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7" r:id="rId4"/>
    <p:sldId id="266" r:id="rId5"/>
    <p:sldId id="258" r:id="rId6"/>
    <p:sldId id="262" r:id="rId7"/>
    <p:sldId id="263" r:id="rId8"/>
    <p:sldId id="261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43" d="100"/>
          <a:sy n="43" d="100"/>
        </p:scale>
        <p:origin x="-22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1EB005-E4CC-4982-96FF-E7339FF18516}" type="doc">
      <dgm:prSet loTypeId="urn:microsoft.com/office/officeart/2005/8/layout/pyramid2" loCatId="list" qsTypeId="urn:microsoft.com/office/officeart/2005/8/quickstyle/simple1" qsCatId="simple" csTypeId="urn:microsoft.com/office/officeart/2005/8/colors/colorful1#1" csCatId="colorful" phldr="1"/>
      <dgm:spPr/>
    </dgm:pt>
    <dgm:pt modelId="{3D8CE2B0-3145-4971-B6B6-0BC9ABF835E8}">
      <dgm:prSet custT="1"/>
      <dgm:spPr/>
      <dgm:t>
        <a:bodyPr/>
        <a:lstStyle/>
        <a:p>
          <a:pPr algn="just"/>
          <a:r>
            <a:rPr lang="en-US" sz="1400" b="1" dirty="0">
              <a:solidFill>
                <a:srgbClr val="C00000"/>
              </a:solidFill>
            </a:rPr>
            <a:t>Objective 4</a:t>
          </a:r>
          <a:r>
            <a:rPr lang="en-US" sz="1400" dirty="0"/>
            <a:t>: Awareness of high </a:t>
          </a:r>
          <a:r>
            <a:rPr lang="en-US" sz="1400" dirty="0" smtClean="0"/>
            <a:t>government </a:t>
          </a:r>
          <a:r>
            <a:rPr lang="en-US" sz="1400" dirty="0"/>
            <a:t>and political levels </a:t>
          </a:r>
          <a:r>
            <a:rPr lang="bs-Latn-BA" sz="1400" dirty="0"/>
            <a:t>is</a:t>
          </a:r>
          <a:r>
            <a:rPr lang="en-US" sz="1400" dirty="0"/>
            <a:t> raised regarding the benefits and value of engaging through PEMPAL</a:t>
          </a:r>
        </a:p>
      </dgm:t>
    </dgm:pt>
    <dgm:pt modelId="{3E5E9307-394A-41FC-9F0D-45D7D92F4E37}">
      <dgm:prSet phldrT="[Text]" custT="1"/>
      <dgm:spPr/>
      <dgm:t>
        <a:bodyPr/>
        <a:lstStyle/>
        <a:p>
          <a:pPr algn="l"/>
          <a:r>
            <a:rPr lang="en-US" sz="1400" b="1" dirty="0"/>
            <a:t>IMPACT </a:t>
          </a:r>
        </a:p>
      </dgm:t>
    </dgm:pt>
    <dgm:pt modelId="{920A1B1C-6892-44A1-93F3-402036AE3697}" type="sibTrans" cxnId="{62E06D3C-AF9D-4DE1-8254-99DE8D064ADE}">
      <dgm:prSet/>
      <dgm:spPr/>
      <dgm:t>
        <a:bodyPr/>
        <a:lstStyle/>
        <a:p>
          <a:endParaRPr lang="en-US"/>
        </a:p>
      </dgm:t>
    </dgm:pt>
    <dgm:pt modelId="{2E091FB0-5BED-4A35-AE60-32E4079AF7F2}" type="parTrans" cxnId="{62E06D3C-AF9D-4DE1-8254-99DE8D064ADE}">
      <dgm:prSet/>
      <dgm:spPr/>
      <dgm:t>
        <a:bodyPr/>
        <a:lstStyle/>
        <a:p>
          <a:endParaRPr lang="en-US"/>
        </a:p>
      </dgm:t>
    </dgm:pt>
    <dgm:pt modelId="{768C9E36-656E-497A-9C52-2C11B46C7450}" type="sibTrans" cxnId="{A9EA2AD2-5B40-481C-BA13-4B4D77713376}">
      <dgm:prSet/>
      <dgm:spPr/>
      <dgm:t>
        <a:bodyPr/>
        <a:lstStyle/>
        <a:p>
          <a:endParaRPr lang="en-US"/>
        </a:p>
      </dgm:t>
    </dgm:pt>
    <dgm:pt modelId="{F45DA43C-19FA-4916-BF95-E6E8A430A82B}" type="parTrans" cxnId="{A9EA2AD2-5B40-481C-BA13-4B4D77713376}">
      <dgm:prSet/>
      <dgm:spPr/>
      <dgm:t>
        <a:bodyPr/>
        <a:lstStyle/>
        <a:p>
          <a:endParaRPr lang="en-US"/>
        </a:p>
      </dgm:t>
    </dgm:pt>
    <dgm:pt modelId="{4ABCDCE8-C60E-42FE-A985-622F03703AE9}">
      <dgm:prSet custT="1"/>
      <dgm:spPr/>
      <dgm:t>
        <a:bodyPr/>
        <a:lstStyle/>
        <a:p>
          <a:pPr algn="just"/>
          <a:r>
            <a:rPr lang="bs-Latn-BA" sz="1400" b="1" dirty="0" smtClean="0">
              <a:solidFill>
                <a:srgbClr val="C00000"/>
              </a:solidFill>
            </a:rPr>
            <a:t>Obje</a:t>
          </a:r>
          <a:r>
            <a:rPr lang="en-US" sz="1400" b="1" dirty="0" smtClean="0">
              <a:solidFill>
                <a:srgbClr val="C00000"/>
              </a:solidFill>
            </a:rPr>
            <a:t>c</a:t>
          </a:r>
          <a:r>
            <a:rPr lang="bs-Latn-BA" sz="1400" b="1" dirty="0" smtClean="0">
              <a:solidFill>
                <a:srgbClr val="C00000"/>
              </a:solidFill>
            </a:rPr>
            <a:t>tive </a:t>
          </a:r>
          <a:r>
            <a:rPr lang="en-US" sz="1400" b="1" dirty="0">
              <a:solidFill>
                <a:srgbClr val="C00000"/>
              </a:solidFill>
            </a:rPr>
            <a:t>2</a:t>
          </a:r>
          <a:r>
            <a:rPr lang="en-US" sz="1400" b="0" dirty="0"/>
            <a:t>:</a:t>
          </a:r>
          <a:r>
            <a:rPr lang="bs-Latn-BA" sz="1400" b="0" dirty="0"/>
            <a:t> </a:t>
          </a:r>
          <a:r>
            <a:rPr lang="en-US" sz="1400" dirty="0"/>
            <a:t>Quality resources and network services, supporting relevant PFM practices</a:t>
          </a:r>
          <a:r>
            <a:rPr lang="bs-Latn-BA" sz="1400" dirty="0"/>
            <a:t>, are provided to members</a:t>
          </a:r>
          <a:endParaRPr lang="en-US" sz="1400" b="0" dirty="0"/>
        </a:p>
      </dgm:t>
    </dgm:pt>
    <dgm:pt modelId="{7D027C76-35BE-442B-AD46-42305CACF496}">
      <dgm:prSet custT="1"/>
      <dgm:spPr/>
      <dgm:t>
        <a:bodyPr/>
        <a:lstStyle/>
        <a:p>
          <a:pPr algn="just"/>
          <a:endParaRPr lang="en-US" sz="1400" b="0" dirty="0"/>
        </a:p>
      </dgm:t>
    </dgm:pt>
    <dgm:pt modelId="{5E20366B-AE5E-4A64-9104-8C4A032910D5}">
      <dgm:prSet custT="1"/>
      <dgm:spPr/>
      <dgm:t>
        <a:bodyPr/>
        <a:lstStyle/>
        <a:p>
          <a:pPr algn="just"/>
          <a:r>
            <a:rPr lang="en-US" sz="1400" b="1" dirty="0">
              <a:solidFill>
                <a:srgbClr val="C00000"/>
              </a:solidFill>
            </a:rPr>
            <a:t>Objective 3</a:t>
          </a:r>
          <a:r>
            <a:rPr lang="en-US" sz="1400" b="0" dirty="0"/>
            <a:t>:</a:t>
          </a:r>
          <a:r>
            <a:rPr lang="bs-Latn-BA" sz="1400" b="0" dirty="0"/>
            <a:t> </a:t>
          </a:r>
          <a:r>
            <a:rPr lang="en-US" sz="1400" dirty="0"/>
            <a:t>A financially-viable network of public financial management professionals, committed to improving PFM practices</a:t>
          </a:r>
          <a:r>
            <a:rPr lang="bs-Latn-BA" sz="1400" dirty="0"/>
            <a:t>, is built and maintained</a:t>
          </a:r>
          <a:endParaRPr lang="en-US" sz="1400" b="0" dirty="0"/>
        </a:p>
      </dgm:t>
    </dgm:pt>
    <dgm:pt modelId="{6230B75E-809D-43E3-82BA-A2BC4137A063}">
      <dgm:prSet phldrT="[Text]" custT="1"/>
      <dgm:spPr/>
      <dgm:t>
        <a:bodyPr/>
        <a:lstStyle/>
        <a:p>
          <a:pPr algn="l"/>
          <a:r>
            <a:rPr lang="en-US" sz="1400" b="1" dirty="0"/>
            <a:t>QUALITY</a:t>
          </a:r>
        </a:p>
      </dgm:t>
    </dgm:pt>
    <dgm:pt modelId="{0871BD56-5EA1-4474-8579-6D179437C6E8}" type="sibTrans" cxnId="{CC93BB5B-2775-4C78-892E-AC6A8C077736}">
      <dgm:prSet/>
      <dgm:spPr/>
      <dgm:t>
        <a:bodyPr/>
        <a:lstStyle/>
        <a:p>
          <a:endParaRPr lang="en-US"/>
        </a:p>
      </dgm:t>
    </dgm:pt>
    <dgm:pt modelId="{9C42AD0F-4D42-428E-B7E2-F965A8E1B31A}" type="parTrans" cxnId="{CC93BB5B-2775-4C78-892E-AC6A8C077736}">
      <dgm:prSet/>
      <dgm:spPr/>
      <dgm:t>
        <a:bodyPr/>
        <a:lstStyle/>
        <a:p>
          <a:endParaRPr lang="en-US"/>
        </a:p>
      </dgm:t>
    </dgm:pt>
    <dgm:pt modelId="{DC1EB96F-A947-4DED-8321-BCD277F910B3}" type="sibTrans" cxnId="{02BCF3A3-C698-4FDB-9D9A-8D05E90EAC27}">
      <dgm:prSet/>
      <dgm:spPr/>
      <dgm:t>
        <a:bodyPr/>
        <a:lstStyle/>
        <a:p>
          <a:endParaRPr lang="en-US"/>
        </a:p>
      </dgm:t>
    </dgm:pt>
    <dgm:pt modelId="{0622AC93-27BE-45B9-9FD0-A28EDE542C2F}" type="parTrans" cxnId="{02BCF3A3-C698-4FDB-9D9A-8D05E90EAC27}">
      <dgm:prSet/>
      <dgm:spPr/>
      <dgm:t>
        <a:bodyPr/>
        <a:lstStyle/>
        <a:p>
          <a:endParaRPr lang="en-US"/>
        </a:p>
      </dgm:t>
    </dgm:pt>
    <dgm:pt modelId="{BC7A2DB4-3EBE-4D6B-AA41-0D70EEC3C653}" type="sibTrans" cxnId="{565D3689-A8F1-4B94-AA73-9D8E17AE4B0F}">
      <dgm:prSet/>
      <dgm:spPr/>
      <dgm:t>
        <a:bodyPr/>
        <a:lstStyle/>
        <a:p>
          <a:endParaRPr lang="hu-HU"/>
        </a:p>
      </dgm:t>
    </dgm:pt>
    <dgm:pt modelId="{5C0C31EF-D2C0-4D08-9A20-F2458FB6C919}" type="parTrans" cxnId="{565D3689-A8F1-4B94-AA73-9D8E17AE4B0F}">
      <dgm:prSet/>
      <dgm:spPr/>
      <dgm:t>
        <a:bodyPr/>
        <a:lstStyle/>
        <a:p>
          <a:endParaRPr lang="hu-HU"/>
        </a:p>
      </dgm:t>
    </dgm:pt>
    <dgm:pt modelId="{04470E66-0AB9-491B-B2D5-EFF256E91F68}" type="sibTrans" cxnId="{932FF725-535F-4B65-85F5-B7A896A293AC}">
      <dgm:prSet/>
      <dgm:spPr/>
      <dgm:t>
        <a:bodyPr/>
        <a:lstStyle/>
        <a:p>
          <a:endParaRPr lang="en-US"/>
        </a:p>
      </dgm:t>
    </dgm:pt>
    <dgm:pt modelId="{348D600B-91CE-438F-842F-55E7BFC2C746}" type="parTrans" cxnId="{932FF725-535F-4B65-85F5-B7A896A293AC}">
      <dgm:prSet/>
      <dgm:spPr/>
      <dgm:t>
        <a:bodyPr/>
        <a:lstStyle/>
        <a:p>
          <a:endParaRPr lang="en-US"/>
        </a:p>
      </dgm:t>
    </dgm:pt>
    <dgm:pt modelId="{B1B66CA7-3413-40F8-BA96-7ECBC55E0C09}">
      <dgm:prSet custT="1"/>
      <dgm:spPr/>
      <dgm:t>
        <a:bodyPr/>
        <a:lstStyle/>
        <a:p>
          <a:pPr algn="just"/>
          <a:r>
            <a:rPr lang="en-US" sz="1400" b="1" dirty="0">
              <a:solidFill>
                <a:srgbClr val="C00000"/>
              </a:solidFill>
            </a:rPr>
            <a:t>Objective 1</a:t>
          </a:r>
          <a:r>
            <a:rPr lang="en-US" sz="1400" b="0" dirty="0"/>
            <a:t>: </a:t>
          </a:r>
          <a:r>
            <a:rPr lang="en-US" sz="1400" dirty="0"/>
            <a:t>PFM </a:t>
          </a:r>
          <a:r>
            <a:rPr lang="en-US" sz="1400" dirty="0" err="1"/>
            <a:t>priorit</a:t>
          </a:r>
          <a:r>
            <a:rPr lang="bs-Latn-BA" sz="1400" dirty="0"/>
            <a:t>ies</a:t>
          </a:r>
          <a:r>
            <a:rPr lang="en-US" sz="1400" dirty="0"/>
            <a:t> of member governments are addressed by the PFM network platform</a:t>
          </a:r>
          <a:r>
            <a:rPr lang="en-US" sz="1400" b="1" dirty="0"/>
            <a:t> </a:t>
          </a:r>
          <a:endParaRPr lang="en-US" sz="1400" dirty="0"/>
        </a:p>
      </dgm:t>
    </dgm:pt>
    <dgm:pt modelId="{26040911-C236-4419-9D75-552E3D029C6D}">
      <dgm:prSet phldrT="[Text]" custT="1"/>
      <dgm:spPr/>
      <dgm:t>
        <a:bodyPr/>
        <a:lstStyle/>
        <a:p>
          <a:pPr algn="l"/>
          <a:r>
            <a:rPr lang="en-US" sz="1400" b="1" dirty="0"/>
            <a:t>DEPTH AND RELEVANCE</a:t>
          </a:r>
        </a:p>
      </dgm:t>
    </dgm:pt>
    <dgm:pt modelId="{EF680FCE-A367-4520-B5FD-67EA18E7DC2C}" type="sibTrans" cxnId="{3E250AA8-3E0C-4193-91E0-A483960A3449}">
      <dgm:prSet/>
      <dgm:spPr/>
      <dgm:t>
        <a:bodyPr/>
        <a:lstStyle/>
        <a:p>
          <a:endParaRPr lang="en-US"/>
        </a:p>
      </dgm:t>
    </dgm:pt>
    <dgm:pt modelId="{2AA8BA84-87FF-4638-8871-153093E2AF45}" type="parTrans" cxnId="{3E250AA8-3E0C-4193-91E0-A483960A3449}">
      <dgm:prSet/>
      <dgm:spPr/>
      <dgm:t>
        <a:bodyPr/>
        <a:lstStyle/>
        <a:p>
          <a:endParaRPr lang="en-US"/>
        </a:p>
      </dgm:t>
    </dgm:pt>
    <dgm:pt modelId="{309F1DF4-5854-4B0E-A124-540D507AC155}" type="sibTrans" cxnId="{A57C7BFD-6D28-4723-8027-F9EC6A38111E}">
      <dgm:prSet/>
      <dgm:spPr/>
      <dgm:t>
        <a:bodyPr/>
        <a:lstStyle/>
        <a:p>
          <a:endParaRPr lang="en-US"/>
        </a:p>
      </dgm:t>
    </dgm:pt>
    <dgm:pt modelId="{D460ED38-06FD-4DD8-AA69-E00E953DC72C}" type="parTrans" cxnId="{A57C7BFD-6D28-4723-8027-F9EC6A38111E}">
      <dgm:prSet/>
      <dgm:spPr/>
      <dgm:t>
        <a:bodyPr/>
        <a:lstStyle/>
        <a:p>
          <a:endParaRPr lang="en-US"/>
        </a:p>
      </dgm:t>
    </dgm:pt>
    <dgm:pt modelId="{3FC5D54D-3FA4-44B6-AC6E-6163E51C4437}" type="pres">
      <dgm:prSet presAssocID="{F81EB005-E4CC-4982-96FF-E7339FF18516}" presName="compositeShape" presStyleCnt="0">
        <dgm:presLayoutVars>
          <dgm:dir/>
          <dgm:resizeHandles/>
        </dgm:presLayoutVars>
      </dgm:prSet>
      <dgm:spPr/>
    </dgm:pt>
    <dgm:pt modelId="{0F1BBC3F-E82A-4544-9BB1-385302DB41E7}" type="pres">
      <dgm:prSet presAssocID="{F81EB005-E4CC-4982-96FF-E7339FF18516}" presName="pyramid" presStyleLbl="node1" presStyleIdx="0" presStyleCnt="1" custScaleY="91318"/>
      <dgm:spPr/>
      <dgm:t>
        <a:bodyPr/>
        <a:lstStyle/>
        <a:p>
          <a:endParaRPr lang="en-US"/>
        </a:p>
      </dgm:t>
    </dgm:pt>
    <dgm:pt modelId="{F1D1E40D-4F5C-484C-9F89-645143443D80}" type="pres">
      <dgm:prSet presAssocID="{F81EB005-E4CC-4982-96FF-E7339FF18516}" presName="theList" presStyleCnt="0"/>
      <dgm:spPr/>
    </dgm:pt>
    <dgm:pt modelId="{DC415831-17CC-41B6-830D-12DCBA00840E}" type="pres">
      <dgm:prSet presAssocID="{26040911-C236-4419-9D75-552E3D029C6D}" presName="aNode" presStyleLbl="fgAcc1" presStyleIdx="0" presStyleCnt="3" custScaleX="196202" custScaleY="117178" custLinFactY="388038" custLinFactNeighborX="-20471" custLinFactNeighborY="4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80257C-0F8E-402F-BEC5-B3D9728137C1}" type="pres">
      <dgm:prSet presAssocID="{26040911-C236-4419-9D75-552E3D029C6D}" presName="aSpace" presStyleCnt="0"/>
      <dgm:spPr/>
    </dgm:pt>
    <dgm:pt modelId="{D77215B8-CA8E-4BD9-9894-57C945721220}" type="pres">
      <dgm:prSet presAssocID="{6230B75E-809D-43E3-82BA-A2BC4137A063}" presName="aNode" presStyleLbl="fgAcc1" presStyleIdx="1" presStyleCnt="3" custScaleX="193115" custScaleY="241902" custLinFactY="40692" custLinFactNeighborX="-1920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B58834-2BBE-4E79-BF37-A8B0F3A504C6}" type="pres">
      <dgm:prSet presAssocID="{6230B75E-809D-43E3-82BA-A2BC4137A063}" presName="aSpace" presStyleCnt="0"/>
      <dgm:spPr/>
    </dgm:pt>
    <dgm:pt modelId="{8C406122-ADCC-4513-AFA1-0ECDA99643A9}" type="pres">
      <dgm:prSet presAssocID="{3E5E9307-394A-41FC-9F0D-45D7D92F4E37}" presName="aNode" presStyleLbl="fgAcc1" presStyleIdx="2" presStyleCnt="3" custScaleX="193079" custScaleY="122513" custLinFactY="-301333" custLinFactNeighborX="-15493" custLinFactNeighborY="-4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7D41DA-345C-4E76-AE03-031A5F00765D}" type="pres">
      <dgm:prSet presAssocID="{3E5E9307-394A-41FC-9F0D-45D7D92F4E37}" presName="aSpace" presStyleCnt="0"/>
      <dgm:spPr/>
    </dgm:pt>
  </dgm:ptLst>
  <dgm:cxnLst>
    <dgm:cxn modelId="{A57C7BFD-6D28-4723-8027-F9EC6A38111E}" srcId="{26040911-C236-4419-9D75-552E3D029C6D}" destId="{B1B66CA7-3413-40F8-BA96-7ECBC55E0C09}" srcOrd="0" destOrd="0" parTransId="{D460ED38-06FD-4DD8-AA69-E00E953DC72C}" sibTransId="{309F1DF4-5854-4B0E-A124-540D507AC155}"/>
    <dgm:cxn modelId="{FB985212-853E-824F-A81B-FD690821BE7B}" type="presOf" srcId="{3E5E9307-394A-41FC-9F0D-45D7D92F4E37}" destId="{8C406122-ADCC-4513-AFA1-0ECDA99643A9}" srcOrd="0" destOrd="0" presId="urn:microsoft.com/office/officeart/2005/8/layout/pyramid2"/>
    <dgm:cxn modelId="{CC93BB5B-2775-4C78-892E-AC6A8C077736}" srcId="{F81EB005-E4CC-4982-96FF-E7339FF18516}" destId="{6230B75E-809D-43E3-82BA-A2BC4137A063}" srcOrd="1" destOrd="0" parTransId="{9C42AD0F-4D42-428E-B7E2-F965A8E1B31A}" sibTransId="{0871BD56-5EA1-4474-8579-6D179437C6E8}"/>
    <dgm:cxn modelId="{804C8937-2837-6D4C-9541-B64E4923E36C}" type="presOf" srcId="{5E20366B-AE5E-4A64-9104-8C4A032910D5}" destId="{D77215B8-CA8E-4BD9-9894-57C945721220}" srcOrd="0" destOrd="1" presId="urn:microsoft.com/office/officeart/2005/8/layout/pyramid2"/>
    <dgm:cxn modelId="{A9EA2AD2-5B40-481C-BA13-4B4D77713376}" srcId="{3E5E9307-394A-41FC-9F0D-45D7D92F4E37}" destId="{3D8CE2B0-3145-4971-B6B6-0BC9ABF835E8}" srcOrd="0" destOrd="0" parTransId="{F45DA43C-19FA-4916-BF95-E6E8A430A82B}" sibTransId="{768C9E36-656E-497A-9C52-2C11B46C7450}"/>
    <dgm:cxn modelId="{565D3689-A8F1-4B94-AA73-9D8E17AE4B0F}" srcId="{6230B75E-809D-43E3-82BA-A2BC4137A063}" destId="{7D027C76-35BE-442B-AD46-42305CACF496}" srcOrd="1" destOrd="0" parTransId="{5C0C31EF-D2C0-4D08-9A20-F2458FB6C919}" sibTransId="{BC7A2DB4-3EBE-4D6B-AA41-0D70EEC3C653}"/>
    <dgm:cxn modelId="{3E250AA8-3E0C-4193-91E0-A483960A3449}" srcId="{F81EB005-E4CC-4982-96FF-E7339FF18516}" destId="{26040911-C236-4419-9D75-552E3D029C6D}" srcOrd="0" destOrd="0" parTransId="{2AA8BA84-87FF-4638-8871-153093E2AF45}" sibTransId="{EF680FCE-A367-4520-B5FD-67EA18E7DC2C}"/>
    <dgm:cxn modelId="{932FF725-535F-4B65-85F5-B7A896A293AC}" srcId="{6230B75E-809D-43E3-82BA-A2BC4137A063}" destId="{5E20366B-AE5E-4A64-9104-8C4A032910D5}" srcOrd="0" destOrd="0" parTransId="{348D600B-91CE-438F-842F-55E7BFC2C746}" sibTransId="{04470E66-0AB9-491B-B2D5-EFF256E91F68}"/>
    <dgm:cxn modelId="{5473B623-373B-0A4C-A23B-398379AC8C70}" type="presOf" srcId="{3D8CE2B0-3145-4971-B6B6-0BC9ABF835E8}" destId="{8C406122-ADCC-4513-AFA1-0ECDA99643A9}" srcOrd="0" destOrd="1" presId="urn:microsoft.com/office/officeart/2005/8/layout/pyramid2"/>
    <dgm:cxn modelId="{A88D0FBE-C88D-8E48-871B-67F2E4D80E56}" type="presOf" srcId="{B1B66CA7-3413-40F8-BA96-7ECBC55E0C09}" destId="{DC415831-17CC-41B6-830D-12DCBA00840E}" srcOrd="0" destOrd="1" presId="urn:microsoft.com/office/officeart/2005/8/layout/pyramid2"/>
    <dgm:cxn modelId="{02BCF3A3-C698-4FDB-9D9A-8D05E90EAC27}" srcId="{6230B75E-809D-43E3-82BA-A2BC4137A063}" destId="{4ABCDCE8-C60E-42FE-A985-622F03703AE9}" srcOrd="2" destOrd="0" parTransId="{0622AC93-27BE-45B9-9FD0-A28EDE542C2F}" sibTransId="{DC1EB96F-A947-4DED-8321-BCD277F910B3}"/>
    <dgm:cxn modelId="{32A5A45F-40F8-D14D-9FAE-F34CD800741C}" type="presOf" srcId="{6230B75E-809D-43E3-82BA-A2BC4137A063}" destId="{D77215B8-CA8E-4BD9-9894-57C945721220}" srcOrd="0" destOrd="0" presId="urn:microsoft.com/office/officeart/2005/8/layout/pyramid2"/>
    <dgm:cxn modelId="{3337DC8C-F8F6-C64C-9B43-037BA0A5D75E}" type="presOf" srcId="{26040911-C236-4419-9D75-552E3D029C6D}" destId="{DC415831-17CC-41B6-830D-12DCBA00840E}" srcOrd="0" destOrd="0" presId="urn:microsoft.com/office/officeart/2005/8/layout/pyramid2"/>
    <dgm:cxn modelId="{70C81D0F-B410-004F-A449-84FB66FC81F1}" type="presOf" srcId="{F81EB005-E4CC-4982-96FF-E7339FF18516}" destId="{3FC5D54D-3FA4-44B6-AC6E-6163E51C4437}" srcOrd="0" destOrd="0" presId="urn:microsoft.com/office/officeart/2005/8/layout/pyramid2"/>
    <dgm:cxn modelId="{F3592845-79F3-1D4E-B77D-D71BF15E3EEE}" type="presOf" srcId="{7D027C76-35BE-442B-AD46-42305CACF496}" destId="{D77215B8-CA8E-4BD9-9894-57C945721220}" srcOrd="0" destOrd="2" presId="urn:microsoft.com/office/officeart/2005/8/layout/pyramid2"/>
    <dgm:cxn modelId="{EA693837-158E-D046-88AD-A8759A2F37B8}" type="presOf" srcId="{4ABCDCE8-C60E-42FE-A985-622F03703AE9}" destId="{D77215B8-CA8E-4BD9-9894-57C945721220}" srcOrd="0" destOrd="3" presId="urn:microsoft.com/office/officeart/2005/8/layout/pyramid2"/>
    <dgm:cxn modelId="{62E06D3C-AF9D-4DE1-8254-99DE8D064ADE}" srcId="{F81EB005-E4CC-4982-96FF-E7339FF18516}" destId="{3E5E9307-394A-41FC-9F0D-45D7D92F4E37}" srcOrd="2" destOrd="0" parTransId="{2E091FB0-5BED-4A35-AE60-32E4079AF7F2}" sibTransId="{920A1B1C-6892-44A1-93F3-402036AE3697}"/>
    <dgm:cxn modelId="{190DEA11-0AE1-AB4D-83D4-837AD39B9411}" type="presParOf" srcId="{3FC5D54D-3FA4-44B6-AC6E-6163E51C4437}" destId="{0F1BBC3F-E82A-4544-9BB1-385302DB41E7}" srcOrd="0" destOrd="0" presId="urn:microsoft.com/office/officeart/2005/8/layout/pyramid2"/>
    <dgm:cxn modelId="{A22F4986-5BFC-054F-AF04-62B5AA138B79}" type="presParOf" srcId="{3FC5D54D-3FA4-44B6-AC6E-6163E51C4437}" destId="{F1D1E40D-4F5C-484C-9F89-645143443D80}" srcOrd="1" destOrd="0" presId="urn:microsoft.com/office/officeart/2005/8/layout/pyramid2"/>
    <dgm:cxn modelId="{33313D07-8D00-B14A-916E-88349F447910}" type="presParOf" srcId="{F1D1E40D-4F5C-484C-9F89-645143443D80}" destId="{DC415831-17CC-41B6-830D-12DCBA00840E}" srcOrd="0" destOrd="0" presId="urn:microsoft.com/office/officeart/2005/8/layout/pyramid2"/>
    <dgm:cxn modelId="{42EAB719-4E9D-9841-BB40-A160077D0D3A}" type="presParOf" srcId="{F1D1E40D-4F5C-484C-9F89-645143443D80}" destId="{AE80257C-0F8E-402F-BEC5-B3D9728137C1}" srcOrd="1" destOrd="0" presId="urn:microsoft.com/office/officeart/2005/8/layout/pyramid2"/>
    <dgm:cxn modelId="{02DCCD88-AB3A-C943-A255-1D15CE4A70F6}" type="presParOf" srcId="{F1D1E40D-4F5C-484C-9F89-645143443D80}" destId="{D77215B8-CA8E-4BD9-9894-57C945721220}" srcOrd="2" destOrd="0" presId="urn:microsoft.com/office/officeart/2005/8/layout/pyramid2"/>
    <dgm:cxn modelId="{AAB69AEF-8720-A147-BE7F-EBF8439AAF24}" type="presParOf" srcId="{F1D1E40D-4F5C-484C-9F89-645143443D80}" destId="{FEB58834-2BBE-4E79-BF37-A8B0F3A504C6}" srcOrd="3" destOrd="0" presId="urn:microsoft.com/office/officeart/2005/8/layout/pyramid2"/>
    <dgm:cxn modelId="{7CFC2C73-D1DC-DE41-A461-FE6FA633109D}" type="presParOf" srcId="{F1D1E40D-4F5C-484C-9F89-645143443D80}" destId="{8C406122-ADCC-4513-AFA1-0ECDA99643A9}" srcOrd="4" destOrd="0" presId="urn:microsoft.com/office/officeart/2005/8/layout/pyramid2"/>
    <dgm:cxn modelId="{7713B9AA-81AE-3045-8E5C-7E441F26FE81}" type="presParOf" srcId="{F1D1E40D-4F5C-484C-9F89-645143443D80}" destId="{507D41DA-345C-4E76-AE03-031A5F00765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1BBC3F-E82A-4544-9BB1-385302DB41E7}">
      <dsp:nvSpPr>
        <dsp:cNvPr id="0" name=""/>
        <dsp:cNvSpPr/>
      </dsp:nvSpPr>
      <dsp:spPr>
        <a:xfrm>
          <a:off x="439975" y="209083"/>
          <a:ext cx="4816475" cy="4398308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415831-17CC-41B6-830D-12DCBA00840E}">
      <dsp:nvSpPr>
        <dsp:cNvPr id="0" name=""/>
        <dsp:cNvSpPr/>
      </dsp:nvSpPr>
      <dsp:spPr>
        <a:xfrm>
          <a:off x="701423" y="3733048"/>
          <a:ext cx="6142513" cy="8697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DEPTH AND RELEVANCE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>
              <a:solidFill>
                <a:srgbClr val="C00000"/>
              </a:solidFill>
            </a:rPr>
            <a:t>Objective 1</a:t>
          </a:r>
          <a:r>
            <a:rPr lang="en-US" sz="1400" b="0" kern="1200" dirty="0"/>
            <a:t>: </a:t>
          </a:r>
          <a:r>
            <a:rPr lang="en-US" sz="1400" kern="1200" dirty="0"/>
            <a:t>PFM </a:t>
          </a:r>
          <a:r>
            <a:rPr lang="en-US" sz="1400" kern="1200" dirty="0" err="1"/>
            <a:t>priorit</a:t>
          </a:r>
          <a:r>
            <a:rPr lang="bs-Latn-BA" sz="1400" kern="1200" dirty="0"/>
            <a:t>ies</a:t>
          </a:r>
          <a:r>
            <a:rPr lang="en-US" sz="1400" kern="1200" dirty="0"/>
            <a:t> of member governments are addressed by the PFM network platform</a:t>
          </a:r>
          <a:r>
            <a:rPr lang="en-US" sz="1400" b="1" kern="1200" dirty="0"/>
            <a:t> </a:t>
          </a:r>
          <a:endParaRPr lang="en-US" sz="1400" kern="1200" dirty="0"/>
        </a:p>
      </dsp:txBody>
      <dsp:txXfrm>
        <a:off x="743879" y="3775504"/>
        <a:ext cx="6057601" cy="784813"/>
      </dsp:txXfrm>
    </dsp:sp>
    <dsp:sp modelId="{D77215B8-CA8E-4BD9-9894-57C945721220}">
      <dsp:nvSpPr>
        <dsp:cNvPr id="0" name=""/>
        <dsp:cNvSpPr/>
      </dsp:nvSpPr>
      <dsp:spPr>
        <a:xfrm>
          <a:off x="789412" y="1839124"/>
          <a:ext cx="6045868" cy="179546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QUALITY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>
              <a:solidFill>
                <a:srgbClr val="C00000"/>
              </a:solidFill>
            </a:rPr>
            <a:t>Objective 3</a:t>
          </a:r>
          <a:r>
            <a:rPr lang="en-US" sz="1400" b="0" kern="1200" dirty="0"/>
            <a:t>:</a:t>
          </a:r>
          <a:r>
            <a:rPr lang="bs-Latn-BA" sz="1400" b="0" kern="1200" dirty="0"/>
            <a:t> </a:t>
          </a:r>
          <a:r>
            <a:rPr lang="en-US" sz="1400" kern="1200" dirty="0"/>
            <a:t>A financially-viable network of public financial management professionals, committed to improving PFM practices</a:t>
          </a:r>
          <a:r>
            <a:rPr lang="bs-Latn-BA" sz="1400" kern="1200" dirty="0"/>
            <a:t>, is built and maintained</a:t>
          </a:r>
          <a:endParaRPr lang="en-US" sz="1400" b="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b="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400" b="1" kern="1200" dirty="0" smtClean="0">
              <a:solidFill>
                <a:srgbClr val="C00000"/>
              </a:solidFill>
            </a:rPr>
            <a:t>Obje</a:t>
          </a:r>
          <a:r>
            <a:rPr lang="en-US" sz="1400" b="1" kern="1200" dirty="0" smtClean="0">
              <a:solidFill>
                <a:srgbClr val="C00000"/>
              </a:solidFill>
            </a:rPr>
            <a:t>c</a:t>
          </a:r>
          <a:r>
            <a:rPr lang="bs-Latn-BA" sz="1400" b="1" kern="1200" dirty="0" smtClean="0">
              <a:solidFill>
                <a:srgbClr val="C00000"/>
              </a:solidFill>
            </a:rPr>
            <a:t>tive </a:t>
          </a:r>
          <a:r>
            <a:rPr lang="en-US" sz="1400" b="1" kern="1200" dirty="0">
              <a:solidFill>
                <a:srgbClr val="C00000"/>
              </a:solidFill>
            </a:rPr>
            <a:t>2</a:t>
          </a:r>
          <a:r>
            <a:rPr lang="en-US" sz="1400" b="0" kern="1200" dirty="0"/>
            <a:t>:</a:t>
          </a:r>
          <a:r>
            <a:rPr lang="bs-Latn-BA" sz="1400" b="0" kern="1200" dirty="0"/>
            <a:t> </a:t>
          </a:r>
          <a:r>
            <a:rPr lang="en-US" sz="1400" kern="1200" dirty="0"/>
            <a:t>Quality resources and network services, supporting relevant PFM practices</a:t>
          </a:r>
          <a:r>
            <a:rPr lang="bs-Latn-BA" sz="1400" kern="1200" dirty="0"/>
            <a:t>, are provided to members</a:t>
          </a:r>
          <a:endParaRPr lang="en-US" sz="1400" b="0" kern="1200" dirty="0"/>
        </a:p>
      </dsp:txBody>
      <dsp:txXfrm>
        <a:off x="877059" y="1926771"/>
        <a:ext cx="5870574" cy="1620166"/>
      </dsp:txXfrm>
    </dsp:sp>
    <dsp:sp modelId="{8C406122-ADCC-4513-AFA1-0ECDA99643A9}">
      <dsp:nvSpPr>
        <dsp:cNvPr id="0" name=""/>
        <dsp:cNvSpPr/>
      </dsp:nvSpPr>
      <dsp:spPr>
        <a:xfrm>
          <a:off x="906156" y="724871"/>
          <a:ext cx="6044741" cy="90932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IMPACT 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>
              <a:solidFill>
                <a:srgbClr val="C00000"/>
              </a:solidFill>
            </a:rPr>
            <a:t>Objective 4</a:t>
          </a:r>
          <a:r>
            <a:rPr lang="en-US" sz="1400" kern="1200" dirty="0"/>
            <a:t>: Awareness of high </a:t>
          </a:r>
          <a:r>
            <a:rPr lang="en-US" sz="1400" kern="1200" dirty="0" smtClean="0"/>
            <a:t>government </a:t>
          </a:r>
          <a:r>
            <a:rPr lang="en-US" sz="1400" kern="1200" dirty="0"/>
            <a:t>and political levels </a:t>
          </a:r>
          <a:r>
            <a:rPr lang="bs-Latn-BA" sz="1400" kern="1200" dirty="0"/>
            <a:t>is</a:t>
          </a:r>
          <a:r>
            <a:rPr lang="en-US" sz="1400" kern="1200" dirty="0"/>
            <a:t> raised regarding the benefits and value of engaging through PEMPAL</a:t>
          </a:r>
        </a:p>
      </dsp:txBody>
      <dsp:txXfrm>
        <a:off x="950545" y="769260"/>
        <a:ext cx="5955963" cy="8205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B1614D-342D-D748-A5B0-FEB9AF29B2DB}" type="datetimeFigureOut">
              <a:rPr lang="en-US" smtClean="0"/>
              <a:t>02/07/16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35CD3-4F4E-EF47-AFF3-5578EC7A8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264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79195-439A-4D1D-94A3-5698201D2D37}" type="datetimeFigureOut">
              <a:rPr lang="ru-RU" smtClean="0"/>
              <a:t>02/07/16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D127-6ECE-4D64-87B5-19F87932A8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10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pPr marL="171441" indent="-171441">
              <a:buFont typeface="Arial" pitchFamily="34" charset="0"/>
              <a:buChar char="•"/>
            </a:pPr>
            <a:endParaRPr lang="en-US" baseline="0" dirty="0" smtClean="0"/>
          </a:p>
          <a:p>
            <a:pPr marL="168244" indent="-168244" defTabSz="897301">
              <a:buFont typeface="Arial" pitchFamily="34" charset="0"/>
              <a:buChar char="•"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116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pPr marL="171441" indent="-171441">
              <a:buFont typeface="Arial" pitchFamily="34" charset="0"/>
              <a:buChar char="•"/>
            </a:pPr>
            <a:endParaRPr lang="en-US" baseline="0" dirty="0" smtClean="0"/>
          </a:p>
          <a:p>
            <a:pPr marL="168244" indent="-168244" defTabSz="897301">
              <a:buFont typeface="Arial" pitchFamily="34" charset="0"/>
              <a:buChar char="•"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02/07/16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10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803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573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02/07/16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05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02/07/16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32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49404"/>
            <a:ext cx="7886700" cy="82894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02/07/16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10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803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371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02/07/16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91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02/07/16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4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02/07/16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568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02/07/16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401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02/07/16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69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02/07/16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02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02/07/16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03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CDD52-5122-4679-996A-837650DC6E81}" type="datetimeFigureOut">
              <a:rPr lang="ru-RU" smtClean="0"/>
              <a:t>02/07/16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16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76376"/>
            <a:ext cx="9144000" cy="6081624"/>
          </a:xfrm>
        </p:spPr>
        <p:txBody>
          <a:bodyPr anchor="t">
            <a:normAutofit/>
          </a:bodyPr>
          <a:lstStyle/>
          <a:p>
            <a:pPr>
              <a:spcBef>
                <a:spcPts val="1800"/>
              </a:spcBef>
              <a:spcAft>
                <a:spcPts val="2400"/>
              </a:spcAft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Overview of </a:t>
            </a:r>
            <a:b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Progress</a:t>
            </a:r>
            <a:r>
              <a:rPr lang="en-US" sz="400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 Development of the  </a:t>
            </a:r>
            <a:r>
              <a:rPr lang="en-US" sz="400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400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PEMPAL Strategy 2017-22</a:t>
            </a:r>
            <a:b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400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400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2700" dirty="0" smtClean="0">
                <a:solidFill>
                  <a:srgbClr val="3366FF"/>
                </a:solidFill>
              </a:rPr>
              <a:t>Elena </a:t>
            </a:r>
            <a:r>
              <a:rPr lang="en-US" sz="2700" dirty="0" err="1" smtClean="0">
                <a:solidFill>
                  <a:srgbClr val="3366FF"/>
                </a:solidFill>
              </a:rPr>
              <a:t>Nikulina</a:t>
            </a:r>
            <a:r>
              <a:rPr lang="en-US" sz="2700" dirty="0" smtClean="0">
                <a:solidFill>
                  <a:srgbClr val="3366FF"/>
                </a:solidFill>
              </a:rPr>
              <a:t> (PEMPAL Team Leader)</a:t>
            </a:r>
            <a:br>
              <a:rPr lang="en-US" sz="2700" dirty="0" smtClean="0">
                <a:solidFill>
                  <a:srgbClr val="3366FF"/>
                </a:solidFill>
              </a:rPr>
            </a:br>
            <a:r>
              <a:rPr lang="en-US" sz="2700" dirty="0" smtClean="0">
                <a:solidFill>
                  <a:srgbClr val="3366FF"/>
                </a:solidFill>
              </a:rPr>
              <a:t>Deanna Aubrey (PEMPAL Strategic Adviser)</a:t>
            </a:r>
            <a:r>
              <a:rPr lang="en-US" sz="2700" dirty="0">
                <a:solidFill>
                  <a:srgbClr val="3366FF"/>
                </a:solidFill>
              </a:rPr>
              <a:t/>
            </a:r>
            <a:br>
              <a:rPr lang="en-US" sz="2700" dirty="0">
                <a:solidFill>
                  <a:srgbClr val="3366FF"/>
                </a:solidFill>
              </a:rPr>
            </a:br>
            <a:r>
              <a:rPr lang="en-US" sz="2700" dirty="0" smtClean="0">
                <a:solidFill>
                  <a:srgbClr val="3366FF"/>
                </a:solidFill>
              </a:rPr>
              <a:t/>
            </a:r>
            <a:br>
              <a:rPr lang="en-US" sz="2700" dirty="0" smtClean="0">
                <a:solidFill>
                  <a:srgbClr val="3366FF"/>
                </a:solidFill>
              </a:rPr>
            </a:br>
            <a:r>
              <a:rPr lang="en-US" sz="2700" dirty="0" smtClean="0">
                <a:solidFill>
                  <a:srgbClr val="3366FF"/>
                </a:solidFill>
              </a:rPr>
              <a:t>Berne, Switzerland 2016 </a:t>
            </a:r>
            <a:endParaRPr lang="ru-RU" sz="2700" b="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771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812879"/>
            <a:ext cx="7886700" cy="68352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Strategy Development Process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9188" y="1332932"/>
            <a:ext cx="8738508" cy="5432329"/>
          </a:xfrm>
        </p:spPr>
        <p:txBody>
          <a:bodyPr>
            <a:normAutofit/>
          </a:bodyPr>
          <a:lstStyle/>
          <a:p>
            <a:pPr algn="just"/>
            <a:endParaRPr lang="en-US" sz="10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b="1" dirty="0" smtClean="0">
                <a:solidFill>
                  <a:srgbClr val="008000"/>
                </a:solidFill>
              </a:rPr>
              <a:t>Results </a:t>
            </a:r>
            <a:r>
              <a:rPr lang="en-US" sz="2800" b="1" dirty="0">
                <a:solidFill>
                  <a:srgbClr val="008000"/>
                </a:solidFill>
              </a:rPr>
              <a:t>of mid-term review of PEMPAL Strategy 2012-</a:t>
            </a:r>
            <a:r>
              <a:rPr lang="en-US" sz="2800" b="1" dirty="0" smtClean="0">
                <a:solidFill>
                  <a:srgbClr val="008000"/>
                </a:solidFill>
              </a:rPr>
              <a:t>17</a:t>
            </a:r>
          </a:p>
          <a:p>
            <a:pPr lvl="1" algn="just"/>
            <a:r>
              <a:rPr lang="en-US" sz="2400" dirty="0" smtClean="0"/>
              <a:t>Must </a:t>
            </a:r>
            <a:r>
              <a:rPr lang="en-US" sz="2400" dirty="0"/>
              <a:t>clarify vision for longer term future of PEMPAL – agreed to be done by mid </a:t>
            </a:r>
            <a:r>
              <a:rPr lang="en-US" sz="2400" dirty="0" smtClean="0"/>
              <a:t>2016.</a:t>
            </a:r>
            <a:endParaRPr lang="en-US" sz="2400" dirty="0"/>
          </a:p>
          <a:p>
            <a:pPr algn="just"/>
            <a:endParaRPr lang="en-US" sz="1000" b="1" dirty="0" smtClean="0"/>
          </a:p>
          <a:p>
            <a:pPr algn="just"/>
            <a:r>
              <a:rPr lang="en-US" sz="2800" b="1" dirty="0" smtClean="0">
                <a:solidFill>
                  <a:srgbClr val="008000"/>
                </a:solidFill>
              </a:rPr>
              <a:t>Steering Committee (SC) approval of concept note</a:t>
            </a:r>
          </a:p>
          <a:p>
            <a:pPr lvl="1" algn="just"/>
            <a:r>
              <a:rPr lang="en-US" sz="2400" dirty="0"/>
              <a:t>F</a:t>
            </a:r>
            <a:r>
              <a:rPr lang="en-US" sz="2400" dirty="0" smtClean="0"/>
              <a:t>or the development of the Strategy -  February 2016.</a:t>
            </a:r>
            <a:endParaRPr lang="en-US" sz="2400" dirty="0"/>
          </a:p>
          <a:p>
            <a:pPr marL="342900" lvl="1" indent="0" algn="just">
              <a:buNone/>
            </a:pPr>
            <a:endParaRPr lang="en-US" sz="1000" dirty="0" smtClean="0"/>
          </a:p>
          <a:p>
            <a:pPr algn="just"/>
            <a:r>
              <a:rPr lang="en-US" sz="2800" b="1" dirty="0" smtClean="0">
                <a:solidFill>
                  <a:srgbClr val="008000"/>
                </a:solidFill>
              </a:rPr>
              <a:t>SC decision to retain core network approach</a:t>
            </a:r>
            <a:r>
              <a:rPr lang="en-US" sz="2800" dirty="0" smtClean="0"/>
              <a:t> </a:t>
            </a:r>
            <a:endParaRPr lang="en-US" sz="2800" dirty="0"/>
          </a:p>
          <a:p>
            <a:pPr lvl="1" algn="just"/>
            <a:r>
              <a:rPr lang="en-US" sz="2500" dirty="0" smtClean="0"/>
              <a:t>ECA region focus, current membership, and COP approach.</a:t>
            </a:r>
          </a:p>
          <a:p>
            <a:pPr algn="just"/>
            <a:endParaRPr lang="en-US" sz="1100" dirty="0"/>
          </a:p>
          <a:p>
            <a:pPr algn="just"/>
            <a:r>
              <a:rPr lang="en-US" sz="2800" b="1" dirty="0" smtClean="0">
                <a:solidFill>
                  <a:srgbClr val="008000"/>
                </a:solidFill>
              </a:rPr>
              <a:t>SC established Strategy </a:t>
            </a:r>
            <a:r>
              <a:rPr lang="en-US" sz="2800" b="1" dirty="0">
                <a:solidFill>
                  <a:srgbClr val="008000"/>
                </a:solidFill>
              </a:rPr>
              <a:t>Development Working Group </a:t>
            </a:r>
            <a:endParaRPr lang="en-US" sz="2800" b="1" dirty="0" smtClean="0">
              <a:solidFill>
                <a:srgbClr val="008000"/>
              </a:solidFill>
            </a:endParaRPr>
          </a:p>
          <a:p>
            <a:pPr lvl="1" algn="just"/>
            <a:r>
              <a:rPr lang="en-US" sz="2400" dirty="0" smtClean="0"/>
              <a:t>Met </a:t>
            </a:r>
            <a:r>
              <a:rPr lang="en-US" sz="2400" dirty="0"/>
              <a:t>three times December 2015, </a:t>
            </a:r>
            <a:r>
              <a:rPr lang="en-US" sz="2400" dirty="0" smtClean="0"/>
              <a:t>May </a:t>
            </a:r>
            <a:r>
              <a:rPr lang="en-US" sz="2400" dirty="0"/>
              <a:t>2016, June 2016.  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86992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599106"/>
            <a:ext cx="7886700" cy="74640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Strategy Development Process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32932"/>
            <a:ext cx="9027696" cy="5432329"/>
          </a:xfrm>
        </p:spPr>
        <p:txBody>
          <a:bodyPr>
            <a:normAutofit fontScale="92500" lnSpcReduction="10000"/>
          </a:bodyPr>
          <a:lstStyle/>
          <a:p>
            <a:endParaRPr lang="en-US" sz="900" dirty="0"/>
          </a:p>
          <a:p>
            <a:pPr marL="171450" lvl="1">
              <a:spcBef>
                <a:spcPts val="750"/>
              </a:spcBef>
            </a:pPr>
            <a:r>
              <a:rPr lang="en-US" sz="3000" b="1" dirty="0">
                <a:solidFill>
                  <a:srgbClr val="548235"/>
                </a:solidFill>
              </a:rPr>
              <a:t>Sub-groups of Working Group formed to progress work</a:t>
            </a:r>
            <a:r>
              <a:rPr lang="en-US" sz="3000" b="1" dirty="0" smtClean="0">
                <a:solidFill>
                  <a:srgbClr val="548235"/>
                </a:solidFill>
              </a:rPr>
              <a:t>:</a:t>
            </a:r>
          </a:p>
          <a:p>
            <a:pPr marL="171450" lvl="1">
              <a:spcBef>
                <a:spcPts val="750"/>
              </a:spcBef>
            </a:pPr>
            <a:endParaRPr lang="en-US" sz="1100" b="1" dirty="0">
              <a:solidFill>
                <a:srgbClr val="548235"/>
              </a:solidFill>
            </a:endParaRPr>
          </a:p>
          <a:p>
            <a:pPr lvl="2"/>
            <a:r>
              <a:rPr lang="en-US" sz="2400" b="1" dirty="0"/>
              <a:t>Strategic</a:t>
            </a:r>
            <a:r>
              <a:rPr lang="en-US" sz="2400" b="1" dirty="0" smtClean="0"/>
              <a:t> Objectives and Results</a:t>
            </a:r>
            <a:r>
              <a:rPr lang="en-US" sz="2400" dirty="0" smtClean="0"/>
              <a:t>: Anna </a:t>
            </a:r>
            <a:r>
              <a:rPr lang="en-US" sz="2400" dirty="0" err="1"/>
              <a:t>Valkova</a:t>
            </a:r>
            <a:r>
              <a:rPr lang="en-US" sz="2400" dirty="0" smtClean="0"/>
              <a:t>, </a:t>
            </a:r>
            <a:r>
              <a:rPr lang="en-US" sz="2400" dirty="0" err="1" smtClean="0"/>
              <a:t>Daria</a:t>
            </a:r>
            <a:r>
              <a:rPr lang="en-US" sz="2400" dirty="0" smtClean="0"/>
              <a:t> </a:t>
            </a:r>
            <a:r>
              <a:rPr lang="en-US" sz="2400" dirty="0" err="1"/>
              <a:t>Kirillova</a:t>
            </a:r>
            <a:r>
              <a:rPr lang="en-US" sz="2400" dirty="0"/>
              <a:t>, (Donor, Russian </a:t>
            </a:r>
            <a:r>
              <a:rPr lang="en-US" sz="2400" dirty="0" err="1"/>
              <a:t>MoF</a:t>
            </a:r>
            <a:r>
              <a:rPr lang="en-US" sz="2400" dirty="0"/>
              <a:t>); Elena </a:t>
            </a:r>
            <a:r>
              <a:rPr lang="en-US" sz="2400" dirty="0" err="1"/>
              <a:t>Nikulina</a:t>
            </a:r>
            <a:r>
              <a:rPr lang="en-US" sz="2400" dirty="0"/>
              <a:t>, </a:t>
            </a:r>
            <a:r>
              <a:rPr lang="en-US" sz="2400" dirty="0" err="1"/>
              <a:t>Naida</a:t>
            </a:r>
            <a:r>
              <a:rPr lang="en-US" sz="2400" dirty="0"/>
              <a:t> </a:t>
            </a:r>
            <a:r>
              <a:rPr lang="en-US" sz="2400" dirty="0" err="1"/>
              <a:t>Carsimamovic</a:t>
            </a:r>
            <a:r>
              <a:rPr lang="en-US" sz="2400" dirty="0"/>
              <a:t>, Deanna Aubrey (World Bank); and Nino </a:t>
            </a:r>
            <a:r>
              <a:rPr lang="en-US" sz="2400" dirty="0" err="1"/>
              <a:t>Tchelishvili</a:t>
            </a:r>
            <a:r>
              <a:rPr lang="en-US" sz="2400" dirty="0"/>
              <a:t> (TCOP, Georgia). </a:t>
            </a:r>
            <a:endParaRPr lang="en-US" sz="2400" dirty="0" smtClean="0"/>
          </a:p>
          <a:p>
            <a:pPr lvl="2"/>
            <a:endParaRPr lang="en-US" sz="1100" dirty="0" smtClean="0"/>
          </a:p>
          <a:p>
            <a:pPr lvl="2"/>
            <a:r>
              <a:rPr lang="en-US" sz="2400" b="1" dirty="0" err="1"/>
              <a:t>Costings</a:t>
            </a:r>
            <a:r>
              <a:rPr lang="en-US" sz="2400" b="1" dirty="0" smtClean="0"/>
              <a:t> Options and Funding scenarios</a:t>
            </a:r>
            <a:r>
              <a:rPr lang="en-US" sz="2400" dirty="0" smtClean="0"/>
              <a:t>:  Irene </a:t>
            </a:r>
            <a:r>
              <a:rPr lang="en-US" sz="2400" dirty="0" err="1" smtClean="0"/>
              <a:t>Frei</a:t>
            </a:r>
            <a:r>
              <a:rPr lang="en-US" sz="2400" dirty="0" smtClean="0"/>
              <a:t>, Donor</a:t>
            </a:r>
            <a:r>
              <a:rPr lang="en-US" sz="2400" dirty="0"/>
              <a:t> </a:t>
            </a:r>
            <a:r>
              <a:rPr lang="en-US" sz="2400" dirty="0" smtClean="0"/>
              <a:t>(SECO); Elena </a:t>
            </a:r>
            <a:r>
              <a:rPr lang="en-US" sz="2400" dirty="0" err="1" smtClean="0"/>
              <a:t>Nikulina</a:t>
            </a:r>
            <a:r>
              <a:rPr lang="en-US" sz="2400" dirty="0" smtClean="0"/>
              <a:t>, Deanna Aubrey, Marius </a:t>
            </a:r>
            <a:r>
              <a:rPr lang="en-US" sz="2400" dirty="0" err="1" smtClean="0"/>
              <a:t>Koen</a:t>
            </a:r>
            <a:r>
              <a:rPr lang="en-US" sz="2400" dirty="0" smtClean="0"/>
              <a:t> (World Bank).</a:t>
            </a:r>
          </a:p>
          <a:p>
            <a:pPr lvl="1"/>
            <a:endParaRPr lang="en-US" sz="900" dirty="0"/>
          </a:p>
          <a:p>
            <a:r>
              <a:rPr lang="en-US" sz="3000" b="1" dirty="0" smtClean="0">
                <a:solidFill>
                  <a:srgbClr val="548235"/>
                </a:solidFill>
              </a:rPr>
              <a:t>Outputs of sub-groups:</a:t>
            </a:r>
          </a:p>
          <a:p>
            <a:pPr lvl="1"/>
            <a:endParaRPr lang="en-US" sz="1100" b="1" dirty="0" smtClean="0"/>
          </a:p>
          <a:p>
            <a:pPr lvl="1"/>
            <a:r>
              <a:rPr lang="en-US" sz="2400" b="1" dirty="0" smtClean="0"/>
              <a:t>Identification of costing options and funding scenarios </a:t>
            </a:r>
            <a:r>
              <a:rPr lang="en-US" sz="2400" dirty="0" smtClean="0"/>
              <a:t>(for discussion at Berne meeting)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b="1" dirty="0" smtClean="0"/>
              <a:t>Modifications to strategic objectives, revision of results framework format, reduction of key performance indicators </a:t>
            </a:r>
            <a:r>
              <a:rPr lang="en-US" sz="2400" dirty="0" smtClean="0"/>
              <a:t>(COP consultation before Berne meeting, broad agreement across COPs)</a:t>
            </a:r>
          </a:p>
        </p:txBody>
      </p:sp>
    </p:spTree>
    <p:extLst>
      <p:ext uri="{BB962C8B-B14F-4D97-AF65-F5344CB8AC3E}">
        <p14:creationId xmlns:p14="http://schemas.microsoft.com/office/powerpoint/2010/main" val="593960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92214"/>
            <a:ext cx="9143999" cy="606578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j-lt"/>
              </a:rPr>
              <a:t>Current Strategy</a:t>
            </a:r>
          </a:p>
          <a:p>
            <a:pPr algn="l"/>
            <a:r>
              <a:rPr lang="en-US" sz="1400" b="1" dirty="0" smtClean="0">
                <a:solidFill>
                  <a:srgbClr val="C00000"/>
                </a:solidFill>
              </a:rPr>
              <a:t>GOAL</a:t>
            </a:r>
            <a:r>
              <a:rPr lang="en-US" sz="1400" b="1" dirty="0" smtClean="0">
                <a:solidFill>
                  <a:schemeClr val="tx1"/>
                </a:solidFill>
              </a:rPr>
              <a:t>: </a:t>
            </a:r>
            <a:r>
              <a:rPr lang="en-US" sz="1400" dirty="0" smtClean="0">
                <a:solidFill>
                  <a:schemeClr val="tx1"/>
                </a:solidFill>
              </a:rPr>
              <a:t>PEMPAL member Governments from Europe and Central Asia more efficiently and effectively use public monies resulting from applying new PFM practices.   </a:t>
            </a:r>
          </a:p>
          <a:p>
            <a:pPr algn="l"/>
            <a:r>
              <a:rPr lang="en-US" sz="1400" b="1" dirty="0" smtClean="0">
                <a:solidFill>
                  <a:srgbClr val="C00000"/>
                </a:solidFill>
              </a:rPr>
              <a:t>OUTCOME</a:t>
            </a:r>
            <a:r>
              <a:rPr lang="en-US" sz="1400" b="1" dirty="0" smtClean="0">
                <a:solidFill>
                  <a:schemeClr val="tx1"/>
                </a:solidFill>
              </a:rPr>
              <a:t>: </a:t>
            </a:r>
            <a:r>
              <a:rPr lang="en-US" sz="1400" dirty="0" smtClean="0">
                <a:solidFill>
                  <a:schemeClr val="tx1"/>
                </a:solidFill>
              </a:rPr>
              <a:t>A sustainable, professional public financial management platform through which individual members are networked to strengthen their capacities and to enable them to share </a:t>
            </a:r>
            <a:r>
              <a:rPr lang="en-US" sz="1400" dirty="0" err="1" smtClean="0">
                <a:solidFill>
                  <a:schemeClr val="tx1"/>
                </a:solidFill>
              </a:rPr>
              <a:t>learnings</a:t>
            </a:r>
            <a:r>
              <a:rPr lang="en-US" sz="1400" dirty="0" smtClean="0">
                <a:solidFill>
                  <a:schemeClr val="tx1"/>
                </a:solidFill>
              </a:rPr>
              <a:t> and benchmarking between countries. </a:t>
            </a:r>
          </a:p>
          <a:p>
            <a:endParaRPr lang="hu-HU" sz="1400" i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016307049"/>
              </p:ext>
            </p:extLst>
          </p:nvPr>
        </p:nvGraphicFramePr>
        <p:xfrm>
          <a:off x="545973" y="1966372"/>
          <a:ext cx="7924800" cy="4816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4807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335" y="817364"/>
            <a:ext cx="8562480" cy="584729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3300" dirty="0" smtClean="0">
                <a:solidFill>
                  <a:srgbClr val="FF0000"/>
                </a:solidFill>
              </a:rPr>
              <a:t>COP Consultation Results – New Strategy</a:t>
            </a:r>
            <a:endParaRPr lang="en-US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US" sz="1000" dirty="0" smtClean="0"/>
          </a:p>
          <a:p>
            <a:pPr marL="0" lvl="0" indent="0" algn="just">
              <a:buNone/>
            </a:pPr>
            <a:r>
              <a:rPr lang="en-US" dirty="0" smtClean="0"/>
              <a:t>All COPs agreed to revised results framework format; merging of former strategy’s objectives 3 and 4; and new wording for strategic objectives </a:t>
            </a:r>
            <a:r>
              <a:rPr lang="en-US" dirty="0"/>
              <a:t>and results </a:t>
            </a:r>
            <a:r>
              <a:rPr lang="en-US" dirty="0" smtClean="0"/>
              <a:t>(</a:t>
            </a:r>
            <a:r>
              <a:rPr lang="en-US" dirty="0"/>
              <a:t>with some suggested edits).  </a:t>
            </a:r>
            <a:r>
              <a:rPr lang="en-US" dirty="0" smtClean="0"/>
              <a:t>New proposed Strategic Objectives are:</a:t>
            </a:r>
          </a:p>
          <a:p>
            <a:pPr marL="0" lvl="0" indent="0">
              <a:buNone/>
            </a:pPr>
            <a:endParaRPr lang="en-US" sz="1000" b="1" dirty="0" smtClean="0">
              <a:solidFill>
                <a:srgbClr val="3366FF"/>
              </a:solidFill>
            </a:endParaRPr>
          </a:p>
          <a:p>
            <a:pPr marL="0" lvl="0" indent="0">
              <a:buNone/>
            </a:pPr>
            <a:r>
              <a:rPr lang="en-US" b="1" dirty="0" smtClean="0">
                <a:solidFill>
                  <a:srgbClr val="3366FF"/>
                </a:solidFill>
              </a:rPr>
              <a:t>Strategy Goal/Impact</a:t>
            </a:r>
            <a:endParaRPr lang="en-US" dirty="0" smtClean="0"/>
          </a:p>
          <a:p>
            <a:pPr marL="0" lvl="0" indent="0" algn="just">
              <a:buNone/>
            </a:pPr>
            <a:r>
              <a:rPr lang="en-US" dirty="0" smtClean="0"/>
              <a:t>Governments </a:t>
            </a:r>
            <a:r>
              <a:rPr lang="en-US" dirty="0"/>
              <a:t>of PEMPAL member countries from Europe and Central Asia more efficiently and effectively use public </a:t>
            </a:r>
            <a:r>
              <a:rPr lang="en-US" dirty="0" smtClean="0">
                <a:solidFill>
                  <a:srgbClr val="008000"/>
                </a:solidFill>
              </a:rPr>
              <a:t>funds/money</a:t>
            </a:r>
            <a:r>
              <a:rPr lang="en-US" dirty="0" smtClean="0">
                <a:solidFill>
                  <a:srgbClr val="385723"/>
                </a:solidFill>
              </a:rPr>
              <a:t>/</a:t>
            </a:r>
            <a:r>
              <a:rPr lang="en-US" b="1" u="sng" dirty="0" smtClean="0">
                <a:solidFill>
                  <a:srgbClr val="FF0000"/>
                </a:solidFill>
              </a:rPr>
              <a:t>resources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resulting from applying </a:t>
            </a:r>
            <a:r>
              <a:rPr lang="en-US" u="sng" dirty="0" smtClean="0">
                <a:solidFill>
                  <a:srgbClr val="008000"/>
                </a:solidFill>
              </a:rPr>
              <a:t>good/improved</a:t>
            </a:r>
            <a:r>
              <a:rPr lang="en-US" dirty="0" smtClean="0"/>
              <a:t> </a:t>
            </a:r>
            <a:r>
              <a:rPr lang="en-US" strike="sngStrike" dirty="0" smtClean="0"/>
              <a:t>new</a:t>
            </a:r>
            <a:r>
              <a:rPr lang="en-US" dirty="0" smtClean="0"/>
              <a:t> </a:t>
            </a:r>
            <a:r>
              <a:rPr lang="en-US" dirty="0"/>
              <a:t>PFM practices </a:t>
            </a:r>
            <a:r>
              <a:rPr lang="en-US" dirty="0" smtClean="0"/>
              <a:t>developed, </a:t>
            </a:r>
            <a:r>
              <a:rPr lang="en-US" u="sng" dirty="0" smtClean="0">
                <a:solidFill>
                  <a:srgbClr val="008000"/>
                </a:solidFill>
              </a:rPr>
              <a:t>promoted or shared </a:t>
            </a:r>
            <a:r>
              <a:rPr lang="en-US" dirty="0"/>
              <a:t>with PEMPAL contribution</a:t>
            </a:r>
            <a:r>
              <a:rPr lang="en-GB" dirty="0"/>
              <a:t> </a:t>
            </a:r>
            <a:endParaRPr lang="en-GB" dirty="0" smtClean="0"/>
          </a:p>
          <a:p>
            <a:pPr marL="0" lvl="0" indent="0">
              <a:buNone/>
            </a:pPr>
            <a:endParaRPr lang="en-GB" sz="1000" dirty="0" smtClean="0"/>
          </a:p>
          <a:p>
            <a:pPr marL="0" lvl="0" indent="0">
              <a:buNone/>
            </a:pPr>
            <a:r>
              <a:rPr lang="en-US" b="1" dirty="0" smtClean="0">
                <a:solidFill>
                  <a:srgbClr val="3366FF"/>
                </a:solidFill>
              </a:rPr>
              <a:t>Outcome</a:t>
            </a:r>
          </a:p>
          <a:p>
            <a:pPr marL="0" lvl="0" indent="0">
              <a:buNone/>
            </a:pPr>
            <a:r>
              <a:rPr lang="en-US" dirty="0" smtClean="0"/>
              <a:t>A </a:t>
            </a:r>
            <a:r>
              <a:rPr lang="en-US" dirty="0"/>
              <a:t>well functioning professional peer learning platform through which public finance </a:t>
            </a:r>
            <a:r>
              <a:rPr lang="en-US" dirty="0" smtClean="0">
                <a:solidFill>
                  <a:srgbClr val="008000"/>
                </a:solidFill>
              </a:rPr>
              <a:t>professionals/</a:t>
            </a:r>
            <a:r>
              <a:rPr lang="en-US" u="sng" dirty="0" smtClean="0">
                <a:solidFill>
                  <a:srgbClr val="008000"/>
                </a:solidFill>
              </a:rPr>
              <a:t>practitioners</a:t>
            </a:r>
            <a:r>
              <a:rPr lang="en-US" dirty="0" smtClean="0"/>
              <a:t> </a:t>
            </a:r>
            <a:r>
              <a:rPr lang="en-US" strike="sngStrike" dirty="0" smtClean="0"/>
              <a:t>specialists </a:t>
            </a:r>
            <a:r>
              <a:rPr lang="en-US" dirty="0"/>
              <a:t>from the member countries are networked to strengthen their capacities and to enable them to create and share knowledge and benchmarking </a:t>
            </a:r>
            <a:endParaRPr lang="en-GB" dirty="0"/>
          </a:p>
          <a:p>
            <a:pPr marL="0" lvl="0" indent="0">
              <a:buNone/>
            </a:pP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747702" y="6186818"/>
            <a:ext cx="6463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BCOP text change suggestions in red</a:t>
            </a:r>
            <a:r>
              <a:rPr lang="en-US" dirty="0" smtClean="0">
                <a:solidFill>
                  <a:srgbClr val="008000"/>
                </a:solidFill>
              </a:rPr>
              <a:t>     </a:t>
            </a:r>
            <a:r>
              <a:rPr lang="en-US" b="1" dirty="0" smtClean="0">
                <a:solidFill>
                  <a:srgbClr val="008000"/>
                </a:solidFill>
              </a:rPr>
              <a:t>IACOP suggestions in green</a:t>
            </a:r>
          </a:p>
          <a:p>
            <a:pPr algn="r"/>
            <a:r>
              <a:rPr lang="en-US" dirty="0" smtClean="0">
                <a:solidFill>
                  <a:srgbClr val="008000"/>
                </a:solidFill>
              </a:rPr>
              <a:t>              </a:t>
            </a:r>
            <a:r>
              <a:rPr lang="en-US" u="sng" dirty="0" smtClean="0">
                <a:solidFill>
                  <a:srgbClr val="008000"/>
                </a:solidFill>
              </a:rPr>
              <a:t>Suggestions to be adopted are underlined</a:t>
            </a:r>
            <a:endParaRPr lang="en-US" u="sng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942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038748"/>
              </p:ext>
            </p:extLst>
          </p:nvPr>
        </p:nvGraphicFramePr>
        <p:xfrm>
          <a:off x="288925" y="820738"/>
          <a:ext cx="8662988" cy="522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Document" r:id="rId3" imgW="8407400" imgH="4368800" progId="Word.Document.12">
                  <p:embed/>
                </p:oleObj>
              </mc:Choice>
              <mc:Fallback>
                <p:oleObj name="Document" r:id="rId3" imgW="8407400" imgH="4368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8925" y="820738"/>
                        <a:ext cx="8662988" cy="5227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1537" y="6010770"/>
            <a:ext cx="775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BCOP text change suggestions in red     </a:t>
            </a:r>
            <a:r>
              <a:rPr lang="en-US" b="1" dirty="0" smtClean="0">
                <a:solidFill>
                  <a:srgbClr val="008000"/>
                </a:solidFill>
              </a:rPr>
              <a:t>IACOP suggestions in green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All above suggestions will be included unless any COP has strong conflicting views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185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161" y="855090"/>
            <a:ext cx="8939681" cy="577184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Progress with Revised Results Framework</a:t>
            </a:r>
            <a:endParaRPr lang="en-US" sz="1000" dirty="0" smtClean="0"/>
          </a:p>
          <a:p>
            <a:pPr algn="just"/>
            <a:endParaRPr lang="en-US" sz="1100" dirty="0" smtClean="0"/>
          </a:p>
          <a:p>
            <a:pPr algn="just"/>
            <a:r>
              <a:rPr lang="en-US" sz="2400" dirty="0" smtClean="0"/>
              <a:t>Results framework simplified and strengthened as recommended by mid-term review of current strategy (</a:t>
            </a:r>
            <a:r>
              <a:rPr lang="en-US" sz="2400" dirty="0" err="1" smtClean="0"/>
              <a:t>eg</a:t>
            </a:r>
            <a:r>
              <a:rPr lang="en-US" sz="2400" dirty="0" smtClean="0"/>
              <a:t> indicators reduced </a:t>
            </a:r>
            <a:r>
              <a:rPr lang="en-US" sz="2400" smtClean="0"/>
              <a:t>from </a:t>
            </a:r>
            <a:r>
              <a:rPr lang="en-US" sz="2400" smtClean="0"/>
              <a:t>26 </a:t>
            </a:r>
            <a:r>
              <a:rPr lang="en-US" sz="2400" dirty="0" smtClean="0"/>
              <a:t>to 12 and baseline and target values clearly identified. Separate risk table to be developed).</a:t>
            </a:r>
          </a:p>
          <a:p>
            <a:pPr algn="just"/>
            <a:endParaRPr lang="en-US" sz="1100" dirty="0" smtClean="0"/>
          </a:p>
          <a:p>
            <a:pPr algn="just"/>
            <a:r>
              <a:rPr lang="en-US" sz="2400" dirty="0" smtClean="0"/>
              <a:t>Suggestions on proposed 12 indicators:</a:t>
            </a:r>
          </a:p>
          <a:p>
            <a:pPr lvl="1" algn="just"/>
            <a:r>
              <a:rPr lang="en-US" sz="2100" dirty="0" smtClean="0"/>
              <a:t>For Indicator 3: Verification that PEMPAL is meeting PFM priorities – TCOP suggest that network activity indicators be added. This is supported unless other COPs have conflicting views.</a:t>
            </a:r>
          </a:p>
          <a:p>
            <a:pPr algn="just"/>
            <a:endParaRPr lang="en-US" dirty="0" smtClean="0"/>
          </a:p>
          <a:p>
            <a:pPr lvl="1" algn="just"/>
            <a:r>
              <a:rPr lang="en-US" sz="2100" dirty="0" smtClean="0"/>
              <a:t>For Indicator 2: Percentage </a:t>
            </a:r>
            <a:r>
              <a:rPr lang="en-US" sz="2100" dirty="0"/>
              <a:t>of member countries stating that </a:t>
            </a:r>
            <a:r>
              <a:rPr lang="en-US" sz="2100" dirty="0" smtClean="0"/>
              <a:t>PFM </a:t>
            </a:r>
            <a:r>
              <a:rPr lang="en-US" sz="2100" dirty="0"/>
              <a:t>specialists' capacities were strengthened as a result of PEMPAL </a:t>
            </a:r>
            <a:r>
              <a:rPr lang="en-US" sz="2100" dirty="0" smtClean="0"/>
              <a:t>activities:</a:t>
            </a:r>
          </a:p>
          <a:p>
            <a:pPr lvl="2" algn="just"/>
            <a:r>
              <a:rPr lang="en-US" sz="2100" dirty="0" smtClean="0"/>
              <a:t>Mixed COP views on whether Ministers should be surveyed and if PEMPAL were to survey them, how often (</a:t>
            </a:r>
            <a:r>
              <a:rPr lang="en-US" sz="2100" dirty="0" err="1" smtClean="0"/>
              <a:t>eg</a:t>
            </a:r>
            <a:r>
              <a:rPr lang="en-US" sz="2100" dirty="0" smtClean="0"/>
              <a:t> as part of annual thank you letters, or at beginning and end of new strategy, or not at all). </a:t>
            </a:r>
          </a:p>
          <a:p>
            <a:pPr lvl="2" algn="just"/>
            <a:endParaRPr lang="en-US" sz="2100" dirty="0" smtClean="0"/>
          </a:p>
          <a:p>
            <a:pPr lvl="2" algn="just"/>
            <a:r>
              <a:rPr lang="en-US" sz="2100" dirty="0" smtClean="0"/>
              <a:t>IACOP view that we should survey only high level officials </a:t>
            </a:r>
            <a:r>
              <a:rPr lang="en-US" sz="2100" dirty="0" err="1" smtClean="0"/>
              <a:t>eg</a:t>
            </a:r>
            <a:r>
              <a:rPr lang="en-US" sz="2100" dirty="0" smtClean="0"/>
              <a:t> Deputy Ministers, given rotation and change of Ministers from political process.</a:t>
            </a:r>
          </a:p>
          <a:p>
            <a:pPr marL="342900" lvl="1" indent="0" algn="just">
              <a:buNone/>
            </a:pPr>
            <a:endParaRPr lang="en-US" sz="2400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580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161" y="917964"/>
            <a:ext cx="8939681" cy="570897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Next Steps </a:t>
            </a:r>
          </a:p>
          <a:p>
            <a:pPr marL="0" indent="0" algn="just">
              <a:buNone/>
            </a:pPr>
            <a:endParaRPr lang="en-US" sz="12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</a:rPr>
              <a:t>Finalization of Strategy document </a:t>
            </a:r>
          </a:p>
          <a:p>
            <a:pPr lvl="1" algn="just"/>
            <a:r>
              <a:rPr lang="en-US" sz="2900" dirty="0" smtClean="0"/>
              <a:t>Development of full Strategy document; Consultation; Approval of Strategy by SC in last quarter 2016; Strategy released in first quarter 2017, ongoing consultation with potential donors.</a:t>
            </a:r>
          </a:p>
          <a:p>
            <a:pPr algn="just"/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</a:rPr>
              <a:t>Finalization of success story document and development of promotional brochure</a:t>
            </a:r>
          </a:p>
          <a:p>
            <a:pPr lvl="1" algn="just"/>
            <a:r>
              <a:rPr lang="en-US" sz="29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900" dirty="0">
                <a:solidFill>
                  <a:srgbClr val="000000"/>
                </a:solidFill>
              </a:rPr>
              <a:t>D</a:t>
            </a:r>
            <a:r>
              <a:rPr lang="en-US" sz="2900" dirty="0" smtClean="0">
                <a:solidFill>
                  <a:srgbClr val="000000"/>
                </a:solidFill>
              </a:rPr>
              <a:t>istribution and posting on web.</a:t>
            </a:r>
          </a:p>
          <a:p>
            <a:pPr algn="just"/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</a:rPr>
              <a:t>Development of marketing and communication plan</a:t>
            </a:r>
          </a:p>
          <a:p>
            <a:pPr lvl="1" algn="just"/>
            <a:r>
              <a:rPr lang="en-US" sz="2900" dirty="0" smtClean="0">
                <a:solidFill>
                  <a:srgbClr val="000000"/>
                </a:solidFill>
              </a:rPr>
              <a:t>Strategy and promotional brochure distribution.</a:t>
            </a:r>
          </a:p>
          <a:p>
            <a:pPr marL="342900" lvl="1" indent="0" algn="just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426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56286"/>
            <a:ext cx="8229600" cy="5573114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4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4000" b="1" dirty="0" smtClean="0">
                <a:solidFill>
                  <a:srgbClr val="FF0000"/>
                </a:solidFill>
              </a:rPr>
              <a:t>THANK YOU</a:t>
            </a:r>
          </a:p>
          <a:p>
            <a:endParaRPr lang="en-US" sz="4000" b="1" dirty="0">
              <a:solidFill>
                <a:srgbClr val="FF0000"/>
              </a:solidFill>
            </a:endParaRPr>
          </a:p>
          <a:p>
            <a:r>
              <a:rPr lang="en-US" sz="4000" b="1" dirty="0" smtClean="0">
                <a:solidFill>
                  <a:srgbClr val="FF0000"/>
                </a:solidFill>
              </a:rPr>
              <a:t>Questions?</a:t>
            </a:r>
          </a:p>
          <a:p>
            <a:pPr marL="914400" lvl="1" indent="-457200" algn="l">
              <a:buFont typeface="Arial" pitchFamily="34" charset="0"/>
              <a:buChar char="•"/>
            </a:pPr>
            <a:endParaRPr lang="en-US" sz="4000" dirty="0" smtClean="0"/>
          </a:p>
          <a:p>
            <a:pPr marL="457200" indent="-457200" algn="l">
              <a:buFont typeface="Arial" pitchFamily="34" charset="0"/>
              <a:buChar char="•"/>
            </a:pP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57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</TotalTime>
  <Words>769</Words>
  <Application>Microsoft Macintosh PowerPoint</Application>
  <PresentationFormat>On-screen Show (4:3)</PresentationFormat>
  <Paragraphs>88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Тема Office</vt:lpstr>
      <vt:lpstr>Document</vt:lpstr>
      <vt:lpstr>  Overview of  Progress of Development of the   PEMPAL Strategy 2017-22   Elena Nikulina (PEMPAL Team Leader) Deanna Aubrey (PEMPAL Strategic Adviser)  Berne, Switzerland 2016 </vt:lpstr>
      <vt:lpstr>Strategy Development Process</vt:lpstr>
      <vt:lpstr>Strategy Development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with PEMPAL Straetgy 2017-22 development</dc:title>
  <dc:subject/>
  <dc:creator>Deanna Aubrey</dc:creator>
  <cp:keywords/>
  <dc:description/>
  <cp:lastModifiedBy>Deanna Aubrey</cp:lastModifiedBy>
  <cp:revision>73</cp:revision>
  <cp:lastPrinted>2016-06-20T09:40:51Z</cp:lastPrinted>
  <dcterms:created xsi:type="dcterms:W3CDTF">2016-02-10T21:46:23Z</dcterms:created>
  <dcterms:modified xsi:type="dcterms:W3CDTF">2016-07-02T20:15:59Z</dcterms:modified>
  <cp:category/>
</cp:coreProperties>
</file>