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6" r:id="rId5"/>
    <p:sldId id="258" r:id="rId6"/>
    <p:sldId id="262" r:id="rId7"/>
    <p:sldId id="263" r:id="rId8"/>
    <p:sldId id="261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64" d="100"/>
          <a:sy n="64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EB005-E4CC-4982-96FF-E7339FF18516}" type="doc">
      <dgm:prSet loTypeId="urn:microsoft.com/office/officeart/2005/8/layout/pyramid2" loCatId="list" qsTypeId="urn:microsoft.com/office/officeart/2005/8/quickstyle/simple1" qsCatId="simple" csTypeId="urn:microsoft.com/office/officeart/2005/8/colors/colorful1#1" csCatId="colorful" phldr="1"/>
      <dgm:spPr/>
    </dgm:pt>
    <dgm:pt modelId="{3D8CE2B0-3145-4971-B6B6-0BC9ABF835E8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C00000"/>
              </a:solidFill>
            </a:rPr>
            <a:t>Цель</a:t>
          </a:r>
          <a:r>
            <a:rPr lang="en-US" sz="1400" b="1" dirty="0" smtClean="0">
              <a:solidFill>
                <a:srgbClr val="C00000"/>
              </a:solidFill>
            </a:rPr>
            <a:t> </a:t>
          </a:r>
          <a:r>
            <a:rPr lang="en-US" sz="1400" b="1" dirty="0">
              <a:solidFill>
                <a:srgbClr val="C00000"/>
              </a:solidFill>
            </a:rPr>
            <a:t>4</a:t>
          </a:r>
          <a:r>
            <a:rPr lang="en-US" sz="1400" dirty="0"/>
            <a:t>: </a:t>
          </a:r>
          <a:r>
            <a:rPr lang="ru-RU" sz="1400" dirty="0" smtClean="0"/>
            <a:t>Высший руководящий уровень и политические круги становятся более осведомленными о ценности и преимуществах участия в сети </a:t>
          </a:r>
          <a:r>
            <a:rPr lang="en-US" sz="1400" dirty="0" smtClean="0"/>
            <a:t>PEMPAL</a:t>
          </a:r>
          <a:endParaRPr lang="en-US" sz="1400" dirty="0"/>
        </a:p>
      </dgm:t>
    </dgm:pt>
    <dgm:pt modelId="{3E5E9307-394A-41FC-9F0D-45D7D92F4E37}">
      <dgm:prSet phldrT="[Text]" custT="1"/>
      <dgm:spPr/>
      <dgm:t>
        <a:bodyPr/>
        <a:lstStyle/>
        <a:p>
          <a:pPr algn="l"/>
          <a:r>
            <a:rPr lang="ru-RU" sz="1400" b="1" dirty="0" smtClean="0"/>
            <a:t>ВОЗДЕЙСТВИЕ</a:t>
          </a:r>
          <a:r>
            <a:rPr lang="en-US" sz="1400" b="1" dirty="0" smtClean="0"/>
            <a:t> </a:t>
          </a:r>
          <a:endParaRPr lang="en-US" sz="1400" b="1" dirty="0"/>
        </a:p>
      </dgm:t>
    </dgm:pt>
    <dgm:pt modelId="{920A1B1C-6892-44A1-93F3-402036AE3697}" type="sibTrans" cxnId="{62E06D3C-AF9D-4DE1-8254-99DE8D064ADE}">
      <dgm:prSet/>
      <dgm:spPr/>
      <dgm:t>
        <a:bodyPr/>
        <a:lstStyle/>
        <a:p>
          <a:endParaRPr lang="en-US"/>
        </a:p>
      </dgm:t>
    </dgm:pt>
    <dgm:pt modelId="{2E091FB0-5BED-4A35-AE60-32E4079AF7F2}" type="parTrans" cxnId="{62E06D3C-AF9D-4DE1-8254-99DE8D064ADE}">
      <dgm:prSet/>
      <dgm:spPr/>
      <dgm:t>
        <a:bodyPr/>
        <a:lstStyle/>
        <a:p>
          <a:endParaRPr lang="en-US"/>
        </a:p>
      </dgm:t>
    </dgm:pt>
    <dgm:pt modelId="{768C9E36-656E-497A-9C52-2C11B46C7450}" type="sibTrans" cxnId="{A9EA2AD2-5B40-481C-BA13-4B4D77713376}">
      <dgm:prSet/>
      <dgm:spPr/>
      <dgm:t>
        <a:bodyPr/>
        <a:lstStyle/>
        <a:p>
          <a:endParaRPr lang="en-US"/>
        </a:p>
      </dgm:t>
    </dgm:pt>
    <dgm:pt modelId="{F45DA43C-19FA-4916-BF95-E6E8A430A82B}" type="parTrans" cxnId="{A9EA2AD2-5B40-481C-BA13-4B4D77713376}">
      <dgm:prSet/>
      <dgm:spPr/>
      <dgm:t>
        <a:bodyPr/>
        <a:lstStyle/>
        <a:p>
          <a:endParaRPr lang="en-US"/>
        </a:p>
      </dgm:t>
    </dgm:pt>
    <dgm:pt modelId="{4ABCDCE8-C60E-42FE-A985-622F03703AE9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C00000"/>
              </a:solidFill>
            </a:rPr>
            <a:t>Цель</a:t>
          </a:r>
          <a:r>
            <a:rPr lang="bs-Latn-BA" sz="1400" b="1" dirty="0" smtClean="0">
              <a:solidFill>
                <a:srgbClr val="C00000"/>
              </a:solidFill>
            </a:rPr>
            <a:t> </a:t>
          </a:r>
          <a:r>
            <a:rPr lang="en-US" sz="1400" b="1" dirty="0">
              <a:solidFill>
                <a:srgbClr val="C00000"/>
              </a:solidFill>
            </a:rPr>
            <a:t>2</a:t>
          </a:r>
          <a:r>
            <a:rPr lang="en-US" sz="1400" b="0" dirty="0"/>
            <a:t>:</a:t>
          </a:r>
          <a:r>
            <a:rPr lang="bs-Latn-BA" sz="1400" b="0" dirty="0"/>
            <a:t> </a:t>
          </a:r>
          <a:r>
            <a:rPr lang="ru-RU" sz="1400" dirty="0" smtClean="0"/>
            <a:t>Членам сети предоставляются качественные ресурсы и сетевые услуги в поддержку соответствующей практики УГФ. </a:t>
          </a:r>
          <a:endParaRPr lang="en-US" sz="1400" b="0" dirty="0"/>
        </a:p>
      </dgm:t>
    </dgm:pt>
    <dgm:pt modelId="{5E20366B-AE5E-4A64-9104-8C4A032910D5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C00000"/>
              </a:solidFill>
            </a:rPr>
            <a:t>Цель</a:t>
          </a:r>
          <a:r>
            <a:rPr lang="en-US" sz="1400" b="1" dirty="0" smtClean="0">
              <a:solidFill>
                <a:srgbClr val="C00000"/>
              </a:solidFill>
            </a:rPr>
            <a:t> </a:t>
          </a:r>
          <a:r>
            <a:rPr lang="en-US" sz="1400" b="1" dirty="0">
              <a:solidFill>
                <a:srgbClr val="C00000"/>
              </a:solidFill>
            </a:rPr>
            <a:t>3</a:t>
          </a:r>
          <a:r>
            <a:rPr lang="en-US" sz="1400" b="0" dirty="0"/>
            <a:t>:</a:t>
          </a:r>
          <a:r>
            <a:rPr lang="bs-Latn-BA" sz="1400" b="0" dirty="0"/>
            <a:t> </a:t>
          </a:r>
          <a:r>
            <a:rPr lang="ru-RU" sz="1400" dirty="0" smtClean="0"/>
            <a:t>Выстроена и поддерживается финансово жизнеспособная сеть профессионалов в области государственного финансового управления, преданных делу улучшения практик УГФ.</a:t>
          </a:r>
          <a:endParaRPr lang="en-US" sz="1400" b="0" dirty="0"/>
        </a:p>
      </dgm:t>
    </dgm:pt>
    <dgm:pt modelId="{6230B75E-809D-43E3-82BA-A2BC4137A063}">
      <dgm:prSet phldrT="[Text]" custT="1"/>
      <dgm:spPr/>
      <dgm:t>
        <a:bodyPr/>
        <a:lstStyle/>
        <a:p>
          <a:pPr algn="l"/>
          <a:r>
            <a:rPr lang="ru-RU" sz="1400" b="1" dirty="0" smtClean="0"/>
            <a:t>КАЧЕСТВО</a:t>
          </a:r>
          <a:endParaRPr lang="en-US" sz="1400" b="1" dirty="0"/>
        </a:p>
      </dgm:t>
    </dgm:pt>
    <dgm:pt modelId="{0871BD56-5EA1-4474-8579-6D179437C6E8}" type="sibTrans" cxnId="{CC93BB5B-2775-4C78-892E-AC6A8C077736}">
      <dgm:prSet/>
      <dgm:spPr/>
      <dgm:t>
        <a:bodyPr/>
        <a:lstStyle/>
        <a:p>
          <a:endParaRPr lang="en-US"/>
        </a:p>
      </dgm:t>
    </dgm:pt>
    <dgm:pt modelId="{9C42AD0F-4D42-428E-B7E2-F965A8E1B31A}" type="parTrans" cxnId="{CC93BB5B-2775-4C78-892E-AC6A8C077736}">
      <dgm:prSet/>
      <dgm:spPr/>
      <dgm:t>
        <a:bodyPr/>
        <a:lstStyle/>
        <a:p>
          <a:endParaRPr lang="en-US"/>
        </a:p>
      </dgm:t>
    </dgm:pt>
    <dgm:pt modelId="{DC1EB96F-A947-4DED-8321-BCD277F910B3}" type="sibTrans" cxnId="{02BCF3A3-C698-4FDB-9D9A-8D05E90EAC27}">
      <dgm:prSet/>
      <dgm:spPr/>
      <dgm:t>
        <a:bodyPr/>
        <a:lstStyle/>
        <a:p>
          <a:endParaRPr lang="en-US"/>
        </a:p>
      </dgm:t>
    </dgm:pt>
    <dgm:pt modelId="{0622AC93-27BE-45B9-9FD0-A28EDE542C2F}" type="parTrans" cxnId="{02BCF3A3-C698-4FDB-9D9A-8D05E90EAC27}">
      <dgm:prSet/>
      <dgm:spPr/>
      <dgm:t>
        <a:bodyPr/>
        <a:lstStyle/>
        <a:p>
          <a:endParaRPr lang="en-US"/>
        </a:p>
      </dgm:t>
    </dgm:pt>
    <dgm:pt modelId="{04470E66-0AB9-491B-B2D5-EFF256E91F68}" type="sibTrans" cxnId="{932FF725-535F-4B65-85F5-B7A896A293AC}">
      <dgm:prSet/>
      <dgm:spPr/>
      <dgm:t>
        <a:bodyPr/>
        <a:lstStyle/>
        <a:p>
          <a:endParaRPr lang="en-US"/>
        </a:p>
      </dgm:t>
    </dgm:pt>
    <dgm:pt modelId="{348D600B-91CE-438F-842F-55E7BFC2C746}" type="parTrans" cxnId="{932FF725-535F-4B65-85F5-B7A896A293AC}">
      <dgm:prSet/>
      <dgm:spPr/>
      <dgm:t>
        <a:bodyPr/>
        <a:lstStyle/>
        <a:p>
          <a:endParaRPr lang="en-US"/>
        </a:p>
      </dgm:t>
    </dgm:pt>
    <dgm:pt modelId="{B1B66CA7-3413-40F8-BA96-7ECBC55E0C09}">
      <dgm:prSet custT="1"/>
      <dgm:spPr/>
      <dgm:t>
        <a:bodyPr/>
        <a:lstStyle/>
        <a:p>
          <a:pPr algn="just"/>
          <a:r>
            <a:rPr lang="ru-RU" sz="1400" b="1" dirty="0" smtClean="0">
              <a:solidFill>
                <a:srgbClr val="C00000"/>
              </a:solidFill>
            </a:rPr>
            <a:t>Цель</a:t>
          </a:r>
          <a:r>
            <a:rPr lang="en-US" sz="1400" b="1" dirty="0" smtClean="0">
              <a:solidFill>
                <a:srgbClr val="C00000"/>
              </a:solidFill>
            </a:rPr>
            <a:t> </a:t>
          </a:r>
          <a:r>
            <a:rPr lang="en-US" sz="1400" b="1" dirty="0">
              <a:solidFill>
                <a:srgbClr val="C00000"/>
              </a:solidFill>
            </a:rPr>
            <a:t>1</a:t>
          </a:r>
          <a:r>
            <a:rPr lang="en-US" sz="1400" b="0" dirty="0"/>
            <a:t>: </a:t>
          </a:r>
          <a:r>
            <a:rPr lang="ru-RU" sz="1400" dirty="0" smtClean="0"/>
            <a:t>Приоритеты участвующих правительств в области УГФ решаются в рамках сетевой платформы УГФ. </a:t>
          </a:r>
          <a:endParaRPr lang="en-US" sz="1400" dirty="0"/>
        </a:p>
      </dgm:t>
    </dgm:pt>
    <dgm:pt modelId="{26040911-C236-4419-9D75-552E3D029C6D}">
      <dgm:prSet phldrT="[Text]" custT="1"/>
      <dgm:spPr/>
      <dgm:t>
        <a:bodyPr/>
        <a:lstStyle/>
        <a:p>
          <a:pPr algn="l"/>
          <a:r>
            <a:rPr lang="ru-RU" sz="1400" b="1" dirty="0" smtClean="0"/>
            <a:t>ГЛУБИНА И АКТУАЛЬНОСТЬ</a:t>
          </a:r>
          <a:endParaRPr lang="en-US" sz="1400" b="1" dirty="0"/>
        </a:p>
      </dgm:t>
    </dgm:pt>
    <dgm:pt modelId="{EF680FCE-A367-4520-B5FD-67EA18E7DC2C}" type="sibTrans" cxnId="{3E250AA8-3E0C-4193-91E0-A483960A3449}">
      <dgm:prSet/>
      <dgm:spPr/>
      <dgm:t>
        <a:bodyPr/>
        <a:lstStyle/>
        <a:p>
          <a:endParaRPr lang="en-US"/>
        </a:p>
      </dgm:t>
    </dgm:pt>
    <dgm:pt modelId="{2AA8BA84-87FF-4638-8871-153093E2AF45}" type="parTrans" cxnId="{3E250AA8-3E0C-4193-91E0-A483960A3449}">
      <dgm:prSet/>
      <dgm:spPr/>
      <dgm:t>
        <a:bodyPr/>
        <a:lstStyle/>
        <a:p>
          <a:endParaRPr lang="en-US"/>
        </a:p>
      </dgm:t>
    </dgm:pt>
    <dgm:pt modelId="{309F1DF4-5854-4B0E-A124-540D507AC155}" type="sibTrans" cxnId="{A57C7BFD-6D28-4723-8027-F9EC6A38111E}">
      <dgm:prSet/>
      <dgm:spPr/>
      <dgm:t>
        <a:bodyPr/>
        <a:lstStyle/>
        <a:p>
          <a:endParaRPr lang="en-US"/>
        </a:p>
      </dgm:t>
    </dgm:pt>
    <dgm:pt modelId="{D460ED38-06FD-4DD8-AA69-E00E953DC72C}" type="parTrans" cxnId="{A57C7BFD-6D28-4723-8027-F9EC6A38111E}">
      <dgm:prSet/>
      <dgm:spPr/>
      <dgm:t>
        <a:bodyPr/>
        <a:lstStyle/>
        <a:p>
          <a:endParaRPr lang="en-US"/>
        </a:p>
      </dgm:t>
    </dgm:pt>
    <dgm:pt modelId="{3FC5D54D-3FA4-44B6-AC6E-6163E51C4437}" type="pres">
      <dgm:prSet presAssocID="{F81EB005-E4CC-4982-96FF-E7339FF18516}" presName="compositeShape" presStyleCnt="0">
        <dgm:presLayoutVars>
          <dgm:dir/>
          <dgm:resizeHandles/>
        </dgm:presLayoutVars>
      </dgm:prSet>
      <dgm:spPr/>
    </dgm:pt>
    <dgm:pt modelId="{0F1BBC3F-E82A-4544-9BB1-385302DB41E7}" type="pres">
      <dgm:prSet presAssocID="{F81EB005-E4CC-4982-96FF-E7339FF18516}" presName="pyramid" presStyleLbl="node1" presStyleIdx="0" presStyleCnt="1" custScaleY="91318"/>
      <dgm:spPr/>
      <dgm:t>
        <a:bodyPr/>
        <a:lstStyle/>
        <a:p>
          <a:endParaRPr lang="en-US"/>
        </a:p>
      </dgm:t>
    </dgm:pt>
    <dgm:pt modelId="{F1D1E40D-4F5C-484C-9F89-645143443D80}" type="pres">
      <dgm:prSet presAssocID="{F81EB005-E4CC-4982-96FF-E7339FF18516}" presName="theList" presStyleCnt="0"/>
      <dgm:spPr/>
    </dgm:pt>
    <dgm:pt modelId="{DC415831-17CC-41B6-830D-12DCBA00840E}" type="pres">
      <dgm:prSet presAssocID="{26040911-C236-4419-9D75-552E3D029C6D}" presName="aNode" presStyleLbl="fgAcc1" presStyleIdx="0" presStyleCnt="3" custScaleX="196202" custScaleY="117178" custLinFactY="388038" custLinFactNeighborX="-20471" custLinFactNeighborY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0257C-0F8E-402F-BEC5-B3D9728137C1}" type="pres">
      <dgm:prSet presAssocID="{26040911-C236-4419-9D75-552E3D029C6D}" presName="aSpace" presStyleCnt="0"/>
      <dgm:spPr/>
    </dgm:pt>
    <dgm:pt modelId="{D77215B8-CA8E-4BD9-9894-57C945721220}" type="pres">
      <dgm:prSet presAssocID="{6230B75E-809D-43E3-82BA-A2BC4137A063}" presName="aNode" presStyleLbl="fgAcc1" presStyleIdx="1" presStyleCnt="3" custScaleX="193115" custScaleY="198916" custLinFactY="40692" custLinFactNeighborX="-1920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58834-2BBE-4E79-BF37-A8B0F3A504C6}" type="pres">
      <dgm:prSet presAssocID="{6230B75E-809D-43E3-82BA-A2BC4137A063}" presName="aSpace" presStyleCnt="0"/>
      <dgm:spPr/>
    </dgm:pt>
    <dgm:pt modelId="{8C406122-ADCC-4513-AFA1-0ECDA99643A9}" type="pres">
      <dgm:prSet presAssocID="{3E5E9307-394A-41FC-9F0D-45D7D92F4E37}" presName="aNode" presStyleLbl="fgAcc1" presStyleIdx="2" presStyleCnt="3" custScaleX="193079" custScaleY="156054" custLinFactY="-301333" custLinFactNeighborX="-15493" custLinFactNeighborY="-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D41DA-345C-4E76-AE03-031A5F00765D}" type="pres">
      <dgm:prSet presAssocID="{3E5E9307-394A-41FC-9F0D-45D7D92F4E37}" presName="aSpace" presStyleCnt="0"/>
      <dgm:spPr/>
    </dgm:pt>
  </dgm:ptLst>
  <dgm:cxnLst>
    <dgm:cxn modelId="{A57C7BFD-6D28-4723-8027-F9EC6A38111E}" srcId="{26040911-C236-4419-9D75-552E3D029C6D}" destId="{B1B66CA7-3413-40F8-BA96-7ECBC55E0C09}" srcOrd="0" destOrd="0" parTransId="{D460ED38-06FD-4DD8-AA69-E00E953DC72C}" sibTransId="{309F1DF4-5854-4B0E-A124-540D507AC155}"/>
    <dgm:cxn modelId="{FB985212-853E-824F-A81B-FD690821BE7B}" type="presOf" srcId="{3E5E9307-394A-41FC-9F0D-45D7D92F4E37}" destId="{8C406122-ADCC-4513-AFA1-0ECDA99643A9}" srcOrd="0" destOrd="0" presId="urn:microsoft.com/office/officeart/2005/8/layout/pyramid2"/>
    <dgm:cxn modelId="{CC93BB5B-2775-4C78-892E-AC6A8C077736}" srcId="{F81EB005-E4CC-4982-96FF-E7339FF18516}" destId="{6230B75E-809D-43E3-82BA-A2BC4137A063}" srcOrd="1" destOrd="0" parTransId="{9C42AD0F-4D42-428E-B7E2-F965A8E1B31A}" sibTransId="{0871BD56-5EA1-4474-8579-6D179437C6E8}"/>
    <dgm:cxn modelId="{804C8937-2837-6D4C-9541-B64E4923E36C}" type="presOf" srcId="{5E20366B-AE5E-4A64-9104-8C4A032910D5}" destId="{D77215B8-CA8E-4BD9-9894-57C945721220}" srcOrd="0" destOrd="1" presId="urn:microsoft.com/office/officeart/2005/8/layout/pyramid2"/>
    <dgm:cxn modelId="{A9EA2AD2-5B40-481C-BA13-4B4D77713376}" srcId="{3E5E9307-394A-41FC-9F0D-45D7D92F4E37}" destId="{3D8CE2B0-3145-4971-B6B6-0BC9ABF835E8}" srcOrd="0" destOrd="0" parTransId="{F45DA43C-19FA-4916-BF95-E6E8A430A82B}" sibTransId="{768C9E36-656E-497A-9C52-2C11B46C7450}"/>
    <dgm:cxn modelId="{3E250AA8-3E0C-4193-91E0-A483960A3449}" srcId="{F81EB005-E4CC-4982-96FF-E7339FF18516}" destId="{26040911-C236-4419-9D75-552E3D029C6D}" srcOrd="0" destOrd="0" parTransId="{2AA8BA84-87FF-4638-8871-153093E2AF45}" sibTransId="{EF680FCE-A367-4520-B5FD-67EA18E7DC2C}"/>
    <dgm:cxn modelId="{932FF725-535F-4B65-85F5-B7A896A293AC}" srcId="{6230B75E-809D-43E3-82BA-A2BC4137A063}" destId="{5E20366B-AE5E-4A64-9104-8C4A032910D5}" srcOrd="0" destOrd="0" parTransId="{348D600B-91CE-438F-842F-55E7BFC2C746}" sibTransId="{04470E66-0AB9-491B-B2D5-EFF256E91F68}"/>
    <dgm:cxn modelId="{5473B623-373B-0A4C-A23B-398379AC8C70}" type="presOf" srcId="{3D8CE2B0-3145-4971-B6B6-0BC9ABF835E8}" destId="{8C406122-ADCC-4513-AFA1-0ECDA99643A9}" srcOrd="0" destOrd="1" presId="urn:microsoft.com/office/officeart/2005/8/layout/pyramid2"/>
    <dgm:cxn modelId="{A88D0FBE-C88D-8E48-871B-67F2E4D80E56}" type="presOf" srcId="{B1B66CA7-3413-40F8-BA96-7ECBC55E0C09}" destId="{DC415831-17CC-41B6-830D-12DCBA00840E}" srcOrd="0" destOrd="1" presId="urn:microsoft.com/office/officeart/2005/8/layout/pyramid2"/>
    <dgm:cxn modelId="{02BCF3A3-C698-4FDB-9D9A-8D05E90EAC27}" srcId="{6230B75E-809D-43E3-82BA-A2BC4137A063}" destId="{4ABCDCE8-C60E-42FE-A985-622F03703AE9}" srcOrd="1" destOrd="0" parTransId="{0622AC93-27BE-45B9-9FD0-A28EDE542C2F}" sibTransId="{DC1EB96F-A947-4DED-8321-BCD277F910B3}"/>
    <dgm:cxn modelId="{32A5A45F-40F8-D14D-9FAE-F34CD800741C}" type="presOf" srcId="{6230B75E-809D-43E3-82BA-A2BC4137A063}" destId="{D77215B8-CA8E-4BD9-9894-57C945721220}" srcOrd="0" destOrd="0" presId="urn:microsoft.com/office/officeart/2005/8/layout/pyramid2"/>
    <dgm:cxn modelId="{3337DC8C-F8F6-C64C-9B43-037BA0A5D75E}" type="presOf" srcId="{26040911-C236-4419-9D75-552E3D029C6D}" destId="{DC415831-17CC-41B6-830D-12DCBA00840E}" srcOrd="0" destOrd="0" presId="urn:microsoft.com/office/officeart/2005/8/layout/pyramid2"/>
    <dgm:cxn modelId="{70C81D0F-B410-004F-A449-84FB66FC81F1}" type="presOf" srcId="{F81EB005-E4CC-4982-96FF-E7339FF18516}" destId="{3FC5D54D-3FA4-44B6-AC6E-6163E51C4437}" srcOrd="0" destOrd="0" presId="urn:microsoft.com/office/officeart/2005/8/layout/pyramid2"/>
    <dgm:cxn modelId="{EA693837-158E-D046-88AD-A8759A2F37B8}" type="presOf" srcId="{4ABCDCE8-C60E-42FE-A985-622F03703AE9}" destId="{D77215B8-CA8E-4BD9-9894-57C945721220}" srcOrd="0" destOrd="2" presId="urn:microsoft.com/office/officeart/2005/8/layout/pyramid2"/>
    <dgm:cxn modelId="{62E06D3C-AF9D-4DE1-8254-99DE8D064ADE}" srcId="{F81EB005-E4CC-4982-96FF-E7339FF18516}" destId="{3E5E9307-394A-41FC-9F0D-45D7D92F4E37}" srcOrd="2" destOrd="0" parTransId="{2E091FB0-5BED-4A35-AE60-32E4079AF7F2}" sibTransId="{920A1B1C-6892-44A1-93F3-402036AE3697}"/>
    <dgm:cxn modelId="{190DEA11-0AE1-AB4D-83D4-837AD39B9411}" type="presParOf" srcId="{3FC5D54D-3FA4-44B6-AC6E-6163E51C4437}" destId="{0F1BBC3F-E82A-4544-9BB1-385302DB41E7}" srcOrd="0" destOrd="0" presId="urn:microsoft.com/office/officeart/2005/8/layout/pyramid2"/>
    <dgm:cxn modelId="{A22F4986-5BFC-054F-AF04-62B5AA138B79}" type="presParOf" srcId="{3FC5D54D-3FA4-44B6-AC6E-6163E51C4437}" destId="{F1D1E40D-4F5C-484C-9F89-645143443D80}" srcOrd="1" destOrd="0" presId="urn:microsoft.com/office/officeart/2005/8/layout/pyramid2"/>
    <dgm:cxn modelId="{33313D07-8D00-B14A-916E-88349F447910}" type="presParOf" srcId="{F1D1E40D-4F5C-484C-9F89-645143443D80}" destId="{DC415831-17CC-41B6-830D-12DCBA00840E}" srcOrd="0" destOrd="0" presId="urn:microsoft.com/office/officeart/2005/8/layout/pyramid2"/>
    <dgm:cxn modelId="{42EAB719-4E9D-9841-BB40-A160077D0D3A}" type="presParOf" srcId="{F1D1E40D-4F5C-484C-9F89-645143443D80}" destId="{AE80257C-0F8E-402F-BEC5-B3D9728137C1}" srcOrd="1" destOrd="0" presId="urn:microsoft.com/office/officeart/2005/8/layout/pyramid2"/>
    <dgm:cxn modelId="{02DCCD88-AB3A-C943-A255-1D15CE4A70F6}" type="presParOf" srcId="{F1D1E40D-4F5C-484C-9F89-645143443D80}" destId="{D77215B8-CA8E-4BD9-9894-57C945721220}" srcOrd="2" destOrd="0" presId="urn:microsoft.com/office/officeart/2005/8/layout/pyramid2"/>
    <dgm:cxn modelId="{AAB69AEF-8720-A147-BE7F-EBF8439AAF24}" type="presParOf" srcId="{F1D1E40D-4F5C-484C-9F89-645143443D80}" destId="{FEB58834-2BBE-4E79-BF37-A8B0F3A504C6}" srcOrd="3" destOrd="0" presId="urn:microsoft.com/office/officeart/2005/8/layout/pyramid2"/>
    <dgm:cxn modelId="{7CFC2C73-D1DC-DE41-A461-FE6FA633109D}" type="presParOf" srcId="{F1D1E40D-4F5C-484C-9F89-645143443D80}" destId="{8C406122-ADCC-4513-AFA1-0ECDA99643A9}" srcOrd="4" destOrd="0" presId="urn:microsoft.com/office/officeart/2005/8/layout/pyramid2"/>
    <dgm:cxn modelId="{7713B9AA-81AE-3045-8E5C-7E441F26FE81}" type="presParOf" srcId="{F1D1E40D-4F5C-484C-9F89-645143443D80}" destId="{507D41DA-345C-4E76-AE03-031A5F00765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BBC3F-E82A-4544-9BB1-385302DB41E7}">
      <dsp:nvSpPr>
        <dsp:cNvPr id="0" name=""/>
        <dsp:cNvSpPr/>
      </dsp:nvSpPr>
      <dsp:spPr>
        <a:xfrm>
          <a:off x="439975" y="209083"/>
          <a:ext cx="4816475" cy="4398308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15831-17CC-41B6-830D-12DCBA00840E}">
      <dsp:nvSpPr>
        <dsp:cNvPr id="0" name=""/>
        <dsp:cNvSpPr/>
      </dsp:nvSpPr>
      <dsp:spPr>
        <a:xfrm>
          <a:off x="701423" y="3792229"/>
          <a:ext cx="6142513" cy="8851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ГЛУБИНА И АКТУАЛЬНОСТЬ</a:t>
          </a:r>
          <a:endParaRPr lang="en-U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C00000"/>
              </a:solidFill>
            </a:rPr>
            <a:t>Цель</a:t>
          </a:r>
          <a:r>
            <a:rPr lang="en-US" sz="1400" b="1" kern="1200" dirty="0" smtClean="0">
              <a:solidFill>
                <a:srgbClr val="C00000"/>
              </a:solidFill>
            </a:rPr>
            <a:t> </a:t>
          </a:r>
          <a:r>
            <a:rPr lang="en-US" sz="1400" b="1" kern="1200" dirty="0">
              <a:solidFill>
                <a:srgbClr val="C00000"/>
              </a:solidFill>
            </a:rPr>
            <a:t>1</a:t>
          </a:r>
          <a:r>
            <a:rPr lang="en-US" sz="1400" b="0" kern="1200" dirty="0"/>
            <a:t>: </a:t>
          </a:r>
          <a:r>
            <a:rPr lang="ru-RU" sz="1400" kern="1200" dirty="0" smtClean="0"/>
            <a:t>Приоритеты участвующих правительств в области УГФ решаются в рамках сетевой платформы УГФ. </a:t>
          </a:r>
          <a:endParaRPr lang="en-US" sz="1400" kern="1200" dirty="0"/>
        </a:p>
      </dsp:txBody>
      <dsp:txXfrm>
        <a:off x="744633" y="3835439"/>
        <a:ext cx="6056093" cy="798738"/>
      </dsp:txXfrm>
    </dsp:sp>
    <dsp:sp modelId="{D77215B8-CA8E-4BD9-9894-57C945721220}">
      <dsp:nvSpPr>
        <dsp:cNvPr id="0" name=""/>
        <dsp:cNvSpPr/>
      </dsp:nvSpPr>
      <dsp:spPr>
        <a:xfrm>
          <a:off x="789412" y="1864699"/>
          <a:ext cx="6045868" cy="15026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КАЧЕСТВО</a:t>
          </a:r>
          <a:endParaRPr lang="en-U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C00000"/>
              </a:solidFill>
            </a:rPr>
            <a:t>Цель</a:t>
          </a:r>
          <a:r>
            <a:rPr lang="en-US" sz="1400" b="1" kern="1200" dirty="0" smtClean="0">
              <a:solidFill>
                <a:srgbClr val="C00000"/>
              </a:solidFill>
            </a:rPr>
            <a:t> </a:t>
          </a:r>
          <a:r>
            <a:rPr lang="en-US" sz="1400" b="1" kern="1200" dirty="0">
              <a:solidFill>
                <a:srgbClr val="C00000"/>
              </a:solidFill>
            </a:rPr>
            <a:t>3</a:t>
          </a:r>
          <a:r>
            <a:rPr lang="en-US" sz="1400" b="0" kern="1200" dirty="0"/>
            <a:t>:</a:t>
          </a:r>
          <a:r>
            <a:rPr lang="bs-Latn-BA" sz="1400" b="0" kern="1200" dirty="0"/>
            <a:t> </a:t>
          </a:r>
          <a:r>
            <a:rPr lang="ru-RU" sz="1400" kern="1200" dirty="0" smtClean="0"/>
            <a:t>Выстроена и поддерживается финансово жизнеспособная сеть профессионалов в области государственного финансового управления, преданных делу улучшения практик УГФ.</a:t>
          </a:r>
          <a:endParaRPr lang="en-US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C00000"/>
              </a:solidFill>
            </a:rPr>
            <a:t>Цель</a:t>
          </a:r>
          <a:r>
            <a:rPr lang="bs-Latn-BA" sz="1400" b="1" kern="1200" dirty="0" smtClean="0">
              <a:solidFill>
                <a:srgbClr val="C00000"/>
              </a:solidFill>
            </a:rPr>
            <a:t> </a:t>
          </a:r>
          <a:r>
            <a:rPr lang="en-US" sz="1400" b="1" kern="1200" dirty="0">
              <a:solidFill>
                <a:srgbClr val="C00000"/>
              </a:solidFill>
            </a:rPr>
            <a:t>2</a:t>
          </a:r>
          <a:r>
            <a:rPr lang="en-US" sz="1400" b="0" kern="1200" dirty="0"/>
            <a:t>:</a:t>
          </a:r>
          <a:r>
            <a:rPr lang="bs-Latn-BA" sz="1400" b="0" kern="1200" dirty="0"/>
            <a:t> </a:t>
          </a:r>
          <a:r>
            <a:rPr lang="ru-RU" sz="1400" kern="1200" dirty="0" smtClean="0"/>
            <a:t>Членам сети предоставляются качественные ресурсы и сетевые услуги в поддержку соответствующей практики УГФ. </a:t>
          </a:r>
          <a:endParaRPr lang="en-US" sz="1400" b="0" kern="1200" dirty="0"/>
        </a:p>
      </dsp:txBody>
      <dsp:txXfrm>
        <a:off x="862763" y="1938050"/>
        <a:ext cx="5899166" cy="1355902"/>
      </dsp:txXfrm>
    </dsp:sp>
    <dsp:sp modelId="{8C406122-ADCC-4513-AFA1-0ECDA99643A9}">
      <dsp:nvSpPr>
        <dsp:cNvPr id="0" name=""/>
        <dsp:cNvSpPr/>
      </dsp:nvSpPr>
      <dsp:spPr>
        <a:xfrm>
          <a:off x="906156" y="405961"/>
          <a:ext cx="6044741" cy="11788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ВОЗДЕЙСТВИЕ</a:t>
          </a:r>
          <a:r>
            <a:rPr lang="en-US" sz="1400" b="1" kern="1200" dirty="0" smtClean="0"/>
            <a:t> </a:t>
          </a:r>
          <a:endParaRPr lang="en-U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C00000"/>
              </a:solidFill>
            </a:rPr>
            <a:t>Цель</a:t>
          </a:r>
          <a:r>
            <a:rPr lang="en-US" sz="1400" b="1" kern="1200" dirty="0" smtClean="0">
              <a:solidFill>
                <a:srgbClr val="C00000"/>
              </a:solidFill>
            </a:rPr>
            <a:t> </a:t>
          </a:r>
          <a:r>
            <a:rPr lang="en-US" sz="1400" b="1" kern="1200" dirty="0">
              <a:solidFill>
                <a:srgbClr val="C00000"/>
              </a:solidFill>
            </a:rPr>
            <a:t>4</a:t>
          </a:r>
          <a:r>
            <a:rPr lang="en-US" sz="1400" kern="1200" dirty="0"/>
            <a:t>: </a:t>
          </a:r>
          <a:r>
            <a:rPr lang="ru-RU" sz="1400" kern="1200" dirty="0" smtClean="0"/>
            <a:t>Высший руководящий уровень и политические круги становятся более осведомленными о ценности и преимуществах участия в сети </a:t>
          </a:r>
          <a:r>
            <a:rPr lang="en-US" sz="1400" kern="1200" dirty="0" smtClean="0"/>
            <a:t>PEMPAL</a:t>
          </a:r>
          <a:endParaRPr lang="en-US" sz="1400" kern="1200" dirty="0"/>
        </a:p>
      </dsp:txBody>
      <dsp:txXfrm>
        <a:off x="963702" y="463507"/>
        <a:ext cx="5929649" cy="1063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1614D-342D-D748-A5B0-FEB9AF29B2DB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5CD3-4F4E-EF47-AFF3-5578EC7A8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64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9195-439A-4D1D-94A3-5698201D2D37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D127-6ECE-4D64-87B5-19F87932A8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10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41" indent="-171441">
              <a:buFont typeface="Arial" pitchFamily="34" charset="0"/>
              <a:buChar char="•"/>
            </a:pPr>
            <a:endParaRPr lang="en-US" baseline="0" dirty="0" smtClean="0"/>
          </a:p>
          <a:p>
            <a:pPr marL="168244" indent="-168244" defTabSz="897301">
              <a:buFont typeface="Arial" pitchFamily="34" charset="0"/>
              <a:buChar char="•"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16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41" indent="-171441">
              <a:buFont typeface="Arial" pitchFamily="34" charset="0"/>
              <a:buChar char="•"/>
            </a:pPr>
            <a:endParaRPr lang="en-US" baseline="0" dirty="0" smtClean="0"/>
          </a:p>
          <a:p>
            <a:pPr marL="168244" indent="-168244" defTabSz="897301">
              <a:buFont typeface="Arial" pitchFamily="34" charset="0"/>
              <a:buChar char="•"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573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49404"/>
            <a:ext cx="7886700" cy="8289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371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1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6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0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9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DD52-5122-4679-996A-837650DC6E81}" type="datetimeFigureOut">
              <a:rPr lang="ru-RU" smtClean="0"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6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76376"/>
            <a:ext cx="9144000" cy="6081624"/>
          </a:xfrm>
        </p:spPr>
        <p:txBody>
          <a:bodyPr anchor="t">
            <a:normAutofit/>
          </a:bodyPr>
          <a:lstStyle/>
          <a:p>
            <a:pPr>
              <a:spcBef>
                <a:spcPts val="1800"/>
              </a:spcBef>
              <a:spcAft>
                <a:spcPts val="2400"/>
              </a:spcAft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ru-RU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бзор хода подготовки </a:t>
            </a:r>
            <a:br>
              <a:rPr lang="ru-RU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Стратегии </a:t>
            </a: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PEMPAL </a:t>
            </a:r>
            <a:r>
              <a:rPr lang="ru-RU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</a:t>
            </a: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2017-22</a:t>
            </a:r>
            <a:r>
              <a:rPr lang="ru-RU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гг.</a:t>
            </a: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0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2700" dirty="0" smtClean="0">
                <a:solidFill>
                  <a:srgbClr val="3366FF"/>
                </a:solidFill>
              </a:rPr>
              <a:t>E</a:t>
            </a:r>
            <a:r>
              <a:rPr lang="ru-RU" sz="2700" dirty="0" smtClean="0">
                <a:solidFill>
                  <a:srgbClr val="3366FF"/>
                </a:solidFill>
              </a:rPr>
              <a:t>лена Никулина</a:t>
            </a:r>
            <a:r>
              <a:rPr lang="en-US" sz="2700" dirty="0" smtClean="0">
                <a:solidFill>
                  <a:srgbClr val="3366FF"/>
                </a:solidFill>
              </a:rPr>
              <a:t> (</a:t>
            </a:r>
            <a:r>
              <a:rPr lang="ru-RU" sz="2700" dirty="0" smtClean="0">
                <a:solidFill>
                  <a:srgbClr val="3366FF"/>
                </a:solidFill>
              </a:rPr>
              <a:t>руководитель программы </a:t>
            </a:r>
            <a:r>
              <a:rPr lang="en-US" sz="2700" dirty="0" smtClean="0">
                <a:solidFill>
                  <a:srgbClr val="3366FF"/>
                </a:solidFill>
              </a:rPr>
              <a:t>PEMPAL)</a:t>
            </a:r>
            <a:r>
              <a:rPr lang="en-US" sz="2700" dirty="0" smtClean="0">
                <a:solidFill>
                  <a:srgbClr val="3366FF"/>
                </a:solidFill>
              </a:rPr>
              <a:t/>
            </a:r>
            <a:br>
              <a:rPr lang="en-US" sz="2700" dirty="0" smtClean="0">
                <a:solidFill>
                  <a:srgbClr val="3366FF"/>
                </a:solidFill>
              </a:rPr>
            </a:br>
            <a:r>
              <a:rPr lang="ru-RU" sz="2700" dirty="0" smtClean="0">
                <a:solidFill>
                  <a:srgbClr val="3366FF"/>
                </a:solidFill>
              </a:rPr>
              <a:t>Дианна Обри</a:t>
            </a:r>
            <a:r>
              <a:rPr lang="en-US" sz="2700" dirty="0" smtClean="0">
                <a:solidFill>
                  <a:srgbClr val="3366FF"/>
                </a:solidFill>
              </a:rPr>
              <a:t> (</a:t>
            </a:r>
            <a:r>
              <a:rPr lang="ru-RU" sz="2700" dirty="0" smtClean="0">
                <a:solidFill>
                  <a:srgbClr val="3366FF"/>
                </a:solidFill>
              </a:rPr>
              <a:t>советник программы </a:t>
            </a:r>
            <a:r>
              <a:rPr lang="en-US" sz="2700" dirty="0" smtClean="0">
                <a:solidFill>
                  <a:srgbClr val="3366FF"/>
                </a:solidFill>
              </a:rPr>
              <a:t>PEMPAL</a:t>
            </a:r>
            <a:r>
              <a:rPr lang="ru-RU" sz="2700" dirty="0" smtClean="0">
                <a:solidFill>
                  <a:srgbClr val="3366FF"/>
                </a:solidFill>
              </a:rPr>
              <a:t> </a:t>
            </a:r>
            <a:br>
              <a:rPr lang="ru-RU" sz="2700" dirty="0" smtClean="0">
                <a:solidFill>
                  <a:srgbClr val="3366FF"/>
                </a:solidFill>
              </a:rPr>
            </a:br>
            <a:r>
              <a:rPr lang="ru-RU" sz="2700" dirty="0" smtClean="0">
                <a:solidFill>
                  <a:srgbClr val="3366FF"/>
                </a:solidFill>
              </a:rPr>
              <a:t>по стратегическим вопросам</a:t>
            </a:r>
            <a:r>
              <a:rPr lang="en-US" sz="2700" dirty="0" smtClean="0">
                <a:solidFill>
                  <a:srgbClr val="3366FF"/>
                </a:solidFill>
              </a:rPr>
              <a:t>)</a:t>
            </a:r>
            <a:r>
              <a:rPr lang="en-US" sz="2700" dirty="0">
                <a:solidFill>
                  <a:srgbClr val="3366FF"/>
                </a:solidFill>
              </a:rPr>
              <a:t/>
            </a:r>
            <a:br>
              <a:rPr lang="en-US" sz="2700" dirty="0">
                <a:solidFill>
                  <a:srgbClr val="3366FF"/>
                </a:solidFill>
              </a:rPr>
            </a:br>
            <a:r>
              <a:rPr lang="en-US" sz="2700" dirty="0" smtClean="0">
                <a:solidFill>
                  <a:srgbClr val="3366FF"/>
                </a:solidFill>
              </a:rPr>
              <a:t/>
            </a:r>
            <a:br>
              <a:rPr lang="en-US" sz="2700" dirty="0" smtClean="0">
                <a:solidFill>
                  <a:srgbClr val="3366FF"/>
                </a:solidFill>
              </a:rPr>
            </a:br>
            <a:r>
              <a:rPr lang="ru-RU" sz="2700" dirty="0" smtClean="0">
                <a:solidFill>
                  <a:srgbClr val="3366FF"/>
                </a:solidFill>
              </a:rPr>
              <a:t>Берн, Швейцария,</a:t>
            </a:r>
            <a:r>
              <a:rPr lang="en-US" sz="2700" dirty="0" smtClean="0">
                <a:solidFill>
                  <a:srgbClr val="3366FF"/>
                </a:solidFill>
              </a:rPr>
              <a:t> </a:t>
            </a:r>
            <a:r>
              <a:rPr lang="en-US" sz="2700" dirty="0" smtClean="0">
                <a:solidFill>
                  <a:srgbClr val="3366FF"/>
                </a:solidFill>
              </a:rPr>
              <a:t>2016 </a:t>
            </a:r>
            <a:r>
              <a:rPr lang="ru-RU" sz="2700" dirty="0" smtClean="0">
                <a:solidFill>
                  <a:srgbClr val="3366FF"/>
                </a:solidFill>
              </a:rPr>
              <a:t>г.</a:t>
            </a:r>
            <a:endParaRPr lang="ru-RU" sz="2700" b="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2879"/>
            <a:ext cx="7886700" cy="68352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Ход подготовки Стратегии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188" y="1332932"/>
            <a:ext cx="8738508" cy="5432329"/>
          </a:xfrm>
        </p:spPr>
        <p:txBody>
          <a:bodyPr>
            <a:normAutofit lnSpcReduction="10000"/>
          </a:bodyPr>
          <a:lstStyle/>
          <a:p>
            <a:pPr algn="just"/>
            <a:endParaRPr lang="en-US" sz="1000" dirty="0" smtClean="0">
              <a:solidFill>
                <a:srgbClr val="00000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008000"/>
                </a:solidFill>
              </a:rPr>
              <a:t>Итоги Промежуточной оценки Стратегии Р</a:t>
            </a:r>
            <a:r>
              <a:rPr lang="en-US" sz="2800" b="1" dirty="0" smtClean="0">
                <a:solidFill>
                  <a:srgbClr val="008000"/>
                </a:solidFill>
              </a:rPr>
              <a:t>EMPAL </a:t>
            </a:r>
            <a:r>
              <a:rPr lang="ru-RU" sz="2800" b="1" dirty="0" smtClean="0">
                <a:solidFill>
                  <a:srgbClr val="008000"/>
                </a:solidFill>
              </a:rPr>
              <a:t>на</a:t>
            </a:r>
            <a:r>
              <a:rPr lang="en-US" sz="2800" b="1" dirty="0" smtClean="0">
                <a:solidFill>
                  <a:srgbClr val="008000"/>
                </a:solidFill>
              </a:rPr>
              <a:t> 2012-17</a:t>
            </a:r>
            <a:r>
              <a:rPr lang="ru-RU" sz="2800" b="1" dirty="0" smtClean="0">
                <a:solidFill>
                  <a:srgbClr val="008000"/>
                </a:solidFill>
              </a:rPr>
              <a:t> гг.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lvl="1" algn="just"/>
            <a:r>
              <a:rPr lang="ru-RU" sz="2400" dirty="0" smtClean="0"/>
              <a:t>Должны прояснить будущее </a:t>
            </a:r>
            <a:r>
              <a:rPr lang="en-US" sz="2400" dirty="0" smtClean="0"/>
              <a:t>PEMPAL</a:t>
            </a:r>
            <a:r>
              <a:rPr lang="ru-RU" sz="2400" dirty="0" smtClean="0"/>
              <a:t> в</a:t>
            </a:r>
            <a:r>
              <a:rPr lang="en-US" sz="2400" dirty="0" smtClean="0"/>
              <a:t> </a:t>
            </a:r>
            <a:r>
              <a:rPr lang="ru-RU" sz="2400" dirty="0" smtClean="0"/>
              <a:t>более долгосрочной перспективе </a:t>
            </a:r>
            <a:r>
              <a:rPr lang="en-US" sz="2400" dirty="0" smtClean="0"/>
              <a:t>– </a:t>
            </a:r>
            <a:r>
              <a:rPr lang="ru-RU" sz="2400" dirty="0" smtClean="0"/>
              <a:t>договорились, что будут готовы к середине 2016 г. </a:t>
            </a:r>
            <a:endParaRPr lang="en-US" sz="1000" b="1" dirty="0" smtClean="0"/>
          </a:p>
          <a:p>
            <a:pPr algn="just"/>
            <a:r>
              <a:rPr lang="ru-RU" sz="2800" b="1" dirty="0" smtClean="0">
                <a:solidFill>
                  <a:srgbClr val="008000"/>
                </a:solidFill>
              </a:rPr>
              <a:t>Одобрение Координационным комитетом (КК) концепции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lvl="1" algn="just"/>
            <a:r>
              <a:rPr lang="ru-RU" sz="2400" dirty="0" smtClean="0"/>
              <a:t>Для разработки Стратегии</a:t>
            </a:r>
            <a:r>
              <a:rPr lang="en-US" sz="2400" dirty="0" smtClean="0"/>
              <a:t> </a:t>
            </a:r>
            <a:r>
              <a:rPr lang="en-US" sz="2400" dirty="0" smtClean="0"/>
              <a:t>- </a:t>
            </a:r>
            <a:r>
              <a:rPr lang="ru-RU" sz="2400" dirty="0" smtClean="0"/>
              <a:t> февраль</a:t>
            </a:r>
            <a:r>
              <a:rPr lang="en-US" sz="2400" dirty="0" smtClean="0"/>
              <a:t> 2016</a:t>
            </a:r>
            <a:r>
              <a:rPr lang="ru-RU" sz="2400" dirty="0" smtClean="0"/>
              <a:t> г</a:t>
            </a:r>
            <a:r>
              <a:rPr lang="en-US" sz="2400" dirty="0" smtClean="0"/>
              <a:t>.</a:t>
            </a:r>
            <a:endParaRPr lang="en-US" sz="2400" dirty="0"/>
          </a:p>
          <a:p>
            <a:pPr marL="342900" lvl="1" indent="0" algn="just">
              <a:buNone/>
            </a:pPr>
            <a:endParaRPr lang="en-US" sz="1000" dirty="0" smtClean="0"/>
          </a:p>
          <a:p>
            <a:pPr algn="just"/>
            <a:r>
              <a:rPr lang="ru-RU" sz="2800" b="1" dirty="0" smtClean="0">
                <a:solidFill>
                  <a:srgbClr val="008000"/>
                </a:solidFill>
              </a:rPr>
              <a:t>Решение КК сохранить сетевой подход</a:t>
            </a:r>
            <a:r>
              <a:rPr lang="en-US" sz="2800" dirty="0" smtClean="0"/>
              <a:t> </a:t>
            </a:r>
            <a:endParaRPr lang="en-US" sz="2800" dirty="0"/>
          </a:p>
          <a:p>
            <a:pPr lvl="1" algn="just"/>
            <a:r>
              <a:rPr lang="ru-RU" sz="2500" dirty="0" smtClean="0"/>
              <a:t>Акцент на регионе ЕЦА, текущее членство и схема ПС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pPr algn="just"/>
            <a:endParaRPr lang="en-US" sz="1100" dirty="0"/>
          </a:p>
          <a:p>
            <a:pPr algn="just"/>
            <a:r>
              <a:rPr lang="ru-RU" sz="2800" b="1" dirty="0" smtClean="0">
                <a:solidFill>
                  <a:srgbClr val="008000"/>
                </a:solidFill>
              </a:rPr>
              <a:t>КК создана Рабочая группа (РГ) по подготовке Стратегии</a:t>
            </a:r>
            <a:endParaRPr lang="en-US" sz="2800" b="1" dirty="0" smtClean="0">
              <a:solidFill>
                <a:srgbClr val="008000"/>
              </a:solidFill>
            </a:endParaRPr>
          </a:p>
          <a:p>
            <a:pPr lvl="1" algn="just"/>
            <a:r>
              <a:rPr lang="ru-RU" sz="2400" dirty="0" smtClean="0"/>
              <a:t>Провела 3 заседания – в декабре</a:t>
            </a:r>
            <a:r>
              <a:rPr lang="en-US" sz="2400" dirty="0" smtClean="0"/>
              <a:t> 2015</a:t>
            </a:r>
            <a:r>
              <a:rPr lang="ru-RU" sz="2400" dirty="0" smtClean="0"/>
              <a:t> г.</a:t>
            </a:r>
            <a:r>
              <a:rPr lang="en-US" sz="2400" dirty="0" smtClean="0"/>
              <a:t>, </a:t>
            </a:r>
            <a:r>
              <a:rPr lang="ru-RU" sz="2400" dirty="0" smtClean="0"/>
              <a:t>мае и июне</a:t>
            </a:r>
            <a:r>
              <a:rPr lang="en-US" sz="2400" dirty="0" smtClean="0"/>
              <a:t> 2016</a:t>
            </a:r>
            <a:r>
              <a:rPr lang="ru-RU" sz="2400" dirty="0" smtClean="0"/>
              <a:t> г.</a:t>
            </a:r>
            <a:r>
              <a:rPr lang="en-US" sz="2400" dirty="0" smtClean="0"/>
              <a:t>.  </a:t>
            </a:r>
            <a:endParaRPr lang="en-US" sz="2400" dirty="0"/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69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99106"/>
            <a:ext cx="7886700" cy="74640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Ход подготовки Стратегии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2932"/>
            <a:ext cx="9027696" cy="5432329"/>
          </a:xfrm>
        </p:spPr>
        <p:txBody>
          <a:bodyPr>
            <a:normAutofit fontScale="92500" lnSpcReduction="20000"/>
          </a:bodyPr>
          <a:lstStyle/>
          <a:p>
            <a:endParaRPr lang="en-US" sz="900" dirty="0"/>
          </a:p>
          <a:p>
            <a:pPr marL="171450" lvl="1">
              <a:spcBef>
                <a:spcPts val="750"/>
              </a:spcBef>
            </a:pPr>
            <a:r>
              <a:rPr lang="ru-RU" sz="3000" b="1" dirty="0" smtClean="0">
                <a:solidFill>
                  <a:srgbClr val="548235"/>
                </a:solidFill>
              </a:rPr>
              <a:t>В составе РГ сформированы подгруппы для дальнейшей работы</a:t>
            </a:r>
            <a:r>
              <a:rPr lang="en-US" sz="3000" b="1" dirty="0" smtClean="0">
                <a:solidFill>
                  <a:srgbClr val="548235"/>
                </a:solidFill>
              </a:rPr>
              <a:t>:</a:t>
            </a:r>
            <a:endParaRPr lang="en-US" sz="3000" b="1" dirty="0" smtClean="0">
              <a:solidFill>
                <a:srgbClr val="548235"/>
              </a:solidFill>
            </a:endParaRPr>
          </a:p>
          <a:p>
            <a:pPr marL="171450" lvl="1">
              <a:spcBef>
                <a:spcPts val="750"/>
              </a:spcBef>
            </a:pPr>
            <a:endParaRPr lang="en-US" sz="1100" b="1" dirty="0">
              <a:solidFill>
                <a:srgbClr val="548235"/>
              </a:solidFill>
            </a:endParaRPr>
          </a:p>
          <a:p>
            <a:pPr lvl="2"/>
            <a:r>
              <a:rPr lang="ru-RU" sz="2400" b="1" dirty="0" smtClean="0"/>
              <a:t>Стратегические цели и результаты</a:t>
            </a:r>
            <a:r>
              <a:rPr lang="en-US" sz="2400" dirty="0" smtClean="0"/>
              <a:t>: A</a:t>
            </a:r>
            <a:r>
              <a:rPr lang="ru-RU" sz="2400" dirty="0" smtClean="0"/>
              <a:t>нна Валькова, Дарья Кириллова (Минфин РФ); Елена Никулина, Наида Карсимамович, Дианна Обри (Всемирный банк); Нино Челишвили (КС, Грузия)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lvl="2"/>
            <a:endParaRPr lang="en-US" sz="1100" dirty="0" smtClean="0"/>
          </a:p>
          <a:p>
            <a:pPr lvl="2"/>
            <a:r>
              <a:rPr lang="ru-RU" sz="2400" b="1" dirty="0" smtClean="0"/>
              <a:t>Варианты расчёта затрат и вовзможные источники финансирования</a:t>
            </a:r>
            <a:r>
              <a:rPr lang="en-US" sz="2400" dirty="0" smtClean="0"/>
              <a:t>:  </a:t>
            </a:r>
            <a:r>
              <a:rPr lang="ru-RU" sz="2400" dirty="0" smtClean="0"/>
              <a:t>Ирен Фрей, донор </a:t>
            </a:r>
            <a:r>
              <a:rPr lang="en-US" sz="2400" dirty="0" smtClean="0"/>
              <a:t>(</a:t>
            </a:r>
            <a:r>
              <a:rPr lang="en-US" sz="2400" dirty="0" smtClean="0"/>
              <a:t>SECO); </a:t>
            </a:r>
            <a:r>
              <a:rPr lang="ru-RU" sz="2400" dirty="0" smtClean="0"/>
              <a:t>Елена Никулина, Дианна Обри, Мариус Коэн (Всемирный банк)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/>
            <a:endParaRPr lang="en-US" sz="900" dirty="0"/>
          </a:p>
          <a:p>
            <a:r>
              <a:rPr lang="ru-RU" sz="3000" b="1" dirty="0" smtClean="0">
                <a:solidFill>
                  <a:srgbClr val="548235"/>
                </a:solidFill>
              </a:rPr>
              <a:t>Результаты работы подгрупп</a:t>
            </a:r>
            <a:r>
              <a:rPr lang="en-US" sz="3000" b="1" dirty="0" smtClean="0">
                <a:solidFill>
                  <a:srgbClr val="548235"/>
                </a:solidFill>
              </a:rPr>
              <a:t>:</a:t>
            </a:r>
            <a:endParaRPr lang="en-US" sz="3000" b="1" dirty="0" smtClean="0">
              <a:solidFill>
                <a:srgbClr val="548235"/>
              </a:solidFill>
            </a:endParaRPr>
          </a:p>
          <a:p>
            <a:pPr lvl="1"/>
            <a:endParaRPr lang="en-US" sz="1100" b="1" dirty="0" smtClean="0"/>
          </a:p>
          <a:p>
            <a:pPr lvl="1"/>
            <a:r>
              <a:rPr lang="ru-RU" sz="2400" b="1" dirty="0" smtClean="0"/>
              <a:t>Определение вариантов расчёта затрат и сценариев финансирования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ru-RU" sz="2400" dirty="0" smtClean="0"/>
              <a:t>для обсуждения на заседании в Берне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ru-RU" sz="2400" b="1" dirty="0" smtClean="0"/>
              <a:t>Пересмотр стратегических целей, пересмотр формата таблицы ожидаемых результатов, сокращение числа ключевых показателей эффективности </a:t>
            </a:r>
            <a:r>
              <a:rPr lang="en-US" sz="2400" dirty="0" smtClean="0"/>
              <a:t>(</a:t>
            </a:r>
            <a:r>
              <a:rPr lang="ru-RU" sz="2400" dirty="0" smtClean="0"/>
              <a:t>консультации с ПС до заседания в Берне, взаимное согласие всех ПС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939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92214"/>
            <a:ext cx="9143999" cy="606578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+mj-lt"/>
              </a:rPr>
              <a:t>Нынешняя стратегия</a:t>
            </a:r>
            <a:endParaRPr lang="en-US" sz="3200" dirty="0" smtClean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ru-RU" sz="1400" b="1" dirty="0" smtClean="0">
                <a:solidFill>
                  <a:srgbClr val="C00000"/>
                </a:solidFill>
              </a:rPr>
              <a:t>ЦЕЛЬ</a:t>
            </a:r>
            <a:r>
              <a:rPr lang="en-US" sz="1400" b="1" dirty="0" smtClean="0">
                <a:solidFill>
                  <a:schemeClr val="tx1"/>
                </a:solidFill>
              </a:rPr>
              <a:t>: </a:t>
            </a:r>
            <a:r>
              <a:rPr lang="ru-RU" sz="1400" dirty="0"/>
              <a:t>правительства стран-участниц </a:t>
            </a:r>
            <a:r>
              <a:rPr lang="en-US" sz="1400" dirty="0"/>
              <a:t>PEMPAL </a:t>
            </a:r>
            <a:r>
              <a:rPr lang="ru-RU" sz="1400" dirty="0" smtClean="0"/>
              <a:t>из региона Европы </a:t>
            </a:r>
            <a:r>
              <a:rPr lang="ru-RU" sz="1400" dirty="0"/>
              <a:t>и Центральной Азии более эффективно используют государственные деньги благодаря применению новых практических методов </a:t>
            </a:r>
            <a:r>
              <a:rPr lang="ru-RU" sz="1400" dirty="0" smtClean="0"/>
              <a:t>УГФ</a:t>
            </a:r>
            <a:r>
              <a:rPr lang="en-US" sz="1400" dirty="0" smtClean="0">
                <a:solidFill>
                  <a:schemeClr val="tx1"/>
                </a:solidFill>
              </a:rPr>
              <a:t>.   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l"/>
            <a:r>
              <a:rPr lang="ru-RU" sz="1400" b="1" dirty="0" smtClean="0">
                <a:solidFill>
                  <a:srgbClr val="C00000"/>
                </a:solidFill>
              </a:rPr>
              <a:t>ИТОГ</a:t>
            </a:r>
            <a:r>
              <a:rPr lang="en-US" sz="1400" b="1" dirty="0" smtClean="0">
                <a:solidFill>
                  <a:schemeClr val="tx1"/>
                </a:solidFill>
              </a:rPr>
              <a:t>: </a:t>
            </a:r>
            <a:r>
              <a:rPr lang="ru-RU" sz="1400" dirty="0"/>
              <a:t>устойчивая профессиональная платформа </a:t>
            </a:r>
            <a:r>
              <a:rPr lang="ru-RU" sz="1400" dirty="0" smtClean="0"/>
              <a:t>УГФ, </a:t>
            </a:r>
            <a:r>
              <a:rPr lang="ru-RU" sz="1400" dirty="0"/>
              <a:t>благодаря которой отдельные члены становятся частью сети и усиливают свой потенциал, позволяющий им обмениваться полученными знаниями и сравнивать достижения разных </a:t>
            </a:r>
            <a:r>
              <a:rPr lang="ru-RU" sz="1400" dirty="0" smtClean="0"/>
              <a:t>стран.</a:t>
            </a:r>
            <a:r>
              <a:rPr lang="en-US" sz="1400" dirty="0" smtClean="0">
                <a:solidFill>
                  <a:schemeClr val="tx1"/>
                </a:solidFill>
              </a:rPr>
              <a:t> </a:t>
            </a:r>
          </a:p>
          <a:p>
            <a:endParaRPr lang="hu-HU" sz="1400" i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67430964"/>
              </p:ext>
            </p:extLst>
          </p:nvPr>
        </p:nvGraphicFramePr>
        <p:xfrm>
          <a:off x="545973" y="1966372"/>
          <a:ext cx="79248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480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335" y="817364"/>
            <a:ext cx="8562480" cy="58472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3300" dirty="0" smtClean="0">
                <a:solidFill>
                  <a:srgbClr val="FF0000"/>
                </a:solidFill>
              </a:rPr>
              <a:t>Итоги консультаций с ПС: новая Стратегия</a:t>
            </a:r>
            <a:endParaRPr lang="en-US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1000" dirty="0" smtClean="0"/>
          </a:p>
          <a:p>
            <a:pPr marL="0" lvl="0" indent="0" algn="just">
              <a:buNone/>
            </a:pPr>
            <a:r>
              <a:rPr lang="ru-RU" sz="1600" dirty="0" smtClean="0"/>
              <a:t>Все ПС согласились пересмотреть формат таблицы ожидаемых результатов, объединить цели 3 и 4 прежней Стратегии, а также использовать новые формулировки для представления стратегических целей и результатов (с предложенной редакционной правкой). Новые предлагаемые Стратегические цели звучат так: </a:t>
            </a:r>
            <a:endParaRPr lang="en-US" sz="1600" dirty="0" smtClean="0"/>
          </a:p>
          <a:p>
            <a:pPr marL="0" lvl="0" indent="0">
              <a:buNone/>
            </a:pPr>
            <a:endParaRPr lang="en-US" sz="1700" b="1" dirty="0" smtClean="0">
              <a:solidFill>
                <a:srgbClr val="3366FF"/>
              </a:solidFill>
            </a:endParaRPr>
          </a:p>
          <a:p>
            <a:pPr marL="0" lvl="0" indent="0">
              <a:buNone/>
            </a:pPr>
            <a:r>
              <a:rPr lang="ru-RU" sz="1600" b="1" dirty="0" smtClean="0">
                <a:solidFill>
                  <a:srgbClr val="3366FF"/>
                </a:solidFill>
              </a:rPr>
              <a:t>Цель/Воздействие Стратегии</a:t>
            </a:r>
            <a:endParaRPr lang="en-US" sz="1600" dirty="0" smtClean="0"/>
          </a:p>
          <a:p>
            <a:pPr marL="0" lvl="0" indent="0" algn="just">
              <a:buNone/>
            </a:pPr>
            <a:r>
              <a:rPr lang="ru-RU" sz="1600" dirty="0" smtClean="0"/>
              <a:t>Правительства стран-участниц</a:t>
            </a:r>
            <a:r>
              <a:rPr lang="en-US" sz="1600" dirty="0" smtClean="0"/>
              <a:t> PEMPAL</a:t>
            </a:r>
            <a:r>
              <a:rPr lang="ru-RU" sz="1600" dirty="0" smtClean="0"/>
              <a:t> их региона Европы и Центральной Азии более эффективно и результативно используют государственные</a:t>
            </a:r>
            <a:r>
              <a:rPr lang="en-US" sz="1600" dirty="0" smtClean="0"/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средства</a:t>
            </a:r>
            <a:r>
              <a:rPr lang="en-US" sz="1600" dirty="0" smtClean="0">
                <a:solidFill>
                  <a:srgbClr val="008000"/>
                </a:solidFill>
              </a:rPr>
              <a:t>/</a:t>
            </a:r>
            <a:r>
              <a:rPr lang="ru-RU" sz="1600" dirty="0" smtClean="0">
                <a:solidFill>
                  <a:srgbClr val="008000"/>
                </a:solidFill>
              </a:rPr>
              <a:t>деньги</a:t>
            </a:r>
            <a:r>
              <a:rPr lang="en-US" sz="1600" dirty="0" smtClean="0">
                <a:solidFill>
                  <a:srgbClr val="385723"/>
                </a:solidFill>
              </a:rPr>
              <a:t>/</a:t>
            </a:r>
            <a:r>
              <a:rPr lang="ru-RU" sz="1600" b="1" u="sng" dirty="0" smtClean="0">
                <a:solidFill>
                  <a:srgbClr val="FF0000"/>
                </a:solidFill>
              </a:rPr>
              <a:t>ресурсы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благодаря применению качественных</a:t>
            </a:r>
            <a:r>
              <a:rPr lang="en-US" sz="1600" dirty="0" smtClean="0"/>
              <a:t> </a:t>
            </a:r>
            <a:r>
              <a:rPr lang="ru-RU" sz="1600" u="sng" dirty="0" smtClean="0">
                <a:solidFill>
                  <a:srgbClr val="008000"/>
                </a:solidFill>
              </a:rPr>
              <a:t>качественных/усовершенствованных</a:t>
            </a:r>
            <a:r>
              <a:rPr lang="en-US" sz="1600" dirty="0" smtClean="0"/>
              <a:t> </a:t>
            </a:r>
            <a:r>
              <a:rPr lang="ru-RU" sz="1600" strike="sngStrike" dirty="0" smtClean="0"/>
              <a:t>новых</a:t>
            </a:r>
            <a:r>
              <a:rPr lang="en-US" sz="1600" dirty="0" smtClean="0"/>
              <a:t> </a:t>
            </a:r>
            <a:r>
              <a:rPr lang="ru-RU" sz="1600" dirty="0" smtClean="0"/>
              <a:t>практических методов УГФ, разработанных</a:t>
            </a:r>
            <a:r>
              <a:rPr lang="en-US" sz="1600" dirty="0" smtClean="0"/>
              <a:t>, </a:t>
            </a:r>
            <a:r>
              <a:rPr lang="ru-RU" sz="1600" u="sng" dirty="0" smtClean="0">
                <a:solidFill>
                  <a:srgbClr val="008000"/>
                </a:solidFill>
              </a:rPr>
              <a:t>пропагандируемых или распространяемых </a:t>
            </a:r>
            <a:r>
              <a:rPr lang="ru-RU" sz="1600" dirty="0" smtClean="0"/>
              <a:t>с участием</a:t>
            </a:r>
            <a:r>
              <a:rPr lang="en-US" sz="1600" dirty="0" smtClean="0"/>
              <a:t> PEMPAL</a:t>
            </a:r>
            <a:r>
              <a:rPr lang="ru-RU" sz="1600" dirty="0" smtClean="0"/>
              <a:t>.</a:t>
            </a:r>
            <a:r>
              <a:rPr lang="en-GB" sz="1600" dirty="0" smtClean="0"/>
              <a:t> </a:t>
            </a:r>
            <a:endParaRPr lang="en-GB" sz="1600" dirty="0" smtClean="0"/>
          </a:p>
          <a:p>
            <a:pPr marL="0" lvl="0" indent="0">
              <a:buNone/>
            </a:pPr>
            <a:endParaRPr lang="en-GB" sz="1600" dirty="0" smtClean="0"/>
          </a:p>
          <a:p>
            <a:pPr marL="0" lvl="0" indent="0">
              <a:buNone/>
            </a:pPr>
            <a:r>
              <a:rPr lang="ru-RU" sz="1600" b="1" dirty="0" smtClean="0">
                <a:solidFill>
                  <a:srgbClr val="3366FF"/>
                </a:solidFill>
              </a:rPr>
              <a:t>Итог</a:t>
            </a:r>
            <a:endParaRPr lang="en-US" sz="1600" b="1" dirty="0" smtClean="0">
              <a:solidFill>
                <a:srgbClr val="3366FF"/>
              </a:solidFill>
            </a:endParaRPr>
          </a:p>
          <a:p>
            <a:pPr marL="0" lvl="0" indent="0">
              <a:buNone/>
            </a:pPr>
            <a:r>
              <a:rPr lang="ru-RU" sz="1600" dirty="0" smtClean="0"/>
              <a:t>Хорошо функционирующая платформа для совместного и взаимного обучения профессионалов, благодаря которой </a:t>
            </a:r>
            <a:r>
              <a:rPr lang="ru-RU" sz="1600" strike="sngStrike" dirty="0" smtClean="0"/>
              <a:t>специалисты</a:t>
            </a:r>
            <a:r>
              <a:rPr lang="en-US" sz="1600" strike="sngStrike" dirty="0" smtClean="0"/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 профессионалы/</a:t>
            </a:r>
            <a:r>
              <a:rPr lang="ru-RU" sz="1600" u="sng" dirty="0" smtClean="0">
                <a:solidFill>
                  <a:srgbClr val="008000"/>
                </a:solidFill>
              </a:rPr>
              <a:t>практические работники</a:t>
            </a:r>
            <a:r>
              <a:rPr lang="en-US" sz="1600" dirty="0" smtClean="0"/>
              <a:t> </a:t>
            </a:r>
            <a:r>
              <a:rPr lang="ru-RU" sz="1600" dirty="0" smtClean="0"/>
              <a:t>в области государственных финансов из участвующих стран объёдиняются в сеть</a:t>
            </a:r>
            <a:r>
              <a:rPr lang="en-US" sz="1600" dirty="0" smtClean="0"/>
              <a:t> </a:t>
            </a:r>
            <a:r>
              <a:rPr lang="ru-RU" sz="1600" dirty="0" smtClean="0"/>
              <a:t>в целях повышения своего потенциала, что позволяет им производить новые знания, обмениваться ими, сопоставлять достижения друг друга. </a:t>
            </a:r>
            <a:r>
              <a:rPr lang="en-US" sz="1700" dirty="0" smtClean="0"/>
              <a:t> </a:t>
            </a:r>
            <a:endParaRPr lang="en-GB" sz="1700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59568" y="6186818"/>
            <a:ext cx="821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Правка, предложенная БС, показана красным</a:t>
            </a:r>
            <a:r>
              <a:rPr lang="ru-RU" sz="1400" b="1" dirty="0">
                <a:solidFill>
                  <a:srgbClr val="008000"/>
                </a:solidFill>
              </a:rPr>
              <a:t>, предложения ПС ВА – зелёным.</a:t>
            </a:r>
            <a:endParaRPr lang="en-US" sz="1400" b="1" dirty="0">
              <a:solidFill>
                <a:srgbClr val="008000"/>
              </a:solidFill>
            </a:endParaRPr>
          </a:p>
          <a:p>
            <a:pPr algn="r"/>
            <a:r>
              <a:rPr lang="en-US" sz="1400" dirty="0" smtClean="0">
                <a:solidFill>
                  <a:srgbClr val="008000"/>
                </a:solidFill>
              </a:rPr>
              <a:t>         </a:t>
            </a:r>
            <a:r>
              <a:rPr lang="ru-RU" sz="1400" u="sng" dirty="0" smtClean="0">
                <a:solidFill>
                  <a:srgbClr val="008000"/>
                </a:solidFill>
              </a:rPr>
              <a:t>Подлежащая утверждению правка подчёркнута.</a:t>
            </a:r>
            <a:endParaRPr lang="en-US" sz="1400" u="sng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368676"/>
              </p:ext>
            </p:extLst>
          </p:nvPr>
        </p:nvGraphicFramePr>
        <p:xfrm>
          <a:off x="284163" y="749300"/>
          <a:ext cx="8515350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Document" r:id="rId3" imgW="8452959" imgH="4940066" progId="Word.Document.12">
                  <p:embed/>
                </p:oleObj>
              </mc:Choice>
              <mc:Fallback>
                <p:oleObj name="Document" r:id="rId3" imgW="8452959" imgH="49400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163" y="749300"/>
                        <a:ext cx="8515350" cy="4976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1537" y="6010770"/>
            <a:ext cx="8152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Правка, предложенная БС, показана красным</a:t>
            </a:r>
            <a:r>
              <a:rPr lang="ru-RU" b="1" dirty="0" smtClean="0">
                <a:solidFill>
                  <a:srgbClr val="008000"/>
                </a:solidFill>
              </a:rPr>
              <a:t>, предложения ПС ВА – зелёным.</a:t>
            </a:r>
            <a:endParaRPr lang="en-US" b="1" dirty="0" smtClean="0">
              <a:solidFill>
                <a:srgbClr val="008000"/>
              </a:solidFill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</a:rPr>
              <a:t>Все предложенные правки будут включены, если какое-либо из ПС не выскажет категорического несогласия.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61" y="855090"/>
            <a:ext cx="8939681" cy="577184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Пересмотренная таблица ожидаемых результатов</a:t>
            </a:r>
            <a:endParaRPr lang="en-US" sz="1100" dirty="0" smtClean="0"/>
          </a:p>
          <a:p>
            <a:pPr algn="just"/>
            <a:r>
              <a:rPr lang="ru-RU" sz="2400" dirty="0" smtClean="0"/>
              <a:t>Таблица ожидаемых результатов упрощена и усовершенствована согласно рекомендациям по итогам Промежуточной оценки действующей Стратегии </a:t>
            </a:r>
            <a:r>
              <a:rPr lang="en-US" sz="2400" dirty="0" smtClean="0"/>
              <a:t>(</a:t>
            </a:r>
            <a:r>
              <a:rPr lang="ru-RU" sz="2400" dirty="0" smtClean="0"/>
              <a:t>напр., число показателей сократилось с 26 до 12, чётко определены базовые и целевые значения. В перспективе будет составлена таблица рисков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pPr algn="just"/>
            <a:endParaRPr lang="en-US" sz="1100" dirty="0" smtClean="0"/>
          </a:p>
          <a:p>
            <a:pPr algn="just"/>
            <a:r>
              <a:rPr lang="ru-RU" sz="2400" dirty="0" smtClean="0"/>
              <a:t>Высказаны соображения по 12 предлагаемым показателям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lvl="1" algn="just"/>
            <a:r>
              <a:rPr lang="ru-RU" sz="2200" dirty="0" smtClean="0"/>
              <a:t>По показателю </a:t>
            </a:r>
            <a:r>
              <a:rPr lang="en-US" sz="2200" dirty="0" smtClean="0"/>
              <a:t>3</a:t>
            </a:r>
            <a:r>
              <a:rPr lang="en-US" sz="2200" dirty="0" smtClean="0"/>
              <a:t>: </a:t>
            </a:r>
            <a:r>
              <a:rPr lang="ru-RU" sz="2200" dirty="0" smtClean="0"/>
              <a:t>Подтверждение того, что</a:t>
            </a:r>
            <a:r>
              <a:rPr lang="en-US" sz="2200" dirty="0" smtClean="0"/>
              <a:t> PEMPAL</a:t>
            </a:r>
            <a:r>
              <a:rPr lang="ru-RU" sz="2200" dirty="0" smtClean="0"/>
              <a:t> занимается приоритетными направлениями УГФ</a:t>
            </a:r>
            <a:r>
              <a:rPr lang="en-US" sz="2200" dirty="0" smtClean="0"/>
              <a:t> </a:t>
            </a:r>
            <a:r>
              <a:rPr lang="en-US" sz="2200" dirty="0" smtClean="0"/>
              <a:t>– </a:t>
            </a:r>
            <a:r>
              <a:rPr lang="ru-RU" sz="2200" dirty="0" smtClean="0"/>
              <a:t>КС предложило добавить показатели активности сети. Предложение поддерживается при отсутствии возражений со стороны других ПС.</a:t>
            </a:r>
            <a:endParaRPr lang="en-US" sz="2200" dirty="0" smtClean="0"/>
          </a:p>
          <a:p>
            <a:pPr algn="just"/>
            <a:endParaRPr lang="en-US" sz="2200" dirty="0" smtClean="0"/>
          </a:p>
          <a:p>
            <a:pPr lvl="1" algn="just"/>
            <a:r>
              <a:rPr lang="ru-RU" sz="2200" dirty="0" smtClean="0"/>
              <a:t>По показателю</a:t>
            </a:r>
            <a:r>
              <a:rPr lang="en-US" sz="2200" dirty="0" smtClean="0"/>
              <a:t> </a:t>
            </a:r>
            <a:r>
              <a:rPr lang="en-US" sz="2200" dirty="0" smtClean="0"/>
              <a:t>2: </a:t>
            </a:r>
            <a:r>
              <a:rPr lang="ru-RU" sz="2200" dirty="0" smtClean="0"/>
              <a:t>Процент участвующих стран, </a:t>
            </a:r>
            <a:r>
              <a:rPr lang="ru-RU" sz="2200" dirty="0" smtClean="0"/>
              <a:t>утверждающих</a:t>
            </a:r>
            <a:r>
              <a:rPr lang="ru-RU" sz="2200" dirty="0"/>
              <a:t>, что потенциал специалистов в области УГФ был усилен в результате мероприятий </a:t>
            </a:r>
            <a:r>
              <a:rPr lang="en-US" sz="2200" dirty="0" smtClean="0"/>
              <a:t>PEMPAL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lvl="2" algn="just"/>
            <a:r>
              <a:rPr lang="ru-RU" sz="1900" dirty="0" smtClean="0"/>
              <a:t>Среди ПС нет общего мнения относительно целесообразности опроса министров и того, следует ли </a:t>
            </a:r>
            <a:r>
              <a:rPr lang="en-US" sz="1900" dirty="0" smtClean="0"/>
              <a:t>PEMPAL</a:t>
            </a:r>
            <a:r>
              <a:rPr lang="ru-RU" sz="1900" dirty="0" smtClean="0"/>
              <a:t> проводить его, с какой периодичностью (напр., включив его как элемент ежегодного благодарственного письма, в начале и в завершение действия новой Стратегии, или вообще не проводить</a:t>
            </a:r>
            <a:r>
              <a:rPr lang="en-US" sz="1900" dirty="0" smtClean="0"/>
              <a:t>). </a:t>
            </a:r>
            <a:endParaRPr lang="en-US" sz="1900" dirty="0" smtClean="0"/>
          </a:p>
          <a:p>
            <a:pPr lvl="2" algn="just"/>
            <a:endParaRPr lang="en-US" sz="1900" dirty="0" smtClean="0"/>
          </a:p>
          <a:p>
            <a:pPr lvl="2" algn="just"/>
            <a:r>
              <a:rPr lang="ru-RU" sz="1900" dirty="0" smtClean="0"/>
              <a:t>По мнению ПС ВА</a:t>
            </a:r>
            <a:r>
              <a:rPr lang="ru-RU" sz="1900" dirty="0"/>
              <a:t>, с учётом ротации кадров и смены министров в результате политических </a:t>
            </a:r>
            <a:r>
              <a:rPr lang="ru-RU" sz="1900" dirty="0" smtClean="0"/>
              <a:t>процессов следует </a:t>
            </a:r>
            <a:r>
              <a:rPr lang="ru-RU" sz="1900" dirty="0" smtClean="0"/>
              <a:t>опрашивать только высокопоставленных должностных лиц, напр., уровня замминистра.</a:t>
            </a:r>
            <a:endParaRPr lang="en-US" sz="1900" dirty="0" smtClean="0"/>
          </a:p>
          <a:p>
            <a:pPr marL="342900" lvl="1" indent="0" algn="just">
              <a:buNone/>
            </a:pPr>
            <a:endParaRPr lang="en-US" sz="24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61" y="917964"/>
            <a:ext cx="8939681" cy="570897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Дальнейшие шаги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3000" dirty="0" smtClean="0">
                <a:solidFill>
                  <a:schemeClr val="accent6">
                    <a:lumMod val="75000"/>
                  </a:schemeClr>
                </a:solidFill>
              </a:rPr>
              <a:t>Завершение работы над Стратегией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just"/>
            <a:r>
              <a:rPr lang="ru-RU" sz="2900" dirty="0" smtClean="0"/>
              <a:t>Подготовка полного </a:t>
            </a:r>
            <a:r>
              <a:rPr lang="ru-RU" sz="2900" smtClean="0"/>
              <a:t>текста Стратегии</a:t>
            </a:r>
            <a:r>
              <a:rPr lang="en-US" sz="2900" dirty="0" smtClean="0"/>
              <a:t>; </a:t>
            </a:r>
            <a:r>
              <a:rPr lang="ru-RU" sz="2900" dirty="0" smtClean="0"/>
              <a:t>одобрение Стратегии КК в последнем квартале 2016 г.; публикация Стратегии в первом квартале 2017 года, постоянные консультации с потенциальными донорами</a:t>
            </a:r>
            <a:r>
              <a:rPr lang="en-US" sz="2900" dirty="0" smtClean="0"/>
              <a:t>.</a:t>
            </a:r>
            <a:endParaRPr lang="en-US" sz="2900" dirty="0" smtClean="0"/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3000" dirty="0" smtClean="0">
                <a:solidFill>
                  <a:schemeClr val="accent6">
                    <a:lumMod val="75000"/>
                  </a:schemeClr>
                </a:solidFill>
              </a:rPr>
              <a:t>Окончательная доработка документа с примерами успешного опыта и подготовка информационной брошюры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just"/>
            <a:r>
              <a:rPr lang="en-US" sz="29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dirty="0">
                <a:solidFill>
                  <a:srgbClr val="000000"/>
                </a:solidFill>
              </a:rPr>
              <a:t>Р</a:t>
            </a:r>
            <a:r>
              <a:rPr lang="ru-RU" sz="2900" dirty="0" smtClean="0">
                <a:solidFill>
                  <a:srgbClr val="000000"/>
                </a:solidFill>
              </a:rPr>
              <a:t>аспространение и размещение в сети интернет</a:t>
            </a:r>
            <a:r>
              <a:rPr lang="en-US" sz="2900" dirty="0" smtClean="0">
                <a:solidFill>
                  <a:srgbClr val="000000"/>
                </a:solidFill>
              </a:rPr>
              <a:t>.</a:t>
            </a:r>
            <a:endParaRPr lang="en-US" sz="2900" dirty="0" smtClean="0">
              <a:solidFill>
                <a:srgbClr val="000000"/>
              </a:solidFill>
            </a:endParaRPr>
          </a:p>
          <a:p>
            <a:pPr algn="just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3000" dirty="0" smtClean="0">
                <a:solidFill>
                  <a:schemeClr val="accent6">
                    <a:lumMod val="75000"/>
                  </a:schemeClr>
                </a:solidFill>
              </a:rPr>
              <a:t>Разработка плана маркетинга и плана информационной деятельности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just"/>
            <a:r>
              <a:rPr lang="ru-RU" sz="2900" dirty="0" smtClean="0">
                <a:solidFill>
                  <a:srgbClr val="000000"/>
                </a:solidFill>
              </a:rPr>
              <a:t>Распространение Стратегии и информационной брошюры</a:t>
            </a:r>
            <a:r>
              <a:rPr lang="en-US" sz="2900" dirty="0" smtClean="0">
                <a:solidFill>
                  <a:srgbClr val="000000"/>
                </a:solidFill>
              </a:rPr>
              <a:t>.</a:t>
            </a:r>
            <a:endParaRPr lang="en-US" sz="2900" dirty="0" smtClean="0">
              <a:solidFill>
                <a:srgbClr val="000000"/>
              </a:solidFill>
            </a:endParaRPr>
          </a:p>
          <a:p>
            <a:pPr marL="342900" lvl="1" indent="0" algn="just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56286"/>
            <a:ext cx="8229600" cy="5573114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4000" b="1" dirty="0" smtClean="0">
                <a:solidFill>
                  <a:srgbClr val="FF0000"/>
                </a:solidFill>
              </a:rPr>
              <a:t>СПАСИБО ЗА ВНИМАНИЕ!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endParaRPr lang="en-US" sz="4000" b="1" dirty="0">
              <a:solidFill>
                <a:srgbClr val="FF0000"/>
              </a:solidFill>
            </a:endParaRPr>
          </a:p>
          <a:p>
            <a:r>
              <a:rPr lang="ru-RU" sz="4000" b="1" dirty="0" smtClean="0">
                <a:solidFill>
                  <a:srgbClr val="FF0000"/>
                </a:solidFill>
              </a:rPr>
              <a:t>Вопросы</a:t>
            </a:r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endParaRPr lang="en-US" sz="40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786</Words>
  <Application>Microsoft Office PowerPoint</Application>
  <PresentationFormat>On-screen Show (4:3)</PresentationFormat>
  <Paragraphs>86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Microsoft Word Document</vt:lpstr>
      <vt:lpstr>  Oбзор хода подготовки  Стратегии PEMPAL на 2017-22 гг.   Eлена Никулина (руководитель программы PEMPAL) Дианна Обри (советник программы PEMPAL  по стратегическим вопросам)  Берн, Швейцария, 2016 г.</vt:lpstr>
      <vt:lpstr>Ход подготовки Стратегии</vt:lpstr>
      <vt:lpstr>Ход подготовки Стратегии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with PEMPAL Straetgy 2017-22 development</dc:title>
  <dc:subject/>
  <dc:creator>Deanna Aubrey</dc:creator>
  <cp:keywords/>
  <dc:description/>
  <cp:lastModifiedBy>Andrei Nikolaevich Salnikov</cp:lastModifiedBy>
  <cp:revision>92</cp:revision>
  <cp:lastPrinted>2016-06-20T09:40:51Z</cp:lastPrinted>
  <dcterms:created xsi:type="dcterms:W3CDTF">2016-02-10T21:46:23Z</dcterms:created>
  <dcterms:modified xsi:type="dcterms:W3CDTF">2016-07-04T12:21:42Z</dcterms:modified>
  <cp:category/>
</cp:coreProperties>
</file>