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75" r:id="rId3"/>
    <p:sldId id="323" r:id="rId4"/>
    <p:sldId id="381" r:id="rId5"/>
    <p:sldId id="367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1119" autoAdjust="0"/>
  </p:normalViewPr>
  <p:slideViewPr>
    <p:cSldViewPr>
      <p:cViewPr varScale="1">
        <p:scale>
          <a:sx n="102" d="100"/>
          <a:sy n="102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14/07/16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19428"/>
            <a:ext cx="4038600" cy="1286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1 (ENGLISH/BCS group)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sr-Latn-CS" sz="1600" dirty="0"/>
              <a:t>PRVA GRUPA 1  - (ENGLESKO/BHS grupa)</a:t>
            </a:r>
            <a:endParaRPr lang="en-US" sz="1600" dirty="0"/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70850"/>
              </p:ext>
            </p:extLst>
          </p:nvPr>
        </p:nvGraphicFramePr>
        <p:xfrm>
          <a:off x="1524000" y="533405"/>
          <a:ext cx="6934200" cy="550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GB" noProof="0" dirty="0"/>
                        <a:t>Group</a:t>
                      </a:r>
                      <a:r>
                        <a:rPr lang="en-GB" baseline="0" noProof="0" dirty="0"/>
                        <a:t> 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</a:t>
                      </a:r>
                      <a:r>
                        <a:rPr lang="en-GB" baseline="0" noProof="0" dirty="0"/>
                        <a:t>OUNTRIES and COPs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BCOP: Croatia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TCOP: Albania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TCOP: Georgia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IACOP: Bulgaria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IACOP: Bosnia and Herzegovina  </a:t>
                      </a:r>
                      <a:endParaRPr lang="en-US" b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IACOP: Hungary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IACOP: 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DONORS:</a:t>
                      </a:r>
                      <a:r>
                        <a:rPr lang="en-US" b="1" baseline="0" dirty="0"/>
                        <a:t> SECO, World Bank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8686800" cy="662940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Summary of Outcomes /Sa</a:t>
            </a:r>
            <a:r>
              <a:rPr lang="bs-Latn-BA" b="1" dirty="0">
                <a:solidFill>
                  <a:schemeClr val="tx2">
                    <a:lumMod val="50000"/>
                  </a:schemeClr>
                </a:solidFill>
              </a:rPr>
              <a:t>žetak diskusije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Change in membership policy for donors to fund only one person, per COP, per member country with other required attendance to be met by member countries. 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BCOP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TCOP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IACOP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</a:p>
          <a:p>
            <a:pPr marL="971550" lvl="1" indent="-51435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Requesting member country payment for required attendance for some events. For example at annual plenaries or for the large cross-COP meetings planned for FY19 and FY22, member countries to fund part or half of attendance (</a:t>
            </a:r>
            <a:r>
              <a:rPr lang="en-US" sz="3400" dirty="0" err="1">
                <a:solidFill>
                  <a:srgbClr val="FF0000"/>
                </a:solidFill>
              </a:rPr>
              <a:t>eg</a:t>
            </a:r>
            <a:r>
              <a:rPr lang="en-US" sz="3400" dirty="0">
                <a:solidFill>
                  <a:srgbClr val="FF0000"/>
                </a:solidFill>
              </a:rPr>
              <a:t> donors fund one person per country, for each COP, and the member countries to fund the second for these events). BCOP TCOP IACOP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00B050"/>
                </a:solidFill>
              </a:rPr>
              <a:t>Source additional funding from in-kind </a:t>
            </a:r>
            <a:r>
              <a:rPr lang="en-US" sz="3400" b="1" u="sng" dirty="0">
                <a:solidFill>
                  <a:srgbClr val="00B050"/>
                </a:solidFill>
              </a:rPr>
              <a:t>and other </a:t>
            </a:r>
            <a:r>
              <a:rPr lang="en-US" sz="3400" dirty="0">
                <a:solidFill>
                  <a:srgbClr val="00B050"/>
                </a:solidFill>
              </a:rPr>
              <a:t>partners that currently assist the COPs with their activities</a:t>
            </a:r>
            <a:r>
              <a:rPr lang="en-US" sz="3400" dirty="0">
                <a:solidFill>
                  <a:schemeClr val="tx1"/>
                </a:solidFill>
              </a:rPr>
              <a:t>. </a:t>
            </a:r>
            <a:r>
              <a:rPr lang="en-US" sz="3400" dirty="0">
                <a:solidFill>
                  <a:srgbClr val="00B050"/>
                </a:solidFill>
              </a:rPr>
              <a:t>BCOP</a:t>
            </a:r>
            <a:r>
              <a:rPr lang="en-US" sz="3400" dirty="0">
                <a:solidFill>
                  <a:srgbClr val="FFC000"/>
                </a:solidFill>
              </a:rPr>
              <a:t> </a:t>
            </a:r>
            <a:r>
              <a:rPr lang="en-US" sz="3400" dirty="0">
                <a:solidFill>
                  <a:srgbClr val="00B050"/>
                </a:solidFill>
              </a:rPr>
              <a:t>TCOP IACOP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00B050"/>
                </a:solidFill>
              </a:rPr>
              <a:t>Switch some activities to virtual mode of operation (</a:t>
            </a:r>
            <a:r>
              <a:rPr lang="en-US" sz="3400" dirty="0" err="1">
                <a:solidFill>
                  <a:srgbClr val="00B050"/>
                </a:solidFill>
              </a:rPr>
              <a:t>ie</a:t>
            </a:r>
            <a:r>
              <a:rPr lang="en-US" sz="3400" dirty="0">
                <a:solidFill>
                  <a:srgbClr val="00B050"/>
                </a:solidFill>
              </a:rPr>
              <a:t> increased use of videoconference).  BCOP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00B050"/>
                </a:solidFill>
              </a:rPr>
              <a:t>TCOP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00B050"/>
                </a:solidFill>
              </a:rPr>
              <a:t>IACOP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b="1" u="sng" dirty="0">
                <a:solidFill>
                  <a:srgbClr val="00B050"/>
                </a:solidFill>
              </a:rPr>
              <a:t>but need some face to face (at least 2 a year)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Charge a fee for external use of some knowledge products.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BCOP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TCOP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00B050"/>
                </a:solidFill>
              </a:rPr>
              <a:t>IACOP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Charge a fee for attendance at some major COP events.</a:t>
            </a:r>
            <a:r>
              <a:rPr lang="en-US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rgbClr val="FF0000"/>
                </a:solidFill>
              </a:rPr>
              <a:t>BCOP TCOP IACOP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Provide a schedule of contribution to dinners at specific face-to-face events so all countries will pay for at least one dinner or cultural event during the strategy period.  BCOP TCOP IACOP</a:t>
            </a:r>
          </a:p>
          <a:p>
            <a:pPr marL="914400" lvl="1" indent="-457200" algn="l">
              <a:buFont typeface="+mj-lt"/>
              <a:buAutoNum type="arabicPeriod"/>
            </a:pPr>
            <a:endParaRPr lang="en-GB" sz="3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400" dirty="0">
                <a:solidFill>
                  <a:srgbClr val="00B050"/>
                </a:solidFill>
              </a:rPr>
              <a:t>Provide hosting country contribution packages ranging from minimum contribution of </a:t>
            </a:r>
          </a:p>
          <a:p>
            <a:pPr lvl="1" algn="l"/>
            <a:r>
              <a:rPr lang="en-US" sz="3400" dirty="0">
                <a:solidFill>
                  <a:srgbClr val="00B050"/>
                </a:solidFill>
              </a:rPr>
              <a:t>a) payment by member country of one dinner and/or cultural program through to BCOP</a:t>
            </a:r>
            <a:r>
              <a:rPr lang="en-US" sz="3400" dirty="0">
                <a:solidFill>
                  <a:srgbClr val="FFC000"/>
                </a:solidFill>
              </a:rPr>
              <a:t> </a:t>
            </a:r>
            <a:r>
              <a:rPr lang="en-US" sz="3400" dirty="0">
                <a:solidFill>
                  <a:srgbClr val="00B050"/>
                </a:solidFill>
              </a:rPr>
              <a:t>TCOP IACOP</a:t>
            </a:r>
            <a:endParaRPr lang="en-US" sz="3400" dirty="0">
              <a:solidFill>
                <a:schemeClr val="tx1"/>
              </a:solidFill>
            </a:endParaRPr>
          </a:p>
          <a:p>
            <a:pPr lvl="1" algn="l"/>
            <a:r>
              <a:rPr lang="en-US" sz="3400" dirty="0">
                <a:solidFill>
                  <a:srgbClr val="FF0000"/>
                </a:solidFill>
              </a:rPr>
              <a:t>b) payment of full costs of event, with incentive packages for each level (</a:t>
            </a:r>
            <a:r>
              <a:rPr lang="en-US" sz="3400" dirty="0" err="1">
                <a:solidFill>
                  <a:srgbClr val="FF0000"/>
                </a:solidFill>
              </a:rPr>
              <a:t>eg</a:t>
            </a:r>
            <a:r>
              <a:rPr lang="en-US" sz="3400" dirty="0">
                <a:solidFill>
                  <a:srgbClr val="FF0000"/>
                </a:solidFill>
              </a:rPr>
              <a:t> gold award for meeting full costs of event comprising award plaque and small ceremony). BCOP TCOP IACOP</a:t>
            </a:r>
            <a:endParaRPr lang="en-GB" sz="3400" dirty="0">
              <a:solidFill>
                <a:srgbClr val="FF0000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endParaRPr lang="en-US" sz="29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"/>
            <a:ext cx="8001000" cy="6629400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Other ideas</a:t>
            </a:r>
          </a:p>
          <a:p>
            <a:pPr algn="l"/>
            <a:r>
              <a:rPr lang="en-US" sz="2900" b="1" dirty="0"/>
              <a:t>For all COPs </a:t>
            </a:r>
            <a:r>
              <a:rPr lang="en-US" sz="2900" dirty="0"/>
              <a:t>feasible to pay for some component of events </a:t>
            </a:r>
            <a:r>
              <a:rPr lang="en-US" sz="2900" dirty="0" err="1"/>
              <a:t>eg</a:t>
            </a:r>
            <a:r>
              <a:rPr lang="en-US" sz="2900" dirty="0"/>
              <a:t> dinners (as can claim money back through per diem process). Not feasible for accommodation however.</a:t>
            </a:r>
          </a:p>
          <a:p>
            <a:pPr algn="l"/>
            <a:endParaRPr lang="en-US" sz="1600" dirty="0"/>
          </a:p>
          <a:p>
            <a:pPr algn="l"/>
            <a:r>
              <a:rPr lang="en-US" sz="2900" b="1" dirty="0"/>
              <a:t>For all COPs </a:t>
            </a:r>
            <a:r>
              <a:rPr lang="en-US" sz="2900" dirty="0"/>
              <a:t>suggest costs savings measures </a:t>
            </a:r>
            <a:r>
              <a:rPr lang="en-US" sz="2900" dirty="0" err="1"/>
              <a:t>eg</a:t>
            </a:r>
            <a:r>
              <a:rPr lang="en-US" sz="2900" dirty="0"/>
              <a:t> going green - no printed materials at events</a:t>
            </a:r>
          </a:p>
          <a:p>
            <a:pPr algn="l"/>
            <a:endParaRPr lang="en-US" sz="1600" dirty="0"/>
          </a:p>
          <a:p>
            <a:pPr algn="l"/>
            <a:r>
              <a:rPr lang="en-US" sz="2900" b="1" dirty="0"/>
              <a:t>For all COPs</a:t>
            </a:r>
            <a:r>
              <a:rPr lang="en-US" sz="2900" dirty="0"/>
              <a:t>, can use government training </a:t>
            </a:r>
            <a:r>
              <a:rPr lang="en-US" sz="2900" dirty="0" err="1"/>
              <a:t>centres</a:t>
            </a:r>
            <a:r>
              <a:rPr lang="en-US" sz="2900" dirty="0"/>
              <a:t> as accommodation for some events to save on costs.</a:t>
            </a:r>
          </a:p>
          <a:p>
            <a:pPr algn="l"/>
            <a:endParaRPr lang="en-US" sz="1500" dirty="0"/>
          </a:p>
          <a:p>
            <a:pPr algn="l"/>
            <a:r>
              <a:rPr lang="en-US" sz="2600" b="1" dirty="0"/>
              <a:t>Suggested Fund raising: </a:t>
            </a:r>
          </a:p>
          <a:p>
            <a:pPr algn="l"/>
            <a:r>
              <a:rPr lang="en-US" sz="2600" b="1" dirty="0"/>
              <a:t>a) among member countries </a:t>
            </a:r>
            <a:r>
              <a:rPr lang="en-US" sz="2600" dirty="0" err="1"/>
              <a:t>ie</a:t>
            </a:r>
            <a:r>
              <a:rPr lang="en-US" sz="2600" dirty="0"/>
              <a:t> member countries becoming donors, promote PEMPAL to them.  </a:t>
            </a:r>
            <a:r>
              <a:rPr lang="en-US" sz="2600" dirty="0" err="1"/>
              <a:t>Eg</a:t>
            </a:r>
            <a:r>
              <a:rPr lang="en-US" sz="2600" dirty="0"/>
              <a:t> Russian Federation is member and donor and replicate this model with other (higher income) countries</a:t>
            </a:r>
          </a:p>
          <a:p>
            <a:pPr algn="l"/>
            <a:r>
              <a:rPr lang="en-US" sz="2600" dirty="0"/>
              <a:t>b) </a:t>
            </a:r>
            <a:r>
              <a:rPr lang="en-US" sz="2600" b="1" dirty="0"/>
              <a:t>other potential donors/countries/regions </a:t>
            </a:r>
            <a:r>
              <a:rPr lang="en-US" sz="2600" dirty="0"/>
              <a:t>– involving other countries in meetings as self payers that may be interested in financial contribution</a:t>
            </a:r>
          </a:p>
          <a:p>
            <a:pPr algn="l"/>
            <a:r>
              <a:rPr lang="en-US" sz="2600" dirty="0"/>
              <a:t>c) </a:t>
            </a:r>
            <a:r>
              <a:rPr lang="en-US" sz="2600" b="1" dirty="0"/>
              <a:t>from private foundations </a:t>
            </a:r>
            <a:r>
              <a:rPr lang="en-US" sz="2600" dirty="0" err="1"/>
              <a:t>eg</a:t>
            </a:r>
            <a:r>
              <a:rPr lang="en-US" sz="2600" dirty="0"/>
              <a:t> Bill Gates</a:t>
            </a:r>
          </a:p>
          <a:p>
            <a:pPr algn="l"/>
            <a:endParaRPr lang="en-US" sz="1500" dirty="0"/>
          </a:p>
          <a:p>
            <a:pPr algn="l"/>
            <a:r>
              <a:rPr lang="en-US" sz="2400" dirty="0"/>
              <a:t>Organize thematic meetings more targeted in sub-regional areas to reduce travel and translation costs – but must be balanced and implemented carefully (thematic driven by groupings of countries that are geographically close) or VCs instead if face to face not needed.</a:t>
            </a:r>
          </a:p>
          <a:p>
            <a:pPr algn="l"/>
            <a:endParaRPr lang="en-US" sz="1500" dirty="0"/>
          </a:p>
          <a:p>
            <a:pPr algn="l"/>
            <a:r>
              <a:rPr lang="en-US" sz="2400" b="1" dirty="0" smtClean="0"/>
              <a:t>For IACOP</a:t>
            </a:r>
            <a:r>
              <a:rPr lang="en-US" sz="2400" dirty="0" smtClean="0"/>
              <a:t>, after the results of a comprehensive feasibility study, IACOP could transform knowledge products to e-learning modules for sale (requires some investment), organizing trainings (IACOP to provide training and charge for it ), IACOP to evolve into a professional association to support this (to facilitate revenue raising, tax obligations </a:t>
            </a:r>
            <a:r>
              <a:rPr lang="en-US" sz="2400" dirty="0" err="1" smtClean="0"/>
              <a:t>etc</a:t>
            </a:r>
            <a:r>
              <a:rPr lang="en-US" sz="2400" dirty="0" smtClean="0"/>
              <a:t>) – goal for long term sustainability for PEMPAL overall (long term idea that would need comprehensive business plan, as may have risk of losing current donors such as World Bank).</a:t>
            </a:r>
          </a:p>
          <a:p>
            <a:pPr algn="l"/>
            <a:endParaRPr lang="en-US" sz="1000" dirty="0"/>
          </a:p>
          <a:p>
            <a:pPr algn="l"/>
            <a:endParaRPr lang="en-US" sz="1500" dirty="0"/>
          </a:p>
          <a:p>
            <a:pPr algn="l"/>
            <a:r>
              <a:rPr lang="en-US" sz="2400" dirty="0" smtClean="0"/>
              <a:t>Formal membership fees based on country GDP </a:t>
            </a:r>
            <a:r>
              <a:rPr lang="en-US" sz="2400" dirty="0" err="1" smtClean="0"/>
              <a:t>etc</a:t>
            </a:r>
            <a:r>
              <a:rPr lang="en-US" sz="2400" dirty="0" smtClean="0"/>
              <a:t> was discussed but not supported given need for PEMPAL to becom</a:t>
            </a:r>
            <a:r>
              <a:rPr lang="en-US" sz="2400" dirty="0" smtClean="0"/>
              <a:t>e legal organization, and expensive international agreements to be negotiated.  But could be investigated in long term.</a:t>
            </a:r>
            <a:endParaRPr lang="en-US" sz="2400" dirty="0" smtClean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Thank you/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676</Words>
  <Application>Microsoft Macintosh PowerPoint</Application>
  <PresentationFormat>On-screen Show (4:3)</PresentationFormat>
  <Paragraphs>80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Deanna Aubrey</cp:lastModifiedBy>
  <cp:revision>585</cp:revision>
  <cp:lastPrinted>2012-03-11T09:33:36Z</cp:lastPrinted>
  <dcterms:created xsi:type="dcterms:W3CDTF">2012-02-13T09:14:10Z</dcterms:created>
  <dcterms:modified xsi:type="dcterms:W3CDTF">2016-07-14T20:03:44Z</dcterms:modified>
</cp:coreProperties>
</file>