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375" r:id="rId3"/>
    <p:sldId id="323" r:id="rId4"/>
    <p:sldId id="381" r:id="rId5"/>
    <p:sldId id="367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1" autoAdjust="0"/>
    <p:restoredTop sz="91119" autoAdjust="0"/>
  </p:normalViewPr>
  <p:slideViewPr>
    <p:cSldViewPr>
      <p:cViewPr>
        <p:scale>
          <a:sx n="100" d="100"/>
          <a:sy n="100" d="100"/>
        </p:scale>
        <p:origin x="115" y="-2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561" y="913184"/>
            <a:ext cx="7315199" cy="546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5041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37344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352800" y="2619428"/>
            <a:ext cx="4038600" cy="1290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1 (ENGLISH/BCS group)</a:t>
            </a:r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sz="1600" dirty="0" smtClean="0"/>
              <a:t>1 группа </a:t>
            </a:r>
            <a:r>
              <a:rPr lang="sr-Latn-CS" sz="1600" dirty="0" smtClean="0"/>
              <a:t>- (</a:t>
            </a:r>
            <a:r>
              <a:rPr lang="ru-RU" sz="1600" dirty="0" smtClean="0"/>
              <a:t>английский/боснийский-сербско-хорватский</a:t>
            </a:r>
            <a:r>
              <a:rPr lang="sr-Latn-CS" sz="1600" dirty="0" smtClean="0"/>
              <a:t>)</a:t>
            </a:r>
            <a:endParaRPr lang="en-US" sz="1600" dirty="0"/>
          </a:p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246178"/>
              </p:ext>
            </p:extLst>
          </p:nvPr>
        </p:nvGraphicFramePr>
        <p:xfrm>
          <a:off x="1524000" y="533405"/>
          <a:ext cx="6934200" cy="5503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ru-RU" noProof="0" dirty="0" smtClean="0"/>
                        <a:t>Группа </a:t>
                      </a:r>
                      <a:r>
                        <a:rPr lang="en-GB" baseline="0" noProof="0" dirty="0" smtClean="0"/>
                        <a:t>1</a:t>
                      </a:r>
                      <a:r>
                        <a:rPr lang="en-US" noProof="0" dirty="0" smtClean="0"/>
                        <a:t> </a:t>
                      </a:r>
                      <a:r>
                        <a:rPr lang="en-US" baseline="0" noProof="0" dirty="0" smtClean="0"/>
                        <a:t> </a:t>
                      </a:r>
                      <a:r>
                        <a:rPr lang="en-US" baseline="0" noProof="0" dirty="0"/>
                        <a:t>- </a:t>
                      </a:r>
                      <a:r>
                        <a:rPr lang="ru-RU" baseline="0" noProof="0" dirty="0" smtClean="0"/>
                        <a:t>страны и ПС 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БС</a:t>
                      </a:r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: </a:t>
                      </a: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Хорватия</a:t>
                      </a:r>
                      <a:r>
                        <a:rPr lang="ru-RU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КС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Албания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КС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Грузия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СВА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: </a:t>
                      </a:r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Болгария </a:t>
                      </a:r>
                      <a:endParaRPr lang="en-US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СВА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: </a:t>
                      </a:r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Босния и Герцеговина </a:t>
                      </a:r>
                      <a:endParaRPr lang="en-US" b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СВА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: </a:t>
                      </a:r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Венгрия </a:t>
                      </a:r>
                      <a:endParaRPr lang="en-US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СВА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: </a:t>
                      </a:r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Молдова </a:t>
                      </a:r>
                      <a:endParaRPr lang="en-US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Доноры</a:t>
                      </a:r>
                      <a:r>
                        <a:rPr lang="en-US" b="1" dirty="0" smtClean="0"/>
                        <a:t>: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/>
                        <a:t>SECO, </a:t>
                      </a:r>
                      <a:r>
                        <a:rPr lang="ru-RU" b="1" baseline="0" dirty="0" smtClean="0"/>
                        <a:t>Всемирный банк 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"/>
            <a:ext cx="8686800" cy="6629400"/>
          </a:xfrm>
        </p:spPr>
        <p:txBody>
          <a:bodyPr>
            <a:normAutofit fontScale="40000" lnSpcReduction="2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Summary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of Outcomes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Обобщение итогов 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400" dirty="0" smtClean="0">
                <a:solidFill>
                  <a:srgbClr val="FF0000"/>
                </a:solidFill>
              </a:rPr>
              <a:t>Изменение политики </a:t>
            </a:r>
            <a:r>
              <a:rPr lang="ru-RU" sz="3400" dirty="0" smtClean="0">
                <a:solidFill>
                  <a:srgbClr val="FF0000"/>
                </a:solidFill>
              </a:rPr>
              <a:t>членства, при которой доноры финансируют пребывание </a:t>
            </a:r>
            <a:r>
              <a:rPr lang="ru-RU" sz="3400" dirty="0" smtClean="0">
                <a:solidFill>
                  <a:srgbClr val="FF0000"/>
                </a:solidFill>
              </a:rPr>
              <a:t>одного участника </a:t>
            </a:r>
            <a:r>
              <a:rPr lang="ru-RU" sz="3400" dirty="0" smtClean="0">
                <a:solidFill>
                  <a:srgbClr val="FF0000"/>
                </a:solidFill>
              </a:rPr>
              <a:t>от ПС от участвующей страны, а участвующие страны обеспечивают финансирование других участников. </a:t>
            </a:r>
            <a:r>
              <a:rPr lang="ru-RU" sz="3400" dirty="0" smtClean="0">
                <a:solidFill>
                  <a:srgbClr val="FF0000"/>
                </a:solidFill>
              </a:rPr>
              <a:t>БС, КС, СВА </a:t>
            </a:r>
            <a:r>
              <a:rPr lang="en-US" sz="3400" dirty="0" smtClean="0">
                <a:solidFill>
                  <a:schemeClr val="tx1"/>
                </a:solidFill>
              </a:rPr>
              <a:t> </a:t>
            </a:r>
            <a:endParaRPr lang="en-US" sz="3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GB" sz="2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400" dirty="0" smtClean="0">
                <a:solidFill>
                  <a:srgbClr val="FF0000"/>
                </a:solidFill>
              </a:rPr>
              <a:t>Требование к </a:t>
            </a:r>
            <a:r>
              <a:rPr lang="ru-RU" sz="3400" dirty="0" smtClean="0">
                <a:solidFill>
                  <a:srgbClr val="FF0000"/>
                </a:solidFill>
              </a:rPr>
              <a:t>участвующим странам </a:t>
            </a:r>
            <a:r>
              <a:rPr lang="ru-RU" sz="3400" dirty="0" smtClean="0">
                <a:solidFill>
                  <a:srgbClr val="FF0000"/>
                </a:solidFill>
              </a:rPr>
              <a:t>оплачивать участие в некоторых мероприятиях</a:t>
            </a:r>
            <a:r>
              <a:rPr lang="en-US" sz="3400" dirty="0" smtClean="0">
                <a:solidFill>
                  <a:srgbClr val="FF0000"/>
                </a:solidFill>
              </a:rPr>
              <a:t>. </a:t>
            </a:r>
            <a:r>
              <a:rPr lang="ru-RU" sz="3400" dirty="0" smtClean="0">
                <a:solidFill>
                  <a:srgbClr val="FF0000"/>
                </a:solidFill>
              </a:rPr>
              <a:t>Например, в ежегодных пленарных заседаниях или важных совместных заседаниях ПС, запланированных на 2019 и 2022 финансовые годы, при этом </a:t>
            </a:r>
            <a:r>
              <a:rPr lang="ru-RU" sz="3400" dirty="0" smtClean="0">
                <a:solidFill>
                  <a:srgbClr val="FF0000"/>
                </a:solidFill>
              </a:rPr>
              <a:t>участвующие страны должны </a:t>
            </a:r>
            <a:r>
              <a:rPr lang="ru-RU" sz="3400" dirty="0" smtClean="0">
                <a:solidFill>
                  <a:srgbClr val="FF0000"/>
                </a:solidFill>
              </a:rPr>
              <a:t>частично или наполовину финансировать участие (например, донор оплачивает пребывание одного </a:t>
            </a:r>
            <a:r>
              <a:rPr lang="ru-RU" sz="3400" dirty="0" smtClean="0">
                <a:solidFill>
                  <a:srgbClr val="FF0000"/>
                </a:solidFill>
              </a:rPr>
              <a:t>представителя от страны в каждом </a:t>
            </a:r>
            <a:r>
              <a:rPr lang="ru-RU" sz="3400" dirty="0" smtClean="0">
                <a:solidFill>
                  <a:srgbClr val="FF0000"/>
                </a:solidFill>
              </a:rPr>
              <a:t>ПС, а </a:t>
            </a:r>
            <a:r>
              <a:rPr lang="ru-RU" sz="3400" dirty="0" smtClean="0">
                <a:solidFill>
                  <a:srgbClr val="FF0000"/>
                </a:solidFill>
              </a:rPr>
              <a:t>участвующая страна финансирует второго представителя</a:t>
            </a:r>
            <a:r>
              <a:rPr lang="en-US" sz="3400" dirty="0" smtClean="0">
                <a:solidFill>
                  <a:srgbClr val="FF0000"/>
                </a:solidFill>
              </a:rPr>
              <a:t>). </a:t>
            </a:r>
            <a:r>
              <a:rPr lang="ru-RU" sz="3400" dirty="0">
                <a:solidFill>
                  <a:srgbClr val="FF0000"/>
                </a:solidFill>
              </a:rPr>
              <a:t>БС, КС, СВА 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+mj-lt"/>
              <a:buAutoNum type="arabicPeriod"/>
            </a:pPr>
            <a:endParaRPr lang="en-GB" sz="2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400" dirty="0" smtClean="0">
                <a:solidFill>
                  <a:srgbClr val="00B050"/>
                </a:solidFill>
              </a:rPr>
              <a:t>Выявление источников дополнительного финансирования со стороны партнеров, предоставляющих </a:t>
            </a:r>
            <a:r>
              <a:rPr lang="ru-RU" sz="3400" dirty="0" smtClean="0">
                <a:solidFill>
                  <a:srgbClr val="00B050"/>
                </a:solidFill>
              </a:rPr>
              <a:t>нематериальную помощь, </a:t>
            </a:r>
            <a:r>
              <a:rPr lang="ru-RU" sz="3400" b="1" u="sng" dirty="0" smtClean="0">
                <a:solidFill>
                  <a:srgbClr val="00B050"/>
                </a:solidFill>
              </a:rPr>
              <a:t>и других</a:t>
            </a:r>
            <a:r>
              <a:rPr lang="ru-RU" sz="3400" dirty="0" smtClean="0">
                <a:solidFill>
                  <a:srgbClr val="00B050"/>
                </a:solidFill>
              </a:rPr>
              <a:t> партнеров, которые в настоящее время оказывают содействие ПС в их работе</a:t>
            </a:r>
            <a:r>
              <a:rPr lang="en-US" sz="3400" dirty="0" smtClean="0">
                <a:solidFill>
                  <a:schemeClr val="tx1"/>
                </a:solidFill>
              </a:rPr>
              <a:t>. </a:t>
            </a:r>
            <a:r>
              <a:rPr lang="ru-RU" sz="3500" dirty="0">
                <a:solidFill>
                  <a:srgbClr val="00B050"/>
                </a:solidFill>
              </a:rPr>
              <a:t>БС, КС, СВА </a:t>
            </a:r>
            <a:r>
              <a:rPr lang="en-US" sz="3500" dirty="0">
                <a:solidFill>
                  <a:srgbClr val="00B050"/>
                </a:solidFill>
              </a:rPr>
              <a:t> </a:t>
            </a:r>
          </a:p>
          <a:p>
            <a:pPr marL="914400" lvl="1" indent="-457200" algn="l">
              <a:buFont typeface="+mj-lt"/>
              <a:buAutoNum type="arabicPeriod"/>
            </a:pPr>
            <a:endParaRPr lang="en-GB" sz="2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400" dirty="0" smtClean="0">
                <a:solidFill>
                  <a:srgbClr val="00B050"/>
                </a:solidFill>
              </a:rPr>
              <a:t>Перевод некоторых мероприятий на </a:t>
            </a:r>
            <a:r>
              <a:rPr lang="ru-RU" sz="3400" dirty="0" smtClean="0">
                <a:solidFill>
                  <a:srgbClr val="00B050"/>
                </a:solidFill>
              </a:rPr>
              <a:t>виртуальный режим </a:t>
            </a:r>
            <a:r>
              <a:rPr lang="en-US" sz="3400" dirty="0" smtClean="0">
                <a:solidFill>
                  <a:srgbClr val="00B050"/>
                </a:solidFill>
              </a:rPr>
              <a:t>(</a:t>
            </a:r>
            <a:r>
              <a:rPr lang="ru-RU" sz="3400" dirty="0" smtClean="0">
                <a:solidFill>
                  <a:srgbClr val="00B050"/>
                </a:solidFill>
              </a:rPr>
              <a:t>например, расширение </a:t>
            </a:r>
            <a:r>
              <a:rPr lang="ru-RU" sz="3400" dirty="0" smtClean="0">
                <a:solidFill>
                  <a:srgbClr val="00B050"/>
                </a:solidFill>
              </a:rPr>
              <a:t>практики </a:t>
            </a:r>
            <a:r>
              <a:rPr lang="ru-RU" sz="3400" dirty="0" smtClean="0">
                <a:solidFill>
                  <a:srgbClr val="00B050"/>
                </a:solidFill>
              </a:rPr>
              <a:t>проведения видеоконференций</a:t>
            </a:r>
            <a:r>
              <a:rPr lang="en-US" sz="3400" dirty="0" smtClean="0">
                <a:solidFill>
                  <a:srgbClr val="00B050"/>
                </a:solidFill>
              </a:rPr>
              <a:t>). </a:t>
            </a:r>
            <a:r>
              <a:rPr lang="ru-RU" sz="3500" dirty="0" smtClean="0">
                <a:solidFill>
                  <a:srgbClr val="00B050"/>
                </a:solidFill>
              </a:rPr>
              <a:t>БС</a:t>
            </a:r>
            <a:r>
              <a:rPr lang="ru-RU" sz="3500" dirty="0">
                <a:solidFill>
                  <a:srgbClr val="00B050"/>
                </a:solidFill>
              </a:rPr>
              <a:t>, КС, </a:t>
            </a:r>
            <a:r>
              <a:rPr lang="ru-RU" sz="3500" dirty="0" smtClean="0">
                <a:solidFill>
                  <a:srgbClr val="00B050"/>
                </a:solidFill>
              </a:rPr>
              <a:t>СВА, </a:t>
            </a:r>
            <a:r>
              <a:rPr lang="ru-RU" sz="3500" b="1" u="sng" dirty="0" smtClean="0">
                <a:solidFill>
                  <a:srgbClr val="00B050"/>
                </a:solidFill>
              </a:rPr>
              <a:t>при </a:t>
            </a:r>
            <a:r>
              <a:rPr lang="ru-RU" sz="3500" b="1" u="sng" dirty="0">
                <a:solidFill>
                  <a:srgbClr val="00B050"/>
                </a:solidFill>
              </a:rPr>
              <a:t>этом необходимо сохранить </a:t>
            </a:r>
            <a:r>
              <a:rPr lang="ru-RU" sz="3500" b="1" u="sng" dirty="0" smtClean="0">
                <a:solidFill>
                  <a:srgbClr val="00B050"/>
                </a:solidFill>
              </a:rPr>
              <a:t>практику проведения некоторых мероприятий </a:t>
            </a:r>
            <a:r>
              <a:rPr lang="ru-RU" sz="3500" b="1" u="sng" dirty="0">
                <a:solidFill>
                  <a:srgbClr val="00B050"/>
                </a:solidFill>
              </a:rPr>
              <a:t>в очной форме (как минимум, дважды в год) </a:t>
            </a:r>
            <a:endParaRPr lang="en-US" sz="3500" b="1" u="sng" dirty="0">
              <a:solidFill>
                <a:srgbClr val="00B050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endParaRPr lang="en-GB" sz="3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400" dirty="0" smtClean="0">
                <a:solidFill>
                  <a:schemeClr val="accent6">
                    <a:lumMod val="75000"/>
                  </a:schemeClr>
                </a:solidFill>
              </a:rPr>
              <a:t>Взимание платы за использование некоторых продуктов знаний сторонними организациями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3400" dirty="0" smtClean="0">
                <a:solidFill>
                  <a:schemeClr val="tx1"/>
                </a:solidFill>
              </a:rPr>
              <a:t> </a:t>
            </a:r>
            <a:r>
              <a:rPr lang="ru-RU" sz="3500" dirty="0">
                <a:solidFill>
                  <a:schemeClr val="accent6">
                    <a:lumMod val="75000"/>
                  </a:schemeClr>
                </a:solidFill>
              </a:rPr>
              <a:t>БС, КС, СВА </a:t>
            </a:r>
          </a:p>
          <a:p>
            <a:pPr marL="971550" lvl="1" indent="-514350" algn="l">
              <a:buFont typeface="+mj-lt"/>
              <a:buAutoNum type="arabicPeriod"/>
            </a:pPr>
            <a:endParaRPr lang="en-GB" sz="3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400" dirty="0" smtClean="0">
                <a:solidFill>
                  <a:srgbClr val="FF0000"/>
                </a:solidFill>
              </a:rPr>
              <a:t>Взимание платы за участие в некоторых важных заседаниях ПС.</a:t>
            </a:r>
            <a:r>
              <a:rPr lang="en-US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rgbClr val="FF0000"/>
                </a:solidFill>
              </a:rPr>
              <a:t>БС, КС, СВА </a:t>
            </a:r>
            <a:endParaRPr lang="ru-RU" sz="3400" dirty="0" smtClean="0">
              <a:solidFill>
                <a:srgbClr val="FF000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3400" dirty="0">
              <a:solidFill>
                <a:srgbClr val="FF000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400" dirty="0" smtClean="0">
                <a:solidFill>
                  <a:srgbClr val="FF0000"/>
                </a:solidFill>
              </a:rPr>
              <a:t>Предоставление графика оплаты ужинов на </a:t>
            </a:r>
            <a:r>
              <a:rPr lang="ru-RU" sz="3400" dirty="0" smtClean="0">
                <a:solidFill>
                  <a:srgbClr val="FF0000"/>
                </a:solidFill>
              </a:rPr>
              <a:t>некоторых очных </a:t>
            </a:r>
            <a:r>
              <a:rPr lang="ru-RU" sz="3400" dirty="0" smtClean="0">
                <a:solidFill>
                  <a:srgbClr val="FF0000"/>
                </a:solidFill>
              </a:rPr>
              <a:t>мероприятиях, так, чтобы все страны вносили плату, как минимум, за один ужин или культурное мероприятие в течение срока действия стратегии</a:t>
            </a:r>
            <a:r>
              <a:rPr lang="en-US" sz="3400" dirty="0" smtClean="0">
                <a:solidFill>
                  <a:srgbClr val="FF0000"/>
                </a:solidFill>
              </a:rPr>
              <a:t>.  </a:t>
            </a:r>
            <a:r>
              <a:rPr lang="ru-RU" sz="3400" dirty="0">
                <a:solidFill>
                  <a:srgbClr val="FF0000"/>
                </a:solidFill>
              </a:rPr>
              <a:t>БС, КС, СВА </a:t>
            </a:r>
            <a:endParaRPr lang="en-US" sz="3400" dirty="0">
              <a:solidFill>
                <a:srgbClr val="FF0000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endParaRPr lang="en-GB" sz="3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400" dirty="0" smtClean="0">
                <a:solidFill>
                  <a:srgbClr val="00B050"/>
                </a:solidFill>
              </a:rPr>
              <a:t>Подготовка пакетных предложений участия в финансировании со стороны принимающей страны, </a:t>
            </a:r>
            <a:r>
              <a:rPr lang="ru-RU" sz="3400" dirty="0" smtClean="0">
                <a:solidFill>
                  <a:srgbClr val="00B050"/>
                </a:solidFill>
              </a:rPr>
              <a:t>от </a:t>
            </a:r>
            <a:r>
              <a:rPr lang="ru-RU" sz="3400" dirty="0" smtClean="0">
                <a:solidFill>
                  <a:srgbClr val="00B050"/>
                </a:solidFill>
              </a:rPr>
              <a:t>минимального участия, при котором </a:t>
            </a:r>
            <a:endParaRPr lang="en-US" sz="3400" dirty="0">
              <a:solidFill>
                <a:srgbClr val="00B050"/>
              </a:solidFill>
            </a:endParaRPr>
          </a:p>
          <a:p>
            <a:pPr marL="971550" lvl="1" indent="-514350" algn="l">
              <a:buAutoNum type="alphaLcParenR"/>
            </a:pPr>
            <a:r>
              <a:rPr lang="ru-RU" sz="3400" dirty="0">
                <a:solidFill>
                  <a:srgbClr val="00B050"/>
                </a:solidFill>
              </a:rPr>
              <a:t>у</a:t>
            </a:r>
            <a:r>
              <a:rPr lang="ru-RU" sz="3400" dirty="0" smtClean="0">
                <a:solidFill>
                  <a:srgbClr val="00B050"/>
                </a:solidFill>
              </a:rPr>
              <a:t>частвующая страна оплачивает один ужин или культурное мероприятие через </a:t>
            </a:r>
            <a:r>
              <a:rPr lang="ru-RU" sz="3400" dirty="0" smtClean="0">
                <a:solidFill>
                  <a:srgbClr val="00B050"/>
                </a:solidFill>
              </a:rPr>
              <a:t>БС, КС и СВА </a:t>
            </a:r>
            <a:endParaRPr lang="ru-RU" sz="3400" dirty="0">
              <a:solidFill>
                <a:schemeClr val="tx1"/>
              </a:solidFill>
            </a:endParaRPr>
          </a:p>
          <a:p>
            <a:pPr marL="971550" lvl="1" indent="-514350" algn="l">
              <a:buAutoNum type="alphaLcParenR"/>
            </a:pPr>
            <a:r>
              <a:rPr lang="ru-RU" sz="3400" dirty="0">
                <a:solidFill>
                  <a:srgbClr val="FF0000"/>
                </a:solidFill>
              </a:rPr>
              <a:t>д</a:t>
            </a:r>
            <a:r>
              <a:rPr lang="ru-RU" sz="3400" dirty="0" smtClean="0">
                <a:solidFill>
                  <a:srgbClr val="FF0000"/>
                </a:solidFill>
              </a:rPr>
              <a:t>о оплаты всех расходов, связанных </a:t>
            </a:r>
            <a:r>
              <a:rPr lang="ru-RU" sz="3400" dirty="0" smtClean="0">
                <a:solidFill>
                  <a:srgbClr val="FF0000"/>
                </a:solidFill>
              </a:rPr>
              <a:t>с проведением </a:t>
            </a:r>
            <a:r>
              <a:rPr lang="ru-RU" sz="3400" dirty="0" smtClean="0">
                <a:solidFill>
                  <a:srgbClr val="FF0000"/>
                </a:solidFill>
              </a:rPr>
              <a:t>мероприятия, с применением стимулов для каждого уровня оплаты (например, золотая премия при покрытии всех расходов на проведение мероприятия, с вручением золотой таблички и </a:t>
            </a:r>
            <a:r>
              <a:rPr lang="ru-RU" sz="3400" dirty="0" smtClean="0">
                <a:solidFill>
                  <a:srgbClr val="FF0000"/>
                </a:solidFill>
              </a:rPr>
              <a:t>организацией небольшой </a:t>
            </a:r>
            <a:r>
              <a:rPr lang="ru-RU" sz="3400" dirty="0" smtClean="0">
                <a:solidFill>
                  <a:srgbClr val="FF0000"/>
                </a:solidFill>
              </a:rPr>
              <a:t>церемонии) БС</a:t>
            </a:r>
            <a:r>
              <a:rPr lang="ru-RU" sz="3400" dirty="0">
                <a:solidFill>
                  <a:srgbClr val="FF0000"/>
                </a:solidFill>
              </a:rPr>
              <a:t>, КС, СВА </a:t>
            </a:r>
          </a:p>
          <a:p>
            <a:pPr marL="342900" indent="-342900" algn="l">
              <a:buFont typeface="Wingdings" charset="2"/>
              <a:buChar char="q"/>
            </a:pPr>
            <a:endParaRPr lang="en-US" sz="29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2" y="3124202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52400"/>
            <a:ext cx="8001000" cy="6629400"/>
          </a:xfrm>
        </p:spPr>
        <p:txBody>
          <a:bodyPr>
            <a:normAutofit fontScale="55000" lnSpcReduction="20000"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Другие идеи 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ru-RU" sz="2900" b="1" dirty="0" smtClean="0"/>
              <a:t>Все ПС </a:t>
            </a:r>
            <a:r>
              <a:rPr lang="ru-RU" sz="2900" dirty="0" smtClean="0"/>
              <a:t>могут частично покрывать некоторые расходы на мероприятия, например, ужины</a:t>
            </a:r>
            <a:r>
              <a:rPr lang="ru-RU" sz="2900" b="1" dirty="0" smtClean="0"/>
              <a:t> </a:t>
            </a:r>
            <a:r>
              <a:rPr lang="en-US" sz="2900" dirty="0" smtClean="0"/>
              <a:t>(</a:t>
            </a:r>
            <a:r>
              <a:rPr lang="ru-RU" sz="2900" dirty="0" smtClean="0"/>
              <a:t>т.к. эти расходы можно возместить через процедуру выплаты суточных</a:t>
            </a:r>
            <a:r>
              <a:rPr lang="en-US" sz="2900" dirty="0" smtClean="0"/>
              <a:t>). </a:t>
            </a:r>
            <a:r>
              <a:rPr lang="ru-RU" sz="2900" dirty="0" smtClean="0"/>
              <a:t>Невозможно для оплаты проживания</a:t>
            </a:r>
            <a:r>
              <a:rPr lang="en-US" sz="2900" dirty="0" smtClean="0"/>
              <a:t>.</a:t>
            </a:r>
            <a:endParaRPr lang="en-US" sz="2900" dirty="0"/>
          </a:p>
          <a:p>
            <a:pPr algn="l"/>
            <a:endParaRPr lang="en-US" sz="1600" dirty="0"/>
          </a:p>
          <a:p>
            <a:pPr algn="l"/>
            <a:r>
              <a:rPr lang="ru-RU" sz="2900" b="1" dirty="0" smtClean="0"/>
              <a:t>Всем ПС </a:t>
            </a:r>
            <a:r>
              <a:rPr lang="ru-RU" sz="2900" dirty="0" smtClean="0"/>
              <a:t>предложить меры по экономии расходов, </a:t>
            </a:r>
            <a:r>
              <a:rPr lang="ru-RU" sz="2900" dirty="0" smtClean="0"/>
              <a:t>например, переход </a:t>
            </a:r>
            <a:r>
              <a:rPr lang="ru-RU" sz="2900" dirty="0" smtClean="0"/>
              <a:t>на экологически чистый документооборот и отказ от бумажных материалов во время проведения мероприятий </a:t>
            </a:r>
            <a:endParaRPr lang="en-US" sz="2900" dirty="0"/>
          </a:p>
          <a:p>
            <a:pPr algn="l"/>
            <a:endParaRPr lang="en-US" sz="1600" dirty="0"/>
          </a:p>
          <a:p>
            <a:pPr algn="l"/>
            <a:r>
              <a:rPr lang="ru-RU" sz="2900" b="1" dirty="0" smtClean="0"/>
              <a:t>Все ПС </a:t>
            </a:r>
            <a:r>
              <a:rPr lang="ru-RU" sz="2900" dirty="0" smtClean="0"/>
              <a:t>могут использовать государственные обучающие центры в качестве места проведения некоторых мероприятий в целях экономии расходов</a:t>
            </a:r>
            <a:r>
              <a:rPr lang="en-US" sz="2900" dirty="0" smtClean="0"/>
              <a:t>.</a:t>
            </a:r>
            <a:endParaRPr lang="en-US" sz="2900" dirty="0"/>
          </a:p>
          <a:p>
            <a:pPr algn="l"/>
            <a:endParaRPr lang="en-US" sz="1500" dirty="0"/>
          </a:p>
          <a:p>
            <a:pPr algn="l"/>
            <a:r>
              <a:rPr lang="ru-RU" sz="2600" b="1" dirty="0" smtClean="0"/>
              <a:t>Предлагаемые меры по привлечению финансирования</a:t>
            </a:r>
            <a:r>
              <a:rPr lang="en-US" sz="2600" b="1" dirty="0" smtClean="0"/>
              <a:t>: </a:t>
            </a:r>
            <a:endParaRPr lang="en-US" sz="2600" b="1" dirty="0"/>
          </a:p>
          <a:p>
            <a:pPr algn="l"/>
            <a:r>
              <a:rPr lang="en-US" sz="2600" b="1" dirty="0"/>
              <a:t>a) </a:t>
            </a:r>
            <a:r>
              <a:rPr lang="ru-RU" sz="2600" b="1" dirty="0" smtClean="0"/>
              <a:t>Среди </a:t>
            </a:r>
            <a:r>
              <a:rPr lang="ru-RU" sz="2600" b="1" dirty="0" smtClean="0"/>
              <a:t>участвующих стран, </a:t>
            </a:r>
            <a:r>
              <a:rPr lang="ru-RU" sz="2600" dirty="0" smtClean="0"/>
              <a:t>т.е</a:t>
            </a:r>
            <a:r>
              <a:rPr lang="ru-RU" sz="2600" dirty="0" smtClean="0"/>
              <a:t>. страны, становящиеся донорами, занимаются пропагандой </a:t>
            </a:r>
            <a:r>
              <a:rPr lang="en-US" sz="2600" dirty="0" smtClean="0"/>
              <a:t>PEMPAL </a:t>
            </a:r>
            <a:r>
              <a:rPr lang="ru-RU" sz="2600" dirty="0" smtClean="0"/>
              <a:t>среди </a:t>
            </a:r>
            <a:r>
              <a:rPr lang="ru-RU" sz="2600" dirty="0" smtClean="0"/>
              <a:t>стран</a:t>
            </a:r>
            <a:r>
              <a:rPr lang="en-US" sz="2600" dirty="0" smtClean="0"/>
              <a:t>. </a:t>
            </a:r>
            <a:r>
              <a:rPr lang="ru-RU" sz="2600" dirty="0" smtClean="0"/>
              <a:t>Например, Российская Федерация является </a:t>
            </a:r>
            <a:r>
              <a:rPr lang="ru-RU" sz="2600" dirty="0" smtClean="0"/>
              <a:t>участвующей страной и </a:t>
            </a:r>
            <a:r>
              <a:rPr lang="ru-RU" sz="2600" dirty="0" smtClean="0"/>
              <a:t>донором, и может распространить эту модель на другие страны (с высоким уровнем доходов) </a:t>
            </a:r>
            <a:endParaRPr lang="en-US" sz="2600" dirty="0"/>
          </a:p>
          <a:p>
            <a:pPr algn="l"/>
            <a:r>
              <a:rPr lang="en-US" sz="2600" dirty="0"/>
              <a:t>b) </a:t>
            </a:r>
            <a:r>
              <a:rPr lang="ru-RU" sz="2600" b="1" dirty="0" smtClean="0"/>
              <a:t>Другие потенциальные доноры/страны/регионы</a:t>
            </a:r>
            <a:r>
              <a:rPr lang="ru-RU" sz="2600" dirty="0" smtClean="0"/>
              <a:t> </a:t>
            </a:r>
            <a:r>
              <a:rPr lang="en-US" sz="2600" dirty="0" smtClean="0"/>
              <a:t>– </a:t>
            </a:r>
            <a:r>
              <a:rPr lang="ru-RU" sz="2600" dirty="0" smtClean="0"/>
              <a:t>привлечение к </a:t>
            </a:r>
            <a:r>
              <a:rPr lang="ru-RU" sz="2600" dirty="0"/>
              <a:t>участию в мероприятиях </a:t>
            </a:r>
            <a:r>
              <a:rPr lang="ru-RU" sz="2600" dirty="0" smtClean="0"/>
              <a:t>других стран </a:t>
            </a:r>
            <a:r>
              <a:rPr lang="ru-RU" sz="2600" dirty="0"/>
              <a:t>на </a:t>
            </a:r>
            <a:r>
              <a:rPr lang="ru-RU" sz="2600" dirty="0" smtClean="0"/>
              <a:t>условиях самостоятельной оплаты пребывания, которых может заинтересовать финансовое участие </a:t>
            </a:r>
            <a:endParaRPr lang="en-US" sz="2600" dirty="0"/>
          </a:p>
          <a:p>
            <a:pPr algn="l"/>
            <a:r>
              <a:rPr lang="en-US" sz="2600" dirty="0"/>
              <a:t>c) </a:t>
            </a:r>
            <a:r>
              <a:rPr lang="ru-RU" sz="2600" b="1" dirty="0" smtClean="0"/>
              <a:t>За счет частных фондов</a:t>
            </a:r>
            <a:r>
              <a:rPr lang="ru-RU" sz="2600" dirty="0" smtClean="0"/>
              <a:t>, таких, как Фонд Билла Гейтса </a:t>
            </a:r>
            <a:endParaRPr lang="en-US" sz="2600" dirty="0"/>
          </a:p>
          <a:p>
            <a:pPr algn="l"/>
            <a:endParaRPr lang="en-US" sz="1500" dirty="0"/>
          </a:p>
          <a:p>
            <a:pPr algn="l"/>
            <a:r>
              <a:rPr lang="ru-RU" sz="2400" dirty="0" smtClean="0"/>
              <a:t>Организация тематических встреч, которые в большей степени носят субрегиональный характер, для сокращения расходов на перевод; они должны быть сбалансированы и тщательно спланированы </a:t>
            </a:r>
            <a:r>
              <a:rPr lang="en-US" sz="2400" dirty="0" smtClean="0"/>
              <a:t>(</a:t>
            </a:r>
            <a:r>
              <a:rPr lang="ru-RU" sz="2400" dirty="0" smtClean="0"/>
              <a:t>тематические мероприятия по инициативе групп соседних стран</a:t>
            </a:r>
            <a:r>
              <a:rPr lang="en-US" sz="2400" dirty="0" smtClean="0"/>
              <a:t>) </a:t>
            </a:r>
            <a:r>
              <a:rPr lang="ru-RU" sz="2400" dirty="0" smtClean="0"/>
              <a:t>либо проведение видеоконференций, если очные встречи не требуются</a:t>
            </a:r>
            <a:r>
              <a:rPr lang="en-US" sz="2400" dirty="0" smtClean="0"/>
              <a:t>.</a:t>
            </a:r>
            <a:endParaRPr lang="en-US" sz="2400" dirty="0"/>
          </a:p>
          <a:p>
            <a:pPr algn="l"/>
            <a:endParaRPr lang="en-US" sz="1500" dirty="0"/>
          </a:p>
          <a:p>
            <a:pPr algn="l"/>
            <a:r>
              <a:rPr lang="ru-RU" sz="2400" b="1" dirty="0" smtClean="0"/>
              <a:t>Для СВА </a:t>
            </a:r>
            <a:r>
              <a:rPr lang="ru-RU" sz="2400" dirty="0" smtClean="0"/>
              <a:t>- по результатам комплексной экспертизы СВА может перевести продукты </a:t>
            </a:r>
            <a:r>
              <a:rPr lang="ru-RU" sz="2400" dirty="0"/>
              <a:t>з</a:t>
            </a:r>
            <a:r>
              <a:rPr lang="ru-RU" sz="2400" dirty="0" smtClean="0"/>
              <a:t>наний в формат электронных обучающих модулей </a:t>
            </a:r>
            <a:r>
              <a:rPr lang="ru-RU" sz="2400" dirty="0" smtClean="0"/>
              <a:t>для реализации на коммерческой основе </a:t>
            </a:r>
            <a:r>
              <a:rPr lang="en-US" sz="2400" dirty="0" smtClean="0"/>
              <a:t>(</a:t>
            </a:r>
            <a:r>
              <a:rPr lang="ru-RU" sz="2400" dirty="0" smtClean="0"/>
              <a:t>требует некоторых инвестиций)</a:t>
            </a:r>
            <a:r>
              <a:rPr lang="en-US" sz="2400" dirty="0" smtClean="0"/>
              <a:t>, </a:t>
            </a:r>
            <a:r>
              <a:rPr lang="ru-RU" sz="2400" dirty="0" smtClean="0"/>
              <a:t>проводить обучение </a:t>
            </a:r>
            <a:r>
              <a:rPr lang="en-US" sz="2400" dirty="0" smtClean="0"/>
              <a:t>(</a:t>
            </a:r>
            <a:r>
              <a:rPr lang="ru-RU" sz="2400" dirty="0" smtClean="0"/>
              <a:t>СВА будет проводить обучение за плату</a:t>
            </a:r>
            <a:r>
              <a:rPr lang="en-US" sz="2400" dirty="0" smtClean="0"/>
              <a:t>), </a:t>
            </a:r>
            <a:r>
              <a:rPr lang="ru-RU" sz="2400" dirty="0" smtClean="0"/>
              <a:t>СВА будет становиться профессиональной ассоциацией в поддержку таких инициатив (для содействия росту доходов, налоговых обязательств и пр.) </a:t>
            </a:r>
            <a:r>
              <a:rPr lang="en-US" sz="2400" dirty="0" smtClean="0"/>
              <a:t> – </a:t>
            </a:r>
            <a:r>
              <a:rPr lang="ru-RU" sz="2400" dirty="0"/>
              <a:t>цель </a:t>
            </a:r>
            <a:r>
              <a:rPr lang="ru-RU" sz="2400" dirty="0" smtClean="0"/>
              <a:t>обеспечить долгосрочную устойчивость </a:t>
            </a:r>
            <a:r>
              <a:rPr lang="en-US" sz="2400" dirty="0" smtClean="0"/>
              <a:t>PEMPAL </a:t>
            </a:r>
            <a:r>
              <a:rPr lang="ru-RU" sz="2400" dirty="0" smtClean="0"/>
              <a:t>в целом </a:t>
            </a:r>
            <a:r>
              <a:rPr lang="en-US" sz="2400" dirty="0" smtClean="0"/>
              <a:t>(</a:t>
            </a:r>
            <a:r>
              <a:rPr lang="ru-RU" sz="2400" dirty="0" smtClean="0"/>
              <a:t>долгосрочная идея, которая нуждается в разработке комплексного бизнес-плана, поскольку есть риск потери действующих доноров, таких как Всемирный банк)</a:t>
            </a:r>
            <a:r>
              <a:rPr lang="en-US" sz="2400" dirty="0" smtClean="0"/>
              <a:t>.</a:t>
            </a:r>
          </a:p>
          <a:p>
            <a:pPr algn="l"/>
            <a:endParaRPr lang="en-US" sz="1500" dirty="0"/>
          </a:p>
          <a:p>
            <a:pPr algn="l"/>
            <a:r>
              <a:rPr lang="ru-RU" sz="2400" dirty="0" smtClean="0"/>
              <a:t>Вопрос об официальной плате за членство, основанной на размере ВВП стран и пр., обсуждался, но не нашел поддержки, поскольку сеть </a:t>
            </a:r>
            <a:r>
              <a:rPr lang="en-US" sz="2400" dirty="0" smtClean="0"/>
              <a:t>PEMPAL </a:t>
            </a:r>
            <a:r>
              <a:rPr lang="ru-RU" sz="2400" dirty="0" smtClean="0"/>
              <a:t>должна стать юридическим лицом, а также в связи с дорогостоящей процедурой заключения международных договоров</a:t>
            </a:r>
            <a:r>
              <a:rPr lang="en-US" sz="2400" dirty="0" smtClean="0"/>
              <a:t>. </a:t>
            </a:r>
            <a:r>
              <a:rPr lang="ru-RU" sz="2400" dirty="0" smtClean="0"/>
              <a:t>Но в долгосрочной перспективе может обсуждаться</a:t>
            </a:r>
            <a:r>
              <a:rPr lang="en-US" sz="2400" dirty="0" smtClean="0"/>
              <a:t>.</a:t>
            </a:r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3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dirty="0">
                <a:solidFill>
                  <a:schemeClr val="tx2">
                    <a:lumMod val="50000"/>
                  </a:schemeClr>
                </a:solidFill>
              </a:rPr>
              <a:t>Thank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you/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</a:rPr>
              <a:t>спасибо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716</Words>
  <Application>Microsoft Office PowerPoint</Application>
  <PresentationFormat>On-screen Show (4:3)</PresentationFormat>
  <Paragraphs>79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Mincho</vt:lpstr>
      <vt:lpstr>Arial</vt:lpstr>
      <vt:lpstr>Calibri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600</cp:revision>
  <cp:lastPrinted>2016-07-20T13:03:05Z</cp:lastPrinted>
  <dcterms:created xsi:type="dcterms:W3CDTF">2012-02-13T09:14:10Z</dcterms:created>
  <dcterms:modified xsi:type="dcterms:W3CDTF">2016-07-20T14:45:20Z</dcterms:modified>
</cp:coreProperties>
</file>