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63" r:id="rId2"/>
    <p:sldId id="375" r:id="rId3"/>
    <p:sldId id="323" r:id="rId4"/>
    <p:sldId id="381" r:id="rId5"/>
    <p:sldId id="367" r:id="rId6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691" autoAdjust="0"/>
    <p:restoredTop sz="91119" autoAdjust="0"/>
  </p:normalViewPr>
  <p:slideViewPr>
    <p:cSldViewPr>
      <p:cViewPr>
        <p:scale>
          <a:sx n="100" d="100"/>
          <a:sy n="100" d="100"/>
        </p:scale>
        <p:origin x="115" y="-21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139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72421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027" y="0"/>
            <a:ext cx="2972421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69F348-2C7F-401C-92D7-DC4CE7899B6F}" type="datetimeFigureOut">
              <a:rPr lang="en-US" smtClean="0"/>
              <a:pPr/>
              <a:t>7/20/2016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675"/>
            <a:ext cx="2972421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027" y="8829675"/>
            <a:ext cx="2972421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DAE607-FF26-4835-9EAD-DBB3FB491D1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2294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3907AD67-7C60-4008-9560-6C146AAB157C}" type="datetimeFigureOut">
              <a:rPr lang="en-US" smtClean="0"/>
              <a:pPr/>
              <a:t>7/20/2016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5790"/>
            <a:ext cx="548640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E66FA965-B4FE-420C-8A3C-83B71E304D1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61750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6FA965-B4FE-420C-8A3C-83B71E304D16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0890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6FA965-B4FE-420C-8A3C-83B71E304D16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0890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6FA965-B4FE-420C-8A3C-83B71E304D16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0890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6FA965-B4FE-420C-8A3C-83B71E304D16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0890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6FA965-B4FE-420C-8A3C-83B71E304D16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56092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F2E64-0A67-474B-A639-17E615330E46}" type="datetime1">
              <a:rPr lang="en-US" smtClean="0"/>
              <a:pPr/>
              <a:t>7/20/2016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72771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2589C-FC03-4259-8BBC-0BD281CB6FD4}" type="datetime1">
              <a:rPr lang="en-US" smtClean="0"/>
              <a:pPr/>
              <a:t>7/20/2016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46088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EECDC-4F87-4C25-B3AD-A2774A9FCBD3}" type="datetime1">
              <a:rPr lang="en-US" smtClean="0"/>
              <a:pPr/>
              <a:t>7/20/2016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22171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F2C02-1F7B-454E-8A54-3041221DBA6F}" type="datetime1">
              <a:rPr lang="en-US" smtClean="0"/>
              <a:pPr/>
              <a:t>7/20/2016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76936-CDE1-44C9-8756-609327187BEC}" type="datetime1">
              <a:rPr lang="en-US" smtClean="0"/>
              <a:pPr/>
              <a:t>7/20/2016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35931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C727-D177-4367-A10D-85F66D20A87B}" type="datetime1">
              <a:rPr lang="en-US" smtClean="0"/>
              <a:pPr/>
              <a:t>7/20/2016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0295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27EE1-2D06-409D-94E9-C88BA720C917}" type="datetime1">
              <a:rPr lang="en-US" smtClean="0"/>
              <a:pPr/>
              <a:t>7/20/2016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89278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72D95-2A0A-4837-AE48-53DD1A2E57A4}" type="datetime1">
              <a:rPr lang="en-US" smtClean="0"/>
              <a:pPr/>
              <a:t>7/20/2016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92014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8A60B-CE01-4442-B45E-2835CD8C19AA}" type="datetime1">
              <a:rPr lang="en-US" smtClean="0"/>
              <a:pPr/>
              <a:t>7/20/2016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85100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01E71-AD02-4FB2-A70E-7F4274975F0E}" type="datetime1">
              <a:rPr lang="en-US" smtClean="0"/>
              <a:pPr/>
              <a:t>7/20/2016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27126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8F447-F262-404B-9C87-E9F53C2B0C74}" type="datetime1">
              <a:rPr lang="en-US" smtClean="0"/>
              <a:pPr/>
              <a:t>7/20/2016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5982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495E1-C638-4617-8F56-1143B3659993}" type="datetime1">
              <a:rPr lang="en-US" smtClean="0"/>
              <a:pPr/>
              <a:t>7/20/2016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48380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EF2C02-1F7B-454E-8A54-3041221DBA6F}" type="datetime1">
              <a:rPr lang="en-US" smtClean="0"/>
              <a:pPr/>
              <a:t>7/20/2016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11114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gif"/><Relationship Id="rId5" Type="http://schemas.openxmlformats.org/officeDocument/2006/relationships/image" Target="../media/image3.png"/><Relationship Id="rId4" Type="http://schemas.openxmlformats.org/officeDocument/2006/relationships/image" Target="../media/image2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:\Users\Home\Desktop\pempal-flags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3561" y="913184"/>
            <a:ext cx="7315199" cy="5468566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Picture 3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16200000">
            <a:off x="-2933700" y="2933699"/>
            <a:ext cx="6858002" cy="990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1</a:t>
            </a:fld>
            <a:endParaRPr lang="en-US" dirty="0"/>
          </a:p>
        </p:txBody>
      </p:sp>
      <p:pic>
        <p:nvPicPr>
          <p:cNvPr id="8" name="Picture 2" descr="http://www.google.fr/url?source=imglanding&amp;ct=img&amp;q=http://famouswonders.com/wp-content/uploads/2011/02/czech-republic-flag.png&amp;sa=X&amp;ved=0CAkQ8wdqFQoTCKPm0qibhcYCFUGbFAodj2IA0A&amp;usg=AFQjCNE0Ih3iMbS_e_YTSLx-5zdFGDAyT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4550419"/>
            <a:ext cx="838200" cy="64728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http://www.google.fr/url?source=imglanding&amp;ct=img&amp;q=http://www.mapsofworld.com/images/world-countries-flags/hungary-flag.gif&amp;sa=X&amp;ved=0CAkQ8wdqFQoTCJjF4-GdhcYCFQe_cgodeu4AHQ&amp;usg=AFQjCNG9OqXryozCVRadra5KDL5cX3oPpw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4537344"/>
            <a:ext cx="838200" cy="68876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9"/>
          <p:cNvSpPr/>
          <p:nvPr/>
        </p:nvSpPr>
        <p:spPr>
          <a:xfrm>
            <a:off x="3352800" y="2619428"/>
            <a:ext cx="4038600" cy="12903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marR="0" lvl="1" indent="-285750" algn="just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GROUP 1 (ENGLISH/BCS group)</a:t>
            </a:r>
          </a:p>
          <a:p>
            <a:pPr marL="742950" lvl="1" indent="-285750" algn="just">
              <a:lnSpc>
                <a:spcPct val="115000"/>
              </a:lnSpc>
              <a:spcBef>
                <a:spcPts val="600"/>
              </a:spcBef>
              <a:buFont typeface="Courier New" panose="02070309020205020404" pitchFamily="49" charset="0"/>
              <a:buChar char="o"/>
            </a:pPr>
            <a:r>
              <a:rPr lang="ru-RU" sz="1600" dirty="0" smtClean="0"/>
              <a:t>1 группа </a:t>
            </a:r>
            <a:r>
              <a:rPr lang="sr-Latn-CS" sz="1600" dirty="0" smtClean="0"/>
              <a:t>- (</a:t>
            </a:r>
            <a:r>
              <a:rPr lang="ru-RU" sz="1600" dirty="0" smtClean="0"/>
              <a:t>английский/боснийский-сербско-хорватский</a:t>
            </a:r>
            <a:r>
              <a:rPr lang="sr-Latn-CS" sz="1600" dirty="0" smtClean="0"/>
              <a:t>)</a:t>
            </a:r>
            <a:endParaRPr lang="en-US" sz="1600" dirty="0"/>
          </a:p>
          <a:p>
            <a:pPr marL="742950" marR="0" lvl="1" indent="-285750" algn="just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endParaRPr lang="en-US" sz="1100" dirty="0">
              <a:effectLst/>
              <a:latin typeface="Calibri" panose="020F0502020204030204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5865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228600"/>
            <a:ext cx="7848600" cy="6553200"/>
          </a:xfrm>
        </p:spPr>
        <p:txBody>
          <a:bodyPr>
            <a:normAutofit/>
          </a:bodyPr>
          <a:lstStyle/>
          <a:p>
            <a:pPr algn="l"/>
            <a:endParaRPr lang="en-US" sz="2400" dirty="0"/>
          </a:p>
          <a:p>
            <a:pPr algn="l"/>
            <a:endParaRPr lang="en-US" sz="2800" dirty="0"/>
          </a:p>
          <a:p>
            <a:pPr algn="l"/>
            <a:endParaRPr lang="en-ZA" sz="2800" dirty="0"/>
          </a:p>
          <a:p>
            <a:pPr algn="l"/>
            <a:endParaRPr lang="en-ZA" sz="2800" dirty="0"/>
          </a:p>
          <a:p>
            <a:pPr algn="l"/>
            <a:endParaRPr lang="en-ZA" sz="2800" dirty="0"/>
          </a:p>
          <a:p>
            <a:pPr algn="l"/>
            <a:endParaRPr lang="en-US" sz="2800" dirty="0"/>
          </a:p>
        </p:txBody>
      </p:sp>
      <p:pic>
        <p:nvPicPr>
          <p:cNvPr id="4" name="Picture 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6200000">
            <a:off x="-2971800" y="2971799"/>
            <a:ext cx="6858002" cy="9143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2</a:t>
            </a:fld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5246178"/>
              </p:ext>
            </p:extLst>
          </p:nvPr>
        </p:nvGraphicFramePr>
        <p:xfrm>
          <a:off x="1524000" y="533405"/>
          <a:ext cx="6934200" cy="55030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342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540327">
                <a:tc>
                  <a:txBody>
                    <a:bodyPr/>
                    <a:lstStyle/>
                    <a:p>
                      <a:r>
                        <a:rPr lang="ru-RU" noProof="0" dirty="0" smtClean="0"/>
                        <a:t>Группа </a:t>
                      </a:r>
                      <a:r>
                        <a:rPr lang="en-GB" baseline="0" noProof="0" dirty="0" smtClean="0"/>
                        <a:t>1</a:t>
                      </a:r>
                      <a:r>
                        <a:rPr lang="en-US" noProof="0" dirty="0" smtClean="0"/>
                        <a:t> </a:t>
                      </a:r>
                      <a:r>
                        <a:rPr lang="en-US" baseline="0" noProof="0" dirty="0" smtClean="0"/>
                        <a:t> </a:t>
                      </a:r>
                      <a:r>
                        <a:rPr lang="en-US" baseline="0" noProof="0" dirty="0"/>
                        <a:t>- </a:t>
                      </a:r>
                      <a:r>
                        <a:rPr lang="ru-RU" baseline="0" noProof="0" dirty="0" smtClean="0"/>
                        <a:t>страны и ПС </a:t>
                      </a:r>
                      <a:endParaRPr lang="ru-RU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4032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БС</a:t>
                      </a:r>
                      <a:r>
                        <a:rPr lang="en-US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: </a:t>
                      </a:r>
                      <a:r>
                        <a:rPr lang="ru-RU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Хорватия</a:t>
                      </a:r>
                      <a:r>
                        <a:rPr lang="ru-RU" b="1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 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40327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FF0000"/>
                          </a:solidFill>
                        </a:rPr>
                        <a:t>КС</a:t>
                      </a:r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: </a:t>
                      </a:r>
                      <a:r>
                        <a:rPr lang="ru-RU" b="1" dirty="0" smtClean="0">
                          <a:solidFill>
                            <a:srgbClr val="FF0000"/>
                          </a:solidFill>
                        </a:rPr>
                        <a:t>Албания 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4032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solidFill>
                            <a:srgbClr val="FF0000"/>
                          </a:solidFill>
                        </a:rPr>
                        <a:t>КС</a:t>
                      </a:r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: </a:t>
                      </a:r>
                      <a:r>
                        <a:rPr lang="ru-RU" b="1" dirty="0" smtClean="0">
                          <a:solidFill>
                            <a:srgbClr val="FF0000"/>
                          </a:solidFill>
                        </a:rPr>
                        <a:t>Грузия 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40327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СВА</a:t>
                      </a:r>
                      <a:r>
                        <a:rPr lang="en-US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: </a:t>
                      </a:r>
                      <a:r>
                        <a:rPr lang="ru-RU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Болгария </a:t>
                      </a:r>
                      <a:endParaRPr lang="en-US" b="1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4032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СВА</a:t>
                      </a:r>
                      <a:r>
                        <a:rPr lang="en-US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: </a:t>
                      </a:r>
                      <a:r>
                        <a:rPr lang="ru-RU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Босния и Герцеговина </a:t>
                      </a:r>
                      <a:endParaRPr lang="en-US" b="0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  <a:p>
                      <a:endParaRPr lang="en-US" b="1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540327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СВА</a:t>
                      </a:r>
                      <a:r>
                        <a:rPr lang="en-US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: </a:t>
                      </a:r>
                      <a:r>
                        <a:rPr lang="ru-RU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Венгрия </a:t>
                      </a:r>
                      <a:endParaRPr lang="en-US" b="1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540327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СВА</a:t>
                      </a:r>
                      <a:r>
                        <a:rPr lang="en-US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: </a:t>
                      </a:r>
                      <a:r>
                        <a:rPr lang="ru-RU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Молдова </a:t>
                      </a:r>
                      <a:endParaRPr lang="en-US" b="1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54032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/>
                        <a:t>Доноры</a:t>
                      </a:r>
                      <a:r>
                        <a:rPr lang="en-US" b="1" dirty="0" smtClean="0"/>
                        <a:t>:</a:t>
                      </a:r>
                      <a:r>
                        <a:rPr lang="en-US" b="1" baseline="0" dirty="0" smtClean="0"/>
                        <a:t> </a:t>
                      </a:r>
                      <a:r>
                        <a:rPr lang="en-US" b="1" baseline="0" dirty="0"/>
                        <a:t>SECO, </a:t>
                      </a:r>
                      <a:r>
                        <a:rPr lang="ru-RU" b="1" baseline="0" dirty="0" smtClean="0"/>
                        <a:t>Всемирный банк </a:t>
                      </a:r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54032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1038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152400"/>
            <a:ext cx="8686800" cy="6629400"/>
          </a:xfrm>
        </p:spPr>
        <p:txBody>
          <a:bodyPr>
            <a:normAutofit fontScale="40000" lnSpcReduction="20000"/>
          </a:bodyPr>
          <a:lstStyle/>
          <a:p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Summary </a:t>
            </a:r>
            <a:r>
              <a:rPr lang="en-US" b="1" dirty="0">
                <a:solidFill>
                  <a:schemeClr val="tx2">
                    <a:lumMod val="50000"/>
                  </a:schemeClr>
                </a:solidFill>
              </a:rPr>
              <a:t>of Outcomes 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/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Обобщение итогов </a:t>
            </a:r>
            <a:endParaRPr lang="en-US" b="1" dirty="0">
              <a:solidFill>
                <a:schemeClr val="tx2">
                  <a:lumMod val="50000"/>
                </a:schemeClr>
              </a:solidFill>
            </a:endParaRPr>
          </a:p>
          <a:p>
            <a:pPr marL="571500" indent="-571500" algn="just">
              <a:buFont typeface="Arial" panose="020B0604020202020204" pitchFamily="34" charset="0"/>
              <a:buChar char="•"/>
            </a:pPr>
            <a:endParaRPr lang="en-US" sz="1300" b="1" dirty="0">
              <a:solidFill>
                <a:schemeClr val="tx2">
                  <a:lumMod val="50000"/>
                </a:schemeClr>
              </a:solidFill>
            </a:endParaRPr>
          </a:p>
          <a:p>
            <a:pPr marL="971550" lvl="1" indent="-514350" algn="l">
              <a:buFont typeface="+mj-lt"/>
              <a:buAutoNum type="arabicPeriod"/>
            </a:pPr>
            <a:r>
              <a:rPr lang="ru-RU" sz="3400" dirty="0" smtClean="0">
                <a:solidFill>
                  <a:srgbClr val="FF0000"/>
                </a:solidFill>
              </a:rPr>
              <a:t>Изменение политики </a:t>
            </a:r>
            <a:r>
              <a:rPr lang="ru-RU" sz="3400" dirty="0" smtClean="0">
                <a:solidFill>
                  <a:srgbClr val="FF0000"/>
                </a:solidFill>
              </a:rPr>
              <a:t>членства, при которой доноры финансируют пребывание </a:t>
            </a:r>
            <a:r>
              <a:rPr lang="ru-RU" sz="3400" dirty="0" smtClean="0">
                <a:solidFill>
                  <a:srgbClr val="FF0000"/>
                </a:solidFill>
              </a:rPr>
              <a:t>одного участника </a:t>
            </a:r>
            <a:r>
              <a:rPr lang="ru-RU" sz="3400" dirty="0" smtClean="0">
                <a:solidFill>
                  <a:srgbClr val="FF0000"/>
                </a:solidFill>
              </a:rPr>
              <a:t>от ПС от участвующей страны, а участвующие страны обеспечивают финансирование других участников. </a:t>
            </a:r>
            <a:r>
              <a:rPr lang="ru-RU" sz="3400" dirty="0" smtClean="0">
                <a:solidFill>
                  <a:srgbClr val="FF0000"/>
                </a:solidFill>
              </a:rPr>
              <a:t>БС, КС, СВА </a:t>
            </a:r>
            <a:r>
              <a:rPr lang="en-US" sz="3400" dirty="0" smtClean="0">
                <a:solidFill>
                  <a:schemeClr val="tx1"/>
                </a:solidFill>
              </a:rPr>
              <a:t> </a:t>
            </a:r>
            <a:endParaRPr lang="en-US" sz="3400" dirty="0">
              <a:solidFill>
                <a:schemeClr val="tx1"/>
              </a:solidFill>
            </a:endParaRPr>
          </a:p>
          <a:p>
            <a:pPr marL="971550" lvl="1" indent="-514350" algn="l">
              <a:buFont typeface="+mj-lt"/>
              <a:buAutoNum type="arabicPeriod"/>
            </a:pPr>
            <a:endParaRPr lang="en-GB" sz="2000" dirty="0">
              <a:solidFill>
                <a:schemeClr val="tx1"/>
              </a:solidFill>
            </a:endParaRPr>
          </a:p>
          <a:p>
            <a:pPr marL="971550" lvl="1" indent="-514350" algn="l">
              <a:buFont typeface="+mj-lt"/>
              <a:buAutoNum type="arabicPeriod"/>
            </a:pPr>
            <a:r>
              <a:rPr lang="ru-RU" sz="3400" dirty="0" smtClean="0">
                <a:solidFill>
                  <a:srgbClr val="FF0000"/>
                </a:solidFill>
              </a:rPr>
              <a:t>Требование к </a:t>
            </a:r>
            <a:r>
              <a:rPr lang="ru-RU" sz="3400" dirty="0" smtClean="0">
                <a:solidFill>
                  <a:srgbClr val="FF0000"/>
                </a:solidFill>
              </a:rPr>
              <a:t>участвующим странам </a:t>
            </a:r>
            <a:r>
              <a:rPr lang="ru-RU" sz="3400" dirty="0" smtClean="0">
                <a:solidFill>
                  <a:srgbClr val="FF0000"/>
                </a:solidFill>
              </a:rPr>
              <a:t>оплачивать участие в некоторых мероприятиях</a:t>
            </a:r>
            <a:r>
              <a:rPr lang="en-US" sz="3400" dirty="0" smtClean="0">
                <a:solidFill>
                  <a:srgbClr val="FF0000"/>
                </a:solidFill>
              </a:rPr>
              <a:t>. </a:t>
            </a:r>
            <a:r>
              <a:rPr lang="ru-RU" sz="3400" dirty="0" smtClean="0">
                <a:solidFill>
                  <a:srgbClr val="FF0000"/>
                </a:solidFill>
              </a:rPr>
              <a:t>Например, в ежегодных пленарных заседаниях или важных совместных заседаниях ПС, запланированных на 2019 и 2022 финансовые годы, при этом </a:t>
            </a:r>
            <a:r>
              <a:rPr lang="ru-RU" sz="3400" dirty="0" smtClean="0">
                <a:solidFill>
                  <a:srgbClr val="FF0000"/>
                </a:solidFill>
              </a:rPr>
              <a:t>участвующие страны должны </a:t>
            </a:r>
            <a:r>
              <a:rPr lang="ru-RU" sz="3400" dirty="0" smtClean="0">
                <a:solidFill>
                  <a:srgbClr val="FF0000"/>
                </a:solidFill>
              </a:rPr>
              <a:t>частично или наполовину финансировать участие (например, донор оплачивает пребывание одного </a:t>
            </a:r>
            <a:r>
              <a:rPr lang="ru-RU" sz="3400" dirty="0" smtClean="0">
                <a:solidFill>
                  <a:srgbClr val="FF0000"/>
                </a:solidFill>
              </a:rPr>
              <a:t>представителя от страны в каждом </a:t>
            </a:r>
            <a:r>
              <a:rPr lang="ru-RU" sz="3400" dirty="0" smtClean="0">
                <a:solidFill>
                  <a:srgbClr val="FF0000"/>
                </a:solidFill>
              </a:rPr>
              <a:t>ПС, а </a:t>
            </a:r>
            <a:r>
              <a:rPr lang="ru-RU" sz="3400" dirty="0" smtClean="0">
                <a:solidFill>
                  <a:srgbClr val="FF0000"/>
                </a:solidFill>
              </a:rPr>
              <a:t>участвующая страна финансирует второго представителя</a:t>
            </a:r>
            <a:r>
              <a:rPr lang="en-US" sz="3400" dirty="0" smtClean="0">
                <a:solidFill>
                  <a:srgbClr val="FF0000"/>
                </a:solidFill>
              </a:rPr>
              <a:t>). </a:t>
            </a:r>
            <a:r>
              <a:rPr lang="ru-RU" sz="3400" dirty="0">
                <a:solidFill>
                  <a:srgbClr val="FF0000"/>
                </a:solidFill>
              </a:rPr>
              <a:t>БС, КС, СВА </a:t>
            </a:r>
            <a:r>
              <a:rPr lang="en-US" sz="3400" dirty="0">
                <a:solidFill>
                  <a:schemeClr val="tx1"/>
                </a:solidFill>
              </a:rPr>
              <a:t> </a:t>
            </a:r>
          </a:p>
          <a:p>
            <a:pPr marL="914400" lvl="1" indent="-457200" algn="l">
              <a:buFont typeface="+mj-lt"/>
              <a:buAutoNum type="arabicPeriod"/>
            </a:pPr>
            <a:endParaRPr lang="en-GB" sz="2000" dirty="0">
              <a:solidFill>
                <a:schemeClr val="tx1"/>
              </a:solidFill>
            </a:endParaRPr>
          </a:p>
          <a:p>
            <a:pPr marL="971550" lvl="1" indent="-514350" algn="l">
              <a:buFont typeface="+mj-lt"/>
              <a:buAutoNum type="arabicPeriod"/>
            </a:pPr>
            <a:r>
              <a:rPr lang="ru-RU" sz="3400" dirty="0" smtClean="0">
                <a:solidFill>
                  <a:srgbClr val="00B050"/>
                </a:solidFill>
              </a:rPr>
              <a:t>Выявление источников дополнительного финансирования со стороны партнеров, предоставляющих </a:t>
            </a:r>
            <a:r>
              <a:rPr lang="ru-RU" sz="3400" dirty="0" smtClean="0">
                <a:solidFill>
                  <a:srgbClr val="00B050"/>
                </a:solidFill>
              </a:rPr>
              <a:t>нематериальную помощь, </a:t>
            </a:r>
            <a:r>
              <a:rPr lang="ru-RU" sz="3400" b="1" u="sng" dirty="0" smtClean="0">
                <a:solidFill>
                  <a:srgbClr val="00B050"/>
                </a:solidFill>
              </a:rPr>
              <a:t>и других</a:t>
            </a:r>
            <a:r>
              <a:rPr lang="ru-RU" sz="3400" dirty="0" smtClean="0">
                <a:solidFill>
                  <a:srgbClr val="00B050"/>
                </a:solidFill>
              </a:rPr>
              <a:t> партнеров, которые в настоящее время оказывают содействие ПС в их работе</a:t>
            </a:r>
            <a:r>
              <a:rPr lang="en-US" sz="3400" dirty="0" smtClean="0">
                <a:solidFill>
                  <a:schemeClr val="tx1"/>
                </a:solidFill>
              </a:rPr>
              <a:t>. </a:t>
            </a:r>
            <a:r>
              <a:rPr lang="ru-RU" sz="3500" dirty="0">
                <a:solidFill>
                  <a:srgbClr val="00B050"/>
                </a:solidFill>
              </a:rPr>
              <a:t>БС, КС, СВА </a:t>
            </a:r>
            <a:r>
              <a:rPr lang="en-US" sz="3500" dirty="0">
                <a:solidFill>
                  <a:srgbClr val="00B050"/>
                </a:solidFill>
              </a:rPr>
              <a:t> </a:t>
            </a:r>
          </a:p>
          <a:p>
            <a:pPr marL="914400" lvl="1" indent="-457200" algn="l">
              <a:buFont typeface="+mj-lt"/>
              <a:buAutoNum type="arabicPeriod"/>
            </a:pPr>
            <a:endParaRPr lang="en-GB" sz="2000" dirty="0">
              <a:solidFill>
                <a:schemeClr val="tx1"/>
              </a:solidFill>
            </a:endParaRPr>
          </a:p>
          <a:p>
            <a:pPr marL="971550" lvl="1" indent="-514350" algn="l">
              <a:buFont typeface="+mj-lt"/>
              <a:buAutoNum type="arabicPeriod"/>
            </a:pPr>
            <a:r>
              <a:rPr lang="ru-RU" sz="3400" dirty="0" smtClean="0">
                <a:solidFill>
                  <a:srgbClr val="00B050"/>
                </a:solidFill>
              </a:rPr>
              <a:t>Перевод некоторых мероприятий на </a:t>
            </a:r>
            <a:r>
              <a:rPr lang="ru-RU" sz="3400" dirty="0" smtClean="0">
                <a:solidFill>
                  <a:srgbClr val="00B050"/>
                </a:solidFill>
              </a:rPr>
              <a:t>виртуальный режим </a:t>
            </a:r>
            <a:r>
              <a:rPr lang="en-US" sz="3400" dirty="0" smtClean="0">
                <a:solidFill>
                  <a:srgbClr val="00B050"/>
                </a:solidFill>
              </a:rPr>
              <a:t>(</a:t>
            </a:r>
            <a:r>
              <a:rPr lang="ru-RU" sz="3400" dirty="0" smtClean="0">
                <a:solidFill>
                  <a:srgbClr val="00B050"/>
                </a:solidFill>
              </a:rPr>
              <a:t>например, расширение </a:t>
            </a:r>
            <a:r>
              <a:rPr lang="ru-RU" sz="3400" dirty="0" smtClean="0">
                <a:solidFill>
                  <a:srgbClr val="00B050"/>
                </a:solidFill>
              </a:rPr>
              <a:t>практики </a:t>
            </a:r>
            <a:r>
              <a:rPr lang="ru-RU" sz="3400" dirty="0" smtClean="0">
                <a:solidFill>
                  <a:srgbClr val="00B050"/>
                </a:solidFill>
              </a:rPr>
              <a:t>проведения видеоконференций</a:t>
            </a:r>
            <a:r>
              <a:rPr lang="en-US" sz="3400" dirty="0" smtClean="0">
                <a:solidFill>
                  <a:srgbClr val="00B050"/>
                </a:solidFill>
              </a:rPr>
              <a:t>). </a:t>
            </a:r>
            <a:r>
              <a:rPr lang="ru-RU" sz="3500" dirty="0" smtClean="0">
                <a:solidFill>
                  <a:srgbClr val="00B050"/>
                </a:solidFill>
              </a:rPr>
              <a:t>БС</a:t>
            </a:r>
            <a:r>
              <a:rPr lang="ru-RU" sz="3500" dirty="0">
                <a:solidFill>
                  <a:srgbClr val="00B050"/>
                </a:solidFill>
              </a:rPr>
              <a:t>, КС, </a:t>
            </a:r>
            <a:r>
              <a:rPr lang="ru-RU" sz="3500" dirty="0" smtClean="0">
                <a:solidFill>
                  <a:srgbClr val="00B050"/>
                </a:solidFill>
              </a:rPr>
              <a:t>СВА, </a:t>
            </a:r>
            <a:r>
              <a:rPr lang="ru-RU" sz="3500" b="1" u="sng" dirty="0" smtClean="0">
                <a:solidFill>
                  <a:srgbClr val="00B050"/>
                </a:solidFill>
              </a:rPr>
              <a:t>при </a:t>
            </a:r>
            <a:r>
              <a:rPr lang="ru-RU" sz="3500" b="1" u="sng" dirty="0">
                <a:solidFill>
                  <a:srgbClr val="00B050"/>
                </a:solidFill>
              </a:rPr>
              <a:t>этом необходимо сохранить </a:t>
            </a:r>
            <a:r>
              <a:rPr lang="ru-RU" sz="3500" b="1" u="sng" dirty="0" smtClean="0">
                <a:solidFill>
                  <a:srgbClr val="00B050"/>
                </a:solidFill>
              </a:rPr>
              <a:t>практику проведения некоторых мероприятий </a:t>
            </a:r>
            <a:r>
              <a:rPr lang="ru-RU" sz="3500" b="1" u="sng" dirty="0">
                <a:solidFill>
                  <a:srgbClr val="00B050"/>
                </a:solidFill>
              </a:rPr>
              <a:t>в очной форме (как минимум, дважды в год) </a:t>
            </a:r>
            <a:endParaRPr lang="en-US" sz="3500" b="1" u="sng" dirty="0">
              <a:solidFill>
                <a:srgbClr val="00B050"/>
              </a:solidFill>
            </a:endParaRPr>
          </a:p>
          <a:p>
            <a:pPr marL="914400" lvl="1" indent="-457200" algn="l">
              <a:buFont typeface="+mj-lt"/>
              <a:buAutoNum type="arabicPeriod"/>
            </a:pPr>
            <a:endParaRPr lang="en-GB" sz="3400" dirty="0">
              <a:solidFill>
                <a:schemeClr val="tx1"/>
              </a:solidFill>
            </a:endParaRPr>
          </a:p>
          <a:p>
            <a:pPr marL="971550" lvl="1" indent="-514350" algn="l">
              <a:buFont typeface="+mj-lt"/>
              <a:buAutoNum type="arabicPeriod"/>
            </a:pPr>
            <a:r>
              <a:rPr lang="ru-RU" sz="3400" dirty="0" smtClean="0">
                <a:solidFill>
                  <a:schemeClr val="accent6">
                    <a:lumMod val="75000"/>
                  </a:schemeClr>
                </a:solidFill>
              </a:rPr>
              <a:t>Взимание платы за использование некоторых продуктов знаний сторонними организациями</a:t>
            </a:r>
            <a:r>
              <a:rPr lang="en-US" sz="3400" dirty="0" smtClean="0">
                <a:solidFill>
                  <a:schemeClr val="accent6">
                    <a:lumMod val="75000"/>
                  </a:schemeClr>
                </a:solidFill>
              </a:rPr>
              <a:t>.</a:t>
            </a:r>
            <a:r>
              <a:rPr lang="en-US" sz="3400" dirty="0" smtClean="0">
                <a:solidFill>
                  <a:schemeClr val="tx1"/>
                </a:solidFill>
              </a:rPr>
              <a:t> </a:t>
            </a:r>
            <a:r>
              <a:rPr lang="ru-RU" sz="3500" dirty="0">
                <a:solidFill>
                  <a:schemeClr val="accent6">
                    <a:lumMod val="75000"/>
                  </a:schemeClr>
                </a:solidFill>
              </a:rPr>
              <a:t>БС, КС, СВА </a:t>
            </a:r>
          </a:p>
          <a:p>
            <a:pPr marL="971550" lvl="1" indent="-514350" algn="l">
              <a:buFont typeface="+mj-lt"/>
              <a:buAutoNum type="arabicPeriod"/>
            </a:pPr>
            <a:endParaRPr lang="en-GB" sz="3400" dirty="0">
              <a:solidFill>
                <a:schemeClr val="tx1"/>
              </a:solidFill>
            </a:endParaRPr>
          </a:p>
          <a:p>
            <a:pPr marL="971550" lvl="1" indent="-514350" algn="l">
              <a:buFont typeface="+mj-lt"/>
              <a:buAutoNum type="arabicPeriod"/>
            </a:pPr>
            <a:r>
              <a:rPr lang="ru-RU" sz="3400" dirty="0" smtClean="0">
                <a:solidFill>
                  <a:srgbClr val="FF0000"/>
                </a:solidFill>
              </a:rPr>
              <a:t>Взимание платы за участие в некоторых важных заседаниях ПС.</a:t>
            </a:r>
            <a:r>
              <a:rPr lang="en-US" sz="3400" dirty="0" smtClean="0">
                <a:solidFill>
                  <a:schemeClr val="tx1"/>
                </a:solidFill>
              </a:rPr>
              <a:t> </a:t>
            </a:r>
            <a:r>
              <a:rPr lang="ru-RU" sz="3400" dirty="0">
                <a:solidFill>
                  <a:srgbClr val="FF0000"/>
                </a:solidFill>
              </a:rPr>
              <a:t>БС, КС, СВА </a:t>
            </a:r>
            <a:endParaRPr lang="ru-RU" sz="3400" dirty="0" smtClean="0">
              <a:solidFill>
                <a:srgbClr val="FF0000"/>
              </a:solidFill>
            </a:endParaRPr>
          </a:p>
          <a:p>
            <a:pPr marL="971550" lvl="1" indent="-514350" algn="l">
              <a:buFont typeface="+mj-lt"/>
              <a:buAutoNum type="arabicPeriod"/>
            </a:pPr>
            <a:endParaRPr lang="ru-RU" sz="3400" dirty="0">
              <a:solidFill>
                <a:srgbClr val="FF0000"/>
              </a:solidFill>
            </a:endParaRPr>
          </a:p>
          <a:p>
            <a:pPr marL="971550" lvl="1" indent="-514350" algn="l">
              <a:buFont typeface="+mj-lt"/>
              <a:buAutoNum type="arabicPeriod"/>
            </a:pPr>
            <a:r>
              <a:rPr lang="ru-RU" sz="3400" dirty="0" smtClean="0">
                <a:solidFill>
                  <a:srgbClr val="FF0000"/>
                </a:solidFill>
              </a:rPr>
              <a:t>Предоставление графика оплаты ужинов на </a:t>
            </a:r>
            <a:r>
              <a:rPr lang="ru-RU" sz="3400" dirty="0" smtClean="0">
                <a:solidFill>
                  <a:srgbClr val="FF0000"/>
                </a:solidFill>
              </a:rPr>
              <a:t>некоторых очных </a:t>
            </a:r>
            <a:r>
              <a:rPr lang="ru-RU" sz="3400" dirty="0" smtClean="0">
                <a:solidFill>
                  <a:srgbClr val="FF0000"/>
                </a:solidFill>
              </a:rPr>
              <a:t>мероприятиях, так, чтобы все страны вносили плату, как минимум, за один ужин или культурное мероприятие в течение срока действия стратегии</a:t>
            </a:r>
            <a:r>
              <a:rPr lang="en-US" sz="3400" dirty="0" smtClean="0">
                <a:solidFill>
                  <a:srgbClr val="FF0000"/>
                </a:solidFill>
              </a:rPr>
              <a:t>.  </a:t>
            </a:r>
            <a:r>
              <a:rPr lang="ru-RU" sz="3400" dirty="0">
                <a:solidFill>
                  <a:srgbClr val="FF0000"/>
                </a:solidFill>
              </a:rPr>
              <a:t>БС, КС, СВА </a:t>
            </a:r>
            <a:endParaRPr lang="en-US" sz="3400" dirty="0">
              <a:solidFill>
                <a:srgbClr val="FF0000"/>
              </a:solidFill>
            </a:endParaRPr>
          </a:p>
          <a:p>
            <a:pPr marL="914400" lvl="1" indent="-457200" algn="l">
              <a:buFont typeface="+mj-lt"/>
              <a:buAutoNum type="arabicPeriod"/>
            </a:pPr>
            <a:endParaRPr lang="en-GB" sz="3400" dirty="0">
              <a:solidFill>
                <a:schemeClr val="tx1"/>
              </a:solidFill>
            </a:endParaRPr>
          </a:p>
          <a:p>
            <a:pPr marL="971550" lvl="1" indent="-514350" algn="l">
              <a:buFont typeface="+mj-lt"/>
              <a:buAutoNum type="arabicPeriod"/>
            </a:pPr>
            <a:r>
              <a:rPr lang="ru-RU" sz="3400" dirty="0" smtClean="0">
                <a:solidFill>
                  <a:srgbClr val="00B050"/>
                </a:solidFill>
              </a:rPr>
              <a:t>Подготовка пакетных предложений участия в финансировании со стороны принимающей страны, </a:t>
            </a:r>
            <a:r>
              <a:rPr lang="ru-RU" sz="3400" dirty="0" smtClean="0">
                <a:solidFill>
                  <a:srgbClr val="00B050"/>
                </a:solidFill>
              </a:rPr>
              <a:t>от </a:t>
            </a:r>
            <a:r>
              <a:rPr lang="ru-RU" sz="3400" dirty="0" smtClean="0">
                <a:solidFill>
                  <a:srgbClr val="00B050"/>
                </a:solidFill>
              </a:rPr>
              <a:t>минимального участия, при котором </a:t>
            </a:r>
            <a:endParaRPr lang="en-US" sz="3400" dirty="0">
              <a:solidFill>
                <a:srgbClr val="00B050"/>
              </a:solidFill>
            </a:endParaRPr>
          </a:p>
          <a:p>
            <a:pPr marL="971550" lvl="1" indent="-514350" algn="l">
              <a:buAutoNum type="alphaLcParenR"/>
            </a:pPr>
            <a:r>
              <a:rPr lang="ru-RU" sz="3400" dirty="0">
                <a:solidFill>
                  <a:srgbClr val="00B050"/>
                </a:solidFill>
              </a:rPr>
              <a:t>у</a:t>
            </a:r>
            <a:r>
              <a:rPr lang="ru-RU" sz="3400" dirty="0" smtClean="0">
                <a:solidFill>
                  <a:srgbClr val="00B050"/>
                </a:solidFill>
              </a:rPr>
              <a:t>частвующая страна оплачивает один ужин или культурное мероприятие через </a:t>
            </a:r>
            <a:r>
              <a:rPr lang="ru-RU" sz="3400" dirty="0" smtClean="0">
                <a:solidFill>
                  <a:srgbClr val="00B050"/>
                </a:solidFill>
              </a:rPr>
              <a:t>БС, КС и СВА </a:t>
            </a:r>
            <a:endParaRPr lang="ru-RU" sz="3400" dirty="0">
              <a:solidFill>
                <a:schemeClr val="tx1"/>
              </a:solidFill>
            </a:endParaRPr>
          </a:p>
          <a:p>
            <a:pPr marL="971550" lvl="1" indent="-514350" algn="l">
              <a:buAutoNum type="alphaLcParenR"/>
            </a:pPr>
            <a:r>
              <a:rPr lang="ru-RU" sz="3400" dirty="0">
                <a:solidFill>
                  <a:srgbClr val="FF0000"/>
                </a:solidFill>
              </a:rPr>
              <a:t>д</a:t>
            </a:r>
            <a:r>
              <a:rPr lang="ru-RU" sz="3400" dirty="0" smtClean="0">
                <a:solidFill>
                  <a:srgbClr val="FF0000"/>
                </a:solidFill>
              </a:rPr>
              <a:t>о оплаты всех расходов, связанных </a:t>
            </a:r>
            <a:r>
              <a:rPr lang="ru-RU" sz="3400" dirty="0" smtClean="0">
                <a:solidFill>
                  <a:srgbClr val="FF0000"/>
                </a:solidFill>
              </a:rPr>
              <a:t>с проведением </a:t>
            </a:r>
            <a:r>
              <a:rPr lang="ru-RU" sz="3400" dirty="0" smtClean="0">
                <a:solidFill>
                  <a:srgbClr val="FF0000"/>
                </a:solidFill>
              </a:rPr>
              <a:t>мероприятия, с применением стимулов для каждого уровня оплаты (например, золотая премия при покрытии всех расходов на проведение мероприятия, с вручением золотой таблички и </a:t>
            </a:r>
            <a:r>
              <a:rPr lang="ru-RU" sz="3400" dirty="0" smtClean="0">
                <a:solidFill>
                  <a:srgbClr val="FF0000"/>
                </a:solidFill>
              </a:rPr>
              <a:t>организацией небольшой </a:t>
            </a:r>
            <a:r>
              <a:rPr lang="ru-RU" sz="3400" dirty="0" smtClean="0">
                <a:solidFill>
                  <a:srgbClr val="FF0000"/>
                </a:solidFill>
              </a:rPr>
              <a:t>церемонии) БС</a:t>
            </a:r>
            <a:r>
              <a:rPr lang="ru-RU" sz="3400" dirty="0">
                <a:solidFill>
                  <a:srgbClr val="FF0000"/>
                </a:solidFill>
              </a:rPr>
              <a:t>, КС, СВА </a:t>
            </a:r>
          </a:p>
          <a:p>
            <a:pPr marL="342900" indent="-342900" algn="l">
              <a:buFont typeface="Wingdings" charset="2"/>
              <a:buChar char="q"/>
            </a:pPr>
            <a:endParaRPr lang="en-US" sz="2900" dirty="0"/>
          </a:p>
          <a:p>
            <a:pPr algn="l"/>
            <a:endParaRPr lang="en-US" sz="2400" dirty="0"/>
          </a:p>
          <a:p>
            <a:pPr algn="l"/>
            <a:endParaRPr lang="en-US" sz="2800" dirty="0"/>
          </a:p>
          <a:p>
            <a:pPr algn="l"/>
            <a:endParaRPr lang="en-ZA" sz="2800" dirty="0"/>
          </a:p>
          <a:p>
            <a:pPr algn="l"/>
            <a:endParaRPr lang="en-ZA" sz="2800" dirty="0"/>
          </a:p>
          <a:p>
            <a:pPr algn="l"/>
            <a:endParaRPr lang="en-ZA" sz="2800" dirty="0"/>
          </a:p>
          <a:p>
            <a:pPr algn="l"/>
            <a:endParaRPr lang="en-US" sz="2800" dirty="0"/>
          </a:p>
        </p:txBody>
      </p:sp>
      <p:pic>
        <p:nvPicPr>
          <p:cNvPr id="4" name="Picture 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6200000">
            <a:off x="-2971802" y="3124202"/>
            <a:ext cx="6858002" cy="9143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684328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152400"/>
            <a:ext cx="8001000" cy="6629400"/>
          </a:xfrm>
        </p:spPr>
        <p:txBody>
          <a:bodyPr>
            <a:normAutofit fontScale="55000" lnSpcReduction="20000"/>
          </a:bodyPr>
          <a:lstStyle/>
          <a:p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</a:rPr>
              <a:t>Другие идеи </a:t>
            </a:r>
            <a:endParaRPr lang="en-US" sz="2800" b="1" dirty="0">
              <a:solidFill>
                <a:schemeClr val="tx2">
                  <a:lumMod val="50000"/>
                </a:schemeClr>
              </a:solidFill>
            </a:endParaRPr>
          </a:p>
          <a:p>
            <a:pPr algn="l"/>
            <a:r>
              <a:rPr lang="ru-RU" sz="2900" b="1" dirty="0" smtClean="0"/>
              <a:t>Все ПС </a:t>
            </a:r>
            <a:r>
              <a:rPr lang="ru-RU" sz="2900" dirty="0" smtClean="0"/>
              <a:t>могут частично покрывать некоторые расходы на мероприятия, например, ужины</a:t>
            </a:r>
            <a:r>
              <a:rPr lang="ru-RU" sz="2900" b="1" dirty="0" smtClean="0"/>
              <a:t> </a:t>
            </a:r>
            <a:r>
              <a:rPr lang="en-US" sz="2900" dirty="0" smtClean="0"/>
              <a:t>(</a:t>
            </a:r>
            <a:r>
              <a:rPr lang="ru-RU" sz="2900" dirty="0" smtClean="0"/>
              <a:t>т.к. эти расходы можно возместить через процедуру выплаты суточных</a:t>
            </a:r>
            <a:r>
              <a:rPr lang="en-US" sz="2900" dirty="0" smtClean="0"/>
              <a:t>). </a:t>
            </a:r>
            <a:r>
              <a:rPr lang="ru-RU" sz="2900" dirty="0" smtClean="0"/>
              <a:t>Невозможно для оплаты проживания</a:t>
            </a:r>
            <a:r>
              <a:rPr lang="en-US" sz="2900" dirty="0" smtClean="0"/>
              <a:t>.</a:t>
            </a:r>
            <a:endParaRPr lang="en-US" sz="2900" dirty="0"/>
          </a:p>
          <a:p>
            <a:pPr algn="l"/>
            <a:endParaRPr lang="en-US" sz="1600" dirty="0"/>
          </a:p>
          <a:p>
            <a:pPr algn="l"/>
            <a:r>
              <a:rPr lang="ru-RU" sz="2900" b="1" dirty="0" smtClean="0"/>
              <a:t>Всем ПС </a:t>
            </a:r>
            <a:r>
              <a:rPr lang="ru-RU" sz="2900" dirty="0" smtClean="0"/>
              <a:t>предложить меры по экономии расходов, </a:t>
            </a:r>
            <a:r>
              <a:rPr lang="ru-RU" sz="2900" dirty="0" smtClean="0"/>
              <a:t>например, переход </a:t>
            </a:r>
            <a:r>
              <a:rPr lang="ru-RU" sz="2900" dirty="0" smtClean="0"/>
              <a:t>на экологически чистый документооборот и отказ от бумажных материалов во время проведения мероприятий </a:t>
            </a:r>
            <a:endParaRPr lang="en-US" sz="2900" dirty="0"/>
          </a:p>
          <a:p>
            <a:pPr algn="l"/>
            <a:endParaRPr lang="en-US" sz="1600" dirty="0"/>
          </a:p>
          <a:p>
            <a:pPr algn="l"/>
            <a:r>
              <a:rPr lang="ru-RU" sz="2900" b="1" dirty="0" smtClean="0"/>
              <a:t>Все ПС </a:t>
            </a:r>
            <a:r>
              <a:rPr lang="ru-RU" sz="2900" dirty="0" smtClean="0"/>
              <a:t>могут использовать государственные обучающие центры в качестве места проведения некоторых мероприятий в целях экономии расходов</a:t>
            </a:r>
            <a:r>
              <a:rPr lang="en-US" sz="2900" dirty="0" smtClean="0"/>
              <a:t>.</a:t>
            </a:r>
            <a:endParaRPr lang="en-US" sz="2900" dirty="0"/>
          </a:p>
          <a:p>
            <a:pPr algn="l"/>
            <a:endParaRPr lang="en-US" sz="1500" dirty="0"/>
          </a:p>
          <a:p>
            <a:pPr algn="l"/>
            <a:r>
              <a:rPr lang="ru-RU" sz="2600" b="1" dirty="0" smtClean="0"/>
              <a:t>Предлагаемые меры по привлечению финансирования</a:t>
            </a:r>
            <a:r>
              <a:rPr lang="en-US" sz="2600" b="1" dirty="0" smtClean="0"/>
              <a:t>: </a:t>
            </a:r>
            <a:endParaRPr lang="en-US" sz="2600" b="1" dirty="0"/>
          </a:p>
          <a:p>
            <a:pPr algn="l"/>
            <a:r>
              <a:rPr lang="en-US" sz="2600" b="1" dirty="0"/>
              <a:t>a) </a:t>
            </a:r>
            <a:r>
              <a:rPr lang="ru-RU" sz="2600" b="1" dirty="0" smtClean="0"/>
              <a:t>Среди </a:t>
            </a:r>
            <a:r>
              <a:rPr lang="ru-RU" sz="2600" b="1" dirty="0" smtClean="0"/>
              <a:t>участвующих стран, </a:t>
            </a:r>
            <a:r>
              <a:rPr lang="ru-RU" sz="2600" dirty="0" smtClean="0"/>
              <a:t>т.е</a:t>
            </a:r>
            <a:r>
              <a:rPr lang="ru-RU" sz="2600" dirty="0" smtClean="0"/>
              <a:t>. страны, становящиеся донорами, занимаются пропагандой </a:t>
            </a:r>
            <a:r>
              <a:rPr lang="en-US" sz="2600" dirty="0" smtClean="0"/>
              <a:t>PEMPAL </a:t>
            </a:r>
            <a:r>
              <a:rPr lang="ru-RU" sz="2600" dirty="0" smtClean="0"/>
              <a:t>среди </a:t>
            </a:r>
            <a:r>
              <a:rPr lang="ru-RU" sz="2600" dirty="0" smtClean="0"/>
              <a:t>стран</a:t>
            </a:r>
            <a:r>
              <a:rPr lang="en-US" sz="2600" dirty="0" smtClean="0"/>
              <a:t>. </a:t>
            </a:r>
            <a:r>
              <a:rPr lang="ru-RU" sz="2600" dirty="0" smtClean="0"/>
              <a:t>Например, Российская Федерация является </a:t>
            </a:r>
            <a:r>
              <a:rPr lang="ru-RU" sz="2600" dirty="0" smtClean="0"/>
              <a:t>участвующей страной и </a:t>
            </a:r>
            <a:r>
              <a:rPr lang="ru-RU" sz="2600" dirty="0" smtClean="0"/>
              <a:t>донором, и может распространить эту модель на другие страны (с высоким уровнем доходов) </a:t>
            </a:r>
            <a:endParaRPr lang="en-US" sz="2600" dirty="0"/>
          </a:p>
          <a:p>
            <a:pPr algn="l"/>
            <a:r>
              <a:rPr lang="en-US" sz="2600" dirty="0"/>
              <a:t>b) </a:t>
            </a:r>
            <a:r>
              <a:rPr lang="ru-RU" sz="2600" b="1" dirty="0" smtClean="0"/>
              <a:t>Другие потенциальные доноры/страны/регионы</a:t>
            </a:r>
            <a:r>
              <a:rPr lang="ru-RU" sz="2600" dirty="0" smtClean="0"/>
              <a:t> </a:t>
            </a:r>
            <a:r>
              <a:rPr lang="en-US" sz="2600" dirty="0" smtClean="0"/>
              <a:t>– </a:t>
            </a:r>
            <a:r>
              <a:rPr lang="ru-RU" sz="2600" dirty="0" smtClean="0"/>
              <a:t>привлечение к </a:t>
            </a:r>
            <a:r>
              <a:rPr lang="ru-RU" sz="2600" dirty="0"/>
              <a:t>участию в мероприятиях </a:t>
            </a:r>
            <a:r>
              <a:rPr lang="ru-RU" sz="2600" dirty="0" smtClean="0"/>
              <a:t>других стран </a:t>
            </a:r>
            <a:r>
              <a:rPr lang="ru-RU" sz="2600" dirty="0"/>
              <a:t>на </a:t>
            </a:r>
            <a:r>
              <a:rPr lang="ru-RU" sz="2600" dirty="0" smtClean="0"/>
              <a:t>условиях самостоятельной оплаты пребывания, которых может заинтересовать финансовое участие </a:t>
            </a:r>
            <a:endParaRPr lang="en-US" sz="2600" dirty="0"/>
          </a:p>
          <a:p>
            <a:pPr algn="l"/>
            <a:r>
              <a:rPr lang="en-US" sz="2600" dirty="0"/>
              <a:t>c) </a:t>
            </a:r>
            <a:r>
              <a:rPr lang="ru-RU" sz="2600" b="1" dirty="0" smtClean="0"/>
              <a:t>За счет частных фондов</a:t>
            </a:r>
            <a:r>
              <a:rPr lang="ru-RU" sz="2600" dirty="0" smtClean="0"/>
              <a:t>, таких, как Фонд Билла Гейтса </a:t>
            </a:r>
            <a:endParaRPr lang="en-US" sz="2600" dirty="0"/>
          </a:p>
          <a:p>
            <a:pPr algn="l"/>
            <a:endParaRPr lang="en-US" sz="1500" dirty="0"/>
          </a:p>
          <a:p>
            <a:pPr algn="l"/>
            <a:r>
              <a:rPr lang="ru-RU" sz="2400" dirty="0" smtClean="0"/>
              <a:t>Организация тематических встреч, которые в большей степени носят субрегиональный характер, для сокращения расходов на перевод; они должны быть сбалансированы и тщательно спланированы </a:t>
            </a:r>
            <a:r>
              <a:rPr lang="en-US" sz="2400" dirty="0" smtClean="0"/>
              <a:t>(</a:t>
            </a:r>
            <a:r>
              <a:rPr lang="ru-RU" sz="2400" dirty="0" smtClean="0"/>
              <a:t>тематические мероприятия по инициативе групп соседних стран</a:t>
            </a:r>
            <a:r>
              <a:rPr lang="en-US" sz="2400" dirty="0" smtClean="0"/>
              <a:t>) </a:t>
            </a:r>
            <a:r>
              <a:rPr lang="ru-RU" sz="2400" dirty="0" smtClean="0"/>
              <a:t>либо проведение видеоконференций, если очные встречи не требуются</a:t>
            </a:r>
            <a:r>
              <a:rPr lang="en-US" sz="2400" dirty="0" smtClean="0"/>
              <a:t>.</a:t>
            </a:r>
            <a:endParaRPr lang="en-US" sz="2400" dirty="0"/>
          </a:p>
          <a:p>
            <a:pPr algn="l"/>
            <a:endParaRPr lang="en-US" sz="1500" dirty="0"/>
          </a:p>
          <a:p>
            <a:pPr algn="l"/>
            <a:r>
              <a:rPr lang="ru-RU" sz="2400" b="1" dirty="0" smtClean="0"/>
              <a:t>Для СВА </a:t>
            </a:r>
            <a:r>
              <a:rPr lang="ru-RU" sz="2400" dirty="0" smtClean="0"/>
              <a:t>- по результатам комплексной экспертизы СВА может перевести продукты </a:t>
            </a:r>
            <a:r>
              <a:rPr lang="ru-RU" sz="2400" dirty="0"/>
              <a:t>з</a:t>
            </a:r>
            <a:r>
              <a:rPr lang="ru-RU" sz="2400" dirty="0" smtClean="0"/>
              <a:t>наний в формат электронных обучающих модулей </a:t>
            </a:r>
            <a:r>
              <a:rPr lang="ru-RU" sz="2400" dirty="0" smtClean="0"/>
              <a:t>для реализации на коммерческой основе </a:t>
            </a:r>
            <a:r>
              <a:rPr lang="en-US" sz="2400" dirty="0" smtClean="0"/>
              <a:t>(</a:t>
            </a:r>
            <a:r>
              <a:rPr lang="ru-RU" sz="2400" dirty="0" smtClean="0"/>
              <a:t>требует некоторых инвестиций)</a:t>
            </a:r>
            <a:r>
              <a:rPr lang="en-US" sz="2400" dirty="0" smtClean="0"/>
              <a:t>, </a:t>
            </a:r>
            <a:r>
              <a:rPr lang="ru-RU" sz="2400" dirty="0" smtClean="0"/>
              <a:t>проводить обучение </a:t>
            </a:r>
            <a:r>
              <a:rPr lang="en-US" sz="2400" dirty="0" smtClean="0"/>
              <a:t>(</a:t>
            </a:r>
            <a:r>
              <a:rPr lang="ru-RU" sz="2400" dirty="0" smtClean="0"/>
              <a:t>СВА будет проводить обучение за плату</a:t>
            </a:r>
            <a:r>
              <a:rPr lang="en-US" sz="2400" dirty="0" smtClean="0"/>
              <a:t>), </a:t>
            </a:r>
            <a:r>
              <a:rPr lang="ru-RU" sz="2400" dirty="0" smtClean="0"/>
              <a:t>СВА будет становиться профессиональной ассоциацией в поддержку таких инициатив (для содействия росту доходов, налоговых обязательств и пр.) </a:t>
            </a:r>
            <a:r>
              <a:rPr lang="en-US" sz="2400" dirty="0" smtClean="0"/>
              <a:t> – </a:t>
            </a:r>
            <a:r>
              <a:rPr lang="ru-RU" sz="2400" dirty="0"/>
              <a:t>цель </a:t>
            </a:r>
            <a:r>
              <a:rPr lang="ru-RU" sz="2400" dirty="0" smtClean="0"/>
              <a:t>обеспечить долгосрочную устойчивость </a:t>
            </a:r>
            <a:r>
              <a:rPr lang="en-US" sz="2400" dirty="0" smtClean="0"/>
              <a:t>PEMPAL </a:t>
            </a:r>
            <a:r>
              <a:rPr lang="ru-RU" sz="2400" dirty="0" smtClean="0"/>
              <a:t>в целом </a:t>
            </a:r>
            <a:r>
              <a:rPr lang="en-US" sz="2400" dirty="0" smtClean="0"/>
              <a:t>(</a:t>
            </a:r>
            <a:r>
              <a:rPr lang="ru-RU" sz="2400" dirty="0" smtClean="0"/>
              <a:t>долгосрочная идея, которая нуждается в разработке комплексного бизнес-плана, поскольку есть риск потери действующих доноров, таких как Всемирный банк)</a:t>
            </a:r>
            <a:r>
              <a:rPr lang="en-US" sz="2400" dirty="0" smtClean="0"/>
              <a:t>.</a:t>
            </a:r>
          </a:p>
          <a:p>
            <a:pPr algn="l"/>
            <a:endParaRPr lang="en-US" sz="1500" dirty="0"/>
          </a:p>
          <a:p>
            <a:pPr algn="l"/>
            <a:r>
              <a:rPr lang="ru-RU" sz="2400" dirty="0" smtClean="0"/>
              <a:t>Вопрос об официальной плате за членство, основанной на размере ВВП стран и пр., обсуждался, но не нашел поддержки, поскольку сеть </a:t>
            </a:r>
            <a:r>
              <a:rPr lang="en-US" sz="2400" dirty="0" smtClean="0"/>
              <a:t>PEMPAL </a:t>
            </a:r>
            <a:r>
              <a:rPr lang="ru-RU" sz="2400" dirty="0" smtClean="0"/>
              <a:t>должна стать юридическим лицом, а также в связи с дорогостоящей процедурой заключения международных договоров</a:t>
            </a:r>
            <a:r>
              <a:rPr lang="en-US" sz="2400" dirty="0" smtClean="0"/>
              <a:t>. </a:t>
            </a:r>
            <a:r>
              <a:rPr lang="ru-RU" sz="2400" dirty="0" smtClean="0"/>
              <a:t>Но в долгосрочной перспективе может обсуждаться</a:t>
            </a:r>
            <a:r>
              <a:rPr lang="en-US" sz="2400" dirty="0" smtClean="0"/>
              <a:t>.</a:t>
            </a:r>
          </a:p>
          <a:p>
            <a:pPr algn="l"/>
            <a:endParaRPr lang="en-US" sz="2800" dirty="0"/>
          </a:p>
          <a:p>
            <a:pPr algn="l"/>
            <a:endParaRPr lang="en-ZA" sz="2800" dirty="0"/>
          </a:p>
          <a:p>
            <a:pPr algn="l"/>
            <a:endParaRPr lang="en-ZA" sz="2800" dirty="0"/>
          </a:p>
          <a:p>
            <a:pPr algn="l"/>
            <a:endParaRPr lang="en-ZA" sz="2800" dirty="0"/>
          </a:p>
          <a:p>
            <a:pPr algn="l"/>
            <a:endParaRPr lang="en-US" sz="2800" dirty="0"/>
          </a:p>
        </p:txBody>
      </p:sp>
      <p:pic>
        <p:nvPicPr>
          <p:cNvPr id="4" name="Picture 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6200000">
            <a:off x="-2971800" y="2971799"/>
            <a:ext cx="6858002" cy="9143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6032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228600"/>
            <a:ext cx="7848600" cy="6553200"/>
          </a:xfrm>
        </p:spPr>
        <p:txBody>
          <a:bodyPr>
            <a:normAutofit/>
          </a:bodyPr>
          <a:lstStyle/>
          <a:p>
            <a:pPr algn="just"/>
            <a:endParaRPr lang="en-US" sz="3600" b="1" dirty="0">
              <a:solidFill>
                <a:schemeClr val="tx2">
                  <a:lumMod val="50000"/>
                </a:schemeClr>
              </a:solidFill>
            </a:endParaRPr>
          </a:p>
          <a:p>
            <a:endParaRPr lang="en-US" sz="3600" b="1" dirty="0">
              <a:solidFill>
                <a:schemeClr val="tx2">
                  <a:lumMod val="50000"/>
                </a:schemeClr>
              </a:solidFill>
            </a:endParaRPr>
          </a:p>
          <a:p>
            <a:endParaRPr lang="en-US" sz="3600" b="1" dirty="0">
              <a:solidFill>
                <a:schemeClr val="tx2">
                  <a:lumMod val="50000"/>
                </a:schemeClr>
              </a:solidFill>
            </a:endParaRPr>
          </a:p>
          <a:p>
            <a:endParaRPr lang="en-US" sz="3600" b="1" dirty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en-US" sz="3600" b="1" dirty="0">
                <a:solidFill>
                  <a:schemeClr val="tx2">
                    <a:lumMod val="50000"/>
                  </a:schemeClr>
                </a:solidFill>
              </a:rPr>
              <a:t>Thank 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</a:rPr>
              <a:t>you/</a:t>
            </a:r>
            <a:r>
              <a:rPr lang="ru-RU" sz="3600" b="1" dirty="0">
                <a:solidFill>
                  <a:schemeClr val="tx2">
                    <a:lumMod val="50000"/>
                  </a:schemeClr>
                </a:solidFill>
              </a:rPr>
              <a:t>спасибо </a:t>
            </a:r>
            <a:endParaRPr lang="en-US" sz="3600" dirty="0">
              <a:solidFill>
                <a:schemeClr val="tx2">
                  <a:lumMod val="50000"/>
                </a:schemeClr>
              </a:solidFill>
            </a:endParaRPr>
          </a:p>
          <a:p>
            <a:pPr algn="just"/>
            <a:endParaRPr lang="en-US" sz="1700" dirty="0"/>
          </a:p>
          <a:p>
            <a:pPr algn="just"/>
            <a:endParaRPr lang="en-US" sz="2400" dirty="0"/>
          </a:p>
          <a:p>
            <a:pPr algn="l"/>
            <a:endParaRPr lang="en-US" sz="2400" dirty="0"/>
          </a:p>
          <a:p>
            <a:pPr algn="l"/>
            <a:endParaRPr lang="en-US" sz="2800" dirty="0"/>
          </a:p>
          <a:p>
            <a:pPr algn="l"/>
            <a:endParaRPr lang="en-ZA" sz="2800" dirty="0"/>
          </a:p>
          <a:p>
            <a:pPr algn="l"/>
            <a:endParaRPr lang="en-ZA" sz="2800" dirty="0"/>
          </a:p>
          <a:p>
            <a:pPr algn="l"/>
            <a:endParaRPr lang="en-ZA" sz="2800" dirty="0"/>
          </a:p>
          <a:p>
            <a:pPr algn="l"/>
            <a:endParaRPr lang="en-US" sz="2800" dirty="0"/>
          </a:p>
        </p:txBody>
      </p:sp>
      <p:pic>
        <p:nvPicPr>
          <p:cNvPr id="4" name="Picture 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6200000">
            <a:off x="-2971800" y="2971799"/>
            <a:ext cx="6858002" cy="9143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9676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234</TotalTime>
  <Words>716</Words>
  <Application>Microsoft Office PowerPoint</Application>
  <PresentationFormat>On-screen Show (4:3)</PresentationFormat>
  <Paragraphs>79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MS Mincho</vt:lpstr>
      <vt:lpstr>Arial</vt:lpstr>
      <vt:lpstr>Calibri</vt:lpstr>
      <vt:lpstr>Courier New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CEF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Deanna Aubrey</dc:creator>
  <cp:lastModifiedBy>Inna Anatolievna Davidova</cp:lastModifiedBy>
  <cp:revision>600</cp:revision>
  <cp:lastPrinted>2016-07-20T13:03:05Z</cp:lastPrinted>
  <dcterms:created xsi:type="dcterms:W3CDTF">2012-02-13T09:14:10Z</dcterms:created>
  <dcterms:modified xsi:type="dcterms:W3CDTF">2016-07-20T14:45:20Z</dcterms:modified>
</cp:coreProperties>
</file>