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iGIhya5CxVvPpI9dIDQAECV/Ma5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000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2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6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6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7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hr-HR"/>
              <a:t>Upravljanje gotovinskim sredstvima i projekcije 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hr-HR"/>
              <a:t>u Bosni i Hercegovini</a:t>
            </a:r>
          </a:p>
        </p:txBody>
      </p:sp>
      <p:sp>
        <p:nvSpPr>
          <p:cNvPr id="55" name="Google Shape;55;p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rPr lang="hr-HR"/>
              <a:t>PEMPAL-ova Zajednica prakse za riznicu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rPr lang="hr-HR"/>
              <a:t>Beč, Austrija, 27. – 29. studenoga/novembra 2023.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hr-HR"/>
              <a:t>Institucionalna organizacija</a:t>
            </a:r>
          </a:p>
        </p:txBody>
      </p:sp>
      <p:sp>
        <p:nvSpPr>
          <p:cNvPr id="61" name="Google Shape;61;p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hr-HR"/>
              <a:t>Državna razina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hr-HR"/>
              <a:t>Ministarstvo financija i riznice Bosne i Hercegovine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hr-HR"/>
              <a:t>Dva entiteta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hr-HR"/>
              <a:t>Ministarstvo financija Federacije Bosne i Hercegovine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r-HR"/>
              <a:t>Ministarstvo financija Republike Srpske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hr-HR"/>
              <a:t>Pravni okvir</a:t>
            </a:r>
          </a:p>
        </p:txBody>
      </p:sp>
      <p:sp>
        <p:nvSpPr>
          <p:cNvPr id="67" name="Google Shape;67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hr-HR"/>
              <a:t>Institucije BiH (državna razina):</a:t>
            </a:r>
          </a:p>
          <a:p>
            <a:pPr marL="457200" lvl="0" indent="-334327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hr-HR"/>
              <a:t>Zakon o financiranju institucija BiH (2004.); sporazum s Centralnom bankom i poslovnim bankama; informacijski sustav za upravljanje gotovinskim sredstvima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8108"/>
              <a:buNone/>
            </a:pPr>
            <a:r>
              <a:rPr lang="hr-HR"/>
              <a:t>Federacija Bosne i Hercegovine</a:t>
            </a:r>
          </a:p>
          <a:p>
            <a:pPr marL="457200" lvl="0" indent="-334327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hr-HR"/>
              <a:t>Zakon o riznici (2002.; 2016.); Zakon o proračunima; Zakonu o ulaganju javnih sredstava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8108"/>
              <a:buNone/>
            </a:pPr>
            <a:r>
              <a:rPr lang="hr-HR"/>
              <a:t>Republika Srpska</a:t>
            </a:r>
          </a:p>
          <a:p>
            <a:pPr marL="457200" lvl="0" indent="-334327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hr-HR"/>
              <a:t>Zakon o riznici; Zakon o proračunima; Zakonu o ulaganju javnih sredstava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8108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108108"/>
              <a:buNone/>
            </a:pPr>
            <a:r>
              <a:rPr lang="hr-HR"/>
              <a:t>Institucije na svim trima razinama donijele su strategije za upravljanje javnim financijama u srednjoročnom razdoblju.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hr-HR"/>
              <a:t>Uobičajene prakse u Odjelima za riznicu</a:t>
            </a:r>
          </a:p>
        </p:txBody>
      </p:sp>
      <p:sp>
        <p:nvSpPr>
          <p:cNvPr id="73" name="Google Shape;73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r-HR"/>
              <a:t>Svako ministarstvo u svojoj organizacijskoj strukturi ima Odjel za riznicu na čijem je čelu pomoćnik ministra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r-HR"/>
              <a:t>Riznice su u pravilu ovlaštene za: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hr-HR"/>
              <a:t>upravljanje javnim financijskim sredstvima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hr-HR"/>
              <a:t>vođenje bankovnih računa u okviru JRR-a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hr-HR"/>
              <a:t>planiranje novčanih tokova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hr-HR"/>
              <a:t>upravljanje plaćanjima iz JRR-a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hr-HR"/>
              <a:t>centralizirano upravljanje plaćama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hr-HR"/>
              <a:t>upravljanje računovodstvom u javnom sektoru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hr-HR"/>
              <a:t>izvještavanje o izvršenju proračuna.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hr-HR"/>
              <a:t>Planiranje gotovinskih sredstava</a:t>
            </a:r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477162" y="1417214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hr-HR"/>
              <a:t>Planiranje priljeva:</a:t>
            </a:r>
          </a:p>
          <a:p>
            <a:pPr marL="457200" lvl="0" indent="-3175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hr-HR"/>
              <a:t>projekcije socijalnih doprinosa</a:t>
            </a: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hr-HR"/>
              <a:t>projekcije izravnih i neizravnih poreza</a:t>
            </a: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hr-HR"/>
              <a:t>projekcije neporeznih prihoda</a:t>
            </a: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hr-HR"/>
              <a:t>namjenska sredstva</a:t>
            </a: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hr-HR"/>
              <a:t>godišnji plan zaduživanja</a:t>
            </a: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hr-HR"/>
              <a:t>projekti, donacije</a:t>
            </a: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hr-HR"/>
              <a:t>mehanizmi uspostavljeni s MMF-om, Svjetskom bankom, EU-om</a:t>
            </a: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hr-HR"/>
              <a:t>drugo (ako postoji)</a:t>
            </a:r>
          </a:p>
        </p:txBody>
      </p:sp>
      <p:sp>
        <p:nvSpPr>
          <p:cNvPr id="80" name="Google Shape;80;p5"/>
          <p:cNvSpPr txBox="1">
            <a:spLocks noGrp="1"/>
          </p:cNvSpPr>
          <p:nvPr>
            <p:ph type="body" idx="2"/>
          </p:nvPr>
        </p:nvSpPr>
        <p:spPr>
          <a:xfrm>
            <a:off x="4832400" y="1417225"/>
            <a:ext cx="3999900" cy="31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hr-HR"/>
              <a:t>Planiranje odljeva:</a:t>
            </a:r>
          </a:p>
          <a:p>
            <a:pPr marL="457200" lvl="0" indent="-3175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hr-HR"/>
              <a:t>zahtjevi resornih ministarstava</a:t>
            </a:r>
          </a:p>
          <a:p>
            <a: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hr-HR"/>
              <a:t>mirovine i socijalne naknade</a:t>
            </a:r>
          </a:p>
          <a:p>
            <a: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hr-HR"/>
              <a:t>tekući i kapitalni transferi</a:t>
            </a:r>
          </a:p>
          <a:p>
            <a: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hr-HR"/>
              <a:t>roba i usluge; plaće</a:t>
            </a: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hr-HR"/>
              <a:t>otplata duga</a:t>
            </a: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hr-HR"/>
              <a:t>namjenska sredstva</a:t>
            </a: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hr-HR"/>
              <a:t>drugo (ako postoji)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hr-HR"/>
              <a:t>Planovi novčanih tokova</a:t>
            </a:r>
          </a:p>
        </p:txBody>
      </p:sp>
      <p:sp>
        <p:nvSpPr>
          <p:cNvPr id="86" name="Google Shape;86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r-HR"/>
              <a:t>pripremaju se tromjesečno, u njima su prikazani priljevi i odljevi po mjesecima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r-HR"/>
              <a:t>ažuriraju se tijekom tromjesečja ako je to potrebno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r-HR"/>
              <a:t>moraju poštovati hijerarhiju prvenstva plaćanja (dug, mirovine itd.)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r-HR"/>
              <a:t>podatke na kojima se planovi temelje pružaju brojni odjeli u okviru Ministarstva – Odjel za makroekonomska pitanja, Odjel za poreze i prihode, Odjel za proračun i rashode, Odjel za upravljanje dugom, Riznica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r-HR"/>
              <a:t>planove konsolidira i priprema Odjel za riznicu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r-HR"/>
              <a:t>odobreni plan gotovinskih sredstava temelj je za operativni proračun resornih ministarstava i drugih proračunskih korisnika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r-HR"/>
              <a:t>Odjel za upravljanje dugom odgovoran je za organizaciju dražbi obveznica i blagajničkih zapisa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r-HR"/>
              <a:t>zakonom je dopušteno kratkoročno ili dugoročno ulaganje gotovinskih rezervi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hr-HR"/>
              <a:t>Posebnosti institucija</a:t>
            </a:r>
          </a:p>
        </p:txBody>
      </p:sp>
      <p:sp>
        <p:nvSpPr>
          <p:cNvPr id="92" name="Google Shape;92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hr-HR"/>
              <a:t>Državna razina – institucije BiH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hr-HR"/>
              <a:t>ne izdaje zapise ili obveznice za potrebe upravljanja likvidnošću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hr-HR"/>
              <a:t>Federacija Bosne i Hercegovine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hr-HR"/>
              <a:t>Odbor za likvidnost odobrava planove gotovinskih sredstava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hr-HR"/>
              <a:t>Republika Srpska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hr-HR"/>
              <a:t>izdavanje obveznica na međunarodnoj razini (London i Beč)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413</Words>
  <Application>Microsoft Office PowerPoint</Application>
  <PresentationFormat>On-screen Show (16:9)</PresentationFormat>
  <Paragraphs>63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Simple Light</vt:lpstr>
      <vt:lpstr>Upravljanje gotovinskim sredstvima i projekcije  u Bosni i Hercegovini</vt:lpstr>
      <vt:lpstr>Institucionalna organizacija</vt:lpstr>
      <vt:lpstr>Pravni okvir</vt:lpstr>
      <vt:lpstr>Uobičajene prakse u Odjelima za riznicu</vt:lpstr>
      <vt:lpstr>Planiranje gotovinskih sredstava</vt:lpstr>
      <vt:lpstr>Planovi novčanih tokova</vt:lpstr>
      <vt:lpstr>Posebnosti institucija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Cash management and projections  in Bosnia and Herzegovina</dc:title>
  <cp:lastModifiedBy>Tetiana Shalkivska</cp:lastModifiedBy>
  <cp:revision>2</cp:revision>
  <dcterms:modified xsi:type="dcterms:W3CDTF">2023-12-13T17:22:33Z</dcterms:modified>
</cp:coreProperties>
</file>