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GIhya5CxVvPpI9dIDQAECV/Ma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00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Cash management and projections 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in Bosnia and Herzegovina</a:t>
            </a:r>
            <a:endParaRPr/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-GB"/>
              <a:t>PEMPAL Treasury Community of Practice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-GB"/>
              <a:t>Vienna, Austria, 27 - 29 November 2023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Institutional organization</a:t>
            </a:r>
            <a:endParaRPr/>
          </a:p>
        </p:txBody>
      </p:sp>
      <p:sp>
        <p:nvSpPr>
          <p:cNvPr id="61" name="Google Shape;61;p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State level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Ministry of Finance and Treasury of Bosnia and Herzegovin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/>
              <a:t>Two entities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Ministry of Finance of Federation of Bosnia and Herzegovina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Ministry of Finance of Republika Srpska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Legal framework</a:t>
            </a:r>
            <a:endParaRPr/>
          </a:p>
        </p:txBody>
      </p:sp>
      <p:sp>
        <p:nvSpPr>
          <p:cNvPr id="67" name="Google Shape;67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en-GB"/>
              <a:t>Institutions of BiH (state level):</a:t>
            </a:r>
            <a:endParaRPr/>
          </a:p>
          <a:p>
            <a:pPr marL="457200" lvl="0" indent="-334327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Law on financing of Institutions of BiH (2004); agreement with the Central bank and commercial banks; IT system for cash management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rPr lang="en-GB"/>
              <a:t>Federation of BiH</a:t>
            </a:r>
            <a:endParaRPr/>
          </a:p>
          <a:p>
            <a:pPr marL="457200" lvl="0" indent="-334327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Law on Treasury (2002; 2016); Law on Budgets; Law on Public Funds Investment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r>
              <a:rPr lang="en-GB"/>
              <a:t>Republika Srpska</a:t>
            </a:r>
            <a:endParaRPr/>
          </a:p>
          <a:p>
            <a:pPr marL="457200" lvl="0" indent="-334327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/>
              <a:t>Law on Treasury; Law on Budget; Law on Public Funds Investement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8108"/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08108"/>
              <a:buNone/>
            </a:pPr>
            <a:r>
              <a:rPr lang="en-GB"/>
              <a:t>All three institutions have adopted PFM strategies for the mid-term period.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Common practices in the Treasuries Departments</a:t>
            </a:r>
            <a:endParaRPr/>
          </a:p>
        </p:txBody>
      </p:sp>
      <p:sp>
        <p:nvSpPr>
          <p:cNvPr id="73" name="Google Shape;7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Each ministry has a Treasury department within its organizational structure, headed by an assistant minister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Treasuries are, generally, authorized for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public funds management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administration of bank accounts within TSA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cash flow planning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administration of payments from the TSA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centralized administration of salaries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public accounting management</a:t>
            </a:r>
            <a:endParaRPr/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budget execution reporting.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Cash planning</a:t>
            </a:r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477162" y="1417214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Inflow planning: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projections of social contributions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projections of direct and indirect taxes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projections of non-tax revenues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earmarked funds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annual borrowing plan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projects, donations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IMF, WB, EU arrangements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other (if applicable)</a:t>
            </a:r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body" idx="2"/>
          </p:nvPr>
        </p:nvSpPr>
        <p:spPr>
          <a:xfrm>
            <a:off x="4832400" y="1417225"/>
            <a:ext cx="3999900" cy="31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Outflow planning: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requests from line ministries</a:t>
            </a:r>
            <a:endParaRPr/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-GB"/>
              <a:t>pensions and social benefits</a:t>
            </a:r>
            <a:endParaRPr/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-GB"/>
              <a:t>current and capital transfers</a:t>
            </a:r>
            <a:endParaRPr/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-GB"/>
              <a:t>goods and services; salaries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debt servicing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earmarked funds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other (if applicable)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Cash flow plans</a:t>
            </a:r>
            <a:endParaRPr/>
          </a:p>
        </p:txBody>
      </p:sp>
      <p:sp>
        <p:nvSpPr>
          <p:cNvPr id="86" name="Google Shape;86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prepared on quarterly basis, showing inflows and outflows on monthly basis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updated during the quarter, if necessary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must follow the hierarchy of payment priorities (debt, pensions…)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data for the plans provided by various departments within the ministry - Macroeconomis Dept., Taxes and Revenues Dept., Budget and Expenditures Dept., Debt Management Dept., Treasury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plans consolidated and prepared by the Treasury Department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approved cash plan is the basis for operational budget for line ministries and other budget users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role of Debt Department - organizing auctions of bonds and treasury bills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law allows short- or longterm investment of any cash buffer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GB"/>
              <a:t>Institutional particularities</a:t>
            </a:r>
            <a:endParaRPr/>
          </a:p>
        </p:txBody>
      </p:sp>
      <p:sp>
        <p:nvSpPr>
          <p:cNvPr id="92" name="Google Shape;92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State level - institutions of BiH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does not issue bills or bonds for liquidity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/>
              <a:t>Federation of BiH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Liquidity Board that approves the cash plans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GB"/>
              <a:t>Republika Srpska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two international issues of bonds (London and Vienna)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On-screen Show (16:9)</PresentationFormat>
  <Paragraphs>63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Light</vt:lpstr>
      <vt:lpstr>Cash management and projections  in Bosnia and Herzegovina</vt:lpstr>
      <vt:lpstr>Institutional organization</vt:lpstr>
      <vt:lpstr>Legal framework</vt:lpstr>
      <vt:lpstr>Common practices in the Treasuries Departments</vt:lpstr>
      <vt:lpstr>Cash planning</vt:lpstr>
      <vt:lpstr>Cash flow plans</vt:lpstr>
      <vt:lpstr>Institutional particularities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management and projections  in Bosnia and Herzegovina</dc:title>
  <cp:lastModifiedBy>Tetiana Shalkivska</cp:lastModifiedBy>
  <cp:revision>1</cp:revision>
  <dcterms:modified xsi:type="dcterms:W3CDTF">2023-11-27T12:02:38Z</dcterms:modified>
</cp:coreProperties>
</file>