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iGIhya5CxVvPpI9dIDQAECV/Ma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0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 sz="4400" dirty="0"/>
              <a:t>Управление ликвидностью и прогнозирование ликвидности в Боснии и Герцеговине</a:t>
            </a:r>
            <a:endParaRPr sz="4400" dirty="0"/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11700" y="3126153"/>
            <a:ext cx="8520600" cy="758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ru-RU" dirty="0"/>
              <a:t>Казначейское сообщество </a:t>
            </a:r>
            <a:r>
              <a:rPr lang="en-GB" dirty="0"/>
              <a:t>PEMPAL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ru-RU" dirty="0"/>
              <a:t>Вена, Австрия</a:t>
            </a:r>
            <a:r>
              <a:rPr lang="en-GB" dirty="0"/>
              <a:t>, 27 – 29</a:t>
            </a:r>
            <a:r>
              <a:rPr lang="ru-RU" dirty="0"/>
              <a:t> ноября</a:t>
            </a:r>
            <a:r>
              <a:rPr lang="en-GB" dirty="0"/>
              <a:t> 2023</a:t>
            </a:r>
            <a:r>
              <a:rPr lang="ru-RU" dirty="0"/>
              <a:t> г.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 dirty="0"/>
              <a:t>Организационная структура</a:t>
            </a:r>
            <a:endParaRPr dirty="0"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 dirty="0"/>
              <a:t>Уровень государства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Министерство финансов Боснии и Герцеговины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ru-RU" dirty="0"/>
              <a:t>Два органа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Министерство финансов Федерации Боснии и Герцеговины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Министерство финансов Республики Сербской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 dirty="0"/>
              <a:t>Нормативно-правовая база</a:t>
            </a:r>
            <a:endParaRPr dirty="0"/>
          </a:p>
        </p:txBody>
      </p:sp>
      <p:sp>
        <p:nvSpPr>
          <p:cNvPr id="67" name="Google Shape;6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ru-RU" dirty="0"/>
              <a:t>Учреждения </a:t>
            </a:r>
            <a:r>
              <a:rPr lang="ru-RU" dirty="0" err="1"/>
              <a:t>БиГ</a:t>
            </a:r>
            <a:r>
              <a:rPr lang="ru-RU" dirty="0"/>
              <a:t> (уровень государства)</a:t>
            </a:r>
            <a:r>
              <a:rPr lang="en-GB" dirty="0"/>
              <a:t>:</a:t>
            </a:r>
            <a:endParaRPr dirty="0"/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-RU" dirty="0"/>
              <a:t>Закон о финансировании организаций </a:t>
            </a:r>
            <a:r>
              <a:rPr lang="ru-RU" dirty="0" err="1"/>
              <a:t>БиГ</a:t>
            </a:r>
            <a:r>
              <a:rPr lang="en-GB" dirty="0"/>
              <a:t> (2004); </a:t>
            </a:r>
            <a:r>
              <a:rPr lang="ru-RU" dirty="0"/>
              <a:t>соглашения с Центральным банком и коммерческими банками; информационная система для управления ликвидностью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lang="ru-RU" dirty="0"/>
              <a:t>Федерация </a:t>
            </a:r>
            <a:r>
              <a:rPr lang="ru-RU" dirty="0" err="1"/>
              <a:t>БиГ</a:t>
            </a:r>
            <a:endParaRPr dirty="0"/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-RU" dirty="0"/>
              <a:t>Закон о Казначействе</a:t>
            </a:r>
            <a:r>
              <a:rPr lang="en-GB" dirty="0"/>
              <a:t> (2002; 2016); </a:t>
            </a:r>
            <a:r>
              <a:rPr lang="ru-RU" dirty="0"/>
              <a:t>Закон о бюджетах</a:t>
            </a:r>
            <a:r>
              <a:rPr lang="en-GB" dirty="0"/>
              <a:t>; </a:t>
            </a:r>
            <a:r>
              <a:rPr lang="ru-RU" dirty="0"/>
              <a:t>Закон о государственных инвестициях</a:t>
            </a:r>
            <a:endParaRPr lang="en-US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lang="ru-RU" dirty="0"/>
              <a:t>Республика Сербская</a:t>
            </a:r>
            <a:endParaRPr lang="en-US" dirty="0"/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-RU" dirty="0"/>
              <a:t>Закон о казначействе</a:t>
            </a:r>
            <a:r>
              <a:rPr lang="en-GB" dirty="0"/>
              <a:t>; </a:t>
            </a:r>
            <a:r>
              <a:rPr lang="ru-RU" dirty="0"/>
              <a:t>Закон о бюджете</a:t>
            </a:r>
            <a:r>
              <a:rPr lang="en-GB" dirty="0"/>
              <a:t>; </a:t>
            </a:r>
            <a:r>
              <a:rPr lang="ru-RU" dirty="0"/>
              <a:t>Закон о государственных инвестициях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8108"/>
              <a:buNone/>
            </a:pPr>
            <a:r>
              <a:rPr lang="ru-RU" dirty="0"/>
              <a:t>Во всех трех организациях приняты среднесрочные стратегии УГФ.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 dirty="0"/>
              <a:t>Общие подходы в работе Казначейских департаментов</a:t>
            </a:r>
            <a:endParaRPr dirty="0"/>
          </a:p>
        </p:txBody>
      </p:sp>
      <p:sp>
        <p:nvSpPr>
          <p:cNvPr id="73" name="Google Shape;7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В структуре каждого министерстве предусмотрен Казначейский департамент, который возглавляет заместитель министра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Казначейства в целом уполномочены выполнять следующие функции: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-RU" dirty="0"/>
              <a:t>управление государственными средствами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-RU" dirty="0"/>
              <a:t>управление банковскими счетами на ЕКС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-RU" dirty="0"/>
              <a:t>планирование движения денежных средств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-RU" dirty="0"/>
              <a:t>управление платежами с ЕКС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-RU" dirty="0"/>
              <a:t>централизованная выплата заработной платы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-RU" dirty="0"/>
              <a:t>управление бухучетом в государственном секторе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-RU" dirty="0"/>
              <a:t>подготовка отчетности об исполнении бюджета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 dirty="0"/>
              <a:t>Планирование ликвидности</a:t>
            </a:r>
            <a:endParaRPr dirty="0"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477162" y="1417214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dirty="0"/>
              <a:t>Планирование поступлений</a:t>
            </a:r>
            <a:r>
              <a:rPr lang="en-GB" dirty="0"/>
              <a:t>: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прогнозирование социальных взносов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прогнозирование прямых и косвенных налогов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прогнозирование неналоговых доходов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целевые фонды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ежегодный план заимствований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проекты, пожертвования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средства по каналам МВФ, ВБ, ЕС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прочее (если применимо)</a:t>
            </a:r>
            <a:endParaRPr dirty="0"/>
          </a:p>
        </p:txBody>
      </p:sp>
      <p:sp>
        <p:nvSpPr>
          <p:cNvPr id="80" name="Google Shape;80;p5"/>
          <p:cNvSpPr txBox="1">
            <a:spLocks noGrp="1"/>
          </p:cNvSpPr>
          <p:nvPr>
            <p:ph type="body" idx="2"/>
          </p:nvPr>
        </p:nvSpPr>
        <p:spPr>
          <a:xfrm>
            <a:off x="4832400" y="1417225"/>
            <a:ext cx="3999900" cy="31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dirty="0"/>
              <a:t>Планирование оттока средств</a:t>
            </a:r>
            <a:r>
              <a:rPr lang="en-GB" dirty="0"/>
              <a:t>: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запросы отраслевых министерств</a:t>
            </a:r>
            <a:endParaRPr dirty="0"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ru-RU" dirty="0"/>
              <a:t>пенсии и социальные выплаты</a:t>
            </a:r>
            <a:endParaRPr dirty="0"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ru-RU" dirty="0"/>
              <a:t>текущие и капитальные трансферты</a:t>
            </a:r>
            <a:endParaRPr dirty="0"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ru-RU" dirty="0"/>
              <a:t>товары и услуги; заработная плата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обслуживание долга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целевые фонды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/>
              <a:t>прочее (если применимо)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 dirty="0"/>
              <a:t>Планы движения денежных средств</a:t>
            </a:r>
            <a:endParaRPr dirty="0"/>
          </a:p>
        </p:txBody>
      </p:sp>
      <p:sp>
        <p:nvSpPr>
          <p:cNvPr id="86" name="Google Shape;86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готовятся ежеквартально; поступления и отток денежных средств отражаются ежемесячно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при необходимости актуализируются в течение квартала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должны следовать иерархии приоритетности платежей (долг, пенсии …)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данные для составления планов поступают от разных департаментов Министерства – макроэкономики, налогов и поступлений, бюджета и расходов, управления долгом, казначейского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консолидация и подготовка планов осуществляется Казначейским департаментом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утвержденный кассовый план – основа текущего бюджета отраслевых министерств и прочих РБС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функция Департамента управления долгом – организация аукционов облигаций и казначейских векселей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законом разрешено краткосрочное или долгосрочное инвестирование средств буфера ликвидности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 dirty="0"/>
              <a:t>Особенности функционирования организаций</a:t>
            </a:r>
            <a:endParaRPr dirty="0"/>
          </a:p>
        </p:txBody>
      </p:sp>
      <p:sp>
        <p:nvSpPr>
          <p:cNvPr id="92" name="Google Shape;92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 dirty="0"/>
              <a:t>Уровень государства</a:t>
            </a:r>
            <a:r>
              <a:rPr lang="en-GB" dirty="0"/>
              <a:t> – </a:t>
            </a:r>
            <a:r>
              <a:rPr lang="ru-RU" dirty="0"/>
              <a:t>организации </a:t>
            </a:r>
            <a:r>
              <a:rPr lang="ru-RU" dirty="0" err="1"/>
              <a:t>БиГ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Не осуществляет эмиссию векселей или облигаций для привлечения ликвидности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ru-RU" dirty="0"/>
              <a:t>Федерация </a:t>
            </a:r>
            <a:r>
              <a:rPr lang="ru-RU" dirty="0" err="1"/>
              <a:t>БиГ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Совет по ликвидности, который утверждает кассовые планы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ru-RU" dirty="0"/>
              <a:t>Республика Сербская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-RU" dirty="0"/>
              <a:t>дважды осуществлялась эмиссия на международных площадках</a:t>
            </a:r>
            <a:r>
              <a:rPr lang="en-GB" dirty="0"/>
              <a:t> (</a:t>
            </a:r>
            <a:r>
              <a:rPr lang="ru-RU" dirty="0"/>
              <a:t>Лондон и Вена</a:t>
            </a:r>
            <a:r>
              <a:rPr lang="en-GB" dirty="0"/>
              <a:t>)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372</Words>
  <Application>Microsoft Office PowerPoint</Application>
  <PresentationFormat>On-screen Show (16:9)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Управление ликвидностью и прогнозирование ликвидности в Боснии и Герцеговине</vt:lpstr>
      <vt:lpstr>Организационная структура</vt:lpstr>
      <vt:lpstr>Нормативно-правовая база</vt:lpstr>
      <vt:lpstr>Общие подходы в работе Казначейских департаментов</vt:lpstr>
      <vt:lpstr>Планирование ликвидности</vt:lpstr>
      <vt:lpstr>Планы движения денежных средств</vt:lpstr>
      <vt:lpstr>Особенности функционирования организаций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management and projections  in Bosnia and Herzegovina</dc:title>
  <dc:creator>Tetiana Shalkivska</dc:creator>
  <cp:lastModifiedBy>Tetiana Shalkivska</cp:lastModifiedBy>
  <cp:revision>10</cp:revision>
  <dcterms:modified xsi:type="dcterms:W3CDTF">2023-12-12T20:34:41Z</dcterms:modified>
</cp:coreProperties>
</file>