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70" d="100"/>
          <a:sy n="70" d="100"/>
        </p:scale>
        <p:origin x="-2814" y="-10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99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95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59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53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71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90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69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40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2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C780-A15E-47E5-A51F-1A5399EAA307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4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0C780-A15E-47E5-A51F-1A5399EAA307}" type="datetimeFigureOut">
              <a:rPr lang="en-US" smtClean="0"/>
              <a:pPr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53A3D-E206-45D7-A12D-B2CC68BB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6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188640"/>
            <a:ext cx="4896544" cy="1944216"/>
          </a:xfrm>
        </p:spPr>
        <p:txBody>
          <a:bodyPr>
            <a:noAutofit/>
          </a:bodyPr>
          <a:lstStyle/>
          <a:p>
            <a:r>
              <a:rPr lang="hr-H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Treasury Community of Practice (TCOP) </a:t>
            </a:r>
            <a:r>
              <a:rPr dirty="0"/>
              <a:t/>
            </a:r>
            <a:br>
              <a:rPr dirty="0"/>
            </a:br>
            <a:r>
              <a:rPr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Thematic</a:t>
            </a:r>
            <a:r>
              <a:rPr lang="hr-H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 Group Workshop: </a:t>
            </a:r>
            <a:r>
              <a:rPr dirty="0"/>
              <a:t/>
            </a:r>
            <a:br>
              <a:rPr dirty="0"/>
            </a:br>
            <a:r>
              <a:rPr lang="hr-H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 </a:t>
            </a:r>
            <a:r>
              <a:rPr dirty="0"/>
              <a:t/>
            </a:r>
            <a:br>
              <a:rPr dirty="0"/>
            </a:br>
            <a:r>
              <a:rPr lang="hr-H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“Public Sector Accounting and Reporting Reforms“</a:t>
            </a:r>
            <a:r>
              <a:rPr dirty="0"/>
              <a:t/>
            </a:r>
            <a:br>
              <a:rPr dirty="0"/>
            </a:br>
            <a:r>
              <a:rPr lang="hr-HR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 </a:t>
            </a:r>
            <a:r>
              <a:rPr dirty="0"/>
              <a:t/>
            </a:r>
            <a:br>
              <a:rPr dirty="0"/>
            </a:br>
            <a:r>
              <a:rPr lang="hr-H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3 – 5 October 2016 </a:t>
            </a:r>
            <a:r>
              <a:rPr dirty="0"/>
              <a:t/>
            </a:r>
            <a:br>
              <a:rPr dirty="0"/>
            </a:br>
            <a:r>
              <a:rPr lang="bs-Latn-BA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Minsk, Belarus</a:t>
            </a:r>
            <a:r>
              <a:rPr dirty="0"/>
              <a:t/>
            </a:r>
            <a:br>
              <a:rPr dirty="0"/>
            </a:br>
            <a:endParaRPr lang="en-GB" sz="1400" dirty="0">
              <a:latin typeface="Segoe UI Ligh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924944"/>
            <a:ext cx="6912768" cy="1440160"/>
          </a:xfrm>
        </p:spPr>
        <p:txBody>
          <a:bodyPr>
            <a:noAutofit/>
          </a:bodyPr>
          <a:lstStyle/>
          <a:p>
            <a:r>
              <a:rPr lang="sr-Latn-BA" sz="3800" dirty="0" smtClean="0">
                <a:solidFill>
                  <a:schemeClr val="tx1"/>
                </a:solidFill>
                <a:latin typeface="Segoe UI Semibold" pitchFamily="34" charset="0"/>
              </a:rPr>
              <a:t>Ministry of Finance and Treasury </a:t>
            </a:r>
          </a:p>
          <a:p>
            <a:r>
              <a:rPr lang="sr-Latn-BA" sz="3800" dirty="0" smtClean="0">
                <a:solidFill>
                  <a:schemeClr val="tx1"/>
                </a:solidFill>
                <a:latin typeface="Segoe UI Semibold" pitchFamily="34" charset="0"/>
              </a:rPr>
              <a:t>of Bosnia and Herzegovina</a:t>
            </a:r>
            <a:endParaRPr lang="en-GB" sz="3800" dirty="0">
              <a:solidFill>
                <a:schemeClr val="tx1"/>
              </a:solidFill>
              <a:latin typeface="Segoe UI Semibold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19872" y="5733256"/>
            <a:ext cx="266429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Sehija</a:t>
            </a:r>
            <a:r>
              <a:rPr dirty="0" smtClean="0"/>
              <a:t> </a:t>
            </a:r>
            <a:r>
              <a:rPr lang="sr-Latn-BA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Mujkanović</a:t>
            </a:r>
            <a:endParaRPr lang="en-GB" sz="1400" b="1" dirty="0" smtClean="0">
              <a:solidFill>
                <a:schemeClr val="tx1">
                  <a:lumMod val="50000"/>
                  <a:lumOff val="50000"/>
                </a:schemeClr>
              </a:solidFill>
              <a:latin typeface="Segoe UI Light" pitchFamily="34" charset="0"/>
            </a:endParaRPr>
          </a:p>
          <a:p>
            <a:r>
              <a:rPr lang="bs-Latn-BA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Treasury Operations Sector</a:t>
            </a:r>
          </a:p>
          <a:p>
            <a:r>
              <a:rPr lang="bs-Latn-BA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itchFamily="34" charset="0"/>
              </a:rPr>
              <a:t>Ministry of Finance and Treasury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  <a:latin typeface="Segoe UI Light" pitchFamily="34" charset="0"/>
            </a:endParaRPr>
          </a:p>
        </p:txBody>
      </p:sp>
      <p:pic>
        <p:nvPicPr>
          <p:cNvPr id="9" name="Picture 8" descr="BiHgr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070888" cy="1302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360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202630"/>
            <a:ext cx="3312368" cy="706090"/>
          </a:xfrm>
        </p:spPr>
        <p:txBody>
          <a:bodyPr>
            <a:normAutofit fontScale="90000"/>
          </a:bodyPr>
          <a:lstStyle/>
          <a:p>
            <a:r>
              <a:rPr lang="sr-Latn-BA" sz="3200" b="1" dirty="0" smtClean="0">
                <a:latin typeface="Segoe UI Semibold" pitchFamily="34" charset="0"/>
              </a:rPr>
              <a:t>Background</a:t>
            </a:r>
            <a:r>
              <a:rPr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916832"/>
            <a:ext cx="8464454" cy="4083936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sr-Latn-BA" sz="2200" dirty="0" smtClean="0">
                <a:latin typeface="Segoe UI Light" pitchFamily="34" charset="0"/>
              </a:rPr>
              <a:t>Law on Accounting and Auditing in Bosnia and Herzegovina (2004)</a:t>
            </a:r>
            <a:r>
              <a:rPr dirty="0" smtClean="0"/>
              <a:t> </a:t>
            </a:r>
          </a:p>
          <a:p>
            <a:pPr>
              <a:lnSpc>
                <a:spcPct val="170000"/>
              </a:lnSpc>
            </a:pPr>
            <a:r>
              <a:rPr lang="sr-Latn-BA" sz="2200" dirty="0" smtClean="0">
                <a:latin typeface="Segoe UI Light" pitchFamily="34" charset="0"/>
              </a:rPr>
              <a:t>Commission on Accounting and Auditing Matters in B&amp;H</a:t>
            </a:r>
          </a:p>
          <a:p>
            <a:pPr>
              <a:lnSpc>
                <a:spcPct val="170000"/>
              </a:lnSpc>
            </a:pPr>
            <a:r>
              <a:rPr lang="pl-PL" sz="2200" dirty="0" smtClean="0">
                <a:latin typeface="Segoe UI Light" pitchFamily="34" charset="0"/>
              </a:rPr>
              <a:t>Law on Institutional Finance in Bosnia and Herzegovina</a:t>
            </a:r>
            <a:endParaRPr lang="en-GB" sz="2200" dirty="0" smtClean="0">
              <a:latin typeface="Segoe UI Light" pitchFamily="34" charset="0"/>
            </a:endParaRPr>
          </a:p>
          <a:p>
            <a:pPr>
              <a:lnSpc>
                <a:spcPct val="170000"/>
              </a:lnSpc>
            </a:pPr>
            <a:r>
              <a:rPr lang="pl-PL" sz="2200" dirty="0" smtClean="0">
                <a:latin typeface="Segoe UI Light" pitchFamily="34" charset="0"/>
              </a:rPr>
              <a:t>Ordinance on Accounting and Accounting Policies and Procedures for Budget Users in the Institutions of Bosnia and Herzegovina</a:t>
            </a:r>
          </a:p>
          <a:p>
            <a:pPr>
              <a:lnSpc>
                <a:spcPct val="170000"/>
              </a:lnSpc>
            </a:pPr>
            <a:endParaRPr lang="en-GB" sz="2200" dirty="0" smtClean="0">
              <a:latin typeface="Segoe UI Light" pitchFamily="34" charset="0"/>
            </a:endParaRPr>
          </a:p>
          <a:p>
            <a:pPr>
              <a:lnSpc>
                <a:spcPct val="170000"/>
              </a:lnSpc>
            </a:pPr>
            <a:endParaRPr lang="en-GB" sz="2200" dirty="0" smtClean="0">
              <a:latin typeface="Segoe UI Light" pitchFamily="34" charset="0"/>
            </a:endParaRPr>
          </a:p>
          <a:p>
            <a:pPr>
              <a:lnSpc>
                <a:spcPct val="170000"/>
              </a:lnSpc>
              <a:buNone/>
            </a:pPr>
            <a:endParaRPr lang="en-GB" sz="2200" dirty="0" smtClean="0">
              <a:latin typeface="Segoe UI Light" pitchFamily="34" charset="0"/>
            </a:endParaRPr>
          </a:p>
        </p:txBody>
      </p:sp>
      <p:pic>
        <p:nvPicPr>
          <p:cNvPr id="4" name="Picture 3" descr="BiHgr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469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0854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208" y="2060848"/>
            <a:ext cx="8435280" cy="4176464"/>
          </a:xfrm>
        </p:spPr>
        <p:txBody>
          <a:bodyPr>
            <a:normAutofit/>
          </a:bodyPr>
          <a:lstStyle/>
          <a:p>
            <a:r>
              <a:rPr lang="sr-Latn-BA" sz="2200" dirty="0" smtClean="0">
                <a:latin typeface="Segoe UI Light" pitchFamily="34" charset="0"/>
              </a:rPr>
              <a:t>Preparation of the Strategy for the Improvement of Public Financial Management in the Institutions of Bosnia and Herzegovina</a:t>
            </a:r>
          </a:p>
          <a:p>
            <a:pPr>
              <a:buNone/>
            </a:pPr>
            <a:endParaRPr lang="en-GB" sz="2200" dirty="0" smtClean="0">
              <a:latin typeface="Segoe UI Light" pitchFamily="34" charset="0"/>
            </a:endParaRPr>
          </a:p>
          <a:p>
            <a:r>
              <a:rPr lang="sr-Latn-BA" sz="2200" dirty="0" smtClean="0">
                <a:latin typeface="Segoe UI Light" pitchFamily="34" charset="0"/>
              </a:rPr>
              <a:t>Public Financial Management priorities in the institutions of BiH:</a:t>
            </a:r>
          </a:p>
          <a:p>
            <a:pPr>
              <a:buFont typeface="Courier New" pitchFamily="49" charset="0"/>
              <a:buChar char="o"/>
            </a:pPr>
            <a:r>
              <a:rPr lang="sr-Latn-BA" sz="2200" dirty="0" smtClean="0">
                <a:latin typeface="Segoe UI Light" pitchFamily="34" charset="0"/>
              </a:rPr>
              <a:t>Fiscal framework</a:t>
            </a:r>
          </a:p>
          <a:p>
            <a:pPr>
              <a:buFont typeface="Courier New" pitchFamily="49" charset="0"/>
              <a:buChar char="o"/>
            </a:pPr>
            <a:r>
              <a:rPr lang="sr-Latn-BA" sz="2200" dirty="0" smtClean="0">
                <a:latin typeface="Segoe UI Light" pitchFamily="34" charset="0"/>
              </a:rPr>
              <a:t>Revenue mobilisation</a:t>
            </a:r>
          </a:p>
          <a:p>
            <a:pPr>
              <a:buFont typeface="Courier New" pitchFamily="49" charset="0"/>
              <a:buChar char="o"/>
            </a:pPr>
            <a:r>
              <a:rPr lang="sr-Latn-BA" sz="2200" dirty="0" smtClean="0">
                <a:latin typeface="Segoe UI Light" pitchFamily="34" charset="0"/>
              </a:rPr>
              <a:t>Planning and Drafting BiH Institutions Budget</a:t>
            </a:r>
          </a:p>
          <a:p>
            <a:pPr>
              <a:buFont typeface="Courier New" pitchFamily="49" charset="0"/>
              <a:buChar char="o"/>
            </a:pPr>
            <a:r>
              <a:rPr lang="sr-Latn-BA" sz="2200" dirty="0" smtClean="0">
                <a:latin typeface="Segoe UI Light" pitchFamily="34" charset="0"/>
              </a:rPr>
              <a:t>Budget execution</a:t>
            </a:r>
          </a:p>
          <a:p>
            <a:pPr>
              <a:buFont typeface="Courier New" pitchFamily="49" charset="0"/>
              <a:buChar char="o"/>
            </a:pPr>
            <a:r>
              <a:rPr lang="sr-Latn-BA" sz="2200" dirty="0" smtClean="0">
                <a:latin typeface="Segoe UI Light" pitchFamily="34" charset="0"/>
              </a:rPr>
              <a:t>Internal vontrol</a:t>
            </a:r>
          </a:p>
          <a:p>
            <a:pPr>
              <a:buFont typeface="Courier New" pitchFamily="49" charset="0"/>
              <a:buChar char="o"/>
            </a:pPr>
            <a:r>
              <a:rPr lang="sr-Latn-BA" sz="2200" dirty="0" smtClean="0">
                <a:latin typeface="Segoe UI Light" pitchFamily="34" charset="0"/>
              </a:rPr>
              <a:t>External audit</a:t>
            </a:r>
          </a:p>
          <a:p>
            <a:pPr>
              <a:buFontTx/>
              <a:buChar char="-"/>
            </a:pPr>
            <a:endParaRPr lang="en-GB" sz="2800" dirty="0" smtClean="0"/>
          </a:p>
          <a:p>
            <a:pPr>
              <a:buFontTx/>
              <a:buChar char="-"/>
            </a:pPr>
            <a:endParaRPr lang="en-GB" sz="2800" dirty="0" smtClean="0"/>
          </a:p>
          <a:p>
            <a:pPr lvl="1">
              <a:buNone/>
            </a:pP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7584" y="58614"/>
            <a:ext cx="8136904" cy="14981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s-Latn-BA" sz="32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Semibold" pitchFamily="34" charset="0"/>
              </a:rPr>
              <a:t>Approach</a:t>
            </a:r>
            <a:r>
              <a:rPr kumimoji="0" lang="bs-Latn-BA" sz="3200" b="1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Semibold" pitchFamily="34" charset="0"/>
              </a:rPr>
              <a:t> to the implementation of public sector accounting standards – BiH Institutions </a:t>
            </a:r>
            <a:r>
              <a:rPr dirty="0" smtClean="0"/>
              <a:t> </a:t>
            </a:r>
            <a:endParaRPr kumimoji="0" lang="en-GB" sz="32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 descr="BiHgr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469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191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202630"/>
            <a:ext cx="4978896" cy="706090"/>
          </a:xfrm>
        </p:spPr>
        <p:txBody>
          <a:bodyPr>
            <a:normAutofit/>
          </a:bodyPr>
          <a:lstStyle/>
          <a:p>
            <a:r>
              <a:rPr lang="bs-Latn-BA" sz="3200" b="1" dirty="0" smtClean="0">
                <a:latin typeface="Segoe UI Semibold" pitchFamily="34" charset="0"/>
              </a:rPr>
              <a:t>Progress Achieved</a:t>
            </a:r>
            <a:endParaRPr lang="en-GB" sz="3200" b="1" dirty="0">
              <a:latin typeface="Segoe UI Semibold" pitchFamily="34" charset="0"/>
            </a:endParaRPr>
          </a:p>
        </p:txBody>
      </p:sp>
      <p:pic>
        <p:nvPicPr>
          <p:cNvPr id="6" name="Picture 5" descr="BiHgr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469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500034" y="1000108"/>
            <a:ext cx="8320438" cy="60292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BA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Action plan for the preparation of the Strategy for the Improvement of Public Financial Management in the Institutions of Bosnia and Herzegovina</a:t>
            </a: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dirty="0" smtClean="0"/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BA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Working Group for the preparation of the Strategy for the Improvement of Public Financial Management in the Institutions of Bosnia and Herzegovina for 2017–2020</a:t>
            </a: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BA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Deadline for the preparation of the Strategy for the Improvement of Public Financial Management in the Institutions of Bosnia and Herzegovina is December 2016</a:t>
            </a: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r-Latn-BA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Proposal for a part of the measures for the improvement of Public Financial Management: Accounting and Reporting – “Prepare and implement standards which comply with IPSAS standards”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443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416" y="130622"/>
            <a:ext cx="4330824" cy="778098"/>
          </a:xfrm>
        </p:spPr>
        <p:txBody>
          <a:bodyPr>
            <a:normAutofit/>
          </a:bodyPr>
          <a:lstStyle/>
          <a:p>
            <a:r>
              <a:rPr lang="bs-Latn-BA" sz="3200" b="1" dirty="0" smtClean="0">
                <a:latin typeface="Segoe UI Semibold" pitchFamily="34" charset="0"/>
              </a:rPr>
              <a:t>Issues and challenges</a:t>
            </a:r>
            <a:endParaRPr lang="en-GB" sz="3200" b="1" dirty="0">
              <a:latin typeface="Segoe UI Semibold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552" y="2071389"/>
            <a:ext cx="8229600" cy="4525963"/>
          </a:xfrm>
        </p:spPr>
        <p:txBody>
          <a:bodyPr>
            <a:normAutofit/>
          </a:bodyPr>
          <a:lstStyle/>
          <a:p>
            <a:r>
              <a:rPr lang="bs-Latn-BA" sz="2200" dirty="0" smtClean="0">
                <a:latin typeface="Segoe UI Light" pitchFamily="34" charset="0"/>
              </a:rPr>
              <a:t>Determining priorities which refer to the improvement of Public Financial Management at all government levels in Bosnia and Herzegovina</a:t>
            </a:r>
          </a:p>
          <a:p>
            <a:endParaRPr lang="en-GB" sz="2200" dirty="0" smtClean="0">
              <a:latin typeface="Segoe UI Light" pitchFamily="34" charset="0"/>
            </a:endParaRPr>
          </a:p>
          <a:p>
            <a:r>
              <a:rPr lang="bs-Latn-BA" sz="2200" dirty="0" smtClean="0">
                <a:latin typeface="Segoe UI Light" pitchFamily="34" charset="0"/>
              </a:rPr>
              <a:t>Consolidated priorities will represent the content of the Strategy for the Improvement of Public Financial Management in all the Institutions of Bosnia and Herzegovina</a:t>
            </a:r>
          </a:p>
          <a:p>
            <a:pPr>
              <a:buNone/>
            </a:pPr>
            <a:endParaRPr lang="en-GB" sz="2200" dirty="0" smtClean="0">
              <a:latin typeface="Segoe UI Light" pitchFamily="34" charset="0"/>
            </a:endParaRPr>
          </a:p>
          <a:p>
            <a:r>
              <a:rPr lang="bs-Latn-BA" sz="2200" dirty="0" smtClean="0">
                <a:latin typeface="Segoe UI Light" pitchFamily="34" charset="0"/>
              </a:rPr>
              <a:t>Consolidated priorities will be prepared with the support of the IMF's Fiscal Affairs Department </a:t>
            </a:r>
            <a:endParaRPr lang="en-GB" sz="2200" dirty="0">
              <a:latin typeface="Segoe UI Light" pitchFamily="34" charset="0"/>
            </a:endParaRPr>
          </a:p>
        </p:txBody>
      </p:sp>
      <p:pic>
        <p:nvPicPr>
          <p:cNvPr id="5" name="Picture 4" descr="BiHgr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469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245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1336" y="188640"/>
            <a:ext cx="5626968" cy="778098"/>
          </a:xfrm>
        </p:spPr>
        <p:txBody>
          <a:bodyPr>
            <a:normAutofit/>
          </a:bodyPr>
          <a:lstStyle/>
          <a:p>
            <a:r>
              <a:rPr lang="sr-Latn-BA" sz="3200" b="1" dirty="0" smtClean="0">
                <a:latin typeface="Segoe UI Semibold" pitchFamily="34" charset="0"/>
              </a:rPr>
              <a:t>Dealing with challenges</a:t>
            </a:r>
            <a:endParaRPr lang="en-GB" sz="3200" b="1" dirty="0">
              <a:latin typeface="Segoe UI Semibold" pitchFamily="34" charset="0"/>
            </a:endParaRPr>
          </a:p>
        </p:txBody>
      </p:sp>
      <p:pic>
        <p:nvPicPr>
          <p:cNvPr id="5" name="Picture 4" descr="BiHgr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4699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07504" y="2116226"/>
            <a:ext cx="9577064" cy="3473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bs-Latn-BA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Coordination, consolidation and reporting on fiscal data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dirty="0" smtClean="0"/>
              <a:t> </a:t>
            </a: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bs-Latn-BA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Establishing the capacity for consolidation tasks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bs-Latn-BA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Analysis of the differences between various consolidation methodologies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bs-Latn-BA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Light" pitchFamily="34" charset="0"/>
              </a:rPr>
              <a:t>Preparation of the agreement on information exchange for consolidation purposes</a:t>
            </a: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 Light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794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325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Treasury Community of Practice (TCOP)  Thematic Group Workshop:    “Public Sector Accounting and Reporting Reforms“   3 – 5 October 2016  Minsk, Belarus </vt:lpstr>
      <vt:lpstr>Background </vt:lpstr>
      <vt:lpstr>PowerPoint Presentation</vt:lpstr>
      <vt:lpstr>Progress Achieved</vt:lpstr>
      <vt:lpstr>Issues and challenges</vt:lpstr>
      <vt:lpstr>Dealing with challenges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Plenarna sjednica PEMPAL-a  Zajednica prakse za trezor(TCOP):    „Razvoj uloge i funkcija trezora u trenutnim uslovima“   Datum: 1. - 3. juna 2016.  Kišinjev, Moldavija</dc:title>
  <dc:creator>Nada Skrkar</dc:creator>
  <cp:lastModifiedBy>Maja P</cp:lastModifiedBy>
  <cp:revision>85</cp:revision>
  <dcterms:created xsi:type="dcterms:W3CDTF">2016-05-24T10:42:27Z</dcterms:created>
  <dcterms:modified xsi:type="dcterms:W3CDTF">2016-10-12T12:26:50Z</dcterms:modified>
</cp:coreProperties>
</file>