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169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19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35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5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371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49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326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72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6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872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94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C780-A15E-47E5-A51F-1A5399EAA307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666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4896544" cy="1944216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Казначейское сообщество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(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КС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) </a:t>
            </a:r>
            <a:r>
              <a:rPr dirty="0"/>
              <a:t/>
            </a:r>
            <a:br>
              <a:rPr dirty="0"/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Семинар тематической группы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hr-H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 </a:t>
            </a:r>
            <a:r>
              <a:rPr dirty="0"/>
              <a:t/>
            </a:r>
            <a:br>
              <a:rPr dirty="0"/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«Реформы в области бухгалтерского учета и финансовой отчетности в государственном секторе»</a:t>
            </a:r>
            <a:r>
              <a:rPr dirty="0"/>
              <a:t/>
            </a:r>
            <a:br>
              <a:rPr dirty="0"/>
            </a:br>
            <a:r>
              <a:rPr lang="hr-H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 </a:t>
            </a:r>
            <a:r>
              <a:rPr dirty="0"/>
              <a:t/>
            </a:r>
            <a:br>
              <a:rPr dirty="0"/>
            </a:b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3–5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октября 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2016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года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Минск, Республика Беларусь</a:t>
            </a:r>
            <a:r>
              <a:rPr dirty="0"/>
              <a:t/>
            </a:r>
            <a:br>
              <a:rPr dirty="0"/>
            </a:br>
            <a:endParaRPr lang="en-GB" sz="1400" dirty="0">
              <a:latin typeface="Segoe UI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912768" cy="2016224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chemeClr val="tx1"/>
                </a:solidFill>
                <a:latin typeface="Segoe UI Semibold" pitchFamily="34" charset="0"/>
              </a:rPr>
              <a:t>Министерство финансов и казначейство </a:t>
            </a:r>
          </a:p>
          <a:p>
            <a:r>
              <a:rPr lang="ru-RU" sz="3800" dirty="0" smtClean="0">
                <a:solidFill>
                  <a:schemeClr val="tx1"/>
                </a:solidFill>
                <a:latin typeface="Segoe UI Semibold" pitchFamily="34" charset="0"/>
              </a:rPr>
              <a:t>Боснии и Герцеговины</a:t>
            </a:r>
            <a:endParaRPr lang="en-GB" sz="3800" dirty="0">
              <a:solidFill>
                <a:schemeClr val="tx1"/>
              </a:solidFill>
              <a:latin typeface="Segoe UI Semibold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19872" y="5733256"/>
            <a:ext cx="266429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Сехия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</a:t>
            </a:r>
            <a:r>
              <a:rPr lang="ru-RU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Мужканович</a:t>
            </a:r>
            <a:endParaRPr lang="en-GB" sz="1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Segoe UI Light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Сектор казначейских операций</a:t>
            </a:r>
            <a:endParaRPr lang="bs-Latn-BA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Segoe UI Light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Министерство финансов и казначейство 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itchFamily="34" charset="0"/>
            </a:endParaRPr>
          </a:p>
        </p:txBody>
      </p:sp>
      <p:pic>
        <p:nvPicPr>
          <p:cNvPr id="9" name="Picture 8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070888" cy="130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936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4032448" cy="7060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Segoe UI Semibold" pitchFamily="34" charset="0"/>
              </a:rPr>
              <a:t>Общая информация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0839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dirty="0" smtClean="0">
                <a:latin typeface="Segoe UI Light" pitchFamily="34" charset="0"/>
              </a:rPr>
              <a:t>Закон Боснии и Герцеговины о бухгалтерском учете и аудите </a:t>
            </a:r>
            <a:r>
              <a:rPr lang="sr-Latn-BA" sz="2200" dirty="0" smtClean="0">
                <a:latin typeface="Segoe UI Light" pitchFamily="34" charset="0"/>
              </a:rPr>
              <a:t>(2004</a:t>
            </a:r>
            <a:r>
              <a:rPr lang="ru-RU" sz="2200" dirty="0" smtClean="0">
                <a:latin typeface="Segoe UI Light" pitchFamily="34" charset="0"/>
              </a:rPr>
              <a:t> год</a:t>
            </a:r>
            <a:r>
              <a:rPr lang="sr-Latn-BA" sz="2200" dirty="0" smtClean="0">
                <a:latin typeface="Segoe UI Light" pitchFamily="34" charset="0"/>
              </a:rPr>
              <a:t>)</a:t>
            </a:r>
            <a:r>
              <a:rPr dirty="0" smtClean="0"/>
              <a:t> </a:t>
            </a:r>
            <a:endParaRPr lang="ru-RU" dirty="0" smtClean="0"/>
          </a:p>
          <a:p>
            <a:pPr>
              <a:spcBef>
                <a:spcPts val="0"/>
              </a:spcBef>
              <a:buNone/>
            </a:pPr>
            <a:endParaRPr sz="2000" dirty="0" smtClean="0"/>
          </a:p>
          <a:p>
            <a:pPr>
              <a:spcBef>
                <a:spcPts val="0"/>
              </a:spcBef>
            </a:pPr>
            <a:r>
              <a:rPr lang="ru-RU" sz="2200" dirty="0" smtClean="0">
                <a:latin typeface="Segoe UI Light" pitchFamily="34" charset="0"/>
              </a:rPr>
              <a:t>Комиссия по вопросам бухгалтерского учета и аудита в Боснии и Герцеговине </a:t>
            </a:r>
          </a:p>
          <a:p>
            <a:pPr>
              <a:spcBef>
                <a:spcPts val="0"/>
              </a:spcBef>
              <a:buNone/>
            </a:pPr>
            <a:endParaRPr lang="sr-Latn-BA" sz="2200" dirty="0" smtClean="0">
              <a:latin typeface="Segoe UI Light" pitchFamily="34" charset="0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latin typeface="Segoe UI Light" pitchFamily="34" charset="0"/>
              </a:rPr>
              <a:t>Закон Боснии и Герцеговины о ведомственных финансах</a:t>
            </a:r>
          </a:p>
          <a:p>
            <a:pPr>
              <a:spcBef>
                <a:spcPts val="0"/>
              </a:spcBef>
              <a:buNone/>
            </a:pPr>
            <a:endParaRPr lang="en-GB" sz="2200" dirty="0" smtClean="0">
              <a:latin typeface="Segoe UI Light" pitchFamily="34" charset="0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latin typeface="Segoe UI Light" pitchFamily="34" charset="0"/>
              </a:rPr>
              <a:t>Распоряжение о ведении бухгалтерского учета бюджетополучателями учреждений Боснии и Герцеговины и о политике и процедурах бухгалтерского учета</a:t>
            </a:r>
            <a:endParaRPr lang="pl-PL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</a:pPr>
            <a:endParaRPr lang="en-GB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</a:pPr>
            <a:endParaRPr lang="en-GB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en-GB" sz="2200" dirty="0" smtClean="0">
              <a:latin typeface="Segoe UI Light" pitchFamily="34" charset="0"/>
            </a:endParaRPr>
          </a:p>
        </p:txBody>
      </p:sp>
      <p:pic>
        <p:nvPicPr>
          <p:cNvPr id="4" name="Picture 3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0854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435280" cy="4176464"/>
          </a:xfrm>
        </p:spPr>
        <p:txBody>
          <a:bodyPr>
            <a:normAutofit fontScale="92500"/>
          </a:bodyPr>
          <a:lstStyle/>
          <a:p>
            <a:r>
              <a:rPr lang="ru-RU" sz="2200" dirty="0" smtClean="0">
                <a:latin typeface="Segoe UI Light" pitchFamily="34" charset="0"/>
              </a:rPr>
              <a:t>Подготовка Стратегии совершенствования управления государственными финансами в учреждениях Боснии и Герцеговины</a:t>
            </a:r>
            <a:endParaRPr lang="sr-Latn-BA" sz="2200" dirty="0" smtClean="0">
              <a:latin typeface="Segoe UI Light" pitchFamily="34" charset="0"/>
            </a:endParaRPr>
          </a:p>
          <a:p>
            <a:r>
              <a:rPr lang="ru-RU" sz="2200" dirty="0" smtClean="0">
                <a:latin typeface="Segoe UI Light" pitchFamily="34" charset="0"/>
              </a:rPr>
              <a:t>Приоритеты в области управления государственными финансами в учреждениях </a:t>
            </a:r>
            <a:r>
              <a:rPr lang="ru-RU" sz="2200" dirty="0" err="1" smtClean="0">
                <a:latin typeface="Segoe UI Light" pitchFamily="34" charset="0"/>
              </a:rPr>
              <a:t>БиГ</a:t>
            </a:r>
            <a:r>
              <a:rPr lang="sr-Latn-BA" sz="2200" dirty="0" smtClean="0">
                <a:latin typeface="Segoe UI Light" pitchFamily="34" charset="0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Бюджетная система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Мобилизация доходов 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Планирование и формирование проекта бюджета учреждениями </a:t>
            </a:r>
            <a:r>
              <a:rPr lang="ru-RU" sz="2200" dirty="0" err="1" smtClean="0">
                <a:latin typeface="Segoe UI Light" pitchFamily="34" charset="0"/>
              </a:rPr>
              <a:t>БиГ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Исполнение бюджета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Внутренний контроль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200" dirty="0" smtClean="0">
                <a:latin typeface="Segoe UI Light" pitchFamily="34" charset="0"/>
              </a:rPr>
              <a:t>Внешний аудит</a:t>
            </a:r>
            <a:endParaRPr lang="sr-Latn-BA" sz="2200" dirty="0" smtClean="0">
              <a:latin typeface="Segoe UI Light" pitchFamily="34" charset="0"/>
            </a:endParaRPr>
          </a:p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en-GB" sz="2800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58614"/>
            <a:ext cx="8208912" cy="14981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itchFamily="34" charset="0"/>
              </a:rPr>
              <a:t>Подход к внедрению стандартов финансовой отчетности в государственном секторе – учреждения </a:t>
            </a:r>
            <a:r>
              <a:rPr kumimoji="0" lang="ru-RU" sz="28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itchFamily="34" charset="0"/>
              </a:rPr>
              <a:t>БиГ</a:t>
            </a:r>
            <a:r>
              <a:rPr kumimoji="0" lang="bs-Latn-BA" sz="28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itchFamily="34" charset="0"/>
              </a:rPr>
              <a:t> </a:t>
            </a:r>
            <a:r>
              <a:rPr sz="2800" dirty="0" smtClean="0"/>
              <a:t> </a:t>
            </a:r>
            <a:endParaRPr kumimoji="0" lang="en-GB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819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02630"/>
            <a:ext cx="4978896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egoe UI Semibold" pitchFamily="34" charset="0"/>
              </a:rPr>
              <a:t>Достигнутый прогресс</a:t>
            </a:r>
            <a:endParaRPr lang="en-GB" sz="3200" b="1" dirty="0">
              <a:latin typeface="Segoe UI Semibold" pitchFamily="34" charset="0"/>
            </a:endParaRPr>
          </a:p>
        </p:txBody>
      </p:sp>
      <p:pic>
        <p:nvPicPr>
          <p:cNvPr id="6" name="Picture 5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908720"/>
            <a:ext cx="8320438" cy="60292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План мероприятий по подготовке </a:t>
            </a:r>
            <a:r>
              <a:rPr lang="ru-RU" sz="2200" dirty="0" smtClean="0">
                <a:latin typeface="Segoe UI Light" pitchFamily="34" charset="0"/>
              </a:rPr>
              <a:t>Стратегии совершенствования управления государственными финансами в учреждениях Боснии и Герцеговины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dirty="0" smtClean="0"/>
              <a:t>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Рабочая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 группа </a:t>
            </a:r>
            <a:r>
              <a:rPr lang="ru-RU" sz="2200" dirty="0" smtClean="0">
                <a:latin typeface="Segoe UI Light" pitchFamily="34" charset="0"/>
              </a:rPr>
              <a:t>по подготовке Стратегии совершенствования управления государственными финансами в учреждениях Боснии и Герцеговины на </a:t>
            </a: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2017–2020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 годы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Segoe UI Light" pitchFamily="34" charset="0"/>
              </a:rPr>
              <a:t>Срок подготовки Стратегии совершенствования управления государственными финансами в учреждениях Боснии и Герцеговины – декабрь 201</a:t>
            </a: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6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 года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Предложение по части мер, направленных на совершенствование управления государственными финансами, сформулировано так: «Разработка и внедрение стандартов, соответствующих </a:t>
            </a:r>
            <a:r>
              <a:rPr lang="ru-RU" sz="2200" dirty="0" err="1" smtClean="0">
                <a:latin typeface="Segoe UI Light" pitchFamily="34" charset="0"/>
              </a:rPr>
              <a:t>МСФООС</a:t>
            </a:r>
            <a:r>
              <a:rPr lang="ru-RU" sz="2200" dirty="0" smtClean="0">
                <a:latin typeface="Segoe UI Light" pitchFamily="34" charset="0"/>
              </a:rPr>
              <a:t>».</a:t>
            </a:r>
            <a:endParaRPr kumimoji="0" lang="sr-Latn-BA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4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416" y="130622"/>
            <a:ext cx="4330824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egoe UI Semibold" pitchFamily="34" charset="0"/>
              </a:rPr>
              <a:t>Проблемы и задачи</a:t>
            </a:r>
            <a:endParaRPr lang="en-GB" sz="3200" b="1" dirty="0">
              <a:latin typeface="Segoe UI Semibold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Segoe UI Light" pitchFamily="34" charset="0"/>
              </a:rPr>
              <a:t>Определение приоритетов в отношении совершенствования управления государственными </a:t>
            </a:r>
            <a:r>
              <a:rPr lang="ru-RU" sz="2200" dirty="0" smtClean="0">
                <a:latin typeface="Segoe UI Light" pitchFamily="34" charset="0"/>
              </a:rPr>
              <a:t>финансами в Боснии и Герцеговине </a:t>
            </a:r>
            <a:r>
              <a:rPr lang="ru-RU" sz="2200" dirty="0" smtClean="0">
                <a:latin typeface="Segoe UI Light" pitchFamily="34" charset="0"/>
              </a:rPr>
              <a:t>на всех уровнях государственного </a:t>
            </a:r>
            <a:r>
              <a:rPr lang="ru-RU" sz="2200" dirty="0" smtClean="0">
                <a:latin typeface="Segoe UI Light" pitchFamily="34" charset="0"/>
              </a:rPr>
              <a:t>управления</a:t>
            </a:r>
            <a:endParaRPr lang="bs-Latn-BA" sz="2200" dirty="0" smtClean="0">
              <a:latin typeface="Segoe UI Light" pitchFamily="34" charset="0"/>
            </a:endParaRPr>
          </a:p>
          <a:p>
            <a:endParaRPr lang="en-GB" sz="2200" dirty="0" smtClean="0">
              <a:latin typeface="Segoe UI Light" pitchFamily="34" charset="0"/>
            </a:endParaRPr>
          </a:p>
          <a:p>
            <a:r>
              <a:rPr lang="ru-RU" sz="2200" dirty="0" smtClean="0">
                <a:latin typeface="Segoe UI Light" pitchFamily="34" charset="0"/>
              </a:rPr>
              <a:t>Объединенные приоритеты будут отражать содержание Стратегии совершенствования управления государственными финансами во всех учреждениях Боснии и Герцеговины</a:t>
            </a:r>
            <a:endParaRPr lang="bs-Latn-BA" sz="2200" dirty="0" smtClean="0">
              <a:latin typeface="Segoe UI Light" pitchFamily="34" charset="0"/>
            </a:endParaRPr>
          </a:p>
          <a:p>
            <a:pPr>
              <a:buNone/>
            </a:pPr>
            <a:endParaRPr lang="en-GB" sz="2200" dirty="0" smtClean="0">
              <a:latin typeface="Segoe UI Light" pitchFamily="34" charset="0"/>
            </a:endParaRPr>
          </a:p>
          <a:p>
            <a:r>
              <a:rPr lang="ru-RU" sz="2200" dirty="0" smtClean="0">
                <a:latin typeface="Segoe UI Light" pitchFamily="34" charset="0"/>
              </a:rPr>
              <a:t>Объединенные приоритеты будут сформулированы при поддержке со стороны Департамента МВФ по бюджетно-налоговым вопросам</a:t>
            </a:r>
            <a:r>
              <a:rPr lang="bs-Latn-BA" sz="2200" dirty="0" smtClean="0">
                <a:latin typeface="Segoe UI Light" pitchFamily="34" charset="0"/>
              </a:rPr>
              <a:t> </a:t>
            </a:r>
            <a:endParaRPr lang="en-GB" sz="2200" dirty="0">
              <a:latin typeface="Segoe UI Light" pitchFamily="34" charset="0"/>
            </a:endParaRPr>
          </a:p>
        </p:txBody>
      </p:sp>
      <p:pic>
        <p:nvPicPr>
          <p:cNvPr id="5" name="Picture 4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324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5626968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egoe UI Semibold" pitchFamily="34" charset="0"/>
              </a:rPr>
              <a:t>Преодоление проблем</a:t>
            </a:r>
            <a:endParaRPr lang="en-GB" sz="3200" b="1" dirty="0">
              <a:latin typeface="Segoe UI Semibold" pitchFamily="34" charset="0"/>
            </a:endParaRPr>
          </a:p>
        </p:txBody>
      </p:sp>
      <p:pic>
        <p:nvPicPr>
          <p:cNvPr id="5" name="Picture 4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844824"/>
            <a:ext cx="8280920" cy="34730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Координация, консолидация и бюджетная отчетность</a:t>
            </a:r>
            <a:endParaRPr kumimoji="0" lang="bs-Latn-BA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dirty="0" smtClean="0"/>
              <a:t> 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Формирование потенциала для выполнения задач по консолидации</a:t>
            </a:r>
            <a:endParaRPr kumimoji="0" lang="bs-Latn-BA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Анализ различий между разными методологиями консолидации</a:t>
            </a:r>
            <a:endParaRPr kumimoji="0" lang="bs-Latn-BA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Подготовка соглашения об информационном обмене для целей консолидации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9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275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Казначейское сообщество (КС)  Семинар тематической группы    «Реформы в области бухгалтерского учета и финансовой отчетности в государственном секторе»   3–5 октября 2016 года  Минск, Республика Беларусь </vt:lpstr>
      <vt:lpstr>Общая информация</vt:lpstr>
      <vt:lpstr>Слайд 3</vt:lpstr>
      <vt:lpstr>Достигнутый прогресс</vt:lpstr>
      <vt:lpstr>Проблемы и задачи</vt:lpstr>
      <vt:lpstr>Преодоление проблем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Plenarna sjednica PEMPAL-a  Zajednica prakse za trezor(TCOP):    „Razvoj uloge i funkcija trezora u trenutnim uslovima“   Datum: 1. - 3. juna 2016.  Kišinjev, Moldavija</dc:title>
  <dc:creator>Nada Skrkar</dc:creator>
  <cp:lastModifiedBy>Lyudmila</cp:lastModifiedBy>
  <cp:revision>102</cp:revision>
  <dcterms:created xsi:type="dcterms:W3CDTF">2016-05-24T10:42:27Z</dcterms:created>
  <dcterms:modified xsi:type="dcterms:W3CDTF">2016-10-21T09:28:20Z</dcterms:modified>
</cp:coreProperties>
</file>