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handoutMasterIdLst>
    <p:handoutMasterId r:id="rId25"/>
  </p:handoutMasterIdLst>
  <p:sldIdLst>
    <p:sldId id="464" r:id="rId2"/>
    <p:sldId id="463" r:id="rId3"/>
    <p:sldId id="478" r:id="rId4"/>
    <p:sldId id="477" r:id="rId5"/>
    <p:sldId id="482" r:id="rId6"/>
    <p:sldId id="483" r:id="rId7"/>
    <p:sldId id="480" r:id="rId8"/>
    <p:sldId id="481" r:id="rId9"/>
    <p:sldId id="484" r:id="rId10"/>
    <p:sldId id="455" r:id="rId11"/>
    <p:sldId id="485" r:id="rId12"/>
    <p:sldId id="451" r:id="rId13"/>
    <p:sldId id="500" r:id="rId14"/>
    <p:sldId id="488" r:id="rId15"/>
    <p:sldId id="489" r:id="rId16"/>
    <p:sldId id="494" r:id="rId17"/>
    <p:sldId id="495" r:id="rId18"/>
    <p:sldId id="496" r:id="rId19"/>
    <p:sldId id="497" r:id="rId20"/>
    <p:sldId id="498" r:id="rId21"/>
    <p:sldId id="499" r:id="rId22"/>
    <p:sldId id="312" r:id="rId23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00" autoAdjust="0"/>
    <p:restoredTop sz="99211" autoAdjust="0"/>
  </p:normalViewPr>
  <p:slideViewPr>
    <p:cSldViewPr>
      <p:cViewPr varScale="1">
        <p:scale>
          <a:sx n="137" d="100"/>
          <a:sy n="137" d="100"/>
        </p:scale>
        <p:origin x="-474" y="-90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hr-HR" b="0"/>
              <a:t>Dobri rezultati ostvareni u Portugalu i Rusiji u okviru WB-ova projekta LISP.</a:t>
            </a:r>
          </a:p>
          <a:p>
            <a:pPr>
              <a:spcBef>
                <a:spcPct val="0"/>
              </a:spcBef>
            </a:pPr>
            <a:endParaRPr lang="ru-RU" b="0" baseline="0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4944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357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357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357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357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2000">
                <a:solidFill>
                  <a:schemeClr val="tx1"/>
                </a:solidFill>
              </a:rPr>
              <a:t>Npr. obuka novinara mogla bi uključivati obuku o tome koji su proračunski dokumenti dostupni, koje institucije imaju ključnu ulogu u nadzoru (npr. relevantni zakonodavni odbori, VRI-jevi) i koji su mehanizmi dostupni za uključivanje (npr. rasprave o proračunu, forumi, povratne informacije o proračunu za građane);</a:t>
            </a:r>
          </a:p>
          <a:p>
            <a:pPr>
              <a:spcBef>
                <a:spcPct val="0"/>
              </a:spcBef>
            </a:pPr>
            <a:endParaRPr lang="ru-RU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i="1">
                <a:solidFill>
                  <a:schemeClr val="accent1"/>
                </a:solidFill>
              </a:rPr>
              <a:t>Proračunska pismenost predstavlja</a:t>
            </a:r>
            <a:r>
              <a:rPr lang="hr-HR" sz="1200" b="1" i="1">
                <a:solidFill>
                  <a:schemeClr val="accent1"/>
                </a:solidFill>
              </a:rPr>
              <a:t> </a:t>
            </a:r>
            <a:r>
              <a:rPr lang="hr-HR" sz="1200" b="0" i="1">
                <a:solidFill>
                  <a:schemeClr val="accent1"/>
                </a:solidFill>
              </a:rPr>
              <a:t>sposobnost čitanja, tumačenja i razumijevanja javnih proračuna kako bi se omogućilo i unaprijedilo smisleno sudjelovanje građana u proračunskom procesu</a:t>
            </a:r>
            <a:r>
              <a:rPr lang="hr-HR" sz="1200" i="1">
                <a:solidFill>
                  <a:srgbClr val="000000"/>
                </a:solidFill>
              </a:rPr>
              <a:t> </a:t>
            </a:r>
            <a:r>
              <a:rPr lang="hr-HR" sz="1200">
                <a:solidFill>
                  <a:srgbClr val="000000"/>
                </a:solidFill>
              </a:rPr>
              <a:t>(Svjetska banka) </a:t>
            </a:r>
          </a:p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3578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400" b="1">
                <a:solidFill>
                  <a:srgbClr val="4F81BD"/>
                </a:solidFill>
              </a:rPr>
              <a:t>GIFT-ovim globalnim istraživanjem iz 2016. o tome kako organizacije civilnog društva upotrebljavaju informacije o proračunu uočena je potreba za poboljšanim i bolje organiziranim informacijama</a:t>
            </a:r>
            <a:r>
              <a:rPr lang="hr-HR" sz="2000">
                <a:solidFill>
                  <a:srgbClr val="000000"/>
                </a:solidFill>
              </a:rPr>
              <a:t>. Jasno je vidljiv i jaz između onoga čemu se teži i onoga što je pruženo.  Istraživanje koje se temelji</a:t>
            </a:r>
            <a:r>
              <a:rPr lang="hr-HR" sz="2000" baseline="0">
                <a:solidFill>
                  <a:srgbClr val="000000"/>
                </a:solidFill>
              </a:rPr>
              <a:t> na 176 odgovora iz više od 70 zemalja koji se odnose na pitanja koja pokrivaju sva tematska područja i faze proračunskog ciklusa. 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8357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0" baseline="0">
                <a:solidFill>
                  <a:schemeClr val="tx1"/>
                </a:solidFill>
                <a:latin typeface="Lucida Grande CY"/>
                <a:ea typeface="+mn-ea"/>
                <a:cs typeface="Lucida Grande CY"/>
              </a:rPr>
              <a:t>Rad je započeo krajem 2017.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mr-IN" sz="1200" b="0" kern="1200" baseline="0" dirty="0" smtClean="0">
              <a:solidFill>
                <a:schemeClr val="tx1"/>
              </a:solidFill>
              <a:latin typeface="Lucida Grande CY"/>
              <a:ea typeface="+mn-ea"/>
              <a:cs typeface="Lucida Grande CY"/>
            </a:endParaRPr>
          </a:p>
          <a:p>
            <a:pPr>
              <a:spcBef>
                <a:spcPct val="0"/>
              </a:spcBef>
            </a:pPr>
            <a:r>
              <a:rPr lang="hr-HR"/>
              <a:t>Rezultati ankete predstavljeni su na godišnjoj plenarnoj sjednici BCOP-a u Beču 2018.</a:t>
            </a:r>
            <a:r>
              <a:rPr lang="hr-HR" baseline="0"/>
              <a:t>  Na plenarnoj sjednici BCOP-a u Uzbekistanu 2019. GIFT je također predstavio slučajeve dobre prakse.  Realiziran je zajednički studijski posjet Portugalu s GIFT-om te je održano nekoliko okruglih stolova i sastanaka s ciljem pripreme proizvoda. Zemlje koje su sudjelovale u anketi radile su na proizvodu i izvan okvira formalnih skupova.</a:t>
            </a:r>
          </a:p>
          <a:p>
            <a:pPr>
              <a:spcBef>
                <a:spcPct val="0"/>
              </a:spcBef>
            </a:pPr>
            <a:endParaRPr lang="ru-RU" baseline="0" dirty="0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z="1100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IAP2 spektar organiziran je u skladu s načelom prema kojemu je razina sudjelovanja javnosti izravno povezana s razinom potencijalnog utjecaja javnosti na djelovanje ili odluku koja se razmatra.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krajnjem lijevom dijelu spektra (informirati) ne očekuju se povratne informacije, kao ni utjecaj javnosti, dok se u krajnjem desnom dijelu spektra (dati ovlasti) očekuje da će građani donositi odluke i time imati povećanu razinu javnog utjecaja.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Neutvrđivanje jasne uloge javnosti može nositi velike rizike jer ako se građane uvjeri da će se njihove povratne informacije uzeti u obzir ili da će se na njih odgovoriti, a to se ne dogodi, mogli bi postati nezadovoljni ishodom. Spektar pomaže zemljama da oblikuju izradu bilo koje inicijative sudjelovanja javnosti te da upravljaju rizikom očekivanja javnosti.</a:t>
            </a:r>
          </a:p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400">
                <a:solidFill>
                  <a:schemeClr val="tx1"/>
                </a:solidFill>
              </a:rPr>
              <a:t>Izvor: </a:t>
            </a:r>
            <a:r>
              <a:rPr lang="hr-HR" sz="1400"/>
              <a:t>Grupa Svjetske banke, 2014., Strateški okvir za popularizaciju sudjelovanja građana 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937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4021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hr-HR">
                <a:solidFill>
                  <a:srgbClr val="002060"/>
                </a:solidFill>
              </a:rPr>
              <a:t>Pregled proizvoda znanja BLTWG-a</a:t>
            </a:r>
            <a:br>
              <a:rPr lang="hr-HR">
                <a:solidFill>
                  <a:srgbClr val="002060"/>
                </a:solidFill>
              </a:rPr>
            </a:br>
            <a:r>
              <a:rPr lang="hr-HR">
                <a:solidFill>
                  <a:srgbClr val="002060"/>
                </a:solidFill>
              </a:rPr>
              <a:t>o sudjelovanju javnosti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>
                <a:solidFill>
                  <a:schemeClr val="tx1">
                    <a:lumMod val="95000"/>
                    <a:lumOff val="5000"/>
                  </a:schemeClr>
                </a:solidFill>
              </a:rPr>
              <a:t>Zajednica prakse za proračun (BCOP) PEMPAL-a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2400" i="1">
                <a:solidFill>
                  <a:schemeClr val="tx1">
                    <a:lumMod val="95000"/>
                    <a:lumOff val="5000"/>
                  </a:schemeClr>
                </a:solidFill>
              </a:rPr>
              <a:t>Radna skupina za proračunsku pismenost i transparentnost (BLTWG)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2476500" y="5257800"/>
            <a:ext cx="495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b="1">
                <a:latin typeface="Calibri" pitchFamily="34" charset="0"/>
              </a:rPr>
              <a:t>Videokonferencija BCOP-a od 13.svibnja/maja 2020.</a:t>
            </a:r>
          </a:p>
          <a:p>
            <a:pPr algn="ctr"/>
            <a:r>
              <a:rPr lang="hr-HR" b="1">
                <a:latin typeface="Calibri" pitchFamily="34" charset="0"/>
              </a:rPr>
              <a:t>Resursni tim BCOP-a</a:t>
            </a:r>
          </a:p>
        </p:txBody>
      </p:sp>
    </p:spTree>
    <p:extLst>
      <p:ext uri="{BB962C8B-B14F-4D97-AF65-F5344CB8AC3E}">
        <p14:creationId xmlns="" xmlns:p14="http://schemas.microsoft.com/office/powerpoint/2010/main" val="110090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19200"/>
            <a:ext cx="8001000" cy="5257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200" b="1">
                <a:solidFill>
                  <a:srgbClr val="376092"/>
                </a:solidFill>
              </a:rPr>
              <a:t>Izravno sudjelovanje javnosti u fiskalnoj politici vlade i izradi proračuna je pravo: </a:t>
            </a: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>
                <a:solidFill>
                  <a:schemeClr val="tx1"/>
                </a:solidFill>
              </a:rPr>
              <a:t>koje je utvrdila Opća skupština Ujedinjenih naroda koja podržava GIFT-ova </a:t>
            </a:r>
            <a:r>
              <a:rPr lang="hr-HR" sz="2200" i="1">
                <a:solidFill>
                  <a:schemeClr val="tx1"/>
                </a:solidFill>
              </a:rPr>
              <a:t>Načela visoke razine za fiskalnu transparentnost, sudjelovanje i odgovornost</a:t>
            </a:r>
            <a:r>
              <a:rPr lang="hr-HR" sz="2200">
                <a:solidFill>
                  <a:schemeClr val="tx1"/>
                </a:solidFill>
              </a:rPr>
              <a:t> (Načelo 10.).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hr-HR" sz="2200">
                <a:solidFill>
                  <a:srgbClr val="000000"/>
                </a:solidFill>
              </a:rPr>
              <a:t>Osnaživanjem uključenosti i sudjelovanja građana te civilnog društva može se: 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rgbClr val="376092"/>
                </a:solidFill>
              </a:rPr>
              <a:t>povećati osjetljivost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rgbClr val="376092"/>
                </a:solidFill>
              </a:rPr>
              <a:t>učinkovitost i utjecati na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rgbClr val="376092"/>
                </a:solidFill>
              </a:rPr>
              <a:t>povjerenje 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rgbClr val="376092"/>
                </a:solidFill>
              </a:rPr>
              <a:t>smanjiti prilike za korupciju 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rgbClr val="376092"/>
                </a:solidFill>
              </a:rPr>
              <a:t>osnažiti kultura otvorene demokracije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hr-HR" sz="2200">
                <a:solidFill>
                  <a:srgbClr val="000000"/>
                </a:solidFill>
              </a:rPr>
              <a:t>(Priručnik za transparentnost proračuna iz 2017.). </a:t>
            </a:r>
          </a:p>
          <a:p>
            <a:pPr marL="1257300" lvl="2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dirty="0">
              <a:solidFill>
                <a:schemeClr val="tx1"/>
              </a:solidFill>
            </a:endParaRPr>
          </a:p>
          <a:p>
            <a:pPr algn="just" fontAlgn="auto">
              <a:spcAft>
                <a:spcPts val="0"/>
              </a:spcAft>
              <a:defRPr/>
            </a:pPr>
            <a:endParaRPr lang="en-US" sz="1400" b="1" dirty="0" smtClean="0">
              <a:solidFill>
                <a:srgbClr val="376092"/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000" dirty="0">
              <a:solidFill>
                <a:schemeClr val="tx1"/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1257300" lvl="2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1257300" lvl="2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8839200" cy="876300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>3. Međunarodni okvir za sudjelovanje javnosti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6974065" y="4058103"/>
            <a:ext cx="1908215" cy="2140345"/>
          </a:xfrm>
          <a:prstGeom prst="rect">
            <a:avLst/>
          </a:prstGeom>
          <a:noFill/>
        </p:spPr>
        <p:txBody>
          <a:bodyPr vert="vert" wrap="square" lIns="91440" tIns="45720" rIns="91440" bIns="45720">
            <a:spAutoFit/>
          </a:bodyPr>
          <a:lstStyle/>
          <a:p>
            <a:pPr algn="ctr"/>
            <a:r>
              <a:rPr lang="hr-HR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Koristi </a:t>
            </a:r>
          </a:p>
          <a:p>
            <a:pPr algn="ctr"/>
            <a:r>
              <a:rPr lang="hr-HR" sz="2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mogu biti veće od troškova</a:t>
            </a:r>
          </a:p>
        </p:txBody>
      </p:sp>
    </p:spTree>
    <p:extLst>
      <p:ext uri="{BB962C8B-B14F-4D97-AF65-F5344CB8AC3E}">
        <p14:creationId xmlns="" xmlns:p14="http://schemas.microsoft.com/office/powerpoint/2010/main" val="389390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57200"/>
            <a:ext cx="8846102" cy="762000"/>
          </a:xfrm>
        </p:spPr>
        <p:txBody>
          <a:bodyPr/>
          <a:lstStyle/>
          <a:p>
            <a:r>
              <a:rPr lang="hr-HR" sz="2200" b="1"/>
              <a:t>Međunarodni mehanizmi i alati za procjenu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0FDCD3-9D47-4AF4-9E02-36CEE7315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00199"/>
            <a:ext cx="8305800" cy="4871427"/>
          </a:xfrm>
        </p:spPr>
        <p:txBody>
          <a:bodyPr/>
          <a:lstStyle/>
          <a:p>
            <a:pPr lvl="0"/>
            <a:r>
              <a:rPr lang="hr-HR" sz="1900" dirty="0"/>
              <a:t>GIFT-ova Načela visoke razine za fiskalnu transparentnost i Vodič za sudjelovanje</a:t>
            </a:r>
          </a:p>
          <a:p>
            <a:pPr lvl="0"/>
            <a:r>
              <a:rPr lang="hr-HR" sz="1900" dirty="0"/>
              <a:t>IBP-ovu Anketu o otvorenosti proračuna i njezinu procjenu praksa sudjelovanja</a:t>
            </a:r>
          </a:p>
          <a:p>
            <a:pPr lvl="0"/>
            <a:r>
              <a:rPr lang="hr-HR" sz="1900" dirty="0"/>
              <a:t>Priručnik za transparentnost proračuna za 2017.</a:t>
            </a:r>
          </a:p>
          <a:p>
            <a:pPr lvl="0"/>
            <a:r>
              <a:rPr lang="hr-HR" sz="1900" dirty="0"/>
              <a:t>MMF-ov Vodič za fiskalnu transparentnost</a:t>
            </a:r>
          </a:p>
          <a:p>
            <a:pPr lvl="0"/>
            <a:r>
              <a:rPr lang="hr-HR" sz="1900" dirty="0"/>
              <a:t>OECD-ova Preporuka u pogledu načela proračunskog upravljanja</a:t>
            </a:r>
          </a:p>
          <a:p>
            <a:pPr lvl="0"/>
            <a:r>
              <a:rPr lang="hr-HR" sz="1900" dirty="0"/>
              <a:t>Procjenu Programa za javne rashode i financijsku odgovornost (PEFA-e).</a:t>
            </a:r>
          </a:p>
          <a:p>
            <a:pPr lvl="0"/>
            <a:endParaRPr lang="en-US" sz="1900" dirty="0"/>
          </a:p>
          <a:p>
            <a:pPr lvl="0"/>
            <a:endParaRPr lang="en-US" sz="1900" dirty="0" smtClean="0"/>
          </a:p>
          <a:p>
            <a:pPr marL="0" lvl="0" indent="0">
              <a:buNone/>
            </a:pPr>
            <a:r>
              <a:rPr lang="hr-HR" sz="1900" dirty="0"/>
              <a:t>U proizvodu znanja nalaze se savjeti koji su sadržani u navedenim alatima te izlaganja GIFT-a i IBP-a sa ovog sastanka. </a:t>
            </a:r>
          </a:p>
          <a:p>
            <a:pPr marL="0" lvl="0" indent="0">
              <a:buNone/>
            </a:pPr>
            <a:endParaRPr lang="en-US" sz="1900" dirty="0"/>
          </a:p>
          <a:p>
            <a:pPr marL="0" lvl="0" indent="0">
              <a:buNone/>
            </a:pPr>
            <a:r>
              <a:rPr lang="hr-HR" sz="1900" dirty="0"/>
              <a:t> Primjeri savjeta iz Priručnika za transparentnost proračuna navedeni su na sljedećem slajdu.  </a:t>
            </a:r>
          </a:p>
          <a:p>
            <a:pPr marL="0" lvl="0" indent="0">
              <a:buNone/>
            </a:pPr>
            <a:endParaRPr lang="en-US" sz="1900" dirty="0"/>
          </a:p>
          <a:p>
            <a:pPr marL="0" lvl="0" indent="0">
              <a:spcBef>
                <a:spcPts val="0"/>
              </a:spcBef>
              <a:buNone/>
            </a:pPr>
            <a:endParaRPr lang="en-US" sz="1900" b="1" baseline="30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12191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57200"/>
            <a:ext cx="7734300" cy="381000"/>
          </a:xfrm>
        </p:spPr>
        <p:txBody>
          <a:bodyPr/>
          <a:lstStyle/>
          <a:p>
            <a:r>
              <a:rPr lang="hr-HR" sz="2200" b="1"/>
              <a:t>Priručnik za transparentnost proračuna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0FDCD3-9D47-4AF4-9E02-36CEE7315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95400"/>
            <a:ext cx="3962400" cy="52482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hr-HR" sz="1900" b="1" dirty="0">
                <a:solidFill>
                  <a:schemeClr val="tx2">
                    <a:lumMod val="75000"/>
                  </a:schemeClr>
                </a:solidFill>
              </a:rPr>
              <a:t>Sudjelovanje javnosti treba: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r-HR" sz="1900" dirty="0"/>
              <a:t>biti </a:t>
            </a:r>
            <a:r>
              <a:rPr lang="hr-HR" sz="1900" dirty="0" smtClean="0"/>
              <a:t>dijelom </a:t>
            </a:r>
            <a:r>
              <a:rPr lang="hr-HR" sz="1900" dirty="0"/>
              <a:t>šire vladine komunikacijske strategije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r-HR" sz="1900" dirty="0"/>
              <a:t>doprinositi, nadograđivati ili osnaživati postojeće aranžmane upravljanja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dirty="0"/>
          </a:p>
          <a:p>
            <a:pPr lvl="0">
              <a:spcBef>
                <a:spcPts val="0"/>
              </a:spcBef>
              <a:buFont typeface="Arial"/>
              <a:buChar char="•"/>
            </a:pPr>
            <a:r>
              <a:rPr lang="hr-HR" sz="1900" dirty="0"/>
              <a:t>uključiti uspostavu pravovremenih savjetodavnih procesa tijekom proračunskog ciklusa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hr-HR" sz="1900" dirty="0"/>
              <a:t> </a:t>
            </a:r>
          </a:p>
          <a:p>
            <a:pPr lvl="0">
              <a:spcBef>
                <a:spcPts val="0"/>
              </a:spcBef>
              <a:buFont typeface="Arial"/>
              <a:buChar char="•"/>
            </a:pPr>
            <a:r>
              <a:rPr lang="hr-HR" sz="1900" dirty="0"/>
              <a:t>biti temeljeno na informacijama o utjecaju proračuna na dohodak i dobrobiti različitih dohodovnih skupina i kućanstava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3B0FE80-3787-419D-AA48-C77E23202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0845" y="1166018"/>
            <a:ext cx="4267956" cy="5248238"/>
          </a:xfrm>
        </p:spPr>
        <p:txBody>
          <a:bodyPr/>
          <a:lstStyle/>
          <a:p>
            <a:pPr marL="0" lvl="0" indent="0">
              <a:buNone/>
            </a:pPr>
            <a:r>
              <a:rPr lang="hr-HR" sz="1800" b="1" dirty="0">
                <a:solidFill>
                  <a:schemeClr val="tx2">
                    <a:lumMod val="75000"/>
                  </a:schemeClr>
                </a:solidFill>
              </a:rPr>
              <a:t>Prilikom osmišljanja procesa sudjelovanja potrebno je: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r-HR" sz="1800" dirty="0"/>
              <a:t>objaviti jasne ciljeve, obuhvat i proces sudjelovanja javnosti u planiranju proračuna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r-HR" sz="1800" b="0" dirty="0"/>
              <a:t>prilagoditi metode sudjelovanja</a:t>
            </a:r>
            <a:r>
              <a:rPr lang="hr-HR" sz="1800" dirty="0"/>
              <a:t> koje su najprimjerenije za različite sudionike;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r-HR" sz="1800" b="0" dirty="0"/>
              <a:t>upotrijebiti različite mehanizme</a:t>
            </a:r>
            <a:r>
              <a:rPr lang="hr-HR" sz="1800" dirty="0"/>
              <a:t>, u skladu s prirodom predmetnog pitanja;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r-HR" sz="1800" b="0" dirty="0"/>
              <a:t>izdvojiti dovoljno vremena kako bi sudjelovanje građana ostvarilo vidljiv učinak</a:t>
            </a:r>
            <a:r>
              <a:rPr lang="hr-HR" sz="1800" dirty="0"/>
              <a:t> na proračunsku politiku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r-HR" sz="1800" dirty="0"/>
              <a:t>provesti naknadnu provjeru te dati pravovremene povratne informacije građanima o napretku i rezultatima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hr-HR" sz="1800" dirty="0"/>
              <a:t>Osigurati uključenost osjetljivih skupina stanovništva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1383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734300" cy="381000"/>
          </a:xfrm>
        </p:spPr>
        <p:txBody>
          <a:bodyPr/>
          <a:lstStyle/>
          <a:p>
            <a:r>
              <a:rPr lang="hr-HR" sz="2500">
                <a:solidFill>
                  <a:schemeClr val="accent2"/>
                </a:solidFill>
              </a:rPr>
              <a:t>4. </a:t>
            </a:r>
            <a:r>
              <a:rPr lang="hr-HR" sz="2500">
                <a:solidFill>
                  <a:srgbClr val="953735"/>
                </a:solidFill>
              </a:rPr>
              <a:t>Mogućnosti reforme: inicijative u pogledu ponude i potražnje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0FDCD3-9D47-4AF4-9E02-36CEE7315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2514600"/>
            <a:ext cx="3962400" cy="4343400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600" dirty="0"/>
              <a:t>Utvrđivanje mehanizama za sudjelovanje građana (inicijative za opskrbu)</a:t>
            </a:r>
          </a:p>
          <a:p>
            <a:pPr marL="800100" lvl="1" indent="-3429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600" dirty="0"/>
              <a:t>Izravne telefonske linije, otvoreni proračunski podaci na portalu Open Budgets (mrežno glasovanje, peticije).</a:t>
            </a:r>
          </a:p>
          <a:p>
            <a:pPr marL="800100" lvl="1" indent="-3429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600" dirty="0"/>
              <a:t>Rasprave i savjetovanje u pogledu proračuna (neke su zemlje zatvorile ciklus pružanja povratnih informacija te su u roku od 15 dana objavile odgovor na pitanje kako su povratne informacije građana upotrijebljene).</a:t>
            </a:r>
          </a:p>
          <a:p>
            <a:pPr marL="800100" lvl="1" indent="-3429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600" dirty="0"/>
              <a:t>Mehanizmi participativnog proračuna</a:t>
            </a: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800" dirty="0"/>
          </a:p>
          <a:p>
            <a:pPr marL="457200" lvl="1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3B0FE80-3787-419D-AA48-C77E23202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7800" y="2514600"/>
            <a:ext cx="4420356" cy="4191000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600" dirty="0"/>
              <a:t>Provedba reformi za povećanje potražnje za proračunskim informacijama (inicijative za potražnju).</a:t>
            </a:r>
          </a:p>
          <a:p>
            <a:pPr marL="800100" lvl="1" indent="-3429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600" dirty="0"/>
              <a:t>Obuka/uključivanje organizacija civilnog društva u području analize proračuna i izvještavanja. </a:t>
            </a:r>
          </a:p>
          <a:p>
            <a:pPr marL="800100" lvl="1" indent="-3429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600" dirty="0"/>
              <a:t>Proračunska pismenost u školama.</a:t>
            </a:r>
          </a:p>
          <a:p>
            <a:pPr marL="800100" lvl="1" indent="-3429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600" dirty="0"/>
              <a:t>Simulacije i igrice na temu proračuna na internetu, geovizualizacija, proračuni za građane, interaktivni portali kojima je cilj pobuditi interes za informacije o proračunu.</a:t>
            </a:r>
          </a:p>
          <a:p>
            <a:pPr marL="800100" lvl="1" indent="-342900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600" dirty="0"/>
              <a:t>Rangiranje nacionalne i lokalne razine vlasti prema uspješnosti</a:t>
            </a:r>
          </a:p>
          <a:p>
            <a:pPr marL="457200" lvl="1" indent="0" algn="just" fontAlgn="auto">
              <a:spcAft>
                <a:spcPts val="0"/>
              </a:spcAft>
              <a:buNone/>
              <a:defRPr/>
            </a:pPr>
            <a:endParaRPr lang="en-US" sz="1600" dirty="0"/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143000" y="685800"/>
            <a:ext cx="8305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600" b="1" dirty="0">
                <a:solidFill>
                  <a:srgbClr val="376092"/>
                </a:solidFill>
              </a:rPr>
              <a:t>Za reforme sudjelovanja javnosti trebat će više vremena nego što će trebati da ključna proračunska dokumentacija postane dostupna i pristupačna</a:t>
            </a:r>
            <a:r>
              <a:rPr lang="hr-HR" sz="1600" b="1" dirty="0"/>
              <a:t>, </a:t>
            </a:r>
            <a:r>
              <a:rPr lang="hr-HR" sz="1600" dirty="0"/>
              <a:t>s obzirom na to da je potreban rad na dvjema razinama: </a:t>
            </a:r>
            <a:r>
              <a:rPr lang="hr-HR" sz="1600" i="1" dirty="0"/>
              <a:t>razina vlade i javna razina / razina civilnog društva.</a:t>
            </a:r>
            <a:r>
              <a:rPr lang="hr-HR" sz="1600" dirty="0"/>
              <a:t>   </a:t>
            </a:r>
          </a:p>
          <a:p>
            <a:pPr algn="ctr" fontAlgn="auto">
              <a:spcAft>
                <a:spcPts val="0"/>
              </a:spcAft>
              <a:defRPr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hr-HR" sz="1600" dirty="0">
                <a:solidFill>
                  <a:schemeClr val="accent2">
                    <a:lumMod val="75000"/>
                  </a:schemeClr>
                </a:solidFill>
              </a:rPr>
              <a:t>PEMPAL je ustanovio da se za uključivanje građana u 6 zemalja koje su sudjelovale u anketi koristi širok raspon mehanizama. </a:t>
            </a:r>
          </a:p>
        </p:txBody>
      </p:sp>
    </p:spTree>
    <p:extLst>
      <p:ext uri="{BB962C8B-B14F-4D97-AF65-F5344CB8AC3E}">
        <p14:creationId xmlns="" xmlns:p14="http://schemas.microsoft.com/office/powerpoint/2010/main" val="21760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734300" cy="381000"/>
          </a:xfrm>
        </p:spPr>
        <p:txBody>
          <a:bodyPr/>
          <a:lstStyle/>
          <a:p>
            <a:r>
              <a:rPr lang="hr-HR" sz="2500">
                <a:solidFill>
                  <a:schemeClr val="accent2"/>
                </a:solidFill>
              </a:rPr>
              <a:t>5. Predloženi plan aktivnosti za buduće reforme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0FDCD3-9D47-4AF4-9E02-36CEE7315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5800"/>
            <a:ext cx="3962400" cy="5943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hr-HR" sz="1800" b="1" dirty="0">
                <a:solidFill>
                  <a:schemeClr val="tx2">
                    <a:lumMod val="75000"/>
                  </a:schemeClr>
                </a:solidFill>
              </a:rPr>
              <a:t>Aspekt ponude: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>
              <a:spcBef>
                <a:spcPts val="0"/>
              </a:spcBef>
            </a:pPr>
            <a:r>
              <a:rPr lang="hr-HR" sz="1800" b="1" dirty="0"/>
              <a:t>Dokumentirajte i usporedite svoje mehanizme sudjelovanja javnosti</a:t>
            </a:r>
            <a:r>
              <a:rPr lang="hr-HR" sz="1800" dirty="0"/>
              <a:t> s onima koje su IBP i GIFT prepoznali kao dobru praksu (vidjeti odjeljak 4.). </a:t>
            </a:r>
          </a:p>
          <a:p>
            <a:pPr lvl="0">
              <a:spcBef>
                <a:spcPts val="0"/>
              </a:spcBef>
            </a:pPr>
            <a:endParaRPr lang="en-US" sz="1800" dirty="0"/>
          </a:p>
          <a:p>
            <a:pPr lvl="0">
              <a:spcBef>
                <a:spcPts val="0"/>
              </a:spcBef>
            </a:pPr>
            <a:r>
              <a:rPr lang="hr-HR" sz="1800" b="1" dirty="0"/>
              <a:t>Uspostavite/ojačajte zakonske okvire</a:t>
            </a:r>
            <a:r>
              <a:rPr lang="hr-HR" sz="1800" dirty="0"/>
              <a:t> za podršku sustavnom i transparentnom sudjelovanju građana. </a:t>
            </a:r>
          </a:p>
          <a:p>
            <a:pPr lvl="0">
              <a:spcBef>
                <a:spcPts val="0"/>
              </a:spcBef>
            </a:pPr>
            <a:endParaRPr lang="en-US" sz="1800" dirty="0"/>
          </a:p>
          <a:p>
            <a:pPr lvl="0">
              <a:spcBef>
                <a:spcPts val="0"/>
              </a:spcBef>
            </a:pPr>
            <a:r>
              <a:rPr lang="hr-HR" sz="1800" b="1" dirty="0"/>
              <a:t>Razvijajte/ojačajte strategije komunikacije o proračunu</a:t>
            </a:r>
            <a:r>
              <a:rPr lang="hr-HR" sz="1800" dirty="0"/>
              <a:t>, uključujući jasno dokumentiranje proračunskog kalendara i ključnih faza u kojima građani/organizacije civilnog društva mogu sudjelovati (poput formuliranja, odobravanja, izvršenja i revizije).</a:t>
            </a:r>
            <a:r>
              <a:rPr lang="hr-HR" sz="18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3B0FE80-3787-419D-AA48-C77E23202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762000"/>
            <a:ext cx="4267956" cy="5943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hr-HR" sz="1800" b="1" dirty="0"/>
              <a:t>Provjerite je li svih 8 ključnih proračunskih dokumenata javno dostupno</a:t>
            </a:r>
            <a:r>
              <a:rPr lang="hr-HR" sz="1800" dirty="0"/>
              <a:t> na web stranici/ portalu i čitljivom formatu koji se može ponovno upotrebljavati.</a:t>
            </a:r>
            <a:r>
              <a:rPr lang="hr-HR" sz="1800" dirty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105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hr-HR" sz="1800" b="1" dirty="0">
                <a:solidFill>
                  <a:srgbClr val="000000"/>
                </a:solidFill>
              </a:rPr>
              <a:t>Odredite ciljeve i željeni učinak bilo kojeg savjetovanja </a:t>
            </a:r>
            <a:r>
              <a:rPr lang="hr-HR" sz="1800" dirty="0">
                <a:solidFill>
                  <a:srgbClr val="000000"/>
                </a:solidFill>
              </a:rPr>
              <a:t>(s pomoću spektra IAP2, vidjeti Privitak B).</a:t>
            </a:r>
          </a:p>
          <a:p>
            <a:pPr>
              <a:spcBef>
                <a:spcPts val="0"/>
              </a:spcBef>
            </a:pPr>
            <a:endParaRPr lang="en-US" sz="1800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hr-HR" sz="1800" dirty="0">
                <a:solidFill>
                  <a:srgbClr val="000000"/>
                </a:solidFill>
              </a:rPr>
              <a:t>Ako tražite povratne informacije, </a:t>
            </a:r>
            <a:r>
              <a:rPr lang="hr-HR" sz="1800" b="1" dirty="0">
                <a:solidFill>
                  <a:srgbClr val="000000"/>
                </a:solidFill>
              </a:rPr>
              <a:t>provjerite je li petlja povratnih informacija zatvorena</a:t>
            </a:r>
            <a:r>
              <a:rPr lang="hr-HR" sz="1800" dirty="0">
                <a:solidFill>
                  <a:srgbClr val="000000"/>
                </a:solidFill>
              </a:rPr>
              <a:t> - pravodobno pružite odgovore o tome kako su upotrijebljene povratne informacije građana. 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1345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734300" cy="381000"/>
          </a:xfrm>
        </p:spPr>
        <p:txBody>
          <a:bodyPr/>
          <a:lstStyle/>
          <a:p>
            <a:r>
              <a:rPr lang="hr-HR" sz="2500">
                <a:solidFill>
                  <a:schemeClr val="accent2"/>
                </a:solidFill>
              </a:rPr>
              <a:t>5. Predloženi plan aktivnosti za buduće reforme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0FDCD3-9D47-4AF4-9E02-36CEE7315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5800"/>
            <a:ext cx="3962400" cy="5943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hr-HR" sz="1900" b="1" dirty="0">
                <a:solidFill>
                  <a:schemeClr val="tx2">
                    <a:lumMod val="75000"/>
                  </a:schemeClr>
                </a:solidFill>
              </a:rPr>
              <a:t>Aspekt ponude: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hr-HR" sz="1900" b="1" dirty="0">
                <a:solidFill>
                  <a:srgbClr val="000000"/>
                </a:solidFill>
              </a:rPr>
              <a:t>Iskoristite ICT alate u najvećoj mogućoj mjeri za dobivanje povratnih informacija od šireg kruga građana</a:t>
            </a:r>
            <a:r>
              <a:rPr lang="hr-HR" sz="1900" dirty="0">
                <a:solidFill>
                  <a:srgbClr val="000000"/>
                </a:solidFill>
              </a:rPr>
              <a:t> (uz dodatne napore za uključivanje ranjivih i marginaliziranih skupina). 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3B0FE80-3787-419D-AA48-C77E23202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838200"/>
            <a:ext cx="4267956" cy="572845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2000" b="1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</a:pPr>
            <a:r>
              <a:rPr lang="hr-HR" sz="2000" b="1" dirty="0">
                <a:solidFill>
                  <a:srgbClr val="000000"/>
                </a:solidFill>
              </a:rPr>
              <a:t>Upotrijebite Proračun za građane kao savjetodavni mehanizam</a:t>
            </a:r>
            <a:r>
              <a:rPr lang="hr-HR" sz="2000" dirty="0">
                <a:solidFill>
                  <a:srgbClr val="000000"/>
                </a:solidFill>
              </a:rPr>
              <a:t> (npr. uključite škole/sveučilišta u natjecanja za najbolji nacrt, održavajte javne sastanke s organizacijama civilnog društva povezanih s proračunom/novinarima o njegovom sadržaju/opsegu).</a:t>
            </a:r>
          </a:p>
          <a:p>
            <a:pPr>
              <a:spcBef>
                <a:spcPts val="0"/>
              </a:spcBef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hr-HR" sz="2000" b="1" dirty="0">
                <a:solidFill>
                  <a:srgbClr val="000000"/>
                </a:solidFill>
              </a:rPr>
              <a:t>Razmislite o upotrebi mehanizama sudjelovanja javnosti izvan proračunskog procesa</a:t>
            </a:r>
            <a:r>
              <a:rPr lang="hr-HR" sz="2000" dirty="0">
                <a:solidFill>
                  <a:srgbClr val="000000"/>
                </a:solidFill>
              </a:rPr>
              <a:t> (porezne promjene/revizije, poput Novog Zelanda, Bjelarusa). 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6076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734300" cy="381000"/>
          </a:xfrm>
        </p:spPr>
        <p:txBody>
          <a:bodyPr/>
          <a:lstStyle/>
          <a:p>
            <a:r>
              <a:rPr lang="hr-HR" sz="2500">
                <a:solidFill>
                  <a:schemeClr val="accent2"/>
                </a:solidFill>
              </a:rPr>
              <a:t>5. Predloženi plan aktivnosti za buduće reforme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0FDCD3-9D47-4AF4-9E02-36CEE7315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5800"/>
            <a:ext cx="4191000" cy="6019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hr-HR" sz="1900" b="1">
                <a:solidFill>
                  <a:schemeClr val="tx2">
                    <a:lumMod val="75000"/>
                  </a:schemeClr>
                </a:solidFill>
              </a:rPr>
              <a:t>Aspekt potražnje:</a:t>
            </a:r>
          </a:p>
          <a:p>
            <a:pPr algn="just">
              <a:spcBef>
                <a:spcPts val="0"/>
              </a:spcBef>
            </a:pPr>
            <a:r>
              <a:rPr lang="hr-HR" sz="1800" b="1">
                <a:solidFill>
                  <a:srgbClr val="000000"/>
                </a:solidFill>
              </a:rPr>
              <a:t>Provedite anketu kako bi se utvrdile trenutačne upotrebe informacija o proračunu</a:t>
            </a:r>
            <a:r>
              <a:rPr lang="hr-HR" sz="1800">
                <a:solidFill>
                  <a:srgbClr val="000000"/>
                </a:solidFill>
              </a:rPr>
              <a:t> te sve prepreke/praznine.</a:t>
            </a:r>
          </a:p>
          <a:p>
            <a:pPr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hr-HR" sz="1800" b="1">
                <a:solidFill>
                  <a:srgbClr val="000000"/>
                </a:solidFill>
              </a:rPr>
              <a:t>Ako se kapaciteti organizacija civilnog društva i/ili medijskog sektora i dalje razvijaju, ponudite obuku o tome kako analizirati proračunske informacije i izvještavati o njima</a:t>
            </a:r>
            <a:r>
              <a:rPr lang="hr-HR" sz="1800">
                <a:solidFill>
                  <a:srgbClr val="000000"/>
                </a:solidFill>
              </a:rPr>
              <a:t> (u suradnji sa sveučilištima, ustanovama za obuku i svim organizacijama civilnog društva koje posjeduju kapacitete). </a:t>
            </a:r>
          </a:p>
          <a:p>
            <a:pPr algn="just">
              <a:spcBef>
                <a:spcPts val="0"/>
              </a:spcBef>
            </a:pPr>
            <a:endParaRPr lang="en-US" sz="18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hr-HR" sz="1800" b="1">
                <a:solidFill>
                  <a:srgbClr val="000000"/>
                </a:solidFill>
              </a:rPr>
              <a:t>Razmislite o inicijativama (s Rusijom kao referentnom točkom) kako biste povećali proračunsku pismenost</a:t>
            </a:r>
            <a:r>
              <a:rPr lang="hr-HR" sz="1800">
                <a:solidFill>
                  <a:srgbClr val="000000"/>
                </a:solidFill>
              </a:rPr>
              <a:t> građana od rane dobi.</a:t>
            </a:r>
          </a:p>
          <a:p>
            <a:pPr lvl="1" algn="just">
              <a:spcBef>
                <a:spcPts val="0"/>
              </a:spcBef>
            </a:pPr>
            <a:r>
              <a:rPr lang="hr-HR" sz="1800">
                <a:solidFill>
                  <a:srgbClr val="000000"/>
                </a:solidFill>
              </a:rPr>
              <a:t>Poveznice na kurikulum sadržane u proizvodu znanja.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lvl="1" indent="0" algn="just">
              <a:spcBef>
                <a:spcPts val="0"/>
              </a:spcBef>
              <a:buNone/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3B0FE80-3787-419D-AA48-C77E23202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838200"/>
            <a:ext cx="4267956" cy="5728456"/>
          </a:xfr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1800" b="1">
                <a:solidFill>
                  <a:srgbClr val="000000"/>
                </a:solidFill>
              </a:rPr>
              <a:t>Pokrenite medijske kampanje za poticanje građana na to da pitaju na što se troši njihov porez moglo bi dovesti do većeg interesa</a:t>
            </a:r>
            <a:r>
              <a:rPr lang="hr-HR" sz="1800">
                <a:solidFill>
                  <a:srgbClr val="000000"/>
                </a:solidFill>
              </a:rPr>
              <a:t> i/ili pokrenite kampanje za podizanje svijesti u organizacijama civilnog društva, medijima i školama na temu važnosti proračuna;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1800" dirty="0">
              <a:solidFill>
                <a:srgbClr val="000000"/>
              </a:solidFill>
            </a:endParaRPr>
          </a:p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800" b="1">
                <a:solidFill>
                  <a:srgbClr val="000000"/>
                </a:solidFill>
              </a:rPr>
              <a:t>Izmijenite informativne portale kako biste na inovativne načine zainteresirali građane </a:t>
            </a:r>
            <a:r>
              <a:rPr lang="hr-HR" sz="1800" b="0">
                <a:solidFill>
                  <a:srgbClr val="000000"/>
                </a:solidFill>
              </a:rPr>
              <a:t>i povećali upotrebu informacija</a:t>
            </a:r>
            <a:r>
              <a:rPr lang="hr-HR" sz="1800">
                <a:solidFill>
                  <a:srgbClr val="000000"/>
                </a:solidFill>
              </a:rPr>
              <a:t> npr. igrama na internetu (kao u Hrvatskoj i SAD-u) i internetskim brošurama i knjižicama za građane u jednostavnim formatima;</a:t>
            </a:r>
          </a:p>
          <a:p>
            <a:pPr marL="685800" lvl="2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800" b="1">
                <a:solidFill>
                  <a:srgbClr val="000000"/>
                </a:solidFill>
              </a:rPr>
              <a:t>Izgradite ciljnu publiku na temelju mapiranja</a:t>
            </a:r>
            <a:r>
              <a:rPr lang="hr-HR" sz="1800">
                <a:solidFill>
                  <a:srgbClr val="000000"/>
                </a:solidFill>
              </a:rPr>
              <a:t> potreba krajnjih korisnika portala. </a:t>
            </a:r>
          </a:p>
          <a:p>
            <a:pPr marL="685800" lvl="2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800" b="1">
                <a:solidFill>
                  <a:srgbClr val="000000"/>
                </a:solidFill>
              </a:rPr>
              <a:t>Odredite prioritete u pogledu informiranja i utvrdite najbolje formate</a:t>
            </a:r>
            <a:r>
              <a:rPr lang="hr-HR" sz="1800">
                <a:solidFill>
                  <a:srgbClr val="000000"/>
                </a:solidFill>
              </a:rPr>
              <a:t> i vizualizacije koji se mogu upotrijebiti.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0953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152400"/>
            <a:ext cx="7734300" cy="381000"/>
          </a:xfrm>
        </p:spPr>
        <p:txBody>
          <a:bodyPr/>
          <a:lstStyle/>
          <a:p>
            <a:r>
              <a:rPr lang="hr-HR" sz="2500">
                <a:solidFill>
                  <a:schemeClr val="accent2"/>
                </a:solidFill>
              </a:rPr>
              <a:t>5. Predloženi plan aktivnosti za buduće reforme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0FDCD3-9D47-4AF4-9E02-36CEE73158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85800"/>
            <a:ext cx="4191000" cy="5410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hr-HR" sz="1900" b="1">
                <a:solidFill>
                  <a:schemeClr val="tx2">
                    <a:lumMod val="75000"/>
                  </a:schemeClr>
                </a:solidFill>
              </a:rPr>
              <a:t>Aspekt potražnje</a:t>
            </a:r>
            <a:r>
              <a:rPr lang="hr-HR" sz="1900">
                <a:solidFill>
                  <a:schemeClr val="tx2">
                    <a:lumMod val="75000"/>
                  </a:schemeClr>
                </a:solidFill>
              </a:rPr>
              <a:t> (rezultati GIFT-ove studije iz 2016. o tome na koji način stimulirati smisleniju upotrebu informacija o proračunu):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800" b="1"/>
              <a:t>Pružite više informacija</a:t>
            </a:r>
            <a:r>
              <a:rPr lang="hr-HR" sz="1800"/>
              <a:t> </a:t>
            </a:r>
            <a:r>
              <a:rPr lang="hr-HR" sz="1800" b="1"/>
              <a:t>koje se odnose na konkretan sektor</a:t>
            </a:r>
            <a:r>
              <a:rPr lang="hr-HR" sz="1800"/>
              <a:t>, uključujući pokazatelje učinka određenog sektora.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800" dirty="0"/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800" b="1"/>
              <a:t>Pružite opsežnije informacije koje se odnose na pružanje javnih usluga</a:t>
            </a:r>
            <a:r>
              <a:rPr lang="hr-HR" sz="1800"/>
              <a:t>, npr. obrazovanje, zdravstvo, mirovine.</a:t>
            </a:r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800" dirty="0"/>
          </a:p>
          <a:p>
            <a:pPr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800" b="1"/>
              <a:t>Pružite informacije o stvarnih prihodima i rashodima</a:t>
            </a:r>
            <a:r>
              <a:rPr lang="hr-HR" sz="1800"/>
              <a:t> (npr. sveobuhvatne godišnje izvještaje i revizijske izvještaje).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 smtClean="0">
              <a:solidFill>
                <a:srgbClr val="000000"/>
              </a:solidFill>
            </a:endParaRPr>
          </a:p>
          <a:p>
            <a:pPr marL="457200" lvl="1" indent="0" algn="just">
              <a:spcBef>
                <a:spcPts val="0"/>
              </a:spcBef>
              <a:buNone/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63B0FE80-3787-419D-AA48-C77E232022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1295400"/>
            <a:ext cx="4267956" cy="5181600"/>
          </a:xfrm>
        </p:spPr>
        <p:txBody>
          <a:bodyPr/>
          <a:lstStyle/>
          <a:p>
            <a:pPr lvl="1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800" b="1"/>
              <a:t>Omogućite međusobno povezivanje različitih vrsta podataka</a:t>
            </a:r>
            <a:r>
              <a:rPr lang="hr-HR" sz="1800"/>
              <a:t> (jedinstven i jednostavan pristup za postavljanje informacija na internet, pružanje proračunskih formata koji omogućuju jednostavno prikupljanje podataka i njihovu analizu, npr. strojno čitljivi formati).</a:t>
            </a:r>
          </a:p>
          <a:p>
            <a:pPr lvl="1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1800" dirty="0"/>
          </a:p>
          <a:p>
            <a:pPr lvl="1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1800" b="1"/>
              <a:t>Povećajte nastojanja u pogledu širenja informacija</a:t>
            </a:r>
            <a:r>
              <a:rPr lang="hr-HR" sz="1800"/>
              <a:t>, npr. pokretanjem portala posvećenih fiskalnoj transparentnosti, promicanjem osviještenosti o javno dostupnim informacijama.</a:t>
            </a:r>
            <a:r>
              <a:rPr lang="hr-HR" sz="1800" b="1"/>
              <a:t> 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04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990600"/>
            <a:ext cx="8382000" cy="56388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200" b="1">
                <a:solidFill>
                  <a:schemeClr val="tx1"/>
                </a:solidFill>
              </a:rPr>
              <a:t>Loše izrađeni ili loše provedeni mehanizmi mogu imati znatne negativne utjecaje. 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b="1" dirty="0" smtClean="0">
              <a:solidFill>
                <a:schemeClr val="tx1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chemeClr val="accent1"/>
                </a:solidFill>
              </a:rPr>
              <a:t>Osigurajte kvalitetno izrađene mehanizme u okviru strategije</a:t>
            </a:r>
            <a:r>
              <a:rPr lang="hr-HR" sz="2200"/>
              <a:t> s definiranim ciljevima i ishodima te uz jasnu i redovitu komunikaciju sa svim zainteresiranim stranama.</a:t>
            </a:r>
            <a:r>
              <a:rPr lang="hr-HR" sz="2200">
                <a:solidFill>
                  <a:schemeClr val="tx1"/>
                </a:solidFill>
              </a:rPr>
              <a:t>  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b="1" dirty="0" smtClean="0">
              <a:solidFill>
                <a:schemeClr val="tx1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rgbClr val="4F81BD"/>
                </a:solidFill>
              </a:rPr>
              <a:t>Ne mijenjajte strukturu mehanizma prije nego što</a:t>
            </a:r>
            <a:r>
              <a:rPr lang="hr-HR" sz="2200"/>
              <a:t> je provedba dovršena.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b="1" dirty="0" smtClean="0">
              <a:solidFill>
                <a:schemeClr val="tx1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rgbClr val="4F81BD"/>
                </a:solidFill>
              </a:rPr>
              <a:t>Uspostavite mehanizam za rješavanje pritužbi.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b="1" dirty="0" smtClean="0">
              <a:solidFill>
                <a:schemeClr val="tx1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>
                <a:solidFill>
                  <a:srgbClr val="4F81BD"/>
                </a:solidFill>
              </a:rPr>
              <a:t>Evidentirajte naučene lekcije </a:t>
            </a:r>
            <a:r>
              <a:rPr lang="hr-HR" sz="2200"/>
              <a:t>u svrhu poboljšanja budućih mehanizama.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b="1" dirty="0" smtClean="0">
              <a:solidFill>
                <a:srgbClr val="376092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b="1" dirty="0" smtClean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34143" y="152400"/>
            <a:ext cx="8839200" cy="876300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>6. Čimbenici rizika i njihovo ublažavanje</a:t>
            </a:r>
          </a:p>
        </p:txBody>
      </p:sp>
    </p:spTree>
    <p:extLst>
      <p:ext uri="{BB962C8B-B14F-4D97-AF65-F5344CB8AC3E}">
        <p14:creationId xmlns="" xmlns:p14="http://schemas.microsoft.com/office/powerpoint/2010/main" val="20228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8610600" cy="60198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>
                <a:solidFill>
                  <a:schemeClr val="accent1"/>
                </a:solidFill>
              </a:rPr>
              <a:t>Politike, smjernice i/ili propisi</a:t>
            </a:r>
            <a:r>
              <a:rPr lang="hr-HR" sz="2000" dirty="0"/>
              <a:t> mogu se u upotrijebiti u svrhu utvrđivanja vrste, ciljeva, formata i učestalosti primjene mehanizama koji se usvajaju na svim razinama vlasti.</a:t>
            </a:r>
          </a:p>
          <a:p>
            <a:pPr algn="just"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>
                <a:solidFill>
                  <a:srgbClr val="4F81BD"/>
                </a:solidFill>
              </a:rPr>
              <a:t>Posebna agencija mogla bi se proglasiti odgovornom</a:t>
            </a:r>
            <a:r>
              <a:rPr lang="hr-HR" sz="2000" dirty="0"/>
              <a:t>, kao npr. u Rusiji i Uzbekistanu.</a:t>
            </a:r>
            <a:r>
              <a:rPr lang="hr-HR" sz="2000" dirty="0">
                <a:solidFill>
                  <a:schemeClr val="tx1"/>
                </a:solidFill>
              </a:rPr>
              <a:t>  Zadaci mogu uključivati:</a:t>
            </a: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>
                <a:solidFill>
                  <a:schemeClr val="tx1"/>
                </a:solidFill>
              </a:rPr>
              <a:t>vođenje središnjeg popisa procesa sudjelovanja javnosti koji su u tijeku na svim razinama vlasti</a:t>
            </a:r>
            <a:r>
              <a:rPr lang="hr-HR" sz="2000" dirty="0">
                <a:solidFill>
                  <a:schemeClr val="tx1"/>
                </a:solidFill>
              </a:rPr>
              <a:t>.  Primjerice, datumi, vrijeme, rokovi za predaju, ostvareni rezultati.</a:t>
            </a: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/>
              <a:t>vođenje središnjeg popisa organizacija civilnog društva prema području stručnosti</a:t>
            </a:r>
            <a:r>
              <a:rPr lang="hr-HR" sz="2000" dirty="0"/>
              <a:t>, te mjesta za održavanje sastanaka.</a:t>
            </a:r>
            <a:r>
              <a:rPr lang="hr-HR" sz="2000" dirty="0">
                <a:solidFill>
                  <a:schemeClr val="tx1"/>
                </a:solidFill>
              </a:rPr>
              <a:t> </a:t>
            </a: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/>
              <a:t>pripremanje povremenih biltena o dobrim praksama, uključujući dodjelu nagrada</a:t>
            </a:r>
            <a:r>
              <a:rPr lang="hr-HR" sz="2000" dirty="0"/>
              <a:t> za najinovativnije mehanizme i prakse za promicanje dijeljenja informacija</a:t>
            </a:r>
            <a:r>
              <a:rPr lang="hr-HR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b="1" dirty="0" smtClean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839200" cy="876300"/>
          </a:xfrm>
        </p:spPr>
        <p:txBody>
          <a:bodyPr/>
          <a:lstStyle/>
          <a:p>
            <a:r>
              <a:rPr lang="hr-HR" sz="2500" b="1">
                <a:solidFill>
                  <a:srgbClr val="000000"/>
                </a:solidFill>
              </a:rPr>
              <a:t>Nedostatak kulture razmjene informacija i loša koordinacija</a:t>
            </a:r>
          </a:p>
        </p:txBody>
      </p:sp>
    </p:spTree>
    <p:extLst>
      <p:ext uri="{BB962C8B-B14F-4D97-AF65-F5344CB8AC3E}">
        <p14:creationId xmlns="" xmlns:p14="http://schemas.microsoft.com/office/powerpoint/2010/main" val="61780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0912" y="660400"/>
            <a:ext cx="8936038" cy="6172200"/>
          </a:xfrm>
        </p:spPr>
        <p:txBody>
          <a:bodyPr rtlCol="0">
            <a:noAutofit/>
          </a:bodyPr>
          <a:lstStyle/>
          <a:p>
            <a:pPr lvl="0" algn="l"/>
            <a:endParaRPr lang="en-GB" sz="1000" dirty="0">
              <a:solidFill>
                <a:schemeClr val="tx1"/>
              </a:solidFill>
            </a:endParaRPr>
          </a:p>
          <a:p>
            <a:pPr marL="342900" lvl="0" indent="-342900" algn="l">
              <a:buFont typeface="Arial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Pregled napretka BLTWG-a u pogledu sudjelovanja javnosti i proizvoda znanja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Koncept sudjelovanja javnosti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Međunarodni okvir za sudjelovanje javnosti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Mogućnosti reforme – inicijative u pogledu ponude i potražnje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Predloženi plan aktivnosti za buduće reforme</a:t>
            </a:r>
          </a:p>
          <a:p>
            <a:pPr marL="457200" indent="-457200" algn="l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Čimbenici rizika koje je utvrdio BLTWG i mogućnosti njihova ublažavanja</a:t>
            </a:r>
          </a:p>
          <a:p>
            <a:pPr marL="457200" indent="-457200" algn="l">
              <a:buFont typeface="+mj-lt"/>
              <a:buAutoNum type="arabicPeriod"/>
            </a:pPr>
            <a:r>
              <a:rPr lang="hr-HR" sz="2200">
                <a:solidFill>
                  <a:schemeClr val="tx1"/>
                </a:solidFill>
              </a:rPr>
              <a:t>Sljedeći koraci – okrugli stol (nakon izlaganja GIFT-a i IBP-a)</a:t>
            </a:r>
          </a:p>
          <a:p>
            <a:pPr lvl="0" algn="l"/>
            <a:endParaRPr lang="en-US" sz="2200" dirty="0" smtClean="0">
              <a:solidFill>
                <a:schemeClr val="tx1"/>
              </a:solidFill>
            </a:endParaRPr>
          </a:p>
          <a:p>
            <a:pPr lvl="0" algn="l"/>
            <a:endParaRPr lang="en-US" sz="1400" b="1" dirty="0" smtClean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9448800" cy="876300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>Pregled izlaganja</a:t>
            </a:r>
          </a:p>
        </p:txBody>
      </p:sp>
    </p:spTree>
    <p:extLst>
      <p:ext uri="{BB962C8B-B14F-4D97-AF65-F5344CB8AC3E}">
        <p14:creationId xmlns="" xmlns:p14="http://schemas.microsoft.com/office/powerpoint/2010/main" val="16894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838200"/>
            <a:ext cx="8382000" cy="5638800"/>
          </a:xfrm>
        </p:spPr>
        <p:txBody>
          <a:bodyPr rtlCol="0">
            <a:noAutofit/>
          </a:bodyPr>
          <a:lstStyle/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>
                <a:solidFill>
                  <a:schemeClr val="accent1"/>
                </a:solidFill>
              </a:rPr>
              <a:t>Uključite odredbe o privatnosti i sukobu interesa u politiku i pravni okvir</a:t>
            </a:r>
            <a:r>
              <a:rPr lang="hr-HR" sz="2000" dirty="0"/>
              <a:t> koji se odnose način na koji vaša vlada upravlja informacijama koje ima na raspolaganju i na koji ih upotrebljava.</a:t>
            </a:r>
            <a:r>
              <a:rPr lang="hr-HR" sz="2000" dirty="0">
                <a:solidFill>
                  <a:schemeClr val="tx1"/>
                </a:solidFill>
              </a:rPr>
              <a:t> Mogu se izraditi i zakoni o privatnosti ako je to potrebno.  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>
                <a:solidFill>
                  <a:schemeClr val="tx1"/>
                </a:solidFill>
              </a:rPr>
              <a:t>Zakonima o slobodi informiranja</a:t>
            </a:r>
            <a:r>
              <a:rPr lang="hr-HR" sz="2000" dirty="0">
                <a:solidFill>
                  <a:schemeClr val="tx1"/>
                </a:solidFill>
              </a:rPr>
              <a:t> trebale bi se propisati vrste informacija koje se ne smiju razmjenjivati (npr. one u vezi s nacionalnom sigurnosti, povjerljivim osobnim informacijama građana, komercijalnom povjerljivosti, intelektualnim vlasništvom ili patentnim pravima).  </a:t>
            </a: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>
                <a:solidFill>
                  <a:schemeClr val="tx1"/>
                </a:solidFill>
              </a:rPr>
              <a:t>ICT alati mogu se upotrebljavati s pomoću povjerljivog mrežnog pristupa.</a:t>
            </a: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000" b="1" dirty="0">
                <a:solidFill>
                  <a:schemeClr val="tx1"/>
                </a:solidFill>
              </a:rPr>
              <a:t>Dostupne su smjernice</a:t>
            </a:r>
            <a:r>
              <a:rPr lang="hr-HR" sz="2000" dirty="0">
                <a:solidFill>
                  <a:schemeClr val="tx1"/>
                </a:solidFill>
              </a:rPr>
              <a:t> za podršku upravljanju potencijalnim sukobima interesa (npr. OECD i Vijeće Europe).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0"/>
            <a:ext cx="8839200" cy="876300"/>
          </a:xfrm>
        </p:spPr>
        <p:txBody>
          <a:bodyPr/>
          <a:lstStyle/>
          <a:p>
            <a:r>
              <a:rPr lang="hr-HR" sz="2500" b="1">
                <a:solidFill>
                  <a:srgbClr val="000000"/>
                </a:solidFill>
              </a:rPr>
              <a:t>Pitanja privatnosti i sukoba interesa</a:t>
            </a:r>
          </a:p>
        </p:txBody>
      </p:sp>
    </p:spTree>
    <p:extLst>
      <p:ext uri="{BB962C8B-B14F-4D97-AF65-F5344CB8AC3E}">
        <p14:creationId xmlns="" xmlns:p14="http://schemas.microsoft.com/office/powerpoint/2010/main" val="116248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762000"/>
            <a:ext cx="8382000" cy="5943600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hr-HR" sz="2000" b="1" dirty="0">
                <a:solidFill>
                  <a:schemeClr val="tx1"/>
                </a:solidFill>
              </a:rPr>
              <a:t>Okrugli stol nakon izlaganja IBP-a i GIFT-a; očekuju se odgovori zemalja na sljedeća pitanja:</a:t>
            </a:r>
          </a:p>
          <a:p>
            <a:pPr marL="457200" indent="-457200" algn="l">
              <a:buFont typeface="Arial"/>
              <a:buChar char="•"/>
            </a:pPr>
            <a:r>
              <a:rPr lang="hr-HR" sz="2000" dirty="0">
                <a:solidFill>
                  <a:srgbClr val="000000"/>
                </a:solidFill>
              </a:rPr>
              <a:t>Koji su dodatni resursi potrebni (ako jesu) za potrebe pružanja potpore reformama iz područja sudjelovanja javnosti u fiskalnoj politici i proračunskim procesima na nacionalnoj razini?</a:t>
            </a:r>
          </a:p>
          <a:p>
            <a:pPr algn="l"/>
            <a:endParaRPr lang="en-US" sz="1100" dirty="0">
              <a:solidFill>
                <a:srgbClr val="000000"/>
              </a:solidFill>
            </a:endParaRPr>
          </a:p>
          <a:p>
            <a:pPr marL="342900" indent="-342900" algn="l">
              <a:buFont typeface="Arial"/>
              <a:buChar char="•"/>
            </a:pPr>
            <a:r>
              <a:rPr lang="hr-HR" sz="2000" dirty="0">
                <a:solidFill>
                  <a:srgbClr val="000000"/>
                </a:solidFill>
              </a:rPr>
              <a:t>Na prethodnim je sastancima odlučeno da će tema sljedećeg proizvoda znanja biti mehanizmi participativnog proračuna.</a:t>
            </a:r>
          </a:p>
          <a:p>
            <a:pPr marL="800100" lvl="1" indent="-342900" algn="l">
              <a:buFont typeface="Arial"/>
              <a:buChar char="•"/>
            </a:pPr>
            <a:r>
              <a:rPr lang="hr-HR" sz="2000" dirty="0">
                <a:solidFill>
                  <a:srgbClr val="000000"/>
                </a:solidFill>
              </a:rPr>
              <a:t>Imajući u vidu nove informacije koje su pružili IBP i GIFT, je li to tema na kojoj želite i dalje zadržati fokus?  Molimo potvrdite. </a:t>
            </a:r>
          </a:p>
          <a:p>
            <a:pPr marL="800100" lvl="1" indent="-342900" algn="l">
              <a:buFont typeface="Arial"/>
              <a:buChar char="•"/>
            </a:pPr>
            <a:endParaRPr lang="en-US" sz="900" dirty="0">
              <a:solidFill>
                <a:srgbClr val="000000"/>
              </a:solidFill>
            </a:endParaRPr>
          </a:p>
          <a:p>
            <a:pPr marL="800100" lvl="1" indent="-342900" algn="l">
              <a:buFont typeface="Arial"/>
              <a:buChar char="•"/>
            </a:pPr>
            <a:r>
              <a:rPr lang="hr-HR" sz="2000" dirty="0">
                <a:solidFill>
                  <a:srgbClr val="000000"/>
                </a:solidFill>
              </a:rPr>
              <a:t>Molimo navedite one resurse za koje želite da budu uključeni u novi proizvod znanja te u kojem obliku želite da oni budu uključeni. </a:t>
            </a:r>
          </a:p>
          <a:p>
            <a:pPr algn="l"/>
            <a:endParaRPr lang="en-US" sz="2000" b="1" dirty="0">
              <a:solidFill>
                <a:srgbClr val="000000"/>
              </a:solidFill>
            </a:endParaRPr>
          </a:p>
          <a:p>
            <a:pPr algn="l"/>
            <a:r>
              <a:rPr lang="hr-HR" sz="2000" b="1" dirty="0">
                <a:solidFill>
                  <a:srgbClr val="000000"/>
                </a:solidFill>
              </a:rPr>
              <a:t>Trenutačni proizvod znanja uskoro će biti završen –  zadnja faza stručna redaktura i priprema za tisak – nakon toga će biti objavljen na internetskoj stranici PEMPAL-a.  </a:t>
            </a:r>
          </a:p>
          <a:p>
            <a:endParaRPr lang="en-US" sz="900" b="1" dirty="0" smtClean="0">
              <a:solidFill>
                <a:srgbClr val="4F81BD"/>
              </a:solidFill>
            </a:endParaRPr>
          </a:p>
          <a:p>
            <a:r>
              <a:rPr lang="hr-HR" sz="2000" b="1" dirty="0">
                <a:solidFill>
                  <a:srgbClr val="4F81BD"/>
                </a:solidFill>
              </a:rPr>
              <a:t>VELIKO HVALA BLTWG-u na njihovu radu.</a:t>
            </a: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b="1" dirty="0" smtClean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066800" y="18522"/>
            <a:ext cx="8839200" cy="876300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>7. Sljedeći koraci</a:t>
            </a:r>
          </a:p>
        </p:txBody>
      </p:sp>
    </p:spTree>
    <p:extLst>
      <p:ext uri="{BB962C8B-B14F-4D97-AF65-F5344CB8AC3E}">
        <p14:creationId xmlns="" xmlns:p14="http://schemas.microsoft.com/office/powerpoint/2010/main" val="38273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3600">
                <a:solidFill>
                  <a:srgbClr val="000000"/>
                </a:solidFill>
              </a:rPr>
              <a:t>Hvala na pozornosti!</a:t>
            </a: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hr-HR" sz="2000">
                <a:solidFill>
                  <a:srgbClr val="000000"/>
                </a:solidFill>
              </a:rPr>
              <a:t>Svi relevantni materijali sa skupova PEMPAL-a dostupni su na engleskom, ruskom i bosansko-hrvatsko-srpskom na sljedećoj poveznici: </a:t>
            </a:r>
            <a:r>
              <a:rPr lang="hr-HR" sz="2000">
                <a:solidFill>
                  <a:srgbClr val="000000"/>
                </a:solidFill>
                <a:hlinkClick r:id="rId4"/>
              </a:rPr>
              <a:t>www.pempal.org</a:t>
            </a: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1346" y="1001169"/>
            <a:ext cx="8936038" cy="5842000"/>
          </a:xfrm>
        </p:spPr>
        <p:txBody>
          <a:bodyPr rtlCol="0">
            <a:noAutofit/>
          </a:bodyPr>
          <a:lstStyle/>
          <a:p>
            <a:pPr lvl="0" algn="l"/>
            <a:endParaRPr lang="en-US" sz="2400" b="1" dirty="0">
              <a:solidFill>
                <a:srgbClr val="376092"/>
              </a:solidFill>
            </a:endParaRPr>
          </a:p>
          <a:p>
            <a:pPr lvl="0" algn="l"/>
            <a:endParaRPr lang="en-US" sz="2200" b="1" dirty="0" smtClean="0">
              <a:solidFill>
                <a:srgbClr val="558ED5"/>
              </a:solidFill>
            </a:endParaRPr>
          </a:p>
          <a:p>
            <a:pPr lvl="0" algn="l"/>
            <a:r>
              <a:rPr lang="hr-HR" sz="2200" b="1" dirty="0">
                <a:solidFill>
                  <a:srgbClr val="558ED5"/>
                </a:solidFill>
              </a:rPr>
              <a:t>BLTWG je dovršio svoj prvi proizvod znanja o proračunu za građane u FG 2018.</a:t>
            </a:r>
          </a:p>
          <a:p>
            <a:pPr lvl="0" algn="l"/>
            <a:endParaRPr lang="en-NZ" sz="2200" dirty="0" smtClean="0">
              <a:solidFill>
                <a:srgbClr val="558ED5"/>
              </a:solidFill>
            </a:endParaRPr>
          </a:p>
          <a:p>
            <a:pPr marL="342900" lvl="0" indent="-342900" algn="l">
              <a:buFont typeface="Wingdings" charset="2"/>
              <a:buChar char="q"/>
            </a:pPr>
            <a:r>
              <a:rPr lang="hr-HR" sz="2100" dirty="0">
                <a:solidFill>
                  <a:schemeClr val="tx1"/>
                </a:solidFill>
              </a:rPr>
              <a:t>Obrađeno je 10 prepreka na koje su članovi BLTWG-a naišli pri izradi proračuna za građane te su članovi BLTWG-a pronašli rješenja kako bi odgovorili na taj problem.</a:t>
            </a:r>
          </a:p>
          <a:p>
            <a:pPr marL="342900" lvl="0" indent="-342900" algn="l">
              <a:buFont typeface="Wingdings" charset="2"/>
              <a:buChar char="q"/>
            </a:pPr>
            <a:endParaRPr lang="en-NZ" sz="2100" dirty="0" smtClean="0">
              <a:solidFill>
                <a:schemeClr val="tx1"/>
              </a:solidFill>
            </a:endParaRPr>
          </a:p>
          <a:p>
            <a:pPr marL="342900" lvl="0" indent="-342900" algn="l">
              <a:buFont typeface="Wingdings" charset="2"/>
              <a:buChar char="q"/>
            </a:pPr>
            <a:r>
              <a:rPr lang="hr-HR" sz="2100" dirty="0">
                <a:solidFill>
                  <a:schemeClr val="tx1"/>
                </a:solidFill>
              </a:rPr>
              <a:t>Taj je rad pridonio znatnom poboljšanju dostupnosti proračuna za građane na razini regije (prema mjerenju Indeksa otvorenosti proračuna IBP-a).</a:t>
            </a:r>
          </a:p>
          <a:p>
            <a:pPr marL="342900" lvl="0" indent="-342900" algn="l">
              <a:buFont typeface="Wingdings" charset="2"/>
              <a:buChar char="q"/>
            </a:pPr>
            <a:endParaRPr lang="en-NZ" sz="2100" dirty="0">
              <a:solidFill>
                <a:schemeClr val="tx1"/>
              </a:solidFill>
            </a:endParaRPr>
          </a:p>
          <a:p>
            <a:pPr marL="342900" lvl="0" indent="-342900" algn="l">
              <a:buFont typeface="Wingdings" charset="2"/>
              <a:buChar char="q"/>
            </a:pPr>
            <a:r>
              <a:rPr lang="hr-HR" sz="2100" dirty="0">
                <a:solidFill>
                  <a:schemeClr val="tx1"/>
                </a:solidFill>
              </a:rPr>
              <a:t>IBP je prepoznao PEMPAL kao prvu globalnu mrežu koja se koristi Indeksom otvorenosti proračuna kao referentnim mjerilom za pružanje potpore poboljšanjima u pogledu reformi.</a:t>
            </a:r>
          </a:p>
          <a:p>
            <a:pPr lvl="0" algn="l"/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228600"/>
            <a:ext cx="8839200" cy="876300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/>
            </a:r>
            <a:br>
              <a:rPr lang="hr-HR" sz="2500">
                <a:solidFill>
                  <a:srgbClr val="953735"/>
                </a:solidFill>
              </a:rPr>
            </a:br>
            <a:r>
              <a:rPr lang="hr-HR" sz="2500">
                <a:solidFill>
                  <a:srgbClr val="953735"/>
                </a:solidFill>
              </a:rPr>
              <a:t>1. Pregled napretka BLTWG-a u pogledu sudjelovanja javnosti i proizvoda znanja</a:t>
            </a:r>
            <a:br>
              <a:rPr lang="hr-HR" sz="2500">
                <a:solidFill>
                  <a:srgbClr val="953735"/>
                </a:solidFill>
              </a:rPr>
            </a:br>
            <a:r>
              <a:rPr lang="hr-HR" sz="2500">
                <a:solidFill>
                  <a:srgbClr val="953735"/>
                </a:solidFill>
              </a:rPr>
              <a:t/>
            </a:r>
            <a:br>
              <a:rPr lang="hr-HR" sz="2500">
                <a:solidFill>
                  <a:srgbClr val="953735"/>
                </a:solidFill>
              </a:rPr>
            </a:br>
            <a:r>
              <a:rPr lang="hr-HR" sz="2500">
                <a:solidFill>
                  <a:srgbClr val="953735"/>
                </a:solidFill>
              </a:rPr>
              <a:t>1. proizvod znanja – proračun za građane</a:t>
            </a:r>
          </a:p>
        </p:txBody>
      </p:sp>
    </p:spTree>
    <p:extLst>
      <p:ext uri="{BB962C8B-B14F-4D97-AF65-F5344CB8AC3E}">
        <p14:creationId xmlns="" xmlns:p14="http://schemas.microsoft.com/office/powerpoint/2010/main" val="91010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9144000" cy="876300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>2. proizvod znanja – sudjelovanje javnosti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62544365"/>
              </p:ext>
            </p:extLst>
          </p:nvPr>
        </p:nvGraphicFramePr>
        <p:xfrm>
          <a:off x="914400" y="1143000"/>
          <a:ext cx="8830491" cy="5307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050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4349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93331">
                <a:tc>
                  <a:txBody>
                    <a:bodyPr/>
                    <a:lstStyle/>
                    <a:p>
                      <a:r>
                        <a:rPr lang="hr-HR" sz="140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1.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r-HR" sz="1400" b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Početak rada na proizvodu znanja - videokonferencija s GIFT-om, IBP-om i Svjetskom bankom.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27. listopada/oktobra 2017.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22400">
                <a:tc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r>
                        <a:rPr lang="hr-HR" sz="140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2.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Suradnja BLTWG-a u svrhu podrobnijeg proučavanja sudjelovanja javnosti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Lucida Grande CY"/>
                        <a:ea typeface="+mn-ea"/>
                        <a:cs typeface="Lucida Grande CY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ožujak/mart 2018. (plenarna sjednica u Beču)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svibanj/maj 2018. (GIFT-ov seminar, Zagreb)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20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rujan/septembar 2018. (Rusija)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listopad/oktobar 2018. (studijski posjet Portugalu zajedno s GIFT-om)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ožujak/mart 2019. (plenarna sjednica u Uzbekistanu)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9996">
                <a:tc>
                  <a:txBody>
                    <a:bodyPr/>
                    <a:lstStyle/>
                    <a:p>
                      <a:r>
                        <a:rPr lang="hr-HR" sz="140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3.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BLTWG utvrdio strukturu i tematski fokus proizvoda znanja u svrhu pružanja potpore reformama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22. svibnja/maja 2019. (videokonferencija)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studeni/novembar 2019. (okrugli stol s ciljem dovršetka prvog nacrta)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39996">
                <a:tc>
                  <a:txBody>
                    <a:bodyPr/>
                    <a:lstStyle/>
                    <a:p>
                      <a:r>
                        <a:rPr lang="hr-HR" sz="140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4.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0" baseline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Posljednji koraci u dovršetku proizvoda znanja i početak rada na novom proizvodu znanja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prosinac/decembar - ožujak/mart 2020. (razmjena novosti i ulaznih podataka s međunarodnim organizacijama)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0" dirty="0">
                          <a:solidFill>
                            <a:schemeClr val="tx1"/>
                          </a:solidFill>
                          <a:latin typeface="Lucida Grande CY"/>
                          <a:ea typeface="+mn-ea"/>
                          <a:cs typeface="Lucida Grande CY"/>
                        </a:rPr>
                        <a:t>12. svibnja/maja 2020. (videokonferencija)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964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685800"/>
            <a:ext cx="8458200" cy="6019800"/>
          </a:xfrm>
        </p:spPr>
        <p:txBody>
          <a:bodyPr rtlCol="0">
            <a:noAutofit/>
          </a:bodyPr>
          <a:lstStyle/>
          <a:p>
            <a:pPr lvl="0" algn="l"/>
            <a:endParaRPr lang="en-US" sz="2000" b="1" dirty="0" smtClean="0">
              <a:solidFill>
                <a:srgbClr val="558ED5"/>
              </a:solidFill>
            </a:endParaRPr>
          </a:p>
          <a:p>
            <a:pPr lvl="0" algn="l"/>
            <a:r>
              <a:rPr lang="hr-HR" sz="2000" b="1" dirty="0">
                <a:solidFill>
                  <a:srgbClr val="558ED5"/>
                </a:solidFill>
              </a:rPr>
              <a:t>Opseg rada je sudjelovanje javnosti u proračunskom procesu i fiskalnoj politici na nacionalnoj razini</a:t>
            </a:r>
          </a:p>
          <a:p>
            <a:pPr lvl="0" algn="l"/>
            <a:endParaRPr lang="en-US" sz="2000" b="1" dirty="0" smtClean="0">
              <a:solidFill>
                <a:srgbClr val="376092"/>
              </a:solidFill>
            </a:endParaRPr>
          </a:p>
          <a:p>
            <a:pPr marL="342900" indent="-342900" algn="l">
              <a:buFont typeface="Wingdings" charset="2"/>
              <a:buChar char="q"/>
            </a:pPr>
            <a:r>
              <a:rPr lang="hr-HR" sz="2000" dirty="0">
                <a:solidFill>
                  <a:schemeClr val="tx1"/>
                </a:solidFill>
              </a:rPr>
              <a:t>Fokusiranje na to kako uspostaviti i/ili osnažiti mehanizme.</a:t>
            </a:r>
          </a:p>
          <a:p>
            <a:pPr marL="342900" indent="-342900" algn="l">
              <a:buFont typeface="Wingdings" charset="2"/>
              <a:buChar char="q"/>
            </a:pPr>
            <a:endParaRPr lang="en-NZ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charset="2"/>
              <a:buChar char="q"/>
            </a:pPr>
            <a:r>
              <a:rPr lang="hr-HR" sz="2000" dirty="0">
                <a:solidFill>
                  <a:schemeClr val="tx1"/>
                </a:solidFill>
              </a:rPr>
              <a:t>Šest je zemalja dostavilo svoje detaljne studije slučajeva.</a:t>
            </a:r>
            <a:r>
              <a:rPr lang="hr-HR" sz="2000" b="1" dirty="0">
                <a:solidFill>
                  <a:srgbClr val="4F81BD"/>
                </a:solidFill>
              </a:rPr>
              <a:t> </a:t>
            </a:r>
            <a:r>
              <a:rPr lang="hr-HR" sz="2000" b="1" dirty="0">
                <a:solidFill>
                  <a:schemeClr val="accent2">
                    <a:lumMod val="75000"/>
                  </a:schemeClr>
                </a:solidFill>
              </a:rPr>
              <a:t>Hvala</a:t>
            </a:r>
            <a:r>
              <a:rPr lang="hr-HR" sz="2000" b="1" dirty="0"/>
              <a:t> Bjelarusu, Hrvatskoj, Kirgiskoj Republici, Ruskoj Federaciji, Srbiji i Uzbekistanu.</a:t>
            </a:r>
          </a:p>
          <a:p>
            <a:pPr marL="342900" indent="-342900" algn="l">
              <a:buFont typeface="Wingdings" charset="2"/>
              <a:buChar char="q"/>
            </a:pPr>
            <a:endParaRPr lang="en-NZ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charset="2"/>
              <a:buChar char="q"/>
            </a:pPr>
            <a:r>
              <a:rPr lang="hr-HR" sz="2000" dirty="0">
                <a:solidFill>
                  <a:schemeClr val="tx1"/>
                </a:solidFill>
              </a:rPr>
              <a:t>Prikupljeni su savjeti GIFT-a, IBP-a, OECD-a, Svjetske banke, PEFA-a i drugih.</a:t>
            </a:r>
          </a:p>
          <a:p>
            <a:pPr marL="342900" indent="-342900" algn="l">
              <a:buFont typeface="Wingdings" charset="2"/>
              <a:buChar char="q"/>
            </a:pPr>
            <a:endParaRPr lang="en-NZ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charset="2"/>
              <a:buChar char="q"/>
            </a:pPr>
            <a:r>
              <a:rPr lang="hr-HR" sz="2000" dirty="0">
                <a:solidFill>
                  <a:schemeClr val="tx1"/>
                </a:solidFill>
              </a:rPr>
              <a:t>Na temelju tog rada razvijen je plan aktivnosti za buduće reforme.</a:t>
            </a:r>
          </a:p>
          <a:p>
            <a:pPr marL="171450" indent="-171450" algn="l">
              <a:buFont typeface="Wingdings" charset="2"/>
              <a:buChar char="q"/>
            </a:pPr>
            <a:endParaRPr lang="en-NZ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charset="2"/>
              <a:buChar char="q"/>
            </a:pPr>
            <a:r>
              <a:rPr lang="hr-HR" sz="2000" dirty="0">
                <a:solidFill>
                  <a:schemeClr val="tx1"/>
                </a:solidFill>
              </a:rPr>
              <a:t>Pruža tehnički resurs za reforme u pogledu sudjelovanja javnosti. </a:t>
            </a:r>
          </a:p>
          <a:p>
            <a:pPr marL="342900" indent="-342900" algn="l">
              <a:buFont typeface="Wingdings" charset="2"/>
              <a:buChar char="q"/>
            </a:pP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hr-HR" sz="2000" b="1" dirty="0">
                <a:solidFill>
                  <a:schemeClr val="tx1"/>
                </a:solidFill>
              </a:rPr>
              <a:t>Sljedeći koraci:  </a:t>
            </a:r>
            <a:r>
              <a:rPr lang="hr-HR" sz="2000" dirty="0">
                <a:solidFill>
                  <a:schemeClr val="tx1"/>
                </a:solidFill>
              </a:rPr>
              <a:t>stručna redaktura i priprema za tisak prije finalizacije.  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45342" y="-34229"/>
            <a:ext cx="9144000" cy="876300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>2. proizvod znanja – sudjelovanje javnosti</a:t>
            </a:r>
          </a:p>
        </p:txBody>
      </p:sp>
    </p:spTree>
    <p:extLst>
      <p:ext uri="{BB962C8B-B14F-4D97-AF65-F5344CB8AC3E}">
        <p14:creationId xmlns="" xmlns:p14="http://schemas.microsoft.com/office/powerpoint/2010/main" val="380635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9962" y="990600"/>
            <a:ext cx="8936038" cy="5867400"/>
          </a:xfrm>
        </p:spPr>
        <p:txBody>
          <a:bodyPr rtlCol="0">
            <a:noAutofit/>
          </a:bodyPr>
          <a:lstStyle/>
          <a:p>
            <a:pPr algn="l">
              <a:spcBef>
                <a:spcPct val="0"/>
              </a:spcBef>
            </a:pPr>
            <a:r>
              <a:rPr lang="hr-HR" sz="2200">
                <a:solidFill>
                  <a:schemeClr val="tx1"/>
                </a:solidFill>
              </a:rPr>
              <a:t>Članovi BLTWG-a postigli dogovor o strukturi proizvoda znanja:</a:t>
            </a:r>
          </a:p>
          <a:p>
            <a:pPr algn="l">
              <a:spcBef>
                <a:spcPct val="0"/>
              </a:spcBef>
            </a:pPr>
            <a:endParaRPr lang="ru-RU" sz="220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r>
              <a:rPr lang="hr-HR" sz="2200" b="1">
                <a:solidFill>
                  <a:schemeClr val="tx1"/>
                </a:solidFill>
              </a:rPr>
              <a:t>globalnim definicijama</a:t>
            </a:r>
            <a:r>
              <a:rPr lang="hr-HR" sz="2200">
                <a:solidFill>
                  <a:schemeClr val="tx1"/>
                </a:solidFill>
              </a:rPr>
              <a:t> sudjelovanja javnosti</a:t>
            </a: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endParaRPr lang="ru-RU" sz="220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r>
              <a:rPr lang="hr-HR" sz="2200" b="1">
                <a:solidFill>
                  <a:schemeClr val="tx1"/>
                </a:solidFill>
              </a:rPr>
              <a:t>prednostima sudjelovanja javnosti</a:t>
            </a:r>
            <a:r>
              <a:rPr lang="hr-HR" sz="2200">
                <a:solidFill>
                  <a:schemeClr val="tx1"/>
                </a:solidFill>
              </a:rPr>
              <a:t> koje bi se mogle iskoristiti kao opravdanje za ulaganja</a:t>
            </a: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endParaRPr lang="ru-RU" sz="220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r>
              <a:rPr lang="hr-HR" sz="2200" b="1">
                <a:solidFill>
                  <a:schemeClr val="tx1"/>
                </a:solidFill>
              </a:rPr>
              <a:t>međunarodni okvir i alati za procjenu</a:t>
            </a:r>
            <a:r>
              <a:rPr lang="hr-HR" sz="2200">
                <a:solidFill>
                  <a:schemeClr val="tx1"/>
                </a:solidFill>
              </a:rPr>
              <a:t> – radi utvrđivanja najboljih praksi u svijetu</a:t>
            </a: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endParaRPr lang="ru-RU" sz="220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r>
              <a:rPr lang="hr-HR" sz="2200" b="1">
                <a:solidFill>
                  <a:schemeClr val="tx1"/>
                </a:solidFill>
              </a:rPr>
              <a:t>vrste mehanizama sa aspekata potražnje i ponude</a:t>
            </a:r>
            <a:r>
              <a:rPr lang="hr-HR" sz="2200">
                <a:solidFill>
                  <a:schemeClr val="tx1"/>
                </a:solidFill>
              </a:rPr>
              <a:t>, uključujući primjere zemalja članica BLTWG-a te drugih zemalja svijeta</a:t>
            </a: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endParaRPr lang="ru-RU" sz="220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0"/>
              </a:spcBef>
              <a:buFont typeface="Wingdings" charset="2"/>
              <a:buChar char="ü"/>
            </a:pPr>
            <a:r>
              <a:rPr lang="hr-HR" sz="2200" b="1">
                <a:solidFill>
                  <a:schemeClr val="tx1"/>
                </a:solidFill>
              </a:rPr>
              <a:t>naučene lekcije i čimbenici rizika</a:t>
            </a:r>
            <a:r>
              <a:rPr lang="hr-HR" sz="2200">
                <a:solidFill>
                  <a:schemeClr val="tx1"/>
                </a:solidFill>
              </a:rPr>
              <a:t> te kako njima upravljati</a:t>
            </a: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745342" y="-34229"/>
            <a:ext cx="9144000" cy="876300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>2. proizvod znanja – sudjelovanje javnosti</a:t>
            </a:r>
          </a:p>
        </p:txBody>
      </p:sp>
    </p:spTree>
    <p:extLst>
      <p:ext uri="{BB962C8B-B14F-4D97-AF65-F5344CB8AC3E}">
        <p14:creationId xmlns="" xmlns:p14="http://schemas.microsoft.com/office/powerpoint/2010/main" val="2772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562" y="685800"/>
            <a:ext cx="8555038" cy="6172200"/>
          </a:xfrm>
        </p:spPr>
        <p:txBody>
          <a:bodyPr rtlCol="0">
            <a:noAutofit/>
          </a:bodyPr>
          <a:lstStyle/>
          <a:p>
            <a:pPr marL="0" lvl="1"/>
            <a:endParaRPr lang="en-US" sz="2000" b="1" i="1" dirty="0" smtClean="0">
              <a:solidFill>
                <a:srgbClr val="000000"/>
              </a:solidFill>
            </a:endParaRPr>
          </a:p>
          <a:p>
            <a:pPr marL="0" lvl="1"/>
            <a:r>
              <a:rPr lang="hr-HR" sz="2200" b="1">
                <a:solidFill>
                  <a:schemeClr val="tx2">
                    <a:lumMod val="60000"/>
                    <a:lumOff val="40000"/>
                  </a:schemeClr>
                </a:solidFill>
              </a:rPr>
              <a:t>Sudjelovanje javnosti zahtijeva više od transparentnosti.</a:t>
            </a:r>
            <a:r>
              <a:rPr lang="hr-HR" sz="2200" b="1">
                <a:solidFill>
                  <a:schemeClr val="tx2"/>
                </a:solidFill>
              </a:rPr>
              <a:t> </a:t>
            </a:r>
            <a:r>
              <a:rPr lang="hr-HR" sz="2200">
                <a:solidFill>
                  <a:srgbClr val="000000"/>
                </a:solidFill>
              </a:rPr>
              <a:t>Na taj način građani igraju ulogu u proračunskom procesu i fiskalnoj politici te im se daje prilika da </a:t>
            </a:r>
            <a:r>
              <a:rPr lang="hr-HR" sz="2200" u="sng">
                <a:solidFill>
                  <a:srgbClr val="000000"/>
                </a:solidFill>
              </a:rPr>
              <a:t>aktivno sudjeluju i pruže povratne informacije koje se uzimaju u obzir pri donošenju odluka</a:t>
            </a:r>
            <a:r>
              <a:rPr lang="hr-HR" sz="2200">
                <a:solidFill>
                  <a:srgbClr val="000000"/>
                </a:solidFill>
              </a:rPr>
              <a:t>.</a:t>
            </a:r>
          </a:p>
          <a:p>
            <a:pPr marL="0" lvl="1"/>
            <a:endParaRPr lang="en-US" sz="2200" i="1" dirty="0" smtClean="0">
              <a:solidFill>
                <a:srgbClr val="000000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r>
              <a:rPr lang="hr-HR" sz="2200" b="1"/>
              <a:t>Savjetodavni mehanizmi zahtijevaju jasno određen okvir za upravljanje očekivanjima sudionika</a:t>
            </a:r>
            <a:r>
              <a:rPr lang="hr-HR" sz="2200">
                <a:solidFill>
                  <a:srgbClr val="000000"/>
                </a:solidFill>
              </a:rPr>
              <a:t> i za pomoć vladi u razumijevanju i izvršenju savjetodavnog procesa. </a:t>
            </a:r>
          </a:p>
          <a:p>
            <a:pPr marL="0" lvl="1" algn="just" fontAlgn="auto">
              <a:spcAft>
                <a:spcPts val="0"/>
              </a:spcAft>
              <a:defRPr/>
            </a:pPr>
            <a:endParaRPr lang="en-US" sz="2200" dirty="0">
              <a:solidFill>
                <a:srgbClr val="000000"/>
              </a:solidFill>
            </a:endParaRPr>
          </a:p>
          <a:p>
            <a:pPr marL="7429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 b="1"/>
              <a:t>Referirati se na</a:t>
            </a:r>
            <a:r>
              <a:rPr lang="hr-HR" sz="2200" b="1">
                <a:solidFill>
                  <a:srgbClr val="558ED5"/>
                </a:solidFill>
              </a:rPr>
              <a:t> spektar Međunarodnog udruženja za sudjelovanje javnosti (IAP2)</a:t>
            </a:r>
            <a:r>
              <a:rPr lang="hr-HR" sz="2200"/>
              <a:t> </a:t>
            </a:r>
            <a:r>
              <a:rPr lang="hr-HR" sz="2200">
                <a:solidFill>
                  <a:srgbClr val="000000"/>
                </a:solidFill>
              </a:rPr>
              <a:t>– </a:t>
            </a:r>
            <a:r>
              <a:rPr lang="hr-HR" sz="2200"/>
              <a:t>može se koristiti kao alat, ovisno o planovima MF-a u pogledu informiranja, savjetovanja, uključivanja, suradnje i davanja ovlasti (vidjeti Prilog B proizvoda znanja).</a:t>
            </a:r>
          </a:p>
          <a:p>
            <a:pPr marL="7429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hr-HR" sz="2200"/>
              <a:t>Može se definirati kao sudjelovanje javnosti samo ako postoji </a:t>
            </a:r>
            <a:r>
              <a:rPr lang="hr-HR" sz="2200" b="1">
                <a:solidFill>
                  <a:schemeClr val="accent1"/>
                </a:solidFill>
              </a:rPr>
              <a:t>dvosmjerna komunikacija</a:t>
            </a:r>
            <a:r>
              <a:rPr lang="hr-HR" sz="2200"/>
              <a:t>.</a:t>
            </a:r>
            <a:r>
              <a:rPr lang="hr-HR" sz="2200">
                <a:solidFill>
                  <a:srgbClr val="000000"/>
                </a:solidFill>
              </a:rPr>
              <a:t> </a:t>
            </a:r>
          </a:p>
          <a:p>
            <a:endParaRPr lang="en-GB" sz="2400" i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algn="l"/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14400" y="304800"/>
            <a:ext cx="8839200" cy="609601"/>
          </a:xfrm>
        </p:spPr>
        <p:txBody>
          <a:bodyPr/>
          <a:lstStyle/>
          <a:p>
            <a:r>
              <a:rPr lang="hr-HR" sz="2500">
                <a:solidFill>
                  <a:srgbClr val="953735"/>
                </a:solidFill>
              </a:rPr>
              <a:t>2. Koncept sudjelovanja javnosti</a:t>
            </a:r>
          </a:p>
        </p:txBody>
      </p:sp>
    </p:spTree>
    <p:extLst>
      <p:ext uri="{BB962C8B-B14F-4D97-AF65-F5344CB8AC3E}">
        <p14:creationId xmlns="" xmlns:p14="http://schemas.microsoft.com/office/powerpoint/2010/main" val="64080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562" y="685800"/>
            <a:ext cx="9088438" cy="6172200"/>
          </a:xfrm>
        </p:spPr>
        <p:txBody>
          <a:bodyPr rtlCol="0">
            <a:noAutofit/>
          </a:bodyPr>
          <a:lstStyle/>
          <a:p>
            <a:pPr marL="0" lvl="1" algn="l"/>
            <a:r>
              <a:rPr lang="hr-HR" sz="2200" dirty="0"/>
              <a:t>Svjetska banka sudjelovanje javnosti definira kao </a:t>
            </a:r>
            <a:r>
              <a:rPr lang="hr-HR" sz="2200" i="1" dirty="0">
                <a:solidFill>
                  <a:srgbClr val="558ED5"/>
                </a:solidFill>
              </a:rPr>
              <a:t>„dvosmjernu komunikaciju između građana i vlade“</a:t>
            </a:r>
            <a:r>
              <a:rPr lang="hr-HR" sz="2200" dirty="0"/>
              <a:t>.</a:t>
            </a:r>
            <a:r>
              <a:rPr lang="hr-HR" sz="2200" i="1" dirty="0">
                <a:solidFill>
                  <a:srgbClr val="558ED5"/>
                </a:solidFill>
              </a:rPr>
              <a:t>  </a:t>
            </a:r>
            <a:r>
              <a:rPr lang="hr-HR" sz="2200" dirty="0">
                <a:solidFill>
                  <a:schemeClr val="tx1"/>
                </a:solidFill>
              </a:rPr>
              <a:t>Potrebno je zatvaranje ciklusa pružanja povratnih informacija </a:t>
            </a:r>
          </a:p>
          <a:p>
            <a:pPr marL="0" lvl="1" algn="l"/>
            <a:r>
              <a:rPr lang="hr-HR" sz="2200" dirty="0">
                <a:solidFill>
                  <a:schemeClr val="tx1"/>
                </a:solidFill>
              </a:rPr>
              <a:t>(tj. potrebno je dati odgovor građanima o tome na koji način su njihove povratne informacije upotrijebljene).</a:t>
            </a: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 algn="just" fontAlgn="auto">
              <a:spcAft>
                <a:spcPts val="0"/>
              </a:spcAft>
              <a:defRPr/>
            </a:pPr>
            <a:endParaRPr lang="en-US" sz="1600" b="1" dirty="0" smtClean="0">
              <a:solidFill>
                <a:srgbClr val="4F81BD"/>
              </a:solidFill>
            </a:endParaRPr>
          </a:p>
          <a:p>
            <a:pPr marL="0" lvl="1"/>
            <a:endParaRPr lang="en-US" sz="2400" i="1" dirty="0">
              <a:solidFill>
                <a:srgbClr val="FF0000"/>
              </a:solidFill>
            </a:endParaRPr>
          </a:p>
          <a:p>
            <a:endParaRPr lang="en-GB" sz="2400" i="1" dirty="0" smtClean="0">
              <a:solidFill>
                <a:schemeClr val="tx1"/>
              </a:solidFill>
            </a:endParaRPr>
          </a:p>
          <a:p>
            <a:pPr marL="0" lvl="1" algn="l"/>
            <a:r>
              <a:rPr lang="hr-HR" sz="1200" dirty="0">
                <a:solidFill>
                  <a:schemeClr val="tx1"/>
                </a:solidFill>
              </a:rPr>
              <a:t>Slika 1.: Dimenzije sudjelovanja građana prema Svjetskoj banci</a:t>
            </a:r>
          </a:p>
          <a:p>
            <a:pPr indent="-457200" algn="l"/>
            <a:endParaRPr lang="en-US" sz="1200" i="1" dirty="0">
              <a:solidFill>
                <a:schemeClr val="accent2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n-GB" sz="2400" dirty="0">
              <a:solidFill>
                <a:schemeClr val="tx1"/>
              </a:solidFill>
            </a:endParaRPr>
          </a:p>
          <a:p>
            <a:pPr algn="l"/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35038" y="-1"/>
            <a:ext cx="8839200" cy="609601"/>
          </a:xfrm>
        </p:spPr>
        <p:txBody>
          <a:bodyPr/>
          <a:lstStyle/>
          <a:p>
            <a:r>
              <a:rPr lang="hr-HR" sz="2500" b="1"/>
              <a:t>Definicije</a:t>
            </a: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514600"/>
            <a:ext cx="5248304" cy="3733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91119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D1A85E2-1AEE-4F6C-AA5F-7D0DE380D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533400"/>
            <a:ext cx="8257829" cy="432154"/>
          </a:xfrm>
        </p:spPr>
        <p:txBody>
          <a:bodyPr/>
          <a:lstStyle/>
          <a:p>
            <a:r>
              <a:rPr lang="hr-HR" sz="2500" b="1"/>
              <a:t>GIFT-ov obuhvat sudjelovanja javnosti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F46A0F3-1D62-4AA0-937B-54029172D76D}"/>
              </a:ext>
            </a:extLst>
          </p:cNvPr>
          <p:cNvSpPr txBox="1"/>
          <p:nvPr/>
        </p:nvSpPr>
        <p:spPr>
          <a:xfrm>
            <a:off x="1066800" y="1475079"/>
            <a:ext cx="7772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2200" b="1">
                <a:latin typeface="+mn-lt"/>
              </a:rPr>
              <a:t>Obuhvaća sve aktivnosti fiskalne politike i izrade proračuna </a:t>
            </a:r>
            <a:r>
              <a:rPr lang="hr-HR" sz="2200">
                <a:latin typeface="+mn-lt"/>
              </a:rPr>
              <a:t>uključujući:</a:t>
            </a:r>
          </a:p>
          <a:p>
            <a:pPr lvl="0"/>
            <a:endParaRPr lang="en-GB" sz="22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hr-HR" sz="2200" b="1">
                <a:latin typeface="+mn-lt"/>
              </a:rPr>
              <a:t>godišnji proračunski ciklus</a:t>
            </a:r>
            <a:r>
              <a:rPr lang="hr-HR" sz="2200">
                <a:latin typeface="+mn-lt"/>
              </a:rPr>
              <a:t> (8 dokumenata)</a:t>
            </a:r>
          </a:p>
          <a:p>
            <a:pPr marL="342900" lvl="0" indent="-342900">
              <a:buFont typeface="Arial"/>
              <a:buChar char="•"/>
            </a:pPr>
            <a:endParaRPr lang="en-GB" sz="22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hr-HR" sz="2200" b="1">
                <a:latin typeface="+mn-lt"/>
              </a:rPr>
              <a:t>preglede fiskalne politike</a:t>
            </a:r>
            <a:r>
              <a:rPr lang="hr-HR" sz="2200">
                <a:latin typeface="+mn-lt"/>
              </a:rPr>
              <a:t> koji mogu trajati dulje od dostupnog razdoblja za pripremu godišnjeg proračunskog ciklusa (o prihodima, rashodima, porezu, financijskim sredstvima, imovini, upravljanju obvezama</a:t>
            </a:r>
          </a:p>
          <a:p>
            <a:pPr marL="342900" lvl="0" indent="-342900">
              <a:buFont typeface="Arial"/>
              <a:buChar char="•"/>
            </a:pPr>
            <a:endParaRPr lang="en-GB" sz="2200" dirty="0">
              <a:latin typeface="+mn-lt"/>
            </a:endParaRPr>
          </a:p>
          <a:p>
            <a:pPr marL="342900" lvl="0" indent="-342900">
              <a:buFont typeface="Arial"/>
              <a:buChar char="•"/>
            </a:pPr>
            <a:r>
              <a:rPr lang="hr-HR" sz="2200" b="1">
                <a:latin typeface="+mn-lt"/>
              </a:rPr>
              <a:t>osmišljavanje, proizvodnju i pružanje javnih dobara i usluga</a:t>
            </a:r>
            <a:r>
              <a:rPr lang="hr-HR" sz="2200">
                <a:latin typeface="+mn-lt"/>
              </a:rPr>
              <a:t> (uključujući povratne informacije i neovisne mehanizme)</a:t>
            </a:r>
          </a:p>
          <a:p>
            <a:pPr marL="342900" lvl="0" indent="-342900">
              <a:buFont typeface="Arial"/>
              <a:buChar char="•"/>
            </a:pPr>
            <a:endParaRPr lang="en-GB" sz="2200" dirty="0"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hr-HR" sz="2200" b="1">
                <a:latin typeface="+mn-lt"/>
              </a:rPr>
              <a:t>izradu i provedbu projekata javnog ulaganja</a:t>
            </a:r>
            <a:r>
              <a:rPr lang="hr-HR" sz="2200">
                <a:latin typeface="+mn-lt"/>
              </a:rPr>
              <a:t> (planiranje, procjena, odabir, provedba i revizija).</a:t>
            </a:r>
          </a:p>
        </p:txBody>
      </p:sp>
    </p:spTree>
    <p:extLst>
      <p:ext uri="{BB962C8B-B14F-4D97-AF65-F5344CB8AC3E}">
        <p14:creationId xmlns="" xmlns:p14="http://schemas.microsoft.com/office/powerpoint/2010/main" val="4495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6616</TotalTime>
  <Words>2561</Words>
  <Application>Microsoft Office PowerPoint</Application>
  <PresentationFormat>A4 Paper (210x297 mm)</PresentationFormat>
  <Paragraphs>301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Pregled proizvoda znanja BLTWG-a o sudjelovanju javnosti</vt:lpstr>
      <vt:lpstr>Pregled izlaganja</vt:lpstr>
      <vt:lpstr> 1. Pregled napretka BLTWG-a u pogledu sudjelovanja javnosti i proizvoda znanja  1. proizvod znanja – proračun za građane</vt:lpstr>
      <vt:lpstr>2. proizvod znanja – sudjelovanje javnosti</vt:lpstr>
      <vt:lpstr>2. proizvod znanja – sudjelovanje javnosti</vt:lpstr>
      <vt:lpstr>2. proizvod znanja – sudjelovanje javnosti</vt:lpstr>
      <vt:lpstr>2. Koncept sudjelovanja javnosti</vt:lpstr>
      <vt:lpstr>Definicije</vt:lpstr>
      <vt:lpstr>GIFT-ov obuhvat sudjelovanja javnosti</vt:lpstr>
      <vt:lpstr>3. Međunarodni okvir za sudjelovanje javnosti</vt:lpstr>
      <vt:lpstr>Međunarodni mehanizmi i alati za procjenu</vt:lpstr>
      <vt:lpstr>Priručnik za transparentnost proračuna</vt:lpstr>
      <vt:lpstr>4. Mogućnosti reforme: inicijative u pogledu ponude i potražnje</vt:lpstr>
      <vt:lpstr>5. Predloženi plan aktivnosti za buduće reforme</vt:lpstr>
      <vt:lpstr>5. Predloženi plan aktivnosti za buduće reforme</vt:lpstr>
      <vt:lpstr>5. Predloženi plan aktivnosti za buduće reforme</vt:lpstr>
      <vt:lpstr>5. Predloženi plan aktivnosti za buduće reforme</vt:lpstr>
      <vt:lpstr>6. Čimbenici rizika i njihovo ublažavanje</vt:lpstr>
      <vt:lpstr>Nedostatak kulture razmjene informacija i loša koordinacija</vt:lpstr>
      <vt:lpstr>Pitanja privatnosti i sukoba interesa</vt:lpstr>
      <vt:lpstr>7. Sljedeći koraci</vt:lpstr>
      <vt:lpstr>Slide 22</vt:lpstr>
    </vt:vector>
  </TitlesOfParts>
  <Manager/>
  <Company>The World Bank Group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13 2020 VC Public Participation knowlege product</dc:title>
  <dc:subject/>
  <dc:creator>Deanna Aubrey</dc:creator>
  <cp:keywords>BCOP Budget Literacy and Transparency Working Group</cp:keywords>
  <dc:description/>
  <cp:lastModifiedBy>Željka</cp:lastModifiedBy>
  <cp:revision>1020</cp:revision>
  <cp:lastPrinted>2020-04-13T14:03:05Z</cp:lastPrinted>
  <dcterms:created xsi:type="dcterms:W3CDTF">2010-10-04T16:57:49Z</dcterms:created>
  <dcterms:modified xsi:type="dcterms:W3CDTF">2020-04-30T14:36:48Z</dcterms:modified>
  <cp:category>PEMPAL</cp:category>
</cp:coreProperties>
</file>