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handoutMasterIdLst>
    <p:handoutMasterId r:id="rId25"/>
  </p:handoutMasterIdLst>
  <p:sldIdLst>
    <p:sldId id="464" r:id="rId2"/>
    <p:sldId id="463" r:id="rId3"/>
    <p:sldId id="478" r:id="rId4"/>
    <p:sldId id="477" r:id="rId5"/>
    <p:sldId id="482" r:id="rId6"/>
    <p:sldId id="483" r:id="rId7"/>
    <p:sldId id="480" r:id="rId8"/>
    <p:sldId id="481" r:id="rId9"/>
    <p:sldId id="484" r:id="rId10"/>
    <p:sldId id="455" r:id="rId11"/>
    <p:sldId id="485" r:id="rId12"/>
    <p:sldId id="451" r:id="rId13"/>
    <p:sldId id="500" r:id="rId14"/>
    <p:sldId id="488" r:id="rId15"/>
    <p:sldId id="489" r:id="rId16"/>
    <p:sldId id="494" r:id="rId17"/>
    <p:sldId id="495" r:id="rId18"/>
    <p:sldId id="496" r:id="rId19"/>
    <p:sldId id="497" r:id="rId20"/>
    <p:sldId id="498" r:id="rId21"/>
    <p:sldId id="499" r:id="rId22"/>
    <p:sldId id="312" r:id="rId23"/>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72" autoAdjust="0"/>
    <p:restoredTop sz="99211" autoAdjust="0"/>
  </p:normalViewPr>
  <p:slideViewPr>
    <p:cSldViewPr>
      <p:cViewPr varScale="1">
        <p:scale>
          <a:sx n="70" d="100"/>
          <a:sy n="70" d="100"/>
        </p:scale>
        <p:origin x="90" y="474"/>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4/29/2020</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4/29/2020</a:t>
            </a:fld>
            <a:endParaRPr lang="en-US" dirty="0"/>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dirty="0"/>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ru-RU" b="0" dirty="0" err="1" smtClean="0"/>
              <a:t>Good</a:t>
            </a:r>
            <a:r>
              <a:rPr lang="ru-RU" b="0" baseline="0" dirty="0" smtClean="0"/>
              <a:t> </a:t>
            </a:r>
            <a:r>
              <a:rPr lang="ru-RU" b="0" baseline="0" dirty="0" err="1" smtClean="0"/>
              <a:t>results</a:t>
            </a:r>
            <a:r>
              <a:rPr lang="ru-RU" b="0" baseline="0" dirty="0" smtClean="0"/>
              <a:t> </a:t>
            </a:r>
            <a:r>
              <a:rPr lang="ru-RU" b="0" baseline="0" dirty="0" err="1" smtClean="0"/>
              <a:t>found</a:t>
            </a:r>
            <a:r>
              <a:rPr lang="ru-RU" b="0" baseline="0" dirty="0" smtClean="0"/>
              <a:t> </a:t>
            </a:r>
            <a:r>
              <a:rPr lang="ru-RU" b="0" baseline="0" dirty="0" err="1" smtClean="0"/>
              <a:t>from</a:t>
            </a:r>
            <a:r>
              <a:rPr lang="ru-RU" b="0" baseline="0" dirty="0" smtClean="0"/>
              <a:t> </a:t>
            </a:r>
            <a:r>
              <a:rPr lang="ru-RU" b="0" baseline="0" dirty="0" err="1" smtClean="0"/>
              <a:t>Portugal</a:t>
            </a:r>
            <a:r>
              <a:rPr lang="ru-RU" b="0" baseline="0" dirty="0" smtClean="0"/>
              <a:t>, </a:t>
            </a:r>
            <a:r>
              <a:rPr lang="ru-RU" b="0" baseline="0" dirty="0" err="1" smtClean="0"/>
              <a:t>Russia</a:t>
            </a:r>
            <a:r>
              <a:rPr lang="ru-RU" b="0" baseline="0" dirty="0" smtClean="0"/>
              <a:t> WB LISP </a:t>
            </a:r>
            <a:r>
              <a:rPr lang="ru-RU" b="0" baseline="0" dirty="0" err="1" smtClean="0"/>
              <a:t>project</a:t>
            </a:r>
            <a:r>
              <a:rPr lang="ru-RU" b="0" baseline="0" dirty="0" smtClean="0"/>
              <a:t>.</a:t>
            </a:r>
          </a:p>
          <a:p>
            <a:pPr>
              <a:spcBef>
                <a:spcPct val="0"/>
              </a:spcBef>
            </a:pPr>
            <a:endParaRPr lang="ru-RU" b="0" baseline="0" dirty="0"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GB" dirty="0">
              <a:solidFill>
                <a:srgbClr val="000000"/>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414944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1" indent="0" algn="l" defTabSz="914400" rtl="0" eaLnBrk="1" fontAlgn="base" latinLnBrk="0" hangingPunct="1">
              <a:lnSpc>
                <a:spcPct val="100000"/>
              </a:lnSpc>
              <a:spcBef>
                <a:spcPct val="0"/>
              </a:spcBef>
              <a:spcAft>
                <a:spcPct val="0"/>
              </a:spcAft>
              <a:buClrTx/>
              <a:buSzTx/>
              <a:buFontTx/>
              <a:buNone/>
              <a:tabLst/>
              <a:defRPr/>
            </a:pPr>
            <a:r>
              <a:rPr lang="en-US" sz="2000" dirty="0" err="1" smtClean="0">
                <a:solidFill>
                  <a:schemeClr val="tx1"/>
                </a:solidFill>
              </a:rPr>
              <a:t>Eg</a:t>
            </a:r>
            <a:r>
              <a:rPr lang="en-US" sz="2000" dirty="0" smtClean="0">
                <a:solidFill>
                  <a:schemeClr val="tx1"/>
                </a:solidFill>
              </a:rPr>
              <a:t>. training for journalist could include</a:t>
            </a:r>
            <a:r>
              <a:rPr lang="en-US" sz="2000" baseline="0" dirty="0" smtClean="0">
                <a:solidFill>
                  <a:schemeClr val="tx1"/>
                </a:solidFill>
              </a:rPr>
              <a:t> </a:t>
            </a:r>
            <a:r>
              <a:rPr lang="en-US" sz="2000" dirty="0" smtClean="0">
                <a:solidFill>
                  <a:schemeClr val="tx1"/>
                </a:solidFill>
              </a:rPr>
              <a:t>what budget documents are available; what institutions play a key role in oversight (e.g. relevant legislative committees, SAIs); and what mechanisms are available to engage (</a:t>
            </a:r>
            <a:r>
              <a:rPr lang="en-US" sz="2000" dirty="0" err="1" smtClean="0">
                <a:solidFill>
                  <a:schemeClr val="tx1"/>
                </a:solidFill>
              </a:rPr>
              <a:t>ie</a:t>
            </a:r>
            <a:r>
              <a:rPr lang="en-US" sz="2000" dirty="0" smtClean="0">
                <a:solidFill>
                  <a:schemeClr val="tx1"/>
                </a:solidFill>
              </a:rPr>
              <a:t>. budget hearings, forums, feedback on Citizens Budgets).</a:t>
            </a:r>
            <a:endParaRPr lang="en-GB" sz="2000" dirty="0" smtClean="0">
              <a:solidFill>
                <a:schemeClr val="tx1"/>
              </a:solidFill>
            </a:endParaRPr>
          </a:p>
          <a:p>
            <a:pPr>
              <a:spcBef>
                <a:spcPct val="0"/>
              </a:spcBef>
            </a:pPr>
            <a:endParaRPr lang="ru-RU"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i="1" dirty="0" smtClean="0">
                <a:solidFill>
                  <a:schemeClr val="accent1"/>
                </a:solidFill>
              </a:rPr>
              <a:t>Budget literacy is the ability to read, decipher, and understand public budgets and enhance meaningful citizen participation in the budget process</a:t>
            </a:r>
            <a:r>
              <a:rPr lang="en-US" sz="1200" i="1" dirty="0" smtClean="0">
                <a:solidFill>
                  <a:srgbClr val="000000"/>
                </a:solidFill>
              </a:rPr>
              <a:t> </a:t>
            </a:r>
            <a:r>
              <a:rPr lang="en-US" sz="1200" dirty="0" smtClean="0">
                <a:solidFill>
                  <a:srgbClr val="000000"/>
                </a:solidFill>
              </a:rPr>
              <a:t>(World Bank) </a:t>
            </a:r>
            <a:endParaRPr lang="en-US" sz="1200" dirty="0" smtClean="0">
              <a:solidFill>
                <a:srgbClr val="4F6228"/>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285750" indent="-285750" algn="just" fontAlgn="auto">
              <a:spcAft>
                <a:spcPts val="0"/>
              </a:spcAft>
              <a:buFont typeface="Arial"/>
              <a:buChar char="•"/>
              <a:defRPr/>
            </a:pPr>
            <a:r>
              <a:rPr lang="en-US" sz="2400" b="1" dirty="0" smtClean="0">
                <a:solidFill>
                  <a:srgbClr val="4F81BD"/>
                </a:solidFill>
              </a:rPr>
              <a:t>A 2016 GIFT global study of how CSOs use budget information found a need for improved and better organized information</a:t>
            </a:r>
            <a:r>
              <a:rPr lang="en-US" sz="2000" dirty="0" smtClean="0">
                <a:solidFill>
                  <a:srgbClr val="000000"/>
                </a:solidFill>
              </a:rPr>
              <a:t>. A gap was also evident between what was wanted and what was provided.  Study based on 176 responses</a:t>
            </a:r>
            <a:r>
              <a:rPr lang="en-US" sz="2000" baseline="0" dirty="0" smtClean="0">
                <a:solidFill>
                  <a:srgbClr val="000000"/>
                </a:solidFill>
              </a:rPr>
              <a:t> from over 70 countries, spread across all thematic areas and stages of budget cycle. </a:t>
            </a:r>
            <a:endParaRPr lang="en-US" sz="2000" dirty="0">
              <a:solidFill>
                <a:srgbClr val="000000"/>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a:t>
            </a:fld>
            <a:endParaRPr lang="en-US" dirty="0"/>
          </a:p>
        </p:txBody>
      </p:sp>
    </p:spTree>
    <p:extLst>
      <p:ext uri="{BB962C8B-B14F-4D97-AF65-F5344CB8AC3E}">
        <p14:creationId xmlns:p14="http://schemas.microsoft.com/office/powerpoint/2010/main" val="724937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3</a:t>
            </a:fld>
            <a:endParaRPr lang="en-US" dirty="0"/>
          </a:p>
        </p:txBody>
      </p:sp>
    </p:spTree>
    <p:extLst>
      <p:ext uri="{BB962C8B-B14F-4D97-AF65-F5344CB8AC3E}">
        <p14:creationId xmlns:p14="http://schemas.microsoft.com/office/powerpoint/2010/main" val="724937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mr-IN" sz="1200" b="0" kern="1200" baseline="0" dirty="0" smtClean="0">
                <a:solidFill>
                  <a:schemeClr val="tx1"/>
                </a:solidFill>
                <a:latin typeface="Lucida Grande CY"/>
                <a:ea typeface="+mn-ea"/>
                <a:cs typeface="Lucida Grande CY"/>
              </a:rPr>
              <a:t>Work was initatied at the end of 2017.</a:t>
            </a:r>
          </a:p>
          <a:p>
            <a:pPr marL="0" marR="0" indent="0" algn="l" defTabSz="914400" rtl="0" eaLnBrk="1" fontAlgn="base" latinLnBrk="0" hangingPunct="1">
              <a:lnSpc>
                <a:spcPct val="100000"/>
              </a:lnSpc>
              <a:spcBef>
                <a:spcPct val="0"/>
              </a:spcBef>
              <a:spcAft>
                <a:spcPct val="0"/>
              </a:spcAft>
              <a:buClrTx/>
              <a:buSzTx/>
              <a:buFontTx/>
              <a:buNone/>
              <a:tabLst/>
              <a:defRPr/>
            </a:pPr>
            <a:endParaRPr lang="mr-IN" sz="1200" b="0" kern="1200" baseline="0" dirty="0" smtClean="0">
              <a:solidFill>
                <a:schemeClr val="tx1"/>
              </a:solidFill>
              <a:latin typeface="Lucida Grande CY"/>
              <a:ea typeface="+mn-ea"/>
              <a:cs typeface="Lucida Grande CY"/>
            </a:endParaRPr>
          </a:p>
          <a:p>
            <a:pPr>
              <a:spcBef>
                <a:spcPct val="0"/>
              </a:spcBef>
            </a:pPr>
            <a:r>
              <a:rPr lang="ru-RU" dirty="0" err="1" smtClean="0"/>
              <a:t>The</a:t>
            </a:r>
            <a:r>
              <a:rPr lang="ru-RU" dirty="0" smtClean="0"/>
              <a:t> </a:t>
            </a:r>
            <a:r>
              <a:rPr lang="ru-RU" dirty="0" err="1" smtClean="0"/>
              <a:t>survey</a:t>
            </a:r>
            <a:r>
              <a:rPr lang="ru-RU" dirty="0" smtClean="0"/>
              <a:t> </a:t>
            </a:r>
            <a:r>
              <a:rPr lang="ru-RU" dirty="0" err="1" smtClean="0"/>
              <a:t>results</a:t>
            </a:r>
            <a:r>
              <a:rPr lang="ru-RU" dirty="0" smtClean="0"/>
              <a:t> </a:t>
            </a:r>
            <a:r>
              <a:rPr lang="ru-RU" dirty="0" err="1" smtClean="0"/>
              <a:t>were</a:t>
            </a:r>
            <a:r>
              <a:rPr lang="ru-RU" dirty="0" smtClean="0"/>
              <a:t> </a:t>
            </a:r>
            <a:r>
              <a:rPr lang="ru-RU" dirty="0" err="1" smtClean="0"/>
              <a:t>presented</a:t>
            </a:r>
            <a:r>
              <a:rPr lang="ru-RU" dirty="0" smtClean="0"/>
              <a:t> </a:t>
            </a:r>
            <a:r>
              <a:rPr lang="ru-RU" dirty="0" err="1" smtClean="0"/>
              <a:t>at</a:t>
            </a:r>
            <a:r>
              <a:rPr lang="ru-RU" baseline="0" dirty="0" smtClean="0"/>
              <a:t> </a:t>
            </a:r>
            <a:r>
              <a:rPr lang="ru-RU" baseline="0" dirty="0" err="1" smtClean="0"/>
              <a:t>the</a:t>
            </a:r>
            <a:r>
              <a:rPr lang="ru-RU" baseline="0" dirty="0" smtClean="0"/>
              <a:t> BCOP </a:t>
            </a:r>
            <a:r>
              <a:rPr lang="ru-RU" baseline="0" dirty="0" err="1" smtClean="0"/>
              <a:t>annual</a:t>
            </a:r>
            <a:r>
              <a:rPr lang="ru-RU" baseline="0" dirty="0" smtClean="0"/>
              <a:t> </a:t>
            </a:r>
            <a:r>
              <a:rPr lang="ru-RU" baseline="0" dirty="0" err="1" smtClean="0"/>
              <a:t>plenary</a:t>
            </a:r>
            <a:r>
              <a:rPr lang="ru-RU" baseline="0" dirty="0" smtClean="0"/>
              <a:t> </a:t>
            </a:r>
            <a:r>
              <a:rPr lang="ru-RU" baseline="0" dirty="0" err="1" smtClean="0"/>
              <a:t>meeting</a:t>
            </a:r>
            <a:r>
              <a:rPr lang="ru-RU" baseline="0" dirty="0" smtClean="0"/>
              <a:t> </a:t>
            </a:r>
            <a:r>
              <a:rPr lang="ru-RU" baseline="0" dirty="0" err="1" smtClean="0"/>
              <a:t>in</a:t>
            </a:r>
            <a:r>
              <a:rPr lang="ru-RU" baseline="0" dirty="0" smtClean="0"/>
              <a:t> </a:t>
            </a:r>
            <a:r>
              <a:rPr lang="ru-RU" baseline="0" dirty="0" err="1" smtClean="0"/>
              <a:t>Vienna</a:t>
            </a:r>
            <a:r>
              <a:rPr lang="ru-RU" baseline="0" dirty="0" smtClean="0"/>
              <a:t> 2018.  GIFT </a:t>
            </a:r>
            <a:r>
              <a:rPr lang="ru-RU" baseline="0" dirty="0" err="1" smtClean="0"/>
              <a:t>also</a:t>
            </a:r>
            <a:r>
              <a:rPr lang="ru-RU" baseline="0" dirty="0" smtClean="0"/>
              <a:t> </a:t>
            </a:r>
            <a:r>
              <a:rPr lang="ru-RU" baseline="0" dirty="0" err="1" smtClean="0"/>
              <a:t>presented</a:t>
            </a:r>
            <a:r>
              <a:rPr lang="ru-RU" baseline="0" dirty="0" smtClean="0"/>
              <a:t> </a:t>
            </a:r>
            <a:r>
              <a:rPr lang="ru-RU" baseline="0" dirty="0" err="1" smtClean="0"/>
              <a:t>good</a:t>
            </a:r>
            <a:r>
              <a:rPr lang="ru-RU" baseline="0" dirty="0" smtClean="0"/>
              <a:t> </a:t>
            </a:r>
            <a:r>
              <a:rPr lang="ru-RU" baseline="0" dirty="0" err="1" smtClean="0"/>
              <a:t>practice</a:t>
            </a:r>
            <a:r>
              <a:rPr lang="ru-RU" baseline="0" dirty="0" smtClean="0"/>
              <a:t> </a:t>
            </a:r>
            <a:r>
              <a:rPr lang="ru-RU" baseline="0" dirty="0" err="1" smtClean="0"/>
              <a:t>cases</a:t>
            </a:r>
            <a:r>
              <a:rPr lang="ru-RU" baseline="0" dirty="0" smtClean="0"/>
              <a:t> </a:t>
            </a:r>
            <a:r>
              <a:rPr lang="ru-RU" baseline="0" dirty="0" err="1" smtClean="0"/>
              <a:t>in</a:t>
            </a:r>
            <a:r>
              <a:rPr lang="ru-RU" baseline="0" dirty="0" smtClean="0"/>
              <a:t> BCOP </a:t>
            </a:r>
            <a:r>
              <a:rPr lang="ru-RU" baseline="0" dirty="0" err="1" smtClean="0"/>
              <a:t>plenary</a:t>
            </a:r>
            <a:r>
              <a:rPr lang="ru-RU" baseline="0" dirty="0" smtClean="0"/>
              <a:t> </a:t>
            </a:r>
            <a:r>
              <a:rPr lang="ru-RU" baseline="0" dirty="0" err="1" smtClean="0"/>
              <a:t>meeting</a:t>
            </a:r>
            <a:r>
              <a:rPr lang="ru-RU" baseline="0" dirty="0" smtClean="0"/>
              <a:t> </a:t>
            </a:r>
            <a:r>
              <a:rPr lang="ru-RU" baseline="0" dirty="0" err="1" smtClean="0"/>
              <a:t>in</a:t>
            </a:r>
            <a:r>
              <a:rPr lang="ru-RU" baseline="0" dirty="0" smtClean="0"/>
              <a:t> </a:t>
            </a:r>
            <a:r>
              <a:rPr lang="ru-RU" baseline="0" dirty="0" err="1" smtClean="0"/>
              <a:t>Uzbekistan</a:t>
            </a:r>
            <a:r>
              <a:rPr lang="ru-RU" baseline="0" dirty="0" smtClean="0"/>
              <a:t> </a:t>
            </a:r>
            <a:r>
              <a:rPr lang="ru-RU" baseline="0" dirty="0" err="1" smtClean="0"/>
              <a:t>in</a:t>
            </a:r>
            <a:r>
              <a:rPr lang="ru-RU" baseline="0" dirty="0" smtClean="0"/>
              <a:t> 2019.  </a:t>
            </a:r>
            <a:r>
              <a:rPr lang="ru-RU" baseline="0" dirty="0" err="1" smtClean="0"/>
              <a:t>A</a:t>
            </a:r>
            <a:r>
              <a:rPr lang="ru-RU" baseline="0" dirty="0" smtClean="0"/>
              <a:t> </a:t>
            </a:r>
            <a:r>
              <a:rPr lang="ru-RU" baseline="0" dirty="0" err="1" smtClean="0"/>
              <a:t>joint</a:t>
            </a:r>
            <a:r>
              <a:rPr lang="ru-RU" baseline="0" dirty="0" smtClean="0"/>
              <a:t> </a:t>
            </a:r>
            <a:r>
              <a:rPr lang="ru-RU" baseline="0" dirty="0" err="1" smtClean="0"/>
              <a:t>study</a:t>
            </a:r>
            <a:r>
              <a:rPr lang="ru-RU" baseline="0" dirty="0" smtClean="0"/>
              <a:t> </a:t>
            </a:r>
            <a:r>
              <a:rPr lang="ru-RU" baseline="0" dirty="0" err="1" smtClean="0"/>
              <a:t>visit</a:t>
            </a:r>
            <a:r>
              <a:rPr lang="ru-RU" baseline="0" dirty="0" smtClean="0"/>
              <a:t> </a:t>
            </a:r>
            <a:r>
              <a:rPr lang="ru-RU" baseline="0" dirty="0" err="1" smtClean="0"/>
              <a:t>was</a:t>
            </a:r>
            <a:r>
              <a:rPr lang="ru-RU" baseline="0" dirty="0" smtClean="0"/>
              <a:t> </a:t>
            </a:r>
            <a:r>
              <a:rPr lang="ru-RU" baseline="0" dirty="0" err="1" smtClean="0"/>
              <a:t>conducted</a:t>
            </a:r>
            <a:r>
              <a:rPr lang="ru-RU" baseline="0" dirty="0" smtClean="0"/>
              <a:t> </a:t>
            </a:r>
            <a:r>
              <a:rPr lang="ru-RU" baseline="0" dirty="0" err="1" smtClean="0"/>
              <a:t>with</a:t>
            </a:r>
            <a:r>
              <a:rPr lang="ru-RU" baseline="0" dirty="0" smtClean="0"/>
              <a:t> GIFT </a:t>
            </a:r>
            <a:r>
              <a:rPr lang="ru-RU" baseline="0" dirty="0" err="1" smtClean="0"/>
              <a:t>to</a:t>
            </a:r>
            <a:r>
              <a:rPr lang="ru-RU" baseline="0" dirty="0" smtClean="0"/>
              <a:t> </a:t>
            </a:r>
            <a:r>
              <a:rPr lang="ru-RU" baseline="0" dirty="0" err="1" smtClean="0"/>
              <a:t>Portugal</a:t>
            </a:r>
            <a:r>
              <a:rPr lang="ru-RU" baseline="0" dirty="0" smtClean="0"/>
              <a:t>, </a:t>
            </a:r>
            <a:r>
              <a:rPr lang="ru-RU" baseline="0" dirty="0" err="1" smtClean="0"/>
              <a:t>and</a:t>
            </a:r>
            <a:r>
              <a:rPr lang="ru-RU" baseline="0" dirty="0" smtClean="0"/>
              <a:t> </a:t>
            </a:r>
            <a:r>
              <a:rPr lang="ru-RU" baseline="0" dirty="0" err="1" smtClean="0"/>
              <a:t>several</a:t>
            </a:r>
            <a:r>
              <a:rPr lang="ru-RU" baseline="0" dirty="0" smtClean="0"/>
              <a:t> </a:t>
            </a:r>
            <a:r>
              <a:rPr lang="ru-RU" baseline="0" dirty="0" err="1" smtClean="0"/>
              <a:t>roundtables</a:t>
            </a:r>
            <a:r>
              <a:rPr lang="ru-RU" baseline="0" dirty="0" smtClean="0"/>
              <a:t> </a:t>
            </a:r>
            <a:r>
              <a:rPr lang="ru-RU" baseline="0" dirty="0" err="1" smtClean="0"/>
              <a:t>and</a:t>
            </a:r>
            <a:r>
              <a:rPr lang="ru-RU" baseline="0" dirty="0" smtClean="0"/>
              <a:t> </a:t>
            </a:r>
            <a:r>
              <a:rPr lang="ru-RU" baseline="0" dirty="0" err="1" smtClean="0"/>
              <a:t>meetings</a:t>
            </a:r>
            <a:r>
              <a:rPr lang="ru-RU" baseline="0" dirty="0" smtClean="0"/>
              <a:t> </a:t>
            </a:r>
            <a:r>
              <a:rPr lang="ru-RU" baseline="0" dirty="0" err="1" smtClean="0"/>
              <a:t>were</a:t>
            </a:r>
            <a:r>
              <a:rPr lang="ru-RU" baseline="0" dirty="0" smtClean="0"/>
              <a:t> </a:t>
            </a:r>
            <a:r>
              <a:rPr lang="ru-RU" baseline="0" dirty="0" err="1" smtClean="0"/>
              <a:t>held</a:t>
            </a:r>
            <a:r>
              <a:rPr lang="ru-RU" baseline="0" dirty="0" smtClean="0"/>
              <a:t> </a:t>
            </a:r>
            <a:r>
              <a:rPr lang="ru-RU" baseline="0" dirty="0" err="1" smtClean="0"/>
              <a:t>to</a:t>
            </a:r>
            <a:r>
              <a:rPr lang="ru-RU" baseline="0" dirty="0" smtClean="0"/>
              <a:t> </a:t>
            </a:r>
            <a:r>
              <a:rPr lang="ru-RU" baseline="0" dirty="0" err="1" smtClean="0"/>
              <a:t>prepare</a:t>
            </a:r>
            <a:r>
              <a:rPr lang="ru-RU" baseline="0" dirty="0" smtClean="0"/>
              <a:t> </a:t>
            </a:r>
            <a:r>
              <a:rPr lang="ru-RU" baseline="0" dirty="0" err="1" smtClean="0"/>
              <a:t>the</a:t>
            </a:r>
            <a:r>
              <a:rPr lang="ru-RU" baseline="0" dirty="0" smtClean="0"/>
              <a:t> </a:t>
            </a:r>
            <a:r>
              <a:rPr lang="ru-RU" baseline="0" dirty="0" err="1" smtClean="0"/>
              <a:t>product</a:t>
            </a:r>
            <a:r>
              <a:rPr lang="ru-RU" baseline="0" dirty="0" smtClean="0"/>
              <a:t>. </a:t>
            </a:r>
            <a:r>
              <a:rPr lang="ru-RU" baseline="0" dirty="0" err="1" smtClean="0"/>
              <a:t>The</a:t>
            </a:r>
            <a:r>
              <a:rPr lang="ru-RU" baseline="0" dirty="0" smtClean="0"/>
              <a:t> </a:t>
            </a:r>
            <a:r>
              <a:rPr lang="ru-RU" baseline="0" dirty="0" err="1" smtClean="0"/>
              <a:t>survey</a:t>
            </a:r>
            <a:r>
              <a:rPr lang="ru-RU" baseline="0" dirty="0" smtClean="0"/>
              <a:t> </a:t>
            </a:r>
            <a:r>
              <a:rPr lang="ru-RU" baseline="0" dirty="0" err="1" smtClean="0"/>
              <a:t>countries</a:t>
            </a:r>
            <a:r>
              <a:rPr lang="ru-RU" baseline="0" dirty="0" smtClean="0"/>
              <a:t> </a:t>
            </a:r>
            <a:r>
              <a:rPr lang="ru-RU" baseline="0" dirty="0" err="1" smtClean="0"/>
              <a:t>also</a:t>
            </a:r>
            <a:r>
              <a:rPr lang="ru-RU" baseline="0" dirty="0" smtClean="0"/>
              <a:t> </a:t>
            </a:r>
            <a:r>
              <a:rPr lang="ru-RU" baseline="0" dirty="0" err="1" smtClean="0"/>
              <a:t>did</a:t>
            </a:r>
            <a:r>
              <a:rPr lang="ru-RU" baseline="0" dirty="0" smtClean="0"/>
              <a:t> </a:t>
            </a:r>
            <a:r>
              <a:rPr lang="ru-RU" baseline="0" dirty="0" err="1" smtClean="0"/>
              <a:t>work</a:t>
            </a:r>
            <a:r>
              <a:rPr lang="ru-RU" baseline="0" dirty="0" smtClean="0"/>
              <a:t> </a:t>
            </a:r>
            <a:r>
              <a:rPr lang="ru-RU" baseline="0" dirty="0" err="1" smtClean="0"/>
              <a:t>on</a:t>
            </a:r>
            <a:r>
              <a:rPr lang="ru-RU" baseline="0" dirty="0" smtClean="0"/>
              <a:t> </a:t>
            </a:r>
            <a:r>
              <a:rPr lang="ru-RU" baseline="0" dirty="0" err="1" smtClean="0"/>
              <a:t>the</a:t>
            </a:r>
            <a:r>
              <a:rPr lang="ru-RU" baseline="0" dirty="0" smtClean="0"/>
              <a:t> </a:t>
            </a:r>
            <a:r>
              <a:rPr lang="ru-RU" baseline="0" dirty="0" err="1" smtClean="0"/>
              <a:t>product</a:t>
            </a:r>
            <a:r>
              <a:rPr lang="ru-RU" baseline="0" dirty="0" smtClean="0"/>
              <a:t> </a:t>
            </a:r>
            <a:r>
              <a:rPr lang="ru-RU" baseline="0" dirty="0" err="1" smtClean="0"/>
              <a:t>outside</a:t>
            </a:r>
            <a:r>
              <a:rPr lang="ru-RU" baseline="0" dirty="0" smtClean="0"/>
              <a:t> </a:t>
            </a:r>
            <a:r>
              <a:rPr lang="ru-RU" baseline="0" dirty="0" err="1" smtClean="0"/>
              <a:t>of</a:t>
            </a:r>
            <a:r>
              <a:rPr lang="ru-RU" baseline="0" dirty="0" smtClean="0"/>
              <a:t> </a:t>
            </a:r>
            <a:r>
              <a:rPr lang="ru-RU" baseline="0" dirty="0" err="1" smtClean="0"/>
              <a:t>formal</a:t>
            </a:r>
            <a:r>
              <a:rPr lang="ru-RU" baseline="0" dirty="0" smtClean="0"/>
              <a:t> </a:t>
            </a:r>
            <a:r>
              <a:rPr lang="ru-RU" baseline="0" dirty="0" err="1" smtClean="0"/>
              <a:t>events</a:t>
            </a:r>
            <a:r>
              <a:rPr lang="ru-RU" baseline="0" dirty="0" smtClean="0"/>
              <a:t>.</a:t>
            </a:r>
          </a:p>
          <a:p>
            <a:pPr>
              <a:spcBef>
                <a:spcPct val="0"/>
              </a:spcBef>
            </a:pPr>
            <a:endParaRPr lang="ru-RU" baseline="0" dirty="0"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z="1100"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1" indent="0" algn="l" defTabSz="914400" rtl="0" eaLnBrk="1" fontAlgn="base" latinLnBrk="0" hangingPunct="1">
              <a:lnSpc>
                <a:spcPct val="100000"/>
              </a:lnSpc>
              <a:spcBef>
                <a:spcPct val="0"/>
              </a:spcBef>
              <a:spcAft>
                <a:spcPct val="0"/>
              </a:spcAft>
              <a:buClrTx/>
              <a:buSzTx/>
              <a:buFontTx/>
              <a:buNone/>
              <a:tabLst/>
              <a:defRPr/>
            </a:pPr>
            <a:endParaRPr lang="en-US" sz="1400" dirty="0" smtClean="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IAP2</a:t>
            </a:r>
            <a:r>
              <a:rPr lang="en-US" sz="1200" kern="1200" dirty="0" smtClean="0">
                <a:solidFill>
                  <a:schemeClr val="tx1"/>
                </a:solidFill>
                <a:effectLst/>
                <a:latin typeface="+mn-lt"/>
                <a:ea typeface="+mn-ea"/>
                <a:cs typeface="+mn-cs"/>
              </a:rPr>
              <a:t> spectrum is organized around the principle that the level of public participation is directly tied to the level of potential public influence on the action or decision being considered.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At the very left of the spectrum – to inform – there are no expectations of receiving feedback, and no public impact expected, compared to the very right of the spectrum – to empower – where there is an expectation that citizens will make decisions and therefore have an increased level of public impact.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 risks of not clarifying the public’s role is large – because if citizens are led to believe their feedback will be incorporated or responded to, and it isn’t, they may become dissatisfied with the outcome. The spectrum assists governments to shape the design of any public participation initiative and to manage the risks of public expectations.</a:t>
            </a:r>
            <a:endParaRPr lang="en-US" sz="1400" dirty="0" smtClean="0">
              <a:solidFill>
                <a:schemeClr val="tx1"/>
              </a:solidFill>
            </a:endParaRPr>
          </a:p>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1" indent="0" algn="l" defTabSz="914400" rtl="0" eaLnBrk="1" fontAlgn="base" latinLnBrk="0" hangingPunct="1">
              <a:lnSpc>
                <a:spcPct val="100000"/>
              </a:lnSpc>
              <a:spcBef>
                <a:spcPct val="0"/>
              </a:spcBef>
              <a:spcAft>
                <a:spcPct val="0"/>
              </a:spcAft>
              <a:buClrTx/>
              <a:buSzTx/>
              <a:buFontTx/>
              <a:buNone/>
              <a:tabLst/>
              <a:defRPr/>
            </a:pPr>
            <a:r>
              <a:rPr lang="en-US" sz="1400" dirty="0" smtClean="0">
                <a:solidFill>
                  <a:schemeClr val="tx1"/>
                </a:solidFill>
              </a:rPr>
              <a:t>Source: </a:t>
            </a:r>
            <a:r>
              <a:rPr lang="en-US" sz="1400" dirty="0" smtClean="0"/>
              <a:t>World Bank Group, 2014, Strategic Framework for Mainstreaming Citizen Engagement </a:t>
            </a:r>
          </a:p>
          <a:p>
            <a:pPr marL="0" marR="0" lvl="1" indent="0" algn="l" defTabSz="914400" rtl="0" eaLnBrk="1" fontAlgn="base" latinLnBrk="0" hangingPunct="1">
              <a:lnSpc>
                <a:spcPct val="100000"/>
              </a:lnSpc>
              <a:spcBef>
                <a:spcPct val="0"/>
              </a:spcBef>
              <a:spcAft>
                <a:spcPct val="0"/>
              </a:spcAft>
              <a:buClrTx/>
              <a:buSzTx/>
              <a:buFontTx/>
              <a:buNone/>
              <a:tabLst/>
              <a:defRPr/>
            </a:pPr>
            <a:endParaRPr lang="en-US" sz="1400" dirty="0" smtClean="0">
              <a:solidFill>
                <a:schemeClr val="tx1"/>
              </a:solidFill>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854021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4/29/2020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4/29/2020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4/29/2020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4/29/2020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4/29/2020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4/29/2020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4/29/2020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4/29/2020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4/29/2020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4/29/2020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4/29/2020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4/29/2020</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ru-RU" dirty="0" smtClean="0">
                <a:solidFill>
                  <a:srgbClr val="002060"/>
                </a:solidFill>
              </a:rPr>
              <a:t>Обзор «продукта знаний», посвящённого участию общественности</a:t>
            </a:r>
            <a:endParaRPr lang="en-US" dirty="0">
              <a:solidFill>
                <a:srgbClr val="002060"/>
              </a:solidFill>
            </a:endParaRPr>
          </a:p>
        </p:txBody>
      </p:sp>
      <p:sp>
        <p:nvSpPr>
          <p:cNvPr id="3" name="Subtitle 2"/>
          <p:cNvSpPr>
            <a:spLocks noGrp="1"/>
          </p:cNvSpPr>
          <p:nvPr>
            <p:ph type="subTitle" idx="1"/>
          </p:nvPr>
        </p:nvSpPr>
        <p:spPr>
          <a:xfrm>
            <a:off x="1485900" y="4191000"/>
            <a:ext cx="6934200" cy="762000"/>
          </a:xfrm>
        </p:spPr>
        <p:txBody>
          <a:bodyPr rtlCol="0">
            <a:normAutofit fontScale="62500" lnSpcReduction="20000"/>
          </a:bodyPr>
          <a:lstStyle/>
          <a:p>
            <a:pPr fontAlgn="auto">
              <a:spcAft>
                <a:spcPts val="0"/>
              </a:spcAft>
              <a:buFont typeface="Arial" pitchFamily="34" charset="0"/>
              <a:buNone/>
              <a:defRPr/>
            </a:pPr>
            <a:r>
              <a:rPr lang="ru-RU" sz="2400" i="1" dirty="0" smtClean="0">
                <a:solidFill>
                  <a:schemeClr val="tx1">
                    <a:lumMod val="95000"/>
                    <a:lumOff val="5000"/>
                  </a:schemeClr>
                </a:solidFill>
              </a:rPr>
              <a:t>Бюджетное сообщество (БС) </a:t>
            </a:r>
            <a:r>
              <a:rPr lang="en-US" sz="2400" i="1" dirty="0" smtClean="0">
                <a:solidFill>
                  <a:schemeClr val="tx1">
                    <a:lumMod val="95000"/>
                    <a:lumOff val="5000"/>
                  </a:schemeClr>
                </a:solidFill>
              </a:rPr>
              <a:t>PEMPAL</a:t>
            </a:r>
            <a:endParaRPr lang="en-US" sz="2400" i="1" dirty="0">
              <a:solidFill>
                <a:schemeClr val="tx1">
                  <a:lumMod val="95000"/>
                  <a:lumOff val="5000"/>
                </a:schemeClr>
              </a:solidFill>
            </a:endParaRPr>
          </a:p>
          <a:p>
            <a:pPr fontAlgn="auto">
              <a:spcAft>
                <a:spcPts val="0"/>
              </a:spcAft>
              <a:buFont typeface="Arial" pitchFamily="34" charset="0"/>
              <a:buNone/>
              <a:defRPr/>
            </a:pPr>
            <a:r>
              <a:rPr lang="ru-RU" sz="2400" i="1" dirty="0" smtClean="0">
                <a:solidFill>
                  <a:schemeClr val="tx1">
                    <a:lumMod val="95000"/>
                    <a:lumOff val="5000"/>
                  </a:schemeClr>
                </a:solidFill>
              </a:rPr>
              <a:t>Рабочая группа по бюджетной грамотности и прозрачности бюджета (РГ </a:t>
            </a:r>
            <a:r>
              <a:rPr lang="ru-RU" sz="2400" i="1" dirty="0" smtClean="0">
                <a:solidFill>
                  <a:schemeClr val="tx1">
                    <a:lumMod val="95000"/>
                    <a:lumOff val="5000"/>
                  </a:schemeClr>
                </a:solidFill>
              </a:rPr>
              <a:t>БГП)</a:t>
            </a:r>
            <a:endParaRPr lang="en-US" sz="2400" i="1" dirty="0">
              <a:solidFill>
                <a:schemeClr val="tx1">
                  <a:lumMod val="95000"/>
                  <a:lumOff val="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476500" y="5257800"/>
            <a:ext cx="4953000" cy="923330"/>
          </a:xfrm>
          <a:prstGeom prst="rect">
            <a:avLst/>
          </a:prstGeom>
          <a:noFill/>
          <a:ln w="9525">
            <a:noFill/>
            <a:miter lim="800000"/>
            <a:headEnd/>
            <a:tailEnd/>
          </a:ln>
        </p:spPr>
        <p:txBody>
          <a:bodyPr>
            <a:spAutoFit/>
          </a:bodyPr>
          <a:lstStyle/>
          <a:p>
            <a:pPr algn="ctr"/>
            <a:r>
              <a:rPr lang="ru-RU" b="1" dirty="0" smtClean="0">
                <a:latin typeface="Calibri" pitchFamily="34" charset="0"/>
              </a:rPr>
              <a:t>Заседание БС в режиме видеоконференции </a:t>
            </a:r>
          </a:p>
          <a:p>
            <a:pPr algn="ctr"/>
            <a:r>
              <a:rPr lang="ru-RU" b="1" dirty="0" smtClean="0">
                <a:latin typeface="Calibri" pitchFamily="34" charset="0"/>
              </a:rPr>
              <a:t>13 мая</a:t>
            </a:r>
            <a:r>
              <a:rPr lang="bs-Latn-BA" b="1" dirty="0" smtClean="0">
                <a:latin typeface="Calibri" pitchFamily="34" charset="0"/>
              </a:rPr>
              <a:t> 2020</a:t>
            </a:r>
            <a:r>
              <a:rPr lang="ru-RU" b="1" dirty="0" smtClean="0">
                <a:latin typeface="Calibri" pitchFamily="34" charset="0"/>
              </a:rPr>
              <a:t> г.</a:t>
            </a:r>
            <a:endParaRPr lang="bs-Latn-BA" b="1" dirty="0" smtClean="0">
              <a:latin typeface="Calibri" pitchFamily="34" charset="0"/>
            </a:endParaRPr>
          </a:p>
          <a:p>
            <a:pPr algn="ctr"/>
            <a:r>
              <a:rPr lang="ru-RU" b="1" dirty="0" smtClean="0">
                <a:latin typeface="Calibri" pitchFamily="34" charset="0"/>
              </a:rPr>
              <a:t>Ресурсная команда БС</a:t>
            </a:r>
            <a:endParaRPr lang="bs-Latn-BA" b="1" dirty="0">
              <a:latin typeface="Calibri" pitchFamily="34" charset="0"/>
            </a:endParaRPr>
          </a:p>
        </p:txBody>
      </p:sp>
    </p:spTree>
    <p:extLst>
      <p:ext uri="{BB962C8B-B14F-4D97-AF65-F5344CB8AC3E}">
        <p14:creationId xmlns:p14="http://schemas.microsoft.com/office/powerpoint/2010/main" val="1100903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219200"/>
            <a:ext cx="8382000" cy="5257800"/>
          </a:xfrm>
        </p:spPr>
        <p:txBody>
          <a:bodyPr rtlCol="0">
            <a:noAutofit/>
          </a:bodyPr>
          <a:lstStyle/>
          <a:p>
            <a:pPr algn="just" fontAlgn="auto">
              <a:spcAft>
                <a:spcPts val="0"/>
              </a:spcAft>
              <a:defRPr/>
            </a:pPr>
            <a:r>
              <a:rPr lang="ru-RU" sz="2200" b="1" dirty="0" smtClean="0">
                <a:solidFill>
                  <a:srgbClr val="376092"/>
                </a:solidFill>
              </a:rPr>
              <a:t>Непосредственное участие общественности в налогово-бюджетной политике государства и формировании бюджета – это право</a:t>
            </a:r>
            <a:r>
              <a:rPr lang="en-US" sz="2200" b="1" dirty="0" smtClean="0">
                <a:solidFill>
                  <a:srgbClr val="376092"/>
                </a:solidFill>
              </a:rPr>
              <a:t>: </a:t>
            </a:r>
          </a:p>
          <a:p>
            <a:pPr marL="800100" lvl="1" indent="-342900" algn="just" fontAlgn="auto">
              <a:spcAft>
                <a:spcPts val="0"/>
              </a:spcAft>
              <a:buFont typeface="Arial"/>
              <a:buChar char="•"/>
              <a:defRPr/>
            </a:pPr>
            <a:r>
              <a:rPr lang="ru-RU" sz="2000" dirty="0" smtClean="0">
                <a:solidFill>
                  <a:schemeClr val="tx1"/>
                </a:solidFill>
              </a:rPr>
              <a:t>Установленное Генеральной ассамблеей ООН, которая утвердила </a:t>
            </a:r>
            <a:r>
              <a:rPr lang="ru-RU" sz="2000" i="1" dirty="0" smtClean="0">
                <a:solidFill>
                  <a:schemeClr val="tx1"/>
                </a:solidFill>
              </a:rPr>
              <a:t>Принципы высокого уровня по обеспечению прозрачности бюджета, участию граждан и подотчётности </a:t>
            </a:r>
            <a:r>
              <a:rPr lang="ru-RU" sz="2000" dirty="0" smtClean="0">
                <a:solidFill>
                  <a:schemeClr val="tx1"/>
                </a:solidFill>
              </a:rPr>
              <a:t>(Принцип 10).</a:t>
            </a:r>
            <a:endParaRPr lang="en-US" sz="2000" dirty="0" smtClean="0">
              <a:solidFill>
                <a:schemeClr val="tx1"/>
              </a:solidFill>
            </a:endParaRPr>
          </a:p>
          <a:p>
            <a:pPr algn="just" fontAlgn="auto">
              <a:spcAft>
                <a:spcPts val="0"/>
              </a:spcAft>
              <a:defRPr/>
            </a:pPr>
            <a:endParaRPr lang="en-US" sz="2200" dirty="0">
              <a:solidFill>
                <a:schemeClr val="tx1"/>
              </a:solidFill>
            </a:endParaRPr>
          </a:p>
          <a:p>
            <a:pPr algn="just" fontAlgn="auto">
              <a:spcAft>
                <a:spcPts val="0"/>
              </a:spcAft>
              <a:defRPr/>
            </a:pPr>
            <a:r>
              <a:rPr lang="ru-RU" sz="2200" dirty="0" smtClean="0">
                <a:solidFill>
                  <a:srgbClr val="000000"/>
                </a:solidFill>
              </a:rPr>
              <a:t>Более активное вовлечение и участие граждан и общественности может</a:t>
            </a:r>
            <a:r>
              <a:rPr lang="en-US" sz="2200" dirty="0" smtClean="0">
                <a:solidFill>
                  <a:srgbClr val="000000"/>
                </a:solidFill>
              </a:rPr>
              <a:t>: </a:t>
            </a:r>
            <a:endParaRPr lang="en-US" sz="2200" dirty="0">
              <a:solidFill>
                <a:srgbClr val="000000"/>
              </a:solidFill>
            </a:endParaRPr>
          </a:p>
          <a:p>
            <a:pPr marL="342900" indent="-342900" algn="just" fontAlgn="auto">
              <a:spcAft>
                <a:spcPts val="0"/>
              </a:spcAft>
              <a:buFont typeface="Arial"/>
              <a:buChar char="•"/>
              <a:defRPr/>
            </a:pPr>
            <a:r>
              <a:rPr lang="ru-RU" sz="2000" b="1" dirty="0">
                <a:solidFill>
                  <a:srgbClr val="376092"/>
                </a:solidFill>
              </a:rPr>
              <a:t>п</a:t>
            </a:r>
            <a:r>
              <a:rPr lang="ru-RU" sz="2000" b="1" dirty="0" smtClean="0">
                <a:solidFill>
                  <a:srgbClr val="376092"/>
                </a:solidFill>
              </a:rPr>
              <a:t>овысить способность к быстрому реагированию</a:t>
            </a:r>
            <a:endParaRPr lang="en-US" sz="2000" b="1" dirty="0">
              <a:solidFill>
                <a:srgbClr val="376092"/>
              </a:solidFill>
            </a:endParaRPr>
          </a:p>
          <a:p>
            <a:pPr marL="342900" indent="-342900" algn="just" fontAlgn="auto">
              <a:spcAft>
                <a:spcPts val="0"/>
              </a:spcAft>
              <a:buFont typeface="Arial"/>
              <a:buChar char="•"/>
              <a:defRPr/>
            </a:pPr>
            <a:r>
              <a:rPr lang="ru-RU" sz="2000" b="1" dirty="0">
                <a:solidFill>
                  <a:srgbClr val="376092"/>
                </a:solidFill>
              </a:rPr>
              <a:t>п</a:t>
            </a:r>
            <a:r>
              <a:rPr lang="ru-RU" sz="2000" b="1" dirty="0" smtClean="0">
                <a:solidFill>
                  <a:srgbClr val="376092"/>
                </a:solidFill>
              </a:rPr>
              <a:t>овысить эффективность и усилить воздействие</a:t>
            </a:r>
            <a:endParaRPr lang="en-US" sz="2000" b="1" dirty="0">
              <a:solidFill>
                <a:srgbClr val="376092"/>
              </a:solidFill>
            </a:endParaRPr>
          </a:p>
          <a:p>
            <a:pPr marL="342900" indent="-342900" algn="just" fontAlgn="auto">
              <a:spcAft>
                <a:spcPts val="0"/>
              </a:spcAft>
              <a:buFont typeface="Arial"/>
              <a:buChar char="•"/>
              <a:defRPr/>
            </a:pPr>
            <a:r>
              <a:rPr lang="ru-RU" sz="2000" b="1" dirty="0" smtClean="0">
                <a:solidFill>
                  <a:srgbClr val="376092"/>
                </a:solidFill>
              </a:rPr>
              <a:t>сформировать доверие</a:t>
            </a:r>
            <a:r>
              <a:rPr lang="en-US" sz="2000" b="1" dirty="0" smtClean="0">
                <a:solidFill>
                  <a:srgbClr val="376092"/>
                </a:solidFill>
              </a:rPr>
              <a:t> </a:t>
            </a:r>
            <a:endParaRPr lang="en-US" sz="2000" b="1" dirty="0">
              <a:solidFill>
                <a:srgbClr val="376092"/>
              </a:solidFill>
            </a:endParaRPr>
          </a:p>
          <a:p>
            <a:pPr marL="342900" indent="-342900" algn="just" fontAlgn="auto">
              <a:spcAft>
                <a:spcPts val="0"/>
              </a:spcAft>
              <a:buFont typeface="Arial"/>
              <a:buChar char="•"/>
              <a:defRPr/>
            </a:pPr>
            <a:r>
              <a:rPr lang="ru-RU" sz="2000" b="1" dirty="0">
                <a:solidFill>
                  <a:srgbClr val="376092"/>
                </a:solidFill>
              </a:rPr>
              <a:t>с</a:t>
            </a:r>
            <a:r>
              <a:rPr lang="ru-RU" sz="2000" b="1" dirty="0" smtClean="0">
                <a:solidFill>
                  <a:srgbClr val="376092"/>
                </a:solidFill>
              </a:rPr>
              <a:t>ократить возможности для коррупции</a:t>
            </a:r>
            <a:r>
              <a:rPr lang="en-US" sz="2000" b="1" dirty="0" smtClean="0">
                <a:solidFill>
                  <a:srgbClr val="376092"/>
                </a:solidFill>
              </a:rPr>
              <a:t> </a:t>
            </a:r>
            <a:endParaRPr lang="en-US" sz="2000" b="1" dirty="0">
              <a:solidFill>
                <a:srgbClr val="376092"/>
              </a:solidFill>
            </a:endParaRPr>
          </a:p>
          <a:p>
            <a:pPr marL="342900" indent="-342900" algn="just" fontAlgn="auto">
              <a:spcAft>
                <a:spcPts val="0"/>
              </a:spcAft>
              <a:buFont typeface="Arial"/>
              <a:buChar char="•"/>
              <a:defRPr/>
            </a:pPr>
            <a:r>
              <a:rPr lang="ru-RU" sz="2000" b="1" dirty="0">
                <a:solidFill>
                  <a:srgbClr val="376092"/>
                </a:solidFill>
              </a:rPr>
              <a:t>у</a:t>
            </a:r>
            <a:r>
              <a:rPr lang="ru-RU" sz="2000" b="1" dirty="0" smtClean="0">
                <a:solidFill>
                  <a:srgbClr val="376092"/>
                </a:solidFill>
              </a:rPr>
              <a:t>крепить культуру открытой демократии</a:t>
            </a:r>
            <a:r>
              <a:rPr lang="en-US" sz="2000" b="1" dirty="0" smtClean="0">
                <a:solidFill>
                  <a:srgbClr val="376092"/>
                </a:solidFill>
              </a:rPr>
              <a:t> </a:t>
            </a:r>
            <a:endParaRPr lang="en-US" sz="2000" b="1" dirty="0">
              <a:solidFill>
                <a:srgbClr val="376092"/>
              </a:solidFill>
            </a:endParaRPr>
          </a:p>
          <a:p>
            <a:pPr algn="just" fontAlgn="auto">
              <a:spcAft>
                <a:spcPts val="0"/>
              </a:spcAft>
              <a:defRPr/>
            </a:pPr>
            <a:r>
              <a:rPr lang="en-US" sz="2000" dirty="0" smtClean="0">
                <a:solidFill>
                  <a:srgbClr val="000000"/>
                </a:solidFill>
              </a:rPr>
              <a:t>(</a:t>
            </a:r>
            <a:r>
              <a:rPr lang="ru-RU" sz="2000" dirty="0" smtClean="0">
                <a:solidFill>
                  <a:srgbClr val="000000"/>
                </a:solidFill>
              </a:rPr>
              <a:t>Инструментарий для обеспечения прозрачности бюджета </a:t>
            </a:r>
            <a:r>
              <a:rPr lang="en-US" sz="2000" dirty="0" smtClean="0">
                <a:solidFill>
                  <a:srgbClr val="000000"/>
                </a:solidFill>
              </a:rPr>
              <a:t>2017). </a:t>
            </a:r>
            <a:endParaRPr lang="en-US" sz="2000" dirty="0">
              <a:solidFill>
                <a:srgbClr val="000000"/>
              </a:solidFill>
            </a:endParaRPr>
          </a:p>
          <a:p>
            <a:pPr marL="1257300" lvl="2" indent="-342900" algn="just" fontAlgn="auto">
              <a:spcAft>
                <a:spcPts val="0"/>
              </a:spcAft>
              <a:buFont typeface="Arial"/>
              <a:buChar char="•"/>
              <a:defRPr/>
            </a:pPr>
            <a:endParaRPr lang="en-US" sz="2200" dirty="0">
              <a:solidFill>
                <a:schemeClr val="tx1"/>
              </a:solidFill>
            </a:endParaRPr>
          </a:p>
          <a:p>
            <a:pPr marL="342900" indent="-342900" algn="just" fontAlgn="auto">
              <a:spcAft>
                <a:spcPts val="0"/>
              </a:spcAft>
              <a:buFont typeface="Arial"/>
              <a:buChar char="•"/>
              <a:defRPr/>
            </a:pPr>
            <a:endParaRPr lang="en-US" sz="2200" dirty="0">
              <a:solidFill>
                <a:schemeClr val="tx1"/>
              </a:solidFill>
            </a:endParaRPr>
          </a:p>
          <a:p>
            <a:pPr algn="just" fontAlgn="auto">
              <a:spcAft>
                <a:spcPts val="0"/>
              </a:spcAft>
              <a:defRPr/>
            </a:pPr>
            <a:endParaRPr lang="en-US" sz="1400" b="1" dirty="0" smtClean="0">
              <a:solidFill>
                <a:srgbClr val="376092"/>
              </a:solidFill>
            </a:endParaRPr>
          </a:p>
          <a:p>
            <a:pPr marL="800100" lvl="1" indent="-342900" algn="just" fontAlgn="auto">
              <a:spcAft>
                <a:spcPts val="0"/>
              </a:spcAft>
              <a:buFont typeface="Arial"/>
              <a:buChar char="•"/>
              <a:defRPr/>
            </a:pPr>
            <a:endParaRPr lang="en-US" sz="1000" dirty="0">
              <a:solidFill>
                <a:schemeClr val="tx1"/>
              </a:solidFill>
            </a:endParaRPr>
          </a:p>
          <a:p>
            <a:pPr marL="800100" lvl="1" indent="-342900" algn="just" fontAlgn="auto">
              <a:spcAft>
                <a:spcPts val="0"/>
              </a:spcAft>
              <a:buFont typeface="Arial"/>
              <a:buChar char="•"/>
              <a:defRPr/>
            </a:pPr>
            <a:endParaRPr lang="en-US" sz="1200" dirty="0">
              <a:solidFill>
                <a:schemeClr val="tx1"/>
              </a:solidFill>
            </a:endParaRPr>
          </a:p>
          <a:p>
            <a:pPr marL="1257300" lvl="2" indent="-342900" algn="just" fontAlgn="auto">
              <a:spcAft>
                <a:spcPts val="0"/>
              </a:spcAft>
              <a:buFont typeface="Arial"/>
              <a:buChar char="•"/>
              <a:defRPr/>
            </a:pPr>
            <a:endParaRPr lang="en-US" sz="2000" dirty="0">
              <a:solidFill>
                <a:schemeClr val="tx1"/>
              </a:solidFill>
            </a:endParaRPr>
          </a:p>
          <a:p>
            <a:pPr marL="1257300" lvl="2" indent="-342900" algn="just" fontAlgn="auto">
              <a:spcAft>
                <a:spcPts val="0"/>
              </a:spcAft>
              <a:buFont typeface="Arial"/>
              <a:buChar char="•"/>
              <a:defRPr/>
            </a:pPr>
            <a:endParaRPr lang="en-US" sz="2000" dirty="0">
              <a:solidFill>
                <a:srgbClr val="000000"/>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14400" y="228600"/>
            <a:ext cx="8839200" cy="876300"/>
          </a:xfrm>
        </p:spPr>
        <p:txBody>
          <a:bodyPr/>
          <a:lstStyle/>
          <a:p>
            <a:r>
              <a:rPr lang="en-US" sz="2500" dirty="0" smtClean="0">
                <a:solidFill>
                  <a:srgbClr val="953735"/>
                </a:solidFill>
              </a:rPr>
              <a:t>3. </a:t>
            </a:r>
            <a:r>
              <a:rPr lang="ru-RU" sz="2500" dirty="0" smtClean="0">
                <a:solidFill>
                  <a:srgbClr val="953735"/>
                </a:solidFill>
              </a:rPr>
              <a:t>Международная нормативная база для участия общественности</a:t>
            </a:r>
            <a:endParaRPr lang="en-US" sz="2500" dirty="0">
              <a:solidFill>
                <a:srgbClr val="953735"/>
              </a:solidFill>
            </a:endParaRPr>
          </a:p>
        </p:txBody>
      </p:sp>
      <p:sp>
        <p:nvSpPr>
          <p:cNvPr id="7" name="Rectangle 6"/>
          <p:cNvSpPr/>
          <p:nvPr/>
        </p:nvSpPr>
        <p:spPr>
          <a:xfrm rot="16200000">
            <a:off x="7427102" y="3970977"/>
            <a:ext cx="1908215" cy="2436813"/>
          </a:xfrm>
          <a:prstGeom prst="rect">
            <a:avLst/>
          </a:prstGeom>
          <a:noFill/>
        </p:spPr>
        <p:txBody>
          <a:bodyPr vert="vert" wrap="square" lIns="91440" tIns="45720" rIns="91440" bIns="45720">
            <a:spAutoFit/>
          </a:bodyPr>
          <a:lstStyle/>
          <a:p>
            <a:pPr algn="ctr"/>
            <a:r>
              <a:rPr lang="ru-RU" sz="2800" b="1" dirty="0" smtClean="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rPr>
              <a:t>Выгоды могут превысить издержки</a:t>
            </a:r>
            <a:endParaRPr lang="x-none" sz="2800" b="1" cap="none" spc="0" dirty="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893901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762000" y="457200"/>
            <a:ext cx="8846102" cy="762000"/>
          </a:xfrm>
        </p:spPr>
        <p:txBody>
          <a:bodyPr/>
          <a:lstStyle/>
          <a:p>
            <a:r>
              <a:rPr lang="ru-RU" sz="2200" b="1" dirty="0" smtClean="0"/>
              <a:t>Международные механизмы и инструменты оценки</a:t>
            </a:r>
            <a:endParaRPr lang="en-US" sz="2200" b="1" dirty="0"/>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idx="1"/>
          </p:nvPr>
        </p:nvSpPr>
        <p:spPr>
          <a:xfrm>
            <a:off x="990600" y="1219201"/>
            <a:ext cx="8617502" cy="5252426"/>
          </a:xfrm>
        </p:spPr>
        <p:txBody>
          <a:bodyPr/>
          <a:lstStyle/>
          <a:p>
            <a:pPr lvl="0"/>
            <a:r>
              <a:rPr lang="ru-RU" sz="2000" dirty="0" smtClean="0"/>
              <a:t>Принципы высокого уровня и Руководство по участию общественности </a:t>
            </a:r>
            <a:r>
              <a:rPr lang="en-US" sz="2000" dirty="0" smtClean="0"/>
              <a:t>GIFT</a:t>
            </a:r>
            <a:endParaRPr lang="en-US" sz="2000" dirty="0"/>
          </a:p>
          <a:p>
            <a:pPr lvl="0"/>
            <a:r>
              <a:rPr lang="ru-RU" sz="2000" dirty="0" smtClean="0"/>
              <a:t>Обзор открытости бюджета МБП и его оценка подходов, обеспечивающих участие общественности</a:t>
            </a:r>
            <a:endParaRPr lang="en-US" sz="2000" dirty="0"/>
          </a:p>
          <a:p>
            <a:pPr lvl="0"/>
            <a:r>
              <a:rPr lang="ru-RU" sz="2000" dirty="0" smtClean="0"/>
              <a:t>Инструментарий для обеспечения прозрачности бюджета 2017 г.</a:t>
            </a:r>
            <a:endParaRPr lang="en-US" sz="2000" dirty="0"/>
          </a:p>
          <a:p>
            <a:pPr lvl="0"/>
            <a:r>
              <a:rPr lang="ru-RU" sz="2000" dirty="0" smtClean="0"/>
              <a:t>Кодекс надлежащей практики по обеспечению прозрачности в налогово-бюджетной сфере МВФ</a:t>
            </a:r>
            <a:endParaRPr lang="en-US" sz="2000" dirty="0"/>
          </a:p>
          <a:p>
            <a:pPr lvl="0"/>
            <a:r>
              <a:rPr lang="ru-RU" sz="2000" dirty="0" smtClean="0"/>
              <a:t>Рекомендации ОЭСР по принципам управления бюджетными процессами</a:t>
            </a:r>
            <a:endParaRPr lang="en-US" sz="2000" dirty="0"/>
          </a:p>
          <a:p>
            <a:pPr lvl="0"/>
            <a:r>
              <a:rPr lang="ru-RU" sz="2000" dirty="0" smtClean="0"/>
              <a:t>Оценки государственных расходов и финансовой подотчётности</a:t>
            </a:r>
            <a:r>
              <a:rPr lang="ru-RU" sz="2000" dirty="0"/>
              <a:t> </a:t>
            </a:r>
            <a:r>
              <a:rPr lang="en-US" sz="2000" dirty="0" smtClean="0"/>
              <a:t>(PEFA).</a:t>
            </a:r>
          </a:p>
          <a:p>
            <a:pPr lvl="0"/>
            <a:endParaRPr lang="en-US" sz="2000" dirty="0" smtClean="0"/>
          </a:p>
          <a:p>
            <a:pPr marL="0" lvl="0" indent="0">
              <a:buNone/>
            </a:pPr>
            <a:r>
              <a:rPr lang="ru-RU" sz="2000" dirty="0" smtClean="0"/>
              <a:t>Ознакомьтесь с рекомендациями на базе этих инструментов, которые приведены в «продукте знаний», и с материалами, подготовленными</a:t>
            </a:r>
            <a:r>
              <a:rPr lang="en-US" sz="2000" dirty="0" smtClean="0"/>
              <a:t> GIFT </a:t>
            </a:r>
            <a:r>
              <a:rPr lang="ru-RU" sz="2000" dirty="0" smtClean="0"/>
              <a:t>и МБП для текущего мероприятия</a:t>
            </a:r>
            <a:r>
              <a:rPr lang="en-US" sz="2000" dirty="0" smtClean="0"/>
              <a:t>. </a:t>
            </a:r>
          </a:p>
          <a:p>
            <a:pPr marL="0" lvl="0" indent="0">
              <a:buNone/>
            </a:pPr>
            <a:endParaRPr lang="en-US" sz="2000" dirty="0"/>
          </a:p>
          <a:p>
            <a:pPr marL="0" lvl="0" indent="0">
              <a:buNone/>
            </a:pPr>
            <a:r>
              <a:rPr lang="en-US" sz="2000" dirty="0" smtClean="0"/>
              <a:t> </a:t>
            </a:r>
            <a:r>
              <a:rPr lang="ru-RU" sz="2000" dirty="0" smtClean="0"/>
              <a:t>На следующем слайде приведён пример рекомендаций на основе Инструментария для обеспечения прозрачности бюджета.</a:t>
            </a:r>
            <a:r>
              <a:rPr lang="en-US" sz="2000" dirty="0" smtClean="0"/>
              <a:t>  </a:t>
            </a:r>
          </a:p>
          <a:p>
            <a:pPr marL="0" lvl="0" indent="0">
              <a:buNone/>
            </a:pPr>
            <a:endParaRPr lang="en-US" sz="2000" dirty="0"/>
          </a:p>
          <a:p>
            <a:pPr marL="0" lvl="0" indent="0">
              <a:spcBef>
                <a:spcPts val="0"/>
              </a:spcBef>
              <a:buNone/>
            </a:pPr>
            <a:endParaRPr lang="en-US" sz="1700" b="1" baseline="30000" dirty="0">
              <a:solidFill>
                <a:schemeClr val="accent1">
                  <a:lumMod val="7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12191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371600" y="457200"/>
            <a:ext cx="7734300" cy="381000"/>
          </a:xfrm>
        </p:spPr>
        <p:txBody>
          <a:bodyPr/>
          <a:lstStyle/>
          <a:p>
            <a:r>
              <a:rPr lang="ru-RU" sz="2200" b="1" dirty="0" smtClean="0"/>
              <a:t>Инструментарий </a:t>
            </a:r>
            <a:r>
              <a:rPr lang="ru-RU" sz="2200" b="1" dirty="0"/>
              <a:t>для обеспечения прозрачности бюджета </a:t>
            </a:r>
            <a:endParaRPr lang="en-US" sz="2200" b="1" dirty="0"/>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1295400"/>
            <a:ext cx="3962400" cy="5248238"/>
          </a:xfrm>
        </p:spPr>
        <p:txBody>
          <a:bodyPr/>
          <a:lstStyle/>
          <a:p>
            <a:pPr marL="0" indent="0">
              <a:spcBef>
                <a:spcPts val="0"/>
              </a:spcBef>
              <a:buNone/>
            </a:pPr>
            <a:r>
              <a:rPr lang="ru-RU" sz="1900" b="1" dirty="0" smtClean="0">
                <a:solidFill>
                  <a:schemeClr val="tx2">
                    <a:lumMod val="75000"/>
                  </a:schemeClr>
                </a:solidFill>
              </a:rPr>
              <a:t>Участие общественности должно</a:t>
            </a:r>
            <a:r>
              <a:rPr lang="en-US" sz="1900" b="1" dirty="0" smtClean="0">
                <a:solidFill>
                  <a:schemeClr val="tx2">
                    <a:lumMod val="75000"/>
                  </a:schemeClr>
                </a:solidFill>
              </a:rPr>
              <a:t>:</a:t>
            </a:r>
            <a:endParaRPr lang="en-US" sz="1900" b="1" dirty="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a:spcBef>
                <a:spcPts val="0"/>
              </a:spcBef>
              <a:buFont typeface="Arial" panose="020B0604020202020204" pitchFamily="34" charset="0"/>
              <a:buChar char="•"/>
            </a:pPr>
            <a:r>
              <a:rPr lang="ru-RU" sz="1800" dirty="0" smtClean="0"/>
              <a:t>Быть элементом более широкой стратегии государства в области коммуникации</a:t>
            </a:r>
            <a:endParaRPr lang="en-US" sz="1800" dirty="0"/>
          </a:p>
          <a:p>
            <a:pPr marL="0" indent="0">
              <a:spcBef>
                <a:spcPts val="0"/>
              </a:spcBef>
              <a:buNone/>
            </a:pPr>
            <a:endParaRPr lang="en-US" sz="1800" dirty="0"/>
          </a:p>
          <a:p>
            <a:pPr>
              <a:spcBef>
                <a:spcPts val="0"/>
              </a:spcBef>
              <a:buFont typeface="Arial" panose="020B0604020202020204" pitchFamily="34" charset="0"/>
              <a:buChar char="•"/>
            </a:pPr>
            <a:r>
              <a:rPr lang="ru-RU" sz="1800" dirty="0" smtClean="0"/>
              <a:t>Усиливать, дополнять или укреплять существующие механизмы управления</a:t>
            </a:r>
            <a:endParaRPr lang="en-US" sz="1800" dirty="0"/>
          </a:p>
          <a:p>
            <a:pPr marL="0" indent="0">
              <a:spcBef>
                <a:spcPts val="0"/>
              </a:spcBef>
              <a:buNone/>
            </a:pPr>
            <a:endParaRPr lang="en-US" sz="1800" dirty="0"/>
          </a:p>
          <a:p>
            <a:pPr lvl="0">
              <a:spcBef>
                <a:spcPts val="0"/>
              </a:spcBef>
              <a:buFont typeface="Arial"/>
              <a:buChar char="•"/>
            </a:pPr>
            <a:r>
              <a:rPr lang="ru-RU" sz="1800" dirty="0" smtClean="0"/>
              <a:t>Предусматривать введение своевременных процессов консультаций в рамках бюджетного цикла</a:t>
            </a:r>
            <a:endParaRPr lang="en-US" sz="1800" dirty="0"/>
          </a:p>
          <a:p>
            <a:pPr marL="0" lvl="0" indent="0">
              <a:spcBef>
                <a:spcPts val="0"/>
              </a:spcBef>
              <a:buNone/>
            </a:pPr>
            <a:r>
              <a:rPr lang="en-US" sz="1800" dirty="0"/>
              <a:t> </a:t>
            </a:r>
          </a:p>
          <a:p>
            <a:pPr lvl="0">
              <a:spcBef>
                <a:spcPts val="0"/>
              </a:spcBef>
              <a:buFont typeface="Arial"/>
              <a:buChar char="•"/>
            </a:pPr>
            <a:r>
              <a:rPr lang="ru-RU" sz="1800" dirty="0" smtClean="0"/>
              <a:t>Поддерживаться информацией о том, как бюджет влияет на доходы и благополучие разных групп по доходу и категорий домохозяйств </a:t>
            </a:r>
            <a:endParaRPr lang="en-US" sz="1800" dirty="0"/>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4875212" y="1166018"/>
            <a:ext cx="4802187" cy="5248238"/>
          </a:xfrm>
        </p:spPr>
        <p:txBody>
          <a:bodyPr/>
          <a:lstStyle/>
          <a:p>
            <a:pPr marL="0" lvl="0" indent="0">
              <a:buNone/>
            </a:pPr>
            <a:r>
              <a:rPr lang="ru-RU" sz="1900" b="1" dirty="0" smtClean="0">
                <a:solidFill>
                  <a:schemeClr val="tx2">
                    <a:lumMod val="75000"/>
                  </a:schemeClr>
                </a:solidFill>
              </a:rPr>
              <a:t>При разработке процесса участия общественности следует</a:t>
            </a:r>
            <a:r>
              <a:rPr lang="en-US" sz="1900" b="1" dirty="0" smtClean="0">
                <a:solidFill>
                  <a:schemeClr val="tx2">
                    <a:lumMod val="75000"/>
                  </a:schemeClr>
                </a:solidFill>
              </a:rPr>
              <a:t>:</a:t>
            </a:r>
            <a:endParaRPr lang="en-US" sz="1800" b="1" dirty="0">
              <a:solidFill>
                <a:schemeClr val="tx2">
                  <a:lumMod val="75000"/>
                </a:schemeClr>
              </a:solidFill>
            </a:endParaRPr>
          </a:p>
          <a:p>
            <a:pPr lvl="0">
              <a:buFont typeface="Arial" panose="020B0604020202020204" pitchFamily="34" charset="0"/>
              <a:buChar char="•"/>
            </a:pPr>
            <a:r>
              <a:rPr lang="ru-RU" sz="1800" dirty="0" smtClean="0"/>
              <a:t>Обнародовать ясные цели, предмет и процессы вовлечения общественности в бюджетное планирование</a:t>
            </a:r>
            <a:endParaRPr lang="en-US" sz="1800" dirty="0"/>
          </a:p>
          <a:p>
            <a:pPr lvl="0">
              <a:buFont typeface="Arial" panose="020B0604020202020204" pitchFamily="34" charset="0"/>
              <a:buChar char="•"/>
            </a:pPr>
            <a:r>
              <a:rPr lang="ru-RU" sz="1800" dirty="0" smtClean="0"/>
              <a:t>Подбирать оптимальные методы вовлечения, учитывая разные категории участников</a:t>
            </a:r>
          </a:p>
          <a:p>
            <a:pPr lvl="0">
              <a:buFont typeface="Arial" panose="020B0604020202020204" pitchFamily="34" charset="0"/>
              <a:buChar char="•"/>
            </a:pPr>
            <a:r>
              <a:rPr lang="ru-RU" sz="1800" dirty="0" smtClean="0"/>
              <a:t>Использовать комплекс механизмов, адекватный природе рассматриваемой проблемы</a:t>
            </a:r>
            <a:endParaRPr lang="en-US" sz="1800" dirty="0"/>
          </a:p>
          <a:p>
            <a:pPr lvl="0">
              <a:buFont typeface="Arial" panose="020B0604020202020204" pitchFamily="34" charset="0"/>
              <a:buChar char="•"/>
            </a:pPr>
            <a:r>
              <a:rPr lang="ru-RU" sz="1800" dirty="0" smtClean="0"/>
              <a:t>Отводить достаточно времени для того, чтобы результаты участия общественности смогли повлиять на бюджетную политику</a:t>
            </a:r>
            <a:endParaRPr lang="en-US" sz="1800" dirty="0"/>
          </a:p>
          <a:p>
            <a:pPr lvl="0">
              <a:buFont typeface="Arial" panose="020B0604020202020204" pitchFamily="34" charset="0"/>
              <a:buChar char="•"/>
            </a:pPr>
            <a:r>
              <a:rPr lang="ru-RU" sz="1800" dirty="0" smtClean="0"/>
              <a:t>Предпринимать последующие действия и своевременно информировать граждан о результатах и ходе работы</a:t>
            </a:r>
            <a:endParaRPr lang="en-US" sz="1800" dirty="0"/>
          </a:p>
          <a:p>
            <a:pPr lvl="0">
              <a:buFont typeface="Arial" panose="020B0604020202020204" pitchFamily="34" charset="0"/>
              <a:buChar char="•"/>
            </a:pPr>
            <a:r>
              <a:rPr lang="ru-RU" sz="1800" dirty="0" smtClean="0"/>
              <a:t>Обеспечить включение социально уязвимых групп населения</a:t>
            </a:r>
            <a:endParaRPr lang="en-US"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913837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47800" y="152400"/>
            <a:ext cx="7734300" cy="381000"/>
          </a:xfrm>
        </p:spPr>
        <p:txBody>
          <a:bodyPr/>
          <a:lstStyle/>
          <a:p>
            <a:r>
              <a:rPr lang="en-US" sz="2500" dirty="0" smtClean="0">
                <a:solidFill>
                  <a:schemeClr val="accent2"/>
                </a:solidFill>
              </a:rPr>
              <a:t>4. </a:t>
            </a:r>
            <a:r>
              <a:rPr lang="ru-RU" sz="2500" dirty="0" smtClean="0">
                <a:solidFill>
                  <a:schemeClr val="accent2"/>
                </a:solidFill>
              </a:rPr>
              <a:t>Варианты реформ: инициативы на стороне спроса и предложения</a:t>
            </a:r>
            <a:endParaRPr lang="en-US" sz="2500" dirty="0">
              <a:solidFill>
                <a:schemeClr val="accent2"/>
              </a:solidFill>
            </a:endParaRP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763588" y="2514600"/>
            <a:ext cx="4418012" cy="4343400"/>
          </a:xfrm>
        </p:spPr>
        <p:txBody>
          <a:bodyPr/>
          <a:lstStyle/>
          <a:p>
            <a:pPr algn="just" fontAlgn="auto">
              <a:spcAft>
                <a:spcPts val="0"/>
              </a:spcAft>
              <a:defRPr/>
            </a:pPr>
            <a:r>
              <a:rPr lang="ru-RU" sz="1700" dirty="0" smtClean="0"/>
              <a:t>Создание механизмов, обеспечивающих участие граждан</a:t>
            </a:r>
            <a:r>
              <a:rPr lang="en-US" sz="1700" dirty="0" smtClean="0"/>
              <a:t> (</a:t>
            </a:r>
            <a:r>
              <a:rPr lang="ru-RU" sz="1700" b="1" dirty="0" smtClean="0"/>
              <a:t>инициативы на стороне предложения</a:t>
            </a:r>
            <a:r>
              <a:rPr lang="en-US" sz="1700" dirty="0" smtClean="0"/>
              <a:t>)</a:t>
            </a:r>
            <a:endParaRPr lang="en-US" sz="1700" dirty="0"/>
          </a:p>
          <a:p>
            <a:pPr marL="800100" lvl="1" indent="-342900" algn="just" fontAlgn="auto">
              <a:spcAft>
                <a:spcPts val="0"/>
              </a:spcAft>
              <a:buFont typeface="Arial"/>
              <a:buChar char="•"/>
              <a:defRPr/>
            </a:pPr>
            <a:r>
              <a:rPr lang="ru-RU" sz="1600" dirty="0" smtClean="0"/>
              <a:t>Линии прямой связи, порталы открытого бюджета (интернет-голосование, обращение с петициями)</a:t>
            </a:r>
            <a:r>
              <a:rPr lang="en-US" sz="1600" dirty="0" smtClean="0"/>
              <a:t>.</a:t>
            </a:r>
            <a:endParaRPr lang="en-US" sz="1600" dirty="0"/>
          </a:p>
          <a:p>
            <a:pPr marL="800100" lvl="1" indent="-342900" algn="just" fontAlgn="auto">
              <a:spcAft>
                <a:spcPts val="0"/>
              </a:spcAft>
              <a:buFont typeface="Arial"/>
              <a:buChar char="•"/>
              <a:defRPr/>
            </a:pPr>
            <a:r>
              <a:rPr lang="ru-RU" sz="1600" dirty="0" smtClean="0"/>
              <a:t>Бюджетные слушания и консультации (с предоставлением обратной связи и информированием граждан о том, как их мнения были учтены, в течение 15 дней</a:t>
            </a:r>
            <a:r>
              <a:rPr lang="en-US" sz="1600" dirty="0" smtClean="0"/>
              <a:t>).</a:t>
            </a:r>
          </a:p>
          <a:p>
            <a:pPr marL="800100" lvl="1" indent="-342900" algn="just" fontAlgn="auto">
              <a:spcAft>
                <a:spcPts val="0"/>
              </a:spcAft>
              <a:buFont typeface="Arial"/>
              <a:buChar char="•"/>
              <a:defRPr/>
            </a:pPr>
            <a:r>
              <a:rPr lang="ru-RU" sz="1600" dirty="0" smtClean="0"/>
              <a:t>Механизмы инициативного бюджетирования</a:t>
            </a:r>
            <a:r>
              <a:rPr lang="en-US" sz="1600" dirty="0" smtClean="0"/>
              <a:t>.</a:t>
            </a:r>
          </a:p>
          <a:p>
            <a:pPr marL="800100" lvl="1" indent="-342900" algn="just" fontAlgn="auto">
              <a:spcAft>
                <a:spcPts val="0"/>
              </a:spcAft>
              <a:buFont typeface="Arial"/>
              <a:buChar char="•"/>
              <a:defRPr/>
            </a:pPr>
            <a:endParaRPr lang="en-US" sz="1600" dirty="0"/>
          </a:p>
          <a:p>
            <a:pPr marL="457200" lvl="1" indent="0" algn="just">
              <a:spcBef>
                <a:spcPts val="0"/>
              </a:spcBef>
              <a:buNone/>
            </a:pPr>
            <a:endParaRPr lang="en-US" sz="2200" dirty="0">
              <a:solidFill>
                <a:srgbClr val="000000"/>
              </a:solidFill>
            </a:endParaRP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5181600" y="2514600"/>
            <a:ext cx="4496556" cy="4191000"/>
          </a:xfrm>
        </p:spPr>
        <p:txBody>
          <a:bodyPr/>
          <a:lstStyle/>
          <a:p>
            <a:pPr algn="just" fontAlgn="auto">
              <a:spcAft>
                <a:spcPts val="0"/>
              </a:spcAft>
              <a:defRPr/>
            </a:pPr>
            <a:r>
              <a:rPr lang="ru-RU" sz="1600" dirty="0" smtClean="0"/>
              <a:t>Реформы, призванные стимулировать на рост спроса на бюджетную информацию</a:t>
            </a:r>
            <a:r>
              <a:rPr lang="en-US" sz="1600" dirty="0" smtClean="0"/>
              <a:t> (</a:t>
            </a:r>
            <a:r>
              <a:rPr lang="ru-RU" sz="1600" b="1" dirty="0" smtClean="0"/>
              <a:t>инициативы на стороне спроса</a:t>
            </a:r>
            <a:r>
              <a:rPr lang="en-US" sz="1600" dirty="0" smtClean="0"/>
              <a:t>).</a:t>
            </a:r>
            <a:endParaRPr lang="en-US" sz="1600" dirty="0"/>
          </a:p>
          <a:p>
            <a:pPr marL="800100" lvl="1" indent="-342900" algn="just" fontAlgn="auto">
              <a:spcAft>
                <a:spcPts val="0"/>
              </a:spcAft>
              <a:buFont typeface="Arial"/>
              <a:buChar char="•"/>
              <a:defRPr/>
            </a:pPr>
            <a:r>
              <a:rPr lang="ru-RU" sz="1600" dirty="0" smtClean="0"/>
              <a:t>Обучение/вовлечение ОГО и журналистов </a:t>
            </a:r>
            <a:r>
              <a:rPr lang="ru-RU" sz="1600" dirty="0"/>
              <a:t>в</a:t>
            </a:r>
            <a:r>
              <a:rPr lang="ru-RU" sz="1600" dirty="0" smtClean="0"/>
              <a:t> анализ бюджета и подготовку бюджетной отчётности</a:t>
            </a:r>
            <a:r>
              <a:rPr lang="en-US" sz="1600" dirty="0" smtClean="0"/>
              <a:t>. </a:t>
            </a:r>
          </a:p>
          <a:p>
            <a:pPr marL="800100" lvl="1" indent="-342900" algn="just" fontAlgn="auto">
              <a:spcAft>
                <a:spcPts val="0"/>
              </a:spcAft>
              <a:buFont typeface="Arial"/>
              <a:buChar char="•"/>
              <a:defRPr/>
            </a:pPr>
            <a:r>
              <a:rPr lang="ru-RU" sz="1600" dirty="0" smtClean="0"/>
              <a:t>Программы финансовой грамотности в школах.</a:t>
            </a:r>
            <a:endParaRPr lang="en-US" sz="1600" dirty="0"/>
          </a:p>
          <a:p>
            <a:pPr marL="800100" lvl="1" indent="-342900" algn="just" fontAlgn="auto">
              <a:spcAft>
                <a:spcPts val="0"/>
              </a:spcAft>
              <a:buFont typeface="Arial"/>
              <a:buChar char="•"/>
              <a:defRPr/>
            </a:pPr>
            <a:r>
              <a:rPr lang="ru-RU" sz="1600" dirty="0" smtClean="0"/>
              <a:t>Моделирование бюджета и игры в режиме онлайн</a:t>
            </a:r>
            <a:r>
              <a:rPr lang="en-US" sz="1600" dirty="0" smtClean="0"/>
              <a:t>, </a:t>
            </a:r>
            <a:r>
              <a:rPr lang="ru-RU" sz="1600" dirty="0" smtClean="0"/>
              <a:t>географическая визуализация</a:t>
            </a:r>
            <a:r>
              <a:rPr lang="en-US" sz="1600" dirty="0" smtClean="0"/>
              <a:t>, </a:t>
            </a:r>
            <a:r>
              <a:rPr lang="ru-RU" sz="1600" dirty="0" smtClean="0"/>
              <a:t>«Гражданские бюджеты»</a:t>
            </a:r>
            <a:r>
              <a:rPr lang="en-US" sz="1600" dirty="0" smtClean="0"/>
              <a:t>,</a:t>
            </a:r>
            <a:r>
              <a:rPr lang="ru-RU" sz="1600" dirty="0" smtClean="0"/>
              <a:t> интерактивные порталы, стимулирующие интерес к бюджетной информации</a:t>
            </a:r>
            <a:r>
              <a:rPr lang="en-US" sz="1600" dirty="0" smtClean="0"/>
              <a:t>.</a:t>
            </a:r>
          </a:p>
          <a:p>
            <a:pPr marL="800100" lvl="1" indent="-342900" algn="just" fontAlgn="auto">
              <a:spcAft>
                <a:spcPts val="0"/>
              </a:spcAft>
              <a:buFont typeface="Arial"/>
              <a:buChar char="•"/>
              <a:defRPr/>
            </a:pPr>
            <a:r>
              <a:rPr lang="ru-RU" sz="1600" dirty="0" smtClean="0"/>
              <a:t>Рейтинги эффективности национальных и региональных органов власти.</a:t>
            </a:r>
            <a:endParaRPr lang="en-US" sz="1600" dirty="0" smtClean="0"/>
          </a:p>
          <a:p>
            <a:pPr marL="457200" lvl="1" indent="0" algn="just" fontAlgn="auto">
              <a:spcAft>
                <a:spcPts val="0"/>
              </a:spcAft>
              <a:buNone/>
              <a:defRPr/>
            </a:pPr>
            <a:endParaRPr lang="en-US" sz="16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143000" y="685800"/>
            <a:ext cx="8535156" cy="1815882"/>
          </a:xfrm>
          <a:prstGeom prst="rect">
            <a:avLst/>
          </a:prstGeom>
          <a:noFill/>
        </p:spPr>
        <p:txBody>
          <a:bodyPr wrap="square" rtlCol="0">
            <a:spAutoFit/>
          </a:bodyPr>
          <a:lstStyle/>
          <a:p>
            <a:pPr algn="just" fontAlgn="auto">
              <a:spcAft>
                <a:spcPts val="0"/>
              </a:spcAft>
              <a:defRPr/>
            </a:pPr>
            <a:r>
              <a:rPr lang="ru-RU" sz="1600" b="1" dirty="0" smtClean="0">
                <a:solidFill>
                  <a:srgbClr val="376092"/>
                </a:solidFill>
              </a:rPr>
              <a:t>Реформы, касающиеся участия общественности, могут потребовать гораздо больше времени, чем обеспечение наличия и доступности ключевых бюджетных документов</a:t>
            </a:r>
            <a:r>
              <a:rPr lang="en-US" sz="1600" b="1" dirty="0" smtClean="0"/>
              <a:t>,</a:t>
            </a:r>
            <a:r>
              <a:rPr lang="ru-RU" sz="1600" b="1" dirty="0" smtClean="0"/>
              <a:t> </a:t>
            </a:r>
            <a:r>
              <a:rPr lang="ru-RU" sz="1600" dirty="0" smtClean="0"/>
              <a:t>поскольку они требуют вести работу на двух уровнях – </a:t>
            </a:r>
            <a:r>
              <a:rPr lang="ru-RU" sz="1600" i="1" dirty="0" smtClean="0"/>
              <a:t>государства</a:t>
            </a:r>
            <a:r>
              <a:rPr lang="ru-RU" sz="1600" dirty="0" smtClean="0"/>
              <a:t> и </a:t>
            </a:r>
            <a:r>
              <a:rPr lang="ru-RU" sz="1600" i="1" dirty="0" smtClean="0"/>
              <a:t>гражданского общества</a:t>
            </a:r>
            <a:r>
              <a:rPr lang="en-US" sz="1600" dirty="0" smtClean="0"/>
              <a:t>.   </a:t>
            </a:r>
          </a:p>
          <a:p>
            <a:pPr algn="ctr" fontAlgn="auto">
              <a:spcAft>
                <a:spcPts val="0"/>
              </a:spcAft>
              <a:defRPr/>
            </a:pPr>
            <a:endParaRPr lang="en-US" sz="1600" dirty="0" smtClean="0">
              <a:solidFill>
                <a:schemeClr val="accent2">
                  <a:lumMod val="75000"/>
                </a:schemeClr>
              </a:solidFill>
            </a:endParaRPr>
          </a:p>
          <a:p>
            <a:pPr algn="ctr" fontAlgn="auto">
              <a:spcAft>
                <a:spcPts val="0"/>
              </a:spcAft>
              <a:defRPr/>
            </a:pPr>
            <a:r>
              <a:rPr lang="ru-RU" sz="1600" dirty="0" smtClean="0">
                <a:solidFill>
                  <a:schemeClr val="accent2">
                    <a:lumMod val="75000"/>
                  </a:schemeClr>
                </a:solidFill>
              </a:rPr>
              <a:t>В 6 странах, где прошёл опрос </a:t>
            </a:r>
            <a:r>
              <a:rPr lang="en-US" sz="1600" dirty="0" smtClean="0">
                <a:solidFill>
                  <a:schemeClr val="accent2">
                    <a:lumMod val="75000"/>
                  </a:schemeClr>
                </a:solidFill>
              </a:rPr>
              <a:t>PEMPAL</a:t>
            </a:r>
            <a:r>
              <a:rPr lang="ru-RU" sz="1600" dirty="0" smtClean="0">
                <a:solidFill>
                  <a:schemeClr val="accent2">
                    <a:lumMod val="75000"/>
                  </a:schemeClr>
                </a:solidFill>
              </a:rPr>
              <a:t>, удалось выявить широкий спектр механизмов, обеспечивающих вовлечение граждан</a:t>
            </a:r>
            <a:r>
              <a:rPr lang="en-US" sz="1600" dirty="0" smtClean="0">
                <a:solidFill>
                  <a:schemeClr val="accent2">
                    <a:lumMod val="75000"/>
                  </a:schemeClr>
                </a:solidFill>
              </a:rPr>
              <a:t>  </a:t>
            </a:r>
            <a:endParaRPr lang="en-US" sz="1600" i="1" dirty="0">
              <a:solidFill>
                <a:schemeClr val="accent2">
                  <a:lumMod val="75000"/>
                </a:schemeClr>
              </a:solidFill>
            </a:endParaRPr>
          </a:p>
        </p:txBody>
      </p:sp>
    </p:spTree>
    <p:extLst>
      <p:ext uri="{BB962C8B-B14F-4D97-AF65-F5344CB8AC3E}">
        <p14:creationId xmlns:p14="http://schemas.microsoft.com/office/powerpoint/2010/main" val="2176094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47800" y="152400"/>
            <a:ext cx="7734300" cy="381000"/>
          </a:xfrm>
        </p:spPr>
        <p:txBody>
          <a:bodyPr/>
          <a:lstStyle/>
          <a:p>
            <a:r>
              <a:rPr lang="en-US" sz="2500" dirty="0">
                <a:solidFill>
                  <a:schemeClr val="accent2"/>
                </a:solidFill>
              </a:rPr>
              <a:t>5</a:t>
            </a:r>
            <a:r>
              <a:rPr lang="en-US" sz="2500" dirty="0" smtClean="0">
                <a:solidFill>
                  <a:schemeClr val="accent2"/>
                </a:solidFill>
              </a:rPr>
              <a:t>. </a:t>
            </a:r>
            <a:r>
              <a:rPr lang="ru-RU" sz="2500" dirty="0" smtClean="0">
                <a:solidFill>
                  <a:schemeClr val="accent2"/>
                </a:solidFill>
              </a:rPr>
              <a:t>Предлагаемая «дорожная карта» перспективных реформ</a:t>
            </a:r>
            <a:endParaRPr lang="en-US" sz="2500" dirty="0">
              <a:solidFill>
                <a:schemeClr val="accent2"/>
              </a:solidFill>
            </a:endParaRP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685800"/>
            <a:ext cx="3962400" cy="5943600"/>
          </a:xfrm>
        </p:spPr>
        <p:txBody>
          <a:bodyPr/>
          <a:lstStyle/>
          <a:p>
            <a:pPr marL="0" indent="0">
              <a:spcBef>
                <a:spcPts val="0"/>
              </a:spcBef>
              <a:buNone/>
            </a:pPr>
            <a:r>
              <a:rPr lang="ru-RU" sz="1900" b="1" dirty="0" smtClean="0">
                <a:solidFill>
                  <a:schemeClr val="tx2">
                    <a:lumMod val="75000"/>
                  </a:schemeClr>
                </a:solidFill>
              </a:rPr>
              <a:t>На стороне предложения</a:t>
            </a:r>
            <a:r>
              <a:rPr lang="en-US" sz="1900" b="1" dirty="0" smtClean="0">
                <a:solidFill>
                  <a:schemeClr val="tx2">
                    <a:lumMod val="75000"/>
                  </a:schemeClr>
                </a:solidFill>
              </a:rPr>
              <a:t>:</a:t>
            </a:r>
            <a:endParaRPr lang="en-US" sz="1900" b="1" dirty="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lvl="0" algn="just">
              <a:spcBef>
                <a:spcPts val="0"/>
              </a:spcBef>
            </a:pPr>
            <a:r>
              <a:rPr lang="ru-RU" sz="1600" b="1" dirty="0" smtClean="0"/>
              <a:t>Отразить документально и сопоставить свои механизмы обеспечения участия общественности </a:t>
            </a:r>
            <a:r>
              <a:rPr lang="ru-RU" sz="1600" dirty="0" smtClean="0"/>
              <a:t>с теми, что определены МБР,</a:t>
            </a:r>
            <a:r>
              <a:rPr lang="en-US" sz="1600" dirty="0" smtClean="0"/>
              <a:t> GIFT</a:t>
            </a:r>
            <a:r>
              <a:rPr lang="ru-RU" sz="1600" dirty="0" smtClean="0"/>
              <a:t> и др. В качестве примеров удачной практики (см. </a:t>
            </a:r>
            <a:r>
              <a:rPr lang="ru-RU" sz="1600" dirty="0"/>
              <a:t>Р</a:t>
            </a:r>
            <a:r>
              <a:rPr lang="ru-RU" sz="1600" dirty="0" smtClean="0"/>
              <a:t>аздел 4).</a:t>
            </a:r>
            <a:r>
              <a:rPr lang="en-US" sz="1600" dirty="0" smtClean="0"/>
              <a:t> </a:t>
            </a:r>
          </a:p>
          <a:p>
            <a:pPr lvl="0" algn="just">
              <a:spcBef>
                <a:spcPts val="0"/>
              </a:spcBef>
            </a:pPr>
            <a:endParaRPr lang="en-US" sz="1600" dirty="0"/>
          </a:p>
          <a:p>
            <a:pPr lvl="0" algn="just">
              <a:spcBef>
                <a:spcPts val="0"/>
              </a:spcBef>
            </a:pPr>
            <a:r>
              <a:rPr lang="ru-RU" sz="1600" b="1" dirty="0" smtClean="0"/>
              <a:t>Сформировать/укрепить нормативную базу</a:t>
            </a:r>
            <a:r>
              <a:rPr lang="ru-RU" sz="1600" dirty="0" smtClean="0"/>
              <a:t>, которая обеспечивала бы систематическое и прозрачное участие граждан</a:t>
            </a:r>
            <a:r>
              <a:rPr lang="en-US" sz="1600" dirty="0" smtClean="0"/>
              <a:t>. </a:t>
            </a:r>
            <a:endParaRPr lang="en-US" sz="1600" dirty="0"/>
          </a:p>
          <a:p>
            <a:pPr lvl="0" algn="just">
              <a:spcBef>
                <a:spcPts val="0"/>
              </a:spcBef>
            </a:pPr>
            <a:endParaRPr lang="en-US" sz="1600" dirty="0"/>
          </a:p>
          <a:p>
            <a:pPr lvl="0" algn="just">
              <a:spcBef>
                <a:spcPts val="0"/>
              </a:spcBef>
            </a:pPr>
            <a:r>
              <a:rPr lang="ru-RU" sz="1600" b="1" dirty="0" smtClean="0"/>
              <a:t>Разработать/усовершенствовать  стратегию доведения информации о бюджете, </a:t>
            </a:r>
            <a:r>
              <a:rPr lang="ru-RU" sz="1600" dirty="0" smtClean="0">
                <a:solidFill>
                  <a:srgbClr val="000000"/>
                </a:solidFill>
              </a:rPr>
              <a:t>включая ясный бюджетный календарь и ключевые этапы, на которых могут участвовать граждане/ОГО (напр., формулирование, утверждение, исполнение и аудит)</a:t>
            </a:r>
            <a:r>
              <a:rPr lang="en-US" sz="1600" dirty="0" smtClean="0">
                <a:solidFill>
                  <a:srgbClr val="000000"/>
                </a:solidFill>
              </a:rPr>
              <a:t>. </a:t>
            </a:r>
            <a:endParaRPr lang="en-US" sz="1600" dirty="0">
              <a:solidFill>
                <a:srgbClr val="000000"/>
              </a:solidFill>
            </a:endParaRP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4875212" y="762000"/>
            <a:ext cx="4498144" cy="5943600"/>
          </a:xfrm>
        </p:spPr>
        <p:txBody>
          <a:bodyPr/>
          <a:lstStyle/>
          <a:p>
            <a:pPr marL="0" indent="0" algn="just">
              <a:spcBef>
                <a:spcPts val="0"/>
              </a:spcBef>
              <a:buNone/>
            </a:pPr>
            <a:endParaRPr lang="en-US" sz="2000" b="1" dirty="0">
              <a:solidFill>
                <a:srgbClr val="000000"/>
              </a:solidFill>
            </a:endParaRPr>
          </a:p>
          <a:p>
            <a:pPr algn="just">
              <a:spcBef>
                <a:spcPts val="0"/>
              </a:spcBef>
            </a:pPr>
            <a:r>
              <a:rPr lang="ru-RU" sz="1800" b="1" dirty="0" smtClean="0">
                <a:solidFill>
                  <a:srgbClr val="000000"/>
                </a:solidFill>
              </a:rPr>
              <a:t>Обеспечить, чтобы все 8 ключевых бюджетных документов имелись в открытом доступе</a:t>
            </a:r>
            <a:r>
              <a:rPr lang="en-US" sz="1800" b="1" dirty="0" smtClean="0">
                <a:solidFill>
                  <a:srgbClr val="4F81BD"/>
                </a:solidFill>
              </a:rPr>
              <a:t> </a:t>
            </a:r>
            <a:r>
              <a:rPr lang="ru-RU" sz="1800" dirty="0" smtClean="0">
                <a:solidFill>
                  <a:srgbClr val="000000"/>
                </a:solidFill>
              </a:rPr>
              <a:t>на вебсайте/портале,  были представлены в читаемом формате, допускающем повторное использование.</a:t>
            </a:r>
            <a:r>
              <a:rPr lang="en-US" sz="1800" dirty="0" smtClean="0">
                <a:solidFill>
                  <a:srgbClr val="000000"/>
                </a:solidFill>
              </a:rPr>
              <a:t> </a:t>
            </a:r>
          </a:p>
          <a:p>
            <a:pPr marL="0" indent="0" algn="just">
              <a:spcBef>
                <a:spcPts val="0"/>
              </a:spcBef>
              <a:buNone/>
            </a:pPr>
            <a:endParaRPr lang="en-US" sz="1800" dirty="0">
              <a:solidFill>
                <a:srgbClr val="000000"/>
              </a:solidFill>
            </a:endParaRPr>
          </a:p>
          <a:p>
            <a:pPr algn="just">
              <a:spcBef>
                <a:spcPts val="0"/>
              </a:spcBef>
            </a:pPr>
            <a:r>
              <a:rPr lang="ru-RU" sz="1800" b="1" dirty="0" smtClean="0">
                <a:solidFill>
                  <a:srgbClr val="000000"/>
                </a:solidFill>
              </a:rPr>
              <a:t>Определить цели и желаемые результаты консультаций </a:t>
            </a:r>
            <a:r>
              <a:rPr lang="en-US" sz="1800" dirty="0" smtClean="0">
                <a:solidFill>
                  <a:srgbClr val="000000"/>
                </a:solidFill>
              </a:rPr>
              <a:t>(</a:t>
            </a:r>
            <a:r>
              <a:rPr lang="ru-RU" sz="1800" dirty="0" smtClean="0">
                <a:solidFill>
                  <a:srgbClr val="000000"/>
                </a:solidFill>
              </a:rPr>
              <a:t>с применением классификации уровней</a:t>
            </a:r>
            <a:r>
              <a:rPr lang="en-US" sz="1800" dirty="0" smtClean="0">
                <a:solidFill>
                  <a:srgbClr val="000000"/>
                </a:solidFill>
              </a:rPr>
              <a:t> IAP2</a:t>
            </a:r>
            <a:r>
              <a:rPr lang="ru-RU" sz="1800" dirty="0" smtClean="0">
                <a:solidFill>
                  <a:srgbClr val="000000"/>
                </a:solidFill>
              </a:rPr>
              <a:t>, см. Приложение</a:t>
            </a:r>
            <a:r>
              <a:rPr lang="en-US" sz="1800" dirty="0" smtClean="0">
                <a:solidFill>
                  <a:srgbClr val="000000"/>
                </a:solidFill>
              </a:rPr>
              <a:t> </a:t>
            </a:r>
            <a:r>
              <a:rPr lang="en-US" sz="1800" dirty="0">
                <a:solidFill>
                  <a:srgbClr val="000000"/>
                </a:solidFill>
              </a:rPr>
              <a:t>B)</a:t>
            </a:r>
            <a:r>
              <a:rPr lang="en-US" sz="1800" dirty="0" smtClean="0">
                <a:solidFill>
                  <a:srgbClr val="000000"/>
                </a:solidFill>
              </a:rPr>
              <a:t>.</a:t>
            </a:r>
          </a:p>
          <a:p>
            <a:pPr algn="just">
              <a:spcBef>
                <a:spcPts val="0"/>
              </a:spcBef>
            </a:pPr>
            <a:endParaRPr lang="en-US" sz="1800" dirty="0" smtClean="0">
              <a:solidFill>
                <a:srgbClr val="000000"/>
              </a:solidFill>
            </a:endParaRPr>
          </a:p>
          <a:p>
            <a:pPr algn="just">
              <a:spcBef>
                <a:spcPts val="0"/>
              </a:spcBef>
            </a:pPr>
            <a:r>
              <a:rPr lang="ru-RU" sz="1800" dirty="0" smtClean="0">
                <a:solidFill>
                  <a:srgbClr val="000000"/>
                </a:solidFill>
              </a:rPr>
              <a:t>Если были просьбы о предоставлении обратной связи - </a:t>
            </a:r>
            <a:r>
              <a:rPr lang="ru-RU" sz="1800" b="1" dirty="0" smtClean="0">
                <a:solidFill>
                  <a:srgbClr val="000000"/>
                </a:solidFill>
              </a:rPr>
              <a:t>обеспечить «закрытие контура</a:t>
            </a:r>
            <a:r>
              <a:rPr lang="ru-RU" sz="1800" dirty="0" smtClean="0">
                <a:solidFill>
                  <a:srgbClr val="000000"/>
                </a:solidFill>
              </a:rPr>
              <a:t>», - т.е. своевременно информировать граждан о том, как использовалась предоставленная </a:t>
            </a:r>
            <a:r>
              <a:rPr lang="ru-RU" sz="2000" dirty="0" smtClean="0">
                <a:solidFill>
                  <a:srgbClr val="000000"/>
                </a:solidFill>
              </a:rPr>
              <a:t>ими информация.</a:t>
            </a:r>
            <a:r>
              <a:rPr lang="en-US" sz="2000" dirty="0" smtClean="0">
                <a:solidFill>
                  <a:srgbClr val="000000"/>
                </a:solidFill>
              </a:rPr>
              <a:t>  </a:t>
            </a:r>
            <a:endParaRPr lang="en-US" sz="2000" dirty="0">
              <a:solidFill>
                <a:srgbClr val="000000"/>
              </a:solidFill>
            </a:endParaRPr>
          </a:p>
          <a:p>
            <a:pPr marL="0" indent="0">
              <a:buNone/>
            </a:pPr>
            <a:endParaRPr lang="en-US"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3134531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47800" y="381000"/>
            <a:ext cx="7772400" cy="152400"/>
          </a:xfrm>
        </p:spPr>
        <p:txBody>
          <a:bodyPr/>
          <a:lstStyle/>
          <a:p>
            <a:r>
              <a:rPr lang="en-US" sz="2500" dirty="0">
                <a:solidFill>
                  <a:schemeClr val="accent2"/>
                </a:solidFill>
              </a:rPr>
              <a:t>5</a:t>
            </a:r>
            <a:r>
              <a:rPr lang="en-US" sz="2500" dirty="0" smtClean="0">
                <a:solidFill>
                  <a:schemeClr val="accent2"/>
                </a:solidFill>
              </a:rPr>
              <a:t>. </a:t>
            </a:r>
            <a:r>
              <a:rPr lang="ru-RU" sz="2500" dirty="0" smtClean="0">
                <a:solidFill>
                  <a:schemeClr val="accent2"/>
                </a:solidFill>
              </a:rPr>
              <a:t>Предлагаемая «дорожная карта» перспективных реформ</a:t>
            </a:r>
            <a:endParaRPr lang="en-US" sz="2500" dirty="0">
              <a:solidFill>
                <a:schemeClr val="accent2"/>
              </a:solidFill>
            </a:endParaRP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685800"/>
            <a:ext cx="3962400" cy="5943600"/>
          </a:xfrm>
        </p:spPr>
        <p:txBody>
          <a:bodyPr/>
          <a:lstStyle/>
          <a:p>
            <a:pPr marL="0" indent="0">
              <a:spcBef>
                <a:spcPts val="0"/>
              </a:spcBef>
              <a:buNone/>
            </a:pPr>
            <a:r>
              <a:rPr lang="ru-RU" sz="1900" b="1" dirty="0" smtClean="0">
                <a:solidFill>
                  <a:schemeClr val="tx2">
                    <a:lumMod val="75000"/>
                  </a:schemeClr>
                </a:solidFill>
              </a:rPr>
              <a:t>На стороне предложения</a:t>
            </a:r>
            <a:r>
              <a:rPr lang="en-US" sz="1900" b="1" dirty="0" smtClean="0">
                <a:solidFill>
                  <a:schemeClr val="tx2">
                    <a:lumMod val="75000"/>
                  </a:schemeClr>
                </a:solidFill>
              </a:rPr>
              <a:t>:</a:t>
            </a:r>
            <a:endParaRPr lang="en-US" sz="1900" b="1" dirty="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algn="just">
              <a:spcBef>
                <a:spcPts val="0"/>
              </a:spcBef>
            </a:pPr>
            <a:r>
              <a:rPr lang="en-US" sz="1900" b="1" dirty="0" smtClean="0">
                <a:solidFill>
                  <a:srgbClr val="000000"/>
                </a:solidFill>
              </a:rPr>
              <a:t>M</a:t>
            </a:r>
            <a:r>
              <a:rPr lang="ru-RU" sz="1900" b="1" dirty="0" err="1" smtClean="0">
                <a:solidFill>
                  <a:srgbClr val="000000"/>
                </a:solidFill>
              </a:rPr>
              <a:t>аксимально</a:t>
            </a:r>
            <a:r>
              <a:rPr lang="ru-RU" sz="1900" b="1" dirty="0" smtClean="0">
                <a:solidFill>
                  <a:srgbClr val="000000"/>
                </a:solidFill>
              </a:rPr>
              <a:t> широко использовать ИКТ, чтобы выяснять мнения более широкого спектра категорий граждан </a:t>
            </a:r>
            <a:r>
              <a:rPr lang="en-US" sz="1900" dirty="0" smtClean="0">
                <a:solidFill>
                  <a:srgbClr val="000000"/>
                </a:solidFill>
              </a:rPr>
              <a:t>(</a:t>
            </a:r>
            <a:r>
              <a:rPr lang="ru-RU" sz="1900" dirty="0" smtClean="0">
                <a:solidFill>
                  <a:srgbClr val="000000"/>
                </a:solidFill>
              </a:rPr>
              <a:t>уделяя особе внимание работе с уязвимыми и </a:t>
            </a:r>
            <a:r>
              <a:rPr lang="ru-RU" sz="1900" dirty="0" err="1" smtClean="0">
                <a:solidFill>
                  <a:srgbClr val="000000"/>
                </a:solidFill>
              </a:rPr>
              <a:t>маргинализированными</a:t>
            </a:r>
            <a:r>
              <a:rPr lang="ru-RU" sz="1900" dirty="0" smtClean="0">
                <a:solidFill>
                  <a:srgbClr val="000000"/>
                </a:solidFill>
              </a:rPr>
              <a:t>  группами населения).</a:t>
            </a:r>
            <a:endParaRPr lang="en-US" sz="2200" dirty="0">
              <a:solidFill>
                <a:srgbClr val="000000"/>
              </a:solidFill>
            </a:endParaRP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5105400" y="838200"/>
            <a:ext cx="4267956" cy="5728456"/>
          </a:xfrm>
        </p:spPr>
        <p:txBody>
          <a:bodyPr/>
          <a:lstStyle/>
          <a:p>
            <a:pPr marL="0" indent="0" algn="just">
              <a:spcBef>
                <a:spcPts val="0"/>
              </a:spcBef>
              <a:buNone/>
            </a:pPr>
            <a:endParaRPr lang="en-US" sz="2000" b="1" dirty="0">
              <a:solidFill>
                <a:srgbClr val="000000"/>
              </a:solidFill>
            </a:endParaRPr>
          </a:p>
          <a:p>
            <a:pPr lvl="0" algn="just">
              <a:spcBef>
                <a:spcPts val="0"/>
              </a:spcBef>
            </a:pPr>
            <a:r>
              <a:rPr lang="ru-RU" sz="2000" b="1" dirty="0" smtClean="0">
                <a:solidFill>
                  <a:srgbClr val="000000"/>
                </a:solidFill>
              </a:rPr>
              <a:t>Использовать «Гражданские бюджеты» в качестве механизма консультаций</a:t>
            </a:r>
            <a:r>
              <a:rPr lang="en-US" sz="2000" b="1" dirty="0" smtClean="0">
                <a:solidFill>
                  <a:srgbClr val="000000"/>
                </a:solidFill>
              </a:rPr>
              <a:t> </a:t>
            </a:r>
            <a:r>
              <a:rPr lang="en-US" sz="2000" dirty="0" smtClean="0">
                <a:solidFill>
                  <a:srgbClr val="000000"/>
                </a:solidFill>
              </a:rPr>
              <a:t>(</a:t>
            </a:r>
            <a:r>
              <a:rPr lang="ru-RU" sz="2000" dirty="0" smtClean="0">
                <a:solidFill>
                  <a:srgbClr val="000000"/>
                </a:solidFill>
              </a:rPr>
              <a:t>напр., привлекать школы/университеты к участию в конкурсах на лучшую разработку бюджета; проводить собрания общественности с участием журналистов/ОГО, работающих по бюджетной тематике, для рассмотрения содержания/охвата «Гражданского бюджета»</a:t>
            </a:r>
            <a:r>
              <a:rPr lang="en-US" sz="2000" dirty="0" smtClean="0">
                <a:solidFill>
                  <a:srgbClr val="000000"/>
                </a:solidFill>
              </a:rPr>
              <a:t>).</a:t>
            </a:r>
            <a:endParaRPr lang="en-US" sz="2000" dirty="0">
              <a:solidFill>
                <a:srgbClr val="000000"/>
              </a:solidFill>
            </a:endParaRPr>
          </a:p>
          <a:p>
            <a:pPr algn="just">
              <a:spcBef>
                <a:spcPts val="0"/>
              </a:spcBef>
            </a:pPr>
            <a:endParaRPr lang="en-US" sz="2000" b="1" dirty="0" smtClean="0">
              <a:solidFill>
                <a:srgbClr val="000000"/>
              </a:solidFill>
            </a:endParaRPr>
          </a:p>
          <a:p>
            <a:pPr algn="just">
              <a:spcBef>
                <a:spcPts val="0"/>
              </a:spcBef>
            </a:pPr>
            <a:r>
              <a:rPr lang="ru-RU" sz="2000" b="1" dirty="0" smtClean="0">
                <a:solidFill>
                  <a:srgbClr val="000000"/>
                </a:solidFill>
              </a:rPr>
              <a:t>Рассмотреть возможность использования механизмов участия общественности за пределами бюджетного процесса</a:t>
            </a:r>
            <a:r>
              <a:rPr lang="en-US" sz="2000" b="1" dirty="0" smtClean="0">
                <a:solidFill>
                  <a:srgbClr val="000000"/>
                </a:solidFill>
              </a:rPr>
              <a:t> </a:t>
            </a:r>
            <a:r>
              <a:rPr lang="en-US" sz="2000" dirty="0" smtClean="0">
                <a:solidFill>
                  <a:srgbClr val="000000"/>
                </a:solidFill>
              </a:rPr>
              <a:t>(</a:t>
            </a:r>
            <a:r>
              <a:rPr lang="ru-RU" sz="2000" dirty="0" smtClean="0">
                <a:solidFill>
                  <a:srgbClr val="000000"/>
                </a:solidFill>
              </a:rPr>
              <a:t>обзоры налогов, напр., в Новой Зеландии, Беларуси)</a:t>
            </a:r>
            <a:r>
              <a:rPr lang="en-US" sz="2000" dirty="0" smtClean="0">
                <a:solidFill>
                  <a:srgbClr val="000000"/>
                </a:solidFill>
              </a:rPr>
              <a:t>.  </a:t>
            </a:r>
            <a:endParaRPr lang="en-US" sz="2000" dirty="0">
              <a:solidFill>
                <a:srgbClr val="000000"/>
              </a:solidFill>
            </a:endParaRPr>
          </a:p>
          <a:p>
            <a:pPr marL="0" indent="0">
              <a:buNone/>
            </a:pPr>
            <a:endParaRPr lang="en-US"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3060762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47800" y="152400"/>
            <a:ext cx="7734300" cy="381000"/>
          </a:xfrm>
        </p:spPr>
        <p:txBody>
          <a:bodyPr/>
          <a:lstStyle/>
          <a:p>
            <a:r>
              <a:rPr lang="en-US" sz="2500" dirty="0">
                <a:solidFill>
                  <a:schemeClr val="accent2"/>
                </a:solidFill>
              </a:rPr>
              <a:t>5</a:t>
            </a:r>
            <a:r>
              <a:rPr lang="en-US" sz="2500" dirty="0" smtClean="0">
                <a:solidFill>
                  <a:schemeClr val="accent2"/>
                </a:solidFill>
              </a:rPr>
              <a:t>. </a:t>
            </a:r>
            <a:r>
              <a:rPr lang="ru-RU" sz="2500" dirty="0" smtClean="0">
                <a:solidFill>
                  <a:schemeClr val="accent2"/>
                </a:solidFill>
              </a:rPr>
              <a:t>Предлагаемая «дорожная карта» перспективных реформ</a:t>
            </a:r>
            <a:endParaRPr lang="en-US" sz="2500" dirty="0">
              <a:solidFill>
                <a:schemeClr val="accent2"/>
              </a:solidFill>
            </a:endParaRP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685800"/>
            <a:ext cx="4191000" cy="6019800"/>
          </a:xfrm>
        </p:spPr>
        <p:txBody>
          <a:bodyPr/>
          <a:lstStyle/>
          <a:p>
            <a:pPr marL="0" indent="0">
              <a:spcBef>
                <a:spcPts val="0"/>
              </a:spcBef>
              <a:buNone/>
            </a:pPr>
            <a:r>
              <a:rPr lang="ru-RU" sz="1900" b="1" dirty="0" smtClean="0">
                <a:solidFill>
                  <a:schemeClr val="tx2">
                    <a:lumMod val="75000"/>
                  </a:schemeClr>
                </a:solidFill>
              </a:rPr>
              <a:t>На стороне спроса</a:t>
            </a:r>
            <a:r>
              <a:rPr lang="en-US" sz="1900" b="1" dirty="0" smtClean="0">
                <a:solidFill>
                  <a:schemeClr val="tx2">
                    <a:lumMod val="75000"/>
                  </a:schemeClr>
                </a:solidFill>
              </a:rPr>
              <a:t>:</a:t>
            </a:r>
            <a:endParaRPr lang="ru-RU" sz="1900" b="1" dirty="0" smtClean="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algn="just">
              <a:spcBef>
                <a:spcPts val="0"/>
              </a:spcBef>
            </a:pPr>
            <a:r>
              <a:rPr lang="ru-RU" sz="1600" b="1" dirty="0" smtClean="0">
                <a:solidFill>
                  <a:srgbClr val="000000"/>
                </a:solidFill>
              </a:rPr>
              <a:t>Провести обследование, чтобы выявить нынешних пользователей бюджетной информации, </a:t>
            </a:r>
            <a:r>
              <a:rPr lang="ru-RU" sz="1600" dirty="0" smtClean="0">
                <a:solidFill>
                  <a:srgbClr val="000000"/>
                </a:solidFill>
              </a:rPr>
              <a:t>а также имеющиеся препятствия/пробелы</a:t>
            </a:r>
            <a:r>
              <a:rPr lang="en-US" sz="1600" dirty="0" smtClean="0">
                <a:solidFill>
                  <a:srgbClr val="000000"/>
                </a:solidFill>
              </a:rPr>
              <a:t>.</a:t>
            </a:r>
          </a:p>
          <a:p>
            <a:pPr algn="just">
              <a:spcBef>
                <a:spcPts val="0"/>
              </a:spcBef>
            </a:pPr>
            <a:endParaRPr lang="en-US" sz="1600" dirty="0">
              <a:solidFill>
                <a:srgbClr val="000000"/>
              </a:solidFill>
            </a:endParaRPr>
          </a:p>
          <a:p>
            <a:pPr algn="just">
              <a:spcBef>
                <a:spcPts val="0"/>
              </a:spcBef>
            </a:pPr>
            <a:r>
              <a:rPr lang="ru-RU" sz="1600" b="1" dirty="0" smtClean="0">
                <a:solidFill>
                  <a:srgbClr val="000000"/>
                </a:solidFill>
              </a:rPr>
              <a:t>Если ОГО и/или СМИ пока не имеют соответствующих навыков, - провести обучение анализу и представлению бюджетной информации</a:t>
            </a:r>
            <a:r>
              <a:rPr lang="en-US" sz="1600" dirty="0" smtClean="0">
                <a:solidFill>
                  <a:srgbClr val="000000"/>
                </a:solidFill>
              </a:rPr>
              <a:t> (</a:t>
            </a:r>
            <a:r>
              <a:rPr lang="ru-RU" sz="1600" dirty="0" smtClean="0">
                <a:solidFill>
                  <a:srgbClr val="000000"/>
                </a:solidFill>
              </a:rPr>
              <a:t>совместно с университетами, учебными заведениями и ОГО, где такие навыки присутствуют</a:t>
            </a:r>
            <a:r>
              <a:rPr lang="en-US" sz="1600" dirty="0" smtClean="0">
                <a:solidFill>
                  <a:srgbClr val="000000"/>
                </a:solidFill>
              </a:rPr>
              <a:t>). </a:t>
            </a:r>
          </a:p>
          <a:p>
            <a:pPr algn="just">
              <a:spcBef>
                <a:spcPts val="0"/>
              </a:spcBef>
            </a:pPr>
            <a:endParaRPr lang="en-US" sz="1600" dirty="0">
              <a:solidFill>
                <a:srgbClr val="000000"/>
              </a:solidFill>
            </a:endParaRPr>
          </a:p>
          <a:p>
            <a:pPr algn="just">
              <a:spcBef>
                <a:spcPts val="0"/>
              </a:spcBef>
            </a:pPr>
            <a:r>
              <a:rPr lang="ru-RU" sz="1600" b="1" dirty="0" smtClean="0">
                <a:solidFill>
                  <a:srgbClr val="000000"/>
                </a:solidFill>
              </a:rPr>
              <a:t>Рассмотреть возможные инициативы (используя пример России), направленные на повышение бюджетной грамотности </a:t>
            </a:r>
            <a:r>
              <a:rPr lang="ru-RU" sz="1600" dirty="0" smtClean="0">
                <a:solidFill>
                  <a:srgbClr val="000000"/>
                </a:solidFill>
              </a:rPr>
              <a:t>граждан с раннего возраста</a:t>
            </a:r>
            <a:r>
              <a:rPr lang="en-US" sz="1600" dirty="0" smtClean="0">
                <a:solidFill>
                  <a:srgbClr val="000000"/>
                </a:solidFill>
              </a:rPr>
              <a:t>.</a:t>
            </a:r>
          </a:p>
          <a:p>
            <a:pPr lvl="1" algn="just">
              <a:spcBef>
                <a:spcPts val="0"/>
              </a:spcBef>
            </a:pPr>
            <a:r>
              <a:rPr lang="ru-RU" sz="1600" dirty="0" smtClean="0">
                <a:solidFill>
                  <a:srgbClr val="000000"/>
                </a:solidFill>
              </a:rPr>
              <a:t>В продукте знаний» приведены ссылки на учебную программу</a:t>
            </a:r>
            <a:r>
              <a:rPr lang="en-US" sz="1600" dirty="0" smtClean="0">
                <a:solidFill>
                  <a:srgbClr val="000000"/>
                </a:solidFill>
              </a:rPr>
              <a:t>.</a:t>
            </a:r>
          </a:p>
          <a:p>
            <a:pPr marL="0" indent="0" algn="just">
              <a:spcBef>
                <a:spcPts val="0"/>
              </a:spcBef>
              <a:buNone/>
            </a:pPr>
            <a:endParaRPr lang="en-US" sz="1600" dirty="0" smtClean="0">
              <a:solidFill>
                <a:srgbClr val="000000"/>
              </a:solidFill>
            </a:endParaRPr>
          </a:p>
          <a:p>
            <a:pPr marL="457200" lvl="1" indent="0" algn="just">
              <a:spcBef>
                <a:spcPts val="0"/>
              </a:spcBef>
              <a:buNone/>
            </a:pPr>
            <a:endParaRPr lang="en-US" sz="2200" dirty="0">
              <a:solidFill>
                <a:srgbClr val="000000"/>
              </a:solidFill>
            </a:endParaRP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5103812" y="990600"/>
            <a:ext cx="4421188" cy="5576056"/>
          </a:xfrm>
        </p:spPr>
        <p:txBody>
          <a:bodyPr/>
          <a:lstStyle/>
          <a:p>
            <a:pPr marL="0" indent="0" algn="just" fontAlgn="auto">
              <a:spcAft>
                <a:spcPts val="0"/>
              </a:spcAft>
              <a:buNone/>
              <a:defRPr/>
            </a:pPr>
            <a:endParaRPr lang="ru-RU" sz="1600" b="1" dirty="0">
              <a:solidFill>
                <a:srgbClr val="000000"/>
              </a:solidFill>
            </a:endParaRPr>
          </a:p>
          <a:p>
            <a:pPr algn="just" fontAlgn="auto">
              <a:spcAft>
                <a:spcPts val="0"/>
              </a:spcAft>
              <a:defRPr/>
            </a:pPr>
            <a:r>
              <a:rPr lang="ru-RU" sz="1600" b="1" dirty="0" smtClean="0">
                <a:solidFill>
                  <a:srgbClr val="000000"/>
                </a:solidFill>
              </a:rPr>
              <a:t>Проводить кампании в СМИ,</a:t>
            </a:r>
            <a:r>
              <a:rPr lang="en-US" sz="1600" b="1" dirty="0" smtClean="0">
                <a:solidFill>
                  <a:srgbClr val="000000"/>
                </a:solidFill>
              </a:rPr>
              <a:t> </a:t>
            </a:r>
            <a:r>
              <a:rPr lang="ru-RU" sz="1600" dirty="0" smtClean="0">
                <a:solidFill>
                  <a:srgbClr val="000000"/>
                </a:solidFill>
              </a:rPr>
              <a:t>чтобы побудить граждан интересоваться тем, на что идут их налоги, и/или кампании повышения осведомлённости для ОГО, СМИ и школ, посвящённые важности бюджета.</a:t>
            </a:r>
            <a:endParaRPr lang="en-US" sz="1600" dirty="0" smtClean="0">
              <a:solidFill>
                <a:srgbClr val="000000"/>
              </a:solidFill>
            </a:endParaRPr>
          </a:p>
          <a:p>
            <a:pPr algn="just" fontAlgn="auto">
              <a:spcAft>
                <a:spcPts val="0"/>
              </a:spcAft>
              <a:defRPr/>
            </a:pPr>
            <a:endParaRPr lang="en-US" sz="1600" dirty="0">
              <a:solidFill>
                <a:srgbClr val="000000"/>
              </a:solidFill>
            </a:endParaRPr>
          </a:p>
          <a:p>
            <a:pPr marL="285750" indent="-285750" algn="just" fontAlgn="auto">
              <a:spcAft>
                <a:spcPts val="0"/>
              </a:spcAft>
              <a:buFont typeface="Arial"/>
              <a:buChar char="•"/>
              <a:defRPr/>
            </a:pPr>
            <a:r>
              <a:rPr lang="ru-RU" sz="1600" b="1" dirty="0" smtClean="0">
                <a:solidFill>
                  <a:srgbClr val="000000"/>
                </a:solidFill>
              </a:rPr>
              <a:t>Изменить информационные порталы, так чтобы задействовать инновационные способы вовлечения граждан </a:t>
            </a:r>
            <a:r>
              <a:rPr lang="ru-RU" sz="1600" dirty="0" smtClean="0">
                <a:solidFill>
                  <a:srgbClr val="000000"/>
                </a:solidFill>
              </a:rPr>
              <a:t>и обеспечить более активное и широкое использование информации, напр., предлагать интернет-игры (Хорватия), электронные брошюры, буклеты, имитационные модели в удобном для пользователей виде.</a:t>
            </a:r>
            <a:endParaRPr lang="en-US" sz="1600" dirty="0">
              <a:solidFill>
                <a:srgbClr val="000000"/>
              </a:solidFill>
            </a:endParaRPr>
          </a:p>
          <a:p>
            <a:pPr marL="685800" lvl="2" algn="just" fontAlgn="auto">
              <a:spcAft>
                <a:spcPts val="0"/>
              </a:spcAft>
              <a:buFont typeface="Arial"/>
              <a:buChar char="•"/>
              <a:defRPr/>
            </a:pPr>
            <a:r>
              <a:rPr lang="ru-RU" sz="1600" b="1" dirty="0" smtClean="0">
                <a:solidFill>
                  <a:srgbClr val="000000"/>
                </a:solidFill>
              </a:rPr>
              <a:t>Формировать аудиторию и работать с ней на основании картирования </a:t>
            </a:r>
            <a:r>
              <a:rPr lang="ru-RU" sz="1600" dirty="0" smtClean="0">
                <a:solidFill>
                  <a:srgbClr val="000000"/>
                </a:solidFill>
              </a:rPr>
              <a:t>потребностей конечных пользователей портала.</a:t>
            </a:r>
            <a:r>
              <a:rPr lang="en-US" sz="1600" dirty="0" smtClean="0">
                <a:solidFill>
                  <a:srgbClr val="000000"/>
                </a:solidFill>
              </a:rPr>
              <a:t> </a:t>
            </a:r>
          </a:p>
          <a:p>
            <a:pPr marL="685800" lvl="2" algn="just" fontAlgn="auto">
              <a:spcAft>
                <a:spcPts val="0"/>
              </a:spcAft>
              <a:buFont typeface="Arial"/>
              <a:buChar char="•"/>
              <a:defRPr/>
            </a:pPr>
            <a:r>
              <a:rPr lang="ru-RU" sz="1600" b="1" dirty="0" smtClean="0">
                <a:solidFill>
                  <a:srgbClr val="000000"/>
                </a:solidFill>
              </a:rPr>
              <a:t>Определять приоритетность информации, оптимальные форматы </a:t>
            </a:r>
            <a:r>
              <a:rPr lang="ru-RU" sz="1600" dirty="0" smtClean="0">
                <a:solidFill>
                  <a:srgbClr val="000000"/>
                </a:solidFill>
              </a:rPr>
              <a:t>и варианты визуализации.</a:t>
            </a:r>
            <a:endParaRPr lang="en-US" sz="1600" dirty="0">
              <a:solidFill>
                <a:srgbClr val="000000"/>
              </a:solidFill>
            </a:endParaRPr>
          </a:p>
          <a:p>
            <a:pPr marL="0" indent="0">
              <a:buNone/>
            </a:pPr>
            <a:endParaRPr lang="en-US"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909534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47800" y="152400"/>
            <a:ext cx="7734300" cy="381000"/>
          </a:xfrm>
        </p:spPr>
        <p:txBody>
          <a:bodyPr/>
          <a:lstStyle/>
          <a:p>
            <a:r>
              <a:rPr lang="en-US" sz="2500" dirty="0">
                <a:solidFill>
                  <a:schemeClr val="accent2"/>
                </a:solidFill>
              </a:rPr>
              <a:t>5</a:t>
            </a:r>
            <a:r>
              <a:rPr lang="en-US" sz="2500" dirty="0" smtClean="0">
                <a:solidFill>
                  <a:schemeClr val="accent2"/>
                </a:solidFill>
              </a:rPr>
              <a:t>. </a:t>
            </a:r>
            <a:r>
              <a:rPr lang="ru-RU" sz="2500" dirty="0" smtClean="0">
                <a:solidFill>
                  <a:schemeClr val="accent2"/>
                </a:solidFill>
              </a:rPr>
              <a:t>Предлагаемая «дорожная карта» перспективных реформ</a:t>
            </a:r>
            <a:endParaRPr lang="en-US" sz="2500" dirty="0">
              <a:solidFill>
                <a:schemeClr val="accent2"/>
              </a:solidFill>
            </a:endParaRP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685800"/>
            <a:ext cx="4191000" cy="5410200"/>
          </a:xfrm>
        </p:spPr>
        <p:txBody>
          <a:bodyPr/>
          <a:lstStyle/>
          <a:p>
            <a:pPr marL="0" indent="0">
              <a:spcBef>
                <a:spcPts val="0"/>
              </a:spcBef>
              <a:buNone/>
            </a:pPr>
            <a:r>
              <a:rPr lang="ru-RU" sz="1900" b="1" dirty="0" smtClean="0">
                <a:solidFill>
                  <a:schemeClr val="tx2">
                    <a:lumMod val="75000"/>
                  </a:schemeClr>
                </a:solidFill>
              </a:rPr>
              <a:t>На стороне спроса</a:t>
            </a:r>
            <a:r>
              <a:rPr lang="en-US" sz="1900" b="1" dirty="0" smtClean="0">
                <a:solidFill>
                  <a:schemeClr val="tx2">
                    <a:lumMod val="75000"/>
                  </a:schemeClr>
                </a:solidFill>
              </a:rPr>
              <a:t> </a:t>
            </a:r>
            <a:r>
              <a:rPr lang="en-US" sz="1900" dirty="0" smtClean="0">
                <a:solidFill>
                  <a:schemeClr val="tx2">
                    <a:lumMod val="75000"/>
                  </a:schemeClr>
                </a:solidFill>
              </a:rPr>
              <a:t>(</a:t>
            </a:r>
            <a:r>
              <a:rPr lang="ru-RU" sz="1900" dirty="0" smtClean="0">
                <a:solidFill>
                  <a:schemeClr val="tx2">
                    <a:lumMod val="75000"/>
                  </a:schemeClr>
                </a:solidFill>
              </a:rPr>
              <a:t>результаты исследования </a:t>
            </a:r>
            <a:r>
              <a:rPr lang="en-US" sz="1900" dirty="0" smtClean="0">
                <a:solidFill>
                  <a:schemeClr val="tx2">
                    <a:lumMod val="75000"/>
                  </a:schemeClr>
                </a:solidFill>
              </a:rPr>
              <a:t>GIFT 2016</a:t>
            </a:r>
            <a:r>
              <a:rPr lang="ru-RU" sz="1900" dirty="0" smtClean="0">
                <a:solidFill>
                  <a:schemeClr val="tx2">
                    <a:lumMod val="75000"/>
                  </a:schemeClr>
                </a:solidFill>
              </a:rPr>
              <a:t>, посвящённого тому, как стимулировать более эффективное использование бюджетной информации</a:t>
            </a:r>
            <a:r>
              <a:rPr lang="en-US" sz="1900" dirty="0" smtClean="0">
                <a:solidFill>
                  <a:schemeClr val="tx2">
                    <a:lumMod val="75000"/>
                  </a:schemeClr>
                </a:solidFill>
              </a:rPr>
              <a:t>):</a:t>
            </a:r>
            <a:endParaRPr lang="en-US" sz="1900" dirty="0">
              <a:solidFill>
                <a:schemeClr val="tx2">
                  <a:lumMod val="75000"/>
                </a:schemeClr>
              </a:solidFill>
            </a:endParaRPr>
          </a:p>
          <a:p>
            <a:pPr marL="0" indent="0">
              <a:spcBef>
                <a:spcPts val="0"/>
              </a:spcBef>
              <a:buNone/>
            </a:pPr>
            <a:endParaRPr lang="en-US" sz="1900" b="1" dirty="0">
              <a:solidFill>
                <a:schemeClr val="accent1">
                  <a:lumMod val="75000"/>
                </a:schemeClr>
              </a:solidFill>
            </a:endParaRPr>
          </a:p>
          <a:p>
            <a:pPr algn="just" fontAlgn="auto">
              <a:spcAft>
                <a:spcPts val="0"/>
              </a:spcAft>
              <a:buFont typeface="Arial"/>
              <a:buChar char="•"/>
              <a:defRPr/>
            </a:pPr>
            <a:r>
              <a:rPr lang="ru-RU" sz="1600" b="1" dirty="0" smtClean="0"/>
              <a:t>Представлять информацию в отраслевом разрезе</a:t>
            </a:r>
            <a:r>
              <a:rPr lang="ru-RU" sz="1600" dirty="0" smtClean="0"/>
              <a:t>, включая показатели эффективности конкретных секторов.</a:t>
            </a:r>
            <a:endParaRPr lang="en-US" sz="1600" dirty="0" smtClean="0"/>
          </a:p>
          <a:p>
            <a:pPr algn="just" fontAlgn="auto">
              <a:spcAft>
                <a:spcPts val="0"/>
              </a:spcAft>
              <a:buFont typeface="Arial"/>
              <a:buChar char="•"/>
              <a:defRPr/>
            </a:pPr>
            <a:endParaRPr lang="en-US" sz="1600" dirty="0"/>
          </a:p>
          <a:p>
            <a:pPr algn="just" fontAlgn="auto">
              <a:spcAft>
                <a:spcPts val="0"/>
              </a:spcAft>
              <a:buFont typeface="Arial"/>
              <a:buChar char="•"/>
              <a:defRPr/>
            </a:pPr>
            <a:r>
              <a:rPr lang="ru-RU" sz="1600" b="1" dirty="0" smtClean="0"/>
              <a:t>Давать более комплексную информацию о предоставлении государственных услуг,</a:t>
            </a:r>
            <a:r>
              <a:rPr lang="en-US" sz="1600" dirty="0" smtClean="0"/>
              <a:t> </a:t>
            </a:r>
            <a:r>
              <a:rPr lang="ru-RU" sz="1600" dirty="0" smtClean="0"/>
              <a:t>напр., образования, здравоохранения, пенсионного обеспечения</a:t>
            </a:r>
            <a:r>
              <a:rPr lang="en-US" sz="1600" dirty="0" smtClean="0"/>
              <a:t>.</a:t>
            </a:r>
          </a:p>
          <a:p>
            <a:pPr algn="just" fontAlgn="auto">
              <a:spcAft>
                <a:spcPts val="0"/>
              </a:spcAft>
              <a:buFont typeface="Arial"/>
              <a:buChar char="•"/>
              <a:defRPr/>
            </a:pPr>
            <a:endParaRPr lang="en-US" sz="1600" dirty="0"/>
          </a:p>
          <a:p>
            <a:pPr algn="just" fontAlgn="auto">
              <a:spcAft>
                <a:spcPts val="0"/>
              </a:spcAft>
              <a:buFont typeface="Arial"/>
              <a:buChar char="•"/>
              <a:defRPr/>
            </a:pPr>
            <a:r>
              <a:rPr lang="ru-RU" sz="1600" b="1" dirty="0" smtClean="0"/>
              <a:t>Предоставлять информацию о фактических доходах и расходах</a:t>
            </a:r>
            <a:r>
              <a:rPr lang="en-US" sz="1600" b="1" dirty="0" smtClean="0"/>
              <a:t> </a:t>
            </a:r>
            <a:r>
              <a:rPr lang="en-US" sz="1600" dirty="0" smtClean="0"/>
              <a:t>(</a:t>
            </a:r>
            <a:r>
              <a:rPr lang="ru-RU" sz="1600" dirty="0" smtClean="0"/>
              <a:t>напр., всеобъемлющие годовые отчёты и отчёты об аудите).</a:t>
            </a:r>
            <a:endParaRPr lang="en-US" sz="1800" dirty="0" smtClean="0">
              <a:solidFill>
                <a:srgbClr val="000000"/>
              </a:solidFill>
            </a:endParaRPr>
          </a:p>
          <a:p>
            <a:pPr marL="457200" lvl="1" indent="0" algn="just">
              <a:spcBef>
                <a:spcPts val="0"/>
              </a:spcBef>
              <a:buNone/>
            </a:pPr>
            <a:endParaRPr lang="en-US" sz="2200" dirty="0">
              <a:solidFill>
                <a:srgbClr val="000000"/>
              </a:solidFill>
            </a:endParaRP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5105400" y="1295400"/>
            <a:ext cx="4267956" cy="5181600"/>
          </a:xfrm>
        </p:spPr>
        <p:txBody>
          <a:bodyPr/>
          <a:lstStyle/>
          <a:p>
            <a:pPr lvl="1" algn="just" fontAlgn="auto">
              <a:spcAft>
                <a:spcPts val="0"/>
              </a:spcAft>
              <a:buFont typeface="Arial"/>
              <a:buChar char="•"/>
              <a:defRPr/>
            </a:pPr>
            <a:r>
              <a:rPr lang="ru-RU" sz="1700" b="1" dirty="0" smtClean="0"/>
              <a:t>Предусмотреть перекрёстные ссылки для разных видов данных</a:t>
            </a:r>
            <a:r>
              <a:rPr lang="en-US" sz="1700" b="1" dirty="0" smtClean="0"/>
              <a:t> </a:t>
            </a:r>
            <a:r>
              <a:rPr lang="en-US" sz="1700" dirty="0" smtClean="0"/>
              <a:t>(</a:t>
            </a:r>
            <a:r>
              <a:rPr lang="ru-RU" sz="1700" dirty="0" smtClean="0"/>
              <a:t>единый и удобный для пользователей портал, где размещена информация в электронном виде; формат представления бюджета, позволяющий легко собирать и анализировать данные, - например, машиночитаемый).  </a:t>
            </a:r>
            <a:endParaRPr lang="en-US" sz="1700" dirty="0" smtClean="0"/>
          </a:p>
          <a:p>
            <a:pPr lvl="1" algn="just" fontAlgn="auto">
              <a:spcAft>
                <a:spcPts val="0"/>
              </a:spcAft>
              <a:buFont typeface="Arial"/>
              <a:buChar char="•"/>
              <a:defRPr/>
            </a:pPr>
            <a:endParaRPr lang="en-US" sz="1700" dirty="0"/>
          </a:p>
          <a:p>
            <a:pPr lvl="1" algn="just" fontAlgn="auto">
              <a:spcAft>
                <a:spcPts val="0"/>
              </a:spcAft>
              <a:buFont typeface="Arial"/>
              <a:buChar char="•"/>
              <a:defRPr/>
            </a:pPr>
            <a:r>
              <a:rPr lang="ru-RU" sz="1700" b="1" dirty="0" smtClean="0"/>
              <a:t>Активнее распространять информацию, </a:t>
            </a:r>
            <a:r>
              <a:rPr lang="en-US" sz="1700" dirty="0" smtClean="0"/>
              <a:t> </a:t>
            </a:r>
            <a:r>
              <a:rPr lang="ru-RU" sz="1700" dirty="0" smtClean="0"/>
              <a:t>напр., порталы, посвящённые прозрачности в налогово-бюджетной сфере, где сообщается о том, какая имеется бюджетная информация, пригодная </a:t>
            </a:r>
            <a:r>
              <a:rPr lang="ru-RU" sz="1700" dirty="0"/>
              <a:t>д</a:t>
            </a:r>
            <a:r>
              <a:rPr lang="ru-RU" sz="1700" dirty="0" smtClean="0"/>
              <a:t>ля </a:t>
            </a:r>
            <a:r>
              <a:rPr lang="ru-RU" sz="1700" b="1" dirty="0" smtClean="0"/>
              <a:t>повышения уровня осведомлённости</a:t>
            </a:r>
            <a:r>
              <a:rPr lang="ru-RU" sz="1800" dirty="0" smtClean="0"/>
              <a:t>. </a:t>
            </a:r>
            <a:r>
              <a:rPr lang="en-US" sz="1800" b="1" dirty="0" smtClean="0"/>
              <a:t> </a:t>
            </a:r>
            <a:endParaRPr lang="en-US" sz="1800" b="1" dirty="0"/>
          </a:p>
          <a:p>
            <a:pPr marL="0" indent="0">
              <a:buNone/>
            </a:pPr>
            <a:endParaRPr lang="en-US"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Tree>
    <p:extLst>
      <p:ext uri="{BB962C8B-B14F-4D97-AF65-F5344CB8AC3E}">
        <p14:creationId xmlns:p14="http://schemas.microsoft.com/office/powerpoint/2010/main" val="24044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990600"/>
            <a:ext cx="8382000" cy="5638800"/>
          </a:xfrm>
        </p:spPr>
        <p:txBody>
          <a:bodyPr rtlCol="0">
            <a:noAutofit/>
          </a:bodyPr>
          <a:lstStyle/>
          <a:p>
            <a:pPr algn="just" fontAlgn="auto">
              <a:spcAft>
                <a:spcPts val="0"/>
              </a:spcAft>
              <a:defRPr/>
            </a:pPr>
            <a:r>
              <a:rPr lang="ru-RU" sz="2200" b="1" dirty="0" smtClean="0">
                <a:solidFill>
                  <a:schemeClr val="tx1"/>
                </a:solidFill>
              </a:rPr>
              <a:t>Неудовлетворительно разработанные или внедрённые механизмы могут оказать существенное негативное воздействие. </a:t>
            </a:r>
            <a:r>
              <a:rPr lang="en-US" sz="2200" b="1" dirty="0" smtClean="0">
                <a:solidFill>
                  <a:schemeClr val="tx1"/>
                </a:solidFill>
              </a:rPr>
              <a:t> </a:t>
            </a:r>
          </a:p>
          <a:p>
            <a:pPr marL="342900" indent="-342900" algn="just" fontAlgn="auto">
              <a:spcAft>
                <a:spcPts val="0"/>
              </a:spcAft>
              <a:buFont typeface="Arial"/>
              <a:buChar char="•"/>
              <a:defRPr/>
            </a:pPr>
            <a:endParaRPr lang="en-US" sz="2200" b="1" dirty="0" smtClean="0">
              <a:solidFill>
                <a:schemeClr val="tx1"/>
              </a:solidFill>
            </a:endParaRPr>
          </a:p>
          <a:p>
            <a:pPr marL="342900" indent="-342900" algn="just" fontAlgn="auto">
              <a:spcAft>
                <a:spcPts val="0"/>
              </a:spcAft>
              <a:buFont typeface="Arial"/>
              <a:buChar char="•"/>
              <a:defRPr/>
            </a:pPr>
            <a:r>
              <a:rPr lang="ru-RU" sz="2200" b="1" dirty="0" smtClean="0">
                <a:solidFill>
                  <a:schemeClr val="accent1"/>
                </a:solidFill>
              </a:rPr>
              <a:t>Обеспечить качественную разработку механизмов, увязанных  в рамках стратегии</a:t>
            </a:r>
            <a:r>
              <a:rPr lang="en-US" sz="2200" dirty="0" smtClean="0">
                <a:solidFill>
                  <a:schemeClr val="tx1"/>
                </a:solidFill>
              </a:rPr>
              <a:t>, </a:t>
            </a:r>
            <a:r>
              <a:rPr lang="ru-RU" sz="2200" dirty="0" smtClean="0">
                <a:solidFill>
                  <a:schemeClr val="tx1"/>
                </a:solidFill>
              </a:rPr>
              <a:t>с указанием целей и ожидаемых результатов, чётким и  регулярным доведением информации до всех заинтересованных сторон.</a:t>
            </a:r>
            <a:r>
              <a:rPr lang="en-US" sz="2200" dirty="0" smtClean="0">
                <a:solidFill>
                  <a:schemeClr val="tx1"/>
                </a:solidFill>
              </a:rPr>
              <a:t>  </a:t>
            </a:r>
          </a:p>
          <a:p>
            <a:pPr marL="342900" indent="-342900" algn="just" fontAlgn="auto">
              <a:spcAft>
                <a:spcPts val="0"/>
              </a:spcAft>
              <a:buFont typeface="Arial"/>
              <a:buChar char="•"/>
              <a:defRPr/>
            </a:pPr>
            <a:endParaRPr lang="en-US" sz="2200" b="1" dirty="0" smtClean="0">
              <a:solidFill>
                <a:schemeClr val="tx1"/>
              </a:solidFill>
            </a:endParaRPr>
          </a:p>
          <a:p>
            <a:pPr marL="342900" indent="-342900" algn="just" fontAlgn="auto">
              <a:spcAft>
                <a:spcPts val="0"/>
              </a:spcAft>
              <a:buFont typeface="Arial"/>
              <a:buChar char="•"/>
              <a:defRPr/>
            </a:pPr>
            <a:r>
              <a:rPr lang="ru-RU" sz="2200" b="1" dirty="0" smtClean="0">
                <a:solidFill>
                  <a:srgbClr val="4F81BD"/>
                </a:solidFill>
              </a:rPr>
              <a:t>Не менять характер механизмов «на полпути», - </a:t>
            </a:r>
            <a:r>
              <a:rPr lang="ru-RU" sz="2200" dirty="0" smtClean="0">
                <a:solidFill>
                  <a:schemeClr val="tx1"/>
                </a:solidFill>
              </a:rPr>
              <a:t>не </a:t>
            </a:r>
            <a:r>
              <a:rPr lang="ru-RU" sz="2200" dirty="0">
                <a:solidFill>
                  <a:schemeClr val="tx1"/>
                </a:solidFill>
              </a:rPr>
              <a:t>з</a:t>
            </a:r>
            <a:r>
              <a:rPr lang="ru-RU" sz="2200" dirty="0" smtClean="0">
                <a:solidFill>
                  <a:schemeClr val="tx1"/>
                </a:solidFill>
              </a:rPr>
              <a:t>авершив внедрение</a:t>
            </a:r>
            <a:r>
              <a:rPr lang="en-US" sz="2200" dirty="0" smtClean="0">
                <a:solidFill>
                  <a:schemeClr val="tx1"/>
                </a:solidFill>
              </a:rPr>
              <a:t>.</a:t>
            </a:r>
          </a:p>
          <a:p>
            <a:pPr marL="342900" indent="-342900" algn="just" fontAlgn="auto">
              <a:spcAft>
                <a:spcPts val="0"/>
              </a:spcAft>
              <a:buFont typeface="Arial"/>
              <a:buChar char="•"/>
              <a:defRPr/>
            </a:pPr>
            <a:endParaRPr lang="en-US" sz="2200" b="1" dirty="0" smtClean="0">
              <a:solidFill>
                <a:schemeClr val="tx1"/>
              </a:solidFill>
            </a:endParaRPr>
          </a:p>
          <a:p>
            <a:pPr marL="342900" indent="-342900" algn="just" fontAlgn="auto">
              <a:spcAft>
                <a:spcPts val="0"/>
              </a:spcAft>
              <a:buFont typeface="Arial"/>
              <a:buChar char="•"/>
              <a:defRPr/>
            </a:pPr>
            <a:r>
              <a:rPr lang="ru-RU" sz="2200" b="1" dirty="0" smtClean="0">
                <a:solidFill>
                  <a:srgbClr val="4F81BD"/>
                </a:solidFill>
              </a:rPr>
              <a:t>Предусмотреть механизмы рассмотрения жалоб</a:t>
            </a:r>
            <a:r>
              <a:rPr lang="en-US" sz="2200" b="1" dirty="0" smtClean="0">
                <a:solidFill>
                  <a:schemeClr val="tx1"/>
                </a:solidFill>
              </a:rPr>
              <a:t>.</a:t>
            </a:r>
          </a:p>
          <a:p>
            <a:pPr marL="342900" indent="-342900" algn="just" fontAlgn="auto">
              <a:spcAft>
                <a:spcPts val="0"/>
              </a:spcAft>
              <a:buFont typeface="Arial"/>
              <a:buChar char="•"/>
              <a:defRPr/>
            </a:pPr>
            <a:endParaRPr lang="en-US" sz="2200" b="1" dirty="0" smtClean="0">
              <a:solidFill>
                <a:schemeClr val="tx1"/>
              </a:solidFill>
            </a:endParaRPr>
          </a:p>
          <a:p>
            <a:pPr marL="342900" indent="-342900" algn="just" fontAlgn="auto">
              <a:spcAft>
                <a:spcPts val="0"/>
              </a:spcAft>
              <a:buFont typeface="Arial"/>
              <a:buChar char="•"/>
              <a:defRPr/>
            </a:pPr>
            <a:r>
              <a:rPr lang="ru-RU" sz="2200" b="1" dirty="0" smtClean="0">
                <a:solidFill>
                  <a:srgbClr val="4F81BD"/>
                </a:solidFill>
              </a:rPr>
              <a:t>Фиксируйте полученный опыт,</a:t>
            </a:r>
            <a:r>
              <a:rPr lang="en-US" sz="2200" b="1" dirty="0" smtClean="0">
                <a:solidFill>
                  <a:srgbClr val="4F81BD"/>
                </a:solidFill>
              </a:rPr>
              <a:t> </a:t>
            </a:r>
            <a:r>
              <a:rPr lang="ru-RU" sz="2200" dirty="0" smtClean="0">
                <a:solidFill>
                  <a:schemeClr val="tx1"/>
                </a:solidFill>
              </a:rPr>
              <a:t>чтобы совершенствовать перспективные механизмы</a:t>
            </a:r>
            <a:r>
              <a:rPr lang="en-US" sz="2200" dirty="0" smtClean="0">
                <a:solidFill>
                  <a:schemeClr val="tx1"/>
                </a:solidFill>
              </a:rPr>
              <a:t>.</a:t>
            </a:r>
            <a:endParaRPr lang="en-US" sz="2200" b="1" dirty="0">
              <a:solidFill>
                <a:srgbClr val="376092"/>
              </a:solidFill>
            </a:endParaRPr>
          </a:p>
          <a:p>
            <a:pPr marL="342900" indent="-342900" algn="just" fontAlgn="auto">
              <a:spcAft>
                <a:spcPts val="0"/>
              </a:spcAft>
              <a:buFont typeface="Arial"/>
              <a:buChar char="•"/>
              <a:defRPr/>
            </a:pPr>
            <a:endParaRPr lang="en-US" sz="2200" b="1" dirty="0" smtClean="0">
              <a:solidFill>
                <a:srgbClr val="376092"/>
              </a:solidFill>
            </a:endParaRPr>
          </a:p>
          <a:p>
            <a:pPr marL="342900" indent="-342900" algn="just" fontAlgn="auto">
              <a:spcAft>
                <a:spcPts val="0"/>
              </a:spcAft>
              <a:buFont typeface="Arial"/>
              <a:buChar char="•"/>
              <a:defRPr/>
            </a:pPr>
            <a:endParaRPr lang="en-US" sz="2200" b="1" dirty="0" smtClean="0">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1034143" y="152400"/>
            <a:ext cx="8839200" cy="876300"/>
          </a:xfrm>
        </p:spPr>
        <p:txBody>
          <a:bodyPr/>
          <a:lstStyle/>
          <a:p>
            <a:r>
              <a:rPr lang="en-US" sz="2500" dirty="0" smtClean="0">
                <a:solidFill>
                  <a:srgbClr val="953735"/>
                </a:solidFill>
              </a:rPr>
              <a:t>6. </a:t>
            </a:r>
            <a:r>
              <a:rPr lang="ru-RU" sz="2500" dirty="0" smtClean="0">
                <a:solidFill>
                  <a:srgbClr val="953735"/>
                </a:solidFill>
              </a:rPr>
              <a:t>Факторы риска и способы его смягчения</a:t>
            </a:r>
            <a:endParaRPr lang="en-US" sz="2500" dirty="0">
              <a:solidFill>
                <a:srgbClr val="953735"/>
              </a:solidFill>
            </a:endParaRPr>
          </a:p>
        </p:txBody>
      </p:sp>
    </p:spTree>
    <p:extLst>
      <p:ext uri="{BB962C8B-B14F-4D97-AF65-F5344CB8AC3E}">
        <p14:creationId xmlns:p14="http://schemas.microsoft.com/office/powerpoint/2010/main" val="2022876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143000"/>
            <a:ext cx="8839200" cy="5715000"/>
          </a:xfrm>
        </p:spPr>
        <p:txBody>
          <a:bodyPr rtlCol="0">
            <a:noAutofit/>
          </a:bodyPr>
          <a:lstStyle/>
          <a:p>
            <a:pPr marL="342900" indent="-342900" algn="just" fontAlgn="auto">
              <a:spcAft>
                <a:spcPts val="0"/>
              </a:spcAft>
              <a:buFont typeface="Arial"/>
              <a:buChar char="•"/>
              <a:defRPr/>
            </a:pPr>
            <a:r>
              <a:rPr lang="ru-RU" sz="2200" dirty="0" smtClean="0">
                <a:solidFill>
                  <a:schemeClr val="tx1"/>
                </a:solidFill>
              </a:rPr>
              <a:t>Тип, цель, форма и периодичность применения механизмов, используемых на всех уровнях управления, могли бы отражаться в </a:t>
            </a:r>
            <a:r>
              <a:rPr lang="ru-RU" sz="2200" b="1" dirty="0" smtClean="0">
                <a:solidFill>
                  <a:schemeClr val="accent1"/>
                </a:solidFill>
              </a:rPr>
              <a:t>мерах </a:t>
            </a:r>
            <a:r>
              <a:rPr lang="ru-RU" sz="2200" b="1" dirty="0">
                <a:solidFill>
                  <a:schemeClr val="accent1"/>
                </a:solidFill>
              </a:rPr>
              <a:t>политики, </a:t>
            </a:r>
            <a:r>
              <a:rPr lang="ru-RU" sz="2200" b="1" dirty="0" smtClean="0">
                <a:solidFill>
                  <a:schemeClr val="accent1"/>
                </a:solidFill>
              </a:rPr>
              <a:t>руководствах </a:t>
            </a:r>
            <a:r>
              <a:rPr lang="ru-RU" sz="2200" b="1" dirty="0">
                <a:solidFill>
                  <a:schemeClr val="accent1"/>
                </a:solidFill>
              </a:rPr>
              <a:t>и/или </a:t>
            </a:r>
            <a:r>
              <a:rPr lang="ru-RU" sz="2200" b="1" dirty="0" smtClean="0">
                <a:solidFill>
                  <a:schemeClr val="accent1"/>
                </a:solidFill>
              </a:rPr>
              <a:t>регламентах</a:t>
            </a:r>
            <a:r>
              <a:rPr lang="en-US" sz="2200" dirty="0" smtClean="0">
                <a:solidFill>
                  <a:schemeClr val="tx1"/>
                </a:solidFill>
              </a:rPr>
              <a:t>.</a:t>
            </a:r>
          </a:p>
          <a:p>
            <a:pPr algn="just" fontAlgn="auto">
              <a:spcAft>
                <a:spcPts val="0"/>
              </a:spcAft>
              <a:defRPr/>
            </a:pPr>
            <a:endParaRPr lang="en-US" sz="2200" dirty="0">
              <a:solidFill>
                <a:schemeClr val="tx1"/>
              </a:solidFill>
            </a:endParaRPr>
          </a:p>
          <a:p>
            <a:pPr marL="342900" indent="-342900" algn="just" fontAlgn="auto">
              <a:spcAft>
                <a:spcPts val="0"/>
              </a:spcAft>
              <a:buFont typeface="Arial"/>
              <a:buChar char="•"/>
              <a:defRPr/>
            </a:pPr>
            <a:r>
              <a:rPr lang="ru-RU" sz="2200" b="1" dirty="0" smtClean="0">
                <a:solidFill>
                  <a:srgbClr val="4F81BD"/>
                </a:solidFill>
              </a:rPr>
              <a:t>Ответственность можно возложить на конкретное ведомство,</a:t>
            </a:r>
            <a:r>
              <a:rPr lang="en-US" sz="2200" b="1" dirty="0" smtClean="0">
                <a:solidFill>
                  <a:srgbClr val="4F81BD"/>
                </a:solidFill>
              </a:rPr>
              <a:t> </a:t>
            </a:r>
            <a:r>
              <a:rPr lang="ru-RU" sz="2200" dirty="0" smtClean="0">
                <a:solidFill>
                  <a:schemeClr val="tx1"/>
                </a:solidFill>
              </a:rPr>
              <a:t>напр., Российская Федерация, Узбекистан</a:t>
            </a:r>
            <a:r>
              <a:rPr lang="en-US" sz="2200" dirty="0" smtClean="0">
                <a:solidFill>
                  <a:schemeClr val="tx1"/>
                </a:solidFill>
              </a:rPr>
              <a:t>.  </a:t>
            </a:r>
            <a:r>
              <a:rPr lang="ru-RU" sz="2200" dirty="0" smtClean="0">
                <a:solidFill>
                  <a:schemeClr val="tx1"/>
                </a:solidFill>
              </a:rPr>
              <a:t>В круг задач могли бы входить следующие:</a:t>
            </a:r>
            <a:endParaRPr lang="en-US" sz="2200" dirty="0" smtClean="0">
              <a:solidFill>
                <a:schemeClr val="tx1"/>
              </a:solidFill>
            </a:endParaRPr>
          </a:p>
          <a:p>
            <a:pPr marL="800100" lvl="1" indent="-342900" algn="just" fontAlgn="auto">
              <a:spcAft>
                <a:spcPts val="0"/>
              </a:spcAft>
              <a:buFont typeface="Arial"/>
              <a:buChar char="•"/>
              <a:defRPr/>
            </a:pPr>
            <a:r>
              <a:rPr lang="ru-RU" sz="1800" b="1" dirty="0" smtClean="0">
                <a:solidFill>
                  <a:schemeClr val="tx1"/>
                </a:solidFill>
              </a:rPr>
              <a:t>Ведение централизованного реестра процессов участия общественности, присутствующих на разных уровнях государственного управления</a:t>
            </a:r>
            <a:r>
              <a:rPr lang="en-US" sz="1800" dirty="0" smtClean="0">
                <a:solidFill>
                  <a:schemeClr val="tx1"/>
                </a:solidFill>
              </a:rPr>
              <a:t>.  </a:t>
            </a:r>
            <a:r>
              <a:rPr lang="ru-RU" sz="1800" dirty="0" smtClean="0">
                <a:solidFill>
                  <a:schemeClr val="tx1"/>
                </a:solidFill>
              </a:rPr>
              <a:t>Напр., даты, сроки, крайние сроки представления, полученные результаты</a:t>
            </a:r>
            <a:r>
              <a:rPr lang="en-US" sz="1800" dirty="0" smtClean="0">
                <a:solidFill>
                  <a:schemeClr val="tx1"/>
                </a:solidFill>
              </a:rPr>
              <a:t>.</a:t>
            </a:r>
          </a:p>
          <a:p>
            <a:pPr marL="800100" lvl="1" indent="-342900" algn="just" fontAlgn="auto">
              <a:spcAft>
                <a:spcPts val="0"/>
              </a:spcAft>
              <a:buFont typeface="Arial"/>
              <a:buChar char="•"/>
              <a:defRPr/>
            </a:pPr>
            <a:endParaRPr lang="en-US" sz="1800" dirty="0">
              <a:solidFill>
                <a:schemeClr val="tx1"/>
              </a:solidFill>
            </a:endParaRPr>
          </a:p>
          <a:p>
            <a:pPr marL="800100" lvl="1" indent="-342900" algn="just" fontAlgn="auto">
              <a:spcAft>
                <a:spcPts val="0"/>
              </a:spcAft>
              <a:buFont typeface="Arial"/>
              <a:buChar char="•"/>
              <a:defRPr/>
            </a:pPr>
            <a:r>
              <a:rPr lang="ru-RU" sz="1800" b="1" dirty="0" smtClean="0">
                <a:solidFill>
                  <a:srgbClr val="000000"/>
                </a:solidFill>
              </a:rPr>
              <a:t>Ведение централизованного реестра ОГО по сферам компетенции,</a:t>
            </a:r>
            <a:r>
              <a:rPr lang="en-US" sz="1800" dirty="0" smtClean="0">
                <a:solidFill>
                  <a:schemeClr val="tx1"/>
                </a:solidFill>
              </a:rPr>
              <a:t> a</a:t>
            </a:r>
            <a:r>
              <a:rPr lang="ru-RU" sz="1800" dirty="0" smtClean="0">
                <a:solidFill>
                  <a:schemeClr val="tx1"/>
                </a:solidFill>
              </a:rPr>
              <a:t> также перечня площадок для проведения собраний</a:t>
            </a:r>
            <a:r>
              <a:rPr lang="en-US" sz="1800" dirty="0" smtClean="0">
                <a:solidFill>
                  <a:schemeClr val="tx1"/>
                </a:solidFill>
              </a:rPr>
              <a:t>. </a:t>
            </a:r>
          </a:p>
          <a:p>
            <a:pPr marL="800100" lvl="1" indent="-342900" algn="just" fontAlgn="auto">
              <a:spcAft>
                <a:spcPts val="0"/>
              </a:spcAft>
              <a:buFont typeface="Arial"/>
              <a:buChar char="•"/>
              <a:defRPr/>
            </a:pPr>
            <a:endParaRPr lang="en-US" sz="1800" dirty="0" smtClean="0">
              <a:solidFill>
                <a:schemeClr val="tx1"/>
              </a:solidFill>
            </a:endParaRPr>
          </a:p>
          <a:p>
            <a:pPr marL="800100" lvl="1" indent="-342900" algn="just" fontAlgn="auto">
              <a:spcAft>
                <a:spcPts val="0"/>
              </a:spcAft>
              <a:buFont typeface="Arial"/>
              <a:buChar char="•"/>
              <a:defRPr/>
            </a:pPr>
            <a:r>
              <a:rPr lang="ru-RU" sz="1800" b="1" dirty="0" smtClean="0">
                <a:solidFill>
                  <a:srgbClr val="000000"/>
                </a:solidFill>
              </a:rPr>
              <a:t>Подготовка периодических информационных бюллетеней о примерах передовой практики, а также наград</a:t>
            </a:r>
            <a:r>
              <a:rPr lang="en-US" sz="1800" b="1" dirty="0" smtClean="0">
                <a:solidFill>
                  <a:srgbClr val="000000"/>
                </a:solidFill>
              </a:rPr>
              <a:t> </a:t>
            </a:r>
            <a:r>
              <a:rPr lang="ru-RU" sz="1800" dirty="0" smtClean="0">
                <a:solidFill>
                  <a:schemeClr val="tx1"/>
                </a:solidFill>
              </a:rPr>
              <a:t>за самые инновационные механизмы и  подходы, способствующие обмену информацией.</a:t>
            </a:r>
            <a:endParaRPr lang="en-US" sz="1800" dirty="0">
              <a:solidFill>
                <a:schemeClr val="tx1"/>
              </a:solidFill>
            </a:endParaRPr>
          </a:p>
          <a:p>
            <a:pPr marL="342900" indent="-342900" algn="just" fontAlgn="auto">
              <a:spcAft>
                <a:spcPts val="0"/>
              </a:spcAft>
              <a:buFont typeface="Arial"/>
              <a:buChar char="•"/>
              <a:defRPr/>
            </a:pPr>
            <a:endParaRPr lang="en-US" sz="2200" b="1" dirty="0" smtClean="0">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14400" y="0"/>
            <a:ext cx="8839200" cy="876300"/>
          </a:xfrm>
        </p:spPr>
        <p:txBody>
          <a:bodyPr/>
          <a:lstStyle/>
          <a:p>
            <a:r>
              <a:rPr lang="ru-RU" sz="2500" b="1" dirty="0" smtClean="0">
                <a:solidFill>
                  <a:srgbClr val="000000"/>
                </a:solidFill>
              </a:rPr>
              <a:t>Отсутствие культуры предоставления информации и неудовлетворительная координация</a:t>
            </a:r>
            <a:endParaRPr lang="en-US" sz="2500" b="1" dirty="0">
              <a:solidFill>
                <a:srgbClr val="000000"/>
              </a:solidFill>
            </a:endParaRPr>
          </a:p>
        </p:txBody>
      </p:sp>
    </p:spTree>
    <p:extLst>
      <p:ext uri="{BB962C8B-B14F-4D97-AF65-F5344CB8AC3E}">
        <p14:creationId xmlns:p14="http://schemas.microsoft.com/office/powerpoint/2010/main" val="617804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0912" y="660400"/>
            <a:ext cx="8936038" cy="6172200"/>
          </a:xfrm>
        </p:spPr>
        <p:txBody>
          <a:bodyPr rtlCol="0">
            <a:noAutofit/>
          </a:bodyPr>
          <a:lstStyle/>
          <a:p>
            <a:pPr lvl="0" algn="l"/>
            <a:endParaRPr lang="en-GB" sz="1000" dirty="0">
              <a:solidFill>
                <a:schemeClr val="tx1"/>
              </a:solidFill>
            </a:endParaRPr>
          </a:p>
          <a:p>
            <a:pPr marL="342900" lvl="0" indent="-342900" algn="l">
              <a:buFont typeface="Arial"/>
              <a:buChar char="•"/>
            </a:pPr>
            <a:endParaRPr lang="en-US" sz="2400" dirty="0" smtClean="0">
              <a:solidFill>
                <a:schemeClr val="tx1"/>
              </a:solidFill>
            </a:endParaRPr>
          </a:p>
          <a:p>
            <a:pPr marL="457200" lvl="0" indent="-457200" algn="l">
              <a:buFont typeface="+mj-lt"/>
              <a:buAutoNum type="arabicPeriod"/>
            </a:pPr>
            <a:r>
              <a:rPr lang="ru-RU" sz="2200" dirty="0" smtClean="0">
                <a:solidFill>
                  <a:schemeClr val="tx1"/>
                </a:solidFill>
              </a:rPr>
              <a:t>Обзор хода работы РГ </a:t>
            </a:r>
            <a:r>
              <a:rPr lang="ru-RU" sz="2200" dirty="0" smtClean="0">
                <a:solidFill>
                  <a:schemeClr val="tx1"/>
                </a:solidFill>
              </a:rPr>
              <a:t>БГП </a:t>
            </a:r>
            <a:r>
              <a:rPr lang="ru-RU" sz="2200" dirty="0" smtClean="0">
                <a:solidFill>
                  <a:schemeClr val="tx1"/>
                </a:solidFill>
              </a:rPr>
              <a:t>по тематике участия общественности и подготовке «продуктов знаний»</a:t>
            </a:r>
            <a:endParaRPr lang="en-US" sz="2200" dirty="0" smtClean="0">
              <a:solidFill>
                <a:schemeClr val="tx1"/>
              </a:solidFill>
            </a:endParaRPr>
          </a:p>
          <a:p>
            <a:pPr marL="457200" lvl="0" indent="-457200" algn="l">
              <a:buFont typeface="+mj-lt"/>
              <a:buAutoNum type="arabicPeriod"/>
            </a:pPr>
            <a:r>
              <a:rPr lang="ru-RU" sz="2200" dirty="0" smtClean="0">
                <a:solidFill>
                  <a:schemeClr val="tx1"/>
                </a:solidFill>
              </a:rPr>
              <a:t>Концепция участия общественности</a:t>
            </a:r>
            <a:endParaRPr lang="en-US" sz="2200" dirty="0" smtClean="0">
              <a:solidFill>
                <a:schemeClr val="tx1"/>
              </a:solidFill>
            </a:endParaRPr>
          </a:p>
          <a:p>
            <a:pPr marL="457200" lvl="0" indent="-457200" algn="l">
              <a:buFont typeface="+mj-lt"/>
              <a:buAutoNum type="arabicPeriod"/>
            </a:pPr>
            <a:r>
              <a:rPr lang="ru-RU" sz="2200" dirty="0" smtClean="0">
                <a:solidFill>
                  <a:schemeClr val="tx1"/>
                </a:solidFill>
              </a:rPr>
              <a:t>Международная организационная основа для участия общественности</a:t>
            </a:r>
            <a:endParaRPr lang="en-US" sz="2200" dirty="0" smtClean="0">
              <a:solidFill>
                <a:schemeClr val="tx1"/>
              </a:solidFill>
            </a:endParaRPr>
          </a:p>
          <a:p>
            <a:pPr marL="457200" lvl="0" indent="-457200" algn="l">
              <a:buFont typeface="+mj-lt"/>
              <a:buAutoNum type="arabicPeriod"/>
            </a:pPr>
            <a:r>
              <a:rPr lang="ru-RU" sz="2200" dirty="0" smtClean="0">
                <a:solidFill>
                  <a:schemeClr val="tx1"/>
                </a:solidFill>
              </a:rPr>
              <a:t>Варианты реформ</a:t>
            </a:r>
            <a:r>
              <a:rPr lang="en-US" sz="2200" dirty="0" smtClean="0">
                <a:solidFill>
                  <a:schemeClr val="tx1"/>
                </a:solidFill>
              </a:rPr>
              <a:t> </a:t>
            </a:r>
            <a:r>
              <a:rPr lang="mr-IN" sz="2200" dirty="0" smtClean="0">
                <a:solidFill>
                  <a:schemeClr val="tx1"/>
                </a:solidFill>
              </a:rPr>
              <a:t>–</a:t>
            </a:r>
            <a:r>
              <a:rPr lang="en-US" sz="2200" dirty="0" smtClean="0">
                <a:solidFill>
                  <a:schemeClr val="tx1"/>
                </a:solidFill>
              </a:rPr>
              <a:t> </a:t>
            </a:r>
            <a:r>
              <a:rPr lang="ru-RU" sz="2200" dirty="0" smtClean="0">
                <a:solidFill>
                  <a:schemeClr val="tx1"/>
                </a:solidFill>
              </a:rPr>
              <a:t>инициативы на стороне предложения и спроса</a:t>
            </a:r>
            <a:endParaRPr lang="en-US" sz="2200" dirty="0" smtClean="0">
              <a:solidFill>
                <a:schemeClr val="tx1"/>
              </a:solidFill>
            </a:endParaRPr>
          </a:p>
          <a:p>
            <a:pPr marL="457200" lvl="0" indent="-457200" algn="l">
              <a:buFont typeface="+mj-lt"/>
              <a:buAutoNum type="arabicPeriod"/>
            </a:pPr>
            <a:r>
              <a:rPr lang="ru-RU" sz="2200" dirty="0" smtClean="0">
                <a:solidFill>
                  <a:schemeClr val="tx1"/>
                </a:solidFill>
              </a:rPr>
              <a:t>Предлагаемая «дорожная карта» перспективных реформ</a:t>
            </a:r>
          </a:p>
          <a:p>
            <a:pPr marL="457200" lvl="0" indent="-457200" algn="l">
              <a:buFont typeface="+mj-lt"/>
              <a:buAutoNum type="arabicPeriod"/>
            </a:pPr>
            <a:r>
              <a:rPr lang="ru-RU" sz="2200" dirty="0" smtClean="0">
                <a:solidFill>
                  <a:schemeClr val="tx1"/>
                </a:solidFill>
              </a:rPr>
              <a:t>Факторы риска, выявленные РГ </a:t>
            </a:r>
            <a:r>
              <a:rPr lang="ru-RU" sz="2200" dirty="0" smtClean="0">
                <a:solidFill>
                  <a:schemeClr val="tx1"/>
                </a:solidFill>
              </a:rPr>
              <a:t>БГП</a:t>
            </a:r>
            <a:r>
              <a:rPr lang="ru-RU" sz="2200" dirty="0" smtClean="0">
                <a:solidFill>
                  <a:schemeClr val="tx1"/>
                </a:solidFill>
              </a:rPr>
              <a:t>, и способы их смягчения</a:t>
            </a:r>
            <a:endParaRPr lang="en-US" sz="2200" dirty="0" smtClean="0">
              <a:solidFill>
                <a:schemeClr val="tx1"/>
              </a:solidFill>
            </a:endParaRPr>
          </a:p>
          <a:p>
            <a:pPr marL="457200" indent="-457200" algn="l">
              <a:buFont typeface="+mj-lt"/>
              <a:buAutoNum type="arabicPeriod"/>
            </a:pPr>
            <a:r>
              <a:rPr lang="ru-RU" sz="2200" dirty="0" smtClean="0">
                <a:solidFill>
                  <a:schemeClr val="tx1"/>
                </a:solidFill>
              </a:rPr>
              <a:t>Следующие шаги – «круглый стол» (после выступлений представителей</a:t>
            </a:r>
            <a:r>
              <a:rPr lang="en-US" sz="2200" dirty="0" smtClean="0">
                <a:solidFill>
                  <a:schemeClr val="tx1"/>
                </a:solidFill>
              </a:rPr>
              <a:t> GIFT </a:t>
            </a:r>
            <a:r>
              <a:rPr lang="ru-RU" sz="2200" dirty="0" smtClean="0">
                <a:solidFill>
                  <a:schemeClr val="tx1"/>
                </a:solidFill>
              </a:rPr>
              <a:t>и МБП)</a:t>
            </a:r>
            <a:endParaRPr lang="en-US" sz="2200" dirty="0">
              <a:solidFill>
                <a:schemeClr val="tx1"/>
              </a:solidFill>
            </a:endParaRPr>
          </a:p>
          <a:p>
            <a:pPr lvl="0" algn="l"/>
            <a:endParaRPr lang="en-US" sz="2200" dirty="0" smtClean="0">
              <a:solidFill>
                <a:schemeClr val="tx1"/>
              </a:solidFill>
            </a:endParaRPr>
          </a:p>
          <a:p>
            <a:pPr lvl="0" algn="l"/>
            <a:endParaRPr lang="en-US" sz="1400" b="1" dirty="0" smtClean="0">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457200" y="304800"/>
            <a:ext cx="9448800" cy="876300"/>
          </a:xfrm>
        </p:spPr>
        <p:txBody>
          <a:bodyPr/>
          <a:lstStyle/>
          <a:p>
            <a:r>
              <a:rPr lang="ru-RU" sz="2500" dirty="0" smtClean="0">
                <a:solidFill>
                  <a:srgbClr val="953735"/>
                </a:solidFill>
              </a:rPr>
              <a:t>План выступления</a:t>
            </a:r>
            <a:endParaRPr lang="en-US" sz="2500" dirty="0">
              <a:solidFill>
                <a:srgbClr val="953735"/>
              </a:solidFill>
            </a:endParaRPr>
          </a:p>
        </p:txBody>
      </p:sp>
    </p:spTree>
    <p:extLst>
      <p:ext uri="{BB962C8B-B14F-4D97-AF65-F5344CB8AC3E}">
        <p14:creationId xmlns:p14="http://schemas.microsoft.com/office/powerpoint/2010/main" val="1689484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90600"/>
            <a:ext cx="8686800" cy="5486400"/>
          </a:xfrm>
        </p:spPr>
        <p:txBody>
          <a:bodyPr rtlCol="0">
            <a:noAutofit/>
          </a:bodyPr>
          <a:lstStyle/>
          <a:p>
            <a:pPr marL="342900" indent="-342900" algn="just" fontAlgn="auto">
              <a:spcAft>
                <a:spcPts val="0"/>
              </a:spcAft>
              <a:buFont typeface="Arial"/>
              <a:buChar char="•"/>
              <a:defRPr/>
            </a:pPr>
            <a:r>
              <a:rPr lang="ru-RU" sz="1900" b="1" dirty="0" smtClean="0">
                <a:solidFill>
                  <a:schemeClr val="accent1"/>
                </a:solidFill>
              </a:rPr>
              <a:t>В нормативно-правовую базу,</a:t>
            </a:r>
            <a:r>
              <a:rPr lang="ru-RU" sz="1900" b="1" dirty="0">
                <a:solidFill>
                  <a:schemeClr val="accent1"/>
                </a:solidFill>
              </a:rPr>
              <a:t> </a:t>
            </a:r>
            <a:r>
              <a:rPr lang="ru-RU" sz="1900" dirty="0" smtClean="0">
                <a:solidFill>
                  <a:schemeClr val="tx1"/>
                </a:solidFill>
              </a:rPr>
              <a:t>регламентирующую использование и управление информацией, которой располагает государство, </a:t>
            </a:r>
            <a:r>
              <a:rPr lang="ru-RU" sz="1900" b="1" dirty="0" smtClean="0">
                <a:solidFill>
                  <a:srgbClr val="0070C0"/>
                </a:solidFill>
              </a:rPr>
              <a:t>следует включать положения, касающиеся защиты персональных данных и конфликта интересов</a:t>
            </a:r>
            <a:r>
              <a:rPr lang="ru-RU" sz="1900" dirty="0" smtClean="0">
                <a:solidFill>
                  <a:schemeClr val="tx1"/>
                </a:solidFill>
              </a:rPr>
              <a:t>.</a:t>
            </a:r>
            <a:r>
              <a:rPr lang="en-US" sz="1900" dirty="0" smtClean="0">
                <a:solidFill>
                  <a:schemeClr val="tx1"/>
                </a:solidFill>
              </a:rPr>
              <a:t> </a:t>
            </a:r>
            <a:r>
              <a:rPr lang="ru-RU" sz="1900" dirty="0" smtClean="0">
                <a:solidFill>
                  <a:schemeClr val="tx1"/>
                </a:solidFill>
              </a:rPr>
              <a:t>При необходимости могут быть разработаны законы о защите персональных данных</a:t>
            </a:r>
            <a:r>
              <a:rPr lang="en-US" sz="1900" dirty="0" smtClean="0">
                <a:solidFill>
                  <a:schemeClr val="tx1"/>
                </a:solidFill>
              </a:rPr>
              <a:t>.  </a:t>
            </a:r>
          </a:p>
          <a:p>
            <a:pPr marL="342900" indent="-342900" algn="just" fontAlgn="auto">
              <a:spcAft>
                <a:spcPts val="0"/>
              </a:spcAft>
              <a:buFont typeface="Arial"/>
              <a:buChar char="•"/>
              <a:defRPr/>
            </a:pPr>
            <a:endParaRPr lang="en-US" sz="1900" dirty="0">
              <a:solidFill>
                <a:schemeClr val="tx1"/>
              </a:solidFill>
            </a:endParaRPr>
          </a:p>
          <a:p>
            <a:pPr marL="800100" lvl="1" indent="-342900" algn="just" fontAlgn="auto">
              <a:spcAft>
                <a:spcPts val="0"/>
              </a:spcAft>
              <a:buFont typeface="Arial"/>
              <a:buChar char="•"/>
              <a:defRPr/>
            </a:pPr>
            <a:r>
              <a:rPr lang="ru-RU" sz="1900" b="1" dirty="0" smtClean="0">
                <a:solidFill>
                  <a:schemeClr val="tx1"/>
                </a:solidFill>
              </a:rPr>
              <a:t>В законах, регламентирующих свободу доступа к информации, </a:t>
            </a:r>
            <a:r>
              <a:rPr lang="ru-RU" sz="1900" dirty="0" smtClean="0">
                <a:solidFill>
                  <a:schemeClr val="tx1"/>
                </a:solidFill>
              </a:rPr>
              <a:t>следует отразить, какая информация не подлежит распространению (напр., связанная с вопросами национальной безопасности, персональные данные конфиденциального характера, содержание конфиденциальных коммерческих предложений, информация, касающаяся прав интеллектуальной собственности или патентных прав)</a:t>
            </a:r>
            <a:r>
              <a:rPr lang="en-US" sz="1900" dirty="0" smtClean="0">
                <a:solidFill>
                  <a:schemeClr val="tx1"/>
                </a:solidFill>
              </a:rPr>
              <a:t>.  </a:t>
            </a:r>
          </a:p>
          <a:p>
            <a:pPr marL="800100" lvl="1" indent="-342900" algn="just" fontAlgn="auto">
              <a:spcAft>
                <a:spcPts val="0"/>
              </a:spcAft>
              <a:buFont typeface="Arial"/>
              <a:buChar char="•"/>
              <a:defRPr/>
            </a:pPr>
            <a:endParaRPr lang="en-US" sz="1900" dirty="0" smtClean="0">
              <a:solidFill>
                <a:schemeClr val="tx1"/>
              </a:solidFill>
            </a:endParaRPr>
          </a:p>
          <a:p>
            <a:pPr marL="800100" lvl="1" indent="-342900" algn="just" fontAlgn="auto">
              <a:spcAft>
                <a:spcPts val="0"/>
              </a:spcAft>
              <a:buFont typeface="Arial"/>
              <a:buChar char="•"/>
              <a:defRPr/>
            </a:pPr>
            <a:r>
              <a:rPr lang="ru-RU" sz="1900" b="1" dirty="0" smtClean="0">
                <a:solidFill>
                  <a:schemeClr val="tx1"/>
                </a:solidFill>
              </a:rPr>
              <a:t>Могут использоваться инструменты ИКТ, обеспечивающие конфиденциальный доступ онлайн.</a:t>
            </a:r>
            <a:endParaRPr lang="en-US" sz="1900" dirty="0" smtClean="0">
              <a:solidFill>
                <a:schemeClr val="tx1"/>
              </a:solidFill>
            </a:endParaRPr>
          </a:p>
          <a:p>
            <a:pPr marL="800100" lvl="1" indent="-342900" algn="just" fontAlgn="auto">
              <a:spcAft>
                <a:spcPts val="0"/>
              </a:spcAft>
              <a:buFont typeface="Arial"/>
              <a:buChar char="•"/>
              <a:defRPr/>
            </a:pPr>
            <a:endParaRPr lang="en-US" sz="1900" dirty="0" smtClean="0">
              <a:solidFill>
                <a:schemeClr val="tx1"/>
              </a:solidFill>
            </a:endParaRPr>
          </a:p>
          <a:p>
            <a:pPr marL="800100" lvl="1" indent="-342900" algn="just" fontAlgn="auto">
              <a:spcAft>
                <a:spcPts val="0"/>
              </a:spcAft>
              <a:buFont typeface="Arial"/>
              <a:buChar char="•"/>
              <a:defRPr/>
            </a:pPr>
            <a:r>
              <a:rPr lang="ru-RU" sz="1900" dirty="0" smtClean="0">
                <a:solidFill>
                  <a:schemeClr val="tx1"/>
                </a:solidFill>
              </a:rPr>
              <a:t>Для устранения возможных конфликтов интересов </a:t>
            </a:r>
            <a:r>
              <a:rPr lang="ru-RU" sz="1900" b="1" dirty="0" smtClean="0">
                <a:solidFill>
                  <a:schemeClr val="tx1"/>
                </a:solidFill>
              </a:rPr>
              <a:t>имеются руководства </a:t>
            </a:r>
            <a:r>
              <a:rPr lang="en-US" sz="1900" dirty="0" smtClean="0">
                <a:solidFill>
                  <a:schemeClr val="tx1"/>
                </a:solidFill>
              </a:rPr>
              <a:t>(</a:t>
            </a:r>
            <a:r>
              <a:rPr lang="ru-RU" sz="1900" dirty="0" smtClean="0">
                <a:solidFill>
                  <a:schemeClr val="tx1"/>
                </a:solidFill>
              </a:rPr>
              <a:t>напр. ОЭСР и Совета Европы)</a:t>
            </a:r>
            <a:r>
              <a:rPr lang="en-US" sz="1900" dirty="0" smtClean="0">
                <a:solidFill>
                  <a:schemeClr val="tx1"/>
                </a:solidFill>
              </a:rPr>
              <a:t>.</a:t>
            </a:r>
            <a:endParaRPr lang="en-US" sz="19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14400" y="0"/>
            <a:ext cx="8839200" cy="876300"/>
          </a:xfrm>
        </p:spPr>
        <p:txBody>
          <a:bodyPr/>
          <a:lstStyle/>
          <a:p>
            <a:r>
              <a:rPr lang="ru-RU" sz="2500" b="1" dirty="0" smtClean="0">
                <a:solidFill>
                  <a:srgbClr val="000000"/>
                </a:solidFill>
              </a:rPr>
              <a:t>Защита персональных данных и конфликт интересов</a:t>
            </a:r>
            <a:endParaRPr lang="en-US" sz="2500" b="1" dirty="0">
              <a:solidFill>
                <a:srgbClr val="000000"/>
              </a:solidFill>
            </a:endParaRPr>
          </a:p>
        </p:txBody>
      </p:sp>
    </p:spTree>
    <p:extLst>
      <p:ext uri="{BB962C8B-B14F-4D97-AF65-F5344CB8AC3E}">
        <p14:creationId xmlns:p14="http://schemas.microsoft.com/office/powerpoint/2010/main" val="11624851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762000"/>
            <a:ext cx="8534400" cy="5943600"/>
          </a:xfrm>
        </p:spPr>
        <p:txBody>
          <a:bodyPr rtlCol="0">
            <a:noAutofit/>
          </a:bodyPr>
          <a:lstStyle/>
          <a:p>
            <a:pPr algn="just" fontAlgn="auto">
              <a:spcAft>
                <a:spcPts val="0"/>
              </a:spcAft>
              <a:defRPr/>
            </a:pPr>
            <a:r>
              <a:rPr lang="ru-RU" sz="2200" b="1" dirty="0" smtClean="0">
                <a:solidFill>
                  <a:schemeClr val="tx1"/>
                </a:solidFill>
              </a:rPr>
              <a:t>После выступлений представителей МБП и</a:t>
            </a:r>
            <a:r>
              <a:rPr lang="en-US" sz="2200" b="1" dirty="0" smtClean="0">
                <a:solidFill>
                  <a:schemeClr val="tx1"/>
                </a:solidFill>
              </a:rPr>
              <a:t> GIFT</a:t>
            </a:r>
            <a:r>
              <a:rPr lang="ru-RU" sz="2200" b="1" dirty="0" smtClean="0">
                <a:solidFill>
                  <a:schemeClr val="tx1"/>
                </a:solidFill>
              </a:rPr>
              <a:t> состоится обсуждение в формате «круглого стола»; странам предстоит ответить на следующие вопросы</a:t>
            </a:r>
            <a:r>
              <a:rPr lang="en-US" sz="2200" b="1" dirty="0" smtClean="0">
                <a:solidFill>
                  <a:schemeClr val="tx1"/>
                </a:solidFill>
              </a:rPr>
              <a:t>:</a:t>
            </a:r>
          </a:p>
          <a:p>
            <a:pPr marL="457200" indent="-457200" algn="l">
              <a:buFont typeface="Arial"/>
              <a:buChar char="•"/>
            </a:pPr>
            <a:r>
              <a:rPr lang="ru-RU" sz="1800" dirty="0" smtClean="0">
                <a:solidFill>
                  <a:srgbClr val="000000"/>
                </a:solidFill>
              </a:rPr>
              <a:t>Какие дополнительные ресурсы необходимы для поддержки идущих в вашей стране реформ в области участия общественности?</a:t>
            </a:r>
            <a:endParaRPr lang="en-US" sz="1800" dirty="0" smtClean="0">
              <a:solidFill>
                <a:srgbClr val="000000"/>
              </a:solidFill>
            </a:endParaRPr>
          </a:p>
          <a:p>
            <a:pPr algn="l"/>
            <a:endParaRPr lang="en-US" sz="1800" dirty="0">
              <a:solidFill>
                <a:srgbClr val="000000"/>
              </a:solidFill>
            </a:endParaRPr>
          </a:p>
          <a:p>
            <a:pPr marL="342900" indent="-342900" algn="l">
              <a:buFont typeface="Arial"/>
              <a:buChar char="•"/>
            </a:pPr>
            <a:r>
              <a:rPr lang="ru-RU" sz="1800" dirty="0" smtClean="0">
                <a:solidFill>
                  <a:srgbClr val="000000"/>
                </a:solidFill>
              </a:rPr>
              <a:t>На прошедших ранее заседаниях были принято решение о том, что темой следующего «продукта знаний» станут механизмы инициативного бюджетирования.</a:t>
            </a:r>
            <a:endParaRPr lang="en-US" sz="1800" dirty="0" smtClean="0">
              <a:solidFill>
                <a:srgbClr val="000000"/>
              </a:solidFill>
            </a:endParaRPr>
          </a:p>
          <a:p>
            <a:pPr marL="800100" lvl="1" indent="-342900" algn="l">
              <a:buFont typeface="Arial"/>
              <a:buChar char="•"/>
            </a:pPr>
            <a:r>
              <a:rPr lang="ru-RU" sz="1800" dirty="0" smtClean="0">
                <a:solidFill>
                  <a:srgbClr val="000000"/>
                </a:solidFill>
              </a:rPr>
              <a:t>Учитывая информацию, представленную коллегами из МБР и </a:t>
            </a:r>
            <a:r>
              <a:rPr lang="en-US" sz="1800" dirty="0" smtClean="0">
                <a:solidFill>
                  <a:srgbClr val="000000"/>
                </a:solidFill>
              </a:rPr>
              <a:t>GIFT</a:t>
            </a:r>
            <a:r>
              <a:rPr lang="en-US" sz="1800" dirty="0">
                <a:solidFill>
                  <a:srgbClr val="000000"/>
                </a:solidFill>
              </a:rPr>
              <a:t>, </a:t>
            </a:r>
            <a:r>
              <a:rPr lang="ru-RU" sz="1800" dirty="0" smtClean="0">
                <a:solidFill>
                  <a:srgbClr val="000000"/>
                </a:solidFill>
              </a:rPr>
              <a:t>считаете ли вы, что по-прежнему следует рассматривать именно эту тему? Просим подтвердить.</a:t>
            </a:r>
            <a:r>
              <a:rPr lang="en-US" sz="1800" dirty="0" smtClean="0">
                <a:solidFill>
                  <a:srgbClr val="000000"/>
                </a:solidFill>
              </a:rPr>
              <a:t> </a:t>
            </a:r>
            <a:endParaRPr lang="en-US" sz="1800" dirty="0">
              <a:solidFill>
                <a:srgbClr val="000000"/>
              </a:solidFill>
            </a:endParaRPr>
          </a:p>
          <a:p>
            <a:pPr marL="800100" lvl="1" indent="-342900" algn="l">
              <a:buFont typeface="Arial"/>
              <a:buChar char="•"/>
            </a:pPr>
            <a:r>
              <a:rPr lang="ru-RU" sz="1800" dirty="0" smtClean="0">
                <a:solidFill>
                  <a:srgbClr val="000000"/>
                </a:solidFill>
              </a:rPr>
              <a:t>Укажите, какие ресурсы, по вашему мнению, следует включить в этот «продукт знаний», и в какой форме их представить.</a:t>
            </a:r>
            <a:r>
              <a:rPr lang="en-US" sz="1800" dirty="0" smtClean="0">
                <a:solidFill>
                  <a:srgbClr val="000000"/>
                </a:solidFill>
              </a:rPr>
              <a:t> </a:t>
            </a:r>
          </a:p>
          <a:p>
            <a:pPr algn="l"/>
            <a:r>
              <a:rPr lang="ru-RU" sz="2200" b="1" dirty="0" smtClean="0">
                <a:solidFill>
                  <a:srgbClr val="000000"/>
                </a:solidFill>
              </a:rPr>
              <a:t>Работа над новым «продуктом знаний практически завершена: последний этап – профессиональное редактирование и вёрстка. Затем он будет размещён на сайте </a:t>
            </a:r>
            <a:r>
              <a:rPr lang="en-US" sz="2200" b="1" dirty="0" smtClean="0">
                <a:solidFill>
                  <a:srgbClr val="000000"/>
                </a:solidFill>
              </a:rPr>
              <a:t>PEMPAL.  </a:t>
            </a:r>
            <a:endParaRPr lang="en-US" sz="2200" b="1" dirty="0" smtClean="0">
              <a:solidFill>
                <a:srgbClr val="4F81BD"/>
              </a:solidFill>
            </a:endParaRPr>
          </a:p>
          <a:p>
            <a:endParaRPr lang="en-US" sz="1000" b="1" dirty="0" smtClean="0">
              <a:solidFill>
                <a:srgbClr val="4F81BD"/>
              </a:solidFill>
            </a:endParaRPr>
          </a:p>
          <a:p>
            <a:r>
              <a:rPr lang="ru-RU" sz="2200" b="1" dirty="0" smtClean="0">
                <a:solidFill>
                  <a:srgbClr val="4F81BD"/>
                </a:solidFill>
              </a:rPr>
              <a:t>БОЛЬШОЕ СПАСИБО РГ БП за проделанную работу!</a:t>
            </a:r>
            <a:endParaRPr lang="en-US" sz="2200" b="1" dirty="0" smtClean="0">
              <a:solidFill>
                <a:srgbClr val="4F81BD"/>
              </a:solidFill>
            </a:endParaRPr>
          </a:p>
          <a:p>
            <a:pPr marL="342900" indent="-342900" algn="just" fontAlgn="auto">
              <a:spcAft>
                <a:spcPts val="0"/>
              </a:spcAft>
              <a:buFont typeface="Arial"/>
              <a:buChar char="•"/>
              <a:defRPr/>
            </a:pPr>
            <a:endParaRPr lang="en-US" sz="2200" b="1" dirty="0" smtClean="0">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1066800" y="18522"/>
            <a:ext cx="8839200" cy="876300"/>
          </a:xfrm>
        </p:spPr>
        <p:txBody>
          <a:bodyPr/>
          <a:lstStyle/>
          <a:p>
            <a:r>
              <a:rPr lang="en-US" sz="2500" dirty="0">
                <a:solidFill>
                  <a:srgbClr val="953735"/>
                </a:solidFill>
              </a:rPr>
              <a:t>7</a:t>
            </a:r>
            <a:r>
              <a:rPr lang="en-US" sz="2500" dirty="0" smtClean="0">
                <a:solidFill>
                  <a:srgbClr val="953735"/>
                </a:solidFill>
              </a:rPr>
              <a:t>. </a:t>
            </a:r>
            <a:r>
              <a:rPr lang="ru-RU" sz="2500" dirty="0" smtClean="0">
                <a:solidFill>
                  <a:srgbClr val="953735"/>
                </a:solidFill>
              </a:rPr>
              <a:t>Следующие шаги</a:t>
            </a:r>
            <a:endParaRPr lang="en-US" sz="2500" dirty="0">
              <a:solidFill>
                <a:srgbClr val="953735"/>
              </a:solidFill>
            </a:endParaRPr>
          </a:p>
        </p:txBody>
      </p:sp>
    </p:spTree>
    <p:extLst>
      <p:ext uri="{BB962C8B-B14F-4D97-AF65-F5344CB8AC3E}">
        <p14:creationId xmlns:p14="http://schemas.microsoft.com/office/powerpoint/2010/main" val="38273394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ru-RU" sz="3600" dirty="0" smtClean="0">
                <a:solidFill>
                  <a:srgbClr val="000000"/>
                </a:solidFill>
              </a:rPr>
              <a:t>Спасибо за внимание</a:t>
            </a:r>
            <a:r>
              <a:rPr lang="en-US" sz="3600" dirty="0" smtClean="0">
                <a:solidFill>
                  <a:srgbClr val="000000"/>
                </a:solidFill>
              </a:rPr>
              <a:t>!</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ru-RU" sz="2000" dirty="0" smtClean="0">
                <a:solidFill>
                  <a:srgbClr val="000000"/>
                </a:solidFill>
              </a:rPr>
              <a:t>Все материалы мероприятия</a:t>
            </a:r>
            <a:r>
              <a:rPr lang="en-US" sz="2000" dirty="0" smtClean="0">
                <a:solidFill>
                  <a:srgbClr val="000000"/>
                </a:solidFill>
              </a:rPr>
              <a:t> PEMPAL</a:t>
            </a:r>
            <a:r>
              <a:rPr lang="ru-RU" sz="2000" dirty="0" smtClean="0">
                <a:solidFill>
                  <a:srgbClr val="000000"/>
                </a:solidFill>
              </a:rPr>
              <a:t>на английском, русском и боснийском/хорватском/сербском языках размещены здесь: </a:t>
            </a:r>
            <a:r>
              <a:rPr lang="en-US" sz="2000" dirty="0" smtClean="0">
                <a:solidFill>
                  <a:srgbClr val="000000"/>
                </a:solidFill>
              </a:rPr>
              <a:t> </a:t>
            </a:r>
            <a:r>
              <a:rPr lang="en-US" sz="2000" dirty="0">
                <a:solidFill>
                  <a:srgbClr val="000000"/>
                </a:solidFill>
                <a:hlinkClick r:id="rId4"/>
              </a:rPr>
              <a:t>www.pempal.org</a:t>
            </a: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41346" y="1001169"/>
            <a:ext cx="8936038" cy="5842000"/>
          </a:xfrm>
        </p:spPr>
        <p:txBody>
          <a:bodyPr rtlCol="0">
            <a:noAutofit/>
          </a:bodyPr>
          <a:lstStyle/>
          <a:p>
            <a:pPr lvl="0" algn="l"/>
            <a:endParaRPr lang="en-US" sz="2400" b="1" dirty="0">
              <a:solidFill>
                <a:srgbClr val="376092"/>
              </a:solidFill>
            </a:endParaRPr>
          </a:p>
          <a:p>
            <a:pPr lvl="0" algn="l"/>
            <a:endParaRPr lang="en-US" sz="2200" b="1" dirty="0" smtClean="0">
              <a:solidFill>
                <a:srgbClr val="558ED5"/>
              </a:solidFill>
            </a:endParaRPr>
          </a:p>
          <a:p>
            <a:pPr lvl="0" algn="l"/>
            <a:r>
              <a:rPr lang="ru-RU" sz="2200" b="1" dirty="0" smtClean="0">
                <a:solidFill>
                  <a:srgbClr val="558ED5"/>
                </a:solidFill>
              </a:rPr>
              <a:t>РГ </a:t>
            </a:r>
            <a:r>
              <a:rPr lang="ru-RU" sz="2200" b="1" dirty="0" smtClean="0">
                <a:solidFill>
                  <a:srgbClr val="558ED5"/>
                </a:solidFill>
              </a:rPr>
              <a:t>БГП </a:t>
            </a:r>
            <a:r>
              <a:rPr lang="ru-RU" sz="2200" b="1" dirty="0" smtClean="0">
                <a:solidFill>
                  <a:srgbClr val="558ED5"/>
                </a:solidFill>
              </a:rPr>
              <a:t>завершила работу над своим первым «продуктом знаний», посвящённом «Гражданским бюджетам», в 2018 </a:t>
            </a:r>
            <a:r>
              <a:rPr lang="ru-RU" sz="2200" b="1" dirty="0" err="1" smtClean="0">
                <a:solidFill>
                  <a:srgbClr val="558ED5"/>
                </a:solidFill>
              </a:rPr>
              <a:t>ф.г</a:t>
            </a:r>
            <a:r>
              <a:rPr lang="ru-RU" sz="2200" b="1" dirty="0" smtClean="0">
                <a:solidFill>
                  <a:srgbClr val="558ED5"/>
                </a:solidFill>
              </a:rPr>
              <a:t>.</a:t>
            </a:r>
            <a:endParaRPr lang="en-US" sz="2200" b="1" dirty="0" smtClean="0">
              <a:solidFill>
                <a:srgbClr val="558ED5"/>
              </a:solidFill>
            </a:endParaRPr>
          </a:p>
          <a:p>
            <a:pPr lvl="0" algn="l"/>
            <a:endParaRPr lang="en-NZ" sz="2200" dirty="0" smtClean="0">
              <a:solidFill>
                <a:srgbClr val="558ED5"/>
              </a:solidFill>
            </a:endParaRPr>
          </a:p>
          <a:p>
            <a:pPr marL="342900" lvl="0" indent="-342900" algn="l">
              <a:buFont typeface="Wingdings" charset="2"/>
              <a:buChar char="q"/>
            </a:pPr>
            <a:r>
              <a:rPr lang="ru-RU" sz="2200" dirty="0" smtClean="0">
                <a:solidFill>
                  <a:schemeClr val="tx1"/>
                </a:solidFill>
              </a:rPr>
              <a:t>Были рассмотрены 10 препятствий, с которыми столкнулись члены РГ </a:t>
            </a:r>
            <a:r>
              <a:rPr lang="ru-RU" sz="2200" dirty="0" smtClean="0">
                <a:solidFill>
                  <a:schemeClr val="tx1"/>
                </a:solidFill>
              </a:rPr>
              <a:t>БГП </a:t>
            </a:r>
            <a:r>
              <a:rPr lang="ru-RU" sz="2200" dirty="0" smtClean="0">
                <a:solidFill>
                  <a:schemeClr val="tx1"/>
                </a:solidFill>
              </a:rPr>
              <a:t>при разработке «Гражданских бюджетов»; также члены РГ </a:t>
            </a:r>
            <a:r>
              <a:rPr lang="ru-RU" sz="2200" dirty="0" smtClean="0">
                <a:solidFill>
                  <a:schemeClr val="tx1"/>
                </a:solidFill>
              </a:rPr>
              <a:t>БГП </a:t>
            </a:r>
            <a:r>
              <a:rPr lang="ru-RU" sz="2200" dirty="0" smtClean="0">
                <a:solidFill>
                  <a:schemeClr val="tx1"/>
                </a:solidFill>
              </a:rPr>
              <a:t>предложили возможные способы их преодоления.</a:t>
            </a:r>
            <a:endParaRPr lang="en-NZ" sz="2200" dirty="0" smtClean="0">
              <a:solidFill>
                <a:schemeClr val="tx1"/>
              </a:solidFill>
            </a:endParaRPr>
          </a:p>
          <a:p>
            <a:pPr marL="342900" lvl="0" indent="-342900" algn="l">
              <a:buFont typeface="Wingdings" charset="2"/>
              <a:buChar char="q"/>
            </a:pPr>
            <a:endParaRPr lang="en-NZ" sz="2200" dirty="0" smtClean="0">
              <a:solidFill>
                <a:schemeClr val="tx1"/>
              </a:solidFill>
            </a:endParaRPr>
          </a:p>
          <a:p>
            <a:pPr marL="342900" lvl="0" indent="-342900" algn="l">
              <a:buFont typeface="Wingdings" charset="2"/>
              <a:buChar char="q"/>
            </a:pPr>
            <a:r>
              <a:rPr lang="ru-RU" sz="2200" dirty="0" smtClean="0">
                <a:solidFill>
                  <a:schemeClr val="tx1"/>
                </a:solidFill>
              </a:rPr>
              <a:t>Благодаря этой работе в странах региона существенно выросла доступность «Гражданских бюджетов» (согласно Индексу открытости бюджета МБП)</a:t>
            </a:r>
            <a:r>
              <a:rPr lang="en-NZ" sz="2200" dirty="0" smtClean="0">
                <a:solidFill>
                  <a:schemeClr val="tx1"/>
                </a:solidFill>
              </a:rPr>
              <a:t>.</a:t>
            </a:r>
          </a:p>
          <a:p>
            <a:pPr marL="342900" lvl="0" indent="-342900" algn="l">
              <a:buFont typeface="Wingdings" charset="2"/>
              <a:buChar char="q"/>
            </a:pPr>
            <a:endParaRPr lang="en-NZ" sz="2200" dirty="0">
              <a:solidFill>
                <a:schemeClr val="tx1"/>
              </a:solidFill>
            </a:endParaRPr>
          </a:p>
          <a:p>
            <a:pPr marL="342900" lvl="0" indent="-342900" algn="l">
              <a:buFont typeface="Wingdings" charset="2"/>
              <a:buChar char="q"/>
            </a:pPr>
            <a:r>
              <a:rPr lang="ru-RU" sz="2200" dirty="0" smtClean="0">
                <a:solidFill>
                  <a:schemeClr val="tx1"/>
                </a:solidFill>
              </a:rPr>
              <a:t>МБП отметило</a:t>
            </a:r>
            <a:r>
              <a:rPr lang="en-NZ" sz="2200" dirty="0" smtClean="0">
                <a:solidFill>
                  <a:schemeClr val="tx1"/>
                </a:solidFill>
              </a:rPr>
              <a:t> PEMPAL </a:t>
            </a:r>
            <a:r>
              <a:rPr lang="ru-RU" sz="2200" dirty="0" smtClean="0">
                <a:solidFill>
                  <a:schemeClr val="tx1"/>
                </a:solidFill>
              </a:rPr>
              <a:t>в качестве первой сети в мире, которая использовала ИОБ для совершенствования реформ.</a:t>
            </a:r>
            <a:endParaRPr lang="en-GB" sz="10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14400" y="228600"/>
            <a:ext cx="8839200" cy="876300"/>
          </a:xfrm>
        </p:spPr>
        <p:txBody>
          <a:bodyPr/>
          <a:lstStyle/>
          <a:p>
            <a:r>
              <a:rPr lang="en-US" sz="2500" dirty="0" smtClean="0">
                <a:solidFill>
                  <a:srgbClr val="953735"/>
                </a:solidFill>
              </a:rPr>
              <a:t/>
            </a:r>
            <a:br>
              <a:rPr lang="en-US" sz="2500" dirty="0" smtClean="0">
                <a:solidFill>
                  <a:srgbClr val="953735"/>
                </a:solidFill>
              </a:rPr>
            </a:br>
            <a:r>
              <a:rPr lang="en-US" sz="2500" dirty="0" smtClean="0">
                <a:solidFill>
                  <a:srgbClr val="953735"/>
                </a:solidFill>
              </a:rPr>
              <a:t>1.</a:t>
            </a:r>
            <a:r>
              <a:rPr lang="ru-RU" sz="2500" dirty="0">
                <a:solidFill>
                  <a:srgbClr val="953735"/>
                </a:solidFill>
              </a:rPr>
              <a:t> Обзор хода работы РГ </a:t>
            </a:r>
            <a:r>
              <a:rPr lang="ru-RU" sz="2500" dirty="0" smtClean="0">
                <a:solidFill>
                  <a:srgbClr val="953735"/>
                </a:solidFill>
              </a:rPr>
              <a:t>БГП </a:t>
            </a:r>
            <a:r>
              <a:rPr lang="ru-RU" sz="2500" dirty="0">
                <a:solidFill>
                  <a:srgbClr val="953735"/>
                </a:solidFill>
              </a:rPr>
              <a:t>по тематике участия общественности и подготовке «продуктов </a:t>
            </a:r>
            <a:r>
              <a:rPr lang="ru-RU" sz="2500" dirty="0" smtClean="0">
                <a:solidFill>
                  <a:srgbClr val="953735"/>
                </a:solidFill>
              </a:rPr>
              <a:t>знаний»</a:t>
            </a:r>
            <a:r>
              <a:rPr lang="en-US" sz="2500" dirty="0">
                <a:solidFill>
                  <a:srgbClr val="953735"/>
                </a:solidFill>
              </a:rPr>
              <a:t/>
            </a:r>
            <a:br>
              <a:rPr lang="en-US" sz="2500" dirty="0">
                <a:solidFill>
                  <a:srgbClr val="953735"/>
                </a:solidFill>
              </a:rPr>
            </a:br>
            <a:r>
              <a:rPr lang="en-US" sz="2500" dirty="0" smtClean="0">
                <a:solidFill>
                  <a:srgbClr val="953735"/>
                </a:solidFill>
              </a:rPr>
              <a:t/>
            </a:r>
            <a:br>
              <a:rPr lang="en-US" sz="2500" dirty="0" smtClean="0">
                <a:solidFill>
                  <a:srgbClr val="953735"/>
                </a:solidFill>
              </a:rPr>
            </a:br>
            <a:r>
              <a:rPr lang="en-US" sz="2500" dirty="0" smtClean="0">
                <a:solidFill>
                  <a:srgbClr val="953735"/>
                </a:solidFill>
              </a:rPr>
              <a:t>1</a:t>
            </a:r>
            <a:r>
              <a:rPr lang="ru-RU" sz="2500" dirty="0" smtClean="0">
                <a:solidFill>
                  <a:srgbClr val="953735"/>
                </a:solidFill>
              </a:rPr>
              <a:t>-й «продукт знаний»</a:t>
            </a:r>
            <a:r>
              <a:rPr lang="ru-RU" sz="2500" dirty="0">
                <a:solidFill>
                  <a:srgbClr val="953735"/>
                </a:solidFill>
              </a:rPr>
              <a:t> </a:t>
            </a:r>
            <a:r>
              <a:rPr lang="ru-RU" sz="2500" dirty="0" smtClean="0">
                <a:solidFill>
                  <a:srgbClr val="953735"/>
                </a:solidFill>
              </a:rPr>
              <a:t>- «Гражданские бюджеты»</a:t>
            </a:r>
            <a:endParaRPr lang="en-US" sz="2500" dirty="0">
              <a:solidFill>
                <a:srgbClr val="953735"/>
              </a:solidFill>
            </a:endParaRPr>
          </a:p>
        </p:txBody>
      </p:sp>
    </p:spTree>
    <p:extLst>
      <p:ext uri="{BB962C8B-B14F-4D97-AF65-F5344CB8AC3E}">
        <p14:creationId xmlns:p14="http://schemas.microsoft.com/office/powerpoint/2010/main" val="910104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533400" y="152400"/>
            <a:ext cx="9144000" cy="876300"/>
          </a:xfrm>
        </p:spPr>
        <p:txBody>
          <a:bodyPr/>
          <a:lstStyle/>
          <a:p>
            <a:r>
              <a:rPr lang="en-US" sz="2500" dirty="0" smtClean="0">
                <a:solidFill>
                  <a:srgbClr val="953735"/>
                </a:solidFill>
              </a:rPr>
              <a:t>2</a:t>
            </a:r>
            <a:r>
              <a:rPr lang="ru-RU" sz="2500" baseline="30000" dirty="0" smtClean="0">
                <a:solidFill>
                  <a:srgbClr val="953735"/>
                </a:solidFill>
              </a:rPr>
              <a:t>й</a:t>
            </a:r>
            <a:r>
              <a:rPr lang="en-US" sz="2500" dirty="0" smtClean="0">
                <a:solidFill>
                  <a:srgbClr val="953735"/>
                </a:solidFill>
              </a:rPr>
              <a:t> </a:t>
            </a:r>
            <a:r>
              <a:rPr lang="ru-RU" sz="2500" dirty="0" smtClean="0">
                <a:solidFill>
                  <a:srgbClr val="953735"/>
                </a:solidFill>
              </a:rPr>
              <a:t>«продукт знаний» – Участие общественности</a:t>
            </a:r>
            <a:endParaRPr lang="en-US" sz="2500"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527759712"/>
              </p:ext>
            </p:extLst>
          </p:nvPr>
        </p:nvGraphicFramePr>
        <p:xfrm>
          <a:off x="838200" y="914400"/>
          <a:ext cx="8906691" cy="5801223"/>
        </p:xfrm>
        <a:graphic>
          <a:graphicData uri="http://schemas.openxmlformats.org/drawingml/2006/table">
            <a:tbl>
              <a:tblPr firstRow="1" bandRow="1">
                <a:tableStyleId>{5C22544A-7EE6-4342-B048-85BDC9FD1C3A}</a:tableStyleId>
              </a:tblPr>
              <a:tblGrid>
                <a:gridCol w="385259">
                  <a:extLst>
                    <a:ext uri="{9D8B030D-6E8A-4147-A177-3AD203B41FA5}">
                      <a16:colId xmlns:a16="http://schemas.microsoft.com/office/drawing/2014/main" val="20000"/>
                    </a:ext>
                  </a:extLst>
                </a:gridCol>
                <a:gridCol w="5552535">
                  <a:extLst>
                    <a:ext uri="{9D8B030D-6E8A-4147-A177-3AD203B41FA5}">
                      <a16:colId xmlns:a16="http://schemas.microsoft.com/office/drawing/2014/main" val="20001"/>
                    </a:ext>
                  </a:extLst>
                </a:gridCol>
                <a:gridCol w="2968897">
                  <a:extLst>
                    <a:ext uri="{9D8B030D-6E8A-4147-A177-3AD203B41FA5}">
                      <a16:colId xmlns:a16="http://schemas.microsoft.com/office/drawing/2014/main" val="20002"/>
                    </a:ext>
                  </a:extLst>
                </a:gridCol>
              </a:tblGrid>
              <a:tr h="812167">
                <a:tc>
                  <a:txBody>
                    <a:bodyPr/>
                    <a:lstStyle/>
                    <a:p>
                      <a:r>
                        <a:rPr lang="ru-RU" sz="1600" kern="1200" dirty="0" smtClean="0">
                          <a:solidFill>
                            <a:schemeClr val="tx1"/>
                          </a:solidFill>
                          <a:latin typeface="Lucida Grande CY"/>
                          <a:ea typeface="+mn-ea"/>
                          <a:cs typeface="Lucida Grande CY"/>
                        </a:rPr>
                        <a:t>1.</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marL="0" indent="0" algn="just">
                        <a:lnSpc>
                          <a:spcPct val="115000"/>
                        </a:lnSpc>
                        <a:spcAft>
                          <a:spcPts val="0"/>
                        </a:spcAft>
                        <a:buFontTx/>
                        <a:buNone/>
                      </a:pPr>
                      <a:r>
                        <a:rPr lang="ru-RU" sz="1600" b="0" kern="1200" dirty="0" smtClean="0">
                          <a:solidFill>
                            <a:schemeClr val="tx1"/>
                          </a:solidFill>
                          <a:latin typeface="Lucida Grande CY"/>
                          <a:ea typeface="+mn-ea"/>
                          <a:cs typeface="Lucida Grande CY"/>
                        </a:rPr>
                        <a:t>Начало</a:t>
                      </a:r>
                      <a:r>
                        <a:rPr lang="ru-RU" sz="1600" b="0" kern="1200" baseline="0" dirty="0" smtClean="0">
                          <a:solidFill>
                            <a:schemeClr val="tx1"/>
                          </a:solidFill>
                          <a:latin typeface="Lucida Grande CY"/>
                          <a:ea typeface="+mn-ea"/>
                          <a:cs typeface="Lucida Grande CY"/>
                        </a:rPr>
                        <a:t> работы над «продуктом знаний» - видеоконференция с участием представителей GIFT, МБП и Всемирного банка</a:t>
                      </a:r>
                      <a:endParaRPr lang="ru-RU" sz="16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b="0" kern="1200" dirty="0" smtClean="0">
                          <a:solidFill>
                            <a:schemeClr val="tx1"/>
                          </a:solidFill>
                          <a:latin typeface="Lucida Grande CY"/>
                          <a:ea typeface="+mn-ea"/>
                          <a:cs typeface="Lucida Grande CY"/>
                        </a:rPr>
                        <a:t>27 октября</a:t>
                      </a:r>
                      <a:r>
                        <a:rPr lang="ru-RU" sz="1400" b="0" kern="1200" baseline="0" dirty="0" smtClean="0">
                          <a:solidFill>
                            <a:schemeClr val="tx1"/>
                          </a:solidFill>
                          <a:latin typeface="Lucida Grande CY"/>
                          <a:ea typeface="+mn-ea"/>
                          <a:cs typeface="Lucida Grande CY"/>
                        </a:rPr>
                        <a:t> 2017 г.</a:t>
                      </a:r>
                      <a:endParaRPr lang="ru-RU" sz="14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0"/>
                  </a:ext>
                </a:extLst>
              </a:tr>
              <a:tr h="2506335">
                <a:tc>
                  <a:txBody>
                    <a:bodyPr/>
                    <a:lstStyle/>
                    <a:p>
                      <a:endParaRPr lang="ru-RU" sz="1600" kern="1200" dirty="0" smtClean="0">
                        <a:solidFill>
                          <a:schemeClr val="tx1"/>
                        </a:solidFill>
                        <a:latin typeface="Lucida Grande CY"/>
                        <a:ea typeface="+mn-ea"/>
                        <a:cs typeface="Lucida Grande CY"/>
                      </a:endParaRPr>
                    </a:p>
                    <a:p>
                      <a:r>
                        <a:rPr lang="ru-RU" sz="1600" kern="1200" dirty="0" smtClean="0">
                          <a:solidFill>
                            <a:schemeClr val="tx1"/>
                          </a:solidFill>
                          <a:latin typeface="Lucida Grande CY"/>
                          <a:ea typeface="+mn-ea"/>
                          <a:cs typeface="Lucida Grande CY"/>
                        </a:rPr>
                        <a:t>2.</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endParaRPr lang="ru-RU" sz="1600" b="0" kern="1200" dirty="0" smtClean="0">
                        <a:solidFill>
                          <a:schemeClr val="tx1"/>
                        </a:solidFill>
                        <a:latin typeface="Lucida Grande CY"/>
                        <a:ea typeface="+mn-ea"/>
                        <a:cs typeface="Lucida Grande CY"/>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b="0" kern="1200" dirty="0" smtClean="0">
                          <a:solidFill>
                            <a:schemeClr val="tx1"/>
                          </a:solidFill>
                          <a:latin typeface="Lucida Grande CY"/>
                          <a:ea typeface="+mn-ea"/>
                          <a:cs typeface="Lucida Grande CY"/>
                        </a:rPr>
                        <a:t>Мероприятия РГ </a:t>
                      </a:r>
                      <a:r>
                        <a:rPr lang="ru-RU" sz="1600" b="0" kern="1200" dirty="0" smtClean="0">
                          <a:solidFill>
                            <a:schemeClr val="tx1"/>
                          </a:solidFill>
                          <a:latin typeface="Lucida Grande CY"/>
                          <a:ea typeface="+mn-ea"/>
                          <a:cs typeface="Lucida Grande CY"/>
                        </a:rPr>
                        <a:t>БГП </a:t>
                      </a:r>
                      <a:r>
                        <a:rPr lang="ru-RU" sz="1600" b="0" kern="1200" dirty="0" smtClean="0">
                          <a:solidFill>
                            <a:schemeClr val="tx1"/>
                          </a:solidFill>
                          <a:latin typeface="Lucida Grande CY"/>
                          <a:ea typeface="+mn-ea"/>
                          <a:cs typeface="Lucida Grande CY"/>
                        </a:rPr>
                        <a:t>для более детального рассмотрения темы участия общественности </a:t>
                      </a:r>
                      <a:endParaRPr lang="ru-RU" sz="1600" b="0" kern="1200" baseline="0" dirty="0" smtClean="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endParaRPr lang="ru-RU" sz="1400" kern="1200" dirty="0" smtClean="0">
                        <a:solidFill>
                          <a:schemeClr val="tx1"/>
                        </a:solidFill>
                        <a:latin typeface="Lucida Grande CY"/>
                        <a:ea typeface="+mn-ea"/>
                        <a:cs typeface="Lucida Grande CY"/>
                      </a:endParaRPr>
                    </a:p>
                    <a:p>
                      <a:pPr algn="ctr">
                        <a:lnSpc>
                          <a:spcPct val="115000"/>
                        </a:lnSpc>
                        <a:spcAft>
                          <a:spcPts val="0"/>
                        </a:spcAft>
                      </a:pPr>
                      <a:r>
                        <a:rPr lang="ru-RU" sz="1400" kern="1200" dirty="0" smtClean="0">
                          <a:solidFill>
                            <a:schemeClr val="tx1"/>
                          </a:solidFill>
                          <a:latin typeface="Lucida Grande CY"/>
                          <a:ea typeface="+mn-ea"/>
                          <a:cs typeface="Lucida Grande CY"/>
                        </a:rPr>
                        <a:t>март 2018 г. (пленарное заседание, Вена);</a:t>
                      </a:r>
                    </a:p>
                    <a:p>
                      <a:pPr marL="0" marR="0" indent="0" algn="ctr" defTabSz="914400" rtl="0" eaLnBrk="1" fontAlgn="auto" latinLnBrk="0" hangingPunct="1">
                        <a:lnSpc>
                          <a:spcPct val="115000"/>
                        </a:lnSpc>
                        <a:spcBef>
                          <a:spcPts val="0"/>
                        </a:spcBef>
                        <a:spcAft>
                          <a:spcPts val="0"/>
                        </a:spcAft>
                        <a:buClrTx/>
                        <a:buSzTx/>
                        <a:buFontTx/>
                        <a:buNone/>
                        <a:tabLst/>
                        <a:defRPr/>
                      </a:pPr>
                      <a:r>
                        <a:rPr lang="ru-RU" sz="1400" kern="1200" dirty="0" smtClean="0">
                          <a:solidFill>
                            <a:schemeClr val="tx1"/>
                          </a:solidFill>
                          <a:latin typeface="Lucida Grande CY"/>
                          <a:ea typeface="+mn-ea"/>
                          <a:cs typeface="Lucida Grande CY"/>
                        </a:rPr>
                        <a:t>май</a:t>
                      </a:r>
                      <a:r>
                        <a:rPr lang="ru-RU" sz="1400" kern="1200" baseline="0" dirty="0" smtClean="0">
                          <a:solidFill>
                            <a:schemeClr val="tx1"/>
                          </a:solidFill>
                          <a:latin typeface="Lucida Grande CY"/>
                          <a:ea typeface="+mn-ea"/>
                          <a:cs typeface="Lucida Grande CY"/>
                        </a:rPr>
                        <a:t> </a:t>
                      </a:r>
                      <a:r>
                        <a:rPr lang="ru-RU" sz="1400" kern="1200" dirty="0" smtClean="0">
                          <a:solidFill>
                            <a:schemeClr val="tx1"/>
                          </a:solidFill>
                          <a:latin typeface="Lucida Grande CY"/>
                          <a:ea typeface="+mn-ea"/>
                          <a:cs typeface="Lucida Grande CY"/>
                        </a:rPr>
                        <a:t>2018 г.</a:t>
                      </a:r>
                      <a:r>
                        <a:rPr lang="ru-RU" sz="1400" kern="1200" baseline="0" dirty="0" smtClean="0">
                          <a:solidFill>
                            <a:schemeClr val="tx1"/>
                          </a:solidFill>
                          <a:latin typeface="Lucida Grande CY"/>
                          <a:ea typeface="+mn-ea"/>
                          <a:cs typeface="Lucida Grande CY"/>
                        </a:rPr>
                        <a:t> </a:t>
                      </a:r>
                      <a:r>
                        <a:rPr lang="ru-RU" sz="1400" kern="1200" dirty="0" smtClean="0">
                          <a:solidFill>
                            <a:schemeClr val="tx1"/>
                          </a:solidFill>
                          <a:latin typeface="Lucida Grande CY"/>
                          <a:ea typeface="+mn-ea"/>
                          <a:cs typeface="Lucida Grande CY"/>
                        </a:rPr>
                        <a:t> (семинар GIFT, Загреб);</a:t>
                      </a:r>
                    </a:p>
                    <a:p>
                      <a:pPr marL="0" marR="0" indent="0" algn="ctr" defTabSz="914400" rtl="0" eaLnBrk="1" fontAlgn="auto" latinLnBrk="0" hangingPunct="1">
                        <a:lnSpc>
                          <a:spcPct val="115000"/>
                        </a:lnSpc>
                        <a:spcBef>
                          <a:spcPts val="0"/>
                        </a:spcBef>
                        <a:spcAft>
                          <a:spcPts val="0"/>
                        </a:spcAft>
                        <a:buClrTx/>
                        <a:buSzTx/>
                        <a:buFontTx/>
                        <a:buNone/>
                        <a:tabLst/>
                        <a:defRPr/>
                      </a:pPr>
                      <a:r>
                        <a:rPr lang="ru-RU" sz="1400" kern="1200" dirty="0" smtClean="0">
                          <a:solidFill>
                            <a:schemeClr val="tx1"/>
                          </a:solidFill>
                          <a:latin typeface="Lucida Grande CY"/>
                          <a:ea typeface="+mn-ea"/>
                          <a:cs typeface="Lucida Grande CY"/>
                        </a:rPr>
                        <a:t>сентябрь 2018 г. (Россия);</a:t>
                      </a:r>
                    </a:p>
                    <a:p>
                      <a:pPr algn="ctr">
                        <a:lnSpc>
                          <a:spcPct val="115000"/>
                        </a:lnSpc>
                        <a:spcAft>
                          <a:spcPts val="0"/>
                        </a:spcAft>
                      </a:pPr>
                      <a:r>
                        <a:rPr lang="ru-RU" sz="1400" kern="1200" dirty="0" smtClean="0">
                          <a:solidFill>
                            <a:schemeClr val="tx1"/>
                          </a:solidFill>
                          <a:latin typeface="Lucida Grande CY"/>
                          <a:ea typeface="+mn-ea"/>
                          <a:cs typeface="Lucida Grande CY"/>
                        </a:rPr>
                        <a:t>октябрь</a:t>
                      </a:r>
                      <a:r>
                        <a:rPr lang="ru-RU" sz="1400" kern="1200" baseline="0" dirty="0" smtClean="0">
                          <a:solidFill>
                            <a:schemeClr val="tx1"/>
                          </a:solidFill>
                          <a:latin typeface="Lucida Grande CY"/>
                          <a:ea typeface="+mn-ea"/>
                          <a:cs typeface="Lucida Grande CY"/>
                        </a:rPr>
                        <a:t> 2018 г. (ознакомительная поездка с GIFT в Португалию);</a:t>
                      </a:r>
                      <a:endParaRPr lang="ru-RU" sz="1400" kern="1200" dirty="0" smtClean="0">
                        <a:solidFill>
                          <a:schemeClr val="tx1"/>
                        </a:solidFill>
                        <a:latin typeface="Lucida Grande CY"/>
                        <a:ea typeface="+mn-ea"/>
                        <a:cs typeface="Lucida Grande CY"/>
                      </a:endParaRPr>
                    </a:p>
                    <a:p>
                      <a:pPr algn="ctr">
                        <a:lnSpc>
                          <a:spcPct val="115000"/>
                        </a:lnSpc>
                        <a:spcAft>
                          <a:spcPts val="0"/>
                        </a:spcAft>
                      </a:pPr>
                      <a:r>
                        <a:rPr lang="ru-RU" sz="1400" kern="1200" dirty="0" smtClean="0">
                          <a:solidFill>
                            <a:schemeClr val="tx1"/>
                          </a:solidFill>
                          <a:latin typeface="Lucida Grande CY"/>
                          <a:ea typeface="+mn-ea"/>
                          <a:cs typeface="Lucida Grande CY"/>
                        </a:rPr>
                        <a:t>март 2019 г. (пленарное</a:t>
                      </a:r>
                      <a:r>
                        <a:rPr lang="ru-RU" sz="1400" kern="1200" baseline="0" dirty="0" smtClean="0">
                          <a:solidFill>
                            <a:schemeClr val="tx1"/>
                          </a:solidFill>
                          <a:latin typeface="Lucida Grande CY"/>
                          <a:ea typeface="+mn-ea"/>
                          <a:cs typeface="Lucida Grande CY"/>
                        </a:rPr>
                        <a:t> заседание, Ташкент)</a:t>
                      </a:r>
                      <a:endParaRPr lang="ru-RU" sz="1400" kern="1200" dirty="0" smtClean="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1198249">
                <a:tc>
                  <a:txBody>
                    <a:bodyPr/>
                    <a:lstStyle/>
                    <a:p>
                      <a:r>
                        <a:rPr lang="ru-RU" sz="1600" kern="1200" dirty="0" smtClean="0">
                          <a:solidFill>
                            <a:schemeClr val="tx1"/>
                          </a:solidFill>
                          <a:latin typeface="Lucida Grande CY"/>
                          <a:ea typeface="+mn-ea"/>
                          <a:cs typeface="Lucida Grande CY"/>
                        </a:rPr>
                        <a:t>3</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600" b="0" kern="1200" dirty="0" smtClean="0">
                          <a:solidFill>
                            <a:schemeClr val="tx1"/>
                          </a:solidFill>
                          <a:latin typeface="Lucida Grande CY"/>
                          <a:ea typeface="+mn-ea"/>
                          <a:cs typeface="Lucida Grande CY"/>
                        </a:rPr>
                        <a:t>РГ </a:t>
                      </a:r>
                      <a:r>
                        <a:rPr lang="ru-RU" sz="1600" b="0" kern="1200" dirty="0" smtClean="0">
                          <a:solidFill>
                            <a:schemeClr val="tx1"/>
                          </a:solidFill>
                          <a:latin typeface="Lucida Grande CY"/>
                          <a:ea typeface="+mn-ea"/>
                          <a:cs typeface="Lucida Grande CY"/>
                        </a:rPr>
                        <a:t>БГП </a:t>
                      </a:r>
                      <a:r>
                        <a:rPr lang="ru-RU" sz="1600" b="0" kern="1200" dirty="0" smtClean="0">
                          <a:solidFill>
                            <a:schemeClr val="tx1"/>
                          </a:solidFill>
                          <a:latin typeface="Lucida Grande CY"/>
                          <a:ea typeface="+mn-ea"/>
                          <a:cs typeface="Lucida Grande CY"/>
                        </a:rPr>
                        <a:t>определила общий</a:t>
                      </a:r>
                      <a:r>
                        <a:rPr lang="ru-RU" sz="1600" b="0" kern="1200" baseline="0" dirty="0" smtClean="0">
                          <a:solidFill>
                            <a:schemeClr val="tx1"/>
                          </a:solidFill>
                          <a:latin typeface="Lucida Grande CY"/>
                          <a:ea typeface="+mn-ea"/>
                          <a:cs typeface="Lucida Grande CY"/>
                        </a:rPr>
                        <a:t> план и тематическую направленность «продукта знаний» в поддержку реформ </a:t>
                      </a:r>
                      <a:endParaRPr lang="ru-RU" sz="16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b="0" kern="1200" dirty="0" smtClean="0">
                          <a:solidFill>
                            <a:schemeClr val="tx1"/>
                          </a:solidFill>
                          <a:latin typeface="Lucida Grande CY"/>
                          <a:ea typeface="+mn-ea"/>
                          <a:cs typeface="Lucida Grande CY"/>
                        </a:rPr>
                        <a:t>22 мая 2019 г. (видеоконференция);</a:t>
                      </a:r>
                    </a:p>
                    <a:p>
                      <a:pPr algn="ctr">
                        <a:lnSpc>
                          <a:spcPct val="115000"/>
                        </a:lnSpc>
                        <a:spcAft>
                          <a:spcPts val="0"/>
                        </a:spcAft>
                      </a:pPr>
                      <a:r>
                        <a:rPr lang="ru-RU" sz="1400" b="0" kern="1200" dirty="0" smtClean="0">
                          <a:solidFill>
                            <a:schemeClr val="tx1"/>
                          </a:solidFill>
                          <a:latin typeface="Lucida Grande CY"/>
                          <a:ea typeface="+mn-ea"/>
                          <a:cs typeface="Lucida Grande CY"/>
                        </a:rPr>
                        <a:t>ноябрь</a:t>
                      </a:r>
                      <a:r>
                        <a:rPr lang="ru-RU" sz="1400" b="0" kern="1200" baseline="0" dirty="0" smtClean="0">
                          <a:solidFill>
                            <a:schemeClr val="tx1"/>
                          </a:solidFill>
                          <a:latin typeface="Lucida Grande CY"/>
                          <a:ea typeface="+mn-ea"/>
                          <a:cs typeface="Lucida Grande CY"/>
                        </a:rPr>
                        <a:t> 2019  г. («круглый стол» для завершения работы над первым вариантом)</a:t>
                      </a:r>
                      <a:endParaRPr lang="ru-RU" sz="14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2"/>
                  </a:ext>
                </a:extLst>
              </a:tr>
              <a:tr h="1198249">
                <a:tc>
                  <a:txBody>
                    <a:bodyPr/>
                    <a:lstStyle/>
                    <a:p>
                      <a:r>
                        <a:rPr lang="en-US" sz="1600" kern="1200" dirty="0" smtClean="0">
                          <a:solidFill>
                            <a:schemeClr val="tx1"/>
                          </a:solidFill>
                          <a:latin typeface="Lucida Grande CY"/>
                          <a:ea typeface="+mn-ea"/>
                          <a:cs typeface="Lucida Grande CY"/>
                        </a:rPr>
                        <a:t>4.</a:t>
                      </a:r>
                      <a:endParaRPr lang="ru-RU" sz="1600" kern="1200" dirty="0">
                        <a:solidFill>
                          <a:schemeClr val="tx1"/>
                        </a:solidFill>
                        <a:latin typeface="Lucida Grande CY"/>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600" b="0" kern="1200" baseline="0" dirty="0" smtClean="0">
                          <a:solidFill>
                            <a:schemeClr val="tx1"/>
                          </a:solidFill>
                          <a:latin typeface="Lucida Grande CY"/>
                          <a:ea typeface="+mn-ea"/>
                          <a:cs typeface="Lucida Grande CY"/>
                        </a:rPr>
                        <a:t>Последние шаги для окончательной доработки «продукта знаний» и начало работы на новым «продуктом знаний»</a:t>
                      </a:r>
                      <a:endParaRPr lang="ru-RU" sz="16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400" b="0" kern="1200" dirty="0" smtClean="0">
                          <a:solidFill>
                            <a:schemeClr val="tx1"/>
                          </a:solidFill>
                          <a:latin typeface="Lucida Grande CY"/>
                          <a:ea typeface="+mn-ea"/>
                          <a:cs typeface="Lucida Grande CY"/>
                        </a:rPr>
                        <a:t>Декабрь-март</a:t>
                      </a:r>
                      <a:r>
                        <a:rPr lang="ru-RU" sz="1400" b="0" kern="1200" baseline="0" dirty="0" smtClean="0">
                          <a:solidFill>
                            <a:schemeClr val="tx1"/>
                          </a:solidFill>
                          <a:latin typeface="Lucida Grande CY"/>
                          <a:ea typeface="+mn-ea"/>
                          <a:cs typeface="Lucida Grande CY"/>
                        </a:rPr>
                        <a:t> 2020 г. (последняя информация и комментарии международных организаций)</a:t>
                      </a:r>
                      <a:endParaRPr lang="ru-RU" sz="1400" b="0" kern="1200" dirty="0" smtClean="0">
                        <a:solidFill>
                          <a:schemeClr val="tx1"/>
                        </a:solidFill>
                        <a:latin typeface="Lucida Grande CY"/>
                        <a:ea typeface="+mn-ea"/>
                        <a:cs typeface="Lucida Grande CY"/>
                      </a:endParaRPr>
                    </a:p>
                    <a:p>
                      <a:pPr algn="ctr">
                        <a:lnSpc>
                          <a:spcPct val="115000"/>
                        </a:lnSpc>
                        <a:spcAft>
                          <a:spcPts val="0"/>
                        </a:spcAft>
                      </a:pPr>
                      <a:r>
                        <a:rPr lang="ru-RU" sz="1400" b="0" kern="1200" dirty="0" smtClean="0">
                          <a:solidFill>
                            <a:schemeClr val="tx1"/>
                          </a:solidFill>
                          <a:latin typeface="Lucida Grande CY"/>
                          <a:ea typeface="+mn-ea"/>
                          <a:cs typeface="Lucida Grande CY"/>
                        </a:rPr>
                        <a:t>12 мая</a:t>
                      </a:r>
                      <a:r>
                        <a:rPr lang="ru-RU" sz="1400" b="0" kern="1200" baseline="0" dirty="0" smtClean="0">
                          <a:solidFill>
                            <a:schemeClr val="tx1"/>
                          </a:solidFill>
                          <a:latin typeface="Lucida Grande CY"/>
                          <a:ea typeface="+mn-ea"/>
                          <a:cs typeface="Lucida Grande CY"/>
                        </a:rPr>
                        <a:t> 2020 г. (видеоконференция)</a:t>
                      </a:r>
                      <a:endParaRPr lang="ru-RU" sz="1400" b="0" kern="1200" dirty="0">
                        <a:solidFill>
                          <a:schemeClr val="tx1"/>
                        </a:solidFill>
                        <a:latin typeface="Lucida Grande CY"/>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19647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457200"/>
            <a:ext cx="9125754" cy="6248400"/>
          </a:xfrm>
        </p:spPr>
        <p:txBody>
          <a:bodyPr rtlCol="0">
            <a:noAutofit/>
          </a:bodyPr>
          <a:lstStyle/>
          <a:p>
            <a:pPr lvl="0" algn="l"/>
            <a:endParaRPr lang="en-US" sz="1600" b="1" dirty="0" smtClean="0">
              <a:solidFill>
                <a:srgbClr val="558ED5"/>
              </a:solidFill>
            </a:endParaRPr>
          </a:p>
          <a:p>
            <a:pPr lvl="0" algn="l"/>
            <a:r>
              <a:rPr lang="ru-RU" sz="2000" b="1" dirty="0" smtClean="0">
                <a:solidFill>
                  <a:srgbClr val="558ED5"/>
                </a:solidFill>
              </a:rPr>
              <a:t>Предмет – участие общественности в бюджетом процессе и налогово-бюджетной политике на национальном уровне</a:t>
            </a:r>
            <a:endParaRPr lang="en-US" sz="2000" b="1" dirty="0" smtClean="0">
              <a:solidFill>
                <a:srgbClr val="558ED5"/>
              </a:solidFill>
            </a:endParaRPr>
          </a:p>
          <a:p>
            <a:pPr lvl="0" algn="l"/>
            <a:endParaRPr lang="en-US" sz="1800" b="1" dirty="0" smtClean="0">
              <a:solidFill>
                <a:srgbClr val="376092"/>
              </a:solidFill>
            </a:endParaRPr>
          </a:p>
          <a:p>
            <a:pPr marL="342900" indent="-342900" algn="l">
              <a:buFont typeface="Wingdings" charset="2"/>
              <a:buChar char="q"/>
            </a:pPr>
            <a:r>
              <a:rPr lang="ru-RU" sz="1800" dirty="0" smtClean="0">
                <a:solidFill>
                  <a:schemeClr val="tx1"/>
                </a:solidFill>
              </a:rPr>
              <a:t>Акцент – на создании и/или укреплении  механизмов</a:t>
            </a:r>
            <a:r>
              <a:rPr lang="en-NZ" sz="1800" dirty="0" smtClean="0">
                <a:solidFill>
                  <a:schemeClr val="tx1"/>
                </a:solidFill>
              </a:rPr>
              <a:t>.</a:t>
            </a:r>
          </a:p>
          <a:p>
            <a:pPr marL="342900" indent="-342900" algn="l">
              <a:buFont typeface="Wingdings" charset="2"/>
              <a:buChar char="q"/>
            </a:pPr>
            <a:endParaRPr lang="en-NZ" sz="1800" dirty="0">
              <a:solidFill>
                <a:schemeClr val="tx1"/>
              </a:solidFill>
            </a:endParaRPr>
          </a:p>
          <a:p>
            <a:pPr marL="342900" indent="-342900" algn="l">
              <a:buFont typeface="Wingdings" charset="2"/>
              <a:buChar char="q"/>
            </a:pPr>
            <a:r>
              <a:rPr lang="ru-RU" sz="1800" dirty="0" smtClean="0">
                <a:solidFill>
                  <a:schemeClr val="tx1"/>
                </a:solidFill>
              </a:rPr>
              <a:t>Подробные примеры с описанием опыта представили 6 стран.</a:t>
            </a:r>
            <a:r>
              <a:rPr lang="en-GB" sz="1800" b="1" dirty="0" smtClean="0">
                <a:solidFill>
                  <a:srgbClr val="4F81BD"/>
                </a:solidFill>
              </a:rPr>
              <a:t> </a:t>
            </a:r>
            <a:r>
              <a:rPr lang="ru-RU" sz="1800" b="1" dirty="0" smtClean="0">
                <a:solidFill>
                  <a:schemeClr val="accent2">
                    <a:lumMod val="75000"/>
                  </a:schemeClr>
                </a:solidFill>
              </a:rPr>
              <a:t>Благодарим</a:t>
            </a:r>
            <a:r>
              <a:rPr lang="en-GB" sz="1800" b="1" dirty="0" smtClean="0">
                <a:solidFill>
                  <a:schemeClr val="accent2">
                    <a:lumMod val="75000"/>
                  </a:schemeClr>
                </a:solidFill>
              </a:rPr>
              <a:t> </a:t>
            </a:r>
            <a:r>
              <a:rPr lang="ru-RU" sz="1800" b="1" dirty="0" smtClean="0">
                <a:solidFill>
                  <a:schemeClr val="tx1"/>
                </a:solidFill>
              </a:rPr>
              <a:t>Беларусь, Хорватию, </a:t>
            </a:r>
            <a:r>
              <a:rPr lang="ru-RU" sz="1800" b="1" dirty="0" err="1" smtClean="0">
                <a:solidFill>
                  <a:schemeClr val="tx1"/>
                </a:solidFill>
              </a:rPr>
              <a:t>Кыргызскую</a:t>
            </a:r>
            <a:r>
              <a:rPr lang="ru-RU" sz="1800" b="1" dirty="0" smtClean="0">
                <a:solidFill>
                  <a:schemeClr val="tx1"/>
                </a:solidFill>
              </a:rPr>
              <a:t> Республику, Российскую Федерацию, Сербию и Узбекистан. </a:t>
            </a:r>
            <a:endParaRPr lang="en-NZ" sz="1800" b="1" dirty="0" smtClean="0">
              <a:solidFill>
                <a:schemeClr val="tx1"/>
              </a:solidFill>
            </a:endParaRPr>
          </a:p>
          <a:p>
            <a:pPr marL="342900" indent="-342900" algn="l">
              <a:buFont typeface="Wingdings" charset="2"/>
              <a:buChar char="q"/>
            </a:pPr>
            <a:endParaRPr lang="en-NZ" sz="1800" dirty="0">
              <a:solidFill>
                <a:schemeClr val="tx1"/>
              </a:solidFill>
            </a:endParaRPr>
          </a:p>
          <a:p>
            <a:pPr marL="342900" indent="-342900" algn="l">
              <a:buFont typeface="Wingdings" charset="2"/>
              <a:buChar char="q"/>
            </a:pPr>
            <a:r>
              <a:rPr lang="ru-RU" sz="1800" dirty="0" smtClean="0">
                <a:solidFill>
                  <a:schemeClr val="tx1"/>
                </a:solidFill>
              </a:rPr>
              <a:t>Обобщены рекомендации, полученные от</a:t>
            </a:r>
            <a:r>
              <a:rPr lang="en-NZ" sz="1800" dirty="0" smtClean="0">
                <a:solidFill>
                  <a:schemeClr val="tx1"/>
                </a:solidFill>
              </a:rPr>
              <a:t> </a:t>
            </a:r>
            <a:r>
              <a:rPr lang="en-NZ" sz="1800" dirty="0">
                <a:solidFill>
                  <a:schemeClr val="tx1"/>
                </a:solidFill>
              </a:rPr>
              <a:t>GIFT, </a:t>
            </a:r>
            <a:r>
              <a:rPr lang="ru-RU" sz="1800" dirty="0" smtClean="0">
                <a:solidFill>
                  <a:schemeClr val="tx1"/>
                </a:solidFill>
              </a:rPr>
              <a:t>МБП, ОЭСР, Всемирного банка</a:t>
            </a:r>
            <a:r>
              <a:rPr lang="en-NZ" sz="1800" dirty="0" smtClean="0">
                <a:solidFill>
                  <a:schemeClr val="tx1"/>
                </a:solidFill>
              </a:rPr>
              <a:t>, PEFA</a:t>
            </a:r>
            <a:r>
              <a:rPr lang="ru-RU" sz="1800" dirty="0" smtClean="0">
                <a:solidFill>
                  <a:schemeClr val="tx1"/>
                </a:solidFill>
              </a:rPr>
              <a:t> и других</a:t>
            </a:r>
            <a:r>
              <a:rPr lang="en-NZ" sz="1800" dirty="0" smtClean="0">
                <a:solidFill>
                  <a:schemeClr val="tx1"/>
                </a:solidFill>
              </a:rPr>
              <a:t>.</a:t>
            </a:r>
          </a:p>
          <a:p>
            <a:pPr marL="342900" indent="-342900" algn="l">
              <a:buFont typeface="Wingdings" charset="2"/>
              <a:buChar char="q"/>
            </a:pPr>
            <a:endParaRPr lang="en-NZ" sz="1800" dirty="0">
              <a:solidFill>
                <a:schemeClr val="tx1"/>
              </a:solidFill>
            </a:endParaRPr>
          </a:p>
          <a:p>
            <a:pPr marL="342900" indent="-342900" algn="l">
              <a:buFont typeface="Wingdings" charset="2"/>
              <a:buChar char="q"/>
            </a:pPr>
            <a:r>
              <a:rPr lang="ru-RU" sz="1800" dirty="0" smtClean="0">
                <a:solidFill>
                  <a:schemeClr val="tx1"/>
                </a:solidFill>
              </a:rPr>
              <a:t>По итогам этой работы составлена «дорожная карта» для перспективных реформ.</a:t>
            </a:r>
            <a:endParaRPr lang="en-NZ" sz="1800" dirty="0" smtClean="0">
              <a:solidFill>
                <a:schemeClr val="tx1"/>
              </a:solidFill>
            </a:endParaRPr>
          </a:p>
          <a:p>
            <a:pPr marL="171450" indent="-171450" algn="l">
              <a:buFont typeface="Wingdings" charset="2"/>
              <a:buChar char="q"/>
            </a:pPr>
            <a:endParaRPr lang="en-NZ" sz="1800" dirty="0">
              <a:solidFill>
                <a:schemeClr val="tx1"/>
              </a:solidFill>
            </a:endParaRPr>
          </a:p>
          <a:p>
            <a:pPr marL="342900" indent="-342900" algn="l">
              <a:buFont typeface="Wingdings" charset="2"/>
              <a:buChar char="q"/>
            </a:pPr>
            <a:r>
              <a:rPr lang="ru-RU" sz="1800" dirty="0" smtClean="0">
                <a:solidFill>
                  <a:schemeClr val="tx1"/>
                </a:solidFill>
              </a:rPr>
              <a:t>Служит техническим ресурсом реформирования механизмов участия общественности</a:t>
            </a:r>
            <a:r>
              <a:rPr lang="en-NZ" sz="1800" dirty="0" smtClean="0">
                <a:solidFill>
                  <a:schemeClr val="tx1"/>
                </a:solidFill>
              </a:rPr>
              <a:t>. </a:t>
            </a:r>
          </a:p>
          <a:p>
            <a:pPr marL="342900" indent="-342900" algn="l">
              <a:buFont typeface="Wingdings" charset="2"/>
              <a:buChar char="q"/>
            </a:pPr>
            <a:endParaRPr lang="en-US" sz="1800" dirty="0">
              <a:solidFill>
                <a:schemeClr val="tx1"/>
              </a:solidFill>
            </a:endParaRPr>
          </a:p>
          <a:p>
            <a:pPr algn="l"/>
            <a:r>
              <a:rPr lang="ru-RU" sz="1800" b="1" dirty="0" smtClean="0">
                <a:solidFill>
                  <a:schemeClr val="tx1"/>
                </a:solidFill>
              </a:rPr>
              <a:t>Следующие шаги</a:t>
            </a:r>
            <a:r>
              <a:rPr lang="en-NZ" sz="1800" b="1" dirty="0" smtClean="0">
                <a:solidFill>
                  <a:schemeClr val="tx1"/>
                </a:solidFill>
              </a:rPr>
              <a:t>:  </a:t>
            </a:r>
            <a:r>
              <a:rPr lang="ru-RU" sz="1800" dirty="0" smtClean="0">
                <a:solidFill>
                  <a:schemeClr val="tx1"/>
                </a:solidFill>
              </a:rPr>
              <a:t>профессиональное редактирование и вёрстка с последующей окончательной доработкой.</a:t>
            </a:r>
            <a:r>
              <a:rPr lang="en-NZ" sz="2200" dirty="0" smtClean="0">
                <a:solidFill>
                  <a:schemeClr val="tx1"/>
                </a:solidFill>
              </a:rPr>
              <a:t>  </a:t>
            </a: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Title 1"/>
          <p:cNvSpPr>
            <a:spLocks noGrp="1"/>
          </p:cNvSpPr>
          <p:nvPr>
            <p:ph type="ctrTitle"/>
          </p:nvPr>
        </p:nvSpPr>
        <p:spPr>
          <a:xfrm>
            <a:off x="745342" y="-34229"/>
            <a:ext cx="9144000" cy="876300"/>
          </a:xfrm>
        </p:spPr>
        <p:txBody>
          <a:bodyPr/>
          <a:lstStyle/>
          <a:p>
            <a:r>
              <a:rPr lang="ru-RU" sz="2500" dirty="0" smtClean="0">
                <a:solidFill>
                  <a:srgbClr val="953735"/>
                </a:solidFill>
              </a:rPr>
              <a:t>2</a:t>
            </a:r>
            <a:r>
              <a:rPr lang="en-US" sz="2500" dirty="0" smtClean="0">
                <a:solidFill>
                  <a:srgbClr val="953735"/>
                </a:solidFill>
              </a:rPr>
              <a:t>-</a:t>
            </a:r>
            <a:r>
              <a:rPr lang="ru-RU" sz="2500" dirty="0" smtClean="0">
                <a:solidFill>
                  <a:srgbClr val="953735"/>
                </a:solidFill>
              </a:rPr>
              <a:t>й </a:t>
            </a:r>
            <a:r>
              <a:rPr lang="ru-RU" sz="2500" dirty="0">
                <a:solidFill>
                  <a:srgbClr val="953735"/>
                </a:solidFill>
              </a:rPr>
              <a:t>«продукт знаний» – </a:t>
            </a:r>
            <a:r>
              <a:rPr lang="ru-RU" sz="2500" dirty="0" smtClean="0">
                <a:solidFill>
                  <a:srgbClr val="953735"/>
                </a:solidFill>
              </a:rPr>
              <a:t>Участие общественности</a:t>
            </a:r>
            <a:endParaRPr lang="en-US" sz="2500" dirty="0">
              <a:solidFill>
                <a:srgbClr val="002060"/>
              </a:solidFill>
            </a:endParaRPr>
          </a:p>
        </p:txBody>
      </p:sp>
    </p:spTree>
    <p:extLst>
      <p:ext uri="{BB962C8B-B14F-4D97-AF65-F5344CB8AC3E}">
        <p14:creationId xmlns:p14="http://schemas.microsoft.com/office/powerpoint/2010/main" val="3806351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9962" y="990600"/>
            <a:ext cx="8936038" cy="5867400"/>
          </a:xfrm>
        </p:spPr>
        <p:txBody>
          <a:bodyPr rtlCol="0">
            <a:noAutofit/>
          </a:bodyPr>
          <a:lstStyle/>
          <a:p>
            <a:pPr algn="l">
              <a:spcBef>
                <a:spcPct val="0"/>
              </a:spcBef>
            </a:pPr>
            <a:r>
              <a:rPr lang="ru-RU" sz="2200" dirty="0" smtClean="0">
                <a:solidFill>
                  <a:schemeClr val="tx1"/>
                </a:solidFill>
              </a:rPr>
              <a:t>Члены РГ </a:t>
            </a:r>
            <a:r>
              <a:rPr lang="ru-RU" sz="2200" dirty="0" smtClean="0">
                <a:solidFill>
                  <a:schemeClr val="tx1"/>
                </a:solidFill>
              </a:rPr>
              <a:t>БГП </a:t>
            </a:r>
            <a:r>
              <a:rPr lang="ru-RU" sz="2200" dirty="0" smtClean="0">
                <a:solidFill>
                  <a:schemeClr val="tx1"/>
                </a:solidFill>
              </a:rPr>
              <a:t>согласовали общий план «продукта знаний»:</a:t>
            </a:r>
          </a:p>
          <a:p>
            <a:pPr algn="l">
              <a:spcBef>
                <a:spcPct val="0"/>
              </a:spcBef>
            </a:pPr>
            <a:endParaRPr lang="ru-RU" sz="2200" dirty="0">
              <a:solidFill>
                <a:schemeClr val="tx1"/>
              </a:solidFill>
            </a:endParaRPr>
          </a:p>
          <a:p>
            <a:pPr marL="342900" indent="-342900" algn="l">
              <a:spcBef>
                <a:spcPct val="0"/>
              </a:spcBef>
              <a:buFont typeface="Wingdings" charset="2"/>
              <a:buChar char="ü"/>
            </a:pPr>
            <a:r>
              <a:rPr lang="ru-RU" sz="2200" b="1" dirty="0" smtClean="0">
                <a:solidFill>
                  <a:schemeClr val="tx1"/>
                </a:solidFill>
              </a:rPr>
              <a:t>Международные определения</a:t>
            </a:r>
            <a:r>
              <a:rPr lang="ru-RU" sz="2200" dirty="0" smtClean="0">
                <a:solidFill>
                  <a:schemeClr val="tx1"/>
                </a:solidFill>
              </a:rPr>
              <a:t> участия общественности</a:t>
            </a:r>
          </a:p>
          <a:p>
            <a:pPr marL="342900" indent="-342900" algn="l">
              <a:spcBef>
                <a:spcPct val="0"/>
              </a:spcBef>
              <a:buFont typeface="Wingdings" charset="2"/>
              <a:buChar char="ü"/>
            </a:pPr>
            <a:endParaRPr lang="ru-RU" sz="2200" dirty="0">
              <a:solidFill>
                <a:schemeClr val="tx1"/>
              </a:solidFill>
            </a:endParaRPr>
          </a:p>
          <a:p>
            <a:pPr marL="342900" indent="-342900" algn="l">
              <a:spcBef>
                <a:spcPct val="0"/>
              </a:spcBef>
              <a:buFont typeface="Wingdings" charset="2"/>
              <a:buChar char="ü"/>
            </a:pPr>
            <a:r>
              <a:rPr lang="ru-RU" sz="2200" b="1" dirty="0" err="1" smtClean="0">
                <a:solidFill>
                  <a:schemeClr val="tx1"/>
                </a:solidFill>
              </a:rPr>
              <a:t>Bыгоды</a:t>
            </a:r>
            <a:r>
              <a:rPr lang="ru-RU" sz="2200" b="1" dirty="0" smtClean="0">
                <a:solidFill>
                  <a:schemeClr val="tx1"/>
                </a:solidFill>
              </a:rPr>
              <a:t> от участия общественности</a:t>
            </a:r>
            <a:r>
              <a:rPr lang="ru-RU" sz="2200" dirty="0" smtClean="0">
                <a:solidFill>
                  <a:schemeClr val="tx1"/>
                </a:solidFill>
              </a:rPr>
              <a:t>, которые могут быть использованы для обоснования инвестиций</a:t>
            </a:r>
          </a:p>
          <a:p>
            <a:pPr marL="342900" indent="-342900" algn="l">
              <a:spcBef>
                <a:spcPct val="0"/>
              </a:spcBef>
              <a:buFont typeface="Wingdings" charset="2"/>
              <a:buChar char="ü"/>
            </a:pPr>
            <a:endParaRPr lang="ru-RU" sz="2200" dirty="0">
              <a:solidFill>
                <a:schemeClr val="tx1"/>
              </a:solidFill>
            </a:endParaRPr>
          </a:p>
          <a:p>
            <a:pPr marL="342900" indent="-342900" algn="l">
              <a:spcBef>
                <a:spcPct val="0"/>
              </a:spcBef>
              <a:buFont typeface="Wingdings" charset="2"/>
              <a:buChar char="ü"/>
            </a:pPr>
            <a:r>
              <a:rPr lang="ru-RU" sz="2200" b="1" dirty="0" smtClean="0">
                <a:solidFill>
                  <a:schemeClr val="tx1"/>
                </a:solidFill>
              </a:rPr>
              <a:t>Международная организационная основа и инструменты оценки </a:t>
            </a:r>
            <a:r>
              <a:rPr lang="mr-IN" sz="2200" dirty="0">
                <a:solidFill>
                  <a:schemeClr val="tx1"/>
                </a:solidFill>
              </a:rPr>
              <a:t>–</a:t>
            </a:r>
            <a:r>
              <a:rPr lang="ru-RU" sz="2200" dirty="0">
                <a:solidFill>
                  <a:schemeClr val="tx1"/>
                </a:solidFill>
              </a:rPr>
              <a:t> </a:t>
            </a:r>
            <a:r>
              <a:rPr lang="ru-RU" sz="2200" dirty="0" smtClean="0">
                <a:solidFill>
                  <a:schemeClr val="tx1"/>
                </a:solidFill>
              </a:rPr>
              <a:t>для выявления рекомендуемых подходов на опыте других стран</a:t>
            </a:r>
          </a:p>
          <a:p>
            <a:pPr marL="342900" indent="-342900" algn="l">
              <a:spcBef>
                <a:spcPct val="0"/>
              </a:spcBef>
              <a:buFont typeface="Wingdings" charset="2"/>
              <a:buChar char="ü"/>
            </a:pPr>
            <a:endParaRPr lang="ru-RU" sz="2200" dirty="0">
              <a:solidFill>
                <a:schemeClr val="tx1"/>
              </a:solidFill>
            </a:endParaRPr>
          </a:p>
          <a:p>
            <a:pPr marL="342900" indent="-342900" algn="l">
              <a:spcBef>
                <a:spcPct val="0"/>
              </a:spcBef>
              <a:buFont typeface="Wingdings" charset="2"/>
              <a:buChar char="ü"/>
            </a:pPr>
            <a:r>
              <a:rPr lang="ru-RU" sz="2200" b="1" dirty="0" err="1" smtClean="0">
                <a:solidFill>
                  <a:schemeClr val="tx1"/>
                </a:solidFill>
              </a:rPr>
              <a:t>Tипы</a:t>
            </a:r>
            <a:r>
              <a:rPr lang="ru-RU" sz="2200" b="1" dirty="0" smtClean="0">
                <a:solidFill>
                  <a:schemeClr val="tx1"/>
                </a:solidFill>
              </a:rPr>
              <a:t> механизмов на стороне спроса и стороне предложения, </a:t>
            </a:r>
            <a:r>
              <a:rPr lang="ru-RU" sz="2200" dirty="0" smtClean="0">
                <a:solidFill>
                  <a:schemeClr val="tx1"/>
                </a:solidFill>
              </a:rPr>
              <a:t>включая примеры из опыта членов РГ </a:t>
            </a:r>
            <a:r>
              <a:rPr lang="ru-RU" sz="2200" dirty="0" smtClean="0">
                <a:solidFill>
                  <a:schemeClr val="tx1"/>
                </a:solidFill>
              </a:rPr>
              <a:t>БГП </a:t>
            </a:r>
            <a:r>
              <a:rPr lang="ru-RU" sz="2200" dirty="0" smtClean="0">
                <a:solidFill>
                  <a:schemeClr val="tx1"/>
                </a:solidFill>
              </a:rPr>
              <a:t>и других стран</a:t>
            </a:r>
          </a:p>
          <a:p>
            <a:pPr marL="342900" indent="-342900" algn="l">
              <a:spcBef>
                <a:spcPct val="0"/>
              </a:spcBef>
              <a:buFont typeface="Wingdings" charset="2"/>
              <a:buChar char="ü"/>
            </a:pPr>
            <a:endParaRPr lang="ru-RU" sz="2200" dirty="0">
              <a:solidFill>
                <a:schemeClr val="tx1"/>
              </a:solidFill>
            </a:endParaRPr>
          </a:p>
          <a:p>
            <a:pPr marL="342900" indent="-342900" algn="l">
              <a:spcBef>
                <a:spcPct val="0"/>
              </a:spcBef>
              <a:buFont typeface="Wingdings" charset="2"/>
              <a:buChar char="ü"/>
            </a:pPr>
            <a:r>
              <a:rPr lang="ru-RU" sz="2200" b="1" dirty="0" smtClean="0">
                <a:solidFill>
                  <a:schemeClr val="tx1"/>
                </a:solidFill>
              </a:rPr>
              <a:t>Извлечённые уроки и факторы риска, - </a:t>
            </a:r>
            <a:r>
              <a:rPr lang="ru-RU" sz="2200" dirty="0" smtClean="0">
                <a:solidFill>
                  <a:schemeClr val="tx1"/>
                </a:solidFill>
              </a:rPr>
              <a:t>как управлять ими</a:t>
            </a:r>
            <a:endParaRPr lang="ru-RU" sz="22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Title 1"/>
          <p:cNvSpPr>
            <a:spLocks noGrp="1"/>
          </p:cNvSpPr>
          <p:nvPr>
            <p:ph type="ctrTitle"/>
          </p:nvPr>
        </p:nvSpPr>
        <p:spPr>
          <a:xfrm>
            <a:off x="745342" y="-34229"/>
            <a:ext cx="9144000" cy="876300"/>
          </a:xfrm>
        </p:spPr>
        <p:txBody>
          <a:bodyPr/>
          <a:lstStyle/>
          <a:p>
            <a:r>
              <a:rPr lang="ru-RU" sz="2500" dirty="0">
                <a:solidFill>
                  <a:srgbClr val="953735"/>
                </a:solidFill>
              </a:rPr>
              <a:t>2-й «продукт знаний» – Участие общественности</a:t>
            </a:r>
            <a:endParaRPr lang="en-US" sz="2500" dirty="0">
              <a:solidFill>
                <a:srgbClr val="002060"/>
              </a:solidFill>
            </a:endParaRPr>
          </a:p>
        </p:txBody>
      </p:sp>
    </p:spTree>
    <p:extLst>
      <p:ext uri="{BB962C8B-B14F-4D97-AF65-F5344CB8AC3E}">
        <p14:creationId xmlns:p14="http://schemas.microsoft.com/office/powerpoint/2010/main" val="277284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7562" y="685800"/>
            <a:ext cx="8783638" cy="6019800"/>
          </a:xfrm>
        </p:spPr>
        <p:txBody>
          <a:bodyPr rtlCol="0">
            <a:noAutofit/>
          </a:bodyPr>
          <a:lstStyle/>
          <a:p>
            <a:pPr marL="0" lvl="1"/>
            <a:endParaRPr lang="en-US" sz="2000" b="1" i="1" dirty="0" smtClean="0">
              <a:solidFill>
                <a:srgbClr val="000000"/>
              </a:solidFill>
            </a:endParaRPr>
          </a:p>
          <a:p>
            <a:pPr marL="0" lvl="1"/>
            <a:r>
              <a:rPr lang="ru-RU" sz="2000" b="1" dirty="0" smtClean="0">
                <a:solidFill>
                  <a:schemeClr val="tx2">
                    <a:lumMod val="60000"/>
                    <a:lumOff val="40000"/>
                  </a:schemeClr>
                </a:solidFill>
              </a:rPr>
              <a:t>Для реализации участия общественности требуется больше, чем прозрачность.</a:t>
            </a:r>
            <a:r>
              <a:rPr lang="en-US" sz="2000" b="1" dirty="0" smtClean="0">
                <a:solidFill>
                  <a:schemeClr val="tx2"/>
                </a:solidFill>
              </a:rPr>
              <a:t> </a:t>
            </a:r>
            <a:r>
              <a:rPr lang="ru-RU" sz="2000" dirty="0" smtClean="0">
                <a:solidFill>
                  <a:srgbClr val="000000"/>
                </a:solidFill>
              </a:rPr>
              <a:t>Благодаря такому участию граждане начинают играть определённую роль в бюджетном процессе и налогово-бюджетной политике, получая возможности</a:t>
            </a:r>
            <a:r>
              <a:rPr lang="en-US" sz="2000" dirty="0" smtClean="0">
                <a:solidFill>
                  <a:srgbClr val="000000"/>
                </a:solidFill>
              </a:rPr>
              <a:t> </a:t>
            </a:r>
            <a:r>
              <a:rPr lang="ru-RU" sz="2000" u="sng" dirty="0" smtClean="0">
                <a:solidFill>
                  <a:srgbClr val="000000"/>
                </a:solidFill>
              </a:rPr>
              <a:t>активно участвовать и высказывать замечания, которые учитываются при принятии решений.</a:t>
            </a:r>
            <a:endParaRPr lang="en-US" sz="2000" dirty="0" smtClean="0">
              <a:solidFill>
                <a:srgbClr val="000000"/>
              </a:solidFill>
            </a:endParaRPr>
          </a:p>
          <a:p>
            <a:pPr marL="0" lvl="1"/>
            <a:endParaRPr lang="en-US" sz="2000" i="1" dirty="0" smtClean="0">
              <a:solidFill>
                <a:srgbClr val="000000"/>
              </a:solidFill>
            </a:endParaRPr>
          </a:p>
          <a:p>
            <a:pPr marL="0" lvl="1" algn="just" fontAlgn="auto">
              <a:spcAft>
                <a:spcPts val="0"/>
              </a:spcAft>
              <a:defRPr/>
            </a:pPr>
            <a:r>
              <a:rPr lang="ru-RU" sz="2000" b="1" dirty="0" smtClean="0">
                <a:solidFill>
                  <a:srgbClr val="558ED5"/>
                </a:solidFill>
              </a:rPr>
              <a:t>Механизмы консультации должны иметь чётко сформулированные рамки,  позволяющие управлять ожиданиями участников</a:t>
            </a:r>
            <a:r>
              <a:rPr lang="en-US" sz="2000" dirty="0" smtClean="0">
                <a:solidFill>
                  <a:srgbClr val="558ED5"/>
                </a:solidFill>
              </a:rPr>
              <a:t> </a:t>
            </a:r>
            <a:r>
              <a:rPr lang="ru-RU" sz="2000" dirty="0" smtClean="0">
                <a:solidFill>
                  <a:srgbClr val="000000"/>
                </a:solidFill>
              </a:rPr>
              <a:t>и помогающие</a:t>
            </a:r>
            <a:r>
              <a:rPr lang="en-US" sz="2000" dirty="0" smtClean="0">
                <a:solidFill>
                  <a:srgbClr val="000000"/>
                </a:solidFill>
              </a:rPr>
              <a:t> </a:t>
            </a:r>
            <a:r>
              <a:rPr lang="ru-RU" sz="2000" dirty="0" smtClean="0">
                <a:solidFill>
                  <a:srgbClr val="000000"/>
                </a:solidFill>
              </a:rPr>
              <a:t>правительству уяснить и внедрить процесс консультаций.</a:t>
            </a:r>
            <a:r>
              <a:rPr lang="en-US" sz="2000" dirty="0" smtClean="0">
                <a:solidFill>
                  <a:srgbClr val="000000"/>
                </a:solidFill>
              </a:rPr>
              <a:t> </a:t>
            </a:r>
          </a:p>
          <a:p>
            <a:pPr marL="0" lvl="1" algn="just" fontAlgn="auto">
              <a:spcAft>
                <a:spcPts val="0"/>
              </a:spcAft>
              <a:defRPr/>
            </a:pPr>
            <a:endParaRPr lang="en-US" sz="2000" dirty="0">
              <a:solidFill>
                <a:srgbClr val="000000"/>
              </a:solidFill>
            </a:endParaRPr>
          </a:p>
          <a:p>
            <a:pPr marL="742950" lvl="2" indent="-285750" algn="just" fontAlgn="auto">
              <a:spcAft>
                <a:spcPts val="0"/>
              </a:spcAft>
              <a:buFont typeface="Arial"/>
              <a:buChar char="•"/>
              <a:defRPr/>
            </a:pPr>
            <a:r>
              <a:rPr lang="ru-RU" sz="2000" b="1" dirty="0" smtClean="0">
                <a:solidFill>
                  <a:srgbClr val="558ED5"/>
                </a:solidFill>
              </a:rPr>
              <a:t>См. классификацию уровней участия Международной ассоциации по вопросам общественного участия</a:t>
            </a:r>
            <a:r>
              <a:rPr lang="en-US" sz="2000" b="1" dirty="0" smtClean="0">
                <a:solidFill>
                  <a:srgbClr val="558ED5"/>
                </a:solidFill>
              </a:rPr>
              <a:t> </a:t>
            </a:r>
            <a:r>
              <a:rPr lang="en-US" sz="2000" b="1" dirty="0">
                <a:solidFill>
                  <a:srgbClr val="558ED5"/>
                </a:solidFill>
              </a:rPr>
              <a:t>(IAP2</a:t>
            </a:r>
            <a:r>
              <a:rPr lang="en-US" sz="2000" b="1" dirty="0" smtClean="0">
                <a:solidFill>
                  <a:srgbClr val="558ED5"/>
                </a:solidFill>
              </a:rPr>
              <a:t>)</a:t>
            </a:r>
            <a:r>
              <a:rPr lang="en-US" sz="2000" b="1" dirty="0" smtClean="0">
                <a:solidFill>
                  <a:srgbClr val="1F497D"/>
                </a:solidFill>
              </a:rPr>
              <a:t> </a:t>
            </a:r>
            <a:r>
              <a:rPr lang="mr-IN" sz="2000" dirty="0" smtClean="0">
                <a:solidFill>
                  <a:srgbClr val="000000"/>
                </a:solidFill>
              </a:rPr>
              <a:t>–</a:t>
            </a:r>
            <a:r>
              <a:rPr lang="en-US" sz="2000" dirty="0" smtClean="0">
                <a:solidFill>
                  <a:srgbClr val="000000"/>
                </a:solidFill>
              </a:rPr>
              <a:t> </a:t>
            </a:r>
            <a:r>
              <a:rPr lang="ru-RU" sz="2000" dirty="0" smtClean="0">
                <a:solidFill>
                  <a:srgbClr val="000000"/>
                </a:solidFill>
              </a:rPr>
              <a:t>может использоваться как инструмент в зависимости от планов Минфина обеспечивать «информирование – консультации – вовлечение – сотрудничество – предоставление полномочий»</a:t>
            </a:r>
            <a:r>
              <a:rPr lang="en-US" sz="2000" dirty="0" smtClean="0">
                <a:solidFill>
                  <a:srgbClr val="000000"/>
                </a:solidFill>
              </a:rPr>
              <a:t> (</a:t>
            </a:r>
            <a:r>
              <a:rPr lang="ru-RU" sz="2000" dirty="0" smtClean="0">
                <a:solidFill>
                  <a:srgbClr val="000000"/>
                </a:solidFill>
              </a:rPr>
              <a:t>см. Приложение </a:t>
            </a:r>
            <a:r>
              <a:rPr lang="en-US" sz="2000" dirty="0" smtClean="0">
                <a:solidFill>
                  <a:srgbClr val="000000"/>
                </a:solidFill>
              </a:rPr>
              <a:t>B</a:t>
            </a:r>
            <a:r>
              <a:rPr lang="ru-RU" sz="2000" dirty="0" smtClean="0">
                <a:solidFill>
                  <a:srgbClr val="000000"/>
                </a:solidFill>
              </a:rPr>
              <a:t> «продукта знаний»</a:t>
            </a:r>
            <a:r>
              <a:rPr lang="en-US" sz="2000" dirty="0" smtClean="0">
                <a:solidFill>
                  <a:srgbClr val="000000"/>
                </a:solidFill>
              </a:rPr>
              <a:t>).</a:t>
            </a:r>
            <a:endParaRPr lang="en-US" sz="2000" i="1" dirty="0">
              <a:solidFill>
                <a:srgbClr val="000000"/>
              </a:solidFill>
            </a:endParaRPr>
          </a:p>
          <a:p>
            <a:pPr marL="742950" lvl="2" indent="-285750" algn="just" fontAlgn="auto">
              <a:spcAft>
                <a:spcPts val="0"/>
              </a:spcAft>
              <a:buFont typeface="Arial"/>
              <a:buChar char="•"/>
              <a:defRPr/>
            </a:pPr>
            <a:r>
              <a:rPr lang="en-US" sz="2000" dirty="0" smtClean="0">
                <a:solidFill>
                  <a:srgbClr val="000000"/>
                </a:solidFill>
              </a:rPr>
              <a:t>O</a:t>
            </a:r>
            <a:r>
              <a:rPr lang="ru-RU" sz="2000" dirty="0" err="1" smtClean="0">
                <a:solidFill>
                  <a:srgbClr val="000000"/>
                </a:solidFill>
              </a:rPr>
              <a:t>пределяется</a:t>
            </a:r>
            <a:r>
              <a:rPr lang="ru-RU" sz="2000" dirty="0" smtClean="0">
                <a:solidFill>
                  <a:srgbClr val="000000"/>
                </a:solidFill>
              </a:rPr>
              <a:t> как участие общественности только при наличии </a:t>
            </a:r>
            <a:r>
              <a:rPr lang="ru-RU" sz="2000" b="1" dirty="0" smtClean="0">
                <a:solidFill>
                  <a:schemeClr val="accent1"/>
                </a:solidFill>
              </a:rPr>
              <a:t>двусторонней коммуникации</a:t>
            </a:r>
            <a:r>
              <a:rPr lang="en-US" sz="2000" dirty="0" smtClean="0">
                <a:solidFill>
                  <a:srgbClr val="000000"/>
                </a:solidFill>
              </a:rPr>
              <a:t>. </a:t>
            </a:r>
            <a:endParaRPr lang="en-US" sz="2000" dirty="0">
              <a:solidFill>
                <a:schemeClr val="accent3">
                  <a:lumMod val="75000"/>
                </a:schemeClr>
              </a:solidFill>
            </a:endParaRPr>
          </a:p>
          <a:p>
            <a:endParaRPr lang="en-GB" sz="2400" i="1" dirty="0" smtClean="0">
              <a:solidFill>
                <a:schemeClr val="tx1"/>
              </a:solidFill>
            </a:endParaRPr>
          </a:p>
          <a:p>
            <a:pPr marL="342900" indent="-342900" algn="l">
              <a:buFont typeface="Arial"/>
              <a:buChar char="•"/>
            </a:pPr>
            <a:endParaRPr lang="en-GB" sz="2400" dirty="0">
              <a:solidFill>
                <a:schemeClr val="tx1"/>
              </a:solidFill>
            </a:endParaRPr>
          </a:p>
          <a:p>
            <a:pPr algn="l"/>
            <a:endParaRPr lang="en-US" sz="20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14400" y="304800"/>
            <a:ext cx="8839200" cy="609601"/>
          </a:xfrm>
        </p:spPr>
        <p:txBody>
          <a:bodyPr/>
          <a:lstStyle/>
          <a:p>
            <a:r>
              <a:rPr lang="en-US" sz="2500" dirty="0" smtClean="0">
                <a:solidFill>
                  <a:srgbClr val="953735"/>
                </a:solidFill>
              </a:rPr>
              <a:t>2. </a:t>
            </a:r>
            <a:r>
              <a:rPr lang="ru-RU" sz="2500" dirty="0" smtClean="0">
                <a:solidFill>
                  <a:srgbClr val="953735"/>
                </a:solidFill>
              </a:rPr>
              <a:t>Концепции участия общественности</a:t>
            </a:r>
            <a:endParaRPr lang="en-US" sz="2500" dirty="0">
              <a:solidFill>
                <a:srgbClr val="953735"/>
              </a:solidFill>
            </a:endParaRPr>
          </a:p>
        </p:txBody>
      </p:sp>
    </p:spTree>
    <p:extLst>
      <p:ext uri="{BB962C8B-B14F-4D97-AF65-F5344CB8AC3E}">
        <p14:creationId xmlns:p14="http://schemas.microsoft.com/office/powerpoint/2010/main" val="640802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7562" y="685800"/>
            <a:ext cx="9088438" cy="6172200"/>
          </a:xfrm>
        </p:spPr>
        <p:txBody>
          <a:bodyPr rtlCol="0">
            <a:noAutofit/>
          </a:bodyPr>
          <a:lstStyle/>
          <a:p>
            <a:pPr marL="0" lvl="1" algn="l"/>
            <a:r>
              <a:rPr lang="ru-RU" sz="1800" dirty="0" smtClean="0">
                <a:solidFill>
                  <a:schemeClr val="tx1"/>
                </a:solidFill>
              </a:rPr>
              <a:t>Всемирный банк определяет участие общественности как </a:t>
            </a:r>
            <a:r>
              <a:rPr lang="ru-RU" sz="1800" i="1" dirty="0" smtClean="0">
                <a:solidFill>
                  <a:srgbClr val="558ED5"/>
                </a:solidFill>
              </a:rPr>
              <a:t>«двустороннее взаимодействие между гражданами государством».</a:t>
            </a:r>
            <a:r>
              <a:rPr lang="en-US" sz="1800" i="1" dirty="0" smtClean="0">
                <a:solidFill>
                  <a:srgbClr val="558ED5"/>
                </a:solidFill>
              </a:rPr>
              <a:t>  </a:t>
            </a:r>
            <a:r>
              <a:rPr lang="ru-RU" sz="1800" dirty="0" smtClean="0">
                <a:solidFill>
                  <a:schemeClr val="tx1"/>
                </a:solidFill>
              </a:rPr>
              <a:t>Необходимо закрывать «контур обратной связи» </a:t>
            </a:r>
            <a:r>
              <a:rPr lang="en-US" sz="1800" dirty="0" smtClean="0">
                <a:solidFill>
                  <a:schemeClr val="tx1"/>
                </a:solidFill>
              </a:rPr>
              <a:t>(</a:t>
            </a:r>
            <a:r>
              <a:rPr lang="ru-RU" sz="1800" dirty="0" smtClean="0">
                <a:solidFill>
                  <a:schemeClr val="tx1"/>
                </a:solidFill>
              </a:rPr>
              <a:t>т.е. сообщать гражданам о том, как была использована предоставленная ими информация). </a:t>
            </a:r>
            <a:endParaRPr lang="en-US" sz="18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lgn="just" fontAlgn="auto">
              <a:spcAft>
                <a:spcPts val="0"/>
              </a:spcAft>
              <a:defRPr/>
            </a:pPr>
            <a:endParaRPr lang="en-US" sz="1600" b="1" dirty="0" smtClean="0">
              <a:solidFill>
                <a:srgbClr val="4F81BD"/>
              </a:solidFill>
            </a:endParaRPr>
          </a:p>
          <a:p>
            <a:pPr marL="0" lvl="1"/>
            <a:endParaRPr lang="en-US" sz="2400" i="1" dirty="0">
              <a:solidFill>
                <a:srgbClr val="FF0000"/>
              </a:solidFill>
            </a:endParaRPr>
          </a:p>
          <a:p>
            <a:endParaRPr lang="en-GB" sz="2400" i="1" dirty="0" smtClean="0">
              <a:solidFill>
                <a:schemeClr val="tx1"/>
              </a:solidFill>
            </a:endParaRPr>
          </a:p>
          <a:p>
            <a:pPr marL="0" lvl="1" algn="l"/>
            <a:endParaRPr lang="ru-RU" sz="1200" dirty="0" smtClean="0">
              <a:solidFill>
                <a:schemeClr val="tx1"/>
              </a:solidFill>
            </a:endParaRPr>
          </a:p>
          <a:p>
            <a:pPr marL="0" lvl="1" algn="l"/>
            <a:endParaRPr lang="ru-RU" sz="1200" dirty="0">
              <a:solidFill>
                <a:schemeClr val="tx1"/>
              </a:solidFill>
            </a:endParaRPr>
          </a:p>
          <a:p>
            <a:pPr marL="0" lvl="1" algn="l"/>
            <a:endParaRPr lang="ru-RU" sz="1200" dirty="0" smtClean="0">
              <a:solidFill>
                <a:schemeClr val="tx1"/>
              </a:solidFill>
            </a:endParaRPr>
          </a:p>
          <a:p>
            <a:pPr marL="0" lvl="1" algn="l"/>
            <a:r>
              <a:rPr lang="ru-RU" sz="1200" dirty="0" smtClean="0">
                <a:solidFill>
                  <a:schemeClr val="tx1"/>
                </a:solidFill>
              </a:rPr>
              <a:t>Рисунок</a:t>
            </a:r>
            <a:r>
              <a:rPr lang="en-US" sz="1200" dirty="0" smtClean="0">
                <a:solidFill>
                  <a:schemeClr val="tx1"/>
                </a:solidFill>
              </a:rPr>
              <a:t> </a:t>
            </a:r>
            <a:r>
              <a:rPr lang="en-US" sz="1200" dirty="0">
                <a:solidFill>
                  <a:schemeClr val="tx1"/>
                </a:solidFill>
              </a:rPr>
              <a:t>1: World Bank Group’s Dimension’s of Citizen Engagement</a:t>
            </a:r>
          </a:p>
          <a:p>
            <a:pPr indent="-457200" algn="l"/>
            <a:endParaRPr lang="en-US" sz="1200" i="1" dirty="0">
              <a:solidFill>
                <a:schemeClr val="accent2"/>
              </a:solidFill>
            </a:endParaRPr>
          </a:p>
          <a:p>
            <a:pPr marL="342900" indent="-342900" algn="l">
              <a:buFont typeface="Arial"/>
              <a:buChar char="•"/>
            </a:pPr>
            <a:endParaRPr lang="en-GB" sz="2400" dirty="0">
              <a:solidFill>
                <a:schemeClr val="tx1"/>
              </a:solidFill>
            </a:endParaRPr>
          </a:p>
          <a:p>
            <a:pPr algn="l"/>
            <a:endParaRPr lang="en-US" sz="20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35038" y="-1"/>
            <a:ext cx="8839200" cy="609601"/>
          </a:xfrm>
        </p:spPr>
        <p:txBody>
          <a:bodyPr/>
          <a:lstStyle/>
          <a:p>
            <a:r>
              <a:rPr lang="ru-RU" sz="2500" b="1" dirty="0" smtClean="0"/>
              <a:t>Определения</a:t>
            </a:r>
            <a:endParaRPr lang="en-US" sz="2500" dirty="0">
              <a:solidFill>
                <a:srgbClr val="953735"/>
              </a:solidFill>
            </a:endParaRPr>
          </a:p>
        </p:txBody>
      </p:sp>
      <p:pic>
        <p:nvPicPr>
          <p:cNvPr id="7" name="Picture 6"/>
          <p:cNvPicPr/>
          <p:nvPr/>
        </p:nvPicPr>
        <p:blipFill>
          <a:blip r:embed="rId4">
            <a:extLst>
              <a:ext uri="{28A0092B-C50C-407E-A947-70E740481C1C}">
                <a14:useLocalDpi xmlns:a14="http://schemas.microsoft.com/office/drawing/2010/main"/>
              </a:ext>
            </a:extLst>
          </a:blip>
          <a:srcRect/>
          <a:stretch>
            <a:fillRect/>
          </a:stretch>
        </p:blipFill>
        <p:spPr bwMode="auto">
          <a:xfrm>
            <a:off x="1295400" y="1828800"/>
            <a:ext cx="7543800" cy="4419599"/>
          </a:xfrm>
          <a:prstGeom prst="rect">
            <a:avLst/>
          </a:prstGeom>
          <a:noFill/>
          <a:ln>
            <a:noFill/>
          </a:ln>
        </p:spPr>
      </p:pic>
    </p:spTree>
    <p:extLst>
      <p:ext uri="{BB962C8B-B14F-4D97-AF65-F5344CB8AC3E}">
        <p14:creationId xmlns:p14="http://schemas.microsoft.com/office/powerpoint/2010/main" val="1911192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990600" y="533400"/>
            <a:ext cx="8257829" cy="432154"/>
          </a:xfrm>
        </p:spPr>
        <p:txBody>
          <a:bodyPr/>
          <a:lstStyle/>
          <a:p>
            <a:r>
              <a:rPr lang="en-US" sz="2500" b="1" dirty="0" smtClean="0"/>
              <a:t>GIFT</a:t>
            </a:r>
            <a:r>
              <a:rPr lang="ru-RU" sz="2500" b="1" dirty="0" smtClean="0"/>
              <a:t>: сфера участия общественности</a:t>
            </a:r>
            <a:endParaRPr lang="en-US" sz="2500" b="1"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a:extLst>
              <a:ext uri="{FF2B5EF4-FFF2-40B4-BE49-F238E27FC236}">
                <a16:creationId xmlns:a16="http://schemas.microsoft.com/office/drawing/2014/main" id="{1F46A0F3-1D62-4AA0-937B-54029172D76D}"/>
              </a:ext>
            </a:extLst>
          </p:cNvPr>
          <p:cNvSpPr txBox="1"/>
          <p:nvPr/>
        </p:nvSpPr>
        <p:spPr>
          <a:xfrm>
            <a:off x="914400" y="1219200"/>
            <a:ext cx="8686800" cy="5509200"/>
          </a:xfrm>
          <a:prstGeom prst="rect">
            <a:avLst/>
          </a:prstGeom>
          <a:noFill/>
        </p:spPr>
        <p:txBody>
          <a:bodyPr wrap="square" rtlCol="0">
            <a:spAutoFit/>
          </a:bodyPr>
          <a:lstStyle/>
          <a:p>
            <a:pPr lvl="0"/>
            <a:r>
              <a:rPr lang="ru-RU" sz="2200" b="1" dirty="0" smtClean="0">
                <a:latin typeface="+mn-lt"/>
              </a:rPr>
              <a:t>Все мероприятия, касающиеся налогово-бюджетной политики и бюджета,</a:t>
            </a:r>
            <a:r>
              <a:rPr lang="en-NZ" sz="2200" b="1" dirty="0" smtClean="0">
                <a:latin typeface="+mn-lt"/>
              </a:rPr>
              <a:t> </a:t>
            </a:r>
            <a:r>
              <a:rPr lang="ru-RU" sz="2200" dirty="0" smtClean="0">
                <a:latin typeface="+mn-lt"/>
              </a:rPr>
              <a:t>включая</a:t>
            </a:r>
            <a:r>
              <a:rPr lang="en-NZ" sz="2200" dirty="0" smtClean="0">
                <a:latin typeface="+mn-lt"/>
              </a:rPr>
              <a:t>:</a:t>
            </a:r>
            <a:endParaRPr lang="en-NZ" sz="2200" dirty="0">
              <a:latin typeface="+mn-lt"/>
            </a:endParaRPr>
          </a:p>
          <a:p>
            <a:pPr lvl="0"/>
            <a:endParaRPr lang="en-GB" sz="2200" dirty="0">
              <a:latin typeface="+mn-lt"/>
            </a:endParaRPr>
          </a:p>
          <a:p>
            <a:pPr marL="342900" lvl="0" indent="-342900">
              <a:buFont typeface="Arial"/>
              <a:buChar char="•"/>
            </a:pPr>
            <a:r>
              <a:rPr lang="ru-RU" sz="2200" b="1" dirty="0" smtClean="0">
                <a:latin typeface="+mn-lt"/>
              </a:rPr>
              <a:t>Ежегодный бюджетный цикл</a:t>
            </a:r>
            <a:r>
              <a:rPr lang="en-NZ" sz="2200" dirty="0" smtClean="0">
                <a:latin typeface="+mn-lt"/>
              </a:rPr>
              <a:t> </a:t>
            </a:r>
            <a:r>
              <a:rPr lang="en-NZ" sz="2200" dirty="0">
                <a:latin typeface="+mn-lt"/>
              </a:rPr>
              <a:t>(</a:t>
            </a:r>
            <a:r>
              <a:rPr lang="en-NZ" sz="2200" dirty="0" smtClean="0">
                <a:latin typeface="+mn-lt"/>
              </a:rPr>
              <a:t>8</a:t>
            </a:r>
            <a:r>
              <a:rPr lang="ru-RU" sz="2200" dirty="0" smtClean="0">
                <a:latin typeface="+mn-lt"/>
              </a:rPr>
              <a:t> документов</a:t>
            </a:r>
            <a:r>
              <a:rPr lang="en-NZ" sz="2200" dirty="0" smtClean="0">
                <a:latin typeface="+mn-lt"/>
              </a:rPr>
              <a:t>)</a:t>
            </a:r>
            <a:endParaRPr lang="en-NZ" sz="2200" dirty="0">
              <a:latin typeface="+mn-lt"/>
            </a:endParaRPr>
          </a:p>
          <a:p>
            <a:pPr marL="342900" lvl="0" indent="-342900">
              <a:buFont typeface="Arial"/>
              <a:buChar char="•"/>
            </a:pPr>
            <a:endParaRPr lang="en-GB" sz="2200" dirty="0">
              <a:latin typeface="+mn-lt"/>
            </a:endParaRPr>
          </a:p>
          <a:p>
            <a:pPr marL="342900" lvl="0" indent="-342900">
              <a:buFont typeface="Arial"/>
              <a:buChar char="•"/>
            </a:pPr>
            <a:r>
              <a:rPr lang="ru-RU" sz="2200" b="1" dirty="0" smtClean="0">
                <a:latin typeface="+mn-lt"/>
              </a:rPr>
              <a:t>Обзоры налогово-бюджетной политики, </a:t>
            </a:r>
            <a:r>
              <a:rPr lang="ru-RU" sz="2200" dirty="0" smtClean="0">
                <a:latin typeface="+mn-lt"/>
              </a:rPr>
              <a:t>которые могут длиться дольше, чем сроки подготовки годового бюджетного цикла ( касательно доходов, расходов, налогов, финансов, управления активами и обязательствами)</a:t>
            </a:r>
            <a:endParaRPr lang="en-NZ" sz="2200" b="1" dirty="0">
              <a:latin typeface="+mn-lt"/>
            </a:endParaRPr>
          </a:p>
          <a:p>
            <a:pPr marL="342900" lvl="0" indent="-342900">
              <a:buFont typeface="Arial"/>
              <a:buChar char="•"/>
            </a:pPr>
            <a:endParaRPr lang="en-GB" sz="2200" dirty="0">
              <a:latin typeface="+mn-lt"/>
            </a:endParaRPr>
          </a:p>
          <a:p>
            <a:pPr marL="342900" lvl="0" indent="-342900">
              <a:buFont typeface="Arial"/>
              <a:buChar char="•"/>
            </a:pPr>
            <a:r>
              <a:rPr lang="ru-RU" sz="2200" b="1" dirty="0" smtClean="0">
                <a:latin typeface="+mn-lt"/>
              </a:rPr>
              <a:t>Разработка, производство и предоставление общественных благ и услуг</a:t>
            </a:r>
            <a:r>
              <a:rPr lang="en-NZ" sz="2200" dirty="0" smtClean="0">
                <a:latin typeface="+mn-lt"/>
              </a:rPr>
              <a:t> (</a:t>
            </a:r>
            <a:r>
              <a:rPr lang="ru-RU" sz="2200" dirty="0" smtClean="0">
                <a:latin typeface="+mn-lt"/>
              </a:rPr>
              <a:t>включая обратную связь и независимые механизмы</a:t>
            </a:r>
            <a:r>
              <a:rPr lang="en-NZ" sz="2200" dirty="0" smtClean="0">
                <a:latin typeface="+mn-lt"/>
              </a:rPr>
              <a:t>)</a:t>
            </a:r>
            <a:endParaRPr lang="en-US" sz="2200" dirty="0">
              <a:latin typeface="+mn-lt"/>
            </a:endParaRPr>
          </a:p>
          <a:p>
            <a:pPr marL="342900" lvl="0" indent="-342900">
              <a:buFont typeface="Arial"/>
              <a:buChar char="•"/>
            </a:pPr>
            <a:endParaRPr lang="en-GB" sz="2200" dirty="0">
              <a:latin typeface="+mn-lt"/>
            </a:endParaRPr>
          </a:p>
          <a:p>
            <a:pPr marL="342900" indent="-342900">
              <a:buFont typeface="Arial"/>
              <a:buChar char="•"/>
            </a:pPr>
            <a:r>
              <a:rPr lang="ru-RU" sz="2200" b="1" dirty="0" smtClean="0">
                <a:latin typeface="+mn-lt"/>
              </a:rPr>
              <a:t>Разработка и реализация государственных инвестиционных проектов</a:t>
            </a:r>
            <a:r>
              <a:rPr lang="en-NZ" sz="2200" dirty="0" smtClean="0">
                <a:latin typeface="+mn-lt"/>
              </a:rPr>
              <a:t> (</a:t>
            </a:r>
            <a:r>
              <a:rPr lang="ru-RU" sz="2200" dirty="0" smtClean="0">
                <a:latin typeface="+mn-lt"/>
              </a:rPr>
              <a:t>планирование, экспертная оценка, отбор, реализация и аудит</a:t>
            </a:r>
            <a:r>
              <a:rPr lang="en-NZ" sz="2200" dirty="0" smtClean="0">
                <a:latin typeface="+mn-lt"/>
              </a:rPr>
              <a:t>)</a:t>
            </a:r>
            <a:endParaRPr lang="en-GB" sz="2200" dirty="0">
              <a:latin typeface="+mn-lt"/>
            </a:endParaRPr>
          </a:p>
        </p:txBody>
      </p:sp>
    </p:spTree>
    <p:extLst>
      <p:ext uri="{BB962C8B-B14F-4D97-AF65-F5344CB8AC3E}">
        <p14:creationId xmlns:p14="http://schemas.microsoft.com/office/powerpoint/2010/main" val="449574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7138</TotalTime>
  <Words>2785</Words>
  <Application>Microsoft Office PowerPoint</Application>
  <PresentationFormat>Лист A4 (210x297 мм)</PresentationFormat>
  <Paragraphs>298</Paragraphs>
  <Slides>22</Slides>
  <Notes>22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Lucida Grande CY</vt:lpstr>
      <vt:lpstr>Mangal</vt:lpstr>
      <vt:lpstr>Wingdings</vt:lpstr>
      <vt:lpstr>Office Theme</vt:lpstr>
      <vt:lpstr>Обзор «продукта знаний», посвящённого участию общественности</vt:lpstr>
      <vt:lpstr>План выступления</vt:lpstr>
      <vt:lpstr> 1. Обзор хода работы РГ БГП по тематике участия общественности и подготовке «продуктов знаний»  1-й «продукт знаний» - «Гражданские бюджеты»</vt:lpstr>
      <vt:lpstr>2й «продукт знаний» – Участие общественности</vt:lpstr>
      <vt:lpstr>2-й «продукт знаний» – Участие общественности</vt:lpstr>
      <vt:lpstr>2-й «продукт знаний» – Участие общественности</vt:lpstr>
      <vt:lpstr>2. Концепции участия общественности</vt:lpstr>
      <vt:lpstr>Определения</vt:lpstr>
      <vt:lpstr>GIFT: сфера участия общественности</vt:lpstr>
      <vt:lpstr>3. Международная нормативная база для участия общественности</vt:lpstr>
      <vt:lpstr>Международные механизмы и инструменты оценки</vt:lpstr>
      <vt:lpstr>Инструментарий для обеспечения прозрачности бюджета </vt:lpstr>
      <vt:lpstr>4. Варианты реформ: инициативы на стороне спроса и предложения</vt:lpstr>
      <vt:lpstr>5. Предлагаемая «дорожная карта» перспективных реформ</vt:lpstr>
      <vt:lpstr>5. Предлагаемая «дорожная карта» перспективных реформ</vt:lpstr>
      <vt:lpstr>5. Предлагаемая «дорожная карта» перспективных реформ</vt:lpstr>
      <vt:lpstr>5. Предлагаемая «дорожная карта» перспективных реформ</vt:lpstr>
      <vt:lpstr>6. Факторы риска и способы его смягчения</vt:lpstr>
      <vt:lpstr>Отсутствие культуры предоставления информации и неудовлетворительная координация</vt:lpstr>
      <vt:lpstr>Защита персональных данных и конфликт интересов</vt:lpstr>
      <vt:lpstr>7. Следующие шаги</vt:lpstr>
      <vt:lpstr>Презентация PowerPoint</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13 2020 VC Public Participation knowlege product</dc:title>
  <dc:subject/>
  <dc:creator>Deanna Aubrey</dc:creator>
  <cp:keywords>BCOP Budget Literacy and Transparency Working Group</cp:keywords>
  <dc:description/>
  <cp:lastModifiedBy>Yana</cp:lastModifiedBy>
  <cp:revision>1086</cp:revision>
  <cp:lastPrinted>2020-04-13T14:03:05Z</cp:lastPrinted>
  <dcterms:created xsi:type="dcterms:W3CDTF">2010-10-04T16:57:49Z</dcterms:created>
  <dcterms:modified xsi:type="dcterms:W3CDTF">2020-04-29T19:05:28Z</dcterms:modified>
  <cp:category>PEMPAL</cp:category>
</cp:coreProperties>
</file>