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1" r:id="rId1"/>
  </p:sldMasterIdLst>
  <p:notesMasterIdLst>
    <p:notesMasterId r:id="rId22"/>
  </p:notesMasterIdLst>
  <p:handoutMasterIdLst>
    <p:handoutMasterId r:id="rId23"/>
  </p:handoutMasterIdLst>
  <p:sldIdLst>
    <p:sldId id="946" r:id="rId2"/>
    <p:sldId id="886" r:id="rId3"/>
    <p:sldId id="831" r:id="rId4"/>
    <p:sldId id="935" r:id="rId5"/>
    <p:sldId id="949" r:id="rId6"/>
    <p:sldId id="936" r:id="rId7"/>
    <p:sldId id="952" r:id="rId8"/>
    <p:sldId id="954" r:id="rId9"/>
    <p:sldId id="953" r:id="rId10"/>
    <p:sldId id="939" r:id="rId11"/>
    <p:sldId id="947" r:id="rId12"/>
    <p:sldId id="938" r:id="rId13"/>
    <p:sldId id="943" r:id="rId14"/>
    <p:sldId id="944" r:id="rId15"/>
    <p:sldId id="951" r:id="rId16"/>
    <p:sldId id="937" r:id="rId17"/>
    <p:sldId id="945" r:id="rId18"/>
    <p:sldId id="955" r:id="rId19"/>
    <p:sldId id="941" r:id="rId20"/>
    <p:sldId id="932" r:id="rId21"/>
  </p:sldIdLst>
  <p:sldSz cx="9144000" cy="6858000" type="screen4x3"/>
  <p:notesSz cx="6669088" cy="9753600"/>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a:srgbClr val="005DA2"/>
    <a:srgbClr val="307E90"/>
    <a:srgbClr val="F2DBDB"/>
    <a:srgbClr val="F0DCDC"/>
    <a:srgbClr val="0070C0"/>
    <a:srgbClr val="BDE1E9"/>
    <a:srgbClr val="B8C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il teme 1 - Isticanj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6000" autoAdjust="0"/>
  </p:normalViewPr>
  <p:slideViewPr>
    <p:cSldViewPr>
      <p:cViewPr varScale="1">
        <p:scale>
          <a:sx n="68" d="100"/>
          <a:sy n="68" d="100"/>
        </p:scale>
        <p:origin x="165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da Carsimamovic" userId="S::naidacar_gmail.com#ext#@worldbankgroup.onmicrosoft.com::53931ab3-ae2f-4940-ab2f-79ca65fd9f5d" providerId="AD" clId="Web-{ABB26A2E-272F-A939-330A-AF905F8DC678}"/>
    <pc:docChg chg="modSld">
      <pc:chgData name="Naida Carsimamovic" userId="S::naidacar_gmail.com#ext#@worldbankgroup.onmicrosoft.com::53931ab3-ae2f-4940-ab2f-79ca65fd9f5d" providerId="AD" clId="Web-{ABB26A2E-272F-A939-330A-AF905F8DC678}" dt="2019-03-12T16:01:34.657" v="52" actId="20577"/>
      <pc:docMkLst>
        <pc:docMk/>
      </pc:docMkLst>
      <pc:sldChg chg="modSp">
        <pc:chgData name="Naida Carsimamovic" userId="S::naidacar_gmail.com#ext#@worldbankgroup.onmicrosoft.com::53931ab3-ae2f-4940-ab2f-79ca65fd9f5d" providerId="AD" clId="Web-{ABB26A2E-272F-A939-330A-AF905F8DC678}" dt="2019-03-12T15:54:56.719" v="6" actId="20577"/>
        <pc:sldMkLst>
          <pc:docMk/>
          <pc:sldMk cId="0" sldId="936"/>
        </pc:sldMkLst>
        <pc:spChg chg="mod">
          <ac:chgData name="Naida Carsimamovic" userId="S::naidacar_gmail.com#ext#@worldbankgroup.onmicrosoft.com::53931ab3-ae2f-4940-ab2f-79ca65fd9f5d" providerId="AD" clId="Web-{ABB26A2E-272F-A939-330A-AF905F8DC678}" dt="2019-03-12T15:54:56.719" v="6" actId="20577"/>
          <ac:spMkLst>
            <pc:docMk/>
            <pc:sldMk cId="0" sldId="936"/>
            <ac:spMk id="13314" creationId="{AFDDE37E-4871-45BD-BBA6-C835097CFF48}"/>
          </ac:spMkLst>
        </pc:spChg>
      </pc:sldChg>
      <pc:sldChg chg="modSp">
        <pc:chgData name="Naida Carsimamovic" userId="S::naidacar_gmail.com#ext#@worldbankgroup.onmicrosoft.com::53931ab3-ae2f-4940-ab2f-79ca65fd9f5d" providerId="AD" clId="Web-{ABB26A2E-272F-A939-330A-AF905F8DC678}" dt="2019-03-12T16:01:34.657" v="52" actId="20577"/>
        <pc:sldMkLst>
          <pc:docMk/>
          <pc:sldMk cId="0" sldId="939"/>
        </pc:sldMkLst>
        <pc:spChg chg="mod">
          <ac:chgData name="Naida Carsimamovic" userId="S::naidacar_gmail.com#ext#@worldbankgroup.onmicrosoft.com::53931ab3-ae2f-4940-ab2f-79ca65fd9f5d" providerId="AD" clId="Web-{ABB26A2E-272F-A939-330A-AF905F8DC678}" dt="2019-03-12T16:01:34.657" v="52" actId="20577"/>
          <ac:spMkLst>
            <pc:docMk/>
            <pc:sldMk cId="0" sldId="939"/>
            <ac:spMk id="21506" creationId="{81D06596-9C4B-48BC-8711-0789B8582BE5}"/>
          </ac:spMkLst>
        </pc:spChg>
      </pc:sldChg>
      <pc:sldChg chg="modSp">
        <pc:chgData name="Naida Carsimamovic" userId="S::naidacar_gmail.com#ext#@worldbankgroup.onmicrosoft.com::53931ab3-ae2f-4940-ab2f-79ca65fd9f5d" providerId="AD" clId="Web-{ABB26A2E-272F-A939-330A-AF905F8DC678}" dt="2019-03-12T15:55:44.610" v="16" actId="20577"/>
        <pc:sldMkLst>
          <pc:docMk/>
          <pc:sldMk cId="0" sldId="952"/>
        </pc:sldMkLst>
        <pc:spChg chg="mod">
          <ac:chgData name="Naida Carsimamovic" userId="S::naidacar_gmail.com#ext#@worldbankgroup.onmicrosoft.com::53931ab3-ae2f-4940-ab2f-79ca65fd9f5d" providerId="AD" clId="Web-{ABB26A2E-272F-A939-330A-AF905F8DC678}" dt="2019-03-12T15:55:44.610" v="16" actId="20577"/>
          <ac:spMkLst>
            <pc:docMk/>
            <pc:sldMk cId="0" sldId="952"/>
            <ac:spMk id="15362" creationId="{591E5BC6-A70B-4F71-A83D-56222BF766C2}"/>
          </ac:spMkLst>
        </pc:spChg>
        <pc:spChg chg="mod">
          <ac:chgData name="Naida Carsimamovic" userId="S::naidacar_gmail.com#ext#@worldbankgroup.onmicrosoft.com::53931ab3-ae2f-4940-ab2f-79ca65fd9f5d" providerId="AD" clId="Web-{ABB26A2E-272F-A939-330A-AF905F8DC678}" dt="2019-03-12T15:55:12.844" v="10" actId="14100"/>
          <ac:spMkLst>
            <pc:docMk/>
            <pc:sldMk cId="0" sldId="952"/>
            <ac:spMk id="15365" creationId="{2BB64321-B1AF-4276-98BD-80B2750A8CC8}"/>
          </ac:spMkLst>
        </pc:spChg>
      </pc:sldChg>
      <pc:sldChg chg="modSp">
        <pc:chgData name="Naida Carsimamovic" userId="S::naidacar_gmail.com#ext#@worldbankgroup.onmicrosoft.com::53931ab3-ae2f-4940-ab2f-79ca65fd9f5d" providerId="AD" clId="Web-{ABB26A2E-272F-A939-330A-AF905F8DC678}" dt="2019-03-12T16:01:07.954" v="48" actId="20577"/>
        <pc:sldMkLst>
          <pc:docMk/>
          <pc:sldMk cId="0" sldId="953"/>
        </pc:sldMkLst>
        <pc:spChg chg="mod">
          <ac:chgData name="Naida Carsimamovic" userId="S::naidacar_gmail.com#ext#@worldbankgroup.onmicrosoft.com::53931ab3-ae2f-4940-ab2f-79ca65fd9f5d" providerId="AD" clId="Web-{ABB26A2E-272F-A939-330A-AF905F8DC678}" dt="2019-03-12T16:01:07.954" v="48" actId="20577"/>
          <ac:spMkLst>
            <pc:docMk/>
            <pc:sldMk cId="0" sldId="953"/>
            <ac:spMk id="19458" creationId="{A54B1624-D3A7-4EE9-8CC1-C30B4AE999E1}"/>
          </ac:spMkLst>
        </pc:spChg>
      </pc:sldChg>
      <pc:sldChg chg="modSp">
        <pc:chgData name="Naida Carsimamovic" userId="S::naidacar_gmail.com#ext#@worldbankgroup.onmicrosoft.com::53931ab3-ae2f-4940-ab2f-79ca65fd9f5d" providerId="AD" clId="Web-{ABB26A2E-272F-A939-330A-AF905F8DC678}" dt="2019-03-12T15:56:43.974" v="43" actId="20577"/>
        <pc:sldMkLst>
          <pc:docMk/>
          <pc:sldMk cId="0" sldId="954"/>
        </pc:sldMkLst>
        <pc:spChg chg="mod">
          <ac:chgData name="Naida Carsimamovic" userId="S::naidacar_gmail.com#ext#@worldbankgroup.onmicrosoft.com::53931ab3-ae2f-4940-ab2f-79ca65fd9f5d" providerId="AD" clId="Web-{ABB26A2E-272F-A939-330A-AF905F8DC678}" dt="2019-03-12T15:56:43.974" v="43" actId="20577"/>
          <ac:spMkLst>
            <pc:docMk/>
            <pc:sldMk cId="0" sldId="954"/>
            <ac:spMk id="17410" creationId="{B277CADF-ABF2-41FF-A94E-D1166C7C57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A97703A9-A9BA-4E67-8C75-EDF49584AA55}"/>
              </a:ext>
            </a:extLst>
          </p:cNvPr>
          <p:cNvSpPr>
            <a:spLocks noGrp="1"/>
          </p:cNvSpPr>
          <p:nvPr>
            <p:ph type="hdr" sz="quarter"/>
          </p:nvPr>
        </p:nvSpPr>
        <p:spPr>
          <a:xfrm>
            <a:off x="0" y="0"/>
            <a:ext cx="2890838" cy="487363"/>
          </a:xfrm>
          <a:prstGeom prst="rect">
            <a:avLst/>
          </a:prstGeom>
        </p:spPr>
        <p:txBody>
          <a:bodyPr vert="horz" lIns="89776" tIns="44888" rIns="89776" bIns="44888" rtlCol="0"/>
          <a:lstStyle>
            <a:lvl1pPr algn="l" eaLnBrk="1" hangingPunct="1">
              <a:defRPr sz="1200">
                <a:ea typeface="ＭＳ Ｐゴシック" pitchFamily="34" charset="-128"/>
              </a:defRPr>
            </a:lvl1pPr>
          </a:lstStyle>
          <a:p>
            <a:pPr>
              <a:defRPr/>
            </a:pPr>
            <a:endParaRPr lang="hr-HR"/>
          </a:p>
        </p:txBody>
      </p:sp>
      <p:sp>
        <p:nvSpPr>
          <p:cNvPr id="3" name="Rezervirano mjesto datuma 2">
            <a:extLst>
              <a:ext uri="{FF2B5EF4-FFF2-40B4-BE49-F238E27FC236}">
                <a16:creationId xmlns:a16="http://schemas.microsoft.com/office/drawing/2014/main" id="{E0C7C876-9CCE-41F6-9FFF-E2A3C0BE5168}"/>
              </a:ext>
            </a:extLst>
          </p:cNvPr>
          <p:cNvSpPr>
            <a:spLocks noGrp="1"/>
          </p:cNvSpPr>
          <p:nvPr>
            <p:ph type="dt" sz="quarter" idx="1"/>
          </p:nvPr>
        </p:nvSpPr>
        <p:spPr>
          <a:xfrm>
            <a:off x="3776663" y="0"/>
            <a:ext cx="2890837" cy="487363"/>
          </a:xfrm>
          <a:prstGeom prst="rect">
            <a:avLst/>
          </a:prstGeom>
        </p:spPr>
        <p:txBody>
          <a:bodyPr vert="horz" lIns="89776" tIns="44888" rIns="89776" bIns="44888" rtlCol="0"/>
          <a:lstStyle>
            <a:lvl1pPr algn="r" eaLnBrk="1" hangingPunct="1">
              <a:defRPr sz="1200">
                <a:ea typeface="ＭＳ Ｐゴシック" pitchFamily="34" charset="-128"/>
              </a:defRPr>
            </a:lvl1pPr>
          </a:lstStyle>
          <a:p>
            <a:pPr>
              <a:defRPr/>
            </a:pPr>
            <a:fld id="{6EF01D34-8EBB-4A0B-A645-F34D01D9B4C2}" type="datetimeFigureOut">
              <a:rPr lang="hr-HR"/>
              <a:pPr>
                <a:defRPr/>
              </a:pPr>
              <a:t>12.3.2019.</a:t>
            </a:fld>
            <a:endParaRPr lang="hr-HR" dirty="0"/>
          </a:p>
        </p:txBody>
      </p:sp>
      <p:sp>
        <p:nvSpPr>
          <p:cNvPr id="4" name="Rezervirano mjesto podnožja 3">
            <a:extLst>
              <a:ext uri="{FF2B5EF4-FFF2-40B4-BE49-F238E27FC236}">
                <a16:creationId xmlns:a16="http://schemas.microsoft.com/office/drawing/2014/main" id="{5D72637C-2656-4BF9-A1FA-FC6B1577BE93}"/>
              </a:ext>
            </a:extLst>
          </p:cNvPr>
          <p:cNvSpPr>
            <a:spLocks noGrp="1"/>
          </p:cNvSpPr>
          <p:nvPr>
            <p:ph type="ftr" sz="quarter" idx="2"/>
          </p:nvPr>
        </p:nvSpPr>
        <p:spPr>
          <a:xfrm>
            <a:off x="0" y="9264650"/>
            <a:ext cx="2890838" cy="487363"/>
          </a:xfrm>
          <a:prstGeom prst="rect">
            <a:avLst/>
          </a:prstGeom>
        </p:spPr>
        <p:txBody>
          <a:bodyPr vert="horz" lIns="89776" tIns="44888" rIns="89776" bIns="44888" rtlCol="0" anchor="b"/>
          <a:lstStyle>
            <a:lvl1pPr algn="l" eaLnBrk="1" hangingPunct="1">
              <a:defRPr sz="1200">
                <a:ea typeface="ＭＳ Ｐゴシック" pitchFamily="34" charset="-128"/>
              </a:defRPr>
            </a:lvl1pPr>
          </a:lstStyle>
          <a:p>
            <a:pPr>
              <a:defRPr/>
            </a:pPr>
            <a:endParaRPr lang="hr-HR"/>
          </a:p>
        </p:txBody>
      </p:sp>
      <p:sp>
        <p:nvSpPr>
          <p:cNvPr id="5" name="Rezervirano mjesto broja slajda 4">
            <a:extLst>
              <a:ext uri="{FF2B5EF4-FFF2-40B4-BE49-F238E27FC236}">
                <a16:creationId xmlns:a16="http://schemas.microsoft.com/office/drawing/2014/main" id="{4345E8D6-7AB8-46E6-B277-2D3083D652FD}"/>
              </a:ext>
            </a:extLst>
          </p:cNvPr>
          <p:cNvSpPr>
            <a:spLocks noGrp="1"/>
          </p:cNvSpPr>
          <p:nvPr>
            <p:ph type="sldNum" sz="quarter" idx="3"/>
          </p:nvPr>
        </p:nvSpPr>
        <p:spPr>
          <a:xfrm>
            <a:off x="3776663" y="9264650"/>
            <a:ext cx="2890837" cy="487363"/>
          </a:xfrm>
          <a:prstGeom prst="rect">
            <a:avLst/>
          </a:prstGeom>
        </p:spPr>
        <p:txBody>
          <a:bodyPr vert="horz" lIns="89776" tIns="44888" rIns="89776" bIns="44888" rtlCol="0" anchor="b"/>
          <a:lstStyle>
            <a:lvl1pPr algn="r" eaLnBrk="1" hangingPunct="1">
              <a:defRPr sz="1200">
                <a:ea typeface="ＭＳ Ｐゴシック" pitchFamily="34" charset="-128"/>
              </a:defRPr>
            </a:lvl1pPr>
          </a:lstStyle>
          <a:p>
            <a:pPr>
              <a:defRPr/>
            </a:pPr>
            <a:fld id="{ED9ED8EC-C11A-4AF5-94B1-251876D50AB3}" type="slidenum">
              <a:rPr lang="hr-HR"/>
              <a:pPr>
                <a:defRPr/>
              </a:pPr>
              <a:t>‹#›</a:t>
            </a:fld>
            <a:endParaRPr lang="hr-H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FE72DDD4-AAA5-4D8F-8247-FD97CEF625CE}"/>
              </a:ext>
            </a:extLst>
          </p:cNvPr>
          <p:cNvSpPr>
            <a:spLocks noGrp="1"/>
          </p:cNvSpPr>
          <p:nvPr>
            <p:ph type="hdr" sz="quarter"/>
          </p:nvPr>
        </p:nvSpPr>
        <p:spPr>
          <a:xfrm>
            <a:off x="0" y="0"/>
            <a:ext cx="2890838" cy="487363"/>
          </a:xfrm>
          <a:prstGeom prst="rect">
            <a:avLst/>
          </a:prstGeom>
        </p:spPr>
        <p:txBody>
          <a:bodyPr vert="horz" lIns="89776" tIns="44888" rIns="89776" bIns="44888" rtlCol="0"/>
          <a:lstStyle>
            <a:lvl1pPr algn="l" eaLnBrk="1" hangingPunct="1">
              <a:defRPr sz="1200">
                <a:ea typeface="ＭＳ Ｐゴシック" pitchFamily="34" charset="-128"/>
              </a:defRPr>
            </a:lvl1pPr>
          </a:lstStyle>
          <a:p>
            <a:pPr>
              <a:defRPr/>
            </a:pPr>
            <a:endParaRPr lang="hr-HR"/>
          </a:p>
        </p:txBody>
      </p:sp>
      <p:sp>
        <p:nvSpPr>
          <p:cNvPr id="3" name="Rezervirano mjesto datuma 2">
            <a:extLst>
              <a:ext uri="{FF2B5EF4-FFF2-40B4-BE49-F238E27FC236}">
                <a16:creationId xmlns:a16="http://schemas.microsoft.com/office/drawing/2014/main" id="{1CCF75C0-A20D-4CC7-9890-B48D24936507}"/>
              </a:ext>
            </a:extLst>
          </p:cNvPr>
          <p:cNvSpPr>
            <a:spLocks noGrp="1"/>
          </p:cNvSpPr>
          <p:nvPr>
            <p:ph type="dt" idx="1"/>
          </p:nvPr>
        </p:nvSpPr>
        <p:spPr>
          <a:xfrm>
            <a:off x="3776663" y="0"/>
            <a:ext cx="2890837" cy="487363"/>
          </a:xfrm>
          <a:prstGeom prst="rect">
            <a:avLst/>
          </a:prstGeom>
        </p:spPr>
        <p:txBody>
          <a:bodyPr vert="horz" lIns="89776" tIns="44888" rIns="89776" bIns="44888" rtlCol="0"/>
          <a:lstStyle>
            <a:lvl1pPr algn="r" eaLnBrk="1" hangingPunct="1">
              <a:defRPr sz="1200">
                <a:ea typeface="ＭＳ Ｐゴシック" pitchFamily="34" charset="-128"/>
              </a:defRPr>
            </a:lvl1pPr>
          </a:lstStyle>
          <a:p>
            <a:pPr>
              <a:defRPr/>
            </a:pPr>
            <a:fld id="{2FEEFA47-FE62-4B95-A3E3-2D4EC5D49DD0}" type="datetimeFigureOut">
              <a:rPr lang="hr-HR"/>
              <a:pPr>
                <a:defRPr/>
              </a:pPr>
              <a:t>12.3.2019.</a:t>
            </a:fld>
            <a:endParaRPr lang="hr-HR" dirty="0"/>
          </a:p>
        </p:txBody>
      </p:sp>
      <p:sp>
        <p:nvSpPr>
          <p:cNvPr id="4" name="Rezervirano mjesto slike slajda 3">
            <a:extLst>
              <a:ext uri="{FF2B5EF4-FFF2-40B4-BE49-F238E27FC236}">
                <a16:creationId xmlns:a16="http://schemas.microsoft.com/office/drawing/2014/main" id="{A16AA58B-4293-40C8-9DDF-BF88EDAD8254}"/>
              </a:ext>
            </a:extLst>
          </p:cNvPr>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89776" tIns="44888" rIns="89776" bIns="44888" rtlCol="0" anchor="ctr"/>
          <a:lstStyle/>
          <a:p>
            <a:pPr lvl="0"/>
            <a:endParaRPr lang="hr-HR" noProof="0" dirty="0"/>
          </a:p>
        </p:txBody>
      </p:sp>
      <p:sp>
        <p:nvSpPr>
          <p:cNvPr id="5" name="Rezervirano mjesto bilježaka 4">
            <a:extLst>
              <a:ext uri="{FF2B5EF4-FFF2-40B4-BE49-F238E27FC236}">
                <a16:creationId xmlns:a16="http://schemas.microsoft.com/office/drawing/2014/main" id="{0B66149D-1670-400B-B240-2C0E780D46BA}"/>
              </a:ext>
            </a:extLst>
          </p:cNvPr>
          <p:cNvSpPr>
            <a:spLocks noGrp="1"/>
          </p:cNvSpPr>
          <p:nvPr>
            <p:ph type="body" sz="quarter" idx="3"/>
          </p:nvPr>
        </p:nvSpPr>
        <p:spPr>
          <a:xfrm>
            <a:off x="666750" y="4633913"/>
            <a:ext cx="5335588" cy="4387850"/>
          </a:xfrm>
          <a:prstGeom prst="rect">
            <a:avLst/>
          </a:prstGeom>
        </p:spPr>
        <p:txBody>
          <a:bodyPr vert="horz" lIns="89776" tIns="44888" rIns="89776" bIns="44888" rtlCol="0"/>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a:extLst>
              <a:ext uri="{FF2B5EF4-FFF2-40B4-BE49-F238E27FC236}">
                <a16:creationId xmlns:a16="http://schemas.microsoft.com/office/drawing/2014/main" id="{A56AF641-1644-4724-9670-BBEB1B413430}"/>
              </a:ext>
            </a:extLst>
          </p:cNvPr>
          <p:cNvSpPr>
            <a:spLocks noGrp="1"/>
          </p:cNvSpPr>
          <p:nvPr>
            <p:ph type="ftr" sz="quarter" idx="4"/>
          </p:nvPr>
        </p:nvSpPr>
        <p:spPr>
          <a:xfrm>
            <a:off x="0" y="9264650"/>
            <a:ext cx="2890838" cy="487363"/>
          </a:xfrm>
          <a:prstGeom prst="rect">
            <a:avLst/>
          </a:prstGeom>
        </p:spPr>
        <p:txBody>
          <a:bodyPr vert="horz" lIns="89776" tIns="44888" rIns="89776" bIns="44888" rtlCol="0" anchor="b"/>
          <a:lstStyle>
            <a:lvl1pPr algn="l" eaLnBrk="1" hangingPunct="1">
              <a:defRPr sz="1200">
                <a:ea typeface="ＭＳ Ｐゴシック" pitchFamily="34" charset="-128"/>
              </a:defRPr>
            </a:lvl1pPr>
          </a:lstStyle>
          <a:p>
            <a:pPr>
              <a:defRPr/>
            </a:pPr>
            <a:endParaRPr lang="hr-HR"/>
          </a:p>
        </p:txBody>
      </p:sp>
      <p:sp>
        <p:nvSpPr>
          <p:cNvPr id="7" name="Rezervirano mjesto broja slajda 6">
            <a:extLst>
              <a:ext uri="{FF2B5EF4-FFF2-40B4-BE49-F238E27FC236}">
                <a16:creationId xmlns:a16="http://schemas.microsoft.com/office/drawing/2014/main" id="{8C3C7C9A-66C5-43B7-9E36-25012C7D40B8}"/>
              </a:ext>
            </a:extLst>
          </p:cNvPr>
          <p:cNvSpPr>
            <a:spLocks noGrp="1"/>
          </p:cNvSpPr>
          <p:nvPr>
            <p:ph type="sldNum" sz="quarter" idx="5"/>
          </p:nvPr>
        </p:nvSpPr>
        <p:spPr>
          <a:xfrm>
            <a:off x="3776663" y="9264650"/>
            <a:ext cx="2890837" cy="487363"/>
          </a:xfrm>
          <a:prstGeom prst="rect">
            <a:avLst/>
          </a:prstGeom>
        </p:spPr>
        <p:txBody>
          <a:bodyPr vert="horz" lIns="89776" tIns="44888" rIns="89776" bIns="44888" rtlCol="0" anchor="b"/>
          <a:lstStyle>
            <a:lvl1pPr algn="r" eaLnBrk="1" hangingPunct="1">
              <a:defRPr sz="1200">
                <a:ea typeface="ＭＳ Ｐゴシック" pitchFamily="34" charset="-128"/>
              </a:defRPr>
            </a:lvl1pPr>
          </a:lstStyle>
          <a:p>
            <a:pPr>
              <a:defRPr/>
            </a:pPr>
            <a:fld id="{E4DE9E7A-DBB6-46F4-8879-C5531E7F8C84}" type="slidenum">
              <a:rPr lang="hr-HR"/>
              <a:pPr>
                <a:defRPr/>
              </a:pPr>
              <a:t>‹#›</a:t>
            </a:fld>
            <a:endParaRPr lang="hr-H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BB61B9C-546B-453A-A8C4-97DDB95029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C31DEE56-D20F-4566-9381-868994587BBC}"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3</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8195" name="Rectangle 2">
            <a:extLst>
              <a:ext uri="{FF2B5EF4-FFF2-40B4-BE49-F238E27FC236}">
                <a16:creationId xmlns:a16="http://schemas.microsoft.com/office/drawing/2014/main" id="{CF73F2C1-5FF0-4ACF-9892-AB6145B033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916A92DF-8790-4268-9A1A-A5BDD77180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D51B101-4DDE-425B-AE4F-C309DCAE68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8BA69E7A-4261-4F8C-ADC3-2E122F23619F}"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12</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6627" name="Rectangle 2">
            <a:extLst>
              <a:ext uri="{FF2B5EF4-FFF2-40B4-BE49-F238E27FC236}">
                <a16:creationId xmlns:a16="http://schemas.microsoft.com/office/drawing/2014/main" id="{1CF909DF-9FAD-43C9-9A5D-8426C41ACB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255B16C6-8945-464A-BFF1-DA38271D03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54AF486-778E-4897-8ABB-CB2A561EAF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802D5CB1-3EBF-4E94-91C2-EC6AE3208F08}"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13</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8675" name="Rectangle 2">
            <a:extLst>
              <a:ext uri="{FF2B5EF4-FFF2-40B4-BE49-F238E27FC236}">
                <a16:creationId xmlns:a16="http://schemas.microsoft.com/office/drawing/2014/main" id="{B713AB16-A10E-424F-A815-7255A43E5E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EA74A2A5-FC2E-4B51-88C1-D8467B204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44874A4-68F5-41F9-86CC-244B16F782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6F376528-5BFD-4391-9395-B9DB10C624A2}"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14</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0723" name="Rectangle 2">
            <a:extLst>
              <a:ext uri="{FF2B5EF4-FFF2-40B4-BE49-F238E27FC236}">
                <a16:creationId xmlns:a16="http://schemas.microsoft.com/office/drawing/2014/main" id="{2E2A101A-B910-4B3E-A925-58E6FDDC9A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0F629C63-84F8-42D9-A718-359283951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D5EC524-C215-4356-A744-EAF84D04AA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6CBDA685-4C5D-4B3D-B1EB-B16F9BA4E74E}"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15</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2771" name="Rectangle 2">
            <a:extLst>
              <a:ext uri="{FF2B5EF4-FFF2-40B4-BE49-F238E27FC236}">
                <a16:creationId xmlns:a16="http://schemas.microsoft.com/office/drawing/2014/main" id="{6ACE6A54-AD53-4D4A-AAB6-5BE177D408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C028B437-75C7-4088-98E8-3141EEAE13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75240F4-192C-4CEE-B670-22B0F4EC5A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2C723BF8-740A-4858-AB10-1CEAB93CAF7F}"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16</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4819" name="Rectangle 2">
            <a:extLst>
              <a:ext uri="{FF2B5EF4-FFF2-40B4-BE49-F238E27FC236}">
                <a16:creationId xmlns:a16="http://schemas.microsoft.com/office/drawing/2014/main" id="{5BDE862E-8FF9-4934-A9E2-0341351EC3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A293C2D4-61A1-4284-998E-9441C0C043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781C5E5-F84B-4FFA-90BD-C2FFD3D29C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9FD4A947-804C-4146-B679-CA99E936E52F}"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17</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6867" name="Rectangle 2">
            <a:extLst>
              <a:ext uri="{FF2B5EF4-FFF2-40B4-BE49-F238E27FC236}">
                <a16:creationId xmlns:a16="http://schemas.microsoft.com/office/drawing/2014/main" id="{F02C03E9-CE49-470E-835F-30A245F4C1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0C47801B-977D-44B4-AB1F-9CB29724A0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4C2C82C-367E-4415-A910-05CC84410A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6847B89C-AEF2-4EE7-851E-647A68C00706}"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18</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8915" name="Rectangle 2">
            <a:extLst>
              <a:ext uri="{FF2B5EF4-FFF2-40B4-BE49-F238E27FC236}">
                <a16:creationId xmlns:a16="http://schemas.microsoft.com/office/drawing/2014/main" id="{E6E01A46-C9D7-4B58-B719-FC15F7B6A1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99E998CE-DBD5-4644-8ECA-DB0563947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EA3C40E-5CE6-4A65-B9C0-9FD0441E4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5671131C-2A06-4FC6-9380-9B52EA7832F3}"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19</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40963" name="Rectangle 2">
            <a:extLst>
              <a:ext uri="{FF2B5EF4-FFF2-40B4-BE49-F238E27FC236}">
                <a16:creationId xmlns:a16="http://schemas.microsoft.com/office/drawing/2014/main" id="{9E2B2E84-BDA7-4070-A930-10CE3EB64C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EB7565DC-2986-48C0-A66C-8D0ED28739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C3AC785-8063-4977-A6DA-2606D04400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9CD0A5F0-BE4A-419C-8F36-AEBBCB8B1383}"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4</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0243" name="Rectangle 2">
            <a:extLst>
              <a:ext uri="{FF2B5EF4-FFF2-40B4-BE49-F238E27FC236}">
                <a16:creationId xmlns:a16="http://schemas.microsoft.com/office/drawing/2014/main" id="{57684D74-9F47-4F24-8B2A-4E279AB686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018AB704-0C25-488F-9870-8F6994110C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56051C4-8E80-4FF8-94A6-003B60B60D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3FB6245D-8C29-4137-9A6C-88F87C08ABC2}"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5</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2291" name="Rectangle 2">
            <a:extLst>
              <a:ext uri="{FF2B5EF4-FFF2-40B4-BE49-F238E27FC236}">
                <a16:creationId xmlns:a16="http://schemas.microsoft.com/office/drawing/2014/main" id="{BAE10700-9BE6-4448-A7EA-939961E59D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70A7944C-B134-47B2-A8AD-CA187431E8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26957A8-3B5B-4D74-A145-755A6DCF48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5C54CFB4-336F-49DC-AA48-EFD34D868DD0}"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6</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4339" name="Rectangle 2">
            <a:extLst>
              <a:ext uri="{FF2B5EF4-FFF2-40B4-BE49-F238E27FC236}">
                <a16:creationId xmlns:a16="http://schemas.microsoft.com/office/drawing/2014/main" id="{F0FA5831-0FCE-40D3-90E6-01A41D06AD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F03C022C-383A-4D57-ADAC-C4AFA4A6D2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9C68436-121C-4286-8E5E-7C06457A32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FA74B391-0E04-4632-81F0-7546AB7611F4}"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7</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6387" name="Rectangle 2">
            <a:extLst>
              <a:ext uri="{FF2B5EF4-FFF2-40B4-BE49-F238E27FC236}">
                <a16:creationId xmlns:a16="http://schemas.microsoft.com/office/drawing/2014/main" id="{24F150C4-2BCF-44DF-8899-8BCDCF6C2F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A7EDEA87-376A-4834-B3D3-914AC6C05B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5EDD944-2451-41F4-BD14-4F784E95C6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BA359E2F-ABF1-4B04-B997-8BAC8A073225}"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8</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8435" name="Rectangle 2">
            <a:extLst>
              <a:ext uri="{FF2B5EF4-FFF2-40B4-BE49-F238E27FC236}">
                <a16:creationId xmlns:a16="http://schemas.microsoft.com/office/drawing/2014/main" id="{528276E5-D2AD-4E8A-BF84-A592312CA1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1BE8A26C-6C76-401E-840E-A3D16F351B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3E43272-1E1E-45AB-8DF3-D3CB39F986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E73F3576-32D8-45ED-BE11-C5F88033C1E7}"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9</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0483" name="Rectangle 2">
            <a:extLst>
              <a:ext uri="{FF2B5EF4-FFF2-40B4-BE49-F238E27FC236}">
                <a16:creationId xmlns:a16="http://schemas.microsoft.com/office/drawing/2014/main" id="{8FF95FA9-C760-41C2-BEA8-A9DA8C64C1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DA0F9EE2-CC0B-4A29-8124-6CB2CEC108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637F682-C346-451E-8778-50B900CF00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449BF443-923F-4E49-B463-65B5C709A0B6}"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10</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2531" name="Rectangle 2">
            <a:extLst>
              <a:ext uri="{FF2B5EF4-FFF2-40B4-BE49-F238E27FC236}">
                <a16:creationId xmlns:a16="http://schemas.microsoft.com/office/drawing/2014/main" id="{0A839779-B598-42B6-9F18-F3ECFAE423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2A3B471E-C890-4778-9386-3B96CAEADA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A805164-DFED-4E1D-8485-0890CD3F7C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6702F63F-823E-4046-B344-6DBA2FE7B353}"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11</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4579" name="Rectangle 2">
            <a:extLst>
              <a:ext uri="{FF2B5EF4-FFF2-40B4-BE49-F238E27FC236}">
                <a16:creationId xmlns:a16="http://schemas.microsoft.com/office/drawing/2014/main" id="{5B16ADF6-975A-424B-9DDE-230F279BFB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5CB4FE0C-C6B3-4085-AB13-6D77AF36B6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15">
            <a:extLst>
              <a:ext uri="{FF2B5EF4-FFF2-40B4-BE49-F238E27FC236}">
                <a16:creationId xmlns:a16="http://schemas.microsoft.com/office/drawing/2014/main" id="{7974DF95-0B30-46F0-B963-003A08603C8F}"/>
              </a:ext>
            </a:extLst>
          </p:cNvPr>
          <p:cNvSpPr>
            <a:spLocks noChangeArrowheads="1"/>
          </p:cNvSpPr>
          <p:nvPr/>
        </p:nvSpPr>
        <p:spPr bwMode="auto">
          <a:xfrm>
            <a:off x="7985125" y="3738563"/>
            <a:ext cx="7938"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5" name="Rectangle 142">
            <a:extLst>
              <a:ext uri="{FF2B5EF4-FFF2-40B4-BE49-F238E27FC236}">
                <a16:creationId xmlns:a16="http://schemas.microsoft.com/office/drawing/2014/main" id="{EAB2D81A-51F5-4251-A28B-696F3B2634CF}"/>
              </a:ext>
            </a:extLst>
          </p:cNvPr>
          <p:cNvSpPr>
            <a:spLocks noChangeArrowheads="1"/>
          </p:cNvSpPr>
          <p:nvPr/>
        </p:nvSpPr>
        <p:spPr bwMode="auto">
          <a:xfrm>
            <a:off x="7939088" y="3729038"/>
            <a:ext cx="11112"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6" name="Rectangle 156">
            <a:extLst>
              <a:ext uri="{FF2B5EF4-FFF2-40B4-BE49-F238E27FC236}">
                <a16:creationId xmlns:a16="http://schemas.microsoft.com/office/drawing/2014/main" id="{7BECAEEA-8259-4FC2-B93B-AD4879398CA3}"/>
              </a:ext>
            </a:extLst>
          </p:cNvPr>
          <p:cNvSpPr>
            <a:spLocks noChangeArrowheads="1"/>
          </p:cNvSpPr>
          <p:nvPr/>
        </p:nvSpPr>
        <p:spPr bwMode="auto">
          <a:xfrm>
            <a:off x="7780338" y="3738563"/>
            <a:ext cx="7937"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7" name="Freeform 190">
            <a:extLst>
              <a:ext uri="{FF2B5EF4-FFF2-40B4-BE49-F238E27FC236}">
                <a16:creationId xmlns:a16="http://schemas.microsoft.com/office/drawing/2014/main" id="{FB2B84BD-FD2C-461B-A120-F1339000FFB6}"/>
              </a:ext>
            </a:extLst>
          </p:cNvPr>
          <p:cNvSpPr>
            <a:spLocks/>
          </p:cNvSpPr>
          <p:nvPr/>
        </p:nvSpPr>
        <p:spPr bwMode="auto">
          <a:xfrm>
            <a:off x="7886700" y="3941763"/>
            <a:ext cx="9525" cy="9525"/>
          </a:xfrm>
          <a:custGeom>
            <a:avLst/>
            <a:gdLst>
              <a:gd name="T0" fmla="*/ 0 w 19"/>
              <a:gd name="T1" fmla="*/ 2147483646 h 18"/>
              <a:gd name="T2" fmla="*/ 2147483646 w 19"/>
              <a:gd name="T3" fmla="*/ 0 h 18"/>
              <a:gd name="T4" fmla="*/ 2147483646 w 19"/>
              <a:gd name="T5" fmla="*/ 2147483646 h 18"/>
              <a:gd name="T6" fmla="*/ 0 w 19"/>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8">
                <a:moveTo>
                  <a:pt x="0" y="18"/>
                </a:moveTo>
                <a:lnTo>
                  <a:pt x="19" y="0"/>
                </a:lnTo>
                <a:lnTo>
                  <a:pt x="19"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94">
            <a:extLst>
              <a:ext uri="{FF2B5EF4-FFF2-40B4-BE49-F238E27FC236}">
                <a16:creationId xmlns:a16="http://schemas.microsoft.com/office/drawing/2014/main" id="{04A4E72A-DC6F-41FD-9002-15FAF3450FAE}"/>
              </a:ext>
            </a:extLst>
          </p:cNvPr>
          <p:cNvSpPr>
            <a:spLocks noChangeArrowheads="1"/>
          </p:cNvSpPr>
          <p:nvPr/>
        </p:nvSpPr>
        <p:spPr bwMode="auto">
          <a:xfrm>
            <a:off x="7913688" y="3911600"/>
            <a:ext cx="7937"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graphicFrame>
        <p:nvGraphicFramePr>
          <p:cNvPr id="9" name="Base" hidden="1">
            <a:extLst>
              <a:ext uri="{FF2B5EF4-FFF2-40B4-BE49-F238E27FC236}">
                <a16:creationId xmlns:a16="http://schemas.microsoft.com/office/drawing/2014/main" id="{77CC1A13-DF22-42D5-9F38-1EBF9A52091B}"/>
              </a:ext>
            </a:extLst>
          </p:cNvPr>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4539" name="Presentation" r:id="rId3" imgW="0" imgH="0" progId="PowerPoint.Show.8">
                  <p:embed/>
                </p:oleObj>
              </mc:Choice>
              <mc:Fallback>
                <p:oleObj name="Presentation" r:id="rId3" imgW="0" imgH="0" progId="PowerPoint.Show.8">
                  <p:embed/>
                  <p:pic>
                    <p:nvPicPr>
                      <p:cNvPr id="2065" name="Base" hidden="1">
                        <a:extLst>
                          <a:ext uri="{FF2B5EF4-FFF2-40B4-BE49-F238E27FC236}">
                            <a16:creationId xmlns:a16="http://schemas.microsoft.com/office/drawing/2014/main" id="{4AEF8057-5840-4A26-870F-FA90F1243679}"/>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796" name="Rectangle 4"/>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ctr">
              <a:buFont typeface="Symbol" pitchFamily="18" charset="2"/>
              <a:buNone/>
              <a:defRPr b="1"/>
            </a:lvl1pPr>
          </a:lstStyle>
          <a:p>
            <a:pPr lvl="0"/>
            <a:r>
              <a:rPr lang="en-US" noProof="0" dirty="0"/>
              <a:t>Click to edit Master subtitle style</a:t>
            </a:r>
          </a:p>
        </p:txBody>
      </p:sp>
      <p:sp>
        <p:nvSpPr>
          <p:cNvPr id="161800" name="Rectangle 8"/>
          <p:cNvSpPr>
            <a:spLocks noGrp="1" noChangeArrowheads="1"/>
          </p:cNvSpPr>
          <p:nvPr>
            <p:ph type="ctrTitle" sz="quarte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3200"/>
            </a:lvl1pPr>
          </a:lstStyle>
          <a:p>
            <a:pPr lvl="0"/>
            <a:r>
              <a:rPr lang="en-US" noProof="0" dirty="0"/>
              <a:t>Click to edit Master title style</a:t>
            </a:r>
          </a:p>
        </p:txBody>
      </p:sp>
    </p:spTree>
    <p:extLst>
      <p:ext uri="{BB962C8B-B14F-4D97-AF65-F5344CB8AC3E}">
        <p14:creationId xmlns:p14="http://schemas.microsoft.com/office/powerpoint/2010/main" val="184294047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6">
            <a:extLst>
              <a:ext uri="{FF2B5EF4-FFF2-40B4-BE49-F238E27FC236}">
                <a16:creationId xmlns:a16="http://schemas.microsoft.com/office/drawing/2014/main" id="{6BFA8BFD-EF1A-4694-ADA4-1B82F1642EB7}"/>
              </a:ext>
            </a:extLst>
          </p:cNvPr>
          <p:cNvSpPr>
            <a:spLocks noGrp="1" noChangeArrowheads="1"/>
          </p:cNvSpPr>
          <p:nvPr>
            <p:ph type="sldNum" sz="quarter" idx="10"/>
          </p:nvPr>
        </p:nvSpPr>
        <p:spPr>
          <a:ln/>
        </p:spPr>
        <p:txBody>
          <a:bodyPr/>
          <a:lstStyle>
            <a:lvl1pPr>
              <a:defRPr/>
            </a:lvl1pPr>
          </a:lstStyle>
          <a:p>
            <a:pPr>
              <a:defRPr/>
            </a:pPr>
            <a:fld id="{38C7C70B-E1C4-4132-99BE-301F5C826354}" type="slidenum">
              <a:rPr lang="en-US"/>
              <a:pPr>
                <a:defRPr/>
              </a:pPr>
              <a:t>‹#›</a:t>
            </a:fld>
            <a:endParaRPr lang="en-US" dirty="0"/>
          </a:p>
        </p:txBody>
      </p:sp>
    </p:spTree>
    <p:extLst>
      <p:ext uri="{BB962C8B-B14F-4D97-AF65-F5344CB8AC3E}">
        <p14:creationId xmlns:p14="http://schemas.microsoft.com/office/powerpoint/2010/main" val="413273792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endParaRPr lang="hr-HR"/>
          </a:p>
        </p:txBody>
      </p:sp>
      <p:sp>
        <p:nvSpPr>
          <p:cNvPr id="3" name=" 2"/>
          <p:cNvSpPr>
            <a:spLocks noGrp="1"/>
          </p:cNvSpPr>
          <p:nvPr>
            <p:ph type="body" orient="vert" idx="1"/>
          </p:nvPr>
        </p:nvSpPr>
        <p:spPr>
          <a:xfrm>
            <a:off x="457200" y="274639"/>
            <a:ext cx="603152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6">
            <a:extLst>
              <a:ext uri="{FF2B5EF4-FFF2-40B4-BE49-F238E27FC236}">
                <a16:creationId xmlns:a16="http://schemas.microsoft.com/office/drawing/2014/main" id="{45C7EFFB-FB30-4D4F-982C-B75EACFD1320}"/>
              </a:ext>
            </a:extLst>
          </p:cNvPr>
          <p:cNvSpPr>
            <a:spLocks noGrp="1" noChangeArrowheads="1"/>
          </p:cNvSpPr>
          <p:nvPr>
            <p:ph type="sldNum" sz="quarter" idx="10"/>
          </p:nvPr>
        </p:nvSpPr>
        <p:spPr>
          <a:ln/>
        </p:spPr>
        <p:txBody>
          <a:bodyPr/>
          <a:lstStyle>
            <a:lvl1pPr>
              <a:defRPr/>
            </a:lvl1pPr>
          </a:lstStyle>
          <a:p>
            <a:pPr>
              <a:defRPr/>
            </a:pPr>
            <a:fld id="{28847AEA-B60D-4313-B006-E540F2DBB548}" type="slidenum">
              <a:rPr lang="en-US"/>
              <a:pPr>
                <a:defRPr/>
              </a:pPr>
              <a:t>‹#›</a:t>
            </a:fld>
            <a:endParaRPr lang="en-US" dirty="0"/>
          </a:p>
        </p:txBody>
      </p:sp>
    </p:spTree>
    <p:extLst>
      <p:ext uri="{BB962C8B-B14F-4D97-AF65-F5344CB8AC3E}">
        <p14:creationId xmlns:p14="http://schemas.microsoft.com/office/powerpoint/2010/main" val="14397450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hr-HR" dirty="0"/>
          </a:p>
        </p:txBody>
      </p:sp>
      <p:sp>
        <p:nvSpPr>
          <p:cNvPr id="3" name="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6">
            <a:extLst>
              <a:ext uri="{FF2B5EF4-FFF2-40B4-BE49-F238E27FC236}">
                <a16:creationId xmlns:a16="http://schemas.microsoft.com/office/drawing/2014/main" id="{4F227823-0CBD-44B2-9D88-0E7E2A2B7F9F}"/>
              </a:ext>
            </a:extLst>
          </p:cNvPr>
          <p:cNvSpPr>
            <a:spLocks noGrp="1" noChangeArrowheads="1"/>
          </p:cNvSpPr>
          <p:nvPr>
            <p:ph type="sldNum" sz="quarter" idx="10"/>
          </p:nvPr>
        </p:nvSpPr>
        <p:spPr>
          <a:ln/>
        </p:spPr>
        <p:txBody>
          <a:bodyPr/>
          <a:lstStyle>
            <a:lvl1pPr>
              <a:defRPr/>
            </a:lvl1pPr>
          </a:lstStyle>
          <a:p>
            <a:pPr>
              <a:defRPr/>
            </a:pPr>
            <a:fld id="{6BCBF163-AC41-4E67-98F0-B63C15523B3F}" type="slidenum">
              <a:rPr lang="en-US"/>
              <a:pPr>
                <a:defRPr/>
              </a:pPr>
              <a:t>‹#›</a:t>
            </a:fld>
            <a:endParaRPr lang="en-US" dirty="0"/>
          </a:p>
        </p:txBody>
      </p:sp>
    </p:spTree>
    <p:extLst>
      <p:ext uri="{BB962C8B-B14F-4D97-AF65-F5344CB8AC3E}">
        <p14:creationId xmlns:p14="http://schemas.microsoft.com/office/powerpoint/2010/main" val="27523340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 1"/>
          <p:cNvSpPr>
            <a:spLocks noGrp="1"/>
          </p:cNvSpPr>
          <p:nvPr>
            <p:ph type="title"/>
          </p:nvPr>
        </p:nvSpPr>
        <p:spPr>
          <a:xfrm>
            <a:off x="722435" y="4406901"/>
            <a:ext cx="7772400" cy="1362075"/>
          </a:xfrm>
          <a:prstGeom prst="rect">
            <a:avLst/>
          </a:prstGeom>
        </p:spPr>
        <p:txBody>
          <a:bodyPr anchor="t"/>
          <a:lstStyle>
            <a:lvl1pPr algn="l">
              <a:defRPr sz="4000" b="1" cap="all"/>
            </a:lvl1pPr>
          </a:lstStyle>
          <a:p>
            <a:r>
              <a:rPr lang="en-US"/>
              <a:t>Click to edit Master title style</a:t>
            </a:r>
            <a:endParaRPr lang="hr-HR"/>
          </a:p>
        </p:txBody>
      </p:sp>
      <p:sp>
        <p:nvSpPr>
          <p:cNvPr id="3" name="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6">
            <a:extLst>
              <a:ext uri="{FF2B5EF4-FFF2-40B4-BE49-F238E27FC236}">
                <a16:creationId xmlns:a16="http://schemas.microsoft.com/office/drawing/2014/main" id="{CD184FE4-26FE-46CF-A247-89A4BB47A6C5}"/>
              </a:ext>
            </a:extLst>
          </p:cNvPr>
          <p:cNvSpPr>
            <a:spLocks noGrp="1" noChangeArrowheads="1"/>
          </p:cNvSpPr>
          <p:nvPr>
            <p:ph type="sldNum" sz="quarter" idx="10"/>
          </p:nvPr>
        </p:nvSpPr>
        <p:spPr>
          <a:ln/>
        </p:spPr>
        <p:txBody>
          <a:bodyPr/>
          <a:lstStyle>
            <a:lvl1pPr>
              <a:defRPr/>
            </a:lvl1pPr>
          </a:lstStyle>
          <a:p>
            <a:pPr>
              <a:defRPr/>
            </a:pPr>
            <a:fld id="{286C22D5-F350-4E20-8256-E044A6CCC0E6}" type="slidenum">
              <a:rPr lang="en-US"/>
              <a:pPr>
                <a:defRPr/>
              </a:pPr>
              <a:t>‹#›</a:t>
            </a:fld>
            <a:endParaRPr lang="en-US" dirty="0"/>
          </a:p>
        </p:txBody>
      </p:sp>
    </p:spTree>
    <p:extLst>
      <p:ext uri="{BB962C8B-B14F-4D97-AF65-F5344CB8AC3E}">
        <p14:creationId xmlns:p14="http://schemas.microsoft.com/office/powerpoint/2010/main" val="23308076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 2"/>
          <p:cNvSpPr>
            <a:spLocks noGrp="1"/>
          </p:cNvSpPr>
          <p:nvPr>
            <p:ph sz="half" idx="1"/>
          </p:nvPr>
        </p:nvSpPr>
        <p:spPr>
          <a:xfrm>
            <a:off x="457200"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 3"/>
          <p:cNvSpPr>
            <a:spLocks noGrp="1"/>
          </p:cNvSpPr>
          <p:nvPr>
            <p:ph sz="half" idx="2"/>
          </p:nvPr>
        </p:nvSpPr>
        <p:spPr>
          <a:xfrm>
            <a:off x="4642338"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16">
            <a:extLst>
              <a:ext uri="{FF2B5EF4-FFF2-40B4-BE49-F238E27FC236}">
                <a16:creationId xmlns:a16="http://schemas.microsoft.com/office/drawing/2014/main" id="{33C74979-052D-40AC-87CC-8B8D075B57A8}"/>
              </a:ext>
            </a:extLst>
          </p:cNvPr>
          <p:cNvSpPr>
            <a:spLocks noGrp="1" noChangeArrowheads="1"/>
          </p:cNvSpPr>
          <p:nvPr>
            <p:ph type="sldNum" sz="quarter" idx="10"/>
          </p:nvPr>
        </p:nvSpPr>
        <p:spPr>
          <a:ln/>
        </p:spPr>
        <p:txBody>
          <a:bodyPr/>
          <a:lstStyle>
            <a:lvl1pPr>
              <a:defRPr/>
            </a:lvl1pPr>
          </a:lstStyle>
          <a:p>
            <a:pPr>
              <a:defRPr/>
            </a:pPr>
            <a:fld id="{5891009D-84A0-40D2-B4D9-CB9FEA3B9CA3}" type="slidenum">
              <a:rPr lang="en-US"/>
              <a:pPr>
                <a:defRPr/>
              </a:pPr>
              <a:t>‹#›</a:t>
            </a:fld>
            <a:endParaRPr lang="en-US" dirty="0"/>
          </a:p>
        </p:txBody>
      </p:sp>
    </p:spTree>
    <p:extLst>
      <p:ext uri="{BB962C8B-B14F-4D97-AF65-F5344CB8AC3E}">
        <p14:creationId xmlns:p14="http://schemas.microsoft.com/office/powerpoint/2010/main" val="7364352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hr-HR"/>
          </a:p>
        </p:txBody>
      </p:sp>
      <p:sp>
        <p:nvSpPr>
          <p:cNvPr id="3" name="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 4"/>
          <p:cNvSpPr>
            <a:spLocks noGrp="1"/>
          </p:cNvSpPr>
          <p:nvPr>
            <p:ph type="body" sz="quarter" idx="3"/>
          </p:nvPr>
        </p:nvSpPr>
        <p:spPr>
          <a:xfrm>
            <a:off x="4645270"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 5"/>
          <p:cNvSpPr>
            <a:spLocks noGrp="1"/>
          </p:cNvSpPr>
          <p:nvPr>
            <p:ph sz="quarter" idx="4"/>
          </p:nvPr>
        </p:nvSpPr>
        <p:spPr>
          <a:xfrm>
            <a:off x="4645270"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16">
            <a:extLst>
              <a:ext uri="{FF2B5EF4-FFF2-40B4-BE49-F238E27FC236}">
                <a16:creationId xmlns:a16="http://schemas.microsoft.com/office/drawing/2014/main" id="{8686388E-0086-4147-A2AA-AB6165A587FB}"/>
              </a:ext>
            </a:extLst>
          </p:cNvPr>
          <p:cNvSpPr>
            <a:spLocks noGrp="1" noChangeArrowheads="1"/>
          </p:cNvSpPr>
          <p:nvPr>
            <p:ph type="sldNum" sz="quarter" idx="10"/>
          </p:nvPr>
        </p:nvSpPr>
        <p:spPr>
          <a:ln/>
        </p:spPr>
        <p:txBody>
          <a:bodyPr/>
          <a:lstStyle>
            <a:lvl1pPr>
              <a:defRPr/>
            </a:lvl1pPr>
          </a:lstStyle>
          <a:p>
            <a:pPr>
              <a:defRPr/>
            </a:pPr>
            <a:fld id="{776C0007-FBBF-4306-9BC6-AB45B5E8A14B}" type="slidenum">
              <a:rPr lang="en-US"/>
              <a:pPr>
                <a:defRPr/>
              </a:pPr>
              <a:t>‹#›</a:t>
            </a:fld>
            <a:endParaRPr lang="en-US" dirty="0"/>
          </a:p>
        </p:txBody>
      </p:sp>
    </p:spTree>
    <p:extLst>
      <p:ext uri="{BB962C8B-B14F-4D97-AF65-F5344CB8AC3E}">
        <p14:creationId xmlns:p14="http://schemas.microsoft.com/office/powerpoint/2010/main" val="109257988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Rectangle 16">
            <a:extLst>
              <a:ext uri="{FF2B5EF4-FFF2-40B4-BE49-F238E27FC236}">
                <a16:creationId xmlns:a16="http://schemas.microsoft.com/office/drawing/2014/main" id="{ED5BA7E3-2F84-46B6-8D81-CCFF06C00CE6}"/>
              </a:ext>
            </a:extLst>
          </p:cNvPr>
          <p:cNvSpPr>
            <a:spLocks noGrp="1" noChangeArrowheads="1"/>
          </p:cNvSpPr>
          <p:nvPr>
            <p:ph type="sldNum" sz="quarter" idx="10"/>
          </p:nvPr>
        </p:nvSpPr>
        <p:spPr>
          <a:ln/>
        </p:spPr>
        <p:txBody>
          <a:bodyPr/>
          <a:lstStyle>
            <a:lvl1pPr>
              <a:defRPr/>
            </a:lvl1pPr>
          </a:lstStyle>
          <a:p>
            <a:pPr>
              <a:defRPr/>
            </a:pPr>
            <a:fld id="{ACECE73F-A49D-405B-B5EA-E0360F2A1F78}" type="slidenum">
              <a:rPr lang="en-US"/>
              <a:pPr>
                <a:defRPr/>
              </a:pPr>
              <a:t>‹#›</a:t>
            </a:fld>
            <a:endParaRPr lang="en-US" dirty="0"/>
          </a:p>
        </p:txBody>
      </p:sp>
    </p:spTree>
    <p:extLst>
      <p:ext uri="{BB962C8B-B14F-4D97-AF65-F5344CB8AC3E}">
        <p14:creationId xmlns:p14="http://schemas.microsoft.com/office/powerpoint/2010/main" val="31863320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0A40D03E-0525-4B66-B31A-33BC8C90A0F5}"/>
              </a:ext>
            </a:extLst>
          </p:cNvPr>
          <p:cNvSpPr>
            <a:spLocks noGrp="1" noChangeArrowheads="1"/>
          </p:cNvSpPr>
          <p:nvPr>
            <p:ph type="sldNum" sz="quarter" idx="10"/>
          </p:nvPr>
        </p:nvSpPr>
        <p:spPr>
          <a:ln/>
        </p:spPr>
        <p:txBody>
          <a:bodyPr/>
          <a:lstStyle>
            <a:lvl1pPr>
              <a:defRPr/>
            </a:lvl1pPr>
          </a:lstStyle>
          <a:p>
            <a:pPr>
              <a:defRPr/>
            </a:pPr>
            <a:fld id="{79947B7C-2949-4BE3-B1D8-8DAEFB417417}" type="slidenum">
              <a:rPr lang="en-US"/>
              <a:pPr>
                <a:defRPr/>
              </a:pPr>
              <a:t>‹#›</a:t>
            </a:fld>
            <a:endParaRPr lang="en-US" dirty="0"/>
          </a:p>
        </p:txBody>
      </p:sp>
    </p:spTree>
    <p:extLst>
      <p:ext uri="{BB962C8B-B14F-4D97-AF65-F5344CB8AC3E}">
        <p14:creationId xmlns:p14="http://schemas.microsoft.com/office/powerpoint/2010/main" val="68167834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 1"/>
          <p:cNvSpPr>
            <a:spLocks noGrp="1"/>
          </p:cNvSpPr>
          <p:nvPr>
            <p:ph type="title"/>
          </p:nvPr>
        </p:nvSpPr>
        <p:spPr>
          <a:xfrm>
            <a:off x="457200" y="273050"/>
            <a:ext cx="3008435" cy="1162050"/>
          </a:xfrm>
          <a:prstGeom prst="rect">
            <a:avLst/>
          </a:prstGeom>
        </p:spPr>
        <p:txBody>
          <a:bodyPr anchor="b"/>
          <a:lstStyle>
            <a:lvl1pPr algn="l">
              <a:defRPr sz="2000" b="1"/>
            </a:lvl1pPr>
          </a:lstStyle>
          <a:p>
            <a:r>
              <a:rPr lang="en-US"/>
              <a:t>Click to edit Master title style</a:t>
            </a:r>
            <a:endParaRPr lang="hr-HR"/>
          </a:p>
        </p:txBody>
      </p:sp>
      <p:sp>
        <p:nvSpPr>
          <p:cNvPr id="3" name=" 2"/>
          <p:cNvSpPr>
            <a:spLocks noGrp="1"/>
          </p:cNvSpPr>
          <p:nvPr>
            <p:ph idx="1"/>
          </p:nvPr>
        </p:nvSpPr>
        <p:spPr>
          <a:xfrm>
            <a:off x="3575538" y="273051"/>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 3"/>
          <p:cNvSpPr>
            <a:spLocks noGrp="1"/>
          </p:cNvSpPr>
          <p:nvPr>
            <p:ph type="body" sz="half" idx="2"/>
          </p:nvPr>
        </p:nvSpPr>
        <p:spPr>
          <a:xfrm>
            <a:off x="457200" y="1435101"/>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a:extLst>
              <a:ext uri="{FF2B5EF4-FFF2-40B4-BE49-F238E27FC236}">
                <a16:creationId xmlns:a16="http://schemas.microsoft.com/office/drawing/2014/main" id="{D5BB51F1-B337-4A7A-B63E-F3D2A33E8B75}"/>
              </a:ext>
            </a:extLst>
          </p:cNvPr>
          <p:cNvSpPr>
            <a:spLocks noGrp="1" noChangeArrowheads="1"/>
          </p:cNvSpPr>
          <p:nvPr>
            <p:ph type="sldNum" sz="quarter" idx="10"/>
          </p:nvPr>
        </p:nvSpPr>
        <p:spPr>
          <a:ln/>
        </p:spPr>
        <p:txBody>
          <a:bodyPr/>
          <a:lstStyle>
            <a:lvl1pPr>
              <a:defRPr/>
            </a:lvl1pPr>
          </a:lstStyle>
          <a:p>
            <a:pPr>
              <a:defRPr/>
            </a:pPr>
            <a:fld id="{08972FFA-ED99-48D6-BDD1-A536E29813A3}" type="slidenum">
              <a:rPr lang="en-US"/>
              <a:pPr>
                <a:defRPr/>
              </a:pPr>
              <a:t>‹#›</a:t>
            </a:fld>
            <a:endParaRPr lang="en-US" dirty="0"/>
          </a:p>
        </p:txBody>
      </p:sp>
    </p:spTree>
    <p:extLst>
      <p:ext uri="{BB962C8B-B14F-4D97-AF65-F5344CB8AC3E}">
        <p14:creationId xmlns:p14="http://schemas.microsoft.com/office/powerpoint/2010/main" val="194739356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 1"/>
          <p:cNvSpPr>
            <a:spLocks noGrp="1"/>
          </p:cNvSpPr>
          <p:nvPr>
            <p:ph type="title"/>
          </p:nvPr>
        </p:nvSpPr>
        <p:spPr>
          <a:xfrm>
            <a:off x="1792166" y="4800600"/>
            <a:ext cx="5486400" cy="566738"/>
          </a:xfrm>
          <a:prstGeom prst="rect">
            <a:avLst/>
          </a:prstGeom>
        </p:spPr>
        <p:txBody>
          <a:bodyPr anchor="b"/>
          <a:lstStyle>
            <a:lvl1pPr algn="l">
              <a:defRPr sz="2000" b="1"/>
            </a:lvl1pPr>
          </a:lstStyle>
          <a:p>
            <a:r>
              <a:rPr lang="en-US"/>
              <a:t>Click to edit Master title style</a:t>
            </a:r>
            <a:endParaRPr lang="hr-HR"/>
          </a:p>
        </p:txBody>
      </p:sp>
      <p:sp>
        <p:nvSpPr>
          <p:cNvPr id="3" name="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dirty="0"/>
          </a:p>
        </p:txBody>
      </p:sp>
      <p:sp>
        <p:nvSpPr>
          <p:cNvPr id="4" name="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a:extLst>
              <a:ext uri="{FF2B5EF4-FFF2-40B4-BE49-F238E27FC236}">
                <a16:creationId xmlns:a16="http://schemas.microsoft.com/office/drawing/2014/main" id="{DFB178DA-75B4-4294-AD7D-71B72328AC09}"/>
              </a:ext>
            </a:extLst>
          </p:cNvPr>
          <p:cNvSpPr>
            <a:spLocks noGrp="1" noChangeArrowheads="1"/>
          </p:cNvSpPr>
          <p:nvPr>
            <p:ph type="sldNum" sz="quarter" idx="10"/>
          </p:nvPr>
        </p:nvSpPr>
        <p:spPr>
          <a:ln/>
        </p:spPr>
        <p:txBody>
          <a:bodyPr/>
          <a:lstStyle>
            <a:lvl1pPr>
              <a:defRPr/>
            </a:lvl1pPr>
          </a:lstStyle>
          <a:p>
            <a:pPr>
              <a:defRPr/>
            </a:pPr>
            <a:fld id="{A6149003-B8D6-4C46-BFC3-773FC0DC35CA}" type="slidenum">
              <a:rPr lang="en-US"/>
              <a:pPr>
                <a:defRPr/>
              </a:pPr>
              <a:t>‹#›</a:t>
            </a:fld>
            <a:endParaRPr lang="en-US" dirty="0"/>
          </a:p>
        </p:txBody>
      </p:sp>
    </p:spTree>
    <p:extLst>
      <p:ext uri="{BB962C8B-B14F-4D97-AF65-F5344CB8AC3E}">
        <p14:creationId xmlns:p14="http://schemas.microsoft.com/office/powerpoint/2010/main" val="383439915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Line 12">
            <a:extLst>
              <a:ext uri="{FF2B5EF4-FFF2-40B4-BE49-F238E27FC236}">
                <a16:creationId xmlns:a16="http://schemas.microsoft.com/office/drawing/2014/main" id="{00DFB8E1-DF0D-4556-8F83-1A8ADB4DD471}"/>
              </a:ext>
            </a:extLst>
          </p:cNvPr>
          <p:cNvSpPr>
            <a:spLocks noChangeShapeType="1"/>
          </p:cNvSpPr>
          <p:nvPr userDrawn="1"/>
        </p:nvSpPr>
        <p:spPr bwMode="auto">
          <a:xfrm>
            <a:off x="146050" y="747713"/>
            <a:ext cx="8801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40" name="Rectangle 16">
            <a:extLst>
              <a:ext uri="{FF2B5EF4-FFF2-40B4-BE49-F238E27FC236}">
                <a16:creationId xmlns:a16="http://schemas.microsoft.com/office/drawing/2014/main" id="{12712DF9-2E71-4499-9EBA-4813373591F9}"/>
              </a:ext>
            </a:extLst>
          </p:cNvPr>
          <p:cNvSpPr>
            <a:spLocks noGrp="1" noChangeArrowheads="1"/>
          </p:cNvSpPr>
          <p:nvPr>
            <p:ph type="sldNum" sz="quarter" idx="4"/>
          </p:nvPr>
        </p:nvSpPr>
        <p:spPr bwMode="auto">
          <a:xfrm>
            <a:off x="4521200" y="6348413"/>
            <a:ext cx="125413"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eaLnBrk="1" hangingPunct="1">
              <a:defRPr sz="800">
                <a:solidFill>
                  <a:srgbClr val="000000"/>
                </a:solidFill>
                <a:latin typeface="Frutiger 55 Roman"/>
                <a:ea typeface="+mn-ea"/>
              </a:defRPr>
            </a:lvl1pPr>
          </a:lstStyle>
          <a:p>
            <a:pPr>
              <a:defRPr/>
            </a:pPr>
            <a:fld id="{3638102B-9518-47D6-950B-8D37BE69F668}" type="slidenum">
              <a:rPr lang="en-US"/>
              <a:pPr>
                <a:defRPr/>
              </a:pPr>
              <a:t>‹#›</a:t>
            </a:fld>
            <a:endParaRPr lang="en-US" dirty="0"/>
          </a:p>
        </p:txBody>
      </p:sp>
      <p:sp>
        <p:nvSpPr>
          <p:cNvPr id="1028" name="Rectangle 25">
            <a:extLst>
              <a:ext uri="{FF2B5EF4-FFF2-40B4-BE49-F238E27FC236}">
                <a16:creationId xmlns:a16="http://schemas.microsoft.com/office/drawing/2014/main" id="{640F9C21-4ADB-4458-831C-3E8BEE452CEB}"/>
              </a:ext>
            </a:extLst>
          </p:cNvPr>
          <p:cNvSpPr>
            <a:spLocks noChangeArrowheads="1"/>
          </p:cNvSpPr>
          <p:nvPr/>
        </p:nvSpPr>
        <p:spPr bwMode="auto">
          <a:xfrm>
            <a:off x="-1701800" y="1408113"/>
            <a:ext cx="1393825" cy="441325"/>
          </a:xfrm>
          <a:prstGeom prst="rect">
            <a:avLst/>
          </a:prstGeom>
          <a:solidFill>
            <a:srgbClr val="B2424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29" name="Rectangle 26">
            <a:extLst>
              <a:ext uri="{FF2B5EF4-FFF2-40B4-BE49-F238E27FC236}">
                <a16:creationId xmlns:a16="http://schemas.microsoft.com/office/drawing/2014/main" id="{5C84BD79-9A6B-450A-A390-9E0EC3DF6A35}"/>
              </a:ext>
            </a:extLst>
          </p:cNvPr>
          <p:cNvSpPr>
            <a:spLocks noChangeArrowheads="1"/>
          </p:cNvSpPr>
          <p:nvPr/>
        </p:nvSpPr>
        <p:spPr bwMode="auto">
          <a:xfrm>
            <a:off x="-1701800" y="2778125"/>
            <a:ext cx="1393825" cy="441325"/>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0" name="Rectangle 27">
            <a:extLst>
              <a:ext uri="{FF2B5EF4-FFF2-40B4-BE49-F238E27FC236}">
                <a16:creationId xmlns:a16="http://schemas.microsoft.com/office/drawing/2014/main" id="{E3699C61-C2D2-4C98-9ADF-39C8129BA5A1}"/>
              </a:ext>
            </a:extLst>
          </p:cNvPr>
          <p:cNvSpPr>
            <a:spLocks noChangeArrowheads="1"/>
          </p:cNvSpPr>
          <p:nvPr/>
        </p:nvSpPr>
        <p:spPr bwMode="auto">
          <a:xfrm>
            <a:off x="-1701800" y="3346450"/>
            <a:ext cx="1393825" cy="441325"/>
          </a:xfrm>
          <a:prstGeom prst="rect">
            <a:avLst/>
          </a:prstGeom>
          <a:solidFill>
            <a:srgbClr val="75AA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1" name="Rectangle 28">
            <a:extLst>
              <a:ext uri="{FF2B5EF4-FFF2-40B4-BE49-F238E27FC236}">
                <a16:creationId xmlns:a16="http://schemas.microsoft.com/office/drawing/2014/main" id="{B0377716-BF6A-4087-88D3-5E094D3BD927}"/>
              </a:ext>
            </a:extLst>
          </p:cNvPr>
          <p:cNvSpPr>
            <a:spLocks noChangeArrowheads="1"/>
          </p:cNvSpPr>
          <p:nvPr/>
        </p:nvSpPr>
        <p:spPr bwMode="auto">
          <a:xfrm>
            <a:off x="-1701800" y="3943350"/>
            <a:ext cx="1393825" cy="441325"/>
          </a:xfrm>
          <a:prstGeom prst="rect">
            <a:avLst/>
          </a:prstGeom>
          <a:solidFill>
            <a:srgbClr val="91DA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2" name="Rectangle 31">
            <a:extLst>
              <a:ext uri="{FF2B5EF4-FFF2-40B4-BE49-F238E27FC236}">
                <a16:creationId xmlns:a16="http://schemas.microsoft.com/office/drawing/2014/main" id="{ED8F2EC4-BAA8-4A40-B69B-8BB6B9DCD100}"/>
              </a:ext>
            </a:extLst>
          </p:cNvPr>
          <p:cNvSpPr>
            <a:spLocks noChangeArrowheads="1"/>
          </p:cNvSpPr>
          <p:nvPr/>
        </p:nvSpPr>
        <p:spPr bwMode="auto">
          <a:xfrm>
            <a:off x="-1701800" y="2070100"/>
            <a:ext cx="1393825" cy="441325"/>
          </a:xfrm>
          <a:prstGeom prst="rect">
            <a:avLst/>
          </a:prstGeom>
          <a:solidFill>
            <a:srgbClr val="CB717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3" name="Rectangle 32">
            <a:extLst>
              <a:ext uri="{FF2B5EF4-FFF2-40B4-BE49-F238E27FC236}">
                <a16:creationId xmlns:a16="http://schemas.microsoft.com/office/drawing/2014/main" id="{DFCCFBF5-49A8-4C28-AEC7-5DE875C6D11A}"/>
              </a:ext>
            </a:extLst>
          </p:cNvPr>
          <p:cNvSpPr>
            <a:spLocks noChangeArrowheads="1"/>
          </p:cNvSpPr>
          <p:nvPr/>
        </p:nvSpPr>
        <p:spPr bwMode="auto">
          <a:xfrm>
            <a:off x="-1701800" y="293688"/>
            <a:ext cx="1393825" cy="441325"/>
          </a:xfrm>
          <a:prstGeom prst="rect">
            <a:avLst/>
          </a:prstGeom>
          <a:solidFill>
            <a:srgbClr val="6A00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4" name="Rectangle 33">
            <a:extLst>
              <a:ext uri="{FF2B5EF4-FFF2-40B4-BE49-F238E27FC236}">
                <a16:creationId xmlns:a16="http://schemas.microsoft.com/office/drawing/2014/main" id="{29E7096D-5FC2-4ED2-9CBC-D165E7DC242B}"/>
              </a:ext>
            </a:extLst>
          </p:cNvPr>
          <p:cNvSpPr>
            <a:spLocks noChangeArrowheads="1"/>
          </p:cNvSpPr>
          <p:nvPr/>
        </p:nvSpPr>
        <p:spPr bwMode="auto">
          <a:xfrm>
            <a:off x="-1716088" y="814388"/>
            <a:ext cx="1409700" cy="4619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GB" altLang="en-US">
              <a:solidFill>
                <a:srgbClr val="FFFFFF"/>
              </a:solidFill>
              <a:latin typeface="Frutiger 55 Roman"/>
            </a:endParaRPr>
          </a:p>
        </p:txBody>
      </p:sp>
      <p:sp>
        <p:nvSpPr>
          <p:cNvPr id="1035" name="Rectangle 34">
            <a:extLst>
              <a:ext uri="{FF2B5EF4-FFF2-40B4-BE49-F238E27FC236}">
                <a16:creationId xmlns:a16="http://schemas.microsoft.com/office/drawing/2014/main" id="{A6329BC5-E37E-44CB-AF7E-D172AF1293E0}"/>
              </a:ext>
            </a:extLst>
          </p:cNvPr>
          <p:cNvSpPr>
            <a:spLocks noChangeArrowheads="1"/>
          </p:cNvSpPr>
          <p:nvPr/>
        </p:nvSpPr>
        <p:spPr bwMode="auto">
          <a:xfrm>
            <a:off x="-1701800" y="4668838"/>
            <a:ext cx="1393825" cy="441325"/>
          </a:xfrm>
          <a:prstGeom prst="rect">
            <a:avLst/>
          </a:prstGeom>
          <a:solidFill>
            <a:srgbClr val="FBF18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6" name="Rectangle 35">
            <a:extLst>
              <a:ext uri="{FF2B5EF4-FFF2-40B4-BE49-F238E27FC236}">
                <a16:creationId xmlns:a16="http://schemas.microsoft.com/office/drawing/2014/main" id="{BD4B05E5-D713-4F22-8A4F-8A0D73E66979}"/>
              </a:ext>
            </a:extLst>
          </p:cNvPr>
          <p:cNvSpPr>
            <a:spLocks noChangeArrowheads="1"/>
          </p:cNvSpPr>
          <p:nvPr/>
        </p:nvSpPr>
        <p:spPr bwMode="auto">
          <a:xfrm>
            <a:off x="-1701800" y="5346700"/>
            <a:ext cx="1393825" cy="441325"/>
          </a:xfrm>
          <a:prstGeom prst="rect">
            <a:avLst/>
          </a:prstGeom>
          <a:solidFill>
            <a:srgbClr val="B7F8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4419"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transition spd="med"/>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Frutiger 55 Roman" pitchFamily="34" charset="0"/>
        </a:defRPr>
      </a:lvl2pPr>
      <a:lvl3pPr algn="l" rtl="0" eaLnBrk="0" fontAlgn="base" hangingPunct="0">
        <a:spcBef>
          <a:spcPct val="0"/>
        </a:spcBef>
        <a:spcAft>
          <a:spcPct val="0"/>
        </a:spcAft>
        <a:defRPr sz="2400" b="1">
          <a:solidFill>
            <a:schemeClr val="tx1"/>
          </a:solidFill>
          <a:latin typeface="Frutiger 55 Roman" pitchFamily="34" charset="0"/>
        </a:defRPr>
      </a:lvl3pPr>
      <a:lvl4pPr algn="l" rtl="0" eaLnBrk="0" fontAlgn="base" hangingPunct="0">
        <a:spcBef>
          <a:spcPct val="0"/>
        </a:spcBef>
        <a:spcAft>
          <a:spcPct val="0"/>
        </a:spcAft>
        <a:defRPr sz="2400" b="1">
          <a:solidFill>
            <a:schemeClr val="tx1"/>
          </a:solidFill>
          <a:latin typeface="Frutiger 55 Roman" pitchFamily="34" charset="0"/>
        </a:defRPr>
      </a:lvl4pPr>
      <a:lvl5pPr algn="l" rtl="0" eaLnBrk="0" fontAlgn="base" hangingPunct="0">
        <a:spcBef>
          <a:spcPct val="0"/>
        </a:spcBef>
        <a:spcAft>
          <a:spcPct val="0"/>
        </a:spcAft>
        <a:defRPr sz="2400" b="1">
          <a:solidFill>
            <a:schemeClr val="tx1"/>
          </a:solidFill>
          <a:latin typeface="Frutiger 55 Roman" pitchFamily="34" charset="0"/>
        </a:defRPr>
      </a:lvl5pPr>
      <a:lvl6pPr marL="457200" algn="l" rtl="0" fontAlgn="base">
        <a:spcBef>
          <a:spcPct val="0"/>
        </a:spcBef>
        <a:spcAft>
          <a:spcPct val="0"/>
        </a:spcAft>
        <a:defRPr sz="2400" b="1">
          <a:solidFill>
            <a:schemeClr val="tx1"/>
          </a:solidFill>
          <a:latin typeface="Frutiger 55 Roman" pitchFamily="34" charset="0"/>
        </a:defRPr>
      </a:lvl6pPr>
      <a:lvl7pPr marL="914400" algn="l" rtl="0" fontAlgn="base">
        <a:spcBef>
          <a:spcPct val="0"/>
        </a:spcBef>
        <a:spcAft>
          <a:spcPct val="0"/>
        </a:spcAft>
        <a:defRPr sz="2400" b="1">
          <a:solidFill>
            <a:schemeClr val="tx1"/>
          </a:solidFill>
          <a:latin typeface="Frutiger 55 Roman" pitchFamily="34" charset="0"/>
        </a:defRPr>
      </a:lvl7pPr>
      <a:lvl8pPr marL="1371600" algn="l" rtl="0" fontAlgn="base">
        <a:spcBef>
          <a:spcPct val="0"/>
        </a:spcBef>
        <a:spcAft>
          <a:spcPct val="0"/>
        </a:spcAft>
        <a:defRPr sz="2400" b="1">
          <a:solidFill>
            <a:schemeClr val="tx1"/>
          </a:solidFill>
          <a:latin typeface="Frutiger 55 Roman" pitchFamily="34" charset="0"/>
        </a:defRPr>
      </a:lvl8pPr>
      <a:lvl9pPr marL="1828800" algn="l" rtl="0" fontAlgn="base">
        <a:spcBef>
          <a:spcPct val="0"/>
        </a:spcBef>
        <a:spcAft>
          <a:spcPct val="0"/>
        </a:spcAft>
        <a:defRPr sz="2400" b="1">
          <a:solidFill>
            <a:schemeClr val="tx1"/>
          </a:solidFill>
          <a:latin typeface="Frutiger 55 Roman" pitchFamily="34" charset="0"/>
        </a:defRPr>
      </a:lvl9pPr>
    </p:titleStyle>
    <p:bodyStyle>
      <a:lvl1pPr marL="342900" indent="-342900" algn="l" rtl="0" eaLnBrk="0" fontAlgn="base" hangingPunct="0">
        <a:spcBef>
          <a:spcPts val="2200"/>
        </a:spcBef>
        <a:spcAft>
          <a:spcPct val="0"/>
        </a:spcAft>
        <a:buClr>
          <a:srgbClr val="3783FF"/>
        </a:buClr>
        <a:buSzPct val="123000"/>
        <a:buFont typeface="Symbol" panose="05050102010706020507" pitchFamily="18" charset="2"/>
        <a:buChar char="¨"/>
        <a:defRPr>
          <a:solidFill>
            <a:schemeClr val="tx1"/>
          </a:solidFill>
          <a:latin typeface="+mn-lt"/>
          <a:ea typeface="MS PGothic" pitchFamily="34" charset="-128"/>
          <a:cs typeface="+mn-cs"/>
        </a:defRPr>
      </a:lvl1pPr>
      <a:lvl2pPr marL="742950" indent="-285750" algn="l" rtl="0" eaLnBrk="0" fontAlgn="base" hangingPunct="0">
        <a:spcBef>
          <a:spcPts val="400"/>
        </a:spcBef>
        <a:spcAft>
          <a:spcPct val="0"/>
        </a:spcAft>
        <a:buClr>
          <a:schemeClr val="tx1"/>
        </a:buClr>
        <a:buSzPct val="77000"/>
        <a:buChar char="—"/>
        <a:defRPr sz="1600">
          <a:solidFill>
            <a:schemeClr val="tx1"/>
          </a:solidFill>
          <a:latin typeface="+mn-lt"/>
          <a:ea typeface="MS PGothic" pitchFamily="34" charset="-128"/>
        </a:defRPr>
      </a:lvl2pPr>
      <a:lvl3pPr marL="1143000" indent="-228600" algn="l" rtl="0" eaLnBrk="0" fontAlgn="base" hangingPunct="0">
        <a:spcBef>
          <a:spcPts val="400"/>
        </a:spcBef>
        <a:spcAft>
          <a:spcPct val="0"/>
        </a:spcAft>
        <a:buClr>
          <a:schemeClr val="tx1"/>
        </a:buClr>
        <a:buSzPct val="84000"/>
        <a:buChar char="–"/>
        <a:defRPr sz="1600">
          <a:solidFill>
            <a:schemeClr val="tx1"/>
          </a:solidFill>
          <a:latin typeface="+mn-lt"/>
          <a:ea typeface="MS PGothic" pitchFamily="34" charset="-128"/>
        </a:defRPr>
      </a:lvl3pPr>
      <a:lvl4pPr marL="1600200" indent="-228600" algn="l" rtl="0" eaLnBrk="0" fontAlgn="base" hangingPunct="0">
        <a:spcBef>
          <a:spcPts val="400"/>
        </a:spcBef>
        <a:spcAft>
          <a:spcPct val="0"/>
        </a:spcAft>
        <a:buClr>
          <a:schemeClr val="tx1"/>
        </a:buClr>
        <a:buSzPct val="84000"/>
        <a:buChar char="–"/>
        <a:defRPr sz="1600">
          <a:solidFill>
            <a:schemeClr val="tx1"/>
          </a:solidFill>
          <a:latin typeface="+mn-lt"/>
          <a:ea typeface="MS PGothic" pitchFamily="34" charset="-128"/>
        </a:defRPr>
      </a:lvl4pPr>
      <a:lvl5pPr marL="2057400" indent="-228600" algn="l" rtl="0" eaLnBrk="0" fontAlgn="base" hangingPunct="0">
        <a:spcBef>
          <a:spcPts val="400"/>
        </a:spcBef>
        <a:spcAft>
          <a:spcPct val="0"/>
        </a:spcAft>
        <a:buClr>
          <a:schemeClr val="tx1"/>
        </a:buClr>
        <a:buSzPct val="84000"/>
        <a:buChar char="–"/>
        <a:defRPr sz="1600">
          <a:solidFill>
            <a:schemeClr val="tx1"/>
          </a:solidFill>
          <a:latin typeface="+mn-lt"/>
          <a:ea typeface="MS PGothic" pitchFamily="34" charset="-128"/>
        </a:defRPr>
      </a:lvl5pPr>
      <a:lvl6pPr marL="25146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6pPr>
      <a:lvl7pPr marL="29718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7pPr>
      <a:lvl8pPr marL="34290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8pPr>
      <a:lvl9pPr marL="38862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CC3897E-0E91-41A0-8AAF-7DB4B8662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3038"/>
            <a:ext cx="7626350" cy="669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Subtitle 2">
            <a:extLst>
              <a:ext uri="{FF2B5EF4-FFF2-40B4-BE49-F238E27FC236}">
                <a16:creationId xmlns:a16="http://schemas.microsoft.com/office/drawing/2014/main" id="{E2EA9D0B-47C1-4749-AF59-68301F675993}"/>
              </a:ext>
            </a:extLst>
          </p:cNvPr>
          <p:cNvSpPr>
            <a:spLocks noGrp="1"/>
          </p:cNvSpPr>
          <p:nvPr>
            <p:ph type="subTitle" idx="1"/>
          </p:nvPr>
        </p:nvSpPr>
        <p:spPr>
          <a:xfrm>
            <a:off x="1042988" y="2060575"/>
            <a:ext cx="6842125" cy="2447925"/>
          </a:xfrm>
          <a:noFill/>
        </p:spPr>
        <p:txBody>
          <a:bodyPr/>
          <a:lstStyle/>
          <a:p>
            <a:pPr>
              <a:spcBef>
                <a:spcPts val="600"/>
              </a:spcBef>
              <a:spcAft>
                <a:spcPts val="600"/>
              </a:spcAft>
              <a:buClrTx/>
              <a:buFont typeface="Arial" panose="020B0604020202020204" pitchFamily="34" charset="0"/>
              <a:buNone/>
            </a:pPr>
            <a:r>
              <a:rPr lang="sr-Latn-CS" altLang="en-US" sz="3600">
                <a:solidFill>
                  <a:srgbClr val="000066"/>
                </a:solidFill>
              </a:rPr>
              <a:t>2019 Annual Plenary Meeting of the PEMPAL Budget Community of Practice</a:t>
            </a:r>
          </a:p>
        </p:txBody>
      </p:sp>
      <p:sp>
        <p:nvSpPr>
          <p:cNvPr id="5124" name="Subtitle 2">
            <a:extLst>
              <a:ext uri="{FF2B5EF4-FFF2-40B4-BE49-F238E27FC236}">
                <a16:creationId xmlns:a16="http://schemas.microsoft.com/office/drawing/2014/main" id="{56F7EE73-5D10-4A8E-9E1D-345518E81E3D}"/>
              </a:ext>
            </a:extLst>
          </p:cNvPr>
          <p:cNvSpPr txBox="1">
            <a:spLocks/>
          </p:cNvSpPr>
          <p:nvPr/>
        </p:nvSpPr>
        <p:spPr bwMode="auto">
          <a:xfrm>
            <a:off x="1042988" y="5732463"/>
            <a:ext cx="6842125"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spcAft>
                <a:spcPts val="600"/>
              </a:spcAft>
              <a:buSzPct val="100000"/>
            </a:pPr>
            <a:r>
              <a:rPr lang="sr-Latn-CS" altLang="en-US" sz="2400" b="1">
                <a:solidFill>
                  <a:srgbClr val="000066"/>
                </a:solidFill>
                <a:latin typeface="Frutiger 55 Roman"/>
                <a:cs typeface="Arial" panose="020B0604020202020204" pitchFamily="34" charset="0"/>
              </a:rPr>
              <a:t>Republic of Croatia, Ministry of Finance</a:t>
            </a:r>
          </a:p>
          <a:p>
            <a:pPr algn="ctr">
              <a:spcAft>
                <a:spcPts val="600"/>
              </a:spcAft>
              <a:buSzPct val="100000"/>
            </a:pPr>
            <a:r>
              <a:rPr lang="sr-Latn-CS" altLang="en-US" sz="2400" b="1">
                <a:solidFill>
                  <a:srgbClr val="000066"/>
                </a:solidFill>
                <a:latin typeface="Frutiger 55 Roman"/>
              </a:rPr>
              <a:t>Uzbekistan, Tashkent, 18 – 21 March 2019</a:t>
            </a:r>
          </a:p>
        </p:txBody>
      </p:sp>
      <p:pic>
        <p:nvPicPr>
          <p:cNvPr id="5125" name="Picture 4">
            <a:extLst>
              <a:ext uri="{FF2B5EF4-FFF2-40B4-BE49-F238E27FC236}">
                <a16:creationId xmlns:a16="http://schemas.microsoft.com/office/drawing/2014/main" id="{3DCFCA14-C89E-402F-BE44-4F8E549B399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213" y="5805488"/>
            <a:ext cx="7858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5126" name="Slika 2">
            <a:extLst>
              <a:ext uri="{FF2B5EF4-FFF2-40B4-BE49-F238E27FC236}">
                <a16:creationId xmlns:a16="http://schemas.microsoft.com/office/drawing/2014/main" id="{31F0F9E5-EA23-4689-980A-3B23CC7DE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82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81D06596-9C4B-48BC-8711-0789B8582BE5}"/>
              </a:ext>
            </a:extLst>
          </p:cNvPr>
          <p:cNvSpPr>
            <a:spLocks noGrp="1" noChangeArrowheads="1"/>
          </p:cNvSpPr>
          <p:nvPr>
            <p:ph idx="1"/>
          </p:nvPr>
        </p:nvSpPr>
        <p:spPr bwMode="auto">
          <a:xfrm>
            <a:off x="310621" y="851354"/>
            <a:ext cx="8547628" cy="5818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600"/>
              </a:spcAft>
              <a:buSzPct val="100000"/>
              <a:buFont typeface="Wingdings" panose="05000000000000000000" pitchFamily="2" charset="2"/>
              <a:buChar char="v"/>
            </a:pPr>
            <a:r>
              <a:rPr lang="sr-Latn-CS" altLang="en-US" sz="2200" dirty="0" err="1">
                <a:solidFill>
                  <a:srgbClr val="000066"/>
                </a:solidFill>
                <a:ea typeface="MS PGothic"/>
              </a:rPr>
              <a:t>B</a:t>
            </a:r>
            <a:r>
              <a:rPr lang="sr-Latn-CS" altLang="en-US" sz="2100" dirty="0" err="1">
                <a:solidFill>
                  <a:srgbClr val="000066"/>
                </a:solidFill>
                <a:ea typeface="MS PGothic"/>
              </a:rPr>
              <a:t>ased</a:t>
            </a:r>
            <a:r>
              <a:rPr lang="sr-Latn-CS" altLang="en-US" sz="2100" dirty="0">
                <a:solidFill>
                  <a:srgbClr val="000066"/>
                </a:solidFill>
                <a:ea typeface="MS PGothic"/>
              </a:rPr>
              <a:t> on </a:t>
            </a:r>
            <a:r>
              <a:rPr lang="sr-Latn-CS" altLang="en-US" sz="2100" dirty="0" err="1">
                <a:solidFill>
                  <a:srgbClr val="000066"/>
                </a:solidFill>
                <a:ea typeface="MS PGothic"/>
              </a:rPr>
              <a:t>the</a:t>
            </a:r>
            <a:r>
              <a:rPr lang="sr-Latn-CS" altLang="en-US" sz="2100" dirty="0">
                <a:solidFill>
                  <a:srgbClr val="000066"/>
                </a:solidFill>
                <a:ea typeface="MS PGothic"/>
              </a:rPr>
              <a:t> </a:t>
            </a:r>
            <a:r>
              <a:rPr lang="sr-Latn-CS" altLang="en-US" sz="2100" dirty="0" err="1">
                <a:solidFill>
                  <a:srgbClr val="000066"/>
                </a:solidFill>
                <a:ea typeface="MS PGothic"/>
              </a:rPr>
              <a:t>Regional</a:t>
            </a:r>
            <a:r>
              <a:rPr lang="sr-Latn-CS" altLang="en-US" sz="2100" dirty="0">
                <a:solidFill>
                  <a:srgbClr val="000066"/>
                </a:solidFill>
                <a:ea typeface="MS PGothic"/>
              </a:rPr>
              <a:t> </a:t>
            </a:r>
            <a:r>
              <a:rPr lang="sr-Latn-CS" altLang="en-US" sz="2100" dirty="0" err="1">
                <a:solidFill>
                  <a:srgbClr val="000066"/>
                </a:solidFill>
                <a:ea typeface="MS PGothic"/>
              </a:rPr>
              <a:t>Development</a:t>
            </a:r>
            <a:r>
              <a:rPr lang="sr-Latn-CS" altLang="en-US" sz="2100" dirty="0">
                <a:solidFill>
                  <a:srgbClr val="000066"/>
                </a:solidFill>
                <a:ea typeface="MS PGothic"/>
              </a:rPr>
              <a:t> </a:t>
            </a:r>
            <a:r>
              <a:rPr lang="sr-Latn-CS" altLang="en-US" sz="2100" dirty="0" err="1">
                <a:solidFill>
                  <a:srgbClr val="000066"/>
                </a:solidFill>
                <a:ea typeface="MS PGothic"/>
              </a:rPr>
              <a:t>Act</a:t>
            </a:r>
            <a:r>
              <a:rPr lang="sr-Latn-CS" altLang="en-US" sz="2100" dirty="0">
                <a:solidFill>
                  <a:srgbClr val="000066"/>
                </a:solidFill>
                <a:ea typeface="MS PGothic"/>
              </a:rPr>
              <a:t> (OG no. 147/2014, 123/2017 </a:t>
            </a:r>
            <a:r>
              <a:rPr lang="sr-Latn-CS" altLang="en-US" sz="2100" dirty="0" err="1">
                <a:solidFill>
                  <a:srgbClr val="000066"/>
                </a:solidFill>
                <a:ea typeface="MS PGothic"/>
              </a:rPr>
              <a:t>and</a:t>
            </a:r>
            <a:r>
              <a:rPr lang="sr-Latn-CS" altLang="en-US" sz="2100" dirty="0">
                <a:solidFill>
                  <a:srgbClr val="000066"/>
                </a:solidFill>
                <a:ea typeface="MS PGothic"/>
              </a:rPr>
              <a:t> 118/2018), </a:t>
            </a:r>
            <a:r>
              <a:rPr lang="sr-Latn-CS" altLang="en-US" sz="2100" dirty="0" err="1">
                <a:solidFill>
                  <a:srgbClr val="000066"/>
                </a:solidFill>
                <a:ea typeface="MS PGothic"/>
              </a:rPr>
              <a:t>the</a:t>
            </a:r>
            <a:r>
              <a:rPr lang="sr-Latn-CS" altLang="en-US" sz="2100" dirty="0">
                <a:solidFill>
                  <a:srgbClr val="000066"/>
                </a:solidFill>
                <a:ea typeface="MS PGothic"/>
              </a:rPr>
              <a:t> </a:t>
            </a:r>
            <a:r>
              <a:rPr lang="sr-Latn-CS" altLang="en-US" sz="2100" dirty="0" err="1">
                <a:solidFill>
                  <a:srgbClr val="000066"/>
                </a:solidFill>
                <a:ea typeface="MS PGothic"/>
              </a:rPr>
              <a:t>Croatian</a:t>
            </a:r>
            <a:r>
              <a:rPr lang="sr-Latn-CS" altLang="en-US" sz="2100" dirty="0">
                <a:solidFill>
                  <a:srgbClr val="000066"/>
                </a:solidFill>
                <a:ea typeface="MS PGothic"/>
              </a:rPr>
              <a:t> </a:t>
            </a:r>
            <a:r>
              <a:rPr lang="sr-Latn-CS" altLang="en-US" sz="2100" dirty="0" err="1">
                <a:solidFill>
                  <a:srgbClr val="000066"/>
                </a:solidFill>
                <a:ea typeface="MS PGothic"/>
              </a:rPr>
              <a:t>Parliament</a:t>
            </a:r>
            <a:r>
              <a:rPr lang="sr-Latn-CS" altLang="en-US" sz="2100" dirty="0">
                <a:solidFill>
                  <a:srgbClr val="000066"/>
                </a:solidFill>
                <a:ea typeface="MS PGothic"/>
              </a:rPr>
              <a:t> </a:t>
            </a:r>
            <a:r>
              <a:rPr lang="sr-Latn-CS" altLang="en-US" sz="2100" dirty="0" err="1">
                <a:solidFill>
                  <a:srgbClr val="000066"/>
                </a:solidFill>
                <a:ea typeface="MS PGothic"/>
              </a:rPr>
              <a:t>has</a:t>
            </a:r>
            <a:r>
              <a:rPr lang="sr-Latn-CS" altLang="en-US" sz="2100" dirty="0">
                <a:solidFill>
                  <a:srgbClr val="000066"/>
                </a:solidFill>
                <a:ea typeface="MS PGothic"/>
              </a:rPr>
              <a:t> </a:t>
            </a:r>
            <a:r>
              <a:rPr lang="sr-Latn-CS" altLang="en-US" sz="2100" dirty="0" err="1">
                <a:solidFill>
                  <a:srgbClr val="000066"/>
                </a:solidFill>
                <a:ea typeface="MS PGothic"/>
              </a:rPr>
              <a:t>adopted</a:t>
            </a:r>
            <a:r>
              <a:rPr lang="sr-Latn-CS" altLang="en-US" sz="2100" dirty="0">
                <a:solidFill>
                  <a:srgbClr val="000066"/>
                </a:solidFill>
                <a:ea typeface="MS PGothic"/>
              </a:rPr>
              <a:t> </a:t>
            </a:r>
            <a:r>
              <a:rPr lang="sr-Latn-CS" altLang="en-US" sz="2100" dirty="0" err="1">
                <a:solidFill>
                  <a:srgbClr val="000066"/>
                </a:solidFill>
                <a:ea typeface="MS PGothic"/>
              </a:rPr>
              <a:t>the</a:t>
            </a:r>
            <a:r>
              <a:rPr lang="sr-Latn-CS" altLang="en-US" sz="2100" b="1" dirty="0">
                <a:solidFill>
                  <a:srgbClr val="000066"/>
                </a:solidFill>
                <a:ea typeface="MS PGothic"/>
              </a:rPr>
              <a:t> 2020 </a:t>
            </a:r>
            <a:r>
              <a:rPr lang="sr-Latn-CS" altLang="en-US" sz="2100" b="1" dirty="0" err="1">
                <a:solidFill>
                  <a:srgbClr val="000066"/>
                </a:solidFill>
                <a:ea typeface="MS PGothic"/>
              </a:rPr>
              <a:t>Regional</a:t>
            </a:r>
            <a:r>
              <a:rPr lang="sr-Latn-CS" altLang="en-US" sz="2100" b="1" dirty="0">
                <a:solidFill>
                  <a:srgbClr val="000066"/>
                </a:solidFill>
                <a:ea typeface="MS PGothic"/>
              </a:rPr>
              <a:t> </a:t>
            </a:r>
            <a:r>
              <a:rPr lang="sr-Latn-CS" altLang="en-US" sz="2100" b="1" dirty="0" err="1">
                <a:solidFill>
                  <a:srgbClr val="000066"/>
                </a:solidFill>
                <a:ea typeface="MS PGothic"/>
              </a:rPr>
              <a:t>Development</a:t>
            </a:r>
            <a:r>
              <a:rPr lang="sr-Latn-CS" altLang="en-US" sz="2100" b="1" dirty="0">
                <a:solidFill>
                  <a:srgbClr val="000066"/>
                </a:solidFill>
                <a:ea typeface="MS PGothic"/>
              </a:rPr>
              <a:t> </a:t>
            </a:r>
            <a:r>
              <a:rPr lang="sr-Latn-CS" altLang="en-US" sz="2100" b="1" dirty="0" err="1">
                <a:solidFill>
                  <a:srgbClr val="000066"/>
                </a:solidFill>
                <a:ea typeface="MS PGothic"/>
              </a:rPr>
              <a:t>Strategy</a:t>
            </a:r>
            <a:r>
              <a:rPr lang="sr-Latn-CS" altLang="en-US" sz="2100" b="1" dirty="0">
                <a:solidFill>
                  <a:srgbClr val="000066"/>
                </a:solidFill>
                <a:ea typeface="MS PGothic"/>
              </a:rPr>
              <a:t> </a:t>
            </a:r>
            <a:r>
              <a:rPr lang="sr-Latn-CS" altLang="en-US" sz="2100" b="1" dirty="0" err="1">
                <a:solidFill>
                  <a:srgbClr val="000066"/>
                </a:solidFill>
                <a:ea typeface="MS PGothic"/>
              </a:rPr>
              <a:t>for</a:t>
            </a:r>
            <a:r>
              <a:rPr lang="sr-Latn-CS" altLang="en-US" sz="2100" b="1" dirty="0">
                <a:solidFill>
                  <a:srgbClr val="000066"/>
                </a:solidFill>
                <a:ea typeface="MS PGothic"/>
              </a:rPr>
              <a:t> </a:t>
            </a:r>
            <a:r>
              <a:rPr lang="sr-Latn-CS" altLang="en-US" sz="2100" b="1" dirty="0" err="1">
                <a:solidFill>
                  <a:srgbClr val="000066"/>
                </a:solidFill>
                <a:ea typeface="MS PGothic"/>
              </a:rPr>
              <a:t>the</a:t>
            </a:r>
            <a:r>
              <a:rPr lang="sr-Latn-CS" altLang="en-US" sz="2100" b="1" dirty="0">
                <a:solidFill>
                  <a:srgbClr val="000066"/>
                </a:solidFill>
                <a:ea typeface="MS PGothic"/>
              </a:rPr>
              <a:t> </a:t>
            </a:r>
            <a:r>
              <a:rPr lang="sr-Latn-CS" altLang="en-US" sz="2100" b="1" dirty="0" err="1">
                <a:solidFill>
                  <a:srgbClr val="000066"/>
                </a:solidFill>
                <a:ea typeface="MS PGothic"/>
              </a:rPr>
              <a:t>Republic</a:t>
            </a:r>
            <a:r>
              <a:rPr lang="sr-Latn-CS" altLang="en-US" sz="2100" b="1" dirty="0">
                <a:solidFill>
                  <a:srgbClr val="000066"/>
                </a:solidFill>
                <a:ea typeface="MS PGothic"/>
              </a:rPr>
              <a:t> </a:t>
            </a:r>
            <a:r>
              <a:rPr lang="sr-Latn-CS" altLang="en-US" sz="2100" b="1" dirty="0" err="1">
                <a:solidFill>
                  <a:srgbClr val="000066"/>
                </a:solidFill>
                <a:ea typeface="MS PGothic"/>
              </a:rPr>
              <a:t>of</a:t>
            </a:r>
            <a:r>
              <a:rPr lang="sr-Latn-CS" altLang="en-US" sz="2100" b="1" dirty="0">
                <a:solidFill>
                  <a:srgbClr val="000066"/>
                </a:solidFill>
                <a:ea typeface="MS PGothic"/>
              </a:rPr>
              <a:t> </a:t>
            </a:r>
            <a:r>
              <a:rPr lang="sr-Latn-CS" altLang="en-US" sz="2100" b="1" dirty="0" err="1">
                <a:solidFill>
                  <a:srgbClr val="000066"/>
                </a:solidFill>
                <a:ea typeface="MS PGothic"/>
              </a:rPr>
              <a:t>Croatia</a:t>
            </a:r>
            <a:r>
              <a:rPr lang="sr-Latn-CS" altLang="en-US" sz="2100" b="1" dirty="0">
                <a:solidFill>
                  <a:srgbClr val="000066"/>
                </a:solidFill>
                <a:ea typeface="MS PGothic"/>
              </a:rPr>
              <a:t>.</a:t>
            </a:r>
            <a:r>
              <a:rPr lang="sr-Latn-CS" altLang="en-US" sz="2100" b="1" dirty="0">
                <a:solidFill>
                  <a:srgbClr val="005DA2"/>
                </a:solidFill>
                <a:ea typeface="MS PGothic"/>
              </a:rPr>
              <a:t> </a:t>
            </a:r>
            <a:r>
              <a:rPr lang="sr-Latn-CS" altLang="en-US" sz="2100" dirty="0">
                <a:solidFill>
                  <a:srgbClr val="000066"/>
                </a:solidFill>
                <a:ea typeface="MS PGothic"/>
              </a:rPr>
              <a:t>(OG no. 75/2017).  </a:t>
            </a:r>
          </a:p>
          <a:p>
            <a:pPr>
              <a:spcBef>
                <a:spcPct val="0"/>
              </a:spcBef>
              <a:spcAft>
                <a:spcPts val="600"/>
              </a:spcAft>
              <a:buSzPct val="100000"/>
              <a:buFont typeface="Wingdings" panose="05000000000000000000" pitchFamily="2" charset="2"/>
              <a:buChar char="v"/>
            </a:pPr>
            <a:r>
              <a:rPr lang="sr-Latn-CS" altLang="en-US" sz="2100" err="1">
                <a:solidFill>
                  <a:srgbClr val="000066"/>
                </a:solidFill>
                <a:ea typeface="MS PGothic"/>
              </a:rPr>
              <a:t>The</a:t>
            </a:r>
            <a:r>
              <a:rPr lang="sr-Latn-CS" altLang="en-US" sz="2100" dirty="0">
                <a:solidFill>
                  <a:srgbClr val="000066"/>
                </a:solidFill>
                <a:ea typeface="MS PGothic"/>
              </a:rPr>
              <a:t> </a:t>
            </a:r>
            <a:r>
              <a:rPr lang="sr-Latn-CS" altLang="en-US" sz="2100" err="1">
                <a:solidFill>
                  <a:srgbClr val="000066"/>
                </a:solidFill>
                <a:ea typeface="MS PGothic"/>
              </a:rPr>
              <a:t>Strategy</a:t>
            </a:r>
            <a:r>
              <a:rPr lang="sr-Latn-CS" altLang="en-US" sz="2100" dirty="0">
                <a:solidFill>
                  <a:srgbClr val="000066"/>
                </a:solidFill>
                <a:ea typeface="MS PGothic"/>
              </a:rPr>
              <a:t> </a:t>
            </a:r>
            <a:r>
              <a:rPr lang="sr-Latn-CS" altLang="en-US" sz="2100" err="1">
                <a:solidFill>
                  <a:srgbClr val="000066"/>
                </a:solidFill>
                <a:ea typeface="MS PGothic"/>
              </a:rPr>
              <a:t>includes</a:t>
            </a:r>
            <a:r>
              <a:rPr lang="sr-Latn-CS" altLang="en-US" sz="2100" dirty="0">
                <a:solidFill>
                  <a:srgbClr val="000066"/>
                </a:solidFill>
                <a:ea typeface="MS PGothic"/>
              </a:rPr>
              <a:t> a </a:t>
            </a:r>
            <a:r>
              <a:rPr lang="sr-Latn-CS" altLang="en-US" sz="2100" err="1">
                <a:solidFill>
                  <a:srgbClr val="000066"/>
                </a:solidFill>
                <a:ea typeface="MS PGothic"/>
              </a:rPr>
              <a:t>developed</a:t>
            </a:r>
            <a:r>
              <a:rPr lang="sr-Latn-CS" altLang="en-US" sz="2100" dirty="0">
                <a:solidFill>
                  <a:srgbClr val="000066"/>
                </a:solidFill>
                <a:ea typeface="MS PGothic"/>
              </a:rPr>
              <a:t> </a:t>
            </a:r>
            <a:r>
              <a:rPr lang="sr-Latn-CS" altLang="en-US" sz="2100" err="1">
                <a:solidFill>
                  <a:srgbClr val="000066"/>
                </a:solidFill>
                <a:ea typeface="MS PGothic"/>
              </a:rPr>
              <a:t>Action</a:t>
            </a:r>
            <a:r>
              <a:rPr lang="sr-Latn-CS" altLang="en-US" sz="2100" dirty="0">
                <a:solidFill>
                  <a:srgbClr val="000066"/>
                </a:solidFill>
                <a:ea typeface="MS PGothic"/>
              </a:rPr>
              <a:t> Plan </a:t>
            </a:r>
            <a:r>
              <a:rPr lang="sr-Latn-CS" altLang="en-US" sz="2100" err="1">
                <a:solidFill>
                  <a:srgbClr val="000066"/>
                </a:solidFill>
                <a:ea typeface="MS PGothic"/>
              </a:rPr>
              <a:t>together</a:t>
            </a:r>
            <a:r>
              <a:rPr lang="sr-Latn-CS" altLang="en-US" sz="2100" dirty="0">
                <a:solidFill>
                  <a:srgbClr val="000066"/>
                </a:solidFill>
                <a:ea typeface="MS PGothic"/>
              </a:rPr>
              <a:t> </a:t>
            </a:r>
            <a:r>
              <a:rPr lang="sr-Latn-CS" altLang="en-US" sz="2100" err="1">
                <a:solidFill>
                  <a:srgbClr val="000066"/>
                </a:solidFill>
                <a:ea typeface="MS PGothic"/>
              </a:rPr>
              <a:t>with</a:t>
            </a:r>
            <a:r>
              <a:rPr lang="sr-Latn-CS" altLang="en-US" sz="2100" dirty="0">
                <a:solidFill>
                  <a:srgbClr val="000066"/>
                </a:solidFill>
                <a:ea typeface="MS PGothic"/>
              </a:rPr>
              <a:t> </a:t>
            </a:r>
            <a:r>
              <a:rPr lang="sr-Latn-CS" altLang="en-US" sz="2100" err="1">
                <a:solidFill>
                  <a:srgbClr val="000066"/>
                </a:solidFill>
                <a:ea typeface="MS PGothic"/>
              </a:rPr>
              <a:t>specific</a:t>
            </a:r>
            <a:r>
              <a:rPr lang="sr-Latn-CS" altLang="en-US" sz="2100" dirty="0">
                <a:solidFill>
                  <a:srgbClr val="000066"/>
                </a:solidFill>
                <a:ea typeface="MS PGothic"/>
              </a:rPr>
              <a:t> </a:t>
            </a:r>
            <a:r>
              <a:rPr lang="sr-Latn-CS" altLang="en-US" sz="2100" err="1">
                <a:solidFill>
                  <a:srgbClr val="000066"/>
                </a:solidFill>
                <a:ea typeface="MS PGothic"/>
              </a:rPr>
              <a:t>activities</a:t>
            </a:r>
            <a:r>
              <a:rPr lang="sr-Latn-CS" altLang="en-US" sz="2100" dirty="0">
                <a:solidFill>
                  <a:srgbClr val="000066"/>
                </a:solidFill>
                <a:ea typeface="MS PGothic"/>
              </a:rPr>
              <a:t>, </a:t>
            </a:r>
            <a:r>
              <a:rPr lang="sr-Latn-CS" altLang="en-US" sz="2100" err="1">
                <a:solidFill>
                  <a:srgbClr val="000066"/>
                </a:solidFill>
                <a:ea typeface="MS PGothic"/>
              </a:rPr>
              <a:t>programs</a:t>
            </a:r>
            <a:r>
              <a:rPr lang="sr-Latn-CS" altLang="en-US" sz="2100" dirty="0">
                <a:solidFill>
                  <a:srgbClr val="000066"/>
                </a:solidFill>
                <a:ea typeface="MS PGothic"/>
              </a:rPr>
              <a:t> </a:t>
            </a:r>
            <a:r>
              <a:rPr lang="sr-Latn-CS" altLang="en-US" sz="2100" err="1">
                <a:solidFill>
                  <a:srgbClr val="000066"/>
                </a:solidFill>
                <a:ea typeface="MS PGothic"/>
              </a:rPr>
              <a:t>and</a:t>
            </a:r>
            <a:r>
              <a:rPr lang="sr-Latn-CS" altLang="en-US" sz="2100" dirty="0">
                <a:solidFill>
                  <a:srgbClr val="000066"/>
                </a:solidFill>
                <a:ea typeface="MS PGothic"/>
              </a:rPr>
              <a:t> </a:t>
            </a:r>
            <a:r>
              <a:rPr lang="sr-Latn-CS" altLang="en-US" sz="2100" err="1">
                <a:solidFill>
                  <a:srgbClr val="000066"/>
                </a:solidFill>
                <a:ea typeface="MS PGothic"/>
              </a:rPr>
              <a:t>projects</a:t>
            </a:r>
            <a:r>
              <a:rPr lang="sr-Latn-CS" altLang="en-US" sz="2100" dirty="0">
                <a:solidFill>
                  <a:srgbClr val="000066"/>
                </a:solidFill>
                <a:ea typeface="MS PGothic"/>
              </a:rPr>
              <a:t>, a </a:t>
            </a:r>
            <a:r>
              <a:rPr lang="sr-Latn-CS" altLang="en-US" sz="2100" err="1">
                <a:solidFill>
                  <a:srgbClr val="000066"/>
                </a:solidFill>
                <a:ea typeface="MS PGothic"/>
              </a:rPr>
              <a:t>financial</a:t>
            </a:r>
            <a:r>
              <a:rPr lang="sr-Latn-CS" altLang="en-US" sz="2100" dirty="0">
                <a:solidFill>
                  <a:srgbClr val="000066"/>
                </a:solidFill>
                <a:ea typeface="MS PGothic"/>
              </a:rPr>
              <a:t> plan </a:t>
            </a:r>
            <a:r>
              <a:rPr lang="sr-Latn-CS" altLang="en-US" sz="2100" err="1">
                <a:solidFill>
                  <a:srgbClr val="000066"/>
                </a:solidFill>
                <a:ea typeface="MS PGothic"/>
              </a:rPr>
              <a:t>and</a:t>
            </a:r>
            <a:r>
              <a:rPr lang="sr-Latn-CS" altLang="en-US" sz="2100" dirty="0">
                <a:solidFill>
                  <a:srgbClr val="000066"/>
                </a:solidFill>
                <a:ea typeface="MS PGothic"/>
              </a:rPr>
              <a:t> </a:t>
            </a:r>
            <a:r>
              <a:rPr lang="sr-Latn-CS" altLang="en-US" sz="2100" err="1">
                <a:solidFill>
                  <a:srgbClr val="000066"/>
                </a:solidFill>
                <a:ea typeface="MS PGothic"/>
              </a:rPr>
              <a:t>defined</a:t>
            </a:r>
            <a:r>
              <a:rPr lang="sr-Latn-CS" altLang="en-US" sz="2100" dirty="0">
                <a:solidFill>
                  <a:srgbClr val="000066"/>
                </a:solidFill>
                <a:ea typeface="MS PGothic"/>
              </a:rPr>
              <a:t> </a:t>
            </a:r>
            <a:r>
              <a:rPr lang="sr-Latn-CS" altLang="en-US" sz="2100" err="1">
                <a:solidFill>
                  <a:srgbClr val="000066"/>
                </a:solidFill>
                <a:ea typeface="MS PGothic"/>
              </a:rPr>
              <a:t>indicators</a:t>
            </a:r>
            <a:r>
              <a:rPr lang="sr-Latn-CS" altLang="en-US" sz="2100" dirty="0">
                <a:solidFill>
                  <a:srgbClr val="000066"/>
                </a:solidFill>
                <a:ea typeface="MS PGothic"/>
              </a:rPr>
              <a:t> </a:t>
            </a:r>
            <a:r>
              <a:rPr lang="sr-Latn-CS" altLang="en-US" sz="2100" err="1">
                <a:solidFill>
                  <a:srgbClr val="000066"/>
                </a:solidFill>
                <a:ea typeface="MS PGothic"/>
              </a:rPr>
              <a:t>of</a:t>
            </a:r>
            <a:r>
              <a:rPr lang="sr-Latn-CS" altLang="en-US" sz="2100" dirty="0">
                <a:solidFill>
                  <a:srgbClr val="000066"/>
                </a:solidFill>
                <a:ea typeface="MS PGothic"/>
              </a:rPr>
              <a:t> </a:t>
            </a:r>
            <a:r>
              <a:rPr lang="sr-Latn-CS" altLang="en-US" sz="2100" err="1">
                <a:solidFill>
                  <a:srgbClr val="000066"/>
                </a:solidFill>
                <a:ea typeface="MS PGothic"/>
              </a:rPr>
              <a:t>results</a:t>
            </a:r>
            <a:r>
              <a:rPr lang="sr-Latn-CS" altLang="en-US" sz="2100" dirty="0">
                <a:solidFill>
                  <a:srgbClr val="000066"/>
                </a:solidFill>
                <a:ea typeface="MS PGothic"/>
              </a:rPr>
              <a:t>. </a:t>
            </a:r>
            <a:endParaRPr lang="sr-Latn-CS" altLang="en-US" sz="2100" dirty="0">
              <a:solidFill>
                <a:srgbClr val="000066"/>
              </a:solidFill>
            </a:endParaRPr>
          </a:p>
          <a:p>
            <a:pPr>
              <a:spcBef>
                <a:spcPct val="0"/>
              </a:spcBef>
              <a:spcAft>
                <a:spcPts val="600"/>
              </a:spcAft>
              <a:buSzPct val="100000"/>
              <a:buFont typeface="Wingdings" panose="05000000000000000000" pitchFamily="2" charset="2"/>
              <a:buChar char="v"/>
            </a:pPr>
            <a:r>
              <a:rPr lang="sr-Latn-CS" altLang="en-US" sz="2100" err="1">
                <a:solidFill>
                  <a:srgbClr val="000066"/>
                </a:solidFill>
                <a:ea typeface="MS PGothic"/>
              </a:rPr>
              <a:t>The</a:t>
            </a:r>
            <a:r>
              <a:rPr lang="sr-Latn-CS" altLang="en-US" sz="2100" dirty="0">
                <a:solidFill>
                  <a:srgbClr val="000066"/>
                </a:solidFill>
                <a:ea typeface="MS PGothic"/>
              </a:rPr>
              <a:t> </a:t>
            </a:r>
            <a:r>
              <a:rPr lang="sr-Latn-CS" altLang="en-US" sz="2100" err="1">
                <a:solidFill>
                  <a:srgbClr val="000066"/>
                </a:solidFill>
                <a:ea typeface="MS PGothic"/>
              </a:rPr>
              <a:t>Action</a:t>
            </a:r>
            <a:r>
              <a:rPr lang="sr-Latn-CS" altLang="en-US" sz="2100" dirty="0">
                <a:solidFill>
                  <a:srgbClr val="000066"/>
                </a:solidFill>
                <a:ea typeface="MS PGothic"/>
              </a:rPr>
              <a:t> Plan is a </a:t>
            </a:r>
            <a:r>
              <a:rPr lang="sr-Latn-CS" altLang="en-US" sz="2100" err="1">
                <a:solidFill>
                  <a:srgbClr val="000066"/>
                </a:solidFill>
                <a:ea typeface="MS PGothic"/>
              </a:rPr>
              <a:t>Strategy</a:t>
            </a:r>
            <a:r>
              <a:rPr lang="sr-Latn-CS" altLang="en-US" sz="2100" dirty="0">
                <a:solidFill>
                  <a:srgbClr val="000066"/>
                </a:solidFill>
                <a:ea typeface="MS PGothic"/>
              </a:rPr>
              <a:t> </a:t>
            </a:r>
            <a:r>
              <a:rPr lang="sr-Latn-CS" altLang="en-US" sz="2100" err="1">
                <a:solidFill>
                  <a:srgbClr val="000066"/>
                </a:solidFill>
                <a:ea typeface="MS PGothic"/>
              </a:rPr>
              <a:t>implementation</a:t>
            </a:r>
            <a:r>
              <a:rPr lang="sr-Latn-CS" altLang="en-US" sz="2100" dirty="0">
                <a:solidFill>
                  <a:srgbClr val="000066"/>
                </a:solidFill>
                <a:ea typeface="MS PGothic"/>
              </a:rPr>
              <a:t> </a:t>
            </a:r>
            <a:r>
              <a:rPr lang="sr-Latn-CS" altLang="en-US" sz="2100" err="1">
                <a:solidFill>
                  <a:srgbClr val="000066"/>
                </a:solidFill>
                <a:ea typeface="MS PGothic"/>
              </a:rPr>
              <a:t>document</a:t>
            </a:r>
            <a:r>
              <a:rPr lang="sr-Latn-CS" altLang="en-US" sz="2100" dirty="0">
                <a:solidFill>
                  <a:srgbClr val="000066"/>
                </a:solidFill>
                <a:ea typeface="MS PGothic"/>
              </a:rPr>
              <a:t> </a:t>
            </a:r>
            <a:r>
              <a:rPr lang="sr-Latn-CS" altLang="en-US" sz="2100" err="1">
                <a:solidFill>
                  <a:srgbClr val="000066"/>
                </a:solidFill>
                <a:ea typeface="MS PGothic"/>
              </a:rPr>
              <a:t>that</a:t>
            </a:r>
            <a:r>
              <a:rPr lang="sr-Latn-CS" altLang="en-US" sz="2100" dirty="0">
                <a:solidFill>
                  <a:srgbClr val="000066"/>
                </a:solidFill>
                <a:ea typeface="MS PGothic"/>
              </a:rPr>
              <a:t> </a:t>
            </a:r>
            <a:r>
              <a:rPr lang="sr-Latn-CS" altLang="en-US" sz="2100" err="1">
                <a:solidFill>
                  <a:srgbClr val="000066"/>
                </a:solidFill>
                <a:ea typeface="MS PGothic"/>
              </a:rPr>
              <a:t>encompasses</a:t>
            </a:r>
            <a:r>
              <a:rPr lang="sr-Latn-CS" altLang="en-US" sz="2100" dirty="0">
                <a:solidFill>
                  <a:srgbClr val="000066"/>
                </a:solidFill>
                <a:ea typeface="MS PGothic"/>
              </a:rPr>
              <a:t> a </a:t>
            </a:r>
            <a:r>
              <a:rPr lang="sr-Latn-CS" altLang="en-US" sz="2100" err="1">
                <a:solidFill>
                  <a:srgbClr val="000066"/>
                </a:solidFill>
                <a:ea typeface="MS PGothic"/>
              </a:rPr>
              <a:t>further</a:t>
            </a:r>
            <a:r>
              <a:rPr lang="sr-Latn-CS" altLang="en-US" sz="2100" dirty="0">
                <a:solidFill>
                  <a:srgbClr val="000066"/>
                </a:solidFill>
                <a:ea typeface="MS PGothic"/>
              </a:rPr>
              <a:t> </a:t>
            </a:r>
            <a:r>
              <a:rPr lang="sr-Latn-CS" altLang="en-US" sz="2100" err="1">
                <a:solidFill>
                  <a:srgbClr val="000066"/>
                </a:solidFill>
                <a:ea typeface="MS PGothic"/>
              </a:rPr>
              <a:t>elaboration</a:t>
            </a:r>
            <a:r>
              <a:rPr lang="sr-Latn-CS" altLang="en-US" sz="2100" dirty="0">
                <a:solidFill>
                  <a:srgbClr val="000066"/>
                </a:solidFill>
                <a:ea typeface="MS PGothic"/>
              </a:rPr>
              <a:t> </a:t>
            </a:r>
            <a:r>
              <a:rPr lang="sr-Latn-CS" altLang="en-US" sz="2100" err="1">
                <a:solidFill>
                  <a:srgbClr val="000066"/>
                </a:solidFill>
                <a:ea typeface="MS PGothic"/>
              </a:rPr>
              <a:t>of</a:t>
            </a:r>
            <a:r>
              <a:rPr lang="sr-Latn-CS" altLang="en-US" sz="2100" dirty="0">
                <a:solidFill>
                  <a:srgbClr val="000066"/>
                </a:solidFill>
                <a:ea typeface="MS PGothic"/>
              </a:rPr>
              <a:t> </a:t>
            </a:r>
            <a:r>
              <a:rPr lang="sr-Latn-CS" altLang="en-US" sz="2100" err="1">
                <a:solidFill>
                  <a:srgbClr val="000066"/>
                </a:solidFill>
                <a:ea typeface="MS PGothic"/>
              </a:rPr>
              <a:t>the</a:t>
            </a:r>
            <a:r>
              <a:rPr lang="sr-Latn-CS" altLang="en-US" sz="2100" dirty="0">
                <a:solidFill>
                  <a:srgbClr val="000066"/>
                </a:solidFill>
                <a:ea typeface="MS PGothic"/>
              </a:rPr>
              <a:t> </a:t>
            </a:r>
            <a:r>
              <a:rPr lang="sr-Latn-CS" altLang="en-US" sz="2100" err="1">
                <a:solidFill>
                  <a:srgbClr val="000066"/>
                </a:solidFill>
                <a:ea typeface="MS PGothic"/>
              </a:rPr>
              <a:t>defined</a:t>
            </a:r>
            <a:r>
              <a:rPr lang="sr-Latn-CS" altLang="en-US" sz="2100" dirty="0">
                <a:solidFill>
                  <a:srgbClr val="000066"/>
                </a:solidFill>
                <a:ea typeface="MS PGothic"/>
              </a:rPr>
              <a:t> </a:t>
            </a:r>
            <a:r>
              <a:rPr lang="sr-Latn-CS" altLang="en-US" sz="2100" err="1">
                <a:solidFill>
                  <a:srgbClr val="000066"/>
                </a:solidFill>
                <a:ea typeface="MS PGothic"/>
              </a:rPr>
              <a:t>Strategy</a:t>
            </a:r>
            <a:r>
              <a:rPr lang="sr-Latn-CS" altLang="en-US" sz="2100" dirty="0">
                <a:solidFill>
                  <a:srgbClr val="000066"/>
                </a:solidFill>
                <a:ea typeface="MS PGothic"/>
              </a:rPr>
              <a:t> </a:t>
            </a:r>
            <a:r>
              <a:rPr lang="sr-Latn-CS" altLang="en-US" sz="2100" err="1">
                <a:solidFill>
                  <a:srgbClr val="000066"/>
                </a:solidFill>
                <a:ea typeface="MS PGothic"/>
              </a:rPr>
              <a:t>measures</a:t>
            </a:r>
            <a:r>
              <a:rPr lang="sr-Latn-CS" altLang="en-US" sz="2100" dirty="0">
                <a:solidFill>
                  <a:srgbClr val="000066"/>
                </a:solidFill>
                <a:ea typeface="MS PGothic"/>
              </a:rPr>
              <a:t> </a:t>
            </a:r>
            <a:r>
              <a:rPr lang="sr-Latn-CS" altLang="en-US" sz="2100" err="1">
                <a:solidFill>
                  <a:srgbClr val="000066"/>
                </a:solidFill>
                <a:ea typeface="MS PGothic"/>
              </a:rPr>
              <a:t>for</a:t>
            </a:r>
            <a:r>
              <a:rPr lang="sr-Latn-CS" altLang="en-US" sz="2100" dirty="0">
                <a:solidFill>
                  <a:srgbClr val="000066"/>
                </a:solidFill>
                <a:ea typeface="MS PGothic"/>
              </a:rPr>
              <a:t> </a:t>
            </a:r>
            <a:r>
              <a:rPr lang="sr-Latn-CS" altLang="en-US" sz="2100" err="1">
                <a:solidFill>
                  <a:srgbClr val="000066"/>
                </a:solidFill>
                <a:ea typeface="MS PGothic"/>
              </a:rPr>
              <a:t>specific</a:t>
            </a:r>
            <a:r>
              <a:rPr lang="sr-Latn-CS" altLang="en-US" sz="2100" dirty="0">
                <a:solidFill>
                  <a:srgbClr val="000066"/>
                </a:solidFill>
                <a:ea typeface="MS PGothic"/>
              </a:rPr>
              <a:t> </a:t>
            </a:r>
            <a:r>
              <a:rPr lang="sr-Latn-CS" altLang="en-US" sz="2100" err="1">
                <a:solidFill>
                  <a:srgbClr val="000066"/>
                </a:solidFill>
                <a:ea typeface="MS PGothic"/>
              </a:rPr>
              <a:t>activities</a:t>
            </a:r>
            <a:r>
              <a:rPr lang="sr-Latn-CS" altLang="en-US" sz="2100" dirty="0">
                <a:solidFill>
                  <a:srgbClr val="000066"/>
                </a:solidFill>
                <a:ea typeface="MS PGothic"/>
              </a:rPr>
              <a:t>, </a:t>
            </a:r>
            <a:r>
              <a:rPr lang="sr-Latn-CS" altLang="en-US" sz="2100" err="1">
                <a:solidFill>
                  <a:srgbClr val="000066"/>
                </a:solidFill>
                <a:ea typeface="MS PGothic"/>
              </a:rPr>
              <a:t>programs</a:t>
            </a:r>
            <a:r>
              <a:rPr lang="sr-Latn-CS" altLang="en-US" sz="2100" dirty="0">
                <a:solidFill>
                  <a:srgbClr val="000066"/>
                </a:solidFill>
                <a:ea typeface="MS PGothic"/>
              </a:rPr>
              <a:t> </a:t>
            </a:r>
            <a:r>
              <a:rPr lang="sr-Latn-CS" altLang="en-US" sz="2100" err="1">
                <a:solidFill>
                  <a:srgbClr val="000066"/>
                </a:solidFill>
                <a:ea typeface="MS PGothic"/>
              </a:rPr>
              <a:t>and</a:t>
            </a:r>
            <a:r>
              <a:rPr lang="sr-Latn-CS" altLang="en-US" sz="2100" dirty="0">
                <a:solidFill>
                  <a:srgbClr val="000066"/>
                </a:solidFill>
                <a:ea typeface="MS PGothic"/>
              </a:rPr>
              <a:t> </a:t>
            </a:r>
            <a:r>
              <a:rPr lang="sr-Latn-CS" altLang="en-US" sz="2100" err="1">
                <a:solidFill>
                  <a:srgbClr val="000066"/>
                </a:solidFill>
                <a:ea typeface="MS PGothic"/>
              </a:rPr>
              <a:t>projects</a:t>
            </a:r>
            <a:r>
              <a:rPr lang="sr-Latn-CS" altLang="en-US" sz="2100" dirty="0">
                <a:solidFill>
                  <a:srgbClr val="000066"/>
                </a:solidFill>
                <a:ea typeface="MS PGothic"/>
              </a:rPr>
              <a:t>, </a:t>
            </a:r>
            <a:r>
              <a:rPr lang="sr-Latn-CS" altLang="en-US" sz="2100" err="1">
                <a:solidFill>
                  <a:srgbClr val="000066"/>
                </a:solidFill>
                <a:ea typeface="MS PGothic"/>
              </a:rPr>
              <a:t>which</a:t>
            </a:r>
            <a:r>
              <a:rPr lang="sr-Latn-CS" altLang="en-US" sz="2100" dirty="0">
                <a:solidFill>
                  <a:srgbClr val="000066"/>
                </a:solidFill>
                <a:ea typeface="MS PGothic"/>
              </a:rPr>
              <a:t> </a:t>
            </a:r>
            <a:r>
              <a:rPr lang="sr-Latn-CS" altLang="en-US" sz="2100" err="1">
                <a:solidFill>
                  <a:srgbClr val="000066"/>
                </a:solidFill>
                <a:ea typeface="MS PGothic"/>
              </a:rPr>
              <a:t>will</a:t>
            </a:r>
            <a:r>
              <a:rPr lang="sr-Latn-CS" altLang="en-US" sz="2100" dirty="0">
                <a:solidFill>
                  <a:srgbClr val="000066"/>
                </a:solidFill>
                <a:ea typeface="MS PGothic"/>
              </a:rPr>
              <a:t> be </a:t>
            </a:r>
            <a:r>
              <a:rPr lang="sr-Latn-CS" altLang="en-US" sz="2100" err="1">
                <a:solidFill>
                  <a:srgbClr val="000066"/>
                </a:solidFill>
                <a:ea typeface="MS PGothic"/>
              </a:rPr>
              <a:t>implemented</a:t>
            </a:r>
            <a:r>
              <a:rPr lang="sr-Latn-CS" altLang="en-US" sz="2100" dirty="0">
                <a:solidFill>
                  <a:srgbClr val="000066"/>
                </a:solidFill>
                <a:ea typeface="MS PGothic"/>
              </a:rPr>
              <a:t> </a:t>
            </a:r>
            <a:r>
              <a:rPr lang="sr-Latn-CS" altLang="en-US" sz="2100" err="1">
                <a:solidFill>
                  <a:srgbClr val="000066"/>
                </a:solidFill>
                <a:ea typeface="MS PGothic"/>
              </a:rPr>
              <a:t>during</a:t>
            </a:r>
            <a:r>
              <a:rPr lang="sr-Latn-CS" altLang="en-US" sz="2100" dirty="0">
                <a:solidFill>
                  <a:srgbClr val="000066"/>
                </a:solidFill>
                <a:ea typeface="MS PGothic"/>
              </a:rPr>
              <a:t> a </a:t>
            </a:r>
            <a:r>
              <a:rPr lang="sr-Latn-CS" altLang="en-US" sz="2100" err="1">
                <a:solidFill>
                  <a:srgbClr val="000066"/>
                </a:solidFill>
                <a:ea typeface="MS PGothic"/>
              </a:rPr>
              <a:t>specific</a:t>
            </a:r>
            <a:r>
              <a:rPr lang="sr-Latn-CS" altLang="en-US" sz="2100" dirty="0">
                <a:solidFill>
                  <a:srgbClr val="000066"/>
                </a:solidFill>
                <a:ea typeface="MS PGothic"/>
              </a:rPr>
              <a:t> </a:t>
            </a:r>
            <a:r>
              <a:rPr lang="sr-Latn-CS" altLang="en-US" sz="2100" err="1">
                <a:solidFill>
                  <a:srgbClr val="000066"/>
                </a:solidFill>
                <a:ea typeface="MS PGothic"/>
              </a:rPr>
              <a:t>three-year</a:t>
            </a:r>
            <a:r>
              <a:rPr lang="sr-Latn-CS" altLang="en-US" sz="2100" dirty="0">
                <a:solidFill>
                  <a:srgbClr val="000066"/>
                </a:solidFill>
                <a:ea typeface="MS PGothic"/>
              </a:rPr>
              <a:t> period, in </a:t>
            </a:r>
            <a:r>
              <a:rPr lang="sr-Latn-CS" altLang="en-US" sz="2100" err="1">
                <a:solidFill>
                  <a:srgbClr val="000066"/>
                </a:solidFill>
                <a:ea typeface="MS PGothic"/>
              </a:rPr>
              <a:t>accordance</a:t>
            </a:r>
            <a:r>
              <a:rPr lang="sr-Latn-CS" altLang="en-US" sz="2100" dirty="0">
                <a:solidFill>
                  <a:srgbClr val="000066"/>
                </a:solidFill>
                <a:ea typeface="MS PGothic"/>
              </a:rPr>
              <a:t> </a:t>
            </a:r>
            <a:r>
              <a:rPr lang="sr-Latn-CS" altLang="en-US" sz="2100" err="1">
                <a:solidFill>
                  <a:srgbClr val="000066"/>
                </a:solidFill>
                <a:ea typeface="MS PGothic"/>
              </a:rPr>
              <a:t>with</a:t>
            </a:r>
            <a:r>
              <a:rPr lang="sr-Latn-CS" altLang="en-US" sz="2100" dirty="0">
                <a:solidFill>
                  <a:srgbClr val="000066"/>
                </a:solidFill>
                <a:ea typeface="MS PGothic"/>
              </a:rPr>
              <a:t> </a:t>
            </a:r>
            <a:r>
              <a:rPr lang="sr-Latn-CS" altLang="en-US" sz="2100" err="1">
                <a:solidFill>
                  <a:srgbClr val="000066"/>
                </a:solidFill>
                <a:ea typeface="MS PGothic"/>
              </a:rPr>
              <a:t>the</a:t>
            </a:r>
            <a:r>
              <a:rPr lang="sr-Latn-CS" altLang="en-US" sz="2100" dirty="0">
                <a:solidFill>
                  <a:srgbClr val="000066"/>
                </a:solidFill>
                <a:ea typeface="MS PGothic"/>
              </a:rPr>
              <a:t> </a:t>
            </a:r>
            <a:r>
              <a:rPr lang="sr-Latn-CS" altLang="en-US" sz="2100" err="1">
                <a:solidFill>
                  <a:srgbClr val="000066"/>
                </a:solidFill>
                <a:ea typeface="MS PGothic"/>
              </a:rPr>
              <a:t>budget</a:t>
            </a:r>
            <a:r>
              <a:rPr lang="sr-Latn-CS" altLang="en-US" sz="2100" dirty="0">
                <a:solidFill>
                  <a:srgbClr val="000066"/>
                </a:solidFill>
                <a:ea typeface="MS PGothic"/>
              </a:rPr>
              <a:t>.</a:t>
            </a:r>
          </a:p>
          <a:p>
            <a:pPr>
              <a:spcBef>
                <a:spcPct val="0"/>
              </a:spcBef>
              <a:buSzPct val="100000"/>
              <a:buFont typeface="Wingdings" panose="05000000000000000000" pitchFamily="2" charset="2"/>
              <a:buChar char="v"/>
            </a:pPr>
            <a:r>
              <a:rPr lang="sr-Latn-CS" altLang="en-US" sz="2100" err="1">
                <a:solidFill>
                  <a:srgbClr val="000066"/>
                </a:solidFill>
                <a:ea typeface="MS PGothic"/>
              </a:rPr>
              <a:t>The</a:t>
            </a:r>
            <a:r>
              <a:rPr lang="sr-Latn-CS" altLang="en-US" sz="2100" dirty="0">
                <a:solidFill>
                  <a:srgbClr val="000066"/>
                </a:solidFill>
                <a:ea typeface="MS PGothic"/>
              </a:rPr>
              <a:t> </a:t>
            </a:r>
            <a:r>
              <a:rPr lang="sr-Latn-CS" altLang="en-US" sz="2100" err="1">
                <a:solidFill>
                  <a:srgbClr val="000066"/>
                </a:solidFill>
                <a:ea typeface="MS PGothic"/>
              </a:rPr>
              <a:t>Action</a:t>
            </a:r>
            <a:r>
              <a:rPr lang="sr-Latn-CS" altLang="en-US" sz="2100" dirty="0">
                <a:solidFill>
                  <a:srgbClr val="000066"/>
                </a:solidFill>
                <a:ea typeface="MS PGothic"/>
              </a:rPr>
              <a:t> Plan </a:t>
            </a:r>
            <a:r>
              <a:rPr lang="sr-Latn-CS" altLang="en-US" sz="2100" err="1">
                <a:solidFill>
                  <a:srgbClr val="000066"/>
                </a:solidFill>
                <a:ea typeface="MS PGothic"/>
              </a:rPr>
              <a:t>links</a:t>
            </a:r>
            <a:r>
              <a:rPr lang="sr-Latn-CS" altLang="en-US" sz="2100" dirty="0">
                <a:solidFill>
                  <a:srgbClr val="000066"/>
                </a:solidFill>
                <a:ea typeface="MS PGothic"/>
              </a:rPr>
              <a:t> </a:t>
            </a:r>
            <a:r>
              <a:rPr lang="sr-Latn-CS" altLang="en-US" sz="2100" err="1">
                <a:solidFill>
                  <a:srgbClr val="000066"/>
                </a:solidFill>
                <a:ea typeface="MS PGothic"/>
              </a:rPr>
              <a:t>the</a:t>
            </a:r>
            <a:r>
              <a:rPr lang="sr-Latn-CS" altLang="en-US" sz="2100" dirty="0">
                <a:solidFill>
                  <a:srgbClr val="000066"/>
                </a:solidFill>
                <a:ea typeface="MS PGothic"/>
              </a:rPr>
              <a:t> </a:t>
            </a:r>
            <a:r>
              <a:rPr lang="sr-Latn-CS" altLang="en-US" sz="2100" err="1">
                <a:solidFill>
                  <a:srgbClr val="000066"/>
                </a:solidFill>
                <a:ea typeface="MS PGothic"/>
              </a:rPr>
              <a:t>Strategy</a:t>
            </a:r>
            <a:r>
              <a:rPr lang="sr-Latn-CS" altLang="en-US" sz="2100" dirty="0">
                <a:solidFill>
                  <a:srgbClr val="000066"/>
                </a:solidFill>
                <a:ea typeface="MS PGothic"/>
              </a:rPr>
              <a:t> </a:t>
            </a:r>
            <a:r>
              <a:rPr lang="sr-Latn-CS" altLang="en-US" sz="2100" err="1">
                <a:solidFill>
                  <a:srgbClr val="000066"/>
                </a:solidFill>
                <a:ea typeface="MS PGothic"/>
              </a:rPr>
              <a:t>with</a:t>
            </a:r>
            <a:r>
              <a:rPr lang="sr-Latn-CS" altLang="en-US" sz="2100" dirty="0">
                <a:solidFill>
                  <a:srgbClr val="000066"/>
                </a:solidFill>
                <a:ea typeface="MS PGothic"/>
              </a:rPr>
              <a:t> </a:t>
            </a:r>
            <a:r>
              <a:rPr lang="sr-Latn-CS" altLang="en-US" sz="2100" err="1">
                <a:solidFill>
                  <a:srgbClr val="000066"/>
                </a:solidFill>
                <a:ea typeface="MS PGothic"/>
              </a:rPr>
              <a:t>all</a:t>
            </a:r>
            <a:r>
              <a:rPr lang="sr-Latn-CS" altLang="en-US" sz="2100" dirty="0">
                <a:solidFill>
                  <a:srgbClr val="000066"/>
                </a:solidFill>
                <a:ea typeface="MS PGothic"/>
              </a:rPr>
              <a:t> </a:t>
            </a:r>
            <a:r>
              <a:rPr lang="sr-Latn-CS" altLang="en-US" sz="2100" err="1">
                <a:solidFill>
                  <a:srgbClr val="000066"/>
                </a:solidFill>
                <a:ea typeface="MS PGothic"/>
              </a:rPr>
              <a:t>expected</a:t>
            </a:r>
            <a:r>
              <a:rPr lang="sr-Latn-CS" altLang="en-US" sz="2100" dirty="0">
                <a:solidFill>
                  <a:srgbClr val="000066"/>
                </a:solidFill>
                <a:ea typeface="MS PGothic"/>
              </a:rPr>
              <a:t> </a:t>
            </a:r>
            <a:r>
              <a:rPr lang="sr-Latn-CS" altLang="en-US" sz="2100" err="1">
                <a:solidFill>
                  <a:srgbClr val="000066"/>
                </a:solidFill>
                <a:ea typeface="MS PGothic"/>
              </a:rPr>
              <a:t>implementation</a:t>
            </a:r>
            <a:r>
              <a:rPr lang="sr-Latn-CS" altLang="en-US" sz="2100" dirty="0">
                <a:solidFill>
                  <a:srgbClr val="000066"/>
                </a:solidFill>
                <a:ea typeface="MS PGothic"/>
              </a:rPr>
              <a:t> </a:t>
            </a:r>
            <a:r>
              <a:rPr lang="sr-Latn-CS" altLang="en-US" sz="2100" err="1">
                <a:solidFill>
                  <a:srgbClr val="000066"/>
                </a:solidFill>
                <a:ea typeface="MS PGothic"/>
              </a:rPr>
              <a:t>financing</a:t>
            </a:r>
            <a:r>
              <a:rPr lang="sr-Latn-CS" altLang="en-US" sz="2100" dirty="0">
                <a:solidFill>
                  <a:srgbClr val="000066"/>
                </a:solidFill>
                <a:ea typeface="MS PGothic"/>
              </a:rPr>
              <a:t> </a:t>
            </a:r>
            <a:r>
              <a:rPr lang="sr-Latn-CS" altLang="en-US" sz="2100" err="1">
                <a:solidFill>
                  <a:srgbClr val="000066"/>
                </a:solidFill>
                <a:ea typeface="MS PGothic"/>
              </a:rPr>
              <a:t>sources</a:t>
            </a:r>
            <a:r>
              <a:rPr lang="sr-Latn-CS" altLang="en-US" sz="2100" dirty="0">
                <a:solidFill>
                  <a:srgbClr val="000066"/>
                </a:solidFill>
                <a:ea typeface="MS PGothic"/>
              </a:rPr>
              <a:t>.  </a:t>
            </a:r>
            <a:endParaRPr lang="sr-Latn-CS" altLang="en-US" sz="2100" dirty="0">
              <a:solidFill>
                <a:srgbClr val="000066"/>
              </a:solidFill>
            </a:endParaRPr>
          </a:p>
          <a:p>
            <a:pPr lvl="1">
              <a:spcBef>
                <a:spcPct val="0"/>
              </a:spcBef>
              <a:buClr>
                <a:srgbClr val="000066"/>
              </a:buClr>
              <a:buSzPct val="100000"/>
              <a:buFont typeface="Wingdings" panose="05000000000000000000" pitchFamily="2" charset="2"/>
              <a:buChar char="Ø"/>
            </a:pPr>
            <a:r>
              <a:rPr lang="sr-Latn-CS" altLang="en-US" sz="1800" dirty="0" err="1">
                <a:solidFill>
                  <a:srgbClr val="000066"/>
                </a:solidFill>
                <a:ea typeface="MS PGothic"/>
                <a:cs typeface="Arial"/>
              </a:rPr>
              <a:t>The</a:t>
            </a:r>
            <a:r>
              <a:rPr lang="sr-Latn-CS" altLang="en-US" sz="1800" dirty="0">
                <a:solidFill>
                  <a:srgbClr val="000066"/>
                </a:solidFill>
                <a:ea typeface="MS PGothic"/>
                <a:cs typeface="Arial"/>
              </a:rPr>
              <a:t> table </a:t>
            </a:r>
            <a:r>
              <a:rPr lang="sr-Latn-CS" altLang="en-US" sz="1800" i="1" dirty="0" err="1">
                <a:solidFill>
                  <a:srgbClr val="000066"/>
                </a:solidFill>
                <a:ea typeface="MS PGothic"/>
                <a:cs typeface="Arial"/>
              </a:rPr>
              <a:t>Source</a:t>
            </a:r>
            <a:r>
              <a:rPr lang="sr-Latn-CS" altLang="en-US" sz="1800" i="1" dirty="0">
                <a:solidFill>
                  <a:srgbClr val="000066"/>
                </a:solidFill>
                <a:ea typeface="MS PGothic"/>
                <a:cs typeface="Arial"/>
              </a:rPr>
              <a:t> </a:t>
            </a:r>
            <a:r>
              <a:rPr lang="sr-Latn-CS" altLang="en-US" sz="1800" i="1" dirty="0" err="1">
                <a:solidFill>
                  <a:srgbClr val="000066"/>
                </a:solidFill>
                <a:ea typeface="MS PGothic"/>
                <a:cs typeface="Arial"/>
              </a:rPr>
              <a:t>of</a:t>
            </a:r>
            <a:r>
              <a:rPr lang="sr-Latn-CS" altLang="en-US" sz="1800" i="1" dirty="0">
                <a:solidFill>
                  <a:srgbClr val="000066"/>
                </a:solidFill>
                <a:ea typeface="MS PGothic"/>
                <a:cs typeface="Arial"/>
              </a:rPr>
              <a:t> </a:t>
            </a:r>
            <a:r>
              <a:rPr lang="sr-Latn-CS" altLang="en-US" sz="1800" i="1" dirty="0" err="1">
                <a:solidFill>
                  <a:srgbClr val="000066"/>
                </a:solidFill>
                <a:ea typeface="MS PGothic"/>
                <a:cs typeface="Arial"/>
              </a:rPr>
              <a:t>Funds</a:t>
            </a:r>
            <a:r>
              <a:rPr lang="sr-Latn-CS" altLang="en-US" sz="1800" i="1" dirty="0">
                <a:solidFill>
                  <a:srgbClr val="000066"/>
                </a:solidFill>
                <a:ea typeface="MS PGothic"/>
                <a:cs typeface="Arial"/>
              </a:rPr>
              <a:t> </a:t>
            </a:r>
            <a:r>
              <a:rPr lang="sr-Latn-CS" altLang="en-US" sz="1800" dirty="0">
                <a:solidFill>
                  <a:srgbClr val="000066"/>
                </a:solidFill>
                <a:ea typeface="MS PGothic"/>
                <a:cs typeface="Arial"/>
              </a:rPr>
              <a:t>is </a:t>
            </a:r>
            <a:r>
              <a:rPr lang="sr-Latn-CS" altLang="en-US" sz="1800" dirty="0" err="1">
                <a:solidFill>
                  <a:srgbClr val="000066"/>
                </a:solidFill>
                <a:ea typeface="MS PGothic"/>
                <a:cs typeface="Arial"/>
              </a:rPr>
              <a:t>annexed</a:t>
            </a:r>
            <a:r>
              <a:rPr lang="sr-Latn-CS" altLang="en-US" sz="1800" dirty="0">
                <a:solidFill>
                  <a:srgbClr val="000066"/>
                </a:solidFill>
                <a:ea typeface="MS PGothic"/>
                <a:cs typeface="Arial"/>
              </a:rPr>
              <a:t> to </a:t>
            </a:r>
            <a:r>
              <a:rPr lang="sr-Latn-CS" altLang="en-US" sz="1800" dirty="0" err="1">
                <a:solidFill>
                  <a:srgbClr val="000066"/>
                </a:solidFill>
                <a:ea typeface="MS PGothic"/>
                <a:cs typeface="Arial"/>
              </a:rPr>
              <a:t>the</a:t>
            </a:r>
            <a:r>
              <a:rPr lang="sr-Latn-CS" altLang="en-US" sz="1800" dirty="0">
                <a:solidFill>
                  <a:srgbClr val="000066"/>
                </a:solidFill>
                <a:ea typeface="MS PGothic"/>
                <a:cs typeface="Arial"/>
              </a:rPr>
              <a:t> </a:t>
            </a:r>
            <a:r>
              <a:rPr lang="sr-Latn-CS" altLang="en-US" sz="1800" dirty="0" err="1">
                <a:solidFill>
                  <a:srgbClr val="000066"/>
                </a:solidFill>
                <a:ea typeface="MS PGothic"/>
                <a:cs typeface="Arial"/>
              </a:rPr>
              <a:t>Action</a:t>
            </a:r>
            <a:r>
              <a:rPr lang="sr-Latn-CS" altLang="en-US" sz="1800" dirty="0">
                <a:solidFill>
                  <a:srgbClr val="000066"/>
                </a:solidFill>
                <a:ea typeface="MS PGothic"/>
                <a:cs typeface="Arial"/>
              </a:rPr>
              <a:t> Plan </a:t>
            </a:r>
          </a:p>
          <a:p>
            <a:pPr lvl="1">
              <a:spcBef>
                <a:spcPct val="0"/>
              </a:spcBef>
              <a:buClr>
                <a:srgbClr val="000066"/>
              </a:buClr>
              <a:buSzPct val="100000"/>
              <a:buFont typeface="Wingdings" panose="05000000000000000000" pitchFamily="2" charset="2"/>
              <a:buChar char="Ø"/>
            </a:pPr>
            <a:r>
              <a:rPr lang="sr-Latn-CS" altLang="en-US" sz="1800" dirty="0">
                <a:solidFill>
                  <a:srgbClr val="000066"/>
                </a:solidFill>
                <a:ea typeface="MS PGothic"/>
                <a:cs typeface="Arial"/>
              </a:rPr>
              <a:t>(</a:t>
            </a:r>
            <a:r>
              <a:rPr lang="sr-Latn-CS" altLang="en-US" sz="1800" dirty="0">
                <a:solidFill>
                  <a:srgbClr val="000066"/>
                </a:solidFill>
                <a:ea typeface="MS PGothic"/>
              </a:rPr>
              <a:t>https://razvoj.gov.hr/o-ministarstvu/djelokrug-1939/regionalni-razvoj/razvojne-strategije/strategija-regionalnoga-razvoja-republike-hrvatske-za-razdoblje-do-kraja-2020-godine/3244)</a:t>
            </a:r>
            <a:r>
              <a:rPr lang="sr-Latn-CS" altLang="en-US" sz="1800" dirty="0">
                <a:solidFill>
                  <a:srgbClr val="000066"/>
                </a:solidFill>
                <a:ea typeface="MS PGothic"/>
                <a:cs typeface="Arial"/>
              </a:rPr>
              <a:t>.</a:t>
            </a:r>
            <a:r>
              <a:rPr lang="sr-Latn-CS" altLang="en-US" sz="1800" dirty="0">
                <a:solidFill>
                  <a:srgbClr val="000066"/>
                </a:solidFill>
                <a:ea typeface="MS PGothic"/>
              </a:rPr>
              <a:t>  </a:t>
            </a:r>
            <a:endParaRPr lang="sr-Latn-CS" altLang="en-US" sz="1800" dirty="0">
              <a:solidFill>
                <a:srgbClr val="000066"/>
              </a:solidFill>
            </a:endParaRPr>
          </a:p>
        </p:txBody>
      </p:sp>
      <p:sp>
        <p:nvSpPr>
          <p:cNvPr id="21507" name="Rezervirano mjesto broja slajda 1">
            <a:extLst>
              <a:ext uri="{FF2B5EF4-FFF2-40B4-BE49-F238E27FC236}">
                <a16:creationId xmlns:a16="http://schemas.microsoft.com/office/drawing/2014/main" id="{9FF036B9-411C-4C73-9F4C-B678FCAED1E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126C064F-4805-4997-8AE3-4D549437219A}" type="slidenum">
              <a:rPr lang="sr-Latn-CS" altLang="en-US" smtClean="0">
                <a:solidFill>
                  <a:srgbClr val="000000"/>
                </a:solidFill>
                <a:latin typeface="Frutiger 55 Roman"/>
              </a:rPr>
              <a:pPr eaLnBrk="0" hangingPunct="0">
                <a:buSzPct val="100000"/>
              </a:pPr>
              <a:t>10</a:t>
            </a:fld>
            <a:endParaRPr lang="sr-Latn-CS" altLang="en-US">
              <a:solidFill>
                <a:srgbClr val="000000"/>
              </a:solidFill>
              <a:latin typeface="Frutiger 55 Roman"/>
            </a:endParaRPr>
          </a:p>
        </p:txBody>
      </p:sp>
      <p:sp>
        <p:nvSpPr>
          <p:cNvPr id="21508" name="Rectangle 2">
            <a:extLst>
              <a:ext uri="{FF2B5EF4-FFF2-40B4-BE49-F238E27FC236}">
                <a16:creationId xmlns:a16="http://schemas.microsoft.com/office/drawing/2014/main" id="{2389DFED-B5C0-4E05-B992-6726B89344D3}"/>
              </a:ext>
            </a:extLst>
          </p:cNvPr>
          <p:cNvSpPr>
            <a:spLocks noGrp="1" noChangeArrowheads="1"/>
          </p:cNvSpPr>
          <p:nvPr>
            <p:ph type="title"/>
          </p:nvPr>
        </p:nvSpPr>
        <p:spPr bwMode="auto">
          <a:xfrm>
            <a:off x="539750" y="0"/>
            <a:ext cx="7993063"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rPr>
              <a:t>2020 Regional Development Strategy for the Republic of Croatia  </a:t>
            </a:r>
          </a:p>
        </p:txBody>
      </p:sp>
      <p:pic>
        <p:nvPicPr>
          <p:cNvPr id="21509" name="Picture 4">
            <a:extLst>
              <a:ext uri="{FF2B5EF4-FFF2-40B4-BE49-F238E27FC236}">
                <a16:creationId xmlns:a16="http://schemas.microsoft.com/office/drawing/2014/main" id="{EA7F58BC-88B4-4D0B-AA25-11B9AFB98C2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99B74AE2-5D99-4053-B738-0AC564B07DA6}"/>
              </a:ext>
            </a:extLst>
          </p:cNvPr>
          <p:cNvSpPr>
            <a:spLocks noGrp="1" noChangeArrowheads="1"/>
          </p:cNvSpPr>
          <p:nvPr>
            <p:ph idx="1"/>
          </p:nvPr>
        </p:nvSpPr>
        <p:spPr bwMode="auto">
          <a:xfrm>
            <a:off x="539750" y="1341438"/>
            <a:ext cx="8135938" cy="5130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buSzPct val="100000"/>
              <a:buFont typeface="Wingdings" panose="05000000000000000000" pitchFamily="2" charset="2"/>
              <a:buChar char="v"/>
              <a:defRPr/>
            </a:pPr>
            <a:r>
              <a:rPr lang="sr-Latn-CS" altLang="en-US" sz="2200">
                <a:solidFill>
                  <a:srgbClr val="000066"/>
                </a:solidFill>
                <a:cs typeface="Arial" panose="020B0604020202020204" pitchFamily="34" charset="0"/>
              </a:rPr>
              <a:t>The 2020 Regional Development Strategy for the Republic of Croatia includes: </a:t>
            </a:r>
          </a:p>
          <a:p>
            <a:pPr lvl="1">
              <a:spcBef>
                <a:spcPct val="0"/>
              </a:spcBef>
              <a:buClrTx/>
              <a:buSzPct val="100000"/>
              <a:buFont typeface="Wingdings" panose="05000000000000000000" pitchFamily="2" charset="2"/>
              <a:buChar char="Ø"/>
              <a:defRPr/>
            </a:pPr>
            <a:r>
              <a:rPr lang="sr-Latn-CS" altLang="en-US" sz="2200" b="1">
                <a:solidFill>
                  <a:srgbClr val="000066"/>
                </a:solidFill>
                <a:cs typeface="Arial" panose="020B0604020202020204" pitchFamily="34" charset="0"/>
              </a:rPr>
              <a:t>three strategic goals</a:t>
            </a:r>
          </a:p>
          <a:p>
            <a:pPr lvl="2">
              <a:spcBef>
                <a:spcPct val="0"/>
              </a:spcBef>
              <a:buClrTx/>
              <a:buSzPct val="100000"/>
              <a:buFont typeface="Wingdings" panose="05000000000000000000" pitchFamily="2" charset="2"/>
              <a:buChar char="Ø"/>
              <a:defRPr/>
            </a:pPr>
            <a:r>
              <a:rPr lang="sr-Latn-CS" altLang="en-US" sz="2200">
                <a:solidFill>
                  <a:srgbClr val="000066"/>
                </a:solidFill>
                <a:cs typeface="Arial" panose="020B0604020202020204" pitchFamily="34" charset="0"/>
              </a:rPr>
              <a:t>each goal has three </a:t>
            </a:r>
            <a:r>
              <a:rPr lang="sr-Latn-CS" altLang="en-US" sz="2200" b="1">
                <a:solidFill>
                  <a:srgbClr val="000066"/>
                </a:solidFill>
                <a:cs typeface="Arial" panose="020B0604020202020204" pitchFamily="34" charset="0"/>
              </a:rPr>
              <a:t>priorities</a:t>
            </a:r>
            <a:r>
              <a:rPr lang="sr-Latn-CS" altLang="en-US" sz="2200">
                <a:solidFill>
                  <a:srgbClr val="000066"/>
                </a:solidFill>
                <a:cs typeface="Arial" panose="020B0604020202020204" pitchFamily="34" charset="0"/>
              </a:rPr>
              <a:t>,</a:t>
            </a:r>
          </a:p>
          <a:p>
            <a:pPr lvl="3">
              <a:spcBef>
                <a:spcPct val="0"/>
              </a:spcBef>
              <a:buClrTx/>
              <a:buSzPct val="100000"/>
              <a:buFont typeface="Wingdings" panose="05000000000000000000" pitchFamily="2" charset="2"/>
              <a:buChar char="Ø"/>
              <a:defRPr/>
            </a:pPr>
            <a:r>
              <a:rPr lang="sr-Latn-CS" altLang="en-US" sz="2200">
                <a:solidFill>
                  <a:srgbClr val="000066"/>
                </a:solidFill>
                <a:cs typeface="Arial" panose="020B0604020202020204" pitchFamily="34" charset="0"/>
              </a:rPr>
              <a:t>priorities are achieved by implementing </a:t>
            </a:r>
            <a:r>
              <a:rPr lang="sr-Latn-CS" altLang="en-US" sz="2200" b="1">
                <a:solidFill>
                  <a:srgbClr val="000066"/>
                </a:solidFill>
                <a:cs typeface="Arial" panose="020B0604020202020204" pitchFamily="34" charset="0"/>
              </a:rPr>
              <a:t>several measures</a:t>
            </a:r>
            <a:r>
              <a:rPr lang="sr-Latn-CS" altLang="en-US" sz="2200">
                <a:solidFill>
                  <a:srgbClr val="000066"/>
                </a:solidFill>
                <a:cs typeface="Arial" panose="020B0604020202020204" pitchFamily="34" charset="0"/>
              </a:rPr>
              <a:t> (the number of measures varies from two to five measures per priority).     </a:t>
            </a:r>
          </a:p>
          <a:p>
            <a:pPr lvl="1">
              <a:spcBef>
                <a:spcPts val="600"/>
              </a:spcBef>
              <a:buClr>
                <a:srgbClr val="0070C0"/>
              </a:buClr>
              <a:buSzPct val="100000"/>
              <a:buFont typeface="Wingdings" panose="05000000000000000000" pitchFamily="2" charset="2"/>
              <a:buChar char="v"/>
              <a:defRPr/>
            </a:pPr>
            <a:r>
              <a:rPr lang="sr-Latn-CS" altLang="en-US" sz="2200" b="1">
                <a:solidFill>
                  <a:srgbClr val="000066"/>
                </a:solidFill>
                <a:cs typeface="Arial" panose="020B0604020202020204" pitchFamily="34" charset="0"/>
              </a:rPr>
              <a:t>The three strategic goals are:</a:t>
            </a:r>
          </a:p>
          <a:p>
            <a:pPr lvl="1">
              <a:spcBef>
                <a:spcPts val="600"/>
              </a:spcBef>
              <a:buClrTx/>
              <a:buFontTx/>
              <a:buNone/>
              <a:defRPr/>
            </a:pPr>
            <a:r>
              <a:rPr lang="sr-Latn-CS" altLang="en-US" sz="2200">
                <a:solidFill>
                  <a:srgbClr val="000066"/>
                </a:solidFill>
                <a:effectLst>
                  <a:outerShdw blurRad="38100" dist="38100" dir="2700000" algn="tl">
                    <a:srgbClr val="C0C0C0"/>
                  </a:outerShdw>
                </a:effectLst>
              </a:rPr>
              <a:t>1. Increasing the quality of life by encouraging sustainable territorialdevelopment,</a:t>
            </a:r>
          </a:p>
          <a:p>
            <a:pPr lvl="1">
              <a:spcBef>
                <a:spcPts val="600"/>
              </a:spcBef>
              <a:buClrTx/>
              <a:buFontTx/>
              <a:buNone/>
              <a:defRPr/>
            </a:pPr>
            <a:r>
              <a:rPr lang="sr-Latn-CS" altLang="en-US" sz="2200">
                <a:solidFill>
                  <a:srgbClr val="000066"/>
                </a:solidFill>
                <a:effectLst>
                  <a:outerShdw blurRad="38100" dist="38100" dir="2700000" algn="tl">
                    <a:srgbClr val="C0C0C0"/>
                  </a:outerShdw>
                </a:effectLst>
                <a:cs typeface="Arial" panose="020B0604020202020204" pitchFamily="34" charset="0"/>
              </a:rPr>
              <a:t>2. Increasing the competitiveness of regional economy and employment  </a:t>
            </a:r>
          </a:p>
          <a:p>
            <a:pPr lvl="1">
              <a:spcBef>
                <a:spcPts val="600"/>
              </a:spcBef>
              <a:buClrTx/>
              <a:buFontTx/>
              <a:buNone/>
              <a:defRPr/>
            </a:pPr>
            <a:r>
              <a:rPr lang="sr-Latn-CS" altLang="en-US" sz="2200">
                <a:solidFill>
                  <a:srgbClr val="000066"/>
                </a:solidFill>
                <a:effectLst>
                  <a:outerShdw blurRad="38100" dist="38100" dir="2700000" algn="tl">
                    <a:srgbClr val="C0C0C0"/>
                  </a:outerShdw>
                </a:effectLst>
              </a:rPr>
              <a:t>3. Systematic management of regional development. </a:t>
            </a:r>
          </a:p>
        </p:txBody>
      </p:sp>
      <p:sp>
        <p:nvSpPr>
          <p:cNvPr id="23555" name="Rezervirano mjesto broja slajda 1">
            <a:extLst>
              <a:ext uri="{FF2B5EF4-FFF2-40B4-BE49-F238E27FC236}">
                <a16:creationId xmlns:a16="http://schemas.microsoft.com/office/drawing/2014/main" id="{E6C1AA46-FFB2-47A9-AED2-9F55379AE2C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DEFDA20A-38D6-43AC-A87B-8D91672891C8}" type="slidenum">
              <a:rPr lang="sr-Latn-CS" altLang="en-US" smtClean="0">
                <a:solidFill>
                  <a:srgbClr val="000000"/>
                </a:solidFill>
                <a:latin typeface="Frutiger 55 Roman"/>
              </a:rPr>
              <a:pPr eaLnBrk="0" hangingPunct="0">
                <a:buSzPct val="100000"/>
              </a:pPr>
              <a:t>11</a:t>
            </a:fld>
            <a:endParaRPr lang="sr-Latn-CS" altLang="en-US">
              <a:solidFill>
                <a:srgbClr val="000000"/>
              </a:solidFill>
              <a:latin typeface="Frutiger 55 Roman"/>
            </a:endParaRPr>
          </a:p>
        </p:txBody>
      </p:sp>
      <p:sp>
        <p:nvSpPr>
          <p:cNvPr id="23556" name="Rectangle 2">
            <a:extLst>
              <a:ext uri="{FF2B5EF4-FFF2-40B4-BE49-F238E27FC236}">
                <a16:creationId xmlns:a16="http://schemas.microsoft.com/office/drawing/2014/main" id="{ECEAB7C8-793F-4014-9894-76BE69B32159}"/>
              </a:ext>
            </a:extLst>
          </p:cNvPr>
          <p:cNvSpPr>
            <a:spLocks noGrp="1" noChangeArrowheads="1"/>
          </p:cNvSpPr>
          <p:nvPr>
            <p:ph type="title"/>
          </p:nvPr>
        </p:nvSpPr>
        <p:spPr bwMode="auto">
          <a:xfrm>
            <a:off x="539750" y="0"/>
            <a:ext cx="7993063"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sz="2200">
                <a:solidFill>
                  <a:srgbClr val="000066"/>
                </a:solidFill>
              </a:rPr>
              <a:t>2020 Regional Development Strategy for the Republic of Croatia</a:t>
            </a:r>
            <a:r>
              <a:rPr lang="sr-Latn-CS" altLang="en-US">
                <a:solidFill>
                  <a:srgbClr val="000066"/>
                </a:solidFill>
              </a:rPr>
              <a:t>  </a:t>
            </a:r>
            <a:r>
              <a:rPr lang="sr-Latn-CS" altLang="en-US" sz="2200">
                <a:solidFill>
                  <a:srgbClr val="000066"/>
                </a:solidFill>
              </a:rPr>
              <a:t> </a:t>
            </a:r>
          </a:p>
        </p:txBody>
      </p:sp>
      <p:pic>
        <p:nvPicPr>
          <p:cNvPr id="23557" name="Picture 4">
            <a:extLst>
              <a:ext uri="{FF2B5EF4-FFF2-40B4-BE49-F238E27FC236}">
                <a16:creationId xmlns:a16="http://schemas.microsoft.com/office/drawing/2014/main" id="{22DE43B1-AC67-4108-8FC4-CBADB018F70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zervirano mjesto broja slajda 1">
            <a:extLst>
              <a:ext uri="{FF2B5EF4-FFF2-40B4-BE49-F238E27FC236}">
                <a16:creationId xmlns:a16="http://schemas.microsoft.com/office/drawing/2014/main" id="{D9E70163-D609-4090-8704-0FF4A197FD3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D88966DE-8B9D-4FBE-BB88-2BAAD5834732}" type="slidenum">
              <a:rPr lang="sr-Latn-CS" altLang="en-US" smtClean="0">
                <a:solidFill>
                  <a:srgbClr val="000000"/>
                </a:solidFill>
                <a:latin typeface="Frutiger 55 Roman"/>
              </a:rPr>
              <a:pPr eaLnBrk="0" hangingPunct="0">
                <a:buSzPct val="100000"/>
              </a:pPr>
              <a:t>12</a:t>
            </a:fld>
            <a:endParaRPr lang="sr-Latn-CS" altLang="en-US">
              <a:solidFill>
                <a:srgbClr val="000000"/>
              </a:solidFill>
              <a:latin typeface="Frutiger 55 Roman"/>
            </a:endParaRPr>
          </a:p>
        </p:txBody>
      </p:sp>
      <p:sp>
        <p:nvSpPr>
          <p:cNvPr id="25603" name="Rectangle 2">
            <a:extLst>
              <a:ext uri="{FF2B5EF4-FFF2-40B4-BE49-F238E27FC236}">
                <a16:creationId xmlns:a16="http://schemas.microsoft.com/office/drawing/2014/main" id="{61EF092B-2336-42E1-A50C-D5E890C448E6}"/>
              </a:ext>
            </a:extLst>
          </p:cNvPr>
          <p:cNvSpPr>
            <a:spLocks noGrp="1" noChangeArrowheads="1"/>
          </p:cNvSpPr>
          <p:nvPr>
            <p:ph type="title"/>
          </p:nvPr>
        </p:nvSpPr>
        <p:spPr bwMode="auto">
          <a:xfrm>
            <a:off x="250825" y="0"/>
            <a:ext cx="8497888"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sz="2000">
                <a:solidFill>
                  <a:srgbClr val="000066"/>
                </a:solidFill>
              </a:rPr>
              <a:t>Strategic goal 1 Increasing the quality of life by encouraging sustainable territorial development,</a:t>
            </a:r>
          </a:p>
        </p:txBody>
      </p:sp>
      <p:pic>
        <p:nvPicPr>
          <p:cNvPr id="25604" name="Picture 4">
            <a:extLst>
              <a:ext uri="{FF2B5EF4-FFF2-40B4-BE49-F238E27FC236}">
                <a16:creationId xmlns:a16="http://schemas.microsoft.com/office/drawing/2014/main" id="{E4DFCCF2-FDEB-4763-96CF-AC00CBBF94E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graphicFrame>
        <p:nvGraphicFramePr>
          <p:cNvPr id="6" name="Tablica 5">
            <a:extLst>
              <a:ext uri="{FF2B5EF4-FFF2-40B4-BE49-F238E27FC236}">
                <a16:creationId xmlns:a16="http://schemas.microsoft.com/office/drawing/2014/main" id="{7A57C34B-35D5-4195-834A-1646B9FBBC0F}"/>
              </a:ext>
            </a:extLst>
          </p:cNvPr>
          <p:cNvGraphicFramePr>
            <a:graphicFrameLocks noGrp="1"/>
          </p:cNvGraphicFramePr>
          <p:nvPr/>
        </p:nvGraphicFramePr>
        <p:xfrm>
          <a:off x="107950" y="692150"/>
          <a:ext cx="8856663" cy="6049966"/>
        </p:xfrm>
        <a:graphic>
          <a:graphicData uri="http://schemas.openxmlformats.org/drawingml/2006/table">
            <a:tbl>
              <a:tblPr/>
              <a:tblGrid>
                <a:gridCol w="1827213">
                  <a:extLst>
                    <a:ext uri="{9D8B030D-6E8A-4147-A177-3AD203B41FA5}">
                      <a16:colId xmlns:a16="http://schemas.microsoft.com/office/drawing/2014/main" val="2165616036"/>
                    </a:ext>
                  </a:extLst>
                </a:gridCol>
                <a:gridCol w="7029450">
                  <a:extLst>
                    <a:ext uri="{9D8B030D-6E8A-4147-A177-3AD203B41FA5}">
                      <a16:colId xmlns:a16="http://schemas.microsoft.com/office/drawing/2014/main" val="3515682269"/>
                    </a:ext>
                  </a:extLst>
                </a:gridCol>
              </a:tblGrid>
              <a:tr h="490537">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STRATEGIC GOAL 1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INCREASING THE QUALITY OF LIFE BY ENCOURAGING SUSTAINABLE TERRITORIAL DEVELOPMENT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extLst>
                  <a:ext uri="{0D108BD9-81ED-4DB2-BD59-A6C34878D82A}">
                    <a16:rowId xmlns:a16="http://schemas.microsoft.com/office/drawing/2014/main" val="1154025874"/>
                  </a:ext>
                </a:extLst>
              </a:tr>
              <a:tr h="736599">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Horizontal questions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Demographic impact </a:t>
                      </a: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(explanation in the RDS with references to various measures which have a demographic impact for all four strategic goals)</a:t>
                      </a:r>
                      <a:r>
                        <a:rPr kumimoji="0" lang="sr-Latn-CS" altLang="en-US" sz="1400" b="1"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780448809"/>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PRIORITY 1.1: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Increasing knowledge and capabilities for a better quality of life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extLst>
                  <a:ext uri="{0D108BD9-81ED-4DB2-BD59-A6C34878D82A}">
                    <a16:rowId xmlns:a16="http://schemas.microsoft.com/office/drawing/2014/main" val="1198007641"/>
                  </a:ext>
                </a:extLst>
              </a:tr>
              <a:tr h="27781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1.1.1.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Improving regional and local development capacities in education, upbringing and sports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7455805"/>
                  </a:ext>
                </a:extLst>
              </a:tr>
              <a:tr h="27781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1.1.2.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Improving health care and social welfare at regional and local levels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93109"/>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1.1.3.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cultural identity affirmation and civil society development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01484"/>
                  </a:ext>
                </a:extLst>
              </a:tr>
              <a:tr h="2794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PRIORITY 1.2: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Ensuring and improving basic local and regional infrastructure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extLst>
                  <a:ext uri="{0D108BD9-81ED-4DB2-BD59-A6C34878D82A}">
                    <a16:rowId xmlns:a16="http://schemas.microsoft.com/office/drawing/2014/main" val="3999297944"/>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1.2.1.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Developing locally significant public infrastructure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96653"/>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1.2.2.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Developing regionally significant public infrastructure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822900"/>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1.2.3.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Sustainable use and valuation of cultural and natural heritage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0768391"/>
                  </a:ext>
                </a:extLst>
              </a:tr>
              <a:tr h="490537">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1.2.4.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environmental protection and energy efficiency at local and regional levels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9272709"/>
                  </a:ext>
                </a:extLst>
              </a:tr>
              <a:tr h="276225">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PRIORITY 1.3: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aided areas and areas with special developmental features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extLst>
                  <a:ext uri="{0D108BD9-81ED-4DB2-BD59-A6C34878D82A}">
                    <a16:rowId xmlns:a16="http://schemas.microsoft.com/office/drawing/2014/main" val="3870514139"/>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1.3.1.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aided areas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2853618"/>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1.3.2.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sustainable island development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4432506"/>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1.3.3.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the development of mountainous areas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4727540"/>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1.3.4.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the quality of life and urban development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5590032"/>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1.3.5.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Creating favourable living conditions in border areas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8658511"/>
                  </a:ext>
                </a:extLst>
              </a:tr>
              <a:tr h="760412">
                <a:tc gridSpan="2">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An improved Development Index is a functional tool for implementing activities, programs and projects and for their monitoring within the context of goal achievement for the RDS of Croatia; especially for monitoring the strategic goal “Increasing the quality of life by encouraging sustainable territorial development” </a:t>
                      </a:r>
                    </a:p>
                  </a:txBody>
                  <a:tcPr marL="47297" marR="472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EEEE"/>
                    </a:solidFill>
                  </a:tcPr>
                </a:tc>
                <a:tc hMerge="1">
                  <a:txBody>
                    <a:bodyPr/>
                    <a:lstStyle/>
                    <a:p>
                      <a:endParaRPr lang="en-US"/>
                    </a:p>
                  </a:txBody>
                  <a:tcPr/>
                </a:tc>
                <a:extLst>
                  <a:ext uri="{0D108BD9-81ED-4DB2-BD59-A6C34878D82A}">
                    <a16:rowId xmlns:a16="http://schemas.microsoft.com/office/drawing/2014/main" val="793711193"/>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zervirano mjesto broja slajda 1">
            <a:extLst>
              <a:ext uri="{FF2B5EF4-FFF2-40B4-BE49-F238E27FC236}">
                <a16:creationId xmlns:a16="http://schemas.microsoft.com/office/drawing/2014/main" id="{12E6ACC5-8F62-40EA-92F4-0ADB6A51229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9F20EF2B-8839-475E-9280-021667D9DF0F}" type="slidenum">
              <a:rPr lang="sr-Latn-CS" altLang="en-US" smtClean="0">
                <a:solidFill>
                  <a:srgbClr val="000000"/>
                </a:solidFill>
                <a:latin typeface="Frutiger 55 Roman"/>
              </a:rPr>
              <a:pPr eaLnBrk="0" hangingPunct="0">
                <a:buSzPct val="100000"/>
              </a:pPr>
              <a:t>13</a:t>
            </a:fld>
            <a:endParaRPr lang="sr-Latn-CS" altLang="en-US">
              <a:solidFill>
                <a:srgbClr val="000000"/>
              </a:solidFill>
              <a:latin typeface="Frutiger 55 Roman"/>
            </a:endParaRPr>
          </a:p>
        </p:txBody>
      </p:sp>
      <p:sp>
        <p:nvSpPr>
          <p:cNvPr id="27651" name="Rectangle 2">
            <a:extLst>
              <a:ext uri="{FF2B5EF4-FFF2-40B4-BE49-F238E27FC236}">
                <a16:creationId xmlns:a16="http://schemas.microsoft.com/office/drawing/2014/main" id="{55F6E78F-668A-44AD-854F-CB1C4221E0E3}"/>
              </a:ext>
            </a:extLst>
          </p:cNvPr>
          <p:cNvSpPr>
            <a:spLocks noGrp="1" noChangeArrowheads="1"/>
          </p:cNvSpPr>
          <p:nvPr>
            <p:ph type="title"/>
          </p:nvPr>
        </p:nvSpPr>
        <p:spPr bwMode="auto">
          <a:xfrm>
            <a:off x="123825" y="0"/>
            <a:ext cx="8912225" cy="37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sz="1700">
                <a:solidFill>
                  <a:srgbClr val="000066"/>
                </a:solidFill>
              </a:rPr>
              <a:t>Strategic goal 2 Increasing the competitiveness of regional economy and employment </a:t>
            </a:r>
          </a:p>
        </p:txBody>
      </p:sp>
      <p:pic>
        <p:nvPicPr>
          <p:cNvPr id="27652" name="Picture 4">
            <a:extLst>
              <a:ext uri="{FF2B5EF4-FFF2-40B4-BE49-F238E27FC236}">
                <a16:creationId xmlns:a16="http://schemas.microsoft.com/office/drawing/2014/main" id="{7934FE7D-546F-43F9-AD52-C4B54B3735D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graphicFrame>
        <p:nvGraphicFramePr>
          <p:cNvPr id="3" name="Tablica 2">
            <a:extLst>
              <a:ext uri="{FF2B5EF4-FFF2-40B4-BE49-F238E27FC236}">
                <a16:creationId xmlns:a16="http://schemas.microsoft.com/office/drawing/2014/main" id="{F9142E81-5D85-4558-8759-44CB610B8940}"/>
              </a:ext>
            </a:extLst>
          </p:cNvPr>
          <p:cNvGraphicFramePr>
            <a:graphicFrameLocks noGrp="1"/>
          </p:cNvGraphicFramePr>
          <p:nvPr/>
        </p:nvGraphicFramePr>
        <p:xfrm>
          <a:off x="107950" y="371475"/>
          <a:ext cx="8928100" cy="6364292"/>
        </p:xfrm>
        <a:graphic>
          <a:graphicData uri="http://schemas.openxmlformats.org/drawingml/2006/table">
            <a:tbl>
              <a:tblPr/>
              <a:tblGrid>
                <a:gridCol w="1841500">
                  <a:extLst>
                    <a:ext uri="{9D8B030D-6E8A-4147-A177-3AD203B41FA5}">
                      <a16:colId xmlns:a16="http://schemas.microsoft.com/office/drawing/2014/main" val="2114606316"/>
                    </a:ext>
                  </a:extLst>
                </a:gridCol>
                <a:gridCol w="7086600">
                  <a:extLst>
                    <a:ext uri="{9D8B030D-6E8A-4147-A177-3AD203B41FA5}">
                      <a16:colId xmlns:a16="http://schemas.microsoft.com/office/drawing/2014/main" val="3290401377"/>
                    </a:ext>
                  </a:extLst>
                </a:gridCol>
              </a:tblGrid>
              <a:tr h="485775">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STRATEGIC GOAL 2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INCREASING THE COMPETITIVENESS OF REGIONAL ECONOMY AND EMPLOYMENT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321786325"/>
                  </a:ext>
                </a:extLst>
              </a:tr>
              <a:tr h="7286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Horizontal questions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Demographic impact </a:t>
                      </a: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(explanation in the RDS with references to various measures which have a demographic impact for all four strategic goals)</a:t>
                      </a:r>
                      <a:r>
                        <a:rPr kumimoji="0" lang="sr-Latn-CS" altLang="en-US" sz="1400" b="1"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690544832"/>
                  </a:ext>
                </a:extLst>
              </a:tr>
              <a:tr h="24606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PRIORITY 2.1: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Improving economic infrastructure at regional and local levels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400702246"/>
                  </a:ext>
                </a:extLst>
              </a:tr>
              <a:tr h="242888">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2.1.1.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Defining and applying clear criteria for establishing and financing entrepreneurial zones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52432390"/>
                  </a:ext>
                </a:extLst>
              </a:tr>
              <a:tr h="242888">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2.1.2.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Activating state assets at local and regional levels (link 1.2.1., 3.1.4.)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263878117"/>
                  </a:ext>
                </a:extLst>
              </a:tr>
              <a:tr h="485775">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2.1.3.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Developing local capacities for programs of historic city centre maintenance and objects of cultural heritage (link 1.2.1., 1.2.3., 3.3.1.)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297842947"/>
                  </a:ext>
                </a:extLst>
              </a:tr>
              <a:tr h="277813">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PRIORITY 2.2: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Creating a supportive business environment at regional and local levels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984497451"/>
                  </a:ext>
                </a:extLst>
              </a:tr>
              <a:tr h="242888">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2.2.1.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Strengthening local and regional supporting institutions for entrepreneurs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16009070"/>
                  </a:ext>
                </a:extLst>
              </a:tr>
              <a:tr h="485775">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2.2.2.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Activating local development by supporting new economic entities and innovative economic concepts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22501366"/>
                  </a:ext>
                </a:extLst>
              </a:tr>
              <a:tr h="485775">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2.2.3.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Developing a collaborative economy by supporting associations of economic entities at regional and local levels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86751941"/>
                  </a:ext>
                </a:extLst>
              </a:tr>
              <a:tr h="485775">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2.2.4.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Better use of development potentials of protected natural areas, focusing on national parks and nature parks (link 1.2.3.)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93708665"/>
                  </a:ext>
                </a:extLst>
              </a:tr>
              <a:tr h="242888">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2.2.5.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Increasing regional attraction with territorial branding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4691125"/>
                  </a:ext>
                </a:extLst>
              </a:tr>
              <a:tr h="485775">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PRIORITY 2.3: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Strengthening human resources and education aligned with economic needs at regional and local levels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2519806774"/>
                  </a:ext>
                </a:extLst>
              </a:tr>
              <a:tr h="2540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2.3.1.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Increasing workforce skills through training at regional and local levels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61063188"/>
                  </a:ext>
                </a:extLst>
              </a:tr>
              <a:tr h="242888">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2.3.2.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Encouraging migrations to areas that lack a workforce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75733871"/>
                  </a:ext>
                </a:extLst>
              </a:tr>
              <a:tr h="728663">
                <a:tc gridSpan="2">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An improved Regional Development Index is a functional tool for implementing activities, programs and projects and for their monitoring within the context of goal achievement for the RDS of Croatia; especially the strategic goal “Increasing the competitiveness of regional economy and employment” </a:t>
                      </a:r>
                    </a:p>
                  </a:txBody>
                  <a:tcPr marL="41733" marR="417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EEEE"/>
                    </a:solidFill>
                  </a:tcPr>
                </a:tc>
                <a:tc hMerge="1">
                  <a:txBody>
                    <a:bodyPr/>
                    <a:lstStyle/>
                    <a:p>
                      <a:endParaRPr lang="en-US"/>
                    </a:p>
                  </a:txBody>
                  <a:tcPr/>
                </a:tc>
                <a:extLst>
                  <a:ext uri="{0D108BD9-81ED-4DB2-BD59-A6C34878D82A}">
                    <a16:rowId xmlns:a16="http://schemas.microsoft.com/office/drawing/2014/main" val="1497491096"/>
                  </a:ext>
                </a:extLst>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zervirano mjesto broja slajda 1">
            <a:extLst>
              <a:ext uri="{FF2B5EF4-FFF2-40B4-BE49-F238E27FC236}">
                <a16:creationId xmlns:a16="http://schemas.microsoft.com/office/drawing/2014/main" id="{34774A60-0999-4C45-8411-3F5725E9C168}"/>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0F6A9AFE-3ECD-4D0B-A9A4-E67DF832BF9A}" type="slidenum">
              <a:rPr lang="sr-Latn-CS" altLang="en-US" smtClean="0">
                <a:solidFill>
                  <a:srgbClr val="000000"/>
                </a:solidFill>
                <a:latin typeface="Frutiger 55 Roman"/>
              </a:rPr>
              <a:pPr eaLnBrk="0" hangingPunct="0">
                <a:buSzPct val="100000"/>
              </a:pPr>
              <a:t>14</a:t>
            </a:fld>
            <a:endParaRPr lang="sr-Latn-CS" altLang="en-US">
              <a:solidFill>
                <a:srgbClr val="000000"/>
              </a:solidFill>
              <a:latin typeface="Frutiger 55 Roman"/>
            </a:endParaRPr>
          </a:p>
        </p:txBody>
      </p:sp>
      <p:sp>
        <p:nvSpPr>
          <p:cNvPr id="29699" name="Rectangle 2">
            <a:extLst>
              <a:ext uri="{FF2B5EF4-FFF2-40B4-BE49-F238E27FC236}">
                <a16:creationId xmlns:a16="http://schemas.microsoft.com/office/drawing/2014/main" id="{B273A404-E7DF-40D5-A48E-49744BF91A02}"/>
              </a:ext>
            </a:extLst>
          </p:cNvPr>
          <p:cNvSpPr>
            <a:spLocks noGrp="1" noChangeArrowheads="1"/>
          </p:cNvSpPr>
          <p:nvPr>
            <p:ph type="title"/>
          </p:nvPr>
        </p:nvSpPr>
        <p:spPr bwMode="auto">
          <a:xfrm>
            <a:off x="107950" y="0"/>
            <a:ext cx="8856663"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sz="2000">
                <a:solidFill>
                  <a:srgbClr val="000066"/>
                </a:solidFill>
              </a:rPr>
              <a:t>Strategic goal 3 Systematic management of regional development. </a:t>
            </a:r>
          </a:p>
        </p:txBody>
      </p:sp>
      <p:pic>
        <p:nvPicPr>
          <p:cNvPr id="29700" name="Picture 4">
            <a:extLst>
              <a:ext uri="{FF2B5EF4-FFF2-40B4-BE49-F238E27FC236}">
                <a16:creationId xmlns:a16="http://schemas.microsoft.com/office/drawing/2014/main" id="{BE0F425C-90E3-43BF-B264-6AD7AA6F70C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graphicFrame>
        <p:nvGraphicFramePr>
          <p:cNvPr id="3" name="Tablica 2">
            <a:extLst>
              <a:ext uri="{FF2B5EF4-FFF2-40B4-BE49-F238E27FC236}">
                <a16:creationId xmlns:a16="http://schemas.microsoft.com/office/drawing/2014/main" id="{36F4EB83-A0B1-4433-AF4C-81BE3DD08D25}"/>
              </a:ext>
            </a:extLst>
          </p:cNvPr>
          <p:cNvGraphicFramePr>
            <a:graphicFrameLocks noGrp="1"/>
          </p:cNvGraphicFramePr>
          <p:nvPr/>
        </p:nvGraphicFramePr>
        <p:xfrm>
          <a:off x="107950" y="692150"/>
          <a:ext cx="8856663" cy="6338972"/>
        </p:xfrm>
        <a:graphic>
          <a:graphicData uri="http://schemas.openxmlformats.org/drawingml/2006/table">
            <a:tbl>
              <a:tblPr/>
              <a:tblGrid>
                <a:gridCol w="1827213">
                  <a:extLst>
                    <a:ext uri="{9D8B030D-6E8A-4147-A177-3AD203B41FA5}">
                      <a16:colId xmlns:a16="http://schemas.microsoft.com/office/drawing/2014/main" val="2044864878"/>
                    </a:ext>
                  </a:extLst>
                </a:gridCol>
                <a:gridCol w="7029450">
                  <a:extLst>
                    <a:ext uri="{9D8B030D-6E8A-4147-A177-3AD203B41FA5}">
                      <a16:colId xmlns:a16="http://schemas.microsoft.com/office/drawing/2014/main" val="4008746281"/>
                    </a:ext>
                  </a:extLst>
                </a:gridCol>
              </a:tblGrid>
              <a:tr h="290487">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STRATEGIC GOAL 3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SYSTEMATIC MANAGEMENT OF REGIONAL DEVELOPMENT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563408779"/>
                  </a:ext>
                </a:extLst>
              </a:tr>
              <a:tr h="753995">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Horizontal questions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Demographic impact </a:t>
                      </a: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(explanation in the RDS with references to various measures which have a demographic impact for all four strategic goals)</a:t>
                      </a:r>
                      <a:r>
                        <a:rPr kumimoji="0" lang="sr-Latn-CS" altLang="en-US" sz="1400" b="1"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257215915"/>
                  </a:ext>
                </a:extLst>
              </a:tr>
              <a:tr h="295248">
                <a:tc>
                  <a:txBody>
                    <a:bodyPr/>
                    <a:lstStyle>
                      <a:lvl1pPr>
                        <a:spcBef>
                          <a:spcPts val="2200"/>
                        </a:spcBef>
                        <a:buClr>
                          <a:srgbClr val="3783FF"/>
                        </a:buClr>
                        <a:buSzPct val="123000"/>
                        <a:buFont typeface="Symbol" panose="05050102010706020507" pitchFamily="18" charset="2"/>
                        <a:tabLst>
                          <a:tab pos="1281113" algn="r"/>
                        </a:tabLst>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tabLst>
                          <a:tab pos="1281113" algn="r"/>
                        </a:tabLst>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tabLst>
                          <a:tab pos="1281113" algn="r"/>
                        </a:tabLst>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tabLst>
                          <a:tab pos="1281113" algn="r"/>
                        </a:tabLst>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tabLst>
                          <a:tab pos="1281113" algn="r"/>
                        </a:tabLst>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tabLst>
                          <a:tab pos="1281113" algn="r"/>
                        </a:tabLst>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tabLst>
                          <a:tab pos="1281113" algn="r"/>
                        </a:tabLst>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tabLst>
                          <a:tab pos="1281113" algn="r"/>
                        </a:tabLst>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tabLst>
                          <a:tab pos="1281113" algn="r"/>
                        </a:tabLst>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tab pos="1281113" algn="r"/>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PRIORITY 3.1: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Effective management (in accordance with the principle of subsidiarity)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531047881"/>
                  </a:ext>
                </a:extLst>
              </a:tr>
              <a:tr h="250802">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3.1.1.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Improving the cycle of public policy management at all management levels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7263278"/>
                  </a:ext>
                </a:extLst>
              </a:tr>
              <a:tr h="250802">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3.1.2.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Improving regional development project management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4499297"/>
                  </a:ext>
                </a:extLst>
              </a:tr>
              <a:tr h="503192">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3.1.3.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Improving the quality of public services through cooperation in functional and fiscal decentralization processes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5677910"/>
                  </a:ext>
                </a:extLst>
              </a:tr>
              <a:tr h="250802">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3.1.4.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Increasing the effectiveness of asset management at all levels of public governance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926179"/>
                  </a:ext>
                </a:extLst>
              </a:tr>
              <a:tr h="284137">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PRIORITY 3.2: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Efficient inter-sectoral cooperation (in accordance with the participation principle)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67437506"/>
                  </a:ext>
                </a:extLst>
              </a:tr>
              <a:tr h="472524">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3.2.1.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Aligning the implementation of public policies between line ministries at national and regional levels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2331029"/>
                  </a:ext>
                </a:extLst>
              </a:tr>
              <a:tr h="503192">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3.2.2.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Improving the vertical and horizontal coordination of stakeholders in regional development management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6389903"/>
                  </a:ext>
                </a:extLst>
              </a:tr>
              <a:tr h="503192">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PRIORITY 3.3: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Strengthening financial and administrative capabilities for local and regional development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922367101"/>
                  </a:ext>
                </a:extLst>
              </a:tr>
              <a:tr h="472524">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3.3.1.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Strengthening the stakeholder position in regional development management and development project implementation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772252"/>
                  </a:ext>
                </a:extLst>
              </a:tr>
              <a:tr h="503192">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Measure 3.3.2. </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System improvement and increasing the effectiveness of state aid on all levels of governance</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4729306"/>
                  </a:ext>
                </a:extLst>
              </a:tr>
              <a:tr h="1004797">
                <a:tc gridSpan="2">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14000"/>
                        </a:lnSpc>
                        <a:spcBef>
                          <a:spcPct val="0"/>
                        </a:spcBef>
                        <a:spcAft>
                          <a:spcPct val="0"/>
                        </a:spcAft>
                        <a:buClrTx/>
                        <a:buSzPct val="100000"/>
                        <a:buFontTx/>
                        <a:buNone/>
                        <a:tabLst/>
                      </a:pPr>
                      <a:r>
                        <a:rPr kumimoji="0" lang="sr-Latn-CS" altLang="en-US" sz="1400" b="0" i="1"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Developing the index for measuring quality of regional and local development management, the European Commission’s Quality of Government Index (QoG), Charron et al., 2012 “Regional Governance Matters: A Study on Regional Variation in Quality of Government within the EU“. This index can be used to measure progress in achieving strategic goals.</a:t>
                      </a:r>
                    </a:p>
                  </a:txBody>
                  <a:tcPr marL="45771" marR="457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EEEE"/>
                    </a:solidFill>
                  </a:tcPr>
                </a:tc>
                <a:tc hMerge="1">
                  <a:txBody>
                    <a:bodyPr/>
                    <a:lstStyle/>
                    <a:p>
                      <a:endParaRPr lang="en-US"/>
                    </a:p>
                  </a:txBody>
                  <a:tcPr/>
                </a:tc>
                <a:extLst>
                  <a:ext uri="{0D108BD9-81ED-4DB2-BD59-A6C34878D82A}">
                    <a16:rowId xmlns:a16="http://schemas.microsoft.com/office/drawing/2014/main" val="2670143457"/>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zervirano mjesto broja slajda 1">
            <a:extLst>
              <a:ext uri="{FF2B5EF4-FFF2-40B4-BE49-F238E27FC236}">
                <a16:creationId xmlns:a16="http://schemas.microsoft.com/office/drawing/2014/main" id="{06AD08B8-E52C-4ADF-B7BD-729FDCA7005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54C00B12-CEFE-44F5-98DB-34B8CDE3C927}" type="slidenum">
              <a:rPr lang="sr-Latn-CS" altLang="en-US" smtClean="0">
                <a:solidFill>
                  <a:srgbClr val="000000"/>
                </a:solidFill>
                <a:latin typeface="Frutiger 55 Roman"/>
              </a:rPr>
              <a:pPr eaLnBrk="0" hangingPunct="0">
                <a:buSzPct val="100000"/>
              </a:pPr>
              <a:t>15</a:t>
            </a:fld>
            <a:endParaRPr lang="sr-Latn-CS" altLang="en-US">
              <a:solidFill>
                <a:srgbClr val="000000"/>
              </a:solidFill>
              <a:latin typeface="Frutiger 55 Roman"/>
            </a:endParaRPr>
          </a:p>
        </p:txBody>
      </p:sp>
      <p:sp>
        <p:nvSpPr>
          <p:cNvPr id="31747" name="Rectangle 2">
            <a:extLst>
              <a:ext uri="{FF2B5EF4-FFF2-40B4-BE49-F238E27FC236}">
                <a16:creationId xmlns:a16="http://schemas.microsoft.com/office/drawing/2014/main" id="{C88CDAA3-3CA3-4357-91C1-0868F18277C3}"/>
              </a:ext>
            </a:extLst>
          </p:cNvPr>
          <p:cNvSpPr>
            <a:spLocks noGrp="1" noChangeArrowheads="1"/>
          </p:cNvSpPr>
          <p:nvPr>
            <p:ph type="title"/>
          </p:nvPr>
        </p:nvSpPr>
        <p:spPr bwMode="auto">
          <a:xfrm>
            <a:off x="107950" y="0"/>
            <a:ext cx="8856663"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sz="2000" i="1">
                <a:solidFill>
                  <a:srgbClr val="000066"/>
                </a:solidFill>
              </a:rPr>
              <a:t> Measure 1.3.4. Supporting the quality of life and urban development</a:t>
            </a:r>
          </a:p>
        </p:txBody>
      </p:sp>
      <p:pic>
        <p:nvPicPr>
          <p:cNvPr id="31748" name="Picture 4">
            <a:extLst>
              <a:ext uri="{FF2B5EF4-FFF2-40B4-BE49-F238E27FC236}">
                <a16:creationId xmlns:a16="http://schemas.microsoft.com/office/drawing/2014/main" id="{71C0A36D-FCC5-45F8-9C6C-ED472FDE938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graphicFrame>
        <p:nvGraphicFramePr>
          <p:cNvPr id="4" name="Tablica 3">
            <a:extLst>
              <a:ext uri="{FF2B5EF4-FFF2-40B4-BE49-F238E27FC236}">
                <a16:creationId xmlns:a16="http://schemas.microsoft.com/office/drawing/2014/main" id="{34331119-E3BD-427E-A8E6-86BF40DE353C}"/>
              </a:ext>
            </a:extLst>
          </p:cNvPr>
          <p:cNvGraphicFramePr>
            <a:graphicFrameLocks noGrp="1"/>
          </p:cNvGraphicFramePr>
          <p:nvPr/>
        </p:nvGraphicFramePr>
        <p:xfrm>
          <a:off x="107950" y="620713"/>
          <a:ext cx="8893175" cy="6097271"/>
        </p:xfrm>
        <a:graphic>
          <a:graphicData uri="http://schemas.openxmlformats.org/drawingml/2006/table">
            <a:tbl>
              <a:tblPr/>
              <a:tblGrid>
                <a:gridCol w="1901825">
                  <a:extLst>
                    <a:ext uri="{9D8B030D-6E8A-4147-A177-3AD203B41FA5}">
                      <a16:colId xmlns:a16="http://schemas.microsoft.com/office/drawing/2014/main" val="2546578060"/>
                    </a:ext>
                  </a:extLst>
                </a:gridCol>
                <a:gridCol w="6991350">
                  <a:extLst>
                    <a:ext uri="{9D8B030D-6E8A-4147-A177-3AD203B41FA5}">
                      <a16:colId xmlns:a16="http://schemas.microsoft.com/office/drawing/2014/main" val="2148446462"/>
                    </a:ext>
                  </a:extLst>
                </a:gridCol>
              </a:tblGrid>
              <a:tr h="444500">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600"/>
                        </a:spcBef>
                        <a:spcAft>
                          <a:spcPts val="6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STRATEGIC GOAL 1</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DDE"/>
                    </a:solidFill>
                  </a:tcPr>
                </a:tc>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300"/>
                        </a:spcBef>
                        <a:spcAft>
                          <a:spcPts val="3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INCREASING THE QUALITY OF LIFE BY ENCOURAGING SUSTAINABLE TERRITORIAL DEVELOPMENT</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CDC"/>
                    </a:solidFill>
                  </a:tcPr>
                </a:tc>
                <a:extLst>
                  <a:ext uri="{0D108BD9-81ED-4DB2-BD59-A6C34878D82A}">
                    <a16:rowId xmlns:a16="http://schemas.microsoft.com/office/drawing/2014/main" val="334024490"/>
                  </a:ext>
                </a:extLst>
              </a:tr>
              <a:tr h="444500">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600"/>
                        </a:spcBef>
                        <a:spcAft>
                          <a:spcPts val="6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MS PGothic" panose="020B0600070205080204" pitchFamily="34" charset="-128"/>
                          <a:cs typeface="Times New Roman" panose="02020603050405020304" pitchFamily="18" charset="0"/>
                        </a:rPr>
                        <a:t>PRIORITY 1.3:</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a:txBody>
                    <a:bodyPr/>
                    <a:lstStyle>
                      <a:lvl1pPr marL="342900" indent="-342900">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1" indent="0" algn="l" defTabSz="914400" rtl="0" eaLnBrk="0" fontAlgn="base" latinLnBrk="0" hangingPunct="0">
                        <a:lnSpc>
                          <a:spcPct val="100000"/>
                        </a:lnSpc>
                        <a:spcBef>
                          <a:spcPts val="300"/>
                        </a:spcBef>
                        <a:spcAft>
                          <a:spcPts val="3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AIDED AREAS AND AREAS WITH SPECIAL DEVELOPMENTAL FEATURES</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extLst>
                  <a:ext uri="{0D108BD9-81ED-4DB2-BD59-A6C34878D82A}">
                    <a16:rowId xmlns:a16="http://schemas.microsoft.com/office/drawing/2014/main" val="1663988621"/>
                  </a:ext>
                </a:extLst>
              </a:tr>
              <a:tr h="371475">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600"/>
                        </a:spcBef>
                        <a:spcAft>
                          <a:spcPts val="600"/>
                        </a:spcAft>
                        <a:buClrTx/>
                        <a:buSzPct val="100000"/>
                        <a:buFontTx/>
                        <a:buNone/>
                        <a:tabLst/>
                      </a:pPr>
                      <a:r>
                        <a:rPr kumimoji="0" lang="sr-Latn-CS" altLang="en-US" sz="1600" b="1" i="1" u="none" strike="noStrike" cap="none" normalizeH="0" baseline="0">
                          <a:ln>
                            <a:noFill/>
                          </a:ln>
                          <a:solidFill>
                            <a:srgbClr val="000066"/>
                          </a:solidFill>
                          <a:effectLst/>
                          <a:latin typeface="Frutiger 55 Roman"/>
                          <a:ea typeface="MS PGothic" panose="020B0600070205080204" pitchFamily="34" charset="-128"/>
                          <a:cs typeface="Times New Roman" panose="02020603050405020304" pitchFamily="18" charset="0"/>
                        </a:rPr>
                        <a:t>Measure title 1.3.4.</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a:tabLst>
                          <a:tab pos="298450" algn="l"/>
                        </a:tabLst>
                        <a:defRPr>
                          <a:solidFill>
                            <a:schemeClr val="tx1"/>
                          </a:solidFill>
                          <a:latin typeface="Arial" panose="020B0604020202020204" pitchFamily="34" charset="0"/>
                          <a:ea typeface="MS PGothic" panose="020B0600070205080204" pitchFamily="34" charset="-128"/>
                        </a:defRPr>
                      </a:lvl1pPr>
                      <a:lvl2pPr marL="742950" indent="-285750">
                        <a:tabLst>
                          <a:tab pos="298450" algn="l"/>
                        </a:tabLst>
                        <a:defRPr>
                          <a:solidFill>
                            <a:schemeClr val="tx1"/>
                          </a:solidFill>
                          <a:latin typeface="Arial" panose="020B0604020202020204" pitchFamily="34" charset="0"/>
                          <a:ea typeface="MS PGothic" panose="020B0600070205080204" pitchFamily="34" charset="-128"/>
                        </a:defRPr>
                      </a:lvl2pPr>
                      <a:lvl3pPr>
                        <a:tabLst>
                          <a:tab pos="298450" algn="l"/>
                        </a:tabLst>
                        <a:defRPr>
                          <a:solidFill>
                            <a:schemeClr val="tx1"/>
                          </a:solidFill>
                          <a:latin typeface="Arial" panose="020B0604020202020204" pitchFamily="34" charset="0"/>
                          <a:ea typeface="MS PGothic" panose="020B0600070205080204" pitchFamily="34" charset="-128"/>
                        </a:defRPr>
                      </a:lvl3pPr>
                      <a:lvl4pPr marL="1600200" indent="-228600">
                        <a:tabLst>
                          <a:tab pos="298450" algn="l"/>
                        </a:tabLst>
                        <a:defRPr>
                          <a:solidFill>
                            <a:schemeClr val="tx1"/>
                          </a:solidFill>
                          <a:latin typeface="Arial" panose="020B0604020202020204" pitchFamily="34" charset="0"/>
                          <a:ea typeface="MS PGothic" panose="020B0600070205080204" pitchFamily="34" charset="-128"/>
                        </a:defRPr>
                      </a:lvl4pPr>
                      <a:lvl5pPr marL="2057400" indent="-228600">
                        <a:tabLst>
                          <a:tab pos="29845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29845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29845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29845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298450" algn="l"/>
                        </a:tabLst>
                        <a:defRPr>
                          <a:solidFill>
                            <a:schemeClr val="tx1"/>
                          </a:solidFill>
                          <a:latin typeface="Arial" panose="020B0604020202020204" pitchFamily="34" charset="0"/>
                          <a:ea typeface="MS PGothic" panose="020B0600070205080204" pitchFamily="34" charset="-128"/>
                        </a:defRPr>
                      </a:lvl9pPr>
                    </a:lstStyle>
                    <a:p>
                      <a:pPr marL="0" marR="0" lvl="2" indent="0" algn="l" defTabSz="914400" rtl="0" eaLnBrk="0" fontAlgn="base" latinLnBrk="0" hangingPunct="0">
                        <a:lnSpc>
                          <a:spcPct val="100000"/>
                        </a:lnSpc>
                        <a:spcBef>
                          <a:spcPts val="600"/>
                        </a:spcBef>
                        <a:spcAft>
                          <a:spcPts val="600"/>
                        </a:spcAft>
                        <a:buClrTx/>
                        <a:buSzPct val="100000"/>
                        <a:buFontTx/>
                        <a:buNone/>
                        <a:tabLst>
                          <a:tab pos="298450" algn="l"/>
                        </a:tabLst>
                      </a:pPr>
                      <a:r>
                        <a:rPr kumimoji="0" lang="sr-Latn-CS" altLang="en-US" sz="1600" b="1" i="1" u="none" strike="noStrike" cap="none" normalizeH="0" baseline="0">
                          <a:ln>
                            <a:noFill/>
                          </a:ln>
                          <a:solidFill>
                            <a:srgbClr val="000066"/>
                          </a:solidFill>
                          <a:effectLst/>
                          <a:latin typeface="Frutiger 55 Roman"/>
                          <a:ea typeface="MS PGothic" panose="020B0600070205080204" pitchFamily="34" charset="-128"/>
                          <a:cs typeface="Times New Roman" panose="02020603050405020304" pitchFamily="18" charset="0"/>
                        </a:rPr>
                        <a:t>Supporting the quality of life and urban development</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55836695"/>
                  </a:ext>
                </a:extLst>
              </a:tr>
              <a:tr h="1895475">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600"/>
                        </a:spcBef>
                        <a:spcAft>
                          <a:spcPts val="6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MS PGothic" panose="020B0600070205080204" pitchFamily="34" charset="-128"/>
                          <a:cs typeface="Times New Roman" panose="02020603050405020304" pitchFamily="18" charset="0"/>
                        </a:rPr>
                        <a:t>Measure description</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9388" indent="-179388">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9388" marR="0" lvl="0" indent="-179388"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Implementing activities aimed at resolving issues of unemployment, social exclusion, poverty, large consumption of energy, pollution, traffic congestion, poor connections with the surrounding areas etc. in urban areas</a:t>
                      </a:r>
                    </a:p>
                    <a:p>
                      <a:pPr marL="179388" marR="0" lvl="0" indent="-179388" algn="l" defTabSz="914400" rtl="0" eaLnBrk="0" fontAlgn="base" latinLnBrk="0" hangingPunct="0">
                        <a:lnSpc>
                          <a:spcPct val="100000"/>
                        </a:lnSpc>
                        <a:spcBef>
                          <a:spcPct val="0"/>
                        </a:spcBef>
                        <a:spcAft>
                          <a:spcPts val="300"/>
                        </a:spcAft>
                        <a:buClrTx/>
                        <a:buSzTx/>
                        <a:buFont typeface="Symbol" panose="05050102010706020507" pitchFamily="18" charset="2"/>
                        <a:buChar char=""/>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activities which react to demographic changes in cities </a:t>
                      </a:r>
                    </a:p>
                    <a:p>
                      <a:pPr marL="179388" marR="0" lvl="0" indent="-179388" algn="l" defTabSz="914400" rtl="0" eaLnBrk="0" fontAlgn="base" latinLnBrk="0" hangingPunct="0">
                        <a:lnSpc>
                          <a:spcPct val="100000"/>
                        </a:lnSpc>
                        <a:spcBef>
                          <a:spcPct val="0"/>
                        </a:spcBef>
                        <a:spcAft>
                          <a:spcPts val="300"/>
                        </a:spcAft>
                        <a:buClrTx/>
                        <a:buSzTx/>
                        <a:buFont typeface="Symbol" panose="05050102010706020507" pitchFamily="18" charset="2"/>
                        <a:buChar char=""/>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integral revitalisation of historic city centres</a:t>
                      </a:r>
                    </a:p>
                    <a:p>
                      <a:pPr marL="179388" marR="0" lvl="0" indent="-179388" algn="l" defTabSz="914400" rtl="0" eaLnBrk="0" fontAlgn="base" latinLnBrk="0" hangingPunct="0">
                        <a:lnSpc>
                          <a:spcPct val="100000"/>
                        </a:lnSpc>
                        <a:spcBef>
                          <a:spcPct val="0"/>
                        </a:spcBef>
                        <a:spcAft>
                          <a:spcPts val="300"/>
                        </a:spcAft>
                        <a:buClrTx/>
                        <a:buSzTx/>
                        <a:buFont typeface="Symbol" panose="05050102010706020507" pitchFamily="18" charset="2"/>
                        <a:buChar char=""/>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the development of green urban infrastructure</a:t>
                      </a:r>
                    </a:p>
                    <a:p>
                      <a:pPr marL="179388" marR="0" lvl="0" indent="-179388" algn="l" defTabSz="914400" rtl="0" eaLnBrk="0" fontAlgn="base" latinLnBrk="0" hangingPunct="0">
                        <a:lnSpc>
                          <a:spcPct val="100000"/>
                        </a:lnSpc>
                        <a:spcBef>
                          <a:spcPct val="0"/>
                        </a:spcBef>
                        <a:spcAft>
                          <a:spcPts val="300"/>
                        </a:spcAft>
                        <a:buClrTx/>
                        <a:buSzTx/>
                        <a:buFont typeface="Symbol" panose="05050102010706020507" pitchFamily="18" charset="2"/>
                        <a:buChar char=""/>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Supporting solutions used to establish sustainable urban mobility systems</a:t>
                      </a:r>
                    </a:p>
                    <a:p>
                      <a:pPr marL="179388" marR="0" lvl="0" indent="-179388" algn="l" defTabSz="914400" rtl="0" eaLnBrk="0" fontAlgn="base" latinLnBrk="0" hangingPunct="0">
                        <a:lnSpc>
                          <a:spcPct val="100000"/>
                        </a:lnSpc>
                        <a:spcBef>
                          <a:spcPct val="0"/>
                        </a:spcBef>
                        <a:spcAft>
                          <a:spcPts val="300"/>
                        </a:spcAft>
                        <a:buClrTx/>
                        <a:buSzTx/>
                        <a:buFont typeface="Symbol" panose="05050102010706020507" pitchFamily="18" charset="2"/>
                        <a:buChar char=""/>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 …</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29888249"/>
                  </a:ext>
                </a:extLst>
              </a:tr>
              <a:tr h="444500">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600"/>
                        </a:spcBef>
                        <a:spcAft>
                          <a:spcPts val="6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MS PGothic" panose="020B0600070205080204" pitchFamily="34" charset="-128"/>
                          <a:cs typeface="Times New Roman" panose="02020603050405020304" pitchFamily="18" charset="0"/>
                        </a:rPr>
                        <a:t>Spatial scope</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400" b="0" i="0" u="sng"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Cities, local self-government units (LSU included in urban areas and agglomerations)</a:t>
                      </a:r>
                    </a:p>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400" b="0" i="1" u="none" strike="noStrike" cap="none" normalizeH="0" baseline="0">
                          <a:ln>
                            <a:noFill/>
                          </a:ln>
                          <a:solidFill>
                            <a:srgbClr val="808080"/>
                          </a:solidFill>
                          <a:effectLst/>
                          <a:latin typeface="Frutiger 55 Roman"/>
                          <a:ea typeface="Calibri" panose="020F0502020204030204" pitchFamily="34" charset="0"/>
                          <a:cs typeface="Times New Roman" panose="02020603050405020304" pitchFamily="18" charset="0"/>
                        </a:rPr>
                        <a:t>(if necessary, list the names of areas/groups of LRSGU/statistical or functional regions)</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61061429"/>
                  </a:ext>
                </a:extLst>
              </a:tr>
              <a:tr h="844550">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600"/>
                        </a:spcBef>
                        <a:spcAft>
                          <a:spcPts val="6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MS PGothic" panose="020B0600070205080204" pitchFamily="34" charset="-128"/>
                          <a:cs typeface="Times New Roman" panose="02020603050405020304" pitchFamily="18" charset="0"/>
                        </a:rPr>
                        <a:t>Authority level and title of the measure (co)holder</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300"/>
                        </a:spcBef>
                        <a:spcAft>
                          <a:spcPts val="300"/>
                        </a:spcAft>
                        <a:buClrTx/>
                        <a:buSzPct val="100000"/>
                        <a:buFontTx/>
                        <a:buNone/>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National: Ministry of Regional Development and EU Funds (MRDEF)</a:t>
                      </a:r>
                    </a:p>
                    <a:p>
                      <a:pPr marL="0" marR="0" lvl="0" indent="0" algn="l" defTabSz="914400" rtl="0" eaLnBrk="0" fontAlgn="base" latinLnBrk="0" hangingPunct="0">
                        <a:lnSpc>
                          <a:spcPct val="100000"/>
                        </a:lnSpc>
                        <a:spcBef>
                          <a:spcPts val="300"/>
                        </a:spcBef>
                        <a:spcAft>
                          <a:spcPts val="300"/>
                        </a:spcAft>
                        <a:buClrTx/>
                        <a:buSzPct val="100000"/>
                        <a:buFontTx/>
                        <a:buNone/>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Regional/county: __________________________________________</a:t>
                      </a:r>
                    </a:p>
                    <a:p>
                      <a:pPr marL="0" marR="0" lvl="0" indent="0" algn="l" defTabSz="914400" rtl="0" eaLnBrk="0" fontAlgn="base" latinLnBrk="0" hangingPunct="0">
                        <a:lnSpc>
                          <a:spcPct val="100000"/>
                        </a:lnSpc>
                        <a:spcBef>
                          <a:spcPts val="300"/>
                        </a:spcBef>
                        <a:spcAft>
                          <a:spcPts val="300"/>
                        </a:spcAft>
                        <a:buClrTx/>
                        <a:buSzPct val="100000"/>
                        <a:buFontTx/>
                        <a:buNone/>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Local: </a:t>
                      </a:r>
                      <a:r>
                        <a:rPr kumimoji="0" lang="sr-Latn-CS" altLang="en-US" sz="1400" b="0" i="0" u="sng"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Cities, local self-government units (included in urban areas and agglomerations)</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437483795"/>
                  </a:ext>
                </a:extLst>
              </a:tr>
              <a:tr h="423863">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600"/>
                        </a:spcBef>
                        <a:spcAft>
                          <a:spcPts val="6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MS PGothic" panose="020B0600070205080204" pitchFamily="34" charset="-128"/>
                          <a:cs typeface="Times New Roman" panose="02020603050405020304" pitchFamily="18" charset="0"/>
                        </a:rPr>
                        <a:t>Financial framework (total)</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HRK (Croatian kuna) ________________</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08068013"/>
                  </a:ext>
                </a:extLst>
              </a:tr>
              <a:tr h="468313">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600"/>
                        </a:spcBef>
                        <a:spcAft>
                          <a:spcPts val="6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MS PGothic" panose="020B0600070205080204" pitchFamily="34" charset="-128"/>
                          <a:cs typeface="Times New Roman" panose="02020603050405020304" pitchFamily="18" charset="0"/>
                        </a:rPr>
                        <a:t>Output indicator</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400" b="0" i="0" u="sng"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Number of implemented development projects in urban areas</a:t>
                      </a:r>
                    </a:p>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400" b="0" i="1" u="none" strike="noStrike" cap="none" normalizeH="0" baseline="0">
                          <a:ln>
                            <a:noFill/>
                          </a:ln>
                          <a:solidFill>
                            <a:srgbClr val="808080"/>
                          </a:solidFill>
                          <a:effectLst/>
                          <a:latin typeface="Frutiger 55 Roman"/>
                          <a:ea typeface="Calibri" panose="020F0502020204030204" pitchFamily="34" charset="0"/>
                          <a:cs typeface="Times New Roman" panose="02020603050405020304" pitchFamily="18" charset="0"/>
                        </a:rPr>
                        <a:t>(name of indicators for monitoring measure achievements, baselines and target values)</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5980958"/>
                  </a:ext>
                </a:extLst>
              </a:tr>
              <a:tr h="757238">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ts val="600"/>
                        </a:spcBef>
                        <a:spcAft>
                          <a:spcPts val="600"/>
                        </a:spcAft>
                        <a:buClrTx/>
                        <a:buSzPct val="100000"/>
                        <a:buFontTx/>
                        <a:buNone/>
                        <a:tabLst/>
                      </a:pPr>
                      <a:r>
                        <a:rPr kumimoji="0" lang="sr-Latn-CS" altLang="en-US" sz="1400" b="1" i="0" u="none" strike="noStrike" cap="none" normalizeH="0" baseline="0">
                          <a:ln>
                            <a:noFill/>
                          </a:ln>
                          <a:solidFill>
                            <a:srgbClr val="000066"/>
                          </a:solidFill>
                          <a:effectLst/>
                          <a:latin typeface="Frutiger 55 Roman"/>
                          <a:ea typeface="MS PGothic" panose="020B0600070205080204" pitchFamily="34" charset="-128"/>
                          <a:cs typeface="Times New Roman" panose="02020603050405020304" pitchFamily="18" charset="0"/>
                        </a:rPr>
                        <a:t>Potential environmental impact</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400" b="0" i="0" u="sng"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X</a:t>
                      </a: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 Positive   __ Neutral    __Negative</a:t>
                      </a:r>
                    </a:p>
                    <a:p>
                      <a:pPr marL="0" marR="0" lvl="0" indent="0" algn="l" defTabSz="914400" rtl="0" eaLnBrk="0" fontAlgn="base" latinLnBrk="0" hangingPunct="0">
                        <a:lnSpc>
                          <a:spcPct val="100000"/>
                        </a:lnSpc>
                        <a:spcBef>
                          <a:spcPts val="600"/>
                        </a:spcBef>
                        <a:spcAft>
                          <a:spcPct val="0"/>
                        </a:spcAft>
                        <a:buClrTx/>
                        <a:buSzPct val="100000"/>
                        <a:buFontTx/>
                        <a:buNone/>
                        <a:tabLst/>
                      </a:pPr>
                      <a:r>
                        <a:rPr kumimoji="0" lang="sr-Latn-CS" altLang="en-US" sz="1400" b="0" i="0" u="none" strike="noStrike" cap="none" normalizeH="0" baseline="0">
                          <a:ln>
                            <a:noFill/>
                          </a:ln>
                          <a:solidFill>
                            <a:srgbClr val="000066"/>
                          </a:solidFill>
                          <a:effectLst/>
                          <a:latin typeface="Frutiger 55 Roman"/>
                          <a:ea typeface="Calibri" panose="020F0502020204030204" pitchFamily="34" charset="0"/>
                          <a:cs typeface="Times New Roman" panose="02020603050405020304" pitchFamily="18" charset="0"/>
                        </a:rPr>
                        <a:t>Recommendation:</a:t>
                      </a:r>
                    </a:p>
                  </a:txBody>
                  <a:tcPr marL="57422" marR="574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57293648"/>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68FBDCB7-B733-4B5A-8DDC-6819D14E65AF}"/>
              </a:ext>
            </a:extLst>
          </p:cNvPr>
          <p:cNvSpPr>
            <a:spLocks noGrp="1" noChangeArrowheads="1"/>
          </p:cNvSpPr>
          <p:nvPr>
            <p:ph idx="1"/>
          </p:nvPr>
        </p:nvSpPr>
        <p:spPr bwMode="auto">
          <a:xfrm>
            <a:off x="395288" y="1196975"/>
            <a:ext cx="8137525"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600"/>
              </a:spcAft>
              <a:buSzPct val="100000"/>
              <a:buFont typeface="Wingdings" panose="05000000000000000000" pitchFamily="2" charset="2"/>
              <a:buChar char="v"/>
            </a:pPr>
            <a:r>
              <a:rPr lang="sr-Latn-CS" altLang="en-US" sz="2200">
                <a:solidFill>
                  <a:srgbClr val="000066"/>
                </a:solidFill>
                <a:cs typeface="Arial" panose="020B0604020202020204" pitchFamily="34" charset="0"/>
              </a:rPr>
              <a:t>Regional development policy is based on </a:t>
            </a:r>
            <a:r>
              <a:rPr lang="sr-Latn-CS" altLang="en-US" sz="2200" b="1">
                <a:solidFill>
                  <a:srgbClr val="000066"/>
                </a:solidFill>
                <a:cs typeface="Arial" panose="020B0604020202020204" pitchFamily="34" charset="0"/>
              </a:rPr>
              <a:t>partnership and cooperation</a:t>
            </a:r>
            <a:r>
              <a:rPr lang="sr-Latn-CS" altLang="en-US" sz="2200">
                <a:solidFill>
                  <a:srgbClr val="000066"/>
                </a:solidFill>
                <a:cs typeface="Arial" panose="020B0604020202020204" pitchFamily="34" charset="0"/>
              </a:rPr>
              <a:t> between the public, private and civil sectors.</a:t>
            </a:r>
          </a:p>
          <a:p>
            <a:pPr>
              <a:spcBef>
                <a:spcPct val="0"/>
              </a:spcBef>
              <a:spcAft>
                <a:spcPts val="600"/>
              </a:spcAft>
              <a:buSzPct val="100000"/>
              <a:buFont typeface="Wingdings" panose="05000000000000000000" pitchFamily="2" charset="2"/>
              <a:buChar char="v"/>
            </a:pPr>
            <a:r>
              <a:rPr lang="sr-Latn-CS" altLang="en-US" sz="2200">
                <a:solidFill>
                  <a:srgbClr val="000066"/>
                </a:solidFill>
                <a:cs typeface="Arial" panose="020B0604020202020204" pitchFamily="34" charset="0"/>
              </a:rPr>
              <a:t>The implementation of strategic goals, priorities and measures </a:t>
            </a:r>
            <a:r>
              <a:rPr lang="sr-Latn-CS" altLang="en-US" sz="2200" b="1">
                <a:solidFill>
                  <a:srgbClr val="000066"/>
                </a:solidFill>
                <a:cs typeface="Arial" panose="020B0604020202020204" pitchFamily="34" charset="0"/>
              </a:rPr>
              <a:t>depends on the cooperation between</a:t>
            </a:r>
            <a:r>
              <a:rPr lang="sr-Latn-CS" altLang="en-US" sz="2200">
                <a:solidFill>
                  <a:srgbClr val="000066"/>
                </a:solidFill>
                <a:cs typeface="Arial" panose="020B0604020202020204" pitchFamily="34" charset="0"/>
              </a:rPr>
              <a:t>:</a:t>
            </a:r>
          </a:p>
          <a:p>
            <a:pPr lvl="1">
              <a:spcBef>
                <a:spcPct val="0"/>
              </a:spcBef>
              <a:spcAft>
                <a:spcPts val="600"/>
              </a:spcAft>
              <a:buClrTx/>
              <a:buSzPct val="100000"/>
              <a:buFont typeface="Wingdings" panose="05000000000000000000" pitchFamily="2" charset="2"/>
              <a:buChar char="Ø"/>
            </a:pPr>
            <a:r>
              <a:rPr lang="sr-Latn-CS" altLang="en-US" sz="2200">
                <a:solidFill>
                  <a:srgbClr val="000066"/>
                </a:solidFill>
                <a:cs typeface="Arial" panose="020B0604020202020204" pitchFamily="34" charset="0"/>
              </a:rPr>
              <a:t>state administration bodies, </a:t>
            </a:r>
          </a:p>
          <a:p>
            <a:pPr lvl="1">
              <a:spcBef>
                <a:spcPct val="0"/>
              </a:spcBef>
              <a:spcAft>
                <a:spcPts val="600"/>
              </a:spcAft>
              <a:buClrTx/>
              <a:buSzPct val="100000"/>
              <a:buFont typeface="Wingdings" panose="05000000000000000000" pitchFamily="2" charset="2"/>
              <a:buChar char="Ø"/>
            </a:pPr>
            <a:r>
              <a:rPr lang="sr-Latn-CS" altLang="en-US" sz="2200">
                <a:solidFill>
                  <a:srgbClr val="000066"/>
                </a:solidFill>
                <a:cs typeface="Arial" panose="020B0604020202020204" pitchFamily="34" charset="0"/>
              </a:rPr>
              <a:t>local and regional self-government units, </a:t>
            </a:r>
          </a:p>
          <a:p>
            <a:pPr lvl="1">
              <a:spcBef>
                <a:spcPct val="0"/>
              </a:spcBef>
              <a:spcAft>
                <a:spcPts val="600"/>
              </a:spcAft>
              <a:buClrTx/>
              <a:buSzPct val="100000"/>
              <a:buFont typeface="Wingdings" panose="05000000000000000000" pitchFamily="2" charset="2"/>
              <a:buChar char="Ø"/>
            </a:pPr>
            <a:r>
              <a:rPr lang="sr-Latn-CS" altLang="en-US" sz="2200">
                <a:solidFill>
                  <a:srgbClr val="000066"/>
                </a:solidFill>
                <a:cs typeface="Arial" panose="020B0604020202020204" pitchFamily="34" charset="0"/>
              </a:rPr>
              <a:t>economic entities, </a:t>
            </a:r>
          </a:p>
          <a:p>
            <a:pPr lvl="1">
              <a:spcBef>
                <a:spcPct val="0"/>
              </a:spcBef>
              <a:spcAft>
                <a:spcPts val="600"/>
              </a:spcAft>
              <a:buClrTx/>
              <a:buSzPct val="100000"/>
              <a:buFont typeface="Wingdings" panose="05000000000000000000" pitchFamily="2" charset="2"/>
              <a:buChar char="Ø"/>
            </a:pPr>
            <a:r>
              <a:rPr lang="sr-Latn-CS" altLang="en-US" sz="2200">
                <a:solidFill>
                  <a:srgbClr val="000066"/>
                </a:solidFill>
                <a:cs typeface="Arial" panose="020B0604020202020204" pitchFamily="34" charset="0"/>
              </a:rPr>
              <a:t>the scientific community, </a:t>
            </a:r>
          </a:p>
          <a:p>
            <a:pPr lvl="1">
              <a:spcBef>
                <a:spcPct val="0"/>
              </a:spcBef>
              <a:spcAft>
                <a:spcPts val="600"/>
              </a:spcAft>
              <a:buClrTx/>
              <a:buSzPct val="100000"/>
              <a:buFont typeface="Wingdings" panose="05000000000000000000" pitchFamily="2" charset="2"/>
              <a:buChar char="Ø"/>
            </a:pPr>
            <a:r>
              <a:rPr lang="sr-Latn-CS" altLang="en-US" sz="2200">
                <a:solidFill>
                  <a:srgbClr val="000066"/>
                </a:solidFill>
                <a:cs typeface="Arial" panose="020B0604020202020204" pitchFamily="34" charset="0"/>
              </a:rPr>
              <a:t>social partners, and </a:t>
            </a:r>
          </a:p>
          <a:p>
            <a:pPr lvl="1">
              <a:spcBef>
                <a:spcPct val="0"/>
              </a:spcBef>
              <a:spcAft>
                <a:spcPts val="600"/>
              </a:spcAft>
              <a:buClrTx/>
              <a:buSzPct val="100000"/>
              <a:buFont typeface="Wingdings" panose="05000000000000000000" pitchFamily="2" charset="2"/>
              <a:buChar char="Ø"/>
            </a:pPr>
            <a:r>
              <a:rPr lang="sr-Latn-CS" altLang="en-US" sz="2200">
                <a:solidFill>
                  <a:srgbClr val="000066"/>
                </a:solidFill>
                <a:cs typeface="Arial" panose="020B0604020202020204" pitchFamily="34" charset="0"/>
              </a:rPr>
              <a:t>civil society organisations, </a:t>
            </a:r>
          </a:p>
          <a:p>
            <a:pPr lvl="2">
              <a:spcBef>
                <a:spcPct val="0"/>
              </a:spcBef>
              <a:spcAft>
                <a:spcPts val="600"/>
              </a:spcAft>
              <a:buClrTx/>
              <a:buSzPct val="100000"/>
              <a:buFont typeface="Arial" panose="020B0604020202020204" pitchFamily="34" charset="0"/>
              <a:buChar char="•"/>
            </a:pPr>
            <a:r>
              <a:rPr lang="sr-Latn-CS" altLang="en-US" sz="2200">
                <a:solidFill>
                  <a:srgbClr val="000066"/>
                </a:solidFill>
                <a:cs typeface="Arial" panose="020B0604020202020204" pitchFamily="34" charset="0"/>
              </a:rPr>
              <a:t>all for the purpose of meeting the needs of citizens in their area. </a:t>
            </a:r>
          </a:p>
        </p:txBody>
      </p:sp>
      <p:sp>
        <p:nvSpPr>
          <p:cNvPr id="33795" name="Rezervirano mjesto broja slajda 1">
            <a:extLst>
              <a:ext uri="{FF2B5EF4-FFF2-40B4-BE49-F238E27FC236}">
                <a16:creationId xmlns:a16="http://schemas.microsoft.com/office/drawing/2014/main" id="{451F2A24-3FD0-4637-A6B9-1D73483331F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9A18FDD2-3DE2-46D7-8727-AE382B05FDDF}" type="slidenum">
              <a:rPr lang="sr-Latn-CS" altLang="en-US" smtClean="0">
                <a:solidFill>
                  <a:srgbClr val="000000"/>
                </a:solidFill>
                <a:latin typeface="Frutiger 55 Roman"/>
              </a:rPr>
              <a:pPr eaLnBrk="0" hangingPunct="0">
                <a:buSzPct val="100000"/>
              </a:pPr>
              <a:t>16</a:t>
            </a:fld>
            <a:endParaRPr lang="sr-Latn-CS" altLang="en-US">
              <a:solidFill>
                <a:srgbClr val="000000"/>
              </a:solidFill>
              <a:latin typeface="Frutiger 55 Roman"/>
            </a:endParaRPr>
          </a:p>
        </p:txBody>
      </p:sp>
      <p:sp>
        <p:nvSpPr>
          <p:cNvPr id="33796" name="Rectangle 2">
            <a:extLst>
              <a:ext uri="{FF2B5EF4-FFF2-40B4-BE49-F238E27FC236}">
                <a16:creationId xmlns:a16="http://schemas.microsoft.com/office/drawing/2014/main" id="{9CA3E385-B031-4A68-803C-3B312C2A1DB1}"/>
              </a:ext>
            </a:extLst>
          </p:cNvPr>
          <p:cNvSpPr>
            <a:spLocks noGrp="1" noChangeArrowheads="1"/>
          </p:cNvSpPr>
          <p:nvPr>
            <p:ph type="title"/>
          </p:nvPr>
        </p:nvSpPr>
        <p:spPr bwMode="auto">
          <a:xfrm>
            <a:off x="395288" y="0"/>
            <a:ext cx="8455025"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Spending units required to implement strategic goals, priorities and measures </a:t>
            </a:r>
          </a:p>
        </p:txBody>
      </p:sp>
      <p:pic>
        <p:nvPicPr>
          <p:cNvPr id="33797" name="Picture 4">
            <a:extLst>
              <a:ext uri="{FF2B5EF4-FFF2-40B4-BE49-F238E27FC236}">
                <a16:creationId xmlns:a16="http://schemas.microsoft.com/office/drawing/2014/main" id="{688FABAD-F8F8-49EC-802F-E2CC7ACA67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50EDE077-F20E-4B0B-AFF8-FB13F8D300EB}"/>
              </a:ext>
            </a:extLst>
          </p:cNvPr>
          <p:cNvSpPr>
            <a:spLocks noGrp="1" noChangeArrowheads="1"/>
          </p:cNvSpPr>
          <p:nvPr>
            <p:ph idx="1"/>
          </p:nvPr>
        </p:nvSpPr>
        <p:spPr bwMode="auto">
          <a:xfrm>
            <a:off x="179388" y="836613"/>
            <a:ext cx="8670925" cy="583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600"/>
              </a:spcAft>
              <a:buSzPct val="100000"/>
              <a:buFont typeface="Wingdings" panose="05000000000000000000" pitchFamily="2" charset="2"/>
              <a:buChar char="v"/>
            </a:pPr>
            <a:r>
              <a:rPr lang="sr-Latn-CS" altLang="en-US" sz="2200" b="1">
                <a:solidFill>
                  <a:srgbClr val="005DA2"/>
                </a:solidFill>
                <a:cs typeface="Arial" panose="020B0604020202020204" pitchFamily="34" charset="0"/>
              </a:rPr>
              <a:t>Act on the Strategic Planning and Development Management System in the Republic of Croatia</a:t>
            </a:r>
            <a:r>
              <a:rPr lang="sr-Latn-CS" altLang="en-US" sz="2200">
                <a:solidFill>
                  <a:srgbClr val="000066"/>
                </a:solidFill>
                <a:cs typeface="Arial" panose="020B0604020202020204" pitchFamily="34" charset="0"/>
              </a:rPr>
              <a:t> (OG, no. 123/2017).</a:t>
            </a:r>
          </a:p>
          <a:p>
            <a:pPr>
              <a:spcBef>
                <a:spcPct val="0"/>
              </a:spcBef>
              <a:spcAft>
                <a:spcPts val="600"/>
              </a:spcAft>
              <a:buSzPct val="100000"/>
              <a:buFont typeface="Wingdings" panose="05000000000000000000" pitchFamily="2" charset="2"/>
              <a:buChar char="v"/>
            </a:pPr>
            <a:r>
              <a:rPr lang="sr-Latn-CS" altLang="en-US" sz="2200" b="1">
                <a:solidFill>
                  <a:srgbClr val="005DA2"/>
                </a:solidFill>
                <a:cs typeface="Arial" panose="020B0604020202020204" pitchFamily="34" charset="0"/>
              </a:rPr>
              <a:t>Act on the Strategic Investment Projects of the Republic of Croatia </a:t>
            </a:r>
            <a:r>
              <a:rPr lang="sr-Latn-CS" altLang="en-US" sz="2200">
                <a:solidFill>
                  <a:srgbClr val="000066"/>
                </a:solidFill>
                <a:cs typeface="Arial" panose="020B0604020202020204" pitchFamily="34" charset="0"/>
              </a:rPr>
              <a:t>(OG, no. 29/2018 and 114/2018).</a:t>
            </a:r>
          </a:p>
          <a:p>
            <a:pPr marL="539750" lvl="1">
              <a:spcBef>
                <a:spcPct val="0"/>
              </a:spcBef>
              <a:spcAft>
                <a:spcPts val="600"/>
              </a:spcAft>
              <a:buClr>
                <a:srgbClr val="000066"/>
              </a:buClr>
              <a:buSzPct val="100000"/>
              <a:buFont typeface="Wingdings" panose="05000000000000000000" pitchFamily="2" charset="2"/>
              <a:buChar char="Ø"/>
            </a:pPr>
            <a:r>
              <a:rPr lang="sr-Latn-CS" altLang="en-US" sz="2200">
                <a:solidFill>
                  <a:srgbClr val="000066"/>
                </a:solidFill>
                <a:cs typeface="Arial" panose="020B0604020202020204" pitchFamily="34" charset="0"/>
              </a:rPr>
              <a:t>The Government of the Republic of Croatia has, at the proposal of the Commission for Evaluating and Determining Strategic Project Proposals, adopted the Decision on naming the “Dubrovnik Water-Utility Infrastructure Development” project a strategic investment project of the Republic of Croatia (OG no. 13/2019).</a:t>
            </a:r>
          </a:p>
          <a:p>
            <a:pPr marL="719138" lvl="2">
              <a:spcBef>
                <a:spcPct val="0"/>
              </a:spcBef>
              <a:spcAft>
                <a:spcPts val="600"/>
              </a:spcAft>
              <a:buClr>
                <a:srgbClr val="000066"/>
              </a:buClr>
              <a:buSzPct val="100000"/>
              <a:buFont typeface="Arial" panose="020B0604020202020204" pitchFamily="34" charset="0"/>
              <a:buChar char="•"/>
            </a:pPr>
            <a:r>
              <a:rPr lang="sr-Latn-CS" altLang="en-US" sz="2200">
                <a:solidFill>
                  <a:srgbClr val="000066"/>
                </a:solidFill>
                <a:cs typeface="Arial" panose="020B0604020202020204" pitchFamily="34" charset="0"/>
              </a:rPr>
              <a:t>The project can be funded through EU funds and programs.</a:t>
            </a:r>
          </a:p>
          <a:p>
            <a:pPr marL="539750" lvl="1">
              <a:spcBef>
                <a:spcPct val="0"/>
              </a:spcBef>
              <a:spcAft>
                <a:spcPts val="600"/>
              </a:spcAft>
              <a:buClr>
                <a:srgbClr val="000066"/>
              </a:buClr>
              <a:buSzPct val="100000"/>
              <a:buFont typeface="Wingdings" panose="05000000000000000000" pitchFamily="2" charset="2"/>
              <a:buChar char="Ø"/>
            </a:pPr>
            <a:r>
              <a:rPr lang="sr-Latn-CS" altLang="en-US" sz="2200" b="1">
                <a:solidFill>
                  <a:srgbClr val="000066"/>
                </a:solidFill>
                <a:cs typeface="Arial" panose="020B0604020202020204" pitchFamily="34" charset="0"/>
              </a:rPr>
              <a:t>Participants in the project realization:</a:t>
            </a:r>
          </a:p>
          <a:p>
            <a:pPr marL="719138" lvl="2">
              <a:spcBef>
                <a:spcPct val="0"/>
              </a:spcBef>
              <a:spcAft>
                <a:spcPts val="600"/>
              </a:spcAft>
              <a:buClr>
                <a:srgbClr val="000066"/>
              </a:buClr>
              <a:buSzPct val="100000"/>
              <a:buFont typeface="Arial" panose="020B0604020202020204" pitchFamily="34" charset="0"/>
              <a:buChar char="•"/>
            </a:pPr>
            <a:r>
              <a:rPr lang="sr-Latn-CS" altLang="en-US" sz="2200">
                <a:solidFill>
                  <a:srgbClr val="000066"/>
                </a:solidFill>
                <a:cs typeface="Arial" panose="020B0604020202020204" pitchFamily="34" charset="0"/>
              </a:rPr>
              <a:t>Ministry of environmental protection and energy,</a:t>
            </a:r>
          </a:p>
          <a:p>
            <a:pPr marL="719138" lvl="2">
              <a:spcBef>
                <a:spcPct val="0"/>
              </a:spcBef>
              <a:spcAft>
                <a:spcPts val="600"/>
              </a:spcAft>
              <a:buClr>
                <a:srgbClr val="000066"/>
              </a:buClr>
              <a:buSzPct val="100000"/>
              <a:buFont typeface="Arial" panose="020B0604020202020204" pitchFamily="34" charset="0"/>
              <a:buChar char="•"/>
            </a:pPr>
            <a:r>
              <a:rPr lang="sr-Latn-CS" altLang="en-US" sz="2200">
                <a:solidFill>
                  <a:srgbClr val="000066"/>
                </a:solidFill>
                <a:cs typeface="Arial" panose="020B0604020202020204" pitchFamily="34" charset="0"/>
              </a:rPr>
              <a:t>Ministry of construction and spatial planning,</a:t>
            </a:r>
          </a:p>
          <a:p>
            <a:pPr marL="719138" lvl="2">
              <a:spcBef>
                <a:spcPct val="0"/>
              </a:spcBef>
              <a:spcAft>
                <a:spcPts val="600"/>
              </a:spcAft>
              <a:buClr>
                <a:srgbClr val="000066"/>
              </a:buClr>
              <a:buSzPct val="100000"/>
              <a:buFont typeface="Arial" panose="020B0604020202020204" pitchFamily="34" charset="0"/>
              <a:buChar char="•"/>
            </a:pPr>
            <a:r>
              <a:rPr lang="sr-Latn-CS" altLang="en-US" sz="2200">
                <a:solidFill>
                  <a:srgbClr val="000066"/>
                </a:solidFill>
                <a:cs typeface="Arial" panose="020B0604020202020204" pitchFamily="34" charset="0"/>
              </a:rPr>
              <a:t>the Public Administration Office of the Dubrovnik-Neretva Country and </a:t>
            </a:r>
          </a:p>
          <a:p>
            <a:pPr marL="719138" lvl="2">
              <a:spcBef>
                <a:spcPct val="0"/>
              </a:spcBef>
              <a:spcAft>
                <a:spcPts val="600"/>
              </a:spcAft>
              <a:buClr>
                <a:srgbClr val="000066"/>
              </a:buClr>
              <a:buSzPct val="100000"/>
              <a:buFont typeface="Arial" panose="020B0604020202020204" pitchFamily="34" charset="0"/>
              <a:buChar char="•"/>
            </a:pPr>
            <a:r>
              <a:rPr lang="sr-Latn-CS" altLang="en-US" sz="2200">
                <a:solidFill>
                  <a:srgbClr val="000066"/>
                </a:solidFill>
                <a:cs typeface="Arial" panose="020B0604020202020204" pitchFamily="34" charset="0"/>
              </a:rPr>
              <a:t>administration offices in the City of Dubrovnik.</a:t>
            </a:r>
          </a:p>
        </p:txBody>
      </p:sp>
      <p:sp>
        <p:nvSpPr>
          <p:cNvPr id="35843" name="Rezervirano mjesto broja slajda 1">
            <a:extLst>
              <a:ext uri="{FF2B5EF4-FFF2-40B4-BE49-F238E27FC236}">
                <a16:creationId xmlns:a16="http://schemas.microsoft.com/office/drawing/2014/main" id="{48AE90E2-D1F0-425D-9C90-FA210C4A5697}"/>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B54B6155-13A2-4BEA-A589-D3FB6102C171}" type="slidenum">
              <a:rPr lang="sr-Latn-CS" altLang="en-US" smtClean="0">
                <a:solidFill>
                  <a:srgbClr val="000000"/>
                </a:solidFill>
                <a:latin typeface="Frutiger 55 Roman"/>
              </a:rPr>
              <a:pPr eaLnBrk="0" hangingPunct="0">
                <a:buSzPct val="100000"/>
              </a:pPr>
              <a:t>17</a:t>
            </a:fld>
            <a:endParaRPr lang="sr-Latn-CS" altLang="en-US">
              <a:solidFill>
                <a:srgbClr val="000000"/>
              </a:solidFill>
              <a:latin typeface="Frutiger 55 Roman"/>
            </a:endParaRPr>
          </a:p>
        </p:txBody>
      </p:sp>
      <p:sp>
        <p:nvSpPr>
          <p:cNvPr id="35844" name="Rectangle 2">
            <a:extLst>
              <a:ext uri="{FF2B5EF4-FFF2-40B4-BE49-F238E27FC236}">
                <a16:creationId xmlns:a16="http://schemas.microsoft.com/office/drawing/2014/main" id="{9FD08305-8F71-45CC-8ED2-63B39DA43098}"/>
              </a:ext>
            </a:extLst>
          </p:cNvPr>
          <p:cNvSpPr>
            <a:spLocks noGrp="1" noChangeArrowheads="1"/>
          </p:cNvSpPr>
          <p:nvPr>
            <p:ph type="title"/>
          </p:nvPr>
        </p:nvSpPr>
        <p:spPr bwMode="auto">
          <a:xfrm>
            <a:off x="468313" y="-74613"/>
            <a:ext cx="8135937" cy="911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Other acts and subordinate legislation related to investments and capital expenditures</a:t>
            </a:r>
          </a:p>
        </p:txBody>
      </p:sp>
      <p:pic>
        <p:nvPicPr>
          <p:cNvPr id="35845" name="Picture 4">
            <a:extLst>
              <a:ext uri="{FF2B5EF4-FFF2-40B4-BE49-F238E27FC236}">
                <a16:creationId xmlns:a16="http://schemas.microsoft.com/office/drawing/2014/main" id="{ECEC836B-E57B-48C0-8DC1-3D62AD394DD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zervirano mjesto broja slajda 1">
            <a:extLst>
              <a:ext uri="{FF2B5EF4-FFF2-40B4-BE49-F238E27FC236}">
                <a16:creationId xmlns:a16="http://schemas.microsoft.com/office/drawing/2014/main" id="{11915C44-B028-484D-8804-E8FCAC43132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D130197B-1C5F-4338-A0E2-E43802D76F72}" type="slidenum">
              <a:rPr lang="sr-Latn-CS" altLang="en-US" smtClean="0">
                <a:solidFill>
                  <a:srgbClr val="000000"/>
                </a:solidFill>
                <a:latin typeface="Frutiger 55 Roman"/>
              </a:rPr>
              <a:pPr eaLnBrk="0" hangingPunct="0">
                <a:buSzPct val="100000"/>
              </a:pPr>
              <a:t>18</a:t>
            </a:fld>
            <a:endParaRPr lang="sr-Latn-CS" altLang="en-US">
              <a:solidFill>
                <a:srgbClr val="000000"/>
              </a:solidFill>
              <a:latin typeface="Frutiger 55 Roman"/>
            </a:endParaRPr>
          </a:p>
        </p:txBody>
      </p:sp>
      <p:sp>
        <p:nvSpPr>
          <p:cNvPr id="37891" name="Rectangle 2">
            <a:extLst>
              <a:ext uri="{FF2B5EF4-FFF2-40B4-BE49-F238E27FC236}">
                <a16:creationId xmlns:a16="http://schemas.microsoft.com/office/drawing/2014/main" id="{46870C47-C44A-452D-A73C-2E6E2BD7CD6A}"/>
              </a:ext>
            </a:extLst>
          </p:cNvPr>
          <p:cNvSpPr>
            <a:spLocks noGrp="1" noChangeArrowheads="1"/>
          </p:cNvSpPr>
          <p:nvPr>
            <p:ph type="title"/>
          </p:nvPr>
        </p:nvSpPr>
        <p:spPr bwMode="auto">
          <a:xfrm>
            <a:off x="0" y="44450"/>
            <a:ext cx="91440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i="1">
                <a:solidFill>
                  <a:srgbClr val="000066"/>
                </a:solidFill>
                <a:cs typeface="Arial" panose="020B0604020202020204" pitchFamily="34" charset="0"/>
              </a:rPr>
              <a:t>The “Development of the Dubrovnik Water-Utility Infrastructure” project </a:t>
            </a:r>
          </a:p>
        </p:txBody>
      </p:sp>
      <p:pic>
        <p:nvPicPr>
          <p:cNvPr id="37892" name="Picture 4">
            <a:extLst>
              <a:ext uri="{FF2B5EF4-FFF2-40B4-BE49-F238E27FC236}">
                <a16:creationId xmlns:a16="http://schemas.microsoft.com/office/drawing/2014/main" id="{5C475BE2-308F-4C36-AB65-0454A394602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graphicFrame>
        <p:nvGraphicFramePr>
          <p:cNvPr id="3" name="Tablica 2">
            <a:extLst>
              <a:ext uri="{FF2B5EF4-FFF2-40B4-BE49-F238E27FC236}">
                <a16:creationId xmlns:a16="http://schemas.microsoft.com/office/drawing/2014/main" id="{75D414F4-9647-455B-81D0-EF0C1C6E05C3}"/>
              </a:ext>
            </a:extLst>
          </p:cNvPr>
          <p:cNvGraphicFramePr>
            <a:graphicFrameLocks noGrp="1"/>
          </p:cNvGraphicFramePr>
          <p:nvPr/>
        </p:nvGraphicFramePr>
        <p:xfrm>
          <a:off x="107950" y="1628775"/>
          <a:ext cx="8885238" cy="5035551"/>
        </p:xfrm>
        <a:graphic>
          <a:graphicData uri="http://schemas.openxmlformats.org/drawingml/2006/table">
            <a:tbl>
              <a:tblPr/>
              <a:tblGrid>
                <a:gridCol w="1028700">
                  <a:extLst>
                    <a:ext uri="{9D8B030D-6E8A-4147-A177-3AD203B41FA5}">
                      <a16:colId xmlns:a16="http://schemas.microsoft.com/office/drawing/2014/main" val="434979711"/>
                    </a:ext>
                  </a:extLst>
                </a:gridCol>
                <a:gridCol w="2308225">
                  <a:extLst>
                    <a:ext uri="{9D8B030D-6E8A-4147-A177-3AD203B41FA5}">
                      <a16:colId xmlns:a16="http://schemas.microsoft.com/office/drawing/2014/main" val="2960800430"/>
                    </a:ext>
                  </a:extLst>
                </a:gridCol>
                <a:gridCol w="1084263">
                  <a:extLst>
                    <a:ext uri="{9D8B030D-6E8A-4147-A177-3AD203B41FA5}">
                      <a16:colId xmlns:a16="http://schemas.microsoft.com/office/drawing/2014/main" val="3344705486"/>
                    </a:ext>
                  </a:extLst>
                </a:gridCol>
                <a:gridCol w="1084262">
                  <a:extLst>
                    <a:ext uri="{9D8B030D-6E8A-4147-A177-3AD203B41FA5}">
                      <a16:colId xmlns:a16="http://schemas.microsoft.com/office/drawing/2014/main" val="1934912956"/>
                    </a:ext>
                  </a:extLst>
                </a:gridCol>
                <a:gridCol w="1082675">
                  <a:extLst>
                    <a:ext uri="{9D8B030D-6E8A-4147-A177-3AD203B41FA5}">
                      <a16:colId xmlns:a16="http://schemas.microsoft.com/office/drawing/2014/main" val="3025392890"/>
                    </a:ext>
                  </a:extLst>
                </a:gridCol>
                <a:gridCol w="1155700">
                  <a:extLst>
                    <a:ext uri="{9D8B030D-6E8A-4147-A177-3AD203B41FA5}">
                      <a16:colId xmlns:a16="http://schemas.microsoft.com/office/drawing/2014/main" val="2076076674"/>
                    </a:ext>
                  </a:extLst>
                </a:gridCol>
                <a:gridCol w="1141413">
                  <a:extLst>
                    <a:ext uri="{9D8B030D-6E8A-4147-A177-3AD203B41FA5}">
                      <a16:colId xmlns:a16="http://schemas.microsoft.com/office/drawing/2014/main" val="3293999045"/>
                    </a:ext>
                  </a:extLst>
                </a:gridCol>
              </a:tblGrid>
              <a:tr h="687388">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Code</a:t>
                      </a:r>
                    </a:p>
                  </a:txBody>
                  <a:tcPr marL="7783" marR="7783" marT="778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Title</a:t>
                      </a:r>
                    </a:p>
                  </a:txBody>
                  <a:tcPr marL="7783" marR="7783" marT="778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Execution</a:t>
                      </a:r>
                      <a:b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b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2017</a:t>
                      </a:r>
                    </a:p>
                  </a:txBody>
                  <a:tcPr marL="186790" marR="7783" marT="778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Plan</a:t>
                      </a:r>
                      <a:b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b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2018</a:t>
                      </a:r>
                    </a:p>
                  </a:txBody>
                  <a:tcPr marL="186790" marR="7783" marT="778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Budget</a:t>
                      </a:r>
                      <a:b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b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for 2019</a:t>
                      </a:r>
                    </a:p>
                  </a:txBody>
                  <a:tcPr marL="186790" marR="7783" marT="778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Budget forecasts</a:t>
                      </a:r>
                      <a:b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b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for 2020</a:t>
                      </a:r>
                    </a:p>
                  </a:txBody>
                  <a:tcPr marL="93395" marR="7783" marT="778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Budget forecasts</a:t>
                      </a:r>
                      <a:b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b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for 2021</a:t>
                      </a:r>
                    </a:p>
                  </a:txBody>
                  <a:tcPr marL="93395" marR="7783" marT="778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8EEEE"/>
                    </a:solidFill>
                  </a:tcPr>
                </a:tc>
                <a:extLst>
                  <a:ext uri="{0D108BD9-81ED-4DB2-BD59-A6C34878D82A}">
                    <a16:rowId xmlns:a16="http://schemas.microsoft.com/office/drawing/2014/main" val="819454011"/>
                  </a:ext>
                </a:extLst>
              </a:tr>
              <a:tr h="4318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077</a:t>
                      </a:r>
                    </a:p>
                  </a:txBody>
                  <a:tcPr marL="7783" marR="7783" marT="778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MINISTRY OF ENVIRONMENTAL PROTECTION AND ENERGY</a:t>
                      </a:r>
                    </a:p>
                  </a:txBody>
                  <a:tcPr marL="7783" marR="7783" marT="778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2,110,554,200</a:t>
                      </a:r>
                    </a:p>
                  </a:txBody>
                  <a:tcPr marL="7783" marR="7783" marT="778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3,302,133,639</a:t>
                      </a:r>
                    </a:p>
                  </a:txBody>
                  <a:tcPr marL="7783" marR="7783" marT="778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3,666,064,318</a:t>
                      </a:r>
                    </a:p>
                  </a:txBody>
                  <a:tcPr marL="7783" marR="7783" marT="778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4,140,673,443</a:t>
                      </a:r>
                    </a:p>
                  </a:txBody>
                  <a:tcPr marL="7783" marR="7783" marT="778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4,082,391,564</a:t>
                      </a:r>
                    </a:p>
                  </a:txBody>
                  <a:tcPr marL="7783" marR="7783" marT="7783"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8EEEE"/>
                    </a:solidFill>
                  </a:tcPr>
                </a:tc>
                <a:extLst>
                  <a:ext uri="{0D108BD9-81ED-4DB2-BD59-A6C34878D82A}">
                    <a16:rowId xmlns:a16="http://schemas.microsoft.com/office/drawing/2014/main" val="1107968054"/>
                  </a:ext>
                </a:extLst>
              </a:tr>
              <a:tr h="4318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07705</a:t>
                      </a:r>
                    </a:p>
                  </a:txBody>
                  <a:tcPr marL="93395"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Ministry of environmental protection and energy</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1,084,178,158</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1,642,147,461</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1,925,809,077</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2,486,459,301</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2,525,123,659</a:t>
                      </a: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2217470417"/>
                  </a:ext>
                </a:extLst>
              </a:tr>
              <a:tr h="547688">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K784038</a:t>
                      </a:r>
                    </a:p>
                  </a:txBody>
                  <a:tcPr marL="373581"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OP COMPETITION AND COHERENCE 2014 – 2020 PRIORITIES 5 AND 6</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415,914,106</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953,400,088</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985,723,687</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1,585,795,967</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1,756,937,850</a:t>
                      </a: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2561856473"/>
                  </a:ext>
                </a:extLst>
              </a:tr>
              <a:tr h="2794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1" u="none" strike="noStrike" cap="none" normalizeH="0" baseline="0">
                          <a:ln>
                            <a:noFill/>
                          </a:ln>
                          <a:solidFill>
                            <a:srgbClr val="000066"/>
                          </a:solidFill>
                          <a:effectLst/>
                          <a:latin typeface="Frutiger 55 Roman"/>
                          <a:ea typeface="MS PGothic" panose="020B0600070205080204" pitchFamily="34" charset="-128"/>
                        </a:rPr>
                        <a:t>11</a:t>
                      </a:r>
                    </a:p>
                  </a:txBody>
                  <a:tcPr marL="466976"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1" u="none" strike="noStrike" cap="none" normalizeH="0" baseline="0">
                          <a:ln>
                            <a:noFill/>
                          </a:ln>
                          <a:solidFill>
                            <a:srgbClr val="000066"/>
                          </a:solidFill>
                          <a:effectLst/>
                          <a:latin typeface="Frutiger 55 Roman"/>
                          <a:ea typeface="MS PGothic" panose="020B0600070205080204" pitchFamily="34" charset="-128"/>
                        </a:rPr>
                        <a:t>General revenue and receipts</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2,000,000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4079568522"/>
                  </a:ext>
                </a:extLst>
              </a:tr>
              <a:tr h="4318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36</a:t>
                      </a:r>
                    </a:p>
                  </a:txBody>
                  <a:tcPr marL="560371"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International and general budget aid</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2,000,000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4291557928"/>
                  </a:ext>
                </a:extLst>
              </a:tr>
              <a:tr h="2794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363</a:t>
                      </a:r>
                    </a:p>
                  </a:txBody>
                  <a:tcPr marL="653766"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General budget aid</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2,000,000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2786001885"/>
                  </a:ext>
                </a:extLst>
              </a:tr>
              <a:tr h="2794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1" u="none" strike="noStrike" cap="none" normalizeH="0" baseline="0">
                          <a:ln>
                            <a:noFill/>
                          </a:ln>
                          <a:solidFill>
                            <a:srgbClr val="000066"/>
                          </a:solidFill>
                          <a:effectLst/>
                          <a:latin typeface="Frutiger 55 Roman"/>
                          <a:ea typeface="MS PGothic" panose="020B0600070205080204" pitchFamily="34" charset="-128"/>
                        </a:rPr>
                        <a:t>12</a:t>
                      </a:r>
                    </a:p>
                  </a:txBody>
                  <a:tcPr marL="466976"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1" u="none" strike="noStrike" cap="none" normalizeH="0" baseline="0">
                          <a:ln>
                            <a:noFill/>
                          </a:ln>
                          <a:solidFill>
                            <a:srgbClr val="000066"/>
                          </a:solidFill>
                          <a:effectLst/>
                          <a:latin typeface="Frutiger 55 Roman"/>
                          <a:ea typeface="MS PGothic" panose="020B0600070205080204" pitchFamily="34" charset="-128"/>
                        </a:rPr>
                        <a:t>Aid funds</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40,085,460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75,902,852</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115,058,308</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185,962,967</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214,348,217</a:t>
                      </a: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1377050972"/>
                  </a:ext>
                </a:extLst>
              </a:tr>
              <a:tr h="2794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31</a:t>
                      </a:r>
                    </a:p>
                  </a:txBody>
                  <a:tcPr marL="560371"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Personnel expenditure</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607,886</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646,500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772,350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787,500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803,050</a:t>
                      </a: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3619343478"/>
                  </a:ext>
                </a:extLst>
              </a:tr>
              <a:tr h="2794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311</a:t>
                      </a:r>
                    </a:p>
                  </a:txBody>
                  <a:tcPr marL="653766"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Wages (gross)</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509,235</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538,500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648,100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2474052605"/>
                  </a:ext>
                </a:extLst>
              </a:tr>
              <a:tr h="2794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312</a:t>
                      </a:r>
                    </a:p>
                  </a:txBody>
                  <a:tcPr marL="653766"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Other personnel expenditures</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11,063</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12,750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12,750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1597470092"/>
                  </a:ext>
                </a:extLst>
              </a:tr>
              <a:tr h="2794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313</a:t>
                      </a:r>
                    </a:p>
                  </a:txBody>
                  <a:tcPr marL="653766"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Wage contributions</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87,588</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95,250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111,500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3520201350"/>
                  </a:ext>
                </a:extLst>
              </a:tr>
              <a:tr h="279400">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32</a:t>
                      </a:r>
                    </a:p>
                  </a:txBody>
                  <a:tcPr marL="560371"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Material expenditures</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114,747</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319,500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296,250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275,250</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sr-Latn-CS" altLang="en-US" sz="1200" b="0" i="0" u="none" strike="noStrike" cap="none" normalizeH="0" baseline="0">
                          <a:ln>
                            <a:noFill/>
                          </a:ln>
                          <a:solidFill>
                            <a:srgbClr val="000066"/>
                          </a:solidFill>
                          <a:effectLst/>
                          <a:latin typeface="Frutiger 55 Roman"/>
                          <a:ea typeface="MS PGothic" panose="020B0600070205080204" pitchFamily="34" charset="-128"/>
                        </a:rPr>
                        <a:t>216,750</a:t>
                      </a: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3383884696"/>
                  </a:ext>
                </a:extLst>
              </a:tr>
              <a:tr h="269875">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a:t>
                      </a:r>
                    </a:p>
                  </a:txBody>
                  <a:tcPr marL="653766"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sr-Latn-CS" altLang="en-US" sz="1200" b="1" i="0" u="none" strike="noStrike" cap="none" normalizeH="0" baseline="0">
                          <a:ln>
                            <a:noFill/>
                          </a:ln>
                          <a:solidFill>
                            <a:srgbClr val="000066"/>
                          </a:solidFill>
                          <a:effectLst/>
                          <a:latin typeface="Frutiger 55 Roman"/>
                          <a:ea typeface="MS PGothic" panose="020B0600070205080204" pitchFamily="34" charset="-128"/>
                        </a:rPr>
                        <a:t>…</a:t>
                      </a: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tc>
                  <a:txBody>
                    <a:bodyPr/>
                    <a:lstStyle>
                      <a:lvl1pPr>
                        <a:spcBef>
                          <a:spcPts val="2200"/>
                        </a:spcBef>
                        <a:buClr>
                          <a:srgbClr val="3783FF"/>
                        </a:buClr>
                        <a:buSzPct val="123000"/>
                        <a:buFont typeface="Symbol" panose="05050102010706020507" pitchFamily="18" charset="2"/>
                        <a:defRPr sz="1600">
                          <a:solidFill>
                            <a:schemeClr val="tx1"/>
                          </a:solidFill>
                          <a:latin typeface="Frutiger 55 Roman"/>
                          <a:ea typeface="MS PGothic" panose="020B0600070205080204" pitchFamily="34" charset="-128"/>
                        </a:defRPr>
                      </a:lvl1pPr>
                      <a:lvl2pPr marL="742950" indent="-285750">
                        <a:spcBef>
                          <a:spcPts val="400"/>
                        </a:spcBef>
                        <a:buClr>
                          <a:schemeClr val="tx1"/>
                        </a:buClr>
                        <a:buSzPct val="77000"/>
                        <a:defRPr sz="1400">
                          <a:solidFill>
                            <a:schemeClr val="tx1"/>
                          </a:solidFill>
                          <a:latin typeface="Frutiger 55 Roman"/>
                          <a:ea typeface="MS PGothic" panose="020B0600070205080204" pitchFamily="34" charset="-128"/>
                        </a:defRPr>
                      </a:lvl2pPr>
                      <a:lvl3pPr marL="1143000" indent="-228600">
                        <a:spcBef>
                          <a:spcPts val="400"/>
                        </a:spcBef>
                        <a:buClr>
                          <a:schemeClr val="tx1"/>
                        </a:buClr>
                        <a:buSzPct val="84000"/>
                        <a:defRPr sz="1400">
                          <a:solidFill>
                            <a:schemeClr val="tx1"/>
                          </a:solidFill>
                          <a:latin typeface="Frutiger 55 Roman"/>
                          <a:ea typeface="MS PGothic" panose="020B0600070205080204" pitchFamily="34" charset="-128"/>
                        </a:defRPr>
                      </a:lvl3pPr>
                      <a:lvl4pPr marL="1600200" indent="-228600">
                        <a:spcBef>
                          <a:spcPts val="400"/>
                        </a:spcBef>
                        <a:buClr>
                          <a:schemeClr val="tx1"/>
                        </a:buClr>
                        <a:buSzPct val="84000"/>
                        <a:defRPr sz="1400">
                          <a:solidFill>
                            <a:schemeClr val="tx1"/>
                          </a:solidFill>
                          <a:latin typeface="Frutiger 55 Roman"/>
                          <a:ea typeface="MS PGothic" panose="020B0600070205080204" pitchFamily="34" charset="-128"/>
                        </a:defRPr>
                      </a:lvl4pPr>
                      <a:lvl5pPr marL="2057400" indent="-228600">
                        <a:spcBef>
                          <a:spcPts val="400"/>
                        </a:spcBef>
                        <a:buClr>
                          <a:schemeClr val="tx1"/>
                        </a:buClr>
                        <a:buSzPct val="84000"/>
                        <a:defRPr sz="1400">
                          <a:solidFill>
                            <a:schemeClr val="tx1"/>
                          </a:solidFill>
                          <a:latin typeface="Frutiger 55 Roman"/>
                          <a:ea typeface="MS PGothic" panose="020B0600070205080204" pitchFamily="34" charset="-128"/>
                        </a:defRPr>
                      </a:lvl5pPr>
                      <a:lvl6pPr marL="25146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6pPr>
                      <a:lvl7pPr marL="29718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7pPr>
                      <a:lvl8pPr marL="34290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8pPr>
                      <a:lvl9pPr marL="3886200" indent="-228600" eaLnBrk="0" fontAlgn="base" hangingPunct="0">
                        <a:spcBef>
                          <a:spcPts val="400"/>
                        </a:spcBef>
                        <a:spcAft>
                          <a:spcPct val="0"/>
                        </a:spcAft>
                        <a:buClr>
                          <a:schemeClr val="tx1"/>
                        </a:buClr>
                        <a:buSzPct val="84000"/>
                        <a:defRPr sz="1400">
                          <a:solidFill>
                            <a:schemeClr val="tx1"/>
                          </a:solidFill>
                          <a:latin typeface="Frutiger 55 Roman"/>
                          <a:ea typeface="MS PGothic"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hr-HR" altLang="en-US" sz="1200" b="0" i="0" u="none" strike="noStrike" cap="none" normalizeH="0" baseline="0">
                        <a:ln>
                          <a:noFill/>
                        </a:ln>
                        <a:solidFill>
                          <a:schemeClr val="tx1"/>
                        </a:solidFill>
                        <a:effectLst/>
                        <a:latin typeface="Frutiger 55 Roman"/>
                        <a:ea typeface="MS PGothic" panose="020B0600070205080204" pitchFamily="34" charset="-128"/>
                      </a:endParaRPr>
                    </a:p>
                  </a:txBody>
                  <a:tcPr marL="7783" marR="7783" marT="7783" marB="0" anchor="ctr" horzOverflow="overflow">
                    <a:lnL>
                      <a:noFill/>
                    </a:lnL>
                    <a:lnR>
                      <a:noFill/>
                    </a:lnR>
                    <a:lnT>
                      <a:noFill/>
                    </a:lnT>
                    <a:lnB>
                      <a:noFill/>
                    </a:lnB>
                    <a:lnTlToBr>
                      <a:noFill/>
                    </a:lnTlToBr>
                    <a:lnBlToTr>
                      <a:noFill/>
                    </a:lnBlToTr>
                    <a:solidFill>
                      <a:srgbClr val="F8EEEE"/>
                    </a:solidFill>
                  </a:tcPr>
                </a:tc>
                <a:extLst>
                  <a:ext uri="{0D108BD9-81ED-4DB2-BD59-A6C34878D82A}">
                    <a16:rowId xmlns:a16="http://schemas.microsoft.com/office/drawing/2014/main" val="670478353"/>
                  </a:ext>
                </a:extLst>
              </a:tr>
            </a:tbl>
          </a:graphicData>
        </a:graphic>
      </p:graphicFrame>
      <p:sp>
        <p:nvSpPr>
          <p:cNvPr id="37994" name="Rezervirano mjesto sadržaja 2">
            <a:extLst>
              <a:ext uri="{FF2B5EF4-FFF2-40B4-BE49-F238E27FC236}">
                <a16:creationId xmlns:a16="http://schemas.microsoft.com/office/drawing/2014/main" id="{BEE001F4-5275-4FEB-A62A-E69326F2E062}"/>
              </a:ext>
            </a:extLst>
          </p:cNvPr>
          <p:cNvSpPr>
            <a:spLocks noGrp="1" noChangeArrowheads="1"/>
          </p:cNvSpPr>
          <p:nvPr>
            <p:ph idx="1"/>
          </p:nvPr>
        </p:nvSpPr>
        <p:spPr bwMode="auto">
          <a:xfrm>
            <a:off x="179388" y="885825"/>
            <a:ext cx="88138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SzPct val="100000"/>
              <a:buFont typeface="Wingdings" panose="05000000000000000000" pitchFamily="2" charset="2"/>
              <a:buChar char="v"/>
            </a:pPr>
            <a:r>
              <a:rPr lang="sr-Latn-CS" altLang="en-US" sz="1600">
                <a:solidFill>
                  <a:srgbClr val="000066"/>
                </a:solidFill>
              </a:rPr>
              <a:t>34 	ENVIRONMENTAL PROTECTION AND MAINTENANCE </a:t>
            </a:r>
            <a:r>
              <a:rPr lang="sr-Latn-CS" altLang="en-US" sz="1600">
                <a:solidFill>
                  <a:srgbClr val="7F7F7F"/>
                </a:solidFill>
              </a:rPr>
              <a:t>(Main program)</a:t>
            </a:r>
          </a:p>
          <a:p>
            <a:pPr>
              <a:spcBef>
                <a:spcPct val="0"/>
              </a:spcBef>
              <a:buSzPct val="100000"/>
              <a:buFont typeface="Wingdings" panose="05000000000000000000" pitchFamily="2" charset="2"/>
              <a:buChar char="v"/>
            </a:pPr>
            <a:r>
              <a:rPr lang="sr-Latn-CS" altLang="en-US" sz="1600">
                <a:solidFill>
                  <a:srgbClr val="000066"/>
                </a:solidFill>
              </a:rPr>
              <a:t>3408 	DEVELOPMENT OF THE WATER SUPPLY AND DRAINAGE SYSTEM </a:t>
            </a:r>
            <a:r>
              <a:rPr lang="sr-Latn-CS" altLang="en-US" sz="1600">
                <a:solidFill>
                  <a:srgbClr val="7F7F7F"/>
                </a:solidFill>
              </a:rPr>
              <a:t>(Program)</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127A26D0-603A-424E-ACAC-A19A7E132A77}"/>
              </a:ext>
            </a:extLst>
          </p:cNvPr>
          <p:cNvSpPr>
            <a:spLocks noGrp="1" noChangeArrowheads="1"/>
          </p:cNvSpPr>
          <p:nvPr>
            <p:ph idx="1"/>
          </p:nvPr>
        </p:nvSpPr>
        <p:spPr bwMode="auto">
          <a:xfrm>
            <a:off x="539750" y="1125538"/>
            <a:ext cx="7848600"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600"/>
              </a:spcAft>
              <a:buSzPct val="100000"/>
              <a:buFont typeface="Wingdings" panose="05000000000000000000" pitchFamily="2" charset="2"/>
              <a:buChar char="v"/>
            </a:pPr>
            <a:r>
              <a:rPr lang="sr-Latn-CS" altLang="en-US" sz="2200">
                <a:solidFill>
                  <a:srgbClr val="000066"/>
                </a:solidFill>
                <a:cs typeface="Arial" panose="020B0604020202020204" pitchFamily="34" charset="0"/>
              </a:rPr>
              <a:t>During the implementation of the 2030 National Development Strategy for the Republic of Croatia it is important to reach a consensus of all political parties and citizens in the country. </a:t>
            </a:r>
          </a:p>
          <a:p>
            <a:pPr>
              <a:spcBef>
                <a:spcPct val="0"/>
              </a:spcBef>
              <a:spcAft>
                <a:spcPts val="600"/>
              </a:spcAft>
              <a:buSzPct val="100000"/>
              <a:buFont typeface="Wingdings" panose="05000000000000000000" pitchFamily="2" charset="2"/>
              <a:buChar char="v"/>
            </a:pPr>
            <a:r>
              <a:rPr lang="sr-Latn-CS" altLang="en-US" sz="2200">
                <a:solidFill>
                  <a:srgbClr val="000066"/>
                </a:solidFill>
                <a:cs typeface="Arial" panose="020B0604020202020204" pitchFamily="34" charset="0"/>
              </a:rPr>
              <a:t>Citizens have so far responded to and sent over 1500 questionnaires and submitted over 150 ideas for the vision of Croatia 2030 online at the website of the Ministry of Regional Development and EU funds (https://razvoj.gov.hr/nacionalna-razvojna-strategija-republike-hrvatske-do-2030-godine/3832). </a:t>
            </a:r>
          </a:p>
          <a:p>
            <a:pPr>
              <a:spcBef>
                <a:spcPct val="0"/>
              </a:spcBef>
              <a:spcAft>
                <a:spcPts val="600"/>
              </a:spcAft>
              <a:buSzPct val="100000"/>
              <a:buFont typeface="Wingdings" panose="05000000000000000000" pitchFamily="2" charset="2"/>
              <a:buChar char="v"/>
            </a:pPr>
            <a:r>
              <a:rPr lang="sr-Latn-CS" altLang="en-US" sz="2200">
                <a:solidFill>
                  <a:srgbClr val="000066"/>
                </a:solidFill>
                <a:cs typeface="Arial" panose="020B0604020202020204" pitchFamily="34" charset="0"/>
              </a:rPr>
              <a:t>The 2030 National Development Strategy for the Republic of Croatia </a:t>
            </a:r>
            <a:r>
              <a:rPr lang="sr-Latn-CS" altLang="en-US" sz="2200" b="1">
                <a:solidFill>
                  <a:srgbClr val="000066"/>
                </a:solidFill>
                <a:cs typeface="Arial" panose="020B0604020202020204" pitchFamily="34" charset="0"/>
              </a:rPr>
              <a:t>defines the development direction and strategic goals, which are elaborated in short-term and mid-term national plans and local and regional self-government development plans. </a:t>
            </a:r>
          </a:p>
        </p:txBody>
      </p:sp>
      <p:sp>
        <p:nvSpPr>
          <p:cNvPr id="39939" name="Rezervirano mjesto broja slajda 1">
            <a:extLst>
              <a:ext uri="{FF2B5EF4-FFF2-40B4-BE49-F238E27FC236}">
                <a16:creationId xmlns:a16="http://schemas.microsoft.com/office/drawing/2014/main" id="{41551DB2-DF86-4F09-B6D9-9720F0710D28}"/>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019D9FF3-DE1F-4EE1-8B37-9F93C2116954}" type="slidenum">
              <a:rPr lang="sr-Latn-CS" altLang="en-US" smtClean="0">
                <a:solidFill>
                  <a:srgbClr val="000000"/>
                </a:solidFill>
                <a:latin typeface="Frutiger 55 Roman"/>
              </a:rPr>
              <a:pPr eaLnBrk="0" hangingPunct="0">
                <a:buSzPct val="100000"/>
              </a:pPr>
              <a:t>19</a:t>
            </a:fld>
            <a:endParaRPr lang="sr-Latn-CS" altLang="en-US">
              <a:solidFill>
                <a:srgbClr val="000000"/>
              </a:solidFill>
              <a:latin typeface="Frutiger 55 Roman"/>
            </a:endParaRPr>
          </a:p>
        </p:txBody>
      </p:sp>
      <p:sp>
        <p:nvSpPr>
          <p:cNvPr id="39940" name="Rectangle 2">
            <a:extLst>
              <a:ext uri="{FF2B5EF4-FFF2-40B4-BE49-F238E27FC236}">
                <a16:creationId xmlns:a16="http://schemas.microsoft.com/office/drawing/2014/main" id="{593EB2AA-1C87-4428-87FE-295F4B253D0A}"/>
              </a:ext>
            </a:extLst>
          </p:cNvPr>
          <p:cNvSpPr>
            <a:spLocks noGrp="1" noChangeArrowheads="1"/>
          </p:cNvSpPr>
          <p:nvPr>
            <p:ph type="title"/>
          </p:nvPr>
        </p:nvSpPr>
        <p:spPr bwMode="auto">
          <a:xfrm>
            <a:off x="539750" y="0"/>
            <a:ext cx="7848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2030 National Development Strategy for the Republic of Croatia </a:t>
            </a:r>
          </a:p>
        </p:txBody>
      </p:sp>
      <p:pic>
        <p:nvPicPr>
          <p:cNvPr id="39941" name="Picture 4">
            <a:extLst>
              <a:ext uri="{FF2B5EF4-FFF2-40B4-BE49-F238E27FC236}">
                <a16:creationId xmlns:a16="http://schemas.microsoft.com/office/drawing/2014/main" id="{11A6D2C7-217A-4454-94BA-8EB0FF8905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8542023-BFB1-4C95-880C-EBDB6997F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3038"/>
            <a:ext cx="7626350" cy="669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Subtitle 2">
            <a:extLst>
              <a:ext uri="{FF2B5EF4-FFF2-40B4-BE49-F238E27FC236}">
                <a16:creationId xmlns:a16="http://schemas.microsoft.com/office/drawing/2014/main" id="{67DB14EF-E613-4239-BA19-12ECCB91447E}"/>
              </a:ext>
            </a:extLst>
          </p:cNvPr>
          <p:cNvSpPr>
            <a:spLocks noGrp="1"/>
          </p:cNvSpPr>
          <p:nvPr>
            <p:ph type="subTitle" idx="1"/>
          </p:nvPr>
        </p:nvSpPr>
        <p:spPr>
          <a:xfrm>
            <a:off x="1042988" y="1844675"/>
            <a:ext cx="6842125" cy="2447925"/>
          </a:xfrm>
          <a:noFill/>
        </p:spPr>
        <p:txBody>
          <a:bodyPr anchor="ctr"/>
          <a:lstStyle/>
          <a:p>
            <a:pPr>
              <a:spcBef>
                <a:spcPts val="600"/>
              </a:spcBef>
              <a:spcAft>
                <a:spcPts val="600"/>
              </a:spcAft>
              <a:buClrTx/>
              <a:buFont typeface="Arial" panose="020B0604020202020204" pitchFamily="34" charset="0"/>
              <a:buNone/>
            </a:pPr>
            <a:r>
              <a:rPr lang="sr-Latn-CS" altLang="en-US" sz="3600">
                <a:solidFill>
                  <a:srgbClr val="000066"/>
                </a:solidFill>
              </a:rPr>
              <a:t>Evaluating and Prioritizing Capital Expenditures </a:t>
            </a:r>
          </a:p>
        </p:txBody>
      </p:sp>
      <p:pic>
        <p:nvPicPr>
          <p:cNvPr id="6148" name="Picture 7">
            <a:extLst>
              <a:ext uri="{FF2B5EF4-FFF2-40B4-BE49-F238E27FC236}">
                <a16:creationId xmlns:a16="http://schemas.microsoft.com/office/drawing/2014/main" id="{7888041D-5346-4FCC-9578-0E334F8B6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32888"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Slika 3">
            <a:extLst>
              <a:ext uri="{FF2B5EF4-FFF2-40B4-BE49-F238E27FC236}">
                <a16:creationId xmlns:a16="http://schemas.microsoft.com/office/drawing/2014/main" id="{930CE4AB-7D29-4CFE-9BE4-2B1684B47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47625"/>
            <a:ext cx="8112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Slika 1">
            <a:extLst>
              <a:ext uri="{FF2B5EF4-FFF2-40B4-BE49-F238E27FC236}">
                <a16:creationId xmlns:a16="http://schemas.microsoft.com/office/drawing/2014/main" id="{38F4DEE2-0033-4F7E-98EE-06B65F503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3213" y="5795963"/>
            <a:ext cx="7858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ubtitle 2">
            <a:extLst>
              <a:ext uri="{FF2B5EF4-FFF2-40B4-BE49-F238E27FC236}">
                <a16:creationId xmlns:a16="http://schemas.microsoft.com/office/drawing/2014/main" id="{10BBC7AC-F285-4175-A668-53823E6362AB}"/>
              </a:ext>
            </a:extLst>
          </p:cNvPr>
          <p:cNvSpPr txBox="1">
            <a:spLocks/>
          </p:cNvSpPr>
          <p:nvPr/>
        </p:nvSpPr>
        <p:spPr bwMode="auto">
          <a:xfrm>
            <a:off x="1042988" y="5732463"/>
            <a:ext cx="6842125"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spcAft>
                <a:spcPts val="600"/>
              </a:spcAft>
              <a:buSzPct val="100000"/>
            </a:pPr>
            <a:r>
              <a:rPr lang="sr-Latn-CS" altLang="en-US" sz="2400" b="1">
                <a:solidFill>
                  <a:srgbClr val="000066"/>
                </a:solidFill>
                <a:latin typeface="Frutiger 55 Roman"/>
                <a:cs typeface="Arial" panose="020B0604020202020204" pitchFamily="34" charset="0"/>
              </a:rPr>
              <a:t>Republic of Croatia, Ministry of Finance</a:t>
            </a:r>
          </a:p>
          <a:p>
            <a:pPr algn="ctr">
              <a:spcAft>
                <a:spcPts val="600"/>
              </a:spcAft>
              <a:buSzPct val="100000"/>
            </a:pPr>
            <a:r>
              <a:rPr lang="sr-Latn-CS" altLang="en-US" sz="2400" b="1">
                <a:solidFill>
                  <a:srgbClr val="000066"/>
                </a:solidFill>
                <a:latin typeface="Frutiger 55 Roman"/>
              </a:rPr>
              <a:t>Uzbekistan, Tashkent, 18 – 21 March 2019</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17E87D82-4460-476B-9B07-57205F79D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288"/>
            <a:ext cx="7777162"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a:extLst>
              <a:ext uri="{FF2B5EF4-FFF2-40B4-BE49-F238E27FC236}">
                <a16:creationId xmlns:a16="http://schemas.microsoft.com/office/drawing/2014/main" id="{998D63B4-5429-47EE-BAC1-74D381F9144E}"/>
              </a:ext>
            </a:extLst>
          </p:cNvPr>
          <p:cNvSpPr>
            <a:spLocks noGrp="1"/>
          </p:cNvSpPr>
          <p:nvPr>
            <p:ph type="subTitle" idx="1"/>
          </p:nvPr>
        </p:nvSpPr>
        <p:spPr>
          <a:xfrm>
            <a:off x="3605213" y="2424113"/>
            <a:ext cx="2606675" cy="1493837"/>
          </a:xfrm>
        </p:spPr>
        <p:txBody>
          <a:bodyPr anchor="ctr"/>
          <a:lstStyle/>
          <a:p>
            <a:pPr>
              <a:spcBef>
                <a:spcPts val="600"/>
              </a:spcBef>
              <a:buClrTx/>
              <a:buFont typeface="Arial" panose="020B0604020202020204" pitchFamily="34" charset="0"/>
              <a:buNone/>
              <a:defRPr/>
            </a:pPr>
            <a:r>
              <a:rPr lang="sr-Latn-CS" altLang="en-US" sz="2800" b="0" dirty="0" err="1">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Thank</a:t>
            </a:r>
            <a:r>
              <a:rPr lang="sr-Latn-CS" altLang="en-US" sz="2800" b="0" dirty="0">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 </a:t>
            </a:r>
            <a:r>
              <a:rPr lang="sr-Latn-CS" altLang="en-US" sz="2800" b="0" dirty="0" err="1">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you</a:t>
            </a:r>
            <a:r>
              <a:rPr lang="sr-Latn-CS" altLang="en-US" sz="2800" b="0" dirty="0">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a:t>
            </a:r>
          </a:p>
          <a:p>
            <a:pPr>
              <a:spcBef>
                <a:spcPts val="600"/>
              </a:spcBef>
              <a:spcAft>
                <a:spcPts val="600"/>
              </a:spcAft>
              <a:buClrTx/>
              <a:buFont typeface="Arial" panose="020B0604020202020204" pitchFamily="34" charset="0"/>
              <a:buNone/>
              <a:defRPr/>
            </a:pPr>
            <a:r>
              <a:rPr lang="sr-Latn-CS" altLang="en-US" sz="2800" b="0" dirty="0" err="1">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Any</a:t>
            </a:r>
            <a:r>
              <a:rPr lang="sr-Latn-CS" altLang="en-US" sz="2800" b="0" dirty="0">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 </a:t>
            </a:r>
            <a:r>
              <a:rPr lang="sr-Latn-CS" altLang="en-US" sz="2800" b="0" dirty="0" err="1">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questions</a:t>
            </a:r>
            <a:r>
              <a:rPr lang="sr-Latn-CS" altLang="en-US" sz="2800" b="0" dirty="0">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 </a:t>
            </a:r>
          </a:p>
        </p:txBody>
      </p:sp>
      <p:pic>
        <p:nvPicPr>
          <p:cNvPr id="41988" name="Picture 4">
            <a:extLst>
              <a:ext uri="{FF2B5EF4-FFF2-40B4-BE49-F238E27FC236}">
                <a16:creationId xmlns:a16="http://schemas.microsoft.com/office/drawing/2014/main" id="{18DC0649-274A-48D6-9DB4-C9D5B7C9C6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41989" name="Slika 16">
            <a:extLst>
              <a:ext uri="{FF2B5EF4-FFF2-40B4-BE49-F238E27FC236}">
                <a16:creationId xmlns:a16="http://schemas.microsoft.com/office/drawing/2014/main" id="{67294728-C235-4AFC-81D2-462BC9426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325" y="1079500"/>
            <a:ext cx="22955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Slika 21">
            <a:extLst>
              <a:ext uri="{FF2B5EF4-FFF2-40B4-BE49-F238E27FC236}">
                <a16:creationId xmlns:a16="http://schemas.microsoft.com/office/drawing/2014/main" id="{367999F9-C8BE-4DA3-96AA-13455C938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4284663"/>
            <a:ext cx="228758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Slika 22">
            <a:extLst>
              <a:ext uri="{FF2B5EF4-FFF2-40B4-BE49-F238E27FC236}">
                <a16:creationId xmlns:a16="http://schemas.microsoft.com/office/drawing/2014/main" id="{23150563-FC14-41A7-9321-7C8868793A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2986088"/>
            <a:ext cx="20240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Slika 23">
            <a:extLst>
              <a:ext uri="{FF2B5EF4-FFF2-40B4-BE49-F238E27FC236}">
                <a16:creationId xmlns:a16="http://schemas.microsoft.com/office/drawing/2014/main" id="{460512E3-4892-45A4-977F-C0860AF871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 y="2003425"/>
            <a:ext cx="21193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Slika 25">
            <a:extLst>
              <a:ext uri="{FF2B5EF4-FFF2-40B4-BE49-F238E27FC236}">
                <a16:creationId xmlns:a16="http://schemas.microsoft.com/office/drawing/2014/main" id="{BBA9BB59-F9C5-4959-86D4-A7A40C3B7E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650" y="1016000"/>
            <a:ext cx="21351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Slika 27">
            <a:extLst>
              <a:ext uri="{FF2B5EF4-FFF2-40B4-BE49-F238E27FC236}">
                <a16:creationId xmlns:a16="http://schemas.microsoft.com/office/drawing/2014/main" id="{C5D00332-025C-4279-A010-97836BB9C1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4000" y="1517650"/>
            <a:ext cx="11731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Slika 29">
            <a:extLst>
              <a:ext uri="{FF2B5EF4-FFF2-40B4-BE49-F238E27FC236}">
                <a16:creationId xmlns:a16="http://schemas.microsoft.com/office/drawing/2014/main" id="{3A435B6B-06C9-484D-AC11-59D8986792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650" y="5641975"/>
            <a:ext cx="15525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Slika 31">
            <a:extLst>
              <a:ext uri="{FF2B5EF4-FFF2-40B4-BE49-F238E27FC236}">
                <a16:creationId xmlns:a16="http://schemas.microsoft.com/office/drawing/2014/main" id="{9BC3F497-D8F7-493C-BCA7-24D7DD5F56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2663" y="3946525"/>
            <a:ext cx="225583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Slika 32">
            <a:extLst>
              <a:ext uri="{FF2B5EF4-FFF2-40B4-BE49-F238E27FC236}">
                <a16:creationId xmlns:a16="http://schemas.microsoft.com/office/drawing/2014/main" id="{5DDD6C91-1EB0-4757-9C0D-6B88F99A24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7125" y="2455863"/>
            <a:ext cx="233838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Slika 36">
            <a:extLst>
              <a:ext uri="{FF2B5EF4-FFF2-40B4-BE49-F238E27FC236}">
                <a16:creationId xmlns:a16="http://schemas.microsoft.com/office/drawing/2014/main" id="{615670BC-1C06-49D2-823C-5A18FF028E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5663" y="3913188"/>
            <a:ext cx="282416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Slika 38">
            <a:extLst>
              <a:ext uri="{FF2B5EF4-FFF2-40B4-BE49-F238E27FC236}">
                <a16:creationId xmlns:a16="http://schemas.microsoft.com/office/drawing/2014/main" id="{1B831B4C-8290-4591-844D-5DFE7993FDE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1413" y="73025"/>
            <a:ext cx="1530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Slika 39">
            <a:extLst>
              <a:ext uri="{FF2B5EF4-FFF2-40B4-BE49-F238E27FC236}">
                <a16:creationId xmlns:a16="http://schemas.microsoft.com/office/drawing/2014/main" id="{8BA15453-C566-4FE8-A110-1E7DAD17933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4938" y="969963"/>
            <a:ext cx="1133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Slika 1">
            <a:extLst>
              <a:ext uri="{FF2B5EF4-FFF2-40B4-BE49-F238E27FC236}">
                <a16:creationId xmlns:a16="http://schemas.microsoft.com/office/drawing/2014/main" id="{26C96EFD-4022-460A-97B1-B92D324F4B8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7300" y="5449888"/>
            <a:ext cx="20955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Slika 2">
            <a:extLst>
              <a:ext uri="{FF2B5EF4-FFF2-40B4-BE49-F238E27FC236}">
                <a16:creationId xmlns:a16="http://schemas.microsoft.com/office/drawing/2014/main" id="{2F5C5EFE-0D0A-41C7-A4E4-EBBD4CE1C3E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8475" y="5449888"/>
            <a:ext cx="20288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Slika 3">
            <a:extLst>
              <a:ext uri="{FF2B5EF4-FFF2-40B4-BE49-F238E27FC236}">
                <a16:creationId xmlns:a16="http://schemas.microsoft.com/office/drawing/2014/main" id="{ADE6B0A5-B3B5-4BBB-A335-E784E7B1483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52663" y="2455863"/>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Slika 8">
            <a:extLst>
              <a:ext uri="{FF2B5EF4-FFF2-40B4-BE49-F238E27FC236}">
                <a16:creationId xmlns:a16="http://schemas.microsoft.com/office/drawing/2014/main" id="{D7418A69-8EAF-4663-BA3F-0E3DF96733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27275" y="882650"/>
            <a:ext cx="239553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broja slajda 1">
            <a:extLst>
              <a:ext uri="{FF2B5EF4-FFF2-40B4-BE49-F238E27FC236}">
                <a16:creationId xmlns:a16="http://schemas.microsoft.com/office/drawing/2014/main" id="{22627205-0BA8-4ED9-9F96-F66EB78463B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7806BC0D-092A-4BBF-9178-F4E2CFDA9C03}" type="slidenum">
              <a:rPr lang="sr-Latn-CS" altLang="en-US" smtClean="0">
                <a:solidFill>
                  <a:srgbClr val="000000"/>
                </a:solidFill>
                <a:latin typeface="Frutiger 55 Roman"/>
              </a:rPr>
              <a:pPr eaLnBrk="0" hangingPunct="0">
                <a:buSzPct val="100000"/>
              </a:pPr>
              <a:t>3</a:t>
            </a:fld>
            <a:endParaRPr lang="sr-Latn-CS" altLang="en-US">
              <a:solidFill>
                <a:srgbClr val="000000"/>
              </a:solidFill>
              <a:latin typeface="Frutiger 55 Roman"/>
            </a:endParaRPr>
          </a:p>
        </p:txBody>
      </p:sp>
      <p:sp>
        <p:nvSpPr>
          <p:cNvPr id="7171" name="Rectangle 2">
            <a:extLst>
              <a:ext uri="{FF2B5EF4-FFF2-40B4-BE49-F238E27FC236}">
                <a16:creationId xmlns:a16="http://schemas.microsoft.com/office/drawing/2014/main" id="{18F4332D-F965-42D6-A43B-C79F1A0EE84F}"/>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Basic information on the Republic of Croatia</a:t>
            </a:r>
          </a:p>
        </p:txBody>
      </p:sp>
      <p:pic>
        <p:nvPicPr>
          <p:cNvPr id="7172" name="Picture 4">
            <a:extLst>
              <a:ext uri="{FF2B5EF4-FFF2-40B4-BE49-F238E27FC236}">
                <a16:creationId xmlns:a16="http://schemas.microsoft.com/office/drawing/2014/main" id="{30C8B343-A77B-45AD-822B-CD3474F24F5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7173" name="Slika 3">
            <a:extLst>
              <a:ext uri="{FF2B5EF4-FFF2-40B4-BE49-F238E27FC236}">
                <a16:creationId xmlns:a16="http://schemas.microsoft.com/office/drawing/2014/main" id="{F941286F-BC18-4960-B62B-EF139F116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1196975"/>
            <a:ext cx="55546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016B9E3E-6499-4300-895A-F97D52D158D9}"/>
              </a:ext>
            </a:extLst>
          </p:cNvPr>
          <p:cNvSpPr>
            <a:spLocks noGrp="1" noChangeArrowheads="1"/>
          </p:cNvSpPr>
          <p:nvPr>
            <p:ph sz="half" idx="1"/>
          </p:nvPr>
        </p:nvSpPr>
        <p:spPr bwMode="auto">
          <a:xfrm>
            <a:off x="5292725" y="1724025"/>
            <a:ext cx="3743325" cy="4016375"/>
          </a:xfrm>
          <a:solidFill>
            <a:schemeClr val="accent3">
              <a:lumMod val="95000"/>
            </a:schemeClr>
          </a:solidFill>
          <a:extLst/>
        </p:spPr>
        <p:txBody>
          <a:bodyPr vert="horz" wrap="square" lIns="91440" tIns="45720" rIns="91440" bIns="45720" numCol="1" anchor="ctr" anchorCtr="0" compatLnSpc="1">
            <a:prstTxWarp prst="textNoShape">
              <a:avLst/>
            </a:prstTxWarp>
            <a:spAutoFit/>
          </a:bodyPr>
          <a:lstStyle/>
          <a:p>
            <a:pPr marL="179388" indent="-179388">
              <a:spcBef>
                <a:spcPct val="0"/>
              </a:spcBef>
              <a:spcAft>
                <a:spcPts val="600"/>
              </a:spcAft>
              <a:buClrTx/>
              <a:buSzTx/>
              <a:buFont typeface="Arial" panose="020B0604020202020204" pitchFamily="34" charset="0"/>
              <a:buChar char="•"/>
              <a:defRPr/>
            </a:pPr>
            <a:r>
              <a:rPr lang="sr-Latn-CS" altLang="en-US" sz="2000" b="1">
                <a:solidFill>
                  <a:srgbClr val="000066"/>
                </a:solidFill>
                <a:ea typeface="Tahoma" panose="020B0604030504040204" pitchFamily="34" charset="0"/>
                <a:cs typeface="Calibri" panose="020F0502020204030204" pitchFamily="34" charset="0"/>
              </a:rPr>
              <a:t>Population: </a:t>
            </a:r>
            <a:r>
              <a:rPr lang="sr-Latn-CS" altLang="en-US" sz="2000">
                <a:solidFill>
                  <a:srgbClr val="000066"/>
                </a:solidFill>
                <a:ea typeface="Tahoma" panose="020B0604030504040204" pitchFamily="34" charset="0"/>
                <a:cs typeface="Calibri" panose="020F0502020204030204" pitchFamily="34" charset="0"/>
              </a:rPr>
              <a:t>around 4.3 million (2011)</a:t>
            </a:r>
          </a:p>
          <a:p>
            <a:pPr marL="179388" indent="-179388">
              <a:spcBef>
                <a:spcPct val="0"/>
              </a:spcBef>
              <a:spcAft>
                <a:spcPts val="600"/>
              </a:spcAft>
              <a:buClrTx/>
              <a:buSzTx/>
              <a:buFont typeface="Arial" panose="020B0604020202020204" pitchFamily="34" charset="0"/>
              <a:buChar char="•"/>
              <a:defRPr/>
            </a:pPr>
            <a:r>
              <a:rPr lang="sr-Latn-CS" altLang="en-US" sz="2000" b="1">
                <a:solidFill>
                  <a:srgbClr val="000066"/>
                </a:solidFill>
                <a:ea typeface="Tahoma" panose="020B0604030504040204" pitchFamily="34" charset="0"/>
                <a:cs typeface="Calibri" panose="020F0502020204030204" pitchFamily="34" charset="0"/>
              </a:rPr>
              <a:t>Capital, population: </a:t>
            </a:r>
            <a:r>
              <a:rPr lang="sr-Latn-CS" altLang="en-US" sz="2000">
                <a:solidFill>
                  <a:srgbClr val="000066"/>
                </a:solidFill>
                <a:ea typeface="Tahoma" panose="020B0604030504040204" pitchFamily="34" charset="0"/>
                <a:cs typeface="Calibri" panose="020F0502020204030204" pitchFamily="34" charset="0"/>
              </a:rPr>
              <a:t>Zagreb; 790,017</a:t>
            </a:r>
          </a:p>
          <a:p>
            <a:pPr marL="179388" indent="-179388">
              <a:spcBef>
                <a:spcPct val="0"/>
              </a:spcBef>
              <a:spcAft>
                <a:spcPts val="600"/>
              </a:spcAft>
              <a:buClrTx/>
              <a:buSzTx/>
              <a:buFont typeface="Arial" panose="020B0604020202020204" pitchFamily="34" charset="0"/>
              <a:buChar char="•"/>
              <a:defRPr/>
            </a:pPr>
            <a:r>
              <a:rPr lang="sr-Latn-CS" altLang="en-US" sz="2000" b="1">
                <a:solidFill>
                  <a:srgbClr val="000066"/>
                </a:solidFill>
                <a:ea typeface="Tahoma" panose="020B0604030504040204" pitchFamily="34" charset="0"/>
                <a:cs typeface="Calibri" panose="020F0502020204030204" pitchFamily="34" charset="0"/>
              </a:rPr>
              <a:t>Area:</a:t>
            </a:r>
            <a:r>
              <a:rPr lang="sr-Latn-CS" altLang="en-US" sz="2000">
                <a:solidFill>
                  <a:srgbClr val="000066"/>
                </a:solidFill>
                <a:ea typeface="Tahoma" panose="020B0604030504040204" pitchFamily="34" charset="0"/>
                <a:cs typeface="Calibri" panose="020F0502020204030204" pitchFamily="34" charset="0"/>
              </a:rPr>
              <a:t> 56,542 km</a:t>
            </a:r>
            <a:r>
              <a:rPr lang="sr-Latn-CS" altLang="en-US" sz="2000" baseline="30000">
                <a:solidFill>
                  <a:srgbClr val="000066"/>
                </a:solidFill>
                <a:ea typeface="Tahoma" panose="020B0604030504040204" pitchFamily="34" charset="0"/>
                <a:cs typeface="Calibri" panose="020F0502020204030204" pitchFamily="34" charset="0"/>
              </a:rPr>
              <a:t>2</a:t>
            </a:r>
          </a:p>
          <a:p>
            <a:pPr marL="179388" indent="-179388">
              <a:spcBef>
                <a:spcPct val="0"/>
              </a:spcBef>
              <a:spcAft>
                <a:spcPts val="600"/>
              </a:spcAft>
              <a:buClrTx/>
              <a:buSzTx/>
              <a:buFont typeface="Arial" panose="020B0604020202020204" pitchFamily="34" charset="0"/>
              <a:buChar char="•"/>
              <a:defRPr/>
            </a:pPr>
            <a:r>
              <a:rPr lang="sr-Latn-CS" altLang="en-US" sz="2000" b="1">
                <a:solidFill>
                  <a:srgbClr val="000066"/>
                </a:solidFill>
                <a:ea typeface="Tahoma" panose="020B0604030504040204" pitchFamily="34" charset="0"/>
                <a:cs typeface="Calibri" panose="020F0502020204030204" pitchFamily="34" charset="0"/>
              </a:rPr>
              <a:t>Language:</a:t>
            </a:r>
            <a:r>
              <a:rPr lang="sr-Latn-CS" altLang="en-US" sz="2000">
                <a:solidFill>
                  <a:srgbClr val="000066"/>
                </a:solidFill>
                <a:ea typeface="Tahoma" panose="020B0604030504040204" pitchFamily="34" charset="0"/>
                <a:cs typeface="Calibri" panose="020F0502020204030204" pitchFamily="34" charset="0"/>
              </a:rPr>
              <a:t> Croatian</a:t>
            </a:r>
          </a:p>
          <a:p>
            <a:pPr marL="179388" indent="-179388">
              <a:spcBef>
                <a:spcPct val="0"/>
              </a:spcBef>
              <a:spcAft>
                <a:spcPts val="600"/>
              </a:spcAft>
              <a:buClrTx/>
              <a:buSzTx/>
              <a:buFont typeface="Arial" panose="020B0604020202020204" pitchFamily="34" charset="0"/>
              <a:buChar char="•"/>
              <a:defRPr/>
            </a:pPr>
            <a:r>
              <a:rPr lang="sr-Latn-CS" altLang="en-US" sz="2000" b="1">
                <a:solidFill>
                  <a:srgbClr val="000066"/>
                </a:solidFill>
                <a:ea typeface="Tahoma" panose="020B0604030504040204" pitchFamily="34" charset="0"/>
                <a:cs typeface="Calibri" panose="020F0502020204030204" pitchFamily="34" charset="0"/>
              </a:rPr>
              <a:t>Average life expectancy: </a:t>
            </a:r>
            <a:r>
              <a:rPr lang="sr-Latn-CS" altLang="en-US" sz="2000">
                <a:solidFill>
                  <a:srgbClr val="000066"/>
                </a:solidFill>
                <a:ea typeface="Tahoma" panose="020B0604030504040204" pitchFamily="34" charset="0"/>
                <a:cs typeface="Calibri" panose="020F0502020204030204" pitchFamily="34" charset="0"/>
              </a:rPr>
              <a:t>around 77.9 </a:t>
            </a:r>
          </a:p>
          <a:p>
            <a:pPr marL="179388" indent="-179388">
              <a:spcBef>
                <a:spcPct val="0"/>
              </a:spcBef>
              <a:spcAft>
                <a:spcPts val="600"/>
              </a:spcAft>
              <a:buClrTx/>
              <a:buSzTx/>
              <a:buFont typeface="Arial" panose="020B0604020202020204" pitchFamily="34" charset="0"/>
              <a:buChar char="•"/>
              <a:defRPr/>
            </a:pPr>
            <a:r>
              <a:rPr lang="sr-Latn-CS" altLang="en-US" sz="2000" b="1">
                <a:solidFill>
                  <a:srgbClr val="000066"/>
                </a:solidFill>
                <a:ea typeface="Tahoma" panose="020B0604030504040204" pitchFamily="34" charset="0"/>
                <a:cs typeface="Calibri" panose="020F0502020204030204" pitchFamily="34" charset="0"/>
              </a:rPr>
              <a:t>GDP per capita: </a:t>
            </a:r>
            <a:r>
              <a:rPr lang="sr-Latn-CS" altLang="en-US" sz="2000">
                <a:solidFill>
                  <a:srgbClr val="000066"/>
                </a:solidFill>
                <a:ea typeface="Tahoma" panose="020B0604030504040204" pitchFamily="34" charset="0"/>
                <a:cs typeface="Calibri" panose="020F0502020204030204" pitchFamily="34" charset="0"/>
              </a:rPr>
              <a:t>current USD 13,384 (2017)</a:t>
            </a:r>
          </a:p>
          <a:p>
            <a:pPr marL="179388" indent="-179388">
              <a:spcBef>
                <a:spcPct val="0"/>
              </a:spcBef>
              <a:spcAft>
                <a:spcPts val="600"/>
              </a:spcAft>
              <a:buClrTx/>
              <a:buSzTx/>
              <a:buFont typeface="Arial" panose="020B0604020202020204" pitchFamily="34" charset="0"/>
              <a:buChar char="•"/>
              <a:defRPr/>
            </a:pPr>
            <a:r>
              <a:rPr lang="sr-Latn-CS" altLang="en-US" sz="2000" b="1">
                <a:solidFill>
                  <a:srgbClr val="000066"/>
                </a:solidFill>
                <a:ea typeface="Tahoma" panose="020B0604030504040204" pitchFamily="34" charset="0"/>
                <a:cs typeface="Calibri" panose="020F0502020204030204" pitchFamily="34" charset="0"/>
              </a:rPr>
              <a:t>Literacy: </a:t>
            </a:r>
            <a:r>
              <a:rPr lang="sr-Latn-CS" altLang="en-US" sz="2000">
                <a:solidFill>
                  <a:srgbClr val="000066"/>
                </a:solidFill>
                <a:ea typeface="Tahoma" panose="020B0604030504040204" pitchFamily="34" charset="0"/>
                <a:cs typeface="Calibri" panose="020F0502020204030204" pitchFamily="34" charset="0"/>
              </a:rPr>
              <a:t>99%</a:t>
            </a:r>
          </a:p>
          <a:p>
            <a:pPr marL="179388" indent="-179388">
              <a:spcBef>
                <a:spcPct val="0"/>
              </a:spcBef>
              <a:spcAft>
                <a:spcPts val="600"/>
              </a:spcAft>
              <a:buClrTx/>
              <a:buSzTx/>
              <a:buFont typeface="Arial" panose="020B0604020202020204" pitchFamily="34" charset="0"/>
              <a:buChar char="•"/>
              <a:defRPr/>
            </a:pPr>
            <a:r>
              <a:rPr lang="sr-Latn-CS" altLang="en-US" sz="2000" b="1">
                <a:solidFill>
                  <a:srgbClr val="000066"/>
                </a:solidFill>
                <a:ea typeface="Tahoma" panose="020B0604030504040204" pitchFamily="34" charset="0"/>
                <a:cs typeface="Calibri" panose="020F0502020204030204" pitchFamily="34" charset="0"/>
              </a:rPr>
              <a:t>EU Member State: </a:t>
            </a:r>
            <a:r>
              <a:rPr lang="sr-Latn-CS" altLang="en-US" sz="2000">
                <a:solidFill>
                  <a:srgbClr val="000066"/>
                </a:solidFill>
                <a:ea typeface="Tahoma" panose="020B0604030504040204" pitchFamily="34" charset="0"/>
                <a:cs typeface="Calibri" panose="020F0502020204030204" pitchFamily="34" charset="0"/>
              </a:rPr>
              <a:t>as of 1 July 2013</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3EDE5E4A-3A99-47AE-B5C2-A7A09D21E90F}"/>
              </a:ext>
            </a:extLst>
          </p:cNvPr>
          <p:cNvSpPr>
            <a:spLocks noGrp="1" noChangeArrowheads="1"/>
          </p:cNvSpPr>
          <p:nvPr>
            <p:ph idx="1"/>
          </p:nvPr>
        </p:nvSpPr>
        <p:spPr bwMode="auto">
          <a:xfrm>
            <a:off x="684213" y="1557338"/>
            <a:ext cx="7343775"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buSzPct val="100000"/>
              <a:buFont typeface="Wingdings" panose="05000000000000000000" pitchFamily="2" charset="2"/>
              <a:buChar char="v"/>
            </a:pPr>
            <a:r>
              <a:rPr lang="sr-Latn-CS" altLang="en-US" sz="2200">
                <a:solidFill>
                  <a:srgbClr val="000066"/>
                </a:solidFill>
              </a:rPr>
              <a:t>The Republic of Croatia is a unitary state with two types of lower (local) government levels:</a:t>
            </a:r>
          </a:p>
          <a:p>
            <a:pPr lvl="1">
              <a:spcBef>
                <a:spcPts val="600"/>
              </a:spcBef>
              <a:spcAft>
                <a:spcPts val="600"/>
              </a:spcAft>
              <a:buClrTx/>
              <a:buSzPct val="100000"/>
              <a:buFont typeface="Wingdings" panose="05000000000000000000" pitchFamily="2" charset="2"/>
              <a:buChar char="Ø"/>
            </a:pPr>
            <a:r>
              <a:rPr lang="sr-Latn-CS" altLang="en-US" sz="2200">
                <a:solidFill>
                  <a:srgbClr val="000066"/>
                </a:solidFill>
                <a:cs typeface="Arial" panose="020B0604020202020204" pitchFamily="34" charset="0"/>
              </a:rPr>
              <a:t>local and regional self-government units: </a:t>
            </a:r>
          </a:p>
          <a:p>
            <a:pPr marL="1371600" lvl="2" indent="-344488">
              <a:spcBef>
                <a:spcPts val="600"/>
              </a:spcBef>
              <a:spcAft>
                <a:spcPts val="600"/>
              </a:spcAft>
              <a:buClrTx/>
              <a:buSzPct val="100000"/>
              <a:buFont typeface="Frutiger 55 Roman"/>
              <a:buAutoNum type="arabicPeriod"/>
            </a:pPr>
            <a:r>
              <a:rPr lang="sr-Latn-CS" altLang="en-US" sz="2200">
                <a:solidFill>
                  <a:srgbClr val="000066"/>
                </a:solidFill>
                <a:cs typeface="Arial" panose="020B0604020202020204" pitchFamily="34" charset="0"/>
              </a:rPr>
              <a:t>regional self-government units (20 counties)</a:t>
            </a:r>
          </a:p>
          <a:p>
            <a:pPr lvl="3">
              <a:spcBef>
                <a:spcPts val="600"/>
              </a:spcBef>
              <a:spcAft>
                <a:spcPts val="600"/>
              </a:spcAft>
              <a:buClrTx/>
              <a:buSzPct val="100000"/>
              <a:buFont typeface="Arial" panose="020B0604020202020204" pitchFamily="34" charset="0"/>
              <a:buChar char="•"/>
            </a:pPr>
            <a:r>
              <a:rPr lang="sr-Latn-CS" altLang="en-US" sz="2200">
                <a:solidFill>
                  <a:srgbClr val="000066"/>
                </a:solidFill>
                <a:cs typeface="Arial" panose="020B0604020202020204" pitchFamily="34" charset="0"/>
              </a:rPr>
              <a:t>The City of Zagreb (special status - county status and city status) </a:t>
            </a:r>
          </a:p>
          <a:p>
            <a:pPr marL="1371600" lvl="2" indent="-344488">
              <a:spcBef>
                <a:spcPts val="600"/>
              </a:spcBef>
              <a:spcAft>
                <a:spcPts val="600"/>
              </a:spcAft>
              <a:buClrTx/>
              <a:buSzPct val="100000"/>
              <a:buFont typeface="Frutiger 55 Roman"/>
              <a:buAutoNum type="arabicPeriod"/>
            </a:pPr>
            <a:r>
              <a:rPr lang="sr-Latn-CS" altLang="en-US" sz="2200">
                <a:solidFill>
                  <a:srgbClr val="000066"/>
                </a:solidFill>
                <a:cs typeface="Arial" panose="020B0604020202020204" pitchFamily="34" charset="0"/>
              </a:rPr>
              <a:t>local self-government units (127 towns and 428 municipalities)</a:t>
            </a:r>
          </a:p>
        </p:txBody>
      </p:sp>
      <p:sp>
        <p:nvSpPr>
          <p:cNvPr id="9219" name="Rezervirano mjesto broja slajda 1">
            <a:extLst>
              <a:ext uri="{FF2B5EF4-FFF2-40B4-BE49-F238E27FC236}">
                <a16:creationId xmlns:a16="http://schemas.microsoft.com/office/drawing/2014/main" id="{1CE972D6-C76E-4C47-81A8-7A6D616A76C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7B26A658-8971-4736-9AD9-2344102F98E0}" type="slidenum">
              <a:rPr lang="sr-Latn-CS" altLang="en-US" smtClean="0">
                <a:solidFill>
                  <a:srgbClr val="000000"/>
                </a:solidFill>
                <a:latin typeface="Frutiger 55 Roman"/>
              </a:rPr>
              <a:pPr eaLnBrk="0" hangingPunct="0">
                <a:buSzPct val="100000"/>
              </a:pPr>
              <a:t>4</a:t>
            </a:fld>
            <a:endParaRPr lang="sr-Latn-CS" altLang="en-US">
              <a:solidFill>
                <a:srgbClr val="000000"/>
              </a:solidFill>
              <a:latin typeface="Frutiger 55 Roman"/>
            </a:endParaRPr>
          </a:p>
        </p:txBody>
      </p:sp>
      <p:sp>
        <p:nvSpPr>
          <p:cNvPr id="9220" name="Rectangle 2">
            <a:extLst>
              <a:ext uri="{FF2B5EF4-FFF2-40B4-BE49-F238E27FC236}">
                <a16:creationId xmlns:a16="http://schemas.microsoft.com/office/drawing/2014/main" id="{3018F8AF-106A-413B-AB99-7CAAC3580557}"/>
              </a:ext>
            </a:extLst>
          </p:cNvPr>
          <p:cNvSpPr>
            <a:spLocks noGrp="1" noChangeArrowheads="1"/>
          </p:cNvSpPr>
          <p:nvPr>
            <p:ph type="title"/>
          </p:nvPr>
        </p:nvSpPr>
        <p:spPr bwMode="auto">
          <a:xfrm>
            <a:off x="539750" y="0"/>
            <a:ext cx="7993063"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The Structure of Public Administration in Croatia</a:t>
            </a:r>
          </a:p>
        </p:txBody>
      </p:sp>
      <p:pic>
        <p:nvPicPr>
          <p:cNvPr id="9221" name="Picture 4">
            <a:extLst>
              <a:ext uri="{FF2B5EF4-FFF2-40B4-BE49-F238E27FC236}">
                <a16:creationId xmlns:a16="http://schemas.microsoft.com/office/drawing/2014/main" id="{E37B7452-B906-4D8D-A31D-1875A2BF1C8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EC718F67-7060-4D34-8839-37D29B9172D0}"/>
              </a:ext>
            </a:extLst>
          </p:cNvPr>
          <p:cNvSpPr>
            <a:spLocks noGrp="1" noChangeArrowheads="1"/>
          </p:cNvSpPr>
          <p:nvPr>
            <p:ph idx="1"/>
          </p:nvPr>
        </p:nvSpPr>
        <p:spPr bwMode="auto">
          <a:xfrm>
            <a:off x="395288" y="933450"/>
            <a:ext cx="8137525" cy="5808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600"/>
              </a:spcAft>
              <a:buSzPct val="100000"/>
              <a:buFont typeface="Wingdings" panose="05000000000000000000" pitchFamily="2" charset="2"/>
              <a:buChar char="v"/>
            </a:pPr>
            <a:r>
              <a:rPr lang="sr-Latn-CS" altLang="en-US" sz="2200" b="1">
                <a:solidFill>
                  <a:srgbClr val="000066"/>
                </a:solidFill>
              </a:rPr>
              <a:t>The Budget Act</a:t>
            </a:r>
            <a:r>
              <a:rPr lang="sr-Latn-CS" altLang="en-US" sz="2200">
                <a:solidFill>
                  <a:srgbClr val="000066"/>
                </a:solidFill>
              </a:rPr>
              <a:t> (Official Gazette, 87/2008, 136/2012 and 15/2015) stipulates the following:</a:t>
            </a:r>
          </a:p>
          <a:p>
            <a:pPr>
              <a:spcBef>
                <a:spcPct val="0"/>
              </a:spcBef>
              <a:spcAft>
                <a:spcPts val="600"/>
              </a:spcAft>
              <a:buSzPct val="100000"/>
              <a:buFont typeface="Wingdings" panose="05000000000000000000" pitchFamily="2" charset="2"/>
              <a:buChar char="v"/>
            </a:pPr>
            <a:r>
              <a:rPr lang="sr-Latn-CS" altLang="en-US" sz="2200">
                <a:solidFill>
                  <a:srgbClr val="000066"/>
                </a:solidFill>
              </a:rPr>
              <a:t>“</a:t>
            </a:r>
            <a:r>
              <a:rPr lang="sr-Latn-CS" altLang="en-US" sz="2200" b="1">
                <a:solidFill>
                  <a:srgbClr val="000066"/>
                </a:solidFill>
              </a:rPr>
              <a:t>Investments or capital expenditure</a:t>
            </a:r>
            <a:r>
              <a:rPr lang="sr-Latn-CS" altLang="en-US" sz="2200">
                <a:solidFill>
                  <a:srgbClr val="000066"/>
                </a:solidFill>
              </a:rPr>
              <a:t> are investments made to increase and preserve asset value, investments in land, buildings, equipment and other long-term tangible and non-tangible assets, including investments in education and training, new technology development, improvements to quality of life and other investments generating benefits.” (Article 3, item 15)</a:t>
            </a:r>
          </a:p>
          <a:p>
            <a:pPr>
              <a:spcBef>
                <a:spcPct val="0"/>
              </a:spcBef>
              <a:spcAft>
                <a:spcPts val="600"/>
              </a:spcAft>
              <a:buSzPct val="100000"/>
              <a:buFont typeface="Wingdings" panose="05000000000000000000" pitchFamily="2" charset="2"/>
              <a:buChar char="v"/>
            </a:pPr>
            <a:r>
              <a:rPr lang="sr-Latn-CS" altLang="en-US" sz="2200">
                <a:solidFill>
                  <a:srgbClr val="000066"/>
                </a:solidFill>
              </a:rPr>
              <a:t>“</a:t>
            </a:r>
            <a:r>
              <a:rPr lang="sr-Latn-CS" altLang="en-US" sz="2200" b="1">
                <a:solidFill>
                  <a:srgbClr val="000066"/>
                </a:solidFill>
              </a:rPr>
              <a:t>Funds from the sale and exchange of non-financial assets</a:t>
            </a:r>
            <a:r>
              <a:rPr lang="sr-Latn-CS" altLang="en-US" sz="2200">
                <a:solidFill>
                  <a:srgbClr val="000066"/>
                </a:solidFill>
              </a:rPr>
              <a:t> of the State or local and regional governments and from </a:t>
            </a:r>
            <a:r>
              <a:rPr lang="sr-Latn-CS" altLang="en-US" sz="2200" b="1">
                <a:solidFill>
                  <a:srgbClr val="000066"/>
                </a:solidFill>
              </a:rPr>
              <a:t>insurance-based compensation shall be used for the capital expenditure</a:t>
            </a:r>
            <a:r>
              <a:rPr lang="sr-Latn-CS" altLang="en-US" sz="2200">
                <a:solidFill>
                  <a:srgbClr val="000066"/>
                </a:solidFill>
              </a:rPr>
              <a:t> of the State or local and regional governments, for </a:t>
            </a:r>
            <a:r>
              <a:rPr lang="sr-Latn-CS" altLang="en-US" sz="2200" b="1">
                <a:solidFill>
                  <a:srgbClr val="000066"/>
                </a:solidFill>
              </a:rPr>
              <a:t>investment in shares and capital interests</a:t>
            </a:r>
            <a:r>
              <a:rPr lang="sr-Latn-CS" altLang="en-US" sz="2200">
                <a:solidFill>
                  <a:srgbClr val="000066"/>
                </a:solidFill>
              </a:rPr>
              <a:t>, and for</a:t>
            </a:r>
            <a:r>
              <a:rPr lang="sr-Latn-CS" altLang="en-US" sz="2200" b="1">
                <a:solidFill>
                  <a:srgbClr val="000066"/>
                </a:solidFill>
              </a:rPr>
              <a:t> repaying the principal</a:t>
            </a:r>
            <a:r>
              <a:rPr lang="sr-Latn-CS" altLang="en-US" sz="2200">
                <a:solidFill>
                  <a:srgbClr val="000066"/>
                </a:solidFill>
              </a:rPr>
              <a:t> on long-term borrowing.” (Article 70, paragraph 1)</a:t>
            </a:r>
          </a:p>
        </p:txBody>
      </p:sp>
      <p:sp>
        <p:nvSpPr>
          <p:cNvPr id="11267" name="Rezervirano mjesto broja slajda 1">
            <a:extLst>
              <a:ext uri="{FF2B5EF4-FFF2-40B4-BE49-F238E27FC236}">
                <a16:creationId xmlns:a16="http://schemas.microsoft.com/office/drawing/2014/main" id="{8CC8CF91-2930-4A80-A1E7-A6BF5AB17DC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1419C0A8-20FE-4F66-A5EB-C1C203C453E1}" type="slidenum">
              <a:rPr lang="sr-Latn-CS" altLang="en-US" smtClean="0">
                <a:solidFill>
                  <a:srgbClr val="000000"/>
                </a:solidFill>
                <a:latin typeface="Frutiger 55 Roman"/>
              </a:rPr>
              <a:pPr eaLnBrk="0" hangingPunct="0">
                <a:buSzPct val="100000"/>
              </a:pPr>
              <a:t>5</a:t>
            </a:fld>
            <a:endParaRPr lang="sr-Latn-CS" altLang="en-US">
              <a:solidFill>
                <a:srgbClr val="000000"/>
              </a:solidFill>
              <a:latin typeface="Frutiger 55 Roman"/>
            </a:endParaRPr>
          </a:p>
        </p:txBody>
      </p:sp>
      <p:sp>
        <p:nvSpPr>
          <p:cNvPr id="11268" name="Rectangle 2">
            <a:extLst>
              <a:ext uri="{FF2B5EF4-FFF2-40B4-BE49-F238E27FC236}">
                <a16:creationId xmlns:a16="http://schemas.microsoft.com/office/drawing/2014/main" id="{3F417E34-676D-441F-A69E-A065F86FE3FB}"/>
              </a:ext>
            </a:extLst>
          </p:cNvPr>
          <p:cNvSpPr>
            <a:spLocks noGrp="1" noChangeArrowheads="1"/>
          </p:cNvSpPr>
          <p:nvPr>
            <p:ph type="title"/>
          </p:nvPr>
        </p:nvSpPr>
        <p:spPr bwMode="auto">
          <a:xfrm>
            <a:off x="684213" y="0"/>
            <a:ext cx="8166100"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Investments or capital expenditures </a:t>
            </a:r>
          </a:p>
        </p:txBody>
      </p:sp>
      <p:pic>
        <p:nvPicPr>
          <p:cNvPr id="11269" name="Picture 4">
            <a:extLst>
              <a:ext uri="{FF2B5EF4-FFF2-40B4-BE49-F238E27FC236}">
                <a16:creationId xmlns:a16="http://schemas.microsoft.com/office/drawing/2014/main" id="{0245EED9-44E3-4E7B-AA94-28A7D0526EF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AFDDE37E-4871-45BD-BBA6-C835097CFF48}"/>
              </a:ext>
            </a:extLst>
          </p:cNvPr>
          <p:cNvSpPr>
            <a:spLocks noGrp="1" noChangeArrowheads="1"/>
          </p:cNvSpPr>
          <p:nvPr>
            <p:ph idx="1"/>
          </p:nvPr>
        </p:nvSpPr>
        <p:spPr bwMode="auto">
          <a:xfrm>
            <a:off x="684213" y="1341438"/>
            <a:ext cx="7272337" cy="5006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600"/>
              </a:spcAft>
              <a:buSzPct val="100000"/>
              <a:buFont typeface="Wingdings" panose="05000000000000000000" pitchFamily="2" charset="2"/>
              <a:buChar char="v"/>
            </a:pPr>
            <a:r>
              <a:rPr lang="sr-Latn-CS" altLang="en-US" sz="2200" dirty="0">
                <a:solidFill>
                  <a:srgbClr val="000066"/>
                </a:solidFill>
                <a:ea typeface="MS PGothic"/>
              </a:rPr>
              <a:t>“</a:t>
            </a:r>
            <a:r>
              <a:rPr lang="sr-Latn-CS" altLang="en-US" sz="2200" dirty="0" err="1">
                <a:solidFill>
                  <a:srgbClr val="000066"/>
                </a:solidFill>
                <a:ea typeface="MS PGothic"/>
              </a:rPr>
              <a:t>The</a:t>
            </a:r>
            <a:r>
              <a:rPr lang="sr-Latn-CS" altLang="en-US" sz="2200" b="1" dirty="0">
                <a:solidFill>
                  <a:srgbClr val="000066"/>
                </a:solidFill>
                <a:ea typeface="MS PGothic"/>
              </a:rPr>
              <a:t> </a:t>
            </a:r>
            <a:r>
              <a:rPr lang="sr-Latn-CS" altLang="en-US" sz="2200" b="1" dirty="0" err="1">
                <a:solidFill>
                  <a:srgbClr val="000066"/>
                </a:solidFill>
                <a:ea typeface="MS PGothic"/>
              </a:rPr>
              <a:t>capital</a:t>
            </a:r>
            <a:r>
              <a:rPr lang="sr-Latn-CS" altLang="en-US" sz="2200" b="1" dirty="0">
                <a:solidFill>
                  <a:srgbClr val="000066"/>
                </a:solidFill>
                <a:ea typeface="MS PGothic"/>
              </a:rPr>
              <a:t> </a:t>
            </a:r>
            <a:r>
              <a:rPr lang="sr-Latn-CS" altLang="en-US" sz="2200" b="1" dirty="0" err="1">
                <a:solidFill>
                  <a:srgbClr val="000066"/>
                </a:solidFill>
                <a:ea typeface="MS PGothic"/>
              </a:rPr>
              <a:t>expenditure</a:t>
            </a:r>
            <a:r>
              <a:rPr lang="sr-Latn-CS" altLang="en-US" sz="2200" dirty="0">
                <a:solidFill>
                  <a:srgbClr val="000066"/>
                </a:solidFill>
                <a:ea typeface="MS PGothic"/>
              </a:rPr>
              <a:t> </a:t>
            </a:r>
            <a:r>
              <a:rPr lang="sr-Latn-CS" altLang="en-US" sz="2200" dirty="0" err="1">
                <a:solidFill>
                  <a:srgbClr val="000066"/>
                </a:solidFill>
                <a:ea typeface="MS PGothic"/>
              </a:rPr>
              <a:t>referred</a:t>
            </a:r>
            <a:r>
              <a:rPr lang="sr-Latn-CS" altLang="en-US" sz="2200" dirty="0">
                <a:solidFill>
                  <a:srgbClr val="000066"/>
                </a:solidFill>
                <a:ea typeface="MS PGothic"/>
              </a:rPr>
              <a:t> to in </a:t>
            </a:r>
            <a:r>
              <a:rPr lang="sr-Latn-CS" altLang="en-US" sz="2200" dirty="0" err="1">
                <a:solidFill>
                  <a:srgbClr val="000066"/>
                </a:solidFill>
                <a:ea typeface="MS PGothic"/>
              </a:rPr>
              <a:t>paragraph</a:t>
            </a:r>
            <a:r>
              <a:rPr lang="sr-Latn-CS" altLang="en-US" sz="2200" dirty="0">
                <a:solidFill>
                  <a:srgbClr val="000066"/>
                </a:solidFill>
                <a:ea typeface="MS PGothic"/>
              </a:rPr>
              <a:t> 1 </a:t>
            </a:r>
            <a:r>
              <a:rPr lang="sr-Latn-CS" altLang="en-US" sz="2200" dirty="0" err="1">
                <a:solidFill>
                  <a:srgbClr val="000066"/>
                </a:solidFill>
                <a:ea typeface="MS PGothic"/>
              </a:rPr>
              <a:t>of</a:t>
            </a:r>
            <a:r>
              <a:rPr lang="sr-Latn-CS" altLang="en-US" sz="2200" dirty="0">
                <a:solidFill>
                  <a:srgbClr val="000066"/>
                </a:solidFill>
                <a:ea typeface="MS PGothic"/>
              </a:rPr>
              <a:t> </a:t>
            </a:r>
            <a:r>
              <a:rPr lang="sr-Latn-CS" altLang="en-US" sz="2200" dirty="0" err="1">
                <a:solidFill>
                  <a:srgbClr val="000066"/>
                </a:solidFill>
                <a:ea typeface="MS PGothic"/>
              </a:rPr>
              <a:t>this</a:t>
            </a:r>
            <a:r>
              <a:rPr lang="sr-Latn-CS" altLang="en-US" sz="2200" dirty="0">
                <a:solidFill>
                  <a:srgbClr val="000066"/>
                </a:solidFill>
                <a:ea typeface="MS PGothic"/>
              </a:rPr>
              <a:t> </a:t>
            </a:r>
            <a:r>
              <a:rPr lang="sr-Latn-CS" altLang="en-US" sz="2200" dirty="0" err="1">
                <a:solidFill>
                  <a:srgbClr val="000066"/>
                </a:solidFill>
                <a:ea typeface="MS PGothic"/>
              </a:rPr>
              <a:t>Article</a:t>
            </a:r>
            <a:r>
              <a:rPr lang="sr-Latn-CS" altLang="en-US" sz="2200" dirty="0">
                <a:solidFill>
                  <a:srgbClr val="000066"/>
                </a:solidFill>
                <a:ea typeface="MS PGothic"/>
              </a:rPr>
              <a:t> </a:t>
            </a:r>
            <a:r>
              <a:rPr lang="sr-Latn-CS" altLang="en-US" sz="2200" b="1" dirty="0" err="1">
                <a:solidFill>
                  <a:srgbClr val="000066"/>
                </a:solidFill>
                <a:ea typeface="MS PGothic"/>
              </a:rPr>
              <a:t>shall</a:t>
            </a:r>
            <a:r>
              <a:rPr lang="sr-Latn-CS" altLang="en-US" sz="2200" b="1" dirty="0">
                <a:solidFill>
                  <a:srgbClr val="000066"/>
                </a:solidFill>
                <a:ea typeface="MS PGothic"/>
              </a:rPr>
              <a:t> be </a:t>
            </a:r>
            <a:r>
              <a:rPr lang="sr-Latn-CS" altLang="en-US" sz="2200" b="1" dirty="0" err="1">
                <a:solidFill>
                  <a:srgbClr val="000066"/>
                </a:solidFill>
                <a:ea typeface="MS PGothic"/>
              </a:rPr>
              <a:t>expenditure</a:t>
            </a:r>
            <a:r>
              <a:rPr lang="sr-Latn-CS" altLang="en-US" sz="2200" b="1" dirty="0">
                <a:solidFill>
                  <a:srgbClr val="000066"/>
                </a:solidFill>
                <a:ea typeface="MS PGothic"/>
              </a:rPr>
              <a:t> </a:t>
            </a:r>
            <a:r>
              <a:rPr lang="sr-Latn-CS" altLang="en-US" sz="2200" b="1" dirty="0" err="1">
                <a:solidFill>
                  <a:srgbClr val="000066"/>
                </a:solidFill>
                <a:ea typeface="MS PGothic"/>
              </a:rPr>
              <a:t>for</a:t>
            </a:r>
            <a:r>
              <a:rPr lang="sr-Latn-CS" altLang="en-US" sz="2200" b="1" dirty="0">
                <a:solidFill>
                  <a:srgbClr val="000066"/>
                </a:solidFill>
                <a:ea typeface="MS PGothic"/>
              </a:rPr>
              <a:t> </a:t>
            </a:r>
            <a:r>
              <a:rPr lang="sr-Latn-CS" altLang="en-US" sz="2200" b="1" dirty="0" err="1">
                <a:solidFill>
                  <a:srgbClr val="000066"/>
                </a:solidFill>
                <a:ea typeface="MS PGothic"/>
              </a:rPr>
              <a:t>the</a:t>
            </a:r>
            <a:r>
              <a:rPr lang="sr-Latn-CS" altLang="en-US" sz="2200" b="1" dirty="0">
                <a:solidFill>
                  <a:srgbClr val="000066"/>
                </a:solidFill>
                <a:ea typeface="MS PGothic"/>
              </a:rPr>
              <a:t> </a:t>
            </a:r>
            <a:r>
              <a:rPr lang="sr-Latn-CS" altLang="en-US" sz="2200" b="1" dirty="0" err="1">
                <a:solidFill>
                  <a:srgbClr val="000066"/>
                </a:solidFill>
                <a:ea typeface="MS PGothic"/>
              </a:rPr>
              <a:t>procurement</a:t>
            </a:r>
            <a:r>
              <a:rPr lang="sr-Latn-CS" altLang="en-US" sz="2200" b="1" dirty="0">
                <a:solidFill>
                  <a:srgbClr val="000066"/>
                </a:solidFill>
                <a:ea typeface="MS PGothic"/>
              </a:rPr>
              <a:t> </a:t>
            </a:r>
            <a:r>
              <a:rPr lang="sr-Latn-CS" altLang="en-US" sz="2200" b="1" dirty="0" err="1">
                <a:solidFill>
                  <a:srgbClr val="000066"/>
                </a:solidFill>
                <a:ea typeface="MS PGothic"/>
              </a:rPr>
              <a:t>of</a:t>
            </a:r>
            <a:r>
              <a:rPr lang="sr-Latn-CS" altLang="en-US" sz="2200" b="1" dirty="0">
                <a:solidFill>
                  <a:srgbClr val="000066"/>
                </a:solidFill>
                <a:ea typeface="MS PGothic"/>
              </a:rPr>
              <a:t> </a:t>
            </a:r>
            <a:r>
              <a:rPr lang="sr-Latn-CS" altLang="en-US" sz="2200" b="1" dirty="0" err="1">
                <a:solidFill>
                  <a:srgbClr val="000066"/>
                </a:solidFill>
                <a:ea typeface="MS PGothic"/>
              </a:rPr>
              <a:t>non-financial</a:t>
            </a:r>
            <a:r>
              <a:rPr lang="sr-Latn-CS" altLang="en-US" sz="2200" b="1" dirty="0">
                <a:solidFill>
                  <a:srgbClr val="000066"/>
                </a:solidFill>
                <a:ea typeface="MS PGothic"/>
              </a:rPr>
              <a:t> </a:t>
            </a:r>
            <a:r>
              <a:rPr lang="sr-Latn-CS" altLang="en-US" sz="2200" b="1" dirty="0" err="1">
                <a:solidFill>
                  <a:srgbClr val="000066"/>
                </a:solidFill>
                <a:ea typeface="MS PGothic"/>
              </a:rPr>
              <a:t>assets</a:t>
            </a:r>
            <a:r>
              <a:rPr lang="sr-Latn-CS" altLang="en-US" sz="2200" b="1" dirty="0">
                <a:solidFill>
                  <a:srgbClr val="000066"/>
                </a:solidFill>
                <a:ea typeface="MS PGothic"/>
              </a:rPr>
              <a:t>, </a:t>
            </a:r>
            <a:r>
              <a:rPr lang="sr-Latn-CS" altLang="en-US" sz="2200" b="1" dirty="0" err="1">
                <a:solidFill>
                  <a:srgbClr val="000066"/>
                </a:solidFill>
                <a:ea typeface="MS PGothic"/>
              </a:rPr>
              <a:t>expenditure</a:t>
            </a:r>
            <a:r>
              <a:rPr lang="sr-Latn-CS" altLang="en-US" sz="2200" b="1" dirty="0">
                <a:solidFill>
                  <a:srgbClr val="000066"/>
                </a:solidFill>
                <a:ea typeface="MS PGothic"/>
              </a:rPr>
              <a:t> </a:t>
            </a:r>
            <a:r>
              <a:rPr lang="sr-Latn-CS" altLang="en-US" sz="2200" b="1" dirty="0" err="1">
                <a:solidFill>
                  <a:srgbClr val="000066"/>
                </a:solidFill>
                <a:ea typeface="MS PGothic"/>
              </a:rPr>
              <a:t>for</a:t>
            </a:r>
            <a:r>
              <a:rPr lang="sr-Latn-CS" altLang="en-US" sz="2200" b="1" dirty="0">
                <a:solidFill>
                  <a:srgbClr val="000066"/>
                </a:solidFill>
                <a:ea typeface="MS PGothic"/>
              </a:rPr>
              <a:t> </a:t>
            </a:r>
            <a:r>
              <a:rPr lang="sr-Latn-CS" altLang="en-US" sz="2200" b="1" dirty="0" err="1">
                <a:solidFill>
                  <a:srgbClr val="000066"/>
                </a:solidFill>
                <a:ea typeface="MS PGothic"/>
              </a:rPr>
              <a:t>the</a:t>
            </a:r>
            <a:r>
              <a:rPr lang="sr-Latn-CS" altLang="en-US" sz="2200" b="1" dirty="0">
                <a:solidFill>
                  <a:srgbClr val="000066"/>
                </a:solidFill>
                <a:ea typeface="MS PGothic"/>
              </a:rPr>
              <a:t> </a:t>
            </a:r>
            <a:r>
              <a:rPr lang="sr-Latn-CS" altLang="en-US" sz="2200" b="1" dirty="0" err="1">
                <a:solidFill>
                  <a:srgbClr val="000066"/>
                </a:solidFill>
                <a:ea typeface="MS PGothic"/>
              </a:rPr>
              <a:t>maintenance</a:t>
            </a:r>
            <a:r>
              <a:rPr lang="sr-Latn-CS" altLang="en-US" sz="2200" b="1" dirty="0">
                <a:solidFill>
                  <a:srgbClr val="000066"/>
                </a:solidFill>
                <a:ea typeface="MS PGothic"/>
              </a:rPr>
              <a:t> </a:t>
            </a:r>
            <a:r>
              <a:rPr lang="sr-Latn-CS" altLang="en-US" sz="2200" b="1" dirty="0" err="1">
                <a:solidFill>
                  <a:srgbClr val="000066"/>
                </a:solidFill>
                <a:ea typeface="MS PGothic"/>
              </a:rPr>
              <a:t>of</a:t>
            </a:r>
            <a:r>
              <a:rPr lang="sr-Latn-CS" altLang="en-US" sz="2200" b="1" dirty="0">
                <a:solidFill>
                  <a:srgbClr val="000066"/>
                </a:solidFill>
                <a:ea typeface="MS PGothic"/>
              </a:rPr>
              <a:t> </a:t>
            </a:r>
            <a:r>
              <a:rPr lang="sr-Latn-CS" altLang="en-US" sz="2200" b="1" dirty="0" err="1">
                <a:solidFill>
                  <a:srgbClr val="000066"/>
                </a:solidFill>
                <a:ea typeface="MS PGothic"/>
              </a:rPr>
              <a:t>non-financial</a:t>
            </a:r>
            <a:r>
              <a:rPr lang="sr-Latn-CS" altLang="en-US" sz="2200" b="1" dirty="0">
                <a:solidFill>
                  <a:srgbClr val="000066"/>
                </a:solidFill>
                <a:ea typeface="MS PGothic"/>
              </a:rPr>
              <a:t> </a:t>
            </a:r>
            <a:r>
              <a:rPr lang="sr-Latn-CS" altLang="en-US" sz="2200" b="1" dirty="0" err="1">
                <a:solidFill>
                  <a:srgbClr val="000066"/>
                </a:solidFill>
                <a:ea typeface="MS PGothic"/>
              </a:rPr>
              <a:t>assets</a:t>
            </a:r>
            <a:r>
              <a:rPr lang="sr-Latn-CS" altLang="en-US" sz="2200" b="1" dirty="0">
                <a:solidFill>
                  <a:srgbClr val="000066"/>
                </a:solidFill>
                <a:ea typeface="MS PGothic"/>
              </a:rPr>
              <a:t>, </a:t>
            </a:r>
            <a:r>
              <a:rPr lang="sr-Latn-CS" altLang="en-US" sz="2200" b="1" dirty="0" err="1">
                <a:solidFill>
                  <a:srgbClr val="000066"/>
                </a:solidFill>
                <a:ea typeface="MS PGothic"/>
              </a:rPr>
              <a:t>and</a:t>
            </a:r>
            <a:r>
              <a:rPr lang="sr-Latn-CS" altLang="en-US" sz="2200" b="1" dirty="0">
                <a:solidFill>
                  <a:srgbClr val="000066"/>
                </a:solidFill>
                <a:ea typeface="MS PGothic"/>
              </a:rPr>
              <a:t> </a:t>
            </a:r>
            <a:r>
              <a:rPr lang="sr-Latn-CS" altLang="en-US" sz="2200" b="1" dirty="0" err="1">
                <a:solidFill>
                  <a:srgbClr val="000066"/>
                </a:solidFill>
                <a:ea typeface="MS PGothic"/>
              </a:rPr>
              <a:t>capital</a:t>
            </a:r>
            <a:r>
              <a:rPr lang="sr-Latn-CS" altLang="en-US" sz="2200" b="1" dirty="0">
                <a:solidFill>
                  <a:srgbClr val="000066"/>
                </a:solidFill>
                <a:ea typeface="MS PGothic"/>
              </a:rPr>
              <a:t> </a:t>
            </a:r>
            <a:r>
              <a:rPr lang="sr-Latn-CS" altLang="en-US" sz="2200" b="1" dirty="0" err="1">
                <a:solidFill>
                  <a:srgbClr val="000066"/>
                </a:solidFill>
                <a:ea typeface="MS PGothic"/>
              </a:rPr>
              <a:t>grants</a:t>
            </a:r>
            <a:r>
              <a:rPr lang="sr-Latn-CS" altLang="en-US" sz="2200" b="1" dirty="0">
                <a:solidFill>
                  <a:srgbClr val="000066"/>
                </a:solidFill>
                <a:ea typeface="MS PGothic"/>
              </a:rPr>
              <a:t> </a:t>
            </a:r>
            <a:r>
              <a:rPr lang="sr-Latn-CS" altLang="en-US" sz="2200" dirty="0" err="1">
                <a:solidFill>
                  <a:srgbClr val="000066"/>
                </a:solidFill>
                <a:ea typeface="MS PGothic"/>
              </a:rPr>
              <a:t>granted</a:t>
            </a:r>
            <a:r>
              <a:rPr lang="sr-Latn-CS" altLang="en-US" sz="2200" dirty="0">
                <a:solidFill>
                  <a:srgbClr val="000066"/>
                </a:solidFill>
                <a:ea typeface="MS PGothic"/>
              </a:rPr>
              <a:t> to </a:t>
            </a:r>
            <a:r>
              <a:rPr lang="sr-Latn-CS" altLang="en-US" sz="2200" dirty="0" err="1">
                <a:solidFill>
                  <a:srgbClr val="000066"/>
                </a:solidFill>
                <a:ea typeface="MS PGothic"/>
              </a:rPr>
              <a:t>companies</a:t>
            </a:r>
            <a:r>
              <a:rPr lang="sr-Latn-CS" altLang="en-US" sz="2200" dirty="0">
                <a:solidFill>
                  <a:srgbClr val="000066"/>
                </a:solidFill>
                <a:ea typeface="MS PGothic"/>
              </a:rPr>
              <a:t> in </a:t>
            </a:r>
            <a:r>
              <a:rPr lang="sr-Latn-CS" altLang="en-US" sz="2200" dirty="0" err="1">
                <a:solidFill>
                  <a:srgbClr val="000066"/>
                </a:solidFill>
                <a:ea typeface="MS PGothic"/>
              </a:rPr>
              <a:t>which</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State</a:t>
            </a:r>
            <a:r>
              <a:rPr lang="sr-Latn-CS" altLang="en-US" sz="2200" dirty="0">
                <a:solidFill>
                  <a:srgbClr val="000066"/>
                </a:solidFill>
                <a:ea typeface="MS PGothic"/>
              </a:rPr>
              <a:t> </a:t>
            </a:r>
            <a:r>
              <a:rPr lang="sr-Latn-CS" altLang="en-US" sz="2200" dirty="0" err="1">
                <a:solidFill>
                  <a:srgbClr val="000066"/>
                </a:solidFill>
                <a:ea typeface="MS PGothic"/>
              </a:rPr>
              <a:t>or</a:t>
            </a:r>
            <a:r>
              <a:rPr lang="sr-Latn-CS" altLang="en-US" sz="2200" dirty="0">
                <a:solidFill>
                  <a:srgbClr val="000066"/>
                </a:solidFill>
                <a:ea typeface="MS PGothic"/>
              </a:rPr>
              <a:t> </a:t>
            </a:r>
            <a:r>
              <a:rPr lang="sr-Latn-CS" altLang="en-US" sz="2200" dirty="0" err="1">
                <a:solidFill>
                  <a:srgbClr val="000066"/>
                </a:solidFill>
                <a:ea typeface="MS PGothic"/>
              </a:rPr>
              <a:t>local</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regional</a:t>
            </a:r>
            <a:r>
              <a:rPr lang="sr-Latn-CS" altLang="en-US" sz="2200" dirty="0">
                <a:solidFill>
                  <a:srgbClr val="000066"/>
                </a:solidFill>
                <a:ea typeface="MS PGothic"/>
              </a:rPr>
              <a:t> </a:t>
            </a:r>
            <a:r>
              <a:rPr lang="sr-Latn-CS" altLang="en-US" sz="2200" dirty="0" err="1">
                <a:solidFill>
                  <a:srgbClr val="000066"/>
                </a:solidFill>
                <a:ea typeface="MS PGothic"/>
              </a:rPr>
              <a:t>governments</a:t>
            </a:r>
            <a:r>
              <a:rPr lang="sr-Latn-CS" altLang="en-US" sz="2200" dirty="0">
                <a:solidFill>
                  <a:srgbClr val="000066"/>
                </a:solidFill>
                <a:ea typeface="MS PGothic"/>
              </a:rPr>
              <a:t> </a:t>
            </a:r>
            <a:r>
              <a:rPr lang="sr-Latn-CS" altLang="en-US" sz="2200" dirty="0" err="1">
                <a:solidFill>
                  <a:srgbClr val="000066"/>
                </a:solidFill>
                <a:ea typeface="MS PGothic"/>
              </a:rPr>
              <a:t>have</a:t>
            </a:r>
            <a:r>
              <a:rPr lang="sr-Latn-CS" altLang="en-US" sz="2200" dirty="0">
                <a:solidFill>
                  <a:srgbClr val="000066"/>
                </a:solidFill>
                <a:ea typeface="MS PGothic"/>
              </a:rPr>
              <a:t> a </a:t>
            </a:r>
            <a:r>
              <a:rPr lang="sr-Latn-CS" altLang="en-US" sz="2200" dirty="0" err="1">
                <a:solidFill>
                  <a:srgbClr val="000066"/>
                </a:solidFill>
                <a:ea typeface="MS PGothic"/>
              </a:rPr>
              <a:t>decisive</a:t>
            </a:r>
            <a:r>
              <a:rPr lang="sr-Latn-CS" altLang="en-US" sz="2200" dirty="0">
                <a:solidFill>
                  <a:srgbClr val="000066"/>
                </a:solidFill>
                <a:ea typeface="MS PGothic"/>
              </a:rPr>
              <a:t> influence on management </a:t>
            </a:r>
            <a:r>
              <a:rPr lang="sr-Latn-CS" altLang="en-US" sz="2200" b="1" dirty="0" err="1">
                <a:solidFill>
                  <a:srgbClr val="000066"/>
                </a:solidFill>
                <a:ea typeface="MS PGothic"/>
              </a:rPr>
              <a:t>for</a:t>
            </a:r>
            <a:r>
              <a:rPr lang="sr-Latn-CS" altLang="en-US" sz="2200" b="1" dirty="0">
                <a:solidFill>
                  <a:srgbClr val="000066"/>
                </a:solidFill>
                <a:ea typeface="MS PGothic"/>
              </a:rPr>
              <a:t> </a:t>
            </a:r>
            <a:r>
              <a:rPr lang="sr-Latn-CS" altLang="en-US" sz="2200" b="1" dirty="0" err="1">
                <a:solidFill>
                  <a:srgbClr val="000066"/>
                </a:solidFill>
                <a:ea typeface="MS PGothic"/>
              </a:rPr>
              <a:t>the</a:t>
            </a:r>
            <a:r>
              <a:rPr lang="sr-Latn-CS" altLang="en-US" sz="2200" b="1" dirty="0">
                <a:solidFill>
                  <a:srgbClr val="000066"/>
                </a:solidFill>
                <a:ea typeface="MS PGothic"/>
              </a:rPr>
              <a:t> </a:t>
            </a:r>
            <a:r>
              <a:rPr lang="sr-Latn-CS" altLang="en-US" sz="2200" b="1" dirty="0" err="1">
                <a:solidFill>
                  <a:srgbClr val="000066"/>
                </a:solidFill>
                <a:ea typeface="MS PGothic"/>
              </a:rPr>
              <a:t>procurement</a:t>
            </a:r>
            <a:r>
              <a:rPr lang="sr-Latn-CS" altLang="en-US" sz="2200" b="1" dirty="0">
                <a:solidFill>
                  <a:srgbClr val="000066"/>
                </a:solidFill>
                <a:ea typeface="MS PGothic"/>
              </a:rPr>
              <a:t> </a:t>
            </a:r>
            <a:r>
              <a:rPr lang="sr-Latn-CS" altLang="en-US" sz="2200" b="1" dirty="0" err="1">
                <a:solidFill>
                  <a:srgbClr val="000066"/>
                </a:solidFill>
                <a:ea typeface="MS PGothic"/>
              </a:rPr>
              <a:t>of</a:t>
            </a:r>
            <a:r>
              <a:rPr lang="sr-Latn-CS" altLang="en-US" sz="2200" b="1" dirty="0">
                <a:solidFill>
                  <a:srgbClr val="000066"/>
                </a:solidFill>
                <a:ea typeface="MS PGothic"/>
              </a:rPr>
              <a:t> </a:t>
            </a:r>
            <a:r>
              <a:rPr lang="sr-Latn-CS" altLang="en-US" sz="2200" b="1" dirty="0" err="1">
                <a:solidFill>
                  <a:srgbClr val="000066"/>
                </a:solidFill>
                <a:ea typeface="MS PGothic"/>
              </a:rPr>
              <a:t>non-financial</a:t>
            </a:r>
            <a:r>
              <a:rPr lang="sr-Latn-CS" altLang="en-US" sz="2200" b="1" dirty="0">
                <a:solidFill>
                  <a:srgbClr val="000066"/>
                </a:solidFill>
                <a:ea typeface="MS PGothic"/>
              </a:rPr>
              <a:t> </a:t>
            </a:r>
            <a:r>
              <a:rPr lang="sr-Latn-CS" altLang="en-US" sz="2200" b="1" dirty="0" err="1">
                <a:solidFill>
                  <a:srgbClr val="000066"/>
                </a:solidFill>
                <a:ea typeface="MS PGothic"/>
              </a:rPr>
              <a:t>assets</a:t>
            </a:r>
            <a:r>
              <a:rPr lang="sr-Latn-CS" altLang="en-US" sz="2200" b="1" dirty="0">
                <a:solidFill>
                  <a:srgbClr val="000066"/>
                </a:solidFill>
                <a:ea typeface="MS PGothic"/>
              </a:rPr>
              <a:t> </a:t>
            </a:r>
            <a:r>
              <a:rPr lang="sr-Latn-CS" altLang="en-US" sz="2200" b="1" dirty="0" err="1">
                <a:solidFill>
                  <a:srgbClr val="000066"/>
                </a:solidFill>
                <a:ea typeface="MS PGothic"/>
              </a:rPr>
              <a:t>and</a:t>
            </a:r>
            <a:r>
              <a:rPr lang="sr-Latn-CS" altLang="en-US" sz="2200" b="1" dirty="0">
                <a:solidFill>
                  <a:srgbClr val="000066"/>
                </a:solidFill>
                <a:ea typeface="MS PGothic"/>
              </a:rPr>
              <a:t> </a:t>
            </a:r>
            <a:r>
              <a:rPr lang="sr-Latn-CS" altLang="en-US" sz="2200" b="1" dirty="0" err="1">
                <a:solidFill>
                  <a:srgbClr val="000066"/>
                </a:solidFill>
                <a:ea typeface="MS PGothic"/>
              </a:rPr>
              <a:t>additional</a:t>
            </a:r>
            <a:r>
              <a:rPr lang="sr-Latn-CS" altLang="en-US" sz="2200" b="1" dirty="0">
                <a:solidFill>
                  <a:srgbClr val="000066"/>
                </a:solidFill>
                <a:ea typeface="MS PGothic"/>
              </a:rPr>
              <a:t> </a:t>
            </a:r>
            <a:r>
              <a:rPr lang="sr-Latn-CS" altLang="en-US" sz="2200" b="1" dirty="0" err="1">
                <a:solidFill>
                  <a:srgbClr val="000066"/>
                </a:solidFill>
                <a:ea typeface="MS PGothic"/>
              </a:rPr>
              <a:t>investment</a:t>
            </a:r>
            <a:r>
              <a:rPr lang="sr-Latn-CS" altLang="en-US" sz="2200" b="1" dirty="0">
                <a:solidFill>
                  <a:srgbClr val="000066"/>
                </a:solidFill>
                <a:ea typeface="MS PGothic"/>
              </a:rPr>
              <a:t> in </a:t>
            </a:r>
            <a:r>
              <a:rPr lang="sr-Latn-CS" altLang="en-US" sz="2200" b="1" dirty="0" err="1">
                <a:solidFill>
                  <a:srgbClr val="000066"/>
                </a:solidFill>
                <a:ea typeface="MS PGothic"/>
              </a:rPr>
              <a:t>non-financial</a:t>
            </a:r>
            <a:r>
              <a:rPr lang="sr-Latn-CS" altLang="en-US" sz="2200" b="1" dirty="0">
                <a:solidFill>
                  <a:srgbClr val="000066"/>
                </a:solidFill>
                <a:ea typeface="MS PGothic"/>
              </a:rPr>
              <a:t> </a:t>
            </a:r>
            <a:r>
              <a:rPr lang="sr-Latn-CS" altLang="en-US" sz="2200" b="1" dirty="0" err="1">
                <a:solidFill>
                  <a:srgbClr val="000066"/>
                </a:solidFill>
                <a:ea typeface="MS PGothic"/>
              </a:rPr>
              <a:t>assets</a:t>
            </a:r>
            <a:r>
              <a:rPr lang="sr-Latn-CS" altLang="en-US" sz="2200" b="1" dirty="0">
                <a:solidFill>
                  <a:srgbClr val="000066"/>
                </a:solidFill>
                <a:ea typeface="MS PGothic"/>
              </a:rPr>
              <a:t>.”</a:t>
            </a:r>
            <a:r>
              <a:rPr lang="sr-Latn-CS" altLang="en-US" sz="2200" dirty="0">
                <a:solidFill>
                  <a:srgbClr val="000066"/>
                </a:solidFill>
                <a:ea typeface="MS PGothic"/>
              </a:rPr>
              <a:t> (</a:t>
            </a:r>
            <a:r>
              <a:rPr lang="sr-Latn-CS" altLang="en-US" sz="2200" dirty="0" err="1">
                <a:solidFill>
                  <a:srgbClr val="000066"/>
                </a:solidFill>
                <a:ea typeface="MS PGothic"/>
              </a:rPr>
              <a:t>Article</a:t>
            </a:r>
            <a:r>
              <a:rPr lang="sr-Latn-CS" altLang="en-US" sz="2200" dirty="0">
                <a:solidFill>
                  <a:srgbClr val="000066"/>
                </a:solidFill>
                <a:ea typeface="MS PGothic"/>
              </a:rPr>
              <a:t> 70, </a:t>
            </a:r>
            <a:r>
              <a:rPr lang="sr-Latn-CS" altLang="en-US" sz="2200" dirty="0" err="1">
                <a:solidFill>
                  <a:srgbClr val="000066"/>
                </a:solidFill>
                <a:ea typeface="MS PGothic"/>
              </a:rPr>
              <a:t>paragraph</a:t>
            </a:r>
            <a:r>
              <a:rPr lang="sr-Latn-CS" altLang="en-US" sz="2200" dirty="0">
                <a:solidFill>
                  <a:srgbClr val="000066"/>
                </a:solidFill>
                <a:ea typeface="MS PGothic"/>
              </a:rPr>
              <a:t> 2)</a:t>
            </a:r>
          </a:p>
          <a:p>
            <a:pPr>
              <a:spcBef>
                <a:spcPct val="0"/>
              </a:spcBef>
              <a:spcAft>
                <a:spcPts val="600"/>
              </a:spcAft>
              <a:buSzPct val="100000"/>
              <a:buFont typeface="Wingdings" panose="05000000000000000000" pitchFamily="2" charset="2"/>
              <a:buChar char="v"/>
            </a:pPr>
            <a:r>
              <a:rPr lang="sr-Latn-CS" altLang="en-US" sz="2200" dirty="0">
                <a:solidFill>
                  <a:srgbClr val="000066"/>
                </a:solidFill>
                <a:ea typeface="MS PGothic"/>
              </a:rPr>
              <a:t>“</a:t>
            </a:r>
            <a:r>
              <a:rPr lang="sr-Latn-CS" altLang="en-US" sz="2200" dirty="0" err="1">
                <a:solidFill>
                  <a:srgbClr val="000066"/>
                </a:solidFill>
                <a:ea typeface="MS PGothic"/>
              </a:rPr>
              <a:t>The</a:t>
            </a:r>
            <a:r>
              <a:rPr lang="sr-Latn-CS" altLang="en-US" sz="2200" b="1" dirty="0">
                <a:solidFill>
                  <a:srgbClr val="000066"/>
                </a:solidFill>
                <a:ea typeface="MS PGothic"/>
              </a:rPr>
              <a:t> </a:t>
            </a:r>
            <a:r>
              <a:rPr lang="sr-Latn-CS" altLang="en-US" sz="2200" b="1" dirty="0" err="1">
                <a:solidFill>
                  <a:srgbClr val="000066"/>
                </a:solidFill>
                <a:ea typeface="MS PGothic"/>
              </a:rPr>
              <a:t>capital</a:t>
            </a:r>
            <a:r>
              <a:rPr lang="sr-Latn-CS" altLang="en-US" sz="2200" b="1" dirty="0">
                <a:solidFill>
                  <a:srgbClr val="000066"/>
                </a:solidFill>
                <a:ea typeface="MS PGothic"/>
              </a:rPr>
              <a:t> </a:t>
            </a:r>
            <a:r>
              <a:rPr lang="sr-Latn-CS" altLang="en-US" sz="2200" b="1" dirty="0" err="1">
                <a:solidFill>
                  <a:srgbClr val="000066"/>
                </a:solidFill>
                <a:ea typeface="MS PGothic"/>
              </a:rPr>
              <a:t>revenues</a:t>
            </a:r>
            <a:r>
              <a:rPr lang="sr-Latn-CS" altLang="en-US" sz="2200" b="1" dirty="0">
                <a:solidFill>
                  <a:srgbClr val="000066"/>
                </a:solidFill>
                <a:ea typeface="MS PGothic"/>
              </a:rPr>
              <a:t> </a:t>
            </a:r>
            <a:r>
              <a:rPr lang="sr-Latn-CS" altLang="en-US" sz="2200" dirty="0" err="1">
                <a:solidFill>
                  <a:srgbClr val="000066"/>
                </a:solidFill>
                <a:ea typeface="MS PGothic"/>
              </a:rPr>
              <a:t>referred</a:t>
            </a:r>
            <a:r>
              <a:rPr lang="sr-Latn-CS" altLang="en-US" sz="2200" dirty="0">
                <a:solidFill>
                  <a:srgbClr val="000066"/>
                </a:solidFill>
                <a:ea typeface="MS PGothic"/>
              </a:rPr>
              <a:t> to in </a:t>
            </a:r>
            <a:r>
              <a:rPr lang="sr-Latn-CS" altLang="en-US" sz="2200" dirty="0" err="1">
                <a:solidFill>
                  <a:srgbClr val="000066"/>
                </a:solidFill>
                <a:ea typeface="MS PGothic"/>
              </a:rPr>
              <a:t>paragraph</a:t>
            </a:r>
            <a:r>
              <a:rPr lang="sr-Latn-CS" altLang="en-US" sz="2200" dirty="0">
                <a:solidFill>
                  <a:srgbClr val="000066"/>
                </a:solidFill>
                <a:ea typeface="MS PGothic"/>
              </a:rPr>
              <a:t> 1 </a:t>
            </a:r>
            <a:r>
              <a:rPr lang="sr-Latn-CS" altLang="en-US" sz="2200" dirty="0" err="1">
                <a:solidFill>
                  <a:srgbClr val="000066"/>
                </a:solidFill>
                <a:ea typeface="MS PGothic"/>
              </a:rPr>
              <a:t>of</a:t>
            </a:r>
            <a:r>
              <a:rPr lang="sr-Latn-CS" altLang="en-US" sz="2200" dirty="0">
                <a:solidFill>
                  <a:srgbClr val="000066"/>
                </a:solidFill>
                <a:ea typeface="MS PGothic"/>
              </a:rPr>
              <a:t> </a:t>
            </a:r>
            <a:r>
              <a:rPr lang="sr-Latn-CS" altLang="en-US" sz="2200" dirty="0" err="1">
                <a:solidFill>
                  <a:srgbClr val="000066"/>
                </a:solidFill>
                <a:ea typeface="MS PGothic"/>
              </a:rPr>
              <a:t>this</a:t>
            </a:r>
            <a:r>
              <a:rPr lang="sr-Latn-CS" altLang="en-US" sz="2200" dirty="0">
                <a:solidFill>
                  <a:srgbClr val="000066"/>
                </a:solidFill>
                <a:ea typeface="MS PGothic"/>
              </a:rPr>
              <a:t> </a:t>
            </a:r>
            <a:r>
              <a:rPr lang="sr-Latn-CS" altLang="en-US" sz="2200" dirty="0" err="1">
                <a:solidFill>
                  <a:srgbClr val="000066"/>
                </a:solidFill>
                <a:ea typeface="MS PGothic"/>
              </a:rPr>
              <a:t>Article</a:t>
            </a:r>
            <a:r>
              <a:rPr lang="sr-Latn-CS" altLang="en-US" sz="2200" dirty="0">
                <a:solidFill>
                  <a:srgbClr val="000066"/>
                </a:solidFill>
                <a:ea typeface="MS PGothic"/>
              </a:rPr>
              <a:t> </a:t>
            </a:r>
            <a:r>
              <a:rPr lang="sr-Latn-CS" altLang="en-US" sz="2200" dirty="0" err="1">
                <a:solidFill>
                  <a:srgbClr val="000066"/>
                </a:solidFill>
                <a:ea typeface="MS PGothic"/>
              </a:rPr>
              <a:t>shall</a:t>
            </a:r>
            <a:r>
              <a:rPr lang="sr-Latn-CS" altLang="en-US" sz="2200" dirty="0">
                <a:solidFill>
                  <a:srgbClr val="000066"/>
                </a:solidFill>
                <a:ea typeface="MS PGothic"/>
              </a:rPr>
              <a:t> be </a:t>
            </a:r>
            <a:r>
              <a:rPr lang="sr-Latn-CS" altLang="en-US" sz="2200" b="1" dirty="0" err="1">
                <a:solidFill>
                  <a:srgbClr val="000066"/>
                </a:solidFill>
                <a:ea typeface="MS PGothic"/>
              </a:rPr>
              <a:t>revenues</a:t>
            </a:r>
            <a:r>
              <a:rPr lang="sr-Latn-CS" altLang="en-US" sz="2200" dirty="0">
                <a:solidFill>
                  <a:srgbClr val="000066"/>
                </a:solidFill>
                <a:ea typeface="MS PGothic"/>
              </a:rPr>
              <a:t> from </a:t>
            </a:r>
            <a:r>
              <a:rPr lang="sr-Latn-CS" altLang="en-US" sz="2200" dirty="0" err="1">
                <a:solidFill>
                  <a:srgbClr val="000066"/>
                </a:solidFill>
                <a:ea typeface="MS PGothic"/>
              </a:rPr>
              <a:t>the</a:t>
            </a:r>
            <a:r>
              <a:rPr lang="sr-Latn-CS" altLang="en-US" sz="2200" dirty="0">
                <a:solidFill>
                  <a:srgbClr val="000066"/>
                </a:solidFill>
                <a:ea typeface="MS PGothic"/>
              </a:rPr>
              <a:t> sale </a:t>
            </a:r>
            <a:r>
              <a:rPr lang="sr-Latn-CS" altLang="en-US" sz="2200" dirty="0" err="1">
                <a:solidFill>
                  <a:srgbClr val="000066"/>
                </a:solidFill>
                <a:ea typeface="MS PGothic"/>
              </a:rPr>
              <a:t>of</a:t>
            </a:r>
            <a:r>
              <a:rPr lang="sr-Latn-CS" altLang="en-US" sz="2200" dirty="0">
                <a:solidFill>
                  <a:srgbClr val="000066"/>
                </a:solidFill>
                <a:ea typeface="MS PGothic"/>
              </a:rPr>
              <a:t> </a:t>
            </a:r>
            <a:r>
              <a:rPr lang="sr-Latn-CS" altLang="en-US" sz="2200" dirty="0" err="1">
                <a:solidFill>
                  <a:srgbClr val="000066"/>
                </a:solidFill>
                <a:ea typeface="MS PGothic"/>
              </a:rPr>
              <a:t>non-financial</a:t>
            </a:r>
            <a:r>
              <a:rPr lang="sr-Latn-CS" altLang="en-US" sz="2200" dirty="0">
                <a:solidFill>
                  <a:srgbClr val="000066"/>
                </a:solidFill>
                <a:ea typeface="MS PGothic"/>
              </a:rPr>
              <a:t> </a:t>
            </a:r>
            <a:r>
              <a:rPr lang="sr-Latn-CS" altLang="en-US" sz="2200" dirty="0" err="1">
                <a:solidFill>
                  <a:srgbClr val="000066"/>
                </a:solidFill>
                <a:ea typeface="MS PGothic"/>
              </a:rPr>
              <a:t>assets</a:t>
            </a:r>
            <a:r>
              <a:rPr lang="sr-Latn-CS" altLang="en-US" sz="2200" dirty="0">
                <a:solidFill>
                  <a:srgbClr val="000066"/>
                </a:solidFill>
                <a:ea typeface="MS PGothic"/>
              </a:rPr>
              <a:t>, </a:t>
            </a:r>
            <a:r>
              <a:rPr lang="sr-Latn-CS" altLang="en-US" sz="2200" b="1" dirty="0" err="1">
                <a:solidFill>
                  <a:srgbClr val="000066"/>
                </a:solidFill>
                <a:ea typeface="MS PGothic"/>
              </a:rPr>
              <a:t>receipts</a:t>
            </a:r>
            <a:r>
              <a:rPr lang="sr-Latn-CS" altLang="en-US" sz="2200" dirty="0">
                <a:solidFill>
                  <a:srgbClr val="000066"/>
                </a:solidFill>
                <a:ea typeface="MS PGothic"/>
              </a:rPr>
              <a:t> from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sales</a:t>
            </a:r>
            <a:r>
              <a:rPr lang="sr-Latn-CS" altLang="en-US" sz="2200" dirty="0">
                <a:solidFill>
                  <a:srgbClr val="000066"/>
                </a:solidFill>
                <a:ea typeface="MS PGothic"/>
              </a:rPr>
              <a:t> </a:t>
            </a:r>
            <a:r>
              <a:rPr lang="sr-Latn-CS" altLang="en-US" sz="2200" dirty="0" err="1">
                <a:solidFill>
                  <a:srgbClr val="000066"/>
                </a:solidFill>
                <a:ea typeface="MS PGothic"/>
              </a:rPr>
              <a:t>of</a:t>
            </a:r>
            <a:r>
              <a:rPr lang="sr-Latn-CS" altLang="en-US" sz="2200" dirty="0">
                <a:solidFill>
                  <a:srgbClr val="000066"/>
                </a:solidFill>
                <a:ea typeface="MS PGothic"/>
              </a:rPr>
              <a:t> </a:t>
            </a:r>
            <a:r>
              <a:rPr lang="sr-Latn-CS" altLang="en-US" sz="2200" dirty="0" err="1">
                <a:solidFill>
                  <a:srgbClr val="000066"/>
                </a:solidFill>
                <a:ea typeface="MS PGothic"/>
              </a:rPr>
              <a:t>securities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b="1" dirty="0">
                <a:solidFill>
                  <a:srgbClr val="000066"/>
                </a:solidFill>
                <a:ea typeface="MS PGothic"/>
              </a:rPr>
              <a:t> </a:t>
            </a:r>
            <a:r>
              <a:rPr lang="sr-Latn-CS" altLang="en-US" sz="2200" b="1" dirty="0" err="1">
                <a:solidFill>
                  <a:srgbClr val="000066"/>
                </a:solidFill>
                <a:ea typeface="MS PGothic"/>
              </a:rPr>
              <a:t>receipts</a:t>
            </a:r>
            <a:r>
              <a:rPr lang="sr-Latn-CS" altLang="en-US" sz="2200" dirty="0">
                <a:solidFill>
                  <a:srgbClr val="000066"/>
                </a:solidFill>
                <a:ea typeface="MS PGothic"/>
              </a:rPr>
              <a:t> from </a:t>
            </a:r>
            <a:r>
              <a:rPr lang="sr-Latn-CS" altLang="en-US" sz="2200" dirty="0" err="1">
                <a:solidFill>
                  <a:srgbClr val="000066"/>
                </a:solidFill>
                <a:ea typeface="MS PGothic"/>
              </a:rPr>
              <a:t>the</a:t>
            </a:r>
            <a:r>
              <a:rPr lang="sr-Latn-CS" altLang="en-US" sz="2200" dirty="0">
                <a:solidFill>
                  <a:srgbClr val="000066"/>
                </a:solidFill>
                <a:ea typeface="MS PGothic"/>
              </a:rPr>
              <a:t> sale </a:t>
            </a:r>
            <a:r>
              <a:rPr lang="sr-Latn-CS" altLang="en-US" sz="2200" dirty="0" err="1">
                <a:solidFill>
                  <a:srgbClr val="000066"/>
                </a:solidFill>
                <a:ea typeface="MS PGothic"/>
              </a:rPr>
              <a:t>of</a:t>
            </a:r>
            <a:r>
              <a:rPr lang="sr-Latn-CS" altLang="en-US" sz="2200" dirty="0">
                <a:solidFill>
                  <a:srgbClr val="000066"/>
                </a:solidFill>
                <a:ea typeface="MS PGothic"/>
              </a:rPr>
              <a:t> </a:t>
            </a:r>
            <a:r>
              <a:rPr lang="sr-Latn-CS" altLang="en-US" sz="2200" dirty="0" err="1">
                <a:solidFill>
                  <a:srgbClr val="000066"/>
                </a:solidFill>
                <a:ea typeface="MS PGothic"/>
              </a:rPr>
              <a:t>shares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capital</a:t>
            </a:r>
            <a:r>
              <a:rPr lang="sr-Latn-CS" altLang="en-US" sz="2200" dirty="0">
                <a:solidFill>
                  <a:srgbClr val="000066"/>
                </a:solidFill>
                <a:ea typeface="MS PGothic"/>
              </a:rPr>
              <a:t> </a:t>
            </a:r>
            <a:r>
              <a:rPr lang="sr-Latn-CS" altLang="en-US" sz="2200" dirty="0" err="1">
                <a:solidFill>
                  <a:srgbClr val="000066"/>
                </a:solidFill>
                <a:ea typeface="MS PGothic"/>
              </a:rPr>
              <a:t>interests</a:t>
            </a:r>
            <a:r>
              <a:rPr lang="sr-Latn-CS" altLang="en-US" sz="2200" dirty="0">
                <a:solidFill>
                  <a:srgbClr val="000066"/>
                </a:solidFill>
                <a:ea typeface="MS PGothic"/>
              </a:rPr>
              <a:t>.” (</a:t>
            </a:r>
            <a:r>
              <a:rPr lang="sr-Latn-CS" altLang="en-US" sz="2200" dirty="0" err="1">
                <a:solidFill>
                  <a:srgbClr val="000066"/>
                </a:solidFill>
                <a:ea typeface="MS PGothic"/>
              </a:rPr>
              <a:t>Article</a:t>
            </a:r>
            <a:r>
              <a:rPr lang="sr-Latn-CS" altLang="en-US" sz="2200" dirty="0">
                <a:solidFill>
                  <a:srgbClr val="000066"/>
                </a:solidFill>
                <a:ea typeface="MS PGothic"/>
              </a:rPr>
              <a:t> 89, </a:t>
            </a:r>
            <a:r>
              <a:rPr lang="sr-Latn-CS" altLang="en-US" sz="2200" dirty="0" err="1">
                <a:solidFill>
                  <a:srgbClr val="000066"/>
                </a:solidFill>
                <a:ea typeface="MS PGothic"/>
              </a:rPr>
              <a:t>paragraph</a:t>
            </a:r>
            <a:r>
              <a:rPr lang="sr-Latn-CS" altLang="en-US" sz="2200" dirty="0">
                <a:solidFill>
                  <a:srgbClr val="000066"/>
                </a:solidFill>
                <a:ea typeface="MS PGothic"/>
              </a:rPr>
              <a:t> 3)</a:t>
            </a:r>
          </a:p>
        </p:txBody>
      </p:sp>
      <p:sp>
        <p:nvSpPr>
          <p:cNvPr id="13315" name="Rezervirano mjesto broja slajda 1">
            <a:extLst>
              <a:ext uri="{FF2B5EF4-FFF2-40B4-BE49-F238E27FC236}">
                <a16:creationId xmlns:a16="http://schemas.microsoft.com/office/drawing/2014/main" id="{1BD6C0A7-DB9A-47A5-9EB8-629D19B5084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926FAFBB-BA0A-4C94-ADAA-8345755E0277}" type="slidenum">
              <a:rPr lang="sr-Latn-CS" altLang="en-US" smtClean="0">
                <a:solidFill>
                  <a:srgbClr val="000000"/>
                </a:solidFill>
                <a:latin typeface="Frutiger 55 Roman"/>
              </a:rPr>
              <a:pPr eaLnBrk="0" hangingPunct="0">
                <a:buSzPct val="100000"/>
              </a:pPr>
              <a:t>6</a:t>
            </a:fld>
            <a:endParaRPr lang="sr-Latn-CS" altLang="en-US">
              <a:solidFill>
                <a:srgbClr val="000000"/>
              </a:solidFill>
              <a:latin typeface="Frutiger 55 Roman"/>
            </a:endParaRPr>
          </a:p>
        </p:txBody>
      </p:sp>
      <p:pic>
        <p:nvPicPr>
          <p:cNvPr id="13316" name="Picture 4">
            <a:extLst>
              <a:ext uri="{FF2B5EF4-FFF2-40B4-BE49-F238E27FC236}">
                <a16:creationId xmlns:a16="http://schemas.microsoft.com/office/drawing/2014/main" id="{9A045CA9-A5AC-40A4-8E72-6D443042F1A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3317" name="Rectangle 2">
            <a:extLst>
              <a:ext uri="{FF2B5EF4-FFF2-40B4-BE49-F238E27FC236}">
                <a16:creationId xmlns:a16="http://schemas.microsoft.com/office/drawing/2014/main" id="{B225BFA0-22AD-4DB0-93D9-2F8E8D6782BE}"/>
              </a:ext>
            </a:extLst>
          </p:cNvPr>
          <p:cNvSpPr>
            <a:spLocks noGrp="1" noChangeArrowheads="1"/>
          </p:cNvSpPr>
          <p:nvPr>
            <p:ph type="title"/>
          </p:nvPr>
        </p:nvSpPr>
        <p:spPr bwMode="auto">
          <a:xfrm>
            <a:off x="827088" y="0"/>
            <a:ext cx="8023225"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Investments or capital expenditures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591E5BC6-A70B-4F71-A83D-56222BF766C2}"/>
              </a:ext>
            </a:extLst>
          </p:cNvPr>
          <p:cNvSpPr>
            <a:spLocks noGrp="1" noChangeArrowheads="1"/>
          </p:cNvSpPr>
          <p:nvPr>
            <p:ph idx="1"/>
          </p:nvPr>
        </p:nvSpPr>
        <p:spPr bwMode="auto">
          <a:xfrm>
            <a:off x="323850" y="908050"/>
            <a:ext cx="8526463" cy="556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600"/>
              </a:spcAft>
              <a:buSzPct val="100000"/>
              <a:buFont typeface="Wingdings" panose="05000000000000000000" pitchFamily="2" charset="2"/>
              <a:buChar char="v"/>
            </a:pPr>
            <a:r>
              <a:rPr lang="sr-Latn-CS" altLang="en-US" sz="2200" dirty="0">
                <a:solidFill>
                  <a:srgbClr val="000066"/>
                </a:solidFill>
                <a:ea typeface="MS PGothic"/>
              </a:rPr>
              <a:t>...</a:t>
            </a:r>
            <a:r>
              <a:rPr lang="sr-Latn-CS" altLang="en-US" sz="2200" dirty="0" err="1">
                <a:solidFill>
                  <a:srgbClr val="000066"/>
                </a:solidFill>
                <a:ea typeface="MS PGothic"/>
              </a:rPr>
              <a:t>have</a:t>
            </a:r>
            <a:r>
              <a:rPr lang="sr-Latn-CS" altLang="en-US" sz="2200" dirty="0">
                <a:solidFill>
                  <a:srgbClr val="000066"/>
                </a:solidFill>
                <a:ea typeface="MS PGothic"/>
              </a:rPr>
              <a:t> </a:t>
            </a:r>
            <a:r>
              <a:rPr lang="sr-Latn-CS" altLang="en-US" sz="2200" dirty="0" err="1">
                <a:solidFill>
                  <a:srgbClr val="000066"/>
                </a:solidFill>
                <a:ea typeface="MS PGothic"/>
              </a:rPr>
              <a:t>been</a:t>
            </a:r>
            <a:r>
              <a:rPr lang="sr-Latn-CS" altLang="en-US" sz="2200" dirty="0">
                <a:solidFill>
                  <a:srgbClr val="000066"/>
                </a:solidFill>
                <a:ea typeface="MS PGothic"/>
              </a:rPr>
              <a:t> </a:t>
            </a:r>
            <a:r>
              <a:rPr lang="sr-Latn-CS" altLang="en-US" sz="2200" dirty="0" err="1">
                <a:solidFill>
                  <a:srgbClr val="000066"/>
                </a:solidFill>
                <a:ea typeface="MS PGothic"/>
              </a:rPr>
              <a:t>stipulated</a:t>
            </a:r>
            <a:r>
              <a:rPr lang="sr-Latn-CS" altLang="en-US" sz="2200" dirty="0">
                <a:solidFill>
                  <a:srgbClr val="000066"/>
                </a:solidFill>
                <a:ea typeface="MS PGothic"/>
              </a:rPr>
              <a:t> </a:t>
            </a:r>
            <a:r>
              <a:rPr lang="sr-Latn-CS" altLang="en-US" sz="2200" dirty="0" err="1">
                <a:solidFill>
                  <a:srgbClr val="000066"/>
                </a:solidFill>
                <a:ea typeface="MS PGothic"/>
              </a:rPr>
              <a:t>by</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b="1" dirty="0" err="1">
                <a:solidFill>
                  <a:srgbClr val="000066"/>
                </a:solidFill>
                <a:ea typeface="MS PGothic"/>
              </a:rPr>
              <a:t>Ordinance</a:t>
            </a:r>
            <a:r>
              <a:rPr lang="sr-Latn-CS" altLang="en-US" sz="2200" b="1" dirty="0">
                <a:solidFill>
                  <a:srgbClr val="000066"/>
                </a:solidFill>
                <a:ea typeface="MS PGothic"/>
              </a:rPr>
              <a:t> on </a:t>
            </a:r>
            <a:r>
              <a:rPr lang="sr-Latn-CS" altLang="en-US" sz="2200" b="1" dirty="0" err="1">
                <a:solidFill>
                  <a:srgbClr val="000066"/>
                </a:solidFill>
                <a:ea typeface="MS PGothic"/>
              </a:rPr>
              <a:t>Budget</a:t>
            </a:r>
            <a:r>
              <a:rPr lang="sr-Latn-CS" altLang="en-US" sz="2200" b="1" dirty="0">
                <a:solidFill>
                  <a:srgbClr val="000066"/>
                </a:solidFill>
                <a:ea typeface="MS PGothic"/>
              </a:rPr>
              <a:t> </a:t>
            </a:r>
            <a:r>
              <a:rPr lang="sr-Latn-CS" altLang="en-US" sz="2200" b="1" dirty="0" err="1">
                <a:solidFill>
                  <a:srgbClr val="000066"/>
                </a:solidFill>
                <a:ea typeface="MS PGothic"/>
              </a:rPr>
              <a:t>Classification</a:t>
            </a:r>
            <a:r>
              <a:rPr lang="sr-Latn-CS" altLang="en-US" sz="2200" dirty="0">
                <a:solidFill>
                  <a:srgbClr val="000066"/>
                </a:solidFill>
                <a:ea typeface="MS PGothic"/>
              </a:rPr>
              <a:t> (OG 26/2010 </a:t>
            </a:r>
            <a:r>
              <a:rPr lang="sr-Latn-CS" altLang="en-US" sz="2200" dirty="0" err="1">
                <a:solidFill>
                  <a:srgbClr val="000066"/>
                </a:solidFill>
                <a:ea typeface="MS PGothic"/>
              </a:rPr>
              <a:t>and</a:t>
            </a:r>
            <a:r>
              <a:rPr lang="sr-Latn-CS" altLang="en-US" sz="2200" dirty="0">
                <a:solidFill>
                  <a:srgbClr val="000066"/>
                </a:solidFill>
                <a:ea typeface="MS PGothic"/>
              </a:rPr>
              <a:t> 120/2013) </a:t>
            </a:r>
            <a:endParaRPr lang="sr-Latn-CS" altLang="en-US" sz="2200">
              <a:solidFill>
                <a:srgbClr val="000066"/>
              </a:solidFill>
            </a:endParaRPr>
          </a:p>
          <a:p>
            <a:pPr>
              <a:spcBef>
                <a:spcPct val="0"/>
              </a:spcBef>
              <a:spcAft>
                <a:spcPts val="600"/>
              </a:spcAft>
              <a:buSzPct val="100000"/>
              <a:buFont typeface="Wingdings" panose="05000000000000000000" pitchFamily="2" charset="2"/>
              <a:buChar char="v"/>
            </a:pPr>
            <a:r>
              <a:rPr lang="sr-Latn-CS" altLang="en-US" sz="2200" dirty="0" err="1">
                <a:solidFill>
                  <a:srgbClr val="000066"/>
                </a:solidFill>
                <a:ea typeface="MS PGothic"/>
              </a:rPr>
              <a:t>Budget</a:t>
            </a:r>
            <a:r>
              <a:rPr lang="sr-Latn-CS" altLang="en-US" sz="2200" dirty="0">
                <a:solidFill>
                  <a:srgbClr val="000066"/>
                </a:solidFill>
                <a:ea typeface="MS PGothic"/>
              </a:rPr>
              <a:t> </a:t>
            </a:r>
            <a:r>
              <a:rPr lang="sr-Latn-CS" altLang="en-US" sz="2200" dirty="0" err="1">
                <a:solidFill>
                  <a:srgbClr val="000066"/>
                </a:solidFill>
                <a:ea typeface="MS PGothic"/>
              </a:rPr>
              <a:t>classification</a:t>
            </a:r>
            <a:r>
              <a:rPr lang="sr-Latn-CS" altLang="en-US" sz="2200" dirty="0">
                <a:solidFill>
                  <a:srgbClr val="000066"/>
                </a:solidFill>
                <a:ea typeface="MS PGothic"/>
              </a:rPr>
              <a:t> </a:t>
            </a:r>
            <a:r>
              <a:rPr lang="sr-Latn-CS" altLang="en-US" sz="2200" dirty="0" err="1">
                <a:solidFill>
                  <a:srgbClr val="000066"/>
                </a:solidFill>
                <a:ea typeface="MS PGothic"/>
              </a:rPr>
              <a:t>types</a:t>
            </a:r>
            <a:r>
              <a:rPr lang="sr-Latn-CS" altLang="en-US" sz="2200" dirty="0">
                <a:solidFill>
                  <a:srgbClr val="000066"/>
                </a:solidFill>
                <a:ea typeface="MS PGothic"/>
              </a:rPr>
              <a:t> are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following</a:t>
            </a:r>
            <a:r>
              <a:rPr lang="sr-Latn-CS" altLang="en-US" sz="2200" dirty="0">
                <a:solidFill>
                  <a:srgbClr val="000066"/>
                </a:solidFill>
                <a:ea typeface="MS PGothic"/>
              </a:rPr>
              <a:t>: </a:t>
            </a:r>
            <a:r>
              <a:rPr lang="sr-Latn-CS" altLang="en-US" sz="2200" b="1" dirty="0" err="1">
                <a:solidFill>
                  <a:srgbClr val="000066"/>
                </a:solidFill>
                <a:ea typeface="MS PGothic"/>
              </a:rPr>
              <a:t>organizational</a:t>
            </a:r>
            <a:r>
              <a:rPr lang="sr-Latn-CS" altLang="en-US" sz="2200" b="1" dirty="0">
                <a:solidFill>
                  <a:srgbClr val="000066"/>
                </a:solidFill>
                <a:ea typeface="MS PGothic"/>
              </a:rPr>
              <a:t>, program, </a:t>
            </a:r>
            <a:r>
              <a:rPr lang="sr-Latn-CS" altLang="en-US" sz="2200" b="1" dirty="0" err="1">
                <a:solidFill>
                  <a:srgbClr val="000066"/>
                </a:solidFill>
                <a:ea typeface="MS PGothic"/>
              </a:rPr>
              <a:t>functional</a:t>
            </a:r>
            <a:r>
              <a:rPr lang="sr-Latn-CS" altLang="en-US" sz="2200" b="1" dirty="0">
                <a:solidFill>
                  <a:srgbClr val="000066"/>
                </a:solidFill>
                <a:ea typeface="MS PGothic"/>
              </a:rPr>
              <a:t>, </a:t>
            </a:r>
            <a:r>
              <a:rPr lang="sr-Latn-CS" altLang="en-US" sz="2200" b="1" dirty="0" err="1">
                <a:solidFill>
                  <a:srgbClr val="000066"/>
                </a:solidFill>
                <a:ea typeface="MS PGothic"/>
              </a:rPr>
              <a:t>economic</a:t>
            </a:r>
            <a:r>
              <a:rPr lang="sr-Latn-CS" altLang="en-US" sz="2200" b="1" dirty="0">
                <a:solidFill>
                  <a:srgbClr val="000066"/>
                </a:solidFill>
                <a:ea typeface="MS PGothic"/>
              </a:rPr>
              <a:t>, </a:t>
            </a:r>
            <a:r>
              <a:rPr lang="sr-Latn-CS" altLang="en-US" sz="2200" b="1" dirty="0" err="1">
                <a:solidFill>
                  <a:srgbClr val="000066"/>
                </a:solidFill>
                <a:ea typeface="MS PGothic"/>
              </a:rPr>
              <a:t>and</a:t>
            </a:r>
            <a:r>
              <a:rPr lang="sr-Latn-CS" altLang="en-US" sz="2200" b="1" dirty="0">
                <a:solidFill>
                  <a:srgbClr val="000066"/>
                </a:solidFill>
                <a:ea typeface="MS PGothic"/>
              </a:rPr>
              <a:t> </a:t>
            </a:r>
            <a:r>
              <a:rPr lang="sr-Latn-CS" altLang="en-US" sz="2200" b="1" dirty="0" err="1">
                <a:solidFill>
                  <a:srgbClr val="000066"/>
                </a:solidFill>
                <a:ea typeface="MS PGothic"/>
              </a:rPr>
              <a:t>location</a:t>
            </a:r>
            <a:r>
              <a:rPr lang="sr-Latn-CS" altLang="en-US" sz="2200" b="1" dirty="0">
                <a:solidFill>
                  <a:srgbClr val="000066"/>
                </a:solidFill>
                <a:ea typeface="MS PGothic"/>
              </a:rPr>
              <a:t>, as </a:t>
            </a:r>
            <a:r>
              <a:rPr lang="sr-Latn-CS" altLang="en-US" sz="2200" b="1" dirty="0" err="1">
                <a:solidFill>
                  <a:srgbClr val="000066"/>
                </a:solidFill>
                <a:ea typeface="MS PGothic"/>
              </a:rPr>
              <a:t>well</a:t>
            </a:r>
            <a:r>
              <a:rPr lang="sr-Latn-CS" altLang="en-US" sz="2200" b="1" dirty="0">
                <a:solidFill>
                  <a:srgbClr val="000066"/>
                </a:solidFill>
                <a:ea typeface="MS PGothic"/>
              </a:rPr>
              <a:t> as </a:t>
            </a:r>
            <a:r>
              <a:rPr lang="sr-Latn-CS" altLang="en-US" sz="2200" b="1" dirty="0" err="1">
                <a:solidFill>
                  <a:srgbClr val="000066"/>
                </a:solidFill>
                <a:ea typeface="MS PGothic"/>
              </a:rPr>
              <a:t>source</a:t>
            </a:r>
            <a:r>
              <a:rPr lang="sr-Latn-CS" altLang="en-US" sz="2200" b="1" dirty="0">
                <a:solidFill>
                  <a:srgbClr val="000066"/>
                </a:solidFill>
                <a:ea typeface="MS PGothic"/>
              </a:rPr>
              <a:t> </a:t>
            </a:r>
            <a:r>
              <a:rPr lang="sr-Latn-CS" altLang="en-US" sz="2200" b="1" dirty="0" err="1">
                <a:solidFill>
                  <a:srgbClr val="000066"/>
                </a:solidFill>
                <a:ea typeface="MS PGothic"/>
              </a:rPr>
              <a:t>of</a:t>
            </a:r>
            <a:r>
              <a:rPr lang="sr-Latn-CS" altLang="en-US" sz="2200" b="1" dirty="0">
                <a:solidFill>
                  <a:srgbClr val="000066"/>
                </a:solidFill>
                <a:ea typeface="MS PGothic"/>
              </a:rPr>
              <a:t> </a:t>
            </a:r>
            <a:r>
              <a:rPr lang="sr-Latn-CS" altLang="en-US" sz="2200" b="1" dirty="0" err="1">
                <a:solidFill>
                  <a:srgbClr val="000066"/>
                </a:solidFill>
                <a:ea typeface="MS PGothic"/>
              </a:rPr>
              <a:t>funds</a:t>
            </a:r>
            <a:r>
              <a:rPr lang="sr-Latn-CS" altLang="en-US" sz="2200" b="1" dirty="0">
                <a:solidFill>
                  <a:srgbClr val="000066"/>
                </a:solidFill>
                <a:ea typeface="MS PGothic"/>
              </a:rPr>
              <a:t>. </a:t>
            </a:r>
            <a:endParaRPr lang="sr-Latn-CS" altLang="en-US" sz="2200" b="1" dirty="0">
              <a:solidFill>
                <a:srgbClr val="000066"/>
              </a:solidFill>
            </a:endParaRPr>
          </a:p>
          <a:p>
            <a:pPr>
              <a:spcBef>
                <a:spcPct val="0"/>
              </a:spcBef>
              <a:spcAft>
                <a:spcPts val="600"/>
              </a:spcAft>
              <a:buClrTx/>
              <a:buFont typeface="Arial" panose="020B0604020202020204" pitchFamily="34" charset="0"/>
              <a:buNone/>
            </a:pPr>
            <a:r>
              <a:rPr lang="sr-Latn-CS" altLang="en-US" sz="2200" dirty="0" err="1">
                <a:solidFill>
                  <a:srgbClr val="000066"/>
                </a:solidFill>
                <a:ea typeface="MS PGothic"/>
              </a:rPr>
              <a:t>For</a:t>
            </a:r>
            <a:r>
              <a:rPr lang="sr-Latn-CS" altLang="en-US" sz="2200" dirty="0">
                <a:solidFill>
                  <a:srgbClr val="000066"/>
                </a:solidFill>
                <a:ea typeface="MS PGothic"/>
              </a:rPr>
              <a:t> </a:t>
            </a:r>
            <a:r>
              <a:rPr lang="sr-Latn-CS" altLang="en-US" sz="2200" dirty="0" err="1">
                <a:solidFill>
                  <a:srgbClr val="000066"/>
                </a:solidFill>
                <a:ea typeface="MS PGothic"/>
              </a:rPr>
              <a:t>example</a:t>
            </a:r>
            <a:r>
              <a:rPr lang="sr-Latn-CS" altLang="en-US" sz="2200" dirty="0">
                <a:solidFill>
                  <a:srgbClr val="000066"/>
                </a:solidFill>
                <a:ea typeface="MS PGothic"/>
              </a:rPr>
              <a:t>:</a:t>
            </a:r>
          </a:p>
          <a:p>
            <a:pPr lvl="1">
              <a:spcBef>
                <a:spcPct val="0"/>
              </a:spcBef>
              <a:spcAft>
                <a:spcPts val="600"/>
              </a:spcAft>
              <a:buClr>
                <a:srgbClr val="000066"/>
              </a:buClr>
              <a:buSzPct val="100000"/>
              <a:buFont typeface="Wingdings" panose="05000000000000000000" pitchFamily="2" charset="2"/>
              <a:buChar char="Ø"/>
            </a:pPr>
            <a:r>
              <a:rPr lang="sr-Latn-CS" altLang="en-US" sz="2200" dirty="0" err="1">
                <a:solidFill>
                  <a:srgbClr val="000066"/>
                </a:solidFill>
                <a:ea typeface="MS PGothic"/>
              </a:rPr>
              <a:t>Organizational</a:t>
            </a:r>
            <a:r>
              <a:rPr lang="sr-Latn-CS" altLang="en-US" sz="2200" dirty="0">
                <a:solidFill>
                  <a:srgbClr val="000066"/>
                </a:solidFill>
                <a:ea typeface="MS PGothic"/>
              </a:rPr>
              <a:t> </a:t>
            </a:r>
            <a:r>
              <a:rPr lang="sr-Latn-CS" altLang="en-US" sz="2200" dirty="0" err="1">
                <a:solidFill>
                  <a:srgbClr val="000066"/>
                </a:solidFill>
                <a:ea typeface="MS PGothic"/>
              </a:rPr>
              <a:t>classification</a:t>
            </a:r>
            <a:r>
              <a:rPr lang="sr-Latn-CS" altLang="en-US" sz="2200" dirty="0">
                <a:solidFill>
                  <a:srgbClr val="000066"/>
                </a:solidFill>
                <a:ea typeface="MS PGothic"/>
              </a:rPr>
              <a:t> </a:t>
            </a:r>
            <a:r>
              <a:rPr lang="sr-Latn-CS" altLang="en-US" sz="2200" dirty="0" err="1">
                <a:solidFill>
                  <a:srgbClr val="000066"/>
                </a:solidFill>
                <a:ea typeface="MS PGothic"/>
              </a:rPr>
              <a:t>contains</a:t>
            </a:r>
            <a:r>
              <a:rPr lang="sr-Latn-CS" altLang="en-US" sz="2200" dirty="0">
                <a:solidFill>
                  <a:srgbClr val="000066"/>
                </a:solidFill>
                <a:ea typeface="MS PGothic"/>
              </a:rPr>
              <a:t> </a:t>
            </a:r>
            <a:r>
              <a:rPr lang="sr-Latn-CS" altLang="en-US" sz="2200" dirty="0" err="1">
                <a:solidFill>
                  <a:srgbClr val="000066"/>
                </a:solidFill>
                <a:ea typeface="MS PGothic"/>
              </a:rPr>
              <a:t>linked</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inter-</a:t>
            </a:r>
            <a:r>
              <a:rPr lang="sr-Latn-CS" altLang="en-US" sz="2200" dirty="0" err="1">
                <a:solidFill>
                  <a:srgbClr val="000066"/>
                </a:solidFill>
                <a:ea typeface="MS PGothic"/>
              </a:rPr>
              <a:t>aligned</a:t>
            </a:r>
            <a:r>
              <a:rPr lang="sr-Latn-CS" altLang="en-US" sz="2200" dirty="0">
                <a:solidFill>
                  <a:srgbClr val="000066"/>
                </a:solidFill>
                <a:ea typeface="MS PGothic"/>
              </a:rPr>
              <a:t> </a:t>
            </a:r>
            <a:r>
              <a:rPr lang="sr-Latn-CS" altLang="en-US" sz="2200" dirty="0" err="1">
                <a:solidFill>
                  <a:srgbClr val="000066"/>
                </a:solidFill>
                <a:ea typeface="MS PGothic"/>
              </a:rPr>
              <a:t>budget</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budget</a:t>
            </a:r>
            <a:r>
              <a:rPr lang="sr-Latn-CS" altLang="en-US" sz="2200" dirty="0">
                <a:solidFill>
                  <a:srgbClr val="000066"/>
                </a:solidFill>
                <a:ea typeface="MS PGothic"/>
              </a:rPr>
              <a:t> </a:t>
            </a:r>
            <a:r>
              <a:rPr lang="sr-Latn-CS" altLang="en-US" sz="2200" dirty="0" err="1">
                <a:solidFill>
                  <a:srgbClr val="000066"/>
                </a:solidFill>
                <a:ea typeface="MS PGothic"/>
              </a:rPr>
              <a:t>user</a:t>
            </a:r>
            <a:r>
              <a:rPr lang="sr-Latn-CS" altLang="en-US" sz="2200" dirty="0">
                <a:solidFill>
                  <a:srgbClr val="000066"/>
                </a:solidFill>
                <a:ea typeface="MS PGothic"/>
              </a:rPr>
              <a:t> </a:t>
            </a:r>
            <a:r>
              <a:rPr lang="sr-Latn-CS" altLang="en-US" sz="2200" dirty="0" err="1">
                <a:solidFill>
                  <a:srgbClr val="000066"/>
                </a:solidFill>
                <a:ea typeface="MS PGothic"/>
              </a:rPr>
              <a:t>sections</a:t>
            </a:r>
            <a:r>
              <a:rPr lang="sr-Latn-CS" altLang="en-US" sz="2200" dirty="0">
                <a:solidFill>
                  <a:srgbClr val="000066"/>
                </a:solidFill>
                <a:ea typeface="MS PGothic"/>
              </a:rPr>
              <a:t>. </a:t>
            </a:r>
            <a:r>
              <a:rPr lang="sr-Latn-CS" altLang="en-US" sz="2200" dirty="0" err="1">
                <a:solidFill>
                  <a:srgbClr val="000066"/>
                </a:solidFill>
                <a:ea typeface="MS PGothic"/>
              </a:rPr>
              <a:t>It</a:t>
            </a:r>
            <a:r>
              <a:rPr lang="sr-Latn-CS" altLang="en-US" sz="2200" dirty="0">
                <a:solidFill>
                  <a:srgbClr val="000066"/>
                </a:solidFill>
                <a:ea typeface="MS PGothic"/>
              </a:rPr>
              <a:t> is </a:t>
            </a:r>
            <a:r>
              <a:rPr lang="sr-Latn-CS" altLang="en-US" sz="2200" dirty="0" err="1">
                <a:solidFill>
                  <a:srgbClr val="000066"/>
                </a:solidFill>
                <a:ea typeface="MS PGothic"/>
              </a:rPr>
              <a:t>established</a:t>
            </a:r>
            <a:r>
              <a:rPr lang="sr-Latn-CS" altLang="en-US" sz="2200" dirty="0">
                <a:solidFill>
                  <a:srgbClr val="000066"/>
                </a:solidFill>
                <a:ea typeface="MS PGothic"/>
              </a:rPr>
              <a:t> </a:t>
            </a:r>
            <a:r>
              <a:rPr lang="sr-Latn-CS" altLang="en-US" sz="2200" dirty="0" err="1">
                <a:solidFill>
                  <a:srgbClr val="000066"/>
                </a:solidFill>
                <a:ea typeface="MS PGothic"/>
              </a:rPr>
              <a:t>by</a:t>
            </a:r>
            <a:r>
              <a:rPr lang="sr-Latn-CS" altLang="en-US" sz="2200" dirty="0">
                <a:solidFill>
                  <a:srgbClr val="000066"/>
                </a:solidFill>
                <a:ea typeface="MS PGothic"/>
              </a:rPr>
              <a:t> </a:t>
            </a:r>
            <a:r>
              <a:rPr lang="sr-Latn-CS" altLang="en-US" sz="2200" dirty="0" err="1">
                <a:solidFill>
                  <a:srgbClr val="000066"/>
                </a:solidFill>
                <a:ea typeface="MS PGothic"/>
              </a:rPr>
              <a:t>defining</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organizational</a:t>
            </a:r>
            <a:r>
              <a:rPr lang="sr-Latn-CS" altLang="en-US" sz="2200" dirty="0">
                <a:solidFill>
                  <a:srgbClr val="000066"/>
                </a:solidFill>
                <a:ea typeface="MS PGothic"/>
              </a:rPr>
              <a:t> </a:t>
            </a:r>
            <a:r>
              <a:rPr lang="sr-Latn-CS" altLang="en-US" sz="2200" dirty="0" err="1">
                <a:solidFill>
                  <a:srgbClr val="000066"/>
                </a:solidFill>
                <a:ea typeface="MS PGothic"/>
              </a:rPr>
              <a:t>levels</a:t>
            </a:r>
            <a:r>
              <a:rPr lang="sr-Latn-CS" altLang="en-US" sz="2200" dirty="0">
                <a:solidFill>
                  <a:srgbClr val="000066"/>
                </a:solidFill>
                <a:ea typeface="MS PGothic"/>
              </a:rPr>
              <a:t>, </a:t>
            </a:r>
            <a:r>
              <a:rPr lang="sr-Latn-CS" altLang="en-US" sz="2200" dirty="0" err="1">
                <a:solidFill>
                  <a:srgbClr val="000066"/>
                </a:solidFill>
                <a:ea typeface="MS PGothic"/>
              </a:rPr>
              <a:t>sub-levels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budget</a:t>
            </a:r>
            <a:r>
              <a:rPr lang="sr-Latn-CS" altLang="en-US" sz="2200" dirty="0">
                <a:solidFill>
                  <a:srgbClr val="000066"/>
                </a:solidFill>
                <a:ea typeface="MS PGothic"/>
              </a:rPr>
              <a:t> </a:t>
            </a:r>
            <a:r>
              <a:rPr lang="sr-Latn-CS" altLang="en-US" sz="2200" dirty="0" err="1">
                <a:solidFill>
                  <a:srgbClr val="000066"/>
                </a:solidFill>
                <a:ea typeface="MS PGothic"/>
              </a:rPr>
              <a:t>users</a:t>
            </a:r>
            <a:r>
              <a:rPr lang="sr-Latn-CS" altLang="en-US" sz="2200" dirty="0">
                <a:solidFill>
                  <a:srgbClr val="000066"/>
                </a:solidFill>
                <a:ea typeface="MS PGothic"/>
              </a:rPr>
              <a:t>.</a:t>
            </a:r>
          </a:p>
          <a:p>
            <a:pPr lvl="1">
              <a:spcBef>
                <a:spcPct val="0"/>
              </a:spcBef>
              <a:spcAft>
                <a:spcPts val="600"/>
              </a:spcAft>
              <a:buClr>
                <a:srgbClr val="000066"/>
              </a:buClr>
              <a:buSzPct val="100000"/>
              <a:buFont typeface="Wingdings" panose="05000000000000000000" pitchFamily="2" charset="2"/>
              <a:buChar char="Ø"/>
            </a:pPr>
            <a:r>
              <a:rPr lang="sr-Latn-CS" altLang="en-US" sz="2200" dirty="0">
                <a:solidFill>
                  <a:srgbClr val="000066"/>
                </a:solidFill>
                <a:ea typeface="MS PGothic"/>
              </a:rPr>
              <a:t>Program </a:t>
            </a:r>
            <a:r>
              <a:rPr lang="sr-Latn-CS" altLang="en-US" sz="2200" dirty="0" err="1">
                <a:solidFill>
                  <a:srgbClr val="000066"/>
                </a:solidFill>
                <a:ea typeface="MS PGothic"/>
              </a:rPr>
              <a:t>classification</a:t>
            </a:r>
            <a:r>
              <a:rPr lang="sr-Latn-CS" altLang="en-US" sz="2200" dirty="0">
                <a:solidFill>
                  <a:srgbClr val="000066"/>
                </a:solidFill>
                <a:ea typeface="MS PGothic"/>
              </a:rPr>
              <a:t> is done </a:t>
            </a:r>
            <a:r>
              <a:rPr lang="sr-Latn-CS" altLang="en-US" sz="2200" dirty="0" err="1">
                <a:solidFill>
                  <a:srgbClr val="000066"/>
                </a:solidFill>
                <a:ea typeface="MS PGothic"/>
              </a:rPr>
              <a:t>by</a:t>
            </a:r>
            <a:r>
              <a:rPr lang="sr-Latn-CS" altLang="en-US" sz="2200" dirty="0">
                <a:solidFill>
                  <a:srgbClr val="000066"/>
                </a:solidFill>
                <a:ea typeface="MS PGothic"/>
              </a:rPr>
              <a:t> </a:t>
            </a:r>
            <a:r>
              <a:rPr lang="sr-Latn-CS" altLang="en-US" sz="2200" dirty="0" err="1">
                <a:solidFill>
                  <a:srgbClr val="000066"/>
                </a:solidFill>
                <a:ea typeface="MS PGothic"/>
              </a:rPr>
              <a:t>defining</a:t>
            </a:r>
            <a:r>
              <a:rPr lang="sr-Latn-CS" altLang="en-US" sz="2200" dirty="0">
                <a:solidFill>
                  <a:srgbClr val="000066"/>
                </a:solidFill>
                <a:ea typeface="MS PGothic"/>
              </a:rPr>
              <a:t> </a:t>
            </a:r>
            <a:r>
              <a:rPr lang="sr-Latn-CS" altLang="en-US" sz="2200" dirty="0" err="1">
                <a:solidFill>
                  <a:srgbClr val="000066"/>
                </a:solidFill>
                <a:ea typeface="MS PGothic"/>
              </a:rPr>
              <a:t>programs</a:t>
            </a:r>
            <a:r>
              <a:rPr lang="sr-Latn-CS" altLang="en-US" sz="2200" dirty="0">
                <a:solidFill>
                  <a:srgbClr val="000066"/>
                </a:solidFill>
                <a:ea typeface="MS PGothic"/>
              </a:rPr>
              <a:t>, </a:t>
            </a:r>
            <a:r>
              <a:rPr lang="sr-Latn-CS" altLang="en-US" sz="2200" dirty="0" err="1">
                <a:solidFill>
                  <a:srgbClr val="000066"/>
                </a:solidFill>
                <a:ea typeface="MS PGothic"/>
              </a:rPr>
              <a:t>activities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projects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by</a:t>
            </a:r>
            <a:r>
              <a:rPr lang="sr-Latn-CS" altLang="en-US" sz="2200" dirty="0">
                <a:solidFill>
                  <a:srgbClr val="000066"/>
                </a:solidFill>
                <a:ea typeface="MS PGothic"/>
              </a:rPr>
              <a:t> </a:t>
            </a:r>
            <a:r>
              <a:rPr lang="sr-Latn-CS" altLang="en-US" sz="2200" dirty="0" err="1">
                <a:solidFill>
                  <a:srgbClr val="000066"/>
                </a:solidFill>
                <a:ea typeface="MS PGothic"/>
              </a:rPr>
              <a:t>defining</a:t>
            </a:r>
            <a:r>
              <a:rPr lang="sr-Latn-CS" altLang="en-US" sz="2200" dirty="0">
                <a:solidFill>
                  <a:srgbClr val="000066"/>
                </a:solidFill>
                <a:ea typeface="MS PGothic"/>
              </a:rPr>
              <a:t> </a:t>
            </a:r>
            <a:r>
              <a:rPr lang="sr-Latn-CS" altLang="en-US" sz="2200" dirty="0" err="1">
                <a:solidFill>
                  <a:srgbClr val="000066"/>
                </a:solidFill>
                <a:ea typeface="MS PGothic"/>
              </a:rPr>
              <a:t>main</a:t>
            </a:r>
            <a:r>
              <a:rPr lang="sr-Latn-CS" altLang="en-US" sz="2200" dirty="0">
                <a:solidFill>
                  <a:srgbClr val="000066"/>
                </a:solidFill>
                <a:ea typeface="MS PGothic"/>
              </a:rPr>
              <a:t> </a:t>
            </a:r>
            <a:r>
              <a:rPr lang="sr-Latn-CS" altLang="en-US" sz="2200" dirty="0" err="1">
                <a:solidFill>
                  <a:srgbClr val="000066"/>
                </a:solidFill>
                <a:ea typeface="MS PGothic"/>
              </a:rPr>
              <a:t>programs</a:t>
            </a:r>
            <a:r>
              <a:rPr lang="sr-Latn-CS" altLang="en-US" sz="2200" dirty="0">
                <a:solidFill>
                  <a:srgbClr val="000066"/>
                </a:solidFill>
                <a:ea typeface="MS PGothic"/>
              </a:rPr>
              <a:t> </a:t>
            </a:r>
            <a:r>
              <a:rPr lang="sr-Latn-CS" altLang="en-US" sz="2200" dirty="0" err="1">
                <a:solidFill>
                  <a:srgbClr val="000066"/>
                </a:solidFill>
                <a:ea typeface="MS PGothic"/>
              </a:rPr>
              <a:t>within</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government</a:t>
            </a:r>
            <a:r>
              <a:rPr lang="sr-Latn-CS" altLang="en-US" sz="2200" dirty="0">
                <a:solidFill>
                  <a:srgbClr val="000066"/>
                </a:solidFill>
                <a:ea typeface="MS PGothic"/>
              </a:rPr>
              <a:t> </a:t>
            </a:r>
            <a:r>
              <a:rPr lang="sr-Latn-CS" altLang="en-US" sz="2200" dirty="0" err="1">
                <a:solidFill>
                  <a:srgbClr val="000066"/>
                </a:solidFill>
                <a:ea typeface="MS PGothic"/>
              </a:rPr>
              <a:t>budget</a:t>
            </a:r>
            <a:r>
              <a:rPr lang="sr-Latn-CS" altLang="en-US" sz="2200" dirty="0">
                <a:solidFill>
                  <a:srgbClr val="000066"/>
                </a:solidFill>
                <a:ea typeface="MS PGothic"/>
              </a:rPr>
              <a:t>. </a:t>
            </a:r>
          </a:p>
          <a:p>
            <a:pPr lvl="1">
              <a:spcBef>
                <a:spcPct val="0"/>
              </a:spcBef>
              <a:spcAft>
                <a:spcPts val="600"/>
              </a:spcAft>
              <a:buClr>
                <a:srgbClr val="000066"/>
              </a:buClr>
              <a:buSzPct val="100000"/>
              <a:buFont typeface="Wingdings" panose="05000000000000000000" pitchFamily="2" charset="2"/>
              <a:buChar char="Ø"/>
            </a:pP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main</a:t>
            </a:r>
            <a:r>
              <a:rPr lang="sr-Latn-CS" altLang="en-US" sz="2200" dirty="0">
                <a:solidFill>
                  <a:srgbClr val="000066"/>
                </a:solidFill>
                <a:ea typeface="MS PGothic"/>
              </a:rPr>
              <a:t> program is </a:t>
            </a:r>
            <a:r>
              <a:rPr lang="sr-Latn-CS" altLang="en-US" sz="2200" dirty="0" err="1">
                <a:solidFill>
                  <a:srgbClr val="000066"/>
                </a:solidFill>
                <a:ea typeface="MS PGothic"/>
              </a:rPr>
              <a:t>composed</a:t>
            </a:r>
            <a:r>
              <a:rPr lang="sr-Latn-CS" altLang="en-US" sz="2200" dirty="0">
                <a:solidFill>
                  <a:srgbClr val="000066"/>
                </a:solidFill>
                <a:ea typeface="MS PGothic"/>
              </a:rPr>
              <a:t> </a:t>
            </a:r>
            <a:r>
              <a:rPr lang="sr-Latn-CS" altLang="en-US" sz="2200" dirty="0" err="1">
                <a:solidFill>
                  <a:srgbClr val="000066"/>
                </a:solidFill>
                <a:ea typeface="MS PGothic"/>
              </a:rPr>
              <a:t>of</a:t>
            </a:r>
            <a:r>
              <a:rPr lang="sr-Latn-CS" altLang="en-US" sz="2200" dirty="0">
                <a:solidFill>
                  <a:srgbClr val="000066"/>
                </a:solidFill>
                <a:ea typeface="MS PGothic"/>
              </a:rPr>
              <a:t> </a:t>
            </a:r>
            <a:r>
              <a:rPr lang="sr-Latn-CS" altLang="en-US" sz="2200" dirty="0" err="1">
                <a:solidFill>
                  <a:srgbClr val="000066"/>
                </a:solidFill>
                <a:ea typeface="MS PGothic"/>
              </a:rPr>
              <a:t>programs</a:t>
            </a:r>
            <a:r>
              <a:rPr lang="sr-Latn-CS" altLang="en-US" sz="2200" dirty="0">
                <a:solidFill>
                  <a:srgbClr val="000066"/>
                </a:solidFill>
                <a:ea typeface="MS PGothic"/>
              </a:rPr>
              <a:t> </a:t>
            </a:r>
            <a:r>
              <a:rPr lang="sr-Latn-CS" altLang="en-US" sz="2200" dirty="0" err="1">
                <a:solidFill>
                  <a:srgbClr val="000066"/>
                </a:solidFill>
                <a:ea typeface="MS PGothic"/>
              </a:rPr>
              <a:t>designed</a:t>
            </a:r>
            <a:r>
              <a:rPr lang="sr-Latn-CS" altLang="en-US" sz="2200" dirty="0">
                <a:solidFill>
                  <a:srgbClr val="000066"/>
                </a:solidFill>
                <a:ea typeface="MS PGothic"/>
              </a:rPr>
              <a:t> to </a:t>
            </a:r>
            <a:r>
              <a:rPr lang="sr-Latn-CS" altLang="en-US" sz="2200" dirty="0" err="1">
                <a:solidFill>
                  <a:srgbClr val="000066"/>
                </a:solidFill>
                <a:ea typeface="MS PGothic"/>
              </a:rPr>
              <a:t>achieve</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goals</a:t>
            </a:r>
            <a:r>
              <a:rPr lang="sr-Latn-CS" altLang="en-US" sz="2200" dirty="0">
                <a:solidFill>
                  <a:srgbClr val="000066"/>
                </a:solidFill>
                <a:ea typeface="MS PGothic"/>
              </a:rPr>
              <a:t> </a:t>
            </a:r>
            <a:r>
              <a:rPr lang="sr-Latn-CS" altLang="en-US" sz="2200" dirty="0" err="1">
                <a:solidFill>
                  <a:srgbClr val="000066"/>
                </a:solidFill>
                <a:ea typeface="MS PGothic"/>
              </a:rPr>
              <a:t>of</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Government</a:t>
            </a:r>
            <a:r>
              <a:rPr lang="sr-Latn-CS" altLang="en-US" sz="2200" dirty="0">
                <a:solidFill>
                  <a:srgbClr val="000066"/>
                </a:solidFill>
                <a:ea typeface="MS PGothic"/>
              </a:rPr>
              <a:t> Program </a:t>
            </a:r>
            <a:r>
              <a:rPr lang="sr-Latn-CS" altLang="en-US" sz="2200" dirty="0" err="1">
                <a:solidFill>
                  <a:srgbClr val="000066"/>
                </a:solidFill>
                <a:ea typeface="MS PGothic"/>
              </a:rPr>
              <a:t>Strategy</a:t>
            </a:r>
            <a:r>
              <a:rPr lang="sr-Latn-CS" altLang="en-US" sz="2200" dirty="0">
                <a:solidFill>
                  <a:srgbClr val="000066"/>
                </a:solidFill>
                <a:ea typeface="MS PGothic"/>
              </a:rPr>
              <a:t> </a:t>
            </a:r>
            <a:r>
              <a:rPr lang="sr-Latn-CS" altLang="en-US" sz="2200" dirty="0" err="1">
                <a:solidFill>
                  <a:srgbClr val="000066"/>
                </a:solidFill>
                <a:ea typeface="MS PGothic"/>
              </a:rPr>
              <a:t>for</a:t>
            </a:r>
            <a:r>
              <a:rPr lang="sr-Latn-CS" altLang="en-US" sz="2200" dirty="0">
                <a:solidFill>
                  <a:srgbClr val="000066"/>
                </a:solidFill>
                <a:ea typeface="MS PGothic"/>
              </a:rPr>
              <a:t> a </a:t>
            </a:r>
            <a:r>
              <a:rPr lang="sr-Latn-CS" altLang="en-US" sz="2200" dirty="0" err="1">
                <a:solidFill>
                  <a:srgbClr val="000066"/>
                </a:solidFill>
                <a:ea typeface="MS PGothic"/>
              </a:rPr>
              <a:t>three-year</a:t>
            </a:r>
            <a:r>
              <a:rPr lang="sr-Latn-CS" altLang="en-US" sz="2200" dirty="0">
                <a:solidFill>
                  <a:srgbClr val="000066"/>
                </a:solidFill>
                <a:ea typeface="MS PGothic"/>
              </a:rPr>
              <a:t> period. </a:t>
            </a:r>
            <a:endParaRPr lang="sr-Latn-CS" altLang="en-US" sz="2200" dirty="0">
              <a:solidFill>
                <a:srgbClr val="000066"/>
              </a:solidFill>
            </a:endParaRPr>
          </a:p>
        </p:txBody>
      </p:sp>
      <p:sp>
        <p:nvSpPr>
          <p:cNvPr id="15363" name="Rezervirano mjesto broja slajda 1">
            <a:extLst>
              <a:ext uri="{FF2B5EF4-FFF2-40B4-BE49-F238E27FC236}">
                <a16:creationId xmlns:a16="http://schemas.microsoft.com/office/drawing/2014/main" id="{2F92A8BD-84A7-44EE-BC70-2A0CE341CE28}"/>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8EEFE727-E994-4277-884F-E65890B2B56B}" type="slidenum">
              <a:rPr lang="sr-Latn-CS" altLang="en-US" smtClean="0">
                <a:solidFill>
                  <a:srgbClr val="000000"/>
                </a:solidFill>
                <a:latin typeface="Frutiger 55 Roman"/>
              </a:rPr>
              <a:pPr eaLnBrk="0" hangingPunct="0">
                <a:buSzPct val="100000"/>
              </a:pPr>
              <a:t>7</a:t>
            </a:fld>
            <a:endParaRPr lang="sr-Latn-CS" altLang="en-US">
              <a:solidFill>
                <a:srgbClr val="000000"/>
              </a:solidFill>
              <a:latin typeface="Frutiger 55 Roman"/>
            </a:endParaRPr>
          </a:p>
        </p:txBody>
      </p:sp>
      <p:pic>
        <p:nvPicPr>
          <p:cNvPr id="15364" name="Picture 4">
            <a:extLst>
              <a:ext uri="{FF2B5EF4-FFF2-40B4-BE49-F238E27FC236}">
                <a16:creationId xmlns:a16="http://schemas.microsoft.com/office/drawing/2014/main" id="{5CD19946-6A8C-4CB4-9190-7F5BA0A8BAA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5365" name="Rectangle 2">
            <a:extLst>
              <a:ext uri="{FF2B5EF4-FFF2-40B4-BE49-F238E27FC236}">
                <a16:creationId xmlns:a16="http://schemas.microsoft.com/office/drawing/2014/main" id="{2BB64321-B1AF-4276-98BD-80B2750A8CC8}"/>
              </a:ext>
            </a:extLst>
          </p:cNvPr>
          <p:cNvSpPr>
            <a:spLocks noGrp="1" noChangeArrowheads="1"/>
          </p:cNvSpPr>
          <p:nvPr>
            <p:ph type="title"/>
          </p:nvPr>
        </p:nvSpPr>
        <p:spPr bwMode="auto">
          <a:xfrm>
            <a:off x="539750" y="0"/>
            <a:ext cx="860084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dirty="0" err="1">
                <a:solidFill>
                  <a:srgbClr val="000066"/>
                </a:solidFill>
                <a:cs typeface="Arial"/>
              </a:rPr>
              <a:t>The</a:t>
            </a:r>
            <a:r>
              <a:rPr lang="sr-Latn-CS" altLang="en-US" dirty="0">
                <a:solidFill>
                  <a:srgbClr val="000066"/>
                </a:solidFill>
                <a:cs typeface="Arial"/>
              </a:rPr>
              <a:t> </a:t>
            </a:r>
            <a:r>
              <a:rPr lang="sr-Latn-CS" altLang="en-US" dirty="0" err="1">
                <a:solidFill>
                  <a:srgbClr val="000066"/>
                </a:solidFill>
                <a:cs typeface="Arial"/>
              </a:rPr>
              <a:t>types</a:t>
            </a:r>
            <a:r>
              <a:rPr lang="sr-Latn-CS" altLang="en-US" dirty="0">
                <a:solidFill>
                  <a:srgbClr val="000066"/>
                </a:solidFill>
                <a:cs typeface="Arial"/>
              </a:rPr>
              <a:t>, </a:t>
            </a:r>
            <a:r>
              <a:rPr lang="sr-Latn-CS" altLang="en-US" dirty="0" err="1">
                <a:solidFill>
                  <a:srgbClr val="000066"/>
                </a:solidFill>
                <a:cs typeface="Arial"/>
              </a:rPr>
              <a:t>contents</a:t>
            </a:r>
            <a:r>
              <a:rPr lang="sr-Latn-CS" altLang="en-US" dirty="0">
                <a:solidFill>
                  <a:srgbClr val="000066"/>
                </a:solidFill>
                <a:cs typeface="Arial"/>
              </a:rPr>
              <a:t> </a:t>
            </a:r>
            <a:r>
              <a:rPr lang="sr-Latn-CS" altLang="en-US" dirty="0" err="1">
                <a:solidFill>
                  <a:srgbClr val="000066"/>
                </a:solidFill>
                <a:cs typeface="Arial"/>
              </a:rPr>
              <a:t>and</a:t>
            </a:r>
            <a:r>
              <a:rPr lang="sr-Latn-CS" altLang="en-US" dirty="0">
                <a:solidFill>
                  <a:srgbClr val="000066"/>
                </a:solidFill>
                <a:cs typeface="Arial"/>
              </a:rPr>
              <a:t> </a:t>
            </a:r>
            <a:r>
              <a:rPr lang="sr-Latn-CS" altLang="en-US" dirty="0" err="1">
                <a:solidFill>
                  <a:srgbClr val="000066"/>
                </a:solidFill>
                <a:cs typeface="Arial"/>
              </a:rPr>
              <a:t>usage</a:t>
            </a:r>
            <a:r>
              <a:rPr lang="sr-Latn-CS" altLang="en-US" dirty="0">
                <a:solidFill>
                  <a:srgbClr val="000066"/>
                </a:solidFill>
                <a:cs typeface="Arial"/>
              </a:rPr>
              <a:t> </a:t>
            </a:r>
            <a:r>
              <a:rPr lang="sr-Latn-CS" altLang="en-US" dirty="0" err="1">
                <a:solidFill>
                  <a:srgbClr val="000066"/>
                </a:solidFill>
                <a:cs typeface="Arial"/>
              </a:rPr>
              <a:t>of</a:t>
            </a:r>
            <a:r>
              <a:rPr lang="sr-Latn-CS" altLang="en-US" dirty="0">
                <a:solidFill>
                  <a:srgbClr val="000066"/>
                </a:solidFill>
                <a:cs typeface="Arial"/>
              </a:rPr>
              <a:t> </a:t>
            </a:r>
            <a:r>
              <a:rPr lang="sr-Latn-CS" altLang="en-US" dirty="0" err="1">
                <a:solidFill>
                  <a:srgbClr val="000066"/>
                </a:solidFill>
                <a:cs typeface="Arial"/>
              </a:rPr>
              <a:t>budget</a:t>
            </a:r>
            <a:r>
              <a:rPr lang="sr-Latn-CS" altLang="en-US" dirty="0">
                <a:solidFill>
                  <a:srgbClr val="000066"/>
                </a:solidFill>
                <a:cs typeface="Arial"/>
              </a:rPr>
              <a:t> </a:t>
            </a:r>
            <a:r>
              <a:rPr lang="sr-Latn-CS" altLang="en-US" dirty="0" err="1">
                <a:solidFill>
                  <a:srgbClr val="000066"/>
                </a:solidFill>
                <a:cs typeface="Arial"/>
              </a:rPr>
              <a:t>classification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B277CADF-ABF2-41FF-A94E-D1166C7C575A}"/>
              </a:ext>
            </a:extLst>
          </p:cNvPr>
          <p:cNvSpPr>
            <a:spLocks noGrp="1" noChangeArrowheads="1"/>
          </p:cNvSpPr>
          <p:nvPr>
            <p:ph idx="1"/>
          </p:nvPr>
        </p:nvSpPr>
        <p:spPr bwMode="auto">
          <a:xfrm>
            <a:off x="179388" y="981075"/>
            <a:ext cx="8353425"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ct val="0"/>
              </a:spcBef>
              <a:spcAft>
                <a:spcPts val="600"/>
              </a:spcAft>
              <a:buClr>
                <a:srgbClr val="000066"/>
              </a:buClr>
              <a:buSzPct val="100000"/>
              <a:buFont typeface="Wingdings" panose="05000000000000000000" pitchFamily="2" charset="2"/>
              <a:buChar char="Ø"/>
            </a:pPr>
            <a:r>
              <a:rPr lang="sr-Latn-CS" altLang="en-US" sz="2200" dirty="0" err="1">
                <a:solidFill>
                  <a:srgbClr val="000066"/>
                </a:solidFill>
                <a:ea typeface="MS PGothic"/>
              </a:rPr>
              <a:t>The</a:t>
            </a:r>
            <a:r>
              <a:rPr lang="sr-Latn-CS" altLang="en-US" sz="2200" dirty="0">
                <a:solidFill>
                  <a:srgbClr val="000066"/>
                </a:solidFill>
                <a:ea typeface="MS PGothic"/>
              </a:rPr>
              <a:t> program is a set </a:t>
            </a:r>
            <a:r>
              <a:rPr lang="sr-Latn-CS" altLang="en-US" sz="2200" dirty="0" err="1">
                <a:solidFill>
                  <a:srgbClr val="000066"/>
                </a:solidFill>
                <a:ea typeface="MS PGothic"/>
              </a:rPr>
              <a:t>of</a:t>
            </a:r>
            <a:r>
              <a:rPr lang="sr-Latn-CS" altLang="en-US" sz="2200" dirty="0">
                <a:solidFill>
                  <a:srgbClr val="000066"/>
                </a:solidFill>
                <a:ea typeface="MS PGothic"/>
              </a:rPr>
              <a:t> </a:t>
            </a:r>
            <a:r>
              <a:rPr lang="sr-Latn-CS" altLang="en-US" sz="2200" dirty="0" err="1">
                <a:solidFill>
                  <a:srgbClr val="000066"/>
                </a:solidFill>
                <a:ea typeface="MS PGothic"/>
              </a:rPr>
              <a:t>independent</a:t>
            </a:r>
            <a:r>
              <a:rPr lang="sr-Latn-CS" altLang="en-US" sz="2200" dirty="0">
                <a:solidFill>
                  <a:srgbClr val="000066"/>
                </a:solidFill>
                <a:ea typeface="MS PGothic"/>
              </a:rPr>
              <a:t>, </a:t>
            </a:r>
            <a:r>
              <a:rPr lang="sr-Latn-CS" altLang="en-US" sz="2200" dirty="0" err="1">
                <a:solidFill>
                  <a:srgbClr val="000066"/>
                </a:solidFill>
                <a:ea typeface="MS PGothic"/>
              </a:rPr>
              <a:t>closely</a:t>
            </a:r>
            <a:r>
              <a:rPr lang="sr-Latn-CS" altLang="en-US" sz="2200" dirty="0">
                <a:solidFill>
                  <a:srgbClr val="000066"/>
                </a:solidFill>
                <a:ea typeface="MS PGothic"/>
              </a:rPr>
              <a:t> </a:t>
            </a:r>
            <a:r>
              <a:rPr lang="sr-Latn-CS" altLang="en-US" sz="2200" dirty="0" err="1">
                <a:solidFill>
                  <a:srgbClr val="000066"/>
                </a:solidFill>
                <a:ea typeface="MS PGothic"/>
              </a:rPr>
              <a:t>connected</a:t>
            </a:r>
            <a:r>
              <a:rPr lang="sr-Latn-CS" altLang="en-US" sz="2200" dirty="0">
                <a:solidFill>
                  <a:srgbClr val="000066"/>
                </a:solidFill>
                <a:ea typeface="MS PGothic"/>
              </a:rPr>
              <a:t> </a:t>
            </a:r>
            <a:r>
              <a:rPr lang="sr-Latn-CS" altLang="en-US" sz="2200" dirty="0" err="1">
                <a:solidFill>
                  <a:srgbClr val="000066"/>
                </a:solidFill>
                <a:ea typeface="MS PGothic"/>
              </a:rPr>
              <a:t>activities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projects</a:t>
            </a:r>
            <a:r>
              <a:rPr lang="sr-Latn-CS" altLang="en-US" sz="2200" dirty="0">
                <a:solidFill>
                  <a:srgbClr val="000066"/>
                </a:solidFill>
                <a:ea typeface="MS PGothic"/>
              </a:rPr>
              <a:t> </a:t>
            </a:r>
            <a:r>
              <a:rPr lang="sr-Latn-CS" altLang="en-US" sz="2200" dirty="0" err="1">
                <a:solidFill>
                  <a:srgbClr val="000066"/>
                </a:solidFill>
                <a:ea typeface="MS PGothic"/>
              </a:rPr>
              <a:t>that</a:t>
            </a:r>
            <a:r>
              <a:rPr lang="sr-Latn-CS" altLang="en-US" sz="2200" dirty="0">
                <a:solidFill>
                  <a:srgbClr val="000066"/>
                </a:solidFill>
                <a:ea typeface="MS PGothic"/>
              </a:rPr>
              <a:t> </a:t>
            </a:r>
            <a:r>
              <a:rPr lang="sr-Latn-CS" altLang="en-US" sz="2200" dirty="0" err="1">
                <a:solidFill>
                  <a:srgbClr val="000066"/>
                </a:solidFill>
                <a:ea typeface="MS PGothic"/>
              </a:rPr>
              <a:t>share</a:t>
            </a:r>
            <a:r>
              <a:rPr lang="sr-Latn-CS" altLang="en-US" sz="2200" dirty="0">
                <a:solidFill>
                  <a:srgbClr val="000066"/>
                </a:solidFill>
                <a:ea typeface="MS PGothic"/>
              </a:rPr>
              <a:t> </a:t>
            </a:r>
            <a:r>
              <a:rPr lang="sr-Latn-CS" altLang="en-US" sz="2200" dirty="0" err="1">
                <a:solidFill>
                  <a:srgbClr val="000066"/>
                </a:solidFill>
                <a:ea typeface="MS PGothic"/>
              </a:rPr>
              <a:t>common</a:t>
            </a:r>
            <a:r>
              <a:rPr lang="sr-Latn-CS" altLang="en-US" sz="2200" dirty="0">
                <a:solidFill>
                  <a:srgbClr val="000066"/>
                </a:solidFill>
                <a:ea typeface="MS PGothic"/>
              </a:rPr>
              <a:t> </a:t>
            </a:r>
            <a:r>
              <a:rPr lang="sr-Latn-CS" altLang="en-US" sz="2200" dirty="0" err="1">
                <a:solidFill>
                  <a:srgbClr val="000066"/>
                </a:solidFill>
                <a:ea typeface="MS PGothic"/>
              </a:rPr>
              <a:t>goals</a:t>
            </a:r>
            <a:r>
              <a:rPr lang="sr-Latn-CS" altLang="en-US" sz="2200" dirty="0">
                <a:solidFill>
                  <a:srgbClr val="000066"/>
                </a:solidFill>
                <a:ea typeface="MS PGothic"/>
              </a:rPr>
              <a:t>. </a:t>
            </a:r>
            <a:endParaRPr lang="sr-Latn-CS" altLang="en-US" sz="2200">
              <a:solidFill>
                <a:srgbClr val="000066"/>
              </a:solidFill>
            </a:endParaRPr>
          </a:p>
          <a:p>
            <a:pPr lvl="1">
              <a:spcBef>
                <a:spcPct val="0"/>
              </a:spcBef>
              <a:spcAft>
                <a:spcPts val="600"/>
              </a:spcAft>
              <a:buClr>
                <a:srgbClr val="000066"/>
              </a:buClr>
              <a:buSzPct val="100000"/>
              <a:buFont typeface="Wingdings" panose="05000000000000000000" pitchFamily="2" charset="2"/>
              <a:buChar char="Ø"/>
            </a:pPr>
            <a:r>
              <a:rPr lang="sr-Latn-CS" altLang="en-US" sz="2200" dirty="0">
                <a:solidFill>
                  <a:srgbClr val="000066"/>
                </a:solidFill>
                <a:ea typeface="MS PGothic"/>
              </a:rPr>
              <a:t>A program </a:t>
            </a:r>
            <a:r>
              <a:rPr lang="sr-Latn-CS" altLang="en-US" sz="2200" dirty="0" err="1">
                <a:solidFill>
                  <a:srgbClr val="000066"/>
                </a:solidFill>
                <a:ea typeface="MS PGothic"/>
              </a:rPr>
              <a:t>consists</a:t>
            </a:r>
            <a:r>
              <a:rPr lang="sr-Latn-CS" altLang="en-US" sz="2200" dirty="0">
                <a:solidFill>
                  <a:srgbClr val="000066"/>
                </a:solidFill>
                <a:ea typeface="MS PGothic"/>
              </a:rPr>
              <a:t> </a:t>
            </a:r>
            <a:r>
              <a:rPr lang="sr-Latn-CS" altLang="en-US" sz="2200" dirty="0" err="1">
                <a:solidFill>
                  <a:srgbClr val="000066"/>
                </a:solidFill>
                <a:ea typeface="MS PGothic"/>
              </a:rPr>
              <a:t>of</a:t>
            </a:r>
            <a:r>
              <a:rPr lang="sr-Latn-CS" altLang="en-US" sz="2200" dirty="0">
                <a:solidFill>
                  <a:srgbClr val="000066"/>
                </a:solidFill>
                <a:ea typeface="MS PGothic"/>
              </a:rPr>
              <a:t> one </a:t>
            </a:r>
            <a:r>
              <a:rPr lang="sr-Latn-CS" altLang="en-US" sz="2200" dirty="0" err="1">
                <a:solidFill>
                  <a:srgbClr val="000066"/>
                </a:solidFill>
                <a:ea typeface="MS PGothic"/>
              </a:rPr>
              <a:t>or</a:t>
            </a:r>
            <a:r>
              <a:rPr lang="sr-Latn-CS" altLang="en-US" sz="2200" dirty="0">
                <a:solidFill>
                  <a:srgbClr val="000066"/>
                </a:solidFill>
                <a:ea typeface="MS PGothic"/>
              </a:rPr>
              <a:t> more </a:t>
            </a:r>
            <a:r>
              <a:rPr lang="sr-Latn-CS" altLang="en-US" sz="2200" dirty="0" err="1">
                <a:solidFill>
                  <a:srgbClr val="000066"/>
                </a:solidFill>
                <a:ea typeface="MS PGothic"/>
              </a:rPr>
              <a:t>activities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a:t>
            </a:r>
            <a:r>
              <a:rPr lang="sr-Latn-CS" altLang="en-US" sz="2200" dirty="0" err="1">
                <a:solidFill>
                  <a:srgbClr val="000066"/>
                </a:solidFill>
                <a:ea typeface="MS PGothic"/>
              </a:rPr>
              <a:t>or</a:t>
            </a:r>
            <a:r>
              <a:rPr lang="sr-Latn-CS" altLang="en-US" sz="2200" dirty="0">
                <a:solidFill>
                  <a:srgbClr val="000066"/>
                </a:solidFill>
                <a:ea typeface="MS PGothic"/>
              </a:rPr>
              <a:t> </a:t>
            </a:r>
            <a:r>
              <a:rPr lang="sr-Latn-CS" altLang="en-US" sz="2200" dirty="0" err="1">
                <a:solidFill>
                  <a:srgbClr val="000066"/>
                </a:solidFill>
                <a:ea typeface="MS PGothic"/>
              </a:rPr>
              <a:t>projects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an</a:t>
            </a:r>
            <a:r>
              <a:rPr lang="sr-Latn-CS" altLang="en-US" sz="2200" dirty="0">
                <a:solidFill>
                  <a:srgbClr val="000066"/>
                </a:solidFill>
                <a:ea typeface="MS PGothic"/>
              </a:rPr>
              <a:t> </a:t>
            </a:r>
            <a:r>
              <a:rPr lang="sr-Latn-CS" altLang="en-US" sz="2200" dirty="0" err="1">
                <a:solidFill>
                  <a:srgbClr val="000066"/>
                </a:solidFill>
                <a:ea typeface="MS PGothic"/>
              </a:rPr>
              <a:t>activity</a:t>
            </a:r>
            <a:r>
              <a:rPr lang="sr-Latn-CS" altLang="en-US" sz="2200" dirty="0">
                <a:solidFill>
                  <a:srgbClr val="000066"/>
                </a:solidFill>
                <a:ea typeface="MS PGothic"/>
              </a:rPr>
              <a:t> </a:t>
            </a:r>
            <a:r>
              <a:rPr lang="sr-Latn-CS" altLang="en-US" sz="2200" dirty="0" err="1">
                <a:solidFill>
                  <a:srgbClr val="000066"/>
                </a:solidFill>
                <a:ea typeface="MS PGothic"/>
              </a:rPr>
              <a:t>or</a:t>
            </a:r>
            <a:r>
              <a:rPr lang="sr-Latn-CS" altLang="en-US" sz="2200" dirty="0">
                <a:solidFill>
                  <a:srgbClr val="000066"/>
                </a:solidFill>
                <a:ea typeface="MS PGothic"/>
              </a:rPr>
              <a:t> </a:t>
            </a:r>
            <a:r>
              <a:rPr lang="sr-Latn-CS" altLang="en-US" sz="2200" dirty="0" err="1">
                <a:solidFill>
                  <a:srgbClr val="000066"/>
                </a:solidFill>
                <a:ea typeface="MS PGothic"/>
              </a:rPr>
              <a:t>project</a:t>
            </a:r>
            <a:r>
              <a:rPr lang="sr-Latn-CS" altLang="en-US" sz="2200" dirty="0">
                <a:solidFill>
                  <a:srgbClr val="000066"/>
                </a:solidFill>
                <a:ea typeface="MS PGothic"/>
              </a:rPr>
              <a:t> </a:t>
            </a:r>
            <a:r>
              <a:rPr lang="sr-Latn-CS" altLang="en-US" sz="2200" dirty="0" err="1">
                <a:solidFill>
                  <a:srgbClr val="000066"/>
                </a:solidFill>
                <a:ea typeface="MS PGothic"/>
              </a:rPr>
              <a:t>can</a:t>
            </a:r>
            <a:r>
              <a:rPr lang="sr-Latn-CS" altLang="en-US" sz="2200" dirty="0">
                <a:solidFill>
                  <a:srgbClr val="000066"/>
                </a:solidFill>
                <a:ea typeface="MS PGothic"/>
              </a:rPr>
              <a:t> </a:t>
            </a:r>
            <a:r>
              <a:rPr lang="sr-Latn-CS" altLang="en-US" sz="2200" dirty="0" err="1">
                <a:solidFill>
                  <a:srgbClr val="000066"/>
                </a:solidFill>
                <a:ea typeface="MS PGothic"/>
              </a:rPr>
              <a:t>belong</a:t>
            </a:r>
            <a:r>
              <a:rPr lang="sr-Latn-CS" altLang="en-US" sz="2200" dirty="0">
                <a:solidFill>
                  <a:srgbClr val="000066"/>
                </a:solidFill>
                <a:ea typeface="MS PGothic"/>
              </a:rPr>
              <a:t> to </a:t>
            </a:r>
            <a:r>
              <a:rPr lang="sr-Latn-CS" altLang="en-US" sz="2200" dirty="0" err="1">
                <a:solidFill>
                  <a:srgbClr val="000066"/>
                </a:solidFill>
                <a:ea typeface="MS PGothic"/>
              </a:rPr>
              <a:t>only</a:t>
            </a:r>
            <a:r>
              <a:rPr lang="sr-Latn-CS" altLang="en-US" sz="2200" dirty="0">
                <a:solidFill>
                  <a:srgbClr val="000066"/>
                </a:solidFill>
                <a:ea typeface="MS PGothic"/>
              </a:rPr>
              <a:t> one program. </a:t>
            </a:r>
            <a:endParaRPr lang="sr-Latn-CS" altLang="en-US" sz="2200" dirty="0">
              <a:solidFill>
                <a:srgbClr val="000066"/>
              </a:solidFill>
            </a:endParaRPr>
          </a:p>
          <a:p>
            <a:pPr lvl="1">
              <a:spcBef>
                <a:spcPct val="0"/>
              </a:spcBef>
              <a:spcAft>
                <a:spcPts val="600"/>
              </a:spcAft>
              <a:buClr>
                <a:srgbClr val="000066"/>
              </a:buClr>
              <a:buSzPct val="100000"/>
              <a:buFont typeface="Wingdings" panose="05000000000000000000" pitchFamily="2" charset="2"/>
              <a:buChar char="Ø"/>
            </a:pPr>
            <a:r>
              <a:rPr lang="sr-Latn-CS" altLang="en-US" sz="2200" dirty="0" err="1">
                <a:solidFill>
                  <a:srgbClr val="000066"/>
                </a:solidFill>
                <a:ea typeface="MS PGothic"/>
              </a:rPr>
              <a:t>An</a:t>
            </a:r>
            <a:r>
              <a:rPr lang="sr-Latn-CS" altLang="en-US" sz="2200" dirty="0">
                <a:solidFill>
                  <a:srgbClr val="000066"/>
                </a:solidFill>
                <a:ea typeface="MS PGothic"/>
              </a:rPr>
              <a:t> </a:t>
            </a:r>
            <a:r>
              <a:rPr lang="sr-Latn-CS" altLang="en-US" sz="2200" dirty="0" err="1">
                <a:solidFill>
                  <a:srgbClr val="000066"/>
                </a:solidFill>
                <a:ea typeface="MS PGothic"/>
              </a:rPr>
              <a:t>activity</a:t>
            </a:r>
            <a:r>
              <a:rPr lang="sr-Latn-CS" altLang="en-US" sz="2200" dirty="0">
                <a:solidFill>
                  <a:srgbClr val="000066"/>
                </a:solidFill>
                <a:ea typeface="MS PGothic"/>
              </a:rPr>
              <a:t> is a </a:t>
            </a:r>
            <a:r>
              <a:rPr lang="sr-Latn-CS" altLang="en-US" sz="2200" dirty="0" err="1">
                <a:solidFill>
                  <a:srgbClr val="000066"/>
                </a:solidFill>
                <a:ea typeface="MS PGothic"/>
              </a:rPr>
              <a:t>part</a:t>
            </a:r>
            <a:r>
              <a:rPr lang="sr-Latn-CS" altLang="en-US" sz="2200" dirty="0">
                <a:solidFill>
                  <a:srgbClr val="000066"/>
                </a:solidFill>
                <a:ea typeface="MS PGothic"/>
              </a:rPr>
              <a:t> </a:t>
            </a:r>
            <a:r>
              <a:rPr lang="sr-Latn-CS" altLang="en-US" sz="2200" dirty="0" err="1">
                <a:solidFill>
                  <a:srgbClr val="000066"/>
                </a:solidFill>
                <a:ea typeface="MS PGothic"/>
              </a:rPr>
              <a:t>of</a:t>
            </a:r>
            <a:r>
              <a:rPr lang="sr-Latn-CS" altLang="en-US" sz="2200" dirty="0">
                <a:solidFill>
                  <a:srgbClr val="000066"/>
                </a:solidFill>
                <a:ea typeface="MS PGothic"/>
              </a:rPr>
              <a:t> a program </a:t>
            </a:r>
            <a:r>
              <a:rPr lang="sr-Latn-CS" altLang="en-US" sz="2200" dirty="0" err="1">
                <a:solidFill>
                  <a:srgbClr val="000066"/>
                </a:solidFill>
                <a:ea typeface="MS PGothic"/>
              </a:rPr>
              <a:t>which</a:t>
            </a:r>
            <a:r>
              <a:rPr lang="sr-Latn-CS" altLang="en-US" sz="2200" dirty="0">
                <a:solidFill>
                  <a:srgbClr val="000066"/>
                </a:solidFill>
                <a:ea typeface="MS PGothic"/>
              </a:rPr>
              <a:t> </a:t>
            </a:r>
            <a:r>
              <a:rPr lang="sr-Latn-CS" altLang="en-US" sz="2200" dirty="0" err="1">
                <a:solidFill>
                  <a:srgbClr val="000066"/>
                </a:solidFill>
                <a:ea typeface="MS PGothic"/>
              </a:rPr>
              <a:t>has</a:t>
            </a:r>
            <a:r>
              <a:rPr lang="sr-Latn-CS" altLang="en-US" sz="2200" dirty="0">
                <a:solidFill>
                  <a:srgbClr val="000066"/>
                </a:solidFill>
                <a:ea typeface="MS PGothic"/>
              </a:rPr>
              <a:t> no set time </a:t>
            </a:r>
            <a:r>
              <a:rPr lang="sr-Latn-CS" altLang="en-US" sz="2200" dirty="0" err="1">
                <a:solidFill>
                  <a:srgbClr val="000066"/>
                </a:solidFill>
                <a:ea typeface="MS PGothic"/>
              </a:rPr>
              <a:t>frame</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its</a:t>
            </a:r>
            <a:r>
              <a:rPr lang="sr-Latn-CS" altLang="en-US" sz="2200" dirty="0">
                <a:solidFill>
                  <a:srgbClr val="000066"/>
                </a:solidFill>
                <a:ea typeface="MS PGothic"/>
              </a:rPr>
              <a:t> </a:t>
            </a:r>
            <a:r>
              <a:rPr lang="sr-Latn-CS" altLang="en-US" sz="2200" dirty="0" err="1">
                <a:solidFill>
                  <a:srgbClr val="000066"/>
                </a:solidFill>
                <a:ea typeface="MS PGothic"/>
              </a:rPr>
              <a:t>planned</a:t>
            </a:r>
            <a:r>
              <a:rPr lang="sr-Latn-CS" altLang="en-US" sz="2200" dirty="0">
                <a:solidFill>
                  <a:srgbClr val="000066"/>
                </a:solidFill>
                <a:ea typeface="MS PGothic"/>
              </a:rPr>
              <a:t> </a:t>
            </a:r>
            <a:r>
              <a:rPr lang="sr-Latn-CS" altLang="en-US" sz="2200" dirty="0" err="1">
                <a:solidFill>
                  <a:srgbClr val="000066"/>
                </a:solidFill>
                <a:ea typeface="MS PGothic"/>
              </a:rPr>
              <a:t>expenditure</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expenses</a:t>
            </a:r>
            <a:r>
              <a:rPr lang="sr-Latn-CS" altLang="en-US" sz="2200" dirty="0">
                <a:solidFill>
                  <a:srgbClr val="000066"/>
                </a:solidFill>
                <a:ea typeface="MS PGothic"/>
              </a:rPr>
              <a:t> </a:t>
            </a:r>
            <a:r>
              <a:rPr lang="sr-Latn-CS" altLang="en-US" sz="2200" dirty="0" err="1">
                <a:solidFill>
                  <a:srgbClr val="000066"/>
                </a:solidFill>
                <a:ea typeface="MS PGothic"/>
              </a:rPr>
              <a:t>for</a:t>
            </a:r>
            <a:r>
              <a:rPr lang="sr-Latn-CS" altLang="en-US" sz="2200" dirty="0">
                <a:solidFill>
                  <a:srgbClr val="000066"/>
                </a:solidFill>
                <a:ea typeface="MS PGothic"/>
              </a:rPr>
              <a:t> </a:t>
            </a:r>
            <a:r>
              <a:rPr lang="sr-Latn-CS" altLang="en-US" sz="2200" dirty="0" err="1">
                <a:solidFill>
                  <a:srgbClr val="000066"/>
                </a:solidFill>
                <a:ea typeface="MS PGothic"/>
              </a:rPr>
              <a:t>goal</a:t>
            </a:r>
            <a:r>
              <a:rPr lang="sr-Latn-CS" altLang="en-US" sz="2200" dirty="0">
                <a:solidFill>
                  <a:srgbClr val="000066"/>
                </a:solidFill>
                <a:ea typeface="MS PGothic"/>
              </a:rPr>
              <a:t> </a:t>
            </a:r>
            <a:r>
              <a:rPr lang="sr-Latn-CS" altLang="en-US" sz="2200" dirty="0" err="1">
                <a:solidFill>
                  <a:srgbClr val="000066"/>
                </a:solidFill>
                <a:ea typeface="MS PGothic"/>
              </a:rPr>
              <a:t>achievement</a:t>
            </a:r>
            <a:r>
              <a:rPr lang="sr-Latn-CS" altLang="en-US" sz="2200" dirty="0">
                <a:solidFill>
                  <a:srgbClr val="000066"/>
                </a:solidFill>
                <a:ea typeface="MS PGothic"/>
              </a:rPr>
              <a:t> </a:t>
            </a:r>
            <a:r>
              <a:rPr lang="sr-Latn-CS" altLang="en-US" sz="2200" dirty="0" err="1">
                <a:solidFill>
                  <a:srgbClr val="000066"/>
                </a:solidFill>
                <a:ea typeface="MS PGothic"/>
              </a:rPr>
              <a:t>have</a:t>
            </a:r>
            <a:r>
              <a:rPr lang="sr-Latn-CS" altLang="en-US" sz="2200" dirty="0">
                <a:solidFill>
                  <a:srgbClr val="000066"/>
                </a:solidFill>
                <a:ea typeface="MS PGothic"/>
              </a:rPr>
              <a:t> </a:t>
            </a:r>
            <a:r>
              <a:rPr lang="sr-Latn-CS" altLang="en-US" sz="2200" dirty="0" err="1">
                <a:solidFill>
                  <a:srgbClr val="000066"/>
                </a:solidFill>
                <a:ea typeface="MS PGothic"/>
              </a:rPr>
              <a:t>been</a:t>
            </a:r>
            <a:r>
              <a:rPr lang="sr-Latn-CS" altLang="en-US" sz="2200" dirty="0">
                <a:solidFill>
                  <a:srgbClr val="000066"/>
                </a:solidFill>
                <a:ea typeface="MS PGothic"/>
              </a:rPr>
              <a:t> </a:t>
            </a:r>
            <a:r>
              <a:rPr lang="sr-Latn-CS" altLang="en-US" sz="2200" dirty="0" err="1">
                <a:solidFill>
                  <a:srgbClr val="000066"/>
                </a:solidFill>
                <a:ea typeface="MS PGothic"/>
              </a:rPr>
              <a:t>determined</a:t>
            </a:r>
            <a:r>
              <a:rPr lang="sr-Latn-CS" altLang="en-US" sz="2200" dirty="0">
                <a:solidFill>
                  <a:srgbClr val="000066"/>
                </a:solidFill>
                <a:ea typeface="MS PGothic"/>
              </a:rPr>
              <a:t> </a:t>
            </a:r>
            <a:r>
              <a:rPr lang="sr-Latn-CS" altLang="en-US" sz="2200" dirty="0" err="1">
                <a:solidFill>
                  <a:srgbClr val="000066"/>
                </a:solidFill>
                <a:ea typeface="MS PGothic"/>
              </a:rPr>
              <a:t>by</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program. </a:t>
            </a:r>
            <a:endParaRPr lang="sr-Latn-CS" altLang="en-US" sz="2200" dirty="0">
              <a:solidFill>
                <a:srgbClr val="000066"/>
              </a:solidFill>
            </a:endParaRPr>
          </a:p>
          <a:p>
            <a:pPr lvl="1">
              <a:spcBef>
                <a:spcPct val="0"/>
              </a:spcBef>
              <a:spcAft>
                <a:spcPts val="600"/>
              </a:spcAft>
              <a:buClr>
                <a:srgbClr val="000066"/>
              </a:buClr>
              <a:buSzPct val="100000"/>
              <a:buFont typeface="Wingdings" panose="05000000000000000000" pitchFamily="2" charset="2"/>
              <a:buChar char="Ø"/>
            </a:pPr>
            <a:r>
              <a:rPr lang="sr-Latn-CS" altLang="en-US" sz="2200" dirty="0">
                <a:solidFill>
                  <a:srgbClr val="000066"/>
                </a:solidFill>
                <a:ea typeface="MS PGothic"/>
              </a:rPr>
              <a:t>A </a:t>
            </a:r>
            <a:r>
              <a:rPr lang="sr-Latn-CS" altLang="en-US" sz="2200" dirty="0" err="1">
                <a:solidFill>
                  <a:srgbClr val="000066"/>
                </a:solidFill>
                <a:ea typeface="MS PGothic"/>
              </a:rPr>
              <a:t>project</a:t>
            </a:r>
            <a:r>
              <a:rPr lang="sr-Latn-CS" altLang="en-US" sz="2200" dirty="0">
                <a:solidFill>
                  <a:srgbClr val="000066"/>
                </a:solidFill>
                <a:ea typeface="MS PGothic"/>
              </a:rPr>
              <a:t> is a </a:t>
            </a:r>
            <a:r>
              <a:rPr lang="sr-Latn-CS" altLang="en-US" sz="2200" dirty="0" err="1">
                <a:solidFill>
                  <a:srgbClr val="000066"/>
                </a:solidFill>
                <a:ea typeface="MS PGothic"/>
              </a:rPr>
              <a:t>part</a:t>
            </a:r>
            <a:r>
              <a:rPr lang="sr-Latn-CS" altLang="en-US" sz="2200" dirty="0">
                <a:solidFill>
                  <a:srgbClr val="000066"/>
                </a:solidFill>
                <a:ea typeface="MS PGothic"/>
              </a:rPr>
              <a:t> </a:t>
            </a:r>
            <a:r>
              <a:rPr lang="sr-Latn-CS" altLang="en-US" sz="2200" dirty="0" err="1">
                <a:solidFill>
                  <a:srgbClr val="000066"/>
                </a:solidFill>
                <a:ea typeface="MS PGothic"/>
              </a:rPr>
              <a:t>of</a:t>
            </a:r>
            <a:r>
              <a:rPr lang="sr-Latn-CS" altLang="en-US" sz="2200" dirty="0">
                <a:solidFill>
                  <a:srgbClr val="000066"/>
                </a:solidFill>
                <a:ea typeface="MS PGothic"/>
              </a:rPr>
              <a:t> a program </a:t>
            </a:r>
            <a:r>
              <a:rPr lang="sr-Latn-CS" altLang="en-US" sz="2200" dirty="0" err="1">
                <a:solidFill>
                  <a:srgbClr val="000066"/>
                </a:solidFill>
                <a:ea typeface="MS PGothic"/>
              </a:rPr>
              <a:t>with</a:t>
            </a:r>
            <a:r>
              <a:rPr lang="sr-Latn-CS" altLang="en-US" sz="2200" dirty="0">
                <a:solidFill>
                  <a:srgbClr val="000066"/>
                </a:solidFill>
                <a:ea typeface="MS PGothic"/>
              </a:rPr>
              <a:t> a set time </a:t>
            </a:r>
            <a:r>
              <a:rPr lang="sr-Latn-CS" altLang="en-US" sz="2200" dirty="0" err="1">
                <a:solidFill>
                  <a:srgbClr val="000066"/>
                </a:solidFill>
                <a:ea typeface="MS PGothic"/>
              </a:rPr>
              <a:t>frame</a:t>
            </a:r>
            <a:r>
              <a:rPr lang="sr-Latn-CS" altLang="en-US" sz="2200" dirty="0">
                <a:solidFill>
                  <a:srgbClr val="000066"/>
                </a:solidFill>
                <a:ea typeface="MS PGothic"/>
              </a:rPr>
              <a:t>, </a:t>
            </a:r>
            <a:r>
              <a:rPr lang="sr-Latn-CS" altLang="en-US" sz="2200" dirty="0" err="1">
                <a:solidFill>
                  <a:srgbClr val="000066"/>
                </a:solidFill>
                <a:ea typeface="MS PGothic"/>
              </a:rPr>
              <a:t>where</a:t>
            </a:r>
            <a:r>
              <a:rPr lang="sr-Latn-CS" altLang="en-US" sz="2200" dirty="0">
                <a:solidFill>
                  <a:srgbClr val="000066"/>
                </a:solidFill>
                <a:ea typeface="MS PGothic"/>
              </a:rPr>
              <a:t> </a:t>
            </a:r>
            <a:r>
              <a:rPr lang="sr-Latn-CS" altLang="en-US" sz="2200" dirty="0" err="1">
                <a:solidFill>
                  <a:srgbClr val="000066"/>
                </a:solidFill>
                <a:ea typeface="MS PGothic"/>
              </a:rPr>
              <a:t>expenses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expenditure</a:t>
            </a:r>
            <a:r>
              <a:rPr lang="sr-Latn-CS" altLang="en-US" sz="2200" dirty="0">
                <a:solidFill>
                  <a:srgbClr val="000066"/>
                </a:solidFill>
                <a:ea typeface="MS PGothic"/>
              </a:rPr>
              <a:t> </a:t>
            </a:r>
            <a:r>
              <a:rPr lang="sr-Latn-CS" altLang="en-US" sz="2200" dirty="0" err="1">
                <a:solidFill>
                  <a:srgbClr val="000066"/>
                </a:solidFill>
                <a:ea typeface="MS PGothic"/>
              </a:rPr>
              <a:t>for</a:t>
            </a:r>
            <a:r>
              <a:rPr lang="sr-Latn-CS" altLang="en-US" sz="2200" dirty="0">
                <a:solidFill>
                  <a:srgbClr val="000066"/>
                </a:solidFill>
                <a:ea typeface="MS PGothic"/>
              </a:rPr>
              <a:t> </a:t>
            </a:r>
            <a:r>
              <a:rPr lang="sr-Latn-CS" altLang="en-US" sz="2200" dirty="0" err="1">
                <a:solidFill>
                  <a:srgbClr val="000066"/>
                </a:solidFill>
                <a:ea typeface="MS PGothic"/>
              </a:rPr>
              <a:t>goal</a:t>
            </a:r>
            <a:r>
              <a:rPr lang="sr-Latn-CS" altLang="en-US" sz="2200" dirty="0">
                <a:solidFill>
                  <a:srgbClr val="000066"/>
                </a:solidFill>
                <a:ea typeface="MS PGothic"/>
              </a:rPr>
              <a:t> </a:t>
            </a:r>
            <a:r>
              <a:rPr lang="sr-Latn-CS" altLang="en-US" sz="2200" dirty="0" err="1">
                <a:solidFill>
                  <a:srgbClr val="000066"/>
                </a:solidFill>
                <a:ea typeface="MS PGothic"/>
              </a:rPr>
              <a:t>achievement</a:t>
            </a:r>
            <a:r>
              <a:rPr lang="sr-Latn-CS" altLang="en-US" sz="2200" dirty="0">
                <a:solidFill>
                  <a:srgbClr val="000066"/>
                </a:solidFill>
                <a:ea typeface="MS PGothic"/>
              </a:rPr>
              <a:t> </a:t>
            </a:r>
            <a:r>
              <a:rPr lang="sr-Latn-CS" altLang="en-US" sz="2200" dirty="0" err="1">
                <a:solidFill>
                  <a:srgbClr val="000066"/>
                </a:solidFill>
                <a:ea typeface="MS PGothic"/>
              </a:rPr>
              <a:t>have</a:t>
            </a:r>
            <a:r>
              <a:rPr lang="sr-Latn-CS" altLang="en-US" sz="2200" dirty="0">
                <a:solidFill>
                  <a:srgbClr val="000066"/>
                </a:solidFill>
                <a:ea typeface="MS PGothic"/>
              </a:rPr>
              <a:t> </a:t>
            </a:r>
            <a:r>
              <a:rPr lang="sr-Latn-CS" altLang="en-US" sz="2200" dirty="0" err="1">
                <a:solidFill>
                  <a:srgbClr val="000066"/>
                </a:solidFill>
                <a:ea typeface="MS PGothic"/>
              </a:rPr>
              <a:t>been</a:t>
            </a:r>
            <a:r>
              <a:rPr lang="sr-Latn-CS" altLang="en-US" sz="2200" dirty="0">
                <a:solidFill>
                  <a:srgbClr val="000066"/>
                </a:solidFill>
                <a:ea typeface="MS PGothic"/>
              </a:rPr>
              <a:t> </a:t>
            </a:r>
            <a:r>
              <a:rPr lang="sr-Latn-CS" altLang="en-US" sz="2200" dirty="0" err="1">
                <a:solidFill>
                  <a:srgbClr val="000066"/>
                </a:solidFill>
                <a:ea typeface="MS PGothic"/>
              </a:rPr>
              <a:t>determined</a:t>
            </a:r>
            <a:r>
              <a:rPr lang="sr-Latn-CS" altLang="en-US" sz="2200" dirty="0">
                <a:solidFill>
                  <a:srgbClr val="000066"/>
                </a:solidFill>
                <a:ea typeface="MS PGothic"/>
              </a:rPr>
              <a:t> </a:t>
            </a:r>
            <a:r>
              <a:rPr lang="sr-Latn-CS" altLang="en-US" sz="2200" dirty="0" err="1">
                <a:solidFill>
                  <a:srgbClr val="000066"/>
                </a:solidFill>
                <a:ea typeface="MS PGothic"/>
              </a:rPr>
              <a:t>by</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program. </a:t>
            </a:r>
            <a:endParaRPr lang="sr-Latn-CS" altLang="en-US" sz="2200" dirty="0">
              <a:solidFill>
                <a:srgbClr val="000066"/>
              </a:solidFill>
            </a:endParaRPr>
          </a:p>
          <a:p>
            <a:pPr lvl="1">
              <a:spcBef>
                <a:spcPct val="0"/>
              </a:spcBef>
              <a:spcAft>
                <a:spcPts val="600"/>
              </a:spcAft>
              <a:buClr>
                <a:srgbClr val="000066"/>
              </a:buClr>
              <a:buSzPct val="100000"/>
              <a:buFont typeface="Wingdings" panose="05000000000000000000" pitchFamily="2" charset="2"/>
              <a:buChar char="Ø"/>
            </a:pPr>
            <a:r>
              <a:rPr lang="sr-Latn-CS" altLang="en-US" sz="2200" dirty="0" err="1">
                <a:solidFill>
                  <a:srgbClr val="000066"/>
                </a:solidFill>
                <a:ea typeface="MS PGothic"/>
              </a:rPr>
              <a:t>Projects</a:t>
            </a:r>
            <a:r>
              <a:rPr lang="sr-Latn-CS" altLang="en-US" sz="2200" dirty="0">
                <a:solidFill>
                  <a:srgbClr val="000066"/>
                </a:solidFill>
                <a:ea typeface="MS PGothic"/>
              </a:rPr>
              <a:t> are </a:t>
            </a:r>
            <a:r>
              <a:rPr lang="sr-Latn-CS" altLang="en-US" sz="2200" dirty="0" err="1">
                <a:solidFill>
                  <a:srgbClr val="000066"/>
                </a:solidFill>
                <a:ea typeface="MS PGothic"/>
              </a:rPr>
              <a:t>planned</a:t>
            </a:r>
            <a:r>
              <a:rPr lang="sr-Latn-CS" altLang="en-US" sz="2200" dirty="0">
                <a:solidFill>
                  <a:srgbClr val="000066"/>
                </a:solidFill>
                <a:ea typeface="MS PGothic"/>
              </a:rPr>
              <a:t> as one-</a:t>
            </a:r>
            <a:r>
              <a:rPr lang="sr-Latn-CS" altLang="en-US" sz="2200" dirty="0" err="1">
                <a:solidFill>
                  <a:srgbClr val="000066"/>
                </a:solidFill>
                <a:ea typeface="MS PGothic"/>
              </a:rPr>
              <a:t>off</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can</a:t>
            </a:r>
            <a:r>
              <a:rPr lang="sr-Latn-CS" altLang="en-US" sz="2200" dirty="0">
                <a:solidFill>
                  <a:srgbClr val="000066"/>
                </a:solidFill>
                <a:ea typeface="MS PGothic"/>
              </a:rPr>
              <a:t> be </a:t>
            </a:r>
            <a:r>
              <a:rPr lang="sr-Latn-CS" altLang="en-US" sz="2200" dirty="0" err="1">
                <a:solidFill>
                  <a:srgbClr val="000066"/>
                </a:solidFill>
                <a:ea typeface="MS PGothic"/>
              </a:rPr>
              <a:t>current</a:t>
            </a:r>
            <a:r>
              <a:rPr lang="sr-Latn-CS" altLang="en-US" sz="2200" dirty="0">
                <a:solidFill>
                  <a:srgbClr val="000066"/>
                </a:solidFill>
                <a:ea typeface="MS PGothic"/>
              </a:rPr>
              <a:t> </a:t>
            </a:r>
            <a:r>
              <a:rPr lang="sr-Latn-CS" altLang="en-US" sz="2200" dirty="0" err="1">
                <a:solidFill>
                  <a:srgbClr val="000066"/>
                </a:solidFill>
                <a:ea typeface="MS PGothic"/>
              </a:rPr>
              <a:t>or</a:t>
            </a:r>
            <a:r>
              <a:rPr lang="sr-Latn-CS" altLang="en-US" sz="2200" dirty="0">
                <a:solidFill>
                  <a:srgbClr val="000066"/>
                </a:solidFill>
                <a:ea typeface="MS PGothic"/>
              </a:rPr>
              <a:t> </a:t>
            </a:r>
            <a:r>
              <a:rPr lang="sr-Latn-CS" altLang="en-US" sz="2200" dirty="0" err="1">
                <a:solidFill>
                  <a:srgbClr val="000066"/>
                </a:solidFill>
                <a:ea typeface="MS PGothic"/>
              </a:rPr>
              <a:t>capital</a:t>
            </a:r>
            <a:r>
              <a:rPr lang="sr-Latn-CS" altLang="en-US" sz="2200" dirty="0">
                <a:solidFill>
                  <a:srgbClr val="000066"/>
                </a:solidFill>
                <a:ea typeface="MS PGothic"/>
              </a:rPr>
              <a:t>. </a:t>
            </a:r>
            <a:endParaRPr lang="sr-Latn-CS" altLang="en-US" sz="2200" dirty="0">
              <a:solidFill>
                <a:srgbClr val="000066"/>
              </a:solidFill>
            </a:endParaRPr>
          </a:p>
          <a:p>
            <a:pPr lvl="1">
              <a:spcBef>
                <a:spcPct val="0"/>
              </a:spcBef>
              <a:spcAft>
                <a:spcPts val="600"/>
              </a:spcAft>
              <a:buClr>
                <a:srgbClr val="000066"/>
              </a:buClr>
              <a:buSzPct val="100000"/>
              <a:buFont typeface="Wingdings" panose="05000000000000000000" pitchFamily="2" charset="2"/>
              <a:buChar char="Ø"/>
            </a:pPr>
            <a:r>
              <a:rPr lang="sr-Latn-CS" altLang="en-US" sz="2200" dirty="0" err="1">
                <a:solidFill>
                  <a:srgbClr val="000066"/>
                </a:solidFill>
                <a:ea typeface="MS PGothic"/>
              </a:rPr>
              <a:t>Current</a:t>
            </a:r>
            <a:r>
              <a:rPr lang="sr-Latn-CS" altLang="en-US" sz="2200" dirty="0">
                <a:solidFill>
                  <a:srgbClr val="000066"/>
                </a:solidFill>
                <a:ea typeface="MS PGothic"/>
              </a:rPr>
              <a:t> </a:t>
            </a:r>
            <a:r>
              <a:rPr lang="sr-Latn-CS" altLang="en-US" sz="2200" dirty="0" err="1">
                <a:solidFill>
                  <a:srgbClr val="000066"/>
                </a:solidFill>
                <a:ea typeface="MS PGothic"/>
              </a:rPr>
              <a:t>project</a:t>
            </a:r>
            <a:r>
              <a:rPr lang="sr-Latn-CS" altLang="en-US" sz="2200" dirty="0">
                <a:solidFill>
                  <a:srgbClr val="000066"/>
                </a:solidFill>
                <a:ea typeface="MS PGothic"/>
              </a:rPr>
              <a:t> </a:t>
            </a:r>
            <a:r>
              <a:rPr lang="sr-Latn-CS" altLang="en-US" sz="2200" dirty="0" err="1">
                <a:solidFill>
                  <a:srgbClr val="000066"/>
                </a:solidFill>
                <a:ea typeface="MS PGothic"/>
              </a:rPr>
              <a:t>implementation</a:t>
            </a:r>
            <a:r>
              <a:rPr lang="sr-Latn-CS" altLang="en-US" sz="2200" dirty="0">
                <a:solidFill>
                  <a:srgbClr val="000066"/>
                </a:solidFill>
                <a:ea typeface="MS PGothic"/>
              </a:rPr>
              <a:t> </a:t>
            </a:r>
            <a:r>
              <a:rPr lang="sr-Latn-CS" altLang="en-US" sz="2200" dirty="0" err="1">
                <a:solidFill>
                  <a:srgbClr val="000066"/>
                </a:solidFill>
                <a:ea typeface="MS PGothic"/>
              </a:rPr>
              <a:t>does</a:t>
            </a:r>
            <a:r>
              <a:rPr lang="sr-Latn-CS" altLang="en-US" sz="2200" dirty="0">
                <a:solidFill>
                  <a:srgbClr val="000066"/>
                </a:solidFill>
                <a:ea typeface="MS PGothic"/>
              </a:rPr>
              <a:t> </a:t>
            </a:r>
            <a:r>
              <a:rPr lang="sr-Latn-CS" altLang="en-US" sz="2200" dirty="0" err="1">
                <a:solidFill>
                  <a:srgbClr val="000066"/>
                </a:solidFill>
                <a:ea typeface="MS PGothic"/>
              </a:rPr>
              <a:t>not</a:t>
            </a:r>
            <a:r>
              <a:rPr lang="sr-Latn-CS" altLang="en-US" sz="2200" dirty="0">
                <a:solidFill>
                  <a:srgbClr val="000066"/>
                </a:solidFill>
                <a:ea typeface="MS PGothic"/>
              </a:rPr>
              <a:t> </a:t>
            </a:r>
            <a:r>
              <a:rPr lang="sr-Latn-CS" altLang="en-US" sz="2200" dirty="0" err="1">
                <a:solidFill>
                  <a:srgbClr val="000066"/>
                </a:solidFill>
                <a:ea typeface="MS PGothic"/>
              </a:rPr>
              <a:t>increase</a:t>
            </a:r>
            <a:r>
              <a:rPr lang="sr-Latn-CS" altLang="en-US" sz="2200" dirty="0">
                <a:solidFill>
                  <a:srgbClr val="000066"/>
                </a:solidFill>
                <a:ea typeface="MS PGothic"/>
              </a:rPr>
              <a:t> </a:t>
            </a:r>
            <a:r>
              <a:rPr lang="sr-Latn-CS" altLang="en-US" sz="2200" dirty="0" err="1">
                <a:solidFill>
                  <a:srgbClr val="000066"/>
                </a:solidFill>
                <a:ea typeface="MS PGothic"/>
              </a:rPr>
              <a:t>assets</a:t>
            </a:r>
            <a:r>
              <a:rPr lang="sr-Latn-CS" altLang="en-US" sz="2200" dirty="0">
                <a:solidFill>
                  <a:srgbClr val="000066"/>
                </a:solidFill>
                <a:ea typeface="MS PGothic"/>
              </a:rPr>
              <a:t>, </a:t>
            </a:r>
            <a:r>
              <a:rPr lang="sr-Latn-CS" altLang="en-US" sz="2200" dirty="0" err="1">
                <a:solidFill>
                  <a:srgbClr val="000066"/>
                </a:solidFill>
                <a:ea typeface="MS PGothic"/>
              </a:rPr>
              <a:t>while</a:t>
            </a:r>
            <a:r>
              <a:rPr lang="sr-Latn-CS" altLang="en-US" sz="2200" dirty="0">
                <a:solidFill>
                  <a:srgbClr val="000066"/>
                </a:solidFill>
                <a:ea typeface="MS PGothic"/>
              </a:rPr>
              <a:t> </a:t>
            </a:r>
            <a:r>
              <a:rPr lang="sr-Latn-CS" altLang="en-US" sz="2200" dirty="0" err="1">
                <a:solidFill>
                  <a:srgbClr val="000066"/>
                </a:solidFill>
                <a:ea typeface="MS PGothic"/>
              </a:rPr>
              <a:t>capital</a:t>
            </a:r>
            <a:r>
              <a:rPr lang="sr-Latn-CS" altLang="en-US" sz="2200" dirty="0">
                <a:solidFill>
                  <a:srgbClr val="000066"/>
                </a:solidFill>
                <a:ea typeface="MS PGothic"/>
              </a:rPr>
              <a:t> </a:t>
            </a:r>
            <a:r>
              <a:rPr lang="sr-Latn-CS" altLang="en-US" sz="2200" dirty="0" err="1">
                <a:solidFill>
                  <a:srgbClr val="000066"/>
                </a:solidFill>
                <a:ea typeface="MS PGothic"/>
              </a:rPr>
              <a:t>projects</a:t>
            </a:r>
            <a:r>
              <a:rPr lang="sr-Latn-CS" altLang="en-US" sz="2200" dirty="0">
                <a:solidFill>
                  <a:srgbClr val="000066"/>
                </a:solidFill>
                <a:ea typeface="MS PGothic"/>
              </a:rPr>
              <a:t> </a:t>
            </a:r>
            <a:r>
              <a:rPr lang="sr-Latn-CS" altLang="en-US" sz="2200" dirty="0" err="1">
                <a:solidFill>
                  <a:srgbClr val="000066"/>
                </a:solidFill>
                <a:ea typeface="MS PGothic"/>
              </a:rPr>
              <a:t>entail</a:t>
            </a:r>
            <a:r>
              <a:rPr lang="sr-Latn-CS" altLang="en-US" sz="2200" dirty="0">
                <a:solidFill>
                  <a:srgbClr val="000066"/>
                </a:solidFill>
                <a:ea typeface="MS PGothic"/>
              </a:rPr>
              <a:t> </a:t>
            </a:r>
            <a:r>
              <a:rPr lang="sr-Latn-CS" altLang="en-US" sz="2200" dirty="0" err="1">
                <a:solidFill>
                  <a:srgbClr val="000066"/>
                </a:solidFill>
                <a:ea typeface="MS PGothic"/>
              </a:rPr>
              <a:t>investments</a:t>
            </a:r>
            <a:r>
              <a:rPr lang="sr-Latn-CS" altLang="en-US" sz="2200" dirty="0">
                <a:solidFill>
                  <a:srgbClr val="000066"/>
                </a:solidFill>
                <a:ea typeface="MS PGothic"/>
              </a:rPr>
              <a:t> in </a:t>
            </a:r>
            <a:r>
              <a:rPr lang="sr-Latn-CS" altLang="en-US" sz="2200" dirty="0" err="1">
                <a:solidFill>
                  <a:srgbClr val="000066"/>
                </a:solidFill>
                <a:ea typeface="MS PGothic"/>
              </a:rPr>
              <a:t>assets</a:t>
            </a:r>
            <a:r>
              <a:rPr lang="sr-Latn-CS" altLang="en-US" sz="2200" dirty="0">
                <a:solidFill>
                  <a:srgbClr val="000066"/>
                </a:solidFill>
                <a:ea typeface="MS PGothic"/>
              </a:rPr>
              <a:t>. </a:t>
            </a:r>
            <a:endParaRPr lang="sr-Latn-CS" altLang="en-US" sz="2200" dirty="0">
              <a:solidFill>
                <a:srgbClr val="000066"/>
              </a:solidFill>
            </a:endParaRPr>
          </a:p>
        </p:txBody>
      </p:sp>
      <p:sp>
        <p:nvSpPr>
          <p:cNvPr id="17411" name="Rezervirano mjesto broja slajda 1">
            <a:extLst>
              <a:ext uri="{FF2B5EF4-FFF2-40B4-BE49-F238E27FC236}">
                <a16:creationId xmlns:a16="http://schemas.microsoft.com/office/drawing/2014/main" id="{43F064D9-EDE8-472E-9797-966DC8CB7DB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F1906764-E448-4758-9834-CF6C5C722682}" type="slidenum">
              <a:rPr lang="sr-Latn-CS" altLang="en-US" smtClean="0">
                <a:solidFill>
                  <a:srgbClr val="000000"/>
                </a:solidFill>
                <a:latin typeface="Frutiger 55 Roman"/>
              </a:rPr>
              <a:pPr eaLnBrk="0" hangingPunct="0">
                <a:buSzPct val="100000"/>
              </a:pPr>
              <a:t>8</a:t>
            </a:fld>
            <a:endParaRPr lang="sr-Latn-CS" altLang="en-US">
              <a:solidFill>
                <a:srgbClr val="000000"/>
              </a:solidFill>
              <a:latin typeface="Frutiger 55 Roman"/>
            </a:endParaRPr>
          </a:p>
        </p:txBody>
      </p:sp>
      <p:pic>
        <p:nvPicPr>
          <p:cNvPr id="17412" name="Picture 4">
            <a:extLst>
              <a:ext uri="{FF2B5EF4-FFF2-40B4-BE49-F238E27FC236}">
                <a16:creationId xmlns:a16="http://schemas.microsoft.com/office/drawing/2014/main" id="{A2A65B8C-AAB2-4ACD-8D4C-07FE3044EBE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7413" name="Rectangle 2">
            <a:extLst>
              <a:ext uri="{FF2B5EF4-FFF2-40B4-BE49-F238E27FC236}">
                <a16:creationId xmlns:a16="http://schemas.microsoft.com/office/drawing/2014/main" id="{18D24F53-10F2-4DA4-AF7C-5C4CD472CCDB}"/>
              </a:ext>
            </a:extLst>
          </p:cNvPr>
          <p:cNvSpPr>
            <a:spLocks noGrp="1" noChangeArrowheads="1"/>
          </p:cNvSpPr>
          <p:nvPr>
            <p:ph type="title"/>
          </p:nvPr>
        </p:nvSpPr>
        <p:spPr bwMode="auto">
          <a:xfrm>
            <a:off x="539750" y="0"/>
            <a:ext cx="8310563"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The types, contents and implementation of budget classification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A54B1624-D3A7-4EE9-8CC1-C30B4AE999E1}"/>
              </a:ext>
            </a:extLst>
          </p:cNvPr>
          <p:cNvSpPr>
            <a:spLocks noGrp="1" noChangeArrowheads="1"/>
          </p:cNvSpPr>
          <p:nvPr>
            <p:ph idx="1"/>
          </p:nvPr>
        </p:nvSpPr>
        <p:spPr bwMode="auto">
          <a:xfrm>
            <a:off x="539750" y="1412875"/>
            <a:ext cx="7848600" cy="493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600"/>
              </a:spcAft>
              <a:buSzPct val="100000"/>
              <a:buFont typeface="Wingdings" panose="05000000000000000000" pitchFamily="2" charset="2"/>
              <a:buChar char="v"/>
            </a:pPr>
            <a:r>
              <a:rPr lang="sr-Latn-CS" altLang="en-US" sz="2200" dirty="0">
                <a:solidFill>
                  <a:srgbClr val="000066"/>
                </a:solidFill>
                <a:ea typeface="MS PGothic"/>
              </a:rPr>
              <a:t>... </a:t>
            </a:r>
            <a:r>
              <a:rPr lang="sr-Latn-CS" altLang="en-US" sz="2200" dirty="0" err="1">
                <a:solidFill>
                  <a:srgbClr val="000066"/>
                </a:solidFill>
                <a:ea typeface="MS PGothic"/>
              </a:rPr>
              <a:t>has</a:t>
            </a:r>
            <a:r>
              <a:rPr lang="sr-Latn-CS" altLang="en-US" sz="2200" dirty="0">
                <a:solidFill>
                  <a:srgbClr val="000066"/>
                </a:solidFill>
                <a:ea typeface="MS PGothic"/>
              </a:rPr>
              <a:t> </a:t>
            </a:r>
            <a:r>
              <a:rPr lang="sr-Latn-CS" altLang="en-US" sz="2200" dirty="0" err="1">
                <a:solidFill>
                  <a:srgbClr val="000066"/>
                </a:solidFill>
                <a:ea typeface="MS PGothic"/>
              </a:rPr>
              <a:t>been</a:t>
            </a:r>
            <a:r>
              <a:rPr lang="sr-Latn-CS" altLang="en-US" sz="2200" dirty="0">
                <a:solidFill>
                  <a:srgbClr val="000066"/>
                </a:solidFill>
                <a:ea typeface="MS PGothic"/>
              </a:rPr>
              <a:t> </a:t>
            </a:r>
            <a:r>
              <a:rPr lang="sr-Latn-CS" altLang="en-US" sz="2200" dirty="0" err="1">
                <a:solidFill>
                  <a:srgbClr val="000066"/>
                </a:solidFill>
                <a:ea typeface="MS PGothic"/>
              </a:rPr>
              <a:t>stipulated</a:t>
            </a:r>
            <a:r>
              <a:rPr lang="sr-Latn-CS" altLang="en-US" sz="2200" dirty="0">
                <a:solidFill>
                  <a:srgbClr val="000066"/>
                </a:solidFill>
                <a:ea typeface="MS PGothic"/>
              </a:rPr>
              <a:t> </a:t>
            </a:r>
            <a:r>
              <a:rPr lang="sr-Latn-CS" altLang="en-US" sz="2200" dirty="0" err="1">
                <a:solidFill>
                  <a:srgbClr val="000066"/>
                </a:solidFill>
                <a:ea typeface="MS PGothic"/>
              </a:rPr>
              <a:t>by</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Ordinance</a:t>
            </a:r>
            <a:r>
              <a:rPr lang="sr-Latn-CS" altLang="en-US" sz="2200" dirty="0">
                <a:solidFill>
                  <a:srgbClr val="000066"/>
                </a:solidFill>
                <a:ea typeface="MS PGothic"/>
              </a:rPr>
              <a:t> on </a:t>
            </a:r>
            <a:r>
              <a:rPr lang="sr-Latn-CS" altLang="en-US" sz="2200" dirty="0" err="1">
                <a:solidFill>
                  <a:srgbClr val="000066"/>
                </a:solidFill>
                <a:ea typeface="MS PGothic"/>
              </a:rPr>
              <a:t>Budget</a:t>
            </a:r>
            <a:r>
              <a:rPr lang="sr-Latn-CS" altLang="en-US" sz="2200" dirty="0">
                <a:solidFill>
                  <a:srgbClr val="000066"/>
                </a:solidFill>
                <a:ea typeface="MS PGothic"/>
              </a:rPr>
              <a:t> </a:t>
            </a:r>
            <a:r>
              <a:rPr lang="sr-Latn-CS" altLang="en-US" sz="2200" dirty="0" err="1">
                <a:solidFill>
                  <a:srgbClr val="000066"/>
                </a:solidFill>
                <a:ea typeface="MS PGothic"/>
              </a:rPr>
              <a:t>Accounting</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Chart</a:t>
            </a:r>
            <a:r>
              <a:rPr lang="sr-Latn-CS" altLang="en-US" sz="2200" dirty="0">
                <a:solidFill>
                  <a:srgbClr val="000066"/>
                </a:solidFill>
                <a:ea typeface="MS PGothic"/>
              </a:rPr>
              <a:t> </a:t>
            </a:r>
            <a:r>
              <a:rPr lang="sr-Latn-CS" altLang="en-US" sz="2200" dirty="0" err="1">
                <a:solidFill>
                  <a:srgbClr val="000066"/>
                </a:solidFill>
                <a:ea typeface="MS PGothic"/>
              </a:rPr>
              <a:t>of</a:t>
            </a:r>
            <a:r>
              <a:rPr lang="sr-Latn-CS" altLang="en-US" sz="2200" dirty="0">
                <a:solidFill>
                  <a:srgbClr val="000066"/>
                </a:solidFill>
                <a:ea typeface="MS PGothic"/>
              </a:rPr>
              <a:t> </a:t>
            </a:r>
            <a:r>
              <a:rPr lang="sr-Latn-CS" altLang="en-US" sz="2200" dirty="0" err="1">
                <a:solidFill>
                  <a:srgbClr val="000066"/>
                </a:solidFill>
                <a:ea typeface="MS PGothic"/>
              </a:rPr>
              <a:t>Accounts</a:t>
            </a:r>
            <a:r>
              <a:rPr lang="sr-Latn-CS" altLang="en-US" sz="2200" dirty="0">
                <a:solidFill>
                  <a:srgbClr val="000066"/>
                </a:solidFill>
                <a:ea typeface="MS PGothic"/>
              </a:rPr>
              <a:t> (OG, no. 124/2014, 115/2015, 87/2016 </a:t>
            </a:r>
            <a:r>
              <a:rPr lang="sr-Latn-CS" altLang="en-US" sz="2200" dirty="0" err="1">
                <a:solidFill>
                  <a:srgbClr val="000066"/>
                </a:solidFill>
                <a:ea typeface="MS PGothic"/>
              </a:rPr>
              <a:t>and</a:t>
            </a:r>
            <a:r>
              <a:rPr lang="sr-Latn-CS" altLang="en-US" sz="2200" dirty="0">
                <a:solidFill>
                  <a:srgbClr val="000066"/>
                </a:solidFill>
                <a:ea typeface="MS PGothic"/>
              </a:rPr>
              <a:t> 3/2018)</a:t>
            </a:r>
          </a:p>
          <a:p>
            <a:pPr lvl="1">
              <a:spcBef>
                <a:spcPct val="0"/>
              </a:spcBef>
              <a:spcAft>
                <a:spcPts val="600"/>
              </a:spcAft>
              <a:buClr>
                <a:srgbClr val="000066"/>
              </a:buClr>
              <a:buSzPct val="100000"/>
              <a:buFont typeface="Wingdings" panose="05000000000000000000" pitchFamily="2" charset="2"/>
              <a:buChar char="Ø"/>
            </a:pPr>
            <a:r>
              <a:rPr lang="sr-Latn-CS" altLang="en-US" sz="2200" dirty="0">
                <a:solidFill>
                  <a:srgbClr val="000066"/>
                </a:solidFill>
                <a:ea typeface="MS PGothic"/>
              </a:rPr>
              <a:t>421 </a:t>
            </a:r>
            <a:r>
              <a:rPr lang="sr-Latn-CS" altLang="en-US" sz="2200" dirty="0" err="1">
                <a:solidFill>
                  <a:srgbClr val="000066"/>
                </a:solidFill>
                <a:ea typeface="MS PGothic"/>
              </a:rPr>
              <a:t>Construction</a:t>
            </a:r>
            <a:r>
              <a:rPr lang="sr-Latn-CS" altLang="en-US" sz="2200" dirty="0">
                <a:solidFill>
                  <a:srgbClr val="000066"/>
                </a:solidFill>
                <a:ea typeface="MS PGothic"/>
              </a:rPr>
              <a:t> </a:t>
            </a:r>
            <a:r>
              <a:rPr lang="sr-Latn-CS" altLang="en-US" sz="2200" dirty="0" err="1">
                <a:solidFill>
                  <a:srgbClr val="000066"/>
                </a:solidFill>
                <a:ea typeface="MS PGothic"/>
              </a:rPr>
              <a:t>facilities</a:t>
            </a:r>
            <a:r>
              <a:rPr lang="sr-Latn-CS" altLang="en-US" sz="2200" dirty="0">
                <a:solidFill>
                  <a:srgbClr val="000066"/>
                </a:solidFill>
                <a:ea typeface="MS PGothic"/>
              </a:rPr>
              <a:t> (</a:t>
            </a:r>
            <a:r>
              <a:rPr lang="sr-Latn-CS" altLang="en-US" sz="2200" dirty="0" err="1">
                <a:solidFill>
                  <a:srgbClr val="000066"/>
                </a:solidFill>
                <a:ea typeface="MS PGothic"/>
              </a:rPr>
              <a:t>which</a:t>
            </a:r>
            <a:r>
              <a:rPr lang="sr-Latn-CS" altLang="en-US" sz="2200" dirty="0">
                <a:solidFill>
                  <a:srgbClr val="000066"/>
                </a:solidFill>
                <a:ea typeface="MS PGothic"/>
              </a:rPr>
              <a:t> </a:t>
            </a:r>
            <a:r>
              <a:rPr lang="sr-Latn-CS" altLang="en-US" sz="2200" dirty="0" err="1">
                <a:solidFill>
                  <a:srgbClr val="000066"/>
                </a:solidFill>
                <a:ea typeface="MS PGothic"/>
              </a:rPr>
              <a:t>includes</a:t>
            </a:r>
            <a:r>
              <a:rPr lang="sr-Latn-CS" altLang="en-US" sz="2200" dirty="0">
                <a:solidFill>
                  <a:srgbClr val="000066"/>
                </a:solidFill>
                <a:ea typeface="MS PGothic"/>
              </a:rPr>
              <a:t> </a:t>
            </a:r>
            <a:r>
              <a:rPr lang="sr-Latn-CS" altLang="en-US" sz="2200" dirty="0" err="1">
                <a:solidFill>
                  <a:srgbClr val="000066"/>
                </a:solidFill>
                <a:ea typeface="MS PGothic"/>
              </a:rPr>
              <a:t>roads</a:t>
            </a:r>
            <a:r>
              <a:rPr lang="sr-Latn-CS" altLang="en-US" sz="2200" dirty="0">
                <a:solidFill>
                  <a:srgbClr val="000066"/>
                </a:solidFill>
                <a:ea typeface="MS PGothic"/>
              </a:rPr>
              <a:t>, </a:t>
            </a:r>
            <a:r>
              <a:rPr lang="sr-Latn-CS" altLang="en-US" sz="2200" dirty="0" err="1">
                <a:solidFill>
                  <a:srgbClr val="000066"/>
                </a:solidFill>
                <a:ea typeface="MS PGothic"/>
              </a:rPr>
              <a:t>railways</a:t>
            </a:r>
            <a:r>
              <a:rPr lang="sr-Latn-CS" altLang="en-US" sz="2200" dirty="0">
                <a:solidFill>
                  <a:srgbClr val="000066"/>
                </a:solidFill>
                <a:ea typeface="MS PGothic"/>
              </a:rPr>
              <a:t>, </a:t>
            </a:r>
            <a:r>
              <a:rPr lang="sr-Latn-CS" altLang="en-US" sz="2200" dirty="0" err="1">
                <a:solidFill>
                  <a:srgbClr val="000066"/>
                </a:solidFill>
                <a:ea typeface="MS PGothic"/>
              </a:rPr>
              <a:t>other</a:t>
            </a:r>
            <a:r>
              <a:rPr lang="sr-Latn-CS" altLang="en-US" sz="2200" dirty="0">
                <a:solidFill>
                  <a:srgbClr val="000066"/>
                </a:solidFill>
                <a:ea typeface="MS PGothic"/>
              </a:rPr>
              <a:t> </a:t>
            </a:r>
            <a:r>
              <a:rPr lang="sr-Latn-CS" altLang="en-US" sz="2200" dirty="0" err="1">
                <a:solidFill>
                  <a:srgbClr val="000066"/>
                </a:solidFill>
                <a:ea typeface="MS PGothic"/>
              </a:rPr>
              <a:t>traffic</a:t>
            </a:r>
            <a:r>
              <a:rPr lang="sr-Latn-CS" altLang="en-US" sz="2200" dirty="0">
                <a:solidFill>
                  <a:srgbClr val="000066"/>
                </a:solidFill>
                <a:ea typeface="MS PGothic"/>
              </a:rPr>
              <a:t> </a:t>
            </a:r>
            <a:r>
              <a:rPr lang="sr-Latn-CS" altLang="en-US" sz="2200" dirty="0" err="1">
                <a:solidFill>
                  <a:srgbClr val="000066"/>
                </a:solidFill>
                <a:ea typeface="MS PGothic"/>
              </a:rPr>
              <a:t>facilities</a:t>
            </a:r>
            <a:r>
              <a:rPr lang="sr-Latn-CS" altLang="en-US" sz="2200" dirty="0">
                <a:solidFill>
                  <a:srgbClr val="000066"/>
                </a:solidFill>
                <a:ea typeface="MS PGothic"/>
              </a:rPr>
              <a:t>, gas </a:t>
            </a:r>
            <a:r>
              <a:rPr lang="sr-Latn-CS" altLang="en-US" sz="2200" dirty="0" err="1">
                <a:solidFill>
                  <a:srgbClr val="000066"/>
                </a:solidFill>
                <a:ea typeface="MS PGothic"/>
              </a:rPr>
              <a:t>pipelines</a:t>
            </a:r>
            <a:r>
              <a:rPr lang="sr-Latn-CS" altLang="en-US" sz="2200" dirty="0">
                <a:solidFill>
                  <a:srgbClr val="000066"/>
                </a:solidFill>
                <a:ea typeface="MS PGothic"/>
              </a:rPr>
              <a:t>, </a:t>
            </a:r>
            <a:r>
              <a:rPr lang="sr-Latn-CS" altLang="en-US" sz="2200" dirty="0" err="1">
                <a:solidFill>
                  <a:srgbClr val="000066"/>
                </a:solidFill>
                <a:ea typeface="MS PGothic"/>
              </a:rPr>
              <a:t>the</a:t>
            </a:r>
            <a:r>
              <a:rPr lang="sr-Latn-CS" altLang="en-US" sz="2200" dirty="0">
                <a:solidFill>
                  <a:srgbClr val="000066"/>
                </a:solidFill>
                <a:ea typeface="MS PGothic"/>
              </a:rPr>
              <a:t> </a:t>
            </a:r>
            <a:r>
              <a:rPr lang="sr-Latn-CS" altLang="en-US" sz="2200" dirty="0" err="1">
                <a:solidFill>
                  <a:srgbClr val="000066"/>
                </a:solidFill>
                <a:ea typeface="MS PGothic"/>
              </a:rPr>
              <a:t>water</a:t>
            </a:r>
            <a:r>
              <a:rPr lang="sr-Latn-CS" altLang="en-US" sz="2200" dirty="0">
                <a:solidFill>
                  <a:srgbClr val="000066"/>
                </a:solidFill>
                <a:ea typeface="MS PGothic"/>
              </a:rPr>
              <a:t> </a:t>
            </a:r>
            <a:r>
              <a:rPr lang="sr-Latn-CS" altLang="en-US" sz="2200" dirty="0" err="1">
                <a:solidFill>
                  <a:srgbClr val="000066"/>
                </a:solidFill>
                <a:ea typeface="MS PGothic"/>
              </a:rPr>
              <a:t>supply</a:t>
            </a:r>
            <a:r>
              <a:rPr lang="sr-Latn-CS" altLang="en-US" sz="2200" dirty="0">
                <a:solidFill>
                  <a:srgbClr val="000066"/>
                </a:solidFill>
                <a:ea typeface="MS PGothic"/>
              </a:rPr>
              <a:t> </a:t>
            </a:r>
            <a:r>
              <a:rPr lang="sr-Latn-CS" altLang="en-US" sz="2200" dirty="0" err="1">
                <a:solidFill>
                  <a:srgbClr val="000066"/>
                </a:solidFill>
                <a:ea typeface="MS PGothic"/>
              </a:rPr>
              <a:t>system</a:t>
            </a:r>
            <a:r>
              <a:rPr lang="sr-Latn-CS" altLang="en-US" sz="2200" dirty="0">
                <a:solidFill>
                  <a:srgbClr val="000066"/>
                </a:solidFill>
                <a:ea typeface="MS PGothic"/>
              </a:rPr>
              <a:t>, </a:t>
            </a:r>
            <a:r>
              <a:rPr lang="sr-Latn-CS" altLang="en-US" sz="2200" dirty="0" err="1">
                <a:solidFill>
                  <a:srgbClr val="000066"/>
                </a:solidFill>
                <a:ea typeface="MS PGothic"/>
              </a:rPr>
              <a:t>etc</a:t>
            </a:r>
            <a:r>
              <a:rPr lang="sr-Latn-CS" altLang="en-US" sz="2200" dirty="0">
                <a:solidFill>
                  <a:srgbClr val="000066"/>
                </a:solidFill>
                <a:ea typeface="MS PGothic"/>
              </a:rPr>
              <a:t>.), </a:t>
            </a:r>
            <a:endParaRPr lang="sr-Latn-CS" altLang="en-US" sz="2200" dirty="0">
              <a:solidFill>
                <a:srgbClr val="000066"/>
              </a:solidFill>
            </a:endParaRPr>
          </a:p>
          <a:p>
            <a:pPr lvl="1">
              <a:spcBef>
                <a:spcPct val="0"/>
              </a:spcBef>
              <a:spcAft>
                <a:spcPts val="600"/>
              </a:spcAft>
              <a:buClr>
                <a:srgbClr val="000066"/>
              </a:buClr>
              <a:buSzPct val="100000"/>
              <a:buFont typeface="Wingdings" panose="05000000000000000000" pitchFamily="2" charset="2"/>
              <a:buChar char="Ø"/>
            </a:pPr>
            <a:r>
              <a:rPr lang="sr-Latn-CS" altLang="en-US" sz="2200" dirty="0">
                <a:solidFill>
                  <a:srgbClr val="000066"/>
                </a:solidFill>
                <a:ea typeface="MS PGothic"/>
              </a:rPr>
              <a:t>451 </a:t>
            </a:r>
            <a:r>
              <a:rPr lang="sr-Latn-CS" altLang="en-US" sz="2200" dirty="0" err="1">
                <a:solidFill>
                  <a:srgbClr val="000066"/>
                </a:solidFill>
                <a:ea typeface="MS PGothic"/>
              </a:rPr>
              <a:t>Additional</a:t>
            </a:r>
            <a:r>
              <a:rPr lang="sr-Latn-CS" altLang="en-US" sz="2200" dirty="0">
                <a:solidFill>
                  <a:srgbClr val="000066"/>
                </a:solidFill>
                <a:ea typeface="MS PGothic"/>
              </a:rPr>
              <a:t> </a:t>
            </a:r>
            <a:r>
              <a:rPr lang="sr-Latn-CS" altLang="en-US" sz="2200" dirty="0" err="1">
                <a:solidFill>
                  <a:srgbClr val="000066"/>
                </a:solidFill>
                <a:ea typeface="MS PGothic"/>
              </a:rPr>
              <a:t>investments</a:t>
            </a:r>
            <a:r>
              <a:rPr lang="sr-Latn-CS" altLang="en-US" sz="2200" dirty="0">
                <a:solidFill>
                  <a:srgbClr val="000066"/>
                </a:solidFill>
                <a:ea typeface="MS PGothic"/>
              </a:rPr>
              <a:t> in </a:t>
            </a:r>
            <a:r>
              <a:rPr lang="sr-Latn-CS" altLang="en-US" sz="2200" dirty="0" err="1">
                <a:solidFill>
                  <a:srgbClr val="000066"/>
                </a:solidFill>
                <a:ea typeface="MS PGothic"/>
              </a:rPr>
              <a:t>construction</a:t>
            </a:r>
            <a:r>
              <a:rPr lang="sr-Latn-CS" altLang="en-US" sz="2200" dirty="0">
                <a:solidFill>
                  <a:srgbClr val="000066"/>
                </a:solidFill>
                <a:ea typeface="MS PGothic"/>
              </a:rPr>
              <a:t> </a:t>
            </a:r>
            <a:r>
              <a:rPr lang="sr-Latn-CS" altLang="en-US" sz="2200" dirty="0" err="1">
                <a:solidFill>
                  <a:srgbClr val="000066"/>
                </a:solidFill>
                <a:ea typeface="MS PGothic"/>
              </a:rPr>
              <a:t>facilities</a:t>
            </a:r>
            <a:r>
              <a:rPr lang="sr-Latn-CS" altLang="en-US" sz="2200" dirty="0">
                <a:solidFill>
                  <a:srgbClr val="000066"/>
                </a:solidFill>
                <a:ea typeface="MS PGothic"/>
              </a:rPr>
              <a:t>, </a:t>
            </a:r>
            <a:endParaRPr lang="sr-Latn-CS" altLang="en-US" sz="2200" dirty="0">
              <a:solidFill>
                <a:srgbClr val="000066"/>
              </a:solidFill>
            </a:endParaRPr>
          </a:p>
          <a:p>
            <a:pPr lvl="1">
              <a:spcBef>
                <a:spcPct val="0"/>
              </a:spcBef>
              <a:spcAft>
                <a:spcPts val="600"/>
              </a:spcAft>
              <a:buClr>
                <a:srgbClr val="000066"/>
              </a:buClr>
              <a:buSzPct val="100000"/>
              <a:buFont typeface="Wingdings" panose="05000000000000000000" pitchFamily="2" charset="2"/>
              <a:buChar char="Ø"/>
            </a:pPr>
            <a:r>
              <a:rPr lang="sr-Latn-CS" altLang="en-US" sz="2200" dirty="0">
                <a:solidFill>
                  <a:srgbClr val="000066"/>
                </a:solidFill>
                <a:ea typeface="MS PGothic"/>
              </a:rPr>
              <a:t>382 </a:t>
            </a:r>
            <a:r>
              <a:rPr lang="sr-Latn-CS" altLang="en-US" sz="2200" dirty="0" err="1">
                <a:solidFill>
                  <a:srgbClr val="000066"/>
                </a:solidFill>
                <a:ea typeface="MS PGothic"/>
              </a:rPr>
              <a:t>Capital</a:t>
            </a:r>
            <a:r>
              <a:rPr lang="sr-Latn-CS" altLang="en-US" sz="2200" dirty="0">
                <a:solidFill>
                  <a:srgbClr val="000066"/>
                </a:solidFill>
                <a:ea typeface="MS PGothic"/>
              </a:rPr>
              <a:t> </a:t>
            </a:r>
            <a:r>
              <a:rPr lang="sr-Latn-CS" altLang="en-US" sz="2200" dirty="0" err="1">
                <a:solidFill>
                  <a:srgbClr val="000066"/>
                </a:solidFill>
                <a:ea typeface="MS PGothic"/>
              </a:rPr>
              <a:t>donations</a:t>
            </a:r>
            <a:r>
              <a:rPr lang="sr-Latn-CS" altLang="en-US" sz="2200" dirty="0">
                <a:solidFill>
                  <a:srgbClr val="000066"/>
                </a:solidFill>
                <a:ea typeface="MS PGothic"/>
              </a:rPr>
              <a:t>, </a:t>
            </a:r>
            <a:endParaRPr lang="sr-Latn-CS" altLang="en-US" sz="2200" dirty="0">
              <a:solidFill>
                <a:srgbClr val="000066"/>
              </a:solidFill>
            </a:endParaRPr>
          </a:p>
          <a:p>
            <a:pPr lvl="1">
              <a:spcBef>
                <a:spcPct val="0"/>
              </a:spcBef>
              <a:spcAft>
                <a:spcPts val="600"/>
              </a:spcAft>
              <a:buClr>
                <a:srgbClr val="000066"/>
              </a:buClr>
              <a:buSzPct val="100000"/>
              <a:buFont typeface="Wingdings" panose="05000000000000000000" pitchFamily="2" charset="2"/>
              <a:buChar char="Ø"/>
            </a:pPr>
            <a:r>
              <a:rPr lang="sr-Latn-CS" altLang="en-US" sz="2200" dirty="0">
                <a:solidFill>
                  <a:srgbClr val="000066"/>
                </a:solidFill>
                <a:ea typeface="MS PGothic"/>
              </a:rPr>
              <a:t>386 </a:t>
            </a:r>
            <a:r>
              <a:rPr lang="sr-Latn-CS" altLang="en-US" sz="2200" dirty="0" err="1">
                <a:solidFill>
                  <a:srgbClr val="000066"/>
                </a:solidFill>
                <a:ea typeface="MS PGothic"/>
              </a:rPr>
              <a:t>Capital</a:t>
            </a:r>
            <a:r>
              <a:rPr lang="sr-Latn-CS" altLang="en-US" sz="2200" dirty="0">
                <a:solidFill>
                  <a:srgbClr val="000066"/>
                </a:solidFill>
                <a:ea typeface="MS PGothic"/>
              </a:rPr>
              <a:t> </a:t>
            </a:r>
            <a:r>
              <a:rPr lang="sr-Latn-CS" altLang="en-US" sz="2200" dirty="0" err="1">
                <a:solidFill>
                  <a:srgbClr val="000066"/>
                </a:solidFill>
                <a:ea typeface="MS PGothic"/>
              </a:rPr>
              <a:t>assistance</a:t>
            </a:r>
            <a:r>
              <a:rPr lang="sr-Latn-CS" altLang="en-US" sz="2200" dirty="0">
                <a:solidFill>
                  <a:srgbClr val="000066"/>
                </a:solidFill>
                <a:ea typeface="MS PGothic"/>
              </a:rPr>
              <a:t>/</a:t>
            </a:r>
            <a:r>
              <a:rPr lang="sr-Latn-CS" altLang="en-US" sz="2200" dirty="0" err="1">
                <a:solidFill>
                  <a:srgbClr val="000066"/>
                </a:solidFill>
                <a:ea typeface="MS PGothic"/>
              </a:rPr>
              <a:t>grants</a:t>
            </a:r>
            <a:r>
              <a:rPr lang="sr-Latn-CS" altLang="en-US" sz="2200" dirty="0">
                <a:solidFill>
                  <a:srgbClr val="000066"/>
                </a:solidFill>
                <a:ea typeface="MS PGothic"/>
              </a:rPr>
              <a:t> (</a:t>
            </a:r>
            <a:r>
              <a:rPr lang="sr-Latn-CS" altLang="en-US" sz="2200" dirty="0" err="1">
                <a:solidFill>
                  <a:srgbClr val="000066"/>
                </a:solidFill>
                <a:ea typeface="MS PGothic"/>
              </a:rPr>
              <a:t>for</a:t>
            </a:r>
            <a:r>
              <a:rPr lang="sr-Latn-CS" altLang="en-US" sz="2200" dirty="0">
                <a:solidFill>
                  <a:srgbClr val="000066"/>
                </a:solidFill>
                <a:ea typeface="MS PGothic"/>
              </a:rPr>
              <a:t> </a:t>
            </a:r>
            <a:r>
              <a:rPr lang="sr-Latn-CS" altLang="en-US" sz="2200" dirty="0" err="1">
                <a:solidFill>
                  <a:srgbClr val="000066"/>
                </a:solidFill>
                <a:ea typeface="MS PGothic"/>
              </a:rPr>
              <a:t>credit</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other</a:t>
            </a:r>
            <a:r>
              <a:rPr lang="sr-Latn-CS" altLang="en-US" sz="2200" dirty="0">
                <a:solidFill>
                  <a:srgbClr val="000066"/>
                </a:solidFill>
                <a:ea typeface="MS PGothic"/>
              </a:rPr>
              <a:t> </a:t>
            </a:r>
            <a:r>
              <a:rPr lang="sr-Latn-CS" altLang="en-US" sz="2200" dirty="0" err="1">
                <a:solidFill>
                  <a:srgbClr val="000066"/>
                </a:solidFill>
                <a:ea typeface="MS PGothic"/>
              </a:rPr>
              <a:t>financial</a:t>
            </a:r>
            <a:r>
              <a:rPr lang="sr-Latn-CS" altLang="en-US" sz="2200" dirty="0">
                <a:solidFill>
                  <a:srgbClr val="000066"/>
                </a:solidFill>
                <a:ea typeface="MS PGothic"/>
              </a:rPr>
              <a:t> </a:t>
            </a:r>
            <a:r>
              <a:rPr lang="sr-Latn-CS" altLang="en-US" sz="2200" dirty="0" err="1">
                <a:solidFill>
                  <a:srgbClr val="000066"/>
                </a:solidFill>
                <a:ea typeface="MS PGothic"/>
              </a:rPr>
              <a:t>institutions</a:t>
            </a:r>
            <a:r>
              <a:rPr lang="sr-Latn-CS" altLang="en-US" sz="2200" dirty="0">
                <a:solidFill>
                  <a:srgbClr val="000066"/>
                </a:solidFill>
                <a:ea typeface="MS PGothic"/>
              </a:rPr>
              <a:t>, </a:t>
            </a:r>
            <a:r>
              <a:rPr lang="sr-Latn-CS" altLang="en-US" sz="2200" dirty="0" err="1">
                <a:solidFill>
                  <a:srgbClr val="000066"/>
                </a:solidFill>
                <a:ea typeface="MS PGothic"/>
              </a:rPr>
              <a:t>companies</a:t>
            </a:r>
            <a:r>
              <a:rPr lang="sr-Latn-CS" altLang="en-US" sz="2200" dirty="0">
                <a:solidFill>
                  <a:srgbClr val="000066"/>
                </a:solidFill>
                <a:ea typeface="MS PGothic"/>
              </a:rPr>
              <a:t>, </a:t>
            </a:r>
            <a:r>
              <a:rPr lang="sr-Latn-CS" altLang="en-US" sz="2200" dirty="0" err="1">
                <a:solidFill>
                  <a:srgbClr val="000066"/>
                </a:solidFill>
                <a:ea typeface="MS PGothic"/>
              </a:rPr>
              <a:t>cooperatives</a:t>
            </a:r>
            <a:r>
              <a:rPr lang="sr-Latn-CS" altLang="en-US" sz="2200" dirty="0">
                <a:solidFill>
                  <a:srgbClr val="000066"/>
                </a:solidFill>
                <a:ea typeface="MS PGothic"/>
              </a:rPr>
              <a:t>, </a:t>
            </a:r>
            <a:r>
              <a:rPr lang="sr-Latn-CS" altLang="en-US" sz="2200" dirty="0" err="1">
                <a:solidFill>
                  <a:srgbClr val="000066"/>
                </a:solidFill>
                <a:ea typeface="MS PGothic"/>
              </a:rPr>
              <a:t>farmers</a:t>
            </a:r>
            <a:r>
              <a:rPr lang="sr-Latn-CS" altLang="en-US" sz="2200" dirty="0">
                <a:solidFill>
                  <a:srgbClr val="000066"/>
                </a:solidFill>
                <a:ea typeface="MS PGothic"/>
              </a:rPr>
              <a:t> </a:t>
            </a:r>
            <a:r>
              <a:rPr lang="sr-Latn-CS" altLang="en-US" sz="2200" dirty="0" err="1">
                <a:solidFill>
                  <a:srgbClr val="000066"/>
                </a:solidFill>
                <a:ea typeface="MS PGothic"/>
              </a:rPr>
              <a:t>and</a:t>
            </a:r>
            <a:r>
              <a:rPr lang="sr-Latn-CS" altLang="en-US" sz="2200" dirty="0">
                <a:solidFill>
                  <a:srgbClr val="000066"/>
                </a:solidFill>
                <a:ea typeface="MS PGothic"/>
              </a:rPr>
              <a:t> </a:t>
            </a:r>
            <a:r>
              <a:rPr lang="sr-Latn-CS" altLang="en-US" sz="2200" dirty="0" err="1">
                <a:solidFill>
                  <a:srgbClr val="000066"/>
                </a:solidFill>
                <a:ea typeface="MS PGothic"/>
              </a:rPr>
              <a:t>trades</a:t>
            </a:r>
            <a:r>
              <a:rPr lang="sr-Latn-CS" altLang="en-US" sz="2200" dirty="0">
                <a:solidFill>
                  <a:srgbClr val="000066"/>
                </a:solidFill>
                <a:ea typeface="MS PGothic"/>
              </a:rPr>
              <a:t>)</a:t>
            </a:r>
          </a:p>
        </p:txBody>
      </p:sp>
      <p:sp>
        <p:nvSpPr>
          <p:cNvPr id="19459" name="Rezervirano mjesto broja slajda 1">
            <a:extLst>
              <a:ext uri="{FF2B5EF4-FFF2-40B4-BE49-F238E27FC236}">
                <a16:creationId xmlns:a16="http://schemas.microsoft.com/office/drawing/2014/main" id="{8A0EA5E4-F667-4239-8469-0C101DBB1A3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FF527A14-10A4-4755-8184-EDD34B9C83FC}" type="slidenum">
              <a:rPr lang="sr-Latn-CS" altLang="en-US" smtClean="0">
                <a:solidFill>
                  <a:srgbClr val="000000"/>
                </a:solidFill>
                <a:latin typeface="Frutiger 55 Roman"/>
              </a:rPr>
              <a:pPr eaLnBrk="0" hangingPunct="0">
                <a:buSzPct val="100000"/>
              </a:pPr>
              <a:t>9</a:t>
            </a:fld>
            <a:endParaRPr lang="sr-Latn-CS" altLang="en-US">
              <a:solidFill>
                <a:srgbClr val="000000"/>
              </a:solidFill>
              <a:latin typeface="Frutiger 55 Roman"/>
            </a:endParaRPr>
          </a:p>
        </p:txBody>
      </p:sp>
      <p:pic>
        <p:nvPicPr>
          <p:cNvPr id="19460" name="Picture 4">
            <a:extLst>
              <a:ext uri="{FF2B5EF4-FFF2-40B4-BE49-F238E27FC236}">
                <a16:creationId xmlns:a16="http://schemas.microsoft.com/office/drawing/2014/main" id="{7C49E4B8-001E-4516-8D4B-A9F4FCF4808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9461" name="Rectangle 2">
            <a:extLst>
              <a:ext uri="{FF2B5EF4-FFF2-40B4-BE49-F238E27FC236}">
                <a16:creationId xmlns:a16="http://schemas.microsoft.com/office/drawing/2014/main" id="{727B2028-9529-4E82-84F4-D77312752B00}"/>
              </a:ext>
            </a:extLst>
          </p:cNvPr>
          <p:cNvSpPr>
            <a:spLocks noGrp="1" noChangeArrowheads="1"/>
          </p:cNvSpPr>
          <p:nvPr>
            <p:ph type="title"/>
          </p:nvPr>
        </p:nvSpPr>
        <p:spPr bwMode="auto">
          <a:xfrm>
            <a:off x="684213" y="0"/>
            <a:ext cx="816610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Economic classification of capital expenditures...</a:t>
            </a:r>
          </a:p>
        </p:txBody>
      </p:sp>
    </p:spTree>
  </p:cSld>
  <p:clrMapOvr>
    <a:masterClrMapping/>
  </p:clrMapOvr>
  <p:transition spd="med"/>
</p:sld>
</file>

<file path=ppt/theme/theme1.xml><?xml version="1.0" encoding="utf-8"?>
<a:theme xmlns:a="http://schemas.openxmlformats.org/drawingml/2006/main" name="Default Design">
  <a:themeElements>
    <a:clrScheme name="">
      <a:dk1>
        <a:srgbClr val="000066"/>
      </a:dk1>
      <a:lt1>
        <a:srgbClr val="FFFFFF"/>
      </a:lt1>
      <a:dk2>
        <a:srgbClr val="000066"/>
      </a:dk2>
      <a:lt2>
        <a:srgbClr val="DDDDDD"/>
      </a:lt2>
      <a:accent1>
        <a:srgbClr val="BC0327"/>
      </a:accent1>
      <a:accent2>
        <a:srgbClr val="10A5E1"/>
      </a:accent2>
      <a:accent3>
        <a:srgbClr val="FFFFFF"/>
      </a:accent3>
      <a:accent4>
        <a:srgbClr val="000056"/>
      </a:accent4>
      <a:accent5>
        <a:srgbClr val="DAAAAC"/>
      </a:accent5>
      <a:accent6>
        <a:srgbClr val="0D95CC"/>
      </a:accent6>
      <a:hlink>
        <a:srgbClr val="F8E530"/>
      </a:hlink>
      <a:folHlink>
        <a:srgbClr val="47E210"/>
      </a:folHlink>
    </a:clrScheme>
    <a:fontScheme name="Default Design">
      <a:majorFont>
        <a:latin typeface="Frutiger 55 Roman"/>
        <a:ea typeface=""/>
        <a:cs typeface=""/>
      </a:majorFont>
      <a:minorFont>
        <a:latin typeface="Frutiger 55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hr-HR"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hr-HR"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24490</TotalTime>
  <Words>2486</Words>
  <Application>Microsoft Office PowerPoint</Application>
  <PresentationFormat>On-screen Show (4:3)</PresentationFormat>
  <Paragraphs>327</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Basic information on the Republic of Croatia</vt:lpstr>
      <vt:lpstr>The Structure of Public Administration in Croatia</vt:lpstr>
      <vt:lpstr>Investments or capital expenditures </vt:lpstr>
      <vt:lpstr>Investments or capital expenditures </vt:lpstr>
      <vt:lpstr>The types, contents and usage of budget classification</vt:lpstr>
      <vt:lpstr>The types, contents and implementation of budget classification</vt:lpstr>
      <vt:lpstr>Economic classification of capital expenditures...</vt:lpstr>
      <vt:lpstr>2020 Regional Development Strategy for the Republic of Croatia  </vt:lpstr>
      <vt:lpstr>2020 Regional Development Strategy for the Republic of Croatia   </vt:lpstr>
      <vt:lpstr>Strategic goal 1 Increasing the quality of life by encouraging sustainable territorial development,</vt:lpstr>
      <vt:lpstr>Strategic goal 2 Increasing the competitiveness of regional economy and employment </vt:lpstr>
      <vt:lpstr>Strategic goal 3 Systematic management of regional development. </vt:lpstr>
      <vt:lpstr> Measure 1.3.4. Supporting the quality of life and urban development</vt:lpstr>
      <vt:lpstr>Spending units required to implement strategic goals, priorities and measures </vt:lpstr>
      <vt:lpstr>Other acts and subordinate legislation related to investments and capital expenditures</vt:lpstr>
      <vt:lpstr>The “Development of the Dubrovnik Water-Utility Infrastructure” project </vt:lpstr>
      <vt:lpstr>2030 National Development Strategy for the Republic of Croatia </vt:lpstr>
      <vt:lpstr>PowerPoint Presentation</vt:lpstr>
    </vt:vector>
  </TitlesOfParts>
  <Company>APIS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Primjena novog Zakona o lokalnim izborima</dc:title>
  <dc:creator>apisit</dc:creator>
  <cp:lastModifiedBy>Assia</cp:lastModifiedBy>
  <cp:revision>3853</cp:revision>
  <cp:lastPrinted>2019-03-04T16:01:26Z</cp:lastPrinted>
  <dcterms:created xsi:type="dcterms:W3CDTF">2013-04-05T08:40:20Z</dcterms:created>
  <dcterms:modified xsi:type="dcterms:W3CDTF">2019-03-12T16:01:40Z</dcterms:modified>
</cp:coreProperties>
</file>