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7" r:id="rId3"/>
    <p:sldId id="418" r:id="rId4"/>
    <p:sldId id="414" r:id="rId5"/>
    <p:sldId id="420" r:id="rId6"/>
    <p:sldId id="417" r:id="rId7"/>
    <p:sldId id="421" r:id="rId8"/>
    <p:sldId id="419" r:id="rId9"/>
    <p:sldId id="396" r:id="rId10"/>
    <p:sldId id="423" r:id="rId11"/>
    <p:sldId id="424" r:id="rId12"/>
    <p:sldId id="425" r:id="rId13"/>
    <p:sldId id="428" r:id="rId14"/>
    <p:sldId id="385" r:id="rId15"/>
    <p:sldId id="422" r:id="rId16"/>
    <p:sldId id="397" r:id="rId17"/>
    <p:sldId id="404" r:id="rId18"/>
    <p:sldId id="411" r:id="rId19"/>
    <p:sldId id="386" r:id="rId20"/>
    <p:sldId id="399" r:id="rId21"/>
    <p:sldId id="406" r:id="rId22"/>
    <p:sldId id="387" r:id="rId23"/>
    <p:sldId id="407" r:id="rId24"/>
    <p:sldId id="410" r:id="rId25"/>
    <p:sldId id="429" r:id="rId26"/>
    <p:sldId id="408" r:id="rId27"/>
    <p:sldId id="431" r:id="rId28"/>
    <p:sldId id="391" r:id="rId29"/>
  </p:sldIdLst>
  <p:sldSz cx="10080625" cy="756126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A96"/>
    <a:srgbClr val="CBF0FD"/>
    <a:srgbClr val="88CBF8"/>
    <a:srgbClr val="A2E8F8"/>
    <a:srgbClr val="E11B1E"/>
    <a:srgbClr val="D2D3D4"/>
    <a:srgbClr val="D5D5D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427" autoAdjust="0"/>
  </p:normalViewPr>
  <p:slideViewPr>
    <p:cSldViewPr>
      <p:cViewPr varScale="1">
        <p:scale>
          <a:sx n="58" d="100"/>
          <a:sy n="58" d="100"/>
        </p:scale>
        <p:origin x="1372" y="44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02"/>
    </p:cViewPr>
  </p:sorterViewPr>
  <p:notesViewPr>
    <p:cSldViewPr>
      <p:cViewPr varScale="1">
        <p:scale>
          <a:sx n="67" d="100"/>
          <a:sy n="67" d="100"/>
        </p:scale>
        <p:origin x="-13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F3DE90-D90D-49C2-B286-BD6321BAC2E8}" type="slidenum">
              <a:rPr lang="de-AT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044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572E1-060E-4504-952F-C1C95B8E7E10}" type="slidenum">
              <a:rPr lang="de-AT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4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</p:spPr>
        <p:txBody>
          <a:bodyPr/>
          <a:lstStyle/>
          <a:p>
            <a:pPr defTabSz="914400" eaLnBrk="1" hangingPunct="1"/>
            <a:endParaRPr lang="de-DE" altLang="de-DE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093DE1-39FD-44D8-B2E1-AFD901CB8DB3}" type="slidenum">
              <a:rPr lang="de-DE" altLang="de-DE" smtClean="0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033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044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4794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440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641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396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43012" name="Kopfzeilenplatzhalter 3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772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889" indent="-285726" defTabSz="958772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07" indent="-228581" defTabSz="958772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070" indent="-228581" defTabSz="958772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32" indent="-228581" defTabSz="958772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395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559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722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884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AT" sz="900" dirty="0"/>
              <a:t>Kopfzeile</a:t>
            </a:r>
          </a:p>
        </p:txBody>
      </p:sp>
      <p:sp>
        <p:nvSpPr>
          <p:cNvPr id="43013" name="Datumsplatzhalter 4"/>
          <p:cNvSpPr>
            <a:spLocks noGrp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9" indent="-285726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07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70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32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95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59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22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84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05A6997-C38F-499E-959F-F089414B70DD}" type="datetime1">
              <a:rPr lang="de-AT" sz="900"/>
              <a:pPr eaLnBrk="1" hangingPunct="1">
                <a:defRPr/>
              </a:pPr>
              <a:t>13.03.2018</a:t>
            </a:fld>
            <a:endParaRPr lang="de-AT" sz="900" dirty="0"/>
          </a:p>
        </p:txBody>
      </p:sp>
      <p:sp>
        <p:nvSpPr>
          <p:cNvPr id="43014" name="Fußzeilenplatzhalter 5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9" indent="-285726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07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70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32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95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59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22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84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AT" sz="900" dirty="0"/>
              <a:t>Fußzeile</a:t>
            </a:r>
          </a:p>
        </p:txBody>
      </p:sp>
      <p:sp>
        <p:nvSpPr>
          <p:cNvPr id="43015" name="Foliennummernplatzhalter 6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9" indent="-285726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07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70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32" indent="-228581" defTabSz="958772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95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59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22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84" indent="-228581" algn="ctr" defTabSz="9587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AT" sz="900" dirty="0"/>
              <a:t>Folie </a:t>
            </a:r>
            <a:fld id="{100360F2-726A-4214-A295-2DAA1F70798B}" type="slidenum">
              <a:rPr lang="de-AT" sz="900"/>
              <a:pPr eaLnBrk="1" hangingPunct="1">
                <a:defRPr/>
              </a:pPr>
              <a:t>26</a:t>
            </a:fld>
            <a:endParaRPr lang="de-AT" sz="9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13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de-DE" altLang="de-DE" sz="10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>
              <a:ea typeface="ＭＳ Ｐゴシック" pitchFamily="34" charset="-128"/>
            </a:endParaRPr>
          </a:p>
        </p:txBody>
      </p:sp>
      <p:sp>
        <p:nvSpPr>
          <p:cNvPr id="155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DB354E-6265-440D-A7C1-EAAB1E938A1B}" type="slidenum">
              <a:rPr lang="de-AT" altLang="de-DE" smtClean="0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de-AT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>
              <a:ea typeface="ＭＳ Ｐゴシック" pitchFamily="34" charset="-128"/>
            </a:endParaRPr>
          </a:p>
        </p:txBody>
      </p:sp>
      <p:sp>
        <p:nvSpPr>
          <p:cNvPr id="1167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86BCA1-4F3D-43A1-927E-C09F75B7600E}" type="slidenum">
              <a:rPr lang="de-DE" altLang="de-DE" smtClean="0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de-DE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</p:spPr>
        <p:txBody>
          <a:bodyPr/>
          <a:lstStyle/>
          <a:p>
            <a:pPr defTabSz="914400" eaLnBrk="1" hangingPunct="1"/>
            <a:endParaRPr lang="de-DE" altLang="de-DE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6AA17D-DF21-400C-9CAE-2672EE06BA74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de-DE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3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2E1-060E-4504-952F-C1C95B8E7E10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143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F3BF5F-0F76-48B8-976A-F28EFD927252}" type="slidenum">
              <a:rPr lang="de-DE" altLang="de-DE" smtClean="0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Line 8"/>
          <p:cNvSpPr>
            <a:spLocks noChangeShapeType="1"/>
          </p:cNvSpPr>
          <p:nvPr userDrawn="1"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5065" name="Rectangle 9"/>
          <p:cNvSpPr>
            <a:spLocks noChangeArrowheads="1"/>
          </p:cNvSpPr>
          <p:nvPr userDrawn="1"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pic>
        <p:nvPicPr>
          <p:cNvPr id="45071" name="Picture 15" descr="Logo_BMF_ROT_EN_P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9750"/>
            <a:ext cx="3348037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5520C-B1F1-4378-ABA2-BA5E75FC5FA1}" type="slidenum">
              <a:rPr lang="de-AT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26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04031" y="208286"/>
            <a:ext cx="9072563" cy="654609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031" y="6798136"/>
            <a:ext cx="2352146" cy="402567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A05D-9C50-42F8-A1AD-16366E95AF42}" type="slidenum">
              <a:rPr lang="de-DE" altLang="de-DE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135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20725" y="1295400"/>
            <a:ext cx="86375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36600" y="683736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6375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815975" y="6837363"/>
            <a:ext cx="8550275" cy="215900"/>
          </a:xfrm>
          <a:prstGeom prst="rect">
            <a:avLst/>
          </a:prstGeom>
          <a:solidFill>
            <a:srgbClr val="D2D3D4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pic>
        <p:nvPicPr>
          <p:cNvPr id="44050" name="Picture 18" descr="Logo_BMF_ROT_EN_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39750"/>
            <a:ext cx="25193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+mn-lt"/>
              </a:defRPr>
            </a:lvl1pPr>
          </a:lstStyle>
          <a:p>
            <a:fld id="{BBD61A90-BDE4-4F2A-A88E-1E33F3D2A2E8}" type="slidenum">
              <a:rPr lang="de-AT"/>
              <a:pPr/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61950" indent="-361950" algn="l" defTabSz="912813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1463" algn="l" defTabSz="912813" rtl="0" eaLnBrk="1" fontAlgn="base" hangingPunct="1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963" indent="-358775" algn="l" defTabSz="912813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892300" indent="-361950" algn="l" defTabSz="912813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4257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8829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33401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37973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42545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source=images&amp;cd=&amp;cad=rja&amp;uact=8&amp;ved=2ahUKEwidhZ3HlKDZAhUB2BQKHagwB6wQjRx6BAgAEAY&amp;url=http://www.hermes-anderswelt.de/besonderheiten-von-menschen-mit-autismus-im-schulunterricht&amp;psig=AOvVaw1o66tNSFHNaPfU0J6v_RSM&amp;ust=151851746095743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onika.geppl@bmf.gv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73113" y="6818313"/>
            <a:ext cx="8318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100" b="1" dirty="0">
                <a:latin typeface="Tahoma" pitchFamily="34" charset="0"/>
              </a:rPr>
              <a:t>PEMPAL Workshop – March 13</a:t>
            </a:r>
            <a:r>
              <a:rPr lang="en-GB" sz="1100" b="1" baseline="30000" dirty="0">
                <a:latin typeface="Tahoma" pitchFamily="34" charset="0"/>
              </a:rPr>
              <a:t>th</a:t>
            </a:r>
            <a:r>
              <a:rPr lang="en-GB" sz="1100" b="1" dirty="0">
                <a:latin typeface="Tahoma" pitchFamily="34" charset="0"/>
              </a:rPr>
              <a:t> 2018</a:t>
            </a:r>
            <a:endParaRPr lang="de-AT" sz="1100" b="1" dirty="0">
              <a:latin typeface="Tahoma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19138" y="4572719"/>
            <a:ext cx="86296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>
              <a:spcBef>
                <a:spcPct val="20000"/>
              </a:spcBef>
            </a:pPr>
            <a:r>
              <a:rPr lang="ru-RU" sz="3600" b="1" dirty="0">
                <a:latin typeface="Tahoma" pitchFamily="34" charset="0"/>
              </a:rPr>
              <a:t>Бюджетная реформа в Австрии:</a:t>
            </a:r>
            <a:endParaRPr lang="de-AT" sz="3600" b="1" dirty="0">
              <a:latin typeface="Tahoma" pitchFamily="34" charset="0"/>
            </a:endParaRPr>
          </a:p>
          <a:p>
            <a:pPr defTabSz="912813">
              <a:spcBef>
                <a:spcPct val="20000"/>
              </a:spcBef>
            </a:pPr>
            <a:r>
              <a:rPr lang="ru-RU" sz="3600" b="1" dirty="0">
                <a:latin typeface="Tahoma" pitchFamily="34" charset="0"/>
              </a:rPr>
              <a:t>программное бюджетирование</a:t>
            </a:r>
            <a:endParaRPr lang="de-AT" sz="3600" b="1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Гендерные принципы бюджетирования</a:t>
            </a:r>
            <a:endParaRPr lang="de-AT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071067" y="2431157"/>
            <a:ext cx="7938492" cy="3255544"/>
          </a:xfrm>
          <a:prstGeom prst="homePlate">
            <a:avLst>
              <a:gd name="adj" fmla="val 60968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lIns="100803" tIns="50402" rIns="100803" bIns="50402" anchor="ctr"/>
          <a:lstStyle/>
          <a:p>
            <a:pPr algn="ctr" defTabSz="1008035" eaLnBrk="0" hangingPunct="0"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Гендерный подход к бюджетированию – это широкое внедрение в бюджетный процесс  принципов гендерного равенства</a:t>
            </a:r>
            <a:r>
              <a:rPr lang="en-GB" sz="20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en-GB" sz="2000" b="1" dirty="0">
                <a:solidFill>
                  <a:srgbClr val="000000"/>
                </a:solidFill>
                <a:cs typeface="Times New Roman" pitchFamily="18" charset="0"/>
              </a:rPr>
            </a:br>
            <a:br>
              <a:rPr lang="en-GB" sz="20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Это означает внедрение гендерного подхода к оценке бюджетов, включение гендерных аспектов на всех уровнях бюджетного процесса и перераспределение доходов и расходов для содействия гендерному равенству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de-DE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/>
            <a:endParaRPr 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71067" y="1795801"/>
            <a:ext cx="7938492" cy="3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1008035" eaLnBrk="1" hangingPunct="1">
              <a:spcBef>
                <a:spcPct val="50000"/>
              </a:spcBef>
            </a:pPr>
            <a:r>
              <a:rPr lang="ru-RU" sz="1800" b="1" dirty="0">
                <a:solidFill>
                  <a:srgbClr val="CC0000"/>
                </a:solidFill>
                <a:latin typeface="Tahoma" charset="0"/>
                <a:cs typeface="Times New Roman" pitchFamily="18" charset="0"/>
              </a:rPr>
              <a:t>Определение Совета Европы</a:t>
            </a:r>
            <a:r>
              <a:rPr lang="de-AT" sz="1800" b="1" dirty="0">
                <a:solidFill>
                  <a:srgbClr val="CC0000"/>
                </a:solidFill>
                <a:latin typeface="Tahoma" charset="0"/>
                <a:cs typeface="Times New Roman" pitchFamily="18" charset="0"/>
              </a:rPr>
              <a:t>*</a:t>
            </a:r>
            <a:endParaRPr lang="de-DE" sz="1800" b="1" dirty="0">
              <a:solidFill>
                <a:srgbClr val="CC0000"/>
              </a:solidFill>
              <a:latin typeface="Tahoma" charset="0"/>
              <a:cs typeface="Times New Roman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38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Зачем нужен гендерный подход к бюджетированию?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64" indent="-396864" defTabSz="913531">
              <a:lnSpc>
                <a:spcPct val="150000"/>
              </a:lnSpc>
              <a:spcBef>
                <a:spcPts val="3307"/>
              </a:spcBef>
            </a:pPr>
            <a:r>
              <a:rPr lang="ru-RU" sz="2000" dirty="0">
                <a:latin typeface="Tahoma" charset="0"/>
                <a:ea typeface="ＭＳ Ｐゴシック" charset="-128"/>
              </a:rPr>
              <a:t>Для содействия гендерному равенству</a:t>
            </a:r>
            <a:r>
              <a:rPr lang="en-GB" sz="2000" dirty="0">
                <a:latin typeface="Tahoma" charset="0"/>
                <a:ea typeface="ＭＳ Ｐゴシック" charset="-128"/>
              </a:rPr>
              <a:t>: </a:t>
            </a:r>
            <a:r>
              <a:rPr lang="ru-RU" sz="2000" dirty="0">
                <a:latin typeface="Tahoma" charset="0"/>
                <a:ea typeface="ＭＳ Ｐゴシック" charset="-128"/>
              </a:rPr>
              <a:t>основное внимание уделяется наиболее важным инструментам</a:t>
            </a:r>
            <a:r>
              <a:rPr lang="en-GB" sz="2000" dirty="0">
                <a:latin typeface="Tahoma" charset="0"/>
                <a:ea typeface="ＭＳ Ｐゴシック" charset="-128"/>
              </a:rPr>
              <a:t>.</a:t>
            </a:r>
          </a:p>
          <a:p>
            <a:pPr marL="396864" indent="-396864" defTabSz="913531">
              <a:lnSpc>
                <a:spcPct val="150000"/>
              </a:lnSpc>
              <a:spcBef>
                <a:spcPts val="3307"/>
              </a:spcBef>
            </a:pPr>
            <a:r>
              <a:rPr lang="ru-RU" sz="2000" dirty="0">
                <a:ea typeface="ＭＳ Ｐゴシック" charset="-128"/>
              </a:rPr>
              <a:t>Решения о бюджете – КЛЮЧЕВЫЕ  решения</a:t>
            </a:r>
            <a:r>
              <a:rPr lang="en-GB" sz="2000" dirty="0">
                <a:ea typeface="ＭＳ Ｐゴシック" charset="-128"/>
              </a:rPr>
              <a:t>: </a:t>
            </a:r>
            <a:r>
              <a:rPr lang="ru-RU" sz="2000" dirty="0">
                <a:ea typeface="ＭＳ Ｐゴシック" charset="-128"/>
              </a:rPr>
              <a:t>это государственная политика, выраженная в цифрах</a:t>
            </a:r>
            <a:r>
              <a:rPr lang="en-GB" sz="2000" dirty="0">
                <a:ea typeface="ＭＳ Ｐゴシック" charset="-128"/>
              </a:rPr>
              <a:t>.</a:t>
            </a:r>
          </a:p>
          <a:p>
            <a:pPr marL="396864" indent="-396864" defTabSz="913531">
              <a:lnSpc>
                <a:spcPct val="150000"/>
              </a:lnSpc>
              <a:spcBef>
                <a:spcPts val="3307"/>
              </a:spcBef>
            </a:pPr>
            <a:r>
              <a:rPr lang="ru-RU" sz="2000" dirty="0">
                <a:latin typeface="Tahoma" charset="0"/>
                <a:ea typeface="ＭＳ Ｐゴシック" charset="-128"/>
              </a:rPr>
              <a:t>Поэтому бюджет используется как средство для достижения гендерного равенства</a:t>
            </a:r>
            <a:r>
              <a:rPr lang="en-GB" sz="2000" dirty="0">
                <a:latin typeface="Tahoma" charset="0"/>
                <a:ea typeface="ＭＳ Ｐゴシック" charset="-128"/>
              </a:rPr>
              <a:t>!</a:t>
            </a:r>
          </a:p>
          <a:p>
            <a:endParaRPr lang="de-AT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31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800" dirty="0">
                <a:latin typeface="Tahoma" pitchFamily="34" charset="0"/>
                <a:ea typeface="ＭＳ Ｐゴシック" pitchFamily="34" charset="-128"/>
              </a:rPr>
              <a:t>Применение гендерных принципов бюджетирования</a:t>
            </a:r>
            <a:endParaRPr lang="de-AT" altLang="de-DE" sz="2800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812147" y="1875209"/>
            <a:ext cx="8637587" cy="4857750"/>
          </a:xfrm>
        </p:spPr>
        <p:txBody>
          <a:bodyPr/>
          <a:lstStyle/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</a:rPr>
              <a:t>Принцип, закрепленный в Конституционном законе о бюджете</a:t>
            </a:r>
            <a:r>
              <a:rPr lang="de-AT" altLang="de-DE" sz="1800" dirty="0">
                <a:latin typeface="Tahoma" pitchFamily="34" charset="0"/>
                <a:ea typeface="ＭＳ Ｐゴシック" pitchFamily="34" charset="-128"/>
              </a:rPr>
              <a:t>: </a:t>
            </a:r>
            <a:r>
              <a:rPr lang="ru-RU" altLang="de-DE" sz="1800" b="0" dirty="0">
                <a:latin typeface="Tahoma" pitchFamily="34" charset="0"/>
                <a:ea typeface="ＭＳ Ｐゴシック" pitchFamily="34" charset="-128"/>
              </a:rPr>
              <a:t>ориентация на конечный результат, в том числе на гендерное равенство</a:t>
            </a:r>
            <a:endParaRPr lang="de-AT" altLang="de-DE" sz="1800" b="0" dirty="0">
              <a:latin typeface="Tahoma" pitchFamily="34" charset="0"/>
              <a:ea typeface="ＭＳ Ｐゴシック" pitchFamily="34" charset="-128"/>
            </a:endParaRPr>
          </a:p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</a:rPr>
              <a:t>Интегрированный подход</a:t>
            </a:r>
            <a:r>
              <a:rPr lang="de-AT" altLang="de-DE" sz="1800" dirty="0">
                <a:latin typeface="Tahoma" pitchFamily="34" charset="0"/>
                <a:ea typeface="ＭＳ Ｐゴシック" pitchFamily="34" charset="-128"/>
              </a:rPr>
              <a:t>: </a:t>
            </a:r>
            <a:r>
              <a:rPr lang="ru-RU" altLang="de-DE" sz="1800" b="0" dirty="0">
                <a:latin typeface="Tahoma" pitchFamily="34" charset="0"/>
                <a:ea typeface="ＭＳ Ｐゴシック" pitchFamily="34" charset="-128"/>
              </a:rPr>
              <a:t>гендерное равенство будет учитываться при разработке государственной политики и управлении</a:t>
            </a:r>
            <a:r>
              <a:rPr lang="ru-RU" altLang="de-DE" sz="1800" dirty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</a:rPr>
              <a:t>(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  <a:sym typeface="Wingdings 3" pitchFamily="18" charset="2"/>
              </a:rPr>
              <a:t>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altLang="de-DE" sz="1800" b="0" dirty="0">
                <a:latin typeface="Tahoma" pitchFamily="34" charset="0"/>
                <a:ea typeface="ＭＳ Ｐゴシック" pitchFamily="34" charset="-128"/>
              </a:rPr>
              <a:t>доклад о стратегии, ежегодный доклад о промежуточных и конечных результатах и соглашения о результатах деятельности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</a:rPr>
              <a:t>)</a:t>
            </a:r>
          </a:p>
          <a:p>
            <a:r>
              <a:rPr lang="ru-RU" altLang="de-DE" sz="1800" b="0" dirty="0">
                <a:latin typeface="Tahoma" pitchFamily="34" charset="0"/>
                <a:ea typeface="ＭＳ Ｐゴシック" pitchFamily="34" charset="-128"/>
              </a:rPr>
              <a:t>Намного шире простого принципа распределения средств по гендерному признаку</a:t>
            </a:r>
            <a:endParaRPr lang="de-AT" altLang="de-DE" sz="1800" b="0" dirty="0">
              <a:latin typeface="Tahoma" pitchFamily="34" charset="0"/>
              <a:ea typeface="ＭＳ Ｐゴシック" pitchFamily="34" charset="-128"/>
            </a:endParaRPr>
          </a:p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</a:rPr>
              <a:t>Интегрированный гендерный подход и бюджетирование требуют </a:t>
            </a:r>
            <a:endParaRPr lang="de-AT" altLang="de-DE" sz="1800" dirty="0">
              <a:latin typeface="Tahoma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Проведения гендерного анализа</a:t>
            </a:r>
            <a:endParaRPr lang="de-AT" altLang="de-DE" sz="1800" b="0" dirty="0">
              <a:latin typeface="Tahoma" pitchFamily="34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Выявления трудностей</a:t>
            </a:r>
            <a:endParaRPr lang="de-AT" altLang="de-DE" sz="1800" b="0" dirty="0">
              <a:latin typeface="Tahoma" pitchFamily="34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Определения целей 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т.е. заявления о конечных результатах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Принятия действий (т.е. заявления о промежуточных результатах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Оценки и отчетности 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т.е. ежегодный отчет федерального правительства о результатах работы</a:t>
            </a:r>
            <a:r>
              <a:rPr lang="de-AT" altLang="de-DE" sz="1800" b="0" dirty="0">
                <a:latin typeface="Tahoma" pitchFamily="34" charset="0"/>
                <a:ea typeface="ＭＳ Ｐゴシック" pitchFamily="34" charset="-128"/>
                <a:cs typeface="Arial" charset="0"/>
              </a:rPr>
              <a:t>)</a:t>
            </a:r>
            <a:endParaRPr lang="de-DE" altLang="de-DE" sz="1800" b="0" dirty="0">
              <a:latin typeface="Tahoma" pitchFamily="34" charset="0"/>
              <a:ea typeface="ＭＳ Ｐゴシック" pitchFamily="34" charset="-128"/>
              <a:cs typeface="Arial" charset="0"/>
            </a:endParaRPr>
          </a:p>
          <a:p>
            <a:pPr lvl="1"/>
            <a:endParaRPr lang="de-AT" altLang="de-DE" sz="1800" b="0" dirty="0">
              <a:latin typeface="Tahoma" pitchFamily="34" charset="0"/>
              <a:ea typeface="ＭＳ Ｐゴシック" pitchFamily="34" charset="-128"/>
            </a:endParaRPr>
          </a:p>
          <a:p>
            <a:endParaRPr lang="de-AT" altLang="de-DE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924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719832" y="612279"/>
            <a:ext cx="6657975" cy="595312"/>
          </a:xfrm>
        </p:spPr>
        <p:txBody>
          <a:bodyPr/>
          <a:lstStyle/>
          <a:p>
            <a:r>
              <a:rPr lang="ru-RU" altLang="de-DE" sz="2000" dirty="0">
                <a:latin typeface="Tahoma" pitchFamily="34" charset="0"/>
                <a:ea typeface="ＭＳ Ｐゴシック" pitchFamily="34" charset="-128"/>
              </a:rPr>
              <a:t>Примеры гендерных принципов определения целевых показателей конечных результатов</a:t>
            </a:r>
            <a:endParaRPr lang="de-AT" altLang="de-DE" sz="2000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Образование</a:t>
            </a:r>
            <a:endParaRPr lang="de-DE" altLang="de-DE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1"/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Содействие равноправию в сфере образования </a:t>
            </a:r>
            <a:r>
              <a:rPr lang="de-DE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(</a:t>
            </a:r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сокращение гендерного, этнического и социально-экономического неравенства</a:t>
            </a:r>
            <a:r>
              <a:rPr lang="de-DE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)</a:t>
            </a:r>
          </a:p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Семья и молодежь</a:t>
            </a:r>
            <a:endParaRPr lang="de-DE" altLang="de-DE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1"/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Содействие установлению баланса между работой и семьей</a:t>
            </a:r>
            <a:endParaRPr lang="de-DE" altLang="de-DE" sz="1800" b="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Трудовые отношения</a:t>
            </a:r>
            <a:endParaRPr lang="de-DE" altLang="de-DE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1"/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Вовлечение женщин в трудовые отношения, особенно после отпуска по уходу за детьми</a:t>
            </a:r>
            <a:endParaRPr lang="de-DE" altLang="de-DE" sz="1800" b="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Внутренняя политика</a:t>
            </a:r>
            <a:endParaRPr lang="de-DE" altLang="de-DE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1"/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Улучшение мер защиты от насилия, особенно в отношении женщин, детей и пожилых людей</a:t>
            </a:r>
            <a:endParaRPr lang="de-DE" altLang="de-DE" sz="1800" b="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r>
              <a:rPr lang="ru-RU" altLang="de-DE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Финансы</a:t>
            </a:r>
            <a:endParaRPr lang="de-DE" altLang="de-DE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1"/>
            <a:r>
              <a:rPr lang="ru-RU" altLang="de-DE" sz="1800" b="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Увеличение доли женщин в руководящих органах государственных компаний</a:t>
            </a:r>
            <a:endParaRPr lang="de-AT" altLang="de-DE" sz="1800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99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Структура бюджета: пример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832" y="1371153"/>
            <a:ext cx="8637587" cy="4857750"/>
          </a:xfrm>
        </p:spPr>
        <p:txBody>
          <a:bodyPr/>
          <a:lstStyle/>
          <a:p>
            <a:r>
              <a:rPr lang="ru-RU" sz="2400" dirty="0"/>
              <a:t>Заголовок</a:t>
            </a:r>
            <a:endParaRPr lang="de-AT" sz="2400" dirty="0"/>
          </a:p>
          <a:p>
            <a:pPr lvl="1"/>
            <a:r>
              <a:rPr lang="ru-RU" sz="1800" dirty="0"/>
              <a:t>Образование, наука, искусство и культура</a:t>
            </a:r>
            <a:endParaRPr lang="de-AT" sz="1800" dirty="0"/>
          </a:p>
          <a:p>
            <a:pPr lvl="1"/>
            <a:endParaRPr lang="de-AT" sz="300" dirty="0"/>
          </a:p>
          <a:p>
            <a:r>
              <a:rPr lang="ru-RU" sz="2400" dirty="0"/>
              <a:t>Глава бюджета</a:t>
            </a:r>
            <a:endParaRPr lang="de-AT" sz="2400" dirty="0"/>
          </a:p>
          <a:p>
            <a:pPr lvl="1"/>
            <a:r>
              <a:rPr lang="ru-RU" sz="1800" dirty="0"/>
              <a:t>Образование</a:t>
            </a:r>
            <a:endParaRPr lang="de-AT" sz="300" dirty="0"/>
          </a:p>
          <a:p>
            <a:r>
              <a:rPr lang="ru-RU" sz="2400" dirty="0"/>
              <a:t>Общий бюджет</a:t>
            </a:r>
            <a:endParaRPr lang="de-AT" sz="2400" dirty="0"/>
          </a:p>
          <a:p>
            <a:pPr lvl="1"/>
            <a:r>
              <a:rPr lang="ru-RU" sz="1800" dirty="0"/>
              <a:t>Школы, в т.ч. педагогический коллектив</a:t>
            </a:r>
            <a:endParaRPr lang="de-AT" sz="1800" dirty="0"/>
          </a:p>
          <a:p>
            <a:pPr lvl="1"/>
            <a:endParaRPr lang="de-AT" sz="300" dirty="0"/>
          </a:p>
          <a:p>
            <a:r>
              <a:rPr lang="ru-RU" sz="2400" dirty="0"/>
              <a:t>Детальный бюджет</a:t>
            </a:r>
            <a:endParaRPr lang="de-AT" sz="2400" dirty="0"/>
          </a:p>
          <a:p>
            <a:pPr lvl="1"/>
            <a:r>
              <a:rPr lang="ru-RU" sz="1800" dirty="0"/>
              <a:t>Начальная школа, общеобразовательная школа</a:t>
            </a:r>
            <a:endParaRPr lang="de-AT" sz="1800" dirty="0"/>
          </a:p>
          <a:p>
            <a:pPr lvl="1"/>
            <a:r>
              <a:rPr lang="ru-RU" sz="1800" dirty="0"/>
              <a:t>Начальная школа </a:t>
            </a:r>
            <a:r>
              <a:rPr lang="de-AT" sz="1800" dirty="0"/>
              <a:t>(</a:t>
            </a:r>
            <a:r>
              <a:rPr lang="ru-RU" sz="1800" dirty="0"/>
              <a:t>младшие классы)</a:t>
            </a:r>
            <a:endParaRPr lang="de-AT" sz="1800" dirty="0"/>
          </a:p>
          <a:p>
            <a:pPr lvl="1"/>
            <a:r>
              <a:rPr lang="ru-RU" sz="1800" dirty="0"/>
              <a:t>Средняя школа </a:t>
            </a:r>
            <a:r>
              <a:rPr lang="de-AT" sz="1800" dirty="0"/>
              <a:t>(</a:t>
            </a:r>
            <a:r>
              <a:rPr lang="ru-RU" sz="1800" dirty="0"/>
              <a:t>средние классы</a:t>
            </a:r>
            <a:r>
              <a:rPr lang="de-AT" sz="1800" dirty="0"/>
              <a:t>)</a:t>
            </a:r>
          </a:p>
          <a:p>
            <a:pPr lvl="1"/>
            <a:r>
              <a:rPr lang="ru-RU" sz="1800" dirty="0"/>
              <a:t>Учреждения предпрофессионального образования</a:t>
            </a:r>
            <a:endParaRPr lang="de-AT" sz="1800" dirty="0"/>
          </a:p>
          <a:p>
            <a:pPr lvl="1"/>
            <a:r>
              <a:rPr lang="ru-RU" sz="1800" dirty="0"/>
              <a:t>Учреждения профтехобразования</a:t>
            </a:r>
            <a:endParaRPr lang="de-AT" sz="1800" dirty="0"/>
          </a:p>
          <a:p>
            <a:pPr lvl="1"/>
            <a:r>
              <a:rPr lang="ru-RU" sz="1800" dirty="0"/>
              <a:t>Австрийские школы за рубежом</a:t>
            </a:r>
            <a:endParaRPr lang="de-AT" sz="1800" dirty="0"/>
          </a:p>
          <a:p>
            <a:pPr lvl="1"/>
            <a:r>
              <a:rPr lang="de-AT" sz="1800" dirty="0"/>
              <a:t>….</a:t>
            </a:r>
          </a:p>
          <a:p>
            <a:endParaRPr lang="de-AT" dirty="0"/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6933713" y="4289043"/>
            <a:ext cx="615460" cy="230425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97461" y="450071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Итого </a:t>
            </a:r>
            <a:r>
              <a:rPr lang="de-AT" sz="1800" dirty="0">
                <a:latin typeface="+mj-lt"/>
              </a:rPr>
              <a:t>10 </a:t>
            </a:r>
            <a:r>
              <a:rPr lang="ru-RU" sz="1800" dirty="0">
                <a:latin typeface="+mj-lt"/>
              </a:rPr>
              <a:t>детальных бюджетов</a:t>
            </a:r>
            <a:endParaRPr lang="de-AT" sz="1800" dirty="0">
              <a:latin typeface="+mj-lt"/>
            </a:endParaRPr>
          </a:p>
        </p:txBody>
      </p:sp>
      <p:pic>
        <p:nvPicPr>
          <p:cNvPr id="1028" name="Picture 4" descr="Bildergebnis für unterrich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84" y="1718631"/>
            <a:ext cx="2827701" cy="1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135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Отчет о стратегии </a:t>
            </a:r>
            <a:r>
              <a:rPr lang="de-DE" sz="2800" dirty="0"/>
              <a:t>(</a:t>
            </a:r>
            <a:r>
              <a:rPr lang="ru-RU" sz="2800" dirty="0"/>
              <a:t>глава бюджета</a:t>
            </a:r>
            <a:r>
              <a:rPr lang="de-DE" sz="2800" dirty="0"/>
              <a:t>) </a:t>
            </a:r>
            <a:endParaRPr lang="de-AT" sz="2800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445347"/>
              </p:ext>
            </p:extLst>
          </p:nvPr>
        </p:nvGraphicFramePr>
        <p:xfrm>
          <a:off x="1223888" y="1620391"/>
          <a:ext cx="7550150" cy="6010275"/>
        </p:xfrm>
        <a:graphic>
          <a:graphicData uri="http://schemas.openxmlformats.org/drawingml/2006/table">
            <a:tbl>
              <a:tblPr/>
              <a:tblGrid>
                <a:gridCol w="332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8802">
                <a:tc gridSpan="8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Глава бюджета </a:t>
                      </a: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xx</a:t>
                      </a:r>
                    </a:p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23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Млн.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€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Факт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Бюджет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Максимальный предельный показатель 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MTEF 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23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2017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2018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2019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2020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23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Расходы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623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Изменения по сравнению с предыдущим </a:t>
                      </a:r>
                      <a:r>
                        <a:rPr kumimoji="0" lang="de-A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MTEF</a:t>
                      </a: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4000" marR="54000" marT="35999" marB="35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03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Итого расходов</a:t>
                      </a: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фиксированные</a:t>
                      </a: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переменные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35">
                <a:tc gridSpan="8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89"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Трудности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Ключевые статьи расходов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89"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...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...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776"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Целевые показатели конечных результатов </a:t>
                      </a: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как минимум 1 гендерный показатель</a:t>
                      </a: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Изменения по сравнению с предыдущим </a:t>
                      </a: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MTEF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89"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...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...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2886"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Планируемые действия и реформы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Риски, меры по исправлению недостатков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89">
                <a:tc gridSpan="2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...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...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54000" marR="54000" marT="35999" marB="359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719832" y="4088407"/>
            <a:ext cx="4150369" cy="2428528"/>
          </a:xfrm>
          <a:prstGeom prst="ellipse">
            <a:avLst/>
          </a:prstGeom>
          <a:noFill/>
          <a:ln w="19050">
            <a:solidFill>
              <a:srgbClr val="AF0917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878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673793" y="297550"/>
            <a:ext cx="6094711" cy="1022171"/>
          </a:xfrm>
        </p:spPr>
        <p:txBody>
          <a:bodyPr/>
          <a:lstStyle/>
          <a:p>
            <a:pPr defTabSz="913531"/>
            <a:r>
              <a:rPr lang="ru-RU" altLang="de-DE" sz="2400" dirty="0"/>
              <a:t>Ежегодный проект бюджета </a:t>
            </a:r>
            <a:r>
              <a:rPr lang="en-GB" altLang="de-DE" sz="2400" dirty="0"/>
              <a:t>(</a:t>
            </a:r>
            <a:r>
              <a:rPr lang="ru-RU" altLang="de-DE" sz="2400" dirty="0"/>
              <a:t>глава бюджета</a:t>
            </a:r>
            <a:r>
              <a:rPr lang="en-GB" altLang="de-DE" sz="2400" dirty="0"/>
              <a:t>) </a:t>
            </a:r>
            <a:br>
              <a:rPr lang="en-GB" altLang="de-DE" sz="2400" dirty="0"/>
            </a:br>
            <a:endParaRPr lang="en-GB" altLang="de-DE" sz="2400" dirty="0"/>
          </a:p>
        </p:txBody>
      </p:sp>
      <p:graphicFrame>
        <p:nvGraphicFramePr>
          <p:cNvPr id="931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21412"/>
              </p:ext>
            </p:extLst>
          </p:nvPr>
        </p:nvGraphicFramePr>
        <p:xfrm>
          <a:off x="1223888" y="6219660"/>
          <a:ext cx="7854487" cy="348309"/>
        </p:xfrm>
        <a:graphic>
          <a:graphicData uri="http://schemas.openxmlformats.org/drawingml/2006/table">
            <a:tbl>
              <a:tblPr/>
              <a:tblGrid>
                <a:gridCol w="785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309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de-D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MTEF = </a:t>
                      </a:r>
                      <a:r>
                        <a:rPr kumimoji="0" lang="ru-RU" altLang="de-D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среднесрочная структура расходов</a:t>
                      </a:r>
                      <a:endParaRPr kumimoji="0" lang="en-GB" altLang="de-D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19844" marR="19844" marT="39692" marB="39692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28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16559"/>
              </p:ext>
            </p:extLst>
          </p:nvPr>
        </p:nvGraphicFramePr>
        <p:xfrm>
          <a:off x="1223888" y="2124447"/>
          <a:ext cx="7814233" cy="4051349"/>
        </p:xfrm>
        <a:graphic>
          <a:graphicData uri="http://schemas.openxmlformats.org/drawingml/2006/table">
            <a:tbl>
              <a:tblPr/>
              <a:tblGrid>
                <a:gridCol w="311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381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Отчет о движении денежных средств</a:t>
                      </a: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Макс. предельный показатель 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MTEF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бюджет</a:t>
                      </a:r>
                      <a:b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2017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бюджет</a:t>
                      </a:r>
                      <a:b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Факт. </a:t>
                      </a:r>
                      <a:b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Доходы </a:t>
                      </a:r>
                      <a:endParaRPr kumimoji="0" lang="en-GB" alt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92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Расходы </a:t>
                      </a:r>
                      <a:r>
                        <a:rPr kumimoji="0" lang="en-GB" alt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– </a:t>
                      </a:r>
                      <a:r>
                        <a:rPr kumimoji="0" lang="ru-RU" alt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фиксир. «потолок»</a:t>
                      </a: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Итого расходов </a:t>
                      </a: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Чистое сальдо на кассовой основе</a:t>
                      </a:r>
                      <a:endParaRPr kumimoji="0" lang="en-GB" alt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381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Отчет об операционной деятельности</a:t>
                      </a: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бюджет</a:t>
                      </a:r>
                      <a:b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2017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бюджет</a:t>
                      </a:r>
                      <a:b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Факт. </a:t>
                      </a:r>
                      <a:b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Доходы</a:t>
                      </a:r>
                      <a:endParaRPr kumimoji="0" lang="en-GB" alt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Расходы</a:t>
                      </a:r>
                      <a:endParaRPr kumimoji="0" lang="en-GB" alt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37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Чистое сальдо</a:t>
                      </a:r>
                      <a:endParaRPr kumimoji="0" lang="en-GB" alt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9688" marR="39688" marT="19846" marB="1984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3277" name="Text Box 93"/>
          <p:cNvSpPr txBox="1">
            <a:spLocks noChangeArrowheads="1"/>
          </p:cNvSpPr>
          <p:nvPr/>
        </p:nvSpPr>
        <p:spPr bwMode="auto">
          <a:xfrm rot="5400000">
            <a:off x="-467400" y="5006562"/>
            <a:ext cx="2303385" cy="47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100803" tIns="50402" rIns="100803" bIns="50402">
            <a:spAutoFit/>
          </a:bodyPr>
          <a:lstStyle>
            <a:lvl1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de-DE" sz="1200" b="1" dirty="0">
                <a:latin typeface="+mn-lt"/>
                <a:cs typeface="Times New Roman" pitchFamily="18" charset="0"/>
              </a:rPr>
              <a:t>Имеет обязательную юридическую силу </a:t>
            </a:r>
            <a:endParaRPr lang="en-GB" altLang="de-DE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93278" name="AutoShape 94"/>
          <p:cNvSpPr>
            <a:spLocks noChangeArrowheads="1"/>
          </p:cNvSpPr>
          <p:nvPr/>
        </p:nvSpPr>
        <p:spPr bwMode="auto">
          <a:xfrm>
            <a:off x="641415" y="3204567"/>
            <a:ext cx="421776" cy="1190199"/>
          </a:xfrm>
          <a:custGeom>
            <a:avLst/>
            <a:gdLst>
              <a:gd name="G0" fmla="+- 12996 0 0"/>
              <a:gd name="G1" fmla="+- 3219 0 0"/>
              <a:gd name="G2" fmla="+- 12158 0 3219"/>
              <a:gd name="G3" fmla="+- G2 0 3219"/>
              <a:gd name="G4" fmla="*/ G3 32768 32059"/>
              <a:gd name="G5" fmla="*/ G4 1 2"/>
              <a:gd name="G6" fmla="+- 21600 0 12996"/>
              <a:gd name="G7" fmla="*/ G6 3219 6079"/>
              <a:gd name="G8" fmla="+- G7 12996 0"/>
              <a:gd name="T0" fmla="*/ 12996 w 21600"/>
              <a:gd name="T1" fmla="*/ 0 h 21600"/>
              <a:gd name="T2" fmla="*/ 12996 w 21600"/>
              <a:gd name="T3" fmla="*/ 12158 h 21600"/>
              <a:gd name="T4" fmla="*/ 292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96" y="0"/>
                </a:lnTo>
                <a:lnTo>
                  <a:pt x="12996" y="3219"/>
                </a:lnTo>
                <a:lnTo>
                  <a:pt x="12427" y="3219"/>
                </a:lnTo>
                <a:cubicBezTo>
                  <a:pt x="5564" y="3219"/>
                  <a:pt x="0" y="7221"/>
                  <a:pt x="0" y="12158"/>
                </a:cubicBezTo>
                <a:lnTo>
                  <a:pt x="0" y="21600"/>
                </a:lnTo>
                <a:lnTo>
                  <a:pt x="5847" y="21600"/>
                </a:lnTo>
                <a:lnTo>
                  <a:pt x="5847" y="12158"/>
                </a:lnTo>
                <a:cubicBezTo>
                  <a:pt x="5847" y="10380"/>
                  <a:pt x="8793" y="8939"/>
                  <a:pt x="12427" y="8939"/>
                </a:cubicBezTo>
                <a:lnTo>
                  <a:pt x="12996" y="8939"/>
                </a:lnTo>
                <a:lnTo>
                  <a:pt x="12996" y="121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/>
          <a:p>
            <a:endParaRPr lang="de-AT" dirty="0">
              <a:latin typeface="+mn-lt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719138" y="1533592"/>
            <a:ext cx="8637587" cy="4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kern="0" dirty="0"/>
              <a:t>Глава бюджета</a:t>
            </a:r>
            <a:r>
              <a:rPr lang="de-AT" sz="2400" kern="0" dirty="0"/>
              <a:t>: </a:t>
            </a:r>
            <a:r>
              <a:rPr lang="ru-RU" sz="2400" kern="0" dirty="0"/>
              <a:t>образование</a:t>
            </a:r>
            <a:endParaRPr lang="de-AT" sz="2400" kern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055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2545502" y="1692399"/>
            <a:ext cx="1558706" cy="969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>
            <a:endCxn id="11" idx="1"/>
          </p:cNvCxnSpPr>
          <p:nvPr/>
        </p:nvCxnSpPr>
        <p:spPr bwMode="auto">
          <a:xfrm flipV="1">
            <a:off x="2545502" y="2971214"/>
            <a:ext cx="2650747" cy="162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>
            <a:endCxn id="13" idx="1"/>
          </p:cNvCxnSpPr>
          <p:nvPr/>
        </p:nvCxnSpPr>
        <p:spPr bwMode="auto">
          <a:xfrm>
            <a:off x="2880072" y="3636615"/>
            <a:ext cx="2875584" cy="2094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4282113" y="1476376"/>
            <a:ext cx="3926551" cy="338554"/>
          </a:xfrm>
          <a:prstGeom prst="rect">
            <a:avLst/>
          </a:prstGeom>
          <a:solidFill>
            <a:srgbClr val="CBF0FD"/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Глава </a:t>
            </a:r>
            <a:r>
              <a:rPr lang="en-US" sz="1600" b="1" dirty="0"/>
              <a:t>30 </a:t>
            </a:r>
            <a:r>
              <a:rPr lang="ru-RU" sz="1600" b="1" dirty="0">
                <a:latin typeface="+mn-lt"/>
              </a:rPr>
              <a:t>бюджета </a:t>
            </a:r>
            <a:r>
              <a:rPr lang="en-US" sz="1600" b="1" dirty="0">
                <a:latin typeface="+mn-lt"/>
              </a:rPr>
              <a:t>– </a:t>
            </a:r>
            <a:r>
              <a:rPr lang="ru-RU" sz="1600" b="1" dirty="0">
                <a:latin typeface="+mn-lt"/>
              </a:rPr>
              <a:t>образование</a:t>
            </a:r>
            <a:endParaRPr lang="en-US" sz="1600" b="1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96249" y="2278716"/>
            <a:ext cx="3727497" cy="1384995"/>
          </a:xfrm>
          <a:prstGeom prst="rect">
            <a:avLst/>
          </a:prstGeom>
          <a:solidFill>
            <a:srgbClr val="CBF0FD"/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+mn-lt"/>
              </a:rPr>
              <a:t>Декларация миссии</a:t>
            </a:r>
            <a:endParaRPr lang="en-US" sz="1400" b="1" dirty="0">
              <a:latin typeface="+mn-lt"/>
            </a:endParaRPr>
          </a:p>
          <a:p>
            <a:pPr algn="ctr"/>
            <a:r>
              <a:rPr lang="ru-RU" sz="1400" dirty="0">
                <a:latin typeface="+mn-lt"/>
              </a:rPr>
              <a:t>Министерство отвечает за разработку политики в сфере образования</a:t>
            </a:r>
            <a:r>
              <a:rPr lang="en-US" sz="1400" dirty="0">
                <a:latin typeface="+mn-lt"/>
              </a:rPr>
              <a:t>. </a:t>
            </a:r>
            <a:r>
              <a:rPr lang="ru-RU" sz="1400" dirty="0">
                <a:latin typeface="+mn-lt"/>
              </a:rPr>
              <a:t>Повышение уровня </a:t>
            </a:r>
            <a:r>
              <a:rPr lang="ru-RU" sz="1400" dirty="0"/>
              <a:t>образования </a:t>
            </a:r>
            <a:r>
              <a:rPr lang="ru-RU" sz="1400" dirty="0">
                <a:latin typeface="+mn-lt"/>
              </a:rPr>
              <a:t>и обеспечение равных гендерных возможностей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68852" y="4018888"/>
            <a:ext cx="3591940" cy="1015663"/>
          </a:xfrm>
          <a:prstGeom prst="rect">
            <a:avLst/>
          </a:prstGeom>
          <a:solidFill>
            <a:srgbClr val="CBF0FD"/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n-lt"/>
              </a:rPr>
              <a:t>Целевой показатель конечного результата </a:t>
            </a:r>
            <a:r>
              <a:rPr lang="en-US" sz="1600" b="1" dirty="0">
                <a:latin typeface="+mn-lt"/>
              </a:rPr>
              <a:t>1 </a:t>
            </a:r>
          </a:p>
          <a:p>
            <a:r>
              <a:rPr lang="ru-RU" sz="1400" dirty="0">
                <a:latin typeface="+mn-lt"/>
              </a:rPr>
              <a:t>Повышение уровня образования учащихся</a:t>
            </a:r>
            <a:endParaRPr lang="en-US" sz="14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55656" y="5099858"/>
            <a:ext cx="3591940" cy="1261884"/>
          </a:xfrm>
          <a:prstGeom prst="rect">
            <a:avLst/>
          </a:prstGeom>
          <a:solidFill>
            <a:srgbClr val="CBF0FD"/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Целевой показатель конечного результата </a:t>
            </a:r>
            <a:r>
              <a:rPr lang="en-US" sz="1600" b="1" dirty="0">
                <a:latin typeface="+mn-lt"/>
              </a:rPr>
              <a:t>2 </a:t>
            </a:r>
          </a:p>
          <a:p>
            <a:r>
              <a:rPr lang="ru-RU" sz="1400" dirty="0"/>
              <a:t>Обеспечение равных гендерных возможностей в сфере образования </a:t>
            </a:r>
            <a:r>
              <a:rPr lang="en-US" sz="1600" dirty="0">
                <a:latin typeface="+mn-lt"/>
              </a:rPr>
              <a:t>	</a:t>
            </a:r>
          </a:p>
        </p:txBody>
      </p:sp>
      <p:cxnSp>
        <p:nvCxnSpPr>
          <p:cNvPr id="16" name="Gerade Verbindung mit Pfeil 15"/>
          <p:cNvCxnSpPr>
            <a:endCxn id="12" idx="1"/>
          </p:cNvCxnSpPr>
          <p:nvPr/>
        </p:nvCxnSpPr>
        <p:spPr bwMode="auto">
          <a:xfrm>
            <a:off x="2951656" y="3675545"/>
            <a:ext cx="2817196" cy="851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19832" y="180231"/>
            <a:ext cx="541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/>
            <a:r>
              <a:rPr lang="ru-RU" sz="2400" b="1" dirty="0">
                <a:latin typeface="+mj-lt"/>
                <a:ea typeface="+mj-ea"/>
                <a:cs typeface="+mj-cs"/>
              </a:rPr>
              <a:t>Ежегодный отчет о конечных результатах </a:t>
            </a:r>
            <a:r>
              <a:rPr lang="de-DE" sz="2400" b="1" dirty="0">
                <a:latin typeface="+mj-lt"/>
                <a:ea typeface="+mj-ea"/>
                <a:cs typeface="+mj-cs"/>
              </a:rPr>
              <a:t>(</a:t>
            </a:r>
            <a:r>
              <a:rPr lang="ru-RU" sz="2400" b="1" dirty="0">
                <a:latin typeface="+mj-lt"/>
                <a:ea typeface="+mj-ea"/>
                <a:cs typeface="+mj-cs"/>
              </a:rPr>
              <a:t>глава бюджета</a:t>
            </a:r>
            <a:r>
              <a:rPr lang="de-DE" sz="2400" b="1" dirty="0">
                <a:latin typeface="+mj-lt"/>
                <a:ea typeface="+mj-ea"/>
                <a:cs typeface="+mj-cs"/>
              </a:rPr>
              <a:t>)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2120C-4826-4702-83C5-F2B5D435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" y="2317485"/>
            <a:ext cx="3858254" cy="32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7 -0.00966 L -0.51481 -0.32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7" y="-15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1800" y="1548383"/>
            <a:ext cx="3591940" cy="954107"/>
          </a:xfrm>
          <a:prstGeom prst="rect">
            <a:avLst/>
          </a:prstGeom>
          <a:solidFill>
            <a:srgbClr val="CBF0FD"/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Целевой показатель конечного результата </a:t>
            </a:r>
            <a:r>
              <a:rPr lang="en-US" sz="1400" b="1" dirty="0"/>
              <a:t>1 </a:t>
            </a:r>
          </a:p>
          <a:p>
            <a:r>
              <a:rPr lang="ru-RU" sz="1400" dirty="0"/>
              <a:t>Повышение уровня образования учащихся</a:t>
            </a:r>
            <a:endParaRPr lang="en-US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19832" y="180231"/>
            <a:ext cx="541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/>
            <a:r>
              <a:rPr lang="ru-RU" sz="2400" b="1" dirty="0"/>
              <a:t>Ежегодный отчет о конечных результатах </a:t>
            </a:r>
            <a:r>
              <a:rPr lang="de-DE" sz="2400" b="1" dirty="0"/>
              <a:t>(</a:t>
            </a:r>
            <a:r>
              <a:rPr lang="ru-RU" sz="2400" b="1" dirty="0"/>
              <a:t>глава бюджета</a:t>
            </a:r>
            <a:r>
              <a:rPr lang="de-DE" sz="2400" b="1" dirty="0"/>
              <a:t>)  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6958868" y="1659549"/>
            <a:ext cx="2004904" cy="1312695"/>
          </a:xfrm>
          <a:prstGeom prst="rect">
            <a:avLst/>
          </a:prstGeom>
          <a:solidFill>
            <a:srgbClr val="CBF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Последние имеющиеся данные</a:t>
            </a:r>
            <a:endParaRPr kumimoji="0" 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/>
              <a:t>2013: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u="sng" dirty="0"/>
              <a:t>87,8%</a:t>
            </a:r>
            <a:endParaRPr kumimoji="0" lang="de-DE" sz="11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100" b="1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/>
              <a:t>Целевой показатель </a:t>
            </a:r>
            <a:r>
              <a:rPr lang="de-DE" sz="1100" b="1" dirty="0"/>
              <a:t>2017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89,0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</a:t>
            </a:r>
          </a:p>
        </p:txBody>
      </p:sp>
      <p:sp>
        <p:nvSpPr>
          <p:cNvPr id="19" name="Legende mit Pfeil nach rechts 18"/>
          <p:cNvSpPr/>
          <p:nvPr/>
        </p:nvSpPr>
        <p:spPr bwMode="auto">
          <a:xfrm>
            <a:off x="4936384" y="1659548"/>
            <a:ext cx="1861207" cy="1261288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CBF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Показатель </a:t>
            </a:r>
            <a:r>
              <a:rPr lang="de-DE" sz="1000" b="1" dirty="0"/>
              <a:t>1</a:t>
            </a:r>
          </a:p>
          <a:p>
            <a:pPr defTabSz="1008063">
              <a:spcBef>
                <a:spcPts val="600"/>
              </a:spcBef>
            </a:pPr>
            <a:r>
              <a:rPr lang="en-US" sz="1100" dirty="0"/>
              <a:t>% </a:t>
            </a:r>
            <a:r>
              <a:rPr lang="ru-RU" sz="1100" dirty="0"/>
              <a:t>населения в возрасте от </a:t>
            </a:r>
            <a:r>
              <a:rPr lang="en-US" sz="1100" dirty="0"/>
              <a:t>18</a:t>
            </a:r>
            <a:r>
              <a:rPr lang="ru-RU" sz="1100" dirty="0"/>
              <a:t> до </a:t>
            </a:r>
            <a:r>
              <a:rPr lang="en-US" sz="1100" dirty="0"/>
              <a:t>20 </a:t>
            </a:r>
            <a:r>
              <a:rPr lang="ru-RU" sz="1100" dirty="0"/>
              <a:t>лет, закончившего старшие классы школы</a:t>
            </a:r>
            <a:endParaRPr lang="en-US" sz="1100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6981370" y="3121341"/>
            <a:ext cx="2004904" cy="1379369"/>
          </a:xfrm>
          <a:prstGeom prst="rect">
            <a:avLst/>
          </a:prstGeom>
          <a:solidFill>
            <a:srgbClr val="CBF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100" b="1" dirty="0"/>
              <a:t>Последние имеющиеся данные</a:t>
            </a:r>
            <a:endParaRPr lang="de-DE" sz="1100" b="1" dirty="0"/>
          </a:p>
          <a:p>
            <a:pPr defTabSz="1008063"/>
            <a:r>
              <a:rPr lang="de-DE" sz="1100" dirty="0"/>
              <a:t>2014</a:t>
            </a:r>
          </a:p>
          <a:p>
            <a:pPr defTabSz="1008063"/>
            <a:r>
              <a:rPr lang="de-DE" sz="1100" u="sng" dirty="0"/>
              <a:t>93,8%</a:t>
            </a:r>
          </a:p>
          <a:p>
            <a:pPr defTabSz="1008063"/>
            <a:endParaRPr lang="de-DE" sz="1100" b="1" dirty="0"/>
          </a:p>
          <a:p>
            <a:pPr defTabSz="1008063"/>
            <a:r>
              <a:rPr lang="ru-RU" sz="1100" b="1" dirty="0"/>
              <a:t>Целевой показатель </a:t>
            </a:r>
            <a:r>
              <a:rPr lang="de-DE" sz="1100" b="1" dirty="0"/>
              <a:t>2017</a:t>
            </a:r>
          </a:p>
          <a:p>
            <a:pPr defTabSz="1008063"/>
            <a:r>
              <a:rPr lang="de-DE" sz="1100" u="sng" dirty="0"/>
              <a:t>94,2</a:t>
            </a:r>
            <a:r>
              <a:rPr lang="de-DE" sz="1100" dirty="0"/>
              <a:t>%</a:t>
            </a:r>
          </a:p>
        </p:txBody>
      </p:sp>
      <p:sp>
        <p:nvSpPr>
          <p:cNvPr id="21" name="Legende mit Pfeil nach rechts 20"/>
          <p:cNvSpPr/>
          <p:nvPr/>
        </p:nvSpPr>
        <p:spPr bwMode="auto">
          <a:xfrm>
            <a:off x="4943921" y="3121339"/>
            <a:ext cx="1861207" cy="1379371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CBF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Показатель</a:t>
            </a:r>
            <a:r>
              <a:rPr lang="de-DE" sz="1000" b="1" dirty="0"/>
              <a:t> 2 </a:t>
            </a:r>
            <a:endParaRPr lang="ru-RU" sz="1000" b="1" dirty="0"/>
          </a:p>
          <a:p>
            <a:pPr defTabSz="1008063"/>
            <a:r>
              <a:rPr lang="en-US" sz="1000" dirty="0">
                <a:solidFill>
                  <a:srgbClr val="000000"/>
                </a:solidFill>
              </a:rPr>
              <a:t>% </a:t>
            </a:r>
            <a:r>
              <a:rPr lang="ru-RU" sz="1000" dirty="0">
                <a:solidFill>
                  <a:srgbClr val="000000"/>
                </a:solidFill>
              </a:rPr>
              <a:t>учащихся, продолжающих обучение в какой-либо форме через год после завершения обязательного обучения</a:t>
            </a:r>
            <a:endParaRPr lang="en-US" sz="1200" dirty="0">
              <a:solidFill>
                <a:srgbClr val="000000"/>
              </a:solidFill>
            </a:endParaRPr>
          </a:p>
          <a:p>
            <a:pPr defTabSz="1008063"/>
            <a:endParaRPr lang="de-DE" sz="1200" b="1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6976798" y="4648367"/>
            <a:ext cx="2004904" cy="1312695"/>
          </a:xfrm>
          <a:prstGeom prst="rect">
            <a:avLst/>
          </a:prstGeom>
          <a:solidFill>
            <a:srgbClr val="CBF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100" b="1" dirty="0"/>
              <a:t>Последние имеющиеся данные</a:t>
            </a:r>
            <a:endParaRPr lang="de-DE" sz="1100" b="1" dirty="0"/>
          </a:p>
          <a:p>
            <a:pPr defTabSz="1008063"/>
            <a:r>
              <a:rPr lang="de-DE" sz="1100" dirty="0"/>
              <a:t>2014:</a:t>
            </a:r>
          </a:p>
          <a:p>
            <a:pPr defTabSz="1008063"/>
            <a:r>
              <a:rPr lang="de-DE" sz="1100" u="sng" dirty="0"/>
              <a:t>94,6%</a:t>
            </a:r>
          </a:p>
          <a:p>
            <a:pPr defTabSz="1008063"/>
            <a:endParaRPr lang="de-DE" sz="1100" b="1" dirty="0"/>
          </a:p>
          <a:p>
            <a:pPr defTabSz="1008063"/>
            <a:r>
              <a:rPr lang="ru-RU" sz="1100" b="1" dirty="0"/>
              <a:t>Целевой показатель </a:t>
            </a:r>
            <a:r>
              <a:rPr lang="de-DE" sz="1100" b="1" dirty="0"/>
              <a:t>2017</a:t>
            </a:r>
          </a:p>
          <a:p>
            <a:pPr defTabSz="1008063"/>
            <a:r>
              <a:rPr lang="de-DE" sz="1100" u="sng" dirty="0"/>
              <a:t>94,7</a:t>
            </a:r>
            <a:r>
              <a:rPr lang="de-DE" sz="1100" dirty="0"/>
              <a:t>%</a:t>
            </a:r>
          </a:p>
        </p:txBody>
      </p:sp>
      <p:sp>
        <p:nvSpPr>
          <p:cNvPr id="23" name="Legende mit Pfeil nach rechts 22"/>
          <p:cNvSpPr/>
          <p:nvPr/>
        </p:nvSpPr>
        <p:spPr bwMode="auto">
          <a:xfrm>
            <a:off x="4954314" y="4648366"/>
            <a:ext cx="1861207" cy="1261288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CBF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100" b="1" dirty="0"/>
              <a:t>Показатель</a:t>
            </a:r>
            <a:r>
              <a:rPr lang="de-DE" sz="1100" b="1" dirty="0"/>
              <a:t> 3</a:t>
            </a:r>
          </a:p>
          <a:p>
            <a:pPr defTabSz="1008063"/>
            <a:endParaRPr lang="de-DE" sz="1100" b="1" dirty="0"/>
          </a:p>
          <a:p>
            <a:pPr defTabSz="1008063"/>
            <a:r>
              <a:rPr lang="en-US" sz="1100" dirty="0"/>
              <a:t>% </a:t>
            </a:r>
            <a:r>
              <a:rPr lang="ru-RU" sz="1100" dirty="0"/>
              <a:t>учащихся 5-х классов, переведенных в следующий класс</a:t>
            </a:r>
            <a:endParaRPr lang="en-US" sz="1100" dirty="0"/>
          </a:p>
        </p:txBody>
      </p:sp>
      <p:cxnSp>
        <p:nvCxnSpPr>
          <p:cNvPr id="24" name="Gerade Verbindung mit Pfeil 23"/>
          <p:cNvCxnSpPr>
            <a:stCxn id="12" idx="3"/>
            <a:endCxn id="19" idx="1"/>
          </p:cNvCxnSpPr>
          <p:nvPr/>
        </p:nvCxnSpPr>
        <p:spPr bwMode="auto">
          <a:xfrm>
            <a:off x="4023740" y="2025437"/>
            <a:ext cx="912644" cy="2647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>
            <a:stCxn id="12" idx="3"/>
            <a:endCxn id="21" idx="1"/>
          </p:cNvCxnSpPr>
          <p:nvPr/>
        </p:nvCxnSpPr>
        <p:spPr bwMode="auto">
          <a:xfrm>
            <a:off x="4023740" y="2025437"/>
            <a:ext cx="920181" cy="1785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>
            <a:stCxn id="12" idx="3"/>
            <a:endCxn id="23" idx="1"/>
          </p:cNvCxnSpPr>
          <p:nvPr/>
        </p:nvCxnSpPr>
        <p:spPr bwMode="auto">
          <a:xfrm>
            <a:off x="4023740" y="2025437"/>
            <a:ext cx="930574" cy="3253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A35FF-F769-465C-8532-7BB5D67D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2" y="3114040"/>
            <a:ext cx="3991755" cy="25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171" y="271901"/>
            <a:ext cx="6657975" cy="595312"/>
          </a:xfrm>
        </p:spPr>
        <p:txBody>
          <a:bodyPr/>
          <a:lstStyle/>
          <a:p>
            <a:r>
              <a:rPr lang="ru-RU" sz="2800" dirty="0"/>
              <a:t>Общий вид главы бюджета</a:t>
            </a:r>
            <a:endParaRPr lang="de-AT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357" y="2058413"/>
            <a:ext cx="1585664" cy="2288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0991" y="2080018"/>
            <a:ext cx="1565284" cy="2257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5236" y="2080018"/>
            <a:ext cx="1579690" cy="2257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3065" y="2093981"/>
            <a:ext cx="1565950" cy="2243913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 bwMode="auto">
          <a:xfrm>
            <a:off x="613522" y="2954607"/>
            <a:ext cx="1537499" cy="1311279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13522" y="2414547"/>
            <a:ext cx="1537499" cy="540060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13521" y="2258759"/>
            <a:ext cx="1537500" cy="125699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367044" y="2170007"/>
            <a:ext cx="1465491" cy="2058701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171730" y="2170008"/>
            <a:ext cx="1435674" cy="2095878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5893065" y="2170008"/>
            <a:ext cx="1514539" cy="799734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4297742" y="5148783"/>
            <a:ext cx="655928" cy="288032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4297742" y="4645569"/>
            <a:ext cx="655928" cy="28803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noFill/>
              <a:latin typeface="Arial" charset="0"/>
            </a:endParaRPr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5050918" y="4645569"/>
            <a:ext cx="4453890" cy="1939653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= </a:t>
            </a:r>
            <a:r>
              <a:rPr lang="ru-RU" sz="1400" dirty="0"/>
              <a:t>финансовая информация</a:t>
            </a: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dirty="0"/>
              <a:t>= </a:t>
            </a:r>
            <a:r>
              <a:rPr lang="ru-RU" sz="1400" dirty="0"/>
              <a:t>информация о результатах (отчет о конечных результатах)</a:t>
            </a:r>
            <a:endParaRPr lang="de-AT" sz="1400" dirty="0"/>
          </a:p>
          <a:p>
            <a:endParaRPr lang="de-AT" sz="2000" dirty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 bwMode="auto">
          <a:xfrm>
            <a:off x="719138" y="1533592"/>
            <a:ext cx="8637587" cy="10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kern="0" dirty="0"/>
              <a:t>Глава бюджета</a:t>
            </a:r>
            <a:r>
              <a:rPr lang="de-AT" sz="2400" kern="0" dirty="0"/>
              <a:t>: </a:t>
            </a:r>
            <a:r>
              <a:rPr lang="ru-RU" sz="2400" kern="0" dirty="0"/>
              <a:t>Образование</a:t>
            </a:r>
            <a:endParaRPr lang="de-AT" sz="2400" kern="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3628" y="2116032"/>
            <a:ext cx="1565950" cy="2221862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3" name="Rechteck 32"/>
          <p:cNvSpPr/>
          <p:nvPr/>
        </p:nvSpPr>
        <p:spPr bwMode="auto">
          <a:xfrm>
            <a:off x="7637853" y="2170008"/>
            <a:ext cx="1537499" cy="1159773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522" y="4520718"/>
            <a:ext cx="1537499" cy="2201022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5" name="Rechteck 34"/>
          <p:cNvSpPr/>
          <p:nvPr/>
        </p:nvSpPr>
        <p:spPr bwMode="auto">
          <a:xfrm>
            <a:off x="679676" y="4697301"/>
            <a:ext cx="1503197" cy="1296916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5385" y="4520718"/>
            <a:ext cx="1528807" cy="2201022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7" name="Rechteck 36"/>
          <p:cNvSpPr/>
          <p:nvPr/>
        </p:nvSpPr>
        <p:spPr bwMode="auto">
          <a:xfrm>
            <a:off x="2372035" y="4697301"/>
            <a:ext cx="292014" cy="1296916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184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Тезисы</a:t>
            </a:r>
            <a:r>
              <a:rPr lang="de-AT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Обзор бюджетной реформы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r>
              <a:rPr lang="ru-RU" sz="2800" dirty="0"/>
              <a:t>Принципы программного бюджетирования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r>
              <a:rPr lang="ru-RU" sz="2800" dirty="0"/>
              <a:t>Гендерный подход к бюджетированию</a:t>
            </a:r>
            <a:endParaRPr lang="de-AT" sz="2800" dirty="0"/>
          </a:p>
          <a:p>
            <a:endParaRPr lang="de-DE" sz="2800" dirty="0"/>
          </a:p>
          <a:p>
            <a:r>
              <a:rPr lang="ru-RU" sz="2800" dirty="0"/>
              <a:t>Пример</a:t>
            </a:r>
            <a:r>
              <a:rPr lang="de-DE" sz="2800" dirty="0"/>
              <a:t>: </a:t>
            </a:r>
            <a:r>
              <a:rPr lang="ru-RU" sz="2800" dirty="0"/>
              <a:t>образование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01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/>
          </p:cNvSpPr>
          <p:nvPr>
            <p:ph type="title"/>
          </p:nvPr>
        </p:nvSpPr>
        <p:spPr>
          <a:xfrm>
            <a:off x="784049" y="367562"/>
            <a:ext cx="5843613" cy="873396"/>
          </a:xfrm>
        </p:spPr>
        <p:txBody>
          <a:bodyPr/>
          <a:lstStyle/>
          <a:p>
            <a:pPr defTabSz="913531"/>
            <a:r>
              <a:rPr lang="ru-RU" altLang="de-DE" sz="2400" dirty="0"/>
              <a:t>Проект годового бюджета </a:t>
            </a:r>
            <a:r>
              <a:rPr lang="en-GB" altLang="de-DE" sz="2400" dirty="0"/>
              <a:t>(</a:t>
            </a:r>
            <a:r>
              <a:rPr lang="ru-RU" altLang="de-DE" sz="2400" dirty="0"/>
              <a:t>общий бюджет</a:t>
            </a:r>
            <a:r>
              <a:rPr lang="en-GB" altLang="de-DE" sz="2400" dirty="0"/>
              <a:t>) </a:t>
            </a:r>
            <a:br>
              <a:rPr lang="en-GB" altLang="de-DE" sz="2200" dirty="0"/>
            </a:br>
            <a:endParaRPr lang="en-GB" altLang="de-DE" sz="2200" dirty="0"/>
          </a:p>
        </p:txBody>
      </p:sp>
      <p:graphicFrame>
        <p:nvGraphicFramePr>
          <p:cNvPr id="95367" name="Group 1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26137"/>
              </p:ext>
            </p:extLst>
          </p:nvPr>
        </p:nvGraphicFramePr>
        <p:xfrm>
          <a:off x="1727944" y="1476376"/>
          <a:ext cx="7695964" cy="5740853"/>
        </p:xfrm>
        <a:graphic>
          <a:graphicData uri="http://schemas.openxmlformats.org/drawingml/2006/table">
            <a:tbl>
              <a:tblPr/>
              <a:tblGrid>
                <a:gridCol w="425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288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Отчет об операционной деятельности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Бюджет 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2017</a:t>
                      </a: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Бюджет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 2016</a:t>
                      </a: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Факт.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 2015</a:t>
                      </a: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19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Доходы от операционной деятельности и трансфертов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15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Доходы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15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 на персонал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15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Операционные расходы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15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Расходы, связанные с трансфертами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513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Расходы, связанные с финансовой деятельностью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524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Чистое сальдо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524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88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Отчет о движении денежных средств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Бюджет 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 2017</a:t>
                      </a: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Бюджет 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 2016</a:t>
                      </a: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факт.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 2015</a:t>
                      </a: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292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Доходы от операционной деятельности и трансферты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24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Доходы от инвестиций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24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Доходы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7979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 на персонал и операционную деятельность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Расходы, связанные с трансфертами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561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Расходы, связанные с инвестиционной деятельностью</a:t>
                      </a:r>
                      <a:endParaRPr kumimoji="0" lang="en-GB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5958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Расходы</a:t>
                      </a:r>
                    </a:p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ahoma" pitchFamily="34" charset="0"/>
                        </a:rPr>
                        <a:t>Чистое сальдо на кассовой основе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715"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490538" defTabSz="828675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900113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385888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1879600" defTabSz="82867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3368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7940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2512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7084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alt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L="59531" marR="59531" marT="19846" marB="1984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5351" name="Text Box 119"/>
          <p:cNvSpPr txBox="1">
            <a:spLocks noChangeArrowheads="1"/>
          </p:cNvSpPr>
          <p:nvPr/>
        </p:nvSpPr>
        <p:spPr bwMode="auto">
          <a:xfrm rot="5400000">
            <a:off x="23616" y="4949227"/>
            <a:ext cx="1851809" cy="47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100803" tIns="50402" rIns="100803" bIns="50402">
            <a:spAutoFit/>
          </a:bodyPr>
          <a:lstStyle>
            <a:lvl1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defTabSz="10080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de-DE" sz="1200" b="1" dirty="0">
                <a:cs typeface="Times New Roman" pitchFamily="18" charset="0"/>
              </a:rPr>
              <a:t>Имеет обязательную юридическую силу </a:t>
            </a:r>
            <a:endParaRPr lang="en-GB" altLang="de-DE" sz="1200" b="1" dirty="0">
              <a:cs typeface="Times New Roman" pitchFamily="18" charset="0"/>
            </a:endParaRPr>
          </a:p>
        </p:txBody>
      </p:sp>
      <p:sp>
        <p:nvSpPr>
          <p:cNvPr id="95352" name="AutoShape 120"/>
          <p:cNvSpPr>
            <a:spLocks noChangeArrowheads="1"/>
          </p:cNvSpPr>
          <p:nvPr/>
        </p:nvSpPr>
        <p:spPr bwMode="auto">
          <a:xfrm>
            <a:off x="911861" y="3564607"/>
            <a:ext cx="323771" cy="64585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/>
          <a:p>
            <a:endParaRPr lang="de-AT" dirty="0"/>
          </a:p>
        </p:txBody>
      </p:sp>
      <p:sp>
        <p:nvSpPr>
          <p:cNvPr id="95353" name="AutoShape 121"/>
          <p:cNvSpPr>
            <a:spLocks noChangeArrowheads="1"/>
          </p:cNvSpPr>
          <p:nvPr/>
        </p:nvSpPr>
        <p:spPr bwMode="auto">
          <a:xfrm rot="10800000" flipH="1">
            <a:off x="935856" y="6159110"/>
            <a:ext cx="325520" cy="64585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/>
          <a:p>
            <a:endParaRPr lang="de-AT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372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 bwMode="auto">
          <a:xfrm>
            <a:off x="7641238" y="4358179"/>
            <a:ext cx="2035206" cy="1152128"/>
          </a:xfrm>
          <a:prstGeom prst="rect">
            <a:avLst/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Текущее значение</a:t>
            </a:r>
            <a:endParaRPr lang="de-DE" sz="1000" b="1" dirty="0"/>
          </a:p>
          <a:p>
            <a:pPr marR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Все классы начиная с 5-го </a:t>
            </a:r>
            <a:r>
              <a:rPr kumimoji="0" lang="de-DE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(9.003)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и старше</a:t>
            </a:r>
            <a:endParaRPr kumimoji="0" lang="de-DE" sz="1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1008063"/>
            <a:r>
              <a:rPr lang="ru-RU" sz="1000" b="1" dirty="0"/>
              <a:t>Целевой показатель </a:t>
            </a:r>
            <a:r>
              <a:rPr lang="de-DE" sz="1000" b="1" dirty="0"/>
              <a:t>2017</a:t>
            </a:r>
          </a:p>
          <a:p>
            <a:pPr marR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/>
              <a:t>Все классы до параллели </a:t>
            </a:r>
            <a:r>
              <a:rPr lang="de-DE" sz="1000" dirty="0"/>
              <a:t>6</a:t>
            </a:r>
            <a:r>
              <a:rPr lang="ru-RU" sz="1000" dirty="0"/>
              <a:t>-х классов</a:t>
            </a:r>
            <a:r>
              <a:rPr lang="de-DE" sz="1100" dirty="0"/>
              <a:t>	</a:t>
            </a:r>
            <a:endParaRPr kumimoji="0" 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5" name="Gerade Verbindung mit Pfeil 54"/>
          <p:cNvCxnSpPr/>
          <p:nvPr/>
        </p:nvCxnSpPr>
        <p:spPr bwMode="auto">
          <a:xfrm flipH="1">
            <a:off x="4957368" y="2700511"/>
            <a:ext cx="1688295" cy="20195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381304" y="1332358"/>
            <a:ext cx="3592800" cy="529373"/>
          </a:xfrm>
          <a:prstGeom prst="rect">
            <a:avLst/>
          </a:prstGeom>
          <a:solidFill>
            <a:srgbClr val="CBF0FD"/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1100" b="1" dirty="0"/>
              <a:t>Целевой показатель конечного результата </a:t>
            </a:r>
            <a:r>
              <a:rPr lang="en-US" sz="1100" b="1" dirty="0"/>
              <a:t>1 </a:t>
            </a:r>
          </a:p>
          <a:p>
            <a:r>
              <a:rPr lang="ru-RU" sz="1100" dirty="0"/>
              <a:t>Повышение уровня образования учащихся</a:t>
            </a:r>
            <a:endParaRPr lang="en-US" sz="1100" dirty="0"/>
          </a:p>
        </p:txBody>
      </p:sp>
      <p:sp>
        <p:nvSpPr>
          <p:cNvPr id="1033" name="Textfeld 1032"/>
          <p:cNvSpPr txBox="1"/>
          <p:nvPr/>
        </p:nvSpPr>
        <p:spPr>
          <a:xfrm>
            <a:off x="719832" y="252239"/>
            <a:ext cx="541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/>
            <a:r>
              <a:rPr lang="ru-RU" sz="2000" b="1" dirty="0">
                <a:latin typeface="+mj-lt"/>
                <a:ea typeface="+mj-ea"/>
                <a:cs typeface="+mj-cs"/>
              </a:rPr>
              <a:t>Годовой отчет о промежуточных результатах </a:t>
            </a:r>
            <a:r>
              <a:rPr lang="de-DE" sz="2000" b="1" dirty="0">
                <a:latin typeface="+mj-lt"/>
                <a:ea typeface="+mj-ea"/>
                <a:cs typeface="+mj-cs"/>
              </a:rPr>
              <a:t>(</a:t>
            </a:r>
            <a:r>
              <a:rPr lang="ru-RU" sz="2000" b="1" dirty="0">
                <a:latin typeface="+mj-lt"/>
                <a:ea typeface="+mj-ea"/>
                <a:cs typeface="+mj-cs"/>
              </a:rPr>
              <a:t>общий бюджет</a:t>
            </a:r>
            <a:r>
              <a:rPr lang="de-DE" sz="2000" b="1" dirty="0"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1036" name="Legende mit Pfeil nach rechts 1035"/>
          <p:cNvSpPr/>
          <p:nvPr/>
        </p:nvSpPr>
        <p:spPr bwMode="auto">
          <a:xfrm>
            <a:off x="3733650" y="3009291"/>
            <a:ext cx="1933214" cy="1261288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Основная деятельность </a:t>
            </a:r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Количественные и качественные показатели увеличения продолжительности очного школьного обучения </a:t>
            </a:r>
            <a:r>
              <a:rPr lang="de-DE" sz="1000" dirty="0"/>
              <a:t>…</a:t>
            </a: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7614588" y="3194088"/>
            <a:ext cx="2004904" cy="920201"/>
          </a:xfrm>
          <a:prstGeom prst="rect">
            <a:avLst/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Текущее значение</a:t>
            </a:r>
            <a:endParaRPr kumimoji="0" lang="de-DE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118.000</a:t>
            </a:r>
          </a:p>
          <a:p>
            <a:pPr defTabSz="1008063"/>
            <a:r>
              <a:rPr lang="ru-RU" sz="1000" b="1" dirty="0"/>
              <a:t>Целевой показатель </a:t>
            </a:r>
            <a:r>
              <a:rPr lang="de-DE" sz="1000" b="1" dirty="0"/>
              <a:t>2017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/>
              <a:t>≥200.000</a:t>
            </a: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9" name="Gerade Verbindung mit Pfeil 1038"/>
          <p:cNvCxnSpPr/>
          <p:nvPr/>
        </p:nvCxnSpPr>
        <p:spPr bwMode="auto">
          <a:xfrm flipH="1">
            <a:off x="4740481" y="2700511"/>
            <a:ext cx="1905182" cy="378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>
            <a:off x="3600152" y="2006624"/>
            <a:ext cx="2031798" cy="848797"/>
          </a:xfrm>
          <a:prstGeom prst="ellipse">
            <a:avLst/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Общий бюджет </a:t>
            </a:r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30.01</a:t>
            </a: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Государственное управление и услуги</a:t>
            </a:r>
            <a:endParaRPr kumimoji="0" lang="de-DE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5676737" y="1995728"/>
            <a:ext cx="1937851" cy="848798"/>
          </a:xfrm>
          <a:prstGeom prst="ellipse">
            <a:avLst/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08063"/>
            <a:r>
              <a:rPr lang="ru-RU" sz="1000" b="1" dirty="0"/>
              <a:t>Общий бюджет </a:t>
            </a:r>
            <a:r>
              <a:rPr lang="de-DE" sz="1000" b="1" dirty="0"/>
              <a:t>30.02 </a:t>
            </a: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effectLst/>
              </a:rPr>
              <a:t>Школы, в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effectLst/>
              </a:rPr>
              <a:t>т.ч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effectLst/>
              </a:rPr>
              <a:t>. педагогический коллектив</a:t>
            </a:r>
            <a:endParaRPr kumimoji="0" lang="de-DE" sz="1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4957368" y="1861732"/>
            <a:ext cx="1" cy="2679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6617816" y="1852767"/>
            <a:ext cx="1" cy="2679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Legende mit Pfeil nach rechts 40"/>
          <p:cNvSpPr/>
          <p:nvPr/>
        </p:nvSpPr>
        <p:spPr bwMode="auto">
          <a:xfrm>
            <a:off x="5682508" y="2988543"/>
            <a:ext cx="1861207" cy="1261288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Показатель </a:t>
            </a:r>
            <a:r>
              <a:rPr lang="ru-RU" sz="1000" dirty="0"/>
              <a:t>количество мест в старших и средних классах школы</a:t>
            </a:r>
            <a:endParaRPr lang="en-US" sz="1000" dirty="0"/>
          </a:p>
        </p:txBody>
      </p:sp>
      <p:sp>
        <p:nvSpPr>
          <p:cNvPr id="42" name="Legende mit Pfeil nach rechts 41"/>
          <p:cNvSpPr/>
          <p:nvPr/>
        </p:nvSpPr>
        <p:spPr bwMode="auto">
          <a:xfrm>
            <a:off x="3748090" y="4724199"/>
            <a:ext cx="1933214" cy="1557830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Основная деятельность </a:t>
            </a:r>
            <a:r>
              <a:rPr lang="de-DE" sz="1000" b="1" dirty="0"/>
              <a:t>2 </a:t>
            </a:r>
          </a:p>
          <a:p>
            <a:pPr defTabSz="1008063"/>
            <a:r>
              <a:rPr lang="ru-RU" sz="1000" dirty="0"/>
              <a:t>Внедрение принципов «новой общеобразовательной школы», включая культуру преподавания и обучения</a:t>
            </a: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Legende mit Pfeil nach rechts 42"/>
          <p:cNvSpPr/>
          <p:nvPr/>
        </p:nvSpPr>
        <p:spPr bwMode="auto">
          <a:xfrm>
            <a:off x="5666864" y="4720073"/>
            <a:ext cx="1861207" cy="861280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Показатель</a:t>
            </a:r>
            <a:r>
              <a:rPr lang="de-DE" sz="1000" b="1" dirty="0"/>
              <a:t> 1 </a:t>
            </a:r>
            <a:endParaRPr kumimoji="0" lang="de-DE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defTabSz="1008063"/>
            <a:r>
              <a:rPr lang="ru-RU" sz="1000" dirty="0"/>
              <a:t>Количество классов, использующих эту модель</a:t>
            </a:r>
            <a:endParaRPr lang="en-US" sz="1000" dirty="0"/>
          </a:p>
        </p:txBody>
      </p:sp>
      <p:sp>
        <p:nvSpPr>
          <p:cNvPr id="44" name="Legende mit Pfeil nach rechts 43"/>
          <p:cNvSpPr/>
          <p:nvPr/>
        </p:nvSpPr>
        <p:spPr bwMode="auto">
          <a:xfrm>
            <a:off x="5693072" y="5710669"/>
            <a:ext cx="1861207" cy="789688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b="1" dirty="0"/>
              <a:t>Показатель</a:t>
            </a:r>
            <a:r>
              <a:rPr lang="de-DE" sz="1000" b="1" dirty="0"/>
              <a:t> 2 </a:t>
            </a:r>
            <a:endParaRPr kumimoji="0" lang="de-DE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defTabSz="1008063"/>
            <a:r>
              <a:rPr lang="ru-RU" sz="1000" dirty="0"/>
              <a:t>Количество новых разработчиков учебных материалов в школах</a:t>
            </a:r>
            <a:endParaRPr lang="en-US" sz="1000" dirty="0"/>
          </a:p>
        </p:txBody>
      </p:sp>
      <p:sp>
        <p:nvSpPr>
          <p:cNvPr id="45" name="Rechteck 44"/>
          <p:cNvSpPr/>
          <p:nvPr/>
        </p:nvSpPr>
        <p:spPr bwMode="auto">
          <a:xfrm>
            <a:off x="7634108" y="5508823"/>
            <a:ext cx="2042336" cy="1374551"/>
          </a:xfrm>
          <a:prstGeom prst="rect">
            <a:avLst/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900" b="1" dirty="0"/>
              <a:t>Текущее значение</a:t>
            </a:r>
            <a:endParaRPr lang="de-DE" sz="900" b="1" dirty="0"/>
          </a:p>
          <a:p>
            <a:pPr defTabSz="1008063"/>
            <a:r>
              <a:rPr lang="ru-RU" sz="900" dirty="0"/>
              <a:t>Разработчики учебных материалов </a:t>
            </a:r>
            <a:r>
              <a:rPr lang="de-DE" sz="900" dirty="0"/>
              <a:t>(</a:t>
            </a:r>
            <a:r>
              <a:rPr lang="ru-RU" sz="900" dirty="0"/>
              <a:t>параллель </a:t>
            </a:r>
            <a:r>
              <a:rPr lang="de-DE" sz="900" dirty="0"/>
              <a:t>8</a:t>
            </a:r>
            <a:r>
              <a:rPr lang="ru-RU" sz="900" dirty="0"/>
              <a:t>-х классов</a:t>
            </a:r>
            <a:r>
              <a:rPr lang="de-DE" sz="900" dirty="0"/>
              <a:t>) </a:t>
            </a:r>
            <a:r>
              <a:rPr lang="ru-RU" sz="900" dirty="0"/>
              <a:t>участвуют в углубленном обучении</a:t>
            </a:r>
          </a:p>
          <a:p>
            <a:pPr defTabSz="1008063"/>
            <a:r>
              <a:rPr lang="ru-RU" sz="900" b="1" dirty="0"/>
              <a:t>Целевой показатель </a:t>
            </a:r>
            <a:r>
              <a:rPr lang="de-DE" sz="900" b="1" dirty="0"/>
              <a:t>2017</a:t>
            </a:r>
          </a:p>
          <a:p>
            <a:pPr defTabSz="1008063"/>
            <a:r>
              <a:rPr lang="ru-RU" sz="900" dirty="0"/>
              <a:t>Сертифицированные разработчики учебных материалов </a:t>
            </a:r>
            <a:r>
              <a:rPr lang="de-DE" sz="900" dirty="0"/>
              <a:t>(</a:t>
            </a:r>
            <a:r>
              <a:rPr lang="ru-RU" sz="900" dirty="0"/>
              <a:t>параллель </a:t>
            </a:r>
            <a:r>
              <a:rPr lang="de-DE" sz="900" dirty="0"/>
              <a:t>8</a:t>
            </a:r>
            <a:r>
              <a:rPr lang="ru-RU" sz="900" dirty="0"/>
              <a:t>-х классов</a:t>
            </a:r>
            <a:r>
              <a:rPr lang="de-DE" sz="900" dirty="0"/>
              <a:t>)</a:t>
            </a:r>
            <a:endParaRPr kumimoji="0" 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23" name="Legende mit Pfeil nach rechts 22"/>
          <p:cNvSpPr/>
          <p:nvPr/>
        </p:nvSpPr>
        <p:spPr bwMode="auto">
          <a:xfrm>
            <a:off x="3748090" y="6406446"/>
            <a:ext cx="1944982" cy="637574"/>
          </a:xfrm>
          <a:prstGeom prst="rightArrowCallout">
            <a:avLst>
              <a:gd name="adj1" fmla="val 16805"/>
              <a:gd name="adj2" fmla="val 25000"/>
              <a:gd name="adj3" fmla="val 25000"/>
              <a:gd name="adj4" fmla="val 77050"/>
            </a:avLst>
          </a:prstGeom>
          <a:solidFill>
            <a:srgbClr val="A6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de-AT" sz="1200" b="1" dirty="0"/>
              <a:t>….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F6AB3-0139-4055-B1DB-BF0A6B8B2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" y="3612598"/>
            <a:ext cx="3654068" cy="26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036" grpId="0" animBg="1"/>
      <p:bldP spid="49" grpId="0" animBg="1"/>
      <p:bldP spid="17" grpId="0" animBg="1"/>
      <p:bldP spid="1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719138" y="1533592"/>
            <a:ext cx="8637587" cy="10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800" kern="0" dirty="0"/>
              <a:t>Общий бюджет</a:t>
            </a:r>
            <a:r>
              <a:rPr lang="de-AT" sz="1800" kern="0" dirty="0"/>
              <a:t>: </a:t>
            </a:r>
            <a:r>
              <a:rPr lang="ru-RU" sz="1800" kern="0" dirty="0"/>
              <a:t>школы, в т.ч. педагогический коллектив</a:t>
            </a:r>
            <a:endParaRPr lang="de-AT" sz="1800" kern="0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38" y="2116032"/>
            <a:ext cx="1565950" cy="2221862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8024" y="2116032"/>
            <a:ext cx="1564831" cy="2212559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6528" y="2073525"/>
            <a:ext cx="1622805" cy="2221862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8424" y="2068645"/>
            <a:ext cx="1592406" cy="2226741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532" y="2086908"/>
            <a:ext cx="1565949" cy="2195095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4" name="Rechteck 13"/>
          <p:cNvSpPr/>
          <p:nvPr/>
        </p:nvSpPr>
        <p:spPr bwMode="auto">
          <a:xfrm>
            <a:off x="719138" y="2168791"/>
            <a:ext cx="1537499" cy="117979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494520" y="2170007"/>
            <a:ext cx="1465491" cy="2058701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070714" y="2170007"/>
            <a:ext cx="1537499" cy="117979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7835983" y="2175337"/>
            <a:ext cx="1164770" cy="117979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80660" y="2130274"/>
            <a:ext cx="1514539" cy="282205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280661" y="2484487"/>
            <a:ext cx="1551740" cy="1174018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815493" y="5278372"/>
            <a:ext cx="655928" cy="288032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815493" y="4775158"/>
            <a:ext cx="655928" cy="28803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noFill/>
              <a:latin typeface="Arial" charset="0"/>
            </a:endParaRPr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1568668" y="4775158"/>
            <a:ext cx="6712003" cy="1939653"/>
          </a:xfrm>
        </p:spPr>
        <p:txBody>
          <a:bodyPr/>
          <a:lstStyle/>
          <a:p>
            <a:pPr marL="0" indent="0">
              <a:buNone/>
            </a:pPr>
            <a:r>
              <a:rPr lang="de-AT" sz="1600" dirty="0"/>
              <a:t>= </a:t>
            </a:r>
            <a:r>
              <a:rPr lang="ru-RU" sz="1600" dirty="0"/>
              <a:t>финансовая информация</a:t>
            </a: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/>
              <a:t>= </a:t>
            </a:r>
            <a:r>
              <a:rPr lang="ru-RU" sz="1600" dirty="0"/>
              <a:t>информация о результатах </a:t>
            </a:r>
            <a:r>
              <a:rPr lang="de-AT" sz="1600" dirty="0"/>
              <a:t>(</a:t>
            </a:r>
            <a:r>
              <a:rPr lang="ru-RU" sz="1600" dirty="0"/>
              <a:t>отчет о промежуточных результатах)</a:t>
            </a: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/>
              <a:t>= </a:t>
            </a:r>
            <a:r>
              <a:rPr lang="ru-RU" sz="1600" dirty="0"/>
              <a:t>рекомендации Счетной палаты</a:t>
            </a:r>
            <a:endParaRPr lang="de-AT" sz="1600" dirty="0"/>
          </a:p>
        </p:txBody>
      </p:sp>
      <p:sp>
        <p:nvSpPr>
          <p:cNvPr id="23" name="Rechteck 22"/>
          <p:cNvSpPr/>
          <p:nvPr/>
        </p:nvSpPr>
        <p:spPr bwMode="auto">
          <a:xfrm>
            <a:off x="815493" y="5771512"/>
            <a:ext cx="655928" cy="288032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Общий бюджет: общий вид</a:t>
            </a:r>
            <a:endParaRPr lang="de-AT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530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033" name="Textfeld 1032"/>
          <p:cNvSpPr txBox="1"/>
          <p:nvPr/>
        </p:nvSpPr>
        <p:spPr>
          <a:xfrm>
            <a:off x="707010" y="413231"/>
            <a:ext cx="541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/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Пояснительные документы к бюджету</a:t>
            </a:r>
            <a:r>
              <a:rPr lang="de-DE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детальный бюджет</a:t>
            </a:r>
            <a:endParaRPr lang="de-DE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V="1">
            <a:off x="4495832" y="3564607"/>
            <a:ext cx="2272672" cy="3648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lussdiagramm: Mehrere Dokumente 21"/>
          <p:cNvSpPr/>
          <p:nvPr/>
        </p:nvSpPr>
        <p:spPr bwMode="auto">
          <a:xfrm>
            <a:off x="3705312" y="1482749"/>
            <a:ext cx="1334999" cy="2513906"/>
          </a:xfrm>
          <a:prstGeom prst="flowChartMultidocument">
            <a:avLst/>
          </a:prstGeom>
          <a:solidFill>
            <a:srgbClr val="F7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000" dirty="0"/>
              <a:t>Детальный бюджет </a:t>
            </a:r>
            <a:r>
              <a:rPr lang="de-DE" sz="1000" dirty="0"/>
              <a:t>30.02.03 </a:t>
            </a:r>
          </a:p>
          <a:p>
            <a:pPr lvl="1"/>
            <a:r>
              <a:rPr lang="ru-RU" sz="1000" dirty="0"/>
              <a:t>Учреждения предпрофессионального образования</a:t>
            </a:r>
            <a:endParaRPr lang="de-AT" sz="1000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gende mit Pfeil nach unten 3"/>
          <p:cNvSpPr/>
          <p:nvPr/>
        </p:nvSpPr>
        <p:spPr bwMode="auto">
          <a:xfrm>
            <a:off x="6974537" y="2998103"/>
            <a:ext cx="1810191" cy="1574616"/>
          </a:xfrm>
          <a:prstGeom prst="downArrowCallout">
            <a:avLst/>
          </a:prstGeom>
          <a:solidFill>
            <a:srgbClr val="F7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Деятельность </a:t>
            </a:r>
            <a:r>
              <a:rPr lang="en-US" dirty="0"/>
              <a:t>1</a:t>
            </a:r>
            <a:r>
              <a:rPr lang="ru-RU" dirty="0"/>
              <a:t>:</a:t>
            </a:r>
            <a:endParaRPr lang="en-US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Внедрение целей инициативы </a:t>
            </a:r>
            <a:r>
              <a:rPr lang="en-US" sz="1200" dirty="0"/>
              <a:t>QIBB</a:t>
            </a:r>
            <a:r>
              <a:rPr lang="ru-RU" sz="1200" dirty="0"/>
              <a:t> в рамках планов развития школ</a:t>
            </a:r>
            <a:endParaRPr lang="en-US" sz="1200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Legende mit Pfeil nach unten 33"/>
          <p:cNvSpPr/>
          <p:nvPr/>
        </p:nvSpPr>
        <p:spPr bwMode="auto">
          <a:xfrm>
            <a:off x="6974537" y="4644728"/>
            <a:ext cx="1810191" cy="1363372"/>
          </a:xfrm>
          <a:prstGeom prst="downArrowCallout">
            <a:avLst/>
          </a:prstGeom>
          <a:solidFill>
            <a:srgbClr val="F7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Показатель</a:t>
            </a:r>
            <a:r>
              <a:rPr lang="en-US" dirty="0"/>
              <a:t>/</a:t>
            </a:r>
            <a:r>
              <a:rPr lang="ru-RU" dirty="0"/>
              <a:t>этап </a:t>
            </a:r>
            <a:r>
              <a:rPr lang="en-US" dirty="0"/>
              <a:t>1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Завершение планов развития школ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(EUP)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2013/2014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Legende mit Pfeil nach unten 35"/>
          <p:cNvSpPr/>
          <p:nvPr/>
        </p:nvSpPr>
        <p:spPr bwMode="auto">
          <a:xfrm>
            <a:off x="6120432" y="1413131"/>
            <a:ext cx="3332350" cy="1584972"/>
          </a:xfrm>
          <a:prstGeom prst="downArrowCallout">
            <a:avLst>
              <a:gd name="adj1" fmla="val 25000"/>
              <a:gd name="adj2" fmla="val 22902"/>
              <a:gd name="adj3" fmla="val 25000"/>
              <a:gd name="adj4" fmla="val 75000"/>
            </a:avLst>
          </a:prstGeom>
          <a:solidFill>
            <a:srgbClr val="F7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Цель: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Обеспечить высокое качество образования, способного конкурировать на европейском и мировом рынках</a:t>
            </a:r>
            <a:r>
              <a:rPr lang="en-US" sz="1200" dirty="0"/>
              <a:t>, </a:t>
            </a:r>
            <a:r>
              <a:rPr lang="ru-RU" sz="1200" dirty="0"/>
              <a:t>открывающего возможности для личного и профессионального развития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7" name="Gerade Verbindung mit Pfeil 36"/>
          <p:cNvCxnSpPr/>
          <p:nvPr/>
        </p:nvCxnSpPr>
        <p:spPr bwMode="auto">
          <a:xfrm>
            <a:off x="5234783" y="1836415"/>
            <a:ext cx="5148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 bwMode="auto">
          <a:xfrm>
            <a:off x="5040312" y="5928697"/>
            <a:ext cx="4316413" cy="933459"/>
          </a:xfrm>
          <a:prstGeom prst="rect">
            <a:avLst/>
          </a:prstGeom>
          <a:solidFill>
            <a:srgbClr val="F7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Бюджет 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2017</a:t>
            </a:r>
          </a:p>
          <a:p>
            <a:pPr marL="285750" marR="0" indent="-28575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100" dirty="0"/>
              <a:t>Расходы на персонал</a:t>
            </a:r>
            <a:r>
              <a:rPr lang="en-US" sz="1100" dirty="0"/>
              <a:t>: 2.2 </a:t>
            </a:r>
            <a:r>
              <a:rPr lang="ru-RU" sz="1100" dirty="0"/>
              <a:t>млн</a:t>
            </a:r>
            <a:r>
              <a:rPr lang="en-US" sz="1100" dirty="0"/>
              <a:t>. €</a:t>
            </a:r>
          </a:p>
          <a:p>
            <a:pPr marL="285750" marR="0" indent="-28575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Операционные расходы</a:t>
            </a: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: 0.2 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млн</a:t>
            </a:r>
            <a:r>
              <a:rPr lang="en-US" sz="1100" dirty="0"/>
              <a:t>. €</a:t>
            </a:r>
          </a:p>
          <a:p>
            <a:pPr marL="285750" marR="0" indent="-28575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Расходы, связанные с трансфертами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 бюджеты земель)</a:t>
            </a: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en-US" sz="1100" dirty="0"/>
              <a:t>164.8 </a:t>
            </a:r>
            <a:r>
              <a:rPr lang="ru-RU" sz="1100" dirty="0"/>
              <a:t>млн.</a:t>
            </a:r>
            <a:r>
              <a:rPr lang="en-US" sz="1100" dirty="0"/>
              <a:t> €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4495832" y="5352633"/>
            <a:ext cx="1253783" cy="655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4932759"/>
            <a:ext cx="3695767" cy="18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23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DD0311-1CB9-4462-832E-64F8391746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1965670"/>
            <a:ext cx="3633552" cy="26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6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Детальный бюджет: общий вид</a:t>
            </a:r>
            <a:endParaRPr lang="de-A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832" y="2362625"/>
            <a:ext cx="1556481" cy="2210094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0032" y="2306318"/>
            <a:ext cx="1592334" cy="2266401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2241" y="2322115"/>
            <a:ext cx="1589388" cy="2250604"/>
          </a:xfrm>
          <a:prstGeom prst="rect">
            <a:avLst/>
          </a:prstGeom>
          <a:solidFill>
            <a:srgbClr val="E11B1E">
              <a:alpha val="1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19138" y="1533592"/>
            <a:ext cx="8637587" cy="10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 dirty="0"/>
              <a:t>Детальный бюджет</a:t>
            </a:r>
            <a:r>
              <a:rPr lang="de-AT" sz="1800" kern="0" dirty="0"/>
              <a:t>: </a:t>
            </a:r>
            <a:r>
              <a:rPr lang="ru-RU" sz="1800" kern="0" dirty="0"/>
              <a:t>учреждения предпрофессионального образования</a:t>
            </a:r>
            <a:endParaRPr lang="de-AT" sz="1800" dirty="0"/>
          </a:p>
        </p:txBody>
      </p:sp>
      <p:sp>
        <p:nvSpPr>
          <p:cNvPr id="10" name="Rechteck 9"/>
          <p:cNvSpPr/>
          <p:nvPr/>
        </p:nvSpPr>
        <p:spPr bwMode="auto">
          <a:xfrm>
            <a:off x="2992599" y="5550156"/>
            <a:ext cx="655928" cy="288032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988235" y="4990823"/>
            <a:ext cx="655928" cy="28803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noFill/>
              <a:latin typeface="Arial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888184" y="5081338"/>
            <a:ext cx="5616624" cy="1939653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= </a:t>
            </a:r>
            <a:r>
              <a:rPr lang="ru-RU" sz="2000" dirty="0"/>
              <a:t>финансовая информация</a:t>
            </a:r>
            <a:endParaRPr lang="de-AT" sz="600" dirty="0"/>
          </a:p>
          <a:p>
            <a:pPr marL="0" indent="0">
              <a:buNone/>
            </a:pPr>
            <a:r>
              <a:rPr lang="de-AT" sz="2000" dirty="0"/>
              <a:t>= </a:t>
            </a:r>
            <a:r>
              <a:rPr lang="ru-RU" sz="2000" dirty="0"/>
              <a:t>информация о результатах</a:t>
            </a:r>
            <a:endParaRPr lang="de-AT" sz="2000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766509" y="2391305"/>
            <a:ext cx="1465491" cy="2058701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E11B1E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559181" y="2349788"/>
            <a:ext cx="1522764" cy="1574859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458865" y="2300852"/>
            <a:ext cx="1522764" cy="140777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595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Процедура разработки бюджета</a:t>
            </a:r>
            <a:endParaRPr lang="de-AT" sz="24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42035"/>
              </p:ext>
            </p:extLst>
          </p:nvPr>
        </p:nvGraphicFramePr>
        <p:xfrm>
          <a:off x="935856" y="1404367"/>
          <a:ext cx="8424936" cy="58663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11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577">
                <a:tc>
                  <a:txBody>
                    <a:bodyPr/>
                    <a:lstStyle/>
                    <a:p>
                      <a:r>
                        <a:rPr lang="ru-RU" sz="2000" dirty="0"/>
                        <a:t>Что</a:t>
                      </a:r>
                      <a:r>
                        <a:rPr lang="de-AT" sz="2000" dirty="0"/>
                        <a:t>?</a:t>
                      </a:r>
                      <a:endParaRPr lang="de-AT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Кто</a:t>
                      </a:r>
                      <a:r>
                        <a:rPr lang="de-AT" sz="2000" dirty="0"/>
                        <a:t>?</a:t>
                      </a:r>
                      <a:endParaRPr lang="de-AT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77">
                <a:tc>
                  <a:txBody>
                    <a:bodyPr/>
                    <a:lstStyle/>
                    <a:p>
                      <a:r>
                        <a:rPr lang="ru-RU" sz="2000" dirty="0"/>
                        <a:t>Подготовка заявлений о промежуточных и конечных результатах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Отраслевые министерства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541">
                <a:tc>
                  <a:txBody>
                    <a:bodyPr/>
                    <a:lstStyle/>
                    <a:p>
                      <a:r>
                        <a:rPr lang="ru-RU" sz="2000" dirty="0"/>
                        <a:t>Проверка качества </a:t>
                      </a:r>
                      <a:r>
                        <a:rPr lang="de-AT" sz="20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2000" baseline="0" dirty="0">
                          <a:sym typeface="Wingdings" panose="05000000000000000000" pitchFamily="2" charset="2"/>
                        </a:rPr>
                        <a:t>единое качество целей и показателей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de-AT" sz="1800" dirty="0"/>
                        <a:t>FPMO 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435">
                <a:tc>
                  <a:txBody>
                    <a:bodyPr/>
                    <a:lstStyle/>
                    <a:p>
                      <a:r>
                        <a:rPr lang="ru-RU" sz="2000" dirty="0"/>
                        <a:t>«Соблюдай или объясняй»</a:t>
                      </a:r>
                      <a:endParaRPr lang="de-AT" sz="20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Внесение изменений в заявления о промежуточных и конечных результатах </a:t>
                      </a:r>
                      <a:r>
                        <a:rPr lang="ru-RU" sz="2000" b="1" dirty="0"/>
                        <a:t>или</a:t>
                      </a:r>
                      <a:endParaRPr lang="de-AT" sz="2000" b="1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/>
                        <a:t>Объяснение, почему рекомендация не выполнена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Отраслевые министерства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92">
                <a:tc>
                  <a:txBody>
                    <a:bodyPr/>
                    <a:lstStyle/>
                    <a:p>
                      <a:r>
                        <a:rPr lang="ru-RU" sz="2000" dirty="0"/>
                        <a:t>Проверка достоверности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Министерство финансов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541">
                <a:tc>
                  <a:txBody>
                    <a:bodyPr/>
                    <a:lstStyle/>
                    <a:p>
                      <a:r>
                        <a:rPr lang="ru-RU" sz="2000" dirty="0"/>
                        <a:t>Подготовка бюджетной документации </a:t>
                      </a:r>
                      <a:r>
                        <a:rPr lang="de-AT" sz="2000" dirty="0"/>
                        <a:t>(</a:t>
                      </a:r>
                      <a:r>
                        <a:rPr lang="ru-RU" sz="2000" dirty="0"/>
                        <a:t>проект годового бюджета</a:t>
                      </a:r>
                      <a:r>
                        <a:rPr lang="de-AT" sz="2000" baseline="0" dirty="0"/>
                        <a:t>,</a:t>
                      </a:r>
                      <a:r>
                        <a:rPr lang="ru-RU" sz="2000" baseline="0" dirty="0"/>
                        <a:t>пояснительная записка, пр.</a:t>
                      </a:r>
                      <a:r>
                        <a:rPr lang="de-AT" sz="2000" baseline="0" dirty="0"/>
                        <a:t>) 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Министерство финансов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364">
                <a:tc>
                  <a:txBody>
                    <a:bodyPr/>
                    <a:lstStyle/>
                    <a:p>
                      <a:r>
                        <a:rPr lang="ru-RU" sz="2000" dirty="0"/>
                        <a:t>Внесение проекта годового бюджета в парламент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Федеральное правительство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/>
                        <a:t>Обсуждение и принятие годового бюджета</a:t>
                      </a:r>
                      <a:endParaRPr lang="de-AT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Парламент</a:t>
                      </a:r>
                      <a:endParaRPr lang="de-A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0819" marR="100819" marT="50418" marB="504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309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ea typeface="ＭＳ Ｐゴシック" charset="0"/>
              </a:rPr>
              <a:t>Годовой отчет федерального правительства о результатах работы</a:t>
            </a:r>
            <a:endParaRPr lang="de-AT" sz="2400" dirty="0">
              <a:ea typeface="ＭＳ Ｐゴシック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801550" y="1839176"/>
            <a:ext cx="8437274" cy="441073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216" tIns="51592" rIns="99216" bIns="51592"/>
          <a:lstStyle/>
          <a:p>
            <a:pPr eaLnBrk="0" hangingPunct="0">
              <a:spcAft>
                <a:spcPct val="20000"/>
              </a:spcAft>
              <a:defRPr/>
            </a:pPr>
            <a:endParaRPr lang="de-DE" sz="1800" dirty="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053565" y="1776165"/>
            <a:ext cx="2331145" cy="3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D10019"/>
                </a:solidFill>
              </a:rPr>
              <a:t>Министерства</a:t>
            </a:r>
            <a:endParaRPr lang="de-AT" sz="1800" b="1" dirty="0">
              <a:solidFill>
                <a:srgbClr val="D10019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741732" y="1741160"/>
            <a:ext cx="2665416" cy="6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D10019"/>
                </a:solidFill>
              </a:rPr>
              <a:t>Аппарат по оценке результатов работы</a:t>
            </a:r>
            <a:endParaRPr lang="de-AT" sz="1800" b="1" dirty="0">
              <a:solidFill>
                <a:srgbClr val="D10019"/>
              </a:solidFill>
            </a:endParaRP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624162" y="1753413"/>
            <a:ext cx="2614662" cy="93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D10019"/>
                </a:solidFill>
              </a:rPr>
              <a:t>Парламент и заинтересованная общественность</a:t>
            </a:r>
            <a:endParaRPr lang="de-AT" sz="1800" b="1" dirty="0">
              <a:solidFill>
                <a:srgbClr val="D10019"/>
              </a:solidFill>
            </a:endParaRP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1053566" y="2495536"/>
            <a:ext cx="2768672" cy="194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Оценка</a:t>
            </a:r>
            <a:endParaRPr lang="de-AT" sz="1800" dirty="0"/>
          </a:p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Доклад о достижении целей</a:t>
            </a:r>
          </a:p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Отчет</a:t>
            </a:r>
            <a:endParaRPr lang="de-AT" sz="1800" dirty="0"/>
          </a:p>
          <a:p>
            <a:pPr algn="l" eaLnBrk="1" hangingPunct="1">
              <a:spcBef>
                <a:spcPct val="50000"/>
              </a:spcBef>
              <a:defRPr/>
            </a:pPr>
            <a:endParaRPr lang="de-AT" dirty="0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3774985" y="2495537"/>
            <a:ext cx="2530657" cy="20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Стандартизация</a:t>
            </a:r>
            <a:endParaRPr lang="de-AT" sz="1800" dirty="0"/>
          </a:p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Гарантия качества</a:t>
            </a:r>
            <a:endParaRPr lang="de-AT" sz="1800" dirty="0"/>
          </a:p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Координация</a:t>
            </a:r>
            <a:endParaRPr lang="de-AT" sz="1800" dirty="0"/>
          </a:p>
          <a:p>
            <a:pPr marL="158746" indent="-158746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800" dirty="0"/>
              <a:t>Отчет</a:t>
            </a:r>
            <a:endParaRPr lang="de-AT" sz="1800" dirty="0"/>
          </a:p>
          <a:p>
            <a:pPr algn="l" eaLnBrk="1" hangingPunct="1">
              <a:spcBef>
                <a:spcPct val="50000"/>
              </a:spcBef>
              <a:defRPr/>
            </a:pPr>
            <a:endParaRPr lang="de-AT" dirty="0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6638162" y="2930333"/>
            <a:ext cx="2777422" cy="134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marL="142875" indent="-1428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1800" dirty="0"/>
              <a:t>Обсуждение результатов</a:t>
            </a:r>
            <a:endParaRPr lang="de-AT" sz="1800" dirty="0"/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1800" dirty="0"/>
              <a:t>Подотчетность органов власти</a:t>
            </a:r>
            <a:endParaRPr lang="de-AT" sz="1800" dirty="0"/>
          </a:p>
        </p:txBody>
      </p:sp>
      <p:pic>
        <p:nvPicPr>
          <p:cNvPr id="2458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70" y="4811173"/>
            <a:ext cx="927558" cy="12654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5531733" y="4986202"/>
            <a:ext cx="2388899" cy="3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AT" sz="1800" b="1" dirty="0"/>
              <a:t>31 </a:t>
            </a:r>
            <a:r>
              <a:rPr lang="ru-RU" sz="1800" b="1" dirty="0"/>
              <a:t>октября</a:t>
            </a:r>
            <a:endParaRPr lang="de-AT" sz="1800" b="1" dirty="0"/>
          </a:p>
        </p:txBody>
      </p:sp>
      <p:sp>
        <p:nvSpPr>
          <p:cNvPr id="24590" name="AutoShape 19"/>
          <p:cNvSpPr>
            <a:spLocks noChangeArrowheads="1"/>
          </p:cNvSpPr>
          <p:nvPr/>
        </p:nvSpPr>
        <p:spPr bwMode="auto">
          <a:xfrm>
            <a:off x="5896117" y="5409773"/>
            <a:ext cx="850553" cy="341308"/>
          </a:xfrm>
          <a:prstGeom prst="rightArrow">
            <a:avLst>
              <a:gd name="adj1" fmla="val 48722"/>
              <a:gd name="adj2" fmla="val 6872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lIns="100803" tIns="50402" rIns="100803" bIns="50402" anchor="ctr"/>
          <a:lstStyle/>
          <a:p>
            <a:pPr>
              <a:defRPr/>
            </a:pP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2651414" y="4949447"/>
            <a:ext cx="2388898" cy="3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AT" sz="1800" b="1" dirty="0"/>
              <a:t>31 </a:t>
            </a:r>
            <a:r>
              <a:rPr lang="ru-RU" sz="1800" b="1" dirty="0"/>
              <a:t>мая</a:t>
            </a:r>
            <a:endParaRPr lang="de-AT" sz="1800" b="1" dirty="0"/>
          </a:p>
        </p:txBody>
      </p:sp>
      <p:grpSp>
        <p:nvGrpSpPr>
          <p:cNvPr id="35854" name="Group 31"/>
          <p:cNvGrpSpPr>
            <a:grpSpLocks/>
          </p:cNvGrpSpPr>
          <p:nvPr/>
        </p:nvGrpSpPr>
        <p:grpSpPr bwMode="auto">
          <a:xfrm>
            <a:off x="1480593" y="4655398"/>
            <a:ext cx="1160322" cy="1436989"/>
            <a:chOff x="792" y="2898"/>
            <a:chExt cx="663" cy="821"/>
          </a:xfrm>
        </p:grpSpPr>
        <p:pic>
          <p:nvPicPr>
            <p:cNvPr id="24599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2898"/>
              <a:ext cx="514" cy="6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00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2993"/>
              <a:ext cx="514" cy="6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01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3059"/>
              <a:ext cx="514" cy="6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6991684" y="4788743"/>
            <a:ext cx="1958371" cy="1732789"/>
            <a:chOff x="6991684" y="4788743"/>
            <a:chExt cx="1958371" cy="1732789"/>
          </a:xfrm>
        </p:grpSpPr>
        <p:pic>
          <p:nvPicPr>
            <p:cNvPr id="35861" name="Picture 29" descr="burger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706" y="4788743"/>
              <a:ext cx="1621349" cy="7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2" name="AutoShape 30"/>
            <p:cNvSpPr>
              <a:spLocks noChangeArrowheads="1"/>
            </p:cNvSpPr>
            <p:nvPr/>
          </p:nvSpPr>
          <p:spPr bwMode="auto">
            <a:xfrm>
              <a:off x="6991684" y="5142693"/>
              <a:ext cx="1464477" cy="13788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 w 21600"/>
                <a:gd name="T13" fmla="*/ 0 h 21600"/>
                <a:gd name="T14" fmla="*/ 21152 w 21600"/>
                <a:gd name="T15" fmla="*/ 118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076" y="10791"/>
                  </a:moveTo>
                  <a:cubicBezTo>
                    <a:pt x="7080" y="8737"/>
                    <a:pt x="8746" y="7075"/>
                    <a:pt x="10800" y="7076"/>
                  </a:cubicBezTo>
                  <a:cubicBezTo>
                    <a:pt x="12853" y="7076"/>
                    <a:pt x="14519" y="8737"/>
                    <a:pt x="14523" y="10791"/>
                  </a:cubicBezTo>
                  <a:lnTo>
                    <a:pt x="21599" y="10773"/>
                  </a:lnTo>
                  <a:cubicBezTo>
                    <a:pt x="21585" y="4819"/>
                    <a:pt x="16754" y="-1"/>
                    <a:pt x="10799" y="0"/>
                  </a:cubicBezTo>
                  <a:cubicBezTo>
                    <a:pt x="4845" y="0"/>
                    <a:pt x="14" y="4819"/>
                    <a:pt x="0" y="10773"/>
                  </a:cubicBezTo>
                  <a:lnTo>
                    <a:pt x="7076" y="10791"/>
                  </a:lnTo>
                  <a:close/>
                </a:path>
              </a:pathLst>
            </a:custGeom>
            <a:solidFill>
              <a:schemeClr val="bg1">
                <a:lumMod val="50000"/>
                <a:alpha val="50195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</p:grpSp>
      <p:cxnSp>
        <p:nvCxnSpPr>
          <p:cNvPr id="24594" name="Gerade Verbindung 5"/>
          <p:cNvCxnSpPr>
            <a:cxnSpLocks noChangeShapeType="1"/>
          </p:cNvCxnSpPr>
          <p:nvPr/>
        </p:nvCxnSpPr>
        <p:spPr bwMode="auto">
          <a:xfrm>
            <a:off x="3407699" y="1517379"/>
            <a:ext cx="0" cy="4629523"/>
          </a:xfrm>
          <a:prstGeom prst="line">
            <a:avLst/>
          </a:prstGeom>
          <a:noFill/>
          <a:ln w="25400">
            <a:solidFill>
              <a:srgbClr val="7F7F7F">
                <a:alpha val="38823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3034689" y="5366016"/>
            <a:ext cx="850553" cy="341306"/>
          </a:xfrm>
          <a:prstGeom prst="rightArrow">
            <a:avLst>
              <a:gd name="adj1" fmla="val 48722"/>
              <a:gd name="adj2" fmla="val 6872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lIns="100803" tIns="50402" rIns="100803" bIns="50402" anchor="ctr"/>
          <a:lstStyle/>
          <a:p>
            <a:pPr>
              <a:defRPr/>
            </a:pPr>
            <a:endParaRPr lang="de-DE" dirty="0">
              <a:latin typeface="Arial" charset="0"/>
              <a:ea typeface="ＭＳ Ｐゴシック" charset="0"/>
            </a:endParaRPr>
          </a:p>
        </p:txBody>
      </p:sp>
      <p:cxnSp>
        <p:nvCxnSpPr>
          <p:cNvPr id="24596" name="Gerade Verbindung 31"/>
          <p:cNvCxnSpPr>
            <a:cxnSpLocks noChangeShapeType="1"/>
          </p:cNvCxnSpPr>
          <p:nvPr/>
        </p:nvCxnSpPr>
        <p:spPr bwMode="auto">
          <a:xfrm>
            <a:off x="6379146" y="1686902"/>
            <a:ext cx="0" cy="4629523"/>
          </a:xfrm>
          <a:prstGeom prst="line">
            <a:avLst/>
          </a:prstGeom>
          <a:noFill/>
          <a:ln w="25400">
            <a:solidFill>
              <a:srgbClr val="7F7F7F">
                <a:alpha val="38823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891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/>
              <a:t>Выводы</a:t>
            </a:r>
            <a:endParaRPr lang="en-GB" altLang="de-DE" dirty="0"/>
          </a:p>
        </p:txBody>
      </p:sp>
      <p:sp>
        <p:nvSpPr>
          <p:cNvPr id="518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Font typeface="Arial" charset="0"/>
              <a:buNone/>
            </a:pPr>
            <a:r>
              <a:rPr lang="ru-RU" altLang="de-DE" sz="1600" dirty="0"/>
              <a:t>Трудности</a:t>
            </a:r>
            <a:endParaRPr lang="en-GB" altLang="de-DE" sz="1600" dirty="0"/>
          </a:p>
          <a:p>
            <a:pPr>
              <a:spcBef>
                <a:spcPct val="30000"/>
              </a:spcBef>
            </a:pPr>
            <a:r>
              <a:rPr lang="ru-RU" altLang="de-DE" sz="1600" b="0" dirty="0"/>
              <a:t>Требует увязывания бюджета с результатами</a:t>
            </a:r>
            <a:endParaRPr lang="en-GB" altLang="de-DE" sz="1600" b="0" dirty="0"/>
          </a:p>
          <a:p>
            <a:pPr>
              <a:spcBef>
                <a:spcPct val="30000"/>
              </a:spcBef>
            </a:pPr>
            <a:r>
              <a:rPr lang="ru-RU" altLang="de-DE" sz="1600" b="0" dirty="0"/>
              <a:t>Намного шире простого бюджетного управления</a:t>
            </a:r>
            <a:endParaRPr lang="en-GB" altLang="de-DE" sz="1600" b="0" dirty="0"/>
          </a:p>
          <a:p>
            <a:pPr>
              <a:spcBef>
                <a:spcPct val="30000"/>
              </a:spcBef>
            </a:pPr>
            <a:r>
              <a:rPr lang="ru-RU" altLang="de-DE" sz="1600" b="0" dirty="0"/>
              <a:t>Предполагает изменение культуры на федеральном уровне власти и в политике</a:t>
            </a:r>
            <a:br>
              <a:rPr lang="en-GB" altLang="de-DE" sz="1600" b="0" dirty="0"/>
            </a:br>
            <a:r>
              <a:rPr lang="en-GB" altLang="de-DE" sz="1600" b="0" dirty="0"/>
              <a:t>(</a:t>
            </a:r>
            <a:r>
              <a:rPr lang="ru-RU" altLang="de-DE" sz="1600" b="0" dirty="0"/>
              <a:t>выбор приоритетов, прозрачность процедуры принятия решений и пр.</a:t>
            </a:r>
            <a:r>
              <a:rPr lang="en-GB" altLang="de-DE" sz="1600" b="0" dirty="0"/>
              <a:t>)</a:t>
            </a:r>
          </a:p>
          <a:p>
            <a:pPr>
              <a:spcBef>
                <a:spcPct val="30000"/>
              </a:spcBef>
            </a:pPr>
            <a:r>
              <a:rPr lang="ru-RU" altLang="de-DE" sz="1600" b="0" dirty="0"/>
              <a:t>Повышение качества информации о результатах </a:t>
            </a:r>
            <a:r>
              <a:rPr lang="en-GB" altLang="de-DE" sz="1600" b="0" dirty="0"/>
              <a:t>(</a:t>
            </a:r>
            <a:r>
              <a:rPr lang="ru-RU" altLang="de-DE" sz="1600" b="0" dirty="0"/>
              <a:t>текущий процесс</a:t>
            </a:r>
            <a:r>
              <a:rPr lang="en-GB" altLang="de-DE" sz="1600" b="0" dirty="0"/>
              <a:t>)</a:t>
            </a:r>
          </a:p>
          <a:p>
            <a:pPr>
              <a:buFont typeface="Arial" charset="0"/>
              <a:buNone/>
            </a:pPr>
            <a:endParaRPr lang="en-GB" altLang="de-DE" sz="1600" b="0" dirty="0"/>
          </a:p>
          <a:p>
            <a:pPr>
              <a:buFont typeface="Arial" charset="0"/>
              <a:buNone/>
            </a:pPr>
            <a:endParaRPr lang="en-GB" altLang="de-DE" sz="1600" b="0" dirty="0"/>
          </a:p>
          <a:p>
            <a:pPr>
              <a:buFont typeface="Arial" charset="0"/>
              <a:buNone/>
            </a:pPr>
            <a:r>
              <a:rPr lang="ru-RU" altLang="de-DE" sz="1600" dirty="0"/>
              <a:t>Возможности</a:t>
            </a:r>
            <a:endParaRPr lang="en-GB" altLang="de-DE" sz="1600" dirty="0"/>
          </a:p>
          <a:p>
            <a:pPr>
              <a:spcBef>
                <a:spcPct val="30000"/>
              </a:spcBef>
            </a:pPr>
            <a:r>
              <a:rPr lang="ru-RU" altLang="de-DE" sz="1600" b="0" dirty="0"/>
              <a:t>Содействие разработке адресной государственной политики </a:t>
            </a:r>
            <a:r>
              <a:rPr lang="ru-RU" altLang="de-DE" sz="1600" b="0" dirty="0">
                <a:solidFill>
                  <a:srgbClr val="FF0000"/>
                </a:solidFill>
              </a:rPr>
              <a:t>на политическом уровне </a:t>
            </a:r>
          </a:p>
          <a:p>
            <a:pPr>
              <a:spcBef>
                <a:spcPct val="30000"/>
              </a:spcBef>
            </a:pPr>
            <a:r>
              <a:rPr lang="ru-RU" altLang="de-DE" sz="1600" b="0" dirty="0"/>
              <a:t>Дает возможность органам административного управления представлять результаты и достижения</a:t>
            </a:r>
            <a:endParaRPr lang="en-GB" altLang="de-DE" sz="1600" b="0" dirty="0"/>
          </a:p>
          <a:p>
            <a:pPr>
              <a:spcBef>
                <a:spcPct val="30000"/>
              </a:spcBef>
            </a:pPr>
            <a:r>
              <a:rPr lang="ru-RU" altLang="de-DE" sz="1600" b="0" dirty="0">
                <a:solidFill>
                  <a:srgbClr val="CC0000"/>
                </a:solidFill>
              </a:rPr>
              <a:t>Гражданам </a:t>
            </a:r>
            <a:r>
              <a:rPr lang="ru-RU" altLang="de-DE" sz="1600" b="0" dirty="0"/>
              <a:t>предоставляется более ясная информация о том, как тратятся деньги налогоплательщиков</a:t>
            </a:r>
            <a:endParaRPr lang="en-GB" altLang="de-DE" sz="16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872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endParaRPr lang="de-AT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5488" y="2361933"/>
            <a:ext cx="8051248" cy="3979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 lIns="100803" tIns="50402" rIns="100803" bIns="50402" anchor="ctr">
            <a:spAutoFit/>
          </a:bodyPr>
          <a:lstStyle/>
          <a:p>
            <a:pPr marL="299261" indent="-299261"/>
            <a:r>
              <a:rPr lang="ru-RU" sz="1800" b="1" dirty="0">
                <a:latin typeface="Tahoma" charset="0"/>
              </a:rPr>
              <a:t>Контактная информация</a:t>
            </a:r>
            <a:r>
              <a:rPr lang="en-GB" sz="1800" b="1" dirty="0">
                <a:latin typeface="Tahoma" charset="0"/>
              </a:rPr>
              <a:t>:</a:t>
            </a:r>
          </a:p>
          <a:p>
            <a:pPr marL="299261" indent="-299261"/>
            <a:endParaRPr lang="de-AT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r>
              <a:rPr lang="ru-RU" sz="1800" b="1" dirty="0">
                <a:solidFill>
                  <a:prstClr val="black"/>
                </a:solidFill>
                <a:latin typeface="Tahoma" charset="0"/>
              </a:rPr>
              <a:t>Моника Геппль</a:t>
            </a:r>
            <a:endParaRPr lang="de-AT" sz="1800" b="1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r>
              <a:rPr lang="ru-RU" sz="1800" dirty="0">
                <a:solidFill>
                  <a:prstClr val="black"/>
                </a:solidFill>
                <a:latin typeface="Tahoma" charset="0"/>
              </a:rPr>
              <a:t>Советник</a:t>
            </a:r>
            <a:endParaRPr lang="en-GB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endParaRPr lang="en-GB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endParaRPr lang="en-GB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r>
              <a:rPr lang="ru-RU" sz="1800" dirty="0">
                <a:solidFill>
                  <a:prstClr val="black"/>
                </a:solidFill>
                <a:latin typeface="Tahoma" charset="0"/>
              </a:rPr>
              <a:t>Генеральная дирекция по вопросам бюджета и государственных финансов </a:t>
            </a:r>
          </a:p>
          <a:p>
            <a:pPr marL="299261" indent="-299261"/>
            <a:r>
              <a:rPr lang="ru-RU" sz="1800" dirty="0">
                <a:solidFill>
                  <a:prstClr val="black"/>
                </a:solidFill>
                <a:latin typeface="Tahoma" charset="0"/>
              </a:rPr>
              <a:t>Департамент анализа расходов и административной реформы</a:t>
            </a:r>
            <a:endParaRPr lang="en-GB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endParaRPr lang="en-GB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r>
              <a:rPr lang="ru-RU" sz="1800" dirty="0">
                <a:solidFill>
                  <a:prstClr val="black"/>
                </a:solidFill>
                <a:latin typeface="Tahoma" charset="0"/>
              </a:rPr>
              <a:t>Тел.</a:t>
            </a:r>
            <a:r>
              <a:rPr lang="en-GB" sz="1800" dirty="0">
                <a:solidFill>
                  <a:prstClr val="black"/>
                </a:solidFill>
                <a:latin typeface="Tahoma" charset="0"/>
              </a:rPr>
              <a:t>: +43 1 514 33 50</a:t>
            </a:r>
            <a:r>
              <a:rPr lang="de-AT" sz="1800" dirty="0">
                <a:solidFill>
                  <a:prstClr val="black"/>
                </a:solidFill>
                <a:latin typeface="Tahoma" charset="0"/>
              </a:rPr>
              <a:t>2051</a:t>
            </a:r>
          </a:p>
          <a:p>
            <a:pPr marL="299261" indent="-299261"/>
            <a:r>
              <a:rPr lang="de-AT" sz="1800" dirty="0">
                <a:solidFill>
                  <a:prstClr val="black"/>
                </a:solidFill>
                <a:latin typeface="Tahoma" charset="0"/>
                <a:hlinkClick r:id="rId2"/>
              </a:rPr>
              <a:t>e-mail: monika.geppl@bmf.gv.at</a:t>
            </a:r>
            <a:endParaRPr lang="de-AT" sz="1800" dirty="0">
              <a:solidFill>
                <a:prstClr val="black"/>
              </a:solidFill>
              <a:latin typeface="Tahoma" charset="0"/>
            </a:endParaRPr>
          </a:p>
          <a:p>
            <a:pPr marL="299261" indent="-299261"/>
            <a:r>
              <a:rPr lang="de-AT" sz="1800" dirty="0">
                <a:solidFill>
                  <a:prstClr val="black"/>
                </a:solidFill>
                <a:latin typeface="Tahoma" charset="0"/>
                <a:hlinkClick r:id="" action="ppaction://noaction"/>
              </a:rPr>
              <a:t>https://english.bmf.gv.at/</a:t>
            </a:r>
          </a:p>
          <a:p>
            <a:pPr marL="299261" indent="-299261"/>
            <a:endParaRPr lang="de-AT" sz="1800" b="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724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673793" y="446325"/>
            <a:ext cx="5001810" cy="78413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3419"/>
            <a:r>
              <a:rPr lang="ru-RU" altLang="de-DE" sz="2400" dirty="0">
                <a:ea typeface="ＭＳ Ｐゴシック" pitchFamily="34" charset="-128"/>
              </a:rPr>
              <a:t>Реформа австрийского федерального бюджета</a:t>
            </a:r>
            <a:endParaRPr lang="en-GB" altLang="de-DE" sz="2400" dirty="0">
              <a:ea typeface="ＭＳ Ｐゴシック" pitchFamily="34" charset="-128"/>
            </a:endParaRPr>
          </a:p>
        </p:txBody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673793" y="2112603"/>
            <a:ext cx="8971056" cy="4207703"/>
          </a:xfrm>
        </p:spPr>
        <p:txBody>
          <a:bodyPr/>
          <a:lstStyle/>
          <a:p>
            <a:pPr marL="362263" indent="-362263" defTabSz="913531">
              <a:lnSpc>
                <a:spcPct val="90000"/>
              </a:lnSpc>
            </a:pPr>
            <a:r>
              <a:rPr lang="ru-RU" altLang="de-DE" sz="2000" dirty="0">
                <a:ea typeface="ＭＳ Ｐゴシック" pitchFamily="34" charset="-128"/>
              </a:rPr>
              <a:t>Основная мотивация - улучшение качества принятия решений по бюджету</a:t>
            </a:r>
            <a:endParaRPr lang="en-GB" altLang="de-DE" sz="2000" dirty="0">
              <a:ea typeface="ＭＳ Ｐゴシック" pitchFamily="34" charset="-128"/>
            </a:endParaRPr>
          </a:p>
          <a:p>
            <a:pPr marL="362263" indent="-362263" defTabSz="913531">
              <a:lnSpc>
                <a:spcPct val="90000"/>
              </a:lnSpc>
            </a:pPr>
            <a:r>
              <a:rPr lang="ru-RU" altLang="de-DE" sz="2000" dirty="0">
                <a:ea typeface="ＭＳ Ｐゴシック" pitchFamily="34" charset="-128"/>
              </a:rPr>
              <a:t>Устранение следующих недостатков прошлой системы</a:t>
            </a:r>
            <a:r>
              <a:rPr lang="en-GB" altLang="de-DE" sz="2000" dirty="0">
                <a:ea typeface="ＭＳ Ｐゴシック" pitchFamily="34" charset="-128"/>
              </a:rPr>
              <a:t>:</a:t>
            </a:r>
          </a:p>
          <a:p>
            <a:pPr marL="812028" lvl="1" indent="-271260" defTabSz="913531">
              <a:lnSpc>
                <a:spcPct val="90000"/>
              </a:lnSpc>
            </a:pPr>
            <a:endParaRPr lang="en-GB" altLang="de-DE" sz="2000" b="0" dirty="0">
              <a:ea typeface="ＭＳ Ｐゴシック" pitchFamily="34" charset="-128"/>
            </a:endParaRPr>
          </a:p>
          <a:p>
            <a:pPr marL="1891815" lvl="3" indent="-364012" defTabSz="913531">
              <a:lnSpc>
                <a:spcPct val="90000"/>
              </a:lnSpc>
            </a:pPr>
            <a:r>
              <a:rPr lang="ru-RU" altLang="de-DE" dirty="0">
                <a:ea typeface="ＭＳ Ｐゴシック" pitchFamily="34" charset="-128"/>
              </a:rPr>
              <a:t>Отсутствие обязательного среднесрочного планирования</a:t>
            </a:r>
            <a:endParaRPr lang="en-GB" altLang="de-DE" dirty="0">
              <a:ea typeface="ＭＳ Ｐゴシック" pitchFamily="34" charset="-128"/>
            </a:endParaRPr>
          </a:p>
          <a:p>
            <a:pPr marL="1891815" lvl="3" indent="-364012" defTabSz="913531">
              <a:lnSpc>
                <a:spcPct val="90000"/>
              </a:lnSpc>
            </a:pPr>
            <a:r>
              <a:rPr lang="ru-RU" altLang="de-DE" dirty="0">
                <a:ea typeface="ＭＳ Ｐゴシック" pitchFamily="34" charset="-128"/>
              </a:rPr>
              <a:t>Основной акцент на ресурсах</a:t>
            </a:r>
            <a:endParaRPr lang="en-GB" altLang="de-DE" dirty="0">
              <a:ea typeface="ＭＳ Ｐゴシック" pitchFamily="34" charset="-128"/>
            </a:endParaRPr>
          </a:p>
          <a:p>
            <a:pPr marL="1891815" lvl="3" indent="-364012" defTabSz="913531">
              <a:lnSpc>
                <a:spcPct val="90000"/>
              </a:lnSpc>
            </a:pPr>
            <a:r>
              <a:rPr lang="ru-RU" altLang="de-DE" dirty="0">
                <a:ea typeface="ＭＳ Ｐゴシック" pitchFamily="34" charset="-128"/>
              </a:rPr>
              <a:t>Контроль со стороны классических приверженцев политики камерализма</a:t>
            </a:r>
            <a:endParaRPr lang="en-GB" altLang="de-DE" dirty="0">
              <a:ea typeface="ＭＳ Ｐゴシック" pitchFamily="34" charset="-128"/>
            </a:endParaRPr>
          </a:p>
          <a:p>
            <a:pPr marL="362263" indent="-362263" defTabSz="913531">
              <a:lnSpc>
                <a:spcPct val="90000"/>
              </a:lnSpc>
            </a:pPr>
            <a:endParaRPr lang="en-GB" altLang="de-DE" sz="2000" b="0" dirty="0">
              <a:ea typeface="ＭＳ Ｐゴシック" pitchFamily="34" charset="-128"/>
            </a:endParaRPr>
          </a:p>
          <a:p>
            <a:pPr marL="362263" indent="-362263" defTabSz="913531">
              <a:lnSpc>
                <a:spcPct val="90000"/>
              </a:lnSpc>
            </a:pPr>
            <a:r>
              <a:rPr lang="ru-RU" altLang="de-DE" sz="2000" dirty="0">
                <a:ea typeface="ＭＳ Ｐゴシック" pitchFamily="34" charset="-128"/>
              </a:rPr>
              <a:t>Бюджет как комплексный инструмент управления ресурсами, промежуточными и конечными результатами</a:t>
            </a:r>
            <a:endParaRPr lang="en-GB" altLang="de-DE" sz="2000" dirty="0">
              <a:ea typeface="ＭＳ Ｐゴシック" pitchFamily="34" charset="-128"/>
            </a:endParaRPr>
          </a:p>
          <a:p>
            <a:pPr marL="362263" indent="-362263" defTabSz="913531">
              <a:lnSpc>
                <a:spcPct val="90000"/>
              </a:lnSpc>
            </a:pPr>
            <a:endParaRPr lang="en-GB" altLang="de-DE" sz="2000" dirty="0">
              <a:ea typeface="ＭＳ Ｐゴシック" pitchFamily="34" charset="-128"/>
            </a:endParaRPr>
          </a:p>
          <a:p>
            <a:pPr marL="362263" indent="-362263" defTabSz="913531">
              <a:lnSpc>
                <a:spcPct val="90000"/>
              </a:lnSpc>
            </a:pPr>
            <a:r>
              <a:rPr lang="ru-RU" altLang="de-DE" sz="2000" dirty="0">
                <a:ea typeface="ＭＳ Ｐゴシック" pitchFamily="34" charset="-128"/>
              </a:rPr>
              <a:t>Внедрение в два этапа</a:t>
            </a:r>
            <a:r>
              <a:rPr lang="en-GB" altLang="de-DE" sz="2000" dirty="0">
                <a:ea typeface="ＭＳ Ｐゴシック" pitchFamily="34" charset="-128"/>
              </a:rPr>
              <a:t>: 2009 </a:t>
            </a:r>
            <a:r>
              <a:rPr lang="ru-RU" altLang="de-DE" sz="2000" dirty="0">
                <a:ea typeface="ＭＳ Ｐゴシック" pitchFamily="34" charset="-128"/>
              </a:rPr>
              <a:t>и </a:t>
            </a:r>
            <a:r>
              <a:rPr lang="en-GB" altLang="de-DE" sz="2000" dirty="0">
                <a:ea typeface="ＭＳ Ｐゴシック" pitchFamily="34" charset="-128"/>
              </a:rPr>
              <a:t>2013</a:t>
            </a:r>
            <a:r>
              <a:rPr lang="ru-RU" altLang="de-DE" sz="2000" dirty="0">
                <a:ea typeface="ＭＳ Ｐゴシック" pitchFamily="34" charset="-128"/>
              </a:rPr>
              <a:t> гг.</a:t>
            </a:r>
            <a:endParaRPr lang="en-GB" altLang="de-DE" sz="2000" dirty="0">
              <a:ea typeface="ＭＳ Ｐゴシック" pitchFamily="34" charset="-128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fld id="{6925520C-B1F1-4378-ABA2-BA5E75FC5FA1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744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Oval 2"/>
          <p:cNvSpPr>
            <a:spLocks noChangeArrowheads="1"/>
          </p:cNvSpPr>
          <p:nvPr/>
        </p:nvSpPr>
        <p:spPr bwMode="auto">
          <a:xfrm>
            <a:off x="542754" y="3229401"/>
            <a:ext cx="3150195" cy="7953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05" tIns="0" rIns="11905" bIns="0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7911">
              <a:spcBef>
                <a:spcPct val="0"/>
              </a:spcBef>
              <a:buNone/>
            </a:pPr>
            <a:r>
              <a:rPr lang="ru-RU" altLang="de-DE" sz="1200" b="0" dirty="0">
                <a:cs typeface="Times New Roman" pitchFamily="18" charset="0"/>
              </a:rPr>
              <a:t>Управление админ. подразделениями по результатам </a:t>
            </a:r>
            <a:endParaRPr lang="en-GB" altLang="de-DE" sz="1200" b="0" dirty="0">
              <a:cs typeface="Times New Roman" pitchFamily="18" charset="0"/>
            </a:endParaRPr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3190450" y="3780631"/>
            <a:ext cx="2976934" cy="1209453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05" tIns="0" rIns="11905" bIns="0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7911">
              <a:spcBef>
                <a:spcPct val="0"/>
              </a:spcBef>
              <a:buNone/>
            </a:pPr>
            <a:r>
              <a:rPr lang="ru-RU" altLang="de-DE" sz="1800" b="0" dirty="0">
                <a:cs typeface="Times New Roman" pitchFamily="18" charset="0"/>
              </a:rPr>
              <a:t>Программное бюджетирование с учётом гендерных принципов</a:t>
            </a:r>
            <a:endParaRPr lang="en-GB" altLang="de-DE" sz="1800" b="0" dirty="0">
              <a:cs typeface="Times New Roman" pitchFamily="18" charset="0"/>
            </a:endParaRP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595037" y="5093351"/>
            <a:ext cx="3150195" cy="9784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7911">
              <a:spcBef>
                <a:spcPct val="0"/>
              </a:spcBef>
              <a:buNone/>
            </a:pPr>
            <a:r>
              <a:rPr lang="ru-RU" altLang="de-DE" sz="1500" b="0" dirty="0">
                <a:cs typeface="Times New Roman" pitchFamily="18" charset="0"/>
              </a:rPr>
              <a:t>Новая структура бюджета</a:t>
            </a:r>
            <a:r>
              <a:rPr lang="en-GB" altLang="de-DE" sz="1500" b="0" dirty="0">
                <a:cs typeface="Times New Roman" pitchFamily="18" charset="0"/>
              </a:rPr>
              <a:t>: </a:t>
            </a:r>
            <a:br>
              <a:rPr lang="en-GB" altLang="de-DE" sz="1500" b="0" dirty="0">
                <a:cs typeface="Times New Roman" pitchFamily="18" charset="0"/>
              </a:rPr>
            </a:br>
            <a:r>
              <a:rPr lang="ru-RU" altLang="de-DE" sz="1500" b="0" dirty="0">
                <a:cs typeface="Times New Roman" pitchFamily="18" charset="0"/>
              </a:rPr>
              <a:t>«единый бюджет»</a:t>
            </a:r>
            <a:endParaRPr lang="en-GB" altLang="de-DE" sz="1500" b="0" dirty="0">
              <a:cs typeface="Times New Roman" pitchFamily="18" charset="0"/>
            </a:endParaRP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5532094" y="5014590"/>
            <a:ext cx="2842176" cy="10939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05" tIns="0" rIns="11905" bIns="0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7911">
              <a:spcBef>
                <a:spcPct val="0"/>
              </a:spcBef>
              <a:buNone/>
            </a:pPr>
            <a:r>
              <a:rPr lang="ru-RU" altLang="de-DE" sz="1500" b="0" dirty="0">
                <a:cs typeface="Times New Roman" pitchFamily="18" charset="0"/>
              </a:rPr>
              <a:t>Бюджетирование и отчетность на основе начислений</a:t>
            </a:r>
            <a:endParaRPr lang="en-GB" altLang="de-DE" sz="1500" b="0" dirty="0">
              <a:cs typeface="Times New Roman" pitchFamily="18" charset="0"/>
            </a:endParaRPr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 rot="-3779458">
            <a:off x="3795974" y="3511111"/>
            <a:ext cx="243291" cy="453278"/>
          </a:xfrm>
          <a:prstGeom prst="upDownArrow">
            <a:avLst>
              <a:gd name="adj1" fmla="val 50000"/>
              <a:gd name="adj2" fmla="val 37266"/>
            </a:avLst>
          </a:prstGeom>
          <a:solidFill>
            <a:srgbClr val="808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0" tIns="50396" rIns="100790" bIns="50396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 rot="-3745023">
            <a:off x="6189246" y="4593671"/>
            <a:ext cx="238040" cy="519783"/>
          </a:xfrm>
          <a:prstGeom prst="upDownArrow">
            <a:avLst>
              <a:gd name="adj1" fmla="val 50000"/>
              <a:gd name="adj2" fmla="val 43677"/>
            </a:avLst>
          </a:prstGeom>
          <a:solidFill>
            <a:srgbClr val="808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0" tIns="50396" rIns="100790" bIns="50396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 rot="5400000">
            <a:off x="4526643" y="4733754"/>
            <a:ext cx="238040" cy="1667854"/>
          </a:xfrm>
          <a:prstGeom prst="upDownArrow">
            <a:avLst>
              <a:gd name="adj1" fmla="val 50000"/>
              <a:gd name="adj2" fmla="val 140147"/>
            </a:avLst>
          </a:prstGeom>
          <a:solidFill>
            <a:srgbClr val="808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0" tIns="50396" rIns="100790" bIns="50396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1977622" y="4113189"/>
            <a:ext cx="203013" cy="957410"/>
          </a:xfrm>
          <a:prstGeom prst="upDownArrow">
            <a:avLst>
              <a:gd name="adj1" fmla="val 50000"/>
              <a:gd name="adj2" fmla="val 9431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0" tIns="50396" rIns="100790" bIns="50396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 rot="-7948840">
            <a:off x="3215814" y="4800199"/>
            <a:ext cx="239790" cy="395525"/>
          </a:xfrm>
          <a:prstGeom prst="upDownArrow">
            <a:avLst>
              <a:gd name="adj1" fmla="val 50000"/>
              <a:gd name="adj2" fmla="val 32993"/>
            </a:avLst>
          </a:prstGeom>
          <a:solidFill>
            <a:srgbClr val="808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0" tIns="50396" rIns="100790" bIns="50396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27660" name="Rectangle 11"/>
          <p:cNvSpPr>
            <a:spLocks noGrp="1"/>
          </p:cNvSpPr>
          <p:nvPr>
            <p:ph type="title"/>
          </p:nvPr>
        </p:nvSpPr>
        <p:spPr>
          <a:xfrm>
            <a:off x="710546" y="367561"/>
            <a:ext cx="5997622" cy="1022171"/>
          </a:xfrm>
        </p:spPr>
        <p:txBody>
          <a:bodyPr/>
          <a:lstStyle/>
          <a:p>
            <a:pPr defTabSz="913419"/>
            <a:r>
              <a:rPr lang="ru-RU" altLang="de-DE" sz="2400" dirty="0">
                <a:ea typeface="ＭＳ Ｐゴシック" pitchFamily="34" charset="-128"/>
              </a:rPr>
              <a:t>Обзор 1 и 2 этапов бюджетной реформы</a:t>
            </a:r>
            <a:endParaRPr lang="de-DE" altLang="de-DE" sz="2400" dirty="0">
              <a:ea typeface="ＭＳ Ｐゴシック" pitchFamily="34" charset="-128"/>
            </a:endParaRP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833052" y="2067097"/>
            <a:ext cx="8414522" cy="3096267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0" tIns="50396" rIns="100790" bIns="50396"/>
          <a:lstStyle/>
          <a:p>
            <a:endParaRPr lang="de-AT" dirty="0"/>
          </a:p>
        </p:txBody>
      </p:sp>
      <p:sp>
        <p:nvSpPr>
          <p:cNvPr id="27662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738920" y="1874565"/>
            <a:ext cx="5318579" cy="794633"/>
          </a:xfrm>
          <a:solidFill>
            <a:srgbClr val="CCCCFF"/>
          </a:solidFill>
        </p:spPr>
        <p:txBody>
          <a:bodyPr lIns="0" tIns="0" rIns="0" bIns="0"/>
          <a:lstStyle/>
          <a:p>
            <a:pPr marL="362219" indent="-362219" defTabSz="913419">
              <a:lnSpc>
                <a:spcPct val="80000"/>
              </a:lnSpc>
              <a:buNone/>
            </a:pPr>
            <a:r>
              <a:rPr lang="en-GB" altLang="de-DE" sz="2200" dirty="0">
                <a:solidFill>
                  <a:srgbClr val="CC0000"/>
                </a:solidFill>
                <a:ea typeface="ＭＳ Ｐゴシック" pitchFamily="34" charset="-128"/>
                <a:sym typeface="Wingdings" pitchFamily="2" charset="2"/>
              </a:rPr>
              <a:t>	 </a:t>
            </a:r>
            <a:r>
              <a:rPr lang="ru-RU" altLang="de-DE" sz="1400" b="0" dirty="0">
                <a:solidFill>
                  <a:srgbClr val="CC0000"/>
                </a:solidFill>
                <a:ea typeface="ＭＳ Ｐゴシック" pitchFamily="34" charset="-128"/>
                <a:sym typeface="Wingdings" pitchFamily="2" charset="2"/>
              </a:rPr>
              <a:t>бюджетная дисциплина и планирование</a:t>
            </a:r>
            <a:r>
              <a:rPr lang="en-GB" altLang="de-DE" sz="1400" b="0" dirty="0">
                <a:solidFill>
                  <a:srgbClr val="CC0000"/>
                </a:solidFill>
                <a:ea typeface="ＭＳ Ｐゴシック" pitchFamily="34" charset="-128"/>
                <a:sym typeface="Wingdings" pitchFamily="2" charset="2"/>
              </a:rPr>
              <a:t>:</a:t>
            </a:r>
            <a:br>
              <a:rPr lang="en-GB" altLang="de-DE" sz="1400" b="0" dirty="0">
                <a:solidFill>
                  <a:srgbClr val="CC0000"/>
                </a:solidFill>
                <a:ea typeface="ＭＳ Ｐゴシック" pitchFamily="34" charset="-128"/>
                <a:sym typeface="Wingdings" pitchFamily="2" charset="2"/>
              </a:rPr>
            </a:br>
            <a:r>
              <a:rPr lang="en-GB" altLang="de-DE" sz="1400" b="0" dirty="0">
                <a:solidFill>
                  <a:srgbClr val="CC0000"/>
                </a:solidFill>
                <a:ea typeface="ＭＳ Ｐゴシック" pitchFamily="34" charset="-128"/>
                <a:sym typeface="Wingdings" pitchFamily="2" charset="2"/>
              </a:rPr>
              <a:t>    </a:t>
            </a:r>
            <a:r>
              <a:rPr lang="ru-RU" altLang="de-DE" sz="1400" b="0" dirty="0">
                <a:ea typeface="ＭＳ Ｐゴシック" pitchFamily="34" charset="-128"/>
                <a:sym typeface="Wingdings" pitchFamily="2" charset="2"/>
              </a:rPr>
              <a:t>обязательная</a:t>
            </a:r>
            <a:r>
              <a:rPr lang="ru-RU" altLang="de-DE" sz="1400" b="0" dirty="0">
                <a:solidFill>
                  <a:srgbClr val="CC000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ru-RU" altLang="de-DE" sz="1400" b="0" dirty="0">
                <a:ea typeface="ＭＳ Ｐゴシック" pitchFamily="34" charset="-128"/>
                <a:sym typeface="Wingdings" pitchFamily="2" charset="2"/>
              </a:rPr>
              <a:t>среднесрочная структура расходов </a:t>
            </a:r>
            <a:r>
              <a:rPr lang="en-GB" altLang="de-DE" sz="1400" b="0" dirty="0">
                <a:ea typeface="ＭＳ Ｐゴシック" pitchFamily="34" charset="-128"/>
              </a:rPr>
              <a:t>(</a:t>
            </a:r>
            <a:r>
              <a:rPr lang="en-GB" altLang="de-DE" sz="1400" b="0" dirty="0">
                <a:ea typeface="ＭＳ Ｐゴシック" pitchFamily="34" charset="-128"/>
                <a:sym typeface="Wingdings" pitchFamily="2" charset="2"/>
              </a:rPr>
              <a:t>MTEF) </a:t>
            </a:r>
            <a:r>
              <a:rPr lang="ru-RU" altLang="de-DE" sz="1400" b="0" dirty="0">
                <a:ea typeface="ＭＳ Ｐゴシック" pitchFamily="34" charset="-128"/>
                <a:sym typeface="Wingdings" pitchFamily="2" charset="2"/>
              </a:rPr>
              <a:t>и отчет о стратегии</a:t>
            </a:r>
            <a:endParaRPr lang="de-AT" altLang="de-DE" sz="1400" b="0" dirty="0">
              <a:ea typeface="ＭＳ Ｐゴシック" pitchFamily="34" charset="-128"/>
            </a:endParaRPr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5357084" y="2747961"/>
            <a:ext cx="4525781" cy="1111436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8613" indent="-328613" defTabSz="828675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828675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8286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8286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en-GB" altLang="de-DE" sz="2200" b="0" dirty="0">
                <a:solidFill>
                  <a:srgbClr val="CC0000"/>
                </a:solidFill>
                <a:sym typeface="Wingdings" pitchFamily="2" charset="2"/>
              </a:rPr>
              <a:t>	</a:t>
            </a:r>
            <a:r>
              <a:rPr lang="en-GB" altLang="de-DE" sz="2200" b="0" dirty="0">
                <a:solidFill>
                  <a:srgbClr val="CC0000"/>
                </a:solidFill>
              </a:rPr>
              <a:t> </a:t>
            </a:r>
            <a:r>
              <a:rPr lang="ru-RU" altLang="de-DE" sz="1200" b="0" dirty="0"/>
              <a:t>отраслевые ведомства обрели </a:t>
            </a:r>
            <a:r>
              <a:rPr lang="ru-RU" altLang="de-DE" sz="1200" b="0" dirty="0">
                <a:solidFill>
                  <a:srgbClr val="CC0000"/>
                </a:solidFill>
              </a:rPr>
              <a:t>гибкость </a:t>
            </a:r>
            <a:r>
              <a:rPr lang="ru-RU" altLang="de-DE" sz="1200" b="0" dirty="0"/>
              <a:t>благодаря возможности полностью переносить расходы на следующий год без резервирования средств</a:t>
            </a:r>
            <a:endParaRPr lang="de-DE" altLang="de-DE" sz="2200" b="0" dirty="0"/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 rot="1203039">
            <a:off x="911807" y="2193119"/>
            <a:ext cx="3015436" cy="4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0" tIns="50396" rIns="100790" bIns="50396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2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2009</a:t>
            </a:r>
            <a:endParaRPr lang="de-DE" altLang="de-DE" sz="2200" b="0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 rot="1203039">
            <a:off x="754299" y="2350645"/>
            <a:ext cx="1527844" cy="4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0" tIns="50396" rIns="100790" bIns="50396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2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2013</a:t>
            </a:r>
            <a:endParaRPr lang="de-DE" altLang="de-DE" sz="2200" b="0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595038" y="6322058"/>
            <a:ext cx="8811797" cy="62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0" tIns="50396" rIns="100790" bIns="50396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7911">
              <a:spcBef>
                <a:spcPct val="50000"/>
              </a:spcBef>
              <a:buNone/>
            </a:pPr>
            <a:r>
              <a:rPr lang="ru-RU" altLang="de-DE" sz="1700" b="0" dirty="0"/>
              <a:t>Новые принципы бюджета</a:t>
            </a:r>
            <a:r>
              <a:rPr lang="de-AT" altLang="de-DE" sz="1700" b="0" dirty="0"/>
              <a:t>: </a:t>
            </a:r>
            <a:r>
              <a:rPr lang="ru-RU" altLang="de-DE" sz="1700" b="0" dirty="0"/>
              <a:t>ориентация на конечный результат, эффективность, прозрачность, достоверность и справедливость</a:t>
            </a:r>
            <a:endParaRPr lang="de-DE" altLang="de-DE" sz="1700" b="0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25589" y="2706152"/>
            <a:ext cx="2047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8613" indent="-328613" defTabSz="828675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828675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8286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8286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None/>
            </a:pPr>
            <a:r>
              <a:rPr lang="en-GB" altLang="de-DE" sz="1400" dirty="0">
                <a:solidFill>
                  <a:srgbClr val="CC0000"/>
                </a:solidFill>
              </a:rPr>
              <a:t>4 </a:t>
            </a:r>
            <a:r>
              <a:rPr lang="ru-RU" altLang="de-DE" sz="1400" dirty="0">
                <a:solidFill>
                  <a:srgbClr val="CC0000"/>
                </a:solidFill>
              </a:rPr>
              <a:t>ключевых элемента</a:t>
            </a:r>
            <a:endParaRPr lang="en-GB" altLang="de-DE" sz="1400" dirty="0">
              <a:solidFill>
                <a:srgbClr val="CC0000"/>
              </a:solidFill>
            </a:endParaRPr>
          </a:p>
          <a:p>
            <a:endParaRPr lang="en-GB" altLang="de-DE" sz="2000" dirty="0">
              <a:solidFill>
                <a:srgbClr val="CC0000"/>
              </a:solidFill>
            </a:endParaRPr>
          </a:p>
          <a:p>
            <a:pPr>
              <a:buFont typeface="Arial" charset="0"/>
              <a:buNone/>
            </a:pPr>
            <a:endParaRPr lang="en-GB" altLang="de-DE" sz="20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679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395288"/>
            <a:ext cx="6657975" cy="595312"/>
          </a:xfrm>
        </p:spPr>
        <p:txBody>
          <a:bodyPr/>
          <a:lstStyle/>
          <a:p>
            <a:pPr defTabSz="826028"/>
            <a:r>
              <a:rPr lang="ru-RU" altLang="de-DE" dirty="0">
                <a:ea typeface="ＭＳ Ｐゴシック" pitchFamily="34" charset="-128"/>
              </a:rPr>
              <a:t>Процесс планирования бюджета </a:t>
            </a:r>
            <a:endParaRPr lang="en-GB" altLang="de-DE" dirty="0">
              <a:ea typeface="ＭＳ Ｐゴシック" pitchFamily="34" charset="-128"/>
            </a:endParaRPr>
          </a:p>
        </p:txBody>
      </p:sp>
      <p:sp>
        <p:nvSpPr>
          <p:cNvPr id="82948" name="Textfeld 3"/>
          <p:cNvSpPr txBox="1">
            <a:spLocks noChangeArrowheads="1"/>
          </p:cNvSpPr>
          <p:nvPr/>
        </p:nvSpPr>
        <p:spPr bwMode="auto">
          <a:xfrm>
            <a:off x="595037" y="1548383"/>
            <a:ext cx="2222638" cy="15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600" b="0" dirty="0">
                <a:latin typeface="Arial" charset="0"/>
              </a:rPr>
              <a:t>Квартальное прогнозирование силами независимого научного института</a:t>
            </a:r>
            <a:endParaRPr lang="de-AT" altLang="de-DE" sz="1600" b="0" dirty="0">
              <a:latin typeface="Arial" charset="0"/>
            </a:endParaRPr>
          </a:p>
        </p:txBody>
      </p:sp>
      <p:sp>
        <p:nvSpPr>
          <p:cNvPr id="82949" name="Textfeld 23"/>
          <p:cNvSpPr txBox="1">
            <a:spLocks noChangeArrowheads="1"/>
          </p:cNvSpPr>
          <p:nvPr/>
        </p:nvSpPr>
        <p:spPr bwMode="auto">
          <a:xfrm>
            <a:off x="595037" y="4089807"/>
            <a:ext cx="2222638" cy="30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Контроль за исполнением бюджета</a:t>
            </a: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Промежуточные отчеты</a:t>
            </a: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Новые законы/законопроекты Перераспределение средств</a:t>
            </a: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Резервы</a:t>
            </a: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de-AT" altLang="de-DE" sz="18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de-AT" altLang="de-DE" sz="1800" b="0" dirty="0">
              <a:latin typeface="Arial" charset="0"/>
            </a:endParaRPr>
          </a:p>
        </p:txBody>
      </p:sp>
      <p:sp>
        <p:nvSpPr>
          <p:cNvPr id="82950" name="Textfeld 26"/>
          <p:cNvSpPr txBox="1">
            <a:spLocks noChangeArrowheads="1"/>
          </p:cNvSpPr>
          <p:nvPr/>
        </p:nvSpPr>
        <p:spPr bwMode="auto">
          <a:xfrm>
            <a:off x="7341706" y="1548383"/>
            <a:ext cx="2303143" cy="231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altLang="de-DE" sz="1600" b="0" dirty="0">
                <a:latin typeface="Arial" charset="0"/>
              </a:rPr>
              <a:t>Минфин устанавливает цели «сверху вниз»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600" b="0" dirty="0">
                <a:latin typeface="Arial" charset="0"/>
              </a:rPr>
              <a:t>Переговоры по бюджету, проводимые парламентом в мае</a:t>
            </a:r>
            <a:r>
              <a:rPr lang="de-AT" altLang="de-DE" sz="1600" b="0" dirty="0">
                <a:latin typeface="Arial" charset="0"/>
              </a:rPr>
              <a:t>*</a:t>
            </a:r>
          </a:p>
        </p:txBody>
      </p:sp>
      <p:sp>
        <p:nvSpPr>
          <p:cNvPr id="82951" name="Textfeld 27"/>
          <p:cNvSpPr txBox="1">
            <a:spLocks noChangeArrowheads="1"/>
          </p:cNvSpPr>
          <p:nvPr/>
        </p:nvSpPr>
        <p:spPr bwMode="auto">
          <a:xfrm>
            <a:off x="7172549" y="4089807"/>
            <a:ext cx="2462402" cy="18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Ежегодное исполнение бюджета в соответствии с </a:t>
            </a:r>
            <a:r>
              <a:rPr lang="de-AT" altLang="de-DE" sz="1400" b="0" dirty="0">
                <a:latin typeface="Arial" charset="0"/>
              </a:rPr>
              <a:t>MTEF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Бюджетное послание в октябре</a:t>
            </a: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de-DE" sz="1400" b="0" dirty="0">
                <a:latin typeface="Arial" charset="0"/>
              </a:rPr>
              <a:t>Утверждение в парламенте до конца года</a:t>
            </a:r>
            <a:endParaRPr lang="de-AT" altLang="de-DE" sz="1400" b="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06" y="1562802"/>
            <a:ext cx="4182346" cy="431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1800" y="6456957"/>
            <a:ext cx="9257339" cy="59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803" tIns="50402" rIns="10080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de-DE" sz="1600" b="0" dirty="0">
                <a:latin typeface="Arial" charset="0"/>
                <a:cs typeface="Times New Roman" pitchFamily="18" charset="0"/>
              </a:rPr>
              <a:t>* </a:t>
            </a:r>
            <a:r>
              <a:rPr lang="ru-RU" altLang="de-DE" sz="1600" b="0" dirty="0">
                <a:latin typeface="Arial" charset="0"/>
                <a:cs typeface="Times New Roman" pitchFamily="18" charset="0"/>
              </a:rPr>
              <a:t>Изменение в </a:t>
            </a:r>
            <a:r>
              <a:rPr lang="en-GB" altLang="de-DE" sz="1600" b="0" dirty="0">
                <a:latin typeface="Arial" charset="0"/>
                <a:cs typeface="Times New Roman" pitchFamily="18" charset="0"/>
              </a:rPr>
              <a:t>2017</a:t>
            </a:r>
            <a:r>
              <a:rPr lang="ru-RU" altLang="de-DE" sz="1600" b="0" dirty="0">
                <a:latin typeface="Arial" charset="0"/>
                <a:cs typeface="Times New Roman" pitchFamily="18" charset="0"/>
              </a:rPr>
              <a:t> г.</a:t>
            </a:r>
            <a:r>
              <a:rPr lang="en-GB" altLang="de-DE" sz="1600" b="0" dirty="0">
                <a:latin typeface="Arial" charset="0"/>
                <a:cs typeface="Times New Roman" pitchFamily="18" charset="0"/>
              </a:rPr>
              <a:t>: </a:t>
            </a:r>
            <a:r>
              <a:rPr lang="ru-RU" altLang="de-DE" sz="1600" b="0" dirty="0">
                <a:latin typeface="Arial" charset="0"/>
                <a:cs typeface="Times New Roman" pitchFamily="18" charset="0"/>
              </a:rPr>
              <a:t>увязывание процесса планирования осенью </a:t>
            </a:r>
            <a:r>
              <a:rPr lang="en-GB" altLang="de-DE" sz="1600" b="0" dirty="0">
                <a:latin typeface="Arial" charset="0"/>
                <a:cs typeface="Times New Roman" pitchFamily="18" charset="0"/>
              </a:rPr>
              <a:t>(MTEF </a:t>
            </a:r>
            <a:r>
              <a:rPr lang="ru-RU" altLang="de-DE" sz="1600" b="0" dirty="0">
                <a:latin typeface="Arial" charset="0"/>
                <a:cs typeface="Times New Roman" pitchFamily="18" charset="0"/>
              </a:rPr>
              <a:t>и ежегодный бюджет</a:t>
            </a:r>
            <a:r>
              <a:rPr lang="en-GB" altLang="de-DE" sz="1600" b="0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11575" y="1844030"/>
            <a:ext cx="151216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Среднесрочная структура расходов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636671" y="4428703"/>
            <a:ext cx="1104078" cy="957913"/>
          </a:xfrm>
          <a:prstGeom prst="rect">
            <a:avLst/>
          </a:prstGeom>
          <a:solidFill>
            <a:srgbClr val="CBF0FD"/>
          </a:solidFill>
          <a:ln w="9525" cap="flat" cmpd="sng" algn="ctr">
            <a:solidFill>
              <a:srgbClr val="CBF0F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Годовой бюджет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40112" y="4441811"/>
            <a:ext cx="1104078" cy="957913"/>
          </a:xfrm>
          <a:prstGeom prst="rect">
            <a:avLst/>
          </a:prstGeom>
          <a:solidFill>
            <a:srgbClr val="94FA96"/>
          </a:solidFill>
          <a:ln w="9525" cap="flat" cmpd="sng" algn="ctr">
            <a:solidFill>
              <a:srgbClr val="94FA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Исполнение бюджета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010754" y="2154937"/>
            <a:ext cx="1333436" cy="9579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Прогнозы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55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_s1028"/>
          <p:cNvSpPr>
            <a:spLocks noChangeArrowheads="1"/>
          </p:cNvSpPr>
          <p:nvPr/>
        </p:nvSpPr>
        <p:spPr bwMode="auto">
          <a:xfrm flipV="1">
            <a:off x="4536281" y="1717038"/>
            <a:ext cx="889055" cy="6371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6078"/>
            </a:schemeClr>
          </a:solidFill>
          <a:ln w="25400" algn="in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b="0" dirty="0">
                <a:latin typeface="Arial" charset="0"/>
              </a:rPr>
              <a:t>Все заголовки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b="0" dirty="0">
                <a:latin typeface="Arial" charset="0"/>
              </a:rPr>
              <a:t>Бюджета</a:t>
            </a:r>
            <a:endParaRPr lang="en-GB" altLang="de-DE" sz="1200" b="0" dirty="0">
              <a:latin typeface="Arial" charset="0"/>
            </a:endParaRPr>
          </a:p>
        </p:txBody>
      </p:sp>
      <p:sp>
        <p:nvSpPr>
          <p:cNvPr id="44036" name="_s1029"/>
          <p:cNvSpPr>
            <a:spLocks noChangeArrowheads="1"/>
          </p:cNvSpPr>
          <p:nvPr/>
        </p:nvSpPr>
        <p:spPr bwMode="auto">
          <a:xfrm flipV="1">
            <a:off x="4086504" y="2821471"/>
            <a:ext cx="1771110" cy="6388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99">
              <a:alpha val="14902"/>
            </a:srgbClr>
          </a:solidFill>
          <a:ln w="25400" algn="in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b="0" dirty="0">
                <a:latin typeface="Arial" charset="0"/>
              </a:rPr>
              <a:t>Главы бюджета</a:t>
            </a:r>
            <a:endParaRPr lang="en-GB" altLang="de-DE" sz="1200" b="0" dirty="0">
              <a:latin typeface="Arial" charset="0"/>
            </a:endParaRPr>
          </a:p>
        </p:txBody>
      </p:sp>
      <p:sp>
        <p:nvSpPr>
          <p:cNvPr id="44037" name="_s1030"/>
          <p:cNvSpPr>
            <a:spLocks noChangeArrowheads="1"/>
          </p:cNvSpPr>
          <p:nvPr/>
        </p:nvSpPr>
        <p:spPr bwMode="auto">
          <a:xfrm flipV="1">
            <a:off x="3610474" y="3549593"/>
            <a:ext cx="2660165" cy="6353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0 w 21600"/>
              <a:gd name="T13" fmla="*/ 3600 h 21600"/>
              <a:gd name="T14" fmla="*/ 18000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>
              <a:alpha val="16078"/>
            </a:srgbClr>
          </a:solidFill>
          <a:ln w="25400" algn="in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b="0" dirty="0">
                <a:latin typeface="Arial" charset="0"/>
              </a:rPr>
              <a:t>Общие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b="0" dirty="0">
                <a:latin typeface="Arial" charset="0"/>
              </a:rPr>
              <a:t>бюджеты</a:t>
            </a:r>
            <a:endParaRPr lang="en-GB" altLang="de-DE" sz="1200" b="0" dirty="0">
              <a:latin typeface="Arial" charset="0"/>
            </a:endParaRPr>
          </a:p>
        </p:txBody>
      </p:sp>
      <p:sp>
        <p:nvSpPr>
          <p:cNvPr id="44038" name="_s1031"/>
          <p:cNvSpPr>
            <a:spLocks noChangeArrowheads="1"/>
          </p:cNvSpPr>
          <p:nvPr/>
        </p:nvSpPr>
        <p:spPr bwMode="auto">
          <a:xfrm flipV="1">
            <a:off x="3134445" y="4263712"/>
            <a:ext cx="3542220" cy="6371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0 w 21600"/>
              <a:gd name="T13" fmla="*/ 3150 h 21600"/>
              <a:gd name="T14" fmla="*/ 18450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59D28">
              <a:alpha val="16078"/>
            </a:srgbClr>
          </a:solidFill>
          <a:ln w="25400" algn="in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400" b="0" dirty="0">
                <a:latin typeface="Arial" charset="0"/>
              </a:rPr>
              <a:t>Детальные бюджеты</a:t>
            </a:r>
            <a:endParaRPr lang="en-GB" altLang="de-DE" sz="1400" b="0" dirty="0">
              <a:latin typeface="Arial" charset="0"/>
            </a:endParaRPr>
          </a:p>
        </p:txBody>
      </p:sp>
      <p:sp>
        <p:nvSpPr>
          <p:cNvPr id="44039" name="_s1032"/>
          <p:cNvSpPr>
            <a:spLocks noChangeArrowheads="1"/>
          </p:cNvSpPr>
          <p:nvPr/>
        </p:nvSpPr>
        <p:spPr bwMode="auto">
          <a:xfrm flipV="1">
            <a:off x="2658415" y="5294636"/>
            <a:ext cx="4431275" cy="638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0 w 21600"/>
              <a:gd name="T13" fmla="*/ 2880 h 21600"/>
              <a:gd name="T14" fmla="*/ 18720 w 21600"/>
              <a:gd name="T15" fmla="*/ 187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" y="21600"/>
                </a:lnTo>
                <a:lnTo>
                  <a:pt x="1944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59D28">
              <a:alpha val="29019"/>
            </a:srgbClr>
          </a:solidFill>
          <a:ln w="25400" algn="in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2000" b="0" dirty="0">
                <a:latin typeface="Arial" charset="0"/>
              </a:rPr>
              <a:t>Учет расходов</a:t>
            </a:r>
            <a:endParaRPr lang="en-GB" altLang="de-DE" sz="2000" b="0" dirty="0">
              <a:latin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95037" y="6241543"/>
            <a:ext cx="8969307" cy="6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Прозрачная структура бюджета как необходимое условие других элементов реформы</a:t>
            </a:r>
            <a:endParaRPr lang="en-GB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50797" y="4226957"/>
            <a:ext cx="865603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310892" y="1802801"/>
            <a:ext cx="2301393" cy="33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MTEF: 5 </a:t>
            </a:r>
            <a:r>
              <a:rPr lang="ru-RU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заголовков</a:t>
            </a:r>
            <a:endParaRPr lang="en-GB" altLang="de-DE" sz="15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391397" y="2938741"/>
            <a:ext cx="2301393" cy="3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~ 30</a:t>
            </a:r>
            <a:endParaRPr lang="de-DE" altLang="de-DE" sz="15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389647" y="3451577"/>
            <a:ext cx="3414461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~70 </a:t>
            </a:r>
            <a:r>
              <a:rPr lang="ru-RU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совокупных принципов учета ресурсов вместо более чем </a:t>
            </a:r>
            <a:r>
              <a:rPr lang="en-GB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1000 </a:t>
            </a:r>
            <a:r>
              <a:rPr lang="ru-RU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постатейных ассигнований</a:t>
            </a:r>
            <a:endParaRPr lang="de-DE" altLang="de-DE" sz="15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7042437" y="5215871"/>
            <a:ext cx="2681166" cy="9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Гибкий инструмент управления, легко адаптируется к конкретным требованиям</a:t>
            </a:r>
            <a:endParaRPr lang="de-DE" altLang="de-DE" sz="14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548906" y="4415988"/>
            <a:ext cx="3095943" cy="33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~ 250; </a:t>
            </a:r>
            <a:r>
              <a:rPr lang="ru-RU" altLang="de-DE" sz="15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показаны в бюджете</a:t>
            </a:r>
            <a:endParaRPr lang="de-DE" altLang="de-DE" sz="15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73793" y="3670364"/>
            <a:ext cx="3015436" cy="34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6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Принимается парламентом</a:t>
            </a:r>
            <a:endParaRPr lang="de-DE" altLang="de-DE" sz="16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668542" y="4263713"/>
            <a:ext cx="3015438" cy="93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defTabSz="1008063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1008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1008063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10080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10080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>
                <a:solidFill>
                  <a:srgbClr val="4D4D4D"/>
                </a:solidFill>
                <a:latin typeface="Arial" charset="0"/>
                <a:cs typeface="Times New Roman" pitchFamily="18" charset="0"/>
              </a:rPr>
              <a:t>Увязано с государственным управлением</a:t>
            </a:r>
            <a:endParaRPr lang="en-GB" altLang="de-DE" sz="1800" dirty="0">
              <a:solidFill>
                <a:srgbClr val="4D4D4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структура бюджета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59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60592" y="1476375"/>
            <a:ext cx="2276873" cy="595312"/>
          </a:xfrm>
        </p:spPr>
        <p:txBody>
          <a:bodyPr/>
          <a:lstStyle/>
          <a:p>
            <a:r>
              <a:rPr lang="ru-RU" sz="2000" dirty="0"/>
              <a:t>Бюджет </a:t>
            </a:r>
            <a:r>
              <a:rPr lang="de-DE" sz="2000" dirty="0"/>
              <a:t>2017</a:t>
            </a:r>
            <a:r>
              <a:rPr lang="ru-RU" sz="2000" dirty="0"/>
              <a:t> г.</a:t>
            </a:r>
            <a:endParaRPr lang="de-AT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456136" y="5743316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600" b="1" dirty="0"/>
          </a:p>
          <a:p>
            <a:endParaRPr lang="de-AT" sz="1600" b="1" dirty="0"/>
          </a:p>
          <a:p>
            <a:endParaRPr lang="de-AT" sz="1600" b="1" dirty="0"/>
          </a:p>
          <a:p>
            <a:endParaRPr lang="de-AT" sz="1600" b="1" dirty="0"/>
          </a:p>
          <a:p>
            <a:r>
              <a:rPr lang="de-AT" sz="1600" b="1" dirty="0"/>
              <a:t>5 budget headings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40646" y="5004767"/>
            <a:ext cx="245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33 budget chapters</a:t>
            </a:r>
          </a:p>
        </p:txBody>
      </p:sp>
      <p:cxnSp>
        <p:nvCxnSpPr>
          <p:cNvPr id="7" name="Gerade Verbindung mit Pfeil 6"/>
          <p:cNvCxnSpPr>
            <a:cxnSpLocks/>
          </p:cNvCxnSpPr>
          <p:nvPr/>
        </p:nvCxnSpPr>
        <p:spPr bwMode="auto">
          <a:xfrm flipH="1" flipV="1">
            <a:off x="5447292" y="6523298"/>
            <a:ext cx="97076" cy="2950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H="1" flipV="1">
            <a:off x="7352430" y="4528306"/>
            <a:ext cx="640210" cy="3156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FAD650-AACA-48A1-A295-2FFDB003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4" y="180232"/>
            <a:ext cx="6840760" cy="63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0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819028" indent="-315011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260043" indent="-252009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764060" indent="-252009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268078" indent="-252009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772095" indent="-252009" defTabSz="50401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276112" indent="-252009" defTabSz="50401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780130" indent="-252009" defTabSz="50401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284147" indent="-252009" defTabSz="50401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80596-C3E9-4EA2-9273-5DD765F32363}" type="slidenum">
              <a:rPr lang="de-DE" altLang="de-DE" sz="1100" b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100" b="0" dirty="0">
              <a:solidFill>
                <a:srgbClr val="898989"/>
              </a:solidFill>
            </a:endParaRPr>
          </a:p>
        </p:txBody>
      </p:sp>
      <p:sp>
        <p:nvSpPr>
          <p:cNvPr id="46084" name="Text Box 58"/>
          <p:cNvSpPr txBox="1">
            <a:spLocks noChangeArrowheads="1"/>
          </p:cNvSpPr>
          <p:nvPr/>
        </p:nvSpPr>
        <p:spPr bwMode="auto">
          <a:xfrm>
            <a:off x="0" y="6652862"/>
            <a:ext cx="10080625" cy="8712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50000"/>
              </a:spcBef>
              <a:buNone/>
            </a:pPr>
            <a:r>
              <a:rPr lang="de-AT" altLang="de-DE" sz="2000" b="0" dirty="0">
                <a:solidFill>
                  <a:schemeClr val="bg1"/>
                </a:solidFill>
                <a:latin typeface="Arial" charset="0"/>
              </a:rPr>
              <a:t>xxx</a:t>
            </a:r>
          </a:p>
          <a:p>
            <a:pPr defTabSz="1008035">
              <a:spcBef>
                <a:spcPct val="50000"/>
              </a:spcBef>
              <a:buNone/>
            </a:pP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778799" y="6266046"/>
            <a:ext cx="635289" cy="47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16707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754297" y="3073514"/>
            <a:ext cx="2042376" cy="1515753"/>
          </a:xfrm>
          <a:prstGeom prst="rect">
            <a:avLst/>
          </a:prstGeom>
          <a:solidFill>
            <a:srgbClr val="C0C0C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400" dirty="0">
                <a:latin typeface="Arial" charset="0"/>
                <a:cs typeface="Times New Roman" pitchFamily="18" charset="0"/>
              </a:rPr>
              <a:t>Отраслевое министерство,</a:t>
            </a:r>
            <a:endParaRPr lang="en-GB" altLang="de-DE" sz="1400" dirty="0">
              <a:latin typeface="Arial" charset="0"/>
              <a:cs typeface="Times New Roman" pitchFamily="18" charset="0"/>
            </a:endParaRP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400" dirty="0">
                <a:latin typeface="Arial" charset="0"/>
                <a:cs typeface="Times New Roman" pitchFamily="18" charset="0"/>
              </a:rPr>
              <a:t>возглавляемое министром</a:t>
            </a:r>
            <a:br>
              <a:rPr lang="en-GB" altLang="de-DE" sz="1400" dirty="0">
                <a:latin typeface="Arial" charset="0"/>
                <a:cs typeface="Times New Roman" pitchFamily="18" charset="0"/>
              </a:rPr>
            </a:br>
            <a:endParaRPr lang="en-GB" altLang="de-DE" sz="1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87" name="Oval 4"/>
          <p:cNvSpPr>
            <a:spLocks noChangeArrowheads="1"/>
          </p:cNvSpPr>
          <p:nvPr/>
        </p:nvSpPr>
        <p:spPr bwMode="auto">
          <a:xfrm>
            <a:off x="4233513" y="2201868"/>
            <a:ext cx="2044127" cy="1358227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Глава бюджета</a:t>
            </a:r>
            <a:endParaRPr lang="en-GB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88" name="Oval 5"/>
          <p:cNvSpPr>
            <a:spLocks noChangeArrowheads="1"/>
          </p:cNvSpPr>
          <p:nvPr/>
        </p:nvSpPr>
        <p:spPr bwMode="auto">
          <a:xfrm>
            <a:off x="4212512" y="3827890"/>
            <a:ext cx="922307" cy="789381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500" dirty="0">
                <a:latin typeface="Arial" charset="0"/>
                <a:cs typeface="Times New Roman" pitchFamily="18" charset="0"/>
              </a:rPr>
              <a:t>Общий 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500" dirty="0">
                <a:latin typeface="Arial" charset="0"/>
                <a:cs typeface="Times New Roman" pitchFamily="18" charset="0"/>
              </a:rPr>
              <a:t>бюджет</a:t>
            </a:r>
            <a:endParaRPr lang="de-AT" altLang="de-DE" sz="1500" dirty="0">
              <a:latin typeface="Arial" charset="0"/>
              <a:cs typeface="Times New Roman" pitchFamily="18" charset="0"/>
            </a:endParaRPr>
          </a:p>
          <a:p>
            <a:pPr algn="ctr" defTabSz="1008035">
              <a:spcBef>
                <a:spcPct val="0"/>
              </a:spcBef>
              <a:buNone/>
            </a:pPr>
            <a:r>
              <a:rPr lang="de-AT" altLang="de-DE" sz="1500" dirty="0">
                <a:latin typeface="Arial" charset="0"/>
                <a:cs typeface="Times New Roman" pitchFamily="18" charset="0"/>
              </a:rPr>
              <a:t>1</a:t>
            </a:r>
            <a:endParaRPr lang="de-DE" altLang="de-DE" sz="15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89" name="Oval 6"/>
          <p:cNvSpPr>
            <a:spLocks noChangeArrowheads="1"/>
          </p:cNvSpPr>
          <p:nvPr/>
        </p:nvSpPr>
        <p:spPr bwMode="auto">
          <a:xfrm>
            <a:off x="5399085" y="3799885"/>
            <a:ext cx="922307" cy="789381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ОБ</a:t>
            </a:r>
            <a:r>
              <a:rPr lang="de-AT" altLang="de-DE" sz="1800" dirty="0">
                <a:latin typeface="Arial" charset="0"/>
                <a:cs typeface="Times New Roman" pitchFamily="18" charset="0"/>
              </a:rPr>
              <a:t> 2</a:t>
            </a:r>
            <a:endParaRPr lang="de-DE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90" name="Oval 7"/>
          <p:cNvSpPr>
            <a:spLocks noChangeArrowheads="1"/>
          </p:cNvSpPr>
          <p:nvPr/>
        </p:nvSpPr>
        <p:spPr bwMode="auto">
          <a:xfrm>
            <a:off x="4212512" y="4683782"/>
            <a:ext cx="922307" cy="79113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ОБ</a:t>
            </a:r>
            <a:r>
              <a:rPr lang="de-AT" altLang="de-DE" sz="1800" dirty="0">
                <a:latin typeface="Arial" charset="0"/>
                <a:cs typeface="Times New Roman" pitchFamily="18" charset="0"/>
              </a:rPr>
              <a:t> 3</a:t>
            </a:r>
            <a:endParaRPr lang="de-DE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91" name="Oval 8"/>
          <p:cNvSpPr>
            <a:spLocks noChangeArrowheads="1"/>
          </p:cNvSpPr>
          <p:nvPr/>
        </p:nvSpPr>
        <p:spPr bwMode="auto">
          <a:xfrm>
            <a:off x="5407835" y="4655778"/>
            <a:ext cx="924057" cy="79113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ОБ</a:t>
            </a:r>
            <a:r>
              <a:rPr lang="de-AT" altLang="de-DE" sz="1800" dirty="0">
                <a:latin typeface="Arial" charset="0"/>
                <a:cs typeface="Times New Roman" pitchFamily="18" charset="0"/>
              </a:rPr>
              <a:t> 4</a:t>
            </a:r>
            <a:endParaRPr lang="de-DE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92" name="Line 9"/>
          <p:cNvSpPr>
            <a:spLocks noChangeShapeType="1"/>
          </p:cNvSpPr>
          <p:nvPr/>
        </p:nvSpPr>
        <p:spPr bwMode="auto">
          <a:xfrm>
            <a:off x="4364770" y="3708870"/>
            <a:ext cx="4592285" cy="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093" name="Line 10"/>
          <p:cNvSpPr>
            <a:spLocks noChangeShapeType="1"/>
          </p:cNvSpPr>
          <p:nvPr/>
        </p:nvSpPr>
        <p:spPr bwMode="auto">
          <a:xfrm flipV="1">
            <a:off x="516283" y="5849477"/>
            <a:ext cx="8579032" cy="3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094" name="Rectangle 11"/>
          <p:cNvSpPr>
            <a:spLocks noChangeArrowheads="1"/>
          </p:cNvSpPr>
          <p:nvPr/>
        </p:nvSpPr>
        <p:spPr bwMode="auto">
          <a:xfrm>
            <a:off x="4618537" y="6803388"/>
            <a:ext cx="1384335" cy="50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300" dirty="0">
                <a:latin typeface="Arial" charset="0"/>
                <a:cs typeface="Times New Roman" pitchFamily="18" charset="0"/>
              </a:rPr>
              <a:t>Детальные бюджеты</a:t>
            </a:r>
            <a:endParaRPr lang="en-GB" altLang="de-DE" sz="13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754298" y="6633608"/>
            <a:ext cx="1977623" cy="7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300" dirty="0">
                <a:latin typeface="Arial" charset="0"/>
                <a:cs typeface="Times New Roman" pitchFamily="18" charset="0"/>
              </a:rPr>
              <a:t>Органы, ответственные за бюджет</a:t>
            </a:r>
            <a:endParaRPr lang="en-GB" altLang="de-DE" sz="13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096" name="Line 13"/>
          <p:cNvSpPr>
            <a:spLocks noChangeShapeType="1"/>
          </p:cNvSpPr>
          <p:nvPr/>
        </p:nvSpPr>
        <p:spPr bwMode="auto">
          <a:xfrm flipH="1">
            <a:off x="2976936" y="2835474"/>
            <a:ext cx="1030813" cy="5565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097" name="Line 14"/>
          <p:cNvSpPr>
            <a:spLocks noChangeShapeType="1"/>
          </p:cNvSpPr>
          <p:nvPr/>
        </p:nvSpPr>
        <p:spPr bwMode="auto">
          <a:xfrm flipH="1">
            <a:off x="2714419" y="6451578"/>
            <a:ext cx="1508594" cy="17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098" name="Line 15"/>
          <p:cNvSpPr>
            <a:spLocks noChangeShapeType="1"/>
          </p:cNvSpPr>
          <p:nvPr/>
        </p:nvSpPr>
        <p:spPr bwMode="auto">
          <a:xfrm>
            <a:off x="6002872" y="547491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099" name="Line 16"/>
          <p:cNvSpPr>
            <a:spLocks noChangeShapeType="1"/>
          </p:cNvSpPr>
          <p:nvPr/>
        </p:nvSpPr>
        <p:spPr bwMode="auto">
          <a:xfrm>
            <a:off x="5287079" y="3560095"/>
            <a:ext cx="1750" cy="395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00" name="Line 17"/>
          <p:cNvSpPr>
            <a:spLocks noChangeShapeType="1"/>
          </p:cNvSpPr>
          <p:nvPr/>
        </p:nvSpPr>
        <p:spPr bwMode="auto">
          <a:xfrm>
            <a:off x="6627662" y="1699534"/>
            <a:ext cx="3500" cy="541190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01" name="Oval 18"/>
          <p:cNvSpPr>
            <a:spLocks noChangeArrowheads="1"/>
          </p:cNvSpPr>
          <p:nvPr/>
        </p:nvSpPr>
        <p:spPr bwMode="auto">
          <a:xfrm>
            <a:off x="7152694" y="2201868"/>
            <a:ext cx="2044127" cy="1358227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400" dirty="0">
                <a:latin typeface="Arial" charset="0"/>
                <a:cs typeface="Times New Roman" pitchFamily="18" charset="0"/>
              </a:rPr>
              <a:t>Декларация миссии</a:t>
            </a:r>
            <a:r>
              <a:rPr lang="en-GB" altLang="de-DE" sz="1400" dirty="0">
                <a:latin typeface="Arial" charset="0"/>
                <a:cs typeface="Times New Roman" pitchFamily="18" charset="0"/>
              </a:rPr>
              <a:t>;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400" dirty="0">
                <a:latin typeface="Arial" charset="0"/>
                <a:cs typeface="Times New Roman" pitchFamily="18" charset="0"/>
              </a:rPr>
              <a:t>Целевой показатель 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400" dirty="0">
                <a:latin typeface="Arial" charset="0"/>
                <a:cs typeface="Times New Roman" pitchFamily="18" charset="0"/>
              </a:rPr>
              <a:t>конечных результатов</a:t>
            </a:r>
            <a:endParaRPr lang="en-GB" altLang="de-DE" sz="1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02" name="Oval 19"/>
          <p:cNvSpPr>
            <a:spLocks noChangeArrowheads="1"/>
          </p:cNvSpPr>
          <p:nvPr/>
        </p:nvSpPr>
        <p:spPr bwMode="auto">
          <a:xfrm>
            <a:off x="7024935" y="3806887"/>
            <a:ext cx="1029064" cy="85589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Основная 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деятельность</a:t>
            </a:r>
            <a:br>
              <a:rPr lang="en-GB" altLang="de-DE" sz="1500" dirty="0">
                <a:latin typeface="Arial" charset="0"/>
                <a:cs typeface="Times New Roman" pitchFamily="18" charset="0"/>
              </a:rPr>
            </a:br>
            <a:r>
              <a:rPr lang="en-GB" altLang="de-DE" sz="1500" dirty="0">
                <a:latin typeface="Arial" charset="0"/>
                <a:cs typeface="Times New Roman" pitchFamily="18" charset="0"/>
              </a:rPr>
              <a:t>*</a:t>
            </a:r>
          </a:p>
        </p:txBody>
      </p:sp>
      <p:sp>
        <p:nvSpPr>
          <p:cNvPr id="46103" name="Oval 20"/>
          <p:cNvSpPr>
            <a:spLocks noChangeArrowheads="1"/>
          </p:cNvSpPr>
          <p:nvPr/>
        </p:nvSpPr>
        <p:spPr bwMode="auto">
          <a:xfrm>
            <a:off x="8216760" y="3806887"/>
            <a:ext cx="1029064" cy="85589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Основная 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деятельность</a:t>
            </a:r>
            <a:endParaRPr lang="en-GB" altLang="de-DE" sz="12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04" name="Oval 21"/>
          <p:cNvSpPr>
            <a:spLocks noChangeArrowheads="1"/>
          </p:cNvSpPr>
          <p:nvPr/>
        </p:nvSpPr>
        <p:spPr bwMode="auto">
          <a:xfrm>
            <a:off x="7024935" y="4680282"/>
            <a:ext cx="1029064" cy="855894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Основная 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деятельность</a:t>
            </a:r>
            <a:endParaRPr lang="en-GB" altLang="de-DE" sz="12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05" name="Oval 22"/>
          <p:cNvSpPr>
            <a:spLocks noChangeArrowheads="1"/>
          </p:cNvSpPr>
          <p:nvPr/>
        </p:nvSpPr>
        <p:spPr bwMode="auto">
          <a:xfrm>
            <a:off x="8124005" y="4680282"/>
            <a:ext cx="1121819" cy="855894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Основная </a:t>
            </a:r>
          </a:p>
          <a:p>
            <a:pPr algn="ctr" defTabSz="1008035">
              <a:spcBef>
                <a:spcPct val="0"/>
              </a:spcBef>
              <a:buNone/>
            </a:pPr>
            <a:r>
              <a:rPr lang="ru-RU" altLang="de-DE" sz="1200" dirty="0">
                <a:latin typeface="Arial" charset="0"/>
                <a:cs typeface="Times New Roman" pitchFamily="18" charset="0"/>
              </a:rPr>
              <a:t>деятельность</a:t>
            </a:r>
            <a:endParaRPr lang="en-GB" altLang="de-DE" sz="12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06" name="Rectangle 23"/>
          <p:cNvSpPr>
            <a:spLocks noChangeArrowheads="1"/>
          </p:cNvSpPr>
          <p:nvPr/>
        </p:nvSpPr>
        <p:spPr bwMode="auto">
          <a:xfrm>
            <a:off x="6865676" y="6633608"/>
            <a:ext cx="2779172" cy="7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3" tIns="50402" rIns="1984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300" dirty="0">
                <a:latin typeface="Arial" charset="0"/>
                <a:cs typeface="Times New Roman" pitchFamily="18" charset="0"/>
              </a:rPr>
              <a:t>Пояснительные документы к бюджету на основе соглашений о результатах деятельности</a:t>
            </a:r>
            <a:endParaRPr lang="en-GB" altLang="de-DE" sz="13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07" name="Line 24"/>
          <p:cNvSpPr>
            <a:spLocks noChangeShapeType="1"/>
          </p:cNvSpPr>
          <p:nvPr/>
        </p:nvSpPr>
        <p:spPr bwMode="auto">
          <a:xfrm flipH="1" flipV="1">
            <a:off x="2976936" y="3946910"/>
            <a:ext cx="885555" cy="659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08" name="AutoShape 25"/>
          <p:cNvSpPr>
            <a:spLocks/>
          </p:cNvSpPr>
          <p:nvPr/>
        </p:nvSpPr>
        <p:spPr bwMode="auto">
          <a:xfrm>
            <a:off x="3927243" y="3768380"/>
            <a:ext cx="238015" cy="1746792"/>
          </a:xfrm>
          <a:prstGeom prst="lef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09" name="Line 26"/>
          <p:cNvSpPr>
            <a:spLocks noChangeShapeType="1"/>
          </p:cNvSpPr>
          <p:nvPr/>
        </p:nvSpPr>
        <p:spPr bwMode="auto">
          <a:xfrm>
            <a:off x="5883865" y="5557179"/>
            <a:ext cx="0" cy="4550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0" name="Line 27"/>
          <p:cNvSpPr>
            <a:spLocks noChangeShapeType="1"/>
          </p:cNvSpPr>
          <p:nvPr/>
        </p:nvSpPr>
        <p:spPr bwMode="auto">
          <a:xfrm flipH="1" flipV="1">
            <a:off x="6387897" y="6425324"/>
            <a:ext cx="717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1" name="Line 28"/>
          <p:cNvSpPr>
            <a:spLocks noChangeShapeType="1"/>
          </p:cNvSpPr>
          <p:nvPr/>
        </p:nvSpPr>
        <p:spPr bwMode="auto">
          <a:xfrm flipH="1">
            <a:off x="6358146" y="2835474"/>
            <a:ext cx="717544" cy="1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2" name="Line 29"/>
          <p:cNvSpPr>
            <a:spLocks noChangeShapeType="1"/>
          </p:cNvSpPr>
          <p:nvPr/>
        </p:nvSpPr>
        <p:spPr bwMode="auto">
          <a:xfrm flipH="1">
            <a:off x="6309143" y="4641775"/>
            <a:ext cx="717544" cy="1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3" name="Line 30"/>
          <p:cNvSpPr>
            <a:spLocks noChangeShapeType="1"/>
          </p:cNvSpPr>
          <p:nvPr/>
        </p:nvSpPr>
        <p:spPr bwMode="auto">
          <a:xfrm>
            <a:off x="8215009" y="3593351"/>
            <a:ext cx="1751" cy="395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4" name="Line 31"/>
          <p:cNvSpPr>
            <a:spLocks noChangeShapeType="1"/>
          </p:cNvSpPr>
          <p:nvPr/>
        </p:nvSpPr>
        <p:spPr bwMode="auto">
          <a:xfrm>
            <a:off x="8948305" y="5751461"/>
            <a:ext cx="0" cy="3675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5" name="Line 32"/>
          <p:cNvSpPr>
            <a:spLocks noChangeShapeType="1"/>
          </p:cNvSpPr>
          <p:nvPr/>
        </p:nvSpPr>
        <p:spPr bwMode="auto">
          <a:xfrm>
            <a:off x="1149822" y="4820305"/>
            <a:ext cx="0" cy="1211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6" name="Line 33"/>
          <p:cNvSpPr>
            <a:spLocks noChangeShapeType="1"/>
          </p:cNvSpPr>
          <p:nvPr/>
        </p:nvSpPr>
        <p:spPr bwMode="auto">
          <a:xfrm>
            <a:off x="2341645" y="4820305"/>
            <a:ext cx="0" cy="1211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7" name="Line 34"/>
          <p:cNvSpPr>
            <a:spLocks noChangeShapeType="1"/>
          </p:cNvSpPr>
          <p:nvPr/>
        </p:nvSpPr>
        <p:spPr bwMode="auto">
          <a:xfrm>
            <a:off x="3452965" y="1725788"/>
            <a:ext cx="3500" cy="541190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18" name="Rectangle 35"/>
          <p:cNvSpPr>
            <a:spLocks noChangeArrowheads="1"/>
          </p:cNvSpPr>
          <p:nvPr/>
        </p:nvSpPr>
        <p:spPr bwMode="auto">
          <a:xfrm>
            <a:off x="834803" y="6169781"/>
            <a:ext cx="395525" cy="397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19" name="Rectangle 36" descr="Diagonal weit nach oben"/>
          <p:cNvSpPr>
            <a:spLocks noChangeArrowheads="1"/>
          </p:cNvSpPr>
          <p:nvPr/>
        </p:nvSpPr>
        <p:spPr bwMode="auto">
          <a:xfrm>
            <a:off x="1312582" y="6169781"/>
            <a:ext cx="395525" cy="397316"/>
          </a:xfrm>
          <a:prstGeom prst="rect">
            <a:avLst/>
          </a:prstGeom>
          <a:pattFill prst="wdUpDiag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0" name="Rectangle 37"/>
          <p:cNvSpPr>
            <a:spLocks noChangeArrowheads="1"/>
          </p:cNvSpPr>
          <p:nvPr/>
        </p:nvSpPr>
        <p:spPr bwMode="auto">
          <a:xfrm>
            <a:off x="1788611" y="6169781"/>
            <a:ext cx="395525" cy="39731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1" name="Rectangle 38" descr="10%"/>
          <p:cNvSpPr>
            <a:spLocks noChangeArrowheads="1"/>
          </p:cNvSpPr>
          <p:nvPr/>
        </p:nvSpPr>
        <p:spPr bwMode="auto">
          <a:xfrm>
            <a:off x="2262891" y="6169781"/>
            <a:ext cx="395525" cy="397316"/>
          </a:xfrm>
          <a:prstGeom prst="rect">
            <a:avLst/>
          </a:prstGeom>
          <a:pattFill prst="pct10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endParaRPr lang="de-DE" altLang="de-DE" sz="9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22" name="Oval 39"/>
          <p:cNvSpPr>
            <a:spLocks noChangeArrowheads="1"/>
          </p:cNvSpPr>
          <p:nvPr/>
        </p:nvSpPr>
        <p:spPr bwMode="auto">
          <a:xfrm>
            <a:off x="4245764" y="5956245"/>
            <a:ext cx="397275" cy="39731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3" name="Oval 40" descr="Diagonal weit nach oben"/>
          <p:cNvSpPr>
            <a:spLocks noChangeArrowheads="1"/>
          </p:cNvSpPr>
          <p:nvPr/>
        </p:nvSpPr>
        <p:spPr bwMode="auto">
          <a:xfrm>
            <a:off x="4679791" y="5956245"/>
            <a:ext cx="397275" cy="397316"/>
          </a:xfrm>
          <a:prstGeom prst="ellipse">
            <a:avLst/>
          </a:prstGeom>
          <a:pattFill prst="wdUpDiag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4" name="Oval 41"/>
          <p:cNvSpPr>
            <a:spLocks noChangeArrowheads="1"/>
          </p:cNvSpPr>
          <p:nvPr/>
        </p:nvSpPr>
        <p:spPr bwMode="auto">
          <a:xfrm>
            <a:off x="4245764" y="6390318"/>
            <a:ext cx="397275" cy="397316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5" name="Oval 42"/>
          <p:cNvSpPr>
            <a:spLocks noChangeArrowheads="1"/>
          </p:cNvSpPr>
          <p:nvPr/>
        </p:nvSpPr>
        <p:spPr bwMode="auto">
          <a:xfrm>
            <a:off x="4679791" y="6390318"/>
            <a:ext cx="397275" cy="39731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6" name="Oval 43"/>
          <p:cNvSpPr>
            <a:spLocks noChangeArrowheads="1"/>
          </p:cNvSpPr>
          <p:nvPr/>
        </p:nvSpPr>
        <p:spPr bwMode="auto">
          <a:xfrm>
            <a:off x="5479590" y="5991251"/>
            <a:ext cx="397274" cy="39731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7" name="Oval 44" descr="10%"/>
          <p:cNvSpPr>
            <a:spLocks noChangeArrowheads="1"/>
          </p:cNvSpPr>
          <p:nvPr/>
        </p:nvSpPr>
        <p:spPr bwMode="auto">
          <a:xfrm>
            <a:off x="5913617" y="5991251"/>
            <a:ext cx="397274" cy="397316"/>
          </a:xfrm>
          <a:prstGeom prst="ellipse">
            <a:avLst/>
          </a:prstGeom>
          <a:pattFill prst="pct10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8" name="Oval 45"/>
          <p:cNvSpPr>
            <a:spLocks noChangeArrowheads="1"/>
          </p:cNvSpPr>
          <p:nvPr/>
        </p:nvSpPr>
        <p:spPr bwMode="auto">
          <a:xfrm>
            <a:off x="5479590" y="6425324"/>
            <a:ext cx="397274" cy="39731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29" name="Oval 46" descr="Diagonal weit nach oben"/>
          <p:cNvSpPr>
            <a:spLocks noChangeArrowheads="1"/>
          </p:cNvSpPr>
          <p:nvPr/>
        </p:nvSpPr>
        <p:spPr bwMode="auto">
          <a:xfrm>
            <a:off x="5913617" y="6425324"/>
            <a:ext cx="397274" cy="397316"/>
          </a:xfrm>
          <a:prstGeom prst="ellipse">
            <a:avLst/>
          </a:prstGeom>
          <a:pattFill prst="wdUpDiag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30" name="Oval 47"/>
          <p:cNvSpPr>
            <a:spLocks noChangeArrowheads="1"/>
          </p:cNvSpPr>
          <p:nvPr/>
        </p:nvSpPr>
        <p:spPr bwMode="auto">
          <a:xfrm>
            <a:off x="7290953" y="6194285"/>
            <a:ext cx="397275" cy="39731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31" name="Oval 48" descr="10%"/>
          <p:cNvSpPr>
            <a:spLocks noChangeArrowheads="1"/>
          </p:cNvSpPr>
          <p:nvPr/>
        </p:nvSpPr>
        <p:spPr bwMode="auto">
          <a:xfrm>
            <a:off x="8747043" y="6185534"/>
            <a:ext cx="397275" cy="397317"/>
          </a:xfrm>
          <a:prstGeom prst="ellipse">
            <a:avLst/>
          </a:prstGeom>
          <a:pattFill prst="pct10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32" name="Oval 49"/>
          <p:cNvSpPr>
            <a:spLocks noChangeArrowheads="1"/>
          </p:cNvSpPr>
          <p:nvPr/>
        </p:nvSpPr>
        <p:spPr bwMode="auto">
          <a:xfrm>
            <a:off x="8267513" y="6194285"/>
            <a:ext cx="397275" cy="397316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33" name="Oval 50" descr="Diagonal weit nach oben"/>
          <p:cNvSpPr>
            <a:spLocks noChangeArrowheads="1"/>
          </p:cNvSpPr>
          <p:nvPr/>
        </p:nvSpPr>
        <p:spPr bwMode="auto">
          <a:xfrm>
            <a:off x="7780983" y="6194285"/>
            <a:ext cx="397275" cy="397316"/>
          </a:xfrm>
          <a:prstGeom prst="ellipse">
            <a:avLst/>
          </a:prstGeom>
          <a:pattFill prst="wdUpDiag">
            <a:fgClr>
              <a:srgbClr val="777777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</p:txBody>
      </p:sp>
      <p:sp>
        <p:nvSpPr>
          <p:cNvPr id="46134" name="Rectangle 51"/>
          <p:cNvSpPr>
            <a:spLocks noChangeArrowheads="1"/>
          </p:cNvSpPr>
          <p:nvPr/>
        </p:nvSpPr>
        <p:spPr bwMode="auto">
          <a:xfrm>
            <a:off x="6744918" y="5490668"/>
            <a:ext cx="2779172" cy="7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3" tIns="50402" rIns="1984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300" dirty="0">
                <a:latin typeface="Arial" charset="0"/>
                <a:cs typeface="Times New Roman" pitchFamily="18" charset="0"/>
              </a:rPr>
              <a:t>Для достижения целевых показателей конечных результатов</a:t>
            </a:r>
            <a:endParaRPr lang="en-GB" altLang="de-DE" sz="13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36" name="Line 53"/>
          <p:cNvSpPr>
            <a:spLocks noChangeShapeType="1"/>
          </p:cNvSpPr>
          <p:nvPr/>
        </p:nvSpPr>
        <p:spPr bwMode="auto">
          <a:xfrm>
            <a:off x="7500965" y="5774216"/>
            <a:ext cx="0" cy="3675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46137" name="Rectangle 54"/>
          <p:cNvSpPr>
            <a:spLocks noChangeArrowheads="1"/>
          </p:cNvSpPr>
          <p:nvPr/>
        </p:nvSpPr>
        <p:spPr bwMode="auto">
          <a:xfrm>
            <a:off x="596787" y="1566513"/>
            <a:ext cx="2380148" cy="6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3" tIns="50402" rIns="1984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Организационная структура</a:t>
            </a:r>
            <a:endParaRPr lang="en-GB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38" name="Rectangle 55"/>
          <p:cNvSpPr>
            <a:spLocks noChangeArrowheads="1"/>
          </p:cNvSpPr>
          <p:nvPr/>
        </p:nvSpPr>
        <p:spPr bwMode="auto">
          <a:xfrm>
            <a:off x="4007748" y="1557760"/>
            <a:ext cx="2380148" cy="3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3" tIns="50402" rIns="1984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800" dirty="0">
                <a:latin typeface="Arial" charset="0"/>
                <a:cs typeface="Times New Roman" pitchFamily="18" charset="0"/>
              </a:rPr>
              <a:t>Структура бюджета</a:t>
            </a:r>
            <a:endParaRPr lang="en-GB" altLang="de-DE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39" name="Rectangle 56"/>
          <p:cNvSpPr>
            <a:spLocks noChangeArrowheads="1"/>
          </p:cNvSpPr>
          <p:nvPr/>
        </p:nvSpPr>
        <p:spPr bwMode="auto">
          <a:xfrm>
            <a:off x="6946181" y="1575264"/>
            <a:ext cx="2380148" cy="59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3" tIns="50402" rIns="19843" bIns="50402">
            <a:spAutoFit/>
          </a:bodyPr>
          <a:lstStyle>
            <a:lvl1pPr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>
              <a:spcBef>
                <a:spcPct val="0"/>
              </a:spcBef>
              <a:buNone/>
            </a:pPr>
            <a:r>
              <a:rPr lang="ru-RU" altLang="de-DE" sz="1600" dirty="0">
                <a:latin typeface="Arial" charset="0"/>
                <a:cs typeface="Times New Roman" pitchFamily="18" charset="0"/>
              </a:rPr>
              <a:t>Информация об эффективности</a:t>
            </a:r>
            <a:endParaRPr lang="en-GB" altLang="de-DE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6140" name="Line 57"/>
          <p:cNvSpPr>
            <a:spLocks noChangeShapeType="1"/>
          </p:cNvSpPr>
          <p:nvPr/>
        </p:nvSpPr>
        <p:spPr bwMode="auto">
          <a:xfrm>
            <a:off x="4657039" y="5550178"/>
            <a:ext cx="0" cy="4550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/>
          </a:p>
        </p:txBody>
      </p:sp>
      <p:sp>
        <p:nvSpPr>
          <p:cNvPr id="62" name="Titel 1"/>
          <p:cNvSpPr txBox="1">
            <a:spLocks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kern="0" dirty="0"/>
              <a:t>Объединение </a:t>
            </a:r>
            <a:r>
              <a:rPr lang="de-DE" sz="2000" kern="0" dirty="0"/>
              <a:t>3 </a:t>
            </a:r>
            <a:r>
              <a:rPr lang="ru-RU" sz="2000" kern="0" dirty="0"/>
              <a:t>параметров</a:t>
            </a:r>
            <a:r>
              <a:rPr lang="de-DE" sz="2000" kern="0" dirty="0"/>
              <a:t>: </a:t>
            </a:r>
            <a:r>
              <a:rPr lang="ru-RU" sz="2000" kern="0" dirty="0"/>
              <a:t>организация, бюджет, эффективность</a:t>
            </a:r>
            <a:endParaRPr lang="de-AT" sz="2000" kern="0" dirty="0"/>
          </a:p>
        </p:txBody>
      </p:sp>
    </p:spTree>
    <p:extLst>
      <p:ext uri="{BB962C8B-B14F-4D97-AF65-F5344CB8AC3E}">
        <p14:creationId xmlns:p14="http://schemas.microsoft.com/office/powerpoint/2010/main" val="7183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020585" y="126624"/>
            <a:ext cx="5873364" cy="1260211"/>
          </a:xfrm>
        </p:spPr>
        <p:txBody>
          <a:bodyPr/>
          <a:lstStyle/>
          <a:p>
            <a:r>
              <a:rPr lang="ru-RU" altLang="de-DE" sz="2800" dirty="0">
                <a:latin typeface="Tahoma" pitchFamily="34" charset="0"/>
                <a:ea typeface="ＭＳ Ｐゴシック" pitchFamily="34" charset="-128"/>
              </a:rPr>
              <a:t>Принципы программного бюджетирования</a:t>
            </a:r>
            <a:endParaRPr lang="de-AT" altLang="de-DE" sz="2800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35290" y="1747780"/>
            <a:ext cx="7938492" cy="4288216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de-DE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578394" y="1866204"/>
            <a:ext cx="6034374" cy="3255544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de-DE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500906" y="1747780"/>
            <a:ext cx="4126756" cy="222462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de-AT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Максимально</a:t>
            </a:r>
            <a:r>
              <a:rPr lang="de-AT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5 </a:t>
            </a:r>
            <a:r>
              <a:rPr lang="ru-RU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целевых </a:t>
            </a:r>
            <a:endParaRPr lang="en-US" altLang="de-DE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показателей </a:t>
            </a:r>
            <a:endParaRPr lang="en-US" altLang="de-DE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конечных результатов</a:t>
            </a:r>
            <a:br>
              <a:rPr lang="de-AT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de-DE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как минимум – 1 гендерный показатель</a:t>
            </a:r>
            <a:endParaRPr lang="de-AT" altLang="de-DE" sz="12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endParaRPr lang="de-AT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endParaRPr lang="de-DE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531719" y="3972401"/>
            <a:ext cx="1751" cy="9521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516342" y="3972401"/>
            <a:ext cx="1751" cy="9521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23125" y="4210442"/>
            <a:ext cx="1428089" cy="84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Общий бюджет</a:t>
            </a:r>
            <a:br>
              <a:rPr lang="de-AT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de-AT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 – 5 </a:t>
            </a:r>
            <a:r>
              <a:rPr lang="ru-RU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основных мероприятий</a:t>
            </a:r>
            <a:br>
              <a:rPr lang="de-AT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de-DE" sz="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как минимум 1 гендерное мероприятие </a:t>
            </a:r>
            <a:endParaRPr lang="de-DE" altLang="de-DE" sz="8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533470" y="4924560"/>
            <a:ext cx="0" cy="11114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518093" y="4924560"/>
            <a:ext cx="0" cy="11114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1785111" y="5003324"/>
            <a:ext cx="397275" cy="103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817675" y="5003324"/>
            <a:ext cx="0" cy="103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230386" y="5003324"/>
            <a:ext cx="1751" cy="103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6865677" y="5003324"/>
            <a:ext cx="477779" cy="103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387837" y="5003324"/>
            <a:ext cx="715794" cy="8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Детальный бюджет</a:t>
            </a:r>
            <a:br>
              <a:rPr lang="de-AT" altLang="de-DE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endParaRPr lang="de-DE" altLang="de-DE" sz="11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023125" y="5003324"/>
            <a:ext cx="792800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738921" y="5003324"/>
            <a:ext cx="792799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437588" y="5003324"/>
            <a:ext cx="792799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230386" y="5003324"/>
            <a:ext cx="792800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9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46182" y="5003324"/>
            <a:ext cx="792799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>
            <a:off x="7971539" y="1516572"/>
            <a:ext cx="792800" cy="3255544"/>
          </a:xfrm>
          <a:prstGeom prst="rightBrace">
            <a:avLst>
              <a:gd name="adj1" fmla="val 39520"/>
              <a:gd name="adj2" fmla="val 490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190592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400" b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Проект годового бюджета</a:t>
            </a:r>
            <a:r>
              <a:rPr lang="de-AT" altLang="de-DE" sz="1400" b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de-AT" altLang="de-DE" sz="2000" b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</a:t>
            </a:r>
            <a:endParaRPr lang="de-DE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14" name="AutoShape 22"/>
          <p:cNvSpPr>
            <a:spLocks/>
          </p:cNvSpPr>
          <p:nvPr/>
        </p:nvSpPr>
        <p:spPr bwMode="auto">
          <a:xfrm>
            <a:off x="9175818" y="4899883"/>
            <a:ext cx="322896" cy="1194754"/>
          </a:xfrm>
          <a:prstGeom prst="rightBrace">
            <a:avLst>
              <a:gd name="adj1" fmla="val 0"/>
              <a:gd name="adj2" fmla="val 5004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200" b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Пояснительные </a:t>
            </a: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200" b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документы к бюджету</a:t>
            </a:r>
            <a:endParaRPr lang="de-DE" altLang="de-DE" sz="12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024876" y="1378468"/>
            <a:ext cx="5159320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Глава бюджета</a:t>
            </a:r>
            <a:endParaRPr lang="de-DE" altLang="de-DE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1149822" y="6395402"/>
            <a:ext cx="6986433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2000" b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Соглашения о результатах деятельности</a:t>
            </a:r>
            <a:endParaRPr lang="de-DE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17" name="AutoShape 26"/>
          <p:cNvSpPr>
            <a:spLocks noChangeArrowheads="1"/>
          </p:cNvSpPr>
          <p:nvPr/>
        </p:nvSpPr>
        <p:spPr bwMode="auto">
          <a:xfrm>
            <a:off x="4483779" y="6114760"/>
            <a:ext cx="159260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18" name="AutoShape 27"/>
          <p:cNvSpPr>
            <a:spLocks noChangeArrowheads="1"/>
          </p:cNvSpPr>
          <p:nvPr/>
        </p:nvSpPr>
        <p:spPr bwMode="auto">
          <a:xfrm>
            <a:off x="3055690" y="6114760"/>
            <a:ext cx="159260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19" name="AutoShape 28"/>
          <p:cNvSpPr>
            <a:spLocks noChangeArrowheads="1"/>
          </p:cNvSpPr>
          <p:nvPr/>
        </p:nvSpPr>
        <p:spPr bwMode="auto">
          <a:xfrm>
            <a:off x="2261141" y="6114760"/>
            <a:ext cx="159260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0" name="AutoShape 29"/>
          <p:cNvSpPr>
            <a:spLocks noChangeArrowheads="1"/>
          </p:cNvSpPr>
          <p:nvPr/>
        </p:nvSpPr>
        <p:spPr bwMode="auto">
          <a:xfrm>
            <a:off x="5834863" y="6114760"/>
            <a:ext cx="159260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1" name="AutoShape 30"/>
          <p:cNvSpPr>
            <a:spLocks noChangeArrowheads="1"/>
          </p:cNvSpPr>
          <p:nvPr/>
        </p:nvSpPr>
        <p:spPr bwMode="auto">
          <a:xfrm>
            <a:off x="1468342" y="6114760"/>
            <a:ext cx="159259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2" name="AutoShape 31"/>
          <p:cNvSpPr>
            <a:spLocks noChangeArrowheads="1"/>
          </p:cNvSpPr>
          <p:nvPr/>
        </p:nvSpPr>
        <p:spPr bwMode="auto">
          <a:xfrm>
            <a:off x="6708167" y="6114760"/>
            <a:ext cx="159259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3" name="AutoShape 32"/>
          <p:cNvSpPr>
            <a:spLocks noChangeArrowheads="1"/>
          </p:cNvSpPr>
          <p:nvPr/>
        </p:nvSpPr>
        <p:spPr bwMode="auto">
          <a:xfrm>
            <a:off x="7660226" y="6114760"/>
            <a:ext cx="159259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4" name="Text Box 39"/>
          <p:cNvSpPr txBox="1">
            <a:spLocks noChangeArrowheads="1"/>
          </p:cNvSpPr>
          <p:nvPr/>
        </p:nvSpPr>
        <p:spPr bwMode="auto">
          <a:xfrm>
            <a:off x="3766200" y="1908423"/>
            <a:ext cx="1589099" cy="10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15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Декларация миссии</a:t>
            </a:r>
            <a:endParaRPr lang="de-DE" altLang="de-DE" sz="1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5" name="Line 40"/>
          <p:cNvSpPr>
            <a:spLocks noChangeShapeType="1"/>
          </p:cNvSpPr>
          <p:nvPr/>
        </p:nvSpPr>
        <p:spPr bwMode="auto">
          <a:xfrm>
            <a:off x="3862850" y="2956386"/>
            <a:ext cx="142808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26" name="Text Box 41"/>
          <p:cNvSpPr txBox="1">
            <a:spLocks noChangeArrowheads="1"/>
          </p:cNvSpPr>
          <p:nvPr/>
        </p:nvSpPr>
        <p:spPr bwMode="auto">
          <a:xfrm>
            <a:off x="3769734" y="4210441"/>
            <a:ext cx="1429839" cy="27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de-DE" altLang="de-DE" sz="11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7" name="Line 52"/>
          <p:cNvSpPr>
            <a:spLocks noChangeShapeType="1"/>
          </p:cNvSpPr>
          <p:nvPr/>
        </p:nvSpPr>
        <p:spPr bwMode="auto">
          <a:xfrm>
            <a:off x="4167009" y="5003324"/>
            <a:ext cx="0" cy="103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28" name="Line 53"/>
          <p:cNvSpPr>
            <a:spLocks noChangeShapeType="1"/>
          </p:cNvSpPr>
          <p:nvPr/>
        </p:nvSpPr>
        <p:spPr bwMode="auto">
          <a:xfrm flipH="1">
            <a:off x="4088253" y="5003323"/>
            <a:ext cx="4760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29" name="Line 54"/>
          <p:cNvSpPr>
            <a:spLocks noChangeShapeType="1"/>
          </p:cNvSpPr>
          <p:nvPr/>
        </p:nvSpPr>
        <p:spPr bwMode="auto">
          <a:xfrm>
            <a:off x="4881053" y="5003324"/>
            <a:ext cx="0" cy="103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/>
          <a:lstStyle/>
          <a:p>
            <a:endParaRPr lang="de-AT" dirty="0">
              <a:latin typeface="+mn-lt"/>
            </a:endParaRPr>
          </a:p>
        </p:txBody>
      </p:sp>
      <p:sp>
        <p:nvSpPr>
          <p:cNvPr id="8230" name="Text Box 55"/>
          <p:cNvSpPr txBox="1">
            <a:spLocks noChangeArrowheads="1"/>
          </p:cNvSpPr>
          <p:nvPr/>
        </p:nvSpPr>
        <p:spPr bwMode="auto">
          <a:xfrm>
            <a:off x="3531719" y="5003324"/>
            <a:ext cx="714044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31" name="Text Box 56"/>
          <p:cNvSpPr txBox="1">
            <a:spLocks noChangeArrowheads="1"/>
          </p:cNvSpPr>
          <p:nvPr/>
        </p:nvSpPr>
        <p:spPr bwMode="auto">
          <a:xfrm>
            <a:off x="4167009" y="5003324"/>
            <a:ext cx="714044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32" name="Text Box 57"/>
          <p:cNvSpPr txBox="1">
            <a:spLocks noChangeArrowheads="1"/>
          </p:cNvSpPr>
          <p:nvPr/>
        </p:nvSpPr>
        <p:spPr bwMode="auto">
          <a:xfrm>
            <a:off x="4802298" y="5003324"/>
            <a:ext cx="714044" cy="8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900" dirty="0">
                <a:solidFill>
                  <a:srgbClr val="000000"/>
                </a:solidFill>
                <a:cs typeface="Times New Roman" pitchFamily="18" charset="0"/>
              </a:rPr>
              <a:t>Детальный бюджет</a:t>
            </a:r>
            <a:br>
              <a:rPr lang="de-AT" altLang="de-DE" sz="140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33" name="AutoShape 64"/>
          <p:cNvSpPr>
            <a:spLocks noChangeArrowheads="1"/>
          </p:cNvSpPr>
          <p:nvPr/>
        </p:nvSpPr>
        <p:spPr bwMode="auto">
          <a:xfrm>
            <a:off x="3769734" y="6114760"/>
            <a:ext cx="159260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34" name="AutoShape 65"/>
          <p:cNvSpPr>
            <a:spLocks noChangeArrowheads="1"/>
          </p:cNvSpPr>
          <p:nvPr/>
        </p:nvSpPr>
        <p:spPr bwMode="auto">
          <a:xfrm>
            <a:off x="5199573" y="6114760"/>
            <a:ext cx="159259" cy="31855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3" tIns="50402" rIns="100803" bIns="50402" anchor="ctr"/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1008035">
              <a:spcBef>
                <a:spcPct val="0"/>
              </a:spcBef>
              <a:buNone/>
            </a:pPr>
            <a:endParaRPr lang="de-AT" altLang="de-DE" sz="2000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35" name="Text Box 66"/>
          <p:cNvSpPr txBox="1">
            <a:spLocks noChangeArrowheads="1"/>
          </p:cNvSpPr>
          <p:nvPr/>
        </p:nvSpPr>
        <p:spPr bwMode="auto">
          <a:xfrm>
            <a:off x="966938" y="5467873"/>
            <a:ext cx="873304" cy="59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36" name="Text Box 67"/>
          <p:cNvSpPr txBox="1">
            <a:spLocks noChangeArrowheads="1"/>
          </p:cNvSpPr>
          <p:nvPr/>
        </p:nvSpPr>
        <p:spPr bwMode="auto">
          <a:xfrm>
            <a:off x="834800" y="5715938"/>
            <a:ext cx="1109569" cy="34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de-DE" altLang="de-DE" sz="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endParaRPr lang="de-DE" altLang="de-DE" sz="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37" name="Text Box 8"/>
          <p:cNvSpPr txBox="1">
            <a:spLocks noChangeArrowheads="1"/>
          </p:cNvSpPr>
          <p:nvPr/>
        </p:nvSpPr>
        <p:spPr bwMode="auto">
          <a:xfrm>
            <a:off x="3729481" y="4150930"/>
            <a:ext cx="1228577" cy="84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Общий бюджет</a:t>
            </a:r>
            <a:br>
              <a:rPr lang="de-AT" altLang="de-DE" sz="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AT" altLang="de-DE" sz="800" dirty="0">
                <a:solidFill>
                  <a:srgbClr val="000000"/>
                </a:solidFill>
                <a:cs typeface="Times New Roman" pitchFamily="18" charset="0"/>
              </a:rPr>
              <a:t>1 – 5 </a:t>
            </a: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основных мероприятий </a:t>
            </a:r>
            <a:r>
              <a:rPr lang="ru-RU" altLang="de-DE" sz="800" dirty="0">
                <a:solidFill>
                  <a:srgbClr val="FF0000"/>
                </a:solidFill>
                <a:cs typeface="Times New Roman" pitchFamily="18" charset="0"/>
              </a:rPr>
              <a:t>как минимум 1 гендерное мероприятие </a:t>
            </a:r>
            <a:endParaRPr lang="de-DE" altLang="de-DE" sz="8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38" name="Text Box 8"/>
          <p:cNvSpPr txBox="1">
            <a:spLocks noChangeArrowheads="1"/>
          </p:cNvSpPr>
          <p:nvPr/>
        </p:nvSpPr>
        <p:spPr bwMode="auto">
          <a:xfrm>
            <a:off x="5595097" y="4220944"/>
            <a:ext cx="1428089" cy="84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Общий бюджет</a:t>
            </a:r>
            <a:br>
              <a:rPr lang="de-AT" altLang="de-DE" sz="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AT" altLang="de-DE" sz="800" dirty="0">
                <a:solidFill>
                  <a:srgbClr val="000000"/>
                </a:solidFill>
                <a:cs typeface="Times New Roman" pitchFamily="18" charset="0"/>
              </a:rPr>
              <a:t>1 – 5 </a:t>
            </a: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основных мероприятий</a:t>
            </a:r>
            <a:br>
              <a:rPr lang="de-AT" altLang="de-DE" sz="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de-DE" sz="800" dirty="0">
                <a:solidFill>
                  <a:srgbClr val="FF0000"/>
                </a:solidFill>
                <a:cs typeface="Times New Roman" pitchFamily="18" charset="0"/>
              </a:rPr>
              <a:t>как минимум 1 гендерное мероприятие</a:t>
            </a:r>
            <a:endParaRPr lang="de-DE" altLang="de-DE" sz="8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39" name="Textfeld 1"/>
          <p:cNvSpPr txBox="1">
            <a:spLocks noChangeArrowheads="1"/>
          </p:cNvSpPr>
          <p:nvPr/>
        </p:nvSpPr>
        <p:spPr bwMode="auto">
          <a:xfrm>
            <a:off x="2023125" y="5500406"/>
            <a:ext cx="715795" cy="59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8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0" name="Textfeld 71"/>
          <p:cNvSpPr txBox="1">
            <a:spLocks noChangeArrowheads="1"/>
          </p:cNvSpPr>
          <p:nvPr/>
        </p:nvSpPr>
        <p:spPr bwMode="auto">
          <a:xfrm>
            <a:off x="2759922" y="5507408"/>
            <a:ext cx="813800" cy="59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endParaRPr lang="en-US" altLang="de-DE" sz="8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1" name="Textfeld 72"/>
          <p:cNvSpPr txBox="1">
            <a:spLocks noChangeArrowheads="1"/>
          </p:cNvSpPr>
          <p:nvPr/>
        </p:nvSpPr>
        <p:spPr bwMode="auto">
          <a:xfrm>
            <a:off x="3466966" y="5519660"/>
            <a:ext cx="717544" cy="4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2" name="Textfeld 73"/>
          <p:cNvSpPr txBox="1">
            <a:spLocks noChangeArrowheads="1"/>
          </p:cNvSpPr>
          <p:nvPr/>
        </p:nvSpPr>
        <p:spPr bwMode="auto">
          <a:xfrm>
            <a:off x="4912556" y="5538913"/>
            <a:ext cx="715794" cy="4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3" name="Textfeld 74"/>
          <p:cNvSpPr txBox="1">
            <a:spLocks noChangeArrowheads="1"/>
          </p:cNvSpPr>
          <p:nvPr/>
        </p:nvSpPr>
        <p:spPr bwMode="auto">
          <a:xfrm>
            <a:off x="4205512" y="5526661"/>
            <a:ext cx="715794" cy="4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4" name="Textfeld 75"/>
          <p:cNvSpPr txBox="1">
            <a:spLocks noChangeArrowheads="1"/>
          </p:cNvSpPr>
          <p:nvPr/>
        </p:nvSpPr>
        <p:spPr bwMode="auto">
          <a:xfrm>
            <a:off x="5521593" y="5526661"/>
            <a:ext cx="715794" cy="4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5" name="Textfeld 76"/>
          <p:cNvSpPr txBox="1">
            <a:spLocks noChangeArrowheads="1"/>
          </p:cNvSpPr>
          <p:nvPr/>
        </p:nvSpPr>
        <p:spPr bwMode="auto">
          <a:xfrm>
            <a:off x="6337144" y="5503907"/>
            <a:ext cx="715794" cy="4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6" name="Textfeld 77"/>
          <p:cNvSpPr txBox="1">
            <a:spLocks noChangeArrowheads="1"/>
          </p:cNvSpPr>
          <p:nvPr/>
        </p:nvSpPr>
        <p:spPr bwMode="auto">
          <a:xfrm>
            <a:off x="7150943" y="5481154"/>
            <a:ext cx="715795" cy="4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1008035" eaLnBrk="1" hangingPunct="1">
              <a:spcBef>
                <a:spcPct val="0"/>
              </a:spcBef>
              <a:buNone/>
            </a:pPr>
            <a:r>
              <a:rPr lang="ru-RU" altLang="de-DE" sz="800" dirty="0">
                <a:solidFill>
                  <a:srgbClr val="000000"/>
                </a:solidFill>
                <a:cs typeface="Times New Roman" pitchFamily="18" charset="0"/>
              </a:rPr>
              <a:t>Цели и мероприятия</a:t>
            </a:r>
            <a:endParaRPr lang="de-DE" altLang="de-DE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47" name="Textfeld 2"/>
          <p:cNvSpPr txBox="1">
            <a:spLocks noChangeArrowheads="1"/>
          </p:cNvSpPr>
          <p:nvPr/>
        </p:nvSpPr>
        <p:spPr bwMode="auto">
          <a:xfrm>
            <a:off x="833052" y="7036175"/>
            <a:ext cx="397275" cy="2887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dirty="0"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17676" y="6035996"/>
            <a:ext cx="3419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200" dirty="0">
                <a:solidFill>
                  <a:srgbClr val="C00000"/>
                </a:solidFill>
              </a:rPr>
              <a:t>Включая гендерные аспекты</a:t>
            </a:r>
            <a:endParaRPr lang="de-AT" b="1" spc="200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8594382"/>
      </p:ext>
    </p:extLst>
  </p:cSld>
  <p:clrMapOvr>
    <a:masterClrMapping/>
  </p:clrMapOvr>
</p:sld>
</file>

<file path=ppt/theme/theme1.xml><?xml version="1.0" encoding="utf-8"?>
<a:theme xmlns:a="http://schemas.openxmlformats.org/drawingml/2006/main" name="BMF STANDARDVORLAGE - ENGLISCH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BMF STANDARDVORLAGE - ENGLISCH</Template>
  <TotalTime>624</TotalTime>
  <Words>1689</Words>
  <Application>Microsoft Office PowerPoint</Application>
  <PresentationFormat>Custom</PresentationFormat>
  <Paragraphs>478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Wingdings 3</vt:lpstr>
      <vt:lpstr>BMF STANDARDVORLAGE - ENGLISCH</vt:lpstr>
      <vt:lpstr>PowerPoint Presentation</vt:lpstr>
      <vt:lpstr>Тезисы </vt:lpstr>
      <vt:lpstr>Реформа австрийского федерального бюджета</vt:lpstr>
      <vt:lpstr>Обзор 1 и 2 этапов бюджетной реформы</vt:lpstr>
      <vt:lpstr>Процесс планирования бюджета </vt:lpstr>
      <vt:lpstr>Новая структура бюджета</vt:lpstr>
      <vt:lpstr>Бюджет 2017 г.</vt:lpstr>
      <vt:lpstr>PowerPoint Presentation</vt:lpstr>
      <vt:lpstr>Принципы программного бюджетирования</vt:lpstr>
      <vt:lpstr>Гендерные принципы бюджетирования</vt:lpstr>
      <vt:lpstr>Зачем нужен гендерный подход к бюджетированию?</vt:lpstr>
      <vt:lpstr>Применение гендерных принципов бюджетирования</vt:lpstr>
      <vt:lpstr>Примеры гендерных принципов определения целевых показателей конечных результатов</vt:lpstr>
      <vt:lpstr>Структура бюджета: пример</vt:lpstr>
      <vt:lpstr>Отчет о стратегии (глава бюджета) </vt:lpstr>
      <vt:lpstr>Ежегодный проект бюджета (глава бюджета)  </vt:lpstr>
      <vt:lpstr>PowerPoint Presentation</vt:lpstr>
      <vt:lpstr>PowerPoint Presentation</vt:lpstr>
      <vt:lpstr>Общий вид главы бюджета</vt:lpstr>
      <vt:lpstr>Проект годового бюджета (общий бюджет)  </vt:lpstr>
      <vt:lpstr>PowerPoint Presentation</vt:lpstr>
      <vt:lpstr>Общий бюджет: общий вид</vt:lpstr>
      <vt:lpstr>PowerPoint Presentation</vt:lpstr>
      <vt:lpstr>Детальный бюджет: общий вид</vt:lpstr>
      <vt:lpstr>Процедура разработки бюджета</vt:lpstr>
      <vt:lpstr>Годовой отчет федерального правительства о результатах работы</vt:lpstr>
      <vt:lpstr>Выводы</vt:lpstr>
      <vt:lpstr>Спасибо за внимание</vt:lpstr>
    </vt:vector>
  </TitlesOfParts>
  <Company>BM für Finanzen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Schatz</dc:creator>
  <cp:lastModifiedBy>Ksenia Galantsova</cp:lastModifiedBy>
  <cp:revision>214</cp:revision>
  <cp:lastPrinted>2018-02-16T11:05:20Z</cp:lastPrinted>
  <dcterms:created xsi:type="dcterms:W3CDTF">2014-01-28T10:47:53Z</dcterms:created>
  <dcterms:modified xsi:type="dcterms:W3CDTF">2018-03-13T17:13:56Z</dcterms:modified>
</cp:coreProperties>
</file>