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404" r:id="rId3"/>
    <p:sldId id="468" r:id="rId4"/>
    <p:sldId id="469" r:id="rId5"/>
    <p:sldId id="463" r:id="rId6"/>
    <p:sldId id="471" r:id="rId7"/>
    <p:sldId id="378" r:id="rId8"/>
    <p:sldId id="450" r:id="rId9"/>
    <p:sldId id="451" r:id="rId10"/>
    <p:sldId id="458" r:id="rId11"/>
    <p:sldId id="460" r:id="rId12"/>
    <p:sldId id="459" r:id="rId13"/>
    <p:sldId id="461" r:id="rId14"/>
    <p:sldId id="433" r:id="rId15"/>
    <p:sldId id="441" r:id="rId16"/>
    <p:sldId id="457" r:id="rId17"/>
    <p:sldId id="447" r:id="rId18"/>
    <p:sldId id="427" r:id="rId19"/>
    <p:sldId id="464" r:id="rId20"/>
    <p:sldId id="452" r:id="rId21"/>
  </p:sldIdLst>
  <p:sldSz cx="9144000" cy="6858000" type="screen4x3"/>
  <p:notesSz cx="99060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FF"/>
    <a:srgbClr val="FF00FF"/>
    <a:srgbClr val="600000"/>
    <a:srgbClr val="993300"/>
    <a:srgbClr val="FF66FF"/>
    <a:srgbClr val="CA6E6C"/>
    <a:srgbClr val="FF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9" autoAdjust="0"/>
    <p:restoredTop sz="84000" autoAdjust="0"/>
  </p:normalViewPr>
  <p:slideViewPr>
    <p:cSldViewPr>
      <p:cViewPr varScale="1">
        <p:scale>
          <a:sx n="55" d="100"/>
          <a:sy n="55" d="100"/>
        </p:scale>
        <p:origin x="17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10" d="100"/>
          <a:sy n="110" d="100"/>
        </p:scale>
        <p:origin x="-1032" y="498"/>
      </p:cViewPr>
      <p:guideLst>
        <p:guide orient="horz" pos="2141"/>
        <p:guide pos="3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92600" cy="339726"/>
          </a:xfrm>
          <a:prstGeom prst="rect">
            <a:avLst/>
          </a:prstGeom>
        </p:spPr>
        <p:txBody>
          <a:bodyPr vert="horz" lIns="92918" tIns="46459" rIns="92918" bIns="464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1111" y="1"/>
            <a:ext cx="4292600" cy="339726"/>
          </a:xfrm>
          <a:prstGeom prst="rect">
            <a:avLst/>
          </a:prstGeom>
        </p:spPr>
        <p:txBody>
          <a:bodyPr vert="horz" lIns="92918" tIns="46459" rIns="92918" bIns="46459" rtlCol="0"/>
          <a:lstStyle>
            <a:lvl1pPr algn="r">
              <a:defRPr sz="1200"/>
            </a:lvl1pPr>
          </a:lstStyle>
          <a:p>
            <a:fld id="{E57C94FC-F3F6-487F-A229-8A37624A26FA}" type="datetimeFigureOut">
              <a:rPr lang="en-US" smtClean="0"/>
              <a:pPr/>
              <a:t>6/16/2017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453597"/>
            <a:ext cx="4292600" cy="339726"/>
          </a:xfrm>
          <a:prstGeom prst="rect">
            <a:avLst/>
          </a:prstGeom>
        </p:spPr>
        <p:txBody>
          <a:bodyPr vert="horz" lIns="92918" tIns="46459" rIns="92918" bIns="464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1111" y="6453597"/>
            <a:ext cx="4292600" cy="339726"/>
          </a:xfrm>
          <a:prstGeom prst="rect">
            <a:avLst/>
          </a:prstGeom>
        </p:spPr>
        <p:txBody>
          <a:bodyPr vert="horz" lIns="92918" tIns="46459" rIns="92918" bIns="46459" rtlCol="0" anchor="b"/>
          <a:lstStyle>
            <a:lvl1pPr algn="r">
              <a:defRPr sz="1200"/>
            </a:lvl1pPr>
          </a:lstStyle>
          <a:p>
            <a:fld id="{02B36408-6A94-44CB-84F4-97A8F0285271}" type="slidenum">
              <a:rPr lang="en-US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72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292600" cy="339726"/>
          </a:xfrm>
          <a:prstGeom prst="rect">
            <a:avLst/>
          </a:prstGeom>
        </p:spPr>
        <p:txBody>
          <a:bodyPr vert="horz" lIns="92918" tIns="46459" rIns="92918" bIns="464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1111" y="1"/>
            <a:ext cx="4292600" cy="339726"/>
          </a:xfrm>
          <a:prstGeom prst="rect">
            <a:avLst/>
          </a:prstGeom>
        </p:spPr>
        <p:txBody>
          <a:bodyPr vert="horz" lIns="92918" tIns="46459" rIns="92918" bIns="46459" rtlCol="0"/>
          <a:lstStyle>
            <a:lvl1pPr algn="r">
              <a:defRPr sz="1200"/>
            </a:lvl1pPr>
          </a:lstStyle>
          <a:p>
            <a:fld id="{19A66499-EE95-4D0D-8DB0-5F67C13B736B}" type="datetimeFigureOut">
              <a:rPr lang="en-US" smtClean="0"/>
              <a:pPr/>
              <a:t>6/16/2017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4375" y="508000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18" tIns="46459" rIns="92918" bIns="464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0600" y="3227390"/>
            <a:ext cx="7924800" cy="3057525"/>
          </a:xfrm>
          <a:prstGeom prst="rect">
            <a:avLst/>
          </a:prstGeom>
        </p:spPr>
        <p:txBody>
          <a:bodyPr vert="horz" lIns="92918" tIns="46459" rIns="92918" bIns="464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453597"/>
            <a:ext cx="4292600" cy="339726"/>
          </a:xfrm>
          <a:prstGeom prst="rect">
            <a:avLst/>
          </a:prstGeom>
        </p:spPr>
        <p:txBody>
          <a:bodyPr vert="horz" lIns="92918" tIns="46459" rIns="92918" bIns="464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1111" y="6453597"/>
            <a:ext cx="4292600" cy="339726"/>
          </a:xfrm>
          <a:prstGeom prst="rect">
            <a:avLst/>
          </a:prstGeom>
        </p:spPr>
        <p:txBody>
          <a:bodyPr vert="horz" lIns="92918" tIns="46459" rIns="92918" bIns="46459" rtlCol="0" anchor="b"/>
          <a:lstStyle>
            <a:lvl1pPr algn="r">
              <a:defRPr sz="1200"/>
            </a:lvl1pPr>
          </a:lstStyle>
          <a:p>
            <a:fld id="{B9F075BF-B68F-49A6-BBD9-1F9203778404}" type="slidenum">
              <a:rPr lang="en-US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32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</a:t>
            </a:fld>
            <a:endParaRPr lang="hr-H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5849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dirty="0"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2568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350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8283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9608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738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/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738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738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9314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781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6614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hr-H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3</a:t>
            </a:fld>
            <a:endParaRPr lang="hr-H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i="1" dirty="0"/>
              <a:t>  </a:t>
            </a:r>
          </a:p>
          <a:p>
            <a:endParaRPr lang="hr-HR" i="1" dirty="0"/>
          </a:p>
          <a:p>
            <a:endParaRPr lang="hr-HR" i="1" dirty="0"/>
          </a:p>
          <a:p>
            <a:endParaRPr lang="hr-HR" i="1" dirty="0"/>
          </a:p>
          <a:p>
            <a:endParaRPr lang="hr-H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4</a:t>
            </a:fld>
            <a:endParaRPr lang="hr-H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5</a:t>
            </a:fld>
            <a:endParaRPr lang="hr-H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6</a:t>
            </a:fld>
            <a:endParaRPr lang="hr-H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7</a:t>
            </a:fld>
            <a:endParaRPr lang="hr-H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8</a:t>
            </a:fld>
            <a:endParaRPr lang="hr-H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9</a:t>
            </a:fld>
            <a:endParaRPr lang="hr-H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AC6-F020-43E0-947B-14C68D3DC9E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>
            <a:lvl1pPr>
              <a:defRPr lang="en-US" sz="3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1268760"/>
            <a:ext cx="813690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552" y="1700808"/>
            <a:ext cx="3959225" cy="4392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716463" y="1700213"/>
            <a:ext cx="3998912" cy="439261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9294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1EB2-853F-46E0-8822-4B3F49200D8B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opengovpartnership.org/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992888" cy="1800200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chemeClr val="tx2"/>
                </a:solidFill>
              </a:rPr>
              <a:t>Transparentnost proračuna</a:t>
            </a:r>
            <a:br/>
            <a:r>
              <a:rPr lang="hr-HR" sz="3600" b="1" i="1" dirty="0">
                <a:solidFill>
                  <a:schemeClr val="tx2"/>
                </a:solidFill>
              </a:rPr>
              <a:t>Novi, globalni priručnik</a:t>
            </a:r>
            <a:endParaRPr lang="hr-HR" sz="3600" i="1" dirty="0">
              <a:solidFill>
                <a:schemeClr val="tx2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55576" y="3933056"/>
            <a:ext cx="7704856" cy="1872208"/>
          </a:xfrm>
        </p:spPr>
        <p:txBody>
          <a:bodyPr>
            <a:normAutofit fontScale="92500"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z="2400" dirty="0">
                <a:solidFill>
                  <a:schemeClr val="tx1"/>
                </a:solidFill>
              </a:rPr>
              <a:t>Ronnie Downes</a:t>
            </a:r>
          </a:p>
          <a:p>
            <a:r>
              <a:rPr lang="hr-HR" sz="2400" dirty="0">
                <a:solidFill>
                  <a:schemeClr val="tx1"/>
                </a:solidFill>
              </a:rPr>
              <a:t>Zamjenik voditelja– Planiranje proračuna i javni rashodi, OECD</a:t>
            </a:r>
          </a:p>
          <a:p>
            <a:endParaRPr lang="hr-HR" sz="2400" dirty="0">
              <a:solidFill>
                <a:schemeClr val="tx1"/>
              </a:solidFill>
            </a:endParaRPr>
          </a:p>
          <a:p>
            <a:r>
              <a:rPr lang="hr-HR" sz="2400" dirty="0">
                <a:solidFill>
                  <a:schemeClr val="tx2"/>
                </a:solidFill>
              </a:rPr>
              <a:t>Moskva, lipanj 2017.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632"/>
            <a:ext cx="914400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459281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5" y="188640"/>
            <a:ext cx="8856984" cy="614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107237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01" y="260648"/>
            <a:ext cx="9004895" cy="6139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427419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6632"/>
            <a:ext cx="903649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679616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Strukturirano u pet institucionalnih područja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2073609" y="1427129"/>
            <a:ext cx="4996782" cy="4810183"/>
            <a:chOff x="2168224" y="1556792"/>
            <a:chExt cx="4835089" cy="4654529"/>
          </a:xfrm>
        </p:grpSpPr>
        <p:grpSp>
          <p:nvGrpSpPr>
            <p:cNvPr id="79" name="Group 78"/>
            <p:cNvGrpSpPr/>
            <p:nvPr/>
          </p:nvGrpSpPr>
          <p:grpSpPr>
            <a:xfrm>
              <a:off x="2168224" y="1556792"/>
              <a:ext cx="4835089" cy="4654529"/>
              <a:chOff x="2168224" y="1065470"/>
              <a:chExt cx="4835089" cy="4654529"/>
            </a:xfrm>
          </p:grpSpPr>
          <p:grpSp>
            <p:nvGrpSpPr>
              <p:cNvPr id="86" name="Group 85"/>
              <p:cNvGrpSpPr/>
              <p:nvPr/>
            </p:nvGrpSpPr>
            <p:grpSpPr>
              <a:xfrm rot="16200000">
                <a:off x="2258504" y="975190"/>
                <a:ext cx="4654529" cy="4835089"/>
                <a:chOff x="2250580" y="889462"/>
                <a:chExt cx="4654529" cy="4835089"/>
              </a:xfrm>
            </p:grpSpPr>
            <p:sp>
              <p:nvSpPr>
                <p:cNvPr id="98" name="Regular Pentagon 97"/>
                <p:cNvSpPr/>
                <p:nvPr/>
              </p:nvSpPr>
              <p:spPr>
                <a:xfrm rot="16200000">
                  <a:off x="3421548" y="2462075"/>
                  <a:ext cx="1800200" cy="1714476"/>
                </a:xfrm>
                <a:prstGeom prst="pentagon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9" name="Chord 98"/>
                <p:cNvSpPr/>
                <p:nvPr/>
              </p:nvSpPr>
              <p:spPr>
                <a:xfrm rot="16200000">
                  <a:off x="5176917" y="2455217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0" name="Chord 99"/>
                <p:cNvSpPr/>
                <p:nvPr/>
              </p:nvSpPr>
              <p:spPr>
                <a:xfrm rot="20520000">
                  <a:off x="4042074" y="3996359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Chord 100"/>
                <p:cNvSpPr/>
                <p:nvPr/>
              </p:nvSpPr>
              <p:spPr>
                <a:xfrm rot="3240000">
                  <a:off x="2250582" y="3401283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2" name="Chord 101"/>
                <p:cNvSpPr/>
                <p:nvPr/>
              </p:nvSpPr>
              <p:spPr>
                <a:xfrm rot="7560000">
                  <a:off x="2250580" y="1491396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3" name="Chord 102"/>
                <p:cNvSpPr/>
                <p:nvPr/>
              </p:nvSpPr>
              <p:spPr>
                <a:xfrm rot="11880000">
                  <a:off x="4031771" y="889462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 flipH="1">
                <a:off x="3755996" y="3713683"/>
                <a:ext cx="1684155" cy="506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r-HR" sz="1400" b="1" dirty="0">
                    <a:solidFill>
                      <a:schemeClr val="bg1"/>
                    </a:solidFill>
                  </a:rPr>
                  <a:t>Alat za transparentnost</a:t>
                </a:r>
              </a:p>
              <a:p>
                <a:pPr algn="ctr"/>
                <a:r>
                  <a:rPr lang="hr-HR" sz="1400" b="1" dirty="0">
                    <a:solidFill>
                      <a:schemeClr val="bg1"/>
                    </a:solidFill>
                  </a:rPr>
                  <a:t>proračuna</a:t>
                </a:r>
              </a:p>
            </p:txBody>
          </p:sp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2635331" y="2511988"/>
                <a:ext cx="720000" cy="713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9" name="TextBox 88"/>
              <p:cNvSpPr txBox="1"/>
              <p:nvPr/>
            </p:nvSpPr>
            <p:spPr>
              <a:xfrm flipH="1">
                <a:off x="2500400" y="3266957"/>
                <a:ext cx="989869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r-HR" sz="1200" b="1" dirty="0">
                    <a:solidFill>
                      <a:schemeClr val="bg1"/>
                    </a:solidFill>
                  </a:rPr>
                  <a:t>Izvještavanje </a:t>
                </a:r>
              </a:p>
              <a:p>
                <a:pPr algn="ctr"/>
                <a:r>
                  <a:rPr lang="hr-HR" sz="1200" b="1" dirty="0">
                    <a:solidFill>
                      <a:schemeClr val="bg1"/>
                    </a:solidFill>
                  </a:rPr>
                  <a:t>vlade</a:t>
                </a:r>
              </a:p>
            </p:txBody>
          </p:sp>
          <p:pic>
            <p:nvPicPr>
              <p:cNvPr id="9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4238075" y="1262714"/>
                <a:ext cx="720000" cy="712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1" name="TextBox 90"/>
              <p:cNvSpPr txBox="1"/>
              <p:nvPr/>
            </p:nvSpPr>
            <p:spPr>
              <a:xfrm flipH="1">
                <a:off x="4073827" y="2082433"/>
                <a:ext cx="1048502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r-HR" sz="1200" b="1" dirty="0">
                    <a:solidFill>
                      <a:schemeClr val="bg1"/>
                    </a:solidFill>
                  </a:rPr>
                  <a:t>Uključenost</a:t>
                </a:r>
              </a:p>
              <a:p>
                <a:pPr algn="ctr"/>
                <a:r>
                  <a:rPr lang="hr-HR" sz="1200" b="1" dirty="0">
                    <a:solidFill>
                      <a:schemeClr val="bg1"/>
                    </a:solidFill>
                  </a:rPr>
                  <a:t>parlamenta</a:t>
                </a:r>
              </a:p>
            </p:txBody>
          </p:sp>
          <p:pic>
            <p:nvPicPr>
              <p:cNvPr id="9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5795011" y="2478168"/>
                <a:ext cx="72000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TextBox 92"/>
              <p:cNvSpPr txBox="1"/>
              <p:nvPr/>
            </p:nvSpPr>
            <p:spPr>
              <a:xfrm flipH="1">
                <a:off x="5657776" y="3272385"/>
                <a:ext cx="1010283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r-HR" sz="1200" b="1" dirty="0">
                    <a:solidFill>
                      <a:schemeClr val="bg1"/>
                    </a:solidFill>
                  </a:rPr>
                  <a:t>Neovisni </a:t>
                </a:r>
              </a:p>
              <a:p>
                <a:pPr algn="ctr"/>
                <a:r>
                  <a:rPr lang="hr-HR" sz="1200" b="1" dirty="0">
                    <a:solidFill>
                      <a:schemeClr val="bg1"/>
                    </a:solidFill>
                  </a:rPr>
                  <a:t>nadzor</a:t>
                </a:r>
              </a:p>
            </p:txBody>
          </p:sp>
          <p:pic>
            <p:nvPicPr>
              <p:cNvPr id="94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3266210" y="4293096"/>
                <a:ext cx="72000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TextBox 94"/>
              <p:cNvSpPr txBox="1"/>
              <p:nvPr/>
            </p:nvSpPr>
            <p:spPr>
              <a:xfrm flipH="1">
                <a:off x="2999227" y="5008904"/>
                <a:ext cx="1263613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r-HR" sz="1200" b="1" dirty="0">
                    <a:solidFill>
                      <a:schemeClr val="bg1"/>
                    </a:solidFill>
                  </a:rPr>
                  <a:t>Otvorenost i</a:t>
                </a:r>
              </a:p>
              <a:p>
                <a:pPr algn="ctr"/>
                <a:r>
                  <a:rPr lang="hr-HR" sz="1200" b="1" dirty="0">
                    <a:solidFill>
                      <a:schemeClr val="bg1"/>
                    </a:solidFill>
                  </a:rPr>
                  <a:t>uključenost građana</a:t>
                </a:r>
              </a:p>
            </p:txBody>
          </p:sp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143191" y="438724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97" name="TextBox 96"/>
              <p:cNvSpPr txBox="1"/>
              <p:nvPr/>
            </p:nvSpPr>
            <p:spPr>
              <a:xfrm flipH="1">
                <a:off x="4831529" y="5107241"/>
                <a:ext cx="1445715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hr-HR" sz="1200" b="1" dirty="0">
                    <a:solidFill>
                      <a:schemeClr val="bg1"/>
                    </a:solidFill>
                  </a:rPr>
                  <a:t>Međudjelovanje s </a:t>
                </a:r>
              </a:p>
              <a:p>
                <a:pPr algn="ctr"/>
                <a:r>
                  <a:rPr lang="hr-HR" sz="1200" b="1" dirty="0">
                    <a:solidFill>
                      <a:schemeClr val="bg1"/>
                    </a:solidFill>
                  </a:rPr>
                  <a:t>privatnim sektorom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4139952" y="3428387"/>
              <a:ext cx="911182" cy="765507"/>
              <a:chOff x="1259632" y="746909"/>
              <a:chExt cx="6192688" cy="5202634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1259632" y="746909"/>
                <a:ext cx="6192688" cy="5202634"/>
                <a:chOff x="1259632" y="746909"/>
                <a:chExt cx="6192688" cy="5202634"/>
              </a:xfrm>
            </p:grpSpPr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9632" y="746909"/>
                  <a:ext cx="5202371" cy="5202371"/>
                </a:xfrm>
                <a:prstGeom prst="rect">
                  <a:avLst/>
                </a:prstGeom>
              </p:spPr>
            </p:pic>
            <p:sp>
              <p:nvSpPr>
                <p:cNvPr id="84" name="Rectangle 83"/>
                <p:cNvSpPr/>
                <p:nvPr/>
              </p:nvSpPr>
              <p:spPr>
                <a:xfrm rot="18900000">
                  <a:off x="3672941" y="3329037"/>
                  <a:ext cx="1356857" cy="100813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9949" y="747172"/>
                  <a:ext cx="5202371" cy="5202371"/>
                </a:xfrm>
                <a:prstGeom prst="rect">
                  <a:avLst/>
                </a:prstGeom>
              </p:spPr>
            </p:pic>
          </p:grpSp>
          <p:sp>
            <p:nvSpPr>
              <p:cNvPr id="82" name="Rectangle 81"/>
              <p:cNvSpPr/>
              <p:nvPr/>
            </p:nvSpPr>
            <p:spPr>
              <a:xfrm rot="-2700000">
                <a:off x="2032276" y="4439586"/>
                <a:ext cx="2893880" cy="4856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56375" y="2692738"/>
            <a:ext cx="3051938" cy="520378"/>
            <a:chOff x="1614631" y="1628799"/>
            <a:chExt cx="2772001" cy="648001"/>
          </a:xfrm>
        </p:grpSpPr>
        <p:sp>
          <p:nvSpPr>
            <p:cNvPr id="30" name="Rectangle 29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>
                  <a:latin typeface="Cambria" panose="02040503050406030204" pitchFamily="18" charset="0"/>
                </a:rPr>
                <a:t>A</a:t>
              </a:r>
              <a:endParaRPr lang="hr-HR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46632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Izrada korisnih proračunskih izvještaja</a:t>
              </a:r>
            </a:p>
            <a:p>
              <a:r>
                <a:rPr lang="hr-HR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tijekom godišnjeg ciklusa </a:t>
              </a:r>
              <a:endParaRPr lang="hr-H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6375" y="3223494"/>
            <a:ext cx="2776027" cy="602772"/>
            <a:chOff x="1610604" y="1628801"/>
            <a:chExt cx="2776027" cy="687510"/>
          </a:xfrm>
        </p:grpSpPr>
        <p:sp>
          <p:nvSpPr>
            <p:cNvPr id="33" name="Rectangle 32"/>
            <p:cNvSpPr/>
            <p:nvPr/>
          </p:nvSpPr>
          <p:spPr>
            <a:xfrm>
              <a:off x="1610604" y="1668313"/>
              <a:ext cx="432000" cy="6479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>
                  <a:latin typeface="Cambria" panose="02040503050406030204" pitchFamily="18" charset="0"/>
                </a:rPr>
                <a:t>B</a:t>
              </a:r>
              <a:endParaRPr lang="hr-HR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</a:rPr>
                <a:t>Uključivanje relevantnih financijskih informacija u proračunske izvještaje </a:t>
              </a:r>
              <a:endParaRPr lang="hr-HR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80583" y="1412776"/>
            <a:ext cx="2772000" cy="432000"/>
            <a:chOff x="1614631" y="1628799"/>
            <a:chExt cx="2772000" cy="648001"/>
          </a:xfrm>
        </p:grpSpPr>
        <p:sp>
          <p:nvSpPr>
            <p:cNvPr id="36" name="Rectangle 35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>
                  <a:latin typeface="Cambria" panose="02040503050406030204" pitchFamily="18" charset="0"/>
                </a:rPr>
                <a:t>C</a:t>
              </a:r>
              <a:endParaRPr lang="hr-HR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100" b="1" dirty="0">
                  <a:solidFill>
                    <a:schemeClr val="accent1"/>
                  </a:solidFill>
                  <a:latin typeface="Arial" panose="020B0604020202020204" pitchFamily="34" charset="0"/>
                </a:rPr>
                <a:t>Koristi od temeljitog pregleda i angažmana parlamenta</a:t>
              </a:r>
              <a:endParaRPr lang="hr-HR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80583" y="2009363"/>
            <a:ext cx="2772000" cy="432000"/>
            <a:chOff x="1614631" y="1628799"/>
            <a:chExt cx="2772000" cy="648001"/>
          </a:xfrm>
        </p:grpSpPr>
        <p:sp>
          <p:nvSpPr>
            <p:cNvPr id="39" name="Rectangle 38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>
                  <a:latin typeface="Cambria" panose="02040503050406030204" pitchFamily="18" charset="0"/>
                </a:rPr>
                <a:t>D</a:t>
              </a:r>
              <a:endParaRPr lang="hr-HR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100" b="1" dirty="0">
                  <a:solidFill>
                    <a:schemeClr val="accent1"/>
                  </a:solidFill>
                  <a:latin typeface="Arial" panose="020B0604020202020204" pitchFamily="34" charset="0"/>
                </a:rPr>
                <a:t>Podupiranje parlamentarne sposobnosti</a:t>
              </a:r>
              <a:endParaRPr lang="hr-HR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228525" y="2306724"/>
            <a:ext cx="2772000" cy="432000"/>
            <a:chOff x="1614631" y="1628799"/>
            <a:chExt cx="2772000" cy="648001"/>
          </a:xfrm>
        </p:grpSpPr>
        <p:sp>
          <p:nvSpPr>
            <p:cNvPr id="42" name="Rectangle 41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>
                  <a:latin typeface="Cambria" panose="02040503050406030204" pitchFamily="18" charset="0"/>
                </a:rPr>
                <a:t>E</a:t>
              </a:r>
              <a:endParaRPr lang="hr-HR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1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Upravljanje i unutarnja kontrola javnog novca</a:t>
              </a:r>
              <a:endParaRPr lang="hr-HR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12507" y="2766621"/>
            <a:ext cx="2772000" cy="432000"/>
            <a:chOff x="1614631" y="1628799"/>
            <a:chExt cx="2772000" cy="648001"/>
          </a:xfrm>
        </p:grpSpPr>
        <p:sp>
          <p:nvSpPr>
            <p:cNvPr id="45" name="Rectangle 44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>
                  <a:latin typeface="Cambria" panose="02040503050406030204" pitchFamily="18" charset="0"/>
                </a:rPr>
                <a:t>F</a:t>
              </a:r>
              <a:endParaRPr lang="hr-HR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1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Podrška ulozi Vrhovne revizijske institucije</a:t>
              </a:r>
              <a:endParaRPr lang="hr-HR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10994" y="3210390"/>
            <a:ext cx="2772000" cy="432000"/>
            <a:chOff x="1614631" y="1628799"/>
            <a:chExt cx="2772000" cy="648001"/>
          </a:xfrm>
        </p:grpSpPr>
        <p:sp>
          <p:nvSpPr>
            <p:cNvPr id="48" name="Rectangle 47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>
                  <a:latin typeface="Cambria" panose="02040503050406030204" pitchFamily="18" charset="0"/>
                </a:rPr>
                <a:t>G</a:t>
              </a:r>
              <a:endParaRPr lang="hr-HR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1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</a:rPr>
                <a:t>Uspostava učinkovitih neovisnih financijskih institucija</a:t>
              </a:r>
              <a:endParaRPr lang="hr-HR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55366" y="4550891"/>
            <a:ext cx="2772000" cy="432000"/>
            <a:chOff x="1614631" y="1628799"/>
            <a:chExt cx="2772000" cy="648001"/>
          </a:xfrm>
        </p:grpSpPr>
        <p:sp>
          <p:nvSpPr>
            <p:cNvPr id="51" name="Rectangle 50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>
                  <a:latin typeface="Cambria" panose="02040503050406030204" pitchFamily="18" charset="0"/>
                </a:rPr>
                <a:t>H</a:t>
              </a:r>
              <a:endParaRPr lang="hr-HR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1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</a:rPr>
                <a:t>Dostupnost proračunska javnosti</a:t>
              </a:r>
              <a:endParaRPr lang="hr-HR" sz="1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55366" y="4976162"/>
            <a:ext cx="2772000" cy="626374"/>
            <a:chOff x="1445414" y="1621762"/>
            <a:chExt cx="2772000" cy="655038"/>
          </a:xfrm>
        </p:grpSpPr>
        <p:sp>
          <p:nvSpPr>
            <p:cNvPr id="54" name="Rectangle 53"/>
            <p:cNvSpPr/>
            <p:nvPr/>
          </p:nvSpPr>
          <p:spPr>
            <a:xfrm>
              <a:off x="1445414" y="1621762"/>
              <a:ext cx="432000" cy="6479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>
                  <a:latin typeface="Cambria" panose="02040503050406030204" pitchFamily="18" charset="0"/>
                </a:rPr>
                <a:t>I</a:t>
              </a:r>
              <a:endParaRPr lang="hr-HR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877414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1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</a:rPr>
                <a:t>Upotreba otvorenih podataka u svrhu proračunske transparentnosti</a:t>
              </a:r>
              <a:endParaRPr lang="hr-HR" sz="1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56904" y="5615039"/>
            <a:ext cx="2772000" cy="431999"/>
            <a:chOff x="1614631" y="1628799"/>
            <a:chExt cx="2772000" cy="647999"/>
          </a:xfrm>
        </p:grpSpPr>
        <p:sp>
          <p:nvSpPr>
            <p:cNvPr id="57" name="Rectangle 56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>
                  <a:latin typeface="Cambria" panose="02040503050406030204" pitchFamily="18" charset="0"/>
                </a:rPr>
                <a:t>J</a:t>
              </a:r>
              <a:endParaRPr lang="hr-HR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046631" y="1628799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1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</a:rPr>
                <a:t>Uključiviji i participativniji proračun</a:t>
              </a:r>
              <a:endParaRPr lang="hr-HR" sz="1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144209" y="4471122"/>
            <a:ext cx="2772000" cy="432000"/>
            <a:chOff x="1614631" y="1628799"/>
            <a:chExt cx="2772000" cy="648001"/>
          </a:xfrm>
        </p:grpSpPr>
        <p:sp>
          <p:nvSpPr>
            <p:cNvPr id="60" name="Rectangle 59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>
                  <a:latin typeface="Cambria" panose="02040503050406030204" pitchFamily="18" charset="0"/>
                </a:rPr>
                <a:t>K</a:t>
              </a:r>
              <a:endParaRPr lang="hr-HR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1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</a:rPr>
                <a:t>Otvoreniji postupak javnog ugovaranja i nabave</a:t>
              </a:r>
              <a:endParaRPr lang="hr-HR" sz="11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126481" y="4976162"/>
            <a:ext cx="2772000" cy="432000"/>
            <a:chOff x="1614631" y="1628799"/>
            <a:chExt cx="2772000" cy="648001"/>
          </a:xfrm>
        </p:grpSpPr>
        <p:sp>
          <p:nvSpPr>
            <p:cNvPr id="67" name="Rectangle 66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>
                  <a:latin typeface="Cambria" panose="02040503050406030204" pitchFamily="18" charset="0"/>
                </a:rPr>
                <a:t>L</a:t>
              </a:r>
              <a:endParaRPr lang="hr-HR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1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</a:rPr>
                <a:t>Prihodi i rashodi u području prirodnih resursa</a:t>
              </a:r>
              <a:endParaRPr lang="hr-HR" sz="11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176554" y="5408159"/>
            <a:ext cx="2772000" cy="512879"/>
            <a:chOff x="1614631" y="1507481"/>
            <a:chExt cx="2772000" cy="769320"/>
          </a:xfrm>
        </p:grpSpPr>
        <p:sp>
          <p:nvSpPr>
            <p:cNvPr id="70" name="Rectangle 69"/>
            <p:cNvSpPr/>
            <p:nvPr/>
          </p:nvSpPr>
          <p:spPr>
            <a:xfrm>
              <a:off x="1614631" y="1507481"/>
              <a:ext cx="432000" cy="76931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400" b="1" dirty="0">
                  <a:latin typeface="Cambria" panose="02040503050406030204" pitchFamily="18" charset="0"/>
                </a:rPr>
                <a:t>M</a:t>
              </a:r>
              <a:endParaRPr lang="hr-HR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046631" y="1507486"/>
              <a:ext cx="2340000" cy="769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r-HR" sz="11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</a:rPr>
                <a:t>Upravljanje infrastrukturom radi integriteta, vrijednosti za uloženi novac i transparentnosti</a:t>
              </a:r>
              <a:endParaRPr lang="hr-HR" sz="11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75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Struktura poglavlja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5" y="1525701"/>
            <a:ext cx="4140000" cy="499529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101" y="1412776"/>
            <a:ext cx="4752528" cy="792088"/>
          </a:xfrm>
          <a:prstGeom prst="roundRect">
            <a:avLst>
              <a:gd name="adj" fmla="val 29855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79957" y="1808820"/>
            <a:ext cx="743499" cy="1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3456" y="148565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Boje i ikone za jednostavno snalaženje po dokumentu.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101" y="2276872"/>
            <a:ext cx="4752528" cy="2187181"/>
          </a:xfrm>
          <a:prstGeom prst="roundRect">
            <a:avLst>
              <a:gd name="adj" fmla="val 14235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80629" y="3284984"/>
            <a:ext cx="743499" cy="1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23456" y="2684819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Citati iz publikacija vodećih institucija u tom području radi naglašavanja važnosti određene teme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8101" y="4581127"/>
            <a:ext cx="4752528" cy="2052795"/>
          </a:xfrm>
          <a:prstGeom prst="roundRect">
            <a:avLst>
              <a:gd name="adj" fmla="val 17118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80629" y="5607524"/>
            <a:ext cx="743499" cy="1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4128" y="542285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Pregled sadržaja poglavlja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1019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2" grpId="0"/>
      <p:bldP spid="13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Struktura poglavlja</a:t>
            </a:r>
            <a:endParaRPr lang="hr-H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862" y="1628132"/>
            <a:ext cx="4415383" cy="4465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548284" y="1484784"/>
            <a:ext cx="4578872" cy="933028"/>
          </a:xfrm>
          <a:prstGeom prst="roundRect">
            <a:avLst>
              <a:gd name="adj" fmla="val 29855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4548284" y="2454374"/>
            <a:ext cx="4731272" cy="1118642"/>
          </a:xfrm>
          <a:prstGeom prst="roundRect">
            <a:avLst>
              <a:gd name="adj" fmla="val 29855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4548284" y="3645023"/>
            <a:ext cx="4752528" cy="2448273"/>
          </a:xfrm>
          <a:prstGeom prst="roundRect">
            <a:avLst>
              <a:gd name="adj" fmla="val 29855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55576" y="16281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Sažetak teme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6654" y="282902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Predložena polazišta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5576" y="4149080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Primjeri po zemljama</a:t>
            </a:r>
          </a:p>
          <a:p>
            <a:endParaRPr lang="hr-HR" dirty="0">
              <a:solidFill>
                <a:srgbClr val="00B050"/>
              </a:solidFill>
            </a:endParaRPr>
          </a:p>
          <a:p>
            <a:r>
              <a:rPr lang="hr-HR" i="1" dirty="0">
                <a:solidFill>
                  <a:srgbClr val="00B050"/>
                </a:solidFill>
              </a:rPr>
              <a:t>i</a:t>
            </a:r>
          </a:p>
          <a:p>
            <a:endParaRPr lang="hr-HR" dirty="0">
              <a:solidFill>
                <a:srgbClr val="00B050"/>
              </a:solidFill>
            </a:endParaRPr>
          </a:p>
          <a:p>
            <a:r>
              <a:rPr lang="hr-HR" dirty="0">
                <a:solidFill>
                  <a:srgbClr val="00B050"/>
                </a:solidFill>
              </a:rPr>
              <a:t>„putokaz” za međunarodne standarde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967741" y="1812800"/>
            <a:ext cx="580543" cy="2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967741" y="3016743"/>
            <a:ext cx="580543" cy="2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967740" y="4869159"/>
            <a:ext cx="580543" cy="2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125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Neke od prednosti ovog pristupa?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r-HR"/>
              <a:t>Glavno načelo: </a:t>
            </a:r>
            <a:r>
              <a:rPr lang="hr-HR" b="1" dirty="0"/>
              <a:t>jednostavan i pristupačan korisnicima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hr-HR" i="1" dirty="0"/>
              <a:t>istodobno se drži osnovnih standarda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r-HR" b="1"/>
              <a:t>sveobuhvatna pokrivenost </a:t>
            </a:r>
            <a:r>
              <a:rPr lang="hr-HR"/>
              <a:t>proračunske transparentnosti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hr-HR" i="1" dirty="0"/>
              <a:t>prvi put se referiralo na sve te različite aspekte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hr-HR" i="1" dirty="0"/>
              <a:t>Priručnik: uloge raznih institucija, sektora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hr-HR" i="1" dirty="0"/>
              <a:t>Svrha:  transparentnost, odgovornost, suzbijanje korupcije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r-HR" b="1"/>
              <a:t>praktične smjernice</a:t>
            </a:r>
            <a:r>
              <a:rPr lang="hr-HR"/>
              <a:t> za provedbu transparentnosti u praksi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hr-HR" i="1" dirty="0"/>
              <a:t>primjeri po zemljama – poveznice na Kodeks, Načela, PEFA-u itd.</a:t>
            </a:r>
          </a:p>
        </p:txBody>
      </p:sp>
    </p:spTree>
    <p:extLst>
      <p:ext uri="{BB962C8B-B14F-4D97-AF65-F5344CB8AC3E}">
        <p14:creationId xmlns:p14="http://schemas.microsoft.com/office/powerpoint/2010/main" val="363055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Što je sljedeće? 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r-HR"/>
              <a:t>kako je projekt napredovao od mnoštva povratnih informacija</a:t>
            </a:r>
            <a:endParaRPr lang="hr-HR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hr-HR"/>
              <a:t>međunarodne organizacije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hr-HR"/>
              <a:t>mreže visokih dužnosnika odgovornih za proračun (SBO-a)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r-HR"/>
              <a:t>konačni dokument sad spreman za objavu</a:t>
            </a:r>
            <a:endParaRPr lang="hr-HR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hr-HR"/>
              <a:t>održavat/ažurirat će se u pogledu načela suradnje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r-HR"/>
              <a:t>kako primjenjivati?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hr-HR"/>
              <a:t>samoocjenjivanje zemalja, institucija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hr-HR"/>
              <a:t>obrazovanje, razvoj kapaciteta praktičara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endParaRPr lang="hr-HR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hr-HR"/>
              <a:t>alati OECD-a za otvorenu vlast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523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/>
              <a:t>Transparentnost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hr-HR" dirty="0">
                <a:sym typeface="Wingdings" panose="05000000000000000000" pitchFamily="2" charset="2"/>
              </a:rPr>
              <a:t> Dostupnost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hr-HR"/>
              <a:t> Sudjelovanje?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>
                <a:solidFill>
                  <a:srgbClr val="00B050"/>
                </a:solidFill>
              </a:rPr>
              <a:t>Jesu li proračuni već potpuno </a:t>
            </a:r>
            <a:r>
              <a:rPr lang="hr-HR" b="1" dirty="0">
                <a:solidFill>
                  <a:srgbClr val="00B050"/>
                </a:solidFill>
              </a:rPr>
              <a:t>transparentni</a:t>
            </a:r>
            <a:r>
              <a:rPr lang="hr-HR" dirty="0">
                <a:solidFill>
                  <a:srgbClr val="00B050"/>
                </a:solidFill>
              </a:rPr>
              <a:t>?</a:t>
            </a:r>
          </a:p>
          <a:p>
            <a:pPr lvl="1"/>
            <a:r>
              <a:rPr lang="hr-HR"/>
              <a:t>fiskalni rizici   -- državne korporacije    -- dugotrajni „jazovi”</a:t>
            </a:r>
          </a:p>
          <a:p>
            <a:r>
              <a:rPr lang="hr-HR" dirty="0">
                <a:solidFill>
                  <a:srgbClr val="00B0F0"/>
                </a:solidFill>
              </a:rPr>
              <a:t>Jesu li proračuni već potpuno </a:t>
            </a:r>
            <a:r>
              <a:rPr lang="hr-HR" b="1" dirty="0">
                <a:solidFill>
                  <a:srgbClr val="00B0F0"/>
                </a:solidFill>
              </a:rPr>
              <a:t>dostupni</a:t>
            </a:r>
            <a:r>
              <a:rPr lang="hr-HR" dirty="0">
                <a:solidFill>
                  <a:srgbClr val="00B0F0"/>
                </a:solidFill>
              </a:rPr>
              <a:t>?</a:t>
            </a:r>
          </a:p>
          <a:p>
            <a:pPr lvl="1"/>
            <a:r>
              <a:rPr lang="hr-HR"/>
              <a:t>birokratski -- tehnički -- otvoreni podaci  -- kašnjenja</a:t>
            </a:r>
          </a:p>
          <a:p>
            <a:r>
              <a:rPr lang="hr-HR" dirty="0">
                <a:solidFill>
                  <a:srgbClr val="7030A0"/>
                </a:solidFill>
              </a:rPr>
              <a:t>Koji su različiti modeli i ograničenja „</a:t>
            </a:r>
            <a:r>
              <a:rPr lang="hr-HR" b="1" dirty="0">
                <a:solidFill>
                  <a:srgbClr val="7030A0"/>
                </a:solidFill>
              </a:rPr>
              <a:t>sudjelovanja</a:t>
            </a:r>
            <a:r>
              <a:rPr lang="hr-HR" dirty="0">
                <a:solidFill>
                  <a:srgbClr val="7030A0"/>
                </a:solidFill>
              </a:rPr>
              <a:t>”?</a:t>
            </a:r>
            <a:endParaRPr lang="hr-HR" b="1" i="1" dirty="0">
              <a:solidFill>
                <a:srgbClr val="7030A0"/>
              </a:solidFill>
            </a:endParaRPr>
          </a:p>
          <a:p>
            <a:pPr lvl="1"/>
            <a:r>
              <a:rPr lang="hr-HR"/>
              <a:t>„TO JE ULOGA PARLAMENTA” – neka se stoga više uključi</a:t>
            </a:r>
          </a:p>
          <a:p>
            <a:pPr lvl="1"/>
            <a:r>
              <a:rPr lang="hr-HR"/>
              <a:t>„SLUŠATI GRAĐANE I IZRAVNO IM ODGOVARATI” – švicarski model</a:t>
            </a:r>
          </a:p>
          <a:p>
            <a:pPr lvl="1"/>
            <a:r>
              <a:rPr lang="hr-HR"/>
              <a:t>„ORGANIZACIJE CIVILNOG DRUŠTVA MOGU PRENOSITI ZABRINUTOST GRAĐANA” – društveno partnerstvo</a:t>
            </a:r>
          </a:p>
          <a:p>
            <a:pPr lvl="1"/>
            <a:r>
              <a:rPr lang="hr-HR"/>
              <a:t>„OTVORENA VLADA ZNAČI OTVORENI PODACI” – dopustiti građanima i organizacijama civilnog društva da sami pronađu svoj put –neka sami osmisle svoje načine djelovanja</a:t>
            </a:r>
          </a:p>
          <a:p>
            <a:endParaRPr lang="hr-HR" dirty="0"/>
          </a:p>
          <a:p>
            <a:r>
              <a:rPr lang="hr-HR"/>
              <a:t>Rješenja specifična za pojedinu zemlju vs. međunarodne norme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66451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r>
              <a:rPr lang="hr-HR"/>
              <a:t>Pregled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/>
              <a:t>Transparentnost proračuna – pristup OECD-a</a:t>
            </a:r>
          </a:p>
          <a:p>
            <a:endParaRPr lang="hr-HR" dirty="0"/>
          </a:p>
          <a:p>
            <a:r>
              <a:rPr lang="hr-HR"/>
              <a:t>Zašto priručnik?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/>
              <a:t>Sadržaj i struktura priručnika</a:t>
            </a:r>
          </a:p>
          <a:p>
            <a:endParaRPr lang="hr-HR" dirty="0"/>
          </a:p>
          <a:p>
            <a:r>
              <a:rPr lang="hr-HR"/>
              <a:t>Sljedeći koraci u transparentnosti proračuna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088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992888" cy="180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600" b="1" dirty="0">
                <a:solidFill>
                  <a:schemeClr val="tx2"/>
                </a:solidFill>
              </a:rPr>
              <a:t>Hvala</a:t>
            </a:r>
            <a:br/>
            <a:r>
              <a:rPr lang="hr-HR" sz="3600" b="1" dirty="0">
                <a:solidFill>
                  <a:schemeClr val="tx2"/>
                </a:solidFill>
              </a:rPr>
              <a:t>na pozornosti!</a:t>
            </a:r>
            <a:endParaRPr lang="hr-HR" sz="3600" dirty="0">
              <a:solidFill>
                <a:schemeClr val="tx2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5085184"/>
            <a:ext cx="7200800" cy="1296144"/>
          </a:xfrm>
        </p:spPr>
        <p:txBody>
          <a:bodyPr>
            <a:normAutofit lnSpcReduction="10000"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hr-HR" sz="2400" i="1" dirty="0">
                <a:solidFill>
                  <a:schemeClr val="tx1"/>
                </a:solidFill>
              </a:rPr>
              <a:t>Kontakt:</a:t>
            </a:r>
            <a:br/>
            <a:r>
              <a:rPr lang="hr-HR" sz="2400" i="1" dirty="0">
                <a:solidFill>
                  <a:schemeClr val="tx1"/>
                </a:solidFill>
              </a:rPr>
              <a:t>ronnie.downes@oecd.org</a:t>
            </a:r>
          </a:p>
          <a:p>
            <a:pPr algn="l"/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994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Transparentnost – jednostavan koncept...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8370" name="Picture 2" descr="http://www.thebureauinvestigates.com/wp-content/uploads/2012/07/shutterstock_27871084-63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8352928" cy="5120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84504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chemeClr val="tx2"/>
                </a:solidFill>
              </a:rPr>
              <a:t>Transparentnost – složen koncept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>
            <a:normAutofit fontScale="92500" lnSpcReduction="10000"/>
          </a:bodyPr>
          <a:lstStyle/>
          <a:p>
            <a:pPr>
              <a:buNone/>
            </a:pPr>
            <a:r>
              <a:rPr lang="hr-HR" b="1" i="1" dirty="0">
                <a:solidFill>
                  <a:srgbClr val="7030A0"/>
                </a:solidFill>
              </a:rPr>
              <a:t>Čega?</a:t>
            </a:r>
          </a:p>
          <a:p>
            <a:r>
              <a:rPr lang="hr-HR" dirty="0"/>
              <a:t>Prihoda</a:t>
            </a:r>
          </a:p>
          <a:p>
            <a:r>
              <a:rPr lang="hr-HR" dirty="0"/>
              <a:t>Rashoda</a:t>
            </a:r>
          </a:p>
          <a:p>
            <a:r>
              <a:rPr lang="hr-HR" dirty="0"/>
              <a:t>Procesa</a:t>
            </a:r>
          </a:p>
          <a:p>
            <a:r>
              <a:rPr lang="hr-HR" dirty="0"/>
              <a:t>Planova</a:t>
            </a:r>
          </a:p>
          <a:p>
            <a:r>
              <a:rPr lang="hr-HR" dirty="0"/>
              <a:t>Učinka</a:t>
            </a:r>
          </a:p>
          <a:p>
            <a:r>
              <a:rPr lang="hr-HR" dirty="0"/>
              <a:t>Rizika</a:t>
            </a:r>
          </a:p>
          <a:p>
            <a:endParaRPr lang="hr-HR" dirty="0"/>
          </a:p>
          <a:p>
            <a:pPr>
              <a:buNone/>
            </a:pPr>
            <a:endParaRPr lang="hr-HR" dirty="0"/>
          </a:p>
          <a:p>
            <a:endParaRPr lang="hr-HR" dirty="0"/>
          </a:p>
          <a:p>
            <a:pPr marL="0" indent="0">
              <a:buNone/>
            </a:pPr>
            <a:r>
              <a:rPr lang="hr-HR" b="1" i="1" dirty="0">
                <a:solidFill>
                  <a:srgbClr val="7030A0"/>
                </a:solidFill>
              </a:rPr>
              <a:t>Kome?</a:t>
            </a:r>
            <a:endParaRPr lang="hr-HR" dirty="0"/>
          </a:p>
          <a:p>
            <a:r>
              <a:rPr lang="hr-HR" dirty="0"/>
              <a:t>Građanima</a:t>
            </a:r>
          </a:p>
          <a:p>
            <a:r>
              <a:rPr lang="hr-HR" dirty="0"/>
              <a:t>Kolegama</a:t>
            </a:r>
          </a:p>
          <a:p>
            <a:r>
              <a:rPr lang="hr-HR" dirty="0"/>
              <a:t>Međunarodnim tijelima</a:t>
            </a:r>
          </a:p>
          <a:p>
            <a:r>
              <a:rPr lang="hr-HR" dirty="0"/>
              <a:t>Tržištima</a:t>
            </a:r>
          </a:p>
          <a:p>
            <a:endParaRPr lang="hr-HR" dirty="0"/>
          </a:p>
          <a:p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b="1" i="1" dirty="0">
                <a:solidFill>
                  <a:srgbClr val="7030A0"/>
                </a:solidFill>
              </a:rPr>
              <a:t>Radi čega?</a:t>
            </a:r>
          </a:p>
          <a:p>
            <a:r>
              <a:rPr lang="hr-HR" dirty="0"/>
              <a:t>Sudjelovanja</a:t>
            </a:r>
          </a:p>
          <a:p>
            <a:r>
              <a:rPr lang="hr-HR" dirty="0"/>
              <a:t>Povjerenja</a:t>
            </a:r>
          </a:p>
          <a:p>
            <a:r>
              <a:rPr lang="hr-HR" dirty="0"/>
              <a:t>Sigurnosti</a:t>
            </a:r>
          </a:p>
          <a:p>
            <a:r>
              <a:rPr lang="hr-HR" dirty="0"/>
              <a:t>Boljih odluka</a:t>
            </a:r>
          </a:p>
          <a:p>
            <a:r>
              <a:rPr lang="hr-HR" dirty="0"/>
              <a:t>Utjecaja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403032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85000" lnSpcReduction="10000"/>
          </a:bodyPr>
          <a:lstStyle/>
          <a:p>
            <a:r>
              <a:rPr lang="hr-HR" dirty="0">
                <a:solidFill>
                  <a:schemeClr val="accent1"/>
                </a:solidFill>
              </a:rPr>
              <a:t>„Otvorenost u pogledu namjera, formuliranja i provedbe politike”</a:t>
            </a:r>
          </a:p>
          <a:p>
            <a:r>
              <a:rPr lang="hr-HR"/>
              <a:t>proračunski izvještaji (ukupno 7)</a:t>
            </a:r>
          </a:p>
          <a:p>
            <a:r>
              <a:rPr lang="hr-HR"/>
              <a:t>posebne objave</a:t>
            </a:r>
          </a:p>
          <a:p>
            <a:pPr lvl="1"/>
            <a:r>
              <a:rPr lang="hr-HR"/>
              <a:t>nefinancijska imovina</a:t>
            </a:r>
          </a:p>
          <a:p>
            <a:pPr lvl="1"/>
            <a:r>
              <a:rPr lang="hr-HR"/>
              <a:t>potencijalne obveze</a:t>
            </a:r>
          </a:p>
          <a:p>
            <a:r>
              <a:rPr lang="hr-HR"/>
              <a:t>integritet i odgovornost</a:t>
            </a:r>
          </a:p>
          <a:p>
            <a:pPr lvl="1"/>
            <a:r>
              <a:rPr lang="hr-HR"/>
              <a:t>revizija</a:t>
            </a:r>
          </a:p>
          <a:p>
            <a:pPr lvl="1"/>
            <a:r>
              <a:rPr lang="hr-HR"/>
              <a:t>temeljit pregled i angažman parlamenta</a:t>
            </a:r>
          </a:p>
          <a:p>
            <a:pPr lvl="1"/>
            <a:r>
              <a:rPr lang="hr-HR"/>
              <a:t>javna dostupnost na internetu</a:t>
            </a:r>
          </a:p>
          <a:p>
            <a:pPr lvl="1"/>
            <a:r>
              <a:rPr lang="hr-HR"/>
              <a:t>promicanje javnog razumijevanja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248472" cy="446449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526692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/>
              <a:t>Polazište OECD-a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425949085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accent1"/>
                </a:solidFill>
              </a:rPr>
              <a:t>deset proračunskih načela</a:t>
            </a:r>
          </a:p>
          <a:p>
            <a:r>
              <a:rPr lang="hr-HR"/>
              <a:t>transparentnost i dostupnost</a:t>
            </a:r>
            <a:endParaRPr lang="hr-HR" dirty="0"/>
          </a:p>
          <a:p>
            <a:r>
              <a:rPr lang="hr-HR"/>
              <a:t>uključiva, participativna i realistična rasprava </a:t>
            </a:r>
          </a:p>
          <a:p>
            <a:r>
              <a:rPr lang="hr-HR"/>
              <a:t>poveznica za otvorene podatke </a:t>
            </a:r>
          </a:p>
          <a:p>
            <a:r>
              <a:rPr lang="hr-HR"/>
              <a:t>poveznica za fiskalni rizik</a:t>
            </a:r>
          </a:p>
          <a:p>
            <a:r>
              <a:rPr lang="hr-HR"/>
              <a:t>poveznica za reviziju i kontrolu</a:t>
            </a:r>
            <a:endParaRPr lang="hr-HR" dirty="0"/>
          </a:p>
          <a:p>
            <a:endParaRPr lang="hr-H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13886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/>
              <a:t>Preporuke OECD-a za proračunsko upravljanje</a:t>
            </a:r>
            <a:endParaRPr lang="hr-HR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6" y="1484784"/>
            <a:ext cx="3421310" cy="45880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perspectiveContrastingRightFacing">
              <a:rot lat="623785" lon="19800000" rev="213211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65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hr-HR"/>
              <a:t>Pozadina Radne skupine za suzbijanje korupcije koju je osnovala skupina G20:</a:t>
            </a:r>
            <a:br/>
            <a:r>
              <a:rPr lang="hr-HR" b="1" dirty="0"/>
              <a:t>Provedbeni plan za razdoblje 2015. – 2016.</a:t>
            </a:r>
          </a:p>
          <a:p>
            <a:pPr>
              <a:spcAft>
                <a:spcPts val="1800"/>
              </a:spcAft>
            </a:pPr>
            <a:r>
              <a:rPr lang="hr-HR" dirty="0">
                <a:solidFill>
                  <a:srgbClr val="0070C0"/>
                </a:solidFill>
              </a:rPr>
              <a:t>„Promicanje veće proračunske transparentnosti i fiskalne otvorenosti ima važnu ulogu u nastojanjima suzbijanja korupcije, uključujući sprječavanje nezakonitog preusmjeravanja javnog novca od strane korumpiranih službenika i promicanje dobrog upravljanja”</a:t>
            </a:r>
          </a:p>
          <a:p>
            <a:pPr>
              <a:spcAft>
                <a:spcPts val="1800"/>
              </a:spcAft>
            </a:pPr>
            <a:r>
              <a:rPr lang="hr-HR" dirty="0">
                <a:solidFill>
                  <a:srgbClr val="0070C0"/>
                </a:solidFill>
              </a:rPr>
              <a:t>„Promicanje veće proračunske transparentnosti i fiskalne otvorenosti ima važne poveznice s programom otpornosti G20, među ostalim, zadobivanjem većeg povjerenja javnosti u pogledu stabilnosti i sigurnosti javnih financija.” </a:t>
            </a:r>
          </a:p>
          <a:p>
            <a:pPr>
              <a:spcAft>
                <a:spcPts val="1800"/>
              </a:spcAft>
            </a:pP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„razviti priručnik o proračunskoj transparentnosti skupine G20”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27038"/>
            <a:ext cx="813690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/>
              <a:t>Kontekst skupine G20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9204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997794"/>
            <a:ext cx="2688234" cy="201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427038"/>
            <a:ext cx="813690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/>
              <a:t>Trebamo li još pravila za proračunsku transparentnost? </a:t>
            </a:r>
            <a:endParaRPr lang="hr-HR" i="1" dirty="0"/>
          </a:p>
        </p:txBody>
      </p:sp>
      <p:pic>
        <p:nvPicPr>
          <p:cNvPr id="4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575" y="5733256"/>
            <a:ext cx="2500640" cy="774847"/>
          </a:xfrm>
          <a:prstGeom prst="rect">
            <a:avLst/>
          </a:prstGeom>
          <a:noFill/>
        </p:spPr>
      </p:pic>
      <p:pic>
        <p:nvPicPr>
          <p:cNvPr id="5" name="Picture 15" descr="Global Initiative for Fiscal Transparenc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87" y="2064804"/>
            <a:ext cx="1905156" cy="12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58" y="1367138"/>
            <a:ext cx="3912468" cy="77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266" y="4353682"/>
            <a:ext cx="1570960" cy="15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upload.wikimedia.org/wikipedia/en/thumb/7/7e/International_Monetary_Fund_logo.svg/1005px-International_Monetary_Fund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92" y="2419822"/>
            <a:ext cx="1724052" cy="17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ages.all-free-download.com/images/graphiclarge/signpost_vector_28992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09875"/>
            <a:ext cx="26479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65" y="4764683"/>
            <a:ext cx="93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Open Government Partnership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38" y="-26008013"/>
            <a:ext cx="14287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48547"/>
            <a:ext cx="4132287" cy="32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1010098" cy="101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008"/>
            <a:ext cx="1296144" cy="12961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637112"/>
          </a:xfrm>
        </p:spPr>
        <p:txBody>
          <a:bodyPr>
            <a:normAutofit lnSpcReduction="10000"/>
          </a:bodyPr>
          <a:lstStyle/>
          <a:p>
            <a:r>
              <a:rPr lang="hr-HR"/>
              <a:t>pomoć u </a:t>
            </a: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samoocjenjivanju</a:t>
            </a:r>
            <a:r>
              <a:rPr lang="hr-HR"/>
              <a:t> razine proračunske transparentnosti i planiranju i provedbi reformi usmjerenih na transparentnost</a:t>
            </a:r>
            <a:endParaRPr lang="hr-HR" dirty="0"/>
          </a:p>
          <a:p>
            <a:endParaRPr lang="hr-HR" dirty="0"/>
          </a:p>
          <a:p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utvrđivanje ključnih poruka </a:t>
            </a:r>
            <a:r>
              <a:rPr lang="hr-HR"/>
              <a:t>prikupljanjem uvida o proračunskoj transparentnosti međunarodne zajednice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/>
              <a:t>omogućiti </a:t>
            </a: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pristup resursima</a:t>
            </a:r>
            <a:r>
              <a:rPr lang="hr-HR"/>
              <a:t> koji su već dostupni diljem međunarodne zajednice</a:t>
            </a:r>
            <a:endParaRPr lang="hr-H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27038"/>
            <a:ext cx="741682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/>
              <a:t>Tri korisne uloge priručnika</a:t>
            </a: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8846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31236</TotalTime>
  <Words>620</Words>
  <Application>Microsoft Office PowerPoint</Application>
  <PresentationFormat>On-screen Show (4:3)</PresentationFormat>
  <Paragraphs>182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Wingdings</vt:lpstr>
      <vt:lpstr>Office Theme</vt:lpstr>
      <vt:lpstr>Transparentnost proračuna Novi, globalni priručnik</vt:lpstr>
      <vt:lpstr>Pregled</vt:lpstr>
      <vt:lpstr>Transparentnost – jednostavan koncept...</vt:lpstr>
      <vt:lpstr>Transparentnost – složen koncept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Strukturirano u pet institucionalnih područja</vt:lpstr>
      <vt:lpstr>Struktura poglavlja</vt:lpstr>
      <vt:lpstr>Struktura poglavlja</vt:lpstr>
      <vt:lpstr>Neke od prednosti ovog pristupa?</vt:lpstr>
      <vt:lpstr>Što je sljedeće? </vt:lpstr>
      <vt:lpstr>Transparentnost Dostupnost Sudjelovanje?</vt:lpstr>
      <vt:lpstr>Hvala na pozornosti!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hl</dc:creator>
  <cp:lastModifiedBy>Ksenia Galantsova</cp:lastModifiedBy>
  <cp:revision>585</cp:revision>
  <cp:lastPrinted>2016-06-22T14:21:39Z</cp:lastPrinted>
  <dcterms:created xsi:type="dcterms:W3CDTF">2012-09-05T08:42:12Z</dcterms:created>
  <dcterms:modified xsi:type="dcterms:W3CDTF">2017-06-16T13:43:24Z</dcterms:modified>
</cp:coreProperties>
</file>