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404" r:id="rId3"/>
    <p:sldId id="468" r:id="rId4"/>
    <p:sldId id="469" r:id="rId5"/>
    <p:sldId id="463" r:id="rId6"/>
    <p:sldId id="471" r:id="rId7"/>
    <p:sldId id="378" r:id="rId8"/>
    <p:sldId id="450" r:id="rId9"/>
    <p:sldId id="451" r:id="rId10"/>
    <p:sldId id="458" r:id="rId11"/>
    <p:sldId id="460" r:id="rId12"/>
    <p:sldId id="459" r:id="rId13"/>
    <p:sldId id="461" r:id="rId14"/>
    <p:sldId id="433" r:id="rId15"/>
    <p:sldId id="441" r:id="rId16"/>
    <p:sldId id="457" r:id="rId17"/>
    <p:sldId id="447" r:id="rId18"/>
    <p:sldId id="427" r:id="rId19"/>
    <p:sldId id="464" r:id="rId20"/>
    <p:sldId id="452" r:id="rId21"/>
  </p:sldIdLst>
  <p:sldSz cx="9144000" cy="6858000" type="screen4x3"/>
  <p:notesSz cx="9906000" cy="6794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00FF"/>
    <a:srgbClr val="FF00FF"/>
    <a:srgbClr val="600000"/>
    <a:srgbClr val="993300"/>
    <a:srgbClr val="FF66FF"/>
    <a:srgbClr val="CA6E6C"/>
    <a:srgbClr val="FF99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39" autoAdjust="0"/>
    <p:restoredTop sz="84000" autoAdjust="0"/>
  </p:normalViewPr>
  <p:slideViewPr>
    <p:cSldViewPr>
      <p:cViewPr>
        <p:scale>
          <a:sx n="100" d="100"/>
          <a:sy n="100" d="100"/>
        </p:scale>
        <p:origin x="-1386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6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10" d="100"/>
          <a:sy n="110" d="100"/>
        </p:scale>
        <p:origin x="-1032" y="498"/>
      </p:cViewPr>
      <p:guideLst>
        <p:guide orient="horz" pos="2141"/>
        <p:guide pos="3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292600" cy="339726"/>
          </a:xfrm>
          <a:prstGeom prst="rect">
            <a:avLst/>
          </a:prstGeom>
        </p:spPr>
        <p:txBody>
          <a:bodyPr vert="horz" lIns="92918" tIns="46459" rIns="92918" bIns="464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11111" y="1"/>
            <a:ext cx="4292600" cy="339726"/>
          </a:xfrm>
          <a:prstGeom prst="rect">
            <a:avLst/>
          </a:prstGeom>
        </p:spPr>
        <p:txBody>
          <a:bodyPr vert="horz" lIns="92918" tIns="46459" rIns="92918" bIns="46459" rtlCol="0"/>
          <a:lstStyle>
            <a:lvl1pPr algn="r">
              <a:defRPr sz="1200"/>
            </a:lvl1pPr>
          </a:lstStyle>
          <a:p>
            <a:fld id="{E57C94FC-F3F6-487F-A229-8A37624A26FA}" type="datetimeFigureOut">
              <a:rPr lang="en-US" smtClean="0"/>
              <a:pPr/>
              <a:t>15-Jun-2017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453597"/>
            <a:ext cx="4292600" cy="339726"/>
          </a:xfrm>
          <a:prstGeom prst="rect">
            <a:avLst/>
          </a:prstGeom>
        </p:spPr>
        <p:txBody>
          <a:bodyPr vert="horz" lIns="92918" tIns="46459" rIns="92918" bIns="464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11111" y="6453597"/>
            <a:ext cx="4292600" cy="339726"/>
          </a:xfrm>
          <a:prstGeom prst="rect">
            <a:avLst/>
          </a:prstGeom>
        </p:spPr>
        <p:txBody>
          <a:bodyPr vert="horz" lIns="92918" tIns="46459" rIns="92918" bIns="46459" rtlCol="0" anchor="b"/>
          <a:lstStyle>
            <a:lvl1pPr algn="r">
              <a:defRPr sz="1200"/>
            </a:lvl1pPr>
          </a:lstStyle>
          <a:p>
            <a:fld id="{02B36408-6A94-44CB-84F4-97A8F02852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21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292600" cy="339726"/>
          </a:xfrm>
          <a:prstGeom prst="rect">
            <a:avLst/>
          </a:prstGeom>
        </p:spPr>
        <p:txBody>
          <a:bodyPr vert="horz" lIns="92918" tIns="46459" rIns="92918" bIns="464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11111" y="1"/>
            <a:ext cx="4292600" cy="339726"/>
          </a:xfrm>
          <a:prstGeom prst="rect">
            <a:avLst/>
          </a:prstGeom>
        </p:spPr>
        <p:txBody>
          <a:bodyPr vert="horz" lIns="92918" tIns="46459" rIns="92918" bIns="46459" rtlCol="0"/>
          <a:lstStyle>
            <a:lvl1pPr algn="r">
              <a:defRPr sz="1200"/>
            </a:lvl1pPr>
          </a:lstStyle>
          <a:p>
            <a:fld id="{19A66499-EE95-4D0D-8DB0-5F67C13B736B}" type="datetimeFigureOut">
              <a:rPr lang="en-US" smtClean="0"/>
              <a:pPr/>
              <a:t>15-Jun-2017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75" y="508000"/>
            <a:ext cx="339725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18" tIns="46459" rIns="92918" bIns="464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0600" y="3227390"/>
            <a:ext cx="7924800" cy="3057525"/>
          </a:xfrm>
          <a:prstGeom prst="rect">
            <a:avLst/>
          </a:prstGeom>
        </p:spPr>
        <p:txBody>
          <a:bodyPr vert="horz" lIns="92918" tIns="46459" rIns="92918" bIns="4645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453597"/>
            <a:ext cx="4292600" cy="339726"/>
          </a:xfrm>
          <a:prstGeom prst="rect">
            <a:avLst/>
          </a:prstGeom>
        </p:spPr>
        <p:txBody>
          <a:bodyPr vert="horz" lIns="92918" tIns="46459" rIns="92918" bIns="464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1111" y="6453597"/>
            <a:ext cx="4292600" cy="339726"/>
          </a:xfrm>
          <a:prstGeom prst="rect">
            <a:avLst/>
          </a:prstGeom>
        </p:spPr>
        <p:txBody>
          <a:bodyPr vert="horz" lIns="92918" tIns="46459" rIns="92918" bIns="46459" rtlCol="0" anchor="b"/>
          <a:lstStyle>
            <a:lvl1pPr algn="r">
              <a:defRPr sz="1200"/>
            </a:lvl1pPr>
          </a:lstStyle>
          <a:p>
            <a:fld id="{B9F075BF-B68F-49A6-BBD9-1F92037784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2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[no need for translation –</a:t>
            </a:r>
            <a:r>
              <a:rPr lang="en-GB" baseline="0" dirty="0" smtClean="0"/>
              <a:t> this slide is for “illustrative” purposes, it is not intended to be read]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49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[no need for translation –</a:t>
            </a:r>
            <a:r>
              <a:rPr lang="en-GB" baseline="0" dirty="0" smtClean="0"/>
              <a:t> this slide is for “illustrative” purposes, it is not intended to be read]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68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[no need for translation –</a:t>
            </a:r>
            <a:r>
              <a:rPr lang="en-GB" baseline="0" dirty="0" smtClean="0"/>
              <a:t> this slide is for “illustrative” purposes, it is not intended to be read]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50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[no need for translation –</a:t>
            </a:r>
            <a:r>
              <a:rPr lang="en-GB" baseline="0" dirty="0" smtClean="0"/>
              <a:t> this slide is for “illustrative” purposes, it is not intended to be read]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83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08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[only the green text needs to be translated]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8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[only the green text needs to be translated]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8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8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14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[translation notes: “mediate” here means “channel, convey,</a:t>
            </a:r>
            <a:r>
              <a:rPr lang="en-GB" baseline="0" dirty="0" smtClean="0"/>
              <a:t> represent” citizens views</a:t>
            </a:r>
          </a:p>
          <a:p>
            <a:r>
              <a:rPr lang="en-GB" baseline="0" dirty="0" smtClean="0"/>
              <a:t>CSOs – civil society organisations]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11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144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i="1" dirty="0" smtClean="0"/>
              <a:t>[translation</a:t>
            </a:r>
            <a:r>
              <a:rPr lang="en-GB" i="1" baseline="0" dirty="0" smtClean="0"/>
              <a:t> notes: “of what” means “what are we being </a:t>
            </a:r>
            <a:r>
              <a:rPr lang="en-GB" i="1" baseline="0" dirty="0" err="1" smtClean="0"/>
              <a:t>transaprenct</a:t>
            </a:r>
            <a:r>
              <a:rPr lang="en-GB" i="1" baseline="0" dirty="0" smtClean="0"/>
              <a:t> about? What is the subject matter”</a:t>
            </a:r>
          </a:p>
          <a:p>
            <a:r>
              <a:rPr lang="en-GB" i="1" baseline="0" dirty="0" smtClean="0"/>
              <a:t>“to whom” i.e. to whom are we being transparent”</a:t>
            </a:r>
          </a:p>
          <a:p>
            <a:r>
              <a:rPr lang="en-GB" i="1" baseline="0" dirty="0" smtClean="0"/>
              <a:t>“for what” i.e. “for what purpose, why?”</a:t>
            </a:r>
          </a:p>
          <a:p>
            <a:r>
              <a:rPr lang="en-GB" i="1" baseline="0" dirty="0" smtClean="0"/>
              <a:t>“int’l bodies” means international bodies]</a:t>
            </a:r>
          </a:p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[no need for translation except</a:t>
            </a:r>
            <a:r>
              <a:rPr lang="en-GB" baseline="0" dirty="0" smtClean="0"/>
              <a:t> for Slide Title]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AC6-F020-43E0-947B-14C68D3DC9E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95536" y="1124744"/>
            <a:ext cx="799288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Documents and Settings\Kavanagh_j\Local Settings\Temp\OECD logotype text\OECD_TEXT_10c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500640" cy="77484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>
            <a:lvl1pPr>
              <a:defRPr lang="en-US" sz="32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5E95AC6-F020-43E0-947B-14C68D3DC9E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7544" y="1268760"/>
            <a:ext cx="8136904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Documents and Settings\Kavanagh_j\Local Settings\Temp\OECD logotype text\OECD_TEXT_10c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305263"/>
            <a:ext cx="1407429" cy="43610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32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9552" y="1700808"/>
            <a:ext cx="3959225" cy="43926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2" descr="C:\Documents and Settings\Kavanagh_j\Local Settings\Temp\OECD logotype text\OECD_TEXT_10c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305263"/>
            <a:ext cx="1407429" cy="436105"/>
          </a:xfrm>
          <a:prstGeom prst="rect">
            <a:avLst/>
          </a:prstGeom>
          <a:noFill/>
        </p:spPr>
      </p:pic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716463" y="1700213"/>
            <a:ext cx="3998912" cy="439261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8929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01EB2-853F-46E0-8822-4B3F49200D8B}" type="datetimeFigureOut">
              <a:rPr lang="en-US" smtClean="0"/>
              <a:pPr/>
              <a:t>15-Jun-2017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5AC6-F020-43E0-947B-14C68D3DC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://www.opengovpartnership.org/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1.jpeg"/><Relationship Id="rId9" Type="http://schemas.openxmlformats.org/officeDocument/2006/relationships/image" Target="../media/image10.jpe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5536" y="1124744"/>
            <a:ext cx="799288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Documents and Settings\Kavanagh_j\Local Settings\Temp\OECD logotype text\OECD_TEXT_10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2500640" cy="774847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7992888" cy="18002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</a:rPr>
              <a:t>Budget Transparency</a:t>
            </a:r>
            <a:br>
              <a:rPr lang="en-GB" sz="3600" b="1" dirty="0" smtClean="0">
                <a:solidFill>
                  <a:schemeClr val="tx2"/>
                </a:solidFill>
              </a:rPr>
            </a:br>
            <a:r>
              <a:rPr lang="en-GB" sz="3600" b="1" i="1" dirty="0" smtClean="0">
                <a:solidFill>
                  <a:schemeClr val="tx2"/>
                </a:solidFill>
              </a:rPr>
              <a:t>A </a:t>
            </a:r>
            <a:r>
              <a:rPr lang="en-GB" sz="3600" b="1" i="1" dirty="0">
                <a:solidFill>
                  <a:schemeClr val="tx2"/>
                </a:solidFill>
              </a:rPr>
              <a:t>New, Global </a:t>
            </a:r>
            <a:r>
              <a:rPr lang="en-GB" sz="3600" b="1" i="1" dirty="0" smtClean="0">
                <a:solidFill>
                  <a:schemeClr val="tx2"/>
                </a:solidFill>
              </a:rPr>
              <a:t>Toolkit</a:t>
            </a:r>
            <a:endParaRPr lang="en-US" sz="3600" i="1" dirty="0">
              <a:solidFill>
                <a:schemeClr val="tx2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55576" y="3933056"/>
            <a:ext cx="7704856" cy="1872208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Ronnie Downes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Deputy Head – Budgeting and Public </a:t>
            </a:r>
            <a:r>
              <a:rPr lang="en-US" sz="2400" dirty="0" smtClean="0">
                <a:solidFill>
                  <a:schemeClr val="tx1"/>
                </a:solidFill>
              </a:rPr>
              <a:t>Expenditures, OECD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Moscow, June 2017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76457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4592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856984" cy="643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1072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1" y="404664"/>
            <a:ext cx="8860879" cy="610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4274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613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6796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Structured in five </a:t>
            </a:r>
            <a:r>
              <a:rPr lang="en-GB" dirty="0"/>
              <a:t>institutional spheres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2073609" y="1427129"/>
            <a:ext cx="4996782" cy="4810183"/>
            <a:chOff x="2168224" y="1556792"/>
            <a:chExt cx="4835089" cy="4654529"/>
          </a:xfrm>
        </p:grpSpPr>
        <p:grpSp>
          <p:nvGrpSpPr>
            <p:cNvPr id="79" name="Group 78"/>
            <p:cNvGrpSpPr/>
            <p:nvPr/>
          </p:nvGrpSpPr>
          <p:grpSpPr>
            <a:xfrm>
              <a:off x="2168224" y="1556792"/>
              <a:ext cx="4835089" cy="4654529"/>
              <a:chOff x="2168224" y="1065470"/>
              <a:chExt cx="4835089" cy="4654529"/>
            </a:xfrm>
          </p:grpSpPr>
          <p:grpSp>
            <p:nvGrpSpPr>
              <p:cNvPr id="86" name="Group 85"/>
              <p:cNvGrpSpPr/>
              <p:nvPr/>
            </p:nvGrpSpPr>
            <p:grpSpPr>
              <a:xfrm rot="16200000">
                <a:off x="2258504" y="975190"/>
                <a:ext cx="4654529" cy="4835089"/>
                <a:chOff x="2250580" y="889462"/>
                <a:chExt cx="4654529" cy="4835089"/>
              </a:xfrm>
            </p:grpSpPr>
            <p:sp>
              <p:nvSpPr>
                <p:cNvPr id="98" name="Regular Pentagon 97"/>
                <p:cNvSpPr/>
                <p:nvPr/>
              </p:nvSpPr>
              <p:spPr>
                <a:xfrm rot="16200000">
                  <a:off x="3421548" y="2462075"/>
                  <a:ext cx="1800200" cy="1714476"/>
                </a:xfrm>
                <a:prstGeom prst="pentagon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9" name="Chord 98"/>
                <p:cNvSpPr/>
                <p:nvPr/>
              </p:nvSpPr>
              <p:spPr>
                <a:xfrm rot="16200000">
                  <a:off x="5176917" y="2455217"/>
                  <a:ext cx="1728192" cy="1728192"/>
                </a:xfrm>
                <a:prstGeom prst="chord">
                  <a:avLst>
                    <a:gd name="adj1" fmla="val 18555176"/>
                    <a:gd name="adj2" fmla="val 13816103"/>
                  </a:avLst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00" name="Chord 99"/>
                <p:cNvSpPr/>
                <p:nvPr/>
              </p:nvSpPr>
              <p:spPr>
                <a:xfrm rot="20520000">
                  <a:off x="4042074" y="3996359"/>
                  <a:ext cx="1728192" cy="1728192"/>
                </a:xfrm>
                <a:prstGeom prst="chord">
                  <a:avLst>
                    <a:gd name="adj1" fmla="val 18555176"/>
                    <a:gd name="adj2" fmla="val 13816103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" name="Chord 100"/>
                <p:cNvSpPr/>
                <p:nvPr/>
              </p:nvSpPr>
              <p:spPr>
                <a:xfrm rot="3240000">
                  <a:off x="2250582" y="3401283"/>
                  <a:ext cx="1728192" cy="1728192"/>
                </a:xfrm>
                <a:prstGeom prst="chord">
                  <a:avLst>
                    <a:gd name="adj1" fmla="val 18555176"/>
                    <a:gd name="adj2" fmla="val 13816103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" name="Chord 101"/>
                <p:cNvSpPr/>
                <p:nvPr/>
              </p:nvSpPr>
              <p:spPr>
                <a:xfrm rot="7560000">
                  <a:off x="2250580" y="1491396"/>
                  <a:ext cx="1728192" cy="1728192"/>
                </a:xfrm>
                <a:prstGeom prst="chord">
                  <a:avLst>
                    <a:gd name="adj1" fmla="val 18555176"/>
                    <a:gd name="adj2" fmla="val 13816103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03" name="Chord 102"/>
                <p:cNvSpPr/>
                <p:nvPr/>
              </p:nvSpPr>
              <p:spPr>
                <a:xfrm rot="11880000">
                  <a:off x="4031771" y="889462"/>
                  <a:ext cx="1728192" cy="1728192"/>
                </a:xfrm>
                <a:prstGeom prst="chord">
                  <a:avLst>
                    <a:gd name="adj1" fmla="val 18555176"/>
                    <a:gd name="adj2" fmla="val 13816103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7" name="TextBox 86"/>
              <p:cNvSpPr txBox="1"/>
              <p:nvPr/>
            </p:nvSpPr>
            <p:spPr>
              <a:xfrm flipH="1">
                <a:off x="3755996" y="3713683"/>
                <a:ext cx="1684155" cy="5062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b="1" dirty="0" smtClean="0">
                    <a:solidFill>
                      <a:schemeClr val="bg1"/>
                    </a:solidFill>
                  </a:rPr>
                  <a:t>Budget Transparency</a:t>
                </a:r>
              </a:p>
              <a:p>
                <a:pPr algn="ctr"/>
                <a:r>
                  <a:rPr lang="en-GB" sz="1400" b="1" dirty="0" smtClean="0">
                    <a:solidFill>
                      <a:schemeClr val="bg1"/>
                    </a:solidFill>
                  </a:rPr>
                  <a:t>Toolkit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8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flipH="1">
                <a:off x="2635331" y="2511988"/>
                <a:ext cx="720000" cy="7139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9" name="TextBox 88"/>
              <p:cNvSpPr txBox="1"/>
              <p:nvPr/>
            </p:nvSpPr>
            <p:spPr>
              <a:xfrm flipH="1">
                <a:off x="2500400" y="3266957"/>
                <a:ext cx="989869" cy="446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b="1" dirty="0" smtClean="0">
                    <a:solidFill>
                      <a:schemeClr val="bg1"/>
                    </a:solidFill>
                  </a:rPr>
                  <a:t>Government </a:t>
                </a:r>
              </a:p>
              <a:p>
                <a:pPr algn="ctr"/>
                <a:r>
                  <a:rPr lang="en-GB" sz="1200" b="1" dirty="0" smtClean="0">
                    <a:solidFill>
                      <a:schemeClr val="bg1"/>
                    </a:solidFill>
                  </a:rPr>
                  <a:t>Reporting</a:t>
                </a:r>
                <a:endParaRPr lang="en-GB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9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flipH="1">
                <a:off x="4238075" y="1262714"/>
                <a:ext cx="720000" cy="7128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1" name="TextBox 90"/>
              <p:cNvSpPr txBox="1"/>
              <p:nvPr/>
            </p:nvSpPr>
            <p:spPr>
              <a:xfrm flipH="1">
                <a:off x="4073827" y="2082433"/>
                <a:ext cx="1048502" cy="446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b="1" dirty="0" smtClean="0">
                    <a:solidFill>
                      <a:schemeClr val="bg1"/>
                    </a:solidFill>
                  </a:rPr>
                  <a:t>Parliamentary</a:t>
                </a:r>
              </a:p>
              <a:p>
                <a:pPr algn="ctr"/>
                <a:r>
                  <a:rPr lang="en-GB" sz="1200" b="1" dirty="0" smtClean="0">
                    <a:solidFill>
                      <a:schemeClr val="bg1"/>
                    </a:solidFill>
                  </a:rPr>
                  <a:t>Involvement</a:t>
                </a:r>
                <a:endParaRPr lang="en-GB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92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flipH="1">
                <a:off x="5795011" y="2478168"/>
                <a:ext cx="720000" cy="7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3" name="TextBox 92"/>
              <p:cNvSpPr txBox="1"/>
              <p:nvPr/>
            </p:nvSpPr>
            <p:spPr>
              <a:xfrm flipH="1">
                <a:off x="5657776" y="3272385"/>
                <a:ext cx="1010283" cy="446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b="1" dirty="0" smtClean="0">
                    <a:solidFill>
                      <a:schemeClr val="bg1"/>
                    </a:solidFill>
                  </a:rPr>
                  <a:t>Independent </a:t>
                </a:r>
              </a:p>
              <a:p>
                <a:pPr algn="ctr"/>
                <a:r>
                  <a:rPr lang="en-GB" sz="1200" b="1" dirty="0" smtClean="0">
                    <a:solidFill>
                      <a:schemeClr val="bg1"/>
                    </a:solidFill>
                  </a:rPr>
                  <a:t>Oversight</a:t>
                </a:r>
                <a:endParaRPr lang="en-GB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94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flipH="1">
                <a:off x="3266210" y="4293096"/>
                <a:ext cx="720000" cy="7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5" name="TextBox 94"/>
              <p:cNvSpPr txBox="1"/>
              <p:nvPr/>
            </p:nvSpPr>
            <p:spPr>
              <a:xfrm flipH="1">
                <a:off x="2999227" y="5008904"/>
                <a:ext cx="1263613" cy="446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b="1" dirty="0" smtClean="0">
                    <a:solidFill>
                      <a:schemeClr val="bg1"/>
                    </a:solidFill>
                  </a:rPr>
                  <a:t>Openness and</a:t>
                </a:r>
              </a:p>
              <a:p>
                <a:pPr algn="ctr"/>
                <a:r>
                  <a:rPr lang="en-GB" sz="1200" b="1" dirty="0" smtClean="0">
                    <a:solidFill>
                      <a:schemeClr val="bg1"/>
                    </a:solidFill>
                  </a:rPr>
                  <a:t>Civic Engagement</a:t>
                </a:r>
                <a:endParaRPr lang="en-GB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143191" y="4387240"/>
                <a:ext cx="720000" cy="720000"/>
              </a:xfrm>
              <a:prstGeom prst="rect">
                <a:avLst/>
              </a:prstGeom>
            </p:spPr>
          </p:pic>
          <p:sp>
            <p:nvSpPr>
              <p:cNvPr id="97" name="TextBox 96"/>
              <p:cNvSpPr txBox="1"/>
              <p:nvPr/>
            </p:nvSpPr>
            <p:spPr>
              <a:xfrm flipH="1">
                <a:off x="4831529" y="5107241"/>
                <a:ext cx="1445715" cy="446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b="1" dirty="0" smtClean="0">
                    <a:solidFill>
                      <a:schemeClr val="bg1"/>
                    </a:solidFill>
                  </a:rPr>
                  <a:t>Interaction with the </a:t>
                </a:r>
              </a:p>
              <a:p>
                <a:pPr algn="ctr"/>
                <a:r>
                  <a:rPr lang="en-GB" sz="1200" b="1" dirty="0" smtClean="0">
                    <a:solidFill>
                      <a:schemeClr val="bg1"/>
                    </a:solidFill>
                  </a:rPr>
                  <a:t>Private Sector</a:t>
                </a:r>
                <a:endParaRPr lang="en-GB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4139952" y="3428387"/>
              <a:ext cx="911182" cy="765507"/>
              <a:chOff x="1259632" y="746909"/>
              <a:chExt cx="6192688" cy="5202634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1259632" y="746909"/>
                <a:ext cx="6192688" cy="5202634"/>
                <a:chOff x="1259632" y="746909"/>
                <a:chExt cx="6192688" cy="5202634"/>
              </a:xfrm>
            </p:grpSpPr>
            <p:pic>
              <p:nvPicPr>
                <p:cNvPr id="83" name="Picture 82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9632" y="746909"/>
                  <a:ext cx="5202371" cy="5202371"/>
                </a:xfrm>
                <a:prstGeom prst="rect">
                  <a:avLst/>
                </a:prstGeom>
              </p:spPr>
            </p:pic>
            <p:sp>
              <p:nvSpPr>
                <p:cNvPr id="84" name="Rectangle 83"/>
                <p:cNvSpPr/>
                <p:nvPr/>
              </p:nvSpPr>
              <p:spPr>
                <a:xfrm rot="18900000">
                  <a:off x="3672941" y="3329037"/>
                  <a:ext cx="1356857" cy="1008134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85" name="Picture 84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49949" y="747172"/>
                  <a:ext cx="5202371" cy="5202371"/>
                </a:xfrm>
                <a:prstGeom prst="rect">
                  <a:avLst/>
                </a:prstGeom>
              </p:spPr>
            </p:pic>
          </p:grpSp>
          <p:sp>
            <p:nvSpPr>
              <p:cNvPr id="82" name="Rectangle 81"/>
              <p:cNvSpPr/>
              <p:nvPr/>
            </p:nvSpPr>
            <p:spPr>
              <a:xfrm rot="-2700000">
                <a:off x="2032276" y="4439586"/>
                <a:ext cx="2893880" cy="4856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142885" y="3043109"/>
            <a:ext cx="2772001" cy="432000"/>
            <a:chOff x="1614631" y="1628799"/>
            <a:chExt cx="2772001" cy="648001"/>
          </a:xfrm>
        </p:grpSpPr>
        <p:sp>
          <p:nvSpPr>
            <p:cNvPr id="30" name="Rectangle 29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A</a:t>
              </a:r>
              <a:endParaRPr lang="en-GB" sz="2400" b="1" dirty="0" smtClean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46632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Providing useful budget </a:t>
              </a:r>
              <a:r>
                <a:rPr lang="en-US" sz="11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reports</a:t>
              </a:r>
            </a:p>
            <a:p>
              <a:r>
                <a:rPr lang="en-US" sz="11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during </a:t>
              </a:r>
              <a:r>
                <a:rPr lang="en-US" sz="11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annual cycle </a:t>
              </a:r>
              <a:endParaRPr lang="en-GB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42885" y="3639696"/>
            <a:ext cx="2772000" cy="432000"/>
            <a:chOff x="1614631" y="1628799"/>
            <a:chExt cx="2772000" cy="648001"/>
          </a:xfrm>
        </p:grpSpPr>
        <p:sp>
          <p:nvSpPr>
            <p:cNvPr id="33" name="Rectangle 32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B</a:t>
              </a:r>
              <a:endParaRPr lang="en-GB" sz="2400" b="1" dirty="0" smtClean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046631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Including the right financial information in budget reports </a:t>
              </a:r>
              <a:endParaRPr lang="en-GB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180583" y="1412776"/>
            <a:ext cx="2772000" cy="432000"/>
            <a:chOff x="1614631" y="1628799"/>
            <a:chExt cx="2772000" cy="648001"/>
          </a:xfrm>
        </p:grpSpPr>
        <p:sp>
          <p:nvSpPr>
            <p:cNvPr id="36" name="Rectangle 35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C</a:t>
              </a:r>
              <a:endParaRPr lang="en-GB" sz="2400" b="1" dirty="0" smtClean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046631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Benefiting from parliamentary engagement and scrutiny</a:t>
              </a:r>
              <a:endParaRPr lang="en-GB" sz="11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180583" y="2009363"/>
            <a:ext cx="2772000" cy="432000"/>
            <a:chOff x="1614631" y="1628799"/>
            <a:chExt cx="2772000" cy="648001"/>
          </a:xfrm>
        </p:grpSpPr>
        <p:sp>
          <p:nvSpPr>
            <p:cNvPr id="39" name="Rectangle 38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D</a:t>
              </a:r>
              <a:endParaRPr lang="en-GB" sz="2400" b="1" dirty="0" smtClean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046631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Supporting parliamentary capacity</a:t>
              </a:r>
              <a:endParaRPr lang="en-GB" sz="11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228525" y="2530649"/>
            <a:ext cx="2772000" cy="432000"/>
            <a:chOff x="1614631" y="1628799"/>
            <a:chExt cx="2772000" cy="648001"/>
          </a:xfrm>
        </p:grpSpPr>
        <p:sp>
          <p:nvSpPr>
            <p:cNvPr id="42" name="Rectangle 41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E</a:t>
              </a:r>
              <a:endParaRPr lang="en-GB" sz="2400" b="1" dirty="0" smtClean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46631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Management and internal control of public money</a:t>
              </a:r>
              <a:endParaRPr lang="en-GB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212507" y="3124738"/>
            <a:ext cx="2772000" cy="432000"/>
            <a:chOff x="1614631" y="1628799"/>
            <a:chExt cx="2772000" cy="648001"/>
          </a:xfrm>
        </p:grpSpPr>
        <p:sp>
          <p:nvSpPr>
            <p:cNvPr id="45" name="Rectangle 44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F</a:t>
              </a:r>
              <a:endParaRPr lang="en-GB" sz="2400" b="1" dirty="0" smtClean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046631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Supporting the role of the Supreme Audit Institution</a:t>
              </a:r>
              <a:endParaRPr lang="en-GB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228184" y="3731902"/>
            <a:ext cx="2772000" cy="432000"/>
            <a:chOff x="1614631" y="1628799"/>
            <a:chExt cx="2772000" cy="648001"/>
          </a:xfrm>
        </p:grpSpPr>
        <p:sp>
          <p:nvSpPr>
            <p:cNvPr id="48" name="Rectangle 47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G</a:t>
              </a:r>
              <a:endParaRPr lang="en-GB" sz="2400" b="1" dirty="0" smtClean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046631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Designing effective Independent Fiscal Institutions</a:t>
              </a:r>
              <a:endParaRPr lang="en-GB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24583" y="4550891"/>
            <a:ext cx="2772000" cy="432000"/>
            <a:chOff x="1614631" y="1628799"/>
            <a:chExt cx="2772000" cy="648001"/>
          </a:xfrm>
        </p:grpSpPr>
        <p:sp>
          <p:nvSpPr>
            <p:cNvPr id="51" name="Rectangle 50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H</a:t>
              </a:r>
              <a:endParaRPr lang="en-GB" sz="2400" b="1" dirty="0" smtClean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046631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Making the budget accessible to the public</a:t>
              </a:r>
              <a:endParaRPr lang="en-GB" sz="11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24583" y="5170536"/>
            <a:ext cx="2772000" cy="432000"/>
            <a:chOff x="1614631" y="1628799"/>
            <a:chExt cx="2772000" cy="648001"/>
          </a:xfrm>
        </p:grpSpPr>
        <p:sp>
          <p:nvSpPr>
            <p:cNvPr id="54" name="Rectangle 53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I</a:t>
              </a:r>
              <a:endParaRPr lang="en-GB" sz="2400" b="1" dirty="0" smtClean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046631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Using open data to support budget transparency</a:t>
              </a:r>
              <a:endParaRPr lang="en-GB" sz="11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24583" y="5769593"/>
            <a:ext cx="2772000" cy="431999"/>
            <a:chOff x="1614631" y="1628799"/>
            <a:chExt cx="2772000" cy="647999"/>
          </a:xfrm>
        </p:grpSpPr>
        <p:sp>
          <p:nvSpPr>
            <p:cNvPr id="57" name="Rectangle 56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J</a:t>
              </a:r>
              <a:endParaRPr lang="en-GB" sz="2400" b="1" dirty="0" smtClean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046631" y="1628799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Making the budget more inclusive and participative</a:t>
              </a:r>
              <a:endParaRPr lang="en-GB" sz="11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144209" y="4471122"/>
            <a:ext cx="2772000" cy="432000"/>
            <a:chOff x="1614631" y="1628799"/>
            <a:chExt cx="2772000" cy="648001"/>
          </a:xfrm>
        </p:grpSpPr>
        <p:sp>
          <p:nvSpPr>
            <p:cNvPr id="60" name="Rectangle 59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K</a:t>
              </a:r>
              <a:endParaRPr lang="en-GB" sz="2400" b="1" dirty="0" smtClean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046631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Opening up public contracting and procurement</a:t>
              </a:r>
              <a:endParaRPr lang="en-GB" sz="11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126481" y="5070437"/>
            <a:ext cx="2772000" cy="432000"/>
            <a:chOff x="1614631" y="1628799"/>
            <a:chExt cx="2772000" cy="648001"/>
          </a:xfrm>
        </p:grpSpPr>
        <p:sp>
          <p:nvSpPr>
            <p:cNvPr id="67" name="Rectangle 66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L</a:t>
              </a:r>
              <a:endParaRPr lang="en-GB" sz="2400" b="1" dirty="0" smtClean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046631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Revenues and expenditures in resource endowments</a:t>
              </a:r>
              <a:endParaRPr lang="en-GB" sz="11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126481" y="5618895"/>
            <a:ext cx="2772000" cy="432000"/>
            <a:chOff x="1614631" y="1628799"/>
            <a:chExt cx="2772000" cy="648001"/>
          </a:xfrm>
        </p:grpSpPr>
        <p:sp>
          <p:nvSpPr>
            <p:cNvPr id="70" name="Rectangle 69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M</a:t>
              </a:r>
              <a:endParaRPr lang="en-GB" sz="2400" b="1" dirty="0" smtClean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046631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Infrastructure governance for integrity, VFM and transparency</a:t>
              </a:r>
              <a:endParaRPr lang="en-GB" sz="11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075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8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the </a:t>
            </a:r>
            <a:r>
              <a:rPr lang="en-GB" dirty="0"/>
              <a:t>C</a:t>
            </a:r>
            <a:r>
              <a:rPr lang="en-GB" dirty="0" smtClean="0"/>
              <a:t>hapters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65" y="1412776"/>
            <a:ext cx="4140000" cy="522114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8101" y="1412776"/>
            <a:ext cx="4752528" cy="792088"/>
          </a:xfrm>
          <a:prstGeom prst="roundRect">
            <a:avLst>
              <a:gd name="adj" fmla="val 29855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979957" y="1808820"/>
            <a:ext cx="743499" cy="1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23456" y="1485655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Colours and icons for easy navigation within the document.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101" y="2276872"/>
            <a:ext cx="4752528" cy="2187181"/>
          </a:xfrm>
          <a:prstGeom prst="roundRect">
            <a:avLst>
              <a:gd name="adj" fmla="val 14235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980629" y="3284984"/>
            <a:ext cx="743499" cy="1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23456" y="2684819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Quotes from publications of leading institutions in the area to highlight the relevance of the topic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101" y="4581127"/>
            <a:ext cx="4752528" cy="2052795"/>
          </a:xfrm>
          <a:prstGeom prst="roundRect">
            <a:avLst>
              <a:gd name="adj" fmla="val 17118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980629" y="5607524"/>
            <a:ext cx="743499" cy="1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24128" y="5422859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Overview of the chapters content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019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2" grpId="0"/>
      <p:bldP spid="13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the </a:t>
            </a:r>
            <a:r>
              <a:rPr lang="en-GB" dirty="0"/>
              <a:t>C</a:t>
            </a:r>
            <a:r>
              <a:rPr lang="en-GB" dirty="0" smtClean="0"/>
              <a:t>hapters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862" y="1484784"/>
            <a:ext cx="4415383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4548284" y="1484784"/>
            <a:ext cx="4578872" cy="933028"/>
          </a:xfrm>
          <a:prstGeom prst="roundRect">
            <a:avLst>
              <a:gd name="adj" fmla="val 29855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4548284" y="2454374"/>
            <a:ext cx="4731272" cy="1118642"/>
          </a:xfrm>
          <a:prstGeom prst="roundRect">
            <a:avLst>
              <a:gd name="adj" fmla="val 29855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4548284" y="3645023"/>
            <a:ext cx="4752528" cy="2448273"/>
          </a:xfrm>
          <a:prstGeom prst="roundRect">
            <a:avLst>
              <a:gd name="adj" fmla="val 29855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55576" y="162813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Topic summary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6654" y="2829029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Suggested Starting Points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5576" y="4149080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Country examples</a:t>
            </a:r>
          </a:p>
          <a:p>
            <a:endParaRPr lang="en-GB" dirty="0">
              <a:solidFill>
                <a:srgbClr val="00B050"/>
              </a:solidFill>
            </a:endParaRPr>
          </a:p>
          <a:p>
            <a:r>
              <a:rPr lang="en-GB" i="1" dirty="0" smtClean="0">
                <a:solidFill>
                  <a:srgbClr val="00B050"/>
                </a:solidFill>
              </a:rPr>
              <a:t>and</a:t>
            </a:r>
          </a:p>
          <a:p>
            <a:endParaRPr lang="en-GB" dirty="0" smtClean="0">
              <a:solidFill>
                <a:srgbClr val="00B050"/>
              </a:solidFill>
            </a:endParaRPr>
          </a:p>
          <a:p>
            <a:r>
              <a:rPr lang="en-GB" dirty="0" smtClean="0">
                <a:solidFill>
                  <a:srgbClr val="00B050"/>
                </a:solidFill>
              </a:rPr>
              <a:t>“Signposts” to international standards</a:t>
            </a:r>
            <a:endParaRPr lang="en-GB" dirty="0">
              <a:solidFill>
                <a:srgbClr val="00B05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3967741" y="1812800"/>
            <a:ext cx="580543" cy="2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967741" y="3016743"/>
            <a:ext cx="580543" cy="2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967740" y="4869159"/>
            <a:ext cx="580543" cy="2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125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Some benefits of this approach?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dirty="0" smtClean="0"/>
              <a:t>Over-riding principle: </a:t>
            </a:r>
            <a:r>
              <a:rPr lang="en-GB" b="1" dirty="0" smtClean="0"/>
              <a:t>simple and user-friendly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GB" i="1" dirty="0" smtClean="0"/>
              <a:t>While remaining faithful to underlying standards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b="1" dirty="0" smtClean="0"/>
              <a:t>Comprehensive coverage </a:t>
            </a:r>
            <a:r>
              <a:rPr lang="en-GB" dirty="0" smtClean="0"/>
              <a:t>of </a:t>
            </a:r>
            <a:r>
              <a:rPr lang="en-GB" dirty="0"/>
              <a:t>budget transparency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GB" i="1" dirty="0" smtClean="0"/>
              <a:t>First time all of these diverse aspects have been “signposted”</a:t>
            </a:r>
            <a:endParaRPr lang="en-GB" i="1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GB" i="1" dirty="0" smtClean="0"/>
              <a:t>Toolkit: </a:t>
            </a:r>
            <a:r>
              <a:rPr lang="en-GB" i="1" dirty="0"/>
              <a:t>Roles </a:t>
            </a:r>
            <a:r>
              <a:rPr lang="en-GB" i="1" dirty="0" smtClean="0"/>
              <a:t>of diverse institutions, sectors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GB" i="1" dirty="0" smtClean="0"/>
              <a:t>Purposes:  transparency, accountability, anti-corruption</a:t>
            </a:r>
            <a:endParaRPr lang="en-GB" i="1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b="1" dirty="0" smtClean="0"/>
              <a:t>Practical guidance </a:t>
            </a:r>
            <a:r>
              <a:rPr lang="en-GB" dirty="0" smtClean="0"/>
              <a:t>to put transparency into practice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GB" i="1" dirty="0" smtClean="0"/>
              <a:t>Country examples – links to Code, Principles, PEFA </a:t>
            </a:r>
            <a:r>
              <a:rPr lang="en-GB" i="1" dirty="0" err="1" smtClean="0"/>
              <a:t>etc</a:t>
            </a:r>
            <a:endParaRPr lang="en-GB" i="1" dirty="0" smtClean="0"/>
          </a:p>
        </p:txBody>
      </p:sp>
    </p:spTree>
    <p:extLst>
      <p:ext uri="{BB962C8B-B14F-4D97-AF65-F5344CB8AC3E}">
        <p14:creationId xmlns:p14="http://schemas.microsoft.com/office/powerpoint/2010/main" val="363055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next? 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dirty="0" smtClean="0"/>
              <a:t>How Project </a:t>
            </a:r>
            <a:r>
              <a:rPr lang="en-GB" dirty="0" smtClean="0"/>
              <a:t>has benefited from much feedback</a:t>
            </a:r>
            <a:endParaRPr lang="en-GB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GB" dirty="0" smtClean="0"/>
              <a:t>International organisations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GB" dirty="0" smtClean="0"/>
              <a:t>SBO networks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dirty="0" smtClean="0"/>
              <a:t>Final document </a:t>
            </a:r>
            <a:r>
              <a:rPr lang="en-GB" dirty="0" smtClean="0"/>
              <a:t>now ready to be published</a:t>
            </a:r>
            <a:endParaRPr lang="en-GB" dirty="0" smtClean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GB" dirty="0" smtClean="0"/>
              <a:t>Will be maintained / updated on collaborative principles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dirty="0" smtClean="0"/>
              <a:t>How to use?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GB" dirty="0" smtClean="0"/>
              <a:t>Self assessment by countries, institutions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GB" dirty="0" smtClean="0"/>
              <a:t>Education, capacity development of practitioners</a:t>
            </a:r>
          </a:p>
          <a:p>
            <a:pPr marL="457200" lvl="1" indent="0">
              <a:spcBef>
                <a:spcPts val="0"/>
              </a:spcBef>
              <a:spcAft>
                <a:spcPts val="1800"/>
              </a:spcAft>
              <a:buNone/>
            </a:pPr>
            <a:endParaRPr lang="en-GB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dirty="0" smtClean="0"/>
              <a:t>OECD Open Government tools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23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Transparency </a:t>
            </a:r>
            <a:r>
              <a:rPr lang="en-GB" dirty="0" smtClean="0">
                <a:sym typeface="Wingdings" panose="05000000000000000000" pitchFamily="2" charset="2"/>
              </a:rPr>
              <a:t> Accessibility  </a:t>
            </a:r>
            <a:r>
              <a:rPr lang="en-GB" dirty="0" smtClean="0"/>
              <a:t>Participation?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Are budgets yet fully </a:t>
            </a:r>
            <a:r>
              <a:rPr lang="en-GB" b="1" dirty="0" smtClean="0">
                <a:solidFill>
                  <a:srgbClr val="00B050"/>
                </a:solidFill>
              </a:rPr>
              <a:t>transparent?</a:t>
            </a:r>
          </a:p>
          <a:p>
            <a:pPr lvl="1"/>
            <a:r>
              <a:rPr lang="en-GB" dirty="0" smtClean="0"/>
              <a:t>Fiscal risks   -- State corporations    -- Long-term “holes”</a:t>
            </a:r>
          </a:p>
          <a:p>
            <a:r>
              <a:rPr lang="en-GB" dirty="0" smtClean="0">
                <a:solidFill>
                  <a:srgbClr val="00B0F0"/>
                </a:solidFill>
              </a:rPr>
              <a:t>Are budgets yet fully </a:t>
            </a:r>
            <a:r>
              <a:rPr lang="en-GB" b="1" dirty="0" smtClean="0">
                <a:solidFill>
                  <a:srgbClr val="00B0F0"/>
                </a:solidFill>
              </a:rPr>
              <a:t>accessible?</a:t>
            </a:r>
          </a:p>
          <a:p>
            <a:pPr lvl="1"/>
            <a:r>
              <a:rPr lang="en-GB" dirty="0" smtClean="0"/>
              <a:t>Bureaucratic  -- technical  -- open data  -- lag times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What </a:t>
            </a:r>
            <a:r>
              <a:rPr lang="en-GB" dirty="0" smtClean="0">
                <a:solidFill>
                  <a:srgbClr val="7030A0"/>
                </a:solidFill>
              </a:rPr>
              <a:t>are the different models and </a:t>
            </a:r>
            <a:r>
              <a:rPr lang="en-GB" dirty="0" smtClean="0">
                <a:solidFill>
                  <a:srgbClr val="7030A0"/>
                </a:solidFill>
              </a:rPr>
              <a:t>limits </a:t>
            </a:r>
            <a:r>
              <a:rPr lang="en-GB" dirty="0" smtClean="0">
                <a:solidFill>
                  <a:srgbClr val="7030A0"/>
                </a:solidFill>
              </a:rPr>
              <a:t>of </a:t>
            </a:r>
            <a:r>
              <a:rPr lang="en-GB" b="1" dirty="0" smtClean="0">
                <a:solidFill>
                  <a:srgbClr val="7030A0"/>
                </a:solidFill>
              </a:rPr>
              <a:t>“participation?”</a:t>
            </a:r>
            <a:endParaRPr lang="en-GB" b="1" i="1" dirty="0" smtClean="0">
              <a:solidFill>
                <a:srgbClr val="7030A0"/>
              </a:solidFill>
            </a:endParaRPr>
          </a:p>
          <a:p>
            <a:pPr lvl="1"/>
            <a:r>
              <a:rPr lang="en-GB" i="1" dirty="0" smtClean="0"/>
              <a:t>“THIS IS PARLIAMENT’S ROLE” </a:t>
            </a:r>
            <a:r>
              <a:rPr lang="en-GB" dirty="0" smtClean="0"/>
              <a:t>– so get them more involved</a:t>
            </a:r>
          </a:p>
          <a:p>
            <a:pPr lvl="1"/>
            <a:r>
              <a:rPr lang="en-GB" i="1" dirty="0" smtClean="0"/>
              <a:t>“LISTEN &amp; RESPOND DIRECTLY TO CITIZENS” </a:t>
            </a:r>
            <a:r>
              <a:rPr lang="en-GB" dirty="0" smtClean="0"/>
              <a:t>– Swiss model</a:t>
            </a:r>
          </a:p>
          <a:p>
            <a:pPr lvl="1"/>
            <a:r>
              <a:rPr lang="en-GB" i="1" dirty="0" smtClean="0"/>
              <a:t>“CSOs CAN MEDIATE CITIZENS’ CONCERNS” </a:t>
            </a:r>
            <a:r>
              <a:rPr lang="en-GB" dirty="0" smtClean="0"/>
              <a:t>– Social partnership</a:t>
            </a:r>
          </a:p>
          <a:p>
            <a:pPr lvl="1"/>
            <a:r>
              <a:rPr lang="en-GB" i="1" dirty="0" smtClean="0"/>
              <a:t>“OPEN GOVERNMENT MEANS OPEN DATA” </a:t>
            </a:r>
            <a:r>
              <a:rPr lang="en-GB" dirty="0" smtClean="0"/>
              <a:t>– let citizens and CSOs find their own way – make their own paths</a:t>
            </a:r>
          </a:p>
          <a:p>
            <a:endParaRPr lang="en-GB" dirty="0" smtClean="0"/>
          </a:p>
          <a:p>
            <a:r>
              <a:rPr lang="en-GB" dirty="0" smtClean="0"/>
              <a:t>Country-specific </a:t>
            </a:r>
            <a:r>
              <a:rPr lang="en-GB" dirty="0" smtClean="0"/>
              <a:t>solutions </a:t>
            </a:r>
            <a:r>
              <a:rPr lang="en-GB" i="1" dirty="0" smtClean="0"/>
              <a:t>versus</a:t>
            </a:r>
            <a:r>
              <a:rPr lang="en-GB" dirty="0" smtClean="0"/>
              <a:t> international norms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6451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22114"/>
          </a:xfrm>
        </p:spPr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Budget Transparency – The OECD’s approach</a:t>
            </a:r>
          </a:p>
          <a:p>
            <a:endParaRPr lang="en-GB" dirty="0"/>
          </a:p>
          <a:p>
            <a:r>
              <a:rPr lang="en-GB" dirty="0" smtClean="0"/>
              <a:t>Why </a:t>
            </a:r>
            <a:r>
              <a:rPr lang="en-GB" dirty="0" smtClean="0"/>
              <a:t>a toolkit?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The content and the structure of the toolkit</a:t>
            </a:r>
          </a:p>
          <a:p>
            <a:endParaRPr lang="en-GB" dirty="0"/>
          </a:p>
          <a:p>
            <a:r>
              <a:rPr lang="en-GB" dirty="0" smtClean="0"/>
              <a:t>Next steps for Budget Transparency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0886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5536" y="1124744"/>
            <a:ext cx="799288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Documents and Settings\Kavanagh_j\Local Settings\Temp\OECD logotype text\OECD_TEXT_10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2500640" cy="774847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7992888" cy="1800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solidFill>
                  <a:schemeClr val="tx2"/>
                </a:solidFill>
              </a:rPr>
              <a:t>Thank you </a:t>
            </a:r>
            <a:br>
              <a:rPr lang="en-GB" sz="3600" b="1" dirty="0" smtClean="0">
                <a:solidFill>
                  <a:schemeClr val="tx2"/>
                </a:solidFill>
              </a:rPr>
            </a:br>
            <a:r>
              <a:rPr lang="en-GB" sz="3600" b="1" dirty="0" smtClean="0">
                <a:solidFill>
                  <a:schemeClr val="tx2"/>
                </a:solidFill>
              </a:rPr>
              <a:t>for your attention!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5536" y="5085184"/>
            <a:ext cx="7200800" cy="1296144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en-US" sz="2400" i="1" dirty="0" smtClean="0">
                <a:solidFill>
                  <a:schemeClr val="tx1"/>
                </a:solidFill>
              </a:rPr>
              <a:t>Contact:</a:t>
            </a:r>
            <a:br>
              <a:rPr lang="en-US" sz="2400" i="1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ronnie.downes@oecd.org</a:t>
            </a:r>
          </a:p>
          <a:p>
            <a:pPr algn="l"/>
            <a:r>
              <a:rPr lang="en-US" sz="2400" i="1" dirty="0" smtClean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9949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Transparency – a simple concept…</a:t>
            </a:r>
            <a:endParaRPr lang="en-GB" dirty="0" smtClean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8370" name="Picture 2" descr="http://www.thebureauinvestigates.com/wp-content/uploads/2012/07/shutterstock_27871084-630x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8352928" cy="5120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68450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Transparency – a complex concept</a:t>
            </a:r>
            <a:endParaRPr lang="en-GB" dirty="0" smtClean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3">
            <a:normAutofit lnSpcReduction="10000"/>
          </a:bodyPr>
          <a:lstStyle/>
          <a:p>
            <a:pPr>
              <a:buNone/>
            </a:pPr>
            <a:r>
              <a:rPr lang="en-GB" b="1" i="1" dirty="0" smtClean="0">
                <a:solidFill>
                  <a:srgbClr val="7030A0"/>
                </a:solidFill>
              </a:rPr>
              <a:t>Of what?</a:t>
            </a:r>
          </a:p>
          <a:p>
            <a:r>
              <a:rPr lang="en-GB" dirty="0" smtClean="0"/>
              <a:t>Revenues</a:t>
            </a:r>
          </a:p>
          <a:p>
            <a:r>
              <a:rPr lang="en-GB" dirty="0" smtClean="0"/>
              <a:t>Expenditures</a:t>
            </a:r>
          </a:p>
          <a:p>
            <a:r>
              <a:rPr lang="en-GB" dirty="0" smtClean="0"/>
              <a:t>Processes</a:t>
            </a:r>
          </a:p>
          <a:p>
            <a:r>
              <a:rPr lang="en-GB" dirty="0" smtClean="0"/>
              <a:t>Plans</a:t>
            </a:r>
          </a:p>
          <a:p>
            <a:r>
              <a:rPr lang="en-GB" dirty="0" smtClean="0"/>
              <a:t>Performance</a:t>
            </a:r>
          </a:p>
          <a:p>
            <a:r>
              <a:rPr lang="en-GB" dirty="0" smtClean="0"/>
              <a:t>Risks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i="1" dirty="0" smtClean="0">
                <a:solidFill>
                  <a:srgbClr val="7030A0"/>
                </a:solidFill>
              </a:rPr>
              <a:t>To whom?</a:t>
            </a:r>
          </a:p>
          <a:p>
            <a:r>
              <a:rPr lang="en-GB" dirty="0" smtClean="0"/>
              <a:t>Citizens</a:t>
            </a:r>
          </a:p>
          <a:p>
            <a:r>
              <a:rPr lang="en-GB" dirty="0" smtClean="0"/>
              <a:t>Peers</a:t>
            </a:r>
          </a:p>
          <a:p>
            <a:r>
              <a:rPr lang="en-GB" dirty="0" smtClean="0"/>
              <a:t>Int’l bodies</a:t>
            </a:r>
          </a:p>
          <a:p>
            <a:r>
              <a:rPr lang="en-GB" dirty="0" smtClean="0"/>
              <a:t>Markets</a:t>
            </a:r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i="1" dirty="0" smtClean="0">
                <a:solidFill>
                  <a:srgbClr val="7030A0"/>
                </a:solidFill>
              </a:rPr>
              <a:t>For what?</a:t>
            </a:r>
          </a:p>
          <a:p>
            <a:r>
              <a:rPr lang="en-GB" dirty="0" smtClean="0"/>
              <a:t>Participation</a:t>
            </a:r>
          </a:p>
          <a:p>
            <a:r>
              <a:rPr lang="en-GB" dirty="0" smtClean="0"/>
              <a:t>Trust</a:t>
            </a:r>
          </a:p>
          <a:p>
            <a:r>
              <a:rPr lang="en-GB" dirty="0" smtClean="0"/>
              <a:t>Confidence</a:t>
            </a:r>
          </a:p>
          <a:p>
            <a:r>
              <a:rPr lang="en-GB" dirty="0" smtClean="0"/>
              <a:t>Better decisions</a:t>
            </a:r>
          </a:p>
          <a:p>
            <a:r>
              <a:rPr lang="en-GB" dirty="0" smtClean="0"/>
              <a:t>Impacts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0303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1600200"/>
            <a:ext cx="4546848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“Openness about policy intentions, formulation and implementation”</a:t>
            </a:r>
          </a:p>
          <a:p>
            <a:r>
              <a:rPr lang="en-GB" dirty="0" smtClean="0"/>
              <a:t>Budget reports (7 in total)</a:t>
            </a:r>
          </a:p>
          <a:p>
            <a:r>
              <a:rPr lang="en-GB" dirty="0" smtClean="0"/>
              <a:t>Specific disclosures</a:t>
            </a:r>
          </a:p>
          <a:p>
            <a:pPr lvl="1"/>
            <a:r>
              <a:rPr lang="en-GB" dirty="0" smtClean="0"/>
              <a:t>Non-financial assets</a:t>
            </a:r>
          </a:p>
          <a:p>
            <a:pPr lvl="1"/>
            <a:r>
              <a:rPr lang="en-GB" dirty="0" smtClean="0"/>
              <a:t>Contingent liabilities</a:t>
            </a:r>
          </a:p>
          <a:p>
            <a:r>
              <a:rPr lang="en-GB" dirty="0" smtClean="0"/>
              <a:t>Integrity &amp; accountability</a:t>
            </a:r>
          </a:p>
          <a:p>
            <a:pPr lvl="1"/>
            <a:r>
              <a:rPr lang="en-GB" dirty="0" smtClean="0"/>
              <a:t>Audit</a:t>
            </a:r>
          </a:p>
          <a:p>
            <a:pPr lvl="1"/>
            <a:r>
              <a:rPr lang="en-GB" dirty="0" smtClean="0"/>
              <a:t>Parliamentary scrutiny</a:t>
            </a:r>
          </a:p>
          <a:p>
            <a:pPr lvl="1"/>
            <a:r>
              <a:rPr lang="en-GB" dirty="0" smtClean="0"/>
              <a:t>Public availability on internet</a:t>
            </a:r>
          </a:p>
          <a:p>
            <a:pPr lvl="1"/>
            <a:r>
              <a:rPr lang="en-GB" dirty="0" smtClean="0"/>
              <a:t>Promote public understanding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248472" cy="446449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5266928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OECD’s starting point</a:t>
            </a:r>
            <a:endParaRPr lang="en-GB" i="1" dirty="0" smtClean="0"/>
          </a:p>
        </p:txBody>
      </p:sp>
    </p:spTree>
    <p:extLst>
      <p:ext uri="{BB962C8B-B14F-4D97-AF65-F5344CB8AC3E}">
        <p14:creationId xmlns:p14="http://schemas.microsoft.com/office/powerpoint/2010/main" val="42594908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1600200"/>
            <a:ext cx="4546848" cy="452596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10 budget principles</a:t>
            </a:r>
            <a:endParaRPr lang="en-GB" dirty="0" smtClean="0">
              <a:solidFill>
                <a:schemeClr val="accent1"/>
              </a:solidFill>
            </a:endParaRPr>
          </a:p>
          <a:p>
            <a:r>
              <a:rPr lang="en-GB" dirty="0" smtClean="0"/>
              <a:t>Transparency and accessibility</a:t>
            </a:r>
            <a:endParaRPr lang="en-GB" dirty="0" smtClean="0"/>
          </a:p>
          <a:p>
            <a:r>
              <a:rPr lang="en-GB" dirty="0" smtClean="0"/>
              <a:t>Inclusive, participative and realistic debate </a:t>
            </a:r>
          </a:p>
          <a:p>
            <a:r>
              <a:rPr lang="en-GB" dirty="0" smtClean="0"/>
              <a:t>Link to Open Data </a:t>
            </a:r>
          </a:p>
          <a:p>
            <a:r>
              <a:rPr lang="en-GB" dirty="0" smtClean="0"/>
              <a:t>Link to Fiscal risk</a:t>
            </a:r>
          </a:p>
          <a:p>
            <a:r>
              <a:rPr lang="en-GB" dirty="0" smtClean="0"/>
              <a:t>Link to Audit and Control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13886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OECD’s </a:t>
            </a:r>
            <a:r>
              <a:rPr lang="en-GB" dirty="0" smtClean="0"/>
              <a:t>Budgetary Governance Recommendation</a:t>
            </a:r>
            <a:endParaRPr lang="en-GB" i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26" y="1484784"/>
            <a:ext cx="3421310" cy="458802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accent1"/>
            </a:outerShdw>
          </a:effectLst>
          <a:scene3d>
            <a:camera prst="perspectiveContrastingRightFacing">
              <a:rot lat="623785" lon="19800000" rev="213211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765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525963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GB" dirty="0" smtClean="0"/>
              <a:t>Background of G20 Anti-corruption Working Group (ACWG):</a:t>
            </a:r>
            <a:br>
              <a:rPr lang="en-GB" dirty="0" smtClean="0"/>
            </a:br>
            <a:r>
              <a:rPr lang="en-GB" b="1" dirty="0" smtClean="0"/>
              <a:t>Implementation Plan 2015-16</a:t>
            </a:r>
          </a:p>
          <a:p>
            <a:pPr>
              <a:spcAft>
                <a:spcPts val="1800"/>
              </a:spcAft>
            </a:pPr>
            <a:r>
              <a:rPr lang="en-AU" dirty="0" smtClean="0">
                <a:solidFill>
                  <a:srgbClr val="0070C0"/>
                </a:solidFill>
              </a:rPr>
              <a:t>“Promoting </a:t>
            </a:r>
            <a:r>
              <a:rPr lang="en-AU" dirty="0">
                <a:solidFill>
                  <a:srgbClr val="0070C0"/>
                </a:solidFill>
              </a:rPr>
              <a:t>greater budget transparency and fiscal openness plays an important role in anti-corruption efforts, including by deterring illicit diversions of public money by corrupt officials and promoting good </a:t>
            </a:r>
            <a:r>
              <a:rPr lang="en-AU" dirty="0" smtClean="0">
                <a:solidFill>
                  <a:srgbClr val="0070C0"/>
                </a:solidFill>
              </a:rPr>
              <a:t>governance”</a:t>
            </a:r>
          </a:p>
          <a:p>
            <a:pPr>
              <a:spcAft>
                <a:spcPts val="1800"/>
              </a:spcAft>
            </a:pPr>
            <a:r>
              <a:rPr lang="en-AU" dirty="0" smtClean="0">
                <a:solidFill>
                  <a:srgbClr val="0070C0"/>
                </a:solidFill>
              </a:rPr>
              <a:t>“Promoting </a:t>
            </a:r>
            <a:r>
              <a:rPr lang="en-AU" dirty="0">
                <a:solidFill>
                  <a:srgbClr val="0070C0"/>
                </a:solidFill>
              </a:rPr>
              <a:t>greater budget transparency and fiscal openness has important links to the G20 resilience agenda, including by fostering greater public confidence in the stability and soundness of public finances</a:t>
            </a:r>
            <a:r>
              <a:rPr lang="en-AU" dirty="0" smtClean="0">
                <a:solidFill>
                  <a:srgbClr val="0070C0"/>
                </a:solidFill>
              </a:rPr>
              <a:t>.” </a:t>
            </a:r>
            <a:endParaRPr lang="en-GB" dirty="0" smtClean="0">
              <a:solidFill>
                <a:srgbClr val="0070C0"/>
              </a:solidFill>
            </a:endParaRPr>
          </a:p>
          <a:p>
            <a:pPr>
              <a:spcAft>
                <a:spcPts val="1800"/>
              </a:spcAft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“develop a G20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practical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toolkit on budget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transparency”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427038"/>
            <a:ext cx="813690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The G20 Context</a:t>
            </a:r>
            <a:endParaRPr lang="en-GB" i="1" dirty="0" smtClean="0"/>
          </a:p>
        </p:txBody>
      </p:sp>
    </p:spTree>
    <p:extLst>
      <p:ext uri="{BB962C8B-B14F-4D97-AF65-F5344CB8AC3E}">
        <p14:creationId xmlns:p14="http://schemas.microsoft.com/office/powerpoint/2010/main" val="392049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997794"/>
            <a:ext cx="2688234" cy="201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7544" y="427038"/>
            <a:ext cx="813690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Do we need more rules for budget transparency? </a:t>
            </a:r>
            <a:endParaRPr lang="en-GB" i="1" dirty="0" smtClean="0"/>
          </a:p>
        </p:txBody>
      </p:sp>
      <p:pic>
        <p:nvPicPr>
          <p:cNvPr id="4" name="Picture 2" descr="C:\Documents and Settings\Kavanagh_j\Local Settings\Temp\OECD logotype text\OECD_TEXT_10c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575" y="5733256"/>
            <a:ext cx="2500640" cy="774847"/>
          </a:xfrm>
          <a:prstGeom prst="rect">
            <a:avLst/>
          </a:prstGeom>
          <a:noFill/>
        </p:spPr>
      </p:pic>
      <p:pic>
        <p:nvPicPr>
          <p:cNvPr id="5" name="Picture 15" descr="Global Initiative for Fiscal Transparenc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87" y="2064804"/>
            <a:ext cx="1905156" cy="126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758" y="1367138"/>
            <a:ext cx="3912468" cy="77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266" y="4353682"/>
            <a:ext cx="1570960" cy="157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s://upload.wikimedia.org/wikipedia/en/thumb/7/7e/International_Monetary_Fund_logo.svg/1005px-International_Monetary_Fund_logo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992" y="2419822"/>
            <a:ext cx="1724052" cy="17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images.all-free-download.com/images/graphiclarge/signpost_vector_28992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09875"/>
            <a:ext cx="26479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765" y="4764683"/>
            <a:ext cx="933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Open Government Partnership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5538" y="-26008013"/>
            <a:ext cx="14287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48547"/>
            <a:ext cx="4132287" cy="32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733256"/>
            <a:ext cx="1010098" cy="101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3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3008"/>
            <a:ext cx="1296144" cy="129614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6371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Help to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self-assess</a:t>
            </a:r>
            <a:r>
              <a:rPr lang="en-US" dirty="0"/>
              <a:t> </a:t>
            </a:r>
            <a:r>
              <a:rPr lang="en-US" dirty="0" smtClean="0"/>
              <a:t>level </a:t>
            </a:r>
            <a:r>
              <a:rPr lang="en-US" dirty="0"/>
              <a:t>of budget transparency, and </a:t>
            </a:r>
            <a:r>
              <a:rPr lang="en-US" dirty="0" smtClean="0"/>
              <a:t>to </a:t>
            </a:r>
            <a:r>
              <a:rPr lang="en-US" dirty="0"/>
              <a:t>plan and implement </a:t>
            </a:r>
            <a:r>
              <a:rPr lang="en-US" dirty="0" smtClean="0"/>
              <a:t>transparency-focused reforms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Reinforce key messages </a:t>
            </a:r>
            <a:r>
              <a:rPr lang="en-US" dirty="0" smtClean="0"/>
              <a:t>by bringing together the </a:t>
            </a:r>
            <a:r>
              <a:rPr lang="en-US" dirty="0"/>
              <a:t>insights of the international community of budget </a:t>
            </a:r>
            <a:r>
              <a:rPr lang="en-US" dirty="0" smtClean="0"/>
              <a:t>transparency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Provide </a:t>
            </a:r>
            <a:r>
              <a:rPr lang="en-US" dirty="0"/>
              <a:t>a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gateway to resources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that </a:t>
            </a:r>
            <a:r>
              <a:rPr lang="en-US" dirty="0" smtClean="0"/>
              <a:t>are </a:t>
            </a:r>
            <a:r>
              <a:rPr lang="en-US" dirty="0"/>
              <a:t>already available across the international </a:t>
            </a:r>
            <a:r>
              <a:rPr lang="en-US" dirty="0" smtClean="0"/>
              <a:t>community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427038"/>
            <a:ext cx="741682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3 useful roles for a “toolkit”</a:t>
            </a:r>
            <a:endParaRPr lang="en-GB" i="1" dirty="0" smtClean="0"/>
          </a:p>
        </p:txBody>
      </p:sp>
    </p:spTree>
    <p:extLst>
      <p:ext uri="{BB962C8B-B14F-4D97-AF65-F5344CB8AC3E}">
        <p14:creationId xmlns:p14="http://schemas.microsoft.com/office/powerpoint/2010/main" val="388465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31230</TotalTime>
  <Words>845</Words>
  <Application>Microsoft Office PowerPoint</Application>
  <PresentationFormat>On-screen Show (4:3)</PresentationFormat>
  <Paragraphs>190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Budget Transparency A New, Global Toolkit</vt:lpstr>
      <vt:lpstr>Overview</vt:lpstr>
      <vt:lpstr>Transparency – a simple concept…</vt:lpstr>
      <vt:lpstr>Transparency – a complex concept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Structured in five institutional spheres</vt:lpstr>
      <vt:lpstr>Structure of the Chapters</vt:lpstr>
      <vt:lpstr>Structure of the Chapters</vt:lpstr>
      <vt:lpstr>Some benefits of this approach?</vt:lpstr>
      <vt:lpstr>What’s next? </vt:lpstr>
      <vt:lpstr>Transparency  Accessibility  Participation?</vt:lpstr>
      <vt:lpstr>Thank you  for your attention!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</dc:title>
  <dc:creator>hl</dc:creator>
  <cp:lastModifiedBy>DOWNES Ronald</cp:lastModifiedBy>
  <cp:revision>584</cp:revision>
  <cp:lastPrinted>2016-06-22T14:21:39Z</cp:lastPrinted>
  <dcterms:created xsi:type="dcterms:W3CDTF">2012-09-05T08:42:12Z</dcterms:created>
  <dcterms:modified xsi:type="dcterms:W3CDTF">2017-06-15T10:26:08Z</dcterms:modified>
</cp:coreProperties>
</file>