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404" r:id="rId3"/>
    <p:sldId id="468" r:id="rId4"/>
    <p:sldId id="469" r:id="rId5"/>
    <p:sldId id="463" r:id="rId6"/>
    <p:sldId id="471" r:id="rId7"/>
    <p:sldId id="378" r:id="rId8"/>
    <p:sldId id="450" r:id="rId9"/>
    <p:sldId id="451" r:id="rId10"/>
    <p:sldId id="472" r:id="rId11"/>
    <p:sldId id="473" r:id="rId12"/>
    <p:sldId id="474" r:id="rId13"/>
    <p:sldId id="475" r:id="rId14"/>
    <p:sldId id="476" r:id="rId15"/>
    <p:sldId id="477" r:id="rId16"/>
    <p:sldId id="478" r:id="rId17"/>
    <p:sldId id="479" r:id="rId18"/>
    <p:sldId id="433" r:id="rId19"/>
    <p:sldId id="441" r:id="rId20"/>
    <p:sldId id="457" r:id="rId21"/>
    <p:sldId id="447" r:id="rId22"/>
    <p:sldId id="427" r:id="rId23"/>
    <p:sldId id="464" r:id="rId24"/>
    <p:sldId id="452" r:id="rId25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2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FF"/>
    <a:srgbClr val="FF00FF"/>
    <a:srgbClr val="600000"/>
    <a:srgbClr val="993300"/>
    <a:srgbClr val="FF66FF"/>
    <a:srgbClr val="CA6E6C"/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39" autoAdjust="0"/>
    <p:restoredTop sz="84000" autoAdjust="0"/>
  </p:normalViewPr>
  <p:slideViewPr>
    <p:cSldViewPr>
      <p:cViewPr varScale="1">
        <p:scale>
          <a:sx n="96" d="100"/>
          <a:sy n="96" d="100"/>
        </p:scale>
        <p:origin x="22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6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032" y="498"/>
      </p:cViewPr>
      <p:guideLst>
        <p:guide orient="horz" pos="2142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700" y="1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/>
          <a:lstStyle>
            <a:lvl1pPr algn="r">
              <a:defRPr sz="1200"/>
            </a:lvl1pPr>
          </a:lstStyle>
          <a:p>
            <a:fld id="{E57C94FC-F3F6-487F-A229-8A37624A26FA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56613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700" y="6456613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 anchor="b"/>
          <a:lstStyle>
            <a:lvl1pPr algn="r">
              <a:defRPr sz="1200"/>
            </a:lvl1pPr>
          </a:lstStyle>
          <a:p>
            <a:fld id="{02B36408-6A94-44CB-84F4-97A8F02852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72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700" y="1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/>
          <a:lstStyle>
            <a:lvl1pPr algn="r">
              <a:defRPr sz="1200"/>
            </a:lvl1pPr>
          </a:lstStyle>
          <a:p>
            <a:fld id="{19A66499-EE95-4D0D-8DB0-5F67C13B736B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800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7" tIns="46529" rIns="93057" bIns="4652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9"/>
            <a:ext cx="7942580" cy="3058954"/>
          </a:xfrm>
          <a:prstGeom prst="rect">
            <a:avLst/>
          </a:prstGeom>
        </p:spPr>
        <p:txBody>
          <a:bodyPr vert="horz" lIns="93057" tIns="46529" rIns="93057" bIns="4652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456613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700" y="6456613"/>
            <a:ext cx="4302231" cy="339885"/>
          </a:xfrm>
          <a:prstGeom prst="rect">
            <a:avLst/>
          </a:prstGeom>
        </p:spPr>
        <p:txBody>
          <a:bodyPr vert="horz" lIns="93057" tIns="46529" rIns="93057" bIns="46529" rtlCol="0" anchor="b"/>
          <a:lstStyle>
            <a:lvl1pPr algn="r">
              <a:defRPr sz="1200"/>
            </a:lvl1pPr>
          </a:lstStyle>
          <a:p>
            <a:fld id="{B9F075BF-B68F-49A6-BBD9-1F92037784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25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08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[only the green text needs to be translated]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>
              <a:defRPr/>
            </a:pPr>
            <a:r>
              <a:rPr lang="en-GB" dirty="0"/>
              <a:t>[only the green text needs to be translated]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8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14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[translation notes: “mediate” here means “channel, convey,</a:t>
            </a:r>
            <a:r>
              <a:rPr lang="en-GB" baseline="0" dirty="0"/>
              <a:t> represent” citizens views</a:t>
            </a:r>
          </a:p>
          <a:p>
            <a:r>
              <a:rPr lang="en-GB" baseline="0" dirty="0"/>
              <a:t>CSOs – civil society organisations]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11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1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/>
              <a:t>[translation</a:t>
            </a:r>
            <a:r>
              <a:rPr lang="en-GB" i="1" baseline="0" dirty="0"/>
              <a:t> notes: “of what” means “what are we being transaprenct about? What is the subject matter”</a:t>
            </a:r>
          </a:p>
          <a:p>
            <a:r>
              <a:rPr lang="en-GB" i="1" baseline="0" dirty="0"/>
              <a:t>“to whom” i.e. to whom are we being transparent”</a:t>
            </a:r>
          </a:p>
          <a:p>
            <a:r>
              <a:rPr lang="en-GB" i="1" baseline="0" dirty="0"/>
              <a:t>“for what” i.e. “for what purpose, why?”</a:t>
            </a:r>
          </a:p>
          <a:p>
            <a:r>
              <a:rPr lang="en-GB" i="1" baseline="0" dirty="0"/>
              <a:t>“int’l bodies” means international bodies]</a:t>
            </a:r>
          </a:p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[no need for translation except</a:t>
            </a:r>
            <a:r>
              <a:rPr lang="en-GB" baseline="0" dirty="0"/>
              <a:t> for Slide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075BF-B68F-49A6-BBD9-1F920377840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>
              <a:defRPr lang="en-US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67544" y="1268760"/>
            <a:ext cx="8136904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9552" y="1700808"/>
            <a:ext cx="3959225" cy="43926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2" descr="C:\Documents and Settings\Kavanagh_j\Local Settings\Temp\OECD logotype text\OECD_TEXT_10cm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6305263"/>
            <a:ext cx="1407429" cy="436105"/>
          </a:xfrm>
          <a:prstGeom prst="rect">
            <a:avLst/>
          </a:prstGeom>
          <a:noFill/>
        </p:spPr>
      </p:pic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4716463" y="1700213"/>
            <a:ext cx="3998912" cy="4392612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892945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01EB2-853F-46E0-8822-4B3F49200D8B}" type="datetimeFigureOut">
              <a:rPr lang="en-US" smtClean="0"/>
              <a:pPr/>
              <a:t>6/16/2017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5AC6-F020-43E0-947B-14C68D3DC9E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hyperlink" Target="http://www.opengovpartnership.org/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jpeg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7992888" cy="18002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Прозрачность бюджета</a:t>
            </a:r>
            <a:br>
              <a:rPr lang="en-GB" sz="3600" b="1" dirty="0">
                <a:solidFill>
                  <a:schemeClr val="tx2"/>
                </a:solidFill>
              </a:rPr>
            </a:br>
            <a:r>
              <a:rPr lang="ru-RU" sz="3600" b="1" i="1" dirty="0">
                <a:solidFill>
                  <a:schemeClr val="tx2"/>
                </a:solidFill>
              </a:rPr>
              <a:t>Новый глобальный инструментарий</a:t>
            </a:r>
            <a:endParaRPr lang="en-US" sz="3600" i="1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55576" y="3933056"/>
            <a:ext cx="7704856" cy="1872208"/>
          </a:xfrm>
        </p:spPr>
        <p:txBody>
          <a:bodyPr>
            <a:normAutofit fontScale="92500" lnSpcReduction="10000"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z="2400" dirty="0">
                <a:solidFill>
                  <a:schemeClr val="tx1"/>
                </a:solidFill>
              </a:rPr>
              <a:t>Ронни Даунс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Заместитель руководителя</a:t>
            </a:r>
          </a:p>
          <a:p>
            <a:r>
              <a:rPr lang="ru-RU" sz="2400" dirty="0">
                <a:solidFill>
                  <a:schemeClr val="tx1"/>
                </a:solidFill>
              </a:rPr>
              <a:t>Департамент бюджетирования и государственных расходов ОЭСР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2"/>
                </a:solidFill>
              </a:rPr>
              <a:t>Москва,</a:t>
            </a:r>
            <a:r>
              <a:rPr lang="en-GB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июнь </a:t>
            </a:r>
            <a:r>
              <a:rPr lang="en-GB" sz="2400" dirty="0">
                <a:solidFill>
                  <a:schemeClr val="tx2"/>
                </a:solidFill>
              </a:rPr>
              <a:t>2017</a:t>
            </a:r>
            <a:r>
              <a:rPr lang="ru-RU" sz="2400" dirty="0">
                <a:solidFill>
                  <a:schemeClr val="tx2"/>
                </a:solidFill>
              </a:rPr>
              <a:t> г.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640960" cy="6624736"/>
          </a:xfrm>
        </p:spPr>
      </p:pic>
    </p:spTree>
    <p:extLst>
      <p:ext uri="{BB962C8B-B14F-4D97-AF65-F5344CB8AC3E}">
        <p14:creationId xmlns:p14="http://schemas.microsoft.com/office/powerpoint/2010/main" val="313765384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2656"/>
            <a:ext cx="5904656" cy="5760641"/>
          </a:xfrm>
        </p:spPr>
      </p:pic>
    </p:spTree>
    <p:extLst>
      <p:ext uri="{BB962C8B-B14F-4D97-AF65-F5344CB8AC3E}">
        <p14:creationId xmlns:p14="http://schemas.microsoft.com/office/powerpoint/2010/main" val="178811991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4" y="188640"/>
            <a:ext cx="4108310" cy="184482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1" y="1844824"/>
            <a:ext cx="9112358" cy="47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873207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4664"/>
            <a:ext cx="6048671" cy="5573362"/>
          </a:xfrm>
        </p:spPr>
      </p:pic>
    </p:spTree>
    <p:extLst>
      <p:ext uri="{BB962C8B-B14F-4D97-AF65-F5344CB8AC3E}">
        <p14:creationId xmlns:p14="http://schemas.microsoft.com/office/powerpoint/2010/main" val="59099112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640959" cy="5865515"/>
          </a:xfrm>
        </p:spPr>
      </p:pic>
    </p:spTree>
    <p:extLst>
      <p:ext uri="{BB962C8B-B14F-4D97-AF65-F5344CB8AC3E}">
        <p14:creationId xmlns:p14="http://schemas.microsoft.com/office/powerpoint/2010/main" val="1425117893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2697"/>
            <a:ext cx="5688632" cy="5185304"/>
          </a:xfrm>
        </p:spPr>
      </p:pic>
    </p:spTree>
    <p:extLst>
      <p:ext uri="{BB962C8B-B14F-4D97-AF65-F5344CB8AC3E}">
        <p14:creationId xmlns:p14="http://schemas.microsoft.com/office/powerpoint/2010/main" val="2610858991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3" cy="5865515"/>
          </a:xfrm>
        </p:spPr>
      </p:pic>
    </p:spTree>
    <p:extLst>
      <p:ext uri="{BB962C8B-B14F-4D97-AF65-F5344CB8AC3E}">
        <p14:creationId xmlns:p14="http://schemas.microsoft.com/office/powerpoint/2010/main" val="1530133950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2"/>
            <a:ext cx="5040559" cy="5544616"/>
          </a:xfrm>
        </p:spPr>
      </p:pic>
    </p:spTree>
    <p:extLst>
      <p:ext uri="{BB962C8B-B14F-4D97-AF65-F5344CB8AC3E}">
        <p14:creationId xmlns:p14="http://schemas.microsoft.com/office/powerpoint/2010/main" val="3653007828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Структура охватывает пять институциональных сфер</a:t>
            </a:r>
            <a:endParaRPr lang="en-GB" dirty="0"/>
          </a:p>
        </p:txBody>
      </p:sp>
      <p:grpSp>
        <p:nvGrpSpPr>
          <p:cNvPr id="78" name="Group 77"/>
          <p:cNvGrpSpPr/>
          <p:nvPr/>
        </p:nvGrpSpPr>
        <p:grpSpPr>
          <a:xfrm>
            <a:off x="2073608" y="1427129"/>
            <a:ext cx="4996786" cy="4810183"/>
            <a:chOff x="2168224" y="1556792"/>
            <a:chExt cx="4835089" cy="4654529"/>
          </a:xfrm>
        </p:grpSpPr>
        <p:grpSp>
          <p:nvGrpSpPr>
            <p:cNvPr id="79" name="Group 78"/>
            <p:cNvGrpSpPr/>
            <p:nvPr/>
          </p:nvGrpSpPr>
          <p:grpSpPr>
            <a:xfrm>
              <a:off x="2168224" y="1556792"/>
              <a:ext cx="4835089" cy="4654529"/>
              <a:chOff x="2168224" y="1065470"/>
              <a:chExt cx="4835089" cy="4654529"/>
            </a:xfrm>
          </p:grpSpPr>
          <p:grpSp>
            <p:nvGrpSpPr>
              <p:cNvPr id="86" name="Group 85"/>
              <p:cNvGrpSpPr/>
              <p:nvPr/>
            </p:nvGrpSpPr>
            <p:grpSpPr>
              <a:xfrm rot="16200000">
                <a:off x="2258504" y="975190"/>
                <a:ext cx="4654529" cy="4835089"/>
                <a:chOff x="2250580" y="889462"/>
                <a:chExt cx="4654529" cy="4835089"/>
              </a:xfrm>
            </p:grpSpPr>
            <p:sp>
              <p:nvSpPr>
                <p:cNvPr id="98" name="Regular Pentagon 97"/>
                <p:cNvSpPr/>
                <p:nvPr/>
              </p:nvSpPr>
              <p:spPr>
                <a:xfrm rot="16200000">
                  <a:off x="3421548" y="2462075"/>
                  <a:ext cx="1800200" cy="1714476"/>
                </a:xfrm>
                <a:prstGeom prst="pentagon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9" name="Chord 98"/>
                <p:cNvSpPr/>
                <p:nvPr/>
              </p:nvSpPr>
              <p:spPr>
                <a:xfrm rot="16200000">
                  <a:off x="5176917" y="2455217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0" name="Chord 99"/>
                <p:cNvSpPr/>
                <p:nvPr/>
              </p:nvSpPr>
              <p:spPr>
                <a:xfrm rot="20520000">
                  <a:off x="4042074" y="3996359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1" name="Chord 100"/>
                <p:cNvSpPr/>
                <p:nvPr/>
              </p:nvSpPr>
              <p:spPr>
                <a:xfrm rot="3240000">
                  <a:off x="2250582" y="3401283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2" name="Chord 101"/>
                <p:cNvSpPr/>
                <p:nvPr/>
              </p:nvSpPr>
              <p:spPr>
                <a:xfrm rot="7560000">
                  <a:off x="2250580" y="1491396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03" name="Chord 102"/>
                <p:cNvSpPr/>
                <p:nvPr/>
              </p:nvSpPr>
              <p:spPr>
                <a:xfrm rot="11880000">
                  <a:off x="4031771" y="889462"/>
                  <a:ext cx="1728192" cy="1728192"/>
                </a:xfrm>
                <a:prstGeom prst="chord">
                  <a:avLst>
                    <a:gd name="adj1" fmla="val 18555176"/>
                    <a:gd name="adj2" fmla="val 13816103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87" name="TextBox 86"/>
              <p:cNvSpPr txBox="1"/>
              <p:nvPr/>
            </p:nvSpPr>
            <p:spPr>
              <a:xfrm flipH="1">
                <a:off x="3751913" y="3713683"/>
                <a:ext cx="1692345" cy="625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Инструментарий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по обеспечению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прозрачности бюджета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2635331" y="2511988"/>
                <a:ext cx="720000" cy="713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 flipH="1">
                <a:off x="2500400" y="3266957"/>
                <a:ext cx="989869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Government 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Reporting</a:t>
                </a:r>
              </a:p>
            </p:txBody>
          </p:sp>
          <p:pic>
            <p:nvPicPr>
              <p:cNvPr id="9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4238075" y="1262714"/>
                <a:ext cx="720000" cy="7128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1" name="TextBox 90"/>
              <p:cNvSpPr txBox="1"/>
              <p:nvPr/>
            </p:nvSpPr>
            <p:spPr>
              <a:xfrm flipH="1">
                <a:off x="3854843" y="2082433"/>
                <a:ext cx="1486480" cy="26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Участие парламента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5795011" y="2478168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3" name="TextBox 92"/>
              <p:cNvSpPr txBox="1"/>
              <p:nvPr/>
            </p:nvSpPr>
            <p:spPr>
              <a:xfrm flipH="1">
                <a:off x="5059157" y="3051978"/>
                <a:ext cx="1566950" cy="268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Независимый надзор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4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 flipH="1">
                <a:off x="3266210" y="4293096"/>
                <a:ext cx="720000" cy="72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TextBox 94"/>
              <p:cNvSpPr txBox="1"/>
              <p:nvPr/>
            </p:nvSpPr>
            <p:spPr>
              <a:xfrm flipH="1">
                <a:off x="3093997" y="4853065"/>
                <a:ext cx="1664735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Открытость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и гражданское участие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143191" y="4387240"/>
                <a:ext cx="720000" cy="720000"/>
              </a:xfrm>
              <a:prstGeom prst="rect">
                <a:avLst/>
              </a:prstGeom>
            </p:spPr>
          </p:pic>
          <p:sp>
            <p:nvSpPr>
              <p:cNvPr id="97" name="TextBox 96"/>
              <p:cNvSpPr txBox="1"/>
              <p:nvPr/>
            </p:nvSpPr>
            <p:spPr>
              <a:xfrm flipH="1">
                <a:off x="4773862" y="5107241"/>
                <a:ext cx="1561057" cy="4467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Взаимодействие </a:t>
                </a:r>
              </a:p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с частными сектором</a:t>
                </a:r>
                <a:endParaRPr lang="en-GB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139952" y="3428387"/>
              <a:ext cx="911182" cy="765507"/>
              <a:chOff x="1259632" y="746909"/>
              <a:chExt cx="6192688" cy="5202634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1259632" y="746909"/>
                <a:ext cx="6192688" cy="5202634"/>
                <a:chOff x="1259632" y="746909"/>
                <a:chExt cx="6192688" cy="5202634"/>
              </a:xfrm>
            </p:grpSpPr>
            <p:pic>
              <p:nvPicPr>
                <p:cNvPr id="83" name="Picture 82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9632" y="746909"/>
                  <a:ext cx="5202371" cy="5202371"/>
                </a:xfrm>
                <a:prstGeom prst="rect">
                  <a:avLst/>
                </a:prstGeom>
              </p:spPr>
            </p:pic>
            <p:sp>
              <p:nvSpPr>
                <p:cNvPr id="84" name="Rectangle 83"/>
                <p:cNvSpPr/>
                <p:nvPr/>
              </p:nvSpPr>
              <p:spPr>
                <a:xfrm rot="18900000">
                  <a:off x="3672941" y="3329037"/>
                  <a:ext cx="1356857" cy="1008134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pic>
              <p:nvPicPr>
                <p:cNvPr id="85" name="Picture 84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49949" y="747172"/>
                  <a:ext cx="5202371" cy="5202371"/>
                </a:xfrm>
                <a:prstGeom prst="rect">
                  <a:avLst/>
                </a:prstGeom>
              </p:spPr>
            </p:pic>
          </p:grpSp>
          <p:sp>
            <p:nvSpPr>
              <p:cNvPr id="82" name="Rectangle 81"/>
              <p:cNvSpPr/>
              <p:nvPr/>
            </p:nvSpPr>
            <p:spPr>
              <a:xfrm rot="-2700000">
                <a:off x="2032276" y="4439586"/>
                <a:ext cx="2893880" cy="4856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142885" y="3043109"/>
            <a:ext cx="2772001" cy="432000"/>
            <a:chOff x="1614631" y="1628799"/>
            <a:chExt cx="2772001" cy="648001"/>
          </a:xfrm>
        </p:grpSpPr>
        <p:sp>
          <p:nvSpPr>
            <p:cNvPr id="30" name="Rectangle 2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A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46632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Предоставление полезных бюджетных отчетов в ходе ежегодного бюджетного цикла</a:t>
              </a:r>
              <a:endParaRPr lang="en-GB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42885" y="3639696"/>
            <a:ext cx="2772000" cy="432000"/>
            <a:chOff x="1614631" y="1628799"/>
            <a:chExt cx="2772000" cy="648001"/>
          </a:xfrm>
        </p:grpSpPr>
        <p:sp>
          <p:nvSpPr>
            <p:cNvPr id="33" name="Rectangle 32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B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Включение необходимой финансовой информации в бюджетные отчеты</a:t>
              </a:r>
              <a:endParaRPr lang="en-GB" sz="11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80583" y="1412776"/>
            <a:ext cx="2772000" cy="432000"/>
            <a:chOff x="1614631" y="1628799"/>
            <a:chExt cx="2772000" cy="648001"/>
          </a:xfrm>
        </p:grpSpPr>
        <p:sp>
          <p:nvSpPr>
            <p:cNvPr id="36" name="Rectangle 35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C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Польза парламентского участия и контроля</a:t>
              </a:r>
              <a:endPara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80583" y="2009363"/>
            <a:ext cx="2772000" cy="432000"/>
            <a:chOff x="1614631" y="1628799"/>
            <a:chExt cx="2772000" cy="648001"/>
          </a:xfrm>
        </p:grpSpPr>
        <p:sp>
          <p:nvSpPr>
            <p:cNvPr id="39" name="Rectangle 38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D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парламентских усилий</a:t>
              </a:r>
              <a:endParaRPr lang="en-GB" sz="1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228525" y="2530649"/>
            <a:ext cx="2772000" cy="432000"/>
            <a:chOff x="1614631" y="1628799"/>
            <a:chExt cx="2772000" cy="648001"/>
          </a:xfrm>
        </p:grpSpPr>
        <p:sp>
          <p:nvSpPr>
            <p:cNvPr id="42" name="Rectangle 41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E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и внутренний контроль за расходованием государственных средств</a:t>
              </a:r>
              <a:endParaRPr lang="en-GB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212507" y="3124738"/>
            <a:ext cx="2772000" cy="432000"/>
            <a:chOff x="1614631" y="1628799"/>
            <a:chExt cx="2772000" cy="648001"/>
          </a:xfrm>
        </p:grpSpPr>
        <p:sp>
          <p:nvSpPr>
            <p:cNvPr id="45" name="Rectangle 44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F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Поддержка роли высшего органа аудита</a:t>
              </a:r>
              <a:endParaRPr lang="en-GB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219717" y="3731902"/>
            <a:ext cx="2772000" cy="432000"/>
            <a:chOff x="1614631" y="1628799"/>
            <a:chExt cx="2772000" cy="648001"/>
          </a:xfrm>
        </p:grpSpPr>
        <p:sp>
          <p:nvSpPr>
            <p:cNvPr id="48" name="Rectangle 47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G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Развитие эффективных независимых бюджетно-финансовых учреждений</a:t>
              </a:r>
              <a:endParaRPr lang="en-GB" sz="11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4583" y="4550891"/>
            <a:ext cx="2772000" cy="432000"/>
            <a:chOff x="1614631" y="1628799"/>
            <a:chExt cx="2772000" cy="648001"/>
          </a:xfrm>
        </p:grpSpPr>
        <p:sp>
          <p:nvSpPr>
            <p:cNvPr id="51" name="Rectangle 50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H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Обеспечение доступности бюджета для населения</a:t>
              </a:r>
              <a:endParaRPr lang="en-GB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24583" y="5170536"/>
            <a:ext cx="2755066" cy="432000"/>
            <a:chOff x="1614631" y="1628799"/>
            <a:chExt cx="2755066" cy="648001"/>
          </a:xfrm>
        </p:grpSpPr>
        <p:sp>
          <p:nvSpPr>
            <p:cNvPr id="54" name="Rectangle 53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I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29697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Использование открытых данных для поддержки прозрачности бюджета</a:t>
              </a:r>
              <a:endParaRPr lang="en-GB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4583" y="5769593"/>
            <a:ext cx="2772000" cy="431999"/>
            <a:chOff x="1614631" y="1628799"/>
            <a:chExt cx="2772000" cy="647999"/>
          </a:xfrm>
        </p:grpSpPr>
        <p:sp>
          <p:nvSpPr>
            <p:cNvPr id="57" name="Rectangle 5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J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046631" y="1628799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Повышение инклюзивного и всеобщего характера бюджета</a:t>
              </a:r>
              <a:endParaRPr lang="en-GB" sz="11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144209" y="4471122"/>
            <a:ext cx="2772000" cy="432000"/>
            <a:chOff x="1614631" y="1628799"/>
            <a:chExt cx="2772000" cy="648001"/>
          </a:xfrm>
        </p:grpSpPr>
        <p:sp>
          <p:nvSpPr>
            <p:cNvPr id="60" name="Rectangle 5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K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Либерализация государственной контрактной системы и государственных закупок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126481" y="5070437"/>
            <a:ext cx="2772000" cy="432000"/>
            <a:chOff x="1614631" y="1628799"/>
            <a:chExt cx="2772000" cy="648001"/>
          </a:xfrm>
        </p:grpSpPr>
        <p:sp>
          <p:nvSpPr>
            <p:cNvPr id="67" name="Rectangle 66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L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046631" y="1628801"/>
              <a:ext cx="2340000" cy="647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Доходы и расходы в ресурсных отраслях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6126481" y="5618895"/>
            <a:ext cx="2779281" cy="798699"/>
            <a:chOff x="1614631" y="1628799"/>
            <a:chExt cx="2779281" cy="1198051"/>
          </a:xfrm>
        </p:grpSpPr>
        <p:sp>
          <p:nvSpPr>
            <p:cNvPr id="70" name="Rectangle 69"/>
            <p:cNvSpPr/>
            <p:nvPr/>
          </p:nvSpPr>
          <p:spPr>
            <a:xfrm>
              <a:off x="1614631" y="1628799"/>
              <a:ext cx="432000" cy="64799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latin typeface="Cambria" panose="02040503050406030204" pitchFamily="18" charset="0"/>
                  <a:cs typeface="Arial" panose="020B0604020202020204" pitchFamily="34" charset="0"/>
                </a:rPr>
                <a:t>M</a:t>
              </a:r>
              <a:endParaRPr lang="en-GB" sz="2400" b="1" dirty="0">
                <a:latin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2053912" y="2178846"/>
              <a:ext cx="2340000" cy="648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1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Управление инфраструктурой в целях поддержания надлежащего состояния, соотношения «цена-качество» и прозрачности</a:t>
              </a:r>
              <a:endParaRPr lang="en-GB" sz="11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75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8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глав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65" y="1412776"/>
            <a:ext cx="4140000" cy="5221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101" y="1412776"/>
            <a:ext cx="4752528" cy="79208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979957" y="1808820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3456" y="148565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Цвета и значки для облегчения ориентации внутри документа</a:t>
            </a:r>
            <a:r>
              <a:rPr lang="en-GB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8101" y="2276872"/>
            <a:ext cx="4752528" cy="2187181"/>
          </a:xfrm>
          <a:prstGeom prst="roundRect">
            <a:avLst>
              <a:gd name="adj" fmla="val 1423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980629" y="328498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23456" y="2684819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Цитаты из публикаций ведущих организаций в этой области, подчеркивающих актуальность темы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28101" y="4581127"/>
            <a:ext cx="4752528" cy="2052795"/>
          </a:xfrm>
          <a:prstGeom prst="roundRect">
            <a:avLst>
              <a:gd name="adj" fmla="val 17118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980629" y="5607524"/>
            <a:ext cx="743499" cy="1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724128" y="542285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Обзор содержания глав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 animBg="1"/>
      <p:bldP spid="12" grpId="0"/>
      <p:bldP spid="13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/>
          <a:lstStyle/>
          <a:p>
            <a:r>
              <a:rPr lang="ru-RU" dirty="0"/>
              <a:t>Краткое изложение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Прозрачность бюджета – подход ОЭСР</a:t>
            </a:r>
            <a:endParaRPr lang="en-GB" dirty="0"/>
          </a:p>
          <a:p>
            <a:endParaRPr lang="en-GB" dirty="0"/>
          </a:p>
          <a:p>
            <a:r>
              <a:rPr lang="ru-RU" dirty="0"/>
              <a:t>Зачем нужен инструментарий</a:t>
            </a:r>
            <a:r>
              <a:rPr lang="en-GB" dirty="0"/>
              <a:t>? </a:t>
            </a:r>
          </a:p>
          <a:p>
            <a:pPr marL="0" indent="0">
              <a:buNone/>
            </a:pPr>
            <a:endParaRPr lang="en-GB" dirty="0"/>
          </a:p>
          <a:p>
            <a:r>
              <a:rPr lang="ru-RU" dirty="0"/>
              <a:t>Содержание и структура инструментария</a:t>
            </a:r>
            <a:endParaRPr lang="en-GB" dirty="0"/>
          </a:p>
          <a:p>
            <a:endParaRPr lang="en-GB" dirty="0"/>
          </a:p>
          <a:p>
            <a:r>
              <a:rPr lang="ru-RU" dirty="0"/>
              <a:t>Следующие шаги по обеспечению прозрачности бюджета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88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глав</a:t>
            </a: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862" y="1484784"/>
            <a:ext cx="4415383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4548284" y="1484784"/>
            <a:ext cx="4578872" cy="933028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4548284" y="2454374"/>
            <a:ext cx="4731272" cy="1118642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ounded Rectangle 17"/>
          <p:cNvSpPr/>
          <p:nvPr/>
        </p:nvSpPr>
        <p:spPr>
          <a:xfrm>
            <a:off x="4548284" y="3645023"/>
            <a:ext cx="4752528" cy="2448273"/>
          </a:xfrm>
          <a:prstGeom prst="roundRect">
            <a:avLst>
              <a:gd name="adj" fmla="val 29855"/>
            </a:avLst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162813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Краткое изложение вопроса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6654" y="2829029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Возможные отправные точки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5576" y="4149080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Примеры стран</a:t>
            </a:r>
            <a:endParaRPr lang="en-GB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ru-RU" i="1" dirty="0">
                <a:solidFill>
                  <a:srgbClr val="00B050"/>
                </a:solidFill>
              </a:rPr>
              <a:t>И</a:t>
            </a:r>
            <a:endParaRPr lang="en-GB" i="1" dirty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r>
              <a:rPr lang="ru-RU" dirty="0">
                <a:solidFill>
                  <a:srgbClr val="00B050"/>
                </a:solidFill>
              </a:rPr>
              <a:t>ссылки на международные стандарты</a:t>
            </a:r>
            <a:endParaRPr lang="en-GB" dirty="0">
              <a:solidFill>
                <a:srgbClr val="00B05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3967741" y="1812800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967741" y="3016743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967740" y="4869159"/>
            <a:ext cx="580543" cy="2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3125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Некоторые преимущества этого подхода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Основополагающий принцип</a:t>
            </a:r>
            <a:r>
              <a:rPr lang="en-GB" dirty="0"/>
              <a:t>: </a:t>
            </a:r>
            <a:r>
              <a:rPr lang="ru-RU" b="1" dirty="0"/>
              <a:t>простота и легкость в использовании</a:t>
            </a:r>
            <a:endParaRPr lang="en-GB" b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i="1" dirty="0"/>
              <a:t>При строгом соблюдении базовых стандартов</a:t>
            </a:r>
            <a:endParaRPr lang="en-GB" i="1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b="1" dirty="0"/>
              <a:t>Всеобъемлющий охват </a:t>
            </a:r>
            <a:r>
              <a:rPr lang="ru-RU" dirty="0"/>
              <a:t>вопроса прозрачности бюджета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i="1" dirty="0"/>
              <a:t>Впервые отмечены все разнообразные аспекты вопроса</a:t>
            </a:r>
            <a:endParaRPr lang="en-GB" i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i="1" dirty="0"/>
              <a:t>Инструментарий</a:t>
            </a:r>
            <a:r>
              <a:rPr lang="en-GB" i="1" dirty="0"/>
              <a:t>: </a:t>
            </a:r>
            <a:r>
              <a:rPr lang="ru-RU" i="1" dirty="0"/>
              <a:t>функции различных ведомств, отраслей</a:t>
            </a:r>
            <a:endParaRPr lang="en-GB" i="1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i="1" dirty="0"/>
              <a:t>Цели</a:t>
            </a:r>
            <a:r>
              <a:rPr lang="en-GB" i="1" dirty="0"/>
              <a:t>: </a:t>
            </a:r>
            <a:r>
              <a:rPr lang="ru-RU" i="1" dirty="0"/>
              <a:t>прозрачность, подотчетность, противодействие коррупции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b="1" dirty="0"/>
              <a:t>Практическое руководство </a:t>
            </a:r>
            <a:r>
              <a:rPr lang="ru-RU" sz="2800" dirty="0"/>
              <a:t>для воплощения прозрачности на практике</a:t>
            </a:r>
            <a:endParaRPr lang="en-GB" sz="2800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i="1" dirty="0"/>
              <a:t>Примеры стран </a:t>
            </a:r>
            <a:r>
              <a:rPr lang="en-GB" i="1" dirty="0"/>
              <a:t>– </a:t>
            </a:r>
            <a:r>
              <a:rPr lang="ru-RU" i="1" dirty="0"/>
              <a:t>ссылки на Кодекс, Принципы,</a:t>
            </a:r>
            <a:r>
              <a:rPr lang="en-GB" i="1" dirty="0"/>
              <a:t> PEFA </a:t>
            </a:r>
            <a:r>
              <a:rPr lang="ru-RU" i="1" dirty="0"/>
              <a:t>и пр.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63055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Дальнейшие шаги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Как повлияли на Проект многочисленные замечания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Международные организации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Сети руководителей бюджетных ведомств (</a:t>
            </a:r>
            <a:r>
              <a:rPr lang="en-GB" dirty="0"/>
              <a:t>SBO</a:t>
            </a:r>
            <a:r>
              <a:rPr lang="ru-RU" dirty="0"/>
              <a:t>)</a:t>
            </a: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Окончательный документ готов к публикации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Будет поддерживаться/обновляться на основе принципов взаимодействия</a:t>
            </a: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Как использовать</a:t>
            </a:r>
            <a:r>
              <a:rPr lang="en-GB" dirty="0"/>
              <a:t>? 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Проведение самостоятельных оценок странами, ведомствами</a:t>
            </a:r>
            <a:endParaRPr lang="en-GB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Образование, повышение потенциала практикующих специалистов</a:t>
            </a:r>
            <a:endParaRPr lang="en-GB" dirty="0"/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GB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ru-RU" dirty="0"/>
              <a:t>Инструменты ОЭСР в области открытого правительства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Прозрачность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доступность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ru-RU" dirty="0">
                <a:sym typeface="Wingdings" panose="05000000000000000000" pitchFamily="2" charset="2"/>
              </a:rPr>
              <a:t>участие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B050"/>
                </a:solidFill>
              </a:rPr>
              <a:t>Являются ли бюджеты полностью </a:t>
            </a:r>
            <a:r>
              <a:rPr lang="ru-RU" b="1" dirty="0">
                <a:solidFill>
                  <a:srgbClr val="00B050"/>
                </a:solidFill>
              </a:rPr>
              <a:t>прозрачными</a:t>
            </a:r>
            <a:r>
              <a:rPr lang="en-GB" b="1" dirty="0">
                <a:solidFill>
                  <a:srgbClr val="00B050"/>
                </a:solidFill>
              </a:rPr>
              <a:t>?</a:t>
            </a:r>
          </a:p>
          <a:p>
            <a:pPr lvl="1"/>
            <a:r>
              <a:rPr lang="ru-RU" dirty="0"/>
              <a:t>Бюджетные риски </a:t>
            </a:r>
            <a:r>
              <a:rPr lang="en-GB" dirty="0"/>
              <a:t>– </a:t>
            </a:r>
            <a:r>
              <a:rPr lang="ru-RU" dirty="0"/>
              <a:t>государственные корпорации </a:t>
            </a:r>
            <a:r>
              <a:rPr lang="en-GB" dirty="0"/>
              <a:t>– </a:t>
            </a:r>
            <a:r>
              <a:rPr lang="ru-RU" dirty="0"/>
              <a:t>долговременные «пробелы»</a:t>
            </a:r>
            <a:endParaRPr lang="en-GB" dirty="0"/>
          </a:p>
          <a:p>
            <a:r>
              <a:rPr lang="ru-RU" dirty="0">
                <a:solidFill>
                  <a:srgbClr val="00B0F0"/>
                </a:solidFill>
              </a:rPr>
              <a:t>Являются ли бюджеты полностью </a:t>
            </a:r>
            <a:r>
              <a:rPr lang="ru-RU" b="1" dirty="0">
                <a:solidFill>
                  <a:srgbClr val="00B0F0"/>
                </a:solidFill>
              </a:rPr>
              <a:t>доступными</a:t>
            </a:r>
            <a:r>
              <a:rPr lang="en-GB" b="1" dirty="0">
                <a:solidFill>
                  <a:srgbClr val="00B0F0"/>
                </a:solidFill>
              </a:rPr>
              <a:t>?</a:t>
            </a:r>
          </a:p>
          <a:p>
            <a:pPr lvl="1"/>
            <a:r>
              <a:rPr lang="ru-RU" dirty="0"/>
              <a:t>Бюрократические </a:t>
            </a:r>
            <a:r>
              <a:rPr lang="en-GB" dirty="0"/>
              <a:t>– </a:t>
            </a:r>
            <a:r>
              <a:rPr lang="ru-RU" dirty="0"/>
              <a:t>технические </a:t>
            </a:r>
            <a:r>
              <a:rPr lang="en-GB" dirty="0"/>
              <a:t>– </a:t>
            </a:r>
            <a:r>
              <a:rPr lang="ru-RU" dirty="0"/>
              <a:t>открытые данные </a:t>
            </a:r>
            <a:r>
              <a:rPr lang="en-GB" dirty="0"/>
              <a:t>– </a:t>
            </a:r>
            <a:r>
              <a:rPr lang="ru-RU" dirty="0"/>
              <a:t>временной лаг</a:t>
            </a:r>
            <a:endParaRPr lang="en-GB" dirty="0"/>
          </a:p>
          <a:p>
            <a:r>
              <a:rPr lang="ru-RU" dirty="0">
                <a:solidFill>
                  <a:srgbClr val="7030A0"/>
                </a:solidFill>
              </a:rPr>
              <a:t>Каковы различные модели и ограничения «</a:t>
            </a:r>
            <a:r>
              <a:rPr lang="ru-RU" b="1" dirty="0">
                <a:solidFill>
                  <a:srgbClr val="7030A0"/>
                </a:solidFill>
              </a:rPr>
              <a:t>участия</a:t>
            </a:r>
            <a:r>
              <a:rPr lang="ru-RU" dirty="0">
                <a:solidFill>
                  <a:srgbClr val="7030A0"/>
                </a:solidFill>
              </a:rPr>
              <a:t>»</a:t>
            </a:r>
            <a:endParaRPr lang="en-GB" b="1" i="1" dirty="0">
              <a:solidFill>
                <a:srgbClr val="7030A0"/>
              </a:solidFill>
            </a:endParaRPr>
          </a:p>
          <a:p>
            <a:pPr lvl="1"/>
            <a:r>
              <a:rPr lang="ru-RU" i="1" dirty="0"/>
              <a:t>«</a:t>
            </a:r>
            <a:r>
              <a:rPr lang="ru-RU" sz="2600" i="1" dirty="0"/>
              <a:t>ЭТО РОЛЬ ПАРЛАМЕНТА</a:t>
            </a:r>
            <a:r>
              <a:rPr lang="ru-RU" i="1" dirty="0"/>
              <a:t>»</a:t>
            </a:r>
            <a:r>
              <a:rPr lang="en-GB" i="1" dirty="0"/>
              <a:t> </a:t>
            </a:r>
            <a:r>
              <a:rPr lang="en-GB" dirty="0"/>
              <a:t>– </a:t>
            </a:r>
            <a:r>
              <a:rPr lang="ru-RU" dirty="0"/>
              <a:t>необходимо более широко вовлекать граждан</a:t>
            </a:r>
            <a:endParaRPr lang="en-GB" dirty="0"/>
          </a:p>
          <a:p>
            <a:pPr lvl="1"/>
            <a:r>
              <a:rPr lang="ru-RU" i="1" dirty="0"/>
              <a:t>«СЛУШАТЬ ГРАЖДАН И ОТВЕЧАТЬ ИМ НАПРЯМУЮ» </a:t>
            </a:r>
            <a:r>
              <a:rPr lang="en-GB" dirty="0"/>
              <a:t>– </a:t>
            </a:r>
            <a:r>
              <a:rPr lang="ru-RU" dirty="0"/>
              <a:t>Швейцарская модель</a:t>
            </a:r>
            <a:endParaRPr lang="en-GB" dirty="0"/>
          </a:p>
          <a:p>
            <a:pPr lvl="1"/>
            <a:r>
              <a:rPr lang="ru-RU" i="1" dirty="0"/>
              <a:t>«ОРГАНИЗАЦИИ ГРАЖДАНСКОГО ОБЩЕСТВА МОГУТ СЛУЖИТЬ ПОСРЕДНИКАМИ ДЛЯ ВЫРАЖЕНИЯ ОЗАБОЧЕННОСТИ ГРАЖДАН» </a:t>
            </a:r>
            <a:r>
              <a:rPr lang="en-GB" dirty="0"/>
              <a:t>– </a:t>
            </a:r>
            <a:r>
              <a:rPr lang="ru-RU" dirty="0"/>
              <a:t>социальное партнерство</a:t>
            </a:r>
            <a:endParaRPr lang="en-GB" dirty="0"/>
          </a:p>
          <a:p>
            <a:pPr lvl="1"/>
            <a:r>
              <a:rPr lang="ru-RU" i="1" dirty="0"/>
              <a:t>«ОТКРЫТОЕ ПРАВИТЕЛЬСТВО ОЗНАЧАЕТ ОТКРЫТЫЕ ДАННЫЕ» - дать возможность гражданам и организациям гражданского общества найти свой путь и свое место </a:t>
            </a:r>
            <a:endParaRPr lang="en-GB" dirty="0"/>
          </a:p>
          <a:p>
            <a:endParaRPr lang="en-GB" dirty="0"/>
          </a:p>
          <a:p>
            <a:r>
              <a:rPr lang="ru-RU" dirty="0"/>
              <a:t>Решения на примере конкретных стран и международные нормы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6451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95536" y="1124744"/>
            <a:ext cx="799288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500640" cy="774847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992888" cy="1800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>
                <a:solidFill>
                  <a:schemeClr val="tx2"/>
                </a:solidFill>
              </a:rPr>
              <a:t>Спасибо за внимание</a:t>
            </a:r>
            <a:r>
              <a:rPr lang="en-GB" sz="3600" b="1" dirty="0">
                <a:solidFill>
                  <a:schemeClr val="tx2"/>
                </a:solidFill>
              </a:rPr>
              <a:t>!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5536" y="5085184"/>
            <a:ext cx="7200800" cy="1296144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/>
            <a:r>
              <a:rPr lang="ru-RU" sz="2400" i="1" dirty="0">
                <a:solidFill>
                  <a:schemeClr val="tx1"/>
                </a:solidFill>
              </a:rPr>
              <a:t>Контактная информация</a:t>
            </a:r>
            <a:r>
              <a:rPr lang="en-US" sz="2400" i="1" dirty="0">
                <a:solidFill>
                  <a:schemeClr val="tx1"/>
                </a:solidFill>
              </a:rPr>
              <a:t>:</a:t>
            </a:r>
            <a:br>
              <a:rPr lang="en-US" sz="2400" i="1" dirty="0">
                <a:solidFill>
                  <a:schemeClr val="tx1"/>
                </a:solidFill>
              </a:rPr>
            </a:br>
            <a:r>
              <a:rPr lang="en-US" sz="2400" i="1" dirty="0">
                <a:solidFill>
                  <a:schemeClr val="tx1"/>
                </a:solidFill>
              </a:rPr>
              <a:t>ronnie.downes@oecd.org</a:t>
            </a:r>
          </a:p>
          <a:p>
            <a:pPr algn="l"/>
            <a:r>
              <a:rPr lang="en-US" sz="2400" i="1" dirty="0">
                <a:solidFill>
                  <a:schemeClr val="tx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9949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Прозрачность </a:t>
            </a:r>
            <a:r>
              <a:rPr lang="en-GB" dirty="0">
                <a:solidFill>
                  <a:schemeClr val="tx2"/>
                </a:solidFill>
              </a:rPr>
              <a:t>– </a:t>
            </a:r>
            <a:r>
              <a:rPr lang="ru-RU" dirty="0">
                <a:solidFill>
                  <a:schemeClr val="tx2"/>
                </a:solidFill>
              </a:rPr>
              <a:t>простое понятие </a:t>
            </a:r>
            <a:r>
              <a:rPr lang="en-GB" dirty="0">
                <a:solidFill>
                  <a:schemeClr val="tx2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8370" name="Picture 2" descr="http://www.thebureauinvestigates.com/wp-content/uploads/2012/07/shutterstock_27871084-63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052736"/>
            <a:ext cx="8352928" cy="51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845041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Прозрачность </a:t>
            </a:r>
            <a:r>
              <a:rPr lang="en-GB" dirty="0">
                <a:solidFill>
                  <a:schemeClr val="tx2"/>
                </a:solidFill>
              </a:rPr>
              <a:t>– </a:t>
            </a:r>
            <a:r>
              <a:rPr lang="ru-RU" dirty="0">
                <a:solidFill>
                  <a:schemeClr val="tx2"/>
                </a:solidFill>
              </a:rPr>
              <a:t>сложное понятие</a:t>
            </a:r>
            <a:endParaRPr lang="en-GB" dirty="0">
              <a:solidFill>
                <a:schemeClr val="tx2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593390"/>
              </p:ext>
            </p:extLst>
          </p:nvPr>
        </p:nvGraphicFramePr>
        <p:xfrm>
          <a:off x="1043608" y="1556792"/>
          <a:ext cx="7416823" cy="36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019">
                  <a:extLst>
                    <a:ext uri="{9D8B030D-6E8A-4147-A177-3AD203B41FA5}">
                      <a16:colId xmlns:a16="http://schemas.microsoft.com/office/drawing/2014/main" val="3810176028"/>
                    </a:ext>
                  </a:extLst>
                </a:gridCol>
                <a:gridCol w="2472019">
                  <a:extLst>
                    <a:ext uri="{9D8B030D-6E8A-4147-A177-3AD203B41FA5}">
                      <a16:colId xmlns:a16="http://schemas.microsoft.com/office/drawing/2014/main" val="1363240952"/>
                    </a:ext>
                  </a:extLst>
                </a:gridCol>
                <a:gridCol w="2472785">
                  <a:extLst>
                    <a:ext uri="{9D8B030D-6E8A-4147-A177-3AD203B41FA5}">
                      <a16:colId xmlns:a16="http://schemas.microsoft.com/office/drawing/2014/main" val="3952090634"/>
                    </a:ext>
                  </a:extLst>
                </a:gridCol>
              </a:tblGrid>
              <a:tr h="36004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Чего?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Доходов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Расходов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Процессов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Планов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Эффективности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Рисков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Для кого?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Граждан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Коллег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Международных организаций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Рынков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 какой целью?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Участие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Доверие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Уверенность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Принятие более качественных решений</a:t>
                      </a:r>
                      <a:endParaRPr lang="en-US" sz="2000" dirty="0">
                        <a:effectLst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kern="1200" dirty="0">
                          <a:effectLst/>
                        </a:rPr>
                        <a:t>Воздействие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818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3032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«Открытость в отношении намерений, формулирования и реализации государственной политики»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ru-RU" dirty="0"/>
              <a:t>Бюджетная отчетность </a:t>
            </a:r>
            <a:r>
              <a:rPr lang="en-GB" dirty="0"/>
              <a:t>(</a:t>
            </a:r>
            <a:r>
              <a:rPr lang="ru-RU" dirty="0"/>
              <a:t>всего 7 отчетов</a:t>
            </a:r>
            <a:r>
              <a:rPr lang="en-GB" dirty="0"/>
              <a:t>)</a:t>
            </a:r>
          </a:p>
          <a:p>
            <a:r>
              <a:rPr lang="ru-RU" dirty="0"/>
              <a:t>Раскрытие конкретной информации</a:t>
            </a:r>
            <a:endParaRPr lang="en-GB" dirty="0"/>
          </a:p>
          <a:p>
            <a:pPr lvl="1"/>
            <a:r>
              <a:rPr lang="ru-RU" dirty="0"/>
              <a:t>Нефинансовые активы</a:t>
            </a:r>
            <a:endParaRPr lang="en-GB" dirty="0"/>
          </a:p>
          <a:p>
            <a:pPr lvl="1"/>
            <a:r>
              <a:rPr lang="ru-RU" dirty="0"/>
              <a:t>Условные обязательства</a:t>
            </a:r>
            <a:endParaRPr lang="en-GB" dirty="0"/>
          </a:p>
          <a:p>
            <a:r>
              <a:rPr lang="ru-RU" dirty="0"/>
              <a:t>Целостность и подотчетность</a:t>
            </a:r>
            <a:endParaRPr lang="en-GB" dirty="0"/>
          </a:p>
          <a:p>
            <a:pPr lvl="1"/>
            <a:r>
              <a:rPr lang="ru-RU" dirty="0"/>
              <a:t>Аудит</a:t>
            </a:r>
            <a:endParaRPr lang="en-GB" dirty="0"/>
          </a:p>
          <a:p>
            <a:pPr lvl="1"/>
            <a:r>
              <a:rPr lang="ru-RU" dirty="0"/>
              <a:t>Парламентский контроль</a:t>
            </a:r>
            <a:endParaRPr lang="en-GB" dirty="0"/>
          </a:p>
          <a:p>
            <a:pPr lvl="1"/>
            <a:r>
              <a:rPr lang="ru-RU" dirty="0"/>
              <a:t>Общедоступность на интернете</a:t>
            </a:r>
            <a:endParaRPr lang="en-GB" dirty="0"/>
          </a:p>
          <a:p>
            <a:pPr lvl="1"/>
            <a:r>
              <a:rPr lang="ru-RU" dirty="0"/>
              <a:t>Обеспечение доступности для понимания населения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48472" cy="44644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526692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Отправная точка ОЭСР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5949085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600200"/>
            <a:ext cx="454684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10 </a:t>
            </a:r>
            <a:r>
              <a:rPr lang="ru-RU" dirty="0">
                <a:solidFill>
                  <a:schemeClr val="accent1"/>
                </a:solidFill>
              </a:rPr>
              <a:t>принципов бюджета</a:t>
            </a:r>
            <a:endParaRPr lang="en-GB" dirty="0">
              <a:solidFill>
                <a:schemeClr val="accent1"/>
              </a:solidFill>
            </a:endParaRPr>
          </a:p>
          <a:p>
            <a:r>
              <a:rPr lang="ru-RU" dirty="0"/>
              <a:t>Прозрачность и доступность</a:t>
            </a:r>
            <a:endParaRPr lang="en-GB" dirty="0"/>
          </a:p>
          <a:p>
            <a:r>
              <a:rPr lang="ru-RU" dirty="0"/>
              <a:t>Инклюзивное и реалистичное обсуждение с участием всех слоев населения</a:t>
            </a:r>
            <a:endParaRPr lang="en-GB" dirty="0"/>
          </a:p>
          <a:p>
            <a:r>
              <a:rPr lang="ru-RU" dirty="0"/>
              <a:t>Связь с открытыми данными</a:t>
            </a:r>
            <a:endParaRPr lang="en-GB" dirty="0"/>
          </a:p>
          <a:p>
            <a:r>
              <a:rPr lang="ru-RU" dirty="0"/>
              <a:t>Связь с бюджетными рисками</a:t>
            </a:r>
            <a:endParaRPr lang="en-GB" dirty="0"/>
          </a:p>
          <a:p>
            <a:r>
              <a:rPr lang="ru-RU" dirty="0"/>
              <a:t>Связь с аудитом и  контролем</a:t>
            </a:r>
            <a:endParaRPr lang="en-GB" dirty="0"/>
          </a:p>
          <a:p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13886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Рекомендация ОЭСР по обеспечению бюджетного процесса</a:t>
            </a:r>
            <a:endParaRPr lang="en-GB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" y="1484784"/>
            <a:ext cx="3421310" cy="458802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accent1"/>
            </a:outerShdw>
          </a:effectLst>
          <a:scene3d>
            <a:camera prst="perspectiveContrastingRightFacing">
              <a:rot lat="623785" lon="19800000" rev="213211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765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ru-RU" dirty="0"/>
              <a:t>Предпосылки создания Рабочей группы «Группы 20» по противодействию коррупции</a:t>
            </a:r>
            <a:r>
              <a:rPr lang="en-GB" dirty="0"/>
              <a:t>:</a:t>
            </a:r>
            <a:br>
              <a:rPr lang="en-GB" dirty="0"/>
            </a:br>
            <a:r>
              <a:rPr lang="ru-RU" b="1" dirty="0"/>
              <a:t>План реализации мер на </a:t>
            </a:r>
            <a:r>
              <a:rPr lang="en-GB" b="1" dirty="0"/>
              <a:t>2015-</a:t>
            </a:r>
            <a:r>
              <a:rPr lang="ru-RU" b="1" dirty="0"/>
              <a:t>20</a:t>
            </a:r>
            <a:r>
              <a:rPr lang="en-GB" b="1" dirty="0"/>
              <a:t>16</a:t>
            </a:r>
            <a:r>
              <a:rPr lang="ru-RU" b="1" dirty="0"/>
              <a:t> гг.</a:t>
            </a:r>
            <a:endParaRPr lang="en-GB" b="1" dirty="0"/>
          </a:p>
          <a:p>
            <a:pPr>
              <a:spcAft>
                <a:spcPts val="1800"/>
              </a:spcAft>
            </a:pPr>
            <a:r>
              <a:rPr lang="ru-RU" dirty="0">
                <a:solidFill>
                  <a:srgbClr val="0070C0"/>
                </a:solidFill>
              </a:rPr>
              <a:t>«Повышение бюджетной прозрачности и открытости бюджета играет важную роль в усилиях по противодействию коррупции, в том числе за счет предотвращения незаконного использования государственных средств и обеспечения надлежащего государственного управления»</a:t>
            </a:r>
            <a:endParaRPr lang="en-AU" dirty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ru-RU" dirty="0">
                <a:solidFill>
                  <a:srgbClr val="0070C0"/>
                </a:solidFill>
              </a:rPr>
              <a:t>«Повышение бюджетной прозрачности и открытости бюджета тесно связано с программой мероприятий «Группы 20» по обеспечению устойчивости бюджета, в том числе за счет повышения доверия населения к стабильности и устойчивости государственных финансов»</a:t>
            </a:r>
            <a:r>
              <a:rPr lang="en-AU" dirty="0">
                <a:solidFill>
                  <a:srgbClr val="0070C0"/>
                </a:solidFill>
              </a:rPr>
              <a:t> </a:t>
            </a:r>
            <a:endParaRPr lang="en-GB" dirty="0">
              <a:solidFill>
                <a:srgbClr val="0070C0"/>
              </a:solidFill>
            </a:endParaRPr>
          </a:p>
          <a:p>
            <a:pPr>
              <a:spcAft>
                <a:spcPts val="1800"/>
              </a:spcAft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«Разработка практического инструментария по обеспечению прозрачности бюджета в рамках «Группы 20»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Контекст «Группы </a:t>
            </a:r>
            <a:r>
              <a:rPr lang="en-GB" dirty="0"/>
              <a:t>20</a:t>
            </a:r>
            <a:r>
              <a:rPr lang="ru-RU" dirty="0"/>
              <a:t>»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92049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997794"/>
            <a:ext cx="2688234" cy="201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813690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dirty="0"/>
              <a:t>Нужны ли нам дополнительные правила для обеспечения прозрачности бюджета?</a:t>
            </a:r>
            <a:endParaRPr lang="en-GB" i="1" dirty="0"/>
          </a:p>
        </p:txBody>
      </p:sp>
      <p:pic>
        <p:nvPicPr>
          <p:cNvPr id="4" name="Picture 2" descr="C:\Documents and Settings\Kavanagh_j\Local Settings\Temp\OECD logotype text\OECD_TEXT_10c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575" y="5733256"/>
            <a:ext cx="2500640" cy="774847"/>
          </a:xfrm>
          <a:prstGeom prst="rect">
            <a:avLst/>
          </a:prstGeom>
          <a:noFill/>
        </p:spPr>
      </p:pic>
      <p:pic>
        <p:nvPicPr>
          <p:cNvPr id="5" name="Picture 15" descr="Global Initiative for Fiscal Transparenc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87" y="2064804"/>
            <a:ext cx="1905156" cy="1265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8" y="1367138"/>
            <a:ext cx="3912468" cy="776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266" y="4353682"/>
            <a:ext cx="1570960" cy="157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s://upload.wikimedia.org/wikipedia/en/thumb/7/7e/International_Monetary_Fund_logo.svg/1005px-International_Monetary_Fund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92" y="2419822"/>
            <a:ext cx="1724052" cy="175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ages.all-free-download.com/images/graphiclarge/signpost_vector_2899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09875"/>
            <a:ext cx="26479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765" y="4764683"/>
            <a:ext cx="933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Open Government Partnership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5538" y="-26008013"/>
            <a:ext cx="14287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48547"/>
            <a:ext cx="4132287" cy="32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733256"/>
            <a:ext cx="1010098" cy="10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3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008"/>
            <a:ext cx="1296144" cy="12961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63711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Помощь в проведении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самостоятельных оценок </a:t>
            </a:r>
            <a:r>
              <a:rPr lang="ru-RU" dirty="0"/>
              <a:t>состояния прозрачности бюджета, планирования и проведения реформ, нацеленных на обеспечение прозрачности</a:t>
            </a:r>
            <a:endParaRPr lang="en-US" dirty="0"/>
          </a:p>
          <a:p>
            <a:endParaRPr lang="en-US" dirty="0"/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Усиление ключевых тезисов </a:t>
            </a:r>
            <a:r>
              <a:rPr lang="ru-RU" dirty="0"/>
              <a:t>за счет объединения основных наработок международного сообщества в области прозрачности бюджета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ru-RU" dirty="0"/>
              <a:t>Предоставление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доступа </a:t>
            </a:r>
            <a:r>
              <a:rPr lang="ru-RU" dirty="0"/>
              <a:t>к уже имеющимся в международном сообществе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ресурсам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427038"/>
            <a:ext cx="7416824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/>
              <a:t>3 </a:t>
            </a:r>
            <a:r>
              <a:rPr lang="ru-RU" dirty="0"/>
              <a:t>полезные функции «инструментария»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8465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31511</TotalTime>
  <Words>748</Words>
  <Application>Microsoft Office PowerPoint</Application>
  <PresentationFormat>On-screen Show (4:3)</PresentationFormat>
  <Paragraphs>176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</vt:lpstr>
      <vt:lpstr>Times New Roman</vt:lpstr>
      <vt:lpstr>Wingdings</vt:lpstr>
      <vt:lpstr>Office Theme</vt:lpstr>
      <vt:lpstr>Прозрачность бюджета Новый глобальный инструментарий</vt:lpstr>
      <vt:lpstr>Краткое изложение</vt:lpstr>
      <vt:lpstr>Прозрачность – простое понятие …</vt:lpstr>
      <vt:lpstr>Прозрачность – сложное понятие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Структура охватывает пять институциональных сфер</vt:lpstr>
      <vt:lpstr>Структура глав</vt:lpstr>
      <vt:lpstr>Структура глав</vt:lpstr>
      <vt:lpstr>Некоторые преимущества этого подхода</vt:lpstr>
      <vt:lpstr>Дальнейшие шаги</vt:lpstr>
      <vt:lpstr>Прозрачность  доступность  участие</vt:lpstr>
      <vt:lpstr>Спасибо за внимание!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Page</dc:title>
  <dc:creator>hl</dc:creator>
  <cp:lastModifiedBy>Ksenia Galantsova</cp:lastModifiedBy>
  <cp:revision>600</cp:revision>
  <cp:lastPrinted>2017-06-15T12:58:29Z</cp:lastPrinted>
  <dcterms:created xsi:type="dcterms:W3CDTF">2012-09-05T08:42:12Z</dcterms:created>
  <dcterms:modified xsi:type="dcterms:W3CDTF">2017-06-16T08:23:18Z</dcterms:modified>
</cp:coreProperties>
</file>