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58" r:id="rId5"/>
    <p:sldId id="259" r:id="rId6"/>
    <p:sldId id="264" r:id="rId7"/>
    <p:sldId id="260" r:id="rId8"/>
    <p:sldId id="263" r:id="rId9"/>
    <p:sldId id="261" r:id="rId10"/>
    <p:sldId id="262" r:id="rId11"/>
    <p:sldId id="269" r:id="rId12"/>
    <p:sldId id="265" r:id="rId13"/>
    <p:sldId id="275" r:id="rId14"/>
    <p:sldId id="271" r:id="rId15"/>
    <p:sldId id="267" r:id="rId16"/>
    <p:sldId id="266" r:id="rId17"/>
    <p:sldId id="270" r:id="rId18"/>
    <p:sldId id="273" r:id="rId19"/>
    <p:sldId id="276" r:id="rId20"/>
    <p:sldId id="268" r:id="rId21"/>
    <p:sldId id="274" r:id="rId22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4" autoAdjust="0"/>
  </p:normalViewPr>
  <p:slideViewPr>
    <p:cSldViewPr showGuides="1">
      <p:cViewPr varScale="1">
        <p:scale>
          <a:sx n="132" d="100"/>
          <a:sy n="132" d="100"/>
        </p:scale>
        <p:origin x="-1014" y="-78"/>
      </p:cViewPr>
      <p:guideLst>
        <p:guide orient="horz" pos="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AC20-2BF6-428F-988B-05FAF739AB13}" type="datetimeFigureOut">
              <a:rPr lang="de-CH" smtClean="0"/>
              <a:t>24.06.2020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E2E8-38AE-4B04-9CEC-16D1B02CB81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207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0475-33BF-4FCB-AA97-D74C026DEDBA}" type="datetimeFigureOut">
              <a:rPr lang="de-CH" smtClean="0"/>
              <a:t>24.06.2020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8156D-0237-4B3A-88D3-A0B508CDD4B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4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2512913"/>
            <a:ext cx="7128791" cy="1470025"/>
          </a:xfrm>
        </p:spPr>
        <p:txBody>
          <a:bodyPr>
            <a:normAutofit/>
          </a:bodyPr>
          <a:lstStyle>
            <a:lvl1pPr algn="l">
              <a:lnSpc>
                <a:spcPts val="42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7664" y="4268688"/>
            <a:ext cx="7128792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it-I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2A76-C73B-4D27-95F6-AEDE2840883E}" type="datetime6">
              <a:rPr lang="de-CH" smtClean="0"/>
              <a:t>Juni 20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844604" y="650862"/>
            <a:ext cx="1751806" cy="71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spc="40" dirty="0" smtClean="0"/>
              <a:t>Direktion für Finanzen, Personal und Informatik</a:t>
            </a:r>
          </a:p>
          <a:p>
            <a:pPr>
              <a:spcBef>
                <a:spcPct val="50000"/>
              </a:spcBef>
              <a:defRPr/>
            </a:pPr>
            <a:endParaRPr lang="de-DE" sz="850" dirty="0" smtClean="0"/>
          </a:p>
        </p:txBody>
      </p:sp>
      <p:pic>
        <p:nvPicPr>
          <p:cNvPr id="11" name="Picture 7" descr="logo_bernstad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41313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693738" y="1117600"/>
            <a:ext cx="1885950" cy="341313"/>
            <a:chOff x="3014" y="647"/>
            <a:chExt cx="1188" cy="215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014" y="647"/>
              <a:ext cx="594" cy="215"/>
            </a:xfrm>
            <a:prstGeom prst="rect">
              <a:avLst/>
            </a:prstGeom>
            <a:solidFill>
              <a:srgbClr val="EB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608" y="647"/>
              <a:ext cx="594" cy="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" name="Textfeld 12"/>
          <p:cNvSpPr txBox="1"/>
          <p:nvPr userDrawn="1"/>
        </p:nvSpPr>
        <p:spPr>
          <a:xfrm>
            <a:off x="7821885" y="634346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Arial"/>
                <a:cs typeface="Arial"/>
              </a:rPr>
              <a:t>|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287963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0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54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2F-5ADD-4624-A0DB-2B8CA0B5CE5A}" type="datetime6">
              <a:rPr lang="de-CH" smtClean="0"/>
              <a:t>Juni 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4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170-57EC-4D45-B96E-B17EA25BEAB4}" type="datetime6">
              <a:rPr lang="de-CH" smtClean="0"/>
              <a:t>Juni 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8418-11DB-494C-9354-5D43B1C68FD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558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3446-9409-4282-84F4-993236052A57}" type="datetime6">
              <a:rPr lang="de-CH" smtClean="0"/>
              <a:t>Juni 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&lt;PEMPAL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73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4925-85D2-40B6-B65D-834837BAAF41}" type="datetime6">
              <a:rPr lang="de-CH" smtClean="0"/>
              <a:t>Juni 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73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5A54-E8E6-4BC6-8676-FB8B2DA7EEAB}" type="datetime6">
              <a:rPr lang="de-CH" smtClean="0"/>
              <a:t>Juni 20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dirty="0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4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2204865"/>
            <a:ext cx="5976664" cy="3888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62B8-BF42-4948-8FAF-AB931E7E58F8}" type="datetime6">
              <a:rPr lang="de-CH" smtClean="0"/>
              <a:t>Juni 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&lt;Thema&gt; in Register /Einfügen --&gt; Kopfzeile eintragen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‹#›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dirty="0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16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l"/>
            <a:r>
              <a:rPr lang="de-DE" dirty="0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200" y="6356350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6282-2B4C-43F7-BE78-23C857DC1274}" type="datetime6">
              <a:rPr lang="de-CH" smtClean="0"/>
              <a:t>Juni 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CH" sz="900" b="1" smtClean="0">
                <a:solidFill>
                  <a:srgbClr val="EB0026"/>
                </a:solidFill>
              </a:defRPr>
            </a:lvl1pPr>
          </a:lstStyle>
          <a:p>
            <a:r>
              <a:rPr lang="de-CH" dirty="0" smtClean="0"/>
              <a:t>&lt;</a:t>
            </a:r>
            <a:r>
              <a:rPr lang="en-US" dirty="0" smtClean="0"/>
              <a:t>PEMPAL Network, </a:t>
            </a:r>
            <a:r>
              <a:rPr lang="en-US" dirty="0" err="1" smtClean="0"/>
              <a:t>CrossCoP</a:t>
            </a:r>
            <a:r>
              <a:rPr lang="en-US" dirty="0" smtClean="0"/>
              <a:t> Executive Meeting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EE6-7D8D-4FCD-843E-ADAC82A34A2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70700" y="477838"/>
            <a:ext cx="2165796" cy="71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spc="40" dirty="0" smtClean="0"/>
              <a:t>Direktion für Finanzen, Personal</a:t>
            </a:r>
            <a:r>
              <a:rPr lang="de-DE" sz="850" spc="40" baseline="0" dirty="0" smtClean="0"/>
              <a:t> und Informatik</a:t>
            </a: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endParaRPr lang="de-DE" sz="850" b="1" spc="40" dirty="0" smtClean="0"/>
          </a:p>
          <a:p>
            <a:pPr>
              <a:spcBef>
                <a:spcPct val="50000"/>
              </a:spcBef>
              <a:defRPr/>
            </a:pPr>
            <a:endParaRPr lang="de-DE" sz="850" dirty="0" smtClean="0"/>
          </a:p>
        </p:txBody>
      </p:sp>
      <p:pic>
        <p:nvPicPr>
          <p:cNvPr id="8" name="Picture 7" descr="logo_bernstadt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3850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7821885" y="6343461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Arial"/>
                <a:cs typeface="Arial"/>
              </a:rPr>
              <a:t>|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3092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2900"/>
        </a:lnSpc>
        <a:spcBef>
          <a:spcPct val="0"/>
        </a:spcBef>
        <a:buNone/>
        <a:defRPr lang="it-IT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6700" indent="-2667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Grad Bern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Mreža PEMPAL-a, zajednički sastanak izvršnih odbora svih zajednica prakse</a:t>
            </a:r>
          </a:p>
          <a:p>
            <a:endParaRPr lang="de-CH" dirty="0"/>
          </a:p>
          <a:p>
            <a:r>
              <a:rPr lang="hr-HR"/>
              <a:t>Bern, 29. lipnja/juna 2020. (videokonferencija)</a:t>
            </a:r>
          </a:p>
          <a:p>
            <a:endParaRPr lang="de-CH" dirty="0"/>
          </a:p>
          <a:p>
            <a:r>
              <a:rPr lang="hr-HR"/>
              <a:t>Daniel Schaffner, glavni financijski direktor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2A76-C73B-4D27-95F6-AEDE2840883E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5677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592" y="951074"/>
            <a:ext cx="8219256" cy="720080"/>
          </a:xfrm>
        </p:spPr>
        <p:txBody>
          <a:bodyPr/>
          <a:lstStyle/>
          <a:p>
            <a:r>
              <a:rPr lang="hr-HR" dirty="0"/>
              <a:t>Globalni krediti: usmjerenost na rezultate, političku kontrolu i obavještavanje (KPI-</a:t>
            </a:r>
            <a:r>
              <a:rPr lang="hr-HR" dirty="0" err="1"/>
              <a:t>jevi</a:t>
            </a:r>
            <a:r>
              <a:rPr lang="hr-HR" dirty="0"/>
              <a:t> i KF)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2F-5ADD-4624-A0DB-2B8CA0B5CE5A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10</a:t>
            </a:fld>
            <a:endParaRPr lang="de-CH" smtClean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48" y="1772816"/>
            <a:ext cx="8229600" cy="17472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56" y="3401988"/>
            <a:ext cx="7965157" cy="30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određivanja globalnih kredita, ključni pokazatelji učinka i ključne brojke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Vlada i uprava izrađuju detaljan financijski plan i proračun koje u svibnju/maju dostavljaju Parlamentu</a:t>
            </a:r>
          </a:p>
          <a:p>
            <a:r>
              <a:rPr lang="hr-HR"/>
              <a:t>Tri podkomisije Parlamenta provjeravaju dokumente o planiranju te raspravljaju o njima</a:t>
            </a:r>
          </a:p>
          <a:p>
            <a:r>
              <a:rPr lang="hr-HR"/>
              <a:t>Delegacija podkomisija posjećuje svaku izvršnu jedinicu u svrhu održavanja sastanka na temu pitanja i odgovora te izvještava sve članove podkomisija o rezultatima</a:t>
            </a:r>
          </a:p>
          <a:p>
            <a:r>
              <a:rPr lang="hr-HR"/>
              <a:t>Svaka podkomisija prilaže prijedlog dokumentima koje je dostavila Vlada (što predstavlja mišljenje većine) </a:t>
            </a:r>
          </a:p>
          <a:p>
            <a:r>
              <a:rPr lang="hr-HR"/>
              <a:t>Podkomisije mogu podnijeti prijedloge kako promijeniti dokumente o planiranju Vlade (KPI-jeve, KF, globalne kredite)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11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661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određivanja globalnih kredita, ključni pokazatelji učinka i ključne brojke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Parlament detaljno raspravlja o financijskim planovima i proračunima (rujan/septembar)</a:t>
            </a:r>
          </a:p>
          <a:p>
            <a:r>
              <a:rPr lang="hr-HR"/>
              <a:t>Svaki član Parlamenta ovlašten je unijeti promjene u dokumente koje izrađuje vlada (povećanje ili smanjenje globalnih kredita). Parlament glasuje o takvim prijedlozima</a:t>
            </a:r>
          </a:p>
          <a:p>
            <a:r>
              <a:rPr lang="hr-HR"/>
              <a:t>Parlament ima ovlast vratiti proračun Vladi ako uvjeti nisu ispunjeni (potrebna je većina)</a:t>
            </a:r>
          </a:p>
          <a:p>
            <a:r>
              <a:rPr lang="hr-HR"/>
              <a:t>Kad Parlament odobri proračun, njega se podnosi na javno glasovanje (studeni/novembar)</a:t>
            </a:r>
          </a:p>
          <a:p>
            <a:r>
              <a:rPr lang="hr-HR"/>
              <a:t>Ako je odgovor javnog glasovanja negativan, Vlada i Parlament povlače proračun te ga još jednom podnose na javno glasovanje (u ožujku/martu sljedeće godine) </a:t>
            </a:r>
          </a:p>
          <a:p>
            <a:pPr marL="266700" lvl="1" indent="0">
              <a:buNone/>
            </a:pPr>
            <a:r>
              <a:rPr lang="hr-HR"/>
              <a:t>-&gt; Vlada može između siječnja/januara i ožujka/marta trošiti samo na takozvane zakonski neophodne troškove (vrlo ograničeno)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12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1949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određivanja globalnih kredita, ključni pokazatelji učinka i ključne brojke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Kad Parlament prihvati proračun, njega se objavljuje na web-mjestu grada Berna</a:t>
            </a:r>
          </a:p>
          <a:p>
            <a:r>
              <a:rPr lang="hr-HR"/>
              <a:t>Dostupan svima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13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6662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Izglasavanje proračuna (obvezno)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602662" cy="3921299"/>
          </a:xfrm>
        </p:spPr>
        <p:txBody>
          <a:bodyPr>
            <a:normAutofit fontScale="85000" lnSpcReduction="10000"/>
          </a:bodyPr>
          <a:lstStyle/>
          <a:p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283968" y="2204864"/>
            <a:ext cx="4402832" cy="3921299"/>
          </a:xfrm>
        </p:spPr>
        <p:txBody>
          <a:bodyPr>
            <a:normAutofit fontScale="85000" lnSpcReduction="10000"/>
          </a:bodyPr>
          <a:lstStyle/>
          <a:p>
            <a:pPr marL="182563" indent="-182563"/>
            <a:r>
              <a:rPr lang="hr-HR"/>
              <a:t>Parlament izdaje proračunsku brošuru o kojoj obavještava sve stanovnike koji imaju pravo glasa.</a:t>
            </a:r>
          </a:p>
          <a:p>
            <a:pPr marL="182563" indent="-182563"/>
            <a:r>
              <a:rPr lang="hr-HR"/>
              <a:t>Svi se potrebni dokumenti dostavljaju na kućnu adresu stanovnicima koji imaju pravo glasa.</a:t>
            </a:r>
          </a:p>
          <a:p>
            <a:pPr marL="182563" indent="-182563"/>
            <a:r>
              <a:rPr lang="hr-HR"/>
              <a:t>Bitne informacije u vrlo sažetom obliku</a:t>
            </a:r>
          </a:p>
          <a:p>
            <a:pPr marL="182563" indent="-182563"/>
            <a:r>
              <a:rPr lang="hr-HR"/>
              <a:t>Argumenti Parlamenta (prednosti i nedostaci) </a:t>
            </a:r>
          </a:p>
          <a:p>
            <a:pPr marL="182563" indent="-182563"/>
            <a:r>
              <a:rPr lang="hr-HR"/>
              <a:t>Rezultat glasovanja u Parlamentu</a:t>
            </a:r>
          </a:p>
          <a:p>
            <a:pPr marL="182563" indent="-182563"/>
            <a:r>
              <a:rPr lang="hr-HR"/>
              <a:t>Angažman Parlamenta da stanovnici grada Bera prihvate proračun</a:t>
            </a:r>
          </a:p>
          <a:p>
            <a:pPr marL="182563" indent="-182563"/>
            <a:r>
              <a:rPr lang="hr-HR"/>
              <a:t>Lokalni novinari detaljno izvještavaju o proračunima i srednjoročnim planovima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14</a:t>
            </a:fld>
            <a:endParaRPr lang="de-CH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6" y="2204864"/>
            <a:ext cx="3603356" cy="3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Naučene lekcije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Koji su bili glavni ciljevi sustava koji je usmjeren na rezultat? </a:t>
            </a:r>
          </a:p>
          <a:p>
            <a:pPr lvl="1"/>
            <a:r>
              <a:rPr lang="hr-HR"/>
              <a:t>Manje birokracije (zbog varijacija u razinama kredita)</a:t>
            </a:r>
          </a:p>
          <a:p>
            <a:pPr lvl="1"/>
            <a:r>
              <a:rPr lang="hr-HR"/>
              <a:t>Veći fokus na strateške teme</a:t>
            </a:r>
          </a:p>
          <a:p>
            <a:pPr lvl="1"/>
            <a:r>
              <a:rPr lang="hr-HR"/>
              <a:t>Prijelaz s kratkoročnih financijskih intervencija na financijsko upravljanje koje je uglavnom srednjoročne prirode</a:t>
            </a:r>
          </a:p>
          <a:p>
            <a:pPr lvl="1"/>
            <a:r>
              <a:rPr lang="hr-HR"/>
              <a:t>Veća fleksibilnost odgovornih osoba unutar operativne jedinice</a:t>
            </a:r>
          </a:p>
          <a:p>
            <a:pPr lvl="1"/>
            <a:r>
              <a:rPr lang="hr-HR"/>
              <a:t>Stvaranje „upravnog poduzetništva” zbog više razine fleksibilnosti</a:t>
            </a:r>
          </a:p>
          <a:p>
            <a:pPr lvl="1"/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15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5563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Naučene lekcije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16</a:t>
            </a:fld>
            <a:endParaRPr lang="de-CH" smtClean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772816"/>
            <a:ext cx="6491064" cy="43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Naučene lekcije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90435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hr-HR"/>
              <a:t>Izvještaji su preopširni, a članovima parlamenta koji svoju dužnst obavljaju dobrovoljno ili na nepuno radno vrijeme teško su razumljivi.</a:t>
            </a:r>
          </a:p>
          <a:p>
            <a:pPr lvl="1"/>
            <a:r>
              <a:rPr lang="hr-HR"/>
              <a:t>Informacije su previše detaljne</a:t>
            </a:r>
          </a:p>
          <a:p>
            <a:pPr lvl="1"/>
            <a:r>
              <a:rPr lang="hr-HR"/>
              <a:t>Nedovoljan fokus na kontekst financijskog učinka i budućeg razvoja </a:t>
            </a:r>
          </a:p>
          <a:p>
            <a:r>
              <a:rPr lang="hr-HR"/>
              <a:t>Trenutačni sustav je previše detaljan</a:t>
            </a:r>
          </a:p>
          <a:p>
            <a:pPr lvl="1"/>
            <a:r>
              <a:rPr lang="hr-HR"/>
              <a:t>97 skupina proizvoda</a:t>
            </a:r>
          </a:p>
          <a:p>
            <a:pPr lvl="1"/>
            <a:r>
              <a:rPr lang="hr-HR"/>
              <a:t>222 ključnih pokazatelja učinka</a:t>
            </a:r>
          </a:p>
          <a:p>
            <a:pPr lvl="1"/>
            <a:r>
              <a:rPr lang="hr-HR"/>
              <a:t>643 ključnih brojaka</a:t>
            </a:r>
          </a:p>
          <a:p>
            <a:r>
              <a:rPr lang="hr-HR"/>
              <a:t>Razina utjecaja koji ima Parlament nije primjerena</a:t>
            </a:r>
          </a:p>
          <a:p>
            <a:pPr lvl="1"/>
            <a:r>
              <a:rPr lang="hr-HR"/>
              <a:t>Izniman fokus na detalje niske razine</a:t>
            </a:r>
          </a:p>
          <a:p>
            <a:pPr lvl="1"/>
            <a:r>
              <a:rPr lang="hr-HR"/>
              <a:t>Instrumenti srednjoročne i dugoročne kontrole nisu primjereni i nisu dovoljno obvezujući</a:t>
            </a:r>
          </a:p>
          <a:p>
            <a:pPr lvl="1"/>
            <a:r>
              <a:rPr lang="hr-HR"/>
              <a:t>Struktura pokomisija Parlamenta nije dovoljno efikasna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17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7724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Naučene lekcije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90435"/>
            <a:ext cx="8229600" cy="3921299"/>
          </a:xfrm>
        </p:spPr>
        <p:txBody>
          <a:bodyPr>
            <a:normAutofit/>
          </a:bodyPr>
          <a:lstStyle/>
          <a:p>
            <a:r>
              <a:rPr lang="hr-HR"/>
              <a:t>Trenutačno se radi na projektu kojim bi se redizajnirao sustav u okviru suradnje Parlamenta i Vlade</a:t>
            </a:r>
          </a:p>
          <a:p>
            <a:r>
              <a:rPr lang="hr-HR"/>
              <a:t>Proces srednjoročnog planiranja i proračunski proces koji su trenutačno razdvojeni bit će spojeni u jedan proces</a:t>
            </a:r>
          </a:p>
          <a:p>
            <a:r>
              <a:rPr lang="hr-HR"/>
              <a:t>Izvještaj o srednjoročnom planiranju i izvještaj o proračunu koji su trenutačno razdvojeni bit će spojeni u jedan izvještaj</a:t>
            </a:r>
          </a:p>
          <a:p>
            <a:r>
              <a:rPr lang="hr-HR"/>
              <a:t>Time se želi postići da se fokus novih sustava kontrolinga i njegovih instrumenata stavi na razinu koja je u većoj mjeri strateške prirode (manje detalja i usklađenije informacije omogućavaju Parlamentu da upravlja i kontrolira na višoj razini i s duljim utjecajem)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18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4213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44" y="1984720"/>
            <a:ext cx="6426671" cy="40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Planirani model kontrole upravljanja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19</a:t>
            </a:fld>
            <a:endParaRPr lang="de-CH" smtClean="0"/>
          </a:p>
        </p:txBody>
      </p:sp>
      <p:sp>
        <p:nvSpPr>
          <p:cNvPr id="9" name="Ellipse 8"/>
          <p:cNvSpPr/>
          <p:nvPr/>
        </p:nvSpPr>
        <p:spPr>
          <a:xfrm>
            <a:off x="1403648" y="1661710"/>
            <a:ext cx="5976664" cy="126323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6156176" y="3317893"/>
            <a:ext cx="1584175" cy="133524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/>
          <p:cNvSpPr/>
          <p:nvPr/>
        </p:nvSpPr>
        <p:spPr>
          <a:xfrm>
            <a:off x="1547664" y="4941168"/>
            <a:ext cx="5688632" cy="136815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36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Opće informacije o gradu Bernu (2019.)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</a:t>
            </a:fld>
            <a:endParaRPr lang="de-CH" smtClean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23450"/>
            <a:ext cx="7416824" cy="44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Koronavirusna bolest (Covid-19)????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006" y="1916832"/>
            <a:ext cx="8229600" cy="4439518"/>
          </a:xfrm>
        </p:spPr>
        <p:txBody>
          <a:bodyPr>
            <a:normAutofit fontScale="77500" lnSpcReduction="20000"/>
          </a:bodyPr>
          <a:lstStyle/>
          <a:p>
            <a:r>
              <a:rPr lang="hr-HR"/>
              <a:t>Novac je kralj, ima najveći prioritet</a:t>
            </a:r>
          </a:p>
          <a:p>
            <a:r>
              <a:rPr lang="hr-HR"/>
              <a:t>Mjere potpore lokalnim poduzećima</a:t>
            </a:r>
          </a:p>
          <a:p>
            <a:pPr lvl="1"/>
            <a:r>
              <a:rPr lang="hr-HR"/>
              <a:t>Nema podsjetnika za sve vrste potraživanja u razdoblju od 17. ožujka/marta do 30. lipnja/juna 2020.</a:t>
            </a:r>
          </a:p>
          <a:p>
            <a:pPr lvl="1"/>
            <a:r>
              <a:rPr lang="hr-HR"/>
              <a:t>Neposredna isplata iznosa obveza, osobito za lokalne pružatelje usluga</a:t>
            </a:r>
          </a:p>
          <a:p>
            <a:pPr lvl="1"/>
            <a:r>
              <a:rPr lang="hr-HR"/>
              <a:t>Financijska plaćanja na temelju ugovora o razini usluga (društvenih, kulturnih) bit će izvršena ako druga ugovorna strana dokaže posebne mjere kojima smanjuje svoje troškove</a:t>
            </a:r>
          </a:p>
          <a:p>
            <a:pPr lvl="1"/>
            <a:r>
              <a:rPr lang="hr-HR"/>
              <a:t>Popust na najamninu</a:t>
            </a:r>
          </a:p>
          <a:p>
            <a:r>
              <a:rPr lang="hr-HR"/>
              <a:t>Umjerena smanjenja prihoda očekuju se u 2020. pogotovo u pogledu javnih pristojbi</a:t>
            </a:r>
          </a:p>
          <a:p>
            <a:r>
              <a:rPr lang="hr-HR"/>
              <a:t>Značajna smanjenja prihoda očekuju se od 2021. do ???</a:t>
            </a:r>
          </a:p>
          <a:p>
            <a:pPr lvl="1"/>
            <a:r>
              <a:rPr lang="hr-HR"/>
              <a:t>Manja oporeziva dobit pravnih subjekata</a:t>
            </a:r>
          </a:p>
          <a:p>
            <a:pPr lvl="1"/>
            <a:r>
              <a:rPr lang="hr-HR"/>
              <a:t>Manji oporezivi prihodi pojedinaca </a:t>
            </a:r>
          </a:p>
          <a:p>
            <a:r>
              <a:rPr lang="hr-HR"/>
              <a:t>Veći troškovi rezultat su mjera provedenih uslijed koronavirusne bolesti (Covid-19) i povećanja nezaposlenosti</a:t>
            </a:r>
          </a:p>
          <a:p>
            <a:r>
              <a:rPr lang="hr-HR"/>
              <a:t>Potrebe likvidnosti povećat će se 2021. zbog velikih kapitalnih rashoda</a:t>
            </a:r>
          </a:p>
          <a:p>
            <a:endParaRPr lang="de-CH" dirty="0"/>
          </a:p>
          <a:p>
            <a:r>
              <a:rPr lang="hr-HR"/>
              <a:t>Rezanje troškova za 2020. (15.5 mil. CHF) i 2021. (20 mil. CHF)</a:t>
            </a:r>
          </a:p>
          <a:p>
            <a:r>
              <a:rPr lang="hr-HR"/>
              <a:t>Sustavno ispitivanje razine učinka svih usluga za 2020./21. s ciljanim olakšanjem koje se ponavlja u iznosu od 35 – 45 mil. CHF godišnje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20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616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19256" cy="720080"/>
          </a:xfrm>
        </p:spPr>
        <p:txBody>
          <a:bodyPr/>
          <a:lstStyle/>
          <a:p>
            <a:r>
              <a:rPr lang="hr-HR"/>
              <a:t>Hvala na pozornosti!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21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8786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Opće informacije o gradu Bernu (2019.)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/>
              <a:t>Glavni grad Švicarske</a:t>
            </a:r>
          </a:p>
          <a:p>
            <a:r>
              <a:rPr lang="hr-HR"/>
              <a:t>Stari grad = na UNESCO-ovu popisu svjetske baštine</a:t>
            </a:r>
          </a:p>
          <a:p>
            <a:r>
              <a:rPr lang="hr-HR"/>
              <a:t>Stanovništvo: 143 278</a:t>
            </a:r>
          </a:p>
          <a:p>
            <a:r>
              <a:rPr lang="hr-HR"/>
              <a:t>Broj radnih mjesta: 190 000</a:t>
            </a:r>
          </a:p>
          <a:p>
            <a:r>
              <a:rPr lang="hr-HR"/>
              <a:t>1.25 milijardi CHF trenutačnih troškova; od toga 524 milijuna iznose troškovi transakcija</a:t>
            </a:r>
          </a:p>
          <a:p>
            <a:r>
              <a:rPr lang="hr-HR"/>
              <a:t>124 milijuna CHF u kapitalnim rashodima</a:t>
            </a:r>
          </a:p>
          <a:p>
            <a:r>
              <a:rPr lang="hr-HR"/>
              <a:t>2670 zaposlenika (ekvivalent punog radnog vremena) u gradskoj upravi</a:t>
            </a:r>
          </a:p>
          <a:p>
            <a:r>
              <a:rPr lang="hr-HR"/>
              <a:t>10 500 studenata (osnovna razina)</a:t>
            </a:r>
          </a:p>
          <a:p>
            <a:endParaRPr lang="de-CH" dirty="0"/>
          </a:p>
          <a:p>
            <a:r>
              <a:rPr lang="hr-HR"/>
              <a:t>Parlament: 80 članova (stanovništvo ih bira svake 4 godine)</a:t>
            </a:r>
          </a:p>
          <a:p>
            <a:r>
              <a:rPr lang="hr-HR"/>
              <a:t>Vlada: 5 članova (stanovništvo ih bira svake 4 godine)</a:t>
            </a:r>
          </a:p>
          <a:p>
            <a:r>
              <a:rPr lang="hr-HR"/>
              <a:t>5 izvršnih jedinica s 31 operativnom jedinicom i 13 funkcija osoblja.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3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036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Pravni okvir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Kantonski zakon primjenjuje se na sve općine unutar kantona Bern</a:t>
            </a:r>
          </a:p>
          <a:p>
            <a:pPr lvl="1"/>
            <a:r>
              <a:rPr lang="hr-HR"/>
              <a:t>Kanton utvrđuje porezni sustav i tarifu. Općine određuju poreznu stopu za prihode i bogatstvo (fizičke osobe) te dobit i kapital (pravni subjekti), a predstavljaju višekratnik kantonskog osnovnog poreza</a:t>
            </a:r>
          </a:p>
          <a:p>
            <a:pPr lvl="1"/>
            <a:r>
              <a:rPr lang="hr-HR"/>
              <a:t>Općine određuju poreznu stopu za nekretnine (radi se isključivo o općinskom porezu)</a:t>
            </a:r>
          </a:p>
          <a:p>
            <a:pPr lvl="1"/>
            <a:r>
              <a:rPr lang="hr-HR"/>
              <a:t>Općine mogu primjenjivati lokalne poreze (npr. u svrhu pružanja podrške lokalnom turizmu)</a:t>
            </a:r>
          </a:p>
          <a:p>
            <a:r>
              <a:rPr lang="hr-HR"/>
              <a:t>Općinski propisi stupaju na snagu glasovanjem stanovništva:</a:t>
            </a:r>
          </a:p>
          <a:p>
            <a:pPr lvl="1"/>
            <a:r>
              <a:rPr lang="hr-HR"/>
              <a:t>Zadaci (razdvajanje Parlamenta od Vlade u pogledu poslovnih odgovornosti)</a:t>
            </a:r>
          </a:p>
          <a:p>
            <a:pPr lvl="1"/>
            <a:r>
              <a:rPr lang="hr-HR"/>
              <a:t>Organizacija uprave grada Berna</a:t>
            </a:r>
          </a:p>
          <a:p>
            <a:pPr lvl="1"/>
            <a:r>
              <a:rPr lang="hr-HR"/>
              <a:t>Razdvajanje financijske moći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4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55988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Posebna pravila za rashode grada Berna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Javno glasovanje</a:t>
            </a:r>
          </a:p>
          <a:p>
            <a:pPr lvl="1"/>
            <a:r>
              <a:rPr lang="hr-HR"/>
              <a:t>Godišnji proračun (uključuje globalne proračunske kredite u računu dobiti i gubitka svake operativne jedinice)</a:t>
            </a:r>
          </a:p>
          <a:p>
            <a:pPr lvl="1"/>
            <a:r>
              <a:rPr lang="hr-HR"/>
              <a:t>Rashodi (račun dobiti i gubitka te kapitalni rashodi) &gt; 2.000.000 CHF &lt; 7.000.000 CHF (nije obvezno) </a:t>
            </a:r>
          </a:p>
          <a:p>
            <a:pPr lvl="1"/>
            <a:r>
              <a:rPr lang="hr-HR"/>
              <a:t>Rashodi (račun dobiti i gubitka te kapitalni rashodi) &gt; 7.000.000 CHF (obvezno)</a:t>
            </a:r>
          </a:p>
          <a:p>
            <a:pPr lvl="1"/>
            <a:endParaRPr lang="de-CH" dirty="0" smtClean="0"/>
          </a:p>
          <a:p>
            <a:r>
              <a:rPr lang="hr-HR"/>
              <a:t>Parlament</a:t>
            </a:r>
          </a:p>
          <a:p>
            <a:pPr lvl="1"/>
            <a:r>
              <a:rPr lang="hr-HR"/>
              <a:t>Novi rashodi (račun dobiti i gubitka te kapitalni rashodi) &gt; 300.000 CHF </a:t>
            </a:r>
          </a:p>
          <a:p>
            <a:pPr lvl="1"/>
            <a:r>
              <a:rPr lang="hr-HR"/>
              <a:t>Planiranje kredita (kapitalni rashodi) &gt; 150.000 CHF</a:t>
            </a:r>
          </a:p>
          <a:p>
            <a:pPr lvl="1"/>
            <a:r>
              <a:rPr lang="hr-HR"/>
              <a:t>Povećanje godišnjih globalnih proračunskih kredita &gt; 200.000 CHF</a:t>
            </a:r>
          </a:p>
          <a:p>
            <a:pPr lvl="1"/>
            <a:endParaRPr lang="de-CH" dirty="0" smtClean="0"/>
          </a:p>
          <a:p>
            <a:r>
              <a:rPr lang="hr-HR"/>
              <a:t>Vlada</a:t>
            </a:r>
          </a:p>
          <a:p>
            <a:pPr lvl="1"/>
            <a:r>
              <a:rPr lang="hr-HR"/>
              <a:t>Novi rashodi &lt; 300.000 CHF</a:t>
            </a:r>
          </a:p>
          <a:p>
            <a:pPr lvl="1"/>
            <a:r>
              <a:rPr lang="hr-HR"/>
              <a:t>Planiranje kredita &lt; 150.000 CHF</a:t>
            </a:r>
          </a:p>
          <a:p>
            <a:pPr lvl="1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5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82216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Sustav globalnih kredita i usmjerenost na rezultate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Proračunski kredit nije usmjeren na ulazne podatke, nego na planirane izlazne rezultate operativne jedinice.</a:t>
            </a:r>
          </a:p>
          <a:p>
            <a:r>
              <a:rPr lang="hr-HR"/>
              <a:t>Planirani izlazni rezultat prikazan je slično kao ugovor o razini usluge te je ugovoren s Parlamentom</a:t>
            </a:r>
          </a:p>
          <a:p>
            <a:r>
              <a:rPr lang="hr-HR"/>
              <a:t>Proračunski je kredit definiran kao neto kredit za svaku operativnu jedinicu. Nisu potrebne dodatne specifikacije relevantne za kredit, npr. troškovi osoblja, najma, deprecijacije (kao što se upotrebljavalo u starom sustavu)</a:t>
            </a:r>
          </a:p>
          <a:p>
            <a:r>
              <a:rPr lang="hr-HR"/>
              <a:t>Kako bi se izmjerili planirani rezultati, Parlament i Vlada dogovaraju ključne pokazatelje učinka (KPI-ovi) i ključne brojke (KF).</a:t>
            </a:r>
          </a:p>
          <a:p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90F4-72AB-4B84-9D32-8ABE36F033F3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6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85105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Sustav globalnih kredita u odnosu na kredite po stavkama</a:t>
            </a:r>
            <a:br>
              <a:rPr lang="hr-HR"/>
            </a:br>
            <a:r>
              <a:rPr lang="hr-HR"/>
              <a:t>-&gt; globalni krediti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0848"/>
            <a:ext cx="8229600" cy="396043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2F-5ADD-4624-A0DB-2B8CA0B5CE5A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7</a:t>
            </a:fld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42702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dirty="0"/>
              <a:t>Sustav globalnih kredita u odnosu na kredite po stavkama</a:t>
            </a:r>
            <a:br>
              <a:rPr lang="hr-HR" sz="2000" dirty="0"/>
            </a:br>
            <a:r>
              <a:rPr lang="hr-HR" sz="2000" dirty="0"/>
              <a:t>-&gt; krediti po stavkama</a:t>
            </a:r>
            <a:br>
              <a:rPr lang="hr-HR" sz="2000" dirty="0"/>
            </a:br>
            <a:endParaRPr lang="hr-H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2F-5ADD-4624-A0DB-2B8CA0B5CE5A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8</a:t>
            </a:fld>
            <a:endParaRPr lang="de-CH" smtClean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060848"/>
            <a:ext cx="6048672" cy="4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Globalni krediti: usmjerenost na izlazne rezultate, politička kontrola i obavještavanje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2F2F-5ADD-4624-A0DB-2B8CA0B5CE5A}" type="datetime6">
              <a:rPr lang="de-CH" smtClean="0"/>
              <a:t>Juni 20</a:t>
            </a:fld>
            <a:endParaRPr lang="de-CH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Mreža PEMPAL-a, zajednički sastanak izvršnih odbora svih zajednica prakse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9</a:t>
            </a:fld>
            <a:endParaRPr lang="de-CH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40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3147"/>
      </p:ext>
    </p:extLst>
  </p:cSld>
  <p:clrMapOvr>
    <a:masterClrMapping/>
  </p:clrMapOvr>
</p:sld>
</file>

<file path=ppt/theme/theme1.xml><?xml version="1.0" encoding="utf-8"?>
<a:theme xmlns:a="http://schemas.openxmlformats.org/drawingml/2006/main" name="Stadt Bern">
  <a:themeElements>
    <a:clrScheme name="Stadt Bern">
      <a:dk1>
        <a:srgbClr val="000000"/>
      </a:dk1>
      <a:lt1>
        <a:srgbClr val="FFFFFF"/>
      </a:lt1>
      <a:dk2>
        <a:srgbClr val="87888A"/>
      </a:dk2>
      <a:lt2>
        <a:srgbClr val="FFFFFF"/>
      </a:lt2>
      <a:accent1>
        <a:srgbClr val="D50029"/>
      </a:accent1>
      <a:accent2>
        <a:srgbClr val="87888A"/>
      </a:accent2>
      <a:accent3>
        <a:srgbClr val="A3617F"/>
      </a:accent3>
      <a:accent4>
        <a:srgbClr val="A42E37"/>
      </a:accent4>
      <a:accent5>
        <a:srgbClr val="6C8295"/>
      </a:accent5>
      <a:accent6>
        <a:srgbClr val="B18DBA"/>
      </a:accent6>
      <a:hlink>
        <a:srgbClr val="000000"/>
      </a:hlink>
      <a:folHlink>
        <a:srgbClr val="000000"/>
      </a:folHlink>
    </a:clrScheme>
    <a:fontScheme name="Stadt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1141</Words>
  <Application>Microsoft Office PowerPoint</Application>
  <PresentationFormat>On-screen Show (4:3)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Stadt Bern</vt:lpstr>
      <vt:lpstr>Grad Bern</vt:lpstr>
      <vt:lpstr>Opće informacije o gradu Bernu (2019.)</vt:lpstr>
      <vt:lpstr>Opće informacije o gradu Bernu (2019.)</vt:lpstr>
      <vt:lpstr>Pravni okvir</vt:lpstr>
      <vt:lpstr>Posebna pravila za rashode grada Berna</vt:lpstr>
      <vt:lpstr>Sustav globalnih kredita i usmjerenost na rezultate</vt:lpstr>
      <vt:lpstr>Sustav globalnih kredita u odnosu na kredite po stavkama -&gt; globalni krediti</vt:lpstr>
      <vt:lpstr>Sustav globalnih kredita u odnosu na kredite po stavkama -&gt; krediti po stavkama </vt:lpstr>
      <vt:lpstr>Globalni krediti: usmjerenost na izlazne rezultate, politička kontrola i obavještavanje</vt:lpstr>
      <vt:lpstr>Globalni krediti: usmjerenost na rezultate, političku kontrolu i obavještavanje (KPI-jevi i KF)</vt:lpstr>
      <vt:lpstr>Proces određivanja globalnih kredita, ključni pokazatelji učinka i ključne brojke</vt:lpstr>
      <vt:lpstr>Proces određivanja globalnih kredita, ključni pokazatelji učinka i ključne brojke</vt:lpstr>
      <vt:lpstr>Proces određivanja globalnih kredita, ključni pokazatelji učinka i ključne brojke</vt:lpstr>
      <vt:lpstr>Izglasavanje proračuna (obvezno)</vt:lpstr>
      <vt:lpstr>Naučene lekcije</vt:lpstr>
      <vt:lpstr>Naučene lekcije </vt:lpstr>
      <vt:lpstr>Naučene lekcije</vt:lpstr>
      <vt:lpstr>Naučene lekcije</vt:lpstr>
      <vt:lpstr>Planirani model kontrole upravljanja</vt:lpstr>
      <vt:lpstr>Koronavirusna bolest (Covid-19)????</vt:lpstr>
      <vt:lpstr>Hvala na pozornosti!</vt:lpstr>
    </vt:vector>
  </TitlesOfParts>
  <Company>Stadtverwaltung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Freiburghaus Romy, GuB INF</dc:creator>
  <cp:lastModifiedBy>Željka</cp:lastModifiedBy>
  <cp:revision>143</cp:revision>
  <cp:lastPrinted>2020-06-09T11:31:51Z</cp:lastPrinted>
  <dcterms:created xsi:type="dcterms:W3CDTF">2012-02-21T14:52:58Z</dcterms:created>
  <dcterms:modified xsi:type="dcterms:W3CDTF">2020-06-24T12:58:16Z</dcterms:modified>
</cp:coreProperties>
</file>