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8" r:id="rId4"/>
    <p:sldId id="2141411458" r:id="rId5"/>
    <p:sldId id="2141411469" r:id="rId6"/>
    <p:sldId id="2141411468" r:id="rId7"/>
    <p:sldId id="308" r:id="rId8"/>
    <p:sldId id="268" r:id="rId9"/>
    <p:sldId id="2141411460" r:id="rId10"/>
    <p:sldId id="2141411467" r:id="rId11"/>
    <p:sldId id="2141411471" r:id="rId12"/>
    <p:sldId id="2141411473" r:id="rId13"/>
    <p:sldId id="274" r:id="rId14"/>
    <p:sldId id="270" r:id="rId15"/>
    <p:sldId id="2141411463" r:id="rId16"/>
    <p:sldId id="2141411464" r:id="rId17"/>
    <p:sldId id="2141411470" r:id="rId18"/>
    <p:sldId id="2141411457" r:id="rId19"/>
    <p:sldId id="2141411472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CCFFFF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78B86-58F2-4190-9C6D-E52F41331C6B}" v="7" dt="2023-04-05T13:45:28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BF5AD-2E56-430B-9EDA-417A1DBE33BC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E4573B-E18C-4A00-B3B7-EAEB398ADC0C}">
      <dgm:prSet phldrT="[Text]" custT="1"/>
      <dgm:spPr/>
      <dgm:t>
        <a:bodyPr/>
        <a:lstStyle/>
        <a:p>
          <a:r>
            <a:rPr lang="hr-HR" sz="1100" b="1">
              <a:solidFill>
                <a:srgbClr val="0000CC"/>
              </a:solidFill>
              <a:latin typeface="Montserrat" panose="00000500000000000000" pitchFamily="2" charset="0"/>
            </a:rPr>
            <a:t>Pokretanje ažuriranja GTMI-ja za 2022.:</a:t>
          </a:r>
        </a:p>
      </dgm:t>
    </dgm:pt>
    <dgm:pt modelId="{C861C8AE-7DA6-426F-9A6E-B7ECED2F5DF8}" type="parTrans" cxnId="{D872E928-1343-44DC-8F52-92272865C5A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A27FC036-C494-44FC-AF1A-E854E5B35108}" type="sibTrans" cxnId="{D872E928-1343-44DC-8F52-92272865C5A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A9357E33-8D8B-4F2B-8A39-C2667EE4B14B}">
      <dgm:prSet phldrT="[Text]" custT="1"/>
      <dgm:spPr/>
      <dgm:t>
        <a:bodyPr/>
        <a:lstStyle/>
        <a:p>
          <a:r>
            <a:rPr lang="hr-HR" sz="1000">
              <a:latin typeface="Montserrat" panose="00000500000000000000" pitchFamily="2" charset="0"/>
            </a:rPr>
            <a:t>Savjetovanja s 9 vanjskih + 10 internih skupina</a:t>
          </a:r>
        </a:p>
      </dgm:t>
    </dgm:pt>
    <dgm:pt modelId="{C164F1BB-D4D9-4BA5-A1D9-7FA23B81C614}" type="parTrans" cxnId="{63655A1F-5581-4A4C-9186-9A2370F8EB4C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CE55B92B-C189-4DFB-8A77-E19425FFE436}" type="sibTrans" cxnId="{63655A1F-5581-4A4C-9186-9A2370F8EB4C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080B8F48-FCB6-4620-84BA-5C31D25BBC2B}">
      <dgm:prSet phldrT="[Text]" custT="1"/>
      <dgm:spPr/>
      <dgm:t>
        <a:bodyPr/>
        <a:lstStyle/>
        <a:p>
          <a:r>
            <a:rPr lang="hr-HR" sz="1000">
              <a:latin typeface="Montserrat" panose="00000500000000000000" pitchFamily="2" charset="0"/>
            </a:rPr>
            <a:t>Dovršetak revizije pokazatelja GTMI-ja</a:t>
          </a:r>
        </a:p>
      </dgm:t>
    </dgm:pt>
    <dgm:pt modelId="{8E0C72BA-33E9-41AF-8B3A-CDF5AFE95CE4}" type="parTrans" cxnId="{F73D7875-979F-49E3-B87C-46A668BDBD87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E6A4C705-2BD2-46E6-B733-9B2251C1D8FF}" type="sibTrans" cxnId="{F73D7875-979F-49E3-B87C-46A668BDBD87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5B8A1394-9624-414F-B978-5FE902AB62C1}">
      <dgm:prSet phldrT="[Text]" custT="1"/>
      <dgm:spPr/>
      <dgm:t>
        <a:bodyPr/>
        <a:lstStyle/>
        <a:p>
          <a:r>
            <a:rPr lang="hr-HR" sz="1100" b="1">
              <a:solidFill>
                <a:srgbClr val="0000CC"/>
              </a:solidFill>
              <a:latin typeface="Montserrat" panose="00000500000000000000" pitchFamily="2" charset="0"/>
            </a:rPr>
            <a:t>Pokretanje online ankete GTMI-ja</a:t>
          </a:r>
        </a:p>
      </dgm:t>
    </dgm:pt>
    <dgm:pt modelId="{49E5817D-DAF9-46D2-A708-8A41EEC678D5}" type="parTrans" cxnId="{E3DD73AF-B55B-441C-8576-5778199ACFB7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14B09CE0-3117-4E63-80C1-DEF85EE8B01D}" type="sibTrans" cxnId="{E3DD73AF-B55B-441C-8576-5778199ACFB7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0EF4E9D5-279C-4068-AFB5-363AF7B5885F}">
      <dgm:prSet phldrT="[Text]" custT="1"/>
      <dgm:spPr/>
      <dgm:t>
        <a:bodyPr/>
        <a:lstStyle/>
        <a:p>
          <a:r>
            <a:rPr lang="hr-HR" sz="1000">
              <a:latin typeface="Montserrat" panose="00000500000000000000" pitchFamily="2" charset="0"/>
            </a:rPr>
            <a:t>Izrada online anketa GTMI-ja za CG i SNG</a:t>
          </a:r>
        </a:p>
      </dgm:t>
    </dgm:pt>
    <dgm:pt modelId="{94FF4BDE-DAF6-4752-8370-5C3F18495F5D}" type="parTrans" cxnId="{6A4D36EA-A214-40D1-B242-9AD987F6003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1C0BCE7E-90D7-4BA7-A63D-5E2FC89AD493}" type="sibTrans" cxnId="{6A4D36EA-A214-40D1-B242-9AD987F6003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E818489C-1962-482C-B4A3-372D83439CF3}">
      <dgm:prSet phldrT="[Text]" custT="1"/>
      <dgm:spPr/>
      <dgm:t>
        <a:bodyPr/>
        <a:lstStyle/>
        <a:p>
          <a:r>
            <a:rPr lang="hr-HR" sz="1000">
              <a:latin typeface="Montserrat" panose="00000500000000000000" pitchFamily="2" charset="0"/>
            </a:rPr>
            <a:t>Izravno sudjelovanje 135 gospodarstava + 63 prikupljanja podataka na daljinu</a:t>
          </a:r>
        </a:p>
      </dgm:t>
    </dgm:pt>
    <dgm:pt modelId="{F631B640-72F7-4B7B-AAFF-BC8829F82A68}" type="parTrans" cxnId="{2CF6D3E2-4969-4853-BEC5-F0F1710D04F4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32709F77-7A01-433C-91EA-8B764276256B}" type="sibTrans" cxnId="{2CF6D3E2-4969-4853-BEC5-F0F1710D04F4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043058CA-5828-4A48-A239-CC6832916E89}">
      <dgm:prSet phldrT="[Text]" custT="1"/>
      <dgm:spPr/>
      <dgm:t>
        <a:bodyPr/>
        <a:lstStyle/>
        <a:p>
          <a:r>
            <a:rPr lang="hr-HR" sz="1000">
              <a:latin typeface="Montserrat" panose="00000500000000000000" pitchFamily="2" charset="0"/>
            </a:rPr>
            <a:t>Validacija podataka za 198 gospodarstava</a:t>
          </a:r>
        </a:p>
      </dgm:t>
    </dgm:pt>
    <dgm:pt modelId="{B4D07E46-345E-4961-B546-490714D5E6B1}" type="parTrans" cxnId="{E47932F1-EA04-4A44-A95D-8A4E95D92D8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65634C1B-9C1E-4579-A30F-DAECFEA53CD4}" type="sibTrans" cxnId="{E47932F1-EA04-4A44-A95D-8A4E95D92D8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D5EF7FA2-1A03-4E32-8520-22885B182879}">
      <dgm:prSet phldrT="[Text]" custT="1"/>
      <dgm:spPr/>
      <dgm:t>
        <a:bodyPr/>
        <a:lstStyle/>
        <a:p>
          <a:r>
            <a:rPr lang="hr-HR" sz="1100" b="1">
              <a:solidFill>
                <a:srgbClr val="0000CC"/>
              </a:solidFill>
              <a:latin typeface="Montserrat" panose="00000500000000000000" pitchFamily="2" charset="0"/>
            </a:rPr>
            <a:t>Izračun skupina GTMI-ja za 2022.</a:t>
          </a:r>
        </a:p>
      </dgm:t>
    </dgm:pt>
    <dgm:pt modelId="{8B9A9718-4B11-445A-9D75-F6B1E2872980}" type="parTrans" cxnId="{21839B9C-362D-4733-8397-AD93545E43D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49651D21-EAD4-4396-AE42-D418F1D04758}" type="sibTrans" cxnId="{21839B9C-362D-4733-8397-AD93545E43D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472B8797-ED5F-44BA-96BC-3D1BE107BCB4}">
      <dgm:prSet phldrT="[Text]" custT="1"/>
      <dgm:spPr/>
      <dgm:t>
        <a:bodyPr/>
        <a:lstStyle/>
        <a:p>
          <a:r>
            <a:rPr lang="hr-HR" sz="1100" b="1">
              <a:solidFill>
                <a:srgbClr val="0000CC"/>
              </a:solidFill>
              <a:latin typeface="Montserrat" panose="00000500000000000000" pitchFamily="2" charset="0"/>
            </a:rPr>
            <a:t>Ažurirane skupine GTMI-ja za 2022. i GovTech globalni skup podataka</a:t>
          </a:r>
        </a:p>
      </dgm:t>
    </dgm:pt>
    <dgm:pt modelId="{62E9447C-29F0-4E8E-9D78-DAF104E9C2DA}" type="parTrans" cxnId="{91AB3A5F-9081-4941-9EC2-F27384764C83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44F9FFB8-C999-48F4-B316-3B4D63751014}" type="sibTrans" cxnId="{91AB3A5F-9081-4941-9EC2-F27384764C83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F22116F9-695E-4CEC-83AB-E3F83AE1726F}">
      <dgm:prSet phldrT="[Text]" custT="1"/>
      <dgm:spPr/>
      <dgm:t>
        <a:bodyPr/>
        <a:lstStyle/>
        <a:p>
          <a:r>
            <a:rPr lang="hr-HR" sz="1000">
              <a:latin typeface="Montserrat" panose="00000500000000000000" pitchFamily="2" charset="0"/>
            </a:rPr>
            <a:t>Objava projektne baze podataka DG / GovTech za 2022. (1480 WB projekata u 147 zemalja)</a:t>
          </a:r>
        </a:p>
      </dgm:t>
    </dgm:pt>
    <dgm:pt modelId="{5B3ACA53-06DC-4A45-AF7B-EFFD7BEE30F9}" type="parTrans" cxnId="{16A85CE7-2CA9-4087-9E1E-54FB712CAF68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0233C0AA-0C3A-45F6-940C-0EC8E9F8E31B}" type="sibTrans" cxnId="{16A85CE7-2CA9-4087-9E1E-54FB712CAF68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CC6811D3-A05C-4EB9-9FEF-C749B9B1170F}">
      <dgm:prSet phldrT="[Text]" custT="1"/>
      <dgm:spPr/>
      <dgm:t>
        <a:bodyPr/>
        <a:lstStyle/>
        <a:p>
          <a:r>
            <a:rPr lang="hr-HR" sz="1000">
              <a:latin typeface="Montserrat" panose="00000500000000000000" pitchFamily="2" charset="0"/>
            </a:rPr>
            <a:t>Pokretanje portala za vizualizaciju podataka GTMI-ja</a:t>
          </a:r>
        </a:p>
      </dgm:t>
    </dgm:pt>
    <dgm:pt modelId="{76ADF1AF-A6F5-4A9C-A083-1AE49A11B647}" type="parTrans" cxnId="{FAA35632-02D4-4143-8427-1A84BE9DFD9C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9E970F7F-3580-4967-8293-40A496CCB06F}" type="sibTrans" cxnId="{FAA35632-02D4-4143-8427-1A84BE9DFD9C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7D8FA7A8-72C7-4F1F-AEB1-DBBAA505838B}" type="pres">
      <dgm:prSet presAssocID="{09ABF5AD-2E56-430B-9EDA-417A1DBE33BC}" presName="Name0" presStyleCnt="0">
        <dgm:presLayoutVars>
          <dgm:dir/>
        </dgm:presLayoutVars>
      </dgm:prSet>
      <dgm:spPr/>
    </dgm:pt>
    <dgm:pt modelId="{474614A1-FA91-4EE2-B34A-6C9900715412}" type="pres">
      <dgm:prSet presAssocID="{8CE4573B-E18C-4A00-B3B7-EAEB398ADC0C}" presName="parComposite" presStyleCnt="0"/>
      <dgm:spPr/>
    </dgm:pt>
    <dgm:pt modelId="{5F952517-7C04-4BBB-96B9-18081EB3F7CE}" type="pres">
      <dgm:prSet presAssocID="{8CE4573B-E18C-4A00-B3B7-EAEB398ADC0C}" presName="parBigCircle" presStyleLbl="node0" presStyleIdx="0" presStyleCnt="4" custScaleX="83332" custScaleY="83332"/>
      <dgm:spPr/>
    </dgm:pt>
    <dgm:pt modelId="{00EA7E86-1034-4693-9DD6-CD58C96412FE}" type="pres">
      <dgm:prSet presAssocID="{8CE4573B-E18C-4A00-B3B7-EAEB398ADC0C}" presName="parTx" presStyleLbl="revTx" presStyleIdx="0" presStyleCnt="18"/>
      <dgm:spPr/>
    </dgm:pt>
    <dgm:pt modelId="{A32EE0DE-1E32-4100-B9E8-8DF91AA19622}" type="pres">
      <dgm:prSet presAssocID="{8CE4573B-E18C-4A00-B3B7-EAEB398ADC0C}" presName="bSpace" presStyleCnt="0"/>
      <dgm:spPr/>
    </dgm:pt>
    <dgm:pt modelId="{D728CA45-EA10-4940-B3FF-6427ACF53FD1}" type="pres">
      <dgm:prSet presAssocID="{8CE4573B-E18C-4A00-B3B7-EAEB398ADC0C}" presName="parBackupNorm" presStyleCnt="0"/>
      <dgm:spPr/>
    </dgm:pt>
    <dgm:pt modelId="{634F2F41-FFF0-46F4-BEBE-0D48069B0021}" type="pres">
      <dgm:prSet presAssocID="{A27FC036-C494-44FC-AF1A-E854E5B35108}" presName="parSpace" presStyleCnt="0"/>
      <dgm:spPr/>
    </dgm:pt>
    <dgm:pt modelId="{1A6B3BB1-6CC0-424A-AF39-27681403C532}" type="pres">
      <dgm:prSet presAssocID="{A9357E33-8D8B-4F2B-8A39-C2667EE4B14B}" presName="desBackupLeftNorm" presStyleCnt="0"/>
      <dgm:spPr/>
    </dgm:pt>
    <dgm:pt modelId="{C68D9243-CE88-46F9-9520-62371B3BAFA4}" type="pres">
      <dgm:prSet presAssocID="{A9357E33-8D8B-4F2B-8A39-C2667EE4B14B}" presName="desComposite" presStyleCnt="0"/>
      <dgm:spPr/>
    </dgm:pt>
    <dgm:pt modelId="{C7D9C237-56F1-4B34-85A7-0BD433416804}" type="pres">
      <dgm:prSet presAssocID="{A9357E33-8D8B-4F2B-8A39-C2667EE4B14B}" presName="desCircle" presStyleLbl="node1" presStyleIdx="0" presStyleCnt="7" custScaleX="80271" custScaleY="80271"/>
      <dgm:spPr>
        <a:solidFill>
          <a:srgbClr val="FF0000"/>
        </a:solidFill>
      </dgm:spPr>
    </dgm:pt>
    <dgm:pt modelId="{252E191A-C207-4D4B-B403-AA8A4EB33B55}" type="pres">
      <dgm:prSet presAssocID="{A9357E33-8D8B-4F2B-8A39-C2667EE4B14B}" presName="chTx" presStyleLbl="revTx" presStyleIdx="1" presStyleCnt="18"/>
      <dgm:spPr/>
    </dgm:pt>
    <dgm:pt modelId="{48D0E953-CFCE-41F1-8966-068C923753AE}" type="pres">
      <dgm:prSet presAssocID="{A9357E33-8D8B-4F2B-8A39-C2667EE4B14B}" presName="desTx" presStyleLbl="revTx" presStyleIdx="2" presStyleCnt="18">
        <dgm:presLayoutVars>
          <dgm:bulletEnabled val="1"/>
        </dgm:presLayoutVars>
      </dgm:prSet>
      <dgm:spPr/>
    </dgm:pt>
    <dgm:pt modelId="{03ADF897-FED0-4B1C-9932-7912206900BD}" type="pres">
      <dgm:prSet presAssocID="{A9357E33-8D8B-4F2B-8A39-C2667EE4B14B}" presName="desBackupRightNorm" presStyleCnt="0"/>
      <dgm:spPr/>
    </dgm:pt>
    <dgm:pt modelId="{D95EDC83-6AC5-43F8-B574-81861FF06EA2}" type="pres">
      <dgm:prSet presAssocID="{CE55B92B-C189-4DFB-8A77-E19425FFE436}" presName="desSpace" presStyleCnt="0"/>
      <dgm:spPr/>
    </dgm:pt>
    <dgm:pt modelId="{89904B48-2B12-4422-86F4-58684F8D4536}" type="pres">
      <dgm:prSet presAssocID="{080B8F48-FCB6-4620-84BA-5C31D25BBC2B}" presName="desBackupLeftNorm" presStyleCnt="0"/>
      <dgm:spPr/>
    </dgm:pt>
    <dgm:pt modelId="{FE6525C5-3BC0-48BC-974D-9721692E50A8}" type="pres">
      <dgm:prSet presAssocID="{080B8F48-FCB6-4620-84BA-5C31D25BBC2B}" presName="desComposite" presStyleCnt="0"/>
      <dgm:spPr/>
    </dgm:pt>
    <dgm:pt modelId="{93889045-3A85-4A93-9075-03B17391FD72}" type="pres">
      <dgm:prSet presAssocID="{080B8F48-FCB6-4620-84BA-5C31D25BBC2B}" presName="desCircle" presStyleLbl="node1" presStyleIdx="1" presStyleCnt="7" custScaleX="80271" custScaleY="80271"/>
      <dgm:spPr>
        <a:solidFill>
          <a:srgbClr val="FF0000"/>
        </a:solidFill>
      </dgm:spPr>
    </dgm:pt>
    <dgm:pt modelId="{5587A001-27D8-48B0-8550-935EABC2F775}" type="pres">
      <dgm:prSet presAssocID="{080B8F48-FCB6-4620-84BA-5C31D25BBC2B}" presName="chTx" presStyleLbl="revTx" presStyleIdx="3" presStyleCnt="18"/>
      <dgm:spPr/>
    </dgm:pt>
    <dgm:pt modelId="{C96C81AA-FB8C-4FB9-B85C-4BBDE08AE8A4}" type="pres">
      <dgm:prSet presAssocID="{080B8F48-FCB6-4620-84BA-5C31D25BBC2B}" presName="desTx" presStyleLbl="revTx" presStyleIdx="4" presStyleCnt="18">
        <dgm:presLayoutVars>
          <dgm:bulletEnabled val="1"/>
        </dgm:presLayoutVars>
      </dgm:prSet>
      <dgm:spPr/>
    </dgm:pt>
    <dgm:pt modelId="{125EB96D-D9A5-4B65-BEC4-611FD595F780}" type="pres">
      <dgm:prSet presAssocID="{080B8F48-FCB6-4620-84BA-5C31D25BBC2B}" presName="desBackupRightNorm" presStyleCnt="0"/>
      <dgm:spPr/>
    </dgm:pt>
    <dgm:pt modelId="{18C3A2CF-49B3-4222-9E4B-D65905D5ABE7}" type="pres">
      <dgm:prSet presAssocID="{E6A4C705-2BD2-46E6-B733-9B2251C1D8FF}" presName="desSpace" presStyleCnt="0"/>
      <dgm:spPr/>
    </dgm:pt>
    <dgm:pt modelId="{592FEE61-C5E5-4CE4-892E-584FDCCDF35E}" type="pres">
      <dgm:prSet presAssocID="{5B8A1394-9624-414F-B978-5FE902AB62C1}" presName="parComposite" presStyleCnt="0"/>
      <dgm:spPr/>
    </dgm:pt>
    <dgm:pt modelId="{A5739D6B-763D-4E04-B5C5-9B7C0E0EAC3E}" type="pres">
      <dgm:prSet presAssocID="{5B8A1394-9624-414F-B978-5FE902AB62C1}" presName="parBigCircle" presStyleLbl="node0" presStyleIdx="1" presStyleCnt="4" custScaleX="83332" custScaleY="83332"/>
      <dgm:spPr/>
    </dgm:pt>
    <dgm:pt modelId="{9C35CDD4-B6B9-40EE-998E-D0694D5110B9}" type="pres">
      <dgm:prSet presAssocID="{5B8A1394-9624-414F-B978-5FE902AB62C1}" presName="parTx" presStyleLbl="revTx" presStyleIdx="5" presStyleCnt="18"/>
      <dgm:spPr/>
    </dgm:pt>
    <dgm:pt modelId="{94F9EFF9-9BF6-4B81-9124-9BF352560CB2}" type="pres">
      <dgm:prSet presAssocID="{5B8A1394-9624-414F-B978-5FE902AB62C1}" presName="bSpace" presStyleCnt="0"/>
      <dgm:spPr/>
    </dgm:pt>
    <dgm:pt modelId="{D16405B6-F432-43F0-AABE-7A023C391E86}" type="pres">
      <dgm:prSet presAssocID="{5B8A1394-9624-414F-B978-5FE902AB62C1}" presName="parBackupNorm" presStyleCnt="0"/>
      <dgm:spPr/>
    </dgm:pt>
    <dgm:pt modelId="{AF32F483-73DC-4431-81C9-D8F54A50C33C}" type="pres">
      <dgm:prSet presAssocID="{14B09CE0-3117-4E63-80C1-DEF85EE8B01D}" presName="parSpace" presStyleCnt="0"/>
      <dgm:spPr/>
    </dgm:pt>
    <dgm:pt modelId="{DD19623F-8D31-4EF8-B6C4-E4ADFAB23A88}" type="pres">
      <dgm:prSet presAssocID="{0EF4E9D5-279C-4068-AFB5-363AF7B5885F}" presName="desBackupLeftNorm" presStyleCnt="0"/>
      <dgm:spPr/>
    </dgm:pt>
    <dgm:pt modelId="{1BC17084-DF1A-426D-94CE-04685DE8B9BD}" type="pres">
      <dgm:prSet presAssocID="{0EF4E9D5-279C-4068-AFB5-363AF7B5885F}" presName="desComposite" presStyleCnt="0"/>
      <dgm:spPr/>
    </dgm:pt>
    <dgm:pt modelId="{9784D609-5CC1-4A21-BB35-60C6F51E62D9}" type="pres">
      <dgm:prSet presAssocID="{0EF4E9D5-279C-4068-AFB5-363AF7B5885F}" presName="desCircle" presStyleLbl="node1" presStyleIdx="2" presStyleCnt="7" custScaleX="80271" custScaleY="80271"/>
      <dgm:spPr>
        <a:solidFill>
          <a:srgbClr val="FF0000"/>
        </a:solidFill>
      </dgm:spPr>
    </dgm:pt>
    <dgm:pt modelId="{35886BA3-5B95-4F12-BE4E-0A1EFC2D59FC}" type="pres">
      <dgm:prSet presAssocID="{0EF4E9D5-279C-4068-AFB5-363AF7B5885F}" presName="chTx" presStyleLbl="revTx" presStyleIdx="6" presStyleCnt="18"/>
      <dgm:spPr/>
    </dgm:pt>
    <dgm:pt modelId="{99FA7A30-A682-454D-989D-3CF4319C6F9F}" type="pres">
      <dgm:prSet presAssocID="{0EF4E9D5-279C-4068-AFB5-363AF7B5885F}" presName="desTx" presStyleLbl="revTx" presStyleIdx="7" presStyleCnt="18">
        <dgm:presLayoutVars>
          <dgm:bulletEnabled val="1"/>
        </dgm:presLayoutVars>
      </dgm:prSet>
      <dgm:spPr/>
    </dgm:pt>
    <dgm:pt modelId="{71FAF4A3-9B27-43CC-8981-0A36322CC7B1}" type="pres">
      <dgm:prSet presAssocID="{0EF4E9D5-279C-4068-AFB5-363AF7B5885F}" presName="desBackupRightNorm" presStyleCnt="0"/>
      <dgm:spPr/>
    </dgm:pt>
    <dgm:pt modelId="{ABABD3D2-64E7-41C0-BDD8-520908BBA686}" type="pres">
      <dgm:prSet presAssocID="{1C0BCE7E-90D7-4BA7-A63D-5E2FC89AD493}" presName="desSpace" presStyleCnt="0"/>
      <dgm:spPr/>
    </dgm:pt>
    <dgm:pt modelId="{02E908CF-F11F-4566-B648-E5C2B8D8C9DB}" type="pres">
      <dgm:prSet presAssocID="{E818489C-1962-482C-B4A3-372D83439CF3}" presName="desBackupLeftNorm" presStyleCnt="0"/>
      <dgm:spPr/>
    </dgm:pt>
    <dgm:pt modelId="{4E763C8F-2D2E-40C8-B80C-BAA9C9AE5407}" type="pres">
      <dgm:prSet presAssocID="{E818489C-1962-482C-B4A3-372D83439CF3}" presName="desComposite" presStyleCnt="0"/>
      <dgm:spPr/>
    </dgm:pt>
    <dgm:pt modelId="{A854D450-A0A5-44E2-8E6C-9F776D050050}" type="pres">
      <dgm:prSet presAssocID="{E818489C-1962-482C-B4A3-372D83439CF3}" presName="desCircle" presStyleLbl="node1" presStyleIdx="3" presStyleCnt="7" custScaleX="80271" custScaleY="80271"/>
      <dgm:spPr>
        <a:solidFill>
          <a:srgbClr val="FF0000"/>
        </a:solidFill>
      </dgm:spPr>
    </dgm:pt>
    <dgm:pt modelId="{F97925B0-4C34-47CA-B1E7-EBD69AB30F8B}" type="pres">
      <dgm:prSet presAssocID="{E818489C-1962-482C-B4A3-372D83439CF3}" presName="chTx" presStyleLbl="revTx" presStyleIdx="8" presStyleCnt="18"/>
      <dgm:spPr/>
    </dgm:pt>
    <dgm:pt modelId="{9EAF5E27-572C-4F61-AD99-2E5952F7AA03}" type="pres">
      <dgm:prSet presAssocID="{E818489C-1962-482C-B4A3-372D83439CF3}" presName="desTx" presStyleLbl="revTx" presStyleIdx="9" presStyleCnt="18">
        <dgm:presLayoutVars>
          <dgm:bulletEnabled val="1"/>
        </dgm:presLayoutVars>
      </dgm:prSet>
      <dgm:spPr/>
    </dgm:pt>
    <dgm:pt modelId="{86F7B594-46A4-463D-A774-56D8BB8F0C7D}" type="pres">
      <dgm:prSet presAssocID="{E818489C-1962-482C-B4A3-372D83439CF3}" presName="desBackupRightNorm" presStyleCnt="0"/>
      <dgm:spPr/>
    </dgm:pt>
    <dgm:pt modelId="{EF5BC618-B904-4189-BCC6-BD721BDB925F}" type="pres">
      <dgm:prSet presAssocID="{32709F77-7A01-433C-91EA-8B764276256B}" presName="desSpace" presStyleCnt="0"/>
      <dgm:spPr/>
    </dgm:pt>
    <dgm:pt modelId="{441D024A-8218-4970-A38D-4B73596AF296}" type="pres">
      <dgm:prSet presAssocID="{043058CA-5828-4A48-A239-CC6832916E89}" presName="desBackupLeftNorm" presStyleCnt="0"/>
      <dgm:spPr/>
    </dgm:pt>
    <dgm:pt modelId="{557333AD-0FCD-4C36-BFC9-6F9FB30EA03A}" type="pres">
      <dgm:prSet presAssocID="{043058CA-5828-4A48-A239-CC6832916E89}" presName="desComposite" presStyleCnt="0"/>
      <dgm:spPr/>
    </dgm:pt>
    <dgm:pt modelId="{A449D3F3-5E3F-4588-9B2A-7CA9A05A95A0}" type="pres">
      <dgm:prSet presAssocID="{043058CA-5828-4A48-A239-CC6832916E89}" presName="desCircle" presStyleLbl="node1" presStyleIdx="4" presStyleCnt="7" custScaleX="80271" custScaleY="80271"/>
      <dgm:spPr>
        <a:solidFill>
          <a:srgbClr val="FF0000"/>
        </a:solidFill>
      </dgm:spPr>
    </dgm:pt>
    <dgm:pt modelId="{20D5DE95-8819-41AE-9D92-10E53F00AE63}" type="pres">
      <dgm:prSet presAssocID="{043058CA-5828-4A48-A239-CC6832916E89}" presName="chTx" presStyleLbl="revTx" presStyleIdx="10" presStyleCnt="18"/>
      <dgm:spPr/>
    </dgm:pt>
    <dgm:pt modelId="{3E9DBFDC-BDA8-4BFF-8F86-0249420760C8}" type="pres">
      <dgm:prSet presAssocID="{043058CA-5828-4A48-A239-CC6832916E89}" presName="desTx" presStyleLbl="revTx" presStyleIdx="11" presStyleCnt="18">
        <dgm:presLayoutVars>
          <dgm:bulletEnabled val="1"/>
        </dgm:presLayoutVars>
      </dgm:prSet>
      <dgm:spPr/>
    </dgm:pt>
    <dgm:pt modelId="{CA35DC0D-CB50-402D-A4E3-8EF3FD65F656}" type="pres">
      <dgm:prSet presAssocID="{043058CA-5828-4A48-A239-CC6832916E89}" presName="desBackupRightNorm" presStyleCnt="0"/>
      <dgm:spPr/>
    </dgm:pt>
    <dgm:pt modelId="{A203CE31-1CB7-42C3-9B74-0ABA606EBFCC}" type="pres">
      <dgm:prSet presAssocID="{65634C1B-9C1E-4579-A30F-DAECFEA53CD4}" presName="desSpace" presStyleCnt="0"/>
      <dgm:spPr/>
    </dgm:pt>
    <dgm:pt modelId="{73538CD6-0FB5-437D-93B1-450944112907}" type="pres">
      <dgm:prSet presAssocID="{D5EF7FA2-1A03-4E32-8520-22885B182879}" presName="parComposite" presStyleCnt="0"/>
      <dgm:spPr/>
    </dgm:pt>
    <dgm:pt modelId="{C8ECA512-F5CF-4C5F-87FF-5D52B9CFA25B}" type="pres">
      <dgm:prSet presAssocID="{D5EF7FA2-1A03-4E32-8520-22885B182879}" presName="parBigCircle" presStyleLbl="node0" presStyleIdx="2" presStyleCnt="4" custScaleX="83332" custScaleY="83332"/>
      <dgm:spPr/>
    </dgm:pt>
    <dgm:pt modelId="{FC36C6C8-4EAA-42CE-AA0F-B52E9F258126}" type="pres">
      <dgm:prSet presAssocID="{D5EF7FA2-1A03-4E32-8520-22885B182879}" presName="parTx" presStyleLbl="revTx" presStyleIdx="12" presStyleCnt="18"/>
      <dgm:spPr/>
    </dgm:pt>
    <dgm:pt modelId="{491E04D6-FFB2-486B-8C70-C4939A7904F9}" type="pres">
      <dgm:prSet presAssocID="{D5EF7FA2-1A03-4E32-8520-22885B182879}" presName="bSpace" presStyleCnt="0"/>
      <dgm:spPr/>
    </dgm:pt>
    <dgm:pt modelId="{7C851DEB-D896-4CF6-94B3-2C7F5479F692}" type="pres">
      <dgm:prSet presAssocID="{D5EF7FA2-1A03-4E32-8520-22885B182879}" presName="parBackupNorm" presStyleCnt="0"/>
      <dgm:spPr/>
    </dgm:pt>
    <dgm:pt modelId="{3AC5B4F0-CC2A-4B4E-A1A7-09ABACFE1931}" type="pres">
      <dgm:prSet presAssocID="{49651D21-EAD4-4396-AE42-D418F1D04758}" presName="parSpace" presStyleCnt="0"/>
      <dgm:spPr/>
    </dgm:pt>
    <dgm:pt modelId="{1DCA7A01-56FA-456A-8450-77C16B1AEA94}" type="pres">
      <dgm:prSet presAssocID="{472B8797-ED5F-44BA-96BC-3D1BE107BCB4}" presName="parComposite" presStyleCnt="0"/>
      <dgm:spPr/>
    </dgm:pt>
    <dgm:pt modelId="{14A8551D-D5E8-4208-BD6F-8886F6E1832C}" type="pres">
      <dgm:prSet presAssocID="{472B8797-ED5F-44BA-96BC-3D1BE107BCB4}" presName="parBigCircle" presStyleLbl="node0" presStyleIdx="3" presStyleCnt="4" custScaleX="83332" custScaleY="83332"/>
      <dgm:spPr/>
    </dgm:pt>
    <dgm:pt modelId="{33F49C96-8FE5-47A9-93E3-0BE2AAB424CF}" type="pres">
      <dgm:prSet presAssocID="{472B8797-ED5F-44BA-96BC-3D1BE107BCB4}" presName="parTx" presStyleLbl="revTx" presStyleIdx="13" presStyleCnt="18" custScaleX="108998" custScaleY="111738" custLinFactNeighborX="3500" custLinFactNeighborY="-5609"/>
      <dgm:spPr/>
    </dgm:pt>
    <dgm:pt modelId="{28B38985-D9BE-4679-AEC8-85E3174D2222}" type="pres">
      <dgm:prSet presAssocID="{472B8797-ED5F-44BA-96BC-3D1BE107BCB4}" presName="bSpace" presStyleCnt="0"/>
      <dgm:spPr/>
    </dgm:pt>
    <dgm:pt modelId="{B7FB360A-1821-4F99-A09A-72DD06694955}" type="pres">
      <dgm:prSet presAssocID="{472B8797-ED5F-44BA-96BC-3D1BE107BCB4}" presName="parBackupNorm" presStyleCnt="0"/>
      <dgm:spPr/>
    </dgm:pt>
    <dgm:pt modelId="{AA6511F6-0940-47CC-95FD-5808316B615E}" type="pres">
      <dgm:prSet presAssocID="{44F9FFB8-C999-48F4-B316-3B4D63751014}" presName="parSpace" presStyleCnt="0"/>
      <dgm:spPr/>
    </dgm:pt>
    <dgm:pt modelId="{C93CC32C-DF92-467A-987A-4C766A4E45E1}" type="pres">
      <dgm:prSet presAssocID="{F22116F9-695E-4CEC-83AB-E3F83AE1726F}" presName="desBackupLeftNorm" presStyleCnt="0"/>
      <dgm:spPr/>
    </dgm:pt>
    <dgm:pt modelId="{2870EFC9-4E0D-4AA4-9575-BB00D7F0EF01}" type="pres">
      <dgm:prSet presAssocID="{F22116F9-695E-4CEC-83AB-E3F83AE1726F}" presName="desComposite" presStyleCnt="0"/>
      <dgm:spPr/>
    </dgm:pt>
    <dgm:pt modelId="{3B551390-33FD-454C-B5CA-6990165C6CB6}" type="pres">
      <dgm:prSet presAssocID="{F22116F9-695E-4CEC-83AB-E3F83AE1726F}" presName="desCircle" presStyleLbl="node1" presStyleIdx="5" presStyleCnt="7" custScaleX="80309" custScaleY="80309"/>
      <dgm:spPr>
        <a:solidFill>
          <a:srgbClr val="FF0000"/>
        </a:solidFill>
      </dgm:spPr>
    </dgm:pt>
    <dgm:pt modelId="{CA6CFE37-8D9F-4878-A72A-3A37AC8A4059}" type="pres">
      <dgm:prSet presAssocID="{F22116F9-695E-4CEC-83AB-E3F83AE1726F}" presName="chTx" presStyleLbl="revTx" presStyleIdx="14" presStyleCnt="18" custScaleX="105631"/>
      <dgm:spPr/>
    </dgm:pt>
    <dgm:pt modelId="{D1BC6D7D-E833-4EB9-B37C-E874EEEAA8E3}" type="pres">
      <dgm:prSet presAssocID="{F22116F9-695E-4CEC-83AB-E3F83AE1726F}" presName="desTx" presStyleLbl="revTx" presStyleIdx="15" presStyleCnt="18">
        <dgm:presLayoutVars>
          <dgm:bulletEnabled val="1"/>
        </dgm:presLayoutVars>
      </dgm:prSet>
      <dgm:spPr/>
    </dgm:pt>
    <dgm:pt modelId="{2EED22F2-8EAC-4F11-90FB-D253C699ADEC}" type="pres">
      <dgm:prSet presAssocID="{F22116F9-695E-4CEC-83AB-E3F83AE1726F}" presName="desBackupRightNorm" presStyleCnt="0"/>
      <dgm:spPr/>
    </dgm:pt>
    <dgm:pt modelId="{C15E5FDE-EF2C-4A09-A0DC-392D10B63774}" type="pres">
      <dgm:prSet presAssocID="{0233C0AA-0C3A-45F6-940C-0EC8E9F8E31B}" presName="desSpace" presStyleCnt="0"/>
      <dgm:spPr/>
    </dgm:pt>
    <dgm:pt modelId="{999148EA-38CB-4804-8BDB-8C3CEC2FB291}" type="pres">
      <dgm:prSet presAssocID="{CC6811D3-A05C-4EB9-9FEF-C749B9B1170F}" presName="desBackupLeftNorm" presStyleCnt="0"/>
      <dgm:spPr/>
    </dgm:pt>
    <dgm:pt modelId="{A69504CD-C2A0-40D0-98EA-54B64F30753C}" type="pres">
      <dgm:prSet presAssocID="{CC6811D3-A05C-4EB9-9FEF-C749B9B1170F}" presName="desComposite" presStyleCnt="0"/>
      <dgm:spPr/>
    </dgm:pt>
    <dgm:pt modelId="{4A302CAA-6392-4081-87CE-0793E5A5FD0F}" type="pres">
      <dgm:prSet presAssocID="{CC6811D3-A05C-4EB9-9FEF-C749B9B1170F}" presName="desCircle" presStyleLbl="node1" presStyleIdx="6" presStyleCnt="7" custScaleX="81913" custScaleY="81913"/>
      <dgm:spPr>
        <a:solidFill>
          <a:srgbClr val="FF0000"/>
        </a:solidFill>
      </dgm:spPr>
    </dgm:pt>
    <dgm:pt modelId="{65355DFD-24DA-4753-98DD-1D7F7C6652A7}" type="pres">
      <dgm:prSet presAssocID="{CC6811D3-A05C-4EB9-9FEF-C749B9B1170F}" presName="chTx" presStyleLbl="revTx" presStyleIdx="16" presStyleCnt="18"/>
      <dgm:spPr/>
    </dgm:pt>
    <dgm:pt modelId="{D1F14EAF-ACED-4636-9DA9-3294ACF4463D}" type="pres">
      <dgm:prSet presAssocID="{CC6811D3-A05C-4EB9-9FEF-C749B9B1170F}" presName="desTx" presStyleLbl="revTx" presStyleIdx="17" presStyleCnt="18">
        <dgm:presLayoutVars>
          <dgm:bulletEnabled val="1"/>
        </dgm:presLayoutVars>
      </dgm:prSet>
      <dgm:spPr/>
    </dgm:pt>
    <dgm:pt modelId="{E7F7FB6D-50F7-4D58-BCEB-5827F18A78E4}" type="pres">
      <dgm:prSet presAssocID="{CC6811D3-A05C-4EB9-9FEF-C749B9B1170F}" presName="desBackupRightNorm" presStyleCnt="0"/>
      <dgm:spPr/>
    </dgm:pt>
    <dgm:pt modelId="{D21CA756-48F1-4382-89F8-DB00A7A133E4}" type="pres">
      <dgm:prSet presAssocID="{9E970F7F-3580-4967-8293-40A496CCB06F}" presName="desSpace" presStyleCnt="0"/>
      <dgm:spPr/>
    </dgm:pt>
  </dgm:ptLst>
  <dgm:cxnLst>
    <dgm:cxn modelId="{63655A1F-5581-4A4C-9186-9A2370F8EB4C}" srcId="{8CE4573B-E18C-4A00-B3B7-EAEB398ADC0C}" destId="{A9357E33-8D8B-4F2B-8A39-C2667EE4B14B}" srcOrd="0" destOrd="0" parTransId="{C164F1BB-D4D9-4BA5-A1D9-7FA23B81C614}" sibTransId="{CE55B92B-C189-4DFB-8A77-E19425FFE436}"/>
    <dgm:cxn modelId="{D872E928-1343-44DC-8F52-92272865C5A6}" srcId="{09ABF5AD-2E56-430B-9EDA-417A1DBE33BC}" destId="{8CE4573B-E18C-4A00-B3B7-EAEB398ADC0C}" srcOrd="0" destOrd="0" parTransId="{C861C8AE-7DA6-426F-9A6E-B7ECED2F5DF8}" sibTransId="{A27FC036-C494-44FC-AF1A-E854E5B35108}"/>
    <dgm:cxn modelId="{6544972D-2603-4FB0-AAFA-74FA91964C93}" type="presOf" srcId="{F22116F9-695E-4CEC-83AB-E3F83AE1726F}" destId="{CA6CFE37-8D9F-4878-A72A-3A37AC8A4059}" srcOrd="0" destOrd="0" presId="urn:microsoft.com/office/officeart/2008/layout/CircleAccentTimeline"/>
    <dgm:cxn modelId="{FAA35632-02D4-4143-8427-1A84BE9DFD9C}" srcId="{472B8797-ED5F-44BA-96BC-3D1BE107BCB4}" destId="{CC6811D3-A05C-4EB9-9FEF-C749B9B1170F}" srcOrd="1" destOrd="0" parTransId="{76ADF1AF-A6F5-4A9C-A083-1AE49A11B647}" sibTransId="{9E970F7F-3580-4967-8293-40A496CCB06F}"/>
    <dgm:cxn modelId="{EF322F3B-742C-4520-91B8-8563F6EE8F5D}" type="presOf" srcId="{043058CA-5828-4A48-A239-CC6832916E89}" destId="{20D5DE95-8819-41AE-9D92-10E53F00AE63}" srcOrd="0" destOrd="0" presId="urn:microsoft.com/office/officeart/2008/layout/CircleAccentTimeline"/>
    <dgm:cxn modelId="{91AB3A5F-9081-4941-9EC2-F27384764C83}" srcId="{09ABF5AD-2E56-430B-9EDA-417A1DBE33BC}" destId="{472B8797-ED5F-44BA-96BC-3D1BE107BCB4}" srcOrd="3" destOrd="0" parTransId="{62E9447C-29F0-4E8E-9D78-DAF104E9C2DA}" sibTransId="{44F9FFB8-C999-48F4-B316-3B4D63751014}"/>
    <dgm:cxn modelId="{C38A6867-A76A-480C-970D-527731D1EF26}" type="presOf" srcId="{472B8797-ED5F-44BA-96BC-3D1BE107BCB4}" destId="{33F49C96-8FE5-47A9-93E3-0BE2AAB424CF}" srcOrd="0" destOrd="0" presId="urn:microsoft.com/office/officeart/2008/layout/CircleAccentTimeline"/>
    <dgm:cxn modelId="{82930749-3F6A-41D1-8DCD-5347D058844A}" type="presOf" srcId="{A9357E33-8D8B-4F2B-8A39-C2667EE4B14B}" destId="{252E191A-C207-4D4B-B403-AA8A4EB33B55}" srcOrd="0" destOrd="0" presId="urn:microsoft.com/office/officeart/2008/layout/CircleAccentTimeline"/>
    <dgm:cxn modelId="{F73D7875-979F-49E3-B87C-46A668BDBD87}" srcId="{8CE4573B-E18C-4A00-B3B7-EAEB398ADC0C}" destId="{080B8F48-FCB6-4620-84BA-5C31D25BBC2B}" srcOrd="1" destOrd="0" parTransId="{8E0C72BA-33E9-41AF-8B3A-CDF5AFE95CE4}" sibTransId="{E6A4C705-2BD2-46E6-B733-9B2251C1D8FF}"/>
    <dgm:cxn modelId="{FF8E5378-7DE2-462C-A3B0-80A7B45EA7B5}" type="presOf" srcId="{080B8F48-FCB6-4620-84BA-5C31D25BBC2B}" destId="{5587A001-27D8-48B0-8550-935EABC2F775}" srcOrd="0" destOrd="0" presId="urn:microsoft.com/office/officeart/2008/layout/CircleAccentTimeline"/>
    <dgm:cxn modelId="{7A7C5C91-FEDD-4624-ACE0-2E1F8B81EE02}" type="presOf" srcId="{E818489C-1962-482C-B4A3-372D83439CF3}" destId="{F97925B0-4C34-47CA-B1E7-EBD69AB30F8B}" srcOrd="0" destOrd="0" presId="urn:microsoft.com/office/officeart/2008/layout/CircleAccentTimeline"/>
    <dgm:cxn modelId="{98544596-CA5C-4379-8FDF-80CE4628C576}" type="presOf" srcId="{09ABF5AD-2E56-430B-9EDA-417A1DBE33BC}" destId="{7D8FA7A8-72C7-4F1F-AEB1-DBBAA505838B}" srcOrd="0" destOrd="0" presId="urn:microsoft.com/office/officeart/2008/layout/CircleAccentTimeline"/>
    <dgm:cxn modelId="{37BD8D99-02E8-44CB-A571-4093BEF8C6E6}" type="presOf" srcId="{D5EF7FA2-1A03-4E32-8520-22885B182879}" destId="{FC36C6C8-4EAA-42CE-AA0F-B52E9F258126}" srcOrd="0" destOrd="0" presId="urn:microsoft.com/office/officeart/2008/layout/CircleAccentTimeline"/>
    <dgm:cxn modelId="{A842F09A-1F29-4478-ADE8-40EB60F8868F}" type="presOf" srcId="{8CE4573B-E18C-4A00-B3B7-EAEB398ADC0C}" destId="{00EA7E86-1034-4693-9DD6-CD58C96412FE}" srcOrd="0" destOrd="0" presId="urn:microsoft.com/office/officeart/2008/layout/CircleAccentTimeline"/>
    <dgm:cxn modelId="{21839B9C-362D-4733-8397-AD93545E43D6}" srcId="{09ABF5AD-2E56-430B-9EDA-417A1DBE33BC}" destId="{D5EF7FA2-1A03-4E32-8520-22885B182879}" srcOrd="2" destOrd="0" parTransId="{8B9A9718-4B11-445A-9D75-F6B1E2872980}" sibTransId="{49651D21-EAD4-4396-AE42-D418F1D04758}"/>
    <dgm:cxn modelId="{E3DD73AF-B55B-441C-8576-5778199ACFB7}" srcId="{09ABF5AD-2E56-430B-9EDA-417A1DBE33BC}" destId="{5B8A1394-9624-414F-B978-5FE902AB62C1}" srcOrd="1" destOrd="0" parTransId="{49E5817D-DAF9-46D2-A708-8A41EEC678D5}" sibTransId="{14B09CE0-3117-4E63-80C1-DEF85EE8B01D}"/>
    <dgm:cxn modelId="{F1942BB5-168D-4EB7-A421-199C8C964EE6}" type="presOf" srcId="{0EF4E9D5-279C-4068-AFB5-363AF7B5885F}" destId="{35886BA3-5B95-4F12-BE4E-0A1EFC2D59FC}" srcOrd="0" destOrd="0" presId="urn:microsoft.com/office/officeart/2008/layout/CircleAccentTimeline"/>
    <dgm:cxn modelId="{2B3E4ACB-741D-4BDC-BB49-31D2E3FEA67E}" type="presOf" srcId="{CC6811D3-A05C-4EB9-9FEF-C749B9B1170F}" destId="{65355DFD-24DA-4753-98DD-1D7F7C6652A7}" srcOrd="0" destOrd="0" presId="urn:microsoft.com/office/officeart/2008/layout/CircleAccentTimeline"/>
    <dgm:cxn modelId="{48BA41DA-5088-4856-BEB4-28EF5A9C6D89}" type="presOf" srcId="{5B8A1394-9624-414F-B978-5FE902AB62C1}" destId="{9C35CDD4-B6B9-40EE-998E-D0694D5110B9}" srcOrd="0" destOrd="0" presId="urn:microsoft.com/office/officeart/2008/layout/CircleAccentTimeline"/>
    <dgm:cxn modelId="{2CF6D3E2-4969-4853-BEC5-F0F1710D04F4}" srcId="{5B8A1394-9624-414F-B978-5FE902AB62C1}" destId="{E818489C-1962-482C-B4A3-372D83439CF3}" srcOrd="1" destOrd="0" parTransId="{F631B640-72F7-4B7B-AAFF-BC8829F82A68}" sibTransId="{32709F77-7A01-433C-91EA-8B764276256B}"/>
    <dgm:cxn modelId="{16A85CE7-2CA9-4087-9E1E-54FB712CAF68}" srcId="{472B8797-ED5F-44BA-96BC-3D1BE107BCB4}" destId="{F22116F9-695E-4CEC-83AB-E3F83AE1726F}" srcOrd="0" destOrd="0" parTransId="{5B3ACA53-06DC-4A45-AF7B-EFFD7BEE30F9}" sibTransId="{0233C0AA-0C3A-45F6-940C-0EC8E9F8E31B}"/>
    <dgm:cxn modelId="{6A4D36EA-A214-40D1-B242-9AD987F60036}" srcId="{5B8A1394-9624-414F-B978-5FE902AB62C1}" destId="{0EF4E9D5-279C-4068-AFB5-363AF7B5885F}" srcOrd="0" destOrd="0" parTransId="{94FF4BDE-DAF6-4752-8370-5C3F18495F5D}" sibTransId="{1C0BCE7E-90D7-4BA7-A63D-5E2FC89AD493}"/>
    <dgm:cxn modelId="{E47932F1-EA04-4A44-A95D-8A4E95D92D86}" srcId="{5B8A1394-9624-414F-B978-5FE902AB62C1}" destId="{043058CA-5828-4A48-A239-CC6832916E89}" srcOrd="2" destOrd="0" parTransId="{B4D07E46-345E-4961-B546-490714D5E6B1}" sibTransId="{65634C1B-9C1E-4579-A30F-DAECFEA53CD4}"/>
    <dgm:cxn modelId="{1C82F445-1110-4C23-B331-1EC98CB51BF0}" type="presParOf" srcId="{7D8FA7A8-72C7-4F1F-AEB1-DBBAA505838B}" destId="{474614A1-FA91-4EE2-B34A-6C9900715412}" srcOrd="0" destOrd="0" presId="urn:microsoft.com/office/officeart/2008/layout/CircleAccentTimeline"/>
    <dgm:cxn modelId="{0F894F48-CC5A-41FC-9228-AB1F0FCB3BAB}" type="presParOf" srcId="{474614A1-FA91-4EE2-B34A-6C9900715412}" destId="{5F952517-7C04-4BBB-96B9-18081EB3F7CE}" srcOrd="0" destOrd="0" presId="urn:microsoft.com/office/officeart/2008/layout/CircleAccentTimeline"/>
    <dgm:cxn modelId="{1AACA216-43C1-4329-A951-0EA6A1AD879D}" type="presParOf" srcId="{474614A1-FA91-4EE2-B34A-6C9900715412}" destId="{00EA7E86-1034-4693-9DD6-CD58C96412FE}" srcOrd="1" destOrd="0" presId="urn:microsoft.com/office/officeart/2008/layout/CircleAccentTimeline"/>
    <dgm:cxn modelId="{F3C1D340-9837-4798-BC88-75ED25210D9E}" type="presParOf" srcId="{474614A1-FA91-4EE2-B34A-6C9900715412}" destId="{A32EE0DE-1E32-4100-B9E8-8DF91AA19622}" srcOrd="2" destOrd="0" presId="urn:microsoft.com/office/officeart/2008/layout/CircleAccentTimeline"/>
    <dgm:cxn modelId="{71C070CA-9322-4BD5-9411-F79A735842CF}" type="presParOf" srcId="{7D8FA7A8-72C7-4F1F-AEB1-DBBAA505838B}" destId="{D728CA45-EA10-4940-B3FF-6427ACF53FD1}" srcOrd="1" destOrd="0" presId="urn:microsoft.com/office/officeart/2008/layout/CircleAccentTimeline"/>
    <dgm:cxn modelId="{0AE668A3-755C-440A-B8C4-545D9CB2FF56}" type="presParOf" srcId="{7D8FA7A8-72C7-4F1F-AEB1-DBBAA505838B}" destId="{634F2F41-FFF0-46F4-BEBE-0D48069B0021}" srcOrd="2" destOrd="0" presId="urn:microsoft.com/office/officeart/2008/layout/CircleAccentTimeline"/>
    <dgm:cxn modelId="{B84483E0-61A4-4949-AAB1-CC38BB08519A}" type="presParOf" srcId="{7D8FA7A8-72C7-4F1F-AEB1-DBBAA505838B}" destId="{1A6B3BB1-6CC0-424A-AF39-27681403C532}" srcOrd="3" destOrd="0" presId="urn:microsoft.com/office/officeart/2008/layout/CircleAccentTimeline"/>
    <dgm:cxn modelId="{1BBFFC25-60DE-479C-8F06-FCCDD81C6948}" type="presParOf" srcId="{7D8FA7A8-72C7-4F1F-AEB1-DBBAA505838B}" destId="{C68D9243-CE88-46F9-9520-62371B3BAFA4}" srcOrd="4" destOrd="0" presId="urn:microsoft.com/office/officeart/2008/layout/CircleAccentTimeline"/>
    <dgm:cxn modelId="{487E6A35-D18A-4235-B647-C0B0DD01B7F7}" type="presParOf" srcId="{C68D9243-CE88-46F9-9520-62371B3BAFA4}" destId="{C7D9C237-56F1-4B34-85A7-0BD433416804}" srcOrd="0" destOrd="0" presId="urn:microsoft.com/office/officeart/2008/layout/CircleAccentTimeline"/>
    <dgm:cxn modelId="{AFD8E011-00F7-4119-BE6F-AA4047F1EF7C}" type="presParOf" srcId="{C68D9243-CE88-46F9-9520-62371B3BAFA4}" destId="{252E191A-C207-4D4B-B403-AA8A4EB33B55}" srcOrd="1" destOrd="0" presId="urn:microsoft.com/office/officeart/2008/layout/CircleAccentTimeline"/>
    <dgm:cxn modelId="{CF025B99-A0BC-4945-9383-B7F65ABB7C26}" type="presParOf" srcId="{C68D9243-CE88-46F9-9520-62371B3BAFA4}" destId="{48D0E953-CFCE-41F1-8966-068C923753AE}" srcOrd="2" destOrd="0" presId="urn:microsoft.com/office/officeart/2008/layout/CircleAccentTimeline"/>
    <dgm:cxn modelId="{D533C69B-431D-442D-8363-F3785C78AAFF}" type="presParOf" srcId="{7D8FA7A8-72C7-4F1F-AEB1-DBBAA505838B}" destId="{03ADF897-FED0-4B1C-9932-7912206900BD}" srcOrd="5" destOrd="0" presId="urn:microsoft.com/office/officeart/2008/layout/CircleAccentTimeline"/>
    <dgm:cxn modelId="{63E62BC5-9766-488C-B7D8-123554C9A092}" type="presParOf" srcId="{7D8FA7A8-72C7-4F1F-AEB1-DBBAA505838B}" destId="{D95EDC83-6AC5-43F8-B574-81861FF06EA2}" srcOrd="6" destOrd="0" presId="urn:microsoft.com/office/officeart/2008/layout/CircleAccentTimeline"/>
    <dgm:cxn modelId="{84E45742-F12A-4B86-A30E-3A63E90C235F}" type="presParOf" srcId="{7D8FA7A8-72C7-4F1F-AEB1-DBBAA505838B}" destId="{89904B48-2B12-4422-86F4-58684F8D4536}" srcOrd="7" destOrd="0" presId="urn:microsoft.com/office/officeart/2008/layout/CircleAccentTimeline"/>
    <dgm:cxn modelId="{6BEB57BC-A567-4DF7-AD07-40D940100A15}" type="presParOf" srcId="{7D8FA7A8-72C7-4F1F-AEB1-DBBAA505838B}" destId="{FE6525C5-3BC0-48BC-974D-9721692E50A8}" srcOrd="8" destOrd="0" presId="urn:microsoft.com/office/officeart/2008/layout/CircleAccentTimeline"/>
    <dgm:cxn modelId="{52B8773D-828D-4507-A437-9FDAF8ED153B}" type="presParOf" srcId="{FE6525C5-3BC0-48BC-974D-9721692E50A8}" destId="{93889045-3A85-4A93-9075-03B17391FD72}" srcOrd="0" destOrd="0" presId="urn:microsoft.com/office/officeart/2008/layout/CircleAccentTimeline"/>
    <dgm:cxn modelId="{810EE8FF-6C90-41BC-9B4C-0999F0A63132}" type="presParOf" srcId="{FE6525C5-3BC0-48BC-974D-9721692E50A8}" destId="{5587A001-27D8-48B0-8550-935EABC2F775}" srcOrd="1" destOrd="0" presId="urn:microsoft.com/office/officeart/2008/layout/CircleAccentTimeline"/>
    <dgm:cxn modelId="{3E9A1E45-8FF7-4A6D-9556-9456B11C45A2}" type="presParOf" srcId="{FE6525C5-3BC0-48BC-974D-9721692E50A8}" destId="{C96C81AA-FB8C-4FB9-B85C-4BBDE08AE8A4}" srcOrd="2" destOrd="0" presId="urn:microsoft.com/office/officeart/2008/layout/CircleAccentTimeline"/>
    <dgm:cxn modelId="{364B94FC-BF36-41CE-AF2B-6B00F7A83F2C}" type="presParOf" srcId="{7D8FA7A8-72C7-4F1F-AEB1-DBBAA505838B}" destId="{125EB96D-D9A5-4B65-BEC4-611FD595F780}" srcOrd="9" destOrd="0" presId="urn:microsoft.com/office/officeart/2008/layout/CircleAccentTimeline"/>
    <dgm:cxn modelId="{40E76435-2889-44F6-8D95-2B84E8A20D17}" type="presParOf" srcId="{7D8FA7A8-72C7-4F1F-AEB1-DBBAA505838B}" destId="{18C3A2CF-49B3-4222-9E4B-D65905D5ABE7}" srcOrd="10" destOrd="0" presId="urn:microsoft.com/office/officeart/2008/layout/CircleAccentTimeline"/>
    <dgm:cxn modelId="{44214CD6-318D-47D8-8EA8-324DE94F1626}" type="presParOf" srcId="{7D8FA7A8-72C7-4F1F-AEB1-DBBAA505838B}" destId="{592FEE61-C5E5-4CE4-892E-584FDCCDF35E}" srcOrd="11" destOrd="0" presId="urn:microsoft.com/office/officeart/2008/layout/CircleAccentTimeline"/>
    <dgm:cxn modelId="{33FDABE5-CA59-4251-A53E-9E9F5B8BC693}" type="presParOf" srcId="{592FEE61-C5E5-4CE4-892E-584FDCCDF35E}" destId="{A5739D6B-763D-4E04-B5C5-9B7C0E0EAC3E}" srcOrd="0" destOrd="0" presId="urn:microsoft.com/office/officeart/2008/layout/CircleAccentTimeline"/>
    <dgm:cxn modelId="{A39BE57E-072F-484B-8DA9-2DDC82CB1706}" type="presParOf" srcId="{592FEE61-C5E5-4CE4-892E-584FDCCDF35E}" destId="{9C35CDD4-B6B9-40EE-998E-D0694D5110B9}" srcOrd="1" destOrd="0" presId="urn:microsoft.com/office/officeart/2008/layout/CircleAccentTimeline"/>
    <dgm:cxn modelId="{C4C585BE-82D3-4AEE-BDD3-E4776AC43DD9}" type="presParOf" srcId="{592FEE61-C5E5-4CE4-892E-584FDCCDF35E}" destId="{94F9EFF9-9BF6-4B81-9124-9BF352560CB2}" srcOrd="2" destOrd="0" presId="urn:microsoft.com/office/officeart/2008/layout/CircleAccentTimeline"/>
    <dgm:cxn modelId="{A4297B4B-8BC6-4F6F-AEF6-2B4FD3EFD6AD}" type="presParOf" srcId="{7D8FA7A8-72C7-4F1F-AEB1-DBBAA505838B}" destId="{D16405B6-F432-43F0-AABE-7A023C391E86}" srcOrd="12" destOrd="0" presId="urn:microsoft.com/office/officeart/2008/layout/CircleAccentTimeline"/>
    <dgm:cxn modelId="{E4B5A8DC-1992-4889-A2FC-8DE01235514F}" type="presParOf" srcId="{7D8FA7A8-72C7-4F1F-AEB1-DBBAA505838B}" destId="{AF32F483-73DC-4431-81C9-D8F54A50C33C}" srcOrd="13" destOrd="0" presId="urn:microsoft.com/office/officeart/2008/layout/CircleAccentTimeline"/>
    <dgm:cxn modelId="{B14CEB06-21B2-43D0-BA55-821480A690E7}" type="presParOf" srcId="{7D8FA7A8-72C7-4F1F-AEB1-DBBAA505838B}" destId="{DD19623F-8D31-4EF8-B6C4-E4ADFAB23A88}" srcOrd="14" destOrd="0" presId="urn:microsoft.com/office/officeart/2008/layout/CircleAccentTimeline"/>
    <dgm:cxn modelId="{AED48412-6211-4236-9512-716D4F180FAF}" type="presParOf" srcId="{7D8FA7A8-72C7-4F1F-AEB1-DBBAA505838B}" destId="{1BC17084-DF1A-426D-94CE-04685DE8B9BD}" srcOrd="15" destOrd="0" presId="urn:microsoft.com/office/officeart/2008/layout/CircleAccentTimeline"/>
    <dgm:cxn modelId="{17B2B69B-E57E-49ED-81A0-D7C7C99ADEF1}" type="presParOf" srcId="{1BC17084-DF1A-426D-94CE-04685DE8B9BD}" destId="{9784D609-5CC1-4A21-BB35-60C6F51E62D9}" srcOrd="0" destOrd="0" presId="urn:microsoft.com/office/officeart/2008/layout/CircleAccentTimeline"/>
    <dgm:cxn modelId="{AD8A7C67-AF4B-4CBE-9E05-2DBA44EEE116}" type="presParOf" srcId="{1BC17084-DF1A-426D-94CE-04685DE8B9BD}" destId="{35886BA3-5B95-4F12-BE4E-0A1EFC2D59FC}" srcOrd="1" destOrd="0" presId="urn:microsoft.com/office/officeart/2008/layout/CircleAccentTimeline"/>
    <dgm:cxn modelId="{A3B568E0-AD39-4C4B-99D8-10A4C34C87CF}" type="presParOf" srcId="{1BC17084-DF1A-426D-94CE-04685DE8B9BD}" destId="{99FA7A30-A682-454D-989D-3CF4319C6F9F}" srcOrd="2" destOrd="0" presId="urn:microsoft.com/office/officeart/2008/layout/CircleAccentTimeline"/>
    <dgm:cxn modelId="{9037CCFC-5851-491B-8F30-CB5500582293}" type="presParOf" srcId="{7D8FA7A8-72C7-4F1F-AEB1-DBBAA505838B}" destId="{71FAF4A3-9B27-43CC-8981-0A36322CC7B1}" srcOrd="16" destOrd="0" presId="urn:microsoft.com/office/officeart/2008/layout/CircleAccentTimeline"/>
    <dgm:cxn modelId="{B0E11B29-3001-4BE7-B49C-0A2A61D53A08}" type="presParOf" srcId="{7D8FA7A8-72C7-4F1F-AEB1-DBBAA505838B}" destId="{ABABD3D2-64E7-41C0-BDD8-520908BBA686}" srcOrd="17" destOrd="0" presId="urn:microsoft.com/office/officeart/2008/layout/CircleAccentTimeline"/>
    <dgm:cxn modelId="{F9510371-D8C2-4616-9145-26A3A8DA0F53}" type="presParOf" srcId="{7D8FA7A8-72C7-4F1F-AEB1-DBBAA505838B}" destId="{02E908CF-F11F-4566-B648-E5C2B8D8C9DB}" srcOrd="18" destOrd="0" presId="urn:microsoft.com/office/officeart/2008/layout/CircleAccentTimeline"/>
    <dgm:cxn modelId="{FB7357D7-735E-4A25-ADA9-FA2391D74FEF}" type="presParOf" srcId="{7D8FA7A8-72C7-4F1F-AEB1-DBBAA505838B}" destId="{4E763C8F-2D2E-40C8-B80C-BAA9C9AE5407}" srcOrd="19" destOrd="0" presId="urn:microsoft.com/office/officeart/2008/layout/CircleAccentTimeline"/>
    <dgm:cxn modelId="{74F2B813-8B3F-4D7B-9199-C167071A7EE4}" type="presParOf" srcId="{4E763C8F-2D2E-40C8-B80C-BAA9C9AE5407}" destId="{A854D450-A0A5-44E2-8E6C-9F776D050050}" srcOrd="0" destOrd="0" presId="urn:microsoft.com/office/officeart/2008/layout/CircleAccentTimeline"/>
    <dgm:cxn modelId="{C93EBC58-E09F-4F80-A914-0F22E173E959}" type="presParOf" srcId="{4E763C8F-2D2E-40C8-B80C-BAA9C9AE5407}" destId="{F97925B0-4C34-47CA-B1E7-EBD69AB30F8B}" srcOrd="1" destOrd="0" presId="urn:microsoft.com/office/officeart/2008/layout/CircleAccentTimeline"/>
    <dgm:cxn modelId="{4903C02B-5EC1-4789-B9F5-B4392B8B940A}" type="presParOf" srcId="{4E763C8F-2D2E-40C8-B80C-BAA9C9AE5407}" destId="{9EAF5E27-572C-4F61-AD99-2E5952F7AA03}" srcOrd="2" destOrd="0" presId="urn:microsoft.com/office/officeart/2008/layout/CircleAccentTimeline"/>
    <dgm:cxn modelId="{FBCABBE1-FFAA-4B55-87E2-CB2A2F069601}" type="presParOf" srcId="{7D8FA7A8-72C7-4F1F-AEB1-DBBAA505838B}" destId="{86F7B594-46A4-463D-A774-56D8BB8F0C7D}" srcOrd="20" destOrd="0" presId="urn:microsoft.com/office/officeart/2008/layout/CircleAccentTimeline"/>
    <dgm:cxn modelId="{8E13744E-F73A-439E-9330-8FFBBA373687}" type="presParOf" srcId="{7D8FA7A8-72C7-4F1F-AEB1-DBBAA505838B}" destId="{EF5BC618-B904-4189-BCC6-BD721BDB925F}" srcOrd="21" destOrd="0" presId="urn:microsoft.com/office/officeart/2008/layout/CircleAccentTimeline"/>
    <dgm:cxn modelId="{797CCF86-9788-4BAF-A37B-4FD2BDED145D}" type="presParOf" srcId="{7D8FA7A8-72C7-4F1F-AEB1-DBBAA505838B}" destId="{441D024A-8218-4970-A38D-4B73596AF296}" srcOrd="22" destOrd="0" presId="urn:microsoft.com/office/officeart/2008/layout/CircleAccentTimeline"/>
    <dgm:cxn modelId="{004D966C-A3C2-4CF4-90C0-58E5FAF09113}" type="presParOf" srcId="{7D8FA7A8-72C7-4F1F-AEB1-DBBAA505838B}" destId="{557333AD-0FCD-4C36-BFC9-6F9FB30EA03A}" srcOrd="23" destOrd="0" presId="urn:microsoft.com/office/officeart/2008/layout/CircleAccentTimeline"/>
    <dgm:cxn modelId="{576B7E46-F709-4C19-B144-652497E9E9C9}" type="presParOf" srcId="{557333AD-0FCD-4C36-BFC9-6F9FB30EA03A}" destId="{A449D3F3-5E3F-4588-9B2A-7CA9A05A95A0}" srcOrd="0" destOrd="0" presId="urn:microsoft.com/office/officeart/2008/layout/CircleAccentTimeline"/>
    <dgm:cxn modelId="{EFF4A211-E09F-46DC-8423-10F854A89406}" type="presParOf" srcId="{557333AD-0FCD-4C36-BFC9-6F9FB30EA03A}" destId="{20D5DE95-8819-41AE-9D92-10E53F00AE63}" srcOrd="1" destOrd="0" presId="urn:microsoft.com/office/officeart/2008/layout/CircleAccentTimeline"/>
    <dgm:cxn modelId="{B92DF0A5-128D-4011-8708-A40C2B2D5A8F}" type="presParOf" srcId="{557333AD-0FCD-4C36-BFC9-6F9FB30EA03A}" destId="{3E9DBFDC-BDA8-4BFF-8F86-0249420760C8}" srcOrd="2" destOrd="0" presId="urn:microsoft.com/office/officeart/2008/layout/CircleAccentTimeline"/>
    <dgm:cxn modelId="{CBEC6661-3F33-4EA8-A932-AD87F3AC9A86}" type="presParOf" srcId="{7D8FA7A8-72C7-4F1F-AEB1-DBBAA505838B}" destId="{CA35DC0D-CB50-402D-A4E3-8EF3FD65F656}" srcOrd="24" destOrd="0" presId="urn:microsoft.com/office/officeart/2008/layout/CircleAccentTimeline"/>
    <dgm:cxn modelId="{6CAE041E-7D9D-403A-8C8A-5675200EEEB8}" type="presParOf" srcId="{7D8FA7A8-72C7-4F1F-AEB1-DBBAA505838B}" destId="{A203CE31-1CB7-42C3-9B74-0ABA606EBFCC}" srcOrd="25" destOrd="0" presId="urn:microsoft.com/office/officeart/2008/layout/CircleAccentTimeline"/>
    <dgm:cxn modelId="{97286D30-8535-46C1-B6D5-8AD019CE8B48}" type="presParOf" srcId="{7D8FA7A8-72C7-4F1F-AEB1-DBBAA505838B}" destId="{73538CD6-0FB5-437D-93B1-450944112907}" srcOrd="26" destOrd="0" presId="urn:microsoft.com/office/officeart/2008/layout/CircleAccentTimeline"/>
    <dgm:cxn modelId="{6310931C-A5EC-43F4-A178-DE64B4D96269}" type="presParOf" srcId="{73538CD6-0FB5-437D-93B1-450944112907}" destId="{C8ECA512-F5CF-4C5F-87FF-5D52B9CFA25B}" srcOrd="0" destOrd="0" presId="urn:microsoft.com/office/officeart/2008/layout/CircleAccentTimeline"/>
    <dgm:cxn modelId="{07246BAC-3D69-4E0E-9E2D-D7DC210C28D3}" type="presParOf" srcId="{73538CD6-0FB5-437D-93B1-450944112907}" destId="{FC36C6C8-4EAA-42CE-AA0F-B52E9F258126}" srcOrd="1" destOrd="0" presId="urn:microsoft.com/office/officeart/2008/layout/CircleAccentTimeline"/>
    <dgm:cxn modelId="{4E459A6F-F311-481C-A06A-F93576FE74F3}" type="presParOf" srcId="{73538CD6-0FB5-437D-93B1-450944112907}" destId="{491E04D6-FFB2-486B-8C70-C4939A7904F9}" srcOrd="2" destOrd="0" presId="urn:microsoft.com/office/officeart/2008/layout/CircleAccentTimeline"/>
    <dgm:cxn modelId="{062FF071-9159-435A-93F2-701229665E6F}" type="presParOf" srcId="{7D8FA7A8-72C7-4F1F-AEB1-DBBAA505838B}" destId="{7C851DEB-D896-4CF6-94B3-2C7F5479F692}" srcOrd="27" destOrd="0" presId="urn:microsoft.com/office/officeart/2008/layout/CircleAccentTimeline"/>
    <dgm:cxn modelId="{BA640D68-14AC-48EB-A8D6-871B7779CAC6}" type="presParOf" srcId="{7D8FA7A8-72C7-4F1F-AEB1-DBBAA505838B}" destId="{3AC5B4F0-CC2A-4B4E-A1A7-09ABACFE1931}" srcOrd="28" destOrd="0" presId="urn:microsoft.com/office/officeart/2008/layout/CircleAccentTimeline"/>
    <dgm:cxn modelId="{DF2029AE-9CBA-498E-81C3-D9FCE7C617C1}" type="presParOf" srcId="{7D8FA7A8-72C7-4F1F-AEB1-DBBAA505838B}" destId="{1DCA7A01-56FA-456A-8450-77C16B1AEA94}" srcOrd="29" destOrd="0" presId="urn:microsoft.com/office/officeart/2008/layout/CircleAccentTimeline"/>
    <dgm:cxn modelId="{36C318D3-E257-401B-87C1-A066FB2A49E0}" type="presParOf" srcId="{1DCA7A01-56FA-456A-8450-77C16B1AEA94}" destId="{14A8551D-D5E8-4208-BD6F-8886F6E1832C}" srcOrd="0" destOrd="0" presId="urn:microsoft.com/office/officeart/2008/layout/CircleAccentTimeline"/>
    <dgm:cxn modelId="{15856AC4-1729-44C8-88DC-31685EC83492}" type="presParOf" srcId="{1DCA7A01-56FA-456A-8450-77C16B1AEA94}" destId="{33F49C96-8FE5-47A9-93E3-0BE2AAB424CF}" srcOrd="1" destOrd="0" presId="urn:microsoft.com/office/officeart/2008/layout/CircleAccentTimeline"/>
    <dgm:cxn modelId="{109DAFD3-276B-4DFE-BBF5-22C9820E3BBB}" type="presParOf" srcId="{1DCA7A01-56FA-456A-8450-77C16B1AEA94}" destId="{28B38985-D9BE-4679-AEC8-85E3174D2222}" srcOrd="2" destOrd="0" presId="urn:microsoft.com/office/officeart/2008/layout/CircleAccentTimeline"/>
    <dgm:cxn modelId="{F4A81262-BB7C-48F2-B684-18CE485C1A7F}" type="presParOf" srcId="{7D8FA7A8-72C7-4F1F-AEB1-DBBAA505838B}" destId="{B7FB360A-1821-4F99-A09A-72DD06694955}" srcOrd="30" destOrd="0" presId="urn:microsoft.com/office/officeart/2008/layout/CircleAccentTimeline"/>
    <dgm:cxn modelId="{D37A16C9-AAAF-4A21-925C-F7268BC13B60}" type="presParOf" srcId="{7D8FA7A8-72C7-4F1F-AEB1-DBBAA505838B}" destId="{AA6511F6-0940-47CC-95FD-5808316B615E}" srcOrd="31" destOrd="0" presId="urn:microsoft.com/office/officeart/2008/layout/CircleAccentTimeline"/>
    <dgm:cxn modelId="{6A113079-4D76-442E-BF3A-FAF541289481}" type="presParOf" srcId="{7D8FA7A8-72C7-4F1F-AEB1-DBBAA505838B}" destId="{C93CC32C-DF92-467A-987A-4C766A4E45E1}" srcOrd="32" destOrd="0" presId="urn:microsoft.com/office/officeart/2008/layout/CircleAccentTimeline"/>
    <dgm:cxn modelId="{94FA86DB-3550-46BF-AFE5-B12BAACBE24B}" type="presParOf" srcId="{7D8FA7A8-72C7-4F1F-AEB1-DBBAA505838B}" destId="{2870EFC9-4E0D-4AA4-9575-BB00D7F0EF01}" srcOrd="33" destOrd="0" presId="urn:microsoft.com/office/officeart/2008/layout/CircleAccentTimeline"/>
    <dgm:cxn modelId="{6F479822-12B4-4AED-B133-AB90963D6546}" type="presParOf" srcId="{2870EFC9-4E0D-4AA4-9575-BB00D7F0EF01}" destId="{3B551390-33FD-454C-B5CA-6990165C6CB6}" srcOrd="0" destOrd="0" presId="urn:microsoft.com/office/officeart/2008/layout/CircleAccentTimeline"/>
    <dgm:cxn modelId="{B3B65D6F-C553-406D-85F3-4CA1F765B910}" type="presParOf" srcId="{2870EFC9-4E0D-4AA4-9575-BB00D7F0EF01}" destId="{CA6CFE37-8D9F-4878-A72A-3A37AC8A4059}" srcOrd="1" destOrd="0" presId="urn:microsoft.com/office/officeart/2008/layout/CircleAccentTimeline"/>
    <dgm:cxn modelId="{1122472C-7562-49BA-968C-87E5181DE4FA}" type="presParOf" srcId="{2870EFC9-4E0D-4AA4-9575-BB00D7F0EF01}" destId="{D1BC6D7D-E833-4EB9-B37C-E874EEEAA8E3}" srcOrd="2" destOrd="0" presId="urn:microsoft.com/office/officeart/2008/layout/CircleAccentTimeline"/>
    <dgm:cxn modelId="{D9AD95E3-710D-4AF2-87AA-96E050A02102}" type="presParOf" srcId="{7D8FA7A8-72C7-4F1F-AEB1-DBBAA505838B}" destId="{2EED22F2-8EAC-4F11-90FB-D253C699ADEC}" srcOrd="34" destOrd="0" presId="urn:microsoft.com/office/officeart/2008/layout/CircleAccentTimeline"/>
    <dgm:cxn modelId="{75212931-1F63-4C4E-AE01-174CE3F6C2D1}" type="presParOf" srcId="{7D8FA7A8-72C7-4F1F-AEB1-DBBAA505838B}" destId="{C15E5FDE-EF2C-4A09-A0DC-392D10B63774}" srcOrd="35" destOrd="0" presId="urn:microsoft.com/office/officeart/2008/layout/CircleAccentTimeline"/>
    <dgm:cxn modelId="{FE91E4CB-7F01-4FB8-95A1-B559593230B6}" type="presParOf" srcId="{7D8FA7A8-72C7-4F1F-AEB1-DBBAA505838B}" destId="{999148EA-38CB-4804-8BDB-8C3CEC2FB291}" srcOrd="36" destOrd="0" presId="urn:microsoft.com/office/officeart/2008/layout/CircleAccentTimeline"/>
    <dgm:cxn modelId="{B0465FC5-9339-4B39-841C-7F3333008911}" type="presParOf" srcId="{7D8FA7A8-72C7-4F1F-AEB1-DBBAA505838B}" destId="{A69504CD-C2A0-40D0-98EA-54B64F30753C}" srcOrd="37" destOrd="0" presId="urn:microsoft.com/office/officeart/2008/layout/CircleAccentTimeline"/>
    <dgm:cxn modelId="{550FB3FB-7C9A-4621-BF92-EBCF88D0F5CC}" type="presParOf" srcId="{A69504CD-C2A0-40D0-98EA-54B64F30753C}" destId="{4A302CAA-6392-4081-87CE-0793E5A5FD0F}" srcOrd="0" destOrd="0" presId="urn:microsoft.com/office/officeart/2008/layout/CircleAccentTimeline"/>
    <dgm:cxn modelId="{0DDD30A5-5F04-4BF2-AF24-2AC98982E735}" type="presParOf" srcId="{A69504CD-C2A0-40D0-98EA-54B64F30753C}" destId="{65355DFD-24DA-4753-98DD-1D7F7C6652A7}" srcOrd="1" destOrd="0" presId="urn:microsoft.com/office/officeart/2008/layout/CircleAccentTimeline"/>
    <dgm:cxn modelId="{6E94D123-1CE4-46CA-A0B6-261B89DF2A0A}" type="presParOf" srcId="{A69504CD-C2A0-40D0-98EA-54B64F30753C}" destId="{D1F14EAF-ACED-4636-9DA9-3294ACF4463D}" srcOrd="2" destOrd="0" presId="urn:microsoft.com/office/officeart/2008/layout/CircleAccentTimeline"/>
    <dgm:cxn modelId="{E213D308-C422-4CF7-A910-15A02B76A44C}" type="presParOf" srcId="{7D8FA7A8-72C7-4F1F-AEB1-DBBAA505838B}" destId="{E7F7FB6D-50F7-4D58-BCEB-5827F18A78E4}" srcOrd="38" destOrd="0" presId="urn:microsoft.com/office/officeart/2008/layout/CircleAccentTimeline"/>
    <dgm:cxn modelId="{FCDD49A8-C98F-48A1-8E5B-4D7BDA199CB2}" type="presParOf" srcId="{7D8FA7A8-72C7-4F1F-AEB1-DBBAA505838B}" destId="{D21CA756-48F1-4382-89F8-DB00A7A133E4}" srcOrd="39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52517-7C04-4BBB-96B9-18081EB3F7CE}">
      <dsp:nvSpPr>
        <dsp:cNvPr id="0" name=""/>
        <dsp:cNvSpPr/>
      </dsp:nvSpPr>
      <dsp:spPr>
        <a:xfrm>
          <a:off x="110626" y="2107047"/>
          <a:ext cx="1079714" cy="107971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A7E86-1034-4693-9DD6-CD58C96412FE}">
      <dsp:nvSpPr>
        <dsp:cNvPr id="0" name=""/>
        <dsp:cNvSpPr/>
      </dsp:nvSpPr>
      <dsp:spPr>
        <a:xfrm rot="17700000">
          <a:off x="459182" y="942824"/>
          <a:ext cx="1610671" cy="7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>
              <a:solidFill>
                <a:srgbClr val="0000CC"/>
              </a:solidFill>
              <a:latin typeface="Montserrat" panose="00000500000000000000" pitchFamily="2" charset="0"/>
            </a:rPr>
            <a:t>Pokretanje ažuriranja GTMI-ja za 2022.:</a:t>
          </a:r>
        </a:p>
      </dsp:txBody>
      <dsp:txXfrm>
        <a:off x="459182" y="942824"/>
        <a:ext cx="1610671" cy="776219"/>
      </dsp:txXfrm>
    </dsp:sp>
    <dsp:sp modelId="{C7D9C237-56F1-4B34-85A7-0BD433416804}">
      <dsp:nvSpPr>
        <dsp:cNvPr id="0" name=""/>
        <dsp:cNvSpPr/>
      </dsp:nvSpPr>
      <dsp:spPr>
        <a:xfrm>
          <a:off x="1462259" y="2376978"/>
          <a:ext cx="539853" cy="5398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E191A-C207-4D4B-B403-AA8A4EB33B55}">
      <dsp:nvSpPr>
        <dsp:cNvPr id="0" name=""/>
        <dsp:cNvSpPr/>
      </dsp:nvSpPr>
      <dsp:spPr>
        <a:xfrm rot="17700000">
          <a:off x="599387" y="3246703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>
              <a:latin typeface="Montserrat" panose="00000500000000000000" pitchFamily="2" charset="0"/>
            </a:rPr>
            <a:t>Savjetovanja s 9 vanjskih + 10 internih skupina</a:t>
          </a:r>
        </a:p>
      </dsp:txBody>
      <dsp:txXfrm>
        <a:off x="599387" y="3246703"/>
        <a:ext cx="1393306" cy="671800"/>
      </dsp:txXfrm>
    </dsp:sp>
    <dsp:sp modelId="{48D0E953-CFCE-41F1-8966-068C923753AE}">
      <dsp:nvSpPr>
        <dsp:cNvPr id="0" name=""/>
        <dsp:cNvSpPr/>
      </dsp:nvSpPr>
      <dsp:spPr>
        <a:xfrm rot="17700000">
          <a:off x="1471679" y="1375306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89045-3A85-4A93-9075-03B17391FD72}">
      <dsp:nvSpPr>
        <dsp:cNvPr id="0" name=""/>
        <dsp:cNvSpPr/>
      </dsp:nvSpPr>
      <dsp:spPr>
        <a:xfrm>
          <a:off x="2232290" y="2376978"/>
          <a:ext cx="539853" cy="5398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7A001-27D8-48B0-8550-935EABC2F775}">
      <dsp:nvSpPr>
        <dsp:cNvPr id="0" name=""/>
        <dsp:cNvSpPr/>
      </dsp:nvSpPr>
      <dsp:spPr>
        <a:xfrm rot="17700000">
          <a:off x="1369417" y="3246703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>
              <a:latin typeface="Montserrat" panose="00000500000000000000" pitchFamily="2" charset="0"/>
            </a:rPr>
            <a:t>Dovršetak revizije pokazatelja GTMI-ja</a:t>
          </a:r>
        </a:p>
      </dsp:txBody>
      <dsp:txXfrm>
        <a:off x="1369417" y="3246703"/>
        <a:ext cx="1393306" cy="671800"/>
      </dsp:txXfrm>
    </dsp:sp>
    <dsp:sp modelId="{C96C81AA-FB8C-4FB9-B85C-4BBDE08AE8A4}">
      <dsp:nvSpPr>
        <dsp:cNvPr id="0" name=""/>
        <dsp:cNvSpPr/>
      </dsp:nvSpPr>
      <dsp:spPr>
        <a:xfrm rot="17700000">
          <a:off x="2241709" y="1375306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39D6B-763D-4E04-B5C5-9B7C0E0EAC3E}">
      <dsp:nvSpPr>
        <dsp:cNvPr id="0" name=""/>
        <dsp:cNvSpPr/>
      </dsp:nvSpPr>
      <dsp:spPr>
        <a:xfrm>
          <a:off x="3044063" y="2107047"/>
          <a:ext cx="1079714" cy="107971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5CDD4-B6B9-40EE-998E-D0694D5110B9}">
      <dsp:nvSpPr>
        <dsp:cNvPr id="0" name=""/>
        <dsp:cNvSpPr/>
      </dsp:nvSpPr>
      <dsp:spPr>
        <a:xfrm rot="17700000">
          <a:off x="3392619" y="942824"/>
          <a:ext cx="1610671" cy="7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>
              <a:solidFill>
                <a:srgbClr val="0000CC"/>
              </a:solidFill>
              <a:latin typeface="Montserrat" panose="00000500000000000000" pitchFamily="2" charset="0"/>
            </a:rPr>
            <a:t>Pokretanje online ankete GTMI-ja</a:t>
          </a:r>
        </a:p>
      </dsp:txBody>
      <dsp:txXfrm>
        <a:off x="3392619" y="942824"/>
        <a:ext cx="1610671" cy="776219"/>
      </dsp:txXfrm>
    </dsp:sp>
    <dsp:sp modelId="{9784D609-5CC1-4A21-BB35-60C6F51E62D9}">
      <dsp:nvSpPr>
        <dsp:cNvPr id="0" name=""/>
        <dsp:cNvSpPr/>
      </dsp:nvSpPr>
      <dsp:spPr>
        <a:xfrm>
          <a:off x="4395696" y="2376978"/>
          <a:ext cx="539853" cy="5398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86BA3-5B95-4F12-BE4E-0A1EFC2D59FC}">
      <dsp:nvSpPr>
        <dsp:cNvPr id="0" name=""/>
        <dsp:cNvSpPr/>
      </dsp:nvSpPr>
      <dsp:spPr>
        <a:xfrm rot="17700000">
          <a:off x="3532823" y="3246703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>
              <a:latin typeface="Montserrat" panose="00000500000000000000" pitchFamily="2" charset="0"/>
            </a:rPr>
            <a:t>Izrada online anketa GTMI-ja za CG i SNG</a:t>
          </a:r>
        </a:p>
      </dsp:txBody>
      <dsp:txXfrm>
        <a:off x="3532823" y="3246703"/>
        <a:ext cx="1393306" cy="671800"/>
      </dsp:txXfrm>
    </dsp:sp>
    <dsp:sp modelId="{99FA7A30-A682-454D-989D-3CF4319C6F9F}">
      <dsp:nvSpPr>
        <dsp:cNvPr id="0" name=""/>
        <dsp:cNvSpPr/>
      </dsp:nvSpPr>
      <dsp:spPr>
        <a:xfrm rot="17700000">
          <a:off x="4405116" y="1375306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4D450-A0A5-44E2-8E6C-9F776D050050}">
      <dsp:nvSpPr>
        <dsp:cNvPr id="0" name=""/>
        <dsp:cNvSpPr/>
      </dsp:nvSpPr>
      <dsp:spPr>
        <a:xfrm>
          <a:off x="5165726" y="2376978"/>
          <a:ext cx="539853" cy="5398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925B0-4C34-47CA-B1E7-EBD69AB30F8B}">
      <dsp:nvSpPr>
        <dsp:cNvPr id="0" name=""/>
        <dsp:cNvSpPr/>
      </dsp:nvSpPr>
      <dsp:spPr>
        <a:xfrm rot="17700000">
          <a:off x="4302854" y="3246703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>
              <a:latin typeface="Montserrat" panose="00000500000000000000" pitchFamily="2" charset="0"/>
            </a:rPr>
            <a:t>Izravno sudjelovanje 135 gospodarstava + 63 prikupljanja podataka na daljinu</a:t>
          </a:r>
        </a:p>
      </dsp:txBody>
      <dsp:txXfrm>
        <a:off x="4302854" y="3246703"/>
        <a:ext cx="1393306" cy="671800"/>
      </dsp:txXfrm>
    </dsp:sp>
    <dsp:sp modelId="{9EAF5E27-572C-4F61-AD99-2E5952F7AA03}">
      <dsp:nvSpPr>
        <dsp:cNvPr id="0" name=""/>
        <dsp:cNvSpPr/>
      </dsp:nvSpPr>
      <dsp:spPr>
        <a:xfrm rot="17700000">
          <a:off x="5175146" y="1375306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9D3F3-5E3F-4588-9B2A-7CA9A05A95A0}">
      <dsp:nvSpPr>
        <dsp:cNvPr id="0" name=""/>
        <dsp:cNvSpPr/>
      </dsp:nvSpPr>
      <dsp:spPr>
        <a:xfrm>
          <a:off x="5935757" y="2376978"/>
          <a:ext cx="539853" cy="5398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5DE95-8819-41AE-9D92-10E53F00AE63}">
      <dsp:nvSpPr>
        <dsp:cNvPr id="0" name=""/>
        <dsp:cNvSpPr/>
      </dsp:nvSpPr>
      <dsp:spPr>
        <a:xfrm rot="17700000">
          <a:off x="5072884" y="3246703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>
              <a:latin typeface="Montserrat" panose="00000500000000000000" pitchFamily="2" charset="0"/>
            </a:rPr>
            <a:t>Validacija podataka za 198 gospodarstava</a:t>
          </a:r>
        </a:p>
      </dsp:txBody>
      <dsp:txXfrm>
        <a:off x="5072884" y="3246703"/>
        <a:ext cx="1393306" cy="671800"/>
      </dsp:txXfrm>
    </dsp:sp>
    <dsp:sp modelId="{3E9DBFDC-BDA8-4BFF-8F86-0249420760C8}">
      <dsp:nvSpPr>
        <dsp:cNvPr id="0" name=""/>
        <dsp:cNvSpPr/>
      </dsp:nvSpPr>
      <dsp:spPr>
        <a:xfrm rot="17700000">
          <a:off x="5945177" y="1375306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CA512-F5CF-4C5F-87FF-5D52B9CFA25B}">
      <dsp:nvSpPr>
        <dsp:cNvPr id="0" name=""/>
        <dsp:cNvSpPr/>
      </dsp:nvSpPr>
      <dsp:spPr>
        <a:xfrm>
          <a:off x="6747530" y="2107047"/>
          <a:ext cx="1079714" cy="107971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6C6C8-4EAA-42CE-AA0F-B52E9F258126}">
      <dsp:nvSpPr>
        <dsp:cNvPr id="0" name=""/>
        <dsp:cNvSpPr/>
      </dsp:nvSpPr>
      <dsp:spPr>
        <a:xfrm rot="17700000">
          <a:off x="7096086" y="942824"/>
          <a:ext cx="1610671" cy="7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>
              <a:solidFill>
                <a:srgbClr val="0000CC"/>
              </a:solidFill>
              <a:latin typeface="Montserrat" panose="00000500000000000000" pitchFamily="2" charset="0"/>
            </a:rPr>
            <a:t>Izračun skupina GTMI-ja za 2022.</a:t>
          </a:r>
        </a:p>
      </dsp:txBody>
      <dsp:txXfrm>
        <a:off x="7096086" y="942824"/>
        <a:ext cx="1610671" cy="776219"/>
      </dsp:txXfrm>
    </dsp:sp>
    <dsp:sp modelId="{14A8551D-D5E8-4208-BD6F-8886F6E1832C}">
      <dsp:nvSpPr>
        <dsp:cNvPr id="0" name=""/>
        <dsp:cNvSpPr/>
      </dsp:nvSpPr>
      <dsp:spPr>
        <a:xfrm>
          <a:off x="8140906" y="2107047"/>
          <a:ext cx="1079714" cy="107971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49C96-8FE5-47A9-93E3-0BE2AAB424CF}">
      <dsp:nvSpPr>
        <dsp:cNvPr id="0" name=""/>
        <dsp:cNvSpPr/>
      </dsp:nvSpPr>
      <dsp:spPr>
        <a:xfrm rot="17700000">
          <a:off x="8450748" y="814477"/>
          <a:ext cx="1784994" cy="832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>
              <a:solidFill>
                <a:srgbClr val="0000CC"/>
              </a:solidFill>
              <a:latin typeface="Montserrat" panose="00000500000000000000" pitchFamily="2" charset="0"/>
            </a:rPr>
            <a:t>Ažurirane skupine GTMI-ja za 2022. i GovTech globalni skup podataka</a:t>
          </a:r>
        </a:p>
      </dsp:txBody>
      <dsp:txXfrm>
        <a:off x="8450748" y="814477"/>
        <a:ext cx="1784994" cy="832356"/>
      </dsp:txXfrm>
    </dsp:sp>
    <dsp:sp modelId="{3B551390-33FD-454C-B5CA-6990165C6CB6}">
      <dsp:nvSpPr>
        <dsp:cNvPr id="0" name=""/>
        <dsp:cNvSpPr/>
      </dsp:nvSpPr>
      <dsp:spPr>
        <a:xfrm>
          <a:off x="9588408" y="2376850"/>
          <a:ext cx="540109" cy="54010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CFE37-8D9F-4878-A72A-3A37AC8A4059}">
      <dsp:nvSpPr>
        <dsp:cNvPr id="0" name=""/>
        <dsp:cNvSpPr/>
      </dsp:nvSpPr>
      <dsp:spPr>
        <a:xfrm rot="17700000">
          <a:off x="8747833" y="3199157"/>
          <a:ext cx="1348964" cy="76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>
              <a:latin typeface="Montserrat" panose="00000500000000000000" pitchFamily="2" charset="0"/>
            </a:rPr>
            <a:t>Objava projektne baze podataka DG / GovTech za 2022. (1480 WB projekata u 147 zemalja)</a:t>
          </a:r>
        </a:p>
      </dsp:txBody>
      <dsp:txXfrm>
        <a:off x="8747833" y="3199157"/>
        <a:ext cx="1348964" cy="766891"/>
      </dsp:txXfrm>
    </dsp:sp>
    <dsp:sp modelId="{D1BC6D7D-E833-4EB9-B37C-E874EEEAA8E3}">
      <dsp:nvSpPr>
        <dsp:cNvPr id="0" name=""/>
        <dsp:cNvSpPr/>
      </dsp:nvSpPr>
      <dsp:spPr>
        <a:xfrm rot="17700000">
          <a:off x="9597955" y="1375306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02CAA-6392-4081-87CE-0793E5A5FD0F}">
      <dsp:nvSpPr>
        <dsp:cNvPr id="0" name=""/>
        <dsp:cNvSpPr/>
      </dsp:nvSpPr>
      <dsp:spPr>
        <a:xfrm>
          <a:off x="10353044" y="2371456"/>
          <a:ext cx="550896" cy="55089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55DFD-24DA-4753-98DD-1D7F7C6652A7}">
      <dsp:nvSpPr>
        <dsp:cNvPr id="0" name=""/>
        <dsp:cNvSpPr/>
      </dsp:nvSpPr>
      <dsp:spPr>
        <a:xfrm rot="17700000">
          <a:off x="9495693" y="3246703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>
              <a:latin typeface="Montserrat" panose="00000500000000000000" pitchFamily="2" charset="0"/>
            </a:rPr>
            <a:t>Pokretanje portala za vizualizaciju podataka GTMI-ja</a:t>
          </a:r>
        </a:p>
      </dsp:txBody>
      <dsp:txXfrm>
        <a:off x="9495693" y="3246703"/>
        <a:ext cx="1393306" cy="671800"/>
      </dsp:txXfrm>
    </dsp:sp>
    <dsp:sp modelId="{D1F14EAF-ACED-4636-9DA9-3294ACF4463D}">
      <dsp:nvSpPr>
        <dsp:cNvPr id="0" name=""/>
        <dsp:cNvSpPr/>
      </dsp:nvSpPr>
      <dsp:spPr>
        <a:xfrm rot="17700000">
          <a:off x="10367985" y="1375306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49D0A-9553-4D80-A8A8-2989F75F6C5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86D1B-BD29-4C1D-81D2-7E712602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7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0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5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0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83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360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2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1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8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1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3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2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1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3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5A17-FCFE-4337-B566-FB77436F2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30477-55A2-4380-B4C1-AEBF63B51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89108-7E80-4EC1-B8DD-682F68BD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DBE41-3A53-4705-88E0-D7C73219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FE06F-4412-4845-A799-0634693B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2502-6173-47E3-A5D0-899D95DE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DC265-C924-438C-A97A-EE2B980BA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F673F-285B-4264-B1B7-55EB6D6A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BFC0A-6FD8-4325-869F-90516ABA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6C95D-9E81-43E9-877B-6388B00D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1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0E71CC-53EF-47BF-B0AB-CB8842DE0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5C002-1101-4AAE-A65F-E185E59FC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7276D-9574-4DA7-8184-A4F525A1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93B88-90AB-4F95-9FF7-55840BBDA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A7CB5-1708-4901-8779-B44E5BD5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7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DC6B-7B37-4491-AAC2-7F8CDCCD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1C787-528C-4830-9CB6-8CEE83CD4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A779A-B18A-40A5-ADB5-F0399F57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B1CAF-A12E-4F13-BD8C-FA5603DE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CAC98-1911-4C27-A2CA-7D024572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7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5D50-F9BA-4FA5-9ACD-AD17ECDA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369C0-FFF5-4FD2-AC3F-09E59DFBF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36F5-1A5B-4EF9-A3DE-B803EDA4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94B4-E20C-4D14-B6F6-9B0BBF39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DCB16-D73E-4FCE-B6FF-563D733E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7E9F-6221-4632-B076-41189E34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12515-53DF-48D2-BD4C-A2C430192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17587-EB31-458C-ABA5-7D8DB3F1C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311BD-1701-4B72-8781-7F4C5E44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70D4B-43AB-42C4-8C29-1E01FB15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1772E-4A24-43EC-9FFF-E0067656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6723-EA6D-4F0D-8DDC-DF807AF4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3683-28B3-4220-B277-BA4F2945C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68D6A-80EC-418F-B83D-25F8DDCF5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66856-E11E-4614-8F6C-715CF60ED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B72DB-131E-4DC4-9272-23EC8F20B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5BC37-BF24-4272-9FA0-F12CE7E2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DD0E2A-2D7E-439C-9E66-18F246CB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E6E33-14CC-4467-89F4-DE3988F6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6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154F-9AD4-40B0-AF25-1021A0A4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D9859-0264-4BE8-9F31-F99B7989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66BCE-ADE4-4FAE-81B1-2B297C9E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50B0F-D721-48DE-85BD-D14792BF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0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7C0B8-8B43-4229-8A5F-E9122C85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8D8D1-C137-4813-AA4C-090CF9A9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699D5-31B9-4B59-B75E-CBBC3603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6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EC28-1352-4727-831D-2CE4248E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173F1-6FCB-4767-8807-B759A5C8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683FE-27F7-4AC1-8D9C-B9CC1B5E7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0BB0C-E2D0-47E4-944B-7ACD467B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247F3-3CCD-4778-ABE7-B12F0626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CB11-BDE2-4D99-A86F-B3930D2A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E558-7389-4AF3-AE3F-5DA1ACDE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0B898-EA3D-4FCC-B320-DB5ADFDF1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7FBF8-6DFA-4347-A1D2-209B81129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FE85D-3497-46CD-949A-908B69B7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5D6AC-DC91-48EC-BC03-2C13204F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69188-0142-489A-866C-39CC5AEF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7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B4CD9B-5A8B-43FF-B8F8-A6383948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569F3-4DB8-4634-A7D4-94BDFF327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E002E-4BC2-4D68-A5D8-7872AB7CF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4870-D76A-46F8-B3D1-1D9C46C9FAA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B8EDC-3D87-47A3-90D7-90824C134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6C48A-D366-47AE-99EA-AFEEF0DF9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5.png"/><Relationship Id="rId7" Type="http://schemas.openxmlformats.org/officeDocument/2006/relationships/image" Target="../media/image48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hyperlink" Target="https://olc.worldbank.org/content/govtech-fundamentals-and-key-concepts" TargetMode="External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hyperlink" Target="https://olc.worldbank.org/content/trends-govtech-solutions-public-financial-management" TargetMode="Externa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openknowledge.worldbank.org/handle/10986/36233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worldbank.org/en/programs/govtech/gtm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catalog.worldbank.org/search/dataset/0038056/Digital-Governance-Projects-Database" TargetMode="External"/><Relationship Id="rId5" Type="http://schemas.openxmlformats.org/officeDocument/2006/relationships/hyperlink" Target="https://datacatalog.worldbank.org/search/dataset/0037889/govtech-dataset" TargetMode="External"/><Relationship Id="rId4" Type="http://schemas.openxmlformats.org/officeDocument/2006/relationships/hyperlink" Target="https://olc.worldbank.org/search?search_api_views_fulltext=govtech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olc.worldbank.org/content/govtech-fundamentals-and-key-concepts" TargetMode="External"/><Relationship Id="rId3" Type="http://schemas.openxmlformats.org/officeDocument/2006/relationships/hyperlink" Target="https://www.worldbank.org/en/data/interactive/2022/10/21/govtech-maturity-index-gtmi-data-dashboard" TargetMode="External"/><Relationship Id="rId7" Type="http://schemas.openxmlformats.org/officeDocument/2006/relationships/hyperlink" Target="https://datacatalog.worldbank.org/search/dataset/0038056/digital-governance-projects-database" TargetMode="External"/><Relationship Id="rId2" Type="http://schemas.openxmlformats.org/officeDocument/2006/relationships/hyperlink" Target="https://www.worldbank.org/en/programs/govtech/gtm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catalog.worldbank.org/search/dataset/0037889/GovTech-Dataset" TargetMode="External"/><Relationship Id="rId5" Type="http://schemas.openxmlformats.org/officeDocument/2006/relationships/hyperlink" Target="https://openknowledge.worldbank.org/handle/10986/38499" TargetMode="External"/><Relationship Id="rId10" Type="http://schemas.openxmlformats.org/officeDocument/2006/relationships/image" Target="../media/image79.png"/><Relationship Id="rId4" Type="http://schemas.openxmlformats.org/officeDocument/2006/relationships/hyperlink" Target="https://openknowledge.worldbank.org/handle/10986/36233" TargetMode="External"/><Relationship Id="rId9" Type="http://schemas.openxmlformats.org/officeDocument/2006/relationships/hyperlink" Target="https://olc.worldbank.org/content/trends-govtech-solutions-public-financial-managemen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openxmlformats.org/officeDocument/2006/relationships/image" Target="../media/image22.emf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BFE2EE8-82D4-432E-B464-5EAEF277B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539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730ABEB-7A3C-4BD2-92F9-57685681B905}"/>
              </a:ext>
            </a:extLst>
          </p:cNvPr>
          <p:cNvSpPr/>
          <p:nvPr/>
        </p:nvSpPr>
        <p:spPr>
          <a:xfrm>
            <a:off x="973836" y="3266291"/>
            <a:ext cx="10241280" cy="1828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D5B94A-EE92-48B6-B005-EB30D58C12E7}"/>
              </a:ext>
            </a:extLst>
          </p:cNvPr>
          <p:cNvSpPr/>
          <p:nvPr/>
        </p:nvSpPr>
        <p:spPr>
          <a:xfrm>
            <a:off x="1156716" y="3594085"/>
            <a:ext cx="987552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3200" b="1">
                <a:solidFill>
                  <a:srgbClr val="0000CC"/>
                </a:solidFill>
                <a:latin typeface="Montserrat" panose="00000500000000000000" pitchFamily="2" charset="0"/>
              </a:rPr>
              <a:t>Indeks zrelosti GovTech</a:t>
            </a:r>
          </a:p>
          <a:p>
            <a:pPr algn="ctr">
              <a:spcAft>
                <a:spcPts val="600"/>
              </a:spcAft>
            </a:pPr>
            <a:r>
              <a:rPr lang="hr-HR" sz="3200" b="1">
                <a:latin typeface="Montserrat" panose="00000500000000000000" pitchFamily="2" charset="0"/>
              </a:rPr>
              <a:t>Trendovi u digitalnom upravljanju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5B181F-E694-4E47-A416-0B3C58E995B8}"/>
              </a:ext>
            </a:extLst>
          </p:cNvPr>
          <p:cNvSpPr/>
          <p:nvPr/>
        </p:nvSpPr>
        <p:spPr>
          <a:xfrm>
            <a:off x="0" y="3266291"/>
            <a:ext cx="457200" cy="2560320"/>
          </a:xfrm>
          <a:prstGeom prst="rect">
            <a:avLst/>
          </a:prstGeom>
          <a:solidFill>
            <a:srgbClr val="00B0F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40CB65-322A-4380-9F8E-C643C06558B2}"/>
              </a:ext>
            </a:extLst>
          </p:cNvPr>
          <p:cNvSpPr/>
          <p:nvPr/>
        </p:nvSpPr>
        <p:spPr>
          <a:xfrm>
            <a:off x="11740774" y="3266291"/>
            <a:ext cx="457200" cy="2560320"/>
          </a:xfrm>
          <a:prstGeom prst="rect">
            <a:avLst/>
          </a:prstGeom>
          <a:solidFill>
            <a:srgbClr val="00B0F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BF5C11-4D4E-40C0-894A-383362DBA8AA}"/>
              </a:ext>
            </a:extLst>
          </p:cNvPr>
          <p:cNvSpPr/>
          <p:nvPr/>
        </p:nvSpPr>
        <p:spPr>
          <a:xfrm>
            <a:off x="973836" y="5095091"/>
            <a:ext cx="10241280" cy="731520"/>
          </a:xfrm>
          <a:prstGeom prst="rect">
            <a:avLst/>
          </a:prstGeom>
          <a:solidFill>
            <a:schemeClr val="accent1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0054FD-C90C-4F79-9CBF-0133AD0F19D3}"/>
              </a:ext>
            </a:extLst>
          </p:cNvPr>
          <p:cNvSpPr txBox="1"/>
          <p:nvPr/>
        </p:nvSpPr>
        <p:spPr>
          <a:xfrm>
            <a:off x="1355789" y="5301870"/>
            <a:ext cx="9477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Cem Dener, vodeći stručnjak za upravljanje i globalni rukovoditelj za GovTech	                                 svibanj/maj 2023.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C9C6D-A197-E26B-38A6-C613B79DC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7285"/>
            <a:ext cx="2770699" cy="5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8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874A45CE-6425-49EB-A5DC-6C1F9E33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z="1100" smtClean="0"/>
              <a:t>10</a:t>
            </a:fld>
            <a:endParaRPr lang="en-US" sz="11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98583-C023-4351-AF50-5C4F224768EB}"/>
              </a:ext>
            </a:extLst>
          </p:cNvPr>
          <p:cNvSpPr txBox="1"/>
          <p:nvPr/>
        </p:nvSpPr>
        <p:spPr>
          <a:xfrm>
            <a:off x="7484133" y="119411"/>
            <a:ext cx="4467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400" b="1">
                <a:solidFill>
                  <a:srgbClr val="0000CC"/>
                </a:solidFill>
                <a:latin typeface="Montserrat" panose="00000500000000000000" pitchFamily="2" charset="0"/>
              </a:rPr>
              <a:t>Ključni pokazatelji GTMI-ja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DC1E59-4B57-4F87-81B8-B3855A7EB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49530"/>
              </p:ext>
            </p:extLst>
          </p:nvPr>
        </p:nvGraphicFramePr>
        <p:xfrm>
          <a:off x="266269" y="804689"/>
          <a:ext cx="5681239" cy="5669291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4167063710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val="722098039"/>
                    </a:ext>
                  </a:extLst>
                </a:gridCol>
                <a:gridCol w="469159">
                  <a:extLst>
                    <a:ext uri="{9D8B030D-6E8A-4147-A177-3AD203B41FA5}">
                      <a16:colId xmlns:a16="http://schemas.microsoft.com/office/drawing/2014/main" val="385402201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95277160"/>
                    </a:ext>
                  </a:extLst>
                </a:gridCol>
              </a:tblGrid>
              <a:tr h="21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Pok</a:t>
                      </a:r>
                    </a:p>
                  </a:txBody>
                  <a:tcPr marL="40059" marR="400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Ključni pokazatelji GTMI-ja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Bodovi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Utjecaj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78467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40059" marR="400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 b="1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Indeks osnovnih vladinih sustava (CGSI)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18378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platforma u oblaku dostupna svim vladinim tijelima?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93706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okvir arhitekture za vladina poduzeća?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34408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okvir interoperabilnosti na razini vlade?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7222427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I-4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platforma vladinih usluga?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8425956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I-5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operativni ISFU koji podržava osnovne funkcije upravljanja javnim financijama?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7658097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I-6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JRR koji podržava ISFU za automatizaciju plaćanja i bankovnih usklađivanja?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652288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I-7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informacijski sustav za upravljanje porezima?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8396646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I-8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informacijski sustav za upravljanje carinama?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8398879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I-9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informacijski sustav upravljanja ljudskim resursima sa samoposlužnim portalom?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5346974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I-10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sustav obračuna plaća (MIS) povezan s HRMIS-om?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2603097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I-11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sustav socijalnog osiguranja koji osigurava mirovine i druge programe SO-a?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382464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I-12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portal e-Nabave?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7184877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I-13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sustav za upravljanje dugom? (Inozemni i domaći dug)?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331956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I-14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sustav upravljanja javnim ulaganjima (PIMS)?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5095195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I-15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vladina politika/akcijski plan za softver otvorenog koda (OSS) za javni sektor?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929684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I-16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UN-ov indeks telekomunikacijske infrastrukture (TII)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E1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4452992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I-17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Ima li vlada nacionalnu strategiju o disruptivnim/inovativnim tehnologijama?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2614607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 b="1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Indeks pružanja javnih sluga (PSDI)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069580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I-18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UN Indeks online usluga (OSI)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E1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6973474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I-19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internetski portal javnih usluga? (Također se naziva „One-Stop Shop“ ili slično)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6139388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I-20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 dirty="0">
                          <a:effectLst/>
                          <a:latin typeface="Montserrat" panose="00000500000000000000" pitchFamily="2" charset="0"/>
                        </a:rPr>
                        <a:t>Postoji li portal poreznih online usluga?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6938097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I-21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Je li e-prijava dostupna za porezne i/ili carinske prijave?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7183659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I-22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Jesu li dostupne usluge e-plaćanja?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217010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I-23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portal carinskih online usluga (jedan prozor)?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3832325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I-24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portal online usluga socijalnog osiguranja/mirovina?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 dirty="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90285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EE1397-822A-4C04-A17F-9ED1ED14E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075901"/>
              </p:ext>
            </p:extLst>
          </p:nvPr>
        </p:nvGraphicFramePr>
        <p:xfrm>
          <a:off x="6223472" y="804689"/>
          <a:ext cx="5681239" cy="572268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4167063710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val="722098039"/>
                    </a:ext>
                  </a:extLst>
                </a:gridCol>
                <a:gridCol w="469159">
                  <a:extLst>
                    <a:ext uri="{9D8B030D-6E8A-4147-A177-3AD203B41FA5}">
                      <a16:colId xmlns:a16="http://schemas.microsoft.com/office/drawing/2014/main" val="385402201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95277160"/>
                    </a:ext>
                  </a:extLst>
                </a:gridCol>
              </a:tblGrid>
              <a:tr h="21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Pok</a:t>
                      </a:r>
                    </a:p>
                  </a:txBody>
                  <a:tcPr marL="40059" marR="400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Ključni pokazatelji GTMI-ja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Bodovi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Utjecaj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78467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I-25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portal za zapošljavanje?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081177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I-26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digitalni ID koji omogućuje daljinsku autentifikaciju za (mrežni pristup usluzi)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E2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9904174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 b="1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Indeks digitalne uključenost građana (DCEI)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03071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I-27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UN-ov indeks e-sudjelovanja (EPI)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E1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326790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I-28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web stranica/portal otvorene vlade?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2630589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I-29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portal otvorenih podataka?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6787966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I-30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Postoje li nacionalne platforme za sudjelovanje građana u donošenju političkih odluka?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2689618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I-31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Postoje li vladine platforme na kojima građani mogu dati povratne informacije o pružanju usluga?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502831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I-32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Objavljuje li vlada redovito statistiku o sudjelovanju građana i učinku?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1477567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 b="1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Indeks omogućivača GovTech-a (GTEI)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83765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I-33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vladin subjekt usmjeren na GovTech (digitalna transformacija, cjelokupna vlada?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7790232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I-34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namjensko vladino tijelo zaduženo za upravljanje podacima ili rukovanje podacima?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1089480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I-35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strategija GovTech-a / digitalne transformacije?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6521795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I-36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 dirty="0">
                          <a:effectLst/>
                          <a:latin typeface="Montserrat" panose="00000500000000000000" pitchFamily="2" charset="0"/>
                        </a:rPr>
                        <a:t>Postoji li pristup cijele vlade digitalnoj transformaciji javnog sektora?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62700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I-37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Postoje li RTI zakoni koji podatke/informacije čine dostupnima javnosti online ili digitalno?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1227914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I-38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zakon o zaštiti podataka/privatnosti?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3783717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I-39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tijelo za zaštitu podataka?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3365536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I-40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sustav nacionalnog ID-a (ili slično temeljnog ID-a)?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E2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85989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I-41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Jesu li zapisi u sustavu nacionalnog ID-a pohranjeni u digitaliziranom (elektroničkom) formatu?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E2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080898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I-42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propis o digitalnom potpisu i PKI za podršku pružanju usluga?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186551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I-43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ITU Globalni indeks kibernetičke sigurnosti (GCI)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E1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7462650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I-44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UN-ov Indeks ljudskog kapitala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E1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263125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I-45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vladina strategija/program za poboljšanje digitalnih vještina u javnom sektoru?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841250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I-46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strategija i/ili program za poboljšanje inovacija u javnom sektoru?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5663756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I-47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vladino tijelo usmjereno na inovacije u javnom sektoru?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– 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3687294"/>
                  </a:ext>
                </a:extLst>
              </a:tr>
              <a:tr h="20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I-48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Postoji li vladina politika za potporu GovTech startupima i ulaganjima privatnog sektora?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700" dirty="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6491209"/>
                  </a:ext>
                </a:extLst>
              </a:tr>
            </a:tbl>
          </a:graphicData>
        </a:graphic>
      </p:graphicFrame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5CEDA093-5ED7-4747-90D3-C1652F5E7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4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668A1D8-0490-EE72-FA01-8BB073C19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391" y="3884578"/>
            <a:ext cx="1644735" cy="177809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C54F797-2E2D-7719-E2D5-9AA3422FF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06" y="3884578"/>
            <a:ext cx="1644735" cy="177809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155462F-2323-6733-AF95-5E15FC697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391" y="1394875"/>
            <a:ext cx="1644735" cy="177809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29247B2-62E7-D7ED-92C8-DCE025289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006" y="1394875"/>
            <a:ext cx="1644735" cy="1778091"/>
          </a:xfrm>
          <a:prstGeom prst="rect">
            <a:avLst/>
          </a:prstGeom>
        </p:spPr>
      </p:pic>
      <p:sp>
        <p:nvSpPr>
          <p:cNvPr id="23" name="Slide Number Placeholder 16">
            <a:extLst>
              <a:ext uri="{FF2B5EF4-FFF2-40B4-BE49-F238E27FC236}">
                <a16:creationId xmlns:a16="http://schemas.microsoft.com/office/drawing/2014/main" id="{16A070A0-002E-4C60-9004-A0E5EB9B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11</a:t>
            </a:fld>
            <a:endParaRPr lang="en-US"/>
          </a:p>
        </p:txBody>
      </p:sp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B23AB1EA-8434-403C-9990-A8D189F1D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B76993-6717-95A0-3079-5568BACE5936}"/>
              </a:ext>
            </a:extLst>
          </p:cNvPr>
          <p:cNvSpPr/>
          <p:nvPr/>
        </p:nvSpPr>
        <p:spPr>
          <a:xfrm>
            <a:off x="10341876" y="766030"/>
            <a:ext cx="1841083" cy="57607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62B56-F672-72A6-E02A-7C54622E6533}"/>
              </a:ext>
            </a:extLst>
          </p:cNvPr>
          <p:cNvSpPr/>
          <p:nvPr/>
        </p:nvSpPr>
        <p:spPr>
          <a:xfrm>
            <a:off x="10292478" y="766030"/>
            <a:ext cx="1890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90000"/>
            </a:pPr>
            <a:r>
              <a:rPr lang="hr-HR" sz="1400" b="1" dirty="0">
                <a:latin typeface="Montserrat" panose="00000500000000000000" pitchFamily="2" charset="0"/>
              </a:rPr>
              <a:t>Najnoviji podaci o GTMI-ju za 2022.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464B4-1E88-D86B-7A67-0C98E3C69E47}"/>
              </a:ext>
            </a:extLst>
          </p:cNvPr>
          <p:cNvSpPr txBox="1"/>
          <p:nvPr/>
        </p:nvSpPr>
        <p:spPr>
          <a:xfrm>
            <a:off x="10279678" y="1402696"/>
            <a:ext cx="1912322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Aft>
                <a:spcPts val="600"/>
              </a:spcAft>
              <a:buSzPct val="80000"/>
              <a:buFont typeface="Calibri" panose="020F0502020204030204" pitchFamily="34" charset="0"/>
              <a:buChar char="●"/>
            </a:pP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ECA je najrazvijenija regija u GovTech domeni.</a:t>
            </a:r>
          </a:p>
          <a:p>
            <a:pPr marL="171450" lvl="0" indent="-171450">
              <a:spcAft>
                <a:spcPts val="600"/>
              </a:spcAft>
              <a:buSzPct val="80000"/>
              <a:buFont typeface="Calibri" panose="020F0502020204030204" pitchFamily="34" charset="0"/>
              <a:buChar char="●"/>
            </a:pP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Praznine u DCE</a:t>
            </a:r>
          </a:p>
          <a:p>
            <a:pPr marL="171450" lvl="0" indent="-171450">
              <a:spcAft>
                <a:spcPts val="600"/>
              </a:spcAft>
              <a:buSzPct val="80000"/>
              <a:buFont typeface="Calibri" panose="020F0502020204030204" pitchFamily="34" charset="0"/>
              <a:buChar char="●"/>
            </a:pP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Skupina A (16)</a:t>
            </a:r>
          </a:p>
          <a:p>
            <a:pPr marL="171450" lvl="0">
              <a:spcAft>
                <a:spcPts val="600"/>
              </a:spcAft>
              <a:buSzPct val="80000"/>
            </a:pP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ALB, AZE, 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HRV, </a:t>
            </a: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CZE, 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EST, </a:t>
            </a: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HUN, KAZ, LVA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, LTU, </a:t>
            </a: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MDA, RUS, SRB, 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SVR, TUR, </a:t>
            </a: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UKR, UZB </a:t>
            </a:r>
          </a:p>
          <a:p>
            <a:pPr marL="171450" lvl="0" indent="-171450">
              <a:spcAft>
                <a:spcPts val="600"/>
              </a:spcAft>
              <a:buSzPct val="80000"/>
              <a:buFont typeface="Calibri" panose="020F0502020204030204" pitchFamily="34" charset="0"/>
              <a:buChar char="●"/>
            </a:pP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Skupina B (10)</a:t>
            </a:r>
          </a:p>
          <a:p>
            <a:pPr marL="171450" lvl="0">
              <a:spcAft>
                <a:spcPts val="600"/>
              </a:spcAft>
              <a:buSzPct val="80000"/>
            </a:pP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ARM, BGR, GEO, </a:t>
            </a: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KSV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, KGZ, MNE, MKD, POL, ROU, SVK </a:t>
            </a:r>
          </a:p>
          <a:p>
            <a:pPr marL="171450" lvl="0" indent="-171450">
              <a:spcAft>
                <a:spcPts val="600"/>
              </a:spcAft>
              <a:buSzPct val="80000"/>
              <a:buFont typeface="Calibri" panose="020F0502020204030204" pitchFamily="34" charset="0"/>
              <a:buChar char="●"/>
            </a:pP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Skupina C (3):</a:t>
            </a:r>
          </a:p>
          <a:p>
            <a:pPr marL="171450" lvl="0">
              <a:spcAft>
                <a:spcPts val="600"/>
              </a:spcAft>
              <a:buSzPct val="80000"/>
            </a:pPr>
            <a:r>
              <a:rPr lang="hr-HR" sz="1200" b="1" dirty="0">
                <a:solidFill>
                  <a:srgbClr val="FF0000"/>
                </a:solidFill>
                <a:latin typeface="Montserrat" panose="00000500000000000000" pitchFamily="2" charset="0"/>
              </a:rPr>
              <a:t>BLR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, BIH, TJK</a:t>
            </a:r>
          </a:p>
          <a:p>
            <a:pPr marL="171450" lvl="0" indent="-171450">
              <a:spcAft>
                <a:spcPts val="600"/>
              </a:spcAft>
              <a:buSzPct val="80000"/>
              <a:buFont typeface="Calibri" panose="020F0502020204030204" pitchFamily="34" charset="0"/>
              <a:buChar char="●"/>
            </a:pP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Skupina D (1)</a:t>
            </a:r>
          </a:p>
          <a:p>
            <a:pPr marL="171450" lvl="0">
              <a:spcAft>
                <a:spcPts val="600"/>
              </a:spcAft>
              <a:buSzPct val="80000"/>
            </a:pP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TKM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B9620-1D6A-FF96-6AFA-4E8ECE1242BC}"/>
              </a:ext>
            </a:extLst>
          </p:cNvPr>
          <p:cNvSpPr txBox="1"/>
          <p:nvPr/>
        </p:nvSpPr>
        <p:spPr>
          <a:xfrm>
            <a:off x="5727171" y="119411"/>
            <a:ext cx="623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Fokus: Europa i srednja Azija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77288710-83D2-AD98-4FCF-DE3226610389}"/>
              </a:ext>
            </a:extLst>
          </p:cNvPr>
          <p:cNvSpPr/>
          <p:nvPr/>
        </p:nvSpPr>
        <p:spPr>
          <a:xfrm>
            <a:off x="8371271" y="2146760"/>
            <a:ext cx="182880" cy="274320"/>
          </a:xfrm>
          <a:prstGeom prst="rightArrow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18156216-3581-154D-74AC-D3735EFD6368}"/>
              </a:ext>
            </a:extLst>
          </p:cNvPr>
          <p:cNvSpPr/>
          <p:nvPr/>
        </p:nvSpPr>
        <p:spPr>
          <a:xfrm>
            <a:off x="8371271" y="4636463"/>
            <a:ext cx="182880" cy="274320"/>
          </a:xfrm>
          <a:prstGeom prst="rightArrow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671D42-3AED-5BAF-BCAC-3BCD0CE28C73}"/>
              </a:ext>
            </a:extLst>
          </p:cNvPr>
          <p:cNvSpPr/>
          <p:nvPr/>
        </p:nvSpPr>
        <p:spPr>
          <a:xfrm>
            <a:off x="6484883" y="1102800"/>
            <a:ext cx="3807595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hr-HR" sz="1050" b="1" dirty="0">
                <a:latin typeface="Montserrat" panose="00000500000000000000" pitchFamily="2" charset="0"/>
              </a:rPr>
              <a:t>Prosječni rezultati GTMI-ja, po skupini GTMI-ja, ECA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9797F2-04F3-4049-1196-8D6AE3B4F5D9}"/>
              </a:ext>
            </a:extLst>
          </p:cNvPr>
          <p:cNvSpPr/>
          <p:nvPr/>
        </p:nvSpPr>
        <p:spPr>
          <a:xfrm>
            <a:off x="6684277" y="3586568"/>
            <a:ext cx="36576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hr-HR" sz="1050" b="1" dirty="0">
                <a:latin typeface="Montserrat" panose="00000500000000000000" pitchFamily="2" charset="0"/>
              </a:rPr>
              <a:t>Prosječni rezultati GTMI-ja, po razini prihoda, ECA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39613E-A715-E3CB-F416-475BE81B21EC}"/>
              </a:ext>
            </a:extLst>
          </p:cNvPr>
          <p:cNvSpPr/>
          <p:nvPr/>
        </p:nvSpPr>
        <p:spPr>
          <a:xfrm>
            <a:off x="445123" y="1086493"/>
            <a:ext cx="58868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hr-HR" sz="1200" b="1">
                <a:latin typeface="Montserrat" panose="00000500000000000000" pitchFamily="2" charset="0"/>
              </a:rPr>
              <a:t>Regionalna predviđanja za GTMI 2022., Europa i središnja Azija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151BD6-2E85-9FC0-9928-5786D1792DAC}"/>
              </a:ext>
            </a:extLst>
          </p:cNvPr>
          <p:cNvGrpSpPr>
            <a:grpSpLocks noChangeAspect="1"/>
          </p:cNvGrpSpPr>
          <p:nvPr/>
        </p:nvGrpSpPr>
        <p:grpSpPr>
          <a:xfrm>
            <a:off x="188159" y="1420296"/>
            <a:ext cx="6400800" cy="4260485"/>
            <a:chOff x="0" y="0"/>
            <a:chExt cx="6859270" cy="45656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C15E965-46A1-DB81-634C-78A35456B1C8}"/>
                </a:ext>
              </a:extLst>
            </p:cNvPr>
            <p:cNvGrpSpPr/>
            <p:nvPr/>
          </p:nvGrpSpPr>
          <p:grpSpPr>
            <a:xfrm>
              <a:off x="0" y="0"/>
              <a:ext cx="6859270" cy="4565650"/>
              <a:chOff x="0" y="0"/>
              <a:chExt cx="6859270" cy="4565650"/>
            </a:xfrm>
          </p:grpSpPr>
          <p:pic>
            <p:nvPicPr>
              <p:cNvPr id="51" name="Picture 50" descr="Map&#10;&#10;Description automatically generated">
                <a:extLst>
                  <a:ext uri="{FF2B5EF4-FFF2-40B4-BE49-F238E27FC236}">
                    <a16:creationId xmlns:a16="http://schemas.microsoft.com/office/drawing/2014/main" id="{A0FF7E6D-4647-2E3F-B8AD-B358D22A3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6858000" cy="4565650"/>
              </a:xfrm>
              <a:prstGeom prst="rect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52" name="Picture 51" descr="Table&#10;&#10;Description automatically generated with medium confidence">
                <a:extLst>
                  <a:ext uri="{FF2B5EF4-FFF2-40B4-BE49-F238E27FC236}">
                    <a16:creationId xmlns:a16="http://schemas.microsoft.com/office/drawing/2014/main" id="{461854D1-F3BA-528B-2F79-3F5A22A13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13350" y="0"/>
                <a:ext cx="1645920" cy="774065"/>
              </a:xfrm>
              <a:prstGeom prst="rect">
                <a:avLst/>
              </a:prstGeom>
            </p:spPr>
          </p:pic>
          <p:pic>
            <p:nvPicPr>
              <p:cNvPr id="53" name="Picture 52" descr="Chart, bar chart&#10;&#10;Description automatically generated">
                <a:extLst>
                  <a:ext uri="{FF2B5EF4-FFF2-40B4-BE49-F238E27FC236}">
                    <a16:creationId xmlns:a16="http://schemas.microsoft.com/office/drawing/2014/main" id="{C7BB5E47-85B2-9D0B-1C02-E093B5C40D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554480" cy="1194435"/>
              </a:xfrm>
              <a:prstGeom prst="rect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D17229-3FA6-C11B-0799-FFEF77D17450}"/>
                </a:ext>
              </a:extLst>
            </p:cNvPr>
            <p:cNvGrpSpPr/>
            <p:nvPr/>
          </p:nvGrpSpPr>
          <p:grpSpPr>
            <a:xfrm>
              <a:off x="19050" y="1308100"/>
              <a:ext cx="6000750" cy="2859405"/>
              <a:chOff x="0" y="0"/>
              <a:chExt cx="6000750" cy="2859405"/>
            </a:xfrm>
          </p:grpSpPr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0EC8D7BC-0A6B-E362-DD05-B5C59B43D1BA}"/>
                  </a:ext>
                </a:extLst>
              </p:cNvPr>
              <p:cNvSpPr txBox="1"/>
              <p:nvPr/>
            </p:nvSpPr>
            <p:spPr>
              <a:xfrm>
                <a:off x="2657475" y="200025"/>
                <a:ext cx="109728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10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Ruska Federacija</a:t>
                </a:r>
              </a:p>
            </p:txBody>
          </p:sp>
          <p:sp>
            <p:nvSpPr>
              <p:cNvPr id="10" name="Text Box 9">
                <a:extLst>
                  <a:ext uri="{FF2B5EF4-FFF2-40B4-BE49-F238E27FC236}">
                    <a16:creationId xmlns:a16="http://schemas.microsoft.com/office/drawing/2014/main" id="{8F3EC500-FBF8-D340-D90B-6F912EB5F3CB}"/>
                  </a:ext>
                </a:extLst>
              </p:cNvPr>
              <p:cNvSpPr txBox="1"/>
              <p:nvPr/>
            </p:nvSpPr>
            <p:spPr>
              <a:xfrm>
                <a:off x="1038225" y="0"/>
                <a:ext cx="54864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Estonija</a:t>
                </a:r>
              </a:p>
            </p:txBody>
          </p:sp>
          <p:sp>
            <p:nvSpPr>
              <p:cNvPr id="12" name="Text Box 20">
                <a:extLst>
                  <a:ext uri="{FF2B5EF4-FFF2-40B4-BE49-F238E27FC236}">
                    <a16:creationId xmlns:a16="http://schemas.microsoft.com/office/drawing/2014/main" id="{CFFF8598-E2DE-DFC3-8D22-6DB1EBDAEBC7}"/>
                  </a:ext>
                </a:extLst>
              </p:cNvPr>
              <p:cNvSpPr txBox="1"/>
              <p:nvPr/>
            </p:nvSpPr>
            <p:spPr>
              <a:xfrm>
                <a:off x="1133475" y="285750"/>
                <a:ext cx="45720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Latvija</a:t>
                </a:r>
              </a:p>
            </p:txBody>
          </p:sp>
          <p:sp>
            <p:nvSpPr>
              <p:cNvPr id="13" name="Text Box 19">
                <a:extLst>
                  <a:ext uri="{FF2B5EF4-FFF2-40B4-BE49-F238E27FC236}">
                    <a16:creationId xmlns:a16="http://schemas.microsoft.com/office/drawing/2014/main" id="{4A08D615-B147-0647-DDA8-52B60D7BD4FD}"/>
                  </a:ext>
                </a:extLst>
              </p:cNvPr>
              <p:cNvSpPr txBox="1"/>
              <p:nvPr/>
            </p:nvSpPr>
            <p:spPr>
              <a:xfrm>
                <a:off x="533400" y="981075"/>
                <a:ext cx="45720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10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Poljska</a:t>
                </a:r>
              </a:p>
            </p:txBody>
          </p:sp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id="{A8C19680-DC38-C3B0-C62F-B4E2E4BAE5AC}"/>
                  </a:ext>
                </a:extLst>
              </p:cNvPr>
              <p:cNvSpPr txBox="1"/>
              <p:nvPr/>
            </p:nvSpPr>
            <p:spPr>
              <a:xfrm>
                <a:off x="4762500" y="1571625"/>
                <a:ext cx="64008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10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Kazahstan</a:t>
                </a:r>
              </a:p>
            </p:txBody>
          </p:sp>
          <p:sp>
            <p:nvSpPr>
              <p:cNvPr id="15" name="Text Box 32">
                <a:extLst>
                  <a:ext uri="{FF2B5EF4-FFF2-40B4-BE49-F238E27FC236}">
                    <a16:creationId xmlns:a16="http://schemas.microsoft.com/office/drawing/2014/main" id="{675947E0-E1F8-F8E5-BDC0-13D324D95F5D}"/>
                  </a:ext>
                </a:extLst>
              </p:cNvPr>
              <p:cNvSpPr txBox="1"/>
              <p:nvPr/>
            </p:nvSpPr>
            <p:spPr>
              <a:xfrm>
                <a:off x="1304925" y="800100"/>
                <a:ext cx="45720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10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Bjelarus</a:t>
                </a: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9E87FF50-4DB7-728B-67D9-8437531F3001}"/>
                  </a:ext>
                </a:extLst>
              </p:cNvPr>
              <p:cNvSpPr txBox="1"/>
              <p:nvPr/>
            </p:nvSpPr>
            <p:spPr>
              <a:xfrm>
                <a:off x="904875" y="504825"/>
                <a:ext cx="54864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Litva</a:t>
                </a:r>
              </a:p>
            </p:txBody>
          </p:sp>
          <p:sp>
            <p:nvSpPr>
              <p:cNvPr id="17" name="Text Box 15">
                <a:extLst>
                  <a:ext uri="{FF2B5EF4-FFF2-40B4-BE49-F238E27FC236}">
                    <a16:creationId xmlns:a16="http://schemas.microsoft.com/office/drawing/2014/main" id="{B71398DD-803A-899A-D7E3-F5E00AA635DA}"/>
                  </a:ext>
                </a:extLst>
              </p:cNvPr>
              <p:cNvSpPr txBox="1"/>
              <p:nvPr/>
            </p:nvSpPr>
            <p:spPr>
              <a:xfrm>
                <a:off x="9525" y="1343025"/>
                <a:ext cx="658368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Češka</a:t>
                </a:r>
              </a:p>
            </p:txBody>
          </p:sp>
          <p:sp>
            <p:nvSpPr>
              <p:cNvPr id="18" name="Text Box 7">
                <a:extLst>
                  <a:ext uri="{FF2B5EF4-FFF2-40B4-BE49-F238E27FC236}">
                    <a16:creationId xmlns:a16="http://schemas.microsoft.com/office/drawing/2014/main" id="{B1B7A050-7C63-F353-F9F0-83D05E0BDDE6}"/>
                  </a:ext>
                </a:extLst>
              </p:cNvPr>
              <p:cNvSpPr txBox="1"/>
              <p:nvPr/>
            </p:nvSpPr>
            <p:spPr>
              <a:xfrm>
                <a:off x="1609725" y="1343025"/>
                <a:ext cx="45720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9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Ukrajina</a:t>
                </a:r>
              </a:p>
            </p:txBody>
          </p:sp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8D9789C8-3107-2D24-65AF-2DC4CEB9A01B}"/>
                  </a:ext>
                </a:extLst>
              </p:cNvPr>
              <p:cNvSpPr txBox="1"/>
              <p:nvPr/>
            </p:nvSpPr>
            <p:spPr>
              <a:xfrm>
                <a:off x="276225" y="1457325"/>
                <a:ext cx="73152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Slovačka</a:t>
                </a:r>
              </a:p>
            </p:txBody>
          </p:sp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6F38A57C-85FF-5A5D-0FB1-F46F3A137BB5}"/>
                  </a:ext>
                </a:extLst>
              </p:cNvPr>
              <p:cNvSpPr txBox="1"/>
              <p:nvPr/>
            </p:nvSpPr>
            <p:spPr>
              <a:xfrm>
                <a:off x="1314450" y="1666875"/>
                <a:ext cx="54864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Moldova</a:t>
                </a:r>
              </a:p>
            </p:txBody>
          </p:sp>
          <p:sp>
            <p:nvSpPr>
              <p:cNvPr id="21" name="Text Box 23">
                <a:extLst>
                  <a:ext uri="{FF2B5EF4-FFF2-40B4-BE49-F238E27FC236}">
                    <a16:creationId xmlns:a16="http://schemas.microsoft.com/office/drawing/2014/main" id="{A27AEDC5-40C5-86D0-3BAB-EA32149C684E}"/>
                  </a:ext>
                </a:extLst>
              </p:cNvPr>
              <p:cNvSpPr txBox="1"/>
              <p:nvPr/>
            </p:nvSpPr>
            <p:spPr>
              <a:xfrm>
                <a:off x="981075" y="1857375"/>
                <a:ext cx="54864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Rumunjska</a:t>
                </a:r>
              </a:p>
            </p:txBody>
          </p:sp>
          <p:sp>
            <p:nvSpPr>
              <p:cNvPr id="22" name="Text Box 29">
                <a:extLst>
                  <a:ext uri="{FF2B5EF4-FFF2-40B4-BE49-F238E27FC236}">
                    <a16:creationId xmlns:a16="http://schemas.microsoft.com/office/drawing/2014/main" id="{FE5F014E-4192-F038-B844-1EFEAD78FBA4}"/>
                  </a:ext>
                </a:extLst>
              </p:cNvPr>
              <p:cNvSpPr txBox="1"/>
              <p:nvPr/>
            </p:nvSpPr>
            <p:spPr>
              <a:xfrm>
                <a:off x="542925" y="1685925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Mađarska</a:t>
                </a:r>
              </a:p>
            </p:txBody>
          </p:sp>
          <p:sp>
            <p:nvSpPr>
              <p:cNvPr id="24" name="Text Box 22">
                <a:extLst>
                  <a:ext uri="{FF2B5EF4-FFF2-40B4-BE49-F238E27FC236}">
                    <a16:creationId xmlns:a16="http://schemas.microsoft.com/office/drawing/2014/main" id="{728DBDCB-9180-9CE0-D717-8D336336441C}"/>
                  </a:ext>
                </a:extLst>
              </p:cNvPr>
              <p:cNvSpPr txBox="1"/>
              <p:nvPr/>
            </p:nvSpPr>
            <p:spPr>
              <a:xfrm>
                <a:off x="38100" y="2019300"/>
                <a:ext cx="666750" cy="27432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Bosna</a:t>
                </a:r>
              </a:p>
              <a:p>
                <a:pPr marL="0" marR="0" algn="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i Hercegovina</a:t>
                </a:r>
              </a:p>
            </p:txBody>
          </p:sp>
          <p:sp>
            <p:nvSpPr>
              <p:cNvPr id="25" name="Text Box 43">
                <a:extLst>
                  <a:ext uri="{FF2B5EF4-FFF2-40B4-BE49-F238E27FC236}">
                    <a16:creationId xmlns:a16="http://schemas.microsoft.com/office/drawing/2014/main" id="{C942E5E0-3BAD-BEA4-8636-117026BAC3A9}"/>
                  </a:ext>
                </a:extLst>
              </p:cNvPr>
              <p:cNvSpPr txBox="1"/>
              <p:nvPr/>
            </p:nvSpPr>
            <p:spPr>
              <a:xfrm>
                <a:off x="238125" y="1885950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Hrvatska</a:t>
                </a:r>
              </a:p>
            </p:txBody>
          </p:sp>
          <p:sp>
            <p:nvSpPr>
              <p:cNvPr id="26" name="Text Box 46">
                <a:extLst>
                  <a:ext uri="{FF2B5EF4-FFF2-40B4-BE49-F238E27FC236}">
                    <a16:creationId xmlns:a16="http://schemas.microsoft.com/office/drawing/2014/main" id="{BC02E211-01B6-50A1-D588-1F93FF76D851}"/>
                  </a:ext>
                </a:extLst>
              </p:cNvPr>
              <p:cNvSpPr txBox="1"/>
              <p:nvPr/>
            </p:nvSpPr>
            <p:spPr>
              <a:xfrm>
                <a:off x="0" y="1724025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Slovenija</a:t>
                </a:r>
              </a:p>
            </p:txBody>
          </p:sp>
          <p:sp>
            <p:nvSpPr>
              <p:cNvPr id="27" name="Text Box 47">
                <a:extLst>
                  <a:ext uri="{FF2B5EF4-FFF2-40B4-BE49-F238E27FC236}">
                    <a16:creationId xmlns:a16="http://schemas.microsoft.com/office/drawing/2014/main" id="{A99D28AB-B34C-68FB-F7A1-977567C49F34}"/>
                  </a:ext>
                </a:extLst>
              </p:cNvPr>
              <p:cNvSpPr txBox="1"/>
              <p:nvPr/>
            </p:nvSpPr>
            <p:spPr>
              <a:xfrm>
                <a:off x="752475" y="2047875"/>
                <a:ext cx="36576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Srbija</a:t>
                </a:r>
              </a:p>
            </p:txBody>
          </p:sp>
          <p:sp>
            <p:nvSpPr>
              <p:cNvPr id="28" name="Text Box 26">
                <a:extLst>
                  <a:ext uri="{FF2B5EF4-FFF2-40B4-BE49-F238E27FC236}">
                    <a16:creationId xmlns:a16="http://schemas.microsoft.com/office/drawing/2014/main" id="{A65B501C-E96F-3516-EAEF-6EDC7BF3A7F4}"/>
                  </a:ext>
                </a:extLst>
              </p:cNvPr>
              <p:cNvSpPr txBox="1"/>
              <p:nvPr/>
            </p:nvSpPr>
            <p:spPr>
              <a:xfrm>
                <a:off x="4286250" y="2276475"/>
                <a:ext cx="64008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Uzbekistan</a:t>
                </a:r>
              </a:p>
            </p:txBody>
          </p:sp>
          <p:sp>
            <p:nvSpPr>
              <p:cNvPr id="29" name="Text Box 14">
                <a:extLst>
                  <a:ext uri="{FF2B5EF4-FFF2-40B4-BE49-F238E27FC236}">
                    <a16:creationId xmlns:a16="http://schemas.microsoft.com/office/drawing/2014/main" id="{D167537D-7158-978A-1A29-BD6248171168}"/>
                  </a:ext>
                </a:extLst>
              </p:cNvPr>
              <p:cNvSpPr txBox="1"/>
              <p:nvPr/>
            </p:nvSpPr>
            <p:spPr>
              <a:xfrm>
                <a:off x="904875" y="2381250"/>
                <a:ext cx="548640" cy="2571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Sjeverna Makedonija</a:t>
                </a:r>
              </a:p>
            </p:txBody>
          </p:sp>
          <p:sp>
            <p:nvSpPr>
              <p:cNvPr id="31" name="Text Box 24">
                <a:extLst>
                  <a:ext uri="{FF2B5EF4-FFF2-40B4-BE49-F238E27FC236}">
                    <a16:creationId xmlns:a16="http://schemas.microsoft.com/office/drawing/2014/main" id="{6350C4FF-9F49-BBA1-30CB-EA4AC40FFD96}"/>
                  </a:ext>
                </a:extLst>
              </p:cNvPr>
              <p:cNvSpPr txBox="1"/>
              <p:nvPr/>
            </p:nvSpPr>
            <p:spPr>
              <a:xfrm>
                <a:off x="1076325" y="2219325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Bugarska</a:t>
                </a:r>
              </a:p>
            </p:txBody>
          </p:sp>
          <p:sp>
            <p:nvSpPr>
              <p:cNvPr id="32" name="Text Box 41">
                <a:extLst>
                  <a:ext uri="{FF2B5EF4-FFF2-40B4-BE49-F238E27FC236}">
                    <a16:creationId xmlns:a16="http://schemas.microsoft.com/office/drawing/2014/main" id="{C31B92F5-274E-176F-4EDD-C362637217DC}"/>
                  </a:ext>
                </a:extLst>
              </p:cNvPr>
              <p:cNvSpPr txBox="1"/>
              <p:nvPr/>
            </p:nvSpPr>
            <p:spPr>
              <a:xfrm>
                <a:off x="266700" y="2295525"/>
                <a:ext cx="54864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7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Crna Gora</a:t>
                </a:r>
              </a:p>
            </p:txBody>
          </p:sp>
          <p:sp>
            <p:nvSpPr>
              <p:cNvPr id="33" name="Text Box 54">
                <a:extLst>
                  <a:ext uri="{FF2B5EF4-FFF2-40B4-BE49-F238E27FC236}">
                    <a16:creationId xmlns:a16="http://schemas.microsoft.com/office/drawing/2014/main" id="{44284151-E337-0898-9BF5-38B8B41B3AC8}"/>
                  </a:ext>
                </a:extLst>
              </p:cNvPr>
              <p:cNvSpPr txBox="1"/>
              <p:nvPr/>
            </p:nvSpPr>
            <p:spPr>
              <a:xfrm>
                <a:off x="695325" y="2257425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7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Kosovo</a:t>
                </a:r>
              </a:p>
            </p:txBody>
          </p:sp>
          <p:sp>
            <p:nvSpPr>
              <p:cNvPr id="34" name="Text Box 31">
                <a:extLst>
                  <a:ext uri="{FF2B5EF4-FFF2-40B4-BE49-F238E27FC236}">
                    <a16:creationId xmlns:a16="http://schemas.microsoft.com/office/drawing/2014/main" id="{E992862D-8E35-3D85-8DC1-C700F516F687}"/>
                  </a:ext>
                </a:extLst>
              </p:cNvPr>
              <p:cNvSpPr txBox="1"/>
              <p:nvPr/>
            </p:nvSpPr>
            <p:spPr>
              <a:xfrm>
                <a:off x="400050" y="2419350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Albanija</a:t>
                </a:r>
              </a:p>
            </p:txBody>
          </p:sp>
          <p:sp>
            <p:nvSpPr>
              <p:cNvPr id="38" name="Text Box 60">
                <a:extLst>
                  <a:ext uri="{FF2B5EF4-FFF2-40B4-BE49-F238E27FC236}">
                    <a16:creationId xmlns:a16="http://schemas.microsoft.com/office/drawing/2014/main" id="{A1ED8D29-AC9C-B14C-F049-45CA0F911C39}"/>
                  </a:ext>
                </a:extLst>
              </p:cNvPr>
              <p:cNvSpPr txBox="1"/>
              <p:nvPr/>
            </p:nvSpPr>
            <p:spPr>
              <a:xfrm>
                <a:off x="2686050" y="2295525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Gruzija</a:t>
                </a:r>
              </a:p>
            </p:txBody>
          </p:sp>
          <p:sp>
            <p:nvSpPr>
              <p:cNvPr id="40" name="Text Box 64">
                <a:extLst>
                  <a:ext uri="{FF2B5EF4-FFF2-40B4-BE49-F238E27FC236}">
                    <a16:creationId xmlns:a16="http://schemas.microsoft.com/office/drawing/2014/main" id="{139779F7-8A25-A57E-7E06-13D4DF410E97}"/>
                  </a:ext>
                </a:extLst>
              </p:cNvPr>
              <p:cNvSpPr txBox="1"/>
              <p:nvPr/>
            </p:nvSpPr>
            <p:spPr>
              <a:xfrm>
                <a:off x="2762250" y="2447925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Armenija</a:t>
                </a:r>
              </a:p>
            </p:txBody>
          </p:sp>
          <p:sp>
            <p:nvSpPr>
              <p:cNvPr id="42" name="Text Box 55">
                <a:extLst>
                  <a:ext uri="{FF2B5EF4-FFF2-40B4-BE49-F238E27FC236}">
                    <a16:creationId xmlns:a16="http://schemas.microsoft.com/office/drawing/2014/main" id="{F03364BE-2A13-BDC0-8C46-70F9FCFD3DB6}"/>
                  </a:ext>
                </a:extLst>
              </p:cNvPr>
              <p:cNvSpPr txBox="1"/>
              <p:nvPr/>
            </p:nvSpPr>
            <p:spPr>
              <a:xfrm>
                <a:off x="5543550" y="2286000"/>
                <a:ext cx="457200" cy="27432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Kirgiska Republika</a:t>
                </a:r>
              </a:p>
            </p:txBody>
          </p:sp>
          <p:sp>
            <p:nvSpPr>
              <p:cNvPr id="47" name="Text Box 59">
                <a:extLst>
                  <a:ext uri="{FF2B5EF4-FFF2-40B4-BE49-F238E27FC236}">
                    <a16:creationId xmlns:a16="http://schemas.microsoft.com/office/drawing/2014/main" id="{2D60A46B-BB40-B075-9ED8-61FFA990C945}"/>
                  </a:ext>
                </a:extLst>
              </p:cNvPr>
              <p:cNvSpPr txBox="1"/>
              <p:nvPr/>
            </p:nvSpPr>
            <p:spPr>
              <a:xfrm>
                <a:off x="3076575" y="2552700"/>
                <a:ext cx="54864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Azerbajdžan</a:t>
                </a:r>
              </a:p>
            </p:txBody>
          </p:sp>
          <p:sp>
            <p:nvSpPr>
              <p:cNvPr id="48" name="Text Box 21">
                <a:extLst>
                  <a:ext uri="{FF2B5EF4-FFF2-40B4-BE49-F238E27FC236}">
                    <a16:creationId xmlns:a16="http://schemas.microsoft.com/office/drawing/2014/main" id="{F36DB674-BBA1-6599-E3CD-4428F78B934C}"/>
                  </a:ext>
                </a:extLst>
              </p:cNvPr>
              <p:cNvSpPr txBox="1"/>
              <p:nvPr/>
            </p:nvSpPr>
            <p:spPr>
              <a:xfrm>
                <a:off x="3810000" y="2609850"/>
                <a:ext cx="73152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Turkmenistan</a:t>
                </a:r>
              </a:p>
            </p:txBody>
          </p:sp>
          <p:sp>
            <p:nvSpPr>
              <p:cNvPr id="49" name="Text Box 13">
                <a:extLst>
                  <a:ext uri="{FF2B5EF4-FFF2-40B4-BE49-F238E27FC236}">
                    <a16:creationId xmlns:a16="http://schemas.microsoft.com/office/drawing/2014/main" id="{8F9D2B44-C7D5-A4DD-8CEF-FD2C9A8B3D70}"/>
                  </a:ext>
                </a:extLst>
              </p:cNvPr>
              <p:cNvSpPr txBox="1"/>
              <p:nvPr/>
            </p:nvSpPr>
            <p:spPr>
              <a:xfrm>
                <a:off x="1800225" y="2619375"/>
                <a:ext cx="64008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10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Turska</a:t>
                </a:r>
              </a:p>
            </p:txBody>
          </p:sp>
          <p:sp>
            <p:nvSpPr>
              <p:cNvPr id="50" name="Text Box 58">
                <a:extLst>
                  <a:ext uri="{FF2B5EF4-FFF2-40B4-BE49-F238E27FC236}">
                    <a16:creationId xmlns:a16="http://schemas.microsoft.com/office/drawing/2014/main" id="{83E078CD-54BF-73DF-68F3-6EED58F18230}"/>
                  </a:ext>
                </a:extLst>
              </p:cNvPr>
              <p:cNvSpPr txBox="1"/>
              <p:nvPr/>
            </p:nvSpPr>
            <p:spPr>
              <a:xfrm>
                <a:off x="5029200" y="2676525"/>
                <a:ext cx="54864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r-HR" sz="8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Tadžikistan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016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6">
            <a:extLst>
              <a:ext uri="{FF2B5EF4-FFF2-40B4-BE49-F238E27FC236}">
                <a16:creationId xmlns:a16="http://schemas.microsoft.com/office/drawing/2014/main" id="{16A070A0-002E-4C60-9004-A0E5EB9B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12</a:t>
            </a:fld>
            <a:endParaRPr lang="en-US"/>
          </a:p>
        </p:txBody>
      </p:sp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B23AB1EA-8434-403C-9990-A8D189F1D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B76993-6717-95A0-3079-5568BACE5936}"/>
              </a:ext>
            </a:extLst>
          </p:cNvPr>
          <p:cNvSpPr/>
          <p:nvPr/>
        </p:nvSpPr>
        <p:spPr>
          <a:xfrm>
            <a:off x="437967" y="4461915"/>
            <a:ext cx="5486400" cy="1828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464B4-1E88-D86B-7A67-0C98E3C69E47}"/>
              </a:ext>
            </a:extLst>
          </p:cNvPr>
          <p:cNvSpPr txBox="1"/>
          <p:nvPr/>
        </p:nvSpPr>
        <p:spPr>
          <a:xfrm>
            <a:off x="507269" y="4526762"/>
            <a:ext cx="5303520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SzPct val="100000"/>
              <a:buFont typeface="Wingdings 2" panose="05020102010507070707" pitchFamily="18" charset="2"/>
              <a:buChar char=""/>
            </a:pPr>
            <a:r>
              <a:rPr lang="hr-HR" sz="1400">
                <a:solidFill>
                  <a:srgbClr val="0070C0"/>
                </a:solidFill>
                <a:latin typeface="Montserrat" panose="00000500000000000000" pitchFamily="2" charset="0"/>
              </a:rPr>
              <a:t>Razine zrelosti regije ECA više su nego u svim drugim regijama, što pokazuje značajan fokus na temeljne vladine sustave, posebno u pružanju javnih usluga. </a:t>
            </a:r>
          </a:p>
          <a:p>
            <a:pPr marL="285750" lvl="0" indent="-285750">
              <a:spcAft>
                <a:spcPts val="600"/>
              </a:spcAft>
              <a:buSzPct val="100000"/>
              <a:buFont typeface="Wingdings 2" panose="05020102010507070707" pitchFamily="18" charset="2"/>
              <a:buChar char=""/>
            </a:pPr>
            <a:r>
              <a:rPr lang="hr-HR" sz="1400">
                <a:solidFill>
                  <a:srgbClr val="0070C0"/>
                </a:solidFill>
                <a:latin typeface="Montserrat" panose="00000500000000000000" pitchFamily="2" charset="0"/>
              </a:rPr>
              <a:t>Prilike za daljnja poboljšanja postoje u svim zemljama u pogledu uključivanja digitalnih građana, upotrebe softvera otvorenog koda, digitalnih vještina te inovacijskih strategija i programa.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B9620-1D6A-FF96-6AFA-4E8ECE1242BC}"/>
              </a:ext>
            </a:extLst>
          </p:cNvPr>
          <p:cNvSpPr txBox="1"/>
          <p:nvPr/>
        </p:nvSpPr>
        <p:spPr>
          <a:xfrm>
            <a:off x="5727171" y="119411"/>
            <a:ext cx="623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Fokus: Europa i srednja Azija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671D42-3AED-5BAF-BCAC-3BCD0CE28C73}"/>
              </a:ext>
            </a:extLst>
          </p:cNvPr>
          <p:cNvSpPr/>
          <p:nvPr/>
        </p:nvSpPr>
        <p:spPr>
          <a:xfrm>
            <a:off x="7263268" y="1044673"/>
            <a:ext cx="3566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hr-HR" sz="1200" b="1">
                <a:latin typeface="Montserrat" panose="00000500000000000000" pitchFamily="2" charset="0"/>
              </a:rPr>
              <a:t>Prosječni rezultati GTMI-ja, po regiji, 2022.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39613E-A715-E3CB-F416-475BE81B21EC}"/>
              </a:ext>
            </a:extLst>
          </p:cNvPr>
          <p:cNvSpPr/>
          <p:nvPr/>
        </p:nvSpPr>
        <p:spPr>
          <a:xfrm>
            <a:off x="336862" y="1044673"/>
            <a:ext cx="59662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hr-HR" sz="1200" b="1" dirty="0">
                <a:latin typeface="Montserrat" panose="00000500000000000000" pitchFamily="2" charset="0"/>
              </a:rPr>
              <a:t>Zrelost GovTecha u regijama Svjetske banke, po skupini GTMI-ja, 2022.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EA4280-16B2-55CF-90FF-55B24A20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7" y="1383851"/>
            <a:ext cx="5486400" cy="27528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1D95173-5981-BDF7-4568-25D9EF109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148" y="1383851"/>
            <a:ext cx="5486400" cy="274319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01FCDDE-E6F0-3C2B-38D1-AE7F024F1D2B}"/>
              </a:ext>
            </a:extLst>
          </p:cNvPr>
          <p:cNvSpPr/>
          <p:nvPr/>
        </p:nvSpPr>
        <p:spPr>
          <a:xfrm>
            <a:off x="6338023" y="4461915"/>
            <a:ext cx="5486400" cy="1828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AF5FE1-28C1-20B4-F5FD-7948DA4D25A8}"/>
              </a:ext>
            </a:extLst>
          </p:cNvPr>
          <p:cNvSpPr txBox="1"/>
          <p:nvPr/>
        </p:nvSpPr>
        <p:spPr>
          <a:xfrm>
            <a:off x="6407325" y="4526762"/>
            <a:ext cx="5303520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SzPct val="100000"/>
              <a:buFont typeface="Wingdings 2" panose="05020102010507070707" pitchFamily="18" charset="2"/>
              <a:buChar char=""/>
            </a:pPr>
            <a:r>
              <a:rPr lang="hr-HR" sz="1400">
                <a:solidFill>
                  <a:srgbClr val="0070C0"/>
                </a:solidFill>
                <a:latin typeface="Montserrat" panose="00000500000000000000" pitchFamily="2" charset="0"/>
              </a:rPr>
              <a:t>Regija ECA postigla je relativno veći napredak u GovTech inicijativama, posebno u online uslugama i modernizaciji i interoperabilnosti temeljnih vladinih sustava, kao i u širem GovTech okruženju.</a:t>
            </a:r>
          </a:p>
          <a:p>
            <a:pPr marL="285750" lvl="0" indent="-285750">
              <a:spcAft>
                <a:spcPts val="600"/>
              </a:spcAft>
              <a:buSzPct val="100000"/>
              <a:buFont typeface="Wingdings 2" panose="05020102010507070707" pitchFamily="18" charset="2"/>
              <a:buChar char=""/>
            </a:pPr>
            <a:r>
              <a:rPr lang="hr-HR" sz="1400">
                <a:solidFill>
                  <a:srgbClr val="0070C0"/>
                </a:solidFill>
                <a:latin typeface="Montserrat" panose="00000500000000000000" pitchFamily="2" charset="0"/>
              </a:rPr>
              <a:t>Kao i u drugim regijama, napredak u poboljšanju sudjelovanja građana bio je sporiji.</a:t>
            </a:r>
          </a:p>
        </p:txBody>
      </p:sp>
    </p:spTree>
    <p:extLst>
      <p:ext uri="{BB962C8B-B14F-4D97-AF65-F5344CB8AC3E}">
        <p14:creationId xmlns:p14="http://schemas.microsoft.com/office/powerpoint/2010/main" val="129983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3657D7-59D4-9704-018C-4C582E0AC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888" y="4024178"/>
            <a:ext cx="3017520" cy="2265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A1F32-E66C-023C-0025-855C8F546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626" y="1454111"/>
            <a:ext cx="3017782" cy="201185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7E64DF0-FE37-4D10-BA2D-280CCF6ADE84}"/>
              </a:ext>
            </a:extLst>
          </p:cNvPr>
          <p:cNvSpPr/>
          <p:nvPr/>
        </p:nvSpPr>
        <p:spPr>
          <a:xfrm>
            <a:off x="13706" y="733201"/>
            <a:ext cx="4754880" cy="61264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00247C-017C-4F1E-A07E-AE0E42015B00}"/>
              </a:ext>
            </a:extLst>
          </p:cNvPr>
          <p:cNvGrpSpPr/>
          <p:nvPr/>
        </p:nvGrpSpPr>
        <p:grpSpPr>
          <a:xfrm>
            <a:off x="171084" y="904326"/>
            <a:ext cx="3937387" cy="126604"/>
            <a:chOff x="192104" y="1254842"/>
            <a:chExt cx="3937387" cy="12660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60D3C5-BBDE-4004-9DD6-71DEA95D24E8}"/>
                </a:ext>
              </a:extLst>
            </p:cNvPr>
            <p:cNvCxnSpPr>
              <a:cxnSpLocks/>
            </p:cNvCxnSpPr>
            <p:nvPr/>
          </p:nvCxnSpPr>
          <p:spPr>
            <a:xfrm>
              <a:off x="837651" y="1318143"/>
              <a:ext cx="3291840" cy="0"/>
            </a:xfrm>
            <a:prstGeom prst="line">
              <a:avLst/>
            </a:pr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70FF91-5F10-40DF-B014-424DB2D8735A}"/>
                </a:ext>
              </a:extLst>
            </p:cNvPr>
            <p:cNvSpPr/>
            <p:nvPr/>
          </p:nvSpPr>
          <p:spPr>
            <a:xfrm>
              <a:off x="192104" y="1254842"/>
              <a:ext cx="690492" cy="1266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2AE22B9-F53C-49F0-A586-592D915F67B8}"/>
              </a:ext>
            </a:extLst>
          </p:cNvPr>
          <p:cNvSpPr/>
          <p:nvPr/>
        </p:nvSpPr>
        <p:spPr>
          <a:xfrm>
            <a:off x="199982" y="1136869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90000"/>
            </a:pPr>
            <a:r>
              <a:rPr lang="hr-HR" sz="1600" b="1">
                <a:solidFill>
                  <a:srgbClr val="0070C0"/>
                </a:solidFill>
                <a:latin typeface="Montserrat" panose="00000500000000000000" pitchFamily="2" charset="0"/>
              </a:rPr>
              <a:t>Napredak &gt;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2A685E-D1C8-4F9B-A65B-9CB819414E33}"/>
              </a:ext>
            </a:extLst>
          </p:cNvPr>
          <p:cNvGrpSpPr/>
          <p:nvPr/>
        </p:nvGrpSpPr>
        <p:grpSpPr>
          <a:xfrm>
            <a:off x="209946" y="4048924"/>
            <a:ext cx="3937387" cy="126605"/>
            <a:chOff x="209946" y="3498293"/>
            <a:chExt cx="3937387" cy="12660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59D5A43-781B-4F90-8E77-503AC1621FE3}"/>
                </a:ext>
              </a:extLst>
            </p:cNvPr>
            <p:cNvCxnSpPr>
              <a:cxnSpLocks/>
            </p:cNvCxnSpPr>
            <p:nvPr/>
          </p:nvCxnSpPr>
          <p:spPr>
            <a:xfrm>
              <a:off x="855493" y="3561595"/>
              <a:ext cx="3291840" cy="0"/>
            </a:xfrm>
            <a:prstGeom prst="line">
              <a:avLst/>
            </a:pr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D5846B-70DE-47F5-BBB2-A6461A59BFF1}"/>
                </a:ext>
              </a:extLst>
            </p:cNvPr>
            <p:cNvSpPr/>
            <p:nvPr/>
          </p:nvSpPr>
          <p:spPr>
            <a:xfrm>
              <a:off x="209946" y="3498293"/>
              <a:ext cx="690492" cy="12660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39CE57F-8DB8-4F37-BC1F-DE0713D84F97}"/>
              </a:ext>
            </a:extLst>
          </p:cNvPr>
          <p:cNvSpPr/>
          <p:nvPr/>
        </p:nvSpPr>
        <p:spPr>
          <a:xfrm>
            <a:off x="221002" y="4295342"/>
            <a:ext cx="4663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90000"/>
            </a:pPr>
            <a:r>
              <a:rPr lang="hr-HR" sz="1600" b="1">
                <a:solidFill>
                  <a:srgbClr val="0070C0"/>
                </a:solidFill>
                <a:latin typeface="Montserrat" panose="00000500000000000000" pitchFamily="2" charset="0"/>
              </a:rPr>
              <a:t>Moguća poboljšanja &gt;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6F78D8-89DE-4E7A-8C71-3ECC98E50939}"/>
              </a:ext>
            </a:extLst>
          </p:cNvPr>
          <p:cNvSpPr/>
          <p:nvPr/>
        </p:nvSpPr>
        <p:spPr>
          <a:xfrm>
            <a:off x="5061246" y="1086691"/>
            <a:ext cx="3017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90000"/>
            </a:pPr>
            <a:r>
              <a:rPr lang="hr-HR" sz="1600" b="1" dirty="0">
                <a:latin typeface="Montserrat" panose="00000500000000000000" pitchFamily="2" charset="0"/>
              </a:rPr>
              <a:t>Zrelost GovTecha u 2020. 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0473F95-935D-4E96-B2B5-D5FD640274E2}"/>
              </a:ext>
            </a:extLst>
          </p:cNvPr>
          <p:cNvSpPr/>
          <p:nvPr/>
        </p:nvSpPr>
        <p:spPr>
          <a:xfrm>
            <a:off x="8325039" y="2275285"/>
            <a:ext cx="365760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FD5FE10-4C97-461B-A004-4CFEDB0E77BE}"/>
              </a:ext>
            </a:extLst>
          </p:cNvPr>
          <p:cNvSpPr/>
          <p:nvPr/>
        </p:nvSpPr>
        <p:spPr>
          <a:xfrm>
            <a:off x="8325039" y="4972335"/>
            <a:ext cx="365760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78A53F-F804-44CB-AC3E-2A03ABF28323}"/>
              </a:ext>
            </a:extLst>
          </p:cNvPr>
          <p:cNvSpPr/>
          <p:nvPr/>
        </p:nvSpPr>
        <p:spPr>
          <a:xfrm>
            <a:off x="8887626" y="1156602"/>
            <a:ext cx="3017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hr-HR" sz="1400" b="1" dirty="0">
                <a:solidFill>
                  <a:srgbClr val="0000CC"/>
                </a:solidFill>
                <a:latin typeface="Montserrat" panose="00000500000000000000" pitchFamily="2" charset="0"/>
              </a:rPr>
              <a:t>Ažuriranje GTMI-ja za 2022.</a:t>
            </a:r>
          </a:p>
        </p:txBody>
      </p:sp>
      <p:sp>
        <p:nvSpPr>
          <p:cNvPr id="23" name="Slide Number Placeholder 16">
            <a:extLst>
              <a:ext uri="{FF2B5EF4-FFF2-40B4-BE49-F238E27FC236}">
                <a16:creationId xmlns:a16="http://schemas.microsoft.com/office/drawing/2014/main" id="{16A070A0-002E-4C60-9004-A0E5EB9B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13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8456D7-337D-46D4-A6CA-3728974B4108}"/>
              </a:ext>
            </a:extLst>
          </p:cNvPr>
          <p:cNvSpPr txBox="1"/>
          <p:nvPr/>
        </p:nvSpPr>
        <p:spPr>
          <a:xfrm>
            <a:off x="7800745" y="119411"/>
            <a:ext cx="413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Fokus: Kazahstan</a:t>
            </a:r>
          </a:p>
        </p:txBody>
      </p:sp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B23AB1EA-8434-403C-9990-A8D189F1D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0E8DF4D-5188-4654-AF4D-38C5BDC55A73}"/>
              </a:ext>
            </a:extLst>
          </p:cNvPr>
          <p:cNvSpPr/>
          <p:nvPr/>
        </p:nvSpPr>
        <p:spPr>
          <a:xfrm>
            <a:off x="199982" y="1483837"/>
            <a:ext cx="4572000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hr-HR" sz="1600">
                <a:solidFill>
                  <a:srgbClr val="0070C0"/>
                </a:solidFill>
                <a:latin typeface="Montserrat" panose="00000500000000000000" pitchFamily="2" charset="0"/>
              </a:rPr>
              <a:t>Poboljšanja u sva četiri područja fokusa GovTecha. GTMI skupina = </a:t>
            </a:r>
            <a:r>
              <a:rPr lang="hr-HR" sz="1600" b="1">
                <a:solidFill>
                  <a:srgbClr val="0070C0"/>
                </a:solidFill>
                <a:latin typeface="Montserrat" panose="00000500000000000000" pitchFamily="2" charset="0"/>
              </a:rPr>
              <a:t>A</a:t>
            </a:r>
            <a:r>
              <a:rPr lang="hr-HR" sz="1600">
                <a:solidFill>
                  <a:srgbClr val="0070C0"/>
                </a:solidFill>
                <a:latin typeface="Montserrat" panose="00000500000000000000" pitchFamily="2" charset="0"/>
              </a:rPr>
              <a:t> (napredak) </a:t>
            </a:r>
          </a:p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hr-HR" sz="1600">
                <a:solidFill>
                  <a:srgbClr val="0070C0"/>
                </a:solidFill>
                <a:latin typeface="Montserrat" panose="00000500000000000000" pitchFamily="2" charset="0"/>
              </a:rPr>
              <a:t>Uspostavljeni osnovni vladini sustavi i zajednička digitalna infrastruktura</a:t>
            </a:r>
          </a:p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hr-HR" sz="1600">
                <a:solidFill>
                  <a:srgbClr val="0070C0"/>
                </a:solidFill>
                <a:latin typeface="Montserrat" panose="00000500000000000000" pitchFamily="2" charset="0"/>
              </a:rPr>
              <a:t>Znatan fokus na kanale pružanja javnih usluga i okruženje</a:t>
            </a:r>
          </a:p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hr-HR" sz="1600">
                <a:solidFill>
                  <a:srgbClr val="0070C0"/>
                </a:solidFill>
                <a:latin typeface="Montserrat" panose="00000500000000000000" pitchFamily="2" charset="0"/>
              </a:rPr>
              <a:t>Politika i programi za podršku razvoju digitalnih vještina i inovacijama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4B1E28-CAE8-45F6-B3C0-E3B8954EC5ED}"/>
              </a:ext>
            </a:extLst>
          </p:cNvPr>
          <p:cNvSpPr/>
          <p:nvPr/>
        </p:nvSpPr>
        <p:spPr>
          <a:xfrm>
            <a:off x="221002" y="4633892"/>
            <a:ext cx="4572000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hr-HR" sz="1600">
                <a:solidFill>
                  <a:srgbClr val="0070C0"/>
                </a:solidFill>
                <a:latin typeface="Montserrat" panose="00000500000000000000" pitchFamily="2" charset="0"/>
              </a:rPr>
              <a:t>U tijeku je prijelaz na vladin oblak i okvir interoperabilnosti</a:t>
            </a:r>
          </a:p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hr-HR" sz="1600">
                <a:solidFill>
                  <a:srgbClr val="0070C0"/>
                </a:solidFill>
                <a:latin typeface="Montserrat" panose="00000500000000000000" pitchFamily="2" charset="0"/>
              </a:rPr>
              <a:t>Praćenje rada/korištenja postojećih sustava i usluga</a:t>
            </a:r>
          </a:p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hr-HR" sz="1600">
                <a:solidFill>
                  <a:srgbClr val="0070C0"/>
                </a:solidFill>
                <a:latin typeface="Montserrat" panose="00000500000000000000" pitchFamily="2" charset="0"/>
              </a:rPr>
              <a:t>Koordinacija prijelaza na pristup cijele vlade</a:t>
            </a:r>
          </a:p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hr-HR" sz="1600">
                <a:solidFill>
                  <a:srgbClr val="0070C0"/>
                </a:solidFill>
                <a:latin typeface="Montserrat" panose="00000500000000000000" pitchFamily="2" charset="0"/>
              </a:rPr>
              <a:t>Poticaji za GovTech startupe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97F9A0-81D2-3F01-4CAD-B919361FA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246" y="1705107"/>
            <a:ext cx="3038475" cy="198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B2F735-97BA-801E-B7E9-9AD1B1EBD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531" y="4032225"/>
            <a:ext cx="3009900" cy="2266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599C1C-2955-D632-3B88-E2FC84911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422" y="4056986"/>
            <a:ext cx="2274004" cy="190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0CAD23-2693-B2E4-6DB8-DE799501B3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3424" y="6100966"/>
            <a:ext cx="561975" cy="1809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F7A99B-E790-158D-FEC8-C4B2E8E394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64181" y="6127725"/>
            <a:ext cx="447675" cy="1714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C1DDF90-7FED-87B0-A748-19872C5947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3415" y="6137424"/>
            <a:ext cx="676275" cy="152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A2F53CF-2FD6-A232-4E3C-394D1486CF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7177" y="1478051"/>
            <a:ext cx="1428750" cy="18097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FC15345-6012-5DFB-F471-E8E4A352BB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64118" y="1484683"/>
            <a:ext cx="7239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AA240D47-E7DA-459A-814D-C0632240AD62}"/>
              </a:ext>
            </a:extLst>
          </p:cNvPr>
          <p:cNvSpPr/>
          <p:nvPr/>
        </p:nvSpPr>
        <p:spPr>
          <a:xfrm>
            <a:off x="3010202" y="3510457"/>
            <a:ext cx="9171432" cy="457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750070-D3E9-4EC2-8623-BBBF0C8B9561}"/>
              </a:ext>
            </a:extLst>
          </p:cNvPr>
          <p:cNvSpPr/>
          <p:nvPr/>
        </p:nvSpPr>
        <p:spPr>
          <a:xfrm>
            <a:off x="3193" y="733201"/>
            <a:ext cx="3017520" cy="61264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16">
            <a:extLst>
              <a:ext uri="{FF2B5EF4-FFF2-40B4-BE49-F238E27FC236}">
                <a16:creationId xmlns:a16="http://schemas.microsoft.com/office/drawing/2014/main" id="{09BC14D1-D849-47A0-8693-3E8BFC81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14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F905B5-9BF6-428B-B174-B3A87712703E}"/>
              </a:ext>
            </a:extLst>
          </p:cNvPr>
          <p:cNvSpPr txBox="1"/>
          <p:nvPr/>
        </p:nvSpPr>
        <p:spPr>
          <a:xfrm>
            <a:off x="6978312" y="119411"/>
            <a:ext cx="4971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GTMI za 2022.: Glavni nalazi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4CEF81-8398-4396-89CB-6FC09699929C}"/>
              </a:ext>
            </a:extLst>
          </p:cNvPr>
          <p:cNvSpPr txBox="1"/>
          <p:nvPr/>
        </p:nvSpPr>
        <p:spPr>
          <a:xfrm>
            <a:off x="3120613" y="1112385"/>
            <a:ext cx="8961120" cy="5310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dirty="0">
                <a:latin typeface="Montserrat" panose="00000500000000000000" pitchFamily="2" charset="0"/>
              </a:rPr>
              <a:t>Napredak usred sve većeg digitalnog jaza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dirty="0">
                <a:latin typeface="Montserrat" panose="00000500000000000000" pitchFamily="2" charset="0"/>
              </a:rPr>
              <a:t>26% od 198 gospodarstava poboljšalo je svoje razine GovTech zrelosti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dirty="0">
                <a:latin typeface="Montserrat" panose="00000500000000000000" pitchFamily="2" charset="0"/>
              </a:rPr>
              <a:t>Namjenski GovTech subjekti vidljivi su u 154 gospodarstva (78%)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dirty="0">
                <a:latin typeface="Montserrat" panose="00000500000000000000" pitchFamily="2" charset="0"/>
              </a:rPr>
              <a:t>Usvajanje WoG-a u tijeku je u 140 gospodarstava (70%)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dirty="0">
                <a:latin typeface="Montserrat" panose="00000500000000000000" pitchFamily="2" charset="0"/>
              </a:rPr>
              <a:t>85 gospodarstava (43 %) institucionaliziralo je WoG pristup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dirty="0">
                <a:latin typeface="Montserrat" panose="00000500000000000000" pitchFamily="2" charset="0"/>
              </a:rPr>
              <a:t>Indeks pružanja javnih usluga (PSDI) &gt; najviši prosječni rezultat (0,649)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b="1" dirty="0">
                <a:solidFill>
                  <a:srgbClr val="0000CC"/>
                </a:solidFill>
                <a:latin typeface="Montserrat" panose="00000500000000000000" pitchFamily="2" charset="0"/>
              </a:rPr>
              <a:t>Indeks sudjelovanja građana (DCEI) &gt; najniža prosječna ocjena (0,449)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dirty="0">
                <a:latin typeface="Montserrat" panose="00000500000000000000" pitchFamily="2" charset="0"/>
              </a:rPr>
              <a:t>Regije ECA, MNA, LCR, SAR &gt; viši rezultati komponente GTMI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dirty="0">
                <a:latin typeface="Montserrat" panose="00000500000000000000" pitchFamily="2" charset="0"/>
              </a:rPr>
              <a:t>AFR i EAP &gt; zabilježili su najniže rezultate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dirty="0">
                <a:latin typeface="Montserrat" panose="00000500000000000000" pitchFamily="2" charset="0"/>
              </a:rPr>
              <a:t>Skupinom A dominiraju HIC (58 %) i UMIC (26 %)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dirty="0">
                <a:latin typeface="Montserrat" panose="00000500000000000000" pitchFamily="2" charset="0"/>
              </a:rPr>
              <a:t>Samo 16 % i LMIC i LIC je u skupini A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dirty="0">
                <a:latin typeface="Montserrat" panose="00000500000000000000" pitchFamily="2" charset="0"/>
              </a:rPr>
              <a:t>Hitne potrebe u 45 (od 59) IDA i 8 (od 15) </a:t>
            </a:r>
            <a:r>
              <a:rPr lang="hr-HR" i="1" dirty="0">
                <a:latin typeface="Montserrat" panose="00000500000000000000" pitchFamily="2" charset="0"/>
              </a:rPr>
              <a:t>blend</a:t>
            </a:r>
            <a:r>
              <a:rPr lang="hr-HR" dirty="0">
                <a:latin typeface="Montserrat" panose="00000500000000000000" pitchFamily="2" charset="0"/>
              </a:rPr>
              <a:t> zemalja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dirty="0">
                <a:latin typeface="Montserrat" panose="00000500000000000000" pitchFamily="2" charset="0"/>
              </a:rPr>
              <a:t>Temelji GovTech-a slabi su u 86 % FCV gospodarstava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11A69A-9B82-42D1-9610-5B7E00F44D6A}"/>
              </a:ext>
            </a:extLst>
          </p:cNvPr>
          <p:cNvSpPr txBox="1"/>
          <p:nvPr/>
        </p:nvSpPr>
        <p:spPr>
          <a:xfrm>
            <a:off x="3193" y="733201"/>
            <a:ext cx="3017520" cy="338554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hr-HR" sz="1600" b="1" i="1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Što želite?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7603FA-51E6-4562-A39C-3FF6EF93B46E}"/>
              </a:ext>
            </a:extLst>
          </p:cNvPr>
          <p:cNvGrpSpPr/>
          <p:nvPr/>
        </p:nvGrpSpPr>
        <p:grpSpPr>
          <a:xfrm>
            <a:off x="225304" y="1231765"/>
            <a:ext cx="2575205" cy="5455611"/>
            <a:chOff x="9390291" y="1231765"/>
            <a:chExt cx="2575205" cy="54556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34430D-C21B-46E8-BB2A-8B0132F2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0291" y="1231765"/>
              <a:ext cx="1714588" cy="114305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B4DCB74-A534-452A-90E2-C32D71FEB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0291" y="3376450"/>
              <a:ext cx="1714588" cy="114305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ACBFA22-1EC6-4100-A27A-EF661F587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0291" y="5544317"/>
              <a:ext cx="1714588" cy="114305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5C2964-3BDE-415C-A081-2DBD59D5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50908" y="2297670"/>
              <a:ext cx="1714588" cy="114305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DC85625-1BDF-4AA0-B7BB-D5B6926F1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50908" y="4452763"/>
              <a:ext cx="1714588" cy="1143059"/>
            </a:xfrm>
            <a:prstGeom prst="rect">
              <a:avLst/>
            </a:prstGeom>
          </p:spPr>
        </p:pic>
      </p:grp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E38AF603-3188-4885-82B1-AAC9CF70AE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72E0DC9-CFB4-44BE-B293-26413B1B312E}"/>
              </a:ext>
            </a:extLst>
          </p:cNvPr>
          <p:cNvSpPr/>
          <p:nvPr/>
        </p:nvSpPr>
        <p:spPr>
          <a:xfrm>
            <a:off x="4249" y="2774727"/>
            <a:ext cx="12188952" cy="457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F905B5-9BF6-428B-B174-B3A87712703E}"/>
              </a:ext>
            </a:extLst>
          </p:cNvPr>
          <p:cNvSpPr txBox="1"/>
          <p:nvPr/>
        </p:nvSpPr>
        <p:spPr>
          <a:xfrm>
            <a:off x="8196018" y="119411"/>
            <a:ext cx="375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Preporuke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A3682-11A3-4EA7-9F1A-F1F83E9AEA5C}"/>
              </a:ext>
            </a:extLst>
          </p:cNvPr>
          <p:cNvSpPr txBox="1"/>
          <p:nvPr/>
        </p:nvSpPr>
        <p:spPr>
          <a:xfrm>
            <a:off x="162912" y="978123"/>
            <a:ext cx="11887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hr-HR" sz="1600" b="1" dirty="0">
                <a:latin typeface="Montserrat" panose="00000500000000000000" pitchFamily="2" charset="0"/>
              </a:rPr>
              <a:t>Digitalni jaz</a:t>
            </a:r>
            <a:r>
              <a:rPr lang="hr-HR" sz="1600" dirty="0">
                <a:latin typeface="Montserrat" panose="00000500000000000000" pitchFamily="2" charset="0"/>
              </a:rPr>
              <a:t> &gt; Održavanje predanosti na visokoj razini i dodjela odgovarajućih sredstava</a:t>
            </a: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hr-HR" sz="1600" dirty="0">
                <a:latin typeface="Montserrat" panose="00000500000000000000" pitchFamily="2" charset="0"/>
              </a:rPr>
              <a:t>CGSI &gt; Poboljšanje interoperabilnosti i širenje zajedničke digitalne platforme (WoG pristup)</a:t>
            </a: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hr-HR" sz="1600" dirty="0">
                <a:latin typeface="Montserrat" panose="00000500000000000000" pitchFamily="2" charset="0"/>
              </a:rPr>
              <a:t>PSDI &gt; Širenje transakcijskih i povezanih usluga usmjerenih na čovjeka (životni događaji)</a:t>
            </a: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hr-HR" sz="1600" dirty="0">
                <a:latin typeface="Montserrat" panose="00000500000000000000" pitchFamily="2" charset="0"/>
              </a:rPr>
              <a:t>DCEI &gt; Razvoj multifunkcionalnih platformi za sudjelovanje građana kako biste poboljšali radi povećanja povjerenja javnosti</a:t>
            </a: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hr-HR" sz="1600" b="1" dirty="0">
                <a:solidFill>
                  <a:srgbClr val="0000CC"/>
                </a:solidFill>
                <a:latin typeface="Montserrat" panose="00000500000000000000" pitchFamily="2" charset="0"/>
              </a:rPr>
              <a:t>Pristup i korištenje &gt; Praćenje i izvještavanje o korištenju i kvaliteti online javnih usluga</a:t>
            </a: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hr-HR" sz="1600" dirty="0">
                <a:latin typeface="Montserrat" panose="00000500000000000000" pitchFamily="2" charset="0"/>
              </a:rPr>
              <a:t>GTEI &gt; Ulaganje u digitalne vještine i inovacije i promoviranje kulture temeljene na podacima</a:t>
            </a: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hr-HR" sz="1600" dirty="0">
                <a:latin typeface="Montserrat" panose="00000500000000000000" pitchFamily="2" charset="0"/>
              </a:rPr>
              <a:t>Platforme javnih podataka &gt; Promicanje korištenja javnih podataka za stvaranje dodane ekonomske vrijednosti</a:t>
            </a: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hr-HR" sz="1600" dirty="0">
                <a:latin typeface="Montserrat" panose="00000500000000000000" pitchFamily="2" charset="0"/>
              </a:rPr>
              <a:t>Privatni sektor &gt; Omogućavanje više poticaja GovTech startupima/MSP-ovima </a:t>
            </a: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hr-HR" sz="1600" dirty="0">
                <a:latin typeface="Montserrat" panose="00000500000000000000" pitchFamily="2" charset="0"/>
              </a:rPr>
              <a:t>Inovativna tehnologija &gt; Istraživanje moguće upotrebe DT-a za poboljšanje operacija i online usluga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3BDD2D53-0BE5-4C8A-86A8-BE10390B7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5F0149-2F2F-4DD3-A6D5-1AB23C11A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8409"/>
            <a:ext cx="12188952" cy="14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874A45CE-6425-49EB-A5DC-6C1F9E33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98583-C023-4351-AF50-5C4F224768EB}"/>
              </a:ext>
            </a:extLst>
          </p:cNvPr>
          <p:cNvSpPr txBox="1"/>
          <p:nvPr/>
        </p:nvSpPr>
        <p:spPr>
          <a:xfrm>
            <a:off x="7640453" y="119411"/>
            <a:ext cx="430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Podatkovno sučelje GTMI-ja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F525A40-F210-4A2F-BE51-00494D8BC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pic>
        <p:nvPicPr>
          <p:cNvPr id="3" name="Picture 2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70348733-F25B-82FB-1877-0DA0B6FA7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670692"/>
            <a:ext cx="9156700" cy="60706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882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874A45CE-6425-49EB-A5DC-6C1F9E33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98583-C023-4351-AF50-5C4F224768EB}"/>
              </a:ext>
            </a:extLst>
          </p:cNvPr>
          <p:cNvSpPr txBox="1"/>
          <p:nvPr/>
        </p:nvSpPr>
        <p:spPr>
          <a:xfrm>
            <a:off x="7845637" y="119411"/>
            <a:ext cx="410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Sažeci po regijama GTMI-ja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F525A40-F210-4A2F-BE51-00494D8BC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pic>
        <p:nvPicPr>
          <p:cNvPr id="4" name="Picture 3" descr="A picture containing text, screenshot, brand, businesscard&#10;&#10;Description automatically generated">
            <a:extLst>
              <a:ext uri="{FF2B5EF4-FFF2-40B4-BE49-F238E27FC236}">
                <a16:creationId xmlns:a16="http://schemas.microsoft.com/office/drawing/2014/main" id="{97175F41-EC6E-C24B-1888-108722C8F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2" y="2768441"/>
            <a:ext cx="4670213" cy="2628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AD23B2-529B-EDDA-9632-998095FE9B1F}"/>
              </a:ext>
            </a:extLst>
          </p:cNvPr>
          <p:cNvSpPr txBox="1"/>
          <p:nvPr/>
        </p:nvSpPr>
        <p:spPr>
          <a:xfrm>
            <a:off x="5634193" y="2527517"/>
            <a:ext cx="5989583" cy="3110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"/>
              <a:tabLst>
                <a:tab pos="1371600" algn="l"/>
              </a:tabLst>
            </a:pPr>
            <a:r>
              <a:rPr lang="hr-HR" sz="2000" b="1">
                <a:latin typeface="Montserrat" panose="00000500000000000000" pitchFamily="2" charset="0"/>
              </a:rPr>
              <a:t>AFE</a:t>
            </a:r>
            <a:r>
              <a:rPr lang="hr-HR" sz="2000">
                <a:latin typeface="Montserrat" panose="00000500000000000000" pitchFamily="2" charset="0"/>
              </a:rPr>
              <a:t>	istočna i južna Afrika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"/>
              <a:tabLst>
                <a:tab pos="1371600" algn="l"/>
              </a:tabLst>
            </a:pPr>
            <a:r>
              <a:rPr lang="hr-HR" sz="2000" b="1">
                <a:latin typeface="Montserrat" panose="00000500000000000000" pitchFamily="2" charset="0"/>
              </a:rPr>
              <a:t>AFW</a:t>
            </a:r>
            <a:r>
              <a:rPr lang="hr-HR" sz="2000">
                <a:latin typeface="Montserrat" panose="00000500000000000000" pitchFamily="2" charset="0"/>
              </a:rPr>
              <a:t>	Zapadna i Središnja Afrika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"/>
              <a:tabLst>
                <a:tab pos="1371600" algn="l"/>
              </a:tabLst>
            </a:pPr>
            <a:r>
              <a:rPr lang="hr-HR" sz="2000" b="1">
                <a:latin typeface="Montserrat" panose="00000500000000000000" pitchFamily="2" charset="0"/>
              </a:rPr>
              <a:t>EAP</a:t>
            </a:r>
            <a:r>
              <a:rPr lang="hr-HR" sz="2000">
                <a:latin typeface="Montserrat" panose="00000500000000000000" pitchFamily="2" charset="0"/>
              </a:rPr>
              <a:t>	Istočna Azija i Pacifik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"/>
              <a:tabLst>
                <a:tab pos="1371600" algn="l"/>
              </a:tabLst>
            </a:pPr>
            <a:r>
              <a:rPr lang="hr-HR" sz="2000" b="1">
                <a:latin typeface="Montserrat" panose="00000500000000000000" pitchFamily="2" charset="0"/>
              </a:rPr>
              <a:t>ECA	</a:t>
            </a:r>
            <a:r>
              <a:rPr lang="hr-HR" sz="2000">
                <a:latin typeface="Montserrat" panose="00000500000000000000" pitchFamily="2" charset="0"/>
              </a:rPr>
              <a:t>Europa i Središnja Azija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"/>
              <a:tabLst>
                <a:tab pos="1371600" algn="l"/>
              </a:tabLst>
            </a:pPr>
            <a:r>
              <a:rPr lang="hr-HR" sz="2000" b="1">
                <a:latin typeface="Montserrat" panose="00000500000000000000" pitchFamily="2" charset="0"/>
              </a:rPr>
              <a:t>LAC</a:t>
            </a:r>
            <a:r>
              <a:rPr lang="hr-HR" sz="2000">
                <a:latin typeface="Montserrat" panose="00000500000000000000" pitchFamily="2" charset="0"/>
              </a:rPr>
              <a:t>	Latinska Amerika i Karibi (LAC)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"/>
              <a:tabLst>
                <a:tab pos="1371600" algn="l"/>
              </a:tabLst>
            </a:pPr>
            <a:r>
              <a:rPr lang="hr-HR" sz="2000" b="1">
                <a:latin typeface="Montserrat" panose="00000500000000000000" pitchFamily="2" charset="0"/>
              </a:rPr>
              <a:t>MNA</a:t>
            </a:r>
            <a:r>
              <a:rPr lang="hr-HR" sz="2000">
                <a:latin typeface="Montserrat" panose="00000500000000000000" pitchFamily="2" charset="0"/>
              </a:rPr>
              <a:t>	Bliski istok i Sjeverna Afrika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"/>
              <a:tabLst>
                <a:tab pos="1371600" algn="l"/>
              </a:tabLst>
            </a:pPr>
            <a:r>
              <a:rPr lang="hr-HR" sz="2000" b="1">
                <a:latin typeface="Montserrat" panose="00000500000000000000" pitchFamily="2" charset="0"/>
              </a:rPr>
              <a:t>SAR</a:t>
            </a:r>
            <a:r>
              <a:rPr lang="hr-HR" sz="2000">
                <a:latin typeface="Montserrat" panose="00000500000000000000" pitchFamily="2" charset="0"/>
              </a:rPr>
              <a:t>	Južna Azija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45AF0B-6FD8-9AFA-D720-7851EE997486}"/>
              </a:ext>
            </a:extLst>
          </p:cNvPr>
          <p:cNvSpPr txBox="1"/>
          <p:nvPr/>
        </p:nvSpPr>
        <p:spPr>
          <a:xfrm>
            <a:off x="1046387" y="1123409"/>
            <a:ext cx="100992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b="0" i="0">
                <a:effectLst/>
                <a:latin typeface="Montserrat" panose="00000500000000000000" pitchFamily="2" charset="0"/>
              </a:rPr>
              <a:t>Pripremljen je niz regionalnih sažetaka GTMI-ja za 2022. kako bi se predstavio pregled napretka u zrelosti GovTecha u posljednje dvije godine, zajedno s dobrim praksama, prazninama i prilikama za ubrzanje digitalne transformacije javnog sektora. </a:t>
            </a:r>
          </a:p>
        </p:txBody>
      </p:sp>
    </p:spTree>
    <p:extLst>
      <p:ext uri="{BB962C8B-B14F-4D97-AF65-F5344CB8AC3E}">
        <p14:creationId xmlns:p14="http://schemas.microsoft.com/office/powerpoint/2010/main" val="231638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5"/>
          <p:cNvSpPr/>
          <p:nvPr/>
        </p:nvSpPr>
        <p:spPr>
          <a:xfrm>
            <a:off x="1421731" y="682882"/>
            <a:ext cx="9348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Montserrat"/>
              <a:buNone/>
            </a:pPr>
            <a:r>
              <a:rPr lang="hr-HR" sz="2400" b="1" i="0" u="none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e-Tečajevi akademije GovTech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Montserrat"/>
              <a:buNone/>
            </a:pPr>
            <a:r>
              <a:rPr lang="hr-HR" sz="2400" b="1" i="0" u="none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pokrenut putem Open Learning Campusa (OLC)</a:t>
            </a:r>
          </a:p>
        </p:txBody>
      </p:sp>
      <p:sp>
        <p:nvSpPr>
          <p:cNvPr id="444" name="Google Shape;444;p15"/>
          <p:cNvSpPr txBox="1"/>
          <p:nvPr/>
        </p:nvSpPr>
        <p:spPr>
          <a:xfrm>
            <a:off x="5677355" y="1556435"/>
            <a:ext cx="6025707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Montserrat"/>
              <a:buNone/>
            </a:pPr>
            <a:r>
              <a:rPr lang="hr-HR" sz="1400" b="1" i="0" u="none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e-Tečaj</a:t>
            </a:r>
            <a:r>
              <a:rPr lang="hr-HR" sz="1400" b="0" i="0" u="none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GovTech OLC #1: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hr-HR" sz="2000" b="1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GovTech: Temelji i osnovni koncepti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 dirty="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100"/>
              <a:buFont typeface="Montserrat"/>
              <a:buNone/>
            </a:pPr>
            <a:r>
              <a:rPr lang="hr-HR" sz="1200" b="1" i="0" u="none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e-Tečaj</a:t>
            </a:r>
            <a:r>
              <a:rPr lang="hr-HR" sz="1200" b="0" i="0" u="none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GovTech OLC #2: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hr-HR" sz="2000" b="1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Trendovi u GovTech rješenjima za PFM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 dirty="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5" name="Google Shape;445;p15" descr="Graphical user interface, website&#10;&#10;Description automatically generated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496337" y="1625764"/>
            <a:ext cx="4890613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5" descr="Graphical user interface, text, application&#10;&#10;Description automatically generated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496337" y="4165625"/>
            <a:ext cx="4890613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5" descr="Text&#10;&#10;Description automatically generated"/>
          <p:cNvPicPr preferRelativeResize="0">
            <a:picLocks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5770216" y="4851425"/>
            <a:ext cx="594360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5" descr="Text&#10;&#10;Description automatically generated with medium confidence"/>
          <p:cNvPicPr preferRelativeResize="0">
            <a:picLocks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5777639" y="2311564"/>
            <a:ext cx="5943600" cy="1691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430D28-1A5E-47CC-81FE-CCAB9563477A}"/>
              </a:ext>
            </a:extLst>
          </p:cNvPr>
          <p:cNvSpPr txBox="1"/>
          <p:nvPr/>
        </p:nvSpPr>
        <p:spPr>
          <a:xfrm>
            <a:off x="8250050" y="119411"/>
            <a:ext cx="369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Akademija GovTech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C662CDE-2CA9-4400-AE45-357C9D7998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874A45CE-6425-49EB-A5DC-6C1F9E33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98583-C023-4351-AF50-5C4F224768EB}"/>
              </a:ext>
            </a:extLst>
          </p:cNvPr>
          <p:cNvSpPr txBox="1"/>
          <p:nvPr/>
        </p:nvSpPr>
        <p:spPr>
          <a:xfrm>
            <a:off x="3365244" y="119411"/>
            <a:ext cx="858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GovTech alat za savjetovanje i usmjeravanje (GTAG)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F525A40-F210-4A2F-BE51-00494D8BC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03D62D-D39F-DF15-0D97-482ADF7CD559}"/>
              </a:ext>
            </a:extLst>
          </p:cNvPr>
          <p:cNvSpPr txBox="1"/>
          <p:nvPr/>
        </p:nvSpPr>
        <p:spPr>
          <a:xfrm>
            <a:off x="153627" y="986539"/>
            <a:ext cx="6696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449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>
                <a:latin typeface="Montserrat" panose="00000500000000000000" pitchFamily="2" charset="0"/>
              </a:rPr>
              <a:t>Otkrivanje skrivenih podataka (pilot projekt implementacije)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B5A319-7AFE-9537-BEBA-7CEAB820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78" y="1411402"/>
            <a:ext cx="6247805" cy="3575377"/>
          </a:xfrm>
          <a:prstGeom prst="rect">
            <a:avLst/>
          </a:prstGeom>
          <a:noFill/>
          <a:ln w="635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14037EC-45C8-59C6-E9B1-5488751C0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34" y="3752359"/>
            <a:ext cx="4754880" cy="2800420"/>
          </a:xfrm>
          <a:prstGeom prst="rect">
            <a:avLst/>
          </a:prstGeom>
          <a:noFill/>
          <a:ln w="635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99A77F3-97DD-7FBC-C981-7AB69B43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34" y="867800"/>
            <a:ext cx="4754880" cy="2779579"/>
          </a:xfrm>
          <a:prstGeom prst="rect">
            <a:avLst/>
          </a:prstGeom>
          <a:noFill/>
          <a:ln w="635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34E4E4-1516-B9EC-D8BA-460A6186D163}"/>
              </a:ext>
            </a:extLst>
          </p:cNvPr>
          <p:cNvSpPr txBox="1"/>
          <p:nvPr/>
        </p:nvSpPr>
        <p:spPr>
          <a:xfrm>
            <a:off x="8169604" y="3689668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449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b="1">
                <a:solidFill>
                  <a:srgbClr val="0000CC"/>
                </a:solidFill>
                <a:latin typeface="Montserrat" panose="00000500000000000000" pitchFamily="2" charset="0"/>
              </a:rPr>
              <a:t>AI4DG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FCCF4F-69CD-0997-6F9F-1020DAE3A60A}"/>
              </a:ext>
            </a:extLst>
          </p:cNvPr>
          <p:cNvSpPr txBox="1"/>
          <p:nvPr/>
        </p:nvSpPr>
        <p:spPr>
          <a:xfrm>
            <a:off x="7712404" y="813281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449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b="1">
                <a:solidFill>
                  <a:srgbClr val="0000CC"/>
                </a:solidFill>
                <a:latin typeface="Montserrat" panose="00000500000000000000" pitchFamily="2" charset="0"/>
              </a:rPr>
              <a:t>GTAG pretraživanje (AI)</a:t>
            </a:r>
          </a:p>
        </p:txBody>
      </p:sp>
      <p:pic>
        <p:nvPicPr>
          <p:cNvPr id="13" name="Picture 2" descr="Image result for ai and big data">
            <a:extLst>
              <a:ext uri="{FF2B5EF4-FFF2-40B4-BE49-F238E27FC236}">
                <a16:creationId xmlns:a16="http://schemas.microsoft.com/office/drawing/2014/main" id="{968AE0DC-B629-C123-7219-B60012D5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70" y="0"/>
            <a:ext cx="1241571" cy="8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1BF3C6-8AE5-693C-C7F3-50536BE0DD2E}"/>
              </a:ext>
            </a:extLst>
          </p:cNvPr>
          <p:cNvSpPr txBox="1"/>
          <p:nvPr/>
        </p:nvSpPr>
        <p:spPr>
          <a:xfrm>
            <a:off x="256631" y="5152835"/>
            <a:ext cx="6472349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227013" algn="just"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sz="1200">
                <a:latin typeface="Montserrat" panose="00000500000000000000" pitchFamily="2" charset="0"/>
              </a:rPr>
              <a:t>Povećano znanje i kapacitet za identifikaciju problema digitalne vlade/GovTech i dizajn projekata diljem Svjetske banke i izvan nje, pružanjem primjera dobre prakse komponenti, ciljeva, aktivnosti i pokazatelja uspješnosti, proračuna povezanih s GovTechom, oslanjajući se na postojeće GovTech projekte i projekte usmjerene na GovTech komponente. </a:t>
            </a:r>
          </a:p>
          <a:p>
            <a:pPr marL="227013" indent="-227013" algn="just"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hr-HR" sz="1200">
                <a:latin typeface="Montserrat" panose="00000500000000000000" pitchFamily="2" charset="0"/>
              </a:rPr>
              <a:t>Radni timovi moći će pretraživati relevantne projektne dokumente koji odgovaraju potrebama klijenata i razvojnim ciljevima na učinkovitiji način. </a:t>
            </a:r>
          </a:p>
        </p:txBody>
      </p:sp>
    </p:spTree>
    <p:extLst>
      <p:ext uri="{BB962C8B-B14F-4D97-AF65-F5344CB8AC3E}">
        <p14:creationId xmlns:p14="http://schemas.microsoft.com/office/powerpoint/2010/main" val="199457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4A910B23-619F-41D3-9161-63F9EC169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284" y="878626"/>
            <a:ext cx="585216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Sadržaj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Što je upravljanje kontinuitetom poslovanja (GTMI)? 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GTMI tim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Po čemu se razlikuje ažurirani GTMI za 2022.?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Međunarodna predviđanja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Prezentiranje pregleda po regijama/državama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Glavni nalazi i preporuke GTMI-ja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Podatkovno sučelje GTMI-ja i sažeci za regije</a:t>
            </a:r>
          </a:p>
          <a:p>
            <a:pPr marL="346075" lvl="0" eaLnBrk="0" fontAlgn="base" hangingPunct="0">
              <a:spcBef>
                <a:spcPct val="0"/>
              </a:spcBef>
              <a:spcAft>
                <a:spcPts val="1200"/>
              </a:spcAft>
            </a:pPr>
            <a:endParaRPr lang="en-US" altLang="ko-KR" sz="2000" dirty="0">
              <a:solidFill>
                <a:srgbClr val="C00000"/>
              </a:solidFill>
              <a:latin typeface="Montserrat" panose="00000500000000000000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6075"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sz="160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GovTech &gt; </a:t>
            </a:r>
            <a:r>
              <a:rPr lang="hr-HR" sz="160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2"/>
              </a:rPr>
              <a:t>web-stranica GTMI-ja </a:t>
            </a:r>
            <a:r>
              <a:rPr lang="hr-HR" sz="160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&amp;  </a:t>
            </a:r>
            <a:r>
              <a:rPr lang="hr-HR" sz="160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3"/>
              </a:rPr>
              <a:t>GTMI izvještaj za 2021.</a:t>
            </a:r>
          </a:p>
          <a:p>
            <a:pPr marL="346075"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sz="160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OLC &gt; </a:t>
            </a:r>
            <a:r>
              <a:rPr lang="hr-HR" sz="160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4"/>
              </a:rPr>
              <a:t>e-Tečajevi akademije GovTech Academy</a:t>
            </a:r>
          </a:p>
          <a:p>
            <a:pPr marL="346075"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sz="160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GTMI podaci &gt; </a:t>
            </a:r>
            <a:r>
              <a:rPr lang="hr-HR" sz="160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5"/>
              </a:rPr>
              <a:t>skup podataka GovTech za 2022.</a:t>
            </a:r>
          </a:p>
          <a:p>
            <a:pPr marL="346075"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sz="160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Projektni podaci &gt; </a:t>
            </a:r>
            <a:r>
              <a:rPr lang="hr-HR" sz="160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6"/>
              </a:rPr>
              <a:t>Baza podataka projekata DG/GovTech za 2022.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4049CC1-A6D4-4FCF-BA32-943DCB60C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2665" cy="6858000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2C7B939E-C00E-446A-9D18-A87E4ACE26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90" y="5063243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26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38E688-C067-4A76-9FCD-C5A59D11A325}"/>
              </a:ext>
            </a:extLst>
          </p:cNvPr>
          <p:cNvSpPr txBox="1"/>
          <p:nvPr/>
        </p:nvSpPr>
        <p:spPr>
          <a:xfrm>
            <a:off x="610904" y="2489507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0">
                <a:solidFill>
                  <a:srgbClr val="0000CC"/>
                </a:solidFill>
                <a:latin typeface="Montserrat" panose="00000500000000000000" pitchFamily="2" charset="0"/>
              </a:rPr>
              <a:t>Pitanja i odgovori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1D06E-CBE6-4D42-BCDC-F47FC08E65A1}"/>
              </a:ext>
            </a:extLst>
          </p:cNvPr>
          <p:cNvSpPr txBox="1"/>
          <p:nvPr/>
        </p:nvSpPr>
        <p:spPr>
          <a:xfrm>
            <a:off x="104192" y="4618885"/>
            <a:ext cx="11978640" cy="18389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300"/>
              </a:spcAft>
              <a:buFont typeface="Calibri" panose="020F0502020204030204" pitchFamily="34" charset="0"/>
              <a:buChar char="●"/>
            </a:pP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Web stranica GovTech/GTMI: 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https://www.worldbank.org/en/programs/govtech/gtmi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</a:p>
          <a:p>
            <a:pPr marL="231775" indent="-231775">
              <a:spcAft>
                <a:spcPts val="300"/>
              </a:spcAft>
              <a:buFont typeface="Calibri" panose="020F0502020204030204" pitchFamily="34" charset="0"/>
              <a:buChar char="●"/>
            </a:pP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Podatkovno sučelje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GTMI-ja: 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  <a:hlinkClick r:id="rId3"/>
              </a:rPr>
              <a:t>https://www.worldbank.org/en/data/interactive/2022/10/21/govtech-maturity-index-gtmi-data-dashboard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  </a:t>
            </a:r>
          </a:p>
          <a:p>
            <a:pPr marL="231775" indent="-231775">
              <a:spcAft>
                <a:spcPts val="300"/>
              </a:spcAft>
              <a:buFont typeface="Calibri" panose="020F0502020204030204" pitchFamily="34" charset="0"/>
              <a:buChar char="●"/>
            </a:pP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Izvještaj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GTMI-ja (OKR): 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https://openknowledge.worldbank.org/handle/10986/36233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  </a:t>
            </a:r>
          </a:p>
          <a:p>
            <a:pPr marL="231775" lvl="0" indent="-231775">
              <a:spcAft>
                <a:spcPts val="300"/>
              </a:spcAft>
              <a:buFont typeface="Calibri" panose="020F0502020204030204" pitchFamily="34" charset="0"/>
              <a:buChar char="●"/>
              <a:tabLst>
                <a:tab pos="2057400" algn="l"/>
              </a:tabLst>
            </a:pP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Ažuriranje GTMI-ja za 2022. (OKR): 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  <a:hlinkClick r:id="rId5"/>
              </a:rPr>
              <a:t>https://openknowledge.worldbank.org/handle/10986/38499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  </a:t>
            </a:r>
          </a:p>
          <a:p>
            <a:pPr marL="231775" lvl="0" indent="-231775">
              <a:spcAft>
                <a:spcPts val="300"/>
              </a:spcAft>
              <a:buFont typeface="Calibri" panose="020F0502020204030204" pitchFamily="34" charset="0"/>
              <a:buChar char="●"/>
              <a:tabLst>
                <a:tab pos="2057400" algn="l"/>
              </a:tabLst>
            </a:pP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Skup podataka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GovTech: 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https://datacatalog.worldbank.org/search/dataset/0037889/GovTech-Dataset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</a:p>
          <a:p>
            <a:pPr marL="231775" lvl="0" indent="-231775">
              <a:spcAft>
                <a:spcPts val="300"/>
              </a:spcAft>
              <a:buFont typeface="Calibri" panose="020F0502020204030204" pitchFamily="34" charset="0"/>
              <a:buChar char="●"/>
              <a:tabLst>
                <a:tab pos="2057400" algn="l"/>
              </a:tabLst>
            </a:pP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Baza podataka projekata GovTech: 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https://datacatalog.worldbank.org/search/dataset/0038056/digital-governance-projects-database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</a:p>
          <a:p>
            <a:pPr marL="231775" lvl="0" indent="-231775">
              <a:spcAft>
                <a:spcPts val="300"/>
              </a:spcAft>
              <a:buFont typeface="Calibri" panose="020F0502020204030204" pitchFamily="34" charset="0"/>
              <a:buChar char="●"/>
              <a:tabLst>
                <a:tab pos="2057400" algn="l"/>
              </a:tabLst>
            </a:pP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e-Tečaj GovTech OLC #1: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https://olc.worldbank.org/content/govtech-fundamentals-and-key-concepts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  </a:t>
            </a:r>
          </a:p>
          <a:p>
            <a:pPr marL="231775" indent="-231775">
              <a:spcAft>
                <a:spcPts val="300"/>
              </a:spcAft>
              <a:buFont typeface="Calibri" panose="020F0502020204030204" pitchFamily="34" charset="0"/>
              <a:buChar char="●"/>
            </a:pP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e-Tečaj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GovTech OLC #2: 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https://olc.worldbank.org/content/trends-govtech-solutions-public-financial-management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34035C-8DA1-44F3-ADFF-D3AFB29B624A}"/>
              </a:ext>
            </a:extLst>
          </p:cNvPr>
          <p:cNvSpPr txBox="1"/>
          <p:nvPr/>
        </p:nvSpPr>
        <p:spPr>
          <a:xfrm>
            <a:off x="8334135" y="91846"/>
            <a:ext cx="360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Ažuriranje GTMI-ja za 2022.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3F7AB44F-8DC0-4444-A3B3-D61E75632A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7" y="102143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9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085D084-FB64-4B2E-BFC3-F4D327CB41DF}"/>
              </a:ext>
            </a:extLst>
          </p:cNvPr>
          <p:cNvSpPr/>
          <p:nvPr/>
        </p:nvSpPr>
        <p:spPr>
          <a:xfrm>
            <a:off x="12674" y="0"/>
            <a:ext cx="621792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FC6CB-80F3-4766-B91E-C5E33D644211}"/>
              </a:ext>
            </a:extLst>
          </p:cNvPr>
          <p:cNvSpPr txBox="1"/>
          <p:nvPr/>
        </p:nvSpPr>
        <p:spPr>
          <a:xfrm>
            <a:off x="9053253" y="119411"/>
            <a:ext cx="2898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Što je upravljanje kontinuitetom poslovanja (GTMI)?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EAB2E3C-8B3A-4DE0-B5E5-677CD08B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3</a:t>
            </a:fld>
            <a:endParaRPr lang="en-US"/>
          </a:p>
        </p:txBody>
      </p: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2E062748-18E3-4A5E-A708-6A12418F1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EA21FF3-D2CC-4C23-9D5B-CE3A9AA7A7D7}"/>
              </a:ext>
            </a:extLst>
          </p:cNvPr>
          <p:cNvSpPr txBox="1"/>
          <p:nvPr/>
        </p:nvSpPr>
        <p:spPr>
          <a:xfrm>
            <a:off x="104114" y="6071744"/>
            <a:ext cx="6035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cap="none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Ciljni korisnici:</a:t>
            </a:r>
            <a:r>
              <a:rPr kumimoji="0" lang="hr-HR" sz="1600" b="1" i="1" u="none" strike="noStrike" cap="none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hr-HR" sz="1600" b="0" i="0" u="none" strike="noStrike" cap="none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Vladinih službenici, timovi Svjetske banke i praktičari koji sudjeluju u digitalnoj transformaciji</a:t>
            </a: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314192E9-DD0F-48D2-AADF-89A2E3C34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14" y="737799"/>
            <a:ext cx="603504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Indeks zrelosti GovTech(GTMI)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Mjeri stanje četiri fokusna područja GovTech-a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 u 198. gospodarstava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s pomoću 48 pokazatelja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radi pružanja informacija u svrhu operacija, istraživanja i analitike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84F0D6-E0D2-46E2-9D0B-65B0A6E12055}"/>
              </a:ext>
            </a:extLst>
          </p:cNvPr>
          <p:cNvGrpSpPr/>
          <p:nvPr/>
        </p:nvGrpSpPr>
        <p:grpSpPr>
          <a:xfrm>
            <a:off x="385961" y="2345654"/>
            <a:ext cx="5465930" cy="3577831"/>
            <a:chOff x="385961" y="2345654"/>
            <a:chExt cx="5465930" cy="35778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81BAC2-370B-4AC1-9D88-58ACE71B7314}"/>
                </a:ext>
              </a:extLst>
            </p:cNvPr>
            <p:cNvSpPr txBox="1"/>
            <p:nvPr/>
          </p:nvSpPr>
          <p:spPr>
            <a:xfrm>
              <a:off x="1279891" y="2419027"/>
              <a:ext cx="4572000" cy="584775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Indeks osnovnih vladinih sustava (CGSI)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17 pokazatelja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868469-571C-4575-B250-78BF9CECC93C}"/>
                </a:ext>
              </a:extLst>
            </p:cNvPr>
            <p:cNvSpPr txBox="1"/>
            <p:nvPr/>
          </p:nvSpPr>
          <p:spPr>
            <a:xfrm>
              <a:off x="1279891" y="3378307"/>
              <a:ext cx="45720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 eaLnBrk="0" fontAlgn="base" hangingPunct="0">
                <a:spcBef>
                  <a:spcPct val="0"/>
                </a:spcBef>
                <a:defRPr>
                  <a:ea typeface="Malgun Gothic" panose="020B0503020000020004" pitchFamily="34" charset="-127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Indeks pružanja javnih sluga (PSDI)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9 pokazatelja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58A81D-0516-4EBA-8A09-0888C1D58437}"/>
                </a:ext>
              </a:extLst>
            </p:cNvPr>
            <p:cNvSpPr txBox="1"/>
            <p:nvPr/>
          </p:nvSpPr>
          <p:spPr>
            <a:xfrm>
              <a:off x="1279891" y="4316567"/>
              <a:ext cx="4572000" cy="584775"/>
            </a:xfrm>
            <a:prstGeom prst="rect">
              <a:avLst/>
            </a:prstGeom>
            <a:solidFill>
              <a:srgbClr val="99FF99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 eaLnBrk="0" fontAlgn="base" hangingPunct="0">
                <a:spcBef>
                  <a:spcPct val="0"/>
                </a:spcBef>
                <a:defRPr>
                  <a:ea typeface="Malgun Gothic" panose="020B0503020000020004" pitchFamily="34" charset="-127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Indeks digitalne uključenost građana (DCEI)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6 pokazatelja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EE43A44-C4FC-453D-A2C0-C9D42A99E306}"/>
                </a:ext>
              </a:extLst>
            </p:cNvPr>
            <p:cNvSpPr txBox="1"/>
            <p:nvPr/>
          </p:nvSpPr>
          <p:spPr>
            <a:xfrm>
              <a:off x="1279891" y="5265338"/>
              <a:ext cx="4572000" cy="5847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 eaLnBrk="0" fontAlgn="base" hangingPunct="0">
                <a:spcBef>
                  <a:spcPct val="0"/>
                </a:spcBef>
                <a:defRPr>
                  <a:ea typeface="Malgun Gothic" panose="020B0503020000020004" pitchFamily="34" charset="-127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Indeks omogućivača GovTech-a (GTEI)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16 pokazatelja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C0665B5-FBEE-4966-B6B9-01604A4F5CD7}"/>
                </a:ext>
              </a:extLst>
            </p:cNvPr>
            <p:cNvSpPr/>
            <p:nvPr/>
          </p:nvSpPr>
          <p:spPr>
            <a:xfrm>
              <a:off x="683986" y="3116140"/>
              <a:ext cx="146304" cy="146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00E8570-32EE-4778-8C4F-EE7A5D83C3B9}"/>
                </a:ext>
              </a:extLst>
            </p:cNvPr>
            <p:cNvSpPr/>
            <p:nvPr/>
          </p:nvSpPr>
          <p:spPr>
            <a:xfrm>
              <a:off x="683986" y="4056809"/>
              <a:ext cx="146304" cy="146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D5B25AA-C701-4FF8-8196-C5E85ED70EB2}"/>
                </a:ext>
              </a:extLst>
            </p:cNvPr>
            <p:cNvSpPr/>
            <p:nvPr/>
          </p:nvSpPr>
          <p:spPr>
            <a:xfrm>
              <a:off x="683986" y="5007991"/>
              <a:ext cx="146304" cy="146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5C0085D6-AB7F-4076-B8EA-A60ABDE58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61" y="2345654"/>
              <a:ext cx="731520" cy="731520"/>
            </a:xfrm>
            <a:prstGeom prst="rect">
              <a:avLst/>
            </a:prstGeom>
          </p:spPr>
        </p:pic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6DD03E12-AD2E-4EEE-B8CD-D00394953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61" y="3304934"/>
              <a:ext cx="731520" cy="731520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AB57B07D-D524-4D36-A271-1CF0F66DC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61" y="4243194"/>
              <a:ext cx="731520" cy="731520"/>
            </a:xfrm>
            <a:prstGeom prst="rect">
              <a:avLst/>
            </a:prstGeom>
          </p:spPr>
        </p:pic>
        <p:pic>
          <p:nvPicPr>
            <p:cNvPr id="48" name="Picture 47" descr="Icon&#10;&#10;Description automatically generated">
              <a:extLst>
                <a:ext uri="{FF2B5EF4-FFF2-40B4-BE49-F238E27FC236}">
                  <a16:creationId xmlns:a16="http://schemas.microsoft.com/office/drawing/2014/main" id="{1FA2B549-9DDC-4B14-9F59-A3A1C99AE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61" y="5191965"/>
              <a:ext cx="731520" cy="73152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14DFDC-2146-9C3D-AE24-1149C56F63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1564" y="899986"/>
            <a:ext cx="58578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CDEA235C-95F7-4021-A523-E8B9F29AEF1A}"/>
              </a:ext>
            </a:extLst>
          </p:cNvPr>
          <p:cNvGrpSpPr/>
          <p:nvPr/>
        </p:nvGrpSpPr>
        <p:grpSpPr>
          <a:xfrm>
            <a:off x="186597" y="762547"/>
            <a:ext cx="2743200" cy="1846488"/>
            <a:chOff x="119335" y="728759"/>
            <a:chExt cx="2743200" cy="1846488"/>
          </a:xfrm>
        </p:grpSpPr>
        <p:pic>
          <p:nvPicPr>
            <p:cNvPr id="3" name="Picture 2" descr="A person in a suit&#10;&#10;Description automatically generated with low confidence">
              <a:extLst>
                <a:ext uri="{FF2B5EF4-FFF2-40B4-BE49-F238E27FC236}">
                  <a16:creationId xmlns:a16="http://schemas.microsoft.com/office/drawing/2014/main" id="{95871E74-20F0-4EBB-A32E-F1865EF63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3871" y="728759"/>
              <a:ext cx="1174129" cy="13716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B8CF31-3AF8-4EDC-A0FF-6085AA0F9E7B}"/>
                </a:ext>
              </a:extLst>
            </p:cNvPr>
            <p:cNvSpPr txBox="1"/>
            <p:nvPr/>
          </p:nvSpPr>
          <p:spPr>
            <a:xfrm>
              <a:off x="119335" y="2113582"/>
              <a:ext cx="27432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Cem Dener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Vodeći stručnjak za upravljanje i voditelj projektnog tima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53ED910-04D0-47F1-AAE0-A58BBC72E697}"/>
              </a:ext>
            </a:extLst>
          </p:cNvPr>
          <p:cNvGrpSpPr/>
          <p:nvPr/>
        </p:nvGrpSpPr>
        <p:grpSpPr>
          <a:xfrm>
            <a:off x="2667378" y="1409643"/>
            <a:ext cx="2286000" cy="2032104"/>
            <a:chOff x="1924617" y="1841948"/>
            <a:chExt cx="2286000" cy="2032104"/>
          </a:xfrm>
        </p:grpSpPr>
        <p:pic>
          <p:nvPicPr>
            <p:cNvPr id="5" name="Picture 4" descr="A picture containing person, person, outdoor, smiling&#10;&#10;Description automatically generated">
              <a:extLst>
                <a:ext uri="{FF2B5EF4-FFF2-40B4-BE49-F238E27FC236}">
                  <a16:creationId xmlns:a16="http://schemas.microsoft.com/office/drawing/2014/main" id="{4A42873F-4F2B-436F-B352-30072CEFC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253" y="1841948"/>
              <a:ext cx="952728" cy="13716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FE1AAF-4BF6-4205-BC27-478CB09F9F17}"/>
                </a:ext>
              </a:extLst>
            </p:cNvPr>
            <p:cNvSpPr txBox="1"/>
            <p:nvPr/>
          </p:nvSpPr>
          <p:spPr>
            <a:xfrm>
              <a:off x="1924617" y="3227721"/>
              <a:ext cx="228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Kimberly D. Johns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Viša stručnjakinja za javni sektor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suvoditeljica projektnog tima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589E3-9269-4A19-8FA6-50024E2DF839}"/>
              </a:ext>
            </a:extLst>
          </p:cNvPr>
          <p:cNvGrpSpPr/>
          <p:nvPr/>
        </p:nvGrpSpPr>
        <p:grpSpPr>
          <a:xfrm>
            <a:off x="7362655" y="1409643"/>
            <a:ext cx="2011680" cy="1847438"/>
            <a:chOff x="9185981" y="900629"/>
            <a:chExt cx="2011680" cy="1847438"/>
          </a:xfrm>
        </p:grpSpPr>
        <p:pic>
          <p:nvPicPr>
            <p:cNvPr id="9" name="Picture 8" descr="A picture containing wall, person, indoor, posing&#10;&#10;Description automatically generated">
              <a:extLst>
                <a:ext uri="{FF2B5EF4-FFF2-40B4-BE49-F238E27FC236}">
                  <a16:creationId xmlns:a16="http://schemas.microsoft.com/office/drawing/2014/main" id="{8690D8BF-F789-4541-A7C7-B2E9593CB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9912" y="900629"/>
              <a:ext cx="1223818" cy="13716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74455E4-7128-4ED3-AF71-8341E9C357D2}"/>
                </a:ext>
              </a:extLst>
            </p:cNvPr>
            <p:cNvSpPr txBox="1"/>
            <p:nvPr/>
          </p:nvSpPr>
          <p:spPr>
            <a:xfrm>
              <a:off x="9185981" y="2286402"/>
              <a:ext cx="201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Asami Okahashi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Stručnjakinja za upravljanje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E5A9D7F-DC29-4912-A307-F0FE8B566C0F}"/>
              </a:ext>
            </a:extLst>
          </p:cNvPr>
          <p:cNvGrpSpPr/>
          <p:nvPr/>
        </p:nvGrpSpPr>
        <p:grpSpPr>
          <a:xfrm>
            <a:off x="4903117" y="4768299"/>
            <a:ext cx="2286000" cy="1843230"/>
            <a:chOff x="4567519" y="4876288"/>
            <a:chExt cx="2286000" cy="1843230"/>
          </a:xfrm>
        </p:grpSpPr>
        <p:pic>
          <p:nvPicPr>
            <p:cNvPr id="20" name="Picture 19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1E181727-FEAA-40AD-8E2D-96576488A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874" y="4876288"/>
              <a:ext cx="1193291" cy="13716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0D921B-9889-40E7-9F37-E2BC441186AF}"/>
                </a:ext>
              </a:extLst>
            </p:cNvPr>
            <p:cNvSpPr txBox="1"/>
            <p:nvPr/>
          </p:nvSpPr>
          <p:spPr>
            <a:xfrm>
              <a:off x="4567519" y="6257853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Jo</a:t>
              </a: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Calibri" panose="020F0502020204030204" pitchFamily="34" charset="0"/>
                </a:rPr>
                <a:t>ã</a:t>
              </a: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o Vasconcelos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Viši stručnjak za upravljanje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3C2639B-5CA1-49FC-BEBF-6E5085221E7F}"/>
              </a:ext>
            </a:extLst>
          </p:cNvPr>
          <p:cNvGrpSpPr/>
          <p:nvPr/>
        </p:nvGrpSpPr>
        <p:grpSpPr>
          <a:xfrm>
            <a:off x="415197" y="4768299"/>
            <a:ext cx="2286000" cy="1843230"/>
            <a:chOff x="280060" y="4773580"/>
            <a:chExt cx="2286000" cy="1843230"/>
          </a:xfrm>
        </p:grpSpPr>
        <p:pic>
          <p:nvPicPr>
            <p:cNvPr id="24" name="Picture 23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F3565F6D-7A62-4E2F-8A7F-A1AD2A537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696" y="4773580"/>
              <a:ext cx="952728" cy="13716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D2B44B-BF74-4BD7-97A0-C3D192540F12}"/>
                </a:ext>
              </a:extLst>
            </p:cNvPr>
            <p:cNvSpPr txBox="1"/>
            <p:nvPr/>
          </p:nvSpPr>
          <p:spPr>
            <a:xfrm>
              <a:off x="280060" y="6155145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Charles V. Blanco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Viši stručnjak za javni sektor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D4A88EC-9F8A-4590-8EC7-5B84C3A575AC}"/>
              </a:ext>
            </a:extLst>
          </p:cNvPr>
          <p:cNvGrpSpPr/>
          <p:nvPr/>
        </p:nvGrpSpPr>
        <p:grpSpPr>
          <a:xfrm>
            <a:off x="9467591" y="4768299"/>
            <a:ext cx="2286000" cy="1843230"/>
            <a:chOff x="7389800" y="4846357"/>
            <a:chExt cx="2286000" cy="1843230"/>
          </a:xfrm>
        </p:grpSpPr>
        <p:pic>
          <p:nvPicPr>
            <p:cNvPr id="27" name="Picture 26" descr="A person wearing glasses and a suit&#10;&#10;Description automatically generated with medium confidence">
              <a:extLst>
                <a:ext uri="{FF2B5EF4-FFF2-40B4-BE49-F238E27FC236}">
                  <a16:creationId xmlns:a16="http://schemas.microsoft.com/office/drawing/2014/main" id="{A62EFC72-5202-46EE-A03E-629F34173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436" y="4846357"/>
              <a:ext cx="952728" cy="13716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EECA0B-9FF2-4671-8FED-0277F639D129}"/>
                </a:ext>
              </a:extLst>
            </p:cNvPr>
            <p:cNvSpPr txBox="1"/>
            <p:nvPr/>
          </p:nvSpPr>
          <p:spPr>
            <a:xfrm>
              <a:off x="7389800" y="6227922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Hunt La Cascia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Viši stručnjak za javnu nabavu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C48CC77-A4AA-4158-BB58-DC3A30D85461}"/>
              </a:ext>
            </a:extLst>
          </p:cNvPr>
          <p:cNvSpPr txBox="1"/>
          <p:nvPr/>
        </p:nvSpPr>
        <p:spPr>
          <a:xfrm>
            <a:off x="8849140" y="119411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GTMI tim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8769FD-7B96-4671-A0B2-EAA595844593}"/>
              </a:ext>
            </a:extLst>
          </p:cNvPr>
          <p:cNvGrpSpPr/>
          <p:nvPr/>
        </p:nvGrpSpPr>
        <p:grpSpPr>
          <a:xfrm>
            <a:off x="5223157" y="2763181"/>
            <a:ext cx="1645920" cy="1833265"/>
            <a:chOff x="2363329" y="4107346"/>
            <a:chExt cx="1645920" cy="18332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C2146A5-645E-4170-ACFC-D33F739C843D}"/>
                </a:ext>
              </a:extLst>
            </p:cNvPr>
            <p:cNvSpPr txBox="1"/>
            <p:nvPr/>
          </p:nvSpPr>
          <p:spPr>
            <a:xfrm>
              <a:off x="2363329" y="5478946"/>
              <a:ext cx="16459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Freida Siregar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E.T. konzultantica</a:t>
              </a:r>
            </a:p>
          </p:txBody>
        </p:sp>
        <p:pic>
          <p:nvPicPr>
            <p:cNvPr id="38" name="Picture 37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D326F7EB-A3F9-4FE2-A2B9-D1BA6BD81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666" y="4107346"/>
              <a:ext cx="1183247" cy="137160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3636A5A-69E4-4BC8-BA72-BCE565039955}"/>
              </a:ext>
            </a:extLst>
          </p:cNvPr>
          <p:cNvGrpSpPr/>
          <p:nvPr/>
        </p:nvGrpSpPr>
        <p:grpSpPr>
          <a:xfrm>
            <a:off x="2756125" y="4081239"/>
            <a:ext cx="2194560" cy="1827851"/>
            <a:chOff x="6532396" y="1028984"/>
            <a:chExt cx="2194560" cy="182785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A951D7-1D4E-4A52-BE16-F4044BEA5A48}"/>
                </a:ext>
              </a:extLst>
            </p:cNvPr>
            <p:cNvSpPr txBox="1"/>
            <p:nvPr/>
          </p:nvSpPr>
          <p:spPr>
            <a:xfrm>
              <a:off x="6532396" y="2395170"/>
              <a:ext cx="21945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Susie Youngyun Lee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Mlađa službenica</a:t>
              </a:r>
            </a:p>
          </p:txBody>
        </p:sp>
        <p:pic>
          <p:nvPicPr>
            <p:cNvPr id="61" name="Picture 60" descr="A person with long hair&#10;&#10;Description automatically generated with low confidence">
              <a:extLst>
                <a:ext uri="{FF2B5EF4-FFF2-40B4-BE49-F238E27FC236}">
                  <a16:creationId xmlns:a16="http://schemas.microsoft.com/office/drawing/2014/main" id="{52D628AC-7419-43F5-89FC-457AFA0AA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312" y="1028984"/>
              <a:ext cx="952728" cy="13716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124EFE0-8016-4715-B5ED-D1712C8A2572}"/>
              </a:ext>
            </a:extLst>
          </p:cNvPr>
          <p:cNvGrpSpPr/>
          <p:nvPr/>
        </p:nvGrpSpPr>
        <p:grpSpPr>
          <a:xfrm>
            <a:off x="7619189" y="3837272"/>
            <a:ext cx="1645920" cy="1840985"/>
            <a:chOff x="6747417" y="3043221"/>
            <a:chExt cx="1645920" cy="18409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CF54D31-AEAC-4478-8DA9-6B6F96AF23E6}"/>
                </a:ext>
              </a:extLst>
            </p:cNvPr>
            <p:cNvSpPr txBox="1"/>
            <p:nvPr/>
          </p:nvSpPr>
          <p:spPr>
            <a:xfrm>
              <a:off x="6747417" y="4422541"/>
              <a:ext cx="16459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Çağla Giray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Konzultantica</a:t>
              </a:r>
            </a:p>
          </p:txBody>
        </p:sp>
        <p:pic>
          <p:nvPicPr>
            <p:cNvPr id="63" name="Picture 62" descr="A person with long hair&#10;&#10;Description automatically generated with low confidence">
              <a:extLst>
                <a:ext uri="{FF2B5EF4-FFF2-40B4-BE49-F238E27FC236}">
                  <a16:creationId xmlns:a16="http://schemas.microsoft.com/office/drawing/2014/main" id="{B29B8C99-FD9C-41DC-B16B-5F6EC27BD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013" y="3043221"/>
              <a:ext cx="952728" cy="137160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D05AD67-303A-40AE-ACC8-49E54EFE435A}"/>
              </a:ext>
            </a:extLst>
          </p:cNvPr>
          <p:cNvGrpSpPr/>
          <p:nvPr/>
        </p:nvGrpSpPr>
        <p:grpSpPr>
          <a:xfrm>
            <a:off x="9513311" y="2763181"/>
            <a:ext cx="2194560" cy="1837438"/>
            <a:chOff x="9071508" y="3217591"/>
            <a:chExt cx="2194560" cy="1837438"/>
          </a:xfrm>
        </p:grpSpPr>
        <p:pic>
          <p:nvPicPr>
            <p:cNvPr id="65" name="Picture 64" descr="A person with a beard and mustache&#10;&#10;Description automatically generated with low confidence">
              <a:extLst>
                <a:ext uri="{FF2B5EF4-FFF2-40B4-BE49-F238E27FC236}">
                  <a16:creationId xmlns:a16="http://schemas.microsoft.com/office/drawing/2014/main" id="{65957896-435F-4D1C-BE2E-00C7CCC09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384" y="3217591"/>
              <a:ext cx="1124808" cy="137160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BCCEE1F-2CE9-42FF-9061-C368E0B41DF9}"/>
                </a:ext>
              </a:extLst>
            </p:cNvPr>
            <p:cNvSpPr txBox="1"/>
            <p:nvPr/>
          </p:nvSpPr>
          <p:spPr>
            <a:xfrm>
              <a:off x="9071508" y="4593364"/>
              <a:ext cx="21945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Till Hartmann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Mlađi službenik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77C6E3D-6B36-4612-A376-382E3A21E960}"/>
              </a:ext>
            </a:extLst>
          </p:cNvPr>
          <p:cNvGrpSpPr/>
          <p:nvPr/>
        </p:nvGrpSpPr>
        <p:grpSpPr>
          <a:xfrm>
            <a:off x="552357" y="2763181"/>
            <a:ext cx="2011680" cy="1853195"/>
            <a:chOff x="740902" y="2889301"/>
            <a:chExt cx="2011680" cy="185319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CD26BBD-C442-47AF-95B0-27518FA92A88}"/>
                </a:ext>
              </a:extLst>
            </p:cNvPr>
            <p:cNvSpPr txBox="1"/>
            <p:nvPr/>
          </p:nvSpPr>
          <p:spPr>
            <a:xfrm>
              <a:off x="740902" y="4280831"/>
              <a:ext cx="201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Gustavo A. Zanabria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Konzultant</a:t>
              </a:r>
            </a:p>
          </p:txBody>
        </p:sp>
        <p:pic>
          <p:nvPicPr>
            <p:cNvPr id="83" name="Picture 82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42DBE4B9-B91E-4871-A13D-2F8BD3EC1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226" y="2889301"/>
              <a:ext cx="1163033" cy="1371600"/>
            </a:xfrm>
            <a:prstGeom prst="rect">
              <a:avLst/>
            </a:prstGeom>
          </p:spPr>
        </p:pic>
      </p:grpSp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D302274D-4859-439D-A0CC-273294C59C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643175F-E79E-4710-BD24-62F7A4C7237B}"/>
              </a:ext>
            </a:extLst>
          </p:cNvPr>
          <p:cNvGrpSpPr/>
          <p:nvPr/>
        </p:nvGrpSpPr>
        <p:grpSpPr>
          <a:xfrm>
            <a:off x="5131717" y="762547"/>
            <a:ext cx="1828800" cy="1847438"/>
            <a:chOff x="5131717" y="776722"/>
            <a:chExt cx="1828800" cy="184743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25851F-23A0-415B-BA0B-7BBDDBFC240A}"/>
                </a:ext>
              </a:extLst>
            </p:cNvPr>
            <p:cNvSpPr txBox="1"/>
            <p:nvPr/>
          </p:nvSpPr>
          <p:spPr>
            <a:xfrm>
              <a:off x="5131717" y="2162495"/>
              <a:ext cx="1828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Hubert Nii-Aponsah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Konzultant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94DDB8D-6CD9-47D0-9826-DB84AC6ED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37314" y="776722"/>
              <a:ext cx="1217607" cy="13716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504BF49-B103-444A-87C7-FBAA5CBF68F3}"/>
              </a:ext>
            </a:extLst>
          </p:cNvPr>
          <p:cNvGrpSpPr/>
          <p:nvPr/>
        </p:nvGrpSpPr>
        <p:grpSpPr>
          <a:xfrm>
            <a:off x="9467591" y="762547"/>
            <a:ext cx="2286000" cy="1857405"/>
            <a:chOff x="9467591" y="762547"/>
            <a:chExt cx="2286000" cy="185740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B51E0B-3681-4AD1-888B-E55C982FE031}"/>
                </a:ext>
              </a:extLst>
            </p:cNvPr>
            <p:cNvSpPr txBox="1"/>
            <p:nvPr/>
          </p:nvSpPr>
          <p:spPr>
            <a:xfrm>
              <a:off x="9467591" y="2158287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Youngseok Kim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Viši stručnjak za upravljanje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9A57DD-A958-4B38-9B7A-38D9552C7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019301" y="762547"/>
              <a:ext cx="118258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36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9E5938A-31C5-4A69-9A84-C7D417B903A5}"/>
              </a:ext>
            </a:extLst>
          </p:cNvPr>
          <p:cNvGrpSpPr/>
          <p:nvPr/>
        </p:nvGrpSpPr>
        <p:grpSpPr>
          <a:xfrm>
            <a:off x="5502088" y="1786564"/>
            <a:ext cx="2011680" cy="1843230"/>
            <a:chOff x="415197" y="4768299"/>
            <a:chExt cx="2011680" cy="18432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789C235-4965-4600-A7D3-47A90F5F10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49" r="3052"/>
            <a:stretch/>
          </p:blipFill>
          <p:spPr>
            <a:xfrm>
              <a:off x="824392" y="4768299"/>
              <a:ext cx="1193291" cy="13716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D2B44B-BF74-4BD7-97A0-C3D192540F12}"/>
                </a:ext>
              </a:extLst>
            </p:cNvPr>
            <p:cNvSpPr txBox="1"/>
            <p:nvPr/>
          </p:nvSpPr>
          <p:spPr>
            <a:xfrm>
              <a:off x="415197" y="6149864"/>
              <a:ext cx="201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Manar Eliriqsousi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Viši službenik za IT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E9F9C7-3E60-4FC5-BD49-32E48C36077E}"/>
              </a:ext>
            </a:extLst>
          </p:cNvPr>
          <p:cNvGrpSpPr/>
          <p:nvPr/>
        </p:nvGrpSpPr>
        <p:grpSpPr>
          <a:xfrm>
            <a:off x="2631842" y="4111810"/>
            <a:ext cx="2194560" cy="1843230"/>
            <a:chOff x="9467591" y="4768299"/>
            <a:chExt cx="2194560" cy="18432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74CEDFD-800A-4A7E-83F5-92001298C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8507" y="4768299"/>
              <a:ext cx="952729" cy="13716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EECA0B-9FF2-4671-8FED-0277F639D129}"/>
                </a:ext>
              </a:extLst>
            </p:cNvPr>
            <p:cNvSpPr txBox="1"/>
            <p:nvPr/>
          </p:nvSpPr>
          <p:spPr>
            <a:xfrm>
              <a:off x="9467591" y="6149864"/>
              <a:ext cx="21945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Shrikant Bhaskar Shinde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Konzultant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C48CC77-A4AA-4158-BB58-DC3A30D85461}"/>
              </a:ext>
            </a:extLst>
          </p:cNvPr>
          <p:cNvSpPr txBox="1"/>
          <p:nvPr/>
        </p:nvSpPr>
        <p:spPr>
          <a:xfrm>
            <a:off x="7022414" y="832254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ITSES tim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9301EB-26F7-478A-9C37-2C53E4157C2D}"/>
              </a:ext>
            </a:extLst>
          </p:cNvPr>
          <p:cNvGrpSpPr/>
          <p:nvPr/>
        </p:nvGrpSpPr>
        <p:grpSpPr>
          <a:xfrm>
            <a:off x="9686883" y="1786564"/>
            <a:ext cx="2011680" cy="1827851"/>
            <a:chOff x="2713098" y="3678697"/>
            <a:chExt cx="2011680" cy="18278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D5BB85-E2C4-47D2-A23F-E1363D558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2574" y="3678697"/>
              <a:ext cx="952729" cy="13716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A951D7-1D4E-4A52-BE16-F4044BEA5A48}"/>
                </a:ext>
              </a:extLst>
            </p:cNvPr>
            <p:cNvSpPr txBox="1"/>
            <p:nvPr/>
          </p:nvSpPr>
          <p:spPr>
            <a:xfrm>
              <a:off x="2713098" y="5044883"/>
              <a:ext cx="201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Hristo A. Nikodimov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Službenik za IT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E920A1-09C2-4067-9553-BE962EFF6AB7}"/>
              </a:ext>
            </a:extLst>
          </p:cNvPr>
          <p:cNvGrpSpPr/>
          <p:nvPr/>
        </p:nvGrpSpPr>
        <p:grpSpPr>
          <a:xfrm>
            <a:off x="7781778" y="1786564"/>
            <a:ext cx="1645920" cy="1840985"/>
            <a:chOff x="7545535" y="3678697"/>
            <a:chExt cx="1645920" cy="184098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4EF5F89-B145-4E4B-AF5C-F304ADE8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2130" y="3678697"/>
              <a:ext cx="952729" cy="13716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CF54D31-AEAC-4478-8DA9-6B6F96AF23E6}"/>
                </a:ext>
              </a:extLst>
            </p:cNvPr>
            <p:cNvSpPr txBox="1"/>
            <p:nvPr/>
          </p:nvSpPr>
          <p:spPr>
            <a:xfrm>
              <a:off x="7545535" y="5058017"/>
              <a:ext cx="16459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Misun Cho Kim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Službenik za IT</a:t>
              </a:r>
            </a:p>
          </p:txBody>
        </p:sp>
      </p:grpSp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D302274D-4859-439D-A0CC-273294C59C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6D1704F-53FE-44BB-AA85-B8BA29319401}"/>
              </a:ext>
            </a:extLst>
          </p:cNvPr>
          <p:cNvGrpSpPr/>
          <p:nvPr/>
        </p:nvGrpSpPr>
        <p:grpSpPr>
          <a:xfrm>
            <a:off x="5502088" y="4111810"/>
            <a:ext cx="2011680" cy="1843230"/>
            <a:chOff x="4903117" y="4768299"/>
            <a:chExt cx="2011680" cy="18432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0D921B-9889-40E7-9F37-E2BC441186AF}"/>
                </a:ext>
              </a:extLst>
            </p:cNvPr>
            <p:cNvSpPr txBox="1"/>
            <p:nvPr/>
          </p:nvSpPr>
          <p:spPr>
            <a:xfrm>
              <a:off x="4903117" y="6149864"/>
              <a:ext cx="201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Violeta S. Yovcheva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Službenica za IT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086DD7-211D-4183-ACF5-BEF66EB64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32593" y="4768299"/>
              <a:ext cx="952729" cy="1371600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4D1EB33-C20C-41F7-8ADB-40F697854985}"/>
              </a:ext>
            </a:extLst>
          </p:cNvPr>
          <p:cNvSpPr txBox="1"/>
          <p:nvPr/>
        </p:nvSpPr>
        <p:spPr>
          <a:xfrm>
            <a:off x="998392" y="832254"/>
            <a:ext cx="326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ITSDA tim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B57963-77E1-423B-9A59-FDD4D0220D97}"/>
              </a:ext>
            </a:extLst>
          </p:cNvPr>
          <p:cNvGrpSpPr/>
          <p:nvPr/>
        </p:nvGrpSpPr>
        <p:grpSpPr>
          <a:xfrm>
            <a:off x="7598898" y="4111810"/>
            <a:ext cx="2011680" cy="1853195"/>
            <a:chOff x="552357" y="2763181"/>
            <a:chExt cx="2011680" cy="185319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CD26BBD-C442-47AF-95B0-27518FA92A88}"/>
                </a:ext>
              </a:extLst>
            </p:cNvPr>
            <p:cNvSpPr txBox="1"/>
            <p:nvPr/>
          </p:nvSpPr>
          <p:spPr>
            <a:xfrm>
              <a:off x="552357" y="4154711"/>
              <a:ext cx="201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Kaloyan Velichkov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Konzultant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8B593D-18BD-474A-B38A-F15099D8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0383" y="2763181"/>
              <a:ext cx="1055629" cy="13716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B378E7-C304-44EB-9B60-1290E3192DB0}"/>
              </a:ext>
            </a:extLst>
          </p:cNvPr>
          <p:cNvGrpSpPr/>
          <p:nvPr/>
        </p:nvGrpSpPr>
        <p:grpSpPr>
          <a:xfrm>
            <a:off x="9686883" y="4111810"/>
            <a:ext cx="2011680" cy="1846488"/>
            <a:chOff x="205826" y="4795065"/>
            <a:chExt cx="2011680" cy="184648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B8CF31-3AF8-4EDC-A0FF-6085AA0F9E7B}"/>
                </a:ext>
              </a:extLst>
            </p:cNvPr>
            <p:cNvSpPr txBox="1"/>
            <p:nvPr/>
          </p:nvSpPr>
          <p:spPr>
            <a:xfrm>
              <a:off x="205826" y="6179888"/>
              <a:ext cx="201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Abdullah Bin Qamar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Konzultant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BB1D5D-7927-446A-9A69-427B4CFEC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6255" r="18000" b="14923"/>
            <a:stretch/>
          </p:blipFill>
          <p:spPr>
            <a:xfrm>
              <a:off x="681695" y="4795065"/>
              <a:ext cx="1059943" cy="13716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BA8399-9E25-4A7B-903F-C415A84EED39}"/>
              </a:ext>
            </a:extLst>
          </p:cNvPr>
          <p:cNvGrpSpPr/>
          <p:nvPr/>
        </p:nvGrpSpPr>
        <p:grpSpPr>
          <a:xfrm>
            <a:off x="444463" y="1786564"/>
            <a:ext cx="2011680" cy="1847438"/>
            <a:chOff x="7362655" y="1409643"/>
            <a:chExt cx="2011680" cy="184743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74455E4-7128-4ED3-AF71-8341E9C357D2}"/>
                </a:ext>
              </a:extLst>
            </p:cNvPr>
            <p:cNvSpPr txBox="1"/>
            <p:nvPr/>
          </p:nvSpPr>
          <p:spPr>
            <a:xfrm>
              <a:off x="7362655" y="2795416"/>
              <a:ext cx="201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Anna Maria Kojzar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Viša službenica za IT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BD29459-AC90-4C23-BF94-4450E5C23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92131" y="1409643"/>
              <a:ext cx="952729" cy="13716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018C4F-5C5E-4736-A75E-6963A5ED3E03}"/>
              </a:ext>
            </a:extLst>
          </p:cNvPr>
          <p:cNvGrpSpPr/>
          <p:nvPr/>
        </p:nvGrpSpPr>
        <p:grpSpPr>
          <a:xfrm>
            <a:off x="444463" y="4111810"/>
            <a:ext cx="2011680" cy="1837438"/>
            <a:chOff x="9513311" y="2763181"/>
            <a:chExt cx="2011680" cy="183743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BCCEE1F-2CE9-42FF-9061-C368E0B41DF9}"/>
                </a:ext>
              </a:extLst>
            </p:cNvPr>
            <p:cNvSpPr txBox="1"/>
            <p:nvPr/>
          </p:nvSpPr>
          <p:spPr>
            <a:xfrm>
              <a:off x="9513311" y="4138954"/>
              <a:ext cx="201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Varun V. Doiphode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Službenik za IT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87B37E3-416B-4432-843E-2DEA86314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42787" y="2763181"/>
              <a:ext cx="952729" cy="13716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9BF84E-1FB5-48CE-9A22-2D36359BB20C}"/>
              </a:ext>
            </a:extLst>
          </p:cNvPr>
          <p:cNvGrpSpPr/>
          <p:nvPr/>
        </p:nvGrpSpPr>
        <p:grpSpPr>
          <a:xfrm>
            <a:off x="2723282" y="1786564"/>
            <a:ext cx="2011680" cy="1857405"/>
            <a:chOff x="9467591" y="762547"/>
            <a:chExt cx="2011680" cy="185740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B51E0B-3681-4AD1-888B-E55C982FE031}"/>
                </a:ext>
              </a:extLst>
            </p:cNvPr>
            <p:cNvSpPr txBox="1"/>
            <p:nvPr/>
          </p:nvSpPr>
          <p:spPr>
            <a:xfrm>
              <a:off x="9467591" y="2158287"/>
              <a:ext cx="201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Parisa Nazarijam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hr-HR" sz="120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Konzultantica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FACF97A-036B-4044-A68D-2AE27E2E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97067" y="762547"/>
              <a:ext cx="952729" cy="1371600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01D493A-A5B3-4E77-BECC-3B3F7B4835CA}"/>
              </a:ext>
            </a:extLst>
          </p:cNvPr>
          <p:cNvSpPr/>
          <p:nvPr/>
        </p:nvSpPr>
        <p:spPr>
          <a:xfrm>
            <a:off x="5404338" y="767700"/>
            <a:ext cx="6400800" cy="54864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ED4C2C-4DEC-41C7-96F1-DA6AA914EE0B}"/>
              </a:ext>
            </a:extLst>
          </p:cNvPr>
          <p:cNvSpPr/>
          <p:nvPr/>
        </p:nvSpPr>
        <p:spPr>
          <a:xfrm>
            <a:off x="346012" y="767453"/>
            <a:ext cx="4572000" cy="54864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C1CB72E-5BFC-4183-B55E-5A7F4C366183}"/>
              </a:ext>
            </a:extLst>
          </p:cNvPr>
          <p:cNvSpPr txBox="1"/>
          <p:nvPr/>
        </p:nvSpPr>
        <p:spPr>
          <a:xfrm>
            <a:off x="1611541" y="1242566"/>
            <a:ext cx="2040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1400">
                <a:solidFill>
                  <a:srgbClr val="0000CC"/>
                </a:solidFill>
                <a:latin typeface="Montserrat" panose="00000500000000000000" pitchFamily="2" charset="0"/>
              </a:rPr>
              <a:t>Online ankete GTMI-ja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47EF027-6742-48FC-B367-CFD568E7D21D}"/>
              </a:ext>
            </a:extLst>
          </p:cNvPr>
          <p:cNvSpPr txBox="1"/>
          <p:nvPr/>
        </p:nvSpPr>
        <p:spPr>
          <a:xfrm>
            <a:off x="7516139" y="1242560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1400">
                <a:solidFill>
                  <a:srgbClr val="0000CC"/>
                </a:solidFill>
                <a:latin typeface="Montserrat" panose="00000500000000000000" pitchFamily="2" charset="0"/>
              </a:rPr>
              <a:t>Podatkovno sučelje GTMI-ja</a:t>
            </a:r>
          </a:p>
        </p:txBody>
      </p:sp>
    </p:spTree>
    <p:extLst>
      <p:ext uri="{BB962C8B-B14F-4D97-AF65-F5344CB8AC3E}">
        <p14:creationId xmlns:p14="http://schemas.microsoft.com/office/powerpoint/2010/main" val="51231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085D084-FB64-4B2E-BFC3-F4D327CB41DF}"/>
              </a:ext>
            </a:extLst>
          </p:cNvPr>
          <p:cNvSpPr/>
          <p:nvPr/>
        </p:nvSpPr>
        <p:spPr>
          <a:xfrm>
            <a:off x="12674" y="-1220"/>
            <a:ext cx="283464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FC6CB-80F3-4766-B91E-C5E33D644211}"/>
              </a:ext>
            </a:extLst>
          </p:cNvPr>
          <p:cNvSpPr txBox="1"/>
          <p:nvPr/>
        </p:nvSpPr>
        <p:spPr>
          <a:xfrm>
            <a:off x="4667233" y="119411"/>
            <a:ext cx="7295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400" b="1">
                <a:solidFill>
                  <a:srgbClr val="0000CC"/>
                </a:solidFill>
                <a:latin typeface="Montserrat" panose="00000500000000000000" pitchFamily="2" charset="0"/>
              </a:rPr>
              <a:t>Po čemu se razlikuje ažurirani GTMI za 2022.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EAB2E3C-8B3A-4DE0-B5E5-677CD08B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66499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z="1100" smtClean="0"/>
              <a:t>6</a:t>
            </a:fld>
            <a:endParaRPr lang="en-US" sz="110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7245F6E8-7C47-4909-A4F8-47DD3894B160}"/>
              </a:ext>
            </a:extLst>
          </p:cNvPr>
          <p:cNvSpPr/>
          <p:nvPr/>
        </p:nvSpPr>
        <p:spPr>
          <a:xfrm>
            <a:off x="325282" y="791638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 b="1">
                <a:latin typeface="Montserrat" panose="00000500000000000000" pitchFamily="2" charset="0"/>
              </a:rPr>
              <a:t>Savjetovanja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7F013CE4-217F-4DBA-830A-0E86B1448655}"/>
              </a:ext>
            </a:extLst>
          </p:cNvPr>
          <p:cNvSpPr/>
          <p:nvPr/>
        </p:nvSpPr>
        <p:spPr>
          <a:xfrm>
            <a:off x="325282" y="1384263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 b="1">
                <a:latin typeface="Montserrat" panose="00000500000000000000" pitchFamily="2" charset="0"/>
              </a:rPr>
              <a:t>Novi pokazatelji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1B8B908E-1D2B-4E9E-8977-6D035B1C4772}"/>
              </a:ext>
            </a:extLst>
          </p:cNvPr>
          <p:cNvSpPr/>
          <p:nvPr/>
        </p:nvSpPr>
        <p:spPr>
          <a:xfrm>
            <a:off x="325282" y="1976888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 b="1">
                <a:latin typeface="Montserrat" panose="00000500000000000000" pitchFamily="2" charset="0"/>
              </a:rPr>
              <a:t>Online ankete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CD7EE81-2CA3-4218-9308-6D95C6FBBC92}"/>
              </a:ext>
            </a:extLst>
          </p:cNvPr>
          <p:cNvSpPr/>
          <p:nvPr/>
        </p:nvSpPr>
        <p:spPr>
          <a:xfrm>
            <a:off x="325282" y="2569513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 b="1">
                <a:latin typeface="Montserrat" panose="00000500000000000000" pitchFamily="2" charset="0"/>
              </a:rPr>
              <a:t>Obuhvat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D7C109AE-DD3E-4988-AD91-2029E51FB555}"/>
              </a:ext>
            </a:extLst>
          </p:cNvPr>
          <p:cNvSpPr/>
          <p:nvPr/>
        </p:nvSpPr>
        <p:spPr>
          <a:xfrm>
            <a:off x="325282" y="4347388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 b="1">
                <a:latin typeface="Montserrat" panose="00000500000000000000" pitchFamily="2" charset="0"/>
              </a:rPr>
              <a:t>Validacija</a:t>
            </a: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0B2F1F17-98EE-4F1E-8595-C56F476ABE3F}"/>
              </a:ext>
            </a:extLst>
          </p:cNvPr>
          <p:cNvSpPr/>
          <p:nvPr/>
        </p:nvSpPr>
        <p:spPr>
          <a:xfrm>
            <a:off x="325282" y="3754763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 b="1">
                <a:latin typeface="Montserrat" panose="00000500000000000000" pitchFamily="2" charset="0"/>
              </a:rPr>
              <a:t>Sudjelovanje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A3E7C461-3EFD-4B84-BEE2-4FC47F37AE9D}"/>
              </a:ext>
            </a:extLst>
          </p:cNvPr>
          <p:cNvSpPr/>
          <p:nvPr/>
        </p:nvSpPr>
        <p:spPr>
          <a:xfrm>
            <a:off x="325282" y="4940013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 b="1">
                <a:latin typeface="Montserrat" panose="00000500000000000000" pitchFamily="2" charset="0"/>
              </a:rPr>
              <a:t>Transparentnost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C9305DAA-246E-40BD-BBA4-4AC189BD584C}"/>
              </a:ext>
            </a:extLst>
          </p:cNvPr>
          <p:cNvSpPr/>
          <p:nvPr/>
        </p:nvSpPr>
        <p:spPr>
          <a:xfrm>
            <a:off x="325282" y="5532638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 b="1">
                <a:latin typeface="Montserrat" panose="00000500000000000000" pitchFamily="2" charset="0"/>
              </a:rPr>
              <a:t>Podatkovno sučelje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40ED5C-3C3C-47CC-926B-C2F6516757AA}"/>
              </a:ext>
            </a:extLst>
          </p:cNvPr>
          <p:cNvSpPr/>
          <p:nvPr/>
        </p:nvSpPr>
        <p:spPr>
          <a:xfrm>
            <a:off x="3046416" y="791638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>
                <a:solidFill>
                  <a:srgbClr val="0000CC"/>
                </a:solidFill>
              </a:rPr>
              <a:t>Savjetovanja s 9 relevantnih međunarodnih organizacija i 10 grupa Svjetske banke uključenih u DG/GovTech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3A0DD1-4EE4-4D5D-8C97-079E15CCF065}"/>
              </a:ext>
            </a:extLst>
          </p:cNvPr>
          <p:cNvSpPr/>
          <p:nvPr/>
        </p:nvSpPr>
        <p:spPr>
          <a:xfrm>
            <a:off x="3046416" y="1384263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>
                <a:solidFill>
                  <a:srgbClr val="0000CC"/>
                </a:solidFill>
              </a:rPr>
              <a:t>Novo &gt; 5 od 40 ključnih pokazatelja + 2 od 8 vanjskih pokazatelja koji mjere manje poznata područja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40F2A0-96CF-4906-85D7-25728D5F9A97}"/>
              </a:ext>
            </a:extLst>
          </p:cNvPr>
          <p:cNvSpPr/>
          <p:nvPr/>
        </p:nvSpPr>
        <p:spPr>
          <a:xfrm>
            <a:off x="3046416" y="1976888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>
                <a:solidFill>
                  <a:srgbClr val="0000CC"/>
                </a:solidFill>
              </a:rPr>
              <a:t>Online anketa GTMI-ja središnje vlade (CG) i anketa podnacionalnih razina vlasti (SNG) [pilot projekt]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652636-58FE-4048-B4F9-D5CE426737F3}"/>
              </a:ext>
            </a:extLst>
          </p:cNvPr>
          <p:cNvSpPr/>
          <p:nvPr/>
        </p:nvSpPr>
        <p:spPr>
          <a:xfrm>
            <a:off x="3046416" y="2569513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>
                <a:solidFill>
                  <a:srgbClr val="0000CC"/>
                </a:solidFill>
              </a:rPr>
              <a:t>CG GTMI &gt; 850+ dužnosnika iz 164 gospodarstva + SNG GTMI &gt; 350+ dužnosnika iz 20 zemalja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418E285-6332-44C4-A81C-41AF87E47084}"/>
              </a:ext>
            </a:extLst>
          </p:cNvPr>
          <p:cNvSpPr/>
          <p:nvPr/>
        </p:nvSpPr>
        <p:spPr>
          <a:xfrm>
            <a:off x="3046416" y="3711783"/>
            <a:ext cx="8869680" cy="54864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>
                <a:solidFill>
                  <a:srgbClr val="0000CC"/>
                </a:solidFill>
              </a:rPr>
              <a:t>CG GTMI &gt; 135 gospodarstava predalo izravno + daljinsko prikupljanje podataka za preostalih 63 </a:t>
            </a:r>
          </a:p>
          <a:p>
            <a:r>
              <a:rPr lang="hr-HR" sz="1600">
                <a:solidFill>
                  <a:srgbClr val="0000CC"/>
                </a:solidFill>
              </a:rPr>
              <a:t>SNG GTMI &gt; 122 subjekta podnacionalne razine vlasti (države, općine) iz 17 zemalja predalo izravno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51B6B4B-A8BF-4D9B-85B1-0AD59D5767A6}"/>
              </a:ext>
            </a:extLst>
          </p:cNvPr>
          <p:cNvSpPr/>
          <p:nvPr/>
        </p:nvSpPr>
        <p:spPr>
          <a:xfrm>
            <a:off x="3046416" y="4347388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>
                <a:solidFill>
                  <a:srgbClr val="0000CC"/>
                </a:solidFill>
              </a:rPr>
              <a:t>Dovoljno vremena za prikupljanje podataka (ožujak/mart-lipanj/jun) i validaciju (srpanj/jul-kolovoz/august)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527754-F920-43D4-9E5D-3FE0F86A7B8D}"/>
              </a:ext>
            </a:extLst>
          </p:cNvPr>
          <p:cNvSpPr/>
          <p:nvPr/>
        </p:nvSpPr>
        <p:spPr>
          <a:xfrm>
            <a:off x="3046416" y="4940013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>
                <a:solidFill>
                  <a:srgbClr val="0000CC"/>
                </a:solidFill>
              </a:rPr>
              <a:t>Redovita ažuriranja + Svi sudionici obaviješteni o skupinama GTMI-ja za 2022. prije javne objave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34C5E4-2328-4CE7-8DFC-16ADE706E69D}"/>
              </a:ext>
            </a:extLst>
          </p:cNvPr>
          <p:cNvSpPr/>
          <p:nvPr/>
        </p:nvSpPr>
        <p:spPr>
          <a:xfrm>
            <a:off x="3046416" y="5532638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>
                <a:solidFill>
                  <a:srgbClr val="0000CC"/>
                </a:solidFill>
              </a:rPr>
              <a:t>Karte i grafikoni za obradu i istraživanje GTMI nalaza i GovTech baze podataka projekata</a:t>
            </a:r>
          </a:p>
        </p:txBody>
      </p:sp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EC0D1855-E39B-40E0-81A9-B73C4D43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C5944BB4-EC9F-4080-BA44-496F6EC7C6BE}"/>
              </a:ext>
            </a:extLst>
          </p:cNvPr>
          <p:cNvSpPr/>
          <p:nvPr/>
        </p:nvSpPr>
        <p:spPr>
          <a:xfrm>
            <a:off x="325282" y="3162138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 b="1">
                <a:latin typeface="Montserrat" panose="00000500000000000000" pitchFamily="2" charset="0"/>
              </a:rPr>
              <a:t>Privatnost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845A27-BD07-47C5-AA32-1B410901237B}"/>
              </a:ext>
            </a:extLst>
          </p:cNvPr>
          <p:cNvSpPr/>
          <p:nvPr/>
        </p:nvSpPr>
        <p:spPr>
          <a:xfrm>
            <a:off x="3046416" y="3162138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>
                <a:solidFill>
                  <a:srgbClr val="0000CC"/>
                </a:solidFill>
              </a:rPr>
              <a:t>Akreditacija SZP WB-a za održavanje GTMI liste kontakata. Zaštita osobnih podataka.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13E0297F-416B-46DB-95E6-1FFA19325803}"/>
              </a:ext>
            </a:extLst>
          </p:cNvPr>
          <p:cNvSpPr/>
          <p:nvPr/>
        </p:nvSpPr>
        <p:spPr>
          <a:xfrm>
            <a:off x="325282" y="6125267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 b="1">
                <a:latin typeface="Montserrat" panose="00000500000000000000" pitchFamily="2" charset="0"/>
              </a:rPr>
              <a:t>Otvoreni podaci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822414-023B-4DA0-AC28-7F79B6949E40}"/>
              </a:ext>
            </a:extLst>
          </p:cNvPr>
          <p:cNvSpPr/>
          <p:nvPr/>
        </p:nvSpPr>
        <p:spPr>
          <a:xfrm>
            <a:off x="3046416" y="6125267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hr-HR" sz="1600">
                <a:solidFill>
                  <a:srgbClr val="0000CC"/>
                </a:solidFill>
              </a:rPr>
              <a:t>Izdanja skupa podataka GovTech za 2020. i 2022. dostupna su u katalogu podataka WBG-a</a:t>
            </a:r>
          </a:p>
        </p:txBody>
      </p:sp>
    </p:spTree>
    <p:extLst>
      <p:ext uri="{BB962C8B-B14F-4D97-AF65-F5344CB8AC3E}">
        <p14:creationId xmlns:p14="http://schemas.microsoft.com/office/powerpoint/2010/main" val="14814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7" grpId="0" animBg="1"/>
      <p:bldP spid="23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B00D5F58-7B7B-40EA-BDB2-3ABE0BA440AC}"/>
              </a:ext>
            </a:extLst>
          </p:cNvPr>
          <p:cNvSpPr/>
          <p:nvPr/>
        </p:nvSpPr>
        <p:spPr>
          <a:xfrm>
            <a:off x="242227" y="3349188"/>
            <a:ext cx="11704320" cy="3657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ontserrat" panose="000005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F054D73-F290-4876-8CA9-374C611C2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787823"/>
              </p:ext>
            </p:extLst>
          </p:nvPr>
        </p:nvGraphicFramePr>
        <p:xfrm>
          <a:off x="390627" y="892318"/>
          <a:ext cx="11666131" cy="468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9BB900-0F2F-45F6-BFCC-D758D87916DF}"/>
              </a:ext>
            </a:extLst>
          </p:cNvPr>
          <p:cNvSpPr txBox="1"/>
          <p:nvPr/>
        </p:nvSpPr>
        <p:spPr>
          <a:xfrm rot="-3840000">
            <a:off x="-220459" y="4558757"/>
            <a:ext cx="1465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b="1" dirty="0">
                <a:solidFill>
                  <a:srgbClr val="0000CC"/>
                </a:solidFill>
                <a:latin typeface="Montserrat" panose="00000500000000000000" pitchFamily="2" charset="0"/>
              </a:rPr>
              <a:t>studeni/novembar 2021.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0E5D51-5B06-4786-ACCE-4FDD77F493C1}"/>
              </a:ext>
            </a:extLst>
          </p:cNvPr>
          <p:cNvSpPr txBox="1"/>
          <p:nvPr/>
        </p:nvSpPr>
        <p:spPr>
          <a:xfrm rot="17760000">
            <a:off x="10453775" y="2222742"/>
            <a:ext cx="1980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b="1" dirty="0">
                <a:solidFill>
                  <a:srgbClr val="0000CC"/>
                </a:solidFill>
                <a:latin typeface="Montserrat" panose="00000500000000000000" pitchFamily="2" charset="0"/>
              </a:rPr>
              <a:t>studeni/novembar 2022.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ECC086-0B8F-4098-B396-87DE26EFB78F}"/>
              </a:ext>
            </a:extLst>
          </p:cNvPr>
          <p:cNvSpPr txBox="1"/>
          <p:nvPr/>
        </p:nvSpPr>
        <p:spPr>
          <a:xfrm rot="17760000">
            <a:off x="2622356" y="4602020"/>
            <a:ext cx="1507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b="1" dirty="0">
                <a:solidFill>
                  <a:srgbClr val="0000CC"/>
                </a:solidFill>
                <a:latin typeface="Montserrat" panose="00000500000000000000" pitchFamily="2" charset="0"/>
              </a:rPr>
              <a:t>ožujak/mart 2022.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042B3-AE4A-4A74-841B-82438D4D12F0}"/>
              </a:ext>
            </a:extLst>
          </p:cNvPr>
          <p:cNvSpPr txBox="1"/>
          <p:nvPr/>
        </p:nvSpPr>
        <p:spPr>
          <a:xfrm rot="17760000">
            <a:off x="5979759" y="4751315"/>
            <a:ext cx="2004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>
                <a:solidFill>
                  <a:srgbClr val="0000CC"/>
                </a:solidFill>
                <a:latin typeface="Montserrat" panose="00000500000000000000" pitchFamily="2" charset="0"/>
              </a:rPr>
              <a:t>rujan/septembar 2022.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672DB6-4081-49F7-A409-827D80ED4114}"/>
              </a:ext>
            </a:extLst>
          </p:cNvPr>
          <p:cNvSpPr txBox="1"/>
          <p:nvPr/>
        </p:nvSpPr>
        <p:spPr>
          <a:xfrm rot="17760000">
            <a:off x="7597054" y="4752579"/>
            <a:ext cx="18421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b="1" dirty="0">
                <a:solidFill>
                  <a:srgbClr val="0000CC"/>
                </a:solidFill>
                <a:latin typeface="Montserrat" panose="00000500000000000000" pitchFamily="2" charset="0"/>
              </a:rPr>
              <a:t>listopad/oktobar 2022.</a:t>
            </a:r>
          </a:p>
        </p:txBody>
      </p:sp>
      <p:sp>
        <p:nvSpPr>
          <p:cNvPr id="18" name="Slide Number Placeholder 16">
            <a:extLst>
              <a:ext uri="{FF2B5EF4-FFF2-40B4-BE49-F238E27FC236}">
                <a16:creationId xmlns:a16="http://schemas.microsoft.com/office/drawing/2014/main" id="{DF16A740-902E-4174-B247-39F2C844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7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18CF5B-ADE7-4901-B6D9-4C7E91F51C86}"/>
              </a:ext>
            </a:extLst>
          </p:cNvPr>
          <p:cNvSpPr txBox="1"/>
          <p:nvPr/>
        </p:nvSpPr>
        <p:spPr>
          <a:xfrm>
            <a:off x="6515848" y="119411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Ažuriranje GTMI-ja za 2022.: Vremenski raspored</a:t>
            </a: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B147684C-B2C0-44CE-9831-74899AB255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276603-44B6-41E4-8FF9-A0916A87F83B}"/>
              </a:ext>
            </a:extLst>
          </p:cNvPr>
          <p:cNvSpPr txBox="1"/>
          <p:nvPr/>
        </p:nvSpPr>
        <p:spPr>
          <a:xfrm rot="17760000">
            <a:off x="10671343" y="4407219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solidFill>
                  <a:srgbClr val="0000CC"/>
                </a:solidFill>
                <a:latin typeface="Montserrat" panose="00000500000000000000" pitchFamily="2" charset="0"/>
              </a:rPr>
              <a:t>Distribucija</a:t>
            </a:r>
          </a:p>
        </p:txBody>
      </p:sp>
    </p:spTree>
    <p:extLst>
      <p:ext uri="{BB962C8B-B14F-4D97-AF65-F5344CB8AC3E}">
        <p14:creationId xmlns:p14="http://schemas.microsoft.com/office/powerpoint/2010/main" val="287859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96A5C53B-CC99-443D-AB2D-64BDE42D55ED}"/>
              </a:ext>
            </a:extLst>
          </p:cNvPr>
          <p:cNvSpPr txBox="1"/>
          <p:nvPr/>
        </p:nvSpPr>
        <p:spPr>
          <a:xfrm>
            <a:off x="9974" y="733201"/>
            <a:ext cx="9171432" cy="62324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hr-HR" sz="1600" i="1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Postoje 154 uspostavljena subjekta digitalne vlade/GovTech diljem svijeta,</a:t>
            </a:r>
          </a:p>
          <a:p>
            <a:pPr marL="0" marR="0" indent="0" algn="ctr">
              <a:spcBef>
                <a:spcPts val="300"/>
              </a:spcBef>
            </a:pPr>
            <a:r>
              <a:rPr lang="hr-HR" sz="1600" i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 dobre prakse su vrlo vidljive u 69 od 198 gospodarstava.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DC0F2A-0A08-4943-A253-D4CBB2A140BA}"/>
              </a:ext>
            </a:extLst>
          </p:cNvPr>
          <p:cNvSpPr/>
          <p:nvPr/>
        </p:nvSpPr>
        <p:spPr>
          <a:xfrm>
            <a:off x="9168180" y="733201"/>
            <a:ext cx="3017520" cy="61264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9B86EC-D827-4832-A636-0A1A5793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8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8CC413-8824-448A-98C3-78EC8B9EB87E}"/>
              </a:ext>
            </a:extLst>
          </p:cNvPr>
          <p:cNvSpPr txBox="1"/>
          <p:nvPr/>
        </p:nvSpPr>
        <p:spPr>
          <a:xfrm>
            <a:off x="5548904" y="119411"/>
            <a:ext cx="638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GTMI za 2022.: Međunarodna predviđanja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8DA82F-27F1-439A-BCC0-4A6D312BB8D7}"/>
              </a:ext>
            </a:extLst>
          </p:cNvPr>
          <p:cNvGrpSpPr/>
          <p:nvPr/>
        </p:nvGrpSpPr>
        <p:grpSpPr>
          <a:xfrm>
            <a:off x="9343323" y="3501126"/>
            <a:ext cx="2743200" cy="1481574"/>
            <a:chOff x="9500973" y="3595716"/>
            <a:chExt cx="2743200" cy="1481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238ECF-3D19-4902-9649-D898ECA8E5C8}"/>
                </a:ext>
              </a:extLst>
            </p:cNvPr>
            <p:cNvSpPr/>
            <p:nvPr/>
          </p:nvSpPr>
          <p:spPr>
            <a:xfrm>
              <a:off x="9500973" y="3753851"/>
              <a:ext cx="27432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hr-HR" sz="1600" b="1" i="0" u="none" strike="noStrike" cap="none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Na temelju rezultata komponente GTMI, svako je gospodarstvo grupirano u jednu od četiri kategorije (A do D)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21B363-D533-4DC8-90CE-D6EE5F4DDB27}"/>
                </a:ext>
              </a:extLst>
            </p:cNvPr>
            <p:cNvGrpSpPr/>
            <p:nvPr/>
          </p:nvGrpSpPr>
          <p:grpSpPr>
            <a:xfrm>
              <a:off x="9500973" y="3595716"/>
              <a:ext cx="2117438" cy="126605"/>
              <a:chOff x="9736263" y="3154284"/>
              <a:chExt cx="2117438" cy="12660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1EED3CA-6F6B-4FE9-BC28-C7599E4806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0661" y="3217586"/>
                <a:ext cx="146304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695695C-C855-448A-9C58-B1332BC8AA82}"/>
                  </a:ext>
                </a:extLst>
              </p:cNvPr>
              <p:cNvSpPr/>
              <p:nvPr/>
            </p:nvSpPr>
            <p:spPr>
              <a:xfrm>
                <a:off x="9736263" y="3154284"/>
                <a:ext cx="690492" cy="1266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A66739-D0B5-4F13-9F2F-C876312395BC}"/>
              </a:ext>
            </a:extLst>
          </p:cNvPr>
          <p:cNvGrpSpPr/>
          <p:nvPr/>
        </p:nvGrpSpPr>
        <p:grpSpPr>
          <a:xfrm>
            <a:off x="9343323" y="2012547"/>
            <a:ext cx="2743200" cy="1258593"/>
            <a:chOff x="9500973" y="2170204"/>
            <a:chExt cx="2743200" cy="12585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AD3FF9-2E35-4399-89D4-F7CFC580D4B6}"/>
                </a:ext>
              </a:extLst>
            </p:cNvPr>
            <p:cNvSpPr/>
            <p:nvPr/>
          </p:nvSpPr>
          <p:spPr>
            <a:xfrm>
              <a:off x="9500973" y="2331517"/>
              <a:ext cx="2743200" cy="1097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hr-HR" sz="1600" b="1" i="0" u="none" strike="noStrike" cap="none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Verzija iz 2022. uglavnom se temelji na podacima online anketa koje su dali vladini dužnosnici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3988F81-39E5-4B8D-87FD-B5E53368227C}"/>
                </a:ext>
              </a:extLst>
            </p:cNvPr>
            <p:cNvGrpSpPr/>
            <p:nvPr/>
          </p:nvGrpSpPr>
          <p:grpSpPr>
            <a:xfrm>
              <a:off x="9500973" y="2170204"/>
              <a:ext cx="2117438" cy="126605"/>
              <a:chOff x="9736263" y="3154284"/>
              <a:chExt cx="2117438" cy="126605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EB01930-0611-43F6-BAAD-B8A1E3076F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0661" y="3217586"/>
                <a:ext cx="146304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EC38074-0F8A-4F49-B1D8-33D0C4E9079C}"/>
                  </a:ext>
                </a:extLst>
              </p:cNvPr>
              <p:cNvSpPr/>
              <p:nvPr/>
            </p:nvSpPr>
            <p:spPr>
              <a:xfrm>
                <a:off x="9736263" y="3154284"/>
                <a:ext cx="690492" cy="1266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F50E20-CE5B-4519-AB92-7DD1A9773A47}"/>
              </a:ext>
            </a:extLst>
          </p:cNvPr>
          <p:cNvGrpSpPr/>
          <p:nvPr/>
        </p:nvGrpSpPr>
        <p:grpSpPr>
          <a:xfrm>
            <a:off x="9343323" y="1024125"/>
            <a:ext cx="2743200" cy="787938"/>
            <a:chOff x="9500973" y="1202796"/>
            <a:chExt cx="2743200" cy="7879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F98BF5-6A36-4237-A02D-E5AA88334DB8}"/>
                </a:ext>
              </a:extLst>
            </p:cNvPr>
            <p:cNvSpPr/>
            <p:nvPr/>
          </p:nvSpPr>
          <p:spPr>
            <a:xfrm>
              <a:off x="9500973" y="1350654"/>
              <a:ext cx="274320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hr-HR" sz="1600" b="1" i="0" u="none" strike="noStrike" cap="none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GTMI za 2020. temelji se na podacima prikupljenim na daljinu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5DD94D3-0276-444D-89D8-7BA3EE583374}"/>
                </a:ext>
              </a:extLst>
            </p:cNvPr>
            <p:cNvGrpSpPr/>
            <p:nvPr/>
          </p:nvGrpSpPr>
          <p:grpSpPr>
            <a:xfrm>
              <a:off x="9500973" y="1202796"/>
              <a:ext cx="2117438" cy="126605"/>
              <a:chOff x="9736263" y="3154284"/>
              <a:chExt cx="2117438" cy="126605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5B9F446-5B1C-49A0-BEA9-DED2707F3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0661" y="3217586"/>
                <a:ext cx="146304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E394F6D-B3C7-44AE-915B-4ECE4EF880C6}"/>
                  </a:ext>
                </a:extLst>
              </p:cNvPr>
              <p:cNvSpPr/>
              <p:nvPr/>
            </p:nvSpPr>
            <p:spPr>
              <a:xfrm>
                <a:off x="9736263" y="3154284"/>
                <a:ext cx="690492" cy="1266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1D92A03F-19B9-4857-AB31-571A2FF8D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587593"/>
              </p:ext>
            </p:extLst>
          </p:nvPr>
        </p:nvGraphicFramePr>
        <p:xfrm>
          <a:off x="8548573" y="5263546"/>
          <a:ext cx="3282704" cy="1341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980608118"/>
                    </a:ext>
                  </a:extLst>
                </a:gridCol>
                <a:gridCol w="813824">
                  <a:extLst>
                    <a:ext uri="{9D8B030D-6E8A-4147-A177-3AD203B41FA5}">
                      <a16:colId xmlns:a16="http://schemas.microsoft.com/office/drawing/2014/main" val="40791468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2086084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Montserrat" panose="00000500000000000000" pitchFamily="2" charset="0"/>
                        </a:rPr>
                        <a:t>Skupina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Montserrat" panose="00000500000000000000" pitchFamily="2" charset="0"/>
                        </a:rPr>
                        <a:t>Rezultat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800" dirty="0">
                          <a:latin typeface="Montserrat" panose="00000500000000000000" pitchFamily="2" charset="0"/>
                        </a:rPr>
                        <a:t>GTMI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417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0,75-1,00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000" b="1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Vrlo visoki&gt;vodeći u GT-u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4999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B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0,50-0,74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000" b="1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Visoki&gt;Značajan fokus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2624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C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0,25-0,49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000" b="1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Srednji&gt;Određen fokus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883298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0,00-0,24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0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Niski&gt;Minimalan fokus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53692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AFA62027-C688-47B2-AD1E-56E4309E064F}"/>
              </a:ext>
            </a:extLst>
          </p:cNvPr>
          <p:cNvSpPr txBox="1"/>
          <p:nvPr/>
        </p:nvSpPr>
        <p:spPr>
          <a:xfrm>
            <a:off x="237707" y="6308640"/>
            <a:ext cx="84727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1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GTMI prikazuje ukupni napredak zemlje u digitalnoj transformaciji. </a:t>
            </a:r>
          </a:p>
          <a:p>
            <a:pPr algn="ctr"/>
            <a:r>
              <a:rPr lang="hr-HR" sz="11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GTMI nije namijenjen stvaranju rang liste ili procjeni spremnosti zemlje za GovTech ili učinkovitost GovTecha.</a:t>
            </a:r>
          </a:p>
        </p:txBody>
      </p:sp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8C1151C4-2EE4-4291-A6C8-92CCD8CF1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3D116-ECAE-CB9D-191E-4A20A71F9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49" y="1356449"/>
            <a:ext cx="8137665" cy="50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A87E372-6F8D-4CB5-BEB9-E93975F60C3D}"/>
              </a:ext>
            </a:extLst>
          </p:cNvPr>
          <p:cNvSpPr/>
          <p:nvPr/>
        </p:nvSpPr>
        <p:spPr>
          <a:xfrm>
            <a:off x="10510" y="741780"/>
            <a:ext cx="5212080" cy="61264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6">
            <a:extLst>
              <a:ext uri="{FF2B5EF4-FFF2-40B4-BE49-F238E27FC236}">
                <a16:creationId xmlns:a16="http://schemas.microsoft.com/office/drawing/2014/main" id="{DF16A740-902E-4174-B247-39F2C844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00053-6A3F-4802-AE6D-03192A3B9FF4}"/>
              </a:ext>
            </a:extLst>
          </p:cNvPr>
          <p:cNvSpPr txBox="1"/>
          <p:nvPr/>
        </p:nvSpPr>
        <p:spPr>
          <a:xfrm>
            <a:off x="5548904" y="119411"/>
            <a:ext cx="638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b="1">
                <a:solidFill>
                  <a:srgbClr val="0000CC"/>
                </a:solidFill>
                <a:latin typeface="Montserrat" panose="00000500000000000000" pitchFamily="2" charset="0"/>
              </a:rPr>
              <a:t>GTMI za 2022.: Međunarodna predviđanja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F4A0742-F61A-47BC-9F41-A84E5403569F}"/>
              </a:ext>
            </a:extLst>
          </p:cNvPr>
          <p:cNvSpPr/>
          <p:nvPr/>
        </p:nvSpPr>
        <p:spPr>
          <a:xfrm>
            <a:off x="8540205" y="1936583"/>
            <a:ext cx="365760" cy="365760"/>
          </a:xfrm>
          <a:prstGeom prst="rightArrow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6FE2631-A4F3-435D-8378-E37DEDE8935C}"/>
              </a:ext>
            </a:extLst>
          </p:cNvPr>
          <p:cNvSpPr/>
          <p:nvPr/>
        </p:nvSpPr>
        <p:spPr>
          <a:xfrm>
            <a:off x="8540205" y="4958403"/>
            <a:ext cx="365760" cy="365760"/>
          </a:xfrm>
          <a:prstGeom prst="rightArrow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E8D567-54FF-4F69-BA4B-78985C522847}"/>
              </a:ext>
            </a:extLst>
          </p:cNvPr>
          <p:cNvGrpSpPr/>
          <p:nvPr/>
        </p:nvGrpSpPr>
        <p:grpSpPr>
          <a:xfrm>
            <a:off x="9086173" y="747863"/>
            <a:ext cx="2743200" cy="2743200"/>
            <a:chOff x="3883574" y="810923"/>
            <a:chExt cx="2743200" cy="27432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C5DCC05-9094-4826-925E-4AD23D9E2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574" y="810923"/>
              <a:ext cx="2743200" cy="2743200"/>
            </a:xfrm>
            <a:prstGeom prst="rect">
              <a:avLst/>
            </a:prstGeom>
            <a:noFill/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39C858-E5A7-4720-86EF-5D4BDB401EB4}"/>
                </a:ext>
              </a:extLst>
            </p:cNvPr>
            <p:cNvSpPr/>
            <p:nvPr/>
          </p:nvSpPr>
          <p:spPr>
            <a:xfrm>
              <a:off x="5848236" y="1166101"/>
              <a:ext cx="640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hr-HR" sz="1400" b="1" i="0" u="none" strike="noStrike" cap="none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2022.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7FC049-A94B-446A-91F5-4CFAA365ABF3}"/>
              </a:ext>
            </a:extLst>
          </p:cNvPr>
          <p:cNvGrpSpPr/>
          <p:nvPr/>
        </p:nvGrpSpPr>
        <p:grpSpPr>
          <a:xfrm>
            <a:off x="5586229" y="3769683"/>
            <a:ext cx="2743200" cy="2743200"/>
            <a:chOff x="467711" y="3769683"/>
            <a:chExt cx="2743200" cy="27432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3075099-CB6C-4814-9FC2-1874BF75B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11" y="3769683"/>
              <a:ext cx="2743200" cy="2743200"/>
            </a:xfrm>
            <a:prstGeom prst="rect">
              <a:avLst/>
            </a:prstGeom>
            <a:noFill/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C6C173E-0FC0-4D7D-B308-18F53E9EF6CA}"/>
                </a:ext>
              </a:extLst>
            </p:cNvPr>
            <p:cNvSpPr/>
            <p:nvPr/>
          </p:nvSpPr>
          <p:spPr>
            <a:xfrm>
              <a:off x="2244177" y="4126455"/>
              <a:ext cx="8234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hr-HR" sz="1400" b="1" i="0" u="none" strike="noStrike" cap="none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2020.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2A8587-BDAD-4AC1-B191-DCC00D5EAE88}"/>
              </a:ext>
            </a:extLst>
          </p:cNvPr>
          <p:cNvGrpSpPr/>
          <p:nvPr/>
        </p:nvGrpSpPr>
        <p:grpSpPr>
          <a:xfrm>
            <a:off x="9086173" y="3769683"/>
            <a:ext cx="2743200" cy="2743200"/>
            <a:chOff x="3883574" y="3769683"/>
            <a:chExt cx="2743200" cy="27432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E501B0B-4522-4D38-A300-48F85DD98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574" y="3769683"/>
              <a:ext cx="2743200" cy="2743200"/>
            </a:xfrm>
            <a:prstGeom prst="rect">
              <a:avLst/>
            </a:prstGeom>
            <a:noFill/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C701C41-7F46-4A4B-A818-313771603078}"/>
                </a:ext>
              </a:extLst>
            </p:cNvPr>
            <p:cNvSpPr/>
            <p:nvPr/>
          </p:nvSpPr>
          <p:spPr>
            <a:xfrm>
              <a:off x="5707139" y="4135038"/>
              <a:ext cx="7738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hr-HR" sz="1400" b="1" i="0" u="none" strike="noStrike" cap="none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2022.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AE28586-7CCD-48CC-A9EC-927D6A54598D}"/>
              </a:ext>
            </a:extLst>
          </p:cNvPr>
          <p:cNvSpPr/>
          <p:nvPr/>
        </p:nvSpPr>
        <p:spPr>
          <a:xfrm>
            <a:off x="346901" y="1997934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6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Globalna prosječna vrijednost GTMI-ja porasla je s 0,519 u 2020. na 0,552 u 2022.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BF45AC-2FA2-4CD4-A280-2CE30E708FD4}"/>
              </a:ext>
            </a:extLst>
          </p:cNvPr>
          <p:cNvGrpSpPr/>
          <p:nvPr/>
        </p:nvGrpSpPr>
        <p:grpSpPr>
          <a:xfrm>
            <a:off x="325873" y="1829056"/>
            <a:ext cx="4494878" cy="126605"/>
            <a:chOff x="9736263" y="3154284"/>
            <a:chExt cx="4494878" cy="12660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FAD591C-394B-4E8F-8C57-255D33035365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661" y="3217586"/>
              <a:ext cx="384048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7508150-9504-4CAD-A2F3-6168A3913FCF}"/>
                </a:ext>
              </a:extLst>
            </p:cNvPr>
            <p:cNvSpPr/>
            <p:nvPr/>
          </p:nvSpPr>
          <p:spPr>
            <a:xfrm>
              <a:off x="9736263" y="3154284"/>
              <a:ext cx="690492" cy="12660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C40B368-CCDE-4A68-A402-A592DBFDF92B}"/>
              </a:ext>
            </a:extLst>
          </p:cNvPr>
          <p:cNvSpPr txBox="1"/>
          <p:nvPr/>
        </p:nvSpPr>
        <p:spPr>
          <a:xfrm>
            <a:off x="10510" y="741780"/>
            <a:ext cx="5212080" cy="861774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hr-HR" sz="1600" i="1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Unatoč napretku u pružanju online usluga</a:t>
            </a:r>
          </a:p>
          <a:p>
            <a:pPr marL="0" marR="0" indent="0" algn="ctr">
              <a:spcBef>
                <a:spcPts val="0"/>
              </a:spcBef>
            </a:pPr>
            <a:r>
              <a:rPr lang="hr-HR" sz="1600" i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 temeljnim dijeljenim platformama, </a:t>
            </a:r>
          </a:p>
          <a:p>
            <a:pPr marL="0" marR="0" indent="0" algn="ctr">
              <a:spcBef>
                <a:spcPts val="0"/>
              </a:spcBef>
            </a:pPr>
            <a:r>
              <a:rPr lang="hr-HR" sz="1600" b="1" i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digitalni jaz sve je veći.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394CB8C-DA52-41B6-8599-12247912DC88}"/>
              </a:ext>
            </a:extLst>
          </p:cNvPr>
          <p:cNvSpPr/>
          <p:nvPr/>
        </p:nvSpPr>
        <p:spPr>
          <a:xfrm>
            <a:off x="341651" y="3012171"/>
            <a:ext cx="48463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6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Postoji sveukupni napredak u razinama zrelosti GovTech-a u svim gospodarstvima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8068A13-1EFC-4748-8286-23ECF61409CD}"/>
              </a:ext>
            </a:extLst>
          </p:cNvPr>
          <p:cNvGrpSpPr/>
          <p:nvPr/>
        </p:nvGrpSpPr>
        <p:grpSpPr>
          <a:xfrm>
            <a:off x="320623" y="2832783"/>
            <a:ext cx="4494878" cy="126605"/>
            <a:chOff x="9736263" y="3154284"/>
            <a:chExt cx="4494878" cy="12660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A2C60E7-8D7B-4A10-ABC6-97FF9B60F9F8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661" y="3217586"/>
              <a:ext cx="384048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5CEFE5C-918B-491D-81A1-4A7EFFC2AEB6}"/>
                </a:ext>
              </a:extLst>
            </p:cNvPr>
            <p:cNvSpPr/>
            <p:nvPr/>
          </p:nvSpPr>
          <p:spPr>
            <a:xfrm>
              <a:off x="9736263" y="3154284"/>
              <a:ext cx="690492" cy="12660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A7F885F0-CAE7-421B-95A5-2A22CA3AF78C}"/>
              </a:ext>
            </a:extLst>
          </p:cNvPr>
          <p:cNvSpPr/>
          <p:nvPr/>
        </p:nvSpPr>
        <p:spPr>
          <a:xfrm>
            <a:off x="341651" y="3752652"/>
            <a:ext cx="475488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1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136</a:t>
            </a:r>
            <a:r>
              <a:rPr kumimoji="0" lang="hr-HR" sz="1200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gospodarstava (69 %) ostalo je u svojoj GTMI skupini u usporedbi s podacima iz 2020.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200" i="0" u="none" strike="noStrike" cap="none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1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52</a:t>
            </a:r>
            <a:r>
              <a:rPr kumimoji="0" lang="hr-HR" sz="1200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gospodarstva (26 %) </a:t>
            </a:r>
            <a:r>
              <a:rPr kumimoji="0" lang="hr-HR" sz="1200" b="1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podigla</a:t>
            </a:r>
            <a:r>
              <a:rPr kumimoji="0" lang="hr-HR" sz="1200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su se jednu razinu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hr-HR" sz="1200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(B do A = 29, C do B = 16, D do C = 7)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hr-HR" sz="1200" i="0" u="none" strike="noStrike" cap="none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  <a:ea typeface="+mn-ea"/>
                <a:cs typeface="+mn-cs"/>
              </a:rPr>
              <a:t>10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  <a:ea typeface="+mn-ea"/>
                <a:cs typeface="+mn-cs"/>
              </a:rPr>
              <a:t> gospodarstava (5 %) </a:t>
            </a:r>
            <a:r>
              <a:rPr lang="hr-HR" sz="1200" b="1" dirty="0">
                <a:solidFill>
                  <a:srgbClr val="0070C0"/>
                </a:solidFill>
                <a:latin typeface="Montserrat" panose="00000500000000000000" pitchFamily="2" charset="0"/>
                <a:ea typeface="+mn-ea"/>
                <a:cs typeface="+mn-cs"/>
              </a:rPr>
              <a:t>spustila </a:t>
            </a:r>
            <a:r>
              <a:rPr lang="hr-HR" sz="1200" dirty="0">
                <a:solidFill>
                  <a:srgbClr val="0070C0"/>
                </a:solidFill>
                <a:latin typeface="Montserrat" panose="00000500000000000000" pitchFamily="2" charset="0"/>
                <a:ea typeface="+mn-ea"/>
                <a:cs typeface="+mn-cs"/>
              </a:rPr>
              <a:t>su se jednu razinu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hr-HR" sz="1200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(A do B = 3, B do C = 3, C do D = 4).</a:t>
            </a:r>
          </a:p>
        </p:txBody>
      </p:sp>
      <p:pic>
        <p:nvPicPr>
          <p:cNvPr id="31" name="Picture 30" descr="Text&#10;&#10;Description automatically generated with medium confidence">
            <a:extLst>
              <a:ext uri="{FF2B5EF4-FFF2-40B4-BE49-F238E27FC236}">
                <a16:creationId xmlns:a16="http://schemas.microsoft.com/office/drawing/2014/main" id="{44D963A0-5951-4143-A6FB-42BA5706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7D6DA-F3A1-452E-8F23-C63B86846656}"/>
              </a:ext>
            </a:extLst>
          </p:cNvPr>
          <p:cNvSpPr txBox="1"/>
          <p:nvPr/>
        </p:nvSpPr>
        <p:spPr>
          <a:xfrm>
            <a:off x="283781" y="5860546"/>
            <a:ext cx="5012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Također, prema setu podataka ID4D 2021., postoji</a:t>
            </a:r>
          </a:p>
          <a:p>
            <a:r>
              <a:rPr lang="hr-HR" sz="1600" b="1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više od 850 milijuna ljudi bez ID-a.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1422881-6ADB-4D79-A518-7BF5D47A3007}"/>
              </a:ext>
            </a:extLst>
          </p:cNvPr>
          <p:cNvGrpSpPr/>
          <p:nvPr/>
        </p:nvGrpSpPr>
        <p:grpSpPr>
          <a:xfrm>
            <a:off x="325873" y="5696842"/>
            <a:ext cx="4494878" cy="126605"/>
            <a:chOff x="9736263" y="3154284"/>
            <a:chExt cx="4494878" cy="12660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BE9679-02F2-4305-AA0E-E5C545124E1E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661" y="3217586"/>
              <a:ext cx="384048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8568068-8EE4-4743-811E-63DC64CF8241}"/>
                </a:ext>
              </a:extLst>
            </p:cNvPr>
            <p:cNvSpPr/>
            <p:nvPr/>
          </p:nvSpPr>
          <p:spPr>
            <a:xfrm>
              <a:off x="9736263" y="3154284"/>
              <a:ext cx="690492" cy="12660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6C5FD41-CFE9-B2AE-A0B3-44A61A26454C}"/>
              </a:ext>
            </a:extLst>
          </p:cNvPr>
          <p:cNvSpPr/>
          <p:nvPr/>
        </p:nvSpPr>
        <p:spPr>
          <a:xfrm>
            <a:off x="256622" y="4337404"/>
            <a:ext cx="4754880" cy="585216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436BB2-1225-E6DA-BCC2-62D82215D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2528" y="716975"/>
            <a:ext cx="2752725" cy="27432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276450-5024-42C0-A467-47CE34E9CB7D}"/>
              </a:ext>
            </a:extLst>
          </p:cNvPr>
          <p:cNvSpPr/>
          <p:nvPr/>
        </p:nvSpPr>
        <p:spPr>
          <a:xfrm>
            <a:off x="7517390" y="1103040"/>
            <a:ext cx="839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400" b="1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2020.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CEF9B3-E7E2-641C-7325-1B838244A2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8276" y="791640"/>
            <a:ext cx="1962150" cy="247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7BA70F-5ADF-51B3-1992-E292E53D4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0917" y="1432269"/>
            <a:ext cx="219075" cy="1704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173A00-DF13-D621-8285-1C9875D437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6173" y="3260150"/>
            <a:ext cx="733425" cy="2000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85C974-C072-3912-064A-EAD82640B0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8804" y="1831436"/>
            <a:ext cx="542925" cy="1619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DD8BDCC-5CE4-E0A1-3610-B6EF60BC7B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9861" y="4877440"/>
            <a:ext cx="542925" cy="1619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A34B217-9758-8F18-5C9E-847835E46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8803" y="4831818"/>
            <a:ext cx="542925" cy="1619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727482C-B5D8-2211-16FD-7E53E1B8A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4200" y="4271290"/>
            <a:ext cx="219075" cy="17049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52A9FC3-4628-72BB-0AAF-613DF99B8E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0917" y="4337404"/>
            <a:ext cx="219075" cy="17049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300683E-5957-027B-69B3-40D38642F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1566" y="6312858"/>
            <a:ext cx="733425" cy="20002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655BF28-9BE0-C603-3A32-63342717DE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8014" y="6318182"/>
            <a:ext cx="733425" cy="2000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51C571E-EA18-DF43-C343-7E4261A2DE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4840" y="3797676"/>
            <a:ext cx="2247900" cy="23812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18422E9-A4BD-EAA7-AFD8-069439DC21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5650" y="3804042"/>
            <a:ext cx="22479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2792</Words>
  <Application>Microsoft Office PowerPoint</Application>
  <PresentationFormat>Widescreen</PresentationFormat>
  <Paragraphs>533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Cem Dener</dc:creator>
  <cp:lastModifiedBy>Tetiana Shalkivska</cp:lastModifiedBy>
  <cp:revision>265</cp:revision>
  <dcterms:created xsi:type="dcterms:W3CDTF">2022-11-05T09:29:37Z</dcterms:created>
  <dcterms:modified xsi:type="dcterms:W3CDTF">2023-05-22T21:17:15Z</dcterms:modified>
</cp:coreProperties>
</file>