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98" r:id="rId4"/>
    <p:sldId id="2141411458" r:id="rId5"/>
    <p:sldId id="2141411469" r:id="rId6"/>
    <p:sldId id="2141411468" r:id="rId7"/>
    <p:sldId id="308" r:id="rId8"/>
    <p:sldId id="268" r:id="rId9"/>
    <p:sldId id="2141411460" r:id="rId10"/>
    <p:sldId id="2141411467" r:id="rId11"/>
    <p:sldId id="2141411471" r:id="rId12"/>
    <p:sldId id="2141411473" r:id="rId13"/>
    <p:sldId id="274" r:id="rId14"/>
    <p:sldId id="270" r:id="rId15"/>
    <p:sldId id="2141411463" r:id="rId16"/>
    <p:sldId id="2141411464" r:id="rId17"/>
    <p:sldId id="2141411470" r:id="rId18"/>
    <p:sldId id="2141411457" r:id="rId19"/>
    <p:sldId id="2141411472"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CC"/>
    <a:srgbClr val="CCFFFF"/>
    <a:srgbClr val="CCFF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178B86-58F2-4190-9C6D-E52F41331C6B}" v="7" dt="2023-04-05T13:45:28.5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2" d="100"/>
          <a:sy n="62" d="100"/>
        </p:scale>
        <p:origin x="828" y="5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ABF5AD-2E56-430B-9EDA-417A1DBE33BC}"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US"/>
        </a:p>
      </dgm:t>
    </dgm:pt>
    <dgm:pt modelId="{8CE4573B-E18C-4A00-B3B7-EAEB398ADC0C}">
      <dgm:prSet phldrT="[Text]" custT="1"/>
      <dgm:spPr/>
      <dgm:t>
        <a:bodyPr/>
        <a:lstStyle/>
        <a:p>
          <a:r>
            <a:rPr lang="en-US" sz="1400" b="1" dirty="0">
              <a:solidFill>
                <a:srgbClr val="0000CC"/>
              </a:solidFill>
              <a:latin typeface="Montserrat" panose="00000500000000000000" pitchFamily="2" charset="0"/>
            </a:rPr>
            <a:t>Launch 2022 GTMI update</a:t>
          </a:r>
        </a:p>
      </dgm:t>
    </dgm:pt>
    <dgm:pt modelId="{C861C8AE-7DA6-426F-9A6E-B7ECED2F5DF8}" type="parTrans" cxnId="{D872E928-1343-44DC-8F52-92272865C5A6}">
      <dgm:prSet/>
      <dgm:spPr/>
      <dgm:t>
        <a:bodyPr/>
        <a:lstStyle/>
        <a:p>
          <a:endParaRPr lang="en-US" sz="1600">
            <a:latin typeface="Montserrat" panose="00000500000000000000" pitchFamily="2" charset="0"/>
          </a:endParaRPr>
        </a:p>
      </dgm:t>
    </dgm:pt>
    <dgm:pt modelId="{A27FC036-C494-44FC-AF1A-E854E5B35108}" type="sibTrans" cxnId="{D872E928-1343-44DC-8F52-92272865C5A6}">
      <dgm:prSet/>
      <dgm:spPr/>
      <dgm:t>
        <a:bodyPr/>
        <a:lstStyle/>
        <a:p>
          <a:endParaRPr lang="en-US" sz="1600">
            <a:latin typeface="Montserrat" panose="00000500000000000000" pitchFamily="2" charset="0"/>
          </a:endParaRPr>
        </a:p>
      </dgm:t>
    </dgm:pt>
    <dgm:pt modelId="{A9357E33-8D8B-4F2B-8A39-C2667EE4B14B}">
      <dgm:prSet phldrT="[Text]" custT="1"/>
      <dgm:spPr/>
      <dgm:t>
        <a:bodyPr/>
        <a:lstStyle/>
        <a:p>
          <a:r>
            <a:rPr lang="en-US" sz="1100" dirty="0">
              <a:latin typeface="Montserrat" panose="00000500000000000000" pitchFamily="2" charset="0"/>
            </a:rPr>
            <a:t>Consultations with 9 external + 10 internal groups</a:t>
          </a:r>
        </a:p>
      </dgm:t>
    </dgm:pt>
    <dgm:pt modelId="{C164F1BB-D4D9-4BA5-A1D9-7FA23B81C614}" type="parTrans" cxnId="{63655A1F-5581-4A4C-9186-9A2370F8EB4C}">
      <dgm:prSet/>
      <dgm:spPr/>
      <dgm:t>
        <a:bodyPr/>
        <a:lstStyle/>
        <a:p>
          <a:endParaRPr lang="en-US" sz="1600">
            <a:latin typeface="Montserrat" panose="00000500000000000000" pitchFamily="2" charset="0"/>
          </a:endParaRPr>
        </a:p>
      </dgm:t>
    </dgm:pt>
    <dgm:pt modelId="{CE55B92B-C189-4DFB-8A77-E19425FFE436}" type="sibTrans" cxnId="{63655A1F-5581-4A4C-9186-9A2370F8EB4C}">
      <dgm:prSet/>
      <dgm:spPr/>
      <dgm:t>
        <a:bodyPr/>
        <a:lstStyle/>
        <a:p>
          <a:endParaRPr lang="en-US" sz="1600">
            <a:latin typeface="Montserrat" panose="00000500000000000000" pitchFamily="2" charset="0"/>
          </a:endParaRPr>
        </a:p>
      </dgm:t>
    </dgm:pt>
    <dgm:pt modelId="{080B8F48-FCB6-4620-84BA-5C31D25BBC2B}">
      <dgm:prSet phldrT="[Text]" custT="1"/>
      <dgm:spPr/>
      <dgm:t>
        <a:bodyPr/>
        <a:lstStyle/>
        <a:p>
          <a:r>
            <a:rPr lang="en-US" sz="1100" dirty="0">
              <a:latin typeface="Montserrat" panose="00000500000000000000" pitchFamily="2" charset="0"/>
            </a:rPr>
            <a:t>Complete the revision of GTMI indicators</a:t>
          </a:r>
        </a:p>
      </dgm:t>
    </dgm:pt>
    <dgm:pt modelId="{8E0C72BA-33E9-41AF-8B3A-CDF5AFE95CE4}" type="parTrans" cxnId="{F73D7875-979F-49E3-B87C-46A668BDBD87}">
      <dgm:prSet/>
      <dgm:spPr/>
      <dgm:t>
        <a:bodyPr/>
        <a:lstStyle/>
        <a:p>
          <a:endParaRPr lang="en-US" sz="1600">
            <a:latin typeface="Montserrat" panose="00000500000000000000" pitchFamily="2" charset="0"/>
          </a:endParaRPr>
        </a:p>
      </dgm:t>
    </dgm:pt>
    <dgm:pt modelId="{E6A4C705-2BD2-46E6-B733-9B2251C1D8FF}" type="sibTrans" cxnId="{F73D7875-979F-49E3-B87C-46A668BDBD87}">
      <dgm:prSet/>
      <dgm:spPr/>
      <dgm:t>
        <a:bodyPr/>
        <a:lstStyle/>
        <a:p>
          <a:endParaRPr lang="en-US" sz="1600">
            <a:latin typeface="Montserrat" panose="00000500000000000000" pitchFamily="2" charset="0"/>
          </a:endParaRPr>
        </a:p>
      </dgm:t>
    </dgm:pt>
    <dgm:pt modelId="{5B8A1394-9624-414F-B978-5FE902AB62C1}">
      <dgm:prSet phldrT="[Text]" custT="1"/>
      <dgm:spPr/>
      <dgm:t>
        <a:bodyPr/>
        <a:lstStyle/>
        <a:p>
          <a:r>
            <a:rPr lang="en-US" sz="1400" b="1" dirty="0">
              <a:solidFill>
                <a:srgbClr val="0000CC"/>
              </a:solidFill>
              <a:latin typeface="Montserrat" panose="00000500000000000000" pitchFamily="2" charset="0"/>
            </a:rPr>
            <a:t>Launch GTMI online survey</a:t>
          </a:r>
        </a:p>
      </dgm:t>
    </dgm:pt>
    <dgm:pt modelId="{49E5817D-DAF9-46D2-A708-8A41EEC678D5}" type="parTrans" cxnId="{E3DD73AF-B55B-441C-8576-5778199ACFB7}">
      <dgm:prSet/>
      <dgm:spPr/>
      <dgm:t>
        <a:bodyPr/>
        <a:lstStyle/>
        <a:p>
          <a:endParaRPr lang="en-US" sz="1600">
            <a:latin typeface="Montserrat" panose="00000500000000000000" pitchFamily="2" charset="0"/>
          </a:endParaRPr>
        </a:p>
      </dgm:t>
    </dgm:pt>
    <dgm:pt modelId="{14B09CE0-3117-4E63-80C1-DEF85EE8B01D}" type="sibTrans" cxnId="{E3DD73AF-B55B-441C-8576-5778199ACFB7}">
      <dgm:prSet/>
      <dgm:spPr/>
      <dgm:t>
        <a:bodyPr/>
        <a:lstStyle/>
        <a:p>
          <a:endParaRPr lang="en-US" sz="1600">
            <a:latin typeface="Montserrat" panose="00000500000000000000" pitchFamily="2" charset="0"/>
          </a:endParaRPr>
        </a:p>
      </dgm:t>
    </dgm:pt>
    <dgm:pt modelId="{0EF4E9D5-279C-4068-AFB5-363AF7B5885F}">
      <dgm:prSet phldrT="[Text]" custT="1"/>
      <dgm:spPr/>
      <dgm:t>
        <a:bodyPr/>
        <a:lstStyle/>
        <a:p>
          <a:r>
            <a:rPr lang="en-US" sz="1100" dirty="0">
              <a:latin typeface="Montserrat" panose="00000500000000000000" pitchFamily="2" charset="0"/>
            </a:rPr>
            <a:t>Develop CG and SNG GTMI online surveys</a:t>
          </a:r>
        </a:p>
      </dgm:t>
    </dgm:pt>
    <dgm:pt modelId="{94FF4BDE-DAF6-4752-8370-5C3F18495F5D}" type="parTrans" cxnId="{6A4D36EA-A214-40D1-B242-9AD987F60036}">
      <dgm:prSet/>
      <dgm:spPr/>
      <dgm:t>
        <a:bodyPr/>
        <a:lstStyle/>
        <a:p>
          <a:endParaRPr lang="en-US" sz="1600">
            <a:latin typeface="Montserrat" panose="00000500000000000000" pitchFamily="2" charset="0"/>
          </a:endParaRPr>
        </a:p>
      </dgm:t>
    </dgm:pt>
    <dgm:pt modelId="{1C0BCE7E-90D7-4BA7-A63D-5E2FC89AD493}" type="sibTrans" cxnId="{6A4D36EA-A214-40D1-B242-9AD987F60036}">
      <dgm:prSet/>
      <dgm:spPr/>
      <dgm:t>
        <a:bodyPr/>
        <a:lstStyle/>
        <a:p>
          <a:endParaRPr lang="en-US" sz="1600">
            <a:latin typeface="Montserrat" panose="00000500000000000000" pitchFamily="2" charset="0"/>
          </a:endParaRPr>
        </a:p>
      </dgm:t>
    </dgm:pt>
    <dgm:pt modelId="{E818489C-1962-482C-B4A3-372D83439CF3}">
      <dgm:prSet phldrT="[Text]" custT="1"/>
      <dgm:spPr/>
      <dgm:t>
        <a:bodyPr/>
        <a:lstStyle/>
        <a:p>
          <a:r>
            <a:rPr lang="en-US" sz="1100" dirty="0">
              <a:latin typeface="Montserrat" panose="00000500000000000000" pitchFamily="2" charset="0"/>
            </a:rPr>
            <a:t>Direct participation of 135 economies + 63 remote data collection</a:t>
          </a:r>
        </a:p>
      </dgm:t>
    </dgm:pt>
    <dgm:pt modelId="{F631B640-72F7-4B7B-AAFF-BC8829F82A68}" type="parTrans" cxnId="{2CF6D3E2-4969-4853-BEC5-F0F1710D04F4}">
      <dgm:prSet/>
      <dgm:spPr/>
      <dgm:t>
        <a:bodyPr/>
        <a:lstStyle/>
        <a:p>
          <a:endParaRPr lang="en-US" sz="1600">
            <a:latin typeface="Montserrat" panose="00000500000000000000" pitchFamily="2" charset="0"/>
          </a:endParaRPr>
        </a:p>
      </dgm:t>
    </dgm:pt>
    <dgm:pt modelId="{32709F77-7A01-433C-91EA-8B764276256B}" type="sibTrans" cxnId="{2CF6D3E2-4969-4853-BEC5-F0F1710D04F4}">
      <dgm:prSet/>
      <dgm:spPr/>
      <dgm:t>
        <a:bodyPr/>
        <a:lstStyle/>
        <a:p>
          <a:endParaRPr lang="en-US" sz="1600">
            <a:latin typeface="Montserrat" panose="00000500000000000000" pitchFamily="2" charset="0"/>
          </a:endParaRPr>
        </a:p>
      </dgm:t>
    </dgm:pt>
    <dgm:pt modelId="{043058CA-5828-4A48-A239-CC6832916E89}">
      <dgm:prSet phldrT="[Text]" custT="1"/>
      <dgm:spPr/>
      <dgm:t>
        <a:bodyPr/>
        <a:lstStyle/>
        <a:p>
          <a:r>
            <a:rPr lang="en-US" sz="1100" dirty="0">
              <a:latin typeface="Montserrat" panose="00000500000000000000" pitchFamily="2" charset="0"/>
            </a:rPr>
            <a:t>Data validation for 198 economies</a:t>
          </a:r>
        </a:p>
      </dgm:t>
    </dgm:pt>
    <dgm:pt modelId="{B4D07E46-345E-4961-B546-490714D5E6B1}" type="parTrans" cxnId="{E47932F1-EA04-4A44-A95D-8A4E95D92D86}">
      <dgm:prSet/>
      <dgm:spPr/>
      <dgm:t>
        <a:bodyPr/>
        <a:lstStyle/>
        <a:p>
          <a:endParaRPr lang="en-US" sz="1600">
            <a:latin typeface="Montserrat" panose="00000500000000000000" pitchFamily="2" charset="0"/>
          </a:endParaRPr>
        </a:p>
      </dgm:t>
    </dgm:pt>
    <dgm:pt modelId="{65634C1B-9C1E-4579-A30F-DAECFEA53CD4}" type="sibTrans" cxnId="{E47932F1-EA04-4A44-A95D-8A4E95D92D86}">
      <dgm:prSet/>
      <dgm:spPr/>
      <dgm:t>
        <a:bodyPr/>
        <a:lstStyle/>
        <a:p>
          <a:endParaRPr lang="en-US" sz="1600">
            <a:latin typeface="Montserrat" panose="00000500000000000000" pitchFamily="2" charset="0"/>
          </a:endParaRPr>
        </a:p>
      </dgm:t>
    </dgm:pt>
    <dgm:pt modelId="{D5EF7FA2-1A03-4E32-8520-22885B182879}">
      <dgm:prSet phldrT="[Text]" custT="1"/>
      <dgm:spPr/>
      <dgm:t>
        <a:bodyPr/>
        <a:lstStyle/>
        <a:p>
          <a:r>
            <a:rPr lang="en-US" sz="1400" b="1" dirty="0">
              <a:solidFill>
                <a:srgbClr val="0000CC"/>
              </a:solidFill>
              <a:latin typeface="Montserrat" panose="00000500000000000000" pitchFamily="2" charset="0"/>
            </a:rPr>
            <a:t>Calculate 2022 GTMI groups</a:t>
          </a:r>
        </a:p>
      </dgm:t>
    </dgm:pt>
    <dgm:pt modelId="{8B9A9718-4B11-445A-9D75-F6B1E2872980}" type="parTrans" cxnId="{21839B9C-362D-4733-8397-AD93545E43D6}">
      <dgm:prSet/>
      <dgm:spPr/>
      <dgm:t>
        <a:bodyPr/>
        <a:lstStyle/>
        <a:p>
          <a:endParaRPr lang="en-US" sz="1600">
            <a:latin typeface="Montserrat" panose="00000500000000000000" pitchFamily="2" charset="0"/>
          </a:endParaRPr>
        </a:p>
      </dgm:t>
    </dgm:pt>
    <dgm:pt modelId="{49651D21-EAD4-4396-AE42-D418F1D04758}" type="sibTrans" cxnId="{21839B9C-362D-4733-8397-AD93545E43D6}">
      <dgm:prSet/>
      <dgm:spPr/>
      <dgm:t>
        <a:bodyPr/>
        <a:lstStyle/>
        <a:p>
          <a:endParaRPr lang="en-US" sz="1600">
            <a:latin typeface="Montserrat" panose="00000500000000000000" pitchFamily="2" charset="0"/>
          </a:endParaRPr>
        </a:p>
      </dgm:t>
    </dgm:pt>
    <dgm:pt modelId="{472B8797-ED5F-44BA-96BC-3D1BE107BCB4}">
      <dgm:prSet phldrT="[Text]" custT="1"/>
      <dgm:spPr/>
      <dgm:t>
        <a:bodyPr/>
        <a:lstStyle/>
        <a:p>
          <a:r>
            <a:rPr lang="en-US" sz="1400" b="1" dirty="0">
              <a:solidFill>
                <a:srgbClr val="0000CC"/>
              </a:solidFill>
              <a:latin typeface="Montserrat" panose="00000500000000000000" pitchFamily="2" charset="0"/>
            </a:rPr>
            <a:t>2022 GTMI groups &amp; GovTech global dataset updated</a:t>
          </a:r>
        </a:p>
      </dgm:t>
    </dgm:pt>
    <dgm:pt modelId="{62E9447C-29F0-4E8E-9D78-DAF104E9C2DA}" type="parTrans" cxnId="{91AB3A5F-9081-4941-9EC2-F27384764C83}">
      <dgm:prSet/>
      <dgm:spPr/>
      <dgm:t>
        <a:bodyPr/>
        <a:lstStyle/>
        <a:p>
          <a:endParaRPr lang="en-US" sz="1600">
            <a:latin typeface="Montserrat" panose="00000500000000000000" pitchFamily="2" charset="0"/>
          </a:endParaRPr>
        </a:p>
      </dgm:t>
    </dgm:pt>
    <dgm:pt modelId="{44F9FFB8-C999-48F4-B316-3B4D63751014}" type="sibTrans" cxnId="{91AB3A5F-9081-4941-9EC2-F27384764C83}">
      <dgm:prSet/>
      <dgm:spPr/>
      <dgm:t>
        <a:bodyPr/>
        <a:lstStyle/>
        <a:p>
          <a:endParaRPr lang="en-US" sz="1600">
            <a:latin typeface="Montserrat" panose="00000500000000000000" pitchFamily="2" charset="0"/>
          </a:endParaRPr>
        </a:p>
      </dgm:t>
    </dgm:pt>
    <dgm:pt modelId="{F22116F9-695E-4CEC-83AB-E3F83AE1726F}">
      <dgm:prSet phldrT="[Text]" custT="1"/>
      <dgm:spPr/>
      <dgm:t>
        <a:bodyPr/>
        <a:lstStyle/>
        <a:p>
          <a:r>
            <a:rPr lang="en-US" sz="1100" dirty="0">
              <a:latin typeface="Montserrat" panose="00000500000000000000" pitchFamily="2" charset="0"/>
            </a:rPr>
            <a:t>Publish 2022 DG / GovTech projects database (1480 WB </a:t>
          </a:r>
          <a:r>
            <a:rPr lang="en-US" sz="1100" dirty="0" err="1">
              <a:latin typeface="Montserrat" panose="00000500000000000000" pitchFamily="2" charset="0"/>
            </a:rPr>
            <a:t>prj</a:t>
          </a:r>
          <a:r>
            <a:rPr lang="en-US" sz="1100" dirty="0">
              <a:latin typeface="Montserrat" panose="00000500000000000000" pitchFamily="2" charset="0"/>
            </a:rPr>
            <a:t> in 147 countries)</a:t>
          </a:r>
        </a:p>
      </dgm:t>
    </dgm:pt>
    <dgm:pt modelId="{5B3ACA53-06DC-4A45-AF7B-EFFD7BEE30F9}" type="parTrans" cxnId="{16A85CE7-2CA9-4087-9E1E-54FB712CAF68}">
      <dgm:prSet/>
      <dgm:spPr/>
      <dgm:t>
        <a:bodyPr/>
        <a:lstStyle/>
        <a:p>
          <a:endParaRPr lang="en-US" sz="1600">
            <a:latin typeface="Montserrat" panose="00000500000000000000" pitchFamily="2" charset="0"/>
          </a:endParaRPr>
        </a:p>
      </dgm:t>
    </dgm:pt>
    <dgm:pt modelId="{0233C0AA-0C3A-45F6-940C-0EC8E9F8E31B}" type="sibTrans" cxnId="{16A85CE7-2CA9-4087-9E1E-54FB712CAF68}">
      <dgm:prSet/>
      <dgm:spPr/>
      <dgm:t>
        <a:bodyPr/>
        <a:lstStyle/>
        <a:p>
          <a:endParaRPr lang="en-US" sz="1600">
            <a:latin typeface="Montserrat" panose="00000500000000000000" pitchFamily="2" charset="0"/>
          </a:endParaRPr>
        </a:p>
      </dgm:t>
    </dgm:pt>
    <dgm:pt modelId="{CC6811D3-A05C-4EB9-9FEF-C749B9B1170F}">
      <dgm:prSet phldrT="[Text]" custT="1"/>
      <dgm:spPr/>
      <dgm:t>
        <a:bodyPr/>
        <a:lstStyle/>
        <a:p>
          <a:r>
            <a:rPr lang="en-US" sz="1100" dirty="0">
              <a:latin typeface="Montserrat" panose="00000500000000000000" pitchFamily="2" charset="0"/>
            </a:rPr>
            <a:t>Launch GTMI Data Visualization Portal</a:t>
          </a:r>
        </a:p>
      </dgm:t>
    </dgm:pt>
    <dgm:pt modelId="{76ADF1AF-A6F5-4A9C-A083-1AE49A11B647}" type="parTrans" cxnId="{FAA35632-02D4-4143-8427-1A84BE9DFD9C}">
      <dgm:prSet/>
      <dgm:spPr/>
      <dgm:t>
        <a:bodyPr/>
        <a:lstStyle/>
        <a:p>
          <a:endParaRPr lang="en-US" sz="1600">
            <a:latin typeface="Montserrat" panose="00000500000000000000" pitchFamily="2" charset="0"/>
          </a:endParaRPr>
        </a:p>
      </dgm:t>
    </dgm:pt>
    <dgm:pt modelId="{9E970F7F-3580-4967-8293-40A496CCB06F}" type="sibTrans" cxnId="{FAA35632-02D4-4143-8427-1A84BE9DFD9C}">
      <dgm:prSet/>
      <dgm:spPr/>
      <dgm:t>
        <a:bodyPr/>
        <a:lstStyle/>
        <a:p>
          <a:endParaRPr lang="en-US" sz="1600">
            <a:latin typeface="Montserrat" panose="00000500000000000000" pitchFamily="2" charset="0"/>
          </a:endParaRPr>
        </a:p>
      </dgm:t>
    </dgm:pt>
    <dgm:pt modelId="{7D8FA7A8-72C7-4F1F-AEB1-DBBAA505838B}" type="pres">
      <dgm:prSet presAssocID="{09ABF5AD-2E56-430B-9EDA-417A1DBE33BC}" presName="Name0" presStyleCnt="0">
        <dgm:presLayoutVars>
          <dgm:dir/>
        </dgm:presLayoutVars>
      </dgm:prSet>
      <dgm:spPr/>
    </dgm:pt>
    <dgm:pt modelId="{474614A1-FA91-4EE2-B34A-6C9900715412}" type="pres">
      <dgm:prSet presAssocID="{8CE4573B-E18C-4A00-B3B7-EAEB398ADC0C}" presName="parComposite" presStyleCnt="0"/>
      <dgm:spPr/>
    </dgm:pt>
    <dgm:pt modelId="{5F952517-7C04-4BBB-96B9-18081EB3F7CE}" type="pres">
      <dgm:prSet presAssocID="{8CE4573B-E18C-4A00-B3B7-EAEB398ADC0C}" presName="parBigCircle" presStyleLbl="node0" presStyleIdx="0" presStyleCnt="4" custScaleX="83332" custScaleY="83332"/>
      <dgm:spPr/>
    </dgm:pt>
    <dgm:pt modelId="{00EA7E86-1034-4693-9DD6-CD58C96412FE}" type="pres">
      <dgm:prSet presAssocID="{8CE4573B-E18C-4A00-B3B7-EAEB398ADC0C}" presName="parTx" presStyleLbl="revTx" presStyleIdx="0" presStyleCnt="18"/>
      <dgm:spPr/>
    </dgm:pt>
    <dgm:pt modelId="{A32EE0DE-1E32-4100-B9E8-8DF91AA19622}" type="pres">
      <dgm:prSet presAssocID="{8CE4573B-E18C-4A00-B3B7-EAEB398ADC0C}" presName="bSpace" presStyleCnt="0"/>
      <dgm:spPr/>
    </dgm:pt>
    <dgm:pt modelId="{D728CA45-EA10-4940-B3FF-6427ACF53FD1}" type="pres">
      <dgm:prSet presAssocID="{8CE4573B-E18C-4A00-B3B7-EAEB398ADC0C}" presName="parBackupNorm" presStyleCnt="0"/>
      <dgm:spPr/>
    </dgm:pt>
    <dgm:pt modelId="{634F2F41-FFF0-46F4-BEBE-0D48069B0021}" type="pres">
      <dgm:prSet presAssocID="{A27FC036-C494-44FC-AF1A-E854E5B35108}" presName="parSpace" presStyleCnt="0"/>
      <dgm:spPr/>
    </dgm:pt>
    <dgm:pt modelId="{1A6B3BB1-6CC0-424A-AF39-27681403C532}" type="pres">
      <dgm:prSet presAssocID="{A9357E33-8D8B-4F2B-8A39-C2667EE4B14B}" presName="desBackupLeftNorm" presStyleCnt="0"/>
      <dgm:spPr/>
    </dgm:pt>
    <dgm:pt modelId="{C68D9243-CE88-46F9-9520-62371B3BAFA4}" type="pres">
      <dgm:prSet presAssocID="{A9357E33-8D8B-4F2B-8A39-C2667EE4B14B}" presName="desComposite" presStyleCnt="0"/>
      <dgm:spPr/>
    </dgm:pt>
    <dgm:pt modelId="{C7D9C237-56F1-4B34-85A7-0BD433416804}" type="pres">
      <dgm:prSet presAssocID="{A9357E33-8D8B-4F2B-8A39-C2667EE4B14B}" presName="desCircle" presStyleLbl="node1" presStyleIdx="0" presStyleCnt="7" custScaleX="80271" custScaleY="80271"/>
      <dgm:spPr>
        <a:solidFill>
          <a:srgbClr val="FF0000"/>
        </a:solidFill>
      </dgm:spPr>
    </dgm:pt>
    <dgm:pt modelId="{252E191A-C207-4D4B-B403-AA8A4EB33B55}" type="pres">
      <dgm:prSet presAssocID="{A9357E33-8D8B-4F2B-8A39-C2667EE4B14B}" presName="chTx" presStyleLbl="revTx" presStyleIdx="1" presStyleCnt="18"/>
      <dgm:spPr/>
    </dgm:pt>
    <dgm:pt modelId="{48D0E953-CFCE-41F1-8966-068C923753AE}" type="pres">
      <dgm:prSet presAssocID="{A9357E33-8D8B-4F2B-8A39-C2667EE4B14B}" presName="desTx" presStyleLbl="revTx" presStyleIdx="2" presStyleCnt="18">
        <dgm:presLayoutVars>
          <dgm:bulletEnabled val="1"/>
        </dgm:presLayoutVars>
      </dgm:prSet>
      <dgm:spPr/>
    </dgm:pt>
    <dgm:pt modelId="{03ADF897-FED0-4B1C-9932-7912206900BD}" type="pres">
      <dgm:prSet presAssocID="{A9357E33-8D8B-4F2B-8A39-C2667EE4B14B}" presName="desBackupRightNorm" presStyleCnt="0"/>
      <dgm:spPr/>
    </dgm:pt>
    <dgm:pt modelId="{D95EDC83-6AC5-43F8-B574-81861FF06EA2}" type="pres">
      <dgm:prSet presAssocID="{CE55B92B-C189-4DFB-8A77-E19425FFE436}" presName="desSpace" presStyleCnt="0"/>
      <dgm:spPr/>
    </dgm:pt>
    <dgm:pt modelId="{89904B48-2B12-4422-86F4-58684F8D4536}" type="pres">
      <dgm:prSet presAssocID="{080B8F48-FCB6-4620-84BA-5C31D25BBC2B}" presName="desBackupLeftNorm" presStyleCnt="0"/>
      <dgm:spPr/>
    </dgm:pt>
    <dgm:pt modelId="{FE6525C5-3BC0-48BC-974D-9721692E50A8}" type="pres">
      <dgm:prSet presAssocID="{080B8F48-FCB6-4620-84BA-5C31D25BBC2B}" presName="desComposite" presStyleCnt="0"/>
      <dgm:spPr/>
    </dgm:pt>
    <dgm:pt modelId="{93889045-3A85-4A93-9075-03B17391FD72}" type="pres">
      <dgm:prSet presAssocID="{080B8F48-FCB6-4620-84BA-5C31D25BBC2B}" presName="desCircle" presStyleLbl="node1" presStyleIdx="1" presStyleCnt="7" custScaleX="80271" custScaleY="80271"/>
      <dgm:spPr>
        <a:solidFill>
          <a:srgbClr val="FF0000"/>
        </a:solidFill>
      </dgm:spPr>
    </dgm:pt>
    <dgm:pt modelId="{5587A001-27D8-48B0-8550-935EABC2F775}" type="pres">
      <dgm:prSet presAssocID="{080B8F48-FCB6-4620-84BA-5C31D25BBC2B}" presName="chTx" presStyleLbl="revTx" presStyleIdx="3" presStyleCnt="18"/>
      <dgm:spPr/>
    </dgm:pt>
    <dgm:pt modelId="{C96C81AA-FB8C-4FB9-B85C-4BBDE08AE8A4}" type="pres">
      <dgm:prSet presAssocID="{080B8F48-FCB6-4620-84BA-5C31D25BBC2B}" presName="desTx" presStyleLbl="revTx" presStyleIdx="4" presStyleCnt="18">
        <dgm:presLayoutVars>
          <dgm:bulletEnabled val="1"/>
        </dgm:presLayoutVars>
      </dgm:prSet>
      <dgm:spPr/>
    </dgm:pt>
    <dgm:pt modelId="{125EB96D-D9A5-4B65-BEC4-611FD595F780}" type="pres">
      <dgm:prSet presAssocID="{080B8F48-FCB6-4620-84BA-5C31D25BBC2B}" presName="desBackupRightNorm" presStyleCnt="0"/>
      <dgm:spPr/>
    </dgm:pt>
    <dgm:pt modelId="{18C3A2CF-49B3-4222-9E4B-D65905D5ABE7}" type="pres">
      <dgm:prSet presAssocID="{E6A4C705-2BD2-46E6-B733-9B2251C1D8FF}" presName="desSpace" presStyleCnt="0"/>
      <dgm:spPr/>
    </dgm:pt>
    <dgm:pt modelId="{592FEE61-C5E5-4CE4-892E-584FDCCDF35E}" type="pres">
      <dgm:prSet presAssocID="{5B8A1394-9624-414F-B978-5FE902AB62C1}" presName="parComposite" presStyleCnt="0"/>
      <dgm:spPr/>
    </dgm:pt>
    <dgm:pt modelId="{A5739D6B-763D-4E04-B5C5-9B7C0E0EAC3E}" type="pres">
      <dgm:prSet presAssocID="{5B8A1394-9624-414F-B978-5FE902AB62C1}" presName="parBigCircle" presStyleLbl="node0" presStyleIdx="1" presStyleCnt="4" custScaleX="83332" custScaleY="83332"/>
      <dgm:spPr/>
    </dgm:pt>
    <dgm:pt modelId="{9C35CDD4-B6B9-40EE-998E-D0694D5110B9}" type="pres">
      <dgm:prSet presAssocID="{5B8A1394-9624-414F-B978-5FE902AB62C1}" presName="parTx" presStyleLbl="revTx" presStyleIdx="5" presStyleCnt="18"/>
      <dgm:spPr/>
    </dgm:pt>
    <dgm:pt modelId="{94F9EFF9-9BF6-4B81-9124-9BF352560CB2}" type="pres">
      <dgm:prSet presAssocID="{5B8A1394-9624-414F-B978-5FE902AB62C1}" presName="bSpace" presStyleCnt="0"/>
      <dgm:spPr/>
    </dgm:pt>
    <dgm:pt modelId="{D16405B6-F432-43F0-AABE-7A023C391E86}" type="pres">
      <dgm:prSet presAssocID="{5B8A1394-9624-414F-B978-5FE902AB62C1}" presName="parBackupNorm" presStyleCnt="0"/>
      <dgm:spPr/>
    </dgm:pt>
    <dgm:pt modelId="{AF32F483-73DC-4431-81C9-D8F54A50C33C}" type="pres">
      <dgm:prSet presAssocID="{14B09CE0-3117-4E63-80C1-DEF85EE8B01D}" presName="parSpace" presStyleCnt="0"/>
      <dgm:spPr/>
    </dgm:pt>
    <dgm:pt modelId="{DD19623F-8D31-4EF8-B6C4-E4ADFAB23A88}" type="pres">
      <dgm:prSet presAssocID="{0EF4E9D5-279C-4068-AFB5-363AF7B5885F}" presName="desBackupLeftNorm" presStyleCnt="0"/>
      <dgm:spPr/>
    </dgm:pt>
    <dgm:pt modelId="{1BC17084-DF1A-426D-94CE-04685DE8B9BD}" type="pres">
      <dgm:prSet presAssocID="{0EF4E9D5-279C-4068-AFB5-363AF7B5885F}" presName="desComposite" presStyleCnt="0"/>
      <dgm:spPr/>
    </dgm:pt>
    <dgm:pt modelId="{9784D609-5CC1-4A21-BB35-60C6F51E62D9}" type="pres">
      <dgm:prSet presAssocID="{0EF4E9D5-279C-4068-AFB5-363AF7B5885F}" presName="desCircle" presStyleLbl="node1" presStyleIdx="2" presStyleCnt="7" custScaleX="80271" custScaleY="80271"/>
      <dgm:spPr>
        <a:solidFill>
          <a:srgbClr val="FF0000"/>
        </a:solidFill>
      </dgm:spPr>
    </dgm:pt>
    <dgm:pt modelId="{35886BA3-5B95-4F12-BE4E-0A1EFC2D59FC}" type="pres">
      <dgm:prSet presAssocID="{0EF4E9D5-279C-4068-AFB5-363AF7B5885F}" presName="chTx" presStyleLbl="revTx" presStyleIdx="6" presStyleCnt="18"/>
      <dgm:spPr/>
    </dgm:pt>
    <dgm:pt modelId="{99FA7A30-A682-454D-989D-3CF4319C6F9F}" type="pres">
      <dgm:prSet presAssocID="{0EF4E9D5-279C-4068-AFB5-363AF7B5885F}" presName="desTx" presStyleLbl="revTx" presStyleIdx="7" presStyleCnt="18">
        <dgm:presLayoutVars>
          <dgm:bulletEnabled val="1"/>
        </dgm:presLayoutVars>
      </dgm:prSet>
      <dgm:spPr/>
    </dgm:pt>
    <dgm:pt modelId="{71FAF4A3-9B27-43CC-8981-0A36322CC7B1}" type="pres">
      <dgm:prSet presAssocID="{0EF4E9D5-279C-4068-AFB5-363AF7B5885F}" presName="desBackupRightNorm" presStyleCnt="0"/>
      <dgm:spPr/>
    </dgm:pt>
    <dgm:pt modelId="{ABABD3D2-64E7-41C0-BDD8-520908BBA686}" type="pres">
      <dgm:prSet presAssocID="{1C0BCE7E-90D7-4BA7-A63D-5E2FC89AD493}" presName="desSpace" presStyleCnt="0"/>
      <dgm:spPr/>
    </dgm:pt>
    <dgm:pt modelId="{02E908CF-F11F-4566-B648-E5C2B8D8C9DB}" type="pres">
      <dgm:prSet presAssocID="{E818489C-1962-482C-B4A3-372D83439CF3}" presName="desBackupLeftNorm" presStyleCnt="0"/>
      <dgm:spPr/>
    </dgm:pt>
    <dgm:pt modelId="{4E763C8F-2D2E-40C8-B80C-BAA9C9AE5407}" type="pres">
      <dgm:prSet presAssocID="{E818489C-1962-482C-B4A3-372D83439CF3}" presName="desComposite" presStyleCnt="0"/>
      <dgm:spPr/>
    </dgm:pt>
    <dgm:pt modelId="{A854D450-A0A5-44E2-8E6C-9F776D050050}" type="pres">
      <dgm:prSet presAssocID="{E818489C-1962-482C-B4A3-372D83439CF3}" presName="desCircle" presStyleLbl="node1" presStyleIdx="3" presStyleCnt="7" custScaleX="80271" custScaleY="80271"/>
      <dgm:spPr>
        <a:solidFill>
          <a:srgbClr val="FF0000"/>
        </a:solidFill>
      </dgm:spPr>
    </dgm:pt>
    <dgm:pt modelId="{F97925B0-4C34-47CA-B1E7-EBD69AB30F8B}" type="pres">
      <dgm:prSet presAssocID="{E818489C-1962-482C-B4A3-372D83439CF3}" presName="chTx" presStyleLbl="revTx" presStyleIdx="8" presStyleCnt="18"/>
      <dgm:spPr/>
    </dgm:pt>
    <dgm:pt modelId="{9EAF5E27-572C-4F61-AD99-2E5952F7AA03}" type="pres">
      <dgm:prSet presAssocID="{E818489C-1962-482C-B4A3-372D83439CF3}" presName="desTx" presStyleLbl="revTx" presStyleIdx="9" presStyleCnt="18">
        <dgm:presLayoutVars>
          <dgm:bulletEnabled val="1"/>
        </dgm:presLayoutVars>
      </dgm:prSet>
      <dgm:spPr/>
    </dgm:pt>
    <dgm:pt modelId="{86F7B594-46A4-463D-A774-56D8BB8F0C7D}" type="pres">
      <dgm:prSet presAssocID="{E818489C-1962-482C-B4A3-372D83439CF3}" presName="desBackupRightNorm" presStyleCnt="0"/>
      <dgm:spPr/>
    </dgm:pt>
    <dgm:pt modelId="{EF5BC618-B904-4189-BCC6-BD721BDB925F}" type="pres">
      <dgm:prSet presAssocID="{32709F77-7A01-433C-91EA-8B764276256B}" presName="desSpace" presStyleCnt="0"/>
      <dgm:spPr/>
    </dgm:pt>
    <dgm:pt modelId="{441D024A-8218-4970-A38D-4B73596AF296}" type="pres">
      <dgm:prSet presAssocID="{043058CA-5828-4A48-A239-CC6832916E89}" presName="desBackupLeftNorm" presStyleCnt="0"/>
      <dgm:spPr/>
    </dgm:pt>
    <dgm:pt modelId="{557333AD-0FCD-4C36-BFC9-6F9FB30EA03A}" type="pres">
      <dgm:prSet presAssocID="{043058CA-5828-4A48-A239-CC6832916E89}" presName="desComposite" presStyleCnt="0"/>
      <dgm:spPr/>
    </dgm:pt>
    <dgm:pt modelId="{A449D3F3-5E3F-4588-9B2A-7CA9A05A95A0}" type="pres">
      <dgm:prSet presAssocID="{043058CA-5828-4A48-A239-CC6832916E89}" presName="desCircle" presStyleLbl="node1" presStyleIdx="4" presStyleCnt="7" custScaleX="80271" custScaleY="80271"/>
      <dgm:spPr>
        <a:solidFill>
          <a:srgbClr val="FF0000"/>
        </a:solidFill>
      </dgm:spPr>
    </dgm:pt>
    <dgm:pt modelId="{20D5DE95-8819-41AE-9D92-10E53F00AE63}" type="pres">
      <dgm:prSet presAssocID="{043058CA-5828-4A48-A239-CC6832916E89}" presName="chTx" presStyleLbl="revTx" presStyleIdx="10" presStyleCnt="18"/>
      <dgm:spPr/>
    </dgm:pt>
    <dgm:pt modelId="{3E9DBFDC-BDA8-4BFF-8F86-0249420760C8}" type="pres">
      <dgm:prSet presAssocID="{043058CA-5828-4A48-A239-CC6832916E89}" presName="desTx" presStyleLbl="revTx" presStyleIdx="11" presStyleCnt="18">
        <dgm:presLayoutVars>
          <dgm:bulletEnabled val="1"/>
        </dgm:presLayoutVars>
      </dgm:prSet>
      <dgm:spPr/>
    </dgm:pt>
    <dgm:pt modelId="{CA35DC0D-CB50-402D-A4E3-8EF3FD65F656}" type="pres">
      <dgm:prSet presAssocID="{043058CA-5828-4A48-A239-CC6832916E89}" presName="desBackupRightNorm" presStyleCnt="0"/>
      <dgm:spPr/>
    </dgm:pt>
    <dgm:pt modelId="{A203CE31-1CB7-42C3-9B74-0ABA606EBFCC}" type="pres">
      <dgm:prSet presAssocID="{65634C1B-9C1E-4579-A30F-DAECFEA53CD4}" presName="desSpace" presStyleCnt="0"/>
      <dgm:spPr/>
    </dgm:pt>
    <dgm:pt modelId="{73538CD6-0FB5-437D-93B1-450944112907}" type="pres">
      <dgm:prSet presAssocID="{D5EF7FA2-1A03-4E32-8520-22885B182879}" presName="parComposite" presStyleCnt="0"/>
      <dgm:spPr/>
    </dgm:pt>
    <dgm:pt modelId="{C8ECA512-F5CF-4C5F-87FF-5D52B9CFA25B}" type="pres">
      <dgm:prSet presAssocID="{D5EF7FA2-1A03-4E32-8520-22885B182879}" presName="parBigCircle" presStyleLbl="node0" presStyleIdx="2" presStyleCnt="4" custScaleX="83332" custScaleY="83332"/>
      <dgm:spPr/>
    </dgm:pt>
    <dgm:pt modelId="{FC36C6C8-4EAA-42CE-AA0F-B52E9F258126}" type="pres">
      <dgm:prSet presAssocID="{D5EF7FA2-1A03-4E32-8520-22885B182879}" presName="parTx" presStyleLbl="revTx" presStyleIdx="12" presStyleCnt="18"/>
      <dgm:spPr/>
    </dgm:pt>
    <dgm:pt modelId="{491E04D6-FFB2-486B-8C70-C4939A7904F9}" type="pres">
      <dgm:prSet presAssocID="{D5EF7FA2-1A03-4E32-8520-22885B182879}" presName="bSpace" presStyleCnt="0"/>
      <dgm:spPr/>
    </dgm:pt>
    <dgm:pt modelId="{7C851DEB-D896-4CF6-94B3-2C7F5479F692}" type="pres">
      <dgm:prSet presAssocID="{D5EF7FA2-1A03-4E32-8520-22885B182879}" presName="parBackupNorm" presStyleCnt="0"/>
      <dgm:spPr/>
    </dgm:pt>
    <dgm:pt modelId="{3AC5B4F0-CC2A-4B4E-A1A7-09ABACFE1931}" type="pres">
      <dgm:prSet presAssocID="{49651D21-EAD4-4396-AE42-D418F1D04758}" presName="parSpace" presStyleCnt="0"/>
      <dgm:spPr/>
    </dgm:pt>
    <dgm:pt modelId="{1DCA7A01-56FA-456A-8450-77C16B1AEA94}" type="pres">
      <dgm:prSet presAssocID="{472B8797-ED5F-44BA-96BC-3D1BE107BCB4}" presName="parComposite" presStyleCnt="0"/>
      <dgm:spPr/>
    </dgm:pt>
    <dgm:pt modelId="{14A8551D-D5E8-4208-BD6F-8886F6E1832C}" type="pres">
      <dgm:prSet presAssocID="{472B8797-ED5F-44BA-96BC-3D1BE107BCB4}" presName="parBigCircle" presStyleLbl="node0" presStyleIdx="3" presStyleCnt="4" custScaleX="83332" custScaleY="83332"/>
      <dgm:spPr/>
    </dgm:pt>
    <dgm:pt modelId="{33F49C96-8FE5-47A9-93E3-0BE2AAB424CF}" type="pres">
      <dgm:prSet presAssocID="{472B8797-ED5F-44BA-96BC-3D1BE107BCB4}" presName="parTx" presStyleLbl="revTx" presStyleIdx="13" presStyleCnt="18" custScaleX="108998" custScaleY="111738" custLinFactNeighborX="3500" custLinFactNeighborY="-5609"/>
      <dgm:spPr/>
    </dgm:pt>
    <dgm:pt modelId="{28B38985-D9BE-4679-AEC8-85E3174D2222}" type="pres">
      <dgm:prSet presAssocID="{472B8797-ED5F-44BA-96BC-3D1BE107BCB4}" presName="bSpace" presStyleCnt="0"/>
      <dgm:spPr/>
    </dgm:pt>
    <dgm:pt modelId="{B7FB360A-1821-4F99-A09A-72DD06694955}" type="pres">
      <dgm:prSet presAssocID="{472B8797-ED5F-44BA-96BC-3D1BE107BCB4}" presName="parBackupNorm" presStyleCnt="0"/>
      <dgm:spPr/>
    </dgm:pt>
    <dgm:pt modelId="{AA6511F6-0940-47CC-95FD-5808316B615E}" type="pres">
      <dgm:prSet presAssocID="{44F9FFB8-C999-48F4-B316-3B4D63751014}" presName="parSpace" presStyleCnt="0"/>
      <dgm:spPr/>
    </dgm:pt>
    <dgm:pt modelId="{C93CC32C-DF92-467A-987A-4C766A4E45E1}" type="pres">
      <dgm:prSet presAssocID="{F22116F9-695E-4CEC-83AB-E3F83AE1726F}" presName="desBackupLeftNorm" presStyleCnt="0"/>
      <dgm:spPr/>
    </dgm:pt>
    <dgm:pt modelId="{2870EFC9-4E0D-4AA4-9575-BB00D7F0EF01}" type="pres">
      <dgm:prSet presAssocID="{F22116F9-695E-4CEC-83AB-E3F83AE1726F}" presName="desComposite" presStyleCnt="0"/>
      <dgm:spPr/>
    </dgm:pt>
    <dgm:pt modelId="{3B551390-33FD-454C-B5CA-6990165C6CB6}" type="pres">
      <dgm:prSet presAssocID="{F22116F9-695E-4CEC-83AB-E3F83AE1726F}" presName="desCircle" presStyleLbl="node1" presStyleIdx="5" presStyleCnt="7" custScaleX="80309" custScaleY="80309"/>
      <dgm:spPr>
        <a:solidFill>
          <a:srgbClr val="FF0000"/>
        </a:solidFill>
      </dgm:spPr>
    </dgm:pt>
    <dgm:pt modelId="{CA6CFE37-8D9F-4878-A72A-3A37AC8A4059}" type="pres">
      <dgm:prSet presAssocID="{F22116F9-695E-4CEC-83AB-E3F83AE1726F}" presName="chTx" presStyleLbl="revTx" presStyleIdx="14" presStyleCnt="18" custScaleX="105631"/>
      <dgm:spPr/>
    </dgm:pt>
    <dgm:pt modelId="{D1BC6D7D-E833-4EB9-B37C-E874EEEAA8E3}" type="pres">
      <dgm:prSet presAssocID="{F22116F9-695E-4CEC-83AB-E3F83AE1726F}" presName="desTx" presStyleLbl="revTx" presStyleIdx="15" presStyleCnt="18">
        <dgm:presLayoutVars>
          <dgm:bulletEnabled val="1"/>
        </dgm:presLayoutVars>
      </dgm:prSet>
      <dgm:spPr/>
    </dgm:pt>
    <dgm:pt modelId="{2EED22F2-8EAC-4F11-90FB-D253C699ADEC}" type="pres">
      <dgm:prSet presAssocID="{F22116F9-695E-4CEC-83AB-E3F83AE1726F}" presName="desBackupRightNorm" presStyleCnt="0"/>
      <dgm:spPr/>
    </dgm:pt>
    <dgm:pt modelId="{C15E5FDE-EF2C-4A09-A0DC-392D10B63774}" type="pres">
      <dgm:prSet presAssocID="{0233C0AA-0C3A-45F6-940C-0EC8E9F8E31B}" presName="desSpace" presStyleCnt="0"/>
      <dgm:spPr/>
    </dgm:pt>
    <dgm:pt modelId="{999148EA-38CB-4804-8BDB-8C3CEC2FB291}" type="pres">
      <dgm:prSet presAssocID="{CC6811D3-A05C-4EB9-9FEF-C749B9B1170F}" presName="desBackupLeftNorm" presStyleCnt="0"/>
      <dgm:spPr/>
    </dgm:pt>
    <dgm:pt modelId="{A69504CD-C2A0-40D0-98EA-54B64F30753C}" type="pres">
      <dgm:prSet presAssocID="{CC6811D3-A05C-4EB9-9FEF-C749B9B1170F}" presName="desComposite" presStyleCnt="0"/>
      <dgm:spPr/>
    </dgm:pt>
    <dgm:pt modelId="{4A302CAA-6392-4081-87CE-0793E5A5FD0F}" type="pres">
      <dgm:prSet presAssocID="{CC6811D3-A05C-4EB9-9FEF-C749B9B1170F}" presName="desCircle" presStyleLbl="node1" presStyleIdx="6" presStyleCnt="7" custScaleX="81913" custScaleY="81913"/>
      <dgm:spPr>
        <a:solidFill>
          <a:srgbClr val="FF0000"/>
        </a:solidFill>
      </dgm:spPr>
    </dgm:pt>
    <dgm:pt modelId="{65355DFD-24DA-4753-98DD-1D7F7C6652A7}" type="pres">
      <dgm:prSet presAssocID="{CC6811D3-A05C-4EB9-9FEF-C749B9B1170F}" presName="chTx" presStyleLbl="revTx" presStyleIdx="16" presStyleCnt="18"/>
      <dgm:spPr/>
    </dgm:pt>
    <dgm:pt modelId="{D1F14EAF-ACED-4636-9DA9-3294ACF4463D}" type="pres">
      <dgm:prSet presAssocID="{CC6811D3-A05C-4EB9-9FEF-C749B9B1170F}" presName="desTx" presStyleLbl="revTx" presStyleIdx="17" presStyleCnt="18">
        <dgm:presLayoutVars>
          <dgm:bulletEnabled val="1"/>
        </dgm:presLayoutVars>
      </dgm:prSet>
      <dgm:spPr/>
    </dgm:pt>
    <dgm:pt modelId="{E7F7FB6D-50F7-4D58-BCEB-5827F18A78E4}" type="pres">
      <dgm:prSet presAssocID="{CC6811D3-A05C-4EB9-9FEF-C749B9B1170F}" presName="desBackupRightNorm" presStyleCnt="0"/>
      <dgm:spPr/>
    </dgm:pt>
    <dgm:pt modelId="{D21CA756-48F1-4382-89F8-DB00A7A133E4}" type="pres">
      <dgm:prSet presAssocID="{9E970F7F-3580-4967-8293-40A496CCB06F}" presName="desSpace" presStyleCnt="0"/>
      <dgm:spPr/>
    </dgm:pt>
  </dgm:ptLst>
  <dgm:cxnLst>
    <dgm:cxn modelId="{63655A1F-5581-4A4C-9186-9A2370F8EB4C}" srcId="{8CE4573B-E18C-4A00-B3B7-EAEB398ADC0C}" destId="{A9357E33-8D8B-4F2B-8A39-C2667EE4B14B}" srcOrd="0" destOrd="0" parTransId="{C164F1BB-D4D9-4BA5-A1D9-7FA23B81C614}" sibTransId="{CE55B92B-C189-4DFB-8A77-E19425FFE436}"/>
    <dgm:cxn modelId="{D872E928-1343-44DC-8F52-92272865C5A6}" srcId="{09ABF5AD-2E56-430B-9EDA-417A1DBE33BC}" destId="{8CE4573B-E18C-4A00-B3B7-EAEB398ADC0C}" srcOrd="0" destOrd="0" parTransId="{C861C8AE-7DA6-426F-9A6E-B7ECED2F5DF8}" sibTransId="{A27FC036-C494-44FC-AF1A-E854E5B35108}"/>
    <dgm:cxn modelId="{6544972D-2603-4FB0-AAFA-74FA91964C93}" type="presOf" srcId="{F22116F9-695E-4CEC-83AB-E3F83AE1726F}" destId="{CA6CFE37-8D9F-4878-A72A-3A37AC8A4059}" srcOrd="0" destOrd="0" presId="urn:microsoft.com/office/officeart/2008/layout/CircleAccentTimeline"/>
    <dgm:cxn modelId="{FAA35632-02D4-4143-8427-1A84BE9DFD9C}" srcId="{472B8797-ED5F-44BA-96BC-3D1BE107BCB4}" destId="{CC6811D3-A05C-4EB9-9FEF-C749B9B1170F}" srcOrd="1" destOrd="0" parTransId="{76ADF1AF-A6F5-4A9C-A083-1AE49A11B647}" sibTransId="{9E970F7F-3580-4967-8293-40A496CCB06F}"/>
    <dgm:cxn modelId="{EF322F3B-742C-4520-91B8-8563F6EE8F5D}" type="presOf" srcId="{043058CA-5828-4A48-A239-CC6832916E89}" destId="{20D5DE95-8819-41AE-9D92-10E53F00AE63}" srcOrd="0" destOrd="0" presId="urn:microsoft.com/office/officeart/2008/layout/CircleAccentTimeline"/>
    <dgm:cxn modelId="{91AB3A5F-9081-4941-9EC2-F27384764C83}" srcId="{09ABF5AD-2E56-430B-9EDA-417A1DBE33BC}" destId="{472B8797-ED5F-44BA-96BC-3D1BE107BCB4}" srcOrd="3" destOrd="0" parTransId="{62E9447C-29F0-4E8E-9D78-DAF104E9C2DA}" sibTransId="{44F9FFB8-C999-48F4-B316-3B4D63751014}"/>
    <dgm:cxn modelId="{C38A6867-A76A-480C-970D-527731D1EF26}" type="presOf" srcId="{472B8797-ED5F-44BA-96BC-3D1BE107BCB4}" destId="{33F49C96-8FE5-47A9-93E3-0BE2AAB424CF}" srcOrd="0" destOrd="0" presId="urn:microsoft.com/office/officeart/2008/layout/CircleAccentTimeline"/>
    <dgm:cxn modelId="{82930749-3F6A-41D1-8DCD-5347D058844A}" type="presOf" srcId="{A9357E33-8D8B-4F2B-8A39-C2667EE4B14B}" destId="{252E191A-C207-4D4B-B403-AA8A4EB33B55}" srcOrd="0" destOrd="0" presId="urn:microsoft.com/office/officeart/2008/layout/CircleAccentTimeline"/>
    <dgm:cxn modelId="{F73D7875-979F-49E3-B87C-46A668BDBD87}" srcId="{8CE4573B-E18C-4A00-B3B7-EAEB398ADC0C}" destId="{080B8F48-FCB6-4620-84BA-5C31D25BBC2B}" srcOrd="1" destOrd="0" parTransId="{8E0C72BA-33E9-41AF-8B3A-CDF5AFE95CE4}" sibTransId="{E6A4C705-2BD2-46E6-B733-9B2251C1D8FF}"/>
    <dgm:cxn modelId="{FF8E5378-7DE2-462C-A3B0-80A7B45EA7B5}" type="presOf" srcId="{080B8F48-FCB6-4620-84BA-5C31D25BBC2B}" destId="{5587A001-27D8-48B0-8550-935EABC2F775}" srcOrd="0" destOrd="0" presId="urn:microsoft.com/office/officeart/2008/layout/CircleAccentTimeline"/>
    <dgm:cxn modelId="{7A7C5C91-FEDD-4624-ACE0-2E1F8B81EE02}" type="presOf" srcId="{E818489C-1962-482C-B4A3-372D83439CF3}" destId="{F97925B0-4C34-47CA-B1E7-EBD69AB30F8B}" srcOrd="0" destOrd="0" presId="urn:microsoft.com/office/officeart/2008/layout/CircleAccentTimeline"/>
    <dgm:cxn modelId="{98544596-CA5C-4379-8FDF-80CE4628C576}" type="presOf" srcId="{09ABF5AD-2E56-430B-9EDA-417A1DBE33BC}" destId="{7D8FA7A8-72C7-4F1F-AEB1-DBBAA505838B}" srcOrd="0" destOrd="0" presId="urn:microsoft.com/office/officeart/2008/layout/CircleAccentTimeline"/>
    <dgm:cxn modelId="{37BD8D99-02E8-44CB-A571-4093BEF8C6E6}" type="presOf" srcId="{D5EF7FA2-1A03-4E32-8520-22885B182879}" destId="{FC36C6C8-4EAA-42CE-AA0F-B52E9F258126}" srcOrd="0" destOrd="0" presId="urn:microsoft.com/office/officeart/2008/layout/CircleAccentTimeline"/>
    <dgm:cxn modelId="{A842F09A-1F29-4478-ADE8-40EB60F8868F}" type="presOf" srcId="{8CE4573B-E18C-4A00-B3B7-EAEB398ADC0C}" destId="{00EA7E86-1034-4693-9DD6-CD58C96412FE}" srcOrd="0" destOrd="0" presId="urn:microsoft.com/office/officeart/2008/layout/CircleAccentTimeline"/>
    <dgm:cxn modelId="{21839B9C-362D-4733-8397-AD93545E43D6}" srcId="{09ABF5AD-2E56-430B-9EDA-417A1DBE33BC}" destId="{D5EF7FA2-1A03-4E32-8520-22885B182879}" srcOrd="2" destOrd="0" parTransId="{8B9A9718-4B11-445A-9D75-F6B1E2872980}" sibTransId="{49651D21-EAD4-4396-AE42-D418F1D04758}"/>
    <dgm:cxn modelId="{E3DD73AF-B55B-441C-8576-5778199ACFB7}" srcId="{09ABF5AD-2E56-430B-9EDA-417A1DBE33BC}" destId="{5B8A1394-9624-414F-B978-5FE902AB62C1}" srcOrd="1" destOrd="0" parTransId="{49E5817D-DAF9-46D2-A708-8A41EEC678D5}" sibTransId="{14B09CE0-3117-4E63-80C1-DEF85EE8B01D}"/>
    <dgm:cxn modelId="{F1942BB5-168D-4EB7-A421-199C8C964EE6}" type="presOf" srcId="{0EF4E9D5-279C-4068-AFB5-363AF7B5885F}" destId="{35886BA3-5B95-4F12-BE4E-0A1EFC2D59FC}" srcOrd="0" destOrd="0" presId="urn:microsoft.com/office/officeart/2008/layout/CircleAccentTimeline"/>
    <dgm:cxn modelId="{2B3E4ACB-741D-4BDC-BB49-31D2E3FEA67E}" type="presOf" srcId="{CC6811D3-A05C-4EB9-9FEF-C749B9B1170F}" destId="{65355DFD-24DA-4753-98DD-1D7F7C6652A7}" srcOrd="0" destOrd="0" presId="urn:microsoft.com/office/officeart/2008/layout/CircleAccentTimeline"/>
    <dgm:cxn modelId="{48BA41DA-5088-4856-BEB4-28EF5A9C6D89}" type="presOf" srcId="{5B8A1394-9624-414F-B978-5FE902AB62C1}" destId="{9C35CDD4-B6B9-40EE-998E-D0694D5110B9}" srcOrd="0" destOrd="0" presId="urn:microsoft.com/office/officeart/2008/layout/CircleAccentTimeline"/>
    <dgm:cxn modelId="{2CF6D3E2-4969-4853-BEC5-F0F1710D04F4}" srcId="{5B8A1394-9624-414F-B978-5FE902AB62C1}" destId="{E818489C-1962-482C-B4A3-372D83439CF3}" srcOrd="1" destOrd="0" parTransId="{F631B640-72F7-4B7B-AAFF-BC8829F82A68}" sibTransId="{32709F77-7A01-433C-91EA-8B764276256B}"/>
    <dgm:cxn modelId="{16A85CE7-2CA9-4087-9E1E-54FB712CAF68}" srcId="{472B8797-ED5F-44BA-96BC-3D1BE107BCB4}" destId="{F22116F9-695E-4CEC-83AB-E3F83AE1726F}" srcOrd="0" destOrd="0" parTransId="{5B3ACA53-06DC-4A45-AF7B-EFFD7BEE30F9}" sibTransId="{0233C0AA-0C3A-45F6-940C-0EC8E9F8E31B}"/>
    <dgm:cxn modelId="{6A4D36EA-A214-40D1-B242-9AD987F60036}" srcId="{5B8A1394-9624-414F-B978-5FE902AB62C1}" destId="{0EF4E9D5-279C-4068-AFB5-363AF7B5885F}" srcOrd="0" destOrd="0" parTransId="{94FF4BDE-DAF6-4752-8370-5C3F18495F5D}" sibTransId="{1C0BCE7E-90D7-4BA7-A63D-5E2FC89AD493}"/>
    <dgm:cxn modelId="{E47932F1-EA04-4A44-A95D-8A4E95D92D86}" srcId="{5B8A1394-9624-414F-B978-5FE902AB62C1}" destId="{043058CA-5828-4A48-A239-CC6832916E89}" srcOrd="2" destOrd="0" parTransId="{B4D07E46-345E-4961-B546-490714D5E6B1}" sibTransId="{65634C1B-9C1E-4579-A30F-DAECFEA53CD4}"/>
    <dgm:cxn modelId="{1C82F445-1110-4C23-B331-1EC98CB51BF0}" type="presParOf" srcId="{7D8FA7A8-72C7-4F1F-AEB1-DBBAA505838B}" destId="{474614A1-FA91-4EE2-B34A-6C9900715412}" srcOrd="0" destOrd="0" presId="urn:microsoft.com/office/officeart/2008/layout/CircleAccentTimeline"/>
    <dgm:cxn modelId="{0F894F48-CC5A-41FC-9228-AB1F0FCB3BAB}" type="presParOf" srcId="{474614A1-FA91-4EE2-B34A-6C9900715412}" destId="{5F952517-7C04-4BBB-96B9-18081EB3F7CE}" srcOrd="0" destOrd="0" presId="urn:microsoft.com/office/officeart/2008/layout/CircleAccentTimeline"/>
    <dgm:cxn modelId="{1AACA216-43C1-4329-A951-0EA6A1AD879D}" type="presParOf" srcId="{474614A1-FA91-4EE2-B34A-6C9900715412}" destId="{00EA7E86-1034-4693-9DD6-CD58C96412FE}" srcOrd="1" destOrd="0" presId="urn:microsoft.com/office/officeart/2008/layout/CircleAccentTimeline"/>
    <dgm:cxn modelId="{F3C1D340-9837-4798-BC88-75ED25210D9E}" type="presParOf" srcId="{474614A1-FA91-4EE2-B34A-6C9900715412}" destId="{A32EE0DE-1E32-4100-B9E8-8DF91AA19622}" srcOrd="2" destOrd="0" presId="urn:microsoft.com/office/officeart/2008/layout/CircleAccentTimeline"/>
    <dgm:cxn modelId="{71C070CA-9322-4BD5-9411-F79A735842CF}" type="presParOf" srcId="{7D8FA7A8-72C7-4F1F-AEB1-DBBAA505838B}" destId="{D728CA45-EA10-4940-B3FF-6427ACF53FD1}" srcOrd="1" destOrd="0" presId="urn:microsoft.com/office/officeart/2008/layout/CircleAccentTimeline"/>
    <dgm:cxn modelId="{0AE668A3-755C-440A-B8C4-545D9CB2FF56}" type="presParOf" srcId="{7D8FA7A8-72C7-4F1F-AEB1-DBBAA505838B}" destId="{634F2F41-FFF0-46F4-BEBE-0D48069B0021}" srcOrd="2" destOrd="0" presId="urn:microsoft.com/office/officeart/2008/layout/CircleAccentTimeline"/>
    <dgm:cxn modelId="{B84483E0-61A4-4949-AAB1-CC38BB08519A}" type="presParOf" srcId="{7D8FA7A8-72C7-4F1F-AEB1-DBBAA505838B}" destId="{1A6B3BB1-6CC0-424A-AF39-27681403C532}" srcOrd="3" destOrd="0" presId="urn:microsoft.com/office/officeart/2008/layout/CircleAccentTimeline"/>
    <dgm:cxn modelId="{1BBFFC25-60DE-479C-8F06-FCCDD81C6948}" type="presParOf" srcId="{7D8FA7A8-72C7-4F1F-AEB1-DBBAA505838B}" destId="{C68D9243-CE88-46F9-9520-62371B3BAFA4}" srcOrd="4" destOrd="0" presId="urn:microsoft.com/office/officeart/2008/layout/CircleAccentTimeline"/>
    <dgm:cxn modelId="{487E6A35-D18A-4235-B647-C0B0DD01B7F7}" type="presParOf" srcId="{C68D9243-CE88-46F9-9520-62371B3BAFA4}" destId="{C7D9C237-56F1-4B34-85A7-0BD433416804}" srcOrd="0" destOrd="0" presId="urn:microsoft.com/office/officeart/2008/layout/CircleAccentTimeline"/>
    <dgm:cxn modelId="{AFD8E011-00F7-4119-BE6F-AA4047F1EF7C}" type="presParOf" srcId="{C68D9243-CE88-46F9-9520-62371B3BAFA4}" destId="{252E191A-C207-4D4B-B403-AA8A4EB33B55}" srcOrd="1" destOrd="0" presId="urn:microsoft.com/office/officeart/2008/layout/CircleAccentTimeline"/>
    <dgm:cxn modelId="{CF025B99-A0BC-4945-9383-B7F65ABB7C26}" type="presParOf" srcId="{C68D9243-CE88-46F9-9520-62371B3BAFA4}" destId="{48D0E953-CFCE-41F1-8966-068C923753AE}" srcOrd="2" destOrd="0" presId="urn:microsoft.com/office/officeart/2008/layout/CircleAccentTimeline"/>
    <dgm:cxn modelId="{D533C69B-431D-442D-8363-F3785C78AAFF}" type="presParOf" srcId="{7D8FA7A8-72C7-4F1F-AEB1-DBBAA505838B}" destId="{03ADF897-FED0-4B1C-9932-7912206900BD}" srcOrd="5" destOrd="0" presId="urn:microsoft.com/office/officeart/2008/layout/CircleAccentTimeline"/>
    <dgm:cxn modelId="{63E62BC5-9766-488C-B7D8-123554C9A092}" type="presParOf" srcId="{7D8FA7A8-72C7-4F1F-AEB1-DBBAA505838B}" destId="{D95EDC83-6AC5-43F8-B574-81861FF06EA2}" srcOrd="6" destOrd="0" presId="urn:microsoft.com/office/officeart/2008/layout/CircleAccentTimeline"/>
    <dgm:cxn modelId="{84E45742-F12A-4B86-A30E-3A63E90C235F}" type="presParOf" srcId="{7D8FA7A8-72C7-4F1F-AEB1-DBBAA505838B}" destId="{89904B48-2B12-4422-86F4-58684F8D4536}" srcOrd="7" destOrd="0" presId="urn:microsoft.com/office/officeart/2008/layout/CircleAccentTimeline"/>
    <dgm:cxn modelId="{6BEB57BC-A567-4DF7-AD07-40D940100A15}" type="presParOf" srcId="{7D8FA7A8-72C7-4F1F-AEB1-DBBAA505838B}" destId="{FE6525C5-3BC0-48BC-974D-9721692E50A8}" srcOrd="8" destOrd="0" presId="urn:microsoft.com/office/officeart/2008/layout/CircleAccentTimeline"/>
    <dgm:cxn modelId="{52B8773D-828D-4507-A437-9FDAF8ED153B}" type="presParOf" srcId="{FE6525C5-3BC0-48BC-974D-9721692E50A8}" destId="{93889045-3A85-4A93-9075-03B17391FD72}" srcOrd="0" destOrd="0" presId="urn:microsoft.com/office/officeart/2008/layout/CircleAccentTimeline"/>
    <dgm:cxn modelId="{810EE8FF-6C90-41BC-9B4C-0999F0A63132}" type="presParOf" srcId="{FE6525C5-3BC0-48BC-974D-9721692E50A8}" destId="{5587A001-27D8-48B0-8550-935EABC2F775}" srcOrd="1" destOrd="0" presId="urn:microsoft.com/office/officeart/2008/layout/CircleAccentTimeline"/>
    <dgm:cxn modelId="{3E9A1E45-8FF7-4A6D-9556-9456B11C45A2}" type="presParOf" srcId="{FE6525C5-3BC0-48BC-974D-9721692E50A8}" destId="{C96C81AA-FB8C-4FB9-B85C-4BBDE08AE8A4}" srcOrd="2" destOrd="0" presId="urn:microsoft.com/office/officeart/2008/layout/CircleAccentTimeline"/>
    <dgm:cxn modelId="{364B94FC-BF36-41CE-AF2B-6B00F7A83F2C}" type="presParOf" srcId="{7D8FA7A8-72C7-4F1F-AEB1-DBBAA505838B}" destId="{125EB96D-D9A5-4B65-BEC4-611FD595F780}" srcOrd="9" destOrd="0" presId="urn:microsoft.com/office/officeart/2008/layout/CircleAccentTimeline"/>
    <dgm:cxn modelId="{40E76435-2889-44F6-8D95-2B84E8A20D17}" type="presParOf" srcId="{7D8FA7A8-72C7-4F1F-AEB1-DBBAA505838B}" destId="{18C3A2CF-49B3-4222-9E4B-D65905D5ABE7}" srcOrd="10" destOrd="0" presId="urn:microsoft.com/office/officeart/2008/layout/CircleAccentTimeline"/>
    <dgm:cxn modelId="{44214CD6-318D-47D8-8EA8-324DE94F1626}" type="presParOf" srcId="{7D8FA7A8-72C7-4F1F-AEB1-DBBAA505838B}" destId="{592FEE61-C5E5-4CE4-892E-584FDCCDF35E}" srcOrd="11" destOrd="0" presId="urn:microsoft.com/office/officeart/2008/layout/CircleAccentTimeline"/>
    <dgm:cxn modelId="{33FDABE5-CA59-4251-A53E-9E9F5B8BC693}" type="presParOf" srcId="{592FEE61-C5E5-4CE4-892E-584FDCCDF35E}" destId="{A5739D6B-763D-4E04-B5C5-9B7C0E0EAC3E}" srcOrd="0" destOrd="0" presId="urn:microsoft.com/office/officeart/2008/layout/CircleAccentTimeline"/>
    <dgm:cxn modelId="{A39BE57E-072F-484B-8DA9-2DDC82CB1706}" type="presParOf" srcId="{592FEE61-C5E5-4CE4-892E-584FDCCDF35E}" destId="{9C35CDD4-B6B9-40EE-998E-D0694D5110B9}" srcOrd="1" destOrd="0" presId="urn:microsoft.com/office/officeart/2008/layout/CircleAccentTimeline"/>
    <dgm:cxn modelId="{C4C585BE-82D3-4AEE-BDD3-E4776AC43DD9}" type="presParOf" srcId="{592FEE61-C5E5-4CE4-892E-584FDCCDF35E}" destId="{94F9EFF9-9BF6-4B81-9124-9BF352560CB2}" srcOrd="2" destOrd="0" presId="urn:microsoft.com/office/officeart/2008/layout/CircleAccentTimeline"/>
    <dgm:cxn modelId="{A4297B4B-8BC6-4F6F-AEF6-2B4FD3EFD6AD}" type="presParOf" srcId="{7D8FA7A8-72C7-4F1F-AEB1-DBBAA505838B}" destId="{D16405B6-F432-43F0-AABE-7A023C391E86}" srcOrd="12" destOrd="0" presId="urn:microsoft.com/office/officeart/2008/layout/CircleAccentTimeline"/>
    <dgm:cxn modelId="{E4B5A8DC-1992-4889-A2FC-8DE01235514F}" type="presParOf" srcId="{7D8FA7A8-72C7-4F1F-AEB1-DBBAA505838B}" destId="{AF32F483-73DC-4431-81C9-D8F54A50C33C}" srcOrd="13" destOrd="0" presId="urn:microsoft.com/office/officeart/2008/layout/CircleAccentTimeline"/>
    <dgm:cxn modelId="{B14CEB06-21B2-43D0-BA55-821480A690E7}" type="presParOf" srcId="{7D8FA7A8-72C7-4F1F-AEB1-DBBAA505838B}" destId="{DD19623F-8D31-4EF8-B6C4-E4ADFAB23A88}" srcOrd="14" destOrd="0" presId="urn:microsoft.com/office/officeart/2008/layout/CircleAccentTimeline"/>
    <dgm:cxn modelId="{AED48412-6211-4236-9512-716D4F180FAF}" type="presParOf" srcId="{7D8FA7A8-72C7-4F1F-AEB1-DBBAA505838B}" destId="{1BC17084-DF1A-426D-94CE-04685DE8B9BD}" srcOrd="15" destOrd="0" presId="urn:microsoft.com/office/officeart/2008/layout/CircleAccentTimeline"/>
    <dgm:cxn modelId="{17B2B69B-E57E-49ED-81A0-D7C7C99ADEF1}" type="presParOf" srcId="{1BC17084-DF1A-426D-94CE-04685DE8B9BD}" destId="{9784D609-5CC1-4A21-BB35-60C6F51E62D9}" srcOrd="0" destOrd="0" presId="urn:microsoft.com/office/officeart/2008/layout/CircleAccentTimeline"/>
    <dgm:cxn modelId="{AD8A7C67-AF4B-4CBE-9E05-2DBA44EEE116}" type="presParOf" srcId="{1BC17084-DF1A-426D-94CE-04685DE8B9BD}" destId="{35886BA3-5B95-4F12-BE4E-0A1EFC2D59FC}" srcOrd="1" destOrd="0" presId="urn:microsoft.com/office/officeart/2008/layout/CircleAccentTimeline"/>
    <dgm:cxn modelId="{A3B568E0-AD39-4C4B-99D8-10A4C34C87CF}" type="presParOf" srcId="{1BC17084-DF1A-426D-94CE-04685DE8B9BD}" destId="{99FA7A30-A682-454D-989D-3CF4319C6F9F}" srcOrd="2" destOrd="0" presId="urn:microsoft.com/office/officeart/2008/layout/CircleAccentTimeline"/>
    <dgm:cxn modelId="{9037CCFC-5851-491B-8F30-CB5500582293}" type="presParOf" srcId="{7D8FA7A8-72C7-4F1F-AEB1-DBBAA505838B}" destId="{71FAF4A3-9B27-43CC-8981-0A36322CC7B1}" srcOrd="16" destOrd="0" presId="urn:microsoft.com/office/officeart/2008/layout/CircleAccentTimeline"/>
    <dgm:cxn modelId="{B0E11B29-3001-4BE7-B49C-0A2A61D53A08}" type="presParOf" srcId="{7D8FA7A8-72C7-4F1F-AEB1-DBBAA505838B}" destId="{ABABD3D2-64E7-41C0-BDD8-520908BBA686}" srcOrd="17" destOrd="0" presId="urn:microsoft.com/office/officeart/2008/layout/CircleAccentTimeline"/>
    <dgm:cxn modelId="{F9510371-D8C2-4616-9145-26A3A8DA0F53}" type="presParOf" srcId="{7D8FA7A8-72C7-4F1F-AEB1-DBBAA505838B}" destId="{02E908CF-F11F-4566-B648-E5C2B8D8C9DB}" srcOrd="18" destOrd="0" presId="urn:microsoft.com/office/officeart/2008/layout/CircleAccentTimeline"/>
    <dgm:cxn modelId="{FB7357D7-735E-4A25-ADA9-FA2391D74FEF}" type="presParOf" srcId="{7D8FA7A8-72C7-4F1F-AEB1-DBBAA505838B}" destId="{4E763C8F-2D2E-40C8-B80C-BAA9C9AE5407}" srcOrd="19" destOrd="0" presId="urn:microsoft.com/office/officeart/2008/layout/CircleAccentTimeline"/>
    <dgm:cxn modelId="{74F2B813-8B3F-4D7B-9199-C167071A7EE4}" type="presParOf" srcId="{4E763C8F-2D2E-40C8-B80C-BAA9C9AE5407}" destId="{A854D450-A0A5-44E2-8E6C-9F776D050050}" srcOrd="0" destOrd="0" presId="urn:microsoft.com/office/officeart/2008/layout/CircleAccentTimeline"/>
    <dgm:cxn modelId="{C93EBC58-E09F-4F80-A914-0F22E173E959}" type="presParOf" srcId="{4E763C8F-2D2E-40C8-B80C-BAA9C9AE5407}" destId="{F97925B0-4C34-47CA-B1E7-EBD69AB30F8B}" srcOrd="1" destOrd="0" presId="urn:microsoft.com/office/officeart/2008/layout/CircleAccentTimeline"/>
    <dgm:cxn modelId="{4903C02B-5EC1-4789-B9F5-B4392B8B940A}" type="presParOf" srcId="{4E763C8F-2D2E-40C8-B80C-BAA9C9AE5407}" destId="{9EAF5E27-572C-4F61-AD99-2E5952F7AA03}" srcOrd="2" destOrd="0" presId="urn:microsoft.com/office/officeart/2008/layout/CircleAccentTimeline"/>
    <dgm:cxn modelId="{FBCABBE1-FFAA-4B55-87E2-CB2A2F069601}" type="presParOf" srcId="{7D8FA7A8-72C7-4F1F-AEB1-DBBAA505838B}" destId="{86F7B594-46A4-463D-A774-56D8BB8F0C7D}" srcOrd="20" destOrd="0" presId="urn:microsoft.com/office/officeart/2008/layout/CircleAccentTimeline"/>
    <dgm:cxn modelId="{8E13744E-F73A-439E-9330-8FFBBA373687}" type="presParOf" srcId="{7D8FA7A8-72C7-4F1F-AEB1-DBBAA505838B}" destId="{EF5BC618-B904-4189-BCC6-BD721BDB925F}" srcOrd="21" destOrd="0" presId="urn:microsoft.com/office/officeart/2008/layout/CircleAccentTimeline"/>
    <dgm:cxn modelId="{797CCF86-9788-4BAF-A37B-4FD2BDED145D}" type="presParOf" srcId="{7D8FA7A8-72C7-4F1F-AEB1-DBBAA505838B}" destId="{441D024A-8218-4970-A38D-4B73596AF296}" srcOrd="22" destOrd="0" presId="urn:microsoft.com/office/officeart/2008/layout/CircleAccentTimeline"/>
    <dgm:cxn modelId="{004D966C-A3C2-4CF4-90C0-58E5FAF09113}" type="presParOf" srcId="{7D8FA7A8-72C7-4F1F-AEB1-DBBAA505838B}" destId="{557333AD-0FCD-4C36-BFC9-6F9FB30EA03A}" srcOrd="23" destOrd="0" presId="urn:microsoft.com/office/officeart/2008/layout/CircleAccentTimeline"/>
    <dgm:cxn modelId="{576B7E46-F709-4C19-B144-652497E9E9C9}" type="presParOf" srcId="{557333AD-0FCD-4C36-BFC9-6F9FB30EA03A}" destId="{A449D3F3-5E3F-4588-9B2A-7CA9A05A95A0}" srcOrd="0" destOrd="0" presId="urn:microsoft.com/office/officeart/2008/layout/CircleAccentTimeline"/>
    <dgm:cxn modelId="{EFF4A211-E09F-46DC-8423-10F854A89406}" type="presParOf" srcId="{557333AD-0FCD-4C36-BFC9-6F9FB30EA03A}" destId="{20D5DE95-8819-41AE-9D92-10E53F00AE63}" srcOrd="1" destOrd="0" presId="urn:microsoft.com/office/officeart/2008/layout/CircleAccentTimeline"/>
    <dgm:cxn modelId="{B92DF0A5-128D-4011-8708-A40C2B2D5A8F}" type="presParOf" srcId="{557333AD-0FCD-4C36-BFC9-6F9FB30EA03A}" destId="{3E9DBFDC-BDA8-4BFF-8F86-0249420760C8}" srcOrd="2" destOrd="0" presId="urn:microsoft.com/office/officeart/2008/layout/CircleAccentTimeline"/>
    <dgm:cxn modelId="{CBEC6661-3F33-4EA8-A932-AD87F3AC9A86}" type="presParOf" srcId="{7D8FA7A8-72C7-4F1F-AEB1-DBBAA505838B}" destId="{CA35DC0D-CB50-402D-A4E3-8EF3FD65F656}" srcOrd="24" destOrd="0" presId="urn:microsoft.com/office/officeart/2008/layout/CircleAccentTimeline"/>
    <dgm:cxn modelId="{6CAE041E-7D9D-403A-8C8A-5675200EEEB8}" type="presParOf" srcId="{7D8FA7A8-72C7-4F1F-AEB1-DBBAA505838B}" destId="{A203CE31-1CB7-42C3-9B74-0ABA606EBFCC}" srcOrd="25" destOrd="0" presId="urn:microsoft.com/office/officeart/2008/layout/CircleAccentTimeline"/>
    <dgm:cxn modelId="{97286D30-8535-46C1-B6D5-8AD019CE8B48}" type="presParOf" srcId="{7D8FA7A8-72C7-4F1F-AEB1-DBBAA505838B}" destId="{73538CD6-0FB5-437D-93B1-450944112907}" srcOrd="26" destOrd="0" presId="urn:microsoft.com/office/officeart/2008/layout/CircleAccentTimeline"/>
    <dgm:cxn modelId="{6310931C-A5EC-43F4-A178-DE64B4D96269}" type="presParOf" srcId="{73538CD6-0FB5-437D-93B1-450944112907}" destId="{C8ECA512-F5CF-4C5F-87FF-5D52B9CFA25B}" srcOrd="0" destOrd="0" presId="urn:microsoft.com/office/officeart/2008/layout/CircleAccentTimeline"/>
    <dgm:cxn modelId="{07246BAC-3D69-4E0E-9E2D-D7DC210C28D3}" type="presParOf" srcId="{73538CD6-0FB5-437D-93B1-450944112907}" destId="{FC36C6C8-4EAA-42CE-AA0F-B52E9F258126}" srcOrd="1" destOrd="0" presId="urn:microsoft.com/office/officeart/2008/layout/CircleAccentTimeline"/>
    <dgm:cxn modelId="{4E459A6F-F311-481C-A06A-F93576FE74F3}" type="presParOf" srcId="{73538CD6-0FB5-437D-93B1-450944112907}" destId="{491E04D6-FFB2-486B-8C70-C4939A7904F9}" srcOrd="2" destOrd="0" presId="urn:microsoft.com/office/officeart/2008/layout/CircleAccentTimeline"/>
    <dgm:cxn modelId="{062FF071-9159-435A-93F2-701229665E6F}" type="presParOf" srcId="{7D8FA7A8-72C7-4F1F-AEB1-DBBAA505838B}" destId="{7C851DEB-D896-4CF6-94B3-2C7F5479F692}" srcOrd="27" destOrd="0" presId="urn:microsoft.com/office/officeart/2008/layout/CircleAccentTimeline"/>
    <dgm:cxn modelId="{BA640D68-14AC-48EB-A8D6-871B7779CAC6}" type="presParOf" srcId="{7D8FA7A8-72C7-4F1F-AEB1-DBBAA505838B}" destId="{3AC5B4F0-CC2A-4B4E-A1A7-09ABACFE1931}" srcOrd="28" destOrd="0" presId="urn:microsoft.com/office/officeart/2008/layout/CircleAccentTimeline"/>
    <dgm:cxn modelId="{DF2029AE-9CBA-498E-81C3-D9FCE7C617C1}" type="presParOf" srcId="{7D8FA7A8-72C7-4F1F-AEB1-DBBAA505838B}" destId="{1DCA7A01-56FA-456A-8450-77C16B1AEA94}" srcOrd="29" destOrd="0" presId="urn:microsoft.com/office/officeart/2008/layout/CircleAccentTimeline"/>
    <dgm:cxn modelId="{36C318D3-E257-401B-87C1-A066FB2A49E0}" type="presParOf" srcId="{1DCA7A01-56FA-456A-8450-77C16B1AEA94}" destId="{14A8551D-D5E8-4208-BD6F-8886F6E1832C}" srcOrd="0" destOrd="0" presId="urn:microsoft.com/office/officeart/2008/layout/CircleAccentTimeline"/>
    <dgm:cxn modelId="{15856AC4-1729-44C8-88DC-31685EC83492}" type="presParOf" srcId="{1DCA7A01-56FA-456A-8450-77C16B1AEA94}" destId="{33F49C96-8FE5-47A9-93E3-0BE2AAB424CF}" srcOrd="1" destOrd="0" presId="urn:microsoft.com/office/officeart/2008/layout/CircleAccentTimeline"/>
    <dgm:cxn modelId="{109DAFD3-276B-4DFE-BBF5-22C9820E3BBB}" type="presParOf" srcId="{1DCA7A01-56FA-456A-8450-77C16B1AEA94}" destId="{28B38985-D9BE-4679-AEC8-85E3174D2222}" srcOrd="2" destOrd="0" presId="urn:microsoft.com/office/officeart/2008/layout/CircleAccentTimeline"/>
    <dgm:cxn modelId="{F4A81262-BB7C-48F2-B684-18CE485C1A7F}" type="presParOf" srcId="{7D8FA7A8-72C7-4F1F-AEB1-DBBAA505838B}" destId="{B7FB360A-1821-4F99-A09A-72DD06694955}" srcOrd="30" destOrd="0" presId="urn:microsoft.com/office/officeart/2008/layout/CircleAccentTimeline"/>
    <dgm:cxn modelId="{D37A16C9-AAAF-4A21-925C-F7268BC13B60}" type="presParOf" srcId="{7D8FA7A8-72C7-4F1F-AEB1-DBBAA505838B}" destId="{AA6511F6-0940-47CC-95FD-5808316B615E}" srcOrd="31" destOrd="0" presId="urn:microsoft.com/office/officeart/2008/layout/CircleAccentTimeline"/>
    <dgm:cxn modelId="{6A113079-4D76-442E-BF3A-FAF541289481}" type="presParOf" srcId="{7D8FA7A8-72C7-4F1F-AEB1-DBBAA505838B}" destId="{C93CC32C-DF92-467A-987A-4C766A4E45E1}" srcOrd="32" destOrd="0" presId="urn:microsoft.com/office/officeart/2008/layout/CircleAccentTimeline"/>
    <dgm:cxn modelId="{94FA86DB-3550-46BF-AFE5-B12BAACBE24B}" type="presParOf" srcId="{7D8FA7A8-72C7-4F1F-AEB1-DBBAA505838B}" destId="{2870EFC9-4E0D-4AA4-9575-BB00D7F0EF01}" srcOrd="33" destOrd="0" presId="urn:microsoft.com/office/officeart/2008/layout/CircleAccentTimeline"/>
    <dgm:cxn modelId="{6F479822-12B4-4AED-B133-AB90963D6546}" type="presParOf" srcId="{2870EFC9-4E0D-4AA4-9575-BB00D7F0EF01}" destId="{3B551390-33FD-454C-B5CA-6990165C6CB6}" srcOrd="0" destOrd="0" presId="urn:microsoft.com/office/officeart/2008/layout/CircleAccentTimeline"/>
    <dgm:cxn modelId="{B3B65D6F-C553-406D-85F3-4CA1F765B910}" type="presParOf" srcId="{2870EFC9-4E0D-4AA4-9575-BB00D7F0EF01}" destId="{CA6CFE37-8D9F-4878-A72A-3A37AC8A4059}" srcOrd="1" destOrd="0" presId="urn:microsoft.com/office/officeart/2008/layout/CircleAccentTimeline"/>
    <dgm:cxn modelId="{1122472C-7562-49BA-968C-87E5181DE4FA}" type="presParOf" srcId="{2870EFC9-4E0D-4AA4-9575-BB00D7F0EF01}" destId="{D1BC6D7D-E833-4EB9-B37C-E874EEEAA8E3}" srcOrd="2" destOrd="0" presId="urn:microsoft.com/office/officeart/2008/layout/CircleAccentTimeline"/>
    <dgm:cxn modelId="{D9AD95E3-710D-4AF2-87AA-96E050A02102}" type="presParOf" srcId="{7D8FA7A8-72C7-4F1F-AEB1-DBBAA505838B}" destId="{2EED22F2-8EAC-4F11-90FB-D253C699ADEC}" srcOrd="34" destOrd="0" presId="urn:microsoft.com/office/officeart/2008/layout/CircleAccentTimeline"/>
    <dgm:cxn modelId="{75212931-1F63-4C4E-AE01-174CE3F6C2D1}" type="presParOf" srcId="{7D8FA7A8-72C7-4F1F-AEB1-DBBAA505838B}" destId="{C15E5FDE-EF2C-4A09-A0DC-392D10B63774}" srcOrd="35" destOrd="0" presId="urn:microsoft.com/office/officeart/2008/layout/CircleAccentTimeline"/>
    <dgm:cxn modelId="{FE91E4CB-7F01-4FB8-95A1-B559593230B6}" type="presParOf" srcId="{7D8FA7A8-72C7-4F1F-AEB1-DBBAA505838B}" destId="{999148EA-38CB-4804-8BDB-8C3CEC2FB291}" srcOrd="36" destOrd="0" presId="urn:microsoft.com/office/officeart/2008/layout/CircleAccentTimeline"/>
    <dgm:cxn modelId="{B0465FC5-9339-4B39-841C-7F3333008911}" type="presParOf" srcId="{7D8FA7A8-72C7-4F1F-AEB1-DBBAA505838B}" destId="{A69504CD-C2A0-40D0-98EA-54B64F30753C}" srcOrd="37" destOrd="0" presId="urn:microsoft.com/office/officeart/2008/layout/CircleAccentTimeline"/>
    <dgm:cxn modelId="{550FB3FB-7C9A-4621-BF92-EBCF88D0F5CC}" type="presParOf" srcId="{A69504CD-C2A0-40D0-98EA-54B64F30753C}" destId="{4A302CAA-6392-4081-87CE-0793E5A5FD0F}" srcOrd="0" destOrd="0" presId="urn:microsoft.com/office/officeart/2008/layout/CircleAccentTimeline"/>
    <dgm:cxn modelId="{0DDD30A5-5F04-4BF2-AF24-2AC98982E735}" type="presParOf" srcId="{A69504CD-C2A0-40D0-98EA-54B64F30753C}" destId="{65355DFD-24DA-4753-98DD-1D7F7C6652A7}" srcOrd="1" destOrd="0" presId="urn:microsoft.com/office/officeart/2008/layout/CircleAccentTimeline"/>
    <dgm:cxn modelId="{6E94D123-1CE4-46CA-A0B6-261B89DF2A0A}" type="presParOf" srcId="{A69504CD-C2A0-40D0-98EA-54B64F30753C}" destId="{D1F14EAF-ACED-4636-9DA9-3294ACF4463D}" srcOrd="2" destOrd="0" presId="urn:microsoft.com/office/officeart/2008/layout/CircleAccentTimeline"/>
    <dgm:cxn modelId="{E213D308-C422-4CF7-A910-15A02B76A44C}" type="presParOf" srcId="{7D8FA7A8-72C7-4F1F-AEB1-DBBAA505838B}" destId="{E7F7FB6D-50F7-4D58-BCEB-5827F18A78E4}" srcOrd="38" destOrd="0" presId="urn:microsoft.com/office/officeart/2008/layout/CircleAccentTimeline"/>
    <dgm:cxn modelId="{FCDD49A8-C98F-48A1-8E5B-4D7BDA199CB2}" type="presParOf" srcId="{7D8FA7A8-72C7-4F1F-AEB1-DBBAA505838B}" destId="{D21CA756-48F1-4382-89F8-DB00A7A133E4}" srcOrd="39"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52517-7C04-4BBB-96B9-18081EB3F7CE}">
      <dsp:nvSpPr>
        <dsp:cNvPr id="0" name=""/>
        <dsp:cNvSpPr/>
      </dsp:nvSpPr>
      <dsp:spPr>
        <a:xfrm>
          <a:off x="110626" y="2107047"/>
          <a:ext cx="1079714" cy="1079714"/>
        </a:xfrm>
        <a:prstGeom prst="donut">
          <a:avLst>
            <a:gd name="adj" fmla="val 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EA7E86-1034-4693-9DD6-CD58C96412FE}">
      <dsp:nvSpPr>
        <dsp:cNvPr id="0" name=""/>
        <dsp:cNvSpPr/>
      </dsp:nvSpPr>
      <dsp:spPr>
        <a:xfrm rot="17700000">
          <a:off x="459182" y="942824"/>
          <a:ext cx="1610671" cy="776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rgbClr val="0000CC"/>
              </a:solidFill>
              <a:latin typeface="Montserrat" panose="00000500000000000000" pitchFamily="2" charset="0"/>
            </a:rPr>
            <a:t>Launch 2022 GTMI update</a:t>
          </a:r>
        </a:p>
      </dsp:txBody>
      <dsp:txXfrm>
        <a:off x="459182" y="942824"/>
        <a:ext cx="1610671" cy="776219"/>
      </dsp:txXfrm>
    </dsp:sp>
    <dsp:sp modelId="{C7D9C237-56F1-4B34-85A7-0BD433416804}">
      <dsp:nvSpPr>
        <dsp:cNvPr id="0" name=""/>
        <dsp:cNvSpPr/>
      </dsp:nvSpPr>
      <dsp:spPr>
        <a:xfrm>
          <a:off x="1462259" y="2376978"/>
          <a:ext cx="539853" cy="539853"/>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2E191A-C207-4D4B-B403-AA8A4EB33B55}">
      <dsp:nvSpPr>
        <dsp:cNvPr id="0" name=""/>
        <dsp:cNvSpPr/>
      </dsp:nvSpPr>
      <dsp:spPr>
        <a:xfrm rot="17700000">
          <a:off x="599387" y="3246703"/>
          <a:ext cx="1393306" cy="671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88950">
            <a:lnSpc>
              <a:spcPct val="90000"/>
            </a:lnSpc>
            <a:spcBef>
              <a:spcPct val="0"/>
            </a:spcBef>
            <a:spcAft>
              <a:spcPct val="35000"/>
            </a:spcAft>
            <a:buNone/>
          </a:pPr>
          <a:r>
            <a:rPr lang="en-US" sz="1100" kern="1200" dirty="0">
              <a:latin typeface="Montserrat" panose="00000500000000000000" pitchFamily="2" charset="0"/>
            </a:rPr>
            <a:t>Consultations with 9 external + 10 internal groups</a:t>
          </a:r>
        </a:p>
      </dsp:txBody>
      <dsp:txXfrm>
        <a:off x="599387" y="3246703"/>
        <a:ext cx="1393306" cy="671800"/>
      </dsp:txXfrm>
    </dsp:sp>
    <dsp:sp modelId="{48D0E953-CFCE-41F1-8966-068C923753AE}">
      <dsp:nvSpPr>
        <dsp:cNvPr id="0" name=""/>
        <dsp:cNvSpPr/>
      </dsp:nvSpPr>
      <dsp:spPr>
        <a:xfrm rot="17700000">
          <a:off x="1471679" y="1375306"/>
          <a:ext cx="1393306" cy="671800"/>
        </a:xfrm>
        <a:prstGeom prst="rect">
          <a:avLst/>
        </a:prstGeom>
        <a:noFill/>
        <a:ln>
          <a:noFill/>
        </a:ln>
        <a:effectLst/>
      </dsp:spPr>
      <dsp:style>
        <a:lnRef idx="0">
          <a:scrgbClr r="0" g="0" b="0"/>
        </a:lnRef>
        <a:fillRef idx="0">
          <a:scrgbClr r="0" g="0" b="0"/>
        </a:fillRef>
        <a:effectRef idx="0">
          <a:scrgbClr r="0" g="0" b="0"/>
        </a:effectRef>
        <a:fontRef idx="minor"/>
      </dsp:style>
    </dsp:sp>
    <dsp:sp modelId="{93889045-3A85-4A93-9075-03B17391FD72}">
      <dsp:nvSpPr>
        <dsp:cNvPr id="0" name=""/>
        <dsp:cNvSpPr/>
      </dsp:nvSpPr>
      <dsp:spPr>
        <a:xfrm>
          <a:off x="2232290" y="2376978"/>
          <a:ext cx="539853" cy="539853"/>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87A001-27D8-48B0-8550-935EABC2F775}">
      <dsp:nvSpPr>
        <dsp:cNvPr id="0" name=""/>
        <dsp:cNvSpPr/>
      </dsp:nvSpPr>
      <dsp:spPr>
        <a:xfrm rot="17700000">
          <a:off x="1369417" y="3246703"/>
          <a:ext cx="1393306" cy="671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88950">
            <a:lnSpc>
              <a:spcPct val="90000"/>
            </a:lnSpc>
            <a:spcBef>
              <a:spcPct val="0"/>
            </a:spcBef>
            <a:spcAft>
              <a:spcPct val="35000"/>
            </a:spcAft>
            <a:buNone/>
          </a:pPr>
          <a:r>
            <a:rPr lang="en-US" sz="1100" kern="1200" dirty="0">
              <a:latin typeface="Montserrat" panose="00000500000000000000" pitchFamily="2" charset="0"/>
            </a:rPr>
            <a:t>Complete the revision of GTMI indicators</a:t>
          </a:r>
        </a:p>
      </dsp:txBody>
      <dsp:txXfrm>
        <a:off x="1369417" y="3246703"/>
        <a:ext cx="1393306" cy="671800"/>
      </dsp:txXfrm>
    </dsp:sp>
    <dsp:sp modelId="{C96C81AA-FB8C-4FB9-B85C-4BBDE08AE8A4}">
      <dsp:nvSpPr>
        <dsp:cNvPr id="0" name=""/>
        <dsp:cNvSpPr/>
      </dsp:nvSpPr>
      <dsp:spPr>
        <a:xfrm rot="17700000">
          <a:off x="2241709" y="1375306"/>
          <a:ext cx="1393306" cy="671800"/>
        </a:xfrm>
        <a:prstGeom prst="rect">
          <a:avLst/>
        </a:prstGeom>
        <a:noFill/>
        <a:ln>
          <a:noFill/>
        </a:ln>
        <a:effectLst/>
      </dsp:spPr>
      <dsp:style>
        <a:lnRef idx="0">
          <a:scrgbClr r="0" g="0" b="0"/>
        </a:lnRef>
        <a:fillRef idx="0">
          <a:scrgbClr r="0" g="0" b="0"/>
        </a:fillRef>
        <a:effectRef idx="0">
          <a:scrgbClr r="0" g="0" b="0"/>
        </a:effectRef>
        <a:fontRef idx="minor"/>
      </dsp:style>
    </dsp:sp>
    <dsp:sp modelId="{A5739D6B-763D-4E04-B5C5-9B7C0E0EAC3E}">
      <dsp:nvSpPr>
        <dsp:cNvPr id="0" name=""/>
        <dsp:cNvSpPr/>
      </dsp:nvSpPr>
      <dsp:spPr>
        <a:xfrm>
          <a:off x="3044063" y="2107047"/>
          <a:ext cx="1079714" cy="1079714"/>
        </a:xfrm>
        <a:prstGeom prst="donut">
          <a:avLst>
            <a:gd name="adj" fmla="val 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35CDD4-B6B9-40EE-998E-D0694D5110B9}">
      <dsp:nvSpPr>
        <dsp:cNvPr id="0" name=""/>
        <dsp:cNvSpPr/>
      </dsp:nvSpPr>
      <dsp:spPr>
        <a:xfrm rot="17700000">
          <a:off x="3392619" y="942824"/>
          <a:ext cx="1610671" cy="776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rgbClr val="0000CC"/>
              </a:solidFill>
              <a:latin typeface="Montserrat" panose="00000500000000000000" pitchFamily="2" charset="0"/>
            </a:rPr>
            <a:t>Launch GTMI online survey</a:t>
          </a:r>
        </a:p>
      </dsp:txBody>
      <dsp:txXfrm>
        <a:off x="3392619" y="942824"/>
        <a:ext cx="1610671" cy="776219"/>
      </dsp:txXfrm>
    </dsp:sp>
    <dsp:sp modelId="{9784D609-5CC1-4A21-BB35-60C6F51E62D9}">
      <dsp:nvSpPr>
        <dsp:cNvPr id="0" name=""/>
        <dsp:cNvSpPr/>
      </dsp:nvSpPr>
      <dsp:spPr>
        <a:xfrm>
          <a:off x="4395696" y="2376978"/>
          <a:ext cx="539853" cy="539853"/>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886BA3-5B95-4F12-BE4E-0A1EFC2D59FC}">
      <dsp:nvSpPr>
        <dsp:cNvPr id="0" name=""/>
        <dsp:cNvSpPr/>
      </dsp:nvSpPr>
      <dsp:spPr>
        <a:xfrm rot="17700000">
          <a:off x="3532823" y="3246703"/>
          <a:ext cx="1393306" cy="671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88950">
            <a:lnSpc>
              <a:spcPct val="90000"/>
            </a:lnSpc>
            <a:spcBef>
              <a:spcPct val="0"/>
            </a:spcBef>
            <a:spcAft>
              <a:spcPct val="35000"/>
            </a:spcAft>
            <a:buNone/>
          </a:pPr>
          <a:r>
            <a:rPr lang="en-US" sz="1100" kern="1200" dirty="0">
              <a:latin typeface="Montserrat" panose="00000500000000000000" pitchFamily="2" charset="0"/>
            </a:rPr>
            <a:t>Develop CG and SNG GTMI online surveys</a:t>
          </a:r>
        </a:p>
      </dsp:txBody>
      <dsp:txXfrm>
        <a:off x="3532823" y="3246703"/>
        <a:ext cx="1393306" cy="671800"/>
      </dsp:txXfrm>
    </dsp:sp>
    <dsp:sp modelId="{99FA7A30-A682-454D-989D-3CF4319C6F9F}">
      <dsp:nvSpPr>
        <dsp:cNvPr id="0" name=""/>
        <dsp:cNvSpPr/>
      </dsp:nvSpPr>
      <dsp:spPr>
        <a:xfrm rot="17700000">
          <a:off x="4405116" y="1375306"/>
          <a:ext cx="1393306" cy="671800"/>
        </a:xfrm>
        <a:prstGeom prst="rect">
          <a:avLst/>
        </a:prstGeom>
        <a:noFill/>
        <a:ln>
          <a:noFill/>
        </a:ln>
        <a:effectLst/>
      </dsp:spPr>
      <dsp:style>
        <a:lnRef idx="0">
          <a:scrgbClr r="0" g="0" b="0"/>
        </a:lnRef>
        <a:fillRef idx="0">
          <a:scrgbClr r="0" g="0" b="0"/>
        </a:fillRef>
        <a:effectRef idx="0">
          <a:scrgbClr r="0" g="0" b="0"/>
        </a:effectRef>
        <a:fontRef idx="minor"/>
      </dsp:style>
    </dsp:sp>
    <dsp:sp modelId="{A854D450-A0A5-44E2-8E6C-9F776D050050}">
      <dsp:nvSpPr>
        <dsp:cNvPr id="0" name=""/>
        <dsp:cNvSpPr/>
      </dsp:nvSpPr>
      <dsp:spPr>
        <a:xfrm>
          <a:off x="5165726" y="2376978"/>
          <a:ext cx="539853" cy="539853"/>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7925B0-4C34-47CA-B1E7-EBD69AB30F8B}">
      <dsp:nvSpPr>
        <dsp:cNvPr id="0" name=""/>
        <dsp:cNvSpPr/>
      </dsp:nvSpPr>
      <dsp:spPr>
        <a:xfrm rot="17700000">
          <a:off x="4302854" y="3246703"/>
          <a:ext cx="1393306" cy="671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88950">
            <a:lnSpc>
              <a:spcPct val="90000"/>
            </a:lnSpc>
            <a:spcBef>
              <a:spcPct val="0"/>
            </a:spcBef>
            <a:spcAft>
              <a:spcPct val="35000"/>
            </a:spcAft>
            <a:buNone/>
          </a:pPr>
          <a:r>
            <a:rPr lang="en-US" sz="1100" kern="1200" dirty="0">
              <a:latin typeface="Montserrat" panose="00000500000000000000" pitchFamily="2" charset="0"/>
            </a:rPr>
            <a:t>Direct participation of 135 economies + 63 remote data collection</a:t>
          </a:r>
        </a:p>
      </dsp:txBody>
      <dsp:txXfrm>
        <a:off x="4302854" y="3246703"/>
        <a:ext cx="1393306" cy="671800"/>
      </dsp:txXfrm>
    </dsp:sp>
    <dsp:sp modelId="{9EAF5E27-572C-4F61-AD99-2E5952F7AA03}">
      <dsp:nvSpPr>
        <dsp:cNvPr id="0" name=""/>
        <dsp:cNvSpPr/>
      </dsp:nvSpPr>
      <dsp:spPr>
        <a:xfrm rot="17700000">
          <a:off x="5175146" y="1375306"/>
          <a:ext cx="1393306" cy="671800"/>
        </a:xfrm>
        <a:prstGeom prst="rect">
          <a:avLst/>
        </a:prstGeom>
        <a:noFill/>
        <a:ln>
          <a:noFill/>
        </a:ln>
        <a:effectLst/>
      </dsp:spPr>
      <dsp:style>
        <a:lnRef idx="0">
          <a:scrgbClr r="0" g="0" b="0"/>
        </a:lnRef>
        <a:fillRef idx="0">
          <a:scrgbClr r="0" g="0" b="0"/>
        </a:fillRef>
        <a:effectRef idx="0">
          <a:scrgbClr r="0" g="0" b="0"/>
        </a:effectRef>
        <a:fontRef idx="minor"/>
      </dsp:style>
    </dsp:sp>
    <dsp:sp modelId="{A449D3F3-5E3F-4588-9B2A-7CA9A05A95A0}">
      <dsp:nvSpPr>
        <dsp:cNvPr id="0" name=""/>
        <dsp:cNvSpPr/>
      </dsp:nvSpPr>
      <dsp:spPr>
        <a:xfrm>
          <a:off x="5935757" y="2376978"/>
          <a:ext cx="539853" cy="539853"/>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D5DE95-8819-41AE-9D92-10E53F00AE63}">
      <dsp:nvSpPr>
        <dsp:cNvPr id="0" name=""/>
        <dsp:cNvSpPr/>
      </dsp:nvSpPr>
      <dsp:spPr>
        <a:xfrm rot="17700000">
          <a:off x="5072884" y="3246703"/>
          <a:ext cx="1393306" cy="671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88950">
            <a:lnSpc>
              <a:spcPct val="90000"/>
            </a:lnSpc>
            <a:spcBef>
              <a:spcPct val="0"/>
            </a:spcBef>
            <a:spcAft>
              <a:spcPct val="35000"/>
            </a:spcAft>
            <a:buNone/>
          </a:pPr>
          <a:r>
            <a:rPr lang="en-US" sz="1100" kern="1200" dirty="0">
              <a:latin typeface="Montserrat" panose="00000500000000000000" pitchFamily="2" charset="0"/>
            </a:rPr>
            <a:t>Data validation for 198 economies</a:t>
          </a:r>
        </a:p>
      </dsp:txBody>
      <dsp:txXfrm>
        <a:off x="5072884" y="3246703"/>
        <a:ext cx="1393306" cy="671800"/>
      </dsp:txXfrm>
    </dsp:sp>
    <dsp:sp modelId="{3E9DBFDC-BDA8-4BFF-8F86-0249420760C8}">
      <dsp:nvSpPr>
        <dsp:cNvPr id="0" name=""/>
        <dsp:cNvSpPr/>
      </dsp:nvSpPr>
      <dsp:spPr>
        <a:xfrm rot="17700000">
          <a:off x="5945177" y="1375306"/>
          <a:ext cx="1393306" cy="671800"/>
        </a:xfrm>
        <a:prstGeom prst="rect">
          <a:avLst/>
        </a:prstGeom>
        <a:noFill/>
        <a:ln>
          <a:noFill/>
        </a:ln>
        <a:effectLst/>
      </dsp:spPr>
      <dsp:style>
        <a:lnRef idx="0">
          <a:scrgbClr r="0" g="0" b="0"/>
        </a:lnRef>
        <a:fillRef idx="0">
          <a:scrgbClr r="0" g="0" b="0"/>
        </a:fillRef>
        <a:effectRef idx="0">
          <a:scrgbClr r="0" g="0" b="0"/>
        </a:effectRef>
        <a:fontRef idx="minor"/>
      </dsp:style>
    </dsp:sp>
    <dsp:sp modelId="{C8ECA512-F5CF-4C5F-87FF-5D52B9CFA25B}">
      <dsp:nvSpPr>
        <dsp:cNvPr id="0" name=""/>
        <dsp:cNvSpPr/>
      </dsp:nvSpPr>
      <dsp:spPr>
        <a:xfrm>
          <a:off x="6747530" y="2107047"/>
          <a:ext cx="1079714" cy="1079714"/>
        </a:xfrm>
        <a:prstGeom prst="donut">
          <a:avLst>
            <a:gd name="adj" fmla="val 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36C6C8-4EAA-42CE-AA0F-B52E9F258126}">
      <dsp:nvSpPr>
        <dsp:cNvPr id="0" name=""/>
        <dsp:cNvSpPr/>
      </dsp:nvSpPr>
      <dsp:spPr>
        <a:xfrm rot="17700000">
          <a:off x="7096086" y="942824"/>
          <a:ext cx="1610671" cy="776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rgbClr val="0000CC"/>
              </a:solidFill>
              <a:latin typeface="Montserrat" panose="00000500000000000000" pitchFamily="2" charset="0"/>
            </a:rPr>
            <a:t>Calculate 2022 GTMI groups</a:t>
          </a:r>
        </a:p>
      </dsp:txBody>
      <dsp:txXfrm>
        <a:off x="7096086" y="942824"/>
        <a:ext cx="1610671" cy="776219"/>
      </dsp:txXfrm>
    </dsp:sp>
    <dsp:sp modelId="{14A8551D-D5E8-4208-BD6F-8886F6E1832C}">
      <dsp:nvSpPr>
        <dsp:cNvPr id="0" name=""/>
        <dsp:cNvSpPr/>
      </dsp:nvSpPr>
      <dsp:spPr>
        <a:xfrm>
          <a:off x="8140906" y="2107047"/>
          <a:ext cx="1079714" cy="1079714"/>
        </a:xfrm>
        <a:prstGeom prst="donut">
          <a:avLst>
            <a:gd name="adj" fmla="val 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F49C96-8FE5-47A9-93E3-0BE2AAB424CF}">
      <dsp:nvSpPr>
        <dsp:cNvPr id="0" name=""/>
        <dsp:cNvSpPr/>
      </dsp:nvSpPr>
      <dsp:spPr>
        <a:xfrm rot="17700000">
          <a:off x="8450748" y="814477"/>
          <a:ext cx="1784994" cy="832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rgbClr val="0000CC"/>
              </a:solidFill>
              <a:latin typeface="Montserrat" panose="00000500000000000000" pitchFamily="2" charset="0"/>
            </a:rPr>
            <a:t>2022 GTMI groups &amp; GovTech global dataset updated</a:t>
          </a:r>
        </a:p>
      </dsp:txBody>
      <dsp:txXfrm>
        <a:off x="8450748" y="814477"/>
        <a:ext cx="1784994" cy="832356"/>
      </dsp:txXfrm>
    </dsp:sp>
    <dsp:sp modelId="{3B551390-33FD-454C-B5CA-6990165C6CB6}">
      <dsp:nvSpPr>
        <dsp:cNvPr id="0" name=""/>
        <dsp:cNvSpPr/>
      </dsp:nvSpPr>
      <dsp:spPr>
        <a:xfrm>
          <a:off x="9588408" y="2376850"/>
          <a:ext cx="540109" cy="540109"/>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6CFE37-8D9F-4878-A72A-3A37AC8A4059}">
      <dsp:nvSpPr>
        <dsp:cNvPr id="0" name=""/>
        <dsp:cNvSpPr/>
      </dsp:nvSpPr>
      <dsp:spPr>
        <a:xfrm rot="17700000">
          <a:off x="8747833" y="3199157"/>
          <a:ext cx="1348964" cy="766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88950">
            <a:lnSpc>
              <a:spcPct val="90000"/>
            </a:lnSpc>
            <a:spcBef>
              <a:spcPct val="0"/>
            </a:spcBef>
            <a:spcAft>
              <a:spcPct val="35000"/>
            </a:spcAft>
            <a:buNone/>
          </a:pPr>
          <a:r>
            <a:rPr lang="en-US" sz="1100" kern="1200" dirty="0">
              <a:latin typeface="Montserrat" panose="00000500000000000000" pitchFamily="2" charset="0"/>
            </a:rPr>
            <a:t>Publish 2022 DG / GovTech projects database (1480 WB </a:t>
          </a:r>
          <a:r>
            <a:rPr lang="en-US" sz="1100" kern="1200" dirty="0" err="1">
              <a:latin typeface="Montserrat" panose="00000500000000000000" pitchFamily="2" charset="0"/>
            </a:rPr>
            <a:t>prj</a:t>
          </a:r>
          <a:r>
            <a:rPr lang="en-US" sz="1100" kern="1200" dirty="0">
              <a:latin typeface="Montserrat" panose="00000500000000000000" pitchFamily="2" charset="0"/>
            </a:rPr>
            <a:t> in 147 countries)</a:t>
          </a:r>
        </a:p>
      </dsp:txBody>
      <dsp:txXfrm>
        <a:off x="8747833" y="3199157"/>
        <a:ext cx="1348964" cy="766891"/>
      </dsp:txXfrm>
    </dsp:sp>
    <dsp:sp modelId="{D1BC6D7D-E833-4EB9-B37C-E874EEEAA8E3}">
      <dsp:nvSpPr>
        <dsp:cNvPr id="0" name=""/>
        <dsp:cNvSpPr/>
      </dsp:nvSpPr>
      <dsp:spPr>
        <a:xfrm rot="17700000">
          <a:off x="9597955" y="1375306"/>
          <a:ext cx="1393306" cy="671800"/>
        </a:xfrm>
        <a:prstGeom prst="rect">
          <a:avLst/>
        </a:prstGeom>
        <a:noFill/>
        <a:ln>
          <a:noFill/>
        </a:ln>
        <a:effectLst/>
      </dsp:spPr>
      <dsp:style>
        <a:lnRef idx="0">
          <a:scrgbClr r="0" g="0" b="0"/>
        </a:lnRef>
        <a:fillRef idx="0">
          <a:scrgbClr r="0" g="0" b="0"/>
        </a:fillRef>
        <a:effectRef idx="0">
          <a:scrgbClr r="0" g="0" b="0"/>
        </a:effectRef>
        <a:fontRef idx="minor"/>
      </dsp:style>
    </dsp:sp>
    <dsp:sp modelId="{4A302CAA-6392-4081-87CE-0793E5A5FD0F}">
      <dsp:nvSpPr>
        <dsp:cNvPr id="0" name=""/>
        <dsp:cNvSpPr/>
      </dsp:nvSpPr>
      <dsp:spPr>
        <a:xfrm>
          <a:off x="10353044" y="2371456"/>
          <a:ext cx="550896" cy="550896"/>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355DFD-24DA-4753-98DD-1D7F7C6652A7}">
      <dsp:nvSpPr>
        <dsp:cNvPr id="0" name=""/>
        <dsp:cNvSpPr/>
      </dsp:nvSpPr>
      <dsp:spPr>
        <a:xfrm rot="17700000">
          <a:off x="9495693" y="3246703"/>
          <a:ext cx="1393306" cy="671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88950">
            <a:lnSpc>
              <a:spcPct val="90000"/>
            </a:lnSpc>
            <a:spcBef>
              <a:spcPct val="0"/>
            </a:spcBef>
            <a:spcAft>
              <a:spcPct val="35000"/>
            </a:spcAft>
            <a:buNone/>
          </a:pPr>
          <a:r>
            <a:rPr lang="en-US" sz="1100" kern="1200" dirty="0">
              <a:latin typeface="Montserrat" panose="00000500000000000000" pitchFamily="2" charset="0"/>
            </a:rPr>
            <a:t>Launch GTMI Data Visualization Portal</a:t>
          </a:r>
        </a:p>
      </dsp:txBody>
      <dsp:txXfrm>
        <a:off x="9495693" y="3246703"/>
        <a:ext cx="1393306" cy="671800"/>
      </dsp:txXfrm>
    </dsp:sp>
    <dsp:sp modelId="{D1F14EAF-ACED-4636-9DA9-3294ACF4463D}">
      <dsp:nvSpPr>
        <dsp:cNvPr id="0" name=""/>
        <dsp:cNvSpPr/>
      </dsp:nvSpPr>
      <dsp:spPr>
        <a:xfrm rot="17700000">
          <a:off x="10367985" y="1375306"/>
          <a:ext cx="1393306" cy="671800"/>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049D0A-9553-4D80-A8A8-2989F75F6C59}" type="datetimeFigureOut">
              <a:rPr lang="en-US" smtClean="0"/>
              <a:t>5/16/2023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386D1B-BD29-4C1D-81D2-7E7126021AE0}" type="slidenum">
              <a:rPr lang="en-US" smtClean="0"/>
              <a:t>‹#›</a:t>
            </a:fld>
            <a:endParaRPr lang="en-US"/>
          </a:p>
        </p:txBody>
      </p:sp>
    </p:spTree>
    <p:extLst>
      <p:ext uri="{BB962C8B-B14F-4D97-AF65-F5344CB8AC3E}">
        <p14:creationId xmlns:p14="http://schemas.microsoft.com/office/powerpoint/2010/main" val="2424579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2B9B05-1EF5-45E6-B708-5F4AD97851BA}" type="slidenum">
              <a:rPr lang="en-US" smtClean="0"/>
              <a:t>3</a:t>
            </a:fld>
            <a:endParaRPr lang="en-US"/>
          </a:p>
        </p:txBody>
      </p:sp>
    </p:spTree>
    <p:extLst>
      <p:ext uri="{BB962C8B-B14F-4D97-AF65-F5344CB8AC3E}">
        <p14:creationId xmlns:p14="http://schemas.microsoft.com/office/powerpoint/2010/main" val="2727205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2B9B05-1EF5-45E6-B708-5F4AD97851BA}" type="slidenum">
              <a:rPr lang="en-US" smtClean="0"/>
              <a:t>15</a:t>
            </a:fld>
            <a:endParaRPr lang="en-US"/>
          </a:p>
        </p:txBody>
      </p:sp>
    </p:spTree>
    <p:extLst>
      <p:ext uri="{BB962C8B-B14F-4D97-AF65-F5344CB8AC3E}">
        <p14:creationId xmlns:p14="http://schemas.microsoft.com/office/powerpoint/2010/main" val="746135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2B9B05-1EF5-45E6-B708-5F4AD97851BA}" type="slidenum">
              <a:rPr lang="en-US" smtClean="0"/>
              <a:t>16</a:t>
            </a:fld>
            <a:endParaRPr lang="en-US"/>
          </a:p>
        </p:txBody>
      </p:sp>
    </p:spTree>
    <p:extLst>
      <p:ext uri="{BB962C8B-B14F-4D97-AF65-F5344CB8AC3E}">
        <p14:creationId xmlns:p14="http://schemas.microsoft.com/office/powerpoint/2010/main" val="1797507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2B9B05-1EF5-45E6-B708-5F4AD97851BA}" type="slidenum">
              <a:rPr lang="en-US" smtClean="0"/>
              <a:t>17</a:t>
            </a:fld>
            <a:endParaRPr lang="en-US"/>
          </a:p>
        </p:txBody>
      </p:sp>
    </p:spTree>
    <p:extLst>
      <p:ext uri="{BB962C8B-B14F-4D97-AF65-F5344CB8AC3E}">
        <p14:creationId xmlns:p14="http://schemas.microsoft.com/office/powerpoint/2010/main" val="3905483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6" name="Google Shape;43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3360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2B9B05-1EF5-45E6-B708-5F4AD97851BA}" type="slidenum">
              <a:rPr lang="en-US" smtClean="0"/>
              <a:t>19</a:t>
            </a:fld>
            <a:endParaRPr lang="en-US"/>
          </a:p>
        </p:txBody>
      </p:sp>
    </p:spTree>
    <p:extLst>
      <p:ext uri="{BB962C8B-B14F-4D97-AF65-F5344CB8AC3E}">
        <p14:creationId xmlns:p14="http://schemas.microsoft.com/office/powerpoint/2010/main" val="2557725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2B9B05-1EF5-45E6-B708-5F4AD97851BA}" type="slidenum">
              <a:rPr lang="en-US" smtClean="0"/>
              <a:t>4</a:t>
            </a:fld>
            <a:endParaRPr lang="en-US"/>
          </a:p>
        </p:txBody>
      </p:sp>
    </p:spTree>
    <p:extLst>
      <p:ext uri="{BB962C8B-B14F-4D97-AF65-F5344CB8AC3E}">
        <p14:creationId xmlns:p14="http://schemas.microsoft.com/office/powerpoint/2010/main" val="2776518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2B9B05-1EF5-45E6-B708-5F4AD97851BA}" type="slidenum">
              <a:rPr lang="en-US" smtClean="0"/>
              <a:t>5</a:t>
            </a:fld>
            <a:endParaRPr lang="en-US"/>
          </a:p>
        </p:txBody>
      </p:sp>
    </p:spTree>
    <p:extLst>
      <p:ext uri="{BB962C8B-B14F-4D97-AF65-F5344CB8AC3E}">
        <p14:creationId xmlns:p14="http://schemas.microsoft.com/office/powerpoint/2010/main" val="2766578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2B9B05-1EF5-45E6-B708-5F4AD97851BA}" type="slidenum">
              <a:rPr lang="en-US" smtClean="0"/>
              <a:t>6</a:t>
            </a:fld>
            <a:endParaRPr lang="en-US"/>
          </a:p>
        </p:txBody>
      </p:sp>
    </p:spTree>
    <p:extLst>
      <p:ext uri="{BB962C8B-B14F-4D97-AF65-F5344CB8AC3E}">
        <p14:creationId xmlns:p14="http://schemas.microsoft.com/office/powerpoint/2010/main" val="4156171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2B9B05-1EF5-45E6-B708-5F4AD97851BA}" type="slidenum">
              <a:rPr lang="en-US" smtClean="0"/>
              <a:t>7</a:t>
            </a:fld>
            <a:endParaRPr lang="en-US"/>
          </a:p>
        </p:txBody>
      </p:sp>
    </p:spTree>
    <p:extLst>
      <p:ext uri="{BB962C8B-B14F-4D97-AF65-F5344CB8AC3E}">
        <p14:creationId xmlns:p14="http://schemas.microsoft.com/office/powerpoint/2010/main" val="3674538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2B9B05-1EF5-45E6-B708-5F4AD97851BA}" type="slidenum">
              <a:rPr lang="en-US" smtClean="0"/>
              <a:t>8</a:t>
            </a:fld>
            <a:endParaRPr lang="en-US"/>
          </a:p>
        </p:txBody>
      </p:sp>
    </p:spTree>
    <p:extLst>
      <p:ext uri="{BB962C8B-B14F-4D97-AF65-F5344CB8AC3E}">
        <p14:creationId xmlns:p14="http://schemas.microsoft.com/office/powerpoint/2010/main" val="1971126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2B9B05-1EF5-45E6-B708-5F4AD97851BA}" type="slidenum">
              <a:rPr lang="en-US" smtClean="0"/>
              <a:t>9</a:t>
            </a:fld>
            <a:endParaRPr lang="en-US"/>
          </a:p>
        </p:txBody>
      </p:sp>
    </p:spTree>
    <p:extLst>
      <p:ext uri="{BB962C8B-B14F-4D97-AF65-F5344CB8AC3E}">
        <p14:creationId xmlns:p14="http://schemas.microsoft.com/office/powerpoint/2010/main" val="1704425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2B9B05-1EF5-45E6-B708-5F4AD97851BA}" type="slidenum">
              <a:rPr lang="en-US" smtClean="0"/>
              <a:t>10</a:t>
            </a:fld>
            <a:endParaRPr lang="en-US"/>
          </a:p>
        </p:txBody>
      </p:sp>
    </p:spTree>
    <p:extLst>
      <p:ext uri="{BB962C8B-B14F-4D97-AF65-F5344CB8AC3E}">
        <p14:creationId xmlns:p14="http://schemas.microsoft.com/office/powerpoint/2010/main" val="1561419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2B9B05-1EF5-45E6-B708-5F4AD97851BA}" type="slidenum">
              <a:rPr lang="en-US" smtClean="0"/>
              <a:t>14</a:t>
            </a:fld>
            <a:endParaRPr lang="en-US"/>
          </a:p>
        </p:txBody>
      </p:sp>
    </p:spTree>
    <p:extLst>
      <p:ext uri="{BB962C8B-B14F-4D97-AF65-F5344CB8AC3E}">
        <p14:creationId xmlns:p14="http://schemas.microsoft.com/office/powerpoint/2010/main" val="524033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95A17-FCFE-4337-B566-FB77436F2E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830477-55A2-4380-B4C1-AEBF63B51A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B89108-7E80-4EC1-B8DD-682F68BD24E7}"/>
              </a:ext>
            </a:extLst>
          </p:cNvPr>
          <p:cNvSpPr>
            <a:spLocks noGrp="1"/>
          </p:cNvSpPr>
          <p:nvPr>
            <p:ph type="dt" sz="half" idx="10"/>
          </p:nvPr>
        </p:nvSpPr>
        <p:spPr/>
        <p:txBody>
          <a:bodyPr/>
          <a:lstStyle/>
          <a:p>
            <a:fld id="{156E4870-D76A-46F8-B3D1-1D9C46C9FAAC}" type="datetimeFigureOut">
              <a:rPr lang="en-US" smtClean="0"/>
              <a:t>5/16/2023</a:t>
            </a:fld>
            <a:endParaRPr lang="en-US"/>
          </a:p>
        </p:txBody>
      </p:sp>
      <p:sp>
        <p:nvSpPr>
          <p:cNvPr id="5" name="Footer Placeholder 4">
            <a:extLst>
              <a:ext uri="{FF2B5EF4-FFF2-40B4-BE49-F238E27FC236}">
                <a16:creationId xmlns:a16="http://schemas.microsoft.com/office/drawing/2014/main" id="{A48DBE41-3A53-4705-88E0-D7C732190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EFE06F-4412-4845-A799-0634693B3BCF}"/>
              </a:ext>
            </a:extLst>
          </p:cNvPr>
          <p:cNvSpPr>
            <a:spLocks noGrp="1"/>
          </p:cNvSpPr>
          <p:nvPr>
            <p:ph type="sldNum" sz="quarter" idx="12"/>
          </p:nvPr>
        </p:nvSpPr>
        <p:spPr/>
        <p:txBody>
          <a:bodyPr/>
          <a:lstStyle/>
          <a:p>
            <a:fld id="{EC484F93-1288-41FE-A764-37915A511C7A}" type="slidenum">
              <a:rPr lang="en-US" smtClean="0"/>
              <a:t>‹#›</a:t>
            </a:fld>
            <a:endParaRPr lang="en-US"/>
          </a:p>
        </p:txBody>
      </p:sp>
    </p:spTree>
    <p:extLst>
      <p:ext uri="{BB962C8B-B14F-4D97-AF65-F5344CB8AC3E}">
        <p14:creationId xmlns:p14="http://schemas.microsoft.com/office/powerpoint/2010/main" val="3790816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52502-6173-47E3-A5D0-899D95DE39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7DC265-C924-438C-A97A-EE2B980BA8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3F673F-285B-4264-B1B7-55EB6D6AA2AF}"/>
              </a:ext>
            </a:extLst>
          </p:cNvPr>
          <p:cNvSpPr>
            <a:spLocks noGrp="1"/>
          </p:cNvSpPr>
          <p:nvPr>
            <p:ph type="dt" sz="half" idx="10"/>
          </p:nvPr>
        </p:nvSpPr>
        <p:spPr/>
        <p:txBody>
          <a:bodyPr/>
          <a:lstStyle/>
          <a:p>
            <a:fld id="{156E4870-D76A-46F8-B3D1-1D9C46C9FAAC}" type="datetimeFigureOut">
              <a:rPr lang="en-US" smtClean="0"/>
              <a:t>5/16/2023</a:t>
            </a:fld>
            <a:endParaRPr lang="en-US"/>
          </a:p>
        </p:txBody>
      </p:sp>
      <p:sp>
        <p:nvSpPr>
          <p:cNvPr id="5" name="Footer Placeholder 4">
            <a:extLst>
              <a:ext uri="{FF2B5EF4-FFF2-40B4-BE49-F238E27FC236}">
                <a16:creationId xmlns:a16="http://schemas.microsoft.com/office/drawing/2014/main" id="{5B7BFC0A-6FD8-4325-869F-90516ABAB5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36C95D-9E81-43E9-877B-6388B00D060A}"/>
              </a:ext>
            </a:extLst>
          </p:cNvPr>
          <p:cNvSpPr>
            <a:spLocks noGrp="1"/>
          </p:cNvSpPr>
          <p:nvPr>
            <p:ph type="sldNum" sz="quarter" idx="12"/>
          </p:nvPr>
        </p:nvSpPr>
        <p:spPr/>
        <p:txBody>
          <a:bodyPr/>
          <a:lstStyle/>
          <a:p>
            <a:fld id="{EC484F93-1288-41FE-A764-37915A511C7A}" type="slidenum">
              <a:rPr lang="en-US" smtClean="0"/>
              <a:t>‹#›</a:t>
            </a:fld>
            <a:endParaRPr lang="en-US"/>
          </a:p>
        </p:txBody>
      </p:sp>
    </p:spTree>
    <p:extLst>
      <p:ext uri="{BB962C8B-B14F-4D97-AF65-F5344CB8AC3E}">
        <p14:creationId xmlns:p14="http://schemas.microsoft.com/office/powerpoint/2010/main" val="1578218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0E71CC-53EF-47BF-B0AB-CB8842DE0D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A5C002-1101-4AAE-A65F-E185E59FC1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D7276D-9574-4DA7-8184-A4F525A16D4B}"/>
              </a:ext>
            </a:extLst>
          </p:cNvPr>
          <p:cNvSpPr>
            <a:spLocks noGrp="1"/>
          </p:cNvSpPr>
          <p:nvPr>
            <p:ph type="dt" sz="half" idx="10"/>
          </p:nvPr>
        </p:nvSpPr>
        <p:spPr/>
        <p:txBody>
          <a:bodyPr/>
          <a:lstStyle/>
          <a:p>
            <a:fld id="{156E4870-D76A-46F8-B3D1-1D9C46C9FAAC}" type="datetimeFigureOut">
              <a:rPr lang="en-US" smtClean="0"/>
              <a:t>5/16/2023</a:t>
            </a:fld>
            <a:endParaRPr lang="en-US"/>
          </a:p>
        </p:txBody>
      </p:sp>
      <p:sp>
        <p:nvSpPr>
          <p:cNvPr id="5" name="Footer Placeholder 4">
            <a:extLst>
              <a:ext uri="{FF2B5EF4-FFF2-40B4-BE49-F238E27FC236}">
                <a16:creationId xmlns:a16="http://schemas.microsoft.com/office/drawing/2014/main" id="{64193B88-90AB-4F95-9FF7-55840BBDAA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7A7CB5-1708-4901-8779-B44E5BD57056}"/>
              </a:ext>
            </a:extLst>
          </p:cNvPr>
          <p:cNvSpPr>
            <a:spLocks noGrp="1"/>
          </p:cNvSpPr>
          <p:nvPr>
            <p:ph type="sldNum" sz="quarter" idx="12"/>
          </p:nvPr>
        </p:nvSpPr>
        <p:spPr/>
        <p:txBody>
          <a:bodyPr/>
          <a:lstStyle/>
          <a:p>
            <a:fld id="{EC484F93-1288-41FE-A764-37915A511C7A}" type="slidenum">
              <a:rPr lang="en-US" smtClean="0"/>
              <a:t>‹#›</a:t>
            </a:fld>
            <a:endParaRPr lang="en-US"/>
          </a:p>
        </p:txBody>
      </p:sp>
    </p:spTree>
    <p:extLst>
      <p:ext uri="{BB962C8B-B14F-4D97-AF65-F5344CB8AC3E}">
        <p14:creationId xmlns:p14="http://schemas.microsoft.com/office/powerpoint/2010/main" val="1588579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9DC6B-7B37-4491-AAC2-7F8CDCCD4C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E1C787-528C-4830-9CB6-8CEE83CD4A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7A779A-B18A-40A5-ADB5-F0399F576FA8}"/>
              </a:ext>
            </a:extLst>
          </p:cNvPr>
          <p:cNvSpPr>
            <a:spLocks noGrp="1"/>
          </p:cNvSpPr>
          <p:nvPr>
            <p:ph type="dt" sz="half" idx="10"/>
          </p:nvPr>
        </p:nvSpPr>
        <p:spPr/>
        <p:txBody>
          <a:bodyPr/>
          <a:lstStyle/>
          <a:p>
            <a:fld id="{156E4870-D76A-46F8-B3D1-1D9C46C9FAAC}" type="datetimeFigureOut">
              <a:rPr lang="en-US" smtClean="0"/>
              <a:t>5/16/2023</a:t>
            </a:fld>
            <a:endParaRPr lang="en-US"/>
          </a:p>
        </p:txBody>
      </p:sp>
      <p:sp>
        <p:nvSpPr>
          <p:cNvPr id="5" name="Footer Placeholder 4">
            <a:extLst>
              <a:ext uri="{FF2B5EF4-FFF2-40B4-BE49-F238E27FC236}">
                <a16:creationId xmlns:a16="http://schemas.microsoft.com/office/drawing/2014/main" id="{48BB1CAF-A12E-4F13-BD8C-FA5603DE96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BCAC98-1911-4C27-A2CA-7D0245724829}"/>
              </a:ext>
            </a:extLst>
          </p:cNvPr>
          <p:cNvSpPr>
            <a:spLocks noGrp="1"/>
          </p:cNvSpPr>
          <p:nvPr>
            <p:ph type="sldNum" sz="quarter" idx="12"/>
          </p:nvPr>
        </p:nvSpPr>
        <p:spPr/>
        <p:txBody>
          <a:bodyPr/>
          <a:lstStyle/>
          <a:p>
            <a:fld id="{EC484F93-1288-41FE-A764-37915A511C7A}" type="slidenum">
              <a:rPr lang="en-US" smtClean="0"/>
              <a:t>‹#›</a:t>
            </a:fld>
            <a:endParaRPr lang="en-US"/>
          </a:p>
        </p:txBody>
      </p:sp>
    </p:spTree>
    <p:extLst>
      <p:ext uri="{BB962C8B-B14F-4D97-AF65-F5344CB8AC3E}">
        <p14:creationId xmlns:p14="http://schemas.microsoft.com/office/powerpoint/2010/main" val="4017874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85D50-F9BA-4FA5-9ACD-AD17ECDA25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3369C0-FFF5-4FD2-AC3F-09E59DFBF5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4836F5-1A5B-4EF9-A3DE-B803EDA4EC78}"/>
              </a:ext>
            </a:extLst>
          </p:cNvPr>
          <p:cNvSpPr>
            <a:spLocks noGrp="1"/>
          </p:cNvSpPr>
          <p:nvPr>
            <p:ph type="dt" sz="half" idx="10"/>
          </p:nvPr>
        </p:nvSpPr>
        <p:spPr/>
        <p:txBody>
          <a:bodyPr/>
          <a:lstStyle/>
          <a:p>
            <a:fld id="{156E4870-D76A-46F8-B3D1-1D9C46C9FAAC}" type="datetimeFigureOut">
              <a:rPr lang="en-US" smtClean="0"/>
              <a:t>5/16/2023</a:t>
            </a:fld>
            <a:endParaRPr lang="en-US"/>
          </a:p>
        </p:txBody>
      </p:sp>
      <p:sp>
        <p:nvSpPr>
          <p:cNvPr id="5" name="Footer Placeholder 4">
            <a:extLst>
              <a:ext uri="{FF2B5EF4-FFF2-40B4-BE49-F238E27FC236}">
                <a16:creationId xmlns:a16="http://schemas.microsoft.com/office/drawing/2014/main" id="{80B694B4-E20C-4D14-B6F6-9B0BBF3912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EDCB16-D73E-4FCE-B6FF-563D733E266C}"/>
              </a:ext>
            </a:extLst>
          </p:cNvPr>
          <p:cNvSpPr>
            <a:spLocks noGrp="1"/>
          </p:cNvSpPr>
          <p:nvPr>
            <p:ph type="sldNum" sz="quarter" idx="12"/>
          </p:nvPr>
        </p:nvSpPr>
        <p:spPr/>
        <p:txBody>
          <a:bodyPr/>
          <a:lstStyle/>
          <a:p>
            <a:fld id="{EC484F93-1288-41FE-A764-37915A511C7A}" type="slidenum">
              <a:rPr lang="en-US" smtClean="0"/>
              <a:t>‹#›</a:t>
            </a:fld>
            <a:endParaRPr lang="en-US"/>
          </a:p>
        </p:txBody>
      </p:sp>
    </p:spTree>
    <p:extLst>
      <p:ext uri="{BB962C8B-B14F-4D97-AF65-F5344CB8AC3E}">
        <p14:creationId xmlns:p14="http://schemas.microsoft.com/office/powerpoint/2010/main" val="143596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07E9F-6221-4632-B076-41189E341D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912515-53DF-48D2-BD4C-A2C4301920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717587-EB31-458C-ABA5-7D8DB3F1CF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B311BD-1701-4B72-8781-7F4C5E443CD6}"/>
              </a:ext>
            </a:extLst>
          </p:cNvPr>
          <p:cNvSpPr>
            <a:spLocks noGrp="1"/>
          </p:cNvSpPr>
          <p:nvPr>
            <p:ph type="dt" sz="half" idx="10"/>
          </p:nvPr>
        </p:nvSpPr>
        <p:spPr/>
        <p:txBody>
          <a:bodyPr/>
          <a:lstStyle/>
          <a:p>
            <a:fld id="{156E4870-D76A-46F8-B3D1-1D9C46C9FAAC}" type="datetimeFigureOut">
              <a:rPr lang="en-US" smtClean="0"/>
              <a:t>5/16/2023</a:t>
            </a:fld>
            <a:endParaRPr lang="en-US"/>
          </a:p>
        </p:txBody>
      </p:sp>
      <p:sp>
        <p:nvSpPr>
          <p:cNvPr id="6" name="Footer Placeholder 5">
            <a:extLst>
              <a:ext uri="{FF2B5EF4-FFF2-40B4-BE49-F238E27FC236}">
                <a16:creationId xmlns:a16="http://schemas.microsoft.com/office/drawing/2014/main" id="{0A770D4B-43AB-42C4-8C29-1E01FB15C0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C1772E-4A24-43EC-9FFF-E0067656D905}"/>
              </a:ext>
            </a:extLst>
          </p:cNvPr>
          <p:cNvSpPr>
            <a:spLocks noGrp="1"/>
          </p:cNvSpPr>
          <p:nvPr>
            <p:ph type="sldNum" sz="quarter" idx="12"/>
          </p:nvPr>
        </p:nvSpPr>
        <p:spPr/>
        <p:txBody>
          <a:bodyPr/>
          <a:lstStyle/>
          <a:p>
            <a:fld id="{EC484F93-1288-41FE-A764-37915A511C7A}" type="slidenum">
              <a:rPr lang="en-US" smtClean="0"/>
              <a:t>‹#›</a:t>
            </a:fld>
            <a:endParaRPr lang="en-US"/>
          </a:p>
        </p:txBody>
      </p:sp>
    </p:spTree>
    <p:extLst>
      <p:ext uri="{BB962C8B-B14F-4D97-AF65-F5344CB8AC3E}">
        <p14:creationId xmlns:p14="http://schemas.microsoft.com/office/powerpoint/2010/main" val="1875325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56723-EA6D-4F0D-8DDC-DF807AF412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AF3683-28B3-4220-B277-BA4F2945CB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268D6A-80EC-418F-B83D-25F8DDCF5E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266856-E11E-4614-8F6C-715CF60ED3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4B72DB-131E-4DC4-9272-23EC8F20BA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15BC37-BF24-4272-9FA0-F12CE7E2319E}"/>
              </a:ext>
            </a:extLst>
          </p:cNvPr>
          <p:cNvSpPr>
            <a:spLocks noGrp="1"/>
          </p:cNvSpPr>
          <p:nvPr>
            <p:ph type="dt" sz="half" idx="10"/>
          </p:nvPr>
        </p:nvSpPr>
        <p:spPr/>
        <p:txBody>
          <a:bodyPr/>
          <a:lstStyle/>
          <a:p>
            <a:fld id="{156E4870-D76A-46F8-B3D1-1D9C46C9FAAC}" type="datetimeFigureOut">
              <a:rPr lang="en-US" smtClean="0"/>
              <a:t>5/16/2023</a:t>
            </a:fld>
            <a:endParaRPr lang="en-US"/>
          </a:p>
        </p:txBody>
      </p:sp>
      <p:sp>
        <p:nvSpPr>
          <p:cNvPr id="8" name="Footer Placeholder 7">
            <a:extLst>
              <a:ext uri="{FF2B5EF4-FFF2-40B4-BE49-F238E27FC236}">
                <a16:creationId xmlns:a16="http://schemas.microsoft.com/office/drawing/2014/main" id="{1DDD0E2A-2D7E-439C-9E66-18F246CB38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DE6E33-14CC-4467-89F4-DE3988F6566E}"/>
              </a:ext>
            </a:extLst>
          </p:cNvPr>
          <p:cNvSpPr>
            <a:spLocks noGrp="1"/>
          </p:cNvSpPr>
          <p:nvPr>
            <p:ph type="sldNum" sz="quarter" idx="12"/>
          </p:nvPr>
        </p:nvSpPr>
        <p:spPr/>
        <p:txBody>
          <a:bodyPr/>
          <a:lstStyle/>
          <a:p>
            <a:fld id="{EC484F93-1288-41FE-A764-37915A511C7A}" type="slidenum">
              <a:rPr lang="en-US" smtClean="0"/>
              <a:t>‹#›</a:t>
            </a:fld>
            <a:endParaRPr lang="en-US"/>
          </a:p>
        </p:txBody>
      </p:sp>
    </p:spTree>
    <p:extLst>
      <p:ext uri="{BB962C8B-B14F-4D97-AF65-F5344CB8AC3E}">
        <p14:creationId xmlns:p14="http://schemas.microsoft.com/office/powerpoint/2010/main" val="3699962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1154F-9AD4-40B0-AF25-1021A0A42B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BD9859-0264-4BE8-9F31-F99B798999B8}"/>
              </a:ext>
            </a:extLst>
          </p:cNvPr>
          <p:cNvSpPr>
            <a:spLocks noGrp="1"/>
          </p:cNvSpPr>
          <p:nvPr>
            <p:ph type="dt" sz="half" idx="10"/>
          </p:nvPr>
        </p:nvSpPr>
        <p:spPr/>
        <p:txBody>
          <a:bodyPr/>
          <a:lstStyle/>
          <a:p>
            <a:fld id="{156E4870-D76A-46F8-B3D1-1D9C46C9FAAC}" type="datetimeFigureOut">
              <a:rPr lang="en-US" smtClean="0"/>
              <a:t>5/16/2023</a:t>
            </a:fld>
            <a:endParaRPr lang="en-US"/>
          </a:p>
        </p:txBody>
      </p:sp>
      <p:sp>
        <p:nvSpPr>
          <p:cNvPr id="4" name="Footer Placeholder 3">
            <a:extLst>
              <a:ext uri="{FF2B5EF4-FFF2-40B4-BE49-F238E27FC236}">
                <a16:creationId xmlns:a16="http://schemas.microsoft.com/office/drawing/2014/main" id="{7CF66BCE-ADE4-4FAE-81B1-2B297C9E03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650B0F-D721-48DE-85BD-D14792BF652C}"/>
              </a:ext>
            </a:extLst>
          </p:cNvPr>
          <p:cNvSpPr>
            <a:spLocks noGrp="1"/>
          </p:cNvSpPr>
          <p:nvPr>
            <p:ph type="sldNum" sz="quarter" idx="12"/>
          </p:nvPr>
        </p:nvSpPr>
        <p:spPr/>
        <p:txBody>
          <a:bodyPr/>
          <a:lstStyle/>
          <a:p>
            <a:fld id="{EC484F93-1288-41FE-A764-37915A511C7A}" type="slidenum">
              <a:rPr lang="en-US" smtClean="0"/>
              <a:t>‹#›</a:t>
            </a:fld>
            <a:endParaRPr lang="en-US"/>
          </a:p>
        </p:txBody>
      </p:sp>
    </p:spTree>
    <p:extLst>
      <p:ext uri="{BB962C8B-B14F-4D97-AF65-F5344CB8AC3E}">
        <p14:creationId xmlns:p14="http://schemas.microsoft.com/office/powerpoint/2010/main" val="3161109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77C0B8-8B43-4229-8A5F-E9122C85805B}"/>
              </a:ext>
            </a:extLst>
          </p:cNvPr>
          <p:cNvSpPr>
            <a:spLocks noGrp="1"/>
          </p:cNvSpPr>
          <p:nvPr>
            <p:ph type="dt" sz="half" idx="10"/>
          </p:nvPr>
        </p:nvSpPr>
        <p:spPr/>
        <p:txBody>
          <a:bodyPr/>
          <a:lstStyle/>
          <a:p>
            <a:fld id="{156E4870-D76A-46F8-B3D1-1D9C46C9FAAC}" type="datetimeFigureOut">
              <a:rPr lang="en-US" smtClean="0"/>
              <a:t>5/16/2023</a:t>
            </a:fld>
            <a:endParaRPr lang="en-US"/>
          </a:p>
        </p:txBody>
      </p:sp>
      <p:sp>
        <p:nvSpPr>
          <p:cNvPr id="3" name="Footer Placeholder 2">
            <a:extLst>
              <a:ext uri="{FF2B5EF4-FFF2-40B4-BE49-F238E27FC236}">
                <a16:creationId xmlns:a16="http://schemas.microsoft.com/office/drawing/2014/main" id="{2798D8D1-C137-4813-AA4C-090CF9A9E3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4699D5-31B9-4B59-B75E-CBBC3603F318}"/>
              </a:ext>
            </a:extLst>
          </p:cNvPr>
          <p:cNvSpPr>
            <a:spLocks noGrp="1"/>
          </p:cNvSpPr>
          <p:nvPr>
            <p:ph type="sldNum" sz="quarter" idx="12"/>
          </p:nvPr>
        </p:nvSpPr>
        <p:spPr/>
        <p:txBody>
          <a:bodyPr/>
          <a:lstStyle/>
          <a:p>
            <a:fld id="{EC484F93-1288-41FE-A764-37915A511C7A}" type="slidenum">
              <a:rPr lang="en-US" smtClean="0"/>
              <a:t>‹#›</a:t>
            </a:fld>
            <a:endParaRPr lang="en-US"/>
          </a:p>
        </p:txBody>
      </p:sp>
    </p:spTree>
    <p:extLst>
      <p:ext uri="{BB962C8B-B14F-4D97-AF65-F5344CB8AC3E}">
        <p14:creationId xmlns:p14="http://schemas.microsoft.com/office/powerpoint/2010/main" val="1437968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6EC28-1352-4727-831D-2CE4248E20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5173F1-6FCB-4767-8807-B759A5C89A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9683FE-27F7-4AC1-8D9C-B9CC1B5E7C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80BB0C-E2D0-47E4-944B-7ACD467B442F}"/>
              </a:ext>
            </a:extLst>
          </p:cNvPr>
          <p:cNvSpPr>
            <a:spLocks noGrp="1"/>
          </p:cNvSpPr>
          <p:nvPr>
            <p:ph type="dt" sz="half" idx="10"/>
          </p:nvPr>
        </p:nvSpPr>
        <p:spPr/>
        <p:txBody>
          <a:bodyPr/>
          <a:lstStyle/>
          <a:p>
            <a:fld id="{156E4870-D76A-46F8-B3D1-1D9C46C9FAAC}" type="datetimeFigureOut">
              <a:rPr lang="en-US" smtClean="0"/>
              <a:t>5/16/2023</a:t>
            </a:fld>
            <a:endParaRPr lang="en-US"/>
          </a:p>
        </p:txBody>
      </p:sp>
      <p:sp>
        <p:nvSpPr>
          <p:cNvPr id="6" name="Footer Placeholder 5">
            <a:extLst>
              <a:ext uri="{FF2B5EF4-FFF2-40B4-BE49-F238E27FC236}">
                <a16:creationId xmlns:a16="http://schemas.microsoft.com/office/drawing/2014/main" id="{CD2247F3-3CCD-4778-ABE7-B12F062645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ECB11-BDE2-4D99-A86F-B3930D2A78AE}"/>
              </a:ext>
            </a:extLst>
          </p:cNvPr>
          <p:cNvSpPr>
            <a:spLocks noGrp="1"/>
          </p:cNvSpPr>
          <p:nvPr>
            <p:ph type="sldNum" sz="quarter" idx="12"/>
          </p:nvPr>
        </p:nvSpPr>
        <p:spPr/>
        <p:txBody>
          <a:bodyPr/>
          <a:lstStyle/>
          <a:p>
            <a:fld id="{EC484F93-1288-41FE-A764-37915A511C7A}" type="slidenum">
              <a:rPr lang="en-US" smtClean="0"/>
              <a:t>‹#›</a:t>
            </a:fld>
            <a:endParaRPr lang="en-US"/>
          </a:p>
        </p:txBody>
      </p:sp>
    </p:spTree>
    <p:extLst>
      <p:ext uri="{BB962C8B-B14F-4D97-AF65-F5344CB8AC3E}">
        <p14:creationId xmlns:p14="http://schemas.microsoft.com/office/powerpoint/2010/main" val="1845485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4E558-7389-4AF3-AE3F-5DA1ACDEBF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80B898-EA3D-4FCC-B320-DB5ADFDF1F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E7FBF8-6DFA-4347-A1D2-209B81129E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DFE85D-3497-46CD-949A-908B69B7D8BA}"/>
              </a:ext>
            </a:extLst>
          </p:cNvPr>
          <p:cNvSpPr>
            <a:spLocks noGrp="1"/>
          </p:cNvSpPr>
          <p:nvPr>
            <p:ph type="dt" sz="half" idx="10"/>
          </p:nvPr>
        </p:nvSpPr>
        <p:spPr/>
        <p:txBody>
          <a:bodyPr/>
          <a:lstStyle/>
          <a:p>
            <a:fld id="{156E4870-D76A-46F8-B3D1-1D9C46C9FAAC}" type="datetimeFigureOut">
              <a:rPr lang="en-US" smtClean="0"/>
              <a:t>5/16/2023</a:t>
            </a:fld>
            <a:endParaRPr lang="en-US"/>
          </a:p>
        </p:txBody>
      </p:sp>
      <p:sp>
        <p:nvSpPr>
          <p:cNvPr id="6" name="Footer Placeholder 5">
            <a:extLst>
              <a:ext uri="{FF2B5EF4-FFF2-40B4-BE49-F238E27FC236}">
                <a16:creationId xmlns:a16="http://schemas.microsoft.com/office/drawing/2014/main" id="{FA25D6AC-DC91-48EC-BC03-2C13204F5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F69188-0142-489A-866C-39CC5AEFF722}"/>
              </a:ext>
            </a:extLst>
          </p:cNvPr>
          <p:cNvSpPr>
            <a:spLocks noGrp="1"/>
          </p:cNvSpPr>
          <p:nvPr>
            <p:ph type="sldNum" sz="quarter" idx="12"/>
          </p:nvPr>
        </p:nvSpPr>
        <p:spPr/>
        <p:txBody>
          <a:bodyPr/>
          <a:lstStyle/>
          <a:p>
            <a:fld id="{EC484F93-1288-41FE-A764-37915A511C7A}" type="slidenum">
              <a:rPr lang="en-US" smtClean="0"/>
              <a:t>‹#›</a:t>
            </a:fld>
            <a:endParaRPr lang="en-US"/>
          </a:p>
        </p:txBody>
      </p:sp>
    </p:spTree>
    <p:extLst>
      <p:ext uri="{BB962C8B-B14F-4D97-AF65-F5344CB8AC3E}">
        <p14:creationId xmlns:p14="http://schemas.microsoft.com/office/powerpoint/2010/main" val="1153477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B4CD9B-5A8B-43FF-B8F8-A63839483A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1569F3-4DB8-4634-A7D4-94BDFF327E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7E002E-4BC2-4D68-A5D8-7872AB7CFA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6E4870-D76A-46F8-B3D1-1D9C46C9FAAC}" type="datetimeFigureOut">
              <a:rPr lang="en-US" smtClean="0"/>
              <a:t>5/16/2023</a:t>
            </a:fld>
            <a:endParaRPr lang="en-US"/>
          </a:p>
        </p:txBody>
      </p:sp>
      <p:sp>
        <p:nvSpPr>
          <p:cNvPr id="5" name="Footer Placeholder 4">
            <a:extLst>
              <a:ext uri="{FF2B5EF4-FFF2-40B4-BE49-F238E27FC236}">
                <a16:creationId xmlns:a16="http://schemas.microsoft.com/office/drawing/2014/main" id="{BA6B8EDC-3D87-47A3-90D7-90824C1345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F6C48A-D366-47AE-99EA-AFEEF0DF95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484F93-1288-41FE-A764-37915A511C7A}" type="slidenum">
              <a:rPr lang="en-US" smtClean="0"/>
              <a:t>‹#›</a:t>
            </a:fld>
            <a:endParaRPr lang="en-US"/>
          </a:p>
        </p:txBody>
      </p:sp>
    </p:spTree>
    <p:extLst>
      <p:ext uri="{BB962C8B-B14F-4D97-AF65-F5344CB8AC3E}">
        <p14:creationId xmlns:p14="http://schemas.microsoft.com/office/powerpoint/2010/main" val="1966876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40.png"/><Relationship Id="rId7" Type="http://schemas.openxmlformats.org/officeDocument/2006/relationships/image" Target="../media/image43.jp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5.jpg"/></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51.png"/><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7.jp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8.jp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worldbank.org/en/programs/govtech/gtmi/regional-briefs" TargetMode="External"/><Relationship Id="rId4" Type="http://schemas.openxmlformats.org/officeDocument/2006/relationships/image" Target="../media/image59.jpg"/></Relationships>
</file>

<file path=ppt/slides/_rels/slide18.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hyperlink" Target="https://olc.worldbank.org/content/govtech-fundamentals-and-key-concepts" TargetMode="External"/><Relationship Id="rId7" Type="http://schemas.openxmlformats.org/officeDocument/2006/relationships/image" Target="../media/image6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hyperlink" Target="https://olc.worldbank.org/content/trends-govtech-solutions-public-financial-management" TargetMode="External"/><Relationship Id="rId9"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openknowledge.worldbank.org/handle/10986/36233" TargetMode="External"/><Relationship Id="rId7" Type="http://schemas.openxmlformats.org/officeDocument/2006/relationships/image" Target="../media/image3.png"/><Relationship Id="rId2" Type="http://schemas.openxmlformats.org/officeDocument/2006/relationships/hyperlink" Target="https://www.worldbank.org/en/programs/govtech/gtmi" TargetMode="External"/><Relationship Id="rId1" Type="http://schemas.openxmlformats.org/officeDocument/2006/relationships/slideLayout" Target="../slideLayouts/slideLayout2.xml"/><Relationship Id="rId6" Type="http://schemas.openxmlformats.org/officeDocument/2006/relationships/hyperlink" Target="https://datacatalog.worldbank.org/search/dataset/0038056/Digital-Governance-Projects-Database" TargetMode="External"/><Relationship Id="rId5" Type="http://schemas.openxmlformats.org/officeDocument/2006/relationships/hyperlink" Target="https://datacatalog.worldbank.org/search/dataset/0037889/govtech-dataset" TargetMode="External"/><Relationship Id="rId4" Type="http://schemas.openxmlformats.org/officeDocument/2006/relationships/hyperlink" Target="https://olc.worldbank.org/search?search_api_views_fulltext=govtech"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olc.worldbank.org/content/govtech-fundamentals-and-key-concepts" TargetMode="External"/><Relationship Id="rId3" Type="http://schemas.openxmlformats.org/officeDocument/2006/relationships/hyperlink" Target="https://www.worldbank.org/en/data/interactive/2022/10/21/govtech-maturity-index-gtmi-data-dashboard" TargetMode="External"/><Relationship Id="rId7" Type="http://schemas.openxmlformats.org/officeDocument/2006/relationships/hyperlink" Target="https://datacatalog.worldbank.org/search/dataset/0038056/digital-governance-projects-database" TargetMode="External"/><Relationship Id="rId2" Type="http://schemas.openxmlformats.org/officeDocument/2006/relationships/hyperlink" Target="https://www.worldbank.org/en/programs/govtech/gtmi" TargetMode="External"/><Relationship Id="rId1" Type="http://schemas.openxmlformats.org/officeDocument/2006/relationships/slideLayout" Target="../slideLayouts/slideLayout2.xml"/><Relationship Id="rId6" Type="http://schemas.openxmlformats.org/officeDocument/2006/relationships/hyperlink" Target="https://datacatalog.worldbank.org/search/dataset/0037889/GovTech-Dataset" TargetMode="External"/><Relationship Id="rId5" Type="http://schemas.openxmlformats.org/officeDocument/2006/relationships/hyperlink" Target="https://openknowledge.worldbank.org/handle/10986/38499" TargetMode="External"/><Relationship Id="rId10" Type="http://schemas.openxmlformats.org/officeDocument/2006/relationships/image" Target="../media/image68.png"/><Relationship Id="rId4" Type="http://schemas.openxmlformats.org/officeDocument/2006/relationships/hyperlink" Target="https://openknowledge.worldbank.org/handle/10986/36233" TargetMode="External"/><Relationship Id="rId9" Type="http://schemas.openxmlformats.org/officeDocument/2006/relationships/hyperlink" Target="https://olc.worldbank.org/content/trends-govtech-solutions-public-financial-management"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8" Type="http://schemas.openxmlformats.org/officeDocument/2006/relationships/image" Target="../media/image16.jpg"/><Relationship Id="rId13" Type="http://schemas.openxmlformats.org/officeDocument/2006/relationships/image" Target="../media/image21.jpg"/><Relationship Id="rId3" Type="http://schemas.openxmlformats.org/officeDocument/2006/relationships/image" Target="../media/image11.jpg"/><Relationship Id="rId7" Type="http://schemas.openxmlformats.org/officeDocument/2006/relationships/image" Target="../media/image15.jpg"/><Relationship Id="rId12" Type="http://schemas.openxmlformats.org/officeDocument/2006/relationships/image" Target="../media/image20.jpg"/><Relationship Id="rId2" Type="http://schemas.openxmlformats.org/officeDocument/2006/relationships/notesSlide" Target="../notesSlides/notesSlide2.xml"/><Relationship Id="rId16" Type="http://schemas.openxmlformats.org/officeDocument/2006/relationships/image" Target="../media/image23.emf"/><Relationship Id="rId1" Type="http://schemas.openxmlformats.org/officeDocument/2006/relationships/slideLayout" Target="../slideLayouts/slideLayout2.xml"/><Relationship Id="rId6" Type="http://schemas.openxmlformats.org/officeDocument/2006/relationships/image" Target="../media/image14.jpg"/><Relationship Id="rId11" Type="http://schemas.openxmlformats.org/officeDocument/2006/relationships/image" Target="../media/image19.jpg"/><Relationship Id="rId5" Type="http://schemas.openxmlformats.org/officeDocument/2006/relationships/image" Target="../media/image13.jpg"/><Relationship Id="rId15" Type="http://schemas.openxmlformats.org/officeDocument/2006/relationships/image" Target="../media/image22.emf"/><Relationship Id="rId10" Type="http://schemas.openxmlformats.org/officeDocument/2006/relationships/image" Target="../media/image18.jpg"/><Relationship Id="rId4" Type="http://schemas.openxmlformats.org/officeDocument/2006/relationships/image" Target="../media/image12.jpg"/><Relationship Id="rId9" Type="http://schemas.openxmlformats.org/officeDocument/2006/relationships/image" Target="../media/image17.jpg"/><Relationship Id="rId1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4.png"/><Relationship Id="rId7" Type="http://schemas.openxmlformats.org/officeDocument/2006/relationships/image" Target="../media/image5.png"/><Relationship Id="rId12"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1.png"/><Relationship Id="rId5" Type="http://schemas.openxmlformats.org/officeDocument/2006/relationships/image" Target="../media/image26.png"/><Relationship Id="rId10"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29.em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6BFE2EE8-82D4-432E-B464-5EAEF277B9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952" cy="6855398"/>
          </a:xfrm>
          <a:prstGeom prst="rect">
            <a:avLst/>
          </a:prstGeom>
        </p:spPr>
      </p:pic>
      <p:sp>
        <p:nvSpPr>
          <p:cNvPr id="30" name="Rectangle 29">
            <a:extLst>
              <a:ext uri="{FF2B5EF4-FFF2-40B4-BE49-F238E27FC236}">
                <a16:creationId xmlns:a16="http://schemas.microsoft.com/office/drawing/2014/main" id="{9730ABEB-7A3C-4BD2-92F9-57685681B905}"/>
              </a:ext>
            </a:extLst>
          </p:cNvPr>
          <p:cNvSpPr/>
          <p:nvPr/>
        </p:nvSpPr>
        <p:spPr>
          <a:xfrm>
            <a:off x="973836" y="3266291"/>
            <a:ext cx="10241280" cy="18288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100"/>
          </a:p>
        </p:txBody>
      </p:sp>
      <p:sp>
        <p:nvSpPr>
          <p:cNvPr id="31" name="Rectangle 30">
            <a:extLst>
              <a:ext uri="{FF2B5EF4-FFF2-40B4-BE49-F238E27FC236}">
                <a16:creationId xmlns:a16="http://schemas.microsoft.com/office/drawing/2014/main" id="{09D5B94A-EE92-48B6-B005-EB30D58C12E7}"/>
              </a:ext>
            </a:extLst>
          </p:cNvPr>
          <p:cNvSpPr/>
          <p:nvPr/>
        </p:nvSpPr>
        <p:spPr>
          <a:xfrm>
            <a:off x="1156716" y="3594085"/>
            <a:ext cx="9875520" cy="1154162"/>
          </a:xfrm>
          <a:prstGeom prst="rect">
            <a:avLst/>
          </a:prstGeom>
        </p:spPr>
        <p:txBody>
          <a:bodyPr wrap="square">
            <a:spAutoFit/>
          </a:bodyPr>
          <a:lstStyle/>
          <a:p>
            <a:pPr algn="ctr">
              <a:spcAft>
                <a:spcPts val="600"/>
              </a:spcAft>
            </a:pPr>
            <a:r>
              <a:rPr lang="en-US" sz="3200" b="1" dirty="0">
                <a:solidFill>
                  <a:srgbClr val="0000CC"/>
                </a:solidFill>
                <a:latin typeface="Montserrat" panose="00000500000000000000" pitchFamily="2" charset="0"/>
              </a:rPr>
              <a:t>GovTech Maturity Index</a:t>
            </a:r>
          </a:p>
          <a:p>
            <a:pPr algn="ctr">
              <a:spcAft>
                <a:spcPts val="600"/>
              </a:spcAft>
            </a:pPr>
            <a:r>
              <a:rPr lang="en-US" sz="3200" b="1" dirty="0">
                <a:latin typeface="Montserrat" panose="00000500000000000000" pitchFamily="2" charset="0"/>
              </a:rPr>
              <a:t>Trends in Digital Governance</a:t>
            </a:r>
          </a:p>
        </p:txBody>
      </p:sp>
      <p:sp>
        <p:nvSpPr>
          <p:cNvPr id="33" name="Rectangle 32">
            <a:extLst>
              <a:ext uri="{FF2B5EF4-FFF2-40B4-BE49-F238E27FC236}">
                <a16:creationId xmlns:a16="http://schemas.microsoft.com/office/drawing/2014/main" id="{3E5B181F-E694-4E47-A416-0B3C58E995B8}"/>
              </a:ext>
            </a:extLst>
          </p:cNvPr>
          <p:cNvSpPr/>
          <p:nvPr/>
        </p:nvSpPr>
        <p:spPr>
          <a:xfrm>
            <a:off x="0" y="3266291"/>
            <a:ext cx="457200" cy="2560320"/>
          </a:xfrm>
          <a:prstGeom prst="rect">
            <a:avLst/>
          </a:prstGeom>
          <a:solidFill>
            <a:srgbClr val="00B0F0">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040CB65-322A-4380-9F8E-C643C06558B2}"/>
              </a:ext>
            </a:extLst>
          </p:cNvPr>
          <p:cNvSpPr/>
          <p:nvPr/>
        </p:nvSpPr>
        <p:spPr>
          <a:xfrm>
            <a:off x="11740774" y="3266291"/>
            <a:ext cx="457200" cy="2560320"/>
          </a:xfrm>
          <a:prstGeom prst="rect">
            <a:avLst/>
          </a:prstGeom>
          <a:solidFill>
            <a:srgbClr val="00B0F0">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DBF5C11-4D4E-40C0-894A-383362DBA8AA}"/>
              </a:ext>
            </a:extLst>
          </p:cNvPr>
          <p:cNvSpPr/>
          <p:nvPr/>
        </p:nvSpPr>
        <p:spPr>
          <a:xfrm>
            <a:off x="973836" y="5095091"/>
            <a:ext cx="10241280" cy="731520"/>
          </a:xfrm>
          <a:prstGeom prst="rect">
            <a:avLst/>
          </a:prstGeom>
          <a:solidFill>
            <a:schemeClr val="accent1">
              <a:lumMod val="7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B50054FD-C90C-4F79-9CBF-0133AD0F19D3}"/>
              </a:ext>
            </a:extLst>
          </p:cNvPr>
          <p:cNvSpPr txBox="1"/>
          <p:nvPr/>
        </p:nvSpPr>
        <p:spPr>
          <a:xfrm>
            <a:off x="1355789" y="5301870"/>
            <a:ext cx="9477374" cy="338554"/>
          </a:xfrm>
          <a:prstGeom prst="rect">
            <a:avLst/>
          </a:prstGeom>
          <a:noFill/>
        </p:spPr>
        <p:txBody>
          <a:bodyPr wrap="square" rtlCol="0">
            <a:spAutoFit/>
          </a:bodyPr>
          <a:lstStyle/>
          <a:p>
            <a:pPr algn="ctr"/>
            <a:r>
              <a:rPr lang="en-US" sz="1600" b="1" dirty="0">
                <a:solidFill>
                  <a:schemeClr val="bg1"/>
                </a:solidFill>
                <a:latin typeface="Montserrat" panose="00000500000000000000" pitchFamily="2" charset="0"/>
              </a:rPr>
              <a:t>Cem Dener, Lead Governance Specialist &amp; Global Lead for GovTech		May 2023</a:t>
            </a:r>
          </a:p>
        </p:txBody>
      </p:sp>
      <p:pic>
        <p:nvPicPr>
          <p:cNvPr id="6" name="Picture 5">
            <a:extLst>
              <a:ext uri="{FF2B5EF4-FFF2-40B4-BE49-F238E27FC236}">
                <a16:creationId xmlns:a16="http://schemas.microsoft.com/office/drawing/2014/main" id="{D3BC9C6D-A197-E26B-38A6-C613B79DC2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57285"/>
            <a:ext cx="2770699" cy="549560"/>
          </a:xfrm>
          <a:prstGeom prst="rect">
            <a:avLst/>
          </a:prstGeom>
        </p:spPr>
      </p:pic>
    </p:spTree>
    <p:extLst>
      <p:ext uri="{BB962C8B-B14F-4D97-AF65-F5344CB8AC3E}">
        <p14:creationId xmlns:p14="http://schemas.microsoft.com/office/powerpoint/2010/main" val="850387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10" name="Slide Number Placeholder 16">
            <a:extLst>
              <a:ext uri="{FF2B5EF4-FFF2-40B4-BE49-F238E27FC236}">
                <a16:creationId xmlns:a16="http://schemas.microsoft.com/office/drawing/2014/main" id="{874A45CE-6425-49EB-A5DC-6C1F9E335639}"/>
              </a:ext>
            </a:extLst>
          </p:cNvPr>
          <p:cNvSpPr>
            <a:spLocks noGrp="1"/>
          </p:cNvSpPr>
          <p:nvPr>
            <p:ph type="sldNum" sz="quarter" idx="12"/>
          </p:nvPr>
        </p:nvSpPr>
        <p:spPr>
          <a:xfrm>
            <a:off x="11490426" y="6577066"/>
            <a:ext cx="548640" cy="182880"/>
          </a:xfrm>
        </p:spPr>
        <p:txBody>
          <a:bodyPr/>
          <a:lstStyle/>
          <a:p>
            <a:fld id="{69E4C1A1-F8C7-4D21-BD7F-8AC1C55994DC}" type="slidenum">
              <a:rPr lang="en-US" smtClean="0"/>
              <a:t>10</a:t>
            </a:fld>
            <a:endParaRPr lang="en-US" dirty="0"/>
          </a:p>
        </p:txBody>
      </p:sp>
      <p:sp>
        <p:nvSpPr>
          <p:cNvPr id="12" name="TextBox 11">
            <a:extLst>
              <a:ext uri="{FF2B5EF4-FFF2-40B4-BE49-F238E27FC236}">
                <a16:creationId xmlns:a16="http://schemas.microsoft.com/office/drawing/2014/main" id="{59A98583-C023-4351-AF50-5C4F224768EB}"/>
              </a:ext>
            </a:extLst>
          </p:cNvPr>
          <p:cNvSpPr txBox="1"/>
          <p:nvPr/>
        </p:nvSpPr>
        <p:spPr>
          <a:xfrm>
            <a:off x="8008316" y="119411"/>
            <a:ext cx="3943708" cy="523220"/>
          </a:xfrm>
          <a:prstGeom prst="rect">
            <a:avLst/>
          </a:prstGeom>
          <a:noFill/>
        </p:spPr>
        <p:txBody>
          <a:bodyPr wrap="none" rtlCol="0">
            <a:spAutoFit/>
          </a:bodyPr>
          <a:lstStyle/>
          <a:p>
            <a:pPr algn="r"/>
            <a:r>
              <a:rPr lang="en-US" sz="2800" b="1" dirty="0">
                <a:solidFill>
                  <a:srgbClr val="0000CC"/>
                </a:solidFill>
                <a:latin typeface="Montserrat" panose="00000500000000000000" pitchFamily="2" charset="0"/>
              </a:rPr>
              <a:t>GTMI Key Indicators</a:t>
            </a:r>
          </a:p>
        </p:txBody>
      </p:sp>
      <p:graphicFrame>
        <p:nvGraphicFramePr>
          <p:cNvPr id="2" name="Table 1">
            <a:extLst>
              <a:ext uri="{FF2B5EF4-FFF2-40B4-BE49-F238E27FC236}">
                <a16:creationId xmlns:a16="http://schemas.microsoft.com/office/drawing/2014/main" id="{B9DC1E59-4B57-4F87-81B8-B3855A7EBC21}"/>
              </a:ext>
            </a:extLst>
          </p:cNvPr>
          <p:cNvGraphicFramePr>
            <a:graphicFrameLocks noGrp="1"/>
          </p:cNvGraphicFramePr>
          <p:nvPr/>
        </p:nvGraphicFramePr>
        <p:xfrm>
          <a:off x="266269" y="804689"/>
          <a:ext cx="5681239" cy="5669291"/>
        </p:xfrm>
        <a:graphic>
          <a:graphicData uri="http://schemas.openxmlformats.org/drawingml/2006/table">
            <a:tbl>
              <a:tblPr firstRow="1" firstCol="1" bandRow="1">
                <a:tableStyleId>{6E25E649-3F16-4E02-A733-19D2CDBF48F0}</a:tableStyleId>
              </a:tblPr>
              <a:tblGrid>
                <a:gridCol w="365760">
                  <a:extLst>
                    <a:ext uri="{9D8B030D-6E8A-4147-A177-3AD203B41FA5}">
                      <a16:colId xmlns:a16="http://schemas.microsoft.com/office/drawing/2014/main" val="4167063710"/>
                    </a:ext>
                  </a:extLst>
                </a:gridCol>
                <a:gridCol w="4297680">
                  <a:extLst>
                    <a:ext uri="{9D8B030D-6E8A-4147-A177-3AD203B41FA5}">
                      <a16:colId xmlns:a16="http://schemas.microsoft.com/office/drawing/2014/main" val="722098039"/>
                    </a:ext>
                  </a:extLst>
                </a:gridCol>
                <a:gridCol w="469159">
                  <a:extLst>
                    <a:ext uri="{9D8B030D-6E8A-4147-A177-3AD203B41FA5}">
                      <a16:colId xmlns:a16="http://schemas.microsoft.com/office/drawing/2014/main" val="3854022018"/>
                    </a:ext>
                  </a:extLst>
                </a:gridCol>
                <a:gridCol w="548640">
                  <a:extLst>
                    <a:ext uri="{9D8B030D-6E8A-4147-A177-3AD203B41FA5}">
                      <a16:colId xmlns:a16="http://schemas.microsoft.com/office/drawing/2014/main" val="3895277160"/>
                    </a:ext>
                  </a:extLst>
                </a:gridCol>
              </a:tblGrid>
              <a:tr h="210123">
                <a:tc>
                  <a:txBody>
                    <a:bodyPr/>
                    <a:lstStyle/>
                    <a:p>
                      <a:pPr marL="0" marR="0" algn="ctr">
                        <a:lnSpc>
                          <a:spcPct val="115000"/>
                        </a:lnSpc>
                        <a:spcBef>
                          <a:spcPts val="100"/>
                        </a:spcBef>
                        <a:spcAft>
                          <a:spcPts val="100"/>
                        </a:spcAft>
                      </a:pPr>
                      <a:r>
                        <a:rPr lang="en-US" sz="800" dirty="0">
                          <a:solidFill>
                            <a:schemeClr val="bg1"/>
                          </a:solidFill>
                          <a:effectLst/>
                          <a:latin typeface="Montserrat" panose="00000500000000000000" pitchFamily="2" charset="0"/>
                        </a:rPr>
                        <a:t>Ind</a:t>
                      </a:r>
                      <a:endParaRPr lang="en-US" sz="8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CC"/>
                    </a:solidFill>
                  </a:tcPr>
                </a:tc>
                <a:tc>
                  <a:txBody>
                    <a:bodyPr/>
                    <a:lstStyle/>
                    <a:p>
                      <a:pPr marL="0" marR="0">
                        <a:lnSpc>
                          <a:spcPct val="115000"/>
                        </a:lnSpc>
                        <a:spcBef>
                          <a:spcPts val="100"/>
                        </a:spcBef>
                        <a:spcAft>
                          <a:spcPts val="100"/>
                        </a:spcAft>
                      </a:pPr>
                      <a:r>
                        <a:rPr lang="en-US" sz="800" dirty="0">
                          <a:solidFill>
                            <a:schemeClr val="bg1"/>
                          </a:solidFill>
                          <a:effectLst/>
                          <a:latin typeface="Montserrat" panose="00000500000000000000" pitchFamily="2" charset="0"/>
                        </a:rPr>
                        <a:t>GTMI Key indicators</a:t>
                      </a:r>
                      <a:endParaRPr lang="en-US" sz="8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CC"/>
                    </a:solidFill>
                  </a:tcPr>
                </a:tc>
                <a:tc>
                  <a:txBody>
                    <a:bodyPr/>
                    <a:lstStyle/>
                    <a:p>
                      <a:pPr marL="0" marR="0" algn="ctr">
                        <a:lnSpc>
                          <a:spcPct val="115000"/>
                        </a:lnSpc>
                        <a:spcBef>
                          <a:spcPts val="100"/>
                        </a:spcBef>
                        <a:spcAft>
                          <a:spcPts val="100"/>
                        </a:spcAft>
                      </a:pPr>
                      <a:r>
                        <a:rPr lang="en-US" sz="800" dirty="0">
                          <a:solidFill>
                            <a:schemeClr val="bg1"/>
                          </a:solidFill>
                          <a:effectLst/>
                          <a:latin typeface="Montserrat" panose="00000500000000000000" pitchFamily="2" charset="0"/>
                        </a:rPr>
                        <a:t>Points</a:t>
                      </a:r>
                      <a:endParaRPr lang="en-US" sz="8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CC"/>
                    </a:solidFill>
                  </a:tcPr>
                </a:tc>
                <a:tc>
                  <a:txBody>
                    <a:bodyPr/>
                    <a:lstStyle/>
                    <a:p>
                      <a:pPr marL="0" marR="0" algn="ctr">
                        <a:lnSpc>
                          <a:spcPct val="115000"/>
                        </a:lnSpc>
                        <a:spcBef>
                          <a:spcPts val="100"/>
                        </a:spcBef>
                        <a:spcAft>
                          <a:spcPts val="100"/>
                        </a:spcAft>
                      </a:pPr>
                      <a:r>
                        <a:rPr lang="en-US" sz="800" dirty="0">
                          <a:solidFill>
                            <a:schemeClr val="bg1"/>
                          </a:solidFill>
                          <a:effectLst/>
                          <a:latin typeface="Montserrat" panose="00000500000000000000" pitchFamily="2" charset="0"/>
                        </a:rPr>
                        <a:t>Weight</a:t>
                      </a:r>
                      <a:endParaRPr lang="en-US" sz="8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CC"/>
                    </a:solidFill>
                  </a:tcPr>
                </a:tc>
                <a:extLst>
                  <a:ext uri="{0D108BD9-81ED-4DB2-BD59-A6C34878D82A}">
                    <a16:rowId xmlns:a16="http://schemas.microsoft.com/office/drawing/2014/main" val="2510078467"/>
                  </a:ext>
                </a:extLst>
              </a:tr>
              <a:tr h="209968">
                <a:tc>
                  <a:txBody>
                    <a:bodyPr/>
                    <a:lstStyle/>
                    <a:p>
                      <a:pPr marL="0" marR="0" algn="ctr">
                        <a:lnSpc>
                          <a:spcPct val="115000"/>
                        </a:lnSpc>
                        <a:spcBef>
                          <a:spcPts val="100"/>
                        </a:spcBef>
                        <a:spcAft>
                          <a:spcPts val="100"/>
                        </a:spcAft>
                      </a:pPr>
                      <a:r>
                        <a:rPr lang="en-US" sz="800" dirty="0">
                          <a:effectLst/>
                          <a:latin typeface="Montserrat" panose="00000500000000000000" pitchFamily="2" charset="0"/>
                        </a:rPr>
                        <a:t> </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nSpc>
                          <a:spcPct val="115000"/>
                        </a:lnSpc>
                        <a:spcBef>
                          <a:spcPts val="100"/>
                        </a:spcBef>
                        <a:spcAft>
                          <a:spcPts val="100"/>
                        </a:spcAft>
                      </a:pPr>
                      <a:r>
                        <a:rPr lang="en-US" sz="800" b="1" dirty="0">
                          <a:solidFill>
                            <a:srgbClr val="0000CC"/>
                          </a:solidFill>
                          <a:effectLst/>
                          <a:latin typeface="Montserrat" panose="00000500000000000000" pitchFamily="2" charset="0"/>
                        </a:rPr>
                        <a:t>Core Government Systems Index (CGSI)</a:t>
                      </a:r>
                      <a:endParaRPr lang="en-US" sz="800" b="1" dirty="0">
                        <a:solidFill>
                          <a:srgbClr val="0000CC"/>
                        </a:solidFill>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15000"/>
                        </a:lnSpc>
                        <a:spcBef>
                          <a:spcPts val="100"/>
                        </a:spcBef>
                        <a:spcAft>
                          <a:spcPts val="100"/>
                        </a:spcAft>
                      </a:pPr>
                      <a:r>
                        <a:rPr lang="en-US" sz="800" dirty="0">
                          <a:effectLst/>
                          <a:latin typeface="Montserrat" panose="00000500000000000000" pitchFamily="2" charset="0"/>
                        </a:rPr>
                        <a:t> </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15000"/>
                        </a:lnSpc>
                        <a:spcBef>
                          <a:spcPts val="100"/>
                        </a:spcBef>
                        <a:spcAft>
                          <a:spcPts val="100"/>
                        </a:spcAft>
                      </a:pPr>
                      <a:r>
                        <a:rPr lang="en-US" sz="800" dirty="0">
                          <a:effectLst/>
                          <a:latin typeface="Montserrat" panose="00000500000000000000" pitchFamily="2" charset="0"/>
                        </a:rPr>
                        <a:t> </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426718378"/>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dirty="0">
                          <a:effectLst/>
                          <a:latin typeface="Montserrat" panose="00000500000000000000" pitchFamily="2" charset="0"/>
                        </a:rPr>
                        <a:t>Is there a cloud platform available for all government entities?</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dirty="0">
                          <a:effectLst/>
                          <a:latin typeface="Montserrat" panose="00000500000000000000" pitchFamily="2" charset="0"/>
                        </a:rPr>
                        <a:t>0 - 2</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dirty="0">
                          <a:effectLst/>
                          <a:latin typeface="Montserrat" panose="00000500000000000000" pitchFamily="2" charset="0"/>
                        </a:rPr>
                        <a:t>W1</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93706"/>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dirty="0">
                          <a:effectLst/>
                          <a:latin typeface="Montserrat" panose="00000500000000000000" pitchFamily="2" charset="0"/>
                        </a:rPr>
                        <a:t>Is there a government enterprise architecture framework?</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dirty="0">
                          <a:effectLst/>
                          <a:latin typeface="Montserrat" panose="00000500000000000000" pitchFamily="2" charset="0"/>
                        </a:rPr>
                        <a:t>0 - 2</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dirty="0">
                          <a:effectLst/>
                          <a:latin typeface="Montserrat" panose="00000500000000000000" pitchFamily="2" charset="0"/>
                        </a:rPr>
                        <a:t>W1</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2534408"/>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I-3</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a:effectLst/>
                          <a:latin typeface="Montserrat" panose="00000500000000000000" pitchFamily="2" charset="0"/>
                        </a:rPr>
                        <a:t>Is there a government interoperability framework?</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87222427"/>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I-4</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a:effectLst/>
                          <a:latin typeface="Montserrat" panose="00000500000000000000" pitchFamily="2" charset="0"/>
                        </a:rPr>
                        <a:t>Is there a government service bus platform?</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78425956"/>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I-5</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a:effectLst/>
                          <a:latin typeface="Montserrat" panose="00000500000000000000" pitchFamily="2" charset="0"/>
                        </a:rPr>
                        <a:t>Is there an operational FMIS in place to support core PFM functions?</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W3</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07658097"/>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I-6</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a:effectLst/>
                          <a:latin typeface="Montserrat" panose="00000500000000000000" pitchFamily="2" charset="0"/>
                        </a:rPr>
                        <a:t>Is there a TSA supported by FMIS to automate payments and bank reconciliations?</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W3</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77652288"/>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I-7</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a:effectLst/>
                          <a:latin typeface="Montserrat" panose="00000500000000000000" pitchFamily="2" charset="0"/>
                        </a:rPr>
                        <a:t>Is there a Tax Management Information System in place?</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W3</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88396646"/>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I-8</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a:effectLst/>
                          <a:latin typeface="Montserrat" panose="00000500000000000000" pitchFamily="2" charset="0"/>
                        </a:rPr>
                        <a:t>Is there a Customs Management Information System in place?</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W3</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478398879"/>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I-9</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dirty="0">
                          <a:effectLst/>
                          <a:latin typeface="Montserrat" panose="00000500000000000000" pitchFamily="2" charset="0"/>
                        </a:rPr>
                        <a:t>Is there a Human Resources </a:t>
                      </a:r>
                      <a:r>
                        <a:rPr lang="en-US" sz="800" dirty="0" err="1">
                          <a:effectLst/>
                          <a:latin typeface="Montserrat" panose="00000500000000000000" pitchFamily="2" charset="0"/>
                        </a:rPr>
                        <a:t>Mgmt</a:t>
                      </a:r>
                      <a:r>
                        <a:rPr lang="en-US" sz="800" dirty="0">
                          <a:effectLst/>
                          <a:latin typeface="Montserrat" panose="00000500000000000000" pitchFamily="2" charset="0"/>
                        </a:rPr>
                        <a:t> Information System with self-service portal?</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W3</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65346974"/>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I-10</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a:effectLst/>
                          <a:latin typeface="Montserrat" panose="00000500000000000000" pitchFamily="2" charset="0"/>
                        </a:rPr>
                        <a:t>Is there a Payroll System (MIS) linked with HRMIS?</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W3</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72603097"/>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I-11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a:effectLst/>
                          <a:latin typeface="Montserrat" panose="00000500000000000000" pitchFamily="2" charset="0"/>
                        </a:rPr>
                        <a:t>Is there a Social Insurance system providing pensions and other SI programs?</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7382464"/>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I-12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a:effectLst/>
                          <a:latin typeface="Montserrat" panose="00000500000000000000" pitchFamily="2" charset="0"/>
                        </a:rPr>
                        <a:t>Is there an e-Procurement portal?</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997184877"/>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I-13</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dirty="0">
                          <a:effectLst/>
                          <a:latin typeface="Montserrat" panose="00000500000000000000" pitchFamily="2" charset="0"/>
                        </a:rPr>
                        <a:t>Is there a Debt Management System in place? (Foreign and Domestic debt)?</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W3</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0331956"/>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I-14</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a:effectLst/>
                          <a:latin typeface="Montserrat" panose="00000500000000000000" pitchFamily="2" charset="0"/>
                        </a:rPr>
                        <a:t>Is there a Public Investment Management System (PIMS) in place?</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125095195"/>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I-15</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dirty="0">
                          <a:effectLst/>
                          <a:latin typeface="Montserrat" panose="00000500000000000000" pitchFamily="2" charset="0"/>
                        </a:rPr>
                        <a:t>Is there a gov Open-Source Software (OSS) policy/action plan for public sector?</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11929684"/>
                  </a:ext>
                </a:extLst>
              </a:tr>
              <a:tr h="209968">
                <a:tc>
                  <a:txBody>
                    <a:bodyPr/>
                    <a:lstStyle/>
                    <a:p>
                      <a:pPr marL="0" marR="0" algn="ctr">
                        <a:lnSpc>
                          <a:spcPct val="115000"/>
                        </a:lnSpc>
                        <a:spcBef>
                          <a:spcPts val="100"/>
                        </a:spcBef>
                        <a:spcAft>
                          <a:spcPts val="100"/>
                        </a:spcAft>
                      </a:pPr>
                      <a:r>
                        <a:rPr lang="en-US" sz="800" dirty="0">
                          <a:solidFill>
                            <a:srgbClr val="0000CC"/>
                          </a:solidFill>
                          <a:effectLst/>
                          <a:latin typeface="Montserrat" panose="00000500000000000000" pitchFamily="2" charset="0"/>
                        </a:rPr>
                        <a:t>I-16</a:t>
                      </a:r>
                      <a:endParaRPr lang="en-US" sz="800" dirty="0">
                        <a:solidFill>
                          <a:srgbClr val="0000CC"/>
                        </a:solidFill>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solidFill>
                      <a:srgbClr val="FFC000"/>
                    </a:solidFill>
                  </a:tcPr>
                </a:tc>
                <a:tc>
                  <a:txBody>
                    <a:bodyPr/>
                    <a:lstStyle/>
                    <a:p>
                      <a:pPr marL="0" marR="0">
                        <a:lnSpc>
                          <a:spcPct val="115000"/>
                        </a:lnSpc>
                        <a:spcBef>
                          <a:spcPts val="100"/>
                        </a:spcBef>
                        <a:spcAft>
                          <a:spcPts val="100"/>
                        </a:spcAft>
                      </a:pPr>
                      <a:r>
                        <a:rPr lang="fr-FR" sz="800" dirty="0">
                          <a:effectLst/>
                          <a:latin typeface="Montserrat" panose="00000500000000000000" pitchFamily="2" charset="0"/>
                        </a:rPr>
                        <a:t>UN </a:t>
                      </a:r>
                      <a:r>
                        <a:rPr lang="fr-FR" sz="800" dirty="0" err="1">
                          <a:effectLst/>
                          <a:latin typeface="Montserrat" panose="00000500000000000000" pitchFamily="2" charset="0"/>
                        </a:rPr>
                        <a:t>Telecommunication</a:t>
                      </a:r>
                      <a:r>
                        <a:rPr lang="fr-FR" sz="800" dirty="0">
                          <a:effectLst/>
                          <a:latin typeface="Montserrat" panose="00000500000000000000" pitchFamily="2" charset="0"/>
                        </a:rPr>
                        <a:t> Infrastructure Index (TII)</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E1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74452992"/>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I-17</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dirty="0">
                          <a:effectLst/>
                          <a:latin typeface="Montserrat" panose="00000500000000000000" pitchFamily="2" charset="0"/>
                        </a:rPr>
                        <a:t>Does gov have a national strategy on disruptive / innovative technologies?</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2614607"/>
                  </a:ext>
                </a:extLst>
              </a:tr>
              <a:tr h="209968">
                <a:tc>
                  <a:txBody>
                    <a:bodyPr/>
                    <a:lstStyle/>
                    <a:p>
                      <a:endParaRPr lang="en-US" sz="800" dirty="0">
                        <a:effectLst/>
                        <a:latin typeface="Montserrat" panose="00000500000000000000" pitchFamily="2" charset="0"/>
                        <a:cs typeface="Times New Roman" panose="02020603050405020304" pitchFamily="18" charset="0"/>
                      </a:endParaRPr>
                    </a:p>
                  </a:txBody>
                  <a:tcPr marL="40059" marR="40059" marT="0" marB="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nSpc>
                          <a:spcPct val="115000"/>
                        </a:lnSpc>
                        <a:spcBef>
                          <a:spcPts val="100"/>
                        </a:spcBef>
                        <a:spcAft>
                          <a:spcPts val="100"/>
                        </a:spcAft>
                      </a:pPr>
                      <a:r>
                        <a:rPr lang="en-US" sz="800" b="1" dirty="0">
                          <a:solidFill>
                            <a:srgbClr val="0000CC"/>
                          </a:solidFill>
                          <a:effectLst/>
                          <a:latin typeface="Montserrat" panose="00000500000000000000" pitchFamily="2" charset="0"/>
                        </a:rPr>
                        <a:t>Public Service Delivery Index (PSDI)</a:t>
                      </a:r>
                      <a:endParaRPr lang="en-US" sz="800" b="1" dirty="0">
                        <a:solidFill>
                          <a:srgbClr val="0000CC"/>
                        </a:solidFill>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sz="800" dirty="0">
                        <a:effectLst/>
                        <a:latin typeface="Montserrat" panose="00000500000000000000" pitchFamily="2"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15000"/>
                        </a:lnSpc>
                        <a:spcBef>
                          <a:spcPts val="100"/>
                        </a:spcBef>
                        <a:spcAft>
                          <a:spcPts val="100"/>
                        </a:spcAft>
                      </a:pPr>
                      <a:r>
                        <a:rPr lang="en-US" sz="800" dirty="0">
                          <a:effectLst/>
                          <a:latin typeface="Montserrat" panose="00000500000000000000" pitchFamily="2" charset="0"/>
                        </a:rPr>
                        <a:t> </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358069580"/>
                  </a:ext>
                </a:extLst>
              </a:tr>
              <a:tr h="209968">
                <a:tc>
                  <a:txBody>
                    <a:bodyPr/>
                    <a:lstStyle/>
                    <a:p>
                      <a:pPr marL="0" marR="0" algn="ctr">
                        <a:lnSpc>
                          <a:spcPct val="115000"/>
                        </a:lnSpc>
                        <a:spcBef>
                          <a:spcPts val="100"/>
                        </a:spcBef>
                        <a:spcAft>
                          <a:spcPts val="100"/>
                        </a:spcAft>
                      </a:pPr>
                      <a:r>
                        <a:rPr lang="en-US" sz="800" dirty="0">
                          <a:solidFill>
                            <a:srgbClr val="0000CC"/>
                          </a:solidFill>
                          <a:effectLst/>
                          <a:latin typeface="Montserrat" panose="00000500000000000000" pitchFamily="2" charset="0"/>
                        </a:rPr>
                        <a:t>I-18</a:t>
                      </a:r>
                      <a:endParaRPr lang="en-US" sz="800" dirty="0">
                        <a:solidFill>
                          <a:srgbClr val="0000CC"/>
                        </a:solidFill>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C000"/>
                    </a:solidFill>
                  </a:tcPr>
                </a:tc>
                <a:tc>
                  <a:txBody>
                    <a:bodyPr/>
                    <a:lstStyle/>
                    <a:p>
                      <a:pPr marL="0" marR="0">
                        <a:lnSpc>
                          <a:spcPct val="115000"/>
                        </a:lnSpc>
                        <a:spcBef>
                          <a:spcPts val="100"/>
                        </a:spcBef>
                        <a:spcAft>
                          <a:spcPts val="100"/>
                        </a:spcAft>
                      </a:pPr>
                      <a:r>
                        <a:rPr lang="en-US" sz="800" dirty="0">
                          <a:effectLst/>
                          <a:latin typeface="Montserrat" panose="00000500000000000000" pitchFamily="2" charset="0"/>
                        </a:rPr>
                        <a:t>UN Online Service Index (OSI)</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E1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486973474"/>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I-19</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dirty="0">
                          <a:effectLst/>
                          <a:latin typeface="Montserrat" panose="00000500000000000000" pitchFamily="2" charset="0"/>
                        </a:rPr>
                        <a:t>Is there an online public service portal? (Also called "One-Stop Shop" or similar)</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236139388"/>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I-20</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dirty="0">
                          <a:effectLst/>
                          <a:latin typeface="Montserrat" panose="00000500000000000000" pitchFamily="2" charset="0"/>
                        </a:rPr>
                        <a:t>Is there a Tax online service portal?</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36938097"/>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I-21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dirty="0">
                          <a:effectLst/>
                          <a:latin typeface="Montserrat" panose="00000500000000000000" pitchFamily="2" charset="0"/>
                        </a:rPr>
                        <a:t>Is e-Filing available for tax and/or customs declarations?</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77183659"/>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I-22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dirty="0">
                          <a:effectLst/>
                          <a:latin typeface="Montserrat" panose="00000500000000000000" pitchFamily="2" charset="0"/>
                        </a:rPr>
                        <a:t>Are e-Payment services available?</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930217010"/>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I-23</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dirty="0">
                          <a:effectLst/>
                          <a:latin typeface="Montserrat" panose="00000500000000000000" pitchFamily="2" charset="0"/>
                        </a:rPr>
                        <a:t>Is there a Customs online service portal (Single Window)?</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53832325"/>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I-24</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w="25400" cmpd="sng">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dirty="0">
                          <a:effectLst/>
                          <a:latin typeface="Montserrat" panose="00000500000000000000" pitchFamily="2" charset="0"/>
                        </a:rPr>
                        <a:t>Is there a Social Insurance/Pension online service portal?</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w="25400" cmpd="sng">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w="25400" cmpd="sng">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dirty="0">
                          <a:effectLst/>
                          <a:latin typeface="Montserrat" panose="00000500000000000000" pitchFamily="2" charset="0"/>
                        </a:rPr>
                        <a:t>W2</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2619028506"/>
                  </a:ext>
                </a:extLst>
              </a:tr>
            </a:tbl>
          </a:graphicData>
        </a:graphic>
      </p:graphicFrame>
      <p:graphicFrame>
        <p:nvGraphicFramePr>
          <p:cNvPr id="6" name="Table 5">
            <a:extLst>
              <a:ext uri="{FF2B5EF4-FFF2-40B4-BE49-F238E27FC236}">
                <a16:creationId xmlns:a16="http://schemas.microsoft.com/office/drawing/2014/main" id="{7EEE1397-822A-4C04-A17F-9ED1ED14EEED}"/>
              </a:ext>
            </a:extLst>
          </p:cNvPr>
          <p:cNvGraphicFramePr>
            <a:graphicFrameLocks noGrp="1"/>
          </p:cNvGraphicFramePr>
          <p:nvPr>
            <p:extLst>
              <p:ext uri="{D42A27DB-BD31-4B8C-83A1-F6EECF244321}">
                <p14:modId xmlns:p14="http://schemas.microsoft.com/office/powerpoint/2010/main" val="1795713203"/>
              </p:ext>
            </p:extLst>
          </p:nvPr>
        </p:nvGraphicFramePr>
        <p:xfrm>
          <a:off x="6223472" y="804689"/>
          <a:ext cx="5681239" cy="5669291"/>
        </p:xfrm>
        <a:graphic>
          <a:graphicData uri="http://schemas.openxmlformats.org/drawingml/2006/table">
            <a:tbl>
              <a:tblPr firstRow="1" firstCol="1" bandRow="1">
                <a:tableStyleId>{6E25E649-3F16-4E02-A733-19D2CDBF48F0}</a:tableStyleId>
              </a:tblPr>
              <a:tblGrid>
                <a:gridCol w="365760">
                  <a:extLst>
                    <a:ext uri="{9D8B030D-6E8A-4147-A177-3AD203B41FA5}">
                      <a16:colId xmlns:a16="http://schemas.microsoft.com/office/drawing/2014/main" val="4167063710"/>
                    </a:ext>
                  </a:extLst>
                </a:gridCol>
                <a:gridCol w="4297680">
                  <a:extLst>
                    <a:ext uri="{9D8B030D-6E8A-4147-A177-3AD203B41FA5}">
                      <a16:colId xmlns:a16="http://schemas.microsoft.com/office/drawing/2014/main" val="722098039"/>
                    </a:ext>
                  </a:extLst>
                </a:gridCol>
                <a:gridCol w="469159">
                  <a:extLst>
                    <a:ext uri="{9D8B030D-6E8A-4147-A177-3AD203B41FA5}">
                      <a16:colId xmlns:a16="http://schemas.microsoft.com/office/drawing/2014/main" val="3854022018"/>
                    </a:ext>
                  </a:extLst>
                </a:gridCol>
                <a:gridCol w="548640">
                  <a:extLst>
                    <a:ext uri="{9D8B030D-6E8A-4147-A177-3AD203B41FA5}">
                      <a16:colId xmlns:a16="http://schemas.microsoft.com/office/drawing/2014/main" val="3895277160"/>
                    </a:ext>
                  </a:extLst>
                </a:gridCol>
              </a:tblGrid>
              <a:tr h="210123">
                <a:tc>
                  <a:txBody>
                    <a:bodyPr/>
                    <a:lstStyle/>
                    <a:p>
                      <a:pPr marL="0" marR="0" algn="ctr">
                        <a:lnSpc>
                          <a:spcPct val="115000"/>
                        </a:lnSpc>
                        <a:spcBef>
                          <a:spcPts val="100"/>
                        </a:spcBef>
                        <a:spcAft>
                          <a:spcPts val="100"/>
                        </a:spcAft>
                      </a:pPr>
                      <a:r>
                        <a:rPr lang="en-US" sz="800" dirty="0">
                          <a:solidFill>
                            <a:schemeClr val="bg1"/>
                          </a:solidFill>
                          <a:effectLst/>
                          <a:latin typeface="Montserrat" panose="00000500000000000000" pitchFamily="2" charset="0"/>
                        </a:rPr>
                        <a:t>Ind</a:t>
                      </a:r>
                      <a:endParaRPr lang="en-US" sz="8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CC"/>
                    </a:solidFill>
                  </a:tcPr>
                </a:tc>
                <a:tc>
                  <a:txBody>
                    <a:bodyPr/>
                    <a:lstStyle/>
                    <a:p>
                      <a:pPr marL="0" marR="0">
                        <a:lnSpc>
                          <a:spcPct val="115000"/>
                        </a:lnSpc>
                        <a:spcBef>
                          <a:spcPts val="100"/>
                        </a:spcBef>
                        <a:spcAft>
                          <a:spcPts val="100"/>
                        </a:spcAft>
                      </a:pPr>
                      <a:r>
                        <a:rPr lang="en-US" sz="800" dirty="0">
                          <a:solidFill>
                            <a:schemeClr val="bg1"/>
                          </a:solidFill>
                          <a:effectLst/>
                          <a:latin typeface="Montserrat" panose="00000500000000000000" pitchFamily="2" charset="0"/>
                        </a:rPr>
                        <a:t>GTMI Key indicators</a:t>
                      </a:r>
                      <a:endParaRPr lang="en-US" sz="8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CC"/>
                    </a:solidFill>
                  </a:tcPr>
                </a:tc>
                <a:tc>
                  <a:txBody>
                    <a:bodyPr/>
                    <a:lstStyle/>
                    <a:p>
                      <a:pPr marL="0" marR="0" algn="ctr">
                        <a:lnSpc>
                          <a:spcPct val="115000"/>
                        </a:lnSpc>
                        <a:spcBef>
                          <a:spcPts val="100"/>
                        </a:spcBef>
                        <a:spcAft>
                          <a:spcPts val="100"/>
                        </a:spcAft>
                      </a:pPr>
                      <a:r>
                        <a:rPr lang="en-US" sz="800" dirty="0">
                          <a:solidFill>
                            <a:schemeClr val="bg1"/>
                          </a:solidFill>
                          <a:effectLst/>
                          <a:latin typeface="Montserrat" panose="00000500000000000000" pitchFamily="2" charset="0"/>
                        </a:rPr>
                        <a:t>Points</a:t>
                      </a:r>
                      <a:endParaRPr lang="en-US" sz="8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CC"/>
                    </a:solidFill>
                  </a:tcPr>
                </a:tc>
                <a:tc>
                  <a:txBody>
                    <a:bodyPr/>
                    <a:lstStyle/>
                    <a:p>
                      <a:pPr marL="0" marR="0" algn="ctr">
                        <a:lnSpc>
                          <a:spcPct val="115000"/>
                        </a:lnSpc>
                        <a:spcBef>
                          <a:spcPts val="100"/>
                        </a:spcBef>
                        <a:spcAft>
                          <a:spcPts val="100"/>
                        </a:spcAft>
                      </a:pPr>
                      <a:r>
                        <a:rPr lang="en-US" sz="800" dirty="0">
                          <a:solidFill>
                            <a:schemeClr val="bg1"/>
                          </a:solidFill>
                          <a:effectLst/>
                          <a:latin typeface="Montserrat" panose="00000500000000000000" pitchFamily="2" charset="0"/>
                        </a:rPr>
                        <a:t>Weight</a:t>
                      </a:r>
                      <a:endParaRPr lang="en-US" sz="8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CC"/>
                    </a:solidFill>
                  </a:tcPr>
                </a:tc>
                <a:extLst>
                  <a:ext uri="{0D108BD9-81ED-4DB2-BD59-A6C34878D82A}">
                    <a16:rowId xmlns:a16="http://schemas.microsoft.com/office/drawing/2014/main" val="2510078467"/>
                  </a:ext>
                </a:extLst>
              </a:tr>
              <a:tr h="209968">
                <a:tc>
                  <a:txBody>
                    <a:bodyPr/>
                    <a:lstStyle/>
                    <a:p>
                      <a:pPr marL="0" marR="0" algn="ctr">
                        <a:lnSpc>
                          <a:spcPct val="115000"/>
                        </a:lnSpc>
                        <a:spcBef>
                          <a:spcPts val="100"/>
                        </a:spcBef>
                        <a:spcAft>
                          <a:spcPts val="100"/>
                        </a:spcAft>
                      </a:pPr>
                      <a:r>
                        <a:rPr lang="en-US" sz="800" dirty="0">
                          <a:effectLst/>
                          <a:latin typeface="Montserrat" panose="00000500000000000000" pitchFamily="2" charset="0"/>
                        </a:rPr>
                        <a:t>I-25</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dirty="0">
                          <a:effectLst/>
                          <a:latin typeface="Montserrat" panose="00000500000000000000" pitchFamily="2" charset="0"/>
                        </a:rPr>
                        <a:t>Is there a Job portal?</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dirty="0">
                          <a:effectLst/>
                          <a:latin typeface="Montserrat" panose="00000500000000000000" pitchFamily="2" charset="0"/>
                        </a:rPr>
                        <a:t>W2</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988081177"/>
                  </a:ext>
                </a:extLst>
              </a:tr>
              <a:tr h="209968">
                <a:tc>
                  <a:txBody>
                    <a:bodyPr/>
                    <a:lstStyle/>
                    <a:p>
                      <a:pPr marL="0" marR="0" algn="ctr">
                        <a:lnSpc>
                          <a:spcPct val="115000"/>
                        </a:lnSpc>
                        <a:spcBef>
                          <a:spcPts val="100"/>
                        </a:spcBef>
                        <a:spcAft>
                          <a:spcPts val="100"/>
                        </a:spcAft>
                      </a:pPr>
                      <a:r>
                        <a:rPr lang="en-US" sz="800" dirty="0">
                          <a:solidFill>
                            <a:srgbClr val="0000CC"/>
                          </a:solidFill>
                          <a:effectLst/>
                          <a:latin typeface="Montserrat" panose="00000500000000000000" pitchFamily="2" charset="0"/>
                        </a:rPr>
                        <a:t>I-26</a:t>
                      </a:r>
                      <a:endParaRPr lang="en-US" sz="800" dirty="0">
                        <a:solidFill>
                          <a:srgbClr val="0000CC"/>
                        </a:solidFill>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nSpc>
                          <a:spcPct val="115000"/>
                        </a:lnSpc>
                        <a:spcBef>
                          <a:spcPts val="100"/>
                        </a:spcBef>
                        <a:spcAft>
                          <a:spcPts val="100"/>
                        </a:spcAft>
                      </a:pPr>
                      <a:r>
                        <a:rPr lang="en-US" sz="800" dirty="0">
                          <a:effectLst/>
                          <a:latin typeface="Montserrat" panose="00000500000000000000" pitchFamily="2" charset="0"/>
                        </a:rPr>
                        <a:t>Is there a digital ID that enables remote authentication for (online service access</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E2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9904174"/>
                  </a:ext>
                </a:extLst>
              </a:tr>
              <a:tr h="209968">
                <a:tc>
                  <a:txBody>
                    <a:bodyPr/>
                    <a:lstStyle/>
                    <a:p>
                      <a:endParaRPr lang="en-US" sz="800" dirty="0">
                        <a:effectLst/>
                        <a:latin typeface="Montserrat" panose="00000500000000000000" pitchFamily="2" charset="0"/>
                        <a:cs typeface="Times New Roman" panose="02020603050405020304" pitchFamily="18" charset="0"/>
                      </a:endParaRPr>
                    </a:p>
                  </a:txBody>
                  <a:tcPr marL="40059" marR="40059" marT="0" marB="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nSpc>
                          <a:spcPct val="115000"/>
                        </a:lnSpc>
                        <a:spcBef>
                          <a:spcPts val="100"/>
                        </a:spcBef>
                        <a:spcAft>
                          <a:spcPts val="100"/>
                        </a:spcAft>
                      </a:pPr>
                      <a:r>
                        <a:rPr lang="en-US" sz="800" b="1" dirty="0">
                          <a:solidFill>
                            <a:srgbClr val="0000CC"/>
                          </a:solidFill>
                          <a:effectLst/>
                          <a:latin typeface="Montserrat" panose="00000500000000000000" pitchFamily="2" charset="0"/>
                        </a:rPr>
                        <a:t>Digital Citizen Engagement Index (DCEI)</a:t>
                      </a:r>
                      <a:endParaRPr lang="en-US" sz="800" b="1" dirty="0">
                        <a:solidFill>
                          <a:srgbClr val="0000CC"/>
                        </a:solidFill>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sz="800" dirty="0">
                        <a:effectLst/>
                        <a:latin typeface="Montserrat" panose="00000500000000000000" pitchFamily="2"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15000"/>
                        </a:lnSpc>
                        <a:spcBef>
                          <a:spcPts val="100"/>
                        </a:spcBef>
                        <a:spcAft>
                          <a:spcPts val="100"/>
                        </a:spcAft>
                      </a:pPr>
                      <a:r>
                        <a:rPr lang="en-US" sz="800" dirty="0">
                          <a:effectLst/>
                          <a:latin typeface="Montserrat" panose="00000500000000000000" pitchFamily="2" charset="0"/>
                        </a:rPr>
                        <a:t> </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84203071"/>
                  </a:ext>
                </a:extLst>
              </a:tr>
              <a:tr h="209968">
                <a:tc>
                  <a:txBody>
                    <a:bodyPr/>
                    <a:lstStyle/>
                    <a:p>
                      <a:pPr marL="0" marR="0" algn="ctr">
                        <a:lnSpc>
                          <a:spcPct val="115000"/>
                        </a:lnSpc>
                        <a:spcBef>
                          <a:spcPts val="100"/>
                        </a:spcBef>
                        <a:spcAft>
                          <a:spcPts val="100"/>
                        </a:spcAft>
                      </a:pPr>
                      <a:r>
                        <a:rPr lang="en-US" sz="800" dirty="0">
                          <a:solidFill>
                            <a:srgbClr val="0000CC"/>
                          </a:solidFill>
                          <a:effectLst/>
                          <a:latin typeface="Montserrat" panose="00000500000000000000" pitchFamily="2" charset="0"/>
                        </a:rPr>
                        <a:t>I-27</a:t>
                      </a:r>
                      <a:endParaRPr lang="en-US" sz="800" dirty="0">
                        <a:solidFill>
                          <a:srgbClr val="0000CC"/>
                        </a:solidFill>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C000"/>
                    </a:solidFill>
                  </a:tcPr>
                </a:tc>
                <a:tc>
                  <a:txBody>
                    <a:bodyPr/>
                    <a:lstStyle/>
                    <a:p>
                      <a:pPr marL="0" marR="0">
                        <a:lnSpc>
                          <a:spcPct val="115000"/>
                        </a:lnSpc>
                        <a:spcBef>
                          <a:spcPts val="100"/>
                        </a:spcBef>
                        <a:spcAft>
                          <a:spcPts val="100"/>
                        </a:spcAft>
                      </a:pPr>
                      <a:r>
                        <a:rPr lang="fr-FR" sz="800" dirty="0">
                          <a:effectLst/>
                          <a:latin typeface="Montserrat" panose="00000500000000000000" pitchFamily="2" charset="0"/>
                        </a:rPr>
                        <a:t>UN E-Participation Index (EPI)</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E1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404326790"/>
                  </a:ext>
                </a:extLst>
              </a:tr>
              <a:tr h="209968">
                <a:tc>
                  <a:txBody>
                    <a:bodyPr/>
                    <a:lstStyle/>
                    <a:p>
                      <a:pPr marL="0" marR="0" algn="ctr">
                        <a:lnSpc>
                          <a:spcPct val="115000"/>
                        </a:lnSpc>
                        <a:spcBef>
                          <a:spcPts val="100"/>
                        </a:spcBef>
                        <a:spcAft>
                          <a:spcPts val="100"/>
                        </a:spcAft>
                      </a:pPr>
                      <a:r>
                        <a:rPr lang="en-US" sz="800" dirty="0">
                          <a:effectLst/>
                          <a:latin typeface="Montserrat" panose="00000500000000000000" pitchFamily="2" charset="0"/>
                        </a:rPr>
                        <a:t>I-28</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a:effectLst/>
                          <a:latin typeface="Montserrat" panose="00000500000000000000" pitchFamily="2" charset="0"/>
                        </a:rPr>
                        <a:t>Is there an Open Government web site / portal?</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72630589"/>
                  </a:ext>
                </a:extLst>
              </a:tr>
              <a:tr h="209968">
                <a:tc>
                  <a:txBody>
                    <a:bodyPr/>
                    <a:lstStyle/>
                    <a:p>
                      <a:pPr marL="0" marR="0" algn="ctr">
                        <a:lnSpc>
                          <a:spcPct val="115000"/>
                        </a:lnSpc>
                        <a:spcBef>
                          <a:spcPts val="100"/>
                        </a:spcBef>
                        <a:spcAft>
                          <a:spcPts val="100"/>
                        </a:spcAft>
                      </a:pPr>
                      <a:r>
                        <a:rPr lang="en-US" sz="800" dirty="0">
                          <a:effectLst/>
                          <a:latin typeface="Montserrat" panose="00000500000000000000" pitchFamily="2" charset="0"/>
                        </a:rPr>
                        <a:t>I-29</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a:effectLst/>
                          <a:latin typeface="Montserrat" panose="00000500000000000000" pitchFamily="2" charset="0"/>
                        </a:rPr>
                        <a:t>Is there an Open Data portal?</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516787966"/>
                  </a:ext>
                </a:extLst>
              </a:tr>
              <a:tr h="209968">
                <a:tc>
                  <a:txBody>
                    <a:bodyPr/>
                    <a:lstStyle/>
                    <a:p>
                      <a:pPr marL="0" marR="0" algn="ctr">
                        <a:lnSpc>
                          <a:spcPct val="115000"/>
                        </a:lnSpc>
                        <a:spcBef>
                          <a:spcPts val="100"/>
                        </a:spcBef>
                        <a:spcAft>
                          <a:spcPts val="100"/>
                        </a:spcAft>
                      </a:pPr>
                      <a:r>
                        <a:rPr lang="en-US" sz="800" dirty="0">
                          <a:effectLst/>
                          <a:latin typeface="Montserrat" panose="00000500000000000000" pitchFamily="2" charset="0"/>
                        </a:rPr>
                        <a:t>I-30</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dirty="0">
                          <a:effectLst/>
                          <a:latin typeface="Montserrat" panose="00000500000000000000" pitchFamily="2" charset="0"/>
                        </a:rPr>
                        <a:t>Are there </a:t>
                      </a:r>
                      <a:r>
                        <a:rPr lang="en-US" sz="800" dirty="0" err="1">
                          <a:effectLst/>
                          <a:latin typeface="Montserrat" panose="00000500000000000000" pitchFamily="2" charset="0"/>
                        </a:rPr>
                        <a:t>nat’l</a:t>
                      </a:r>
                      <a:r>
                        <a:rPr lang="en-US" sz="800" dirty="0">
                          <a:effectLst/>
                          <a:latin typeface="Montserrat" panose="00000500000000000000" pitchFamily="2" charset="0"/>
                        </a:rPr>
                        <a:t> platforms for citizens to participate in policy decision-making?</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272689618"/>
                  </a:ext>
                </a:extLst>
              </a:tr>
              <a:tr h="209968">
                <a:tc>
                  <a:txBody>
                    <a:bodyPr/>
                    <a:lstStyle/>
                    <a:p>
                      <a:pPr marL="0" marR="0" algn="ctr">
                        <a:lnSpc>
                          <a:spcPct val="115000"/>
                        </a:lnSpc>
                        <a:spcBef>
                          <a:spcPts val="100"/>
                        </a:spcBef>
                        <a:spcAft>
                          <a:spcPts val="100"/>
                        </a:spcAft>
                      </a:pPr>
                      <a:r>
                        <a:rPr lang="en-US" sz="800" dirty="0">
                          <a:effectLst/>
                          <a:latin typeface="Montserrat" panose="00000500000000000000" pitchFamily="2" charset="0"/>
                        </a:rPr>
                        <a:t>I-31</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dirty="0">
                          <a:effectLst/>
                          <a:latin typeface="Montserrat" panose="00000500000000000000" pitchFamily="2" charset="0"/>
                        </a:rPr>
                        <a:t>Are there gov platforms for citizens to provide feedback on service delivery?</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26502831"/>
                  </a:ext>
                </a:extLst>
              </a:tr>
              <a:tr h="209968">
                <a:tc>
                  <a:txBody>
                    <a:bodyPr/>
                    <a:lstStyle/>
                    <a:p>
                      <a:pPr marL="0" marR="0" algn="ctr">
                        <a:lnSpc>
                          <a:spcPct val="115000"/>
                        </a:lnSpc>
                        <a:spcBef>
                          <a:spcPts val="100"/>
                        </a:spcBef>
                        <a:spcAft>
                          <a:spcPts val="100"/>
                        </a:spcAft>
                      </a:pPr>
                      <a:r>
                        <a:rPr lang="en-US" sz="800" dirty="0">
                          <a:effectLst/>
                          <a:latin typeface="Montserrat" panose="00000500000000000000" pitchFamily="2" charset="0"/>
                        </a:rPr>
                        <a:t>I-32</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dirty="0">
                          <a:effectLst/>
                          <a:latin typeface="Montserrat" panose="00000500000000000000" pitchFamily="2" charset="0"/>
                        </a:rPr>
                        <a:t>Does the gov publish its citizen engagement statistics and performance regularly?</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1477567"/>
                  </a:ext>
                </a:extLst>
              </a:tr>
              <a:tr h="209968">
                <a:tc>
                  <a:txBody>
                    <a:bodyPr/>
                    <a:lstStyle/>
                    <a:p>
                      <a:endParaRPr lang="en-US" sz="800" dirty="0">
                        <a:effectLst/>
                        <a:latin typeface="Montserrat" panose="00000500000000000000" pitchFamily="2" charset="0"/>
                        <a:cs typeface="Times New Roman" panose="02020603050405020304" pitchFamily="18" charset="0"/>
                      </a:endParaRPr>
                    </a:p>
                  </a:txBody>
                  <a:tcPr marL="40059" marR="40059" marT="0" marB="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nSpc>
                          <a:spcPct val="115000"/>
                        </a:lnSpc>
                        <a:spcBef>
                          <a:spcPts val="100"/>
                        </a:spcBef>
                        <a:spcAft>
                          <a:spcPts val="100"/>
                        </a:spcAft>
                      </a:pPr>
                      <a:r>
                        <a:rPr lang="en-US" sz="800" b="1" dirty="0">
                          <a:solidFill>
                            <a:srgbClr val="0000CC"/>
                          </a:solidFill>
                          <a:effectLst/>
                          <a:latin typeface="Montserrat" panose="00000500000000000000" pitchFamily="2" charset="0"/>
                        </a:rPr>
                        <a:t>GovTech Enablers Index (GTEI)</a:t>
                      </a:r>
                      <a:endParaRPr lang="en-US" sz="800" b="1" dirty="0">
                        <a:solidFill>
                          <a:srgbClr val="0000CC"/>
                        </a:solidFill>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sz="800" dirty="0">
                        <a:effectLst/>
                        <a:latin typeface="Montserrat" panose="00000500000000000000" pitchFamily="2"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15000"/>
                        </a:lnSpc>
                        <a:spcBef>
                          <a:spcPts val="100"/>
                        </a:spcBef>
                        <a:spcAft>
                          <a:spcPts val="100"/>
                        </a:spcAft>
                      </a:pPr>
                      <a:r>
                        <a:rPr lang="en-US" sz="800" dirty="0">
                          <a:effectLst/>
                          <a:latin typeface="Montserrat" panose="00000500000000000000" pitchFamily="2" charset="0"/>
                        </a:rPr>
                        <a:t> </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905283765"/>
                  </a:ext>
                </a:extLst>
              </a:tr>
              <a:tr h="209968">
                <a:tc>
                  <a:txBody>
                    <a:bodyPr/>
                    <a:lstStyle/>
                    <a:p>
                      <a:pPr marL="0" marR="0" algn="ctr">
                        <a:lnSpc>
                          <a:spcPct val="115000"/>
                        </a:lnSpc>
                        <a:spcBef>
                          <a:spcPts val="100"/>
                        </a:spcBef>
                        <a:spcAft>
                          <a:spcPts val="100"/>
                        </a:spcAft>
                      </a:pPr>
                      <a:r>
                        <a:rPr lang="en-US" sz="800" dirty="0">
                          <a:effectLst/>
                          <a:latin typeface="Montserrat" panose="00000500000000000000" pitchFamily="2" charset="0"/>
                        </a:rPr>
                        <a:t>I-33</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dirty="0">
                          <a:effectLst/>
                          <a:latin typeface="Montserrat" panose="00000500000000000000" pitchFamily="2" charset="0"/>
                        </a:rPr>
                        <a:t>Is there a gov entity focused on GovTech (digital transform, whole-of-gov?</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637790232"/>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I-34</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dirty="0">
                          <a:effectLst/>
                          <a:latin typeface="Montserrat" panose="00000500000000000000" pitchFamily="2" charset="0"/>
                        </a:rPr>
                        <a:t>Is there a dedicated gov entity in charge of data governance or data </a:t>
                      </a:r>
                      <a:r>
                        <a:rPr lang="en-US" sz="800" dirty="0" err="1">
                          <a:effectLst/>
                          <a:latin typeface="Montserrat" panose="00000500000000000000" pitchFamily="2" charset="0"/>
                        </a:rPr>
                        <a:t>mgmt</a:t>
                      </a:r>
                      <a:r>
                        <a:rPr lang="en-US" sz="800" dirty="0">
                          <a:effectLst/>
                          <a:latin typeface="Montserrat" panose="00000500000000000000" pitchFamily="2" charset="0"/>
                        </a:rPr>
                        <a:t>?</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541089480"/>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I-35</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a:effectLst/>
                          <a:latin typeface="Montserrat" panose="00000500000000000000" pitchFamily="2" charset="0"/>
                        </a:rPr>
                        <a:t>Is there a GovTech / digital transformation strategy?</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0 - 3</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W3</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76521795"/>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I-36</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a:effectLst/>
                          <a:latin typeface="Montserrat" panose="00000500000000000000" pitchFamily="2" charset="0"/>
                        </a:rPr>
                        <a:t>Is there a whole-of-government approach to public sector digital transformation?</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0262700"/>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I-37</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a:effectLst/>
                          <a:latin typeface="Montserrat" panose="00000500000000000000" pitchFamily="2" charset="0"/>
                        </a:rPr>
                        <a:t>Are there RTI laws to make data/info available to the public online or digitally?</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W3</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61227914"/>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I-38</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a:effectLst/>
                          <a:latin typeface="Montserrat" panose="00000500000000000000" pitchFamily="2" charset="0"/>
                        </a:rPr>
                        <a:t>Is there a data protection / privacy law?</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W3</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83783717"/>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I-39</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a:effectLst/>
                          <a:latin typeface="Montserrat" panose="00000500000000000000" pitchFamily="2" charset="0"/>
                        </a:rPr>
                        <a:t>Is there a data protection authority?</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W3</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783365536"/>
                  </a:ext>
                </a:extLst>
              </a:tr>
              <a:tr h="209968">
                <a:tc>
                  <a:txBody>
                    <a:bodyPr/>
                    <a:lstStyle/>
                    <a:p>
                      <a:pPr marL="0" marR="0" algn="ctr">
                        <a:lnSpc>
                          <a:spcPct val="115000"/>
                        </a:lnSpc>
                        <a:spcBef>
                          <a:spcPts val="100"/>
                        </a:spcBef>
                        <a:spcAft>
                          <a:spcPts val="100"/>
                        </a:spcAft>
                      </a:pPr>
                      <a:r>
                        <a:rPr lang="en-US" sz="800" dirty="0">
                          <a:solidFill>
                            <a:srgbClr val="0000CC"/>
                          </a:solidFill>
                          <a:effectLst/>
                          <a:latin typeface="Montserrat" panose="00000500000000000000" pitchFamily="2" charset="0"/>
                        </a:rPr>
                        <a:t>I-40</a:t>
                      </a:r>
                      <a:endParaRPr lang="en-US" sz="800" dirty="0">
                        <a:solidFill>
                          <a:srgbClr val="0000CC"/>
                        </a:solidFill>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solidFill>
                      <a:srgbClr val="FFC000"/>
                    </a:solidFill>
                  </a:tcPr>
                </a:tc>
                <a:tc>
                  <a:txBody>
                    <a:bodyPr/>
                    <a:lstStyle/>
                    <a:p>
                      <a:pPr marL="0" marR="0">
                        <a:lnSpc>
                          <a:spcPct val="115000"/>
                        </a:lnSpc>
                        <a:spcBef>
                          <a:spcPts val="100"/>
                        </a:spcBef>
                        <a:spcAft>
                          <a:spcPts val="100"/>
                        </a:spcAft>
                      </a:pPr>
                      <a:r>
                        <a:rPr lang="en-US" sz="800" dirty="0">
                          <a:effectLst/>
                          <a:latin typeface="Montserrat" panose="00000500000000000000" pitchFamily="2" charset="0"/>
                        </a:rPr>
                        <a:t>Is there a national ID (or similar foundational ID) system?</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E2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3385989"/>
                  </a:ext>
                </a:extLst>
              </a:tr>
              <a:tr h="209968">
                <a:tc>
                  <a:txBody>
                    <a:bodyPr/>
                    <a:lstStyle/>
                    <a:p>
                      <a:pPr marL="0" marR="0" algn="ctr">
                        <a:lnSpc>
                          <a:spcPct val="115000"/>
                        </a:lnSpc>
                        <a:spcBef>
                          <a:spcPts val="100"/>
                        </a:spcBef>
                        <a:spcAft>
                          <a:spcPts val="100"/>
                        </a:spcAft>
                      </a:pPr>
                      <a:r>
                        <a:rPr lang="en-US" sz="800" dirty="0">
                          <a:solidFill>
                            <a:srgbClr val="0000CC"/>
                          </a:solidFill>
                          <a:effectLst/>
                          <a:latin typeface="Montserrat" panose="00000500000000000000" pitchFamily="2" charset="0"/>
                        </a:rPr>
                        <a:t>I-41</a:t>
                      </a:r>
                      <a:endParaRPr lang="en-US" sz="800" dirty="0">
                        <a:solidFill>
                          <a:srgbClr val="0000CC"/>
                        </a:solidFill>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solidFill>
                      <a:srgbClr val="FFC000"/>
                    </a:solidFill>
                  </a:tcPr>
                </a:tc>
                <a:tc>
                  <a:txBody>
                    <a:bodyPr/>
                    <a:lstStyle/>
                    <a:p>
                      <a:pPr marL="0" marR="0">
                        <a:lnSpc>
                          <a:spcPct val="115000"/>
                        </a:lnSpc>
                        <a:spcBef>
                          <a:spcPts val="100"/>
                        </a:spcBef>
                        <a:spcAft>
                          <a:spcPts val="100"/>
                        </a:spcAft>
                      </a:pPr>
                      <a:r>
                        <a:rPr lang="en-US" sz="800">
                          <a:effectLst/>
                          <a:latin typeface="Montserrat" panose="00000500000000000000" pitchFamily="2" charset="0"/>
                        </a:rPr>
                        <a:t>Are records in the national ID system stored in a digitized (electronic) format?</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E2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63080898"/>
                  </a:ext>
                </a:extLst>
              </a:tr>
              <a:tr h="209968">
                <a:tc>
                  <a:txBody>
                    <a:bodyPr/>
                    <a:lstStyle/>
                    <a:p>
                      <a:pPr marL="0" marR="0" algn="ctr">
                        <a:lnSpc>
                          <a:spcPct val="115000"/>
                        </a:lnSpc>
                        <a:spcBef>
                          <a:spcPts val="100"/>
                        </a:spcBef>
                        <a:spcAft>
                          <a:spcPts val="100"/>
                        </a:spcAft>
                      </a:pPr>
                      <a:r>
                        <a:rPr lang="en-US" sz="800" dirty="0">
                          <a:effectLst/>
                          <a:latin typeface="Montserrat" panose="00000500000000000000" pitchFamily="2" charset="0"/>
                        </a:rPr>
                        <a:t>I-42</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a:effectLst/>
                          <a:latin typeface="Montserrat" panose="00000500000000000000" pitchFamily="2" charset="0"/>
                        </a:rPr>
                        <a:t>Is there a digital signature regulation and PKI to support service delivery?</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0 - 3</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W3</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31186551"/>
                  </a:ext>
                </a:extLst>
              </a:tr>
              <a:tr h="209968">
                <a:tc>
                  <a:txBody>
                    <a:bodyPr/>
                    <a:lstStyle/>
                    <a:p>
                      <a:pPr marL="0" marR="0" algn="ctr">
                        <a:lnSpc>
                          <a:spcPct val="115000"/>
                        </a:lnSpc>
                        <a:spcBef>
                          <a:spcPts val="100"/>
                        </a:spcBef>
                        <a:spcAft>
                          <a:spcPts val="100"/>
                        </a:spcAft>
                      </a:pPr>
                      <a:r>
                        <a:rPr lang="en-US" sz="800" dirty="0">
                          <a:solidFill>
                            <a:srgbClr val="0000CC"/>
                          </a:solidFill>
                          <a:effectLst/>
                          <a:latin typeface="Montserrat" panose="00000500000000000000" pitchFamily="2" charset="0"/>
                        </a:rPr>
                        <a:t>I-43</a:t>
                      </a:r>
                      <a:endParaRPr lang="en-US" sz="800" dirty="0">
                        <a:solidFill>
                          <a:srgbClr val="0000CC"/>
                        </a:solidFill>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solidFill>
                      <a:srgbClr val="FFC000"/>
                    </a:solidFill>
                  </a:tcPr>
                </a:tc>
                <a:tc>
                  <a:txBody>
                    <a:bodyPr/>
                    <a:lstStyle/>
                    <a:p>
                      <a:pPr marL="0" marR="0">
                        <a:lnSpc>
                          <a:spcPct val="115000"/>
                        </a:lnSpc>
                        <a:spcBef>
                          <a:spcPts val="100"/>
                        </a:spcBef>
                        <a:spcAft>
                          <a:spcPts val="100"/>
                        </a:spcAft>
                      </a:pPr>
                      <a:r>
                        <a:rPr lang="en-US" sz="800" dirty="0">
                          <a:effectLst/>
                          <a:latin typeface="Montserrat" panose="00000500000000000000" pitchFamily="2" charset="0"/>
                        </a:rPr>
                        <a:t>ITU Global Cybersecurity Index (GCI)</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E1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987462650"/>
                  </a:ext>
                </a:extLst>
              </a:tr>
              <a:tr h="209968">
                <a:tc>
                  <a:txBody>
                    <a:bodyPr/>
                    <a:lstStyle/>
                    <a:p>
                      <a:pPr marL="0" marR="0" algn="ctr">
                        <a:lnSpc>
                          <a:spcPct val="115000"/>
                        </a:lnSpc>
                        <a:spcBef>
                          <a:spcPts val="100"/>
                        </a:spcBef>
                        <a:spcAft>
                          <a:spcPts val="100"/>
                        </a:spcAft>
                      </a:pPr>
                      <a:r>
                        <a:rPr lang="en-US" sz="800" dirty="0">
                          <a:solidFill>
                            <a:srgbClr val="0000CC"/>
                          </a:solidFill>
                          <a:effectLst/>
                          <a:latin typeface="Montserrat" panose="00000500000000000000" pitchFamily="2" charset="0"/>
                        </a:rPr>
                        <a:t>I-44</a:t>
                      </a:r>
                      <a:endParaRPr lang="en-US" sz="800" dirty="0">
                        <a:solidFill>
                          <a:srgbClr val="0000CC"/>
                        </a:solidFill>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solidFill>
                      <a:srgbClr val="FFC000"/>
                    </a:solidFill>
                  </a:tcPr>
                </a:tc>
                <a:tc>
                  <a:txBody>
                    <a:bodyPr/>
                    <a:lstStyle/>
                    <a:p>
                      <a:pPr marL="0" marR="0">
                        <a:lnSpc>
                          <a:spcPct val="115000"/>
                        </a:lnSpc>
                        <a:spcBef>
                          <a:spcPts val="100"/>
                        </a:spcBef>
                        <a:spcAft>
                          <a:spcPts val="100"/>
                        </a:spcAft>
                      </a:pPr>
                      <a:r>
                        <a:rPr lang="en-US" sz="800" dirty="0">
                          <a:effectLst/>
                          <a:latin typeface="Montserrat" panose="00000500000000000000" pitchFamily="2" charset="0"/>
                        </a:rPr>
                        <a:t>UN Human Capital Index (HCI)</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E1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90263125"/>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I-45</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dirty="0">
                          <a:effectLst/>
                          <a:latin typeface="Montserrat" panose="00000500000000000000" pitchFamily="2" charset="0"/>
                        </a:rPr>
                        <a:t>Is there a gov strategy / program to improve digital skills in the public sector?</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70841250"/>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I-46</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a:effectLst/>
                          <a:latin typeface="Montserrat" panose="00000500000000000000" pitchFamily="2" charset="0"/>
                        </a:rPr>
                        <a:t>Is there a strategy and/or program to improve public sector innovation?</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25663756"/>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I-47</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a:effectLst/>
                          <a:latin typeface="Montserrat" panose="00000500000000000000" pitchFamily="2" charset="0"/>
                        </a:rPr>
                        <a:t>Is there a government entity focused on public sector innovation?</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993687294"/>
                  </a:ext>
                </a:extLst>
              </a:tr>
              <a:tr h="209968">
                <a:tc>
                  <a:txBody>
                    <a:bodyPr/>
                    <a:lstStyle/>
                    <a:p>
                      <a:pPr marL="0" marR="0" algn="ctr">
                        <a:lnSpc>
                          <a:spcPct val="115000"/>
                        </a:lnSpc>
                        <a:spcBef>
                          <a:spcPts val="100"/>
                        </a:spcBef>
                        <a:spcAft>
                          <a:spcPts val="100"/>
                        </a:spcAft>
                      </a:pPr>
                      <a:r>
                        <a:rPr lang="en-US" sz="800" dirty="0">
                          <a:effectLst/>
                          <a:latin typeface="Montserrat" panose="00000500000000000000" pitchFamily="2" charset="0"/>
                        </a:rPr>
                        <a:t>I-48</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w="25400" cmpd="sng">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dirty="0">
                          <a:effectLst/>
                          <a:latin typeface="Montserrat" panose="00000500000000000000" pitchFamily="2" charset="0"/>
                        </a:rPr>
                        <a:t>Is there a gov policy to support GovTech startups and private sector investments?</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w="25400" cmpd="sng">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w="25400" cmpd="sng">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dirty="0">
                          <a:effectLst/>
                          <a:latin typeface="Montserrat" panose="00000500000000000000" pitchFamily="2" charset="0"/>
                        </a:rPr>
                        <a:t>W2</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2066491209"/>
                  </a:ext>
                </a:extLst>
              </a:tr>
            </a:tbl>
          </a:graphicData>
        </a:graphic>
      </p:graphicFrame>
      <p:pic>
        <p:nvPicPr>
          <p:cNvPr id="7" name="Picture 6" descr="Text&#10;&#10;Description automatically generated with medium confidence">
            <a:extLst>
              <a:ext uri="{FF2B5EF4-FFF2-40B4-BE49-F238E27FC236}">
                <a16:creationId xmlns:a16="http://schemas.microsoft.com/office/drawing/2014/main" id="{5CEDA093-5ED7-4747-90D3-C1652F5E7A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27" y="119411"/>
            <a:ext cx="1592295" cy="548640"/>
          </a:xfrm>
          <a:prstGeom prst="rect">
            <a:avLst/>
          </a:prstGeom>
        </p:spPr>
      </p:pic>
    </p:spTree>
    <p:extLst>
      <p:ext uri="{BB962C8B-B14F-4D97-AF65-F5344CB8AC3E}">
        <p14:creationId xmlns:p14="http://schemas.microsoft.com/office/powerpoint/2010/main" val="2692043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a:extLst>
              <a:ext uri="{FF2B5EF4-FFF2-40B4-BE49-F238E27FC236}">
                <a16:creationId xmlns:a16="http://schemas.microsoft.com/office/drawing/2014/main" id="{D668A1D8-0490-EE72-FA01-8BB073C196F3}"/>
              </a:ext>
            </a:extLst>
          </p:cNvPr>
          <p:cNvPicPr>
            <a:picLocks noChangeAspect="1"/>
          </p:cNvPicPr>
          <p:nvPr/>
        </p:nvPicPr>
        <p:blipFill>
          <a:blip r:embed="rId2"/>
          <a:stretch>
            <a:fillRect/>
          </a:stretch>
        </p:blipFill>
        <p:spPr>
          <a:xfrm>
            <a:off x="8621391" y="3884578"/>
            <a:ext cx="1644735" cy="1778091"/>
          </a:xfrm>
          <a:prstGeom prst="rect">
            <a:avLst/>
          </a:prstGeom>
        </p:spPr>
      </p:pic>
      <p:pic>
        <p:nvPicPr>
          <p:cNvPr id="56" name="Picture 55">
            <a:extLst>
              <a:ext uri="{FF2B5EF4-FFF2-40B4-BE49-F238E27FC236}">
                <a16:creationId xmlns:a16="http://schemas.microsoft.com/office/drawing/2014/main" id="{1C54F797-2E2D-7719-E2D5-9AA3422FFB69}"/>
              </a:ext>
            </a:extLst>
          </p:cNvPr>
          <p:cNvPicPr>
            <a:picLocks noChangeAspect="1"/>
          </p:cNvPicPr>
          <p:nvPr/>
        </p:nvPicPr>
        <p:blipFill>
          <a:blip r:embed="rId3"/>
          <a:stretch>
            <a:fillRect/>
          </a:stretch>
        </p:blipFill>
        <p:spPr>
          <a:xfrm>
            <a:off x="6671006" y="3884578"/>
            <a:ext cx="1644735" cy="1778091"/>
          </a:xfrm>
          <a:prstGeom prst="rect">
            <a:avLst/>
          </a:prstGeom>
        </p:spPr>
      </p:pic>
      <p:pic>
        <p:nvPicPr>
          <p:cNvPr id="55" name="Picture 54">
            <a:extLst>
              <a:ext uri="{FF2B5EF4-FFF2-40B4-BE49-F238E27FC236}">
                <a16:creationId xmlns:a16="http://schemas.microsoft.com/office/drawing/2014/main" id="{E155462F-2323-6733-AF95-5E15FC697E5C}"/>
              </a:ext>
            </a:extLst>
          </p:cNvPr>
          <p:cNvPicPr>
            <a:picLocks noChangeAspect="1"/>
          </p:cNvPicPr>
          <p:nvPr/>
        </p:nvPicPr>
        <p:blipFill>
          <a:blip r:embed="rId4"/>
          <a:stretch>
            <a:fillRect/>
          </a:stretch>
        </p:blipFill>
        <p:spPr>
          <a:xfrm>
            <a:off x="8621391" y="1394875"/>
            <a:ext cx="1644735" cy="1778091"/>
          </a:xfrm>
          <a:prstGeom prst="rect">
            <a:avLst/>
          </a:prstGeom>
        </p:spPr>
      </p:pic>
      <p:pic>
        <p:nvPicPr>
          <p:cNvPr id="54" name="Picture 53">
            <a:extLst>
              <a:ext uri="{FF2B5EF4-FFF2-40B4-BE49-F238E27FC236}">
                <a16:creationId xmlns:a16="http://schemas.microsoft.com/office/drawing/2014/main" id="{329247B2-62E7-D7ED-92C8-DCE0252899AE}"/>
              </a:ext>
            </a:extLst>
          </p:cNvPr>
          <p:cNvPicPr>
            <a:picLocks noChangeAspect="1"/>
          </p:cNvPicPr>
          <p:nvPr/>
        </p:nvPicPr>
        <p:blipFill>
          <a:blip r:embed="rId5"/>
          <a:stretch>
            <a:fillRect/>
          </a:stretch>
        </p:blipFill>
        <p:spPr>
          <a:xfrm>
            <a:off x="6671006" y="1394875"/>
            <a:ext cx="1644735" cy="1778091"/>
          </a:xfrm>
          <a:prstGeom prst="rect">
            <a:avLst/>
          </a:prstGeom>
        </p:spPr>
      </p:pic>
      <p:sp>
        <p:nvSpPr>
          <p:cNvPr id="23" name="Slide Number Placeholder 16">
            <a:extLst>
              <a:ext uri="{FF2B5EF4-FFF2-40B4-BE49-F238E27FC236}">
                <a16:creationId xmlns:a16="http://schemas.microsoft.com/office/drawing/2014/main" id="{16A070A0-002E-4C60-9004-A0E5EB9B4413}"/>
              </a:ext>
            </a:extLst>
          </p:cNvPr>
          <p:cNvSpPr>
            <a:spLocks noGrp="1"/>
          </p:cNvSpPr>
          <p:nvPr>
            <p:ph type="sldNum" sz="quarter" idx="12"/>
          </p:nvPr>
        </p:nvSpPr>
        <p:spPr>
          <a:xfrm>
            <a:off x="11490426" y="6577066"/>
            <a:ext cx="548640" cy="182880"/>
          </a:xfrm>
        </p:spPr>
        <p:txBody>
          <a:bodyPr/>
          <a:lstStyle/>
          <a:p>
            <a:fld id="{69E4C1A1-F8C7-4D21-BD7F-8AC1C55994DC}" type="slidenum">
              <a:rPr lang="en-US" smtClean="0"/>
              <a:t>11</a:t>
            </a:fld>
            <a:endParaRPr lang="en-US" dirty="0"/>
          </a:p>
        </p:txBody>
      </p:sp>
      <p:pic>
        <p:nvPicPr>
          <p:cNvPr id="30" name="Picture 29" descr="Text&#10;&#10;Description automatically generated with medium confidence">
            <a:extLst>
              <a:ext uri="{FF2B5EF4-FFF2-40B4-BE49-F238E27FC236}">
                <a16:creationId xmlns:a16="http://schemas.microsoft.com/office/drawing/2014/main" id="{B23AB1EA-8434-403C-9990-A8D189F1D8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627" y="119411"/>
            <a:ext cx="1592295" cy="548640"/>
          </a:xfrm>
          <a:prstGeom prst="rect">
            <a:avLst/>
          </a:prstGeom>
        </p:spPr>
      </p:pic>
      <p:sp>
        <p:nvSpPr>
          <p:cNvPr id="3" name="Rectangle 2">
            <a:extLst>
              <a:ext uri="{FF2B5EF4-FFF2-40B4-BE49-F238E27FC236}">
                <a16:creationId xmlns:a16="http://schemas.microsoft.com/office/drawing/2014/main" id="{A3B76993-6717-95A0-3079-5568BACE5936}"/>
              </a:ext>
            </a:extLst>
          </p:cNvPr>
          <p:cNvSpPr/>
          <p:nvPr/>
        </p:nvSpPr>
        <p:spPr>
          <a:xfrm>
            <a:off x="10341876" y="766030"/>
            <a:ext cx="1841083" cy="576072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4362B56-F672-72A6-E02A-7C54622E6533}"/>
              </a:ext>
            </a:extLst>
          </p:cNvPr>
          <p:cNvSpPr/>
          <p:nvPr/>
        </p:nvSpPr>
        <p:spPr>
          <a:xfrm>
            <a:off x="10292478" y="766030"/>
            <a:ext cx="1890043" cy="646331"/>
          </a:xfrm>
          <a:prstGeom prst="rect">
            <a:avLst/>
          </a:prstGeom>
        </p:spPr>
        <p:txBody>
          <a:bodyPr wrap="square">
            <a:spAutoFit/>
          </a:bodyPr>
          <a:lstStyle/>
          <a:p>
            <a:pPr lvl="0" algn="ctr">
              <a:buSzPct val="90000"/>
            </a:pPr>
            <a:r>
              <a:rPr lang="en-US" b="1" dirty="0">
                <a:latin typeface="Montserrat" panose="00000500000000000000" pitchFamily="2" charset="0"/>
              </a:rPr>
              <a:t>GTMI</a:t>
            </a:r>
            <a:endParaRPr lang="tr-TR" b="1" dirty="0">
              <a:latin typeface="Montserrat" panose="00000500000000000000" pitchFamily="2" charset="0"/>
            </a:endParaRPr>
          </a:p>
          <a:p>
            <a:pPr lvl="0" algn="ctr">
              <a:buSzPct val="90000"/>
            </a:pPr>
            <a:r>
              <a:rPr lang="en-US" b="1" dirty="0">
                <a:latin typeface="Montserrat" panose="00000500000000000000" pitchFamily="2" charset="0"/>
              </a:rPr>
              <a:t>2022 Update </a:t>
            </a:r>
          </a:p>
        </p:txBody>
      </p:sp>
      <p:sp>
        <p:nvSpPr>
          <p:cNvPr id="6" name="TextBox 5">
            <a:extLst>
              <a:ext uri="{FF2B5EF4-FFF2-40B4-BE49-F238E27FC236}">
                <a16:creationId xmlns:a16="http://schemas.microsoft.com/office/drawing/2014/main" id="{DE0464B4-1E88-D86B-7A67-0C98E3C69E47}"/>
              </a:ext>
            </a:extLst>
          </p:cNvPr>
          <p:cNvSpPr txBox="1"/>
          <p:nvPr/>
        </p:nvSpPr>
        <p:spPr>
          <a:xfrm>
            <a:off x="10279678" y="1402696"/>
            <a:ext cx="1912322" cy="5093702"/>
          </a:xfrm>
          <a:prstGeom prst="rect">
            <a:avLst/>
          </a:prstGeom>
          <a:noFill/>
        </p:spPr>
        <p:txBody>
          <a:bodyPr wrap="square">
            <a:spAutoFit/>
          </a:bodyPr>
          <a:lstStyle/>
          <a:p>
            <a:pPr marL="171450" lvl="0" indent="-171450">
              <a:spcAft>
                <a:spcPts val="600"/>
              </a:spcAft>
              <a:buSzPct val="80000"/>
              <a:buFont typeface="Calibri" panose="020F0502020204030204" pitchFamily="34" charset="0"/>
              <a:buChar char="●"/>
            </a:pPr>
            <a:r>
              <a:rPr lang="en-US" sz="1400" dirty="0">
                <a:solidFill>
                  <a:srgbClr val="0070C0"/>
                </a:solidFill>
                <a:latin typeface="Montserrat" panose="00000500000000000000" pitchFamily="2" charset="0"/>
              </a:rPr>
              <a:t>ECA is the most mature region in GovTech domain.</a:t>
            </a:r>
          </a:p>
          <a:p>
            <a:pPr marL="171450" lvl="0" indent="-171450">
              <a:spcAft>
                <a:spcPts val="600"/>
              </a:spcAft>
              <a:buSzPct val="80000"/>
              <a:buFont typeface="Calibri" panose="020F0502020204030204" pitchFamily="34" charset="0"/>
              <a:buChar char="●"/>
            </a:pPr>
            <a:r>
              <a:rPr lang="en-US" sz="1400" dirty="0">
                <a:solidFill>
                  <a:srgbClr val="0070C0"/>
                </a:solidFill>
                <a:latin typeface="Montserrat" panose="00000500000000000000" pitchFamily="2" charset="0"/>
              </a:rPr>
              <a:t>Gaps in DCE</a:t>
            </a:r>
          </a:p>
          <a:p>
            <a:pPr marL="171450" lvl="0" indent="-171450">
              <a:spcAft>
                <a:spcPts val="600"/>
              </a:spcAft>
              <a:buSzPct val="80000"/>
              <a:buFont typeface="Calibri" panose="020F0502020204030204" pitchFamily="34" charset="0"/>
              <a:buChar char="●"/>
            </a:pPr>
            <a:r>
              <a:rPr lang="tr-TR" sz="1400" dirty="0">
                <a:solidFill>
                  <a:srgbClr val="0070C0"/>
                </a:solidFill>
                <a:latin typeface="Montserrat" panose="00000500000000000000" pitchFamily="2" charset="0"/>
              </a:rPr>
              <a:t>Group </a:t>
            </a:r>
            <a:r>
              <a:rPr lang="en-US" sz="1400" dirty="0">
                <a:solidFill>
                  <a:srgbClr val="0070C0"/>
                </a:solidFill>
                <a:latin typeface="Montserrat" panose="00000500000000000000" pitchFamily="2" charset="0"/>
              </a:rPr>
              <a:t>A (16)</a:t>
            </a:r>
          </a:p>
          <a:p>
            <a:pPr marL="171450" lvl="0">
              <a:spcAft>
                <a:spcPts val="600"/>
              </a:spcAft>
              <a:buSzPct val="80000"/>
            </a:pPr>
            <a:r>
              <a:rPr lang="en-US" sz="1400" b="1" dirty="0">
                <a:solidFill>
                  <a:srgbClr val="0070C0"/>
                </a:solidFill>
                <a:latin typeface="Montserrat" panose="00000500000000000000" pitchFamily="2" charset="0"/>
              </a:rPr>
              <a:t>ALB, AZE, </a:t>
            </a:r>
            <a:r>
              <a:rPr lang="en-US" sz="1400" dirty="0">
                <a:solidFill>
                  <a:srgbClr val="0070C0"/>
                </a:solidFill>
                <a:latin typeface="Montserrat" panose="00000500000000000000" pitchFamily="2" charset="0"/>
              </a:rPr>
              <a:t>HRV, </a:t>
            </a:r>
            <a:r>
              <a:rPr lang="en-US" sz="1400" b="1" dirty="0">
                <a:solidFill>
                  <a:srgbClr val="0070C0"/>
                </a:solidFill>
                <a:latin typeface="Montserrat" panose="00000500000000000000" pitchFamily="2" charset="0"/>
              </a:rPr>
              <a:t>CZE, </a:t>
            </a:r>
            <a:r>
              <a:rPr lang="en-US" sz="1400" dirty="0">
                <a:solidFill>
                  <a:srgbClr val="0070C0"/>
                </a:solidFill>
                <a:latin typeface="Montserrat" panose="00000500000000000000" pitchFamily="2" charset="0"/>
              </a:rPr>
              <a:t>EST, </a:t>
            </a:r>
            <a:r>
              <a:rPr lang="en-US" sz="1400" b="1" dirty="0">
                <a:solidFill>
                  <a:srgbClr val="0070C0"/>
                </a:solidFill>
                <a:latin typeface="Montserrat" panose="00000500000000000000" pitchFamily="2" charset="0"/>
              </a:rPr>
              <a:t>HUN, KAZ, LVA</a:t>
            </a:r>
            <a:r>
              <a:rPr lang="en-US" sz="1400" dirty="0">
                <a:solidFill>
                  <a:srgbClr val="0070C0"/>
                </a:solidFill>
                <a:latin typeface="Montserrat" panose="00000500000000000000" pitchFamily="2" charset="0"/>
              </a:rPr>
              <a:t>, LTU, </a:t>
            </a:r>
            <a:r>
              <a:rPr lang="en-US" sz="1400" b="1" dirty="0">
                <a:solidFill>
                  <a:srgbClr val="0070C0"/>
                </a:solidFill>
                <a:latin typeface="Montserrat" panose="00000500000000000000" pitchFamily="2" charset="0"/>
              </a:rPr>
              <a:t>MDA, RUS, SRB, </a:t>
            </a:r>
            <a:r>
              <a:rPr lang="en-US" sz="1400" dirty="0">
                <a:solidFill>
                  <a:srgbClr val="0070C0"/>
                </a:solidFill>
                <a:latin typeface="Montserrat" panose="00000500000000000000" pitchFamily="2" charset="0"/>
              </a:rPr>
              <a:t>SVR, TUR, </a:t>
            </a:r>
            <a:r>
              <a:rPr lang="en-US" sz="1400" b="1" dirty="0">
                <a:solidFill>
                  <a:srgbClr val="0070C0"/>
                </a:solidFill>
                <a:latin typeface="Montserrat" panose="00000500000000000000" pitchFamily="2" charset="0"/>
              </a:rPr>
              <a:t>UKR, UZB </a:t>
            </a:r>
          </a:p>
          <a:p>
            <a:pPr marL="171450" lvl="0" indent="-171450">
              <a:spcAft>
                <a:spcPts val="600"/>
              </a:spcAft>
              <a:buSzPct val="80000"/>
              <a:buFont typeface="Calibri" panose="020F0502020204030204" pitchFamily="34" charset="0"/>
              <a:buChar char="●"/>
            </a:pPr>
            <a:r>
              <a:rPr lang="tr-TR" sz="1400" dirty="0">
                <a:solidFill>
                  <a:srgbClr val="0070C0"/>
                </a:solidFill>
                <a:latin typeface="Montserrat" panose="00000500000000000000" pitchFamily="2" charset="0"/>
              </a:rPr>
              <a:t>Group B</a:t>
            </a:r>
            <a:r>
              <a:rPr lang="en-US" sz="1400" dirty="0">
                <a:solidFill>
                  <a:srgbClr val="0070C0"/>
                </a:solidFill>
                <a:latin typeface="Montserrat" panose="00000500000000000000" pitchFamily="2" charset="0"/>
              </a:rPr>
              <a:t> (10)</a:t>
            </a:r>
          </a:p>
          <a:p>
            <a:pPr marL="171450" lvl="0">
              <a:spcAft>
                <a:spcPts val="600"/>
              </a:spcAft>
              <a:buSzPct val="80000"/>
            </a:pPr>
            <a:r>
              <a:rPr lang="en-US" sz="1400" dirty="0">
                <a:solidFill>
                  <a:srgbClr val="0070C0"/>
                </a:solidFill>
                <a:latin typeface="Montserrat" panose="00000500000000000000" pitchFamily="2" charset="0"/>
              </a:rPr>
              <a:t>ARM, BGR, GEO, </a:t>
            </a:r>
            <a:r>
              <a:rPr lang="en-US" sz="1400" b="1" dirty="0">
                <a:solidFill>
                  <a:srgbClr val="0070C0"/>
                </a:solidFill>
                <a:latin typeface="Montserrat" panose="00000500000000000000" pitchFamily="2" charset="0"/>
              </a:rPr>
              <a:t>KSV</a:t>
            </a:r>
            <a:r>
              <a:rPr lang="en-US" sz="1400" dirty="0">
                <a:solidFill>
                  <a:srgbClr val="0070C0"/>
                </a:solidFill>
                <a:latin typeface="Montserrat" panose="00000500000000000000" pitchFamily="2" charset="0"/>
              </a:rPr>
              <a:t>, KGZ, MNE, MKD, POL, ROU, SVK </a:t>
            </a:r>
          </a:p>
          <a:p>
            <a:pPr marL="171450" lvl="0" indent="-171450">
              <a:spcAft>
                <a:spcPts val="600"/>
              </a:spcAft>
              <a:buSzPct val="80000"/>
              <a:buFont typeface="Calibri" panose="020F0502020204030204" pitchFamily="34" charset="0"/>
              <a:buChar char="●"/>
            </a:pPr>
            <a:r>
              <a:rPr lang="tr-TR" sz="1400" dirty="0">
                <a:solidFill>
                  <a:srgbClr val="0070C0"/>
                </a:solidFill>
                <a:latin typeface="Montserrat" panose="00000500000000000000" pitchFamily="2" charset="0"/>
              </a:rPr>
              <a:t>Group C</a:t>
            </a:r>
            <a:r>
              <a:rPr lang="en-US" sz="1400" dirty="0">
                <a:solidFill>
                  <a:srgbClr val="0070C0"/>
                </a:solidFill>
                <a:latin typeface="Montserrat" panose="00000500000000000000" pitchFamily="2" charset="0"/>
              </a:rPr>
              <a:t> (3)</a:t>
            </a:r>
          </a:p>
          <a:p>
            <a:pPr marL="171450" lvl="0">
              <a:spcAft>
                <a:spcPts val="600"/>
              </a:spcAft>
              <a:buSzPct val="80000"/>
            </a:pPr>
            <a:r>
              <a:rPr lang="en-US" sz="1400" b="1" dirty="0">
                <a:solidFill>
                  <a:srgbClr val="FF0000"/>
                </a:solidFill>
                <a:latin typeface="Montserrat" panose="00000500000000000000" pitchFamily="2" charset="0"/>
              </a:rPr>
              <a:t>BLR</a:t>
            </a:r>
            <a:r>
              <a:rPr lang="en-US" sz="1400" dirty="0">
                <a:solidFill>
                  <a:srgbClr val="0070C0"/>
                </a:solidFill>
                <a:latin typeface="Montserrat" panose="00000500000000000000" pitchFamily="2" charset="0"/>
              </a:rPr>
              <a:t>, BIH, TJK</a:t>
            </a:r>
            <a:endParaRPr lang="tr-TR" sz="1400" dirty="0">
              <a:solidFill>
                <a:srgbClr val="0070C0"/>
              </a:solidFill>
              <a:latin typeface="Montserrat" panose="00000500000000000000" pitchFamily="2" charset="0"/>
            </a:endParaRPr>
          </a:p>
          <a:p>
            <a:pPr marL="171450" lvl="0" indent="-171450">
              <a:spcAft>
                <a:spcPts val="600"/>
              </a:spcAft>
              <a:buSzPct val="80000"/>
              <a:buFont typeface="Calibri" panose="020F0502020204030204" pitchFamily="34" charset="0"/>
              <a:buChar char="●"/>
            </a:pPr>
            <a:r>
              <a:rPr lang="tr-TR" sz="1400" dirty="0">
                <a:solidFill>
                  <a:srgbClr val="0070C0"/>
                </a:solidFill>
                <a:latin typeface="Montserrat" panose="00000500000000000000" pitchFamily="2" charset="0"/>
              </a:rPr>
              <a:t>Group D</a:t>
            </a:r>
            <a:r>
              <a:rPr lang="en-US" sz="1400" dirty="0">
                <a:solidFill>
                  <a:srgbClr val="0070C0"/>
                </a:solidFill>
                <a:latin typeface="Montserrat" panose="00000500000000000000" pitchFamily="2" charset="0"/>
              </a:rPr>
              <a:t> (1)</a:t>
            </a:r>
          </a:p>
          <a:p>
            <a:pPr marL="171450" lvl="0">
              <a:spcAft>
                <a:spcPts val="600"/>
              </a:spcAft>
              <a:buSzPct val="80000"/>
            </a:pPr>
            <a:r>
              <a:rPr lang="en-US" sz="1400" dirty="0">
                <a:solidFill>
                  <a:srgbClr val="0070C0"/>
                </a:solidFill>
                <a:latin typeface="Montserrat" panose="00000500000000000000" pitchFamily="2" charset="0"/>
              </a:rPr>
              <a:t>TKM</a:t>
            </a:r>
          </a:p>
        </p:txBody>
      </p:sp>
      <p:sp>
        <p:nvSpPr>
          <p:cNvPr id="11" name="TextBox 10">
            <a:extLst>
              <a:ext uri="{FF2B5EF4-FFF2-40B4-BE49-F238E27FC236}">
                <a16:creationId xmlns:a16="http://schemas.microsoft.com/office/drawing/2014/main" id="{F2EB9620-1D6A-FF96-6AFA-4E8ECE1242BC}"/>
              </a:ext>
            </a:extLst>
          </p:cNvPr>
          <p:cNvSpPr txBox="1"/>
          <p:nvPr/>
        </p:nvSpPr>
        <p:spPr>
          <a:xfrm>
            <a:off x="5727171" y="119411"/>
            <a:ext cx="6236001" cy="523220"/>
          </a:xfrm>
          <a:prstGeom prst="rect">
            <a:avLst/>
          </a:prstGeom>
          <a:noFill/>
        </p:spPr>
        <p:txBody>
          <a:bodyPr wrap="none" rtlCol="0">
            <a:spAutoFit/>
          </a:bodyPr>
          <a:lstStyle/>
          <a:p>
            <a:pPr algn="r"/>
            <a:r>
              <a:rPr lang="en-US" sz="2800" b="1" dirty="0">
                <a:solidFill>
                  <a:srgbClr val="0000CC"/>
                </a:solidFill>
                <a:latin typeface="Montserrat" panose="00000500000000000000" pitchFamily="2" charset="0"/>
              </a:rPr>
              <a:t>Zoom In: Europe &amp; Central Asia</a:t>
            </a:r>
          </a:p>
        </p:txBody>
      </p:sp>
      <p:sp>
        <p:nvSpPr>
          <p:cNvPr id="36" name="Arrow: Right 35">
            <a:extLst>
              <a:ext uri="{FF2B5EF4-FFF2-40B4-BE49-F238E27FC236}">
                <a16:creationId xmlns:a16="http://schemas.microsoft.com/office/drawing/2014/main" id="{77288710-83D2-AD98-4FCF-DE3226610389}"/>
              </a:ext>
            </a:extLst>
          </p:cNvPr>
          <p:cNvSpPr/>
          <p:nvPr/>
        </p:nvSpPr>
        <p:spPr>
          <a:xfrm>
            <a:off x="8371271" y="2146760"/>
            <a:ext cx="182880" cy="274320"/>
          </a:xfrm>
          <a:prstGeom prst="rightArrow">
            <a:avLst/>
          </a:prstGeom>
          <a:solidFill>
            <a:srgbClr val="FFFF00"/>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Right 36">
            <a:extLst>
              <a:ext uri="{FF2B5EF4-FFF2-40B4-BE49-F238E27FC236}">
                <a16:creationId xmlns:a16="http://schemas.microsoft.com/office/drawing/2014/main" id="{18156216-3581-154D-74AC-D3735EFD6368}"/>
              </a:ext>
            </a:extLst>
          </p:cNvPr>
          <p:cNvSpPr/>
          <p:nvPr/>
        </p:nvSpPr>
        <p:spPr>
          <a:xfrm>
            <a:off x="8371271" y="4636463"/>
            <a:ext cx="182880" cy="274320"/>
          </a:xfrm>
          <a:prstGeom prst="rightArrow">
            <a:avLst/>
          </a:prstGeom>
          <a:solidFill>
            <a:srgbClr val="FFFF00"/>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C671D42-3AED-5BAF-BCAC-3BCD0CE28C73}"/>
              </a:ext>
            </a:extLst>
          </p:cNvPr>
          <p:cNvSpPr/>
          <p:nvPr/>
        </p:nvSpPr>
        <p:spPr>
          <a:xfrm>
            <a:off x="6726318" y="1102800"/>
            <a:ext cx="3566160" cy="184666"/>
          </a:xfrm>
          <a:prstGeom prst="rect">
            <a:avLst/>
          </a:prstGeom>
        </p:spPr>
        <p:txBody>
          <a:bodyPr wrap="square" lIns="0" tIns="0" rIns="0" bIns="0">
            <a:spAutoFit/>
          </a:bodyPr>
          <a:lstStyle/>
          <a:p>
            <a:pPr lvl="0" algn="ctr">
              <a:spcAft>
                <a:spcPts val="600"/>
              </a:spcAft>
              <a:buSzPct val="90000"/>
            </a:pPr>
            <a:r>
              <a:rPr lang="en-US" sz="1200" b="1" dirty="0">
                <a:latin typeface="Montserrat" panose="00000500000000000000" pitchFamily="2" charset="0"/>
              </a:rPr>
              <a:t>Average GTMI Scores, by GTMI Group, ECA</a:t>
            </a:r>
          </a:p>
        </p:txBody>
      </p:sp>
      <p:sp>
        <p:nvSpPr>
          <p:cNvPr id="45" name="Rectangle 44">
            <a:extLst>
              <a:ext uri="{FF2B5EF4-FFF2-40B4-BE49-F238E27FC236}">
                <a16:creationId xmlns:a16="http://schemas.microsoft.com/office/drawing/2014/main" id="{C29797F2-04F3-4049-1196-8D6AE3B4F5D9}"/>
              </a:ext>
            </a:extLst>
          </p:cNvPr>
          <p:cNvSpPr/>
          <p:nvPr/>
        </p:nvSpPr>
        <p:spPr>
          <a:xfrm>
            <a:off x="6684277" y="3586568"/>
            <a:ext cx="3657600" cy="184666"/>
          </a:xfrm>
          <a:prstGeom prst="rect">
            <a:avLst/>
          </a:prstGeom>
        </p:spPr>
        <p:txBody>
          <a:bodyPr wrap="square" lIns="0" tIns="0" rIns="0" bIns="0">
            <a:spAutoFit/>
          </a:bodyPr>
          <a:lstStyle/>
          <a:p>
            <a:pPr lvl="0" algn="ctr">
              <a:spcAft>
                <a:spcPts val="600"/>
              </a:spcAft>
              <a:buSzPct val="90000"/>
            </a:pPr>
            <a:r>
              <a:rPr lang="en-US" sz="1200" b="1" dirty="0">
                <a:latin typeface="Montserrat" panose="00000500000000000000" pitchFamily="2" charset="0"/>
              </a:rPr>
              <a:t>Average GTMI Scores, by Income Level, ECA</a:t>
            </a:r>
          </a:p>
        </p:txBody>
      </p:sp>
      <p:sp>
        <p:nvSpPr>
          <p:cNvPr id="46" name="Rectangle 45">
            <a:extLst>
              <a:ext uri="{FF2B5EF4-FFF2-40B4-BE49-F238E27FC236}">
                <a16:creationId xmlns:a16="http://schemas.microsoft.com/office/drawing/2014/main" id="{9939613E-A715-E3CB-F416-475BE81B21EC}"/>
              </a:ext>
            </a:extLst>
          </p:cNvPr>
          <p:cNvSpPr/>
          <p:nvPr/>
        </p:nvSpPr>
        <p:spPr>
          <a:xfrm>
            <a:off x="445123" y="1086493"/>
            <a:ext cx="5886873" cy="276999"/>
          </a:xfrm>
          <a:prstGeom prst="rect">
            <a:avLst/>
          </a:prstGeom>
        </p:spPr>
        <p:txBody>
          <a:bodyPr wrap="square">
            <a:spAutoFit/>
          </a:bodyPr>
          <a:lstStyle/>
          <a:p>
            <a:pPr lvl="0" algn="ctr">
              <a:spcAft>
                <a:spcPts val="600"/>
              </a:spcAft>
              <a:buSzPct val="90000"/>
            </a:pPr>
            <a:r>
              <a:rPr lang="en-US" sz="1200" b="1" dirty="0">
                <a:latin typeface="Montserrat" panose="00000500000000000000" pitchFamily="2" charset="0"/>
              </a:rPr>
              <a:t>2022 GTMI Regional Outlook, Europe &amp; Central Asia</a:t>
            </a:r>
          </a:p>
        </p:txBody>
      </p:sp>
      <p:grpSp>
        <p:nvGrpSpPr>
          <p:cNvPr id="2" name="Group 1">
            <a:extLst>
              <a:ext uri="{FF2B5EF4-FFF2-40B4-BE49-F238E27FC236}">
                <a16:creationId xmlns:a16="http://schemas.microsoft.com/office/drawing/2014/main" id="{98151BD6-2E85-9FC0-9928-5786D1792DAC}"/>
              </a:ext>
            </a:extLst>
          </p:cNvPr>
          <p:cNvGrpSpPr>
            <a:grpSpLocks noChangeAspect="1"/>
          </p:cNvGrpSpPr>
          <p:nvPr/>
        </p:nvGrpSpPr>
        <p:grpSpPr>
          <a:xfrm>
            <a:off x="188159" y="1420296"/>
            <a:ext cx="6400800" cy="4260485"/>
            <a:chOff x="0" y="0"/>
            <a:chExt cx="6859270" cy="4565650"/>
          </a:xfrm>
        </p:grpSpPr>
        <p:grpSp>
          <p:nvGrpSpPr>
            <p:cNvPr id="5" name="Group 4">
              <a:extLst>
                <a:ext uri="{FF2B5EF4-FFF2-40B4-BE49-F238E27FC236}">
                  <a16:creationId xmlns:a16="http://schemas.microsoft.com/office/drawing/2014/main" id="{3C15E965-46A1-DB81-634C-78A35456B1C8}"/>
                </a:ext>
              </a:extLst>
            </p:cNvPr>
            <p:cNvGrpSpPr/>
            <p:nvPr/>
          </p:nvGrpSpPr>
          <p:grpSpPr>
            <a:xfrm>
              <a:off x="0" y="0"/>
              <a:ext cx="6859270" cy="4565650"/>
              <a:chOff x="0" y="0"/>
              <a:chExt cx="6859270" cy="4565650"/>
            </a:xfrm>
          </p:grpSpPr>
          <p:pic>
            <p:nvPicPr>
              <p:cNvPr id="51" name="Picture 50" descr="Map&#10;&#10;Description automatically generated">
                <a:extLst>
                  <a:ext uri="{FF2B5EF4-FFF2-40B4-BE49-F238E27FC236}">
                    <a16:creationId xmlns:a16="http://schemas.microsoft.com/office/drawing/2014/main" id="{A0FF7E6D-4647-2E3F-B8AD-B358D22A3E33}"/>
                  </a:ext>
                </a:extLst>
              </p:cNvPr>
              <p:cNvPicPr>
                <a:picLocks noChangeAspect="1"/>
              </p:cNvPicPr>
              <p:nvPr/>
            </p:nvPicPr>
            <p:blipFill>
              <a:blip r:embed="rId7"/>
              <a:stretch>
                <a:fillRect/>
              </a:stretch>
            </p:blipFill>
            <p:spPr>
              <a:xfrm>
                <a:off x="0" y="0"/>
                <a:ext cx="6858000" cy="4565650"/>
              </a:xfrm>
              <a:prstGeom prst="rect">
                <a:avLst/>
              </a:prstGeom>
              <a:ln w="6350">
                <a:solidFill>
                  <a:schemeClr val="bg1">
                    <a:lumMod val="75000"/>
                  </a:schemeClr>
                </a:solidFill>
              </a:ln>
            </p:spPr>
          </p:pic>
          <p:pic>
            <p:nvPicPr>
              <p:cNvPr id="52" name="Picture 51" descr="Table&#10;&#10;Description automatically generated with medium confidence">
                <a:extLst>
                  <a:ext uri="{FF2B5EF4-FFF2-40B4-BE49-F238E27FC236}">
                    <a16:creationId xmlns:a16="http://schemas.microsoft.com/office/drawing/2014/main" id="{461854D1-F3BA-528B-2F79-3F5A22A13293}"/>
                  </a:ext>
                </a:extLst>
              </p:cNvPr>
              <p:cNvPicPr>
                <a:picLocks noChangeAspect="1"/>
              </p:cNvPicPr>
              <p:nvPr/>
            </p:nvPicPr>
            <p:blipFill>
              <a:blip r:embed="rId8"/>
              <a:stretch>
                <a:fillRect/>
              </a:stretch>
            </p:blipFill>
            <p:spPr>
              <a:xfrm>
                <a:off x="5213350" y="0"/>
                <a:ext cx="1645920" cy="774065"/>
              </a:xfrm>
              <a:prstGeom prst="rect">
                <a:avLst/>
              </a:prstGeom>
            </p:spPr>
          </p:pic>
          <p:pic>
            <p:nvPicPr>
              <p:cNvPr id="53" name="Picture 52" descr="Chart, bar chart&#10;&#10;Description automatically generated">
                <a:extLst>
                  <a:ext uri="{FF2B5EF4-FFF2-40B4-BE49-F238E27FC236}">
                    <a16:creationId xmlns:a16="http://schemas.microsoft.com/office/drawing/2014/main" id="{C7BB5E47-85B2-9D0B-1C02-E093B5C40D3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1554480" cy="1194435"/>
              </a:xfrm>
              <a:prstGeom prst="rect">
                <a:avLst/>
              </a:prstGeom>
              <a:ln w="6350">
                <a:solidFill>
                  <a:schemeClr val="bg1">
                    <a:lumMod val="75000"/>
                  </a:schemeClr>
                </a:solidFill>
              </a:ln>
            </p:spPr>
          </p:pic>
        </p:grpSp>
        <p:grpSp>
          <p:nvGrpSpPr>
            <p:cNvPr id="7" name="Group 6">
              <a:extLst>
                <a:ext uri="{FF2B5EF4-FFF2-40B4-BE49-F238E27FC236}">
                  <a16:creationId xmlns:a16="http://schemas.microsoft.com/office/drawing/2014/main" id="{ACD17229-3FA6-C11B-0799-FFEF77D17450}"/>
                </a:ext>
              </a:extLst>
            </p:cNvPr>
            <p:cNvGrpSpPr/>
            <p:nvPr/>
          </p:nvGrpSpPr>
          <p:grpSpPr>
            <a:xfrm>
              <a:off x="19050" y="1308100"/>
              <a:ext cx="6000750" cy="2859405"/>
              <a:chOff x="0" y="0"/>
              <a:chExt cx="6000750" cy="2859405"/>
            </a:xfrm>
          </p:grpSpPr>
          <p:sp>
            <p:nvSpPr>
              <p:cNvPr id="8" name="Text Box 8">
                <a:extLst>
                  <a:ext uri="{FF2B5EF4-FFF2-40B4-BE49-F238E27FC236}">
                    <a16:creationId xmlns:a16="http://schemas.microsoft.com/office/drawing/2014/main" id="{0EC8D7BC-0A6B-E362-DD05-B5C59B43D1BA}"/>
                  </a:ext>
                </a:extLst>
              </p:cNvPr>
              <p:cNvSpPr txBox="1"/>
              <p:nvPr/>
            </p:nvSpPr>
            <p:spPr>
              <a:xfrm>
                <a:off x="2657475" y="200025"/>
                <a:ext cx="1097280" cy="18288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000">
                    <a:effectLst/>
                    <a:latin typeface="Calibri" panose="020F0502020204030204" pitchFamily="34" charset="0"/>
                    <a:ea typeface="MS Mincho" panose="02020609040205080304" pitchFamily="49" charset="-128"/>
                    <a:cs typeface="Calibri" panose="020F0502020204030204" pitchFamily="34" charset="0"/>
                  </a:rPr>
                  <a:t>Russian Federation</a:t>
                </a:r>
                <a:endParaRPr lang="en-US" sz="1100">
                  <a:effectLst/>
                  <a:latin typeface="Calibri" panose="020F0502020204030204" pitchFamily="34" charset="0"/>
                  <a:ea typeface="MS Mincho" panose="02020609040205080304" pitchFamily="49" charset="-128"/>
                  <a:cs typeface="Arial" panose="020B0604020202020204" pitchFamily="34" charset="0"/>
                </a:endParaRPr>
              </a:p>
            </p:txBody>
          </p:sp>
          <p:sp>
            <p:nvSpPr>
              <p:cNvPr id="10" name="Text Box 9">
                <a:extLst>
                  <a:ext uri="{FF2B5EF4-FFF2-40B4-BE49-F238E27FC236}">
                    <a16:creationId xmlns:a16="http://schemas.microsoft.com/office/drawing/2014/main" id="{8F3EC500-FBF8-D340-D90B-6F912EB5F3CB}"/>
                  </a:ext>
                </a:extLst>
              </p:cNvPr>
              <p:cNvSpPr txBox="1"/>
              <p:nvPr/>
            </p:nvSpPr>
            <p:spPr>
              <a:xfrm>
                <a:off x="1038225" y="0"/>
                <a:ext cx="548640" cy="18288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800">
                    <a:effectLst/>
                    <a:latin typeface="Calibri" panose="020F0502020204030204" pitchFamily="34" charset="0"/>
                    <a:ea typeface="MS Mincho" panose="02020609040205080304" pitchFamily="49" charset="-128"/>
                    <a:cs typeface="Calibri" panose="020F0502020204030204" pitchFamily="34" charset="0"/>
                  </a:rPr>
                  <a:t>Estonia</a:t>
                </a:r>
                <a:endParaRPr lang="en-US" sz="1100">
                  <a:effectLst/>
                  <a:latin typeface="Calibri" panose="020F0502020204030204" pitchFamily="34" charset="0"/>
                  <a:ea typeface="MS Mincho" panose="02020609040205080304" pitchFamily="49" charset="-128"/>
                  <a:cs typeface="Arial" panose="020B0604020202020204" pitchFamily="34" charset="0"/>
                </a:endParaRPr>
              </a:p>
            </p:txBody>
          </p:sp>
          <p:sp>
            <p:nvSpPr>
              <p:cNvPr id="12" name="Text Box 20">
                <a:extLst>
                  <a:ext uri="{FF2B5EF4-FFF2-40B4-BE49-F238E27FC236}">
                    <a16:creationId xmlns:a16="http://schemas.microsoft.com/office/drawing/2014/main" id="{CFFF8598-E2DE-DFC3-8D22-6DB1EBDAEBC7}"/>
                  </a:ext>
                </a:extLst>
              </p:cNvPr>
              <p:cNvSpPr txBox="1"/>
              <p:nvPr/>
            </p:nvSpPr>
            <p:spPr>
              <a:xfrm>
                <a:off x="1133475" y="285750"/>
                <a:ext cx="457200" cy="18288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800">
                    <a:effectLst/>
                    <a:latin typeface="Calibri" panose="020F0502020204030204" pitchFamily="34" charset="0"/>
                    <a:ea typeface="MS Mincho" panose="02020609040205080304" pitchFamily="49" charset="-128"/>
                    <a:cs typeface="Calibri" panose="020F0502020204030204" pitchFamily="34" charset="0"/>
                  </a:rPr>
                  <a:t>Latvia</a:t>
                </a:r>
                <a:endParaRPr lang="en-US" sz="1100">
                  <a:effectLst/>
                  <a:latin typeface="Calibri" panose="020F0502020204030204" pitchFamily="34" charset="0"/>
                  <a:ea typeface="MS Mincho" panose="02020609040205080304" pitchFamily="49" charset="-128"/>
                  <a:cs typeface="Arial" panose="020B0604020202020204" pitchFamily="34" charset="0"/>
                </a:endParaRPr>
              </a:p>
            </p:txBody>
          </p:sp>
          <p:sp>
            <p:nvSpPr>
              <p:cNvPr id="13" name="Text Box 19">
                <a:extLst>
                  <a:ext uri="{FF2B5EF4-FFF2-40B4-BE49-F238E27FC236}">
                    <a16:creationId xmlns:a16="http://schemas.microsoft.com/office/drawing/2014/main" id="{4A08D615-B147-0647-DDA8-52B60D7BD4FD}"/>
                  </a:ext>
                </a:extLst>
              </p:cNvPr>
              <p:cNvSpPr txBox="1"/>
              <p:nvPr/>
            </p:nvSpPr>
            <p:spPr>
              <a:xfrm>
                <a:off x="533400" y="981075"/>
                <a:ext cx="457200" cy="18288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000">
                    <a:effectLst/>
                    <a:latin typeface="Calibri" panose="020F0502020204030204" pitchFamily="34" charset="0"/>
                    <a:ea typeface="MS Mincho" panose="02020609040205080304" pitchFamily="49" charset="-128"/>
                    <a:cs typeface="Calibri" panose="020F0502020204030204" pitchFamily="34" charset="0"/>
                  </a:rPr>
                  <a:t>Poland</a:t>
                </a:r>
                <a:endParaRPr lang="en-US" sz="1100">
                  <a:effectLst/>
                  <a:latin typeface="Calibri" panose="020F0502020204030204" pitchFamily="34" charset="0"/>
                  <a:ea typeface="MS Mincho" panose="02020609040205080304" pitchFamily="49" charset="-128"/>
                  <a:cs typeface="Arial" panose="020B0604020202020204" pitchFamily="34" charset="0"/>
                </a:endParaRPr>
              </a:p>
            </p:txBody>
          </p:sp>
          <p:sp>
            <p:nvSpPr>
              <p:cNvPr id="14" name="Text Box 27">
                <a:extLst>
                  <a:ext uri="{FF2B5EF4-FFF2-40B4-BE49-F238E27FC236}">
                    <a16:creationId xmlns:a16="http://schemas.microsoft.com/office/drawing/2014/main" id="{A8C19680-DC38-C3B0-C62F-B4E2E4BAE5AC}"/>
                  </a:ext>
                </a:extLst>
              </p:cNvPr>
              <p:cNvSpPr txBox="1"/>
              <p:nvPr/>
            </p:nvSpPr>
            <p:spPr>
              <a:xfrm>
                <a:off x="4762500" y="1571625"/>
                <a:ext cx="640080" cy="18288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000">
                    <a:effectLst/>
                    <a:latin typeface="Calibri" panose="020F0502020204030204" pitchFamily="34" charset="0"/>
                    <a:ea typeface="MS Mincho" panose="02020609040205080304" pitchFamily="49" charset="-128"/>
                    <a:cs typeface="Calibri" panose="020F0502020204030204" pitchFamily="34" charset="0"/>
                  </a:rPr>
                  <a:t>Kazakhstan</a:t>
                </a:r>
                <a:endParaRPr lang="en-US" sz="1100">
                  <a:effectLst/>
                  <a:latin typeface="Calibri" panose="020F0502020204030204" pitchFamily="34" charset="0"/>
                  <a:ea typeface="MS Mincho" panose="02020609040205080304" pitchFamily="49" charset="-128"/>
                  <a:cs typeface="Arial" panose="020B0604020202020204" pitchFamily="34" charset="0"/>
                </a:endParaRPr>
              </a:p>
            </p:txBody>
          </p:sp>
          <p:sp>
            <p:nvSpPr>
              <p:cNvPr id="15" name="Text Box 32">
                <a:extLst>
                  <a:ext uri="{FF2B5EF4-FFF2-40B4-BE49-F238E27FC236}">
                    <a16:creationId xmlns:a16="http://schemas.microsoft.com/office/drawing/2014/main" id="{675947E0-E1F8-F8E5-BDC0-13D324D95F5D}"/>
                  </a:ext>
                </a:extLst>
              </p:cNvPr>
              <p:cNvSpPr txBox="1"/>
              <p:nvPr/>
            </p:nvSpPr>
            <p:spPr>
              <a:xfrm>
                <a:off x="1304925" y="800100"/>
                <a:ext cx="457200" cy="18288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000">
                    <a:effectLst/>
                    <a:latin typeface="Calibri" panose="020F0502020204030204" pitchFamily="34" charset="0"/>
                    <a:ea typeface="MS Mincho" panose="02020609040205080304" pitchFamily="49" charset="-128"/>
                    <a:cs typeface="Calibri" panose="020F0502020204030204" pitchFamily="34" charset="0"/>
                  </a:rPr>
                  <a:t>Belarus</a:t>
                </a:r>
                <a:endParaRPr lang="en-US" sz="1100">
                  <a:effectLst/>
                  <a:latin typeface="Calibri" panose="020F0502020204030204" pitchFamily="34" charset="0"/>
                  <a:ea typeface="MS Mincho" panose="02020609040205080304" pitchFamily="49" charset="-128"/>
                  <a:cs typeface="Arial" panose="020B0604020202020204" pitchFamily="34" charset="0"/>
                </a:endParaRPr>
              </a:p>
            </p:txBody>
          </p:sp>
          <p:sp>
            <p:nvSpPr>
              <p:cNvPr id="16" name="Text Box 10">
                <a:extLst>
                  <a:ext uri="{FF2B5EF4-FFF2-40B4-BE49-F238E27FC236}">
                    <a16:creationId xmlns:a16="http://schemas.microsoft.com/office/drawing/2014/main" id="{9E87FF50-4DB7-728B-67D9-8437531F3001}"/>
                  </a:ext>
                </a:extLst>
              </p:cNvPr>
              <p:cNvSpPr txBox="1"/>
              <p:nvPr/>
            </p:nvSpPr>
            <p:spPr>
              <a:xfrm>
                <a:off x="904875" y="504825"/>
                <a:ext cx="548640" cy="18288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800">
                    <a:effectLst/>
                    <a:latin typeface="Calibri" panose="020F0502020204030204" pitchFamily="34" charset="0"/>
                    <a:ea typeface="MS Mincho" panose="02020609040205080304" pitchFamily="49" charset="-128"/>
                    <a:cs typeface="Calibri" panose="020F0502020204030204" pitchFamily="34" charset="0"/>
                  </a:rPr>
                  <a:t>Lithuania</a:t>
                </a:r>
                <a:endParaRPr lang="en-US" sz="1100">
                  <a:effectLst/>
                  <a:latin typeface="Calibri" panose="020F0502020204030204" pitchFamily="34" charset="0"/>
                  <a:ea typeface="MS Mincho" panose="02020609040205080304" pitchFamily="49" charset="-128"/>
                  <a:cs typeface="Arial" panose="020B0604020202020204" pitchFamily="34" charset="0"/>
                </a:endParaRPr>
              </a:p>
            </p:txBody>
          </p:sp>
          <p:sp>
            <p:nvSpPr>
              <p:cNvPr id="17" name="Text Box 15">
                <a:extLst>
                  <a:ext uri="{FF2B5EF4-FFF2-40B4-BE49-F238E27FC236}">
                    <a16:creationId xmlns:a16="http://schemas.microsoft.com/office/drawing/2014/main" id="{B71398DD-803A-899A-D7E3-F5E00AA635DA}"/>
                  </a:ext>
                </a:extLst>
              </p:cNvPr>
              <p:cNvSpPr txBox="1"/>
              <p:nvPr/>
            </p:nvSpPr>
            <p:spPr>
              <a:xfrm>
                <a:off x="9525" y="1343025"/>
                <a:ext cx="658368" cy="13716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r">
                  <a:lnSpc>
                    <a:spcPct val="107000"/>
                  </a:lnSpc>
                  <a:spcBef>
                    <a:spcPts val="0"/>
                  </a:spcBef>
                  <a:spcAft>
                    <a:spcPts val="0"/>
                  </a:spcAft>
                </a:pPr>
                <a:r>
                  <a:rPr lang="en-US" sz="800">
                    <a:effectLst/>
                    <a:latin typeface="Calibri" panose="020F0502020204030204" pitchFamily="34" charset="0"/>
                    <a:ea typeface="MS Mincho" panose="02020609040205080304" pitchFamily="49" charset="-128"/>
                    <a:cs typeface="Calibri" panose="020F0502020204030204" pitchFamily="34" charset="0"/>
                  </a:rPr>
                  <a:t>Czech Republic</a:t>
                </a:r>
                <a:endParaRPr lang="en-US" sz="1100">
                  <a:effectLst/>
                  <a:latin typeface="Calibri" panose="020F0502020204030204" pitchFamily="34" charset="0"/>
                  <a:ea typeface="MS Mincho" panose="02020609040205080304" pitchFamily="49" charset="-128"/>
                  <a:cs typeface="Arial" panose="020B0604020202020204" pitchFamily="34" charset="0"/>
                </a:endParaRPr>
              </a:p>
            </p:txBody>
          </p:sp>
          <p:sp>
            <p:nvSpPr>
              <p:cNvPr id="18" name="Text Box 7">
                <a:extLst>
                  <a:ext uri="{FF2B5EF4-FFF2-40B4-BE49-F238E27FC236}">
                    <a16:creationId xmlns:a16="http://schemas.microsoft.com/office/drawing/2014/main" id="{B1B7A050-7C63-F353-F9F0-83D05E0BDDE6}"/>
                  </a:ext>
                </a:extLst>
              </p:cNvPr>
              <p:cNvSpPr txBox="1"/>
              <p:nvPr/>
            </p:nvSpPr>
            <p:spPr>
              <a:xfrm>
                <a:off x="1609725" y="1343025"/>
                <a:ext cx="457200" cy="18288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000">
                    <a:effectLst/>
                    <a:latin typeface="Calibri" panose="020F0502020204030204" pitchFamily="34" charset="0"/>
                    <a:ea typeface="MS Mincho" panose="02020609040205080304" pitchFamily="49" charset="-128"/>
                    <a:cs typeface="Calibri" panose="020F0502020204030204" pitchFamily="34" charset="0"/>
                  </a:rPr>
                  <a:t>Ukraine</a:t>
                </a:r>
                <a:endParaRPr lang="en-US" sz="1100">
                  <a:effectLst/>
                  <a:latin typeface="Calibri" panose="020F0502020204030204" pitchFamily="34" charset="0"/>
                  <a:ea typeface="MS Mincho" panose="02020609040205080304" pitchFamily="49" charset="-128"/>
                  <a:cs typeface="Arial" panose="020B0604020202020204" pitchFamily="34" charset="0"/>
                </a:endParaRPr>
              </a:p>
            </p:txBody>
          </p:sp>
          <p:sp>
            <p:nvSpPr>
              <p:cNvPr id="19" name="Text Box 17">
                <a:extLst>
                  <a:ext uri="{FF2B5EF4-FFF2-40B4-BE49-F238E27FC236}">
                    <a16:creationId xmlns:a16="http://schemas.microsoft.com/office/drawing/2014/main" id="{8D9789C8-3107-2D24-65AF-2DC4CEB9A01B}"/>
                  </a:ext>
                </a:extLst>
              </p:cNvPr>
              <p:cNvSpPr txBox="1"/>
              <p:nvPr/>
            </p:nvSpPr>
            <p:spPr>
              <a:xfrm>
                <a:off x="276225" y="1457325"/>
                <a:ext cx="731520" cy="13716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r">
                  <a:lnSpc>
                    <a:spcPct val="107000"/>
                  </a:lnSpc>
                  <a:spcBef>
                    <a:spcPts val="0"/>
                  </a:spcBef>
                  <a:spcAft>
                    <a:spcPts val="0"/>
                  </a:spcAft>
                </a:pPr>
                <a:r>
                  <a:rPr lang="en-US" sz="800">
                    <a:effectLst/>
                    <a:latin typeface="Calibri" panose="020F0502020204030204" pitchFamily="34" charset="0"/>
                    <a:ea typeface="MS Mincho" panose="02020609040205080304" pitchFamily="49" charset="-128"/>
                    <a:cs typeface="Calibri" panose="020F0502020204030204" pitchFamily="34" charset="0"/>
                  </a:rPr>
                  <a:t>Slovak Republic</a:t>
                </a:r>
                <a:endParaRPr lang="en-US" sz="1100">
                  <a:effectLst/>
                  <a:latin typeface="Calibri" panose="020F0502020204030204" pitchFamily="34" charset="0"/>
                  <a:ea typeface="MS Mincho" panose="02020609040205080304" pitchFamily="49" charset="-128"/>
                  <a:cs typeface="Arial" panose="020B0604020202020204" pitchFamily="34" charset="0"/>
                </a:endParaRPr>
              </a:p>
            </p:txBody>
          </p:sp>
          <p:sp>
            <p:nvSpPr>
              <p:cNvPr id="20" name="Text Box 11">
                <a:extLst>
                  <a:ext uri="{FF2B5EF4-FFF2-40B4-BE49-F238E27FC236}">
                    <a16:creationId xmlns:a16="http://schemas.microsoft.com/office/drawing/2014/main" id="{6F38A57C-85FF-5A5D-0FB1-F46F3A137BB5}"/>
                  </a:ext>
                </a:extLst>
              </p:cNvPr>
              <p:cNvSpPr txBox="1"/>
              <p:nvPr/>
            </p:nvSpPr>
            <p:spPr>
              <a:xfrm>
                <a:off x="1314450" y="1666875"/>
                <a:ext cx="548640" cy="13716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800">
                    <a:effectLst/>
                    <a:latin typeface="Calibri" panose="020F0502020204030204" pitchFamily="34" charset="0"/>
                    <a:ea typeface="MS Mincho" panose="02020609040205080304" pitchFamily="49" charset="-128"/>
                    <a:cs typeface="Calibri" panose="020F0502020204030204" pitchFamily="34" charset="0"/>
                  </a:rPr>
                  <a:t>Moldova</a:t>
                </a:r>
                <a:endParaRPr lang="en-US" sz="1100">
                  <a:effectLst/>
                  <a:latin typeface="Calibri" panose="020F0502020204030204" pitchFamily="34" charset="0"/>
                  <a:ea typeface="MS Mincho" panose="02020609040205080304" pitchFamily="49" charset="-128"/>
                  <a:cs typeface="Arial" panose="020B0604020202020204" pitchFamily="34" charset="0"/>
                </a:endParaRPr>
              </a:p>
            </p:txBody>
          </p:sp>
          <p:sp>
            <p:nvSpPr>
              <p:cNvPr id="21" name="Text Box 23">
                <a:extLst>
                  <a:ext uri="{FF2B5EF4-FFF2-40B4-BE49-F238E27FC236}">
                    <a16:creationId xmlns:a16="http://schemas.microsoft.com/office/drawing/2014/main" id="{A27AEDC5-40C5-86D0-3BAB-EA32149C684E}"/>
                  </a:ext>
                </a:extLst>
              </p:cNvPr>
              <p:cNvSpPr txBox="1"/>
              <p:nvPr/>
            </p:nvSpPr>
            <p:spPr>
              <a:xfrm>
                <a:off x="981075" y="1857375"/>
                <a:ext cx="548640" cy="18288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800">
                    <a:effectLst/>
                    <a:latin typeface="Calibri" panose="020F0502020204030204" pitchFamily="34" charset="0"/>
                    <a:ea typeface="MS Mincho" panose="02020609040205080304" pitchFamily="49" charset="-128"/>
                    <a:cs typeface="Calibri" panose="020F0502020204030204" pitchFamily="34" charset="0"/>
                  </a:rPr>
                  <a:t>Romania</a:t>
                </a:r>
                <a:endParaRPr lang="en-US" sz="1100">
                  <a:effectLst/>
                  <a:latin typeface="Calibri" panose="020F0502020204030204" pitchFamily="34" charset="0"/>
                  <a:ea typeface="MS Mincho" panose="02020609040205080304" pitchFamily="49" charset="-128"/>
                  <a:cs typeface="Arial" panose="020B0604020202020204" pitchFamily="34" charset="0"/>
                </a:endParaRPr>
              </a:p>
            </p:txBody>
          </p:sp>
          <p:sp>
            <p:nvSpPr>
              <p:cNvPr id="22" name="Text Box 29">
                <a:extLst>
                  <a:ext uri="{FF2B5EF4-FFF2-40B4-BE49-F238E27FC236}">
                    <a16:creationId xmlns:a16="http://schemas.microsoft.com/office/drawing/2014/main" id="{FE5F014E-4192-F038-B844-1EFEAD78FBA4}"/>
                  </a:ext>
                </a:extLst>
              </p:cNvPr>
              <p:cNvSpPr txBox="1"/>
              <p:nvPr/>
            </p:nvSpPr>
            <p:spPr>
              <a:xfrm>
                <a:off x="542925" y="1685925"/>
                <a:ext cx="457200" cy="13716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800">
                    <a:effectLst/>
                    <a:latin typeface="Calibri" panose="020F0502020204030204" pitchFamily="34" charset="0"/>
                    <a:ea typeface="MS Mincho" panose="02020609040205080304" pitchFamily="49" charset="-128"/>
                    <a:cs typeface="Calibri" panose="020F0502020204030204" pitchFamily="34" charset="0"/>
                  </a:rPr>
                  <a:t>Hungary</a:t>
                </a:r>
                <a:endParaRPr lang="en-US" sz="1100">
                  <a:effectLst/>
                  <a:latin typeface="Calibri" panose="020F0502020204030204" pitchFamily="34" charset="0"/>
                  <a:ea typeface="MS Mincho" panose="02020609040205080304" pitchFamily="49" charset="-128"/>
                  <a:cs typeface="Arial" panose="020B0604020202020204" pitchFamily="34" charset="0"/>
                </a:endParaRPr>
              </a:p>
            </p:txBody>
          </p:sp>
          <p:sp>
            <p:nvSpPr>
              <p:cNvPr id="24" name="Text Box 22">
                <a:extLst>
                  <a:ext uri="{FF2B5EF4-FFF2-40B4-BE49-F238E27FC236}">
                    <a16:creationId xmlns:a16="http://schemas.microsoft.com/office/drawing/2014/main" id="{728DBDCB-9180-9CE0-D717-8D336336441C}"/>
                  </a:ext>
                </a:extLst>
              </p:cNvPr>
              <p:cNvSpPr txBox="1"/>
              <p:nvPr/>
            </p:nvSpPr>
            <p:spPr>
              <a:xfrm>
                <a:off x="38100" y="2019300"/>
                <a:ext cx="666750" cy="27432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r">
                  <a:lnSpc>
                    <a:spcPct val="107000"/>
                  </a:lnSpc>
                  <a:spcBef>
                    <a:spcPts val="0"/>
                  </a:spcBef>
                  <a:spcAft>
                    <a:spcPts val="0"/>
                  </a:spcAft>
                </a:pPr>
                <a:r>
                  <a:rPr lang="en-US" sz="800">
                    <a:effectLst/>
                    <a:latin typeface="Calibri" panose="020F0502020204030204" pitchFamily="34" charset="0"/>
                    <a:ea typeface="MS Mincho" panose="02020609040205080304" pitchFamily="49" charset="-128"/>
                    <a:cs typeface="Calibri" panose="020F0502020204030204" pitchFamily="34" charset="0"/>
                  </a:rPr>
                  <a:t>Bosnia</a:t>
                </a:r>
                <a:endParaRPr lang="en-US" sz="1100">
                  <a:effectLst/>
                  <a:latin typeface="Calibri" panose="020F0502020204030204" pitchFamily="34" charset="0"/>
                  <a:ea typeface="MS Mincho" panose="02020609040205080304" pitchFamily="49" charset="-128"/>
                  <a:cs typeface="Arial" panose="020B0604020202020204" pitchFamily="34" charset="0"/>
                </a:endParaRPr>
              </a:p>
              <a:p>
                <a:pPr marL="0" marR="0" algn="r">
                  <a:lnSpc>
                    <a:spcPct val="107000"/>
                  </a:lnSpc>
                  <a:spcBef>
                    <a:spcPts val="0"/>
                  </a:spcBef>
                  <a:spcAft>
                    <a:spcPts val="0"/>
                  </a:spcAft>
                </a:pPr>
                <a:r>
                  <a:rPr lang="en-US" sz="800">
                    <a:effectLst/>
                    <a:latin typeface="Calibri" panose="020F0502020204030204" pitchFamily="34" charset="0"/>
                    <a:ea typeface="MS Mincho" panose="02020609040205080304" pitchFamily="49" charset="-128"/>
                    <a:cs typeface="Calibri" panose="020F0502020204030204" pitchFamily="34" charset="0"/>
                  </a:rPr>
                  <a:t>&amp; Herzegovina</a:t>
                </a:r>
                <a:endParaRPr lang="en-US" sz="1100">
                  <a:effectLst/>
                  <a:latin typeface="Calibri" panose="020F0502020204030204" pitchFamily="34" charset="0"/>
                  <a:ea typeface="MS Mincho" panose="02020609040205080304" pitchFamily="49" charset="-128"/>
                  <a:cs typeface="Arial" panose="020B0604020202020204" pitchFamily="34" charset="0"/>
                </a:endParaRPr>
              </a:p>
            </p:txBody>
          </p:sp>
          <p:sp>
            <p:nvSpPr>
              <p:cNvPr id="25" name="Text Box 43">
                <a:extLst>
                  <a:ext uri="{FF2B5EF4-FFF2-40B4-BE49-F238E27FC236}">
                    <a16:creationId xmlns:a16="http://schemas.microsoft.com/office/drawing/2014/main" id="{C942E5E0-3BAD-BEA4-8636-117026BAC3A9}"/>
                  </a:ext>
                </a:extLst>
              </p:cNvPr>
              <p:cNvSpPr txBox="1"/>
              <p:nvPr/>
            </p:nvSpPr>
            <p:spPr>
              <a:xfrm>
                <a:off x="238125" y="1885950"/>
                <a:ext cx="457200" cy="13716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800">
                    <a:effectLst/>
                    <a:latin typeface="Calibri" panose="020F0502020204030204" pitchFamily="34" charset="0"/>
                    <a:ea typeface="MS Mincho" panose="02020609040205080304" pitchFamily="49" charset="-128"/>
                    <a:cs typeface="Calibri" panose="020F0502020204030204" pitchFamily="34" charset="0"/>
                  </a:rPr>
                  <a:t>Croatia</a:t>
                </a:r>
                <a:endParaRPr lang="en-US" sz="1100">
                  <a:effectLst/>
                  <a:latin typeface="Calibri" panose="020F0502020204030204" pitchFamily="34" charset="0"/>
                  <a:ea typeface="MS Mincho" panose="02020609040205080304" pitchFamily="49" charset="-128"/>
                  <a:cs typeface="Arial" panose="020B0604020202020204" pitchFamily="34" charset="0"/>
                </a:endParaRPr>
              </a:p>
            </p:txBody>
          </p:sp>
          <p:sp>
            <p:nvSpPr>
              <p:cNvPr id="26" name="Text Box 46">
                <a:extLst>
                  <a:ext uri="{FF2B5EF4-FFF2-40B4-BE49-F238E27FC236}">
                    <a16:creationId xmlns:a16="http://schemas.microsoft.com/office/drawing/2014/main" id="{BC02E211-01B6-50A1-D588-1F93FF76D851}"/>
                  </a:ext>
                </a:extLst>
              </p:cNvPr>
              <p:cNvSpPr txBox="1"/>
              <p:nvPr/>
            </p:nvSpPr>
            <p:spPr>
              <a:xfrm>
                <a:off x="0" y="1724025"/>
                <a:ext cx="457200" cy="13716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800">
                    <a:effectLst/>
                    <a:latin typeface="Calibri" panose="020F0502020204030204" pitchFamily="34" charset="0"/>
                    <a:ea typeface="MS Mincho" panose="02020609040205080304" pitchFamily="49" charset="-128"/>
                    <a:cs typeface="Calibri" panose="020F0502020204030204" pitchFamily="34" charset="0"/>
                  </a:rPr>
                  <a:t>Slovenia</a:t>
                </a:r>
                <a:endParaRPr lang="en-US" sz="1100">
                  <a:effectLst/>
                  <a:latin typeface="Calibri" panose="020F0502020204030204" pitchFamily="34" charset="0"/>
                  <a:ea typeface="MS Mincho" panose="02020609040205080304" pitchFamily="49" charset="-128"/>
                  <a:cs typeface="Arial" panose="020B0604020202020204" pitchFamily="34" charset="0"/>
                </a:endParaRPr>
              </a:p>
            </p:txBody>
          </p:sp>
          <p:sp>
            <p:nvSpPr>
              <p:cNvPr id="27" name="Text Box 47">
                <a:extLst>
                  <a:ext uri="{FF2B5EF4-FFF2-40B4-BE49-F238E27FC236}">
                    <a16:creationId xmlns:a16="http://schemas.microsoft.com/office/drawing/2014/main" id="{A99D28AB-B34C-68FB-F7A1-977567C49F34}"/>
                  </a:ext>
                </a:extLst>
              </p:cNvPr>
              <p:cNvSpPr txBox="1"/>
              <p:nvPr/>
            </p:nvSpPr>
            <p:spPr>
              <a:xfrm>
                <a:off x="752475" y="2047875"/>
                <a:ext cx="365760" cy="13716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800">
                    <a:effectLst/>
                    <a:latin typeface="Calibri" panose="020F0502020204030204" pitchFamily="34" charset="0"/>
                    <a:ea typeface="MS Mincho" panose="02020609040205080304" pitchFamily="49" charset="-128"/>
                    <a:cs typeface="Calibri" panose="020F0502020204030204" pitchFamily="34" charset="0"/>
                  </a:rPr>
                  <a:t>Serbia</a:t>
                </a:r>
                <a:endParaRPr lang="en-US" sz="1100">
                  <a:effectLst/>
                  <a:latin typeface="Calibri" panose="020F0502020204030204" pitchFamily="34" charset="0"/>
                  <a:ea typeface="MS Mincho" panose="02020609040205080304" pitchFamily="49" charset="-128"/>
                  <a:cs typeface="Arial" panose="020B0604020202020204" pitchFamily="34" charset="0"/>
                </a:endParaRPr>
              </a:p>
            </p:txBody>
          </p:sp>
          <p:sp>
            <p:nvSpPr>
              <p:cNvPr id="28" name="Text Box 26">
                <a:extLst>
                  <a:ext uri="{FF2B5EF4-FFF2-40B4-BE49-F238E27FC236}">
                    <a16:creationId xmlns:a16="http://schemas.microsoft.com/office/drawing/2014/main" id="{A65B501C-E96F-3516-EAEF-6EDC7BF3A7F4}"/>
                  </a:ext>
                </a:extLst>
              </p:cNvPr>
              <p:cNvSpPr txBox="1"/>
              <p:nvPr/>
            </p:nvSpPr>
            <p:spPr>
              <a:xfrm>
                <a:off x="4286250" y="2276475"/>
                <a:ext cx="640080" cy="18288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800">
                    <a:effectLst/>
                    <a:latin typeface="Calibri" panose="020F0502020204030204" pitchFamily="34" charset="0"/>
                    <a:ea typeface="MS Mincho" panose="02020609040205080304" pitchFamily="49" charset="-128"/>
                    <a:cs typeface="Calibri" panose="020F0502020204030204" pitchFamily="34" charset="0"/>
                  </a:rPr>
                  <a:t>Uzbekistan</a:t>
                </a:r>
                <a:endParaRPr lang="en-US" sz="1100">
                  <a:effectLst/>
                  <a:latin typeface="Calibri" panose="020F0502020204030204" pitchFamily="34" charset="0"/>
                  <a:ea typeface="MS Mincho" panose="02020609040205080304" pitchFamily="49" charset="-128"/>
                  <a:cs typeface="Arial" panose="020B0604020202020204" pitchFamily="34" charset="0"/>
                </a:endParaRPr>
              </a:p>
            </p:txBody>
          </p:sp>
          <p:sp>
            <p:nvSpPr>
              <p:cNvPr id="29" name="Text Box 14">
                <a:extLst>
                  <a:ext uri="{FF2B5EF4-FFF2-40B4-BE49-F238E27FC236}">
                    <a16:creationId xmlns:a16="http://schemas.microsoft.com/office/drawing/2014/main" id="{D167537D-7158-978A-1A29-BD6248171168}"/>
                  </a:ext>
                </a:extLst>
              </p:cNvPr>
              <p:cNvSpPr txBox="1"/>
              <p:nvPr/>
            </p:nvSpPr>
            <p:spPr>
              <a:xfrm>
                <a:off x="904875" y="2381250"/>
                <a:ext cx="548640" cy="257175"/>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nSpc>
                    <a:spcPct val="107000"/>
                  </a:lnSpc>
                  <a:spcBef>
                    <a:spcPts val="0"/>
                  </a:spcBef>
                  <a:spcAft>
                    <a:spcPts val="0"/>
                  </a:spcAft>
                </a:pPr>
                <a:r>
                  <a:rPr lang="en-US" sz="800">
                    <a:effectLst/>
                    <a:latin typeface="Calibri" panose="020F0502020204030204" pitchFamily="34" charset="0"/>
                    <a:ea typeface="MS Mincho" panose="02020609040205080304" pitchFamily="49" charset="-128"/>
                    <a:cs typeface="Calibri" panose="020F0502020204030204" pitchFamily="34" charset="0"/>
                  </a:rPr>
                  <a:t>North Macedonia</a:t>
                </a:r>
                <a:endParaRPr lang="en-US" sz="1100">
                  <a:effectLst/>
                  <a:latin typeface="Calibri" panose="020F0502020204030204" pitchFamily="34" charset="0"/>
                  <a:ea typeface="MS Mincho" panose="02020609040205080304" pitchFamily="49" charset="-128"/>
                  <a:cs typeface="Arial" panose="020B0604020202020204" pitchFamily="34" charset="0"/>
                </a:endParaRPr>
              </a:p>
            </p:txBody>
          </p:sp>
          <p:sp>
            <p:nvSpPr>
              <p:cNvPr id="31" name="Text Box 24">
                <a:extLst>
                  <a:ext uri="{FF2B5EF4-FFF2-40B4-BE49-F238E27FC236}">
                    <a16:creationId xmlns:a16="http://schemas.microsoft.com/office/drawing/2014/main" id="{6350C4FF-9F49-BBA1-30CB-EA4AC40FFD96}"/>
                  </a:ext>
                </a:extLst>
              </p:cNvPr>
              <p:cNvSpPr txBox="1"/>
              <p:nvPr/>
            </p:nvSpPr>
            <p:spPr>
              <a:xfrm>
                <a:off x="1076325" y="2219325"/>
                <a:ext cx="457200" cy="13716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800">
                    <a:effectLst/>
                    <a:latin typeface="Calibri" panose="020F0502020204030204" pitchFamily="34" charset="0"/>
                    <a:ea typeface="MS Mincho" panose="02020609040205080304" pitchFamily="49" charset="-128"/>
                    <a:cs typeface="Calibri" panose="020F0502020204030204" pitchFamily="34" charset="0"/>
                  </a:rPr>
                  <a:t>Bulgaria</a:t>
                </a:r>
                <a:endParaRPr lang="en-US" sz="1100">
                  <a:effectLst/>
                  <a:latin typeface="Calibri" panose="020F0502020204030204" pitchFamily="34" charset="0"/>
                  <a:ea typeface="MS Mincho" panose="02020609040205080304" pitchFamily="49" charset="-128"/>
                  <a:cs typeface="Arial" panose="020B0604020202020204" pitchFamily="34" charset="0"/>
                </a:endParaRPr>
              </a:p>
            </p:txBody>
          </p:sp>
          <p:sp>
            <p:nvSpPr>
              <p:cNvPr id="32" name="Text Box 41">
                <a:extLst>
                  <a:ext uri="{FF2B5EF4-FFF2-40B4-BE49-F238E27FC236}">
                    <a16:creationId xmlns:a16="http://schemas.microsoft.com/office/drawing/2014/main" id="{C31B92F5-274E-176F-4EDD-C362637217DC}"/>
                  </a:ext>
                </a:extLst>
              </p:cNvPr>
              <p:cNvSpPr txBox="1"/>
              <p:nvPr/>
            </p:nvSpPr>
            <p:spPr>
              <a:xfrm>
                <a:off x="266700" y="2295525"/>
                <a:ext cx="548640" cy="13716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700">
                    <a:effectLst/>
                    <a:latin typeface="Calibri" panose="020F0502020204030204" pitchFamily="34" charset="0"/>
                    <a:ea typeface="MS Mincho" panose="02020609040205080304" pitchFamily="49" charset="-128"/>
                    <a:cs typeface="Calibri" panose="020F0502020204030204" pitchFamily="34" charset="0"/>
                  </a:rPr>
                  <a:t>Montenegro</a:t>
                </a:r>
                <a:endParaRPr lang="en-US" sz="1100">
                  <a:effectLst/>
                  <a:latin typeface="Calibri" panose="020F0502020204030204" pitchFamily="34" charset="0"/>
                  <a:ea typeface="MS Mincho" panose="02020609040205080304" pitchFamily="49" charset="-128"/>
                  <a:cs typeface="Arial" panose="020B0604020202020204" pitchFamily="34" charset="0"/>
                </a:endParaRPr>
              </a:p>
            </p:txBody>
          </p:sp>
          <p:sp>
            <p:nvSpPr>
              <p:cNvPr id="33" name="Text Box 54">
                <a:extLst>
                  <a:ext uri="{FF2B5EF4-FFF2-40B4-BE49-F238E27FC236}">
                    <a16:creationId xmlns:a16="http://schemas.microsoft.com/office/drawing/2014/main" id="{44284151-E337-0898-9BF5-38B8B41B3AC8}"/>
                  </a:ext>
                </a:extLst>
              </p:cNvPr>
              <p:cNvSpPr txBox="1"/>
              <p:nvPr/>
            </p:nvSpPr>
            <p:spPr>
              <a:xfrm>
                <a:off x="695325" y="2257425"/>
                <a:ext cx="457200" cy="13716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700">
                    <a:effectLst/>
                    <a:latin typeface="Calibri" panose="020F0502020204030204" pitchFamily="34" charset="0"/>
                    <a:ea typeface="MS Mincho" panose="02020609040205080304" pitchFamily="49" charset="-128"/>
                    <a:cs typeface="Calibri" panose="020F0502020204030204" pitchFamily="34" charset="0"/>
                  </a:rPr>
                  <a:t>Kosovo</a:t>
                </a:r>
                <a:endParaRPr lang="en-US" sz="1100">
                  <a:effectLst/>
                  <a:latin typeface="Calibri" panose="020F0502020204030204" pitchFamily="34" charset="0"/>
                  <a:ea typeface="MS Mincho" panose="02020609040205080304" pitchFamily="49" charset="-128"/>
                  <a:cs typeface="Arial" panose="020B0604020202020204" pitchFamily="34" charset="0"/>
                </a:endParaRPr>
              </a:p>
            </p:txBody>
          </p:sp>
          <p:sp>
            <p:nvSpPr>
              <p:cNvPr id="34" name="Text Box 31">
                <a:extLst>
                  <a:ext uri="{FF2B5EF4-FFF2-40B4-BE49-F238E27FC236}">
                    <a16:creationId xmlns:a16="http://schemas.microsoft.com/office/drawing/2014/main" id="{E992862D-8E35-3D85-8DC1-C700F516F687}"/>
                  </a:ext>
                </a:extLst>
              </p:cNvPr>
              <p:cNvSpPr txBox="1"/>
              <p:nvPr/>
            </p:nvSpPr>
            <p:spPr>
              <a:xfrm>
                <a:off x="400050" y="2419350"/>
                <a:ext cx="457200" cy="13716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800">
                    <a:effectLst/>
                    <a:latin typeface="Calibri" panose="020F0502020204030204" pitchFamily="34" charset="0"/>
                    <a:ea typeface="MS Mincho" panose="02020609040205080304" pitchFamily="49" charset="-128"/>
                    <a:cs typeface="Calibri" panose="020F0502020204030204" pitchFamily="34" charset="0"/>
                  </a:rPr>
                  <a:t>Albania</a:t>
                </a:r>
                <a:endParaRPr lang="en-US" sz="1100">
                  <a:effectLst/>
                  <a:latin typeface="Calibri" panose="020F0502020204030204" pitchFamily="34" charset="0"/>
                  <a:ea typeface="MS Mincho" panose="02020609040205080304" pitchFamily="49" charset="-128"/>
                  <a:cs typeface="Arial" panose="020B0604020202020204" pitchFamily="34" charset="0"/>
                </a:endParaRPr>
              </a:p>
            </p:txBody>
          </p:sp>
          <p:sp>
            <p:nvSpPr>
              <p:cNvPr id="38" name="Text Box 60">
                <a:extLst>
                  <a:ext uri="{FF2B5EF4-FFF2-40B4-BE49-F238E27FC236}">
                    <a16:creationId xmlns:a16="http://schemas.microsoft.com/office/drawing/2014/main" id="{A1ED8D29-AC9C-B14C-F049-45CA0F911C39}"/>
                  </a:ext>
                </a:extLst>
              </p:cNvPr>
              <p:cNvSpPr txBox="1"/>
              <p:nvPr/>
            </p:nvSpPr>
            <p:spPr>
              <a:xfrm>
                <a:off x="2686050" y="2295525"/>
                <a:ext cx="457200" cy="13716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800">
                    <a:effectLst/>
                    <a:latin typeface="Calibri" panose="020F0502020204030204" pitchFamily="34" charset="0"/>
                    <a:ea typeface="MS Mincho" panose="02020609040205080304" pitchFamily="49" charset="-128"/>
                    <a:cs typeface="Calibri" panose="020F0502020204030204" pitchFamily="34" charset="0"/>
                  </a:rPr>
                  <a:t>Georgia</a:t>
                </a:r>
                <a:endParaRPr lang="en-US" sz="1100">
                  <a:effectLst/>
                  <a:latin typeface="Calibri" panose="020F0502020204030204" pitchFamily="34" charset="0"/>
                  <a:ea typeface="MS Mincho" panose="02020609040205080304" pitchFamily="49" charset="-128"/>
                  <a:cs typeface="Arial" panose="020B0604020202020204" pitchFamily="34" charset="0"/>
                </a:endParaRPr>
              </a:p>
            </p:txBody>
          </p:sp>
          <p:sp>
            <p:nvSpPr>
              <p:cNvPr id="40" name="Text Box 64">
                <a:extLst>
                  <a:ext uri="{FF2B5EF4-FFF2-40B4-BE49-F238E27FC236}">
                    <a16:creationId xmlns:a16="http://schemas.microsoft.com/office/drawing/2014/main" id="{139779F7-8A25-A57E-7E06-13D4DF410E97}"/>
                  </a:ext>
                </a:extLst>
              </p:cNvPr>
              <p:cNvSpPr txBox="1"/>
              <p:nvPr/>
            </p:nvSpPr>
            <p:spPr>
              <a:xfrm>
                <a:off x="2762250" y="2447925"/>
                <a:ext cx="457200" cy="13716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800">
                    <a:effectLst/>
                    <a:latin typeface="Calibri" panose="020F0502020204030204" pitchFamily="34" charset="0"/>
                    <a:ea typeface="MS Mincho" panose="02020609040205080304" pitchFamily="49" charset="-128"/>
                    <a:cs typeface="Calibri" panose="020F0502020204030204" pitchFamily="34" charset="0"/>
                  </a:rPr>
                  <a:t>Armenia</a:t>
                </a:r>
                <a:endParaRPr lang="en-US" sz="1100">
                  <a:effectLst/>
                  <a:latin typeface="Calibri" panose="020F0502020204030204" pitchFamily="34" charset="0"/>
                  <a:ea typeface="MS Mincho" panose="02020609040205080304" pitchFamily="49" charset="-128"/>
                  <a:cs typeface="Arial" panose="020B0604020202020204" pitchFamily="34" charset="0"/>
                </a:endParaRPr>
              </a:p>
            </p:txBody>
          </p:sp>
          <p:sp>
            <p:nvSpPr>
              <p:cNvPr id="42" name="Text Box 55">
                <a:extLst>
                  <a:ext uri="{FF2B5EF4-FFF2-40B4-BE49-F238E27FC236}">
                    <a16:creationId xmlns:a16="http://schemas.microsoft.com/office/drawing/2014/main" id="{F03364BE-2A13-BDC0-8C46-70F9FCFD3DB6}"/>
                  </a:ext>
                </a:extLst>
              </p:cNvPr>
              <p:cNvSpPr txBox="1"/>
              <p:nvPr/>
            </p:nvSpPr>
            <p:spPr>
              <a:xfrm>
                <a:off x="5543550" y="2286000"/>
                <a:ext cx="457200" cy="27432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800">
                    <a:effectLst/>
                    <a:latin typeface="Calibri" panose="020F0502020204030204" pitchFamily="34" charset="0"/>
                    <a:ea typeface="MS Mincho" panose="02020609040205080304" pitchFamily="49" charset="-128"/>
                    <a:cs typeface="Calibri" panose="020F0502020204030204" pitchFamily="34" charset="0"/>
                  </a:rPr>
                  <a:t>Kyrgyz Republic</a:t>
                </a:r>
                <a:endParaRPr lang="en-US" sz="1100">
                  <a:effectLst/>
                  <a:latin typeface="Calibri" panose="020F0502020204030204" pitchFamily="34" charset="0"/>
                  <a:ea typeface="MS Mincho" panose="02020609040205080304" pitchFamily="49" charset="-128"/>
                  <a:cs typeface="Arial" panose="020B0604020202020204" pitchFamily="34" charset="0"/>
                </a:endParaRPr>
              </a:p>
            </p:txBody>
          </p:sp>
          <p:sp>
            <p:nvSpPr>
              <p:cNvPr id="47" name="Text Box 59">
                <a:extLst>
                  <a:ext uri="{FF2B5EF4-FFF2-40B4-BE49-F238E27FC236}">
                    <a16:creationId xmlns:a16="http://schemas.microsoft.com/office/drawing/2014/main" id="{2D60A46B-BB40-B075-9ED8-61FFA990C945}"/>
                  </a:ext>
                </a:extLst>
              </p:cNvPr>
              <p:cNvSpPr txBox="1"/>
              <p:nvPr/>
            </p:nvSpPr>
            <p:spPr>
              <a:xfrm>
                <a:off x="3076575" y="2552700"/>
                <a:ext cx="548640" cy="13716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800">
                    <a:effectLst/>
                    <a:latin typeface="Calibri" panose="020F0502020204030204" pitchFamily="34" charset="0"/>
                    <a:ea typeface="MS Mincho" panose="02020609040205080304" pitchFamily="49" charset="-128"/>
                    <a:cs typeface="Calibri" panose="020F0502020204030204" pitchFamily="34" charset="0"/>
                  </a:rPr>
                  <a:t>Azerbaijan</a:t>
                </a:r>
                <a:endParaRPr lang="en-US" sz="1100">
                  <a:effectLst/>
                  <a:latin typeface="Calibri" panose="020F0502020204030204" pitchFamily="34" charset="0"/>
                  <a:ea typeface="MS Mincho" panose="02020609040205080304" pitchFamily="49" charset="-128"/>
                  <a:cs typeface="Arial" panose="020B0604020202020204" pitchFamily="34" charset="0"/>
                </a:endParaRPr>
              </a:p>
            </p:txBody>
          </p:sp>
          <p:sp>
            <p:nvSpPr>
              <p:cNvPr id="48" name="Text Box 21">
                <a:extLst>
                  <a:ext uri="{FF2B5EF4-FFF2-40B4-BE49-F238E27FC236}">
                    <a16:creationId xmlns:a16="http://schemas.microsoft.com/office/drawing/2014/main" id="{F36DB674-BBA1-6599-E3CD-4428F78B934C}"/>
                  </a:ext>
                </a:extLst>
              </p:cNvPr>
              <p:cNvSpPr txBox="1"/>
              <p:nvPr/>
            </p:nvSpPr>
            <p:spPr>
              <a:xfrm>
                <a:off x="3810000" y="2609850"/>
                <a:ext cx="731520" cy="18288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800">
                    <a:effectLst/>
                    <a:latin typeface="Calibri" panose="020F0502020204030204" pitchFamily="34" charset="0"/>
                    <a:ea typeface="MS Mincho" panose="02020609040205080304" pitchFamily="49" charset="-128"/>
                    <a:cs typeface="Calibri" panose="020F0502020204030204" pitchFamily="34" charset="0"/>
                  </a:rPr>
                  <a:t>Turkmenistan</a:t>
                </a:r>
                <a:endParaRPr lang="en-US" sz="1100">
                  <a:effectLst/>
                  <a:latin typeface="Calibri" panose="020F0502020204030204" pitchFamily="34" charset="0"/>
                  <a:ea typeface="MS Mincho" panose="02020609040205080304" pitchFamily="49" charset="-128"/>
                  <a:cs typeface="Arial" panose="020B0604020202020204" pitchFamily="34" charset="0"/>
                </a:endParaRPr>
              </a:p>
            </p:txBody>
          </p:sp>
          <p:sp>
            <p:nvSpPr>
              <p:cNvPr id="49" name="Text Box 13">
                <a:extLst>
                  <a:ext uri="{FF2B5EF4-FFF2-40B4-BE49-F238E27FC236}">
                    <a16:creationId xmlns:a16="http://schemas.microsoft.com/office/drawing/2014/main" id="{8F9D2B44-C7D5-A4DD-8CEF-FD2C9A8B3D70}"/>
                  </a:ext>
                </a:extLst>
              </p:cNvPr>
              <p:cNvSpPr txBox="1"/>
              <p:nvPr/>
            </p:nvSpPr>
            <p:spPr>
              <a:xfrm>
                <a:off x="1800225" y="2619375"/>
                <a:ext cx="640080" cy="18288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tr-TR" sz="1000">
                    <a:effectLst/>
                    <a:latin typeface="Calibri" panose="020F0502020204030204" pitchFamily="34" charset="0"/>
                    <a:ea typeface="MS Mincho" panose="02020609040205080304" pitchFamily="49" charset="-128"/>
                    <a:cs typeface="Calibri" panose="020F0502020204030204" pitchFamily="34" charset="0"/>
                  </a:rPr>
                  <a:t>Türkiye</a:t>
                </a:r>
                <a:endParaRPr lang="en-US" sz="1100">
                  <a:effectLst/>
                  <a:latin typeface="Calibri" panose="020F0502020204030204" pitchFamily="34" charset="0"/>
                  <a:ea typeface="MS Mincho" panose="02020609040205080304" pitchFamily="49" charset="-128"/>
                  <a:cs typeface="Arial" panose="020B0604020202020204" pitchFamily="34" charset="0"/>
                </a:endParaRPr>
              </a:p>
            </p:txBody>
          </p:sp>
          <p:sp>
            <p:nvSpPr>
              <p:cNvPr id="50" name="Text Box 58">
                <a:extLst>
                  <a:ext uri="{FF2B5EF4-FFF2-40B4-BE49-F238E27FC236}">
                    <a16:creationId xmlns:a16="http://schemas.microsoft.com/office/drawing/2014/main" id="{83E078CD-54BF-73DF-68F3-6EED58F18230}"/>
                  </a:ext>
                </a:extLst>
              </p:cNvPr>
              <p:cNvSpPr txBox="1"/>
              <p:nvPr/>
            </p:nvSpPr>
            <p:spPr>
              <a:xfrm>
                <a:off x="5029200" y="2676525"/>
                <a:ext cx="548640" cy="18288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800">
                    <a:effectLst/>
                    <a:latin typeface="Calibri" panose="020F0502020204030204" pitchFamily="34" charset="0"/>
                    <a:ea typeface="MS Mincho" panose="02020609040205080304" pitchFamily="49" charset="-128"/>
                    <a:cs typeface="Calibri" panose="020F0502020204030204" pitchFamily="34" charset="0"/>
                  </a:rPr>
                  <a:t>Tajikistan</a:t>
                </a:r>
                <a:endParaRPr lang="en-US" sz="1100">
                  <a:effectLst/>
                  <a:latin typeface="Calibri" panose="020F0502020204030204" pitchFamily="34" charset="0"/>
                  <a:ea typeface="MS Mincho" panose="02020609040205080304" pitchFamily="49" charset="-128"/>
                  <a:cs typeface="Arial" panose="020B0604020202020204" pitchFamily="34" charset="0"/>
                </a:endParaRPr>
              </a:p>
            </p:txBody>
          </p:sp>
        </p:grpSp>
      </p:grpSp>
    </p:spTree>
    <p:extLst>
      <p:ext uri="{BB962C8B-B14F-4D97-AF65-F5344CB8AC3E}">
        <p14:creationId xmlns:p14="http://schemas.microsoft.com/office/powerpoint/2010/main" val="1110165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6">
            <a:extLst>
              <a:ext uri="{FF2B5EF4-FFF2-40B4-BE49-F238E27FC236}">
                <a16:creationId xmlns:a16="http://schemas.microsoft.com/office/drawing/2014/main" id="{16A070A0-002E-4C60-9004-A0E5EB9B4413}"/>
              </a:ext>
            </a:extLst>
          </p:cNvPr>
          <p:cNvSpPr>
            <a:spLocks noGrp="1"/>
          </p:cNvSpPr>
          <p:nvPr>
            <p:ph type="sldNum" sz="quarter" idx="12"/>
          </p:nvPr>
        </p:nvSpPr>
        <p:spPr>
          <a:xfrm>
            <a:off x="11490426" y="6577066"/>
            <a:ext cx="548640" cy="182880"/>
          </a:xfrm>
        </p:spPr>
        <p:txBody>
          <a:bodyPr/>
          <a:lstStyle/>
          <a:p>
            <a:fld id="{69E4C1A1-F8C7-4D21-BD7F-8AC1C55994DC}" type="slidenum">
              <a:rPr lang="en-US" smtClean="0"/>
              <a:t>12</a:t>
            </a:fld>
            <a:endParaRPr lang="en-US" dirty="0"/>
          </a:p>
        </p:txBody>
      </p:sp>
      <p:pic>
        <p:nvPicPr>
          <p:cNvPr id="30" name="Picture 29" descr="Text&#10;&#10;Description automatically generated with medium confidence">
            <a:extLst>
              <a:ext uri="{FF2B5EF4-FFF2-40B4-BE49-F238E27FC236}">
                <a16:creationId xmlns:a16="http://schemas.microsoft.com/office/drawing/2014/main" id="{B23AB1EA-8434-403C-9990-A8D189F1D8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27" y="119411"/>
            <a:ext cx="1592295" cy="548640"/>
          </a:xfrm>
          <a:prstGeom prst="rect">
            <a:avLst/>
          </a:prstGeom>
        </p:spPr>
      </p:pic>
      <p:sp>
        <p:nvSpPr>
          <p:cNvPr id="3" name="Rectangle 2">
            <a:extLst>
              <a:ext uri="{FF2B5EF4-FFF2-40B4-BE49-F238E27FC236}">
                <a16:creationId xmlns:a16="http://schemas.microsoft.com/office/drawing/2014/main" id="{A3B76993-6717-95A0-3079-5568BACE5936}"/>
              </a:ext>
            </a:extLst>
          </p:cNvPr>
          <p:cNvSpPr/>
          <p:nvPr/>
        </p:nvSpPr>
        <p:spPr>
          <a:xfrm>
            <a:off x="437967" y="4461915"/>
            <a:ext cx="5486400" cy="18288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E0464B4-1E88-D86B-7A67-0C98E3C69E47}"/>
              </a:ext>
            </a:extLst>
          </p:cNvPr>
          <p:cNvSpPr txBox="1"/>
          <p:nvPr/>
        </p:nvSpPr>
        <p:spPr>
          <a:xfrm>
            <a:off x="507269" y="4526762"/>
            <a:ext cx="5303520" cy="1677382"/>
          </a:xfrm>
          <a:prstGeom prst="rect">
            <a:avLst/>
          </a:prstGeom>
          <a:noFill/>
        </p:spPr>
        <p:txBody>
          <a:bodyPr wrap="square">
            <a:spAutoFit/>
          </a:bodyPr>
          <a:lstStyle/>
          <a:p>
            <a:pPr marL="285750" lvl="0" indent="-285750">
              <a:spcAft>
                <a:spcPts val="600"/>
              </a:spcAft>
              <a:buSzPct val="100000"/>
              <a:buFont typeface="Wingdings 2" panose="05020102010507070707" pitchFamily="18" charset="2"/>
              <a:buChar char=""/>
            </a:pPr>
            <a:r>
              <a:rPr lang="en-US" sz="1400" dirty="0">
                <a:solidFill>
                  <a:srgbClr val="0070C0"/>
                </a:solidFill>
                <a:latin typeface="Montserrat" panose="00000500000000000000" pitchFamily="2" charset="0"/>
              </a:rPr>
              <a:t>ECA maturity levels are higher than all other regions, demonstrating a substantial focus on especially in public service delivery core government systems. </a:t>
            </a:r>
          </a:p>
          <a:p>
            <a:pPr marL="285750" lvl="0" indent="-285750">
              <a:spcAft>
                <a:spcPts val="600"/>
              </a:spcAft>
              <a:buSzPct val="100000"/>
              <a:buFont typeface="Wingdings 2" panose="05020102010507070707" pitchFamily="18" charset="2"/>
              <a:buChar char=""/>
            </a:pPr>
            <a:r>
              <a:rPr lang="en-US" sz="1400" dirty="0">
                <a:solidFill>
                  <a:srgbClr val="0070C0"/>
                </a:solidFill>
                <a:latin typeface="Montserrat" panose="00000500000000000000" pitchFamily="2" charset="0"/>
              </a:rPr>
              <a:t>Opportunities for further improvements exist in all countries regarding digital citizen engagement, use of open-source software, digital skills, and innovation strategies and programs.</a:t>
            </a:r>
          </a:p>
        </p:txBody>
      </p:sp>
      <p:sp>
        <p:nvSpPr>
          <p:cNvPr id="11" name="TextBox 10">
            <a:extLst>
              <a:ext uri="{FF2B5EF4-FFF2-40B4-BE49-F238E27FC236}">
                <a16:creationId xmlns:a16="http://schemas.microsoft.com/office/drawing/2014/main" id="{F2EB9620-1D6A-FF96-6AFA-4E8ECE1242BC}"/>
              </a:ext>
            </a:extLst>
          </p:cNvPr>
          <p:cNvSpPr txBox="1"/>
          <p:nvPr/>
        </p:nvSpPr>
        <p:spPr>
          <a:xfrm>
            <a:off x="5727171" y="119411"/>
            <a:ext cx="6236001" cy="523220"/>
          </a:xfrm>
          <a:prstGeom prst="rect">
            <a:avLst/>
          </a:prstGeom>
          <a:noFill/>
        </p:spPr>
        <p:txBody>
          <a:bodyPr wrap="none" rtlCol="0">
            <a:spAutoFit/>
          </a:bodyPr>
          <a:lstStyle/>
          <a:p>
            <a:pPr algn="r"/>
            <a:r>
              <a:rPr lang="en-US" sz="2800" b="1" dirty="0">
                <a:solidFill>
                  <a:srgbClr val="0000CC"/>
                </a:solidFill>
                <a:latin typeface="Montserrat" panose="00000500000000000000" pitchFamily="2" charset="0"/>
              </a:rPr>
              <a:t>Zoom In: Europe &amp; Central Asia</a:t>
            </a:r>
          </a:p>
        </p:txBody>
      </p:sp>
      <p:sp>
        <p:nvSpPr>
          <p:cNvPr id="44" name="Rectangle 43">
            <a:extLst>
              <a:ext uri="{FF2B5EF4-FFF2-40B4-BE49-F238E27FC236}">
                <a16:creationId xmlns:a16="http://schemas.microsoft.com/office/drawing/2014/main" id="{0C671D42-3AED-5BAF-BCAC-3BCD0CE28C73}"/>
              </a:ext>
            </a:extLst>
          </p:cNvPr>
          <p:cNvSpPr/>
          <p:nvPr/>
        </p:nvSpPr>
        <p:spPr>
          <a:xfrm>
            <a:off x="7263268" y="1044673"/>
            <a:ext cx="3566160" cy="184666"/>
          </a:xfrm>
          <a:prstGeom prst="rect">
            <a:avLst/>
          </a:prstGeom>
        </p:spPr>
        <p:txBody>
          <a:bodyPr wrap="square" lIns="0" tIns="0" rIns="0" bIns="0">
            <a:spAutoFit/>
          </a:bodyPr>
          <a:lstStyle/>
          <a:p>
            <a:pPr lvl="0" algn="ctr">
              <a:spcAft>
                <a:spcPts val="600"/>
              </a:spcAft>
              <a:buSzPct val="90000"/>
            </a:pPr>
            <a:r>
              <a:rPr lang="en-US" sz="1200" b="1" dirty="0">
                <a:latin typeface="Montserrat" panose="00000500000000000000" pitchFamily="2" charset="0"/>
              </a:rPr>
              <a:t>Average GTMI Scores, by Region, 2022</a:t>
            </a:r>
          </a:p>
        </p:txBody>
      </p:sp>
      <p:sp>
        <p:nvSpPr>
          <p:cNvPr id="46" name="Rectangle 45">
            <a:extLst>
              <a:ext uri="{FF2B5EF4-FFF2-40B4-BE49-F238E27FC236}">
                <a16:creationId xmlns:a16="http://schemas.microsoft.com/office/drawing/2014/main" id="{9939613E-A715-E3CB-F416-475BE81B21EC}"/>
              </a:ext>
            </a:extLst>
          </p:cNvPr>
          <p:cNvSpPr/>
          <p:nvPr/>
        </p:nvSpPr>
        <p:spPr>
          <a:xfrm>
            <a:off x="336862" y="1044673"/>
            <a:ext cx="5669280" cy="276999"/>
          </a:xfrm>
          <a:prstGeom prst="rect">
            <a:avLst/>
          </a:prstGeom>
        </p:spPr>
        <p:txBody>
          <a:bodyPr wrap="square">
            <a:spAutoFit/>
          </a:bodyPr>
          <a:lstStyle/>
          <a:p>
            <a:pPr lvl="0" algn="ctr">
              <a:spcAft>
                <a:spcPts val="600"/>
              </a:spcAft>
              <a:buSzPct val="90000"/>
            </a:pPr>
            <a:r>
              <a:rPr lang="en-US" sz="1200" b="1" dirty="0">
                <a:latin typeface="Montserrat" panose="00000500000000000000" pitchFamily="2" charset="0"/>
              </a:rPr>
              <a:t>GovTech Maturity in the World Bank Regions, by GTMI Group, 2022</a:t>
            </a:r>
          </a:p>
        </p:txBody>
      </p:sp>
      <p:pic>
        <p:nvPicPr>
          <p:cNvPr id="9" name="Picture 8">
            <a:extLst>
              <a:ext uri="{FF2B5EF4-FFF2-40B4-BE49-F238E27FC236}">
                <a16:creationId xmlns:a16="http://schemas.microsoft.com/office/drawing/2014/main" id="{15EA4280-16B2-55CF-90FF-55B24A205F75}"/>
              </a:ext>
            </a:extLst>
          </p:cNvPr>
          <p:cNvPicPr>
            <a:picLocks noChangeAspect="1"/>
          </p:cNvPicPr>
          <p:nvPr/>
        </p:nvPicPr>
        <p:blipFill>
          <a:blip r:embed="rId3"/>
          <a:stretch>
            <a:fillRect/>
          </a:stretch>
        </p:blipFill>
        <p:spPr>
          <a:xfrm>
            <a:off x="437967" y="1383851"/>
            <a:ext cx="5486400" cy="2752825"/>
          </a:xfrm>
          <a:prstGeom prst="rect">
            <a:avLst/>
          </a:prstGeom>
        </p:spPr>
      </p:pic>
      <p:pic>
        <p:nvPicPr>
          <p:cNvPr id="35" name="Picture 34">
            <a:extLst>
              <a:ext uri="{FF2B5EF4-FFF2-40B4-BE49-F238E27FC236}">
                <a16:creationId xmlns:a16="http://schemas.microsoft.com/office/drawing/2014/main" id="{D1D95173-5981-BDF7-4568-25D9EF1098DE}"/>
              </a:ext>
            </a:extLst>
          </p:cNvPr>
          <p:cNvPicPr>
            <a:picLocks noChangeAspect="1"/>
          </p:cNvPicPr>
          <p:nvPr/>
        </p:nvPicPr>
        <p:blipFill>
          <a:blip r:embed="rId4"/>
          <a:stretch>
            <a:fillRect/>
          </a:stretch>
        </p:blipFill>
        <p:spPr>
          <a:xfrm>
            <a:off x="6303148" y="1383851"/>
            <a:ext cx="5486400" cy="2743199"/>
          </a:xfrm>
          <a:prstGeom prst="rect">
            <a:avLst/>
          </a:prstGeom>
        </p:spPr>
      </p:pic>
      <p:sp>
        <p:nvSpPr>
          <p:cNvPr id="41" name="Rectangle 40">
            <a:extLst>
              <a:ext uri="{FF2B5EF4-FFF2-40B4-BE49-F238E27FC236}">
                <a16:creationId xmlns:a16="http://schemas.microsoft.com/office/drawing/2014/main" id="{E01FCDDE-E6F0-3C2B-38D1-AE7F024F1D2B}"/>
              </a:ext>
            </a:extLst>
          </p:cNvPr>
          <p:cNvSpPr/>
          <p:nvPr/>
        </p:nvSpPr>
        <p:spPr>
          <a:xfrm>
            <a:off x="6338023" y="4461915"/>
            <a:ext cx="5486400" cy="18288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DBAF5FE1-28C1-20B4-F5FD-7948DA4D25A8}"/>
              </a:ext>
            </a:extLst>
          </p:cNvPr>
          <p:cNvSpPr txBox="1"/>
          <p:nvPr/>
        </p:nvSpPr>
        <p:spPr>
          <a:xfrm>
            <a:off x="6407325" y="4526762"/>
            <a:ext cx="5303520" cy="1677382"/>
          </a:xfrm>
          <a:prstGeom prst="rect">
            <a:avLst/>
          </a:prstGeom>
          <a:noFill/>
        </p:spPr>
        <p:txBody>
          <a:bodyPr wrap="square">
            <a:spAutoFit/>
          </a:bodyPr>
          <a:lstStyle/>
          <a:p>
            <a:pPr marL="285750" lvl="0" indent="-285750">
              <a:spcAft>
                <a:spcPts val="600"/>
              </a:spcAft>
              <a:buSzPct val="100000"/>
              <a:buFont typeface="Wingdings 2" panose="05020102010507070707" pitchFamily="18" charset="2"/>
              <a:buChar char=""/>
            </a:pPr>
            <a:r>
              <a:rPr lang="en-US" sz="1400" dirty="0">
                <a:solidFill>
                  <a:srgbClr val="0070C0"/>
                </a:solidFill>
                <a:latin typeface="Montserrat" panose="00000500000000000000" pitchFamily="2" charset="0"/>
              </a:rPr>
              <a:t>ECA region made relatively stronger progress in GovTech initiatives, especially on online services and the modernization and interoperability of core government systems, as well as the broader GovTech enabling environment.</a:t>
            </a:r>
          </a:p>
          <a:p>
            <a:pPr marL="285750" lvl="0" indent="-285750">
              <a:spcAft>
                <a:spcPts val="600"/>
              </a:spcAft>
              <a:buSzPct val="100000"/>
              <a:buFont typeface="Wingdings 2" panose="05020102010507070707" pitchFamily="18" charset="2"/>
              <a:buChar char=""/>
            </a:pPr>
            <a:r>
              <a:rPr lang="en-US" sz="1400" dirty="0">
                <a:solidFill>
                  <a:srgbClr val="0070C0"/>
                </a:solidFill>
                <a:latin typeface="Montserrat" panose="00000500000000000000" pitchFamily="2" charset="0"/>
              </a:rPr>
              <a:t>Like other regions, there was slower progress in improving citizen engagement.</a:t>
            </a:r>
          </a:p>
        </p:txBody>
      </p:sp>
    </p:spTree>
    <p:extLst>
      <p:ext uri="{BB962C8B-B14F-4D97-AF65-F5344CB8AC3E}">
        <p14:creationId xmlns:p14="http://schemas.microsoft.com/office/powerpoint/2010/main" val="1299834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3657D7-59D4-9704-018C-4C582E0AC400}"/>
              </a:ext>
            </a:extLst>
          </p:cNvPr>
          <p:cNvPicPr>
            <a:picLocks noChangeAspect="1"/>
          </p:cNvPicPr>
          <p:nvPr/>
        </p:nvPicPr>
        <p:blipFill>
          <a:blip r:embed="rId2"/>
          <a:stretch>
            <a:fillRect/>
          </a:stretch>
        </p:blipFill>
        <p:spPr>
          <a:xfrm>
            <a:off x="8887888" y="4024178"/>
            <a:ext cx="3017520" cy="2265646"/>
          </a:xfrm>
          <a:prstGeom prst="rect">
            <a:avLst/>
          </a:prstGeom>
        </p:spPr>
      </p:pic>
      <p:pic>
        <p:nvPicPr>
          <p:cNvPr id="6" name="Picture 5">
            <a:extLst>
              <a:ext uri="{FF2B5EF4-FFF2-40B4-BE49-F238E27FC236}">
                <a16:creationId xmlns:a16="http://schemas.microsoft.com/office/drawing/2014/main" id="{4C8A494D-6E6D-AFA2-8B01-BD3B669D6EA3}"/>
              </a:ext>
            </a:extLst>
          </p:cNvPr>
          <p:cNvPicPr>
            <a:picLocks noChangeAspect="1"/>
          </p:cNvPicPr>
          <p:nvPr/>
        </p:nvPicPr>
        <p:blipFill>
          <a:blip r:embed="rId3"/>
          <a:stretch>
            <a:fillRect/>
          </a:stretch>
        </p:blipFill>
        <p:spPr>
          <a:xfrm>
            <a:off x="5054888" y="4024178"/>
            <a:ext cx="3017520" cy="2265646"/>
          </a:xfrm>
          <a:prstGeom prst="rect">
            <a:avLst/>
          </a:prstGeom>
        </p:spPr>
      </p:pic>
      <p:pic>
        <p:nvPicPr>
          <p:cNvPr id="4" name="Picture 3">
            <a:extLst>
              <a:ext uri="{FF2B5EF4-FFF2-40B4-BE49-F238E27FC236}">
                <a16:creationId xmlns:a16="http://schemas.microsoft.com/office/drawing/2014/main" id="{CBADE1D0-0926-D1E2-39BB-BAEAAACE8CD3}"/>
              </a:ext>
            </a:extLst>
          </p:cNvPr>
          <p:cNvPicPr>
            <a:picLocks noChangeAspect="1"/>
          </p:cNvPicPr>
          <p:nvPr/>
        </p:nvPicPr>
        <p:blipFill>
          <a:blip r:embed="rId4"/>
          <a:stretch>
            <a:fillRect/>
          </a:stretch>
        </p:blipFill>
        <p:spPr>
          <a:xfrm>
            <a:off x="5054888" y="1454111"/>
            <a:ext cx="3023878" cy="2011854"/>
          </a:xfrm>
          <a:prstGeom prst="rect">
            <a:avLst/>
          </a:prstGeom>
        </p:spPr>
      </p:pic>
      <p:pic>
        <p:nvPicPr>
          <p:cNvPr id="3" name="Picture 2">
            <a:extLst>
              <a:ext uri="{FF2B5EF4-FFF2-40B4-BE49-F238E27FC236}">
                <a16:creationId xmlns:a16="http://schemas.microsoft.com/office/drawing/2014/main" id="{643A1F32-E66C-023C-0025-855C8F5460BE}"/>
              </a:ext>
            </a:extLst>
          </p:cNvPr>
          <p:cNvPicPr>
            <a:picLocks noChangeAspect="1"/>
          </p:cNvPicPr>
          <p:nvPr/>
        </p:nvPicPr>
        <p:blipFill>
          <a:blip r:embed="rId5"/>
          <a:stretch>
            <a:fillRect/>
          </a:stretch>
        </p:blipFill>
        <p:spPr>
          <a:xfrm>
            <a:off x="8887626" y="1454111"/>
            <a:ext cx="3017782" cy="2011854"/>
          </a:xfrm>
          <a:prstGeom prst="rect">
            <a:avLst/>
          </a:prstGeom>
        </p:spPr>
      </p:pic>
      <p:sp>
        <p:nvSpPr>
          <p:cNvPr id="29" name="Rectangle 28">
            <a:extLst>
              <a:ext uri="{FF2B5EF4-FFF2-40B4-BE49-F238E27FC236}">
                <a16:creationId xmlns:a16="http://schemas.microsoft.com/office/drawing/2014/main" id="{57E64DF0-FE37-4D10-BA2D-280CCF6ADE84}"/>
              </a:ext>
            </a:extLst>
          </p:cNvPr>
          <p:cNvSpPr/>
          <p:nvPr/>
        </p:nvSpPr>
        <p:spPr>
          <a:xfrm>
            <a:off x="13706" y="733201"/>
            <a:ext cx="4754880" cy="612648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F300247C-017C-4F1E-A07E-AE0E42015B00}"/>
              </a:ext>
            </a:extLst>
          </p:cNvPr>
          <p:cNvGrpSpPr/>
          <p:nvPr/>
        </p:nvGrpSpPr>
        <p:grpSpPr>
          <a:xfrm>
            <a:off x="171084" y="904326"/>
            <a:ext cx="3937387" cy="126604"/>
            <a:chOff x="192104" y="1254842"/>
            <a:chExt cx="3937387" cy="126604"/>
          </a:xfrm>
        </p:grpSpPr>
        <p:cxnSp>
          <p:nvCxnSpPr>
            <p:cNvPr id="16" name="Straight Connector 15">
              <a:extLst>
                <a:ext uri="{FF2B5EF4-FFF2-40B4-BE49-F238E27FC236}">
                  <a16:creationId xmlns:a16="http://schemas.microsoft.com/office/drawing/2014/main" id="{4660D3C5-BBDE-4004-9DD6-71DEA95D24E8}"/>
                </a:ext>
              </a:extLst>
            </p:cNvPr>
            <p:cNvCxnSpPr>
              <a:cxnSpLocks/>
            </p:cNvCxnSpPr>
            <p:nvPr/>
          </p:nvCxnSpPr>
          <p:spPr>
            <a:xfrm>
              <a:off x="837651" y="1318143"/>
              <a:ext cx="3291840" cy="0"/>
            </a:xfrm>
            <a:prstGeom prst="line">
              <a:avLst/>
            </a:prstGeom>
            <a:ln>
              <a:solidFill>
                <a:srgbClr val="00B0F0"/>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17" name="Rectangle 16">
              <a:extLst>
                <a:ext uri="{FF2B5EF4-FFF2-40B4-BE49-F238E27FC236}">
                  <a16:creationId xmlns:a16="http://schemas.microsoft.com/office/drawing/2014/main" id="{8170FF91-5F10-40DF-B014-424DB2D8735A}"/>
                </a:ext>
              </a:extLst>
            </p:cNvPr>
            <p:cNvSpPr/>
            <p:nvPr/>
          </p:nvSpPr>
          <p:spPr>
            <a:xfrm>
              <a:off x="192104" y="1254842"/>
              <a:ext cx="690492" cy="12660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grpSp>
      <p:sp>
        <p:nvSpPr>
          <p:cNvPr id="18" name="Rectangle 17">
            <a:extLst>
              <a:ext uri="{FF2B5EF4-FFF2-40B4-BE49-F238E27FC236}">
                <a16:creationId xmlns:a16="http://schemas.microsoft.com/office/drawing/2014/main" id="{92AE22B9-F53C-49F0-A586-592D915F67B8}"/>
              </a:ext>
            </a:extLst>
          </p:cNvPr>
          <p:cNvSpPr/>
          <p:nvPr/>
        </p:nvSpPr>
        <p:spPr>
          <a:xfrm>
            <a:off x="199982" y="1136869"/>
            <a:ext cx="4572000" cy="338554"/>
          </a:xfrm>
          <a:prstGeom prst="rect">
            <a:avLst/>
          </a:prstGeom>
        </p:spPr>
        <p:txBody>
          <a:bodyPr wrap="square">
            <a:spAutoFit/>
          </a:bodyPr>
          <a:lstStyle/>
          <a:p>
            <a:pPr lvl="0">
              <a:spcAft>
                <a:spcPts val="600"/>
              </a:spcAft>
              <a:buSzPct val="90000"/>
            </a:pPr>
            <a:r>
              <a:rPr lang="en-US" sz="1600" b="1" dirty="0">
                <a:solidFill>
                  <a:srgbClr val="0070C0"/>
                </a:solidFill>
                <a:latin typeface="Montserrat" panose="00000500000000000000" pitchFamily="2" charset="0"/>
              </a:rPr>
              <a:t>Progress &gt; </a:t>
            </a:r>
          </a:p>
        </p:txBody>
      </p:sp>
      <p:grpSp>
        <p:nvGrpSpPr>
          <p:cNvPr id="31" name="Group 30">
            <a:extLst>
              <a:ext uri="{FF2B5EF4-FFF2-40B4-BE49-F238E27FC236}">
                <a16:creationId xmlns:a16="http://schemas.microsoft.com/office/drawing/2014/main" id="{4C2A685E-D1C8-4F9B-A65B-9CB819414E33}"/>
              </a:ext>
            </a:extLst>
          </p:cNvPr>
          <p:cNvGrpSpPr/>
          <p:nvPr/>
        </p:nvGrpSpPr>
        <p:grpSpPr>
          <a:xfrm>
            <a:off x="209946" y="4048924"/>
            <a:ext cx="3937387" cy="126605"/>
            <a:chOff x="209946" y="3498293"/>
            <a:chExt cx="3937387" cy="126605"/>
          </a:xfrm>
        </p:grpSpPr>
        <p:cxnSp>
          <p:nvCxnSpPr>
            <p:cNvPr id="19" name="Straight Connector 18">
              <a:extLst>
                <a:ext uri="{FF2B5EF4-FFF2-40B4-BE49-F238E27FC236}">
                  <a16:creationId xmlns:a16="http://schemas.microsoft.com/office/drawing/2014/main" id="{359D5A43-781B-4F90-8E77-503AC1621FE3}"/>
                </a:ext>
              </a:extLst>
            </p:cNvPr>
            <p:cNvCxnSpPr>
              <a:cxnSpLocks/>
            </p:cNvCxnSpPr>
            <p:nvPr/>
          </p:nvCxnSpPr>
          <p:spPr>
            <a:xfrm>
              <a:off x="855493" y="3561595"/>
              <a:ext cx="3291840" cy="0"/>
            </a:xfrm>
            <a:prstGeom prst="line">
              <a:avLst/>
            </a:prstGeom>
            <a:ln>
              <a:solidFill>
                <a:srgbClr val="00B0F0"/>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20" name="Rectangle 19">
              <a:extLst>
                <a:ext uri="{FF2B5EF4-FFF2-40B4-BE49-F238E27FC236}">
                  <a16:creationId xmlns:a16="http://schemas.microsoft.com/office/drawing/2014/main" id="{73D5846B-70DE-47F5-BBB2-A6461A59BFF1}"/>
                </a:ext>
              </a:extLst>
            </p:cNvPr>
            <p:cNvSpPr/>
            <p:nvPr/>
          </p:nvSpPr>
          <p:spPr>
            <a:xfrm>
              <a:off x="209946" y="3498293"/>
              <a:ext cx="690492" cy="126605"/>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grpSp>
      <p:sp>
        <p:nvSpPr>
          <p:cNvPr id="21" name="Rectangle 20">
            <a:extLst>
              <a:ext uri="{FF2B5EF4-FFF2-40B4-BE49-F238E27FC236}">
                <a16:creationId xmlns:a16="http://schemas.microsoft.com/office/drawing/2014/main" id="{239CE57F-8DB8-4F37-BC1F-DE0713D84F97}"/>
              </a:ext>
            </a:extLst>
          </p:cNvPr>
          <p:cNvSpPr/>
          <p:nvPr/>
        </p:nvSpPr>
        <p:spPr>
          <a:xfrm>
            <a:off x="221002" y="4295342"/>
            <a:ext cx="4663440" cy="338554"/>
          </a:xfrm>
          <a:prstGeom prst="rect">
            <a:avLst/>
          </a:prstGeom>
        </p:spPr>
        <p:txBody>
          <a:bodyPr wrap="square">
            <a:spAutoFit/>
          </a:bodyPr>
          <a:lstStyle/>
          <a:p>
            <a:pPr lvl="0">
              <a:spcAft>
                <a:spcPts val="600"/>
              </a:spcAft>
              <a:buSzPct val="90000"/>
            </a:pPr>
            <a:r>
              <a:rPr lang="en-US" sz="1600" b="1" dirty="0">
                <a:solidFill>
                  <a:srgbClr val="0070C0"/>
                </a:solidFill>
                <a:latin typeface="Montserrat" panose="00000500000000000000" pitchFamily="2" charset="0"/>
              </a:rPr>
              <a:t>Possible improvements &gt;</a:t>
            </a:r>
          </a:p>
        </p:txBody>
      </p:sp>
      <p:sp>
        <p:nvSpPr>
          <p:cNvPr id="22" name="Rectangle 21">
            <a:extLst>
              <a:ext uri="{FF2B5EF4-FFF2-40B4-BE49-F238E27FC236}">
                <a16:creationId xmlns:a16="http://schemas.microsoft.com/office/drawing/2014/main" id="{E56F78D8-89DE-4E7A-8C71-3ECC98E50939}"/>
              </a:ext>
            </a:extLst>
          </p:cNvPr>
          <p:cNvSpPr/>
          <p:nvPr/>
        </p:nvSpPr>
        <p:spPr>
          <a:xfrm>
            <a:off x="5054888" y="875983"/>
            <a:ext cx="3017520" cy="369332"/>
          </a:xfrm>
          <a:prstGeom prst="rect">
            <a:avLst/>
          </a:prstGeom>
        </p:spPr>
        <p:txBody>
          <a:bodyPr wrap="square">
            <a:spAutoFit/>
          </a:bodyPr>
          <a:lstStyle/>
          <a:p>
            <a:pPr lvl="0">
              <a:spcAft>
                <a:spcPts val="600"/>
              </a:spcAft>
              <a:buSzPct val="90000"/>
            </a:pPr>
            <a:r>
              <a:rPr lang="en-US" b="1" dirty="0">
                <a:latin typeface="Montserrat" panose="00000500000000000000" pitchFamily="2" charset="0"/>
              </a:rPr>
              <a:t>2020 GovTech Maturity </a:t>
            </a:r>
          </a:p>
        </p:txBody>
      </p:sp>
      <p:sp>
        <p:nvSpPr>
          <p:cNvPr id="24" name="Arrow: Right 23">
            <a:extLst>
              <a:ext uri="{FF2B5EF4-FFF2-40B4-BE49-F238E27FC236}">
                <a16:creationId xmlns:a16="http://schemas.microsoft.com/office/drawing/2014/main" id="{60473F95-935D-4E96-B2B5-D5FD640274E2}"/>
              </a:ext>
            </a:extLst>
          </p:cNvPr>
          <p:cNvSpPr/>
          <p:nvPr/>
        </p:nvSpPr>
        <p:spPr>
          <a:xfrm>
            <a:off x="8325039" y="2275285"/>
            <a:ext cx="365760" cy="369332"/>
          </a:xfrm>
          <a:prstGeom prst="rightArrow">
            <a:avLst/>
          </a:prstGeom>
          <a:solidFill>
            <a:srgbClr val="FFFF00"/>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DFD5FE10-4C97-461B-A004-4CFEDB0E77BE}"/>
              </a:ext>
            </a:extLst>
          </p:cNvPr>
          <p:cNvSpPr/>
          <p:nvPr/>
        </p:nvSpPr>
        <p:spPr>
          <a:xfrm>
            <a:off x="8325039" y="4972335"/>
            <a:ext cx="365760" cy="369332"/>
          </a:xfrm>
          <a:prstGeom prst="rightArrow">
            <a:avLst/>
          </a:prstGeom>
          <a:solidFill>
            <a:srgbClr val="FFFF00"/>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E78A53F-F804-44CB-AC3E-2A03ABF28323}"/>
              </a:ext>
            </a:extLst>
          </p:cNvPr>
          <p:cNvSpPr/>
          <p:nvPr/>
        </p:nvSpPr>
        <p:spPr>
          <a:xfrm>
            <a:off x="8887888" y="891372"/>
            <a:ext cx="3017520" cy="369332"/>
          </a:xfrm>
          <a:prstGeom prst="rect">
            <a:avLst/>
          </a:prstGeom>
        </p:spPr>
        <p:txBody>
          <a:bodyPr wrap="square">
            <a:spAutoFit/>
          </a:bodyPr>
          <a:lstStyle/>
          <a:p>
            <a:pPr lvl="0" algn="ctr">
              <a:spcAft>
                <a:spcPts val="600"/>
              </a:spcAft>
              <a:buSzPct val="90000"/>
            </a:pPr>
            <a:r>
              <a:rPr lang="en-US" b="1" dirty="0">
                <a:solidFill>
                  <a:srgbClr val="0000CC"/>
                </a:solidFill>
                <a:latin typeface="Montserrat" panose="00000500000000000000" pitchFamily="2" charset="0"/>
              </a:rPr>
              <a:t>2022 GTMI update</a:t>
            </a:r>
          </a:p>
        </p:txBody>
      </p:sp>
      <p:sp>
        <p:nvSpPr>
          <p:cNvPr id="23" name="Slide Number Placeholder 16">
            <a:extLst>
              <a:ext uri="{FF2B5EF4-FFF2-40B4-BE49-F238E27FC236}">
                <a16:creationId xmlns:a16="http://schemas.microsoft.com/office/drawing/2014/main" id="{16A070A0-002E-4C60-9004-A0E5EB9B4413}"/>
              </a:ext>
            </a:extLst>
          </p:cNvPr>
          <p:cNvSpPr>
            <a:spLocks noGrp="1"/>
          </p:cNvSpPr>
          <p:nvPr>
            <p:ph type="sldNum" sz="quarter" idx="12"/>
          </p:nvPr>
        </p:nvSpPr>
        <p:spPr>
          <a:xfrm>
            <a:off x="11490426" y="6577066"/>
            <a:ext cx="548640" cy="182880"/>
          </a:xfrm>
        </p:spPr>
        <p:txBody>
          <a:bodyPr/>
          <a:lstStyle/>
          <a:p>
            <a:fld id="{69E4C1A1-F8C7-4D21-BD7F-8AC1C55994DC}" type="slidenum">
              <a:rPr lang="en-US" smtClean="0"/>
              <a:t>13</a:t>
            </a:fld>
            <a:endParaRPr lang="en-US" dirty="0"/>
          </a:p>
        </p:txBody>
      </p:sp>
      <p:sp>
        <p:nvSpPr>
          <p:cNvPr id="27" name="TextBox 26">
            <a:extLst>
              <a:ext uri="{FF2B5EF4-FFF2-40B4-BE49-F238E27FC236}">
                <a16:creationId xmlns:a16="http://schemas.microsoft.com/office/drawing/2014/main" id="{178456D7-337D-46D4-A6CA-3728974B4108}"/>
              </a:ext>
            </a:extLst>
          </p:cNvPr>
          <p:cNvSpPr txBox="1"/>
          <p:nvPr/>
        </p:nvSpPr>
        <p:spPr>
          <a:xfrm>
            <a:off x="7800745" y="119411"/>
            <a:ext cx="4131259" cy="523220"/>
          </a:xfrm>
          <a:prstGeom prst="rect">
            <a:avLst/>
          </a:prstGeom>
          <a:noFill/>
        </p:spPr>
        <p:txBody>
          <a:bodyPr wrap="none" rtlCol="0">
            <a:spAutoFit/>
          </a:bodyPr>
          <a:lstStyle/>
          <a:p>
            <a:pPr algn="r"/>
            <a:r>
              <a:rPr lang="en-US" sz="2800" b="1" dirty="0">
                <a:solidFill>
                  <a:srgbClr val="0000CC"/>
                </a:solidFill>
                <a:latin typeface="Montserrat" panose="00000500000000000000" pitchFamily="2" charset="0"/>
              </a:rPr>
              <a:t>Zoom in: Kazakhstan</a:t>
            </a:r>
          </a:p>
        </p:txBody>
      </p:sp>
      <p:pic>
        <p:nvPicPr>
          <p:cNvPr id="30" name="Picture 29" descr="Text&#10;&#10;Description automatically generated with medium confidence">
            <a:extLst>
              <a:ext uri="{FF2B5EF4-FFF2-40B4-BE49-F238E27FC236}">
                <a16:creationId xmlns:a16="http://schemas.microsoft.com/office/drawing/2014/main" id="{B23AB1EA-8434-403C-9990-A8D189F1D8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627" y="119411"/>
            <a:ext cx="1592295" cy="548640"/>
          </a:xfrm>
          <a:prstGeom prst="rect">
            <a:avLst/>
          </a:prstGeom>
        </p:spPr>
      </p:pic>
      <p:sp>
        <p:nvSpPr>
          <p:cNvPr id="33" name="Rectangle 32">
            <a:extLst>
              <a:ext uri="{FF2B5EF4-FFF2-40B4-BE49-F238E27FC236}">
                <a16:creationId xmlns:a16="http://schemas.microsoft.com/office/drawing/2014/main" id="{F0E8DF4D-5188-4654-AF4D-38C5BDC55A73}"/>
              </a:ext>
            </a:extLst>
          </p:cNvPr>
          <p:cNvSpPr/>
          <p:nvPr/>
        </p:nvSpPr>
        <p:spPr>
          <a:xfrm>
            <a:off x="199982" y="1483837"/>
            <a:ext cx="4572000" cy="2423740"/>
          </a:xfrm>
          <a:prstGeom prst="rect">
            <a:avLst/>
          </a:prstGeom>
        </p:spPr>
        <p:txBody>
          <a:bodyPr wrap="square">
            <a:spAutoFit/>
          </a:bodyPr>
          <a:lstStyle/>
          <a:p>
            <a:pPr marL="231775" lvl="0" indent="-231775">
              <a:spcAft>
                <a:spcPts val="300"/>
              </a:spcAft>
              <a:buSzPct val="90000"/>
              <a:buFont typeface="Calibri" panose="020F0502020204030204" pitchFamily="34" charset="0"/>
              <a:buChar char="●"/>
            </a:pPr>
            <a:r>
              <a:rPr lang="en-US" sz="1600" dirty="0">
                <a:solidFill>
                  <a:srgbClr val="0070C0"/>
                </a:solidFill>
                <a:latin typeface="Montserrat" panose="00000500000000000000" pitchFamily="2" charset="0"/>
              </a:rPr>
              <a:t>Improvements in all four GovTech focus areas. GTMI Group = </a:t>
            </a:r>
            <a:r>
              <a:rPr lang="en-US" sz="1600" b="1" dirty="0">
                <a:solidFill>
                  <a:srgbClr val="0070C0"/>
                </a:solidFill>
                <a:latin typeface="Montserrat" panose="00000500000000000000" pitchFamily="2" charset="0"/>
              </a:rPr>
              <a:t>A</a:t>
            </a:r>
            <a:r>
              <a:rPr lang="en-US" sz="1600" dirty="0">
                <a:solidFill>
                  <a:srgbClr val="0070C0"/>
                </a:solidFill>
                <a:latin typeface="Montserrat" panose="00000500000000000000" pitchFamily="2" charset="0"/>
              </a:rPr>
              <a:t> (moved up) </a:t>
            </a:r>
          </a:p>
          <a:p>
            <a:pPr marL="231775" lvl="0" indent="-231775">
              <a:spcAft>
                <a:spcPts val="300"/>
              </a:spcAft>
              <a:buSzPct val="90000"/>
              <a:buFont typeface="Calibri" panose="020F0502020204030204" pitchFamily="34" charset="0"/>
              <a:buChar char="●"/>
            </a:pPr>
            <a:r>
              <a:rPr lang="en-US" sz="1600" dirty="0">
                <a:solidFill>
                  <a:srgbClr val="0070C0"/>
                </a:solidFill>
                <a:latin typeface="Montserrat" panose="00000500000000000000" pitchFamily="2" charset="0"/>
              </a:rPr>
              <a:t>Core government systems and shared digital infrastructure in place</a:t>
            </a:r>
          </a:p>
          <a:p>
            <a:pPr marL="231775" lvl="0" indent="-231775">
              <a:spcAft>
                <a:spcPts val="300"/>
              </a:spcAft>
              <a:buSzPct val="90000"/>
              <a:buFont typeface="Calibri" panose="020F0502020204030204" pitchFamily="34" charset="0"/>
              <a:buChar char="●"/>
            </a:pPr>
            <a:r>
              <a:rPr lang="en-US" sz="1600" dirty="0">
                <a:solidFill>
                  <a:srgbClr val="0070C0"/>
                </a:solidFill>
                <a:latin typeface="Montserrat" panose="00000500000000000000" pitchFamily="2" charset="0"/>
              </a:rPr>
              <a:t>Substantial focus on public service delivery channels and enabling environment</a:t>
            </a:r>
          </a:p>
          <a:p>
            <a:pPr marL="231775" lvl="0" indent="-231775">
              <a:spcAft>
                <a:spcPts val="300"/>
              </a:spcAft>
              <a:buSzPct val="90000"/>
              <a:buFont typeface="Calibri" panose="020F0502020204030204" pitchFamily="34" charset="0"/>
              <a:buChar char="●"/>
            </a:pPr>
            <a:r>
              <a:rPr lang="en-US" sz="1600" dirty="0">
                <a:solidFill>
                  <a:srgbClr val="0070C0"/>
                </a:solidFill>
                <a:latin typeface="Montserrat" panose="00000500000000000000" pitchFamily="2" charset="0"/>
              </a:rPr>
              <a:t>Policy and programs to support digital skill development and innovation</a:t>
            </a:r>
          </a:p>
        </p:txBody>
      </p:sp>
      <p:sp>
        <p:nvSpPr>
          <p:cNvPr id="34" name="Rectangle 33">
            <a:extLst>
              <a:ext uri="{FF2B5EF4-FFF2-40B4-BE49-F238E27FC236}">
                <a16:creationId xmlns:a16="http://schemas.microsoft.com/office/drawing/2014/main" id="{814B1E28-CAE8-45F6-B3C0-E3B8954EC5ED}"/>
              </a:ext>
            </a:extLst>
          </p:cNvPr>
          <p:cNvSpPr/>
          <p:nvPr/>
        </p:nvSpPr>
        <p:spPr>
          <a:xfrm>
            <a:off x="221002" y="4633892"/>
            <a:ext cx="4572000" cy="1931298"/>
          </a:xfrm>
          <a:prstGeom prst="rect">
            <a:avLst/>
          </a:prstGeom>
        </p:spPr>
        <p:txBody>
          <a:bodyPr wrap="square">
            <a:spAutoFit/>
          </a:bodyPr>
          <a:lstStyle/>
          <a:p>
            <a:pPr marL="231775" lvl="0" indent="-231775">
              <a:spcAft>
                <a:spcPts val="300"/>
              </a:spcAft>
              <a:buSzPct val="90000"/>
              <a:buFont typeface="Calibri" panose="020F0502020204030204" pitchFamily="34" charset="0"/>
              <a:buChar char="●"/>
            </a:pPr>
            <a:r>
              <a:rPr lang="en-US" sz="1600" dirty="0">
                <a:solidFill>
                  <a:srgbClr val="0070C0"/>
                </a:solidFill>
                <a:latin typeface="Montserrat" panose="00000500000000000000" pitchFamily="2" charset="0"/>
              </a:rPr>
              <a:t>Transition to government cloud and interoperability framework in progress</a:t>
            </a:r>
          </a:p>
          <a:p>
            <a:pPr marL="231775" lvl="0" indent="-231775">
              <a:spcAft>
                <a:spcPts val="300"/>
              </a:spcAft>
              <a:buSzPct val="90000"/>
              <a:buFont typeface="Calibri" panose="020F0502020204030204" pitchFamily="34" charset="0"/>
              <a:buChar char="●"/>
            </a:pPr>
            <a:r>
              <a:rPr lang="en-US" sz="1600" dirty="0">
                <a:solidFill>
                  <a:srgbClr val="0070C0"/>
                </a:solidFill>
                <a:latin typeface="Montserrat" panose="00000500000000000000" pitchFamily="2" charset="0"/>
              </a:rPr>
              <a:t>Monitoring the performance/use of existing systems and services</a:t>
            </a:r>
          </a:p>
          <a:p>
            <a:pPr marL="231775" lvl="0" indent="-231775">
              <a:spcAft>
                <a:spcPts val="300"/>
              </a:spcAft>
              <a:buSzPct val="90000"/>
              <a:buFont typeface="Calibri" panose="020F0502020204030204" pitchFamily="34" charset="0"/>
              <a:buChar char="●"/>
            </a:pPr>
            <a:r>
              <a:rPr lang="en-US" sz="1600" dirty="0">
                <a:solidFill>
                  <a:srgbClr val="0070C0"/>
                </a:solidFill>
                <a:latin typeface="Montserrat" panose="00000500000000000000" pitchFamily="2" charset="0"/>
              </a:rPr>
              <a:t>Coordination of transition to whole-of-government approach</a:t>
            </a:r>
          </a:p>
          <a:p>
            <a:pPr marL="231775" lvl="0" indent="-231775">
              <a:spcAft>
                <a:spcPts val="300"/>
              </a:spcAft>
              <a:buSzPct val="90000"/>
              <a:buFont typeface="Calibri" panose="020F0502020204030204" pitchFamily="34" charset="0"/>
              <a:buChar char="●"/>
            </a:pPr>
            <a:r>
              <a:rPr lang="en-US" sz="1600" dirty="0">
                <a:solidFill>
                  <a:srgbClr val="0070C0"/>
                </a:solidFill>
                <a:latin typeface="Montserrat" panose="00000500000000000000" pitchFamily="2" charset="0"/>
              </a:rPr>
              <a:t>Incentives for GovTech startups</a:t>
            </a:r>
          </a:p>
        </p:txBody>
      </p:sp>
    </p:spTree>
    <p:extLst>
      <p:ext uri="{BB962C8B-B14F-4D97-AF65-F5344CB8AC3E}">
        <p14:creationId xmlns:p14="http://schemas.microsoft.com/office/powerpoint/2010/main" val="223930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randombar(horizontal)">
                                      <p:cBhvr>
                                        <p:cTn id="7" dur="500"/>
                                        <p:tgtEl>
                                          <p:spTgt spid="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3">
                                            <p:txEl>
                                              <p:pRg st="1" end="1"/>
                                            </p:txEl>
                                          </p:spTgt>
                                        </p:tgtEl>
                                        <p:attrNameLst>
                                          <p:attrName>style.visibility</p:attrName>
                                        </p:attrNameLst>
                                      </p:cBhvr>
                                      <p:to>
                                        <p:strVal val="visible"/>
                                      </p:to>
                                    </p:set>
                                    <p:animEffect transition="in" filter="randombar(horizontal)">
                                      <p:cBhvr>
                                        <p:cTn id="12" dur="500"/>
                                        <p:tgtEl>
                                          <p:spTgt spid="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3">
                                            <p:txEl>
                                              <p:pRg st="2" end="2"/>
                                            </p:txEl>
                                          </p:spTgt>
                                        </p:tgtEl>
                                        <p:attrNameLst>
                                          <p:attrName>style.visibility</p:attrName>
                                        </p:attrNameLst>
                                      </p:cBhvr>
                                      <p:to>
                                        <p:strVal val="visible"/>
                                      </p:to>
                                    </p:set>
                                    <p:animEffect transition="in" filter="randombar(horizontal)">
                                      <p:cBhvr>
                                        <p:cTn id="17" dur="500"/>
                                        <p:tgtEl>
                                          <p:spTgt spid="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3">
                                            <p:txEl>
                                              <p:pRg st="3" end="3"/>
                                            </p:txEl>
                                          </p:spTgt>
                                        </p:tgtEl>
                                        <p:attrNameLst>
                                          <p:attrName>style.visibility</p:attrName>
                                        </p:attrNameLst>
                                      </p:cBhvr>
                                      <p:to>
                                        <p:strVal val="visible"/>
                                      </p:to>
                                    </p:set>
                                    <p:animEffect transition="in" filter="randombar(horizontal)">
                                      <p:cBhvr>
                                        <p:cTn id="22" dur="500"/>
                                        <p:tgtEl>
                                          <p:spTgt spid="3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randombar(horizontal)">
                                      <p:cBhvr>
                                        <p:cTn id="27" dur="500"/>
                                        <p:tgtEl>
                                          <p:spTgt spid="3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4">
                                            <p:txEl>
                                              <p:pRg st="1" end="1"/>
                                            </p:txEl>
                                          </p:spTgt>
                                        </p:tgtEl>
                                        <p:attrNameLst>
                                          <p:attrName>style.visibility</p:attrName>
                                        </p:attrNameLst>
                                      </p:cBhvr>
                                      <p:to>
                                        <p:strVal val="visible"/>
                                      </p:to>
                                    </p:set>
                                    <p:animEffect transition="in" filter="randombar(horizontal)">
                                      <p:cBhvr>
                                        <p:cTn id="32" dur="500"/>
                                        <p:tgtEl>
                                          <p:spTgt spid="3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4">
                                            <p:txEl>
                                              <p:pRg st="2" end="2"/>
                                            </p:txEl>
                                          </p:spTgt>
                                        </p:tgtEl>
                                        <p:attrNameLst>
                                          <p:attrName>style.visibility</p:attrName>
                                        </p:attrNameLst>
                                      </p:cBhvr>
                                      <p:to>
                                        <p:strVal val="visible"/>
                                      </p:to>
                                    </p:set>
                                    <p:animEffect transition="in" filter="randombar(horizontal)">
                                      <p:cBhvr>
                                        <p:cTn id="37" dur="500"/>
                                        <p:tgtEl>
                                          <p:spTgt spid="3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randombar(horizontal)">
                                      <p:cBhvr>
                                        <p:cTn id="42" dur="500"/>
                                        <p:tgtEl>
                                          <p:spTgt spid="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p:bldP spid="3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AA240D47-E7DA-459A-814D-C0632240AD62}"/>
              </a:ext>
            </a:extLst>
          </p:cNvPr>
          <p:cNvSpPr/>
          <p:nvPr/>
        </p:nvSpPr>
        <p:spPr>
          <a:xfrm>
            <a:off x="3010202" y="3510457"/>
            <a:ext cx="9171432" cy="45720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A750070-D3E9-4EC2-8623-BBBF0C8B9561}"/>
              </a:ext>
            </a:extLst>
          </p:cNvPr>
          <p:cNvSpPr/>
          <p:nvPr/>
        </p:nvSpPr>
        <p:spPr>
          <a:xfrm>
            <a:off x="3193" y="733201"/>
            <a:ext cx="3017520" cy="612648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16">
            <a:extLst>
              <a:ext uri="{FF2B5EF4-FFF2-40B4-BE49-F238E27FC236}">
                <a16:creationId xmlns:a16="http://schemas.microsoft.com/office/drawing/2014/main" id="{09BC14D1-D849-47A0-8693-3E8BFC81C42C}"/>
              </a:ext>
            </a:extLst>
          </p:cNvPr>
          <p:cNvSpPr>
            <a:spLocks noGrp="1"/>
          </p:cNvSpPr>
          <p:nvPr>
            <p:ph type="sldNum" sz="quarter" idx="12"/>
          </p:nvPr>
        </p:nvSpPr>
        <p:spPr>
          <a:xfrm>
            <a:off x="11490426" y="6577066"/>
            <a:ext cx="548640" cy="182880"/>
          </a:xfrm>
        </p:spPr>
        <p:txBody>
          <a:bodyPr/>
          <a:lstStyle/>
          <a:p>
            <a:fld id="{69E4C1A1-F8C7-4D21-BD7F-8AC1C55994DC}" type="slidenum">
              <a:rPr lang="en-US" smtClean="0"/>
              <a:t>14</a:t>
            </a:fld>
            <a:endParaRPr lang="en-US" dirty="0"/>
          </a:p>
        </p:txBody>
      </p:sp>
      <p:sp>
        <p:nvSpPr>
          <p:cNvPr id="26" name="TextBox 25">
            <a:extLst>
              <a:ext uri="{FF2B5EF4-FFF2-40B4-BE49-F238E27FC236}">
                <a16:creationId xmlns:a16="http://schemas.microsoft.com/office/drawing/2014/main" id="{36F905B5-9BF6-428B-B174-B3A87712703E}"/>
              </a:ext>
            </a:extLst>
          </p:cNvPr>
          <p:cNvSpPr txBox="1"/>
          <p:nvPr/>
        </p:nvSpPr>
        <p:spPr>
          <a:xfrm>
            <a:off x="6978312" y="119411"/>
            <a:ext cx="4971233" cy="523220"/>
          </a:xfrm>
          <a:prstGeom prst="rect">
            <a:avLst/>
          </a:prstGeom>
          <a:noFill/>
        </p:spPr>
        <p:txBody>
          <a:bodyPr wrap="none" rtlCol="0">
            <a:spAutoFit/>
          </a:bodyPr>
          <a:lstStyle/>
          <a:p>
            <a:pPr algn="r"/>
            <a:r>
              <a:rPr lang="en-US" sz="2800" b="1" dirty="0">
                <a:solidFill>
                  <a:srgbClr val="0000CC"/>
                </a:solidFill>
                <a:latin typeface="Montserrat" panose="00000500000000000000" pitchFamily="2" charset="0"/>
              </a:rPr>
              <a:t>2022 GTMI: Main Findings</a:t>
            </a:r>
          </a:p>
        </p:txBody>
      </p:sp>
      <p:sp>
        <p:nvSpPr>
          <p:cNvPr id="28" name="TextBox 27">
            <a:extLst>
              <a:ext uri="{FF2B5EF4-FFF2-40B4-BE49-F238E27FC236}">
                <a16:creationId xmlns:a16="http://schemas.microsoft.com/office/drawing/2014/main" id="{944CEF81-8398-4396-89CB-6FC09699929C}"/>
              </a:ext>
            </a:extLst>
          </p:cNvPr>
          <p:cNvSpPr txBox="1"/>
          <p:nvPr/>
        </p:nvSpPr>
        <p:spPr>
          <a:xfrm>
            <a:off x="3132083" y="856967"/>
            <a:ext cx="8961120" cy="5787995"/>
          </a:xfrm>
          <a:prstGeom prst="rect">
            <a:avLst/>
          </a:prstGeom>
          <a:noFill/>
        </p:spPr>
        <p:txBody>
          <a:bodyPr wrap="square">
            <a:spAutoFit/>
          </a:bodyPr>
          <a:lstStyle/>
          <a:p>
            <a:pPr marL="342900" indent="-342900">
              <a:lnSpc>
                <a:spcPct val="120000"/>
              </a:lnSpc>
              <a:spcAft>
                <a:spcPts val="600"/>
              </a:spcAft>
              <a:buFont typeface="Wingdings 3" panose="05040102010807070707" pitchFamily="18" charset="2"/>
              <a:buChar char=""/>
            </a:pPr>
            <a:r>
              <a:rPr lang="en-US" sz="2000" dirty="0">
                <a:latin typeface="Montserrat" panose="00000500000000000000" pitchFamily="2" charset="0"/>
              </a:rPr>
              <a:t>Progress amidst a widening digital divide</a:t>
            </a:r>
          </a:p>
          <a:p>
            <a:pPr marL="342900" indent="-342900">
              <a:lnSpc>
                <a:spcPct val="120000"/>
              </a:lnSpc>
              <a:spcAft>
                <a:spcPts val="600"/>
              </a:spcAft>
              <a:buFont typeface="Wingdings 3" panose="05040102010807070707" pitchFamily="18" charset="2"/>
              <a:buChar char=""/>
            </a:pPr>
            <a:r>
              <a:rPr lang="en-US" sz="2000" dirty="0">
                <a:latin typeface="Montserrat" panose="00000500000000000000" pitchFamily="2" charset="0"/>
              </a:rPr>
              <a:t>26% of 198 economies improved their GovTech maturity levels</a:t>
            </a:r>
          </a:p>
          <a:p>
            <a:pPr marL="342900" indent="-342900">
              <a:lnSpc>
                <a:spcPct val="120000"/>
              </a:lnSpc>
              <a:spcAft>
                <a:spcPts val="600"/>
              </a:spcAft>
              <a:buFont typeface="Wingdings 3" panose="05040102010807070707" pitchFamily="18" charset="2"/>
              <a:buChar char=""/>
            </a:pPr>
            <a:r>
              <a:rPr lang="en-US" sz="2000" dirty="0">
                <a:latin typeface="Montserrat" panose="00000500000000000000" pitchFamily="2" charset="0"/>
              </a:rPr>
              <a:t>Dedicated GovTech entities are visible in 154 economies (78 %)</a:t>
            </a:r>
          </a:p>
          <a:p>
            <a:pPr marL="342900" indent="-342900">
              <a:lnSpc>
                <a:spcPct val="120000"/>
              </a:lnSpc>
              <a:spcAft>
                <a:spcPts val="600"/>
              </a:spcAft>
              <a:buFont typeface="Wingdings 3" panose="05040102010807070707" pitchFamily="18" charset="2"/>
              <a:buChar char=""/>
            </a:pPr>
            <a:r>
              <a:rPr lang="en-US" sz="2000" dirty="0">
                <a:latin typeface="Montserrat" panose="00000500000000000000" pitchFamily="2" charset="0"/>
              </a:rPr>
              <a:t>Adoption of </a:t>
            </a:r>
            <a:r>
              <a:rPr lang="en-US" sz="2000" dirty="0" err="1">
                <a:latin typeface="Montserrat" panose="00000500000000000000" pitchFamily="2" charset="0"/>
              </a:rPr>
              <a:t>WoG</a:t>
            </a:r>
            <a:r>
              <a:rPr lang="en-US" sz="2000" dirty="0">
                <a:latin typeface="Montserrat" panose="00000500000000000000" pitchFamily="2" charset="0"/>
              </a:rPr>
              <a:t> is in progress in 140 economies (70 %)</a:t>
            </a:r>
          </a:p>
          <a:p>
            <a:pPr marL="342900" indent="-342900">
              <a:lnSpc>
                <a:spcPct val="120000"/>
              </a:lnSpc>
              <a:spcAft>
                <a:spcPts val="600"/>
              </a:spcAft>
              <a:buFont typeface="Wingdings 3" panose="05040102010807070707" pitchFamily="18" charset="2"/>
              <a:buChar char=""/>
            </a:pPr>
            <a:r>
              <a:rPr lang="en-US" sz="2000" dirty="0">
                <a:latin typeface="Montserrat" panose="00000500000000000000" pitchFamily="2" charset="0"/>
              </a:rPr>
              <a:t>85 economies (43 %) institutionalized the </a:t>
            </a:r>
            <a:r>
              <a:rPr lang="en-US" sz="2000" dirty="0" err="1">
                <a:latin typeface="Montserrat" panose="00000500000000000000" pitchFamily="2" charset="0"/>
              </a:rPr>
              <a:t>WoG</a:t>
            </a:r>
            <a:r>
              <a:rPr lang="en-US" sz="2000" dirty="0">
                <a:latin typeface="Montserrat" panose="00000500000000000000" pitchFamily="2" charset="0"/>
              </a:rPr>
              <a:t> approach</a:t>
            </a:r>
          </a:p>
          <a:p>
            <a:pPr marL="342900" indent="-342900">
              <a:lnSpc>
                <a:spcPct val="120000"/>
              </a:lnSpc>
              <a:spcAft>
                <a:spcPts val="600"/>
              </a:spcAft>
              <a:buFont typeface="Wingdings 3" panose="05040102010807070707" pitchFamily="18" charset="2"/>
              <a:buChar char=""/>
            </a:pPr>
            <a:r>
              <a:rPr lang="en-US" sz="2000" dirty="0">
                <a:latin typeface="Montserrat" panose="00000500000000000000" pitchFamily="2" charset="0"/>
              </a:rPr>
              <a:t>Public Service Delivery Index (PSDI) &gt; highest avg score (0.649)</a:t>
            </a:r>
          </a:p>
          <a:p>
            <a:pPr marL="342900" indent="-342900">
              <a:lnSpc>
                <a:spcPct val="120000"/>
              </a:lnSpc>
              <a:spcAft>
                <a:spcPts val="600"/>
              </a:spcAft>
              <a:buFont typeface="Wingdings 3" panose="05040102010807070707" pitchFamily="18" charset="2"/>
              <a:buChar char=""/>
            </a:pPr>
            <a:r>
              <a:rPr lang="en-US" sz="2000" b="1" dirty="0">
                <a:solidFill>
                  <a:srgbClr val="0000CC"/>
                </a:solidFill>
                <a:latin typeface="Montserrat" panose="00000500000000000000" pitchFamily="2" charset="0"/>
              </a:rPr>
              <a:t>Citizen Engagement Index (DCEI) &gt; lowest avg score (0.449)</a:t>
            </a:r>
          </a:p>
          <a:p>
            <a:pPr marL="342900" indent="-342900">
              <a:lnSpc>
                <a:spcPct val="120000"/>
              </a:lnSpc>
              <a:spcAft>
                <a:spcPts val="600"/>
              </a:spcAft>
              <a:buFont typeface="Wingdings 3" panose="05040102010807070707" pitchFamily="18" charset="2"/>
              <a:buChar char=""/>
            </a:pPr>
            <a:r>
              <a:rPr lang="en-US" sz="2000" dirty="0">
                <a:latin typeface="Montserrat" panose="00000500000000000000" pitchFamily="2" charset="0"/>
              </a:rPr>
              <a:t>ECA, MNA, LCR, SAR regions &gt; higher GTMI component scores</a:t>
            </a:r>
          </a:p>
          <a:p>
            <a:pPr marL="342900" indent="-342900">
              <a:lnSpc>
                <a:spcPct val="120000"/>
              </a:lnSpc>
              <a:spcAft>
                <a:spcPts val="600"/>
              </a:spcAft>
              <a:buFont typeface="Wingdings 3" panose="05040102010807070707" pitchFamily="18" charset="2"/>
              <a:buChar char=""/>
            </a:pPr>
            <a:r>
              <a:rPr lang="en-US" sz="2000" dirty="0">
                <a:latin typeface="Montserrat" panose="00000500000000000000" pitchFamily="2" charset="0"/>
              </a:rPr>
              <a:t>AFR and EAP &gt; recorded the lowest scores</a:t>
            </a:r>
          </a:p>
          <a:p>
            <a:pPr marL="342900" indent="-342900">
              <a:lnSpc>
                <a:spcPct val="120000"/>
              </a:lnSpc>
              <a:spcAft>
                <a:spcPts val="600"/>
              </a:spcAft>
              <a:buFont typeface="Wingdings 3" panose="05040102010807070707" pitchFamily="18" charset="2"/>
              <a:buChar char=""/>
            </a:pPr>
            <a:r>
              <a:rPr lang="en-US" sz="2000" dirty="0">
                <a:latin typeface="Montserrat" panose="00000500000000000000" pitchFamily="2" charset="0"/>
              </a:rPr>
              <a:t>HIC (58 %) and UMIC (26 %) dominate Group A </a:t>
            </a:r>
          </a:p>
          <a:p>
            <a:pPr marL="342900" indent="-342900">
              <a:lnSpc>
                <a:spcPct val="120000"/>
              </a:lnSpc>
              <a:spcAft>
                <a:spcPts val="600"/>
              </a:spcAft>
              <a:buFont typeface="Wingdings 3" panose="05040102010807070707" pitchFamily="18" charset="2"/>
              <a:buChar char=""/>
            </a:pPr>
            <a:r>
              <a:rPr lang="en-US" sz="2000" dirty="0">
                <a:latin typeface="Montserrat" panose="00000500000000000000" pitchFamily="2" charset="0"/>
              </a:rPr>
              <a:t>Only 16 % of both LMIC and LIC are in Group A </a:t>
            </a:r>
          </a:p>
          <a:p>
            <a:pPr marL="342900" indent="-342900">
              <a:lnSpc>
                <a:spcPct val="120000"/>
              </a:lnSpc>
              <a:spcAft>
                <a:spcPts val="600"/>
              </a:spcAft>
              <a:buFont typeface="Wingdings 3" panose="05040102010807070707" pitchFamily="18" charset="2"/>
              <a:buChar char=""/>
            </a:pPr>
            <a:r>
              <a:rPr lang="en-US" sz="2000" dirty="0">
                <a:latin typeface="Montserrat" panose="00000500000000000000" pitchFamily="2" charset="0"/>
              </a:rPr>
              <a:t>Urgent needs in 45 (of 59) IDA and 8 (of 15) Blend countries</a:t>
            </a:r>
          </a:p>
          <a:p>
            <a:pPr marL="342900" indent="-342900">
              <a:lnSpc>
                <a:spcPct val="120000"/>
              </a:lnSpc>
              <a:spcAft>
                <a:spcPts val="600"/>
              </a:spcAft>
              <a:buFont typeface="Wingdings 3" panose="05040102010807070707" pitchFamily="18" charset="2"/>
              <a:buChar char=""/>
            </a:pPr>
            <a:r>
              <a:rPr lang="en-US" sz="2000" dirty="0">
                <a:latin typeface="Montserrat" panose="00000500000000000000" pitchFamily="2" charset="0"/>
              </a:rPr>
              <a:t>GovTech foundations are weak in 86 % of FCV economies</a:t>
            </a:r>
          </a:p>
        </p:txBody>
      </p:sp>
      <p:sp>
        <p:nvSpPr>
          <p:cNvPr id="31" name="TextBox 30">
            <a:extLst>
              <a:ext uri="{FF2B5EF4-FFF2-40B4-BE49-F238E27FC236}">
                <a16:creationId xmlns:a16="http://schemas.microsoft.com/office/drawing/2014/main" id="{7311A69A-9B82-42D1-9610-5B7E00F44D6A}"/>
              </a:ext>
            </a:extLst>
          </p:cNvPr>
          <p:cNvSpPr txBox="1"/>
          <p:nvPr/>
        </p:nvSpPr>
        <p:spPr>
          <a:xfrm>
            <a:off x="3193" y="733201"/>
            <a:ext cx="3017520" cy="338554"/>
          </a:xfrm>
          <a:prstGeom prst="rect">
            <a:avLst/>
          </a:prstGeom>
          <a:solidFill>
            <a:srgbClr val="CCFFFF"/>
          </a:solidFill>
        </p:spPr>
        <p:txBody>
          <a:bodyPr wrap="square">
            <a:spAutoFit/>
          </a:bodyPr>
          <a:lstStyle/>
          <a:p>
            <a:pPr algn="ctr"/>
            <a:r>
              <a:rPr lang="en-US" sz="1600" b="1" i="1" dirty="0">
                <a:solidFill>
                  <a:srgbClr val="0070C0"/>
                </a:solidFill>
                <a:latin typeface="Montserrat" panose="00000500000000000000" pitchFamily="2" charset="0"/>
                <a:ea typeface="Calibri" panose="020F0502020204030204" pitchFamily="34" charset="0"/>
              </a:rPr>
              <a:t>What do you want?</a:t>
            </a:r>
            <a:endParaRPr lang="en-US" sz="1600" dirty="0">
              <a:solidFill>
                <a:srgbClr val="0070C0"/>
              </a:solidFill>
              <a:effectLst/>
              <a:latin typeface="Montserrat" panose="00000500000000000000" pitchFamily="2" charset="0"/>
              <a:ea typeface="Calibri" panose="020F0502020204030204" pitchFamily="34" charset="0"/>
            </a:endParaRPr>
          </a:p>
        </p:txBody>
      </p:sp>
      <p:grpSp>
        <p:nvGrpSpPr>
          <p:cNvPr id="47" name="Group 46">
            <a:extLst>
              <a:ext uri="{FF2B5EF4-FFF2-40B4-BE49-F238E27FC236}">
                <a16:creationId xmlns:a16="http://schemas.microsoft.com/office/drawing/2014/main" id="{C87603FA-51E6-4562-A39C-3FF6EF93B46E}"/>
              </a:ext>
            </a:extLst>
          </p:cNvPr>
          <p:cNvGrpSpPr/>
          <p:nvPr/>
        </p:nvGrpSpPr>
        <p:grpSpPr>
          <a:xfrm>
            <a:off x="225304" y="1231765"/>
            <a:ext cx="2575205" cy="5455611"/>
            <a:chOff x="9390291" y="1231765"/>
            <a:chExt cx="2575205" cy="5455611"/>
          </a:xfrm>
        </p:grpSpPr>
        <p:pic>
          <p:nvPicPr>
            <p:cNvPr id="10" name="Picture 9">
              <a:extLst>
                <a:ext uri="{FF2B5EF4-FFF2-40B4-BE49-F238E27FC236}">
                  <a16:creationId xmlns:a16="http://schemas.microsoft.com/office/drawing/2014/main" id="{7434430D-C21B-46E8-BB2A-8B0132F20421}"/>
                </a:ext>
              </a:extLst>
            </p:cNvPr>
            <p:cNvPicPr>
              <a:picLocks noChangeAspect="1"/>
            </p:cNvPicPr>
            <p:nvPr/>
          </p:nvPicPr>
          <p:blipFill>
            <a:blip r:embed="rId3"/>
            <a:stretch>
              <a:fillRect/>
            </a:stretch>
          </p:blipFill>
          <p:spPr>
            <a:xfrm>
              <a:off x="9390291" y="1231765"/>
              <a:ext cx="1714588" cy="1143059"/>
            </a:xfrm>
            <a:prstGeom prst="rect">
              <a:avLst/>
            </a:prstGeom>
          </p:spPr>
        </p:pic>
        <p:pic>
          <p:nvPicPr>
            <p:cNvPr id="29" name="Picture 28">
              <a:extLst>
                <a:ext uri="{FF2B5EF4-FFF2-40B4-BE49-F238E27FC236}">
                  <a16:creationId xmlns:a16="http://schemas.microsoft.com/office/drawing/2014/main" id="{8B4DCB74-A534-452A-90E2-C32D71FEBEB6}"/>
                </a:ext>
              </a:extLst>
            </p:cNvPr>
            <p:cNvPicPr>
              <a:picLocks noChangeAspect="1"/>
            </p:cNvPicPr>
            <p:nvPr/>
          </p:nvPicPr>
          <p:blipFill>
            <a:blip r:embed="rId4"/>
            <a:stretch>
              <a:fillRect/>
            </a:stretch>
          </p:blipFill>
          <p:spPr>
            <a:xfrm>
              <a:off x="9390291" y="3376450"/>
              <a:ext cx="1714588" cy="1143059"/>
            </a:xfrm>
            <a:prstGeom prst="rect">
              <a:avLst/>
            </a:prstGeom>
          </p:spPr>
        </p:pic>
        <p:pic>
          <p:nvPicPr>
            <p:cNvPr id="43" name="Picture 42">
              <a:extLst>
                <a:ext uri="{FF2B5EF4-FFF2-40B4-BE49-F238E27FC236}">
                  <a16:creationId xmlns:a16="http://schemas.microsoft.com/office/drawing/2014/main" id="{FACBFA22-1EC6-4100-A27A-EF661F587EE2}"/>
                </a:ext>
              </a:extLst>
            </p:cNvPr>
            <p:cNvPicPr>
              <a:picLocks noChangeAspect="1"/>
            </p:cNvPicPr>
            <p:nvPr/>
          </p:nvPicPr>
          <p:blipFill>
            <a:blip r:embed="rId5"/>
            <a:stretch>
              <a:fillRect/>
            </a:stretch>
          </p:blipFill>
          <p:spPr>
            <a:xfrm>
              <a:off x="9390291" y="5544317"/>
              <a:ext cx="1714588" cy="1143059"/>
            </a:xfrm>
            <a:prstGeom prst="rect">
              <a:avLst/>
            </a:prstGeom>
          </p:spPr>
        </p:pic>
        <p:pic>
          <p:nvPicPr>
            <p:cNvPr id="21" name="Picture 20">
              <a:extLst>
                <a:ext uri="{FF2B5EF4-FFF2-40B4-BE49-F238E27FC236}">
                  <a16:creationId xmlns:a16="http://schemas.microsoft.com/office/drawing/2014/main" id="{1B5C2964-3BDE-415C-A081-2DBD59D56F6B}"/>
                </a:ext>
              </a:extLst>
            </p:cNvPr>
            <p:cNvPicPr>
              <a:picLocks noChangeAspect="1"/>
            </p:cNvPicPr>
            <p:nvPr/>
          </p:nvPicPr>
          <p:blipFill>
            <a:blip r:embed="rId6"/>
            <a:stretch>
              <a:fillRect/>
            </a:stretch>
          </p:blipFill>
          <p:spPr>
            <a:xfrm>
              <a:off x="10250908" y="2297670"/>
              <a:ext cx="1714588" cy="1143059"/>
            </a:xfrm>
            <a:prstGeom prst="rect">
              <a:avLst/>
            </a:prstGeom>
          </p:spPr>
        </p:pic>
        <p:pic>
          <p:nvPicPr>
            <p:cNvPr id="33" name="Picture 32">
              <a:extLst>
                <a:ext uri="{FF2B5EF4-FFF2-40B4-BE49-F238E27FC236}">
                  <a16:creationId xmlns:a16="http://schemas.microsoft.com/office/drawing/2014/main" id="{EDC85625-1BDF-4AA0-B7BB-D5B6926F12D2}"/>
                </a:ext>
              </a:extLst>
            </p:cNvPr>
            <p:cNvPicPr>
              <a:picLocks noChangeAspect="1"/>
            </p:cNvPicPr>
            <p:nvPr/>
          </p:nvPicPr>
          <p:blipFill>
            <a:blip r:embed="rId7"/>
            <a:stretch>
              <a:fillRect/>
            </a:stretch>
          </p:blipFill>
          <p:spPr>
            <a:xfrm>
              <a:off x="10250908" y="4452763"/>
              <a:ext cx="1714588" cy="1143059"/>
            </a:xfrm>
            <a:prstGeom prst="rect">
              <a:avLst/>
            </a:prstGeom>
          </p:spPr>
        </p:pic>
      </p:grpSp>
      <p:pic>
        <p:nvPicPr>
          <p:cNvPr id="15" name="Picture 14" descr="Text&#10;&#10;Description automatically generated with medium confidence">
            <a:extLst>
              <a:ext uri="{FF2B5EF4-FFF2-40B4-BE49-F238E27FC236}">
                <a16:creationId xmlns:a16="http://schemas.microsoft.com/office/drawing/2014/main" id="{E38AF603-3188-4885-82B1-AAC9CF70AE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3627" y="119411"/>
            <a:ext cx="1592295" cy="548640"/>
          </a:xfrm>
          <a:prstGeom prst="rect">
            <a:avLst/>
          </a:prstGeom>
        </p:spPr>
      </p:pic>
    </p:spTree>
    <p:extLst>
      <p:ext uri="{BB962C8B-B14F-4D97-AF65-F5344CB8AC3E}">
        <p14:creationId xmlns:p14="http://schemas.microsoft.com/office/powerpoint/2010/main" val="398045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randombar(horizontal)">
                                      <p:cBhvr>
                                        <p:cTn id="7" dur="500"/>
                                        <p:tgtEl>
                                          <p:spTgt spid="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8">
                                            <p:txEl>
                                              <p:pRg st="1" end="1"/>
                                            </p:txEl>
                                          </p:spTgt>
                                        </p:tgtEl>
                                        <p:attrNameLst>
                                          <p:attrName>style.visibility</p:attrName>
                                        </p:attrNameLst>
                                      </p:cBhvr>
                                      <p:to>
                                        <p:strVal val="visible"/>
                                      </p:to>
                                    </p:set>
                                    <p:animEffect transition="in" filter="randombar(horizontal)">
                                      <p:cBhvr>
                                        <p:cTn id="12" dur="500"/>
                                        <p:tgtEl>
                                          <p:spTgt spid="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randombar(horizontal)">
                                      <p:cBhvr>
                                        <p:cTn id="17" dur="500"/>
                                        <p:tgtEl>
                                          <p:spTgt spid="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8">
                                            <p:txEl>
                                              <p:pRg st="3" end="3"/>
                                            </p:txEl>
                                          </p:spTgt>
                                        </p:tgtEl>
                                        <p:attrNameLst>
                                          <p:attrName>style.visibility</p:attrName>
                                        </p:attrNameLst>
                                      </p:cBhvr>
                                      <p:to>
                                        <p:strVal val="visible"/>
                                      </p:to>
                                    </p:set>
                                    <p:animEffect transition="in" filter="randombar(horizontal)">
                                      <p:cBhvr>
                                        <p:cTn id="22" dur="500"/>
                                        <p:tgtEl>
                                          <p:spTgt spid="2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8">
                                            <p:txEl>
                                              <p:pRg st="4" end="4"/>
                                            </p:txEl>
                                          </p:spTgt>
                                        </p:tgtEl>
                                        <p:attrNameLst>
                                          <p:attrName>style.visibility</p:attrName>
                                        </p:attrNameLst>
                                      </p:cBhvr>
                                      <p:to>
                                        <p:strVal val="visible"/>
                                      </p:to>
                                    </p:set>
                                    <p:animEffect transition="in" filter="randombar(horizontal)">
                                      <p:cBhvr>
                                        <p:cTn id="27" dur="500"/>
                                        <p:tgtEl>
                                          <p:spTgt spid="2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8">
                                            <p:txEl>
                                              <p:pRg st="5" end="5"/>
                                            </p:txEl>
                                          </p:spTgt>
                                        </p:tgtEl>
                                        <p:attrNameLst>
                                          <p:attrName>style.visibility</p:attrName>
                                        </p:attrNameLst>
                                      </p:cBhvr>
                                      <p:to>
                                        <p:strVal val="visible"/>
                                      </p:to>
                                    </p:set>
                                    <p:animEffect transition="in" filter="randombar(horizontal)">
                                      <p:cBhvr>
                                        <p:cTn id="32" dur="500"/>
                                        <p:tgtEl>
                                          <p:spTgt spid="2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8">
                                            <p:txEl>
                                              <p:pRg st="6" end="6"/>
                                            </p:txEl>
                                          </p:spTgt>
                                        </p:tgtEl>
                                        <p:attrNameLst>
                                          <p:attrName>style.visibility</p:attrName>
                                        </p:attrNameLst>
                                      </p:cBhvr>
                                      <p:to>
                                        <p:strVal val="visible"/>
                                      </p:to>
                                    </p:set>
                                    <p:animEffect transition="in" filter="randombar(horizontal)">
                                      <p:cBhvr>
                                        <p:cTn id="37" dur="500"/>
                                        <p:tgtEl>
                                          <p:spTgt spid="2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8">
                                            <p:txEl>
                                              <p:pRg st="7" end="7"/>
                                            </p:txEl>
                                          </p:spTgt>
                                        </p:tgtEl>
                                        <p:attrNameLst>
                                          <p:attrName>style.visibility</p:attrName>
                                        </p:attrNameLst>
                                      </p:cBhvr>
                                      <p:to>
                                        <p:strVal val="visible"/>
                                      </p:to>
                                    </p:set>
                                    <p:animEffect transition="in" filter="randombar(horizontal)">
                                      <p:cBhvr>
                                        <p:cTn id="42" dur="500"/>
                                        <p:tgtEl>
                                          <p:spTgt spid="2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8">
                                            <p:txEl>
                                              <p:pRg st="8" end="8"/>
                                            </p:txEl>
                                          </p:spTgt>
                                        </p:tgtEl>
                                        <p:attrNameLst>
                                          <p:attrName>style.visibility</p:attrName>
                                        </p:attrNameLst>
                                      </p:cBhvr>
                                      <p:to>
                                        <p:strVal val="visible"/>
                                      </p:to>
                                    </p:set>
                                    <p:animEffect transition="in" filter="randombar(horizontal)">
                                      <p:cBhvr>
                                        <p:cTn id="47" dur="500"/>
                                        <p:tgtEl>
                                          <p:spTgt spid="2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28">
                                            <p:txEl>
                                              <p:pRg st="9" end="9"/>
                                            </p:txEl>
                                          </p:spTgt>
                                        </p:tgtEl>
                                        <p:attrNameLst>
                                          <p:attrName>style.visibility</p:attrName>
                                        </p:attrNameLst>
                                      </p:cBhvr>
                                      <p:to>
                                        <p:strVal val="visible"/>
                                      </p:to>
                                    </p:set>
                                    <p:animEffect transition="in" filter="randombar(horizontal)">
                                      <p:cBhvr>
                                        <p:cTn id="52" dur="500"/>
                                        <p:tgtEl>
                                          <p:spTgt spid="2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28">
                                            <p:txEl>
                                              <p:pRg st="10" end="10"/>
                                            </p:txEl>
                                          </p:spTgt>
                                        </p:tgtEl>
                                        <p:attrNameLst>
                                          <p:attrName>style.visibility</p:attrName>
                                        </p:attrNameLst>
                                      </p:cBhvr>
                                      <p:to>
                                        <p:strVal val="visible"/>
                                      </p:to>
                                    </p:set>
                                    <p:animEffect transition="in" filter="randombar(horizontal)">
                                      <p:cBhvr>
                                        <p:cTn id="57" dur="500"/>
                                        <p:tgtEl>
                                          <p:spTgt spid="28">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28">
                                            <p:txEl>
                                              <p:pRg st="11" end="11"/>
                                            </p:txEl>
                                          </p:spTgt>
                                        </p:tgtEl>
                                        <p:attrNameLst>
                                          <p:attrName>style.visibility</p:attrName>
                                        </p:attrNameLst>
                                      </p:cBhvr>
                                      <p:to>
                                        <p:strVal val="visible"/>
                                      </p:to>
                                    </p:set>
                                    <p:animEffect transition="in" filter="randombar(horizontal)">
                                      <p:cBhvr>
                                        <p:cTn id="62" dur="500"/>
                                        <p:tgtEl>
                                          <p:spTgt spid="28">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28">
                                            <p:txEl>
                                              <p:pRg st="12" end="12"/>
                                            </p:txEl>
                                          </p:spTgt>
                                        </p:tgtEl>
                                        <p:attrNameLst>
                                          <p:attrName>style.visibility</p:attrName>
                                        </p:attrNameLst>
                                      </p:cBhvr>
                                      <p:to>
                                        <p:strVal val="visible"/>
                                      </p:to>
                                    </p:set>
                                    <p:animEffect transition="in" filter="randombar(horizontal)">
                                      <p:cBhvr>
                                        <p:cTn id="67" dur="500"/>
                                        <p:tgtEl>
                                          <p:spTgt spid="28">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2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672E0DC9-CFB4-44BE-B293-26413B1B312E}"/>
              </a:ext>
            </a:extLst>
          </p:cNvPr>
          <p:cNvSpPr/>
          <p:nvPr/>
        </p:nvSpPr>
        <p:spPr>
          <a:xfrm>
            <a:off x="4249" y="2774727"/>
            <a:ext cx="12188952" cy="45720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6F905B5-9BF6-428B-B174-B3A87712703E}"/>
              </a:ext>
            </a:extLst>
          </p:cNvPr>
          <p:cNvSpPr txBox="1"/>
          <p:nvPr/>
        </p:nvSpPr>
        <p:spPr>
          <a:xfrm>
            <a:off x="8196018" y="119411"/>
            <a:ext cx="3757760" cy="523220"/>
          </a:xfrm>
          <a:prstGeom prst="rect">
            <a:avLst/>
          </a:prstGeom>
          <a:noFill/>
        </p:spPr>
        <p:txBody>
          <a:bodyPr wrap="none" rtlCol="0">
            <a:spAutoFit/>
          </a:bodyPr>
          <a:lstStyle/>
          <a:p>
            <a:pPr algn="r"/>
            <a:r>
              <a:rPr lang="en-US" sz="2800" b="1" dirty="0">
                <a:solidFill>
                  <a:srgbClr val="0000CC"/>
                </a:solidFill>
                <a:latin typeface="Montserrat" panose="00000500000000000000" pitchFamily="2" charset="0"/>
              </a:rPr>
              <a:t>Recommendations</a:t>
            </a:r>
          </a:p>
        </p:txBody>
      </p:sp>
      <p:sp>
        <p:nvSpPr>
          <p:cNvPr id="23" name="TextBox 22">
            <a:extLst>
              <a:ext uri="{FF2B5EF4-FFF2-40B4-BE49-F238E27FC236}">
                <a16:creationId xmlns:a16="http://schemas.microsoft.com/office/drawing/2014/main" id="{111A3682-11A3-4EA7-9F1A-F1F83E9AEA5C}"/>
              </a:ext>
            </a:extLst>
          </p:cNvPr>
          <p:cNvSpPr txBox="1"/>
          <p:nvPr/>
        </p:nvSpPr>
        <p:spPr>
          <a:xfrm>
            <a:off x="162912" y="978123"/>
            <a:ext cx="11887200" cy="4093428"/>
          </a:xfrm>
          <a:prstGeom prst="rect">
            <a:avLst/>
          </a:prstGeom>
          <a:noFill/>
        </p:spPr>
        <p:txBody>
          <a:bodyPr wrap="square">
            <a:spAutoFit/>
          </a:bodyPr>
          <a:lstStyle/>
          <a:p>
            <a:pPr marL="346075" indent="-346075">
              <a:spcAft>
                <a:spcPts val="1200"/>
              </a:spcAft>
              <a:buFont typeface="Calibri" panose="020F0502020204030204" pitchFamily="34" charset="0"/>
              <a:buChar char="●"/>
            </a:pPr>
            <a:r>
              <a:rPr lang="en-US" sz="2000" b="1" dirty="0">
                <a:latin typeface="Montserrat" panose="00000500000000000000" pitchFamily="2" charset="0"/>
              </a:rPr>
              <a:t>Digital divide &gt; </a:t>
            </a:r>
            <a:r>
              <a:rPr lang="en-US" sz="2000" dirty="0">
                <a:latin typeface="Montserrat" panose="00000500000000000000" pitchFamily="2" charset="0"/>
              </a:rPr>
              <a:t>Sustain high-level commitment and allocate adequate resources</a:t>
            </a:r>
          </a:p>
          <a:p>
            <a:pPr marL="346075" indent="-346075">
              <a:spcAft>
                <a:spcPts val="1200"/>
              </a:spcAft>
              <a:buFont typeface="Calibri" panose="020F0502020204030204" pitchFamily="34" charset="0"/>
              <a:buChar char="●"/>
            </a:pPr>
            <a:r>
              <a:rPr lang="en-US" sz="2000" b="1" dirty="0">
                <a:latin typeface="Montserrat" panose="00000500000000000000" pitchFamily="2" charset="0"/>
              </a:rPr>
              <a:t>CGSI &gt; </a:t>
            </a:r>
            <a:r>
              <a:rPr lang="en-US" sz="2000" dirty="0">
                <a:latin typeface="Montserrat" panose="00000500000000000000" pitchFamily="2" charset="0"/>
              </a:rPr>
              <a:t>Improve interoperability and expand shared digital platforms (</a:t>
            </a:r>
            <a:r>
              <a:rPr lang="en-US" sz="2000" dirty="0" err="1">
                <a:latin typeface="Montserrat" panose="00000500000000000000" pitchFamily="2" charset="0"/>
              </a:rPr>
              <a:t>WoG</a:t>
            </a:r>
            <a:r>
              <a:rPr lang="en-US" sz="2000" dirty="0">
                <a:latin typeface="Montserrat" panose="00000500000000000000" pitchFamily="2" charset="0"/>
              </a:rPr>
              <a:t> approach)</a:t>
            </a:r>
          </a:p>
          <a:p>
            <a:pPr marL="346075" indent="-346075">
              <a:spcAft>
                <a:spcPts val="1200"/>
              </a:spcAft>
              <a:buFont typeface="Calibri" panose="020F0502020204030204" pitchFamily="34" charset="0"/>
              <a:buChar char="●"/>
            </a:pPr>
            <a:r>
              <a:rPr lang="en-US" sz="2000" b="1" dirty="0">
                <a:latin typeface="Montserrat" panose="00000500000000000000" pitchFamily="2" charset="0"/>
              </a:rPr>
              <a:t>PSDI &gt; </a:t>
            </a:r>
            <a:r>
              <a:rPr lang="en-US" sz="2000" dirty="0">
                <a:latin typeface="Montserrat" panose="00000500000000000000" pitchFamily="2" charset="0"/>
              </a:rPr>
              <a:t>Extend human-centric transactional and connected services (life events)</a:t>
            </a:r>
          </a:p>
          <a:p>
            <a:pPr marL="346075" indent="-346075">
              <a:spcAft>
                <a:spcPts val="1200"/>
              </a:spcAft>
              <a:buFont typeface="Calibri" panose="020F0502020204030204" pitchFamily="34" charset="0"/>
              <a:buChar char="●"/>
            </a:pPr>
            <a:r>
              <a:rPr lang="en-US" sz="2000" b="1" dirty="0">
                <a:latin typeface="Montserrat" panose="00000500000000000000" pitchFamily="2" charset="0"/>
              </a:rPr>
              <a:t>DCEI &gt; </a:t>
            </a:r>
            <a:r>
              <a:rPr lang="en-US" sz="2000" dirty="0">
                <a:latin typeface="Montserrat" panose="00000500000000000000" pitchFamily="2" charset="0"/>
              </a:rPr>
              <a:t>Develop multifunctional citizen engagement platforms to improve public trust</a:t>
            </a:r>
          </a:p>
          <a:p>
            <a:pPr marL="346075" indent="-346075">
              <a:spcAft>
                <a:spcPts val="1200"/>
              </a:spcAft>
              <a:buFont typeface="Calibri" panose="020F0502020204030204" pitchFamily="34" charset="0"/>
              <a:buChar char="●"/>
            </a:pPr>
            <a:r>
              <a:rPr lang="en-US" sz="2000" b="1" dirty="0">
                <a:solidFill>
                  <a:srgbClr val="0000CC"/>
                </a:solidFill>
                <a:latin typeface="Montserrat" panose="00000500000000000000" pitchFamily="2" charset="0"/>
              </a:rPr>
              <a:t>Access &amp; Use &gt; Monitor and report the use and quality of online public services</a:t>
            </a:r>
          </a:p>
          <a:p>
            <a:pPr marL="346075" indent="-346075">
              <a:spcAft>
                <a:spcPts val="1200"/>
              </a:spcAft>
              <a:buFont typeface="Calibri" panose="020F0502020204030204" pitchFamily="34" charset="0"/>
              <a:buChar char="●"/>
            </a:pPr>
            <a:r>
              <a:rPr lang="en-US" sz="2000" b="1" dirty="0">
                <a:latin typeface="Montserrat" panose="00000500000000000000" pitchFamily="2" charset="0"/>
              </a:rPr>
              <a:t>GTEI &gt; </a:t>
            </a:r>
            <a:r>
              <a:rPr lang="en-US" sz="2000" dirty="0">
                <a:latin typeface="Montserrat" panose="00000500000000000000" pitchFamily="2" charset="0"/>
              </a:rPr>
              <a:t>Invest on digital skills and innovation and promote data-driven culture</a:t>
            </a:r>
          </a:p>
          <a:p>
            <a:pPr marL="346075" indent="-346075">
              <a:spcAft>
                <a:spcPts val="1200"/>
              </a:spcAft>
              <a:buFont typeface="Calibri" panose="020F0502020204030204" pitchFamily="34" charset="0"/>
              <a:buChar char="●"/>
            </a:pPr>
            <a:r>
              <a:rPr lang="en-US" sz="2000" b="1" dirty="0">
                <a:latin typeface="Montserrat" panose="00000500000000000000" pitchFamily="2" charset="0"/>
              </a:rPr>
              <a:t>Public data platforms &gt; </a:t>
            </a:r>
            <a:r>
              <a:rPr lang="en-US" sz="2000" dirty="0">
                <a:latin typeface="Montserrat" panose="00000500000000000000" pitchFamily="2" charset="0"/>
              </a:rPr>
              <a:t>Promote the use of public data to create added economic value</a:t>
            </a:r>
          </a:p>
          <a:p>
            <a:pPr marL="346075" indent="-346075">
              <a:spcAft>
                <a:spcPts val="1200"/>
              </a:spcAft>
              <a:buFont typeface="Calibri" panose="020F0502020204030204" pitchFamily="34" charset="0"/>
              <a:buChar char="●"/>
            </a:pPr>
            <a:r>
              <a:rPr lang="en-US" sz="2000" b="1" dirty="0">
                <a:latin typeface="Montserrat" panose="00000500000000000000" pitchFamily="2" charset="0"/>
              </a:rPr>
              <a:t>Private sector &gt; </a:t>
            </a:r>
            <a:r>
              <a:rPr lang="en-US" sz="2000" dirty="0">
                <a:latin typeface="Montserrat" panose="00000500000000000000" pitchFamily="2" charset="0"/>
              </a:rPr>
              <a:t>Provide more incentives to GovTech startups/ SMEs </a:t>
            </a:r>
          </a:p>
          <a:p>
            <a:pPr marL="346075" indent="-346075">
              <a:spcAft>
                <a:spcPts val="1200"/>
              </a:spcAft>
              <a:buFont typeface="Calibri" panose="020F0502020204030204" pitchFamily="34" charset="0"/>
              <a:buChar char="●"/>
            </a:pPr>
            <a:r>
              <a:rPr lang="en-US" sz="2000" b="1" dirty="0">
                <a:latin typeface="Montserrat" panose="00000500000000000000" pitchFamily="2" charset="0"/>
              </a:rPr>
              <a:t>Innovative tech &gt; </a:t>
            </a:r>
            <a:r>
              <a:rPr lang="en-US" sz="2000" dirty="0">
                <a:latin typeface="Montserrat" panose="00000500000000000000" pitchFamily="2" charset="0"/>
              </a:rPr>
              <a:t>Explore possible use of DT to improve operations and online services</a:t>
            </a:r>
          </a:p>
        </p:txBody>
      </p:sp>
      <p:pic>
        <p:nvPicPr>
          <p:cNvPr id="8" name="Picture 7" descr="Text&#10;&#10;Description automatically generated with medium confidence">
            <a:extLst>
              <a:ext uri="{FF2B5EF4-FFF2-40B4-BE49-F238E27FC236}">
                <a16:creationId xmlns:a16="http://schemas.microsoft.com/office/drawing/2014/main" id="{3BDD2D53-0BE5-4C8A-86A8-BE10390B7F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27" y="119411"/>
            <a:ext cx="1592295" cy="548640"/>
          </a:xfrm>
          <a:prstGeom prst="rect">
            <a:avLst/>
          </a:prstGeom>
        </p:spPr>
      </p:pic>
      <p:pic>
        <p:nvPicPr>
          <p:cNvPr id="9" name="Picture 8">
            <a:extLst>
              <a:ext uri="{FF2B5EF4-FFF2-40B4-BE49-F238E27FC236}">
                <a16:creationId xmlns:a16="http://schemas.microsoft.com/office/drawing/2014/main" id="{065F0149-2F2F-4DD3-A6D5-1AB23C11A7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358409"/>
            <a:ext cx="12188952" cy="1499738"/>
          </a:xfrm>
          <a:prstGeom prst="rect">
            <a:avLst/>
          </a:prstGeom>
        </p:spPr>
      </p:pic>
    </p:spTree>
    <p:extLst>
      <p:ext uri="{BB962C8B-B14F-4D97-AF65-F5344CB8AC3E}">
        <p14:creationId xmlns:p14="http://schemas.microsoft.com/office/powerpoint/2010/main" val="147303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randombar(horizontal)">
                                      <p:cBhvr>
                                        <p:cTn id="17" dur="500"/>
                                        <p:tgtEl>
                                          <p:spTgt spid="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3">
                                            <p:txEl>
                                              <p:pRg st="3" end="3"/>
                                            </p:txEl>
                                          </p:spTgt>
                                        </p:tgtEl>
                                        <p:attrNameLst>
                                          <p:attrName>style.visibility</p:attrName>
                                        </p:attrNameLst>
                                      </p:cBhvr>
                                      <p:to>
                                        <p:strVal val="visible"/>
                                      </p:to>
                                    </p:set>
                                    <p:animEffect transition="in" filter="randombar(horizontal)">
                                      <p:cBhvr>
                                        <p:cTn id="22" dur="500"/>
                                        <p:tgtEl>
                                          <p:spTgt spid="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3">
                                            <p:txEl>
                                              <p:pRg st="4" end="4"/>
                                            </p:txEl>
                                          </p:spTgt>
                                        </p:tgtEl>
                                        <p:attrNameLst>
                                          <p:attrName>style.visibility</p:attrName>
                                        </p:attrNameLst>
                                      </p:cBhvr>
                                      <p:to>
                                        <p:strVal val="visible"/>
                                      </p:to>
                                    </p:set>
                                    <p:animEffect transition="in" filter="randombar(horizontal)">
                                      <p:cBhvr>
                                        <p:cTn id="27" dur="500"/>
                                        <p:tgtEl>
                                          <p:spTgt spid="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3">
                                            <p:txEl>
                                              <p:pRg st="5" end="5"/>
                                            </p:txEl>
                                          </p:spTgt>
                                        </p:tgtEl>
                                        <p:attrNameLst>
                                          <p:attrName>style.visibility</p:attrName>
                                        </p:attrNameLst>
                                      </p:cBhvr>
                                      <p:to>
                                        <p:strVal val="visible"/>
                                      </p:to>
                                    </p:set>
                                    <p:animEffect transition="in" filter="randombar(horizontal)">
                                      <p:cBhvr>
                                        <p:cTn id="32" dur="500"/>
                                        <p:tgtEl>
                                          <p:spTgt spid="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3">
                                            <p:txEl>
                                              <p:pRg st="6" end="6"/>
                                            </p:txEl>
                                          </p:spTgt>
                                        </p:tgtEl>
                                        <p:attrNameLst>
                                          <p:attrName>style.visibility</p:attrName>
                                        </p:attrNameLst>
                                      </p:cBhvr>
                                      <p:to>
                                        <p:strVal val="visible"/>
                                      </p:to>
                                    </p:set>
                                    <p:animEffect transition="in" filter="randombar(horizontal)">
                                      <p:cBhvr>
                                        <p:cTn id="37" dur="500"/>
                                        <p:tgtEl>
                                          <p:spTgt spid="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3">
                                            <p:txEl>
                                              <p:pRg st="7" end="7"/>
                                            </p:txEl>
                                          </p:spTgt>
                                        </p:tgtEl>
                                        <p:attrNameLst>
                                          <p:attrName>style.visibility</p:attrName>
                                        </p:attrNameLst>
                                      </p:cBhvr>
                                      <p:to>
                                        <p:strVal val="visible"/>
                                      </p:to>
                                    </p:set>
                                    <p:animEffect transition="in" filter="randombar(horizontal)">
                                      <p:cBhvr>
                                        <p:cTn id="42" dur="500"/>
                                        <p:tgtEl>
                                          <p:spTgt spid="2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3">
                                            <p:txEl>
                                              <p:pRg st="8" end="8"/>
                                            </p:txEl>
                                          </p:spTgt>
                                        </p:tgtEl>
                                        <p:attrNameLst>
                                          <p:attrName>style.visibility</p:attrName>
                                        </p:attrNameLst>
                                      </p:cBhvr>
                                      <p:to>
                                        <p:strVal val="visible"/>
                                      </p:to>
                                    </p:set>
                                    <p:animEffect transition="in" filter="randombar(horizontal)">
                                      <p:cBhvr>
                                        <p:cTn id="47" dur="500"/>
                                        <p:tgtEl>
                                          <p:spTgt spid="2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Slide Number Placeholder 16">
            <a:extLst>
              <a:ext uri="{FF2B5EF4-FFF2-40B4-BE49-F238E27FC236}">
                <a16:creationId xmlns:a16="http://schemas.microsoft.com/office/drawing/2014/main" id="{874A45CE-6425-49EB-A5DC-6C1F9E335639}"/>
              </a:ext>
            </a:extLst>
          </p:cNvPr>
          <p:cNvSpPr>
            <a:spLocks noGrp="1"/>
          </p:cNvSpPr>
          <p:nvPr>
            <p:ph type="sldNum" sz="quarter" idx="12"/>
          </p:nvPr>
        </p:nvSpPr>
        <p:spPr>
          <a:xfrm>
            <a:off x="11490426" y="6577066"/>
            <a:ext cx="548640" cy="182880"/>
          </a:xfrm>
        </p:spPr>
        <p:txBody>
          <a:bodyPr/>
          <a:lstStyle/>
          <a:p>
            <a:fld id="{69E4C1A1-F8C7-4D21-BD7F-8AC1C55994DC}" type="slidenum">
              <a:rPr lang="en-US" smtClean="0"/>
              <a:t>16</a:t>
            </a:fld>
            <a:endParaRPr lang="en-US" dirty="0"/>
          </a:p>
        </p:txBody>
      </p:sp>
      <p:sp>
        <p:nvSpPr>
          <p:cNvPr id="12" name="TextBox 11">
            <a:extLst>
              <a:ext uri="{FF2B5EF4-FFF2-40B4-BE49-F238E27FC236}">
                <a16:creationId xmlns:a16="http://schemas.microsoft.com/office/drawing/2014/main" id="{59A98583-C023-4351-AF50-5C4F224768EB}"/>
              </a:ext>
            </a:extLst>
          </p:cNvPr>
          <p:cNvSpPr txBox="1"/>
          <p:nvPr/>
        </p:nvSpPr>
        <p:spPr>
          <a:xfrm>
            <a:off x="7640453" y="119411"/>
            <a:ext cx="4305987" cy="523220"/>
          </a:xfrm>
          <a:prstGeom prst="rect">
            <a:avLst/>
          </a:prstGeom>
          <a:noFill/>
        </p:spPr>
        <p:txBody>
          <a:bodyPr wrap="none" rtlCol="0">
            <a:spAutoFit/>
          </a:bodyPr>
          <a:lstStyle/>
          <a:p>
            <a:pPr algn="r"/>
            <a:r>
              <a:rPr lang="en-US" sz="2800" b="1" dirty="0">
                <a:solidFill>
                  <a:srgbClr val="0000CC"/>
                </a:solidFill>
                <a:latin typeface="Montserrat" panose="00000500000000000000" pitchFamily="2" charset="0"/>
              </a:rPr>
              <a:t>GTMI Data Dashboard</a:t>
            </a:r>
          </a:p>
        </p:txBody>
      </p:sp>
      <p:pic>
        <p:nvPicPr>
          <p:cNvPr id="6" name="Picture 5" descr="Text&#10;&#10;Description automatically generated with medium confidence">
            <a:extLst>
              <a:ext uri="{FF2B5EF4-FFF2-40B4-BE49-F238E27FC236}">
                <a16:creationId xmlns:a16="http://schemas.microsoft.com/office/drawing/2014/main" id="{4F525A40-F210-4A2F-BE51-00494D8BC6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27" y="119411"/>
            <a:ext cx="1592295" cy="548640"/>
          </a:xfrm>
          <a:prstGeom prst="rect">
            <a:avLst/>
          </a:prstGeom>
        </p:spPr>
      </p:pic>
      <p:pic>
        <p:nvPicPr>
          <p:cNvPr id="3" name="Picture 2" descr="Graphical user interface, application, map&#10;&#10;Description automatically generated">
            <a:extLst>
              <a:ext uri="{FF2B5EF4-FFF2-40B4-BE49-F238E27FC236}">
                <a16:creationId xmlns:a16="http://schemas.microsoft.com/office/drawing/2014/main" id="{70348733-F25B-82FB-1877-0DA0B6FA7F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7650" y="670692"/>
            <a:ext cx="9156700" cy="6070600"/>
          </a:xfrm>
          <a:prstGeom prst="rect">
            <a:avLst/>
          </a:prstGeom>
          <a:noFill/>
          <a:ln w="6350">
            <a:solidFill>
              <a:schemeClr val="bg1">
                <a:lumMod val="75000"/>
              </a:schemeClr>
            </a:solidFill>
          </a:ln>
        </p:spPr>
      </p:pic>
    </p:spTree>
    <p:extLst>
      <p:ext uri="{BB962C8B-B14F-4D97-AF65-F5344CB8AC3E}">
        <p14:creationId xmlns:p14="http://schemas.microsoft.com/office/powerpoint/2010/main" val="3898829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6">
            <a:extLst>
              <a:ext uri="{FF2B5EF4-FFF2-40B4-BE49-F238E27FC236}">
                <a16:creationId xmlns:a16="http://schemas.microsoft.com/office/drawing/2014/main" id="{874A45CE-6425-49EB-A5DC-6C1F9E335639}"/>
              </a:ext>
            </a:extLst>
          </p:cNvPr>
          <p:cNvSpPr>
            <a:spLocks noGrp="1"/>
          </p:cNvSpPr>
          <p:nvPr>
            <p:ph type="sldNum" sz="quarter" idx="12"/>
          </p:nvPr>
        </p:nvSpPr>
        <p:spPr>
          <a:xfrm>
            <a:off x="11490426" y="6577066"/>
            <a:ext cx="548640" cy="182880"/>
          </a:xfrm>
        </p:spPr>
        <p:txBody>
          <a:bodyPr/>
          <a:lstStyle/>
          <a:p>
            <a:fld id="{69E4C1A1-F8C7-4D21-BD7F-8AC1C55994DC}" type="slidenum">
              <a:rPr lang="en-US" smtClean="0"/>
              <a:t>17</a:t>
            </a:fld>
            <a:endParaRPr lang="en-US" dirty="0"/>
          </a:p>
        </p:txBody>
      </p:sp>
      <p:sp>
        <p:nvSpPr>
          <p:cNvPr id="12" name="TextBox 11">
            <a:extLst>
              <a:ext uri="{FF2B5EF4-FFF2-40B4-BE49-F238E27FC236}">
                <a16:creationId xmlns:a16="http://schemas.microsoft.com/office/drawing/2014/main" id="{59A98583-C023-4351-AF50-5C4F224768EB}"/>
              </a:ext>
            </a:extLst>
          </p:cNvPr>
          <p:cNvSpPr txBox="1"/>
          <p:nvPr/>
        </p:nvSpPr>
        <p:spPr>
          <a:xfrm>
            <a:off x="7845637" y="119411"/>
            <a:ext cx="4100803" cy="523220"/>
          </a:xfrm>
          <a:prstGeom prst="rect">
            <a:avLst/>
          </a:prstGeom>
          <a:noFill/>
        </p:spPr>
        <p:txBody>
          <a:bodyPr wrap="none" rtlCol="0">
            <a:spAutoFit/>
          </a:bodyPr>
          <a:lstStyle/>
          <a:p>
            <a:pPr algn="r"/>
            <a:r>
              <a:rPr lang="en-US" sz="2800" b="1" dirty="0">
                <a:solidFill>
                  <a:srgbClr val="0000CC"/>
                </a:solidFill>
                <a:latin typeface="Montserrat" panose="00000500000000000000" pitchFamily="2" charset="0"/>
              </a:rPr>
              <a:t>GTMI Regional Briefs</a:t>
            </a:r>
          </a:p>
        </p:txBody>
      </p:sp>
      <p:pic>
        <p:nvPicPr>
          <p:cNvPr id="6" name="Picture 5" descr="Text&#10;&#10;Description automatically generated with medium confidence">
            <a:extLst>
              <a:ext uri="{FF2B5EF4-FFF2-40B4-BE49-F238E27FC236}">
                <a16:creationId xmlns:a16="http://schemas.microsoft.com/office/drawing/2014/main" id="{4F525A40-F210-4A2F-BE51-00494D8BC6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27" y="119411"/>
            <a:ext cx="1592295" cy="548640"/>
          </a:xfrm>
          <a:prstGeom prst="rect">
            <a:avLst/>
          </a:prstGeom>
        </p:spPr>
      </p:pic>
      <p:pic>
        <p:nvPicPr>
          <p:cNvPr id="4" name="Picture 3" descr="A picture containing text, screenshot, brand, businesscard&#10;&#10;Description automatically generated">
            <a:extLst>
              <a:ext uri="{FF2B5EF4-FFF2-40B4-BE49-F238E27FC236}">
                <a16:creationId xmlns:a16="http://schemas.microsoft.com/office/drawing/2014/main" id="{97175F41-EC6E-C24B-1888-108722C8F4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112" y="2768441"/>
            <a:ext cx="4670213" cy="2628491"/>
          </a:xfrm>
          <a:prstGeom prst="rect">
            <a:avLst/>
          </a:prstGeom>
        </p:spPr>
      </p:pic>
      <p:sp>
        <p:nvSpPr>
          <p:cNvPr id="5" name="TextBox 4">
            <a:extLst>
              <a:ext uri="{FF2B5EF4-FFF2-40B4-BE49-F238E27FC236}">
                <a16:creationId xmlns:a16="http://schemas.microsoft.com/office/drawing/2014/main" id="{10AD23B2-529B-EDDA-9632-998095FE9B1F}"/>
              </a:ext>
            </a:extLst>
          </p:cNvPr>
          <p:cNvSpPr txBox="1"/>
          <p:nvPr/>
        </p:nvSpPr>
        <p:spPr>
          <a:xfrm>
            <a:off x="5634193" y="2527517"/>
            <a:ext cx="5989583" cy="3110339"/>
          </a:xfrm>
          <a:prstGeom prst="rect">
            <a:avLst/>
          </a:prstGeom>
          <a:noFill/>
        </p:spPr>
        <p:txBody>
          <a:bodyPr wrap="square">
            <a:spAutoFit/>
          </a:bodyPr>
          <a:lstStyle/>
          <a:p>
            <a:pPr marL="342900" indent="-342900">
              <a:lnSpc>
                <a:spcPct val="120000"/>
              </a:lnSpc>
              <a:spcAft>
                <a:spcPts val="600"/>
              </a:spcAft>
              <a:buFont typeface="Wingdings 2" panose="05020102010507070707" pitchFamily="18" charset="2"/>
              <a:buChar char=""/>
              <a:tabLst>
                <a:tab pos="1371600" algn="l"/>
              </a:tabLst>
            </a:pPr>
            <a:r>
              <a:rPr lang="en-US" sz="2000" b="1" dirty="0">
                <a:latin typeface="Montserrat" panose="00000500000000000000" pitchFamily="2" charset="0"/>
              </a:rPr>
              <a:t>AFE	</a:t>
            </a:r>
            <a:r>
              <a:rPr lang="en-US" sz="2000" dirty="0">
                <a:latin typeface="Montserrat" panose="00000500000000000000" pitchFamily="2" charset="0"/>
              </a:rPr>
              <a:t>East and Southern Africa</a:t>
            </a:r>
          </a:p>
          <a:p>
            <a:pPr marL="342900" indent="-342900">
              <a:lnSpc>
                <a:spcPct val="120000"/>
              </a:lnSpc>
              <a:spcAft>
                <a:spcPts val="600"/>
              </a:spcAft>
              <a:buFont typeface="Wingdings 2" panose="05020102010507070707" pitchFamily="18" charset="2"/>
              <a:buChar char=""/>
              <a:tabLst>
                <a:tab pos="1371600" algn="l"/>
              </a:tabLst>
            </a:pPr>
            <a:r>
              <a:rPr lang="en-US" sz="2000" b="1" dirty="0">
                <a:latin typeface="Montserrat" panose="00000500000000000000" pitchFamily="2" charset="0"/>
              </a:rPr>
              <a:t>AFW	</a:t>
            </a:r>
            <a:r>
              <a:rPr lang="en-US" sz="2000" dirty="0">
                <a:latin typeface="Montserrat" panose="00000500000000000000" pitchFamily="2" charset="0"/>
              </a:rPr>
              <a:t>West and Central Africa</a:t>
            </a:r>
          </a:p>
          <a:p>
            <a:pPr marL="342900" indent="-342900">
              <a:lnSpc>
                <a:spcPct val="120000"/>
              </a:lnSpc>
              <a:spcAft>
                <a:spcPts val="600"/>
              </a:spcAft>
              <a:buFont typeface="Wingdings 2" panose="05020102010507070707" pitchFamily="18" charset="2"/>
              <a:buChar char=""/>
              <a:tabLst>
                <a:tab pos="1371600" algn="l"/>
              </a:tabLst>
            </a:pPr>
            <a:r>
              <a:rPr lang="en-US" sz="2000" b="1" dirty="0">
                <a:latin typeface="Montserrat" panose="00000500000000000000" pitchFamily="2" charset="0"/>
              </a:rPr>
              <a:t>EAP	</a:t>
            </a:r>
            <a:r>
              <a:rPr lang="en-US" sz="2000" dirty="0">
                <a:latin typeface="Montserrat" panose="00000500000000000000" pitchFamily="2" charset="0"/>
              </a:rPr>
              <a:t>East Asia and Pacific</a:t>
            </a:r>
          </a:p>
          <a:p>
            <a:pPr marL="342900" indent="-342900">
              <a:lnSpc>
                <a:spcPct val="120000"/>
              </a:lnSpc>
              <a:spcAft>
                <a:spcPts val="600"/>
              </a:spcAft>
              <a:buFont typeface="Wingdings 2" panose="05020102010507070707" pitchFamily="18" charset="2"/>
              <a:buChar char=""/>
              <a:tabLst>
                <a:tab pos="1371600" algn="l"/>
              </a:tabLst>
            </a:pPr>
            <a:r>
              <a:rPr lang="en-US" sz="2000" b="1" dirty="0">
                <a:latin typeface="Montserrat" panose="00000500000000000000" pitchFamily="2" charset="0"/>
              </a:rPr>
              <a:t>ECA	</a:t>
            </a:r>
            <a:r>
              <a:rPr lang="en-US" sz="2000" dirty="0">
                <a:latin typeface="Montserrat" panose="00000500000000000000" pitchFamily="2" charset="0"/>
              </a:rPr>
              <a:t>Europe and Central Asia</a:t>
            </a:r>
          </a:p>
          <a:p>
            <a:pPr marL="342900" indent="-342900">
              <a:lnSpc>
                <a:spcPct val="120000"/>
              </a:lnSpc>
              <a:spcAft>
                <a:spcPts val="600"/>
              </a:spcAft>
              <a:buFont typeface="Wingdings 2" panose="05020102010507070707" pitchFamily="18" charset="2"/>
              <a:buChar char=""/>
              <a:tabLst>
                <a:tab pos="1371600" algn="l"/>
              </a:tabLst>
            </a:pPr>
            <a:r>
              <a:rPr lang="en-US" sz="2000" b="1" dirty="0">
                <a:latin typeface="Montserrat" panose="00000500000000000000" pitchFamily="2" charset="0"/>
              </a:rPr>
              <a:t>LAC	</a:t>
            </a:r>
            <a:r>
              <a:rPr lang="en-US" sz="2000" dirty="0">
                <a:latin typeface="Montserrat" panose="00000500000000000000" pitchFamily="2" charset="0"/>
              </a:rPr>
              <a:t>Latin America and the Caribbean</a:t>
            </a:r>
          </a:p>
          <a:p>
            <a:pPr marL="342900" indent="-342900">
              <a:lnSpc>
                <a:spcPct val="120000"/>
              </a:lnSpc>
              <a:spcAft>
                <a:spcPts val="600"/>
              </a:spcAft>
              <a:buFont typeface="Wingdings 2" panose="05020102010507070707" pitchFamily="18" charset="2"/>
              <a:buChar char=""/>
              <a:tabLst>
                <a:tab pos="1371600" algn="l"/>
              </a:tabLst>
            </a:pPr>
            <a:r>
              <a:rPr lang="en-US" sz="2000" b="1" dirty="0">
                <a:latin typeface="Montserrat" panose="00000500000000000000" pitchFamily="2" charset="0"/>
              </a:rPr>
              <a:t>MNA	</a:t>
            </a:r>
            <a:r>
              <a:rPr lang="en-US" sz="2000" dirty="0">
                <a:latin typeface="Montserrat" panose="00000500000000000000" pitchFamily="2" charset="0"/>
              </a:rPr>
              <a:t>Middle East and North Africa</a:t>
            </a:r>
          </a:p>
          <a:p>
            <a:pPr marL="342900" indent="-342900">
              <a:lnSpc>
                <a:spcPct val="120000"/>
              </a:lnSpc>
              <a:spcAft>
                <a:spcPts val="600"/>
              </a:spcAft>
              <a:buFont typeface="Wingdings 2" panose="05020102010507070707" pitchFamily="18" charset="2"/>
              <a:buChar char=""/>
              <a:tabLst>
                <a:tab pos="1371600" algn="l"/>
              </a:tabLst>
            </a:pPr>
            <a:r>
              <a:rPr lang="en-US" sz="2000" b="1" dirty="0">
                <a:latin typeface="Montserrat" panose="00000500000000000000" pitchFamily="2" charset="0"/>
              </a:rPr>
              <a:t>SAR	</a:t>
            </a:r>
            <a:r>
              <a:rPr lang="en-US" sz="2000" dirty="0">
                <a:latin typeface="Montserrat" panose="00000500000000000000" pitchFamily="2" charset="0"/>
              </a:rPr>
              <a:t>South Asia</a:t>
            </a:r>
          </a:p>
        </p:txBody>
      </p:sp>
      <p:sp>
        <p:nvSpPr>
          <p:cNvPr id="8" name="TextBox 7">
            <a:extLst>
              <a:ext uri="{FF2B5EF4-FFF2-40B4-BE49-F238E27FC236}">
                <a16:creationId xmlns:a16="http://schemas.microsoft.com/office/drawing/2014/main" id="{5F45AF0B-6FD8-9AFA-D720-7851EE997486}"/>
              </a:ext>
            </a:extLst>
          </p:cNvPr>
          <p:cNvSpPr txBox="1"/>
          <p:nvPr/>
        </p:nvSpPr>
        <p:spPr>
          <a:xfrm>
            <a:off x="1046387" y="1123409"/>
            <a:ext cx="10099225" cy="923330"/>
          </a:xfrm>
          <a:prstGeom prst="rect">
            <a:avLst/>
          </a:prstGeom>
          <a:noFill/>
        </p:spPr>
        <p:txBody>
          <a:bodyPr wrap="square">
            <a:spAutoFit/>
          </a:bodyPr>
          <a:lstStyle/>
          <a:p>
            <a:pPr algn="ctr"/>
            <a:r>
              <a:rPr lang="en-US" b="0" i="0" dirty="0">
                <a:effectLst/>
                <a:latin typeface="Montserrat" panose="00000500000000000000" pitchFamily="2" charset="0"/>
              </a:rPr>
              <a:t>A series of 2022 </a:t>
            </a:r>
            <a:r>
              <a:rPr lang="en-US" b="0" i="0" dirty="0">
                <a:effectLst/>
                <a:latin typeface="Montserrat" panose="00000500000000000000" pitchFamily="2" charset="0"/>
                <a:hlinkClick r:id="rId5"/>
              </a:rPr>
              <a:t>GTMI Regional Briefs </a:t>
            </a:r>
            <a:r>
              <a:rPr lang="en-US" b="0" i="0" dirty="0">
                <a:effectLst/>
                <a:latin typeface="Montserrat" panose="00000500000000000000" pitchFamily="2" charset="0"/>
              </a:rPr>
              <a:t>were prepared to present an overview of the progress in GovTech maturity within the last two years, along with the good practices, gaps, and opportunities for accelerating public sector digital transformation. </a:t>
            </a:r>
            <a:endParaRPr lang="en-US" dirty="0">
              <a:latin typeface="Montserrat" panose="00000500000000000000" pitchFamily="2" charset="0"/>
            </a:endParaRPr>
          </a:p>
        </p:txBody>
      </p:sp>
    </p:spTree>
    <p:extLst>
      <p:ext uri="{BB962C8B-B14F-4D97-AF65-F5344CB8AC3E}">
        <p14:creationId xmlns:p14="http://schemas.microsoft.com/office/powerpoint/2010/main" val="2316382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43" name="Google Shape;443;p15"/>
          <p:cNvSpPr/>
          <p:nvPr/>
        </p:nvSpPr>
        <p:spPr>
          <a:xfrm>
            <a:off x="1421731" y="682882"/>
            <a:ext cx="9348538" cy="830997"/>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70C0"/>
              </a:buClr>
              <a:buSzPts val="2400"/>
              <a:buFont typeface="Montserrat"/>
              <a:buNone/>
            </a:pPr>
            <a:r>
              <a:rPr lang="en-US" sz="2400" b="1" i="0" u="none" strike="noStrike" cap="none" dirty="0">
                <a:solidFill>
                  <a:srgbClr val="0070C0"/>
                </a:solidFill>
                <a:latin typeface="Montserrat"/>
                <a:ea typeface="Montserrat"/>
                <a:cs typeface="Montserrat"/>
                <a:sym typeface="Montserrat"/>
              </a:rPr>
              <a:t>GovTech Academy e-Learning courses </a:t>
            </a:r>
          </a:p>
          <a:p>
            <a:pPr marL="0" marR="0" lvl="0" indent="0" algn="ctr" rtl="0">
              <a:lnSpc>
                <a:spcPct val="100000"/>
              </a:lnSpc>
              <a:spcBef>
                <a:spcPts val="0"/>
              </a:spcBef>
              <a:spcAft>
                <a:spcPts val="0"/>
              </a:spcAft>
              <a:buClr>
                <a:srgbClr val="0070C0"/>
              </a:buClr>
              <a:buSzPts val="2400"/>
              <a:buFont typeface="Montserrat"/>
              <a:buNone/>
            </a:pPr>
            <a:r>
              <a:rPr lang="en-US" sz="2400" b="1" i="0" u="none" strike="noStrike" cap="none" dirty="0">
                <a:solidFill>
                  <a:srgbClr val="0070C0"/>
                </a:solidFill>
                <a:latin typeface="Montserrat"/>
                <a:ea typeface="Montserrat"/>
                <a:cs typeface="Montserrat"/>
                <a:sym typeface="Montserrat"/>
              </a:rPr>
              <a:t>launched through Open Learning Campus (OLC)</a:t>
            </a:r>
            <a:endParaRPr dirty="0"/>
          </a:p>
        </p:txBody>
      </p:sp>
      <p:sp>
        <p:nvSpPr>
          <p:cNvPr id="444" name="Google Shape;444;p15"/>
          <p:cNvSpPr txBox="1"/>
          <p:nvPr/>
        </p:nvSpPr>
        <p:spPr>
          <a:xfrm>
            <a:off x="5677355" y="1556435"/>
            <a:ext cx="6025707" cy="36317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70C0"/>
              </a:buClr>
              <a:buSzPts val="1200"/>
              <a:buFont typeface="Montserrat"/>
              <a:buNone/>
            </a:pPr>
            <a:r>
              <a:rPr lang="en-US" sz="1400" b="0" i="0" u="none" strike="noStrike" cap="none" dirty="0">
                <a:solidFill>
                  <a:srgbClr val="0070C0"/>
                </a:solidFill>
                <a:latin typeface="Montserrat"/>
                <a:ea typeface="Montserrat"/>
                <a:cs typeface="Montserrat"/>
                <a:sym typeface="Montserrat"/>
              </a:rPr>
              <a:t>GovTech OLC e-Learning course #1:</a:t>
            </a:r>
            <a:endParaRPr sz="2000" dirty="0"/>
          </a:p>
          <a:p>
            <a:pPr marL="0" marR="0" lvl="0" indent="0" algn="l" rtl="0">
              <a:lnSpc>
                <a:spcPct val="100000"/>
              </a:lnSpc>
              <a:spcBef>
                <a:spcPts val="600"/>
              </a:spcBef>
              <a:spcAft>
                <a:spcPts val="0"/>
              </a:spcAft>
              <a:buClr>
                <a:srgbClr val="000000"/>
              </a:buClr>
              <a:buSzPts val="1800"/>
              <a:buFont typeface="Montserrat"/>
              <a:buNone/>
            </a:pPr>
            <a:r>
              <a:rPr lang="en-US" sz="2000" b="1" i="0" u="sng" strike="noStrike" cap="none" dirty="0">
                <a:solidFill>
                  <a:srgbClr val="000000"/>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GovTech: Fundamentals and Key Concepts</a:t>
            </a:r>
            <a:endParaRPr sz="2000" b="1" i="0" u="none" strike="noStrike" cap="none" dirty="0">
              <a:solidFill>
                <a:srgbClr val="000000"/>
              </a:solidFill>
              <a:latin typeface="Montserrat"/>
              <a:ea typeface="Montserrat"/>
              <a:cs typeface="Montserrat"/>
              <a:sym typeface="Montserrat"/>
            </a:endParaRPr>
          </a:p>
          <a:p>
            <a:pPr marL="0" marR="0" lvl="0" indent="0" algn="l" rtl="0">
              <a:lnSpc>
                <a:spcPct val="100000"/>
              </a:lnSpc>
              <a:spcBef>
                <a:spcPts val="600"/>
              </a:spcBef>
              <a:spcAft>
                <a:spcPts val="0"/>
              </a:spcAft>
              <a:buClr>
                <a:schemeClr val="dk1"/>
              </a:buClr>
              <a:buSzPts val="1100"/>
              <a:buFont typeface="Calibri"/>
              <a:buNone/>
            </a:pPr>
            <a:endParaRPr sz="1200" b="0" i="0" u="none" strike="noStrike" cap="none" dirty="0">
              <a:solidFill>
                <a:srgbClr val="00B0F0"/>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800"/>
              <a:buFont typeface="Arial"/>
              <a:buNone/>
            </a:pPr>
            <a:endParaRPr sz="2000" b="0" i="0" u="none" strike="noStrike" cap="none" dirty="0">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800"/>
              <a:buFont typeface="Arial"/>
              <a:buNone/>
            </a:pPr>
            <a:endParaRPr sz="2000" b="0" i="0" u="none" strike="noStrike" cap="none" dirty="0">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800"/>
              <a:buFont typeface="Arial"/>
              <a:buNone/>
            </a:pPr>
            <a:endParaRPr sz="2000" b="0" i="0" u="none" strike="noStrike" cap="none" dirty="0">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800"/>
              <a:buFont typeface="Arial"/>
              <a:buNone/>
            </a:pPr>
            <a:endParaRPr sz="2000" b="0" i="0" u="none" strike="noStrike" cap="none" dirty="0">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800"/>
              <a:buFont typeface="Arial"/>
              <a:buNone/>
            </a:pPr>
            <a:endParaRPr sz="2000" b="0" i="0" u="none" strike="noStrike" cap="none" dirty="0">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800"/>
              <a:buFont typeface="Arial"/>
              <a:buNone/>
            </a:pPr>
            <a:endParaRPr sz="1100" b="0" i="0" u="none" strike="noStrike" cap="none" dirty="0">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Clr>
                <a:srgbClr val="0070C0"/>
              </a:buClr>
              <a:buSzPts val="1100"/>
              <a:buFont typeface="Montserrat"/>
              <a:buNone/>
            </a:pPr>
            <a:r>
              <a:rPr lang="en-US" sz="1200" b="0" i="0" u="none" strike="noStrike" cap="none" dirty="0">
                <a:solidFill>
                  <a:srgbClr val="0070C0"/>
                </a:solidFill>
                <a:latin typeface="Montserrat"/>
                <a:ea typeface="Montserrat"/>
                <a:cs typeface="Montserrat"/>
                <a:sym typeface="Montserrat"/>
              </a:rPr>
              <a:t>GovTech OLC e-Learning course #2:</a:t>
            </a:r>
            <a:endParaRPr sz="2000" dirty="0"/>
          </a:p>
          <a:p>
            <a:pPr marL="0" marR="0" lvl="0" indent="0" algn="l" rtl="0">
              <a:lnSpc>
                <a:spcPct val="100000"/>
              </a:lnSpc>
              <a:spcBef>
                <a:spcPts val="600"/>
              </a:spcBef>
              <a:spcAft>
                <a:spcPts val="0"/>
              </a:spcAft>
              <a:buClr>
                <a:srgbClr val="000000"/>
              </a:buClr>
              <a:buSzPts val="1800"/>
              <a:buFont typeface="Montserrat"/>
              <a:buNone/>
            </a:pPr>
            <a:r>
              <a:rPr lang="en-US" sz="2000" b="1" i="0" u="sng" strike="noStrike" cap="none" dirty="0">
                <a:solidFill>
                  <a:srgbClr val="000000"/>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Trends in GovTech Solutions for PFM</a:t>
            </a:r>
            <a:endParaRPr sz="2000" b="1" i="0" u="none" strike="noStrike" cap="none" dirty="0">
              <a:solidFill>
                <a:srgbClr val="000000"/>
              </a:solidFill>
              <a:latin typeface="Montserrat"/>
              <a:ea typeface="Montserrat"/>
              <a:cs typeface="Montserrat"/>
              <a:sym typeface="Montserrat"/>
            </a:endParaRPr>
          </a:p>
          <a:p>
            <a:pPr marL="0" marR="0" lvl="0" indent="0" algn="l" rtl="0">
              <a:lnSpc>
                <a:spcPct val="100000"/>
              </a:lnSpc>
              <a:spcBef>
                <a:spcPts val="600"/>
              </a:spcBef>
              <a:spcAft>
                <a:spcPts val="0"/>
              </a:spcAft>
              <a:buClr>
                <a:schemeClr val="dk1"/>
              </a:buClr>
              <a:buSzPts val="1100"/>
              <a:buFont typeface="Calibri"/>
              <a:buNone/>
            </a:pPr>
            <a:endParaRPr sz="1200" b="0" i="0" u="none" strike="noStrike" cap="none" dirty="0">
              <a:solidFill>
                <a:srgbClr val="00B0F0"/>
              </a:solidFill>
              <a:latin typeface="Montserrat"/>
              <a:ea typeface="Montserrat"/>
              <a:cs typeface="Montserrat"/>
              <a:sym typeface="Montserrat"/>
            </a:endParaRPr>
          </a:p>
        </p:txBody>
      </p:sp>
      <p:pic>
        <p:nvPicPr>
          <p:cNvPr id="445" name="Google Shape;445;p15" descr="Graphical user interface, website&#10;&#10;Description automatically generated"/>
          <p:cNvPicPr preferRelativeResize="0">
            <a:picLocks noChangeAspect="1"/>
          </p:cNvPicPr>
          <p:nvPr/>
        </p:nvPicPr>
        <p:blipFill rotWithShape="1">
          <a:blip r:embed="rId5">
            <a:alphaModFix/>
          </a:blip>
          <a:stretch/>
        </p:blipFill>
        <p:spPr>
          <a:xfrm>
            <a:off x="496337" y="1625764"/>
            <a:ext cx="4890613" cy="2377440"/>
          </a:xfrm>
          <a:prstGeom prst="rect">
            <a:avLst/>
          </a:prstGeom>
          <a:noFill/>
          <a:ln>
            <a:noFill/>
          </a:ln>
        </p:spPr>
      </p:pic>
      <p:pic>
        <p:nvPicPr>
          <p:cNvPr id="446" name="Google Shape;446;p15" descr="Graphical user interface, text, application&#10;&#10;Description automatically generated"/>
          <p:cNvPicPr preferRelativeResize="0">
            <a:picLocks noChangeAspect="1"/>
          </p:cNvPicPr>
          <p:nvPr/>
        </p:nvPicPr>
        <p:blipFill rotWithShape="1">
          <a:blip r:embed="rId6">
            <a:alphaModFix/>
          </a:blip>
          <a:stretch/>
        </p:blipFill>
        <p:spPr>
          <a:xfrm>
            <a:off x="496337" y="4165625"/>
            <a:ext cx="4890613" cy="2377440"/>
          </a:xfrm>
          <a:prstGeom prst="rect">
            <a:avLst/>
          </a:prstGeom>
          <a:noFill/>
          <a:ln>
            <a:noFill/>
          </a:ln>
        </p:spPr>
      </p:pic>
      <p:pic>
        <p:nvPicPr>
          <p:cNvPr id="447" name="Google Shape;447;p15" descr="Text&#10;&#10;Description automatically generated"/>
          <p:cNvPicPr preferRelativeResize="0">
            <a:picLocks/>
          </p:cNvPicPr>
          <p:nvPr/>
        </p:nvPicPr>
        <p:blipFill rotWithShape="1">
          <a:blip r:embed="rId7">
            <a:alphaModFix/>
          </a:blip>
          <a:stretch/>
        </p:blipFill>
        <p:spPr>
          <a:xfrm>
            <a:off x="5770216" y="4851425"/>
            <a:ext cx="5943600" cy="1691640"/>
          </a:xfrm>
          <a:prstGeom prst="rect">
            <a:avLst/>
          </a:prstGeom>
          <a:noFill/>
          <a:ln>
            <a:noFill/>
          </a:ln>
        </p:spPr>
      </p:pic>
      <p:pic>
        <p:nvPicPr>
          <p:cNvPr id="448" name="Google Shape;448;p15" descr="Text&#10;&#10;Description automatically generated with medium confidence"/>
          <p:cNvPicPr preferRelativeResize="0">
            <a:picLocks/>
          </p:cNvPicPr>
          <p:nvPr/>
        </p:nvPicPr>
        <p:blipFill rotWithShape="1">
          <a:blip r:embed="rId8">
            <a:alphaModFix/>
          </a:blip>
          <a:stretch/>
        </p:blipFill>
        <p:spPr>
          <a:xfrm>
            <a:off x="5777639" y="2311564"/>
            <a:ext cx="5943600" cy="1691640"/>
          </a:xfrm>
          <a:prstGeom prst="rect">
            <a:avLst/>
          </a:prstGeom>
          <a:noFill/>
          <a:ln>
            <a:noFill/>
          </a:ln>
        </p:spPr>
      </p:pic>
      <p:sp>
        <p:nvSpPr>
          <p:cNvPr id="14" name="TextBox 13">
            <a:extLst>
              <a:ext uri="{FF2B5EF4-FFF2-40B4-BE49-F238E27FC236}">
                <a16:creationId xmlns:a16="http://schemas.microsoft.com/office/drawing/2014/main" id="{89430D28-1A5E-47CC-81FE-CCAB9563477A}"/>
              </a:ext>
            </a:extLst>
          </p:cNvPr>
          <p:cNvSpPr txBox="1"/>
          <p:nvPr/>
        </p:nvSpPr>
        <p:spPr>
          <a:xfrm>
            <a:off x="8250050" y="119411"/>
            <a:ext cx="3695242" cy="523220"/>
          </a:xfrm>
          <a:prstGeom prst="rect">
            <a:avLst/>
          </a:prstGeom>
          <a:noFill/>
        </p:spPr>
        <p:txBody>
          <a:bodyPr wrap="none" rtlCol="0">
            <a:spAutoFit/>
          </a:bodyPr>
          <a:lstStyle/>
          <a:p>
            <a:pPr algn="r"/>
            <a:r>
              <a:rPr lang="en-US" sz="2800" b="1" dirty="0">
                <a:solidFill>
                  <a:srgbClr val="0000CC"/>
                </a:solidFill>
                <a:latin typeface="Montserrat" panose="00000500000000000000" pitchFamily="2" charset="0"/>
              </a:rPr>
              <a:t>GovTech Academy</a:t>
            </a:r>
          </a:p>
        </p:txBody>
      </p:sp>
      <p:pic>
        <p:nvPicPr>
          <p:cNvPr id="10" name="Picture 9" descr="Text&#10;&#10;Description automatically generated with medium confidence">
            <a:extLst>
              <a:ext uri="{FF2B5EF4-FFF2-40B4-BE49-F238E27FC236}">
                <a16:creationId xmlns:a16="http://schemas.microsoft.com/office/drawing/2014/main" id="{EC662CDE-2CA9-4400-AE45-357C9D7998D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3627" y="119411"/>
            <a:ext cx="1592295" cy="548640"/>
          </a:xfrm>
          <a:prstGeom prst="rect">
            <a:avLst/>
          </a:prstGeom>
        </p:spPr>
      </p:pic>
    </p:spTree>
    <p:extLst>
      <p:ext uri="{BB962C8B-B14F-4D97-AF65-F5344CB8AC3E}">
        <p14:creationId xmlns:p14="http://schemas.microsoft.com/office/powerpoint/2010/main" val="2221828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6">
            <a:extLst>
              <a:ext uri="{FF2B5EF4-FFF2-40B4-BE49-F238E27FC236}">
                <a16:creationId xmlns:a16="http://schemas.microsoft.com/office/drawing/2014/main" id="{874A45CE-6425-49EB-A5DC-6C1F9E335639}"/>
              </a:ext>
            </a:extLst>
          </p:cNvPr>
          <p:cNvSpPr>
            <a:spLocks noGrp="1"/>
          </p:cNvSpPr>
          <p:nvPr>
            <p:ph type="sldNum" sz="quarter" idx="12"/>
          </p:nvPr>
        </p:nvSpPr>
        <p:spPr>
          <a:xfrm>
            <a:off x="11490426" y="6577066"/>
            <a:ext cx="548640" cy="182880"/>
          </a:xfrm>
        </p:spPr>
        <p:txBody>
          <a:bodyPr/>
          <a:lstStyle/>
          <a:p>
            <a:fld id="{69E4C1A1-F8C7-4D21-BD7F-8AC1C55994DC}" type="slidenum">
              <a:rPr lang="en-US" smtClean="0"/>
              <a:t>19</a:t>
            </a:fld>
            <a:endParaRPr lang="en-US" dirty="0"/>
          </a:p>
        </p:txBody>
      </p:sp>
      <p:sp>
        <p:nvSpPr>
          <p:cNvPr id="12" name="TextBox 11">
            <a:extLst>
              <a:ext uri="{FF2B5EF4-FFF2-40B4-BE49-F238E27FC236}">
                <a16:creationId xmlns:a16="http://schemas.microsoft.com/office/drawing/2014/main" id="{59A98583-C023-4351-AF50-5C4F224768EB}"/>
              </a:ext>
            </a:extLst>
          </p:cNvPr>
          <p:cNvSpPr txBox="1"/>
          <p:nvPr/>
        </p:nvSpPr>
        <p:spPr>
          <a:xfrm>
            <a:off x="3365244" y="119411"/>
            <a:ext cx="8581196" cy="523220"/>
          </a:xfrm>
          <a:prstGeom prst="rect">
            <a:avLst/>
          </a:prstGeom>
          <a:noFill/>
        </p:spPr>
        <p:txBody>
          <a:bodyPr wrap="none" rtlCol="0">
            <a:spAutoFit/>
          </a:bodyPr>
          <a:lstStyle/>
          <a:p>
            <a:pPr algn="r"/>
            <a:r>
              <a:rPr lang="en-US" sz="2800" b="1" dirty="0">
                <a:solidFill>
                  <a:srgbClr val="0000CC"/>
                </a:solidFill>
                <a:latin typeface="Montserrat" panose="00000500000000000000" pitchFamily="2" charset="0"/>
              </a:rPr>
              <a:t>GovTech Advisory and Guidance Tool (GTAG)</a:t>
            </a:r>
          </a:p>
        </p:txBody>
      </p:sp>
      <p:pic>
        <p:nvPicPr>
          <p:cNvPr id="6" name="Picture 5" descr="Text&#10;&#10;Description automatically generated with medium confidence">
            <a:extLst>
              <a:ext uri="{FF2B5EF4-FFF2-40B4-BE49-F238E27FC236}">
                <a16:creationId xmlns:a16="http://schemas.microsoft.com/office/drawing/2014/main" id="{4F525A40-F210-4A2F-BE51-00494D8BC6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27" y="119411"/>
            <a:ext cx="1592295" cy="548640"/>
          </a:xfrm>
          <a:prstGeom prst="rect">
            <a:avLst/>
          </a:prstGeom>
        </p:spPr>
      </p:pic>
      <p:sp>
        <p:nvSpPr>
          <p:cNvPr id="4" name="TextBox 3">
            <a:extLst>
              <a:ext uri="{FF2B5EF4-FFF2-40B4-BE49-F238E27FC236}">
                <a16:creationId xmlns:a16="http://schemas.microsoft.com/office/drawing/2014/main" id="{6003D62D-D39F-DF15-0D97-482ADF7CD559}"/>
              </a:ext>
            </a:extLst>
          </p:cNvPr>
          <p:cNvSpPr txBox="1"/>
          <p:nvPr/>
        </p:nvSpPr>
        <p:spPr>
          <a:xfrm>
            <a:off x="153627" y="986539"/>
            <a:ext cx="6696199" cy="400110"/>
          </a:xfrm>
          <a:prstGeom prst="rect">
            <a:avLst/>
          </a:prstGeom>
          <a:noFill/>
        </p:spPr>
        <p:txBody>
          <a:bodyPr wrap="square">
            <a:spAutoFit/>
          </a:bodyPr>
          <a:lstStyle/>
          <a:p>
            <a:pPr marL="0" marR="0" lvl="0" indent="0" algn="ctr" defTabSz="244934" rtl="0" eaLnBrk="1" fontAlgn="base" latinLnBrk="0" hangingPunct="1">
              <a:lnSpc>
                <a:spcPct val="100000"/>
              </a:lnSpc>
              <a:spcBef>
                <a:spcPct val="0"/>
              </a:spcBef>
              <a:spcAft>
                <a:spcPct val="0"/>
              </a:spcAft>
              <a:buClrTx/>
              <a:buSzTx/>
              <a:buFontTx/>
              <a:buNone/>
              <a:tabLst/>
              <a:defRPr/>
            </a:pPr>
            <a:r>
              <a:rPr lang="en-US" sz="2000" b="1" dirty="0">
                <a:latin typeface="Montserrat" panose="00000500000000000000" pitchFamily="2" charset="0"/>
              </a:rPr>
              <a:t>Surfacing Hidden Data (Pilot Implementation)</a:t>
            </a:r>
          </a:p>
        </p:txBody>
      </p:sp>
      <p:pic>
        <p:nvPicPr>
          <p:cNvPr id="5" name="Picture 2">
            <a:extLst>
              <a:ext uri="{FF2B5EF4-FFF2-40B4-BE49-F238E27FC236}">
                <a16:creationId xmlns:a16="http://schemas.microsoft.com/office/drawing/2014/main" id="{82B5A319-7AFE-9537-BEBA-7CEAB8205F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478" y="1411402"/>
            <a:ext cx="6247805" cy="3575377"/>
          </a:xfrm>
          <a:prstGeom prst="rect">
            <a:avLst/>
          </a:prstGeom>
          <a:noFill/>
          <a:ln w="6350">
            <a:solidFill>
              <a:srgbClr val="0000CC"/>
            </a:solidFill>
          </a:ln>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414037EC-45C8-59C6-E9B1-5488751C0F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1934" y="3752359"/>
            <a:ext cx="4754880" cy="2800420"/>
          </a:xfrm>
          <a:prstGeom prst="rect">
            <a:avLst/>
          </a:prstGeom>
          <a:noFill/>
          <a:ln w="6350">
            <a:solidFill>
              <a:srgbClr val="0000CC"/>
            </a:solidFill>
          </a:ln>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C99A77F3-97DD-7FBC-C981-7AB69B4380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1934" y="867800"/>
            <a:ext cx="4754880" cy="2779579"/>
          </a:xfrm>
          <a:prstGeom prst="rect">
            <a:avLst/>
          </a:prstGeom>
          <a:noFill/>
          <a:ln w="6350">
            <a:solidFill>
              <a:srgbClr val="0000CC"/>
            </a:soli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634E4E4-1516-B9EC-D8BA-460A6186D163}"/>
              </a:ext>
            </a:extLst>
          </p:cNvPr>
          <p:cNvSpPr txBox="1"/>
          <p:nvPr/>
        </p:nvSpPr>
        <p:spPr>
          <a:xfrm>
            <a:off x="8169604" y="3689668"/>
            <a:ext cx="1371600" cy="365760"/>
          </a:xfrm>
          <a:prstGeom prst="rect">
            <a:avLst/>
          </a:prstGeom>
          <a:noFill/>
        </p:spPr>
        <p:txBody>
          <a:bodyPr wrap="square">
            <a:spAutoFit/>
          </a:bodyPr>
          <a:lstStyle/>
          <a:p>
            <a:pPr marL="0" marR="0" lvl="0" indent="0" algn="ctr" defTabSz="244934" rtl="0" eaLnBrk="1" fontAlgn="base" latinLnBrk="0" hangingPunct="1">
              <a:lnSpc>
                <a:spcPct val="100000"/>
              </a:lnSpc>
              <a:spcBef>
                <a:spcPct val="0"/>
              </a:spcBef>
              <a:spcAft>
                <a:spcPct val="0"/>
              </a:spcAft>
              <a:buClrTx/>
              <a:buSzTx/>
              <a:buFontTx/>
              <a:buNone/>
              <a:tabLst/>
              <a:defRPr/>
            </a:pPr>
            <a:r>
              <a:rPr lang="en-US" b="1" dirty="0">
                <a:solidFill>
                  <a:srgbClr val="0000CC"/>
                </a:solidFill>
                <a:latin typeface="Montserrat" panose="00000500000000000000" pitchFamily="2" charset="0"/>
              </a:rPr>
              <a:t>AI4DG</a:t>
            </a:r>
          </a:p>
        </p:txBody>
      </p:sp>
      <p:sp>
        <p:nvSpPr>
          <p:cNvPr id="11" name="TextBox 10">
            <a:extLst>
              <a:ext uri="{FF2B5EF4-FFF2-40B4-BE49-F238E27FC236}">
                <a16:creationId xmlns:a16="http://schemas.microsoft.com/office/drawing/2014/main" id="{D1FCCF4F-69CD-0997-6F9F-1020DAE3A60A}"/>
              </a:ext>
            </a:extLst>
          </p:cNvPr>
          <p:cNvSpPr txBox="1"/>
          <p:nvPr/>
        </p:nvSpPr>
        <p:spPr>
          <a:xfrm>
            <a:off x="7712404" y="813281"/>
            <a:ext cx="2286000" cy="369332"/>
          </a:xfrm>
          <a:prstGeom prst="rect">
            <a:avLst/>
          </a:prstGeom>
          <a:noFill/>
        </p:spPr>
        <p:txBody>
          <a:bodyPr wrap="square">
            <a:spAutoFit/>
          </a:bodyPr>
          <a:lstStyle/>
          <a:p>
            <a:pPr marL="0" marR="0" lvl="0" indent="0" algn="ctr" defTabSz="244934" rtl="0" eaLnBrk="1" fontAlgn="base" latinLnBrk="0" hangingPunct="1">
              <a:lnSpc>
                <a:spcPct val="100000"/>
              </a:lnSpc>
              <a:spcBef>
                <a:spcPct val="0"/>
              </a:spcBef>
              <a:spcAft>
                <a:spcPct val="0"/>
              </a:spcAft>
              <a:buClrTx/>
              <a:buSzTx/>
              <a:buFontTx/>
              <a:buNone/>
              <a:tabLst/>
              <a:defRPr/>
            </a:pPr>
            <a:r>
              <a:rPr lang="en-US" b="1" dirty="0">
                <a:solidFill>
                  <a:srgbClr val="0000CC"/>
                </a:solidFill>
                <a:latin typeface="Montserrat" panose="00000500000000000000" pitchFamily="2" charset="0"/>
              </a:rPr>
              <a:t>GTAG Search (AI)</a:t>
            </a:r>
          </a:p>
        </p:txBody>
      </p:sp>
      <p:pic>
        <p:nvPicPr>
          <p:cNvPr id="13" name="Picture 2" descr="Image result for ai and big data">
            <a:extLst>
              <a:ext uri="{FF2B5EF4-FFF2-40B4-BE49-F238E27FC236}">
                <a16:creationId xmlns:a16="http://schemas.microsoft.com/office/drawing/2014/main" id="{968AE0DC-B629-C123-7219-B60012D5A404}"/>
              </a:ext>
            </a:extLst>
          </p:cNvPr>
          <p:cNvPicPr>
            <a:picLocks noChangeAspect="1" noChangeArrowheads="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25370" y="0"/>
            <a:ext cx="1241571" cy="80294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E1BF3C6-8AE5-693C-C7F3-50536BE0DD2E}"/>
              </a:ext>
            </a:extLst>
          </p:cNvPr>
          <p:cNvSpPr txBox="1"/>
          <p:nvPr/>
        </p:nvSpPr>
        <p:spPr>
          <a:xfrm>
            <a:off x="256631" y="5152835"/>
            <a:ext cx="6472349" cy="1461939"/>
          </a:xfrm>
          <a:prstGeom prst="rect">
            <a:avLst/>
          </a:prstGeom>
          <a:noFill/>
        </p:spPr>
        <p:txBody>
          <a:bodyPr wrap="square">
            <a:spAutoFit/>
          </a:bodyPr>
          <a:lstStyle/>
          <a:p>
            <a:pPr marL="227013" indent="-227013" algn="just">
              <a:spcAft>
                <a:spcPts val="600"/>
              </a:spcAft>
              <a:buFont typeface="Wingdings 3" panose="05040102010807070707" pitchFamily="18" charset="2"/>
              <a:buChar char=""/>
            </a:pPr>
            <a:r>
              <a:rPr lang="en-US" sz="1200" dirty="0">
                <a:latin typeface="Montserrat" panose="00000500000000000000" pitchFamily="2" charset="0"/>
              </a:rPr>
              <a:t>Increased knowledge and capacity for Digital Government/GovTech problem identification and project design across the World Bank and beyond, by providing good practice examples of GovTech related components, objectives, activities and performance indicators, budgets, drawing on existing GovTech projects and projects with GovTech focused components. </a:t>
            </a:r>
          </a:p>
          <a:p>
            <a:pPr marL="227013" indent="-227013" algn="just">
              <a:spcAft>
                <a:spcPts val="600"/>
              </a:spcAft>
              <a:buFont typeface="Wingdings 3" panose="05040102010807070707" pitchFamily="18" charset="2"/>
              <a:buChar char=""/>
            </a:pPr>
            <a:r>
              <a:rPr lang="en-US" sz="1200" dirty="0">
                <a:latin typeface="Montserrat" panose="00000500000000000000" pitchFamily="2" charset="0"/>
              </a:rPr>
              <a:t>Task teams will be able to search relevant project documents that fit client needs and development objectives in a more efficient manner. </a:t>
            </a:r>
          </a:p>
        </p:txBody>
      </p:sp>
    </p:spTree>
    <p:extLst>
      <p:ext uri="{BB962C8B-B14F-4D97-AF65-F5344CB8AC3E}">
        <p14:creationId xmlns:p14="http://schemas.microsoft.com/office/powerpoint/2010/main" val="1994579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14" name="Rectangle 1">
            <a:extLst>
              <a:ext uri="{FF2B5EF4-FFF2-40B4-BE49-F238E27FC236}">
                <a16:creationId xmlns:a16="http://schemas.microsoft.com/office/drawing/2014/main" id="{4A910B23-619F-41D3-9161-63F9EC16995E}"/>
              </a:ext>
            </a:extLst>
          </p:cNvPr>
          <p:cNvSpPr>
            <a:spLocks noChangeArrowheads="1"/>
          </p:cNvSpPr>
          <p:nvPr/>
        </p:nvSpPr>
        <p:spPr bwMode="auto">
          <a:xfrm>
            <a:off x="5887284" y="878626"/>
            <a:ext cx="5852160"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ts val="1200"/>
              </a:spcAft>
            </a:pPr>
            <a:r>
              <a:rPr lang="en-US" altLang="ko-KR" sz="2800" b="1" dirty="0">
                <a:solidFill>
                  <a:srgbClr val="0000CC"/>
                </a:solidFill>
                <a:latin typeface="Montserrat" panose="00000500000000000000" pitchFamily="2" charset="0"/>
                <a:ea typeface="Malgun Gothic" panose="020B0503020000020004" pitchFamily="34" charset="-127"/>
                <a:cs typeface="Times New Roman" panose="02020603050405020304" pitchFamily="18" charset="0"/>
              </a:rPr>
              <a:t>Contents</a:t>
            </a:r>
          </a:p>
          <a:p>
            <a:pPr marL="342900" lvl="0" indent="-342900" eaLnBrk="0" fontAlgn="base" hangingPunct="0">
              <a:spcBef>
                <a:spcPct val="0"/>
              </a:spcBef>
              <a:spcAft>
                <a:spcPts val="600"/>
              </a:spcAft>
              <a:buFont typeface="Arial" panose="020B0604020202020204" pitchFamily="34" charset="0"/>
              <a:buChar char="•"/>
            </a:pPr>
            <a:r>
              <a:rPr lang="en-US" altLang="ko-KR" sz="2000" dirty="0">
                <a:solidFill>
                  <a:srgbClr val="0000CC"/>
                </a:solidFill>
                <a:latin typeface="Montserrat" panose="00000500000000000000" pitchFamily="2" charset="0"/>
                <a:ea typeface="Malgun Gothic" panose="020B0503020000020004" pitchFamily="34" charset="-127"/>
                <a:cs typeface="Times New Roman" panose="02020603050405020304" pitchFamily="18" charset="0"/>
              </a:rPr>
              <a:t>What is GTMI? </a:t>
            </a:r>
          </a:p>
          <a:p>
            <a:pPr marL="342900" lvl="0" indent="-342900" eaLnBrk="0" fontAlgn="base" hangingPunct="0">
              <a:spcBef>
                <a:spcPct val="0"/>
              </a:spcBef>
              <a:spcAft>
                <a:spcPts val="600"/>
              </a:spcAft>
              <a:buFont typeface="Arial" panose="020B0604020202020204" pitchFamily="34" charset="0"/>
              <a:buChar char="•"/>
            </a:pPr>
            <a:r>
              <a:rPr lang="en-US" altLang="ko-KR" sz="2000" dirty="0">
                <a:solidFill>
                  <a:srgbClr val="0000CC"/>
                </a:solidFill>
                <a:latin typeface="Montserrat" panose="00000500000000000000" pitchFamily="2" charset="0"/>
                <a:ea typeface="Malgun Gothic" panose="020B0503020000020004" pitchFamily="34" charset="-127"/>
                <a:cs typeface="Times New Roman" panose="02020603050405020304" pitchFamily="18" charset="0"/>
              </a:rPr>
              <a:t>The GTMI Team</a:t>
            </a:r>
          </a:p>
          <a:p>
            <a:pPr marL="342900" lvl="0" indent="-342900" eaLnBrk="0" fontAlgn="base" hangingPunct="0">
              <a:spcBef>
                <a:spcPct val="0"/>
              </a:spcBef>
              <a:spcAft>
                <a:spcPts val="600"/>
              </a:spcAft>
              <a:buFont typeface="Arial" panose="020B0604020202020204" pitchFamily="34" charset="0"/>
              <a:buChar char="•"/>
            </a:pPr>
            <a:r>
              <a:rPr lang="en-US" altLang="ko-KR" sz="2000" dirty="0">
                <a:solidFill>
                  <a:srgbClr val="0000CC"/>
                </a:solidFill>
                <a:latin typeface="Montserrat" panose="00000500000000000000" pitchFamily="2" charset="0"/>
                <a:ea typeface="Malgun Gothic" panose="020B0503020000020004" pitchFamily="34" charset="-127"/>
                <a:cs typeface="Times New Roman" panose="02020603050405020304" pitchFamily="18" charset="0"/>
              </a:rPr>
              <a:t>How is the 2022 GTMI update different?</a:t>
            </a:r>
          </a:p>
          <a:p>
            <a:pPr marL="342900" lvl="0" indent="-342900" eaLnBrk="0" fontAlgn="base" hangingPunct="0">
              <a:spcBef>
                <a:spcPct val="0"/>
              </a:spcBef>
              <a:spcAft>
                <a:spcPts val="600"/>
              </a:spcAft>
              <a:buFont typeface="Arial" panose="020B0604020202020204" pitchFamily="34" charset="0"/>
              <a:buChar char="•"/>
            </a:pPr>
            <a:r>
              <a:rPr lang="en-US" altLang="ko-KR" sz="2000" dirty="0">
                <a:solidFill>
                  <a:srgbClr val="0000CC"/>
                </a:solidFill>
                <a:latin typeface="Montserrat" panose="00000500000000000000" pitchFamily="2" charset="0"/>
                <a:ea typeface="Malgun Gothic" panose="020B0503020000020004" pitchFamily="34" charset="-127"/>
                <a:cs typeface="Times New Roman" panose="02020603050405020304" pitchFamily="18" charset="0"/>
              </a:rPr>
              <a:t>International Outlook</a:t>
            </a:r>
          </a:p>
          <a:p>
            <a:pPr marL="342900" lvl="0" indent="-342900" eaLnBrk="0" fontAlgn="base" hangingPunct="0">
              <a:spcBef>
                <a:spcPct val="0"/>
              </a:spcBef>
              <a:spcAft>
                <a:spcPts val="600"/>
              </a:spcAft>
              <a:buFont typeface="Arial" panose="020B0604020202020204" pitchFamily="34" charset="0"/>
              <a:buChar char="•"/>
            </a:pPr>
            <a:r>
              <a:rPr lang="en-US" altLang="ko-KR" sz="2000" dirty="0">
                <a:solidFill>
                  <a:srgbClr val="0000CC"/>
                </a:solidFill>
                <a:latin typeface="Montserrat" panose="00000500000000000000" pitchFamily="2" charset="0"/>
                <a:ea typeface="Malgun Gothic" panose="020B0503020000020004" pitchFamily="34" charset="-127"/>
                <a:cs typeface="Times New Roman" panose="02020603050405020304" pitchFamily="18" charset="0"/>
              </a:rPr>
              <a:t>Presenting Regional / Country Overviews</a:t>
            </a:r>
          </a:p>
          <a:p>
            <a:pPr marL="342900" lvl="0" indent="-342900" eaLnBrk="0" fontAlgn="base" hangingPunct="0">
              <a:spcBef>
                <a:spcPct val="0"/>
              </a:spcBef>
              <a:spcAft>
                <a:spcPts val="600"/>
              </a:spcAft>
              <a:buFont typeface="Arial" panose="020B0604020202020204" pitchFamily="34" charset="0"/>
              <a:buChar char="•"/>
            </a:pPr>
            <a:r>
              <a:rPr lang="en-US" altLang="ko-KR" sz="2000" dirty="0">
                <a:solidFill>
                  <a:srgbClr val="0000CC"/>
                </a:solidFill>
                <a:latin typeface="Montserrat" panose="00000500000000000000" pitchFamily="2" charset="0"/>
                <a:ea typeface="Malgun Gothic" panose="020B0503020000020004" pitchFamily="34" charset="-127"/>
                <a:cs typeface="Times New Roman" panose="02020603050405020304" pitchFamily="18" charset="0"/>
              </a:rPr>
              <a:t>GTMI Main Findings &amp; Recommendations</a:t>
            </a:r>
          </a:p>
          <a:p>
            <a:pPr marL="342900" indent="-342900" eaLnBrk="0" fontAlgn="base" hangingPunct="0">
              <a:spcBef>
                <a:spcPct val="0"/>
              </a:spcBef>
              <a:spcAft>
                <a:spcPts val="600"/>
              </a:spcAft>
              <a:buFont typeface="Arial" panose="020B0604020202020204" pitchFamily="34" charset="0"/>
              <a:buChar char="•"/>
            </a:pPr>
            <a:r>
              <a:rPr lang="en-US" altLang="ko-KR" sz="2000" dirty="0">
                <a:solidFill>
                  <a:srgbClr val="0000CC"/>
                </a:solidFill>
                <a:latin typeface="Montserrat" panose="00000500000000000000" pitchFamily="2" charset="0"/>
                <a:ea typeface="Malgun Gothic" panose="020B0503020000020004" pitchFamily="34" charset="-127"/>
                <a:cs typeface="Times New Roman" panose="02020603050405020304" pitchFamily="18" charset="0"/>
              </a:rPr>
              <a:t>GTMI Data Dashboard &amp; Regional Briefs</a:t>
            </a:r>
          </a:p>
          <a:p>
            <a:pPr marL="346075" lvl="0" eaLnBrk="0" fontAlgn="base" hangingPunct="0">
              <a:spcBef>
                <a:spcPct val="0"/>
              </a:spcBef>
              <a:spcAft>
                <a:spcPts val="1200"/>
              </a:spcAft>
            </a:pPr>
            <a:endParaRPr lang="en-US" altLang="ko-KR" sz="2000" dirty="0">
              <a:solidFill>
                <a:srgbClr val="C00000"/>
              </a:solidFill>
              <a:latin typeface="Montserrat" panose="00000500000000000000" pitchFamily="2" charset="0"/>
              <a:ea typeface="Malgun Gothic" panose="020B0503020000020004" pitchFamily="34" charset="-127"/>
              <a:cs typeface="Times New Roman" panose="02020603050405020304" pitchFamily="18" charset="0"/>
            </a:endParaRPr>
          </a:p>
          <a:p>
            <a:pPr marL="346075" lvl="0" eaLnBrk="0" fontAlgn="base" hangingPunct="0">
              <a:spcBef>
                <a:spcPct val="0"/>
              </a:spcBef>
              <a:spcAft>
                <a:spcPts val="600"/>
              </a:spcAft>
            </a:pPr>
            <a:r>
              <a:rPr lang="en-US" altLang="ko-KR" sz="1600" dirty="0">
                <a:solidFill>
                  <a:srgbClr val="C00000"/>
                </a:solidFill>
                <a:latin typeface="Montserrat" panose="00000500000000000000" pitchFamily="2" charset="0"/>
                <a:ea typeface="Malgun Gothic" panose="020B0503020000020004" pitchFamily="34" charset="-127"/>
                <a:cs typeface="Times New Roman" panose="02020603050405020304" pitchFamily="18" charset="0"/>
              </a:rPr>
              <a:t>GovTech &gt; </a:t>
            </a:r>
            <a:r>
              <a:rPr lang="en-US" altLang="ko-KR" sz="1600" dirty="0">
                <a:solidFill>
                  <a:srgbClr val="C00000"/>
                </a:solidFill>
                <a:latin typeface="Montserrat" panose="00000500000000000000" pitchFamily="2" charset="0"/>
                <a:ea typeface="Malgun Gothic" panose="020B0503020000020004" pitchFamily="34" charset="-127"/>
                <a:cs typeface="Times New Roman" panose="02020603050405020304" pitchFamily="18" charset="0"/>
                <a:hlinkClick r:id="rId2"/>
              </a:rPr>
              <a:t>GTMI web page</a:t>
            </a:r>
            <a:r>
              <a:rPr lang="en-US" altLang="ko-KR" sz="1600" dirty="0">
                <a:solidFill>
                  <a:srgbClr val="C00000"/>
                </a:solidFill>
                <a:latin typeface="Montserrat" panose="00000500000000000000" pitchFamily="2" charset="0"/>
                <a:ea typeface="Malgun Gothic" panose="020B0503020000020004" pitchFamily="34" charset="-127"/>
                <a:cs typeface="Times New Roman" panose="02020603050405020304" pitchFamily="18" charset="0"/>
              </a:rPr>
              <a:t>  &amp;  </a:t>
            </a:r>
            <a:r>
              <a:rPr lang="en-US" altLang="ko-KR" sz="1600" dirty="0">
                <a:solidFill>
                  <a:srgbClr val="C00000"/>
                </a:solidFill>
                <a:latin typeface="Montserrat" panose="00000500000000000000" pitchFamily="2" charset="0"/>
                <a:ea typeface="Malgun Gothic" panose="020B0503020000020004" pitchFamily="34" charset="-127"/>
                <a:cs typeface="Times New Roman" panose="02020603050405020304" pitchFamily="18" charset="0"/>
                <a:hlinkClick r:id="rId3"/>
              </a:rPr>
              <a:t>2021 GTMI Report</a:t>
            </a:r>
            <a:endParaRPr lang="en-US" altLang="ko-KR" sz="1600" dirty="0">
              <a:solidFill>
                <a:srgbClr val="C00000"/>
              </a:solidFill>
              <a:latin typeface="Montserrat" panose="00000500000000000000" pitchFamily="2" charset="0"/>
              <a:ea typeface="Malgun Gothic" panose="020B0503020000020004" pitchFamily="34" charset="-127"/>
              <a:cs typeface="Times New Roman" panose="02020603050405020304" pitchFamily="18" charset="0"/>
            </a:endParaRPr>
          </a:p>
          <a:p>
            <a:pPr marL="346075" lvl="0" eaLnBrk="0" fontAlgn="base" hangingPunct="0">
              <a:spcBef>
                <a:spcPct val="0"/>
              </a:spcBef>
              <a:spcAft>
                <a:spcPts val="600"/>
              </a:spcAft>
            </a:pPr>
            <a:r>
              <a:rPr lang="en-US" altLang="ko-KR" sz="1600" dirty="0">
                <a:solidFill>
                  <a:srgbClr val="C00000"/>
                </a:solidFill>
                <a:latin typeface="Montserrat" panose="00000500000000000000" pitchFamily="2" charset="0"/>
                <a:ea typeface="Malgun Gothic" panose="020B0503020000020004" pitchFamily="34" charset="-127"/>
                <a:cs typeface="Times New Roman" panose="02020603050405020304" pitchFamily="18" charset="0"/>
              </a:rPr>
              <a:t>OLC &gt; </a:t>
            </a:r>
            <a:r>
              <a:rPr lang="en-US" altLang="ko-KR" sz="1600" dirty="0">
                <a:solidFill>
                  <a:srgbClr val="C00000"/>
                </a:solidFill>
                <a:latin typeface="Montserrat" panose="00000500000000000000" pitchFamily="2" charset="0"/>
                <a:ea typeface="Malgun Gothic" panose="020B0503020000020004" pitchFamily="34" charset="-127"/>
                <a:cs typeface="Times New Roman" panose="02020603050405020304" pitchFamily="18" charset="0"/>
                <a:hlinkClick r:id="rId4"/>
              </a:rPr>
              <a:t>GovTech Academy e-Learning Courses</a:t>
            </a:r>
            <a:endParaRPr lang="en-US" altLang="ko-KR" sz="1600" dirty="0">
              <a:solidFill>
                <a:srgbClr val="C00000"/>
              </a:solidFill>
              <a:latin typeface="Montserrat" panose="00000500000000000000" pitchFamily="2" charset="0"/>
              <a:ea typeface="Malgun Gothic" panose="020B0503020000020004" pitchFamily="34" charset="-127"/>
              <a:cs typeface="Times New Roman" panose="02020603050405020304" pitchFamily="18" charset="0"/>
            </a:endParaRPr>
          </a:p>
          <a:p>
            <a:pPr marL="346075" lvl="0" eaLnBrk="0" fontAlgn="base" hangingPunct="0">
              <a:spcBef>
                <a:spcPct val="0"/>
              </a:spcBef>
              <a:spcAft>
                <a:spcPts val="600"/>
              </a:spcAft>
            </a:pPr>
            <a:r>
              <a:rPr lang="en-US" altLang="ko-KR" sz="1600" dirty="0">
                <a:solidFill>
                  <a:srgbClr val="C00000"/>
                </a:solidFill>
                <a:latin typeface="Montserrat" panose="00000500000000000000" pitchFamily="2" charset="0"/>
                <a:ea typeface="Malgun Gothic" panose="020B0503020000020004" pitchFamily="34" charset="-127"/>
                <a:cs typeface="Times New Roman" panose="02020603050405020304" pitchFamily="18" charset="0"/>
              </a:rPr>
              <a:t>GTMI Data &gt; </a:t>
            </a:r>
            <a:r>
              <a:rPr lang="en-US" altLang="ko-KR" sz="1600" dirty="0">
                <a:solidFill>
                  <a:srgbClr val="C00000"/>
                </a:solidFill>
                <a:latin typeface="Montserrat" panose="00000500000000000000" pitchFamily="2" charset="0"/>
                <a:ea typeface="Malgun Gothic" panose="020B0503020000020004" pitchFamily="34" charset="-127"/>
                <a:cs typeface="Times New Roman" panose="02020603050405020304" pitchFamily="18" charset="0"/>
                <a:hlinkClick r:id="rId5"/>
              </a:rPr>
              <a:t>2022 GovTech Dataset</a:t>
            </a:r>
            <a:endParaRPr lang="en-US" altLang="ko-KR" sz="1600" dirty="0">
              <a:solidFill>
                <a:srgbClr val="C00000"/>
              </a:solidFill>
              <a:latin typeface="Montserrat" panose="00000500000000000000" pitchFamily="2" charset="0"/>
              <a:ea typeface="Malgun Gothic" panose="020B0503020000020004" pitchFamily="34" charset="-127"/>
              <a:cs typeface="Times New Roman" panose="02020603050405020304" pitchFamily="18" charset="0"/>
            </a:endParaRPr>
          </a:p>
          <a:p>
            <a:pPr marL="346075" lvl="0" eaLnBrk="0" fontAlgn="base" hangingPunct="0">
              <a:spcBef>
                <a:spcPct val="0"/>
              </a:spcBef>
              <a:spcAft>
                <a:spcPts val="600"/>
              </a:spcAft>
            </a:pPr>
            <a:r>
              <a:rPr lang="en-US" altLang="ko-KR" sz="1600" dirty="0">
                <a:solidFill>
                  <a:srgbClr val="C00000"/>
                </a:solidFill>
                <a:latin typeface="Montserrat" panose="00000500000000000000" pitchFamily="2" charset="0"/>
                <a:ea typeface="Malgun Gothic" panose="020B0503020000020004" pitchFamily="34" charset="-127"/>
                <a:cs typeface="Times New Roman" panose="02020603050405020304" pitchFamily="18" charset="0"/>
              </a:rPr>
              <a:t>Project Data &gt; </a:t>
            </a:r>
            <a:r>
              <a:rPr lang="en-US" altLang="ko-KR" sz="1600" dirty="0">
                <a:solidFill>
                  <a:srgbClr val="C00000"/>
                </a:solidFill>
                <a:latin typeface="Montserrat" panose="00000500000000000000" pitchFamily="2" charset="0"/>
                <a:ea typeface="Malgun Gothic" panose="020B0503020000020004" pitchFamily="34" charset="-127"/>
                <a:cs typeface="Times New Roman" panose="02020603050405020304" pitchFamily="18" charset="0"/>
                <a:hlinkClick r:id="rId6"/>
              </a:rPr>
              <a:t>2022 DG/GovTech Projects Database</a:t>
            </a:r>
            <a:endParaRPr lang="en-US" altLang="ko-KR" sz="2000" dirty="0">
              <a:solidFill>
                <a:srgbClr val="C00000"/>
              </a:solidFill>
              <a:latin typeface="Montserrat" panose="00000500000000000000" pitchFamily="2" charset="0"/>
              <a:ea typeface="Malgun Gothic" panose="020B0503020000020004" pitchFamily="34" charset="-127"/>
              <a:cs typeface="Times New Roman" panose="02020603050405020304" pitchFamily="18" charset="0"/>
            </a:endParaRPr>
          </a:p>
        </p:txBody>
      </p:sp>
      <p:pic>
        <p:nvPicPr>
          <p:cNvPr id="8" name="Picture 7" descr="Diagram&#10;&#10;Description automatically generated">
            <a:extLst>
              <a:ext uri="{FF2B5EF4-FFF2-40B4-BE49-F238E27FC236}">
                <a16:creationId xmlns:a16="http://schemas.microsoft.com/office/drawing/2014/main" id="{94049CC1-A6D4-4FCF-BA32-943DCB60CEF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5262665" cy="6858000"/>
          </a:xfrm>
          <a:prstGeom prst="rect">
            <a:avLst/>
          </a:prstGeom>
        </p:spPr>
      </p:pic>
      <p:pic>
        <p:nvPicPr>
          <p:cNvPr id="6" name="Picture 5" descr="Qr code&#10;&#10;Description automatically generated">
            <a:extLst>
              <a:ext uri="{FF2B5EF4-FFF2-40B4-BE49-F238E27FC236}">
                <a16:creationId xmlns:a16="http://schemas.microsoft.com/office/drawing/2014/main" id="{2C7B939E-C00E-446A-9D18-A87E4ACE267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8490" y="5063243"/>
            <a:ext cx="1463040" cy="1463040"/>
          </a:xfrm>
          <a:prstGeom prst="rect">
            <a:avLst/>
          </a:prstGeom>
        </p:spPr>
      </p:pic>
    </p:spTree>
    <p:extLst>
      <p:ext uri="{BB962C8B-B14F-4D97-AF65-F5344CB8AC3E}">
        <p14:creationId xmlns:p14="http://schemas.microsoft.com/office/powerpoint/2010/main" val="4223426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38E688-C067-4A76-9FCD-C5A59D11A325}"/>
              </a:ext>
            </a:extLst>
          </p:cNvPr>
          <p:cNvSpPr txBox="1"/>
          <p:nvPr/>
        </p:nvSpPr>
        <p:spPr>
          <a:xfrm>
            <a:off x="610904" y="2489507"/>
            <a:ext cx="10972800" cy="1323439"/>
          </a:xfrm>
          <a:prstGeom prst="rect">
            <a:avLst/>
          </a:prstGeom>
          <a:noFill/>
        </p:spPr>
        <p:txBody>
          <a:bodyPr wrap="square" rtlCol="0">
            <a:spAutoFit/>
          </a:bodyPr>
          <a:lstStyle/>
          <a:p>
            <a:pPr algn="ctr"/>
            <a:r>
              <a:rPr lang="en-US" sz="8000" dirty="0">
                <a:solidFill>
                  <a:srgbClr val="0000CC"/>
                </a:solidFill>
                <a:latin typeface="Montserrat" panose="00000500000000000000" pitchFamily="2" charset="0"/>
              </a:rPr>
              <a:t>Q&amp;A</a:t>
            </a:r>
          </a:p>
        </p:txBody>
      </p:sp>
      <p:sp>
        <p:nvSpPr>
          <p:cNvPr id="9" name="TextBox 8">
            <a:extLst>
              <a:ext uri="{FF2B5EF4-FFF2-40B4-BE49-F238E27FC236}">
                <a16:creationId xmlns:a16="http://schemas.microsoft.com/office/drawing/2014/main" id="{78A1D06E-CBE6-4D42-BCDC-F47FC08E65A1}"/>
              </a:ext>
            </a:extLst>
          </p:cNvPr>
          <p:cNvSpPr txBox="1"/>
          <p:nvPr/>
        </p:nvSpPr>
        <p:spPr>
          <a:xfrm>
            <a:off x="104192" y="4618885"/>
            <a:ext cx="11978640" cy="2085186"/>
          </a:xfrm>
          <a:prstGeom prst="rect">
            <a:avLst/>
          </a:prstGeom>
          <a:noFill/>
          <a:effectLst/>
        </p:spPr>
        <p:txBody>
          <a:bodyPr wrap="square" rtlCol="0">
            <a:spAutoFit/>
          </a:bodyPr>
          <a:lstStyle/>
          <a:p>
            <a:pPr marL="231775" indent="-231775">
              <a:spcAft>
                <a:spcPts val="300"/>
              </a:spcAft>
              <a:buFont typeface="Calibri" panose="020F0502020204030204" pitchFamily="34" charset="0"/>
              <a:buChar char="●"/>
            </a:pPr>
            <a:r>
              <a:rPr lang="en-US" sz="1400" b="1" dirty="0">
                <a:solidFill>
                  <a:srgbClr val="0070C0"/>
                </a:solidFill>
                <a:latin typeface="Montserrat" panose="00000500000000000000" pitchFamily="2" charset="0"/>
              </a:rPr>
              <a:t>GovTech/GTMI web page: </a:t>
            </a:r>
            <a:r>
              <a:rPr lang="en-US" sz="1400" dirty="0">
                <a:solidFill>
                  <a:srgbClr val="0070C0"/>
                </a:solidFill>
                <a:latin typeface="Montserrat" panose="00000500000000000000" pitchFamily="2" charset="0"/>
                <a:hlinkClick r:id="rId2">
                  <a:extLst>
                    <a:ext uri="{A12FA001-AC4F-418D-AE19-62706E023703}">
                      <ahyp:hlinkClr xmlns:ahyp="http://schemas.microsoft.com/office/drawing/2018/hyperlinkcolor" val="tx"/>
                    </a:ext>
                  </a:extLst>
                </a:hlinkClick>
              </a:rPr>
              <a:t>https://www.worldbank.org/en/programs/govtech/gtmi</a:t>
            </a:r>
            <a:r>
              <a:rPr lang="en-US" sz="1400" dirty="0">
                <a:solidFill>
                  <a:srgbClr val="0070C0"/>
                </a:solidFill>
                <a:latin typeface="Montserrat" panose="00000500000000000000" pitchFamily="2" charset="0"/>
              </a:rPr>
              <a:t> </a:t>
            </a:r>
          </a:p>
          <a:p>
            <a:pPr marL="231775" indent="-231775">
              <a:spcAft>
                <a:spcPts val="300"/>
              </a:spcAft>
              <a:buFont typeface="Calibri" panose="020F0502020204030204" pitchFamily="34" charset="0"/>
              <a:buChar char="●"/>
            </a:pPr>
            <a:r>
              <a:rPr lang="en-US" sz="1400" b="1" dirty="0">
                <a:solidFill>
                  <a:srgbClr val="0070C0"/>
                </a:solidFill>
                <a:latin typeface="Montserrat" panose="00000500000000000000" pitchFamily="2" charset="0"/>
              </a:rPr>
              <a:t>GTMI Dashboard: </a:t>
            </a:r>
            <a:r>
              <a:rPr lang="en-US" sz="1400" dirty="0">
                <a:solidFill>
                  <a:srgbClr val="0070C0"/>
                </a:solidFill>
                <a:latin typeface="Montserrat" panose="00000500000000000000" pitchFamily="2" charset="0"/>
                <a:hlinkClick r:id="rId3"/>
              </a:rPr>
              <a:t>https://www.worldbank.org/en/data/interactive/2022/10/21/govtech-maturity-index-gtmi-data-dashboard</a:t>
            </a:r>
            <a:r>
              <a:rPr lang="en-US" sz="1400" dirty="0">
                <a:solidFill>
                  <a:srgbClr val="0070C0"/>
                </a:solidFill>
                <a:latin typeface="Montserrat" panose="00000500000000000000" pitchFamily="2" charset="0"/>
              </a:rPr>
              <a:t>  </a:t>
            </a:r>
          </a:p>
          <a:p>
            <a:pPr marL="231775" indent="-231775">
              <a:spcAft>
                <a:spcPts val="300"/>
              </a:spcAft>
              <a:buFont typeface="Calibri" panose="020F0502020204030204" pitchFamily="34" charset="0"/>
              <a:buChar char="●"/>
            </a:pPr>
            <a:r>
              <a:rPr lang="en-US" sz="1400" b="1" dirty="0">
                <a:solidFill>
                  <a:srgbClr val="0070C0"/>
                </a:solidFill>
                <a:latin typeface="Montserrat" panose="00000500000000000000" pitchFamily="2" charset="0"/>
              </a:rPr>
              <a:t>GTMI Report (OKR): </a:t>
            </a:r>
            <a:r>
              <a:rPr lang="en-US" sz="1400" dirty="0">
                <a:solidFill>
                  <a:srgbClr val="0070C0"/>
                </a:solidFill>
                <a:latin typeface="Montserrat" panose="00000500000000000000" pitchFamily="2" charset="0"/>
                <a:hlinkClick r:id="rId4">
                  <a:extLst>
                    <a:ext uri="{A12FA001-AC4F-418D-AE19-62706E023703}">
                      <ahyp:hlinkClr xmlns:ahyp="http://schemas.microsoft.com/office/drawing/2018/hyperlinkcolor" val="tx"/>
                    </a:ext>
                  </a:extLst>
                </a:hlinkClick>
              </a:rPr>
              <a:t>https://openknowledge.worldbank.org/handle/10986/36233</a:t>
            </a:r>
            <a:r>
              <a:rPr lang="en-US" sz="1400" dirty="0">
                <a:solidFill>
                  <a:srgbClr val="0070C0"/>
                </a:solidFill>
                <a:latin typeface="Montserrat" panose="00000500000000000000" pitchFamily="2" charset="0"/>
              </a:rPr>
              <a:t>  </a:t>
            </a:r>
          </a:p>
          <a:p>
            <a:pPr marL="231775" lvl="0" indent="-231775">
              <a:spcAft>
                <a:spcPts val="300"/>
              </a:spcAft>
              <a:buFont typeface="Calibri" panose="020F0502020204030204" pitchFamily="34" charset="0"/>
              <a:buChar char="●"/>
              <a:tabLst>
                <a:tab pos="2057400" algn="l"/>
              </a:tabLst>
            </a:pPr>
            <a:r>
              <a:rPr lang="en-US" sz="1400" b="1" dirty="0">
                <a:solidFill>
                  <a:srgbClr val="0070C0"/>
                </a:solidFill>
                <a:latin typeface="Montserrat" panose="00000500000000000000" pitchFamily="2" charset="0"/>
              </a:rPr>
              <a:t>2022 GTMI Update (OKR): </a:t>
            </a:r>
            <a:r>
              <a:rPr lang="en-US" sz="1400" dirty="0">
                <a:solidFill>
                  <a:srgbClr val="0070C0"/>
                </a:solidFill>
                <a:latin typeface="Montserrat" panose="00000500000000000000" pitchFamily="2" charset="0"/>
                <a:hlinkClick r:id="rId5"/>
              </a:rPr>
              <a:t>https://openknowledge.worldbank.org/handle/10986/38499</a:t>
            </a:r>
            <a:r>
              <a:rPr lang="en-US" sz="1400" dirty="0">
                <a:solidFill>
                  <a:srgbClr val="0070C0"/>
                </a:solidFill>
                <a:latin typeface="Montserrat" panose="00000500000000000000" pitchFamily="2" charset="0"/>
              </a:rPr>
              <a:t>  </a:t>
            </a:r>
          </a:p>
          <a:p>
            <a:pPr marL="231775" lvl="0" indent="-231775">
              <a:spcAft>
                <a:spcPts val="300"/>
              </a:spcAft>
              <a:buFont typeface="Calibri" panose="020F0502020204030204" pitchFamily="34" charset="0"/>
              <a:buChar char="●"/>
              <a:tabLst>
                <a:tab pos="2057400" algn="l"/>
              </a:tabLst>
            </a:pPr>
            <a:r>
              <a:rPr lang="en-US" sz="1400" b="1" dirty="0">
                <a:solidFill>
                  <a:srgbClr val="0070C0"/>
                </a:solidFill>
                <a:latin typeface="Montserrat" panose="00000500000000000000" pitchFamily="2" charset="0"/>
              </a:rPr>
              <a:t>GovTech Dataset: </a:t>
            </a:r>
            <a:r>
              <a:rPr lang="en-US" sz="1400" dirty="0">
                <a:solidFill>
                  <a:srgbClr val="0070C0"/>
                </a:solidFill>
                <a:latin typeface="Montserrat" panose="00000500000000000000" pitchFamily="2" charset="0"/>
                <a:hlinkClick r:id="rId6">
                  <a:extLst>
                    <a:ext uri="{A12FA001-AC4F-418D-AE19-62706E023703}">
                      <ahyp:hlinkClr xmlns:ahyp="http://schemas.microsoft.com/office/drawing/2018/hyperlinkcolor" val="tx"/>
                    </a:ext>
                  </a:extLst>
                </a:hlinkClick>
              </a:rPr>
              <a:t>https://datacatalog.worldbank.org/search/dataset/0037889/GovTech-Dataset</a:t>
            </a:r>
            <a:r>
              <a:rPr lang="en-US" sz="1400" dirty="0">
                <a:solidFill>
                  <a:srgbClr val="0070C0"/>
                </a:solidFill>
                <a:latin typeface="Montserrat" panose="00000500000000000000" pitchFamily="2" charset="0"/>
              </a:rPr>
              <a:t> </a:t>
            </a:r>
          </a:p>
          <a:p>
            <a:pPr marL="231775" lvl="0" indent="-231775">
              <a:spcAft>
                <a:spcPts val="300"/>
              </a:spcAft>
              <a:buFont typeface="Calibri" panose="020F0502020204030204" pitchFamily="34" charset="0"/>
              <a:buChar char="●"/>
              <a:tabLst>
                <a:tab pos="2057400" algn="l"/>
              </a:tabLst>
            </a:pPr>
            <a:r>
              <a:rPr lang="en-US" sz="1400" b="1" dirty="0">
                <a:solidFill>
                  <a:srgbClr val="0070C0"/>
                </a:solidFill>
                <a:latin typeface="Montserrat" panose="00000500000000000000" pitchFamily="2" charset="0"/>
              </a:rPr>
              <a:t>GovTech Projects Database: </a:t>
            </a:r>
            <a:r>
              <a:rPr lang="en-US" sz="1400" dirty="0">
                <a:solidFill>
                  <a:srgbClr val="0070C0"/>
                </a:solidFill>
                <a:latin typeface="Montserrat" panose="00000500000000000000" pitchFamily="2" charset="0"/>
                <a:hlinkClick r:id="rId7">
                  <a:extLst>
                    <a:ext uri="{A12FA001-AC4F-418D-AE19-62706E023703}">
                      <ahyp:hlinkClr xmlns:ahyp="http://schemas.microsoft.com/office/drawing/2018/hyperlinkcolor" val="tx"/>
                    </a:ext>
                  </a:extLst>
                </a:hlinkClick>
              </a:rPr>
              <a:t>https://datacatalog.worldbank.org/search/dataset/0038056/digital-governance-projects-database</a:t>
            </a:r>
            <a:r>
              <a:rPr lang="en-US" sz="1400" dirty="0">
                <a:solidFill>
                  <a:srgbClr val="0070C0"/>
                </a:solidFill>
                <a:latin typeface="Montserrat" panose="00000500000000000000" pitchFamily="2" charset="0"/>
              </a:rPr>
              <a:t> </a:t>
            </a:r>
          </a:p>
          <a:p>
            <a:pPr marL="231775" lvl="0" indent="-231775">
              <a:spcAft>
                <a:spcPts val="300"/>
              </a:spcAft>
              <a:buFont typeface="Calibri" panose="020F0502020204030204" pitchFamily="34" charset="0"/>
              <a:buChar char="●"/>
              <a:tabLst>
                <a:tab pos="2057400" algn="l"/>
              </a:tabLst>
            </a:pPr>
            <a:r>
              <a:rPr lang="en-US" sz="1400" b="1" dirty="0">
                <a:solidFill>
                  <a:srgbClr val="0070C0"/>
                </a:solidFill>
                <a:latin typeface="Montserrat" panose="00000500000000000000" pitchFamily="2" charset="0"/>
              </a:rPr>
              <a:t>GovTech OLC e-Learning course #1</a:t>
            </a:r>
            <a:r>
              <a:rPr lang="en-US" sz="1400" dirty="0">
                <a:solidFill>
                  <a:srgbClr val="0070C0"/>
                </a:solidFill>
                <a:latin typeface="Montserrat" panose="00000500000000000000" pitchFamily="2" charset="0"/>
              </a:rPr>
              <a:t>: </a:t>
            </a:r>
            <a:r>
              <a:rPr lang="en-US" sz="1400" dirty="0">
                <a:solidFill>
                  <a:srgbClr val="0070C0"/>
                </a:solidFill>
                <a:latin typeface="Montserrat" panose="00000500000000000000" pitchFamily="2" charset="0"/>
                <a:hlinkClick r:id="rId8">
                  <a:extLst>
                    <a:ext uri="{A12FA001-AC4F-418D-AE19-62706E023703}">
                      <ahyp:hlinkClr xmlns:ahyp="http://schemas.microsoft.com/office/drawing/2018/hyperlinkcolor" val="tx"/>
                    </a:ext>
                  </a:extLst>
                </a:hlinkClick>
              </a:rPr>
              <a:t>https://olc.worldbank.org/content/govtech-fundamentals-and-key-concepts</a:t>
            </a:r>
            <a:r>
              <a:rPr lang="en-US" sz="1400" dirty="0">
                <a:solidFill>
                  <a:srgbClr val="0070C0"/>
                </a:solidFill>
                <a:latin typeface="Montserrat" panose="00000500000000000000" pitchFamily="2" charset="0"/>
              </a:rPr>
              <a:t>  </a:t>
            </a:r>
          </a:p>
          <a:p>
            <a:pPr marL="231775" indent="-231775">
              <a:spcAft>
                <a:spcPts val="300"/>
              </a:spcAft>
              <a:buFont typeface="Calibri" panose="020F0502020204030204" pitchFamily="34" charset="0"/>
              <a:buChar char="●"/>
            </a:pPr>
            <a:r>
              <a:rPr lang="en-US" sz="1400" b="1" dirty="0">
                <a:solidFill>
                  <a:srgbClr val="0070C0"/>
                </a:solidFill>
                <a:latin typeface="Montserrat" panose="00000500000000000000" pitchFamily="2" charset="0"/>
              </a:rPr>
              <a:t>GovTech OLC e-Learning course #2: </a:t>
            </a:r>
            <a:r>
              <a:rPr lang="en-US" sz="1400" dirty="0">
                <a:solidFill>
                  <a:srgbClr val="0070C0"/>
                </a:solidFill>
                <a:latin typeface="Montserrat" panose="00000500000000000000" pitchFamily="2" charset="0"/>
                <a:hlinkClick r:id="rId9">
                  <a:extLst>
                    <a:ext uri="{A12FA001-AC4F-418D-AE19-62706E023703}">
                      <ahyp:hlinkClr xmlns:ahyp="http://schemas.microsoft.com/office/drawing/2018/hyperlinkcolor" val="tx"/>
                    </a:ext>
                  </a:extLst>
                </a:hlinkClick>
              </a:rPr>
              <a:t>https://olc.worldbank.org/content/trends-govtech-solutions-public-financial-management</a:t>
            </a:r>
            <a:r>
              <a:rPr lang="en-US" sz="1400" dirty="0">
                <a:solidFill>
                  <a:srgbClr val="0070C0"/>
                </a:solidFill>
                <a:latin typeface="Montserrat" panose="00000500000000000000" pitchFamily="2" charset="0"/>
              </a:rPr>
              <a:t>  </a:t>
            </a:r>
          </a:p>
        </p:txBody>
      </p:sp>
      <p:sp>
        <p:nvSpPr>
          <p:cNvPr id="10" name="TextBox 9">
            <a:extLst>
              <a:ext uri="{FF2B5EF4-FFF2-40B4-BE49-F238E27FC236}">
                <a16:creationId xmlns:a16="http://schemas.microsoft.com/office/drawing/2014/main" id="{FD34035C-8DA1-44F3-ADFF-D3AFB29B624A}"/>
              </a:ext>
            </a:extLst>
          </p:cNvPr>
          <p:cNvSpPr txBox="1"/>
          <p:nvPr/>
        </p:nvSpPr>
        <p:spPr>
          <a:xfrm>
            <a:off x="8334135" y="91846"/>
            <a:ext cx="3607078" cy="523220"/>
          </a:xfrm>
          <a:prstGeom prst="rect">
            <a:avLst/>
          </a:prstGeom>
          <a:noFill/>
        </p:spPr>
        <p:txBody>
          <a:bodyPr wrap="none" rtlCol="0">
            <a:spAutoFit/>
          </a:bodyPr>
          <a:lstStyle/>
          <a:p>
            <a:r>
              <a:rPr lang="en-US" sz="2800" b="1" dirty="0">
                <a:solidFill>
                  <a:srgbClr val="0000CC"/>
                </a:solidFill>
                <a:latin typeface="Montserrat" panose="00000500000000000000" pitchFamily="2" charset="0"/>
              </a:rPr>
              <a:t>2022 GTMI Update</a:t>
            </a:r>
          </a:p>
        </p:txBody>
      </p:sp>
      <p:pic>
        <p:nvPicPr>
          <p:cNvPr id="4" name="Picture 3" descr="Qr code&#10;&#10;Description automatically generated">
            <a:extLst>
              <a:ext uri="{FF2B5EF4-FFF2-40B4-BE49-F238E27FC236}">
                <a16:creationId xmlns:a16="http://schemas.microsoft.com/office/drawing/2014/main" id="{3F7AB44F-8DC0-4444-A3B3-D61E75632A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4667" y="102143"/>
            <a:ext cx="1463040" cy="1463040"/>
          </a:xfrm>
          <a:prstGeom prst="rect">
            <a:avLst/>
          </a:prstGeom>
        </p:spPr>
      </p:pic>
    </p:spTree>
    <p:extLst>
      <p:ext uri="{BB962C8B-B14F-4D97-AF65-F5344CB8AC3E}">
        <p14:creationId xmlns:p14="http://schemas.microsoft.com/office/powerpoint/2010/main" val="3000299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6085D084-FB64-4B2E-BFC3-F4D327CB41DF}"/>
              </a:ext>
            </a:extLst>
          </p:cNvPr>
          <p:cNvSpPr/>
          <p:nvPr/>
        </p:nvSpPr>
        <p:spPr>
          <a:xfrm>
            <a:off x="12674" y="0"/>
            <a:ext cx="6217920" cy="685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6FFC6CB-80F3-4766-B91E-C5E33D644211}"/>
              </a:ext>
            </a:extLst>
          </p:cNvPr>
          <p:cNvSpPr txBox="1"/>
          <p:nvPr/>
        </p:nvSpPr>
        <p:spPr>
          <a:xfrm>
            <a:off x="9053253" y="119411"/>
            <a:ext cx="2898549" cy="523220"/>
          </a:xfrm>
          <a:prstGeom prst="rect">
            <a:avLst/>
          </a:prstGeom>
          <a:noFill/>
        </p:spPr>
        <p:txBody>
          <a:bodyPr wrap="none" rtlCol="0">
            <a:spAutoFit/>
          </a:bodyPr>
          <a:lstStyle/>
          <a:p>
            <a:pPr algn="r"/>
            <a:r>
              <a:rPr lang="en-US" sz="2800" b="1" dirty="0">
                <a:solidFill>
                  <a:srgbClr val="0000CC"/>
                </a:solidFill>
                <a:latin typeface="Montserrat" panose="00000500000000000000" pitchFamily="2" charset="0"/>
              </a:rPr>
              <a:t>What is GTMI?</a:t>
            </a:r>
          </a:p>
        </p:txBody>
      </p:sp>
      <p:sp>
        <p:nvSpPr>
          <p:cNvPr id="17" name="Slide Number Placeholder 16">
            <a:extLst>
              <a:ext uri="{FF2B5EF4-FFF2-40B4-BE49-F238E27FC236}">
                <a16:creationId xmlns:a16="http://schemas.microsoft.com/office/drawing/2014/main" id="{BEAB2E3C-8B3A-4DE0-B5E5-677CD08BF8B1}"/>
              </a:ext>
            </a:extLst>
          </p:cNvPr>
          <p:cNvSpPr>
            <a:spLocks noGrp="1"/>
          </p:cNvSpPr>
          <p:nvPr>
            <p:ph type="sldNum" sz="quarter" idx="12"/>
          </p:nvPr>
        </p:nvSpPr>
        <p:spPr>
          <a:xfrm>
            <a:off x="11490426" y="6577066"/>
            <a:ext cx="548640" cy="182880"/>
          </a:xfrm>
        </p:spPr>
        <p:txBody>
          <a:bodyPr/>
          <a:lstStyle/>
          <a:p>
            <a:fld id="{69E4C1A1-F8C7-4D21-BD7F-8AC1C55994DC}" type="slidenum">
              <a:rPr lang="en-US" smtClean="0"/>
              <a:t>3</a:t>
            </a:fld>
            <a:endParaRPr lang="en-US" dirty="0"/>
          </a:p>
        </p:txBody>
      </p:sp>
      <p:pic>
        <p:nvPicPr>
          <p:cNvPr id="19" name="Picture 18" descr="Text&#10;&#10;Description automatically generated with medium confidence">
            <a:extLst>
              <a:ext uri="{FF2B5EF4-FFF2-40B4-BE49-F238E27FC236}">
                <a16:creationId xmlns:a16="http://schemas.microsoft.com/office/drawing/2014/main" id="{2E062748-18E3-4A5E-A708-6A12418F16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27" y="119411"/>
            <a:ext cx="1592295" cy="548640"/>
          </a:xfrm>
          <a:prstGeom prst="rect">
            <a:avLst/>
          </a:prstGeom>
        </p:spPr>
      </p:pic>
      <p:sp>
        <p:nvSpPr>
          <p:cNvPr id="42" name="TextBox 41">
            <a:extLst>
              <a:ext uri="{FF2B5EF4-FFF2-40B4-BE49-F238E27FC236}">
                <a16:creationId xmlns:a16="http://schemas.microsoft.com/office/drawing/2014/main" id="{6EA21FF3-D2CC-4C23-9D5B-CE3A9AA7A7D7}"/>
              </a:ext>
            </a:extLst>
          </p:cNvPr>
          <p:cNvSpPr txBox="1"/>
          <p:nvPr/>
        </p:nvSpPr>
        <p:spPr>
          <a:xfrm>
            <a:off x="104114" y="6071744"/>
            <a:ext cx="6035040" cy="58477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ts val="1200"/>
              </a:spcAft>
              <a:buClrTx/>
              <a:buSzTx/>
              <a:buFontTx/>
              <a:buNone/>
              <a:tabLst/>
              <a:defRPr/>
            </a:pPr>
            <a:r>
              <a:rPr kumimoji="0" lang="en-US" altLang="ko-KR" sz="1600" b="1" i="0" u="none" strike="noStrike" kern="1200" cap="none" spc="0" normalizeH="0" baseline="0" noProof="0" dirty="0">
                <a:ln>
                  <a:noFill/>
                </a:ln>
                <a:effectLst/>
                <a:uLnTx/>
                <a:uFillTx/>
                <a:latin typeface="Montserrat" panose="00000500000000000000" pitchFamily="2" charset="0"/>
                <a:ea typeface="Malgun Gothic" panose="020B0503020000020004" pitchFamily="34" charset="-127"/>
                <a:cs typeface="Times New Roman" panose="02020603050405020304" pitchFamily="18" charset="0"/>
              </a:rPr>
              <a:t>Target users:</a:t>
            </a:r>
            <a:r>
              <a:rPr kumimoji="0" lang="en-US" altLang="ko-KR" sz="1600" b="1" i="1" u="none" strike="noStrike" kern="1200" cap="none" spc="0" normalizeH="0" baseline="0" noProof="0" dirty="0">
                <a:ln>
                  <a:noFill/>
                </a:ln>
                <a:effectLst/>
                <a:uLnTx/>
                <a:uFillTx/>
                <a:latin typeface="Montserrat" panose="00000500000000000000" pitchFamily="2" charset="0"/>
                <a:ea typeface="Malgun Gothic" panose="020B0503020000020004" pitchFamily="34" charset="-127"/>
                <a:cs typeface="Times New Roman" panose="02020603050405020304" pitchFamily="18" charset="0"/>
              </a:rPr>
              <a:t> </a:t>
            </a:r>
            <a:r>
              <a:rPr kumimoji="0" lang="en-US" altLang="ko-KR" sz="1600" b="0" i="0" u="none" strike="noStrike" kern="1200" cap="none" spc="0" normalizeH="0" baseline="0" noProof="0" dirty="0">
                <a:ln>
                  <a:noFill/>
                </a:ln>
                <a:effectLst/>
                <a:uLnTx/>
                <a:uFillTx/>
                <a:latin typeface="Montserrat" panose="00000500000000000000" pitchFamily="2" charset="0"/>
                <a:ea typeface="Malgun Gothic" panose="020B0503020000020004" pitchFamily="34" charset="-127"/>
                <a:cs typeface="Times New Roman" panose="02020603050405020304" pitchFamily="18" charset="0"/>
              </a:rPr>
              <a:t>Government officials, World Bank teams, and practitioners involved in digital transformation</a:t>
            </a:r>
          </a:p>
        </p:txBody>
      </p:sp>
      <p:sp>
        <p:nvSpPr>
          <p:cNvPr id="43" name="Rectangle 1">
            <a:extLst>
              <a:ext uri="{FF2B5EF4-FFF2-40B4-BE49-F238E27FC236}">
                <a16:creationId xmlns:a16="http://schemas.microsoft.com/office/drawing/2014/main" id="{314192E9-DD0F-48D2-AADF-89A2E3C34805}"/>
              </a:ext>
            </a:extLst>
          </p:cNvPr>
          <p:cNvSpPr>
            <a:spLocks noChangeArrowheads="1"/>
          </p:cNvSpPr>
          <p:nvPr/>
        </p:nvSpPr>
        <p:spPr bwMode="auto">
          <a:xfrm>
            <a:off x="104114" y="691633"/>
            <a:ext cx="603504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b="1" i="0" u="none" strike="noStrike" kern="1200" cap="none" spc="0" normalizeH="0" baseline="0" noProof="0" dirty="0">
                <a:ln>
                  <a:noFill/>
                </a:ln>
                <a:solidFill>
                  <a:srgbClr val="0000CC"/>
                </a:solidFill>
                <a:effectLst/>
                <a:uLnTx/>
                <a:uFillTx/>
                <a:latin typeface="Montserrat"/>
                <a:ea typeface="Malgun Gothic"/>
                <a:cs typeface="Times New Roman"/>
              </a:rPr>
              <a:t>GovTech Maturity Index (GTMI)</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b="1" i="0" u="none" strike="noStrike" kern="1200" cap="none" spc="0" normalizeH="0" baseline="0" noProof="0" dirty="0">
                <a:ln>
                  <a:noFill/>
                </a:ln>
                <a:solidFill>
                  <a:srgbClr val="0000CC"/>
                </a:solidFill>
                <a:effectLst/>
                <a:uLnTx/>
                <a:uFillTx/>
                <a:latin typeface="Montserrat"/>
                <a:ea typeface="Malgun Gothic"/>
                <a:cs typeface="Times New Roman"/>
              </a:rPr>
              <a:t>measures the state of four GovTech focus areas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b="1" i="0" u="none" strike="noStrike" kern="1200" cap="none" spc="0" normalizeH="0" baseline="0" noProof="0" dirty="0">
                <a:ln>
                  <a:noFill/>
                </a:ln>
                <a:solidFill>
                  <a:srgbClr val="0000CC"/>
                </a:solidFill>
                <a:effectLst/>
                <a:uLnTx/>
                <a:uFillTx/>
                <a:latin typeface="Montserrat"/>
                <a:ea typeface="Malgun Gothic"/>
                <a:cs typeface="Times New Roman"/>
              </a:rPr>
              <a:t> in 198 economies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b="1" i="0" u="none" strike="noStrike" kern="1200" cap="none" spc="0" normalizeH="0" baseline="0" noProof="0" dirty="0">
                <a:ln>
                  <a:noFill/>
                </a:ln>
                <a:solidFill>
                  <a:srgbClr val="0000CC"/>
                </a:solidFill>
                <a:effectLst/>
                <a:uLnTx/>
                <a:uFillTx/>
                <a:latin typeface="Montserrat"/>
                <a:ea typeface="Malgun Gothic"/>
                <a:cs typeface="Times New Roman"/>
              </a:rPr>
              <a:t>using 48 key indicators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b="1" i="0" u="none" strike="noStrike" kern="1200" cap="none" spc="0" normalizeH="0" baseline="0" noProof="0" dirty="0">
                <a:ln>
                  <a:noFill/>
                </a:ln>
                <a:solidFill>
                  <a:srgbClr val="0000CC"/>
                </a:solidFill>
                <a:effectLst/>
                <a:uLnTx/>
                <a:uFillTx/>
                <a:latin typeface="Montserrat"/>
                <a:ea typeface="Malgun Gothic"/>
                <a:cs typeface="Times New Roman"/>
              </a:rPr>
              <a:t>to inform operations, research &amp; analytics</a:t>
            </a:r>
          </a:p>
        </p:txBody>
      </p:sp>
      <p:pic>
        <p:nvPicPr>
          <p:cNvPr id="10" name="Picture 9" descr="Graphical user interface, diagram, application&#10;&#10;Description automatically generated">
            <a:extLst>
              <a:ext uri="{FF2B5EF4-FFF2-40B4-BE49-F238E27FC236}">
                <a16:creationId xmlns:a16="http://schemas.microsoft.com/office/drawing/2014/main" id="{E9FA828A-21C9-46AD-9634-7DFEEA614B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504" y="773700"/>
            <a:ext cx="5852160" cy="5413644"/>
          </a:xfrm>
          <a:prstGeom prst="rect">
            <a:avLst/>
          </a:prstGeom>
        </p:spPr>
      </p:pic>
      <p:grpSp>
        <p:nvGrpSpPr>
          <p:cNvPr id="49" name="Group 48">
            <a:extLst>
              <a:ext uri="{FF2B5EF4-FFF2-40B4-BE49-F238E27FC236}">
                <a16:creationId xmlns:a16="http://schemas.microsoft.com/office/drawing/2014/main" id="{4484F0D6-E0D2-46E2-9D0B-65B0A6E12055}"/>
              </a:ext>
            </a:extLst>
          </p:cNvPr>
          <p:cNvGrpSpPr/>
          <p:nvPr/>
        </p:nvGrpSpPr>
        <p:grpSpPr>
          <a:xfrm>
            <a:off x="385961" y="2345654"/>
            <a:ext cx="5465930" cy="3577831"/>
            <a:chOff x="385961" y="2345654"/>
            <a:chExt cx="5465930" cy="3577831"/>
          </a:xfrm>
        </p:grpSpPr>
        <p:sp>
          <p:nvSpPr>
            <p:cNvPr id="29" name="TextBox 28">
              <a:extLst>
                <a:ext uri="{FF2B5EF4-FFF2-40B4-BE49-F238E27FC236}">
                  <a16:creationId xmlns:a16="http://schemas.microsoft.com/office/drawing/2014/main" id="{D981BAC2-370B-4AC1-9D88-58ACE71B7314}"/>
                </a:ext>
              </a:extLst>
            </p:cNvPr>
            <p:cNvSpPr txBox="1"/>
            <p:nvPr/>
          </p:nvSpPr>
          <p:spPr>
            <a:xfrm>
              <a:off x="1279891" y="2419027"/>
              <a:ext cx="4572000" cy="584775"/>
            </a:xfrm>
            <a:prstGeom prst="rect">
              <a:avLst/>
            </a:prstGeom>
            <a:solidFill>
              <a:srgbClr val="CCFFFF"/>
            </a:solidFill>
          </p:spPr>
          <p:txBody>
            <a:bodyPr wrap="square">
              <a:spAutoFit/>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altLang="ko-KR" sz="1600" b="1" i="0" u="none" strike="noStrike" kern="1200" cap="none" spc="0" normalizeH="0" baseline="0" noProof="0" dirty="0">
                  <a:ln>
                    <a:noFill/>
                  </a:ln>
                  <a:solidFill>
                    <a:srgbClr val="002060"/>
                  </a:solidFill>
                  <a:effectLst/>
                  <a:uLnTx/>
                  <a:uFillTx/>
                  <a:latin typeface="Montserrat" panose="00000500000000000000" pitchFamily="2" charset="0"/>
                  <a:ea typeface="Malgun Gothic" panose="020B0503020000020004" pitchFamily="34" charset="-127"/>
                  <a:cs typeface="Times New Roman" panose="02020603050405020304" pitchFamily="18" charset="0"/>
                </a:rPr>
                <a:t>Core Government Systems Index (CGSI)</a:t>
              </a:r>
            </a:p>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altLang="ko-KR" sz="1600" b="0"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rPr>
                <a:t>17 indicators</a:t>
              </a:r>
            </a:p>
          </p:txBody>
        </p:sp>
        <p:sp>
          <p:nvSpPr>
            <p:cNvPr id="30" name="TextBox 29">
              <a:extLst>
                <a:ext uri="{FF2B5EF4-FFF2-40B4-BE49-F238E27FC236}">
                  <a16:creationId xmlns:a16="http://schemas.microsoft.com/office/drawing/2014/main" id="{79868469-571C-4575-B250-78BF9CECC93C}"/>
                </a:ext>
              </a:extLst>
            </p:cNvPr>
            <p:cNvSpPr txBox="1"/>
            <p:nvPr/>
          </p:nvSpPr>
          <p:spPr>
            <a:xfrm>
              <a:off x="1279891" y="3378307"/>
              <a:ext cx="4572000" cy="584775"/>
            </a:xfrm>
            <a:prstGeom prst="rect">
              <a:avLst/>
            </a:prstGeom>
            <a:solidFill>
              <a:schemeClr val="accent6">
                <a:lumMod val="20000"/>
                <a:lumOff val="80000"/>
              </a:schemeClr>
            </a:solidFill>
          </p:spPr>
          <p:txBody>
            <a:bodyPr wrap="square">
              <a:spAutoFit/>
            </a:bodyPr>
            <a:lstStyle>
              <a:defPPr>
                <a:defRPr lang="en-US"/>
              </a:defPPr>
              <a:lvl1pPr lvl="0" eaLnBrk="0" fontAlgn="base" hangingPunct="0">
                <a:spcBef>
                  <a:spcPct val="0"/>
                </a:spcBef>
                <a:defRPr>
                  <a:ea typeface="Malgun Gothic" panose="020B0503020000020004" pitchFamily="34" charset="-127"/>
                  <a:cs typeface="Times New Roman" panose="02020603050405020304" pitchFamily="18" charset="0"/>
                </a:defRPr>
              </a:lvl1p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altLang="ko-KR" sz="1600" b="1" i="0" u="none" strike="noStrike" kern="1200" cap="none" spc="0" normalizeH="0" baseline="0" noProof="0" dirty="0">
                  <a:ln>
                    <a:noFill/>
                  </a:ln>
                  <a:solidFill>
                    <a:srgbClr val="002060"/>
                  </a:solidFill>
                  <a:effectLst/>
                  <a:uLnTx/>
                  <a:uFillTx/>
                  <a:latin typeface="Montserrat" panose="00000500000000000000" pitchFamily="2" charset="0"/>
                  <a:ea typeface="Malgun Gothic" panose="020B0503020000020004" pitchFamily="34" charset="-127"/>
                  <a:cs typeface="Times New Roman" panose="02020603050405020304" pitchFamily="18" charset="0"/>
                </a:rPr>
                <a:t>Public Service Delivery Index (PSDI)</a:t>
              </a:r>
            </a:p>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altLang="ko-KR" sz="1600" b="0"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rPr>
                <a:t>9 indicators</a:t>
              </a:r>
            </a:p>
          </p:txBody>
        </p:sp>
        <p:sp>
          <p:nvSpPr>
            <p:cNvPr id="31" name="TextBox 30">
              <a:extLst>
                <a:ext uri="{FF2B5EF4-FFF2-40B4-BE49-F238E27FC236}">
                  <a16:creationId xmlns:a16="http://schemas.microsoft.com/office/drawing/2014/main" id="{1958A81D-0516-4EBA-8A09-0888C1D58437}"/>
                </a:ext>
              </a:extLst>
            </p:cNvPr>
            <p:cNvSpPr txBox="1"/>
            <p:nvPr/>
          </p:nvSpPr>
          <p:spPr>
            <a:xfrm>
              <a:off x="1279891" y="4316567"/>
              <a:ext cx="4572000" cy="584775"/>
            </a:xfrm>
            <a:prstGeom prst="rect">
              <a:avLst/>
            </a:prstGeom>
            <a:solidFill>
              <a:srgbClr val="99FF99"/>
            </a:solidFill>
          </p:spPr>
          <p:txBody>
            <a:bodyPr wrap="square">
              <a:spAutoFit/>
            </a:bodyPr>
            <a:lstStyle>
              <a:defPPr>
                <a:defRPr lang="en-US"/>
              </a:defPPr>
              <a:lvl1pPr lvl="0" eaLnBrk="0" fontAlgn="base" hangingPunct="0">
                <a:spcBef>
                  <a:spcPct val="0"/>
                </a:spcBef>
                <a:defRPr>
                  <a:ea typeface="Malgun Gothic" panose="020B0503020000020004" pitchFamily="34" charset="-127"/>
                  <a:cs typeface="Times New Roman" panose="02020603050405020304" pitchFamily="18" charset="0"/>
                </a:defRPr>
              </a:lvl1p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altLang="ko-KR" sz="1600" b="1" i="0" u="none" strike="noStrike" kern="1200" cap="none" spc="0" normalizeH="0" baseline="0" noProof="0" dirty="0">
                  <a:ln>
                    <a:noFill/>
                  </a:ln>
                  <a:solidFill>
                    <a:srgbClr val="002060"/>
                  </a:solidFill>
                  <a:effectLst/>
                  <a:uLnTx/>
                  <a:uFillTx/>
                  <a:latin typeface="Montserrat" panose="00000500000000000000" pitchFamily="2" charset="0"/>
                  <a:ea typeface="Malgun Gothic" panose="020B0503020000020004" pitchFamily="34" charset="-127"/>
                  <a:cs typeface="Times New Roman" panose="02020603050405020304" pitchFamily="18" charset="0"/>
                </a:rPr>
                <a:t>Digital Citizen Engagement Index (DCEI)</a:t>
              </a:r>
            </a:p>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altLang="ko-KR" sz="1600" b="0"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rPr>
                <a:t>6 indicators</a:t>
              </a:r>
            </a:p>
          </p:txBody>
        </p:sp>
        <p:sp>
          <p:nvSpPr>
            <p:cNvPr id="41" name="TextBox 40">
              <a:extLst>
                <a:ext uri="{FF2B5EF4-FFF2-40B4-BE49-F238E27FC236}">
                  <a16:creationId xmlns:a16="http://schemas.microsoft.com/office/drawing/2014/main" id="{0EE43A44-C4FC-453D-A2C0-C9D42A99E306}"/>
                </a:ext>
              </a:extLst>
            </p:cNvPr>
            <p:cNvSpPr txBox="1"/>
            <p:nvPr/>
          </p:nvSpPr>
          <p:spPr>
            <a:xfrm>
              <a:off x="1279891" y="5265338"/>
              <a:ext cx="4572000" cy="584775"/>
            </a:xfrm>
            <a:prstGeom prst="rect">
              <a:avLst/>
            </a:prstGeom>
            <a:solidFill>
              <a:schemeClr val="accent3">
                <a:lumMod val="20000"/>
                <a:lumOff val="80000"/>
              </a:schemeClr>
            </a:solidFill>
          </p:spPr>
          <p:txBody>
            <a:bodyPr wrap="square">
              <a:spAutoFit/>
            </a:bodyPr>
            <a:lstStyle>
              <a:defPPr>
                <a:defRPr lang="en-US"/>
              </a:defPPr>
              <a:lvl1pPr lvl="0" eaLnBrk="0" fontAlgn="base" hangingPunct="0">
                <a:spcBef>
                  <a:spcPct val="0"/>
                </a:spcBef>
                <a:defRPr>
                  <a:ea typeface="Malgun Gothic" panose="020B0503020000020004" pitchFamily="34" charset="-127"/>
                  <a:cs typeface="Times New Roman" panose="02020603050405020304" pitchFamily="18" charset="0"/>
                </a:defRPr>
              </a:lvl1p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altLang="ko-KR" sz="1600" b="1" i="0" u="none" strike="noStrike" kern="1200" cap="none" spc="0" normalizeH="0" baseline="0" noProof="0" dirty="0">
                  <a:ln>
                    <a:noFill/>
                  </a:ln>
                  <a:solidFill>
                    <a:srgbClr val="002060"/>
                  </a:solidFill>
                  <a:effectLst/>
                  <a:uLnTx/>
                  <a:uFillTx/>
                  <a:latin typeface="Montserrat" panose="00000500000000000000" pitchFamily="2" charset="0"/>
                  <a:ea typeface="Malgun Gothic" panose="020B0503020000020004" pitchFamily="34" charset="-127"/>
                  <a:cs typeface="Times New Roman" panose="02020603050405020304" pitchFamily="18" charset="0"/>
                </a:rPr>
                <a:t>GovTech Enablers Index (GTEI)</a:t>
              </a:r>
            </a:p>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altLang="ko-KR" sz="1600" b="0"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rPr>
                <a:t>16 indicators</a:t>
              </a:r>
              <a:endParaRPr kumimoji="0" lang="en-US" sz="1600" b="0"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endParaRPr>
            </a:p>
          </p:txBody>
        </p:sp>
        <p:sp>
          <p:nvSpPr>
            <p:cNvPr id="6" name="Oval 5">
              <a:extLst>
                <a:ext uri="{FF2B5EF4-FFF2-40B4-BE49-F238E27FC236}">
                  <a16:creationId xmlns:a16="http://schemas.microsoft.com/office/drawing/2014/main" id="{6C0665B5-FBEE-4966-B6B9-01604A4F5CD7}"/>
                </a:ext>
              </a:extLst>
            </p:cNvPr>
            <p:cNvSpPr/>
            <p:nvPr/>
          </p:nvSpPr>
          <p:spPr>
            <a:xfrm>
              <a:off x="683986" y="3116140"/>
              <a:ext cx="146304" cy="14630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900E8570-32EE-4778-8C4F-EE7A5D83C3B9}"/>
                </a:ext>
              </a:extLst>
            </p:cNvPr>
            <p:cNvSpPr/>
            <p:nvPr/>
          </p:nvSpPr>
          <p:spPr>
            <a:xfrm>
              <a:off x="683986" y="4056809"/>
              <a:ext cx="146304" cy="14630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D5B25AA-C701-4FF8-8196-C5E85ED70EB2}"/>
                </a:ext>
              </a:extLst>
            </p:cNvPr>
            <p:cNvSpPr/>
            <p:nvPr/>
          </p:nvSpPr>
          <p:spPr>
            <a:xfrm>
              <a:off x="683986" y="5007991"/>
              <a:ext cx="146304" cy="14630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Icon&#10;&#10;Description automatically generated">
              <a:extLst>
                <a:ext uri="{FF2B5EF4-FFF2-40B4-BE49-F238E27FC236}">
                  <a16:creationId xmlns:a16="http://schemas.microsoft.com/office/drawing/2014/main" id="{5C0085D6-AB7F-4076-B8EA-A60ABDE582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961" y="2345654"/>
              <a:ext cx="731520" cy="731520"/>
            </a:xfrm>
            <a:prstGeom prst="rect">
              <a:avLst/>
            </a:prstGeom>
          </p:spPr>
        </p:pic>
        <p:pic>
          <p:nvPicPr>
            <p:cNvPr id="18" name="Picture 17" descr="Icon&#10;&#10;Description automatically generated">
              <a:extLst>
                <a:ext uri="{FF2B5EF4-FFF2-40B4-BE49-F238E27FC236}">
                  <a16:creationId xmlns:a16="http://schemas.microsoft.com/office/drawing/2014/main" id="{6DD03E12-AD2E-4EEE-B8CD-D00394953E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961" y="3304934"/>
              <a:ext cx="731520" cy="731520"/>
            </a:xfrm>
            <a:prstGeom prst="rect">
              <a:avLst/>
            </a:prstGeom>
          </p:spPr>
        </p:pic>
        <p:pic>
          <p:nvPicPr>
            <p:cNvPr id="21" name="Picture 20" descr="Icon&#10;&#10;Description automatically generated">
              <a:extLst>
                <a:ext uri="{FF2B5EF4-FFF2-40B4-BE49-F238E27FC236}">
                  <a16:creationId xmlns:a16="http://schemas.microsoft.com/office/drawing/2014/main" id="{AB57B07D-D524-4D36-A271-1CF0F66DCE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5961" y="4243194"/>
              <a:ext cx="731520" cy="731520"/>
            </a:xfrm>
            <a:prstGeom prst="rect">
              <a:avLst/>
            </a:prstGeom>
          </p:spPr>
        </p:pic>
        <p:pic>
          <p:nvPicPr>
            <p:cNvPr id="48" name="Picture 47" descr="Icon&#10;&#10;Description automatically generated">
              <a:extLst>
                <a:ext uri="{FF2B5EF4-FFF2-40B4-BE49-F238E27FC236}">
                  <a16:creationId xmlns:a16="http://schemas.microsoft.com/office/drawing/2014/main" id="{1FA2B549-9DDC-4B14-9F59-A3A1C99AEA4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5961" y="5191965"/>
              <a:ext cx="731520" cy="731520"/>
            </a:xfrm>
            <a:prstGeom prst="rect">
              <a:avLst/>
            </a:prstGeom>
          </p:spPr>
        </p:pic>
      </p:grpSp>
    </p:spTree>
    <p:extLst>
      <p:ext uri="{BB962C8B-B14F-4D97-AF65-F5344CB8AC3E}">
        <p14:creationId xmlns:p14="http://schemas.microsoft.com/office/powerpoint/2010/main" val="63570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CDEA235C-95F7-4021-A523-E8B9F29AEF1A}"/>
              </a:ext>
            </a:extLst>
          </p:cNvPr>
          <p:cNvGrpSpPr/>
          <p:nvPr/>
        </p:nvGrpSpPr>
        <p:grpSpPr>
          <a:xfrm>
            <a:off x="186597" y="762547"/>
            <a:ext cx="2743200" cy="1846488"/>
            <a:chOff x="119335" y="728759"/>
            <a:chExt cx="2743200" cy="1846488"/>
          </a:xfrm>
        </p:grpSpPr>
        <p:pic>
          <p:nvPicPr>
            <p:cNvPr id="3" name="Picture 2" descr="A person in a suit&#10;&#10;Description automatically generated with low confidence">
              <a:extLst>
                <a:ext uri="{FF2B5EF4-FFF2-40B4-BE49-F238E27FC236}">
                  <a16:creationId xmlns:a16="http://schemas.microsoft.com/office/drawing/2014/main" id="{95871E74-20F0-4EBB-A32E-F1865EF637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03871" y="728759"/>
              <a:ext cx="1174129" cy="1371600"/>
            </a:xfrm>
            <a:prstGeom prst="rect">
              <a:avLst/>
            </a:prstGeom>
          </p:spPr>
        </p:pic>
        <p:sp>
          <p:nvSpPr>
            <p:cNvPr id="23" name="TextBox 22">
              <a:extLst>
                <a:ext uri="{FF2B5EF4-FFF2-40B4-BE49-F238E27FC236}">
                  <a16:creationId xmlns:a16="http://schemas.microsoft.com/office/drawing/2014/main" id="{BFB8CF31-3AF8-4EDC-A0FF-6085AA0F9E7B}"/>
                </a:ext>
              </a:extLst>
            </p:cNvPr>
            <p:cNvSpPr txBox="1"/>
            <p:nvPr/>
          </p:nvSpPr>
          <p:spPr>
            <a:xfrm>
              <a:off x="119335" y="2113582"/>
              <a:ext cx="2743200"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rPr>
                <a:t>Cem Dener</a:t>
              </a:r>
            </a:p>
            <a:p>
              <a:pPr marL="0" marR="0" lvl="0" indent="0" algn="ctr" defTabSz="914400" rtl="0" eaLnBrk="0" fontAlgn="base" latinLnBrk="0" hangingPunct="0">
                <a:lnSpc>
                  <a:spcPct val="100000"/>
                </a:lnSpc>
                <a:spcBef>
                  <a:spcPct val="0"/>
                </a:spcBef>
                <a:buClrTx/>
                <a:buSzTx/>
                <a:buFontTx/>
                <a:buNone/>
                <a:tabLst/>
                <a:defRPr/>
              </a:pPr>
              <a:r>
                <a:rPr lang="en-US" altLang="ko-KR" sz="1200" dirty="0">
                  <a:solidFill>
                    <a:prstClr val="black"/>
                  </a:solidFill>
                  <a:latin typeface="Montserrat" panose="00000500000000000000" pitchFamily="2" charset="0"/>
                  <a:ea typeface="Malgun Gothic" panose="020B0503020000020004" pitchFamily="34" charset="-127"/>
                  <a:cs typeface="Times New Roman" panose="02020603050405020304" pitchFamily="18" charset="0"/>
                </a:rPr>
                <a:t>Lead Governance Specialist &amp; TTL</a:t>
              </a:r>
            </a:p>
          </p:txBody>
        </p:sp>
      </p:grpSp>
      <p:grpSp>
        <p:nvGrpSpPr>
          <p:cNvPr id="71" name="Group 70">
            <a:extLst>
              <a:ext uri="{FF2B5EF4-FFF2-40B4-BE49-F238E27FC236}">
                <a16:creationId xmlns:a16="http://schemas.microsoft.com/office/drawing/2014/main" id="{553ED910-04D0-47F1-AAE0-A58BBC72E697}"/>
              </a:ext>
            </a:extLst>
          </p:cNvPr>
          <p:cNvGrpSpPr/>
          <p:nvPr/>
        </p:nvGrpSpPr>
        <p:grpSpPr>
          <a:xfrm>
            <a:off x="2667378" y="1409643"/>
            <a:ext cx="2286000" cy="2032104"/>
            <a:chOff x="1924617" y="1841948"/>
            <a:chExt cx="2286000" cy="2032104"/>
          </a:xfrm>
        </p:grpSpPr>
        <p:pic>
          <p:nvPicPr>
            <p:cNvPr id="5" name="Picture 4" descr="A picture containing person, person, outdoor, smiling&#10;&#10;Description automatically generated">
              <a:extLst>
                <a:ext uri="{FF2B5EF4-FFF2-40B4-BE49-F238E27FC236}">
                  <a16:creationId xmlns:a16="http://schemas.microsoft.com/office/drawing/2014/main" id="{4A42873F-4F2B-436F-B352-30072CEFC1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1253" y="1841948"/>
              <a:ext cx="952728" cy="1371600"/>
            </a:xfrm>
            <a:prstGeom prst="rect">
              <a:avLst/>
            </a:prstGeom>
          </p:spPr>
        </p:pic>
        <p:sp>
          <p:nvSpPr>
            <p:cNvPr id="26" name="TextBox 25">
              <a:extLst>
                <a:ext uri="{FF2B5EF4-FFF2-40B4-BE49-F238E27FC236}">
                  <a16:creationId xmlns:a16="http://schemas.microsoft.com/office/drawing/2014/main" id="{5CFE1AAF-4BF6-4205-BC27-478CB09F9F17}"/>
                </a:ext>
              </a:extLst>
            </p:cNvPr>
            <p:cNvSpPr txBox="1"/>
            <p:nvPr/>
          </p:nvSpPr>
          <p:spPr>
            <a:xfrm>
              <a:off x="1924617" y="3227721"/>
              <a:ext cx="2286000" cy="646331"/>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rPr>
                <a:t>Kimberly D. Johns</a:t>
              </a:r>
            </a:p>
            <a:p>
              <a:pPr marL="0" marR="0" lvl="0" indent="0" algn="ctr" defTabSz="914400" rtl="0" eaLnBrk="0" fontAlgn="base" latinLnBrk="0" hangingPunct="0">
                <a:lnSpc>
                  <a:spcPct val="100000"/>
                </a:lnSpc>
                <a:spcBef>
                  <a:spcPct val="0"/>
                </a:spcBef>
                <a:buClrTx/>
                <a:buSzTx/>
                <a:buFontTx/>
                <a:buNone/>
                <a:tabLst/>
                <a:defRPr/>
              </a:pPr>
              <a:r>
                <a:rPr lang="en-US" altLang="ko-KR" sz="1200" dirty="0">
                  <a:solidFill>
                    <a:prstClr val="black"/>
                  </a:solidFill>
                  <a:latin typeface="Montserrat" panose="00000500000000000000" pitchFamily="2" charset="0"/>
                  <a:ea typeface="Malgun Gothic" panose="020B0503020000020004" pitchFamily="34" charset="-127"/>
                  <a:cs typeface="Times New Roman" panose="02020603050405020304" pitchFamily="18" charset="0"/>
                </a:rPr>
                <a:t>Sr. Public Sector Specialist</a:t>
              </a:r>
            </a:p>
            <a:p>
              <a:pPr marL="0" marR="0" lvl="0" indent="0" algn="ctr" defTabSz="914400" rtl="0" eaLnBrk="0" fontAlgn="base" latinLnBrk="0" hangingPunct="0">
                <a:lnSpc>
                  <a:spcPct val="100000"/>
                </a:lnSpc>
                <a:spcBef>
                  <a:spcPct val="0"/>
                </a:spcBef>
                <a:buClrTx/>
                <a:buSzTx/>
                <a:buFontTx/>
                <a:buNone/>
                <a:tabLst/>
                <a:defRPr/>
              </a:pPr>
              <a:r>
                <a:rPr lang="en-US" altLang="ko-KR" sz="1200" dirty="0">
                  <a:solidFill>
                    <a:prstClr val="black"/>
                  </a:solidFill>
                  <a:latin typeface="Montserrat" panose="00000500000000000000" pitchFamily="2" charset="0"/>
                  <a:ea typeface="Malgun Gothic" panose="020B0503020000020004" pitchFamily="34" charset="-127"/>
                  <a:cs typeface="Times New Roman" panose="02020603050405020304" pitchFamily="18" charset="0"/>
                </a:rPr>
                <a:t>&amp; Co-TTL</a:t>
              </a:r>
              <a:endParaRPr kumimoji="0" lang="en-US" altLang="ko-KR" sz="1200"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endParaRPr>
            </a:p>
          </p:txBody>
        </p:sp>
      </p:grpSp>
      <p:grpSp>
        <p:nvGrpSpPr>
          <p:cNvPr id="70" name="Group 69">
            <a:extLst>
              <a:ext uri="{FF2B5EF4-FFF2-40B4-BE49-F238E27FC236}">
                <a16:creationId xmlns:a16="http://schemas.microsoft.com/office/drawing/2014/main" id="{288589E3-9269-4A19-8FA6-50024E2DF839}"/>
              </a:ext>
            </a:extLst>
          </p:cNvPr>
          <p:cNvGrpSpPr/>
          <p:nvPr/>
        </p:nvGrpSpPr>
        <p:grpSpPr>
          <a:xfrm>
            <a:off x="7362655" y="1409643"/>
            <a:ext cx="2011680" cy="1847438"/>
            <a:chOff x="9185981" y="900629"/>
            <a:chExt cx="2011680" cy="1847438"/>
          </a:xfrm>
        </p:grpSpPr>
        <p:pic>
          <p:nvPicPr>
            <p:cNvPr id="9" name="Picture 8" descr="A picture containing wall, person, indoor, posing&#10;&#10;Description automatically generated">
              <a:extLst>
                <a:ext uri="{FF2B5EF4-FFF2-40B4-BE49-F238E27FC236}">
                  <a16:creationId xmlns:a16="http://schemas.microsoft.com/office/drawing/2014/main" id="{8690D8BF-F789-4541-A7C7-B2E9593CB9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79912" y="900629"/>
              <a:ext cx="1223818" cy="1371600"/>
            </a:xfrm>
            <a:prstGeom prst="rect">
              <a:avLst/>
            </a:prstGeom>
          </p:spPr>
        </p:pic>
        <p:sp>
          <p:nvSpPr>
            <p:cNvPr id="32" name="TextBox 31">
              <a:extLst>
                <a:ext uri="{FF2B5EF4-FFF2-40B4-BE49-F238E27FC236}">
                  <a16:creationId xmlns:a16="http://schemas.microsoft.com/office/drawing/2014/main" id="{674455E4-7128-4ED3-AF71-8341E9C357D2}"/>
                </a:ext>
              </a:extLst>
            </p:cNvPr>
            <p:cNvSpPr txBox="1"/>
            <p:nvPr/>
          </p:nvSpPr>
          <p:spPr>
            <a:xfrm>
              <a:off x="9185981" y="2286402"/>
              <a:ext cx="2011680"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rPr>
                <a:t>Asami Okahashi</a:t>
              </a:r>
            </a:p>
            <a:p>
              <a:pPr marL="0" marR="0" lvl="0" indent="0" algn="ctr" defTabSz="914400" rtl="0" eaLnBrk="0" fontAlgn="base" latinLnBrk="0" hangingPunct="0">
                <a:lnSpc>
                  <a:spcPct val="100000"/>
                </a:lnSpc>
                <a:spcBef>
                  <a:spcPct val="0"/>
                </a:spcBef>
                <a:buClrTx/>
                <a:buSzTx/>
                <a:buFontTx/>
                <a:buNone/>
                <a:tabLst/>
                <a:defRPr/>
              </a:pPr>
              <a:r>
                <a:rPr lang="en-US" altLang="ko-KR" sz="1200" dirty="0">
                  <a:solidFill>
                    <a:prstClr val="black"/>
                  </a:solidFill>
                  <a:latin typeface="Montserrat" panose="00000500000000000000" pitchFamily="2" charset="0"/>
                  <a:ea typeface="Malgun Gothic" panose="020B0503020000020004" pitchFamily="34" charset="-127"/>
                  <a:cs typeface="Times New Roman" panose="02020603050405020304" pitchFamily="18" charset="0"/>
                </a:rPr>
                <a:t>Governance Specialist</a:t>
              </a:r>
            </a:p>
          </p:txBody>
        </p:sp>
      </p:grpSp>
      <p:grpSp>
        <p:nvGrpSpPr>
          <p:cNvPr id="75" name="Group 74">
            <a:extLst>
              <a:ext uri="{FF2B5EF4-FFF2-40B4-BE49-F238E27FC236}">
                <a16:creationId xmlns:a16="http://schemas.microsoft.com/office/drawing/2014/main" id="{FE5A9D7F-DC29-4912-A307-F0FE8B566C0F}"/>
              </a:ext>
            </a:extLst>
          </p:cNvPr>
          <p:cNvGrpSpPr/>
          <p:nvPr/>
        </p:nvGrpSpPr>
        <p:grpSpPr>
          <a:xfrm>
            <a:off x="4903117" y="4768299"/>
            <a:ext cx="2286000" cy="1843230"/>
            <a:chOff x="4567519" y="4876288"/>
            <a:chExt cx="2286000" cy="1843230"/>
          </a:xfrm>
        </p:grpSpPr>
        <p:pic>
          <p:nvPicPr>
            <p:cNvPr id="20" name="Picture 19" descr="A person wearing glasses&#10;&#10;Description automatically generated with medium confidence">
              <a:extLst>
                <a:ext uri="{FF2B5EF4-FFF2-40B4-BE49-F238E27FC236}">
                  <a16:creationId xmlns:a16="http://schemas.microsoft.com/office/drawing/2014/main" id="{1E181727-FEAA-40AD-8E2D-96576488A3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13874" y="4876288"/>
              <a:ext cx="1193291" cy="1371600"/>
            </a:xfrm>
            <a:prstGeom prst="rect">
              <a:avLst/>
            </a:prstGeom>
          </p:spPr>
        </p:pic>
        <p:sp>
          <p:nvSpPr>
            <p:cNvPr id="39" name="TextBox 38">
              <a:extLst>
                <a:ext uri="{FF2B5EF4-FFF2-40B4-BE49-F238E27FC236}">
                  <a16:creationId xmlns:a16="http://schemas.microsoft.com/office/drawing/2014/main" id="{2C0D921B-9889-40E7-9F37-E2BC441186AF}"/>
                </a:ext>
              </a:extLst>
            </p:cNvPr>
            <p:cNvSpPr txBox="1"/>
            <p:nvPr/>
          </p:nvSpPr>
          <p:spPr>
            <a:xfrm>
              <a:off x="4567519" y="6257853"/>
              <a:ext cx="2286000"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buClrTx/>
                <a:buSzTx/>
                <a:buFontTx/>
                <a:buNone/>
                <a:tabLst/>
                <a:defRPr/>
              </a:pPr>
              <a:r>
                <a:rPr kumimoji="0" lang="pt-BR"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rPr>
                <a:t>Jo</a:t>
              </a:r>
              <a:r>
                <a:rPr kumimoji="0" lang="pt-BR"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Calibri" panose="020F0502020204030204" pitchFamily="34" charset="0"/>
                </a:rPr>
                <a:t>ã</a:t>
              </a:r>
              <a:r>
                <a:rPr kumimoji="0" lang="pt-BR"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rPr>
                <a:t>o Vasconcelos</a:t>
              </a:r>
              <a:endParaRPr kumimoji="0" lang="en-US"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endParaRPr>
            </a:p>
            <a:p>
              <a:pPr marL="0" marR="0" lvl="0" indent="0" algn="ctr" defTabSz="914400" rtl="0" eaLnBrk="0" fontAlgn="base" latinLnBrk="0" hangingPunct="0">
                <a:lnSpc>
                  <a:spcPct val="100000"/>
                </a:lnSpc>
                <a:spcBef>
                  <a:spcPct val="0"/>
                </a:spcBef>
                <a:buClrTx/>
                <a:buSzTx/>
                <a:buFontTx/>
                <a:buNone/>
                <a:tabLst/>
                <a:defRPr/>
              </a:pPr>
              <a:r>
                <a:rPr lang="en-US" altLang="ko-KR" sz="1200" dirty="0">
                  <a:solidFill>
                    <a:prstClr val="black"/>
                  </a:solidFill>
                  <a:latin typeface="Montserrat" panose="00000500000000000000" pitchFamily="2" charset="0"/>
                  <a:ea typeface="Malgun Gothic" panose="020B0503020000020004" pitchFamily="34" charset="-127"/>
                  <a:cs typeface="Times New Roman" panose="02020603050405020304" pitchFamily="18" charset="0"/>
                </a:rPr>
                <a:t>Sr. Governance Specialist</a:t>
              </a:r>
            </a:p>
          </p:txBody>
        </p:sp>
      </p:grpSp>
      <p:grpSp>
        <p:nvGrpSpPr>
          <p:cNvPr id="73" name="Group 72">
            <a:extLst>
              <a:ext uri="{FF2B5EF4-FFF2-40B4-BE49-F238E27FC236}">
                <a16:creationId xmlns:a16="http://schemas.microsoft.com/office/drawing/2014/main" id="{73C2639B-5CA1-49FC-BEBF-6E5085221E7F}"/>
              </a:ext>
            </a:extLst>
          </p:cNvPr>
          <p:cNvGrpSpPr/>
          <p:nvPr/>
        </p:nvGrpSpPr>
        <p:grpSpPr>
          <a:xfrm>
            <a:off x="415197" y="4768299"/>
            <a:ext cx="2286000" cy="1843230"/>
            <a:chOff x="280060" y="4773580"/>
            <a:chExt cx="2286000" cy="1843230"/>
          </a:xfrm>
        </p:grpSpPr>
        <p:pic>
          <p:nvPicPr>
            <p:cNvPr id="24" name="Picture 23" descr="A person wearing glasses&#10;&#10;Description automatically generated with low confidence">
              <a:extLst>
                <a:ext uri="{FF2B5EF4-FFF2-40B4-BE49-F238E27FC236}">
                  <a16:creationId xmlns:a16="http://schemas.microsoft.com/office/drawing/2014/main" id="{F3565F6D-7A62-4E2F-8A7F-A1AD2A537B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6696" y="4773580"/>
              <a:ext cx="952728" cy="1371600"/>
            </a:xfrm>
            <a:prstGeom prst="rect">
              <a:avLst/>
            </a:prstGeom>
          </p:spPr>
        </p:pic>
        <p:sp>
          <p:nvSpPr>
            <p:cNvPr id="47" name="TextBox 46">
              <a:extLst>
                <a:ext uri="{FF2B5EF4-FFF2-40B4-BE49-F238E27FC236}">
                  <a16:creationId xmlns:a16="http://schemas.microsoft.com/office/drawing/2014/main" id="{80D2B44B-BF74-4BD7-97A0-C3D192540F12}"/>
                </a:ext>
              </a:extLst>
            </p:cNvPr>
            <p:cNvSpPr txBox="1"/>
            <p:nvPr/>
          </p:nvSpPr>
          <p:spPr>
            <a:xfrm>
              <a:off x="280060" y="6155145"/>
              <a:ext cx="2286000"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rPr>
                <a:t>Charles V. Blanco</a:t>
              </a:r>
            </a:p>
            <a:p>
              <a:pPr marL="0" marR="0" lvl="0" indent="0" algn="ctr" defTabSz="914400" rtl="0" eaLnBrk="0" fontAlgn="base" latinLnBrk="0" hangingPunct="0">
                <a:lnSpc>
                  <a:spcPct val="100000"/>
                </a:lnSpc>
                <a:spcBef>
                  <a:spcPct val="0"/>
                </a:spcBef>
                <a:buClrTx/>
                <a:buSzTx/>
                <a:buFontTx/>
                <a:buNone/>
                <a:tabLst/>
                <a:defRPr/>
              </a:pPr>
              <a:r>
                <a:rPr lang="en-US" altLang="ko-KR" sz="1200" dirty="0">
                  <a:solidFill>
                    <a:prstClr val="black"/>
                  </a:solidFill>
                  <a:latin typeface="Montserrat" panose="00000500000000000000" pitchFamily="2" charset="0"/>
                  <a:ea typeface="Malgun Gothic" panose="020B0503020000020004" pitchFamily="34" charset="-127"/>
                  <a:cs typeface="Times New Roman" panose="02020603050405020304" pitchFamily="18" charset="0"/>
                </a:rPr>
                <a:t>Sr. Public Sector Specialist</a:t>
              </a:r>
            </a:p>
          </p:txBody>
        </p:sp>
      </p:grpSp>
      <p:grpSp>
        <p:nvGrpSpPr>
          <p:cNvPr id="76" name="Group 75">
            <a:extLst>
              <a:ext uri="{FF2B5EF4-FFF2-40B4-BE49-F238E27FC236}">
                <a16:creationId xmlns:a16="http://schemas.microsoft.com/office/drawing/2014/main" id="{3D4A88EC-9F8A-4590-8EC7-5B84C3A575AC}"/>
              </a:ext>
            </a:extLst>
          </p:cNvPr>
          <p:cNvGrpSpPr/>
          <p:nvPr/>
        </p:nvGrpSpPr>
        <p:grpSpPr>
          <a:xfrm>
            <a:off x="9467591" y="4768299"/>
            <a:ext cx="2286000" cy="1843230"/>
            <a:chOff x="7389800" y="4846357"/>
            <a:chExt cx="2286000" cy="1843230"/>
          </a:xfrm>
        </p:grpSpPr>
        <p:pic>
          <p:nvPicPr>
            <p:cNvPr id="27" name="Picture 26" descr="A person wearing glasses and a suit&#10;&#10;Description automatically generated with medium confidence">
              <a:extLst>
                <a:ext uri="{FF2B5EF4-FFF2-40B4-BE49-F238E27FC236}">
                  <a16:creationId xmlns:a16="http://schemas.microsoft.com/office/drawing/2014/main" id="{A62EFC72-5202-46EE-A03E-629F34173E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56436" y="4846357"/>
              <a:ext cx="952728" cy="1371600"/>
            </a:xfrm>
            <a:prstGeom prst="rect">
              <a:avLst/>
            </a:prstGeom>
          </p:spPr>
        </p:pic>
        <p:sp>
          <p:nvSpPr>
            <p:cNvPr id="50" name="TextBox 49">
              <a:extLst>
                <a:ext uri="{FF2B5EF4-FFF2-40B4-BE49-F238E27FC236}">
                  <a16:creationId xmlns:a16="http://schemas.microsoft.com/office/drawing/2014/main" id="{1EEECA0B-9FF2-4671-8FED-0277F639D129}"/>
                </a:ext>
              </a:extLst>
            </p:cNvPr>
            <p:cNvSpPr txBox="1"/>
            <p:nvPr/>
          </p:nvSpPr>
          <p:spPr>
            <a:xfrm>
              <a:off x="7389800" y="6227922"/>
              <a:ext cx="2286000"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rPr>
                <a:t>Hunt La Cascia</a:t>
              </a:r>
            </a:p>
            <a:p>
              <a:pPr marL="0" marR="0" lvl="0" indent="0" algn="ctr" defTabSz="914400" rtl="0" eaLnBrk="0" fontAlgn="base" latinLnBrk="0" hangingPunct="0">
                <a:lnSpc>
                  <a:spcPct val="100000"/>
                </a:lnSpc>
                <a:spcBef>
                  <a:spcPct val="0"/>
                </a:spcBef>
                <a:buClrTx/>
                <a:buSzTx/>
                <a:buFontTx/>
                <a:buNone/>
                <a:tabLst/>
                <a:defRPr/>
              </a:pPr>
              <a:r>
                <a:rPr lang="en-US" altLang="ko-KR" sz="1200" dirty="0">
                  <a:solidFill>
                    <a:prstClr val="black"/>
                  </a:solidFill>
                  <a:latin typeface="Montserrat" panose="00000500000000000000" pitchFamily="2" charset="0"/>
                  <a:ea typeface="Malgun Gothic" panose="020B0503020000020004" pitchFamily="34" charset="-127"/>
                  <a:cs typeface="Times New Roman" panose="02020603050405020304" pitchFamily="18" charset="0"/>
                </a:rPr>
                <a:t>Sr. Procurement Specialist</a:t>
              </a:r>
            </a:p>
          </p:txBody>
        </p:sp>
      </p:grpSp>
      <p:sp>
        <p:nvSpPr>
          <p:cNvPr id="59" name="TextBox 58">
            <a:extLst>
              <a:ext uri="{FF2B5EF4-FFF2-40B4-BE49-F238E27FC236}">
                <a16:creationId xmlns:a16="http://schemas.microsoft.com/office/drawing/2014/main" id="{BC48CC77-A4AA-4158-BB58-DC3A30D85461}"/>
              </a:ext>
            </a:extLst>
          </p:cNvPr>
          <p:cNvSpPr txBox="1"/>
          <p:nvPr/>
        </p:nvSpPr>
        <p:spPr>
          <a:xfrm>
            <a:off x="8849140" y="119411"/>
            <a:ext cx="3086101" cy="523220"/>
          </a:xfrm>
          <a:prstGeom prst="rect">
            <a:avLst/>
          </a:prstGeom>
          <a:noFill/>
        </p:spPr>
        <p:txBody>
          <a:bodyPr wrap="none" rtlCol="0">
            <a:spAutoFit/>
          </a:bodyPr>
          <a:lstStyle/>
          <a:p>
            <a:pPr algn="r"/>
            <a:r>
              <a:rPr lang="en-US" sz="2800" b="1" dirty="0">
                <a:solidFill>
                  <a:srgbClr val="0000CC"/>
                </a:solidFill>
                <a:latin typeface="Montserrat" panose="00000500000000000000" pitchFamily="2" charset="0"/>
              </a:rPr>
              <a:t>The GTMI Team</a:t>
            </a:r>
          </a:p>
        </p:txBody>
      </p:sp>
      <p:grpSp>
        <p:nvGrpSpPr>
          <p:cNvPr id="74" name="Group 73">
            <a:extLst>
              <a:ext uri="{FF2B5EF4-FFF2-40B4-BE49-F238E27FC236}">
                <a16:creationId xmlns:a16="http://schemas.microsoft.com/office/drawing/2014/main" id="{0B8769FD-7B96-4671-A0B2-EAA595844593}"/>
              </a:ext>
            </a:extLst>
          </p:cNvPr>
          <p:cNvGrpSpPr/>
          <p:nvPr/>
        </p:nvGrpSpPr>
        <p:grpSpPr>
          <a:xfrm>
            <a:off x="5223157" y="2763181"/>
            <a:ext cx="1645920" cy="1833265"/>
            <a:chOff x="2363329" y="4107346"/>
            <a:chExt cx="1645920" cy="1833265"/>
          </a:xfrm>
        </p:grpSpPr>
        <p:sp>
          <p:nvSpPr>
            <p:cNvPr id="54" name="TextBox 53">
              <a:extLst>
                <a:ext uri="{FF2B5EF4-FFF2-40B4-BE49-F238E27FC236}">
                  <a16:creationId xmlns:a16="http://schemas.microsoft.com/office/drawing/2014/main" id="{BC2146A5-645E-4170-ACFC-D33F739C843D}"/>
                </a:ext>
              </a:extLst>
            </p:cNvPr>
            <p:cNvSpPr txBox="1"/>
            <p:nvPr/>
          </p:nvSpPr>
          <p:spPr>
            <a:xfrm>
              <a:off x="2363329" y="5478946"/>
              <a:ext cx="1645920"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buClrTx/>
                <a:buSzTx/>
                <a:buFontTx/>
                <a:buNone/>
                <a:tabLst/>
                <a:defRPr/>
              </a:pPr>
              <a:r>
                <a:rPr kumimoji="0" lang="pt-BR"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rPr>
                <a:t>Freida Siregar</a:t>
              </a:r>
              <a:endParaRPr kumimoji="0" lang="en-US"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endParaRPr>
            </a:p>
            <a:p>
              <a:pPr marL="0" marR="0" lvl="0" indent="0" algn="ctr" defTabSz="914400" rtl="0" eaLnBrk="0" fontAlgn="base" latinLnBrk="0" hangingPunct="0">
                <a:lnSpc>
                  <a:spcPct val="100000"/>
                </a:lnSpc>
                <a:spcBef>
                  <a:spcPct val="0"/>
                </a:spcBef>
                <a:buClrTx/>
                <a:buSzTx/>
                <a:buFontTx/>
                <a:buNone/>
                <a:tabLst/>
                <a:defRPr/>
              </a:pPr>
              <a:r>
                <a:rPr lang="en-US" altLang="ko-KR" sz="1200" dirty="0">
                  <a:solidFill>
                    <a:prstClr val="black"/>
                  </a:solidFill>
                  <a:latin typeface="Montserrat" panose="00000500000000000000" pitchFamily="2" charset="0"/>
                  <a:ea typeface="Malgun Gothic" panose="020B0503020000020004" pitchFamily="34" charset="-127"/>
                  <a:cs typeface="Times New Roman" panose="02020603050405020304" pitchFamily="18" charset="0"/>
                </a:rPr>
                <a:t>E.T. Consultant</a:t>
              </a:r>
            </a:p>
          </p:txBody>
        </p:sp>
        <p:pic>
          <p:nvPicPr>
            <p:cNvPr id="38" name="Picture 37" descr="A person wearing glasses&#10;&#10;Description automatically generated with medium confidence">
              <a:extLst>
                <a:ext uri="{FF2B5EF4-FFF2-40B4-BE49-F238E27FC236}">
                  <a16:creationId xmlns:a16="http://schemas.microsoft.com/office/drawing/2014/main" id="{D326F7EB-A3F9-4FE2-A2B9-D1BA6BD8157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94666" y="4107346"/>
              <a:ext cx="1183247" cy="1371600"/>
            </a:xfrm>
            <a:prstGeom prst="rect">
              <a:avLst/>
            </a:prstGeom>
          </p:spPr>
        </p:pic>
      </p:grpSp>
      <p:grpSp>
        <p:nvGrpSpPr>
          <p:cNvPr id="69" name="Group 68">
            <a:extLst>
              <a:ext uri="{FF2B5EF4-FFF2-40B4-BE49-F238E27FC236}">
                <a16:creationId xmlns:a16="http://schemas.microsoft.com/office/drawing/2014/main" id="{B3636A5A-69E4-4BC8-BA72-BCE565039955}"/>
              </a:ext>
            </a:extLst>
          </p:cNvPr>
          <p:cNvGrpSpPr/>
          <p:nvPr/>
        </p:nvGrpSpPr>
        <p:grpSpPr>
          <a:xfrm>
            <a:off x="2713098" y="3678697"/>
            <a:ext cx="2194560" cy="1827851"/>
            <a:chOff x="6532396" y="1028984"/>
            <a:chExt cx="2194560" cy="1827851"/>
          </a:xfrm>
        </p:grpSpPr>
        <p:sp>
          <p:nvSpPr>
            <p:cNvPr id="56" name="TextBox 55">
              <a:extLst>
                <a:ext uri="{FF2B5EF4-FFF2-40B4-BE49-F238E27FC236}">
                  <a16:creationId xmlns:a16="http://schemas.microsoft.com/office/drawing/2014/main" id="{69A951D7-1D4E-4A52-BE16-F4044BEA5A48}"/>
                </a:ext>
              </a:extLst>
            </p:cNvPr>
            <p:cNvSpPr txBox="1"/>
            <p:nvPr/>
          </p:nvSpPr>
          <p:spPr>
            <a:xfrm>
              <a:off x="6532396" y="2395170"/>
              <a:ext cx="2194560"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rPr>
                <a:t>Susie Youngyun Lee</a:t>
              </a:r>
            </a:p>
            <a:p>
              <a:pPr marL="0" marR="0" lvl="0" indent="0" algn="ctr" defTabSz="914400" rtl="0" eaLnBrk="0" fontAlgn="base" latinLnBrk="0" hangingPunct="0">
                <a:lnSpc>
                  <a:spcPct val="100000"/>
                </a:lnSpc>
                <a:spcBef>
                  <a:spcPct val="0"/>
                </a:spcBef>
                <a:buClrTx/>
                <a:buSzTx/>
                <a:buFontTx/>
                <a:buNone/>
                <a:tabLst/>
                <a:defRPr/>
              </a:pPr>
              <a:r>
                <a:rPr lang="en-US" altLang="ko-KR" sz="1200" dirty="0">
                  <a:solidFill>
                    <a:prstClr val="black"/>
                  </a:solidFill>
                  <a:latin typeface="Montserrat" panose="00000500000000000000" pitchFamily="2" charset="0"/>
                  <a:ea typeface="Malgun Gothic" panose="020B0503020000020004" pitchFamily="34" charset="-127"/>
                  <a:cs typeface="Times New Roman" panose="02020603050405020304" pitchFamily="18" charset="0"/>
                </a:rPr>
                <a:t>Junior Professional Officer</a:t>
              </a:r>
            </a:p>
          </p:txBody>
        </p:sp>
        <p:pic>
          <p:nvPicPr>
            <p:cNvPr id="61" name="Picture 60" descr="A person with long hair&#10;&#10;Description automatically generated with low confidence">
              <a:extLst>
                <a:ext uri="{FF2B5EF4-FFF2-40B4-BE49-F238E27FC236}">
                  <a16:creationId xmlns:a16="http://schemas.microsoft.com/office/drawing/2014/main" id="{52D628AC-7419-43F5-89FC-457AFA0AA1F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53312" y="1028984"/>
              <a:ext cx="952728" cy="1371600"/>
            </a:xfrm>
            <a:prstGeom prst="rect">
              <a:avLst/>
            </a:prstGeom>
          </p:spPr>
        </p:pic>
      </p:grpSp>
      <p:grpSp>
        <p:nvGrpSpPr>
          <p:cNvPr id="78" name="Group 77">
            <a:extLst>
              <a:ext uri="{FF2B5EF4-FFF2-40B4-BE49-F238E27FC236}">
                <a16:creationId xmlns:a16="http://schemas.microsoft.com/office/drawing/2014/main" id="{D124EFE0-8016-4715-B5ED-D1712C8A2572}"/>
              </a:ext>
            </a:extLst>
          </p:cNvPr>
          <p:cNvGrpSpPr/>
          <p:nvPr/>
        </p:nvGrpSpPr>
        <p:grpSpPr>
          <a:xfrm>
            <a:off x="7545535" y="3678697"/>
            <a:ext cx="1645920" cy="1840985"/>
            <a:chOff x="6747417" y="3043221"/>
            <a:chExt cx="1645920" cy="1840985"/>
          </a:xfrm>
        </p:grpSpPr>
        <p:sp>
          <p:nvSpPr>
            <p:cNvPr id="58" name="TextBox 57">
              <a:extLst>
                <a:ext uri="{FF2B5EF4-FFF2-40B4-BE49-F238E27FC236}">
                  <a16:creationId xmlns:a16="http://schemas.microsoft.com/office/drawing/2014/main" id="{3CF54D31-AEAC-4478-8DA9-6B6F96AF23E6}"/>
                </a:ext>
              </a:extLst>
            </p:cNvPr>
            <p:cNvSpPr txBox="1"/>
            <p:nvPr/>
          </p:nvSpPr>
          <p:spPr>
            <a:xfrm>
              <a:off x="6747417" y="4422541"/>
              <a:ext cx="1645920"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buClrTx/>
                <a:buSzTx/>
                <a:buFontTx/>
                <a:buNone/>
                <a:tabLst/>
                <a:defRPr/>
              </a:pPr>
              <a:r>
                <a:rPr kumimoji="0" lang="tr-TR"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rPr>
                <a:t>Çağla Giray</a:t>
              </a:r>
              <a:endParaRPr kumimoji="0" lang="en-US"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endParaRPr>
            </a:p>
            <a:p>
              <a:pPr marL="0" marR="0" lvl="0" indent="0" algn="ctr" defTabSz="914400" rtl="0" eaLnBrk="0" fontAlgn="base" latinLnBrk="0" hangingPunct="0">
                <a:lnSpc>
                  <a:spcPct val="100000"/>
                </a:lnSpc>
                <a:spcBef>
                  <a:spcPct val="0"/>
                </a:spcBef>
                <a:buClrTx/>
                <a:buSzTx/>
                <a:buFontTx/>
                <a:buNone/>
                <a:tabLst/>
                <a:defRPr/>
              </a:pPr>
              <a:r>
                <a:rPr lang="tr-TR" altLang="ko-KR" sz="1200" dirty="0">
                  <a:solidFill>
                    <a:prstClr val="black"/>
                  </a:solidFill>
                  <a:latin typeface="Montserrat" panose="00000500000000000000" pitchFamily="2" charset="0"/>
                  <a:ea typeface="Malgun Gothic" panose="020B0503020000020004" pitchFamily="34" charset="-127"/>
                  <a:cs typeface="Times New Roman" panose="02020603050405020304" pitchFamily="18" charset="0"/>
                </a:rPr>
                <a:t>Consultant</a:t>
              </a:r>
              <a:endParaRPr lang="en-US" altLang="ko-KR" sz="1200" dirty="0">
                <a:solidFill>
                  <a:prstClr val="black"/>
                </a:solidFill>
                <a:latin typeface="Montserrat" panose="00000500000000000000" pitchFamily="2" charset="0"/>
                <a:ea typeface="Malgun Gothic" panose="020B0503020000020004" pitchFamily="34" charset="-127"/>
                <a:cs typeface="Times New Roman" panose="02020603050405020304" pitchFamily="18" charset="0"/>
              </a:endParaRPr>
            </a:p>
          </p:txBody>
        </p:sp>
        <p:pic>
          <p:nvPicPr>
            <p:cNvPr id="63" name="Picture 62" descr="A person with long hair&#10;&#10;Description automatically generated with low confidence">
              <a:extLst>
                <a:ext uri="{FF2B5EF4-FFF2-40B4-BE49-F238E27FC236}">
                  <a16:creationId xmlns:a16="http://schemas.microsoft.com/office/drawing/2014/main" id="{B29B8C99-FD9C-41DC-B16B-5F6EC27BD66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94013" y="3043221"/>
              <a:ext cx="952728" cy="1371600"/>
            </a:xfrm>
            <a:prstGeom prst="rect">
              <a:avLst/>
            </a:prstGeom>
          </p:spPr>
        </p:pic>
      </p:grpSp>
      <p:grpSp>
        <p:nvGrpSpPr>
          <p:cNvPr id="77" name="Group 76">
            <a:extLst>
              <a:ext uri="{FF2B5EF4-FFF2-40B4-BE49-F238E27FC236}">
                <a16:creationId xmlns:a16="http://schemas.microsoft.com/office/drawing/2014/main" id="{9D05AD67-303A-40AE-ACC8-49E54EFE435A}"/>
              </a:ext>
            </a:extLst>
          </p:cNvPr>
          <p:cNvGrpSpPr/>
          <p:nvPr/>
        </p:nvGrpSpPr>
        <p:grpSpPr>
          <a:xfrm>
            <a:off x="9513311" y="2763181"/>
            <a:ext cx="2194560" cy="1837438"/>
            <a:chOff x="9071508" y="3217591"/>
            <a:chExt cx="2194560" cy="1837438"/>
          </a:xfrm>
        </p:grpSpPr>
        <p:pic>
          <p:nvPicPr>
            <p:cNvPr id="65" name="Picture 64" descr="A person with a beard and mustache&#10;&#10;Description automatically generated with low confidence">
              <a:extLst>
                <a:ext uri="{FF2B5EF4-FFF2-40B4-BE49-F238E27FC236}">
                  <a16:creationId xmlns:a16="http://schemas.microsoft.com/office/drawing/2014/main" id="{65957896-435F-4D1C-BE2E-00C7CCC0945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06384" y="3217591"/>
              <a:ext cx="1124808" cy="1371600"/>
            </a:xfrm>
            <a:prstGeom prst="rect">
              <a:avLst/>
            </a:prstGeom>
          </p:spPr>
        </p:pic>
        <p:sp>
          <p:nvSpPr>
            <p:cNvPr id="66" name="TextBox 65">
              <a:extLst>
                <a:ext uri="{FF2B5EF4-FFF2-40B4-BE49-F238E27FC236}">
                  <a16:creationId xmlns:a16="http://schemas.microsoft.com/office/drawing/2014/main" id="{8BCCEE1F-2CE9-42FF-9061-C368E0B41DF9}"/>
                </a:ext>
              </a:extLst>
            </p:cNvPr>
            <p:cNvSpPr txBox="1"/>
            <p:nvPr/>
          </p:nvSpPr>
          <p:spPr>
            <a:xfrm>
              <a:off x="9071508" y="4593364"/>
              <a:ext cx="2194560"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rPr>
                <a:t>Till Hartmann</a:t>
              </a:r>
            </a:p>
            <a:p>
              <a:pPr marL="0" marR="0" lvl="0" indent="0" algn="ctr" defTabSz="914400" rtl="0" eaLnBrk="0" fontAlgn="base" latinLnBrk="0" hangingPunct="0">
                <a:lnSpc>
                  <a:spcPct val="100000"/>
                </a:lnSpc>
                <a:spcBef>
                  <a:spcPct val="0"/>
                </a:spcBef>
                <a:buClrTx/>
                <a:buSzTx/>
                <a:buFontTx/>
                <a:buNone/>
                <a:tabLst/>
                <a:defRPr/>
              </a:pPr>
              <a:r>
                <a:rPr lang="en-US" altLang="ko-KR" sz="1200" dirty="0">
                  <a:solidFill>
                    <a:prstClr val="black"/>
                  </a:solidFill>
                  <a:latin typeface="Montserrat" panose="00000500000000000000" pitchFamily="2" charset="0"/>
                  <a:ea typeface="Malgun Gothic" panose="020B0503020000020004" pitchFamily="34" charset="-127"/>
                  <a:cs typeface="Times New Roman" panose="02020603050405020304" pitchFamily="18" charset="0"/>
                </a:rPr>
                <a:t>Junior Professional Officer</a:t>
              </a:r>
            </a:p>
          </p:txBody>
        </p:sp>
      </p:grpSp>
      <p:grpSp>
        <p:nvGrpSpPr>
          <p:cNvPr id="84" name="Group 83">
            <a:extLst>
              <a:ext uri="{FF2B5EF4-FFF2-40B4-BE49-F238E27FC236}">
                <a16:creationId xmlns:a16="http://schemas.microsoft.com/office/drawing/2014/main" id="{077C6E3D-6B36-4612-A376-382E3A21E960}"/>
              </a:ext>
            </a:extLst>
          </p:cNvPr>
          <p:cNvGrpSpPr/>
          <p:nvPr/>
        </p:nvGrpSpPr>
        <p:grpSpPr>
          <a:xfrm>
            <a:off x="552357" y="2763181"/>
            <a:ext cx="2011680" cy="1853195"/>
            <a:chOff x="740902" y="2889301"/>
            <a:chExt cx="2011680" cy="1853195"/>
          </a:xfrm>
        </p:grpSpPr>
        <p:sp>
          <p:nvSpPr>
            <p:cNvPr id="52" name="TextBox 51">
              <a:extLst>
                <a:ext uri="{FF2B5EF4-FFF2-40B4-BE49-F238E27FC236}">
                  <a16:creationId xmlns:a16="http://schemas.microsoft.com/office/drawing/2014/main" id="{FCD26BBD-C442-47AF-95B0-27518FA92A88}"/>
                </a:ext>
              </a:extLst>
            </p:cNvPr>
            <p:cNvSpPr txBox="1"/>
            <p:nvPr/>
          </p:nvSpPr>
          <p:spPr>
            <a:xfrm>
              <a:off x="740902" y="4280831"/>
              <a:ext cx="2011680"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rPr>
                <a:t>Gustavo A. Zanabria</a:t>
              </a:r>
            </a:p>
            <a:p>
              <a:pPr marL="0" marR="0" lvl="0" indent="0" algn="ctr" defTabSz="914400" rtl="0" eaLnBrk="0" fontAlgn="base" latinLnBrk="0" hangingPunct="0">
                <a:lnSpc>
                  <a:spcPct val="100000"/>
                </a:lnSpc>
                <a:spcBef>
                  <a:spcPct val="0"/>
                </a:spcBef>
                <a:buClrTx/>
                <a:buSzTx/>
                <a:buFontTx/>
                <a:buNone/>
                <a:tabLst/>
                <a:defRPr/>
              </a:pPr>
              <a:r>
                <a:rPr lang="en-US" altLang="ko-KR" sz="1200" dirty="0">
                  <a:solidFill>
                    <a:prstClr val="black"/>
                  </a:solidFill>
                  <a:latin typeface="Montserrat" panose="00000500000000000000" pitchFamily="2" charset="0"/>
                  <a:ea typeface="Malgun Gothic" panose="020B0503020000020004" pitchFamily="34" charset="-127"/>
                  <a:cs typeface="Times New Roman" panose="02020603050405020304" pitchFamily="18" charset="0"/>
                </a:rPr>
                <a:t>Consultant</a:t>
              </a:r>
            </a:p>
          </p:txBody>
        </p:sp>
        <p:pic>
          <p:nvPicPr>
            <p:cNvPr id="83" name="Picture 82" descr="A person smiling for the camera&#10;&#10;Description automatically generated with medium confidence">
              <a:extLst>
                <a:ext uri="{FF2B5EF4-FFF2-40B4-BE49-F238E27FC236}">
                  <a16:creationId xmlns:a16="http://schemas.microsoft.com/office/drawing/2014/main" id="{42DBE4B9-B91E-4871-A13D-2F8BD3EC1E2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65226" y="2889301"/>
              <a:ext cx="1163033" cy="1371600"/>
            </a:xfrm>
            <a:prstGeom prst="rect">
              <a:avLst/>
            </a:prstGeom>
          </p:spPr>
        </p:pic>
      </p:grpSp>
      <p:pic>
        <p:nvPicPr>
          <p:cNvPr id="44" name="Picture 43" descr="Text&#10;&#10;Description automatically generated with medium confidence">
            <a:extLst>
              <a:ext uri="{FF2B5EF4-FFF2-40B4-BE49-F238E27FC236}">
                <a16:creationId xmlns:a16="http://schemas.microsoft.com/office/drawing/2014/main" id="{D302274D-4859-439D-A0CC-273294C59CB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3627" y="119411"/>
            <a:ext cx="1592295" cy="548640"/>
          </a:xfrm>
          <a:prstGeom prst="rect">
            <a:avLst/>
          </a:prstGeom>
        </p:spPr>
      </p:pic>
      <p:grpSp>
        <p:nvGrpSpPr>
          <p:cNvPr id="43" name="Group 42">
            <a:extLst>
              <a:ext uri="{FF2B5EF4-FFF2-40B4-BE49-F238E27FC236}">
                <a16:creationId xmlns:a16="http://schemas.microsoft.com/office/drawing/2014/main" id="{E643175F-E79E-4710-BD24-62F7A4C7237B}"/>
              </a:ext>
            </a:extLst>
          </p:cNvPr>
          <p:cNvGrpSpPr/>
          <p:nvPr/>
        </p:nvGrpSpPr>
        <p:grpSpPr>
          <a:xfrm>
            <a:off x="5131717" y="762547"/>
            <a:ext cx="1828800" cy="1847438"/>
            <a:chOff x="5131717" y="776722"/>
            <a:chExt cx="1828800" cy="1847438"/>
          </a:xfrm>
        </p:grpSpPr>
        <p:sp>
          <p:nvSpPr>
            <p:cNvPr id="45" name="TextBox 44">
              <a:extLst>
                <a:ext uri="{FF2B5EF4-FFF2-40B4-BE49-F238E27FC236}">
                  <a16:creationId xmlns:a16="http://schemas.microsoft.com/office/drawing/2014/main" id="{A925851F-23A0-415B-BA0B-7BBDDBFC240A}"/>
                </a:ext>
              </a:extLst>
            </p:cNvPr>
            <p:cNvSpPr txBox="1"/>
            <p:nvPr/>
          </p:nvSpPr>
          <p:spPr>
            <a:xfrm>
              <a:off x="5131717" y="2162495"/>
              <a:ext cx="1828800"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rPr>
                <a:t>Hubert Nii-Aponsah</a:t>
              </a:r>
            </a:p>
            <a:p>
              <a:pPr marL="0" marR="0" lvl="0" indent="0" algn="ctr" defTabSz="914400" rtl="0" eaLnBrk="0" fontAlgn="base" latinLnBrk="0" hangingPunct="0">
                <a:lnSpc>
                  <a:spcPct val="100000"/>
                </a:lnSpc>
                <a:spcBef>
                  <a:spcPct val="0"/>
                </a:spcBef>
                <a:buClrTx/>
                <a:buSzTx/>
                <a:buFontTx/>
                <a:buNone/>
                <a:tabLst/>
                <a:defRPr/>
              </a:pPr>
              <a:r>
                <a:rPr lang="en-US" altLang="ko-KR" sz="1200" dirty="0">
                  <a:solidFill>
                    <a:prstClr val="black"/>
                  </a:solidFill>
                  <a:latin typeface="Montserrat" panose="00000500000000000000" pitchFamily="2" charset="0"/>
                  <a:ea typeface="Malgun Gothic" panose="020B0503020000020004" pitchFamily="34" charset="-127"/>
                  <a:cs typeface="Times New Roman" panose="02020603050405020304" pitchFamily="18" charset="0"/>
                </a:rPr>
                <a:t>Consultant</a:t>
              </a:r>
            </a:p>
          </p:txBody>
        </p:sp>
        <p:pic>
          <p:nvPicPr>
            <p:cNvPr id="46" name="Picture 45">
              <a:extLst>
                <a:ext uri="{FF2B5EF4-FFF2-40B4-BE49-F238E27FC236}">
                  <a16:creationId xmlns:a16="http://schemas.microsoft.com/office/drawing/2014/main" id="{694DDB8D-6CD9-47D0-9826-DB84AC6ED556}"/>
                </a:ext>
              </a:extLst>
            </p:cNvPr>
            <p:cNvPicPr>
              <a:picLocks noChangeAspect="1"/>
            </p:cNvPicPr>
            <p:nvPr/>
          </p:nvPicPr>
          <p:blipFill>
            <a:blip r:embed="rId15"/>
            <a:stretch>
              <a:fillRect/>
            </a:stretch>
          </p:blipFill>
          <p:spPr>
            <a:xfrm>
              <a:off x="5437314" y="776722"/>
              <a:ext cx="1217607" cy="1371600"/>
            </a:xfrm>
            <a:prstGeom prst="rect">
              <a:avLst/>
            </a:prstGeom>
          </p:spPr>
        </p:pic>
      </p:grpSp>
      <p:grpSp>
        <p:nvGrpSpPr>
          <p:cNvPr id="6" name="Group 5">
            <a:extLst>
              <a:ext uri="{FF2B5EF4-FFF2-40B4-BE49-F238E27FC236}">
                <a16:creationId xmlns:a16="http://schemas.microsoft.com/office/drawing/2014/main" id="{8504BF49-B103-444A-87C7-FBAA5CBF68F3}"/>
              </a:ext>
            </a:extLst>
          </p:cNvPr>
          <p:cNvGrpSpPr/>
          <p:nvPr/>
        </p:nvGrpSpPr>
        <p:grpSpPr>
          <a:xfrm>
            <a:off x="9467591" y="762547"/>
            <a:ext cx="2286000" cy="1857405"/>
            <a:chOff x="9467591" y="762547"/>
            <a:chExt cx="2286000" cy="1857405"/>
          </a:xfrm>
        </p:grpSpPr>
        <p:sp>
          <p:nvSpPr>
            <p:cNvPr id="36" name="TextBox 35">
              <a:extLst>
                <a:ext uri="{FF2B5EF4-FFF2-40B4-BE49-F238E27FC236}">
                  <a16:creationId xmlns:a16="http://schemas.microsoft.com/office/drawing/2014/main" id="{51B51E0B-3681-4AD1-888B-E55C982FE031}"/>
                </a:ext>
              </a:extLst>
            </p:cNvPr>
            <p:cNvSpPr txBox="1"/>
            <p:nvPr/>
          </p:nvSpPr>
          <p:spPr>
            <a:xfrm>
              <a:off x="9467591" y="2158287"/>
              <a:ext cx="2286000"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rPr>
                <a:t>Youngseok Kim</a:t>
              </a:r>
            </a:p>
            <a:p>
              <a:pPr marL="0" marR="0" lvl="0" indent="0" algn="ctr" defTabSz="914400" rtl="0" eaLnBrk="0" fontAlgn="base" latinLnBrk="0" hangingPunct="0">
                <a:lnSpc>
                  <a:spcPct val="100000"/>
                </a:lnSpc>
                <a:spcBef>
                  <a:spcPct val="0"/>
                </a:spcBef>
                <a:buClrTx/>
                <a:buSzTx/>
                <a:buFontTx/>
                <a:buNone/>
                <a:tabLst/>
                <a:defRPr/>
              </a:pPr>
              <a:r>
                <a:rPr lang="en-US" altLang="ko-KR" sz="1200" dirty="0">
                  <a:solidFill>
                    <a:prstClr val="black"/>
                  </a:solidFill>
                  <a:latin typeface="Montserrat" panose="00000500000000000000" pitchFamily="2" charset="0"/>
                  <a:ea typeface="Malgun Gothic" panose="020B0503020000020004" pitchFamily="34" charset="-127"/>
                  <a:cs typeface="Times New Roman" panose="02020603050405020304" pitchFamily="18" charset="0"/>
                </a:rPr>
                <a:t>Sr. Governance Specialist</a:t>
              </a:r>
            </a:p>
          </p:txBody>
        </p:sp>
        <p:pic>
          <p:nvPicPr>
            <p:cNvPr id="4" name="Picture 3">
              <a:extLst>
                <a:ext uri="{FF2B5EF4-FFF2-40B4-BE49-F238E27FC236}">
                  <a16:creationId xmlns:a16="http://schemas.microsoft.com/office/drawing/2014/main" id="{5C9A57DD-A958-4B38-9B7A-38D9552C73FF}"/>
                </a:ext>
              </a:extLst>
            </p:cNvPr>
            <p:cNvPicPr>
              <a:picLocks noChangeAspect="1"/>
            </p:cNvPicPr>
            <p:nvPr/>
          </p:nvPicPr>
          <p:blipFill>
            <a:blip r:embed="rId16"/>
            <a:stretch>
              <a:fillRect/>
            </a:stretch>
          </p:blipFill>
          <p:spPr>
            <a:xfrm>
              <a:off x="10019301" y="762547"/>
              <a:ext cx="1182580" cy="1371600"/>
            </a:xfrm>
            <a:prstGeom prst="rect">
              <a:avLst/>
            </a:prstGeom>
          </p:spPr>
        </p:pic>
      </p:grpSp>
    </p:spTree>
    <p:extLst>
      <p:ext uri="{BB962C8B-B14F-4D97-AF65-F5344CB8AC3E}">
        <p14:creationId xmlns:p14="http://schemas.microsoft.com/office/powerpoint/2010/main" val="2314369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9E5938A-31C5-4A69-9A84-C7D417B903A5}"/>
              </a:ext>
            </a:extLst>
          </p:cNvPr>
          <p:cNvGrpSpPr/>
          <p:nvPr/>
        </p:nvGrpSpPr>
        <p:grpSpPr>
          <a:xfrm>
            <a:off x="5502088" y="1786564"/>
            <a:ext cx="2011680" cy="1843230"/>
            <a:chOff x="415197" y="4768299"/>
            <a:chExt cx="2011680" cy="1843230"/>
          </a:xfrm>
        </p:grpSpPr>
        <p:pic>
          <p:nvPicPr>
            <p:cNvPr id="2" name="Picture 1">
              <a:extLst>
                <a:ext uri="{FF2B5EF4-FFF2-40B4-BE49-F238E27FC236}">
                  <a16:creationId xmlns:a16="http://schemas.microsoft.com/office/drawing/2014/main" id="{8789C235-4965-4600-A7D3-47A90F5F10C5}"/>
                </a:ext>
              </a:extLst>
            </p:cNvPr>
            <p:cNvPicPr>
              <a:picLocks noChangeAspect="1"/>
            </p:cNvPicPr>
            <p:nvPr/>
          </p:nvPicPr>
          <p:blipFill rotWithShape="1">
            <a:blip r:embed="rId3"/>
            <a:srcRect l="9949" r="3052"/>
            <a:stretch/>
          </p:blipFill>
          <p:spPr>
            <a:xfrm>
              <a:off x="824392" y="4768299"/>
              <a:ext cx="1193291" cy="1371600"/>
            </a:xfrm>
            <a:prstGeom prst="rect">
              <a:avLst/>
            </a:prstGeom>
          </p:spPr>
        </p:pic>
        <p:sp>
          <p:nvSpPr>
            <p:cNvPr id="47" name="TextBox 46">
              <a:extLst>
                <a:ext uri="{FF2B5EF4-FFF2-40B4-BE49-F238E27FC236}">
                  <a16:creationId xmlns:a16="http://schemas.microsoft.com/office/drawing/2014/main" id="{80D2B44B-BF74-4BD7-97A0-C3D192540F12}"/>
                </a:ext>
              </a:extLst>
            </p:cNvPr>
            <p:cNvSpPr txBox="1"/>
            <p:nvPr/>
          </p:nvSpPr>
          <p:spPr>
            <a:xfrm>
              <a:off x="415197" y="6149864"/>
              <a:ext cx="2011680"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rPr>
                <a:t>Manar Eliriqsousi</a:t>
              </a:r>
            </a:p>
            <a:p>
              <a:pPr marL="0" marR="0" lvl="0" indent="0" algn="ctr" defTabSz="914400" rtl="0" eaLnBrk="0" fontAlgn="base" latinLnBrk="0" hangingPunct="0">
                <a:lnSpc>
                  <a:spcPct val="100000"/>
                </a:lnSpc>
                <a:spcBef>
                  <a:spcPct val="0"/>
                </a:spcBef>
                <a:buClrTx/>
                <a:buSzTx/>
                <a:buFontTx/>
                <a:buNone/>
                <a:tabLst/>
                <a:defRPr/>
              </a:pPr>
              <a:r>
                <a:rPr lang="en-US" altLang="ko-KR" sz="1200" dirty="0">
                  <a:solidFill>
                    <a:prstClr val="black"/>
                  </a:solidFill>
                  <a:latin typeface="Montserrat" panose="00000500000000000000" pitchFamily="2" charset="0"/>
                  <a:ea typeface="Malgun Gothic" panose="020B0503020000020004" pitchFamily="34" charset="-127"/>
                  <a:cs typeface="Times New Roman" panose="02020603050405020304" pitchFamily="18" charset="0"/>
                </a:rPr>
                <a:t>Senior IT Officer</a:t>
              </a:r>
            </a:p>
          </p:txBody>
        </p:sp>
      </p:grpSp>
      <p:grpSp>
        <p:nvGrpSpPr>
          <p:cNvPr id="35" name="Group 34">
            <a:extLst>
              <a:ext uri="{FF2B5EF4-FFF2-40B4-BE49-F238E27FC236}">
                <a16:creationId xmlns:a16="http://schemas.microsoft.com/office/drawing/2014/main" id="{FCE9F9C7-3E60-4FC5-BD49-32E48C36077E}"/>
              </a:ext>
            </a:extLst>
          </p:cNvPr>
          <p:cNvGrpSpPr/>
          <p:nvPr/>
        </p:nvGrpSpPr>
        <p:grpSpPr>
          <a:xfrm>
            <a:off x="2631842" y="4111810"/>
            <a:ext cx="2194560" cy="1843230"/>
            <a:chOff x="9467591" y="4768299"/>
            <a:chExt cx="2194560" cy="1843230"/>
          </a:xfrm>
        </p:grpSpPr>
        <p:pic>
          <p:nvPicPr>
            <p:cNvPr id="34" name="Picture 33">
              <a:extLst>
                <a:ext uri="{FF2B5EF4-FFF2-40B4-BE49-F238E27FC236}">
                  <a16:creationId xmlns:a16="http://schemas.microsoft.com/office/drawing/2014/main" id="{C74CEDFD-800A-4A7E-83F5-92001298CB5B}"/>
                </a:ext>
              </a:extLst>
            </p:cNvPr>
            <p:cNvPicPr>
              <a:picLocks noChangeAspect="1"/>
            </p:cNvPicPr>
            <p:nvPr/>
          </p:nvPicPr>
          <p:blipFill>
            <a:blip r:embed="rId4"/>
            <a:stretch>
              <a:fillRect/>
            </a:stretch>
          </p:blipFill>
          <p:spPr>
            <a:xfrm>
              <a:off x="10088507" y="4768299"/>
              <a:ext cx="952729" cy="1371600"/>
            </a:xfrm>
            <a:prstGeom prst="rect">
              <a:avLst/>
            </a:prstGeom>
          </p:spPr>
        </p:pic>
        <p:sp>
          <p:nvSpPr>
            <p:cNvPr id="50" name="TextBox 49">
              <a:extLst>
                <a:ext uri="{FF2B5EF4-FFF2-40B4-BE49-F238E27FC236}">
                  <a16:creationId xmlns:a16="http://schemas.microsoft.com/office/drawing/2014/main" id="{1EEECA0B-9FF2-4671-8FED-0277F639D129}"/>
                </a:ext>
              </a:extLst>
            </p:cNvPr>
            <p:cNvSpPr txBox="1"/>
            <p:nvPr/>
          </p:nvSpPr>
          <p:spPr>
            <a:xfrm>
              <a:off x="9467591" y="6149864"/>
              <a:ext cx="2194560"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rPr>
                <a:t>Shrikant Bhaskar Shinde</a:t>
              </a:r>
            </a:p>
            <a:p>
              <a:pPr marL="0" marR="0" lvl="0" indent="0" algn="ctr" defTabSz="914400" rtl="0" eaLnBrk="0" fontAlgn="base" latinLnBrk="0" hangingPunct="0">
                <a:lnSpc>
                  <a:spcPct val="100000"/>
                </a:lnSpc>
                <a:spcBef>
                  <a:spcPct val="0"/>
                </a:spcBef>
                <a:buClrTx/>
                <a:buSzTx/>
                <a:buFontTx/>
                <a:buNone/>
                <a:tabLst/>
                <a:defRPr/>
              </a:pPr>
              <a:r>
                <a:rPr lang="en-US" altLang="ko-KR" sz="1200" dirty="0">
                  <a:solidFill>
                    <a:prstClr val="black"/>
                  </a:solidFill>
                  <a:latin typeface="Montserrat" panose="00000500000000000000" pitchFamily="2" charset="0"/>
                  <a:ea typeface="Malgun Gothic" panose="020B0503020000020004" pitchFamily="34" charset="-127"/>
                  <a:cs typeface="Times New Roman" panose="02020603050405020304" pitchFamily="18" charset="0"/>
                </a:rPr>
                <a:t>Consultant</a:t>
              </a:r>
            </a:p>
          </p:txBody>
        </p:sp>
      </p:grpSp>
      <p:sp>
        <p:nvSpPr>
          <p:cNvPr id="59" name="TextBox 58">
            <a:extLst>
              <a:ext uri="{FF2B5EF4-FFF2-40B4-BE49-F238E27FC236}">
                <a16:creationId xmlns:a16="http://schemas.microsoft.com/office/drawing/2014/main" id="{BC48CC77-A4AA-4158-BB58-DC3A30D85461}"/>
              </a:ext>
            </a:extLst>
          </p:cNvPr>
          <p:cNvSpPr txBox="1"/>
          <p:nvPr/>
        </p:nvSpPr>
        <p:spPr>
          <a:xfrm>
            <a:off x="7022414" y="832254"/>
            <a:ext cx="3164649" cy="523220"/>
          </a:xfrm>
          <a:prstGeom prst="rect">
            <a:avLst/>
          </a:prstGeom>
          <a:noFill/>
        </p:spPr>
        <p:txBody>
          <a:bodyPr wrap="none" rtlCol="0">
            <a:spAutoFit/>
          </a:bodyPr>
          <a:lstStyle/>
          <a:p>
            <a:pPr algn="r"/>
            <a:r>
              <a:rPr lang="en-US" sz="2800" b="1" dirty="0">
                <a:solidFill>
                  <a:srgbClr val="0000CC"/>
                </a:solidFill>
                <a:latin typeface="Montserrat" panose="00000500000000000000" pitchFamily="2" charset="0"/>
              </a:rPr>
              <a:t>The ITSES Team</a:t>
            </a:r>
          </a:p>
        </p:txBody>
      </p:sp>
      <p:grpSp>
        <p:nvGrpSpPr>
          <p:cNvPr id="10" name="Group 9">
            <a:extLst>
              <a:ext uri="{FF2B5EF4-FFF2-40B4-BE49-F238E27FC236}">
                <a16:creationId xmlns:a16="http://schemas.microsoft.com/office/drawing/2014/main" id="{669301EB-26F7-478A-9C37-2C53E4157C2D}"/>
              </a:ext>
            </a:extLst>
          </p:cNvPr>
          <p:cNvGrpSpPr/>
          <p:nvPr/>
        </p:nvGrpSpPr>
        <p:grpSpPr>
          <a:xfrm>
            <a:off x="9686883" y="1786564"/>
            <a:ext cx="2011680" cy="1827851"/>
            <a:chOff x="2713098" y="3678697"/>
            <a:chExt cx="2011680" cy="1827851"/>
          </a:xfrm>
        </p:grpSpPr>
        <p:pic>
          <p:nvPicPr>
            <p:cNvPr id="8" name="Picture 7">
              <a:extLst>
                <a:ext uri="{FF2B5EF4-FFF2-40B4-BE49-F238E27FC236}">
                  <a16:creationId xmlns:a16="http://schemas.microsoft.com/office/drawing/2014/main" id="{5DD5BB85-E2C4-47D2-A23F-E1363D558091}"/>
                </a:ext>
              </a:extLst>
            </p:cNvPr>
            <p:cNvPicPr>
              <a:picLocks noChangeAspect="1"/>
            </p:cNvPicPr>
            <p:nvPr/>
          </p:nvPicPr>
          <p:blipFill>
            <a:blip r:embed="rId5"/>
            <a:stretch>
              <a:fillRect/>
            </a:stretch>
          </p:blipFill>
          <p:spPr>
            <a:xfrm>
              <a:off x="3242574" y="3678697"/>
              <a:ext cx="952729" cy="1371600"/>
            </a:xfrm>
            <a:prstGeom prst="rect">
              <a:avLst/>
            </a:prstGeom>
          </p:spPr>
        </p:pic>
        <p:sp>
          <p:nvSpPr>
            <p:cNvPr id="56" name="TextBox 55">
              <a:extLst>
                <a:ext uri="{FF2B5EF4-FFF2-40B4-BE49-F238E27FC236}">
                  <a16:creationId xmlns:a16="http://schemas.microsoft.com/office/drawing/2014/main" id="{69A951D7-1D4E-4A52-BE16-F4044BEA5A48}"/>
                </a:ext>
              </a:extLst>
            </p:cNvPr>
            <p:cNvSpPr txBox="1"/>
            <p:nvPr/>
          </p:nvSpPr>
          <p:spPr>
            <a:xfrm>
              <a:off x="2713098" y="5044883"/>
              <a:ext cx="2011680"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rPr>
                <a:t>Hristo A. Nikodimov</a:t>
              </a:r>
            </a:p>
            <a:p>
              <a:pPr marL="0" marR="0" lvl="0" indent="0" algn="ctr" defTabSz="914400" rtl="0" eaLnBrk="0" fontAlgn="base" latinLnBrk="0" hangingPunct="0">
                <a:lnSpc>
                  <a:spcPct val="100000"/>
                </a:lnSpc>
                <a:spcBef>
                  <a:spcPct val="0"/>
                </a:spcBef>
                <a:buClrTx/>
                <a:buSzTx/>
                <a:buFontTx/>
                <a:buNone/>
                <a:tabLst/>
                <a:defRPr/>
              </a:pPr>
              <a:r>
                <a:rPr lang="en-US" altLang="ko-KR" sz="1200" dirty="0">
                  <a:solidFill>
                    <a:prstClr val="black"/>
                  </a:solidFill>
                  <a:latin typeface="Montserrat" panose="00000500000000000000" pitchFamily="2" charset="0"/>
                  <a:ea typeface="Malgun Gothic" panose="020B0503020000020004" pitchFamily="34" charset="-127"/>
                  <a:cs typeface="Times New Roman" panose="02020603050405020304" pitchFamily="18" charset="0"/>
                </a:rPr>
                <a:t>IT Officer</a:t>
              </a:r>
            </a:p>
          </p:txBody>
        </p:sp>
      </p:grpSp>
      <p:grpSp>
        <p:nvGrpSpPr>
          <p:cNvPr id="22" name="Group 21">
            <a:extLst>
              <a:ext uri="{FF2B5EF4-FFF2-40B4-BE49-F238E27FC236}">
                <a16:creationId xmlns:a16="http://schemas.microsoft.com/office/drawing/2014/main" id="{38E920A1-09C2-4067-9553-BE962EFF6AB7}"/>
              </a:ext>
            </a:extLst>
          </p:cNvPr>
          <p:cNvGrpSpPr/>
          <p:nvPr/>
        </p:nvGrpSpPr>
        <p:grpSpPr>
          <a:xfrm>
            <a:off x="7781778" y="1786564"/>
            <a:ext cx="1645920" cy="1840985"/>
            <a:chOff x="7545535" y="3678697"/>
            <a:chExt cx="1645920" cy="1840985"/>
          </a:xfrm>
        </p:grpSpPr>
        <p:pic>
          <p:nvPicPr>
            <p:cNvPr id="21" name="Picture 20">
              <a:extLst>
                <a:ext uri="{FF2B5EF4-FFF2-40B4-BE49-F238E27FC236}">
                  <a16:creationId xmlns:a16="http://schemas.microsoft.com/office/drawing/2014/main" id="{34EF5F89-B145-4E4B-AF5C-F304ADE80C30}"/>
                </a:ext>
              </a:extLst>
            </p:cNvPr>
            <p:cNvPicPr>
              <a:picLocks noChangeAspect="1"/>
            </p:cNvPicPr>
            <p:nvPr/>
          </p:nvPicPr>
          <p:blipFill>
            <a:blip r:embed="rId6"/>
            <a:stretch>
              <a:fillRect/>
            </a:stretch>
          </p:blipFill>
          <p:spPr>
            <a:xfrm>
              <a:off x="7892130" y="3678697"/>
              <a:ext cx="952729" cy="1371600"/>
            </a:xfrm>
            <a:prstGeom prst="rect">
              <a:avLst/>
            </a:prstGeom>
          </p:spPr>
        </p:pic>
        <p:sp>
          <p:nvSpPr>
            <p:cNvPr id="58" name="TextBox 57">
              <a:extLst>
                <a:ext uri="{FF2B5EF4-FFF2-40B4-BE49-F238E27FC236}">
                  <a16:creationId xmlns:a16="http://schemas.microsoft.com/office/drawing/2014/main" id="{3CF54D31-AEAC-4478-8DA9-6B6F96AF23E6}"/>
                </a:ext>
              </a:extLst>
            </p:cNvPr>
            <p:cNvSpPr txBox="1"/>
            <p:nvPr/>
          </p:nvSpPr>
          <p:spPr>
            <a:xfrm>
              <a:off x="7545535" y="5058017"/>
              <a:ext cx="1645920"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rPr>
                <a:t>Misun Cho Kim</a:t>
              </a:r>
            </a:p>
            <a:p>
              <a:pPr marL="0" marR="0" lvl="0" indent="0" algn="ctr" defTabSz="914400" rtl="0" eaLnBrk="0" fontAlgn="base" latinLnBrk="0" hangingPunct="0">
                <a:lnSpc>
                  <a:spcPct val="100000"/>
                </a:lnSpc>
                <a:spcBef>
                  <a:spcPct val="0"/>
                </a:spcBef>
                <a:buClrTx/>
                <a:buSzTx/>
                <a:buFontTx/>
                <a:buNone/>
                <a:tabLst/>
                <a:defRPr/>
              </a:pPr>
              <a:r>
                <a:rPr lang="en-US" altLang="ko-KR" sz="1200" dirty="0">
                  <a:solidFill>
                    <a:prstClr val="black"/>
                  </a:solidFill>
                  <a:latin typeface="Montserrat" panose="00000500000000000000" pitchFamily="2" charset="0"/>
                  <a:ea typeface="Malgun Gothic" panose="020B0503020000020004" pitchFamily="34" charset="-127"/>
                  <a:cs typeface="Times New Roman" panose="02020603050405020304" pitchFamily="18" charset="0"/>
                </a:rPr>
                <a:t>IT Officer</a:t>
              </a:r>
            </a:p>
          </p:txBody>
        </p:sp>
      </p:grpSp>
      <p:pic>
        <p:nvPicPr>
          <p:cNvPr id="44" name="Picture 43" descr="Text&#10;&#10;Description automatically generated with medium confidence">
            <a:extLst>
              <a:ext uri="{FF2B5EF4-FFF2-40B4-BE49-F238E27FC236}">
                <a16:creationId xmlns:a16="http://schemas.microsoft.com/office/drawing/2014/main" id="{D302274D-4859-439D-A0CC-273294C59C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3627" y="119411"/>
            <a:ext cx="1592295" cy="548640"/>
          </a:xfrm>
          <a:prstGeom prst="rect">
            <a:avLst/>
          </a:prstGeom>
        </p:spPr>
      </p:pic>
      <p:grpSp>
        <p:nvGrpSpPr>
          <p:cNvPr id="12" name="Group 11">
            <a:extLst>
              <a:ext uri="{FF2B5EF4-FFF2-40B4-BE49-F238E27FC236}">
                <a16:creationId xmlns:a16="http://schemas.microsoft.com/office/drawing/2014/main" id="{06D1704F-53FE-44BB-AA85-B8BA29319401}"/>
              </a:ext>
            </a:extLst>
          </p:cNvPr>
          <p:cNvGrpSpPr/>
          <p:nvPr/>
        </p:nvGrpSpPr>
        <p:grpSpPr>
          <a:xfrm>
            <a:off x="5502088" y="4111810"/>
            <a:ext cx="2011680" cy="1843230"/>
            <a:chOff x="4903117" y="4768299"/>
            <a:chExt cx="2011680" cy="1843230"/>
          </a:xfrm>
        </p:grpSpPr>
        <p:sp>
          <p:nvSpPr>
            <p:cNvPr id="39" name="TextBox 38">
              <a:extLst>
                <a:ext uri="{FF2B5EF4-FFF2-40B4-BE49-F238E27FC236}">
                  <a16:creationId xmlns:a16="http://schemas.microsoft.com/office/drawing/2014/main" id="{2C0D921B-9889-40E7-9F37-E2BC441186AF}"/>
                </a:ext>
              </a:extLst>
            </p:cNvPr>
            <p:cNvSpPr txBox="1"/>
            <p:nvPr/>
          </p:nvSpPr>
          <p:spPr>
            <a:xfrm>
              <a:off x="4903117" y="6149864"/>
              <a:ext cx="2011680"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buClrTx/>
                <a:buSzTx/>
                <a:buFontTx/>
                <a:buNone/>
                <a:tabLst/>
                <a:defRPr/>
              </a:pPr>
              <a:r>
                <a:rPr kumimoji="0" lang="pt-BR"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rPr>
                <a:t>Violeta S. Yovcheva</a:t>
              </a:r>
              <a:endParaRPr kumimoji="0" lang="en-US"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endParaRPr>
            </a:p>
            <a:p>
              <a:pPr marL="0" marR="0" lvl="0" indent="0" algn="ctr" defTabSz="914400" rtl="0" eaLnBrk="0" fontAlgn="base" latinLnBrk="0" hangingPunct="0">
                <a:lnSpc>
                  <a:spcPct val="100000"/>
                </a:lnSpc>
                <a:spcBef>
                  <a:spcPct val="0"/>
                </a:spcBef>
                <a:buClrTx/>
                <a:buSzTx/>
                <a:buFontTx/>
                <a:buNone/>
                <a:tabLst/>
                <a:defRPr/>
              </a:pPr>
              <a:r>
                <a:rPr lang="en-US" altLang="ko-KR" sz="1200" dirty="0">
                  <a:solidFill>
                    <a:prstClr val="black"/>
                  </a:solidFill>
                  <a:latin typeface="Montserrat" panose="00000500000000000000" pitchFamily="2" charset="0"/>
                  <a:ea typeface="Malgun Gothic" panose="020B0503020000020004" pitchFamily="34" charset="-127"/>
                  <a:cs typeface="Times New Roman" panose="02020603050405020304" pitchFamily="18" charset="0"/>
                </a:rPr>
                <a:t>IT Officer</a:t>
              </a:r>
            </a:p>
          </p:txBody>
        </p:sp>
        <p:pic>
          <p:nvPicPr>
            <p:cNvPr id="11" name="Picture 10">
              <a:extLst>
                <a:ext uri="{FF2B5EF4-FFF2-40B4-BE49-F238E27FC236}">
                  <a16:creationId xmlns:a16="http://schemas.microsoft.com/office/drawing/2014/main" id="{BC086DD7-211D-4183-ACF5-BEF66EB64804}"/>
                </a:ext>
              </a:extLst>
            </p:cNvPr>
            <p:cNvPicPr>
              <a:picLocks noChangeAspect="1"/>
            </p:cNvPicPr>
            <p:nvPr/>
          </p:nvPicPr>
          <p:blipFill>
            <a:blip r:embed="rId8"/>
            <a:stretch>
              <a:fillRect/>
            </a:stretch>
          </p:blipFill>
          <p:spPr>
            <a:xfrm>
              <a:off x="5432593" y="4768299"/>
              <a:ext cx="952729" cy="1371600"/>
            </a:xfrm>
            <a:prstGeom prst="rect">
              <a:avLst/>
            </a:prstGeom>
          </p:spPr>
        </p:pic>
      </p:grpSp>
      <p:sp>
        <p:nvSpPr>
          <p:cNvPr id="49" name="TextBox 48">
            <a:extLst>
              <a:ext uri="{FF2B5EF4-FFF2-40B4-BE49-F238E27FC236}">
                <a16:creationId xmlns:a16="http://schemas.microsoft.com/office/drawing/2014/main" id="{34D1EB33-C20C-41F7-8ADB-40F697854985}"/>
              </a:ext>
            </a:extLst>
          </p:cNvPr>
          <p:cNvSpPr txBox="1"/>
          <p:nvPr/>
        </p:nvSpPr>
        <p:spPr>
          <a:xfrm>
            <a:off x="998392" y="832254"/>
            <a:ext cx="3267241" cy="523220"/>
          </a:xfrm>
          <a:prstGeom prst="rect">
            <a:avLst/>
          </a:prstGeom>
          <a:noFill/>
        </p:spPr>
        <p:txBody>
          <a:bodyPr wrap="none" rtlCol="0">
            <a:spAutoFit/>
          </a:bodyPr>
          <a:lstStyle/>
          <a:p>
            <a:pPr algn="r"/>
            <a:r>
              <a:rPr lang="en-US" sz="2800" b="1" dirty="0">
                <a:solidFill>
                  <a:srgbClr val="0000CC"/>
                </a:solidFill>
                <a:latin typeface="Montserrat" panose="00000500000000000000" pitchFamily="2" charset="0"/>
              </a:rPr>
              <a:t>The ITSDA Team</a:t>
            </a:r>
          </a:p>
        </p:txBody>
      </p:sp>
      <p:grpSp>
        <p:nvGrpSpPr>
          <p:cNvPr id="16" name="Group 15">
            <a:extLst>
              <a:ext uri="{FF2B5EF4-FFF2-40B4-BE49-F238E27FC236}">
                <a16:creationId xmlns:a16="http://schemas.microsoft.com/office/drawing/2014/main" id="{8DB57963-77E1-423B-9A59-FDD4D0220D97}"/>
              </a:ext>
            </a:extLst>
          </p:cNvPr>
          <p:cNvGrpSpPr/>
          <p:nvPr/>
        </p:nvGrpSpPr>
        <p:grpSpPr>
          <a:xfrm>
            <a:off x="7598898" y="4111810"/>
            <a:ext cx="2011680" cy="1853195"/>
            <a:chOff x="552357" y="2763181"/>
            <a:chExt cx="2011680" cy="1853195"/>
          </a:xfrm>
        </p:grpSpPr>
        <p:sp>
          <p:nvSpPr>
            <p:cNvPr id="52" name="TextBox 51">
              <a:extLst>
                <a:ext uri="{FF2B5EF4-FFF2-40B4-BE49-F238E27FC236}">
                  <a16:creationId xmlns:a16="http://schemas.microsoft.com/office/drawing/2014/main" id="{FCD26BBD-C442-47AF-95B0-27518FA92A88}"/>
                </a:ext>
              </a:extLst>
            </p:cNvPr>
            <p:cNvSpPr txBox="1"/>
            <p:nvPr/>
          </p:nvSpPr>
          <p:spPr>
            <a:xfrm>
              <a:off x="552357" y="4154711"/>
              <a:ext cx="2011680"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buClrTx/>
                <a:buSzTx/>
                <a:buFontTx/>
                <a:buNone/>
                <a:tabLst/>
                <a:defRPr/>
              </a:pPr>
              <a:r>
                <a:rPr kumimoji="0" lang="fi-FI"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rPr>
                <a:t>Kaloyan Velichkov</a:t>
              </a:r>
              <a:endParaRPr kumimoji="0" lang="en-US"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endParaRPr>
            </a:p>
            <a:p>
              <a:pPr marL="0" marR="0" lvl="0" indent="0" algn="ctr" defTabSz="914400" rtl="0" eaLnBrk="0" fontAlgn="base" latinLnBrk="0" hangingPunct="0">
                <a:lnSpc>
                  <a:spcPct val="100000"/>
                </a:lnSpc>
                <a:spcBef>
                  <a:spcPct val="0"/>
                </a:spcBef>
                <a:buClrTx/>
                <a:buSzTx/>
                <a:buFontTx/>
                <a:buNone/>
                <a:tabLst/>
                <a:defRPr/>
              </a:pPr>
              <a:r>
                <a:rPr lang="en-US" altLang="ko-KR" sz="1200" dirty="0">
                  <a:solidFill>
                    <a:prstClr val="black"/>
                  </a:solidFill>
                  <a:latin typeface="Montserrat" panose="00000500000000000000" pitchFamily="2" charset="0"/>
                  <a:ea typeface="Malgun Gothic" panose="020B0503020000020004" pitchFamily="34" charset="-127"/>
                  <a:cs typeface="Times New Roman" panose="02020603050405020304" pitchFamily="18" charset="0"/>
                </a:rPr>
                <a:t>Consultant</a:t>
              </a:r>
            </a:p>
          </p:txBody>
        </p:sp>
        <p:pic>
          <p:nvPicPr>
            <p:cNvPr id="15" name="Picture 14">
              <a:extLst>
                <a:ext uri="{FF2B5EF4-FFF2-40B4-BE49-F238E27FC236}">
                  <a16:creationId xmlns:a16="http://schemas.microsoft.com/office/drawing/2014/main" id="{A78B593D-18BD-474A-B38A-F15099D8B60D}"/>
                </a:ext>
              </a:extLst>
            </p:cNvPr>
            <p:cNvPicPr>
              <a:picLocks noChangeAspect="1"/>
            </p:cNvPicPr>
            <p:nvPr/>
          </p:nvPicPr>
          <p:blipFill>
            <a:blip r:embed="rId9"/>
            <a:stretch>
              <a:fillRect/>
            </a:stretch>
          </p:blipFill>
          <p:spPr>
            <a:xfrm>
              <a:off x="1030383" y="2763181"/>
              <a:ext cx="1055629" cy="1371600"/>
            </a:xfrm>
            <a:prstGeom prst="rect">
              <a:avLst/>
            </a:prstGeom>
          </p:spPr>
        </p:pic>
      </p:grpSp>
      <p:grpSp>
        <p:nvGrpSpPr>
          <p:cNvPr id="19" name="Group 18">
            <a:extLst>
              <a:ext uri="{FF2B5EF4-FFF2-40B4-BE49-F238E27FC236}">
                <a16:creationId xmlns:a16="http://schemas.microsoft.com/office/drawing/2014/main" id="{90B378E7-C304-44EB-9B60-1290E3192DB0}"/>
              </a:ext>
            </a:extLst>
          </p:cNvPr>
          <p:cNvGrpSpPr/>
          <p:nvPr/>
        </p:nvGrpSpPr>
        <p:grpSpPr>
          <a:xfrm>
            <a:off x="9686883" y="4111810"/>
            <a:ext cx="2011680" cy="1846488"/>
            <a:chOff x="205826" y="4795065"/>
            <a:chExt cx="2011680" cy="1846488"/>
          </a:xfrm>
        </p:grpSpPr>
        <p:sp>
          <p:nvSpPr>
            <p:cNvPr id="23" name="TextBox 22">
              <a:extLst>
                <a:ext uri="{FF2B5EF4-FFF2-40B4-BE49-F238E27FC236}">
                  <a16:creationId xmlns:a16="http://schemas.microsoft.com/office/drawing/2014/main" id="{BFB8CF31-3AF8-4EDC-A0FF-6085AA0F9E7B}"/>
                </a:ext>
              </a:extLst>
            </p:cNvPr>
            <p:cNvSpPr txBox="1"/>
            <p:nvPr/>
          </p:nvSpPr>
          <p:spPr>
            <a:xfrm>
              <a:off x="205826" y="6179888"/>
              <a:ext cx="2011680"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rPr>
                <a:t>Abdullah Bin Qamar</a:t>
              </a:r>
            </a:p>
            <a:p>
              <a:pPr marL="0" marR="0" lvl="0" indent="0" algn="ctr" defTabSz="914400" rtl="0" eaLnBrk="0" fontAlgn="base" latinLnBrk="0" hangingPunct="0">
                <a:lnSpc>
                  <a:spcPct val="100000"/>
                </a:lnSpc>
                <a:spcBef>
                  <a:spcPct val="0"/>
                </a:spcBef>
                <a:buClrTx/>
                <a:buSzTx/>
                <a:buFontTx/>
                <a:buNone/>
                <a:tabLst/>
                <a:defRPr/>
              </a:pPr>
              <a:r>
                <a:rPr lang="en-US" altLang="ko-KR" sz="1200" dirty="0">
                  <a:solidFill>
                    <a:prstClr val="black"/>
                  </a:solidFill>
                  <a:latin typeface="Montserrat" panose="00000500000000000000" pitchFamily="2" charset="0"/>
                  <a:ea typeface="Malgun Gothic" panose="020B0503020000020004" pitchFamily="34" charset="-127"/>
                  <a:cs typeface="Times New Roman" panose="02020603050405020304" pitchFamily="18" charset="0"/>
                </a:rPr>
                <a:t>Consultant</a:t>
              </a:r>
            </a:p>
          </p:txBody>
        </p:sp>
        <p:pic>
          <p:nvPicPr>
            <p:cNvPr id="18" name="Picture 17">
              <a:extLst>
                <a:ext uri="{FF2B5EF4-FFF2-40B4-BE49-F238E27FC236}">
                  <a16:creationId xmlns:a16="http://schemas.microsoft.com/office/drawing/2014/main" id="{1ABB1D5D-7927-446A-9A69-427B4CFEC321}"/>
                </a:ext>
              </a:extLst>
            </p:cNvPr>
            <p:cNvPicPr>
              <a:picLocks noChangeAspect="1"/>
            </p:cNvPicPr>
            <p:nvPr/>
          </p:nvPicPr>
          <p:blipFill rotWithShape="1">
            <a:blip r:embed="rId10"/>
            <a:srcRect l="16255" r="18000" b="14923"/>
            <a:stretch/>
          </p:blipFill>
          <p:spPr>
            <a:xfrm>
              <a:off x="681695" y="4795065"/>
              <a:ext cx="1059943" cy="1371600"/>
            </a:xfrm>
            <a:prstGeom prst="rect">
              <a:avLst/>
            </a:prstGeom>
          </p:spPr>
        </p:pic>
      </p:grpSp>
      <p:grpSp>
        <p:nvGrpSpPr>
          <p:cNvPr id="28" name="Group 27">
            <a:extLst>
              <a:ext uri="{FF2B5EF4-FFF2-40B4-BE49-F238E27FC236}">
                <a16:creationId xmlns:a16="http://schemas.microsoft.com/office/drawing/2014/main" id="{12BA8399-9E25-4A7B-903F-C415A84EED39}"/>
              </a:ext>
            </a:extLst>
          </p:cNvPr>
          <p:cNvGrpSpPr/>
          <p:nvPr/>
        </p:nvGrpSpPr>
        <p:grpSpPr>
          <a:xfrm>
            <a:off x="444463" y="1786564"/>
            <a:ext cx="2011680" cy="1847438"/>
            <a:chOff x="7362655" y="1409643"/>
            <a:chExt cx="2011680" cy="1847438"/>
          </a:xfrm>
        </p:grpSpPr>
        <p:sp>
          <p:nvSpPr>
            <p:cNvPr id="32" name="TextBox 31">
              <a:extLst>
                <a:ext uri="{FF2B5EF4-FFF2-40B4-BE49-F238E27FC236}">
                  <a16:creationId xmlns:a16="http://schemas.microsoft.com/office/drawing/2014/main" id="{674455E4-7128-4ED3-AF71-8341E9C357D2}"/>
                </a:ext>
              </a:extLst>
            </p:cNvPr>
            <p:cNvSpPr txBox="1"/>
            <p:nvPr/>
          </p:nvSpPr>
          <p:spPr>
            <a:xfrm>
              <a:off x="7362655" y="2795416"/>
              <a:ext cx="2011680"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rPr>
                <a:t>Anna Maria Kojzar</a:t>
              </a:r>
            </a:p>
            <a:p>
              <a:pPr marL="0" marR="0" lvl="0" indent="0" algn="ctr" defTabSz="914400" rtl="0" eaLnBrk="0" fontAlgn="base" latinLnBrk="0" hangingPunct="0">
                <a:lnSpc>
                  <a:spcPct val="100000"/>
                </a:lnSpc>
                <a:spcBef>
                  <a:spcPct val="0"/>
                </a:spcBef>
                <a:buClrTx/>
                <a:buSzTx/>
                <a:buFontTx/>
                <a:buNone/>
                <a:tabLst/>
                <a:defRPr/>
              </a:pPr>
              <a:r>
                <a:rPr lang="en-US" altLang="ko-KR" sz="1200" dirty="0">
                  <a:solidFill>
                    <a:prstClr val="black"/>
                  </a:solidFill>
                  <a:latin typeface="Montserrat" panose="00000500000000000000" pitchFamily="2" charset="0"/>
                  <a:ea typeface="Malgun Gothic" panose="020B0503020000020004" pitchFamily="34" charset="-127"/>
                  <a:cs typeface="Times New Roman" panose="02020603050405020304" pitchFamily="18" charset="0"/>
                </a:rPr>
                <a:t>Senior IT Officer</a:t>
              </a:r>
            </a:p>
          </p:txBody>
        </p:sp>
        <p:pic>
          <p:nvPicPr>
            <p:cNvPr id="25" name="Picture 24">
              <a:extLst>
                <a:ext uri="{FF2B5EF4-FFF2-40B4-BE49-F238E27FC236}">
                  <a16:creationId xmlns:a16="http://schemas.microsoft.com/office/drawing/2014/main" id="{CBD29459-AC90-4C23-BF94-4450E5C23F8D}"/>
                </a:ext>
              </a:extLst>
            </p:cNvPr>
            <p:cNvPicPr>
              <a:picLocks noChangeAspect="1"/>
            </p:cNvPicPr>
            <p:nvPr/>
          </p:nvPicPr>
          <p:blipFill>
            <a:blip r:embed="rId11"/>
            <a:stretch>
              <a:fillRect/>
            </a:stretch>
          </p:blipFill>
          <p:spPr>
            <a:xfrm>
              <a:off x="7892131" y="1409643"/>
              <a:ext cx="952729" cy="1371600"/>
            </a:xfrm>
            <a:prstGeom prst="rect">
              <a:avLst/>
            </a:prstGeom>
          </p:spPr>
        </p:pic>
      </p:grpSp>
      <p:grpSp>
        <p:nvGrpSpPr>
          <p:cNvPr id="30" name="Group 29">
            <a:extLst>
              <a:ext uri="{FF2B5EF4-FFF2-40B4-BE49-F238E27FC236}">
                <a16:creationId xmlns:a16="http://schemas.microsoft.com/office/drawing/2014/main" id="{60018C4F-5C5E-4736-A75E-6963A5ED3E03}"/>
              </a:ext>
            </a:extLst>
          </p:cNvPr>
          <p:cNvGrpSpPr/>
          <p:nvPr/>
        </p:nvGrpSpPr>
        <p:grpSpPr>
          <a:xfrm>
            <a:off x="444463" y="4111810"/>
            <a:ext cx="2011680" cy="1837438"/>
            <a:chOff x="9513311" y="2763181"/>
            <a:chExt cx="2011680" cy="1837438"/>
          </a:xfrm>
        </p:grpSpPr>
        <p:sp>
          <p:nvSpPr>
            <p:cNvPr id="66" name="TextBox 65">
              <a:extLst>
                <a:ext uri="{FF2B5EF4-FFF2-40B4-BE49-F238E27FC236}">
                  <a16:creationId xmlns:a16="http://schemas.microsoft.com/office/drawing/2014/main" id="{8BCCEE1F-2CE9-42FF-9061-C368E0B41DF9}"/>
                </a:ext>
              </a:extLst>
            </p:cNvPr>
            <p:cNvSpPr txBox="1"/>
            <p:nvPr/>
          </p:nvSpPr>
          <p:spPr>
            <a:xfrm>
              <a:off x="9513311" y="4138954"/>
              <a:ext cx="2011680"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rPr>
                <a:t>Varun V. Doiphode</a:t>
              </a:r>
            </a:p>
            <a:p>
              <a:pPr marL="0" marR="0" lvl="0" indent="0" algn="ctr" defTabSz="914400" rtl="0" eaLnBrk="0" fontAlgn="base" latinLnBrk="0" hangingPunct="0">
                <a:lnSpc>
                  <a:spcPct val="100000"/>
                </a:lnSpc>
                <a:spcBef>
                  <a:spcPct val="0"/>
                </a:spcBef>
                <a:buClrTx/>
                <a:buSzTx/>
                <a:buFontTx/>
                <a:buNone/>
                <a:tabLst/>
                <a:defRPr/>
              </a:pPr>
              <a:r>
                <a:rPr lang="en-US" altLang="ko-KR" sz="1200" dirty="0">
                  <a:solidFill>
                    <a:prstClr val="black"/>
                  </a:solidFill>
                  <a:latin typeface="Montserrat" panose="00000500000000000000" pitchFamily="2" charset="0"/>
                  <a:ea typeface="Malgun Gothic" panose="020B0503020000020004" pitchFamily="34" charset="-127"/>
                  <a:cs typeface="Times New Roman" panose="02020603050405020304" pitchFamily="18" charset="0"/>
                </a:rPr>
                <a:t>IT Officer</a:t>
              </a:r>
            </a:p>
          </p:txBody>
        </p:sp>
        <p:pic>
          <p:nvPicPr>
            <p:cNvPr id="29" name="Picture 28">
              <a:extLst>
                <a:ext uri="{FF2B5EF4-FFF2-40B4-BE49-F238E27FC236}">
                  <a16:creationId xmlns:a16="http://schemas.microsoft.com/office/drawing/2014/main" id="{A87B37E3-416B-4432-843E-2DEA86314CE3}"/>
                </a:ext>
              </a:extLst>
            </p:cNvPr>
            <p:cNvPicPr>
              <a:picLocks noChangeAspect="1"/>
            </p:cNvPicPr>
            <p:nvPr/>
          </p:nvPicPr>
          <p:blipFill>
            <a:blip r:embed="rId12"/>
            <a:stretch>
              <a:fillRect/>
            </a:stretch>
          </p:blipFill>
          <p:spPr>
            <a:xfrm>
              <a:off x="10042787" y="2763181"/>
              <a:ext cx="952729" cy="1371600"/>
            </a:xfrm>
            <a:prstGeom prst="rect">
              <a:avLst/>
            </a:prstGeom>
          </p:spPr>
        </p:pic>
      </p:grpSp>
      <p:grpSp>
        <p:nvGrpSpPr>
          <p:cNvPr id="33" name="Group 32">
            <a:extLst>
              <a:ext uri="{FF2B5EF4-FFF2-40B4-BE49-F238E27FC236}">
                <a16:creationId xmlns:a16="http://schemas.microsoft.com/office/drawing/2014/main" id="{7F9BF84E-1FB5-48CE-9A22-2D36359BB20C}"/>
              </a:ext>
            </a:extLst>
          </p:cNvPr>
          <p:cNvGrpSpPr/>
          <p:nvPr/>
        </p:nvGrpSpPr>
        <p:grpSpPr>
          <a:xfrm>
            <a:off x="2723282" y="1786564"/>
            <a:ext cx="2011680" cy="1857405"/>
            <a:chOff x="9467591" y="762547"/>
            <a:chExt cx="2011680" cy="1857405"/>
          </a:xfrm>
        </p:grpSpPr>
        <p:sp>
          <p:nvSpPr>
            <p:cNvPr id="36" name="TextBox 35">
              <a:extLst>
                <a:ext uri="{FF2B5EF4-FFF2-40B4-BE49-F238E27FC236}">
                  <a16:creationId xmlns:a16="http://schemas.microsoft.com/office/drawing/2014/main" id="{51B51E0B-3681-4AD1-888B-E55C982FE031}"/>
                </a:ext>
              </a:extLst>
            </p:cNvPr>
            <p:cNvSpPr txBox="1"/>
            <p:nvPr/>
          </p:nvSpPr>
          <p:spPr>
            <a:xfrm>
              <a:off x="9467591" y="2158287"/>
              <a:ext cx="2011680"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rPr>
                <a:t>Parisa Nazarijam</a:t>
              </a:r>
            </a:p>
            <a:p>
              <a:pPr marL="0" marR="0" lvl="0" indent="0" algn="ctr" defTabSz="914400" rtl="0" eaLnBrk="0" fontAlgn="base" latinLnBrk="0" hangingPunct="0">
                <a:lnSpc>
                  <a:spcPct val="100000"/>
                </a:lnSpc>
                <a:spcBef>
                  <a:spcPct val="0"/>
                </a:spcBef>
                <a:buClrTx/>
                <a:buSzTx/>
                <a:buFontTx/>
                <a:buNone/>
                <a:tabLst/>
                <a:defRPr/>
              </a:pPr>
              <a:r>
                <a:rPr lang="en-US" altLang="ko-KR" sz="1200" dirty="0">
                  <a:solidFill>
                    <a:prstClr val="black"/>
                  </a:solidFill>
                  <a:latin typeface="Montserrat" panose="00000500000000000000" pitchFamily="2" charset="0"/>
                  <a:ea typeface="Malgun Gothic" panose="020B0503020000020004" pitchFamily="34" charset="-127"/>
                  <a:cs typeface="Times New Roman" panose="02020603050405020304" pitchFamily="18" charset="0"/>
                </a:rPr>
                <a:t>Consultant</a:t>
              </a:r>
            </a:p>
          </p:txBody>
        </p:sp>
        <p:pic>
          <p:nvPicPr>
            <p:cNvPr id="31" name="Picture 30">
              <a:extLst>
                <a:ext uri="{FF2B5EF4-FFF2-40B4-BE49-F238E27FC236}">
                  <a16:creationId xmlns:a16="http://schemas.microsoft.com/office/drawing/2014/main" id="{9FACF97A-036B-4044-A68D-2AE27E2E041B}"/>
                </a:ext>
              </a:extLst>
            </p:cNvPr>
            <p:cNvPicPr>
              <a:picLocks noChangeAspect="1"/>
            </p:cNvPicPr>
            <p:nvPr/>
          </p:nvPicPr>
          <p:blipFill>
            <a:blip r:embed="rId13"/>
            <a:stretch>
              <a:fillRect/>
            </a:stretch>
          </p:blipFill>
          <p:spPr>
            <a:xfrm>
              <a:off x="9997067" y="762547"/>
              <a:ext cx="952729" cy="1371600"/>
            </a:xfrm>
            <a:prstGeom prst="rect">
              <a:avLst/>
            </a:prstGeom>
          </p:spPr>
        </p:pic>
      </p:grpSp>
      <p:sp>
        <p:nvSpPr>
          <p:cNvPr id="37" name="Rectangle 36">
            <a:extLst>
              <a:ext uri="{FF2B5EF4-FFF2-40B4-BE49-F238E27FC236}">
                <a16:creationId xmlns:a16="http://schemas.microsoft.com/office/drawing/2014/main" id="{401D493A-A5B3-4E77-BECC-3B3F7B4835CA}"/>
              </a:ext>
            </a:extLst>
          </p:cNvPr>
          <p:cNvSpPr/>
          <p:nvPr/>
        </p:nvSpPr>
        <p:spPr>
          <a:xfrm>
            <a:off x="5404338" y="767700"/>
            <a:ext cx="6400800" cy="548640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D5ED4C2C-4DEC-41C7-96F1-DA6AA914EE0B}"/>
              </a:ext>
            </a:extLst>
          </p:cNvPr>
          <p:cNvSpPr/>
          <p:nvPr/>
        </p:nvSpPr>
        <p:spPr>
          <a:xfrm>
            <a:off x="346012" y="767453"/>
            <a:ext cx="4572000" cy="548640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CC1CB72E-5BFC-4183-B55E-5A7F4C366183}"/>
              </a:ext>
            </a:extLst>
          </p:cNvPr>
          <p:cNvSpPr txBox="1"/>
          <p:nvPr/>
        </p:nvSpPr>
        <p:spPr>
          <a:xfrm>
            <a:off x="1611541" y="1242566"/>
            <a:ext cx="2040943" cy="307777"/>
          </a:xfrm>
          <a:prstGeom prst="rect">
            <a:avLst/>
          </a:prstGeom>
          <a:noFill/>
        </p:spPr>
        <p:txBody>
          <a:bodyPr wrap="none" rtlCol="0">
            <a:spAutoFit/>
          </a:bodyPr>
          <a:lstStyle/>
          <a:p>
            <a:pPr algn="r"/>
            <a:r>
              <a:rPr lang="en-US" sz="1400" dirty="0">
                <a:solidFill>
                  <a:srgbClr val="0000CC"/>
                </a:solidFill>
                <a:latin typeface="Montserrat" panose="00000500000000000000" pitchFamily="2" charset="0"/>
              </a:rPr>
              <a:t>GTMI Online Surveys</a:t>
            </a:r>
          </a:p>
        </p:txBody>
      </p:sp>
      <p:sp>
        <p:nvSpPr>
          <p:cNvPr id="80" name="TextBox 79">
            <a:extLst>
              <a:ext uri="{FF2B5EF4-FFF2-40B4-BE49-F238E27FC236}">
                <a16:creationId xmlns:a16="http://schemas.microsoft.com/office/drawing/2014/main" id="{447EF027-6742-48FC-B367-CFD568E7D21D}"/>
              </a:ext>
            </a:extLst>
          </p:cNvPr>
          <p:cNvSpPr txBox="1"/>
          <p:nvPr/>
        </p:nvSpPr>
        <p:spPr>
          <a:xfrm>
            <a:off x="7516139" y="1242560"/>
            <a:ext cx="2177199" cy="307777"/>
          </a:xfrm>
          <a:prstGeom prst="rect">
            <a:avLst/>
          </a:prstGeom>
          <a:noFill/>
        </p:spPr>
        <p:txBody>
          <a:bodyPr wrap="none" rtlCol="0">
            <a:spAutoFit/>
          </a:bodyPr>
          <a:lstStyle/>
          <a:p>
            <a:pPr algn="r"/>
            <a:r>
              <a:rPr lang="en-US" sz="1400" dirty="0">
                <a:solidFill>
                  <a:srgbClr val="0000CC"/>
                </a:solidFill>
                <a:latin typeface="Montserrat" panose="00000500000000000000" pitchFamily="2" charset="0"/>
              </a:rPr>
              <a:t>GTMI Data Dashboard</a:t>
            </a:r>
          </a:p>
        </p:txBody>
      </p:sp>
    </p:spTree>
    <p:extLst>
      <p:ext uri="{BB962C8B-B14F-4D97-AF65-F5344CB8AC3E}">
        <p14:creationId xmlns:p14="http://schemas.microsoft.com/office/powerpoint/2010/main" val="512314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6085D084-FB64-4B2E-BFC3-F4D327CB41DF}"/>
              </a:ext>
            </a:extLst>
          </p:cNvPr>
          <p:cNvSpPr/>
          <p:nvPr/>
        </p:nvSpPr>
        <p:spPr>
          <a:xfrm>
            <a:off x="12674" y="-1220"/>
            <a:ext cx="2834640" cy="685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6FFC6CB-80F3-4766-B91E-C5E33D644211}"/>
              </a:ext>
            </a:extLst>
          </p:cNvPr>
          <p:cNvSpPr txBox="1"/>
          <p:nvPr/>
        </p:nvSpPr>
        <p:spPr>
          <a:xfrm>
            <a:off x="4340220" y="119411"/>
            <a:ext cx="7622600" cy="523220"/>
          </a:xfrm>
          <a:prstGeom prst="rect">
            <a:avLst/>
          </a:prstGeom>
          <a:noFill/>
        </p:spPr>
        <p:txBody>
          <a:bodyPr wrap="none" rtlCol="0">
            <a:spAutoFit/>
          </a:bodyPr>
          <a:lstStyle/>
          <a:p>
            <a:pPr algn="r"/>
            <a:r>
              <a:rPr lang="en-US" sz="2800" b="1" dirty="0">
                <a:solidFill>
                  <a:srgbClr val="0000CC"/>
                </a:solidFill>
                <a:latin typeface="Montserrat" panose="00000500000000000000" pitchFamily="2" charset="0"/>
              </a:rPr>
              <a:t>How the 2022 GTMI update is different</a:t>
            </a:r>
          </a:p>
        </p:txBody>
      </p:sp>
      <p:sp>
        <p:nvSpPr>
          <p:cNvPr id="17" name="Slide Number Placeholder 16">
            <a:extLst>
              <a:ext uri="{FF2B5EF4-FFF2-40B4-BE49-F238E27FC236}">
                <a16:creationId xmlns:a16="http://schemas.microsoft.com/office/drawing/2014/main" id="{BEAB2E3C-8B3A-4DE0-B5E5-677CD08BF8B1}"/>
              </a:ext>
            </a:extLst>
          </p:cNvPr>
          <p:cNvSpPr>
            <a:spLocks noGrp="1"/>
          </p:cNvSpPr>
          <p:nvPr>
            <p:ph type="sldNum" sz="quarter" idx="12"/>
          </p:nvPr>
        </p:nvSpPr>
        <p:spPr>
          <a:xfrm>
            <a:off x="11490426" y="6664996"/>
            <a:ext cx="548640" cy="182880"/>
          </a:xfrm>
        </p:spPr>
        <p:txBody>
          <a:bodyPr/>
          <a:lstStyle/>
          <a:p>
            <a:fld id="{69E4C1A1-F8C7-4D21-BD7F-8AC1C55994DC}" type="slidenum">
              <a:rPr lang="en-US" smtClean="0"/>
              <a:t>6</a:t>
            </a:fld>
            <a:endParaRPr lang="en-US" dirty="0"/>
          </a:p>
        </p:txBody>
      </p:sp>
      <p:sp>
        <p:nvSpPr>
          <p:cNvPr id="3" name="Arrow: Pentagon 2">
            <a:extLst>
              <a:ext uri="{FF2B5EF4-FFF2-40B4-BE49-F238E27FC236}">
                <a16:creationId xmlns:a16="http://schemas.microsoft.com/office/drawing/2014/main" id="{7245F6E8-7C47-4909-A4F8-47DD3894B160}"/>
              </a:ext>
            </a:extLst>
          </p:cNvPr>
          <p:cNvSpPr/>
          <p:nvPr/>
        </p:nvSpPr>
        <p:spPr>
          <a:xfrm>
            <a:off x="325282" y="791638"/>
            <a:ext cx="2286000" cy="457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r>
              <a:rPr lang="en-US" b="1" dirty="0">
                <a:latin typeface="Montserrat" panose="00000500000000000000" pitchFamily="2" charset="0"/>
              </a:rPr>
              <a:t>Consultations</a:t>
            </a:r>
          </a:p>
        </p:txBody>
      </p:sp>
      <p:sp>
        <p:nvSpPr>
          <p:cNvPr id="24" name="Arrow: Pentagon 23">
            <a:extLst>
              <a:ext uri="{FF2B5EF4-FFF2-40B4-BE49-F238E27FC236}">
                <a16:creationId xmlns:a16="http://schemas.microsoft.com/office/drawing/2014/main" id="{7F013CE4-217F-4DBA-830A-0E86B1448655}"/>
              </a:ext>
            </a:extLst>
          </p:cNvPr>
          <p:cNvSpPr/>
          <p:nvPr/>
        </p:nvSpPr>
        <p:spPr>
          <a:xfrm>
            <a:off x="325282" y="1384263"/>
            <a:ext cx="2286000" cy="457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r>
              <a:rPr lang="en-US" b="1" dirty="0">
                <a:latin typeface="Montserrat" panose="00000500000000000000" pitchFamily="2" charset="0"/>
              </a:rPr>
              <a:t>New Indicators</a:t>
            </a:r>
          </a:p>
        </p:txBody>
      </p:sp>
      <p:sp>
        <p:nvSpPr>
          <p:cNvPr id="25" name="Arrow: Pentagon 24">
            <a:extLst>
              <a:ext uri="{FF2B5EF4-FFF2-40B4-BE49-F238E27FC236}">
                <a16:creationId xmlns:a16="http://schemas.microsoft.com/office/drawing/2014/main" id="{1B8B908E-1D2B-4E9E-8977-6D035B1C4772}"/>
              </a:ext>
            </a:extLst>
          </p:cNvPr>
          <p:cNvSpPr/>
          <p:nvPr/>
        </p:nvSpPr>
        <p:spPr>
          <a:xfrm>
            <a:off x="325282" y="1976888"/>
            <a:ext cx="2286000" cy="457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r>
              <a:rPr lang="en-US" b="1" dirty="0">
                <a:latin typeface="Montserrat" panose="00000500000000000000" pitchFamily="2" charset="0"/>
              </a:rPr>
              <a:t>Online Surveys</a:t>
            </a:r>
          </a:p>
        </p:txBody>
      </p:sp>
      <p:sp>
        <p:nvSpPr>
          <p:cNvPr id="26" name="Arrow: Pentagon 25">
            <a:extLst>
              <a:ext uri="{FF2B5EF4-FFF2-40B4-BE49-F238E27FC236}">
                <a16:creationId xmlns:a16="http://schemas.microsoft.com/office/drawing/2014/main" id="{8CD7EE81-2CA3-4218-9308-6D95C6FBBC92}"/>
              </a:ext>
            </a:extLst>
          </p:cNvPr>
          <p:cNvSpPr/>
          <p:nvPr/>
        </p:nvSpPr>
        <p:spPr>
          <a:xfrm>
            <a:off x="325282" y="2569513"/>
            <a:ext cx="2286000" cy="457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r>
              <a:rPr lang="en-US" b="1" dirty="0">
                <a:latin typeface="Montserrat" panose="00000500000000000000" pitchFamily="2" charset="0"/>
              </a:rPr>
              <a:t>Inclusion</a:t>
            </a:r>
          </a:p>
        </p:txBody>
      </p:sp>
      <p:sp>
        <p:nvSpPr>
          <p:cNvPr id="27" name="Arrow: Pentagon 26">
            <a:extLst>
              <a:ext uri="{FF2B5EF4-FFF2-40B4-BE49-F238E27FC236}">
                <a16:creationId xmlns:a16="http://schemas.microsoft.com/office/drawing/2014/main" id="{D7C109AE-DD3E-4988-AD91-2029E51FB555}"/>
              </a:ext>
            </a:extLst>
          </p:cNvPr>
          <p:cNvSpPr/>
          <p:nvPr/>
        </p:nvSpPr>
        <p:spPr>
          <a:xfrm>
            <a:off x="325282" y="4347388"/>
            <a:ext cx="2286000" cy="457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r>
              <a:rPr lang="en-US" b="1" dirty="0">
                <a:latin typeface="Montserrat" panose="00000500000000000000" pitchFamily="2" charset="0"/>
              </a:rPr>
              <a:t>Validation</a:t>
            </a:r>
          </a:p>
        </p:txBody>
      </p:sp>
      <p:sp>
        <p:nvSpPr>
          <p:cNvPr id="28" name="Arrow: Pentagon 27">
            <a:extLst>
              <a:ext uri="{FF2B5EF4-FFF2-40B4-BE49-F238E27FC236}">
                <a16:creationId xmlns:a16="http://schemas.microsoft.com/office/drawing/2014/main" id="{0B2F1F17-98EE-4F1E-8595-C56F476ABE3F}"/>
              </a:ext>
            </a:extLst>
          </p:cNvPr>
          <p:cNvSpPr/>
          <p:nvPr/>
        </p:nvSpPr>
        <p:spPr>
          <a:xfrm>
            <a:off x="325282" y="3754763"/>
            <a:ext cx="2286000" cy="457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r>
              <a:rPr lang="en-US" b="1" dirty="0">
                <a:latin typeface="Montserrat" panose="00000500000000000000" pitchFamily="2" charset="0"/>
              </a:rPr>
              <a:t>Participation</a:t>
            </a:r>
          </a:p>
        </p:txBody>
      </p:sp>
      <p:sp>
        <p:nvSpPr>
          <p:cNvPr id="32" name="Arrow: Pentagon 31">
            <a:extLst>
              <a:ext uri="{FF2B5EF4-FFF2-40B4-BE49-F238E27FC236}">
                <a16:creationId xmlns:a16="http://schemas.microsoft.com/office/drawing/2014/main" id="{A3E7C461-3EFD-4B84-BEE2-4FC47F37AE9D}"/>
              </a:ext>
            </a:extLst>
          </p:cNvPr>
          <p:cNvSpPr/>
          <p:nvPr/>
        </p:nvSpPr>
        <p:spPr>
          <a:xfrm>
            <a:off x="325282" y="4940013"/>
            <a:ext cx="2286000" cy="457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r>
              <a:rPr lang="en-US" b="1" dirty="0">
                <a:latin typeface="Montserrat" panose="00000500000000000000" pitchFamily="2" charset="0"/>
              </a:rPr>
              <a:t>Transparency</a:t>
            </a:r>
          </a:p>
        </p:txBody>
      </p:sp>
      <p:sp>
        <p:nvSpPr>
          <p:cNvPr id="33" name="Arrow: Pentagon 32">
            <a:extLst>
              <a:ext uri="{FF2B5EF4-FFF2-40B4-BE49-F238E27FC236}">
                <a16:creationId xmlns:a16="http://schemas.microsoft.com/office/drawing/2014/main" id="{C9305DAA-246E-40BD-BBA4-4AC189BD584C}"/>
              </a:ext>
            </a:extLst>
          </p:cNvPr>
          <p:cNvSpPr/>
          <p:nvPr/>
        </p:nvSpPr>
        <p:spPr>
          <a:xfrm>
            <a:off x="325282" y="5532638"/>
            <a:ext cx="2286000" cy="457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r>
              <a:rPr lang="en-US" b="1" dirty="0">
                <a:latin typeface="Montserrat" panose="00000500000000000000" pitchFamily="2" charset="0"/>
              </a:rPr>
              <a:t>Data Dashboard</a:t>
            </a:r>
          </a:p>
        </p:txBody>
      </p:sp>
      <p:sp>
        <p:nvSpPr>
          <p:cNvPr id="4" name="Rectangle 3">
            <a:extLst>
              <a:ext uri="{FF2B5EF4-FFF2-40B4-BE49-F238E27FC236}">
                <a16:creationId xmlns:a16="http://schemas.microsoft.com/office/drawing/2014/main" id="{B440ED5C-3C3C-47CC-926B-C2F6516757AA}"/>
              </a:ext>
            </a:extLst>
          </p:cNvPr>
          <p:cNvSpPr/>
          <p:nvPr/>
        </p:nvSpPr>
        <p:spPr>
          <a:xfrm>
            <a:off x="3046416" y="791638"/>
            <a:ext cx="8869680" cy="457200"/>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r>
              <a:rPr lang="en-US" dirty="0">
                <a:solidFill>
                  <a:srgbClr val="0000CC"/>
                </a:solidFill>
              </a:rPr>
              <a:t>Consultations with 9 relevant int’l organizations and 10 WBG groups involved in DG/GovTech</a:t>
            </a:r>
          </a:p>
        </p:txBody>
      </p:sp>
      <p:sp>
        <p:nvSpPr>
          <p:cNvPr id="35" name="Rectangle 34">
            <a:extLst>
              <a:ext uri="{FF2B5EF4-FFF2-40B4-BE49-F238E27FC236}">
                <a16:creationId xmlns:a16="http://schemas.microsoft.com/office/drawing/2014/main" id="{F73A0DD1-4EE4-4D5D-8C97-079E15CCF065}"/>
              </a:ext>
            </a:extLst>
          </p:cNvPr>
          <p:cNvSpPr/>
          <p:nvPr/>
        </p:nvSpPr>
        <p:spPr>
          <a:xfrm>
            <a:off x="3046416" y="1384263"/>
            <a:ext cx="8869680" cy="457200"/>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r>
              <a:rPr lang="en-US" dirty="0">
                <a:solidFill>
                  <a:srgbClr val="0000CC"/>
                </a:solidFill>
              </a:rPr>
              <a:t>New &gt; 5 out of 40 key indicators + 2 out of 8 external indicators measuring less-known areas</a:t>
            </a:r>
          </a:p>
        </p:txBody>
      </p:sp>
      <p:sp>
        <p:nvSpPr>
          <p:cNvPr id="36" name="Rectangle 35">
            <a:extLst>
              <a:ext uri="{FF2B5EF4-FFF2-40B4-BE49-F238E27FC236}">
                <a16:creationId xmlns:a16="http://schemas.microsoft.com/office/drawing/2014/main" id="{1440F2A0-96CF-4906-85D7-25728D5F9A97}"/>
              </a:ext>
            </a:extLst>
          </p:cNvPr>
          <p:cNvSpPr/>
          <p:nvPr/>
        </p:nvSpPr>
        <p:spPr>
          <a:xfrm>
            <a:off x="3046416" y="1976888"/>
            <a:ext cx="8869680" cy="457200"/>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r>
              <a:rPr lang="en-US" dirty="0">
                <a:solidFill>
                  <a:srgbClr val="0000CC"/>
                </a:solidFill>
              </a:rPr>
              <a:t>Central Gov (CG) GTMI Online Survey &amp; Subnational Gov (SNG) GTMI Survey [ Pilot ]</a:t>
            </a:r>
          </a:p>
        </p:txBody>
      </p:sp>
      <p:sp>
        <p:nvSpPr>
          <p:cNvPr id="37" name="Rectangle 36">
            <a:extLst>
              <a:ext uri="{FF2B5EF4-FFF2-40B4-BE49-F238E27FC236}">
                <a16:creationId xmlns:a16="http://schemas.microsoft.com/office/drawing/2014/main" id="{8F652636-58FE-4048-B4F9-D5CE426737F3}"/>
              </a:ext>
            </a:extLst>
          </p:cNvPr>
          <p:cNvSpPr/>
          <p:nvPr/>
        </p:nvSpPr>
        <p:spPr>
          <a:xfrm>
            <a:off x="3046416" y="2569513"/>
            <a:ext cx="8869680" cy="457200"/>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r>
              <a:rPr lang="en-US" dirty="0">
                <a:solidFill>
                  <a:srgbClr val="0000CC"/>
                </a:solidFill>
              </a:rPr>
              <a:t>CG GTMI &gt; 850+ officials from 164 economies + SNG GTMI &gt; 350+ officials from 20 countries </a:t>
            </a:r>
          </a:p>
        </p:txBody>
      </p:sp>
      <p:sp>
        <p:nvSpPr>
          <p:cNvPr id="38" name="Rectangle 37">
            <a:extLst>
              <a:ext uri="{FF2B5EF4-FFF2-40B4-BE49-F238E27FC236}">
                <a16:creationId xmlns:a16="http://schemas.microsoft.com/office/drawing/2014/main" id="{E418E285-6332-44C4-A81C-41AF87E47084}"/>
              </a:ext>
            </a:extLst>
          </p:cNvPr>
          <p:cNvSpPr/>
          <p:nvPr/>
        </p:nvSpPr>
        <p:spPr>
          <a:xfrm>
            <a:off x="3046416" y="3711783"/>
            <a:ext cx="8869680" cy="548640"/>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r>
              <a:rPr lang="en-US" dirty="0">
                <a:solidFill>
                  <a:srgbClr val="0000CC"/>
                </a:solidFill>
              </a:rPr>
              <a:t>CG GTMI &gt; 135 economies submitted directly + Remote data collection for remaining 63 </a:t>
            </a:r>
          </a:p>
          <a:p>
            <a:r>
              <a:rPr lang="en-US" dirty="0">
                <a:solidFill>
                  <a:srgbClr val="0000CC"/>
                </a:solidFill>
              </a:rPr>
              <a:t>SNG GTMI &gt; 122 SNG entities (states, municipalities) from 17 countries submitted directly </a:t>
            </a:r>
          </a:p>
        </p:txBody>
      </p:sp>
      <p:sp>
        <p:nvSpPr>
          <p:cNvPr id="39" name="Rectangle 38">
            <a:extLst>
              <a:ext uri="{FF2B5EF4-FFF2-40B4-BE49-F238E27FC236}">
                <a16:creationId xmlns:a16="http://schemas.microsoft.com/office/drawing/2014/main" id="{651B6B4B-A8BF-4D9B-85B1-0AD59D5767A6}"/>
              </a:ext>
            </a:extLst>
          </p:cNvPr>
          <p:cNvSpPr/>
          <p:nvPr/>
        </p:nvSpPr>
        <p:spPr>
          <a:xfrm>
            <a:off x="3046416" y="4347388"/>
            <a:ext cx="8869680" cy="457200"/>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r>
              <a:rPr lang="en-US" dirty="0">
                <a:solidFill>
                  <a:srgbClr val="0000CC"/>
                </a:solidFill>
              </a:rPr>
              <a:t>Sufficient time for data collection (Mar-Jun) and validation (Jul-Aug) </a:t>
            </a:r>
          </a:p>
        </p:txBody>
      </p:sp>
      <p:sp>
        <p:nvSpPr>
          <p:cNvPr id="40" name="Rectangle 39">
            <a:extLst>
              <a:ext uri="{FF2B5EF4-FFF2-40B4-BE49-F238E27FC236}">
                <a16:creationId xmlns:a16="http://schemas.microsoft.com/office/drawing/2014/main" id="{3B527754-F920-43D4-9E5D-3FE0F86A7B8D}"/>
              </a:ext>
            </a:extLst>
          </p:cNvPr>
          <p:cNvSpPr/>
          <p:nvPr/>
        </p:nvSpPr>
        <p:spPr>
          <a:xfrm>
            <a:off x="3046416" y="4940013"/>
            <a:ext cx="8869680" cy="457200"/>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r>
              <a:rPr lang="en-US" dirty="0">
                <a:solidFill>
                  <a:srgbClr val="0000CC"/>
                </a:solidFill>
              </a:rPr>
              <a:t>Regular updates + All participants informed about 2022 GTMI groups before public release</a:t>
            </a:r>
          </a:p>
        </p:txBody>
      </p:sp>
      <p:sp>
        <p:nvSpPr>
          <p:cNvPr id="47" name="Rectangle 46">
            <a:extLst>
              <a:ext uri="{FF2B5EF4-FFF2-40B4-BE49-F238E27FC236}">
                <a16:creationId xmlns:a16="http://schemas.microsoft.com/office/drawing/2014/main" id="{5534C5E4-2328-4CE7-8DFC-16ADE706E69D}"/>
              </a:ext>
            </a:extLst>
          </p:cNvPr>
          <p:cNvSpPr/>
          <p:nvPr/>
        </p:nvSpPr>
        <p:spPr>
          <a:xfrm>
            <a:off x="3046416" y="5532638"/>
            <a:ext cx="8869680" cy="457200"/>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r>
              <a:rPr lang="en-US" dirty="0">
                <a:solidFill>
                  <a:srgbClr val="0000CC"/>
                </a:solidFill>
              </a:rPr>
              <a:t>Maps and graphs to digest and explore GTMI findings and GovTech projects database</a:t>
            </a:r>
          </a:p>
        </p:txBody>
      </p:sp>
      <p:pic>
        <p:nvPicPr>
          <p:cNvPr id="22" name="Picture 21" descr="Text&#10;&#10;Description automatically generated with medium confidence">
            <a:extLst>
              <a:ext uri="{FF2B5EF4-FFF2-40B4-BE49-F238E27FC236}">
                <a16:creationId xmlns:a16="http://schemas.microsoft.com/office/drawing/2014/main" id="{EC0D1855-E39B-40E0-81A9-B73C4D43A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27" y="119411"/>
            <a:ext cx="1592295" cy="548640"/>
          </a:xfrm>
          <a:prstGeom prst="rect">
            <a:avLst/>
          </a:prstGeom>
        </p:spPr>
      </p:pic>
      <p:sp>
        <p:nvSpPr>
          <p:cNvPr id="23" name="Arrow: Pentagon 22">
            <a:extLst>
              <a:ext uri="{FF2B5EF4-FFF2-40B4-BE49-F238E27FC236}">
                <a16:creationId xmlns:a16="http://schemas.microsoft.com/office/drawing/2014/main" id="{C5944BB4-EC9F-4080-BA44-496F6EC7C6BE}"/>
              </a:ext>
            </a:extLst>
          </p:cNvPr>
          <p:cNvSpPr/>
          <p:nvPr/>
        </p:nvSpPr>
        <p:spPr>
          <a:xfrm>
            <a:off x="325282" y="3162138"/>
            <a:ext cx="2286000" cy="457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r>
              <a:rPr lang="en-US" b="1" dirty="0">
                <a:latin typeface="Montserrat" panose="00000500000000000000" pitchFamily="2" charset="0"/>
              </a:rPr>
              <a:t>Privacy</a:t>
            </a:r>
          </a:p>
        </p:txBody>
      </p:sp>
      <p:sp>
        <p:nvSpPr>
          <p:cNvPr id="29" name="Rectangle 28">
            <a:extLst>
              <a:ext uri="{FF2B5EF4-FFF2-40B4-BE49-F238E27FC236}">
                <a16:creationId xmlns:a16="http://schemas.microsoft.com/office/drawing/2014/main" id="{76845A27-BD07-47C5-AA32-1B410901237B}"/>
              </a:ext>
            </a:extLst>
          </p:cNvPr>
          <p:cNvSpPr/>
          <p:nvPr/>
        </p:nvSpPr>
        <p:spPr>
          <a:xfrm>
            <a:off x="3046416" y="3162138"/>
            <a:ext cx="8869680" cy="457200"/>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r>
              <a:rPr lang="en-US" dirty="0">
                <a:solidFill>
                  <a:srgbClr val="0000CC"/>
                </a:solidFill>
              </a:rPr>
              <a:t>WBG DPO accreditation to maintain the GTMI contact list. Protection of personal data.</a:t>
            </a:r>
          </a:p>
        </p:txBody>
      </p:sp>
      <p:sp>
        <p:nvSpPr>
          <p:cNvPr id="30" name="Arrow: Pentagon 29">
            <a:extLst>
              <a:ext uri="{FF2B5EF4-FFF2-40B4-BE49-F238E27FC236}">
                <a16:creationId xmlns:a16="http://schemas.microsoft.com/office/drawing/2014/main" id="{13E0297F-416B-46DB-95E6-1FFA19325803}"/>
              </a:ext>
            </a:extLst>
          </p:cNvPr>
          <p:cNvSpPr/>
          <p:nvPr/>
        </p:nvSpPr>
        <p:spPr>
          <a:xfrm>
            <a:off x="325282" y="6125267"/>
            <a:ext cx="2286000" cy="457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r>
              <a:rPr lang="en-US" b="1" dirty="0">
                <a:latin typeface="Montserrat" panose="00000500000000000000" pitchFamily="2" charset="0"/>
              </a:rPr>
              <a:t>Open Data</a:t>
            </a:r>
          </a:p>
        </p:txBody>
      </p:sp>
      <p:sp>
        <p:nvSpPr>
          <p:cNvPr id="31" name="Rectangle 30">
            <a:extLst>
              <a:ext uri="{FF2B5EF4-FFF2-40B4-BE49-F238E27FC236}">
                <a16:creationId xmlns:a16="http://schemas.microsoft.com/office/drawing/2014/main" id="{6D822414-023B-4DA0-AC28-7F79B6949E40}"/>
              </a:ext>
            </a:extLst>
          </p:cNvPr>
          <p:cNvSpPr/>
          <p:nvPr/>
        </p:nvSpPr>
        <p:spPr>
          <a:xfrm>
            <a:off x="3046416" y="6125267"/>
            <a:ext cx="8869680" cy="457200"/>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r>
              <a:rPr lang="en-US" dirty="0">
                <a:solidFill>
                  <a:srgbClr val="0000CC"/>
                </a:solidFill>
              </a:rPr>
              <a:t>Both 2020 and 2022 editions of the GovTech Dataset are available at WBG Data Catalog</a:t>
            </a:r>
          </a:p>
        </p:txBody>
      </p:sp>
    </p:spTree>
    <p:extLst>
      <p:ext uri="{BB962C8B-B14F-4D97-AF65-F5344CB8AC3E}">
        <p14:creationId xmlns:p14="http://schemas.microsoft.com/office/powerpoint/2010/main" val="148149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p:cTn id="28" dur="500" fill="hold"/>
                                        <p:tgtEl>
                                          <p:spTgt spid="35"/>
                                        </p:tgtEl>
                                        <p:attrNameLst>
                                          <p:attrName>ppt_w</p:attrName>
                                        </p:attrNameLst>
                                      </p:cBhvr>
                                      <p:tavLst>
                                        <p:tav tm="0">
                                          <p:val>
                                            <p:fltVal val="0"/>
                                          </p:val>
                                        </p:tav>
                                        <p:tav tm="100000">
                                          <p:val>
                                            <p:strVal val="#ppt_w"/>
                                          </p:val>
                                        </p:tav>
                                      </p:tavLst>
                                    </p:anim>
                                    <p:anim calcmode="lin" valueType="num">
                                      <p:cBhvr>
                                        <p:cTn id="29" dur="500" fill="hold"/>
                                        <p:tgtEl>
                                          <p:spTgt spid="35"/>
                                        </p:tgtEl>
                                        <p:attrNameLst>
                                          <p:attrName>ppt_h</p:attrName>
                                        </p:attrNameLst>
                                      </p:cBhvr>
                                      <p:tavLst>
                                        <p:tav tm="0">
                                          <p:val>
                                            <p:fltVal val="0"/>
                                          </p:val>
                                        </p:tav>
                                        <p:tav tm="100000">
                                          <p:val>
                                            <p:strVal val="#ppt_h"/>
                                          </p:val>
                                        </p:tav>
                                      </p:tavLst>
                                    </p:anim>
                                    <p:animEffect transition="in" filter="fade">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p:cTn id="42" dur="500" fill="hold"/>
                                        <p:tgtEl>
                                          <p:spTgt spid="36"/>
                                        </p:tgtEl>
                                        <p:attrNameLst>
                                          <p:attrName>ppt_w</p:attrName>
                                        </p:attrNameLst>
                                      </p:cBhvr>
                                      <p:tavLst>
                                        <p:tav tm="0">
                                          <p:val>
                                            <p:fltVal val="0"/>
                                          </p:val>
                                        </p:tav>
                                        <p:tav tm="100000">
                                          <p:val>
                                            <p:strVal val="#ppt_w"/>
                                          </p:val>
                                        </p:tav>
                                      </p:tavLst>
                                    </p:anim>
                                    <p:anim calcmode="lin" valueType="num">
                                      <p:cBhvr>
                                        <p:cTn id="43" dur="500" fill="hold"/>
                                        <p:tgtEl>
                                          <p:spTgt spid="36"/>
                                        </p:tgtEl>
                                        <p:attrNameLst>
                                          <p:attrName>ppt_h</p:attrName>
                                        </p:attrNameLst>
                                      </p:cBhvr>
                                      <p:tavLst>
                                        <p:tav tm="0">
                                          <p:val>
                                            <p:fltVal val="0"/>
                                          </p:val>
                                        </p:tav>
                                        <p:tav tm="100000">
                                          <p:val>
                                            <p:strVal val="#ppt_h"/>
                                          </p:val>
                                        </p:tav>
                                      </p:tavLst>
                                    </p:anim>
                                    <p:animEffect transition="in" filter="fade">
                                      <p:cBhvr>
                                        <p:cTn id="44" dur="5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p:cTn id="56" dur="500" fill="hold"/>
                                        <p:tgtEl>
                                          <p:spTgt spid="37"/>
                                        </p:tgtEl>
                                        <p:attrNameLst>
                                          <p:attrName>ppt_w</p:attrName>
                                        </p:attrNameLst>
                                      </p:cBhvr>
                                      <p:tavLst>
                                        <p:tav tm="0">
                                          <p:val>
                                            <p:fltVal val="0"/>
                                          </p:val>
                                        </p:tav>
                                        <p:tav tm="100000">
                                          <p:val>
                                            <p:strVal val="#ppt_w"/>
                                          </p:val>
                                        </p:tav>
                                      </p:tavLst>
                                    </p:anim>
                                    <p:anim calcmode="lin" valueType="num">
                                      <p:cBhvr>
                                        <p:cTn id="57" dur="500" fill="hold"/>
                                        <p:tgtEl>
                                          <p:spTgt spid="37"/>
                                        </p:tgtEl>
                                        <p:attrNameLst>
                                          <p:attrName>ppt_h</p:attrName>
                                        </p:attrNameLst>
                                      </p:cBhvr>
                                      <p:tavLst>
                                        <p:tav tm="0">
                                          <p:val>
                                            <p:fltVal val="0"/>
                                          </p:val>
                                        </p:tav>
                                        <p:tav tm="100000">
                                          <p:val>
                                            <p:strVal val="#ppt_h"/>
                                          </p:val>
                                        </p:tav>
                                      </p:tavLst>
                                    </p:anim>
                                    <p:animEffect transition="in" filter="fade">
                                      <p:cBhvr>
                                        <p:cTn id="58" dur="500"/>
                                        <p:tgtEl>
                                          <p:spTgt spid="37"/>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500" fill="hold"/>
                                        <p:tgtEl>
                                          <p:spTgt spid="23"/>
                                        </p:tgtEl>
                                        <p:attrNameLst>
                                          <p:attrName>ppt_w</p:attrName>
                                        </p:attrNameLst>
                                      </p:cBhvr>
                                      <p:tavLst>
                                        <p:tav tm="0">
                                          <p:val>
                                            <p:fltVal val="0"/>
                                          </p:val>
                                        </p:tav>
                                        <p:tav tm="100000">
                                          <p:val>
                                            <p:strVal val="#ppt_w"/>
                                          </p:val>
                                        </p:tav>
                                      </p:tavLst>
                                    </p:anim>
                                    <p:anim calcmode="lin" valueType="num">
                                      <p:cBhvr>
                                        <p:cTn id="64" dur="500" fill="hold"/>
                                        <p:tgtEl>
                                          <p:spTgt spid="23"/>
                                        </p:tgtEl>
                                        <p:attrNameLst>
                                          <p:attrName>ppt_h</p:attrName>
                                        </p:attrNameLst>
                                      </p:cBhvr>
                                      <p:tavLst>
                                        <p:tav tm="0">
                                          <p:val>
                                            <p:fltVal val="0"/>
                                          </p:val>
                                        </p:tav>
                                        <p:tav tm="100000">
                                          <p:val>
                                            <p:strVal val="#ppt_h"/>
                                          </p:val>
                                        </p:tav>
                                      </p:tavLst>
                                    </p:anim>
                                    <p:animEffect transition="in" filter="fade">
                                      <p:cBhvr>
                                        <p:cTn id="65" dur="5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p:cTn id="70" dur="500" fill="hold"/>
                                        <p:tgtEl>
                                          <p:spTgt spid="29"/>
                                        </p:tgtEl>
                                        <p:attrNameLst>
                                          <p:attrName>ppt_w</p:attrName>
                                        </p:attrNameLst>
                                      </p:cBhvr>
                                      <p:tavLst>
                                        <p:tav tm="0">
                                          <p:val>
                                            <p:fltVal val="0"/>
                                          </p:val>
                                        </p:tav>
                                        <p:tav tm="100000">
                                          <p:val>
                                            <p:strVal val="#ppt_w"/>
                                          </p:val>
                                        </p:tav>
                                      </p:tavLst>
                                    </p:anim>
                                    <p:anim calcmode="lin" valueType="num">
                                      <p:cBhvr>
                                        <p:cTn id="71" dur="500" fill="hold"/>
                                        <p:tgtEl>
                                          <p:spTgt spid="29"/>
                                        </p:tgtEl>
                                        <p:attrNameLst>
                                          <p:attrName>ppt_h</p:attrName>
                                        </p:attrNameLst>
                                      </p:cBhvr>
                                      <p:tavLst>
                                        <p:tav tm="0">
                                          <p:val>
                                            <p:fltVal val="0"/>
                                          </p:val>
                                        </p:tav>
                                        <p:tav tm="100000">
                                          <p:val>
                                            <p:strVal val="#ppt_h"/>
                                          </p:val>
                                        </p:tav>
                                      </p:tavLst>
                                    </p:anim>
                                    <p:animEffect transition="in" filter="fade">
                                      <p:cBhvr>
                                        <p:cTn id="72" dur="5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38"/>
                                        </p:tgtEl>
                                        <p:attrNameLst>
                                          <p:attrName>style.visibility</p:attrName>
                                        </p:attrNameLst>
                                      </p:cBhvr>
                                      <p:to>
                                        <p:strVal val="visible"/>
                                      </p:to>
                                    </p:set>
                                    <p:anim calcmode="lin" valueType="num">
                                      <p:cBhvr>
                                        <p:cTn id="84" dur="500" fill="hold"/>
                                        <p:tgtEl>
                                          <p:spTgt spid="38"/>
                                        </p:tgtEl>
                                        <p:attrNameLst>
                                          <p:attrName>ppt_w</p:attrName>
                                        </p:attrNameLst>
                                      </p:cBhvr>
                                      <p:tavLst>
                                        <p:tav tm="0">
                                          <p:val>
                                            <p:fltVal val="0"/>
                                          </p:val>
                                        </p:tav>
                                        <p:tav tm="100000">
                                          <p:val>
                                            <p:strVal val="#ppt_w"/>
                                          </p:val>
                                        </p:tav>
                                      </p:tavLst>
                                    </p:anim>
                                    <p:anim calcmode="lin" valueType="num">
                                      <p:cBhvr>
                                        <p:cTn id="85" dur="500" fill="hold"/>
                                        <p:tgtEl>
                                          <p:spTgt spid="38"/>
                                        </p:tgtEl>
                                        <p:attrNameLst>
                                          <p:attrName>ppt_h</p:attrName>
                                        </p:attrNameLst>
                                      </p:cBhvr>
                                      <p:tavLst>
                                        <p:tav tm="0">
                                          <p:val>
                                            <p:fltVal val="0"/>
                                          </p:val>
                                        </p:tav>
                                        <p:tav tm="100000">
                                          <p:val>
                                            <p:strVal val="#ppt_h"/>
                                          </p:val>
                                        </p:tav>
                                      </p:tavLst>
                                    </p:anim>
                                    <p:animEffect transition="in" filter="fade">
                                      <p:cBhvr>
                                        <p:cTn id="86" dur="500"/>
                                        <p:tgtEl>
                                          <p:spTgt spid="38"/>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p:cTn id="91" dur="500" fill="hold"/>
                                        <p:tgtEl>
                                          <p:spTgt spid="27"/>
                                        </p:tgtEl>
                                        <p:attrNameLst>
                                          <p:attrName>ppt_w</p:attrName>
                                        </p:attrNameLst>
                                      </p:cBhvr>
                                      <p:tavLst>
                                        <p:tav tm="0">
                                          <p:val>
                                            <p:fltVal val="0"/>
                                          </p:val>
                                        </p:tav>
                                        <p:tav tm="100000">
                                          <p:val>
                                            <p:strVal val="#ppt_w"/>
                                          </p:val>
                                        </p:tav>
                                      </p:tavLst>
                                    </p:anim>
                                    <p:anim calcmode="lin" valueType="num">
                                      <p:cBhvr>
                                        <p:cTn id="92" dur="500" fill="hold"/>
                                        <p:tgtEl>
                                          <p:spTgt spid="27"/>
                                        </p:tgtEl>
                                        <p:attrNameLst>
                                          <p:attrName>ppt_h</p:attrName>
                                        </p:attrNameLst>
                                      </p:cBhvr>
                                      <p:tavLst>
                                        <p:tav tm="0">
                                          <p:val>
                                            <p:fltVal val="0"/>
                                          </p:val>
                                        </p:tav>
                                        <p:tav tm="100000">
                                          <p:val>
                                            <p:strVal val="#ppt_h"/>
                                          </p:val>
                                        </p:tav>
                                      </p:tavLst>
                                    </p:anim>
                                    <p:animEffect transition="in" filter="fade">
                                      <p:cBhvr>
                                        <p:cTn id="93" dur="500"/>
                                        <p:tgtEl>
                                          <p:spTgt spid="27"/>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39"/>
                                        </p:tgtEl>
                                        <p:attrNameLst>
                                          <p:attrName>style.visibility</p:attrName>
                                        </p:attrNameLst>
                                      </p:cBhvr>
                                      <p:to>
                                        <p:strVal val="visible"/>
                                      </p:to>
                                    </p:set>
                                    <p:anim calcmode="lin" valueType="num">
                                      <p:cBhvr>
                                        <p:cTn id="98" dur="500" fill="hold"/>
                                        <p:tgtEl>
                                          <p:spTgt spid="39"/>
                                        </p:tgtEl>
                                        <p:attrNameLst>
                                          <p:attrName>ppt_w</p:attrName>
                                        </p:attrNameLst>
                                      </p:cBhvr>
                                      <p:tavLst>
                                        <p:tav tm="0">
                                          <p:val>
                                            <p:fltVal val="0"/>
                                          </p:val>
                                        </p:tav>
                                        <p:tav tm="100000">
                                          <p:val>
                                            <p:strVal val="#ppt_w"/>
                                          </p:val>
                                        </p:tav>
                                      </p:tavLst>
                                    </p:anim>
                                    <p:anim calcmode="lin" valueType="num">
                                      <p:cBhvr>
                                        <p:cTn id="99" dur="500" fill="hold"/>
                                        <p:tgtEl>
                                          <p:spTgt spid="39"/>
                                        </p:tgtEl>
                                        <p:attrNameLst>
                                          <p:attrName>ppt_h</p:attrName>
                                        </p:attrNameLst>
                                      </p:cBhvr>
                                      <p:tavLst>
                                        <p:tav tm="0">
                                          <p:val>
                                            <p:fltVal val="0"/>
                                          </p:val>
                                        </p:tav>
                                        <p:tav tm="100000">
                                          <p:val>
                                            <p:strVal val="#ppt_h"/>
                                          </p:val>
                                        </p:tav>
                                      </p:tavLst>
                                    </p:anim>
                                    <p:animEffect transition="in" filter="fade">
                                      <p:cBhvr>
                                        <p:cTn id="100" dur="500"/>
                                        <p:tgtEl>
                                          <p:spTgt spid="39"/>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p:cTn id="105" dur="500" fill="hold"/>
                                        <p:tgtEl>
                                          <p:spTgt spid="32"/>
                                        </p:tgtEl>
                                        <p:attrNameLst>
                                          <p:attrName>ppt_w</p:attrName>
                                        </p:attrNameLst>
                                      </p:cBhvr>
                                      <p:tavLst>
                                        <p:tav tm="0">
                                          <p:val>
                                            <p:fltVal val="0"/>
                                          </p:val>
                                        </p:tav>
                                        <p:tav tm="100000">
                                          <p:val>
                                            <p:strVal val="#ppt_w"/>
                                          </p:val>
                                        </p:tav>
                                      </p:tavLst>
                                    </p:anim>
                                    <p:anim calcmode="lin" valueType="num">
                                      <p:cBhvr>
                                        <p:cTn id="106" dur="500" fill="hold"/>
                                        <p:tgtEl>
                                          <p:spTgt spid="32"/>
                                        </p:tgtEl>
                                        <p:attrNameLst>
                                          <p:attrName>ppt_h</p:attrName>
                                        </p:attrNameLst>
                                      </p:cBhvr>
                                      <p:tavLst>
                                        <p:tav tm="0">
                                          <p:val>
                                            <p:fltVal val="0"/>
                                          </p:val>
                                        </p:tav>
                                        <p:tav tm="100000">
                                          <p:val>
                                            <p:strVal val="#ppt_h"/>
                                          </p:val>
                                        </p:tav>
                                      </p:tavLst>
                                    </p:anim>
                                    <p:animEffect transition="in" filter="fade">
                                      <p:cBhvr>
                                        <p:cTn id="107" dur="500"/>
                                        <p:tgtEl>
                                          <p:spTgt spid="32"/>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40"/>
                                        </p:tgtEl>
                                        <p:attrNameLst>
                                          <p:attrName>style.visibility</p:attrName>
                                        </p:attrNameLst>
                                      </p:cBhvr>
                                      <p:to>
                                        <p:strVal val="visible"/>
                                      </p:to>
                                    </p:set>
                                    <p:anim calcmode="lin" valueType="num">
                                      <p:cBhvr>
                                        <p:cTn id="112" dur="500" fill="hold"/>
                                        <p:tgtEl>
                                          <p:spTgt spid="40"/>
                                        </p:tgtEl>
                                        <p:attrNameLst>
                                          <p:attrName>ppt_w</p:attrName>
                                        </p:attrNameLst>
                                      </p:cBhvr>
                                      <p:tavLst>
                                        <p:tav tm="0">
                                          <p:val>
                                            <p:fltVal val="0"/>
                                          </p:val>
                                        </p:tav>
                                        <p:tav tm="100000">
                                          <p:val>
                                            <p:strVal val="#ppt_w"/>
                                          </p:val>
                                        </p:tav>
                                      </p:tavLst>
                                    </p:anim>
                                    <p:anim calcmode="lin" valueType="num">
                                      <p:cBhvr>
                                        <p:cTn id="113" dur="500" fill="hold"/>
                                        <p:tgtEl>
                                          <p:spTgt spid="40"/>
                                        </p:tgtEl>
                                        <p:attrNameLst>
                                          <p:attrName>ppt_h</p:attrName>
                                        </p:attrNameLst>
                                      </p:cBhvr>
                                      <p:tavLst>
                                        <p:tav tm="0">
                                          <p:val>
                                            <p:fltVal val="0"/>
                                          </p:val>
                                        </p:tav>
                                        <p:tav tm="100000">
                                          <p:val>
                                            <p:strVal val="#ppt_h"/>
                                          </p:val>
                                        </p:tav>
                                      </p:tavLst>
                                    </p:anim>
                                    <p:animEffect transition="in" filter="fade">
                                      <p:cBhvr>
                                        <p:cTn id="114" dur="500"/>
                                        <p:tgtEl>
                                          <p:spTgt spid="40"/>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16" fill="hold" grpId="0" nodeType="clickEffect">
                                  <p:stCondLst>
                                    <p:cond delay="0"/>
                                  </p:stCondLst>
                                  <p:childTnLst>
                                    <p:set>
                                      <p:cBhvr>
                                        <p:cTn id="118" dur="1" fill="hold">
                                          <p:stCondLst>
                                            <p:cond delay="0"/>
                                          </p:stCondLst>
                                        </p:cTn>
                                        <p:tgtEl>
                                          <p:spTgt spid="33"/>
                                        </p:tgtEl>
                                        <p:attrNameLst>
                                          <p:attrName>style.visibility</p:attrName>
                                        </p:attrNameLst>
                                      </p:cBhvr>
                                      <p:to>
                                        <p:strVal val="visible"/>
                                      </p:to>
                                    </p:set>
                                    <p:anim calcmode="lin" valueType="num">
                                      <p:cBhvr>
                                        <p:cTn id="119" dur="500" fill="hold"/>
                                        <p:tgtEl>
                                          <p:spTgt spid="33"/>
                                        </p:tgtEl>
                                        <p:attrNameLst>
                                          <p:attrName>ppt_w</p:attrName>
                                        </p:attrNameLst>
                                      </p:cBhvr>
                                      <p:tavLst>
                                        <p:tav tm="0">
                                          <p:val>
                                            <p:fltVal val="0"/>
                                          </p:val>
                                        </p:tav>
                                        <p:tav tm="100000">
                                          <p:val>
                                            <p:strVal val="#ppt_w"/>
                                          </p:val>
                                        </p:tav>
                                      </p:tavLst>
                                    </p:anim>
                                    <p:anim calcmode="lin" valueType="num">
                                      <p:cBhvr>
                                        <p:cTn id="120" dur="500" fill="hold"/>
                                        <p:tgtEl>
                                          <p:spTgt spid="33"/>
                                        </p:tgtEl>
                                        <p:attrNameLst>
                                          <p:attrName>ppt_h</p:attrName>
                                        </p:attrNameLst>
                                      </p:cBhvr>
                                      <p:tavLst>
                                        <p:tav tm="0">
                                          <p:val>
                                            <p:fltVal val="0"/>
                                          </p:val>
                                        </p:tav>
                                        <p:tav tm="100000">
                                          <p:val>
                                            <p:strVal val="#ppt_h"/>
                                          </p:val>
                                        </p:tav>
                                      </p:tavLst>
                                    </p:anim>
                                    <p:animEffect transition="in" filter="fade">
                                      <p:cBhvr>
                                        <p:cTn id="121" dur="500"/>
                                        <p:tgtEl>
                                          <p:spTgt spid="33"/>
                                        </p:tgtEl>
                                      </p:cBhvr>
                                    </p:animEffect>
                                  </p:childTnLst>
                                </p:cTn>
                              </p:par>
                            </p:childTnLst>
                          </p:cTn>
                        </p:par>
                      </p:childTnLst>
                    </p:cTn>
                  </p:par>
                  <p:par>
                    <p:cTn id="122" fill="hold">
                      <p:stCondLst>
                        <p:cond delay="indefinite"/>
                      </p:stCondLst>
                      <p:childTnLst>
                        <p:par>
                          <p:cTn id="123" fill="hold">
                            <p:stCondLst>
                              <p:cond delay="0"/>
                            </p:stCondLst>
                            <p:childTnLst>
                              <p:par>
                                <p:cTn id="124" presetID="53" presetClass="entr" presetSubtype="16" fill="hold" grpId="0" nodeType="click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childTnLst>
                    </p:cTn>
                  </p:par>
                  <p:par>
                    <p:cTn id="129" fill="hold">
                      <p:stCondLst>
                        <p:cond delay="indefinite"/>
                      </p:stCondLst>
                      <p:childTnLst>
                        <p:par>
                          <p:cTn id="130" fill="hold">
                            <p:stCondLst>
                              <p:cond delay="0"/>
                            </p:stCondLst>
                            <p:childTnLst>
                              <p:par>
                                <p:cTn id="131" presetID="53" presetClass="entr" presetSubtype="16" fill="hold" grpId="0" nodeType="clickEffect">
                                  <p:stCondLst>
                                    <p:cond delay="0"/>
                                  </p:stCondLst>
                                  <p:childTnLst>
                                    <p:set>
                                      <p:cBhvr>
                                        <p:cTn id="132" dur="1" fill="hold">
                                          <p:stCondLst>
                                            <p:cond delay="0"/>
                                          </p:stCondLst>
                                        </p:cTn>
                                        <p:tgtEl>
                                          <p:spTgt spid="30"/>
                                        </p:tgtEl>
                                        <p:attrNameLst>
                                          <p:attrName>style.visibility</p:attrName>
                                        </p:attrNameLst>
                                      </p:cBhvr>
                                      <p:to>
                                        <p:strVal val="visible"/>
                                      </p:to>
                                    </p:set>
                                    <p:anim calcmode="lin" valueType="num">
                                      <p:cBhvr>
                                        <p:cTn id="133" dur="500" fill="hold"/>
                                        <p:tgtEl>
                                          <p:spTgt spid="30"/>
                                        </p:tgtEl>
                                        <p:attrNameLst>
                                          <p:attrName>ppt_w</p:attrName>
                                        </p:attrNameLst>
                                      </p:cBhvr>
                                      <p:tavLst>
                                        <p:tav tm="0">
                                          <p:val>
                                            <p:fltVal val="0"/>
                                          </p:val>
                                        </p:tav>
                                        <p:tav tm="100000">
                                          <p:val>
                                            <p:strVal val="#ppt_w"/>
                                          </p:val>
                                        </p:tav>
                                      </p:tavLst>
                                    </p:anim>
                                    <p:anim calcmode="lin" valueType="num">
                                      <p:cBhvr>
                                        <p:cTn id="134" dur="500" fill="hold"/>
                                        <p:tgtEl>
                                          <p:spTgt spid="30"/>
                                        </p:tgtEl>
                                        <p:attrNameLst>
                                          <p:attrName>ppt_h</p:attrName>
                                        </p:attrNameLst>
                                      </p:cBhvr>
                                      <p:tavLst>
                                        <p:tav tm="0">
                                          <p:val>
                                            <p:fltVal val="0"/>
                                          </p:val>
                                        </p:tav>
                                        <p:tav tm="100000">
                                          <p:val>
                                            <p:strVal val="#ppt_h"/>
                                          </p:val>
                                        </p:tav>
                                      </p:tavLst>
                                    </p:anim>
                                    <p:animEffect transition="in" filter="fade">
                                      <p:cBhvr>
                                        <p:cTn id="135" dur="500"/>
                                        <p:tgtEl>
                                          <p:spTgt spid="30"/>
                                        </p:tgtEl>
                                      </p:cBhvr>
                                    </p:animEffect>
                                  </p:childTnLst>
                                </p:cTn>
                              </p:par>
                            </p:childTnLst>
                          </p:cTn>
                        </p:par>
                      </p:childTnLst>
                    </p:cTn>
                  </p:par>
                  <p:par>
                    <p:cTn id="136" fill="hold">
                      <p:stCondLst>
                        <p:cond delay="indefinite"/>
                      </p:stCondLst>
                      <p:childTnLst>
                        <p:par>
                          <p:cTn id="137" fill="hold">
                            <p:stCondLst>
                              <p:cond delay="0"/>
                            </p:stCondLst>
                            <p:childTnLst>
                              <p:par>
                                <p:cTn id="138" presetID="53" presetClass="entr" presetSubtype="16" fill="hold" grpId="0" nodeType="clickEffect">
                                  <p:stCondLst>
                                    <p:cond delay="0"/>
                                  </p:stCondLst>
                                  <p:childTnLst>
                                    <p:set>
                                      <p:cBhvr>
                                        <p:cTn id="139" dur="1" fill="hold">
                                          <p:stCondLst>
                                            <p:cond delay="0"/>
                                          </p:stCondLst>
                                        </p:cTn>
                                        <p:tgtEl>
                                          <p:spTgt spid="31"/>
                                        </p:tgtEl>
                                        <p:attrNameLst>
                                          <p:attrName>style.visibility</p:attrName>
                                        </p:attrNameLst>
                                      </p:cBhvr>
                                      <p:to>
                                        <p:strVal val="visible"/>
                                      </p:to>
                                    </p:set>
                                    <p:anim calcmode="lin" valueType="num">
                                      <p:cBhvr>
                                        <p:cTn id="140" dur="500" fill="hold"/>
                                        <p:tgtEl>
                                          <p:spTgt spid="31"/>
                                        </p:tgtEl>
                                        <p:attrNameLst>
                                          <p:attrName>ppt_w</p:attrName>
                                        </p:attrNameLst>
                                      </p:cBhvr>
                                      <p:tavLst>
                                        <p:tav tm="0">
                                          <p:val>
                                            <p:fltVal val="0"/>
                                          </p:val>
                                        </p:tav>
                                        <p:tav tm="100000">
                                          <p:val>
                                            <p:strVal val="#ppt_w"/>
                                          </p:val>
                                        </p:tav>
                                      </p:tavLst>
                                    </p:anim>
                                    <p:anim calcmode="lin" valueType="num">
                                      <p:cBhvr>
                                        <p:cTn id="141" dur="500" fill="hold"/>
                                        <p:tgtEl>
                                          <p:spTgt spid="31"/>
                                        </p:tgtEl>
                                        <p:attrNameLst>
                                          <p:attrName>ppt_h</p:attrName>
                                        </p:attrNameLst>
                                      </p:cBhvr>
                                      <p:tavLst>
                                        <p:tav tm="0">
                                          <p:val>
                                            <p:fltVal val="0"/>
                                          </p:val>
                                        </p:tav>
                                        <p:tav tm="100000">
                                          <p:val>
                                            <p:strVal val="#ppt_h"/>
                                          </p:val>
                                        </p:tav>
                                      </p:tavLst>
                                    </p:anim>
                                    <p:animEffect transition="in" filter="fade">
                                      <p:cBhvr>
                                        <p:cTn id="1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4" grpId="0" animBg="1"/>
      <p:bldP spid="25" grpId="0" animBg="1"/>
      <p:bldP spid="26" grpId="0" animBg="1"/>
      <p:bldP spid="27" grpId="0" animBg="1"/>
      <p:bldP spid="28" grpId="0" animBg="1"/>
      <p:bldP spid="32" grpId="0" animBg="1"/>
      <p:bldP spid="33" grpId="0" animBg="1"/>
      <p:bldP spid="4" grpId="0" animBg="1"/>
      <p:bldP spid="35" grpId="0" animBg="1"/>
      <p:bldP spid="36" grpId="0" animBg="1"/>
      <p:bldP spid="37" grpId="0" animBg="1"/>
      <p:bldP spid="38" grpId="0" animBg="1"/>
      <p:bldP spid="39" grpId="0" animBg="1"/>
      <p:bldP spid="40" grpId="0" animBg="1"/>
      <p:bldP spid="47" grpId="0" animBg="1"/>
      <p:bldP spid="23" grpId="0" animBg="1"/>
      <p:bldP spid="29" grpId="0" animBg="1"/>
      <p:bldP spid="30" grpId="0" animBg="1"/>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4" name="Arrow: Right 3">
            <a:extLst>
              <a:ext uri="{FF2B5EF4-FFF2-40B4-BE49-F238E27FC236}">
                <a16:creationId xmlns:a16="http://schemas.microsoft.com/office/drawing/2014/main" id="{B00D5F58-7B7B-40EA-BDB2-3ABE0BA440AC}"/>
              </a:ext>
            </a:extLst>
          </p:cNvPr>
          <p:cNvSpPr/>
          <p:nvPr/>
        </p:nvSpPr>
        <p:spPr>
          <a:xfrm>
            <a:off x="242227" y="3349188"/>
            <a:ext cx="11704320" cy="36576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ontserrat" panose="00000500000000000000" pitchFamily="2" charset="0"/>
            </a:endParaRPr>
          </a:p>
        </p:txBody>
      </p:sp>
      <p:graphicFrame>
        <p:nvGraphicFramePr>
          <p:cNvPr id="2" name="Diagram 1">
            <a:extLst>
              <a:ext uri="{FF2B5EF4-FFF2-40B4-BE49-F238E27FC236}">
                <a16:creationId xmlns:a16="http://schemas.microsoft.com/office/drawing/2014/main" id="{AF054D73-F290-4876-8CA9-374C611C26D1}"/>
              </a:ext>
            </a:extLst>
          </p:cNvPr>
          <p:cNvGraphicFramePr/>
          <p:nvPr>
            <p:extLst>
              <p:ext uri="{D42A27DB-BD31-4B8C-83A1-F6EECF244321}">
                <p14:modId xmlns:p14="http://schemas.microsoft.com/office/powerpoint/2010/main" val="2772332031"/>
              </p:ext>
            </p:extLst>
          </p:nvPr>
        </p:nvGraphicFramePr>
        <p:xfrm>
          <a:off x="390627" y="892318"/>
          <a:ext cx="11666131" cy="4688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079BB900-0F2F-45F6-BFCC-D758D87916DF}"/>
              </a:ext>
            </a:extLst>
          </p:cNvPr>
          <p:cNvSpPr txBox="1"/>
          <p:nvPr/>
        </p:nvSpPr>
        <p:spPr>
          <a:xfrm rot="-3840000">
            <a:off x="-99014" y="4401042"/>
            <a:ext cx="1244251" cy="369332"/>
          </a:xfrm>
          <a:prstGeom prst="rect">
            <a:avLst/>
          </a:prstGeom>
          <a:noFill/>
        </p:spPr>
        <p:txBody>
          <a:bodyPr wrap="none" rtlCol="0">
            <a:spAutoFit/>
          </a:bodyPr>
          <a:lstStyle/>
          <a:p>
            <a:r>
              <a:rPr lang="en-US" b="1" dirty="0">
                <a:solidFill>
                  <a:srgbClr val="0000CC"/>
                </a:solidFill>
                <a:latin typeface="Montserrat" panose="00000500000000000000" pitchFamily="2" charset="0"/>
              </a:rPr>
              <a:t>Nov 2021</a:t>
            </a:r>
          </a:p>
        </p:txBody>
      </p:sp>
      <p:sp>
        <p:nvSpPr>
          <p:cNvPr id="12" name="TextBox 11">
            <a:extLst>
              <a:ext uri="{FF2B5EF4-FFF2-40B4-BE49-F238E27FC236}">
                <a16:creationId xmlns:a16="http://schemas.microsoft.com/office/drawing/2014/main" id="{460E5D51-5B06-4786-ACCE-4FDD77F493C1}"/>
              </a:ext>
            </a:extLst>
          </p:cNvPr>
          <p:cNvSpPr txBox="1"/>
          <p:nvPr/>
        </p:nvSpPr>
        <p:spPr>
          <a:xfrm rot="17760000">
            <a:off x="10728420" y="2537028"/>
            <a:ext cx="1290738" cy="369332"/>
          </a:xfrm>
          <a:prstGeom prst="rect">
            <a:avLst/>
          </a:prstGeom>
          <a:noFill/>
        </p:spPr>
        <p:txBody>
          <a:bodyPr wrap="none" rtlCol="0">
            <a:spAutoFit/>
          </a:bodyPr>
          <a:lstStyle/>
          <a:p>
            <a:r>
              <a:rPr lang="en-US" b="1" dirty="0">
                <a:solidFill>
                  <a:srgbClr val="0000CC"/>
                </a:solidFill>
                <a:latin typeface="Montserrat" panose="00000500000000000000" pitchFamily="2" charset="0"/>
              </a:rPr>
              <a:t>Nov 2022</a:t>
            </a:r>
          </a:p>
        </p:txBody>
      </p:sp>
      <p:sp>
        <p:nvSpPr>
          <p:cNvPr id="15" name="TextBox 14">
            <a:extLst>
              <a:ext uri="{FF2B5EF4-FFF2-40B4-BE49-F238E27FC236}">
                <a16:creationId xmlns:a16="http://schemas.microsoft.com/office/drawing/2014/main" id="{04ECC086-0B8F-4098-B396-87DE26EFB78F}"/>
              </a:ext>
            </a:extLst>
          </p:cNvPr>
          <p:cNvSpPr txBox="1"/>
          <p:nvPr/>
        </p:nvSpPr>
        <p:spPr>
          <a:xfrm rot="17760000">
            <a:off x="2835270" y="4403549"/>
            <a:ext cx="1279517" cy="369332"/>
          </a:xfrm>
          <a:prstGeom prst="rect">
            <a:avLst/>
          </a:prstGeom>
          <a:noFill/>
        </p:spPr>
        <p:txBody>
          <a:bodyPr wrap="none" rtlCol="0">
            <a:spAutoFit/>
          </a:bodyPr>
          <a:lstStyle/>
          <a:p>
            <a:r>
              <a:rPr lang="en-US" b="1" dirty="0">
                <a:solidFill>
                  <a:srgbClr val="0000CC"/>
                </a:solidFill>
                <a:latin typeface="Montserrat" panose="00000500000000000000" pitchFamily="2" charset="0"/>
              </a:rPr>
              <a:t>Mar 2022</a:t>
            </a:r>
          </a:p>
        </p:txBody>
      </p:sp>
      <p:sp>
        <p:nvSpPr>
          <p:cNvPr id="16" name="TextBox 15">
            <a:extLst>
              <a:ext uri="{FF2B5EF4-FFF2-40B4-BE49-F238E27FC236}">
                <a16:creationId xmlns:a16="http://schemas.microsoft.com/office/drawing/2014/main" id="{AD4042B3-AE4A-4A74-841B-82438D4D12F0}"/>
              </a:ext>
            </a:extLst>
          </p:cNvPr>
          <p:cNvSpPr txBox="1"/>
          <p:nvPr/>
        </p:nvSpPr>
        <p:spPr>
          <a:xfrm rot="17760000">
            <a:off x="6568600" y="4410776"/>
            <a:ext cx="1268296" cy="369332"/>
          </a:xfrm>
          <a:prstGeom prst="rect">
            <a:avLst/>
          </a:prstGeom>
          <a:noFill/>
        </p:spPr>
        <p:txBody>
          <a:bodyPr wrap="none" rtlCol="0">
            <a:spAutoFit/>
          </a:bodyPr>
          <a:lstStyle/>
          <a:p>
            <a:r>
              <a:rPr lang="en-US" b="1" dirty="0">
                <a:solidFill>
                  <a:srgbClr val="0000CC"/>
                </a:solidFill>
                <a:latin typeface="Montserrat" panose="00000500000000000000" pitchFamily="2" charset="0"/>
              </a:rPr>
              <a:t>Sep 2022</a:t>
            </a:r>
          </a:p>
        </p:txBody>
      </p:sp>
      <p:sp>
        <p:nvSpPr>
          <p:cNvPr id="17" name="TextBox 16">
            <a:extLst>
              <a:ext uri="{FF2B5EF4-FFF2-40B4-BE49-F238E27FC236}">
                <a16:creationId xmlns:a16="http://schemas.microsoft.com/office/drawing/2014/main" id="{5F672DB6-4081-49F7-A409-827D80ED4114}"/>
              </a:ext>
            </a:extLst>
          </p:cNvPr>
          <p:cNvSpPr txBox="1"/>
          <p:nvPr/>
        </p:nvSpPr>
        <p:spPr>
          <a:xfrm rot="17760000">
            <a:off x="7998714" y="4405013"/>
            <a:ext cx="1249060" cy="369332"/>
          </a:xfrm>
          <a:prstGeom prst="rect">
            <a:avLst/>
          </a:prstGeom>
          <a:noFill/>
        </p:spPr>
        <p:txBody>
          <a:bodyPr wrap="none" rtlCol="0">
            <a:spAutoFit/>
          </a:bodyPr>
          <a:lstStyle/>
          <a:p>
            <a:r>
              <a:rPr lang="en-US" b="1" dirty="0">
                <a:solidFill>
                  <a:srgbClr val="0000CC"/>
                </a:solidFill>
                <a:latin typeface="Montserrat" panose="00000500000000000000" pitchFamily="2" charset="0"/>
              </a:rPr>
              <a:t>Oct 2022</a:t>
            </a:r>
          </a:p>
        </p:txBody>
      </p:sp>
      <p:sp>
        <p:nvSpPr>
          <p:cNvPr id="18" name="Slide Number Placeholder 16">
            <a:extLst>
              <a:ext uri="{FF2B5EF4-FFF2-40B4-BE49-F238E27FC236}">
                <a16:creationId xmlns:a16="http://schemas.microsoft.com/office/drawing/2014/main" id="{DF16A740-902E-4174-B247-39F2C84484DB}"/>
              </a:ext>
            </a:extLst>
          </p:cNvPr>
          <p:cNvSpPr>
            <a:spLocks noGrp="1"/>
          </p:cNvSpPr>
          <p:nvPr>
            <p:ph type="sldNum" sz="quarter" idx="12"/>
          </p:nvPr>
        </p:nvSpPr>
        <p:spPr>
          <a:xfrm>
            <a:off x="11490426" y="6577066"/>
            <a:ext cx="548640" cy="182880"/>
          </a:xfrm>
        </p:spPr>
        <p:txBody>
          <a:bodyPr/>
          <a:lstStyle/>
          <a:p>
            <a:fld id="{69E4C1A1-F8C7-4D21-BD7F-8AC1C55994DC}" type="slidenum">
              <a:rPr lang="en-US" smtClean="0"/>
              <a:t>7</a:t>
            </a:fld>
            <a:endParaRPr lang="en-US" dirty="0"/>
          </a:p>
        </p:txBody>
      </p:sp>
      <p:sp>
        <p:nvSpPr>
          <p:cNvPr id="19" name="TextBox 18">
            <a:extLst>
              <a:ext uri="{FF2B5EF4-FFF2-40B4-BE49-F238E27FC236}">
                <a16:creationId xmlns:a16="http://schemas.microsoft.com/office/drawing/2014/main" id="{3118CF5B-ADE7-4901-B6D9-4C7E91F51C86}"/>
              </a:ext>
            </a:extLst>
          </p:cNvPr>
          <p:cNvSpPr txBox="1"/>
          <p:nvPr/>
        </p:nvSpPr>
        <p:spPr>
          <a:xfrm>
            <a:off x="6515848" y="119411"/>
            <a:ext cx="5423280" cy="523220"/>
          </a:xfrm>
          <a:prstGeom prst="rect">
            <a:avLst/>
          </a:prstGeom>
          <a:noFill/>
        </p:spPr>
        <p:txBody>
          <a:bodyPr wrap="none" rtlCol="0">
            <a:spAutoFit/>
          </a:bodyPr>
          <a:lstStyle/>
          <a:p>
            <a:pPr algn="r"/>
            <a:r>
              <a:rPr lang="en-US" sz="2800" b="1" dirty="0">
                <a:solidFill>
                  <a:srgbClr val="0000CC"/>
                </a:solidFill>
                <a:latin typeface="Montserrat" panose="00000500000000000000" pitchFamily="2" charset="0"/>
              </a:rPr>
              <a:t>2022 GTMI Update: Timeline</a:t>
            </a:r>
          </a:p>
        </p:txBody>
      </p:sp>
      <p:pic>
        <p:nvPicPr>
          <p:cNvPr id="13" name="Picture 12" descr="Text&#10;&#10;Description automatically generated with medium confidence">
            <a:extLst>
              <a:ext uri="{FF2B5EF4-FFF2-40B4-BE49-F238E27FC236}">
                <a16:creationId xmlns:a16="http://schemas.microsoft.com/office/drawing/2014/main" id="{B147684C-B2C0-44CE-9831-74899AB2551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3627" y="119411"/>
            <a:ext cx="1592295" cy="548640"/>
          </a:xfrm>
          <a:prstGeom prst="rect">
            <a:avLst/>
          </a:prstGeom>
        </p:spPr>
      </p:pic>
      <p:sp>
        <p:nvSpPr>
          <p:cNvPr id="14" name="TextBox 13">
            <a:extLst>
              <a:ext uri="{FF2B5EF4-FFF2-40B4-BE49-F238E27FC236}">
                <a16:creationId xmlns:a16="http://schemas.microsoft.com/office/drawing/2014/main" id="{0C276603-44B6-41E4-8FF9-A0916A87F83B}"/>
              </a:ext>
            </a:extLst>
          </p:cNvPr>
          <p:cNvSpPr txBox="1"/>
          <p:nvPr/>
        </p:nvSpPr>
        <p:spPr>
          <a:xfrm rot="17760000">
            <a:off x="10339522" y="4376442"/>
            <a:ext cx="1928733" cy="369332"/>
          </a:xfrm>
          <a:prstGeom prst="rect">
            <a:avLst/>
          </a:prstGeom>
          <a:noFill/>
        </p:spPr>
        <p:txBody>
          <a:bodyPr wrap="none" rtlCol="0">
            <a:spAutoFit/>
          </a:bodyPr>
          <a:lstStyle/>
          <a:p>
            <a:r>
              <a:rPr lang="en-US" b="1" dirty="0">
                <a:solidFill>
                  <a:srgbClr val="0000CC"/>
                </a:solidFill>
                <a:latin typeface="Montserrat" panose="00000500000000000000" pitchFamily="2" charset="0"/>
              </a:rPr>
              <a:t>Dissemination</a:t>
            </a:r>
          </a:p>
        </p:txBody>
      </p:sp>
    </p:spTree>
    <p:extLst>
      <p:ext uri="{BB962C8B-B14F-4D97-AF65-F5344CB8AC3E}">
        <p14:creationId xmlns:p14="http://schemas.microsoft.com/office/powerpoint/2010/main" val="2878594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9C0B0893-9E3B-4054-B6E8-22F8609470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707" y="1436814"/>
            <a:ext cx="8686800" cy="4795898"/>
          </a:xfrm>
          <a:prstGeom prst="rect">
            <a:avLst/>
          </a:prstGeom>
        </p:spPr>
      </p:pic>
      <p:sp>
        <p:nvSpPr>
          <p:cNvPr id="42" name="TextBox 41">
            <a:extLst>
              <a:ext uri="{FF2B5EF4-FFF2-40B4-BE49-F238E27FC236}">
                <a16:creationId xmlns:a16="http://schemas.microsoft.com/office/drawing/2014/main" id="{96A5C53B-CC99-443D-AB2D-64BDE42D55ED}"/>
              </a:ext>
            </a:extLst>
          </p:cNvPr>
          <p:cNvSpPr txBox="1"/>
          <p:nvPr/>
        </p:nvSpPr>
        <p:spPr>
          <a:xfrm>
            <a:off x="9974" y="733201"/>
            <a:ext cx="9171432" cy="623248"/>
          </a:xfrm>
          <a:prstGeom prst="rect">
            <a:avLst/>
          </a:prstGeom>
          <a:solidFill>
            <a:srgbClr val="CCFFFF"/>
          </a:solidFill>
        </p:spPr>
        <p:txBody>
          <a:bodyPr wrap="square">
            <a:spAutoFit/>
          </a:bodyPr>
          <a:lstStyle/>
          <a:p>
            <a:pPr algn="ctr">
              <a:spcBef>
                <a:spcPts val="300"/>
              </a:spcBef>
            </a:pPr>
            <a:r>
              <a:rPr lang="en-US" sz="1600" i="1" dirty="0">
                <a:solidFill>
                  <a:srgbClr val="0070C0"/>
                </a:solidFill>
                <a:effectLst/>
                <a:latin typeface="Montserrat" panose="00000500000000000000" pitchFamily="2" charset="0"/>
                <a:ea typeface="Calibri" panose="020F0502020204030204" pitchFamily="34" charset="0"/>
              </a:rPr>
              <a:t>There are 154 established Digital Government/GovTech </a:t>
            </a:r>
            <a:r>
              <a:rPr lang="en-US" sz="1600" i="1" dirty="0">
                <a:solidFill>
                  <a:srgbClr val="0070C0"/>
                </a:solidFill>
                <a:latin typeface="Montserrat" panose="00000500000000000000" pitchFamily="2" charset="0"/>
                <a:ea typeface="Calibri" panose="020F0502020204030204" pitchFamily="34" charset="0"/>
              </a:rPr>
              <a:t>entities </a:t>
            </a:r>
            <a:r>
              <a:rPr lang="en-US" sz="1600" i="1" dirty="0">
                <a:solidFill>
                  <a:srgbClr val="0070C0"/>
                </a:solidFill>
                <a:effectLst/>
                <a:latin typeface="Montserrat" panose="00000500000000000000" pitchFamily="2" charset="0"/>
                <a:ea typeface="Calibri" panose="020F0502020204030204" pitchFamily="34" charset="0"/>
              </a:rPr>
              <a:t>around the world,</a:t>
            </a:r>
          </a:p>
          <a:p>
            <a:pPr marL="0" marR="0" indent="0" algn="ctr">
              <a:spcBef>
                <a:spcPts val="300"/>
              </a:spcBef>
            </a:pPr>
            <a:r>
              <a:rPr lang="en-US" sz="1600" i="1" dirty="0">
                <a:solidFill>
                  <a:srgbClr val="0070C0"/>
                </a:solidFill>
                <a:effectLst/>
                <a:latin typeface="Montserrat" panose="00000500000000000000" pitchFamily="2" charset="0"/>
                <a:ea typeface="Calibri" panose="020F0502020204030204" pitchFamily="34" charset="0"/>
              </a:rPr>
              <a:t>and </a:t>
            </a:r>
            <a:r>
              <a:rPr lang="en-US" sz="1600" b="1" i="1" dirty="0">
                <a:solidFill>
                  <a:srgbClr val="0070C0"/>
                </a:solidFill>
                <a:effectLst/>
                <a:latin typeface="Montserrat" panose="00000500000000000000" pitchFamily="2" charset="0"/>
                <a:ea typeface="Calibri" panose="020F0502020204030204" pitchFamily="34" charset="0"/>
              </a:rPr>
              <a:t>good practices are highly visible in 69 economies </a:t>
            </a:r>
            <a:r>
              <a:rPr lang="en-US" sz="1600" i="1" dirty="0">
                <a:solidFill>
                  <a:srgbClr val="0070C0"/>
                </a:solidFill>
                <a:effectLst/>
                <a:latin typeface="Montserrat" panose="00000500000000000000" pitchFamily="2" charset="0"/>
                <a:ea typeface="Calibri" panose="020F0502020204030204" pitchFamily="34" charset="0"/>
              </a:rPr>
              <a:t>out of 198.</a:t>
            </a:r>
            <a:endParaRPr lang="en-US" sz="1600" dirty="0">
              <a:solidFill>
                <a:srgbClr val="0070C0"/>
              </a:solidFill>
              <a:effectLst/>
              <a:latin typeface="Montserrat" panose="00000500000000000000" pitchFamily="2" charset="0"/>
              <a:ea typeface="Calibri" panose="020F0502020204030204" pitchFamily="34" charset="0"/>
            </a:endParaRPr>
          </a:p>
        </p:txBody>
      </p:sp>
      <p:sp>
        <p:nvSpPr>
          <p:cNvPr id="41" name="Rectangle 40">
            <a:extLst>
              <a:ext uri="{FF2B5EF4-FFF2-40B4-BE49-F238E27FC236}">
                <a16:creationId xmlns:a16="http://schemas.microsoft.com/office/drawing/2014/main" id="{03DC0F2A-0A08-4943-A253-D4CBB2A140BA}"/>
              </a:ext>
            </a:extLst>
          </p:cNvPr>
          <p:cNvSpPr/>
          <p:nvPr/>
        </p:nvSpPr>
        <p:spPr>
          <a:xfrm>
            <a:off x="9168180" y="733201"/>
            <a:ext cx="3017520" cy="612648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16">
            <a:extLst>
              <a:ext uri="{FF2B5EF4-FFF2-40B4-BE49-F238E27FC236}">
                <a16:creationId xmlns:a16="http://schemas.microsoft.com/office/drawing/2014/main" id="{7A9B86EC-D827-4832-A636-0A1A5793883E}"/>
              </a:ext>
            </a:extLst>
          </p:cNvPr>
          <p:cNvSpPr>
            <a:spLocks noGrp="1"/>
          </p:cNvSpPr>
          <p:nvPr>
            <p:ph type="sldNum" sz="quarter" idx="12"/>
          </p:nvPr>
        </p:nvSpPr>
        <p:spPr>
          <a:xfrm>
            <a:off x="11490426" y="6577066"/>
            <a:ext cx="548640" cy="182880"/>
          </a:xfrm>
        </p:spPr>
        <p:txBody>
          <a:bodyPr/>
          <a:lstStyle/>
          <a:p>
            <a:fld id="{69E4C1A1-F8C7-4D21-BD7F-8AC1C55994DC}" type="slidenum">
              <a:rPr lang="en-US" smtClean="0"/>
              <a:t>8</a:t>
            </a:fld>
            <a:endParaRPr lang="en-US" dirty="0"/>
          </a:p>
        </p:txBody>
      </p:sp>
      <p:sp>
        <p:nvSpPr>
          <p:cNvPr id="18" name="TextBox 17">
            <a:extLst>
              <a:ext uri="{FF2B5EF4-FFF2-40B4-BE49-F238E27FC236}">
                <a16:creationId xmlns:a16="http://schemas.microsoft.com/office/drawing/2014/main" id="{EB8CC413-8824-448A-98C3-78EC8B9EB87E}"/>
              </a:ext>
            </a:extLst>
          </p:cNvPr>
          <p:cNvSpPr txBox="1"/>
          <p:nvPr/>
        </p:nvSpPr>
        <p:spPr>
          <a:xfrm>
            <a:off x="5548904" y="119411"/>
            <a:ext cx="6388287" cy="523220"/>
          </a:xfrm>
          <a:prstGeom prst="rect">
            <a:avLst/>
          </a:prstGeom>
          <a:noFill/>
        </p:spPr>
        <p:txBody>
          <a:bodyPr wrap="none" rtlCol="0">
            <a:spAutoFit/>
          </a:bodyPr>
          <a:lstStyle/>
          <a:p>
            <a:pPr algn="r"/>
            <a:r>
              <a:rPr lang="en-US" sz="2800" b="1" dirty="0">
                <a:solidFill>
                  <a:srgbClr val="0000CC"/>
                </a:solidFill>
                <a:latin typeface="Montserrat" panose="00000500000000000000" pitchFamily="2" charset="0"/>
              </a:rPr>
              <a:t>2022 GTMI: International Outlook</a:t>
            </a:r>
          </a:p>
        </p:txBody>
      </p:sp>
      <p:grpSp>
        <p:nvGrpSpPr>
          <p:cNvPr id="15" name="Group 14">
            <a:extLst>
              <a:ext uri="{FF2B5EF4-FFF2-40B4-BE49-F238E27FC236}">
                <a16:creationId xmlns:a16="http://schemas.microsoft.com/office/drawing/2014/main" id="{4B8DA82F-27F1-439A-BCC0-4A6D312BB8D7}"/>
              </a:ext>
            </a:extLst>
          </p:cNvPr>
          <p:cNvGrpSpPr/>
          <p:nvPr/>
        </p:nvGrpSpPr>
        <p:grpSpPr>
          <a:xfrm>
            <a:off x="9343323" y="3501126"/>
            <a:ext cx="2743200" cy="1481574"/>
            <a:chOff x="9500973" y="3595716"/>
            <a:chExt cx="2743200" cy="1481574"/>
          </a:xfrm>
        </p:grpSpPr>
        <p:sp>
          <p:nvSpPr>
            <p:cNvPr id="31" name="Rectangle 30">
              <a:extLst>
                <a:ext uri="{FF2B5EF4-FFF2-40B4-BE49-F238E27FC236}">
                  <a16:creationId xmlns:a16="http://schemas.microsoft.com/office/drawing/2014/main" id="{D9238ECF-3D19-4902-9649-D898ECA8E5C8}"/>
                </a:ext>
              </a:extLst>
            </p:cNvPr>
            <p:cNvSpPr/>
            <p:nvPr/>
          </p:nvSpPr>
          <p:spPr>
            <a:xfrm>
              <a:off x="9500973" y="3753851"/>
              <a:ext cx="2743200" cy="1323439"/>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srgbClr val="0070C0"/>
                  </a:solidFill>
                  <a:effectLst/>
                  <a:uLnTx/>
                  <a:uFillTx/>
                  <a:latin typeface="Montserrat" panose="00000500000000000000" pitchFamily="2" charset="0"/>
                  <a:ea typeface="+mn-ea"/>
                  <a:cs typeface="+mn-cs"/>
                </a:rPr>
                <a:t>Based on the GTMI component scores, each economy is grouped into one of four categories (A to D)</a:t>
              </a:r>
            </a:p>
          </p:txBody>
        </p:sp>
        <p:grpSp>
          <p:nvGrpSpPr>
            <p:cNvPr id="6" name="Group 5">
              <a:extLst>
                <a:ext uri="{FF2B5EF4-FFF2-40B4-BE49-F238E27FC236}">
                  <a16:creationId xmlns:a16="http://schemas.microsoft.com/office/drawing/2014/main" id="{E221B363-D533-4DC8-90CE-D6EE5F4DDB27}"/>
                </a:ext>
              </a:extLst>
            </p:cNvPr>
            <p:cNvGrpSpPr/>
            <p:nvPr/>
          </p:nvGrpSpPr>
          <p:grpSpPr>
            <a:xfrm>
              <a:off x="9500973" y="3595716"/>
              <a:ext cx="2117438" cy="126605"/>
              <a:chOff x="9736263" y="3154284"/>
              <a:chExt cx="2117438" cy="126605"/>
            </a:xfrm>
          </p:grpSpPr>
          <p:cxnSp>
            <p:nvCxnSpPr>
              <p:cNvPr id="32" name="Straight Connector 31">
                <a:extLst>
                  <a:ext uri="{FF2B5EF4-FFF2-40B4-BE49-F238E27FC236}">
                    <a16:creationId xmlns:a16="http://schemas.microsoft.com/office/drawing/2014/main" id="{41EED3CA-6F6B-4FE9-BC28-C7599E4806E1}"/>
                  </a:ext>
                </a:extLst>
              </p:cNvPr>
              <p:cNvCxnSpPr>
                <a:cxnSpLocks/>
              </p:cNvCxnSpPr>
              <p:nvPr/>
            </p:nvCxnSpPr>
            <p:spPr>
              <a:xfrm>
                <a:off x="10390661" y="3217586"/>
                <a:ext cx="1463040" cy="0"/>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33" name="Rectangle 32">
                <a:extLst>
                  <a:ext uri="{FF2B5EF4-FFF2-40B4-BE49-F238E27FC236}">
                    <a16:creationId xmlns:a16="http://schemas.microsoft.com/office/drawing/2014/main" id="{A695695C-C855-448A-9C58-B1332BC8AA82}"/>
                  </a:ext>
                </a:extLst>
              </p:cNvPr>
              <p:cNvSpPr/>
              <p:nvPr/>
            </p:nvSpPr>
            <p:spPr>
              <a:xfrm>
                <a:off x="9736263" y="3154284"/>
                <a:ext cx="690492" cy="12660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F0"/>
                  </a:solidFill>
                  <a:effectLst/>
                  <a:uLnTx/>
                  <a:uFillTx/>
                  <a:latin typeface="Calibri" panose="020F0502020204030204"/>
                  <a:ea typeface="+mn-ea"/>
                  <a:cs typeface="+mn-cs"/>
                </a:endParaRPr>
              </a:p>
            </p:txBody>
          </p:sp>
        </p:grpSp>
      </p:grpSp>
      <p:grpSp>
        <p:nvGrpSpPr>
          <p:cNvPr id="12" name="Group 11">
            <a:extLst>
              <a:ext uri="{FF2B5EF4-FFF2-40B4-BE49-F238E27FC236}">
                <a16:creationId xmlns:a16="http://schemas.microsoft.com/office/drawing/2014/main" id="{1AA66739-D0B5-4F13-9F2F-C876312395BC}"/>
              </a:ext>
            </a:extLst>
          </p:cNvPr>
          <p:cNvGrpSpPr/>
          <p:nvPr/>
        </p:nvGrpSpPr>
        <p:grpSpPr>
          <a:xfrm>
            <a:off x="9343323" y="2012547"/>
            <a:ext cx="2743200" cy="1258593"/>
            <a:chOff x="9500973" y="2170204"/>
            <a:chExt cx="2743200" cy="1258593"/>
          </a:xfrm>
        </p:grpSpPr>
        <p:sp>
          <p:nvSpPr>
            <p:cNvPr id="22" name="Rectangle 21">
              <a:extLst>
                <a:ext uri="{FF2B5EF4-FFF2-40B4-BE49-F238E27FC236}">
                  <a16:creationId xmlns:a16="http://schemas.microsoft.com/office/drawing/2014/main" id="{D1AD3FF9-2E35-4399-89D4-F7CFC580D4B6}"/>
                </a:ext>
              </a:extLst>
            </p:cNvPr>
            <p:cNvSpPr/>
            <p:nvPr/>
          </p:nvSpPr>
          <p:spPr>
            <a:xfrm>
              <a:off x="9500973" y="2331517"/>
              <a:ext cx="2743200" cy="1097280"/>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srgbClr val="0070C0"/>
                  </a:solidFill>
                  <a:effectLst/>
                  <a:uLnTx/>
                  <a:uFillTx/>
                  <a:latin typeface="Montserrat" panose="00000500000000000000" pitchFamily="2" charset="0"/>
                  <a:ea typeface="+mn-ea"/>
                  <a:cs typeface="+mn-cs"/>
                </a:rPr>
                <a:t>2022 version is mainly based on online survey data provided by government officials</a:t>
              </a:r>
            </a:p>
          </p:txBody>
        </p:sp>
        <p:grpSp>
          <p:nvGrpSpPr>
            <p:cNvPr id="34" name="Group 33">
              <a:extLst>
                <a:ext uri="{FF2B5EF4-FFF2-40B4-BE49-F238E27FC236}">
                  <a16:creationId xmlns:a16="http://schemas.microsoft.com/office/drawing/2014/main" id="{A3988F81-39E5-4B8D-87FD-B5E53368227C}"/>
                </a:ext>
              </a:extLst>
            </p:cNvPr>
            <p:cNvGrpSpPr/>
            <p:nvPr/>
          </p:nvGrpSpPr>
          <p:grpSpPr>
            <a:xfrm>
              <a:off x="9500973" y="2170204"/>
              <a:ext cx="2117438" cy="126605"/>
              <a:chOff x="9736263" y="3154284"/>
              <a:chExt cx="2117438" cy="126605"/>
            </a:xfrm>
          </p:grpSpPr>
          <p:cxnSp>
            <p:nvCxnSpPr>
              <p:cNvPr id="35" name="Straight Connector 34">
                <a:extLst>
                  <a:ext uri="{FF2B5EF4-FFF2-40B4-BE49-F238E27FC236}">
                    <a16:creationId xmlns:a16="http://schemas.microsoft.com/office/drawing/2014/main" id="{6EB01930-0611-43F6-BAAD-B8A1E3076F37}"/>
                  </a:ext>
                </a:extLst>
              </p:cNvPr>
              <p:cNvCxnSpPr>
                <a:cxnSpLocks/>
              </p:cNvCxnSpPr>
              <p:nvPr/>
            </p:nvCxnSpPr>
            <p:spPr>
              <a:xfrm>
                <a:off x="10390661" y="3217586"/>
                <a:ext cx="1463040" cy="0"/>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36" name="Rectangle 35">
                <a:extLst>
                  <a:ext uri="{FF2B5EF4-FFF2-40B4-BE49-F238E27FC236}">
                    <a16:creationId xmlns:a16="http://schemas.microsoft.com/office/drawing/2014/main" id="{7EC38074-0F8A-4F49-B1D8-33D0C4E9079C}"/>
                  </a:ext>
                </a:extLst>
              </p:cNvPr>
              <p:cNvSpPr/>
              <p:nvPr/>
            </p:nvSpPr>
            <p:spPr>
              <a:xfrm>
                <a:off x="9736263" y="3154284"/>
                <a:ext cx="690492" cy="12660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F0"/>
                  </a:solidFill>
                  <a:effectLst/>
                  <a:uLnTx/>
                  <a:uFillTx/>
                  <a:latin typeface="Calibri" panose="020F0502020204030204"/>
                  <a:ea typeface="+mn-ea"/>
                  <a:cs typeface="+mn-cs"/>
                </a:endParaRPr>
              </a:p>
            </p:txBody>
          </p:sp>
        </p:grpSp>
      </p:grpSp>
      <p:grpSp>
        <p:nvGrpSpPr>
          <p:cNvPr id="10" name="Group 9">
            <a:extLst>
              <a:ext uri="{FF2B5EF4-FFF2-40B4-BE49-F238E27FC236}">
                <a16:creationId xmlns:a16="http://schemas.microsoft.com/office/drawing/2014/main" id="{B0F50E20-CE5B-4519-AB92-7DD1A9773A47}"/>
              </a:ext>
            </a:extLst>
          </p:cNvPr>
          <p:cNvGrpSpPr/>
          <p:nvPr/>
        </p:nvGrpSpPr>
        <p:grpSpPr>
          <a:xfrm>
            <a:off x="9343323" y="1024125"/>
            <a:ext cx="2743200" cy="787938"/>
            <a:chOff x="9500973" y="1202796"/>
            <a:chExt cx="2743200" cy="787938"/>
          </a:xfrm>
        </p:grpSpPr>
        <p:sp>
          <p:nvSpPr>
            <p:cNvPr id="19" name="Rectangle 18">
              <a:extLst>
                <a:ext uri="{FF2B5EF4-FFF2-40B4-BE49-F238E27FC236}">
                  <a16:creationId xmlns:a16="http://schemas.microsoft.com/office/drawing/2014/main" id="{DEF98BF5-6A36-4237-A02D-E5AA88334DB8}"/>
                </a:ext>
              </a:extLst>
            </p:cNvPr>
            <p:cNvSpPr/>
            <p:nvPr/>
          </p:nvSpPr>
          <p:spPr>
            <a:xfrm>
              <a:off x="9500973" y="1350654"/>
              <a:ext cx="2743200" cy="640080"/>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srgbClr val="0070C0"/>
                  </a:solidFill>
                  <a:effectLst/>
                  <a:uLnTx/>
                  <a:uFillTx/>
                  <a:latin typeface="Montserrat" panose="00000500000000000000" pitchFamily="2" charset="0"/>
                  <a:ea typeface="+mn-ea"/>
                  <a:cs typeface="+mn-cs"/>
                </a:rPr>
                <a:t>2020 GTMI is based on remotely collected data</a:t>
              </a:r>
            </a:p>
          </p:txBody>
        </p:sp>
        <p:grpSp>
          <p:nvGrpSpPr>
            <p:cNvPr id="37" name="Group 36">
              <a:extLst>
                <a:ext uri="{FF2B5EF4-FFF2-40B4-BE49-F238E27FC236}">
                  <a16:creationId xmlns:a16="http://schemas.microsoft.com/office/drawing/2014/main" id="{75DD94D3-0276-444D-89D8-7BA3EE583374}"/>
                </a:ext>
              </a:extLst>
            </p:cNvPr>
            <p:cNvGrpSpPr/>
            <p:nvPr/>
          </p:nvGrpSpPr>
          <p:grpSpPr>
            <a:xfrm>
              <a:off x="9500973" y="1202796"/>
              <a:ext cx="2117438" cy="126605"/>
              <a:chOff x="9736263" y="3154284"/>
              <a:chExt cx="2117438" cy="126605"/>
            </a:xfrm>
          </p:grpSpPr>
          <p:cxnSp>
            <p:nvCxnSpPr>
              <p:cNvPr id="38" name="Straight Connector 37">
                <a:extLst>
                  <a:ext uri="{FF2B5EF4-FFF2-40B4-BE49-F238E27FC236}">
                    <a16:creationId xmlns:a16="http://schemas.microsoft.com/office/drawing/2014/main" id="{75B9F446-5B1C-49A0-BEA9-DED2707F3C60}"/>
                  </a:ext>
                </a:extLst>
              </p:cNvPr>
              <p:cNvCxnSpPr>
                <a:cxnSpLocks/>
              </p:cNvCxnSpPr>
              <p:nvPr/>
            </p:nvCxnSpPr>
            <p:spPr>
              <a:xfrm>
                <a:off x="10390661" y="3217586"/>
                <a:ext cx="1463040" cy="0"/>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39" name="Rectangle 38">
                <a:extLst>
                  <a:ext uri="{FF2B5EF4-FFF2-40B4-BE49-F238E27FC236}">
                    <a16:creationId xmlns:a16="http://schemas.microsoft.com/office/drawing/2014/main" id="{7E394F6D-B3C7-44AE-915B-4ECE4EF880C6}"/>
                  </a:ext>
                </a:extLst>
              </p:cNvPr>
              <p:cNvSpPr/>
              <p:nvPr/>
            </p:nvSpPr>
            <p:spPr>
              <a:xfrm>
                <a:off x="9736263" y="3154284"/>
                <a:ext cx="690492" cy="12660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F0"/>
                  </a:solidFill>
                  <a:effectLst/>
                  <a:uLnTx/>
                  <a:uFillTx/>
                  <a:latin typeface="Calibri" panose="020F0502020204030204"/>
                  <a:ea typeface="+mn-ea"/>
                  <a:cs typeface="+mn-cs"/>
                </a:endParaRPr>
              </a:p>
            </p:txBody>
          </p:sp>
        </p:grpSp>
      </p:grpSp>
      <p:graphicFrame>
        <p:nvGraphicFramePr>
          <p:cNvPr id="8" name="Table 9">
            <a:extLst>
              <a:ext uri="{FF2B5EF4-FFF2-40B4-BE49-F238E27FC236}">
                <a16:creationId xmlns:a16="http://schemas.microsoft.com/office/drawing/2014/main" id="{1D92A03F-19B9-4857-AB31-571A2FF8D606}"/>
              </a:ext>
            </a:extLst>
          </p:cNvPr>
          <p:cNvGraphicFramePr>
            <a:graphicFrameLocks noGrp="1"/>
          </p:cNvGraphicFramePr>
          <p:nvPr>
            <p:extLst>
              <p:ext uri="{D42A27DB-BD31-4B8C-83A1-F6EECF244321}">
                <p14:modId xmlns:p14="http://schemas.microsoft.com/office/powerpoint/2010/main" val="2802382349"/>
              </p:ext>
            </p:extLst>
          </p:nvPr>
        </p:nvGraphicFramePr>
        <p:xfrm>
          <a:off x="8548573" y="5263546"/>
          <a:ext cx="3282704" cy="1219200"/>
        </p:xfrm>
        <a:graphic>
          <a:graphicData uri="http://schemas.openxmlformats.org/drawingml/2006/table">
            <a:tbl>
              <a:tblPr firstRow="1" bandRow="1">
                <a:tableStyleId>{69012ECD-51FC-41F1-AA8D-1B2483CD663E}</a:tableStyleId>
              </a:tblPr>
              <a:tblGrid>
                <a:gridCol w="640080">
                  <a:extLst>
                    <a:ext uri="{9D8B030D-6E8A-4147-A177-3AD203B41FA5}">
                      <a16:colId xmlns:a16="http://schemas.microsoft.com/office/drawing/2014/main" val="2980608118"/>
                    </a:ext>
                  </a:extLst>
                </a:gridCol>
                <a:gridCol w="813824">
                  <a:extLst>
                    <a:ext uri="{9D8B030D-6E8A-4147-A177-3AD203B41FA5}">
                      <a16:colId xmlns:a16="http://schemas.microsoft.com/office/drawing/2014/main" val="4079146896"/>
                    </a:ext>
                  </a:extLst>
                </a:gridCol>
                <a:gridCol w="1828800">
                  <a:extLst>
                    <a:ext uri="{9D8B030D-6E8A-4147-A177-3AD203B41FA5}">
                      <a16:colId xmlns:a16="http://schemas.microsoft.com/office/drawing/2014/main" val="820860840"/>
                    </a:ext>
                  </a:extLst>
                </a:gridCol>
              </a:tblGrid>
              <a:tr h="182880">
                <a:tc>
                  <a:txBody>
                    <a:bodyPr/>
                    <a:lstStyle/>
                    <a:p>
                      <a:pPr algn="ctr"/>
                      <a:r>
                        <a:rPr lang="en-US" sz="1000" dirty="0">
                          <a:latin typeface="Montserrat" panose="00000500000000000000" pitchFamily="2" charset="0"/>
                        </a:rPr>
                        <a:t>Group</a:t>
                      </a:r>
                    </a:p>
                  </a:txBody>
                  <a:tcPr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00B0F0"/>
                    </a:solidFill>
                  </a:tcPr>
                </a:tc>
                <a:tc>
                  <a:txBody>
                    <a:bodyPr/>
                    <a:lstStyle/>
                    <a:p>
                      <a:pPr algn="ctr"/>
                      <a:r>
                        <a:rPr lang="en-US" sz="1000" dirty="0">
                          <a:latin typeface="Montserrat" panose="00000500000000000000" pitchFamily="2" charset="0"/>
                        </a:rPr>
                        <a:t>Score</a:t>
                      </a:r>
                    </a:p>
                  </a:txBody>
                  <a:tcP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00B0F0"/>
                    </a:solidFill>
                  </a:tcPr>
                </a:tc>
                <a:tc>
                  <a:txBody>
                    <a:bodyPr/>
                    <a:lstStyle/>
                    <a:p>
                      <a:pPr algn="l"/>
                      <a:r>
                        <a:rPr lang="en-US" sz="1000" dirty="0">
                          <a:latin typeface="Montserrat" panose="00000500000000000000" pitchFamily="2" charset="0"/>
                        </a:rPr>
                        <a:t>GTMI</a:t>
                      </a:r>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38264179"/>
                  </a:ext>
                </a:extLst>
              </a:tr>
              <a:tr h="237744">
                <a:tc>
                  <a:txBody>
                    <a:bodyPr/>
                    <a:lstStyle/>
                    <a:p>
                      <a:pPr algn="ctr"/>
                      <a:r>
                        <a:rPr lang="en-US" sz="1000" b="1" dirty="0">
                          <a:solidFill>
                            <a:srgbClr val="0070C0"/>
                          </a:solidFill>
                          <a:latin typeface="Montserrat" panose="00000500000000000000" pitchFamily="2" charset="0"/>
                        </a:rPr>
                        <a:t>A</a:t>
                      </a:r>
                    </a:p>
                  </a:txBody>
                  <a:tcPr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US" sz="1000" b="1" dirty="0">
                          <a:solidFill>
                            <a:srgbClr val="0070C0"/>
                          </a:solidFill>
                          <a:latin typeface="Montserrat" panose="00000500000000000000" pitchFamily="2" charset="0"/>
                        </a:rPr>
                        <a:t>0.75-1.00</a:t>
                      </a:r>
                    </a:p>
                  </a:txBody>
                  <a:tcP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l"/>
                      <a:r>
                        <a:rPr lang="en-US" sz="1000" b="1" dirty="0">
                          <a:solidFill>
                            <a:srgbClr val="0070C0"/>
                          </a:solidFill>
                          <a:latin typeface="Montserrat" panose="00000500000000000000" pitchFamily="2" charset="0"/>
                        </a:rPr>
                        <a:t>Very High &gt; GT Leaders</a:t>
                      </a:r>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410749990"/>
                  </a:ext>
                </a:extLst>
              </a:tr>
              <a:tr h="237744">
                <a:tc>
                  <a:txBody>
                    <a:bodyPr/>
                    <a:lstStyle/>
                    <a:p>
                      <a:pPr algn="ctr"/>
                      <a:r>
                        <a:rPr lang="en-US" sz="1000" b="1" dirty="0">
                          <a:solidFill>
                            <a:srgbClr val="0070C0"/>
                          </a:solidFill>
                          <a:latin typeface="Montserrat" panose="00000500000000000000" pitchFamily="2" charset="0"/>
                        </a:rPr>
                        <a:t>B</a:t>
                      </a:r>
                    </a:p>
                  </a:txBody>
                  <a:tcPr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US" sz="1000" b="1" dirty="0">
                          <a:solidFill>
                            <a:srgbClr val="0070C0"/>
                          </a:solidFill>
                          <a:latin typeface="Montserrat" panose="00000500000000000000" pitchFamily="2" charset="0"/>
                        </a:rPr>
                        <a:t>0.50-0.74</a:t>
                      </a:r>
                    </a:p>
                  </a:txBody>
                  <a:tcP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l"/>
                      <a:r>
                        <a:rPr lang="en-US" sz="1000" b="1" dirty="0">
                          <a:solidFill>
                            <a:srgbClr val="0070C0"/>
                          </a:solidFill>
                          <a:latin typeface="Montserrat" panose="00000500000000000000" pitchFamily="2" charset="0"/>
                        </a:rPr>
                        <a:t>High &gt; Significant Focus</a:t>
                      </a:r>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627262405"/>
                  </a:ext>
                </a:extLst>
              </a:tr>
              <a:tr h="237744">
                <a:tc>
                  <a:txBody>
                    <a:bodyPr/>
                    <a:lstStyle/>
                    <a:p>
                      <a:pPr algn="ctr"/>
                      <a:r>
                        <a:rPr lang="en-US" sz="1000" b="1" dirty="0">
                          <a:solidFill>
                            <a:srgbClr val="0070C0"/>
                          </a:solidFill>
                          <a:latin typeface="Montserrat" panose="00000500000000000000" pitchFamily="2" charset="0"/>
                        </a:rPr>
                        <a:t>C</a:t>
                      </a:r>
                    </a:p>
                  </a:txBody>
                  <a:tcPr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US" sz="1000" b="1" dirty="0">
                          <a:solidFill>
                            <a:srgbClr val="0070C0"/>
                          </a:solidFill>
                          <a:latin typeface="Montserrat" panose="00000500000000000000" pitchFamily="2" charset="0"/>
                        </a:rPr>
                        <a:t>0.25-0.49</a:t>
                      </a:r>
                    </a:p>
                  </a:txBody>
                  <a:tcP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l"/>
                      <a:r>
                        <a:rPr lang="en-US" sz="1000" b="1" dirty="0">
                          <a:solidFill>
                            <a:srgbClr val="0070C0"/>
                          </a:solidFill>
                          <a:latin typeface="Montserrat" panose="00000500000000000000" pitchFamily="2" charset="0"/>
                        </a:rPr>
                        <a:t>Medium &gt; Some Focus</a:t>
                      </a:r>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688832984"/>
                  </a:ext>
                </a:extLst>
              </a:tr>
              <a:tr h="237744">
                <a:tc>
                  <a:txBody>
                    <a:bodyPr/>
                    <a:lstStyle/>
                    <a:p>
                      <a:pPr algn="ctr"/>
                      <a:r>
                        <a:rPr lang="en-US" sz="1000" b="1" dirty="0">
                          <a:solidFill>
                            <a:srgbClr val="0070C0"/>
                          </a:solidFill>
                          <a:latin typeface="Montserrat" panose="00000500000000000000" pitchFamily="2" charset="0"/>
                        </a:rPr>
                        <a:t>D</a:t>
                      </a:r>
                    </a:p>
                  </a:txBody>
                  <a:tcPr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US" sz="1000" b="1" dirty="0">
                          <a:solidFill>
                            <a:srgbClr val="0070C0"/>
                          </a:solidFill>
                          <a:latin typeface="Montserrat" panose="00000500000000000000" pitchFamily="2" charset="0"/>
                        </a:rPr>
                        <a:t>0.00-0.24</a:t>
                      </a:r>
                    </a:p>
                  </a:txBody>
                  <a:tcP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l"/>
                      <a:r>
                        <a:rPr lang="en-US" sz="1000" b="1" dirty="0">
                          <a:solidFill>
                            <a:srgbClr val="0070C0"/>
                          </a:solidFill>
                          <a:latin typeface="Montserrat" panose="00000500000000000000" pitchFamily="2" charset="0"/>
                        </a:rPr>
                        <a:t>Low &gt; Minimal Focus</a:t>
                      </a:r>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581536926"/>
                  </a:ext>
                </a:extLst>
              </a:tr>
            </a:tbl>
          </a:graphicData>
        </a:graphic>
      </p:graphicFrame>
      <p:sp>
        <p:nvSpPr>
          <p:cNvPr id="45" name="TextBox 44">
            <a:extLst>
              <a:ext uri="{FF2B5EF4-FFF2-40B4-BE49-F238E27FC236}">
                <a16:creationId xmlns:a16="http://schemas.microsoft.com/office/drawing/2014/main" id="{AFA62027-C688-47B2-AD1E-56E4309E064F}"/>
              </a:ext>
            </a:extLst>
          </p:cNvPr>
          <p:cNvSpPr txBox="1"/>
          <p:nvPr/>
        </p:nvSpPr>
        <p:spPr>
          <a:xfrm>
            <a:off x="237707" y="6308640"/>
            <a:ext cx="8472783" cy="461665"/>
          </a:xfrm>
          <a:prstGeom prst="rect">
            <a:avLst/>
          </a:prstGeom>
          <a:noFill/>
        </p:spPr>
        <p:txBody>
          <a:bodyPr wrap="square">
            <a:spAutoFit/>
          </a:bodyPr>
          <a:lstStyle/>
          <a:p>
            <a:pPr algn="ctr"/>
            <a:r>
              <a:rPr lang="en-US" sz="1200" b="1" dirty="0">
                <a:effectLst/>
                <a:latin typeface="Montserrat" panose="00000500000000000000" pitchFamily="2" charset="0"/>
                <a:ea typeface="Calibri" panose="020F0502020204030204" pitchFamily="34" charset="0"/>
                <a:cs typeface="Times New Roman" panose="02020603050405020304" pitchFamily="18" charset="0"/>
              </a:rPr>
              <a:t>GTMI showcases a country’s overall advancement in digital transformation. </a:t>
            </a:r>
          </a:p>
          <a:p>
            <a:pPr algn="ctr"/>
            <a:r>
              <a:rPr lang="en-US" sz="1200" b="1" dirty="0">
                <a:effectLst/>
                <a:latin typeface="Montserrat" panose="00000500000000000000" pitchFamily="2" charset="0"/>
                <a:ea typeface="Calibri" panose="020F0502020204030204" pitchFamily="34" charset="0"/>
                <a:cs typeface="Times New Roman" panose="02020603050405020304" pitchFamily="18" charset="0"/>
              </a:rPr>
              <a:t>GTMI is not intended to create a ranking or assess a country’s readiness for or performance of GovTech</a:t>
            </a:r>
            <a:r>
              <a:rPr lang="en-US" sz="1200" b="1" dirty="0">
                <a:latin typeface="Montserrat" panose="00000500000000000000" pitchFamily="2" charset="0"/>
                <a:ea typeface="Calibri" panose="020F0502020204030204" pitchFamily="34" charset="0"/>
                <a:cs typeface="Times New Roman" panose="02020603050405020304" pitchFamily="18" charset="0"/>
              </a:rPr>
              <a:t>.</a:t>
            </a:r>
            <a:endParaRPr lang="en-US" sz="1200" b="1" dirty="0">
              <a:latin typeface="Montserrat" panose="00000500000000000000" pitchFamily="2" charset="0"/>
            </a:endParaRPr>
          </a:p>
        </p:txBody>
      </p:sp>
      <p:pic>
        <p:nvPicPr>
          <p:cNvPr id="25" name="Picture 24" descr="Text&#10;&#10;Description automatically generated with medium confidence">
            <a:extLst>
              <a:ext uri="{FF2B5EF4-FFF2-40B4-BE49-F238E27FC236}">
                <a16:creationId xmlns:a16="http://schemas.microsoft.com/office/drawing/2014/main" id="{8C1151C4-2EE4-4291-A6C8-92CCD8CF1F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627" y="119411"/>
            <a:ext cx="1592295" cy="548640"/>
          </a:xfrm>
          <a:prstGeom prst="rect">
            <a:avLst/>
          </a:prstGeom>
        </p:spPr>
      </p:pic>
    </p:spTree>
    <p:extLst>
      <p:ext uri="{BB962C8B-B14F-4D97-AF65-F5344CB8AC3E}">
        <p14:creationId xmlns:p14="http://schemas.microsoft.com/office/powerpoint/2010/main" val="5930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2A87E372-6F8D-4CB5-BEB9-E93975F60C3D}"/>
              </a:ext>
            </a:extLst>
          </p:cNvPr>
          <p:cNvSpPr/>
          <p:nvPr/>
        </p:nvSpPr>
        <p:spPr>
          <a:xfrm>
            <a:off x="10510" y="741780"/>
            <a:ext cx="5212080" cy="612648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16">
            <a:extLst>
              <a:ext uri="{FF2B5EF4-FFF2-40B4-BE49-F238E27FC236}">
                <a16:creationId xmlns:a16="http://schemas.microsoft.com/office/drawing/2014/main" id="{DF16A740-902E-4174-B247-39F2C84484DB}"/>
              </a:ext>
            </a:extLst>
          </p:cNvPr>
          <p:cNvSpPr>
            <a:spLocks noGrp="1"/>
          </p:cNvSpPr>
          <p:nvPr>
            <p:ph type="sldNum" sz="quarter" idx="12"/>
          </p:nvPr>
        </p:nvSpPr>
        <p:spPr>
          <a:xfrm>
            <a:off x="11490426" y="6577066"/>
            <a:ext cx="548640" cy="182880"/>
          </a:xfrm>
        </p:spPr>
        <p:txBody>
          <a:bodyPr/>
          <a:lstStyle/>
          <a:p>
            <a:fld id="{69E4C1A1-F8C7-4D21-BD7F-8AC1C55994DC}" type="slidenum">
              <a:rPr lang="en-US" smtClean="0"/>
              <a:t>9</a:t>
            </a:fld>
            <a:endParaRPr lang="en-US" dirty="0"/>
          </a:p>
        </p:txBody>
      </p:sp>
      <p:sp>
        <p:nvSpPr>
          <p:cNvPr id="13" name="TextBox 12">
            <a:extLst>
              <a:ext uri="{FF2B5EF4-FFF2-40B4-BE49-F238E27FC236}">
                <a16:creationId xmlns:a16="http://schemas.microsoft.com/office/drawing/2014/main" id="{0F600053-6A3F-4802-AE6D-03192A3B9FF4}"/>
              </a:ext>
            </a:extLst>
          </p:cNvPr>
          <p:cNvSpPr txBox="1"/>
          <p:nvPr/>
        </p:nvSpPr>
        <p:spPr>
          <a:xfrm>
            <a:off x="5548904" y="119411"/>
            <a:ext cx="6388287" cy="523220"/>
          </a:xfrm>
          <a:prstGeom prst="rect">
            <a:avLst/>
          </a:prstGeom>
          <a:noFill/>
        </p:spPr>
        <p:txBody>
          <a:bodyPr wrap="none" rtlCol="0">
            <a:spAutoFit/>
          </a:bodyPr>
          <a:lstStyle/>
          <a:p>
            <a:pPr algn="r"/>
            <a:r>
              <a:rPr lang="en-US" sz="2800" b="1" dirty="0">
                <a:solidFill>
                  <a:srgbClr val="0000CC"/>
                </a:solidFill>
                <a:latin typeface="Montserrat" panose="00000500000000000000" pitchFamily="2" charset="0"/>
              </a:rPr>
              <a:t>2022 GTMI: International Outlook</a:t>
            </a:r>
          </a:p>
        </p:txBody>
      </p:sp>
      <p:sp>
        <p:nvSpPr>
          <p:cNvPr id="5" name="Arrow: Right 4">
            <a:extLst>
              <a:ext uri="{FF2B5EF4-FFF2-40B4-BE49-F238E27FC236}">
                <a16:creationId xmlns:a16="http://schemas.microsoft.com/office/drawing/2014/main" id="{FF4A0742-F61A-47BC-9F41-A84E5403569F}"/>
              </a:ext>
            </a:extLst>
          </p:cNvPr>
          <p:cNvSpPr/>
          <p:nvPr/>
        </p:nvSpPr>
        <p:spPr>
          <a:xfrm>
            <a:off x="8540205" y="1936583"/>
            <a:ext cx="365760" cy="365760"/>
          </a:xfrm>
          <a:prstGeom prst="rightArrow">
            <a:avLst/>
          </a:prstGeom>
          <a:solidFill>
            <a:srgbClr val="FFFF00"/>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86FE2631-A4F3-435D-8378-E37DEDE8935C}"/>
              </a:ext>
            </a:extLst>
          </p:cNvPr>
          <p:cNvSpPr/>
          <p:nvPr/>
        </p:nvSpPr>
        <p:spPr>
          <a:xfrm>
            <a:off x="8540205" y="4958403"/>
            <a:ext cx="365760" cy="365760"/>
          </a:xfrm>
          <a:prstGeom prst="rightArrow">
            <a:avLst/>
          </a:prstGeom>
          <a:solidFill>
            <a:srgbClr val="FFFF00"/>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FB685D7B-F9CA-46F6-B2B0-2D151620F8FF}"/>
              </a:ext>
            </a:extLst>
          </p:cNvPr>
          <p:cNvGrpSpPr/>
          <p:nvPr/>
        </p:nvGrpSpPr>
        <p:grpSpPr>
          <a:xfrm>
            <a:off x="5586229" y="747863"/>
            <a:ext cx="2743200" cy="2743200"/>
            <a:chOff x="467711" y="810923"/>
            <a:chExt cx="2743200" cy="2743200"/>
          </a:xfrm>
        </p:grpSpPr>
        <p:pic>
          <p:nvPicPr>
            <p:cNvPr id="22" name="Picture 21">
              <a:extLst>
                <a:ext uri="{FF2B5EF4-FFF2-40B4-BE49-F238E27FC236}">
                  <a16:creationId xmlns:a16="http://schemas.microsoft.com/office/drawing/2014/main" id="{01F4A21D-27CA-44BE-A142-6F00579579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7711" y="810923"/>
              <a:ext cx="2743200" cy="2743200"/>
            </a:xfrm>
            <a:prstGeom prst="rect">
              <a:avLst/>
            </a:prstGeom>
            <a:noFill/>
          </p:spPr>
        </p:pic>
        <p:sp>
          <p:nvSpPr>
            <p:cNvPr id="26" name="Rectangle 25">
              <a:extLst>
                <a:ext uri="{FF2B5EF4-FFF2-40B4-BE49-F238E27FC236}">
                  <a16:creationId xmlns:a16="http://schemas.microsoft.com/office/drawing/2014/main" id="{9F276450-5024-42C0-A467-47CE34E9CB7D}"/>
                </a:ext>
              </a:extLst>
            </p:cNvPr>
            <p:cNvSpPr/>
            <p:nvPr/>
          </p:nvSpPr>
          <p:spPr>
            <a:xfrm>
              <a:off x="2424365" y="1166101"/>
              <a:ext cx="640080" cy="274320"/>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400" b="1" i="0" u="none" strike="noStrike" kern="1200" cap="none" spc="0" normalizeH="0" baseline="0" noProof="0" dirty="0">
                  <a:ln>
                    <a:noFill/>
                  </a:ln>
                  <a:solidFill>
                    <a:srgbClr val="0070C0"/>
                  </a:solidFill>
                  <a:effectLst/>
                  <a:uLnTx/>
                  <a:uFillTx/>
                  <a:latin typeface="Montserrat" panose="00000500000000000000" pitchFamily="2" charset="0"/>
                  <a:ea typeface="+mn-ea"/>
                  <a:cs typeface="+mn-cs"/>
                </a:rPr>
                <a:t>2020</a:t>
              </a:r>
            </a:p>
          </p:txBody>
        </p:sp>
      </p:grpSp>
      <p:grpSp>
        <p:nvGrpSpPr>
          <p:cNvPr id="8" name="Group 7">
            <a:extLst>
              <a:ext uri="{FF2B5EF4-FFF2-40B4-BE49-F238E27FC236}">
                <a16:creationId xmlns:a16="http://schemas.microsoft.com/office/drawing/2014/main" id="{72E8D567-54FF-4F69-BA4B-78985C522847}"/>
              </a:ext>
            </a:extLst>
          </p:cNvPr>
          <p:cNvGrpSpPr/>
          <p:nvPr/>
        </p:nvGrpSpPr>
        <p:grpSpPr>
          <a:xfrm>
            <a:off x="9086173" y="747863"/>
            <a:ext cx="2743200" cy="2743200"/>
            <a:chOff x="3883574" y="810923"/>
            <a:chExt cx="2743200" cy="2743200"/>
          </a:xfrm>
        </p:grpSpPr>
        <p:pic>
          <p:nvPicPr>
            <p:cNvPr id="21" name="Picture 20">
              <a:extLst>
                <a:ext uri="{FF2B5EF4-FFF2-40B4-BE49-F238E27FC236}">
                  <a16:creationId xmlns:a16="http://schemas.microsoft.com/office/drawing/2014/main" id="{EC5DCC05-9094-4826-925E-4AD23D9E280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83574" y="810923"/>
              <a:ext cx="2743200" cy="2743200"/>
            </a:xfrm>
            <a:prstGeom prst="rect">
              <a:avLst/>
            </a:prstGeom>
            <a:noFill/>
          </p:spPr>
        </p:pic>
        <p:sp>
          <p:nvSpPr>
            <p:cNvPr id="28" name="Rectangle 27">
              <a:extLst>
                <a:ext uri="{FF2B5EF4-FFF2-40B4-BE49-F238E27FC236}">
                  <a16:creationId xmlns:a16="http://schemas.microsoft.com/office/drawing/2014/main" id="{3739C858-E5A7-4720-86EF-5D4BDB401EB4}"/>
                </a:ext>
              </a:extLst>
            </p:cNvPr>
            <p:cNvSpPr/>
            <p:nvPr/>
          </p:nvSpPr>
          <p:spPr>
            <a:xfrm>
              <a:off x="5848236" y="1166101"/>
              <a:ext cx="640080" cy="307777"/>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400" b="1" i="0" u="none" strike="noStrike" kern="1200" cap="none" spc="0" normalizeH="0" baseline="0" noProof="0" dirty="0">
                  <a:ln>
                    <a:noFill/>
                  </a:ln>
                  <a:solidFill>
                    <a:srgbClr val="0070C0"/>
                  </a:solidFill>
                  <a:effectLst/>
                  <a:uLnTx/>
                  <a:uFillTx/>
                  <a:latin typeface="Montserrat" panose="00000500000000000000" pitchFamily="2" charset="0"/>
                  <a:ea typeface="+mn-ea"/>
                  <a:cs typeface="+mn-cs"/>
                </a:rPr>
                <a:t>2022</a:t>
              </a:r>
            </a:p>
          </p:txBody>
        </p:sp>
      </p:grpSp>
      <p:grpSp>
        <p:nvGrpSpPr>
          <p:cNvPr id="10" name="Group 9">
            <a:extLst>
              <a:ext uri="{FF2B5EF4-FFF2-40B4-BE49-F238E27FC236}">
                <a16:creationId xmlns:a16="http://schemas.microsoft.com/office/drawing/2014/main" id="{517FC049-A94B-446A-91F5-4CFAA365ABF3}"/>
              </a:ext>
            </a:extLst>
          </p:cNvPr>
          <p:cNvGrpSpPr/>
          <p:nvPr/>
        </p:nvGrpSpPr>
        <p:grpSpPr>
          <a:xfrm>
            <a:off x="5586229" y="3769683"/>
            <a:ext cx="2743200" cy="2743200"/>
            <a:chOff x="467711" y="3769683"/>
            <a:chExt cx="2743200" cy="2743200"/>
          </a:xfrm>
        </p:grpSpPr>
        <p:pic>
          <p:nvPicPr>
            <p:cNvPr id="24" name="Picture 23">
              <a:extLst>
                <a:ext uri="{FF2B5EF4-FFF2-40B4-BE49-F238E27FC236}">
                  <a16:creationId xmlns:a16="http://schemas.microsoft.com/office/drawing/2014/main" id="{A3075099-CB6C-4814-9FC2-1874BF75BC4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7711" y="3769683"/>
              <a:ext cx="2743200" cy="2743200"/>
            </a:xfrm>
            <a:prstGeom prst="rect">
              <a:avLst/>
            </a:prstGeom>
            <a:noFill/>
          </p:spPr>
        </p:pic>
        <p:sp>
          <p:nvSpPr>
            <p:cNvPr id="30" name="Rectangle 29">
              <a:extLst>
                <a:ext uri="{FF2B5EF4-FFF2-40B4-BE49-F238E27FC236}">
                  <a16:creationId xmlns:a16="http://schemas.microsoft.com/office/drawing/2014/main" id="{3C6C173E-0FC0-4D7D-B308-18F53E9EF6CA}"/>
                </a:ext>
              </a:extLst>
            </p:cNvPr>
            <p:cNvSpPr/>
            <p:nvPr/>
          </p:nvSpPr>
          <p:spPr>
            <a:xfrm>
              <a:off x="2427509" y="4126455"/>
              <a:ext cx="640080" cy="274320"/>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400" b="1" i="0" u="none" strike="noStrike" kern="1200" cap="none" spc="0" normalizeH="0" baseline="0" noProof="0" dirty="0">
                  <a:ln>
                    <a:noFill/>
                  </a:ln>
                  <a:solidFill>
                    <a:srgbClr val="0070C0"/>
                  </a:solidFill>
                  <a:effectLst/>
                  <a:uLnTx/>
                  <a:uFillTx/>
                  <a:latin typeface="Montserrat" panose="00000500000000000000" pitchFamily="2" charset="0"/>
                  <a:ea typeface="+mn-ea"/>
                  <a:cs typeface="+mn-cs"/>
                </a:rPr>
                <a:t>2020</a:t>
              </a:r>
            </a:p>
          </p:txBody>
        </p:sp>
      </p:grpSp>
      <p:grpSp>
        <p:nvGrpSpPr>
          <p:cNvPr id="7" name="Group 6">
            <a:extLst>
              <a:ext uri="{FF2B5EF4-FFF2-40B4-BE49-F238E27FC236}">
                <a16:creationId xmlns:a16="http://schemas.microsoft.com/office/drawing/2014/main" id="{142A8587-BDAD-4AC1-B191-DCC00D5EAE88}"/>
              </a:ext>
            </a:extLst>
          </p:cNvPr>
          <p:cNvGrpSpPr/>
          <p:nvPr/>
        </p:nvGrpSpPr>
        <p:grpSpPr>
          <a:xfrm>
            <a:off x="9086173" y="3769683"/>
            <a:ext cx="2743200" cy="2743200"/>
            <a:chOff x="3883574" y="3769683"/>
            <a:chExt cx="2743200" cy="2743200"/>
          </a:xfrm>
        </p:grpSpPr>
        <p:pic>
          <p:nvPicPr>
            <p:cNvPr id="23" name="Picture 22">
              <a:extLst>
                <a:ext uri="{FF2B5EF4-FFF2-40B4-BE49-F238E27FC236}">
                  <a16:creationId xmlns:a16="http://schemas.microsoft.com/office/drawing/2014/main" id="{DE501B0B-4522-4D38-A300-48F85DD984A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83574" y="3769683"/>
              <a:ext cx="2743200" cy="2743200"/>
            </a:xfrm>
            <a:prstGeom prst="rect">
              <a:avLst/>
            </a:prstGeom>
            <a:noFill/>
          </p:spPr>
        </p:pic>
        <p:sp>
          <p:nvSpPr>
            <p:cNvPr id="32" name="Rectangle 31">
              <a:extLst>
                <a:ext uri="{FF2B5EF4-FFF2-40B4-BE49-F238E27FC236}">
                  <a16:creationId xmlns:a16="http://schemas.microsoft.com/office/drawing/2014/main" id="{2C701C41-7F46-4A4B-A818-313771603078}"/>
                </a:ext>
              </a:extLst>
            </p:cNvPr>
            <p:cNvSpPr/>
            <p:nvPr/>
          </p:nvSpPr>
          <p:spPr>
            <a:xfrm>
              <a:off x="5840871" y="4135038"/>
              <a:ext cx="640080" cy="307777"/>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400" b="1" i="0" u="none" strike="noStrike" kern="1200" cap="none" spc="0" normalizeH="0" baseline="0" noProof="0" dirty="0">
                  <a:ln>
                    <a:noFill/>
                  </a:ln>
                  <a:solidFill>
                    <a:srgbClr val="0070C0"/>
                  </a:solidFill>
                  <a:effectLst/>
                  <a:uLnTx/>
                  <a:uFillTx/>
                  <a:latin typeface="Montserrat" panose="00000500000000000000" pitchFamily="2" charset="0"/>
                  <a:ea typeface="+mn-ea"/>
                  <a:cs typeface="+mn-cs"/>
                </a:rPr>
                <a:t>2022</a:t>
              </a:r>
            </a:p>
          </p:txBody>
        </p:sp>
      </p:grpSp>
      <p:sp>
        <p:nvSpPr>
          <p:cNvPr id="40" name="Rectangle 39">
            <a:extLst>
              <a:ext uri="{FF2B5EF4-FFF2-40B4-BE49-F238E27FC236}">
                <a16:creationId xmlns:a16="http://schemas.microsoft.com/office/drawing/2014/main" id="{1AE28586-7CCD-48CC-A9EC-927D6A54598D}"/>
              </a:ext>
            </a:extLst>
          </p:cNvPr>
          <p:cNvSpPr/>
          <p:nvPr/>
        </p:nvSpPr>
        <p:spPr>
          <a:xfrm>
            <a:off x="346901" y="1997934"/>
            <a:ext cx="4572000" cy="584775"/>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srgbClr val="0070C0"/>
                </a:solidFill>
                <a:effectLst/>
                <a:uLnTx/>
                <a:uFillTx/>
                <a:latin typeface="Montserrat" panose="00000500000000000000" pitchFamily="2" charset="0"/>
                <a:ea typeface="+mn-ea"/>
                <a:cs typeface="+mn-cs"/>
              </a:rPr>
              <a:t>The GTMI global average value has risen from 0.519 in 2020 to 0.552 in 2022. </a:t>
            </a:r>
          </a:p>
        </p:txBody>
      </p:sp>
      <p:grpSp>
        <p:nvGrpSpPr>
          <p:cNvPr id="41" name="Group 40">
            <a:extLst>
              <a:ext uri="{FF2B5EF4-FFF2-40B4-BE49-F238E27FC236}">
                <a16:creationId xmlns:a16="http://schemas.microsoft.com/office/drawing/2014/main" id="{B7BF45AC-2FA2-4CD4-A280-2CE30E708FD4}"/>
              </a:ext>
            </a:extLst>
          </p:cNvPr>
          <p:cNvGrpSpPr/>
          <p:nvPr/>
        </p:nvGrpSpPr>
        <p:grpSpPr>
          <a:xfrm>
            <a:off x="325873" y="1829056"/>
            <a:ext cx="4494878" cy="126605"/>
            <a:chOff x="9736263" y="3154284"/>
            <a:chExt cx="4494878" cy="126605"/>
          </a:xfrm>
        </p:grpSpPr>
        <p:cxnSp>
          <p:nvCxnSpPr>
            <p:cNvPr id="42" name="Straight Connector 41">
              <a:extLst>
                <a:ext uri="{FF2B5EF4-FFF2-40B4-BE49-F238E27FC236}">
                  <a16:creationId xmlns:a16="http://schemas.microsoft.com/office/drawing/2014/main" id="{8FAD591C-394B-4E8F-8C57-255D33035365}"/>
                </a:ext>
              </a:extLst>
            </p:cNvPr>
            <p:cNvCxnSpPr>
              <a:cxnSpLocks/>
            </p:cNvCxnSpPr>
            <p:nvPr/>
          </p:nvCxnSpPr>
          <p:spPr>
            <a:xfrm>
              <a:off x="10390661" y="3217586"/>
              <a:ext cx="3840480" cy="0"/>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43" name="Rectangle 42">
              <a:extLst>
                <a:ext uri="{FF2B5EF4-FFF2-40B4-BE49-F238E27FC236}">
                  <a16:creationId xmlns:a16="http://schemas.microsoft.com/office/drawing/2014/main" id="{D7508150-9504-4CAD-A2F3-6168A3913FCF}"/>
                </a:ext>
              </a:extLst>
            </p:cNvPr>
            <p:cNvSpPr/>
            <p:nvPr/>
          </p:nvSpPr>
          <p:spPr>
            <a:xfrm>
              <a:off x="9736263" y="3154284"/>
              <a:ext cx="690492" cy="12660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F0"/>
                </a:solidFill>
                <a:effectLst/>
                <a:uLnTx/>
                <a:uFillTx/>
                <a:latin typeface="Calibri" panose="020F0502020204030204"/>
                <a:ea typeface="+mn-ea"/>
                <a:cs typeface="+mn-cs"/>
              </a:endParaRPr>
            </a:p>
          </p:txBody>
        </p:sp>
      </p:grpSp>
      <p:sp>
        <p:nvSpPr>
          <p:cNvPr id="44" name="TextBox 43">
            <a:extLst>
              <a:ext uri="{FF2B5EF4-FFF2-40B4-BE49-F238E27FC236}">
                <a16:creationId xmlns:a16="http://schemas.microsoft.com/office/drawing/2014/main" id="{1C40B368-CCDE-4A68-A402-A592DBFDF92B}"/>
              </a:ext>
            </a:extLst>
          </p:cNvPr>
          <p:cNvSpPr txBox="1"/>
          <p:nvPr/>
        </p:nvSpPr>
        <p:spPr>
          <a:xfrm>
            <a:off x="10510" y="741780"/>
            <a:ext cx="5212080" cy="861774"/>
          </a:xfrm>
          <a:prstGeom prst="rect">
            <a:avLst/>
          </a:prstGeom>
          <a:solidFill>
            <a:srgbClr val="CCFFFF"/>
          </a:solidFill>
        </p:spPr>
        <p:txBody>
          <a:bodyPr wrap="square">
            <a:spAutoFit/>
          </a:bodyPr>
          <a:lstStyle/>
          <a:p>
            <a:pPr marL="0" marR="0" indent="0" algn="ctr">
              <a:spcBef>
                <a:spcPts val="0"/>
              </a:spcBef>
            </a:pPr>
            <a:r>
              <a:rPr lang="en-US" sz="1600" i="1" dirty="0">
                <a:solidFill>
                  <a:srgbClr val="000000"/>
                </a:solidFill>
                <a:latin typeface="Montserrat" panose="00000500000000000000" pitchFamily="2" charset="0"/>
                <a:ea typeface="Calibri" panose="020F0502020204030204" pitchFamily="34" charset="0"/>
              </a:rPr>
              <a:t>D</a:t>
            </a:r>
            <a:r>
              <a:rPr lang="en-US" sz="1600" i="1" dirty="0">
                <a:solidFill>
                  <a:srgbClr val="000000"/>
                </a:solidFill>
                <a:effectLst/>
                <a:latin typeface="Montserrat" panose="00000500000000000000" pitchFamily="2" charset="0"/>
                <a:ea typeface="Calibri" panose="020F0502020204030204" pitchFamily="34" charset="0"/>
              </a:rPr>
              <a:t>espite progress in online service delivery</a:t>
            </a:r>
          </a:p>
          <a:p>
            <a:pPr marL="0" marR="0" indent="0" algn="ctr">
              <a:spcBef>
                <a:spcPts val="0"/>
              </a:spcBef>
            </a:pPr>
            <a:r>
              <a:rPr lang="en-US" sz="1600" i="1" dirty="0">
                <a:solidFill>
                  <a:srgbClr val="000000"/>
                </a:solidFill>
                <a:effectLst/>
                <a:latin typeface="Montserrat" panose="00000500000000000000" pitchFamily="2" charset="0"/>
                <a:ea typeface="Calibri" panose="020F0502020204030204" pitchFamily="34" charset="0"/>
              </a:rPr>
              <a:t>and underlying shared platforms, </a:t>
            </a:r>
          </a:p>
          <a:p>
            <a:pPr marL="0" marR="0" indent="0" algn="ctr">
              <a:spcBef>
                <a:spcPts val="0"/>
              </a:spcBef>
            </a:pPr>
            <a:r>
              <a:rPr lang="en-US" sz="1600" b="1" i="1" dirty="0">
                <a:solidFill>
                  <a:srgbClr val="0070C0"/>
                </a:solidFill>
                <a:effectLst/>
                <a:latin typeface="Montserrat" panose="00000500000000000000" pitchFamily="2" charset="0"/>
                <a:ea typeface="Calibri" panose="020F0502020204030204" pitchFamily="34" charset="0"/>
              </a:rPr>
              <a:t>the digital divide widens.</a:t>
            </a:r>
            <a:endParaRPr lang="en-US" sz="1600" b="1" dirty="0">
              <a:solidFill>
                <a:srgbClr val="0070C0"/>
              </a:solidFill>
              <a:effectLst/>
              <a:latin typeface="Montserrat" panose="00000500000000000000" pitchFamily="2" charset="0"/>
              <a:ea typeface="Calibri" panose="020F0502020204030204" pitchFamily="34" charset="0"/>
            </a:endParaRPr>
          </a:p>
        </p:txBody>
      </p:sp>
      <p:sp>
        <p:nvSpPr>
          <p:cNvPr id="48" name="Rectangle 47">
            <a:extLst>
              <a:ext uri="{FF2B5EF4-FFF2-40B4-BE49-F238E27FC236}">
                <a16:creationId xmlns:a16="http://schemas.microsoft.com/office/drawing/2014/main" id="{D394CB8C-DA52-41B6-8599-12247912DC88}"/>
              </a:ext>
            </a:extLst>
          </p:cNvPr>
          <p:cNvSpPr/>
          <p:nvPr/>
        </p:nvSpPr>
        <p:spPr>
          <a:xfrm>
            <a:off x="341651" y="3012171"/>
            <a:ext cx="4846320" cy="640080"/>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srgbClr val="0070C0"/>
                </a:solidFill>
                <a:effectLst/>
                <a:uLnTx/>
                <a:uFillTx/>
                <a:latin typeface="Montserrat" panose="00000500000000000000" pitchFamily="2" charset="0"/>
                <a:ea typeface="+mn-ea"/>
                <a:cs typeface="+mn-cs"/>
              </a:rPr>
              <a:t>There is an overall improvement in GovTech maturity levels across economies</a:t>
            </a:r>
          </a:p>
        </p:txBody>
      </p:sp>
      <p:grpSp>
        <p:nvGrpSpPr>
          <p:cNvPr id="49" name="Group 48">
            <a:extLst>
              <a:ext uri="{FF2B5EF4-FFF2-40B4-BE49-F238E27FC236}">
                <a16:creationId xmlns:a16="http://schemas.microsoft.com/office/drawing/2014/main" id="{68068A13-1EFC-4748-8286-23ECF61409CD}"/>
              </a:ext>
            </a:extLst>
          </p:cNvPr>
          <p:cNvGrpSpPr/>
          <p:nvPr/>
        </p:nvGrpSpPr>
        <p:grpSpPr>
          <a:xfrm>
            <a:off x="320623" y="2832783"/>
            <a:ext cx="4494878" cy="126605"/>
            <a:chOff x="9736263" y="3154284"/>
            <a:chExt cx="4494878" cy="126605"/>
          </a:xfrm>
        </p:grpSpPr>
        <p:cxnSp>
          <p:nvCxnSpPr>
            <p:cNvPr id="50" name="Straight Connector 49">
              <a:extLst>
                <a:ext uri="{FF2B5EF4-FFF2-40B4-BE49-F238E27FC236}">
                  <a16:creationId xmlns:a16="http://schemas.microsoft.com/office/drawing/2014/main" id="{EA2C60E7-8D7B-4A10-ABC6-97FF9B60F9F8}"/>
                </a:ext>
              </a:extLst>
            </p:cNvPr>
            <p:cNvCxnSpPr>
              <a:cxnSpLocks/>
            </p:cNvCxnSpPr>
            <p:nvPr/>
          </p:nvCxnSpPr>
          <p:spPr>
            <a:xfrm>
              <a:off x="10390661" y="3217586"/>
              <a:ext cx="3840480" cy="0"/>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51" name="Rectangle 50">
              <a:extLst>
                <a:ext uri="{FF2B5EF4-FFF2-40B4-BE49-F238E27FC236}">
                  <a16:creationId xmlns:a16="http://schemas.microsoft.com/office/drawing/2014/main" id="{E5CEFE5C-918B-491D-81A1-4A7EFFC2AEB6}"/>
                </a:ext>
              </a:extLst>
            </p:cNvPr>
            <p:cNvSpPr/>
            <p:nvPr/>
          </p:nvSpPr>
          <p:spPr>
            <a:xfrm>
              <a:off x="9736263" y="3154284"/>
              <a:ext cx="690492" cy="12660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F0"/>
                </a:solidFill>
                <a:effectLst/>
                <a:uLnTx/>
                <a:uFillTx/>
                <a:latin typeface="Calibri" panose="020F0502020204030204"/>
                <a:ea typeface="+mn-ea"/>
                <a:cs typeface="+mn-cs"/>
              </a:endParaRPr>
            </a:p>
          </p:txBody>
        </p:sp>
      </p:grpSp>
      <p:sp>
        <p:nvSpPr>
          <p:cNvPr id="56" name="Rectangle 55">
            <a:extLst>
              <a:ext uri="{FF2B5EF4-FFF2-40B4-BE49-F238E27FC236}">
                <a16:creationId xmlns:a16="http://schemas.microsoft.com/office/drawing/2014/main" id="{A7F885F0-CAE7-421B-95A5-2A22CA3AF78C}"/>
              </a:ext>
            </a:extLst>
          </p:cNvPr>
          <p:cNvSpPr/>
          <p:nvPr/>
        </p:nvSpPr>
        <p:spPr>
          <a:xfrm>
            <a:off x="341651" y="3795191"/>
            <a:ext cx="4754880" cy="1723549"/>
          </a:xfrm>
          <a:prstGeom prst="rect">
            <a:avLst/>
          </a:prstGeom>
        </p:spPr>
        <p:txBody>
          <a:bodyPr wrap="square">
            <a:spAutoFit/>
          </a:bodyPr>
          <a:lstStyle/>
          <a:p>
            <a:pPr marL="231775" marR="0" lvl="0" indent="-23177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70C0"/>
                </a:solidFill>
                <a:effectLst/>
                <a:uLnTx/>
                <a:uFillTx/>
                <a:latin typeface="Montserrat" panose="00000500000000000000" pitchFamily="2" charset="0"/>
                <a:ea typeface="+mn-ea"/>
                <a:cs typeface="+mn-cs"/>
              </a:rPr>
              <a:t>136</a:t>
            </a:r>
            <a:r>
              <a:rPr kumimoji="0" lang="en-US" sz="1600" i="0" u="none" strike="noStrike" kern="1200" cap="none" spc="0" normalizeH="0" baseline="0" noProof="0" dirty="0">
                <a:ln>
                  <a:noFill/>
                </a:ln>
                <a:solidFill>
                  <a:srgbClr val="0070C0"/>
                </a:solidFill>
                <a:effectLst/>
                <a:uLnTx/>
                <a:uFillTx/>
                <a:latin typeface="Montserrat" panose="00000500000000000000" pitchFamily="2" charset="0"/>
                <a:ea typeface="+mn-ea"/>
                <a:cs typeface="+mn-cs"/>
              </a:rPr>
              <a:t> economies (69 %) </a:t>
            </a:r>
            <a:r>
              <a:rPr kumimoji="0" lang="en-US" sz="1600" b="1" i="0" u="none" strike="noStrike" kern="1200" cap="none" spc="0" normalizeH="0" baseline="0" noProof="0" dirty="0">
                <a:ln>
                  <a:noFill/>
                </a:ln>
                <a:solidFill>
                  <a:srgbClr val="0070C0"/>
                </a:solidFill>
                <a:effectLst/>
                <a:uLnTx/>
                <a:uFillTx/>
                <a:latin typeface="Montserrat" panose="00000500000000000000" pitchFamily="2" charset="0"/>
                <a:ea typeface="+mn-ea"/>
                <a:cs typeface="+mn-cs"/>
              </a:rPr>
              <a:t>remained</a:t>
            </a:r>
            <a:r>
              <a:rPr kumimoji="0" lang="en-US" sz="1600" i="0" u="none" strike="noStrike" kern="1200" cap="none" spc="0" normalizeH="0" baseline="0" noProof="0" dirty="0">
                <a:ln>
                  <a:noFill/>
                </a:ln>
                <a:solidFill>
                  <a:srgbClr val="0070C0"/>
                </a:solidFill>
                <a:effectLst/>
                <a:uLnTx/>
                <a:uFillTx/>
                <a:latin typeface="Montserrat" panose="00000500000000000000" pitchFamily="2" charset="0"/>
                <a:ea typeface="+mn-ea"/>
                <a:cs typeface="+mn-cs"/>
              </a:rPr>
              <a:t> in their GTMI group compared to the 2020 data.</a:t>
            </a:r>
          </a:p>
          <a:p>
            <a:pPr marL="231775" marR="0" lvl="0" indent="-23177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70C0"/>
                </a:solidFill>
                <a:effectLst/>
                <a:uLnTx/>
                <a:uFillTx/>
                <a:latin typeface="Montserrat" panose="00000500000000000000" pitchFamily="2" charset="0"/>
                <a:ea typeface="+mn-ea"/>
                <a:cs typeface="+mn-cs"/>
              </a:rPr>
              <a:t>52 </a:t>
            </a:r>
            <a:r>
              <a:rPr kumimoji="0" lang="en-US" sz="1600" i="0" u="none" strike="noStrike" kern="1200" cap="none" spc="0" normalizeH="0" baseline="0" noProof="0" dirty="0">
                <a:ln>
                  <a:noFill/>
                </a:ln>
                <a:solidFill>
                  <a:srgbClr val="0070C0"/>
                </a:solidFill>
                <a:effectLst/>
                <a:uLnTx/>
                <a:uFillTx/>
                <a:latin typeface="Montserrat" panose="00000500000000000000" pitchFamily="2" charset="0"/>
                <a:ea typeface="+mn-ea"/>
                <a:cs typeface="+mn-cs"/>
              </a:rPr>
              <a:t>economies (26 %) </a:t>
            </a:r>
            <a:r>
              <a:rPr kumimoji="0" lang="en-US" sz="1600" b="1" i="0" u="none" strike="noStrike" kern="1200" cap="none" spc="0" normalizeH="0" baseline="0" noProof="0" dirty="0">
                <a:ln>
                  <a:noFill/>
                </a:ln>
                <a:solidFill>
                  <a:srgbClr val="0070C0"/>
                </a:solidFill>
                <a:effectLst/>
                <a:uLnTx/>
                <a:uFillTx/>
                <a:latin typeface="Montserrat" panose="00000500000000000000" pitchFamily="2" charset="0"/>
                <a:ea typeface="+mn-ea"/>
                <a:cs typeface="+mn-cs"/>
              </a:rPr>
              <a:t>moved up </a:t>
            </a:r>
            <a:r>
              <a:rPr kumimoji="0" lang="en-US" sz="1600" i="0" u="none" strike="noStrike" kern="1200" cap="none" spc="0" normalizeH="0" baseline="0" noProof="0" dirty="0">
                <a:ln>
                  <a:noFill/>
                </a:ln>
                <a:solidFill>
                  <a:srgbClr val="0070C0"/>
                </a:solidFill>
                <a:effectLst/>
                <a:uLnTx/>
                <a:uFillTx/>
                <a:latin typeface="Montserrat" panose="00000500000000000000" pitchFamily="2" charset="0"/>
                <a:ea typeface="+mn-ea"/>
                <a:cs typeface="+mn-cs"/>
              </a:rPr>
              <a:t>one level</a:t>
            </a:r>
          </a:p>
          <a:p>
            <a:pPr marL="231775" marR="0" lvl="0" algn="l" defTabSz="914400" rtl="0" eaLnBrk="1" fontAlgn="auto" latinLnBrk="0" hangingPunct="1">
              <a:lnSpc>
                <a:spcPct val="100000"/>
              </a:lnSpc>
              <a:spcBef>
                <a:spcPts val="0"/>
              </a:spcBef>
              <a:spcAft>
                <a:spcPts val="300"/>
              </a:spcAft>
              <a:buClrTx/>
              <a:buSzTx/>
              <a:tabLst/>
              <a:defRPr/>
            </a:pPr>
            <a:r>
              <a:rPr kumimoji="0" lang="en-US" sz="1600" i="0" u="none" strike="noStrike" kern="1200" cap="none" spc="0" normalizeH="0" baseline="0" noProof="0" dirty="0">
                <a:ln>
                  <a:noFill/>
                </a:ln>
                <a:solidFill>
                  <a:srgbClr val="0070C0"/>
                </a:solidFill>
                <a:effectLst/>
                <a:uLnTx/>
                <a:uFillTx/>
                <a:latin typeface="Montserrat" panose="00000500000000000000" pitchFamily="2" charset="0"/>
                <a:ea typeface="+mn-ea"/>
                <a:cs typeface="+mn-cs"/>
              </a:rPr>
              <a:t>(B to A = 29, C to B = 16, D to C = 7)</a:t>
            </a:r>
          </a:p>
          <a:p>
            <a:pPr marL="231775" marR="0" lvl="0" indent="-23177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600" b="1" dirty="0">
                <a:solidFill>
                  <a:srgbClr val="0070C0"/>
                </a:solidFill>
                <a:latin typeface="Montserrat" panose="00000500000000000000" pitchFamily="2" charset="0"/>
              </a:rPr>
              <a:t>1</a:t>
            </a:r>
            <a:r>
              <a:rPr kumimoji="0" lang="en-US" sz="1600" b="1" i="0" u="none" strike="noStrike" kern="1200" cap="none" spc="0" normalizeH="0" baseline="0" noProof="0" dirty="0">
                <a:ln>
                  <a:noFill/>
                </a:ln>
                <a:solidFill>
                  <a:srgbClr val="0070C0"/>
                </a:solidFill>
                <a:effectLst/>
                <a:uLnTx/>
                <a:uFillTx/>
                <a:latin typeface="Montserrat" panose="00000500000000000000" pitchFamily="2" charset="0"/>
                <a:ea typeface="+mn-ea"/>
                <a:cs typeface="+mn-cs"/>
              </a:rPr>
              <a:t>0 </a:t>
            </a:r>
            <a:r>
              <a:rPr kumimoji="0" lang="en-US" sz="1600" i="0" u="none" strike="noStrike" kern="1200" cap="none" spc="0" normalizeH="0" baseline="0" noProof="0" dirty="0">
                <a:ln>
                  <a:noFill/>
                </a:ln>
                <a:solidFill>
                  <a:srgbClr val="0070C0"/>
                </a:solidFill>
                <a:effectLst/>
                <a:uLnTx/>
                <a:uFillTx/>
                <a:latin typeface="Montserrat" panose="00000500000000000000" pitchFamily="2" charset="0"/>
                <a:ea typeface="+mn-ea"/>
                <a:cs typeface="+mn-cs"/>
              </a:rPr>
              <a:t>economies (5 %) </a:t>
            </a:r>
            <a:r>
              <a:rPr kumimoji="0" lang="en-US" sz="1600" b="1" i="0" u="none" strike="noStrike" kern="1200" cap="none" spc="0" normalizeH="0" baseline="0" noProof="0" dirty="0">
                <a:ln>
                  <a:noFill/>
                </a:ln>
                <a:solidFill>
                  <a:srgbClr val="0070C0"/>
                </a:solidFill>
                <a:effectLst/>
                <a:uLnTx/>
                <a:uFillTx/>
                <a:latin typeface="Montserrat" panose="00000500000000000000" pitchFamily="2" charset="0"/>
                <a:ea typeface="+mn-ea"/>
                <a:cs typeface="+mn-cs"/>
              </a:rPr>
              <a:t>moved down </a:t>
            </a:r>
            <a:r>
              <a:rPr kumimoji="0" lang="en-US" sz="1600" i="0" u="none" strike="noStrike" kern="1200" cap="none" spc="0" normalizeH="0" baseline="0" noProof="0" dirty="0">
                <a:ln>
                  <a:noFill/>
                </a:ln>
                <a:solidFill>
                  <a:srgbClr val="0070C0"/>
                </a:solidFill>
                <a:effectLst/>
                <a:uLnTx/>
                <a:uFillTx/>
                <a:latin typeface="Montserrat" panose="00000500000000000000" pitchFamily="2" charset="0"/>
                <a:ea typeface="+mn-ea"/>
                <a:cs typeface="+mn-cs"/>
              </a:rPr>
              <a:t>one level</a:t>
            </a:r>
          </a:p>
          <a:p>
            <a:pPr marL="231775" marR="0" lvl="0" algn="l" defTabSz="914400" rtl="0" eaLnBrk="1" fontAlgn="auto" latinLnBrk="0" hangingPunct="1">
              <a:lnSpc>
                <a:spcPct val="100000"/>
              </a:lnSpc>
              <a:spcBef>
                <a:spcPts val="0"/>
              </a:spcBef>
              <a:spcAft>
                <a:spcPts val="300"/>
              </a:spcAft>
              <a:buClrTx/>
              <a:buSzTx/>
              <a:tabLst/>
              <a:defRPr/>
            </a:pPr>
            <a:r>
              <a:rPr kumimoji="0" lang="en-US" sz="1600" i="0" u="none" strike="noStrike" kern="1200" cap="none" spc="0" normalizeH="0" baseline="0" noProof="0" dirty="0">
                <a:ln>
                  <a:noFill/>
                </a:ln>
                <a:solidFill>
                  <a:srgbClr val="0070C0"/>
                </a:solidFill>
                <a:effectLst/>
                <a:uLnTx/>
                <a:uFillTx/>
                <a:latin typeface="Montserrat" panose="00000500000000000000" pitchFamily="2" charset="0"/>
                <a:ea typeface="+mn-ea"/>
                <a:cs typeface="+mn-cs"/>
              </a:rPr>
              <a:t>(A to B = 3, B to C = 3, C to D = 4).</a:t>
            </a:r>
          </a:p>
        </p:txBody>
      </p:sp>
      <p:pic>
        <p:nvPicPr>
          <p:cNvPr id="31" name="Picture 30" descr="Text&#10;&#10;Description automatically generated with medium confidence">
            <a:extLst>
              <a:ext uri="{FF2B5EF4-FFF2-40B4-BE49-F238E27FC236}">
                <a16:creationId xmlns:a16="http://schemas.microsoft.com/office/drawing/2014/main" id="{44D963A0-5951-4143-A6FB-42BA570641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3627" y="119411"/>
            <a:ext cx="1592295" cy="548640"/>
          </a:xfrm>
          <a:prstGeom prst="rect">
            <a:avLst/>
          </a:prstGeom>
        </p:spPr>
      </p:pic>
      <p:sp>
        <p:nvSpPr>
          <p:cNvPr id="33" name="TextBox 32">
            <a:extLst>
              <a:ext uri="{FF2B5EF4-FFF2-40B4-BE49-F238E27FC236}">
                <a16:creationId xmlns:a16="http://schemas.microsoft.com/office/drawing/2014/main" id="{8BB7D6DA-F3A1-452E-8F23-C63B86846656}"/>
              </a:ext>
            </a:extLst>
          </p:cNvPr>
          <p:cNvSpPr txBox="1"/>
          <p:nvPr/>
        </p:nvSpPr>
        <p:spPr>
          <a:xfrm>
            <a:off x="283781" y="5860546"/>
            <a:ext cx="5012495" cy="584775"/>
          </a:xfrm>
          <a:prstGeom prst="rect">
            <a:avLst/>
          </a:prstGeom>
          <a:noFill/>
        </p:spPr>
        <p:txBody>
          <a:bodyPr wrap="square">
            <a:spAutoFit/>
          </a:bodyPr>
          <a:lstStyle/>
          <a:p>
            <a:r>
              <a:rPr lang="en-US" sz="1600" dirty="0">
                <a:solidFill>
                  <a:srgbClr val="0070C0"/>
                </a:solidFill>
                <a:latin typeface="Montserrat" panose="00000500000000000000" pitchFamily="2" charset="0"/>
                <a:cs typeface="Times New Roman" panose="02020603050405020304" pitchFamily="18" charset="0"/>
              </a:rPr>
              <a:t>Also, according to ID4D 2021 Dataset, there are</a:t>
            </a:r>
          </a:p>
          <a:p>
            <a:r>
              <a:rPr lang="en-US" sz="1600" b="1" dirty="0">
                <a:solidFill>
                  <a:srgbClr val="0070C0"/>
                </a:solidFill>
                <a:latin typeface="Montserrat" panose="00000500000000000000" pitchFamily="2" charset="0"/>
                <a:cs typeface="Times New Roman" panose="02020603050405020304" pitchFamily="18" charset="0"/>
              </a:rPr>
              <a:t>850+ million people without an ID</a:t>
            </a:r>
            <a:r>
              <a:rPr lang="en-US" sz="1600" dirty="0">
                <a:solidFill>
                  <a:srgbClr val="0070C0"/>
                </a:solidFill>
                <a:latin typeface="Montserrat" panose="00000500000000000000" pitchFamily="2" charset="0"/>
                <a:cs typeface="Times New Roman" panose="02020603050405020304" pitchFamily="18" charset="0"/>
              </a:rPr>
              <a:t>.</a:t>
            </a:r>
            <a:endParaRPr lang="en-US" sz="1600" dirty="0">
              <a:solidFill>
                <a:srgbClr val="0070C0"/>
              </a:solidFill>
            </a:endParaRPr>
          </a:p>
        </p:txBody>
      </p:sp>
      <p:grpSp>
        <p:nvGrpSpPr>
          <p:cNvPr id="34" name="Group 33">
            <a:extLst>
              <a:ext uri="{FF2B5EF4-FFF2-40B4-BE49-F238E27FC236}">
                <a16:creationId xmlns:a16="http://schemas.microsoft.com/office/drawing/2014/main" id="{A1422881-6ADB-4D79-A518-7BF5D47A3007}"/>
              </a:ext>
            </a:extLst>
          </p:cNvPr>
          <p:cNvGrpSpPr/>
          <p:nvPr/>
        </p:nvGrpSpPr>
        <p:grpSpPr>
          <a:xfrm>
            <a:off x="325873" y="5696842"/>
            <a:ext cx="4494878" cy="126605"/>
            <a:chOff x="9736263" y="3154284"/>
            <a:chExt cx="4494878" cy="126605"/>
          </a:xfrm>
        </p:grpSpPr>
        <p:cxnSp>
          <p:nvCxnSpPr>
            <p:cNvPr id="35" name="Straight Connector 34">
              <a:extLst>
                <a:ext uri="{FF2B5EF4-FFF2-40B4-BE49-F238E27FC236}">
                  <a16:creationId xmlns:a16="http://schemas.microsoft.com/office/drawing/2014/main" id="{D2BE9679-02F2-4305-AA0E-E5C545124E1E}"/>
                </a:ext>
              </a:extLst>
            </p:cNvPr>
            <p:cNvCxnSpPr>
              <a:cxnSpLocks/>
            </p:cNvCxnSpPr>
            <p:nvPr/>
          </p:nvCxnSpPr>
          <p:spPr>
            <a:xfrm>
              <a:off x="10390661" y="3217586"/>
              <a:ext cx="3840480" cy="0"/>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36" name="Rectangle 35">
              <a:extLst>
                <a:ext uri="{FF2B5EF4-FFF2-40B4-BE49-F238E27FC236}">
                  <a16:creationId xmlns:a16="http://schemas.microsoft.com/office/drawing/2014/main" id="{E8568068-8EE4-4743-811E-63DC64CF8241}"/>
                </a:ext>
              </a:extLst>
            </p:cNvPr>
            <p:cNvSpPr/>
            <p:nvPr/>
          </p:nvSpPr>
          <p:spPr>
            <a:xfrm>
              <a:off x="9736263" y="3154284"/>
              <a:ext cx="690492" cy="12660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F0"/>
                </a:solidFill>
                <a:effectLst/>
                <a:uLnTx/>
                <a:uFillTx/>
                <a:latin typeface="Calibri" panose="020F0502020204030204"/>
                <a:ea typeface="+mn-ea"/>
                <a:cs typeface="+mn-cs"/>
              </a:endParaRPr>
            </a:p>
          </p:txBody>
        </p:sp>
      </p:grpSp>
      <p:sp>
        <p:nvSpPr>
          <p:cNvPr id="2" name="Rectangle 1">
            <a:extLst>
              <a:ext uri="{FF2B5EF4-FFF2-40B4-BE49-F238E27FC236}">
                <a16:creationId xmlns:a16="http://schemas.microsoft.com/office/drawing/2014/main" id="{C6C5FD41-CFE9-B2AE-A0B3-44A61A26454C}"/>
              </a:ext>
            </a:extLst>
          </p:cNvPr>
          <p:cNvSpPr/>
          <p:nvPr/>
        </p:nvSpPr>
        <p:spPr>
          <a:xfrm>
            <a:off x="256622" y="4337404"/>
            <a:ext cx="4754880" cy="585216"/>
          </a:xfrm>
          <a:prstGeom prst="rect">
            <a:avLst/>
          </a:prstGeom>
          <a:no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74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2515</TotalTime>
  <Words>2740</Words>
  <Application>Microsoft Office PowerPoint</Application>
  <PresentationFormat>Widescreen</PresentationFormat>
  <Paragraphs>532</Paragraphs>
  <Slides>20</Slides>
  <Notes>14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Cem Dener</dc:creator>
  <cp:lastModifiedBy>Tetiana Shalkivska</cp:lastModifiedBy>
  <cp:revision>262</cp:revision>
  <dcterms:created xsi:type="dcterms:W3CDTF">2022-11-05T09:29:37Z</dcterms:created>
  <dcterms:modified xsi:type="dcterms:W3CDTF">2023-05-16T13:24:30Z</dcterms:modified>
</cp:coreProperties>
</file>