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5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6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7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71" r:id="rId2"/>
    <p:sldId id="410" r:id="rId3"/>
    <p:sldId id="411" r:id="rId4"/>
    <p:sldId id="404" r:id="rId5"/>
    <p:sldId id="413" r:id="rId6"/>
    <p:sldId id="414" r:id="rId7"/>
    <p:sldId id="390" r:id="rId8"/>
    <p:sldId id="412" r:id="rId9"/>
    <p:sldId id="405" r:id="rId10"/>
    <p:sldId id="415" r:id="rId11"/>
    <p:sldId id="417" r:id="rId12"/>
    <p:sldId id="416" r:id="rId13"/>
    <p:sldId id="370" r:id="rId14"/>
    <p:sldId id="406" r:id="rId15"/>
    <p:sldId id="408" r:id="rId16"/>
    <p:sldId id="418" r:id="rId17"/>
    <p:sldId id="420" r:id="rId18"/>
    <p:sldId id="392" r:id="rId19"/>
    <p:sldId id="393" r:id="rId20"/>
    <p:sldId id="407" r:id="rId21"/>
    <p:sldId id="419" r:id="rId22"/>
    <p:sldId id="397" r:id="rId23"/>
    <p:sldId id="312" r:id="rId24"/>
  </p:sldIdLst>
  <p:sldSz cx="9906000" cy="6858000" type="A4"/>
  <p:notesSz cx="7086600" cy="9024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7F5E"/>
    <a:srgbClr val="B12318"/>
    <a:srgbClr val="A5A5A5"/>
    <a:srgbClr val="04225C"/>
    <a:srgbClr val="3F75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4" autoAdjust="0"/>
    <p:restoredTop sz="80425" autoAdjust="0"/>
  </p:normalViewPr>
  <p:slideViewPr>
    <p:cSldViewPr>
      <p:cViewPr varScale="1">
        <p:scale>
          <a:sx n="72" d="100"/>
          <a:sy n="72" d="100"/>
        </p:scale>
        <p:origin x="1320" y="66"/>
      </p:cViewPr>
      <p:guideLst>
        <p:guide orient="horz" pos="2160"/>
        <p:guide pos="2880"/>
        <p:guide pos="3120"/>
      </p:guideLst>
    </p:cSldViewPr>
  </p:slideViewPr>
  <p:outlineViewPr>
    <p:cViewPr>
      <p:scale>
        <a:sx n="33" d="100"/>
        <a:sy n="33" d="100"/>
      </p:scale>
      <p:origin x="0" y="-93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79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da Carsimamovic" userId="S::naidacar_gmail.com#ext#@worldbankgroup.onmicrosoft.com::53931ab3-ae2f-4940-ab2f-79ca65fd9f5d" providerId="AD" clId="Web-{59718EAF-5968-8049-AA8B-649A1B974ACE}"/>
    <pc:docChg chg="delSld modSld">
      <pc:chgData name="Naida Carsimamovic" userId="S::naidacar_gmail.com#ext#@worldbankgroup.onmicrosoft.com::53931ab3-ae2f-4940-ab2f-79ca65fd9f5d" providerId="AD" clId="Web-{59718EAF-5968-8049-AA8B-649A1B974ACE}" dt="2019-03-13T16:44:49.537" v="455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59718EAF-5968-8049-AA8B-649A1B974ACE}" dt="2019-03-13T16:28:02.628" v="37" actId="20577"/>
        <pc:sldMkLst>
          <pc:docMk/>
          <pc:sldMk cId="0" sldId="271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28:02.628" v="37" actId="20577"/>
          <ac:spMkLst>
            <pc:docMk/>
            <pc:sldMk cId="0" sldId="271"/>
            <ac:spMk id="3" creationId="{2B017F4D-40F2-4964-8551-AA1190505DD5}"/>
          </ac:spMkLst>
        </pc:spChg>
        <pc:spChg chg="mod">
          <ac:chgData name="Naida Carsimamovic" userId="S::naidacar_gmail.com#ext#@worldbankgroup.onmicrosoft.com::53931ab3-ae2f-4940-ab2f-79ca65fd9f5d" providerId="AD" clId="Web-{59718EAF-5968-8049-AA8B-649A1B974ACE}" dt="2019-03-13T16:27:43.925" v="2" actId="20577"/>
          <ac:spMkLst>
            <pc:docMk/>
            <pc:sldMk cId="0" sldId="271"/>
            <ac:spMk id="4098" creationId="{6C4572CA-A715-48B6-A579-48FA63B60901}"/>
          </ac:spMkLst>
        </pc:spChg>
      </pc:sldChg>
      <pc:sldChg chg="modSp">
        <pc:chgData name="Naida Carsimamovic" userId="S::naidacar_gmail.com#ext#@worldbankgroup.onmicrosoft.com::53931ab3-ae2f-4940-ab2f-79ca65fd9f5d" providerId="AD" clId="Web-{59718EAF-5968-8049-AA8B-649A1B974ACE}" dt="2019-03-13T16:37:04.630" v="222" actId="20577"/>
        <pc:sldMkLst>
          <pc:docMk/>
          <pc:sldMk cId="0" sldId="370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37:04.630" v="222" actId="20577"/>
          <ac:spMkLst>
            <pc:docMk/>
            <pc:sldMk cId="0" sldId="370"/>
            <ac:spMk id="26626" creationId="{6DD5426F-B639-4EA4-B568-75F4C9CF354F}"/>
          </ac:spMkLst>
        </pc:spChg>
      </pc:sldChg>
      <pc:sldChg chg="modSp">
        <pc:chgData name="Naida Carsimamovic" userId="S::naidacar_gmail.com#ext#@worldbankgroup.onmicrosoft.com::53931ab3-ae2f-4940-ab2f-79ca65fd9f5d" providerId="AD" clId="Web-{59718EAF-5968-8049-AA8B-649A1B974ACE}" dt="2019-03-13T16:31:05.441" v="81" actId="20577"/>
        <pc:sldMkLst>
          <pc:docMk/>
          <pc:sldMk cId="0" sldId="390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31:05.441" v="81" actId="20577"/>
          <ac:spMkLst>
            <pc:docMk/>
            <pc:sldMk cId="0" sldId="390"/>
            <ac:spMk id="15362" creationId="{DB0894DB-F874-4439-9AD1-EA20C7902F18}"/>
          </ac:spMkLst>
        </pc:spChg>
      </pc:sldChg>
      <pc:sldChg chg="modSp">
        <pc:chgData name="Naida Carsimamovic" userId="S::naidacar_gmail.com#ext#@worldbankgroup.onmicrosoft.com::53931ab3-ae2f-4940-ab2f-79ca65fd9f5d" providerId="AD" clId="Web-{59718EAF-5968-8049-AA8B-649A1B974ACE}" dt="2019-03-13T16:43:03.834" v="410" actId="20577"/>
        <pc:sldMkLst>
          <pc:docMk/>
          <pc:sldMk cId="0" sldId="392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41:25.224" v="327" actId="20577"/>
          <ac:spMkLst>
            <pc:docMk/>
            <pc:sldMk cId="0" sldId="392"/>
            <ac:spMk id="36866" creationId="{0884886F-78F6-42AE-92EE-0BBC93AB7124}"/>
          </ac:spMkLst>
        </pc:spChg>
        <pc:spChg chg="mod">
          <ac:chgData name="Naida Carsimamovic" userId="S::naidacar_gmail.com#ext#@worldbankgroup.onmicrosoft.com::53931ab3-ae2f-4940-ab2f-79ca65fd9f5d" providerId="AD" clId="Web-{59718EAF-5968-8049-AA8B-649A1B974ACE}" dt="2019-03-13T16:39:56.615" v="257" actId="20577"/>
          <ac:spMkLst>
            <pc:docMk/>
            <pc:sldMk cId="0" sldId="392"/>
            <ac:spMk id="36868" creationId="{8CC29CD3-737C-4EC9-84F2-E8D28F22B3C0}"/>
          </ac:spMkLst>
        </pc:spChg>
        <pc:spChg chg="mod">
          <ac:chgData name="Naida Carsimamovic" userId="S::naidacar_gmail.com#ext#@worldbankgroup.onmicrosoft.com::53931ab3-ae2f-4940-ab2f-79ca65fd9f5d" providerId="AD" clId="Web-{59718EAF-5968-8049-AA8B-649A1B974ACE}" dt="2019-03-13T16:43:03.834" v="410" actId="20577"/>
          <ac:spMkLst>
            <pc:docMk/>
            <pc:sldMk cId="0" sldId="392"/>
            <ac:spMk id="36870" creationId="{3DBC1572-0830-4272-A477-5FA80EB2583F}"/>
          </ac:spMkLst>
        </pc:spChg>
        <pc:picChg chg="mod">
          <ac:chgData name="Naida Carsimamovic" userId="S::naidacar_gmail.com#ext#@worldbankgroup.onmicrosoft.com::53931ab3-ae2f-4940-ab2f-79ca65fd9f5d" providerId="AD" clId="Web-{59718EAF-5968-8049-AA8B-649A1B974ACE}" dt="2019-03-13T16:42:53.975" v="400" actId="1076"/>
          <ac:picMkLst>
            <pc:docMk/>
            <pc:sldMk cId="0" sldId="392"/>
            <ac:picMk id="36871" creationId="{71BF7F34-E237-4A73-A9F4-5EB8EA207C6C}"/>
          </ac:picMkLst>
        </pc:picChg>
      </pc:sldChg>
      <pc:sldChg chg="modSp">
        <pc:chgData name="Naida Carsimamovic" userId="S::naidacar_gmail.com#ext#@worldbankgroup.onmicrosoft.com::53931ab3-ae2f-4940-ab2f-79ca65fd9f5d" providerId="AD" clId="Web-{59718EAF-5968-8049-AA8B-649A1B974ACE}" dt="2019-03-13T16:43:46.897" v="433" actId="20577"/>
        <pc:sldMkLst>
          <pc:docMk/>
          <pc:sldMk cId="0" sldId="393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43:46.897" v="433" actId="20577"/>
          <ac:spMkLst>
            <pc:docMk/>
            <pc:sldMk cId="0" sldId="393"/>
            <ac:spMk id="38916" creationId="{5E681335-362D-44D7-B43E-B4CF219F6BE9}"/>
          </ac:spMkLst>
        </pc:spChg>
      </pc:sldChg>
      <pc:sldChg chg="modSp">
        <pc:chgData name="Naida Carsimamovic" userId="S::naidacar_gmail.com#ext#@worldbankgroup.onmicrosoft.com::53931ab3-ae2f-4940-ab2f-79ca65fd9f5d" providerId="AD" clId="Web-{59718EAF-5968-8049-AA8B-649A1B974ACE}" dt="2019-03-13T16:44:49.537" v="455" actId="20577"/>
        <pc:sldMkLst>
          <pc:docMk/>
          <pc:sldMk cId="0" sldId="397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44:49.537" v="455" actId="20577"/>
          <ac:spMkLst>
            <pc:docMk/>
            <pc:sldMk cId="0" sldId="397"/>
            <ac:spMk id="45058" creationId="{A544296F-35F0-4AEC-A8AC-945335DBA320}"/>
          </ac:spMkLst>
        </pc:spChg>
      </pc:sldChg>
      <pc:sldChg chg="del">
        <pc:chgData name="Naida Carsimamovic" userId="S::naidacar_gmail.com#ext#@worldbankgroup.onmicrosoft.com::53931ab3-ae2f-4940-ab2f-79ca65fd9f5d" providerId="AD" clId="Web-{59718EAF-5968-8049-AA8B-649A1B974ACE}" dt="2019-03-13T16:29:50.675" v="63"/>
        <pc:sldMkLst>
          <pc:docMk/>
          <pc:sldMk cId="0" sldId="404"/>
        </pc:sldMkLst>
      </pc:sldChg>
      <pc:sldChg chg="modSp">
        <pc:chgData name="Naida Carsimamovic" userId="S::naidacar_gmail.com#ext#@worldbankgroup.onmicrosoft.com::53931ab3-ae2f-4940-ab2f-79ca65fd9f5d" providerId="AD" clId="Web-{59718EAF-5968-8049-AA8B-649A1B974ACE}" dt="2019-03-13T16:37:35.880" v="229" actId="20577"/>
        <pc:sldMkLst>
          <pc:docMk/>
          <pc:sldMk cId="0" sldId="406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37:35.880" v="229" actId="20577"/>
          <ac:spMkLst>
            <pc:docMk/>
            <pc:sldMk cId="0" sldId="406"/>
            <ac:spMk id="28674" creationId="{08C36B51-CFB9-4733-9340-D55E5E956AFA}"/>
          </ac:spMkLst>
        </pc:spChg>
      </pc:sldChg>
      <pc:sldChg chg="modSp">
        <pc:chgData name="Naida Carsimamovic" userId="S::naidacar_gmail.com#ext#@worldbankgroup.onmicrosoft.com::53931ab3-ae2f-4940-ab2f-79ca65fd9f5d" providerId="AD" clId="Web-{59718EAF-5968-8049-AA8B-649A1B974ACE}" dt="2019-03-13T16:37:55.005" v="234" actId="1076"/>
        <pc:sldMkLst>
          <pc:docMk/>
          <pc:sldMk cId="0" sldId="408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37:55.005" v="234" actId="1076"/>
          <ac:spMkLst>
            <pc:docMk/>
            <pc:sldMk cId="0" sldId="408"/>
            <ac:spMk id="30724" creationId="{F090D462-A39C-4BC3-8512-4FA6B39575B6}"/>
          </ac:spMkLst>
        </pc:spChg>
      </pc:sldChg>
      <pc:sldChg chg="modSp">
        <pc:chgData name="Naida Carsimamovic" userId="S::naidacar_gmail.com#ext#@worldbankgroup.onmicrosoft.com::53931ab3-ae2f-4940-ab2f-79ca65fd9f5d" providerId="AD" clId="Web-{59718EAF-5968-8049-AA8B-649A1B974ACE}" dt="2019-03-13T16:30:07.566" v="70" actId="20577"/>
        <pc:sldMkLst>
          <pc:docMk/>
          <pc:sldMk cId="0" sldId="411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30:07.566" v="70" actId="20577"/>
          <ac:spMkLst>
            <pc:docMk/>
            <pc:sldMk cId="0" sldId="411"/>
            <ac:spMk id="8197" creationId="{66B832E4-B034-4937-8992-B7731E808434}"/>
          </ac:spMkLst>
        </pc:spChg>
      </pc:sldChg>
      <pc:sldChg chg="modSp">
        <pc:chgData name="Naida Carsimamovic" userId="S::naidacar_gmail.com#ext#@worldbankgroup.onmicrosoft.com::53931ab3-ae2f-4940-ab2f-79ca65fd9f5d" providerId="AD" clId="Web-{59718EAF-5968-8049-AA8B-649A1B974ACE}" dt="2019-03-13T16:30:38.003" v="79" actId="20577"/>
        <pc:sldMkLst>
          <pc:docMk/>
          <pc:sldMk cId="0" sldId="413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29:57.362" v="66" actId="20577"/>
          <ac:spMkLst>
            <pc:docMk/>
            <pc:sldMk cId="0" sldId="413"/>
            <ac:spMk id="12292" creationId="{6722C72F-68F4-47F7-955C-8B0232B40096}"/>
          </ac:spMkLst>
        </pc:spChg>
        <pc:spChg chg="mod">
          <ac:chgData name="Naida Carsimamovic" userId="S::naidacar_gmail.com#ext#@worldbankgroup.onmicrosoft.com::53931ab3-ae2f-4940-ab2f-79ca65fd9f5d" providerId="AD" clId="Web-{59718EAF-5968-8049-AA8B-649A1B974ACE}" dt="2019-03-13T16:30:38.003" v="79" actId="20577"/>
          <ac:spMkLst>
            <pc:docMk/>
            <pc:sldMk cId="0" sldId="413"/>
            <ac:spMk id="12294" creationId="{BF28AA23-3663-4A43-AA96-442CAFA20048}"/>
          </ac:spMkLst>
        </pc:spChg>
      </pc:sldChg>
      <pc:sldChg chg="modSp">
        <pc:chgData name="Naida Carsimamovic" userId="S::naidacar_gmail.com#ext#@worldbankgroup.onmicrosoft.com::53931ab3-ae2f-4940-ab2f-79ca65fd9f5d" providerId="AD" clId="Web-{59718EAF-5968-8049-AA8B-649A1B974ACE}" dt="2019-03-13T16:34:05.051" v="173" actId="20577"/>
        <pc:sldMkLst>
          <pc:docMk/>
          <pc:sldMk cId="0" sldId="415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33:18.129" v="156" actId="20577"/>
          <ac:spMkLst>
            <pc:docMk/>
            <pc:sldMk cId="0" sldId="415"/>
            <ac:spMk id="3" creationId="{92F96439-1417-4904-AA38-A642F0D0F5C0}"/>
          </ac:spMkLst>
        </pc:spChg>
        <pc:spChg chg="mod">
          <ac:chgData name="Naida Carsimamovic" userId="S::naidacar_gmail.com#ext#@worldbankgroup.onmicrosoft.com::53931ab3-ae2f-4940-ab2f-79ca65fd9f5d" providerId="AD" clId="Web-{59718EAF-5968-8049-AA8B-649A1B974ACE}" dt="2019-03-13T16:32:32.738" v="116" actId="20577"/>
          <ac:spMkLst>
            <pc:docMk/>
            <pc:sldMk cId="0" sldId="415"/>
            <ac:spMk id="21508" creationId="{0F825BDB-B477-4EFD-B2A5-CE4AAE53C83F}"/>
          </ac:spMkLst>
        </pc:spChg>
        <pc:spChg chg="mod">
          <ac:chgData name="Naida Carsimamovic" userId="S::naidacar_gmail.com#ext#@worldbankgroup.onmicrosoft.com::53931ab3-ae2f-4940-ab2f-79ca65fd9f5d" providerId="AD" clId="Web-{59718EAF-5968-8049-AA8B-649A1B974ACE}" dt="2019-03-13T16:33:09.660" v="148" actId="20577"/>
          <ac:spMkLst>
            <pc:docMk/>
            <pc:sldMk cId="0" sldId="415"/>
            <ac:spMk id="21514" creationId="{2BD92819-D69B-44B6-BBEA-C43D2773A6E4}"/>
          </ac:spMkLst>
        </pc:spChg>
        <pc:spChg chg="mod">
          <ac:chgData name="Naida Carsimamovic" userId="S::naidacar_gmail.com#ext#@worldbankgroup.onmicrosoft.com::53931ab3-ae2f-4940-ab2f-79ca65fd9f5d" providerId="AD" clId="Web-{59718EAF-5968-8049-AA8B-649A1B974ACE}" dt="2019-03-13T16:34:05.051" v="173" actId="20577"/>
          <ac:spMkLst>
            <pc:docMk/>
            <pc:sldMk cId="0" sldId="415"/>
            <ac:spMk id="21516" creationId="{FE2204EE-4136-481D-913A-54903C8D00D2}"/>
          </ac:spMkLst>
        </pc:spChg>
        <pc:spChg chg="mod">
          <ac:chgData name="Naida Carsimamovic" userId="S::naidacar_gmail.com#ext#@worldbankgroup.onmicrosoft.com::53931ab3-ae2f-4940-ab2f-79ca65fd9f5d" providerId="AD" clId="Web-{59718EAF-5968-8049-AA8B-649A1B974ACE}" dt="2019-03-13T16:33:22.332" v="158" actId="1076"/>
          <ac:spMkLst>
            <pc:docMk/>
            <pc:sldMk cId="0" sldId="415"/>
            <ac:spMk id="21518" creationId="{9F9C9B04-EFC1-488F-B5C8-A60D03AD9DAE}"/>
          </ac:spMkLst>
        </pc:spChg>
      </pc:sldChg>
      <pc:sldChg chg="modSp">
        <pc:chgData name="Naida Carsimamovic" userId="S::naidacar_gmail.com#ext#@worldbankgroup.onmicrosoft.com::53931ab3-ae2f-4940-ab2f-79ca65fd9f5d" providerId="AD" clId="Web-{59718EAF-5968-8049-AA8B-649A1B974ACE}" dt="2019-03-13T16:35:38.911" v="203" actId="20577"/>
        <pc:sldMkLst>
          <pc:docMk/>
          <pc:sldMk cId="0" sldId="416"/>
        </pc:sldMkLst>
        <pc:spChg chg="mod">
          <ac:chgData name="Naida Carsimamovic" userId="S::naidacar_gmail.com#ext#@worldbankgroup.onmicrosoft.com::53931ab3-ae2f-4940-ab2f-79ca65fd9f5d" providerId="AD" clId="Web-{59718EAF-5968-8049-AA8B-649A1B974ACE}" dt="2019-03-13T16:35:38.911" v="203" actId="20577"/>
          <ac:spMkLst>
            <pc:docMk/>
            <pc:sldMk cId="0" sldId="416"/>
            <ac:spMk id="24578" creationId="{5E8D9D5B-BA1A-4A33-B93D-0AECB3B8CAB2}"/>
          </ac:spMkLst>
        </pc:spChg>
        <pc:graphicFrameChg chg="mod">
          <ac:chgData name="Naida Carsimamovic" userId="S::naidacar_gmail.com#ext#@worldbankgroup.onmicrosoft.com::53931ab3-ae2f-4940-ab2f-79ca65fd9f5d" providerId="AD" clId="Web-{59718EAF-5968-8049-AA8B-649A1B974ACE}" dt="2019-03-13T16:34:46.223" v="195" actId="1076"/>
          <ac:graphicFrameMkLst>
            <pc:docMk/>
            <pc:sldMk cId="0" sldId="416"/>
            <ac:graphicFrameMk id="13" creationId="{3BB8FEA4-3356-1840-81CE-5184A07EF30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PEMPAL\OECD%20P&amp;R%20Mth,%20Nov%202018,%202018%20PB%20Survey%20and%20other%20material\2018%20NC%20presentation%20Excel%20for%20interpreter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707201133314589"/>
          <c:y val="0.22062352310417396"/>
          <c:w val="0.7498297435029575"/>
          <c:h val="0.474966910876192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'Chart Slide 7n'!$C$3</c:f>
              <c:strCache>
                <c:ptCount val="1"/>
                <c:pt idx="0">
                  <c:v>Compulsory for line ministries and agencies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7n'!$D$2:$E$2</c:f>
              <c:strCache>
                <c:ptCount val="2"/>
                <c:pt idx="0">
                  <c:v>OECD Countries </c:v>
                </c:pt>
                <c:pt idx="1">
                  <c:v>PEMPAL Countries
</c:v>
                </c:pt>
              </c:strCache>
            </c:strRef>
          </c:cat>
          <c:val>
            <c:numRef>
              <c:f>'Chart Slide 7n'!$D$3:$E$3</c:f>
              <c:numCache>
                <c:formatCode>General</c:formatCode>
                <c:ptCount val="2"/>
                <c:pt idx="0">
                  <c:v>23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D7-074A-AB04-2F97D3C247C3}"/>
            </c:ext>
          </c:extLst>
        </c:ser>
        <c:ser>
          <c:idx val="1"/>
          <c:order val="1"/>
          <c:tx>
            <c:strRef>
              <c:f>'Chart Slide 7n'!$C$4</c:f>
              <c:strCache>
                <c:ptCount val="1"/>
                <c:pt idx="0">
                  <c:v>Compulsory: line ministries only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D7-074A-AB04-2F97D3C247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7n'!$D$2:$E$2</c:f>
              <c:strCache>
                <c:ptCount val="2"/>
                <c:pt idx="0">
                  <c:v>OECD Countries </c:v>
                </c:pt>
                <c:pt idx="1">
                  <c:v>PEMPAL Countries
</c:v>
                </c:pt>
              </c:strCache>
            </c:strRef>
          </c:cat>
          <c:val>
            <c:numRef>
              <c:f>'Chart Slide 7n'!$D$4:$E$4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D7-074A-AB04-2F97D3C247C3}"/>
            </c:ext>
          </c:extLst>
        </c:ser>
        <c:ser>
          <c:idx val="2"/>
          <c:order val="2"/>
          <c:tx>
            <c:strRef>
              <c:f>'Chart Slide 7n'!$C$5</c:f>
              <c:strCache>
                <c:ptCount val="1"/>
                <c:pt idx="0">
                  <c:v>Optional: line ministries and agencies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7n'!$D$2:$E$2</c:f>
              <c:strCache>
                <c:ptCount val="2"/>
                <c:pt idx="0">
                  <c:v>OECD Countries </c:v>
                </c:pt>
                <c:pt idx="1">
                  <c:v>PEMPAL Countries
</c:v>
                </c:pt>
              </c:strCache>
            </c:strRef>
          </c:cat>
          <c:val>
            <c:numRef>
              <c:f>'Chart Slide 7n'!$D$5:$E$5</c:f>
              <c:numCache>
                <c:formatCode>General</c:formatCode>
                <c:ptCount val="2"/>
                <c:pt idx="0">
                  <c:v>4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D7-074A-AB04-2F97D3C247C3}"/>
            </c:ext>
          </c:extLst>
        </c:ser>
        <c:ser>
          <c:idx val="3"/>
          <c:order val="3"/>
          <c:tx>
            <c:strRef>
              <c:f>'Chart Slide 7n'!$C$6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7n'!$D$2:$E$2</c:f>
              <c:strCache>
                <c:ptCount val="2"/>
                <c:pt idx="0">
                  <c:v>OECD Countries </c:v>
                </c:pt>
                <c:pt idx="1">
                  <c:v>PEMPAL Countries
</c:v>
                </c:pt>
              </c:strCache>
            </c:strRef>
          </c:cat>
          <c:val>
            <c:numRef>
              <c:f>'Chart Slide 7n'!$D$6:$E$6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D7-074A-AB04-2F97D3C247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2567096"/>
        <c:axId val="342567488"/>
      </c:barChart>
      <c:catAx>
        <c:axId val="342567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567488"/>
        <c:crosses val="autoZero"/>
        <c:auto val="1"/>
        <c:lblAlgn val="ctr"/>
        <c:lblOffset val="100"/>
        <c:noMultiLvlLbl val="0"/>
      </c:catAx>
      <c:valAx>
        <c:axId val="342567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2567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26904159769199"/>
          <c:y val="0.71337750816233592"/>
          <c:w val="0.72921170666891788"/>
          <c:h val="0.286622491837664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55525191722762"/>
          <c:y val="2.0777259428838981E-2"/>
          <c:w val="0.65781876285890539"/>
          <c:h val="0.7600651236249212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'Cart slide 15n'!$C$63</c:f>
              <c:strCache>
                <c:ptCount val="1"/>
                <c:pt idx="0">
                  <c:v>Systematically integrated across budget programs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DD-1E48-BEB8-3CC1928AD97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DD-1E48-BEB8-3CC1928AD9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'Cart slide 15n'!$B$64:$B$70</c:f>
              <c:strCache>
                <c:ptCount val="7"/>
                <c:pt idx="0">
                  <c:v>Trust in government</c:v>
                </c:pt>
                <c:pt idx="1">
                  <c:v>Citizen satisfaction</c:v>
                </c:pt>
                <c:pt idx="2">
                  <c:v>Gender</c:v>
                </c:pt>
                <c:pt idx="3">
                  <c:v>Poverty/equity measures</c:v>
                </c:pt>
                <c:pt idx="4">
                  <c:v>Climate Change</c:v>
                </c:pt>
                <c:pt idx="5">
                  <c:v>Innovation</c:v>
                </c:pt>
                <c:pt idx="6">
                  <c:v>E-government</c:v>
                </c:pt>
              </c:strCache>
            </c:strRef>
          </c:cat>
          <c:val>
            <c:numRef>
              <c:f>'Cart slide 15n'!$C$64:$C$70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DD-1E48-BEB8-3CC1928AD973}"/>
            </c:ext>
          </c:extLst>
        </c:ser>
        <c:ser>
          <c:idx val="1"/>
          <c:order val="1"/>
          <c:tx>
            <c:strRef>
              <c:f>'Cart slide 15n'!$D$63</c:f>
              <c:strCache>
                <c:ptCount val="1"/>
                <c:pt idx="0">
                  <c:v>Limited to budget programmes of the ministry or
agency with lead responsibility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'Cart slide 15n'!$B$64:$B$70</c:f>
              <c:strCache>
                <c:ptCount val="7"/>
                <c:pt idx="0">
                  <c:v>Trust in government</c:v>
                </c:pt>
                <c:pt idx="1">
                  <c:v>Citizen satisfaction</c:v>
                </c:pt>
                <c:pt idx="2">
                  <c:v>Gender</c:v>
                </c:pt>
                <c:pt idx="3">
                  <c:v>Poverty/equity measures</c:v>
                </c:pt>
                <c:pt idx="4">
                  <c:v>Climate Change</c:v>
                </c:pt>
                <c:pt idx="5">
                  <c:v>Innovation</c:v>
                </c:pt>
                <c:pt idx="6">
                  <c:v>E-government</c:v>
                </c:pt>
              </c:strCache>
            </c:strRef>
          </c:cat>
          <c:val>
            <c:numRef>
              <c:f>'Cart slide 15n'!$D$64:$D$70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8</c:v>
                </c:pt>
                <c:pt idx="3">
                  <c:v>8</c:v>
                </c:pt>
                <c:pt idx="4">
                  <c:v>9</c:v>
                </c:pt>
                <c:pt idx="5">
                  <c:v>9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EDD-1E48-BEB8-3CC1928AD973}"/>
            </c:ext>
          </c:extLst>
        </c:ser>
        <c:ser>
          <c:idx val="2"/>
          <c:order val="2"/>
          <c:tx>
            <c:strRef>
              <c:f>'Cart slide 15n'!$E$63</c:f>
              <c:strCache>
                <c:ptCount val="1"/>
                <c:pt idx="0">
                  <c:v>Not reflected in the budget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'Cart slide 15n'!$B$64:$B$70</c:f>
              <c:strCache>
                <c:ptCount val="7"/>
                <c:pt idx="0">
                  <c:v>Trust in government</c:v>
                </c:pt>
                <c:pt idx="1">
                  <c:v>Citizen satisfaction</c:v>
                </c:pt>
                <c:pt idx="2">
                  <c:v>Gender</c:v>
                </c:pt>
                <c:pt idx="3">
                  <c:v>Poverty/equity measures</c:v>
                </c:pt>
                <c:pt idx="4">
                  <c:v>Climate Change</c:v>
                </c:pt>
                <c:pt idx="5">
                  <c:v>Innovation</c:v>
                </c:pt>
                <c:pt idx="6">
                  <c:v>E-government</c:v>
                </c:pt>
              </c:strCache>
            </c:strRef>
          </c:cat>
          <c:val>
            <c:numRef>
              <c:f>'Cart slide 15n'!$E$64:$E$70</c:f>
              <c:numCache>
                <c:formatCode>General</c:formatCode>
                <c:ptCount val="7"/>
                <c:pt idx="0">
                  <c:v>10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DD-1E48-BEB8-3CC1928AD9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62914560"/>
        <c:axId val="362916096"/>
      </c:barChart>
      <c:catAx>
        <c:axId val="36291456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2916096"/>
        <c:crosses val="autoZero"/>
        <c:auto val="1"/>
        <c:lblAlgn val="ctr"/>
        <c:lblOffset val="100"/>
        <c:noMultiLvlLbl val="0"/>
      </c:catAx>
      <c:valAx>
        <c:axId val="362916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6291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15899796594884E-2"/>
          <c:y val="0.76853803716759872"/>
          <c:w val="0.98565178547187993"/>
          <c:h val="0.184485099581002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'Chart Slide 14&amp;17n'!$B$88</c:f>
              <c:strCache>
                <c:ptCount val="1"/>
                <c:pt idx="0">
                  <c:v>Increase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14&amp;17n'!$A$89:$A$92</c:f>
              <c:strCache>
                <c:ptCount val="4"/>
                <c:pt idx="0">
                  <c:v>… by program managers</c:v>
                </c:pt>
                <c:pt idx="1">
                  <c:v>… by ministers and senior civil servants</c:v>
                </c:pt>
                <c:pt idx="2">
                  <c:v>… by parliament</c:v>
                </c:pt>
                <c:pt idx="3">
                  <c:v>… by civil society and media</c:v>
                </c:pt>
              </c:strCache>
            </c:strRef>
          </c:cat>
          <c:val>
            <c:numRef>
              <c:f>'Chart Slide 14&amp;17n'!$B$89:$B$92</c:f>
              <c:numCache>
                <c:formatCode>General</c:formatCode>
                <c:ptCount val="4"/>
                <c:pt idx="0">
                  <c:v>6</c:v>
                </c:pt>
                <c:pt idx="1">
                  <c:v>6</c:v>
                </c:pt>
                <c:pt idx="2">
                  <c:v>4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4A-324F-8488-344AEF3984B0}"/>
            </c:ext>
          </c:extLst>
        </c:ser>
        <c:ser>
          <c:idx val="1"/>
          <c:order val="1"/>
          <c:tx>
            <c:strRef>
              <c:f>'Chart Slide 14&amp;17n'!$C$88</c:f>
              <c:strCache>
                <c:ptCount val="1"/>
                <c:pt idx="0">
                  <c:v>Decrease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'Chart Slide 14&amp;17n'!$A$89:$A$92</c:f>
              <c:strCache>
                <c:ptCount val="4"/>
                <c:pt idx="0">
                  <c:v>… by program managers</c:v>
                </c:pt>
                <c:pt idx="1">
                  <c:v>… by ministers and senior civil servants</c:v>
                </c:pt>
                <c:pt idx="2">
                  <c:v>… by parliament</c:v>
                </c:pt>
                <c:pt idx="3">
                  <c:v>… by civil society and media</c:v>
                </c:pt>
              </c:strCache>
            </c:strRef>
          </c:cat>
          <c:val>
            <c:numRef>
              <c:f>'Chart Slide 14&amp;17n'!$C$89:$C$92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4A-324F-8488-344AEF3984B0}"/>
            </c:ext>
          </c:extLst>
        </c:ser>
        <c:ser>
          <c:idx val="2"/>
          <c:order val="2"/>
          <c:tx>
            <c:strRef>
              <c:f>'Chart Slide 14&amp;17n'!$D$88</c:f>
              <c:strCache>
                <c:ptCount val="1"/>
                <c:pt idx="0">
                  <c:v>No significant change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14&amp;17n'!$A$89:$A$92</c:f>
              <c:strCache>
                <c:ptCount val="4"/>
                <c:pt idx="0">
                  <c:v>… by program managers</c:v>
                </c:pt>
                <c:pt idx="1">
                  <c:v>… by ministers and senior civil servants</c:v>
                </c:pt>
                <c:pt idx="2">
                  <c:v>… by parliament</c:v>
                </c:pt>
                <c:pt idx="3">
                  <c:v>… by civil society and media</c:v>
                </c:pt>
              </c:strCache>
            </c:strRef>
          </c:cat>
          <c:val>
            <c:numRef>
              <c:f>'Chart Slide 14&amp;17n'!$D$89:$D$92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10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4A-324F-8488-344AEF398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9473664"/>
        <c:axId val="769474976"/>
      </c:barChart>
      <c:catAx>
        <c:axId val="76947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9474976"/>
        <c:crosses val="autoZero"/>
        <c:auto val="1"/>
        <c:lblAlgn val="ctr"/>
        <c:lblOffset val="100"/>
        <c:noMultiLvlLbl val="0"/>
      </c:catAx>
      <c:valAx>
        <c:axId val="769474976"/>
        <c:scaling>
          <c:orientation val="minMax"/>
          <c:max val="1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9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947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'Chart Slide 14&amp;17n'!$B$128</c:f>
              <c:strCache>
                <c:ptCount val="1"/>
                <c:pt idx="0">
                  <c:v>Increase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14&amp;17n'!$A$129:$A$132</c:f>
              <c:strCache>
                <c:ptCount val="4"/>
                <c:pt idx="0">
                  <c:v>… by program managers</c:v>
                </c:pt>
                <c:pt idx="1">
                  <c:v>… by ministers and senior civil servants</c:v>
                </c:pt>
                <c:pt idx="2">
                  <c:v>… by parliament</c:v>
                </c:pt>
                <c:pt idx="3">
                  <c:v>… by civil society and media</c:v>
                </c:pt>
              </c:strCache>
            </c:strRef>
          </c:cat>
          <c:val>
            <c:numRef>
              <c:f>'Chart Slide 14&amp;17n'!$B$129:$B$132</c:f>
              <c:numCache>
                <c:formatCode>General</c:formatCode>
                <c:ptCount val="4"/>
                <c:pt idx="0">
                  <c:v>17</c:v>
                </c:pt>
                <c:pt idx="1">
                  <c:v>14</c:v>
                </c:pt>
                <c:pt idx="2">
                  <c:v>13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20-D548-B4C4-91FB7AB9BF07}"/>
            </c:ext>
          </c:extLst>
        </c:ser>
        <c:ser>
          <c:idx val="1"/>
          <c:order val="1"/>
          <c:tx>
            <c:strRef>
              <c:f>'Chart Slide 14&amp;17n'!$C$128</c:f>
              <c:strCache>
                <c:ptCount val="1"/>
                <c:pt idx="0">
                  <c:v>Decrease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'Chart Slide 14&amp;17n'!$A$129:$A$132</c:f>
              <c:strCache>
                <c:ptCount val="4"/>
                <c:pt idx="0">
                  <c:v>… by program managers</c:v>
                </c:pt>
                <c:pt idx="1">
                  <c:v>… by ministers and senior civil servants</c:v>
                </c:pt>
                <c:pt idx="2">
                  <c:v>… by parliament</c:v>
                </c:pt>
                <c:pt idx="3">
                  <c:v>… by civil society and media</c:v>
                </c:pt>
              </c:strCache>
            </c:strRef>
          </c:cat>
          <c:val>
            <c:numRef>
              <c:f>'Chart Slide 14&amp;17n'!$C$129:$C$132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20-D548-B4C4-91FB7AB9BF07}"/>
            </c:ext>
          </c:extLst>
        </c:ser>
        <c:ser>
          <c:idx val="2"/>
          <c:order val="2"/>
          <c:tx>
            <c:strRef>
              <c:f>'Chart Slide 14&amp;17n'!$D$128</c:f>
              <c:strCache>
                <c:ptCount val="1"/>
                <c:pt idx="0">
                  <c:v>No significant change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14&amp;17n'!$A$129:$A$132</c:f>
              <c:strCache>
                <c:ptCount val="4"/>
                <c:pt idx="0">
                  <c:v>… by program managers</c:v>
                </c:pt>
                <c:pt idx="1">
                  <c:v>… by ministers and senior civil servants</c:v>
                </c:pt>
                <c:pt idx="2">
                  <c:v>… by parliament</c:v>
                </c:pt>
                <c:pt idx="3">
                  <c:v>… by civil society and media</c:v>
                </c:pt>
              </c:strCache>
            </c:strRef>
          </c:cat>
          <c:val>
            <c:numRef>
              <c:f>'Chart Slide 14&amp;17n'!$D$129:$D$132</c:f>
              <c:numCache>
                <c:formatCode>General</c:formatCode>
                <c:ptCount val="4"/>
                <c:pt idx="0">
                  <c:v>12</c:v>
                </c:pt>
                <c:pt idx="1">
                  <c:v>15</c:v>
                </c:pt>
                <c:pt idx="2">
                  <c:v>16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20-D548-B4C4-91FB7AB9B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9473664"/>
        <c:axId val="769474976"/>
      </c:barChart>
      <c:catAx>
        <c:axId val="76947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9474976"/>
        <c:crosses val="autoZero"/>
        <c:auto val="1"/>
        <c:lblAlgn val="ctr"/>
        <c:lblOffset val="100"/>
        <c:noMultiLvlLbl val="0"/>
      </c:catAx>
      <c:valAx>
        <c:axId val="769474976"/>
        <c:scaling>
          <c:orientation val="minMax"/>
          <c:max val="3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9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947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'Chart Slide 9n'!$B$6</c:f>
              <c:strCache>
                <c:ptCount val="1"/>
                <c:pt idx="0">
                  <c:v>OECD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9n'!$A$7:$A$9</c:f>
              <c:strCache>
                <c:ptCount val="3"/>
                <c:pt idx="0">
                  <c:v>A separate law on performance </c:v>
                </c:pt>
                <c:pt idx="1">
                  <c:v>Provisions within the organic budget law</c:v>
                </c:pt>
                <c:pt idx="2">
                  <c:v>Included within regulations or standing instructions for preparation of the annual budget</c:v>
                </c:pt>
              </c:strCache>
            </c:strRef>
          </c:cat>
          <c:val>
            <c:numRef>
              <c:f>'Chart Slide 9n'!$B$7:$B$9</c:f>
              <c:numCache>
                <c:formatCode>General</c:formatCode>
                <c:ptCount val="3"/>
                <c:pt idx="0">
                  <c:v>2</c:v>
                </c:pt>
                <c:pt idx="1">
                  <c:v>20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64-9641-A9C0-EBDA4A901A2F}"/>
            </c:ext>
          </c:extLst>
        </c:ser>
        <c:ser>
          <c:idx val="1"/>
          <c:order val="1"/>
          <c:tx>
            <c:strRef>
              <c:f>'Chart Slide 9n'!$C$6</c:f>
              <c:strCache>
                <c:ptCount val="1"/>
                <c:pt idx="0">
                  <c:v>PEMPAL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9n'!$A$7:$A$9</c:f>
              <c:strCache>
                <c:ptCount val="3"/>
                <c:pt idx="0">
                  <c:v>A separate law on performance </c:v>
                </c:pt>
                <c:pt idx="1">
                  <c:v>Provisions within the organic budget law</c:v>
                </c:pt>
                <c:pt idx="2">
                  <c:v>Included within regulations or standing instructions for preparation of the annual budget</c:v>
                </c:pt>
              </c:strCache>
            </c:strRef>
          </c:cat>
          <c:val>
            <c:numRef>
              <c:f>'Chart Slide 9n'!$C$7:$C$9</c:f>
              <c:numCache>
                <c:formatCode>General</c:formatCode>
                <c:ptCount val="3"/>
                <c:pt idx="0">
                  <c:v>0</c:v>
                </c:pt>
                <c:pt idx="1">
                  <c:v>12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64-9641-A9C0-EBDA4A901A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80444696"/>
        <c:axId val="980445024"/>
      </c:barChart>
      <c:catAx>
        <c:axId val="980444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0445024"/>
        <c:crosses val="autoZero"/>
        <c:auto val="1"/>
        <c:lblAlgn val="ctr"/>
        <c:lblOffset val="100"/>
        <c:noMultiLvlLbl val="0"/>
      </c:catAx>
      <c:valAx>
        <c:axId val="980445024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80444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6584762527644"/>
          <c:y val="4.2097599532798007E-2"/>
          <c:w val="0.40999003314370946"/>
          <c:h val="0.9158048009344039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E9B-0C4B-8DF4-13F30630EAAD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E9B-0C4B-8DF4-13F30630EAAD}"/>
              </c:ext>
            </c:extLst>
          </c:dPt>
          <c:dPt>
            <c:idx val="2"/>
            <c:bubble3D val="0"/>
            <c:spPr>
              <a:solidFill>
                <a:srgbClr val="FF675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E9B-0C4B-8DF4-13F30630EAAD}"/>
              </c:ext>
            </c:extLst>
          </c:dPt>
          <c:cat>
            <c:strRef>
              <c:f>'Chart slide 10n'!$C$38:$C$40</c:f>
              <c:strCache>
                <c:ptCount val="3"/>
                <c:pt idx="0">
                  <c:v>Managerial performance approach</c:v>
                </c:pt>
                <c:pt idx="1">
                  <c:v>Performance-informed approach</c:v>
                </c:pt>
                <c:pt idx="2">
                  <c:v>Presentational approach</c:v>
                </c:pt>
              </c:strCache>
            </c:strRef>
          </c:cat>
          <c:val>
            <c:numRef>
              <c:f>'Chart slide 10n'!$D$38:$D$40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E9B-0C4B-8DF4-13F30630EA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151960831927609"/>
          <c:y val="0.13258001632675692"/>
          <c:w val="0.38444450020559678"/>
          <c:h val="0.734839666003611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6584762527644"/>
          <c:y val="4.2097599532798007E-2"/>
          <c:w val="0.40999003314370946"/>
          <c:h val="0.9158048009344039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6DB-504B-91F4-3D03CBF47471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6DB-504B-91F4-3D03CBF47471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6DB-504B-91F4-3D03CBF47471}"/>
              </c:ext>
            </c:extLst>
          </c:dPt>
          <c:cat>
            <c:strRef>
              <c:f>'Chart slide 10n'!$C$70:$C$72</c:f>
              <c:strCache>
                <c:ptCount val="3"/>
                <c:pt idx="0">
                  <c:v>Managerial performance approach</c:v>
                </c:pt>
                <c:pt idx="1">
                  <c:v>Performance-informed approach</c:v>
                </c:pt>
                <c:pt idx="2">
                  <c:v>Presentational approach</c:v>
                </c:pt>
              </c:strCache>
            </c:strRef>
          </c:cat>
          <c:val>
            <c:numRef>
              <c:f>'Chart slide 10n'!$D$70:$D$72</c:f>
              <c:numCache>
                <c:formatCode>General</c:formatCode>
                <c:ptCount val="3"/>
                <c:pt idx="0">
                  <c:v>7</c:v>
                </c:pt>
                <c:pt idx="1">
                  <c:v>12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DB-504B-91F4-3D03CBF47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151960831927609"/>
          <c:y val="0.13258001632675692"/>
          <c:w val="0.38444450020559678"/>
          <c:h val="0.734839666003611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3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12n'!$D$48:$I$48</c:f>
              <c:strCache>
                <c:ptCount val="6"/>
                <c:pt idx="0">
                  <c:v>Other</c:v>
                </c:pt>
                <c:pt idx="1">
                  <c:v>Supreme Audit</c:v>
                </c:pt>
                <c:pt idx="2">
                  <c:v>Legislature</c:v>
                </c:pt>
                <c:pt idx="3">
                  <c:v>Chief Executive</c:v>
                </c:pt>
                <c:pt idx="4">
                  <c:v>CBA</c:v>
                </c:pt>
                <c:pt idx="5">
                  <c:v>Line Ministries and Agencies</c:v>
                </c:pt>
              </c:strCache>
            </c:strRef>
          </c:cat>
          <c:val>
            <c:numRef>
              <c:f>'Chart slide 12n'!$D$49:$I$49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7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EF-E241-B1FA-608C297827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7502224"/>
        <c:axId val="567498944"/>
      </c:barChart>
      <c:catAx>
        <c:axId val="567502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498944"/>
        <c:crosses val="autoZero"/>
        <c:auto val="1"/>
        <c:lblAlgn val="ctr"/>
        <c:lblOffset val="100"/>
        <c:noMultiLvlLbl val="0"/>
      </c:catAx>
      <c:valAx>
        <c:axId val="567498944"/>
        <c:scaling>
          <c:orientation val="minMax"/>
          <c:max val="3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6750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79432334127721"/>
          <c:y val="3.3197037660273647E-2"/>
          <c:w val="0.6220338352339625"/>
          <c:h val="0.8251512789333135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'Chart Slide 11n'!$A$3</c:f>
              <c:strCache>
                <c:ptCount val="1"/>
                <c:pt idx="0">
                  <c:v>OECD 2007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'Chart Slide 11n'!$B$2:$G$2</c:f>
              <c:strCache>
                <c:ptCount val="6"/>
                <c:pt idx="0">
                  <c:v>Other</c:v>
                </c:pt>
                <c:pt idx="1">
                  <c:v>Supreme Audit</c:v>
                </c:pt>
                <c:pt idx="2">
                  <c:v>Legislature</c:v>
                </c:pt>
                <c:pt idx="3">
                  <c:v>Chief Executive</c:v>
                </c:pt>
                <c:pt idx="4">
                  <c:v>CBA</c:v>
                </c:pt>
                <c:pt idx="5">
                  <c:v>Line Ministries/Agencies</c:v>
                </c:pt>
              </c:strCache>
            </c:strRef>
          </c:cat>
          <c:val>
            <c:numRef>
              <c:f>'Chart Slide 11n'!$B$3:$G$3</c:f>
              <c:numCache>
                <c:formatCode>General</c:formatCode>
                <c:ptCount val="6"/>
                <c:pt idx="0">
                  <c:v>7</c:v>
                </c:pt>
                <c:pt idx="3">
                  <c:v>6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74-DE48-9310-9619B0E848EF}"/>
            </c:ext>
          </c:extLst>
        </c:ser>
        <c:ser>
          <c:idx val="1"/>
          <c:order val="1"/>
          <c:tx>
            <c:strRef>
              <c:f>'Chart Slide 11n'!$A$4</c:f>
              <c:strCache>
                <c:ptCount val="1"/>
                <c:pt idx="0">
                  <c:v>OECD 2011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'Chart Slide 11n'!$B$2:$G$2</c:f>
              <c:strCache>
                <c:ptCount val="6"/>
                <c:pt idx="0">
                  <c:v>Other</c:v>
                </c:pt>
                <c:pt idx="1">
                  <c:v>Supreme Audit</c:v>
                </c:pt>
                <c:pt idx="2">
                  <c:v>Legislature</c:v>
                </c:pt>
                <c:pt idx="3">
                  <c:v>Chief Executive</c:v>
                </c:pt>
                <c:pt idx="4">
                  <c:v>CBA</c:v>
                </c:pt>
                <c:pt idx="5">
                  <c:v>Line Ministries/Agencies</c:v>
                </c:pt>
              </c:strCache>
            </c:strRef>
          </c:cat>
          <c:val>
            <c:numRef>
              <c:f>'Chart Slide 11n'!$B$4:$G$4</c:f>
              <c:numCache>
                <c:formatCode>General</c:formatCode>
                <c:ptCount val="6"/>
                <c:pt idx="0">
                  <c:v>4</c:v>
                </c:pt>
                <c:pt idx="2">
                  <c:v>4</c:v>
                </c:pt>
                <c:pt idx="3">
                  <c:v>14</c:v>
                </c:pt>
                <c:pt idx="4">
                  <c:v>11</c:v>
                </c:pt>
                <c:pt idx="5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74-DE48-9310-9619B0E848EF}"/>
            </c:ext>
          </c:extLst>
        </c:ser>
        <c:ser>
          <c:idx val="2"/>
          <c:order val="2"/>
          <c:tx>
            <c:strRef>
              <c:f>'Chart Slide 11n'!$A$5</c:f>
              <c:strCache>
                <c:ptCount val="1"/>
                <c:pt idx="0">
                  <c:v>OECD 2016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'Chart Slide 11n'!$B$2:$G$2</c:f>
              <c:strCache>
                <c:ptCount val="6"/>
                <c:pt idx="0">
                  <c:v>Other</c:v>
                </c:pt>
                <c:pt idx="1">
                  <c:v>Supreme Audit</c:v>
                </c:pt>
                <c:pt idx="2">
                  <c:v>Legislature</c:v>
                </c:pt>
                <c:pt idx="3">
                  <c:v>Chief Executive</c:v>
                </c:pt>
                <c:pt idx="4">
                  <c:v>CBA</c:v>
                </c:pt>
                <c:pt idx="5">
                  <c:v>Line Ministries/Agencies</c:v>
                </c:pt>
              </c:strCache>
            </c:strRef>
          </c:cat>
          <c:val>
            <c:numRef>
              <c:f>'Chart Slide 11n'!$B$5:$G$5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74-DE48-9310-9619B0E848EF}"/>
            </c:ext>
          </c:extLst>
        </c:ser>
        <c:ser>
          <c:idx val="3"/>
          <c:order val="3"/>
          <c:tx>
            <c:strRef>
              <c:f>'Chart Slide 11n'!$A$6</c:f>
              <c:strCache>
                <c:ptCount val="1"/>
                <c:pt idx="0">
                  <c:v>OECD 2018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'Chart Slide 11n'!$B$2:$G$2</c:f>
              <c:strCache>
                <c:ptCount val="6"/>
                <c:pt idx="0">
                  <c:v>Other</c:v>
                </c:pt>
                <c:pt idx="1">
                  <c:v>Supreme Audit</c:v>
                </c:pt>
                <c:pt idx="2">
                  <c:v>Legislature</c:v>
                </c:pt>
                <c:pt idx="3">
                  <c:v>Chief Executive</c:v>
                </c:pt>
                <c:pt idx="4">
                  <c:v>CBA</c:v>
                </c:pt>
                <c:pt idx="5">
                  <c:v>Line Ministries/Agencies</c:v>
                </c:pt>
              </c:strCache>
            </c:strRef>
          </c:cat>
          <c:val>
            <c:numRef>
              <c:f>'Chart Slide 11n'!$B$6:$G$6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9</c:v>
                </c:pt>
                <c:pt idx="4">
                  <c:v>10</c:v>
                </c:pt>
                <c:pt idx="5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74-DE48-9310-9619B0E848EF}"/>
            </c:ext>
          </c:extLst>
        </c:ser>
        <c:ser>
          <c:idx val="4"/>
          <c:order val="4"/>
          <c:tx>
            <c:strRef>
              <c:f>'Chart Slide 11n'!$A$7</c:f>
              <c:strCache>
                <c:ptCount val="1"/>
              </c:strCache>
            </c:strRef>
          </c:tx>
          <c:spPr>
            <a:solidFill>
              <a:schemeClr val="accent5">
                <a:tint val="83000"/>
              </a:schemeClr>
            </a:solidFill>
            <a:ln>
              <a:noFill/>
            </a:ln>
            <a:effectLst/>
          </c:spPr>
          <c:invertIfNegative val="0"/>
          <c:cat>
            <c:strRef>
              <c:f>'Chart Slide 11n'!$B$2:$G$2</c:f>
              <c:strCache>
                <c:ptCount val="6"/>
                <c:pt idx="0">
                  <c:v>Other</c:v>
                </c:pt>
                <c:pt idx="1">
                  <c:v>Supreme Audit</c:v>
                </c:pt>
                <c:pt idx="2">
                  <c:v>Legislature</c:v>
                </c:pt>
                <c:pt idx="3">
                  <c:v>Chief Executive</c:v>
                </c:pt>
                <c:pt idx="4">
                  <c:v>CBA</c:v>
                </c:pt>
                <c:pt idx="5">
                  <c:v>Line Ministries/Agencies</c:v>
                </c:pt>
              </c:strCache>
            </c:strRef>
          </c:cat>
          <c:val>
            <c:numRef>
              <c:f>'Chart Slide 11n'!$B$7:$G$7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4-8A74-DE48-9310-9619B0E848EF}"/>
            </c:ext>
          </c:extLst>
        </c:ser>
        <c:ser>
          <c:idx val="5"/>
          <c:order val="5"/>
          <c:tx>
            <c:strRef>
              <c:f>'Chart Slide 11n'!$A$8</c:f>
              <c:strCache>
                <c:ptCount val="1"/>
                <c:pt idx="0">
                  <c:v>PEMPAL 2016</c:v>
                </c:pt>
              </c:strCache>
            </c:strRef>
          </c:tx>
          <c:spPr>
            <a:solidFill>
              <a:srgbClr val="D87B5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11n'!$B$2:$G$2</c:f>
              <c:strCache>
                <c:ptCount val="6"/>
                <c:pt idx="0">
                  <c:v>Other</c:v>
                </c:pt>
                <c:pt idx="1">
                  <c:v>Supreme Audit</c:v>
                </c:pt>
                <c:pt idx="2">
                  <c:v>Legislature</c:v>
                </c:pt>
                <c:pt idx="3">
                  <c:v>Chief Executive</c:v>
                </c:pt>
                <c:pt idx="4">
                  <c:v>CBA</c:v>
                </c:pt>
                <c:pt idx="5">
                  <c:v>Line Ministries/Agencies</c:v>
                </c:pt>
              </c:strCache>
            </c:strRef>
          </c:cat>
          <c:val>
            <c:numRef>
              <c:f>'Chart Slide 11n'!$B$8:$G$8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4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74-DE48-9310-9619B0E848EF}"/>
            </c:ext>
          </c:extLst>
        </c:ser>
        <c:ser>
          <c:idx val="6"/>
          <c:order val="6"/>
          <c:tx>
            <c:strRef>
              <c:f>'Chart Slide 11n'!$A$9</c:f>
              <c:strCache>
                <c:ptCount val="1"/>
                <c:pt idx="0">
                  <c:v>PEMPAL 2018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11n'!$B$2:$G$2</c:f>
              <c:strCache>
                <c:ptCount val="6"/>
                <c:pt idx="0">
                  <c:v>Other</c:v>
                </c:pt>
                <c:pt idx="1">
                  <c:v>Supreme Audit</c:v>
                </c:pt>
                <c:pt idx="2">
                  <c:v>Legislature</c:v>
                </c:pt>
                <c:pt idx="3">
                  <c:v>Chief Executive</c:v>
                </c:pt>
                <c:pt idx="4">
                  <c:v>CBA</c:v>
                </c:pt>
                <c:pt idx="5">
                  <c:v>Line Ministries/Agencies</c:v>
                </c:pt>
              </c:strCache>
            </c:strRef>
          </c:cat>
          <c:val>
            <c:numRef>
              <c:f>'Chart Slide 11n'!$B$9:$G$9</c:f>
              <c:numCache>
                <c:formatCode>General</c:formatCode>
                <c:ptCount val="6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74-DE48-9310-9619B0E848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702728"/>
        <c:axId val="340703120"/>
      </c:barChart>
      <c:catAx>
        <c:axId val="3407027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703120"/>
        <c:crosses val="autoZero"/>
        <c:auto val="1"/>
        <c:lblAlgn val="ctr"/>
        <c:lblOffset val="100"/>
        <c:noMultiLvlLbl val="0"/>
      </c:catAx>
      <c:valAx>
        <c:axId val="340703120"/>
        <c:scaling>
          <c:orientation val="minMax"/>
          <c:max val="3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70272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delete val="1"/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8142284409876641"/>
          <c:y val="0.22417355910090117"/>
          <c:w val="0.24482343158089256"/>
          <c:h val="0.511907385616547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'Chart Slide 14&amp;17n'!$B$84</c:f>
              <c:strCache>
                <c:ptCount val="1"/>
                <c:pt idx="0">
                  <c:v>Increase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14&amp;17n'!$A$85:$A$87</c:f>
              <c:strCache>
                <c:ptCount val="3"/>
                <c:pt idx="0">
                  <c:v>Number of budget programmes</c:v>
                </c:pt>
                <c:pt idx="1">
                  <c:v>Number of performance indicators</c:v>
                </c:pt>
                <c:pt idx="2">
                  <c:v>Number of performance targets</c:v>
                </c:pt>
              </c:strCache>
            </c:strRef>
          </c:cat>
          <c:val>
            <c:numRef>
              <c:f>'Chart Slide 14&amp;17n'!$B$85:$B$87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52-4D41-98BA-3BF1D49D7F83}"/>
            </c:ext>
          </c:extLst>
        </c:ser>
        <c:ser>
          <c:idx val="1"/>
          <c:order val="1"/>
          <c:tx>
            <c:strRef>
              <c:f>'Chart Slide 14&amp;17n'!$C$84</c:f>
              <c:strCache>
                <c:ptCount val="1"/>
                <c:pt idx="0">
                  <c:v>Decrease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14&amp;17n'!$A$85:$A$87</c:f>
              <c:strCache>
                <c:ptCount val="3"/>
                <c:pt idx="0">
                  <c:v>Number of budget programmes</c:v>
                </c:pt>
                <c:pt idx="1">
                  <c:v>Number of performance indicators</c:v>
                </c:pt>
                <c:pt idx="2">
                  <c:v>Number of performance targets</c:v>
                </c:pt>
              </c:strCache>
            </c:strRef>
          </c:cat>
          <c:val>
            <c:numRef>
              <c:f>'Chart Slide 14&amp;17n'!$C$85:$C$87</c:f>
              <c:numCache>
                <c:formatCode>General</c:formatCode>
                <c:ptCount val="3"/>
                <c:pt idx="0">
                  <c:v>4</c:v>
                </c:pt>
                <c:pt idx="1">
                  <c:v>7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52-4D41-98BA-3BF1D49D7F83}"/>
            </c:ext>
          </c:extLst>
        </c:ser>
        <c:ser>
          <c:idx val="2"/>
          <c:order val="2"/>
          <c:tx>
            <c:strRef>
              <c:f>'Chart Slide 14&amp;17n'!$D$84</c:f>
              <c:strCache>
                <c:ptCount val="1"/>
                <c:pt idx="0">
                  <c:v>No significant change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14&amp;17n'!$A$85:$A$87</c:f>
              <c:strCache>
                <c:ptCount val="3"/>
                <c:pt idx="0">
                  <c:v>Number of budget programmes</c:v>
                </c:pt>
                <c:pt idx="1">
                  <c:v>Number of performance indicators</c:v>
                </c:pt>
                <c:pt idx="2">
                  <c:v>Number of performance targets</c:v>
                </c:pt>
              </c:strCache>
            </c:strRef>
          </c:cat>
          <c:val>
            <c:numRef>
              <c:f>'Chart Slide 14&amp;17n'!$D$85:$D$87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52-4D41-98BA-3BF1D49D7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9454968"/>
        <c:axId val="769455296"/>
      </c:barChart>
      <c:catAx>
        <c:axId val="76945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9455296"/>
        <c:crosses val="autoZero"/>
        <c:auto val="1"/>
        <c:lblAlgn val="ctr"/>
        <c:lblOffset val="100"/>
        <c:noMultiLvlLbl val="0"/>
      </c:catAx>
      <c:valAx>
        <c:axId val="769455296"/>
        <c:scaling>
          <c:orientation val="minMax"/>
          <c:max val="1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9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9454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'Chart Slide 14&amp;17n'!$B$124</c:f>
              <c:strCache>
                <c:ptCount val="1"/>
                <c:pt idx="0">
                  <c:v>Increase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14&amp;17n'!$A$125:$A$127</c:f>
              <c:strCache>
                <c:ptCount val="3"/>
                <c:pt idx="0">
                  <c:v>Number of budget programmes</c:v>
                </c:pt>
                <c:pt idx="1">
                  <c:v>Number of performance indicators</c:v>
                </c:pt>
                <c:pt idx="2">
                  <c:v>Number of performance targets</c:v>
                </c:pt>
              </c:strCache>
            </c:strRef>
          </c:cat>
          <c:val>
            <c:numRef>
              <c:f>'Chart Slide 14&amp;17n'!$B$125:$B$127</c:f>
              <c:numCache>
                <c:formatCode>General</c:formatCode>
                <c:ptCount val="3"/>
                <c:pt idx="0">
                  <c:v>6</c:v>
                </c:pt>
                <c:pt idx="1">
                  <c:v>9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77-F445-AB05-81FF4BD5E802}"/>
            </c:ext>
          </c:extLst>
        </c:ser>
        <c:ser>
          <c:idx val="1"/>
          <c:order val="1"/>
          <c:tx>
            <c:strRef>
              <c:f>'Chart Slide 14&amp;17n'!$C$124</c:f>
              <c:strCache>
                <c:ptCount val="1"/>
                <c:pt idx="0">
                  <c:v>Decrease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14&amp;17n'!$A$125:$A$127</c:f>
              <c:strCache>
                <c:ptCount val="3"/>
                <c:pt idx="0">
                  <c:v>Number of budget programmes</c:v>
                </c:pt>
                <c:pt idx="1">
                  <c:v>Number of performance indicators</c:v>
                </c:pt>
                <c:pt idx="2">
                  <c:v>Number of performance targets</c:v>
                </c:pt>
              </c:strCache>
            </c:strRef>
          </c:cat>
          <c:val>
            <c:numRef>
              <c:f>'Chart Slide 14&amp;17n'!$C$125:$C$127</c:f>
              <c:numCache>
                <c:formatCode>General</c:formatCode>
                <c:ptCount val="3"/>
                <c:pt idx="0">
                  <c:v>4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77-F445-AB05-81FF4BD5E802}"/>
            </c:ext>
          </c:extLst>
        </c:ser>
        <c:ser>
          <c:idx val="2"/>
          <c:order val="2"/>
          <c:tx>
            <c:strRef>
              <c:f>'Chart Slide 14&amp;17n'!$D$124</c:f>
              <c:strCache>
                <c:ptCount val="1"/>
                <c:pt idx="0">
                  <c:v>No significant change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771449049439379E-3"/>
                  <c:y val="4.28301632267637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77-F445-AB05-81FF4BD5E8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Slide 14&amp;17n'!$A$125:$A$127</c:f>
              <c:strCache>
                <c:ptCount val="3"/>
                <c:pt idx="0">
                  <c:v>Number of budget programmes</c:v>
                </c:pt>
                <c:pt idx="1">
                  <c:v>Number of performance indicators</c:v>
                </c:pt>
                <c:pt idx="2">
                  <c:v>Number of performance targets</c:v>
                </c:pt>
              </c:strCache>
            </c:strRef>
          </c:cat>
          <c:val>
            <c:numRef>
              <c:f>'Chart Slide 14&amp;17n'!$D$125:$D$127</c:f>
              <c:numCache>
                <c:formatCode>General</c:formatCode>
                <c:ptCount val="3"/>
                <c:pt idx="0">
                  <c:v>19</c:v>
                </c:pt>
                <c:pt idx="1">
                  <c:v>12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77-F445-AB05-81FF4BD5E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9454968"/>
        <c:axId val="769455296"/>
      </c:barChart>
      <c:catAx>
        <c:axId val="76945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9455296"/>
        <c:crosses val="autoZero"/>
        <c:auto val="1"/>
        <c:lblAlgn val="ctr"/>
        <c:lblOffset val="100"/>
        <c:noMultiLvlLbl val="0"/>
      </c:catAx>
      <c:valAx>
        <c:axId val="769455296"/>
        <c:scaling>
          <c:orientation val="minMax"/>
          <c:max val="3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9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9454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88116112690394"/>
          <c:y val="2.9599721504123516E-2"/>
          <c:w val="0.70111885507554794"/>
          <c:h val="0.6769573402029923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'Cart slide 15n'!$C$15</c:f>
              <c:strCache>
                <c:ptCount val="1"/>
                <c:pt idx="0">
                  <c:v>Systematically integrated across budget programs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'Cart slide 15n'!$B$16:$B$22</c:f>
              <c:strCache>
                <c:ptCount val="7"/>
                <c:pt idx="0">
                  <c:v>Trust in government</c:v>
                </c:pt>
                <c:pt idx="1">
                  <c:v>Climate Change</c:v>
                </c:pt>
                <c:pt idx="2">
                  <c:v>Innovation</c:v>
                </c:pt>
                <c:pt idx="3">
                  <c:v>Poverty/equity measures</c:v>
                </c:pt>
                <c:pt idx="4">
                  <c:v>E-government</c:v>
                </c:pt>
                <c:pt idx="5">
                  <c:v>Citizen satisfaction</c:v>
                </c:pt>
                <c:pt idx="6">
                  <c:v>Gender</c:v>
                </c:pt>
              </c:strCache>
            </c:strRef>
          </c:cat>
          <c:val>
            <c:numRef>
              <c:f>'Cart slide 15n'!$C$16:$C$22</c:f>
              <c:numCache>
                <c:formatCode>General</c:formatCode>
                <c:ptCount val="7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5A-D647-9199-618AE0F3FC70}"/>
            </c:ext>
          </c:extLst>
        </c:ser>
        <c:ser>
          <c:idx val="1"/>
          <c:order val="1"/>
          <c:tx>
            <c:strRef>
              <c:f>'Cart slide 15n'!$D$15</c:f>
              <c:strCache>
                <c:ptCount val="1"/>
                <c:pt idx="0">
                  <c:v>Limited to budget programmes of the ministry or
agency with lead responsibility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'Cart slide 15n'!$B$16:$B$22</c:f>
              <c:strCache>
                <c:ptCount val="7"/>
                <c:pt idx="0">
                  <c:v>Trust in government</c:v>
                </c:pt>
                <c:pt idx="1">
                  <c:v>Climate Change</c:v>
                </c:pt>
                <c:pt idx="2">
                  <c:v>Innovation</c:v>
                </c:pt>
                <c:pt idx="3">
                  <c:v>Poverty/equity measures</c:v>
                </c:pt>
                <c:pt idx="4">
                  <c:v>E-government</c:v>
                </c:pt>
                <c:pt idx="5">
                  <c:v>Citizen satisfaction</c:v>
                </c:pt>
                <c:pt idx="6">
                  <c:v>Gender</c:v>
                </c:pt>
              </c:strCache>
            </c:strRef>
          </c:cat>
          <c:val>
            <c:numRef>
              <c:f>'Cart slide 15n'!$D$16:$D$22</c:f>
              <c:numCache>
                <c:formatCode>General</c:formatCode>
                <c:ptCount val="7"/>
                <c:pt idx="0">
                  <c:v>10</c:v>
                </c:pt>
                <c:pt idx="1">
                  <c:v>22</c:v>
                </c:pt>
                <c:pt idx="2">
                  <c:v>22</c:v>
                </c:pt>
                <c:pt idx="3">
                  <c:v>21</c:v>
                </c:pt>
                <c:pt idx="4">
                  <c:v>20</c:v>
                </c:pt>
                <c:pt idx="5">
                  <c:v>13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5A-D647-9199-618AE0F3FC70}"/>
            </c:ext>
          </c:extLst>
        </c:ser>
        <c:ser>
          <c:idx val="2"/>
          <c:order val="2"/>
          <c:tx>
            <c:strRef>
              <c:f>'Cart slide 15n'!$E$15</c:f>
              <c:strCache>
                <c:ptCount val="1"/>
                <c:pt idx="0">
                  <c:v>Not reflected in the budget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'Cart slide 15n'!$B$16:$B$22</c:f>
              <c:strCache>
                <c:ptCount val="7"/>
                <c:pt idx="0">
                  <c:v>Trust in government</c:v>
                </c:pt>
                <c:pt idx="1">
                  <c:v>Climate Change</c:v>
                </c:pt>
                <c:pt idx="2">
                  <c:v>Innovation</c:v>
                </c:pt>
                <c:pt idx="3">
                  <c:v>Poverty/equity measures</c:v>
                </c:pt>
                <c:pt idx="4">
                  <c:v>E-government</c:v>
                </c:pt>
                <c:pt idx="5">
                  <c:v>Citizen satisfaction</c:v>
                </c:pt>
                <c:pt idx="6">
                  <c:v>Gender</c:v>
                </c:pt>
              </c:strCache>
            </c:strRef>
          </c:cat>
          <c:val>
            <c:numRef>
              <c:f>'Cart slide 15n'!$E$16:$E$22</c:f>
              <c:numCache>
                <c:formatCode>General</c:formatCode>
                <c:ptCount val="7"/>
                <c:pt idx="0">
                  <c:v>17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11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5A-D647-9199-618AE0F3FC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62914560"/>
        <c:axId val="362916096"/>
      </c:barChart>
      <c:catAx>
        <c:axId val="36291456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2916096"/>
        <c:crosses val="autoZero"/>
        <c:auto val="1"/>
        <c:lblAlgn val="ctr"/>
        <c:lblOffset val="100"/>
        <c:noMultiLvlLbl val="0"/>
      </c:catAx>
      <c:valAx>
        <c:axId val="362916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6291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"/>
          <c:y val="0.71890260376237847"/>
          <c:w val="1"/>
          <c:h val="0.2768248414580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101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8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2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101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8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2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0.01057</cdr:x>
      <cdr:y>0.31556</cdr:y>
    </cdr:from>
    <cdr:to>
      <cdr:x>0.21108</cdr:x>
      <cdr:y>0.37293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9096" y="1676400"/>
          <a:ext cx="1689296" cy="304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1400" b="1" dirty="0"/>
            <a:t>Zemlje PEMPAL-a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0.17538</cdr:x>
      <cdr:y>0.44773</cdr:y>
    </cdr:from>
    <cdr:to>
      <cdr:x>0.33579</cdr:x>
      <cdr:y>0.60051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00034" y="1485794"/>
          <a:ext cx="1189049" cy="506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800" b="1">
              <a:solidFill>
                <a:schemeClr val="bg1"/>
              </a:solidFill>
            </a:rPr>
            <a:t>50%</a:t>
          </a:r>
        </a:p>
      </cdr:txBody>
    </cdr:sp>
  </cdr:relSizeAnchor>
  <cdr:relSizeAnchor xmlns:cdr="http://schemas.openxmlformats.org/drawingml/2006/chartDrawing">
    <cdr:from>
      <cdr:x>0.33663</cdr:x>
      <cdr:y>0.19223</cdr:y>
    </cdr:from>
    <cdr:to>
      <cdr:x>0.52621</cdr:x>
      <cdr:y>0.35542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95315" y="637920"/>
          <a:ext cx="1405275" cy="5415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800" b="1" dirty="0">
              <a:solidFill>
                <a:schemeClr val="bg1"/>
              </a:solidFill>
            </a:rPr>
            <a:t>17%</a:t>
          </a:r>
        </a:p>
      </cdr:txBody>
    </cdr:sp>
  </cdr:relSizeAnchor>
  <cdr:relSizeAnchor xmlns:cdr="http://schemas.openxmlformats.org/drawingml/2006/chartDrawing">
    <cdr:from>
      <cdr:x>0.35971</cdr:x>
      <cdr:y>0.55229</cdr:y>
    </cdr:from>
    <cdr:to>
      <cdr:x>0.53263</cdr:x>
      <cdr:y>0.71895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6407" y="1832764"/>
          <a:ext cx="1281781" cy="553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800" b="1">
              <a:solidFill>
                <a:schemeClr val="bg1"/>
              </a:solidFill>
            </a:rPr>
            <a:t>33%</a:t>
          </a:r>
        </a:p>
      </cdr:txBody>
    </cdr:sp>
  </cdr:relSizeAnchor>
  <cdr:relSizeAnchor xmlns:cdr="http://schemas.openxmlformats.org/drawingml/2006/chartDrawing">
    <cdr:from>
      <cdr:x>0.6323</cdr:x>
      <cdr:y>0.14335</cdr:y>
    </cdr:from>
    <cdr:to>
      <cdr:x>0.99405</cdr:x>
      <cdr:y>0.34231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3548015" y="421321"/>
          <a:ext cx="2029882" cy="5847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600" dirty="0">
              <a:latin typeface="+mj-lt"/>
            </a:rPr>
            <a:t>Pristup temeljen na učinku upravitelja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0.17048</cdr:x>
      <cdr:y>0.34568</cdr:y>
    </cdr:from>
    <cdr:to>
      <cdr:x>0.33089</cdr:x>
      <cdr:y>0.49846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63731" y="1147116"/>
          <a:ext cx="1189050" cy="5069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800" b="1">
              <a:solidFill>
                <a:schemeClr val="bg1"/>
              </a:solidFill>
            </a:rPr>
            <a:t>34%</a:t>
          </a:r>
        </a:p>
      </cdr:txBody>
    </cdr:sp>
  </cdr:relSizeAnchor>
  <cdr:relSizeAnchor xmlns:cdr="http://schemas.openxmlformats.org/drawingml/2006/chartDrawing">
    <cdr:from>
      <cdr:x>0.35132</cdr:x>
      <cdr:y>0.21045</cdr:y>
    </cdr:from>
    <cdr:to>
      <cdr:x>0.5409</cdr:x>
      <cdr:y>0.37364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04150" y="698387"/>
          <a:ext cx="1405274" cy="5415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800" b="1" dirty="0">
              <a:solidFill>
                <a:schemeClr val="bg1"/>
              </a:solidFill>
            </a:rPr>
            <a:t>24%</a:t>
          </a:r>
        </a:p>
      </cdr:txBody>
    </cdr:sp>
  </cdr:relSizeAnchor>
  <cdr:relSizeAnchor xmlns:cdr="http://schemas.openxmlformats.org/drawingml/2006/chartDrawing">
    <cdr:from>
      <cdr:x>0.30913</cdr:x>
      <cdr:y>0.62154</cdr:y>
    </cdr:from>
    <cdr:to>
      <cdr:x>0.48205</cdr:x>
      <cdr:y>0.7882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91423" y="2062573"/>
          <a:ext cx="1281781" cy="553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800" b="1">
              <a:solidFill>
                <a:schemeClr val="bg1"/>
              </a:solidFill>
            </a:rPr>
            <a:t>41%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0.50775</cdr:x>
      <cdr:y>0.20136</cdr:y>
    </cdr:from>
    <cdr:to>
      <cdr:x>0.98993</cdr:x>
      <cdr:y>0.33985</cdr:y>
    </cdr:to>
    <cdr:sp macro="" textlink="">
      <cdr:nvSpPr>
        <cdr:cNvPr id="2" name="TextBox 3">
          <a:extLst xmlns:a="http://schemas.openxmlformats.org/drawingml/2006/main">
            <a:ext uri="{FF2B5EF4-FFF2-40B4-BE49-F238E27FC236}">
              <a16:creationId xmlns:a16="http://schemas.microsoft.com/office/drawing/2014/main" id="{2FB84228-4E34-3A41-86B9-3CAABFDF6393}"/>
            </a:ext>
          </a:extLst>
        </cdr:cNvPr>
        <cdr:cNvSpPr txBox="1"/>
      </cdr:nvSpPr>
      <cdr:spPr>
        <a:xfrm xmlns:a="http://schemas.openxmlformats.org/drawingml/2006/main">
          <a:off x="4122748" y="850314"/>
          <a:ext cx="3915099" cy="58480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>
              <a:latin typeface="+mn-lt"/>
            </a:rPr>
            <a:t>Serbia, BiH, Belarus, Kosovo, Uzbekistan, Russia, and Bulgaria</a:t>
          </a:r>
        </a:p>
      </cdr:txBody>
    </cdr:sp>
  </cdr:relSizeAnchor>
  <cdr:relSizeAnchor xmlns:cdr="http://schemas.openxmlformats.org/drawingml/2006/chartDrawing">
    <cdr:from>
      <cdr:x>0.46775</cdr:x>
      <cdr:y>0.35893</cdr:y>
    </cdr:from>
    <cdr:to>
      <cdr:x>0.92012</cdr:x>
      <cdr:y>0.57805</cdr:y>
    </cdr:to>
    <cdr:sp macro="" textlink="">
      <cdr:nvSpPr>
        <cdr:cNvPr id="3" name="TextBox 3">
          <a:extLst xmlns:a="http://schemas.openxmlformats.org/drawingml/2006/main">
            <a:ext uri="{FF2B5EF4-FFF2-40B4-BE49-F238E27FC236}">
              <a16:creationId xmlns:a16="http://schemas.microsoft.com/office/drawing/2014/main" id="{07C31950-0443-0E4B-A169-101D21ACFE18}"/>
            </a:ext>
          </a:extLst>
        </cdr:cNvPr>
        <cdr:cNvSpPr txBox="1"/>
      </cdr:nvSpPr>
      <cdr:spPr>
        <a:xfrm xmlns:a="http://schemas.openxmlformats.org/drawingml/2006/main">
          <a:off x="3797949" y="1515659"/>
          <a:ext cx="3673054" cy="9252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>
              <a:latin typeface="+mn-lt"/>
            </a:rPr>
            <a:t>Kosov</a:t>
          </a:r>
          <a:r>
            <a:rPr lang="en-US" sz="1600" dirty="0"/>
            <a:t>o, Uzbekistan, Kazakhstan, Russia, and Bulgaria</a:t>
          </a:r>
          <a:endParaRPr lang="en-US" sz="16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0.38252</cdr:x>
      <cdr:y>0.68994</cdr:y>
    </cdr:from>
    <cdr:to>
      <cdr:x>0.83488</cdr:x>
      <cdr:y>0.81532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2F6134E6-BC3A-AA4C-8325-2F5B168F8AB0}"/>
            </a:ext>
          </a:extLst>
        </cdr:cNvPr>
        <cdr:cNvSpPr txBox="1"/>
      </cdr:nvSpPr>
      <cdr:spPr>
        <a:xfrm xmlns:a="http://schemas.openxmlformats.org/drawingml/2006/main">
          <a:off x="3105874" y="2913462"/>
          <a:ext cx="3673012" cy="5294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/>
            <a:t>Russia</a:t>
          </a:r>
          <a:endParaRPr lang="en-US" sz="16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0.38211</cdr:x>
      <cdr:y>0.53935</cdr:y>
    </cdr:from>
    <cdr:to>
      <cdr:x>0.83447</cdr:x>
      <cdr:y>0.66473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1B07F0DB-0172-954B-8561-27FB30E0F681}"/>
            </a:ext>
          </a:extLst>
        </cdr:cNvPr>
        <cdr:cNvSpPr txBox="1"/>
      </cdr:nvSpPr>
      <cdr:spPr>
        <a:xfrm xmlns:a="http://schemas.openxmlformats.org/drawingml/2006/main">
          <a:off x="3102561" y="2277559"/>
          <a:ext cx="3673012" cy="5294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/>
            <a:t>Bulgaria</a:t>
          </a:r>
          <a:endParaRPr lang="en-US" sz="1600" dirty="0">
            <a:latin typeface="+mn-lt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0.74747</cdr:x>
      <cdr:y>0.25046</cdr:y>
    </cdr:from>
    <cdr:to>
      <cdr:x>0.92583</cdr:x>
      <cdr:y>0.78076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67416" y="1105742"/>
          <a:ext cx="1447800" cy="23412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spcBef>
              <a:spcPts val="100"/>
            </a:spcBef>
          </a:pPr>
          <a:r>
            <a:rPr lang="hr-HR" sz="1100" dirty="0"/>
            <a:t>PEMPAL 2018</a:t>
          </a:r>
        </a:p>
        <a:p xmlns:a="http://schemas.openxmlformats.org/drawingml/2006/main">
          <a:pPr>
            <a:spcBef>
              <a:spcPts val="100"/>
            </a:spcBef>
          </a:pPr>
          <a:endParaRPr lang="hr-HR" sz="1100" dirty="0"/>
        </a:p>
        <a:p xmlns:a="http://schemas.openxmlformats.org/drawingml/2006/main">
          <a:pPr>
            <a:spcBef>
              <a:spcPts val="100"/>
            </a:spcBef>
          </a:pPr>
          <a:r>
            <a:rPr lang="hr-HR" dirty="0"/>
            <a:t>PEMPAL 2016</a:t>
          </a:r>
        </a:p>
        <a:p xmlns:a="http://schemas.openxmlformats.org/drawingml/2006/main">
          <a:pPr>
            <a:spcBef>
              <a:spcPts val="100"/>
            </a:spcBef>
          </a:pPr>
          <a:endParaRPr lang="hr-HR" dirty="0"/>
        </a:p>
        <a:p xmlns:a="http://schemas.openxmlformats.org/drawingml/2006/main">
          <a:pPr>
            <a:spcBef>
              <a:spcPts val="100"/>
            </a:spcBef>
          </a:pPr>
          <a:r>
            <a:rPr lang="hr-HR" sz="1100" dirty="0"/>
            <a:t>OECD 2018</a:t>
          </a:r>
        </a:p>
        <a:p xmlns:a="http://schemas.openxmlformats.org/drawingml/2006/main">
          <a:pPr>
            <a:spcBef>
              <a:spcPts val="100"/>
            </a:spcBef>
          </a:pPr>
          <a:endParaRPr lang="hr-HR" sz="1100" dirty="0"/>
        </a:p>
        <a:p xmlns:a="http://schemas.openxmlformats.org/drawingml/2006/main">
          <a:pPr>
            <a:spcBef>
              <a:spcPts val="100"/>
            </a:spcBef>
          </a:pPr>
          <a:r>
            <a:rPr lang="hr-HR" dirty="0"/>
            <a:t>OECD 2016</a:t>
          </a:r>
        </a:p>
        <a:p xmlns:a="http://schemas.openxmlformats.org/drawingml/2006/main">
          <a:pPr>
            <a:spcBef>
              <a:spcPts val="100"/>
            </a:spcBef>
          </a:pPr>
          <a:endParaRPr lang="hr-HR" dirty="0"/>
        </a:p>
        <a:p xmlns:a="http://schemas.openxmlformats.org/drawingml/2006/main">
          <a:pPr>
            <a:spcBef>
              <a:spcPts val="100"/>
            </a:spcBef>
          </a:pPr>
          <a:r>
            <a:rPr lang="hr-HR" dirty="0"/>
            <a:t>OECD 2011</a:t>
          </a:r>
        </a:p>
        <a:p xmlns:a="http://schemas.openxmlformats.org/drawingml/2006/main">
          <a:pPr>
            <a:spcBef>
              <a:spcPts val="100"/>
            </a:spcBef>
          </a:pPr>
          <a:endParaRPr lang="hr-HR" dirty="0"/>
        </a:p>
        <a:p xmlns:a="http://schemas.openxmlformats.org/drawingml/2006/main">
          <a:pPr>
            <a:spcBef>
              <a:spcPts val="100"/>
            </a:spcBef>
          </a:pPr>
          <a:r>
            <a:rPr lang="hr-HR" dirty="0"/>
            <a:t>OECD 2007</a:t>
          </a:r>
        </a:p>
        <a:p xmlns:a="http://schemas.openxmlformats.org/drawingml/2006/main">
          <a:pPr>
            <a:spcBef>
              <a:spcPts val="100"/>
            </a:spcBef>
          </a:pPr>
          <a:endParaRPr lang="hr-HR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0.0274</cdr:x>
      <cdr:y>0.03536</cdr:y>
    </cdr:from>
    <cdr:to>
      <cdr:x>0.27387</cdr:x>
      <cdr:y>0.10133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101798"/>
          <a:ext cx="1370807" cy="18992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lIns="0" tIns="0" rIns="0" bIns="0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spcBef>
              <a:spcPts val="100"/>
            </a:spcBef>
          </a:pPr>
          <a:r>
            <a:rPr lang="hr-HR" sz="1000" dirty="0">
              <a:latin typeface="+mj-lt"/>
            </a:rPr>
            <a:t>E-vlada 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0.11564</cdr:x>
      <cdr:y>0.87024</cdr:y>
    </cdr:from>
    <cdr:to>
      <cdr:x>0.30834</cdr:x>
      <cdr:y>0.94362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9032" y="2503522"/>
          <a:ext cx="864888" cy="21110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ts val="100"/>
            </a:spcBef>
          </a:pPr>
          <a:r>
            <a:rPr lang="hr-HR" dirty="0"/>
            <a:t>Povećanje</a:t>
          </a:r>
        </a:p>
      </cdr:txBody>
    </cdr:sp>
  </cdr:relSizeAnchor>
  <cdr:relSizeAnchor xmlns:cdr="http://schemas.openxmlformats.org/drawingml/2006/chartDrawing">
    <cdr:from>
      <cdr:x>0.34172</cdr:x>
      <cdr:y>0.87191</cdr:y>
    </cdr:from>
    <cdr:to>
      <cdr:x>0.53572</cdr:x>
      <cdr:y>0.96742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33743" y="2508319"/>
          <a:ext cx="870770" cy="27477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ts val="100"/>
            </a:spcBef>
          </a:pPr>
          <a:r>
            <a:rPr lang="hr-HR" dirty="0"/>
            <a:t>Smanjenje</a:t>
          </a:r>
        </a:p>
      </cdr:txBody>
    </cdr:sp>
  </cdr:relSizeAnchor>
  <cdr:relSizeAnchor xmlns:cdr="http://schemas.openxmlformats.org/drawingml/2006/chartDrawing">
    <cdr:from>
      <cdr:x>0.57414</cdr:x>
      <cdr:y>0.87024</cdr:y>
    </cdr:from>
    <cdr:to>
      <cdr:x>0.95646</cdr:x>
      <cdr:y>0.96575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576946" y="2503519"/>
          <a:ext cx="1715977" cy="27477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ts val="100"/>
            </a:spcBef>
          </a:pPr>
          <a:r>
            <a:rPr lang="hr-HR" dirty="0"/>
            <a:t>Bez značajne promjene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57DA38-AB43-40AD-B0AA-EA6F187211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DC5A38-A5C8-4069-8B08-D1207DCBD5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7AA182-8B7C-436B-B339-671FBEE6799B}" type="datetimeFigureOut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B85070-289C-4D79-BFA7-2A03DC9114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09F885-B2DE-481F-84CC-7325277A8F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EDA762-F7A9-4067-8C09-0C980AB15C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B9A2AA-081E-4FBE-9F83-3EA31A90D1C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Image Placeholder 8">
            <a:extLst>
              <a:ext uri="{FF2B5EF4-FFF2-40B4-BE49-F238E27FC236}">
                <a16:creationId xmlns:a16="http://schemas.microsoft.com/office/drawing/2014/main" id="{8BC15162-071D-4A30-8D4E-F60BD042D03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44613" y="1128713"/>
            <a:ext cx="4397375" cy="3044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0" name="Header Placeholder 9">
            <a:extLst>
              <a:ext uri="{FF2B5EF4-FFF2-40B4-BE49-F238E27FC236}">
                <a16:creationId xmlns:a16="http://schemas.microsoft.com/office/drawing/2014/main" id="{ADE6EA64-DADA-445E-81DF-917B550B93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8E88D88-650C-4359-9B61-36C77D19AF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8D59F3B-5261-424E-86F0-4516A2253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Notes Placeholder 11">
            <a:extLst>
              <a:ext uri="{FF2B5EF4-FFF2-40B4-BE49-F238E27FC236}">
                <a16:creationId xmlns:a16="http://schemas.microsoft.com/office/drawing/2014/main" id="{08E65DD7-0758-4B95-B14B-B05073C3D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8025" y="4343400"/>
            <a:ext cx="5670550" cy="3552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1A1EC269-778D-46EB-B1F5-07115F4F27D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69D5C55-F8D7-4DE1-943A-AE5A2A5BD3DA}" type="datetimeFigureOut">
              <a:rPr lang="en-US"/>
              <a:pPr>
                <a:defRPr/>
              </a:pPr>
              <a:t>3/14/2019</a:t>
            </a:fld>
            <a:endParaRPr lang="en-US"/>
          </a:p>
        </p:txBody>
      </p:sp>
      <p:pic>
        <p:nvPicPr>
          <p:cNvPr id="2056" name="Picture 13">
            <a:extLst>
              <a:ext uri="{FF2B5EF4-FFF2-40B4-BE49-F238E27FC236}">
                <a16:creationId xmlns:a16="http://schemas.microsoft.com/office/drawing/2014/main" id="{4DBBE1F4-9AAB-4700-BB43-04B3D94AD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" y="4343400"/>
            <a:ext cx="5610225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CCD9C30-9BE5-4DE0-A714-CD1E402E71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77D0A77A-47D1-4A0A-8473-F91EBC9BD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FFCEE33-ABE2-44F0-92AA-D77AF6E2D4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E200594A-8973-468D-9FE5-481048EBFCF9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AAE91679-9F32-4154-893C-6D8D143126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7F5B4B5F-2404-4003-B3D8-0045AB097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Nemamo ove podatke za zemlje OECD-a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40899A33-22DE-4353-884C-E57772AF82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ACD359C2-0A47-44A0-981C-6B5083EBAF4B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0219C9A3-05EC-416B-99E3-CBAAD19EA5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16EEC11F-19BF-4D24-AA84-0AE4F200F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4CA454D2-8D36-43CB-9B21-A8F570E666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0CE049FB-74CE-44E4-92AD-712FA1322FA7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B394594F-351B-4E5B-A960-35D84C4106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5885DE48-DDE9-40CB-92E8-139B00F2E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Novo pitanje ove godine</a:t>
            </a: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A213314C-1806-4313-9A3A-C0AACED6CB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9361C58F-4AC4-4AEC-89AB-57D4FB732871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F3F0C06E-1D00-42AC-9C92-E8F130FAC3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7874CE96-5C66-49C8-8E6D-7DD52FC09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E-vlada: sustavno u Rusiji, Gruziji, Armeniji</a:t>
            </a:r>
          </a:p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Inovacije: Rusija</a:t>
            </a:r>
          </a:p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Siromaštvo/jednakost: Uzbekistan</a:t>
            </a:r>
          </a:p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Zadovoljstvo građana: Rusija i Kirgiska Republika</a:t>
            </a:r>
          </a:p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Povjernje u vladu: Kirgiska Republika</a:t>
            </a:r>
          </a:p>
          <a:p>
            <a:pPr>
              <a:spcBef>
                <a:spcPct val="0"/>
              </a:spcBef>
            </a:pPr>
            <a:endParaRPr lang="en-US" altLang="en-US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Ni u jednoj zemlji ne postoji izrada proračunskih izvještaja koja uzima u obzir SDG-ove, osim u Kazahstanu i Moldovi, gdje proračunski izvještaji, iako nisu konkretno usmjereni na SDG-ove, sustavno uključuju ključne ciljne vrijednosti i pokazatelje povezane sa SDG-ovima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69599B72-923D-46ED-956D-CFFD20BAEF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260650CB-A866-4383-B0E5-D76D7A5767B8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A1B930E7-44CA-4040-9110-3438B0AAA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1749A408-1ABB-4D33-8A78-61196C4F1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6C084E8E-5320-4851-9E88-FCED237A4D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341EA965-F896-4F3D-A5BE-3286758774D0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C6F27079-FB90-42A4-A3DB-0CDA2422A0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1F3271D9-7CF8-40A0-9A44-67144B490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2D3CDA30-099D-4D22-B2D7-4CEDBF43C5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86CAFE6A-622D-4D16-89A8-5C7369794827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C3A86C16-750C-4846-B04E-DF16E84E42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4F88B160-2D8C-4AB7-8520-5FC8AF0D8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04DA470B-B048-45E6-B440-A341E4A2E0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F8055115-404B-449B-9CA1-C8E704E10EAF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C0178CFE-3D75-4A22-AAA1-56054AA364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CF374BE2-17C0-4DCB-9624-481470FDC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357268F2-FB58-47BA-8B98-53585EA714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9B097D4A-1AF1-4908-95FF-6E990376BD67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80EB692A-6C35-4E24-AEFD-F5965838CF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B355CCC4-3081-43B7-9458-EEE34280B8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DDD75DAE-EBC5-4BA6-B5DC-F99A8B2C26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FF59B547-E6A7-447E-A22C-61631BF4B423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7B4B5760-3194-48BD-BAE1-BAC3A1F110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B74876FC-FE19-4A59-B560-0421FD6788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8823FED6-2832-4FE8-86C4-FDD7520BCD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E4674AFB-4F2D-4B10-AB53-4B68CD7BCAA9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4330DF0-2275-48A0-8425-D43F457818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DC1D358-5C12-42DF-A339-F12154F29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B302441-D850-4FCD-85EC-6EE977F63B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3D970D0B-609E-4B34-9081-1CC3743EC937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829F0BA5-8EEF-437E-8F5C-B4E83F5686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22C47FE3-B3CF-4EFC-B28F-5C47F98A8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91D067BE-D096-4603-A110-58D3BEB6C6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2F7CBBB3-1D43-4296-B33E-3A83CAC3C365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C4E69693-DA56-47AA-8C3B-D133E62DD2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D14ECECD-D56C-4A95-A08F-7EC15897C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FED1B221-7506-41A7-9E77-D6B78F3973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CA5E8A8A-8DF5-4471-9181-2135205ED2B3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4CE19840-046F-4BF7-9875-A2D2996643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FF4A5F32-417D-452E-BB49-87CDC318E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37E5A523-A9B8-4916-87B9-37273CBD95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A8916327-1C7D-4065-A085-6244CB51EC76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0E81FCD5-C415-4E10-A525-B1D55E8EA0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A2AF0CF7-85B6-4B65-881D-6696F44FDF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1E38BD0-152C-4967-83AA-1026E5CF79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54B9C216-09D6-4148-B09D-31348237FF7B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2C3A3DF8-CA35-42C4-B7E5-A970DB20EE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135F3137-A362-410C-84A9-FA5DC8C2F8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73520876-2BE9-4B24-B33E-A3B09E0F07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E4E30E4A-A8AD-47FF-BD2F-055ED4EF7739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0FEBDCA9-9257-49BA-A3A2-112B6A6E87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DF5225F1-B097-48A9-B556-18250E9E4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F5D1161F-3BF7-4990-B8F4-2D907197B2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96F063AF-B680-4B3F-A881-BFE7CBDA8D9C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E03395CB-52B1-417A-9915-843C914037B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6B1F00A-4EE3-4E6B-A698-BBBA3D883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756BF9C7-FA88-4DBF-B722-8296D98A5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8109237B-F0B6-4C51-8322-F2FBB729F847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2EF21D4B-E69E-472B-A12C-2CD9A13A5C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53F7A492-C9BF-427D-89AC-F88633008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U devet zemalja postoje proračunske upute/propisi, osim u Rusiji, Kazahstanu, Srbiji, Bjelarusu i Uzbekistanu.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79B9B8A-999F-413A-8782-DEDB0F6ADD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B3CC8236-B8FB-4A49-96D8-D670CE79268B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E70864E7-CF15-4C39-B0C9-62BC23D330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0A321121-9660-4CB6-8B6D-00E35DF3BC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Nemamo raščlanjene podatke za zemlje OECD-a</a:t>
            </a: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E555A424-8051-4AED-81CF-C82E8B7528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SzPct val="100000"/>
            </a:pPr>
            <a:fld id="{EF4CD8E7-73E5-4C35-91CB-8AAED2308FFC}" type="slidenum">
              <a:rPr lang="en-US" altLang="en-US" smtClean="0">
                <a:solidFill>
                  <a:srgbClr val="000000"/>
                </a:solidFill>
              </a:rPr>
              <a:pPr eaLnBrk="0" hangingPunct="0">
                <a:buSzPct val="100000"/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172B1-9154-4AFF-9D3B-FA3C259BE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7F947-1804-4A82-932F-34BCC3731542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EC05D-B294-43E9-93D9-1D201654D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D83D1-E530-4BC5-ADC1-924B30EE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5C218-4AF9-4415-8AD4-3A549ACBD8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949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D4024-1663-46FA-8668-6171C3E51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B1F72-AE39-4F7F-AB27-CC1FA7EA79AC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B545C-898F-4E0F-8909-543792D56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E7F87-B35F-4C2B-9583-A2FAF164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9963F-ED0D-4BE0-9B0B-FF5DB926D1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8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A56A2-CFDB-4778-ADB7-E2D5C80D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DD155-44A9-4DE5-B4FD-6A38664E124E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85A98-4780-480D-B88B-F60AB97C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70B5F-1B3A-4431-8A47-99EC27E3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E3F2C-A703-4540-8C8E-791F4919A3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519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42FAD-91C4-4ACA-84E5-F548EF07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FEC57-12B1-4EF5-ADBF-6A238749E33B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5AD80-2364-47B9-803E-E28268838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D4B23-CDF5-4C77-B013-0F9CEE585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4B810-5817-47BE-B715-313617650F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16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30AB6-6B4E-4637-A363-B1A17A035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69439-A5E1-4C93-A98D-BD84E26B428E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99B52-8B43-4442-8D79-A33FFEB7B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8E609-C412-48FB-AE89-DB516EA4F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7C244-94D2-4894-8165-7952CF4E6C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2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63E6A2-A931-432D-A266-015BD007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22E9B-234C-43D9-B908-41C36DA66FFD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449109-8441-4926-9796-5F29F27C7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6301E3-1A1B-4EA0-8587-22F69BD90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6C8B2-28E7-4D64-874C-C173838D6B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0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BCAFBF3-CD6A-4763-AA3A-6C4D009F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BF7C0-06E1-409F-A48C-5A87791FE84B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CEE6E54-70DD-4FC7-941C-BD2E8BB59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E91A688-52DC-47DC-87F6-538B7852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BA6D9-A9A3-4FD5-B51F-F42C45BFB1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3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9645DC2-180B-4D24-969B-D880EE98E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58CCD-B9AE-4FA4-94E3-8F374E10F607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C1C7117-A1BC-4762-A1C4-BEA4E3E0A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2135B3C-75C3-461A-B1F4-F2F3F2001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9D9-B30C-40BF-BD65-5C5F3E70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99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C786969-D685-43DE-8626-067AB6BC1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B5821-FDB1-4698-9D32-0FE33EF9CAD3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D4C2F76-3539-4ABA-9E25-78E94A357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CE9EB4E-5C43-4D62-9B13-C6016B23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03345-6F82-40E6-AE42-7A442BCB5E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1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6BBBBCC-5172-4D16-A0C1-59D46F78F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26A48-41C0-4828-86AE-6131BDBE1804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9EE5144-20FC-4D2A-80F8-C429C44D2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93F5715-2E09-4A16-AE3F-AD3BC84EC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6CDED-4BED-4FF9-B10D-A51307EC3D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1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6A0D9B4-EC2A-43E7-963C-F49A9F412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16C4-748B-4BB1-B987-6425D9B899E1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5548BF0-FDA4-44EB-A25B-211D12BB3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AA19AB-B7C4-4532-8BBE-90A976455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F4036-D77A-45F2-B2C8-824CF5C5DB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8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D1FF3EB-842A-4625-A5DF-498A1A614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B40E5D6-7022-4E56-8D17-6C8258CDB2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6A0AE-9D4C-4D0C-A425-34BFA3F62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5E9C65-591E-4BA9-A405-22CA90308C48}" type="datetime1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DDF19-10DA-435D-AC19-5EFE86DF1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43B91-0FB8-4529-9936-63E9CA364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6D0209-C379-4AD8-90C1-4CAF7ED605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s://www.pempal.org/sites/pempal/files/pempal2012-2017_web_eng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C4572CA-A715-48B6-A579-48FA63B6090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3150" y="990600"/>
            <a:ext cx="8528050" cy="3048000"/>
          </a:xfrm>
        </p:spPr>
        <p:txBody>
          <a:bodyPr/>
          <a:lstStyle/>
          <a:p>
            <a:r>
              <a:rPr lang="en-US" altLang="en-US" dirty="0" err="1">
                <a:solidFill>
                  <a:srgbClr val="002060"/>
                </a:solidFill>
              </a:rPr>
              <a:t>Rezultati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Ankete</a:t>
            </a:r>
            <a:r>
              <a:rPr lang="en-US" altLang="en-US" dirty="0">
                <a:solidFill>
                  <a:srgbClr val="002060"/>
                </a:solidFill>
              </a:rPr>
              <a:t> OECD-a o </a:t>
            </a:r>
            <a:r>
              <a:rPr lang="en-US" altLang="en-US" dirty="0" err="1">
                <a:solidFill>
                  <a:srgbClr val="002060"/>
                </a:solidFill>
              </a:rPr>
              <a:t>planiranju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proračuna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prema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učinku</a:t>
            </a:r>
            <a:r>
              <a:rPr lang="en-US" altLang="en-US" dirty="0">
                <a:solidFill>
                  <a:srgbClr val="002060"/>
                </a:solidFill>
              </a:rPr>
              <a:t> za </a:t>
            </a:r>
            <a:r>
              <a:rPr lang="en-US" altLang="en-US" dirty="0" err="1">
                <a:solidFill>
                  <a:srgbClr val="002060"/>
                </a:solidFill>
              </a:rPr>
              <a:t>zemlje</a:t>
            </a:r>
            <a:r>
              <a:rPr lang="en-US" altLang="en-US" dirty="0">
                <a:solidFill>
                  <a:srgbClr val="002060"/>
                </a:solidFill>
              </a:rPr>
              <a:t> PEMPAL-a za 2018.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017F4D-40F2-4964-8551-AA1190505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2775"/>
            <a:ext cx="7829550" cy="9239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1900" b="1" dirty="0" err="1">
                <a:solidFill>
                  <a:srgbClr val="0D0D0D"/>
                </a:solidFill>
              </a:rPr>
              <a:t>Mreža</a:t>
            </a:r>
            <a:r>
              <a:rPr lang="en-US" altLang="en-US" sz="1900" b="1" dirty="0">
                <a:solidFill>
                  <a:srgbClr val="0D0D0D"/>
                </a:solidFill>
              </a:rPr>
              <a:t> za </a:t>
            </a:r>
            <a:r>
              <a:rPr lang="en-US" altLang="en-US" sz="1900" b="1" dirty="0" err="1">
                <a:solidFill>
                  <a:srgbClr val="0D0D0D"/>
                </a:solidFill>
              </a:rPr>
              <a:t>učenje</a:t>
            </a:r>
            <a:r>
              <a:rPr lang="en-US" altLang="en-US" sz="1900" b="1" dirty="0">
                <a:solidFill>
                  <a:srgbClr val="0D0D0D"/>
                </a:solidFill>
              </a:rPr>
              <a:t> </a:t>
            </a:r>
            <a:r>
              <a:rPr lang="en-US" altLang="en-US" sz="1900" b="1" dirty="0" err="1">
                <a:solidFill>
                  <a:srgbClr val="0D0D0D"/>
                </a:solidFill>
              </a:rPr>
              <a:t>uz</a:t>
            </a:r>
            <a:r>
              <a:rPr lang="en-US" altLang="en-US" sz="1900" b="1" dirty="0">
                <a:solidFill>
                  <a:srgbClr val="0D0D0D"/>
                </a:solidFill>
              </a:rPr>
              <a:t> </a:t>
            </a:r>
            <a:r>
              <a:rPr lang="en-US" altLang="en-US" sz="1900" b="1" dirty="0" err="1">
                <a:solidFill>
                  <a:srgbClr val="0D0D0D"/>
                </a:solidFill>
              </a:rPr>
              <a:t>pomoć</a:t>
            </a:r>
            <a:r>
              <a:rPr lang="en-US" altLang="en-US" sz="1900" b="1" dirty="0">
                <a:solidFill>
                  <a:srgbClr val="0D0D0D"/>
                </a:solidFill>
              </a:rPr>
              <a:t> </a:t>
            </a:r>
            <a:r>
              <a:rPr lang="en-US" altLang="en-US" sz="1900" b="1" dirty="0" err="1">
                <a:solidFill>
                  <a:srgbClr val="0D0D0D"/>
                </a:solidFill>
              </a:rPr>
              <a:t>kolega</a:t>
            </a:r>
            <a:r>
              <a:rPr lang="en-US" altLang="en-US" sz="1900" b="1" dirty="0">
                <a:solidFill>
                  <a:srgbClr val="0D0D0D"/>
                </a:solidFill>
              </a:rPr>
              <a:t> za </a:t>
            </a:r>
            <a:r>
              <a:rPr lang="en-US" altLang="en-US" sz="1900" b="1" dirty="0" err="1">
                <a:solidFill>
                  <a:srgbClr val="0D0D0D"/>
                </a:solidFill>
              </a:rPr>
              <a:t>područje</a:t>
            </a:r>
            <a:r>
              <a:rPr lang="en-US" altLang="en-US" sz="1900" b="1" dirty="0">
                <a:solidFill>
                  <a:srgbClr val="0D0D0D"/>
                </a:solidFill>
              </a:rPr>
              <a:t> </a:t>
            </a:r>
            <a:r>
              <a:rPr lang="en-US" altLang="en-US" sz="1900" b="1" dirty="0" err="1">
                <a:solidFill>
                  <a:srgbClr val="0D0D0D"/>
                </a:solidFill>
              </a:rPr>
              <a:t>upravljanja</a:t>
            </a:r>
            <a:r>
              <a:rPr lang="en-US" altLang="en-US" sz="1900" b="1" dirty="0">
                <a:solidFill>
                  <a:srgbClr val="0D0D0D"/>
                </a:solidFill>
              </a:rPr>
              <a:t> </a:t>
            </a:r>
            <a:r>
              <a:rPr lang="en-US" altLang="en-US" sz="1900" b="1" dirty="0" err="1">
                <a:solidFill>
                  <a:srgbClr val="0D0D0D"/>
                </a:solidFill>
              </a:rPr>
              <a:t>javnim</a:t>
            </a:r>
            <a:r>
              <a:rPr lang="en-US" altLang="en-US" sz="1900" b="1" dirty="0">
                <a:solidFill>
                  <a:srgbClr val="0D0D0D"/>
                </a:solidFill>
              </a:rPr>
              <a:t> </a:t>
            </a:r>
            <a:r>
              <a:rPr lang="en-US" altLang="en-US" sz="1900" b="1" dirty="0" err="1">
                <a:solidFill>
                  <a:srgbClr val="0D0D0D"/>
                </a:solidFill>
              </a:rPr>
              <a:t>rashodima</a:t>
            </a:r>
            <a:r>
              <a:rPr lang="en-US" altLang="en-US" sz="1900" b="1" dirty="0">
                <a:solidFill>
                  <a:srgbClr val="0D0D0D"/>
                </a:solidFill>
              </a:rPr>
              <a:t> (PEMPAL)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900" dirty="0" err="1">
                <a:solidFill>
                  <a:srgbClr val="0D0D0D"/>
                </a:solidFill>
              </a:rPr>
              <a:t>Zajednica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prakse</a:t>
            </a:r>
            <a:r>
              <a:rPr lang="en-US" altLang="en-US" sz="1900" dirty="0">
                <a:solidFill>
                  <a:srgbClr val="0D0D0D"/>
                </a:solidFill>
              </a:rPr>
              <a:t> za </a:t>
            </a:r>
            <a:r>
              <a:rPr lang="en-US" altLang="en-US" sz="1900" dirty="0" err="1">
                <a:solidFill>
                  <a:srgbClr val="0D0D0D"/>
                </a:solidFill>
              </a:rPr>
              <a:t>proračun</a:t>
            </a:r>
            <a:r>
              <a:rPr lang="en-US" altLang="en-US" sz="1900" dirty="0">
                <a:solidFill>
                  <a:srgbClr val="0D0D0D"/>
                </a:solidFill>
              </a:rPr>
              <a:t> (BCOP)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1900" dirty="0" err="1">
                <a:solidFill>
                  <a:srgbClr val="0D0D0D"/>
                </a:solidFill>
              </a:rPr>
              <a:t>Radna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skupina</a:t>
            </a:r>
            <a:r>
              <a:rPr lang="en-US" altLang="en-US" sz="1900" dirty="0">
                <a:solidFill>
                  <a:srgbClr val="0D0D0D"/>
                </a:solidFill>
              </a:rPr>
              <a:t> za </a:t>
            </a:r>
            <a:r>
              <a:rPr lang="en-US" altLang="en-US" sz="1900" dirty="0" err="1">
                <a:solidFill>
                  <a:srgbClr val="0D0D0D"/>
                </a:solidFill>
              </a:rPr>
              <a:t>planiranje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proračuna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prema</a:t>
            </a:r>
            <a:r>
              <a:rPr lang="en-US" altLang="en-US" sz="1900" dirty="0">
                <a:solidFill>
                  <a:srgbClr val="0D0D0D"/>
                </a:solidFill>
              </a:rPr>
              <a:t> </a:t>
            </a:r>
            <a:r>
              <a:rPr lang="en-US" altLang="en-US" sz="1900" dirty="0" err="1">
                <a:solidFill>
                  <a:srgbClr val="0D0D0D"/>
                </a:solidFill>
              </a:rPr>
              <a:t>programima</a:t>
            </a:r>
            <a:r>
              <a:rPr lang="en-US" altLang="en-US" sz="1900" dirty="0">
                <a:solidFill>
                  <a:srgbClr val="0D0D0D"/>
                </a:solidFill>
              </a:rPr>
              <a:t> </a:t>
            </a:r>
            <a:r>
              <a:rPr lang="en-US" altLang="en-US" sz="1900" dirty="0" err="1">
                <a:solidFill>
                  <a:srgbClr val="0D0D0D"/>
                </a:solidFill>
              </a:rPr>
              <a:t>i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učincima</a:t>
            </a:r>
            <a:r>
              <a:rPr lang="en-US" altLang="en-US" sz="1900" dirty="0">
                <a:solidFill>
                  <a:srgbClr val="0D0D0D"/>
                </a:solidFill>
              </a:rPr>
              <a:t> (PPBWG)</a:t>
            </a:r>
          </a:p>
        </p:txBody>
      </p:sp>
      <p:pic>
        <p:nvPicPr>
          <p:cNvPr id="4100" name="Рисунок 11" descr="pempal-logo.jpg">
            <a:extLst>
              <a:ext uri="{FF2B5EF4-FFF2-40B4-BE49-F238E27FC236}">
                <a16:creationId xmlns:a16="http://schemas.microsoft.com/office/drawing/2014/main" id="{93CA42CD-6A04-4305-8A04-F9A91A019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Рисунок 15" descr="pempal-logo-top.gif">
            <a:extLst>
              <a:ext uri="{FF2B5EF4-FFF2-40B4-BE49-F238E27FC236}">
                <a16:creationId xmlns:a16="http://schemas.microsoft.com/office/drawing/2014/main" id="{50F4C95B-FB2E-44D7-A3B8-B684746F3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5">
            <a:extLst>
              <a:ext uri="{FF2B5EF4-FFF2-40B4-BE49-F238E27FC236}">
                <a16:creationId xmlns:a16="http://schemas.microsoft.com/office/drawing/2014/main" id="{4872A11A-E841-46E4-947C-1364FD300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710238"/>
            <a:ext cx="7391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00"/>
                </a:solidFill>
              </a:rPr>
              <a:t>Godišnja plenarna sjednica BCOP-a 2019., ožujak 2019.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00"/>
                </a:solidFill>
              </a:rPr>
              <a:t>Naida Čaršimamović, članica resursnog tima BCOP-a, Svjetska banka </a:t>
            </a:r>
          </a:p>
        </p:txBody>
      </p:sp>
      <p:sp>
        <p:nvSpPr>
          <p:cNvPr id="4103" name="Slide Number Placeholder 3">
            <a:extLst>
              <a:ext uri="{FF2B5EF4-FFF2-40B4-BE49-F238E27FC236}">
                <a16:creationId xmlns:a16="http://schemas.microsoft.com/office/drawing/2014/main" id="{FB57932D-8996-4229-839A-50DFED42E2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E9122316-6E7F-4F2D-991E-8E112B06D912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2F96439-1417-4904-AA38-A642F0D0F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625" y="950913"/>
            <a:ext cx="3686175" cy="5449887"/>
          </a:xfrm>
        </p:spPr>
        <p:txBody>
          <a:bodyPr>
            <a:normAutofit lnSpcReduction="10000"/>
          </a:bodyPr>
          <a:lstStyle/>
          <a:p>
            <a:pPr marL="285750" indent="-285750" algn="l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900" b="1" dirty="0" err="1">
                <a:solidFill>
                  <a:srgbClr val="0D0D0D"/>
                </a:solidFill>
              </a:rPr>
              <a:t>Različiti</a:t>
            </a:r>
            <a:r>
              <a:rPr lang="en-US" altLang="en-US" sz="1900" b="1" dirty="0">
                <a:solidFill>
                  <a:srgbClr val="0D0D0D"/>
                </a:solidFill>
              </a:rPr>
              <a:t> </a:t>
            </a:r>
            <a:r>
              <a:rPr lang="en-US" altLang="en-US" sz="1900" b="1" dirty="0" err="1">
                <a:solidFill>
                  <a:srgbClr val="0D0D0D"/>
                </a:solidFill>
              </a:rPr>
              <a:t>oblici</a:t>
            </a:r>
            <a:r>
              <a:rPr lang="en-US" altLang="en-US" sz="1900" b="1" dirty="0">
                <a:solidFill>
                  <a:srgbClr val="0D0D0D"/>
                </a:solidFill>
              </a:rPr>
              <a:t> PPU-a </a:t>
            </a:r>
            <a:r>
              <a:rPr lang="en-US" altLang="en-US" sz="1900" dirty="0" err="1">
                <a:solidFill>
                  <a:srgbClr val="0D0D0D"/>
                </a:solidFill>
              </a:rPr>
              <a:t>i</a:t>
            </a:r>
            <a:r>
              <a:rPr lang="en-US" altLang="en-US" sz="1900" dirty="0">
                <a:solidFill>
                  <a:srgbClr val="0D0D0D"/>
                </a:solidFill>
              </a:rPr>
              <a:t> u </a:t>
            </a:r>
            <a:r>
              <a:rPr lang="en-US" altLang="en-US" sz="1900" dirty="0" err="1">
                <a:solidFill>
                  <a:srgbClr val="0D0D0D"/>
                </a:solidFill>
              </a:rPr>
              <a:t>zemljama</a:t>
            </a:r>
            <a:r>
              <a:rPr lang="en-US" altLang="en-US" sz="1900" dirty="0">
                <a:solidFill>
                  <a:srgbClr val="0D0D0D"/>
                </a:solidFill>
              </a:rPr>
              <a:t> PEMPAL-a </a:t>
            </a:r>
            <a:r>
              <a:rPr lang="en-US" altLang="en-US" sz="1900" dirty="0" err="1">
                <a:solidFill>
                  <a:srgbClr val="0D0D0D"/>
                </a:solidFill>
              </a:rPr>
              <a:t>i</a:t>
            </a:r>
            <a:r>
              <a:rPr lang="en-US" altLang="en-US" sz="1900" dirty="0">
                <a:solidFill>
                  <a:srgbClr val="0D0D0D"/>
                </a:solidFill>
              </a:rPr>
              <a:t> u </a:t>
            </a:r>
            <a:r>
              <a:rPr lang="en-US" altLang="en-US" sz="1900" dirty="0" err="1">
                <a:solidFill>
                  <a:srgbClr val="0D0D0D"/>
                </a:solidFill>
              </a:rPr>
              <a:t>zemljama</a:t>
            </a:r>
            <a:r>
              <a:rPr lang="en-US" altLang="en-US" sz="1900" dirty="0">
                <a:solidFill>
                  <a:srgbClr val="0D0D0D"/>
                </a:solidFill>
              </a:rPr>
              <a:t> OECD-a, </a:t>
            </a:r>
            <a:r>
              <a:rPr lang="en-US" altLang="en-US" sz="1900" dirty="0" err="1">
                <a:solidFill>
                  <a:srgbClr val="0D0D0D"/>
                </a:solidFill>
              </a:rPr>
              <a:t>ali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nigdje</a:t>
            </a:r>
            <a:r>
              <a:rPr lang="en-US" altLang="en-US" sz="1900" dirty="0">
                <a:solidFill>
                  <a:srgbClr val="0D0D0D"/>
                </a:solidFill>
              </a:rPr>
              <a:t> ne </a:t>
            </a:r>
            <a:r>
              <a:rPr lang="en-US" altLang="en-US" sz="1900" dirty="0" err="1">
                <a:solidFill>
                  <a:srgbClr val="0D0D0D"/>
                </a:solidFill>
              </a:rPr>
              <a:t>postoji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izravno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planiranje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proračuna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prema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učinku</a:t>
            </a:r>
            <a:r>
              <a:rPr lang="en-US" altLang="en-US" sz="1900" dirty="0">
                <a:solidFill>
                  <a:srgbClr val="0D0D0D"/>
                </a:solidFill>
              </a:rPr>
              <a:t> (u </a:t>
            </a:r>
            <a:r>
              <a:rPr lang="en-US" altLang="en-US" sz="1900" dirty="0" err="1">
                <a:solidFill>
                  <a:srgbClr val="0D0D0D"/>
                </a:solidFill>
              </a:rPr>
              <a:t>smislu</a:t>
            </a:r>
            <a:r>
              <a:rPr lang="en-US" altLang="en-US" sz="1900" dirty="0">
                <a:solidFill>
                  <a:srgbClr val="0D0D0D"/>
                </a:solidFill>
              </a:rPr>
              <a:t> da se </a:t>
            </a:r>
            <a:r>
              <a:rPr lang="en-US" altLang="en-US" sz="1900" dirty="0" err="1">
                <a:solidFill>
                  <a:srgbClr val="0D0D0D"/>
                </a:solidFill>
              </a:rPr>
              <a:t>financiranje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temelji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izravno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na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ostvarenim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rezultatima</a:t>
            </a:r>
            <a:r>
              <a:rPr lang="en-US" altLang="en-US" sz="1900" dirty="0">
                <a:solidFill>
                  <a:srgbClr val="0D0D0D"/>
                </a:solidFill>
              </a:rPr>
              <a:t>)</a:t>
            </a:r>
          </a:p>
          <a:p>
            <a:pPr marL="285750" indent="-285750" algn="l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900" dirty="0" err="1">
                <a:solidFill>
                  <a:srgbClr val="0D0D0D"/>
                </a:solidFill>
              </a:rPr>
              <a:t>Zemlje</a:t>
            </a:r>
            <a:r>
              <a:rPr lang="en-US" altLang="en-US" sz="1900" dirty="0">
                <a:solidFill>
                  <a:srgbClr val="0D0D0D"/>
                </a:solidFill>
              </a:rPr>
              <a:t> PEMPAL-a </a:t>
            </a:r>
            <a:r>
              <a:rPr lang="en-US" altLang="en-US" sz="1900" dirty="0" err="1">
                <a:solidFill>
                  <a:srgbClr val="0D0D0D"/>
                </a:solidFill>
              </a:rPr>
              <a:t>najčešće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primjenjuju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b="1" dirty="0" err="1">
                <a:solidFill>
                  <a:srgbClr val="0D0D0D"/>
                </a:solidFill>
              </a:rPr>
              <a:t>prezentacijski</a:t>
            </a:r>
            <a:r>
              <a:rPr lang="en-US" altLang="en-US" sz="1900" b="1" dirty="0">
                <a:solidFill>
                  <a:srgbClr val="0D0D0D"/>
                </a:solidFill>
              </a:rPr>
              <a:t> </a:t>
            </a:r>
            <a:r>
              <a:rPr lang="en-US" altLang="en-US" sz="1900" b="1" dirty="0" err="1">
                <a:solidFill>
                  <a:srgbClr val="0D0D0D"/>
                </a:solidFill>
              </a:rPr>
              <a:t>pristup</a:t>
            </a:r>
            <a:r>
              <a:rPr lang="en-US" altLang="en-US" sz="1900" dirty="0">
                <a:solidFill>
                  <a:srgbClr val="0D0D0D"/>
                </a:solidFill>
              </a:rPr>
              <a:t>, za </a:t>
            </a:r>
            <a:r>
              <a:rPr lang="en-US" altLang="en-US" sz="1900" dirty="0" err="1">
                <a:solidFill>
                  <a:srgbClr val="0D0D0D"/>
                </a:solidFill>
              </a:rPr>
              <a:t>razliku</a:t>
            </a:r>
            <a:r>
              <a:rPr lang="en-US" altLang="en-US" sz="1900" dirty="0">
                <a:solidFill>
                  <a:srgbClr val="0D0D0D"/>
                </a:solidFill>
              </a:rPr>
              <a:t> od </a:t>
            </a:r>
            <a:r>
              <a:rPr lang="en-US" altLang="en-US" sz="1900" dirty="0" err="1">
                <a:solidFill>
                  <a:srgbClr val="0D0D0D"/>
                </a:solidFill>
              </a:rPr>
              <a:t>pristupa</a:t>
            </a:r>
            <a:r>
              <a:rPr lang="en-US" altLang="en-US" sz="1900" dirty="0">
                <a:solidFill>
                  <a:srgbClr val="0D0D0D"/>
                </a:solidFill>
              </a:rPr>
              <a:t> </a:t>
            </a:r>
            <a:r>
              <a:rPr lang="en-US" altLang="en-US" sz="1900" dirty="0" err="1">
                <a:solidFill>
                  <a:srgbClr val="0D0D0D"/>
                </a:solidFill>
              </a:rPr>
              <a:t>informiranog</a:t>
            </a:r>
            <a:r>
              <a:rPr lang="en-US" altLang="en-US" sz="1900" dirty="0">
                <a:solidFill>
                  <a:srgbClr val="0D0D0D"/>
                </a:solidFill>
              </a:rPr>
              <a:t> </a:t>
            </a:r>
            <a:r>
              <a:rPr lang="en-US" altLang="en-US" sz="1900" dirty="0" err="1">
                <a:solidFill>
                  <a:srgbClr val="0D0D0D"/>
                </a:solidFill>
              </a:rPr>
              <a:t>učincima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koji</a:t>
            </a:r>
            <a:r>
              <a:rPr lang="en-US" altLang="en-US" sz="1900" dirty="0">
                <a:solidFill>
                  <a:srgbClr val="0D0D0D"/>
                </a:solidFill>
              </a:rPr>
              <a:t> se </a:t>
            </a:r>
            <a:r>
              <a:rPr lang="en-US" altLang="en-US" sz="1900" dirty="0" err="1">
                <a:solidFill>
                  <a:srgbClr val="0D0D0D"/>
                </a:solidFill>
              </a:rPr>
              <a:t>upotrebljava</a:t>
            </a:r>
            <a:r>
              <a:rPr lang="en-US" altLang="en-US" sz="1900" dirty="0">
                <a:solidFill>
                  <a:srgbClr val="0D0D0D"/>
                </a:solidFill>
              </a:rPr>
              <a:t> u </a:t>
            </a:r>
            <a:r>
              <a:rPr lang="en-US" altLang="en-US" sz="1900" dirty="0" err="1">
                <a:solidFill>
                  <a:srgbClr val="0D0D0D"/>
                </a:solidFill>
              </a:rPr>
              <a:t>zemljama</a:t>
            </a:r>
            <a:r>
              <a:rPr lang="en-US" altLang="en-US" sz="1900" dirty="0">
                <a:solidFill>
                  <a:srgbClr val="0D0D0D"/>
                </a:solidFill>
              </a:rPr>
              <a:t> OECD-a</a:t>
            </a:r>
            <a:endParaRPr lang="en-US" altLang="en-US" sz="1900" dirty="0">
              <a:solidFill>
                <a:srgbClr val="0D0D0D"/>
              </a:solidFill>
              <a:cs typeface="Calibri"/>
            </a:endParaRPr>
          </a:p>
          <a:p>
            <a:pPr marL="285750" indent="-285750" algn="l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900" dirty="0">
                <a:solidFill>
                  <a:srgbClr val="0D0D0D"/>
                </a:solidFill>
              </a:rPr>
              <a:t>Srbija </a:t>
            </a:r>
            <a:r>
              <a:rPr lang="en-US" altLang="en-US" sz="1900" dirty="0" err="1">
                <a:solidFill>
                  <a:srgbClr val="0D0D0D"/>
                </a:solidFill>
              </a:rPr>
              <a:t>i</a:t>
            </a:r>
            <a:r>
              <a:rPr lang="en-US" altLang="en-US" sz="1900" dirty="0">
                <a:solidFill>
                  <a:srgbClr val="0D0D0D"/>
                </a:solidFill>
              </a:rPr>
              <a:t> Moldova </a:t>
            </a:r>
            <a:r>
              <a:rPr lang="en-US" altLang="en-US" sz="1900" dirty="0" err="1">
                <a:solidFill>
                  <a:srgbClr val="0D0D0D"/>
                </a:solidFill>
              </a:rPr>
              <a:t>opisuju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svoj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pristup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kao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upravljački</a:t>
            </a:r>
            <a:r>
              <a:rPr lang="en-US" altLang="en-US" sz="1900" dirty="0">
                <a:solidFill>
                  <a:srgbClr val="0D0D0D"/>
                </a:solidFill>
              </a:rPr>
              <a:t>; </a:t>
            </a:r>
            <a:r>
              <a:rPr lang="en-US" altLang="en-US" sz="1900" dirty="0" err="1">
                <a:solidFill>
                  <a:srgbClr val="0D0D0D"/>
                </a:solidFill>
              </a:rPr>
              <a:t>Bjelarus</a:t>
            </a:r>
            <a:r>
              <a:rPr lang="en-US" altLang="en-US" sz="1900" dirty="0">
                <a:solidFill>
                  <a:srgbClr val="0D0D0D"/>
                </a:solidFill>
              </a:rPr>
              <a:t>, </a:t>
            </a:r>
            <a:r>
              <a:rPr lang="en-US" altLang="en-US" sz="1900" dirty="0" err="1">
                <a:solidFill>
                  <a:srgbClr val="0D0D0D"/>
                </a:solidFill>
              </a:rPr>
              <a:t>Rusija</a:t>
            </a:r>
            <a:r>
              <a:rPr lang="en-US" altLang="en-US" sz="1900" dirty="0">
                <a:solidFill>
                  <a:srgbClr val="0D0D0D"/>
                </a:solidFill>
              </a:rPr>
              <a:t>, </a:t>
            </a:r>
            <a:r>
              <a:rPr lang="en-US" altLang="en-US" sz="1900" dirty="0" err="1">
                <a:solidFill>
                  <a:srgbClr val="0D0D0D"/>
                </a:solidFill>
              </a:rPr>
              <a:t>Ukrajina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i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Bugarska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imaju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pristup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temeljen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na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učinku</a:t>
            </a:r>
            <a:r>
              <a:rPr lang="en-US" altLang="en-US" sz="1900" dirty="0">
                <a:solidFill>
                  <a:srgbClr val="0D0D0D"/>
                </a:solidFill>
              </a:rPr>
              <a:t>; </a:t>
            </a:r>
            <a:r>
              <a:rPr lang="en-US" altLang="en-US" sz="1900" dirty="0" err="1">
                <a:solidFill>
                  <a:srgbClr val="0D0D0D"/>
                </a:solidFill>
              </a:rPr>
              <a:t>dok</a:t>
            </a:r>
            <a:r>
              <a:rPr lang="en-US" altLang="en-US" sz="1900" dirty="0">
                <a:solidFill>
                  <a:srgbClr val="0D0D0D"/>
                </a:solidFill>
              </a:rPr>
              <a:t> Kosovo, </a:t>
            </a:r>
            <a:r>
              <a:rPr lang="en-US" altLang="en-US" sz="1900" dirty="0" err="1">
                <a:solidFill>
                  <a:srgbClr val="0D0D0D"/>
                </a:solidFill>
              </a:rPr>
              <a:t>BiH</a:t>
            </a:r>
            <a:r>
              <a:rPr lang="en-US" altLang="en-US" sz="1900" dirty="0">
                <a:solidFill>
                  <a:srgbClr val="0D0D0D"/>
                </a:solidFill>
              </a:rPr>
              <a:t>, Hrvatska, </a:t>
            </a:r>
            <a:r>
              <a:rPr lang="en-US" altLang="en-US" sz="1900" dirty="0" err="1">
                <a:solidFill>
                  <a:srgbClr val="0D0D0D"/>
                </a:solidFill>
              </a:rPr>
              <a:t>Kirgiska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Republika</a:t>
            </a:r>
            <a:r>
              <a:rPr lang="en-US" altLang="en-US" sz="1900" dirty="0">
                <a:solidFill>
                  <a:srgbClr val="0D0D0D"/>
                </a:solidFill>
              </a:rPr>
              <a:t>, </a:t>
            </a:r>
            <a:r>
              <a:rPr lang="en-US" altLang="en-US" sz="1900" dirty="0" err="1">
                <a:solidFill>
                  <a:srgbClr val="0D0D0D"/>
                </a:solidFill>
              </a:rPr>
              <a:t>Armenija</a:t>
            </a:r>
            <a:r>
              <a:rPr lang="en-US" altLang="en-US" sz="1900" dirty="0">
                <a:solidFill>
                  <a:srgbClr val="0D0D0D"/>
                </a:solidFill>
              </a:rPr>
              <a:t>, </a:t>
            </a:r>
            <a:r>
              <a:rPr lang="en-US" altLang="en-US" sz="1900" dirty="0" err="1">
                <a:solidFill>
                  <a:srgbClr val="0D0D0D"/>
                </a:solidFill>
              </a:rPr>
              <a:t>Gruzija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i</a:t>
            </a:r>
            <a:r>
              <a:rPr lang="en-US" altLang="en-US" sz="1900" dirty="0">
                <a:solidFill>
                  <a:srgbClr val="0D0D0D"/>
                </a:solidFill>
              </a:rPr>
              <a:t> Uzbekistan </a:t>
            </a:r>
            <a:r>
              <a:rPr lang="en-US" altLang="en-US" sz="1900" dirty="0" err="1">
                <a:solidFill>
                  <a:srgbClr val="0D0D0D"/>
                </a:solidFill>
              </a:rPr>
              <a:t>primjenjuju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prezentacijski</a:t>
            </a:r>
            <a:r>
              <a:rPr lang="en-US" altLang="en-US" sz="1900" dirty="0">
                <a:solidFill>
                  <a:srgbClr val="0D0D0D"/>
                </a:solidFill>
              </a:rPr>
              <a:t> </a:t>
            </a:r>
            <a:r>
              <a:rPr lang="en-US" altLang="en-US" sz="1900" dirty="0" err="1">
                <a:solidFill>
                  <a:srgbClr val="0D0D0D"/>
                </a:solidFill>
              </a:rPr>
              <a:t>pristup</a:t>
            </a:r>
            <a:endParaRPr lang="en-US" altLang="en-US" sz="1900" dirty="0" err="1">
              <a:solidFill>
                <a:srgbClr val="0D0D0D"/>
              </a:solidFill>
              <a:cs typeface="Calibri"/>
            </a:endParaRPr>
          </a:p>
        </p:txBody>
      </p:sp>
      <p:pic>
        <p:nvPicPr>
          <p:cNvPr id="21507" name="Рисунок 11" descr="pempal-logo.jpg">
            <a:extLst>
              <a:ext uri="{FF2B5EF4-FFF2-40B4-BE49-F238E27FC236}">
                <a16:creationId xmlns:a16="http://schemas.microsoft.com/office/drawing/2014/main" id="{BD7E3431-8958-4211-A13B-29D0BD880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1">
            <a:extLst>
              <a:ext uri="{FF2B5EF4-FFF2-40B4-BE49-F238E27FC236}">
                <a16:creationId xmlns:a16="http://schemas.microsoft.com/office/drawing/2014/main" id="{0F825BDB-B477-4EFD-B2A5-CE4AAE53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" y="117475"/>
            <a:ext cx="8839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dirty="0" err="1">
                <a:solidFill>
                  <a:srgbClr val="002060"/>
                </a:solidFill>
                <a:latin typeface="Calibri"/>
                <a:cs typeface="Calibri"/>
              </a:rPr>
              <a:t>Oblici</a:t>
            </a:r>
            <a:r>
              <a:rPr lang="en-US" altLang="en-US" dirty="0">
                <a:solidFill>
                  <a:srgbClr val="002060"/>
                </a:solidFill>
                <a:latin typeface="Calibri"/>
                <a:cs typeface="Calibri"/>
              </a:rPr>
              <a:t>/</a:t>
            </a:r>
            <a:r>
              <a:rPr lang="en-US" altLang="en-US" dirty="0" err="1">
                <a:solidFill>
                  <a:srgbClr val="002060"/>
                </a:solidFill>
                <a:latin typeface="Calibri"/>
                <a:cs typeface="Calibri"/>
              </a:rPr>
              <a:t>vrste</a:t>
            </a:r>
            <a:r>
              <a:rPr lang="en-US" altLang="en-US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Calibri"/>
                <a:cs typeface="Calibri"/>
              </a:rPr>
              <a:t>planiranja</a:t>
            </a:r>
            <a:r>
              <a:rPr lang="en-US" altLang="en-US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Calibri"/>
                <a:cs typeface="Calibri"/>
              </a:rPr>
              <a:t>proračuna</a:t>
            </a:r>
            <a:r>
              <a:rPr lang="en-US" altLang="en-US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Calibri"/>
                <a:cs typeface="Calibri"/>
              </a:rPr>
              <a:t>prema</a:t>
            </a:r>
            <a:r>
              <a:rPr lang="en-US" altLang="en-US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Calibri"/>
                <a:cs typeface="Calibri"/>
              </a:rPr>
              <a:t>učinku</a:t>
            </a:r>
            <a:r>
              <a:rPr lang="en-US" altLang="en-US" dirty="0">
                <a:solidFill>
                  <a:srgbClr val="002060"/>
                </a:solidFill>
                <a:latin typeface="Calibri"/>
                <a:cs typeface="Calibri"/>
              </a:rPr>
              <a:t> (PPU)</a:t>
            </a:r>
            <a:endParaRPr lang="en-US" altLang="en-US" dirty="0" err="1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21509" name="Slide Number Placeholder 9">
            <a:extLst>
              <a:ext uri="{FF2B5EF4-FFF2-40B4-BE49-F238E27FC236}">
                <a16:creationId xmlns:a16="http://schemas.microsoft.com/office/drawing/2014/main" id="{A900E54F-5568-4C8E-9F6E-6E25506255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8ECC2B92-9EDB-43C8-AD0D-21C7A69768B9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87329E2-3C37-FF4A-921C-6058D209C025}"/>
              </a:ext>
            </a:extLst>
          </p:cNvPr>
          <p:cNvGraphicFramePr>
            <a:graphicFrameLocks/>
          </p:cNvGraphicFramePr>
          <p:nvPr/>
        </p:nvGraphicFramePr>
        <p:xfrm>
          <a:off x="3962400" y="691653"/>
          <a:ext cx="5611284" cy="2939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4622727-61C0-B341-8CD3-11C583E2CA04}"/>
              </a:ext>
            </a:extLst>
          </p:cNvPr>
          <p:cNvGraphicFramePr>
            <a:graphicFrameLocks/>
          </p:cNvGraphicFramePr>
          <p:nvPr/>
        </p:nvGraphicFramePr>
        <p:xfrm>
          <a:off x="4151876" y="3770594"/>
          <a:ext cx="5611284" cy="2878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512" name="TextBox 11">
            <a:extLst>
              <a:ext uri="{FF2B5EF4-FFF2-40B4-BE49-F238E27FC236}">
                <a16:creationId xmlns:a16="http://schemas.microsoft.com/office/drawing/2014/main" id="{1B230E5E-B005-4F00-A1DD-2E7F84D35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3490913"/>
            <a:ext cx="2079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ZEMLJE PEMPAL-a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68291BE9-3246-4FE4-8F1E-F5061265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725" y="6408738"/>
            <a:ext cx="184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ZEMLJE OECD-a</a:t>
            </a:r>
          </a:p>
        </p:txBody>
      </p:sp>
      <p:sp>
        <p:nvSpPr>
          <p:cNvPr id="21514" name="TextBox 2">
            <a:extLst>
              <a:ext uri="{FF2B5EF4-FFF2-40B4-BE49-F238E27FC236}">
                <a16:creationId xmlns:a16="http://schemas.microsoft.com/office/drawing/2014/main" id="{2BD92819-D69B-44B6-BBEA-C43D2773A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0463" y="1944688"/>
            <a:ext cx="2170112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en-US" altLang="en-US" sz="1600" dirty="0" err="1">
                <a:solidFill>
                  <a:srgbClr val="000000"/>
                </a:solidFill>
                <a:latin typeface="Calibri"/>
                <a:cs typeface="Calibri"/>
              </a:rPr>
              <a:t>Pristup</a:t>
            </a:r>
            <a:r>
              <a:rPr lang="en-US" altLang="en-US" sz="16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altLang="en-US" sz="1600" dirty="0" err="1">
                <a:solidFill>
                  <a:srgbClr val="000000"/>
                </a:solidFill>
                <a:latin typeface="Calibri"/>
                <a:cs typeface="Calibri"/>
              </a:rPr>
              <a:t>informiran</a:t>
            </a:r>
            <a:r>
              <a:rPr lang="en-US" altLang="en-US" sz="16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Calibri"/>
                <a:cs typeface="Calibri"/>
              </a:rPr>
              <a:t>učincima</a:t>
            </a:r>
          </a:p>
        </p:txBody>
      </p:sp>
      <p:sp>
        <p:nvSpPr>
          <p:cNvPr id="21515" name="TextBox 2">
            <a:extLst>
              <a:ext uri="{FF2B5EF4-FFF2-40B4-BE49-F238E27FC236}">
                <a16:creationId xmlns:a16="http://schemas.microsoft.com/office/drawing/2014/main" id="{BBCB1473-5308-4B18-9D29-9EA6370F6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0463" y="2565400"/>
            <a:ext cx="2170112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Prezentacijski pristup</a:t>
            </a:r>
          </a:p>
        </p:txBody>
      </p:sp>
      <p:sp>
        <p:nvSpPr>
          <p:cNvPr id="21516" name="TextBox 2">
            <a:extLst>
              <a:ext uri="{FF2B5EF4-FFF2-40B4-BE49-F238E27FC236}">
                <a16:creationId xmlns:a16="http://schemas.microsoft.com/office/drawing/2014/main" id="{FE2204EE-4136-481D-913A-54903C8D0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5888" y="4949825"/>
            <a:ext cx="2170112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en-US" altLang="en-US" sz="1600" dirty="0" err="1">
                <a:solidFill>
                  <a:srgbClr val="000000"/>
                </a:solidFill>
                <a:latin typeface="Calibri"/>
                <a:cs typeface="Calibri"/>
              </a:rPr>
              <a:t>Pristup</a:t>
            </a:r>
            <a:r>
              <a:rPr lang="en-US" altLang="en-US" sz="16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altLang="en-US" sz="1600" dirty="0" err="1">
                <a:solidFill>
                  <a:srgbClr val="000000"/>
                </a:solidFill>
                <a:latin typeface="Calibri"/>
                <a:cs typeface="Calibri"/>
              </a:rPr>
              <a:t>informiran</a:t>
            </a:r>
            <a:endParaRPr lang="en-US" dirty="0" err="1"/>
          </a:p>
          <a:p>
            <a:pPr>
              <a:buSzPct val="100000"/>
            </a:pPr>
            <a:r>
              <a:rPr lang="en-US" altLang="en-US" sz="1600" dirty="0" err="1">
                <a:solidFill>
                  <a:srgbClr val="000000"/>
                </a:solidFill>
                <a:latin typeface="Calibri"/>
                <a:cs typeface="Calibri"/>
              </a:rPr>
              <a:t>učincima</a:t>
            </a:r>
            <a:endParaRPr lang="en-US" dirty="0" err="1"/>
          </a:p>
        </p:txBody>
      </p:sp>
      <p:sp>
        <p:nvSpPr>
          <p:cNvPr id="21517" name="TextBox 2">
            <a:extLst>
              <a:ext uri="{FF2B5EF4-FFF2-40B4-BE49-F238E27FC236}">
                <a16:creationId xmlns:a16="http://schemas.microsoft.com/office/drawing/2014/main" id="{7F53726A-EEA5-46AA-A40B-2EC4FCD2E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5888" y="5570538"/>
            <a:ext cx="2170112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en-US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Prezentacijski pristup</a:t>
            </a:r>
          </a:p>
        </p:txBody>
      </p:sp>
      <p:sp>
        <p:nvSpPr>
          <p:cNvPr id="21518" name="TextBox 2">
            <a:extLst>
              <a:ext uri="{FF2B5EF4-FFF2-40B4-BE49-F238E27FC236}">
                <a16:creationId xmlns:a16="http://schemas.microsoft.com/office/drawing/2014/main" id="{9F9C9B04-EFC1-488F-B5C8-A60D03AD9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2713" y="4157379"/>
            <a:ext cx="2030412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hr-HR" altLang="en-US" sz="1600">
                <a:solidFill>
                  <a:srgbClr val="000000"/>
                </a:solidFill>
                <a:latin typeface="Calibri" panose="020F0502020204030204" pitchFamily="34" charset="0"/>
              </a:rPr>
              <a:t>Pristup temeljen na učinku upravitelja</a:t>
            </a:r>
            <a:endParaRPr lang="en-US" altLang="en-US" sz="1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3AB5890D-6AC9-4056-838D-7FAD0A5A9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/>
          <a:p>
            <a:r>
              <a:rPr lang="en-US" altLang="en-US" cap="none">
                <a:solidFill>
                  <a:srgbClr val="0D0D0D"/>
                </a:solidFill>
              </a:rPr>
              <a:t>POKAZATELJI UČINKA</a:t>
            </a:r>
            <a:br>
              <a:rPr lang="en-US" altLang="en-US" cap="none">
                <a:solidFill>
                  <a:srgbClr val="0D0D0D"/>
                </a:solidFill>
              </a:rPr>
            </a:br>
            <a:br>
              <a:rPr lang="en-US" altLang="en-US" cap="none">
                <a:solidFill>
                  <a:srgbClr val="0D0D0D"/>
                </a:solidFill>
              </a:rPr>
            </a:br>
            <a:br>
              <a:rPr lang="en-US" altLang="en-US" cap="none">
                <a:solidFill>
                  <a:srgbClr val="0D0D0D"/>
                </a:solidFill>
              </a:rPr>
            </a:br>
            <a:endParaRPr lang="en-US" altLang="en-US" cap="none">
              <a:solidFill>
                <a:srgbClr val="0D0D0D"/>
              </a:solidFill>
            </a:endParaRPr>
          </a:p>
        </p:txBody>
      </p:sp>
      <p:sp>
        <p:nvSpPr>
          <p:cNvPr id="23555" name="Text Placeholder 2">
            <a:extLst>
              <a:ext uri="{FF2B5EF4-FFF2-40B4-BE49-F238E27FC236}">
                <a16:creationId xmlns:a16="http://schemas.microsoft.com/office/drawing/2014/main" id="{350CE086-CC0D-402A-B1DA-0DE6F95F7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/>
          <a:lstStyle/>
          <a:p>
            <a:r>
              <a:rPr lang="en-US" altLang="en-US" sz="3000">
                <a:solidFill>
                  <a:srgbClr val="898989"/>
                </a:solidFill>
              </a:rPr>
              <a:t>DRUGI DIO</a:t>
            </a: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6E314AB9-DEEA-4C0B-85CD-CEDE321FBF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A0D4E23D-6D1D-483F-A943-17F481BEC199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23557" name="Рисунок 11" descr="pempal-logo.jpg">
            <a:extLst>
              <a:ext uri="{FF2B5EF4-FFF2-40B4-BE49-F238E27FC236}">
                <a16:creationId xmlns:a16="http://schemas.microsoft.com/office/drawing/2014/main" id="{F85FE1EA-3BDE-43EB-A6FA-B484F6E9B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ubtitle 2">
            <a:extLst>
              <a:ext uri="{FF2B5EF4-FFF2-40B4-BE49-F238E27FC236}">
                <a16:creationId xmlns:a16="http://schemas.microsoft.com/office/drawing/2014/main" id="{5E8D9D5B-BA1A-4A33-B93D-0AECB3B8CA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20502" y="676584"/>
            <a:ext cx="8763000" cy="5711825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800"/>
              </a:spcAft>
            </a:pPr>
            <a:r>
              <a:rPr lang="en-US" altLang="en-US" sz="2000" b="1" dirty="0" err="1">
                <a:solidFill>
                  <a:srgbClr val="0D0D0D"/>
                </a:solidFill>
              </a:rPr>
              <a:t>Resorna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ministarstva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i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agencije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imaju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primarnu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ulogu</a:t>
            </a:r>
            <a:r>
              <a:rPr lang="en-US" altLang="en-US" sz="2000" dirty="0">
                <a:solidFill>
                  <a:srgbClr val="0D0D0D"/>
                </a:solidFill>
              </a:rPr>
              <a:t> u </a:t>
            </a:r>
            <a:r>
              <a:rPr lang="en-US" altLang="en-US" sz="2000" dirty="0" err="1">
                <a:solidFill>
                  <a:srgbClr val="0D0D0D"/>
                </a:solidFill>
              </a:rPr>
              <a:t>definiraju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pokazatelja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učinka</a:t>
            </a:r>
          </a:p>
          <a:p>
            <a:pPr algn="just">
              <a:spcBef>
                <a:spcPct val="0"/>
              </a:spcBef>
              <a:spcAft>
                <a:spcPts val="800"/>
              </a:spcAft>
            </a:pPr>
            <a:r>
              <a:rPr lang="en-US" altLang="en-US" sz="2000" dirty="0">
                <a:solidFill>
                  <a:srgbClr val="0D0D0D"/>
                </a:solidFill>
              </a:rPr>
              <a:t>U </a:t>
            </a:r>
            <a:r>
              <a:rPr lang="en-US" altLang="en-US" sz="2000" dirty="0" err="1">
                <a:solidFill>
                  <a:srgbClr val="0D0D0D"/>
                </a:solidFill>
              </a:rPr>
              <a:t>nekoliko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zemalja</a:t>
            </a:r>
            <a:r>
              <a:rPr lang="en-US" altLang="en-US" sz="2000" dirty="0">
                <a:solidFill>
                  <a:srgbClr val="0D0D0D"/>
                </a:solidFill>
              </a:rPr>
              <a:t>, </a:t>
            </a:r>
            <a:r>
              <a:rPr lang="en-US" altLang="en-US" sz="2000" dirty="0" err="1">
                <a:solidFill>
                  <a:srgbClr val="0D0D0D"/>
                </a:solidFill>
              </a:rPr>
              <a:t>središnje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proračunsko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tijelo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isto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ima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ulogu</a:t>
            </a:r>
            <a:r>
              <a:rPr lang="en-US" altLang="en-US" sz="2000" dirty="0">
                <a:solidFill>
                  <a:srgbClr val="0D0D0D"/>
                </a:solidFill>
              </a:rPr>
              <a:t> </a:t>
            </a:r>
            <a:endParaRPr lang="en-US" altLang="en-US" sz="2000" dirty="0">
              <a:solidFill>
                <a:srgbClr val="0D0D0D"/>
              </a:solidFill>
              <a:cs typeface="Calibri"/>
            </a:endParaRPr>
          </a:p>
          <a:p>
            <a:pPr algn="just">
              <a:spcBef>
                <a:spcPct val="0"/>
              </a:spcBef>
              <a:spcAft>
                <a:spcPts val="800"/>
              </a:spcAft>
            </a:pPr>
            <a:r>
              <a:rPr lang="en-US" altLang="en-US" sz="2000" dirty="0" err="1">
                <a:solidFill>
                  <a:srgbClr val="0D0D0D"/>
                </a:solidFill>
              </a:rPr>
              <a:t>Uloge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izvršnog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hr-HR" altLang="en-US" sz="2000" dirty="0">
                <a:solidFill>
                  <a:srgbClr val="0D0D0D"/>
                </a:solidFill>
              </a:rPr>
              <a:t>upravitelja (rukovodeće tijelo izvršne vlasti)</a:t>
            </a:r>
            <a:r>
              <a:rPr lang="en-US" altLang="en-US" sz="2000" dirty="0">
                <a:solidFill>
                  <a:srgbClr val="0D0D0D"/>
                </a:solidFill>
              </a:rPr>
              <a:t>, </a:t>
            </a:r>
            <a:r>
              <a:rPr lang="en-US" altLang="en-US" sz="2000" dirty="0" err="1">
                <a:solidFill>
                  <a:srgbClr val="0D0D0D"/>
                </a:solidFill>
              </a:rPr>
              <a:t>zakonodavstva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vrhovne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revizije</a:t>
            </a:r>
            <a:r>
              <a:rPr lang="en-US" altLang="en-US" sz="2000" dirty="0">
                <a:solidFill>
                  <a:srgbClr val="0D0D0D"/>
                </a:solidFill>
              </a:rPr>
              <a:t> </a:t>
            </a:r>
            <a:r>
              <a:rPr lang="en-US" altLang="en-US" sz="2000" dirty="0" err="1">
                <a:solidFill>
                  <a:srgbClr val="0D0D0D"/>
                </a:solidFill>
              </a:rPr>
              <a:t>su</a:t>
            </a:r>
            <a:r>
              <a:rPr lang="en-US" altLang="en-US" sz="2000" dirty="0">
                <a:solidFill>
                  <a:srgbClr val="0D0D0D"/>
                </a:solidFill>
              </a:rPr>
              <a:t> </a:t>
            </a:r>
            <a:r>
              <a:rPr lang="en-US" altLang="en-US" sz="2000" dirty="0" err="1">
                <a:solidFill>
                  <a:srgbClr val="0D0D0D"/>
                </a:solidFill>
              </a:rPr>
              <a:t>ograničenije</a:t>
            </a:r>
            <a:r>
              <a:rPr lang="en-US" altLang="en-US" sz="2000" dirty="0">
                <a:solidFill>
                  <a:srgbClr val="0D0D0D"/>
                </a:solidFill>
              </a:rPr>
              <a:t> </a:t>
            </a:r>
            <a:endParaRPr lang="en-US" altLang="en-US" sz="2000" dirty="0">
              <a:solidFill>
                <a:srgbClr val="0D0D0D"/>
              </a:solidFill>
              <a:cs typeface="Calibri"/>
            </a:endParaRPr>
          </a:p>
          <a:p>
            <a:pPr algn="just">
              <a:spcBef>
                <a:spcPct val="0"/>
              </a:spcBef>
              <a:spcAft>
                <a:spcPts val="800"/>
              </a:spcAft>
            </a:pPr>
            <a:endParaRPr lang="en-US" altLang="en-US" sz="2000">
              <a:solidFill>
                <a:srgbClr val="0D0D0D"/>
              </a:solidFill>
            </a:endParaRPr>
          </a:p>
          <a:p>
            <a:pPr algn="just"/>
            <a:endParaRPr lang="en-US" altLang="en-US" sz="2000">
              <a:solidFill>
                <a:srgbClr val="0D0D0D"/>
              </a:solidFill>
            </a:endParaRPr>
          </a:p>
          <a:p>
            <a:pPr algn="just"/>
            <a:endParaRPr lang="en-US" altLang="en-US" sz="2000">
              <a:solidFill>
                <a:srgbClr val="0D0D0D"/>
              </a:solidFill>
            </a:endParaRPr>
          </a:p>
        </p:txBody>
      </p:sp>
      <p:pic>
        <p:nvPicPr>
          <p:cNvPr id="24579" name="Рисунок 11" descr="pempal-logo.jpg">
            <a:extLst>
              <a:ext uri="{FF2B5EF4-FFF2-40B4-BE49-F238E27FC236}">
                <a16:creationId xmlns:a16="http://schemas.microsoft.com/office/drawing/2014/main" id="{630A81F6-F308-488E-B972-395FE1659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TextBox 1">
            <a:extLst>
              <a:ext uri="{FF2B5EF4-FFF2-40B4-BE49-F238E27FC236}">
                <a16:creationId xmlns:a16="http://schemas.microsoft.com/office/drawing/2014/main" id="{3C0D6CC5-EF3B-4C9A-AF83-31A4640F0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438" y="53975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2060"/>
                </a:solidFill>
              </a:rPr>
              <a:t>Odgovornost za definiranje pokazatelja</a:t>
            </a:r>
          </a:p>
        </p:txBody>
      </p:sp>
      <p:sp>
        <p:nvSpPr>
          <p:cNvPr id="24581" name="TextBox 5">
            <a:extLst>
              <a:ext uri="{FF2B5EF4-FFF2-40B4-BE49-F238E27FC236}">
                <a16:creationId xmlns:a16="http://schemas.microsoft.com/office/drawing/2014/main" id="{78142B0C-4268-47F0-A488-8B002F418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657600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2" name="TextBox 7">
            <a:extLst>
              <a:ext uri="{FF2B5EF4-FFF2-40B4-BE49-F238E27FC236}">
                <a16:creationId xmlns:a16="http://schemas.microsoft.com/office/drawing/2014/main" id="{51531D10-0297-4CEB-8B58-5B8036A73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027488"/>
            <a:ext cx="284163" cy="239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3" name="TextBox 9">
            <a:extLst>
              <a:ext uri="{FF2B5EF4-FFF2-40B4-BE49-F238E27FC236}">
                <a16:creationId xmlns:a16="http://schemas.microsoft.com/office/drawing/2014/main" id="{BF61EDBC-B2C6-4AD4-9F24-1BAF9C39E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4375150"/>
            <a:ext cx="284162" cy="241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4" name="Slide Number Placeholder 11">
            <a:extLst>
              <a:ext uri="{FF2B5EF4-FFF2-40B4-BE49-F238E27FC236}">
                <a16:creationId xmlns:a16="http://schemas.microsoft.com/office/drawing/2014/main" id="{A119E848-CC7F-4651-A6F4-FDBE285C58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5BE1527C-BB4C-476A-9910-6101008617E2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3BB8FEA4-3356-1840-81CE-5184A07EF303}"/>
              </a:ext>
            </a:extLst>
          </p:cNvPr>
          <p:cNvGraphicFramePr>
            <a:graphicFrameLocks/>
          </p:cNvGraphicFramePr>
          <p:nvPr/>
        </p:nvGraphicFramePr>
        <p:xfrm>
          <a:off x="1291121" y="2316163"/>
          <a:ext cx="8119579" cy="4222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586" name="TextBox 3">
            <a:extLst>
              <a:ext uri="{FF2B5EF4-FFF2-40B4-BE49-F238E27FC236}">
                <a16:creationId xmlns:a16="http://schemas.microsoft.com/office/drawing/2014/main" id="{56914EDD-E960-4252-8255-E0BBB7159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038" y="2601913"/>
            <a:ext cx="37639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Svi osim Kazahstana, Kosova i Uzbekistana</a:t>
            </a:r>
          </a:p>
        </p:txBody>
      </p:sp>
      <p:sp>
        <p:nvSpPr>
          <p:cNvPr id="24587" name="TextBox 10">
            <a:extLst>
              <a:ext uri="{FF2B5EF4-FFF2-40B4-BE49-F238E27FC236}">
                <a16:creationId xmlns:a16="http://schemas.microsoft.com/office/drawing/2014/main" id="{226734FE-3E4E-4D01-A45D-58E7279CC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5" y="2601913"/>
            <a:ext cx="3046413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Resorna ministarstva i agencije</a:t>
            </a:r>
          </a:p>
        </p:txBody>
      </p:sp>
      <p:sp>
        <p:nvSpPr>
          <p:cNvPr id="24588" name="TextBox 13">
            <a:extLst>
              <a:ext uri="{FF2B5EF4-FFF2-40B4-BE49-F238E27FC236}">
                <a16:creationId xmlns:a16="http://schemas.microsoft.com/office/drawing/2014/main" id="{DC5CD13D-C1FC-472D-A013-5CDAE7D52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25" y="3255963"/>
            <a:ext cx="3046413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Središnje proračunsko tijelo</a:t>
            </a:r>
          </a:p>
        </p:txBody>
      </p:sp>
      <p:sp>
        <p:nvSpPr>
          <p:cNvPr id="24589" name="TextBox 14">
            <a:extLst>
              <a:ext uri="{FF2B5EF4-FFF2-40B4-BE49-F238E27FC236}">
                <a16:creationId xmlns:a16="http://schemas.microsoft.com/office/drawing/2014/main" id="{FA68B0BE-C33D-4CF0-AFA3-24FDB3C7F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5" y="3879850"/>
            <a:ext cx="2936875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Izvršni </a:t>
            </a:r>
            <a:r>
              <a:rPr lang="hr-HR" altLang="en-US" sz="1600">
                <a:solidFill>
                  <a:srgbClr val="000000"/>
                </a:solidFill>
              </a:rPr>
              <a:t>upravitelj</a:t>
            </a: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24590" name="TextBox 15">
            <a:extLst>
              <a:ext uri="{FF2B5EF4-FFF2-40B4-BE49-F238E27FC236}">
                <a16:creationId xmlns:a16="http://schemas.microsoft.com/office/drawing/2014/main" id="{755D7B12-BA0D-435D-8B23-C3DD39AFF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5" y="4529138"/>
            <a:ext cx="293687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Zakonodavno tijelo</a:t>
            </a:r>
          </a:p>
        </p:txBody>
      </p:sp>
      <p:sp>
        <p:nvSpPr>
          <p:cNvPr id="24591" name="TextBox 16">
            <a:extLst>
              <a:ext uri="{FF2B5EF4-FFF2-40B4-BE49-F238E27FC236}">
                <a16:creationId xmlns:a16="http://schemas.microsoft.com/office/drawing/2014/main" id="{1EC89124-59DE-40A2-B9A6-DC6FE0092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25" y="5183188"/>
            <a:ext cx="2936875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Vrhovna revizijska institucija</a:t>
            </a:r>
          </a:p>
        </p:txBody>
      </p:sp>
      <p:sp>
        <p:nvSpPr>
          <p:cNvPr id="24592" name="TextBox 17">
            <a:extLst>
              <a:ext uri="{FF2B5EF4-FFF2-40B4-BE49-F238E27FC236}">
                <a16:creationId xmlns:a16="http://schemas.microsoft.com/office/drawing/2014/main" id="{BB3E4D1F-62B8-424E-B607-7EA101BD7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825" y="5838825"/>
            <a:ext cx="29368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Drugo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ubtitle 2">
            <a:extLst>
              <a:ext uri="{FF2B5EF4-FFF2-40B4-BE49-F238E27FC236}">
                <a16:creationId xmlns:a16="http://schemas.microsoft.com/office/drawing/2014/main" id="{6DD5426F-B639-4EA4-B568-75F4C9CF35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7575" y="517525"/>
            <a:ext cx="8763000" cy="5711825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800"/>
              </a:spcAft>
            </a:pPr>
            <a:r>
              <a:rPr lang="en-US" altLang="en-US" sz="1800" dirty="0">
                <a:solidFill>
                  <a:srgbClr val="0D0D0D"/>
                </a:solidFill>
              </a:rPr>
              <a:t>I u </a:t>
            </a:r>
            <a:r>
              <a:rPr lang="en-US" altLang="en-US" sz="1800" dirty="0" err="1">
                <a:solidFill>
                  <a:srgbClr val="0D0D0D"/>
                </a:solidFill>
              </a:rPr>
              <a:t>zemljama</a:t>
            </a:r>
            <a:r>
              <a:rPr lang="en-US" altLang="en-US" sz="1800" dirty="0">
                <a:solidFill>
                  <a:srgbClr val="0D0D0D"/>
                </a:solidFill>
              </a:rPr>
              <a:t> OECD-a </a:t>
            </a:r>
            <a:r>
              <a:rPr lang="en-US" altLang="en-US" sz="1800" dirty="0" err="1">
                <a:solidFill>
                  <a:srgbClr val="0D0D0D"/>
                </a:solidFill>
              </a:rPr>
              <a:t>i</a:t>
            </a:r>
            <a:r>
              <a:rPr lang="en-US" altLang="en-US" sz="1800" dirty="0">
                <a:solidFill>
                  <a:srgbClr val="0D0D0D"/>
                </a:solidFill>
              </a:rPr>
              <a:t> u </a:t>
            </a:r>
            <a:r>
              <a:rPr lang="en-US" altLang="en-US" sz="1800" dirty="0" err="1">
                <a:solidFill>
                  <a:srgbClr val="0D0D0D"/>
                </a:solidFill>
              </a:rPr>
              <a:t>zemljama</a:t>
            </a:r>
            <a:r>
              <a:rPr lang="en-US" altLang="en-US" sz="1800" dirty="0">
                <a:solidFill>
                  <a:srgbClr val="0D0D0D"/>
                </a:solidFill>
              </a:rPr>
              <a:t> PEMPAL-a </a:t>
            </a:r>
            <a:r>
              <a:rPr lang="en-US" altLang="en-US" sz="1800" b="1" dirty="0" err="1">
                <a:solidFill>
                  <a:srgbClr val="0D0D0D"/>
                </a:solidFill>
              </a:rPr>
              <a:t>ciljne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vrijednosti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najčešće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postavljaju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resorna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ministarstva</a:t>
            </a:r>
            <a:r>
              <a:rPr lang="en-US" altLang="en-US" sz="1800" b="1" dirty="0">
                <a:solidFill>
                  <a:srgbClr val="0D0D0D"/>
                </a:solidFill>
              </a:rPr>
              <a:t>/</a:t>
            </a:r>
            <a:r>
              <a:rPr lang="en-US" altLang="en-US" sz="1800" b="1" dirty="0" err="1">
                <a:solidFill>
                  <a:srgbClr val="0D0D0D"/>
                </a:solidFill>
              </a:rPr>
              <a:t>agencije</a:t>
            </a:r>
            <a:r>
              <a:rPr lang="en-US" altLang="en-US" sz="1800" dirty="0">
                <a:solidFill>
                  <a:srgbClr val="0D0D0D"/>
                </a:solidFill>
              </a:rPr>
              <a:t> (</a:t>
            </a:r>
            <a:r>
              <a:rPr lang="en-US" altLang="en-US" sz="1800" dirty="0" err="1">
                <a:solidFill>
                  <a:srgbClr val="0D0D0D"/>
                </a:solidFill>
              </a:rPr>
              <a:t>među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zemljama</a:t>
            </a:r>
            <a:r>
              <a:rPr lang="en-US" altLang="en-US" sz="1800" dirty="0">
                <a:solidFill>
                  <a:srgbClr val="0D0D0D"/>
                </a:solidFill>
              </a:rPr>
              <a:t> PEMPAL-a </a:t>
            </a:r>
            <a:r>
              <a:rPr lang="en-US" altLang="en-US" sz="1800" dirty="0" err="1">
                <a:solidFill>
                  <a:srgbClr val="0D0D0D"/>
                </a:solidFill>
              </a:rPr>
              <a:t>iznimke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su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samo</a:t>
            </a:r>
            <a:r>
              <a:rPr lang="en-US" altLang="en-US" sz="1800" dirty="0">
                <a:solidFill>
                  <a:srgbClr val="0D0D0D"/>
                </a:solidFill>
              </a:rPr>
              <a:t> Kosovo, Uzbekistan </a:t>
            </a:r>
            <a:r>
              <a:rPr lang="en-US" altLang="en-US" sz="1800" dirty="0" err="1">
                <a:solidFill>
                  <a:srgbClr val="0D0D0D"/>
                </a:solidFill>
              </a:rPr>
              <a:t>i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Kazahstan</a:t>
            </a:r>
            <a:r>
              <a:rPr lang="en-US" altLang="en-US" sz="1800" dirty="0">
                <a:solidFill>
                  <a:srgbClr val="0D0D0D"/>
                </a:solidFill>
              </a:rPr>
              <a:t>)</a:t>
            </a:r>
          </a:p>
          <a:p>
            <a:pPr algn="just">
              <a:spcBef>
                <a:spcPct val="0"/>
              </a:spcBef>
              <a:spcAft>
                <a:spcPts val="800"/>
              </a:spcAft>
            </a:pPr>
            <a:r>
              <a:rPr lang="en-US" altLang="en-US" sz="1800" dirty="0">
                <a:solidFill>
                  <a:srgbClr val="0D0D0D"/>
                </a:solidFill>
              </a:rPr>
              <a:t>U </a:t>
            </a:r>
            <a:r>
              <a:rPr lang="en-US" altLang="en-US" sz="1800" dirty="0" err="1">
                <a:solidFill>
                  <a:srgbClr val="0D0D0D"/>
                </a:solidFill>
              </a:rPr>
              <a:t>zemljama</a:t>
            </a:r>
            <a:r>
              <a:rPr lang="en-US" altLang="en-US" sz="1800" dirty="0">
                <a:solidFill>
                  <a:srgbClr val="0D0D0D"/>
                </a:solidFill>
              </a:rPr>
              <a:t> PEMPAL-a </a:t>
            </a:r>
            <a:r>
              <a:rPr lang="en-US" altLang="en-US" sz="1800" dirty="0" err="1">
                <a:solidFill>
                  <a:srgbClr val="0D0D0D"/>
                </a:solidFill>
              </a:rPr>
              <a:t>češća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uloga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izvršnog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hr-HR" altLang="en-US" sz="1800" b="1" dirty="0">
                <a:solidFill>
                  <a:srgbClr val="0D0D0D"/>
                </a:solidFill>
              </a:rPr>
              <a:t>upravitelja</a:t>
            </a:r>
            <a:r>
              <a:rPr lang="en-US" altLang="en-US" sz="1800" dirty="0">
                <a:solidFill>
                  <a:srgbClr val="0D0D0D"/>
                </a:solidFill>
              </a:rPr>
              <a:t> (</a:t>
            </a:r>
            <a:r>
              <a:rPr lang="en-US" altLang="en-US" sz="1800" dirty="0" err="1">
                <a:solidFill>
                  <a:srgbClr val="0D0D0D"/>
                </a:solidFill>
              </a:rPr>
              <a:t>Ukrajina</a:t>
            </a:r>
            <a:r>
              <a:rPr lang="en-US" altLang="en-US" sz="1800" dirty="0">
                <a:solidFill>
                  <a:srgbClr val="0D0D0D"/>
                </a:solidFill>
              </a:rPr>
              <a:t>, Uzbekistan, </a:t>
            </a:r>
            <a:r>
              <a:rPr lang="en-US" altLang="en-US" sz="1800" dirty="0" err="1">
                <a:solidFill>
                  <a:srgbClr val="0D0D0D"/>
                </a:solidFill>
              </a:rPr>
              <a:t>Rusija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i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Bugarska</a:t>
            </a:r>
            <a:r>
              <a:rPr lang="en-US" altLang="en-US" sz="1800" dirty="0">
                <a:solidFill>
                  <a:srgbClr val="0D0D0D"/>
                </a:solidFill>
              </a:rPr>
              <a:t>) </a:t>
            </a:r>
            <a:r>
              <a:rPr lang="en-US" altLang="en-US" sz="1800" dirty="0" err="1">
                <a:solidFill>
                  <a:srgbClr val="0D0D0D"/>
                </a:solidFill>
              </a:rPr>
              <a:t>i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Ministarstva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</a:rPr>
              <a:t>gospodarstva</a:t>
            </a:r>
            <a:r>
              <a:rPr lang="en-US" altLang="en-US" sz="1800" b="1" dirty="0">
                <a:solidFill>
                  <a:srgbClr val="0D0D0D"/>
                </a:solidFill>
              </a:rPr>
              <a:t>/</a:t>
            </a:r>
            <a:r>
              <a:rPr lang="en-US" altLang="en-US" sz="1800" b="1" dirty="0" err="1">
                <a:solidFill>
                  <a:srgbClr val="0D0D0D"/>
                </a:solidFill>
              </a:rPr>
              <a:t>planiranja</a:t>
            </a:r>
            <a:r>
              <a:rPr lang="en-US" altLang="en-US" sz="1800" dirty="0">
                <a:solidFill>
                  <a:srgbClr val="0D0D0D"/>
                </a:solidFill>
              </a:rPr>
              <a:t> (</a:t>
            </a:r>
            <a:r>
              <a:rPr lang="en-US" altLang="en-US" sz="1800" dirty="0" err="1">
                <a:solidFill>
                  <a:srgbClr val="0D0D0D"/>
                </a:solidFill>
              </a:rPr>
              <a:t>Rusija</a:t>
            </a:r>
            <a:r>
              <a:rPr lang="en-US" altLang="en-US" sz="1800" dirty="0">
                <a:solidFill>
                  <a:srgbClr val="0D0D0D"/>
                </a:solidFill>
              </a:rPr>
              <a:t>, </a:t>
            </a:r>
            <a:r>
              <a:rPr lang="en-US" altLang="en-US" sz="1800" dirty="0" err="1">
                <a:solidFill>
                  <a:srgbClr val="0D0D0D"/>
                </a:solidFill>
              </a:rPr>
              <a:t>Bugarska</a:t>
            </a:r>
            <a:r>
              <a:rPr lang="en-US" altLang="en-US" sz="1800" dirty="0">
                <a:solidFill>
                  <a:srgbClr val="0D0D0D"/>
                </a:solidFill>
              </a:rPr>
              <a:t>, </a:t>
            </a:r>
            <a:r>
              <a:rPr lang="en-US" altLang="en-US" sz="1800" dirty="0" err="1">
                <a:solidFill>
                  <a:srgbClr val="0D0D0D"/>
                </a:solidFill>
              </a:rPr>
              <a:t>Kazahstan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i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Bjelarus</a:t>
            </a:r>
            <a:r>
              <a:rPr lang="en-US" altLang="en-US" sz="1800" dirty="0">
                <a:solidFill>
                  <a:srgbClr val="0D0D0D"/>
                </a:solidFill>
              </a:rPr>
              <a:t>) </a:t>
            </a:r>
            <a:r>
              <a:rPr lang="en-US" altLang="en-US" sz="1800" dirty="0" err="1">
                <a:solidFill>
                  <a:srgbClr val="0D0D0D"/>
                </a:solidFill>
              </a:rPr>
              <a:t>nego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što</a:t>
            </a:r>
            <a:r>
              <a:rPr lang="en-US" altLang="en-US" sz="1800" dirty="0">
                <a:solidFill>
                  <a:srgbClr val="0D0D0D"/>
                </a:solidFill>
              </a:rPr>
              <a:t> je to </a:t>
            </a:r>
            <a:r>
              <a:rPr lang="en-US" altLang="en-US" sz="1800" dirty="0" err="1">
                <a:solidFill>
                  <a:srgbClr val="0D0D0D"/>
                </a:solidFill>
              </a:rPr>
              <a:t>slučaj</a:t>
            </a:r>
            <a:r>
              <a:rPr lang="en-US" altLang="en-US" sz="1800" dirty="0">
                <a:solidFill>
                  <a:srgbClr val="0D0D0D"/>
                </a:solidFill>
              </a:rPr>
              <a:t> u </a:t>
            </a:r>
            <a:r>
              <a:rPr lang="en-US" altLang="en-US" sz="1800" dirty="0" err="1">
                <a:solidFill>
                  <a:srgbClr val="0D0D0D"/>
                </a:solidFill>
              </a:rPr>
              <a:t>zemljama</a:t>
            </a:r>
            <a:r>
              <a:rPr lang="en-US" altLang="en-US" sz="1800" dirty="0">
                <a:solidFill>
                  <a:srgbClr val="0D0D0D"/>
                </a:solidFill>
              </a:rPr>
              <a:t> OECD-a, a </a:t>
            </a:r>
            <a:r>
              <a:rPr lang="en-US" altLang="en-US" sz="1800" dirty="0" err="1">
                <a:solidFill>
                  <a:srgbClr val="0D0D0D"/>
                </a:solidFill>
              </a:rPr>
              <a:t>uloga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središnjeg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proračunskog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tijela</a:t>
            </a:r>
            <a:r>
              <a:rPr lang="en-US" altLang="en-US" sz="1800" dirty="0">
                <a:solidFill>
                  <a:srgbClr val="0D0D0D"/>
                </a:solidFill>
              </a:rPr>
              <a:t> se </a:t>
            </a:r>
            <a:r>
              <a:rPr lang="en-US" altLang="en-US" sz="1800" dirty="0" err="1">
                <a:solidFill>
                  <a:srgbClr val="0D0D0D"/>
                </a:solidFill>
              </a:rPr>
              <a:t>smanjila</a:t>
            </a:r>
            <a:r>
              <a:rPr lang="en-US" altLang="en-US" sz="1800" dirty="0">
                <a:solidFill>
                  <a:srgbClr val="0D0D0D"/>
                </a:solidFill>
              </a:rPr>
              <a:t> u </a:t>
            </a:r>
            <a:r>
              <a:rPr lang="en-US" altLang="en-US" sz="1800" dirty="0" err="1">
                <a:solidFill>
                  <a:srgbClr val="0D0D0D"/>
                </a:solidFill>
              </a:rPr>
              <a:t>obje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mreže</a:t>
            </a:r>
            <a:r>
              <a:rPr lang="en-US" altLang="en-US" sz="1800" dirty="0">
                <a:solidFill>
                  <a:srgbClr val="0D0D0D"/>
                </a:solidFill>
              </a:rPr>
              <a:t> (</a:t>
            </a:r>
            <a:r>
              <a:rPr lang="en-US" altLang="en-US" sz="1800" dirty="0" err="1">
                <a:solidFill>
                  <a:srgbClr val="0D0D0D"/>
                </a:solidFill>
              </a:rPr>
              <a:t>Bugarska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i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</a:rPr>
              <a:t>Rusija</a:t>
            </a:r>
            <a:r>
              <a:rPr lang="en-US" altLang="en-US" sz="1800" dirty="0">
                <a:solidFill>
                  <a:srgbClr val="0D0D0D"/>
                </a:solidFill>
              </a:rPr>
              <a:t>) </a:t>
            </a:r>
            <a:endParaRPr lang="en-US" altLang="en-US" sz="1800" dirty="0">
              <a:solidFill>
                <a:srgbClr val="0D0D0D"/>
              </a:solidFill>
              <a:cs typeface="Calibri"/>
            </a:endParaRPr>
          </a:p>
          <a:p>
            <a:pPr algn="just"/>
            <a:endParaRPr lang="en-US" altLang="en-US" sz="1800">
              <a:solidFill>
                <a:srgbClr val="0D0D0D"/>
              </a:solidFill>
            </a:endParaRPr>
          </a:p>
          <a:p>
            <a:pPr algn="just"/>
            <a:endParaRPr lang="en-US" altLang="en-US" sz="1800">
              <a:solidFill>
                <a:srgbClr val="0D0D0D"/>
              </a:solidFill>
            </a:endParaRPr>
          </a:p>
        </p:txBody>
      </p:sp>
      <p:pic>
        <p:nvPicPr>
          <p:cNvPr id="26627" name="Рисунок 11" descr="pempal-logo.jpg">
            <a:extLst>
              <a:ext uri="{FF2B5EF4-FFF2-40B4-BE49-F238E27FC236}">
                <a16:creationId xmlns:a16="http://schemas.microsoft.com/office/drawing/2014/main" id="{2C04C76C-A704-4A4C-8520-FA810694F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Box 1">
            <a:extLst>
              <a:ext uri="{FF2B5EF4-FFF2-40B4-BE49-F238E27FC236}">
                <a16:creationId xmlns:a16="http://schemas.microsoft.com/office/drawing/2014/main" id="{4B9A9CDD-D89F-464E-8AAC-96685B2A1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438" y="53975"/>
            <a:ext cx="883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2060"/>
                </a:solidFill>
              </a:rPr>
              <a:t>Odgovornost za određivanje ciljnih vrijednosti učinka </a:t>
            </a:r>
          </a:p>
        </p:txBody>
      </p:sp>
      <p:sp>
        <p:nvSpPr>
          <p:cNvPr id="26629" name="TextBox 5">
            <a:extLst>
              <a:ext uri="{FF2B5EF4-FFF2-40B4-BE49-F238E27FC236}">
                <a16:creationId xmlns:a16="http://schemas.microsoft.com/office/drawing/2014/main" id="{8C480F44-5CDA-44EA-833D-17D9FC8F3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657600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6630" name="TextBox 7">
            <a:extLst>
              <a:ext uri="{FF2B5EF4-FFF2-40B4-BE49-F238E27FC236}">
                <a16:creationId xmlns:a16="http://schemas.microsoft.com/office/drawing/2014/main" id="{D228BCE2-30FF-42F2-B3A6-3A29DCEA0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027488"/>
            <a:ext cx="284163" cy="239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6631" name="TextBox 9">
            <a:extLst>
              <a:ext uri="{FF2B5EF4-FFF2-40B4-BE49-F238E27FC236}">
                <a16:creationId xmlns:a16="http://schemas.microsoft.com/office/drawing/2014/main" id="{D07256FD-680B-4C4E-8A1D-6E76D17F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4375150"/>
            <a:ext cx="284162" cy="241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6632" name="Slide Number Placeholder 11">
            <a:extLst>
              <a:ext uri="{FF2B5EF4-FFF2-40B4-BE49-F238E27FC236}">
                <a16:creationId xmlns:a16="http://schemas.microsoft.com/office/drawing/2014/main" id="{05B61FCD-EFB5-4FBE-BF7E-FB3CEBAD0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E8EF60D0-FDE3-4632-99A4-54448F23B064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/>
        </p:nvGraphicFramePr>
        <p:xfrm>
          <a:off x="1239735" y="2443135"/>
          <a:ext cx="8117250" cy="4414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634" name="TextBox 1">
            <a:extLst>
              <a:ext uri="{FF2B5EF4-FFF2-40B4-BE49-F238E27FC236}">
                <a16:creationId xmlns:a16="http://schemas.microsoft.com/office/drawing/2014/main" id="{63C91AFB-A2FD-4AA6-BD6E-0B0022823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2743200"/>
            <a:ext cx="2028825" cy="268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 b="1">
                <a:solidFill>
                  <a:srgbClr val="000000"/>
                </a:solidFill>
                <a:latin typeface="Calibri" panose="020F0502020204030204" pitchFamily="34" charset="0"/>
              </a:rPr>
              <a:t>Resorna ministarstva / agencije</a:t>
            </a:r>
          </a:p>
        </p:txBody>
      </p:sp>
      <p:sp>
        <p:nvSpPr>
          <p:cNvPr id="26635" name="TextBox 1">
            <a:extLst>
              <a:ext uri="{FF2B5EF4-FFF2-40B4-BE49-F238E27FC236}">
                <a16:creationId xmlns:a16="http://schemas.microsoft.com/office/drawing/2014/main" id="{24492E94-635E-407A-9EEF-D8B4DCB53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3311525"/>
            <a:ext cx="2028825" cy="268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 b="1">
                <a:solidFill>
                  <a:srgbClr val="000000"/>
                </a:solidFill>
                <a:latin typeface="Calibri" panose="020F0502020204030204" pitchFamily="34" charset="0"/>
              </a:rPr>
              <a:t>Središnje proračunsko tijelo</a:t>
            </a:r>
          </a:p>
        </p:txBody>
      </p:sp>
      <p:sp>
        <p:nvSpPr>
          <p:cNvPr id="26636" name="TextBox 1">
            <a:extLst>
              <a:ext uri="{FF2B5EF4-FFF2-40B4-BE49-F238E27FC236}">
                <a16:creationId xmlns:a16="http://schemas.microsoft.com/office/drawing/2014/main" id="{394BDDF7-B7CA-4B87-A3DD-1834ED015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3992563"/>
            <a:ext cx="2028825" cy="2682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 b="1">
                <a:solidFill>
                  <a:srgbClr val="000000"/>
                </a:solidFill>
                <a:latin typeface="Calibri" panose="020F0502020204030204" pitchFamily="34" charset="0"/>
              </a:rPr>
              <a:t>Izvršni </a:t>
            </a:r>
            <a:r>
              <a:rPr lang="hr-HR" altLang="en-US" sz="1100" b="1">
                <a:solidFill>
                  <a:srgbClr val="000000"/>
                </a:solidFill>
                <a:latin typeface="Calibri" panose="020F0502020204030204" pitchFamily="34" charset="0"/>
              </a:rPr>
              <a:t>upravitelj</a:t>
            </a:r>
            <a:endParaRPr lang="en-US" altLang="en-US" sz="1100" b="1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37" name="TextBox 1">
            <a:extLst>
              <a:ext uri="{FF2B5EF4-FFF2-40B4-BE49-F238E27FC236}">
                <a16:creationId xmlns:a16="http://schemas.microsoft.com/office/drawing/2014/main" id="{7C0BCA06-33FE-43D6-9258-7D6AC461A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4600575"/>
            <a:ext cx="2028825" cy="268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 b="1">
                <a:solidFill>
                  <a:srgbClr val="000000"/>
                </a:solidFill>
                <a:latin typeface="Calibri" panose="020F0502020204030204" pitchFamily="34" charset="0"/>
              </a:rPr>
              <a:t>Zakonodavno tijelo</a:t>
            </a:r>
          </a:p>
        </p:txBody>
      </p:sp>
      <p:sp>
        <p:nvSpPr>
          <p:cNvPr id="26638" name="TextBox 1">
            <a:extLst>
              <a:ext uri="{FF2B5EF4-FFF2-40B4-BE49-F238E27FC236}">
                <a16:creationId xmlns:a16="http://schemas.microsoft.com/office/drawing/2014/main" id="{B6686D50-8725-438B-865D-41F1F3D63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5154613"/>
            <a:ext cx="2028825" cy="2682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 b="1">
                <a:solidFill>
                  <a:srgbClr val="000000"/>
                </a:solidFill>
                <a:latin typeface="Calibri" panose="020F0502020204030204" pitchFamily="34" charset="0"/>
              </a:rPr>
              <a:t>Vrhovna revizijska institucija</a:t>
            </a:r>
          </a:p>
        </p:txBody>
      </p:sp>
      <p:sp>
        <p:nvSpPr>
          <p:cNvPr id="26639" name="TextBox 1">
            <a:extLst>
              <a:ext uri="{FF2B5EF4-FFF2-40B4-BE49-F238E27FC236}">
                <a16:creationId xmlns:a16="http://schemas.microsoft.com/office/drawing/2014/main" id="{B2DA7FF4-7723-4273-843B-CE1462A0F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63" y="5810250"/>
            <a:ext cx="2028825" cy="266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 b="1">
                <a:solidFill>
                  <a:srgbClr val="000000"/>
                </a:solidFill>
                <a:latin typeface="Calibri" panose="020F0502020204030204" pitchFamily="34" charset="0"/>
              </a:rPr>
              <a:t>Drugo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ubtitle 2">
            <a:extLst>
              <a:ext uri="{FF2B5EF4-FFF2-40B4-BE49-F238E27FC236}">
                <a16:creationId xmlns:a16="http://schemas.microsoft.com/office/drawing/2014/main" id="{08C36B51-CFB9-4733-9340-D55E5E956AF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44563" y="769938"/>
            <a:ext cx="8763000" cy="5711825"/>
          </a:xfrm>
        </p:spPr>
        <p:txBody>
          <a:bodyPr/>
          <a:lstStyle/>
          <a:p>
            <a:pPr marL="285750" indent="-285750" algn="just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 err="1">
                <a:solidFill>
                  <a:srgbClr val="0D0D0D"/>
                </a:solidFill>
              </a:rPr>
              <a:t>Različiti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trendovi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što</a:t>
            </a:r>
            <a:r>
              <a:rPr lang="en-US" altLang="en-US" sz="2000" dirty="0">
                <a:solidFill>
                  <a:srgbClr val="0D0D0D"/>
                </a:solidFill>
              </a:rPr>
              <a:t> se </a:t>
            </a:r>
            <a:r>
              <a:rPr lang="en-US" altLang="en-US" sz="2000" dirty="0" err="1">
                <a:solidFill>
                  <a:srgbClr val="0D0D0D"/>
                </a:solidFill>
              </a:rPr>
              <a:t>tiče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broja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programa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pokazatelja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i</a:t>
            </a:r>
            <a:r>
              <a:rPr lang="en-US" altLang="en-US" sz="2000" dirty="0">
                <a:solidFill>
                  <a:srgbClr val="0D0D0D"/>
                </a:solidFill>
              </a:rPr>
              <a:t> u </a:t>
            </a:r>
            <a:r>
              <a:rPr lang="en-US" altLang="en-US" sz="2000" dirty="0" err="1">
                <a:solidFill>
                  <a:srgbClr val="0D0D0D"/>
                </a:solidFill>
              </a:rPr>
              <a:t>zemljama</a:t>
            </a:r>
            <a:r>
              <a:rPr lang="en-US" altLang="en-US" sz="2000" dirty="0">
                <a:solidFill>
                  <a:srgbClr val="0D0D0D"/>
                </a:solidFill>
              </a:rPr>
              <a:t> OECD-a </a:t>
            </a:r>
            <a:r>
              <a:rPr lang="en-US" altLang="en-US" sz="2000" dirty="0" err="1">
                <a:solidFill>
                  <a:srgbClr val="0D0D0D"/>
                </a:solidFill>
              </a:rPr>
              <a:t>i</a:t>
            </a:r>
            <a:r>
              <a:rPr lang="en-US" altLang="en-US" sz="2000" dirty="0">
                <a:solidFill>
                  <a:srgbClr val="0D0D0D"/>
                </a:solidFill>
              </a:rPr>
              <a:t> u </a:t>
            </a:r>
            <a:r>
              <a:rPr lang="en-US" altLang="en-US" sz="2000" dirty="0" err="1">
                <a:solidFill>
                  <a:srgbClr val="0D0D0D"/>
                </a:solidFill>
              </a:rPr>
              <a:t>zemljama</a:t>
            </a:r>
            <a:r>
              <a:rPr lang="en-US" altLang="en-US" sz="2000" dirty="0">
                <a:solidFill>
                  <a:srgbClr val="0D0D0D"/>
                </a:solidFill>
              </a:rPr>
              <a:t> PEMPAL-a; </a:t>
            </a:r>
            <a:r>
              <a:rPr lang="en-US" altLang="en-US" sz="2000" b="1" dirty="0">
                <a:solidFill>
                  <a:srgbClr val="0D0D0D"/>
                </a:solidFill>
              </a:rPr>
              <a:t>u </a:t>
            </a:r>
            <a:r>
              <a:rPr lang="en-US" altLang="en-US" sz="2000" b="1" dirty="0" err="1">
                <a:solidFill>
                  <a:srgbClr val="0D0D0D"/>
                </a:solidFill>
              </a:rPr>
              <a:t>zemljama</a:t>
            </a:r>
            <a:r>
              <a:rPr lang="en-US" altLang="en-US" sz="2000" b="1" dirty="0">
                <a:solidFill>
                  <a:srgbClr val="0D0D0D"/>
                </a:solidFill>
              </a:rPr>
              <a:t> PEMPAL-a </a:t>
            </a:r>
            <a:r>
              <a:rPr lang="en-US" altLang="en-US" sz="2000" b="1" dirty="0" err="1">
                <a:solidFill>
                  <a:srgbClr val="0D0D0D"/>
                </a:solidFill>
              </a:rPr>
              <a:t>češći</a:t>
            </a:r>
            <a:r>
              <a:rPr lang="en-US" altLang="en-US" sz="2000" b="1" dirty="0">
                <a:solidFill>
                  <a:srgbClr val="0D0D0D"/>
                </a:solidFill>
              </a:rPr>
              <a:t> je trend </a:t>
            </a:r>
            <a:r>
              <a:rPr lang="en-US" altLang="en-US" sz="2000" b="1" dirty="0" err="1">
                <a:solidFill>
                  <a:srgbClr val="0D0D0D"/>
                </a:solidFill>
              </a:rPr>
              <a:t>smanjivanje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broja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pokazatelja</a:t>
            </a:r>
          </a:p>
          <a:p>
            <a:pPr marL="285750" indent="-285750" algn="just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err="1">
                <a:solidFill>
                  <a:srgbClr val="0D0D0D"/>
                </a:solidFill>
              </a:rPr>
              <a:t>Gruzija</a:t>
            </a:r>
            <a:r>
              <a:rPr lang="en-US" altLang="en-US" sz="2000" dirty="0">
                <a:solidFill>
                  <a:srgbClr val="0D0D0D"/>
                </a:solidFill>
              </a:rPr>
              <a:t>, Kosovo, </a:t>
            </a:r>
            <a:r>
              <a:rPr lang="en-US" altLang="en-US" sz="2000" dirty="0" err="1">
                <a:solidFill>
                  <a:srgbClr val="0D0D0D"/>
                </a:solidFill>
              </a:rPr>
              <a:t>Kirgiska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Republika</a:t>
            </a:r>
            <a:r>
              <a:rPr lang="en-US" altLang="en-US" sz="2000" dirty="0">
                <a:solidFill>
                  <a:srgbClr val="0D0D0D"/>
                </a:solidFill>
              </a:rPr>
              <a:t>, </a:t>
            </a:r>
            <a:r>
              <a:rPr lang="en-US" altLang="en-US" sz="2000" dirty="0" err="1">
                <a:solidFill>
                  <a:srgbClr val="0D0D0D"/>
                </a:solidFill>
              </a:rPr>
              <a:t>Rusija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i</a:t>
            </a:r>
            <a:r>
              <a:rPr lang="en-US" altLang="en-US" sz="2000" dirty="0">
                <a:solidFill>
                  <a:srgbClr val="0D0D0D"/>
                </a:solidFill>
              </a:rPr>
              <a:t> Uzbekistan </a:t>
            </a:r>
            <a:r>
              <a:rPr lang="en-US" altLang="en-US" sz="2000" dirty="0" err="1">
                <a:solidFill>
                  <a:srgbClr val="0D0D0D"/>
                </a:solidFill>
              </a:rPr>
              <a:t>imaju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povećan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broj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programa</a:t>
            </a:r>
            <a:r>
              <a:rPr lang="en-US" altLang="en-US" sz="2000" dirty="0">
                <a:solidFill>
                  <a:srgbClr val="0D0D0D"/>
                </a:solidFill>
              </a:rPr>
              <a:t>, </a:t>
            </a:r>
            <a:r>
              <a:rPr lang="en-US" altLang="en-US" sz="2000" dirty="0" err="1">
                <a:solidFill>
                  <a:srgbClr val="0D0D0D"/>
                </a:solidFill>
              </a:rPr>
              <a:t>dok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Kazahstan</a:t>
            </a:r>
            <a:r>
              <a:rPr lang="en-US" altLang="en-US" sz="2000" dirty="0">
                <a:solidFill>
                  <a:srgbClr val="0D0D0D"/>
                </a:solidFill>
              </a:rPr>
              <a:t>, </a:t>
            </a:r>
            <a:r>
              <a:rPr lang="en-US" altLang="en-US" sz="2000" dirty="0" err="1">
                <a:solidFill>
                  <a:srgbClr val="0D0D0D"/>
                </a:solidFill>
              </a:rPr>
              <a:t>Ukrajina</a:t>
            </a:r>
            <a:r>
              <a:rPr lang="en-US" altLang="en-US" sz="2000" dirty="0">
                <a:solidFill>
                  <a:srgbClr val="0D0D0D"/>
                </a:solidFill>
              </a:rPr>
              <a:t>, </a:t>
            </a:r>
            <a:r>
              <a:rPr lang="en-US" altLang="en-US" sz="2000" dirty="0" err="1">
                <a:solidFill>
                  <a:srgbClr val="0D0D0D"/>
                </a:solidFill>
              </a:rPr>
              <a:t>BiH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Bjelarus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imaju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smanjen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broj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programa</a:t>
            </a:r>
            <a:endParaRPr lang="en-US" altLang="en-US" sz="2000" dirty="0" err="1">
              <a:solidFill>
                <a:srgbClr val="0D0D0D"/>
              </a:solidFill>
              <a:cs typeface="Calibri"/>
            </a:endParaRPr>
          </a:p>
          <a:p>
            <a:pPr marL="285750" indent="-285750" algn="just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err="1">
                <a:solidFill>
                  <a:srgbClr val="0D0D0D"/>
                </a:solidFill>
              </a:rPr>
              <a:t>Armenija</a:t>
            </a:r>
            <a:r>
              <a:rPr lang="en-US" altLang="en-US" sz="2000" dirty="0">
                <a:solidFill>
                  <a:srgbClr val="0D0D0D"/>
                </a:solidFill>
              </a:rPr>
              <a:t>, Uzbekistan, </a:t>
            </a:r>
            <a:r>
              <a:rPr lang="en-US" altLang="en-US" sz="2000" dirty="0" err="1">
                <a:solidFill>
                  <a:srgbClr val="0D0D0D"/>
                </a:solidFill>
              </a:rPr>
              <a:t>Kirgiska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Republika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Gruzija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povećali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su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broj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pokazatelja</a:t>
            </a:r>
            <a:r>
              <a:rPr lang="en-US" altLang="en-US" sz="2000" dirty="0">
                <a:solidFill>
                  <a:srgbClr val="0D0D0D"/>
                </a:solidFill>
              </a:rPr>
              <a:t>, </a:t>
            </a:r>
            <a:r>
              <a:rPr lang="en-US" altLang="en-US" sz="2000" dirty="0" err="1">
                <a:solidFill>
                  <a:srgbClr val="0D0D0D"/>
                </a:solidFill>
              </a:rPr>
              <a:t>dok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su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Rusija</a:t>
            </a:r>
            <a:r>
              <a:rPr lang="en-US" altLang="en-US" sz="2000" dirty="0">
                <a:solidFill>
                  <a:srgbClr val="0D0D0D"/>
                </a:solidFill>
              </a:rPr>
              <a:t>, Moldova, </a:t>
            </a:r>
            <a:r>
              <a:rPr lang="en-US" altLang="en-US" sz="2000" dirty="0" err="1">
                <a:solidFill>
                  <a:srgbClr val="0D0D0D"/>
                </a:solidFill>
              </a:rPr>
              <a:t>Kazahstan</a:t>
            </a:r>
            <a:r>
              <a:rPr lang="en-US" altLang="en-US" sz="2000" dirty="0">
                <a:solidFill>
                  <a:srgbClr val="0D0D0D"/>
                </a:solidFill>
              </a:rPr>
              <a:t>, </a:t>
            </a:r>
            <a:r>
              <a:rPr lang="en-US" altLang="en-US" sz="2000" dirty="0" err="1">
                <a:solidFill>
                  <a:srgbClr val="0D0D0D"/>
                </a:solidFill>
              </a:rPr>
              <a:t>Ukrajina</a:t>
            </a:r>
            <a:r>
              <a:rPr lang="en-US" altLang="en-US" sz="2000" dirty="0">
                <a:solidFill>
                  <a:srgbClr val="0D0D0D"/>
                </a:solidFill>
              </a:rPr>
              <a:t>, Srbija, </a:t>
            </a:r>
            <a:r>
              <a:rPr lang="en-US" altLang="en-US" sz="2000" dirty="0" err="1">
                <a:solidFill>
                  <a:srgbClr val="0D0D0D"/>
                </a:solidFill>
              </a:rPr>
              <a:t>BiH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Bjelarus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smanjili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broj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pokazatelja</a:t>
            </a:r>
            <a:endParaRPr lang="en-US" altLang="en-US" sz="2000" dirty="0" err="1">
              <a:solidFill>
                <a:srgbClr val="0D0D0D"/>
              </a:solidFill>
              <a:cs typeface="Calibri"/>
            </a:endParaRPr>
          </a:p>
          <a:p>
            <a:pPr marL="285750" indent="-285750" algn="just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altLang="en-US" sz="2000">
              <a:solidFill>
                <a:srgbClr val="0D0D0D"/>
              </a:solidFill>
            </a:endParaRPr>
          </a:p>
          <a:p>
            <a:pPr marL="285750" indent="-285750" algn="just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altLang="en-US" sz="2000">
              <a:solidFill>
                <a:srgbClr val="0D0D0D"/>
              </a:solidFill>
            </a:endParaRPr>
          </a:p>
          <a:p>
            <a:pPr marL="285750" indent="-285750" algn="just"/>
            <a:endParaRPr lang="en-US" altLang="en-US" sz="2000">
              <a:solidFill>
                <a:srgbClr val="0D0D0D"/>
              </a:solidFill>
            </a:endParaRPr>
          </a:p>
          <a:p>
            <a:pPr marL="285750" indent="-285750" algn="just"/>
            <a:endParaRPr lang="en-US" altLang="en-US" sz="2000">
              <a:solidFill>
                <a:srgbClr val="0D0D0D"/>
              </a:solidFill>
            </a:endParaRPr>
          </a:p>
        </p:txBody>
      </p:sp>
      <p:pic>
        <p:nvPicPr>
          <p:cNvPr id="28675" name="Рисунок 11" descr="pempal-logo.jpg">
            <a:extLst>
              <a:ext uri="{FF2B5EF4-FFF2-40B4-BE49-F238E27FC236}">
                <a16:creationId xmlns:a16="http://schemas.microsoft.com/office/drawing/2014/main" id="{7C1A6A87-F32E-49AE-AD91-5E3C5B6BC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Box 1">
            <a:extLst>
              <a:ext uri="{FF2B5EF4-FFF2-40B4-BE49-F238E27FC236}">
                <a16:creationId xmlns:a16="http://schemas.microsoft.com/office/drawing/2014/main" id="{7C1390D8-2405-440B-B89C-62E06C8A3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95250"/>
            <a:ext cx="9045575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100">
                <a:solidFill>
                  <a:srgbClr val="002060"/>
                </a:solidFill>
              </a:rPr>
              <a:t>Trendovi u pogledu količine informacija o učinku</a:t>
            </a:r>
          </a:p>
        </p:txBody>
      </p:sp>
      <p:sp>
        <p:nvSpPr>
          <p:cNvPr id="28677" name="TextBox 5">
            <a:extLst>
              <a:ext uri="{FF2B5EF4-FFF2-40B4-BE49-F238E27FC236}">
                <a16:creationId xmlns:a16="http://schemas.microsoft.com/office/drawing/2014/main" id="{DA0A5DF6-4315-4E54-971C-4E20D8890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657600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8678" name="TextBox 7">
            <a:extLst>
              <a:ext uri="{FF2B5EF4-FFF2-40B4-BE49-F238E27FC236}">
                <a16:creationId xmlns:a16="http://schemas.microsoft.com/office/drawing/2014/main" id="{CD775060-CB20-4530-9985-827B912E9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027488"/>
            <a:ext cx="284163" cy="239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8679" name="TextBox 9">
            <a:extLst>
              <a:ext uri="{FF2B5EF4-FFF2-40B4-BE49-F238E27FC236}">
                <a16:creationId xmlns:a16="http://schemas.microsoft.com/office/drawing/2014/main" id="{F7B78A56-DA74-43D9-81E3-76ABA7DAA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4375150"/>
            <a:ext cx="284162" cy="241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8680" name="Slide Number Placeholder 11">
            <a:extLst>
              <a:ext uri="{FF2B5EF4-FFF2-40B4-BE49-F238E27FC236}">
                <a16:creationId xmlns:a16="http://schemas.microsoft.com/office/drawing/2014/main" id="{EF78044A-61B4-44EB-A5BF-5F2D6BB4A0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7F90E4FB-FF5C-4C3E-8B6A-1CF5E3866B2E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8681" name="TextBox 10">
            <a:extLst>
              <a:ext uri="{FF2B5EF4-FFF2-40B4-BE49-F238E27FC236}">
                <a16:creationId xmlns:a16="http://schemas.microsoft.com/office/drawing/2014/main" id="{CC2CB6B6-C268-4682-8AF1-E343815EB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575" y="3429000"/>
            <a:ext cx="2079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ZEMLJE PEMPAL-a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460D2AF-D9EA-5144-A15A-31DD1743D170}"/>
              </a:ext>
            </a:extLst>
          </p:cNvPr>
          <p:cNvGraphicFramePr>
            <a:graphicFrameLocks/>
          </p:cNvGraphicFramePr>
          <p:nvPr/>
        </p:nvGraphicFramePr>
        <p:xfrm>
          <a:off x="746948" y="3657600"/>
          <a:ext cx="4927934" cy="2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9B21BFE7-D808-1648-9F42-BE576AFDC1D8}"/>
              </a:ext>
            </a:extLst>
          </p:cNvPr>
          <p:cNvGraphicFramePr>
            <a:graphicFrameLocks/>
          </p:cNvGraphicFramePr>
          <p:nvPr/>
        </p:nvGraphicFramePr>
        <p:xfrm>
          <a:off x="5297426" y="3657600"/>
          <a:ext cx="4927934" cy="29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8684" name="TextBox 15">
            <a:extLst>
              <a:ext uri="{FF2B5EF4-FFF2-40B4-BE49-F238E27FC236}">
                <a16:creationId xmlns:a16="http://schemas.microsoft.com/office/drawing/2014/main" id="{8E0CF021-0A9E-4823-9996-70711FFE2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0838" y="3440113"/>
            <a:ext cx="1846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ZEMLJE OECD-a</a:t>
            </a:r>
          </a:p>
        </p:txBody>
      </p:sp>
      <p:sp>
        <p:nvSpPr>
          <p:cNvPr id="28685" name="TextBox 1">
            <a:extLst>
              <a:ext uri="{FF2B5EF4-FFF2-40B4-BE49-F238E27FC236}">
                <a16:creationId xmlns:a16="http://schemas.microsoft.com/office/drawing/2014/main" id="{F8D79D8F-1CF3-4230-9A85-37AB14A59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413" y="5446713"/>
            <a:ext cx="1525587" cy="4873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Broj proračunskih programa</a:t>
            </a:r>
          </a:p>
        </p:txBody>
      </p:sp>
      <p:sp>
        <p:nvSpPr>
          <p:cNvPr id="28686" name="TextBox 1">
            <a:extLst>
              <a:ext uri="{FF2B5EF4-FFF2-40B4-BE49-F238E27FC236}">
                <a16:creationId xmlns:a16="http://schemas.microsoft.com/office/drawing/2014/main" id="{A0ADE7F9-1918-48AA-9052-12EB6B0D8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475" y="5446713"/>
            <a:ext cx="1074738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Broj pokazatelja učinka</a:t>
            </a:r>
          </a:p>
        </p:txBody>
      </p:sp>
      <p:sp>
        <p:nvSpPr>
          <p:cNvPr id="28687" name="TextBox 1">
            <a:extLst>
              <a:ext uri="{FF2B5EF4-FFF2-40B4-BE49-F238E27FC236}">
                <a16:creationId xmlns:a16="http://schemas.microsoft.com/office/drawing/2014/main" id="{C4FA87B9-1BD9-419F-BA78-D10A2E4B7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0450" y="5483225"/>
            <a:ext cx="116840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Broj ciljeva učinka</a:t>
            </a:r>
          </a:p>
        </p:txBody>
      </p:sp>
      <p:sp>
        <p:nvSpPr>
          <p:cNvPr id="28688" name="TextBox 1">
            <a:extLst>
              <a:ext uri="{FF2B5EF4-FFF2-40B4-BE49-F238E27FC236}">
                <a16:creationId xmlns:a16="http://schemas.microsoft.com/office/drawing/2014/main" id="{BBB86F9B-7A98-4A5E-85E7-6E2A96221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800" y="5507038"/>
            <a:ext cx="1525588" cy="4873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Broj proračunskih programa</a:t>
            </a:r>
          </a:p>
        </p:txBody>
      </p:sp>
      <p:sp>
        <p:nvSpPr>
          <p:cNvPr id="28689" name="TextBox 1">
            <a:extLst>
              <a:ext uri="{FF2B5EF4-FFF2-40B4-BE49-F238E27FC236}">
                <a16:creationId xmlns:a16="http://schemas.microsoft.com/office/drawing/2014/main" id="{CFECA1B8-4A27-4AB3-BC5E-1CA96CF98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6863" y="5507038"/>
            <a:ext cx="1074737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Broj pokazatelja učinka</a:t>
            </a:r>
          </a:p>
        </p:txBody>
      </p:sp>
      <p:sp>
        <p:nvSpPr>
          <p:cNvPr id="28690" name="TextBox 1">
            <a:extLst>
              <a:ext uri="{FF2B5EF4-FFF2-40B4-BE49-F238E27FC236}">
                <a16:creationId xmlns:a16="http://schemas.microsoft.com/office/drawing/2014/main" id="{7206A5E5-0264-4F97-91B6-5B1757C59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388" y="5507038"/>
            <a:ext cx="1169987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Broj ciljeva učinka</a:t>
            </a:r>
          </a:p>
        </p:txBody>
      </p:sp>
      <p:sp>
        <p:nvSpPr>
          <p:cNvPr id="28691" name="TextBox 1">
            <a:extLst>
              <a:ext uri="{FF2B5EF4-FFF2-40B4-BE49-F238E27FC236}">
                <a16:creationId xmlns:a16="http://schemas.microsoft.com/office/drawing/2014/main" id="{B122EF81-79DB-4154-AE08-882F36437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300" y="6262688"/>
            <a:ext cx="815975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Povećanje</a:t>
            </a:r>
          </a:p>
        </p:txBody>
      </p:sp>
      <p:sp>
        <p:nvSpPr>
          <p:cNvPr id="28692" name="TextBox 1">
            <a:extLst>
              <a:ext uri="{FF2B5EF4-FFF2-40B4-BE49-F238E27FC236}">
                <a16:creationId xmlns:a16="http://schemas.microsoft.com/office/drawing/2014/main" id="{341CB343-B9EF-4646-BBC5-036018FBB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2350" y="6259513"/>
            <a:ext cx="80645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Povećanje</a:t>
            </a:r>
          </a:p>
        </p:txBody>
      </p:sp>
      <p:sp>
        <p:nvSpPr>
          <p:cNvPr id="28693" name="TextBox 1">
            <a:extLst>
              <a:ext uri="{FF2B5EF4-FFF2-40B4-BE49-F238E27FC236}">
                <a16:creationId xmlns:a16="http://schemas.microsoft.com/office/drawing/2014/main" id="{51691922-9741-447A-8F07-A5D89529B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0" y="6259513"/>
            <a:ext cx="795338" cy="3635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Smanjenje</a:t>
            </a:r>
          </a:p>
        </p:txBody>
      </p:sp>
      <p:sp>
        <p:nvSpPr>
          <p:cNvPr id="28694" name="TextBox 1">
            <a:extLst>
              <a:ext uri="{FF2B5EF4-FFF2-40B4-BE49-F238E27FC236}">
                <a16:creationId xmlns:a16="http://schemas.microsoft.com/office/drawing/2014/main" id="{877B0811-3982-4BEF-92F7-DA62BFA57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0088" y="6254750"/>
            <a:ext cx="912812" cy="3317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Smanjenje</a:t>
            </a:r>
          </a:p>
        </p:txBody>
      </p:sp>
      <p:sp>
        <p:nvSpPr>
          <p:cNvPr id="28695" name="TextBox 1">
            <a:extLst>
              <a:ext uri="{FF2B5EF4-FFF2-40B4-BE49-F238E27FC236}">
                <a16:creationId xmlns:a16="http://schemas.microsoft.com/office/drawing/2014/main" id="{D19FE7D5-6068-4856-98A2-2D2A7F114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6259513"/>
            <a:ext cx="1716087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Bez značajne promjene</a:t>
            </a:r>
          </a:p>
        </p:txBody>
      </p:sp>
      <p:sp>
        <p:nvSpPr>
          <p:cNvPr id="28696" name="TextBox 1">
            <a:extLst>
              <a:ext uri="{FF2B5EF4-FFF2-40B4-BE49-F238E27FC236}">
                <a16:creationId xmlns:a16="http://schemas.microsoft.com/office/drawing/2014/main" id="{80903D63-39A5-438D-94DB-FE1C43F44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6088" y="6264275"/>
            <a:ext cx="1716087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Bez značajne promjene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ubtitle 2">
            <a:extLst>
              <a:ext uri="{FF2B5EF4-FFF2-40B4-BE49-F238E27FC236}">
                <a16:creationId xmlns:a16="http://schemas.microsoft.com/office/drawing/2014/main" id="{B0A3CF6E-C3D7-43E7-B91D-9497264186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3588" y="992188"/>
            <a:ext cx="3656012" cy="5711825"/>
          </a:xfrm>
        </p:spPr>
        <p:txBody>
          <a:bodyPr/>
          <a:lstStyle/>
          <a:p>
            <a:pPr marL="285750" indent="-285750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D0D0D"/>
                </a:solidFill>
              </a:rPr>
              <a:t>Multidisciplinarni pokazatelji su rjeđi u zemljama PEMPAL-a </a:t>
            </a:r>
          </a:p>
          <a:p>
            <a:pPr marL="285750" indent="-285750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sz="1800">
                <a:solidFill>
                  <a:srgbClr val="0D0D0D"/>
                </a:solidFill>
              </a:rPr>
              <a:t>Rodna jednakost nije sustavno uključena ni u jednoj zemlji PEMPAL-a, a povjerenje u vladu rijetko se mjeri</a:t>
            </a:r>
          </a:p>
          <a:p>
            <a:pPr marL="285750" indent="-285750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sz="1800">
                <a:solidFill>
                  <a:srgbClr val="0D0D0D"/>
                </a:solidFill>
              </a:rPr>
              <a:t>Kao i u zemljama OECD-a, u većini zemalja PEMPAL-a </a:t>
            </a:r>
            <a:r>
              <a:rPr lang="en-US" altLang="en-US" sz="1800" b="1">
                <a:solidFill>
                  <a:srgbClr val="0D0D0D"/>
                </a:solidFill>
              </a:rPr>
              <a:t>odgovornost za SDG-ove leži na uredu predsjednika/premijera </a:t>
            </a:r>
          </a:p>
          <a:p>
            <a:pPr marL="285750" indent="-285750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D0D0D"/>
                </a:solidFill>
              </a:rPr>
              <a:t>SDG-ovi nisu toliko usklađeni s nacionalnim okvirima u zemljama PEMPAL-a</a:t>
            </a:r>
            <a:r>
              <a:rPr lang="en-US" altLang="en-US" sz="1800">
                <a:solidFill>
                  <a:srgbClr val="0D0D0D"/>
                </a:solidFill>
              </a:rPr>
              <a:t> </a:t>
            </a:r>
          </a:p>
          <a:p>
            <a:pPr marL="285750" indent="-285750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sz="1800">
                <a:solidFill>
                  <a:srgbClr val="0D0D0D"/>
                </a:solidFill>
              </a:rPr>
              <a:t>Skoro ni u jednoj zemlji PEMPAL-a</a:t>
            </a:r>
            <a:r>
              <a:rPr lang="en-US" altLang="en-US" sz="1800" b="1">
                <a:solidFill>
                  <a:srgbClr val="0D0D0D"/>
                </a:solidFill>
              </a:rPr>
              <a:t> ne postoji izrada proračunskih izvještaja koja uzima u obzir SDG-ove</a:t>
            </a:r>
          </a:p>
        </p:txBody>
      </p:sp>
      <p:pic>
        <p:nvPicPr>
          <p:cNvPr id="30723" name="Рисунок 11" descr="pempal-logo.jpg">
            <a:extLst>
              <a:ext uri="{FF2B5EF4-FFF2-40B4-BE49-F238E27FC236}">
                <a16:creationId xmlns:a16="http://schemas.microsoft.com/office/drawing/2014/main" id="{A6105B8D-69BE-4F6E-87D3-207250B8A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1">
            <a:extLst>
              <a:ext uri="{FF2B5EF4-FFF2-40B4-BE49-F238E27FC236}">
                <a16:creationId xmlns:a16="http://schemas.microsoft.com/office/drawing/2014/main" id="{F090D462-A39C-4BC3-8512-4FA6B3957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39054" y="1351"/>
            <a:ext cx="95996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err="1">
                <a:solidFill>
                  <a:srgbClr val="002060"/>
                </a:solidFill>
                <a:latin typeface="Calibri"/>
                <a:cs typeface="Calibri"/>
              </a:rPr>
              <a:t>Multidisciplinarni</a:t>
            </a:r>
            <a:r>
              <a:rPr lang="en-US" altLang="en-US" sz="24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400" err="1">
                <a:solidFill>
                  <a:srgbClr val="002060"/>
                </a:solidFill>
                <a:latin typeface="Calibri"/>
                <a:cs typeface="Calibri"/>
              </a:rPr>
              <a:t>pokazatelji</a:t>
            </a:r>
            <a:r>
              <a:rPr lang="en-US" altLang="en-US" sz="2400" dirty="0">
                <a:solidFill>
                  <a:srgbClr val="002060"/>
                </a:solidFill>
                <a:latin typeface="Calibri"/>
                <a:cs typeface="Calibri"/>
              </a:rPr>
              <a:t> u </a:t>
            </a:r>
            <a:endParaRPr lang="en-US" dirty="0">
              <a:latin typeface="Calibri"/>
              <a:cs typeface="Calibri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rgbClr val="002060"/>
                </a:solidFill>
                <a:latin typeface="Calibri"/>
                <a:cs typeface="Calibri"/>
              </a:rPr>
              <a:t>proračunu</a:t>
            </a:r>
            <a:r>
              <a:rPr lang="en-US" altLang="en-US" sz="24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Calibri"/>
                <a:cs typeface="Calibri"/>
              </a:rPr>
              <a:t>i</a:t>
            </a:r>
            <a:r>
              <a:rPr lang="en-US" altLang="en-US" sz="24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Calibri"/>
                <a:cs typeface="Calibri"/>
              </a:rPr>
              <a:t>ciljevima</a:t>
            </a:r>
            <a:r>
              <a:rPr lang="en-US" altLang="en-US" sz="24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Calibri"/>
                <a:cs typeface="Calibri"/>
              </a:rPr>
              <a:t>održivog</a:t>
            </a:r>
            <a:r>
              <a:rPr lang="en-US" altLang="en-US" sz="24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Calibri"/>
                <a:cs typeface="Calibri"/>
              </a:rPr>
              <a:t>razvoja</a:t>
            </a:r>
            <a:r>
              <a:rPr lang="en-US" altLang="en-US" sz="2400" dirty="0">
                <a:solidFill>
                  <a:srgbClr val="002060"/>
                </a:solidFill>
                <a:latin typeface="Calibri"/>
                <a:cs typeface="Calibri"/>
              </a:rPr>
              <a:t> (SDG)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0725" name="Slide Number Placeholder 4">
            <a:extLst>
              <a:ext uri="{FF2B5EF4-FFF2-40B4-BE49-F238E27FC236}">
                <a16:creationId xmlns:a16="http://schemas.microsoft.com/office/drawing/2014/main" id="{9CBA4CE0-71D7-437D-A077-BD69083EC1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145CF948-479B-4606-AC36-BC38AF151A98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0726" name="TextBox 8">
            <a:extLst>
              <a:ext uri="{FF2B5EF4-FFF2-40B4-BE49-F238E27FC236}">
                <a16:creationId xmlns:a16="http://schemas.microsoft.com/office/drawing/2014/main" id="{148BE0DB-CC88-4F50-87EF-A5B220D24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775" y="601663"/>
            <a:ext cx="2079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ZEMLJE PEMPAL-a</a:t>
            </a:r>
          </a:p>
        </p:txBody>
      </p:sp>
      <p:sp>
        <p:nvSpPr>
          <p:cNvPr id="30727" name="TextBox 9">
            <a:extLst>
              <a:ext uri="{FF2B5EF4-FFF2-40B4-BE49-F238E27FC236}">
                <a16:creationId xmlns:a16="http://schemas.microsoft.com/office/drawing/2014/main" id="{7669ABAE-E024-4BE3-B0EB-9F75E4BA8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8138" y="3516313"/>
            <a:ext cx="1846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ZEMLJE OECD-a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799A8B0-808D-6543-AE60-8859E48676CD}"/>
              </a:ext>
            </a:extLst>
          </p:cNvPr>
          <p:cNvGraphicFramePr>
            <a:graphicFrameLocks/>
          </p:cNvGraphicFramePr>
          <p:nvPr/>
        </p:nvGraphicFramePr>
        <p:xfrm>
          <a:off x="4267200" y="3716523"/>
          <a:ext cx="5638800" cy="320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504E7AB-583A-C349-AB6D-6275A6D8B67A}"/>
              </a:ext>
            </a:extLst>
          </p:cNvPr>
          <p:cNvGraphicFramePr>
            <a:graphicFrameLocks/>
          </p:cNvGraphicFramePr>
          <p:nvPr/>
        </p:nvGraphicFramePr>
        <p:xfrm>
          <a:off x="4344193" y="927476"/>
          <a:ext cx="5561807" cy="287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730" name="TextBox 1">
            <a:extLst>
              <a:ext uri="{FF2B5EF4-FFF2-40B4-BE49-F238E27FC236}">
                <a16:creationId xmlns:a16="http://schemas.microsoft.com/office/drawing/2014/main" id="{721F1DF0-2AAE-4B12-ADCE-9D9F5F206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371600"/>
            <a:ext cx="1371600" cy="190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Inovacije</a:t>
            </a:r>
          </a:p>
        </p:txBody>
      </p:sp>
      <p:sp>
        <p:nvSpPr>
          <p:cNvPr id="30731" name="TextBox 1">
            <a:extLst>
              <a:ext uri="{FF2B5EF4-FFF2-40B4-BE49-F238E27FC236}">
                <a16:creationId xmlns:a16="http://schemas.microsoft.com/office/drawing/2014/main" id="{72A17CFB-CF2B-4EE2-AB4F-D257B9D01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666875"/>
            <a:ext cx="1371600" cy="1889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Klimatske promjene</a:t>
            </a:r>
          </a:p>
        </p:txBody>
      </p:sp>
      <p:sp>
        <p:nvSpPr>
          <p:cNvPr id="30732" name="TextBox 1">
            <a:extLst>
              <a:ext uri="{FF2B5EF4-FFF2-40B4-BE49-F238E27FC236}">
                <a16:creationId xmlns:a16="http://schemas.microsoft.com/office/drawing/2014/main" id="{646BD7F6-BECE-4B8E-854A-EAA292B5A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100" y="2005013"/>
            <a:ext cx="1371600" cy="190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Mjere za siromaštvo/jednakost</a:t>
            </a:r>
          </a:p>
        </p:txBody>
      </p:sp>
      <p:sp>
        <p:nvSpPr>
          <p:cNvPr id="30733" name="TextBox 1">
            <a:extLst>
              <a:ext uri="{FF2B5EF4-FFF2-40B4-BE49-F238E27FC236}">
                <a16:creationId xmlns:a16="http://schemas.microsoft.com/office/drawing/2014/main" id="{0967FAF7-E46C-41A7-B3B9-48E2CF2E9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32038"/>
            <a:ext cx="1371600" cy="1889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Rod</a:t>
            </a:r>
          </a:p>
        </p:txBody>
      </p:sp>
      <p:sp>
        <p:nvSpPr>
          <p:cNvPr id="30734" name="TextBox 1">
            <a:extLst>
              <a:ext uri="{FF2B5EF4-FFF2-40B4-BE49-F238E27FC236}">
                <a16:creationId xmlns:a16="http://schemas.microsoft.com/office/drawing/2014/main" id="{0C3B81DC-97D9-47CC-868E-02DF9E446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640013"/>
            <a:ext cx="1371600" cy="1889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Zadovoljstvo građana</a:t>
            </a:r>
          </a:p>
        </p:txBody>
      </p:sp>
      <p:sp>
        <p:nvSpPr>
          <p:cNvPr id="30735" name="TextBox 1">
            <a:extLst>
              <a:ext uri="{FF2B5EF4-FFF2-40B4-BE49-F238E27FC236}">
                <a16:creationId xmlns:a16="http://schemas.microsoft.com/office/drawing/2014/main" id="{F678AC85-F5F5-45B0-B292-8B7DA895C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5" y="2941638"/>
            <a:ext cx="1371600" cy="190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Povjerenje u vladu</a:t>
            </a:r>
          </a:p>
        </p:txBody>
      </p:sp>
      <p:sp>
        <p:nvSpPr>
          <p:cNvPr id="30736" name="TextBox 1">
            <a:extLst>
              <a:ext uri="{FF2B5EF4-FFF2-40B4-BE49-F238E27FC236}">
                <a16:creationId xmlns:a16="http://schemas.microsoft.com/office/drawing/2014/main" id="{BAABDD94-8AAA-4AC5-BB8C-69D2C0BC8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900" y="3865563"/>
            <a:ext cx="1371600" cy="190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Rod</a:t>
            </a:r>
          </a:p>
        </p:txBody>
      </p:sp>
      <p:sp>
        <p:nvSpPr>
          <p:cNvPr id="30737" name="TextBox 1">
            <a:extLst>
              <a:ext uri="{FF2B5EF4-FFF2-40B4-BE49-F238E27FC236}">
                <a16:creationId xmlns:a16="http://schemas.microsoft.com/office/drawing/2014/main" id="{D224447C-9335-4887-BE6E-1F8F4B6EB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168775"/>
            <a:ext cx="1371600" cy="190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Zadovoljstvo građana</a:t>
            </a:r>
          </a:p>
        </p:txBody>
      </p:sp>
      <p:sp>
        <p:nvSpPr>
          <p:cNvPr id="30738" name="TextBox 1">
            <a:extLst>
              <a:ext uri="{FF2B5EF4-FFF2-40B4-BE49-F238E27FC236}">
                <a16:creationId xmlns:a16="http://schemas.microsoft.com/office/drawing/2014/main" id="{892741A9-E25C-4659-9EAF-F563C0026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263" y="4557713"/>
            <a:ext cx="1370012" cy="190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E-uprava </a:t>
            </a:r>
          </a:p>
        </p:txBody>
      </p:sp>
      <p:sp>
        <p:nvSpPr>
          <p:cNvPr id="30739" name="TextBox 1">
            <a:extLst>
              <a:ext uri="{FF2B5EF4-FFF2-40B4-BE49-F238E27FC236}">
                <a16:creationId xmlns:a16="http://schemas.microsoft.com/office/drawing/2014/main" id="{00A9A9CB-350F-4593-B93B-47B8B1F2C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826000"/>
            <a:ext cx="1371600" cy="1889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Mjere za siromaštvo/jednakost</a:t>
            </a:r>
          </a:p>
        </p:txBody>
      </p:sp>
      <p:sp>
        <p:nvSpPr>
          <p:cNvPr id="30740" name="TextBox 1">
            <a:extLst>
              <a:ext uri="{FF2B5EF4-FFF2-40B4-BE49-F238E27FC236}">
                <a16:creationId xmlns:a16="http://schemas.microsoft.com/office/drawing/2014/main" id="{C97C5194-E1FB-46F3-9B9F-1DAB63F68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263" y="5092700"/>
            <a:ext cx="1370012" cy="190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Inovacije</a:t>
            </a:r>
          </a:p>
        </p:txBody>
      </p:sp>
      <p:sp>
        <p:nvSpPr>
          <p:cNvPr id="30741" name="TextBox 1">
            <a:extLst>
              <a:ext uri="{FF2B5EF4-FFF2-40B4-BE49-F238E27FC236}">
                <a16:creationId xmlns:a16="http://schemas.microsoft.com/office/drawing/2014/main" id="{3CE51DB3-7149-4669-91FB-4C450D387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900" y="5445125"/>
            <a:ext cx="1371600" cy="1889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Klimatske promjene</a:t>
            </a:r>
          </a:p>
        </p:txBody>
      </p:sp>
      <p:sp>
        <p:nvSpPr>
          <p:cNvPr id="30742" name="TextBox 1">
            <a:extLst>
              <a:ext uri="{FF2B5EF4-FFF2-40B4-BE49-F238E27FC236}">
                <a16:creationId xmlns:a16="http://schemas.microsoft.com/office/drawing/2014/main" id="{A7387512-C13F-47D5-8F98-5E2053130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9613" y="5780088"/>
            <a:ext cx="1371600" cy="190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Povjerenje u vladu</a:t>
            </a:r>
          </a:p>
        </p:txBody>
      </p:sp>
      <p:sp>
        <p:nvSpPr>
          <p:cNvPr id="30743" name="TextBox 1">
            <a:extLst>
              <a:ext uri="{FF2B5EF4-FFF2-40B4-BE49-F238E27FC236}">
                <a16:creationId xmlns:a16="http://schemas.microsoft.com/office/drawing/2014/main" id="{1D3D4E1B-F6DE-4357-B896-6F247F6AE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400" y="3241675"/>
            <a:ext cx="2641600" cy="149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Sustavno integrirani diljem proračunskih programa</a:t>
            </a:r>
          </a:p>
        </p:txBody>
      </p:sp>
      <p:sp>
        <p:nvSpPr>
          <p:cNvPr id="30744" name="TextBox 1">
            <a:extLst>
              <a:ext uri="{FF2B5EF4-FFF2-40B4-BE49-F238E27FC236}">
                <a16:creationId xmlns:a16="http://schemas.microsoft.com/office/drawing/2014/main" id="{76A6F3F4-C446-45F4-8C85-925CD1A48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6111875"/>
            <a:ext cx="2641600" cy="592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Sustavno integrirani diljem proračunskih programa</a:t>
            </a:r>
            <a:endParaRPr lang="hr-HR" altLang="en-US" sz="1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>
              <a:spcBef>
                <a:spcPts val="100"/>
              </a:spcBef>
              <a:buSzPct val="100000"/>
            </a:pPr>
            <a:endParaRPr lang="hr-HR" altLang="en-US" sz="1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>
              <a:spcBef>
                <a:spcPts val="100"/>
              </a:spcBef>
              <a:buSzPct val="100000"/>
            </a:pPr>
            <a:endParaRPr lang="hr-HR" altLang="en-US" sz="1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>
              <a:spcBef>
                <a:spcPts val="100"/>
              </a:spcBef>
              <a:buSzPct val="100000"/>
            </a:pPr>
            <a:r>
              <a:rPr lang="hr-HR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Nije sadržano u proračunu</a:t>
            </a:r>
          </a:p>
          <a:p>
            <a:pPr algn="ctr">
              <a:spcBef>
                <a:spcPts val="100"/>
              </a:spcBef>
              <a:buSzPct val="100000"/>
            </a:pPr>
            <a:endParaRPr lang="hr-HR" altLang="en-US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45" name="TextBox 1">
            <a:extLst>
              <a:ext uri="{FF2B5EF4-FFF2-40B4-BE49-F238E27FC236}">
                <a16:creationId xmlns:a16="http://schemas.microsoft.com/office/drawing/2014/main" id="{C3B81277-7E62-4A5E-803D-5AE582A71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8538" y="3197225"/>
            <a:ext cx="2557462" cy="404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Ograničeni na proračunske programe ministarstva ili odgovornih agencija</a:t>
            </a:r>
          </a:p>
        </p:txBody>
      </p:sp>
      <p:sp>
        <p:nvSpPr>
          <p:cNvPr id="30746" name="TextBox 1">
            <a:extLst>
              <a:ext uri="{FF2B5EF4-FFF2-40B4-BE49-F238E27FC236}">
                <a16:creationId xmlns:a16="http://schemas.microsoft.com/office/drawing/2014/main" id="{9A7E1632-ABFD-45DA-B528-1B9673032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7100" y="6054725"/>
            <a:ext cx="2557463" cy="403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buSzPct val="100000"/>
            </a:pPr>
            <a:r>
              <a:rPr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t>Ograničeni na proračunske programe ministarstva ili odgovornih agencija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6A180E37-3F82-4D90-88DD-387BF5C7A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/>
          <a:p>
            <a:r>
              <a:rPr lang="en-US" altLang="en-US" cap="none">
                <a:solidFill>
                  <a:srgbClr val="0D0D0D"/>
                </a:solidFill>
              </a:rPr>
              <a:t>UPOTREBA INFORMACIJA O UČINKU</a:t>
            </a:r>
            <a:br>
              <a:rPr lang="en-US" altLang="en-US" cap="none">
                <a:solidFill>
                  <a:srgbClr val="0D0D0D"/>
                </a:solidFill>
              </a:rPr>
            </a:br>
            <a:br>
              <a:rPr lang="en-US" altLang="en-US" cap="none">
                <a:solidFill>
                  <a:srgbClr val="0D0D0D"/>
                </a:solidFill>
              </a:rPr>
            </a:br>
            <a:br>
              <a:rPr lang="en-US" altLang="en-US" cap="none">
                <a:solidFill>
                  <a:srgbClr val="0D0D0D"/>
                </a:solidFill>
              </a:rPr>
            </a:br>
            <a:endParaRPr lang="en-US" altLang="en-US" cap="none">
              <a:solidFill>
                <a:srgbClr val="0D0D0D"/>
              </a:solidFill>
            </a:endParaRPr>
          </a:p>
        </p:txBody>
      </p:sp>
      <p:sp>
        <p:nvSpPr>
          <p:cNvPr id="32771" name="Text Placeholder 2">
            <a:extLst>
              <a:ext uri="{FF2B5EF4-FFF2-40B4-BE49-F238E27FC236}">
                <a16:creationId xmlns:a16="http://schemas.microsoft.com/office/drawing/2014/main" id="{4B6646B3-D76F-43EC-8AFF-FDEE9BD6C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/>
          <a:lstStyle/>
          <a:p>
            <a:r>
              <a:rPr lang="en-US" altLang="en-US" sz="3000">
                <a:solidFill>
                  <a:srgbClr val="898989"/>
                </a:solidFill>
              </a:rPr>
              <a:t>TREĆI DIO</a:t>
            </a: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05E1CF74-2E32-484B-B496-6160B73A2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F3A7FD59-70C1-475F-A1EF-8E3D4FE2F35F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32773" name="Рисунок 11" descr="pempal-logo.jpg">
            <a:extLst>
              <a:ext uri="{FF2B5EF4-FFF2-40B4-BE49-F238E27FC236}">
                <a16:creationId xmlns:a16="http://schemas.microsoft.com/office/drawing/2014/main" id="{A6425AC5-C5BF-4EFE-8803-5F16CCAFB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ubtitle 2">
            <a:extLst>
              <a:ext uri="{FF2B5EF4-FFF2-40B4-BE49-F238E27FC236}">
                <a16:creationId xmlns:a16="http://schemas.microsoft.com/office/drawing/2014/main" id="{16B24B00-D0C0-47EC-9CFA-5CDB82F988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49325" y="665163"/>
            <a:ext cx="8763000" cy="5711825"/>
          </a:xfrm>
        </p:spPr>
        <p:txBody>
          <a:bodyPr/>
          <a:lstStyle/>
          <a:p>
            <a:pPr marL="285750" indent="-285750" algn="just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 b="1">
                <a:solidFill>
                  <a:srgbClr val="0D0D0D"/>
                </a:solidFill>
              </a:rPr>
              <a:t>Sve je veća upotreba informacija o učinku, posebno kod</a:t>
            </a:r>
            <a:r>
              <a:rPr lang="en-US" altLang="en-US" sz="2000">
                <a:solidFill>
                  <a:srgbClr val="0D0D0D"/>
                </a:solidFill>
              </a:rPr>
              <a:t> voditelja programa, ministara / viših javnih službenika, a posebno u parlamentima </a:t>
            </a:r>
            <a:r>
              <a:rPr lang="en-US" altLang="en-US" sz="2000" b="1">
                <a:solidFill>
                  <a:srgbClr val="0D0D0D"/>
                </a:solidFill>
              </a:rPr>
              <a:t>zemalja OECD-a </a:t>
            </a:r>
          </a:p>
          <a:p>
            <a:pPr marL="285750" indent="-285750" algn="just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 b="1">
                <a:solidFill>
                  <a:srgbClr val="0D0D0D"/>
                </a:solidFill>
              </a:rPr>
              <a:t>Ni u jednoj se zemlji OECD-a ili PEMPAL-a nije smanjila upotreba informacija o učinku</a:t>
            </a:r>
          </a:p>
          <a:p>
            <a:pPr marL="285750" indent="-285750" algn="just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>
                <a:solidFill>
                  <a:srgbClr val="0D0D0D"/>
                </a:solidFill>
              </a:rPr>
              <a:t>Gruzija, Kazahstan, Bugarska, Ukrajina, Srbija i Bjelarus sve više upotrebljavaju informacije na razini voditelja; Rusija, Kazahstan, Bugarska, Ukrajina, Srbija i Bjelarus na razini ministara / viših javnih službenika; Armenija, Rusija, Kazahstan i Bugarska na razini parlamenta; BiH, Ukrajina, Armenija, Rusija, Kazahstan i Bugarska na razini civilnog društva i medija</a:t>
            </a:r>
          </a:p>
          <a:p>
            <a:pPr marL="285750" indent="-285750" algn="just">
              <a:spcBef>
                <a:spcPct val="0"/>
              </a:spcBef>
              <a:spcAft>
                <a:spcPts val="800"/>
              </a:spcAft>
            </a:pPr>
            <a:endParaRPr lang="en-US" altLang="en-US" sz="2000">
              <a:solidFill>
                <a:srgbClr val="0D0D0D"/>
              </a:solidFill>
            </a:endParaRPr>
          </a:p>
          <a:p>
            <a:pPr marL="285750" indent="-285750" algn="just"/>
            <a:endParaRPr lang="en-US" altLang="en-US" sz="2000">
              <a:solidFill>
                <a:srgbClr val="0D0D0D"/>
              </a:solidFill>
            </a:endParaRPr>
          </a:p>
          <a:p>
            <a:pPr marL="285750" indent="-285750" algn="just"/>
            <a:endParaRPr lang="en-US" altLang="en-US" sz="2000">
              <a:solidFill>
                <a:srgbClr val="0D0D0D"/>
              </a:solidFill>
            </a:endParaRPr>
          </a:p>
        </p:txBody>
      </p:sp>
      <p:pic>
        <p:nvPicPr>
          <p:cNvPr id="34819" name="Рисунок 11" descr="pempal-logo.jpg">
            <a:extLst>
              <a:ext uri="{FF2B5EF4-FFF2-40B4-BE49-F238E27FC236}">
                <a16:creationId xmlns:a16="http://schemas.microsoft.com/office/drawing/2014/main" id="{27BF7989-F8C4-4717-972A-1905A083E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TextBox 1">
            <a:extLst>
              <a:ext uri="{FF2B5EF4-FFF2-40B4-BE49-F238E27FC236}">
                <a16:creationId xmlns:a16="http://schemas.microsoft.com/office/drawing/2014/main" id="{0680255D-4BE7-43D1-B05F-88BC547D6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95250"/>
            <a:ext cx="9045575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100">
                <a:solidFill>
                  <a:srgbClr val="002060"/>
                </a:solidFill>
              </a:rPr>
              <a:t>Trendovi u upotrebi informacija o učinku</a:t>
            </a:r>
          </a:p>
        </p:txBody>
      </p:sp>
      <p:sp>
        <p:nvSpPr>
          <p:cNvPr id="34821" name="TextBox 5">
            <a:extLst>
              <a:ext uri="{FF2B5EF4-FFF2-40B4-BE49-F238E27FC236}">
                <a16:creationId xmlns:a16="http://schemas.microsoft.com/office/drawing/2014/main" id="{7AA83F9B-E01D-402E-9429-B24592501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657600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22" name="TextBox 7">
            <a:extLst>
              <a:ext uri="{FF2B5EF4-FFF2-40B4-BE49-F238E27FC236}">
                <a16:creationId xmlns:a16="http://schemas.microsoft.com/office/drawing/2014/main" id="{911788E6-3F17-4813-85E3-84FEEA7F6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027488"/>
            <a:ext cx="284163" cy="239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23" name="TextBox 9">
            <a:extLst>
              <a:ext uri="{FF2B5EF4-FFF2-40B4-BE49-F238E27FC236}">
                <a16:creationId xmlns:a16="http://schemas.microsoft.com/office/drawing/2014/main" id="{6A96CF3A-9079-4273-A531-13B9415DD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263" y="4375150"/>
            <a:ext cx="284162" cy="241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24" name="Slide Number Placeholder 11">
            <a:extLst>
              <a:ext uri="{FF2B5EF4-FFF2-40B4-BE49-F238E27FC236}">
                <a16:creationId xmlns:a16="http://schemas.microsoft.com/office/drawing/2014/main" id="{4E81EFCE-6760-4219-B6EB-969C1738B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098A3F14-84F5-402E-83DD-326163E8F5F7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38C870C5-53F8-D343-B297-49143DB21D9A}"/>
              </a:ext>
            </a:extLst>
          </p:cNvPr>
          <p:cNvGraphicFramePr>
            <a:graphicFrameLocks/>
          </p:cNvGraphicFramePr>
          <p:nvPr/>
        </p:nvGraphicFramePr>
        <p:xfrm>
          <a:off x="749680" y="3903470"/>
          <a:ext cx="4488344" cy="287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62D6D1DF-930F-DD4E-A799-FB2EAE102DE5}"/>
              </a:ext>
            </a:extLst>
          </p:cNvPr>
          <p:cNvGraphicFramePr>
            <a:graphicFrameLocks/>
          </p:cNvGraphicFramePr>
          <p:nvPr/>
        </p:nvGraphicFramePr>
        <p:xfrm>
          <a:off x="5238024" y="3966905"/>
          <a:ext cx="4788856" cy="2754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4827" name="TextBox 14">
            <a:extLst>
              <a:ext uri="{FF2B5EF4-FFF2-40B4-BE49-F238E27FC236}">
                <a16:creationId xmlns:a16="http://schemas.microsoft.com/office/drawing/2014/main" id="{5D441FAC-8895-4064-BF23-20EA1D914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325" y="3662363"/>
            <a:ext cx="2079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ZEMLJE PEMPAL-a</a:t>
            </a:r>
          </a:p>
        </p:txBody>
      </p:sp>
      <p:sp>
        <p:nvSpPr>
          <p:cNvPr id="34828" name="TextBox 15">
            <a:extLst>
              <a:ext uri="{FF2B5EF4-FFF2-40B4-BE49-F238E27FC236}">
                <a16:creationId xmlns:a16="http://schemas.microsoft.com/office/drawing/2014/main" id="{EDB5094D-E055-4A2D-A9DC-C0BF7CE79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750" y="3597275"/>
            <a:ext cx="184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ZEMLJE OECD-a</a:t>
            </a:r>
          </a:p>
        </p:txBody>
      </p:sp>
      <p:sp>
        <p:nvSpPr>
          <p:cNvPr id="34829" name="TextBox 1">
            <a:extLst>
              <a:ext uri="{FF2B5EF4-FFF2-40B4-BE49-F238E27FC236}">
                <a16:creationId xmlns:a16="http://schemas.microsoft.com/office/drawing/2014/main" id="{0B036B9D-B506-4F12-B74B-B26A27DCC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725" y="5503863"/>
            <a:ext cx="89535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voditelji programa</a:t>
            </a:r>
          </a:p>
        </p:txBody>
      </p:sp>
      <p:sp>
        <p:nvSpPr>
          <p:cNvPr id="34830" name="TextBox 1">
            <a:extLst>
              <a:ext uri="{FF2B5EF4-FFF2-40B4-BE49-F238E27FC236}">
                <a16:creationId xmlns:a16="http://schemas.microsoft.com/office/drawing/2014/main" id="{574E88BB-9F28-4C5A-8F9B-E706C1F19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5521325"/>
            <a:ext cx="1030288" cy="855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ministri i viši javni službenici</a:t>
            </a:r>
          </a:p>
        </p:txBody>
      </p:sp>
      <p:sp>
        <p:nvSpPr>
          <p:cNvPr id="34831" name="TextBox 1">
            <a:extLst>
              <a:ext uri="{FF2B5EF4-FFF2-40B4-BE49-F238E27FC236}">
                <a16:creationId xmlns:a16="http://schemas.microsoft.com/office/drawing/2014/main" id="{41B0555B-E4D9-4118-B23F-3D3EED049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75" y="5521325"/>
            <a:ext cx="858838" cy="855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parlamenti</a:t>
            </a:r>
            <a:b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altLang="en-US" sz="11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4832" name="TextBox 1">
            <a:extLst>
              <a:ext uri="{FF2B5EF4-FFF2-40B4-BE49-F238E27FC236}">
                <a16:creationId xmlns:a16="http://schemas.microsoft.com/office/drawing/2014/main" id="{436E79C8-C712-4DA8-8BE8-9EFBC1AA6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5521325"/>
            <a:ext cx="858838" cy="855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civilno društvo i mediji</a:t>
            </a:r>
            <a:b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altLang="en-US" sz="11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4833" name="TextBox 1">
            <a:extLst>
              <a:ext uri="{FF2B5EF4-FFF2-40B4-BE49-F238E27FC236}">
                <a16:creationId xmlns:a16="http://schemas.microsoft.com/office/drawing/2014/main" id="{024AE9AD-2EF0-4E74-A56B-E754245D0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350" y="5605463"/>
            <a:ext cx="102235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voditelji programa</a:t>
            </a:r>
          </a:p>
        </p:txBody>
      </p:sp>
      <p:sp>
        <p:nvSpPr>
          <p:cNvPr id="34834" name="TextBox 1">
            <a:extLst>
              <a:ext uri="{FF2B5EF4-FFF2-40B4-BE49-F238E27FC236}">
                <a16:creationId xmlns:a16="http://schemas.microsoft.com/office/drawing/2014/main" id="{C8F647DC-C875-48E1-BBBB-C01F889D7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913" y="5526088"/>
            <a:ext cx="1079500" cy="8556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ministri i viši javni službenici</a:t>
            </a:r>
          </a:p>
        </p:txBody>
      </p:sp>
      <p:sp>
        <p:nvSpPr>
          <p:cNvPr id="34835" name="TextBox 1">
            <a:extLst>
              <a:ext uri="{FF2B5EF4-FFF2-40B4-BE49-F238E27FC236}">
                <a16:creationId xmlns:a16="http://schemas.microsoft.com/office/drawing/2014/main" id="{6596E964-F8EB-4B99-9833-2EAA7545D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8925" y="5526088"/>
            <a:ext cx="858838" cy="8556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parlamenti</a:t>
            </a:r>
            <a:b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altLang="en-US" sz="11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4836" name="TextBox 1">
            <a:extLst>
              <a:ext uri="{FF2B5EF4-FFF2-40B4-BE49-F238E27FC236}">
                <a16:creationId xmlns:a16="http://schemas.microsoft.com/office/drawing/2014/main" id="{5EFAF26E-3974-485D-9B84-B77A2B7A0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2700" y="5526088"/>
            <a:ext cx="858838" cy="8556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civilno društvo i mediji</a:t>
            </a:r>
            <a:b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altLang="en-US" sz="11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4837" name="TextBox 1">
            <a:extLst>
              <a:ext uri="{FF2B5EF4-FFF2-40B4-BE49-F238E27FC236}">
                <a16:creationId xmlns:a16="http://schemas.microsoft.com/office/drawing/2014/main" id="{45B071C9-1DDA-4CF1-8285-2985EEA9F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4238" y="6348413"/>
            <a:ext cx="823912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Povećanje</a:t>
            </a:r>
          </a:p>
        </p:txBody>
      </p:sp>
      <p:sp>
        <p:nvSpPr>
          <p:cNvPr id="34838" name="TextBox 1">
            <a:extLst>
              <a:ext uri="{FF2B5EF4-FFF2-40B4-BE49-F238E27FC236}">
                <a16:creationId xmlns:a16="http://schemas.microsoft.com/office/drawing/2014/main" id="{00AC1506-923E-4080-A72D-631E25380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863" y="6353175"/>
            <a:ext cx="871537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Smanjenje</a:t>
            </a:r>
          </a:p>
        </p:txBody>
      </p:sp>
      <p:sp>
        <p:nvSpPr>
          <p:cNvPr id="34839" name="TextBox 1">
            <a:extLst>
              <a:ext uri="{FF2B5EF4-FFF2-40B4-BE49-F238E27FC236}">
                <a16:creationId xmlns:a16="http://schemas.microsoft.com/office/drawing/2014/main" id="{1581C499-0373-4D37-A403-01BEAD480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6348413"/>
            <a:ext cx="1716088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  <a:buSzPct val="100000"/>
            </a:pPr>
            <a:r>
              <a:rPr lang="en-US" altLang="en-US" sz="1100">
                <a:solidFill>
                  <a:srgbClr val="000000"/>
                </a:solidFill>
                <a:latin typeface="Calibri" panose="020F0502020204030204" pitchFamily="34" charset="0"/>
              </a:rPr>
              <a:t>Bez značajne promjene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ubtitle 2">
            <a:extLst>
              <a:ext uri="{FF2B5EF4-FFF2-40B4-BE49-F238E27FC236}">
                <a16:creationId xmlns:a16="http://schemas.microsoft.com/office/drawing/2014/main" id="{0884886F-78F6-42AE-92EE-0BBC93AB71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1439863"/>
            <a:ext cx="4194175" cy="5711825"/>
          </a:xfrm>
        </p:spPr>
        <p:txBody>
          <a:bodyPr/>
          <a:lstStyle/>
          <a:p>
            <a:pPr marL="342900" indent="-3429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D0D0D"/>
                </a:solidFill>
              </a:rPr>
              <a:t>I u </a:t>
            </a:r>
            <a:r>
              <a:rPr lang="en-US" altLang="en-US" sz="2000" dirty="0" err="1">
                <a:solidFill>
                  <a:srgbClr val="0D0D0D"/>
                </a:solidFill>
              </a:rPr>
              <a:t>zemljama</a:t>
            </a:r>
            <a:r>
              <a:rPr lang="en-US" altLang="en-US" sz="2000" dirty="0">
                <a:solidFill>
                  <a:srgbClr val="0D0D0D"/>
                </a:solidFill>
              </a:rPr>
              <a:t> OECD-a </a:t>
            </a:r>
            <a:r>
              <a:rPr lang="en-US" altLang="en-US" sz="2000" dirty="0" err="1">
                <a:solidFill>
                  <a:srgbClr val="0D0D0D"/>
                </a:solidFill>
              </a:rPr>
              <a:t>i</a:t>
            </a:r>
            <a:r>
              <a:rPr lang="en-US" altLang="en-US" sz="2000" dirty="0">
                <a:solidFill>
                  <a:srgbClr val="0D0D0D"/>
                </a:solidFill>
              </a:rPr>
              <a:t> u </a:t>
            </a:r>
            <a:r>
              <a:rPr lang="en-US" altLang="en-US" sz="2000" dirty="0" err="1">
                <a:solidFill>
                  <a:srgbClr val="0D0D0D"/>
                </a:solidFill>
              </a:rPr>
              <a:t>zemljama</a:t>
            </a:r>
            <a:r>
              <a:rPr lang="en-US" altLang="en-US" sz="2000" dirty="0">
                <a:solidFill>
                  <a:srgbClr val="0D0D0D"/>
                </a:solidFill>
              </a:rPr>
              <a:t> PEMPAL-a,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operativni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podaci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najčešće</a:t>
            </a:r>
            <a:r>
              <a:rPr lang="en-US" altLang="en-US" sz="2000" b="1" dirty="0">
                <a:solidFill>
                  <a:srgbClr val="0D0D0D"/>
                </a:solidFill>
              </a:rPr>
              <a:t> se </a:t>
            </a:r>
            <a:r>
              <a:rPr lang="en-US" altLang="en-US" sz="2000" b="1" dirty="0" err="1">
                <a:solidFill>
                  <a:srgbClr val="0D0D0D"/>
                </a:solidFill>
              </a:rPr>
              <a:t>koriste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dirty="0">
                <a:solidFill>
                  <a:srgbClr val="0D0D0D"/>
                </a:solidFill>
              </a:rPr>
              <a:t>u </a:t>
            </a:r>
            <a:r>
              <a:rPr lang="en-US" altLang="en-US" sz="2000" dirty="0" err="1">
                <a:solidFill>
                  <a:srgbClr val="0D0D0D"/>
                </a:solidFill>
              </a:rPr>
              <a:t>proračunskim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pregovorima</a:t>
            </a:r>
            <a:r>
              <a:rPr lang="en-US" altLang="en-US" sz="2000" dirty="0">
                <a:solidFill>
                  <a:srgbClr val="0D0D0D"/>
                </a:solidFill>
              </a:rPr>
              <a:t> </a:t>
            </a:r>
            <a:endParaRPr lang="en-US" altLang="en-US" sz="2000">
              <a:solidFill>
                <a:srgbClr val="0D0D0D"/>
              </a:solidFill>
            </a:endParaRPr>
          </a:p>
          <a:p>
            <a:pPr marL="342900" indent="-3429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rgbClr val="0D0D0D"/>
                </a:solidFill>
              </a:rPr>
              <a:t>U </a:t>
            </a:r>
            <a:r>
              <a:rPr lang="en-US" altLang="en-US" sz="2000" b="1" dirty="0" err="1">
                <a:solidFill>
                  <a:srgbClr val="0D0D0D"/>
                </a:solidFill>
              </a:rPr>
              <a:t>zemljama</a:t>
            </a:r>
            <a:r>
              <a:rPr lang="en-US" altLang="en-US" sz="2000" b="1" dirty="0">
                <a:solidFill>
                  <a:srgbClr val="0D0D0D"/>
                </a:solidFill>
              </a:rPr>
              <a:t> PEMPAL-a se </a:t>
            </a:r>
            <a:r>
              <a:rPr lang="en-US" altLang="en-US" sz="2000" b="1" dirty="0" err="1">
                <a:solidFill>
                  <a:srgbClr val="0D0D0D"/>
                </a:solidFill>
              </a:rPr>
              <a:t>mnogo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manje</a:t>
            </a:r>
            <a:r>
              <a:rPr lang="en-US" altLang="en-US" sz="2000" b="1" dirty="0">
                <a:solidFill>
                  <a:srgbClr val="0D0D0D"/>
                </a:solidFill>
              </a:rPr>
              <a:t> </a:t>
            </a:r>
            <a:r>
              <a:rPr lang="en-US" altLang="en-US" sz="2000" b="1" dirty="0" err="1">
                <a:solidFill>
                  <a:srgbClr val="0D0D0D"/>
                </a:solidFill>
              </a:rPr>
              <a:t>koriste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evaluacije</a:t>
            </a:r>
            <a:r>
              <a:rPr lang="en-US" altLang="en-US" sz="2000" b="1" dirty="0">
                <a:solidFill>
                  <a:srgbClr val="0D0D0D"/>
                </a:solidFill>
              </a:rPr>
              <a:t>, </a:t>
            </a:r>
            <a:r>
              <a:rPr lang="en-US" altLang="en-US" sz="2000" b="1" dirty="0" err="1">
                <a:solidFill>
                  <a:srgbClr val="0D0D0D"/>
                </a:solidFill>
              </a:rPr>
              <a:t>dubinske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analize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rashoda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i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neovisne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informacije</a:t>
            </a:r>
            <a:r>
              <a:rPr lang="en-US" altLang="en-US" sz="2000" b="1" dirty="0">
                <a:solidFill>
                  <a:srgbClr val="0D0D0D"/>
                </a:solidFill>
              </a:rPr>
              <a:t> o </a:t>
            </a:r>
            <a:r>
              <a:rPr lang="en-US" altLang="en-US" sz="2000" b="1" dirty="0" err="1">
                <a:solidFill>
                  <a:srgbClr val="0D0D0D"/>
                </a:solidFill>
              </a:rPr>
              <a:t>učinku</a:t>
            </a:r>
            <a:r>
              <a:rPr lang="en-US" altLang="en-US" sz="2000" dirty="0">
                <a:solidFill>
                  <a:srgbClr val="0D0D0D"/>
                </a:solidFill>
              </a:rPr>
              <a:t> </a:t>
            </a:r>
            <a:r>
              <a:rPr lang="en-US" altLang="en-US" sz="2000" dirty="0" err="1">
                <a:solidFill>
                  <a:srgbClr val="0D0D0D"/>
                </a:solidFill>
              </a:rPr>
              <a:t>nego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što</a:t>
            </a:r>
            <a:r>
              <a:rPr lang="en-US" altLang="en-US" sz="2000" dirty="0">
                <a:solidFill>
                  <a:srgbClr val="0D0D0D"/>
                </a:solidFill>
              </a:rPr>
              <a:t> je to </a:t>
            </a:r>
            <a:r>
              <a:rPr lang="en-US" altLang="en-US" sz="2000" dirty="0" err="1">
                <a:solidFill>
                  <a:srgbClr val="0D0D0D"/>
                </a:solidFill>
              </a:rPr>
              <a:t>slučaj</a:t>
            </a:r>
            <a:r>
              <a:rPr lang="en-US" altLang="en-US" sz="2000" dirty="0">
                <a:solidFill>
                  <a:srgbClr val="0D0D0D"/>
                </a:solidFill>
              </a:rPr>
              <a:t> u </a:t>
            </a:r>
            <a:r>
              <a:rPr lang="en-US" altLang="en-US" sz="2000" dirty="0" err="1">
                <a:solidFill>
                  <a:srgbClr val="0D0D0D"/>
                </a:solidFill>
              </a:rPr>
              <a:t>zemljama</a:t>
            </a:r>
            <a:r>
              <a:rPr lang="en-US" altLang="en-US" sz="2000" dirty="0">
                <a:solidFill>
                  <a:srgbClr val="0D0D0D"/>
                </a:solidFill>
              </a:rPr>
              <a:t> OECD-a</a:t>
            </a:r>
          </a:p>
          <a:p>
            <a:pPr marL="342900" indent="-3429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err="1">
                <a:solidFill>
                  <a:srgbClr val="0D0D0D"/>
                </a:solidFill>
              </a:rPr>
              <a:t>Sve</a:t>
            </a:r>
            <a:r>
              <a:rPr lang="en-US" altLang="en-US" sz="2000" dirty="0">
                <a:solidFill>
                  <a:srgbClr val="0D0D0D"/>
                </a:solidFill>
              </a:rPr>
              <a:t> je </a:t>
            </a:r>
            <a:r>
              <a:rPr lang="en-US" altLang="en-US" sz="2000" dirty="0" err="1">
                <a:solidFill>
                  <a:srgbClr val="0D0D0D"/>
                </a:solidFill>
              </a:rPr>
              <a:t>veća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upotreba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dubinskih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analiza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rashoda</a:t>
            </a:r>
            <a:r>
              <a:rPr lang="en-US" altLang="en-US" sz="2000" dirty="0">
                <a:solidFill>
                  <a:srgbClr val="0D0D0D"/>
                </a:solidFill>
              </a:rPr>
              <a:t> u </a:t>
            </a:r>
            <a:r>
              <a:rPr lang="en-US" altLang="en-US" sz="2000" dirty="0" err="1">
                <a:solidFill>
                  <a:srgbClr val="0D0D0D"/>
                </a:solidFill>
              </a:rPr>
              <a:t>zemljama</a:t>
            </a:r>
            <a:r>
              <a:rPr lang="en-US" altLang="en-US" sz="2000" dirty="0">
                <a:solidFill>
                  <a:srgbClr val="0D0D0D"/>
                </a:solidFill>
              </a:rPr>
              <a:t> OECD-a, </a:t>
            </a:r>
            <a:r>
              <a:rPr lang="en-US" altLang="en-US" sz="2000" dirty="0" err="1">
                <a:solidFill>
                  <a:srgbClr val="0D0D0D"/>
                </a:solidFill>
              </a:rPr>
              <a:t>što</a:t>
            </a:r>
            <a:r>
              <a:rPr lang="en-US" altLang="en-US" sz="2000" dirty="0">
                <a:solidFill>
                  <a:srgbClr val="0D0D0D"/>
                </a:solidFill>
              </a:rPr>
              <a:t> je </a:t>
            </a:r>
            <a:r>
              <a:rPr lang="en-US" altLang="en-US" sz="2000" dirty="0" err="1">
                <a:solidFill>
                  <a:srgbClr val="0D0D0D"/>
                </a:solidFill>
              </a:rPr>
              <a:t>rjeđe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slučaj</a:t>
            </a:r>
            <a:r>
              <a:rPr lang="en-US" altLang="en-US" sz="2000" dirty="0">
                <a:solidFill>
                  <a:srgbClr val="0D0D0D"/>
                </a:solidFill>
              </a:rPr>
              <a:t> u </a:t>
            </a:r>
            <a:r>
              <a:rPr lang="en-US" altLang="en-US" sz="2000" dirty="0" err="1">
                <a:solidFill>
                  <a:srgbClr val="0D0D0D"/>
                </a:solidFill>
              </a:rPr>
              <a:t>zemljama</a:t>
            </a:r>
            <a:r>
              <a:rPr lang="en-US" altLang="en-US" sz="2000" dirty="0">
                <a:solidFill>
                  <a:srgbClr val="0D0D0D"/>
                </a:solidFill>
              </a:rPr>
              <a:t> PEMPAL-a</a:t>
            </a:r>
            <a:endParaRPr lang="en-US" altLang="en-US" sz="2000">
              <a:solidFill>
                <a:srgbClr val="0D0D0D"/>
              </a:solidFill>
              <a:cs typeface="Calibri"/>
            </a:endParaRPr>
          </a:p>
          <a:p>
            <a:pPr marL="342900" indent="-342900" algn="l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altLang="en-US" sz="2000">
              <a:solidFill>
                <a:srgbClr val="0D0D0D"/>
              </a:solidFill>
            </a:endParaRPr>
          </a:p>
        </p:txBody>
      </p:sp>
      <p:pic>
        <p:nvPicPr>
          <p:cNvPr id="36867" name="Рисунок 11" descr="pempal-logo.jpg">
            <a:extLst>
              <a:ext uri="{FF2B5EF4-FFF2-40B4-BE49-F238E27FC236}">
                <a16:creationId xmlns:a16="http://schemas.microsoft.com/office/drawing/2014/main" id="{79E9FD5F-5B2E-4C43-B09B-C25114D2F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Box 1">
            <a:extLst>
              <a:ext uri="{FF2B5EF4-FFF2-40B4-BE49-F238E27FC236}">
                <a16:creationId xmlns:a16="http://schemas.microsoft.com/office/drawing/2014/main" id="{8CC29CD3-737C-4EC9-84F2-E8D28F22B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71438"/>
            <a:ext cx="96012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3000" dirty="0" err="1">
                <a:solidFill>
                  <a:srgbClr val="002060"/>
                </a:solidFill>
                <a:latin typeface="Calibri"/>
                <a:cs typeface="Calibri"/>
              </a:rPr>
              <a:t>Korištenje</a:t>
            </a:r>
            <a:r>
              <a:rPr lang="en-US" altLang="en-US" sz="3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3000" dirty="0" err="1">
                <a:solidFill>
                  <a:srgbClr val="002060"/>
                </a:solidFill>
                <a:latin typeface="Calibri"/>
                <a:cs typeface="Calibri"/>
              </a:rPr>
              <a:t>informacija</a:t>
            </a:r>
            <a:r>
              <a:rPr lang="en-US" altLang="en-US" sz="3000" dirty="0">
                <a:solidFill>
                  <a:srgbClr val="002060"/>
                </a:solidFill>
                <a:latin typeface="Calibri"/>
                <a:cs typeface="Calibri"/>
              </a:rPr>
              <a:t> u </a:t>
            </a:r>
            <a:r>
              <a:rPr lang="en-US" altLang="en-US" sz="3000" dirty="0" err="1">
                <a:solidFill>
                  <a:srgbClr val="002060"/>
                </a:solidFill>
                <a:latin typeface="Calibri"/>
                <a:cs typeface="Calibri"/>
              </a:rPr>
              <a:t>proračunskim</a:t>
            </a:r>
            <a:r>
              <a:rPr lang="en-US" altLang="en-US" sz="3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3000" dirty="0" err="1">
                <a:solidFill>
                  <a:srgbClr val="002060"/>
                </a:solidFill>
                <a:latin typeface="Calibri"/>
                <a:cs typeface="Calibri"/>
              </a:rPr>
              <a:t>pregovorima</a:t>
            </a:r>
            <a:r>
              <a:rPr lang="en-US" altLang="en-US" sz="3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3000" dirty="0" err="1">
                <a:solidFill>
                  <a:srgbClr val="002060"/>
                </a:solidFill>
                <a:latin typeface="Calibri"/>
                <a:cs typeface="Calibri"/>
              </a:rPr>
              <a:t>i</a:t>
            </a:r>
            <a:r>
              <a:rPr lang="en-US" altLang="en-US" sz="3000" dirty="0">
                <a:solidFill>
                  <a:srgbClr val="002060"/>
                </a:solidFill>
                <a:latin typeface="Calibri"/>
                <a:cs typeface="Calibri"/>
              </a:rPr>
              <a:t>  </a:t>
            </a:r>
            <a:endParaRPr lang="en-US"/>
          </a:p>
          <a:p>
            <a:pPr algn="ctr">
              <a:spcBef>
                <a:spcPct val="0"/>
              </a:spcBef>
              <a:buNone/>
            </a:pPr>
            <a:r>
              <a:rPr lang="en-US" altLang="en-US" sz="3000" dirty="0" err="1">
                <a:solidFill>
                  <a:srgbClr val="002060"/>
                </a:solidFill>
                <a:latin typeface="Calibri"/>
                <a:cs typeface="Calibri"/>
              </a:rPr>
              <a:t>promjene</a:t>
            </a:r>
            <a:r>
              <a:rPr lang="en-US" altLang="en-US" sz="3000" dirty="0">
                <a:solidFill>
                  <a:srgbClr val="002060"/>
                </a:solidFill>
                <a:latin typeface="Calibri"/>
                <a:cs typeface="Calibri"/>
              </a:rPr>
              <a:t> u </a:t>
            </a:r>
            <a:r>
              <a:rPr lang="en-US" altLang="en-US" sz="3000" dirty="0" err="1">
                <a:solidFill>
                  <a:srgbClr val="002060"/>
                </a:solidFill>
                <a:latin typeface="Calibri"/>
                <a:cs typeface="Calibri"/>
              </a:rPr>
              <a:t>upravljanju</a:t>
            </a:r>
            <a:r>
              <a:rPr lang="en-US" altLang="en-US" sz="3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3000" dirty="0" err="1">
                <a:solidFill>
                  <a:srgbClr val="002060"/>
                </a:solidFill>
                <a:latin typeface="Calibri"/>
                <a:cs typeface="Calibri"/>
              </a:rPr>
              <a:t>proračunom</a:t>
            </a:r>
            <a:r>
              <a:rPr lang="en-US" altLang="en-US" sz="3000" dirty="0">
                <a:solidFill>
                  <a:srgbClr val="002060"/>
                </a:solidFill>
                <a:latin typeface="Calibri"/>
                <a:cs typeface="Calibri"/>
              </a:rPr>
              <a:t>  </a:t>
            </a:r>
            <a:endParaRPr lang="en-US" altLang="en-US" sz="3000" dirty="0">
              <a:solidFill>
                <a:srgbClr val="002060"/>
              </a:solidFill>
              <a:cs typeface="Calibri"/>
            </a:endParaRPr>
          </a:p>
        </p:txBody>
      </p:sp>
      <p:sp>
        <p:nvSpPr>
          <p:cNvPr id="36869" name="Slide Number Placeholder 5">
            <a:extLst>
              <a:ext uri="{FF2B5EF4-FFF2-40B4-BE49-F238E27FC236}">
                <a16:creationId xmlns:a16="http://schemas.microsoft.com/office/drawing/2014/main" id="{AB14FCE6-5D2D-4A65-BFDB-D71BCA4D71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F56F7B39-38BA-48E4-8D0A-16C9938026BA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6870" name="Subtitle 2">
            <a:extLst>
              <a:ext uri="{FF2B5EF4-FFF2-40B4-BE49-F238E27FC236}">
                <a16:creationId xmlns:a16="http://schemas.microsoft.com/office/drawing/2014/main" id="{3DBC1572-0830-4272-A477-5FA80EB25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8937" y="1299949"/>
            <a:ext cx="4296533" cy="5700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800"/>
              </a:spcAft>
            </a:pP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Povećanje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razine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transparentnosti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 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programskih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ciljeva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najvažniji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je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napredak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 u 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proračunskom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upravljanja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koji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proizlazi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iz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praksi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planiranja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proračuna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prema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učinku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u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zemljama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PEMPAL-a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OECD-a </a:t>
            </a:r>
            <a:endParaRPr lang="en-US" altLang="en-US" sz="2000">
              <a:solidFill>
                <a:srgbClr val="0D0D0D"/>
              </a:solidFill>
            </a:endParaRPr>
          </a:p>
          <a:p>
            <a:pPr>
              <a:spcAft>
                <a:spcPts val="800"/>
              </a:spcAft>
            </a:pPr>
            <a:endParaRPr lang="en-US" altLang="en-US" sz="2000">
              <a:solidFill>
                <a:srgbClr val="0D0D0D"/>
              </a:solidFill>
            </a:endParaRPr>
          </a:p>
          <a:p>
            <a:pPr>
              <a:spcAft>
                <a:spcPts val="800"/>
              </a:spcAft>
            </a:pPr>
            <a:endParaRPr lang="en-US" altLang="en-US" sz="2000">
              <a:solidFill>
                <a:srgbClr val="0D0D0D"/>
              </a:solidFill>
            </a:endParaRPr>
          </a:p>
          <a:p>
            <a:pPr>
              <a:spcAft>
                <a:spcPts val="800"/>
              </a:spcAft>
            </a:pPr>
            <a:endParaRPr lang="en-US" altLang="en-US" sz="2000">
              <a:solidFill>
                <a:srgbClr val="0D0D0D"/>
              </a:solidFill>
            </a:endParaRPr>
          </a:p>
          <a:p>
            <a:pPr marL="0" indent="0">
              <a:spcAft>
                <a:spcPts val="800"/>
              </a:spcAft>
              <a:buNone/>
            </a:pPr>
            <a:endParaRPr lang="en-US" altLang="en-US" sz="2000">
              <a:solidFill>
                <a:srgbClr val="0D0D0D"/>
              </a:solidFill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U PEMPAL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zemljama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primjetno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veći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 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pozitivan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učinak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pravne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financijske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usklađenosti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u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odnosu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na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OECD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zemlje</a:t>
            </a:r>
            <a:endParaRPr lang="en-US" altLang="en-US" sz="2000" b="1" dirty="0" err="1">
              <a:solidFill>
                <a:srgbClr val="0D0D0D"/>
              </a:solidFill>
              <a:cs typeface="Calibri"/>
            </a:endParaRPr>
          </a:p>
          <a:p>
            <a:pPr>
              <a:spcAft>
                <a:spcPts val="800"/>
              </a:spcAft>
              <a:buFont typeface="Arial" panose="020B0604020202020204" pitchFamily="34" charset="0"/>
              <a:buNone/>
            </a:pPr>
            <a:endParaRPr lang="en-US" altLang="en-US" sz="2000" b="1">
              <a:solidFill>
                <a:srgbClr val="0D0D0D"/>
              </a:solidFill>
            </a:endParaRPr>
          </a:p>
        </p:txBody>
      </p:sp>
      <p:pic>
        <p:nvPicPr>
          <p:cNvPr id="36871" name="Picture 6">
            <a:extLst>
              <a:ext uri="{FF2B5EF4-FFF2-40B4-BE49-F238E27FC236}">
                <a16:creationId xmlns:a16="http://schemas.microsoft.com/office/drawing/2014/main" id="{71BF7F34-E237-4A73-A9F4-5EB8EA207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403" y="3596185"/>
            <a:ext cx="1960563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ubtitle 2">
            <a:extLst>
              <a:ext uri="{FF2B5EF4-FFF2-40B4-BE49-F238E27FC236}">
                <a16:creationId xmlns:a16="http://schemas.microsoft.com/office/drawing/2014/main" id="{2A66791C-322A-48EF-9C16-92C2302119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5025" y="573088"/>
            <a:ext cx="8763000" cy="5711825"/>
          </a:xfrm>
        </p:spPr>
        <p:txBody>
          <a:bodyPr/>
          <a:lstStyle/>
          <a:p>
            <a:pPr algn="just"/>
            <a:r>
              <a:rPr lang="en-US" altLang="en-US" sz="1800" b="1">
                <a:solidFill>
                  <a:srgbClr val="0D0D0D"/>
                </a:solidFill>
              </a:rPr>
              <a:t>Odgovornost i transparentnost </a:t>
            </a:r>
            <a:r>
              <a:rPr lang="en-US" altLang="en-US" sz="1800">
                <a:solidFill>
                  <a:srgbClr val="0D0D0D"/>
                </a:solidFill>
              </a:rPr>
              <a:t>ključni su motivacijski čimbenici i ključne prednosti, međutim, za ostale čimbenike </a:t>
            </a:r>
            <a:r>
              <a:rPr lang="en-US" altLang="en-US" sz="1800" b="1">
                <a:solidFill>
                  <a:srgbClr val="0D0D0D"/>
                </a:solidFill>
              </a:rPr>
              <a:t>očekivanja u zemljama PEMPAL-a bila su veća</a:t>
            </a:r>
          </a:p>
        </p:txBody>
      </p:sp>
      <p:pic>
        <p:nvPicPr>
          <p:cNvPr id="38915" name="Рисунок 11" descr="pempal-logo.jpg">
            <a:extLst>
              <a:ext uri="{FF2B5EF4-FFF2-40B4-BE49-F238E27FC236}">
                <a16:creationId xmlns:a16="http://schemas.microsoft.com/office/drawing/2014/main" id="{008CE773-0855-4738-994C-B2A29B4C3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Box 1">
            <a:extLst>
              <a:ext uri="{FF2B5EF4-FFF2-40B4-BE49-F238E27FC236}">
                <a16:creationId xmlns:a16="http://schemas.microsoft.com/office/drawing/2014/main" id="{5E681335-362D-44D7-B43E-B4CF219F6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656" y="51321"/>
            <a:ext cx="960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Čimbenici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koji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su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utjecali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na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uvođenje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planiranja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proračuna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prema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učinku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i</a:t>
            </a:r>
            <a:r>
              <a:rPr lang="en-US" altLang="en-US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Calibri"/>
                <a:cs typeface="Calibri"/>
              </a:rPr>
              <a:t>efektivnost</a:t>
            </a:r>
            <a:endParaRPr lang="en-US" altLang="en-US" sz="2000" dirty="0" err="1">
              <a:solidFill>
                <a:srgbClr val="002060"/>
              </a:solidFill>
            </a:endParaRPr>
          </a:p>
        </p:txBody>
      </p:sp>
      <p:sp>
        <p:nvSpPr>
          <p:cNvPr id="38917" name="Slide Number Placeholder 5">
            <a:extLst>
              <a:ext uri="{FF2B5EF4-FFF2-40B4-BE49-F238E27FC236}">
                <a16:creationId xmlns:a16="http://schemas.microsoft.com/office/drawing/2014/main" id="{A92DFD3C-4FF7-4671-B4A2-3AE2EE58A7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F68A4FB8-EF25-4B29-A0F6-8E56783A9BB2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8918" name="TextBox 9">
            <a:extLst>
              <a:ext uri="{FF2B5EF4-FFF2-40B4-BE49-F238E27FC236}">
                <a16:creationId xmlns:a16="http://schemas.microsoft.com/office/drawing/2014/main" id="{8A52E20E-CAA0-48FB-9C0F-1778B2443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2600" y="1177925"/>
            <a:ext cx="2079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ZEMLJE PEMPAL-a</a:t>
            </a:r>
          </a:p>
        </p:txBody>
      </p:sp>
      <p:sp>
        <p:nvSpPr>
          <p:cNvPr id="38919" name="TextBox 11">
            <a:extLst>
              <a:ext uri="{FF2B5EF4-FFF2-40B4-BE49-F238E27FC236}">
                <a16:creationId xmlns:a16="http://schemas.microsoft.com/office/drawing/2014/main" id="{B66E4FD0-3DB9-46F6-8475-6D5BD8DA7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2600" y="3886200"/>
            <a:ext cx="1847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ZEMLJE OECD-a</a:t>
            </a:r>
          </a:p>
        </p:txBody>
      </p:sp>
      <p:pic>
        <p:nvPicPr>
          <p:cNvPr id="38920" name="Picture 12">
            <a:extLst>
              <a:ext uri="{FF2B5EF4-FFF2-40B4-BE49-F238E27FC236}">
                <a16:creationId xmlns:a16="http://schemas.microsoft.com/office/drawing/2014/main" id="{C41F9E44-F752-44C4-A5D1-A1052FA54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0" b="2815"/>
          <a:stretch>
            <a:fillRect/>
          </a:stretch>
        </p:blipFill>
        <p:spPr bwMode="auto">
          <a:xfrm>
            <a:off x="1371600" y="4214813"/>
            <a:ext cx="7162800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1" name="Picture 13">
            <a:extLst>
              <a:ext uri="{FF2B5EF4-FFF2-40B4-BE49-F238E27FC236}">
                <a16:creationId xmlns:a16="http://schemas.microsoft.com/office/drawing/2014/main" id="{900B93D4-139E-4E48-8030-C9C679672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0" y="1466850"/>
            <a:ext cx="690245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2" name="TextBox 3">
            <a:extLst>
              <a:ext uri="{FF2B5EF4-FFF2-40B4-BE49-F238E27FC236}">
                <a16:creationId xmlns:a16="http://schemas.microsoft.com/office/drawing/2014/main" id="{7861C5D7-6B2F-4A40-BF1E-4D8F050F1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552575"/>
            <a:ext cx="2492375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Transparentnost</a:t>
            </a:r>
          </a:p>
        </p:txBody>
      </p:sp>
      <p:sp>
        <p:nvSpPr>
          <p:cNvPr id="38923" name="TextBox 10">
            <a:extLst>
              <a:ext uri="{FF2B5EF4-FFF2-40B4-BE49-F238E27FC236}">
                <a16:creationId xmlns:a16="http://schemas.microsoft.com/office/drawing/2014/main" id="{CADD96CA-28E4-4796-B65A-D612B6F3F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812925"/>
            <a:ext cx="2492375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Odgovornost</a:t>
            </a:r>
          </a:p>
        </p:txBody>
      </p:sp>
      <p:sp>
        <p:nvSpPr>
          <p:cNvPr id="38924" name="TextBox 14">
            <a:extLst>
              <a:ext uri="{FF2B5EF4-FFF2-40B4-BE49-F238E27FC236}">
                <a16:creationId xmlns:a16="http://schemas.microsoft.com/office/drawing/2014/main" id="{E18939EC-A925-4487-82B3-D1E1BD9C2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14550"/>
            <a:ext cx="2492375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Razumijevanje i uključivanje parlamenta</a:t>
            </a:r>
          </a:p>
        </p:txBody>
      </p:sp>
      <p:sp>
        <p:nvSpPr>
          <p:cNvPr id="38925" name="TextBox 15">
            <a:extLst>
              <a:ext uri="{FF2B5EF4-FFF2-40B4-BE49-F238E27FC236}">
                <a16:creationId xmlns:a16="http://schemas.microsoft.com/office/drawing/2014/main" id="{F7A7B7C1-243E-4648-8CE2-D99030740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324100"/>
            <a:ext cx="2492375" cy="401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Nadzor učinkovitosti i utjecaja potrošnje</a:t>
            </a:r>
          </a:p>
        </p:txBody>
      </p:sp>
      <p:sp>
        <p:nvSpPr>
          <p:cNvPr id="38926" name="TextBox 16">
            <a:extLst>
              <a:ext uri="{FF2B5EF4-FFF2-40B4-BE49-F238E27FC236}">
                <a16:creationId xmlns:a16="http://schemas.microsoft.com/office/drawing/2014/main" id="{E8F0335F-6F81-449B-929C-E6922109F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714625"/>
            <a:ext cx="2492375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Alokacija i određivanje prioriteta</a:t>
            </a:r>
          </a:p>
        </p:txBody>
      </p:sp>
      <p:sp>
        <p:nvSpPr>
          <p:cNvPr id="38927" name="TextBox 17">
            <a:extLst>
              <a:ext uri="{FF2B5EF4-FFF2-40B4-BE49-F238E27FC236}">
                <a16:creationId xmlns:a16="http://schemas.microsoft.com/office/drawing/2014/main" id="{37B00596-AE93-4DB5-B74E-5A538BF35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968625"/>
            <a:ext cx="2492375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Promicanje kulture učinka</a:t>
            </a:r>
          </a:p>
        </p:txBody>
      </p:sp>
      <p:sp>
        <p:nvSpPr>
          <p:cNvPr id="38928" name="TextBox 18">
            <a:extLst>
              <a:ext uri="{FF2B5EF4-FFF2-40B4-BE49-F238E27FC236}">
                <a16:creationId xmlns:a16="http://schemas.microsoft.com/office/drawing/2014/main" id="{5787881B-B6AD-440B-9E07-E7074EAFF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213100"/>
            <a:ext cx="2492375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Ostvarenje multidiscipliniranih ciljeva</a:t>
            </a:r>
          </a:p>
        </p:txBody>
      </p:sp>
      <p:sp>
        <p:nvSpPr>
          <p:cNvPr id="38929" name="TextBox 19">
            <a:extLst>
              <a:ext uri="{FF2B5EF4-FFF2-40B4-BE49-F238E27FC236}">
                <a16:creationId xmlns:a16="http://schemas.microsoft.com/office/drawing/2014/main" id="{663802B7-8DE6-4AF2-B33E-986E0D830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4222750"/>
            <a:ext cx="2490787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Transparentnost</a:t>
            </a:r>
          </a:p>
        </p:txBody>
      </p:sp>
      <p:sp>
        <p:nvSpPr>
          <p:cNvPr id="38930" name="TextBox 20">
            <a:extLst>
              <a:ext uri="{FF2B5EF4-FFF2-40B4-BE49-F238E27FC236}">
                <a16:creationId xmlns:a16="http://schemas.microsoft.com/office/drawing/2014/main" id="{F27F4BBF-00F1-4033-B30D-F719EEBBF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513263"/>
            <a:ext cx="2492375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Odgovornost</a:t>
            </a:r>
          </a:p>
        </p:txBody>
      </p:sp>
      <p:sp>
        <p:nvSpPr>
          <p:cNvPr id="38931" name="TextBox 21">
            <a:extLst>
              <a:ext uri="{FF2B5EF4-FFF2-40B4-BE49-F238E27FC236}">
                <a16:creationId xmlns:a16="http://schemas.microsoft.com/office/drawing/2014/main" id="{13F30291-BB71-4298-B637-CFE2B4E08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4862513"/>
            <a:ext cx="2490787" cy="247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Razumijevanje i uključivanje parlamenta</a:t>
            </a:r>
          </a:p>
        </p:txBody>
      </p:sp>
      <p:sp>
        <p:nvSpPr>
          <p:cNvPr id="38932" name="TextBox 22">
            <a:extLst>
              <a:ext uri="{FF2B5EF4-FFF2-40B4-BE49-F238E27FC236}">
                <a16:creationId xmlns:a16="http://schemas.microsoft.com/office/drawing/2014/main" id="{FB8D0BED-AB00-41F2-A426-BBFF05B99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5165725"/>
            <a:ext cx="249078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Nadzor učinkovitosti i utjecaja potrošnje</a:t>
            </a:r>
          </a:p>
        </p:txBody>
      </p:sp>
      <p:sp>
        <p:nvSpPr>
          <p:cNvPr id="38933" name="TextBox 23">
            <a:extLst>
              <a:ext uri="{FF2B5EF4-FFF2-40B4-BE49-F238E27FC236}">
                <a16:creationId xmlns:a16="http://schemas.microsoft.com/office/drawing/2014/main" id="{CC40C83C-7AA2-4EF3-A9A2-CBB7FFB75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513388"/>
            <a:ext cx="2492375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Alokacija i određivanje prioriteta</a:t>
            </a:r>
          </a:p>
        </p:txBody>
      </p:sp>
      <p:sp>
        <p:nvSpPr>
          <p:cNvPr id="38934" name="TextBox 24">
            <a:extLst>
              <a:ext uri="{FF2B5EF4-FFF2-40B4-BE49-F238E27FC236}">
                <a16:creationId xmlns:a16="http://schemas.microsoft.com/office/drawing/2014/main" id="{2775635A-FF79-4037-93E1-AD55C8F19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815013"/>
            <a:ext cx="2492375" cy="247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Promicanje kulture učinka</a:t>
            </a:r>
          </a:p>
        </p:txBody>
      </p:sp>
      <p:sp>
        <p:nvSpPr>
          <p:cNvPr id="38935" name="TextBox 25">
            <a:extLst>
              <a:ext uri="{FF2B5EF4-FFF2-40B4-BE49-F238E27FC236}">
                <a16:creationId xmlns:a16="http://schemas.microsoft.com/office/drawing/2014/main" id="{A7744032-72C3-4ABC-A822-1B8CD4076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173788"/>
            <a:ext cx="2492375" cy="247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Ostvarenje multidiscipliniranih ciljeva</a:t>
            </a:r>
          </a:p>
        </p:txBody>
      </p:sp>
      <p:sp>
        <p:nvSpPr>
          <p:cNvPr id="38936" name="TextBox 26">
            <a:extLst>
              <a:ext uri="{FF2B5EF4-FFF2-40B4-BE49-F238E27FC236}">
                <a16:creationId xmlns:a16="http://schemas.microsoft.com/office/drawing/2014/main" id="{5D3255EA-F4EC-4446-8DE5-D5B64F441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582988"/>
            <a:ext cx="6683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Obrazloženje</a:t>
            </a:r>
          </a:p>
        </p:txBody>
      </p:sp>
      <p:sp>
        <p:nvSpPr>
          <p:cNvPr id="38937" name="TextBox 27">
            <a:extLst>
              <a:ext uri="{FF2B5EF4-FFF2-40B4-BE49-F238E27FC236}">
                <a16:creationId xmlns:a16="http://schemas.microsoft.com/office/drawing/2014/main" id="{3D24BBBE-7C50-447E-B48C-334969C44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72250"/>
            <a:ext cx="668338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Obrazloženje</a:t>
            </a:r>
          </a:p>
        </p:txBody>
      </p:sp>
      <p:sp>
        <p:nvSpPr>
          <p:cNvPr id="38938" name="TextBox 28">
            <a:extLst>
              <a:ext uri="{FF2B5EF4-FFF2-40B4-BE49-F238E27FC236}">
                <a16:creationId xmlns:a16="http://schemas.microsoft.com/office/drawing/2014/main" id="{68E6768E-8557-42D9-A302-5F5DEC7E8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513" y="3678238"/>
            <a:ext cx="990600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Učinkovitost</a:t>
            </a:r>
          </a:p>
        </p:txBody>
      </p:sp>
      <p:sp>
        <p:nvSpPr>
          <p:cNvPr id="38939" name="TextBox 29">
            <a:extLst>
              <a:ext uri="{FF2B5EF4-FFF2-40B4-BE49-F238E27FC236}">
                <a16:creationId xmlns:a16="http://schemas.microsoft.com/office/drawing/2014/main" id="{F2527D30-A73B-4053-BB61-13A70689D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075" y="6626225"/>
            <a:ext cx="990600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Učinkovitost</a:t>
            </a:r>
          </a:p>
        </p:txBody>
      </p:sp>
      <p:sp>
        <p:nvSpPr>
          <p:cNvPr id="38940" name="TextBox 30">
            <a:extLst>
              <a:ext uri="{FF2B5EF4-FFF2-40B4-BE49-F238E27FC236}">
                <a16:creationId xmlns:a16="http://schemas.microsoft.com/office/drawing/2014/main" id="{9B15BD29-8F2F-4AAE-BD24-E69DA4828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888" y="3535363"/>
            <a:ext cx="1876425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1= Nisko 2= Srednje 3= Visoko</a:t>
            </a:r>
          </a:p>
        </p:txBody>
      </p:sp>
      <p:sp>
        <p:nvSpPr>
          <p:cNvPr id="38941" name="TextBox 31">
            <a:extLst>
              <a:ext uri="{FF2B5EF4-FFF2-40B4-BE49-F238E27FC236}">
                <a16:creationId xmlns:a16="http://schemas.microsoft.com/office/drawing/2014/main" id="{937FBE6B-CE0A-4E26-96BE-5F3E6A0BE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675" y="6527800"/>
            <a:ext cx="1878013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1= Nisko 2= Srednje 3= Visoko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D0D9175-393C-4A5E-BAD3-FB2000E4F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147" name="Рисунок 11" descr="pempal-logo.jpg">
            <a:extLst>
              <a:ext uri="{FF2B5EF4-FFF2-40B4-BE49-F238E27FC236}">
                <a16:creationId xmlns:a16="http://schemas.microsoft.com/office/drawing/2014/main" id="{89781654-0FD2-4F83-920C-5233DBF3F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1">
            <a:extLst>
              <a:ext uri="{FF2B5EF4-FFF2-40B4-BE49-F238E27FC236}">
                <a16:creationId xmlns:a16="http://schemas.microsoft.com/office/drawing/2014/main" id="{ACDAE9D3-2A44-44D6-8C1F-1FB7B3F8C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6525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2060"/>
                </a:solidFill>
              </a:rPr>
              <a:t>PREGLED PREZENTACIJE</a:t>
            </a:r>
          </a:p>
        </p:txBody>
      </p:sp>
      <p:sp>
        <p:nvSpPr>
          <p:cNvPr id="6149" name="Содержимое 2">
            <a:extLst>
              <a:ext uri="{FF2B5EF4-FFF2-40B4-BE49-F238E27FC236}">
                <a16:creationId xmlns:a16="http://schemas.microsoft.com/office/drawing/2014/main" id="{ABBA0889-215A-4D37-BE9D-8F6D6FC2F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25" y="782638"/>
            <a:ext cx="84613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7155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r>
              <a:rPr lang="en-US" altLang="en-US" sz="2600">
                <a:solidFill>
                  <a:srgbClr val="0D0D0D"/>
                </a:solidFill>
              </a:rPr>
              <a:t>SURADNJA PEMPAL-a I OECD-a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r>
              <a:rPr lang="en-US" altLang="en-US" sz="2600">
                <a:solidFill>
                  <a:srgbClr val="0D0D0D"/>
                </a:solidFill>
              </a:rPr>
              <a:t>PROCES PROVOĐENJA ANKETE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r>
              <a:rPr lang="en-US" altLang="en-US" sz="2600">
                <a:solidFill>
                  <a:srgbClr val="0D0D0D"/>
                </a:solidFill>
              </a:rPr>
              <a:t>REZULTATI IZ DIJELA ANKETE O PLANIRANJU PRORAČUNA PREMA UČINKU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Calibri" panose="020F0502020204030204" pitchFamily="34" charset="0"/>
              <a:buAutoNum type="romanLcPeriod"/>
            </a:pPr>
            <a:r>
              <a:rPr lang="en-US" altLang="en-US" sz="2200">
                <a:solidFill>
                  <a:srgbClr val="0D0D0D"/>
                </a:solidFill>
              </a:rPr>
              <a:t>KARAKTERISTIKE NACIONALNOG OKVIRA UČINKA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Calibri" panose="020F0502020204030204" pitchFamily="34" charset="0"/>
              <a:buAutoNum type="romanLcPeriod"/>
            </a:pPr>
            <a:r>
              <a:rPr lang="en-US" altLang="en-US" sz="2200">
                <a:solidFill>
                  <a:srgbClr val="0D0D0D"/>
                </a:solidFill>
              </a:rPr>
              <a:t>POKAZATELJI UČINKA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Calibri" panose="020F0502020204030204" pitchFamily="34" charset="0"/>
              <a:buAutoNum type="romanLcPeriod"/>
            </a:pPr>
            <a:r>
              <a:rPr lang="en-US" altLang="en-US" sz="2200">
                <a:solidFill>
                  <a:srgbClr val="0D0D0D"/>
                </a:solidFill>
              </a:rPr>
              <a:t>UPOTREBA INFORMACIJA O UČINKU 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Calibri" panose="020F0502020204030204" pitchFamily="34" charset="0"/>
              <a:buAutoNum type="romanLcPeriod"/>
            </a:pPr>
            <a:r>
              <a:rPr lang="en-US" altLang="en-US" sz="2200">
                <a:solidFill>
                  <a:srgbClr val="0D0D0D"/>
                </a:solidFill>
              </a:rPr>
              <a:t>IZAZOVI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Calibri" panose="020F0502020204030204" pitchFamily="34" charset="0"/>
              <a:buAutoNum type="arabicPeriod"/>
            </a:pPr>
            <a:r>
              <a:rPr lang="en-US" altLang="en-US" sz="2600">
                <a:solidFill>
                  <a:srgbClr val="0D0D0D"/>
                </a:solidFill>
              </a:rPr>
              <a:t>PLANOVI ZA PRIPREMU IZVJEŠTAJA PPBWG-a O REZULTATIMA ANKETE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endParaRPr lang="en-US" altLang="en-US" sz="2600">
              <a:solidFill>
                <a:srgbClr val="0D0D0D"/>
              </a:solidFill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AutoNum type="arabicPeriod"/>
            </a:pPr>
            <a:endParaRPr lang="en-US" altLang="en-US" sz="2600">
              <a:solidFill>
                <a:srgbClr val="0D0D0D"/>
              </a:solidFill>
            </a:endParaRPr>
          </a:p>
          <a:p>
            <a:pPr>
              <a:spcBef>
                <a:spcPts val="8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endParaRPr lang="en-US" altLang="en-US" sz="2600">
              <a:solidFill>
                <a:srgbClr val="0D0D0D"/>
              </a:solidFill>
            </a:endParaRPr>
          </a:p>
          <a:p>
            <a:pPr algn="just">
              <a:spcBef>
                <a:spcPts val="800"/>
              </a:spcBef>
              <a:buFont typeface="Arial" panose="020B0604020202020204" pitchFamily="34" charset="0"/>
              <a:buAutoNum type="arabicPeriod"/>
            </a:pPr>
            <a:endParaRPr lang="en-US" altLang="en-US" sz="2600">
              <a:solidFill>
                <a:srgbClr val="0D0D0D"/>
              </a:solidFill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None/>
            </a:pPr>
            <a:endParaRPr lang="en-US" altLang="en-US" sz="2600">
              <a:solidFill>
                <a:srgbClr val="0D0D0D"/>
              </a:solidFill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None/>
            </a:pPr>
            <a:endParaRPr lang="en-US" altLang="en-US" sz="2600">
              <a:solidFill>
                <a:srgbClr val="0D0D0D"/>
              </a:solidFill>
            </a:endParaRPr>
          </a:p>
        </p:txBody>
      </p:sp>
      <p:sp>
        <p:nvSpPr>
          <p:cNvPr id="6150" name="Slide Number Placeholder 4">
            <a:extLst>
              <a:ext uri="{FF2B5EF4-FFF2-40B4-BE49-F238E27FC236}">
                <a16:creationId xmlns:a16="http://schemas.microsoft.com/office/drawing/2014/main" id="{15D9C952-190F-40AD-851E-C9C6095CEF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07DA1B81-433B-47D5-980F-01EABC5E8DA9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ubtitle 2">
            <a:extLst>
              <a:ext uri="{FF2B5EF4-FFF2-40B4-BE49-F238E27FC236}">
                <a16:creationId xmlns:a16="http://schemas.microsoft.com/office/drawing/2014/main" id="{7D942C9D-FF26-4CAD-9B7A-B34E4ED45B6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41375" y="1273175"/>
            <a:ext cx="4686300" cy="5448300"/>
          </a:xfrm>
        </p:spPr>
        <p:txBody>
          <a:bodyPr/>
          <a:lstStyle/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000" b="1">
                <a:solidFill>
                  <a:srgbClr val="0D0D0D"/>
                </a:solidFill>
              </a:rPr>
              <a:t>Posljedice nisu norma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000">
                <a:solidFill>
                  <a:srgbClr val="0D0D0D"/>
                </a:solidFill>
              </a:rPr>
              <a:t>Među različitim vrstama posljedica, posljedice slabog učinka češće su za voditelje negoli za proračun 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000" b="1">
                <a:solidFill>
                  <a:srgbClr val="0D0D0D"/>
                </a:solidFill>
              </a:rPr>
              <a:t>Povećana učestalost negativnih posljedica za voditelje programa te za javnu objavu lošeg učinka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000" b="1">
                <a:solidFill>
                  <a:srgbClr val="0D0D0D"/>
                </a:solidFill>
              </a:rPr>
              <a:t>Manje od polovine zemalja procjenjuje da je mjerljivi doprinos</a:t>
            </a:r>
            <a:r>
              <a:rPr lang="en-US" altLang="en-US" sz="2000">
                <a:solidFill>
                  <a:srgbClr val="0D0D0D"/>
                </a:solidFill>
              </a:rPr>
              <a:t> planiranja proračuna prema učinku unaprijedio kvalitetu javnih financija, </a:t>
            </a:r>
            <a:r>
              <a:rPr lang="en-US" altLang="en-US" sz="2000" b="1">
                <a:solidFill>
                  <a:srgbClr val="0D0D0D"/>
                </a:solidFill>
              </a:rPr>
              <a:t>ali skoro sve navode nemjerljive koristi</a:t>
            </a:r>
            <a:r>
              <a:rPr lang="en-US" altLang="en-US" sz="2000">
                <a:solidFill>
                  <a:srgbClr val="0D0D0D"/>
                </a:solidFill>
              </a:rPr>
              <a:t> (lagano povećanje u odnosu na 2016.)</a:t>
            </a:r>
          </a:p>
          <a:p>
            <a:pPr marL="342900" indent="-342900" algn="l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altLang="en-US" sz="2000">
              <a:solidFill>
                <a:srgbClr val="0D0D0D"/>
              </a:solidFill>
            </a:endParaRPr>
          </a:p>
          <a:p>
            <a:pPr marL="342900" indent="-342900" algn="l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altLang="en-US" sz="2000">
              <a:solidFill>
                <a:srgbClr val="0D0D0D"/>
              </a:solidFill>
            </a:endParaRPr>
          </a:p>
        </p:txBody>
      </p:sp>
      <p:pic>
        <p:nvPicPr>
          <p:cNvPr id="40963" name="Рисунок 11" descr="pempal-logo.jpg">
            <a:extLst>
              <a:ext uri="{FF2B5EF4-FFF2-40B4-BE49-F238E27FC236}">
                <a16:creationId xmlns:a16="http://schemas.microsoft.com/office/drawing/2014/main" id="{5998B445-4F93-42C4-95B4-1774F00F5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TextBox 1">
            <a:extLst>
              <a:ext uri="{FF2B5EF4-FFF2-40B4-BE49-F238E27FC236}">
                <a16:creationId xmlns:a16="http://schemas.microsoft.com/office/drawing/2014/main" id="{C0D449E5-1814-4EC0-A8BD-311B0E9B4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71438"/>
            <a:ext cx="9601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2060"/>
                </a:solidFill>
              </a:rPr>
              <a:t>Posljedice neostvarenja ciljnih vrijednosti učinka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2060"/>
                </a:solidFill>
              </a:rPr>
              <a:t>i doprinos planiranja proračuna prema učinku kvaliteti javnih financija</a:t>
            </a:r>
          </a:p>
        </p:txBody>
      </p:sp>
      <p:sp>
        <p:nvSpPr>
          <p:cNvPr id="40965" name="Slide Number Placeholder 5">
            <a:extLst>
              <a:ext uri="{FF2B5EF4-FFF2-40B4-BE49-F238E27FC236}">
                <a16:creationId xmlns:a16="http://schemas.microsoft.com/office/drawing/2014/main" id="{8A43F102-4DFB-4AD1-B1E8-9ECA891164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67559232-A0BB-4E8D-AC6B-B419A419C424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ADF9DA9-7A99-C44F-881D-2E497AE599CB}"/>
              </a:ext>
            </a:extLst>
          </p:cNvPr>
          <p:cNvSpPr txBox="1">
            <a:spLocks/>
          </p:cNvSpPr>
          <p:nvPr/>
        </p:nvSpPr>
        <p:spPr bwMode="auto">
          <a:xfrm>
            <a:off x="5486400" y="1447800"/>
            <a:ext cx="4194175" cy="571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fontAlgn="auto" hangingPunct="1">
              <a:spcAft>
                <a:spcPts val="800"/>
              </a:spcAft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0967" name="Picture 3">
            <a:extLst>
              <a:ext uri="{FF2B5EF4-FFF2-40B4-BE49-F238E27FC236}">
                <a16:creationId xmlns:a16="http://schemas.microsoft.com/office/drawing/2014/main" id="{D491A21D-4D57-457B-ABFB-8488ECEA4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725" y="1084263"/>
            <a:ext cx="3435350" cy="287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8">
            <a:extLst>
              <a:ext uri="{FF2B5EF4-FFF2-40B4-BE49-F238E27FC236}">
                <a16:creationId xmlns:a16="http://schemas.microsoft.com/office/drawing/2014/main" id="{966C12A2-6418-4A90-8582-DFB67C1AD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725" y="3962400"/>
            <a:ext cx="354647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9" name="TextBox 4">
            <a:extLst>
              <a:ext uri="{FF2B5EF4-FFF2-40B4-BE49-F238E27FC236}">
                <a16:creationId xmlns:a16="http://schemas.microsoft.com/office/drawing/2014/main" id="{E74184AE-610B-4CA1-93ED-77D920841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9475" y="3967163"/>
            <a:ext cx="3889375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000000"/>
                </a:solidFill>
                <a:latin typeface="Arial" panose="020B0604020202020204" pitchFamily="34" charset="0"/>
              </a:rPr>
              <a:t>Nemjerljive koristi, broj zemalja PEMPAL-a</a:t>
            </a:r>
          </a:p>
        </p:txBody>
      </p:sp>
      <p:sp>
        <p:nvSpPr>
          <p:cNvPr id="40970" name="TextBox 9">
            <a:extLst>
              <a:ext uri="{FF2B5EF4-FFF2-40B4-BE49-F238E27FC236}">
                <a16:creationId xmlns:a16="http://schemas.microsoft.com/office/drawing/2014/main" id="{2F65D1C7-E42E-4AE2-A6B0-E9C0972C5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463" y="1063625"/>
            <a:ext cx="3429000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000000"/>
                </a:solidFill>
                <a:latin typeface="Arial" panose="020B0604020202020204" pitchFamily="34" charset="0"/>
              </a:rPr>
              <a:t>Mjerljive koristi, broj zemalja PEMPAL-a</a:t>
            </a:r>
          </a:p>
        </p:txBody>
      </p:sp>
      <p:sp>
        <p:nvSpPr>
          <p:cNvPr id="40971" name="TextBox 10">
            <a:extLst>
              <a:ext uri="{FF2B5EF4-FFF2-40B4-BE49-F238E27FC236}">
                <a16:creationId xmlns:a16="http://schemas.microsoft.com/office/drawing/2014/main" id="{EF971457-BE3D-4BB4-92C7-F1F5F2605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913438"/>
            <a:ext cx="1143000" cy="400050"/>
          </a:xfrm>
          <a:prstGeom prst="rect">
            <a:avLst/>
          </a:prstGeom>
          <a:solidFill>
            <a:srgbClr val="3F75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  <a:t>Djelomično se slažem, 10</a:t>
            </a:r>
          </a:p>
        </p:txBody>
      </p:sp>
      <p:sp>
        <p:nvSpPr>
          <p:cNvPr id="40972" name="TextBox 11">
            <a:extLst>
              <a:ext uri="{FF2B5EF4-FFF2-40B4-BE49-F238E27FC236}">
                <a16:creationId xmlns:a16="http://schemas.microsoft.com/office/drawing/2014/main" id="{D3766CC4-8BF8-45BF-8349-657DC800E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3225" y="2608263"/>
            <a:ext cx="869950" cy="400050"/>
          </a:xfrm>
          <a:prstGeom prst="rect">
            <a:avLst/>
          </a:prstGeom>
          <a:solidFill>
            <a:srgbClr val="3F75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  <a:t>Djelomično se slažem, 4</a:t>
            </a:r>
          </a:p>
        </p:txBody>
      </p:sp>
      <p:sp>
        <p:nvSpPr>
          <p:cNvPr id="40973" name="TextBox 12">
            <a:extLst>
              <a:ext uri="{FF2B5EF4-FFF2-40B4-BE49-F238E27FC236}">
                <a16:creationId xmlns:a16="http://schemas.microsoft.com/office/drawing/2014/main" id="{A56F6ED6-4E11-4060-AC60-59B29A748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7963" y="4441825"/>
            <a:ext cx="868362" cy="400050"/>
          </a:xfrm>
          <a:prstGeom prst="rect">
            <a:avLst/>
          </a:prstGeom>
          <a:solidFill>
            <a:srgbClr val="0422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  <a:t>Slažem se, 1</a:t>
            </a:r>
          </a:p>
        </p:txBody>
      </p:sp>
      <p:sp>
        <p:nvSpPr>
          <p:cNvPr id="40974" name="TextBox 13">
            <a:extLst>
              <a:ext uri="{FF2B5EF4-FFF2-40B4-BE49-F238E27FC236}">
                <a16:creationId xmlns:a16="http://schemas.microsoft.com/office/drawing/2014/main" id="{29D8AA8C-D3E1-4C10-823D-6B0791ED9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7963" y="1527175"/>
            <a:ext cx="868362" cy="400050"/>
          </a:xfrm>
          <a:prstGeom prst="rect">
            <a:avLst/>
          </a:prstGeom>
          <a:solidFill>
            <a:srgbClr val="0422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  <a:t>Slažem se, 1</a:t>
            </a:r>
          </a:p>
        </p:txBody>
      </p:sp>
      <p:sp>
        <p:nvSpPr>
          <p:cNvPr id="40975" name="TextBox 14">
            <a:extLst>
              <a:ext uri="{FF2B5EF4-FFF2-40B4-BE49-F238E27FC236}">
                <a16:creationId xmlns:a16="http://schemas.microsoft.com/office/drawing/2014/main" id="{5DCC329F-093B-4285-A603-899906D20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3850" y="4775200"/>
            <a:ext cx="1143000" cy="401638"/>
          </a:xfrm>
          <a:prstGeom prst="rect">
            <a:avLst/>
          </a:prstGeom>
          <a:solidFill>
            <a:srgbClr val="A5A5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  <a:t>Niti se slažem niti ne slažem, 2</a:t>
            </a:r>
          </a:p>
        </p:txBody>
      </p:sp>
      <p:sp>
        <p:nvSpPr>
          <p:cNvPr id="40976" name="TextBox 15">
            <a:extLst>
              <a:ext uri="{FF2B5EF4-FFF2-40B4-BE49-F238E27FC236}">
                <a16:creationId xmlns:a16="http://schemas.microsoft.com/office/drawing/2014/main" id="{C1874814-F3B4-4B31-A067-A0AF5541F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2998788"/>
            <a:ext cx="1143000" cy="400050"/>
          </a:xfrm>
          <a:prstGeom prst="rect">
            <a:avLst/>
          </a:prstGeom>
          <a:solidFill>
            <a:srgbClr val="A5A5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  <a:t>Niti se slažem niti ne slažem, 4</a:t>
            </a:r>
          </a:p>
        </p:txBody>
      </p:sp>
      <p:sp>
        <p:nvSpPr>
          <p:cNvPr id="40977" name="TextBox 16">
            <a:extLst>
              <a:ext uri="{FF2B5EF4-FFF2-40B4-BE49-F238E27FC236}">
                <a16:creationId xmlns:a16="http://schemas.microsoft.com/office/drawing/2014/main" id="{C16B530A-54D1-4910-8CC3-17A5E63EB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7338" y="1589088"/>
            <a:ext cx="1143000" cy="400050"/>
          </a:xfrm>
          <a:prstGeom prst="rect">
            <a:avLst/>
          </a:prstGeom>
          <a:solidFill>
            <a:srgbClr val="B1231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  <a:t>Ne slažem se, 1</a:t>
            </a:r>
          </a:p>
        </p:txBody>
      </p:sp>
      <p:sp>
        <p:nvSpPr>
          <p:cNvPr id="40978" name="TextBox 17">
            <a:extLst>
              <a:ext uri="{FF2B5EF4-FFF2-40B4-BE49-F238E27FC236}">
                <a16:creationId xmlns:a16="http://schemas.microsoft.com/office/drawing/2014/main" id="{3C25B217-7DE5-48C2-91AB-793E7F2F0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463" y="2255838"/>
            <a:ext cx="1143000" cy="400050"/>
          </a:xfrm>
          <a:prstGeom prst="rect">
            <a:avLst/>
          </a:prstGeom>
          <a:solidFill>
            <a:srgbClr val="CC7F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  <a:t>Djelomično se ne slažem, 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7340D97C-5BE4-488D-AA14-8A4E1350B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/>
          <a:p>
            <a:r>
              <a:rPr lang="en-US" altLang="en-US" cap="none">
                <a:solidFill>
                  <a:srgbClr val="0D0D0D"/>
                </a:solidFill>
              </a:rPr>
              <a:t>IZAZOVI U PLANIRANJU PRORAČUNA PREMA UČINKU</a:t>
            </a:r>
            <a:br>
              <a:rPr lang="en-US" altLang="en-US" cap="none">
                <a:solidFill>
                  <a:srgbClr val="0D0D0D"/>
                </a:solidFill>
              </a:rPr>
            </a:br>
            <a:br>
              <a:rPr lang="en-US" altLang="en-US" cap="none">
                <a:solidFill>
                  <a:srgbClr val="0D0D0D"/>
                </a:solidFill>
              </a:rPr>
            </a:br>
            <a:br>
              <a:rPr lang="en-US" altLang="en-US" cap="none">
                <a:solidFill>
                  <a:srgbClr val="0D0D0D"/>
                </a:solidFill>
              </a:rPr>
            </a:br>
            <a:endParaRPr lang="en-US" altLang="en-US" cap="none">
              <a:solidFill>
                <a:srgbClr val="0D0D0D"/>
              </a:solidFill>
            </a:endParaRPr>
          </a:p>
        </p:txBody>
      </p:sp>
      <p:sp>
        <p:nvSpPr>
          <p:cNvPr id="43011" name="Text Placeholder 2">
            <a:extLst>
              <a:ext uri="{FF2B5EF4-FFF2-40B4-BE49-F238E27FC236}">
                <a16:creationId xmlns:a16="http://schemas.microsoft.com/office/drawing/2014/main" id="{64AEE56F-DF2E-458D-83FB-EE8C5920E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/>
          <a:lstStyle/>
          <a:p>
            <a:r>
              <a:rPr lang="en-US" altLang="en-US" sz="3000">
                <a:solidFill>
                  <a:srgbClr val="898989"/>
                </a:solidFill>
              </a:rPr>
              <a:t>ČETVRTI DIO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4115A01E-4713-48D8-9182-B5294442E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5601FA24-929F-4525-AB43-7546B20F6C9C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43013" name="Рисунок 11" descr="pempal-logo.jpg">
            <a:extLst>
              <a:ext uri="{FF2B5EF4-FFF2-40B4-BE49-F238E27FC236}">
                <a16:creationId xmlns:a16="http://schemas.microsoft.com/office/drawing/2014/main" id="{3DCC7DFA-95E8-4B66-92E8-F5B3C497CD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ubtitle 2">
            <a:extLst>
              <a:ext uri="{FF2B5EF4-FFF2-40B4-BE49-F238E27FC236}">
                <a16:creationId xmlns:a16="http://schemas.microsoft.com/office/drawing/2014/main" id="{A544296F-35F0-4AEC-A8AC-945335DBA3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787400"/>
            <a:ext cx="8763000" cy="5713413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800" b="1" err="1">
                <a:solidFill>
                  <a:srgbClr val="0D0D0D"/>
                </a:solidFill>
              </a:rPr>
              <a:t>Izazovi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</a:rPr>
              <a:t>su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</a:rPr>
              <a:t>veći</a:t>
            </a:r>
            <a:r>
              <a:rPr lang="en-US" altLang="en-US" sz="1800" b="1" dirty="0">
                <a:solidFill>
                  <a:srgbClr val="0D0D0D"/>
                </a:solidFill>
              </a:rPr>
              <a:t> u </a:t>
            </a:r>
            <a:r>
              <a:rPr lang="en-US" altLang="en-US" sz="1800" b="1" err="1">
                <a:solidFill>
                  <a:srgbClr val="0D0D0D"/>
                </a:solidFill>
              </a:rPr>
              <a:t>zemljama</a:t>
            </a:r>
            <a:r>
              <a:rPr lang="en-US" altLang="en-US" sz="1800" b="1" dirty="0">
                <a:solidFill>
                  <a:srgbClr val="0D0D0D"/>
                </a:solidFill>
              </a:rPr>
              <a:t> PEMPAL-a</a:t>
            </a:r>
            <a:r>
              <a:rPr lang="en-US" altLang="en-US" sz="1800" dirty="0">
                <a:solidFill>
                  <a:srgbClr val="0D0D0D"/>
                </a:solidFill>
              </a:rPr>
              <a:t>, </a:t>
            </a:r>
            <a:r>
              <a:rPr lang="en-US" altLang="en-US" sz="1800">
                <a:solidFill>
                  <a:srgbClr val="0D0D0D"/>
                </a:solidFill>
              </a:rPr>
              <a:t>posebice oni vezani za rane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>
                <a:solidFill>
                  <a:srgbClr val="0D0D0D"/>
                </a:solidFill>
              </a:rPr>
              <a:t>faze provedbe </a:t>
            </a:r>
            <a:r>
              <a:rPr lang="en-US" altLang="en-US" sz="1800" err="1">
                <a:solidFill>
                  <a:srgbClr val="0D0D0D"/>
                </a:solidFill>
              </a:rPr>
              <a:t>planiranja</a:t>
            </a:r>
            <a:r>
              <a:rPr lang="en-US" altLang="en-US" sz="1800">
                <a:solidFill>
                  <a:srgbClr val="0D0D0D"/>
                </a:solidFill>
              </a:rPr>
              <a:t> </a:t>
            </a:r>
            <a:r>
              <a:rPr lang="en-US" altLang="en-US" sz="1800" err="1">
                <a:solidFill>
                  <a:srgbClr val="0D0D0D"/>
                </a:solidFill>
              </a:rPr>
              <a:t>proračuna</a:t>
            </a:r>
            <a:r>
              <a:rPr lang="en-US" altLang="en-US" sz="1800">
                <a:solidFill>
                  <a:srgbClr val="0D0D0D"/>
                </a:solidFill>
              </a:rPr>
              <a:t> </a:t>
            </a:r>
            <a:r>
              <a:rPr lang="en-US" altLang="en-US" sz="1800" err="1">
                <a:solidFill>
                  <a:srgbClr val="0D0D0D"/>
                </a:solidFill>
              </a:rPr>
              <a:t>prema</a:t>
            </a:r>
            <a:r>
              <a:rPr lang="en-US" altLang="en-US" sz="1800">
                <a:solidFill>
                  <a:srgbClr val="0D0D0D"/>
                </a:solidFill>
              </a:rPr>
              <a:t> </a:t>
            </a:r>
            <a:r>
              <a:rPr lang="en-US" altLang="en-US" sz="1800" err="1">
                <a:solidFill>
                  <a:srgbClr val="0D0D0D"/>
                </a:solidFill>
              </a:rPr>
              <a:t>učinku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D0D0D"/>
                </a:solidFill>
              </a:rPr>
              <a:t>U </a:t>
            </a:r>
            <a:r>
              <a:rPr lang="en-US" altLang="en-US" sz="1800" err="1">
                <a:solidFill>
                  <a:srgbClr val="0D0D0D"/>
                </a:solidFill>
              </a:rPr>
              <a:t>odnosu</a:t>
            </a:r>
            <a:r>
              <a:rPr lang="en-US" altLang="en-US" sz="1800" dirty="0">
                <a:solidFill>
                  <a:srgbClr val="0D0D0D"/>
                </a:solidFill>
              </a:rPr>
              <a:t> </a:t>
            </a:r>
            <a:r>
              <a:rPr lang="en-US" altLang="en-US" sz="1800" err="1">
                <a:solidFill>
                  <a:srgbClr val="0D0D0D"/>
                </a:solidFill>
              </a:rPr>
              <a:t>na</a:t>
            </a:r>
            <a:r>
              <a:rPr lang="en-US" altLang="en-US" sz="1800" dirty="0">
                <a:solidFill>
                  <a:srgbClr val="0D0D0D"/>
                </a:solidFill>
              </a:rPr>
              <a:t> 2016., </a:t>
            </a:r>
            <a:r>
              <a:rPr lang="en-US" altLang="en-US" sz="1800" b="1" err="1">
                <a:solidFill>
                  <a:srgbClr val="0D0D0D"/>
                </a:solidFill>
              </a:rPr>
              <a:t>zemlje</a:t>
            </a:r>
            <a:r>
              <a:rPr lang="en-US" altLang="en-US" sz="1800" b="1" dirty="0">
                <a:solidFill>
                  <a:srgbClr val="0D0D0D"/>
                </a:solidFill>
              </a:rPr>
              <a:t> PEMPAL-a </a:t>
            </a:r>
            <a:r>
              <a:rPr lang="en-US" altLang="en-US" sz="1800" b="1" err="1">
                <a:solidFill>
                  <a:srgbClr val="0D0D0D"/>
                </a:solidFill>
              </a:rPr>
              <a:t>svjesnije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</a:rPr>
              <a:t>su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</a:rPr>
              <a:t>izazova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</a:rPr>
              <a:t>vezanih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</a:rPr>
              <a:t>uz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</a:rPr>
              <a:t>rukovodstvo</a:t>
            </a:r>
            <a:r>
              <a:rPr lang="en-US" altLang="en-US" sz="1800" b="1" dirty="0">
                <a:solidFill>
                  <a:srgbClr val="0D0D0D"/>
                </a:solidFill>
              </a:rPr>
              <a:t>/</a:t>
            </a:r>
            <a:r>
              <a:rPr lang="en-US" altLang="en-US" sz="1800" b="1" err="1">
                <a:solidFill>
                  <a:srgbClr val="0D0D0D"/>
                </a:solidFill>
              </a:rPr>
              <a:t>posvećenost</a:t>
            </a:r>
            <a:r>
              <a:rPr lang="en-US" altLang="en-US" sz="1800" b="1" dirty="0">
                <a:solidFill>
                  <a:srgbClr val="0D0D0D"/>
                </a:solidFill>
              </a:rPr>
              <a:t> </a:t>
            </a:r>
            <a:r>
              <a:rPr lang="en-US" altLang="en-US" sz="1800" b="1">
                <a:solidFill>
                  <a:srgbClr val="0D0D0D"/>
                </a:solidFill>
              </a:rPr>
              <a:t>i formuliranje </a:t>
            </a:r>
            <a:r>
              <a:rPr lang="en-US" altLang="en-US" sz="1800" b="1" err="1">
                <a:solidFill>
                  <a:srgbClr val="0D0D0D"/>
                </a:solidFill>
              </a:rPr>
              <a:t>pokazatelja</a:t>
            </a:r>
            <a:r>
              <a:rPr lang="en-US" altLang="en-US" sz="1800" b="1">
                <a:solidFill>
                  <a:srgbClr val="0D0D0D"/>
                </a:solidFill>
              </a:rPr>
              <a:t> / </a:t>
            </a:r>
            <a:r>
              <a:rPr lang="en-US" altLang="en-US" sz="1800" b="1" err="1">
                <a:solidFill>
                  <a:srgbClr val="0D0D0D"/>
                </a:solidFill>
              </a:rPr>
              <a:t>ciljnih</a:t>
            </a:r>
            <a:r>
              <a:rPr lang="en-US" altLang="en-US" sz="1800" b="1">
                <a:solidFill>
                  <a:srgbClr val="0D0D0D"/>
                </a:solidFill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</a:rPr>
              <a:t>vrijednosti</a:t>
            </a:r>
            <a:endParaRPr lang="en-US" altLang="en-US" sz="1800" b="1" dirty="0" err="1">
              <a:solidFill>
                <a:srgbClr val="0D0D0D"/>
              </a:solidFill>
              <a:cs typeface="Calibri"/>
            </a:endParaRPr>
          </a:p>
        </p:txBody>
      </p:sp>
      <p:pic>
        <p:nvPicPr>
          <p:cNvPr id="45059" name="Рисунок 11" descr="pempal-logo.jpg">
            <a:extLst>
              <a:ext uri="{FF2B5EF4-FFF2-40B4-BE49-F238E27FC236}">
                <a16:creationId xmlns:a16="http://schemas.microsoft.com/office/drawing/2014/main" id="{E8472491-4FB8-4E98-8E9E-EBF13CBBD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TextBox 1">
            <a:extLst>
              <a:ext uri="{FF2B5EF4-FFF2-40B4-BE49-F238E27FC236}">
                <a16:creationId xmlns:a16="http://schemas.microsoft.com/office/drawing/2014/main" id="{FC38D17B-6AC0-471D-A352-BBB2F8199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71438"/>
            <a:ext cx="960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2060"/>
                </a:solidFill>
              </a:rPr>
              <a:t>Glavni izazovi u provedbi planiranja proračuna prema učinku</a:t>
            </a:r>
          </a:p>
        </p:txBody>
      </p:sp>
      <p:sp>
        <p:nvSpPr>
          <p:cNvPr id="45061" name="Slide Number Placeholder 4">
            <a:extLst>
              <a:ext uri="{FF2B5EF4-FFF2-40B4-BE49-F238E27FC236}">
                <a16:creationId xmlns:a16="http://schemas.microsoft.com/office/drawing/2014/main" id="{B2DE4828-66E8-4DD5-977E-90F6A224EC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5E637076-A8AC-498E-9348-083BC2C3711B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45062" name="Picture 6">
            <a:extLst>
              <a:ext uri="{FF2B5EF4-FFF2-40B4-BE49-F238E27FC236}">
                <a16:creationId xmlns:a16="http://schemas.microsoft.com/office/drawing/2014/main" id="{636D5191-8608-4B93-9705-62A49913D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2070100"/>
            <a:ext cx="6896100" cy="478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3" name="TextBox 7">
            <a:extLst>
              <a:ext uri="{FF2B5EF4-FFF2-40B4-BE49-F238E27FC236}">
                <a16:creationId xmlns:a16="http://schemas.microsoft.com/office/drawing/2014/main" id="{7AF94068-B4EA-42ED-B50C-EE81C782C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107113"/>
            <a:ext cx="4876800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ND= 0   Nisko=1   Srednje-nisko=2   Srednje=3   Srednje-visoko=4   Visoko=5</a:t>
            </a:r>
          </a:p>
        </p:txBody>
      </p:sp>
      <p:sp>
        <p:nvSpPr>
          <p:cNvPr id="45064" name="TextBox 8">
            <a:extLst>
              <a:ext uri="{FF2B5EF4-FFF2-40B4-BE49-F238E27FC236}">
                <a16:creationId xmlns:a16="http://schemas.microsoft.com/office/drawing/2014/main" id="{A3D5DAB1-2B9E-4DA8-BDD4-15A65F365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7950" y="6611938"/>
            <a:ext cx="714375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PEMPAL</a:t>
            </a:r>
          </a:p>
        </p:txBody>
      </p:sp>
      <p:sp>
        <p:nvSpPr>
          <p:cNvPr id="45065" name="TextBox 9">
            <a:extLst>
              <a:ext uri="{FF2B5EF4-FFF2-40B4-BE49-F238E27FC236}">
                <a16:creationId xmlns:a16="http://schemas.microsoft.com/office/drawing/2014/main" id="{A05BDDD9-0A58-4BD9-9E10-C9DB134D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5838" y="6611938"/>
            <a:ext cx="714375" cy="24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OECD</a:t>
            </a:r>
          </a:p>
        </p:txBody>
      </p:sp>
      <p:sp>
        <p:nvSpPr>
          <p:cNvPr id="45066" name="TextBox 10">
            <a:extLst>
              <a:ext uri="{FF2B5EF4-FFF2-40B4-BE49-F238E27FC236}">
                <a16:creationId xmlns:a16="http://schemas.microsoft.com/office/drawing/2014/main" id="{5D8C0BBC-5C2F-41DD-81BF-2EEF12272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133600"/>
            <a:ext cx="2362200" cy="152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Nedostatak kulture „učinka”</a:t>
            </a:r>
          </a:p>
        </p:txBody>
      </p:sp>
      <p:sp>
        <p:nvSpPr>
          <p:cNvPr id="45067" name="TextBox 11">
            <a:extLst>
              <a:ext uri="{FF2B5EF4-FFF2-40B4-BE49-F238E27FC236}">
                <a16:creationId xmlns:a16="http://schemas.microsoft.com/office/drawing/2014/main" id="{0F9A776A-C59F-4793-AE3E-0C3BDBF67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398713"/>
            <a:ext cx="2362200" cy="152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Nedostatak rukovodstva/posvećenosti</a:t>
            </a:r>
          </a:p>
        </p:txBody>
      </p:sp>
      <p:sp>
        <p:nvSpPr>
          <p:cNvPr id="45068" name="TextBox 12">
            <a:extLst>
              <a:ext uri="{FF2B5EF4-FFF2-40B4-BE49-F238E27FC236}">
                <a16:creationId xmlns:a16="http://schemas.microsoft.com/office/drawing/2014/main" id="{6D386723-5914-4FBB-ADF6-3F50B1C3B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67000"/>
            <a:ext cx="2895600" cy="153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Loše izrađeni pokazatelji i ciljevi</a:t>
            </a:r>
          </a:p>
        </p:txBody>
      </p:sp>
      <p:sp>
        <p:nvSpPr>
          <p:cNvPr id="45069" name="TextBox 13">
            <a:extLst>
              <a:ext uri="{FF2B5EF4-FFF2-40B4-BE49-F238E27FC236}">
                <a16:creationId xmlns:a16="http://schemas.microsoft.com/office/drawing/2014/main" id="{F9D79BE1-1646-4DEC-AB9F-63444C953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925763"/>
            <a:ext cx="2895600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Nedostatak adekvatnih i pravovremenih podataka</a:t>
            </a:r>
          </a:p>
        </p:txBody>
      </p:sp>
      <p:sp>
        <p:nvSpPr>
          <p:cNvPr id="45070" name="TextBox 14">
            <a:extLst>
              <a:ext uri="{FF2B5EF4-FFF2-40B4-BE49-F238E27FC236}">
                <a16:creationId xmlns:a16="http://schemas.microsoft.com/office/drawing/2014/main" id="{2B5427B9-1A0C-4495-94A6-EC9E5014F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201988"/>
            <a:ext cx="2895600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Nedostatak resursa</a:t>
            </a:r>
          </a:p>
        </p:txBody>
      </p:sp>
      <p:sp>
        <p:nvSpPr>
          <p:cNvPr id="45071" name="TextBox 15">
            <a:extLst>
              <a:ext uri="{FF2B5EF4-FFF2-40B4-BE49-F238E27FC236}">
                <a16:creationId xmlns:a16="http://schemas.microsoft.com/office/drawing/2014/main" id="{2A9EDCB3-6F40-44E3-8B18-D1B1FF453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457575"/>
            <a:ext cx="3200400" cy="153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Nejasni utjecaj na odluke o proračunskim alokacijama</a:t>
            </a:r>
          </a:p>
        </p:txBody>
      </p:sp>
      <p:sp>
        <p:nvSpPr>
          <p:cNvPr id="45072" name="TextBox 16">
            <a:extLst>
              <a:ext uri="{FF2B5EF4-FFF2-40B4-BE49-F238E27FC236}">
                <a16:creationId xmlns:a16="http://schemas.microsoft.com/office/drawing/2014/main" id="{7D2A2070-4DFF-4539-A544-891E97DBC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733800"/>
            <a:ext cx="3200400" cy="153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Problemi u koordinaciji</a:t>
            </a:r>
          </a:p>
        </p:txBody>
      </p:sp>
      <p:sp>
        <p:nvSpPr>
          <p:cNvPr id="45073" name="TextBox 17">
            <a:extLst>
              <a:ext uri="{FF2B5EF4-FFF2-40B4-BE49-F238E27FC236}">
                <a16:creationId xmlns:a16="http://schemas.microsoft.com/office/drawing/2014/main" id="{19047A16-B6CA-4CBB-818C-63EBE0DCB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000500"/>
            <a:ext cx="3200400" cy="153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Prevelika količina informacija</a:t>
            </a:r>
          </a:p>
        </p:txBody>
      </p:sp>
      <p:sp>
        <p:nvSpPr>
          <p:cNvPr id="45074" name="TextBox 18">
            <a:extLst>
              <a:ext uri="{FF2B5EF4-FFF2-40B4-BE49-F238E27FC236}">
                <a16:creationId xmlns:a16="http://schemas.microsoft.com/office/drawing/2014/main" id="{6A14EFD9-8B79-4976-A1A1-F47771105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287838"/>
            <a:ext cx="3276600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NEDOSTATAK usmjerenosti na učinak nakon donošenja proračuna</a:t>
            </a:r>
          </a:p>
        </p:txBody>
      </p:sp>
      <p:sp>
        <p:nvSpPr>
          <p:cNvPr id="45075" name="TextBox 19">
            <a:extLst>
              <a:ext uri="{FF2B5EF4-FFF2-40B4-BE49-F238E27FC236}">
                <a16:creationId xmlns:a16="http://schemas.microsoft.com/office/drawing/2014/main" id="{7A3FA750-8C69-4804-82A1-F72F249F8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4564063"/>
            <a:ext cx="3276600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Nedostatak prikladnog ICT-a</a:t>
            </a:r>
          </a:p>
        </p:txBody>
      </p:sp>
      <p:sp>
        <p:nvSpPr>
          <p:cNvPr id="45076" name="TextBox 20">
            <a:extLst>
              <a:ext uri="{FF2B5EF4-FFF2-40B4-BE49-F238E27FC236}">
                <a16:creationId xmlns:a16="http://schemas.microsoft.com/office/drawing/2014/main" id="{6D6011FF-283F-4D59-A9A7-91DADBA1B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738" y="4846638"/>
            <a:ext cx="3276600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Nedostatak kapaciteta/obuke</a:t>
            </a:r>
          </a:p>
        </p:txBody>
      </p:sp>
      <p:sp>
        <p:nvSpPr>
          <p:cNvPr id="45077" name="TextBox 21">
            <a:extLst>
              <a:ext uri="{FF2B5EF4-FFF2-40B4-BE49-F238E27FC236}">
                <a16:creationId xmlns:a16="http://schemas.microsoft.com/office/drawing/2014/main" id="{022B2AC2-E070-48E1-BA73-BA9CD781F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5106988"/>
            <a:ext cx="3276600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Manipulacija podacima</a:t>
            </a:r>
          </a:p>
        </p:txBody>
      </p:sp>
      <p:sp>
        <p:nvSpPr>
          <p:cNvPr id="45078" name="TextBox 22">
            <a:extLst>
              <a:ext uri="{FF2B5EF4-FFF2-40B4-BE49-F238E27FC236}">
                <a16:creationId xmlns:a16="http://schemas.microsoft.com/office/drawing/2014/main" id="{83D4C946-CC49-4912-AB96-80040B8FE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389563"/>
            <a:ext cx="3276600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Postupci planiranja proračuna prema učinku....</a:t>
            </a:r>
          </a:p>
        </p:txBody>
      </p:sp>
      <p:sp>
        <p:nvSpPr>
          <p:cNvPr id="45079" name="TextBox 23">
            <a:extLst>
              <a:ext uri="{FF2B5EF4-FFF2-40B4-BE49-F238E27FC236}">
                <a16:creationId xmlns:a16="http://schemas.microsoft.com/office/drawing/2014/main" id="{2647CC7F-1B0B-4935-A74C-50D34E45E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513" y="5654675"/>
            <a:ext cx="3276600" cy="153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</a:rPr>
              <a:t>Neadekvatne smjernice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3">
            <a:extLst>
              <a:ext uri="{FF2B5EF4-FFF2-40B4-BE49-F238E27FC236}">
                <a16:creationId xmlns:a16="http://schemas.microsoft.com/office/drawing/2014/main" id="{45B29260-1A84-466E-8FF5-31E7B0675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150" y="4267200"/>
            <a:ext cx="21129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Subtitle 2">
            <a:extLst>
              <a:ext uri="{FF2B5EF4-FFF2-40B4-BE49-F238E27FC236}">
                <a16:creationId xmlns:a16="http://schemas.microsoft.com/office/drawing/2014/main" id="{8ABA6839-95CA-4E74-8450-D44ED4FC925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/>
          <a:lstStyle/>
          <a:p>
            <a:pPr marL="457200" indent="-457200"/>
            <a:endParaRPr lang="en-US" altLang="en-US" sz="3600">
              <a:solidFill>
                <a:srgbClr val="000000"/>
              </a:solidFill>
            </a:endParaRPr>
          </a:p>
          <a:p>
            <a:pPr marL="457200" indent="-457200"/>
            <a:r>
              <a:rPr lang="en-US" altLang="en-US" sz="3600">
                <a:solidFill>
                  <a:srgbClr val="000000"/>
                </a:solidFill>
              </a:rPr>
              <a:t>Hvala na pozornosti!</a:t>
            </a:r>
          </a:p>
          <a:p>
            <a:pPr marL="457200" indent="-457200"/>
            <a:endParaRPr lang="en-US" altLang="en-US" sz="3600">
              <a:solidFill>
                <a:srgbClr val="000000"/>
              </a:solidFill>
            </a:endParaRPr>
          </a:p>
          <a:p>
            <a:pPr marL="457200" indent="-457200"/>
            <a:r>
              <a:rPr lang="en-US" altLang="en-US" sz="2000">
                <a:solidFill>
                  <a:srgbClr val="000000"/>
                </a:solidFill>
              </a:rPr>
              <a:t>Za više informacija o PEMPAL-u pogledajte </a:t>
            </a:r>
          </a:p>
          <a:p>
            <a:pPr marL="457200" indent="-457200"/>
            <a:r>
              <a:rPr lang="en-US" altLang="en-US" sz="2000">
                <a:solidFill>
                  <a:srgbClr val="000000"/>
                </a:solidFill>
              </a:rPr>
              <a:t>izvještaj </a:t>
            </a:r>
            <a:r>
              <a:rPr lang="en-US" altLang="en-US" sz="2000">
                <a:solidFill>
                  <a:srgbClr val="000000"/>
                </a:solidFill>
                <a:hlinkClick r:id="rId4"/>
              </a:rPr>
              <a:t>PEMPAL u razdoblju 2012. – 2017.</a:t>
            </a:r>
            <a:endParaRPr lang="en-US" altLang="en-US" sz="2000">
              <a:solidFill>
                <a:srgbClr val="000000"/>
              </a:solidFill>
            </a:endParaRPr>
          </a:p>
        </p:txBody>
      </p:sp>
      <p:pic>
        <p:nvPicPr>
          <p:cNvPr id="47108" name="Рисунок 11" descr="pempal-logo.jpg">
            <a:extLst>
              <a:ext uri="{FF2B5EF4-FFF2-40B4-BE49-F238E27FC236}">
                <a16:creationId xmlns:a16="http://schemas.microsoft.com/office/drawing/2014/main" id="{1201A40E-141D-43EA-ABBF-ACAEB4660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Рисунок 15" descr="pempal-logo-top.gif">
            <a:extLst>
              <a:ext uri="{FF2B5EF4-FFF2-40B4-BE49-F238E27FC236}">
                <a16:creationId xmlns:a16="http://schemas.microsoft.com/office/drawing/2014/main" id="{0DFB8E6E-18D2-4AA1-A3EC-FF78D33E4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0" name="Slide Number Placeholder 4">
            <a:extLst>
              <a:ext uri="{FF2B5EF4-FFF2-40B4-BE49-F238E27FC236}">
                <a16:creationId xmlns:a16="http://schemas.microsoft.com/office/drawing/2014/main" id="{69368B1F-9C93-4E39-80BA-D86D662FC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343D8FA9-A03F-47A9-A5A2-9D2AABB01FAA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21B95D-7C7F-4048-B398-F38765509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195" name="Рисунок 11" descr="pempal-logo.jpg">
            <a:extLst>
              <a:ext uri="{FF2B5EF4-FFF2-40B4-BE49-F238E27FC236}">
                <a16:creationId xmlns:a16="http://schemas.microsoft.com/office/drawing/2014/main" id="{63977AD7-F11E-45CE-B3D7-56F5D50A8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1">
            <a:extLst>
              <a:ext uri="{FF2B5EF4-FFF2-40B4-BE49-F238E27FC236}">
                <a16:creationId xmlns:a16="http://schemas.microsoft.com/office/drawing/2014/main" id="{98C9BC46-D661-4D3A-8D5F-ABF78F1C8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38113"/>
            <a:ext cx="7924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2060"/>
                </a:solidFill>
              </a:rPr>
              <a:t>Suradnja PEMPAL-a i OECD-a </a:t>
            </a:r>
          </a:p>
        </p:txBody>
      </p:sp>
      <p:sp>
        <p:nvSpPr>
          <p:cNvPr id="8197" name="Содержимое 2">
            <a:extLst>
              <a:ext uri="{FF2B5EF4-FFF2-40B4-BE49-F238E27FC236}">
                <a16:creationId xmlns:a16="http://schemas.microsoft.com/office/drawing/2014/main" id="{66B832E4-B034-4937-8992-B7731E808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784225"/>
            <a:ext cx="8499475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800"/>
              </a:spcBef>
            </a:pP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Dugoročan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vrijedan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odnos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temeljen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primarno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na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sudjelovanju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BCOP-a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na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sastancima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OECD-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ove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mreže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visokih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dužnosnika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odgovornih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za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proračune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zemalja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srednje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,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istočne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jugoistočne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Europe (CESEE)</a:t>
            </a:r>
          </a:p>
          <a:p>
            <a:pPr algn="just">
              <a:spcBef>
                <a:spcPts val="800"/>
              </a:spcBef>
            </a:pP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Pored toga, rad 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OECD-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ove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Mreže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posvećene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učinku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rezultatima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važan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je 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izvor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 </a:t>
            </a:r>
            <a:r>
              <a:rPr lang="en-US" altLang="en-US" sz="1800" b="1" dirty="0" err="1">
                <a:solidFill>
                  <a:srgbClr val="0D0D0D"/>
                </a:solidFill>
                <a:latin typeface="Calibri"/>
                <a:cs typeface="Calibri"/>
              </a:rPr>
              <a:t>sadržaja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za rad PPBWG-a</a:t>
            </a:r>
          </a:p>
          <a:p>
            <a:pPr algn="just">
              <a:spcBef>
                <a:spcPts val="800"/>
              </a:spcBef>
            </a:pP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PPBWG je </a:t>
            </a:r>
            <a:r>
              <a:rPr lang="en-US" altLang="en-US" sz="1800" b="1" err="1">
                <a:solidFill>
                  <a:srgbClr val="0D0D0D"/>
                </a:solidFill>
                <a:latin typeface="Calibri"/>
                <a:cs typeface="Calibri"/>
              </a:rPr>
              <a:t>omogućio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  <a:latin typeface="Calibri"/>
                <a:cs typeface="Calibri"/>
              </a:rPr>
              <a:t>sudjelovanje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PEMPAL-a u OECD-</a:t>
            </a:r>
            <a:r>
              <a:rPr lang="en-US" altLang="en-US" sz="1800" b="1" err="1">
                <a:solidFill>
                  <a:srgbClr val="0D0D0D"/>
                </a:solidFill>
                <a:latin typeface="Calibri"/>
                <a:cs typeface="Calibri"/>
              </a:rPr>
              <a:t>ovoj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  <a:latin typeface="Calibri"/>
                <a:cs typeface="Calibri"/>
              </a:rPr>
              <a:t>Anketi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o </a:t>
            </a:r>
            <a:r>
              <a:rPr lang="en-US" altLang="en-US" sz="1800" b="1" err="1">
                <a:solidFill>
                  <a:srgbClr val="0D0D0D"/>
                </a:solidFill>
                <a:latin typeface="Calibri"/>
                <a:cs typeface="Calibri"/>
              </a:rPr>
              <a:t>planiranju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  <a:latin typeface="Calibri"/>
                <a:cs typeface="Calibri"/>
              </a:rPr>
              <a:t>proračuna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  <a:latin typeface="Calibri"/>
                <a:cs typeface="Calibri"/>
              </a:rPr>
              <a:t>prema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b="1" err="1">
                <a:solidFill>
                  <a:srgbClr val="0D0D0D"/>
                </a:solidFill>
                <a:latin typeface="Calibri"/>
                <a:cs typeface="Calibri"/>
              </a:rPr>
              <a:t>učinku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za 2016. </a:t>
            </a:r>
            <a:r>
              <a:rPr lang="en-US" altLang="en-US" sz="1800" b="1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1800" b="1" dirty="0">
                <a:solidFill>
                  <a:srgbClr val="0D0D0D"/>
                </a:solidFill>
                <a:latin typeface="Calibri"/>
                <a:cs typeface="Calibri"/>
              </a:rPr>
              <a:t> 2018.</a:t>
            </a:r>
          </a:p>
          <a:p>
            <a:pPr algn="just">
              <a:spcBef>
                <a:spcPts val="800"/>
              </a:spcBef>
            </a:pP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Sudjelovanje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u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Anketi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doprinijelo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je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ostvarenju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ciljeva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radne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skupine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to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na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sljedeći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način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pružanjem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podataka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o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stanju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reformi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planiranja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 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proračuna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prema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 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programima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 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učincima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u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zemljama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PEMPAL-a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pružanjem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mogućnosti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zemljama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PEMPAL-a da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usporede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rezultate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svojeg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napretka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sa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zemljama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OECD-a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pružanjem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informacija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o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najnovijim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trendovima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najboljim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err="1">
                <a:solidFill>
                  <a:srgbClr val="0D0D0D"/>
                </a:solidFill>
                <a:latin typeface="Calibri"/>
                <a:cs typeface="Calibri"/>
              </a:rPr>
              <a:t>praksama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 </a:t>
            </a:r>
            <a:endParaRPr lang="en-US" altLang="en-US" sz="1800" dirty="0">
              <a:solidFill>
                <a:srgbClr val="0D0D0D"/>
              </a:solidFill>
              <a:cs typeface="Calibri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Podaci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o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zemljama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OECD-a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izneseni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ovdje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temelje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se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na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izlaganju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OECD-a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održanom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na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sastanku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OECD-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ove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 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Mreže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visokih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dužnosnika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odgovornih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za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proračun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(SBO)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posvećene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učinku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rezultatima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održanom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u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studenome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2018.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1800">
              <a:solidFill>
                <a:srgbClr val="0D0D0D"/>
              </a:solidFill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None/>
            </a:pPr>
            <a:endParaRPr lang="en-US" altLang="en-US" sz="1800">
              <a:solidFill>
                <a:srgbClr val="0D0D0D"/>
              </a:solidFill>
            </a:endParaRPr>
          </a:p>
        </p:txBody>
      </p:sp>
      <p:sp>
        <p:nvSpPr>
          <p:cNvPr id="8198" name="Slide Number Placeholder 4">
            <a:extLst>
              <a:ext uri="{FF2B5EF4-FFF2-40B4-BE49-F238E27FC236}">
                <a16:creationId xmlns:a16="http://schemas.microsoft.com/office/drawing/2014/main" id="{389D100C-F29C-41C5-8840-67CD36454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90C3FE25-3AA3-4348-A6C5-3FC885CF27B5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34253E6-581F-46F4-B4B7-899F5CE2D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43" name="Рисунок 11" descr="pempal-logo.jpg">
            <a:extLst>
              <a:ext uri="{FF2B5EF4-FFF2-40B4-BE49-F238E27FC236}">
                <a16:creationId xmlns:a16="http://schemas.microsoft.com/office/drawing/2014/main" id="{5BAC1729-99D0-4C4B-81ED-2E90CBEAA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1">
            <a:extLst>
              <a:ext uri="{FF2B5EF4-FFF2-40B4-BE49-F238E27FC236}">
                <a16:creationId xmlns:a16="http://schemas.microsoft.com/office/drawing/2014/main" id="{F2F7F6F0-645A-4339-BF34-E5418AE08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31763"/>
            <a:ext cx="792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2060"/>
                </a:solidFill>
              </a:rPr>
              <a:t>Postupak provođenja ankete u zemljama PEMPAL-a</a:t>
            </a:r>
          </a:p>
        </p:txBody>
      </p:sp>
      <p:sp>
        <p:nvSpPr>
          <p:cNvPr id="10245" name="Содержимое 2">
            <a:extLst>
              <a:ext uri="{FF2B5EF4-FFF2-40B4-BE49-F238E27FC236}">
                <a16:creationId xmlns:a16="http://schemas.microsoft.com/office/drawing/2014/main" id="{1B39F5D9-FEA5-40C7-A50D-C6C3C4607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762000"/>
            <a:ext cx="87630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US" altLang="en-US" sz="2000">
                <a:solidFill>
                  <a:srgbClr val="0D0D0D"/>
                </a:solidFill>
              </a:rPr>
              <a:t>Anketa je poslana svoj 21 zemlji BCOP-a, međutim, nekoliko je zemalja ocijenilo da njihovi sustavi planiranja proračuna prema učinku nisu dovoljno napredni za sudjelovanje u toj anketi </a:t>
            </a:r>
          </a:p>
          <a:p>
            <a:pPr>
              <a:spcBef>
                <a:spcPts val="800"/>
              </a:spcBef>
            </a:pPr>
            <a:r>
              <a:rPr lang="en-US" altLang="en-US" sz="2000">
                <a:solidFill>
                  <a:srgbClr val="0D0D0D"/>
                </a:solidFill>
              </a:rPr>
              <a:t>OECD-ova Anketa o planiranju proračuna prema učinku za 2018. provedena je u razdoblju</a:t>
            </a:r>
            <a:r>
              <a:rPr lang="en-US" altLang="en-US" sz="2000" b="1">
                <a:solidFill>
                  <a:srgbClr val="0D0D0D"/>
                </a:solidFill>
              </a:rPr>
              <a:t> između kolovoza i listopada 2018.</a:t>
            </a:r>
            <a:r>
              <a:rPr lang="en-US" altLang="en-US" sz="2000">
                <a:solidFill>
                  <a:srgbClr val="0D0D0D"/>
                </a:solidFill>
              </a:rPr>
              <a:t>, nakon prijevoda i osiguranja kvalitete prijevoda anketnog upitnika i glosara na druga dva jezika PEMPAL-a</a:t>
            </a:r>
          </a:p>
          <a:p>
            <a:pPr>
              <a:spcBef>
                <a:spcPts val="800"/>
              </a:spcBef>
            </a:pPr>
            <a:r>
              <a:rPr lang="en-US" altLang="en-US" sz="2000" b="1">
                <a:solidFill>
                  <a:srgbClr val="0D0D0D"/>
                </a:solidFill>
              </a:rPr>
              <a:t>Anketa je podijeljena u tri dijela:</a:t>
            </a:r>
            <a:r>
              <a:rPr lang="en-US" altLang="en-US" sz="2000">
                <a:solidFill>
                  <a:srgbClr val="0D0D0D"/>
                </a:solidFill>
              </a:rPr>
              <a:t> i) planiranje proračuna prema učinku (26 pitanja), ii) evaluacija (9 pitanja) te iii) dubinske analize rashoda (9 pitanja)</a:t>
            </a:r>
          </a:p>
          <a:p>
            <a:pPr>
              <a:spcBef>
                <a:spcPts val="800"/>
              </a:spcBef>
            </a:pPr>
            <a:r>
              <a:rPr lang="en-US" altLang="en-US" sz="2000" b="1">
                <a:solidFill>
                  <a:srgbClr val="0D0D0D"/>
                </a:solidFill>
              </a:rPr>
              <a:t>U ovoj su prezentaciji prikazani rezultati prvog dijela ankete</a:t>
            </a:r>
            <a:r>
              <a:rPr lang="en-US" altLang="en-US" sz="2000">
                <a:solidFill>
                  <a:srgbClr val="0D0D0D"/>
                </a:solidFill>
              </a:rPr>
              <a:t>, dok su rezultati o dubinskim analizama rashoda dopunjeni rezultatima ankete provedene prije skupa PEMPAL-a te će biti predstavljeni u sljedećem tematskom bloku</a:t>
            </a:r>
          </a:p>
          <a:p>
            <a:pPr>
              <a:spcBef>
                <a:spcPts val="800"/>
              </a:spcBef>
            </a:pPr>
            <a:r>
              <a:rPr lang="en-US" altLang="en-US" sz="2000" b="1">
                <a:solidFill>
                  <a:srgbClr val="0D0D0D"/>
                </a:solidFill>
              </a:rPr>
              <a:t>Provedba ankete za 2018. omogućena je primjenom OECD-ovih najboljih praksi planiranja proračuna</a:t>
            </a:r>
            <a:r>
              <a:rPr lang="en-US" altLang="en-US" sz="2000">
                <a:solidFill>
                  <a:srgbClr val="0D0D0D"/>
                </a:solidFill>
              </a:rPr>
              <a:t> koje su predstavljene na našoj zadnjoj plenarnoj sjednici u preliminarnom obliku. Konačni dokument koji smo ovoga mjeseca dobili od OECD-a poslan je svima zajedno s materijalima za skup te će se prevesti na ruski i BCS u narednim mjesecima</a:t>
            </a:r>
          </a:p>
          <a:p>
            <a:pPr>
              <a:spcBef>
                <a:spcPts val="800"/>
              </a:spcBef>
            </a:pPr>
            <a:endParaRPr lang="en-US" altLang="en-US" sz="2000">
              <a:solidFill>
                <a:srgbClr val="0D0D0D"/>
              </a:solidFill>
            </a:endParaRPr>
          </a:p>
        </p:txBody>
      </p:sp>
      <p:sp>
        <p:nvSpPr>
          <p:cNvPr id="10246" name="Slide Number Placeholder 4">
            <a:extLst>
              <a:ext uri="{FF2B5EF4-FFF2-40B4-BE49-F238E27FC236}">
                <a16:creationId xmlns:a16="http://schemas.microsoft.com/office/drawing/2014/main" id="{A7529A77-BEE2-4F23-8E6E-2A4D94B24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DEEB63CC-3902-4836-BDD2-B7312101AF37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FF89ACF-2F0F-49E3-9450-F4B3AD39D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291" name="Рисунок 11" descr="pempal-logo.jpg">
            <a:extLst>
              <a:ext uri="{FF2B5EF4-FFF2-40B4-BE49-F238E27FC236}">
                <a16:creationId xmlns:a16="http://schemas.microsoft.com/office/drawing/2014/main" id="{F551346B-40BE-4006-8442-D2DA4F055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Box 1">
            <a:extLst>
              <a:ext uri="{FF2B5EF4-FFF2-40B4-BE49-F238E27FC236}">
                <a16:creationId xmlns:a16="http://schemas.microsoft.com/office/drawing/2014/main" id="{6722C72F-68F4-47F7-955C-8B0232B40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31763"/>
            <a:ext cx="792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2060"/>
                </a:solidFill>
                <a:latin typeface="Calibri"/>
                <a:cs typeface="Calibri"/>
              </a:rPr>
              <a:t>Postupak</a:t>
            </a:r>
            <a:r>
              <a:rPr lang="en-US" altLang="en-US" sz="28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Calibri"/>
                <a:cs typeface="Calibri"/>
              </a:rPr>
              <a:t>provođenja</a:t>
            </a:r>
            <a:r>
              <a:rPr lang="en-US" altLang="en-US" sz="28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Calibri"/>
                <a:cs typeface="Calibri"/>
              </a:rPr>
              <a:t>Ankete</a:t>
            </a:r>
            <a:r>
              <a:rPr lang="en-US" altLang="en-US" sz="2800" dirty="0">
                <a:solidFill>
                  <a:srgbClr val="002060"/>
                </a:solidFill>
                <a:latin typeface="Calibri"/>
                <a:cs typeface="Calibri"/>
              </a:rPr>
              <a:t> u </a:t>
            </a:r>
            <a:r>
              <a:rPr lang="en-US" altLang="en-US" sz="2800" dirty="0" err="1">
                <a:solidFill>
                  <a:srgbClr val="002060"/>
                </a:solidFill>
                <a:latin typeface="Calibri"/>
                <a:cs typeface="Calibri"/>
              </a:rPr>
              <a:t>zemljama</a:t>
            </a:r>
            <a:r>
              <a:rPr lang="en-US" altLang="en-US" sz="2800" dirty="0">
                <a:solidFill>
                  <a:srgbClr val="002060"/>
                </a:solidFill>
                <a:latin typeface="Calibri"/>
                <a:cs typeface="Calibri"/>
              </a:rPr>
              <a:t> PEMPAL-a</a:t>
            </a:r>
          </a:p>
        </p:txBody>
      </p:sp>
      <p:pic>
        <p:nvPicPr>
          <p:cNvPr id="12293" name="Picture 2" descr="Rezultat slika za caution">
            <a:extLst>
              <a:ext uri="{FF2B5EF4-FFF2-40B4-BE49-F238E27FC236}">
                <a16:creationId xmlns:a16="http://schemas.microsoft.com/office/drawing/2014/main" id="{D51A2772-B111-449E-AFE9-5A4DD5FE7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925" y="2054225"/>
            <a:ext cx="35782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Содержимое 2">
            <a:extLst>
              <a:ext uri="{FF2B5EF4-FFF2-40B4-BE49-F238E27FC236}">
                <a16:creationId xmlns:a16="http://schemas.microsoft.com/office/drawing/2014/main" id="{BF28AA23-3663-4A43-AA96-442CAFA20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77875"/>
            <a:ext cx="5338763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Anketu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je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ispunilo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14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zemalja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PEMPAL-a: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Armenija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,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Bjelarus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, Bosna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Hercegovina,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Bugarska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, Hrvatska,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Gruzija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,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Kazahstan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, Kosovo,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Kirgiska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Republika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, Moldova, Ruska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Federacija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, Srbija,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Ukrajina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1800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1800" dirty="0">
                <a:solidFill>
                  <a:srgbClr val="0D0D0D"/>
                </a:solidFill>
                <a:latin typeface="Calibri"/>
                <a:cs typeface="Calibri"/>
              </a:rPr>
              <a:t> Uzbekistan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1800">
              <a:solidFill>
                <a:srgbClr val="0D0D0D"/>
              </a:solidFill>
            </a:endParaRPr>
          </a:p>
          <a:p>
            <a:pPr>
              <a:spcBef>
                <a:spcPct val="0"/>
              </a:spcBef>
            </a:pP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Iste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su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zemlje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također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ispunile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Anketu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za 2016.,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osim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Kazahstana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,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čime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je 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po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prvi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put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omogućena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analiza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trendova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tijekom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određenog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razdoblja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u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zemljama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PEMPAL-a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(za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zemlje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OECD-a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ovo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je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peto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izdanje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 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Ankete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000">
              <a:solidFill>
                <a:srgbClr val="0D0D0D"/>
              </a:solidFill>
            </a:endParaRPr>
          </a:p>
          <a:p>
            <a:pPr>
              <a:spcBef>
                <a:spcPts val="800"/>
              </a:spcBef>
            </a:pP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Rezultati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 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Ankete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temelje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se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na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samoprocjeni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zemalja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članica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PEMPAL-a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nije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provedeno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čišćenje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/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provjera</a:t>
            </a:r>
            <a:r>
              <a:rPr lang="en-US" altLang="en-US" sz="2000" b="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"/>
                <a:cs typeface="Calibri"/>
              </a:rPr>
              <a:t>podataka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.  I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dalje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su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vidljive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nedosljednosti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razlike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u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terminologiji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u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odgovorima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nekih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zemalja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vezano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uz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evaluacije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dubinske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analize</a:t>
            </a:r>
            <a:r>
              <a:rPr lang="en-US" altLang="en-US" sz="20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"/>
                <a:cs typeface="Calibri"/>
              </a:rPr>
              <a:t>rashoda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None/>
            </a:pPr>
            <a:endParaRPr lang="en-US" altLang="en-US" sz="2000">
              <a:solidFill>
                <a:srgbClr val="0D0D0D"/>
              </a:solidFill>
            </a:endParaRPr>
          </a:p>
        </p:txBody>
      </p:sp>
      <p:sp>
        <p:nvSpPr>
          <p:cNvPr id="12295" name="Slide Number Placeholder 4">
            <a:extLst>
              <a:ext uri="{FF2B5EF4-FFF2-40B4-BE49-F238E27FC236}">
                <a16:creationId xmlns:a16="http://schemas.microsoft.com/office/drawing/2014/main" id="{0F9F8D34-EEB4-456F-9D73-650472AE44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B95E536E-F8EF-40A6-95B9-FEDA37BF33C3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6C2C5C0-2CA9-4403-A14A-BC143FCD8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/>
          <a:p>
            <a:r>
              <a:rPr lang="en-US" altLang="en-US" cap="none">
                <a:solidFill>
                  <a:srgbClr val="0D0D0D"/>
                </a:solidFill>
              </a:rPr>
              <a:t>KARAKTERISTIKE NACIONALNOG OKVIRA UČINKA</a:t>
            </a:r>
            <a:br>
              <a:rPr lang="en-US" altLang="en-US" cap="none">
                <a:solidFill>
                  <a:srgbClr val="000000"/>
                </a:solidFill>
              </a:rPr>
            </a:br>
            <a:endParaRPr lang="en-US" altLang="en-US" cap="none">
              <a:solidFill>
                <a:srgbClr val="000000"/>
              </a:solidFill>
            </a:endParaRPr>
          </a:p>
        </p:txBody>
      </p:sp>
      <p:sp>
        <p:nvSpPr>
          <p:cNvPr id="14339" name="Text Placeholder 2">
            <a:extLst>
              <a:ext uri="{FF2B5EF4-FFF2-40B4-BE49-F238E27FC236}">
                <a16:creationId xmlns:a16="http://schemas.microsoft.com/office/drawing/2014/main" id="{ECD0721D-1021-456C-A111-C5203F544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/>
          <a:lstStyle/>
          <a:p>
            <a:r>
              <a:rPr lang="en-US" altLang="en-US" sz="3000">
                <a:solidFill>
                  <a:srgbClr val="898989"/>
                </a:solidFill>
              </a:rPr>
              <a:t>PRVI DIO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9D7DB649-0E24-424E-B8D2-6CBDE6BE7C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D3DF65CC-C4B6-433C-A7CB-9AE8A6262908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4341" name="Рисунок 11" descr="pempal-logo.jpg">
            <a:extLst>
              <a:ext uri="{FF2B5EF4-FFF2-40B4-BE49-F238E27FC236}">
                <a16:creationId xmlns:a16="http://schemas.microsoft.com/office/drawing/2014/main" id="{DAB3AE81-DD72-4F48-B83A-A09115E5B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>
            <a:extLst>
              <a:ext uri="{FF2B5EF4-FFF2-40B4-BE49-F238E27FC236}">
                <a16:creationId xmlns:a16="http://schemas.microsoft.com/office/drawing/2014/main" id="{DB0894DB-F874-4439-9AD1-EA20C7902F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85825" y="874713"/>
            <a:ext cx="8763000" cy="5711825"/>
          </a:xfrm>
        </p:spPr>
        <p:txBody>
          <a:bodyPr/>
          <a:lstStyle/>
          <a:p>
            <a:pPr marL="285750" indent="-285750" algn="just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 err="1">
                <a:solidFill>
                  <a:srgbClr val="0D0D0D"/>
                </a:solidFill>
              </a:rPr>
              <a:t>Obvezni</a:t>
            </a:r>
            <a:r>
              <a:rPr lang="en-US" altLang="en-US" sz="2000" b="1" dirty="0">
                <a:solidFill>
                  <a:srgbClr val="0D0D0D"/>
                </a:solidFill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</a:rPr>
              <a:t>okviri</a:t>
            </a:r>
            <a:r>
              <a:rPr lang="en-US" altLang="en-US" sz="2000" b="1" dirty="0">
                <a:solidFill>
                  <a:srgbClr val="0D0D0D"/>
                </a:solidFill>
              </a:rPr>
              <a:t> za </a:t>
            </a:r>
            <a:r>
              <a:rPr lang="en-US" altLang="en-US" sz="2000" b="1" dirty="0" err="1">
                <a:solidFill>
                  <a:srgbClr val="0D0D0D"/>
                </a:solidFill>
              </a:rPr>
              <a:t>sve</a:t>
            </a:r>
            <a:r>
              <a:rPr lang="en-US" altLang="en-US" sz="2000" dirty="0">
                <a:solidFill>
                  <a:srgbClr val="0D0D0D"/>
                </a:solidFill>
              </a:rPr>
              <a:t> u </a:t>
            </a:r>
            <a:r>
              <a:rPr lang="en-US" altLang="en-US" sz="2000" dirty="0" err="1">
                <a:solidFill>
                  <a:srgbClr val="0D0D0D"/>
                </a:solidFill>
              </a:rPr>
              <a:t>skoro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svim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zemljama</a:t>
            </a:r>
            <a:r>
              <a:rPr lang="en-US" altLang="en-US" sz="2000" dirty="0">
                <a:solidFill>
                  <a:srgbClr val="0D0D0D"/>
                </a:solidFill>
              </a:rPr>
              <a:t> PEMPAL-a </a:t>
            </a:r>
            <a:endParaRPr lang="en-US" altLang="en-US" sz="2000">
              <a:solidFill>
                <a:srgbClr val="0D0D0D"/>
              </a:solidFill>
            </a:endParaRPr>
          </a:p>
          <a:p>
            <a:pPr marL="285750" indent="-285750" algn="just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D0D0D"/>
                </a:solidFill>
              </a:rPr>
              <a:t>Od </a:t>
            </a:r>
            <a:r>
              <a:rPr lang="en-US" altLang="en-US" sz="2000" dirty="0" err="1">
                <a:solidFill>
                  <a:srgbClr val="0D0D0D"/>
                </a:solidFill>
              </a:rPr>
              <a:t>svih</a:t>
            </a:r>
            <a:r>
              <a:rPr lang="en-US" altLang="en-US" sz="2000" dirty="0">
                <a:solidFill>
                  <a:srgbClr val="0D0D0D"/>
                </a:solidFill>
              </a:rPr>
              <a:t> 14 </a:t>
            </a:r>
            <a:r>
              <a:rPr lang="en-US" altLang="en-US" sz="2000" dirty="0" err="1">
                <a:solidFill>
                  <a:srgbClr val="0D0D0D"/>
                </a:solidFill>
              </a:rPr>
              <a:t>zemalja</a:t>
            </a:r>
            <a:r>
              <a:rPr lang="en-US" altLang="en-US" sz="2000" dirty="0">
                <a:solidFill>
                  <a:srgbClr val="0D0D0D"/>
                </a:solidFill>
              </a:rPr>
              <a:t>, </a:t>
            </a:r>
            <a:r>
              <a:rPr lang="en-US" altLang="en-US" sz="2000" dirty="0" err="1">
                <a:solidFill>
                  <a:srgbClr val="0D0D0D"/>
                </a:solidFill>
              </a:rPr>
              <a:t>samo</a:t>
            </a:r>
            <a:r>
              <a:rPr lang="en-US" altLang="en-US" sz="2000" dirty="0">
                <a:solidFill>
                  <a:srgbClr val="0D0D0D"/>
                </a:solidFill>
              </a:rPr>
              <a:t> u </a:t>
            </a:r>
            <a:r>
              <a:rPr lang="en-US" altLang="en-US" sz="2000" dirty="0" err="1">
                <a:solidFill>
                  <a:srgbClr val="0D0D0D"/>
                </a:solidFill>
              </a:rPr>
              <a:t>Uzbekistanu</a:t>
            </a:r>
            <a:r>
              <a:rPr lang="en-US" altLang="en-US" sz="2000" dirty="0">
                <a:solidFill>
                  <a:srgbClr val="0D0D0D"/>
                </a:solidFill>
              </a:rPr>
              <a:t> ne </a:t>
            </a:r>
            <a:r>
              <a:rPr lang="en-US" altLang="en-US" sz="2000" dirty="0" err="1">
                <a:solidFill>
                  <a:srgbClr val="0D0D0D"/>
                </a:solidFill>
              </a:rPr>
              <a:t>postoji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nacionalni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okvir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učinka</a:t>
            </a:r>
            <a:r>
              <a:rPr lang="en-US" altLang="en-US" sz="2000" dirty="0">
                <a:solidFill>
                  <a:srgbClr val="0D0D0D"/>
                </a:solidFill>
              </a:rPr>
              <a:t>, a u </a:t>
            </a:r>
            <a:r>
              <a:rPr lang="en-US" altLang="en-US" sz="2000" dirty="0" err="1">
                <a:solidFill>
                  <a:srgbClr val="0D0D0D"/>
                </a:solidFill>
              </a:rPr>
              <a:t>Bjelarusu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postoji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opcionalni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okvir</a:t>
            </a:r>
            <a:endParaRPr lang="en-US" altLang="en-US" sz="2000" dirty="0" err="1">
              <a:solidFill>
                <a:srgbClr val="0D0D0D"/>
              </a:solidFill>
              <a:cs typeface="Calibri"/>
            </a:endParaRPr>
          </a:p>
          <a:p>
            <a:pPr marL="285750" indent="-285750" algn="just">
              <a:spcBef>
                <a:spcPct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0000"/>
                </a:solidFill>
              </a:rPr>
              <a:t>Kosovo je </a:t>
            </a:r>
            <a:r>
              <a:rPr lang="en-US" altLang="en-US" sz="2000" dirty="0" err="1">
                <a:solidFill>
                  <a:srgbClr val="000000"/>
                </a:solidFill>
              </a:rPr>
              <a:t>prešlo</a:t>
            </a:r>
            <a:r>
              <a:rPr lang="en-US" altLang="en-US" sz="2000" dirty="0">
                <a:solidFill>
                  <a:srgbClr val="000000"/>
                </a:solidFill>
              </a:rPr>
              <a:t> s </a:t>
            </a:r>
            <a:r>
              <a:rPr lang="en-US" altLang="en-US" sz="2000" dirty="0" err="1">
                <a:solidFill>
                  <a:srgbClr val="000000"/>
                </a:solidFill>
              </a:rPr>
              <a:t>opcionalnog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okvira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na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obvezni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okvir</a:t>
            </a:r>
            <a:r>
              <a:rPr lang="en-US" altLang="en-US" sz="2000" dirty="0">
                <a:solidFill>
                  <a:srgbClr val="000000"/>
                </a:solidFill>
              </a:rPr>
              <a:t> 2016.</a:t>
            </a:r>
            <a:endParaRPr lang="en-US" altLang="en-US" sz="2000" dirty="0">
              <a:solidFill>
                <a:srgbClr val="000000"/>
              </a:solidFill>
              <a:cs typeface="Calibri"/>
            </a:endParaRPr>
          </a:p>
          <a:p>
            <a:pPr marL="285750" indent="-285750" algn="just"/>
            <a:endParaRPr lang="en-US" altLang="en-US" sz="2000">
              <a:solidFill>
                <a:srgbClr val="000000"/>
              </a:solidFill>
            </a:endParaRPr>
          </a:p>
          <a:p>
            <a:pPr marL="285750" indent="-285750" algn="just"/>
            <a:r>
              <a:rPr lang="en-US" altLang="en-US" sz="1800" dirty="0">
                <a:solidFill>
                  <a:srgbClr val="0D0D0D"/>
                </a:solidFill>
              </a:rPr>
              <a:t>  </a:t>
            </a:r>
            <a:endParaRPr lang="en-US" altLang="en-US" sz="1800" dirty="0">
              <a:solidFill>
                <a:srgbClr val="0D0D0D"/>
              </a:solidFill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en-US" sz="1800">
              <a:solidFill>
                <a:srgbClr val="0D0D0D"/>
              </a:solidFill>
            </a:endParaRPr>
          </a:p>
          <a:p>
            <a:pPr marL="285750" indent="-285750" algn="just"/>
            <a:endParaRPr lang="en-US" altLang="en-US" sz="1800">
              <a:solidFill>
                <a:srgbClr val="0D0D0D"/>
              </a:solidFill>
            </a:endParaRPr>
          </a:p>
        </p:txBody>
      </p:sp>
      <p:pic>
        <p:nvPicPr>
          <p:cNvPr id="15363" name="Рисунок 11" descr="pempal-logo.jpg">
            <a:extLst>
              <a:ext uri="{FF2B5EF4-FFF2-40B4-BE49-F238E27FC236}">
                <a16:creationId xmlns:a16="http://schemas.microsoft.com/office/drawing/2014/main" id="{4DD5A0F4-201F-4B30-9218-C7D5842EF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Box 1">
            <a:extLst>
              <a:ext uri="{FF2B5EF4-FFF2-40B4-BE49-F238E27FC236}">
                <a16:creationId xmlns:a16="http://schemas.microsoft.com/office/drawing/2014/main" id="{174E4515-9962-454E-A275-998B09A9C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" y="117475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2060"/>
                </a:solidFill>
              </a:rPr>
              <a:t>Okviri planiranja proračuna prema učinku</a:t>
            </a:r>
          </a:p>
        </p:txBody>
      </p:sp>
      <p:sp>
        <p:nvSpPr>
          <p:cNvPr id="15365" name="Slide Number Placeholder 7">
            <a:extLst>
              <a:ext uri="{FF2B5EF4-FFF2-40B4-BE49-F238E27FC236}">
                <a16:creationId xmlns:a16="http://schemas.microsoft.com/office/drawing/2014/main" id="{201B871E-1DF4-40AF-A25C-6E1BE07D41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B3879429-20E2-4788-BB94-DE46846AD6DA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/>
        </p:nvGraphicFramePr>
        <p:xfrm>
          <a:off x="1053904" y="1447800"/>
          <a:ext cx="8425383" cy="5312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367" name="TextBox 1">
            <a:extLst>
              <a:ext uri="{FF2B5EF4-FFF2-40B4-BE49-F238E27FC236}">
                <a16:creationId xmlns:a16="http://schemas.microsoft.com/office/drawing/2014/main" id="{077C36B8-3DAB-4B27-8D45-DC3805D7C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267200"/>
            <a:ext cx="16891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</a:rPr>
              <a:t>Zemlje OECD-a</a:t>
            </a:r>
          </a:p>
        </p:txBody>
      </p:sp>
      <p:sp>
        <p:nvSpPr>
          <p:cNvPr id="15368" name="TextBox 1">
            <a:extLst>
              <a:ext uri="{FF2B5EF4-FFF2-40B4-BE49-F238E27FC236}">
                <a16:creationId xmlns:a16="http://schemas.microsoft.com/office/drawing/2014/main" id="{77689BDF-50C9-40E6-9BDC-A4500DCEC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4925" y="5268913"/>
            <a:ext cx="3962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</a:rPr>
              <a:t>Obvezan za resorna ministarstva i agencije</a:t>
            </a:r>
          </a:p>
        </p:txBody>
      </p:sp>
      <p:sp>
        <p:nvSpPr>
          <p:cNvPr id="15369" name="TextBox 1">
            <a:extLst>
              <a:ext uri="{FF2B5EF4-FFF2-40B4-BE49-F238E27FC236}">
                <a16:creationId xmlns:a16="http://schemas.microsoft.com/office/drawing/2014/main" id="{726C85CA-5ACD-4356-BD98-A9D74ECBA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4925" y="5622925"/>
            <a:ext cx="3962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</a:rPr>
              <a:t>Obvezan samo za resorna ministarstva</a:t>
            </a:r>
          </a:p>
        </p:txBody>
      </p:sp>
      <p:sp>
        <p:nvSpPr>
          <p:cNvPr id="15370" name="TextBox 1">
            <a:extLst>
              <a:ext uri="{FF2B5EF4-FFF2-40B4-BE49-F238E27FC236}">
                <a16:creationId xmlns:a16="http://schemas.microsoft.com/office/drawing/2014/main" id="{BD144870-5A3D-4458-8C45-371A3BCAA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4925" y="6051550"/>
            <a:ext cx="3962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</a:rPr>
              <a:t>Opcionalan za resorna ministarstva i agencije</a:t>
            </a:r>
          </a:p>
        </p:txBody>
      </p:sp>
      <p:sp>
        <p:nvSpPr>
          <p:cNvPr id="15371" name="TextBox 1">
            <a:extLst>
              <a:ext uri="{FF2B5EF4-FFF2-40B4-BE49-F238E27FC236}">
                <a16:creationId xmlns:a16="http://schemas.microsoft.com/office/drawing/2014/main" id="{D65E23BF-DFD7-419A-8BFC-B19EB9EF9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4925" y="6416675"/>
            <a:ext cx="3962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SzPct val="100000"/>
            </a:pPr>
            <a:r>
              <a:rPr lang="en-US" altLang="en-US" sz="1400" b="1">
                <a:solidFill>
                  <a:srgbClr val="000000"/>
                </a:solidFill>
                <a:latin typeface="Calibri" panose="020F0502020204030204" pitchFamily="34" charset="0"/>
              </a:rPr>
              <a:t>Ne postoji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ubtitle 2">
            <a:extLst>
              <a:ext uri="{FF2B5EF4-FFF2-40B4-BE49-F238E27FC236}">
                <a16:creationId xmlns:a16="http://schemas.microsoft.com/office/drawing/2014/main" id="{9E45025C-8146-42EC-9BC4-0DC48157EE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36650" y="1000125"/>
            <a:ext cx="8183563" cy="5711825"/>
          </a:xfrm>
        </p:spPr>
        <p:txBody>
          <a:bodyPr/>
          <a:lstStyle/>
          <a:p>
            <a:pPr marL="285750" indent="-285750" algn="just">
              <a:lnSpc>
                <a:spcPct val="90000"/>
              </a:lnSpc>
              <a:spcBef>
                <a:spcPct val="0"/>
              </a:spcBef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US" altLang="en-US" sz="2600" b="1">
                <a:solidFill>
                  <a:srgbClr val="0D0D0D"/>
                </a:solidFill>
              </a:rPr>
              <a:t>Širi i ujednačeniji obuhvat okvira u zemljama PEMPAL-a</a:t>
            </a:r>
            <a:r>
              <a:rPr lang="en-US" altLang="en-US" sz="2600">
                <a:solidFill>
                  <a:srgbClr val="0D0D0D"/>
                </a:solidFill>
              </a:rPr>
              <a:t> u odnosu na zemlje OECD-a, kao i u 2016. (68 % zemalja sada ima obvezni okvir za oboje, u odnosu na 51 % 2016.)</a:t>
            </a:r>
            <a:r>
              <a:rPr lang="en-US" altLang="en-US" sz="2800">
                <a:solidFill>
                  <a:srgbClr val="898989"/>
                </a:solidFill>
              </a:rPr>
              <a:t> </a:t>
            </a:r>
          </a:p>
          <a:p>
            <a:pPr marL="285750" indent="-285750" algn="just">
              <a:lnSpc>
                <a:spcPct val="90000"/>
              </a:lnSpc>
              <a:spcBef>
                <a:spcPct val="0"/>
              </a:spcBef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US" altLang="en-US" sz="2600">
                <a:solidFill>
                  <a:srgbClr val="0D0D0D"/>
                </a:solidFill>
              </a:rPr>
              <a:t>Trend </a:t>
            </a:r>
            <a:r>
              <a:rPr lang="en-US" altLang="en-US" sz="2600" b="1">
                <a:solidFill>
                  <a:srgbClr val="0D0D0D"/>
                </a:solidFill>
              </a:rPr>
              <a:t>povećanja ujednačenosti i obuhvata u zemljama OECD-a</a:t>
            </a:r>
            <a:r>
              <a:rPr lang="en-US" altLang="en-US" sz="2600">
                <a:solidFill>
                  <a:srgbClr val="0D0D0D"/>
                </a:solidFill>
              </a:rPr>
              <a:t> (33 zemlje odgovorile su na OECD-ovu anketu za 2018.)</a:t>
            </a:r>
          </a:p>
          <a:p>
            <a:pPr marL="285750" indent="-285750" algn="just">
              <a:lnSpc>
                <a:spcPct val="90000"/>
              </a:lnSpc>
              <a:spcBef>
                <a:spcPct val="0"/>
              </a:spcBef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US" altLang="en-US" sz="2600">
                <a:solidFill>
                  <a:srgbClr val="0D0D0D"/>
                </a:solidFill>
              </a:rPr>
              <a:t>Broj zemalja OECD-a s obveznim okvirom i za resorna ministarstva i za agencije u se povećao sa 17 zemalja 2011. na 18 zemalja 2016. te na 23 zemlje 2018.</a:t>
            </a:r>
          </a:p>
          <a:p>
            <a:pPr marL="285750" indent="-285750" algn="just">
              <a:lnSpc>
                <a:spcPct val="90000"/>
              </a:lnSpc>
              <a:spcBef>
                <a:spcPct val="0"/>
              </a:spcBef>
              <a:spcAft>
                <a:spcPts val="1400"/>
              </a:spcAft>
              <a:buFont typeface="Arial" panose="020B0604020202020204" pitchFamily="34" charset="0"/>
              <a:buChar char="•"/>
            </a:pPr>
            <a:r>
              <a:rPr lang="en-US" altLang="en-US" sz="2600">
                <a:solidFill>
                  <a:srgbClr val="0D0D0D"/>
                </a:solidFill>
              </a:rPr>
              <a:t>Primjeri zemalja OECD-a koje su nedavno uvele obvezne okvire: Belgija i Mađarska</a:t>
            </a:r>
          </a:p>
          <a:p>
            <a:pPr marL="285750" indent="-285750" algn="just">
              <a:lnSpc>
                <a:spcPct val="90000"/>
              </a:lnSpc>
            </a:pPr>
            <a:endParaRPr lang="en-US" altLang="en-US" sz="2600">
              <a:solidFill>
                <a:srgbClr val="0D0D0D"/>
              </a:solidFill>
            </a:endParaRPr>
          </a:p>
          <a:p>
            <a:pPr marL="285750" indent="-285750" algn="just">
              <a:lnSpc>
                <a:spcPct val="90000"/>
              </a:lnSpc>
            </a:pPr>
            <a:r>
              <a:rPr lang="en-US" altLang="en-US" sz="1800">
                <a:solidFill>
                  <a:srgbClr val="0D0D0D"/>
                </a:solidFill>
              </a:rPr>
              <a:t>  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800">
              <a:solidFill>
                <a:srgbClr val="0D0D0D"/>
              </a:solidFill>
            </a:endParaRPr>
          </a:p>
          <a:p>
            <a:pPr marL="285750" indent="-285750" algn="just">
              <a:lnSpc>
                <a:spcPct val="90000"/>
              </a:lnSpc>
            </a:pPr>
            <a:endParaRPr lang="en-US" altLang="en-US" sz="1800">
              <a:solidFill>
                <a:srgbClr val="0D0D0D"/>
              </a:solidFill>
            </a:endParaRPr>
          </a:p>
        </p:txBody>
      </p:sp>
      <p:pic>
        <p:nvPicPr>
          <p:cNvPr id="17411" name="Рисунок 11" descr="pempal-logo.jpg">
            <a:extLst>
              <a:ext uri="{FF2B5EF4-FFF2-40B4-BE49-F238E27FC236}">
                <a16:creationId xmlns:a16="http://schemas.microsoft.com/office/drawing/2014/main" id="{12DB6C3F-0A61-41D9-B489-37711A4C7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Box 1">
            <a:extLst>
              <a:ext uri="{FF2B5EF4-FFF2-40B4-BE49-F238E27FC236}">
                <a16:creationId xmlns:a16="http://schemas.microsoft.com/office/drawing/2014/main" id="{7C735630-5D8A-48A3-83C3-DDDAE6AFF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" y="117475"/>
            <a:ext cx="883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2060"/>
                </a:solidFill>
              </a:rPr>
              <a:t>Okviri planiranja proračuna prema učinku</a:t>
            </a:r>
          </a:p>
        </p:txBody>
      </p:sp>
      <p:sp>
        <p:nvSpPr>
          <p:cNvPr id="17413" name="Slide Number Placeholder 7">
            <a:extLst>
              <a:ext uri="{FF2B5EF4-FFF2-40B4-BE49-F238E27FC236}">
                <a16:creationId xmlns:a16="http://schemas.microsoft.com/office/drawing/2014/main" id="{7345AABF-B99B-4A36-A40B-8159D3723A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BD0CAD9C-2C82-4FFF-A4D0-50224539698D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11" descr="pempal-logo.jpg">
            <a:extLst>
              <a:ext uri="{FF2B5EF4-FFF2-40B4-BE49-F238E27FC236}">
                <a16:creationId xmlns:a16="http://schemas.microsoft.com/office/drawing/2014/main" id="{E8AE555C-674E-43A6-A228-6FE9BA319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Box 1">
            <a:extLst>
              <a:ext uri="{FF2B5EF4-FFF2-40B4-BE49-F238E27FC236}">
                <a16:creationId xmlns:a16="http://schemas.microsoft.com/office/drawing/2014/main" id="{8E6B0D4E-41B3-4F19-8300-6EBE353D3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" y="117475"/>
            <a:ext cx="883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2060"/>
                </a:solidFill>
              </a:rPr>
              <a:t>Pravni/regulatorni temelj za planiranje proračuna prema učinku</a:t>
            </a:r>
          </a:p>
        </p:txBody>
      </p:sp>
      <p:sp>
        <p:nvSpPr>
          <p:cNvPr id="19460" name="Subtitle 2">
            <a:extLst>
              <a:ext uri="{FF2B5EF4-FFF2-40B4-BE49-F238E27FC236}">
                <a16:creationId xmlns:a16="http://schemas.microsoft.com/office/drawing/2014/main" id="{28EBA13A-A049-4966-86DD-C96F80FD9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774700"/>
            <a:ext cx="8839200" cy="544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en-US" altLang="en-US" sz="2000" b="1">
                <a:solidFill>
                  <a:srgbClr val="0D0D0D"/>
                </a:solidFill>
              </a:rPr>
              <a:t>Sastavni dio organskog zakona o proračunu u skoro svim zemljama </a:t>
            </a:r>
            <a:r>
              <a:rPr lang="en-US" altLang="en-US" sz="2000">
                <a:solidFill>
                  <a:srgbClr val="0D0D0D"/>
                </a:solidFill>
              </a:rPr>
              <a:t>PEMPAL-a (2/3 u OECD-u), osim u Bjelarusu (predsjednički dekret) i Kosovu</a:t>
            </a:r>
          </a:p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en-US" altLang="en-US" sz="2000">
                <a:solidFill>
                  <a:srgbClr val="0D0D0D"/>
                </a:solidFill>
              </a:rPr>
              <a:t>Isto tako, dio propisa/uputa za pripremu proračuna u većini zemalja PEMPAL-a (u 2/3 zemalja navedeno i u organskom zakonu i u uputama)</a:t>
            </a:r>
          </a:p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en-US" altLang="en-US" sz="2000" b="1">
                <a:solidFill>
                  <a:srgbClr val="0D0D0D"/>
                </a:solidFill>
              </a:rPr>
              <a:t>Ne postoji poseban zakon</a:t>
            </a:r>
            <a:r>
              <a:rPr lang="en-US" altLang="en-US" sz="2000">
                <a:solidFill>
                  <a:srgbClr val="0D0D0D"/>
                </a:solidFill>
              </a:rPr>
              <a:t> ni u jednoj zemlji PEMPAL-a</a:t>
            </a:r>
          </a:p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en-US" altLang="en-US" sz="2000">
                <a:solidFill>
                  <a:srgbClr val="000000"/>
                </a:solidFill>
              </a:rPr>
              <a:t>Od 31 zemlje OECD-a, u 20 se zemalja spominje u proračunskim propisima/uputama, u 20 u organskom zakonu o proračunu i u dvije (Australija i Italija) u posebnom zakonu</a:t>
            </a:r>
          </a:p>
        </p:txBody>
      </p:sp>
      <p:sp>
        <p:nvSpPr>
          <p:cNvPr id="19461" name="Slide Number Placeholder 9">
            <a:extLst>
              <a:ext uri="{FF2B5EF4-FFF2-40B4-BE49-F238E27FC236}">
                <a16:creationId xmlns:a16="http://schemas.microsoft.com/office/drawing/2014/main" id="{003BA4BB-231B-40A4-9FF0-5A3AABF3C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fld id="{5DA30FA1-EBBF-4D46-9B5F-9EB93D717609}" type="slidenum">
              <a:rPr lang="en-US" altLang="en-US" sz="1200" smtClean="0">
                <a:solidFill>
                  <a:srgbClr val="898989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35140CB-ABD2-B048-8EDD-0A65EC0669CC}"/>
              </a:ext>
            </a:extLst>
          </p:cNvPr>
          <p:cNvGraphicFramePr>
            <a:graphicFrameLocks/>
          </p:cNvGraphicFramePr>
          <p:nvPr/>
        </p:nvGraphicFramePr>
        <p:xfrm>
          <a:off x="990600" y="3494272"/>
          <a:ext cx="9144000" cy="336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463" name="TextBox 2">
            <a:extLst>
              <a:ext uri="{FF2B5EF4-FFF2-40B4-BE49-F238E27FC236}">
                <a16:creationId xmlns:a16="http://schemas.microsoft.com/office/drawing/2014/main" id="{45F836A8-90AB-4877-B406-C81C22D18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657600"/>
            <a:ext cx="4037013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Uključeno u propise ili postojeće upute za pripremu godišnjeg proračuna</a:t>
            </a:r>
          </a:p>
        </p:txBody>
      </p:sp>
      <p:sp>
        <p:nvSpPr>
          <p:cNvPr id="19464" name="TextBox 7">
            <a:extLst>
              <a:ext uri="{FF2B5EF4-FFF2-40B4-BE49-F238E27FC236}">
                <a16:creationId xmlns:a16="http://schemas.microsoft.com/office/drawing/2014/main" id="{892D288C-4795-476E-8B7D-65D1B3491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835525"/>
            <a:ext cx="4037013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Odredbe u sklopu organskog zakona o proračunu</a:t>
            </a:r>
          </a:p>
        </p:txBody>
      </p:sp>
      <p:sp>
        <p:nvSpPr>
          <p:cNvPr id="19465" name="TextBox 11">
            <a:extLst>
              <a:ext uri="{FF2B5EF4-FFF2-40B4-BE49-F238E27FC236}">
                <a16:creationId xmlns:a16="http://schemas.microsoft.com/office/drawing/2014/main" id="{6B8709A1-7586-44C0-8EF5-DB464B67C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768975"/>
            <a:ext cx="4037013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Poseban zakon o učinku</a:t>
            </a:r>
          </a:p>
        </p:txBody>
      </p:sp>
      <p:sp>
        <p:nvSpPr>
          <p:cNvPr id="19466" name="TextBox 12">
            <a:extLst>
              <a:ext uri="{FF2B5EF4-FFF2-40B4-BE49-F238E27FC236}">
                <a16:creationId xmlns:a16="http://schemas.microsoft.com/office/drawing/2014/main" id="{9BBDCE6B-5C88-4A37-A9EF-EBE7B1573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457950"/>
            <a:ext cx="762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PEMPAL</a:t>
            </a:r>
          </a:p>
        </p:txBody>
      </p:sp>
      <p:sp>
        <p:nvSpPr>
          <p:cNvPr id="19467" name="TextBox 13">
            <a:extLst>
              <a:ext uri="{FF2B5EF4-FFF2-40B4-BE49-F238E27FC236}">
                <a16:creationId xmlns:a16="http://schemas.microsoft.com/office/drawing/2014/main" id="{AD5F65B9-AD4F-4F30-9519-AF275CAF5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3275" y="6462713"/>
            <a:ext cx="762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OECD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1924</Words>
  <Application>Microsoft Office PowerPoint</Application>
  <PresentationFormat>A4 Paper (210x297 mm)</PresentationFormat>
  <Paragraphs>339</Paragraphs>
  <Slides>23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Rezultati Ankete OECD-a o planiranju proračuna prema učinku za zemlje PEMPAL-a za 2018.</vt:lpstr>
      <vt:lpstr>PowerPoint Presentation</vt:lpstr>
      <vt:lpstr>PowerPoint Presentation</vt:lpstr>
      <vt:lpstr>PowerPoint Presentation</vt:lpstr>
      <vt:lpstr>PowerPoint Presentation</vt:lpstr>
      <vt:lpstr>KARAKTERISTIKE NACIONALNOG OKVIRA UČINKA </vt:lpstr>
      <vt:lpstr>PowerPoint Presentation</vt:lpstr>
      <vt:lpstr>PowerPoint Presentation</vt:lpstr>
      <vt:lpstr>PowerPoint Presentation</vt:lpstr>
      <vt:lpstr>PowerPoint Presentation</vt:lpstr>
      <vt:lpstr>POKAZATELJI UČINKA   </vt:lpstr>
      <vt:lpstr>PowerPoint Presentation</vt:lpstr>
      <vt:lpstr>PowerPoint Presentation</vt:lpstr>
      <vt:lpstr>PowerPoint Presentation</vt:lpstr>
      <vt:lpstr>PowerPoint Presentation</vt:lpstr>
      <vt:lpstr>UPOTREBA INFORMACIJA O UČINKU   </vt:lpstr>
      <vt:lpstr>PowerPoint Presentation</vt:lpstr>
      <vt:lpstr>PowerPoint Presentation</vt:lpstr>
      <vt:lpstr>PowerPoint Presentation</vt:lpstr>
      <vt:lpstr>PowerPoint Presentation</vt:lpstr>
      <vt:lpstr>IZAZOVI U PLANIRANJU PRORAČUNA PREMA UČINKU   </vt:lpstr>
      <vt:lpstr>PowerPoint Presentation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subject/>
  <dc:creator>Deanna Aubrey</dc:creator>
  <cp:keywords>BCOP Budget Literacy and Transparency Working Group</cp:keywords>
  <dc:description/>
  <cp:lastModifiedBy>Assia</cp:lastModifiedBy>
  <cp:revision>883</cp:revision>
  <cp:lastPrinted>2018-11-22T10:27:53Z</cp:lastPrinted>
  <dcterms:created xsi:type="dcterms:W3CDTF">2010-10-04T16:57:49Z</dcterms:created>
  <dcterms:modified xsi:type="dcterms:W3CDTF">2019-03-14T20:50:33Z</dcterms:modified>
  <cp:category>PEMPAL</cp:category>
</cp:coreProperties>
</file>