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71" r:id="rId2"/>
    <p:sldId id="410" r:id="rId3"/>
    <p:sldId id="422" r:id="rId4"/>
    <p:sldId id="423" r:id="rId5"/>
    <p:sldId id="425" r:id="rId6"/>
    <p:sldId id="432" r:id="rId7"/>
    <p:sldId id="426" r:id="rId8"/>
    <p:sldId id="427" r:id="rId9"/>
    <p:sldId id="428" r:id="rId10"/>
    <p:sldId id="430" r:id="rId11"/>
    <p:sldId id="429" r:id="rId12"/>
    <p:sldId id="421" r:id="rId13"/>
    <p:sldId id="431" r:id="rId14"/>
    <p:sldId id="312" r:id="rId15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04" autoAdjust="0"/>
    <p:restoredTop sz="95903" autoAdjust="0"/>
  </p:normalViewPr>
  <p:slideViewPr>
    <p:cSldViewPr>
      <p:cViewPr>
        <p:scale>
          <a:sx n="110" d="100"/>
          <a:sy n="110" d="100"/>
        </p:scale>
        <p:origin x="1170" y="564"/>
      </p:cViewPr>
      <p:guideLst>
        <p:guide orient="horz" pos="2160"/>
        <p:guide pos="2880"/>
        <p:guide pos="3120"/>
      </p:guideLst>
    </p:cSldViewPr>
  </p:slideViewPr>
  <p:outlineViewPr>
    <p:cViewPr>
      <p:scale>
        <a:sx n="33" d="100"/>
        <a:sy n="33" d="100"/>
      </p:scale>
      <p:origin x="0" y="-9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7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Anne's%202018_Charts%20for%20presentation_PB%20Network%20Meeting_draft_16112018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sers\naida\Desktop\ALL%20032019%202018%20NC%20presentation%20Excel%20for%20interpret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41601049868767"/>
          <c:y val="0.18560185185185185"/>
          <c:w val="0.45636176727909011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'13_SR Regulatory basis'!$B$13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'13_SR Regulatory basis'!$A$14:$A$18</c:f>
              <c:strCache>
                <c:ptCount val="5"/>
                <c:pt idx="0">
                  <c:v>A separate law on spending reviews</c:v>
                </c:pt>
                <c:pt idx="1">
                  <c:v>Basic/organic budget law</c:v>
                </c:pt>
                <c:pt idx="2">
                  <c:v>Guidelines/methodology for spending reviews</c:v>
                </c:pt>
                <c:pt idx="3">
                  <c:v>An executive order</c:v>
                </c:pt>
                <c:pt idx="4">
                  <c:v>There are no established guidelines (each spending review has its own ToR)</c:v>
                </c:pt>
              </c:strCache>
            </c:strRef>
          </c:cat>
          <c:val>
            <c:numRef>
              <c:f>'13_SR Regulatory basis'!$B$14:$B$18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19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6-1A4C-9E23-2C01C3F666A0}"/>
            </c:ext>
          </c:extLst>
        </c:ser>
        <c:ser>
          <c:idx val="1"/>
          <c:order val="1"/>
          <c:tx>
            <c:strRef>
              <c:f>'13_SR Regulatory basis'!$C$13</c:f>
              <c:strCache>
                <c:ptCount val="1"/>
                <c:pt idx="0">
                  <c:v>PEMPAL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'13_SR Regulatory basis'!$A$14:$A$18</c:f>
              <c:strCache>
                <c:ptCount val="5"/>
                <c:pt idx="0">
                  <c:v>A separate law on spending reviews</c:v>
                </c:pt>
                <c:pt idx="1">
                  <c:v>Basic/organic budget law</c:v>
                </c:pt>
                <c:pt idx="2">
                  <c:v>Guidelines/methodology for spending reviews</c:v>
                </c:pt>
                <c:pt idx="3">
                  <c:v>An executive order</c:v>
                </c:pt>
                <c:pt idx="4">
                  <c:v>There are no established guidelines (each spending review has its own ToR)</c:v>
                </c:pt>
              </c:strCache>
            </c:strRef>
          </c:cat>
          <c:val>
            <c:numRef>
              <c:f>'13_SR Regulatory basis'!$C$14:$C$18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6-1A4C-9E23-2C01C3F66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6817896"/>
        <c:axId val="606824456"/>
      </c:barChart>
      <c:catAx>
        <c:axId val="606817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06824456"/>
        <c:crosses val="autoZero"/>
        <c:auto val="1"/>
        <c:lblAlgn val="ctr"/>
        <c:lblOffset val="100"/>
        <c:noMultiLvlLbl val="0"/>
      </c:catAx>
      <c:valAx>
        <c:axId val="606824456"/>
        <c:scaling>
          <c:orientation val="minMax"/>
          <c:max val="2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06817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63440556477529"/>
          <c:y val="0.92710566480879786"/>
          <c:w val="0.32290557850672252"/>
          <c:h val="6.94024107476485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370200097945448"/>
          <c:y val="0.19517292933320043"/>
          <c:w val="0.62238456387843677"/>
          <c:h val="0.61802010970044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'17_SR Main challenges'!$C$76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'17_SR Main challenges'!$B$77:$B$88</c:f>
              <c:strCache>
                <c:ptCount val="12"/>
                <c:pt idx="0">
                  <c:v>Gaming behaviour</c:v>
                </c:pt>
                <c:pt idx="1">
                  <c:v>Senior civil service support</c:v>
                </c:pt>
                <c:pt idx="2">
                  <c:v>Political support (legislative)</c:v>
                </c:pt>
                <c:pt idx="3">
                  <c:v>ICT</c:v>
                </c:pt>
                <c:pt idx="4">
                  <c:v>Political support (executive)</c:v>
                </c:pt>
                <c:pt idx="5">
                  <c:v>Quality of performance information/data</c:v>
                </c:pt>
                <c:pt idx="6">
                  <c:v>Availability of performance information</c:v>
                </c:pt>
                <c:pt idx="7">
                  <c:v>Framework/methodology</c:v>
                </c:pt>
                <c:pt idx="8">
                  <c:v>Time constraints for implementation</c:v>
                </c:pt>
                <c:pt idx="9">
                  <c:v>Inattention to implementation</c:v>
                </c:pt>
                <c:pt idx="10">
                  <c:v>Capability (e.g. technical expertise)</c:v>
                </c:pt>
                <c:pt idx="11">
                  <c:v>Lack of capacity (e.g. available staff)</c:v>
                </c:pt>
              </c:strCache>
            </c:strRef>
          </c:cat>
          <c:val>
            <c:numRef>
              <c:f>'17_SR Main challenges'!$C$77:$C$88</c:f>
              <c:numCache>
                <c:formatCode>#,##0.0</c:formatCode>
                <c:ptCount val="12"/>
                <c:pt idx="0">
                  <c:v>1.4347826086956521</c:v>
                </c:pt>
                <c:pt idx="1">
                  <c:v>1.4347826086956521</c:v>
                </c:pt>
                <c:pt idx="2">
                  <c:v>1.5217391304347827</c:v>
                </c:pt>
                <c:pt idx="3">
                  <c:v>1.24</c:v>
                </c:pt>
                <c:pt idx="4">
                  <c:v>1.625</c:v>
                </c:pt>
                <c:pt idx="5">
                  <c:v>1.875</c:v>
                </c:pt>
                <c:pt idx="6">
                  <c:v>1.96</c:v>
                </c:pt>
                <c:pt idx="7">
                  <c:v>1.3333333333333333</c:v>
                </c:pt>
                <c:pt idx="8">
                  <c:v>1.68</c:v>
                </c:pt>
                <c:pt idx="9">
                  <c:v>1.72</c:v>
                </c:pt>
                <c:pt idx="10">
                  <c:v>1.2916666666666667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23-E24E-9F31-C9328CD40520}"/>
            </c:ext>
          </c:extLst>
        </c:ser>
        <c:ser>
          <c:idx val="1"/>
          <c:order val="1"/>
          <c:tx>
            <c:strRef>
              <c:f>'17_SR Main challenges'!$D$76</c:f>
              <c:strCache>
                <c:ptCount val="1"/>
                <c:pt idx="0">
                  <c:v>PEMPAL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'17_SR Main challenges'!$B$77:$B$88</c:f>
              <c:strCache>
                <c:ptCount val="12"/>
                <c:pt idx="0">
                  <c:v>Gaming behaviour</c:v>
                </c:pt>
                <c:pt idx="1">
                  <c:v>Senior civil service support</c:v>
                </c:pt>
                <c:pt idx="2">
                  <c:v>Political support (legislative)</c:v>
                </c:pt>
                <c:pt idx="3">
                  <c:v>ICT</c:v>
                </c:pt>
                <c:pt idx="4">
                  <c:v>Political support (executive)</c:v>
                </c:pt>
                <c:pt idx="5">
                  <c:v>Quality of performance information/data</c:v>
                </c:pt>
                <c:pt idx="6">
                  <c:v>Availability of performance information</c:v>
                </c:pt>
                <c:pt idx="7">
                  <c:v>Framework/methodology</c:v>
                </c:pt>
                <c:pt idx="8">
                  <c:v>Time constraints for implementation</c:v>
                </c:pt>
                <c:pt idx="9">
                  <c:v>Inattention to implementation</c:v>
                </c:pt>
                <c:pt idx="10">
                  <c:v>Capability (e.g. technical expertise)</c:v>
                </c:pt>
                <c:pt idx="11">
                  <c:v>Lack of capacity (e.g. available staff)</c:v>
                </c:pt>
              </c:strCache>
            </c:strRef>
          </c:cat>
          <c:val>
            <c:numRef>
              <c:f>'17_SR Main challenges'!$D$77:$D$88</c:f>
              <c:numCache>
                <c:formatCode>General</c:formatCode>
                <c:ptCount val="12"/>
                <c:pt idx="0">
                  <c:v>1.4</c:v>
                </c:pt>
                <c:pt idx="1">
                  <c:v>1.5</c:v>
                </c:pt>
                <c:pt idx="2">
                  <c:v>1.6</c:v>
                </c:pt>
                <c:pt idx="3">
                  <c:v>1.9</c:v>
                </c:pt>
                <c:pt idx="4">
                  <c:v>1.9</c:v>
                </c:pt>
                <c:pt idx="5">
                  <c:v>1.9</c:v>
                </c:pt>
                <c:pt idx="6">
                  <c:v>1.9</c:v>
                </c:pt>
                <c:pt idx="7">
                  <c:v>2</c:v>
                </c:pt>
                <c:pt idx="8">
                  <c:v>2.2000000000000002</c:v>
                </c:pt>
                <c:pt idx="9">
                  <c:v>2.2999999999999998</c:v>
                </c:pt>
                <c:pt idx="10">
                  <c:v>2.5</c:v>
                </c:pt>
                <c:pt idx="1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23-E24E-9F31-C9328CD405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1377920"/>
        <c:axId val="441379456"/>
      </c:barChart>
      <c:catAx>
        <c:axId val="4413779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sr-Latn-RS"/>
          </a:p>
        </c:txPr>
        <c:crossAx val="441379456"/>
        <c:crosses val="autoZero"/>
        <c:auto val="1"/>
        <c:lblAlgn val="ctr"/>
        <c:lblOffset val="100"/>
        <c:noMultiLvlLbl val="0"/>
      </c:catAx>
      <c:valAx>
        <c:axId val="441379456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441377920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sr-Latn-R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sr-Latn-RS"/>
          </a:p>
        </c:txPr>
      </c:legendEntry>
      <c:layout>
        <c:manualLayout>
          <c:xMode val="edge"/>
          <c:yMode val="edge"/>
          <c:x val="0.43296088180482561"/>
          <c:y val="0.87825675271603709"/>
          <c:w val="0.25831504640238756"/>
          <c:h val="4.684198455775552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/>
      </a:pPr>
      <a:endParaRPr lang="sr-Latn-R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0.41867</cdr:x>
      <cdr:y>0.82419</cdr:y>
    </cdr:from>
    <cdr:to>
      <cdr:x>0.68136</cdr:x>
      <cdr:y>0.90307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76227" y="4961448"/>
          <a:ext cx="2557558" cy="47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/>
            <a:t>1 = nisko</a:t>
          </a:r>
          <a:r>
            <a:rPr lang="hr-HR" sz="1100" baseline="0"/>
            <a:t>     2 = srednje     3 = visoko</a:t>
          </a:r>
          <a:r>
            <a:rPr lang="hr-HR" sz="1100"/>
            <a:t>	</a:t>
          </a:r>
        </a:p>
      </cdr:txBody>
    </cdr:sp>
  </cdr:relSizeAnchor>
  <cdr:relSizeAnchor xmlns:cdr="http://schemas.openxmlformats.org/drawingml/2006/chartDrawing">
    <cdr:from>
      <cdr:x>0.0411</cdr:x>
      <cdr:y>0.1989</cdr:y>
    </cdr:from>
    <cdr:to>
      <cdr:x>0.35058</cdr:x>
      <cdr:y>0.24595</cdr:y>
    </cdr:to>
    <cdr:sp macro="" textlink="">
      <cdr:nvSpPr>
        <cdr:cNvPr id="3" name="TextBox 10">
          <a:extLst xmlns:a="http://schemas.openxmlformats.org/drawingml/2006/main">
            <a:ext uri="{FF2B5EF4-FFF2-40B4-BE49-F238E27FC236}">
              <a16:creationId xmlns:a16="http://schemas.microsoft.com/office/drawing/2014/main" id="{A1467A22-4B26-45BE-AFD2-EE25E9195036}"/>
            </a:ext>
          </a:extLst>
        </cdr:cNvPr>
        <cdr:cNvSpPr txBox="1"/>
      </cdr:nvSpPr>
      <cdr:spPr>
        <a:xfrm xmlns:a="http://schemas.openxmlformats.org/drawingml/2006/main">
          <a:off x="397685" y="1170801"/>
          <a:ext cx="2994765" cy="2769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r-HR" sz="1200" b="1" dirty="0">
              <a:latin typeface="+mn-lt"/>
            </a:rPr>
            <a:t>Manjak kapaciteta (npr. dostupno osoblje)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344613" y="1128713"/>
            <a:ext cx="4397375" cy="3044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3891-08A2-4590-89BC-501F5744FE3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708025" y="4343400"/>
            <a:ext cx="5670550" cy="3552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09E9D-F353-4E16-A1E5-1D35D56B03AA}" type="datetimeFigureOut">
              <a:rPr lang="en-US" smtClean="0"/>
              <a:t>3/14/2019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08112" y="3643314"/>
            <a:ext cx="421005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31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67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98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73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12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6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56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24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75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21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5BB1D-0476-584C-A0EF-81D12A66E57E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A9814-2D69-3941-8B8B-EDFD0138FBFD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2E39-4C16-7D41-8EBB-DEEEB4E45B7A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FAC3-7E80-7C4A-A365-3CA973B1652E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25861-C993-EA45-A566-7A4184F2AC40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2EDA2-40F5-B34F-BAAD-A71354DAF567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B9204-57B0-0E49-B332-CB21399E1981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BFEA-35C3-5643-993B-E6378C6B1D54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EF481-0505-C74C-B432-60208C898D75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F8469-DE93-8F46-B738-3A24C18EB393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BA826-98CF-054E-9C12-1D15053069DC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1B7417-1E47-E340-9F2F-06F9C4B550C7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048000"/>
          </a:xfrm>
        </p:spPr>
        <p:txBody>
          <a:bodyPr/>
          <a:lstStyle/>
          <a:p>
            <a:r>
              <a:rPr lang="hr-HR">
                <a:solidFill>
                  <a:srgbClr val="002060"/>
                </a:solidFill>
              </a:rPr>
              <a:t>Dubinske analize rashoda u zemljama PEMPAL-a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22723"/>
            <a:ext cx="8382000" cy="92333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Mreža za učenje uz pomoć kolega za područje upravljanja javnim rashodima (PEMPAL)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Zajednica prakse za proračun (BCOP)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programsko planiranje i planiranje proračuna prema učinku (PPBWG)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494020" y="5552379"/>
            <a:ext cx="739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r-HR" i="1" dirty="0">
                <a:latin typeface="Calibri" pitchFamily="34" charset="0"/>
              </a:rPr>
              <a:t>Godišnja plenarna sjednica BCOP-a 2019., ožujak 2019.</a:t>
            </a:r>
          </a:p>
          <a:p>
            <a:pPr algn="ctr"/>
            <a:r>
              <a:rPr lang="hr-HR" i="1" dirty="0" err="1">
                <a:latin typeface="Calibri" pitchFamily="34" charset="0"/>
              </a:rPr>
              <a:t>Naida</a:t>
            </a:r>
            <a:r>
              <a:rPr lang="hr-HR" i="1" dirty="0">
                <a:latin typeface="Calibri" pitchFamily="34" charset="0"/>
              </a:rPr>
              <a:t> </a:t>
            </a:r>
            <a:r>
              <a:rPr lang="hr-HR" i="1" dirty="0" err="1">
                <a:latin typeface="Calibri" pitchFamily="34" charset="0"/>
              </a:rPr>
              <a:t>Čaršimamović</a:t>
            </a:r>
            <a:r>
              <a:rPr lang="hr-HR" i="1" dirty="0">
                <a:latin typeface="Calibri" pitchFamily="34" charset="0"/>
              </a:rPr>
              <a:t>, članica resursnog tima BCOP-a, Svjetska banka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769E0-BF7C-9447-ADA8-594EBD9A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401" y="695577"/>
            <a:ext cx="8763000" cy="5731756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100" b="1">
                <a:solidFill>
                  <a:schemeClr val="tx1">
                    <a:lumMod val="95000"/>
                    <a:lumOff val="5000"/>
                  </a:schemeClr>
                </a:solidFill>
              </a:rPr>
              <a:t>Uloge su mješovite </a:t>
            </a:r>
            <a:r>
              <a:rPr lang="hr-HR" sz="2100">
                <a:solidFill>
                  <a:schemeClr val="tx1">
                    <a:lumMod val="95000"/>
                    <a:lumOff val="5000"/>
                  </a:schemeClr>
                </a:solidFill>
              </a:rPr>
              <a:t>u različitim zemljama PEMPAL-a i razlikuju se od onih u zemljama OECD-a, ali i u jednima i u drugima dubinske analize rashoda uglavnom su </a:t>
            </a:r>
            <a:r>
              <a:rPr lang="hr-HR" sz="2100" b="1">
                <a:solidFill>
                  <a:schemeClr val="tx1">
                    <a:lumMod val="95000"/>
                    <a:lumOff val="5000"/>
                  </a:schemeClr>
                </a:solidFill>
              </a:rPr>
              <a:t>usmjerene na MF</a:t>
            </a:r>
            <a:r>
              <a:rPr lang="hr-HR" sz="2100">
                <a:solidFill>
                  <a:schemeClr val="tx1">
                    <a:lumMod val="95000"/>
                    <a:lumOff val="5000"/>
                  </a:schemeClr>
                </a:solidFill>
              </a:rPr>
              <a:t>, pri čemu u zemljama PEMPAL-a resorna ministarstva imaju manje važnu ulogu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81794" y="136522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>
                <a:solidFill>
                  <a:srgbClr val="002060"/>
                </a:solidFill>
                <a:latin typeface="Calibri"/>
              </a:rPr>
              <a:t>Dionici dubinskih analiza rashoda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71EC4F-245D-AB49-8B08-3588427B1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509131"/>
              </p:ext>
            </p:extLst>
          </p:nvPr>
        </p:nvGraphicFramePr>
        <p:xfrm>
          <a:off x="857401" y="1778906"/>
          <a:ext cx="8915400" cy="469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7826">
                  <a:extLst>
                    <a:ext uri="{9D8B030D-6E8A-4147-A177-3AD203B41FA5}">
                      <a16:colId xmlns:a16="http://schemas.microsoft.com/office/drawing/2014/main" val="2649112864"/>
                    </a:ext>
                  </a:extLst>
                </a:gridCol>
                <a:gridCol w="1071773">
                  <a:extLst>
                    <a:ext uri="{9D8B030D-6E8A-4147-A177-3AD203B41FA5}">
                      <a16:colId xmlns:a16="http://schemas.microsoft.com/office/drawing/2014/main" val="1000617006"/>
                    </a:ext>
                  </a:extLst>
                </a:gridCol>
                <a:gridCol w="1256991">
                  <a:extLst>
                    <a:ext uri="{9D8B030D-6E8A-4147-A177-3AD203B41FA5}">
                      <a16:colId xmlns:a16="http://schemas.microsoft.com/office/drawing/2014/main" val="408774828"/>
                    </a:ext>
                  </a:extLst>
                </a:gridCol>
                <a:gridCol w="1314253">
                  <a:extLst>
                    <a:ext uri="{9D8B030D-6E8A-4147-A177-3AD203B41FA5}">
                      <a16:colId xmlns:a16="http://schemas.microsoft.com/office/drawing/2014/main" val="4054283240"/>
                    </a:ext>
                  </a:extLst>
                </a:gridCol>
                <a:gridCol w="1406481">
                  <a:extLst>
                    <a:ext uri="{9D8B030D-6E8A-4147-A177-3AD203B41FA5}">
                      <a16:colId xmlns:a16="http://schemas.microsoft.com/office/drawing/2014/main" val="2491526167"/>
                    </a:ext>
                  </a:extLst>
                </a:gridCol>
                <a:gridCol w="922283">
                  <a:extLst>
                    <a:ext uri="{9D8B030D-6E8A-4147-A177-3AD203B41FA5}">
                      <a16:colId xmlns:a16="http://schemas.microsoft.com/office/drawing/2014/main" val="2876071970"/>
                    </a:ext>
                  </a:extLst>
                </a:gridCol>
                <a:gridCol w="883854">
                  <a:extLst>
                    <a:ext uri="{9D8B030D-6E8A-4147-A177-3AD203B41FA5}">
                      <a16:colId xmlns:a16="http://schemas.microsoft.com/office/drawing/2014/main" val="247712507"/>
                    </a:ext>
                  </a:extLst>
                </a:gridCol>
                <a:gridCol w="1321939">
                  <a:extLst>
                    <a:ext uri="{9D8B030D-6E8A-4147-A177-3AD203B41FA5}">
                      <a16:colId xmlns:a16="http://schemas.microsoft.com/office/drawing/2014/main" val="4176114974"/>
                    </a:ext>
                  </a:extLst>
                </a:gridCol>
              </a:tblGrid>
              <a:tr h="625822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Utvrđivanje metodologije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Utvrđivanje obuhvata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Davanje smjernica/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usmjeravanje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Provedba dubinske analize rashoda i priprema izvještaja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Nadzor i pregled izvještaja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Konačno donošenje odluka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Monitoring i naknadno praćenje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3996254"/>
                  </a:ext>
                </a:extLst>
              </a:tr>
              <a:tr h="430894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BiH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Predsjednik/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Odbor/tim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 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Predsjednik/premijer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Predsjednik/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premijer, MF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635445"/>
                  </a:ext>
                </a:extLst>
              </a:tr>
              <a:tr h="215447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Bjelarus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Odbor/tim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Resorna ministarstva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820641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Bugarska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ministarstva, odbor/tim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Predsjednik/premijer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389333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Hrvatska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ministarstva, odbor/tim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ministarstva, odbor/tim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6304602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Moldova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Predsjednik/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ministarstva, odbor/tim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Predsjednik/premijer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Predsjednik/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premijer, odbor/tim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1543629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Rusija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Predsjednik/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premijer, 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Predsjednik/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odbor/tim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Predsjednik/premijer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Predsjednik/premijer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ministarstva, odbor/tim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2128358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400" u="none" strike="noStrike"/>
                        <a:t>Srbija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MF, resorna ministarstva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Predsjednik/premijer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/>
                        <a:t>Predsjednik/premijer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u="none" strike="noStrike" dirty="0"/>
                        <a:t>Predsjednik/</a:t>
                      </a:r>
                      <a:br>
                        <a:rPr lang="hr-HR" sz="1400" u="none" strike="noStrike" dirty="0"/>
                      </a:br>
                      <a:r>
                        <a:rPr lang="hr-HR" sz="1400" u="none" strike="noStrike" dirty="0"/>
                        <a:t>premijer, MF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896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660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3626" y="761999"/>
            <a:ext cx="8763000" cy="5594353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Rusija, </a:t>
            </a:r>
            <a:r>
              <a:rPr lang="hr-HR" sz="18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Moldova</a:t>
            </a:r>
            <a:r>
              <a:rPr lang="hr-HR" sz="18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Bugarska i </a:t>
            </a:r>
            <a:r>
              <a:rPr lang="hr-HR" sz="18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</a:t>
            </a:r>
            <a:r>
              <a:rPr lang="hr-HR" sz="18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izjavile su da </a:t>
            </a:r>
            <a:r>
              <a:rPr lang="hr-HR" sz="18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 u obzir uzimaju pokazatelji učinka koji se koriste u proračunskom procesu (ponekad, u određenoj mjeri)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</a:t>
            </a:r>
            <a:r>
              <a:rPr lang="hr-HR" sz="18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Hrvatska, </a:t>
            </a:r>
            <a:r>
              <a:rPr lang="hr-HR" sz="18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Moldova</a:t>
            </a:r>
            <a:r>
              <a:rPr lang="hr-HR" sz="18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 Rusija </a:t>
            </a:r>
            <a:r>
              <a:rPr lang="hr-HR" sz="18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objavljuju izvještaje</a:t>
            </a:r>
            <a:r>
              <a:rPr lang="hr-HR" sz="18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(ili će to činiti u budućnosti)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85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Timovi su uglavnom mješoviti, </a:t>
            </a:r>
            <a:r>
              <a:rPr lang="hr-HR" sz="18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 čemu glavnu ulogu ima MF, slično kao u zemljama OECD-a; međutim, resorna ministarstva imaju nešto manje važnu ulogu, a manje važnu ulogu imaju i vanjski stručnjaci (SB/MMF u toj ulozi u nekoliko slučajeva) 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3587" y="62216"/>
            <a:ext cx="9066213" cy="775984"/>
          </a:xfrm>
          <a:prstGeom prst="rect">
            <a:avLst/>
          </a:prstGeom>
          <a:noFill/>
        </p:spPr>
        <p:txBody>
          <a:bodyPr wrap="square" tIns="0" rIns="0" rtlCol="0">
            <a:normAutofit lnSpcReduction="10000"/>
          </a:bodyPr>
          <a:lstStyle/>
          <a:p>
            <a:pPr algn="ctr"/>
            <a:r>
              <a:rPr lang="hr-HR" sz="2400" dirty="0">
                <a:solidFill>
                  <a:srgbClr val="002060"/>
                </a:solidFill>
                <a:latin typeface="Calibri"/>
              </a:rPr>
              <a:t>Upotreba pokazatelja učinka, objava izvještaja i </a:t>
            </a:r>
            <a:br>
              <a:rPr lang="hr-HR" sz="2400" dirty="0">
                <a:solidFill>
                  <a:srgbClr val="002060"/>
                </a:solidFill>
                <a:latin typeface="Calibri"/>
              </a:rPr>
            </a:br>
            <a:r>
              <a:rPr lang="hr-HR" sz="2400" dirty="0">
                <a:solidFill>
                  <a:srgbClr val="002060"/>
                </a:solidFill>
                <a:latin typeface="Calibri"/>
              </a:rPr>
              <a:t>timovi za dubinsku analizu rashoda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DF12C7-5939-EE49-9120-8B80A96AF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67594"/>
              </p:ext>
            </p:extLst>
          </p:nvPr>
        </p:nvGraphicFramePr>
        <p:xfrm>
          <a:off x="1013068" y="2774794"/>
          <a:ext cx="8735786" cy="4020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5732">
                  <a:extLst>
                    <a:ext uri="{9D8B030D-6E8A-4147-A177-3AD203B41FA5}">
                      <a16:colId xmlns:a16="http://schemas.microsoft.com/office/drawing/2014/main" val="475469426"/>
                    </a:ext>
                  </a:extLst>
                </a:gridCol>
                <a:gridCol w="7920054">
                  <a:extLst>
                    <a:ext uri="{9D8B030D-6E8A-4147-A177-3AD203B41FA5}">
                      <a16:colId xmlns:a16="http://schemas.microsoft.com/office/drawing/2014/main" val="285719039"/>
                    </a:ext>
                  </a:extLst>
                </a:gridCol>
              </a:tblGrid>
              <a:tr h="265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Zemlja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Sastav timova/tijela/radnih skupina/odbora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27741336"/>
                  </a:ext>
                </a:extLst>
              </a:tr>
              <a:tr h="8303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Bjelarus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Tim Svjetske banke koji obuhvaća predstavnike Ministarstva financija, Ministarstva poreza i pristojbi, Ministarstva gospodarstva, Ministarstva obrazovanja. Ministarstva zdravstva, Nacionalnog statističkog odbora, Narodne banke, izvršne vlasti Minske oblasti itd.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5150821"/>
                  </a:ext>
                </a:extLst>
              </a:tr>
              <a:tr h="5002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BiH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Radni timovi formiraju se prema potrebi i ovisno o predmetu dubinske analize rashoda. Predvodnik je obično Ministarstvo financija, a predstavnici drugih institucija pozivaju se prema potrebi.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7014172"/>
                  </a:ext>
                </a:extLst>
              </a:tr>
              <a:tr h="13285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Hrvatska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n-lt"/>
                        </a:rPr>
                        <a:t>Hrvatska vlada imenovala je Središnji odbor za dubinsku analizu rashoda državnog proračuna za svako od pet područja rashoda. Vlada je za rad u Središnjem odboru imenovala predsjednika i šest članova koji su visoki državni službenici. Članovi dolaze iz Ministarstva uprave, Ministarstva zdravstva, Ministarstva gospodarstva, Ministarstva pomorstva, prometa i infrastrukture, Ministarstva znanosti i obrazovanja, a dva člana dolaze iz Ministarstva financija (jedan je od njih i predsjednik Središnjeg odbora).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1060672"/>
                  </a:ext>
                </a:extLst>
              </a:tr>
              <a:tr h="8303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Moldova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Timom za dubinsku analizu rashoda predsjeda Ministarstvo financija, a tim uključuje i predstavnike drugih resornih ministarstava s ustanovama u sektoru obrazovanja: Ministarstva obrazovanja; Ministarstva zdravstva i socijalne zaštite; i Ministarstva poljoprivrede.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108875"/>
                  </a:ext>
                </a:extLst>
              </a:tr>
              <a:tr h="2657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>
                          <a:latin typeface="+mn-lt"/>
                        </a:rPr>
                        <a:t>Srbija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+mn-lt"/>
                        </a:rPr>
                        <a:t>Ministarstvo financija, resorna ministarstva i MMF.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362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125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011" y="624597"/>
            <a:ext cx="8763000" cy="5712234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</a:t>
            </a: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BiH, Hrvatska i Srbija izjavile su da se provodi većina preporuka; Bugarska je izjavila da se provode neke preporuke ; a </a:t>
            </a:r>
            <a:r>
              <a:rPr lang="hr-H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Moldova</a:t>
            </a: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je izjavila da se provodi mali dio preporuka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Svi su izazovi veći u zemljama PEMPAL-a nego u zemljama OECD-a, posebno u pogledu kapaciteta, političke podrške i IKT-a </a:t>
            </a: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58713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>
                <a:solidFill>
                  <a:srgbClr val="002060"/>
                </a:solidFill>
                <a:latin typeface="Calibri"/>
              </a:rPr>
              <a:t>Upotreba i izazovi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A064055-DCC1-3A48-988A-6E34BAC2E8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575054"/>
              </p:ext>
            </p:extLst>
          </p:nvPr>
        </p:nvGraphicFramePr>
        <p:xfrm>
          <a:off x="495300" y="1295400"/>
          <a:ext cx="9676765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10">
            <a:extLst>
              <a:ext uri="{FF2B5EF4-FFF2-40B4-BE49-F238E27FC236}">
                <a16:creationId xmlns:a16="http://schemas.microsoft.com/office/drawing/2014/main" id="{426AB9A9-61E3-404E-A0BB-F2C34E60EEEA}"/>
              </a:ext>
            </a:extLst>
          </p:cNvPr>
          <p:cNvSpPr txBox="1"/>
          <p:nvPr/>
        </p:nvSpPr>
        <p:spPr>
          <a:xfrm>
            <a:off x="822757" y="2734058"/>
            <a:ext cx="305709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Sposobnost (npr. tehnička stručnost)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3E9A43-8BDC-48BA-9BC6-D3B390976D32}"/>
              </a:ext>
            </a:extLst>
          </p:cNvPr>
          <p:cNvSpPr txBox="1"/>
          <p:nvPr/>
        </p:nvSpPr>
        <p:spPr>
          <a:xfrm>
            <a:off x="835011" y="3034883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 err="1"/>
              <a:t>Neobraćanje</a:t>
            </a:r>
            <a:r>
              <a:rPr lang="hr-HR" sz="1200" b="1" dirty="0"/>
              <a:t> pozornosti na provedbu</a:t>
            </a: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58767B5E-E2F7-438A-82CD-0EAE4F90DACE}"/>
              </a:ext>
            </a:extLst>
          </p:cNvPr>
          <p:cNvSpPr txBox="1"/>
          <p:nvPr/>
        </p:nvSpPr>
        <p:spPr>
          <a:xfrm>
            <a:off x="843720" y="3326567"/>
            <a:ext cx="299476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Vremenska ograničenja u pogledu provedbe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id="{B5340DC6-DEEB-404F-ADCA-27FD4C3F9617}"/>
              </a:ext>
            </a:extLst>
          </p:cNvPr>
          <p:cNvSpPr txBox="1"/>
          <p:nvPr/>
        </p:nvSpPr>
        <p:spPr>
          <a:xfrm>
            <a:off x="854605" y="3639399"/>
            <a:ext cx="299476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Okvir/metodologija</a:t>
            </a: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71555599-E5CD-4A57-A0AF-161841BCD84F}"/>
              </a:ext>
            </a:extLst>
          </p:cNvPr>
          <p:cNvSpPr txBox="1"/>
          <p:nvPr/>
        </p:nvSpPr>
        <p:spPr>
          <a:xfrm>
            <a:off x="854605" y="3963050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Dostupnost informacija o učinku</a:t>
            </a: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BDBB0CCC-7CB0-4185-90DF-3E795B653013}"/>
              </a:ext>
            </a:extLst>
          </p:cNvPr>
          <p:cNvSpPr txBox="1"/>
          <p:nvPr/>
        </p:nvSpPr>
        <p:spPr>
          <a:xfrm>
            <a:off x="854605" y="4286255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Kvaliteta informacija/podataka o učinku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3F90F86A-3533-4E8D-96B0-98BCA10707AF}"/>
              </a:ext>
            </a:extLst>
          </p:cNvPr>
          <p:cNvSpPr txBox="1"/>
          <p:nvPr/>
        </p:nvSpPr>
        <p:spPr>
          <a:xfrm>
            <a:off x="863314" y="4610906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Politička podrška (izvršna)</a:t>
            </a: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98C901D5-7635-4F2F-87CB-3D171117BB83}"/>
              </a:ext>
            </a:extLst>
          </p:cNvPr>
          <p:cNvSpPr txBox="1"/>
          <p:nvPr/>
        </p:nvSpPr>
        <p:spPr>
          <a:xfrm>
            <a:off x="843623" y="4898966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IKT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0773C6B1-96DE-4FA1-8B53-E8E9C0ED8735}"/>
              </a:ext>
            </a:extLst>
          </p:cNvPr>
          <p:cNvSpPr txBox="1"/>
          <p:nvPr/>
        </p:nvSpPr>
        <p:spPr>
          <a:xfrm>
            <a:off x="863314" y="5187026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Politička podrška (zakonodavna)</a:t>
            </a:r>
          </a:p>
        </p:txBody>
      </p:sp>
      <p:sp>
        <p:nvSpPr>
          <p:cNvPr id="19" name="TextBox 10">
            <a:extLst>
              <a:ext uri="{FF2B5EF4-FFF2-40B4-BE49-F238E27FC236}">
                <a16:creationId xmlns:a16="http://schemas.microsoft.com/office/drawing/2014/main" id="{E6CDC01B-E36F-47BE-AE18-3AB639EC17C0}"/>
              </a:ext>
            </a:extLst>
          </p:cNvPr>
          <p:cNvSpPr txBox="1"/>
          <p:nvPr/>
        </p:nvSpPr>
        <p:spPr>
          <a:xfrm>
            <a:off x="863314" y="5529948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Podrška visokih državnih službenika</a:t>
            </a:r>
          </a:p>
        </p:txBody>
      </p:sp>
      <p:sp>
        <p:nvSpPr>
          <p:cNvPr id="20" name="TextBox 10">
            <a:extLst>
              <a:ext uri="{FF2B5EF4-FFF2-40B4-BE49-F238E27FC236}">
                <a16:creationId xmlns:a16="http://schemas.microsoft.com/office/drawing/2014/main" id="{1E615194-A623-404D-B18C-4848FC22D016}"/>
              </a:ext>
            </a:extLst>
          </p:cNvPr>
          <p:cNvSpPr txBox="1"/>
          <p:nvPr/>
        </p:nvSpPr>
        <p:spPr>
          <a:xfrm>
            <a:off x="843623" y="5806947"/>
            <a:ext cx="2994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1200" b="1" dirty="0"/>
              <a:t>Manipulacija podacima</a:t>
            </a:r>
          </a:p>
        </p:txBody>
      </p:sp>
    </p:spTree>
    <p:extLst>
      <p:ext uri="{BB962C8B-B14F-4D97-AF65-F5344CB8AC3E}">
        <p14:creationId xmlns:p14="http://schemas.microsoft.com/office/powerpoint/2010/main" val="3035158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336" y="780602"/>
            <a:ext cx="8763000" cy="6077398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800">
                <a:solidFill>
                  <a:schemeClr val="tx1">
                    <a:lumMod val="95000"/>
                    <a:lumOff val="5000"/>
                  </a:schemeClr>
                </a:solidFill>
              </a:rPr>
              <a:t>Navedeni su sljedeći </a:t>
            </a:r>
            <a:r>
              <a:rPr lang="hr-HR" sz="2800" b="1">
                <a:solidFill>
                  <a:schemeClr val="tx1">
                    <a:lumMod val="95000"/>
                    <a:lumOff val="5000"/>
                  </a:schemeClr>
                </a:solidFill>
              </a:rPr>
              <a:t>konkretni planovi</a:t>
            </a:r>
            <a:r>
              <a:rPr lang="hr-HR" sz="280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2400">
                <a:solidFill>
                  <a:schemeClr val="tx1">
                    <a:lumMod val="95000"/>
                    <a:lumOff val="5000"/>
                  </a:schemeClr>
                </a:solidFill>
              </a:rPr>
              <a:t>u Bjelarusu se provodi analiza koju predvodi Svjetska banka, a koja je usmjerena na rashode socijalnog sektora</a:t>
            </a: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2400">
                <a:solidFill>
                  <a:schemeClr val="tx1">
                    <a:lumMod val="95000"/>
                    <a:lumOff val="5000"/>
                  </a:schemeClr>
                </a:solidFill>
              </a:rPr>
              <a:t>analiza Ministarstva unutarnjih poslova u Bugarskoj</a:t>
            </a: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2400">
                <a:solidFill>
                  <a:schemeClr val="tx1">
                    <a:lumMod val="95000"/>
                    <a:lumOff val="5000"/>
                  </a:schemeClr>
                </a:solidFill>
              </a:rPr>
              <a:t>uključivanje dubinskih analiza rashoda u proračunski kalendar i njihova institucionalizacija u Moldovi</a:t>
            </a: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2400">
                <a:solidFill>
                  <a:schemeClr val="tx1">
                    <a:lumMod val="95000"/>
                    <a:lumOff val="5000"/>
                  </a:schemeClr>
                </a:solidFill>
              </a:rPr>
              <a:t>planiranje uključivanja resornih ministarstava u uvođenje dubinskih analiza rashoda u Crnoj Gori</a:t>
            </a: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2400">
                <a:solidFill>
                  <a:schemeClr val="tx1">
                    <a:lumMod val="95000"/>
                    <a:lumOff val="5000"/>
                  </a:schemeClr>
                </a:solidFill>
              </a:rPr>
              <a:t>u Rusiji će u travnju 2019. biti utvrđen popis tema dubinskih analiza rashoda do 2024. (6 tema godišnje, od kojih 2 na razini ustanova, 2 na razini programa i 2 međusektorske); planovi za rad na unapređenju metodologije i redovnom uključivanju rezultata dubinskih analiza rashoda u proračunski proces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226604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>
                <a:solidFill>
                  <a:srgbClr val="002060"/>
                </a:solidFill>
                <a:latin typeface="Calibri"/>
              </a:rPr>
              <a:t>Trenutačni planovi za dubinsku analizu rashoda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9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3600">
                <a:solidFill>
                  <a:srgbClr val="000000"/>
                </a:solidFill>
              </a:rPr>
              <a:t>Hvala na pozornosti!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540FA-E2E6-AC4B-A9E5-11021477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249231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PREGLED PREZENTACIJE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1065097" y="1480403"/>
            <a:ext cx="8461606" cy="487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26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USMJERENOST PPBWG-A NA DUBINSKE ANALIZE RASHODA I POZADINSKE INFORMACIJE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26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PODACI PRIKUPLJENI U OKVIRU ANKETE OECD-A O PLANIRANJU PRORAČUNA PREMA UČINKU ZA 2016.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hr-HR" sz="26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PODACI PRIKUPLJENI U OKVIRU ANKETE OECD-A O PLANIRANJU PRORAČUNA PREMA UČINKU ZA 2018. I INTERNE ANKETE PEMPAL-A U VELJAČI 2019.</a:t>
            </a:r>
          </a:p>
          <a:p>
            <a:pPr algn="l">
              <a:spcBef>
                <a:spcPts val="800"/>
              </a:spcBef>
              <a:spcAft>
                <a:spcPts val="1200"/>
              </a:spcAft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>
              <a:spcBef>
                <a:spcPts val="800"/>
              </a:spcBef>
              <a:defRPr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3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19200" y="244994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Podtema dubinskih analiza rashoda u okviru PPBWG-a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932656" y="1686277"/>
            <a:ext cx="8497888" cy="440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hr-HR" sz="2000">
                <a:solidFill>
                  <a:schemeClr val="tx1">
                    <a:lumMod val="95000"/>
                    <a:lumOff val="5000"/>
                  </a:schemeClr>
                </a:solidFill>
              </a:rPr>
              <a:t>Odlučeno je da će se </a:t>
            </a: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PPBWG u sljedećem razdoblju posvetiti</a:t>
            </a:r>
            <a:r>
              <a:rPr lang="hr-HR" sz="2000">
                <a:solidFill>
                  <a:schemeClr val="tx1">
                    <a:lumMod val="95000"/>
                    <a:lumOff val="5000"/>
                  </a:schemeClr>
                </a:solidFill>
              </a:rPr>
              <a:t> toj podtemi</a:t>
            </a: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hr-HR" sz="2000">
                <a:solidFill>
                  <a:schemeClr val="tx1">
                    <a:lumMod val="95000"/>
                    <a:lumOff val="5000"/>
                  </a:schemeClr>
                </a:solidFill>
              </a:rPr>
              <a:t>Monitoring i evaluacija učinkovitosti rashoda, uključujući dubinske analize rashoda, ponovno su najčešća podtema koju su </a:t>
            </a: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zemlje članice PPBWG-a utvrdile kao prioritet u anketi provedenoj prije ovog skupa</a:t>
            </a: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hr-HR" sz="2000">
                <a:solidFill>
                  <a:schemeClr val="tx1">
                    <a:lumMod val="95000"/>
                    <a:lumOff val="5000"/>
                  </a:schemeClr>
                </a:solidFill>
              </a:rPr>
              <a:t>Dubinske analize rashoda općenito su </a:t>
            </a: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rijetke u zemljama PEMPAL-a</a:t>
            </a:r>
            <a:r>
              <a:rPr lang="hr-HR" sz="2000">
                <a:solidFill>
                  <a:schemeClr val="tx1">
                    <a:lumMod val="95000"/>
                    <a:lumOff val="5000"/>
                  </a:schemeClr>
                </a:solidFill>
              </a:rPr>
              <a:t>, a u posljednjih nekoliko godina neke su provedene u kontekstu hitnih potreba fiskalne konsolidacije, tj. ušteda koje je trebalo brzo utvrditi (npr. u Hrvatskoj)</a:t>
            </a: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hr-HR" sz="2000">
                <a:solidFill>
                  <a:schemeClr val="tx1">
                    <a:lumMod val="95000"/>
                    <a:lumOff val="5000"/>
                  </a:schemeClr>
                </a:solidFill>
              </a:rPr>
              <a:t>Kako zemlje PEMPAL-a napreduju i povećavaju kvalitetu programskog planiranja i planiranja proračuna prema učinku, dostupno je sve više informacija koje omogućavaju dubinske analize rashoda na temelju informacija o učinku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1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19200" y="95071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Podaci o dubinskim analizama rashoda u zemljama PEMPAL-a za 2016.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76300" y="1285082"/>
            <a:ext cx="8497888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Prikupljanje podataka </a:t>
            </a: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dubinskim analizama rashoda u zemljama PEMPAL-a </a:t>
            </a:r>
            <a:r>
              <a:rPr lang="hr-HR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prvi je put </a:t>
            </a:r>
            <a:r>
              <a:rPr lang="hr-HR" sz="19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pokušano</a:t>
            </a:r>
            <a:r>
              <a:rPr lang="hr-HR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 okviru Ankete OECD-a o planiranju proračuna prema učinku za 2016.</a:t>
            </a: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PPBWG je zemljama PEMPAL-a omogućio sudjelovanje u toj anketi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 temelju odgovora danih u anketi, bilo je očito da postoje različite interpretacije definicije dubinske analize rashoda, a neke zemlje PEMPAL-a ne upotrebljavaju toliko </a:t>
            </a:r>
            <a:r>
              <a:rPr lang="hr-HR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rigorozne definicije </a:t>
            </a: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kao što su one koje su u upotrebi u OECD-u / Svjetskoj banci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anketi za 2016. Hrvatska, Uzbekistan i Armenija izjavile su da su provele dubinske analize rashoda, </a:t>
            </a:r>
            <a:r>
              <a:rPr lang="hr-HR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ali samo je Hrvatska odgovorila na sva naknadna pitanja</a:t>
            </a: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 pojedinostima 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Zemlje PEMPAL-a koje su odgovorile na pitanje o preprekama u pogledu dubinske analize rashoda (Hrvatska, Armenija i Uzbekistan) navele su </a:t>
            </a:r>
            <a:r>
              <a:rPr lang="hr-HR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lošu kvalitetu informacija o učinku kao glavni problem</a:t>
            </a: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nakon čega su uslijedili nedostatak vremena i manjak kapaciteta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hr-HR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Sve zemlje PEMPAL-a koje su sudjelovale u anketi za 2016. napomenule su da </a:t>
            </a:r>
            <a:r>
              <a:rPr lang="hr-HR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razmatraju dubinske analize rashoda</a:t>
            </a:r>
          </a:p>
          <a:p>
            <a:pPr algn="just">
              <a:spcBef>
                <a:spcPts val="800"/>
              </a:spcBef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20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8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695197"/>
            <a:ext cx="8913812" cy="6026282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r-H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Rezultati Ankete OECD-a o planiranju proračuna prema učinku za 2018. pokazuju da u nekim zemljama PEMPAL-a </a:t>
            </a:r>
            <a:r>
              <a:rPr lang="hr-HR" sz="2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 dalje postoje različite interpretacije dubinskih analiza rashoda</a:t>
            </a:r>
            <a:r>
              <a:rPr lang="hr-H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hr-HR" sz="2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Radi provjere podataka i prikupljanja dodatnih podataka resursni tim BCOP-a uključio je odjeljak o dubinskim analizama rashoda u anketu provedenu prije ovog skupa.</a:t>
            </a:r>
          </a:p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r-H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Naglasili smo definiciju i opće karakteristike dubinske analize rashoda: </a:t>
            </a: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postupak </a:t>
            </a: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utvrđivanja obuhvata za ostvarenje ušteda </a:t>
            </a: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radi smanjivanja ukupnih državnih rashoda ili radi utvrđivanja fiskalnog prostora za ponovnu alokaciju u skladu s prioritetima vladine politike</a:t>
            </a: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analiziraju se osnovni rashodi</a:t>
            </a: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 </a:t>
            </a: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može uključivati konkretne ciljeve za smanjenje potrošnje</a:t>
            </a: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može biti </a:t>
            </a: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opća</a:t>
            </a: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 obuhvaćati sve državne rashode (u rijetkim slučajevima) </a:t>
            </a: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ili ograničena </a:t>
            </a: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 određene</a:t>
            </a: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programe/projekte, postupke </a:t>
            </a:r>
            <a:r>
              <a:rPr lang="hr-HR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rashoda (npr. IT sustave i postupke, postupke nabave ili postupke upravljanja ljudskim potencijalima), ili na </a:t>
            </a:r>
            <a:r>
              <a:rPr lang="hr-HR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ministarstva 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70599"/>
            <a:ext cx="9601199" cy="507831"/>
          </a:xfrm>
          <a:prstGeom prst="rect">
            <a:avLst/>
          </a:prstGeom>
          <a:noFill/>
        </p:spPr>
        <p:txBody>
          <a:bodyPr wrap="square" lIns="216000" rIns="108000" rtlCol="0">
            <a:spAutoFit/>
          </a:bodyPr>
          <a:lstStyle/>
          <a:p>
            <a:pPr algn="ctr"/>
            <a:r>
              <a:rPr lang="hr-HR" sz="2600" dirty="0">
                <a:solidFill>
                  <a:srgbClr val="002060"/>
                </a:solidFill>
                <a:latin typeface="Calibri"/>
              </a:rPr>
              <a:t>Podaci za 2018./2019.: definicije i kriteriji dubinske analize rashoda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3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825599"/>
            <a:ext cx="8763000" cy="5661157"/>
          </a:xfrm>
        </p:spPr>
        <p:txBody>
          <a:bodyPr rtlCol="0">
            <a:normAutofit fontScale="92500" lnSpcReduction="10000"/>
          </a:bodyPr>
          <a:lstStyle/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hr-H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Naglasili smo definiciju i opće karakteristike dubinske analize rashoda (nastavak): </a:t>
            </a:r>
          </a:p>
          <a:p>
            <a:pPr marL="1028700" lvl="1" indent="-57150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hr-HR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razlikuje se od redovnih ili detaljnijih analiza koje Ministarstvo financija provodi u postupku izrade nacrta proračuna </a:t>
            </a:r>
            <a:r>
              <a:rPr lang="hr-H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te su analize mnogo dublje, dulje se provode, a provodi ih imenovani tim/tijelo koje osim osoblja Ministarstva financija uključuje i druge stručnjake – obično iz resornih ministarstava / agencija odgovornih/relevantnih za rashode koji se analiziraju, te vanjske stručnjake</a:t>
            </a: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hr-HR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njih obično zahtijeva izvršna grana vlasti te u konačnici o njima i odlučuje </a:t>
            </a:r>
            <a:r>
              <a:rPr lang="hr-H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(Vlada ili glava izvršne vlasti), a ne Ministarstvo financija</a:t>
            </a: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hr-HR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većini je slučajeva sastavni dio dubinskih analiza rashoda ispitivanje učinka programa koji se analiziraju, uključujući </a:t>
            </a:r>
            <a:r>
              <a:rPr lang="hr-HR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informacije o učinku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0DF6DF-BC21-AC49-9C4F-053ADF9F9B74}"/>
              </a:ext>
            </a:extLst>
          </p:cNvPr>
          <p:cNvSpPr txBox="1"/>
          <p:nvPr/>
        </p:nvSpPr>
        <p:spPr>
          <a:xfrm>
            <a:off x="457200" y="70599"/>
            <a:ext cx="96011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600" dirty="0">
                <a:solidFill>
                  <a:srgbClr val="002060"/>
                </a:solidFill>
                <a:latin typeface="Calibri"/>
              </a:rPr>
              <a:t>Podaci za 2018./2019.: definicije i kriteriji dubinske analize rashoda</a:t>
            </a:r>
          </a:p>
        </p:txBody>
      </p:sp>
    </p:spTree>
    <p:extLst>
      <p:ext uri="{BB962C8B-B14F-4D97-AF65-F5344CB8AC3E}">
        <p14:creationId xmlns:p14="http://schemas.microsoft.com/office/powerpoint/2010/main" val="197406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336" y="780602"/>
            <a:ext cx="8763000" cy="6077398"/>
          </a:xfrm>
        </p:spPr>
        <p:txBody>
          <a:bodyPr rtlCol="0">
            <a:normAutofit fontScale="85000" lnSpcReduction="20000"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 12 zemalja PEMPAL-a koje su odgovorile na pitanje, </a:t>
            </a:r>
            <a:r>
              <a:rPr lang="hr-H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7 je zemalja reklo da su njihove dubinske analize rashoda 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skladu s međunarodnim definicijama i karakteristikama: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Hrvatska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Bugarska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Rusija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</a:t>
            </a:r>
            <a:endParaRPr lang="hr-H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Srbija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Moldova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Bosna i Hercegovina (BiH)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Crna Gora, Kazahstan i Gruzija izjavile su da planiraju uvesti dubinske analize rashoda, a Kosovo i Armenija nemaju takvih planova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Analize koje su međunarodne organizacije provele u nekoliko zemalja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kao što su rad Svjetske banke i MMF-a u </a:t>
            </a:r>
            <a:r>
              <a:rPr lang="hr-HR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Bjelarusu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BiH-u, Srbiji, Kazahstanu i Gruziji te određena pomoć koju je Svjetska banka pružila u Hrvatskoj u pogledu dubinskih analiza rashoda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2664" y="226604"/>
            <a:ext cx="9665735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hr-HR" sz="2700" dirty="0">
                <a:solidFill>
                  <a:srgbClr val="002060"/>
                </a:solidFill>
                <a:latin typeface="Calibri"/>
              </a:rPr>
              <a:t>Dubinske analize rashoda u zemljama PEMPAL-a u 2018./2019.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3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600" y="807159"/>
            <a:ext cx="8819999" cy="5731756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Dubinske analize rashoda u zemljama PEMPAL-a u kojima postoje imaju </a:t>
            </a:r>
            <a:r>
              <a:rPr lang="hr-HR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slabiju regulatornu i metodološku osnovu u usporedbi sa zemljama OECD-a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2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 7 zemlja PEMPAL-a koje su izjavile da provode dubinske analize rashoda:</a:t>
            </a:r>
          </a:p>
          <a:p>
            <a:pPr marL="800100" lvl="1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Hrvatska i </a:t>
            </a:r>
            <a:r>
              <a:rPr lang="hr-HR" sz="17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Moldova</a:t>
            </a:r>
            <a:r>
              <a:rPr lang="hr-H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izjavile su da imaju i izvršni nalog/odluku i smjernice/metodologiju (objavljene u Hrvatskoj)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Bugarska je izjavila da ima smjernice/metodologiju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Srbija je izjavila da ima izvršni nalog/odluku 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7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Bjelarus</a:t>
            </a:r>
            <a:r>
              <a:rPr lang="hr-H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je izjavio da svaka analiza ima vlastiti opis poslova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1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BiH je izjavila da ima samo analize koje se provode u okviru programa MMF-a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81794" y="136522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>
                <a:solidFill>
                  <a:srgbClr val="002060"/>
                </a:solidFill>
                <a:latin typeface="Calibri"/>
              </a:rPr>
              <a:t>Regulatorna i metodološka osnova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759509"/>
              </p:ext>
            </p:extLst>
          </p:nvPr>
        </p:nvGraphicFramePr>
        <p:xfrm>
          <a:off x="1753849" y="2970189"/>
          <a:ext cx="7119865" cy="3751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C17CC6-086B-4CC4-8FD9-D7DB994CC2B4}"/>
              </a:ext>
            </a:extLst>
          </p:cNvPr>
          <p:cNvSpPr txBox="1"/>
          <p:nvPr/>
        </p:nvSpPr>
        <p:spPr>
          <a:xfrm>
            <a:off x="1980031" y="3673037"/>
            <a:ext cx="3314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200" b="1" dirty="0"/>
              <a:t>Nema utvrđenih smjernica (svaka dubinska analiza rashoda ima svoj opis poslova)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48D3FF-2BCB-416B-969F-46E93B05E5CA}"/>
              </a:ext>
            </a:extLst>
          </p:cNvPr>
          <p:cNvSpPr txBox="1"/>
          <p:nvPr/>
        </p:nvSpPr>
        <p:spPr>
          <a:xfrm>
            <a:off x="1845922" y="4343400"/>
            <a:ext cx="33147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200" b="1" dirty="0"/>
              <a:t>Izvršni nalog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3E7C38-7EA7-460B-97D6-46A2A5C65243}"/>
              </a:ext>
            </a:extLst>
          </p:cNvPr>
          <p:cNvSpPr txBox="1"/>
          <p:nvPr/>
        </p:nvSpPr>
        <p:spPr>
          <a:xfrm>
            <a:off x="1893819" y="4737038"/>
            <a:ext cx="3314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200" b="1" dirty="0"/>
              <a:t>Smjernice/metodologija za </a:t>
            </a:r>
            <a:br>
              <a:rPr lang="hr-HR" sz="1200" b="1" dirty="0"/>
            </a:br>
            <a:r>
              <a:rPr lang="hr-HR" sz="1200" b="1" dirty="0"/>
              <a:t>dubinske analize rashoda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434159-97CE-41DD-88FF-F8A8210241B1}"/>
              </a:ext>
            </a:extLst>
          </p:cNvPr>
          <p:cNvSpPr txBox="1"/>
          <p:nvPr/>
        </p:nvSpPr>
        <p:spPr>
          <a:xfrm>
            <a:off x="1904705" y="5369413"/>
            <a:ext cx="33147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200" b="1" dirty="0"/>
              <a:t>Osnovni/organski zakon o proračunu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F12024-272E-4EE0-8FE0-9698DA8381EA}"/>
              </a:ext>
            </a:extLst>
          </p:cNvPr>
          <p:cNvSpPr txBox="1"/>
          <p:nvPr/>
        </p:nvSpPr>
        <p:spPr>
          <a:xfrm>
            <a:off x="1595846" y="5993610"/>
            <a:ext cx="362355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200" b="1" dirty="0"/>
              <a:t>Zasebni zakon o dubinskim analizama rashoda</a:t>
            </a:r>
          </a:p>
        </p:txBody>
      </p:sp>
    </p:spTree>
    <p:extLst>
      <p:ext uri="{BB962C8B-B14F-4D97-AF65-F5344CB8AC3E}">
        <p14:creationId xmlns:p14="http://schemas.microsoft.com/office/powerpoint/2010/main" val="128292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68187" y="136522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000">
                <a:solidFill>
                  <a:srgbClr val="002060"/>
                </a:solidFill>
                <a:latin typeface="Calibri"/>
              </a:rPr>
              <a:t>Teme/ciljevi dubinskih analiza rashoda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9CD553-AC01-7048-B1C4-6FCBFD00A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67987"/>
              </p:ext>
            </p:extLst>
          </p:nvPr>
        </p:nvGraphicFramePr>
        <p:xfrm>
          <a:off x="813212" y="838200"/>
          <a:ext cx="8738362" cy="5664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917">
                  <a:extLst>
                    <a:ext uri="{9D8B030D-6E8A-4147-A177-3AD203B41FA5}">
                      <a16:colId xmlns:a16="http://schemas.microsoft.com/office/drawing/2014/main" val="4041257878"/>
                    </a:ext>
                  </a:extLst>
                </a:gridCol>
                <a:gridCol w="7633445">
                  <a:extLst>
                    <a:ext uri="{9D8B030D-6E8A-4147-A177-3AD203B41FA5}">
                      <a16:colId xmlns:a16="http://schemas.microsoft.com/office/drawing/2014/main" val="3184394611"/>
                    </a:ext>
                  </a:extLst>
                </a:gridCol>
              </a:tblGrid>
              <a:tr h="4241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Bjelarus</a:t>
                      </a: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2011. – održivost mirovinskog sustava; ciljana primjena socijalne pomoći; subvencije za energiju i poljoprivredu 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2013. – međuvladini fiskalni odnosi; obrazovanje i zdravlje</a:t>
                      </a: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22472"/>
                  </a:ext>
                </a:extLst>
              </a:tr>
              <a:tr h="6998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/>
                        <a:t>BiH</a:t>
                      </a: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2009. – smanjenje primanja zaposlenih u javnom sektoru i materijalnih troškova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2011. – smanjenje materijalnih troškova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2012. – smanjenje primanja zaposlenih u javnom sektoru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2015. – smanjenje materijalnih troškova</a:t>
                      </a: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3880071666"/>
                  </a:ext>
                </a:extLst>
              </a:tr>
              <a:tr h="438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/>
                        <a:t>Bugarska</a:t>
                      </a: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2018. – unapređivanje efikasnosti i učinkovitosti gospodarenja otpadom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2018. – policija i vatrogasci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2015. – učinkovitost pravosuđa, analiza broja predmeta i rashoda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2015. – poljoprivreda i ruralni razvoj</a:t>
                      </a: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62185"/>
                  </a:ext>
                </a:extLst>
              </a:tr>
              <a:tr h="437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/>
                        <a:t>Hrvatska</a:t>
                      </a: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2014. – smanjenje rashoda: i) primanja zaposlenih u javnom sektoru; ii) subvencije osim subvencija za poljoprivredu; iii) zdravstveni sustav; iv) poslovanje agencija, ustanova, fondova i drugih pravnih osoba s javnim ovlastima; te v) porezni rashodi</a:t>
                      </a: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3614890372"/>
                  </a:ext>
                </a:extLst>
              </a:tr>
              <a:tr h="2358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/>
                        <a:t>Moldova</a:t>
                      </a: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2018. – obrazovanje (visoko i strukovno obrazovanje), radi utvrđivanja ušteda za druge prioritete</a:t>
                      </a: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6757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/>
                        <a:t>Rusija</a:t>
                      </a: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2018. – međunarodne obveze i skupovi (relevantnost, primjerenost i potrebnost)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 b="0"/>
                        <a:t>2018. – rashodi za pribavljanje komunikacijskih usluga za državne agencije (analiza trenutačnih praksi i razvoj jedinstvenih standarda troškova)</a:t>
                      </a: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2968104925"/>
                  </a:ext>
                </a:extLst>
              </a:tr>
              <a:tr h="176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/>
                        <a:t>Srbija</a:t>
                      </a: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650"/>
                        <a:t>2014. – 2018. – plaće i mirovine, u svrhu fiskalne konsolidacije</a:t>
                      </a: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4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86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10346</TotalTime>
  <Words>1914</Words>
  <Application>Microsoft Office PowerPoint</Application>
  <PresentationFormat>A4 Paper (210x297 mm)</PresentationFormat>
  <Paragraphs>227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Lucida Grande CY</vt:lpstr>
      <vt:lpstr>Wingdings</vt:lpstr>
      <vt:lpstr>Office Theme</vt:lpstr>
      <vt:lpstr>Dubinske analize rashoda u zemljama PEMPAL-a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Romana Babić</cp:lastModifiedBy>
  <cp:revision>795</cp:revision>
  <cp:lastPrinted>2018-11-22T10:27:53Z</cp:lastPrinted>
  <dcterms:created xsi:type="dcterms:W3CDTF">2010-10-04T16:57:49Z</dcterms:created>
  <dcterms:modified xsi:type="dcterms:W3CDTF">2019-03-14T11:00:05Z</dcterms:modified>
  <cp:category>PEMPAL</cp:category>
</cp:coreProperties>
</file>