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handoutMasterIdLst>
    <p:handoutMasterId r:id="rId17"/>
  </p:handoutMasterIdLst>
  <p:sldIdLst>
    <p:sldId id="271" r:id="rId2"/>
    <p:sldId id="410" r:id="rId3"/>
    <p:sldId id="422" r:id="rId4"/>
    <p:sldId id="423" r:id="rId5"/>
    <p:sldId id="425" r:id="rId6"/>
    <p:sldId id="432" r:id="rId7"/>
    <p:sldId id="426" r:id="rId8"/>
    <p:sldId id="427" r:id="rId9"/>
    <p:sldId id="428" r:id="rId10"/>
    <p:sldId id="430" r:id="rId11"/>
    <p:sldId id="429" r:id="rId12"/>
    <p:sldId id="421" r:id="rId13"/>
    <p:sldId id="431" r:id="rId14"/>
    <p:sldId id="312" r:id="rId15"/>
  </p:sldIdLst>
  <p:sldSz cx="9906000" cy="6858000" type="A4"/>
  <p:notesSz cx="7086600" cy="90249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EM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B1DF44-8CFC-4E8B-A495-993ED73B30AD}" v="15560" dt="2019-03-13T14:40:14.1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04" autoAdjust="0"/>
    <p:restoredTop sz="95903" autoAdjust="0"/>
  </p:normalViewPr>
  <p:slideViewPr>
    <p:cSldViewPr>
      <p:cViewPr>
        <p:scale>
          <a:sx n="100" d="100"/>
          <a:sy n="100" d="100"/>
        </p:scale>
        <p:origin x="-480" y="-1195"/>
      </p:cViewPr>
      <p:guideLst>
        <p:guide orient="horz" pos="2160"/>
        <p:guide pos="2880"/>
        <p:guide pos="3120"/>
      </p:guideLst>
    </p:cSldViewPr>
  </p:slideViewPr>
  <p:outlineViewPr>
    <p:cViewPr>
      <p:scale>
        <a:sx n="33" d="100"/>
        <a:sy n="33" d="100"/>
      </p:scale>
      <p:origin x="0" y="-93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279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na Anatolievna Davidova" userId="615709de-f45c-42cb-8bad-60412f98c39f" providerId="ADAL" clId="{376F956D-1F0F-4A13-8CEC-8A530C5BE38B}"/>
    <pc:docChg chg="undo redo custSel modSld">
      <pc:chgData name="Inna Anatolievna Davidova" userId="615709de-f45c-42cb-8bad-60412f98c39f" providerId="ADAL" clId="{376F956D-1F0F-4A13-8CEC-8A530C5BE38B}" dt="2019-03-13T14:40:14.182" v="15548" actId="20577"/>
      <pc:docMkLst>
        <pc:docMk/>
      </pc:docMkLst>
      <pc:sldChg chg="modSp">
        <pc:chgData name="Inna Anatolievna Davidova" userId="615709de-f45c-42cb-8bad-60412f98c39f" providerId="ADAL" clId="{376F956D-1F0F-4A13-8CEC-8A530C5BE38B}" dt="2019-03-13T13:41:11.629" v="13317" actId="6549"/>
        <pc:sldMkLst>
          <pc:docMk/>
          <pc:sldMk cId="0" sldId="271"/>
        </pc:sldMkLst>
        <pc:spChg chg="mod">
          <ac:chgData name="Inna Anatolievna Davidova" userId="615709de-f45c-42cb-8bad-60412f98c39f" providerId="ADAL" clId="{376F956D-1F0F-4A13-8CEC-8A530C5BE38B}" dt="2019-03-13T12:03:37.893" v="3" actId="313"/>
          <ac:spMkLst>
            <pc:docMk/>
            <pc:sldMk cId="0" sldId="271"/>
            <ac:spMk id="3" creationId="{00000000-0000-0000-0000-000000000000}"/>
          </ac:spMkLst>
        </pc:spChg>
        <pc:spChg chg="mod">
          <ac:chgData name="Inna Anatolievna Davidova" userId="615709de-f45c-42cb-8bad-60412f98c39f" providerId="ADAL" clId="{376F956D-1F0F-4A13-8CEC-8A530C5BE38B}" dt="2019-03-13T13:41:11.629" v="13317" actId="6549"/>
          <ac:spMkLst>
            <pc:docMk/>
            <pc:sldMk cId="0" sldId="271"/>
            <ac:spMk id="15361" creationId="{00000000-0000-0000-0000-000000000000}"/>
          </ac:spMkLst>
        </pc:spChg>
        <pc:spChg chg="mod">
          <ac:chgData name="Inna Anatolievna Davidova" userId="615709de-f45c-42cb-8bad-60412f98c39f" providerId="ADAL" clId="{376F956D-1F0F-4A13-8CEC-8A530C5BE38B}" dt="2019-03-13T12:04:11.869" v="74" actId="20577"/>
          <ac:spMkLst>
            <pc:docMk/>
            <pc:sldMk cId="0" sldId="271"/>
            <ac:spMk id="15365" creationId="{00000000-0000-0000-0000-000000000000}"/>
          </ac:spMkLst>
        </pc:spChg>
      </pc:sldChg>
      <pc:sldChg chg="modSp">
        <pc:chgData name="Inna Anatolievna Davidova" userId="615709de-f45c-42cb-8bad-60412f98c39f" providerId="ADAL" clId="{376F956D-1F0F-4A13-8CEC-8A530C5BE38B}" dt="2019-03-13T13:41:03.177" v="13316" actId="20577"/>
        <pc:sldMkLst>
          <pc:docMk/>
          <pc:sldMk cId="0" sldId="312"/>
        </pc:sldMkLst>
        <pc:spChg chg="mod">
          <ac:chgData name="Inna Anatolievna Davidova" userId="615709de-f45c-42cb-8bad-60412f98c39f" providerId="ADAL" clId="{376F956D-1F0F-4A13-8CEC-8A530C5BE38B}" dt="2019-03-13T13:41:03.177" v="13316" actId="20577"/>
          <ac:spMkLst>
            <pc:docMk/>
            <pc:sldMk cId="0" sldId="312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376F956D-1F0F-4A13-8CEC-8A530C5BE38B}" dt="2019-03-13T13:55:39.419" v="14001"/>
        <pc:sldMkLst>
          <pc:docMk/>
          <pc:sldMk cId="2120730608" sldId="410"/>
        </pc:sldMkLst>
        <pc:spChg chg="mod">
          <ac:chgData name="Inna Anatolievna Davidova" userId="615709de-f45c-42cb-8bad-60412f98c39f" providerId="ADAL" clId="{376F956D-1F0F-4A13-8CEC-8A530C5BE38B}" dt="2019-03-13T12:04:57.195" v="97"/>
          <ac:spMkLst>
            <pc:docMk/>
            <pc:sldMk cId="2120730608" sldId="410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376F956D-1F0F-4A13-8CEC-8A530C5BE38B}" dt="2019-03-13T13:55:39.419" v="14001"/>
          <ac:spMkLst>
            <pc:docMk/>
            <pc:sldMk cId="2120730608" sldId="410"/>
            <ac:spMk id="9" creationId="{00000000-0000-0000-0000-000000000000}"/>
          </ac:spMkLst>
        </pc:spChg>
      </pc:sldChg>
      <pc:sldChg chg="modSp">
        <pc:chgData name="Inna Anatolievna Davidova" userId="615709de-f45c-42cb-8bad-60412f98c39f" providerId="ADAL" clId="{376F956D-1F0F-4A13-8CEC-8A530C5BE38B}" dt="2019-03-13T14:38:18.613" v="15436" actId="20577"/>
        <pc:sldMkLst>
          <pc:docMk/>
          <pc:sldMk cId="3035158721" sldId="421"/>
        </pc:sldMkLst>
        <pc:spChg chg="mod">
          <ac:chgData name="Inna Anatolievna Davidova" userId="615709de-f45c-42cb-8bad-60412f98c39f" providerId="ADAL" clId="{376F956D-1F0F-4A13-8CEC-8A530C5BE38B}" dt="2019-03-13T14:37:56.475" v="15424" actId="255"/>
          <ac:spMkLst>
            <pc:docMk/>
            <pc:sldMk cId="3035158721" sldId="421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376F956D-1F0F-4A13-8CEC-8A530C5BE38B}" dt="2019-03-13T14:38:18.613" v="15436" actId="20577"/>
          <ac:spMkLst>
            <pc:docMk/>
            <pc:sldMk cId="3035158721" sldId="421"/>
            <ac:spMk id="3" creationId="{00000000-0000-0000-0000-000000000000}"/>
          </ac:spMkLst>
        </pc:spChg>
        <pc:spChg chg="mod">
          <ac:chgData name="Inna Anatolievna Davidova" userId="615709de-f45c-42cb-8bad-60412f98c39f" providerId="ADAL" clId="{376F956D-1F0F-4A13-8CEC-8A530C5BE38B}" dt="2019-03-13T13:29:24.102" v="11797" actId="313"/>
          <ac:spMkLst>
            <pc:docMk/>
            <pc:sldMk cId="3035158721" sldId="421"/>
            <ac:spMk id="7" creationId="{00000000-0000-0000-0000-000000000000}"/>
          </ac:spMkLst>
        </pc:spChg>
        <pc:spChg chg="mod">
          <ac:chgData name="Inna Anatolievna Davidova" userId="615709de-f45c-42cb-8bad-60412f98c39f" providerId="ADAL" clId="{376F956D-1F0F-4A13-8CEC-8A530C5BE38B}" dt="2019-03-13T13:29:37.147" v="11827" actId="313"/>
          <ac:spMkLst>
            <pc:docMk/>
            <pc:sldMk cId="3035158721" sldId="421"/>
            <ac:spMk id="11" creationId="{00000000-0000-0000-0000-000000000000}"/>
          </ac:spMkLst>
        </pc:spChg>
        <pc:spChg chg="mod">
          <ac:chgData name="Inna Anatolievna Davidova" userId="615709de-f45c-42cb-8bad-60412f98c39f" providerId="ADAL" clId="{376F956D-1F0F-4A13-8CEC-8A530C5BE38B}" dt="2019-03-13T13:29:56.452" v="11901" actId="6549"/>
          <ac:spMkLst>
            <pc:docMk/>
            <pc:sldMk cId="3035158721" sldId="421"/>
            <ac:spMk id="12" creationId="{00000000-0000-0000-0000-000000000000}"/>
          </ac:spMkLst>
        </pc:spChg>
        <pc:spChg chg="mod">
          <ac:chgData name="Inna Anatolievna Davidova" userId="615709de-f45c-42cb-8bad-60412f98c39f" providerId="ADAL" clId="{376F956D-1F0F-4A13-8CEC-8A530C5BE38B}" dt="2019-03-13T13:30:03.777" v="11931" actId="6549"/>
          <ac:spMkLst>
            <pc:docMk/>
            <pc:sldMk cId="3035158721" sldId="421"/>
            <ac:spMk id="13" creationId="{00000000-0000-0000-0000-000000000000}"/>
          </ac:spMkLst>
        </pc:spChg>
        <pc:spChg chg="mod">
          <ac:chgData name="Inna Anatolievna Davidova" userId="615709de-f45c-42cb-8bad-60412f98c39f" providerId="ADAL" clId="{376F956D-1F0F-4A13-8CEC-8A530C5BE38B}" dt="2019-03-13T13:30:15.585" v="11965" actId="313"/>
          <ac:spMkLst>
            <pc:docMk/>
            <pc:sldMk cId="3035158721" sldId="421"/>
            <ac:spMk id="14" creationId="{00000000-0000-0000-0000-000000000000}"/>
          </ac:spMkLst>
        </pc:spChg>
        <pc:spChg chg="mod">
          <ac:chgData name="Inna Anatolievna Davidova" userId="615709de-f45c-42cb-8bad-60412f98c39f" providerId="ADAL" clId="{376F956D-1F0F-4A13-8CEC-8A530C5BE38B}" dt="2019-03-13T13:32:21.418" v="12008" actId="313"/>
          <ac:spMkLst>
            <pc:docMk/>
            <pc:sldMk cId="3035158721" sldId="421"/>
            <ac:spMk id="15" creationId="{00000000-0000-0000-0000-000000000000}"/>
          </ac:spMkLst>
        </pc:spChg>
        <pc:spChg chg="mod">
          <ac:chgData name="Inna Anatolievna Davidova" userId="615709de-f45c-42cb-8bad-60412f98c39f" providerId="ADAL" clId="{376F956D-1F0F-4A13-8CEC-8A530C5BE38B}" dt="2019-03-13T13:32:46.437" v="12087" actId="6549"/>
          <ac:spMkLst>
            <pc:docMk/>
            <pc:sldMk cId="3035158721" sldId="421"/>
            <ac:spMk id="16" creationId="{00000000-0000-0000-0000-000000000000}"/>
          </ac:spMkLst>
        </pc:spChg>
        <pc:spChg chg="mod">
          <ac:chgData name="Inna Anatolievna Davidova" userId="615709de-f45c-42cb-8bad-60412f98c39f" providerId="ADAL" clId="{376F956D-1F0F-4A13-8CEC-8A530C5BE38B}" dt="2019-03-13T13:33:18.355" v="12128" actId="20577"/>
          <ac:spMkLst>
            <pc:docMk/>
            <pc:sldMk cId="3035158721" sldId="421"/>
            <ac:spMk id="17" creationId="{00000000-0000-0000-0000-000000000000}"/>
          </ac:spMkLst>
        </pc:spChg>
        <pc:spChg chg="mod">
          <ac:chgData name="Inna Anatolievna Davidova" userId="615709de-f45c-42cb-8bad-60412f98c39f" providerId="ADAL" clId="{376F956D-1F0F-4A13-8CEC-8A530C5BE38B}" dt="2019-03-13T13:33:21.190" v="12133" actId="6549"/>
          <ac:spMkLst>
            <pc:docMk/>
            <pc:sldMk cId="3035158721" sldId="421"/>
            <ac:spMk id="18" creationId="{00000000-0000-0000-0000-000000000000}"/>
          </ac:spMkLst>
        </pc:spChg>
        <pc:spChg chg="mod">
          <ac:chgData name="Inna Anatolievna Davidova" userId="615709de-f45c-42cb-8bad-60412f98c39f" providerId="ADAL" clId="{376F956D-1F0F-4A13-8CEC-8A530C5BE38B}" dt="2019-03-13T13:51:15.930" v="13861" actId="313"/>
          <ac:spMkLst>
            <pc:docMk/>
            <pc:sldMk cId="3035158721" sldId="421"/>
            <ac:spMk id="19" creationId="{00000000-0000-0000-0000-000000000000}"/>
          </ac:spMkLst>
        </pc:spChg>
        <pc:spChg chg="mod">
          <ac:chgData name="Inna Anatolievna Davidova" userId="615709de-f45c-42cb-8bad-60412f98c39f" providerId="ADAL" clId="{376F956D-1F0F-4A13-8CEC-8A530C5BE38B}" dt="2019-03-13T13:51:18.741" v="13862" actId="313"/>
          <ac:spMkLst>
            <pc:docMk/>
            <pc:sldMk cId="3035158721" sldId="421"/>
            <ac:spMk id="20" creationId="{00000000-0000-0000-0000-000000000000}"/>
          </ac:spMkLst>
        </pc:spChg>
        <pc:spChg chg="mod">
          <ac:chgData name="Inna Anatolievna Davidova" userId="615709de-f45c-42cb-8bad-60412f98c39f" providerId="ADAL" clId="{376F956D-1F0F-4A13-8CEC-8A530C5BE38B}" dt="2019-03-13T13:34:15.016" v="12240" actId="313"/>
          <ac:spMkLst>
            <pc:docMk/>
            <pc:sldMk cId="3035158721" sldId="421"/>
            <ac:spMk id="21" creationId="{00000000-0000-0000-0000-000000000000}"/>
          </ac:spMkLst>
        </pc:spChg>
        <pc:spChg chg="mod">
          <ac:chgData name="Inna Anatolievna Davidova" userId="615709de-f45c-42cb-8bad-60412f98c39f" providerId="ADAL" clId="{376F956D-1F0F-4A13-8CEC-8A530C5BE38B}" dt="2019-03-13T13:35:06.248" v="12251" actId="20577"/>
          <ac:spMkLst>
            <pc:docMk/>
            <pc:sldMk cId="3035158721" sldId="421"/>
            <ac:spMk id="23" creationId="{00000000-0000-0000-0000-000000000000}"/>
          </ac:spMkLst>
        </pc:spChg>
        <pc:spChg chg="mod">
          <ac:chgData name="Inna Anatolievna Davidova" userId="615709de-f45c-42cb-8bad-60412f98c39f" providerId="ADAL" clId="{376F956D-1F0F-4A13-8CEC-8A530C5BE38B}" dt="2019-03-13T13:35:15.301" v="12271" actId="20577"/>
          <ac:spMkLst>
            <pc:docMk/>
            <pc:sldMk cId="3035158721" sldId="421"/>
            <ac:spMk id="24" creationId="{00000000-0000-0000-0000-000000000000}"/>
          </ac:spMkLst>
        </pc:spChg>
        <pc:graphicFrameChg chg="mod">
          <ac:chgData name="Inna Anatolievna Davidova" userId="615709de-f45c-42cb-8bad-60412f98c39f" providerId="ADAL" clId="{376F956D-1F0F-4A13-8CEC-8A530C5BE38B}" dt="2019-03-13T13:34:53.283" v="12245" actId="1076"/>
          <ac:graphicFrameMkLst>
            <pc:docMk/>
            <pc:sldMk cId="3035158721" sldId="421"/>
            <ac:graphicFrameMk id="9" creationId="{3A064055-DCC1-3A48-988A-6E34BAC2E8AE}"/>
          </ac:graphicFrameMkLst>
        </pc:graphicFrameChg>
      </pc:sldChg>
      <pc:sldChg chg="modSp">
        <pc:chgData name="Inna Anatolievna Davidova" userId="615709de-f45c-42cb-8bad-60412f98c39f" providerId="ADAL" clId="{376F956D-1F0F-4A13-8CEC-8A530C5BE38B}" dt="2019-03-13T14:03:22.143" v="14294" actId="6549"/>
        <pc:sldMkLst>
          <pc:docMk/>
          <pc:sldMk cId="129101492" sldId="422"/>
        </pc:sldMkLst>
        <pc:spChg chg="mod">
          <ac:chgData name="Inna Anatolievna Davidova" userId="615709de-f45c-42cb-8bad-60412f98c39f" providerId="ADAL" clId="{376F956D-1F0F-4A13-8CEC-8A530C5BE38B}" dt="2019-03-13T12:07:47.217" v="410"/>
          <ac:spMkLst>
            <pc:docMk/>
            <pc:sldMk cId="129101492" sldId="422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376F956D-1F0F-4A13-8CEC-8A530C5BE38B}" dt="2019-03-13T14:03:22.143" v="14294" actId="6549"/>
          <ac:spMkLst>
            <pc:docMk/>
            <pc:sldMk cId="129101492" sldId="422"/>
            <ac:spMk id="9" creationId="{00000000-0000-0000-0000-000000000000}"/>
          </ac:spMkLst>
        </pc:spChg>
      </pc:sldChg>
      <pc:sldChg chg="modSp">
        <pc:chgData name="Inna Anatolievna Davidova" userId="615709de-f45c-42cb-8bad-60412f98c39f" providerId="ADAL" clId="{376F956D-1F0F-4A13-8CEC-8A530C5BE38B}" dt="2019-03-13T14:07:40.303" v="14426" actId="255"/>
        <pc:sldMkLst>
          <pc:docMk/>
          <pc:sldMk cId="776585512" sldId="423"/>
        </pc:sldMkLst>
        <pc:spChg chg="mod">
          <ac:chgData name="Inna Anatolievna Davidova" userId="615709de-f45c-42cb-8bad-60412f98c39f" providerId="ADAL" clId="{376F956D-1F0F-4A13-8CEC-8A530C5BE38B}" dt="2019-03-13T13:44:30.382" v="13363" actId="313"/>
          <ac:spMkLst>
            <pc:docMk/>
            <pc:sldMk cId="776585512" sldId="423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376F956D-1F0F-4A13-8CEC-8A530C5BE38B}" dt="2019-03-13T14:07:40.303" v="14426" actId="255"/>
          <ac:spMkLst>
            <pc:docMk/>
            <pc:sldMk cId="776585512" sldId="423"/>
            <ac:spMk id="9" creationId="{00000000-0000-0000-0000-000000000000}"/>
          </ac:spMkLst>
        </pc:spChg>
      </pc:sldChg>
      <pc:sldChg chg="modSp">
        <pc:chgData name="Inna Anatolievna Davidova" userId="615709de-f45c-42cb-8bad-60412f98c39f" providerId="ADAL" clId="{376F956D-1F0F-4A13-8CEC-8A530C5BE38B}" dt="2019-03-13T14:13:20.459" v="14650" actId="27636"/>
        <pc:sldMkLst>
          <pc:docMk/>
          <pc:sldMk cId="2523437833" sldId="425"/>
        </pc:sldMkLst>
        <pc:spChg chg="mod">
          <ac:chgData name="Inna Anatolievna Davidova" userId="615709de-f45c-42cb-8bad-60412f98c39f" providerId="ADAL" clId="{376F956D-1F0F-4A13-8CEC-8A530C5BE38B}" dt="2019-03-13T12:22:47.519" v="2937" actId="6549"/>
          <ac:spMkLst>
            <pc:docMk/>
            <pc:sldMk cId="2523437833" sldId="425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376F956D-1F0F-4A13-8CEC-8A530C5BE38B}" dt="2019-03-13T14:13:20.459" v="14650" actId="27636"/>
          <ac:spMkLst>
            <pc:docMk/>
            <pc:sldMk cId="2523437833" sldId="425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376F956D-1F0F-4A13-8CEC-8A530C5BE38B}" dt="2019-03-13T14:25:42.260" v="14816" actId="20577"/>
        <pc:sldMkLst>
          <pc:docMk/>
          <pc:sldMk cId="888730497" sldId="426"/>
        </pc:sldMkLst>
        <pc:spChg chg="mod">
          <ac:chgData name="Inna Anatolievna Davidova" userId="615709de-f45c-42cb-8bad-60412f98c39f" providerId="ADAL" clId="{376F956D-1F0F-4A13-8CEC-8A530C5BE38B}" dt="2019-03-13T12:40:44.931" v="5325" actId="20577"/>
          <ac:spMkLst>
            <pc:docMk/>
            <pc:sldMk cId="888730497" sldId="426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376F956D-1F0F-4A13-8CEC-8A530C5BE38B}" dt="2019-03-13T14:25:42.260" v="14816" actId="20577"/>
          <ac:spMkLst>
            <pc:docMk/>
            <pc:sldMk cId="888730497" sldId="426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376F956D-1F0F-4A13-8CEC-8A530C5BE38B}" dt="2019-03-13T14:28:04.516" v="15054" actId="6549"/>
        <pc:sldMkLst>
          <pc:docMk/>
          <pc:sldMk cId="1282926592" sldId="427"/>
        </pc:sldMkLst>
        <pc:spChg chg="mod">
          <ac:chgData name="Inna Anatolievna Davidova" userId="615709de-f45c-42cb-8bad-60412f98c39f" providerId="ADAL" clId="{376F956D-1F0F-4A13-8CEC-8A530C5BE38B}" dt="2019-03-13T12:44:27.613" v="6093" actId="255"/>
          <ac:spMkLst>
            <pc:docMk/>
            <pc:sldMk cId="1282926592" sldId="427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376F956D-1F0F-4A13-8CEC-8A530C5BE38B}" dt="2019-03-13T14:27:46.644" v="15040" actId="20577"/>
          <ac:spMkLst>
            <pc:docMk/>
            <pc:sldMk cId="1282926592" sldId="427"/>
            <ac:spMk id="3" creationId="{00000000-0000-0000-0000-000000000000}"/>
          </ac:spMkLst>
        </pc:spChg>
        <pc:spChg chg="mod">
          <ac:chgData name="Inna Anatolievna Davidova" userId="615709de-f45c-42cb-8bad-60412f98c39f" providerId="ADAL" clId="{376F956D-1F0F-4A13-8CEC-8A530C5BE38B}" dt="2019-03-13T12:48:26.267" v="6851" actId="6549"/>
          <ac:spMkLst>
            <pc:docMk/>
            <pc:sldMk cId="1282926592" sldId="427"/>
            <ac:spMk id="4" creationId="{00000000-0000-0000-0000-000000000000}"/>
          </ac:spMkLst>
        </pc:spChg>
        <pc:spChg chg="mod">
          <ac:chgData name="Inna Anatolievna Davidova" userId="615709de-f45c-42cb-8bad-60412f98c39f" providerId="ADAL" clId="{376F956D-1F0F-4A13-8CEC-8A530C5BE38B}" dt="2019-03-13T12:48:30.470" v="6862" actId="6549"/>
          <ac:spMkLst>
            <pc:docMk/>
            <pc:sldMk cId="1282926592" sldId="427"/>
            <ac:spMk id="9" creationId="{00000000-0000-0000-0000-000000000000}"/>
          </ac:spMkLst>
        </pc:spChg>
        <pc:spChg chg="mod">
          <ac:chgData name="Inna Anatolievna Davidova" userId="615709de-f45c-42cb-8bad-60412f98c39f" providerId="ADAL" clId="{376F956D-1F0F-4A13-8CEC-8A530C5BE38B}" dt="2019-03-13T12:49:20.078" v="7001"/>
          <ac:spMkLst>
            <pc:docMk/>
            <pc:sldMk cId="1282926592" sldId="427"/>
            <ac:spMk id="10" creationId="{00000000-0000-0000-0000-000000000000}"/>
          </ac:spMkLst>
        </pc:spChg>
        <pc:spChg chg="mod">
          <ac:chgData name="Inna Anatolievna Davidova" userId="615709de-f45c-42cb-8bad-60412f98c39f" providerId="ADAL" clId="{376F956D-1F0F-4A13-8CEC-8A530C5BE38B}" dt="2019-03-13T12:48:56.145" v="6942" actId="6549"/>
          <ac:spMkLst>
            <pc:docMk/>
            <pc:sldMk cId="1282926592" sldId="427"/>
            <ac:spMk id="11" creationId="{00000000-0000-0000-0000-000000000000}"/>
          </ac:spMkLst>
        </pc:spChg>
        <pc:spChg chg="mod">
          <ac:chgData name="Inna Anatolievna Davidova" userId="615709de-f45c-42cb-8bad-60412f98c39f" providerId="ADAL" clId="{376F956D-1F0F-4A13-8CEC-8A530C5BE38B}" dt="2019-03-13T12:49:15.874" v="7000" actId="6549"/>
          <ac:spMkLst>
            <pc:docMk/>
            <pc:sldMk cId="1282926592" sldId="427"/>
            <ac:spMk id="12" creationId="{00000000-0000-0000-0000-000000000000}"/>
          </ac:spMkLst>
        </pc:spChg>
        <pc:spChg chg="mod">
          <ac:chgData name="Inna Anatolievna Davidova" userId="615709de-f45c-42cb-8bad-60412f98c39f" providerId="ADAL" clId="{376F956D-1F0F-4A13-8CEC-8A530C5BE38B}" dt="2019-03-13T14:28:04.516" v="15054" actId="6549"/>
          <ac:spMkLst>
            <pc:docMk/>
            <pc:sldMk cId="1282926592" sldId="427"/>
            <ac:spMk id="14" creationId="{00000000-0000-0000-0000-000000000000}"/>
          </ac:spMkLst>
        </pc:spChg>
        <pc:graphicFrameChg chg="mod">
          <ac:chgData name="Inna Anatolievna Davidova" userId="615709de-f45c-42cb-8bad-60412f98c39f" providerId="ADAL" clId="{376F956D-1F0F-4A13-8CEC-8A530C5BE38B}" dt="2019-03-13T12:49:57.550" v="7009" actId="1076"/>
          <ac:graphicFrameMkLst>
            <pc:docMk/>
            <pc:sldMk cId="1282926592" sldId="427"/>
            <ac:graphicFrameMk id="8" creationId="{00000000-0008-0000-0B00-000002000000}"/>
          </ac:graphicFrameMkLst>
        </pc:graphicFrameChg>
      </pc:sldChg>
      <pc:sldChg chg="modSp">
        <pc:chgData name="Inna Anatolievna Davidova" userId="615709de-f45c-42cb-8bad-60412f98c39f" providerId="ADAL" clId="{376F956D-1F0F-4A13-8CEC-8A530C5BE38B}" dt="2019-03-13T14:30:30.388" v="15135" actId="6549"/>
        <pc:sldMkLst>
          <pc:docMk/>
          <pc:sldMk cId="646865108" sldId="428"/>
        </pc:sldMkLst>
        <pc:spChg chg="mod">
          <ac:chgData name="Inna Anatolievna Davidova" userId="615709de-f45c-42cb-8bad-60412f98c39f" providerId="ADAL" clId="{376F956D-1F0F-4A13-8CEC-8A530C5BE38B}" dt="2019-03-13T12:50:27.011" v="7045" actId="6549"/>
          <ac:spMkLst>
            <pc:docMk/>
            <pc:sldMk cId="646865108" sldId="428"/>
            <ac:spMk id="2" creationId="{00000000-0000-0000-0000-000000000000}"/>
          </ac:spMkLst>
        </pc:spChg>
        <pc:graphicFrameChg chg="mod modGraphic">
          <ac:chgData name="Inna Anatolievna Davidova" userId="615709de-f45c-42cb-8bad-60412f98c39f" providerId="ADAL" clId="{376F956D-1F0F-4A13-8CEC-8A530C5BE38B}" dt="2019-03-13T14:30:30.388" v="15135" actId="6549"/>
          <ac:graphicFrameMkLst>
            <pc:docMk/>
            <pc:sldMk cId="646865108" sldId="428"/>
            <ac:graphicFrameMk id="7" creationId="{B69CD553-AC01-7048-B1C4-6FCBFD00AF45}"/>
          </ac:graphicFrameMkLst>
        </pc:graphicFrameChg>
      </pc:sldChg>
      <pc:sldChg chg="modSp">
        <pc:chgData name="Inna Anatolievna Davidova" userId="615709de-f45c-42cb-8bad-60412f98c39f" providerId="ADAL" clId="{376F956D-1F0F-4A13-8CEC-8A530C5BE38B}" dt="2019-03-13T14:37:19.060" v="15413" actId="20577"/>
        <pc:sldMkLst>
          <pc:docMk/>
          <pc:sldMk cId="760125785" sldId="429"/>
        </pc:sldMkLst>
        <pc:spChg chg="mod">
          <ac:chgData name="Inna Anatolievna Davidova" userId="615709de-f45c-42cb-8bad-60412f98c39f" providerId="ADAL" clId="{376F956D-1F0F-4A13-8CEC-8A530C5BE38B}" dt="2019-03-13T14:31:10.388" v="15139" actId="20577"/>
          <ac:spMkLst>
            <pc:docMk/>
            <pc:sldMk cId="760125785" sldId="429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376F956D-1F0F-4A13-8CEC-8A530C5BE38B}" dt="2019-03-13T14:33:23.927" v="15215" actId="20577"/>
          <ac:spMkLst>
            <pc:docMk/>
            <pc:sldMk cId="760125785" sldId="429"/>
            <ac:spMk id="3" creationId="{00000000-0000-0000-0000-000000000000}"/>
          </ac:spMkLst>
        </pc:spChg>
        <pc:graphicFrameChg chg="mod modGraphic">
          <ac:chgData name="Inna Anatolievna Davidova" userId="615709de-f45c-42cb-8bad-60412f98c39f" providerId="ADAL" clId="{376F956D-1F0F-4A13-8CEC-8A530C5BE38B}" dt="2019-03-13T14:37:19.060" v="15413" actId="20577"/>
          <ac:graphicFrameMkLst>
            <pc:docMk/>
            <pc:sldMk cId="760125785" sldId="429"/>
            <ac:graphicFrameMk id="4" creationId="{29DF12C7-5939-EE49-9120-8B80A96AFA56}"/>
          </ac:graphicFrameMkLst>
        </pc:graphicFrameChg>
      </pc:sldChg>
      <pc:sldChg chg="modSp">
        <pc:chgData name="Inna Anatolievna Davidova" userId="615709de-f45c-42cb-8bad-60412f98c39f" providerId="ADAL" clId="{376F956D-1F0F-4A13-8CEC-8A530C5BE38B}" dt="2019-03-13T14:30:43.479" v="15136"/>
        <pc:sldMkLst>
          <pc:docMk/>
          <pc:sldMk cId="2975660535" sldId="430"/>
        </pc:sldMkLst>
        <pc:spChg chg="mod">
          <ac:chgData name="Inna Anatolievna Davidova" userId="615709de-f45c-42cb-8bad-60412f98c39f" providerId="ADAL" clId="{376F956D-1F0F-4A13-8CEC-8A530C5BE38B}" dt="2019-03-13T12:59:36.950" v="8590" actId="1036"/>
          <ac:spMkLst>
            <pc:docMk/>
            <pc:sldMk cId="2975660535" sldId="430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376F956D-1F0F-4A13-8CEC-8A530C5BE38B}" dt="2019-03-13T13:49:21.290" v="13722" actId="313"/>
          <ac:spMkLst>
            <pc:docMk/>
            <pc:sldMk cId="2975660535" sldId="430"/>
            <ac:spMk id="3" creationId="{00000000-0000-0000-0000-000000000000}"/>
          </ac:spMkLst>
        </pc:spChg>
        <pc:graphicFrameChg chg="mod modGraphic">
          <ac:chgData name="Inna Anatolievna Davidova" userId="615709de-f45c-42cb-8bad-60412f98c39f" providerId="ADAL" clId="{376F956D-1F0F-4A13-8CEC-8A530C5BE38B}" dt="2019-03-13T14:30:43.479" v="15136"/>
          <ac:graphicFrameMkLst>
            <pc:docMk/>
            <pc:sldMk cId="2975660535" sldId="430"/>
            <ac:graphicFrameMk id="5" creationId="{5F71EC4F-245D-AB49-8B08-3588427B102A}"/>
          </ac:graphicFrameMkLst>
        </pc:graphicFrameChg>
      </pc:sldChg>
      <pc:sldChg chg="modSp">
        <pc:chgData name="Inna Anatolievna Davidova" userId="615709de-f45c-42cb-8bad-60412f98c39f" providerId="ADAL" clId="{376F956D-1F0F-4A13-8CEC-8A530C5BE38B}" dt="2019-03-13T14:40:14.182" v="15548" actId="20577"/>
        <pc:sldMkLst>
          <pc:docMk/>
          <pc:sldMk cId="2479491151" sldId="431"/>
        </pc:sldMkLst>
        <pc:spChg chg="mod">
          <ac:chgData name="Inna Anatolievna Davidova" userId="615709de-f45c-42cb-8bad-60412f98c39f" providerId="ADAL" clId="{376F956D-1F0F-4A13-8CEC-8A530C5BE38B}" dt="2019-03-13T14:38:46.733" v="15438" actId="255"/>
          <ac:spMkLst>
            <pc:docMk/>
            <pc:sldMk cId="2479491151" sldId="431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376F956D-1F0F-4A13-8CEC-8A530C5BE38B}" dt="2019-03-13T14:40:14.182" v="15548" actId="20577"/>
          <ac:spMkLst>
            <pc:docMk/>
            <pc:sldMk cId="2479491151" sldId="431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376F956D-1F0F-4A13-8CEC-8A530C5BE38B}" dt="2019-03-13T14:17:07.990" v="14720" actId="113"/>
        <pc:sldMkLst>
          <pc:docMk/>
          <pc:sldMk cId="1974062333" sldId="432"/>
        </pc:sldMkLst>
        <pc:spChg chg="mod">
          <ac:chgData name="Inna Anatolievna Davidova" userId="615709de-f45c-42cb-8bad-60412f98c39f" providerId="ADAL" clId="{376F956D-1F0F-4A13-8CEC-8A530C5BE38B}" dt="2019-03-13T14:17:07.990" v="14720" actId="113"/>
          <ac:spMkLst>
            <pc:docMk/>
            <pc:sldMk cId="1974062333" sldId="432"/>
            <ac:spMk id="3" creationId="{00000000-0000-0000-0000-000000000000}"/>
          </ac:spMkLst>
        </pc:spChg>
        <pc:spChg chg="mod">
          <ac:chgData name="Inna Anatolievna Davidova" userId="615709de-f45c-42cb-8bad-60412f98c39f" providerId="ADAL" clId="{376F956D-1F0F-4A13-8CEC-8A530C5BE38B}" dt="2019-03-13T14:13:43.925" v="14651" actId="255"/>
          <ac:spMkLst>
            <pc:docMk/>
            <pc:sldMk cId="1974062333" sldId="432"/>
            <ac:spMk id="7" creationId="{820DF6DF-BC21-AC49-9C4F-053ADF9F9B74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naida\Desktop\Anne's%202018_Charts%20for%20presentation_PB%20Network%20Meeting_draft_16112018%20(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Users\naida\Desktop\ALL%20032019%202018%20NC%20presentation%20Excel%20for%20interpreter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041601049868767"/>
          <c:y val="0.18560185185185185"/>
          <c:w val="0.45636176727909011"/>
          <c:h val="0.7208876494604841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'13_SR Regulatory basis'!$B$13</c:f>
              <c:strCache>
                <c:ptCount val="1"/>
                <c:pt idx="0">
                  <c:v>OECD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'13_SR Regulatory basis'!$A$14:$A$18</c:f>
              <c:strCache>
                <c:ptCount val="5"/>
                <c:pt idx="0">
                  <c:v>A separate law on spending reviews</c:v>
                </c:pt>
                <c:pt idx="1">
                  <c:v>Basic/organic budget law</c:v>
                </c:pt>
                <c:pt idx="2">
                  <c:v>Guidelines/methodology for spending reviews</c:v>
                </c:pt>
                <c:pt idx="3">
                  <c:v>An executive order</c:v>
                </c:pt>
                <c:pt idx="4">
                  <c:v>There are no established guidelines (each spending review has its own ToR)</c:v>
                </c:pt>
              </c:strCache>
            </c:strRef>
          </c:cat>
          <c:val>
            <c:numRef>
              <c:f>'13_SR Regulatory basis'!$B$14:$B$18</c:f>
              <c:numCache>
                <c:formatCode>General</c:formatCode>
                <c:ptCount val="5"/>
                <c:pt idx="0">
                  <c:v>2</c:v>
                </c:pt>
                <c:pt idx="1">
                  <c:v>7</c:v>
                </c:pt>
                <c:pt idx="2">
                  <c:v>19</c:v>
                </c:pt>
                <c:pt idx="3">
                  <c:v>10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D6-1A4C-9E23-2C01C3F666A0}"/>
            </c:ext>
          </c:extLst>
        </c:ser>
        <c:ser>
          <c:idx val="1"/>
          <c:order val="1"/>
          <c:tx>
            <c:strRef>
              <c:f>'13_SR Regulatory basis'!$C$13</c:f>
              <c:strCache>
                <c:ptCount val="1"/>
                <c:pt idx="0">
                  <c:v>PEMPAL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'13_SR Regulatory basis'!$A$14:$A$18</c:f>
              <c:strCache>
                <c:ptCount val="5"/>
                <c:pt idx="0">
                  <c:v>A separate law on spending reviews</c:v>
                </c:pt>
                <c:pt idx="1">
                  <c:v>Basic/organic budget law</c:v>
                </c:pt>
                <c:pt idx="2">
                  <c:v>Guidelines/methodology for spending reviews</c:v>
                </c:pt>
                <c:pt idx="3">
                  <c:v>An executive order</c:v>
                </c:pt>
                <c:pt idx="4">
                  <c:v>There are no established guidelines (each spending review has its own ToR)</c:v>
                </c:pt>
              </c:strCache>
            </c:strRef>
          </c:cat>
          <c:val>
            <c:numRef>
              <c:f>'13_SR Regulatory basis'!$C$14:$C$18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D6-1A4C-9E23-2C01C3F666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2144754704"/>
        <c:axId val="-2144749264"/>
      </c:barChart>
      <c:catAx>
        <c:axId val="-21447547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4749264"/>
        <c:crosses val="autoZero"/>
        <c:auto val="1"/>
        <c:lblAlgn val="ctr"/>
        <c:lblOffset val="100"/>
        <c:noMultiLvlLbl val="0"/>
      </c:catAx>
      <c:valAx>
        <c:axId val="-2144749264"/>
        <c:scaling>
          <c:orientation val="minMax"/>
          <c:max val="20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2144754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1363440556477529"/>
          <c:y val="0.92710566480879786"/>
          <c:w val="0.32290557850672252"/>
          <c:h val="6.94024107476485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370200097945448"/>
          <c:y val="0.19517292933320043"/>
          <c:w val="0.62238456387843677"/>
          <c:h val="0.618020109700442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'17_SR Main challenges'!$C$76</c:f>
              <c:strCache>
                <c:ptCount val="1"/>
                <c:pt idx="0">
                  <c:v>OECD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'17_SR Main challenges'!$B$77:$B$88</c:f>
              <c:strCache>
                <c:ptCount val="12"/>
                <c:pt idx="0">
                  <c:v>Gaming behaviour</c:v>
                </c:pt>
                <c:pt idx="1">
                  <c:v>Senior civil service support</c:v>
                </c:pt>
                <c:pt idx="2">
                  <c:v>Political support (legislative)</c:v>
                </c:pt>
                <c:pt idx="3">
                  <c:v>ICT</c:v>
                </c:pt>
                <c:pt idx="4">
                  <c:v>Political support (executive)</c:v>
                </c:pt>
                <c:pt idx="5">
                  <c:v>Quality of performance information/data</c:v>
                </c:pt>
                <c:pt idx="6">
                  <c:v>Availability of performance information</c:v>
                </c:pt>
                <c:pt idx="7">
                  <c:v>Framework/methodology</c:v>
                </c:pt>
                <c:pt idx="8">
                  <c:v>Time constraints for implementation</c:v>
                </c:pt>
                <c:pt idx="9">
                  <c:v>Inattention to implementation</c:v>
                </c:pt>
                <c:pt idx="10">
                  <c:v>Capability (e.g. technical expertise)</c:v>
                </c:pt>
                <c:pt idx="11">
                  <c:v>Lack of capacity (e.g. available staff)</c:v>
                </c:pt>
              </c:strCache>
            </c:strRef>
          </c:cat>
          <c:val>
            <c:numRef>
              <c:f>'17_SR Main challenges'!$C$77:$C$88</c:f>
              <c:numCache>
                <c:formatCode>#,##0.0</c:formatCode>
                <c:ptCount val="12"/>
                <c:pt idx="0">
                  <c:v>1.4347826086956521</c:v>
                </c:pt>
                <c:pt idx="1">
                  <c:v>1.4347826086956521</c:v>
                </c:pt>
                <c:pt idx="2">
                  <c:v>1.5217391304347827</c:v>
                </c:pt>
                <c:pt idx="3">
                  <c:v>1.24</c:v>
                </c:pt>
                <c:pt idx="4">
                  <c:v>1.625</c:v>
                </c:pt>
                <c:pt idx="5">
                  <c:v>1.875</c:v>
                </c:pt>
                <c:pt idx="6">
                  <c:v>1.96</c:v>
                </c:pt>
                <c:pt idx="7">
                  <c:v>1.3333333333333333</c:v>
                </c:pt>
                <c:pt idx="8">
                  <c:v>1.68</c:v>
                </c:pt>
                <c:pt idx="9">
                  <c:v>1.72</c:v>
                </c:pt>
                <c:pt idx="10">
                  <c:v>1.2916666666666667</c:v>
                </c:pt>
                <c:pt idx="11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23-E24E-9F31-C9328CD40520}"/>
            </c:ext>
          </c:extLst>
        </c:ser>
        <c:ser>
          <c:idx val="1"/>
          <c:order val="1"/>
          <c:tx>
            <c:strRef>
              <c:f>'17_SR Main challenges'!$D$76</c:f>
              <c:strCache>
                <c:ptCount val="1"/>
                <c:pt idx="0">
                  <c:v>PEMPAL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'17_SR Main challenges'!$B$77:$B$88</c:f>
              <c:strCache>
                <c:ptCount val="12"/>
                <c:pt idx="0">
                  <c:v>Gaming behaviour</c:v>
                </c:pt>
                <c:pt idx="1">
                  <c:v>Senior civil service support</c:v>
                </c:pt>
                <c:pt idx="2">
                  <c:v>Political support (legislative)</c:v>
                </c:pt>
                <c:pt idx="3">
                  <c:v>ICT</c:v>
                </c:pt>
                <c:pt idx="4">
                  <c:v>Political support (executive)</c:v>
                </c:pt>
                <c:pt idx="5">
                  <c:v>Quality of performance information/data</c:v>
                </c:pt>
                <c:pt idx="6">
                  <c:v>Availability of performance information</c:v>
                </c:pt>
                <c:pt idx="7">
                  <c:v>Framework/methodology</c:v>
                </c:pt>
                <c:pt idx="8">
                  <c:v>Time constraints for implementation</c:v>
                </c:pt>
                <c:pt idx="9">
                  <c:v>Inattention to implementation</c:v>
                </c:pt>
                <c:pt idx="10">
                  <c:v>Capability (e.g. technical expertise)</c:v>
                </c:pt>
                <c:pt idx="11">
                  <c:v>Lack of capacity (e.g. available staff)</c:v>
                </c:pt>
              </c:strCache>
            </c:strRef>
          </c:cat>
          <c:val>
            <c:numRef>
              <c:f>'17_SR Main challenges'!$D$77:$D$88</c:f>
              <c:numCache>
                <c:formatCode>General</c:formatCode>
                <c:ptCount val="12"/>
                <c:pt idx="0">
                  <c:v>1.4</c:v>
                </c:pt>
                <c:pt idx="1">
                  <c:v>1.5</c:v>
                </c:pt>
                <c:pt idx="2">
                  <c:v>1.6</c:v>
                </c:pt>
                <c:pt idx="3">
                  <c:v>1.9</c:v>
                </c:pt>
                <c:pt idx="4">
                  <c:v>1.9</c:v>
                </c:pt>
                <c:pt idx="5">
                  <c:v>1.9</c:v>
                </c:pt>
                <c:pt idx="6">
                  <c:v>1.9</c:v>
                </c:pt>
                <c:pt idx="7">
                  <c:v>2</c:v>
                </c:pt>
                <c:pt idx="8">
                  <c:v>2.2000000000000002</c:v>
                </c:pt>
                <c:pt idx="9">
                  <c:v>2.2999999999999998</c:v>
                </c:pt>
                <c:pt idx="10">
                  <c:v>2.5</c:v>
                </c:pt>
                <c:pt idx="11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23-E24E-9F31-C9328CD4052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2144756336"/>
        <c:axId val="-2144755248"/>
      </c:barChart>
      <c:catAx>
        <c:axId val="-214475633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-2144755248"/>
        <c:crosses val="autoZero"/>
        <c:auto val="1"/>
        <c:lblAlgn val="ctr"/>
        <c:lblOffset val="100"/>
        <c:noMultiLvlLbl val="0"/>
      </c:catAx>
      <c:valAx>
        <c:axId val="-2144755248"/>
        <c:scaling>
          <c:orientation val="minMax"/>
        </c:scaling>
        <c:delete val="1"/>
        <c:axPos val="b"/>
        <c:numFmt formatCode="#,##0.0" sourceLinked="1"/>
        <c:majorTickMark val="out"/>
        <c:minorTickMark val="none"/>
        <c:tickLblPos val="nextTo"/>
        <c:crossAx val="-2144756336"/>
        <c:crosses val="autoZero"/>
        <c:crossBetween val="between"/>
      </c:valAx>
    </c:plotArea>
    <c:legend>
      <c:legendPos val="b"/>
      <c:legendEntry>
        <c:idx val="0"/>
        <c:txPr>
          <a:bodyPr/>
          <a:lstStyle/>
          <a:p>
            <a:pPr>
              <a:defRPr>
                <a:solidFill>
                  <a:srgbClr val="C00000"/>
                </a:solidFill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>
                <a:solidFill>
                  <a:srgbClr val="002060"/>
                </a:solidFill>
              </a:defRPr>
            </a:pPr>
            <a:endParaRPr lang="en-US"/>
          </a:p>
        </c:txPr>
      </c:legendEntry>
      <c:layout>
        <c:manualLayout>
          <c:xMode val="edge"/>
          <c:yMode val="edge"/>
          <c:x val="0.43296088180482561"/>
          <c:y val="0.87825675271603709"/>
          <c:w val="0.25831504640238756"/>
          <c:h val="4.684198455775552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0.41867</cdr:x>
      <cdr:y>0.82419</cdr:y>
    </cdr:from>
    <cdr:to>
      <cdr:x>0.68136</cdr:x>
      <cdr:y>0.90307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076227" y="4961448"/>
          <a:ext cx="2557558" cy="4748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100" dirty="0"/>
            <a:t>1 = Low</a:t>
          </a:r>
          <a:r>
            <a:rPr lang="en-GB" sz="1100" baseline="0" dirty="0"/>
            <a:t>     2 = Medium     3 = High</a:t>
          </a:r>
          <a:r>
            <a:rPr lang="en-GB" sz="1100" dirty="0"/>
            <a:t>	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DEF46C-3B29-459B-AD1C-1E45D54687AF}" type="datetimeFigureOut">
              <a:rPr lang="en-US"/>
              <a:pPr>
                <a:defRPr/>
              </a:pPr>
              <a:t>3/13/2019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FA3048-62B1-4C44-B29A-EA0FED456B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277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4"/>
          </p:nvPr>
        </p:nvSpPr>
        <p:spPr>
          <a:xfrm>
            <a:off x="0" y="8572500"/>
            <a:ext cx="3070225" cy="4524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344613" y="1128713"/>
            <a:ext cx="4397375" cy="3044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10" name="Header Placeholder 9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2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5"/>
          </p:nvPr>
        </p:nvSpPr>
        <p:spPr>
          <a:xfrm>
            <a:off x="4014788" y="8572500"/>
            <a:ext cx="3070225" cy="4524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D93891-08A2-4590-89BC-501F5744FE3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Notes Placeholder 11"/>
          <p:cNvSpPr>
            <a:spLocks noGrp="1"/>
          </p:cNvSpPr>
          <p:nvPr>
            <p:ph type="body" sz="quarter" idx="3"/>
          </p:nvPr>
        </p:nvSpPr>
        <p:spPr>
          <a:xfrm>
            <a:off x="708025" y="4343400"/>
            <a:ext cx="5670550" cy="35528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Date Placeholder 1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52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109E9D-F353-4E16-A1E5-1D35D56B03AA}" type="datetimeFigureOut">
              <a:rPr lang="en-US" smtClean="0"/>
              <a:t>3/13/2019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408112" y="3643314"/>
            <a:ext cx="4210050" cy="561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330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828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5312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3671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5987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13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2733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474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012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7429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9861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4568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9242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7754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2212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E49C48-BC26-42D6-AA3D-28B97E864269}" type="slidenum">
              <a:rPr lang="en-US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8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5BB1D-0476-584C-A0EF-81D12A66E57E}" type="datetime1">
              <a:rPr lang="en-US" smtClean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3BBAE-7D5F-41AB-BD10-EF89A677EB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A9814-2D69-3941-8B8B-EDFD0138FBFD}" type="datetime1">
              <a:rPr lang="en-US" smtClean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1B2B7-ED7E-40C8-AB88-99064FB57A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52E39-4C16-7D41-8EBB-DEEEB4E45B7A}" type="datetime1">
              <a:rPr lang="en-US" smtClean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3A031-8C87-495F-8161-33479F35BD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7FAC3-7E80-7C4A-A365-3CA973B1652E}" type="datetime1">
              <a:rPr lang="en-US" smtClean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13107-B301-4006-969E-82B6FA1BE5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25861-C993-EA45-A566-7A4184F2AC40}" type="datetime1">
              <a:rPr lang="en-US" smtClean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421D5-AC61-48EB-AF70-CE986F164A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2EDA2-40F5-B34F-BAAD-A71354DAF567}" type="datetime1">
              <a:rPr lang="en-US" smtClean="0"/>
              <a:t>3/13/2019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1DB5-DA54-486C-AE6D-D01447F372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B9204-57B0-0E49-B332-CB21399E1981}" type="datetime1">
              <a:rPr lang="en-US" smtClean="0"/>
              <a:t>3/13/2019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DFB1F-0932-40E9-9FC8-4685FCBBE7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CBFEA-35C3-5643-993B-E6378C6B1D54}" type="datetime1">
              <a:rPr lang="en-US" smtClean="0"/>
              <a:t>3/13/2019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FB05-52CC-4A02-A181-5157D23A47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EF481-0505-C74C-B432-60208C898D75}" type="datetime1">
              <a:rPr lang="en-US" smtClean="0"/>
              <a:t>3/13/2019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6CF5-24BC-4CD1-8A80-386CB6D2FE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F8469-DE93-8F46-B738-3A24C18EB393}" type="datetime1">
              <a:rPr lang="en-US" smtClean="0"/>
              <a:t>3/13/2019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6CB80-B3E8-45F9-8241-913BB41D1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BA826-98CF-054E-9C12-1D15053069DC}" type="datetime1">
              <a:rPr lang="en-US" smtClean="0"/>
              <a:t>3/13/2019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177A-534F-4E47-9536-CA6A7610BE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3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1B7417-1E47-E340-9F2F-06F9C4B550C7}" type="datetime1">
              <a:rPr lang="en-US" smtClean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3BEA64-BD09-492F-8F95-6EA01CA143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073150" y="990600"/>
            <a:ext cx="8528050" cy="3048000"/>
          </a:xfrm>
        </p:spPr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Анализ расходов в странах </a:t>
            </a:r>
            <a:r>
              <a:rPr lang="en-US" dirty="0">
                <a:solidFill>
                  <a:srgbClr val="002060"/>
                </a:solidFill>
              </a:rPr>
              <a:t>PEMPAL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22723"/>
            <a:ext cx="7829550" cy="923330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Международная программа взаимодействия и обучения по вопросам управления государственными расходами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(PEMPAL)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Бюджетное сообщество </a:t>
            </a:r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 (</a:t>
            </a: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БС)</a:t>
            </a:r>
            <a:endParaRPr lang="en-US" sz="24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Рабочая группа по программному бюджетированию</a:t>
            </a:r>
            <a:endParaRPr lang="en-US" sz="24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1494020" y="5552379"/>
            <a:ext cx="7391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i="1" dirty="0">
                <a:latin typeface="Calibri" pitchFamily="34" charset="0"/>
              </a:rPr>
              <a:t>Пленарное заседание БС 2019 г. март </a:t>
            </a:r>
            <a:r>
              <a:rPr lang="en-US" i="1" dirty="0">
                <a:latin typeface="Calibri" pitchFamily="34" charset="0"/>
              </a:rPr>
              <a:t>2019</a:t>
            </a:r>
            <a:r>
              <a:rPr lang="ru-RU" i="1" dirty="0">
                <a:latin typeface="Calibri" pitchFamily="34" charset="0"/>
              </a:rPr>
              <a:t> г.</a:t>
            </a:r>
            <a:endParaRPr lang="en-US" i="1" dirty="0">
              <a:latin typeface="Calibri" pitchFamily="34" charset="0"/>
            </a:endParaRPr>
          </a:p>
          <a:p>
            <a:pPr algn="ctr"/>
            <a:r>
              <a:rPr lang="ru-RU" dirty="0">
                <a:latin typeface="Calibri" pitchFamily="34" charset="0"/>
              </a:rPr>
              <a:t>Наида Чаршимамович</a:t>
            </a:r>
            <a:r>
              <a:rPr lang="en-US" dirty="0">
                <a:latin typeface="Calibri" pitchFamily="34" charset="0"/>
              </a:rPr>
              <a:t>, </a:t>
            </a:r>
            <a:r>
              <a:rPr lang="ru-RU" dirty="0">
                <a:latin typeface="Calibri" pitchFamily="34" charset="0"/>
              </a:rPr>
              <a:t>Ресурсная группа БС, Всемирный банк </a:t>
            </a:r>
            <a:endParaRPr lang="bs-Latn-BA" dirty="0">
              <a:latin typeface="Calibri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9769E0-BF7C-9447-ADA8-594EBD9A0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401" y="695577"/>
            <a:ext cx="8763000" cy="5731756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странах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 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функции выполняют разные ведомства, отличные от практики стран ОЭР, хотя в обоих случаях они, как правило, сосредоточены вокруг Минфина, но в странах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 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отраслевым министерствами отводится более слабая роль</a:t>
            </a:r>
            <a:endParaRPr lang="en-US" sz="2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04801" y="284202"/>
            <a:ext cx="9601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dirty="0">
                <a:solidFill>
                  <a:srgbClr val="002060"/>
                </a:solidFill>
                <a:latin typeface="Calibri"/>
              </a:rPr>
              <a:t>Субъекты анализа расходов</a:t>
            </a:r>
            <a:endParaRPr lang="en-US" sz="300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0BCE0-42EE-A64C-9553-08D8094A9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F71EC4F-245D-AB49-8B08-3588427B10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824937"/>
              </p:ext>
            </p:extLst>
          </p:nvPr>
        </p:nvGraphicFramePr>
        <p:xfrm>
          <a:off x="857401" y="1778906"/>
          <a:ext cx="8915400" cy="7894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7826">
                  <a:extLst>
                    <a:ext uri="{9D8B030D-6E8A-4147-A177-3AD203B41FA5}">
                      <a16:colId xmlns:a16="http://schemas.microsoft.com/office/drawing/2014/main" val="2649112864"/>
                    </a:ext>
                  </a:extLst>
                </a:gridCol>
                <a:gridCol w="1071773">
                  <a:extLst>
                    <a:ext uri="{9D8B030D-6E8A-4147-A177-3AD203B41FA5}">
                      <a16:colId xmlns:a16="http://schemas.microsoft.com/office/drawing/2014/main" val="1000617006"/>
                    </a:ext>
                  </a:extLst>
                </a:gridCol>
                <a:gridCol w="1256991">
                  <a:extLst>
                    <a:ext uri="{9D8B030D-6E8A-4147-A177-3AD203B41FA5}">
                      <a16:colId xmlns:a16="http://schemas.microsoft.com/office/drawing/2014/main" val="408774828"/>
                    </a:ext>
                  </a:extLst>
                </a:gridCol>
                <a:gridCol w="1314253">
                  <a:extLst>
                    <a:ext uri="{9D8B030D-6E8A-4147-A177-3AD203B41FA5}">
                      <a16:colId xmlns:a16="http://schemas.microsoft.com/office/drawing/2014/main" val="4054283240"/>
                    </a:ext>
                  </a:extLst>
                </a:gridCol>
                <a:gridCol w="1406481">
                  <a:extLst>
                    <a:ext uri="{9D8B030D-6E8A-4147-A177-3AD203B41FA5}">
                      <a16:colId xmlns:a16="http://schemas.microsoft.com/office/drawing/2014/main" val="2491526167"/>
                    </a:ext>
                  </a:extLst>
                </a:gridCol>
                <a:gridCol w="922283">
                  <a:extLst>
                    <a:ext uri="{9D8B030D-6E8A-4147-A177-3AD203B41FA5}">
                      <a16:colId xmlns:a16="http://schemas.microsoft.com/office/drawing/2014/main" val="2876071970"/>
                    </a:ext>
                  </a:extLst>
                </a:gridCol>
                <a:gridCol w="883854">
                  <a:extLst>
                    <a:ext uri="{9D8B030D-6E8A-4147-A177-3AD203B41FA5}">
                      <a16:colId xmlns:a16="http://schemas.microsoft.com/office/drawing/2014/main" val="247712507"/>
                    </a:ext>
                  </a:extLst>
                </a:gridCol>
                <a:gridCol w="1321939">
                  <a:extLst>
                    <a:ext uri="{9D8B030D-6E8A-4147-A177-3AD203B41FA5}">
                      <a16:colId xmlns:a16="http://schemas.microsoft.com/office/drawing/2014/main" val="4176114974"/>
                    </a:ext>
                  </a:extLst>
                </a:gridCol>
              </a:tblGrid>
              <a:tr h="6258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Determining methodology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Determining the scope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Providing guidance/ steering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Conducting the spending review and preparing reports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Supervision and review of reports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Final decision making 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Monitoring and follow up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43996254"/>
                  </a:ext>
                </a:extLst>
              </a:tr>
              <a:tr h="43089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БиГ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Президент/Премьер-министр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Минфин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Минфин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Комитет/команда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ru-RU" sz="1400" u="none" strike="noStrike" dirty="0">
                          <a:effectLst/>
                        </a:rPr>
                        <a:t>Минфин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Президент/Премьер-министр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effectLst/>
                        </a:rPr>
                        <a:t>Президент/Премьер-министр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Минфин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3635445"/>
                  </a:ext>
                </a:extLst>
              </a:tr>
              <a:tr h="21544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</a:rPr>
                        <a:t>Беларусь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Комитет/команда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Минфин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Отраслевые министерства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5820641"/>
                  </a:ext>
                </a:extLst>
              </a:tr>
              <a:tr h="4206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</a:rPr>
                        <a:t>Болгария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Минфин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effectLst/>
                        </a:rPr>
                        <a:t>Минфин </a:t>
                      </a:r>
                      <a:r>
                        <a:rPr lang="en-US" sz="1400" u="none" strike="noStrike" dirty="0">
                          <a:effectLst/>
                        </a:rPr>
                        <a:t>, </a:t>
                      </a:r>
                      <a:r>
                        <a:rPr lang="ru-RU" sz="1400" u="none" strike="noStrike" dirty="0">
                          <a:effectLst/>
                        </a:rPr>
                        <a:t>Отраслевые министерства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Минфин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effectLst/>
                        </a:rPr>
                        <a:t>Минфин, Отраслевые министерства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>
                          <a:effectLst/>
                        </a:rPr>
                        <a:t>, </a:t>
                      </a:r>
                      <a:r>
                        <a:rPr lang="ru-RU" sz="1400" u="none" strike="noStrike" dirty="0">
                          <a:effectLst/>
                        </a:rPr>
                        <a:t>Комитет/команда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Президент/Премьер-министр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4389333"/>
                  </a:ext>
                </a:extLst>
              </a:tr>
              <a:tr h="4206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</a:rPr>
                        <a:t>Хорватия 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Минфин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effectLst/>
                        </a:rPr>
                        <a:t>Минфин Отраслевые министерства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Минфин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effectLst/>
                        </a:rPr>
                        <a:t>Минфин Отраслевые министерства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effectLst/>
                        </a:rPr>
                        <a:t>Комитет/команда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Минфин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effectLst/>
                        </a:rPr>
                        <a:t>Минфин </a:t>
                      </a:r>
                      <a:r>
                        <a:rPr lang="en-US" sz="1400" u="none" strike="noStrike" dirty="0">
                          <a:effectLst/>
                        </a:rPr>
                        <a:t>, </a:t>
                      </a:r>
                      <a:r>
                        <a:rPr lang="ru-RU" sz="1400" u="none" strike="noStrike" dirty="0">
                          <a:effectLst/>
                        </a:rPr>
                        <a:t>Отраслевые министерства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effectLst/>
                        </a:rPr>
                        <a:t>Комитет/команда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26304602"/>
                  </a:ext>
                </a:extLst>
              </a:tr>
              <a:tr h="45528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</a:rPr>
                        <a:t>Молдова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Президент/Премьер-министр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Минфин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Минфин</a:t>
                      </a:r>
                      <a:r>
                        <a:rPr lang="en-US" sz="1400" u="none" strike="noStrike" dirty="0">
                          <a:effectLst/>
                        </a:rPr>
                        <a:t>, </a:t>
                      </a:r>
                      <a:r>
                        <a:rPr lang="ru-RU" sz="1400" u="none" strike="noStrike" dirty="0">
                          <a:effectLst/>
                        </a:rPr>
                        <a:t>Отраслевые министерства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Комитет/команда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Президент/Премьер-министр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effectLst/>
                        </a:rPr>
                        <a:t>Президент/Премьер-министр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effectLst/>
                        </a:rPr>
                        <a:t>Комитет/команда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01543629"/>
                  </a:ext>
                </a:extLst>
              </a:tr>
              <a:tr h="4206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</a:rPr>
                        <a:t>Россия 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effectLst/>
                        </a:rPr>
                        <a:t>Президент/Премьер-министр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Минфин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Президент/Премьер-министр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Минфин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effectLst/>
                        </a:rPr>
                        <a:t>Минфин </a:t>
                      </a:r>
                      <a:r>
                        <a:rPr lang="en-US" sz="1400" u="none" strike="noStrike" dirty="0">
                          <a:effectLst/>
                        </a:rPr>
                        <a:t>, </a:t>
                      </a:r>
                      <a:r>
                        <a:rPr lang="ru-RU" sz="1400" u="none" strike="noStrike" dirty="0">
                          <a:effectLst/>
                        </a:rPr>
                        <a:t>Комитет/команда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Президент/Премьер-министр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Президент/Премьер-министр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effectLst/>
                        </a:rPr>
                        <a:t>Минфин Отраслевые министерства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>
                          <a:effectLst/>
                        </a:rPr>
                        <a:t>, </a:t>
                      </a:r>
                      <a:r>
                        <a:rPr lang="ru-RU" sz="1400" u="none" strike="noStrike" dirty="0">
                          <a:effectLst/>
                        </a:rPr>
                        <a:t>Комитет/команда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22128358"/>
                  </a:ext>
                </a:extLst>
              </a:tr>
              <a:tr h="4206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</a:rPr>
                        <a:t>Сербия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Минфин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effectLst/>
                        </a:rPr>
                        <a:t>Минфин</a:t>
                      </a:r>
                      <a:r>
                        <a:rPr lang="en-US" sz="1400" u="none" strike="noStrike" dirty="0">
                          <a:effectLst/>
                        </a:rPr>
                        <a:t>, </a:t>
                      </a:r>
                      <a:r>
                        <a:rPr lang="ru-RU" sz="1400" u="none" strike="noStrike" dirty="0">
                          <a:effectLst/>
                        </a:rPr>
                        <a:t>Отраслевые министерства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Минфин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effectLst/>
                        </a:rPr>
                        <a:t>Минфин , Отраслевые министерства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Президент/Премьер-министр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Президент/Премьер-министр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effectLst/>
                        </a:rPr>
                        <a:t>Президент/Премьер-министр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ru-RU" sz="1400" u="none" strike="noStrike" dirty="0">
                          <a:effectLst/>
                        </a:rPr>
                        <a:t>Минфин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58961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5660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3626" y="624597"/>
            <a:ext cx="8763000" cy="5731756"/>
          </a:xfrm>
        </p:spPr>
        <p:txBody>
          <a:bodyPr rtlCol="0">
            <a:normAutofit/>
          </a:bodyPr>
          <a:lstStyle/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Россия, Молдова, Болгария и Беларусь заявляют, что рассматривают показатели эффективности, 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используемые в бюджетном процессе (иногда в некоторой степени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Беларусь, Хорватия, Молдова и Россия (планируется) 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публикуют отчеты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Команды в основном смешанные,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главная роль отводится Минфину, как и в странах ОЭСР; однако отраслевые министерства и внешние эксперты (в некоторых случаях эти функции выполняют сотрудники Всемирного банка/МВФ) играют менее заметную роль</a:t>
            </a:r>
            <a:endParaRPr lang="en-US" sz="2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564526" y="62216"/>
            <a:ext cx="96011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Calibri"/>
              </a:rPr>
              <a:t>Использование ПЭ, публикация отчетов и команды, проводящие анализ расходов</a:t>
            </a:r>
            <a:endParaRPr lang="en-US" sz="200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0BCE0-42EE-A64C-9553-08D8094A9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DF12C7-5939-EE49-9120-8B80A96AFA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726399"/>
              </p:ext>
            </p:extLst>
          </p:nvPr>
        </p:nvGraphicFramePr>
        <p:xfrm>
          <a:off x="1010840" y="2497506"/>
          <a:ext cx="8735786" cy="46883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7940">
                  <a:extLst>
                    <a:ext uri="{9D8B030D-6E8A-4147-A177-3AD203B41FA5}">
                      <a16:colId xmlns:a16="http://schemas.microsoft.com/office/drawing/2014/main" val="475469426"/>
                    </a:ext>
                  </a:extLst>
                </a:gridCol>
                <a:gridCol w="7657846">
                  <a:extLst>
                    <a:ext uri="{9D8B030D-6E8A-4147-A177-3AD203B41FA5}">
                      <a16:colId xmlns:a16="http://schemas.microsoft.com/office/drawing/2014/main" val="285719039"/>
                    </a:ext>
                  </a:extLst>
                </a:gridCol>
              </a:tblGrid>
              <a:tr h="252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Страна 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Состав команд/органов/рабочих групп/комитетов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27741336"/>
                  </a:ext>
                </a:extLst>
              </a:tr>
              <a:tr h="7905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Беларусь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В состав команды Всемирного банка входят представители Минфина, Министерства по налогам и сборам, Министерства экономики, Министерства  образования, Министерства здравоохранения</a:t>
                      </a:r>
                      <a:r>
                        <a:rPr lang="en-GB" sz="1400" dirty="0">
                          <a:effectLst/>
                          <a:latin typeface="+mn-lt"/>
                        </a:rPr>
                        <a:t>, </a:t>
                      </a:r>
                      <a:r>
                        <a:rPr lang="ru-RU" sz="1400" dirty="0">
                          <a:effectLst/>
                          <a:latin typeface="+mn-lt"/>
                        </a:rPr>
                        <a:t>Государственного комитета по статистике, Национального банка и органов исполнительной  власти Минской области и пр. 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5150821"/>
                  </a:ext>
                </a:extLst>
              </a:tr>
              <a:tr h="3695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БиГ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Рабочие группы сформированы по необходимости и в зависимости от предмета анализа расзодов. Минфин, как правило, играет ведущую роль, а представители других ведомств привлекаются при необходимости</a:t>
                      </a:r>
                      <a:r>
                        <a:rPr lang="en-GB" sz="1400" dirty="0">
                          <a:effectLst/>
                          <a:latin typeface="+mn-lt"/>
                        </a:rPr>
                        <a:t>.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07014172"/>
                  </a:ext>
                </a:extLst>
              </a:tr>
              <a:tr h="12649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Хорватия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Правительство Хорватии учредило Центральный комитет по анализу бюджетных расходов в отношении каждого из пяти направлений расходов</a:t>
                      </a:r>
                      <a:r>
                        <a:rPr lang="en-GB" sz="1400" dirty="0">
                          <a:effectLst/>
                          <a:latin typeface="+mn-lt"/>
                        </a:rPr>
                        <a:t>. </a:t>
                      </a:r>
                      <a:r>
                        <a:rPr lang="ru-RU" sz="1400" dirty="0">
                          <a:effectLst/>
                          <a:latin typeface="+mn-lt"/>
                        </a:rPr>
                        <a:t>Правительство назначило президента и шестерых высокопоставленных государственных чиновников для работы в Центральном комитете. Они представляют Министерство государственного управления, Министерство здравоохранения, Министерство экономики, Министерство по морским делам, транспорту и инфраструктуре, Министерство науки и образования, а еще два участника представляют Минфин </a:t>
                      </a:r>
                      <a:r>
                        <a:rPr lang="en-GB" sz="1400" dirty="0">
                          <a:effectLst/>
                          <a:latin typeface="+mn-lt"/>
                        </a:rPr>
                        <a:t>(</a:t>
                      </a:r>
                      <a:r>
                        <a:rPr lang="ru-RU" sz="1400" dirty="0">
                          <a:effectLst/>
                          <a:latin typeface="+mn-lt"/>
                        </a:rPr>
                        <a:t>один из который также является председателем Центрального комитете</a:t>
                      </a:r>
                      <a:r>
                        <a:rPr lang="en-GB" sz="1400" dirty="0">
                          <a:effectLst/>
                          <a:latin typeface="+mn-lt"/>
                        </a:rPr>
                        <a:t>).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41060672"/>
                  </a:ext>
                </a:extLst>
              </a:tr>
              <a:tr h="7905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Молдова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Руководит командой по проведению анализа расходов Минфин, а также представители других отраслевых министерств, имеющих отношение к образованию: Министерство образования Министерство здравоохранения и социальной защиты и Министерство сельского хозяйства</a:t>
                      </a:r>
                      <a:r>
                        <a:rPr lang="en-GB" sz="1400" dirty="0">
                          <a:effectLst/>
                          <a:latin typeface="+mn-lt"/>
                        </a:rPr>
                        <a:t>.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12108875"/>
                  </a:ext>
                </a:extLst>
              </a:tr>
              <a:tr h="2529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Сербия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Минфин, отраслевые министерства и МВФ</a:t>
                      </a:r>
                      <a:r>
                        <a:rPr lang="en-GB" sz="1400" dirty="0">
                          <a:effectLst/>
                          <a:latin typeface="+mn-lt"/>
                        </a:rPr>
                        <a:t>.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43622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0125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5011" y="624597"/>
            <a:ext cx="8763000" cy="5712234"/>
          </a:xfrm>
        </p:spPr>
        <p:txBody>
          <a:bodyPr rtlCol="0">
            <a:normAutofit/>
          </a:bodyPr>
          <a:lstStyle/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Беларусь, Биг, Хорватия и Сербия заявляют, что большинство рекомендаций выполняются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; 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Болгария заявляет о том, что некоторые рекомендации выполняются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; 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Молдова заявляет, что выполняется лишь небольшая часть рекомендаций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По сравнению со странами ОЭСР в странах </a:t>
            </a: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 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трудностей больше, особенно в части потенциала, политической поддержки и использования ИКТ</a:t>
            </a:r>
            <a:endParaRPr lang="en-US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609600" y="58713"/>
            <a:ext cx="96011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  <a:latin typeface="Calibri"/>
              </a:rPr>
              <a:t>Использование информации и трудности</a:t>
            </a:r>
            <a:endParaRPr lang="en-US" sz="280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0BCE0-42EE-A64C-9553-08D8094A9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3A064055-DCC1-3A48-988A-6E34BAC2E8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7240901"/>
              </p:ext>
            </p:extLst>
          </p:nvPr>
        </p:nvGraphicFramePr>
        <p:xfrm>
          <a:off x="392988" y="1206112"/>
          <a:ext cx="9676765" cy="5886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3588" y="2438400"/>
            <a:ext cx="3048749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1000" b="1" dirty="0"/>
              <a:t>Отсутствие возможностей </a:t>
            </a:r>
            <a:r>
              <a:rPr lang="en-US" sz="1000" b="1" dirty="0"/>
              <a:t>(</a:t>
            </a:r>
            <a:r>
              <a:rPr lang="ru-RU" sz="1000" b="1" dirty="0"/>
              <a:t>т.е. сотрудников</a:t>
            </a:r>
            <a:r>
              <a:rPr lang="en-US" sz="1000" b="1" dirty="0"/>
              <a:t>)</a:t>
            </a:r>
            <a:endParaRPr lang="ru-RU" sz="1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835011" y="2738215"/>
            <a:ext cx="3048749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1000" b="1" dirty="0"/>
              <a:t>Потенциал </a:t>
            </a:r>
            <a:r>
              <a:rPr lang="en-US" sz="1000" b="1" dirty="0"/>
              <a:t>(</a:t>
            </a:r>
            <a:r>
              <a:rPr lang="ru-RU" sz="1000" b="1" dirty="0"/>
              <a:t>технические знания</a:t>
            </a:r>
            <a:r>
              <a:rPr lang="en-US" sz="1000" b="1" dirty="0"/>
              <a:t>)</a:t>
            </a:r>
            <a:endParaRPr lang="ru-RU" sz="1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72876" y="3109203"/>
            <a:ext cx="3048749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1000" b="1" dirty="0"/>
              <a:t>Отсутствие внимания к проведению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25723" y="3408602"/>
            <a:ext cx="3048749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1000" b="1" dirty="0"/>
              <a:t>Жесткие сроки проведения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25723" y="3697189"/>
            <a:ext cx="3048749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1000" b="1" dirty="0"/>
              <a:t>Нормативный акт/методология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25722" y="4026227"/>
            <a:ext cx="3048749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1000" b="1" dirty="0"/>
              <a:t>Наличие информации о результатах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99032" y="4324046"/>
            <a:ext cx="3048749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1000" b="1" dirty="0"/>
              <a:t>Качество информации/данных о показателях эффективности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25721" y="4622499"/>
            <a:ext cx="3048749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1000" b="1" dirty="0"/>
              <a:t>Политически поддержка (исп. орган)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4820" y="4899305"/>
            <a:ext cx="3048749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1000" b="1" dirty="0"/>
              <a:t>ИКТ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99033" y="5214891"/>
            <a:ext cx="3048749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1000" b="1" dirty="0"/>
              <a:t>Политически поддержка (законодатели. орган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99032" y="5526162"/>
            <a:ext cx="3048749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1000" b="1" dirty="0"/>
              <a:t>Поддержка высокопоставленных государственного служащих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63587" y="5823714"/>
            <a:ext cx="3048749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1000" b="1" dirty="0"/>
              <a:t>Манипулирование системой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231371" y="6464934"/>
            <a:ext cx="83819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C00000"/>
                </a:solidFill>
              </a:rPr>
              <a:t>PEMPAL</a:t>
            </a:r>
            <a:endParaRPr lang="ru-RU" sz="1200" b="1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05255" y="6471730"/>
            <a:ext cx="83819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0070C0"/>
                </a:solidFill>
              </a:rPr>
              <a:t>ОЭСР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581610" y="6167820"/>
            <a:ext cx="224274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00" dirty="0"/>
              <a:t>1 = </a:t>
            </a:r>
            <a:r>
              <a:rPr lang="ru-RU" sz="1000" dirty="0"/>
              <a:t>низкий</a:t>
            </a:r>
            <a:r>
              <a:rPr lang="en-US" sz="1000" dirty="0"/>
              <a:t> 2 = </a:t>
            </a:r>
            <a:r>
              <a:rPr lang="ru-RU" sz="1000" dirty="0"/>
              <a:t>средний</a:t>
            </a:r>
            <a:r>
              <a:rPr lang="en-US" sz="1000" dirty="0"/>
              <a:t> 3 = </a:t>
            </a:r>
            <a:r>
              <a:rPr lang="ru-RU" sz="1000" dirty="0"/>
              <a:t>высокий</a:t>
            </a:r>
          </a:p>
        </p:txBody>
      </p:sp>
    </p:spTree>
    <p:extLst>
      <p:ext uri="{BB962C8B-B14F-4D97-AF65-F5344CB8AC3E}">
        <p14:creationId xmlns:p14="http://schemas.microsoft.com/office/powerpoint/2010/main" val="3035158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0336" y="780602"/>
            <a:ext cx="8763000" cy="6077398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Заявлены следующие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конкретные планы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</a:p>
          <a:p>
            <a:pPr marL="800100" lvl="1" indent="-342900"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Анализ расходов в Беларуси под руководством Всемирного банка с акцентом на социальных расходах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Анализ расходов Министерства внутренних дел Болгарии 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Внедрение анализа расходов в бюджетный календарь и создание институциональной основы в Молдове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Планы по вовлечению отраслевых министерств в проведение анализа расходов в Черногории 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России в апреле 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2019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г. будет определен перечень направлений для проведения анализа расходов до 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2024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г. 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(6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направлений в год, из которых 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на институциональном уровне, 2 – на уровне программ, а 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смежных направления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);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планы по совершенствованию методологии и внедрению результатов анализа расходов в бюджетный процесс на регулярной основе.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457200" y="226604"/>
            <a:ext cx="9601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002060"/>
                </a:solidFill>
                <a:latin typeface="Calibri"/>
              </a:rPr>
              <a:t>Текущие планы проведения анализа расходов</a:t>
            </a:r>
            <a:endParaRPr lang="en-US" sz="240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0BCE0-42EE-A64C-9553-08D8094A9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491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150" y="4267200"/>
            <a:ext cx="2113280" cy="19812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3150" y="1295400"/>
            <a:ext cx="8337550" cy="5410200"/>
          </a:xfrm>
        </p:spPr>
        <p:txBody>
          <a:bodyPr rtlCol="0">
            <a:noAutofit/>
          </a:bodyPr>
          <a:lstStyle/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3600" dirty="0">
                <a:solidFill>
                  <a:srgbClr val="000000"/>
                </a:solidFill>
              </a:rPr>
              <a:t>Спасибо за внимание</a:t>
            </a:r>
            <a:r>
              <a:rPr lang="en-US" sz="3600" dirty="0">
                <a:solidFill>
                  <a:srgbClr val="000000"/>
                </a:solidFill>
              </a:rPr>
              <a:t>!</a:t>
            </a: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bs-Latn-BA" sz="3600" dirty="0">
              <a:solidFill>
                <a:srgbClr val="000000"/>
              </a:solidFill>
            </a:endParaRP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6" name="Рисунок 15" descr="pempal-logo-top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7540FA-E2E6-AC4B-A9E5-110214778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14400" y="249231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ТЕЗИСЫ ПРЕЗЕНТАЦИИ</a:t>
            </a:r>
            <a:endParaRPr lang="en-US" sz="36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1065097" y="1480403"/>
            <a:ext cx="8461606" cy="487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ru-RU" sz="2400" cap="sm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АНАЛИЗ РАСХОДОВ КАК ПРИОРИТЕТНАЯ ТЕМА ДЛЯ РГПБ И СПРАВОЧНАЯ ИНФОРМАЦИЯ</a:t>
            </a:r>
            <a:endParaRPr lang="en-US" sz="2400" cap="small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indent="-457200" algn="l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ru-RU" sz="2400" cap="sm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ДАННЫЕ, СОБРАННЫЕ В </a:t>
            </a:r>
            <a:r>
              <a:rPr lang="en-US" sz="2400" cap="sm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2016 </a:t>
            </a:r>
            <a:r>
              <a:rPr lang="ru-RU" sz="2400" cap="sm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Г. В РАМКАХ ПРОВЕДЕННОГО ОЭСР ОБСЛЕДОВАНИЯ ЭФФЕКТИВНОСТИ БЮДЖЕТА В СТРАНАХ </a:t>
            </a:r>
            <a:r>
              <a:rPr lang="en-US" sz="2400" cap="sm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</a:t>
            </a:r>
          </a:p>
          <a:p>
            <a:pPr marL="457200" indent="-457200" algn="l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ru-RU" sz="2400" cap="sm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ДАННЫЕ, СОБРАННЫЕ В </a:t>
            </a:r>
            <a:r>
              <a:rPr lang="en-US" sz="2400" cap="sm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201</a:t>
            </a:r>
            <a:r>
              <a:rPr lang="ru-RU" sz="2400" cap="sm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8</a:t>
            </a:r>
            <a:r>
              <a:rPr lang="en-US" sz="2400" cap="sm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cap="sm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Г. В РАМКАХ ПРОВЕДЕННОГО ОЭСР ОБСЛЕДОВАНИЯ ЭФФЕКТИВНОСТИ БЮДЖЕТА И ВНУТРЕННЕГО ОПРОСА СТРАН </a:t>
            </a:r>
            <a:r>
              <a:rPr lang="en-US" sz="2400" cap="sm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 </a:t>
            </a:r>
            <a:r>
              <a:rPr lang="ru-RU" sz="2400" cap="sm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ФЕВРАЛЕ </a:t>
            </a:r>
            <a:r>
              <a:rPr lang="en-US" sz="2400" cap="sm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2019</a:t>
            </a:r>
            <a:r>
              <a:rPr lang="ru-RU" sz="2400" cap="small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Г.</a:t>
            </a:r>
            <a:endParaRPr lang="en-US" sz="2400" cap="small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>
              <a:spcBef>
                <a:spcPts val="800"/>
              </a:spcBef>
              <a:spcAft>
                <a:spcPts val="1200"/>
              </a:spcAft>
            </a:pPr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spcBef>
                <a:spcPts val="800"/>
              </a:spcBef>
              <a:buFont typeface="Arial"/>
              <a:buChar char="•"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 algn="just">
              <a:spcBef>
                <a:spcPts val="800"/>
              </a:spcBef>
              <a:defRPr/>
            </a:pP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lvl="1" algn="just">
              <a:spcBef>
                <a:spcPts val="800"/>
              </a:spcBef>
            </a:pP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spcBef>
                <a:spcPts val="800"/>
              </a:spcBef>
            </a:pPr>
            <a:endParaRPr lang="ru-RU" sz="1300" dirty="0">
              <a:solidFill>
                <a:schemeClr val="tx1"/>
              </a:solidFill>
              <a:latin typeface="Lucida Grande CY"/>
              <a:cs typeface="Lucida Grande CY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82EF9D-717E-4E4D-8D8E-72363543C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730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219200" y="244994"/>
            <a:ext cx="792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Подтема анализа расходов в рамках РГПБ</a:t>
            </a:r>
            <a:endParaRPr lang="en-US" sz="36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924189" y="1686277"/>
            <a:ext cx="8497888" cy="4403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1400"/>
              </a:spcBef>
              <a:buFont typeface="Arial"/>
              <a:buChar char="•"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Эта </a:t>
            </a:r>
            <a:r>
              <a:rPr lang="ru-RU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подтема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выбрана в качестве 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предмета внимания РГБГ на следующий период</a:t>
            </a:r>
            <a:endParaRPr lang="en-US" sz="1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spcBef>
                <a:spcPts val="1400"/>
              </a:spcBef>
              <a:buFont typeface="Arial"/>
              <a:buChar char="•"/>
            </a:pP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ходе опроса, проведенного накануне этого мероприятия, страны-члены РГПБ вновь чаще всего в качестве приоритетной темы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упоминали мониторинг и оценку эффективности расходов, в том числе анализ расходов</a:t>
            </a:r>
            <a:endParaRPr lang="en-US" sz="1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spcBef>
                <a:spcPts val="1400"/>
              </a:spcBef>
              <a:buFont typeface="Arial"/>
              <a:buChar char="•"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Анализ расходов, как правило, 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редко проводится в странах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PEMPAL, 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однако в последнее время ряд стран приступил к его проведению в рамках срочных усилий по консолидации бюджета, т.е. в целях экстренной экономии бюджетных средств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например, в Хорватии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marL="342900" indent="-342900" algn="just">
              <a:spcBef>
                <a:spcPts val="1400"/>
              </a:spcBef>
              <a:buFont typeface="Arial"/>
              <a:buChar char="•"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По мере того как страны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 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делают успехи и повышают качество программного бюджетирования и БОР, появляется больше информации для проведения анализа расходов на основе данных об эффективности расходов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82EF9D-717E-4E4D-8D8E-72363543C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01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219200" y="95071"/>
            <a:ext cx="792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Данные о проведении анализа расходов с странах </a:t>
            </a:r>
            <a:r>
              <a:rPr lang="en-US" sz="28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PEMPAL 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в </a:t>
            </a:r>
            <a:r>
              <a:rPr lang="en-US" sz="28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2016</a:t>
            </a:r>
            <a:r>
              <a:rPr lang="ru-RU" sz="28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г. </a:t>
            </a:r>
            <a:endParaRPr lang="en-US" sz="28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914400" y="1143000"/>
            <a:ext cx="8497888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800"/>
              </a:spcBef>
              <a:buFont typeface="Arial"/>
              <a:buChar char="•"/>
            </a:pP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Первая попытка собрать данные 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 проведении анализа расходов в странах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 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была предпринята 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2016 г. в рамках проводимого ОЭСР обследования эффективности бюджета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РГПБ координировала участие стран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 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этом обследовании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spcBef>
                <a:spcPts val="800"/>
              </a:spcBef>
              <a:buFont typeface="Arial"/>
              <a:buChar char="•"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На основании полученных ответов стало очевидно, что единого толкования понятия «анализа расходов» нет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при этом в некоторых странах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 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использовались 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менее строгие определения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чем принято в странах ОЭСР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Всемирном банке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spcBef>
                <a:spcPts val="800"/>
              </a:spcBef>
              <a:buFont typeface="Arial"/>
              <a:buChar char="•"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2016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г. Хорватия, Узбекистан и Армения отчитались о проведении анализа расходов, но 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только Хорватия ответила на все последующее вопросы о деталях расходов</a:t>
            </a:r>
            <a:endParaRPr lang="en-US" sz="1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spcBef>
                <a:spcPts val="800"/>
              </a:spcBef>
              <a:buFont typeface="Arial"/>
              <a:buChar char="•"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Страны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ответившие на вопросы анкеты о трудностях проведения анализа расходов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Хорватии, Армения и Узбекистан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качестве основной трудности отметили низкое качество данных об эффективности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за которой следует дефицит времени и отсутствие потенциала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spcBef>
                <a:spcPts val="800"/>
              </a:spcBef>
              <a:buFont typeface="Arial"/>
              <a:buChar char="•"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Все страны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ответившие на вопросы анкеты в 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2016 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г, отметили, что 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рассматривают возможность проведения анализа расходов</a:t>
            </a:r>
            <a:endParaRPr lang="en-US" sz="1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spcBef>
                <a:spcPts val="800"/>
              </a:spcBef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spcBef>
                <a:spcPts val="800"/>
              </a:spcBef>
              <a:buFont typeface="Arial"/>
              <a:buChar char="•"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spcBef>
                <a:spcPts val="800"/>
              </a:spcBef>
              <a:buFont typeface="Arial"/>
              <a:buChar char="•"/>
            </a:pP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spcBef>
                <a:spcPts val="800"/>
              </a:spcBef>
              <a:buFont typeface="Arial"/>
              <a:buChar char="•"/>
            </a:pPr>
            <a:endParaRPr lang="bs-Latn-BA" sz="1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spcBef>
                <a:spcPts val="800"/>
              </a:spcBef>
            </a:pPr>
            <a:endParaRPr lang="ru-RU" sz="2000" dirty="0">
              <a:solidFill>
                <a:schemeClr val="tx1"/>
              </a:solidFill>
              <a:latin typeface="Lucida Grande CY"/>
              <a:cs typeface="Lucida Grande CY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82EF9D-717E-4E4D-8D8E-72363543C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585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3588" y="695196"/>
            <a:ext cx="8763000" cy="6614403"/>
          </a:xfrm>
        </p:spPr>
        <p:txBody>
          <a:bodyPr rtlCol="0">
            <a:normAutofit/>
          </a:bodyPr>
          <a:lstStyle/>
          <a:p>
            <a:pPr marL="342900" indent="-342900" algn="just" fontAlgn="auto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Как показывают результаты проведенного ОЭСР обследования ЭБ за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2018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г., в ряде стран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существуют разные толкования анализа расходов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Для проверки данных и сбора дополнительных сведений Ресурсная группа БС включила раздел, посвященный анализу расходов, в анкету по итогам этого мероприятия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marL="342900" indent="-342900" algn="just" fontAlgn="auto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Мы особо выделили определение и главные характеристики анализа расходов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</a:p>
          <a:p>
            <a:pPr marL="971550" lvl="1" indent="-514350" algn="just" fontAlgn="auto">
              <a:spcAft>
                <a:spcPts val="0"/>
              </a:spcAft>
              <a:buFont typeface="+mj-lt"/>
              <a:buAutoNum type="romanLcPeriod"/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Процесс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выявления возможностей для экономики средств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в целях сокращения общего объема государственных расходов или выявления фискального пространства для перераспределении средств в соответствии с приоритетами государственной политики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971550" lvl="1" indent="-514350" algn="just" fontAlgn="auto">
              <a:spcAft>
                <a:spcPts val="0"/>
              </a:spcAft>
              <a:buFont typeface="+mj-lt"/>
              <a:buAutoNum type="romanLcPeriod"/>
              <a:defRPr/>
            </a:pP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Анализируются базовые расходы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возможно установление целевых ориентиров для сокращения расходов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971550" lvl="1" indent="-514350" algn="just" fontAlgn="auto">
              <a:spcAft>
                <a:spcPts val="0"/>
              </a:spcAft>
              <a:buFont typeface="+mj-lt"/>
              <a:buAutoNum type="romanLcPeriod"/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Могут быть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масштабными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 охватывать все государственные расходы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редких случаях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или ограничиваться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определёнными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программами/проектами, процессами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например,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IT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-системы и процессы, процедуры закупок или кадровая политика) или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министерствами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457200" y="70599"/>
            <a:ext cx="96011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Calibri"/>
              </a:rPr>
              <a:t>Данные за </a:t>
            </a:r>
            <a:r>
              <a:rPr lang="en-US" sz="2000" dirty="0">
                <a:solidFill>
                  <a:srgbClr val="002060"/>
                </a:solidFill>
                <a:latin typeface="Calibri"/>
              </a:rPr>
              <a:t>2018/2019 </a:t>
            </a:r>
            <a:r>
              <a:rPr lang="ru-RU" sz="2000" dirty="0">
                <a:solidFill>
                  <a:srgbClr val="002060"/>
                </a:solidFill>
                <a:latin typeface="Calibri"/>
              </a:rPr>
              <a:t>гг.</a:t>
            </a:r>
            <a:r>
              <a:rPr lang="en-US" sz="2000" dirty="0">
                <a:solidFill>
                  <a:srgbClr val="002060"/>
                </a:solidFill>
                <a:latin typeface="Calibri"/>
              </a:rPr>
              <a:t>: </a:t>
            </a:r>
            <a:r>
              <a:rPr lang="ru-RU" sz="2000" dirty="0">
                <a:solidFill>
                  <a:srgbClr val="002060"/>
                </a:solidFill>
                <a:latin typeface="Calibri"/>
              </a:rPr>
              <a:t>определения и критерии, используемые при проведении анализа расходов</a:t>
            </a:r>
            <a:endParaRPr lang="en-US" sz="200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0BCE0-42EE-A64C-9553-08D8094A9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437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3588" y="695196"/>
            <a:ext cx="8763000" cy="6614403"/>
          </a:xfrm>
        </p:spPr>
        <p:txBody>
          <a:bodyPr rtlCol="0">
            <a:normAutofit/>
          </a:bodyPr>
          <a:lstStyle/>
          <a:p>
            <a:pPr marL="342900" indent="-342900" algn="just" fontAlgn="auto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Мы особо выделили определение и главные характеристики анализа расходов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предложение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): </a:t>
            </a:r>
          </a:p>
          <a:p>
            <a:pPr marL="1028700" lvl="1" indent="-571500" algn="just" fontAlgn="auto">
              <a:spcAft>
                <a:spcPts val="0"/>
              </a:spcAft>
              <a:buFont typeface="+mj-lt"/>
              <a:buAutoNum type="romanLcPeriod" startAt="4"/>
              <a:defRPr/>
            </a:pP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Отличается от регулярного или более детального анализа, проводимого Министерством финансов в ходе подготовки бюджета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более углубленный подход, требует более длительного времени для проведения, проводится специальной командой/отделом, в который, помимо сотрудников  Минфина, входят другие эксперты, как правило, из отраслевых министерств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ведомств, отвечающих за анализируемые расходы, а также внешние эксперты.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971550" lvl="1" indent="-514350" algn="just" fontAlgn="auto">
              <a:spcAft>
                <a:spcPts val="0"/>
              </a:spcAft>
              <a:buFont typeface="+mj-lt"/>
              <a:buAutoNum type="romanLcPeriod" startAt="4"/>
              <a:defRPr/>
            </a:pP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Как правило, проводится по запросу исполнительного органа власти, который принимает решение о его проведении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правительство или главный исполнительный орган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),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а не Минфин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971550" lvl="1" indent="-514350" algn="just" fontAlgn="auto">
              <a:spcAft>
                <a:spcPts val="0"/>
              </a:spcAft>
              <a:buFont typeface="+mj-lt"/>
              <a:buAutoNum type="romanLcPeriod" startAt="4"/>
              <a:defRPr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Неотъемлемой частью анализа расходов в большинстве случаев является изучение эффективности анализируемых программ в том числе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информация об их результативности.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0BCE0-42EE-A64C-9553-08D8094A9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0DF6DF-BC21-AC49-9C4F-053ADF9F9B74}"/>
              </a:ext>
            </a:extLst>
          </p:cNvPr>
          <p:cNvSpPr txBox="1"/>
          <p:nvPr/>
        </p:nvSpPr>
        <p:spPr>
          <a:xfrm>
            <a:off x="438150" y="-76200"/>
            <a:ext cx="96011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>
                <a:solidFill>
                  <a:srgbClr val="002060"/>
                </a:solidFill>
                <a:latin typeface="Calibri"/>
              </a:rPr>
              <a:t>Данные за </a:t>
            </a:r>
            <a:r>
              <a:rPr lang="en-US" sz="2200" dirty="0">
                <a:solidFill>
                  <a:srgbClr val="002060"/>
                </a:solidFill>
                <a:latin typeface="Calibri"/>
              </a:rPr>
              <a:t>2018/2019 </a:t>
            </a:r>
            <a:r>
              <a:rPr lang="ru-RU" sz="2200" dirty="0">
                <a:solidFill>
                  <a:srgbClr val="002060"/>
                </a:solidFill>
                <a:latin typeface="Calibri"/>
              </a:rPr>
              <a:t>гг.</a:t>
            </a:r>
            <a:r>
              <a:rPr lang="en-US" sz="2200" dirty="0">
                <a:solidFill>
                  <a:srgbClr val="002060"/>
                </a:solidFill>
                <a:latin typeface="Calibri"/>
              </a:rPr>
              <a:t>: </a:t>
            </a:r>
            <a:r>
              <a:rPr lang="ru-RU" sz="2200" dirty="0">
                <a:solidFill>
                  <a:srgbClr val="002060"/>
                </a:solidFill>
                <a:latin typeface="Calibri"/>
              </a:rPr>
              <a:t>определения и критерии, используемые при проведении анализа расходов</a:t>
            </a:r>
            <a:endParaRPr lang="en-US" sz="2200" dirty="0">
              <a:solidFill>
                <a:srgbClr val="00206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74062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0336" y="780602"/>
            <a:ext cx="8763000" cy="6077398"/>
          </a:xfrm>
        </p:spPr>
        <p:txBody>
          <a:bodyPr rtlCol="0">
            <a:normAutofit fontScale="85000" lnSpcReduction="20000"/>
          </a:bodyPr>
          <a:lstStyle/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Из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12 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стран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ответивших на вопрос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7 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стран заявили, что проводят анализ расходов 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соответствии с международными определениями и характеристиками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</a:p>
          <a:p>
            <a:pPr marL="1322388" indent="-463550" algn="just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Хорватия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</a:p>
          <a:p>
            <a:pPr marL="1322388" indent="-463550" algn="just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Болгария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</a:p>
          <a:p>
            <a:pPr marL="1322388" indent="-463550" algn="just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Россия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</a:p>
          <a:p>
            <a:pPr marL="1322388" indent="-463550" algn="just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Беларусь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</a:p>
          <a:p>
            <a:pPr marL="1322388" indent="-463550" algn="just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Сербия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</a:p>
          <a:p>
            <a:pPr marL="1322388" indent="-463550" algn="just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Молдова и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322388" indent="-463550" algn="just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Босния и Герцеговина  (БиГ)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Черногория, Казахстан и Грузия указали, что планируют внедрить анализ расходов, а в Косово и Армении таких планов нет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ряде стран анализ расходов проведен международными организациями 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такими, как Всемирный банк и МВФ, в Беларуси, БиГ, Казахстане и Грузии, а также Всемирный банк оказал содействие в проведении анализа расходов в Хорватии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457200" y="226604"/>
            <a:ext cx="9601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002060"/>
                </a:solidFill>
                <a:latin typeface="Calibri"/>
              </a:rPr>
              <a:t>Анализ расходов в странах </a:t>
            </a:r>
            <a:r>
              <a:rPr lang="en-US" sz="2400" dirty="0">
                <a:solidFill>
                  <a:srgbClr val="002060"/>
                </a:solidFill>
                <a:latin typeface="Calibri"/>
              </a:rPr>
              <a:t>PEMPAL </a:t>
            </a:r>
            <a:r>
              <a:rPr lang="ru-RU" sz="2400" dirty="0">
                <a:solidFill>
                  <a:srgbClr val="002060"/>
                </a:solidFill>
                <a:latin typeface="Calibri"/>
              </a:rPr>
              <a:t>по состоянию на </a:t>
            </a:r>
            <a:r>
              <a:rPr lang="en-US" sz="2400" dirty="0">
                <a:solidFill>
                  <a:srgbClr val="002060"/>
                </a:solidFill>
                <a:latin typeface="Calibri"/>
              </a:rPr>
              <a:t>2018/2019</a:t>
            </a:r>
            <a:r>
              <a:rPr lang="ru-RU" sz="2400" dirty="0">
                <a:solidFill>
                  <a:srgbClr val="002060"/>
                </a:solidFill>
                <a:latin typeface="Calibri"/>
              </a:rPr>
              <a:t> гг.</a:t>
            </a:r>
            <a:endParaRPr lang="en-US" sz="240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0BCE0-42EE-A64C-9553-08D8094A9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730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5134" y="821444"/>
            <a:ext cx="8763000" cy="5731756"/>
          </a:xfrm>
        </p:spPr>
        <p:txBody>
          <a:bodyPr rtlCol="0">
            <a:normAutofit/>
          </a:bodyPr>
          <a:lstStyle/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тех странах, где проводится анализ расзодов, 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нормативно-правовая и методологическая база слабее, чем в странах ОЭСР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Из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7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страт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которые проводят анализ расходов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</a:p>
          <a:p>
            <a:pPr marL="800100" lvl="1" indent="-342900" algn="l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Хорватия и Молдова заявляют о наличии приказа/решения и руководства/ методологии (опубликована в Хорватии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Болгария заявляет о наличии руководства/методологии 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Сербия заявляет о наличии приказа/решения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Беларусь заявляет о том, что для каждого анализа расходов имеется собственное техническое задание (ТЗ)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БиГ заявляет о том, что анализ проводится только в рамках программы МВФ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81794" y="136522"/>
            <a:ext cx="9601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002060"/>
                </a:solidFill>
                <a:latin typeface="Calibri"/>
              </a:rPr>
              <a:t>Нормативно-правовая и методологически база</a:t>
            </a:r>
            <a:endParaRPr lang="en-US" sz="240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0BCE0-42EE-A64C-9553-08D8094A9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0000000-0008-0000-0B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9669237"/>
              </p:ext>
            </p:extLst>
          </p:nvPr>
        </p:nvGraphicFramePr>
        <p:xfrm>
          <a:off x="1780366" y="3100957"/>
          <a:ext cx="7119865" cy="352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41456" y="3702235"/>
            <a:ext cx="4040937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1200" b="1" dirty="0"/>
              <a:t>Для проведения анализа расходов нет общего руководства (каждый анализ проводится в соответствии с собственным ТЗ)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56411" y="4330116"/>
            <a:ext cx="404093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1200" b="1" dirty="0"/>
              <a:t>Приказ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81199" y="4773331"/>
            <a:ext cx="319880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1200" b="1" dirty="0"/>
              <a:t>Руководство/методология анализа расходов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81198" y="5434515"/>
            <a:ext cx="319880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1200" b="1" dirty="0"/>
              <a:t>Основной закон о бюджете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07093" y="6005372"/>
            <a:ext cx="319880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1200" b="1" dirty="0"/>
              <a:t>отдельный закон об анализе расходов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50085" y="6428337"/>
            <a:ext cx="83819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PEMPAL</a:t>
            </a:r>
            <a:endParaRPr lang="ru-RU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74185" y="6444479"/>
            <a:ext cx="83819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1">
                    <a:lumMod val="50000"/>
                  </a:schemeClr>
                </a:solidFill>
              </a:rPr>
              <a:t>ОЭСР</a:t>
            </a:r>
          </a:p>
        </p:txBody>
      </p:sp>
    </p:spTree>
    <p:extLst>
      <p:ext uri="{BB962C8B-B14F-4D97-AF65-F5344CB8AC3E}">
        <p14:creationId xmlns:p14="http://schemas.microsoft.com/office/powerpoint/2010/main" val="1282926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68187" y="136522"/>
            <a:ext cx="9601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dirty="0">
                <a:solidFill>
                  <a:srgbClr val="002060"/>
                </a:solidFill>
                <a:latin typeface="Calibri"/>
              </a:rPr>
              <a:t>Темы/цели анализа расходов</a:t>
            </a:r>
            <a:endParaRPr lang="en-US" sz="300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0BCE0-42EE-A64C-9553-08D8094A9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69CD553-AC01-7048-B1C4-6FCBFD00AF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193800"/>
              </p:ext>
            </p:extLst>
          </p:nvPr>
        </p:nvGraphicFramePr>
        <p:xfrm>
          <a:off x="813212" y="838200"/>
          <a:ext cx="8738362" cy="59474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04917">
                  <a:extLst>
                    <a:ext uri="{9D8B030D-6E8A-4147-A177-3AD203B41FA5}">
                      <a16:colId xmlns:a16="http://schemas.microsoft.com/office/drawing/2014/main" val="4041257878"/>
                    </a:ext>
                  </a:extLst>
                </a:gridCol>
                <a:gridCol w="7633445">
                  <a:extLst>
                    <a:ext uri="{9D8B030D-6E8A-4147-A177-3AD203B41FA5}">
                      <a16:colId xmlns:a16="http://schemas.microsoft.com/office/drawing/2014/main" val="3184394611"/>
                    </a:ext>
                  </a:extLst>
                </a:gridCol>
              </a:tblGrid>
              <a:tr h="42412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5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Беларусь</a:t>
                      </a:r>
                      <a:endParaRPr lang="en-US" sz="165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612" marR="48612" marT="0" marB="0" anchor="b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5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2011 – </a:t>
                      </a:r>
                      <a:r>
                        <a:rPr lang="ru-RU" sz="165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устойчивость пенсионной системы, адресность социальной помощи, субсидии в энергетике и сельском хозяйстве</a:t>
                      </a:r>
                      <a:endParaRPr lang="en-GB" sz="165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5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2013 – </a:t>
                      </a:r>
                      <a:r>
                        <a:rPr lang="ru-RU" sz="165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межбюджетные отношения, образование и здравоохранения</a:t>
                      </a:r>
                      <a:endParaRPr lang="en-US" sz="165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612" marR="48612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822472"/>
                  </a:ext>
                </a:extLst>
              </a:tr>
              <a:tr h="6998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БиГ </a:t>
                      </a:r>
                      <a:endParaRPr lang="en-US" sz="16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12" marR="48612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50" b="0" dirty="0">
                          <a:effectLst/>
                        </a:rPr>
                        <a:t>2009 – </a:t>
                      </a:r>
                      <a:r>
                        <a:rPr lang="ru-RU" sz="1650" b="0" dirty="0">
                          <a:effectLst/>
                        </a:rPr>
                        <a:t>сокращение ФОТ и материальных затрат</a:t>
                      </a:r>
                      <a:endParaRPr lang="en-GB" sz="1650" b="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50" b="0" dirty="0">
                          <a:effectLst/>
                        </a:rPr>
                        <a:t>2011 – </a:t>
                      </a:r>
                      <a:r>
                        <a:rPr lang="ru-RU" sz="1650" b="0" dirty="0">
                          <a:effectLst/>
                        </a:rPr>
                        <a:t>сокращение материальных затрат</a:t>
                      </a:r>
                      <a:endParaRPr lang="en-GB" sz="1650" b="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50" b="0" dirty="0">
                          <a:effectLst/>
                        </a:rPr>
                        <a:t>2012 - </a:t>
                      </a:r>
                      <a:r>
                        <a:rPr lang="ru-RU" sz="1650" b="0" dirty="0">
                          <a:effectLst/>
                        </a:rPr>
                        <a:t>сокращение ФОТ</a:t>
                      </a:r>
                      <a:endParaRPr lang="en-GB" sz="1650" b="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50" b="0" dirty="0">
                          <a:effectLst/>
                        </a:rPr>
                        <a:t>2015 - </a:t>
                      </a:r>
                      <a:r>
                        <a:rPr lang="ru-RU" sz="1650" b="0" dirty="0">
                          <a:effectLst/>
                        </a:rPr>
                        <a:t>сокращение материальных затрат</a:t>
                      </a:r>
                      <a:endParaRPr lang="en-GB" sz="1650" b="0" dirty="0">
                        <a:effectLst/>
                      </a:endParaRPr>
                    </a:p>
                  </a:txBody>
                  <a:tcPr marL="48612" marR="48612" marT="0" marB="0" anchor="b"/>
                </a:tc>
                <a:extLst>
                  <a:ext uri="{0D108BD9-81ED-4DB2-BD59-A6C34878D82A}">
                    <a16:rowId xmlns:a16="http://schemas.microsoft.com/office/drawing/2014/main" val="3880071666"/>
                  </a:ext>
                </a:extLst>
              </a:tr>
              <a:tr h="4389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50" dirty="0">
                          <a:effectLst/>
                        </a:rPr>
                        <a:t>Болгария</a:t>
                      </a:r>
                      <a:endParaRPr lang="en-US" sz="16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12" marR="48612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50" b="0" dirty="0">
                          <a:effectLst/>
                        </a:rPr>
                        <a:t>2018 – </a:t>
                      </a:r>
                      <a:r>
                        <a:rPr lang="ru-RU" sz="1650" b="0" dirty="0">
                          <a:effectLst/>
                        </a:rPr>
                        <a:t>повышение эффективности и действенности утилизации отходов</a:t>
                      </a:r>
                      <a:endParaRPr lang="en-GB" sz="1650" b="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50" b="0" dirty="0">
                          <a:effectLst/>
                        </a:rPr>
                        <a:t>2018 – </a:t>
                      </a:r>
                      <a:r>
                        <a:rPr lang="ru-RU" sz="1650" b="0" dirty="0">
                          <a:effectLst/>
                        </a:rPr>
                        <a:t>органы правопорядка и пожаротушения</a:t>
                      </a:r>
                      <a:endParaRPr lang="en-GB" sz="1650" b="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50" b="0" dirty="0">
                          <a:effectLst/>
                        </a:rPr>
                        <a:t>2015 – </a:t>
                      </a:r>
                      <a:r>
                        <a:rPr lang="ru-RU" sz="1650" b="0" dirty="0">
                          <a:effectLst/>
                        </a:rPr>
                        <a:t>эффективность судебной системы, нагрузка на судей и анализ расходов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50" b="0" dirty="0">
                          <a:effectLst/>
                        </a:rPr>
                        <a:t>2015 – </a:t>
                      </a:r>
                      <a:r>
                        <a:rPr lang="ru-RU" sz="1650" b="0" dirty="0">
                          <a:effectLst/>
                        </a:rPr>
                        <a:t>развитие сельского хозяйства и сельских районов</a:t>
                      </a:r>
                      <a:endParaRPr lang="en-US" sz="16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12" marR="48612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262185"/>
                  </a:ext>
                </a:extLst>
              </a:tr>
              <a:tr h="4377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50" dirty="0">
                          <a:effectLst/>
                        </a:rPr>
                        <a:t>Хорватия</a:t>
                      </a:r>
                      <a:endParaRPr lang="en-US" sz="16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12" marR="48612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50" b="0" dirty="0">
                          <a:effectLst/>
                        </a:rPr>
                        <a:t>2014 – </a:t>
                      </a:r>
                      <a:r>
                        <a:rPr lang="ru-RU" sz="1650" b="0" dirty="0">
                          <a:effectLst/>
                        </a:rPr>
                        <a:t>сокращение расходов</a:t>
                      </a:r>
                      <a:r>
                        <a:rPr lang="en-GB" sz="1650" b="0" dirty="0">
                          <a:effectLst/>
                        </a:rPr>
                        <a:t>: i) </a:t>
                      </a:r>
                      <a:r>
                        <a:rPr lang="ru-RU" sz="1650" b="0" dirty="0">
                          <a:effectLst/>
                        </a:rPr>
                        <a:t>ФОТ</a:t>
                      </a:r>
                      <a:r>
                        <a:rPr lang="en-GB" sz="1650" b="0" dirty="0">
                          <a:effectLst/>
                        </a:rPr>
                        <a:t>; ii) </a:t>
                      </a:r>
                      <a:r>
                        <a:rPr lang="ru-RU" sz="1650" b="0" dirty="0">
                          <a:effectLst/>
                        </a:rPr>
                        <a:t>субсидии отдельно от сельского хозяйства субсидий</a:t>
                      </a:r>
                      <a:r>
                        <a:rPr lang="en-GB" sz="1650" b="0" dirty="0">
                          <a:effectLst/>
                        </a:rPr>
                        <a:t>; iii) </a:t>
                      </a:r>
                      <a:r>
                        <a:rPr lang="ru-RU" sz="1650" b="0" dirty="0">
                          <a:effectLst/>
                        </a:rPr>
                        <a:t>здравоохранение</a:t>
                      </a:r>
                      <a:r>
                        <a:rPr lang="en-GB" sz="1650" b="0" dirty="0">
                          <a:effectLst/>
                        </a:rPr>
                        <a:t>; iv) </a:t>
                      </a:r>
                      <a:r>
                        <a:rPr lang="ru-RU" sz="1650" b="0" dirty="0">
                          <a:effectLst/>
                        </a:rPr>
                        <a:t>деятельность ведомств, органов, фондов и других государственных юридических лиц</a:t>
                      </a:r>
                      <a:r>
                        <a:rPr lang="en-GB" sz="1650" b="0" dirty="0">
                          <a:effectLst/>
                        </a:rPr>
                        <a:t>; v) </a:t>
                      </a:r>
                      <a:r>
                        <a:rPr lang="ru-RU" sz="1650" b="0" dirty="0">
                          <a:effectLst/>
                        </a:rPr>
                        <a:t>налоговые льготы</a:t>
                      </a:r>
                      <a:endParaRPr lang="en-US" sz="16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12" marR="48612" marT="0" marB="0" anchor="b"/>
                </a:tc>
                <a:extLst>
                  <a:ext uri="{0D108BD9-81ED-4DB2-BD59-A6C34878D82A}">
                    <a16:rowId xmlns:a16="http://schemas.microsoft.com/office/drawing/2014/main" val="3614890372"/>
                  </a:ext>
                </a:extLst>
              </a:tr>
              <a:tr h="437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50" dirty="0">
                          <a:effectLst/>
                        </a:rPr>
                        <a:t>Молдова</a:t>
                      </a:r>
                      <a:endParaRPr lang="en-US" sz="16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12" marR="48612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50" b="0" dirty="0">
                          <a:effectLst/>
                        </a:rPr>
                        <a:t>2018 – </a:t>
                      </a:r>
                      <a:r>
                        <a:rPr lang="ru-RU" sz="1650" b="0" dirty="0">
                          <a:effectLst/>
                        </a:rPr>
                        <a:t>образование </a:t>
                      </a:r>
                      <a:r>
                        <a:rPr lang="en-GB" sz="1650" b="0" dirty="0">
                          <a:effectLst/>
                        </a:rPr>
                        <a:t>(</a:t>
                      </a:r>
                      <a:r>
                        <a:rPr lang="ru-RU" sz="1650" b="0" dirty="0">
                          <a:effectLst/>
                        </a:rPr>
                        <a:t>высшее и среднее профессиональное образование</a:t>
                      </a:r>
                      <a:r>
                        <a:rPr lang="en-GB" sz="1650" b="0" dirty="0">
                          <a:effectLst/>
                        </a:rPr>
                        <a:t>)</a:t>
                      </a:r>
                      <a:r>
                        <a:rPr lang="ru-RU" sz="1650" b="0" dirty="0">
                          <a:effectLst/>
                        </a:rPr>
                        <a:t> в целях выявления экономии средств и перераспределения в пользу других приоритетов</a:t>
                      </a:r>
                      <a:endParaRPr lang="en-US" sz="16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12" marR="48612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56757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50" dirty="0">
                          <a:effectLst/>
                        </a:rPr>
                        <a:t>Россия</a:t>
                      </a:r>
                      <a:endParaRPr lang="en-US" sz="16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12" marR="48612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50" b="0" dirty="0">
                          <a:effectLst/>
                        </a:rPr>
                        <a:t>2018 – </a:t>
                      </a:r>
                      <a:r>
                        <a:rPr lang="ru-RU" sz="1650" b="0" dirty="0">
                          <a:effectLst/>
                        </a:rPr>
                        <a:t>международные обязательства и мероприятия </a:t>
                      </a:r>
                      <a:r>
                        <a:rPr lang="en-GB" sz="1650" b="0" dirty="0">
                          <a:effectLst/>
                        </a:rPr>
                        <a:t>(</a:t>
                      </a:r>
                      <a:r>
                        <a:rPr lang="ru-RU" sz="1650" b="0" dirty="0">
                          <a:effectLst/>
                        </a:rPr>
                        <a:t>важность, актуальность и необходимость</a:t>
                      </a:r>
                      <a:r>
                        <a:rPr lang="en-GB" sz="1650" b="0" dirty="0">
                          <a:effectLst/>
                        </a:rPr>
                        <a:t>)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50" b="0" dirty="0">
                          <a:effectLst/>
                        </a:rPr>
                        <a:t>2018 – </a:t>
                      </a:r>
                      <a:r>
                        <a:rPr lang="ru-RU" sz="1650" b="0" dirty="0">
                          <a:effectLst/>
                        </a:rPr>
                        <a:t>расходы на приобретение коммуникационных услуг государственными ведомствами </a:t>
                      </a:r>
                      <a:r>
                        <a:rPr lang="en-GB" sz="1650" b="0" dirty="0">
                          <a:effectLst/>
                        </a:rPr>
                        <a:t>(</a:t>
                      </a:r>
                      <a:r>
                        <a:rPr lang="ru-RU" sz="1650" b="0" dirty="0">
                          <a:effectLst/>
                        </a:rPr>
                        <a:t>анализ текущей практики и разработка единых стандартов затрат</a:t>
                      </a:r>
                      <a:r>
                        <a:rPr lang="en-GB" sz="1650" b="0" dirty="0">
                          <a:effectLst/>
                        </a:rPr>
                        <a:t>)</a:t>
                      </a:r>
                      <a:endParaRPr lang="en-US" sz="165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12" marR="48612" marT="0" marB="0" anchor="b"/>
                </a:tc>
                <a:extLst>
                  <a:ext uri="{0D108BD9-81ED-4DB2-BD59-A6C34878D82A}">
                    <a16:rowId xmlns:a16="http://schemas.microsoft.com/office/drawing/2014/main" val="2968104925"/>
                  </a:ext>
                </a:extLst>
              </a:tr>
              <a:tr h="1769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Сербия </a:t>
                      </a:r>
                      <a:endParaRPr lang="en-US" sz="16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12" marR="48612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50" dirty="0">
                          <a:effectLst/>
                        </a:rPr>
                        <a:t>2014-2018 – </a:t>
                      </a:r>
                      <a:r>
                        <a:rPr lang="ru-RU" sz="1650" dirty="0">
                          <a:effectLst/>
                        </a:rPr>
                        <a:t>зарплаты и пенсии в целях консолидации бюджета</a:t>
                      </a:r>
                      <a:endParaRPr lang="en-US" sz="16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612" marR="48612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743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865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10476</TotalTime>
  <Words>1867</Words>
  <Application>Microsoft Office PowerPoint</Application>
  <PresentationFormat>A4 Paper (210x297 mm)</PresentationFormat>
  <Paragraphs>240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Lucida Grande CY</vt:lpstr>
      <vt:lpstr>Times New Roman</vt:lpstr>
      <vt:lpstr>Wingdings</vt:lpstr>
      <vt:lpstr>Office Theme</vt:lpstr>
      <vt:lpstr>Анализ расходов в странах PEMPAL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The World Bank Group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2017 BCOP plenary</dc:title>
  <dc:subject/>
  <dc:creator>Deanna Aubrey</dc:creator>
  <cp:keywords>BCOP Budget Literacy and Transparency Working Group</cp:keywords>
  <dc:description/>
  <cp:lastModifiedBy>Inna Anatolievna Davidova</cp:lastModifiedBy>
  <cp:revision>778</cp:revision>
  <cp:lastPrinted>2018-11-22T10:27:53Z</cp:lastPrinted>
  <dcterms:created xsi:type="dcterms:W3CDTF">2010-10-04T16:57:49Z</dcterms:created>
  <dcterms:modified xsi:type="dcterms:W3CDTF">2019-03-13T14:40:17Z</dcterms:modified>
  <cp:category>PEMPAL</cp:category>
</cp:coreProperties>
</file>