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71" r:id="rId2"/>
    <p:sldId id="410" r:id="rId3"/>
    <p:sldId id="422" r:id="rId4"/>
    <p:sldId id="423" r:id="rId5"/>
    <p:sldId id="425" r:id="rId6"/>
    <p:sldId id="432" r:id="rId7"/>
    <p:sldId id="426" r:id="rId8"/>
    <p:sldId id="427" r:id="rId9"/>
    <p:sldId id="428" r:id="rId10"/>
    <p:sldId id="430" r:id="rId11"/>
    <p:sldId id="429" r:id="rId12"/>
    <p:sldId id="421" r:id="rId13"/>
    <p:sldId id="431" r:id="rId14"/>
    <p:sldId id="312" r:id="rId15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1DF44-8CFC-4E8B-A495-993ED73B30AD}" v="15560" dt="2019-03-13T14:40:14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04" autoAdjust="0"/>
    <p:restoredTop sz="95903" autoAdjust="0"/>
  </p:normalViewPr>
  <p:slideViewPr>
    <p:cSldViewPr>
      <p:cViewPr>
        <p:scale>
          <a:sx n="100" d="100"/>
          <a:sy n="100" d="100"/>
        </p:scale>
        <p:origin x="-480" y="-1195"/>
      </p:cViewPr>
      <p:guideLst>
        <p:guide orient="horz" pos="2160"/>
        <p:guide pos="2880"/>
        <p:guide pos="3120"/>
      </p:guideLst>
    </p:cSldViewPr>
  </p:slideViewPr>
  <p:outlineViewPr>
    <p:cViewPr>
      <p:scale>
        <a:sx n="33" d="100"/>
        <a:sy n="33" d="100"/>
      </p:scale>
      <p:origin x="0" y="-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376F956D-1F0F-4A13-8CEC-8A530C5BE38B}"/>
    <pc:docChg chg="undo redo custSel modSld">
      <pc:chgData name="Inna Anatolievna Davidova" userId="615709de-f45c-42cb-8bad-60412f98c39f" providerId="ADAL" clId="{376F956D-1F0F-4A13-8CEC-8A530C5BE38B}" dt="2019-03-13T14:40:14.182" v="15548" actId="20577"/>
      <pc:docMkLst>
        <pc:docMk/>
      </pc:docMkLst>
      <pc:sldChg chg="modSp">
        <pc:chgData name="Inna Anatolievna Davidova" userId="615709de-f45c-42cb-8bad-60412f98c39f" providerId="ADAL" clId="{376F956D-1F0F-4A13-8CEC-8A530C5BE38B}" dt="2019-03-13T13:41:11.629" v="13317" actId="6549"/>
        <pc:sldMkLst>
          <pc:docMk/>
          <pc:sldMk cId="0" sldId="271"/>
        </pc:sldMkLst>
        <pc:spChg chg="mod">
          <ac:chgData name="Inna Anatolievna Davidova" userId="615709de-f45c-42cb-8bad-60412f98c39f" providerId="ADAL" clId="{376F956D-1F0F-4A13-8CEC-8A530C5BE38B}" dt="2019-03-13T12:03:37.893" v="3" actId="313"/>
          <ac:spMkLst>
            <pc:docMk/>
            <pc:sldMk cId="0" sldId="271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41:11.629" v="13317" actId="6549"/>
          <ac:spMkLst>
            <pc:docMk/>
            <pc:sldMk cId="0" sldId="271"/>
            <ac:spMk id="15361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2:04:11.869" v="74" actId="20577"/>
          <ac:spMkLst>
            <pc:docMk/>
            <pc:sldMk cId="0" sldId="271"/>
            <ac:spMk id="15365" creationId="{00000000-0000-0000-0000-000000000000}"/>
          </ac:spMkLst>
        </pc:spChg>
      </pc:sldChg>
      <pc:sldChg chg="modSp">
        <pc:chgData name="Inna Anatolievna Davidova" userId="615709de-f45c-42cb-8bad-60412f98c39f" providerId="ADAL" clId="{376F956D-1F0F-4A13-8CEC-8A530C5BE38B}" dt="2019-03-13T13:41:03.177" v="13316" actId="20577"/>
        <pc:sldMkLst>
          <pc:docMk/>
          <pc:sldMk cId="0" sldId="312"/>
        </pc:sldMkLst>
        <pc:spChg chg="mod">
          <ac:chgData name="Inna Anatolievna Davidova" userId="615709de-f45c-42cb-8bad-60412f98c39f" providerId="ADAL" clId="{376F956D-1F0F-4A13-8CEC-8A530C5BE38B}" dt="2019-03-13T13:41:03.177" v="13316" actId="20577"/>
          <ac:spMkLst>
            <pc:docMk/>
            <pc:sldMk cId="0" sldId="31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376F956D-1F0F-4A13-8CEC-8A530C5BE38B}" dt="2019-03-13T13:55:39.419" v="14001"/>
        <pc:sldMkLst>
          <pc:docMk/>
          <pc:sldMk cId="2120730608" sldId="410"/>
        </pc:sldMkLst>
        <pc:spChg chg="mod">
          <ac:chgData name="Inna Anatolievna Davidova" userId="615709de-f45c-42cb-8bad-60412f98c39f" providerId="ADAL" clId="{376F956D-1F0F-4A13-8CEC-8A530C5BE38B}" dt="2019-03-13T12:04:57.195" v="97"/>
          <ac:spMkLst>
            <pc:docMk/>
            <pc:sldMk cId="2120730608" sldId="41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55:39.419" v="14001"/>
          <ac:spMkLst>
            <pc:docMk/>
            <pc:sldMk cId="2120730608" sldId="410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376F956D-1F0F-4A13-8CEC-8A530C5BE38B}" dt="2019-03-13T14:38:18.613" v="15436" actId="20577"/>
        <pc:sldMkLst>
          <pc:docMk/>
          <pc:sldMk cId="3035158721" sldId="421"/>
        </pc:sldMkLst>
        <pc:spChg chg="mod">
          <ac:chgData name="Inna Anatolievna Davidova" userId="615709de-f45c-42cb-8bad-60412f98c39f" providerId="ADAL" clId="{376F956D-1F0F-4A13-8CEC-8A530C5BE38B}" dt="2019-03-13T14:37:56.475" v="15424" actId="255"/>
          <ac:spMkLst>
            <pc:docMk/>
            <pc:sldMk cId="3035158721" sldId="42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38:18.613" v="15436" actId="20577"/>
          <ac:spMkLst>
            <pc:docMk/>
            <pc:sldMk cId="3035158721" sldId="421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29:24.102" v="11797" actId="313"/>
          <ac:spMkLst>
            <pc:docMk/>
            <pc:sldMk cId="3035158721" sldId="421"/>
            <ac:spMk id="7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29:37.147" v="11827" actId="313"/>
          <ac:spMkLst>
            <pc:docMk/>
            <pc:sldMk cId="3035158721" sldId="421"/>
            <ac:spMk id="11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29:56.452" v="11901" actId="6549"/>
          <ac:spMkLst>
            <pc:docMk/>
            <pc:sldMk cId="3035158721" sldId="421"/>
            <ac:spMk id="1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0:03.777" v="11931" actId="6549"/>
          <ac:spMkLst>
            <pc:docMk/>
            <pc:sldMk cId="3035158721" sldId="421"/>
            <ac:spMk id="13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0:15.585" v="11965" actId="313"/>
          <ac:spMkLst>
            <pc:docMk/>
            <pc:sldMk cId="3035158721" sldId="421"/>
            <ac:spMk id="14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2:21.418" v="12008" actId="313"/>
          <ac:spMkLst>
            <pc:docMk/>
            <pc:sldMk cId="3035158721" sldId="421"/>
            <ac:spMk id="15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2:46.437" v="12087" actId="6549"/>
          <ac:spMkLst>
            <pc:docMk/>
            <pc:sldMk cId="3035158721" sldId="421"/>
            <ac:spMk id="16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3:18.355" v="12128" actId="20577"/>
          <ac:spMkLst>
            <pc:docMk/>
            <pc:sldMk cId="3035158721" sldId="421"/>
            <ac:spMk id="17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3:21.190" v="12133" actId="6549"/>
          <ac:spMkLst>
            <pc:docMk/>
            <pc:sldMk cId="3035158721" sldId="421"/>
            <ac:spMk id="18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51:15.930" v="13861" actId="313"/>
          <ac:spMkLst>
            <pc:docMk/>
            <pc:sldMk cId="3035158721" sldId="421"/>
            <ac:spMk id="19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51:18.741" v="13862" actId="313"/>
          <ac:spMkLst>
            <pc:docMk/>
            <pc:sldMk cId="3035158721" sldId="421"/>
            <ac:spMk id="20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4:15.016" v="12240" actId="313"/>
          <ac:spMkLst>
            <pc:docMk/>
            <pc:sldMk cId="3035158721" sldId="421"/>
            <ac:spMk id="21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5:06.248" v="12251" actId="20577"/>
          <ac:spMkLst>
            <pc:docMk/>
            <pc:sldMk cId="3035158721" sldId="421"/>
            <ac:spMk id="23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35:15.301" v="12271" actId="20577"/>
          <ac:spMkLst>
            <pc:docMk/>
            <pc:sldMk cId="3035158721" sldId="421"/>
            <ac:spMk id="24" creationId="{00000000-0000-0000-0000-000000000000}"/>
          </ac:spMkLst>
        </pc:spChg>
        <pc:graphicFrameChg chg="mod">
          <ac:chgData name="Inna Anatolievna Davidova" userId="615709de-f45c-42cb-8bad-60412f98c39f" providerId="ADAL" clId="{376F956D-1F0F-4A13-8CEC-8A530C5BE38B}" dt="2019-03-13T13:34:53.283" v="12245" actId="1076"/>
          <ac:graphicFrameMkLst>
            <pc:docMk/>
            <pc:sldMk cId="3035158721" sldId="421"/>
            <ac:graphicFrameMk id="9" creationId="{3A064055-DCC1-3A48-988A-6E34BAC2E8AE}"/>
          </ac:graphicFrameMkLst>
        </pc:graphicFrameChg>
      </pc:sldChg>
      <pc:sldChg chg="modSp">
        <pc:chgData name="Inna Anatolievna Davidova" userId="615709de-f45c-42cb-8bad-60412f98c39f" providerId="ADAL" clId="{376F956D-1F0F-4A13-8CEC-8A530C5BE38B}" dt="2019-03-13T14:03:22.143" v="14294" actId="6549"/>
        <pc:sldMkLst>
          <pc:docMk/>
          <pc:sldMk cId="129101492" sldId="422"/>
        </pc:sldMkLst>
        <pc:spChg chg="mod">
          <ac:chgData name="Inna Anatolievna Davidova" userId="615709de-f45c-42cb-8bad-60412f98c39f" providerId="ADAL" clId="{376F956D-1F0F-4A13-8CEC-8A530C5BE38B}" dt="2019-03-13T12:07:47.217" v="410"/>
          <ac:spMkLst>
            <pc:docMk/>
            <pc:sldMk cId="129101492" sldId="42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03:22.143" v="14294" actId="6549"/>
          <ac:spMkLst>
            <pc:docMk/>
            <pc:sldMk cId="129101492" sldId="422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376F956D-1F0F-4A13-8CEC-8A530C5BE38B}" dt="2019-03-13T14:07:40.303" v="14426" actId="255"/>
        <pc:sldMkLst>
          <pc:docMk/>
          <pc:sldMk cId="776585512" sldId="423"/>
        </pc:sldMkLst>
        <pc:spChg chg="mod">
          <ac:chgData name="Inna Anatolievna Davidova" userId="615709de-f45c-42cb-8bad-60412f98c39f" providerId="ADAL" clId="{376F956D-1F0F-4A13-8CEC-8A530C5BE38B}" dt="2019-03-13T13:44:30.382" v="13363" actId="313"/>
          <ac:spMkLst>
            <pc:docMk/>
            <pc:sldMk cId="776585512" sldId="42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07:40.303" v="14426" actId="255"/>
          <ac:spMkLst>
            <pc:docMk/>
            <pc:sldMk cId="776585512" sldId="423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376F956D-1F0F-4A13-8CEC-8A530C5BE38B}" dt="2019-03-13T14:13:20.459" v="14650" actId="27636"/>
        <pc:sldMkLst>
          <pc:docMk/>
          <pc:sldMk cId="2523437833" sldId="425"/>
        </pc:sldMkLst>
        <pc:spChg chg="mod">
          <ac:chgData name="Inna Anatolievna Davidova" userId="615709de-f45c-42cb-8bad-60412f98c39f" providerId="ADAL" clId="{376F956D-1F0F-4A13-8CEC-8A530C5BE38B}" dt="2019-03-13T12:22:47.519" v="2937" actId="6549"/>
          <ac:spMkLst>
            <pc:docMk/>
            <pc:sldMk cId="2523437833" sldId="42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13:20.459" v="14650" actId="27636"/>
          <ac:spMkLst>
            <pc:docMk/>
            <pc:sldMk cId="2523437833" sldId="42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376F956D-1F0F-4A13-8CEC-8A530C5BE38B}" dt="2019-03-13T14:25:42.260" v="14816" actId="20577"/>
        <pc:sldMkLst>
          <pc:docMk/>
          <pc:sldMk cId="888730497" sldId="426"/>
        </pc:sldMkLst>
        <pc:spChg chg="mod">
          <ac:chgData name="Inna Anatolievna Davidova" userId="615709de-f45c-42cb-8bad-60412f98c39f" providerId="ADAL" clId="{376F956D-1F0F-4A13-8CEC-8A530C5BE38B}" dt="2019-03-13T12:40:44.931" v="5325" actId="20577"/>
          <ac:spMkLst>
            <pc:docMk/>
            <pc:sldMk cId="888730497" sldId="42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25:42.260" v="14816" actId="20577"/>
          <ac:spMkLst>
            <pc:docMk/>
            <pc:sldMk cId="888730497" sldId="426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376F956D-1F0F-4A13-8CEC-8A530C5BE38B}" dt="2019-03-13T14:28:04.516" v="15054" actId="6549"/>
        <pc:sldMkLst>
          <pc:docMk/>
          <pc:sldMk cId="1282926592" sldId="427"/>
        </pc:sldMkLst>
        <pc:spChg chg="mod">
          <ac:chgData name="Inna Anatolievna Davidova" userId="615709de-f45c-42cb-8bad-60412f98c39f" providerId="ADAL" clId="{376F956D-1F0F-4A13-8CEC-8A530C5BE38B}" dt="2019-03-13T12:44:27.613" v="6093" actId="255"/>
          <ac:spMkLst>
            <pc:docMk/>
            <pc:sldMk cId="1282926592" sldId="42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27:46.644" v="15040" actId="20577"/>
          <ac:spMkLst>
            <pc:docMk/>
            <pc:sldMk cId="1282926592" sldId="427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2:48:26.267" v="6851" actId="6549"/>
          <ac:spMkLst>
            <pc:docMk/>
            <pc:sldMk cId="1282926592" sldId="427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2:48:30.470" v="6862" actId="6549"/>
          <ac:spMkLst>
            <pc:docMk/>
            <pc:sldMk cId="1282926592" sldId="427"/>
            <ac:spMk id="9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2:49:20.078" v="7001"/>
          <ac:spMkLst>
            <pc:docMk/>
            <pc:sldMk cId="1282926592" sldId="427"/>
            <ac:spMk id="10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2:48:56.145" v="6942" actId="6549"/>
          <ac:spMkLst>
            <pc:docMk/>
            <pc:sldMk cId="1282926592" sldId="427"/>
            <ac:spMk id="11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2:49:15.874" v="7000" actId="6549"/>
          <ac:spMkLst>
            <pc:docMk/>
            <pc:sldMk cId="1282926592" sldId="427"/>
            <ac:spMk id="1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28:04.516" v="15054" actId="6549"/>
          <ac:spMkLst>
            <pc:docMk/>
            <pc:sldMk cId="1282926592" sldId="427"/>
            <ac:spMk id="14" creationId="{00000000-0000-0000-0000-000000000000}"/>
          </ac:spMkLst>
        </pc:spChg>
        <pc:graphicFrameChg chg="mod">
          <ac:chgData name="Inna Anatolievna Davidova" userId="615709de-f45c-42cb-8bad-60412f98c39f" providerId="ADAL" clId="{376F956D-1F0F-4A13-8CEC-8A530C5BE38B}" dt="2019-03-13T12:49:57.550" v="7009" actId="1076"/>
          <ac:graphicFrameMkLst>
            <pc:docMk/>
            <pc:sldMk cId="1282926592" sldId="427"/>
            <ac:graphicFrameMk id="8" creationId="{00000000-0008-0000-0B00-000002000000}"/>
          </ac:graphicFrameMkLst>
        </pc:graphicFrameChg>
      </pc:sldChg>
      <pc:sldChg chg="modSp">
        <pc:chgData name="Inna Anatolievna Davidova" userId="615709de-f45c-42cb-8bad-60412f98c39f" providerId="ADAL" clId="{376F956D-1F0F-4A13-8CEC-8A530C5BE38B}" dt="2019-03-13T14:30:30.388" v="15135" actId="6549"/>
        <pc:sldMkLst>
          <pc:docMk/>
          <pc:sldMk cId="646865108" sldId="428"/>
        </pc:sldMkLst>
        <pc:spChg chg="mod">
          <ac:chgData name="Inna Anatolievna Davidova" userId="615709de-f45c-42cb-8bad-60412f98c39f" providerId="ADAL" clId="{376F956D-1F0F-4A13-8CEC-8A530C5BE38B}" dt="2019-03-13T12:50:27.011" v="7045" actId="6549"/>
          <ac:spMkLst>
            <pc:docMk/>
            <pc:sldMk cId="646865108" sldId="428"/>
            <ac:spMk id="2" creationId="{00000000-0000-0000-0000-000000000000}"/>
          </ac:spMkLst>
        </pc:spChg>
        <pc:graphicFrameChg chg="mod modGraphic">
          <ac:chgData name="Inna Anatolievna Davidova" userId="615709de-f45c-42cb-8bad-60412f98c39f" providerId="ADAL" clId="{376F956D-1F0F-4A13-8CEC-8A530C5BE38B}" dt="2019-03-13T14:30:30.388" v="15135" actId="6549"/>
          <ac:graphicFrameMkLst>
            <pc:docMk/>
            <pc:sldMk cId="646865108" sldId="428"/>
            <ac:graphicFrameMk id="7" creationId="{B69CD553-AC01-7048-B1C4-6FCBFD00AF45}"/>
          </ac:graphicFrameMkLst>
        </pc:graphicFrameChg>
      </pc:sldChg>
      <pc:sldChg chg="modSp">
        <pc:chgData name="Inna Anatolievna Davidova" userId="615709de-f45c-42cb-8bad-60412f98c39f" providerId="ADAL" clId="{376F956D-1F0F-4A13-8CEC-8A530C5BE38B}" dt="2019-03-13T14:37:19.060" v="15413" actId="20577"/>
        <pc:sldMkLst>
          <pc:docMk/>
          <pc:sldMk cId="760125785" sldId="429"/>
        </pc:sldMkLst>
        <pc:spChg chg="mod">
          <ac:chgData name="Inna Anatolievna Davidova" userId="615709de-f45c-42cb-8bad-60412f98c39f" providerId="ADAL" clId="{376F956D-1F0F-4A13-8CEC-8A530C5BE38B}" dt="2019-03-13T14:31:10.388" v="15139" actId="20577"/>
          <ac:spMkLst>
            <pc:docMk/>
            <pc:sldMk cId="760125785" sldId="42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33:23.927" v="15215" actId="20577"/>
          <ac:spMkLst>
            <pc:docMk/>
            <pc:sldMk cId="760125785" sldId="429"/>
            <ac:spMk id="3" creationId="{00000000-0000-0000-0000-000000000000}"/>
          </ac:spMkLst>
        </pc:spChg>
        <pc:graphicFrameChg chg="mod modGraphic">
          <ac:chgData name="Inna Anatolievna Davidova" userId="615709de-f45c-42cb-8bad-60412f98c39f" providerId="ADAL" clId="{376F956D-1F0F-4A13-8CEC-8A530C5BE38B}" dt="2019-03-13T14:37:19.060" v="15413" actId="20577"/>
          <ac:graphicFrameMkLst>
            <pc:docMk/>
            <pc:sldMk cId="760125785" sldId="429"/>
            <ac:graphicFrameMk id="4" creationId="{29DF12C7-5939-EE49-9120-8B80A96AFA56}"/>
          </ac:graphicFrameMkLst>
        </pc:graphicFrameChg>
      </pc:sldChg>
      <pc:sldChg chg="modSp">
        <pc:chgData name="Inna Anatolievna Davidova" userId="615709de-f45c-42cb-8bad-60412f98c39f" providerId="ADAL" clId="{376F956D-1F0F-4A13-8CEC-8A530C5BE38B}" dt="2019-03-13T14:30:43.479" v="15136"/>
        <pc:sldMkLst>
          <pc:docMk/>
          <pc:sldMk cId="2975660535" sldId="430"/>
        </pc:sldMkLst>
        <pc:spChg chg="mod">
          <ac:chgData name="Inna Anatolievna Davidova" userId="615709de-f45c-42cb-8bad-60412f98c39f" providerId="ADAL" clId="{376F956D-1F0F-4A13-8CEC-8A530C5BE38B}" dt="2019-03-13T12:59:36.950" v="8590" actId="1036"/>
          <ac:spMkLst>
            <pc:docMk/>
            <pc:sldMk cId="2975660535" sldId="43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3:49:21.290" v="13722" actId="313"/>
          <ac:spMkLst>
            <pc:docMk/>
            <pc:sldMk cId="2975660535" sldId="430"/>
            <ac:spMk id="3" creationId="{00000000-0000-0000-0000-000000000000}"/>
          </ac:spMkLst>
        </pc:spChg>
        <pc:graphicFrameChg chg="mod modGraphic">
          <ac:chgData name="Inna Anatolievna Davidova" userId="615709de-f45c-42cb-8bad-60412f98c39f" providerId="ADAL" clId="{376F956D-1F0F-4A13-8CEC-8A530C5BE38B}" dt="2019-03-13T14:30:43.479" v="15136"/>
          <ac:graphicFrameMkLst>
            <pc:docMk/>
            <pc:sldMk cId="2975660535" sldId="430"/>
            <ac:graphicFrameMk id="5" creationId="{5F71EC4F-245D-AB49-8B08-3588427B102A}"/>
          </ac:graphicFrameMkLst>
        </pc:graphicFrameChg>
      </pc:sldChg>
      <pc:sldChg chg="modSp">
        <pc:chgData name="Inna Anatolievna Davidova" userId="615709de-f45c-42cb-8bad-60412f98c39f" providerId="ADAL" clId="{376F956D-1F0F-4A13-8CEC-8A530C5BE38B}" dt="2019-03-13T14:40:14.182" v="15548" actId="20577"/>
        <pc:sldMkLst>
          <pc:docMk/>
          <pc:sldMk cId="2479491151" sldId="431"/>
        </pc:sldMkLst>
        <pc:spChg chg="mod">
          <ac:chgData name="Inna Anatolievna Davidova" userId="615709de-f45c-42cb-8bad-60412f98c39f" providerId="ADAL" clId="{376F956D-1F0F-4A13-8CEC-8A530C5BE38B}" dt="2019-03-13T14:38:46.733" v="15438" actId="255"/>
          <ac:spMkLst>
            <pc:docMk/>
            <pc:sldMk cId="2479491151" sldId="43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40:14.182" v="15548" actId="20577"/>
          <ac:spMkLst>
            <pc:docMk/>
            <pc:sldMk cId="2479491151" sldId="43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376F956D-1F0F-4A13-8CEC-8A530C5BE38B}" dt="2019-03-13T14:17:07.990" v="14720" actId="113"/>
        <pc:sldMkLst>
          <pc:docMk/>
          <pc:sldMk cId="1974062333" sldId="432"/>
        </pc:sldMkLst>
        <pc:spChg chg="mod">
          <ac:chgData name="Inna Anatolievna Davidova" userId="615709de-f45c-42cb-8bad-60412f98c39f" providerId="ADAL" clId="{376F956D-1F0F-4A13-8CEC-8A530C5BE38B}" dt="2019-03-13T14:17:07.990" v="14720" actId="113"/>
          <ac:spMkLst>
            <pc:docMk/>
            <pc:sldMk cId="1974062333" sldId="432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376F956D-1F0F-4A13-8CEC-8A530C5BE38B}" dt="2019-03-13T14:13:43.925" v="14651" actId="255"/>
          <ac:spMkLst>
            <pc:docMk/>
            <pc:sldMk cId="1974062333" sldId="432"/>
            <ac:spMk id="7" creationId="{820DF6DF-BC21-AC49-9C4F-053ADF9F9B7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Anne's%202018_Charts%20for%20presentation_PB%20Network%20Meeting_draft_16112018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s\naida\Desktop\ALL%20032019%202018%20NC%20presentation%20Excel%20for%20interpret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41601049868767"/>
          <c:y val="0.18560185185185185"/>
          <c:w val="0.45636176727909011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'13_SR Regulatory basis'!$B$13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'13_SR Regulatory basis'!$A$14:$A$18</c:f>
              <c:strCache>
                <c:ptCount val="5"/>
                <c:pt idx="0">
                  <c:v>A separate law on spending reviews</c:v>
                </c:pt>
                <c:pt idx="1">
                  <c:v>Basic/organic budget law</c:v>
                </c:pt>
                <c:pt idx="2">
                  <c:v>Guidelines/methodology for spending reviews</c:v>
                </c:pt>
                <c:pt idx="3">
                  <c:v>An executive order</c:v>
                </c:pt>
                <c:pt idx="4">
                  <c:v>There are no established guidelines (each spending review has its own ToR)</c:v>
                </c:pt>
              </c:strCache>
            </c:strRef>
          </c:cat>
          <c:val>
            <c:numRef>
              <c:f>'13_SR Regulatory basis'!$B$14:$B$18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19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6-1A4C-9E23-2C01C3F666A0}"/>
            </c:ext>
          </c:extLst>
        </c:ser>
        <c:ser>
          <c:idx val="1"/>
          <c:order val="1"/>
          <c:tx>
            <c:strRef>
              <c:f>'13_SR Regulatory basis'!$C$13</c:f>
              <c:strCache>
                <c:ptCount val="1"/>
                <c:pt idx="0">
                  <c:v>PEMPAL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'13_SR Regulatory basis'!$A$14:$A$18</c:f>
              <c:strCache>
                <c:ptCount val="5"/>
                <c:pt idx="0">
                  <c:v>A separate law on spending reviews</c:v>
                </c:pt>
                <c:pt idx="1">
                  <c:v>Basic/organic budget law</c:v>
                </c:pt>
                <c:pt idx="2">
                  <c:v>Guidelines/methodology for spending reviews</c:v>
                </c:pt>
                <c:pt idx="3">
                  <c:v>An executive order</c:v>
                </c:pt>
                <c:pt idx="4">
                  <c:v>There are no established guidelines (each spending review has its own ToR)</c:v>
                </c:pt>
              </c:strCache>
            </c:strRef>
          </c:cat>
          <c:val>
            <c:numRef>
              <c:f>'13_SR Regulatory basis'!$C$14:$C$18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6-1A4C-9E23-2C01C3F66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44754704"/>
        <c:axId val="-2144749264"/>
      </c:barChart>
      <c:catAx>
        <c:axId val="-2144754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749264"/>
        <c:crosses val="autoZero"/>
        <c:auto val="1"/>
        <c:lblAlgn val="ctr"/>
        <c:lblOffset val="100"/>
        <c:noMultiLvlLbl val="0"/>
      </c:catAx>
      <c:valAx>
        <c:axId val="-2144749264"/>
        <c:scaling>
          <c:orientation val="minMax"/>
          <c:max val="2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14475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63440556477529"/>
          <c:y val="0.92710566480879786"/>
          <c:w val="0.32290557850672252"/>
          <c:h val="6.9402410747648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70200097945448"/>
          <c:y val="0.19517292933320043"/>
          <c:w val="0.62238456387843677"/>
          <c:h val="0.61802010970044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'17_SR Main challenges'!$C$76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'17_SR Main challenges'!$B$77:$B$88</c:f>
              <c:strCache>
                <c:ptCount val="12"/>
                <c:pt idx="0">
                  <c:v>Gaming behaviour</c:v>
                </c:pt>
                <c:pt idx="1">
                  <c:v>Senior civil service support</c:v>
                </c:pt>
                <c:pt idx="2">
                  <c:v>Political support (legislative)</c:v>
                </c:pt>
                <c:pt idx="3">
                  <c:v>ICT</c:v>
                </c:pt>
                <c:pt idx="4">
                  <c:v>Political support (executive)</c:v>
                </c:pt>
                <c:pt idx="5">
                  <c:v>Quality of performance information/data</c:v>
                </c:pt>
                <c:pt idx="6">
                  <c:v>Availability of performance information</c:v>
                </c:pt>
                <c:pt idx="7">
                  <c:v>Framework/methodology</c:v>
                </c:pt>
                <c:pt idx="8">
                  <c:v>Time constraints for implementation</c:v>
                </c:pt>
                <c:pt idx="9">
                  <c:v>Inattention to implementation</c:v>
                </c:pt>
                <c:pt idx="10">
                  <c:v>Capability (e.g. technical expertise)</c:v>
                </c:pt>
                <c:pt idx="11">
                  <c:v>Lack of capacity (e.g. available staff)</c:v>
                </c:pt>
              </c:strCache>
            </c:strRef>
          </c:cat>
          <c:val>
            <c:numRef>
              <c:f>'17_SR Main challenges'!$C$77:$C$88</c:f>
              <c:numCache>
                <c:formatCode>#,##0.0</c:formatCode>
                <c:ptCount val="12"/>
                <c:pt idx="0">
                  <c:v>1.4347826086956521</c:v>
                </c:pt>
                <c:pt idx="1">
                  <c:v>1.4347826086956521</c:v>
                </c:pt>
                <c:pt idx="2">
                  <c:v>1.5217391304347827</c:v>
                </c:pt>
                <c:pt idx="3">
                  <c:v>1.24</c:v>
                </c:pt>
                <c:pt idx="4">
                  <c:v>1.625</c:v>
                </c:pt>
                <c:pt idx="5">
                  <c:v>1.875</c:v>
                </c:pt>
                <c:pt idx="6">
                  <c:v>1.96</c:v>
                </c:pt>
                <c:pt idx="7">
                  <c:v>1.3333333333333333</c:v>
                </c:pt>
                <c:pt idx="8">
                  <c:v>1.68</c:v>
                </c:pt>
                <c:pt idx="9">
                  <c:v>1.72</c:v>
                </c:pt>
                <c:pt idx="10">
                  <c:v>1.2916666666666667</c:v>
                </c:pt>
                <c:pt idx="1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3-E24E-9F31-C9328CD40520}"/>
            </c:ext>
          </c:extLst>
        </c:ser>
        <c:ser>
          <c:idx val="1"/>
          <c:order val="1"/>
          <c:tx>
            <c:strRef>
              <c:f>'17_SR Main challenges'!$D$76</c:f>
              <c:strCache>
                <c:ptCount val="1"/>
                <c:pt idx="0">
                  <c:v>PEMPAL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'17_SR Main challenges'!$B$77:$B$88</c:f>
              <c:strCache>
                <c:ptCount val="12"/>
                <c:pt idx="0">
                  <c:v>Gaming behaviour</c:v>
                </c:pt>
                <c:pt idx="1">
                  <c:v>Senior civil service support</c:v>
                </c:pt>
                <c:pt idx="2">
                  <c:v>Political support (legislative)</c:v>
                </c:pt>
                <c:pt idx="3">
                  <c:v>ICT</c:v>
                </c:pt>
                <c:pt idx="4">
                  <c:v>Political support (executive)</c:v>
                </c:pt>
                <c:pt idx="5">
                  <c:v>Quality of performance information/data</c:v>
                </c:pt>
                <c:pt idx="6">
                  <c:v>Availability of performance information</c:v>
                </c:pt>
                <c:pt idx="7">
                  <c:v>Framework/methodology</c:v>
                </c:pt>
                <c:pt idx="8">
                  <c:v>Time constraints for implementation</c:v>
                </c:pt>
                <c:pt idx="9">
                  <c:v>Inattention to implementation</c:v>
                </c:pt>
                <c:pt idx="10">
                  <c:v>Capability (e.g. technical expertise)</c:v>
                </c:pt>
                <c:pt idx="11">
                  <c:v>Lack of capacity (e.g. available staff)</c:v>
                </c:pt>
              </c:strCache>
            </c:strRef>
          </c:cat>
          <c:val>
            <c:numRef>
              <c:f>'17_SR Main challenges'!$D$77:$D$88</c:f>
              <c:numCache>
                <c:formatCode>General</c:formatCode>
                <c:ptCount val="12"/>
                <c:pt idx="0">
                  <c:v>1.4</c:v>
                </c:pt>
                <c:pt idx="1">
                  <c:v>1.5</c:v>
                </c:pt>
                <c:pt idx="2">
                  <c:v>1.6</c:v>
                </c:pt>
                <c:pt idx="3">
                  <c:v>1.9</c:v>
                </c:pt>
                <c:pt idx="4">
                  <c:v>1.9</c:v>
                </c:pt>
                <c:pt idx="5">
                  <c:v>1.9</c:v>
                </c:pt>
                <c:pt idx="6">
                  <c:v>1.9</c:v>
                </c:pt>
                <c:pt idx="7">
                  <c:v>2</c:v>
                </c:pt>
                <c:pt idx="8">
                  <c:v>2.2000000000000002</c:v>
                </c:pt>
                <c:pt idx="9">
                  <c:v>2.2999999999999998</c:v>
                </c:pt>
                <c:pt idx="10">
                  <c:v>2.5</c:v>
                </c:pt>
                <c:pt idx="1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23-E24E-9F31-C9328CD405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44756336"/>
        <c:axId val="-2144755248"/>
      </c:barChart>
      <c:catAx>
        <c:axId val="-2144756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44755248"/>
        <c:crosses val="autoZero"/>
        <c:auto val="1"/>
        <c:lblAlgn val="ctr"/>
        <c:lblOffset val="100"/>
        <c:noMultiLvlLbl val="0"/>
      </c:catAx>
      <c:valAx>
        <c:axId val="-2144755248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-214475633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43296088180482561"/>
          <c:y val="0.87825675271603709"/>
          <c:w val="0.25831504640238756"/>
          <c:h val="4.684198455775552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0.41867</cdr:x>
      <cdr:y>0.82419</cdr:y>
    </cdr:from>
    <cdr:to>
      <cdr:x>0.68136</cdr:x>
      <cdr:y>0.90307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6227" y="4961448"/>
          <a:ext cx="2557558" cy="47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/>
            <a:t>1 = Low</a:t>
          </a:r>
          <a:r>
            <a:rPr lang="en-GB" sz="1100" baseline="0" dirty="0"/>
            <a:t>     2 = Medium     3 = High</a:t>
          </a:r>
          <a:r>
            <a:rPr lang="en-GB" sz="1100" dirty="0"/>
            <a:t>	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344613" y="1128713"/>
            <a:ext cx="4397375" cy="3044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3891-08A2-4590-89BC-501F5744FE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708025" y="4343400"/>
            <a:ext cx="5670550" cy="3552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09E9D-F353-4E16-A1E5-1D35D56B03AA}" type="datetimeFigureOut">
              <a:rPr lang="en-US" smtClean="0"/>
              <a:t>3/13/2019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08112" y="3643314"/>
            <a:ext cx="421005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31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67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98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73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1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42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86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56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24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75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21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BB1D-0476-584C-A0EF-81D12A66E57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A9814-2D69-3941-8B8B-EDFD0138FBFD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2E39-4C16-7D41-8EBB-DEEEB4E45B7A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FAC3-7E80-7C4A-A365-3CA973B1652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5861-C993-EA45-A566-7A4184F2AC40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EDA2-40F5-B34F-BAAD-A71354DAF567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9204-57B0-0E49-B332-CB21399E1981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BFEA-35C3-5643-993B-E6378C6B1D54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EF481-0505-C74C-B432-60208C898D75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8469-DE93-8F46-B738-3A24C18EB393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A826-98CF-054E-9C12-1D15053069DC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1B7417-1E47-E340-9F2F-06F9C4B550C7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0480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Анализ расходов в странах </a:t>
            </a:r>
            <a:r>
              <a:rPr lang="en-US" dirty="0">
                <a:solidFill>
                  <a:srgbClr val="002060"/>
                </a:solidFill>
              </a:rPr>
              <a:t>PEMPAL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22723"/>
            <a:ext cx="7829550" cy="92333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Международная программа взаимодействия и обучения по вопросам управления государственными расходами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(PEMPAL)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(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БС)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программному бюджетированию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494020" y="5552379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Calibri" pitchFamily="34" charset="0"/>
              </a:rPr>
              <a:t>Пленарное заседание БС 2019 г. март </a:t>
            </a:r>
            <a:r>
              <a:rPr lang="en-US" i="1" dirty="0">
                <a:latin typeface="Calibri" pitchFamily="34" charset="0"/>
              </a:rPr>
              <a:t>2019</a:t>
            </a:r>
            <a:r>
              <a:rPr lang="ru-RU" i="1" dirty="0">
                <a:latin typeface="Calibri" pitchFamily="34" charset="0"/>
              </a:rPr>
              <a:t> г.</a:t>
            </a:r>
            <a:endParaRPr lang="en-US" i="1" dirty="0">
              <a:latin typeface="Calibri" pitchFamily="34" charset="0"/>
            </a:endParaRPr>
          </a:p>
          <a:p>
            <a:pPr algn="ctr"/>
            <a:r>
              <a:rPr lang="ru-RU" dirty="0">
                <a:latin typeface="Calibri" pitchFamily="34" charset="0"/>
              </a:rPr>
              <a:t>Наида Чаршимамович</a:t>
            </a:r>
            <a:r>
              <a:rPr lang="en-US" dirty="0">
                <a:latin typeface="Calibri" pitchFamily="34" charset="0"/>
              </a:rPr>
              <a:t>, </a:t>
            </a:r>
            <a:r>
              <a:rPr lang="ru-RU" dirty="0">
                <a:latin typeface="Calibri" pitchFamily="34" charset="0"/>
              </a:rPr>
              <a:t>Ресурсная группа БС, Всемирный банк </a:t>
            </a:r>
            <a:endParaRPr lang="bs-Latn-BA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769E0-BF7C-9447-ADA8-594EBD9A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401" y="695577"/>
            <a:ext cx="8763000" cy="573175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странах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функции выполняют разные ведомства, отличные от практики стран ОЭР, хотя в обоих случаях они, как правило, сосредоточены вокруг Минфина, но в странах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отраслевым министерствами отводится более слабая роль</a:t>
            </a: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1" y="284202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Calibri"/>
              </a:rPr>
              <a:t>Субъекты анализа расходов</a:t>
            </a:r>
            <a:endParaRPr lang="en-US" sz="3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71EC4F-245D-AB49-8B08-3588427B1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824937"/>
              </p:ext>
            </p:extLst>
          </p:nvPr>
        </p:nvGraphicFramePr>
        <p:xfrm>
          <a:off x="857401" y="1778906"/>
          <a:ext cx="8915400" cy="789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7826">
                  <a:extLst>
                    <a:ext uri="{9D8B030D-6E8A-4147-A177-3AD203B41FA5}">
                      <a16:colId xmlns:a16="http://schemas.microsoft.com/office/drawing/2014/main" val="2649112864"/>
                    </a:ext>
                  </a:extLst>
                </a:gridCol>
                <a:gridCol w="1071773">
                  <a:extLst>
                    <a:ext uri="{9D8B030D-6E8A-4147-A177-3AD203B41FA5}">
                      <a16:colId xmlns:a16="http://schemas.microsoft.com/office/drawing/2014/main" val="1000617006"/>
                    </a:ext>
                  </a:extLst>
                </a:gridCol>
                <a:gridCol w="1256991">
                  <a:extLst>
                    <a:ext uri="{9D8B030D-6E8A-4147-A177-3AD203B41FA5}">
                      <a16:colId xmlns:a16="http://schemas.microsoft.com/office/drawing/2014/main" val="408774828"/>
                    </a:ext>
                  </a:extLst>
                </a:gridCol>
                <a:gridCol w="1314253">
                  <a:extLst>
                    <a:ext uri="{9D8B030D-6E8A-4147-A177-3AD203B41FA5}">
                      <a16:colId xmlns:a16="http://schemas.microsoft.com/office/drawing/2014/main" val="4054283240"/>
                    </a:ext>
                  </a:extLst>
                </a:gridCol>
                <a:gridCol w="1406481">
                  <a:extLst>
                    <a:ext uri="{9D8B030D-6E8A-4147-A177-3AD203B41FA5}">
                      <a16:colId xmlns:a16="http://schemas.microsoft.com/office/drawing/2014/main" val="2491526167"/>
                    </a:ext>
                  </a:extLst>
                </a:gridCol>
                <a:gridCol w="922283">
                  <a:extLst>
                    <a:ext uri="{9D8B030D-6E8A-4147-A177-3AD203B41FA5}">
                      <a16:colId xmlns:a16="http://schemas.microsoft.com/office/drawing/2014/main" val="2876071970"/>
                    </a:ext>
                  </a:extLst>
                </a:gridCol>
                <a:gridCol w="883854">
                  <a:extLst>
                    <a:ext uri="{9D8B030D-6E8A-4147-A177-3AD203B41FA5}">
                      <a16:colId xmlns:a16="http://schemas.microsoft.com/office/drawing/2014/main" val="247712507"/>
                    </a:ext>
                  </a:extLst>
                </a:gridCol>
                <a:gridCol w="1321939">
                  <a:extLst>
                    <a:ext uri="{9D8B030D-6E8A-4147-A177-3AD203B41FA5}">
                      <a16:colId xmlns:a16="http://schemas.microsoft.com/office/drawing/2014/main" val="4176114974"/>
                    </a:ext>
                  </a:extLst>
                </a:gridCol>
              </a:tblGrid>
              <a:tr h="6258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Determining methodology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Determining the scope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Providing guidance/ steering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Conducting the spending review and preparing reports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Supervision and review of reports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Final decision making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Monitoring and follow up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3996254"/>
                  </a:ext>
                </a:extLst>
              </a:tr>
              <a:tr h="4308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БиГ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635445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Беларусь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820641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Болгария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Минфин,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389333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Хорватия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6304602"/>
                  </a:ext>
                </a:extLst>
              </a:tr>
              <a:tr h="4552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Молдова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Минфин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1543629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Россия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Президент/Премьер-министр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Президент/Премьер-министр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2128358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Сербия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,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Президент/Премьер-министр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Президент/Премьер-министр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896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660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626" y="624597"/>
            <a:ext cx="8763000" cy="5731756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Россия, Молдова, Болгария и Беларусь заявляют, что рассматривают показатели эффективности,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используемые в бюджетном процессе (иногда в некоторой степени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Беларусь, Хорватия, Молдова и Россия (планируется)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публикуют отчеты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Команды в основном смешанные,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главная роль отводится Минфину, как и в странах ОЭСР; однако отраслевые министерства и внешние эксперты (в некоторых случаях эти функции выполняют сотрудники Всемирного банка/МВФ) играют менее заметную роль</a:t>
            </a: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64526" y="62216"/>
            <a:ext cx="9601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Calibri"/>
              </a:rPr>
              <a:t>Использование ПЭ, публикация отчетов и команды, проводящие анализ расходов</a:t>
            </a:r>
            <a:endParaRPr lang="en-US" sz="2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DF12C7-5939-EE49-9120-8B80A96AF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726399"/>
              </p:ext>
            </p:extLst>
          </p:nvPr>
        </p:nvGraphicFramePr>
        <p:xfrm>
          <a:off x="1010840" y="2497506"/>
          <a:ext cx="8735786" cy="4688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940">
                  <a:extLst>
                    <a:ext uri="{9D8B030D-6E8A-4147-A177-3AD203B41FA5}">
                      <a16:colId xmlns:a16="http://schemas.microsoft.com/office/drawing/2014/main" val="475469426"/>
                    </a:ext>
                  </a:extLst>
                </a:gridCol>
                <a:gridCol w="7657846">
                  <a:extLst>
                    <a:ext uri="{9D8B030D-6E8A-4147-A177-3AD203B41FA5}">
                      <a16:colId xmlns:a16="http://schemas.microsoft.com/office/drawing/2014/main" val="285719039"/>
                    </a:ext>
                  </a:extLst>
                </a:gridCol>
              </a:tblGrid>
              <a:tr h="252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Страна 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Состав команд/органов/рабочих групп/комитетов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7741336"/>
                  </a:ext>
                </a:extLst>
              </a:tr>
              <a:tr h="790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Беларусь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В состав команды Всемирного банка входят представители Минфина, Министерства по налогам и сборам, Министерства экономики, Министерства  образования, Министерства здравоохранения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Государственного комитета по статистике, Национального банка и органов исполнительной  власти Минской области и пр. 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5150821"/>
                  </a:ext>
                </a:extLst>
              </a:tr>
              <a:tr h="369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БиГ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Рабочие группы сформированы по необходимости и в зависимости от предмета анализа расзодов. Минфин, как правило, играет ведущую роль, а представители других ведомств привлекаются при необходимости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7014172"/>
                  </a:ext>
                </a:extLst>
              </a:tr>
              <a:tr h="126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Хорватия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Правительство Хорватии учредило Центральный комитет по анализу бюджетных расходов в отношении каждого из пяти направлений расходов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Правительство назначило президента и шестерых высокопоставленных государственных чиновников для работы в Центральном комитете. Они представляют Министерство государственного управления, Министерство здравоохранения, Министерство экономики, Министерство по морским делам, транспорту и инфраструктуре, Министерство науки и образования, а еще два участника представляют Минфин 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один из который также является председателем Центрального комитете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).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1060672"/>
                  </a:ext>
                </a:extLst>
              </a:tr>
              <a:tr h="790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Молдова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Руководит командой по проведению анализа расходов Минфин, а также представители других отраслевых министерств, имеющих отношение к образованию: Министерство образования Министерство здравоохранения и социальной защиты и Министерство сельского хозяйства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2108875"/>
                  </a:ext>
                </a:extLst>
              </a:tr>
              <a:tr h="252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Сербия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Минфин, отраслевые министерства и МВФ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362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12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011" y="624597"/>
            <a:ext cx="8763000" cy="5712234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Беларусь, Биг, Хорватия и Сербия заявляют, что большинство рекомендаций выполняются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Болгария заявляет о том, что некоторые рекомендации выполняются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Молдова заявляет, что выполняется лишь небольшая часть рекомендаций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сравнению со странами ОЭСР в странах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трудностей больше, особенно в части потенциала, политической поддержки и использования ИКТ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58713"/>
            <a:ext cx="960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Calibri"/>
              </a:rPr>
              <a:t>Использование информации и трудности</a:t>
            </a:r>
            <a:endParaRPr lang="en-US" sz="28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A064055-DCC1-3A48-988A-6E34BAC2E8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240901"/>
              </p:ext>
            </p:extLst>
          </p:nvPr>
        </p:nvGraphicFramePr>
        <p:xfrm>
          <a:off x="392988" y="1206112"/>
          <a:ext cx="967676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3588" y="2438400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Отсутствие возможностей </a:t>
            </a:r>
            <a:r>
              <a:rPr lang="en-US" sz="1000" b="1" dirty="0"/>
              <a:t>(</a:t>
            </a:r>
            <a:r>
              <a:rPr lang="ru-RU" sz="1000" b="1" dirty="0"/>
              <a:t>т.е. сотрудников</a:t>
            </a:r>
            <a:r>
              <a:rPr lang="en-US" sz="1000" b="1" dirty="0"/>
              <a:t>)</a:t>
            </a:r>
            <a:endParaRPr lang="ru-RU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5011" y="2738215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Потенциал </a:t>
            </a:r>
            <a:r>
              <a:rPr lang="en-US" sz="1000" b="1" dirty="0"/>
              <a:t>(</a:t>
            </a:r>
            <a:r>
              <a:rPr lang="ru-RU" sz="1000" b="1" dirty="0"/>
              <a:t>технические знания</a:t>
            </a:r>
            <a:r>
              <a:rPr lang="en-US" sz="1000" b="1" dirty="0"/>
              <a:t>)</a:t>
            </a:r>
            <a:endParaRPr lang="ru-RU" sz="1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2876" y="3109203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Отсутствие внимания к проведению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5723" y="3408602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Жесткие сроки проведения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5723" y="3697189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Нормативный акт/методология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5722" y="4026227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Наличие информации о результатах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9032" y="4324046"/>
            <a:ext cx="304874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Качество информации/данных о показателях эффективности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5721" y="4622499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Политически поддержка (исп. орган)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4820" y="4899305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ИКТ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9033" y="5214891"/>
            <a:ext cx="304874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Политически поддержка (законодатели. орган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9032" y="5526162"/>
            <a:ext cx="304874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Поддержка высокопоставленных государственного служащих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3587" y="5823714"/>
            <a:ext cx="30487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/>
              <a:t>Манипулирование системой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31371" y="6464934"/>
            <a:ext cx="8381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PEMPAL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5255" y="6471730"/>
            <a:ext cx="8381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</a:rPr>
              <a:t>ОЭСР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81610" y="6167820"/>
            <a:ext cx="22427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 = </a:t>
            </a:r>
            <a:r>
              <a:rPr lang="ru-RU" sz="1000" dirty="0"/>
              <a:t>низкий</a:t>
            </a:r>
            <a:r>
              <a:rPr lang="en-US" sz="1000" dirty="0"/>
              <a:t> 2 = </a:t>
            </a:r>
            <a:r>
              <a:rPr lang="ru-RU" sz="1000" dirty="0"/>
              <a:t>средний</a:t>
            </a:r>
            <a:r>
              <a:rPr lang="en-US" sz="1000" dirty="0"/>
              <a:t> 3 = </a:t>
            </a:r>
            <a:r>
              <a:rPr lang="ru-RU" sz="1000" dirty="0"/>
              <a:t>высокий</a:t>
            </a:r>
          </a:p>
        </p:txBody>
      </p:sp>
    </p:spTree>
    <p:extLst>
      <p:ext uri="{BB962C8B-B14F-4D97-AF65-F5344CB8AC3E}">
        <p14:creationId xmlns:p14="http://schemas.microsoft.com/office/powerpoint/2010/main" val="3035158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336" y="780602"/>
            <a:ext cx="8763000" cy="607739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Заявлены следующие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конкретные планы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расходов в Беларуси под руководством Всемирного банка с акцентом на социальных расходах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расходов Министерства внутренних дел Болгарии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Внедрение анализа расходов в бюджетный календарь и создание институциональной основы в Молдове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Планы по вовлечению отраслевых министерств в проведение анализа расходов в Черногории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России в апреле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2019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 будет определен перечень направлений для проведения анализа расходов до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2024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(6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направлений в год, из которых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институциональном уровне, 2 – на уровне программ, а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смежных направления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);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планы по совершенствованию методологии и внедрению результатов анализа расходов в бюджетный процесс на регулярной основе.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226604"/>
            <a:ext cx="960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Текущие планы проведения анализа расходов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49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540FA-E2E6-AC4B-A9E5-11021477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249231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ТЕЗИСЫ ПРЕЗЕНТАЦИИ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065097" y="1480403"/>
            <a:ext cx="8461606" cy="487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РАСХОДОВ КАК ПРИОРИТЕТНАЯ ТЕМА ДЛЯ РГПБ И СПРАВОЧНАЯ ИНФОРМАЦИЯ</a:t>
            </a:r>
            <a:endParaRPr lang="en-US" sz="2400" cap="sm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ДАННЫЕ, СОБРАННЫЕ В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 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 В РАМКАХ ПРОВЕДЕННОГО ОЭСР ОБСЛЕДОВАНИЯ ЭФФЕКТИВНОСТИ БЮДЖЕТА В СТРАНАХ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ДАННЫЕ, СОБРАННЫЕ В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 В РАМКАХ ПРОВЕДЕННОГО ОЭСР ОБСЛЕДОВАНИЯ ЭФФЕКТИВНОСТИ БЮДЖЕТА И ВНУТРЕННЕГО ОПРОСА СТРАН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ФЕВРАЛЕ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2019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  <a:endParaRPr lang="en-US" sz="2400" cap="sm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800"/>
              </a:spcBef>
              <a:spcAft>
                <a:spcPts val="1200"/>
              </a:spcAft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spcBef>
                <a:spcPts val="800"/>
              </a:spcBef>
              <a:defRPr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3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9200" y="244994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Подтема анализа расходов в рамках РГПБ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924189" y="1686277"/>
            <a:ext cx="8497888" cy="440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Эта </a:t>
            </a:r>
            <a:r>
              <a:rPr lang="ru-RU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подтема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выбрана в качестве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предмета внимания РГБГ на следующий период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ходе опроса, проведенного накануне этого мероприятия, страны-члены РГПБ вновь чаще всего в качестве приоритетной темы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упоминали мониторинг и оценку эффективности расходов, в том числе анализ расходов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расходов, как правило,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редко проводится в странах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PEMPAL,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однако в последнее время ряд стран приступил к его проведению в рамках срочных усилий по консолидации бюджета, т.е. в целях экстренной экономии бюджетных средств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например, в Хорватии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мере того как страны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делают успехи и повышают качество программного бюджетирования и БОР, появляется больше информации для проведения анализа расходов на основе данных об эффективности расходов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9200" y="95071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Данные о проведении анализа расходов с странах 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PEMPAL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2016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г. </a:t>
            </a:r>
            <a:endParaRPr lang="en-US" sz="28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914400" y="1143000"/>
            <a:ext cx="84978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Первая попытка собрать данные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 проведении анализа расходов в странах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была предпринята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2016 г. в рамках проводимого ОЭСР обследования эффективности бюджета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РГПБ координировала участие стран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этом обследовании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основании полученных ответов стало очевидно, что единого толкования понятия «анализа расходов» нет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этом в некоторых странах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использовались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менее строгие определения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чем принято в странах ОЭСР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Всемирном банке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 Хорватия, Узбекистан и Армения отчитались о проведении анализа расходов, но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только Хорватия ответила на все последующее вопросы о деталях расходов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Страны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ответившие на вопросы анкеты о трудностях проведения анализа расходов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Хорватии, Армения и Узбекистан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качестве основной трудности отметили низкое качество данных об эффективности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за которой следует дефицит времени и отсутствие потенциала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 страны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ответившие на вопросы анкеты в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г, отметили, что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рассматривают возможность проведения анализа расходов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bs-Latn-B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20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8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695196"/>
            <a:ext cx="8763000" cy="6614403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показывают результаты проведенного ОЭСР обследования ЭБ за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2018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г., в ряде стран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существуют разные толкования анализа расходов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проверки данных и сбора дополнительных сведений Ресурсная группа БС включила раздел, посвященный анализу расходов, в анкету по итогам этого мероприятия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Мы особо выделили определение и главные характеристики анализа расходов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Процесс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выявления возможностей для экономики средств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целях сокращения общего объема государственных расходов или выявления фискального пространства для перераспределении средств в соответствии с приоритетами государственной политики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Анализируются базовые расходы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возможно установление целевых ориентиров для сокращения расходов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Могут быть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масштабными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охватывать все государственные расходы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редких случаях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ограничиваться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определёнными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программами/проектами, процессами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например,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IT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-системы и процессы, процедуры закупок или кадровая политика) или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министерствами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70599"/>
            <a:ext cx="9601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Calibri"/>
              </a:rPr>
              <a:t>Данные за </a:t>
            </a:r>
            <a:r>
              <a:rPr lang="en-US" sz="2000" dirty="0">
                <a:solidFill>
                  <a:srgbClr val="002060"/>
                </a:solidFill>
                <a:latin typeface="Calibri"/>
              </a:rPr>
              <a:t>2018/2019 </a:t>
            </a:r>
            <a:r>
              <a:rPr lang="ru-RU" sz="2000" dirty="0">
                <a:solidFill>
                  <a:srgbClr val="002060"/>
                </a:solidFill>
                <a:latin typeface="Calibri"/>
              </a:rPr>
              <a:t>гг.</a:t>
            </a:r>
            <a:r>
              <a:rPr lang="en-US" sz="2000" dirty="0">
                <a:solidFill>
                  <a:srgbClr val="002060"/>
                </a:solidFill>
                <a:latin typeface="Calibri"/>
              </a:rPr>
              <a:t>: </a:t>
            </a:r>
            <a:r>
              <a:rPr lang="ru-RU" sz="2000" dirty="0">
                <a:solidFill>
                  <a:srgbClr val="002060"/>
                </a:solidFill>
                <a:latin typeface="Calibri"/>
              </a:rPr>
              <a:t>определения и критерии, используемые при проведении анализа расходов</a:t>
            </a:r>
            <a:endParaRPr lang="en-US" sz="2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3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695196"/>
            <a:ext cx="8763000" cy="6614403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Мы особо выделили определение и главные характеристики анализа расходов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предложение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): </a:t>
            </a:r>
          </a:p>
          <a:p>
            <a:pPr marL="1028700" lvl="1" indent="-57150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Отличается от регулярного или более детального анализа, проводимого Министерством финансов в ходе подготовки бюджета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более углубленный подход, требует более длительного времени для проведения, проводится специальной командой/отделом, в который, помимо сотрудников  Минфина, входят другие эксперты, как правило, из отраслевых министерств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ведомств, отвечающих за анализируемые расходы, а также внешние эксперты.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правило, проводится по запросу исполнительного органа власти, который принимает решение о его проведении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правительство или главный исполнительный орган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 не Минфин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Неотъемлемой частью анализа расходов в большинстве случаев является изучение эффективности анализируемых программ в том числе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информация об их результативности.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0DF6DF-BC21-AC49-9C4F-053ADF9F9B74}"/>
              </a:ext>
            </a:extLst>
          </p:cNvPr>
          <p:cNvSpPr txBox="1"/>
          <p:nvPr/>
        </p:nvSpPr>
        <p:spPr>
          <a:xfrm>
            <a:off x="438150" y="-76200"/>
            <a:ext cx="9601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2060"/>
                </a:solidFill>
                <a:latin typeface="Calibri"/>
              </a:rPr>
              <a:t>Данные за </a:t>
            </a:r>
            <a:r>
              <a:rPr lang="en-US" sz="2200" dirty="0">
                <a:solidFill>
                  <a:srgbClr val="002060"/>
                </a:solidFill>
                <a:latin typeface="Calibri"/>
              </a:rPr>
              <a:t>2018/2019 </a:t>
            </a:r>
            <a:r>
              <a:rPr lang="ru-RU" sz="2200" dirty="0">
                <a:solidFill>
                  <a:srgbClr val="002060"/>
                </a:solidFill>
                <a:latin typeface="Calibri"/>
              </a:rPr>
              <a:t>гг.</a:t>
            </a:r>
            <a:r>
              <a:rPr lang="en-US" sz="2200" dirty="0">
                <a:solidFill>
                  <a:srgbClr val="002060"/>
                </a:solidFill>
                <a:latin typeface="Calibri"/>
              </a:rPr>
              <a:t>: </a:t>
            </a:r>
            <a:r>
              <a:rPr lang="ru-RU" sz="2200" dirty="0">
                <a:solidFill>
                  <a:srgbClr val="002060"/>
                </a:solidFill>
                <a:latin typeface="Calibri"/>
              </a:rPr>
              <a:t>определения и критерии, используемые при проведении анализа расходов</a:t>
            </a:r>
            <a:endParaRPr lang="en-US" sz="220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06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336" y="780602"/>
            <a:ext cx="8763000" cy="6077398"/>
          </a:xfrm>
        </p:spPr>
        <p:txBody>
          <a:bodyPr rtlCol="0">
            <a:normAutofit fontScale="85000" lnSpcReduction="20000"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стран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ответивших на вопрос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7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стран заявили, что проводят анализ расходов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соответствии с международными определениями и характеристиками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Хорватия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Болгария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Россия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Беларусь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Сербия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Молдова и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Босния и Герцеговина  (БиГ)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Черногория, Казахстан и Грузия указали, что планируют внедрить анализ расходов, а в Косово и Армении таких планов нет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ряде стран анализ расходов проведен международными организациями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такими, как Всемирный банк и МВФ, в Беларуси, БиГ, Казахстане и Грузии, а также Всемирный банк оказал содействие в проведении анализа расходов в Хорватии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226604"/>
            <a:ext cx="960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Анализ расходов в странах </a:t>
            </a:r>
            <a:r>
              <a:rPr lang="en-US" sz="2400" dirty="0">
                <a:solidFill>
                  <a:srgbClr val="002060"/>
                </a:solidFill>
                <a:latin typeface="Calibri"/>
              </a:rPr>
              <a:t>PEMPAL </a:t>
            </a:r>
            <a:r>
              <a:rPr lang="ru-RU" sz="2400" dirty="0">
                <a:solidFill>
                  <a:srgbClr val="002060"/>
                </a:solidFill>
                <a:latin typeface="Calibri"/>
              </a:rPr>
              <a:t>по состоянию на </a:t>
            </a:r>
            <a:r>
              <a:rPr lang="en-US" sz="2400" dirty="0">
                <a:solidFill>
                  <a:srgbClr val="002060"/>
                </a:solidFill>
                <a:latin typeface="Calibri"/>
              </a:rPr>
              <a:t>2018/2019</a:t>
            </a:r>
            <a:r>
              <a:rPr lang="ru-RU" sz="2400" dirty="0">
                <a:solidFill>
                  <a:srgbClr val="002060"/>
                </a:solidFill>
                <a:latin typeface="Calibri"/>
              </a:rPr>
              <a:t> гг.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3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134" y="821444"/>
            <a:ext cx="8763000" cy="5731756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тех странах, где проводится анализ расзодов,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нормативно-правовая и методологическая база слабее, чем в странах ОЭСР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страт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которые проводят анализ расходов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00100" lvl="1" indent="-342900"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Хорватия и Молдова заявляют о наличии приказа/решения и руководства/ методологии (опубликована в Хорватии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Болгария заявляет о наличии руководства/методологии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Сербия заявляет о наличии приказа/решения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Беларусь заявляет о том, что для каждого анализа расходов имеется собственное техническое задание (ТЗ)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БиГ заявляет о том, что анализ проводится только в рамках программы МВФ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794" y="136522"/>
            <a:ext cx="960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Нормативно-правовая и методологически база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669237"/>
              </p:ext>
            </p:extLst>
          </p:nvPr>
        </p:nvGraphicFramePr>
        <p:xfrm>
          <a:off x="1780366" y="3100957"/>
          <a:ext cx="7119865" cy="352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1456" y="3702235"/>
            <a:ext cx="404093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Для проведения анализа расходов нет общего руководства (каждый анализ проводится в соответствии с собственным ТЗ)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6411" y="4330116"/>
            <a:ext cx="40409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Приказ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199" y="4773331"/>
            <a:ext cx="31988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Руководство/методология анализа расходов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198" y="5434515"/>
            <a:ext cx="31988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Основной закон о бюджете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07093" y="6005372"/>
            <a:ext cx="31988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отдельный закон об анализе расходов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0085" y="6428337"/>
            <a:ext cx="8381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PEMPAL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4185" y="6444479"/>
            <a:ext cx="8381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ОЭСР</a:t>
            </a:r>
          </a:p>
        </p:txBody>
      </p:sp>
    </p:spTree>
    <p:extLst>
      <p:ext uri="{BB962C8B-B14F-4D97-AF65-F5344CB8AC3E}">
        <p14:creationId xmlns:p14="http://schemas.microsoft.com/office/powerpoint/2010/main" val="128292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68187" y="136522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Calibri"/>
              </a:rPr>
              <a:t>Темы/цели анализа расходов</a:t>
            </a:r>
            <a:endParaRPr lang="en-US" sz="3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9CD553-AC01-7048-B1C4-6FCBFD00A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93800"/>
              </p:ext>
            </p:extLst>
          </p:nvPr>
        </p:nvGraphicFramePr>
        <p:xfrm>
          <a:off x="813212" y="838200"/>
          <a:ext cx="8738362" cy="5947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917">
                  <a:extLst>
                    <a:ext uri="{9D8B030D-6E8A-4147-A177-3AD203B41FA5}">
                      <a16:colId xmlns:a16="http://schemas.microsoft.com/office/drawing/2014/main" val="4041257878"/>
                    </a:ext>
                  </a:extLst>
                </a:gridCol>
                <a:gridCol w="7633445">
                  <a:extLst>
                    <a:ext uri="{9D8B030D-6E8A-4147-A177-3AD203B41FA5}">
                      <a16:colId xmlns:a16="http://schemas.microsoft.com/office/drawing/2014/main" val="3184394611"/>
                    </a:ext>
                  </a:extLst>
                </a:gridCol>
              </a:tblGrid>
              <a:tr h="4241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Беларусь</a:t>
                      </a:r>
                      <a:endParaRPr lang="en-US" sz="16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 – </a:t>
                      </a:r>
                      <a:r>
                        <a:rPr lang="ru-RU" sz="16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устойчивость пенсионной системы, адресность социальной помощи, субсидии в энергетике и сельском хозяйстве</a:t>
                      </a:r>
                      <a:endParaRPr lang="en-GB" sz="16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– </a:t>
                      </a:r>
                      <a:r>
                        <a:rPr lang="ru-RU" sz="16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отношения, образование и здравоохранения</a:t>
                      </a:r>
                      <a:endParaRPr lang="en-US" sz="16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2472"/>
                  </a:ext>
                </a:extLst>
              </a:tr>
              <a:tr h="699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БиГ 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2009 – </a:t>
                      </a:r>
                      <a:r>
                        <a:rPr lang="ru-RU" sz="1650" b="0" dirty="0">
                          <a:effectLst/>
                        </a:rPr>
                        <a:t>сокращение ФОТ и материальных затрат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2011 – </a:t>
                      </a:r>
                      <a:r>
                        <a:rPr lang="ru-RU" sz="1650" b="0" dirty="0">
                          <a:effectLst/>
                        </a:rPr>
                        <a:t>сокращение материальных затрат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2012 - </a:t>
                      </a:r>
                      <a:r>
                        <a:rPr lang="ru-RU" sz="1650" b="0" dirty="0">
                          <a:effectLst/>
                        </a:rPr>
                        <a:t>сокращение ФОТ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b="0" dirty="0">
                          <a:effectLst/>
                        </a:rPr>
                        <a:t>2015 - </a:t>
                      </a:r>
                      <a:r>
                        <a:rPr lang="ru-RU" sz="1650" b="0" dirty="0">
                          <a:effectLst/>
                        </a:rPr>
                        <a:t>сокращение материальных затрат</a:t>
                      </a:r>
                      <a:endParaRPr lang="en-GB" sz="1650" b="0" dirty="0">
                        <a:effectLst/>
                      </a:endParaRP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3880071666"/>
                  </a:ext>
                </a:extLst>
              </a:tr>
              <a:tr h="438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</a:rPr>
                        <a:t>Болгария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повышение эффективности и действенности утилизации отходов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органы правопорядка и пожаротушения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2015 – </a:t>
                      </a:r>
                      <a:r>
                        <a:rPr lang="ru-RU" sz="1650" b="0" dirty="0">
                          <a:effectLst/>
                        </a:rPr>
                        <a:t>эффективность судебной системы, нагрузка на судей и анализ расходов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2015 – </a:t>
                      </a:r>
                      <a:r>
                        <a:rPr lang="ru-RU" sz="1650" b="0" dirty="0">
                          <a:effectLst/>
                        </a:rPr>
                        <a:t>развитие сельского хозяйства и сельских районов</a:t>
                      </a:r>
                      <a:endParaRPr lang="en-US" sz="16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62185"/>
                  </a:ext>
                </a:extLst>
              </a:tr>
              <a:tr h="437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</a:rPr>
                        <a:t>Хорватия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2014 – </a:t>
                      </a:r>
                      <a:r>
                        <a:rPr lang="ru-RU" sz="1650" b="0" dirty="0">
                          <a:effectLst/>
                        </a:rPr>
                        <a:t>сокращение расходов</a:t>
                      </a:r>
                      <a:r>
                        <a:rPr lang="en-GB" sz="1650" b="0" dirty="0">
                          <a:effectLst/>
                        </a:rPr>
                        <a:t>: i) </a:t>
                      </a:r>
                      <a:r>
                        <a:rPr lang="ru-RU" sz="1650" b="0" dirty="0">
                          <a:effectLst/>
                        </a:rPr>
                        <a:t>ФОТ</a:t>
                      </a:r>
                      <a:r>
                        <a:rPr lang="en-GB" sz="1650" b="0" dirty="0">
                          <a:effectLst/>
                        </a:rPr>
                        <a:t>; ii) </a:t>
                      </a:r>
                      <a:r>
                        <a:rPr lang="ru-RU" sz="1650" b="0" dirty="0">
                          <a:effectLst/>
                        </a:rPr>
                        <a:t>субсидии отдельно от сельского хозяйства субсидий</a:t>
                      </a:r>
                      <a:r>
                        <a:rPr lang="en-GB" sz="1650" b="0" dirty="0">
                          <a:effectLst/>
                        </a:rPr>
                        <a:t>; iii) </a:t>
                      </a:r>
                      <a:r>
                        <a:rPr lang="ru-RU" sz="1650" b="0" dirty="0">
                          <a:effectLst/>
                        </a:rPr>
                        <a:t>здравоохранение</a:t>
                      </a:r>
                      <a:r>
                        <a:rPr lang="en-GB" sz="1650" b="0" dirty="0">
                          <a:effectLst/>
                        </a:rPr>
                        <a:t>; iv) </a:t>
                      </a:r>
                      <a:r>
                        <a:rPr lang="ru-RU" sz="1650" b="0" dirty="0">
                          <a:effectLst/>
                        </a:rPr>
                        <a:t>деятельность ведомств, органов, фондов и других государственных юридических лиц</a:t>
                      </a:r>
                      <a:r>
                        <a:rPr lang="en-GB" sz="1650" b="0" dirty="0">
                          <a:effectLst/>
                        </a:rPr>
                        <a:t>; v) </a:t>
                      </a:r>
                      <a:r>
                        <a:rPr lang="ru-RU" sz="1650" b="0" dirty="0">
                          <a:effectLst/>
                        </a:rPr>
                        <a:t>налоговые льготы</a:t>
                      </a:r>
                      <a:endParaRPr lang="en-US" sz="16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3614890372"/>
                  </a:ext>
                </a:extLst>
              </a:tr>
              <a:tr h="43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</a:rPr>
                        <a:t>Молдова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образование </a:t>
                      </a:r>
                      <a:r>
                        <a:rPr lang="en-GB" sz="1650" b="0" dirty="0">
                          <a:effectLst/>
                        </a:rPr>
                        <a:t>(</a:t>
                      </a:r>
                      <a:r>
                        <a:rPr lang="ru-RU" sz="1650" b="0" dirty="0">
                          <a:effectLst/>
                        </a:rPr>
                        <a:t>высшее и среднее профессиональное образование</a:t>
                      </a:r>
                      <a:r>
                        <a:rPr lang="en-GB" sz="1650" b="0" dirty="0">
                          <a:effectLst/>
                        </a:rPr>
                        <a:t>)</a:t>
                      </a:r>
                      <a:r>
                        <a:rPr lang="ru-RU" sz="1650" b="0" dirty="0">
                          <a:effectLst/>
                        </a:rPr>
                        <a:t> в целях выявления экономии средств и перераспределения в пользу других приоритетов</a:t>
                      </a:r>
                      <a:endParaRPr lang="en-US" sz="16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6757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</a:rPr>
                        <a:t>Россия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международные обязательства и мероприятия </a:t>
                      </a:r>
                      <a:r>
                        <a:rPr lang="en-GB" sz="1650" b="0" dirty="0">
                          <a:effectLst/>
                        </a:rPr>
                        <a:t>(</a:t>
                      </a:r>
                      <a:r>
                        <a:rPr lang="ru-RU" sz="1650" b="0" dirty="0">
                          <a:effectLst/>
                        </a:rPr>
                        <a:t>важность, актуальность и необходимость</a:t>
                      </a:r>
                      <a:r>
                        <a:rPr lang="en-GB" sz="1650" b="0" dirty="0">
                          <a:effectLst/>
                        </a:rPr>
                        <a:t>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расходы на приобретение коммуникационных услуг государственными ведомствами </a:t>
                      </a:r>
                      <a:r>
                        <a:rPr lang="en-GB" sz="1650" b="0" dirty="0">
                          <a:effectLst/>
                        </a:rPr>
                        <a:t>(</a:t>
                      </a:r>
                      <a:r>
                        <a:rPr lang="ru-RU" sz="1650" b="0" dirty="0">
                          <a:effectLst/>
                        </a:rPr>
                        <a:t>анализ текущей практики и разработка единых стандартов затрат</a:t>
                      </a:r>
                      <a:r>
                        <a:rPr lang="en-GB" sz="1650" b="0" dirty="0">
                          <a:effectLst/>
                        </a:rPr>
                        <a:t>)</a:t>
                      </a:r>
                      <a:endParaRPr lang="en-US" sz="16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2968104925"/>
                  </a:ext>
                </a:extLst>
              </a:tr>
              <a:tr h="17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Сербия 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dirty="0">
                          <a:effectLst/>
                        </a:rPr>
                        <a:t>2014-2018 – </a:t>
                      </a:r>
                      <a:r>
                        <a:rPr lang="ru-RU" sz="1650" dirty="0">
                          <a:effectLst/>
                        </a:rPr>
                        <a:t>зарплаты и пенсии в целях консолидации бюджета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4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86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10476</TotalTime>
  <Words>1867</Words>
  <Application>Microsoft Office PowerPoint</Application>
  <PresentationFormat>A4 Paper (210x297 mm)</PresentationFormat>
  <Paragraphs>240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Lucida Grande CY</vt:lpstr>
      <vt:lpstr>Times New Roman</vt:lpstr>
      <vt:lpstr>Wingdings</vt:lpstr>
      <vt:lpstr>Office Theme</vt:lpstr>
      <vt:lpstr>Анализ расходов в странах PEMPAL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Inna Anatolievna Davidova</cp:lastModifiedBy>
  <cp:revision>778</cp:revision>
  <cp:lastPrinted>2018-11-22T10:27:53Z</cp:lastPrinted>
  <dcterms:created xsi:type="dcterms:W3CDTF">2010-10-04T16:57:49Z</dcterms:created>
  <dcterms:modified xsi:type="dcterms:W3CDTF">2019-03-13T14:40:17Z</dcterms:modified>
  <cp:category>PEMPAL</cp:category>
</cp:coreProperties>
</file>