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88" r:id="rId3"/>
    <p:sldId id="404" r:id="rId4"/>
    <p:sldId id="398" r:id="rId5"/>
    <p:sldId id="405" r:id="rId6"/>
    <p:sldId id="394" r:id="rId7"/>
    <p:sldId id="406" r:id="rId8"/>
    <p:sldId id="407" r:id="rId9"/>
    <p:sldId id="408" r:id="rId10"/>
    <p:sldId id="285" r:id="rId11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6B886"/>
    <a:srgbClr val="C0C0C0"/>
    <a:srgbClr val="00CC66"/>
    <a:srgbClr val="969696"/>
    <a:srgbClr val="B2B2B2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B40EACD-9EA5-4B4B-B60D-DECCDD459EE8}" v="5" dt="2021-05-27T22:31:47.87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43" autoAdjust="0"/>
  </p:normalViewPr>
  <p:slideViewPr>
    <p:cSldViewPr>
      <p:cViewPr varScale="1">
        <p:scale>
          <a:sx n="62" d="100"/>
          <a:sy n="62" d="100"/>
        </p:scale>
        <p:origin x="1384" y="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elena Slizhevskaya" userId="c31c118f-cc09-4814-95e2-f268a72c0a23" providerId="ADAL" clId="{CB40EACD-9EA5-4B4B-B60D-DECCDD459EE8}"/>
    <pc:docChg chg="modSld">
      <pc:chgData name="Yelena Slizhevskaya" userId="c31c118f-cc09-4814-95e2-f268a72c0a23" providerId="ADAL" clId="{CB40EACD-9EA5-4B4B-B60D-DECCDD459EE8}" dt="2021-05-27T22:32:08.656" v="15" actId="1035"/>
      <pc:docMkLst>
        <pc:docMk/>
      </pc:docMkLst>
      <pc:sldChg chg="modSp mod">
        <pc:chgData name="Yelena Slizhevskaya" userId="c31c118f-cc09-4814-95e2-f268a72c0a23" providerId="ADAL" clId="{CB40EACD-9EA5-4B4B-B60D-DECCDD459EE8}" dt="2021-05-27T22:32:08.656" v="15" actId="1035"/>
        <pc:sldMkLst>
          <pc:docMk/>
          <pc:sldMk cId="2793327119" sldId="406"/>
        </pc:sldMkLst>
        <pc:spChg chg="mod">
          <ac:chgData name="Yelena Slizhevskaya" userId="c31c118f-cc09-4814-95e2-f268a72c0a23" providerId="ADAL" clId="{CB40EACD-9EA5-4B4B-B60D-DECCDD459EE8}" dt="2021-05-27T22:31:30.174" v="2" actId="1076"/>
          <ac:spMkLst>
            <pc:docMk/>
            <pc:sldMk cId="2793327119" sldId="406"/>
            <ac:spMk id="10" creationId="{00000000-0000-0000-0000-000000000000}"/>
          </ac:spMkLst>
        </pc:spChg>
        <pc:spChg chg="mod">
          <ac:chgData name="Yelena Slizhevskaya" userId="c31c118f-cc09-4814-95e2-f268a72c0a23" providerId="ADAL" clId="{CB40EACD-9EA5-4B4B-B60D-DECCDD459EE8}" dt="2021-05-27T22:31:47.873" v="10" actId="1035"/>
          <ac:spMkLst>
            <pc:docMk/>
            <pc:sldMk cId="2793327119" sldId="406"/>
            <ac:spMk id="15" creationId="{00000000-0000-0000-0000-000000000000}"/>
          </ac:spMkLst>
        </pc:spChg>
        <pc:spChg chg="mod">
          <ac:chgData name="Yelena Slizhevskaya" userId="c31c118f-cc09-4814-95e2-f268a72c0a23" providerId="ADAL" clId="{CB40EACD-9EA5-4B4B-B60D-DECCDD459EE8}" dt="2021-05-27T22:31:41.191" v="6" actId="1035"/>
          <ac:spMkLst>
            <pc:docMk/>
            <pc:sldMk cId="2793327119" sldId="406"/>
            <ac:spMk id="49" creationId="{00000000-0000-0000-0000-000000000000}"/>
          </ac:spMkLst>
        </pc:spChg>
        <pc:spChg chg="mod">
          <ac:chgData name="Yelena Slizhevskaya" userId="c31c118f-cc09-4814-95e2-f268a72c0a23" providerId="ADAL" clId="{CB40EACD-9EA5-4B4B-B60D-DECCDD459EE8}" dt="2021-05-27T22:31:44.668" v="7" actId="1035"/>
          <ac:spMkLst>
            <pc:docMk/>
            <pc:sldMk cId="2793327119" sldId="406"/>
            <ac:spMk id="50" creationId="{00000000-0000-0000-0000-000000000000}"/>
          </ac:spMkLst>
        </pc:spChg>
        <pc:spChg chg="mod">
          <ac:chgData name="Yelena Slizhevskaya" userId="c31c118f-cc09-4814-95e2-f268a72c0a23" providerId="ADAL" clId="{CB40EACD-9EA5-4B4B-B60D-DECCDD459EE8}" dt="2021-05-27T22:32:08.656" v="15" actId="1035"/>
          <ac:spMkLst>
            <pc:docMk/>
            <pc:sldMk cId="2793327119" sldId="406"/>
            <ac:spMk id="56" creationId="{00000000-0000-0000-0000-000000000000}"/>
          </ac:spMkLst>
        </pc:spChg>
        <pc:spChg chg="mod">
          <ac:chgData name="Yelena Slizhevskaya" userId="c31c118f-cc09-4814-95e2-f268a72c0a23" providerId="ADAL" clId="{CB40EACD-9EA5-4B4B-B60D-DECCDD459EE8}" dt="2021-05-27T22:31:52.316" v="14" actId="1036"/>
          <ac:spMkLst>
            <pc:docMk/>
            <pc:sldMk cId="2793327119" sldId="406"/>
            <ac:spMk id="61" creationId="{00000000-0000-0000-0000-000000000000}"/>
          </ac:spMkLst>
        </pc:spChg>
        <pc:grpChg chg="mod">
          <ac:chgData name="Yelena Slizhevskaya" userId="c31c118f-cc09-4814-95e2-f268a72c0a23" providerId="ADAL" clId="{CB40EACD-9EA5-4B4B-B60D-DECCDD459EE8}" dt="2021-05-27T22:31:47.873" v="10" actId="1035"/>
          <ac:grpSpMkLst>
            <pc:docMk/>
            <pc:sldMk cId="2793327119" sldId="406"/>
            <ac:grpSpMk id="7" creationId="{00000000-0000-0000-0000-000000000000}"/>
          </ac:grpSpMkLst>
        </pc:grpChg>
        <pc:grpChg chg="mod">
          <ac:chgData name="Yelena Slizhevskaya" userId="c31c118f-cc09-4814-95e2-f268a72c0a23" providerId="ADAL" clId="{CB40EACD-9EA5-4B4B-B60D-DECCDD459EE8}" dt="2021-05-27T22:31:47.873" v="10" actId="1035"/>
          <ac:grpSpMkLst>
            <pc:docMk/>
            <pc:sldMk cId="2793327119" sldId="406"/>
            <ac:grpSpMk id="11" creationId="{00000000-0000-0000-0000-000000000000}"/>
          </ac:grpSpMkLst>
        </pc:grpChg>
        <pc:grpChg chg="mod">
          <ac:chgData name="Yelena Slizhevskaya" userId="c31c118f-cc09-4814-95e2-f268a72c0a23" providerId="ADAL" clId="{CB40EACD-9EA5-4B4B-B60D-DECCDD459EE8}" dt="2021-05-27T22:31:41.191" v="6" actId="1035"/>
          <ac:grpSpMkLst>
            <pc:docMk/>
            <pc:sldMk cId="2793327119" sldId="406"/>
            <ac:grpSpMk id="45" creationId="{00000000-0000-0000-0000-000000000000}"/>
          </ac:grpSpMkLst>
        </pc:grpChg>
        <pc:grpChg chg="mod">
          <ac:chgData name="Yelena Slizhevskaya" userId="c31c118f-cc09-4814-95e2-f268a72c0a23" providerId="ADAL" clId="{CB40EACD-9EA5-4B4B-B60D-DECCDD459EE8}" dt="2021-05-27T22:31:41.191" v="6" actId="1035"/>
          <ac:grpSpMkLst>
            <pc:docMk/>
            <pc:sldMk cId="2793327119" sldId="406"/>
            <ac:grpSpMk id="46" creationId="{00000000-0000-0000-0000-000000000000}"/>
          </ac:grpSpMkLst>
        </pc:grpChg>
        <pc:picChg chg="mod">
          <ac:chgData name="Yelena Slizhevskaya" userId="c31c118f-cc09-4814-95e2-f268a72c0a23" providerId="ADAL" clId="{CB40EACD-9EA5-4B4B-B60D-DECCDD459EE8}" dt="2021-05-27T22:31:47.873" v="10" actId="1035"/>
          <ac:picMkLst>
            <pc:docMk/>
            <pc:sldMk cId="2793327119" sldId="406"/>
            <ac:picMk id="13" creationId="{00000000-0000-0000-0000-000000000000}"/>
          </ac:picMkLst>
        </pc:picChg>
        <pc:picChg chg="mod">
          <ac:chgData name="Yelena Slizhevskaya" userId="c31c118f-cc09-4814-95e2-f268a72c0a23" providerId="ADAL" clId="{CB40EACD-9EA5-4B4B-B60D-DECCDD459EE8}" dt="2021-05-27T22:31:47.873" v="10" actId="1035"/>
          <ac:picMkLst>
            <pc:docMk/>
            <pc:sldMk cId="2793327119" sldId="406"/>
            <ac:picMk id="14" creationId="{00000000-0000-0000-0000-000000000000}"/>
          </ac:picMkLst>
        </pc:picChg>
        <pc:picChg chg="mod">
          <ac:chgData name="Yelena Slizhevskaya" userId="c31c118f-cc09-4814-95e2-f268a72c0a23" providerId="ADAL" clId="{CB40EACD-9EA5-4B4B-B60D-DECCDD459EE8}" dt="2021-05-27T22:31:41.191" v="6" actId="1035"/>
          <ac:picMkLst>
            <pc:docMk/>
            <pc:sldMk cId="2793327119" sldId="406"/>
            <ac:picMk id="47" creationId="{00000000-0000-0000-0000-000000000000}"/>
          </ac:picMkLst>
        </pc:picChg>
        <pc:picChg chg="mod">
          <ac:chgData name="Yelena Slizhevskaya" userId="c31c118f-cc09-4814-95e2-f268a72c0a23" providerId="ADAL" clId="{CB40EACD-9EA5-4B4B-B60D-DECCDD459EE8}" dt="2021-05-27T22:31:41.191" v="6" actId="1035"/>
          <ac:picMkLst>
            <pc:docMk/>
            <pc:sldMk cId="2793327119" sldId="406"/>
            <ac:picMk id="48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235874-7C41-42B8-981B-1F3BA82ED97B}" type="datetimeFigureOut">
              <a:rPr lang="tr-TR" smtClean="0"/>
              <a:pPr/>
              <a:t>28.05.2021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869A1-C784-4D13-9720-7781CBEE716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02134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7A054160-BEF0-4E6A-952C-DD12635469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1874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77" name="Group 25"/>
          <p:cNvGrpSpPr>
            <a:grpSpLocks/>
          </p:cNvGrpSpPr>
          <p:nvPr userDrawn="1"/>
        </p:nvGrpSpPr>
        <p:grpSpPr bwMode="auto">
          <a:xfrm>
            <a:off x="0" y="1447800"/>
            <a:ext cx="9144000" cy="5410200"/>
            <a:chOff x="0" y="1152"/>
            <a:chExt cx="5760" cy="3168"/>
          </a:xfrm>
        </p:grpSpPr>
        <p:sp>
          <p:nvSpPr>
            <p:cNvPr id="49178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79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49180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49181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49182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49183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49184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49190" name="Rectangle 38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556D9ED-B17A-459A-905A-95A2B865BAF4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49191" name="Rectangle 3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02400"/>
            <a:ext cx="2895600" cy="244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tr-TR"/>
          </a:p>
        </p:txBody>
      </p:sp>
      <p:sp>
        <p:nvSpPr>
          <p:cNvPr id="49192" name="Rectangle 4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02400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B91D4B86-EE34-4CDC-9CBD-F5D88A57ECFF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49194" name="Rectangle 42"/>
          <p:cNvSpPr>
            <a:spLocks noGrp="1" noChangeArrowheads="1"/>
          </p:cNvSpPr>
          <p:nvPr>
            <p:ph type="ctrTitle"/>
          </p:nvPr>
        </p:nvSpPr>
        <p:spPr>
          <a:xfrm>
            <a:off x="2362200" y="4013200"/>
            <a:ext cx="6400800" cy="1752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r" eaLnBrk="1" hangingPunct="1">
              <a:defRPr sz="5200" smtClean="0"/>
            </a:lvl1pPr>
          </a:lstStyle>
          <a:p>
            <a:pPr lvl="0"/>
            <a:r>
              <a:rPr lang="en-US" altLang="tr-TR" noProof="0"/>
              <a:t>Click to edit Master title style</a:t>
            </a:r>
          </a:p>
        </p:txBody>
      </p:sp>
      <p:sp>
        <p:nvSpPr>
          <p:cNvPr id="49195" name="Rectangle 43"/>
          <p:cNvSpPr>
            <a:spLocks noGrp="1" noChangeArrowheads="1"/>
          </p:cNvSpPr>
          <p:nvPr>
            <p:ph type="subTitle" idx="1"/>
          </p:nvPr>
        </p:nvSpPr>
        <p:spPr>
          <a:xfrm>
            <a:off x="2362200" y="5603875"/>
            <a:ext cx="6400800" cy="609600"/>
          </a:xfrm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dist" eaLnBrk="1" hangingPunct="1">
              <a:buFontTx/>
              <a:buNone/>
              <a:defRPr sz="2200" smtClean="0"/>
            </a:lvl1pPr>
          </a:lstStyle>
          <a:p>
            <a:pPr lvl="0"/>
            <a:r>
              <a:rPr lang="en-US" altLang="tr-TR" noProof="0"/>
              <a:t>Click to edit Master subtitle style</a:t>
            </a:r>
          </a:p>
        </p:txBody>
      </p:sp>
      <p:pic>
        <p:nvPicPr>
          <p:cNvPr id="31" name="Resim 3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15330"/>
            <a:ext cx="2857500" cy="100012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1EE0AC-020D-41F8-A357-2CA5E5967896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6307A1-D384-4423-80E3-95EC7F54E58C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4829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FF7F59-9A3C-473D-BF27-95B3DB6070A1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986D23-1329-40CC-A43E-1CFEC1F959C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706652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chart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5F4C5EA-B7A7-4B46-80A6-AF513D5C58B5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4BF38A-1336-4A64-9A62-28A5D6D35592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9698562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391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r>
              <a:rPr lang="en-US" noProof="0"/>
              <a:t>Click icon to add table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696058D-85FF-4612-A84B-BEEFD39E8896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680EA43-0640-4907-95D3-855086516C61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4059020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102A51-7540-4B53-B571-2E7F029F04F2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305A61-2864-4730-9F0D-6A49A47C29EA}" type="slidenum">
              <a:rPr lang="en-US" altLang="tr-TR"/>
              <a:pPr/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20544147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934A8D6-F83C-437B-BECD-304981E36D94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5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9C4F089-D7D7-4DBE-B857-286AFE099FD7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6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8483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371600" y="592353"/>
            <a:ext cx="7391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8A404A2-17CF-4AC0-BACF-37C88E1C665A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7DCE87-10B4-4128-845D-EEC9F2577864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8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3280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591065" y="562191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E5B4869-5D1E-4177-96AF-2802CDDFD2CD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8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9AB09E6-2468-4B1F-B474-99538496A548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9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357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850" y="152400"/>
            <a:ext cx="73914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A1D85C-55F6-4C29-A9AC-75A28E85614F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4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0295C5-1028-46D7-9017-0F8B0DC64372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5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6748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D0472-6BCE-4C37-8199-64A80A104550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3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EBAD822-BF66-4873-8B25-23CD94618225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4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46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52800" y="182880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4256A4-51CF-4F2B-853D-F0A247F78CB1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F36B51-0F89-4A16-A131-D1BCA91525ED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2371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3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753683-7F65-46FF-960D-4B2FE1C45291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6" name="Rectangle 3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6FE7994-7FD4-4357-97D4-9861E2D59AF9}" type="slidenum">
              <a:rPr lang="en-US" altLang="tr-TR"/>
              <a:pPr/>
              <a:t>‹#›</a:t>
            </a:fld>
            <a:endParaRPr lang="en-US" altLang="tr-TR"/>
          </a:p>
        </p:txBody>
      </p:sp>
      <p:pic>
        <p:nvPicPr>
          <p:cNvPr id="7" name="Picture 55" descr="http://www.afi-global.org/sites/default/files/styles/300_wide/public/turkeyimage_1.jpg?itok=S1Q_FHUP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84353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109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45" name="Group 25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1152"/>
            <a:chExt cx="5760" cy="3168"/>
          </a:xfrm>
        </p:grpSpPr>
        <p:sp>
          <p:nvSpPr>
            <p:cNvPr id="5146" name="Freeform 26"/>
            <p:cNvSpPr>
              <a:spLocks/>
            </p:cNvSpPr>
            <p:nvPr userDrawn="1"/>
          </p:nvSpPr>
          <p:spPr bwMode="gray">
            <a:xfrm>
              <a:off x="0" y="1280"/>
              <a:ext cx="5760" cy="3040"/>
            </a:xfrm>
            <a:custGeom>
              <a:avLst/>
              <a:gdLst>
                <a:gd name="T0" fmla="*/ 5760 w 5760"/>
                <a:gd name="T1" fmla="*/ 0 h 3040"/>
                <a:gd name="T2" fmla="*/ 0 w 5760"/>
                <a:gd name="T3" fmla="*/ 677 h 3040"/>
                <a:gd name="T4" fmla="*/ 0 w 5760"/>
                <a:gd name="T5" fmla="*/ 782 h 3040"/>
                <a:gd name="T6" fmla="*/ 0 w 5760"/>
                <a:gd name="T7" fmla="*/ 3040 h 3040"/>
                <a:gd name="T8" fmla="*/ 2264 w 5760"/>
                <a:gd name="T9" fmla="*/ 3040 h 3040"/>
                <a:gd name="T10" fmla="*/ 5760 w 5760"/>
                <a:gd name="T11" fmla="*/ 448 h 3040"/>
                <a:gd name="T12" fmla="*/ 5760 w 5760"/>
                <a:gd name="T13" fmla="*/ 0 h 30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60" h="3040">
                  <a:moveTo>
                    <a:pt x="5760" y="0"/>
                  </a:moveTo>
                  <a:lnTo>
                    <a:pt x="0" y="677"/>
                  </a:lnTo>
                  <a:lnTo>
                    <a:pt x="0" y="782"/>
                  </a:lnTo>
                  <a:lnTo>
                    <a:pt x="0" y="3040"/>
                  </a:lnTo>
                  <a:lnTo>
                    <a:pt x="2264" y="3040"/>
                  </a:lnTo>
                  <a:lnTo>
                    <a:pt x="5760" y="448"/>
                  </a:lnTo>
                  <a:lnTo>
                    <a:pt x="5760" y="0"/>
                  </a:lnTo>
                  <a:close/>
                </a:path>
              </a:pathLst>
            </a:custGeom>
            <a:solidFill>
              <a:schemeClr val="bg2">
                <a:alpha val="10001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47" name="Freeform 27"/>
            <p:cNvSpPr>
              <a:spLocks/>
            </p:cNvSpPr>
            <p:nvPr userDrawn="1"/>
          </p:nvSpPr>
          <p:spPr bwMode="gray">
            <a:xfrm>
              <a:off x="4016" y="1936"/>
              <a:ext cx="1744" cy="2384"/>
            </a:xfrm>
            <a:custGeom>
              <a:avLst/>
              <a:gdLst>
                <a:gd name="T0" fmla="*/ 1744 w 1744"/>
                <a:gd name="T1" fmla="*/ 0 h 2384"/>
                <a:gd name="T2" fmla="*/ 0 w 1744"/>
                <a:gd name="T3" fmla="*/ 2384 h 2384"/>
                <a:gd name="T4" fmla="*/ 1744 w 1744"/>
                <a:gd name="T5" fmla="*/ 2384 h 2384"/>
                <a:gd name="T6" fmla="*/ 1744 w 1744"/>
                <a:gd name="T7" fmla="*/ 0 h 23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44" h="2384">
                  <a:moveTo>
                    <a:pt x="1744" y="0"/>
                  </a:moveTo>
                  <a:lnTo>
                    <a:pt x="0" y="2384"/>
                  </a:lnTo>
                  <a:lnTo>
                    <a:pt x="1744" y="2384"/>
                  </a:lnTo>
                  <a:lnTo>
                    <a:pt x="1744" y="0"/>
                  </a:lnTo>
                  <a:close/>
                </a:path>
              </a:pathLst>
            </a:custGeom>
            <a:solidFill>
              <a:schemeClr val="bg2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grpSp>
          <p:nvGrpSpPr>
            <p:cNvPr id="5148" name="Group 28"/>
            <p:cNvGrpSpPr>
              <a:grpSpLocks/>
            </p:cNvGrpSpPr>
            <p:nvPr userDrawn="1"/>
          </p:nvGrpSpPr>
          <p:grpSpPr bwMode="auto">
            <a:xfrm flipH="1">
              <a:off x="0" y="1152"/>
              <a:ext cx="5760" cy="268"/>
              <a:chOff x="0" y="1216"/>
              <a:chExt cx="5760" cy="911"/>
            </a:xfrm>
          </p:grpSpPr>
          <p:sp>
            <p:nvSpPr>
              <p:cNvPr id="5149" name="Freeform 29"/>
              <p:cNvSpPr>
                <a:spLocks/>
              </p:cNvSpPr>
              <p:nvPr userDrawn="1"/>
            </p:nvSpPr>
            <p:spPr bwMode="gray">
              <a:xfrm>
                <a:off x="0" y="1226"/>
                <a:ext cx="5760" cy="395"/>
              </a:xfrm>
              <a:custGeom>
                <a:avLst/>
                <a:gdLst>
                  <a:gd name="T0" fmla="*/ 5754 w 5760"/>
                  <a:gd name="T1" fmla="*/ 159 h 395"/>
                  <a:gd name="T2" fmla="*/ 5760 w 5760"/>
                  <a:gd name="T3" fmla="*/ 395 h 395"/>
                  <a:gd name="T4" fmla="*/ 0 w 5760"/>
                  <a:gd name="T5" fmla="*/ 0 h 395"/>
                  <a:gd name="T6" fmla="*/ 5754 w 5760"/>
                  <a:gd name="T7" fmla="*/ 159 h 3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60" h="395">
                    <a:moveTo>
                      <a:pt x="5754" y="159"/>
                    </a:moveTo>
                    <a:lnTo>
                      <a:pt x="5760" y="395"/>
                    </a:lnTo>
                    <a:lnTo>
                      <a:pt x="0" y="0"/>
                    </a:lnTo>
                    <a:lnTo>
                      <a:pt x="5754" y="159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150" name="Freeform 30"/>
              <p:cNvSpPr>
                <a:spLocks/>
              </p:cNvSpPr>
              <p:nvPr userDrawn="1"/>
            </p:nvSpPr>
            <p:spPr bwMode="gray">
              <a:xfrm>
                <a:off x="6" y="1216"/>
                <a:ext cx="5754" cy="911"/>
              </a:xfrm>
              <a:custGeom>
                <a:avLst/>
                <a:gdLst>
                  <a:gd name="T0" fmla="*/ 0 w 5754"/>
                  <a:gd name="T1" fmla="*/ 0 h 911"/>
                  <a:gd name="T2" fmla="*/ 5754 w 5754"/>
                  <a:gd name="T3" fmla="*/ 911 h 911"/>
                  <a:gd name="T4" fmla="*/ 5754 w 5754"/>
                  <a:gd name="T5" fmla="*/ 337 h 911"/>
                  <a:gd name="T6" fmla="*/ 0 w 5754"/>
                  <a:gd name="T7" fmla="*/ 0 h 9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5754" h="911">
                    <a:moveTo>
                      <a:pt x="0" y="0"/>
                    </a:moveTo>
                    <a:lnTo>
                      <a:pt x="5754" y="911"/>
                    </a:lnTo>
                    <a:lnTo>
                      <a:pt x="5754" y="337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alpha val="10001"/>
                </a:scheme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151" name="Freeform 31"/>
            <p:cNvSpPr>
              <a:spLocks/>
            </p:cNvSpPr>
            <p:nvPr userDrawn="1"/>
          </p:nvSpPr>
          <p:spPr bwMode="gray">
            <a:xfrm>
              <a:off x="0" y="1152"/>
              <a:ext cx="5760" cy="1312"/>
            </a:xfrm>
            <a:custGeom>
              <a:avLst/>
              <a:gdLst>
                <a:gd name="T0" fmla="*/ 5760 w 5760"/>
                <a:gd name="T1" fmla="*/ 56 h 1312"/>
                <a:gd name="T2" fmla="*/ 0 w 5760"/>
                <a:gd name="T3" fmla="*/ 1312 h 1312"/>
                <a:gd name="T4" fmla="*/ 0 w 5760"/>
                <a:gd name="T5" fmla="*/ 378 h 1312"/>
                <a:gd name="T6" fmla="*/ 5760 w 5760"/>
                <a:gd name="T7" fmla="*/ 0 h 1312"/>
                <a:gd name="T8" fmla="*/ 5760 w 5760"/>
                <a:gd name="T9" fmla="*/ 56 h 1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1312">
                  <a:moveTo>
                    <a:pt x="5760" y="56"/>
                  </a:moveTo>
                  <a:lnTo>
                    <a:pt x="0" y="1312"/>
                  </a:lnTo>
                  <a:lnTo>
                    <a:pt x="0" y="378"/>
                  </a:lnTo>
                  <a:lnTo>
                    <a:pt x="5760" y="0"/>
                  </a:lnTo>
                  <a:lnTo>
                    <a:pt x="5760" y="56"/>
                  </a:lnTo>
                  <a:close/>
                </a:path>
              </a:pathLst>
            </a:custGeom>
            <a:solidFill>
              <a:schemeClr val="bg2">
                <a:alpha val="14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  <p:sp>
          <p:nvSpPr>
            <p:cNvPr id="5152" name="Freeform 32"/>
            <p:cNvSpPr>
              <a:spLocks/>
            </p:cNvSpPr>
            <p:nvPr userDrawn="1"/>
          </p:nvSpPr>
          <p:spPr bwMode="gray">
            <a:xfrm flipH="1">
              <a:off x="0" y="1157"/>
              <a:ext cx="5760" cy="610"/>
            </a:xfrm>
            <a:custGeom>
              <a:avLst/>
              <a:gdLst>
                <a:gd name="T0" fmla="*/ 0 w 5760"/>
                <a:gd name="T1" fmla="*/ 0 h 2077"/>
                <a:gd name="T2" fmla="*/ 5752 w 5760"/>
                <a:gd name="T3" fmla="*/ 734 h 2077"/>
                <a:gd name="T4" fmla="*/ 5760 w 5760"/>
                <a:gd name="T5" fmla="*/ 2077 h 2077"/>
                <a:gd name="T6" fmla="*/ 0 w 5760"/>
                <a:gd name="T7" fmla="*/ 62 h 2077"/>
                <a:gd name="T8" fmla="*/ 0 w 5760"/>
                <a:gd name="T9" fmla="*/ 0 h 20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760" h="2077">
                  <a:moveTo>
                    <a:pt x="0" y="0"/>
                  </a:moveTo>
                  <a:lnTo>
                    <a:pt x="5752" y="734"/>
                  </a:lnTo>
                  <a:lnTo>
                    <a:pt x="5760" y="2077"/>
                  </a:lnTo>
                  <a:lnTo>
                    <a:pt x="0" y="6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14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tr-TR"/>
            </a:p>
          </p:txBody>
        </p:sp>
      </p:grpSp>
      <p:sp>
        <p:nvSpPr>
          <p:cNvPr id="5153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text styles</a:t>
            </a:r>
          </a:p>
          <a:p>
            <a:pPr lvl="1"/>
            <a:r>
              <a:rPr lang="en-US" altLang="tr-TR"/>
              <a:t>Second level</a:t>
            </a:r>
          </a:p>
          <a:p>
            <a:pPr lvl="2"/>
            <a:r>
              <a:rPr lang="en-US" altLang="tr-TR"/>
              <a:t>Third level</a:t>
            </a:r>
          </a:p>
          <a:p>
            <a:pPr lvl="3"/>
            <a:r>
              <a:rPr lang="en-US" altLang="tr-TR"/>
              <a:t>Fourth level</a:t>
            </a:r>
          </a:p>
          <a:p>
            <a:pPr lvl="4"/>
            <a:r>
              <a:rPr lang="en-US" altLang="tr-TR"/>
              <a:t>Fifth level</a:t>
            </a:r>
          </a:p>
        </p:txBody>
      </p:sp>
      <p:sp>
        <p:nvSpPr>
          <p:cNvPr id="5154" name="Rectangle 3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fld id="{3C4022C7-291A-4398-B140-651878A325BD}" type="datetimeFigureOut">
              <a:rPr lang="en-US" altLang="tr-TR"/>
              <a:pPr/>
              <a:t>5/28/2021</a:t>
            </a:fld>
            <a:endParaRPr lang="en-US" altLang="tr-TR"/>
          </a:p>
        </p:txBody>
      </p:sp>
      <p:sp>
        <p:nvSpPr>
          <p:cNvPr id="5155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17032ECF-3FBC-4F82-89AC-F5F3F0F933E8}" type="slidenum">
              <a:rPr lang="en-US" altLang="tr-TR"/>
              <a:pPr/>
              <a:t>‹#›</a:t>
            </a:fld>
            <a:endParaRPr lang="en-US" altLang="tr-TR"/>
          </a:p>
        </p:txBody>
      </p:sp>
      <p:sp>
        <p:nvSpPr>
          <p:cNvPr id="5167" name="Rectangle 47"/>
          <p:cNvSpPr>
            <a:spLocks noGrp="1" noChangeArrowheads="1"/>
          </p:cNvSpPr>
          <p:nvPr>
            <p:ph type="title"/>
          </p:nvPr>
        </p:nvSpPr>
        <p:spPr bwMode="auto">
          <a:xfrm>
            <a:off x="-1219200" y="299352"/>
            <a:ext cx="7391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2590800"/>
            <a:ext cx="6400800" cy="1752600"/>
          </a:xfrm>
        </p:spPr>
        <p:txBody>
          <a:bodyPr/>
          <a:lstStyle/>
          <a:p>
            <a:pPr>
              <a:defRPr/>
            </a:pPr>
            <a:br>
              <a:rPr lang="hr-HR" sz="3200">
                <a:latin typeface="Calibri" panose="020F0502020204030204" pitchFamily="34" charset="0"/>
                <a:cs typeface="Calibri" pitchFamily="34" charset="0"/>
              </a:rPr>
            </a:br>
            <a:r>
              <a:rPr lang="hr-HR" sz="360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KOORDINACIJA ZADUŽIVANJA I UPRAVLJANJA GOTOVINSKIM SREDSTVIMA I DUGOM U UVJETIMA PANDEMIJE</a:t>
            </a:r>
            <a:br>
              <a:rPr lang="hr-HR" sz="360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</a:br>
            <a:r>
              <a:rPr lang="hr-HR" sz="360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«</a:t>
            </a:r>
            <a:r>
              <a:rPr lang="hr-HR" sz="2000">
                <a:solidFill>
                  <a:schemeClr val="bg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cs typeface="Calibri" pitchFamily="34" charset="0"/>
              </a:rPr>
              <a:t>Slučaj Turske»</a:t>
            </a:r>
          </a:p>
        </p:txBody>
      </p:sp>
      <p:sp>
        <p:nvSpPr>
          <p:cNvPr id="2" name="Dikdörtgen 1"/>
          <p:cNvSpPr/>
          <p:nvPr/>
        </p:nvSpPr>
        <p:spPr>
          <a:xfrm>
            <a:off x="2514600" y="5791200"/>
            <a:ext cx="427142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hr-HR" b="1">
                <a:solidFill>
                  <a:srgbClr val="FFB27F"/>
                </a:solidFill>
                <a:latin typeface="Arial" panose="020B0604020202020204" pitchFamily="34" charset="0"/>
              </a:rPr>
              <a:t>Virtualna godišnja plenarna sjednica TCOP-a</a:t>
            </a:r>
          </a:p>
          <a:p>
            <a:r>
              <a:rPr lang="hr-HR" b="1">
                <a:solidFill>
                  <a:srgbClr val="FFB27F"/>
                </a:solidFill>
                <a:latin typeface="Arial" panose="020B0604020202020204" pitchFamily="34" charset="0"/>
              </a:rPr>
              <a:t>3.6.2021.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339752" y="4221088"/>
            <a:ext cx="6400800" cy="1346200"/>
          </a:xfrm>
        </p:spPr>
        <p:txBody>
          <a:bodyPr/>
          <a:lstStyle/>
          <a:p>
            <a:r>
              <a:rPr lang="hr-HR" sz="4000">
                <a:latin typeface="Calibri" panose="020F0502020204030204" pitchFamily="34" charset="0"/>
              </a:rPr>
              <a:t>Hvala!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990849" y="260648"/>
            <a:ext cx="7391400" cy="749300"/>
          </a:xfr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hr-HR">
                <a:latin typeface="Calibri" panose="020F0502020204030204" pitchFamily="34" charset="0"/>
              </a:rPr>
              <a:t>Sadržaj</a:t>
            </a:r>
          </a:p>
        </p:txBody>
      </p:sp>
      <p:cxnSp>
        <p:nvCxnSpPr>
          <p:cNvPr id="44" name="Straight Connector 43"/>
          <p:cNvCxnSpPr>
            <a:cxnSpLocks noChangeShapeType="1"/>
          </p:cNvCxnSpPr>
          <p:nvPr/>
        </p:nvCxnSpPr>
        <p:spPr bwMode="auto">
          <a:xfrm>
            <a:off x="398711" y="1923419"/>
            <a:ext cx="4800600" cy="1588"/>
          </a:xfrm>
          <a:prstGeom prst="line">
            <a:avLst/>
          </a:prstGeom>
          <a:noFill/>
          <a:ln w="9525" algn="ctr">
            <a:solidFill>
              <a:schemeClr val="accent1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8" name="Text Box 45"/>
          <p:cNvSpPr txBox="1">
            <a:spLocks noChangeArrowheads="1"/>
          </p:cNvSpPr>
          <p:nvPr/>
        </p:nvSpPr>
        <p:spPr bwMode="auto">
          <a:xfrm>
            <a:off x="1044665" y="1117587"/>
            <a:ext cx="727631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hr-HR" sz="2400" b="1">
                <a:latin typeface="Corbel" pitchFamily="34" charset="0"/>
                <a:cs typeface="Arial" charset="0"/>
              </a:rPr>
              <a:t>Trenutačni institucionalni okviri i upravljanje u području gotovinskih sredstava i duga</a:t>
            </a:r>
          </a:p>
          <a:p>
            <a:pPr algn="l" eaLnBrk="1" hangingPunct="1"/>
            <a:endParaRPr lang="en-US" altLang="tr-TR" sz="2400" b="1" dirty="0">
              <a:latin typeface="Corbel" pitchFamily="34" charset="0"/>
              <a:cs typeface="Arial" charset="0"/>
            </a:endParaRPr>
          </a:p>
        </p:txBody>
      </p:sp>
      <p:cxnSp>
        <p:nvCxnSpPr>
          <p:cNvPr id="4" name="Straight Connector 43"/>
          <p:cNvCxnSpPr>
            <a:cxnSpLocks noChangeShapeType="1"/>
          </p:cNvCxnSpPr>
          <p:nvPr/>
        </p:nvCxnSpPr>
        <p:spPr bwMode="auto">
          <a:xfrm>
            <a:off x="398711" y="3795082"/>
            <a:ext cx="4800600" cy="1587"/>
          </a:xfrm>
          <a:prstGeom prst="line">
            <a:avLst/>
          </a:prstGeom>
          <a:noFill/>
          <a:ln w="9525" algn="ctr">
            <a:solidFill>
              <a:schemeClr val="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" name="Text Box 45"/>
          <p:cNvSpPr txBox="1">
            <a:spLocks noChangeArrowheads="1"/>
          </p:cNvSpPr>
          <p:nvPr/>
        </p:nvSpPr>
        <p:spPr bwMode="auto">
          <a:xfrm>
            <a:off x="1015357" y="3128011"/>
            <a:ext cx="7408646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hr-HR" sz="2400" b="1">
                <a:latin typeface="Corbel" pitchFamily="34" charset="0"/>
                <a:cs typeface="Arial" charset="0"/>
              </a:rPr>
              <a:t>Koordinacija upravljanja gotovinskim sredstvima i dugom u uvjetima pandemije</a:t>
            </a:r>
          </a:p>
        </p:txBody>
      </p:sp>
      <p:cxnSp>
        <p:nvCxnSpPr>
          <p:cNvPr id="10" name="Straight Connector 43"/>
          <p:cNvCxnSpPr>
            <a:cxnSpLocks noChangeShapeType="1"/>
          </p:cNvCxnSpPr>
          <p:nvPr/>
        </p:nvCxnSpPr>
        <p:spPr bwMode="auto">
          <a:xfrm>
            <a:off x="398711" y="2871157"/>
            <a:ext cx="4800600" cy="1587"/>
          </a:xfrm>
          <a:prstGeom prst="line">
            <a:avLst/>
          </a:prstGeom>
          <a:noFill/>
          <a:ln w="9525" algn="ctr">
            <a:solidFill>
              <a:schemeClr val="accent2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grpSp>
        <p:nvGrpSpPr>
          <p:cNvPr id="3" name="Group 15"/>
          <p:cNvGrpSpPr>
            <a:grpSpLocks/>
          </p:cNvGrpSpPr>
          <p:nvPr/>
        </p:nvGrpSpPr>
        <p:grpSpPr bwMode="auto">
          <a:xfrm>
            <a:off x="408236" y="3131507"/>
            <a:ext cx="550863" cy="569912"/>
            <a:chOff x="480" y="1200"/>
            <a:chExt cx="1042" cy="1019"/>
          </a:xfrm>
        </p:grpSpPr>
        <p:pic>
          <p:nvPicPr>
            <p:cNvPr id="49168" name="Picture 16" descr="circuler_1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480" y="1200"/>
              <a:ext cx="1042" cy="101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69" name="Oval 17"/>
            <p:cNvSpPr>
              <a:spLocks noChangeArrowheads="1"/>
            </p:cNvSpPr>
            <p:nvPr/>
          </p:nvSpPr>
          <p:spPr bwMode="gray">
            <a:xfrm>
              <a:off x="480" y="1200"/>
              <a:ext cx="1035" cy="1019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alpha val="55000"/>
                  </a:schemeClr>
                </a:gs>
                <a:gs pos="50000">
                  <a:schemeClr val="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pic>
        <p:nvPicPr>
          <p:cNvPr id="49170" name="Picture 18" descr="Pictur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gray">
          <a:xfrm>
            <a:off x="465386" y="3137857"/>
            <a:ext cx="434975" cy="20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9171" name="Text Box 19"/>
          <p:cNvSpPr txBox="1">
            <a:spLocks noChangeArrowheads="1"/>
          </p:cNvSpPr>
          <p:nvPr/>
        </p:nvSpPr>
        <p:spPr bwMode="gray">
          <a:xfrm>
            <a:off x="465386" y="3179132"/>
            <a:ext cx="434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hr-HR" sz="2400" b="1">
                <a:solidFill>
                  <a:srgbClr val="FFFFFF"/>
                </a:solidFill>
              </a:rPr>
              <a:t>3</a:t>
            </a:r>
          </a:p>
        </p:txBody>
      </p:sp>
      <p:grpSp>
        <p:nvGrpSpPr>
          <p:cNvPr id="6" name="Group 20"/>
          <p:cNvGrpSpPr>
            <a:grpSpLocks/>
          </p:cNvGrpSpPr>
          <p:nvPr/>
        </p:nvGrpSpPr>
        <p:grpSpPr bwMode="auto">
          <a:xfrm>
            <a:off x="408236" y="2232982"/>
            <a:ext cx="550863" cy="569912"/>
            <a:chOff x="1352" y="2011"/>
            <a:chExt cx="347" cy="359"/>
          </a:xfrm>
        </p:grpSpPr>
        <p:grpSp>
          <p:nvGrpSpPr>
            <p:cNvPr id="9" name="Group 21"/>
            <p:cNvGrpSpPr>
              <a:grpSpLocks/>
            </p:cNvGrpSpPr>
            <p:nvPr/>
          </p:nvGrpSpPr>
          <p:grpSpPr bwMode="auto">
            <a:xfrm>
              <a:off x="1352" y="2011"/>
              <a:ext cx="347" cy="359"/>
              <a:chOff x="480" y="1200"/>
              <a:chExt cx="1042" cy="1019"/>
            </a:xfrm>
          </p:grpSpPr>
          <p:grpSp>
            <p:nvGrpSpPr>
              <p:cNvPr id="11" name="Group 22"/>
              <p:cNvGrpSpPr>
                <a:grpSpLocks/>
              </p:cNvGrpSpPr>
              <p:nvPr/>
            </p:nvGrpSpPr>
            <p:grpSpPr bwMode="auto"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49175" name="Picture 23" descr="circuler_1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gray"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49176" name="Oval 24"/>
                <p:cNvSpPr>
                  <a:spLocks noChangeArrowheads="1"/>
                </p:cNvSpPr>
                <p:nvPr/>
              </p:nvSpPr>
              <p:spPr bwMode="gray"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accent2">
                        <a:alpha val="55000"/>
                      </a:schemeClr>
                    </a:gs>
                    <a:gs pos="50000">
                      <a:schemeClr val="accent2">
                        <a:gamma/>
                        <a:shade val="46275"/>
                        <a:invGamma/>
                        <a:alpha val="89999"/>
                      </a:schemeClr>
                    </a:gs>
                    <a:gs pos="100000">
                      <a:schemeClr val="accent2">
                        <a:alpha val="55000"/>
                      </a:schemeClr>
                    </a:gs>
                  </a:gsLst>
                  <a:lin ang="5400000" scaled="1"/>
                </a:gradFill>
                <a:ln w="50800" algn="ctr">
                  <a:solidFill>
                    <a:srgbClr val="5F5F5F">
                      <a:alpha val="20000"/>
                    </a:srgbClr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tr-TR"/>
                </a:p>
              </p:txBody>
            </p:sp>
          </p:grpSp>
          <p:pic>
            <p:nvPicPr>
              <p:cNvPr id="49177" name="Picture 25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584" y="1210"/>
                <a:ext cx="823" cy="36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49178" name="Text Box 26"/>
            <p:cNvSpPr txBox="1">
              <a:spLocks noChangeArrowheads="1"/>
            </p:cNvSpPr>
            <p:nvPr/>
          </p:nvSpPr>
          <p:spPr bwMode="gray">
            <a:xfrm>
              <a:off x="1389" y="2040"/>
              <a:ext cx="27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sz="2400" b="1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395536" y="4077072"/>
            <a:ext cx="5245411" cy="640410"/>
            <a:chOff x="2133600" y="4998390"/>
            <a:chExt cx="5245411" cy="640410"/>
          </a:xfrm>
        </p:grpSpPr>
        <p:cxnSp>
          <p:nvCxnSpPr>
            <p:cNvPr id="7" name="Straight Connector 43"/>
            <p:cNvCxnSpPr>
              <a:cxnSpLocks noChangeShapeType="1"/>
            </p:cNvCxnSpPr>
            <p:nvPr/>
          </p:nvCxnSpPr>
          <p:spPr bwMode="auto">
            <a:xfrm>
              <a:off x="2136775" y="5637213"/>
              <a:ext cx="4800600" cy="1587"/>
            </a:xfrm>
            <a:prstGeom prst="line">
              <a:avLst/>
            </a:prstGeom>
            <a:noFill/>
            <a:ln w="9525" algn="ctr">
              <a:solidFill>
                <a:schemeClr val="folHlink"/>
              </a:solidFill>
              <a:round/>
              <a:headEnd type="diamond" w="med" len="med"/>
              <a:tailEnd type="diamond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8" name="Text Box 45"/>
            <p:cNvSpPr txBox="1">
              <a:spLocks noChangeArrowheads="1"/>
            </p:cNvSpPr>
            <p:nvPr/>
          </p:nvSpPr>
          <p:spPr bwMode="auto">
            <a:xfrm>
              <a:off x="2860530" y="4998390"/>
              <a:ext cx="4518481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prstShdw prst="shdw17" dist="17961" dir="2700000">
                <a:schemeClr val="accent1">
                  <a:gamma/>
                  <a:shade val="60000"/>
                  <a:invGamma/>
                  <a:alpha val="50000"/>
                </a:schemeClr>
              </a:prstShdw>
            </a:effec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l" eaLnBrk="1" hangingPunct="1"/>
              <a:r>
                <a:rPr lang="hr-HR" sz="2400" b="1">
                  <a:latin typeface="Corbel" pitchFamily="34" charset="0"/>
                  <a:cs typeface="Arial" charset="0"/>
                </a:rPr>
                <a:t>Prilagodbe politike zaduživanja</a:t>
              </a:r>
            </a:p>
          </p:txBody>
        </p:sp>
        <p:grpSp>
          <p:nvGrpSpPr>
            <p:cNvPr id="13" name="Group 27"/>
            <p:cNvGrpSpPr>
              <a:grpSpLocks/>
            </p:cNvGrpSpPr>
            <p:nvPr/>
          </p:nvGrpSpPr>
          <p:grpSpPr bwMode="auto">
            <a:xfrm>
              <a:off x="2133600" y="5016500"/>
              <a:ext cx="582613" cy="561975"/>
              <a:chOff x="1344" y="3208"/>
              <a:chExt cx="367" cy="354"/>
            </a:xfrm>
          </p:grpSpPr>
          <p:pic>
            <p:nvPicPr>
              <p:cNvPr id="49180" name="Picture 28" descr="circuler_1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44" y="3208"/>
                <a:ext cx="367" cy="353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1" name="Oval 29"/>
              <p:cNvSpPr>
                <a:spLocks noChangeArrowheads="1"/>
              </p:cNvSpPr>
              <p:nvPr/>
            </p:nvSpPr>
            <p:spPr bwMode="gray">
              <a:xfrm>
                <a:off x="1345" y="3208"/>
                <a:ext cx="365" cy="354"/>
              </a:xfrm>
              <a:prstGeom prst="ellipse">
                <a:avLst/>
              </a:prstGeom>
              <a:gradFill rotWithShape="1">
                <a:gsLst>
                  <a:gs pos="0">
                    <a:schemeClr val="folHlink">
                      <a:alpha val="55000"/>
                    </a:schemeClr>
                  </a:gs>
                  <a:gs pos="50000">
                    <a:schemeClr val="folHlink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folHlink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pic>
            <p:nvPicPr>
              <p:cNvPr id="49182" name="Picture 30" descr="Picture2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1382" y="3217"/>
                <a:ext cx="290" cy="12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3" name="Text Box 31"/>
              <p:cNvSpPr txBox="1">
                <a:spLocks noChangeArrowheads="1"/>
              </p:cNvSpPr>
              <p:nvPr/>
            </p:nvSpPr>
            <p:spPr bwMode="gray">
              <a:xfrm>
                <a:off x="1383" y="3216"/>
                <a:ext cx="289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hr-HR" sz="2400" b="1">
                    <a:solidFill>
                      <a:srgbClr val="FFFFFF"/>
                    </a:solidFill>
                  </a:rPr>
                  <a:t>4</a:t>
                </a:r>
              </a:p>
            </p:txBody>
          </p:sp>
        </p:grpSp>
      </p:grpSp>
      <p:grpSp>
        <p:nvGrpSpPr>
          <p:cNvPr id="14" name="Group 2"/>
          <p:cNvGrpSpPr/>
          <p:nvPr/>
        </p:nvGrpSpPr>
        <p:grpSpPr>
          <a:xfrm>
            <a:off x="408236" y="1282069"/>
            <a:ext cx="550863" cy="569913"/>
            <a:chOff x="2146300" y="2165350"/>
            <a:chExt cx="550863" cy="569913"/>
          </a:xfrm>
        </p:grpSpPr>
        <p:grpSp>
          <p:nvGrpSpPr>
            <p:cNvPr id="1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9186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187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pic>
          <p:nvPicPr>
            <p:cNvPr id="49188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9189" name="Text Box 37"/>
            <p:cNvSpPr txBox="1">
              <a:spLocks noChangeArrowheads="1"/>
            </p:cNvSpPr>
            <p:nvPr/>
          </p:nvSpPr>
          <p:spPr bwMode="gray">
            <a:xfrm>
              <a:off x="2205038" y="2193925"/>
              <a:ext cx="434975" cy="4572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sz="2400" b="1">
                  <a:solidFill>
                    <a:srgbClr val="FFFFFF"/>
                  </a:solidFill>
                </a:rPr>
                <a:t>1</a:t>
              </a:r>
            </a:p>
          </p:txBody>
        </p:sp>
      </p:grpSp>
      <p:cxnSp>
        <p:nvCxnSpPr>
          <p:cNvPr id="50" name="Straight Connector 43"/>
          <p:cNvCxnSpPr>
            <a:cxnSpLocks noChangeShapeType="1"/>
          </p:cNvCxnSpPr>
          <p:nvPr/>
        </p:nvCxnSpPr>
        <p:spPr bwMode="auto">
          <a:xfrm>
            <a:off x="411411" y="5638709"/>
            <a:ext cx="4800600" cy="1587"/>
          </a:xfrm>
          <a:prstGeom prst="line">
            <a:avLst/>
          </a:prstGeom>
          <a:noFill/>
          <a:ln w="9525" algn="ctr">
            <a:solidFill>
              <a:schemeClr val="folHlink"/>
            </a:solidFill>
            <a:round/>
            <a:headEnd type="diamond" w="med" len="med"/>
            <a:tailEnd type="diamond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1" name="Text Box 45"/>
          <p:cNvSpPr txBox="1">
            <a:spLocks noChangeArrowheads="1"/>
          </p:cNvSpPr>
          <p:nvPr/>
        </p:nvSpPr>
        <p:spPr bwMode="auto">
          <a:xfrm>
            <a:off x="1044665" y="4990807"/>
            <a:ext cx="69180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hr-HR" sz="2400" b="1">
                <a:latin typeface="Corbel" pitchFamily="34" charset="0"/>
                <a:cs typeface="Arial" charset="0"/>
              </a:rPr>
              <a:t>Upravljanje operativnim rizicima u uvjetima pandemije</a:t>
            </a:r>
          </a:p>
        </p:txBody>
      </p:sp>
      <p:grpSp>
        <p:nvGrpSpPr>
          <p:cNvPr id="16" name="Group 27"/>
          <p:cNvGrpSpPr>
            <a:grpSpLocks/>
          </p:cNvGrpSpPr>
          <p:nvPr/>
        </p:nvGrpSpPr>
        <p:grpSpPr bwMode="auto">
          <a:xfrm>
            <a:off x="408236" y="5017996"/>
            <a:ext cx="582613" cy="561975"/>
            <a:chOff x="1344" y="3208"/>
            <a:chExt cx="367" cy="354"/>
          </a:xfrm>
        </p:grpSpPr>
        <p:pic>
          <p:nvPicPr>
            <p:cNvPr id="54" name="Picture 28" descr="circuler_1"/>
            <p:cNvPicPr>
              <a:picLocks noChangeAspect="1" noChangeArrowheads="1"/>
            </p:cNvPicPr>
            <p:nvPr/>
          </p:nvPicPr>
          <p:blipFill>
            <a:blip r:embed="rId4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44" y="3208"/>
              <a:ext cx="367" cy="35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5" name="Oval 29"/>
            <p:cNvSpPr>
              <a:spLocks noChangeArrowheads="1"/>
            </p:cNvSpPr>
            <p:nvPr/>
          </p:nvSpPr>
          <p:spPr bwMode="gray">
            <a:xfrm>
              <a:off x="1345" y="3208"/>
              <a:ext cx="365" cy="354"/>
            </a:xfrm>
            <a:prstGeom prst="ellipse">
              <a:avLst/>
            </a:prstGeom>
            <a:gradFill rotWithShape="1">
              <a:gsLst>
                <a:gs pos="0">
                  <a:schemeClr val="folHlink">
                    <a:alpha val="55000"/>
                  </a:schemeClr>
                </a:gs>
                <a:gs pos="50000">
                  <a:schemeClr val="folHlink">
                    <a:gamma/>
                    <a:shade val="46275"/>
                    <a:invGamma/>
                    <a:alpha val="89999"/>
                  </a:schemeClr>
                </a:gs>
                <a:gs pos="100000">
                  <a:schemeClr val="folHlink">
                    <a:alpha val="55000"/>
                  </a:schemeClr>
                </a:gs>
              </a:gsLst>
              <a:lin ang="5400000" scaled="1"/>
            </a:gradFill>
            <a:ln w="50800" algn="ctr">
              <a:solidFill>
                <a:srgbClr val="5F5F5F">
                  <a:alpha val="2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pic>
          <p:nvPicPr>
            <p:cNvPr id="56" name="Picture 30" descr="Picture2"/>
            <p:cNvPicPr>
              <a:picLocks noChangeAspect="1" noChangeArrowheads="1"/>
            </p:cNvPicPr>
            <p:nvPr/>
          </p:nvPicPr>
          <p:blipFill>
            <a:blip r:embed="rId3" cstate="print">
              <a:duotone>
                <a:prstClr val="black"/>
                <a:schemeClr val="accent1">
                  <a:tint val="45000"/>
                  <a:satMod val="400000"/>
                </a:schemeClr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1382" y="3217"/>
              <a:ext cx="290" cy="1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7" name="Text Box 31"/>
            <p:cNvSpPr txBox="1">
              <a:spLocks noChangeArrowheads="1"/>
            </p:cNvSpPr>
            <p:nvPr/>
          </p:nvSpPr>
          <p:spPr bwMode="gray">
            <a:xfrm>
              <a:off x="1383" y="3216"/>
              <a:ext cx="28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sz="2400" b="1">
                  <a:solidFill>
                    <a:srgbClr val="FFFFFF"/>
                  </a:solidFill>
                </a:rPr>
                <a:t>5</a:t>
              </a:r>
            </a:p>
          </p:txBody>
        </p:sp>
      </p:grpSp>
      <p:sp>
        <p:nvSpPr>
          <p:cNvPr id="53" name="Text Box 45"/>
          <p:cNvSpPr txBox="1">
            <a:spLocks noChangeArrowheads="1"/>
          </p:cNvSpPr>
          <p:nvPr/>
        </p:nvSpPr>
        <p:spPr bwMode="auto">
          <a:xfrm>
            <a:off x="1066800" y="2209800"/>
            <a:ext cx="6096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l" eaLnBrk="1" hangingPunct="1"/>
            <a:r>
              <a:rPr lang="hr-HR" sz="2400" b="1">
                <a:latin typeface="Corbel" pitchFamily="34" charset="0"/>
                <a:cs typeface="Arial" charset="0"/>
              </a:rPr>
              <a:t>Poduzete mjere za ograničenje utjecaja pandemije </a:t>
            </a:r>
          </a:p>
        </p:txBody>
      </p:sp>
    </p:spTree>
    <p:extLst>
      <p:ext uri="{BB962C8B-B14F-4D97-AF65-F5344CB8AC3E}">
        <p14:creationId xmlns:p14="http://schemas.microsoft.com/office/powerpoint/2010/main" val="4191801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 8"/>
          <p:cNvGrpSpPr/>
          <p:nvPr/>
        </p:nvGrpSpPr>
        <p:grpSpPr>
          <a:xfrm>
            <a:off x="210700" y="1111214"/>
            <a:ext cx="7435769" cy="4523235"/>
            <a:chOff x="210700" y="1111214"/>
            <a:chExt cx="7435769" cy="4523235"/>
          </a:xfrm>
        </p:grpSpPr>
        <p:grpSp>
          <p:nvGrpSpPr>
            <p:cNvPr id="5" name="Group 4"/>
            <p:cNvGrpSpPr/>
            <p:nvPr/>
          </p:nvGrpSpPr>
          <p:grpSpPr>
            <a:xfrm>
              <a:off x="210700" y="2768071"/>
              <a:ext cx="6991943" cy="2866378"/>
              <a:chOff x="867328" y="2726767"/>
              <a:chExt cx="6725596" cy="2866378"/>
            </a:xfrm>
          </p:grpSpPr>
          <p:sp>
            <p:nvSpPr>
              <p:cNvPr id="57346" name="AutoShape 2"/>
              <p:cNvSpPr>
                <a:spLocks noChangeArrowheads="1"/>
              </p:cNvSpPr>
              <p:nvPr/>
            </p:nvSpPr>
            <p:spPr bwMode="ltGray">
              <a:xfrm>
                <a:off x="6296481" y="2726767"/>
                <a:ext cx="1296443" cy="2788411"/>
              </a:xfrm>
              <a:prstGeom prst="roundRect">
                <a:avLst>
                  <a:gd name="adj" fmla="val 50000"/>
                </a:avLst>
              </a:prstGeom>
              <a:solidFill>
                <a:schemeClr val="accent2"/>
              </a:solidFill>
              <a:ln w="25400" algn="ctr">
                <a:solidFill>
                  <a:srgbClr val="DDDDD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48" name="Oval 4"/>
              <p:cNvSpPr>
                <a:spLocks noChangeArrowheads="1"/>
              </p:cNvSpPr>
              <p:nvPr/>
            </p:nvSpPr>
            <p:spPr bwMode="ltGray">
              <a:xfrm>
                <a:off x="6421777" y="2897624"/>
                <a:ext cx="1038225" cy="1038225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accent2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accent2">
                          <a:gamma/>
                          <a:shade val="60000"/>
                          <a:invGamma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3" name="Rectangle 949"/>
              <p:cNvSpPr>
                <a:spLocks noChangeArrowheads="1"/>
              </p:cNvSpPr>
              <p:nvPr/>
            </p:nvSpPr>
            <p:spPr bwMode="black">
              <a:xfrm>
                <a:off x="6306551" y="3144512"/>
                <a:ext cx="1286373" cy="70788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r-HR" sz="1000" b="1" dirty="0">
                    <a:solidFill>
                      <a:srgbClr val="A4B3BC"/>
                    </a:solidFill>
                    <a:latin typeface="Corbel" pitchFamily="34" charset="0"/>
                    <a:cs typeface="Arial" charset="0"/>
                  </a:rPr>
                  <a:t>Glavna uprava za upravljanje javnim financijama i transformaciju</a:t>
                </a:r>
              </a:p>
            </p:txBody>
          </p:sp>
          <p:sp>
            <p:nvSpPr>
              <p:cNvPr id="57354" name="AutoShape 10"/>
              <p:cNvSpPr>
                <a:spLocks noChangeArrowheads="1"/>
              </p:cNvSpPr>
              <p:nvPr/>
            </p:nvSpPr>
            <p:spPr bwMode="ltGray">
              <a:xfrm>
                <a:off x="947494" y="2752522"/>
                <a:ext cx="1306512" cy="2840623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solidFill>
                  <a:srgbClr val="DDDDD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55" name="Oval 11"/>
              <p:cNvSpPr>
                <a:spLocks noChangeArrowheads="1"/>
              </p:cNvSpPr>
              <p:nvPr/>
            </p:nvSpPr>
            <p:spPr bwMode="ltGray">
              <a:xfrm>
                <a:off x="1072230" y="2882111"/>
                <a:ext cx="1038225" cy="1038225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accent1">
                          <a:gamma/>
                          <a:shade val="60000"/>
                          <a:invGamma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59" name="AutoShape 15"/>
              <p:cNvSpPr>
                <a:spLocks noChangeArrowheads="1"/>
              </p:cNvSpPr>
              <p:nvPr/>
            </p:nvSpPr>
            <p:spPr bwMode="ltGray">
              <a:xfrm>
                <a:off x="2776393" y="2795088"/>
                <a:ext cx="1306513" cy="2777114"/>
              </a:xfrm>
              <a:prstGeom prst="roundRect">
                <a:avLst>
                  <a:gd name="adj" fmla="val 50000"/>
                </a:avLst>
              </a:prstGeom>
              <a:solidFill>
                <a:schemeClr val="accent1"/>
              </a:solidFill>
              <a:ln w="25400" algn="ctr">
                <a:solidFill>
                  <a:srgbClr val="DDDDDD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57365" name="Rectangle 55"/>
              <p:cNvSpPr>
                <a:spLocks noChangeArrowheads="1"/>
              </p:cNvSpPr>
              <p:nvPr/>
            </p:nvSpPr>
            <p:spPr bwMode="auto">
              <a:xfrm>
                <a:off x="2719306" y="3915854"/>
                <a:ext cx="1306513" cy="14465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hr-H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 Upravljanje gotovinskim sredstvima</a:t>
                </a: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hr-H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Upravljanje rizicima</a:t>
                </a: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hr-H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Upravljanje potraživanjima</a:t>
                </a: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hr-HR" sz="11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Računovodstvo riznice</a:t>
                </a:r>
              </a:p>
            </p:txBody>
          </p:sp>
          <p:sp>
            <p:nvSpPr>
              <p:cNvPr id="76" name="Rectangle 949"/>
              <p:cNvSpPr>
                <a:spLocks noChangeArrowheads="1"/>
              </p:cNvSpPr>
              <p:nvPr/>
            </p:nvSpPr>
            <p:spPr bwMode="black">
              <a:xfrm>
                <a:off x="1045125" y="3096066"/>
                <a:ext cx="111125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r-HR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Glavna uprava za Ured za upravljanje dugom</a:t>
                </a:r>
              </a:p>
            </p:txBody>
          </p:sp>
          <p:sp>
            <p:nvSpPr>
              <p:cNvPr id="57374" name="Oval 30"/>
              <p:cNvSpPr>
                <a:spLocks noChangeArrowheads="1"/>
              </p:cNvSpPr>
              <p:nvPr/>
            </p:nvSpPr>
            <p:spPr bwMode="ltGray">
              <a:xfrm>
                <a:off x="2931723" y="2897624"/>
                <a:ext cx="1038225" cy="1038225"/>
              </a:xfrm>
              <a:prstGeom prst="ellipse">
                <a:avLst/>
              </a:prstGeom>
              <a:solidFill>
                <a:srgbClr val="FFFFFF"/>
              </a:solidFill>
              <a:ln w="28575" algn="ctr">
                <a:solidFill>
                  <a:schemeClr val="accent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17961" dir="2700000" algn="ctr" rotWithShape="0">
                        <a:schemeClr val="accent1">
                          <a:gamma/>
                          <a:shade val="60000"/>
                          <a:invGamma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</a:pPr>
                <a:endParaRPr lang="tr-TR">
                  <a:solidFill>
                    <a:srgbClr val="000000"/>
                  </a:solidFill>
                </a:endParaRPr>
              </a:p>
            </p:txBody>
          </p:sp>
          <p:sp>
            <p:nvSpPr>
              <p:cNvPr id="4" name="Rectangle 949"/>
              <p:cNvSpPr>
                <a:spLocks noChangeArrowheads="1"/>
              </p:cNvSpPr>
              <p:nvPr/>
            </p:nvSpPr>
            <p:spPr bwMode="black">
              <a:xfrm>
                <a:off x="2894416" y="3156986"/>
                <a:ext cx="1112838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r>
                  <a:rPr lang="hr-HR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G</a:t>
                </a:r>
                <a:r>
                  <a:rPr lang="en-US" sz="1200" b="1" dirty="0" err="1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lavna</a:t>
                </a:r>
                <a:r>
                  <a:rPr lang="en-US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 </a:t>
                </a:r>
                <a:r>
                  <a:rPr lang="en-US" sz="1200" b="1" dirty="0" err="1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uprava</a:t>
                </a:r>
                <a:r>
                  <a:rPr lang="hr-HR" sz="1200" b="1" dirty="0">
                    <a:solidFill>
                      <a:srgbClr val="4C9ED0"/>
                    </a:solidFill>
                    <a:latin typeface="Corbel" pitchFamily="34" charset="0"/>
                    <a:cs typeface="Arial" charset="0"/>
                  </a:rPr>
                  <a:t> za javne financije</a:t>
                </a:r>
              </a:p>
            </p:txBody>
          </p:sp>
          <p:sp>
            <p:nvSpPr>
              <p:cNvPr id="43" name="Rectangle 55"/>
              <p:cNvSpPr>
                <a:spLocks noChangeArrowheads="1"/>
              </p:cNvSpPr>
              <p:nvPr/>
            </p:nvSpPr>
            <p:spPr bwMode="auto">
              <a:xfrm>
                <a:off x="867328" y="3868580"/>
                <a:ext cx="1448026" cy="155427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hr-HR" sz="105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Programi i strategije zaduživanja</a:t>
                </a: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hr-HR" sz="105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Izdavanje domaćeg i vanjskog duga</a:t>
                </a: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hr-HR" sz="105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Operacije povezane sa </a:t>
                </a:r>
                <a:r>
                  <a:rPr lang="hr-HR" sz="1050" b="1" dirty="0" err="1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sukukom</a:t>
                </a:r>
                <a:endParaRPr lang="hr-HR" sz="105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hr-HR" sz="105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Odnosi ulagatelja</a:t>
                </a:r>
              </a:p>
              <a:p>
                <a:pPr eaLnBrk="1" fontAlgn="base" hangingPunct="1">
                  <a:spcBef>
                    <a:spcPct val="0"/>
                  </a:spcBef>
                  <a:spcAft>
                    <a:spcPct val="0"/>
                  </a:spcAft>
                </a:pPr>
                <a:endParaRPr lang="en-US" altLang="tr-TR" sz="11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/>
            </p:nvSpPr>
            <p:spPr bwMode="auto">
              <a:xfrm>
                <a:off x="6255444" y="3853065"/>
                <a:ext cx="1306513" cy="149271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r>
                  <a:rPr lang="hr-HR" sz="900" b="1" dirty="0">
                    <a:solidFill>
                      <a:srgbClr val="FFFFFF"/>
                    </a:solidFill>
                    <a:latin typeface="Corbel" pitchFamily="34" charset="0"/>
                    <a:cs typeface="Arial" charset="0"/>
                  </a:rPr>
                  <a:t>Koordinacija s Odjelom za strategiju i proračun u pogledu srednjoročnog planiranja programa, pripreme i izvršenja proračuna</a:t>
                </a:r>
              </a:p>
              <a:p>
                <a:pPr marL="171450" indent="-171450" eaLnBrk="1" fontAlgn="base" hangingPunct="1">
                  <a:spcBef>
                    <a:spcPct val="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</a:pPr>
                <a:endParaRPr lang="en-US" altLang="tr-TR" sz="1000" b="1" dirty="0">
                  <a:solidFill>
                    <a:srgbClr val="FFFFFF"/>
                  </a:solidFill>
                  <a:latin typeface="Corbel" pitchFamily="34" charset="0"/>
                  <a:cs typeface="Arial" charset="0"/>
                </a:endParaRPr>
              </a:p>
            </p:txBody>
          </p:sp>
        </p:grpSp>
        <p:grpSp>
          <p:nvGrpSpPr>
            <p:cNvPr id="98" name="Group 97"/>
            <p:cNvGrpSpPr/>
            <p:nvPr/>
          </p:nvGrpSpPr>
          <p:grpSpPr>
            <a:xfrm>
              <a:off x="754525" y="1111214"/>
              <a:ext cx="6891944" cy="1474953"/>
              <a:chOff x="1185501" y="2825345"/>
              <a:chExt cx="7012149" cy="1966308"/>
            </a:xfrm>
          </p:grpSpPr>
          <p:grpSp>
            <p:nvGrpSpPr>
              <p:cNvPr id="107" name="Group 11"/>
              <p:cNvGrpSpPr>
                <a:grpSpLocks/>
              </p:cNvGrpSpPr>
              <p:nvPr/>
            </p:nvGrpSpPr>
            <p:grpSpPr bwMode="auto">
              <a:xfrm>
                <a:off x="5924350" y="4221163"/>
                <a:ext cx="2273300" cy="536575"/>
                <a:chOff x="3964" y="2071"/>
                <a:chExt cx="1484" cy="330"/>
              </a:xfrm>
            </p:grpSpPr>
            <p:sp>
              <p:nvSpPr>
                <p:cNvPr id="130" name="AutoShape 12"/>
                <p:cNvSpPr>
                  <a:spLocks noChangeArrowheads="1"/>
                </p:cNvSpPr>
                <p:nvPr/>
              </p:nvSpPr>
              <p:spPr bwMode="gray">
                <a:xfrm>
                  <a:off x="3964" y="2071"/>
                  <a:ext cx="1484" cy="33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2"/>
                </a:solidFill>
                <a:ln w="12700" algn="ctr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133" name="AutoShape 13"/>
                <p:cNvSpPr>
                  <a:spLocks noChangeArrowheads="1"/>
                </p:cNvSpPr>
                <p:nvPr/>
              </p:nvSpPr>
              <p:spPr bwMode="gray">
                <a:xfrm>
                  <a:off x="3987" y="2091"/>
                  <a:ext cx="1432" cy="134"/>
                </a:xfrm>
                <a:prstGeom prst="roundRect">
                  <a:avLst>
                    <a:gd name="adj" fmla="val 28356"/>
                  </a:avLst>
                </a:prstGeom>
                <a:gradFill rotWithShape="1">
                  <a:gsLst>
                    <a:gs pos="0">
                      <a:srgbClr val="FFFFFF">
                        <a:alpha val="70000"/>
                      </a:srgbClr>
                    </a:gs>
                    <a:gs pos="100000">
                      <a:schemeClr val="accent2">
                        <a:alpha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</p:grpSp>
          <p:grpSp>
            <p:nvGrpSpPr>
              <p:cNvPr id="108" name="Group 14"/>
              <p:cNvGrpSpPr>
                <a:grpSpLocks/>
              </p:cNvGrpSpPr>
              <p:nvPr/>
            </p:nvGrpSpPr>
            <p:grpSpPr bwMode="auto">
              <a:xfrm>
                <a:off x="1217251" y="4255078"/>
                <a:ext cx="2273300" cy="536575"/>
                <a:chOff x="2540" y="2086"/>
                <a:chExt cx="1484" cy="330"/>
              </a:xfrm>
            </p:grpSpPr>
            <p:sp>
              <p:nvSpPr>
                <p:cNvPr id="128" name="AutoShape 15"/>
                <p:cNvSpPr>
                  <a:spLocks noChangeArrowheads="1"/>
                </p:cNvSpPr>
                <p:nvPr/>
              </p:nvSpPr>
              <p:spPr bwMode="gray">
                <a:xfrm>
                  <a:off x="2540" y="2086"/>
                  <a:ext cx="1484" cy="330"/>
                </a:xfrm>
                <a:prstGeom prst="roundRect">
                  <a:avLst>
                    <a:gd name="adj" fmla="val 16667"/>
                  </a:avLst>
                </a:prstGeom>
                <a:solidFill>
                  <a:schemeClr val="accent1"/>
                </a:solidFill>
                <a:ln w="12700" algn="ctr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129" name="AutoShape 16"/>
                <p:cNvSpPr>
                  <a:spLocks noChangeArrowheads="1"/>
                </p:cNvSpPr>
                <p:nvPr/>
              </p:nvSpPr>
              <p:spPr bwMode="gray">
                <a:xfrm>
                  <a:off x="2561" y="2099"/>
                  <a:ext cx="1432" cy="134"/>
                </a:xfrm>
                <a:prstGeom prst="roundRect">
                  <a:avLst>
                    <a:gd name="adj" fmla="val 28356"/>
                  </a:avLst>
                </a:prstGeom>
                <a:gradFill rotWithShape="1">
                  <a:gsLst>
                    <a:gs pos="0">
                      <a:srgbClr val="FFFFFF">
                        <a:alpha val="70000"/>
                      </a:srgbClr>
                    </a:gs>
                    <a:gs pos="100000">
                      <a:schemeClr val="accent1">
                        <a:alpha val="70000"/>
                      </a:scheme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</p:grpSp>
          <p:grpSp>
            <p:nvGrpSpPr>
              <p:cNvPr id="109" name="Group 17"/>
              <p:cNvGrpSpPr>
                <a:grpSpLocks/>
              </p:cNvGrpSpPr>
              <p:nvPr/>
            </p:nvGrpSpPr>
            <p:grpSpPr bwMode="auto">
              <a:xfrm>
                <a:off x="3681213" y="2825345"/>
                <a:ext cx="1711325" cy="812992"/>
                <a:chOff x="3964" y="1978"/>
                <a:chExt cx="1484" cy="500"/>
              </a:xfrm>
            </p:grpSpPr>
            <p:sp>
              <p:nvSpPr>
                <p:cNvPr id="126" name="AutoShape 18"/>
                <p:cNvSpPr>
                  <a:spLocks noChangeArrowheads="1"/>
                </p:cNvSpPr>
                <p:nvPr/>
              </p:nvSpPr>
              <p:spPr bwMode="gray">
                <a:xfrm>
                  <a:off x="3964" y="1978"/>
                  <a:ext cx="1484" cy="500"/>
                </a:xfrm>
                <a:prstGeom prst="roundRect">
                  <a:avLst>
                    <a:gd name="adj" fmla="val 16667"/>
                  </a:avLst>
                </a:prstGeom>
                <a:solidFill>
                  <a:srgbClr val="DDDDDD"/>
                </a:solidFill>
                <a:ln w="12700" algn="ctr">
                  <a:solidFill>
                    <a:srgbClr val="80808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  <p:sp>
              <p:nvSpPr>
                <p:cNvPr id="127" name="AutoShape 19"/>
                <p:cNvSpPr>
                  <a:spLocks noChangeArrowheads="1"/>
                </p:cNvSpPr>
                <p:nvPr/>
              </p:nvSpPr>
              <p:spPr bwMode="gray">
                <a:xfrm>
                  <a:off x="3987" y="2091"/>
                  <a:ext cx="1432" cy="134"/>
                </a:xfrm>
                <a:prstGeom prst="roundRect">
                  <a:avLst>
                    <a:gd name="adj" fmla="val 28356"/>
                  </a:avLst>
                </a:prstGeom>
                <a:gradFill rotWithShape="1">
                  <a:gsLst>
                    <a:gs pos="0">
                      <a:srgbClr val="FFFFFF">
                        <a:alpha val="70000"/>
                      </a:srgbClr>
                    </a:gs>
                    <a:gs pos="100000">
                      <a:srgbClr val="DDDDDD">
                        <a:alpha val="70000"/>
                      </a:srgbClr>
                    </a:gs>
                  </a:gsLst>
                  <a:lin ang="540000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 algn="ctr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fontAlgn="base" hangingPunct="1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 altLang="en-US">
                    <a:solidFill>
                      <a:srgbClr val="000000"/>
                    </a:solidFill>
                    <a:latin typeface="Corbel" pitchFamily="34" charset="0"/>
                  </a:endParaRPr>
                </a:p>
              </p:txBody>
            </p:sp>
          </p:grpSp>
          <p:cxnSp>
            <p:nvCxnSpPr>
              <p:cNvPr id="111" name="AutoShape 26"/>
              <p:cNvCxnSpPr>
                <a:cxnSpLocks noChangeShapeType="1"/>
                <a:stCxn id="134" idx="0"/>
                <a:endCxn id="126" idx="2"/>
              </p:cNvCxnSpPr>
              <p:nvPr/>
            </p:nvCxnSpPr>
            <p:spPr bwMode="black">
              <a:xfrm rot="5400000" flipH="1" flipV="1">
                <a:off x="2984988" y="2669277"/>
                <a:ext cx="582825" cy="2520950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2" name="AutoShape 27"/>
              <p:cNvCxnSpPr>
                <a:cxnSpLocks noChangeShapeType="1"/>
                <a:stCxn id="130" idx="0"/>
                <a:endCxn id="126" idx="2"/>
              </p:cNvCxnSpPr>
              <p:nvPr/>
            </p:nvCxnSpPr>
            <p:spPr bwMode="black">
              <a:xfrm rot="16200000" flipV="1">
                <a:off x="5507525" y="2667689"/>
                <a:ext cx="582825" cy="2524124"/>
              </a:xfrm>
              <a:prstGeom prst="bentConnector3">
                <a:avLst>
                  <a:gd name="adj1" fmla="val 50000"/>
                </a:avLst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sp>
            <p:nvSpPr>
              <p:cNvPr id="113" name="Text Box 30"/>
              <p:cNvSpPr txBox="1">
                <a:spLocks noChangeArrowheads="1"/>
              </p:cNvSpPr>
              <p:nvPr/>
            </p:nvSpPr>
            <p:spPr bwMode="white">
              <a:xfrm>
                <a:off x="5965625" y="4311650"/>
                <a:ext cx="2200275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1C1C1C">
                    <a:alpha val="50000"/>
                  </a:srgbClr>
                </a:outerShdw>
              </a:effec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hr-HR" b="1">
                    <a:solidFill>
                      <a:srgbClr val="F8F8F8"/>
                    </a:solidFill>
                    <a:latin typeface="Corbel" pitchFamily="34" charset="0"/>
                  </a:rPr>
                  <a:t>Zamjenik ministra</a:t>
                </a:r>
              </a:p>
            </p:txBody>
          </p:sp>
          <p:sp>
            <p:nvSpPr>
              <p:cNvPr id="117" name="Text Box 34"/>
              <p:cNvSpPr txBox="1">
                <a:spLocks noChangeArrowheads="1"/>
              </p:cNvSpPr>
              <p:nvPr/>
            </p:nvSpPr>
            <p:spPr bwMode="white">
              <a:xfrm>
                <a:off x="1185501" y="4350432"/>
                <a:ext cx="2200275" cy="366713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>
                <a:outerShdw dist="17961" dir="2700000" algn="ctr" rotWithShape="0">
                  <a:srgbClr val="1C1C1C">
                    <a:alpha val="50000"/>
                  </a:srgbClr>
                </a:outerShdw>
              </a:effec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algn="ctr"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hr-HR" b="1">
                    <a:solidFill>
                      <a:srgbClr val="F8F8F8"/>
                    </a:solidFill>
                    <a:latin typeface="Corbel" pitchFamily="34" charset="0"/>
                  </a:rPr>
                  <a:t>Zamjenik ministra</a:t>
                </a:r>
              </a:p>
            </p:txBody>
          </p:sp>
          <p:sp>
            <p:nvSpPr>
              <p:cNvPr id="122" name="Text Box 41"/>
              <p:cNvSpPr txBox="1">
                <a:spLocks noChangeArrowheads="1"/>
              </p:cNvSpPr>
              <p:nvPr/>
            </p:nvSpPr>
            <p:spPr bwMode="black">
              <a:xfrm>
                <a:off x="3707737" y="2825345"/>
                <a:ext cx="1651359" cy="6975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 algn="ctr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fontAlgn="base" hangingPunct="1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hr-HR" sz="1400" b="1" dirty="0">
                    <a:solidFill>
                      <a:srgbClr val="000000"/>
                    </a:solidFill>
                    <a:latin typeface="Corbel" pitchFamily="34" charset="0"/>
                  </a:rPr>
                  <a:t>Ministar financija i riznice</a:t>
                </a:r>
              </a:p>
            </p:txBody>
          </p:sp>
        </p:grpSp>
      </p:grpSp>
      <p:cxnSp>
        <p:nvCxnSpPr>
          <p:cNvPr id="19" name="Düz Bağlayıcı 18"/>
          <p:cNvCxnSpPr/>
          <p:nvPr/>
        </p:nvCxnSpPr>
        <p:spPr bwMode="auto">
          <a:xfrm>
            <a:off x="3233524" y="5715000"/>
            <a:ext cx="3395876" cy="762000"/>
          </a:xfrm>
          <a:prstGeom prst="line">
            <a:avLst/>
          </a:prstGeom>
          <a:solidFill>
            <a:schemeClr val="accent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4" name="AutoShape 16"/>
          <p:cNvCxnSpPr>
            <a:cxnSpLocks noChangeShapeType="1"/>
          </p:cNvCxnSpPr>
          <p:nvPr/>
        </p:nvCxnSpPr>
        <p:spPr bwMode="gray">
          <a:xfrm flipV="1">
            <a:off x="979961" y="5649698"/>
            <a:ext cx="1858024" cy="12010"/>
          </a:xfrm>
          <a:prstGeom prst="straightConnector1">
            <a:avLst/>
          </a:prstGeom>
          <a:noFill/>
          <a:ln w="25400">
            <a:solidFill>
              <a:schemeClr val="accent1"/>
            </a:solidFill>
            <a:round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2" name="Group 9"/>
          <p:cNvGrpSpPr>
            <a:grpSpLocks/>
          </p:cNvGrpSpPr>
          <p:nvPr/>
        </p:nvGrpSpPr>
        <p:grpSpPr bwMode="auto">
          <a:xfrm>
            <a:off x="503895" y="5824937"/>
            <a:ext cx="2857500" cy="466725"/>
            <a:chOff x="3623" y="1413"/>
            <a:chExt cx="1321" cy="294"/>
          </a:xfrm>
        </p:grpSpPr>
        <p:sp>
          <p:nvSpPr>
            <p:cNvPr id="138" name="AutoShape 10"/>
            <p:cNvSpPr>
              <a:spLocks noChangeArrowheads="1"/>
            </p:cNvSpPr>
            <p:nvPr/>
          </p:nvSpPr>
          <p:spPr bwMode="gray">
            <a:xfrm>
              <a:off x="3623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1">
                    <a:gamma/>
                    <a:shade val="89020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89020"/>
                    <a:invGamma/>
                  </a:schemeClr>
                </a:gs>
              </a:gsLst>
              <a:lin ang="0" scaled="1"/>
            </a:gradFill>
            <a:ln w="12700">
              <a:solidFill>
                <a:schemeClr val="accent1"/>
              </a:solidFill>
              <a:round/>
              <a:headEnd/>
              <a:tailEnd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endParaRPr lang="tr-TR" dirty="0"/>
            </a:p>
          </p:txBody>
        </p:sp>
        <p:sp>
          <p:nvSpPr>
            <p:cNvPr id="139" name="AutoShape 11"/>
            <p:cNvSpPr>
              <a:spLocks noChangeArrowheads="1"/>
            </p:cNvSpPr>
            <p:nvPr/>
          </p:nvSpPr>
          <p:spPr bwMode="gray">
            <a:xfrm flipH="1">
              <a:off x="4878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0" name="AutoShape 12"/>
            <p:cNvSpPr>
              <a:spLocks noChangeArrowheads="1"/>
            </p:cNvSpPr>
            <p:nvPr/>
          </p:nvSpPr>
          <p:spPr bwMode="gray">
            <a:xfrm>
              <a:off x="363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grpSp>
        <p:nvGrpSpPr>
          <p:cNvPr id="141" name="Group 5"/>
          <p:cNvGrpSpPr>
            <a:grpSpLocks/>
          </p:cNvGrpSpPr>
          <p:nvPr/>
        </p:nvGrpSpPr>
        <p:grpSpPr bwMode="auto">
          <a:xfrm>
            <a:off x="3786796" y="5853486"/>
            <a:ext cx="2857500" cy="466725"/>
            <a:chOff x="752" y="1413"/>
            <a:chExt cx="1321" cy="294"/>
          </a:xfrm>
        </p:grpSpPr>
        <p:sp>
          <p:nvSpPr>
            <p:cNvPr id="142" name="AutoShape 6"/>
            <p:cNvSpPr>
              <a:spLocks noChangeArrowheads="1"/>
            </p:cNvSpPr>
            <p:nvPr/>
          </p:nvSpPr>
          <p:spPr bwMode="gray">
            <a:xfrm>
              <a:off x="752" y="1413"/>
              <a:ext cx="1321" cy="294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chemeClr val="accent2">
                    <a:gamma/>
                    <a:shade val="79216"/>
                    <a:invGamma/>
                  </a:schemeClr>
                </a:gs>
                <a:gs pos="50000">
                  <a:schemeClr val="accent2"/>
                </a:gs>
                <a:gs pos="100000">
                  <a:schemeClr val="accent2">
                    <a:gamma/>
                    <a:shade val="7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>
              <a:outerShdw dist="53882" dir="2700000" algn="ctr" rotWithShape="0">
                <a:srgbClr val="292929">
                  <a:alpha val="50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w="12700">
                  <a:solidFill>
                    <a:srgbClr val="659A1E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3" name="AutoShape 7"/>
            <p:cNvSpPr>
              <a:spLocks noChangeArrowheads="1"/>
            </p:cNvSpPr>
            <p:nvPr/>
          </p:nvSpPr>
          <p:spPr bwMode="gray">
            <a:xfrm flipH="1">
              <a:off x="2007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144" name="AutoShape 8"/>
            <p:cNvSpPr>
              <a:spLocks noChangeArrowheads="1"/>
            </p:cNvSpPr>
            <p:nvPr/>
          </p:nvSpPr>
          <p:spPr bwMode="gray">
            <a:xfrm>
              <a:off x="766" y="1457"/>
              <a:ext cx="59" cy="204"/>
            </a:xfrm>
            <a:prstGeom prst="moon">
              <a:avLst>
                <a:gd name="adj" fmla="val 22032"/>
              </a:avLst>
            </a:prstGeom>
            <a:gradFill rotWithShape="1">
              <a:gsLst>
                <a:gs pos="0">
                  <a:srgbClr val="FFFFFF">
                    <a:gamma/>
                    <a:shade val="46275"/>
                    <a:invGamma/>
                    <a:alpha val="0"/>
                  </a:srgbClr>
                </a:gs>
                <a:gs pos="50000">
                  <a:srgbClr val="FFFFFF">
                    <a:alpha val="84000"/>
                  </a:srgbClr>
                </a:gs>
                <a:gs pos="100000">
                  <a:srgbClr val="FFFFFF">
                    <a:gamma/>
                    <a:shade val="46275"/>
                    <a:invGamma/>
                    <a:alpha val="0"/>
                  </a:srgb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145" name="Text Box 18"/>
          <p:cNvSpPr txBox="1">
            <a:spLocks noChangeArrowheads="1"/>
          </p:cNvSpPr>
          <p:nvPr/>
        </p:nvSpPr>
        <p:spPr bwMode="white">
          <a:xfrm>
            <a:off x="3915276" y="5810128"/>
            <a:ext cx="259545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100" b="1" i="0" dirty="0">
                <a:solidFill>
                  <a:srgbClr val="F8F8F8"/>
                </a:solidFill>
                <a:cs typeface="Arial" charset="0"/>
              </a:rPr>
              <a:t>Razmjena informacija o ažuriranim izgledima i rizicima u području proračuna</a:t>
            </a:r>
          </a:p>
        </p:txBody>
      </p:sp>
      <p:sp>
        <p:nvSpPr>
          <p:cNvPr id="146" name="Text Box 18"/>
          <p:cNvSpPr txBox="1">
            <a:spLocks noChangeArrowheads="1"/>
          </p:cNvSpPr>
          <p:nvPr/>
        </p:nvSpPr>
        <p:spPr bwMode="white">
          <a:xfrm>
            <a:off x="522347" y="5833361"/>
            <a:ext cx="2790110" cy="10079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hr-HR" sz="1100" b="1" i="0" dirty="0">
                <a:solidFill>
                  <a:srgbClr val="F8F8F8"/>
                </a:solidFill>
                <a:cs typeface="Arial" charset="0"/>
              </a:rPr>
              <a:t>Svakodnevna koordinacija upravljanja gotovinskim sredstvima i dugom</a:t>
            </a:r>
          </a:p>
          <a:p>
            <a:pPr algn="ctr" eaLnBrk="1" hangingPunct="1">
              <a:spcBef>
                <a:spcPct val="50000"/>
              </a:spcBef>
            </a:pPr>
            <a:endParaRPr lang="tr-TR" altLang="tr-TR" sz="1100" b="1" i="0" dirty="0">
              <a:solidFill>
                <a:srgbClr val="F8F8F8"/>
              </a:solidFill>
              <a:cs typeface="Arial" charset="0"/>
            </a:endParaRPr>
          </a:p>
          <a:p>
            <a:pPr algn="ctr" eaLnBrk="1" hangingPunct="1">
              <a:spcBef>
                <a:spcPct val="50000"/>
              </a:spcBef>
            </a:pPr>
            <a:endParaRPr lang="en-US" altLang="tr-TR" sz="1400" b="1" i="0" dirty="0">
              <a:solidFill>
                <a:srgbClr val="F8F8F8"/>
              </a:solidFill>
              <a:cs typeface="Arial" charset="0"/>
            </a:endParaRPr>
          </a:p>
        </p:txBody>
      </p:sp>
      <p:cxnSp>
        <p:nvCxnSpPr>
          <p:cNvPr id="147" name="AutoShape 16"/>
          <p:cNvCxnSpPr>
            <a:cxnSpLocks noChangeShapeType="1"/>
          </p:cNvCxnSpPr>
          <p:nvPr/>
        </p:nvCxnSpPr>
        <p:spPr bwMode="gray">
          <a:xfrm flipV="1">
            <a:off x="3218628" y="5616023"/>
            <a:ext cx="3326529" cy="35587"/>
          </a:xfrm>
          <a:prstGeom prst="straightConnector1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 type="oval" w="sm" len="sm"/>
            <a:tailEnd type="oval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tangle 48"/>
          <p:cNvSpPr>
            <a:spLocks noGrp="1" noChangeArrowheads="1"/>
          </p:cNvSpPr>
          <p:nvPr>
            <p:ph type="title"/>
          </p:nvPr>
        </p:nvSpPr>
        <p:spPr>
          <a:xfrm>
            <a:off x="310036" y="116468"/>
            <a:ext cx="9087469" cy="1143000"/>
          </a:xfrm>
          <a:noFill/>
          <a:ln/>
        </p:spPr>
        <p:txBody>
          <a:bodyPr/>
          <a:lstStyle/>
          <a:p>
            <a:r>
              <a:rPr lang="hr-HR" sz="3200">
                <a:latin typeface="Calibri" panose="020F0502020204030204" pitchFamily="34" charset="0"/>
              </a:rPr>
              <a:t>Trenutačna struktura upravljanja gotovinskim sredstvima i dugom – I.</a:t>
            </a:r>
          </a:p>
        </p:txBody>
      </p:sp>
    </p:spTree>
    <p:extLst>
      <p:ext uri="{BB962C8B-B14F-4D97-AF65-F5344CB8AC3E}">
        <p14:creationId xmlns:p14="http://schemas.microsoft.com/office/powerpoint/2010/main" val="42674968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 24"/>
          <p:cNvGrpSpPr/>
          <p:nvPr/>
        </p:nvGrpSpPr>
        <p:grpSpPr>
          <a:xfrm>
            <a:off x="967656" y="1489757"/>
            <a:ext cx="7135054" cy="2396935"/>
            <a:chOff x="513730" y="1152234"/>
            <a:chExt cx="6938589" cy="3190296"/>
          </a:xfrm>
        </p:grpSpPr>
        <p:grpSp>
          <p:nvGrpSpPr>
            <p:cNvPr id="3" name="Group 2"/>
            <p:cNvGrpSpPr>
              <a:grpSpLocks/>
            </p:cNvGrpSpPr>
            <p:nvPr/>
          </p:nvGrpSpPr>
          <p:grpSpPr bwMode="auto">
            <a:xfrm>
              <a:off x="533004" y="3899632"/>
              <a:ext cx="6919315" cy="180164"/>
              <a:chOff x="734" y="3507"/>
              <a:chExt cx="4312" cy="130"/>
            </a:xfrm>
          </p:grpSpPr>
          <p:sp>
            <p:nvSpPr>
              <p:cNvPr id="57347" name="Rectangle 3"/>
              <p:cNvSpPr>
                <a:spLocks noChangeArrowheads="1"/>
              </p:cNvSpPr>
              <p:nvPr/>
            </p:nvSpPr>
            <p:spPr bwMode="gray">
              <a:xfrm>
                <a:off x="735" y="3507"/>
                <a:ext cx="4311" cy="130"/>
              </a:xfrm>
              <a:prstGeom prst="rect">
                <a:avLst/>
              </a:prstGeom>
              <a:gradFill rotWithShape="1">
                <a:gsLst>
                  <a:gs pos="0">
                    <a:srgbClr val="777777">
                      <a:gamma/>
                      <a:tint val="50980"/>
                      <a:invGamma/>
                    </a:srgbClr>
                  </a:gs>
                  <a:gs pos="100000">
                    <a:srgbClr val="777777"/>
                  </a:gs>
                </a:gsLst>
                <a:lin ang="2700000" scaled="1"/>
              </a:gradFill>
              <a:ln w="9525" algn="ctr">
                <a:miter lim="800000"/>
                <a:headEnd/>
                <a:tailEnd/>
              </a:ln>
              <a:effectLst/>
              <a:scene3d>
                <a:camera prst="legacyPerspectiveTop"/>
                <a:lightRig rig="legacyFlat1" dir="t"/>
              </a:scene3d>
              <a:sp3d extrusionH="176200" prstMaterial="legacyMatte">
                <a:bevelT w="13500" h="13500" prst="angle"/>
                <a:bevelB w="13500" h="13500" prst="angle"/>
                <a:extrusionClr>
                  <a:srgbClr val="777777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57348" name="Line 4"/>
              <p:cNvSpPr>
                <a:spLocks noChangeShapeType="1"/>
              </p:cNvSpPr>
              <p:nvPr/>
            </p:nvSpPr>
            <p:spPr bwMode="gray">
              <a:xfrm>
                <a:off x="734" y="3524"/>
                <a:ext cx="4306" cy="0"/>
              </a:xfrm>
              <a:prstGeom prst="line">
                <a:avLst/>
              </a:prstGeom>
              <a:noFill/>
              <a:ln w="9525">
                <a:solidFill>
                  <a:srgbClr val="F8F8F8">
                    <a:alpha val="5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grpSp>
          <p:nvGrpSpPr>
            <p:cNvPr id="4" name="Group 5"/>
            <p:cNvGrpSpPr>
              <a:grpSpLocks/>
            </p:cNvGrpSpPr>
            <p:nvPr/>
          </p:nvGrpSpPr>
          <p:grpSpPr bwMode="auto">
            <a:xfrm>
              <a:off x="5137849" y="1848530"/>
              <a:ext cx="2312863" cy="2062189"/>
              <a:chOff x="3645" y="1684"/>
              <a:chExt cx="1440" cy="1488"/>
            </a:xfrm>
          </p:grpSpPr>
          <p:sp>
            <p:nvSpPr>
              <p:cNvPr id="57350" name="Line 6"/>
              <p:cNvSpPr>
                <a:spLocks noChangeShapeType="1"/>
              </p:cNvSpPr>
              <p:nvPr/>
            </p:nvSpPr>
            <p:spPr bwMode="gray">
              <a:xfrm>
                <a:off x="5077" y="1702"/>
                <a:ext cx="2" cy="1446"/>
              </a:xfrm>
              <a:prstGeom prst="line">
                <a:avLst/>
              </a:prstGeom>
              <a:noFill/>
              <a:ln w="9525">
                <a:solidFill>
                  <a:srgbClr val="333333">
                    <a:alpha val="3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5" name="Group 7"/>
              <p:cNvGrpSpPr>
                <a:grpSpLocks/>
              </p:cNvGrpSpPr>
              <p:nvPr/>
            </p:nvGrpSpPr>
            <p:grpSpPr bwMode="auto">
              <a:xfrm>
                <a:off x="3645" y="1684"/>
                <a:ext cx="1440" cy="1488"/>
                <a:chOff x="733" y="2026"/>
                <a:chExt cx="1440" cy="1488"/>
              </a:xfrm>
            </p:grpSpPr>
            <p:sp>
              <p:nvSpPr>
                <p:cNvPr id="57352" name="Rectangle 8"/>
                <p:cNvSpPr>
                  <a:spLocks noChangeArrowheads="1"/>
                </p:cNvSpPr>
                <p:nvPr/>
              </p:nvSpPr>
              <p:spPr bwMode="gray">
                <a:xfrm>
                  <a:off x="733" y="2026"/>
                  <a:ext cx="1440" cy="1488"/>
                </a:xfrm>
                <a:prstGeom prst="rect">
                  <a:avLst/>
                </a:prstGeom>
                <a:gradFill rotWithShape="1">
                  <a:gsLst>
                    <a:gs pos="0">
                      <a:schemeClr val="folHlink">
                        <a:gamma/>
                        <a:tint val="61176"/>
                        <a:invGamma/>
                      </a:schemeClr>
                    </a:gs>
                    <a:gs pos="100000">
                      <a:schemeClr val="folHlink"/>
                    </a:gs>
                  </a:gsLst>
                  <a:lin ang="2700000" scaled="1"/>
                </a:gradFill>
                <a:ln w="9525">
                  <a:miter lim="800000"/>
                  <a:headEnd/>
                  <a:tailEnd/>
                </a:ln>
                <a:effectLst/>
                <a:scene3d>
                  <a:camera prst="legacyObliqueTopLeft"/>
                  <a:lightRig rig="legacyFlat2" dir="t"/>
                </a:scene3d>
                <a:sp3d extrusionH="176200" prstMaterial="legacyMatte">
                  <a:bevelT w="13500" h="13500" prst="angle"/>
                  <a:bevelB w="13500" h="13500" prst="angle"/>
                  <a:extrusionClr>
                    <a:schemeClr val="folHlink"/>
                  </a:extrusionClr>
                </a:sp3d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flatTx/>
                </a:bodyPr>
                <a:lstStyle/>
                <a:p>
                  <a:endParaRPr lang="tr-TR"/>
                </a:p>
              </p:txBody>
            </p: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734" y="2044"/>
                  <a:ext cx="1432" cy="1467"/>
                  <a:chOff x="734" y="2044"/>
                  <a:chExt cx="1432" cy="1467"/>
                </a:xfrm>
              </p:grpSpPr>
              <p:sp>
                <p:nvSpPr>
                  <p:cNvPr id="57354" name="Line 10"/>
                  <p:cNvSpPr>
                    <a:spLocks noChangeShapeType="1"/>
                  </p:cNvSpPr>
                  <p:nvPr/>
                </p:nvSpPr>
                <p:spPr bwMode="gray">
                  <a:xfrm>
                    <a:off x="2163" y="2044"/>
                    <a:ext cx="2" cy="1460"/>
                  </a:xfrm>
                  <a:prstGeom prst="line">
                    <a:avLst/>
                  </a:prstGeom>
                  <a:noFill/>
                  <a:ln w="12700">
                    <a:solidFill>
                      <a:srgbClr val="333333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57355" name="Line 11"/>
                  <p:cNvSpPr>
                    <a:spLocks noChangeShapeType="1"/>
                  </p:cNvSpPr>
                  <p:nvPr/>
                </p:nvSpPr>
                <p:spPr bwMode="gray">
                  <a:xfrm rot="-5400000">
                    <a:off x="1449" y="2794"/>
                    <a:ext cx="2" cy="1432"/>
                  </a:xfrm>
                  <a:prstGeom prst="line">
                    <a:avLst/>
                  </a:prstGeom>
                  <a:noFill/>
                  <a:ln w="9525">
                    <a:solidFill>
                      <a:srgbClr val="333333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  <p:grpSp>
              <p:nvGrpSpPr>
                <p:cNvPr id="7" name="Group 12"/>
                <p:cNvGrpSpPr>
                  <a:grpSpLocks/>
                </p:cNvGrpSpPr>
                <p:nvPr/>
              </p:nvGrpSpPr>
              <p:grpSpPr bwMode="auto">
                <a:xfrm>
                  <a:off x="733" y="2030"/>
                  <a:ext cx="1431" cy="1475"/>
                  <a:chOff x="733" y="2030"/>
                  <a:chExt cx="1431" cy="1475"/>
                </a:xfrm>
              </p:grpSpPr>
              <p:sp>
                <p:nvSpPr>
                  <p:cNvPr id="57357" name="Line 13"/>
                  <p:cNvSpPr>
                    <a:spLocks noChangeShapeType="1"/>
                  </p:cNvSpPr>
                  <p:nvPr/>
                </p:nvSpPr>
                <p:spPr bwMode="gray">
                  <a:xfrm>
                    <a:off x="733" y="2033"/>
                    <a:ext cx="1431" cy="0"/>
                  </a:xfrm>
                  <a:prstGeom prst="line">
                    <a:avLst/>
                  </a:prstGeom>
                  <a:noFill/>
                  <a:ln w="19050">
                    <a:solidFill>
                      <a:srgbClr val="F8F8F8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  <p:sp>
                <p:nvSpPr>
                  <p:cNvPr id="57358" name="Line 14"/>
                  <p:cNvSpPr>
                    <a:spLocks noChangeShapeType="1"/>
                  </p:cNvSpPr>
                  <p:nvPr/>
                </p:nvSpPr>
                <p:spPr bwMode="gray">
                  <a:xfrm rot="-5400000">
                    <a:off x="3" y="2768"/>
                    <a:ext cx="1475" cy="0"/>
                  </a:xfrm>
                  <a:prstGeom prst="line">
                    <a:avLst/>
                  </a:prstGeom>
                  <a:noFill/>
                  <a:ln w="12700">
                    <a:solidFill>
                      <a:srgbClr val="F8F8F8">
                        <a:alpha val="30000"/>
                      </a:srgbClr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tr-TR"/>
                  </a:p>
                </p:txBody>
              </p:sp>
            </p:grpSp>
          </p:grpSp>
        </p:grpSp>
        <p:grpSp>
          <p:nvGrpSpPr>
            <p:cNvPr id="8" name="Group 15"/>
            <p:cNvGrpSpPr>
              <a:grpSpLocks/>
            </p:cNvGrpSpPr>
            <p:nvPr/>
          </p:nvGrpSpPr>
          <p:grpSpPr bwMode="auto">
            <a:xfrm>
              <a:off x="513730" y="1848530"/>
              <a:ext cx="2319288" cy="2062189"/>
              <a:chOff x="766" y="1684"/>
              <a:chExt cx="1444" cy="1488"/>
            </a:xfrm>
          </p:grpSpPr>
          <p:sp>
            <p:nvSpPr>
              <p:cNvPr id="57360" name="Rectangle 16"/>
              <p:cNvSpPr>
                <a:spLocks noChangeArrowheads="1"/>
              </p:cNvSpPr>
              <p:nvPr/>
            </p:nvSpPr>
            <p:spPr bwMode="gray">
              <a:xfrm>
                <a:off x="769" y="1684"/>
                <a:ext cx="1441" cy="1488"/>
              </a:xfrm>
              <a:prstGeom prst="rect">
                <a:avLst/>
              </a:prstGeom>
              <a:gradFill rotWithShape="1">
                <a:gsLst>
                  <a:gs pos="0">
                    <a:schemeClr val="accent2">
                      <a:gamma/>
                      <a:tint val="61176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miter lim="800000"/>
                <a:headEnd/>
                <a:tailEnd/>
              </a:ln>
              <a:effectLst/>
              <a:scene3d>
                <a:camera prst="legacyObliqueTopRight"/>
                <a:lightRig rig="legacyFlat2" dir="t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accent2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grpSp>
            <p:nvGrpSpPr>
              <p:cNvPr id="9" name="Group 17"/>
              <p:cNvGrpSpPr>
                <a:grpSpLocks/>
              </p:cNvGrpSpPr>
              <p:nvPr/>
            </p:nvGrpSpPr>
            <p:grpSpPr bwMode="auto">
              <a:xfrm>
                <a:off x="770" y="1702"/>
                <a:ext cx="1433" cy="1467"/>
                <a:chOff x="734" y="2044"/>
                <a:chExt cx="1432" cy="1467"/>
              </a:xfrm>
            </p:grpSpPr>
            <p:sp>
              <p:nvSpPr>
                <p:cNvPr id="57362" name="Line 18"/>
                <p:cNvSpPr>
                  <a:spLocks noChangeShapeType="1"/>
                </p:cNvSpPr>
                <p:nvPr/>
              </p:nvSpPr>
              <p:spPr bwMode="gray">
                <a:xfrm>
                  <a:off x="2163" y="2044"/>
                  <a:ext cx="2" cy="1460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63" name="Line 19"/>
                <p:cNvSpPr>
                  <a:spLocks noChangeShapeType="1"/>
                </p:cNvSpPr>
                <p:nvPr/>
              </p:nvSpPr>
              <p:spPr bwMode="gray">
                <a:xfrm rot="-5400000">
                  <a:off x="1449" y="2794"/>
                  <a:ext cx="2" cy="1432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0" name="Group 20"/>
              <p:cNvGrpSpPr>
                <a:grpSpLocks/>
              </p:cNvGrpSpPr>
              <p:nvPr/>
            </p:nvGrpSpPr>
            <p:grpSpPr bwMode="auto">
              <a:xfrm>
                <a:off x="766" y="1688"/>
                <a:ext cx="1432" cy="1475"/>
                <a:chOff x="733" y="2030"/>
                <a:chExt cx="1431" cy="1475"/>
              </a:xfrm>
            </p:grpSpPr>
            <p:sp>
              <p:nvSpPr>
                <p:cNvPr id="57365" name="Line 21"/>
                <p:cNvSpPr>
                  <a:spLocks noChangeShapeType="1"/>
                </p:cNvSpPr>
                <p:nvPr/>
              </p:nvSpPr>
              <p:spPr bwMode="gray">
                <a:xfrm>
                  <a:off x="733" y="2033"/>
                  <a:ext cx="1431" cy="0"/>
                </a:xfrm>
                <a:prstGeom prst="line">
                  <a:avLst/>
                </a:prstGeom>
                <a:noFill/>
                <a:ln w="1905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66" name="Line 22"/>
                <p:cNvSpPr>
                  <a:spLocks noChangeShapeType="1"/>
                </p:cNvSpPr>
                <p:nvPr/>
              </p:nvSpPr>
              <p:spPr bwMode="gray">
                <a:xfrm rot="-5400000">
                  <a:off x="3" y="2768"/>
                  <a:ext cx="1475" cy="0"/>
                </a:xfrm>
                <a:prstGeom prst="line">
                  <a:avLst/>
                </a:prstGeom>
                <a:noFill/>
                <a:ln w="1270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1" name="Group 23"/>
            <p:cNvGrpSpPr>
              <a:grpSpLocks/>
            </p:cNvGrpSpPr>
            <p:nvPr/>
          </p:nvGrpSpPr>
          <p:grpSpPr bwMode="auto">
            <a:xfrm>
              <a:off x="2826593" y="1848530"/>
              <a:ext cx="2312863" cy="2062189"/>
              <a:chOff x="733" y="2026"/>
              <a:chExt cx="1440" cy="1488"/>
            </a:xfrm>
          </p:grpSpPr>
          <p:sp>
            <p:nvSpPr>
              <p:cNvPr id="57368" name="Rectangle 24"/>
              <p:cNvSpPr>
                <a:spLocks noChangeArrowheads="1"/>
              </p:cNvSpPr>
              <p:nvPr/>
            </p:nvSpPr>
            <p:spPr bwMode="gray">
              <a:xfrm>
                <a:off x="733" y="2026"/>
                <a:ext cx="1440" cy="1488"/>
              </a:xfrm>
              <a:prstGeom prst="rect">
                <a:avLst/>
              </a:prstGeom>
              <a:gradFill rotWithShape="1">
                <a:gsLst>
                  <a:gs pos="0">
                    <a:schemeClr val="hlink">
                      <a:gamma/>
                      <a:tint val="61176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 w="9525">
                <a:miter lim="800000"/>
                <a:headEnd/>
                <a:tailEnd/>
              </a:ln>
              <a:effectLst/>
              <a:scene3d>
                <a:camera prst="legacyObliqueTop"/>
                <a:lightRig rig="legacyFlat2" dir="t"/>
              </a:scene3d>
              <a:sp3d extrusionH="176200" prstMaterial="legacyMatte">
                <a:bevelT w="13500" h="13500" prst="angle"/>
                <a:bevelB w="13500" h="13500" prst="angle"/>
                <a:extrusionClr>
                  <a:schemeClr val="hlink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grpSp>
            <p:nvGrpSpPr>
              <p:cNvPr id="12" name="Group 25"/>
              <p:cNvGrpSpPr>
                <a:grpSpLocks/>
              </p:cNvGrpSpPr>
              <p:nvPr/>
            </p:nvGrpSpPr>
            <p:grpSpPr bwMode="auto">
              <a:xfrm>
                <a:off x="734" y="2044"/>
                <a:ext cx="1432" cy="1467"/>
                <a:chOff x="734" y="2044"/>
                <a:chExt cx="1432" cy="1467"/>
              </a:xfrm>
            </p:grpSpPr>
            <p:sp>
              <p:nvSpPr>
                <p:cNvPr id="57370" name="Line 26"/>
                <p:cNvSpPr>
                  <a:spLocks noChangeShapeType="1"/>
                </p:cNvSpPr>
                <p:nvPr/>
              </p:nvSpPr>
              <p:spPr bwMode="gray">
                <a:xfrm>
                  <a:off x="2163" y="2044"/>
                  <a:ext cx="2" cy="1460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71" name="Line 27"/>
                <p:cNvSpPr>
                  <a:spLocks noChangeShapeType="1"/>
                </p:cNvSpPr>
                <p:nvPr/>
              </p:nvSpPr>
              <p:spPr bwMode="gray">
                <a:xfrm rot="-5400000">
                  <a:off x="1449" y="2794"/>
                  <a:ext cx="2" cy="1432"/>
                </a:xfrm>
                <a:prstGeom prst="line">
                  <a:avLst/>
                </a:prstGeom>
                <a:noFill/>
                <a:ln w="9525">
                  <a:solidFill>
                    <a:srgbClr val="333333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  <p:grpSp>
            <p:nvGrpSpPr>
              <p:cNvPr id="13" name="Group 28"/>
              <p:cNvGrpSpPr>
                <a:grpSpLocks/>
              </p:cNvGrpSpPr>
              <p:nvPr/>
            </p:nvGrpSpPr>
            <p:grpSpPr bwMode="auto">
              <a:xfrm>
                <a:off x="733" y="2030"/>
                <a:ext cx="1431" cy="1475"/>
                <a:chOff x="733" y="2030"/>
                <a:chExt cx="1431" cy="1475"/>
              </a:xfrm>
            </p:grpSpPr>
            <p:sp>
              <p:nvSpPr>
                <p:cNvPr id="57373" name="Line 29"/>
                <p:cNvSpPr>
                  <a:spLocks noChangeShapeType="1"/>
                </p:cNvSpPr>
                <p:nvPr/>
              </p:nvSpPr>
              <p:spPr bwMode="gray">
                <a:xfrm>
                  <a:off x="733" y="2033"/>
                  <a:ext cx="1431" cy="0"/>
                </a:xfrm>
                <a:prstGeom prst="line">
                  <a:avLst/>
                </a:prstGeom>
                <a:noFill/>
                <a:ln w="1905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  <p:sp>
              <p:nvSpPr>
                <p:cNvPr id="57374" name="Line 30"/>
                <p:cNvSpPr>
                  <a:spLocks noChangeShapeType="1"/>
                </p:cNvSpPr>
                <p:nvPr/>
              </p:nvSpPr>
              <p:spPr bwMode="gray">
                <a:xfrm rot="-5400000">
                  <a:off x="3" y="2768"/>
                  <a:ext cx="1475" cy="0"/>
                </a:xfrm>
                <a:prstGeom prst="line">
                  <a:avLst/>
                </a:prstGeom>
                <a:noFill/>
                <a:ln w="12700">
                  <a:solidFill>
                    <a:srgbClr val="F8F8F8">
                      <a:alpha val="30000"/>
                    </a:srgbClr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tr-TR"/>
                </a:p>
              </p:txBody>
            </p:sp>
          </p:grpSp>
        </p:grpSp>
        <p:grpSp>
          <p:nvGrpSpPr>
            <p:cNvPr id="14" name="Group 31"/>
            <p:cNvGrpSpPr>
              <a:grpSpLocks/>
            </p:cNvGrpSpPr>
            <p:nvPr/>
          </p:nvGrpSpPr>
          <p:grpSpPr bwMode="auto">
            <a:xfrm>
              <a:off x="515336" y="1252602"/>
              <a:ext cx="6936983" cy="598700"/>
              <a:chOff x="767" y="1254"/>
              <a:chExt cx="4319" cy="432"/>
            </a:xfrm>
          </p:grpSpPr>
          <p:sp>
            <p:nvSpPr>
              <p:cNvPr id="57376" name="Freeform 32"/>
              <p:cNvSpPr>
                <a:spLocks/>
              </p:cNvSpPr>
              <p:nvPr/>
            </p:nvSpPr>
            <p:spPr bwMode="gray">
              <a:xfrm>
                <a:off x="767" y="1254"/>
                <a:ext cx="4319" cy="432"/>
              </a:xfrm>
              <a:custGeom>
                <a:avLst/>
                <a:gdLst>
                  <a:gd name="T0" fmla="*/ 0 w 4313"/>
                  <a:gd name="T1" fmla="*/ 96 h 432"/>
                  <a:gd name="T2" fmla="*/ 0 w 4313"/>
                  <a:gd name="T3" fmla="*/ 432 h 432"/>
                  <a:gd name="T4" fmla="*/ 4313 w 4313"/>
                  <a:gd name="T5" fmla="*/ 432 h 432"/>
                  <a:gd name="T6" fmla="*/ 4313 w 4313"/>
                  <a:gd name="T7" fmla="*/ 96 h 432"/>
                  <a:gd name="T8" fmla="*/ 4217 w 4313"/>
                  <a:gd name="T9" fmla="*/ 0 h 432"/>
                  <a:gd name="T10" fmla="*/ 96 w 4313"/>
                  <a:gd name="T11" fmla="*/ 0 h 432"/>
                  <a:gd name="T12" fmla="*/ 0 w 4313"/>
                  <a:gd name="T13" fmla="*/ 96 h 4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4313" h="432">
                    <a:moveTo>
                      <a:pt x="0" y="96"/>
                    </a:moveTo>
                    <a:lnTo>
                      <a:pt x="0" y="432"/>
                    </a:lnTo>
                    <a:lnTo>
                      <a:pt x="4313" y="432"/>
                    </a:lnTo>
                    <a:lnTo>
                      <a:pt x="4313" y="96"/>
                    </a:lnTo>
                    <a:cubicBezTo>
                      <a:pt x="4313" y="56"/>
                      <a:pt x="4298" y="0"/>
                      <a:pt x="4217" y="0"/>
                    </a:cubicBezTo>
                    <a:lnTo>
                      <a:pt x="96" y="0"/>
                    </a:lnTo>
                    <a:cubicBezTo>
                      <a:pt x="18" y="0"/>
                      <a:pt x="0" y="45"/>
                      <a:pt x="0" y="9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accent1">
                      <a:gamma/>
                      <a:tint val="60392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 w="9525" cap="flat" cmpd="sng">
                <a:prstDash val="solid"/>
                <a:round/>
                <a:headEnd/>
                <a:tailEnd/>
              </a:ln>
              <a:effectLst/>
              <a:scene3d>
                <a:camera prst="legacyPerspectiveTop"/>
                <a:lightRig rig="legacyHarsh3" dir="r"/>
              </a:scene3d>
              <a:sp3d extrusionH="176200" prstMaterial="legacyPlastic">
                <a:bevelT w="13500" h="13500" prst="angle"/>
                <a:bevelB w="13500" h="13500" prst="angle"/>
                <a:extrusionClr>
                  <a:schemeClr val="accent1"/>
                </a:extrusionClr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flatTx/>
              </a:bodyPr>
              <a:lstStyle/>
              <a:p>
                <a:endParaRPr lang="tr-TR"/>
              </a:p>
            </p:txBody>
          </p:sp>
          <p:sp>
            <p:nvSpPr>
              <p:cNvPr id="57377" name="Line 33"/>
              <p:cNvSpPr>
                <a:spLocks noChangeShapeType="1"/>
              </p:cNvSpPr>
              <p:nvPr/>
            </p:nvSpPr>
            <p:spPr bwMode="gray">
              <a:xfrm>
                <a:off x="856" y="1261"/>
                <a:ext cx="4157" cy="0"/>
              </a:xfrm>
              <a:prstGeom prst="line">
                <a:avLst/>
              </a:prstGeom>
              <a:noFill/>
              <a:ln w="12700">
                <a:solidFill>
                  <a:srgbClr val="F8F8F8">
                    <a:alpha val="3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378" name="Line 34"/>
              <p:cNvSpPr>
                <a:spLocks noChangeShapeType="1"/>
              </p:cNvSpPr>
              <p:nvPr/>
            </p:nvSpPr>
            <p:spPr bwMode="gray">
              <a:xfrm>
                <a:off x="776" y="1680"/>
                <a:ext cx="4304" cy="0"/>
              </a:xfrm>
              <a:prstGeom prst="line">
                <a:avLst/>
              </a:prstGeom>
              <a:noFill/>
              <a:ln w="12700">
                <a:solidFill>
                  <a:srgbClr val="333333">
                    <a:alpha val="30000"/>
                  </a:srgbClr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</p:grpSp>
        <p:sp>
          <p:nvSpPr>
            <p:cNvPr id="57380" name="Text Box 36"/>
            <p:cNvSpPr txBox="1">
              <a:spLocks noChangeArrowheads="1"/>
            </p:cNvSpPr>
            <p:nvPr/>
          </p:nvSpPr>
          <p:spPr bwMode="white">
            <a:xfrm>
              <a:off x="813517" y="1352158"/>
              <a:ext cx="5342071" cy="450612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>
                  <a:alpha val="50000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sz="1600" b="1">
                  <a:solidFill>
                    <a:srgbClr val="FFFFFF"/>
                  </a:solidFill>
                  <a:cs typeface="Arial" charset="0"/>
                </a:rPr>
                <a:t>Odbor za upravljanje dugom i rizicima</a:t>
              </a:r>
            </a:p>
          </p:txBody>
        </p:sp>
        <p:sp>
          <p:nvSpPr>
            <p:cNvPr id="57381" name="Text Box 37"/>
            <p:cNvSpPr txBox="1">
              <a:spLocks noChangeArrowheads="1"/>
            </p:cNvSpPr>
            <p:nvPr/>
          </p:nvSpPr>
          <p:spPr bwMode="auto">
            <a:xfrm>
              <a:off x="555490" y="1874610"/>
              <a:ext cx="2326431" cy="2130167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sz="1400" b="1" u="sng" dirty="0">
                  <a:solidFill>
                    <a:srgbClr val="FFFFFF"/>
                  </a:solidFill>
                  <a:cs typeface="Arial" charset="0"/>
                </a:rPr>
                <a:t>Sastav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700" dirty="0">
                  <a:solidFill>
                    <a:srgbClr val="FFFFFF"/>
                  </a:solidFill>
                  <a:cs typeface="Arial" charset="0"/>
                </a:rPr>
                <a:t>Ministar (predsjedavajući na ključnim sastancima)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700" dirty="0">
                  <a:solidFill>
                    <a:srgbClr val="FFFFFF"/>
                  </a:solidFill>
                  <a:cs typeface="Arial" charset="0"/>
                </a:rPr>
                <a:t>Zamjenik ministra (predsjedavajući na redovnim sastancima)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700" dirty="0">
                  <a:solidFill>
                    <a:srgbClr val="FFFFFF"/>
                  </a:solidFill>
                  <a:cs typeface="Arial" charset="0"/>
                </a:rPr>
                <a:t>Glavna uprava za Ured za upravljanje dugom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700" dirty="0">
                  <a:solidFill>
                    <a:srgbClr val="FFFFFF"/>
                  </a:solidFill>
                  <a:cs typeface="Arial" charset="0"/>
                </a:rPr>
                <a:t>Glavna uprava za javne financije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700" dirty="0">
                  <a:solidFill>
                    <a:srgbClr val="FFFFFF"/>
                  </a:solidFill>
                  <a:cs typeface="Arial" charset="0"/>
                </a:rPr>
                <a:t>Glavna uprava za gospodarske odnose vanjske politike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700" dirty="0">
                  <a:solidFill>
                    <a:srgbClr val="FFFFFF"/>
                  </a:solidFill>
                  <a:cs typeface="Arial" charset="0"/>
                </a:rPr>
                <a:t>Glavna uprava za programe i ekonomska istraživanja</a:t>
              </a:r>
            </a:p>
          </p:txBody>
        </p:sp>
        <p:sp>
          <p:nvSpPr>
            <p:cNvPr id="57382" name="Text Box 38"/>
            <p:cNvSpPr txBox="1">
              <a:spLocks noChangeArrowheads="1"/>
            </p:cNvSpPr>
            <p:nvPr/>
          </p:nvSpPr>
          <p:spPr bwMode="auto">
            <a:xfrm>
              <a:off x="2866703" y="1741269"/>
              <a:ext cx="2298410" cy="2601261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sz="1400" b="1" u="sng" dirty="0">
                  <a:solidFill>
                    <a:srgbClr val="FFFFFF"/>
                  </a:solidFill>
                  <a:cs typeface="Arial" charset="0"/>
                </a:rPr>
                <a:t>Dužnosti i obveze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900" dirty="0">
                  <a:solidFill>
                    <a:srgbClr val="FFFFFF"/>
                  </a:solidFill>
                  <a:cs typeface="Arial" charset="0"/>
                </a:rPr>
                <a:t>Utvrđivanje strategija zaduživanja i upravljanja gotovinskim sredstvima te ograničenja rizika na godišnjoj razini za razdoblje od tri godine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900" dirty="0">
                  <a:solidFill>
                    <a:srgbClr val="FFFFFF"/>
                  </a:solidFill>
                  <a:cs typeface="Arial" charset="0"/>
                </a:rPr>
                <a:t>Praćenje tih strategija i ograničenja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900" dirty="0">
                  <a:solidFill>
                    <a:srgbClr val="FFFFFF"/>
                  </a:solidFill>
                  <a:cs typeface="Arial" charset="0"/>
                </a:rPr>
                <a:t>Utvrđivanje politika koje se odnose na jamstva riznice i posudbu trećim osobama te potraživanja</a:t>
              </a:r>
            </a:p>
            <a:p>
              <a:pPr algn="ctr">
                <a:spcBef>
                  <a:spcPct val="50000"/>
                </a:spcBef>
              </a:pPr>
              <a:endParaRPr lang="en-US" altLang="tr-TR" sz="1100" b="1" u="sng" dirty="0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57383" name="Text Box 39"/>
            <p:cNvSpPr txBox="1">
              <a:spLocks noChangeArrowheads="1"/>
            </p:cNvSpPr>
            <p:nvPr/>
          </p:nvSpPr>
          <p:spPr bwMode="auto">
            <a:xfrm>
              <a:off x="5240643" y="1889855"/>
              <a:ext cx="2081577" cy="2386195"/>
            </a:xfrm>
            <a:prstGeom prst="rect">
              <a:avLst/>
            </a:prstGeom>
            <a:noFill/>
            <a:ln>
              <a:noFill/>
            </a:ln>
            <a:effectLst>
              <a:outerShdw dist="17961" dir="2700000" algn="ctr" rotWithShape="0">
                <a:srgbClr val="000000"/>
              </a:outerShdw>
            </a:effectLst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2"/>
                      </a:gs>
                      <a:gs pos="100000">
                        <a:schemeClr val="accent2">
                          <a:gamma/>
                          <a:tint val="73725"/>
                          <a:invGamma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hr-HR" sz="1400" b="1" u="sng" dirty="0">
                  <a:solidFill>
                    <a:srgbClr val="FFFFFF"/>
                  </a:solidFill>
                  <a:cs typeface="Arial" charset="0"/>
                </a:rPr>
                <a:t>Koordinacija i tehnički poslovi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900" dirty="0">
                  <a:solidFill>
                    <a:srgbClr val="FFFFFF"/>
                  </a:solidFill>
                  <a:cs typeface="Arial" charset="0"/>
                </a:rPr>
                <a:t>Obavlja ih Odjel za upravljanje izloženosti rizicima i limitima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900" dirty="0">
                  <a:solidFill>
                    <a:srgbClr val="FFFFFF"/>
                  </a:solidFill>
                  <a:cs typeface="Arial" charset="0"/>
                </a:rPr>
                <a:t>Tehnički poslovi i analiza troškova zaduživanja i rizika</a:t>
              </a:r>
            </a:p>
            <a:p>
              <a:pPr marL="171450" indent="-171450" algn="l">
                <a:spcBef>
                  <a:spcPct val="50000"/>
                </a:spcBef>
                <a:buFont typeface="Arial" panose="020B0604020202020204" pitchFamily="34" charset="0"/>
                <a:buChar char="•"/>
              </a:pPr>
              <a:r>
                <a:rPr lang="hr-HR" sz="900" dirty="0">
                  <a:solidFill>
                    <a:srgbClr val="FFFFFF"/>
                  </a:solidFill>
                  <a:cs typeface="Arial" charset="0"/>
                </a:rPr>
                <a:t>Izlaganje analize, izvještaja i prijedloga Odboru</a:t>
              </a:r>
            </a:p>
            <a:p>
              <a:pPr algn="ctr">
                <a:spcBef>
                  <a:spcPct val="50000"/>
                </a:spcBef>
              </a:pPr>
              <a:endParaRPr lang="en-US" altLang="tr-TR" sz="1600" b="1" u="sng" dirty="0">
                <a:solidFill>
                  <a:srgbClr val="FFFFFF"/>
                </a:solidFill>
                <a:cs typeface="Arial" charset="0"/>
              </a:endParaRPr>
            </a:p>
          </p:txBody>
        </p:sp>
        <p:grpSp>
          <p:nvGrpSpPr>
            <p:cNvPr id="15" name="Group 40"/>
            <p:cNvGrpSpPr>
              <a:grpSpLocks/>
            </p:cNvGrpSpPr>
            <p:nvPr/>
          </p:nvGrpSpPr>
          <p:grpSpPr bwMode="auto">
            <a:xfrm>
              <a:off x="5856758" y="1152234"/>
              <a:ext cx="1008664" cy="679341"/>
              <a:chOff x="0" y="2784"/>
              <a:chExt cx="1396" cy="1150"/>
            </a:xfrm>
          </p:grpSpPr>
          <p:sp>
            <p:nvSpPr>
              <p:cNvPr id="57385" name="Freeform 41"/>
              <p:cNvSpPr>
                <a:spLocks/>
              </p:cNvSpPr>
              <p:nvPr/>
            </p:nvSpPr>
            <p:spPr bwMode="gray">
              <a:xfrm flipH="1">
                <a:off x="626" y="3581"/>
                <a:ext cx="648" cy="334"/>
              </a:xfrm>
              <a:custGeom>
                <a:avLst/>
                <a:gdLst>
                  <a:gd name="T0" fmla="*/ 0 w 335"/>
                  <a:gd name="T1" fmla="*/ 166 h 173"/>
                  <a:gd name="T2" fmla="*/ 58 w 335"/>
                  <a:gd name="T3" fmla="*/ 173 h 173"/>
                  <a:gd name="T4" fmla="*/ 297 w 335"/>
                  <a:gd name="T5" fmla="*/ 32 h 173"/>
                  <a:gd name="T6" fmla="*/ 289 w 335"/>
                  <a:gd name="T7" fmla="*/ 8 h 173"/>
                  <a:gd name="T8" fmla="*/ 223 w 335"/>
                  <a:gd name="T9" fmla="*/ 26 h 173"/>
                  <a:gd name="T10" fmla="*/ 0 w 335"/>
                  <a:gd name="T11" fmla="*/ 166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35" h="173">
                    <a:moveTo>
                      <a:pt x="0" y="166"/>
                    </a:moveTo>
                    <a:lnTo>
                      <a:pt x="58" y="173"/>
                    </a:lnTo>
                    <a:lnTo>
                      <a:pt x="297" y="32"/>
                    </a:lnTo>
                    <a:cubicBezTo>
                      <a:pt x="335" y="5"/>
                      <a:pt x="301" y="9"/>
                      <a:pt x="289" y="8"/>
                    </a:cubicBezTo>
                    <a:cubicBezTo>
                      <a:pt x="277" y="7"/>
                      <a:pt x="271" y="0"/>
                      <a:pt x="223" y="26"/>
                    </a:cubicBezTo>
                    <a:lnTo>
                      <a:pt x="0" y="166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3333">
                      <a:gamma/>
                      <a:shade val="0"/>
                      <a:invGamma/>
                      <a:alpha val="0"/>
                    </a:srgbClr>
                  </a:gs>
                  <a:gs pos="100000">
                    <a:srgbClr val="3333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386" name="Freeform 42"/>
              <p:cNvSpPr>
                <a:spLocks/>
              </p:cNvSpPr>
              <p:nvPr/>
            </p:nvSpPr>
            <p:spPr bwMode="gray">
              <a:xfrm flipH="1">
                <a:off x="242" y="3494"/>
                <a:ext cx="709" cy="328"/>
              </a:xfrm>
              <a:custGeom>
                <a:avLst/>
                <a:gdLst>
                  <a:gd name="T0" fmla="*/ 0 w 367"/>
                  <a:gd name="T1" fmla="*/ 158 h 170"/>
                  <a:gd name="T2" fmla="*/ 80 w 367"/>
                  <a:gd name="T3" fmla="*/ 170 h 170"/>
                  <a:gd name="T4" fmla="*/ 332 w 367"/>
                  <a:gd name="T5" fmla="*/ 37 h 170"/>
                  <a:gd name="T6" fmla="*/ 292 w 367"/>
                  <a:gd name="T7" fmla="*/ 1 h 170"/>
                  <a:gd name="T8" fmla="*/ 230 w 367"/>
                  <a:gd name="T9" fmla="*/ 29 h 170"/>
                  <a:gd name="T10" fmla="*/ 0 w 367"/>
                  <a:gd name="T11" fmla="*/ 158 h 17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67" h="170">
                    <a:moveTo>
                      <a:pt x="0" y="158"/>
                    </a:moveTo>
                    <a:lnTo>
                      <a:pt x="80" y="170"/>
                    </a:lnTo>
                    <a:lnTo>
                      <a:pt x="332" y="37"/>
                    </a:lnTo>
                    <a:cubicBezTo>
                      <a:pt x="367" y="9"/>
                      <a:pt x="309" y="2"/>
                      <a:pt x="292" y="1"/>
                    </a:cubicBezTo>
                    <a:cubicBezTo>
                      <a:pt x="280" y="0"/>
                      <a:pt x="279" y="3"/>
                      <a:pt x="230" y="29"/>
                    </a:cubicBezTo>
                    <a:lnTo>
                      <a:pt x="0" y="158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3333">
                      <a:gamma/>
                      <a:shade val="0"/>
                      <a:invGamma/>
                      <a:alpha val="0"/>
                    </a:srgbClr>
                  </a:gs>
                  <a:gs pos="100000">
                    <a:srgbClr val="3333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sp>
            <p:nvSpPr>
              <p:cNvPr id="57387" name="Freeform 43"/>
              <p:cNvSpPr>
                <a:spLocks/>
              </p:cNvSpPr>
              <p:nvPr/>
            </p:nvSpPr>
            <p:spPr bwMode="gray">
              <a:xfrm flipH="1">
                <a:off x="0" y="3648"/>
                <a:ext cx="593" cy="276"/>
              </a:xfrm>
              <a:custGeom>
                <a:avLst/>
                <a:gdLst>
                  <a:gd name="T0" fmla="*/ 0 w 307"/>
                  <a:gd name="T1" fmla="*/ 134 h 143"/>
                  <a:gd name="T2" fmla="*/ 66 w 307"/>
                  <a:gd name="T3" fmla="*/ 143 h 143"/>
                  <a:gd name="T4" fmla="*/ 282 w 307"/>
                  <a:gd name="T5" fmla="*/ 35 h 143"/>
                  <a:gd name="T6" fmla="*/ 219 w 307"/>
                  <a:gd name="T7" fmla="*/ 17 h 143"/>
                  <a:gd name="T8" fmla="*/ 0 w 307"/>
                  <a:gd name="T9" fmla="*/ 134 h 1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07" h="143">
                    <a:moveTo>
                      <a:pt x="0" y="134"/>
                    </a:moveTo>
                    <a:lnTo>
                      <a:pt x="66" y="143"/>
                    </a:lnTo>
                    <a:lnTo>
                      <a:pt x="282" y="35"/>
                    </a:lnTo>
                    <a:cubicBezTo>
                      <a:pt x="307" y="14"/>
                      <a:pt x="266" y="0"/>
                      <a:pt x="219" y="17"/>
                    </a:cubicBezTo>
                    <a:lnTo>
                      <a:pt x="0" y="134"/>
                    </a:lnTo>
                    <a:close/>
                  </a:path>
                </a:pathLst>
              </a:custGeom>
              <a:gradFill rotWithShape="1">
                <a:gsLst>
                  <a:gs pos="0">
                    <a:srgbClr val="333333">
                      <a:gamma/>
                      <a:shade val="0"/>
                      <a:invGamma/>
                      <a:alpha val="0"/>
                    </a:srgbClr>
                  </a:gs>
                  <a:gs pos="100000">
                    <a:srgbClr val="333333"/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tr-TR"/>
              </a:p>
            </p:txBody>
          </p:sp>
          <p:grpSp>
            <p:nvGrpSpPr>
              <p:cNvPr id="16" name="Group 44"/>
              <p:cNvGrpSpPr>
                <a:grpSpLocks/>
              </p:cNvGrpSpPr>
              <p:nvPr/>
            </p:nvGrpSpPr>
            <p:grpSpPr bwMode="auto">
              <a:xfrm>
                <a:off x="384" y="2784"/>
                <a:ext cx="1012" cy="1150"/>
                <a:chOff x="313" y="2400"/>
                <a:chExt cx="1349" cy="1534"/>
              </a:xfrm>
            </p:grpSpPr>
            <p:sp>
              <p:nvSpPr>
                <p:cNvPr id="57389" name="Freeform 45"/>
                <p:cNvSpPr>
                  <a:spLocks/>
                </p:cNvSpPr>
                <p:nvPr/>
              </p:nvSpPr>
              <p:spPr bwMode="gray">
                <a:xfrm flipH="1">
                  <a:off x="1229" y="2814"/>
                  <a:ext cx="433" cy="1097"/>
                </a:xfrm>
                <a:custGeom>
                  <a:avLst/>
                  <a:gdLst>
                    <a:gd name="T0" fmla="*/ 103 w 224"/>
                    <a:gd name="T1" fmla="*/ 101 h 569"/>
                    <a:gd name="T2" fmla="*/ 74 w 224"/>
                    <a:gd name="T3" fmla="*/ 50 h 569"/>
                    <a:gd name="T4" fmla="*/ 121 w 224"/>
                    <a:gd name="T5" fmla="*/ 1 h 569"/>
                    <a:gd name="T6" fmla="*/ 171 w 224"/>
                    <a:gd name="T7" fmla="*/ 52 h 569"/>
                    <a:gd name="T8" fmla="*/ 135 w 224"/>
                    <a:gd name="T9" fmla="*/ 101 h 569"/>
                    <a:gd name="T10" fmla="*/ 134 w 224"/>
                    <a:gd name="T11" fmla="*/ 124 h 569"/>
                    <a:gd name="T12" fmla="*/ 209 w 224"/>
                    <a:gd name="T13" fmla="*/ 145 h 569"/>
                    <a:gd name="T14" fmla="*/ 221 w 224"/>
                    <a:gd name="T15" fmla="*/ 204 h 569"/>
                    <a:gd name="T16" fmla="*/ 218 w 224"/>
                    <a:gd name="T17" fmla="*/ 321 h 569"/>
                    <a:gd name="T18" fmla="*/ 209 w 224"/>
                    <a:gd name="T19" fmla="*/ 365 h 569"/>
                    <a:gd name="T20" fmla="*/ 196 w 224"/>
                    <a:gd name="T21" fmla="*/ 308 h 569"/>
                    <a:gd name="T22" fmla="*/ 187 w 224"/>
                    <a:gd name="T23" fmla="*/ 202 h 569"/>
                    <a:gd name="T24" fmla="*/ 170 w 224"/>
                    <a:gd name="T25" fmla="*/ 321 h 569"/>
                    <a:gd name="T26" fmla="*/ 144 w 224"/>
                    <a:gd name="T27" fmla="*/ 569 h 569"/>
                    <a:gd name="T28" fmla="*/ 78 w 224"/>
                    <a:gd name="T29" fmla="*/ 565 h 569"/>
                    <a:gd name="T30" fmla="*/ 50 w 224"/>
                    <a:gd name="T31" fmla="*/ 325 h 569"/>
                    <a:gd name="T32" fmla="*/ 33 w 224"/>
                    <a:gd name="T33" fmla="*/ 208 h 569"/>
                    <a:gd name="T34" fmla="*/ 25 w 224"/>
                    <a:gd name="T35" fmla="*/ 310 h 569"/>
                    <a:gd name="T36" fmla="*/ 12 w 224"/>
                    <a:gd name="T37" fmla="*/ 365 h 569"/>
                    <a:gd name="T38" fmla="*/ 1 w 224"/>
                    <a:gd name="T39" fmla="*/ 305 h 569"/>
                    <a:gd name="T40" fmla="*/ 7 w 224"/>
                    <a:gd name="T41" fmla="*/ 184 h 569"/>
                    <a:gd name="T42" fmla="*/ 23 w 224"/>
                    <a:gd name="T43" fmla="*/ 140 h 569"/>
                    <a:gd name="T44" fmla="*/ 102 w 224"/>
                    <a:gd name="T45" fmla="*/ 124 h 569"/>
                    <a:gd name="T46" fmla="*/ 103 w 224"/>
                    <a:gd name="T47" fmla="*/ 10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4" h="569">
                      <a:moveTo>
                        <a:pt x="103" y="101"/>
                      </a:moveTo>
                      <a:cubicBezTo>
                        <a:pt x="87" y="94"/>
                        <a:pt x="75" y="75"/>
                        <a:pt x="74" y="50"/>
                      </a:cubicBezTo>
                      <a:cubicBezTo>
                        <a:pt x="72" y="26"/>
                        <a:pt x="90" y="0"/>
                        <a:pt x="121" y="1"/>
                      </a:cubicBezTo>
                      <a:cubicBezTo>
                        <a:pt x="152" y="2"/>
                        <a:pt x="172" y="18"/>
                        <a:pt x="171" y="52"/>
                      </a:cubicBezTo>
                      <a:cubicBezTo>
                        <a:pt x="170" y="85"/>
                        <a:pt x="151" y="96"/>
                        <a:pt x="135" y="101"/>
                      </a:cubicBezTo>
                      <a:cubicBezTo>
                        <a:pt x="132" y="111"/>
                        <a:pt x="132" y="118"/>
                        <a:pt x="134" y="124"/>
                      </a:cubicBezTo>
                      <a:cubicBezTo>
                        <a:pt x="151" y="131"/>
                        <a:pt x="194" y="132"/>
                        <a:pt x="209" y="145"/>
                      </a:cubicBezTo>
                      <a:cubicBezTo>
                        <a:pt x="224" y="156"/>
                        <a:pt x="219" y="175"/>
                        <a:pt x="221" y="204"/>
                      </a:cubicBezTo>
                      <a:lnTo>
                        <a:pt x="218" y="321"/>
                      </a:lnTo>
                      <a:cubicBezTo>
                        <a:pt x="216" y="348"/>
                        <a:pt x="212" y="367"/>
                        <a:pt x="209" y="365"/>
                      </a:cubicBezTo>
                      <a:cubicBezTo>
                        <a:pt x="199" y="370"/>
                        <a:pt x="200" y="335"/>
                        <a:pt x="196" y="308"/>
                      </a:cubicBezTo>
                      <a:lnTo>
                        <a:pt x="187" y="202"/>
                      </a:lnTo>
                      <a:cubicBezTo>
                        <a:pt x="182" y="204"/>
                        <a:pt x="177" y="260"/>
                        <a:pt x="170" y="321"/>
                      </a:cubicBezTo>
                      <a:lnTo>
                        <a:pt x="144" y="569"/>
                      </a:lnTo>
                      <a:lnTo>
                        <a:pt x="78" y="565"/>
                      </a:lnTo>
                      <a:lnTo>
                        <a:pt x="50" y="325"/>
                      </a:lnTo>
                      <a:cubicBezTo>
                        <a:pt x="39" y="255"/>
                        <a:pt x="37" y="211"/>
                        <a:pt x="33" y="208"/>
                      </a:cubicBezTo>
                      <a:lnTo>
                        <a:pt x="25" y="310"/>
                      </a:lnTo>
                      <a:cubicBezTo>
                        <a:pt x="22" y="336"/>
                        <a:pt x="16" y="366"/>
                        <a:pt x="12" y="365"/>
                      </a:cubicBezTo>
                      <a:cubicBezTo>
                        <a:pt x="4" y="365"/>
                        <a:pt x="2" y="335"/>
                        <a:pt x="1" y="305"/>
                      </a:cubicBezTo>
                      <a:cubicBezTo>
                        <a:pt x="0" y="275"/>
                        <a:pt x="3" y="212"/>
                        <a:pt x="7" y="184"/>
                      </a:cubicBezTo>
                      <a:cubicBezTo>
                        <a:pt x="12" y="157"/>
                        <a:pt x="7" y="150"/>
                        <a:pt x="23" y="140"/>
                      </a:cubicBezTo>
                      <a:cubicBezTo>
                        <a:pt x="39" y="131"/>
                        <a:pt x="89" y="131"/>
                        <a:pt x="102" y="124"/>
                      </a:cubicBezTo>
                      <a:cubicBezTo>
                        <a:pt x="106" y="120"/>
                        <a:pt x="108" y="108"/>
                        <a:pt x="103" y="10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>
                        <a:gamma/>
                        <a:tint val="33725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2700000" scaled="1"/>
                </a:gradFill>
                <a:ln>
                  <a:noFill/>
                </a:ln>
                <a:effectLst/>
                <a:scene3d>
                  <a:camera prst="legacyPerspectiveTopRight">
                    <a:rot lat="0" lon="19199999" rev="0"/>
                  </a:camera>
                  <a:lightRig rig="legacyFlat1" dir="t"/>
                </a:scene3d>
                <a:sp3d extrusionH="36500" prstMaterial="legacyMetal">
                  <a:bevelT w="13500" h="13500" prst="angle"/>
                  <a:bevelB w="13500" h="13500" prst="angle"/>
                  <a:extrusionClr>
                    <a:srgbClr val="333333"/>
                  </a:extrusionClr>
                </a:sp3d>
                <a:extLst>
                  <a:ext uri="{91240B29-F687-4F45-9708-019B960494DF}">
                    <a14:hiddenLine xmlns:a14="http://schemas.microsoft.com/office/drawing/2010/main" w="9525">
                      <a:noFill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rotWithShape="0">
                          <a:srgbClr val="1C1C1C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57390" name="Freeform 46"/>
                <p:cNvSpPr>
                  <a:spLocks/>
                </p:cNvSpPr>
                <p:nvPr/>
              </p:nvSpPr>
              <p:spPr bwMode="gray">
                <a:xfrm flipH="1">
                  <a:off x="700" y="2400"/>
                  <a:ext cx="545" cy="1380"/>
                </a:xfrm>
                <a:custGeom>
                  <a:avLst/>
                  <a:gdLst>
                    <a:gd name="T0" fmla="*/ 103 w 224"/>
                    <a:gd name="T1" fmla="*/ 101 h 569"/>
                    <a:gd name="T2" fmla="*/ 74 w 224"/>
                    <a:gd name="T3" fmla="*/ 50 h 569"/>
                    <a:gd name="T4" fmla="*/ 121 w 224"/>
                    <a:gd name="T5" fmla="*/ 1 h 569"/>
                    <a:gd name="T6" fmla="*/ 171 w 224"/>
                    <a:gd name="T7" fmla="*/ 52 h 569"/>
                    <a:gd name="T8" fmla="*/ 135 w 224"/>
                    <a:gd name="T9" fmla="*/ 101 h 569"/>
                    <a:gd name="T10" fmla="*/ 134 w 224"/>
                    <a:gd name="T11" fmla="*/ 124 h 569"/>
                    <a:gd name="T12" fmla="*/ 209 w 224"/>
                    <a:gd name="T13" fmla="*/ 145 h 569"/>
                    <a:gd name="T14" fmla="*/ 221 w 224"/>
                    <a:gd name="T15" fmla="*/ 204 h 569"/>
                    <a:gd name="T16" fmla="*/ 218 w 224"/>
                    <a:gd name="T17" fmla="*/ 321 h 569"/>
                    <a:gd name="T18" fmla="*/ 209 w 224"/>
                    <a:gd name="T19" fmla="*/ 365 h 569"/>
                    <a:gd name="T20" fmla="*/ 196 w 224"/>
                    <a:gd name="T21" fmla="*/ 308 h 569"/>
                    <a:gd name="T22" fmla="*/ 187 w 224"/>
                    <a:gd name="T23" fmla="*/ 202 h 569"/>
                    <a:gd name="T24" fmla="*/ 170 w 224"/>
                    <a:gd name="T25" fmla="*/ 321 h 569"/>
                    <a:gd name="T26" fmla="*/ 144 w 224"/>
                    <a:gd name="T27" fmla="*/ 569 h 569"/>
                    <a:gd name="T28" fmla="*/ 78 w 224"/>
                    <a:gd name="T29" fmla="*/ 565 h 569"/>
                    <a:gd name="T30" fmla="*/ 50 w 224"/>
                    <a:gd name="T31" fmla="*/ 325 h 569"/>
                    <a:gd name="T32" fmla="*/ 33 w 224"/>
                    <a:gd name="T33" fmla="*/ 208 h 569"/>
                    <a:gd name="T34" fmla="*/ 25 w 224"/>
                    <a:gd name="T35" fmla="*/ 310 h 569"/>
                    <a:gd name="T36" fmla="*/ 12 w 224"/>
                    <a:gd name="T37" fmla="*/ 365 h 569"/>
                    <a:gd name="T38" fmla="*/ 1 w 224"/>
                    <a:gd name="T39" fmla="*/ 305 h 569"/>
                    <a:gd name="T40" fmla="*/ 7 w 224"/>
                    <a:gd name="T41" fmla="*/ 184 h 569"/>
                    <a:gd name="T42" fmla="*/ 23 w 224"/>
                    <a:gd name="T43" fmla="*/ 140 h 569"/>
                    <a:gd name="T44" fmla="*/ 102 w 224"/>
                    <a:gd name="T45" fmla="*/ 124 h 569"/>
                    <a:gd name="T46" fmla="*/ 103 w 224"/>
                    <a:gd name="T47" fmla="*/ 10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4" h="569">
                      <a:moveTo>
                        <a:pt x="103" y="101"/>
                      </a:moveTo>
                      <a:cubicBezTo>
                        <a:pt x="87" y="94"/>
                        <a:pt x="75" y="75"/>
                        <a:pt x="74" y="50"/>
                      </a:cubicBezTo>
                      <a:cubicBezTo>
                        <a:pt x="72" y="26"/>
                        <a:pt x="90" y="0"/>
                        <a:pt x="121" y="1"/>
                      </a:cubicBezTo>
                      <a:cubicBezTo>
                        <a:pt x="152" y="2"/>
                        <a:pt x="172" y="18"/>
                        <a:pt x="171" y="52"/>
                      </a:cubicBezTo>
                      <a:cubicBezTo>
                        <a:pt x="170" y="85"/>
                        <a:pt x="151" y="96"/>
                        <a:pt x="135" y="101"/>
                      </a:cubicBezTo>
                      <a:cubicBezTo>
                        <a:pt x="132" y="111"/>
                        <a:pt x="132" y="118"/>
                        <a:pt x="134" y="124"/>
                      </a:cubicBezTo>
                      <a:cubicBezTo>
                        <a:pt x="151" y="131"/>
                        <a:pt x="194" y="132"/>
                        <a:pt x="209" y="145"/>
                      </a:cubicBezTo>
                      <a:cubicBezTo>
                        <a:pt x="224" y="156"/>
                        <a:pt x="219" y="175"/>
                        <a:pt x="221" y="204"/>
                      </a:cubicBezTo>
                      <a:lnTo>
                        <a:pt x="218" y="321"/>
                      </a:lnTo>
                      <a:cubicBezTo>
                        <a:pt x="216" y="348"/>
                        <a:pt x="212" y="367"/>
                        <a:pt x="209" y="365"/>
                      </a:cubicBezTo>
                      <a:cubicBezTo>
                        <a:pt x="199" y="370"/>
                        <a:pt x="200" y="335"/>
                        <a:pt x="196" y="308"/>
                      </a:cubicBezTo>
                      <a:lnTo>
                        <a:pt x="187" y="202"/>
                      </a:lnTo>
                      <a:cubicBezTo>
                        <a:pt x="182" y="204"/>
                        <a:pt x="177" y="260"/>
                        <a:pt x="170" y="321"/>
                      </a:cubicBezTo>
                      <a:lnTo>
                        <a:pt x="144" y="569"/>
                      </a:lnTo>
                      <a:lnTo>
                        <a:pt x="78" y="565"/>
                      </a:lnTo>
                      <a:lnTo>
                        <a:pt x="50" y="325"/>
                      </a:lnTo>
                      <a:cubicBezTo>
                        <a:pt x="39" y="255"/>
                        <a:pt x="37" y="211"/>
                        <a:pt x="33" y="208"/>
                      </a:cubicBezTo>
                      <a:lnTo>
                        <a:pt x="25" y="310"/>
                      </a:lnTo>
                      <a:cubicBezTo>
                        <a:pt x="22" y="336"/>
                        <a:pt x="16" y="366"/>
                        <a:pt x="12" y="365"/>
                      </a:cubicBezTo>
                      <a:cubicBezTo>
                        <a:pt x="4" y="365"/>
                        <a:pt x="2" y="335"/>
                        <a:pt x="1" y="305"/>
                      </a:cubicBezTo>
                      <a:cubicBezTo>
                        <a:pt x="0" y="275"/>
                        <a:pt x="3" y="212"/>
                        <a:pt x="7" y="184"/>
                      </a:cubicBezTo>
                      <a:cubicBezTo>
                        <a:pt x="12" y="157"/>
                        <a:pt x="7" y="150"/>
                        <a:pt x="23" y="140"/>
                      </a:cubicBezTo>
                      <a:cubicBezTo>
                        <a:pt x="39" y="131"/>
                        <a:pt x="89" y="131"/>
                        <a:pt x="102" y="124"/>
                      </a:cubicBezTo>
                      <a:cubicBezTo>
                        <a:pt x="106" y="120"/>
                        <a:pt x="108" y="108"/>
                        <a:pt x="103" y="10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>
                        <a:gamma/>
                        <a:tint val="60392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2700000" scaled="1"/>
                </a:gradFill>
                <a:ln>
                  <a:noFill/>
                </a:ln>
                <a:effectLst/>
                <a:scene3d>
                  <a:camera prst="legacyPerspectiveTopRight">
                    <a:rot lat="0" lon="18900000" rev="0"/>
                  </a:camera>
                  <a:lightRig rig="legacyFlat1" dir="t"/>
                </a:scene3d>
                <a:sp3d extrusionH="36500" prstMaterial="legacyMetal">
                  <a:bevelT w="13500" h="13500" prst="angle"/>
                  <a:bevelB w="13500" h="13500" prst="angle"/>
                  <a:extrusionClr>
                    <a:srgbClr val="333333"/>
                  </a:extrusionClr>
                </a:sp3d>
                <a:extLst>
                  <a:ext uri="{91240B29-F687-4F45-9708-019B960494DF}">
                    <a14:hiddenLine xmlns:a14="http://schemas.microsoft.com/office/drawing/2010/main" w="9525">
                      <a:noFill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rotWithShape="0">
                          <a:srgbClr val="1C1C1C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tr-TR"/>
                </a:p>
              </p:txBody>
            </p:sp>
            <p:sp>
              <p:nvSpPr>
                <p:cNvPr id="57391" name="Freeform 47"/>
                <p:cNvSpPr>
                  <a:spLocks/>
                </p:cNvSpPr>
                <p:nvPr/>
              </p:nvSpPr>
              <p:spPr bwMode="gray">
                <a:xfrm flipH="1">
                  <a:off x="313" y="2837"/>
                  <a:ext cx="433" cy="1097"/>
                </a:xfrm>
                <a:custGeom>
                  <a:avLst/>
                  <a:gdLst>
                    <a:gd name="T0" fmla="*/ 103 w 224"/>
                    <a:gd name="T1" fmla="*/ 101 h 569"/>
                    <a:gd name="T2" fmla="*/ 74 w 224"/>
                    <a:gd name="T3" fmla="*/ 50 h 569"/>
                    <a:gd name="T4" fmla="*/ 121 w 224"/>
                    <a:gd name="T5" fmla="*/ 1 h 569"/>
                    <a:gd name="T6" fmla="*/ 171 w 224"/>
                    <a:gd name="T7" fmla="*/ 52 h 569"/>
                    <a:gd name="T8" fmla="*/ 135 w 224"/>
                    <a:gd name="T9" fmla="*/ 101 h 569"/>
                    <a:gd name="T10" fmla="*/ 134 w 224"/>
                    <a:gd name="T11" fmla="*/ 124 h 569"/>
                    <a:gd name="T12" fmla="*/ 209 w 224"/>
                    <a:gd name="T13" fmla="*/ 145 h 569"/>
                    <a:gd name="T14" fmla="*/ 221 w 224"/>
                    <a:gd name="T15" fmla="*/ 204 h 569"/>
                    <a:gd name="T16" fmla="*/ 218 w 224"/>
                    <a:gd name="T17" fmla="*/ 321 h 569"/>
                    <a:gd name="T18" fmla="*/ 209 w 224"/>
                    <a:gd name="T19" fmla="*/ 365 h 569"/>
                    <a:gd name="T20" fmla="*/ 196 w 224"/>
                    <a:gd name="T21" fmla="*/ 308 h 569"/>
                    <a:gd name="T22" fmla="*/ 187 w 224"/>
                    <a:gd name="T23" fmla="*/ 202 h 569"/>
                    <a:gd name="T24" fmla="*/ 170 w 224"/>
                    <a:gd name="T25" fmla="*/ 321 h 569"/>
                    <a:gd name="T26" fmla="*/ 144 w 224"/>
                    <a:gd name="T27" fmla="*/ 569 h 569"/>
                    <a:gd name="T28" fmla="*/ 78 w 224"/>
                    <a:gd name="T29" fmla="*/ 565 h 569"/>
                    <a:gd name="T30" fmla="*/ 50 w 224"/>
                    <a:gd name="T31" fmla="*/ 325 h 569"/>
                    <a:gd name="T32" fmla="*/ 33 w 224"/>
                    <a:gd name="T33" fmla="*/ 208 h 569"/>
                    <a:gd name="T34" fmla="*/ 25 w 224"/>
                    <a:gd name="T35" fmla="*/ 310 h 569"/>
                    <a:gd name="T36" fmla="*/ 12 w 224"/>
                    <a:gd name="T37" fmla="*/ 365 h 569"/>
                    <a:gd name="T38" fmla="*/ 1 w 224"/>
                    <a:gd name="T39" fmla="*/ 305 h 569"/>
                    <a:gd name="T40" fmla="*/ 7 w 224"/>
                    <a:gd name="T41" fmla="*/ 184 h 569"/>
                    <a:gd name="T42" fmla="*/ 23 w 224"/>
                    <a:gd name="T43" fmla="*/ 140 h 569"/>
                    <a:gd name="T44" fmla="*/ 102 w 224"/>
                    <a:gd name="T45" fmla="*/ 124 h 569"/>
                    <a:gd name="T46" fmla="*/ 103 w 224"/>
                    <a:gd name="T47" fmla="*/ 101 h 5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4" h="569">
                      <a:moveTo>
                        <a:pt x="103" y="101"/>
                      </a:moveTo>
                      <a:cubicBezTo>
                        <a:pt x="87" y="94"/>
                        <a:pt x="75" y="75"/>
                        <a:pt x="74" y="50"/>
                      </a:cubicBezTo>
                      <a:cubicBezTo>
                        <a:pt x="72" y="26"/>
                        <a:pt x="90" y="0"/>
                        <a:pt x="121" y="1"/>
                      </a:cubicBezTo>
                      <a:cubicBezTo>
                        <a:pt x="152" y="2"/>
                        <a:pt x="172" y="18"/>
                        <a:pt x="171" y="52"/>
                      </a:cubicBezTo>
                      <a:cubicBezTo>
                        <a:pt x="170" y="85"/>
                        <a:pt x="151" y="96"/>
                        <a:pt x="135" y="101"/>
                      </a:cubicBezTo>
                      <a:cubicBezTo>
                        <a:pt x="132" y="111"/>
                        <a:pt x="132" y="118"/>
                        <a:pt x="134" y="124"/>
                      </a:cubicBezTo>
                      <a:cubicBezTo>
                        <a:pt x="151" y="131"/>
                        <a:pt x="194" y="132"/>
                        <a:pt x="209" y="145"/>
                      </a:cubicBezTo>
                      <a:cubicBezTo>
                        <a:pt x="224" y="156"/>
                        <a:pt x="219" y="175"/>
                        <a:pt x="221" y="204"/>
                      </a:cubicBezTo>
                      <a:lnTo>
                        <a:pt x="218" y="321"/>
                      </a:lnTo>
                      <a:cubicBezTo>
                        <a:pt x="216" y="348"/>
                        <a:pt x="212" y="367"/>
                        <a:pt x="209" y="365"/>
                      </a:cubicBezTo>
                      <a:cubicBezTo>
                        <a:pt x="199" y="370"/>
                        <a:pt x="200" y="335"/>
                        <a:pt x="196" y="308"/>
                      </a:cubicBezTo>
                      <a:lnTo>
                        <a:pt x="187" y="202"/>
                      </a:lnTo>
                      <a:cubicBezTo>
                        <a:pt x="182" y="204"/>
                        <a:pt x="177" y="260"/>
                        <a:pt x="170" y="321"/>
                      </a:cubicBezTo>
                      <a:lnTo>
                        <a:pt x="144" y="569"/>
                      </a:lnTo>
                      <a:lnTo>
                        <a:pt x="78" y="565"/>
                      </a:lnTo>
                      <a:lnTo>
                        <a:pt x="50" y="325"/>
                      </a:lnTo>
                      <a:cubicBezTo>
                        <a:pt x="39" y="255"/>
                        <a:pt x="37" y="211"/>
                        <a:pt x="33" y="208"/>
                      </a:cubicBezTo>
                      <a:lnTo>
                        <a:pt x="25" y="310"/>
                      </a:lnTo>
                      <a:cubicBezTo>
                        <a:pt x="22" y="336"/>
                        <a:pt x="16" y="366"/>
                        <a:pt x="12" y="365"/>
                      </a:cubicBezTo>
                      <a:cubicBezTo>
                        <a:pt x="4" y="365"/>
                        <a:pt x="2" y="335"/>
                        <a:pt x="1" y="305"/>
                      </a:cubicBezTo>
                      <a:cubicBezTo>
                        <a:pt x="0" y="275"/>
                        <a:pt x="3" y="212"/>
                        <a:pt x="7" y="184"/>
                      </a:cubicBezTo>
                      <a:cubicBezTo>
                        <a:pt x="12" y="157"/>
                        <a:pt x="7" y="150"/>
                        <a:pt x="23" y="140"/>
                      </a:cubicBezTo>
                      <a:cubicBezTo>
                        <a:pt x="39" y="131"/>
                        <a:pt x="89" y="131"/>
                        <a:pt x="102" y="124"/>
                      </a:cubicBezTo>
                      <a:cubicBezTo>
                        <a:pt x="106" y="120"/>
                        <a:pt x="108" y="108"/>
                        <a:pt x="103" y="101"/>
                      </a:cubicBezTo>
                      <a:close/>
                    </a:path>
                  </a:pathLst>
                </a:custGeom>
                <a:gradFill rotWithShape="1">
                  <a:gsLst>
                    <a:gs pos="0">
                      <a:srgbClr val="DDDDDD">
                        <a:gamma/>
                        <a:tint val="66667"/>
                        <a:invGamma/>
                      </a:srgbClr>
                    </a:gs>
                    <a:gs pos="100000">
                      <a:srgbClr val="DDDDDD"/>
                    </a:gs>
                  </a:gsLst>
                  <a:lin ang="2700000" scaled="1"/>
                </a:gradFill>
                <a:ln>
                  <a:noFill/>
                </a:ln>
                <a:effectLst/>
                <a:scene3d>
                  <a:camera prst="legacyPerspectiveTopRight">
                    <a:rot lat="0" lon="19199999" rev="0"/>
                  </a:camera>
                  <a:lightRig rig="legacyFlat1" dir="t"/>
                </a:scene3d>
                <a:sp3d extrusionH="36500" prstMaterial="legacyMetal">
                  <a:bevelT w="13500" h="13500" prst="angle"/>
                  <a:bevelB w="13500" h="13500" prst="angle"/>
                  <a:extrusionClr>
                    <a:srgbClr val="333333"/>
                  </a:extrusionClr>
                </a:sp3d>
                <a:extLst>
                  <a:ext uri="{91240B29-F687-4F45-9708-019B960494DF}">
                    <a14:hiddenLine xmlns:a14="http://schemas.microsoft.com/office/drawing/2010/main" w="9525">
                      <a:noFill/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sy="50000" rotWithShape="0">
                          <a:srgbClr val="1C1C1C">
                            <a:alpha val="50000"/>
                          </a:srgbClr>
                        </a:outerShdw>
                      </a:effectLst>
                    </a14:hiddenEffects>
                  </a:ext>
                </a:extLst>
              </p:spPr>
              <p:txBody>
                <a:bodyPr>
                  <a:flatTx/>
                </a:bodyPr>
                <a:lstStyle/>
                <a:p>
                  <a:endParaRPr lang="tr-TR"/>
                </a:p>
              </p:txBody>
            </p:sp>
          </p:grpSp>
        </p:grpSp>
      </p:grpSp>
      <p:sp>
        <p:nvSpPr>
          <p:cNvPr id="57392" name="Rectangle 48"/>
          <p:cNvSpPr>
            <a:spLocks noGrp="1" noChangeArrowheads="1"/>
          </p:cNvSpPr>
          <p:nvPr>
            <p:ph type="title"/>
          </p:nvPr>
        </p:nvSpPr>
        <p:spPr>
          <a:xfrm>
            <a:off x="310036" y="116468"/>
            <a:ext cx="9087469" cy="1143000"/>
          </a:xfrm>
          <a:noFill/>
          <a:ln/>
        </p:spPr>
        <p:txBody>
          <a:bodyPr/>
          <a:lstStyle/>
          <a:p>
            <a:r>
              <a:rPr lang="hr-HR" sz="3200">
                <a:latin typeface="Calibri" panose="020F0502020204030204" pitchFamily="34" charset="0"/>
              </a:rPr>
              <a:t>Trenutačna struktura upravljanja gotovinskim sredstvima i dugom – II.</a:t>
            </a:r>
          </a:p>
        </p:txBody>
      </p:sp>
      <p:grpSp>
        <p:nvGrpSpPr>
          <p:cNvPr id="24" name="Grup 23"/>
          <p:cNvGrpSpPr/>
          <p:nvPr/>
        </p:nvGrpSpPr>
        <p:grpSpPr>
          <a:xfrm>
            <a:off x="973518" y="4245874"/>
            <a:ext cx="6646482" cy="2424923"/>
            <a:chOff x="973518" y="4245874"/>
            <a:chExt cx="6361551" cy="2424923"/>
          </a:xfrm>
        </p:grpSpPr>
        <p:sp>
          <p:nvSpPr>
            <p:cNvPr id="51" name="AutoShape 3"/>
            <p:cNvSpPr>
              <a:spLocks noChangeArrowheads="1"/>
            </p:cNvSpPr>
            <p:nvPr/>
          </p:nvSpPr>
          <p:spPr bwMode="gray">
            <a:xfrm>
              <a:off x="4775176" y="4637745"/>
              <a:ext cx="2513437" cy="1914096"/>
            </a:xfrm>
            <a:prstGeom prst="roundRect">
              <a:avLst>
                <a:gd name="adj" fmla="val 8014"/>
              </a:avLst>
            </a:prstGeom>
            <a:solidFill>
              <a:srgbClr val="FFFFFF"/>
            </a:solidFill>
            <a:ln w="28575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2" name="AutoShape 4"/>
            <p:cNvSpPr>
              <a:spLocks noChangeArrowheads="1"/>
            </p:cNvSpPr>
            <p:nvPr/>
          </p:nvSpPr>
          <p:spPr bwMode="gray">
            <a:xfrm>
              <a:off x="4831186" y="4683003"/>
              <a:ext cx="2384614" cy="1815852"/>
            </a:xfrm>
            <a:prstGeom prst="roundRect">
              <a:avLst>
                <a:gd name="adj" fmla="val 7912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>
                          <a:gamma/>
                          <a:tint val="38039"/>
                          <a:invGamma/>
                        </a:schemeClr>
                      </a:gs>
                      <a:gs pos="100000">
                        <a:schemeClr val="accent1">
                          <a:alpha val="50000"/>
                        </a:schemeClr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grpSp>
          <p:nvGrpSpPr>
            <p:cNvPr id="18" name="Group 5"/>
            <p:cNvGrpSpPr>
              <a:grpSpLocks/>
            </p:cNvGrpSpPr>
            <p:nvPr/>
          </p:nvGrpSpPr>
          <p:grpSpPr bwMode="auto">
            <a:xfrm>
              <a:off x="973518" y="4245874"/>
              <a:ext cx="2520437" cy="324535"/>
              <a:chOff x="752" y="1413"/>
              <a:chExt cx="1321" cy="294"/>
            </a:xfrm>
          </p:grpSpPr>
          <p:sp>
            <p:nvSpPr>
              <p:cNvPr id="82" name="AutoShape 6"/>
              <p:cNvSpPr>
                <a:spLocks noChangeArrowheads="1"/>
              </p:cNvSpPr>
              <p:nvPr/>
            </p:nvSpPr>
            <p:spPr bwMode="gray">
              <a:xfrm>
                <a:off x="752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2">
                      <a:gamma/>
                      <a:shade val="79216"/>
                      <a:invGamma/>
                    </a:schemeClr>
                  </a:gs>
                  <a:gs pos="50000">
                    <a:schemeClr val="accent2"/>
                  </a:gs>
                  <a:gs pos="100000">
                    <a:schemeClr val="accent2">
                      <a:gamma/>
                      <a:shade val="79216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12700">
                    <a:solidFill>
                      <a:srgbClr val="659A1E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3" name="AutoShape 7"/>
              <p:cNvSpPr>
                <a:spLocks noChangeArrowheads="1"/>
              </p:cNvSpPr>
              <p:nvPr/>
            </p:nvSpPr>
            <p:spPr bwMode="gray">
              <a:xfrm flipH="1">
                <a:off x="200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4" name="AutoShape 8"/>
              <p:cNvSpPr>
                <a:spLocks noChangeArrowheads="1"/>
              </p:cNvSpPr>
              <p:nvPr/>
            </p:nvSpPr>
            <p:spPr bwMode="gray">
              <a:xfrm>
                <a:off x="766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19" name="Group 9"/>
            <p:cNvGrpSpPr>
              <a:grpSpLocks/>
            </p:cNvGrpSpPr>
            <p:nvPr/>
          </p:nvGrpSpPr>
          <p:grpSpPr bwMode="auto">
            <a:xfrm>
              <a:off x="4752773" y="4245874"/>
              <a:ext cx="2520437" cy="324535"/>
              <a:chOff x="3623" y="1413"/>
              <a:chExt cx="1321" cy="294"/>
            </a:xfrm>
          </p:grpSpPr>
          <p:sp>
            <p:nvSpPr>
              <p:cNvPr id="79" name="AutoShape 10"/>
              <p:cNvSpPr>
                <a:spLocks noChangeArrowheads="1"/>
              </p:cNvSpPr>
              <p:nvPr/>
            </p:nvSpPr>
            <p:spPr bwMode="gray">
              <a:xfrm>
                <a:off x="3623" y="1413"/>
                <a:ext cx="1321" cy="294"/>
              </a:xfrm>
              <a:prstGeom prst="roundRect">
                <a:avLst>
                  <a:gd name="adj" fmla="val 50000"/>
                </a:avLst>
              </a:prstGeom>
              <a:gradFill rotWithShape="1">
                <a:gsLst>
                  <a:gs pos="0">
                    <a:schemeClr val="accent1">
                      <a:gamma/>
                      <a:shade val="89020"/>
                      <a:invGamma/>
                    </a:schemeClr>
                  </a:gs>
                  <a:gs pos="50000">
                    <a:schemeClr val="accent1"/>
                  </a:gs>
                  <a:gs pos="100000">
                    <a:schemeClr val="accent1">
                      <a:gamma/>
                      <a:shade val="89020"/>
                      <a:invGamma/>
                    </a:schemeClr>
                  </a:gs>
                </a:gsLst>
                <a:lin ang="0" scaled="1"/>
              </a:gradFill>
              <a:ln w="12700">
                <a:solidFill>
                  <a:schemeClr val="accent1"/>
                </a:solidFill>
                <a:round/>
                <a:headEnd/>
                <a:tailEnd/>
              </a:ln>
              <a:effectLst>
                <a:outerShdw dist="53882" dir="2700000" algn="ctr" rotWithShape="0">
                  <a:srgbClr val="292929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0" name="AutoShape 11"/>
              <p:cNvSpPr>
                <a:spLocks noChangeArrowheads="1"/>
              </p:cNvSpPr>
              <p:nvPr/>
            </p:nvSpPr>
            <p:spPr bwMode="gray">
              <a:xfrm flipH="1">
                <a:off x="4878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81" name="AutoShape 12"/>
              <p:cNvSpPr>
                <a:spLocks noChangeArrowheads="1"/>
              </p:cNvSpPr>
              <p:nvPr/>
            </p:nvSpPr>
            <p:spPr bwMode="gray">
              <a:xfrm>
                <a:off x="3637" y="1457"/>
                <a:ext cx="59" cy="204"/>
              </a:xfrm>
              <a:prstGeom prst="moon">
                <a:avLst>
                  <a:gd name="adj" fmla="val 22032"/>
                </a:avLst>
              </a:prstGeom>
              <a:gradFill rotWithShape="1">
                <a:gsLst>
                  <a:gs pos="0">
                    <a:srgbClr val="FFFFFF">
                      <a:gamma/>
                      <a:shade val="46275"/>
                      <a:invGamma/>
                      <a:alpha val="0"/>
                    </a:srgbClr>
                  </a:gs>
                  <a:gs pos="50000">
                    <a:srgbClr val="FFFFFF">
                      <a:alpha val="84000"/>
                    </a:srgbClr>
                  </a:gs>
                  <a:gs pos="100000">
                    <a:srgbClr val="FFFFFF">
                      <a:gamma/>
                      <a:shade val="46275"/>
                      <a:invGamma/>
                      <a:alpha val="0"/>
                    </a:srgb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55" name="AutoShape 13"/>
            <p:cNvSpPr>
              <a:spLocks noChangeArrowheads="1"/>
            </p:cNvSpPr>
            <p:nvPr/>
          </p:nvSpPr>
          <p:spPr bwMode="gray">
            <a:xfrm>
              <a:off x="1006896" y="4703544"/>
              <a:ext cx="2513434" cy="1814748"/>
            </a:xfrm>
            <a:prstGeom prst="roundRect">
              <a:avLst>
                <a:gd name="adj" fmla="val 8014"/>
              </a:avLst>
            </a:prstGeom>
            <a:solidFill>
              <a:srgbClr val="F8F8F8"/>
            </a:solidFill>
            <a:ln w="9525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6" name="Text Box 18"/>
            <p:cNvSpPr txBox="1">
              <a:spLocks noChangeArrowheads="1"/>
            </p:cNvSpPr>
            <p:nvPr/>
          </p:nvSpPr>
          <p:spPr bwMode="white">
            <a:xfrm>
              <a:off x="1208759" y="4301067"/>
              <a:ext cx="2159269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sz="1200" b="1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Godišnji sastanci</a:t>
              </a:r>
            </a:p>
          </p:txBody>
        </p:sp>
        <p:sp>
          <p:nvSpPr>
            <p:cNvPr id="57" name="Text Box 18"/>
            <p:cNvSpPr txBox="1">
              <a:spLocks noChangeArrowheads="1"/>
            </p:cNvSpPr>
            <p:nvPr/>
          </p:nvSpPr>
          <p:spPr bwMode="white">
            <a:xfrm>
              <a:off x="5035622" y="4301067"/>
              <a:ext cx="1974342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sz="1200" b="1">
                  <a:solidFill>
                    <a:srgbClr val="F8F8F8"/>
                  </a:solidFill>
                  <a:latin typeface="Candara" pitchFamily="34" charset="0"/>
                  <a:cs typeface="Arial" charset="0"/>
                </a:rPr>
                <a:t>Mjesečni sastanci</a:t>
              </a:r>
            </a:p>
          </p:txBody>
        </p:sp>
        <p:sp>
          <p:nvSpPr>
            <p:cNvPr id="58" name="AutoShape 16"/>
            <p:cNvSpPr>
              <a:spLocks noChangeArrowheads="1"/>
            </p:cNvSpPr>
            <p:nvPr/>
          </p:nvSpPr>
          <p:spPr bwMode="blackGray">
            <a:xfrm rot="10806395" flipH="1" flipV="1">
              <a:off x="3571106" y="4674736"/>
              <a:ext cx="1141198" cy="525438"/>
            </a:xfrm>
            <a:prstGeom prst="rightArrow">
              <a:avLst>
                <a:gd name="adj1" fmla="val 46509"/>
                <a:gd name="adj2" fmla="val 37621"/>
              </a:avLst>
            </a:prstGeom>
            <a:gradFill rotWithShape="1">
              <a:gsLst>
                <a:gs pos="0">
                  <a:schemeClr val="accent2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9" name="Rectangle 17"/>
            <p:cNvSpPr>
              <a:spLocks noChangeArrowheads="1"/>
            </p:cNvSpPr>
            <p:nvPr/>
          </p:nvSpPr>
          <p:spPr bwMode="auto">
            <a:xfrm>
              <a:off x="5018132" y="4683003"/>
              <a:ext cx="2096721" cy="4616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hr-HR" sz="1200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Evaluacija makroekonomskih izgleda</a:t>
              </a:r>
            </a:p>
          </p:txBody>
        </p:sp>
        <p:sp>
          <p:nvSpPr>
            <p:cNvPr id="60" name="Rectangle 18"/>
            <p:cNvSpPr>
              <a:spLocks noChangeArrowheads="1"/>
            </p:cNvSpPr>
            <p:nvPr/>
          </p:nvSpPr>
          <p:spPr bwMode="auto">
            <a:xfrm>
              <a:off x="5018132" y="5590929"/>
              <a:ext cx="1981344" cy="2769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>
                <a:buClr>
                  <a:srgbClr val="FF0066"/>
                </a:buClr>
                <a:buSzPct val="75000"/>
                <a:buFont typeface="Arial" charset="0"/>
                <a:buNone/>
              </a:pPr>
              <a:r>
                <a:rPr lang="hr-HR" sz="1200" b="1">
                  <a:solidFill>
                    <a:schemeClr val="accent1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Candara" pitchFamily="34" charset="0"/>
                  <a:cs typeface="Arial" charset="0"/>
                </a:rPr>
                <a:t> Pitanja duga i rizika</a:t>
              </a:r>
            </a:p>
          </p:txBody>
        </p:sp>
        <p:sp>
          <p:nvSpPr>
            <p:cNvPr id="61" name="Text Box 19"/>
            <p:cNvSpPr txBox="1">
              <a:spLocks noChangeArrowheads="1"/>
            </p:cNvSpPr>
            <p:nvPr/>
          </p:nvSpPr>
          <p:spPr bwMode="gray">
            <a:xfrm>
              <a:off x="4914500" y="5056920"/>
              <a:ext cx="2217985" cy="5539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hr-HR" sz="100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Gospodarski uvjeti na globalnoj razini</a:t>
              </a: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hr-HR" sz="100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Makroekonomski pokazatelji</a:t>
              </a: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hr-HR" sz="100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Pregled financijskog sektora</a:t>
              </a:r>
            </a:p>
          </p:txBody>
        </p:sp>
        <p:sp>
          <p:nvSpPr>
            <p:cNvPr id="62" name="Text Box 20"/>
            <p:cNvSpPr txBox="1">
              <a:spLocks noChangeArrowheads="1"/>
            </p:cNvSpPr>
            <p:nvPr/>
          </p:nvSpPr>
          <p:spPr bwMode="gray">
            <a:xfrm>
              <a:off x="4831185" y="5809023"/>
              <a:ext cx="2503884" cy="86177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hr-HR" sz="100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Proračunska ostvarenja i projekcije</a:t>
              </a: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hr-HR" sz="100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Ostvarena gotovinska sredstva i projekcije</a:t>
              </a: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hr-HR" sz="100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Strana i domaća tržišta zaduživanja</a:t>
              </a:r>
            </a:p>
            <a:p>
              <a:pPr marL="171450" indent="-171450" algn="l" eaLnBrk="0" hangingPunct="0">
                <a:buFont typeface="Arial" panose="020B0604020202020204" pitchFamily="34" charset="0"/>
                <a:buChar char="•"/>
              </a:pPr>
              <a:r>
                <a:rPr lang="hr-HR" sz="1000">
                  <a:solidFill>
                    <a:srgbClr val="1C1C1C"/>
                  </a:solidFill>
                  <a:latin typeface="Candara" pitchFamily="34" charset="0"/>
                  <a:cs typeface="Arial" charset="0"/>
                </a:rPr>
                <a:t>Pregled rizika</a:t>
              </a:r>
            </a:p>
          </p:txBody>
        </p:sp>
        <p:grpSp>
          <p:nvGrpSpPr>
            <p:cNvPr id="20" name="Group 21"/>
            <p:cNvGrpSpPr>
              <a:grpSpLocks/>
            </p:cNvGrpSpPr>
            <p:nvPr/>
          </p:nvGrpSpPr>
          <p:grpSpPr bwMode="auto">
            <a:xfrm>
              <a:off x="4891397" y="4784558"/>
              <a:ext cx="148426" cy="117009"/>
              <a:chOff x="2928" y="2208"/>
              <a:chExt cx="262" cy="262"/>
            </a:xfrm>
          </p:grpSpPr>
          <p:sp>
            <p:nvSpPr>
              <p:cNvPr id="77" name="Oval 22"/>
              <p:cNvSpPr>
                <a:spLocks noChangeArrowheads="1"/>
              </p:cNvSpPr>
              <p:nvPr/>
            </p:nvSpPr>
            <p:spPr bwMode="gray">
              <a:xfrm>
                <a:off x="2928" y="2208"/>
                <a:ext cx="262" cy="262"/>
              </a:xfrm>
              <a:prstGeom prst="ellipse">
                <a:avLst/>
              </a:prstGeom>
              <a:gradFill rotWithShape="1">
                <a:gsLst>
                  <a:gs pos="0">
                    <a:srgbClr val="223864">
                      <a:gamma/>
                      <a:tint val="28627"/>
                      <a:invGamma/>
                    </a:srgbClr>
                  </a:gs>
                  <a:gs pos="100000">
                    <a:srgbClr val="223864"/>
                  </a:gs>
                </a:gsLst>
                <a:lin ang="2700000" scaled="1"/>
              </a:gradFill>
              <a:ln w="12700">
                <a:solidFill>
                  <a:srgbClr val="F8F8F8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B2B2B2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8" name="Oval 23"/>
              <p:cNvSpPr>
                <a:spLocks noChangeArrowheads="1"/>
              </p:cNvSpPr>
              <p:nvPr/>
            </p:nvSpPr>
            <p:spPr bwMode="gray">
              <a:xfrm>
                <a:off x="2949" y="2230"/>
                <a:ext cx="218" cy="21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6352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dist="17961" dir="2700000" algn="ctr" rotWithShape="0">
                  <a:srgbClr val="B2B2B2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12700">
                    <a:solidFill>
                      <a:srgbClr val="DDDDDD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grpSp>
          <p:nvGrpSpPr>
            <p:cNvPr id="21" name="Group 24"/>
            <p:cNvGrpSpPr>
              <a:grpSpLocks/>
            </p:cNvGrpSpPr>
            <p:nvPr/>
          </p:nvGrpSpPr>
          <p:grpSpPr bwMode="auto">
            <a:xfrm>
              <a:off x="4891397" y="5681997"/>
              <a:ext cx="148426" cy="117009"/>
              <a:chOff x="2928" y="2208"/>
              <a:chExt cx="262" cy="262"/>
            </a:xfrm>
          </p:grpSpPr>
          <p:sp>
            <p:nvSpPr>
              <p:cNvPr id="75" name="Oval 25"/>
              <p:cNvSpPr>
                <a:spLocks noChangeArrowheads="1"/>
              </p:cNvSpPr>
              <p:nvPr/>
            </p:nvSpPr>
            <p:spPr bwMode="gray">
              <a:xfrm>
                <a:off x="2928" y="2208"/>
                <a:ext cx="262" cy="262"/>
              </a:xfrm>
              <a:prstGeom prst="ellipse">
                <a:avLst/>
              </a:prstGeom>
              <a:gradFill rotWithShape="1">
                <a:gsLst>
                  <a:gs pos="0">
                    <a:srgbClr val="223864">
                      <a:gamma/>
                      <a:tint val="28627"/>
                      <a:invGamma/>
                    </a:srgbClr>
                  </a:gs>
                  <a:gs pos="100000">
                    <a:srgbClr val="223864"/>
                  </a:gs>
                </a:gsLst>
                <a:lin ang="2700000" scaled="1"/>
              </a:gradFill>
              <a:ln w="12700">
                <a:solidFill>
                  <a:srgbClr val="F8F8F8"/>
                </a:solidFill>
                <a:round/>
                <a:headEnd/>
                <a:tailEnd/>
              </a:ln>
              <a:effectLst>
                <a:outerShdw dist="35921" dir="2700000" algn="ctr" rotWithShape="0">
                  <a:srgbClr val="B2B2B2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endParaRPr lang="tr-TR"/>
              </a:p>
            </p:txBody>
          </p:sp>
          <p:sp>
            <p:nvSpPr>
              <p:cNvPr id="76" name="Oval 26"/>
              <p:cNvSpPr>
                <a:spLocks noChangeArrowheads="1"/>
              </p:cNvSpPr>
              <p:nvPr/>
            </p:nvSpPr>
            <p:spPr bwMode="gray">
              <a:xfrm>
                <a:off x="2949" y="2230"/>
                <a:ext cx="218" cy="218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1">
                      <a:gamma/>
                      <a:tint val="63529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>
                <a:outerShdw dist="17961" dir="2700000" algn="ctr" rotWithShape="0">
                  <a:srgbClr val="B2B2B2">
                    <a:alpha val="50000"/>
                  </a:srgbClr>
                </a:outerShdw>
              </a:effectLst>
              <a:extLst>
                <a:ext uri="{91240B29-F687-4F45-9708-019B960494DF}">
                  <a14:hiddenLine xmlns:a14="http://schemas.microsoft.com/office/drawing/2010/main" w="12700">
                    <a:solidFill>
                      <a:srgbClr val="DDDDDD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tr-TR"/>
              </a:p>
            </p:txBody>
          </p:sp>
        </p:grpSp>
        <p:sp>
          <p:nvSpPr>
            <p:cNvPr id="66" name="AutoShape 28"/>
            <p:cNvSpPr>
              <a:spLocks noChangeArrowheads="1"/>
            </p:cNvSpPr>
            <p:nvPr/>
          </p:nvSpPr>
          <p:spPr bwMode="gray">
            <a:xfrm>
              <a:off x="1040730" y="4795597"/>
              <a:ext cx="2380413" cy="406221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C68AD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67" name="AutoShape 29"/>
            <p:cNvSpPr>
              <a:spLocks noChangeArrowheads="1"/>
            </p:cNvSpPr>
            <p:nvPr/>
          </p:nvSpPr>
          <p:spPr bwMode="gray">
            <a:xfrm>
              <a:off x="1005693" y="5396156"/>
              <a:ext cx="2362335" cy="344345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C68AD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000"/>
            </a:p>
          </p:txBody>
        </p:sp>
        <p:sp>
          <p:nvSpPr>
            <p:cNvPr id="68" name="AutoShape 30"/>
            <p:cNvSpPr>
              <a:spLocks noChangeArrowheads="1"/>
            </p:cNvSpPr>
            <p:nvPr/>
          </p:nvSpPr>
          <p:spPr bwMode="gray">
            <a:xfrm>
              <a:off x="1022489" y="5867929"/>
              <a:ext cx="2380413" cy="366906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alpha val="5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57150" algn="ctr">
                  <a:solidFill>
                    <a:srgbClr val="C68AD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sz="1000"/>
            </a:p>
          </p:txBody>
        </p:sp>
        <p:sp>
          <p:nvSpPr>
            <p:cNvPr id="69" name="Rectangle 31"/>
            <p:cNvSpPr>
              <a:spLocks noChangeArrowheads="1"/>
            </p:cNvSpPr>
            <p:nvPr/>
          </p:nvSpPr>
          <p:spPr bwMode="gray">
            <a:xfrm>
              <a:off x="1068734" y="4848582"/>
              <a:ext cx="2443298" cy="258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90000"/>
                </a:lnSpc>
                <a:buFont typeface="Wingdings" pitchFamily="2" charset="2"/>
                <a:buChar char="§"/>
              </a:pPr>
              <a:r>
                <a:rPr lang="hr-HR" sz="1200" b="1">
                  <a:latin typeface="Candara" pitchFamily="34" charset="0"/>
                  <a:cs typeface="Arial" charset="0"/>
                </a:rPr>
                <a:t> Ključne godišnje strategije i ograničenja</a:t>
              </a:r>
            </a:p>
          </p:txBody>
        </p:sp>
        <p:sp>
          <p:nvSpPr>
            <p:cNvPr id="70" name="Rectangle 32"/>
            <p:cNvSpPr>
              <a:spLocks noChangeArrowheads="1"/>
            </p:cNvSpPr>
            <p:nvPr/>
          </p:nvSpPr>
          <p:spPr bwMode="gray">
            <a:xfrm>
              <a:off x="1103233" y="5380558"/>
              <a:ext cx="2108269" cy="2585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90000"/>
                </a:lnSpc>
                <a:buFont typeface="Wingdings" pitchFamily="2" charset="2"/>
                <a:buChar char="§"/>
              </a:pPr>
              <a:r>
                <a:rPr lang="hr-HR" sz="1200" b="1">
                  <a:latin typeface="Candara" pitchFamily="34" charset="0"/>
                  <a:cs typeface="Arial" charset="0"/>
                </a:rPr>
                <a:t> Godišnji program zaduženja</a:t>
              </a:r>
            </a:p>
          </p:txBody>
        </p:sp>
        <p:sp>
          <p:nvSpPr>
            <p:cNvPr id="71" name="Rectangle 33"/>
            <p:cNvSpPr>
              <a:spLocks noChangeArrowheads="1"/>
            </p:cNvSpPr>
            <p:nvPr/>
          </p:nvSpPr>
          <p:spPr bwMode="gray">
            <a:xfrm>
              <a:off x="1034726" y="5818241"/>
              <a:ext cx="2114549" cy="466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gradFill rotWithShape="1">
                    <a:gsLst>
                      <a:gs pos="0">
                        <a:schemeClr val="accent1"/>
                      </a:gs>
                      <a:gs pos="50000">
                        <a:schemeClr val="bg1"/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>
                <a:lnSpc>
                  <a:spcPct val="90000"/>
                </a:lnSpc>
                <a:buFont typeface="Wingdings" pitchFamily="2" charset="2"/>
                <a:buChar char="§"/>
              </a:pPr>
              <a:r>
                <a:rPr lang="hr-HR" sz="1600" b="1" dirty="0">
                  <a:latin typeface="Candara" pitchFamily="34" charset="0"/>
                  <a:cs typeface="Arial" charset="0"/>
                </a:rPr>
                <a:t> </a:t>
              </a:r>
              <a:r>
                <a:rPr lang="hr-HR" sz="1100" b="1" dirty="0">
                  <a:latin typeface="Candara" pitchFamily="34" charset="0"/>
                  <a:cs typeface="Arial" charset="0"/>
                </a:rPr>
                <a:t>Jamstvo i ograničenja posudbe </a:t>
              </a:r>
              <a:endParaRPr lang="en-US" sz="1100" b="1" dirty="0">
                <a:latin typeface="Candara" pitchFamily="34" charset="0"/>
                <a:cs typeface="Arial" charset="0"/>
              </a:endParaRPr>
            </a:p>
            <a:p>
              <a:pPr algn="l">
                <a:lnSpc>
                  <a:spcPct val="90000"/>
                </a:lnSpc>
              </a:pPr>
              <a:r>
                <a:rPr lang="en-US" sz="1100" b="1" dirty="0">
                  <a:latin typeface="Candara" pitchFamily="34" charset="0"/>
                  <a:cs typeface="Arial" charset="0"/>
                </a:rPr>
                <a:t>     </a:t>
              </a:r>
              <a:r>
                <a:rPr lang="hr-HR" sz="1100" b="1" dirty="0">
                  <a:latin typeface="Candara" pitchFamily="34" charset="0"/>
                  <a:cs typeface="Arial" charset="0"/>
                </a:rPr>
                <a:t>trećim osobama</a:t>
              </a:r>
              <a:endParaRPr lang="hr-HR" sz="1600" b="1" dirty="0">
                <a:latin typeface="Candara" pitchFamily="34" charset="0"/>
                <a:cs typeface="Arial" charset="0"/>
              </a:endParaRPr>
            </a:p>
          </p:txBody>
        </p:sp>
        <p:sp>
          <p:nvSpPr>
            <p:cNvPr id="72" name="AutoShape 34"/>
            <p:cNvSpPr>
              <a:spLocks noChangeArrowheads="1"/>
            </p:cNvSpPr>
            <p:nvPr/>
          </p:nvSpPr>
          <p:spPr bwMode="blackGray">
            <a:xfrm rot="10793605" flipV="1">
              <a:off x="3563810" y="5112688"/>
              <a:ext cx="1143999" cy="525438"/>
            </a:xfrm>
            <a:prstGeom prst="rightArrow">
              <a:avLst>
                <a:gd name="adj1" fmla="val 46509"/>
                <a:gd name="adj2" fmla="val 37713"/>
              </a:avLst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  <a:alpha val="0"/>
                  </a:schemeClr>
                </a:gs>
                <a:gs pos="100000">
                  <a:schemeClr val="accent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96" name="AutoShape 12"/>
          <p:cNvSpPr>
            <a:spLocks noChangeArrowheads="1"/>
          </p:cNvSpPr>
          <p:nvPr/>
        </p:nvSpPr>
        <p:spPr bwMode="gray">
          <a:xfrm>
            <a:off x="3756041" y="5670984"/>
            <a:ext cx="1161340" cy="827563"/>
          </a:xfrm>
          <a:prstGeom prst="roundRect">
            <a:avLst>
              <a:gd name="adj" fmla="val 12699"/>
            </a:avLst>
          </a:prstGeom>
          <a:gradFill rotWithShape="1">
            <a:gsLst>
              <a:gs pos="0">
                <a:schemeClr val="hlink">
                  <a:gamma/>
                  <a:shade val="79216"/>
                  <a:invGamma/>
                </a:schemeClr>
              </a:gs>
              <a:gs pos="100000">
                <a:schemeClr val="hlink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23" name="Grup 22"/>
          <p:cNvGrpSpPr/>
          <p:nvPr/>
        </p:nvGrpSpPr>
        <p:grpSpPr>
          <a:xfrm>
            <a:off x="3871259" y="5670982"/>
            <a:ext cx="982512" cy="763494"/>
            <a:chOff x="3638122" y="5855524"/>
            <a:chExt cx="982512" cy="763494"/>
          </a:xfrm>
        </p:grpSpPr>
        <p:sp>
          <p:nvSpPr>
            <p:cNvPr id="92" name="AutoShape 17"/>
            <p:cNvSpPr>
              <a:spLocks noChangeArrowheads="1"/>
            </p:cNvSpPr>
            <p:nvPr/>
          </p:nvSpPr>
          <p:spPr bwMode="gray">
            <a:xfrm>
              <a:off x="3638122" y="5919595"/>
              <a:ext cx="982512" cy="699423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95" name="Text Box 9"/>
            <p:cNvSpPr txBox="1">
              <a:spLocks noChangeArrowheads="1"/>
            </p:cNvSpPr>
            <p:nvPr/>
          </p:nvSpPr>
          <p:spPr bwMode="gray">
            <a:xfrm>
              <a:off x="3669114" y="5855524"/>
              <a:ext cx="951043" cy="5539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hr-HR" sz="1000" b="1" i="0" dirty="0">
                  <a:solidFill>
                    <a:srgbClr val="000000"/>
                  </a:solidFill>
                  <a:cs typeface="Arial" charset="0"/>
                </a:rPr>
                <a:t>Ovlasti za upravljanje gotovinskim sredstvima i dugom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61997359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31" name="AutoShape 7"/>
          <p:cNvSpPr>
            <a:spLocks noChangeArrowheads="1"/>
          </p:cNvSpPr>
          <p:nvPr/>
        </p:nvSpPr>
        <p:spPr bwMode="ltGray">
          <a:xfrm>
            <a:off x="3486859" y="1790800"/>
            <a:ext cx="2959028" cy="1600200"/>
          </a:xfrm>
          <a:prstGeom prst="roundRect">
            <a:avLst>
              <a:gd name="adj" fmla="val 12699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accent2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32" name="Oval 8"/>
          <p:cNvSpPr>
            <a:spLocks noChangeArrowheads="1"/>
          </p:cNvSpPr>
          <p:nvPr/>
        </p:nvSpPr>
        <p:spPr bwMode="ltGray">
          <a:xfrm>
            <a:off x="3896345" y="1558548"/>
            <a:ext cx="477837" cy="48736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000" b="1"/>
          </a:p>
        </p:txBody>
      </p:sp>
      <p:sp>
        <p:nvSpPr>
          <p:cNvPr id="77833" name="AutoShape 9"/>
          <p:cNvSpPr>
            <a:spLocks noChangeArrowheads="1"/>
          </p:cNvSpPr>
          <p:nvPr/>
        </p:nvSpPr>
        <p:spPr bwMode="ltGray">
          <a:xfrm>
            <a:off x="210487" y="1757094"/>
            <a:ext cx="3077406" cy="1696413"/>
          </a:xfrm>
          <a:prstGeom prst="roundRect">
            <a:avLst>
              <a:gd name="adj" fmla="val 12699"/>
            </a:avLst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7961" dir="13500000" algn="ctr" rotWithShape="0">
                    <a:schemeClr val="folHlink">
                      <a:gamma/>
                      <a:shade val="60000"/>
                      <a:invGamma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34" name="Oval 10"/>
          <p:cNvSpPr>
            <a:spLocks noChangeArrowheads="1"/>
          </p:cNvSpPr>
          <p:nvPr/>
        </p:nvSpPr>
        <p:spPr bwMode="ltGray">
          <a:xfrm>
            <a:off x="495920" y="1530766"/>
            <a:ext cx="477838" cy="487363"/>
          </a:xfrm>
          <a:prstGeom prst="ellipse">
            <a:avLst/>
          </a:prstGeom>
          <a:solidFill>
            <a:schemeClr val="bg1"/>
          </a:solidFill>
          <a:ln w="76200">
            <a:solidFill>
              <a:schemeClr val="folHlink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 altLang="tr-TR" sz="2000" b="1"/>
          </a:p>
        </p:txBody>
      </p:sp>
      <p:sp>
        <p:nvSpPr>
          <p:cNvPr id="77835" name="Rectangle 121"/>
          <p:cNvSpPr>
            <a:spLocks noGrp="1" noChangeArrowheads="1"/>
          </p:cNvSpPr>
          <p:nvPr>
            <p:ph type="title" idx="4294967295"/>
          </p:nvPr>
        </p:nvSpPr>
        <p:spPr>
          <a:xfrm>
            <a:off x="713102" y="218827"/>
            <a:ext cx="7772400" cy="957262"/>
          </a:xfrm>
        </p:spPr>
        <p:txBody>
          <a:bodyPr/>
          <a:lstStyle/>
          <a:p>
            <a:r>
              <a:rPr lang="hr-HR" sz="3200">
                <a:latin typeface="Calibri" panose="020F0502020204030204" pitchFamily="34" charset="0"/>
              </a:rPr>
              <a:t>Poduzete mjere za ograničenje utjecaja pandemije </a:t>
            </a:r>
            <a:br>
              <a:rPr lang="hr-HR" sz="3200">
                <a:latin typeface="Calibri" panose="020F0502020204030204" pitchFamily="34" charset="0"/>
              </a:rPr>
            </a:br>
            <a:endParaRPr lang="hr-HR" sz="3200">
              <a:latin typeface="Calibri" panose="020F0502020204030204" pitchFamily="34" charset="0"/>
            </a:endParaRPr>
          </a:p>
        </p:txBody>
      </p:sp>
      <p:sp>
        <p:nvSpPr>
          <p:cNvPr id="77839" name="AutoShape 15"/>
          <p:cNvSpPr>
            <a:spLocks noChangeArrowheads="1"/>
          </p:cNvSpPr>
          <p:nvPr/>
        </p:nvSpPr>
        <p:spPr bwMode="gray">
          <a:xfrm>
            <a:off x="337170" y="2128026"/>
            <a:ext cx="2759075" cy="1262403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40" name="Text Box 18"/>
          <p:cNvSpPr txBox="1">
            <a:spLocks noChangeArrowheads="1"/>
          </p:cNvSpPr>
          <p:nvPr/>
        </p:nvSpPr>
        <p:spPr bwMode="black">
          <a:xfrm>
            <a:off x="590376" y="1773283"/>
            <a:ext cx="2971800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hr-HR" sz="1600" b="1">
                <a:solidFill>
                  <a:schemeClr val="bg1"/>
                </a:solidFill>
                <a:latin typeface="Candara" pitchFamily="34" charset="0"/>
                <a:cs typeface="Arial" charset="0"/>
              </a:rPr>
              <a:t>Proračunske mjere</a:t>
            </a:r>
          </a:p>
        </p:txBody>
      </p:sp>
      <p:sp>
        <p:nvSpPr>
          <p:cNvPr id="77841" name="Text Box 9"/>
          <p:cNvSpPr txBox="1">
            <a:spLocks noChangeArrowheads="1"/>
          </p:cNvSpPr>
          <p:nvPr/>
        </p:nvSpPr>
        <p:spPr bwMode="gray">
          <a:xfrm>
            <a:off x="260070" y="2163894"/>
            <a:ext cx="319816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Odgoda plaćanja poreza i socijalnog osiguranja za određene industrije i mala poduzeća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Smanjenje PDV-a u određenim sektorima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Novčana pomoć za 5,5 milijuna obitelji s niskim dohotkom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Povećanje najnižeg mjesečnog doplatka za umirovljenike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Plaćanje bonusa zaposlenicima u sektoru javnog zdravstva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Paket potpore MSP-ovima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r>
              <a:rPr lang="hr-H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rPr>
              <a:t>Drugo </a:t>
            </a: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pPr marL="171450" indent="-171450" algn="l">
              <a:buFont typeface="Arial" panose="020B0604020202020204" pitchFamily="34" charset="0"/>
              <a:buChar char="•"/>
            </a:pPr>
            <a:endParaRPr lang="en-US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endParaRPr lang="tr-TR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  <a:p>
            <a:endParaRPr lang="en-US" altLang="tr-TR" sz="1000" b="1" dirty="0">
              <a:solidFill>
                <a:srgbClr val="000000"/>
              </a:solidFill>
              <a:latin typeface="Candara" pitchFamily="34" charset="0"/>
              <a:cs typeface="Arial" charset="0"/>
            </a:endParaRPr>
          </a:p>
        </p:txBody>
      </p:sp>
      <p:sp>
        <p:nvSpPr>
          <p:cNvPr id="77845" name="AutoShape 21"/>
          <p:cNvSpPr>
            <a:spLocks noChangeArrowheads="1"/>
          </p:cNvSpPr>
          <p:nvPr/>
        </p:nvSpPr>
        <p:spPr bwMode="gray">
          <a:xfrm>
            <a:off x="3585003" y="2150859"/>
            <a:ext cx="2681127" cy="107315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noFill/>
          </a:ln>
          <a:effectLst>
            <a:prstShdw prst="shdw18" dist="17961" dir="13500000">
              <a:srgbClr val="FFFFFF">
                <a:gamma/>
                <a:shade val="60000"/>
                <a:invGamma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99DEE7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77846" name="Text Box 18"/>
          <p:cNvSpPr txBox="1">
            <a:spLocks noChangeArrowheads="1"/>
          </p:cNvSpPr>
          <p:nvPr/>
        </p:nvSpPr>
        <p:spPr bwMode="black">
          <a:xfrm>
            <a:off x="3775850" y="1727384"/>
            <a:ext cx="311999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</a:pPr>
            <a:r>
              <a:rPr lang="hr-HR" sz="1400" b="1" dirty="0">
                <a:solidFill>
                  <a:schemeClr val="bg1"/>
                </a:solidFill>
                <a:latin typeface="Candara" pitchFamily="34" charset="0"/>
                <a:cs typeface="Arial" charset="0"/>
              </a:rPr>
              <a:t>Mjere zapošljavanja u okviru </a:t>
            </a:r>
          </a:p>
          <a:p>
            <a:pPr eaLnBrk="1" hangingPunct="1">
              <a:spcBef>
                <a:spcPts val="0"/>
              </a:spcBef>
            </a:pPr>
            <a:r>
              <a:rPr lang="hr-HR" sz="1400" b="1" dirty="0">
                <a:solidFill>
                  <a:schemeClr val="bg1"/>
                </a:solidFill>
                <a:latin typeface="Candara" pitchFamily="34" charset="0"/>
                <a:cs typeface="Arial" charset="0"/>
              </a:rPr>
              <a:t>UIF-a</a:t>
            </a:r>
          </a:p>
        </p:txBody>
      </p:sp>
      <p:sp>
        <p:nvSpPr>
          <p:cNvPr id="77847" name="Text Box 9"/>
          <p:cNvSpPr txBox="1">
            <a:spLocks noChangeArrowheads="1"/>
          </p:cNvSpPr>
          <p:nvPr/>
        </p:nvSpPr>
        <p:spPr bwMode="gray">
          <a:xfrm>
            <a:off x="3616858" y="2236355"/>
            <a:ext cx="2430463" cy="8617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000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Naknada za kratkoročno zaposlenje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000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Novčana potpora plaćama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000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Naknade za nezaposlene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000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Produljena potpora za minimalne plaće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hr-HR" sz="1000" b="1">
                <a:solidFill>
                  <a:srgbClr val="000000"/>
                </a:solidFill>
                <a:latin typeface="Candara" pitchFamily="34" charset="0"/>
                <a:cs typeface="Arial" charset="0"/>
              </a:rPr>
              <a:t>Drugo</a:t>
            </a:r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auto">
          <a:xfrm>
            <a:off x="565037" y="1565691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sz="2000" b="1"/>
              <a:t>1</a:t>
            </a:r>
          </a:p>
        </p:txBody>
      </p:sp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3994037" y="1609724"/>
            <a:ext cx="3254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hr-HR" sz="2000" b="1"/>
              <a:t>2</a:t>
            </a:r>
          </a:p>
        </p:txBody>
      </p:sp>
      <p:grpSp>
        <p:nvGrpSpPr>
          <p:cNvPr id="3" name="Grup 2"/>
          <p:cNvGrpSpPr/>
          <p:nvPr/>
        </p:nvGrpSpPr>
        <p:grpSpPr>
          <a:xfrm>
            <a:off x="6506212" y="1530766"/>
            <a:ext cx="2699980" cy="2324135"/>
            <a:chOff x="2853480" y="3882171"/>
            <a:chExt cx="3514181" cy="2324135"/>
          </a:xfrm>
        </p:grpSpPr>
        <p:sp>
          <p:nvSpPr>
            <p:cNvPr id="77828" name="AutoShape 4"/>
            <p:cNvSpPr>
              <a:spLocks noChangeArrowheads="1"/>
            </p:cNvSpPr>
            <p:nvPr/>
          </p:nvSpPr>
          <p:spPr bwMode="ltGray">
            <a:xfrm>
              <a:off x="2853480" y="4123471"/>
              <a:ext cx="3437049" cy="1600200"/>
            </a:xfrm>
            <a:prstGeom prst="roundRect">
              <a:avLst>
                <a:gd name="adj" fmla="val 12699"/>
              </a:avLst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accent1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7829" name="Oval 5"/>
            <p:cNvSpPr>
              <a:spLocks noChangeArrowheads="1"/>
            </p:cNvSpPr>
            <p:nvPr/>
          </p:nvSpPr>
          <p:spPr bwMode="ltGray">
            <a:xfrm>
              <a:off x="3090128" y="3882171"/>
              <a:ext cx="553400" cy="4873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 sz="2000" b="1"/>
            </a:p>
          </p:txBody>
        </p:sp>
        <p:sp>
          <p:nvSpPr>
            <p:cNvPr id="77836" name="AutoShape 12"/>
            <p:cNvSpPr>
              <a:spLocks noChangeArrowheads="1"/>
            </p:cNvSpPr>
            <p:nvPr/>
          </p:nvSpPr>
          <p:spPr bwMode="gray">
            <a:xfrm>
              <a:off x="3082912" y="4446979"/>
              <a:ext cx="3117902" cy="1177904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77837" name="Text Box 18"/>
            <p:cNvSpPr txBox="1">
              <a:spLocks noChangeArrowheads="1"/>
            </p:cNvSpPr>
            <p:nvPr/>
          </p:nvSpPr>
          <p:spPr bwMode="black">
            <a:xfrm>
              <a:off x="3232166" y="4120820"/>
              <a:ext cx="28194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sz="1600" b="1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 Kreditne mjere</a:t>
              </a:r>
            </a:p>
          </p:txBody>
        </p:sp>
        <p:sp>
          <p:nvSpPr>
            <p:cNvPr id="77838" name="Text Box 9"/>
            <p:cNvSpPr txBox="1">
              <a:spLocks noChangeArrowheads="1"/>
            </p:cNvSpPr>
            <p:nvPr/>
          </p:nvSpPr>
          <p:spPr bwMode="gray">
            <a:xfrm>
              <a:off x="3075186" y="4451980"/>
              <a:ext cx="3292475" cy="175432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hr-HR" sz="1000" b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Odgoda plaćanja zajmova u bankama u državnom vlasništvu 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hr-HR" sz="1000" b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Zajmovi niske kamatne stope za obrtni kapital uz državno jamstvo u svrhu potpore poduzećima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hr-HR" sz="1000" b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Povećanje graničnih vrijednosti Fonda za kreditna jamstva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r>
                <a:rPr lang="hr-HR" sz="1000" b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Drugo</a:t>
              </a: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endParaRPr lang="tr-TR" altLang="tr-TR" sz="12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171450" indent="-171450" algn="l">
                <a:buFont typeface="Arial" panose="020B0604020202020204" pitchFamily="34" charset="0"/>
                <a:buChar char="•"/>
              </a:pPr>
              <a:endParaRPr lang="tr-TR" altLang="tr-TR" sz="12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endParaRPr lang="en-US" altLang="tr-TR" sz="14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77850" name="Text Box 26"/>
            <p:cNvSpPr txBox="1">
              <a:spLocks noChangeArrowheads="1"/>
            </p:cNvSpPr>
            <p:nvPr/>
          </p:nvSpPr>
          <p:spPr bwMode="auto">
            <a:xfrm>
              <a:off x="3200034" y="3922382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sz="2000" b="1"/>
                <a:t>3</a:t>
              </a:r>
            </a:p>
          </p:txBody>
        </p:sp>
      </p:grpSp>
      <p:sp>
        <p:nvSpPr>
          <p:cNvPr id="4" name="Metin kutusu 3"/>
          <p:cNvSpPr txBox="1"/>
          <p:nvPr/>
        </p:nvSpPr>
        <p:spPr>
          <a:xfrm>
            <a:off x="495920" y="1025601"/>
            <a:ext cx="20274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Financijske mjere</a:t>
            </a:r>
          </a:p>
        </p:txBody>
      </p:sp>
      <p:sp>
        <p:nvSpPr>
          <p:cNvPr id="24" name="Metin kutusu 23"/>
          <p:cNvSpPr txBox="1"/>
          <p:nvPr/>
        </p:nvSpPr>
        <p:spPr>
          <a:xfrm>
            <a:off x="411731" y="4631389"/>
            <a:ext cx="220733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600" b="1">
                <a:solidFill>
                  <a:schemeClr val="tx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Regulatorne mjere</a:t>
            </a:r>
          </a:p>
        </p:txBody>
      </p:sp>
      <p:sp>
        <p:nvSpPr>
          <p:cNvPr id="25" name="AutoShape 34"/>
          <p:cNvSpPr>
            <a:spLocks noChangeArrowheads="1"/>
          </p:cNvSpPr>
          <p:nvPr/>
        </p:nvSpPr>
        <p:spPr bwMode="blackGray">
          <a:xfrm rot="5400000" flipV="1">
            <a:off x="1165563" y="3441405"/>
            <a:ext cx="557260" cy="586133"/>
          </a:xfrm>
          <a:prstGeom prst="rightArrow">
            <a:avLst>
              <a:gd name="adj1" fmla="val 46509"/>
              <a:gd name="adj2" fmla="val 37713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6" name="AutoShape 34"/>
          <p:cNvSpPr>
            <a:spLocks noChangeArrowheads="1"/>
          </p:cNvSpPr>
          <p:nvPr/>
        </p:nvSpPr>
        <p:spPr bwMode="blackGray">
          <a:xfrm rot="5400000" flipV="1">
            <a:off x="4539989" y="3324489"/>
            <a:ext cx="661193" cy="525438"/>
          </a:xfrm>
          <a:prstGeom prst="rightArrow">
            <a:avLst>
              <a:gd name="adj1" fmla="val 46509"/>
              <a:gd name="adj2" fmla="val 37713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7" name="AutoShape 34"/>
          <p:cNvSpPr>
            <a:spLocks noChangeArrowheads="1"/>
          </p:cNvSpPr>
          <p:nvPr/>
        </p:nvSpPr>
        <p:spPr bwMode="blackGray">
          <a:xfrm rot="5400000" flipV="1">
            <a:off x="7700372" y="3313537"/>
            <a:ext cx="536289" cy="525438"/>
          </a:xfrm>
          <a:prstGeom prst="rightArrow">
            <a:avLst>
              <a:gd name="adj1" fmla="val 46509"/>
              <a:gd name="adj2" fmla="val 37713"/>
            </a:avLst>
          </a:prstGeom>
          <a:gradFill rotWithShape="1">
            <a:gsLst>
              <a:gs pos="0">
                <a:schemeClr val="accent1">
                  <a:gamma/>
                  <a:tint val="0"/>
                  <a:invGamma/>
                  <a:alpha val="0"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tr-TR"/>
          </a:p>
        </p:txBody>
      </p:sp>
      <p:sp>
        <p:nvSpPr>
          <p:cNvPr id="28" name="Metin kutusu 27"/>
          <p:cNvSpPr txBox="1"/>
          <p:nvPr/>
        </p:nvSpPr>
        <p:spPr>
          <a:xfrm>
            <a:off x="391044" y="3954173"/>
            <a:ext cx="21062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>
                <a:solidFill>
                  <a:srgbClr val="C00000"/>
                </a:solidFill>
              </a:rPr>
              <a:t>Izravan utjecaj na proračun središnje države i gotovinski saldo </a:t>
            </a:r>
          </a:p>
        </p:txBody>
      </p:sp>
      <p:sp>
        <p:nvSpPr>
          <p:cNvPr id="29" name="Metin kutusu 28"/>
          <p:cNvSpPr txBox="1"/>
          <p:nvPr/>
        </p:nvSpPr>
        <p:spPr>
          <a:xfrm>
            <a:off x="3872418" y="3838948"/>
            <a:ext cx="210629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200" b="1">
                <a:solidFill>
                  <a:srgbClr val="C00000"/>
                </a:solidFill>
              </a:rPr>
              <a:t>Utjecaj na potražnju za vladinim obveznicama iz UIF-a</a:t>
            </a:r>
          </a:p>
          <a:p>
            <a:endParaRPr lang="tr-TR" sz="1200" b="1" dirty="0">
              <a:solidFill>
                <a:srgbClr val="C00000"/>
              </a:solidFill>
            </a:endParaRPr>
          </a:p>
        </p:txBody>
      </p:sp>
      <p:sp>
        <p:nvSpPr>
          <p:cNvPr id="30" name="Metin kutusu 29"/>
          <p:cNvSpPr txBox="1"/>
          <p:nvPr/>
        </p:nvSpPr>
        <p:spPr>
          <a:xfrm>
            <a:off x="6827095" y="3734471"/>
            <a:ext cx="2106298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1050" b="1" dirty="0">
                <a:solidFill>
                  <a:srgbClr val="C00000"/>
                </a:solidFill>
              </a:rPr>
              <a:t>Ne postoji neposredan i izravan utjecaj na vladino upravljanje gotovinskim sredstvima i dugom </a:t>
            </a:r>
          </a:p>
          <a:p>
            <a:endParaRPr lang="tr-TR" sz="1050" b="1" dirty="0">
              <a:solidFill>
                <a:srgbClr val="C00000"/>
              </a:solidFill>
            </a:endParaRPr>
          </a:p>
          <a:p>
            <a:r>
              <a:rPr lang="hr-HR" sz="1050" b="1" dirty="0">
                <a:solidFill>
                  <a:srgbClr val="C00000"/>
                </a:solidFill>
              </a:rPr>
              <a:t>Ojačane kapitalne strukture državnih banaka pomoću posebne kategorije posudbe obveznica trećim osobama  </a:t>
            </a:r>
          </a:p>
        </p:txBody>
      </p:sp>
      <p:grpSp>
        <p:nvGrpSpPr>
          <p:cNvPr id="32" name="Grup 31"/>
          <p:cNvGrpSpPr/>
          <p:nvPr/>
        </p:nvGrpSpPr>
        <p:grpSpPr>
          <a:xfrm>
            <a:off x="996216" y="5065020"/>
            <a:ext cx="7460438" cy="1814475"/>
            <a:chOff x="962025" y="1828800"/>
            <a:chExt cx="7460438" cy="2061978"/>
          </a:xfrm>
        </p:grpSpPr>
        <p:sp>
          <p:nvSpPr>
            <p:cNvPr id="33" name="AutoShape 7"/>
            <p:cNvSpPr>
              <a:spLocks noChangeArrowheads="1"/>
            </p:cNvSpPr>
            <p:nvPr/>
          </p:nvSpPr>
          <p:spPr bwMode="ltGray">
            <a:xfrm>
              <a:off x="4572000" y="2057400"/>
              <a:ext cx="3533775" cy="1600200"/>
            </a:xfrm>
            <a:prstGeom prst="roundRect">
              <a:avLst>
                <a:gd name="adj" fmla="val 12699"/>
              </a:avLst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accent2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4" name="Oval 8"/>
            <p:cNvSpPr>
              <a:spLocks noChangeArrowheads="1"/>
            </p:cNvSpPr>
            <p:nvPr/>
          </p:nvSpPr>
          <p:spPr bwMode="ltGray">
            <a:xfrm>
              <a:off x="4779963" y="1828800"/>
              <a:ext cx="477837" cy="4873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 sz="2000" b="1"/>
            </a:p>
          </p:txBody>
        </p:sp>
        <p:sp>
          <p:nvSpPr>
            <p:cNvPr id="35" name="AutoShape 9"/>
            <p:cNvSpPr>
              <a:spLocks noChangeArrowheads="1"/>
            </p:cNvSpPr>
            <p:nvPr/>
          </p:nvSpPr>
          <p:spPr bwMode="ltGray">
            <a:xfrm>
              <a:off x="962025" y="2039938"/>
              <a:ext cx="3381375" cy="1600200"/>
            </a:xfrm>
            <a:prstGeom prst="roundRect">
              <a:avLst>
                <a:gd name="adj" fmla="val 12699"/>
              </a:avLst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chemeClr val="folHlink">
                        <a:gamma/>
                        <a:shade val="60000"/>
                        <a:invGamma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6" name="Oval 10"/>
            <p:cNvSpPr>
              <a:spLocks noChangeArrowheads="1"/>
            </p:cNvSpPr>
            <p:nvPr/>
          </p:nvSpPr>
          <p:spPr bwMode="ltGray">
            <a:xfrm>
              <a:off x="1219200" y="1828800"/>
              <a:ext cx="477838" cy="487363"/>
            </a:xfrm>
            <a:prstGeom prst="ellipse">
              <a:avLst/>
            </a:prstGeom>
            <a:solidFill>
              <a:schemeClr val="bg1"/>
            </a:solidFill>
            <a:ln w="76200">
              <a:solidFill>
                <a:schemeClr val="folHlink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 altLang="tr-TR" sz="2000" b="1"/>
            </a:p>
          </p:txBody>
        </p:sp>
        <p:sp>
          <p:nvSpPr>
            <p:cNvPr id="37" name="AutoShape 15"/>
            <p:cNvSpPr>
              <a:spLocks noChangeArrowheads="1"/>
            </p:cNvSpPr>
            <p:nvPr/>
          </p:nvSpPr>
          <p:spPr bwMode="gray">
            <a:xfrm>
              <a:off x="1071563" y="2468563"/>
              <a:ext cx="3146425" cy="1077912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8" name="Text Box 18"/>
            <p:cNvSpPr txBox="1">
              <a:spLocks noChangeArrowheads="1"/>
            </p:cNvSpPr>
            <p:nvPr/>
          </p:nvSpPr>
          <p:spPr bwMode="black">
            <a:xfrm>
              <a:off x="1422680" y="2035778"/>
              <a:ext cx="2971800" cy="349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sz="14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Mjere u pogledu Središnje banke</a:t>
              </a:r>
            </a:p>
          </p:txBody>
        </p:sp>
        <p:sp>
          <p:nvSpPr>
            <p:cNvPr id="39" name="Text Box 9"/>
            <p:cNvSpPr txBox="1">
              <a:spLocks noChangeArrowheads="1"/>
            </p:cNvSpPr>
            <p:nvPr/>
          </p:nvSpPr>
          <p:spPr bwMode="gray">
            <a:xfrm>
              <a:off x="982821" y="2474256"/>
              <a:ext cx="3484404" cy="14165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hr-H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Povećanje graničnih vrijednosti izravne kupnje 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hr-H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Poseban instrument za likvidnost u svrhu kupnje vrijednosnih papira Riznice u UIF-u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hr-HR" sz="11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 </a:t>
              </a:r>
              <a:r>
                <a:rPr lang="hr-H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Uvođenje jednomjesečnih, tromjesečnih i šestomjesečnih aukcija za devizni </a:t>
              </a:r>
              <a:r>
                <a:rPr lang="hr-HR" sz="900" b="1" dirty="0" err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swap</a:t>
              </a:r>
              <a:endParaRPr lang="hr-HR" sz="9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hr-H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Potpora likvidnosti izvoznika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hr-HR" sz="900" b="1" dirty="0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Drugo</a:t>
              </a:r>
            </a:p>
            <a:p>
              <a:endParaRPr lang="en-US" altLang="tr-TR" sz="1000" b="1" dirty="0">
                <a:solidFill>
                  <a:srgbClr val="000000"/>
                </a:solidFill>
                <a:latin typeface="Candara" pitchFamily="34" charset="0"/>
                <a:cs typeface="Arial" charset="0"/>
              </a:endParaRPr>
            </a:p>
          </p:txBody>
        </p:sp>
        <p:sp>
          <p:nvSpPr>
            <p:cNvPr id="40" name="AutoShape 21"/>
            <p:cNvSpPr>
              <a:spLocks noChangeArrowheads="1"/>
            </p:cNvSpPr>
            <p:nvPr/>
          </p:nvSpPr>
          <p:spPr bwMode="gray">
            <a:xfrm>
              <a:off x="4678363" y="2486025"/>
              <a:ext cx="3322637" cy="1073150"/>
            </a:xfrm>
            <a:prstGeom prst="roundRect">
              <a:avLst>
                <a:gd name="adj" fmla="val 16667"/>
              </a:avLst>
            </a:prstGeom>
            <a:solidFill>
              <a:srgbClr val="FFFFFF"/>
            </a:solidFill>
            <a:ln>
              <a:noFill/>
            </a:ln>
            <a:effectLst>
              <a:prstShdw prst="shdw18" dist="17961" dir="13500000">
                <a:srgbClr val="FFFFFF">
                  <a:gamma/>
                  <a:shade val="60000"/>
                  <a:invGamma/>
                </a:srgbClr>
              </a:prstShdw>
            </a:effectLst>
            <a:extLst>
              <a:ext uri="{91240B29-F687-4F45-9708-019B960494DF}">
                <a14:hiddenLine xmlns:a14="http://schemas.microsoft.com/office/drawing/2010/main" w="9525">
                  <a:solidFill>
                    <a:srgbClr val="99DEE7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41" name="Text Box 18"/>
            <p:cNvSpPr txBox="1">
              <a:spLocks noChangeArrowheads="1"/>
            </p:cNvSpPr>
            <p:nvPr/>
          </p:nvSpPr>
          <p:spPr bwMode="black">
            <a:xfrm>
              <a:off x="4785500" y="2071408"/>
              <a:ext cx="3636963" cy="34975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hr-HR" sz="1400" b="1" dirty="0">
                  <a:solidFill>
                    <a:schemeClr val="bg1"/>
                  </a:solidFill>
                  <a:latin typeface="Candara" pitchFamily="34" charset="0"/>
                  <a:cs typeface="Arial" charset="0"/>
                </a:rPr>
                <a:t>Mjere za nadzorne aktivnosti banaka</a:t>
              </a:r>
            </a:p>
          </p:txBody>
        </p:sp>
        <p:sp>
          <p:nvSpPr>
            <p:cNvPr id="42" name="Text Box 9"/>
            <p:cNvSpPr txBox="1">
              <a:spLocks noChangeArrowheads="1"/>
            </p:cNvSpPr>
            <p:nvPr/>
          </p:nvSpPr>
          <p:spPr bwMode="gray">
            <a:xfrm>
              <a:off x="4714875" y="2470626"/>
              <a:ext cx="3219450" cy="1154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hr-HR" sz="1000" b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Novi omjer imovine za ubrzanje priljeva financijskih sredstava u realni sektor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hr-HR" sz="1000" b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Privremeno izuzeće banaka iz zahtjeva u pogledu omjera pokrića likvidnosti 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hr-HR" sz="1000" b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Mjere izračuna stope adekvatnosti kapitala</a:t>
              </a:r>
            </a:p>
            <a:p>
              <a:pPr marL="285750" indent="-285750" algn="l">
                <a:buFont typeface="Arial" panose="020B0604020202020204" pitchFamily="34" charset="0"/>
                <a:buChar char="•"/>
              </a:pPr>
              <a:r>
                <a:rPr lang="hr-HR" sz="1000" b="1">
                  <a:solidFill>
                    <a:srgbClr val="000000"/>
                  </a:solidFill>
                  <a:latin typeface="Candara" pitchFamily="34" charset="0"/>
                  <a:cs typeface="Arial" charset="0"/>
                </a:rPr>
                <a:t>Drugo</a:t>
              </a:r>
            </a:p>
          </p:txBody>
        </p:sp>
        <p:sp>
          <p:nvSpPr>
            <p:cNvPr id="43" name="Text Box 24"/>
            <p:cNvSpPr txBox="1">
              <a:spLocks noChangeArrowheads="1"/>
            </p:cNvSpPr>
            <p:nvPr/>
          </p:nvSpPr>
          <p:spPr bwMode="auto">
            <a:xfrm>
              <a:off x="1295400" y="1866900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sz="2000" b="1"/>
                <a:t>1</a:t>
              </a:r>
            </a:p>
          </p:txBody>
        </p:sp>
        <p:sp>
          <p:nvSpPr>
            <p:cNvPr id="44" name="Text Box 25"/>
            <p:cNvSpPr txBox="1">
              <a:spLocks noChangeArrowheads="1"/>
            </p:cNvSpPr>
            <p:nvPr/>
          </p:nvSpPr>
          <p:spPr bwMode="auto">
            <a:xfrm>
              <a:off x="4857750" y="1866900"/>
              <a:ext cx="325438" cy="3968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hr-HR" sz="2000" b="1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1103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35482"/>
            <a:ext cx="7924800" cy="778098"/>
          </a:xfrm>
        </p:spPr>
        <p:txBody>
          <a:bodyPr/>
          <a:lstStyle/>
          <a:p>
            <a:r>
              <a:rPr lang="hr-HR" sz="3200">
                <a:latin typeface="Corbel" pitchFamily="34" charset="0"/>
                <a:cs typeface="Arial" charset="0"/>
              </a:rPr>
              <a:t>Koordinacija upravljanja gotovinskim sredstvima i dugom u uvjetima pandemije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hr-HR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6738" y="1199928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34385" y="1052875"/>
            <a:ext cx="860311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Postojeće strateške referentne vrijednosti za provođenje čvrste politike zaštitnih slojeva likvidnosti i strategije zaduživanja usklađene s tom politikom pridonijele su ulasku u razdoblje pandemije u relativno stabilnom financijskom položaju te su ograničile razinu potencijalnih ranjivosti u području upravljanja javnim financijama koje su posljedica pandemije koronavirusne bolesti COVID-19</a:t>
            </a:r>
          </a:p>
        </p:txBody>
      </p:sp>
      <p:grpSp>
        <p:nvGrpSpPr>
          <p:cNvPr id="7" name="Group 10"/>
          <p:cNvGrpSpPr/>
          <p:nvPr/>
        </p:nvGrpSpPr>
        <p:grpSpPr>
          <a:xfrm>
            <a:off x="443109" y="2063891"/>
            <a:ext cx="385604" cy="398939"/>
            <a:chOff x="2146300" y="2165350"/>
            <a:chExt cx="550863" cy="569913"/>
          </a:xfrm>
        </p:grpSpPr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26123" y="1926779"/>
            <a:ext cx="7952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Tijekom pandemije zauzet je razborit pristup upravljanju gotovinskim sredstvima putem uključivanja svih glavnih potencijalnih rizika u novčane projekcije i stalnog revidiranja tih rizika na temelju njihovih ostvarenja </a:t>
            </a:r>
          </a:p>
        </p:txBody>
      </p:sp>
      <p:grpSp>
        <p:nvGrpSpPr>
          <p:cNvPr id="31" name="Group 10"/>
          <p:cNvGrpSpPr/>
          <p:nvPr/>
        </p:nvGrpSpPr>
        <p:grpSpPr>
          <a:xfrm>
            <a:off x="441814" y="2806557"/>
            <a:ext cx="385604" cy="398939"/>
            <a:chOff x="2146300" y="2165350"/>
            <a:chExt cx="550863" cy="569913"/>
          </a:xfrm>
        </p:grpSpPr>
        <p:grpSp>
          <p:nvGrpSpPr>
            <p:cNvPr id="3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3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3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3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6" name="TextBox 60"/>
          <p:cNvSpPr txBox="1"/>
          <p:nvPr/>
        </p:nvSpPr>
        <p:spPr>
          <a:xfrm>
            <a:off x="887779" y="2675871"/>
            <a:ext cx="795263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Dobro uspostavljen mehanizam svakodnevne koordinacije upravljanja gotovinskim sredstvima i dugom, kao i njegove službene i ad hoc sastavnice, bio je ključan za pružanje proaktivnih odgovora u području upravljanja dugom na temelju dinamičnog gotovinskog profila vlade</a:t>
            </a: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  <a:p>
            <a:pPr algn="l"/>
            <a:r>
              <a:rPr lang="hr-HR" sz="1400">
                <a:latin typeface="Calibri" panose="020F0502020204030204" pitchFamily="34" charset="0"/>
              </a:rPr>
              <a:t> </a:t>
            </a: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</p:txBody>
      </p:sp>
      <p:grpSp>
        <p:nvGrpSpPr>
          <p:cNvPr id="37" name="Group 10"/>
          <p:cNvGrpSpPr/>
          <p:nvPr/>
        </p:nvGrpSpPr>
        <p:grpSpPr>
          <a:xfrm>
            <a:off x="448781" y="3611966"/>
            <a:ext cx="385604" cy="398939"/>
            <a:chOff x="2146300" y="2165350"/>
            <a:chExt cx="550863" cy="569913"/>
          </a:xfrm>
        </p:grpSpPr>
        <p:grpSp>
          <p:nvGrpSpPr>
            <p:cNvPr id="38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0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1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39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2" name="TextBox 60"/>
          <p:cNvSpPr txBox="1"/>
          <p:nvPr/>
        </p:nvSpPr>
        <p:spPr>
          <a:xfrm>
            <a:off x="869543" y="3526297"/>
            <a:ext cx="79526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Postavljen je cilj znatno većeg zaštitnog sloja likvidnosti od onoga u razdoblju prije pandemije, te se na njemu temeljila politika upravljanja dugom, uz dodatne izričite financijske potrebe.    </a:t>
            </a:r>
          </a:p>
          <a:p>
            <a:pPr algn="l"/>
            <a:endParaRPr lang="tr-TR" sz="1400" dirty="0">
              <a:latin typeface="Calibri" panose="020F0502020204030204" pitchFamily="34" charset="0"/>
            </a:endParaRPr>
          </a:p>
        </p:txBody>
      </p:sp>
      <p:pic>
        <p:nvPicPr>
          <p:cNvPr id="16" name="Resim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743" y="4223335"/>
            <a:ext cx="6636377" cy="2367852"/>
          </a:xfrm>
          <a:prstGeom prst="rect">
            <a:avLst/>
          </a:prstGeom>
        </p:spPr>
      </p:pic>
      <p:sp>
        <p:nvSpPr>
          <p:cNvPr id="18" name="Dikdörtgen 17"/>
          <p:cNvSpPr/>
          <p:nvPr/>
        </p:nvSpPr>
        <p:spPr>
          <a:xfrm>
            <a:off x="7048500" y="5518398"/>
            <a:ext cx="2209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800" i="1" dirty="0"/>
              <a:t>* Smanjenje vrijednosti ažuriranih projekcija primarnog salda prema gotovinskom načelu u odnosu na izvorni godišnji program financiranja </a:t>
            </a:r>
          </a:p>
          <a:p>
            <a:endParaRPr lang="tr-TR" sz="800" i="1" dirty="0"/>
          </a:p>
          <a:p>
            <a:r>
              <a:rPr lang="hr-HR" sz="800" i="1" dirty="0"/>
              <a:t>** Povećanje kumulativnog domaćeg zaduživanja u odnosu na izvorni godišnji program financiranja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CD6803F-A846-4CFC-91B5-C55D74FF6FE7}"/>
              </a:ext>
            </a:extLst>
          </p:cNvPr>
          <p:cNvSpPr txBox="1"/>
          <p:nvPr/>
        </p:nvSpPr>
        <p:spPr>
          <a:xfrm>
            <a:off x="1104894" y="4225765"/>
            <a:ext cx="5420074" cy="292388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sz="1300" b="1"/>
              <a:t>Projekcije primarnog salda prema gotovinskom načelu u odnosu na domaće zaduživanje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A4EDA576-3838-4A45-9A87-DEEDE56A0F40}"/>
              </a:ext>
            </a:extLst>
          </p:cNvPr>
          <p:cNvSpPr txBox="1"/>
          <p:nvPr/>
        </p:nvSpPr>
        <p:spPr>
          <a:xfrm>
            <a:off x="1219200" y="6352035"/>
            <a:ext cx="2771913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sz="1000"/>
              <a:t>Očekivano smanjenje primarnog salda *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1B4C21F-FE49-405C-9898-F7D7E3BDCEC1}"/>
              </a:ext>
            </a:extLst>
          </p:cNvPr>
          <p:cNvSpPr txBox="1"/>
          <p:nvPr/>
        </p:nvSpPr>
        <p:spPr>
          <a:xfrm>
            <a:off x="3969877" y="6349395"/>
            <a:ext cx="2797562" cy="24622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sz="1000"/>
              <a:t>Kumulativno povećanje domaćeg zaduživanja **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3F4794DA-2C53-42A1-889F-F598E70D9716}"/>
              </a:ext>
            </a:extLst>
          </p:cNvPr>
          <p:cNvSpPr txBox="1"/>
          <p:nvPr/>
        </p:nvSpPr>
        <p:spPr>
          <a:xfrm>
            <a:off x="1017222" y="5798238"/>
            <a:ext cx="5947782" cy="582852"/>
          </a:xfrm>
          <a:prstGeom prst="rect">
            <a:avLst/>
          </a:prstGeom>
          <a:solidFill>
            <a:schemeClr val="bg1"/>
          </a:solidFill>
        </p:spPr>
        <p:txBody>
          <a:bodyPr vert="vert270" wrap="none" rtlCol="0">
            <a:spAutoFit/>
          </a:bodyPr>
          <a:lstStyle/>
          <a:p>
            <a:pPr algn="l">
              <a:spcAft>
                <a:spcPts val="3300"/>
              </a:spcAft>
            </a:pPr>
            <a:r>
              <a:rPr lang="hr-HR" sz="600"/>
              <a:t>siječanj/januar -20.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veljača/februar -20.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ožujak/mart  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travanj/april 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svibanj/maj-20.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lipanj/juni 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srpanj/juli -20.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kolovoz/august  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rujan/septembar 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listopad/oktobar 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studeni/novembar 20.</a:t>
            </a:r>
          </a:p>
          <a:p>
            <a:pPr algn="l">
              <a:spcAft>
                <a:spcPts val="3300"/>
              </a:spcAft>
            </a:pPr>
            <a:r>
              <a:rPr lang="hr-HR" sz="600"/>
              <a:t>prosinac/decembar 20.</a:t>
            </a:r>
          </a:p>
        </p:txBody>
      </p:sp>
    </p:spTree>
    <p:extLst>
      <p:ext uri="{BB962C8B-B14F-4D97-AF65-F5344CB8AC3E}">
        <p14:creationId xmlns:p14="http://schemas.microsoft.com/office/powerpoint/2010/main" val="23794252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85064"/>
            <a:ext cx="7924800" cy="778098"/>
          </a:xfrm>
        </p:spPr>
        <p:txBody>
          <a:bodyPr/>
          <a:lstStyle/>
          <a:p>
            <a:r>
              <a:rPr lang="hr-HR" sz="3200">
                <a:latin typeface="Corbel" pitchFamily="34" charset="0"/>
                <a:cs typeface="Arial" charset="0"/>
              </a:rPr>
              <a:t>Prilagodbe politike zaduživanja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hr-HR" dirty="0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6738" y="1199928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05379" y="1052025"/>
            <a:ext cx="810260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Osim smanjenja vrijednosti predviđanja proračuna i potrebe za dodatnim financiranjem većeg zaštitnog sloja likvidnosti, izazovi u pogledu iskorištavanja tržišta euroobveznica dodatno su opteretili područje domaćeg zaduživanja</a:t>
            </a:r>
          </a:p>
        </p:txBody>
      </p:sp>
      <p:grpSp>
        <p:nvGrpSpPr>
          <p:cNvPr id="7" name="Group 10"/>
          <p:cNvGrpSpPr/>
          <p:nvPr/>
        </p:nvGrpSpPr>
        <p:grpSpPr>
          <a:xfrm>
            <a:off x="426433" y="2743200"/>
            <a:ext cx="385604" cy="398939"/>
            <a:chOff x="2146300" y="2165350"/>
            <a:chExt cx="550863" cy="569913"/>
          </a:xfrm>
        </p:grpSpPr>
        <p:grpSp>
          <p:nvGrpSpPr>
            <p:cNvPr id="1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1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1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1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1" name="TextBox 60"/>
          <p:cNvSpPr txBox="1"/>
          <p:nvPr/>
        </p:nvSpPr>
        <p:spPr>
          <a:xfrm>
            <a:off x="815230" y="2690336"/>
            <a:ext cx="79526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 dirty="0">
                <a:latin typeface="Calibri" panose="020F0502020204030204" pitchFamily="34" charset="0"/>
              </a:rPr>
              <a:t>Širok raspon instrumenata zaduživanja omogućio je učinkovito upravljanje potrebama u pogledu zaduživanja (npr. obveznice s promjenjivom stopom povezane s TLREF-om (prvi primjer državne obveznice povezane s indeksom osigurane stope financiranja preko noći (koliko znamo), obveznice vezane uz cijenu zlata i obveznice sukuk)      </a:t>
            </a:r>
          </a:p>
        </p:txBody>
      </p:sp>
      <p:pic>
        <p:nvPicPr>
          <p:cNvPr id="17" name="Resim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7596" y="4373785"/>
            <a:ext cx="3327204" cy="2253424"/>
          </a:xfrm>
          <a:prstGeom prst="rect">
            <a:avLst/>
          </a:prstGeom>
        </p:spPr>
      </p:pic>
      <p:pic>
        <p:nvPicPr>
          <p:cNvPr id="19" name="Resim 1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45196" y="4373785"/>
            <a:ext cx="3589713" cy="2253424"/>
          </a:xfrm>
          <a:prstGeom prst="rect">
            <a:avLst/>
          </a:prstGeom>
        </p:spPr>
      </p:pic>
      <p:grpSp>
        <p:nvGrpSpPr>
          <p:cNvPr id="45" name="Group 3"/>
          <p:cNvGrpSpPr/>
          <p:nvPr/>
        </p:nvGrpSpPr>
        <p:grpSpPr>
          <a:xfrm>
            <a:off x="425257" y="1981200"/>
            <a:ext cx="385604" cy="398939"/>
            <a:chOff x="2146300" y="2165350"/>
            <a:chExt cx="550863" cy="569913"/>
          </a:xfrm>
        </p:grpSpPr>
        <p:grpSp>
          <p:nvGrpSpPr>
            <p:cNvPr id="4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TextBox 9"/>
          <p:cNvSpPr txBox="1"/>
          <p:nvPr/>
        </p:nvSpPr>
        <p:spPr>
          <a:xfrm>
            <a:off x="856524" y="1905000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 dirty="0">
                <a:latin typeface="Calibri" panose="020F0502020204030204" pitchFamily="34" charset="0"/>
              </a:rPr>
              <a:t>Potražnja za kratkoročnim vrijednosnim papirima i vrijednosnim papirima s promjenjivom stopom dovela je do privremenih prilagodbi politike domaćeg zaduživanja zbog uvjeta na tržištu tijekom najtežeg razdoblja pandemije</a:t>
            </a:r>
          </a:p>
        </p:txBody>
      </p:sp>
      <p:grpSp>
        <p:nvGrpSpPr>
          <p:cNvPr id="51" name="Group 10"/>
          <p:cNvGrpSpPr/>
          <p:nvPr/>
        </p:nvGrpSpPr>
        <p:grpSpPr>
          <a:xfrm>
            <a:off x="422667" y="3746499"/>
            <a:ext cx="385604" cy="398939"/>
            <a:chOff x="2146300" y="2165350"/>
            <a:chExt cx="550863" cy="569913"/>
          </a:xfrm>
        </p:grpSpPr>
        <p:grpSp>
          <p:nvGrpSpPr>
            <p:cNvPr id="52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5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53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6" name="TextBox 60"/>
          <p:cNvSpPr txBox="1"/>
          <p:nvPr/>
        </p:nvSpPr>
        <p:spPr>
          <a:xfrm>
            <a:off x="880364" y="3657600"/>
            <a:ext cx="795263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 dirty="0">
                <a:latin typeface="Calibri" panose="020F0502020204030204" pitchFamily="34" charset="0"/>
              </a:rPr>
              <a:t>Udio obveznica u stranoj valuti, obveznica vezanih uz cijenu zlata i obveznica </a:t>
            </a:r>
            <a:r>
              <a:rPr lang="hr-HR" sz="1400" dirty="0" err="1">
                <a:latin typeface="Calibri" panose="020F0502020204030204" pitchFamily="34" charset="0"/>
              </a:rPr>
              <a:t>sukuk</a:t>
            </a:r>
            <a:r>
              <a:rPr lang="hr-HR" sz="1400" dirty="0">
                <a:latin typeface="Calibri" panose="020F0502020204030204" pitchFamily="34" charset="0"/>
              </a:rPr>
              <a:t> u sveukupnog strukturi zaduživanja porastao je u skladu s potražnjom za te vrijednosne papire uglavnom zbog </a:t>
            </a:r>
            <a:r>
              <a:rPr lang="hr-HR" sz="1400" dirty="0" err="1">
                <a:latin typeface="Calibri" panose="020F0502020204030204" pitchFamily="34" charset="0"/>
              </a:rPr>
              <a:t>dolarizacije</a:t>
            </a:r>
            <a:r>
              <a:rPr lang="hr-HR" sz="1400" dirty="0">
                <a:latin typeface="Calibri" panose="020F0502020204030204" pitchFamily="34" charset="0"/>
              </a:rPr>
              <a:t> gospodarstva 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954AD59-253F-43DE-ADA0-F24443CDEEC3}"/>
              </a:ext>
            </a:extLst>
          </p:cNvPr>
          <p:cNvSpPr txBox="1"/>
          <p:nvPr/>
        </p:nvSpPr>
        <p:spPr>
          <a:xfrm>
            <a:off x="1109091" y="4366072"/>
            <a:ext cx="2544286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sz="900" b="1" dirty="0"/>
              <a:t>Domaće zaduživanje (programsko naspram ostvarenog)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AE012D40-D5D9-4734-A2DC-BCCDCC09AB11}"/>
              </a:ext>
            </a:extLst>
          </p:cNvPr>
          <p:cNvSpPr txBox="1"/>
          <p:nvPr/>
        </p:nvSpPr>
        <p:spPr>
          <a:xfrm>
            <a:off x="5065301" y="4405093"/>
            <a:ext cx="2300631" cy="2308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hr-HR" sz="900" b="1"/>
              <a:t>Ukupno zaduživanje (programsko naspram ostvarenog)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198508B-EBDF-4A2D-B96A-8CED45397781}"/>
              </a:ext>
            </a:extLst>
          </p:cNvPr>
          <p:cNvSpPr txBox="1"/>
          <p:nvPr/>
        </p:nvSpPr>
        <p:spPr>
          <a:xfrm>
            <a:off x="1179055" y="6419598"/>
            <a:ext cx="1303562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500"/>
              <a:t>Kumulativno domaće zaduživanje (prog.)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5FFA588-76F3-4FD2-B292-8A54F194BDDC}"/>
              </a:ext>
            </a:extLst>
          </p:cNvPr>
          <p:cNvSpPr txBox="1"/>
          <p:nvPr/>
        </p:nvSpPr>
        <p:spPr>
          <a:xfrm>
            <a:off x="2590800" y="6411904"/>
            <a:ext cx="1614545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hr-HR" sz="600"/>
              <a:t>Kumulativno domaće zaduživanje (ostv.)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7EBE737C-4812-440C-90B3-24A5ED012A56}"/>
              </a:ext>
            </a:extLst>
          </p:cNvPr>
          <p:cNvSpPr txBox="1"/>
          <p:nvPr/>
        </p:nvSpPr>
        <p:spPr>
          <a:xfrm>
            <a:off x="4936490" y="6427111"/>
            <a:ext cx="1178528" cy="169277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500"/>
              <a:t>Kumulativno ukupno zaduživanje (prog.)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42339CB-509D-4038-B8BD-8DF22FF1FB24}"/>
              </a:ext>
            </a:extLst>
          </p:cNvPr>
          <p:cNvSpPr txBox="1"/>
          <p:nvPr/>
        </p:nvSpPr>
        <p:spPr>
          <a:xfrm>
            <a:off x="6329033" y="6412819"/>
            <a:ext cx="1614545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l"/>
            <a:r>
              <a:rPr lang="hr-HR" sz="600"/>
              <a:t>Kumulativno ukupno zaduživanje (ostv.)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874BD30-9760-4FF1-80E4-5656FBB270FB}"/>
              </a:ext>
            </a:extLst>
          </p:cNvPr>
          <p:cNvSpPr txBox="1"/>
          <p:nvPr/>
        </p:nvSpPr>
        <p:spPr>
          <a:xfrm>
            <a:off x="1006169" y="5696413"/>
            <a:ext cx="3082895" cy="738344"/>
          </a:xfrm>
          <a:prstGeom prst="rect">
            <a:avLst/>
          </a:prstGeom>
          <a:solidFill>
            <a:schemeClr val="bg1"/>
          </a:solidFill>
        </p:spPr>
        <p:txBody>
          <a:bodyPr vert="vert270" wrap="none" rtlCol="0">
            <a:spAutoFit/>
          </a:bodyPr>
          <a:lstStyle/>
          <a:p>
            <a:pPr algn="l">
              <a:spcAft>
                <a:spcPts val="1400"/>
              </a:spcAft>
            </a:pPr>
            <a:r>
              <a:rPr lang="hr-HR" sz="500" dirty="0"/>
              <a:t>siječanj/januar 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veljača/februar</a:t>
            </a:r>
            <a:r>
              <a:rPr lang="en-US" sz="500" dirty="0"/>
              <a:t> </a:t>
            </a:r>
            <a:r>
              <a:rPr lang="hr-HR" sz="500" dirty="0"/>
              <a:t>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ožujak/mart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travanj/april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svibanj/maj</a:t>
            </a:r>
            <a:r>
              <a:rPr lang="en-US" sz="500" dirty="0"/>
              <a:t> </a:t>
            </a:r>
            <a:r>
              <a:rPr lang="hr-HR" sz="500" dirty="0"/>
              <a:t>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lipanj/juni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srpanj/juli 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kolovoz/august -20.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rujan/septembar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listopad/oktobar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studeni/novembar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prosinac/decembar 20.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EE5B11A-C81F-40DE-949C-10EBB8707624}"/>
              </a:ext>
            </a:extLst>
          </p:cNvPr>
          <p:cNvSpPr txBox="1"/>
          <p:nvPr/>
        </p:nvSpPr>
        <p:spPr>
          <a:xfrm>
            <a:off x="4787585" y="5715249"/>
            <a:ext cx="3082895" cy="738344"/>
          </a:xfrm>
          <a:prstGeom prst="rect">
            <a:avLst/>
          </a:prstGeom>
          <a:solidFill>
            <a:schemeClr val="bg1"/>
          </a:solidFill>
        </p:spPr>
        <p:txBody>
          <a:bodyPr vert="vert270" wrap="none" rtlCol="0">
            <a:spAutoFit/>
          </a:bodyPr>
          <a:lstStyle/>
          <a:p>
            <a:pPr algn="l">
              <a:spcAft>
                <a:spcPts val="1400"/>
              </a:spcAft>
            </a:pPr>
            <a:r>
              <a:rPr lang="hr-HR" sz="500" dirty="0"/>
              <a:t>siječanj/januar 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veljača/februar -20.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ožujak/mart</a:t>
            </a:r>
            <a:r>
              <a:rPr lang="en-US" sz="500" dirty="0"/>
              <a:t> </a:t>
            </a:r>
            <a:r>
              <a:rPr lang="hr-HR" sz="500" dirty="0"/>
              <a:t>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travanj/april </a:t>
            </a:r>
            <a:r>
              <a:rPr lang="en-US" sz="500" dirty="0"/>
              <a:t> </a:t>
            </a:r>
            <a:r>
              <a:rPr lang="hr-HR" sz="500" dirty="0"/>
              <a:t>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svibanj/maj</a:t>
            </a:r>
            <a:r>
              <a:rPr lang="en-US" sz="500" dirty="0"/>
              <a:t> </a:t>
            </a:r>
            <a:r>
              <a:rPr lang="hr-HR" sz="500" dirty="0"/>
              <a:t>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lipanj/juni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srpanj/juli </a:t>
            </a:r>
            <a:r>
              <a:rPr lang="en-US" sz="500" dirty="0"/>
              <a:t> </a:t>
            </a:r>
            <a:r>
              <a:rPr lang="hr-HR" sz="500" dirty="0"/>
              <a:t>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kolovoz/august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rujan/septembar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listopad/oktobar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studeni/novembar 20.</a:t>
            </a:r>
          </a:p>
          <a:p>
            <a:pPr algn="l">
              <a:spcAft>
                <a:spcPts val="1400"/>
              </a:spcAft>
            </a:pPr>
            <a:r>
              <a:rPr lang="hr-HR" sz="500" dirty="0"/>
              <a:t>prosinac/decembar 20.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A4A424E3-A110-4EE0-864B-9D5B045362BD}"/>
              </a:ext>
            </a:extLst>
          </p:cNvPr>
          <p:cNvSpPr txBox="1"/>
          <p:nvPr/>
        </p:nvSpPr>
        <p:spPr>
          <a:xfrm>
            <a:off x="3708064" y="4538125"/>
            <a:ext cx="381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600" b="1">
                <a:solidFill>
                  <a:srgbClr val="FF0000"/>
                </a:solidFill>
              </a:rPr>
              <a:t>420,9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602B774A-DC2A-40EB-AEEA-ED7C3B986327}"/>
              </a:ext>
            </a:extLst>
          </p:cNvPr>
          <p:cNvSpPr txBox="1"/>
          <p:nvPr/>
        </p:nvSpPr>
        <p:spPr>
          <a:xfrm>
            <a:off x="7653909" y="4648535"/>
            <a:ext cx="381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600" b="1">
                <a:solidFill>
                  <a:srgbClr val="FF0000"/>
                </a:solidFill>
              </a:rPr>
              <a:t>484,8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825C216-AE9F-4C62-AC0B-2F79C71434AD}"/>
              </a:ext>
            </a:extLst>
          </p:cNvPr>
          <p:cNvSpPr txBox="1"/>
          <p:nvPr/>
        </p:nvSpPr>
        <p:spPr>
          <a:xfrm>
            <a:off x="7653909" y="4946857"/>
            <a:ext cx="381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600" b="1">
                <a:solidFill>
                  <a:srgbClr val="002060"/>
                </a:solidFill>
              </a:rPr>
              <a:t>357,2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F807C1B-6787-470B-8E4E-1427FDEA4D95}"/>
              </a:ext>
            </a:extLst>
          </p:cNvPr>
          <p:cNvSpPr txBox="1"/>
          <p:nvPr/>
        </p:nvSpPr>
        <p:spPr>
          <a:xfrm>
            <a:off x="3711892" y="4922272"/>
            <a:ext cx="381000" cy="18466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600" b="1">
                <a:solidFill>
                  <a:srgbClr val="002060"/>
                </a:solidFill>
              </a:rPr>
              <a:t>299,6</a:t>
            </a:r>
          </a:p>
        </p:txBody>
      </p:sp>
    </p:spTree>
    <p:extLst>
      <p:ext uri="{BB962C8B-B14F-4D97-AF65-F5344CB8AC3E}">
        <p14:creationId xmlns:p14="http://schemas.microsoft.com/office/powerpoint/2010/main" val="279332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288" y="377532"/>
            <a:ext cx="8388330" cy="778098"/>
          </a:xfrm>
        </p:spPr>
        <p:txBody>
          <a:bodyPr/>
          <a:lstStyle/>
          <a:p>
            <a:r>
              <a:rPr lang="hr-HR" sz="3200">
                <a:latin typeface="Corbel" pitchFamily="34" charset="0"/>
                <a:cs typeface="Arial" charset="0"/>
              </a:rPr>
              <a:t>Upravljanje operativnim rizicima u uvjetima pandemije – I.</a:t>
            </a:r>
            <a:br>
              <a:rPr lang="hr-HR" sz="3200">
                <a:latin typeface="Corbel" pitchFamily="34" charset="0"/>
                <a:cs typeface="Arial" charset="0"/>
              </a:rPr>
            </a:br>
            <a:endParaRPr lang="hr-HR" sz="320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hr-HR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456738" y="1199928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89345" y="1186474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Okvir operativnih rizika na raspolaganju je već dugo, a baza podataka o rizicima dinamički se ažurira na temelju novih događaja u vezi s rizicima   </a:t>
            </a:r>
          </a:p>
        </p:txBody>
      </p:sp>
      <p:grpSp>
        <p:nvGrpSpPr>
          <p:cNvPr id="45" name="Group 3"/>
          <p:cNvGrpSpPr/>
          <p:nvPr/>
        </p:nvGrpSpPr>
        <p:grpSpPr>
          <a:xfrm>
            <a:off x="423972" y="2061019"/>
            <a:ext cx="385604" cy="398939"/>
            <a:chOff x="2146300" y="2165350"/>
            <a:chExt cx="550863" cy="569913"/>
          </a:xfrm>
        </p:grpSpPr>
        <p:grpSp>
          <p:nvGrpSpPr>
            <p:cNvPr id="4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TextBox 9"/>
          <p:cNvSpPr txBox="1"/>
          <p:nvPr/>
        </p:nvSpPr>
        <p:spPr>
          <a:xfrm>
            <a:off x="926752" y="2061019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Ključna komponenta okvira operativnih rizika bio je Plan za izvanredne slučajeve u području javnih financija i kontinuitet poslovanja  </a:t>
            </a:r>
          </a:p>
        </p:txBody>
      </p:sp>
      <p:sp>
        <p:nvSpPr>
          <p:cNvPr id="31" name="AutoShape 2"/>
          <p:cNvSpPr>
            <a:spLocks noChangeArrowheads="1"/>
          </p:cNvSpPr>
          <p:nvPr/>
        </p:nvSpPr>
        <p:spPr bwMode="gray">
          <a:xfrm>
            <a:off x="3282950" y="3446463"/>
            <a:ext cx="2587625" cy="2497137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sp>
        <p:nvSpPr>
          <p:cNvPr id="32" name="AutoShape 3"/>
          <p:cNvSpPr>
            <a:spLocks noChangeArrowheads="1"/>
          </p:cNvSpPr>
          <p:nvPr/>
        </p:nvSpPr>
        <p:spPr bwMode="gray">
          <a:xfrm>
            <a:off x="6046788" y="3446463"/>
            <a:ext cx="2587625" cy="2497137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33" name="Group 4"/>
          <p:cNvGrpSpPr>
            <a:grpSpLocks/>
          </p:cNvGrpSpPr>
          <p:nvPr/>
        </p:nvGrpSpPr>
        <p:grpSpPr bwMode="auto">
          <a:xfrm>
            <a:off x="6186488" y="3195638"/>
            <a:ext cx="2355850" cy="523875"/>
            <a:chOff x="3964" y="2071"/>
            <a:chExt cx="1484" cy="330"/>
          </a:xfrm>
        </p:grpSpPr>
        <p:sp>
          <p:nvSpPr>
            <p:cNvPr id="34" name="AutoShape 5"/>
            <p:cNvSpPr>
              <a:spLocks noChangeArrowheads="1"/>
            </p:cNvSpPr>
            <p:nvPr/>
          </p:nvSpPr>
          <p:spPr bwMode="gray">
            <a:xfrm>
              <a:off x="3964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accent2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5" name="AutoShape 6"/>
            <p:cNvSpPr>
              <a:spLocks noChangeArrowheads="1"/>
            </p:cNvSpPr>
            <p:nvPr/>
          </p:nvSpPr>
          <p:spPr bwMode="gray">
            <a:xfrm>
              <a:off x="3987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2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36" name="Rectangle 7"/>
          <p:cNvSpPr>
            <a:spLocks noChangeArrowheads="1"/>
          </p:cNvSpPr>
          <p:nvPr/>
        </p:nvSpPr>
        <p:spPr bwMode="gray">
          <a:xfrm>
            <a:off x="6658139" y="3255963"/>
            <a:ext cx="1410964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r-HR" sz="2000" b="1">
                <a:solidFill>
                  <a:srgbClr val="FFFFFF"/>
                </a:solidFill>
              </a:rPr>
              <a:t>Scenariji</a:t>
            </a:r>
          </a:p>
        </p:txBody>
      </p:sp>
      <p:grpSp>
        <p:nvGrpSpPr>
          <p:cNvPr id="37" name="Group 8"/>
          <p:cNvGrpSpPr>
            <a:grpSpLocks/>
          </p:cNvGrpSpPr>
          <p:nvPr/>
        </p:nvGrpSpPr>
        <p:grpSpPr bwMode="auto">
          <a:xfrm>
            <a:off x="3394075" y="3195638"/>
            <a:ext cx="2355850" cy="523875"/>
            <a:chOff x="2140" y="2071"/>
            <a:chExt cx="1484" cy="330"/>
          </a:xfrm>
        </p:grpSpPr>
        <p:sp>
          <p:nvSpPr>
            <p:cNvPr id="38" name="AutoShape 9"/>
            <p:cNvSpPr>
              <a:spLocks noChangeArrowheads="1"/>
            </p:cNvSpPr>
            <p:nvPr/>
          </p:nvSpPr>
          <p:spPr bwMode="gray">
            <a:xfrm>
              <a:off x="2140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folHlink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39" name="AutoShape 10"/>
            <p:cNvSpPr>
              <a:spLocks noChangeArrowheads="1"/>
            </p:cNvSpPr>
            <p:nvPr/>
          </p:nvSpPr>
          <p:spPr bwMode="gray">
            <a:xfrm>
              <a:off x="2163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folHlink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40" name="Rectangle 11"/>
          <p:cNvSpPr>
            <a:spLocks noChangeArrowheads="1"/>
          </p:cNvSpPr>
          <p:nvPr/>
        </p:nvSpPr>
        <p:spPr bwMode="gray">
          <a:xfrm>
            <a:off x="3361645" y="3255963"/>
            <a:ext cx="2406428" cy="400110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r-HR" sz="2000" b="1">
                <a:solidFill>
                  <a:srgbClr val="FFFFFF"/>
                </a:solidFill>
              </a:rPr>
              <a:t>Ključni procesi</a:t>
            </a:r>
          </a:p>
        </p:txBody>
      </p:sp>
      <p:sp>
        <p:nvSpPr>
          <p:cNvPr id="41" name="AutoShape 12"/>
          <p:cNvSpPr>
            <a:spLocks noChangeArrowheads="1"/>
          </p:cNvSpPr>
          <p:nvPr/>
        </p:nvSpPr>
        <p:spPr bwMode="gray">
          <a:xfrm>
            <a:off x="520700" y="3446463"/>
            <a:ext cx="2587625" cy="2497137"/>
          </a:xfrm>
          <a:prstGeom prst="roundRect">
            <a:avLst>
              <a:gd name="adj" fmla="val 4639"/>
            </a:avLst>
          </a:prstGeom>
          <a:gradFill rotWithShape="1">
            <a:gsLst>
              <a:gs pos="0">
                <a:srgbClr val="D7D7D7">
                  <a:gamma/>
                  <a:tint val="4314"/>
                  <a:invGamma/>
                </a:srgbClr>
              </a:gs>
              <a:gs pos="100000">
                <a:srgbClr val="D7D7D7"/>
              </a:gs>
            </a:gsLst>
            <a:lin ang="5400000" scaled="1"/>
          </a:gradFill>
          <a:ln w="19050">
            <a:solidFill>
              <a:srgbClr val="C0C0C0"/>
            </a:solidFill>
            <a:round/>
            <a:headEnd/>
            <a:tailEnd/>
          </a:ln>
          <a:effectLst>
            <a:outerShdw dist="53882" dir="2700000" algn="ctr" rotWithShape="0">
              <a:srgbClr val="292929">
                <a:alpha val="50000"/>
              </a:srgbClr>
            </a:outerShdw>
          </a:effectLst>
        </p:spPr>
        <p:txBody>
          <a:bodyPr wrap="none" anchor="ctr"/>
          <a:lstStyle/>
          <a:p>
            <a:endParaRPr lang="tr-TR"/>
          </a:p>
        </p:txBody>
      </p:sp>
      <p:grpSp>
        <p:nvGrpSpPr>
          <p:cNvPr id="43" name="Group 14"/>
          <p:cNvGrpSpPr>
            <a:grpSpLocks/>
          </p:cNvGrpSpPr>
          <p:nvPr/>
        </p:nvGrpSpPr>
        <p:grpSpPr bwMode="auto">
          <a:xfrm>
            <a:off x="619125" y="3195638"/>
            <a:ext cx="2355850" cy="523875"/>
            <a:chOff x="301" y="2071"/>
            <a:chExt cx="1484" cy="330"/>
          </a:xfrm>
        </p:grpSpPr>
        <p:sp>
          <p:nvSpPr>
            <p:cNvPr id="44" name="AutoShape 15"/>
            <p:cNvSpPr>
              <a:spLocks noChangeArrowheads="1"/>
            </p:cNvSpPr>
            <p:nvPr/>
          </p:nvSpPr>
          <p:spPr bwMode="gray">
            <a:xfrm>
              <a:off x="301" y="2071"/>
              <a:ext cx="1484" cy="33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38100" algn="ctr">
              <a:solidFill>
                <a:srgbClr val="FFFFFF">
                  <a:alpha val="70000"/>
                </a:srgbClr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tx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  <p:sp>
          <p:nvSpPr>
            <p:cNvPr id="57" name="AutoShape 16"/>
            <p:cNvSpPr>
              <a:spLocks noChangeArrowheads="1"/>
            </p:cNvSpPr>
            <p:nvPr/>
          </p:nvSpPr>
          <p:spPr bwMode="gray">
            <a:xfrm>
              <a:off x="324" y="2091"/>
              <a:ext cx="1432" cy="134"/>
            </a:xfrm>
            <a:prstGeom prst="roundRect">
              <a:avLst>
                <a:gd name="adj" fmla="val 28356"/>
              </a:avLst>
            </a:prstGeom>
            <a:gradFill rotWithShape="1">
              <a:gsLst>
                <a:gs pos="0">
                  <a:srgbClr val="FFFFFF">
                    <a:alpha val="70000"/>
                  </a:srgbClr>
                </a:gs>
                <a:gs pos="100000">
                  <a:schemeClr val="accent1">
                    <a:alpha val="70000"/>
                  </a:schemeClr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13500000" algn="ctr" rotWithShape="0">
                      <a:srgbClr val="FFFFFF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tr-TR"/>
            </a:p>
          </p:txBody>
        </p:sp>
      </p:grpSp>
      <p:sp>
        <p:nvSpPr>
          <p:cNvPr id="58" name="Rectangle 17"/>
          <p:cNvSpPr>
            <a:spLocks noChangeArrowheads="1"/>
          </p:cNvSpPr>
          <p:nvPr/>
        </p:nvSpPr>
        <p:spPr bwMode="gray">
          <a:xfrm>
            <a:off x="639592" y="3255963"/>
            <a:ext cx="2300630" cy="369332"/>
          </a:xfrm>
          <a:prstGeom prst="rect">
            <a:avLst/>
          </a:prstGeom>
          <a:noFill/>
          <a:ln>
            <a:noFill/>
          </a:ln>
          <a:effectLst>
            <a:outerShdw dist="17961" dir="2700000" algn="ctr" rotWithShape="0">
              <a:srgbClr val="000000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hr-HR" b="1">
                <a:solidFill>
                  <a:srgbClr val="FFFFFF"/>
                </a:solidFill>
              </a:rPr>
              <a:t>Sadržaj Plana</a:t>
            </a: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gray">
          <a:xfrm>
            <a:off x="615479" y="3754076"/>
            <a:ext cx="2262187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hr-HR" sz="1100" b="1" dirty="0">
                <a:solidFill>
                  <a:srgbClr val="000000"/>
                </a:solidFill>
              </a:rPr>
              <a:t>Politika kontinuiteta poslovanja i Odbor za kontinuitet poslovanja</a:t>
            </a:r>
          </a:p>
          <a:p>
            <a:pPr eaLnBrk="0" hangingPunct="0"/>
            <a:endParaRPr lang="tr-TR" altLang="tr-TR" sz="1100" b="1" dirty="0">
              <a:solidFill>
                <a:srgbClr val="000000"/>
              </a:solidFill>
            </a:endParaRPr>
          </a:p>
          <a:p>
            <a:pPr eaLnBrk="0" hangingPunct="0"/>
            <a:r>
              <a:rPr lang="hr-HR" sz="1100" b="1" dirty="0">
                <a:solidFill>
                  <a:srgbClr val="000000"/>
                </a:solidFill>
              </a:rPr>
              <a:t>Analiza poslovnog utjecaja i ključni procesi</a:t>
            </a:r>
          </a:p>
          <a:p>
            <a:pPr eaLnBrk="0" hangingPunct="0"/>
            <a:endParaRPr lang="tr-TR" altLang="tr-TR" sz="1100" b="1" dirty="0">
              <a:solidFill>
                <a:srgbClr val="000000"/>
              </a:solidFill>
            </a:endParaRPr>
          </a:p>
          <a:p>
            <a:pPr eaLnBrk="0" hangingPunct="0"/>
            <a:r>
              <a:rPr lang="hr-HR" sz="1100" b="1" dirty="0">
                <a:solidFill>
                  <a:srgbClr val="000000"/>
                </a:solidFill>
              </a:rPr>
              <a:t>Ključno i dodatno osoblje </a:t>
            </a:r>
          </a:p>
          <a:p>
            <a:pPr eaLnBrk="0" hangingPunct="0"/>
            <a:endParaRPr lang="tr-TR" altLang="tr-TR" sz="1100" b="1" dirty="0">
              <a:solidFill>
                <a:srgbClr val="000000"/>
              </a:solidFill>
            </a:endParaRPr>
          </a:p>
          <a:p>
            <a:pPr eaLnBrk="0" hangingPunct="0"/>
            <a:r>
              <a:rPr lang="hr-HR" sz="1100" b="1" dirty="0">
                <a:solidFill>
                  <a:srgbClr val="000000"/>
                </a:solidFill>
              </a:rPr>
              <a:t>Scenariji kontinuiteta poslovanja</a:t>
            </a:r>
          </a:p>
          <a:p>
            <a:pPr eaLnBrk="0" hangingPunct="0"/>
            <a:endParaRPr lang="tr-TR" altLang="tr-TR" sz="1100" b="1" dirty="0">
              <a:solidFill>
                <a:srgbClr val="000000"/>
              </a:solidFill>
            </a:endParaRPr>
          </a:p>
          <a:p>
            <a:pPr eaLnBrk="0" hangingPunct="0"/>
            <a:r>
              <a:rPr lang="hr-HR" sz="1100" b="1" dirty="0">
                <a:solidFill>
                  <a:srgbClr val="000000"/>
                </a:solidFill>
              </a:rPr>
              <a:t>Ostali relevantni dokumenti</a:t>
            </a:r>
          </a:p>
        </p:txBody>
      </p:sp>
      <p:sp>
        <p:nvSpPr>
          <p:cNvPr id="60" name="Text Box 21"/>
          <p:cNvSpPr txBox="1">
            <a:spLocks noChangeArrowheads="1"/>
          </p:cNvSpPr>
          <p:nvPr/>
        </p:nvSpPr>
        <p:spPr bwMode="gray">
          <a:xfrm>
            <a:off x="3282950" y="3645675"/>
            <a:ext cx="2506662" cy="241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200" b="1">
                <a:solidFill>
                  <a:srgbClr val="000000"/>
                </a:solidFill>
              </a:rPr>
              <a:t>7 utvrđenih procesa, npr.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200" b="1">
                <a:solidFill>
                  <a:srgbClr val="000000"/>
                </a:solidFill>
              </a:rPr>
              <a:t> </a:t>
            </a:r>
            <a:r>
              <a:rPr lang="hr-HR" sz="1100" b="1" i="1">
                <a:solidFill>
                  <a:srgbClr val="FF0000"/>
                </a:solidFill>
              </a:rPr>
              <a:t>Provedba aukcija zaduživanja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100" b="1" i="1">
                <a:solidFill>
                  <a:srgbClr val="000000"/>
                </a:solidFill>
              </a:rPr>
              <a:t> Priprema dnevnog novčanog programa i njegov prijenos CBRT-u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100" b="1" i="1">
                <a:solidFill>
                  <a:srgbClr val="000000"/>
                </a:solidFill>
              </a:rPr>
              <a:t>Izvršenje proračunskih plaćanja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100" b="1" i="1">
                <a:solidFill>
                  <a:srgbClr val="000000"/>
                </a:solidFill>
              </a:rPr>
              <a:t>Izvršenje vanjskih i domaćih otplata duga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100" b="1" i="1">
                <a:solidFill>
                  <a:srgbClr val="000000"/>
                </a:solidFill>
              </a:rPr>
              <a:t>Drugo</a:t>
            </a:r>
          </a:p>
        </p:txBody>
      </p:sp>
      <p:sp>
        <p:nvSpPr>
          <p:cNvPr id="63" name="Text Box 21"/>
          <p:cNvSpPr txBox="1">
            <a:spLocks noChangeArrowheads="1"/>
          </p:cNvSpPr>
          <p:nvPr/>
        </p:nvSpPr>
        <p:spPr bwMode="gray">
          <a:xfrm>
            <a:off x="6010738" y="3716467"/>
            <a:ext cx="2506662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73725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hr-HR" sz="1200" b="1">
                <a:solidFill>
                  <a:srgbClr val="000000"/>
                </a:solidFill>
              </a:rPr>
              <a:t>6 različitih scenarija, npr.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200" b="1">
                <a:solidFill>
                  <a:srgbClr val="000000"/>
                </a:solidFill>
              </a:rPr>
              <a:t> </a:t>
            </a:r>
            <a:r>
              <a:rPr lang="hr-HR" sz="1100" b="1" i="1">
                <a:solidFill>
                  <a:srgbClr val="000000"/>
                </a:solidFill>
              </a:rPr>
              <a:t>Nemogućnost upotrebe internih ureda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100" b="1" i="1">
                <a:solidFill>
                  <a:srgbClr val="000000"/>
                </a:solidFill>
              </a:rPr>
              <a:t> Nemogućnost upotrebe IT centra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100" b="1" i="1">
                <a:solidFill>
                  <a:srgbClr val="FF0000"/>
                </a:solidFill>
              </a:rPr>
              <a:t>Smanjenje broja ključnog osoblja zbog nepredviđenih događaja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100" b="1" i="1">
                <a:solidFill>
                  <a:srgbClr val="FF0000"/>
                </a:solidFill>
              </a:rPr>
              <a:t>Prirodna katastrofa na području grada/države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hr-HR" sz="1100" b="1" i="1">
                <a:solidFill>
                  <a:srgbClr val="000000"/>
                </a:solidFill>
              </a:rPr>
              <a:t>Drugo</a:t>
            </a:r>
          </a:p>
        </p:txBody>
      </p:sp>
    </p:spTree>
    <p:extLst>
      <p:ext uri="{BB962C8B-B14F-4D97-AF65-F5344CB8AC3E}">
        <p14:creationId xmlns:p14="http://schemas.microsoft.com/office/powerpoint/2010/main" val="13081453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288" y="377532"/>
            <a:ext cx="8388330" cy="778098"/>
          </a:xfrm>
        </p:spPr>
        <p:txBody>
          <a:bodyPr/>
          <a:lstStyle/>
          <a:p>
            <a:r>
              <a:rPr lang="hr-HR" sz="3200">
                <a:latin typeface="Corbel" pitchFamily="34" charset="0"/>
                <a:cs typeface="Arial" charset="0"/>
              </a:rPr>
              <a:t>Upravljanje operativnim rizicima u uvjetima pandemije – II.</a:t>
            </a:r>
            <a:br>
              <a:rPr lang="hr-HR" sz="3200">
                <a:latin typeface="Corbel" pitchFamily="34" charset="0"/>
                <a:cs typeface="Arial" charset="0"/>
              </a:rPr>
            </a:br>
            <a:endParaRPr lang="hr-HR" sz="3200">
              <a:latin typeface="Corbel" pitchFamily="34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>
              <a:buNone/>
            </a:pPr>
            <a:r>
              <a:rPr lang="hr-HR">
                <a:latin typeface="Calibri" panose="020F0502020204030204" pitchFamily="34" charset="0"/>
              </a:rPr>
              <a:t>    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92687" y="1385497"/>
            <a:ext cx="385604" cy="398939"/>
            <a:chOff x="2146300" y="2165350"/>
            <a:chExt cx="550863" cy="569913"/>
          </a:xfrm>
        </p:grpSpPr>
        <p:grpSp>
          <p:nvGrpSpPr>
            <p:cNvPr id="5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0" name="TextBox 9"/>
          <p:cNvSpPr txBox="1"/>
          <p:nvPr/>
        </p:nvSpPr>
        <p:spPr>
          <a:xfrm>
            <a:off x="889346" y="1186474"/>
            <a:ext cx="455299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Po uzoru na plan kontinuiteta poslovanja uspostavljen je posebni akcijski plan na temelju 3 različita scenarija povezana s pandemijom. (</a:t>
            </a:r>
            <a:r>
              <a:rPr lang="hr-HR" sz="1400" i="1">
                <a:latin typeface="Calibri" panose="020F0502020204030204" pitchFamily="34" charset="0"/>
              </a:rPr>
              <a:t>gotovo uobičajeno poslovanje, model rada na temelju izmjenjivanja, potpuna karantena)</a:t>
            </a:r>
          </a:p>
        </p:txBody>
      </p:sp>
      <p:grpSp>
        <p:nvGrpSpPr>
          <p:cNvPr id="45" name="Group 3"/>
          <p:cNvGrpSpPr/>
          <p:nvPr/>
        </p:nvGrpSpPr>
        <p:grpSpPr>
          <a:xfrm>
            <a:off x="392687" y="2413244"/>
            <a:ext cx="385604" cy="398939"/>
            <a:chOff x="2146300" y="2165350"/>
            <a:chExt cx="550863" cy="569913"/>
          </a:xfrm>
        </p:grpSpPr>
        <p:grpSp>
          <p:nvGrpSpPr>
            <p:cNvPr id="46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48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49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47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0" name="TextBox 9"/>
          <p:cNvSpPr txBox="1"/>
          <p:nvPr/>
        </p:nvSpPr>
        <p:spPr>
          <a:xfrm>
            <a:off x="851123" y="2163304"/>
            <a:ext cx="4339542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U pogledu svakog scenarija razmotreni su ključni procesi i utvrđeno je ključno osoblje (inventura ponavljajućih i projektnih zadataka, kontrolni popisi za mjere kontinuiteta poslovanja te ažurirani kontaktni podaci osoblja)   </a:t>
            </a:r>
          </a:p>
        </p:txBody>
      </p:sp>
      <p:grpSp>
        <p:nvGrpSpPr>
          <p:cNvPr id="42" name="Group 3"/>
          <p:cNvGrpSpPr/>
          <p:nvPr/>
        </p:nvGrpSpPr>
        <p:grpSpPr>
          <a:xfrm>
            <a:off x="412372" y="3353694"/>
            <a:ext cx="385604" cy="461056"/>
            <a:chOff x="2146300" y="2165350"/>
            <a:chExt cx="550863" cy="569913"/>
          </a:xfrm>
        </p:grpSpPr>
        <p:grpSp>
          <p:nvGrpSpPr>
            <p:cNvPr id="5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53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54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52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5" name="TextBox 9"/>
          <p:cNvSpPr txBox="1"/>
          <p:nvPr/>
        </p:nvSpPr>
        <p:spPr>
          <a:xfrm>
            <a:off x="877540" y="3332855"/>
            <a:ext cx="43859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Nekoliko su puta provedene vježbe rada na daljinu za slučajeve aukcija zaduživanja i simulacije različitih vrsta aukcija, što je pomoglo u nesmetanom izvršavanju nezapamćeno velikog broja aukcija</a:t>
            </a:r>
          </a:p>
        </p:txBody>
      </p:sp>
      <p:grpSp>
        <p:nvGrpSpPr>
          <p:cNvPr id="56" name="Group 3"/>
          <p:cNvGrpSpPr/>
          <p:nvPr/>
        </p:nvGrpSpPr>
        <p:grpSpPr>
          <a:xfrm>
            <a:off x="459024" y="4569262"/>
            <a:ext cx="385604" cy="461056"/>
            <a:chOff x="2146300" y="2165350"/>
            <a:chExt cx="550863" cy="569913"/>
          </a:xfrm>
        </p:grpSpPr>
        <p:grpSp>
          <p:nvGrpSpPr>
            <p:cNvPr id="61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64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5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2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66" name="TextBox 9"/>
          <p:cNvSpPr txBox="1"/>
          <p:nvPr/>
        </p:nvSpPr>
        <p:spPr>
          <a:xfrm>
            <a:off x="846452" y="4502406"/>
            <a:ext cx="81026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Sastavljen je sveobuhvatan popis kontaktnih podataka glavnih dionika (npr. primarnih dilera / održavatelja tržišta)</a:t>
            </a:r>
          </a:p>
        </p:txBody>
      </p:sp>
      <p:grpSp>
        <p:nvGrpSpPr>
          <p:cNvPr id="67" name="Group 3"/>
          <p:cNvGrpSpPr/>
          <p:nvPr/>
        </p:nvGrpSpPr>
        <p:grpSpPr>
          <a:xfrm>
            <a:off x="459024" y="5233127"/>
            <a:ext cx="385604" cy="461056"/>
            <a:chOff x="2146300" y="2165350"/>
            <a:chExt cx="550863" cy="569913"/>
          </a:xfrm>
        </p:grpSpPr>
        <p:grpSp>
          <p:nvGrpSpPr>
            <p:cNvPr id="68" name="Group 33"/>
            <p:cNvGrpSpPr>
              <a:grpSpLocks/>
            </p:cNvGrpSpPr>
            <p:nvPr/>
          </p:nvGrpSpPr>
          <p:grpSpPr bwMode="auto">
            <a:xfrm>
              <a:off x="2146300" y="2165350"/>
              <a:ext cx="550863" cy="569913"/>
              <a:chOff x="480" y="1200"/>
              <a:chExt cx="1042" cy="1019"/>
            </a:xfrm>
          </p:grpSpPr>
          <p:pic>
            <p:nvPicPr>
              <p:cNvPr id="70" name="Picture 34" descr="circuler_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gray">
              <a:xfrm>
                <a:off x="480" y="1200"/>
                <a:ext cx="1042" cy="101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71" name="Oval 35"/>
              <p:cNvSpPr>
                <a:spLocks noChangeArrowheads="1"/>
              </p:cNvSpPr>
              <p:nvPr/>
            </p:nvSpPr>
            <p:spPr bwMode="gray"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55000"/>
                    </a:schemeClr>
                  </a:gs>
                  <a:gs pos="50000">
                    <a:schemeClr val="accent1">
                      <a:gamma/>
                      <a:shade val="46275"/>
                      <a:invGamma/>
                      <a:alpha val="89999"/>
                    </a:schemeClr>
                  </a:gs>
                  <a:gs pos="100000">
                    <a:schemeClr val="accent1">
                      <a:alpha val="55000"/>
                    </a:schemeClr>
                  </a:gs>
                </a:gsLst>
                <a:lin ang="5400000" scaled="1"/>
              </a:gradFill>
              <a:ln w="50800" algn="ctr">
                <a:solidFill>
                  <a:srgbClr val="5F5F5F">
                    <a:alpha val="20000"/>
                  </a:srgbClr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tr-TR">
                  <a:latin typeface="Calibri" panose="020F0502020204030204" pitchFamily="34" charset="0"/>
                </a:endParaRPr>
              </a:p>
            </p:txBody>
          </p:sp>
        </p:grpSp>
        <p:pic>
          <p:nvPicPr>
            <p:cNvPr id="69" name="Picture 36" descr="Picture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gray">
            <a:xfrm>
              <a:off x="2203450" y="2171700"/>
              <a:ext cx="434975" cy="2000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72" name="TextBox 9"/>
          <p:cNvSpPr txBox="1"/>
          <p:nvPr/>
        </p:nvSpPr>
        <p:spPr>
          <a:xfrm>
            <a:off x="838457" y="5184349"/>
            <a:ext cx="810260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1400">
                <a:latin typeface="Calibri" panose="020F0502020204030204" pitchFamily="34" charset="0"/>
              </a:rPr>
              <a:t>Revidirani su postupci sudjelovanja na aukcijama i u izravnoj prodaji te su osigurana nužna odobrenja višeg regulatornog rukovodstva za ublažavanje zahtjeva prema sudionicima na tržištu (npr. smanjenje ograničenja u postupcima potpisivanja u slučajevima izravne prodaje, fleksibilnost u slučaju nepredviđenih događaja tehničke prirode)  </a:t>
            </a:r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289915" y="1529959"/>
            <a:ext cx="3795057" cy="2462116"/>
          </a:xfrm>
          <a:prstGeom prst="rect">
            <a:avLst/>
          </a:prstGeom>
        </p:spPr>
      </p:pic>
      <p:sp>
        <p:nvSpPr>
          <p:cNvPr id="11" name="Metin kutusu 10"/>
          <p:cNvSpPr txBox="1"/>
          <p:nvPr/>
        </p:nvSpPr>
        <p:spPr>
          <a:xfrm>
            <a:off x="5337421" y="4035190"/>
            <a:ext cx="28956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hr-HR" sz="800" i="1"/>
              <a:t>* ne uključujući transakcije otkupa i zamjena  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569B063-181D-42AA-B24E-1A459BD9949D}"/>
              </a:ext>
            </a:extLst>
          </p:cNvPr>
          <p:cNvSpPr txBox="1"/>
          <p:nvPr/>
        </p:nvSpPr>
        <p:spPr>
          <a:xfrm>
            <a:off x="5916007" y="1641282"/>
            <a:ext cx="251618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1000" b="1">
                <a:solidFill>
                  <a:schemeClr val="bg1">
                    <a:lumMod val="50000"/>
                  </a:schemeClr>
                </a:solidFill>
              </a:rPr>
              <a:t>Mjesečni prosjek ukupnih transakcija zaduživanja (aukcije + izravna prodaja)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AEE78406-2D22-4C4F-A9F9-1858AABD918B}"/>
              </a:ext>
            </a:extLst>
          </p:cNvPr>
          <p:cNvSpPr txBox="1"/>
          <p:nvPr/>
        </p:nvSpPr>
        <p:spPr>
          <a:xfrm>
            <a:off x="8141393" y="3755773"/>
            <a:ext cx="437940" cy="2000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700">
                <a:solidFill>
                  <a:schemeClr val="bg1">
                    <a:lumMod val="50000"/>
                  </a:schemeClr>
                </a:solidFill>
              </a:rPr>
              <a:t>Nis.20.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CA9267E5-419A-4C89-BF81-CAAA7D0094AA}"/>
              </a:ext>
            </a:extLst>
          </p:cNvPr>
          <p:cNvSpPr txBox="1"/>
          <p:nvPr/>
        </p:nvSpPr>
        <p:spPr>
          <a:xfrm>
            <a:off x="8547394" y="3766051"/>
            <a:ext cx="479618" cy="2000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700">
                <a:solidFill>
                  <a:schemeClr val="bg1">
                    <a:lumMod val="50000"/>
                  </a:schemeClr>
                </a:solidFill>
              </a:rPr>
              <a:t>svibanj/maj.20.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FEF1AD5-3C79-4E82-B167-385B80B9864C}"/>
              </a:ext>
            </a:extLst>
          </p:cNvPr>
          <p:cNvSpPr txBox="1"/>
          <p:nvPr/>
        </p:nvSpPr>
        <p:spPr>
          <a:xfrm>
            <a:off x="5638800" y="3075646"/>
            <a:ext cx="3810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1">
                <a:solidFill>
                  <a:srgbClr val="C00000"/>
                </a:solidFill>
              </a:rPr>
              <a:t>4,2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C473DB94-DA10-49C2-A258-322B241ED2AB}"/>
              </a:ext>
            </a:extLst>
          </p:cNvPr>
          <p:cNvSpPr txBox="1"/>
          <p:nvPr/>
        </p:nvSpPr>
        <p:spPr>
          <a:xfrm>
            <a:off x="6052563" y="3122862"/>
            <a:ext cx="3810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1">
                <a:solidFill>
                  <a:srgbClr val="C00000"/>
                </a:solidFill>
              </a:rPr>
              <a:t>3,8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E52D009-3620-49C6-9A77-2619A84FD2C0}"/>
              </a:ext>
            </a:extLst>
          </p:cNvPr>
          <p:cNvSpPr txBox="1"/>
          <p:nvPr/>
        </p:nvSpPr>
        <p:spPr>
          <a:xfrm>
            <a:off x="6466326" y="3075646"/>
            <a:ext cx="381000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1">
                <a:solidFill>
                  <a:srgbClr val="C00000"/>
                </a:solidFill>
              </a:rPr>
              <a:t>4,7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F63D9B57-66F2-4DF3-8465-5B9D9FA6109E}"/>
              </a:ext>
            </a:extLst>
          </p:cNvPr>
          <p:cNvSpPr txBox="1"/>
          <p:nvPr/>
        </p:nvSpPr>
        <p:spPr>
          <a:xfrm>
            <a:off x="6880089" y="3090662"/>
            <a:ext cx="40207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1">
                <a:solidFill>
                  <a:srgbClr val="C00000"/>
                </a:solidFill>
              </a:rPr>
              <a:t>4,3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AC542D9-D3C8-4F8A-81D3-74B2BDBA3E0B}"/>
              </a:ext>
            </a:extLst>
          </p:cNvPr>
          <p:cNvSpPr txBox="1"/>
          <p:nvPr/>
        </p:nvSpPr>
        <p:spPr>
          <a:xfrm>
            <a:off x="7293852" y="2985630"/>
            <a:ext cx="40207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1">
                <a:solidFill>
                  <a:srgbClr val="C00000"/>
                </a:solidFill>
              </a:rPr>
              <a:t>5,6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4A5F337F-6556-448C-A720-2DF3EBD9FA4E}"/>
              </a:ext>
            </a:extLst>
          </p:cNvPr>
          <p:cNvSpPr txBox="1"/>
          <p:nvPr/>
        </p:nvSpPr>
        <p:spPr>
          <a:xfrm>
            <a:off x="7701217" y="2744328"/>
            <a:ext cx="40207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1">
                <a:solidFill>
                  <a:srgbClr val="C00000"/>
                </a:solidFill>
              </a:rPr>
              <a:t>8,3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5793D0E2-8DC9-46F4-9F03-060FD7B95FDB}"/>
              </a:ext>
            </a:extLst>
          </p:cNvPr>
          <p:cNvSpPr txBox="1"/>
          <p:nvPr/>
        </p:nvSpPr>
        <p:spPr>
          <a:xfrm>
            <a:off x="8113753" y="2394927"/>
            <a:ext cx="40207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1">
                <a:solidFill>
                  <a:srgbClr val="C00000"/>
                </a:solidFill>
              </a:rPr>
              <a:t>12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40AB4DC4-670F-4A35-AB36-8C89F0A68823}"/>
              </a:ext>
            </a:extLst>
          </p:cNvPr>
          <p:cNvSpPr txBox="1"/>
          <p:nvPr/>
        </p:nvSpPr>
        <p:spPr>
          <a:xfrm>
            <a:off x="8530590" y="2055550"/>
            <a:ext cx="402076" cy="2308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hr-HR" sz="900" b="1">
                <a:solidFill>
                  <a:srgbClr val="C00000"/>
                </a:solidFill>
              </a:rPr>
              <a:t>16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00FC08BC-EF4E-4BA6-AE05-F92D348D99B8}"/>
              </a:ext>
            </a:extLst>
          </p:cNvPr>
          <p:cNvSpPr txBox="1"/>
          <p:nvPr/>
        </p:nvSpPr>
        <p:spPr>
          <a:xfrm>
            <a:off x="5309806" y="2071292"/>
            <a:ext cx="362070" cy="17466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18,0</a:t>
            </a:r>
          </a:p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16,0</a:t>
            </a:r>
          </a:p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14,0</a:t>
            </a:r>
          </a:p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12,0</a:t>
            </a:r>
          </a:p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10,0</a:t>
            </a:r>
          </a:p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8,0</a:t>
            </a:r>
          </a:p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6,0</a:t>
            </a:r>
          </a:p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4,0</a:t>
            </a:r>
          </a:p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2,0</a:t>
            </a:r>
          </a:p>
          <a:p>
            <a:pPr>
              <a:spcAft>
                <a:spcPts val="500"/>
              </a:spcAft>
            </a:pPr>
            <a:r>
              <a:rPr lang="hr-HR" sz="700" b="1">
                <a:solidFill>
                  <a:schemeClr val="bg1">
                    <a:lumMod val="75000"/>
                  </a:schemeClr>
                </a:solidFill>
              </a:rPr>
              <a:t>0,0</a:t>
            </a: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6A725492-B854-48B6-ADB7-FAD33E5B966E}"/>
              </a:ext>
            </a:extLst>
          </p:cNvPr>
          <p:cNvSpPr txBox="1"/>
          <p:nvPr/>
        </p:nvSpPr>
        <p:spPr>
          <a:xfrm>
            <a:off x="5636362" y="3755773"/>
            <a:ext cx="383438" cy="2000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700">
                <a:solidFill>
                  <a:schemeClr val="bg1">
                    <a:lumMod val="50000"/>
                  </a:schemeClr>
                </a:solidFill>
              </a:rPr>
              <a:t>2015.</a:t>
            </a: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EA89BF23-242A-4520-AA34-44E190542E66}"/>
              </a:ext>
            </a:extLst>
          </p:cNvPr>
          <p:cNvSpPr txBox="1"/>
          <p:nvPr/>
        </p:nvSpPr>
        <p:spPr>
          <a:xfrm>
            <a:off x="6050125" y="3763997"/>
            <a:ext cx="383438" cy="2000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700">
                <a:solidFill>
                  <a:schemeClr val="bg1">
                    <a:lumMod val="50000"/>
                  </a:schemeClr>
                </a:solidFill>
              </a:rPr>
              <a:t>2016.</a:t>
            </a: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28477FB7-6C54-433D-90B5-3BD6AEE4A75B}"/>
              </a:ext>
            </a:extLst>
          </p:cNvPr>
          <p:cNvSpPr txBox="1"/>
          <p:nvPr/>
        </p:nvSpPr>
        <p:spPr>
          <a:xfrm>
            <a:off x="6490277" y="3763997"/>
            <a:ext cx="383438" cy="2000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700">
                <a:solidFill>
                  <a:schemeClr val="bg1">
                    <a:lumMod val="50000"/>
                  </a:schemeClr>
                </a:solidFill>
              </a:rPr>
              <a:t>2017.</a:t>
            </a: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238AFB46-666D-4C23-A406-DE74496DE6A0}"/>
              </a:ext>
            </a:extLst>
          </p:cNvPr>
          <p:cNvSpPr txBox="1"/>
          <p:nvPr/>
        </p:nvSpPr>
        <p:spPr>
          <a:xfrm>
            <a:off x="6891724" y="3755773"/>
            <a:ext cx="383438" cy="2000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700">
                <a:solidFill>
                  <a:schemeClr val="bg1">
                    <a:lumMod val="50000"/>
                  </a:schemeClr>
                </a:solidFill>
              </a:rPr>
              <a:t>2018.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85CD2CC4-8A21-4205-9FB4-E7FA6DF555CE}"/>
              </a:ext>
            </a:extLst>
          </p:cNvPr>
          <p:cNvSpPr txBox="1"/>
          <p:nvPr/>
        </p:nvSpPr>
        <p:spPr>
          <a:xfrm>
            <a:off x="7324839" y="3755773"/>
            <a:ext cx="383438" cy="2000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700">
                <a:solidFill>
                  <a:schemeClr val="bg1">
                    <a:lumMod val="50000"/>
                  </a:schemeClr>
                </a:solidFill>
              </a:rPr>
              <a:t>2019.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0A0D4AF5-ED04-493B-86E9-0DBD60BFF484}"/>
              </a:ext>
            </a:extLst>
          </p:cNvPr>
          <p:cNvSpPr txBox="1"/>
          <p:nvPr/>
        </p:nvSpPr>
        <p:spPr>
          <a:xfrm>
            <a:off x="7755544" y="3755773"/>
            <a:ext cx="383438" cy="20005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pPr algn="l"/>
            <a:r>
              <a:rPr lang="hr-HR" sz="700">
                <a:solidFill>
                  <a:schemeClr val="bg1">
                    <a:lumMod val="50000"/>
                  </a:schemeClr>
                </a:solidFill>
              </a:rPr>
              <a:t>2020.</a:t>
            </a:r>
          </a:p>
        </p:txBody>
      </p:sp>
    </p:spTree>
    <p:extLst>
      <p:ext uri="{BB962C8B-B14F-4D97-AF65-F5344CB8AC3E}">
        <p14:creationId xmlns:p14="http://schemas.microsoft.com/office/powerpoint/2010/main" val="3191272725"/>
      </p:ext>
    </p:extLst>
  </p:cSld>
  <p:clrMapOvr>
    <a:masterClrMapping/>
  </p:clrMapOvr>
</p:sld>
</file>

<file path=ppt/theme/theme1.xml><?xml version="1.0" encoding="utf-8"?>
<a:theme xmlns:a="http://schemas.openxmlformats.org/drawingml/2006/main" name="873TGp_fall_light_ani">
  <a:themeElements>
    <a:clrScheme name="Custom 57">
      <a:dk1>
        <a:srgbClr val="000000"/>
      </a:dk1>
      <a:lt1>
        <a:srgbClr val="FFFFFF"/>
      </a:lt1>
      <a:dk2>
        <a:srgbClr val="1E598E"/>
      </a:dk2>
      <a:lt2>
        <a:srgbClr val="97BAC9"/>
      </a:lt2>
      <a:accent1>
        <a:srgbClr val="4C9ED0"/>
      </a:accent1>
      <a:accent2>
        <a:srgbClr val="A4B3BC"/>
      </a:accent2>
      <a:accent3>
        <a:srgbClr val="DCBD66"/>
      </a:accent3>
      <a:accent4>
        <a:srgbClr val="D57D7D"/>
      </a:accent4>
      <a:accent5>
        <a:srgbClr val="BA8FD5"/>
      </a:accent5>
      <a:accent6>
        <a:srgbClr val="9197CF"/>
      </a:accent6>
      <a:hlink>
        <a:srgbClr val="9AC832"/>
      </a:hlink>
      <a:folHlink>
        <a:srgbClr val="76B886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307C6A"/>
        </a:dk2>
        <a:lt2>
          <a:srgbClr val="B3CC94"/>
        </a:lt2>
        <a:accent1>
          <a:srgbClr val="61BBA3"/>
        </a:accent1>
        <a:accent2>
          <a:srgbClr val="ADC07E"/>
        </a:accent2>
        <a:accent3>
          <a:srgbClr val="FFFFFF"/>
        </a:accent3>
        <a:accent4>
          <a:srgbClr val="000000"/>
        </a:accent4>
        <a:accent5>
          <a:srgbClr val="B7DACE"/>
        </a:accent5>
        <a:accent6>
          <a:srgbClr val="9CAE72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D66B00"/>
        </a:dk2>
        <a:lt2>
          <a:srgbClr val="B9CF91"/>
        </a:lt2>
        <a:accent1>
          <a:srgbClr val="F1B305"/>
        </a:accent1>
        <a:accent2>
          <a:srgbClr val="9BBBA0"/>
        </a:accent2>
        <a:accent3>
          <a:srgbClr val="FFFFFF"/>
        </a:accent3>
        <a:accent4>
          <a:srgbClr val="000000"/>
        </a:accent4>
        <a:accent5>
          <a:srgbClr val="F7D6AA"/>
        </a:accent5>
        <a:accent6>
          <a:srgbClr val="8CA991"/>
        </a:accent6>
        <a:hlink>
          <a:srgbClr val="FE8206"/>
        </a:hlink>
        <a:folHlink>
          <a:srgbClr val="E07C7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1E598E"/>
        </a:dk2>
        <a:lt2>
          <a:srgbClr val="97BAC9"/>
        </a:lt2>
        <a:accent1>
          <a:srgbClr val="4C9ED0"/>
        </a:accent1>
        <a:accent2>
          <a:srgbClr val="A4B3BC"/>
        </a:accent2>
        <a:accent3>
          <a:srgbClr val="FFFFFF"/>
        </a:accent3>
        <a:accent4>
          <a:srgbClr val="000000"/>
        </a:accent4>
        <a:accent5>
          <a:srgbClr val="B2CCE4"/>
        </a:accent5>
        <a:accent6>
          <a:srgbClr val="94A2AA"/>
        </a:accent6>
        <a:hlink>
          <a:srgbClr val="9AC832"/>
        </a:hlink>
        <a:folHlink>
          <a:srgbClr val="76B88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5036</TotalTime>
  <Words>1519</Words>
  <Application>Microsoft Office PowerPoint</Application>
  <PresentationFormat>On-screen Show (4:3)</PresentationFormat>
  <Paragraphs>242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Candara</vt:lpstr>
      <vt:lpstr>Corbel</vt:lpstr>
      <vt:lpstr>Wingdings</vt:lpstr>
      <vt:lpstr>873TGp_fall_light_ani</vt:lpstr>
      <vt:lpstr> KOORDINACIJA ZADUŽIVANJA I UPRAVLJANJA GOTOVINSKIM SREDSTVIMA I DUGOM U UVJETIMA PANDEMIJE «Slučaj Turske»</vt:lpstr>
      <vt:lpstr>Sadržaj</vt:lpstr>
      <vt:lpstr>Trenutačna struktura upravljanja gotovinskim sredstvima i dugom – I.</vt:lpstr>
      <vt:lpstr>Trenutačna struktura upravljanja gotovinskim sredstvima i dugom – II.</vt:lpstr>
      <vt:lpstr>Poduzete mjere za ograničenje utjecaja pandemije  </vt:lpstr>
      <vt:lpstr>Koordinacija upravljanja gotovinskim sredstvima i dugom u uvjetima pandemije</vt:lpstr>
      <vt:lpstr>Prilagodbe politike zaduživanja</vt:lpstr>
      <vt:lpstr>Upravljanje operativnim rizicima u uvjetima pandemije – I. </vt:lpstr>
      <vt:lpstr>Upravljanje operativnim rizicima u uvjetima pandemije – II. </vt:lpstr>
      <vt:lpstr>Hvala!</vt:lpstr>
    </vt:vector>
  </TitlesOfParts>
  <Company>Hazine Müsteşarlığı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ThemeGallery PowerTemplate</dc:title>
  <dc:creator>ILYAS TUFAN</dc:creator>
  <cp:lastModifiedBy>Yelena Slizhevskaya</cp:lastModifiedBy>
  <cp:revision>311</cp:revision>
  <dcterms:created xsi:type="dcterms:W3CDTF">2015-04-21T11:05:28Z</dcterms:created>
  <dcterms:modified xsi:type="dcterms:W3CDTF">2021-05-27T22:32:17Z</dcterms:modified>
</cp:coreProperties>
</file>