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88" r:id="rId3"/>
    <p:sldId id="404" r:id="rId4"/>
    <p:sldId id="398" r:id="rId5"/>
    <p:sldId id="405" r:id="rId6"/>
    <p:sldId id="394" r:id="rId7"/>
    <p:sldId id="406" r:id="rId8"/>
    <p:sldId id="407" r:id="rId9"/>
    <p:sldId id="408" r:id="rId10"/>
    <p:sldId id="285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886"/>
    <a:srgbClr val="C0C0C0"/>
    <a:srgbClr val="00CC66"/>
    <a:srgbClr val="969696"/>
    <a:srgbClr val="B2B2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43" autoAdjust="0"/>
  </p:normalViewPr>
  <p:slideViewPr>
    <p:cSldViewPr>
      <p:cViewPr varScale="1">
        <p:scale>
          <a:sx n="62" d="100"/>
          <a:sy n="62" d="100"/>
        </p:scale>
        <p:origin x="1384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35874-7C41-42B8-981B-1F3BA82ED97B}" type="datetimeFigureOut">
              <a:rPr lang="tr-TR" smtClean="0"/>
              <a:pPr/>
              <a:t>26.05.2021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869A1-C784-4D13-9720-7781CBEE71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213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054160-BEF0-4E6A-952C-DD1263546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77" name="Group 25"/>
          <p:cNvGrpSpPr>
            <a:grpSpLocks/>
          </p:cNvGrpSpPr>
          <p:nvPr userDrawn="1"/>
        </p:nvGrpSpPr>
        <p:grpSpPr bwMode="auto">
          <a:xfrm>
            <a:off x="0" y="1447800"/>
            <a:ext cx="9144000" cy="5410200"/>
            <a:chOff x="0" y="1152"/>
            <a:chExt cx="5760" cy="3168"/>
          </a:xfrm>
        </p:grpSpPr>
        <p:sp>
          <p:nvSpPr>
            <p:cNvPr id="49178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79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49180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49181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49183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84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9190" name="Rectangle 3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556D9ED-B17A-459A-905A-95A2B865BAF4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49191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2400"/>
            <a:ext cx="2895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tr-TR"/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91D4B86-EE34-4CDC-9CBD-F5D88A57ECFF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491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2362200" y="4013200"/>
            <a:ext cx="6400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1" hangingPunct="1">
              <a:defRPr sz="5200" smtClean="0"/>
            </a:lvl1pPr>
          </a:lstStyle>
          <a:p>
            <a:pPr lvl="0"/>
            <a:r>
              <a:rPr lang="en-US" altLang="tr-TR" noProof="0"/>
              <a:t>Click to edit Master title style</a:t>
            </a:r>
          </a:p>
        </p:txBody>
      </p:sp>
      <p:sp>
        <p:nvSpPr>
          <p:cNvPr id="491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603875"/>
            <a:ext cx="64008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dist" eaLnBrk="1" hangingPunct="1">
              <a:buFontTx/>
              <a:buNone/>
              <a:defRPr sz="2200" smtClean="0"/>
            </a:lvl1pPr>
          </a:lstStyle>
          <a:p>
            <a:pPr lvl="0"/>
            <a:r>
              <a:rPr lang="en-US" altLang="tr-TR" noProof="0"/>
              <a:t>Click to edit Master subtitle style</a:t>
            </a:r>
          </a:p>
        </p:txBody>
      </p:sp>
      <p:pic>
        <p:nvPicPr>
          <p:cNvPr id="31" name="Resim 3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5330"/>
            <a:ext cx="2857500" cy="10001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EE0AC-020D-41F8-A357-2CA5E5967896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307A1-D384-4423-80E3-95EC7F54E58C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82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F7F59-9A3C-473D-BF27-95B3DB6070A1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86D23-1329-40CC-A43E-1CFEC1F959C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06652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4C5EA-B7A7-4B46-80A6-AF513D5C58B5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BF38A-1336-4A64-9A62-28A5D6D3559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9856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6058D-85FF-4612-A84B-BEEFD39E8896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0EA43-0640-4907-95D3-855086516C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5902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02A51-7540-4B53-B571-2E7F029F04F2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05A61-2864-4730-9F0D-6A49A47C29E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5441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4A8D6-F83C-437B-BECD-304981E36D94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4F089-D7D7-4DBE-B857-286AFE099FD7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48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592353"/>
            <a:ext cx="7391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404A2-17CF-4AC0-BACF-37C88E1C665A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CE87-10B4-4128-845D-EEC9F2577864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8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28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1065" y="56219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B4869-5D1E-4177-96AF-2802CDDFD2CD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B09E6-2468-4B1F-B474-99538496A548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9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5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50" y="152400"/>
            <a:ext cx="7391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1D85C-55F6-4C29-A9AC-75A28E85614F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295C5-1028-46D7-9017-0F8B0DC64372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4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D0472-6BCE-4C37-8199-64A80A104550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AD822-BF66-4873-8B25-23CD94618225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4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46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8288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256A4-51CF-4F2B-853D-F0A247F78CB1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36B51-0F89-4A16-A131-D1BCA91525ED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37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53683-7F65-46FF-960D-4B2FE1C45291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7994-7FD4-4357-97D4-9861E2D59AF9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09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152"/>
            <a:chExt cx="5760" cy="3168"/>
          </a:xfrm>
        </p:grpSpPr>
        <p:sp>
          <p:nvSpPr>
            <p:cNvPr id="5146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5148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5149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151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5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3C4022C7-291A-4398-B140-651878A325BD}" type="datetimeFigureOut">
              <a:rPr lang="en-US" altLang="tr-TR"/>
              <a:pPr/>
              <a:t>5/26/2021</a:t>
            </a:fld>
            <a:endParaRPr lang="en-US" altLang="tr-TR"/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032ECF-3FBC-4F82-89AC-F5F3F0F933E8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title"/>
          </p:nvPr>
        </p:nvSpPr>
        <p:spPr bwMode="auto">
          <a:xfrm>
            <a:off x="-1219200" y="299352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590800"/>
            <a:ext cx="6400800" cy="1752600"/>
          </a:xfrm>
        </p:spPr>
        <p:txBody>
          <a:bodyPr/>
          <a:lstStyle/>
          <a:p>
            <a:pPr>
              <a:defRPr/>
            </a:pPr>
            <a:br>
              <a:rPr lang="en-US" altLang="tr-TR" sz="3200" dirty="0">
                <a:latin typeface="Calibri" panose="020F0502020204030204" pitchFamily="34" charset="0"/>
              </a:rPr>
            </a:br>
            <a:r>
              <a:rPr lang="tr-TR" sz="36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BORROWING AND CASH&amp;DEBT MANAGEMENT COORDINATION UNDER PANDEMIC</a:t>
            </a:r>
            <a:br>
              <a:rPr lang="tr-TR" sz="36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</a:br>
            <a:r>
              <a:rPr lang="tr-TR" sz="36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«</a:t>
            </a:r>
            <a:r>
              <a:rPr lang="tr-TR" sz="20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T</a:t>
            </a:r>
            <a:r>
              <a:rPr lang="en-US" sz="2000" spc="600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urkey</a:t>
            </a:r>
            <a:r>
              <a:rPr lang="tr-TR" sz="20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’s Case»</a:t>
            </a:r>
            <a:endParaRPr lang="en-US" sz="2000" spc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514600" y="5791200"/>
            <a:ext cx="42714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b="1" dirty="0">
                <a:solidFill>
                  <a:srgbClr val="FFB27F"/>
                </a:solidFill>
                <a:latin typeface="Arial" panose="020B0604020202020204" pitchFamily="34" charset="0"/>
              </a:rPr>
              <a:t>TCOP Virtual Annual Plenary Meeting</a:t>
            </a:r>
            <a:endParaRPr lang="tr-TR" b="1" dirty="0">
              <a:solidFill>
                <a:srgbClr val="FFB27F"/>
              </a:solidFill>
              <a:latin typeface="Arial" panose="020B0604020202020204" pitchFamily="34" charset="0"/>
            </a:endParaRPr>
          </a:p>
          <a:p>
            <a:r>
              <a:rPr lang="tr-TR" b="1" dirty="0">
                <a:solidFill>
                  <a:srgbClr val="FFB27F"/>
                </a:solidFill>
                <a:effectLst/>
                <a:latin typeface="Arial" panose="020B0604020202020204" pitchFamily="34" charset="0"/>
              </a:rPr>
              <a:t>3/6/2021</a:t>
            </a:r>
            <a:endParaRPr lang="en-US" b="1" dirty="0">
              <a:solidFill>
                <a:srgbClr val="FFB27F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39752" y="4221088"/>
            <a:ext cx="6400800" cy="1346200"/>
          </a:xfrm>
        </p:spPr>
        <p:txBody>
          <a:bodyPr/>
          <a:lstStyle/>
          <a:p>
            <a:r>
              <a:rPr lang="en-US" altLang="tr-TR" sz="4000" dirty="0">
                <a:latin typeface="Calibri" panose="020F0502020204030204" pitchFamily="34" charset="0"/>
              </a:rPr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849" y="260648"/>
            <a:ext cx="7391400" cy="7493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tr-TR" dirty="0">
                <a:latin typeface="Calibri" panose="020F0502020204030204" pitchFamily="34" charset="0"/>
              </a:rPr>
              <a:t>Contents</a:t>
            </a:r>
            <a:endParaRPr lang="en-US" altLang="tr-TR" sz="3200" dirty="0">
              <a:latin typeface="Calibri" panose="020F0502020204030204" pitchFamily="34" charset="0"/>
            </a:endParaRPr>
          </a:p>
        </p:txBody>
      </p: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>
            <a:off x="398711" y="1923419"/>
            <a:ext cx="4800600" cy="1588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1044665" y="1117587"/>
            <a:ext cx="727631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tr-TR" sz="2400" b="1" dirty="0" err="1">
                <a:latin typeface="Corbel" pitchFamily="34" charset="0"/>
                <a:cs typeface="Arial" charset="0"/>
              </a:rPr>
              <a:t>Current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Institutional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Set-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Up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&amp;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Governance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for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 Cash &amp;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Debt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Management</a:t>
            </a:r>
            <a:endParaRPr lang="en-US" altLang="tr-TR" sz="2400" b="1" dirty="0">
              <a:latin typeface="Corbel" pitchFamily="34" charset="0"/>
              <a:cs typeface="Arial" charset="0"/>
            </a:endParaRPr>
          </a:p>
          <a:p>
            <a:pPr algn="l" eaLnBrk="1" hangingPunct="1"/>
            <a:endParaRPr lang="en-US" altLang="tr-TR" sz="2400" b="1" dirty="0">
              <a:latin typeface="Corbel" pitchFamily="34" charset="0"/>
              <a:cs typeface="Arial" charset="0"/>
            </a:endParaRPr>
          </a:p>
        </p:txBody>
      </p:sp>
      <p:cxnSp>
        <p:nvCxnSpPr>
          <p:cNvPr id="4" name="Straight Connector 43"/>
          <p:cNvCxnSpPr>
            <a:cxnSpLocks noChangeShapeType="1"/>
          </p:cNvCxnSpPr>
          <p:nvPr/>
        </p:nvCxnSpPr>
        <p:spPr bwMode="auto">
          <a:xfrm>
            <a:off x="398711" y="3795082"/>
            <a:ext cx="4800600" cy="1587"/>
          </a:xfrm>
          <a:prstGeom prst="line">
            <a:avLst/>
          </a:prstGeom>
          <a:noFill/>
          <a:ln w="9525" algn="ctr">
            <a:solidFill>
              <a:schemeClr val="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1015357" y="3128011"/>
            <a:ext cx="74086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tr-TR" sz="2400" b="1" dirty="0">
                <a:latin typeface="Corbel" pitchFamily="34" charset="0"/>
                <a:cs typeface="Arial" charset="0"/>
              </a:rPr>
              <a:t>Cash &amp;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Debt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Management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Coordination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under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Pandemic</a:t>
            </a:r>
            <a:endParaRPr lang="en-US" altLang="tr-TR" sz="2400" b="1" dirty="0">
              <a:latin typeface="Corbel" pitchFamily="34" charset="0"/>
              <a:cs typeface="Arial" charset="0"/>
            </a:endParaRPr>
          </a:p>
        </p:txBody>
      </p:sp>
      <p:cxnSp>
        <p:nvCxnSpPr>
          <p:cNvPr id="10" name="Straight Connector 43"/>
          <p:cNvCxnSpPr>
            <a:cxnSpLocks noChangeShapeType="1"/>
          </p:cNvCxnSpPr>
          <p:nvPr/>
        </p:nvCxnSpPr>
        <p:spPr bwMode="auto">
          <a:xfrm>
            <a:off x="398711" y="2871157"/>
            <a:ext cx="4800600" cy="1587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08236" y="3131507"/>
            <a:ext cx="550863" cy="569912"/>
            <a:chOff x="480" y="1200"/>
            <a:chExt cx="1042" cy="1019"/>
          </a:xfrm>
        </p:grpSpPr>
        <p:pic>
          <p:nvPicPr>
            <p:cNvPr id="49168" name="Picture 16" descr="circuler_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80" y="1200"/>
              <a:ext cx="1042" cy="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69" name="Oval 17"/>
            <p:cNvSpPr>
              <a:spLocks noChangeArrowheads="1"/>
            </p:cNvSpPr>
            <p:nvPr/>
          </p:nvSpPr>
          <p:spPr bwMode="gray">
            <a:xfrm>
              <a:off x="480" y="1200"/>
              <a:ext cx="1035" cy="101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55000"/>
                  </a:schemeClr>
                </a:gs>
                <a:gs pos="50000">
                  <a:schemeClr val="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pic>
        <p:nvPicPr>
          <p:cNvPr id="49170" name="Picture 18" descr="Pictur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5386" y="3137857"/>
            <a:ext cx="43497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71" name="Text Box 19"/>
          <p:cNvSpPr txBox="1">
            <a:spLocks noChangeArrowheads="1"/>
          </p:cNvSpPr>
          <p:nvPr/>
        </p:nvSpPr>
        <p:spPr bwMode="gray">
          <a:xfrm>
            <a:off x="465386" y="3179132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tr-TR" sz="2400" b="1">
                <a:solidFill>
                  <a:srgbClr val="FFFFFF"/>
                </a:solidFill>
              </a:rPr>
              <a:t>3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408236" y="2232982"/>
            <a:ext cx="550863" cy="569912"/>
            <a:chOff x="1352" y="2011"/>
            <a:chExt cx="347" cy="359"/>
          </a:xfrm>
        </p:grpSpPr>
        <p:grpSp>
          <p:nvGrpSpPr>
            <p:cNvPr id="9" name="Group 21"/>
            <p:cNvGrpSpPr>
              <a:grpSpLocks/>
            </p:cNvGrpSpPr>
            <p:nvPr/>
          </p:nvGrpSpPr>
          <p:grpSpPr bwMode="auto">
            <a:xfrm>
              <a:off x="1352" y="2011"/>
              <a:ext cx="347" cy="359"/>
              <a:chOff x="480" y="1200"/>
              <a:chExt cx="1042" cy="1019"/>
            </a:xfrm>
          </p:grpSpPr>
          <p:grpSp>
            <p:nvGrpSpPr>
              <p:cNvPr id="11" name="Group 22"/>
              <p:cNvGrpSpPr>
                <a:grpSpLocks/>
              </p:cNvGrpSpPr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49175" name="Picture 23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9176" name="Oval 24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alpha val="55000"/>
                      </a:schemeClr>
                    </a:gs>
                    <a:gs pos="50000">
                      <a:schemeClr val="accent2">
                        <a:gamma/>
                        <a:shade val="46275"/>
                        <a:invGamma/>
                        <a:alpha val="89999"/>
                      </a:schemeClr>
                    </a:gs>
                    <a:gs pos="100000">
                      <a:schemeClr val="accent2">
                        <a:alpha val="55000"/>
                      </a:schemeClr>
                    </a:gs>
                  </a:gsLst>
                  <a:lin ang="5400000" scaled="1"/>
                </a:gradFill>
                <a:ln w="50800" algn="ctr">
                  <a:solidFill>
                    <a:srgbClr val="5F5F5F">
                      <a:alpha val="20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pic>
            <p:nvPicPr>
              <p:cNvPr id="49177" name="Picture 25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9178" name="Text Box 26"/>
            <p:cNvSpPr txBox="1">
              <a:spLocks noChangeArrowheads="1"/>
            </p:cNvSpPr>
            <p:nvPr/>
          </p:nvSpPr>
          <p:spPr bwMode="gray">
            <a:xfrm>
              <a:off x="1389" y="2040"/>
              <a:ext cx="2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tr-TR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5536" y="4077072"/>
            <a:ext cx="5245411" cy="640410"/>
            <a:chOff x="2133600" y="4998390"/>
            <a:chExt cx="5245411" cy="640410"/>
          </a:xfrm>
        </p:grpSpPr>
        <p:cxnSp>
          <p:nvCxnSpPr>
            <p:cNvPr id="7" name="Straight Connector 43"/>
            <p:cNvCxnSpPr>
              <a:cxnSpLocks noChangeShapeType="1"/>
            </p:cNvCxnSpPr>
            <p:nvPr/>
          </p:nvCxnSpPr>
          <p:spPr bwMode="auto">
            <a:xfrm>
              <a:off x="2136775" y="5637213"/>
              <a:ext cx="4800600" cy="1587"/>
            </a:xfrm>
            <a:prstGeom prst="line">
              <a:avLst/>
            </a:prstGeom>
            <a:noFill/>
            <a:ln w="9525" algn="ctr">
              <a:solidFill>
                <a:schemeClr val="folHlink"/>
              </a:solidFill>
              <a:round/>
              <a:headEnd type="diamond" w="med" len="med"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45"/>
            <p:cNvSpPr txBox="1">
              <a:spLocks noChangeArrowheads="1"/>
            </p:cNvSpPr>
            <p:nvPr/>
          </p:nvSpPr>
          <p:spPr bwMode="auto">
            <a:xfrm>
              <a:off x="2860530" y="4998390"/>
              <a:ext cx="451848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50000"/>
                </a:schemeClr>
              </a:prstShdw>
            </a:effec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tr-TR" altLang="tr-TR" sz="2400" b="1" dirty="0" err="1">
                  <a:latin typeface="Corbel" pitchFamily="34" charset="0"/>
                  <a:cs typeface="Arial" charset="0"/>
                </a:rPr>
                <a:t>Adjustments</a:t>
              </a:r>
              <a:r>
                <a:rPr lang="tr-TR" altLang="tr-TR" sz="2400" b="1" dirty="0">
                  <a:latin typeface="Corbel" pitchFamily="34" charset="0"/>
                  <a:cs typeface="Arial" charset="0"/>
                </a:rPr>
                <a:t> in </a:t>
              </a:r>
              <a:r>
                <a:rPr lang="tr-TR" altLang="tr-TR" sz="2400" b="1" dirty="0" err="1">
                  <a:latin typeface="Corbel" pitchFamily="34" charset="0"/>
                  <a:cs typeface="Arial" charset="0"/>
                </a:rPr>
                <a:t>Borrowing</a:t>
              </a:r>
              <a:r>
                <a:rPr lang="tr-TR" altLang="tr-TR" sz="2400" b="1" dirty="0">
                  <a:latin typeface="Corbel" pitchFamily="34" charset="0"/>
                  <a:cs typeface="Arial" charset="0"/>
                </a:rPr>
                <a:t> </a:t>
              </a:r>
              <a:r>
                <a:rPr lang="tr-TR" altLang="tr-TR" sz="2400" b="1" dirty="0" err="1">
                  <a:latin typeface="Corbel" pitchFamily="34" charset="0"/>
                  <a:cs typeface="Arial" charset="0"/>
                </a:rPr>
                <a:t>Policy</a:t>
              </a:r>
              <a:endParaRPr lang="en-US" altLang="tr-TR" sz="2400" b="1" dirty="0">
                <a:latin typeface="Corbel" pitchFamily="34" charset="0"/>
                <a:cs typeface="Arial" charset="0"/>
              </a:endParaRPr>
            </a:p>
          </p:txBody>
        </p:sp>
        <p:grpSp>
          <p:nvGrpSpPr>
            <p:cNvPr id="13" name="Group 27"/>
            <p:cNvGrpSpPr>
              <a:grpSpLocks/>
            </p:cNvGrpSpPr>
            <p:nvPr/>
          </p:nvGrpSpPr>
          <p:grpSpPr bwMode="auto">
            <a:xfrm>
              <a:off x="2133600" y="5016500"/>
              <a:ext cx="582613" cy="561975"/>
              <a:chOff x="1344" y="3208"/>
              <a:chExt cx="367" cy="354"/>
            </a:xfrm>
          </p:grpSpPr>
          <p:pic>
            <p:nvPicPr>
              <p:cNvPr id="49180" name="Picture 28" descr="circuler_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44" y="3208"/>
                <a:ext cx="367" cy="3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1" name="Oval 29"/>
              <p:cNvSpPr>
                <a:spLocks noChangeArrowheads="1"/>
              </p:cNvSpPr>
              <p:nvPr/>
            </p:nvSpPr>
            <p:spPr bwMode="gray">
              <a:xfrm>
                <a:off x="1345" y="3208"/>
                <a:ext cx="365" cy="354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alpha val="55000"/>
                    </a:schemeClr>
                  </a:gs>
                  <a:gs pos="5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folHlink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pic>
            <p:nvPicPr>
              <p:cNvPr id="49182" name="Picture 30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82" y="3217"/>
                <a:ext cx="290" cy="1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3" name="Text Box 31"/>
              <p:cNvSpPr txBox="1">
                <a:spLocks noChangeArrowheads="1"/>
              </p:cNvSpPr>
              <p:nvPr/>
            </p:nvSpPr>
            <p:spPr bwMode="gray">
              <a:xfrm>
                <a:off x="1383" y="3216"/>
                <a:ext cx="2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tr-TR" sz="2400" b="1" dirty="0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4" name="Group 2"/>
          <p:cNvGrpSpPr/>
          <p:nvPr/>
        </p:nvGrpSpPr>
        <p:grpSpPr>
          <a:xfrm>
            <a:off x="408236" y="1282069"/>
            <a:ext cx="550863" cy="569913"/>
            <a:chOff x="2146300" y="2165350"/>
            <a:chExt cx="550863" cy="569913"/>
          </a:xfrm>
        </p:grpSpPr>
        <p:grpSp>
          <p:nvGrpSpPr>
            <p:cNvPr id="1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9186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7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4918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89" name="Text Box 37"/>
            <p:cNvSpPr txBox="1">
              <a:spLocks noChangeArrowheads="1"/>
            </p:cNvSpPr>
            <p:nvPr/>
          </p:nvSpPr>
          <p:spPr bwMode="gray">
            <a:xfrm>
              <a:off x="2205038" y="2193925"/>
              <a:ext cx="4349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tr-TR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cxnSp>
        <p:nvCxnSpPr>
          <p:cNvPr id="50" name="Straight Connector 43"/>
          <p:cNvCxnSpPr>
            <a:cxnSpLocks noChangeShapeType="1"/>
          </p:cNvCxnSpPr>
          <p:nvPr/>
        </p:nvCxnSpPr>
        <p:spPr bwMode="auto">
          <a:xfrm>
            <a:off x="411411" y="5638709"/>
            <a:ext cx="4800600" cy="1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Text Box 45"/>
          <p:cNvSpPr txBox="1">
            <a:spLocks noChangeArrowheads="1"/>
          </p:cNvSpPr>
          <p:nvPr/>
        </p:nvSpPr>
        <p:spPr bwMode="auto">
          <a:xfrm>
            <a:off x="1044665" y="4990807"/>
            <a:ext cx="6918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tr-TR" sz="2400" b="1" dirty="0">
                <a:latin typeface="Corbel" pitchFamily="34" charset="0"/>
                <a:cs typeface="Arial" charset="0"/>
              </a:rPr>
              <a:t>Management of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Operational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Risks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under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Pandemic</a:t>
            </a:r>
            <a:endParaRPr lang="en-US" altLang="tr-TR" sz="2400" b="1" dirty="0">
              <a:latin typeface="Corbel" pitchFamily="34" charset="0"/>
              <a:cs typeface="Arial" charset="0"/>
            </a:endParaRPr>
          </a:p>
        </p:txBody>
      </p:sp>
      <p:grpSp>
        <p:nvGrpSpPr>
          <p:cNvPr id="16" name="Group 27"/>
          <p:cNvGrpSpPr>
            <a:grpSpLocks/>
          </p:cNvGrpSpPr>
          <p:nvPr/>
        </p:nvGrpSpPr>
        <p:grpSpPr bwMode="auto">
          <a:xfrm>
            <a:off x="408236" y="5017996"/>
            <a:ext cx="582613" cy="561975"/>
            <a:chOff x="1344" y="3208"/>
            <a:chExt cx="367" cy="354"/>
          </a:xfrm>
        </p:grpSpPr>
        <p:pic>
          <p:nvPicPr>
            <p:cNvPr id="54" name="Picture 28" descr="circuler_1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44" y="3208"/>
              <a:ext cx="367" cy="3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Oval 29"/>
            <p:cNvSpPr>
              <a:spLocks noChangeArrowheads="1"/>
            </p:cNvSpPr>
            <p:nvPr/>
          </p:nvSpPr>
          <p:spPr bwMode="gray">
            <a:xfrm>
              <a:off x="1345" y="3208"/>
              <a:ext cx="365" cy="3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55000"/>
                  </a:schemeClr>
                </a:gs>
                <a:gs pos="50000">
                  <a:schemeClr val="fol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fol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56" name="Picture 30" descr="Picture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82" y="3217"/>
              <a:ext cx="290" cy="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Text Box 31"/>
            <p:cNvSpPr txBox="1">
              <a:spLocks noChangeArrowheads="1"/>
            </p:cNvSpPr>
            <p:nvPr/>
          </p:nvSpPr>
          <p:spPr bwMode="gray">
            <a:xfrm>
              <a:off x="1383" y="3216"/>
              <a:ext cx="2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altLang="tr-TR" sz="2400" b="1" dirty="0">
                  <a:solidFill>
                    <a:srgbClr val="FFFFFF"/>
                  </a:solidFill>
                </a:rPr>
                <a:t>5</a:t>
              </a:r>
              <a:endParaRPr lang="en-US" altLang="tr-TR" sz="2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53" name="Text Box 45"/>
          <p:cNvSpPr txBox="1">
            <a:spLocks noChangeArrowheads="1"/>
          </p:cNvSpPr>
          <p:nvPr/>
        </p:nvSpPr>
        <p:spPr bwMode="auto">
          <a:xfrm>
            <a:off x="1066800" y="2209800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tr-TR" sz="2400" b="1" dirty="0" err="1">
                <a:latin typeface="Corbel" pitchFamily="34" charset="0"/>
                <a:cs typeface="Arial" charset="0"/>
              </a:rPr>
              <a:t>Measures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Taken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to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Limit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the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Impact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of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the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>
                <a:latin typeface="Corbel" pitchFamily="34" charset="0"/>
                <a:cs typeface="Arial" charset="0"/>
              </a:rPr>
              <a:t>Pandemic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endParaRPr lang="en-US" altLang="tr-TR" sz="2400" b="1" dirty="0">
              <a:latin typeface="Corbel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0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 8"/>
          <p:cNvGrpSpPr/>
          <p:nvPr/>
        </p:nvGrpSpPr>
        <p:grpSpPr>
          <a:xfrm>
            <a:off x="210700" y="1111214"/>
            <a:ext cx="7435769" cy="4722147"/>
            <a:chOff x="210700" y="1111214"/>
            <a:chExt cx="7435769" cy="4722147"/>
          </a:xfrm>
        </p:grpSpPr>
        <p:grpSp>
          <p:nvGrpSpPr>
            <p:cNvPr id="5" name="Group 4"/>
            <p:cNvGrpSpPr/>
            <p:nvPr/>
          </p:nvGrpSpPr>
          <p:grpSpPr>
            <a:xfrm>
              <a:off x="210700" y="2768071"/>
              <a:ext cx="6991943" cy="3065290"/>
              <a:chOff x="867328" y="2726767"/>
              <a:chExt cx="6725596" cy="3065290"/>
            </a:xfrm>
          </p:grpSpPr>
          <p:sp>
            <p:nvSpPr>
              <p:cNvPr id="57346" name="AutoShape 2"/>
              <p:cNvSpPr>
                <a:spLocks noChangeArrowheads="1"/>
              </p:cNvSpPr>
              <p:nvPr/>
            </p:nvSpPr>
            <p:spPr bwMode="ltGray">
              <a:xfrm>
                <a:off x="6296481" y="2726767"/>
                <a:ext cx="1296443" cy="2788411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25400" algn="ctr">
                <a:solidFill>
                  <a:srgbClr val="DDDDD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48" name="Oval 4"/>
              <p:cNvSpPr>
                <a:spLocks noChangeArrowheads="1"/>
              </p:cNvSpPr>
              <p:nvPr/>
            </p:nvSpPr>
            <p:spPr bwMode="ltGray">
              <a:xfrm>
                <a:off x="6421777" y="2897624"/>
                <a:ext cx="1038225" cy="1038225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accent2">
                          <a:gamma/>
                          <a:shade val="60000"/>
                          <a:invGamma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Rectangle 949"/>
              <p:cNvSpPr>
                <a:spLocks noChangeArrowheads="1"/>
              </p:cNvSpPr>
              <p:nvPr/>
            </p:nvSpPr>
            <p:spPr bwMode="black">
              <a:xfrm>
                <a:off x="6306551" y="3144512"/>
                <a:ext cx="12863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altLang="tr-TR" sz="1200" b="1" dirty="0">
                    <a:solidFill>
                      <a:srgbClr val="A4B3BC"/>
                    </a:solidFill>
                    <a:latin typeface="Corbel" pitchFamily="34" charset="0"/>
                    <a:cs typeface="Arial" charset="0"/>
                  </a:rPr>
                  <a:t>DG of PFM &amp; </a:t>
                </a:r>
                <a:r>
                  <a:rPr lang="tr-TR" altLang="tr-TR" sz="1200" b="1" dirty="0" err="1">
                    <a:solidFill>
                      <a:srgbClr val="A4B3BC"/>
                    </a:solidFill>
                    <a:latin typeface="Corbel" pitchFamily="34" charset="0"/>
                    <a:cs typeface="Arial" charset="0"/>
                  </a:rPr>
                  <a:t>Transformation</a:t>
                </a:r>
                <a:endParaRPr lang="en-US" altLang="tr-TR" sz="1200" b="1" dirty="0">
                  <a:solidFill>
                    <a:srgbClr val="A4B3BC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57354" name="AutoShape 10"/>
              <p:cNvSpPr>
                <a:spLocks noChangeArrowheads="1"/>
              </p:cNvSpPr>
              <p:nvPr/>
            </p:nvSpPr>
            <p:spPr bwMode="ltGray">
              <a:xfrm>
                <a:off x="947494" y="2752522"/>
                <a:ext cx="1306512" cy="284062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solidFill>
                  <a:srgbClr val="DDDDD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55" name="Oval 11"/>
              <p:cNvSpPr>
                <a:spLocks noChangeArrowheads="1"/>
              </p:cNvSpPr>
              <p:nvPr/>
            </p:nvSpPr>
            <p:spPr bwMode="ltGray">
              <a:xfrm>
                <a:off x="1072230" y="2882111"/>
                <a:ext cx="1038225" cy="1038225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accent1">
                          <a:gamma/>
                          <a:shade val="60000"/>
                          <a:invGamma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59" name="AutoShape 15"/>
              <p:cNvSpPr>
                <a:spLocks noChangeArrowheads="1"/>
              </p:cNvSpPr>
              <p:nvPr/>
            </p:nvSpPr>
            <p:spPr bwMode="ltGray">
              <a:xfrm>
                <a:off x="2776393" y="2795088"/>
                <a:ext cx="1306513" cy="2777114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solidFill>
                  <a:srgbClr val="DDDDD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65" name="Rectangle 55"/>
              <p:cNvSpPr>
                <a:spLocks noChangeArrowheads="1"/>
              </p:cNvSpPr>
              <p:nvPr/>
            </p:nvSpPr>
            <p:spPr bwMode="auto">
              <a:xfrm>
                <a:off x="2719306" y="3915854"/>
                <a:ext cx="1306513" cy="144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Cash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management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Risk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management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Receivables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management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Treasury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accounting</a:t>
                </a:r>
                <a:endPara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76" name="Rectangle 949"/>
              <p:cNvSpPr>
                <a:spLocks noChangeArrowheads="1"/>
              </p:cNvSpPr>
              <p:nvPr/>
            </p:nvSpPr>
            <p:spPr bwMode="black">
              <a:xfrm>
                <a:off x="1045124" y="3144513"/>
                <a:ext cx="11112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altLang="tr-TR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DG of </a:t>
                </a:r>
                <a:r>
                  <a:rPr lang="tr-TR" altLang="tr-TR" sz="1200" b="1" dirty="0" err="1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Debt</a:t>
                </a:r>
                <a:r>
                  <a:rPr lang="tr-TR" altLang="tr-TR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 Office</a:t>
                </a:r>
                <a:endParaRPr lang="en-US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57374" name="Oval 30"/>
              <p:cNvSpPr>
                <a:spLocks noChangeArrowheads="1"/>
              </p:cNvSpPr>
              <p:nvPr/>
            </p:nvSpPr>
            <p:spPr bwMode="ltGray">
              <a:xfrm>
                <a:off x="2931723" y="2897624"/>
                <a:ext cx="1038225" cy="1038225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accent1">
                          <a:gamma/>
                          <a:shade val="60000"/>
                          <a:invGamma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" name="Rectangle 949"/>
              <p:cNvSpPr>
                <a:spLocks noChangeArrowheads="1"/>
              </p:cNvSpPr>
              <p:nvPr/>
            </p:nvSpPr>
            <p:spPr bwMode="black">
              <a:xfrm>
                <a:off x="2894416" y="3156986"/>
                <a:ext cx="111283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altLang="tr-TR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DG of </a:t>
                </a:r>
                <a:r>
                  <a:rPr lang="tr-TR" altLang="tr-TR" sz="1200" b="1" dirty="0" err="1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Public</a:t>
                </a:r>
                <a:r>
                  <a:rPr lang="tr-TR" altLang="tr-TR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 Finance</a:t>
                </a:r>
                <a:endParaRPr lang="en-US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43" name="Rectangle 55"/>
              <p:cNvSpPr>
                <a:spLocks noChangeArrowheads="1"/>
              </p:cNvSpPr>
              <p:nvPr/>
            </p:nvSpPr>
            <p:spPr bwMode="auto">
              <a:xfrm>
                <a:off x="867328" y="3868580"/>
                <a:ext cx="1448026" cy="1615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Borrowing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programs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and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strategies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Issuance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of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domestic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and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external</a:t>
                </a: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debt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SUKUK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operations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tr-TR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Investor </a:t>
                </a:r>
                <a:r>
                  <a:rPr lang="tr-TR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relations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/>
            </p:nvSpPr>
            <p:spPr bwMode="auto">
              <a:xfrm>
                <a:off x="6255444" y="3853065"/>
                <a:ext cx="1306513" cy="1938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Coordination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with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the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Strategy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and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Budget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Organization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for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mid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–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term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programming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,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budget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preparation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and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execution</a:t>
                </a:r>
                <a:r>
                  <a:rPr lang="tr-TR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tr-TR" altLang="tr-TR" sz="10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processes</a:t>
                </a:r>
                <a:endParaRPr lang="tr-TR" altLang="tr-TR" sz="10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endParaRPr lang="en-US" altLang="tr-TR" sz="10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754525" y="1111214"/>
              <a:ext cx="6891944" cy="1474953"/>
              <a:chOff x="1185501" y="2825345"/>
              <a:chExt cx="7012149" cy="1966308"/>
            </a:xfrm>
          </p:grpSpPr>
          <p:grpSp>
            <p:nvGrpSpPr>
              <p:cNvPr id="107" name="Group 11"/>
              <p:cNvGrpSpPr>
                <a:grpSpLocks/>
              </p:cNvGrpSpPr>
              <p:nvPr/>
            </p:nvGrpSpPr>
            <p:grpSpPr bwMode="auto">
              <a:xfrm>
                <a:off x="5924350" y="4221163"/>
                <a:ext cx="2273300" cy="536575"/>
                <a:chOff x="3964" y="2071"/>
                <a:chExt cx="1484" cy="330"/>
              </a:xfrm>
            </p:grpSpPr>
            <p:sp>
              <p:nvSpPr>
                <p:cNvPr id="130" name="AutoShape 12"/>
                <p:cNvSpPr>
                  <a:spLocks noChangeArrowheads="1"/>
                </p:cNvSpPr>
                <p:nvPr/>
              </p:nvSpPr>
              <p:spPr bwMode="gray">
                <a:xfrm>
                  <a:off x="3964" y="2071"/>
                  <a:ext cx="1484" cy="33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2"/>
                </a:solidFill>
                <a:ln w="12700" algn="ctr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133" name="AutoShape 13"/>
                <p:cNvSpPr>
                  <a:spLocks noChangeArrowheads="1"/>
                </p:cNvSpPr>
                <p:nvPr/>
              </p:nvSpPr>
              <p:spPr bwMode="gray">
                <a:xfrm>
                  <a:off x="3987" y="2091"/>
                  <a:ext cx="1432" cy="134"/>
                </a:xfrm>
                <a:prstGeom prst="roundRect">
                  <a:avLst>
                    <a:gd name="adj" fmla="val 28356"/>
                  </a:avLst>
                </a:prstGeom>
                <a:gradFill rotWithShape="1">
                  <a:gsLst>
                    <a:gs pos="0">
                      <a:srgbClr val="FFFFFF">
                        <a:alpha val="70000"/>
                      </a:srgbClr>
                    </a:gs>
                    <a:gs pos="100000">
                      <a:schemeClr val="accent2">
                        <a:alpha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</p:grpSp>
          <p:grpSp>
            <p:nvGrpSpPr>
              <p:cNvPr id="108" name="Group 14"/>
              <p:cNvGrpSpPr>
                <a:grpSpLocks/>
              </p:cNvGrpSpPr>
              <p:nvPr/>
            </p:nvGrpSpPr>
            <p:grpSpPr bwMode="auto">
              <a:xfrm>
                <a:off x="1217251" y="4255078"/>
                <a:ext cx="2273300" cy="536575"/>
                <a:chOff x="2540" y="2086"/>
                <a:chExt cx="1484" cy="330"/>
              </a:xfrm>
            </p:grpSpPr>
            <p:sp>
              <p:nvSpPr>
                <p:cNvPr id="128" name="AutoShape 15"/>
                <p:cNvSpPr>
                  <a:spLocks noChangeArrowheads="1"/>
                </p:cNvSpPr>
                <p:nvPr/>
              </p:nvSpPr>
              <p:spPr bwMode="gray">
                <a:xfrm>
                  <a:off x="2540" y="2086"/>
                  <a:ext cx="1484" cy="33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12700" algn="ctr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129" name="AutoShape 16"/>
                <p:cNvSpPr>
                  <a:spLocks noChangeArrowheads="1"/>
                </p:cNvSpPr>
                <p:nvPr/>
              </p:nvSpPr>
              <p:spPr bwMode="gray">
                <a:xfrm>
                  <a:off x="2561" y="2099"/>
                  <a:ext cx="1432" cy="134"/>
                </a:xfrm>
                <a:prstGeom prst="roundRect">
                  <a:avLst>
                    <a:gd name="adj" fmla="val 28356"/>
                  </a:avLst>
                </a:prstGeom>
                <a:gradFill rotWithShape="1">
                  <a:gsLst>
                    <a:gs pos="0">
                      <a:srgbClr val="FFFFFF">
                        <a:alpha val="70000"/>
                      </a:srgb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</p:grpSp>
          <p:grpSp>
            <p:nvGrpSpPr>
              <p:cNvPr id="109" name="Group 17"/>
              <p:cNvGrpSpPr>
                <a:grpSpLocks/>
              </p:cNvGrpSpPr>
              <p:nvPr/>
            </p:nvGrpSpPr>
            <p:grpSpPr bwMode="auto">
              <a:xfrm>
                <a:off x="3681213" y="2825345"/>
                <a:ext cx="1711325" cy="812992"/>
                <a:chOff x="3964" y="1978"/>
                <a:chExt cx="1484" cy="500"/>
              </a:xfrm>
            </p:grpSpPr>
            <p:sp>
              <p:nvSpPr>
                <p:cNvPr id="126" name="AutoShape 18"/>
                <p:cNvSpPr>
                  <a:spLocks noChangeArrowheads="1"/>
                </p:cNvSpPr>
                <p:nvPr/>
              </p:nvSpPr>
              <p:spPr bwMode="gray">
                <a:xfrm>
                  <a:off x="3964" y="1978"/>
                  <a:ext cx="1484" cy="50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DDDDDD"/>
                </a:solidFill>
                <a:ln w="12700" algn="ctr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127" name="AutoShape 19"/>
                <p:cNvSpPr>
                  <a:spLocks noChangeArrowheads="1"/>
                </p:cNvSpPr>
                <p:nvPr/>
              </p:nvSpPr>
              <p:spPr bwMode="gray">
                <a:xfrm>
                  <a:off x="3987" y="2091"/>
                  <a:ext cx="1432" cy="134"/>
                </a:xfrm>
                <a:prstGeom prst="roundRect">
                  <a:avLst>
                    <a:gd name="adj" fmla="val 28356"/>
                  </a:avLst>
                </a:prstGeom>
                <a:gradFill rotWithShape="1">
                  <a:gsLst>
                    <a:gs pos="0">
                      <a:srgbClr val="FFFFFF">
                        <a:alpha val="70000"/>
                      </a:srgbClr>
                    </a:gs>
                    <a:gs pos="100000">
                      <a:srgbClr val="DDDDDD">
                        <a:alpha val="70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</p:grpSp>
          <p:cxnSp>
            <p:nvCxnSpPr>
              <p:cNvPr id="111" name="AutoShape 26"/>
              <p:cNvCxnSpPr>
                <a:cxnSpLocks noChangeShapeType="1"/>
                <a:stCxn id="134" idx="0"/>
                <a:endCxn id="126" idx="2"/>
              </p:cNvCxnSpPr>
              <p:nvPr/>
            </p:nvCxnSpPr>
            <p:spPr bwMode="black">
              <a:xfrm rot="5400000" flipH="1" flipV="1">
                <a:off x="2984988" y="2669277"/>
                <a:ext cx="582825" cy="252095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" name="AutoShape 27"/>
              <p:cNvCxnSpPr>
                <a:cxnSpLocks noChangeShapeType="1"/>
                <a:stCxn id="130" idx="0"/>
                <a:endCxn id="126" idx="2"/>
              </p:cNvCxnSpPr>
              <p:nvPr/>
            </p:nvCxnSpPr>
            <p:spPr bwMode="black">
              <a:xfrm rot="16200000" flipV="1">
                <a:off x="5507525" y="2667689"/>
                <a:ext cx="582825" cy="2524124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3" name="Text Box 30"/>
              <p:cNvSpPr txBox="1">
                <a:spLocks noChangeArrowheads="1"/>
              </p:cNvSpPr>
              <p:nvPr/>
            </p:nvSpPr>
            <p:spPr bwMode="white">
              <a:xfrm>
                <a:off x="5965625" y="4311650"/>
                <a:ext cx="2200275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1C1C1C">
                    <a:alpha val="50000"/>
                  </a:srgbClr>
                </a:outerShdw>
              </a:effec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tr-TR" altLang="en-US" b="1">
                    <a:solidFill>
                      <a:srgbClr val="F8F8F8"/>
                    </a:solidFill>
                    <a:latin typeface="Corbel" pitchFamily="34" charset="0"/>
                  </a:rPr>
                  <a:t>Deputy Minister</a:t>
                </a:r>
                <a:endParaRPr lang="en-US" altLang="en-US" b="1">
                  <a:solidFill>
                    <a:srgbClr val="F8F8F8"/>
                  </a:solidFill>
                  <a:latin typeface="Corbel" pitchFamily="34" charset="0"/>
                </a:endParaRPr>
              </a:p>
            </p:txBody>
          </p:sp>
          <p:sp>
            <p:nvSpPr>
              <p:cNvPr id="117" name="Text Box 34"/>
              <p:cNvSpPr txBox="1">
                <a:spLocks noChangeArrowheads="1"/>
              </p:cNvSpPr>
              <p:nvPr/>
            </p:nvSpPr>
            <p:spPr bwMode="white">
              <a:xfrm>
                <a:off x="1185501" y="4350432"/>
                <a:ext cx="2200275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1C1C1C">
                    <a:alpha val="50000"/>
                  </a:srgbClr>
                </a:outerShdw>
              </a:effec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tr-TR" altLang="en-US" b="1" dirty="0" err="1">
                    <a:solidFill>
                      <a:srgbClr val="F8F8F8"/>
                    </a:solidFill>
                    <a:latin typeface="Corbel" pitchFamily="34" charset="0"/>
                  </a:rPr>
                  <a:t>Deputy</a:t>
                </a:r>
                <a:r>
                  <a:rPr lang="tr-TR" altLang="en-US" b="1" dirty="0">
                    <a:solidFill>
                      <a:srgbClr val="F8F8F8"/>
                    </a:solidFill>
                    <a:latin typeface="Corbel" pitchFamily="34" charset="0"/>
                  </a:rPr>
                  <a:t> </a:t>
                </a:r>
                <a:r>
                  <a:rPr lang="tr-TR" altLang="en-US" b="1" dirty="0" err="1">
                    <a:solidFill>
                      <a:srgbClr val="F8F8F8"/>
                    </a:solidFill>
                    <a:latin typeface="Corbel" pitchFamily="34" charset="0"/>
                  </a:rPr>
                  <a:t>Minister</a:t>
                </a:r>
                <a:endParaRPr lang="en-US" altLang="en-US" b="1" dirty="0">
                  <a:solidFill>
                    <a:srgbClr val="F8F8F8"/>
                  </a:solidFill>
                  <a:latin typeface="Corbel" pitchFamily="34" charset="0"/>
                </a:endParaRPr>
              </a:p>
            </p:txBody>
          </p:sp>
          <p:sp>
            <p:nvSpPr>
              <p:cNvPr id="122" name="Text Box 41"/>
              <p:cNvSpPr txBox="1">
                <a:spLocks noChangeArrowheads="1"/>
              </p:cNvSpPr>
              <p:nvPr/>
            </p:nvSpPr>
            <p:spPr bwMode="black">
              <a:xfrm>
                <a:off x="3837838" y="2825345"/>
                <a:ext cx="1460500" cy="861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tr-TR" altLang="en-US" b="1">
                    <a:solidFill>
                      <a:srgbClr val="000000"/>
                    </a:solidFill>
                    <a:latin typeface="Corbel" pitchFamily="34" charset="0"/>
                  </a:rPr>
                  <a:t>Minister of    T &amp; F</a:t>
                </a:r>
                <a:endParaRPr lang="en-US" altLang="en-US" b="1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</p:grpSp>
      <p:cxnSp>
        <p:nvCxnSpPr>
          <p:cNvPr id="19" name="Düz Bağlayıcı 18"/>
          <p:cNvCxnSpPr/>
          <p:nvPr/>
        </p:nvCxnSpPr>
        <p:spPr bwMode="auto">
          <a:xfrm>
            <a:off x="3233524" y="5715000"/>
            <a:ext cx="3395876" cy="762000"/>
          </a:xfrm>
          <a:prstGeom prst="lin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AutoShape 16"/>
          <p:cNvCxnSpPr>
            <a:cxnSpLocks noChangeShapeType="1"/>
          </p:cNvCxnSpPr>
          <p:nvPr/>
        </p:nvCxnSpPr>
        <p:spPr bwMode="gray">
          <a:xfrm flipV="1">
            <a:off x="979961" y="5649698"/>
            <a:ext cx="1858024" cy="1201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2" name="Group 9"/>
          <p:cNvGrpSpPr>
            <a:grpSpLocks/>
          </p:cNvGrpSpPr>
          <p:nvPr/>
        </p:nvGrpSpPr>
        <p:grpSpPr bwMode="auto">
          <a:xfrm>
            <a:off x="503895" y="5824937"/>
            <a:ext cx="2857500" cy="466725"/>
            <a:chOff x="3623" y="1413"/>
            <a:chExt cx="1321" cy="294"/>
          </a:xfrm>
        </p:grpSpPr>
        <p:sp>
          <p:nvSpPr>
            <p:cNvPr id="138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shade val="8902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9020"/>
                    <a:invGamma/>
                  </a:schemeClr>
                </a:gs>
              </a:gsLst>
              <a:lin ang="0" scaled="1"/>
            </a:gradFill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139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0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41" name="Group 5"/>
          <p:cNvGrpSpPr>
            <a:grpSpLocks/>
          </p:cNvGrpSpPr>
          <p:nvPr/>
        </p:nvGrpSpPr>
        <p:grpSpPr bwMode="auto">
          <a:xfrm>
            <a:off x="3786796" y="5853486"/>
            <a:ext cx="2857500" cy="466725"/>
            <a:chOff x="752" y="1413"/>
            <a:chExt cx="1321" cy="294"/>
          </a:xfrm>
        </p:grpSpPr>
        <p:sp>
          <p:nvSpPr>
            <p:cNvPr id="142" name="AutoShape 6"/>
            <p:cNvSpPr>
              <a:spLocks noChangeArrowheads="1"/>
            </p:cNvSpPr>
            <p:nvPr/>
          </p:nvSpPr>
          <p:spPr bwMode="gray">
            <a:xfrm>
              <a:off x="752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7921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659A1E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3" name="AutoShape 7"/>
            <p:cNvSpPr>
              <a:spLocks noChangeArrowheads="1"/>
            </p:cNvSpPr>
            <p:nvPr/>
          </p:nvSpPr>
          <p:spPr bwMode="gray">
            <a:xfrm flipH="1">
              <a:off x="200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4" name="AutoShape 8"/>
            <p:cNvSpPr>
              <a:spLocks noChangeArrowheads="1"/>
            </p:cNvSpPr>
            <p:nvPr/>
          </p:nvSpPr>
          <p:spPr bwMode="gray">
            <a:xfrm>
              <a:off x="766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145" name="Text Box 18"/>
          <p:cNvSpPr txBox="1">
            <a:spLocks noChangeArrowheads="1"/>
          </p:cNvSpPr>
          <p:nvPr/>
        </p:nvSpPr>
        <p:spPr bwMode="white">
          <a:xfrm>
            <a:off x="3914467" y="5848635"/>
            <a:ext cx="25954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Info</a:t>
            </a:r>
            <a:r>
              <a:rPr lang="tr-TR" altLang="tr-TR" sz="1400" b="1" i="0" dirty="0">
                <a:solidFill>
                  <a:srgbClr val="F8F8F8"/>
                </a:solidFill>
                <a:cs typeface="Arial" charset="0"/>
              </a:rPr>
              <a:t> </a:t>
            </a:r>
            <a:r>
              <a:rPr lang="tr-TR" altLang="tr-TR" sz="1400" b="1" dirty="0" err="1">
                <a:solidFill>
                  <a:srgbClr val="F8F8F8"/>
                </a:solidFill>
                <a:cs typeface="Arial" charset="0"/>
              </a:rPr>
              <a:t>s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haring</a:t>
            </a:r>
            <a:r>
              <a:rPr lang="tr-TR" altLang="tr-TR" sz="1400" b="1" i="0" dirty="0">
                <a:solidFill>
                  <a:srgbClr val="F8F8F8"/>
                </a:solidFill>
                <a:cs typeface="Arial" charset="0"/>
              </a:rPr>
              <a:t> on 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up-to-date</a:t>
            </a:r>
            <a:r>
              <a:rPr lang="tr-TR" altLang="tr-TR" sz="1400" b="1" i="0" dirty="0">
                <a:solidFill>
                  <a:srgbClr val="F8F8F8"/>
                </a:solidFill>
                <a:cs typeface="Arial" charset="0"/>
              </a:rPr>
              <a:t> 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budget</a:t>
            </a:r>
            <a:r>
              <a:rPr lang="tr-TR" altLang="tr-TR" sz="1400" b="1" i="0" dirty="0">
                <a:solidFill>
                  <a:srgbClr val="F8F8F8"/>
                </a:solidFill>
                <a:cs typeface="Arial" charset="0"/>
              </a:rPr>
              <a:t> 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outlook</a:t>
            </a:r>
            <a:r>
              <a:rPr lang="tr-TR" altLang="tr-TR" sz="1400" b="1" i="0" dirty="0">
                <a:solidFill>
                  <a:srgbClr val="F8F8F8"/>
                </a:solidFill>
                <a:cs typeface="Arial" charset="0"/>
              </a:rPr>
              <a:t> &amp; 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risks</a:t>
            </a:r>
            <a:endParaRPr lang="en-US" altLang="tr-TR" sz="1400" b="1" i="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146" name="Text Box 18"/>
          <p:cNvSpPr txBox="1">
            <a:spLocks noChangeArrowheads="1"/>
          </p:cNvSpPr>
          <p:nvPr/>
        </p:nvSpPr>
        <p:spPr bwMode="white">
          <a:xfrm>
            <a:off x="522347" y="5833361"/>
            <a:ext cx="279011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Day</a:t>
            </a:r>
            <a:r>
              <a:rPr lang="tr-TR" altLang="tr-TR" sz="1400" b="1" dirty="0" err="1">
                <a:solidFill>
                  <a:srgbClr val="F8F8F8"/>
                </a:solidFill>
                <a:cs typeface="Arial" charset="0"/>
              </a:rPr>
              <a:t>-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to</a:t>
            </a:r>
            <a:r>
              <a:rPr lang="tr-TR" altLang="tr-TR" sz="1400" b="1" dirty="0" err="1">
                <a:solidFill>
                  <a:srgbClr val="F8F8F8"/>
                </a:solidFill>
                <a:cs typeface="Arial" charset="0"/>
              </a:rPr>
              <a:t>-d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ay</a:t>
            </a:r>
            <a:r>
              <a:rPr lang="tr-TR" altLang="tr-TR" sz="1400" b="1" i="0" dirty="0">
                <a:solidFill>
                  <a:srgbClr val="F8F8F8"/>
                </a:solidFill>
                <a:cs typeface="Arial" charset="0"/>
              </a:rPr>
              <a:t> 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cash</a:t>
            </a:r>
            <a:r>
              <a:rPr lang="tr-TR" altLang="tr-TR" sz="1400" b="1" i="0" dirty="0">
                <a:solidFill>
                  <a:srgbClr val="F8F8F8"/>
                </a:solidFill>
                <a:cs typeface="Arial" charset="0"/>
              </a:rPr>
              <a:t> &amp; </a:t>
            </a:r>
            <a:r>
              <a:rPr lang="tr-TR" altLang="tr-TR" sz="1400" b="1" dirty="0" err="1">
                <a:solidFill>
                  <a:srgbClr val="F8F8F8"/>
                </a:solidFill>
                <a:cs typeface="Arial" charset="0"/>
              </a:rPr>
              <a:t>d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ebt</a:t>
            </a:r>
            <a:r>
              <a:rPr lang="tr-TR" altLang="tr-TR" sz="1400" b="1" i="0" dirty="0">
                <a:solidFill>
                  <a:srgbClr val="F8F8F8"/>
                </a:solidFill>
                <a:cs typeface="Arial" charset="0"/>
              </a:rPr>
              <a:t> </a:t>
            </a:r>
            <a:r>
              <a:rPr lang="tr-TR" altLang="tr-TR" sz="1400" b="1" dirty="0" err="1">
                <a:solidFill>
                  <a:srgbClr val="F8F8F8"/>
                </a:solidFill>
                <a:cs typeface="Arial" charset="0"/>
              </a:rPr>
              <a:t>m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ng</a:t>
            </a:r>
            <a:r>
              <a:rPr lang="tr-TR" altLang="tr-TR" sz="1400" b="1" i="0" dirty="0">
                <a:solidFill>
                  <a:srgbClr val="F8F8F8"/>
                </a:solidFill>
                <a:cs typeface="Arial" charset="0"/>
              </a:rPr>
              <a:t>. </a:t>
            </a:r>
            <a:r>
              <a:rPr lang="tr-TR" altLang="tr-TR" sz="1400" b="1" dirty="0" err="1">
                <a:solidFill>
                  <a:srgbClr val="F8F8F8"/>
                </a:solidFill>
                <a:cs typeface="Arial" charset="0"/>
              </a:rPr>
              <a:t>c</a:t>
            </a:r>
            <a:r>
              <a:rPr lang="tr-TR" altLang="tr-TR" sz="1400" b="1" i="0" dirty="0" err="1">
                <a:solidFill>
                  <a:srgbClr val="F8F8F8"/>
                </a:solidFill>
                <a:cs typeface="Arial" charset="0"/>
              </a:rPr>
              <a:t>oordination</a:t>
            </a:r>
            <a:endParaRPr lang="tr-TR" altLang="tr-TR" sz="1400" b="1" i="0" dirty="0">
              <a:solidFill>
                <a:srgbClr val="F8F8F8"/>
              </a:solidFill>
              <a:cs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tr-TR" altLang="tr-TR" sz="1400" b="1" i="0" dirty="0">
              <a:solidFill>
                <a:srgbClr val="F8F8F8"/>
              </a:solidFill>
              <a:cs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tr-TR" sz="1400" b="1" i="0" dirty="0">
              <a:solidFill>
                <a:srgbClr val="F8F8F8"/>
              </a:solidFill>
              <a:cs typeface="Arial" charset="0"/>
            </a:endParaRPr>
          </a:p>
        </p:txBody>
      </p:sp>
      <p:cxnSp>
        <p:nvCxnSpPr>
          <p:cNvPr id="147" name="AutoShape 16"/>
          <p:cNvCxnSpPr>
            <a:cxnSpLocks noChangeShapeType="1"/>
          </p:cNvCxnSpPr>
          <p:nvPr/>
        </p:nvCxnSpPr>
        <p:spPr bwMode="gray">
          <a:xfrm flipV="1">
            <a:off x="3218628" y="5616023"/>
            <a:ext cx="3326529" cy="35587"/>
          </a:xfrm>
          <a:prstGeom prst="straightConnector1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tangle 48"/>
          <p:cNvSpPr>
            <a:spLocks noGrp="1" noChangeArrowheads="1"/>
          </p:cNvSpPr>
          <p:nvPr>
            <p:ph type="title"/>
          </p:nvPr>
        </p:nvSpPr>
        <p:spPr>
          <a:xfrm>
            <a:off x="310036" y="116468"/>
            <a:ext cx="9087469" cy="1143000"/>
          </a:xfrm>
          <a:noFill/>
          <a:ln/>
        </p:spPr>
        <p:txBody>
          <a:bodyPr/>
          <a:lstStyle/>
          <a:p>
            <a:r>
              <a:rPr lang="tr-TR" altLang="tr-TR" sz="3200" dirty="0" err="1">
                <a:latin typeface="Calibri" panose="020F0502020204030204" pitchFamily="34" charset="0"/>
              </a:rPr>
              <a:t>Current</a:t>
            </a:r>
            <a:r>
              <a:rPr lang="tr-TR" altLang="tr-TR" sz="3200" dirty="0">
                <a:latin typeface="Calibri" panose="020F0502020204030204" pitchFamily="34" charset="0"/>
              </a:rPr>
              <a:t> Cash &amp; </a:t>
            </a:r>
            <a:r>
              <a:rPr lang="tr-TR" altLang="tr-TR" sz="3200" dirty="0" err="1">
                <a:latin typeface="Calibri" panose="020F0502020204030204" pitchFamily="34" charset="0"/>
              </a:rPr>
              <a:t>Debt</a:t>
            </a:r>
            <a:r>
              <a:rPr lang="tr-TR" altLang="tr-TR" sz="3200" dirty="0">
                <a:latin typeface="Calibri" panose="020F0502020204030204" pitchFamily="34" charset="0"/>
              </a:rPr>
              <a:t> Management Set-</a:t>
            </a:r>
            <a:r>
              <a:rPr lang="tr-TR" altLang="tr-TR" sz="3200" dirty="0" err="1">
                <a:latin typeface="Calibri" panose="020F0502020204030204" pitchFamily="34" charset="0"/>
              </a:rPr>
              <a:t>Up</a:t>
            </a:r>
            <a:r>
              <a:rPr lang="tr-TR" altLang="tr-TR" sz="3200" dirty="0">
                <a:latin typeface="Calibri" panose="020F0502020204030204" pitchFamily="34" charset="0"/>
              </a:rPr>
              <a:t> &amp; </a:t>
            </a:r>
            <a:r>
              <a:rPr lang="tr-TR" altLang="tr-TR" sz="3200" dirty="0" err="1">
                <a:latin typeface="Calibri" panose="020F0502020204030204" pitchFamily="34" charset="0"/>
              </a:rPr>
              <a:t>Governance</a:t>
            </a:r>
            <a:r>
              <a:rPr lang="tr-TR" altLang="tr-TR" sz="3200" dirty="0">
                <a:latin typeface="Calibri" panose="020F0502020204030204" pitchFamily="34" charset="0"/>
              </a:rPr>
              <a:t>-I</a:t>
            </a:r>
            <a:endParaRPr lang="en-US" altLang="tr-TR" sz="3200" dirty="0"/>
          </a:p>
        </p:txBody>
      </p:sp>
    </p:spTree>
    <p:extLst>
      <p:ext uri="{BB962C8B-B14F-4D97-AF65-F5344CB8AC3E}">
        <p14:creationId xmlns:p14="http://schemas.microsoft.com/office/powerpoint/2010/main" val="42674968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 24"/>
          <p:cNvGrpSpPr/>
          <p:nvPr/>
        </p:nvGrpSpPr>
        <p:grpSpPr>
          <a:xfrm>
            <a:off x="967656" y="1489757"/>
            <a:ext cx="7135054" cy="2396935"/>
            <a:chOff x="513730" y="1152234"/>
            <a:chExt cx="6938589" cy="3190296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533004" y="3899632"/>
              <a:ext cx="6919315" cy="180164"/>
              <a:chOff x="734" y="3507"/>
              <a:chExt cx="4312" cy="130"/>
            </a:xfrm>
          </p:grpSpPr>
          <p:sp>
            <p:nvSpPr>
              <p:cNvPr id="57347" name="Rectangle 3"/>
              <p:cNvSpPr>
                <a:spLocks noChangeArrowheads="1"/>
              </p:cNvSpPr>
              <p:nvPr/>
            </p:nvSpPr>
            <p:spPr bwMode="gray">
              <a:xfrm>
                <a:off x="735" y="3507"/>
                <a:ext cx="4311" cy="130"/>
              </a:xfrm>
              <a:prstGeom prst="rect">
                <a:avLst/>
              </a:prstGeom>
              <a:gradFill rotWithShape="1">
                <a:gsLst>
                  <a:gs pos="0">
                    <a:srgbClr val="777777">
                      <a:gamma/>
                      <a:tint val="50980"/>
                      <a:invGamma/>
                    </a:srgbClr>
                  </a:gs>
                  <a:gs pos="100000">
                    <a:srgbClr val="777777"/>
                  </a:gs>
                </a:gsLst>
                <a:lin ang="2700000" scaled="1"/>
              </a:gradFill>
              <a:ln w="9525" algn="ctr">
                <a:miter lim="800000"/>
                <a:headEnd/>
                <a:tailEnd/>
              </a:ln>
              <a:effectLst/>
              <a:scene3d>
                <a:camera prst="legacyPerspectiveTop"/>
                <a:lightRig rig="legacyFlat1" dir="t"/>
              </a:scene3d>
              <a:sp3d extrusionH="176200" prstMaterial="legacyMatte">
                <a:bevelT w="13500" h="13500" prst="angle"/>
                <a:bevelB w="13500" h="13500" prst="angle"/>
                <a:extrusionClr>
                  <a:srgbClr val="777777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57348" name="Line 4"/>
              <p:cNvSpPr>
                <a:spLocks noChangeShapeType="1"/>
              </p:cNvSpPr>
              <p:nvPr/>
            </p:nvSpPr>
            <p:spPr bwMode="gray">
              <a:xfrm>
                <a:off x="734" y="3524"/>
                <a:ext cx="4306" cy="0"/>
              </a:xfrm>
              <a:prstGeom prst="line">
                <a:avLst/>
              </a:prstGeom>
              <a:noFill/>
              <a:ln w="9525">
                <a:solidFill>
                  <a:srgbClr val="F8F8F8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5137849" y="1848530"/>
              <a:ext cx="2312863" cy="2062189"/>
              <a:chOff x="3645" y="1684"/>
              <a:chExt cx="1440" cy="1488"/>
            </a:xfrm>
          </p:grpSpPr>
          <p:sp>
            <p:nvSpPr>
              <p:cNvPr id="57350" name="Line 6"/>
              <p:cNvSpPr>
                <a:spLocks noChangeShapeType="1"/>
              </p:cNvSpPr>
              <p:nvPr/>
            </p:nvSpPr>
            <p:spPr bwMode="gray">
              <a:xfrm>
                <a:off x="5077" y="1702"/>
                <a:ext cx="2" cy="1446"/>
              </a:xfrm>
              <a:prstGeom prst="line">
                <a:avLst/>
              </a:prstGeom>
              <a:noFill/>
              <a:ln w="9525">
                <a:solidFill>
                  <a:srgbClr val="333333">
                    <a:alpha val="3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3645" y="1684"/>
                <a:ext cx="1440" cy="1488"/>
                <a:chOff x="733" y="2026"/>
                <a:chExt cx="1440" cy="1488"/>
              </a:xfrm>
            </p:grpSpPr>
            <p:sp>
              <p:nvSpPr>
                <p:cNvPr id="57352" name="Rectangle 8"/>
                <p:cNvSpPr>
                  <a:spLocks noChangeArrowheads="1"/>
                </p:cNvSpPr>
                <p:nvPr/>
              </p:nvSpPr>
              <p:spPr bwMode="gray">
                <a:xfrm>
                  <a:off x="733" y="2026"/>
                  <a:ext cx="1440" cy="1488"/>
                </a:xfrm>
                <a:prstGeom prst="rect">
                  <a:avLst/>
                </a:prstGeom>
                <a:gradFill rotWithShape="1">
                  <a:gsLst>
                    <a:gs pos="0">
                      <a:schemeClr val="folHlink">
                        <a:gamma/>
                        <a:tint val="61176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2700000" scaled="1"/>
                </a:gradFill>
                <a:ln w="9525">
                  <a:miter lim="800000"/>
                  <a:headEnd/>
                  <a:tailEnd/>
                </a:ln>
                <a:effectLst/>
                <a:scene3d>
                  <a:camera prst="legacyObliqueTopLeft"/>
                  <a:lightRig rig="legacyFlat2" dir="t"/>
                </a:scene3d>
                <a:sp3d extrusionH="176200" prstMaterial="legacyMatte">
                  <a:bevelT w="13500" h="13500" prst="angle"/>
                  <a:bevelB w="13500" h="13500" prst="angle"/>
                  <a:extrusionClr>
                    <a:schemeClr val="folHlink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734" y="2044"/>
                  <a:ext cx="1432" cy="1467"/>
                  <a:chOff x="734" y="2044"/>
                  <a:chExt cx="1432" cy="1467"/>
                </a:xfrm>
              </p:grpSpPr>
              <p:sp>
                <p:nvSpPr>
                  <p:cNvPr id="57354" name="Line 10"/>
                  <p:cNvSpPr>
                    <a:spLocks noChangeShapeType="1"/>
                  </p:cNvSpPr>
                  <p:nvPr/>
                </p:nvSpPr>
                <p:spPr bwMode="gray">
                  <a:xfrm>
                    <a:off x="2163" y="2044"/>
                    <a:ext cx="2" cy="1460"/>
                  </a:xfrm>
                  <a:prstGeom prst="line">
                    <a:avLst/>
                  </a:prstGeom>
                  <a:noFill/>
                  <a:ln w="12700">
                    <a:solidFill>
                      <a:srgbClr val="333333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57355" name="Line 11"/>
                  <p:cNvSpPr>
                    <a:spLocks noChangeShapeType="1"/>
                  </p:cNvSpPr>
                  <p:nvPr/>
                </p:nvSpPr>
                <p:spPr bwMode="gray">
                  <a:xfrm rot="-5400000">
                    <a:off x="1449" y="2794"/>
                    <a:ext cx="2" cy="1432"/>
                  </a:xfrm>
                  <a:prstGeom prst="line">
                    <a:avLst/>
                  </a:prstGeom>
                  <a:noFill/>
                  <a:ln w="9525">
                    <a:solidFill>
                      <a:srgbClr val="333333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" name="Group 12"/>
                <p:cNvGrpSpPr>
                  <a:grpSpLocks/>
                </p:cNvGrpSpPr>
                <p:nvPr/>
              </p:nvGrpSpPr>
              <p:grpSpPr bwMode="auto">
                <a:xfrm>
                  <a:off x="733" y="2030"/>
                  <a:ext cx="1431" cy="1475"/>
                  <a:chOff x="733" y="2030"/>
                  <a:chExt cx="1431" cy="1475"/>
                </a:xfrm>
              </p:grpSpPr>
              <p:sp>
                <p:nvSpPr>
                  <p:cNvPr id="57357" name="Line 13"/>
                  <p:cNvSpPr>
                    <a:spLocks noChangeShapeType="1"/>
                  </p:cNvSpPr>
                  <p:nvPr/>
                </p:nvSpPr>
                <p:spPr bwMode="gray">
                  <a:xfrm>
                    <a:off x="733" y="2033"/>
                    <a:ext cx="1431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8F8F8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57358" name="Line 14"/>
                  <p:cNvSpPr>
                    <a:spLocks noChangeShapeType="1"/>
                  </p:cNvSpPr>
                  <p:nvPr/>
                </p:nvSpPr>
                <p:spPr bwMode="gray">
                  <a:xfrm rot="-5400000">
                    <a:off x="3" y="2768"/>
                    <a:ext cx="147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8F8F8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8" name="Group 15"/>
            <p:cNvGrpSpPr>
              <a:grpSpLocks/>
            </p:cNvGrpSpPr>
            <p:nvPr/>
          </p:nvGrpSpPr>
          <p:grpSpPr bwMode="auto">
            <a:xfrm>
              <a:off x="513730" y="1848530"/>
              <a:ext cx="2319288" cy="2062189"/>
              <a:chOff x="766" y="1684"/>
              <a:chExt cx="1444" cy="1488"/>
            </a:xfrm>
          </p:grpSpPr>
          <p:sp>
            <p:nvSpPr>
              <p:cNvPr id="57360" name="Rectangle 16"/>
              <p:cNvSpPr>
                <a:spLocks noChangeArrowheads="1"/>
              </p:cNvSpPr>
              <p:nvPr/>
            </p:nvSpPr>
            <p:spPr bwMode="gray">
              <a:xfrm>
                <a:off x="769" y="1684"/>
                <a:ext cx="1441" cy="1488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tint val="61176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2" dir="t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grpSp>
            <p:nvGrpSpPr>
              <p:cNvPr id="9" name="Group 17"/>
              <p:cNvGrpSpPr>
                <a:grpSpLocks/>
              </p:cNvGrpSpPr>
              <p:nvPr/>
            </p:nvGrpSpPr>
            <p:grpSpPr bwMode="auto">
              <a:xfrm>
                <a:off x="770" y="1702"/>
                <a:ext cx="1433" cy="1467"/>
                <a:chOff x="734" y="2044"/>
                <a:chExt cx="1432" cy="1467"/>
              </a:xfrm>
            </p:grpSpPr>
            <p:sp>
              <p:nvSpPr>
                <p:cNvPr id="57362" name="Line 18"/>
                <p:cNvSpPr>
                  <a:spLocks noChangeShapeType="1"/>
                </p:cNvSpPr>
                <p:nvPr/>
              </p:nvSpPr>
              <p:spPr bwMode="gray">
                <a:xfrm>
                  <a:off x="2163" y="2044"/>
                  <a:ext cx="2" cy="1460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63" name="Line 19"/>
                <p:cNvSpPr>
                  <a:spLocks noChangeShapeType="1"/>
                </p:cNvSpPr>
                <p:nvPr/>
              </p:nvSpPr>
              <p:spPr bwMode="gray">
                <a:xfrm rot="-5400000">
                  <a:off x="1449" y="2794"/>
                  <a:ext cx="2" cy="1432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0" name="Group 20"/>
              <p:cNvGrpSpPr>
                <a:grpSpLocks/>
              </p:cNvGrpSpPr>
              <p:nvPr/>
            </p:nvGrpSpPr>
            <p:grpSpPr bwMode="auto">
              <a:xfrm>
                <a:off x="766" y="1688"/>
                <a:ext cx="1432" cy="1475"/>
                <a:chOff x="733" y="2030"/>
                <a:chExt cx="1431" cy="1475"/>
              </a:xfrm>
            </p:grpSpPr>
            <p:sp>
              <p:nvSpPr>
                <p:cNvPr id="57365" name="Line 21"/>
                <p:cNvSpPr>
                  <a:spLocks noChangeShapeType="1"/>
                </p:cNvSpPr>
                <p:nvPr/>
              </p:nvSpPr>
              <p:spPr bwMode="gray">
                <a:xfrm>
                  <a:off x="733" y="2033"/>
                  <a:ext cx="1431" cy="0"/>
                </a:xfrm>
                <a:prstGeom prst="line">
                  <a:avLst/>
                </a:prstGeom>
                <a:noFill/>
                <a:ln w="1905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66" name="Line 22"/>
                <p:cNvSpPr>
                  <a:spLocks noChangeShapeType="1"/>
                </p:cNvSpPr>
                <p:nvPr/>
              </p:nvSpPr>
              <p:spPr bwMode="gray">
                <a:xfrm rot="-5400000">
                  <a:off x="3" y="2768"/>
                  <a:ext cx="1475" cy="0"/>
                </a:xfrm>
                <a:prstGeom prst="line">
                  <a:avLst/>
                </a:prstGeom>
                <a:noFill/>
                <a:ln w="1270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1" name="Group 23"/>
            <p:cNvGrpSpPr>
              <a:grpSpLocks/>
            </p:cNvGrpSpPr>
            <p:nvPr/>
          </p:nvGrpSpPr>
          <p:grpSpPr bwMode="auto">
            <a:xfrm>
              <a:off x="2826593" y="1848530"/>
              <a:ext cx="2312863" cy="2062189"/>
              <a:chOff x="733" y="2026"/>
              <a:chExt cx="1440" cy="1488"/>
            </a:xfrm>
          </p:grpSpPr>
          <p:sp>
            <p:nvSpPr>
              <p:cNvPr id="57368" name="Rectangle 24"/>
              <p:cNvSpPr>
                <a:spLocks noChangeArrowheads="1"/>
              </p:cNvSpPr>
              <p:nvPr/>
            </p:nvSpPr>
            <p:spPr bwMode="gray">
              <a:xfrm>
                <a:off x="733" y="2026"/>
                <a:ext cx="1440" cy="148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tint val="61176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miter lim="800000"/>
                <a:headEnd/>
                <a:tailEnd/>
              </a:ln>
              <a:effectLst/>
              <a:scene3d>
                <a:camera prst="legacyObliqueTop"/>
                <a:lightRig rig="legacyFlat2" dir="t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grpSp>
            <p:nvGrpSpPr>
              <p:cNvPr id="12" name="Group 25"/>
              <p:cNvGrpSpPr>
                <a:grpSpLocks/>
              </p:cNvGrpSpPr>
              <p:nvPr/>
            </p:nvGrpSpPr>
            <p:grpSpPr bwMode="auto">
              <a:xfrm>
                <a:off x="734" y="2044"/>
                <a:ext cx="1432" cy="1467"/>
                <a:chOff x="734" y="2044"/>
                <a:chExt cx="1432" cy="1467"/>
              </a:xfrm>
            </p:grpSpPr>
            <p:sp>
              <p:nvSpPr>
                <p:cNvPr id="57370" name="Line 26"/>
                <p:cNvSpPr>
                  <a:spLocks noChangeShapeType="1"/>
                </p:cNvSpPr>
                <p:nvPr/>
              </p:nvSpPr>
              <p:spPr bwMode="gray">
                <a:xfrm>
                  <a:off x="2163" y="2044"/>
                  <a:ext cx="2" cy="1460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71" name="Line 27"/>
                <p:cNvSpPr>
                  <a:spLocks noChangeShapeType="1"/>
                </p:cNvSpPr>
                <p:nvPr/>
              </p:nvSpPr>
              <p:spPr bwMode="gray">
                <a:xfrm rot="-5400000">
                  <a:off x="1449" y="2794"/>
                  <a:ext cx="2" cy="1432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3" name="Group 28"/>
              <p:cNvGrpSpPr>
                <a:grpSpLocks/>
              </p:cNvGrpSpPr>
              <p:nvPr/>
            </p:nvGrpSpPr>
            <p:grpSpPr bwMode="auto">
              <a:xfrm>
                <a:off x="733" y="2030"/>
                <a:ext cx="1431" cy="1475"/>
                <a:chOff x="733" y="2030"/>
                <a:chExt cx="1431" cy="1475"/>
              </a:xfrm>
            </p:grpSpPr>
            <p:sp>
              <p:nvSpPr>
                <p:cNvPr id="57373" name="Line 29"/>
                <p:cNvSpPr>
                  <a:spLocks noChangeShapeType="1"/>
                </p:cNvSpPr>
                <p:nvPr/>
              </p:nvSpPr>
              <p:spPr bwMode="gray">
                <a:xfrm>
                  <a:off x="733" y="2033"/>
                  <a:ext cx="1431" cy="0"/>
                </a:xfrm>
                <a:prstGeom prst="line">
                  <a:avLst/>
                </a:prstGeom>
                <a:noFill/>
                <a:ln w="1905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74" name="Line 30"/>
                <p:cNvSpPr>
                  <a:spLocks noChangeShapeType="1"/>
                </p:cNvSpPr>
                <p:nvPr/>
              </p:nvSpPr>
              <p:spPr bwMode="gray">
                <a:xfrm rot="-5400000">
                  <a:off x="3" y="2768"/>
                  <a:ext cx="1475" cy="0"/>
                </a:xfrm>
                <a:prstGeom prst="line">
                  <a:avLst/>
                </a:prstGeom>
                <a:noFill/>
                <a:ln w="1270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4" name="Group 31"/>
            <p:cNvGrpSpPr>
              <a:grpSpLocks/>
            </p:cNvGrpSpPr>
            <p:nvPr/>
          </p:nvGrpSpPr>
          <p:grpSpPr bwMode="auto">
            <a:xfrm>
              <a:off x="515336" y="1252602"/>
              <a:ext cx="6936983" cy="598700"/>
              <a:chOff x="767" y="1254"/>
              <a:chExt cx="4319" cy="432"/>
            </a:xfrm>
          </p:grpSpPr>
          <p:sp>
            <p:nvSpPr>
              <p:cNvPr id="57376" name="Freeform 32"/>
              <p:cNvSpPr>
                <a:spLocks/>
              </p:cNvSpPr>
              <p:nvPr/>
            </p:nvSpPr>
            <p:spPr bwMode="gray">
              <a:xfrm>
                <a:off x="767" y="1254"/>
                <a:ext cx="4319" cy="432"/>
              </a:xfrm>
              <a:custGeom>
                <a:avLst/>
                <a:gdLst>
                  <a:gd name="T0" fmla="*/ 0 w 4313"/>
                  <a:gd name="T1" fmla="*/ 96 h 432"/>
                  <a:gd name="T2" fmla="*/ 0 w 4313"/>
                  <a:gd name="T3" fmla="*/ 432 h 432"/>
                  <a:gd name="T4" fmla="*/ 4313 w 4313"/>
                  <a:gd name="T5" fmla="*/ 432 h 432"/>
                  <a:gd name="T6" fmla="*/ 4313 w 4313"/>
                  <a:gd name="T7" fmla="*/ 96 h 432"/>
                  <a:gd name="T8" fmla="*/ 4217 w 4313"/>
                  <a:gd name="T9" fmla="*/ 0 h 432"/>
                  <a:gd name="T10" fmla="*/ 96 w 4313"/>
                  <a:gd name="T11" fmla="*/ 0 h 432"/>
                  <a:gd name="T12" fmla="*/ 0 w 4313"/>
                  <a:gd name="T13" fmla="*/ 96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13" h="432">
                    <a:moveTo>
                      <a:pt x="0" y="96"/>
                    </a:moveTo>
                    <a:lnTo>
                      <a:pt x="0" y="432"/>
                    </a:lnTo>
                    <a:lnTo>
                      <a:pt x="4313" y="432"/>
                    </a:lnTo>
                    <a:lnTo>
                      <a:pt x="4313" y="96"/>
                    </a:lnTo>
                    <a:cubicBezTo>
                      <a:pt x="4313" y="56"/>
                      <a:pt x="4298" y="0"/>
                      <a:pt x="4217" y="0"/>
                    </a:cubicBezTo>
                    <a:lnTo>
                      <a:pt x="96" y="0"/>
                    </a:lnTo>
                    <a:cubicBezTo>
                      <a:pt x="18" y="0"/>
                      <a:pt x="0" y="45"/>
                      <a:pt x="0" y="9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60392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 cap="flat" cmpd="sng">
                <a:prstDash val="solid"/>
                <a:round/>
                <a:headEnd/>
                <a:tailEnd/>
              </a:ln>
              <a:effectLst/>
              <a:scene3d>
                <a:camera prst="legacyPerspectiveTop"/>
                <a:lightRig rig="legacyHarsh3" dir="r"/>
              </a:scene3d>
              <a:sp3d extrusionH="176200" prstMaterial="legacyPlastic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57377" name="Line 33"/>
              <p:cNvSpPr>
                <a:spLocks noChangeShapeType="1"/>
              </p:cNvSpPr>
              <p:nvPr/>
            </p:nvSpPr>
            <p:spPr bwMode="gray">
              <a:xfrm>
                <a:off x="856" y="1261"/>
                <a:ext cx="4157" cy="0"/>
              </a:xfrm>
              <a:prstGeom prst="line">
                <a:avLst/>
              </a:prstGeom>
              <a:noFill/>
              <a:ln w="12700">
                <a:solidFill>
                  <a:srgbClr val="F8F8F8">
                    <a:alpha val="3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378" name="Line 34"/>
              <p:cNvSpPr>
                <a:spLocks noChangeShapeType="1"/>
              </p:cNvSpPr>
              <p:nvPr/>
            </p:nvSpPr>
            <p:spPr bwMode="gray">
              <a:xfrm>
                <a:off x="776" y="1680"/>
                <a:ext cx="4304" cy="0"/>
              </a:xfrm>
              <a:prstGeom prst="line">
                <a:avLst/>
              </a:prstGeom>
              <a:noFill/>
              <a:ln w="12700">
                <a:solidFill>
                  <a:srgbClr val="333333">
                    <a:alpha val="3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7380" name="Text Box 36"/>
            <p:cNvSpPr txBox="1">
              <a:spLocks noChangeArrowheads="1"/>
            </p:cNvSpPr>
            <p:nvPr/>
          </p:nvSpPr>
          <p:spPr bwMode="white">
            <a:xfrm>
              <a:off x="813517" y="1352158"/>
              <a:ext cx="5342071" cy="4506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altLang="tr-TR" sz="1600" b="1" dirty="0" err="1">
                  <a:solidFill>
                    <a:srgbClr val="FFFFFF"/>
                  </a:solidFill>
                  <a:cs typeface="Arial" charset="0"/>
                </a:rPr>
                <a:t>Debt</a:t>
              </a:r>
              <a:r>
                <a:rPr lang="tr-TR" altLang="tr-TR" sz="1600" b="1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1600" b="1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1600" b="1" dirty="0">
                  <a:solidFill>
                    <a:srgbClr val="FFFFFF"/>
                  </a:solidFill>
                  <a:cs typeface="Arial" charset="0"/>
                </a:rPr>
                <a:t> Risk Management </a:t>
              </a:r>
              <a:r>
                <a:rPr lang="tr-TR" altLang="tr-TR" sz="1600" b="1" dirty="0" err="1">
                  <a:solidFill>
                    <a:srgbClr val="FFFFFF"/>
                  </a:solidFill>
                  <a:cs typeface="Arial" charset="0"/>
                </a:rPr>
                <a:t>Committee</a:t>
              </a:r>
              <a:endParaRPr lang="en-US" altLang="tr-TR" sz="16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7381" name="Text Box 37"/>
            <p:cNvSpPr txBox="1">
              <a:spLocks noChangeArrowheads="1"/>
            </p:cNvSpPr>
            <p:nvPr/>
          </p:nvSpPr>
          <p:spPr bwMode="auto">
            <a:xfrm>
              <a:off x="555490" y="1874610"/>
              <a:ext cx="2326431" cy="225306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altLang="tr-TR" sz="1400" b="1" u="sng" dirty="0" err="1">
                  <a:solidFill>
                    <a:srgbClr val="FFFFFF"/>
                  </a:solidFill>
                  <a:cs typeface="Arial" charset="0"/>
                </a:rPr>
                <a:t>Composition</a:t>
              </a:r>
              <a:endParaRPr lang="tr-TR" altLang="tr-TR" sz="1400" b="1" u="sng" dirty="0">
                <a:solidFill>
                  <a:srgbClr val="FFFFFF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Minister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(Chair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for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critical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meetings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)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Deputy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Minister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(Chair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for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ordinary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meetings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)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DG of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Debt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Office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DG of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Public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Finance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DG of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Foreign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Economic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Relations</a:t>
              </a:r>
              <a:endParaRPr lang="tr-TR" altLang="tr-TR" sz="900" dirty="0">
                <a:solidFill>
                  <a:srgbClr val="FFFFFF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DG of Programs &amp; 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Economic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Research</a:t>
              </a:r>
              <a:endParaRPr lang="en-US" altLang="tr-TR" sz="9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7382" name="Text Box 38"/>
            <p:cNvSpPr txBox="1">
              <a:spLocks noChangeArrowheads="1"/>
            </p:cNvSpPr>
            <p:nvPr/>
          </p:nvSpPr>
          <p:spPr bwMode="auto">
            <a:xfrm>
              <a:off x="2866703" y="1741269"/>
              <a:ext cx="2298410" cy="2601261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altLang="tr-TR" sz="1400" b="1" u="sng" dirty="0" err="1">
                  <a:solidFill>
                    <a:srgbClr val="FFFFFF"/>
                  </a:solidFill>
                  <a:cs typeface="Arial" charset="0"/>
                </a:rPr>
                <a:t>Duties</a:t>
              </a:r>
              <a:r>
                <a:rPr lang="tr-TR" altLang="tr-TR" sz="1400" b="1" u="sng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1400" b="1" u="sng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1400" b="1" u="sng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1400" b="1" u="sng" dirty="0" err="1">
                  <a:solidFill>
                    <a:srgbClr val="FFFFFF"/>
                  </a:solidFill>
                  <a:cs typeface="Arial" charset="0"/>
                </a:rPr>
                <a:t>Responsibilities</a:t>
              </a:r>
              <a:endParaRPr lang="tr-TR" altLang="tr-TR" sz="1400" b="1" u="sng" dirty="0">
                <a:solidFill>
                  <a:srgbClr val="FFFFFF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Determining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borrowing&amp;cash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management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strategies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risk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limits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f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annually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for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a 3-year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period</a:t>
              </a:r>
              <a:endParaRPr lang="tr-TR" altLang="tr-TR" sz="900" dirty="0">
                <a:solidFill>
                  <a:srgbClr val="FFFFFF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Monitoring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these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strategies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limits</a:t>
              </a:r>
              <a:endParaRPr lang="tr-TR" altLang="tr-TR" sz="900" dirty="0">
                <a:solidFill>
                  <a:srgbClr val="FFFFFF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Determining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policies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for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Treasury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guarantees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on-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lending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receivables</a:t>
              </a:r>
              <a:endParaRPr lang="tr-TR" altLang="tr-TR" sz="900" dirty="0">
                <a:solidFill>
                  <a:srgbClr val="FFFFFF"/>
                </a:solidFill>
                <a:cs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tr-TR" sz="1100" b="1" u="sng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7383" name="Text Box 39"/>
            <p:cNvSpPr txBox="1">
              <a:spLocks noChangeArrowheads="1"/>
            </p:cNvSpPr>
            <p:nvPr/>
          </p:nvSpPr>
          <p:spPr bwMode="auto">
            <a:xfrm>
              <a:off x="5240643" y="1889855"/>
              <a:ext cx="2081577" cy="238619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altLang="tr-TR" sz="1400" b="1" u="sng" dirty="0" err="1">
                  <a:solidFill>
                    <a:srgbClr val="FFFFFF"/>
                  </a:solidFill>
                  <a:cs typeface="Arial" charset="0"/>
                </a:rPr>
                <a:t>Coordination</a:t>
              </a:r>
              <a:r>
                <a:rPr lang="tr-TR" altLang="tr-TR" sz="1400" b="1" u="sng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1400" b="1" u="sng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1400" b="1" u="sng" dirty="0">
                  <a:solidFill>
                    <a:srgbClr val="FFFFFF"/>
                  </a:solidFill>
                  <a:cs typeface="Arial" charset="0"/>
                </a:rPr>
                <a:t> Technical </a:t>
              </a:r>
              <a:r>
                <a:rPr lang="tr-TR" altLang="tr-TR" sz="1400" b="1" u="sng" dirty="0" err="1">
                  <a:solidFill>
                    <a:srgbClr val="FFFFFF"/>
                  </a:solidFill>
                  <a:cs typeface="Arial" charset="0"/>
                </a:rPr>
                <a:t>Work</a:t>
              </a:r>
              <a:endParaRPr lang="tr-TR" altLang="tr-TR" sz="1400" b="1" u="sng" dirty="0">
                <a:solidFill>
                  <a:srgbClr val="FFFFFF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Performed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by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Middle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Office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Technical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work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analysis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for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borrowing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cost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risks</a:t>
              </a:r>
              <a:endParaRPr lang="tr-TR" altLang="tr-TR" sz="900" dirty="0">
                <a:solidFill>
                  <a:srgbClr val="FFFFFF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Presenting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analysis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,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reports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and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proposals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to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the</a:t>
              </a:r>
              <a:r>
                <a:rPr lang="tr-TR" altLang="tr-TR" sz="900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900" dirty="0" err="1">
                  <a:solidFill>
                    <a:srgbClr val="FFFFFF"/>
                  </a:solidFill>
                  <a:cs typeface="Arial" charset="0"/>
                </a:rPr>
                <a:t>Committee</a:t>
              </a:r>
              <a:endParaRPr lang="tr-TR" altLang="tr-TR" sz="900" dirty="0">
                <a:solidFill>
                  <a:srgbClr val="FFFFFF"/>
                </a:solidFill>
                <a:cs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tr-TR" sz="1600" b="1" u="sng" dirty="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5856758" y="1152234"/>
              <a:ext cx="1008664" cy="679341"/>
              <a:chOff x="0" y="2784"/>
              <a:chExt cx="1396" cy="1150"/>
            </a:xfrm>
          </p:grpSpPr>
          <p:sp>
            <p:nvSpPr>
              <p:cNvPr id="57385" name="Freeform 41"/>
              <p:cNvSpPr>
                <a:spLocks/>
              </p:cNvSpPr>
              <p:nvPr/>
            </p:nvSpPr>
            <p:spPr bwMode="gray">
              <a:xfrm flipH="1">
                <a:off x="626" y="3581"/>
                <a:ext cx="648" cy="334"/>
              </a:xfrm>
              <a:custGeom>
                <a:avLst/>
                <a:gdLst>
                  <a:gd name="T0" fmla="*/ 0 w 335"/>
                  <a:gd name="T1" fmla="*/ 166 h 173"/>
                  <a:gd name="T2" fmla="*/ 58 w 335"/>
                  <a:gd name="T3" fmla="*/ 173 h 173"/>
                  <a:gd name="T4" fmla="*/ 297 w 335"/>
                  <a:gd name="T5" fmla="*/ 32 h 173"/>
                  <a:gd name="T6" fmla="*/ 289 w 335"/>
                  <a:gd name="T7" fmla="*/ 8 h 173"/>
                  <a:gd name="T8" fmla="*/ 223 w 335"/>
                  <a:gd name="T9" fmla="*/ 26 h 173"/>
                  <a:gd name="T10" fmla="*/ 0 w 335"/>
                  <a:gd name="T11" fmla="*/ 166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5" h="173">
                    <a:moveTo>
                      <a:pt x="0" y="166"/>
                    </a:moveTo>
                    <a:lnTo>
                      <a:pt x="58" y="173"/>
                    </a:lnTo>
                    <a:lnTo>
                      <a:pt x="297" y="32"/>
                    </a:lnTo>
                    <a:cubicBezTo>
                      <a:pt x="335" y="5"/>
                      <a:pt x="301" y="9"/>
                      <a:pt x="289" y="8"/>
                    </a:cubicBezTo>
                    <a:cubicBezTo>
                      <a:pt x="277" y="7"/>
                      <a:pt x="271" y="0"/>
                      <a:pt x="223" y="26"/>
                    </a:cubicBezTo>
                    <a:lnTo>
                      <a:pt x="0" y="16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3333">
                      <a:gamma/>
                      <a:shade val="0"/>
                      <a:invGamma/>
                      <a:alpha val="0"/>
                    </a:srgbClr>
                  </a:gs>
                  <a:gs pos="100000">
                    <a:srgbClr val="3333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386" name="Freeform 42"/>
              <p:cNvSpPr>
                <a:spLocks/>
              </p:cNvSpPr>
              <p:nvPr/>
            </p:nvSpPr>
            <p:spPr bwMode="gray">
              <a:xfrm flipH="1">
                <a:off x="242" y="3494"/>
                <a:ext cx="709" cy="328"/>
              </a:xfrm>
              <a:custGeom>
                <a:avLst/>
                <a:gdLst>
                  <a:gd name="T0" fmla="*/ 0 w 367"/>
                  <a:gd name="T1" fmla="*/ 158 h 170"/>
                  <a:gd name="T2" fmla="*/ 80 w 367"/>
                  <a:gd name="T3" fmla="*/ 170 h 170"/>
                  <a:gd name="T4" fmla="*/ 332 w 367"/>
                  <a:gd name="T5" fmla="*/ 37 h 170"/>
                  <a:gd name="T6" fmla="*/ 292 w 367"/>
                  <a:gd name="T7" fmla="*/ 1 h 170"/>
                  <a:gd name="T8" fmla="*/ 230 w 367"/>
                  <a:gd name="T9" fmla="*/ 29 h 170"/>
                  <a:gd name="T10" fmla="*/ 0 w 367"/>
                  <a:gd name="T11" fmla="*/ 158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7" h="170">
                    <a:moveTo>
                      <a:pt x="0" y="158"/>
                    </a:moveTo>
                    <a:lnTo>
                      <a:pt x="80" y="170"/>
                    </a:lnTo>
                    <a:lnTo>
                      <a:pt x="332" y="37"/>
                    </a:lnTo>
                    <a:cubicBezTo>
                      <a:pt x="367" y="9"/>
                      <a:pt x="309" y="2"/>
                      <a:pt x="292" y="1"/>
                    </a:cubicBezTo>
                    <a:cubicBezTo>
                      <a:pt x="280" y="0"/>
                      <a:pt x="279" y="3"/>
                      <a:pt x="230" y="29"/>
                    </a:cubicBezTo>
                    <a:lnTo>
                      <a:pt x="0" y="15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3333">
                      <a:gamma/>
                      <a:shade val="0"/>
                      <a:invGamma/>
                      <a:alpha val="0"/>
                    </a:srgbClr>
                  </a:gs>
                  <a:gs pos="100000">
                    <a:srgbClr val="3333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387" name="Freeform 43"/>
              <p:cNvSpPr>
                <a:spLocks/>
              </p:cNvSpPr>
              <p:nvPr/>
            </p:nvSpPr>
            <p:spPr bwMode="gray">
              <a:xfrm flipH="1">
                <a:off x="0" y="3648"/>
                <a:ext cx="593" cy="276"/>
              </a:xfrm>
              <a:custGeom>
                <a:avLst/>
                <a:gdLst>
                  <a:gd name="T0" fmla="*/ 0 w 307"/>
                  <a:gd name="T1" fmla="*/ 134 h 143"/>
                  <a:gd name="T2" fmla="*/ 66 w 307"/>
                  <a:gd name="T3" fmla="*/ 143 h 143"/>
                  <a:gd name="T4" fmla="*/ 282 w 307"/>
                  <a:gd name="T5" fmla="*/ 35 h 143"/>
                  <a:gd name="T6" fmla="*/ 219 w 307"/>
                  <a:gd name="T7" fmla="*/ 17 h 143"/>
                  <a:gd name="T8" fmla="*/ 0 w 307"/>
                  <a:gd name="T9" fmla="*/ 134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7" h="143">
                    <a:moveTo>
                      <a:pt x="0" y="134"/>
                    </a:moveTo>
                    <a:lnTo>
                      <a:pt x="66" y="143"/>
                    </a:lnTo>
                    <a:lnTo>
                      <a:pt x="282" y="35"/>
                    </a:lnTo>
                    <a:cubicBezTo>
                      <a:pt x="307" y="14"/>
                      <a:pt x="266" y="0"/>
                      <a:pt x="219" y="17"/>
                    </a:cubicBezTo>
                    <a:lnTo>
                      <a:pt x="0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3333">
                      <a:gamma/>
                      <a:shade val="0"/>
                      <a:invGamma/>
                      <a:alpha val="0"/>
                    </a:srgbClr>
                  </a:gs>
                  <a:gs pos="100000">
                    <a:srgbClr val="3333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6" name="Group 44"/>
              <p:cNvGrpSpPr>
                <a:grpSpLocks/>
              </p:cNvGrpSpPr>
              <p:nvPr/>
            </p:nvGrpSpPr>
            <p:grpSpPr bwMode="auto">
              <a:xfrm>
                <a:off x="384" y="2784"/>
                <a:ext cx="1012" cy="1150"/>
                <a:chOff x="313" y="2400"/>
                <a:chExt cx="1349" cy="1534"/>
              </a:xfrm>
            </p:grpSpPr>
            <p:sp>
              <p:nvSpPr>
                <p:cNvPr id="57389" name="Freeform 45"/>
                <p:cNvSpPr>
                  <a:spLocks/>
                </p:cNvSpPr>
                <p:nvPr/>
              </p:nvSpPr>
              <p:spPr bwMode="gray">
                <a:xfrm flipH="1">
                  <a:off x="1229" y="2814"/>
                  <a:ext cx="433" cy="1097"/>
                </a:xfrm>
                <a:custGeom>
                  <a:avLst/>
                  <a:gdLst>
                    <a:gd name="T0" fmla="*/ 103 w 224"/>
                    <a:gd name="T1" fmla="*/ 101 h 569"/>
                    <a:gd name="T2" fmla="*/ 74 w 224"/>
                    <a:gd name="T3" fmla="*/ 50 h 569"/>
                    <a:gd name="T4" fmla="*/ 121 w 224"/>
                    <a:gd name="T5" fmla="*/ 1 h 569"/>
                    <a:gd name="T6" fmla="*/ 171 w 224"/>
                    <a:gd name="T7" fmla="*/ 52 h 569"/>
                    <a:gd name="T8" fmla="*/ 135 w 224"/>
                    <a:gd name="T9" fmla="*/ 101 h 569"/>
                    <a:gd name="T10" fmla="*/ 134 w 224"/>
                    <a:gd name="T11" fmla="*/ 124 h 569"/>
                    <a:gd name="T12" fmla="*/ 209 w 224"/>
                    <a:gd name="T13" fmla="*/ 145 h 569"/>
                    <a:gd name="T14" fmla="*/ 221 w 224"/>
                    <a:gd name="T15" fmla="*/ 204 h 569"/>
                    <a:gd name="T16" fmla="*/ 218 w 224"/>
                    <a:gd name="T17" fmla="*/ 321 h 569"/>
                    <a:gd name="T18" fmla="*/ 209 w 224"/>
                    <a:gd name="T19" fmla="*/ 365 h 569"/>
                    <a:gd name="T20" fmla="*/ 196 w 224"/>
                    <a:gd name="T21" fmla="*/ 308 h 569"/>
                    <a:gd name="T22" fmla="*/ 187 w 224"/>
                    <a:gd name="T23" fmla="*/ 202 h 569"/>
                    <a:gd name="T24" fmla="*/ 170 w 224"/>
                    <a:gd name="T25" fmla="*/ 321 h 569"/>
                    <a:gd name="T26" fmla="*/ 144 w 224"/>
                    <a:gd name="T27" fmla="*/ 569 h 569"/>
                    <a:gd name="T28" fmla="*/ 78 w 224"/>
                    <a:gd name="T29" fmla="*/ 565 h 569"/>
                    <a:gd name="T30" fmla="*/ 50 w 224"/>
                    <a:gd name="T31" fmla="*/ 325 h 569"/>
                    <a:gd name="T32" fmla="*/ 33 w 224"/>
                    <a:gd name="T33" fmla="*/ 208 h 569"/>
                    <a:gd name="T34" fmla="*/ 25 w 224"/>
                    <a:gd name="T35" fmla="*/ 310 h 569"/>
                    <a:gd name="T36" fmla="*/ 12 w 224"/>
                    <a:gd name="T37" fmla="*/ 365 h 569"/>
                    <a:gd name="T38" fmla="*/ 1 w 224"/>
                    <a:gd name="T39" fmla="*/ 305 h 569"/>
                    <a:gd name="T40" fmla="*/ 7 w 224"/>
                    <a:gd name="T41" fmla="*/ 184 h 569"/>
                    <a:gd name="T42" fmla="*/ 23 w 224"/>
                    <a:gd name="T43" fmla="*/ 140 h 569"/>
                    <a:gd name="T44" fmla="*/ 102 w 224"/>
                    <a:gd name="T45" fmla="*/ 124 h 569"/>
                    <a:gd name="T46" fmla="*/ 103 w 224"/>
                    <a:gd name="T47" fmla="*/ 10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4" h="569">
                      <a:moveTo>
                        <a:pt x="103" y="101"/>
                      </a:moveTo>
                      <a:cubicBezTo>
                        <a:pt x="87" y="94"/>
                        <a:pt x="75" y="75"/>
                        <a:pt x="74" y="50"/>
                      </a:cubicBezTo>
                      <a:cubicBezTo>
                        <a:pt x="72" y="26"/>
                        <a:pt x="90" y="0"/>
                        <a:pt x="121" y="1"/>
                      </a:cubicBezTo>
                      <a:cubicBezTo>
                        <a:pt x="152" y="2"/>
                        <a:pt x="172" y="18"/>
                        <a:pt x="171" y="52"/>
                      </a:cubicBezTo>
                      <a:cubicBezTo>
                        <a:pt x="170" y="85"/>
                        <a:pt x="151" y="96"/>
                        <a:pt x="135" y="101"/>
                      </a:cubicBezTo>
                      <a:cubicBezTo>
                        <a:pt x="132" y="111"/>
                        <a:pt x="132" y="118"/>
                        <a:pt x="134" y="124"/>
                      </a:cubicBezTo>
                      <a:cubicBezTo>
                        <a:pt x="151" y="131"/>
                        <a:pt x="194" y="132"/>
                        <a:pt x="209" y="145"/>
                      </a:cubicBezTo>
                      <a:cubicBezTo>
                        <a:pt x="224" y="156"/>
                        <a:pt x="219" y="175"/>
                        <a:pt x="221" y="204"/>
                      </a:cubicBezTo>
                      <a:lnTo>
                        <a:pt x="218" y="321"/>
                      </a:lnTo>
                      <a:cubicBezTo>
                        <a:pt x="216" y="348"/>
                        <a:pt x="212" y="367"/>
                        <a:pt x="209" y="365"/>
                      </a:cubicBezTo>
                      <a:cubicBezTo>
                        <a:pt x="199" y="370"/>
                        <a:pt x="200" y="335"/>
                        <a:pt x="196" y="308"/>
                      </a:cubicBezTo>
                      <a:lnTo>
                        <a:pt x="187" y="202"/>
                      </a:lnTo>
                      <a:cubicBezTo>
                        <a:pt x="182" y="204"/>
                        <a:pt x="177" y="260"/>
                        <a:pt x="170" y="321"/>
                      </a:cubicBezTo>
                      <a:lnTo>
                        <a:pt x="144" y="569"/>
                      </a:lnTo>
                      <a:lnTo>
                        <a:pt x="78" y="565"/>
                      </a:lnTo>
                      <a:lnTo>
                        <a:pt x="50" y="325"/>
                      </a:lnTo>
                      <a:cubicBezTo>
                        <a:pt x="39" y="255"/>
                        <a:pt x="37" y="211"/>
                        <a:pt x="33" y="208"/>
                      </a:cubicBezTo>
                      <a:lnTo>
                        <a:pt x="25" y="310"/>
                      </a:lnTo>
                      <a:cubicBezTo>
                        <a:pt x="22" y="336"/>
                        <a:pt x="16" y="366"/>
                        <a:pt x="12" y="365"/>
                      </a:cubicBezTo>
                      <a:cubicBezTo>
                        <a:pt x="4" y="365"/>
                        <a:pt x="2" y="335"/>
                        <a:pt x="1" y="305"/>
                      </a:cubicBezTo>
                      <a:cubicBezTo>
                        <a:pt x="0" y="275"/>
                        <a:pt x="3" y="212"/>
                        <a:pt x="7" y="184"/>
                      </a:cubicBezTo>
                      <a:cubicBezTo>
                        <a:pt x="12" y="157"/>
                        <a:pt x="7" y="150"/>
                        <a:pt x="23" y="140"/>
                      </a:cubicBezTo>
                      <a:cubicBezTo>
                        <a:pt x="39" y="131"/>
                        <a:pt x="89" y="131"/>
                        <a:pt x="102" y="124"/>
                      </a:cubicBezTo>
                      <a:cubicBezTo>
                        <a:pt x="106" y="120"/>
                        <a:pt x="108" y="108"/>
                        <a:pt x="103" y="10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>
                        <a:gamma/>
                        <a:tint val="33725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2700000" scaled="1"/>
                </a:gradFill>
                <a:ln>
                  <a:noFill/>
                </a:ln>
                <a:effectLst/>
                <a:scene3d>
                  <a:camera prst="legacyPerspectiveTopRight">
                    <a:rot lat="0" lon="19199999" rev="0"/>
                  </a:camera>
                  <a:lightRig rig="legacyFlat1" dir="t"/>
                </a:scene3d>
                <a:sp3d extrusionH="36500" prstMaterial="legacyMetal">
                  <a:bevelT w="13500" h="13500" prst="angle"/>
                  <a:bevelB w="13500" h="13500" prst="angle"/>
                  <a:extrusionClr>
                    <a:srgbClr val="333333"/>
                  </a:extrusionClr>
                </a:sp3d>
                <a:extLst>
                  <a:ext uri="{91240B29-F687-4F45-9708-019B960494DF}">
                    <a14:hiddenLine xmlns:a14="http://schemas.microsoft.com/office/drawing/2010/main" w="9525">
                      <a:noFill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rotWithShape="0">
                          <a:srgbClr val="1C1C1C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57390" name="Freeform 46"/>
                <p:cNvSpPr>
                  <a:spLocks/>
                </p:cNvSpPr>
                <p:nvPr/>
              </p:nvSpPr>
              <p:spPr bwMode="gray">
                <a:xfrm flipH="1">
                  <a:off x="700" y="2400"/>
                  <a:ext cx="545" cy="1380"/>
                </a:xfrm>
                <a:custGeom>
                  <a:avLst/>
                  <a:gdLst>
                    <a:gd name="T0" fmla="*/ 103 w 224"/>
                    <a:gd name="T1" fmla="*/ 101 h 569"/>
                    <a:gd name="T2" fmla="*/ 74 w 224"/>
                    <a:gd name="T3" fmla="*/ 50 h 569"/>
                    <a:gd name="T4" fmla="*/ 121 w 224"/>
                    <a:gd name="T5" fmla="*/ 1 h 569"/>
                    <a:gd name="T6" fmla="*/ 171 w 224"/>
                    <a:gd name="T7" fmla="*/ 52 h 569"/>
                    <a:gd name="T8" fmla="*/ 135 w 224"/>
                    <a:gd name="T9" fmla="*/ 101 h 569"/>
                    <a:gd name="T10" fmla="*/ 134 w 224"/>
                    <a:gd name="T11" fmla="*/ 124 h 569"/>
                    <a:gd name="T12" fmla="*/ 209 w 224"/>
                    <a:gd name="T13" fmla="*/ 145 h 569"/>
                    <a:gd name="T14" fmla="*/ 221 w 224"/>
                    <a:gd name="T15" fmla="*/ 204 h 569"/>
                    <a:gd name="T16" fmla="*/ 218 w 224"/>
                    <a:gd name="T17" fmla="*/ 321 h 569"/>
                    <a:gd name="T18" fmla="*/ 209 w 224"/>
                    <a:gd name="T19" fmla="*/ 365 h 569"/>
                    <a:gd name="T20" fmla="*/ 196 w 224"/>
                    <a:gd name="T21" fmla="*/ 308 h 569"/>
                    <a:gd name="T22" fmla="*/ 187 w 224"/>
                    <a:gd name="T23" fmla="*/ 202 h 569"/>
                    <a:gd name="T24" fmla="*/ 170 w 224"/>
                    <a:gd name="T25" fmla="*/ 321 h 569"/>
                    <a:gd name="T26" fmla="*/ 144 w 224"/>
                    <a:gd name="T27" fmla="*/ 569 h 569"/>
                    <a:gd name="T28" fmla="*/ 78 w 224"/>
                    <a:gd name="T29" fmla="*/ 565 h 569"/>
                    <a:gd name="T30" fmla="*/ 50 w 224"/>
                    <a:gd name="T31" fmla="*/ 325 h 569"/>
                    <a:gd name="T32" fmla="*/ 33 w 224"/>
                    <a:gd name="T33" fmla="*/ 208 h 569"/>
                    <a:gd name="T34" fmla="*/ 25 w 224"/>
                    <a:gd name="T35" fmla="*/ 310 h 569"/>
                    <a:gd name="T36" fmla="*/ 12 w 224"/>
                    <a:gd name="T37" fmla="*/ 365 h 569"/>
                    <a:gd name="T38" fmla="*/ 1 w 224"/>
                    <a:gd name="T39" fmla="*/ 305 h 569"/>
                    <a:gd name="T40" fmla="*/ 7 w 224"/>
                    <a:gd name="T41" fmla="*/ 184 h 569"/>
                    <a:gd name="T42" fmla="*/ 23 w 224"/>
                    <a:gd name="T43" fmla="*/ 140 h 569"/>
                    <a:gd name="T44" fmla="*/ 102 w 224"/>
                    <a:gd name="T45" fmla="*/ 124 h 569"/>
                    <a:gd name="T46" fmla="*/ 103 w 224"/>
                    <a:gd name="T47" fmla="*/ 10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4" h="569">
                      <a:moveTo>
                        <a:pt x="103" y="101"/>
                      </a:moveTo>
                      <a:cubicBezTo>
                        <a:pt x="87" y="94"/>
                        <a:pt x="75" y="75"/>
                        <a:pt x="74" y="50"/>
                      </a:cubicBezTo>
                      <a:cubicBezTo>
                        <a:pt x="72" y="26"/>
                        <a:pt x="90" y="0"/>
                        <a:pt x="121" y="1"/>
                      </a:cubicBezTo>
                      <a:cubicBezTo>
                        <a:pt x="152" y="2"/>
                        <a:pt x="172" y="18"/>
                        <a:pt x="171" y="52"/>
                      </a:cubicBezTo>
                      <a:cubicBezTo>
                        <a:pt x="170" y="85"/>
                        <a:pt x="151" y="96"/>
                        <a:pt x="135" y="101"/>
                      </a:cubicBezTo>
                      <a:cubicBezTo>
                        <a:pt x="132" y="111"/>
                        <a:pt x="132" y="118"/>
                        <a:pt x="134" y="124"/>
                      </a:cubicBezTo>
                      <a:cubicBezTo>
                        <a:pt x="151" y="131"/>
                        <a:pt x="194" y="132"/>
                        <a:pt x="209" y="145"/>
                      </a:cubicBezTo>
                      <a:cubicBezTo>
                        <a:pt x="224" y="156"/>
                        <a:pt x="219" y="175"/>
                        <a:pt x="221" y="204"/>
                      </a:cubicBezTo>
                      <a:lnTo>
                        <a:pt x="218" y="321"/>
                      </a:lnTo>
                      <a:cubicBezTo>
                        <a:pt x="216" y="348"/>
                        <a:pt x="212" y="367"/>
                        <a:pt x="209" y="365"/>
                      </a:cubicBezTo>
                      <a:cubicBezTo>
                        <a:pt x="199" y="370"/>
                        <a:pt x="200" y="335"/>
                        <a:pt x="196" y="308"/>
                      </a:cubicBezTo>
                      <a:lnTo>
                        <a:pt x="187" y="202"/>
                      </a:lnTo>
                      <a:cubicBezTo>
                        <a:pt x="182" y="204"/>
                        <a:pt x="177" y="260"/>
                        <a:pt x="170" y="321"/>
                      </a:cubicBezTo>
                      <a:lnTo>
                        <a:pt x="144" y="569"/>
                      </a:lnTo>
                      <a:lnTo>
                        <a:pt x="78" y="565"/>
                      </a:lnTo>
                      <a:lnTo>
                        <a:pt x="50" y="325"/>
                      </a:lnTo>
                      <a:cubicBezTo>
                        <a:pt x="39" y="255"/>
                        <a:pt x="37" y="211"/>
                        <a:pt x="33" y="208"/>
                      </a:cubicBezTo>
                      <a:lnTo>
                        <a:pt x="25" y="310"/>
                      </a:lnTo>
                      <a:cubicBezTo>
                        <a:pt x="22" y="336"/>
                        <a:pt x="16" y="366"/>
                        <a:pt x="12" y="365"/>
                      </a:cubicBezTo>
                      <a:cubicBezTo>
                        <a:pt x="4" y="365"/>
                        <a:pt x="2" y="335"/>
                        <a:pt x="1" y="305"/>
                      </a:cubicBezTo>
                      <a:cubicBezTo>
                        <a:pt x="0" y="275"/>
                        <a:pt x="3" y="212"/>
                        <a:pt x="7" y="184"/>
                      </a:cubicBezTo>
                      <a:cubicBezTo>
                        <a:pt x="12" y="157"/>
                        <a:pt x="7" y="150"/>
                        <a:pt x="23" y="140"/>
                      </a:cubicBezTo>
                      <a:cubicBezTo>
                        <a:pt x="39" y="131"/>
                        <a:pt x="89" y="131"/>
                        <a:pt x="102" y="124"/>
                      </a:cubicBezTo>
                      <a:cubicBezTo>
                        <a:pt x="106" y="120"/>
                        <a:pt x="108" y="108"/>
                        <a:pt x="103" y="10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>
                        <a:gamma/>
                        <a:tint val="60392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2700000" scaled="1"/>
                </a:gradFill>
                <a:ln>
                  <a:noFill/>
                </a:ln>
                <a:effectLst/>
                <a:scene3d>
                  <a:camera prst="legacyPerspectiveTopRight">
                    <a:rot lat="0" lon="18900000" rev="0"/>
                  </a:camera>
                  <a:lightRig rig="legacyFlat1" dir="t"/>
                </a:scene3d>
                <a:sp3d extrusionH="36500" prstMaterial="legacyMetal">
                  <a:bevelT w="13500" h="13500" prst="angle"/>
                  <a:bevelB w="13500" h="13500" prst="angle"/>
                  <a:extrusionClr>
                    <a:srgbClr val="333333"/>
                  </a:extrusionClr>
                </a:sp3d>
                <a:extLst>
                  <a:ext uri="{91240B29-F687-4F45-9708-019B960494DF}">
                    <a14:hiddenLine xmlns:a14="http://schemas.microsoft.com/office/drawing/2010/main" w="9525">
                      <a:noFill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rotWithShape="0">
                          <a:srgbClr val="1C1C1C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57391" name="Freeform 47"/>
                <p:cNvSpPr>
                  <a:spLocks/>
                </p:cNvSpPr>
                <p:nvPr/>
              </p:nvSpPr>
              <p:spPr bwMode="gray">
                <a:xfrm flipH="1">
                  <a:off x="313" y="2837"/>
                  <a:ext cx="433" cy="1097"/>
                </a:xfrm>
                <a:custGeom>
                  <a:avLst/>
                  <a:gdLst>
                    <a:gd name="T0" fmla="*/ 103 w 224"/>
                    <a:gd name="T1" fmla="*/ 101 h 569"/>
                    <a:gd name="T2" fmla="*/ 74 w 224"/>
                    <a:gd name="T3" fmla="*/ 50 h 569"/>
                    <a:gd name="T4" fmla="*/ 121 w 224"/>
                    <a:gd name="T5" fmla="*/ 1 h 569"/>
                    <a:gd name="T6" fmla="*/ 171 w 224"/>
                    <a:gd name="T7" fmla="*/ 52 h 569"/>
                    <a:gd name="T8" fmla="*/ 135 w 224"/>
                    <a:gd name="T9" fmla="*/ 101 h 569"/>
                    <a:gd name="T10" fmla="*/ 134 w 224"/>
                    <a:gd name="T11" fmla="*/ 124 h 569"/>
                    <a:gd name="T12" fmla="*/ 209 w 224"/>
                    <a:gd name="T13" fmla="*/ 145 h 569"/>
                    <a:gd name="T14" fmla="*/ 221 w 224"/>
                    <a:gd name="T15" fmla="*/ 204 h 569"/>
                    <a:gd name="T16" fmla="*/ 218 w 224"/>
                    <a:gd name="T17" fmla="*/ 321 h 569"/>
                    <a:gd name="T18" fmla="*/ 209 w 224"/>
                    <a:gd name="T19" fmla="*/ 365 h 569"/>
                    <a:gd name="T20" fmla="*/ 196 w 224"/>
                    <a:gd name="T21" fmla="*/ 308 h 569"/>
                    <a:gd name="T22" fmla="*/ 187 w 224"/>
                    <a:gd name="T23" fmla="*/ 202 h 569"/>
                    <a:gd name="T24" fmla="*/ 170 w 224"/>
                    <a:gd name="T25" fmla="*/ 321 h 569"/>
                    <a:gd name="T26" fmla="*/ 144 w 224"/>
                    <a:gd name="T27" fmla="*/ 569 h 569"/>
                    <a:gd name="T28" fmla="*/ 78 w 224"/>
                    <a:gd name="T29" fmla="*/ 565 h 569"/>
                    <a:gd name="T30" fmla="*/ 50 w 224"/>
                    <a:gd name="T31" fmla="*/ 325 h 569"/>
                    <a:gd name="T32" fmla="*/ 33 w 224"/>
                    <a:gd name="T33" fmla="*/ 208 h 569"/>
                    <a:gd name="T34" fmla="*/ 25 w 224"/>
                    <a:gd name="T35" fmla="*/ 310 h 569"/>
                    <a:gd name="T36" fmla="*/ 12 w 224"/>
                    <a:gd name="T37" fmla="*/ 365 h 569"/>
                    <a:gd name="T38" fmla="*/ 1 w 224"/>
                    <a:gd name="T39" fmla="*/ 305 h 569"/>
                    <a:gd name="T40" fmla="*/ 7 w 224"/>
                    <a:gd name="T41" fmla="*/ 184 h 569"/>
                    <a:gd name="T42" fmla="*/ 23 w 224"/>
                    <a:gd name="T43" fmla="*/ 140 h 569"/>
                    <a:gd name="T44" fmla="*/ 102 w 224"/>
                    <a:gd name="T45" fmla="*/ 124 h 569"/>
                    <a:gd name="T46" fmla="*/ 103 w 224"/>
                    <a:gd name="T47" fmla="*/ 10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4" h="569">
                      <a:moveTo>
                        <a:pt x="103" y="101"/>
                      </a:moveTo>
                      <a:cubicBezTo>
                        <a:pt x="87" y="94"/>
                        <a:pt x="75" y="75"/>
                        <a:pt x="74" y="50"/>
                      </a:cubicBezTo>
                      <a:cubicBezTo>
                        <a:pt x="72" y="26"/>
                        <a:pt x="90" y="0"/>
                        <a:pt x="121" y="1"/>
                      </a:cubicBezTo>
                      <a:cubicBezTo>
                        <a:pt x="152" y="2"/>
                        <a:pt x="172" y="18"/>
                        <a:pt x="171" y="52"/>
                      </a:cubicBezTo>
                      <a:cubicBezTo>
                        <a:pt x="170" y="85"/>
                        <a:pt x="151" y="96"/>
                        <a:pt x="135" y="101"/>
                      </a:cubicBezTo>
                      <a:cubicBezTo>
                        <a:pt x="132" y="111"/>
                        <a:pt x="132" y="118"/>
                        <a:pt x="134" y="124"/>
                      </a:cubicBezTo>
                      <a:cubicBezTo>
                        <a:pt x="151" y="131"/>
                        <a:pt x="194" y="132"/>
                        <a:pt x="209" y="145"/>
                      </a:cubicBezTo>
                      <a:cubicBezTo>
                        <a:pt x="224" y="156"/>
                        <a:pt x="219" y="175"/>
                        <a:pt x="221" y="204"/>
                      </a:cubicBezTo>
                      <a:lnTo>
                        <a:pt x="218" y="321"/>
                      </a:lnTo>
                      <a:cubicBezTo>
                        <a:pt x="216" y="348"/>
                        <a:pt x="212" y="367"/>
                        <a:pt x="209" y="365"/>
                      </a:cubicBezTo>
                      <a:cubicBezTo>
                        <a:pt x="199" y="370"/>
                        <a:pt x="200" y="335"/>
                        <a:pt x="196" y="308"/>
                      </a:cubicBezTo>
                      <a:lnTo>
                        <a:pt x="187" y="202"/>
                      </a:lnTo>
                      <a:cubicBezTo>
                        <a:pt x="182" y="204"/>
                        <a:pt x="177" y="260"/>
                        <a:pt x="170" y="321"/>
                      </a:cubicBezTo>
                      <a:lnTo>
                        <a:pt x="144" y="569"/>
                      </a:lnTo>
                      <a:lnTo>
                        <a:pt x="78" y="565"/>
                      </a:lnTo>
                      <a:lnTo>
                        <a:pt x="50" y="325"/>
                      </a:lnTo>
                      <a:cubicBezTo>
                        <a:pt x="39" y="255"/>
                        <a:pt x="37" y="211"/>
                        <a:pt x="33" y="208"/>
                      </a:cubicBezTo>
                      <a:lnTo>
                        <a:pt x="25" y="310"/>
                      </a:lnTo>
                      <a:cubicBezTo>
                        <a:pt x="22" y="336"/>
                        <a:pt x="16" y="366"/>
                        <a:pt x="12" y="365"/>
                      </a:cubicBezTo>
                      <a:cubicBezTo>
                        <a:pt x="4" y="365"/>
                        <a:pt x="2" y="335"/>
                        <a:pt x="1" y="305"/>
                      </a:cubicBezTo>
                      <a:cubicBezTo>
                        <a:pt x="0" y="275"/>
                        <a:pt x="3" y="212"/>
                        <a:pt x="7" y="184"/>
                      </a:cubicBezTo>
                      <a:cubicBezTo>
                        <a:pt x="12" y="157"/>
                        <a:pt x="7" y="150"/>
                        <a:pt x="23" y="140"/>
                      </a:cubicBezTo>
                      <a:cubicBezTo>
                        <a:pt x="39" y="131"/>
                        <a:pt x="89" y="131"/>
                        <a:pt x="102" y="124"/>
                      </a:cubicBezTo>
                      <a:cubicBezTo>
                        <a:pt x="106" y="120"/>
                        <a:pt x="108" y="108"/>
                        <a:pt x="103" y="10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>
                        <a:gamma/>
                        <a:tint val="6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2700000" scaled="1"/>
                </a:gradFill>
                <a:ln>
                  <a:noFill/>
                </a:ln>
                <a:effectLst/>
                <a:scene3d>
                  <a:camera prst="legacyPerspectiveTopRight">
                    <a:rot lat="0" lon="19199999" rev="0"/>
                  </a:camera>
                  <a:lightRig rig="legacyFlat1" dir="t"/>
                </a:scene3d>
                <a:sp3d extrusionH="36500" prstMaterial="legacyMetal">
                  <a:bevelT w="13500" h="13500" prst="angle"/>
                  <a:bevelB w="13500" h="13500" prst="angle"/>
                  <a:extrusionClr>
                    <a:srgbClr val="333333"/>
                  </a:extrusionClr>
                </a:sp3d>
                <a:extLst>
                  <a:ext uri="{91240B29-F687-4F45-9708-019B960494DF}">
                    <a14:hiddenLine xmlns:a14="http://schemas.microsoft.com/office/drawing/2010/main" w="9525">
                      <a:noFill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rotWithShape="0">
                          <a:srgbClr val="1C1C1C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57392" name="Rectangle 48"/>
          <p:cNvSpPr>
            <a:spLocks noGrp="1" noChangeArrowheads="1"/>
          </p:cNvSpPr>
          <p:nvPr>
            <p:ph type="title"/>
          </p:nvPr>
        </p:nvSpPr>
        <p:spPr>
          <a:xfrm>
            <a:off x="310036" y="116468"/>
            <a:ext cx="9087469" cy="1143000"/>
          </a:xfrm>
          <a:noFill/>
          <a:ln/>
        </p:spPr>
        <p:txBody>
          <a:bodyPr/>
          <a:lstStyle/>
          <a:p>
            <a:r>
              <a:rPr lang="tr-TR" altLang="tr-TR" sz="3200" dirty="0" err="1">
                <a:latin typeface="Calibri" panose="020F0502020204030204" pitchFamily="34" charset="0"/>
              </a:rPr>
              <a:t>Current</a:t>
            </a:r>
            <a:r>
              <a:rPr lang="tr-TR" altLang="tr-TR" sz="3200" dirty="0">
                <a:latin typeface="Calibri" panose="020F0502020204030204" pitchFamily="34" charset="0"/>
              </a:rPr>
              <a:t> Cash &amp; </a:t>
            </a:r>
            <a:r>
              <a:rPr lang="tr-TR" altLang="tr-TR" sz="3200" dirty="0" err="1">
                <a:latin typeface="Calibri" panose="020F0502020204030204" pitchFamily="34" charset="0"/>
              </a:rPr>
              <a:t>Debt</a:t>
            </a:r>
            <a:r>
              <a:rPr lang="tr-TR" altLang="tr-TR" sz="3200" dirty="0">
                <a:latin typeface="Calibri" panose="020F0502020204030204" pitchFamily="34" charset="0"/>
              </a:rPr>
              <a:t> Management Set-</a:t>
            </a:r>
            <a:r>
              <a:rPr lang="tr-TR" altLang="tr-TR" sz="3200" dirty="0" err="1">
                <a:latin typeface="Calibri" panose="020F0502020204030204" pitchFamily="34" charset="0"/>
              </a:rPr>
              <a:t>Up</a:t>
            </a:r>
            <a:r>
              <a:rPr lang="tr-TR" altLang="tr-TR" sz="3200" dirty="0">
                <a:latin typeface="Calibri" panose="020F0502020204030204" pitchFamily="34" charset="0"/>
              </a:rPr>
              <a:t> &amp; </a:t>
            </a:r>
            <a:r>
              <a:rPr lang="tr-TR" altLang="tr-TR" sz="3200" dirty="0" err="1">
                <a:latin typeface="Calibri" panose="020F0502020204030204" pitchFamily="34" charset="0"/>
              </a:rPr>
              <a:t>Governance</a:t>
            </a:r>
            <a:r>
              <a:rPr lang="tr-TR" altLang="tr-TR" sz="3200" dirty="0">
                <a:latin typeface="Calibri" panose="020F0502020204030204" pitchFamily="34" charset="0"/>
              </a:rPr>
              <a:t>-II</a:t>
            </a:r>
            <a:endParaRPr lang="en-US" altLang="tr-TR" sz="3200" dirty="0"/>
          </a:p>
        </p:txBody>
      </p:sp>
      <p:grpSp>
        <p:nvGrpSpPr>
          <p:cNvPr id="24" name="Grup 23"/>
          <p:cNvGrpSpPr/>
          <p:nvPr/>
        </p:nvGrpSpPr>
        <p:grpSpPr>
          <a:xfrm>
            <a:off x="973518" y="4245874"/>
            <a:ext cx="6646482" cy="2424923"/>
            <a:chOff x="973518" y="4245874"/>
            <a:chExt cx="6361551" cy="2424923"/>
          </a:xfrm>
        </p:grpSpPr>
        <p:sp>
          <p:nvSpPr>
            <p:cNvPr id="51" name="AutoShape 3"/>
            <p:cNvSpPr>
              <a:spLocks noChangeArrowheads="1"/>
            </p:cNvSpPr>
            <p:nvPr/>
          </p:nvSpPr>
          <p:spPr bwMode="gray">
            <a:xfrm>
              <a:off x="4775176" y="4637745"/>
              <a:ext cx="2513437" cy="1914096"/>
            </a:xfrm>
            <a:prstGeom prst="roundRect">
              <a:avLst>
                <a:gd name="adj" fmla="val 8014"/>
              </a:avLst>
            </a:prstGeom>
            <a:solidFill>
              <a:srgbClr val="FFFFFF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" name="AutoShape 4"/>
            <p:cNvSpPr>
              <a:spLocks noChangeArrowheads="1"/>
            </p:cNvSpPr>
            <p:nvPr/>
          </p:nvSpPr>
          <p:spPr bwMode="gray">
            <a:xfrm>
              <a:off x="4831186" y="4683003"/>
              <a:ext cx="2384614" cy="1815852"/>
            </a:xfrm>
            <a:prstGeom prst="roundRect">
              <a:avLst>
                <a:gd name="adj" fmla="val 7912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38039"/>
                          <a:invGamma/>
                        </a:schemeClr>
                      </a:gs>
                      <a:gs pos="100000">
                        <a:schemeClr val="accent1">
                          <a:alpha val="50000"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73518" y="4245874"/>
              <a:ext cx="2520437" cy="324535"/>
              <a:chOff x="752" y="1413"/>
              <a:chExt cx="1321" cy="294"/>
            </a:xfrm>
          </p:grpSpPr>
          <p:sp>
            <p:nvSpPr>
              <p:cNvPr id="82" name="AutoShape 6"/>
              <p:cNvSpPr>
                <a:spLocks noChangeArrowheads="1"/>
              </p:cNvSpPr>
              <p:nvPr/>
            </p:nvSpPr>
            <p:spPr bwMode="gray">
              <a:xfrm>
                <a:off x="752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shade val="79216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7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12700">
                    <a:solidFill>
                      <a:srgbClr val="659A1E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3" name="AutoShape 7"/>
              <p:cNvSpPr>
                <a:spLocks noChangeArrowheads="1"/>
              </p:cNvSpPr>
              <p:nvPr/>
            </p:nvSpPr>
            <p:spPr bwMode="gray">
              <a:xfrm flipH="1">
                <a:off x="200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4" name="AutoShape 8"/>
              <p:cNvSpPr>
                <a:spLocks noChangeArrowheads="1"/>
              </p:cNvSpPr>
              <p:nvPr/>
            </p:nvSpPr>
            <p:spPr bwMode="gray">
              <a:xfrm>
                <a:off x="766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19" name="Group 9"/>
            <p:cNvGrpSpPr>
              <a:grpSpLocks/>
            </p:cNvGrpSpPr>
            <p:nvPr/>
          </p:nvGrpSpPr>
          <p:grpSpPr bwMode="auto">
            <a:xfrm>
              <a:off x="4752773" y="4245874"/>
              <a:ext cx="2520437" cy="324535"/>
              <a:chOff x="3623" y="1413"/>
              <a:chExt cx="1321" cy="294"/>
            </a:xfrm>
          </p:grpSpPr>
          <p:sp>
            <p:nvSpPr>
              <p:cNvPr id="79" name="AutoShape 10"/>
              <p:cNvSpPr>
                <a:spLocks noChangeArrowheads="1"/>
              </p:cNvSpPr>
              <p:nvPr/>
            </p:nvSpPr>
            <p:spPr bwMode="gray">
              <a:xfrm>
                <a:off x="3623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89020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89020"/>
                      <a:invGamma/>
                    </a:schemeClr>
                  </a:gs>
                </a:gsLst>
                <a:lin ang="0" scaled="1"/>
              </a:gradFill>
              <a:ln w="127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0" name="AutoShape 11"/>
              <p:cNvSpPr>
                <a:spLocks noChangeArrowheads="1"/>
              </p:cNvSpPr>
              <p:nvPr/>
            </p:nvSpPr>
            <p:spPr bwMode="gray">
              <a:xfrm flipH="1">
                <a:off x="4878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1" name="AutoShape 12"/>
              <p:cNvSpPr>
                <a:spLocks noChangeArrowheads="1"/>
              </p:cNvSpPr>
              <p:nvPr/>
            </p:nvSpPr>
            <p:spPr bwMode="gray">
              <a:xfrm>
                <a:off x="363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55" name="AutoShape 13"/>
            <p:cNvSpPr>
              <a:spLocks noChangeArrowheads="1"/>
            </p:cNvSpPr>
            <p:nvPr/>
          </p:nvSpPr>
          <p:spPr bwMode="gray">
            <a:xfrm>
              <a:off x="1006896" y="4703544"/>
              <a:ext cx="2513434" cy="1814748"/>
            </a:xfrm>
            <a:prstGeom prst="roundRect">
              <a:avLst>
                <a:gd name="adj" fmla="val 8014"/>
              </a:avLst>
            </a:prstGeom>
            <a:solidFill>
              <a:srgbClr val="F8F8F8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" name="Text Box 18"/>
            <p:cNvSpPr txBox="1">
              <a:spLocks noChangeArrowheads="1"/>
            </p:cNvSpPr>
            <p:nvPr/>
          </p:nvSpPr>
          <p:spPr bwMode="white">
            <a:xfrm>
              <a:off x="1208759" y="4301067"/>
              <a:ext cx="215926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1200" b="1" dirty="0" err="1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Annual</a:t>
              </a:r>
              <a:r>
                <a:rPr lang="tr-TR" altLang="tr-TR" sz="1200" b="1" dirty="0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Meetings</a:t>
              </a:r>
              <a:endParaRPr lang="en-US" altLang="tr-TR" sz="1200" b="1" dirty="0">
                <a:solidFill>
                  <a:srgbClr val="F8F8F8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57" name="Text Box 18"/>
            <p:cNvSpPr txBox="1">
              <a:spLocks noChangeArrowheads="1"/>
            </p:cNvSpPr>
            <p:nvPr/>
          </p:nvSpPr>
          <p:spPr bwMode="white">
            <a:xfrm>
              <a:off x="5035622" y="4301067"/>
              <a:ext cx="19743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1200" b="1" dirty="0" err="1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Monthly</a:t>
              </a:r>
              <a:r>
                <a:rPr lang="tr-TR" altLang="tr-TR" sz="1200" b="1" dirty="0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meetings</a:t>
              </a:r>
              <a:endParaRPr lang="en-US" altLang="tr-TR" sz="1200" b="1" dirty="0">
                <a:solidFill>
                  <a:srgbClr val="F8F8F8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58" name="AutoShape 16"/>
            <p:cNvSpPr>
              <a:spLocks noChangeArrowheads="1"/>
            </p:cNvSpPr>
            <p:nvPr/>
          </p:nvSpPr>
          <p:spPr bwMode="blackGray">
            <a:xfrm rot="10806395" flipH="1" flipV="1">
              <a:off x="3571106" y="4674736"/>
              <a:ext cx="1141198" cy="525438"/>
            </a:xfrm>
            <a:prstGeom prst="rightArrow">
              <a:avLst>
                <a:gd name="adj1" fmla="val 46509"/>
                <a:gd name="adj2" fmla="val 37621"/>
              </a:avLst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" name="Rectangle 17"/>
            <p:cNvSpPr>
              <a:spLocks noChangeArrowheads="1"/>
            </p:cNvSpPr>
            <p:nvPr/>
          </p:nvSpPr>
          <p:spPr bwMode="auto">
            <a:xfrm>
              <a:off x="5018132" y="4683003"/>
              <a:ext cx="209672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tr-TR" altLang="tr-TR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Evaluation of </a:t>
              </a:r>
              <a:r>
                <a:rPr lang="tr-TR" altLang="tr-TR" sz="1200" b="1" dirty="0" err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Macroeconomic</a:t>
              </a:r>
              <a:r>
                <a:rPr lang="tr-TR" altLang="tr-TR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 Outlook</a:t>
              </a:r>
              <a:endParaRPr lang="en-US" altLang="tr-TR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  <a:cs typeface="Arial" charset="0"/>
              </a:endParaRPr>
            </a:p>
          </p:txBody>
        </p:sp>
        <p:sp>
          <p:nvSpPr>
            <p:cNvPr id="60" name="Rectangle 18"/>
            <p:cNvSpPr>
              <a:spLocks noChangeArrowheads="1"/>
            </p:cNvSpPr>
            <p:nvPr/>
          </p:nvSpPr>
          <p:spPr bwMode="auto">
            <a:xfrm>
              <a:off x="5018132" y="5590929"/>
              <a:ext cx="198134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en-US" altLang="tr-TR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Debt</a:t>
              </a:r>
              <a:r>
                <a:rPr lang="tr-TR" altLang="tr-TR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and</a:t>
              </a:r>
              <a:r>
                <a:rPr lang="tr-TR" altLang="tr-TR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 Risk </a:t>
              </a:r>
              <a:r>
                <a:rPr lang="tr-TR" altLang="tr-TR" sz="1200" b="1" dirty="0" err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Issues</a:t>
              </a:r>
              <a:endParaRPr lang="en-US" altLang="tr-TR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  <a:cs typeface="Arial" charset="0"/>
              </a:endParaRPr>
            </a:p>
          </p:txBody>
        </p:sp>
        <p:sp>
          <p:nvSpPr>
            <p:cNvPr id="61" name="Text Box 19"/>
            <p:cNvSpPr txBox="1">
              <a:spLocks noChangeArrowheads="1"/>
            </p:cNvSpPr>
            <p:nvPr/>
          </p:nvSpPr>
          <p:spPr bwMode="gray">
            <a:xfrm>
              <a:off x="4914500" y="5056920"/>
              <a:ext cx="2217985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Global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economic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conditions</a:t>
              </a:r>
              <a:endParaRPr lang="tr-TR" altLang="tr-TR" sz="10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Macroeconomic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indicators</a:t>
              </a:r>
              <a:endParaRPr lang="tr-TR" altLang="tr-TR" sz="10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Financial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sector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overview</a:t>
              </a:r>
              <a:endParaRPr lang="en-US" altLang="tr-TR" sz="10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62" name="Text Box 20"/>
            <p:cNvSpPr txBox="1">
              <a:spLocks noChangeArrowheads="1"/>
            </p:cNvSpPr>
            <p:nvPr/>
          </p:nvSpPr>
          <p:spPr bwMode="gray">
            <a:xfrm>
              <a:off x="4831185" y="5809023"/>
              <a:ext cx="2503884" cy="86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Budgetary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realizations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and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projections</a:t>
              </a:r>
              <a:endParaRPr lang="tr-TR" altLang="tr-TR" sz="10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Cash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realizations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and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projections</a:t>
              </a:r>
              <a:endParaRPr lang="tr-TR" altLang="tr-TR" sz="10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Foreign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and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domestic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borrowing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markets</a:t>
              </a:r>
              <a:endParaRPr lang="tr-TR" altLang="tr-TR" sz="10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Overview</a:t>
              </a:r>
              <a:r>
                <a:rPr lang="tr-TR" altLang="tr-TR" sz="10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of </a:t>
              </a:r>
              <a:r>
                <a:rPr lang="tr-TR" altLang="tr-TR" sz="1000" dirty="0" err="1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risks</a:t>
              </a:r>
              <a:endParaRPr lang="en-US" altLang="tr-TR" sz="10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</p:txBody>
        </p:sp>
        <p:grpSp>
          <p:nvGrpSpPr>
            <p:cNvPr id="20" name="Group 21"/>
            <p:cNvGrpSpPr>
              <a:grpSpLocks/>
            </p:cNvGrpSpPr>
            <p:nvPr/>
          </p:nvGrpSpPr>
          <p:grpSpPr bwMode="auto">
            <a:xfrm>
              <a:off x="4891397" y="4784558"/>
              <a:ext cx="148426" cy="117009"/>
              <a:chOff x="2928" y="2208"/>
              <a:chExt cx="262" cy="262"/>
            </a:xfrm>
          </p:grpSpPr>
          <p:sp>
            <p:nvSpPr>
              <p:cNvPr id="77" name="Oval 22"/>
              <p:cNvSpPr>
                <a:spLocks noChangeArrowheads="1"/>
              </p:cNvSpPr>
              <p:nvPr/>
            </p:nvSpPr>
            <p:spPr bwMode="gray">
              <a:xfrm>
                <a:off x="2928" y="2208"/>
                <a:ext cx="262" cy="262"/>
              </a:xfrm>
              <a:prstGeom prst="ellipse">
                <a:avLst/>
              </a:prstGeom>
              <a:gradFill rotWithShape="1">
                <a:gsLst>
                  <a:gs pos="0">
                    <a:srgbClr val="223864">
                      <a:gamma/>
                      <a:tint val="28627"/>
                      <a:invGamma/>
                    </a:srgbClr>
                  </a:gs>
                  <a:gs pos="100000">
                    <a:srgbClr val="223864"/>
                  </a:gs>
                </a:gsLst>
                <a:lin ang="2700000" scaled="1"/>
              </a:gradFill>
              <a:ln w="12700">
                <a:solidFill>
                  <a:srgbClr val="F8F8F8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B2B2B2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8" name="Oval 23"/>
              <p:cNvSpPr>
                <a:spLocks noChangeArrowheads="1"/>
              </p:cNvSpPr>
              <p:nvPr/>
            </p:nvSpPr>
            <p:spPr bwMode="gray">
              <a:xfrm>
                <a:off x="2949" y="2230"/>
                <a:ext cx="218" cy="21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6352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dist="17961" dir="2700000" algn="ctr" rotWithShape="0">
                  <a:srgbClr val="B2B2B2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12700">
                    <a:solidFill>
                      <a:srgbClr val="DDDDDD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1" name="Group 24"/>
            <p:cNvGrpSpPr>
              <a:grpSpLocks/>
            </p:cNvGrpSpPr>
            <p:nvPr/>
          </p:nvGrpSpPr>
          <p:grpSpPr bwMode="auto">
            <a:xfrm>
              <a:off x="4891397" y="5681997"/>
              <a:ext cx="148426" cy="117009"/>
              <a:chOff x="2928" y="2208"/>
              <a:chExt cx="262" cy="262"/>
            </a:xfrm>
          </p:grpSpPr>
          <p:sp>
            <p:nvSpPr>
              <p:cNvPr id="75" name="Oval 25"/>
              <p:cNvSpPr>
                <a:spLocks noChangeArrowheads="1"/>
              </p:cNvSpPr>
              <p:nvPr/>
            </p:nvSpPr>
            <p:spPr bwMode="gray">
              <a:xfrm>
                <a:off x="2928" y="2208"/>
                <a:ext cx="262" cy="262"/>
              </a:xfrm>
              <a:prstGeom prst="ellipse">
                <a:avLst/>
              </a:prstGeom>
              <a:gradFill rotWithShape="1">
                <a:gsLst>
                  <a:gs pos="0">
                    <a:srgbClr val="223864">
                      <a:gamma/>
                      <a:tint val="28627"/>
                      <a:invGamma/>
                    </a:srgbClr>
                  </a:gs>
                  <a:gs pos="100000">
                    <a:srgbClr val="223864"/>
                  </a:gs>
                </a:gsLst>
                <a:lin ang="2700000" scaled="1"/>
              </a:gradFill>
              <a:ln w="12700">
                <a:solidFill>
                  <a:srgbClr val="F8F8F8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B2B2B2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" name="Oval 26"/>
              <p:cNvSpPr>
                <a:spLocks noChangeArrowheads="1"/>
              </p:cNvSpPr>
              <p:nvPr/>
            </p:nvSpPr>
            <p:spPr bwMode="gray">
              <a:xfrm>
                <a:off x="2949" y="2230"/>
                <a:ext cx="218" cy="21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6352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dist="17961" dir="2700000" algn="ctr" rotWithShape="0">
                  <a:srgbClr val="B2B2B2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12700">
                    <a:solidFill>
                      <a:srgbClr val="DDDDDD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66" name="AutoShape 28"/>
            <p:cNvSpPr>
              <a:spLocks noChangeArrowheads="1"/>
            </p:cNvSpPr>
            <p:nvPr/>
          </p:nvSpPr>
          <p:spPr bwMode="gray">
            <a:xfrm>
              <a:off x="1040730" y="4795597"/>
              <a:ext cx="2380413" cy="406221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C68AD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7" name="AutoShape 29"/>
            <p:cNvSpPr>
              <a:spLocks noChangeArrowheads="1"/>
            </p:cNvSpPr>
            <p:nvPr/>
          </p:nvSpPr>
          <p:spPr bwMode="gray">
            <a:xfrm>
              <a:off x="1005693" y="5396156"/>
              <a:ext cx="2362335" cy="344345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C68AD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000"/>
            </a:p>
          </p:txBody>
        </p:sp>
        <p:sp>
          <p:nvSpPr>
            <p:cNvPr id="68" name="AutoShape 30"/>
            <p:cNvSpPr>
              <a:spLocks noChangeArrowheads="1"/>
            </p:cNvSpPr>
            <p:nvPr/>
          </p:nvSpPr>
          <p:spPr bwMode="gray">
            <a:xfrm>
              <a:off x="1022489" y="5867929"/>
              <a:ext cx="2380413" cy="366906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C68AD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000"/>
            </a:p>
          </p:txBody>
        </p:sp>
        <p:sp>
          <p:nvSpPr>
            <p:cNvPr id="69" name="Rectangle 31"/>
            <p:cNvSpPr>
              <a:spLocks noChangeArrowheads="1"/>
            </p:cNvSpPr>
            <p:nvPr/>
          </p:nvSpPr>
          <p:spPr bwMode="gray">
            <a:xfrm>
              <a:off x="1068734" y="4848582"/>
              <a:ext cx="2443298" cy="258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90000"/>
                </a:lnSpc>
                <a:buFont typeface="Wingdings" pitchFamily="2" charset="2"/>
                <a:buChar char="§"/>
              </a:pPr>
              <a:r>
                <a:rPr lang="en-US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Core</a:t>
              </a:r>
              <a:r>
                <a:rPr lang="tr-TR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annual</a:t>
              </a:r>
              <a:r>
                <a:rPr lang="tr-TR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strategies</a:t>
              </a:r>
              <a:r>
                <a:rPr lang="tr-TR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and</a:t>
              </a:r>
              <a:r>
                <a:rPr lang="tr-TR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limits</a:t>
              </a:r>
              <a:endParaRPr lang="en-US" altLang="tr-TR" sz="1200" b="1" dirty="0">
                <a:latin typeface="Candara" pitchFamily="34" charset="0"/>
                <a:cs typeface="Arial" charset="0"/>
              </a:endParaRPr>
            </a:p>
          </p:txBody>
        </p:sp>
        <p:sp>
          <p:nvSpPr>
            <p:cNvPr id="70" name="Rectangle 32"/>
            <p:cNvSpPr>
              <a:spLocks noChangeArrowheads="1"/>
            </p:cNvSpPr>
            <p:nvPr/>
          </p:nvSpPr>
          <p:spPr bwMode="gray">
            <a:xfrm>
              <a:off x="1103233" y="5380558"/>
              <a:ext cx="2108269" cy="258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90000"/>
                </a:lnSpc>
                <a:buFont typeface="Wingdings" pitchFamily="2" charset="2"/>
                <a:buChar char="§"/>
              </a:pPr>
              <a:r>
                <a:rPr lang="en-US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Annual</a:t>
              </a:r>
              <a:r>
                <a:rPr lang="tr-TR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borrowing</a:t>
              </a:r>
              <a:r>
                <a:rPr lang="tr-TR" altLang="tr-TR" sz="1200" b="1" dirty="0">
                  <a:latin typeface="Candara" pitchFamily="34" charset="0"/>
                  <a:cs typeface="Arial" charset="0"/>
                </a:rPr>
                <a:t> program</a:t>
              </a:r>
              <a:endParaRPr lang="en-US" altLang="tr-TR" sz="1200" b="1" dirty="0">
                <a:latin typeface="Candara" pitchFamily="34" charset="0"/>
                <a:cs typeface="Arial" charset="0"/>
              </a:endParaRPr>
            </a:p>
          </p:txBody>
        </p:sp>
        <p:sp>
          <p:nvSpPr>
            <p:cNvPr id="71" name="Rectangle 33"/>
            <p:cNvSpPr>
              <a:spLocks noChangeArrowheads="1"/>
            </p:cNvSpPr>
            <p:nvPr/>
          </p:nvSpPr>
          <p:spPr bwMode="gray">
            <a:xfrm>
              <a:off x="1168114" y="5959678"/>
              <a:ext cx="2395207" cy="258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90000"/>
                </a:lnSpc>
                <a:buFont typeface="Wingdings" pitchFamily="2" charset="2"/>
                <a:buChar char="§"/>
              </a:pPr>
              <a:r>
                <a:rPr lang="en-US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Guarantee</a:t>
              </a:r>
              <a:r>
                <a:rPr lang="tr-TR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and</a:t>
              </a:r>
              <a:r>
                <a:rPr lang="tr-TR" altLang="tr-TR" sz="1200" b="1" dirty="0">
                  <a:latin typeface="Candara" pitchFamily="34" charset="0"/>
                  <a:cs typeface="Arial" charset="0"/>
                </a:rPr>
                <a:t> on-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lending</a:t>
              </a:r>
              <a:r>
                <a:rPr lang="tr-TR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200" b="1" dirty="0" err="1">
                  <a:latin typeface="Candara" pitchFamily="34" charset="0"/>
                  <a:cs typeface="Arial" charset="0"/>
                </a:rPr>
                <a:t>limits</a:t>
              </a:r>
              <a:endParaRPr lang="en-US" altLang="tr-TR" sz="1200" b="1" dirty="0">
                <a:latin typeface="Candara" pitchFamily="34" charset="0"/>
                <a:cs typeface="Arial" charset="0"/>
              </a:endParaRPr>
            </a:p>
          </p:txBody>
        </p:sp>
        <p:sp>
          <p:nvSpPr>
            <p:cNvPr id="72" name="AutoShape 34"/>
            <p:cNvSpPr>
              <a:spLocks noChangeArrowheads="1"/>
            </p:cNvSpPr>
            <p:nvPr/>
          </p:nvSpPr>
          <p:spPr bwMode="blackGray">
            <a:xfrm rot="10793605" flipV="1">
              <a:off x="3563810" y="5112688"/>
              <a:ext cx="1143999" cy="525438"/>
            </a:xfrm>
            <a:prstGeom prst="rightArrow">
              <a:avLst>
                <a:gd name="adj1" fmla="val 46509"/>
                <a:gd name="adj2" fmla="val 37713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96" name="AutoShape 12"/>
          <p:cNvSpPr>
            <a:spLocks noChangeArrowheads="1"/>
          </p:cNvSpPr>
          <p:nvPr/>
        </p:nvSpPr>
        <p:spPr bwMode="gray">
          <a:xfrm>
            <a:off x="3756041" y="5670984"/>
            <a:ext cx="1161340" cy="827563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hlink">
                  <a:gamma/>
                  <a:shade val="79216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23" name="Grup 22"/>
          <p:cNvGrpSpPr/>
          <p:nvPr/>
        </p:nvGrpSpPr>
        <p:grpSpPr>
          <a:xfrm>
            <a:off x="3871259" y="5735053"/>
            <a:ext cx="989821" cy="699423"/>
            <a:chOff x="3638122" y="5919595"/>
            <a:chExt cx="989821" cy="699423"/>
          </a:xfrm>
        </p:grpSpPr>
        <p:sp>
          <p:nvSpPr>
            <p:cNvPr id="92" name="AutoShape 17"/>
            <p:cNvSpPr>
              <a:spLocks noChangeArrowheads="1"/>
            </p:cNvSpPr>
            <p:nvPr/>
          </p:nvSpPr>
          <p:spPr bwMode="gray">
            <a:xfrm>
              <a:off x="3638122" y="5919595"/>
              <a:ext cx="982512" cy="69942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5" name="Text Box 9"/>
            <p:cNvSpPr txBox="1">
              <a:spLocks noChangeArrowheads="1"/>
            </p:cNvSpPr>
            <p:nvPr/>
          </p:nvSpPr>
          <p:spPr bwMode="gray">
            <a:xfrm>
              <a:off x="3676900" y="5992307"/>
              <a:ext cx="951043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tr-TR" altLang="tr-TR" sz="1000" b="1" i="0" dirty="0" err="1">
                  <a:solidFill>
                    <a:srgbClr val="000000"/>
                  </a:solidFill>
                  <a:cs typeface="Arial" charset="0"/>
                </a:rPr>
                <a:t>Mandate</a:t>
              </a:r>
              <a:r>
                <a:rPr lang="tr-TR" altLang="tr-TR" sz="1000" b="1" i="0" dirty="0">
                  <a:solidFill>
                    <a:srgbClr val="000000"/>
                  </a:solidFill>
                  <a:cs typeface="Arial" charset="0"/>
                </a:rPr>
                <a:t> </a:t>
              </a:r>
              <a:r>
                <a:rPr lang="tr-TR" altLang="tr-TR" sz="1000" b="1" i="0" dirty="0" err="1">
                  <a:solidFill>
                    <a:srgbClr val="000000"/>
                  </a:solidFill>
                  <a:cs typeface="Arial" charset="0"/>
                </a:rPr>
                <a:t>for</a:t>
              </a:r>
              <a:r>
                <a:rPr lang="tr-TR" altLang="tr-TR" sz="1000" b="1" i="0" dirty="0">
                  <a:solidFill>
                    <a:srgbClr val="000000"/>
                  </a:solidFill>
                  <a:cs typeface="Arial" charset="0"/>
                </a:rPr>
                <a:t> Cash &amp; </a:t>
              </a:r>
              <a:r>
                <a:rPr lang="tr-TR" altLang="tr-TR" sz="1000" b="1" i="0" dirty="0" err="1">
                  <a:solidFill>
                    <a:srgbClr val="000000"/>
                  </a:solidFill>
                  <a:cs typeface="Arial" charset="0"/>
                </a:rPr>
                <a:t>Debt</a:t>
              </a:r>
              <a:r>
                <a:rPr lang="tr-TR" altLang="tr-TR" sz="1000" b="1" dirty="0">
                  <a:solidFill>
                    <a:srgbClr val="000000"/>
                  </a:solidFill>
                  <a:cs typeface="Arial" charset="0"/>
                </a:rPr>
                <a:t> </a:t>
              </a:r>
              <a:r>
                <a:rPr lang="tr-TR" altLang="tr-TR" sz="1000" b="1" i="0" dirty="0" err="1">
                  <a:solidFill>
                    <a:srgbClr val="000000"/>
                  </a:solidFill>
                  <a:cs typeface="Arial" charset="0"/>
                </a:rPr>
                <a:t>Mng</a:t>
              </a:r>
              <a:r>
                <a:rPr lang="tr-TR" altLang="tr-TR" sz="1000" b="1" i="0" dirty="0">
                  <a:solidFill>
                    <a:srgbClr val="000000"/>
                  </a:solidFill>
                  <a:cs typeface="Arial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19973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1" name="AutoShape 7"/>
          <p:cNvSpPr>
            <a:spLocks noChangeArrowheads="1"/>
          </p:cNvSpPr>
          <p:nvPr/>
        </p:nvSpPr>
        <p:spPr bwMode="ltGray">
          <a:xfrm>
            <a:off x="3486859" y="1790800"/>
            <a:ext cx="2959028" cy="1600200"/>
          </a:xfrm>
          <a:prstGeom prst="roundRect">
            <a:avLst>
              <a:gd name="adj" fmla="val 12699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32" name="Oval 8"/>
          <p:cNvSpPr>
            <a:spLocks noChangeArrowheads="1"/>
          </p:cNvSpPr>
          <p:nvPr/>
        </p:nvSpPr>
        <p:spPr bwMode="ltGray">
          <a:xfrm>
            <a:off x="3896345" y="1558548"/>
            <a:ext cx="477837" cy="48736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000" b="1"/>
          </a:p>
        </p:txBody>
      </p:sp>
      <p:sp>
        <p:nvSpPr>
          <p:cNvPr id="77833" name="AutoShape 9"/>
          <p:cNvSpPr>
            <a:spLocks noChangeArrowheads="1"/>
          </p:cNvSpPr>
          <p:nvPr/>
        </p:nvSpPr>
        <p:spPr bwMode="ltGray">
          <a:xfrm>
            <a:off x="210487" y="1757094"/>
            <a:ext cx="3077406" cy="1696413"/>
          </a:xfrm>
          <a:prstGeom prst="roundRect">
            <a:avLst>
              <a:gd name="adj" fmla="val 12699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34" name="Oval 10"/>
          <p:cNvSpPr>
            <a:spLocks noChangeArrowheads="1"/>
          </p:cNvSpPr>
          <p:nvPr/>
        </p:nvSpPr>
        <p:spPr bwMode="ltGray">
          <a:xfrm>
            <a:off x="495920" y="1530766"/>
            <a:ext cx="477838" cy="48736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000" b="1"/>
          </a:p>
        </p:txBody>
      </p:sp>
      <p:sp>
        <p:nvSpPr>
          <p:cNvPr id="77835" name="Rectangle 121"/>
          <p:cNvSpPr>
            <a:spLocks noGrp="1" noChangeArrowheads="1"/>
          </p:cNvSpPr>
          <p:nvPr>
            <p:ph type="title" idx="4294967295"/>
          </p:nvPr>
        </p:nvSpPr>
        <p:spPr>
          <a:xfrm>
            <a:off x="713102" y="218827"/>
            <a:ext cx="7772400" cy="957262"/>
          </a:xfrm>
        </p:spPr>
        <p:txBody>
          <a:bodyPr/>
          <a:lstStyle/>
          <a:p>
            <a:r>
              <a:rPr lang="tr-TR" altLang="tr-TR" sz="3200" dirty="0" err="1">
                <a:latin typeface="Calibri" panose="020F0502020204030204" pitchFamily="34" charset="0"/>
              </a:rPr>
              <a:t>Measures</a:t>
            </a:r>
            <a:r>
              <a:rPr lang="tr-TR" altLang="tr-TR" sz="28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alibri" panose="020F0502020204030204" pitchFamily="34" charset="0"/>
              </a:rPr>
              <a:t>Taken</a:t>
            </a:r>
            <a:r>
              <a:rPr lang="tr-TR" altLang="tr-TR" sz="3200" dirty="0">
                <a:latin typeface="Calibri" panose="020F0502020204030204" pitchFamily="34" charset="0"/>
              </a:rPr>
              <a:t> </a:t>
            </a:r>
            <a:r>
              <a:rPr lang="tr-TR" altLang="tr-TR" sz="3200" dirty="0" err="1">
                <a:latin typeface="Calibri" panose="020F0502020204030204" pitchFamily="34" charset="0"/>
              </a:rPr>
              <a:t>to</a:t>
            </a:r>
            <a:r>
              <a:rPr lang="tr-TR" altLang="tr-TR" sz="3200" dirty="0">
                <a:latin typeface="Calibri" panose="020F0502020204030204" pitchFamily="34" charset="0"/>
              </a:rPr>
              <a:t> Limit </a:t>
            </a:r>
            <a:r>
              <a:rPr lang="tr-TR" altLang="tr-TR" sz="3200" dirty="0" err="1">
                <a:latin typeface="Calibri" panose="020F0502020204030204" pitchFamily="34" charset="0"/>
              </a:rPr>
              <a:t>the</a:t>
            </a:r>
            <a:r>
              <a:rPr lang="tr-TR" altLang="tr-TR" sz="3200" dirty="0">
                <a:latin typeface="Calibri" panose="020F0502020204030204" pitchFamily="34" charset="0"/>
              </a:rPr>
              <a:t> </a:t>
            </a:r>
            <a:r>
              <a:rPr lang="tr-TR" altLang="tr-TR" sz="3200" dirty="0" err="1">
                <a:latin typeface="Calibri" panose="020F0502020204030204" pitchFamily="34" charset="0"/>
              </a:rPr>
              <a:t>Impact</a:t>
            </a:r>
            <a:r>
              <a:rPr lang="tr-TR" altLang="tr-TR" sz="3200" dirty="0">
                <a:latin typeface="Calibri" panose="020F0502020204030204" pitchFamily="34" charset="0"/>
              </a:rPr>
              <a:t> of </a:t>
            </a:r>
            <a:r>
              <a:rPr lang="tr-TR" altLang="tr-TR" sz="3200" dirty="0" err="1">
                <a:latin typeface="Calibri" panose="020F0502020204030204" pitchFamily="34" charset="0"/>
              </a:rPr>
              <a:t>the</a:t>
            </a:r>
            <a:r>
              <a:rPr lang="tr-TR" altLang="tr-TR" sz="3200" dirty="0">
                <a:latin typeface="Calibri" panose="020F0502020204030204" pitchFamily="34" charset="0"/>
              </a:rPr>
              <a:t> </a:t>
            </a:r>
            <a:r>
              <a:rPr lang="tr-TR" altLang="tr-TR" sz="3200" dirty="0" err="1">
                <a:latin typeface="Calibri" panose="020F0502020204030204" pitchFamily="34" charset="0"/>
              </a:rPr>
              <a:t>Pandemic</a:t>
            </a:r>
            <a:r>
              <a:rPr lang="tr-TR" altLang="tr-TR" sz="3200" dirty="0">
                <a:latin typeface="Calibri" panose="020F0502020204030204" pitchFamily="34" charset="0"/>
              </a:rPr>
              <a:t> </a:t>
            </a:r>
            <a:br>
              <a:rPr lang="tr-TR" altLang="tr-TR" sz="3200" dirty="0">
                <a:latin typeface="Calibri" panose="020F0502020204030204" pitchFamily="34" charset="0"/>
              </a:rPr>
            </a:br>
            <a:endParaRPr lang="en-US" altLang="tr-TR" sz="3200" dirty="0">
              <a:latin typeface="Calibri" panose="020F0502020204030204" pitchFamily="34" charset="0"/>
            </a:endParaRPr>
          </a:p>
        </p:txBody>
      </p:sp>
      <p:sp>
        <p:nvSpPr>
          <p:cNvPr id="77839" name="AutoShape 15"/>
          <p:cNvSpPr>
            <a:spLocks noChangeArrowheads="1"/>
          </p:cNvSpPr>
          <p:nvPr/>
        </p:nvSpPr>
        <p:spPr bwMode="gray">
          <a:xfrm>
            <a:off x="337170" y="2128026"/>
            <a:ext cx="2759075" cy="12624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40" name="Text Box 18"/>
          <p:cNvSpPr txBox="1">
            <a:spLocks noChangeArrowheads="1"/>
          </p:cNvSpPr>
          <p:nvPr/>
        </p:nvSpPr>
        <p:spPr bwMode="black">
          <a:xfrm>
            <a:off x="590376" y="1773283"/>
            <a:ext cx="2971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600" b="1" dirty="0" err="1">
                <a:solidFill>
                  <a:schemeClr val="bg1"/>
                </a:solidFill>
                <a:latin typeface="Candara" pitchFamily="34" charset="0"/>
                <a:cs typeface="Arial" charset="0"/>
              </a:rPr>
              <a:t>Budgetary</a:t>
            </a:r>
            <a:r>
              <a:rPr lang="tr-TR" altLang="tr-TR" sz="1600" b="1" dirty="0">
                <a:solidFill>
                  <a:schemeClr val="bg1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600" b="1" dirty="0" err="1">
                <a:solidFill>
                  <a:schemeClr val="bg1"/>
                </a:solidFill>
                <a:latin typeface="Candara" pitchFamily="34" charset="0"/>
                <a:cs typeface="Arial" charset="0"/>
              </a:rPr>
              <a:t>Measures</a:t>
            </a:r>
            <a:endParaRPr lang="en-US" altLang="tr-TR" sz="1600" b="1" dirty="0">
              <a:solidFill>
                <a:schemeClr val="bg1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77841" name="Text Box 9"/>
          <p:cNvSpPr txBox="1">
            <a:spLocks noChangeArrowheads="1"/>
          </p:cNvSpPr>
          <p:nvPr/>
        </p:nvSpPr>
        <p:spPr bwMode="gray">
          <a:xfrm>
            <a:off x="261356" y="2094007"/>
            <a:ext cx="3198162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Deferral of tax and social security payments for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selected industries and small businesses</a:t>
            </a: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Reduction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in VAT in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certain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sectors</a:t>
            </a: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C</a:t>
            </a:r>
            <a:r>
              <a: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ash aid to 5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,</a:t>
            </a:r>
            <a:r>
              <a: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5 million low income families</a:t>
            </a: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Increase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in l</a:t>
            </a:r>
            <a:r>
              <a:rPr lang="en-US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owest</a:t>
            </a:r>
            <a:r>
              <a: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monthly pension allowance for retirees </a:t>
            </a: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B</a:t>
            </a:r>
            <a:r>
              <a: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onus payments to public healthcare employees</a:t>
            </a: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Support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package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to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SMEs</a:t>
            </a: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Other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endParaRPr lang="en-US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77845" name="AutoShape 21"/>
          <p:cNvSpPr>
            <a:spLocks noChangeArrowheads="1"/>
          </p:cNvSpPr>
          <p:nvPr/>
        </p:nvSpPr>
        <p:spPr bwMode="gray">
          <a:xfrm>
            <a:off x="3585003" y="2150859"/>
            <a:ext cx="2681127" cy="1073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46" name="Text Box 18"/>
          <p:cNvSpPr txBox="1">
            <a:spLocks noChangeArrowheads="1"/>
          </p:cNvSpPr>
          <p:nvPr/>
        </p:nvSpPr>
        <p:spPr bwMode="black">
          <a:xfrm>
            <a:off x="3616858" y="1669589"/>
            <a:ext cx="31199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tr-TR" altLang="tr-TR" sz="1600" b="1" dirty="0">
                <a:solidFill>
                  <a:schemeClr val="bg1"/>
                </a:solidFill>
                <a:latin typeface="Candara" pitchFamily="34" charset="0"/>
                <a:cs typeface="Arial" charset="0"/>
              </a:rPr>
              <a:t>UIF </a:t>
            </a:r>
            <a:r>
              <a:rPr lang="tr-TR" altLang="tr-TR" sz="1600" b="1" dirty="0" err="1">
                <a:solidFill>
                  <a:schemeClr val="bg1"/>
                </a:solidFill>
                <a:latin typeface="Candara" pitchFamily="34" charset="0"/>
                <a:cs typeface="Arial" charset="0"/>
              </a:rPr>
              <a:t>Employment</a:t>
            </a:r>
            <a:r>
              <a:rPr lang="tr-TR" altLang="tr-TR" sz="1600" b="1" dirty="0">
                <a:solidFill>
                  <a:schemeClr val="bg1"/>
                </a:solidFill>
                <a:latin typeface="Candara" pitchFamily="34" charset="0"/>
                <a:cs typeface="Arial" charset="0"/>
              </a:rPr>
              <a:t> </a:t>
            </a:r>
          </a:p>
          <a:p>
            <a:pPr eaLnBrk="1" hangingPunct="1">
              <a:spcBef>
                <a:spcPts val="0"/>
              </a:spcBef>
            </a:pPr>
            <a:r>
              <a:rPr lang="tr-TR" altLang="tr-TR" sz="1600" b="1" dirty="0" err="1">
                <a:solidFill>
                  <a:schemeClr val="bg1"/>
                </a:solidFill>
                <a:latin typeface="Candara" pitchFamily="34" charset="0"/>
                <a:cs typeface="Arial" charset="0"/>
              </a:rPr>
              <a:t>Measures</a:t>
            </a:r>
            <a:endParaRPr lang="en-US" altLang="tr-TR" sz="1600" b="1" dirty="0">
              <a:solidFill>
                <a:schemeClr val="bg1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77847" name="Text Box 9"/>
          <p:cNvSpPr txBox="1">
            <a:spLocks noChangeArrowheads="1"/>
          </p:cNvSpPr>
          <p:nvPr/>
        </p:nvSpPr>
        <p:spPr bwMode="gray">
          <a:xfrm>
            <a:off x="3616858" y="2236355"/>
            <a:ext cx="243046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Short-term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employment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allowance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Cash-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based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wage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support</a:t>
            </a: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Unemployment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payments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Extended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minimum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wage</a:t>
            </a:r>
            <a:r>
              <a: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support</a:t>
            </a: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altLang="tr-TR" sz="1000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Other</a:t>
            </a:r>
            <a:endParaRPr lang="en-US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auto">
          <a:xfrm>
            <a:off x="565037" y="1565691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r-TR" sz="2000" b="1" dirty="0"/>
              <a:t>1</a:t>
            </a:r>
          </a:p>
        </p:txBody>
      </p:sp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3994037" y="1609724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r-TR" sz="2000" b="1" dirty="0"/>
              <a:t>2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06212" y="1530766"/>
            <a:ext cx="2699980" cy="2324135"/>
            <a:chOff x="2853480" y="3882171"/>
            <a:chExt cx="3514181" cy="2324135"/>
          </a:xfrm>
        </p:grpSpPr>
        <p:sp>
          <p:nvSpPr>
            <p:cNvPr id="77828" name="AutoShape 4"/>
            <p:cNvSpPr>
              <a:spLocks noChangeArrowheads="1"/>
            </p:cNvSpPr>
            <p:nvPr/>
          </p:nvSpPr>
          <p:spPr bwMode="ltGray">
            <a:xfrm>
              <a:off x="2853480" y="4123471"/>
              <a:ext cx="3437049" cy="1600200"/>
            </a:xfrm>
            <a:prstGeom prst="roundRect">
              <a:avLst>
                <a:gd name="adj" fmla="val 1269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7829" name="Oval 5"/>
            <p:cNvSpPr>
              <a:spLocks noChangeArrowheads="1"/>
            </p:cNvSpPr>
            <p:nvPr/>
          </p:nvSpPr>
          <p:spPr bwMode="ltGray">
            <a:xfrm>
              <a:off x="3090128" y="3882171"/>
              <a:ext cx="553400" cy="4873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 sz="2000" b="1"/>
            </a:p>
          </p:txBody>
        </p:sp>
        <p:sp>
          <p:nvSpPr>
            <p:cNvPr id="77836" name="AutoShape 12"/>
            <p:cNvSpPr>
              <a:spLocks noChangeArrowheads="1"/>
            </p:cNvSpPr>
            <p:nvPr/>
          </p:nvSpPr>
          <p:spPr bwMode="gray">
            <a:xfrm>
              <a:off x="3082912" y="4446979"/>
              <a:ext cx="3117902" cy="117790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7837" name="Text Box 18"/>
            <p:cNvSpPr txBox="1">
              <a:spLocks noChangeArrowheads="1"/>
            </p:cNvSpPr>
            <p:nvPr/>
          </p:nvSpPr>
          <p:spPr bwMode="black">
            <a:xfrm>
              <a:off x="3232166" y="4120820"/>
              <a:ext cx="2819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16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600" b="1" dirty="0" err="1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Credit</a:t>
              </a:r>
              <a:r>
                <a:rPr lang="tr-TR" altLang="tr-TR" sz="16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600" b="1" dirty="0" err="1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Measures</a:t>
              </a:r>
              <a:endParaRPr lang="en-US" altLang="tr-TR" sz="1600" b="1" dirty="0">
                <a:solidFill>
                  <a:schemeClr val="bg1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77838" name="Text Box 9"/>
            <p:cNvSpPr txBox="1">
              <a:spLocks noChangeArrowheads="1"/>
            </p:cNvSpPr>
            <p:nvPr/>
          </p:nvSpPr>
          <p:spPr bwMode="gray">
            <a:xfrm>
              <a:off x="3075186" y="4451980"/>
              <a:ext cx="3292475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Deferral of loan payments at state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-</a:t>
              </a: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owned banks </a:t>
              </a:r>
              <a:endPara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State guaranteed low interest working capital loans to support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companies</a:t>
              </a:r>
              <a:endPara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Increase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in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the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limits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of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Credit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Guarantee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Fund</a:t>
              </a:r>
              <a:endPara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Other</a:t>
              </a:r>
              <a:endPara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endParaRPr lang="tr-TR" altLang="tr-TR" sz="12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endParaRPr lang="tr-TR" altLang="tr-TR" sz="12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endParaRPr lang="en-US" altLang="tr-TR" sz="14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77850" name="Text Box 26"/>
            <p:cNvSpPr txBox="1">
              <a:spLocks noChangeArrowheads="1"/>
            </p:cNvSpPr>
            <p:nvPr/>
          </p:nvSpPr>
          <p:spPr bwMode="auto">
            <a:xfrm>
              <a:off x="3200034" y="3922382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 b="1" dirty="0"/>
                <a:t>3</a:t>
              </a:r>
            </a:p>
          </p:txBody>
        </p:sp>
      </p:grpSp>
      <p:sp>
        <p:nvSpPr>
          <p:cNvPr id="4" name="Metin kutusu 3"/>
          <p:cNvSpPr txBox="1"/>
          <p:nvPr/>
        </p:nvSpPr>
        <p:spPr>
          <a:xfrm>
            <a:off x="495920" y="1025601"/>
            <a:ext cx="20274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Financial </a:t>
            </a:r>
            <a:r>
              <a:rPr lang="tr-TR" sz="16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Measures</a:t>
            </a:r>
            <a:endParaRPr lang="tr-TR" sz="1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411731" y="4631389"/>
            <a:ext cx="2207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tr-TR" sz="16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</a:t>
            </a:r>
            <a:r>
              <a:rPr lang="tr-TR" sz="1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Measures</a:t>
            </a:r>
            <a:endParaRPr lang="tr-TR" sz="1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blackGray">
          <a:xfrm rot="5400000" flipV="1">
            <a:off x="1165563" y="3441405"/>
            <a:ext cx="557260" cy="586133"/>
          </a:xfrm>
          <a:prstGeom prst="rightArrow">
            <a:avLst>
              <a:gd name="adj1" fmla="val 46509"/>
              <a:gd name="adj2" fmla="val 37713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" name="AutoShape 34"/>
          <p:cNvSpPr>
            <a:spLocks noChangeArrowheads="1"/>
          </p:cNvSpPr>
          <p:nvPr/>
        </p:nvSpPr>
        <p:spPr bwMode="blackGray">
          <a:xfrm rot="5400000" flipV="1">
            <a:off x="4539989" y="3324489"/>
            <a:ext cx="661193" cy="525438"/>
          </a:xfrm>
          <a:prstGeom prst="rightArrow">
            <a:avLst>
              <a:gd name="adj1" fmla="val 46509"/>
              <a:gd name="adj2" fmla="val 37713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7" name="AutoShape 34"/>
          <p:cNvSpPr>
            <a:spLocks noChangeArrowheads="1"/>
          </p:cNvSpPr>
          <p:nvPr/>
        </p:nvSpPr>
        <p:spPr bwMode="blackGray">
          <a:xfrm rot="5400000" flipV="1">
            <a:off x="7700372" y="3313537"/>
            <a:ext cx="536289" cy="525438"/>
          </a:xfrm>
          <a:prstGeom prst="rightArrow">
            <a:avLst>
              <a:gd name="adj1" fmla="val 46509"/>
              <a:gd name="adj2" fmla="val 37713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" name="Metin kutusu 27"/>
          <p:cNvSpPr txBox="1"/>
          <p:nvPr/>
        </p:nvSpPr>
        <p:spPr>
          <a:xfrm>
            <a:off x="391044" y="3954173"/>
            <a:ext cx="2106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err="1">
                <a:solidFill>
                  <a:srgbClr val="C00000"/>
                </a:solidFill>
              </a:rPr>
              <a:t>Directly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affecting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central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government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budget</a:t>
            </a:r>
            <a:r>
              <a:rPr lang="tr-TR" sz="1200" b="1" dirty="0">
                <a:solidFill>
                  <a:srgbClr val="C00000"/>
                </a:solidFill>
              </a:rPr>
              <a:t> &amp; </a:t>
            </a:r>
            <a:r>
              <a:rPr lang="tr-TR" sz="1200" b="1" dirty="0" err="1">
                <a:solidFill>
                  <a:srgbClr val="C00000"/>
                </a:solidFill>
              </a:rPr>
              <a:t>cash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balance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9" name="Metin kutusu 28"/>
          <p:cNvSpPr txBox="1"/>
          <p:nvPr/>
        </p:nvSpPr>
        <p:spPr>
          <a:xfrm>
            <a:off x="3872418" y="3838948"/>
            <a:ext cx="21062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err="1">
                <a:solidFill>
                  <a:srgbClr val="C00000"/>
                </a:solidFill>
              </a:rPr>
              <a:t>Effect</a:t>
            </a:r>
            <a:r>
              <a:rPr lang="tr-TR" sz="1200" b="1" dirty="0">
                <a:solidFill>
                  <a:srgbClr val="C00000"/>
                </a:solidFill>
              </a:rPr>
              <a:t> on </a:t>
            </a:r>
            <a:r>
              <a:rPr lang="tr-TR" sz="1200" b="1" dirty="0" err="1">
                <a:solidFill>
                  <a:srgbClr val="C00000"/>
                </a:solidFill>
              </a:rPr>
              <a:t>the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demand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for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government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bonds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from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Unemployment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Insurance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Fund</a:t>
            </a:r>
            <a:r>
              <a:rPr lang="tr-TR" sz="1200" b="1" dirty="0">
                <a:solidFill>
                  <a:srgbClr val="C00000"/>
                </a:solidFill>
              </a:rPr>
              <a:t> (UIF)</a:t>
            </a:r>
          </a:p>
          <a:p>
            <a:endParaRPr lang="tr-TR" sz="1200" b="1" dirty="0">
              <a:solidFill>
                <a:srgbClr val="C00000"/>
              </a:solidFill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6827095" y="3734471"/>
            <a:ext cx="21062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solidFill>
                  <a:srgbClr val="C00000"/>
                </a:solidFill>
              </a:rPr>
              <a:t>No </a:t>
            </a:r>
            <a:r>
              <a:rPr lang="tr-TR" sz="1200" b="1" dirty="0" err="1">
                <a:solidFill>
                  <a:srgbClr val="C00000"/>
                </a:solidFill>
              </a:rPr>
              <a:t>immediate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direct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effect</a:t>
            </a:r>
            <a:r>
              <a:rPr lang="tr-TR" sz="1200" b="1" dirty="0">
                <a:solidFill>
                  <a:srgbClr val="C00000"/>
                </a:solidFill>
              </a:rPr>
              <a:t> on </a:t>
            </a:r>
            <a:r>
              <a:rPr lang="tr-TR" sz="1200" b="1" dirty="0" err="1">
                <a:solidFill>
                  <a:srgbClr val="C00000"/>
                </a:solidFill>
              </a:rPr>
              <a:t>government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cash</a:t>
            </a:r>
            <a:r>
              <a:rPr lang="tr-TR" sz="1200" b="1" dirty="0">
                <a:solidFill>
                  <a:srgbClr val="C00000"/>
                </a:solidFill>
              </a:rPr>
              <a:t> &amp; </a:t>
            </a:r>
            <a:r>
              <a:rPr lang="tr-TR" sz="1200" b="1" dirty="0" err="1">
                <a:solidFill>
                  <a:srgbClr val="C00000"/>
                </a:solidFill>
              </a:rPr>
              <a:t>debt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management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</a:p>
          <a:p>
            <a:endParaRPr lang="tr-TR" sz="1200" b="1" dirty="0">
              <a:solidFill>
                <a:srgbClr val="C00000"/>
              </a:solidFill>
            </a:endParaRPr>
          </a:p>
          <a:p>
            <a:r>
              <a:rPr lang="tr-TR" sz="1200" b="1" dirty="0" err="1">
                <a:solidFill>
                  <a:srgbClr val="C00000"/>
                </a:solidFill>
              </a:rPr>
              <a:t>Empowered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capital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structures</a:t>
            </a:r>
            <a:r>
              <a:rPr lang="tr-TR" sz="1200" b="1" dirty="0">
                <a:solidFill>
                  <a:srgbClr val="C00000"/>
                </a:solidFill>
              </a:rPr>
              <a:t> of </a:t>
            </a:r>
            <a:r>
              <a:rPr lang="tr-TR" sz="1200" b="1" dirty="0" err="1">
                <a:solidFill>
                  <a:srgbClr val="C00000"/>
                </a:solidFill>
              </a:rPr>
              <a:t>public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banks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through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special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category</a:t>
            </a:r>
            <a:r>
              <a:rPr lang="tr-TR" sz="1200" b="1" dirty="0">
                <a:solidFill>
                  <a:srgbClr val="C00000"/>
                </a:solidFill>
              </a:rPr>
              <a:t> on-</a:t>
            </a:r>
            <a:r>
              <a:rPr lang="tr-TR" sz="1200" b="1" dirty="0" err="1">
                <a:solidFill>
                  <a:srgbClr val="C00000"/>
                </a:solidFill>
              </a:rPr>
              <a:t>lent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  <a:r>
              <a:rPr lang="tr-TR" sz="1200" b="1" dirty="0" err="1">
                <a:solidFill>
                  <a:srgbClr val="C00000"/>
                </a:solidFill>
              </a:rPr>
              <a:t>bonds</a:t>
            </a:r>
            <a:r>
              <a:rPr lang="tr-TR" sz="1200" b="1" dirty="0">
                <a:solidFill>
                  <a:srgbClr val="C00000"/>
                </a:solidFill>
              </a:rPr>
              <a:t>  </a:t>
            </a:r>
          </a:p>
        </p:txBody>
      </p:sp>
      <p:grpSp>
        <p:nvGrpSpPr>
          <p:cNvPr id="32" name="Grup 31"/>
          <p:cNvGrpSpPr/>
          <p:nvPr/>
        </p:nvGrpSpPr>
        <p:grpSpPr>
          <a:xfrm>
            <a:off x="996216" y="5065020"/>
            <a:ext cx="7460438" cy="1768310"/>
            <a:chOff x="962025" y="1828800"/>
            <a:chExt cx="7460438" cy="2009515"/>
          </a:xfrm>
        </p:grpSpPr>
        <p:sp>
          <p:nvSpPr>
            <p:cNvPr id="33" name="AutoShape 7"/>
            <p:cNvSpPr>
              <a:spLocks noChangeArrowheads="1"/>
            </p:cNvSpPr>
            <p:nvPr/>
          </p:nvSpPr>
          <p:spPr bwMode="ltGray">
            <a:xfrm>
              <a:off x="4572000" y="2057400"/>
              <a:ext cx="3533775" cy="1600200"/>
            </a:xfrm>
            <a:prstGeom prst="roundRect">
              <a:avLst>
                <a:gd name="adj" fmla="val 1269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" name="Oval 8"/>
            <p:cNvSpPr>
              <a:spLocks noChangeArrowheads="1"/>
            </p:cNvSpPr>
            <p:nvPr/>
          </p:nvSpPr>
          <p:spPr bwMode="ltGray">
            <a:xfrm>
              <a:off x="4779963" y="1828800"/>
              <a:ext cx="477837" cy="4873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 sz="2000" b="1"/>
            </a:p>
          </p:txBody>
        </p:sp>
        <p:sp>
          <p:nvSpPr>
            <p:cNvPr id="35" name="AutoShape 9"/>
            <p:cNvSpPr>
              <a:spLocks noChangeArrowheads="1"/>
            </p:cNvSpPr>
            <p:nvPr/>
          </p:nvSpPr>
          <p:spPr bwMode="ltGray">
            <a:xfrm>
              <a:off x="962025" y="2039938"/>
              <a:ext cx="3381375" cy="1600200"/>
            </a:xfrm>
            <a:prstGeom prst="roundRect">
              <a:avLst>
                <a:gd name="adj" fmla="val 12699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6" name="Oval 10"/>
            <p:cNvSpPr>
              <a:spLocks noChangeArrowheads="1"/>
            </p:cNvSpPr>
            <p:nvPr/>
          </p:nvSpPr>
          <p:spPr bwMode="ltGray">
            <a:xfrm>
              <a:off x="1219200" y="1828800"/>
              <a:ext cx="477838" cy="4873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 sz="2000" b="1"/>
            </a:p>
          </p:txBody>
        </p:sp>
        <p:sp>
          <p:nvSpPr>
            <p:cNvPr id="37" name="AutoShape 15"/>
            <p:cNvSpPr>
              <a:spLocks noChangeArrowheads="1"/>
            </p:cNvSpPr>
            <p:nvPr/>
          </p:nvSpPr>
          <p:spPr bwMode="gray">
            <a:xfrm>
              <a:off x="1071563" y="2468563"/>
              <a:ext cx="3146425" cy="10779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black">
            <a:xfrm>
              <a:off x="1422680" y="2035778"/>
              <a:ext cx="2971800" cy="384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16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Central Bank </a:t>
              </a:r>
              <a:r>
                <a:rPr lang="tr-TR" altLang="tr-TR" sz="1600" b="1" dirty="0" err="1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Measures</a:t>
              </a:r>
              <a:endParaRPr lang="en-US" altLang="tr-TR" sz="1600" b="1" dirty="0">
                <a:solidFill>
                  <a:schemeClr val="bg1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gray">
            <a:xfrm>
              <a:off x="982821" y="2474256"/>
              <a:ext cx="3484404" cy="1364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Increase</a:t>
              </a:r>
              <a:r>
                <a:rPr 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in </a:t>
              </a:r>
              <a:r>
                <a:rPr 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outright</a:t>
              </a:r>
              <a:r>
                <a:rPr 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purchase</a:t>
              </a:r>
              <a:r>
                <a:rPr 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limits</a:t>
              </a:r>
              <a:r>
                <a:rPr 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Special liquidity facility to purchase Treasury securities held by the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UIF</a:t>
              </a:r>
              <a:endPara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altLang="tr-TR" sz="12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Introduction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of </a:t>
              </a: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1 3 and 6 month FX swap auctions</a:t>
              </a:r>
              <a:endPara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Liquidity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support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to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exporters</a:t>
              </a:r>
              <a:endPara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Other</a:t>
              </a:r>
              <a:endPara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endPara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40" name="AutoShape 21"/>
            <p:cNvSpPr>
              <a:spLocks noChangeArrowheads="1"/>
            </p:cNvSpPr>
            <p:nvPr/>
          </p:nvSpPr>
          <p:spPr bwMode="gray">
            <a:xfrm>
              <a:off x="4678363" y="2486025"/>
              <a:ext cx="3322637" cy="10731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black">
            <a:xfrm>
              <a:off x="4785500" y="2071408"/>
              <a:ext cx="3636963" cy="384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1600" b="1" dirty="0" err="1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Banking</a:t>
              </a:r>
              <a:r>
                <a:rPr lang="tr-TR" altLang="tr-TR" sz="16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600" b="1" dirty="0" err="1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Supervisory</a:t>
              </a:r>
              <a:r>
                <a:rPr lang="tr-TR" altLang="tr-TR" sz="16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 A. </a:t>
              </a:r>
              <a:r>
                <a:rPr lang="tr-TR" altLang="tr-TR" sz="1600" b="1" dirty="0" err="1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Measures</a:t>
              </a:r>
              <a:endParaRPr lang="en-US" altLang="tr-TR" sz="1600" b="1" dirty="0">
                <a:solidFill>
                  <a:schemeClr val="bg1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gray">
            <a:xfrm>
              <a:off x="4714875" y="2470626"/>
              <a:ext cx="3219450" cy="1154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New “asset ratio” to accelerate the injection of financing sources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into the real sector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Temporary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e</a:t>
              </a:r>
              <a:r>
                <a:rPr lang="en-US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xempt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ion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of</a:t>
              </a: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banks from 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l</a:t>
              </a:r>
              <a:r>
                <a:rPr lang="en-US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iquidity</a:t>
              </a: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</a:t>
              </a: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overage 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r</a:t>
              </a:r>
              <a:r>
                <a:rPr lang="en-US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atio</a:t>
              </a:r>
              <a:r>
                <a:rPr lang="en-US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requirements </a:t>
              </a:r>
              <a:endPara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Capital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adequacy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calculation</a:t>
              </a:r>
              <a:r>
                <a:rPr lang="tr-TR" altLang="tr-TR" sz="10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measures</a:t>
              </a:r>
              <a:endParaRPr lang="tr-TR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tr-TR" altLang="tr-TR" sz="10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Other</a:t>
              </a:r>
              <a:endPara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43" name="Text Box 24"/>
            <p:cNvSpPr txBox="1">
              <a:spLocks noChangeArrowheads="1"/>
            </p:cNvSpPr>
            <p:nvPr/>
          </p:nvSpPr>
          <p:spPr bwMode="auto">
            <a:xfrm>
              <a:off x="1295400" y="1866900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 b="1"/>
                <a:t>1</a:t>
              </a: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auto">
            <a:xfrm>
              <a:off x="4857750" y="1866900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 b="1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10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5482"/>
            <a:ext cx="7924800" cy="778098"/>
          </a:xfrm>
        </p:spPr>
        <p:txBody>
          <a:bodyPr/>
          <a:lstStyle/>
          <a:p>
            <a:r>
              <a:rPr lang="tr-TR" altLang="tr-TR" sz="3200" dirty="0">
                <a:latin typeface="Corbel" pitchFamily="34" charset="0"/>
                <a:cs typeface="Arial" charset="0"/>
              </a:rPr>
              <a:t>Cash &amp;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Debt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Management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Coordination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under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Pandemic</a:t>
            </a:r>
            <a:endParaRPr lang="en-US" altLang="tr-TR" sz="3200" dirty="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6738" y="1199928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34385" y="1052875"/>
            <a:ext cx="8603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 err="1">
                <a:latin typeface="Calibri" panose="020F0502020204030204" pitchFamily="34" charset="0"/>
              </a:rPr>
              <a:t>Existing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strategic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benchmark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pursuing</a:t>
            </a:r>
            <a:r>
              <a:rPr lang="tr-TR" sz="1400" dirty="0">
                <a:latin typeface="Calibri" panose="020F0502020204030204" pitchFamily="34" charset="0"/>
              </a:rPr>
              <a:t> a </a:t>
            </a:r>
            <a:r>
              <a:rPr lang="tr-TR" sz="1400" dirty="0" err="1">
                <a:latin typeface="Calibri" panose="020F0502020204030204" pitchFamily="34" charset="0"/>
              </a:rPr>
              <a:t>strong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liquidity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buffer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policy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a </a:t>
            </a:r>
            <a:r>
              <a:rPr lang="tr-TR" sz="1400" dirty="0" err="1">
                <a:latin typeface="Calibri" panose="020F0502020204030204" pitchFamily="34" charset="0"/>
              </a:rPr>
              <a:t>borrowing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strategy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aligned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with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that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policy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helped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enter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pandemic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stage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with</a:t>
            </a:r>
            <a:r>
              <a:rPr lang="tr-TR" sz="1400" dirty="0">
                <a:latin typeface="Calibri" panose="020F0502020204030204" pitchFamily="34" charset="0"/>
              </a:rPr>
              <a:t> a </a:t>
            </a:r>
            <a:r>
              <a:rPr lang="tr-TR" sz="1400" dirty="0" err="1">
                <a:latin typeface="Calibri" panose="020F0502020204030204" pitchFamily="34" charset="0"/>
              </a:rPr>
              <a:t>comperatively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well-built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financial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position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 </a:t>
            </a:r>
            <a:r>
              <a:rPr lang="tr-TR" sz="1400" dirty="0" err="1">
                <a:latin typeface="Calibri" panose="020F0502020204030204" pitchFamily="34" charset="0"/>
              </a:rPr>
              <a:t>limited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level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potential</a:t>
            </a:r>
            <a:r>
              <a:rPr lang="tr-TR" sz="1400" dirty="0">
                <a:latin typeface="Calibri" panose="020F0502020204030204" pitchFamily="34" charset="0"/>
              </a:rPr>
              <a:t> PFM </a:t>
            </a:r>
            <a:r>
              <a:rPr lang="tr-TR" sz="1400" dirty="0" err="1">
                <a:latin typeface="Calibri" panose="020F0502020204030204" pitchFamily="34" charset="0"/>
              </a:rPr>
              <a:t>vulnerabilities</a:t>
            </a:r>
            <a:r>
              <a:rPr lang="tr-TR" sz="1400" dirty="0">
                <a:latin typeface="Calibri" panose="020F0502020204030204" pitchFamily="34" charset="0"/>
              </a:rPr>
              <a:t>  </a:t>
            </a:r>
            <a:r>
              <a:rPr lang="tr-TR" sz="1400" dirty="0" err="1">
                <a:latin typeface="Calibri" panose="020F0502020204030204" pitchFamily="34" charset="0"/>
              </a:rPr>
              <a:t>due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Covid-19 </a:t>
            </a:r>
            <a:r>
              <a:rPr lang="tr-TR" sz="1400" dirty="0" err="1">
                <a:latin typeface="Calibri" panose="020F0502020204030204" pitchFamily="34" charset="0"/>
              </a:rPr>
              <a:t>pandemic</a:t>
            </a:r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7" name="Group 10"/>
          <p:cNvGrpSpPr/>
          <p:nvPr/>
        </p:nvGrpSpPr>
        <p:grpSpPr>
          <a:xfrm>
            <a:off x="443109" y="2063891"/>
            <a:ext cx="385604" cy="398939"/>
            <a:chOff x="2146300" y="2165350"/>
            <a:chExt cx="550863" cy="569913"/>
          </a:xfrm>
        </p:grpSpPr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26123" y="1926779"/>
            <a:ext cx="7952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>
                <a:latin typeface="Calibri" panose="020F0502020204030204" pitchFamily="34" charset="0"/>
              </a:rPr>
              <a:t>A </a:t>
            </a:r>
            <a:r>
              <a:rPr lang="tr-TR" sz="1400" dirty="0" err="1">
                <a:latin typeface="Calibri" panose="020F0502020204030204" pitchFamily="34" charset="0"/>
              </a:rPr>
              <a:t>prudent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cash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management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approach</a:t>
            </a:r>
            <a:r>
              <a:rPr lang="tr-TR" sz="1400" dirty="0">
                <a:latin typeface="Calibri" panose="020F0502020204030204" pitchFamily="34" charset="0"/>
              </a:rPr>
              <a:t> has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taken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during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pandemic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incorporating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all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major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potential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risks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cash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forecasts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dynamically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revising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them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based</a:t>
            </a:r>
            <a:r>
              <a:rPr lang="tr-TR" sz="1400" dirty="0">
                <a:latin typeface="Calibri" panose="020F0502020204030204" pitchFamily="34" charset="0"/>
              </a:rPr>
              <a:t> on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realizations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</a:p>
        </p:txBody>
      </p:sp>
      <p:grpSp>
        <p:nvGrpSpPr>
          <p:cNvPr id="31" name="Group 10"/>
          <p:cNvGrpSpPr/>
          <p:nvPr/>
        </p:nvGrpSpPr>
        <p:grpSpPr>
          <a:xfrm>
            <a:off x="441814" y="2806557"/>
            <a:ext cx="385604" cy="398939"/>
            <a:chOff x="2146300" y="2165350"/>
            <a:chExt cx="550863" cy="569913"/>
          </a:xfrm>
        </p:grpSpPr>
        <p:grpSp>
          <p:nvGrpSpPr>
            <p:cNvPr id="3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3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3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" name="TextBox 60"/>
          <p:cNvSpPr txBox="1"/>
          <p:nvPr/>
        </p:nvSpPr>
        <p:spPr>
          <a:xfrm>
            <a:off x="887779" y="2675871"/>
            <a:ext cx="79526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>
                <a:latin typeface="Calibri" panose="020F0502020204030204" pitchFamily="34" charset="0"/>
              </a:rPr>
              <a:t>A </a:t>
            </a:r>
            <a:r>
              <a:rPr lang="tr-TR" sz="1400" dirty="0" err="1">
                <a:latin typeface="Calibri" panose="020F0502020204030204" pitchFamily="34" charset="0"/>
              </a:rPr>
              <a:t>well-established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day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to-day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cash</a:t>
            </a:r>
            <a:r>
              <a:rPr lang="tr-TR" sz="1400" dirty="0">
                <a:latin typeface="Calibri" panose="020F0502020204030204" pitchFamily="34" charset="0"/>
              </a:rPr>
              <a:t> &amp; </a:t>
            </a:r>
            <a:r>
              <a:rPr lang="tr-TR" sz="1400" dirty="0" err="1">
                <a:latin typeface="Calibri" panose="020F0502020204030204" pitchFamily="34" charset="0"/>
              </a:rPr>
              <a:t>debt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management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coordination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mechanism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with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its</a:t>
            </a:r>
            <a:r>
              <a:rPr lang="tr-TR" sz="1400" dirty="0">
                <a:latin typeface="Calibri" panose="020F0502020204030204" pitchFamily="34" charset="0"/>
              </a:rPr>
              <a:t> ad-hoc </a:t>
            </a:r>
            <a:r>
              <a:rPr lang="tr-TR" sz="1400" dirty="0" err="1">
                <a:latin typeface="Calibri" panose="020F0502020204030204" pitchFamily="34" charset="0"/>
              </a:rPr>
              <a:t>components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addition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formal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ones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was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key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give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proactive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debt-management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responses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based</a:t>
            </a:r>
            <a:r>
              <a:rPr lang="tr-TR" sz="1400" dirty="0">
                <a:latin typeface="Calibri" panose="020F0502020204030204" pitchFamily="34" charset="0"/>
              </a:rPr>
              <a:t> on </a:t>
            </a:r>
            <a:r>
              <a:rPr lang="tr-TR" sz="1400" dirty="0" err="1">
                <a:latin typeface="Calibri" panose="020F0502020204030204" pitchFamily="34" charset="0"/>
              </a:rPr>
              <a:t>dynamic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government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cash</a:t>
            </a:r>
            <a:r>
              <a:rPr lang="tr-TR" sz="1400" dirty="0">
                <a:latin typeface="Calibri" panose="020F0502020204030204" pitchFamily="34" charset="0"/>
              </a:rPr>
              <a:t> profile</a:t>
            </a: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  <a:p>
            <a:pPr algn="l"/>
            <a:r>
              <a:rPr lang="tr-TR" sz="1400" dirty="0">
                <a:latin typeface="Calibri" panose="020F0502020204030204" pitchFamily="34" charset="0"/>
              </a:rPr>
              <a:t> </a:t>
            </a: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37" name="Group 10"/>
          <p:cNvGrpSpPr/>
          <p:nvPr/>
        </p:nvGrpSpPr>
        <p:grpSpPr>
          <a:xfrm>
            <a:off x="448781" y="3611966"/>
            <a:ext cx="385604" cy="398939"/>
            <a:chOff x="2146300" y="2165350"/>
            <a:chExt cx="550863" cy="569913"/>
          </a:xfrm>
        </p:grpSpPr>
        <p:grpSp>
          <p:nvGrpSpPr>
            <p:cNvPr id="38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0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39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TextBox 60"/>
          <p:cNvSpPr txBox="1"/>
          <p:nvPr/>
        </p:nvSpPr>
        <p:spPr>
          <a:xfrm>
            <a:off x="869543" y="3526297"/>
            <a:ext cx="79526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 err="1">
                <a:latin typeface="Calibri" panose="020F0502020204030204" pitchFamily="34" charset="0"/>
              </a:rPr>
              <a:t>Considerably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higher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liquidity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buffer</a:t>
            </a:r>
            <a:r>
              <a:rPr lang="tr-TR" sz="1400" dirty="0">
                <a:latin typeface="Calibri" panose="020F0502020204030204" pitchFamily="34" charset="0"/>
              </a:rPr>
              <a:t> has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targeted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compared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pre-covid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area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which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guided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debt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management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policy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addition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additional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explicit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financing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needs</a:t>
            </a:r>
            <a:r>
              <a:rPr lang="tr-TR" sz="1400" dirty="0">
                <a:latin typeface="Calibri" panose="020F0502020204030204" pitchFamily="34" charset="0"/>
              </a:rPr>
              <a:t>.    </a:t>
            </a: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</p:txBody>
      </p:sp>
      <p:pic>
        <p:nvPicPr>
          <p:cNvPr id="16" name="Resim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43" y="4223335"/>
            <a:ext cx="6636377" cy="2367852"/>
          </a:xfrm>
          <a:prstGeom prst="rect">
            <a:avLst/>
          </a:prstGeom>
        </p:spPr>
      </p:pic>
      <p:sp>
        <p:nvSpPr>
          <p:cNvPr id="18" name="Dikdörtgen 17"/>
          <p:cNvSpPr/>
          <p:nvPr/>
        </p:nvSpPr>
        <p:spPr>
          <a:xfrm>
            <a:off x="7048500" y="5799738"/>
            <a:ext cx="2209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800" i="1" dirty="0"/>
              <a:t>* </a:t>
            </a:r>
            <a:r>
              <a:rPr lang="tr-TR" sz="800" i="1" dirty="0" err="1"/>
              <a:t>Deterioration</a:t>
            </a:r>
            <a:r>
              <a:rPr lang="tr-TR" sz="800" i="1" dirty="0"/>
              <a:t> in </a:t>
            </a:r>
            <a:r>
              <a:rPr lang="tr-TR" sz="800" i="1" dirty="0" err="1"/>
              <a:t>the</a:t>
            </a:r>
            <a:r>
              <a:rPr lang="tr-TR" sz="800" i="1" dirty="0"/>
              <a:t> </a:t>
            </a:r>
            <a:r>
              <a:rPr lang="tr-TR" sz="800" i="1" dirty="0" err="1"/>
              <a:t>up-to-date</a:t>
            </a:r>
            <a:r>
              <a:rPr lang="tr-TR" sz="800" i="1" dirty="0"/>
              <a:t> </a:t>
            </a:r>
            <a:r>
              <a:rPr lang="tr-TR" sz="800" i="1" dirty="0" err="1"/>
              <a:t>cash-based</a:t>
            </a:r>
            <a:r>
              <a:rPr lang="tr-TR" sz="800" i="1" dirty="0"/>
              <a:t> </a:t>
            </a:r>
            <a:r>
              <a:rPr lang="tr-TR" sz="800" i="1" dirty="0" err="1"/>
              <a:t>primary</a:t>
            </a:r>
            <a:r>
              <a:rPr lang="tr-TR" sz="800" i="1" dirty="0"/>
              <a:t> </a:t>
            </a:r>
            <a:r>
              <a:rPr lang="tr-TR" sz="800" i="1" dirty="0" err="1"/>
              <a:t>balance</a:t>
            </a:r>
            <a:r>
              <a:rPr lang="tr-TR" sz="800" i="1" dirty="0"/>
              <a:t> </a:t>
            </a:r>
            <a:r>
              <a:rPr lang="tr-TR" sz="800" i="1" dirty="0" err="1"/>
              <a:t>projections</a:t>
            </a:r>
            <a:r>
              <a:rPr lang="tr-TR" sz="800" i="1" dirty="0"/>
              <a:t> </a:t>
            </a:r>
            <a:r>
              <a:rPr lang="tr-TR" sz="800" i="1" dirty="0" err="1"/>
              <a:t>with</a:t>
            </a:r>
            <a:r>
              <a:rPr lang="tr-TR" sz="800" i="1" dirty="0"/>
              <a:t> </a:t>
            </a:r>
            <a:r>
              <a:rPr lang="tr-TR" sz="800" i="1" dirty="0" err="1"/>
              <a:t>respect</a:t>
            </a:r>
            <a:r>
              <a:rPr lang="tr-TR" sz="800" i="1" dirty="0"/>
              <a:t> </a:t>
            </a:r>
            <a:r>
              <a:rPr lang="tr-TR" sz="800" i="1" dirty="0" err="1"/>
              <a:t>to</a:t>
            </a:r>
            <a:r>
              <a:rPr lang="tr-TR" sz="800" i="1" dirty="0"/>
              <a:t> </a:t>
            </a:r>
            <a:r>
              <a:rPr lang="tr-TR" sz="800" i="1" dirty="0" err="1"/>
              <a:t>the</a:t>
            </a:r>
            <a:r>
              <a:rPr lang="tr-TR" sz="800" i="1" dirty="0"/>
              <a:t> </a:t>
            </a:r>
            <a:r>
              <a:rPr lang="tr-TR" sz="800" i="1" dirty="0" err="1"/>
              <a:t>original</a:t>
            </a:r>
            <a:r>
              <a:rPr lang="tr-TR" sz="800" i="1" dirty="0"/>
              <a:t> </a:t>
            </a:r>
            <a:r>
              <a:rPr lang="tr-TR" sz="800" i="1" dirty="0" err="1"/>
              <a:t>annual</a:t>
            </a:r>
            <a:r>
              <a:rPr lang="tr-TR" sz="800" i="1" dirty="0"/>
              <a:t> </a:t>
            </a:r>
            <a:r>
              <a:rPr lang="tr-TR" sz="800" i="1" dirty="0" err="1"/>
              <a:t>financing</a:t>
            </a:r>
            <a:r>
              <a:rPr lang="tr-TR" sz="800" i="1" dirty="0"/>
              <a:t> program </a:t>
            </a:r>
          </a:p>
          <a:p>
            <a:endParaRPr lang="tr-TR" sz="800" i="1" dirty="0"/>
          </a:p>
          <a:p>
            <a:r>
              <a:rPr lang="en-US" sz="800" i="1" dirty="0"/>
              <a:t>** Increase in the cumulative domestic borrowing with respect to</a:t>
            </a:r>
            <a:r>
              <a:rPr lang="tr-TR" sz="800" i="1" dirty="0"/>
              <a:t> </a:t>
            </a:r>
            <a:r>
              <a:rPr lang="tr-TR" sz="800" i="1" dirty="0" err="1"/>
              <a:t>the</a:t>
            </a:r>
            <a:r>
              <a:rPr lang="en-US" sz="800" i="1" dirty="0"/>
              <a:t> original annual financing program </a:t>
            </a:r>
            <a:endParaRPr lang="tr-TR" sz="800" i="1" dirty="0"/>
          </a:p>
        </p:txBody>
      </p:sp>
    </p:spTree>
    <p:extLst>
      <p:ext uri="{BB962C8B-B14F-4D97-AF65-F5344CB8AC3E}">
        <p14:creationId xmlns:p14="http://schemas.microsoft.com/office/powerpoint/2010/main" val="237942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5064"/>
            <a:ext cx="7924800" cy="778098"/>
          </a:xfrm>
        </p:spPr>
        <p:txBody>
          <a:bodyPr/>
          <a:lstStyle/>
          <a:p>
            <a:r>
              <a:rPr lang="tr-TR" altLang="tr-TR" sz="3200" dirty="0" err="1">
                <a:latin typeface="Corbel" pitchFamily="34" charset="0"/>
                <a:cs typeface="Arial" charset="0"/>
              </a:rPr>
              <a:t>Adjustments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in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Borrowing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Policy</a:t>
            </a:r>
            <a:endParaRPr lang="en-US" altLang="tr-TR" sz="3200" dirty="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6738" y="1199928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05381" y="1049691"/>
            <a:ext cx="81026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 err="1">
                <a:latin typeface="Calibri" panose="020F0502020204030204" pitchFamily="34" charset="0"/>
              </a:rPr>
              <a:t>In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addition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deterioration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budget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prospects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additional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financing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need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a </a:t>
            </a:r>
            <a:r>
              <a:rPr lang="tr-TR" sz="1400" dirty="0" err="1">
                <a:latin typeface="Calibri" panose="020F0502020204030204" pitchFamily="34" charset="0"/>
              </a:rPr>
              <a:t>higher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liquidity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buffer</a:t>
            </a:r>
            <a:r>
              <a:rPr lang="tr-TR" sz="1400" dirty="0">
                <a:latin typeface="Calibri" panose="020F0502020204030204" pitchFamily="34" charset="0"/>
              </a:rPr>
              <a:t>,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challenges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front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tapping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Eurobond</a:t>
            </a:r>
            <a:r>
              <a:rPr lang="tr-TR" sz="1400" dirty="0">
                <a:latin typeface="Calibri" panose="020F0502020204030204" pitchFamily="34" charset="0"/>
              </a:rPr>
              <a:t> market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a </a:t>
            </a:r>
            <a:r>
              <a:rPr lang="tr-TR" sz="1400" dirty="0" err="1">
                <a:latin typeface="Calibri" panose="020F0502020204030204" pitchFamily="34" charset="0"/>
              </a:rPr>
              <a:t>certain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period</a:t>
            </a:r>
            <a:r>
              <a:rPr lang="tr-TR" sz="1400" dirty="0">
                <a:latin typeface="Calibri" panose="020F0502020204030204" pitchFamily="34" charset="0"/>
              </a:rPr>
              <a:t> of time put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majority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burden</a:t>
            </a:r>
            <a:r>
              <a:rPr lang="tr-TR" sz="1400" dirty="0">
                <a:latin typeface="Calibri" panose="020F0502020204030204" pitchFamily="34" charset="0"/>
              </a:rPr>
              <a:t> on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domestic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borrowing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side</a:t>
            </a:r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7" name="Group 10"/>
          <p:cNvGrpSpPr/>
          <p:nvPr/>
        </p:nvGrpSpPr>
        <p:grpSpPr>
          <a:xfrm>
            <a:off x="426433" y="2918000"/>
            <a:ext cx="385604" cy="398939"/>
            <a:chOff x="2146300" y="2165350"/>
            <a:chExt cx="550863" cy="569913"/>
          </a:xfrm>
        </p:grpSpPr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16691" y="2801989"/>
            <a:ext cx="79526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>
                <a:latin typeface="Calibri" panose="020F0502020204030204" pitchFamily="34" charset="0"/>
              </a:rPr>
              <a:t>A </a:t>
            </a:r>
            <a:r>
              <a:rPr lang="tr-TR" sz="1400" dirty="0" err="1">
                <a:latin typeface="Calibri" panose="020F0502020204030204" pitchFamily="34" charset="0"/>
              </a:rPr>
              <a:t>wide</a:t>
            </a:r>
            <a:r>
              <a:rPr lang="tr-TR" sz="1400" dirty="0">
                <a:latin typeface="Calibri" panose="020F0502020204030204" pitchFamily="34" charset="0"/>
              </a:rPr>
              <a:t> set of </a:t>
            </a:r>
            <a:r>
              <a:rPr lang="tr-TR" sz="1400" dirty="0" err="1">
                <a:latin typeface="Calibri" panose="020F0502020204030204" pitchFamily="34" charset="0"/>
              </a:rPr>
              <a:t>borrowing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instruments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enabled</a:t>
            </a:r>
            <a:r>
              <a:rPr lang="tr-TR" sz="1400" dirty="0">
                <a:latin typeface="Calibri" panose="020F0502020204030204" pitchFamily="34" charset="0"/>
              </a:rPr>
              <a:t> an </a:t>
            </a:r>
            <a:r>
              <a:rPr lang="tr-TR" sz="1400" dirty="0" err="1">
                <a:latin typeface="Calibri" panose="020F0502020204030204" pitchFamily="34" charset="0"/>
              </a:rPr>
              <a:t>effective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management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borrowing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needs</a:t>
            </a:r>
            <a:r>
              <a:rPr lang="tr-TR" sz="1400" dirty="0">
                <a:latin typeface="Calibri" panose="020F0502020204030204" pitchFamily="34" charset="0"/>
              </a:rPr>
              <a:t>. (</a:t>
            </a:r>
            <a:r>
              <a:rPr lang="tr-TR" sz="1400" dirty="0" err="1">
                <a:latin typeface="Calibri" panose="020F0502020204030204" pitchFamily="34" charset="0"/>
              </a:rPr>
              <a:t>e.g</a:t>
            </a:r>
            <a:r>
              <a:rPr lang="tr-TR" sz="1400" dirty="0">
                <a:latin typeface="Calibri" panose="020F0502020204030204" pitchFamily="34" charset="0"/>
              </a:rPr>
              <a:t>. TLREF-</a:t>
            </a:r>
            <a:r>
              <a:rPr lang="tr-TR" sz="1400" dirty="0" err="1">
                <a:latin typeface="Calibri" panose="020F0502020204030204" pitchFamily="34" charset="0"/>
              </a:rPr>
              <a:t>linked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floating</a:t>
            </a:r>
            <a:r>
              <a:rPr lang="tr-TR" sz="1400" dirty="0">
                <a:latin typeface="Calibri" panose="020F0502020204030204" pitchFamily="34" charset="0"/>
              </a:rPr>
              <a:t> rate </a:t>
            </a:r>
            <a:r>
              <a:rPr lang="tr-TR" sz="1400" dirty="0" err="1">
                <a:latin typeface="Calibri" panose="020F0502020204030204" pitchFamily="34" charset="0"/>
              </a:rPr>
              <a:t>bonds</a:t>
            </a:r>
            <a:r>
              <a:rPr lang="tr-TR" sz="1400" dirty="0">
                <a:latin typeface="Calibri" panose="020F0502020204030204" pitchFamily="34" charset="0"/>
              </a:rPr>
              <a:t> (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first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secured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overnight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financing</a:t>
            </a:r>
            <a:r>
              <a:rPr lang="tr-TR" sz="1400" dirty="0">
                <a:latin typeface="Calibri" panose="020F0502020204030204" pitchFamily="34" charset="0"/>
              </a:rPr>
              <a:t> rate-</a:t>
            </a:r>
            <a:r>
              <a:rPr lang="tr-TR" sz="1400" dirty="0" err="1">
                <a:latin typeface="Calibri" panose="020F0502020204030204" pitchFamily="34" charset="0"/>
              </a:rPr>
              <a:t>indexed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sovereign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bond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example</a:t>
            </a:r>
            <a:r>
              <a:rPr lang="tr-TR" sz="1400" dirty="0">
                <a:latin typeface="Calibri" panose="020F0502020204030204" pitchFamily="34" charset="0"/>
              </a:rPr>
              <a:t> (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best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our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knowledge</a:t>
            </a:r>
            <a:r>
              <a:rPr lang="tr-TR" sz="1400" dirty="0">
                <a:latin typeface="Calibri" panose="020F0502020204030204" pitchFamily="34" charset="0"/>
              </a:rPr>
              <a:t>), </a:t>
            </a:r>
            <a:r>
              <a:rPr lang="tr-TR" sz="1400" dirty="0" err="1">
                <a:latin typeface="Calibri" panose="020F0502020204030204" pitchFamily="34" charset="0"/>
              </a:rPr>
              <a:t>gold-bonds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SUKUKs</a:t>
            </a:r>
            <a:r>
              <a:rPr lang="tr-TR" sz="1400" dirty="0">
                <a:latin typeface="Calibri" panose="020F0502020204030204" pitchFamily="34" charset="0"/>
              </a:rPr>
              <a:t>      </a:t>
            </a:r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596" y="4373785"/>
            <a:ext cx="3327204" cy="225342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5196" y="4373785"/>
            <a:ext cx="3589713" cy="2253424"/>
          </a:xfrm>
          <a:prstGeom prst="rect">
            <a:avLst/>
          </a:prstGeom>
        </p:spPr>
      </p:pic>
      <p:grpSp>
        <p:nvGrpSpPr>
          <p:cNvPr id="45" name="Group 3"/>
          <p:cNvGrpSpPr/>
          <p:nvPr/>
        </p:nvGrpSpPr>
        <p:grpSpPr>
          <a:xfrm>
            <a:off x="425257" y="2118484"/>
            <a:ext cx="385604" cy="398939"/>
            <a:chOff x="2146300" y="2165350"/>
            <a:chExt cx="550863" cy="569913"/>
          </a:xfrm>
        </p:grpSpPr>
        <p:grpSp>
          <p:nvGrpSpPr>
            <p:cNvPr id="4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TextBox 9"/>
          <p:cNvSpPr txBox="1"/>
          <p:nvPr/>
        </p:nvSpPr>
        <p:spPr>
          <a:xfrm>
            <a:off x="856811" y="2118484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 err="1">
                <a:latin typeface="Calibri" panose="020F0502020204030204" pitchFamily="34" charset="0"/>
              </a:rPr>
              <a:t>Due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market </a:t>
            </a:r>
            <a:r>
              <a:rPr lang="tr-TR" sz="1400" dirty="0" err="1">
                <a:latin typeface="Calibri" panose="020F0502020204030204" pitchFamily="34" charset="0"/>
              </a:rPr>
              <a:t>conditions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during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most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acute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days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pandemic</a:t>
            </a:r>
            <a:r>
              <a:rPr lang="tr-TR" sz="1400" dirty="0">
                <a:latin typeface="Calibri" panose="020F0502020204030204" pitchFamily="34" charset="0"/>
              </a:rPr>
              <a:t>,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demand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towards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short</a:t>
            </a:r>
            <a:r>
              <a:rPr lang="tr-TR" sz="1400" dirty="0">
                <a:latin typeface="Calibri" panose="020F0502020204030204" pitchFamily="34" charset="0"/>
              </a:rPr>
              <a:t> –</a:t>
            </a:r>
            <a:r>
              <a:rPr lang="tr-TR" sz="1400" dirty="0" err="1">
                <a:latin typeface="Calibri" panose="020F0502020204030204" pitchFamily="34" charset="0"/>
              </a:rPr>
              <a:t>term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floating</a:t>
            </a:r>
            <a:r>
              <a:rPr lang="tr-TR" sz="1400" dirty="0">
                <a:latin typeface="Calibri" panose="020F0502020204030204" pitchFamily="34" charset="0"/>
              </a:rPr>
              <a:t>-rate </a:t>
            </a:r>
            <a:r>
              <a:rPr lang="tr-TR" sz="1400" dirty="0" err="1">
                <a:latin typeface="Calibri" panose="020F0502020204030204" pitchFamily="34" charset="0"/>
              </a:rPr>
              <a:t>securities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led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temporary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modifications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domestic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borrowing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policy</a:t>
            </a:r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51" name="Group 10"/>
          <p:cNvGrpSpPr/>
          <p:nvPr/>
        </p:nvGrpSpPr>
        <p:grpSpPr>
          <a:xfrm>
            <a:off x="422667" y="3746499"/>
            <a:ext cx="385604" cy="398939"/>
            <a:chOff x="2146300" y="2165350"/>
            <a:chExt cx="550863" cy="569913"/>
          </a:xfrm>
        </p:grpSpPr>
        <p:grpSp>
          <p:nvGrpSpPr>
            <p:cNvPr id="5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5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5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6" name="TextBox 60"/>
          <p:cNvSpPr txBox="1"/>
          <p:nvPr/>
        </p:nvSpPr>
        <p:spPr>
          <a:xfrm>
            <a:off x="880364" y="3751432"/>
            <a:ext cx="7952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share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FX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gold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bonds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SUKUKs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overall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borrowing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composition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increased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line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with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demand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these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securities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mostly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due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dollarization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economy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332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288" y="377532"/>
            <a:ext cx="8388330" cy="778098"/>
          </a:xfrm>
        </p:spPr>
        <p:txBody>
          <a:bodyPr/>
          <a:lstStyle/>
          <a:p>
            <a:r>
              <a:rPr lang="tr-TR" altLang="tr-TR" sz="3200" dirty="0">
                <a:latin typeface="Corbel" pitchFamily="34" charset="0"/>
                <a:cs typeface="Arial" charset="0"/>
              </a:rPr>
              <a:t>Management of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Operational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Risks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under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Pandemic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-I</a:t>
            </a:r>
            <a:br>
              <a:rPr lang="tr-TR" altLang="tr-TR" sz="3200" dirty="0">
                <a:latin typeface="Corbel" pitchFamily="34" charset="0"/>
                <a:cs typeface="Arial" charset="0"/>
              </a:rPr>
            </a:br>
            <a:endParaRPr lang="en-US" altLang="tr-TR" sz="3200" dirty="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6738" y="1199928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89345" y="1186474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>
                <a:latin typeface="Calibri" panose="020F0502020204030204" pitchFamily="34" charset="0"/>
              </a:rPr>
              <a:t>An </a:t>
            </a:r>
            <a:r>
              <a:rPr lang="tr-TR" sz="1400" dirty="0" err="1">
                <a:latin typeface="Calibri" panose="020F0502020204030204" pitchFamily="34" charset="0"/>
              </a:rPr>
              <a:t>operational</a:t>
            </a:r>
            <a:r>
              <a:rPr lang="tr-TR" sz="1400" dirty="0">
                <a:latin typeface="Calibri" panose="020F0502020204030204" pitchFamily="34" charset="0"/>
              </a:rPr>
              <a:t> risk </a:t>
            </a:r>
            <a:r>
              <a:rPr lang="tr-TR" sz="1400" dirty="0" err="1">
                <a:latin typeface="Calibri" panose="020F0502020204030204" pitchFamily="34" charset="0"/>
              </a:rPr>
              <a:t>framework</a:t>
            </a:r>
            <a:r>
              <a:rPr lang="tr-TR" sz="1400" dirty="0">
                <a:latin typeface="Calibri" panose="020F0502020204030204" pitchFamily="34" charset="0"/>
              </a:rPr>
              <a:t> has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on-</a:t>
            </a:r>
            <a:r>
              <a:rPr lang="tr-TR" sz="1400" dirty="0" err="1">
                <a:latin typeface="Calibri" panose="020F0502020204030204" pitchFamily="34" charset="0"/>
              </a:rPr>
              <a:t>hand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many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years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with</a:t>
            </a:r>
            <a:r>
              <a:rPr lang="tr-TR" sz="1400" dirty="0">
                <a:latin typeface="Calibri" panose="020F0502020204030204" pitchFamily="34" charset="0"/>
              </a:rPr>
              <a:t> a risk </a:t>
            </a:r>
            <a:r>
              <a:rPr lang="tr-TR" sz="1400" dirty="0" err="1">
                <a:latin typeface="Calibri" panose="020F0502020204030204" pitchFamily="34" charset="0"/>
              </a:rPr>
              <a:t>database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dynamically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updated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based</a:t>
            </a:r>
            <a:r>
              <a:rPr lang="tr-TR" sz="1400" dirty="0">
                <a:latin typeface="Calibri" panose="020F0502020204030204" pitchFamily="34" charset="0"/>
              </a:rPr>
              <a:t> on </a:t>
            </a:r>
            <a:r>
              <a:rPr lang="tr-TR" sz="1400" dirty="0" err="1">
                <a:latin typeface="Calibri" panose="020F0502020204030204" pitchFamily="34" charset="0"/>
              </a:rPr>
              <a:t>new</a:t>
            </a:r>
            <a:r>
              <a:rPr lang="tr-TR" sz="1400" dirty="0">
                <a:latin typeface="Calibri" panose="020F0502020204030204" pitchFamily="34" charset="0"/>
              </a:rPr>
              <a:t> risk </a:t>
            </a:r>
            <a:r>
              <a:rPr lang="tr-TR" sz="1400" dirty="0" err="1">
                <a:latin typeface="Calibri" panose="020F0502020204030204" pitchFamily="34" charset="0"/>
              </a:rPr>
              <a:t>events</a:t>
            </a:r>
            <a:r>
              <a:rPr lang="tr-TR" sz="1400" dirty="0">
                <a:latin typeface="Calibri" panose="020F0502020204030204" pitchFamily="34" charset="0"/>
              </a:rPr>
              <a:t>   </a:t>
            </a:r>
          </a:p>
        </p:txBody>
      </p:sp>
      <p:grpSp>
        <p:nvGrpSpPr>
          <p:cNvPr id="45" name="Group 3"/>
          <p:cNvGrpSpPr/>
          <p:nvPr/>
        </p:nvGrpSpPr>
        <p:grpSpPr>
          <a:xfrm>
            <a:off x="423972" y="2061019"/>
            <a:ext cx="385604" cy="398939"/>
            <a:chOff x="2146300" y="2165350"/>
            <a:chExt cx="550863" cy="569913"/>
          </a:xfrm>
        </p:grpSpPr>
        <p:grpSp>
          <p:nvGrpSpPr>
            <p:cNvPr id="4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TextBox 9"/>
          <p:cNvSpPr txBox="1"/>
          <p:nvPr/>
        </p:nvSpPr>
        <p:spPr>
          <a:xfrm>
            <a:off x="926752" y="2061019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>
                <a:latin typeface="Calibri" panose="020F0502020204030204" pitchFamily="34" charset="0"/>
              </a:rPr>
              <a:t>A </a:t>
            </a:r>
            <a:r>
              <a:rPr lang="tr-TR" sz="1400" dirty="0" err="1">
                <a:latin typeface="Calibri" panose="020F0502020204030204" pitchFamily="34" charset="0"/>
              </a:rPr>
              <a:t>critical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component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operational</a:t>
            </a:r>
            <a:r>
              <a:rPr lang="tr-TR" sz="1400" dirty="0">
                <a:latin typeface="Calibri" panose="020F0502020204030204" pitchFamily="34" charset="0"/>
              </a:rPr>
              <a:t> risk </a:t>
            </a:r>
            <a:r>
              <a:rPr lang="tr-TR" sz="1400" dirty="0" err="1">
                <a:latin typeface="Calibri" panose="020F0502020204030204" pitchFamily="34" charset="0"/>
              </a:rPr>
              <a:t>framework</a:t>
            </a:r>
            <a:r>
              <a:rPr lang="tr-TR" sz="1400" dirty="0">
                <a:latin typeface="Calibri" panose="020F0502020204030204" pitchFamily="34" charset="0"/>
              </a:rPr>
              <a:t> has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«</a:t>
            </a:r>
            <a:r>
              <a:rPr lang="tr-TR" sz="1400" dirty="0" err="1">
                <a:latin typeface="Calibri" panose="020F0502020204030204" pitchFamily="34" charset="0"/>
              </a:rPr>
              <a:t>Public</a:t>
            </a:r>
            <a:r>
              <a:rPr lang="tr-TR" sz="1400" dirty="0">
                <a:latin typeface="Calibri" panose="020F0502020204030204" pitchFamily="34" charset="0"/>
              </a:rPr>
              <a:t> Finance </a:t>
            </a:r>
            <a:r>
              <a:rPr lang="tr-TR" sz="1400" dirty="0" err="1">
                <a:latin typeface="Calibri" panose="020F0502020204030204" pitchFamily="34" charset="0"/>
              </a:rPr>
              <a:t>Emergency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Business </a:t>
            </a:r>
            <a:r>
              <a:rPr lang="tr-TR" sz="1400" dirty="0" err="1">
                <a:latin typeface="Calibri" panose="020F0502020204030204" pitchFamily="34" charset="0"/>
              </a:rPr>
              <a:t>Continuity</a:t>
            </a:r>
            <a:r>
              <a:rPr lang="tr-TR" sz="1400" dirty="0">
                <a:latin typeface="Calibri" panose="020F0502020204030204" pitchFamily="34" charset="0"/>
              </a:rPr>
              <a:t> Plan»  </a:t>
            </a:r>
          </a:p>
        </p:txBody>
      </p:sp>
      <p:sp>
        <p:nvSpPr>
          <p:cNvPr id="31" name="AutoShape 2"/>
          <p:cNvSpPr>
            <a:spLocks noChangeArrowheads="1"/>
          </p:cNvSpPr>
          <p:nvPr/>
        </p:nvSpPr>
        <p:spPr bwMode="gray">
          <a:xfrm>
            <a:off x="3282950" y="3446463"/>
            <a:ext cx="2587625" cy="2497137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32" name="AutoShape 3"/>
          <p:cNvSpPr>
            <a:spLocks noChangeArrowheads="1"/>
          </p:cNvSpPr>
          <p:nvPr/>
        </p:nvSpPr>
        <p:spPr bwMode="gray">
          <a:xfrm>
            <a:off x="6046788" y="3446463"/>
            <a:ext cx="2587625" cy="2497137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33" name="Group 4"/>
          <p:cNvGrpSpPr>
            <a:grpSpLocks/>
          </p:cNvGrpSpPr>
          <p:nvPr/>
        </p:nvGrpSpPr>
        <p:grpSpPr bwMode="auto">
          <a:xfrm>
            <a:off x="6186488" y="3195638"/>
            <a:ext cx="2355850" cy="523875"/>
            <a:chOff x="3964" y="2071"/>
            <a:chExt cx="1484" cy="330"/>
          </a:xfrm>
        </p:grpSpPr>
        <p:sp>
          <p:nvSpPr>
            <p:cNvPr id="34" name="AutoShape 5"/>
            <p:cNvSpPr>
              <a:spLocks noChangeArrowheads="1"/>
            </p:cNvSpPr>
            <p:nvPr/>
          </p:nvSpPr>
          <p:spPr bwMode="gray">
            <a:xfrm>
              <a:off x="3964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5" name="AutoShape 6"/>
            <p:cNvSpPr>
              <a:spLocks noChangeArrowheads="1"/>
            </p:cNvSpPr>
            <p:nvPr/>
          </p:nvSpPr>
          <p:spPr bwMode="gray">
            <a:xfrm>
              <a:off x="3987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2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6" name="Rectangle 7"/>
          <p:cNvSpPr>
            <a:spLocks noChangeArrowheads="1"/>
          </p:cNvSpPr>
          <p:nvPr/>
        </p:nvSpPr>
        <p:spPr bwMode="gray">
          <a:xfrm>
            <a:off x="6658139" y="3255963"/>
            <a:ext cx="1410964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r-TR" altLang="tr-TR" sz="2000" b="1" dirty="0" err="1">
                <a:solidFill>
                  <a:srgbClr val="FFFFFF"/>
                </a:solidFill>
              </a:rPr>
              <a:t>Scenarios</a:t>
            </a:r>
            <a:endParaRPr lang="en-US" altLang="tr-TR" sz="2000" b="1" dirty="0">
              <a:solidFill>
                <a:srgbClr val="FFFFFF"/>
              </a:solidFill>
            </a:endParaRPr>
          </a:p>
        </p:txBody>
      </p:sp>
      <p:grpSp>
        <p:nvGrpSpPr>
          <p:cNvPr id="37" name="Group 8"/>
          <p:cNvGrpSpPr>
            <a:grpSpLocks/>
          </p:cNvGrpSpPr>
          <p:nvPr/>
        </p:nvGrpSpPr>
        <p:grpSpPr bwMode="auto">
          <a:xfrm>
            <a:off x="3394075" y="3195638"/>
            <a:ext cx="2355850" cy="523875"/>
            <a:chOff x="2140" y="2071"/>
            <a:chExt cx="1484" cy="330"/>
          </a:xfrm>
        </p:grpSpPr>
        <p:sp>
          <p:nvSpPr>
            <p:cNvPr id="38" name="AutoShape 9"/>
            <p:cNvSpPr>
              <a:spLocks noChangeArrowheads="1"/>
            </p:cNvSpPr>
            <p:nvPr/>
          </p:nvSpPr>
          <p:spPr bwMode="gray">
            <a:xfrm>
              <a:off x="2140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9" name="AutoShape 10"/>
            <p:cNvSpPr>
              <a:spLocks noChangeArrowheads="1"/>
            </p:cNvSpPr>
            <p:nvPr/>
          </p:nvSpPr>
          <p:spPr bwMode="gray">
            <a:xfrm>
              <a:off x="2163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0" name="Rectangle 11"/>
          <p:cNvSpPr>
            <a:spLocks noChangeArrowheads="1"/>
          </p:cNvSpPr>
          <p:nvPr/>
        </p:nvSpPr>
        <p:spPr bwMode="gray">
          <a:xfrm>
            <a:off x="3361645" y="3255963"/>
            <a:ext cx="240642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r-TR" altLang="tr-TR" sz="2000" b="1" dirty="0">
                <a:solidFill>
                  <a:srgbClr val="FFFFFF"/>
                </a:solidFill>
              </a:rPr>
              <a:t>Critical </a:t>
            </a:r>
            <a:r>
              <a:rPr lang="tr-TR" altLang="tr-TR" sz="2000" b="1" dirty="0" err="1">
                <a:solidFill>
                  <a:srgbClr val="FFFFFF"/>
                </a:solidFill>
              </a:rPr>
              <a:t>Processes</a:t>
            </a:r>
            <a:endParaRPr lang="en-US" altLang="tr-TR" sz="2000" b="1" dirty="0">
              <a:solidFill>
                <a:srgbClr val="FFFFFF"/>
              </a:solidFill>
            </a:endParaRPr>
          </a:p>
        </p:txBody>
      </p:sp>
      <p:sp>
        <p:nvSpPr>
          <p:cNvPr id="41" name="AutoShape 12"/>
          <p:cNvSpPr>
            <a:spLocks noChangeArrowheads="1"/>
          </p:cNvSpPr>
          <p:nvPr/>
        </p:nvSpPr>
        <p:spPr bwMode="gray">
          <a:xfrm>
            <a:off x="520700" y="3446463"/>
            <a:ext cx="2587625" cy="2497137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43" name="Group 14"/>
          <p:cNvGrpSpPr>
            <a:grpSpLocks/>
          </p:cNvGrpSpPr>
          <p:nvPr/>
        </p:nvGrpSpPr>
        <p:grpSpPr bwMode="auto">
          <a:xfrm>
            <a:off x="619125" y="3195638"/>
            <a:ext cx="2355850" cy="523875"/>
            <a:chOff x="301" y="2071"/>
            <a:chExt cx="1484" cy="330"/>
          </a:xfrm>
        </p:grpSpPr>
        <p:sp>
          <p:nvSpPr>
            <p:cNvPr id="44" name="AutoShape 15"/>
            <p:cNvSpPr>
              <a:spLocks noChangeArrowheads="1"/>
            </p:cNvSpPr>
            <p:nvPr/>
          </p:nvSpPr>
          <p:spPr bwMode="gray">
            <a:xfrm>
              <a:off x="301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gray">
            <a:xfrm>
              <a:off x="324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58" name="Rectangle 17"/>
          <p:cNvSpPr>
            <a:spLocks noChangeArrowheads="1"/>
          </p:cNvSpPr>
          <p:nvPr/>
        </p:nvSpPr>
        <p:spPr bwMode="gray">
          <a:xfrm>
            <a:off x="639592" y="3255963"/>
            <a:ext cx="2300630" cy="36933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tr-TR" b="1" dirty="0">
                <a:solidFill>
                  <a:srgbClr val="FFFFFF"/>
                </a:solidFill>
              </a:rPr>
              <a:t>Content</a:t>
            </a:r>
            <a:r>
              <a:rPr lang="tr-TR" altLang="tr-TR" b="1" dirty="0">
                <a:solidFill>
                  <a:srgbClr val="FFFFFF"/>
                </a:solidFill>
              </a:rPr>
              <a:t> of </a:t>
            </a:r>
            <a:r>
              <a:rPr lang="tr-TR" altLang="tr-TR" b="1" dirty="0" err="1">
                <a:solidFill>
                  <a:srgbClr val="FFFFFF"/>
                </a:solidFill>
              </a:rPr>
              <a:t>the</a:t>
            </a:r>
            <a:r>
              <a:rPr lang="tr-TR" altLang="tr-TR" b="1" dirty="0">
                <a:solidFill>
                  <a:srgbClr val="FFFFFF"/>
                </a:solidFill>
              </a:rPr>
              <a:t> Plan</a:t>
            </a:r>
            <a:endParaRPr lang="en-US" altLang="tr-TR" b="1" dirty="0">
              <a:solidFill>
                <a:srgbClr val="FFFFFF"/>
              </a:solidFill>
            </a:endParaRP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gray">
          <a:xfrm>
            <a:off x="615479" y="3754076"/>
            <a:ext cx="226218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altLang="tr-TR" sz="1200" b="1" dirty="0">
                <a:solidFill>
                  <a:srgbClr val="000000"/>
                </a:solidFill>
              </a:rPr>
              <a:t>Business </a:t>
            </a:r>
            <a:r>
              <a:rPr lang="tr-TR" altLang="tr-TR" sz="1200" b="1" dirty="0" err="1">
                <a:solidFill>
                  <a:srgbClr val="000000"/>
                </a:solidFill>
              </a:rPr>
              <a:t>Continuity</a:t>
            </a:r>
            <a:r>
              <a:rPr lang="tr-TR" altLang="tr-TR" sz="1200" b="1" dirty="0">
                <a:solidFill>
                  <a:srgbClr val="000000"/>
                </a:solidFill>
              </a:rPr>
              <a:t> (BC) </a:t>
            </a:r>
            <a:r>
              <a:rPr lang="tr-TR" altLang="tr-TR" sz="1200" b="1" dirty="0" err="1">
                <a:solidFill>
                  <a:srgbClr val="000000"/>
                </a:solidFill>
              </a:rPr>
              <a:t>Policy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200" b="1" dirty="0" err="1">
                <a:solidFill>
                  <a:srgbClr val="000000"/>
                </a:solidFill>
              </a:rPr>
              <a:t>and</a:t>
            </a:r>
            <a:r>
              <a:rPr lang="tr-TR" altLang="tr-TR" sz="1200" b="1" dirty="0">
                <a:solidFill>
                  <a:srgbClr val="000000"/>
                </a:solidFill>
              </a:rPr>
              <a:t> BC </a:t>
            </a:r>
            <a:r>
              <a:rPr lang="tr-TR" altLang="tr-TR" sz="1200" b="1" dirty="0" err="1">
                <a:solidFill>
                  <a:srgbClr val="000000"/>
                </a:solidFill>
              </a:rPr>
              <a:t>Committee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r>
              <a:rPr lang="tr-TR" altLang="tr-TR" sz="1200" b="1" dirty="0">
                <a:solidFill>
                  <a:srgbClr val="000000"/>
                </a:solidFill>
              </a:rPr>
              <a:t>Business </a:t>
            </a:r>
            <a:r>
              <a:rPr lang="tr-TR" altLang="tr-TR" sz="1200" b="1" dirty="0" err="1">
                <a:solidFill>
                  <a:srgbClr val="000000"/>
                </a:solidFill>
              </a:rPr>
              <a:t>Impact</a:t>
            </a:r>
            <a:r>
              <a:rPr lang="tr-TR" altLang="tr-TR" sz="1200" b="1" dirty="0">
                <a:solidFill>
                  <a:srgbClr val="000000"/>
                </a:solidFill>
              </a:rPr>
              <a:t> Analysis </a:t>
            </a:r>
            <a:r>
              <a:rPr lang="tr-TR" altLang="tr-TR" sz="1200" b="1" dirty="0" err="1">
                <a:solidFill>
                  <a:srgbClr val="000000"/>
                </a:solidFill>
              </a:rPr>
              <a:t>and</a:t>
            </a:r>
            <a:r>
              <a:rPr lang="tr-TR" altLang="tr-TR" sz="1200" b="1" dirty="0">
                <a:solidFill>
                  <a:srgbClr val="000000"/>
                </a:solidFill>
              </a:rPr>
              <a:t> Critical </a:t>
            </a:r>
            <a:r>
              <a:rPr lang="tr-TR" altLang="tr-TR" sz="1200" b="1" dirty="0" err="1">
                <a:solidFill>
                  <a:srgbClr val="000000"/>
                </a:solidFill>
              </a:rPr>
              <a:t>Processes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r>
              <a:rPr lang="tr-TR" altLang="tr-TR" sz="1200" b="1" dirty="0">
                <a:solidFill>
                  <a:srgbClr val="000000"/>
                </a:solidFill>
              </a:rPr>
              <a:t>Critical </a:t>
            </a:r>
            <a:r>
              <a:rPr lang="tr-TR" altLang="tr-TR" sz="1200" b="1" dirty="0" err="1">
                <a:solidFill>
                  <a:srgbClr val="000000"/>
                </a:solidFill>
              </a:rPr>
              <a:t>and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200" b="1" dirty="0" err="1">
                <a:solidFill>
                  <a:srgbClr val="000000"/>
                </a:solidFill>
              </a:rPr>
              <a:t>Alternate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200" b="1" dirty="0" err="1">
                <a:solidFill>
                  <a:srgbClr val="000000"/>
                </a:solidFill>
              </a:rPr>
              <a:t>Personnel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r>
              <a:rPr lang="tr-TR" altLang="tr-TR" sz="1200" b="1" dirty="0">
                <a:solidFill>
                  <a:srgbClr val="000000"/>
                </a:solidFill>
              </a:rPr>
              <a:t>BC </a:t>
            </a:r>
            <a:r>
              <a:rPr lang="tr-TR" altLang="tr-TR" sz="1200" b="1" dirty="0" err="1">
                <a:solidFill>
                  <a:srgbClr val="000000"/>
                </a:solidFill>
              </a:rPr>
              <a:t>Scenarios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r>
              <a:rPr lang="tr-TR" altLang="tr-TR" sz="1200" b="1" dirty="0" err="1">
                <a:solidFill>
                  <a:srgbClr val="000000"/>
                </a:solidFill>
              </a:rPr>
              <a:t>Other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200" b="1" dirty="0" err="1">
                <a:solidFill>
                  <a:srgbClr val="000000"/>
                </a:solidFill>
              </a:rPr>
              <a:t>Relevant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200" b="1" dirty="0" err="1">
                <a:solidFill>
                  <a:srgbClr val="000000"/>
                </a:solidFill>
              </a:rPr>
              <a:t>Documents</a:t>
            </a:r>
            <a:endParaRPr lang="en-US" altLang="tr-TR" sz="1200" b="1" dirty="0">
              <a:solidFill>
                <a:srgbClr val="000000"/>
              </a:solidFill>
            </a:endParaRP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gray">
          <a:xfrm>
            <a:off x="3282950" y="3645675"/>
            <a:ext cx="2506662" cy="241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1200" b="1" dirty="0">
                <a:solidFill>
                  <a:srgbClr val="000000"/>
                </a:solidFill>
              </a:rPr>
              <a:t>7 </a:t>
            </a:r>
            <a:r>
              <a:rPr lang="tr-TR" altLang="tr-TR" sz="1200" b="1" dirty="0" err="1">
                <a:solidFill>
                  <a:srgbClr val="000000"/>
                </a:solidFill>
              </a:rPr>
              <a:t>identified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200" b="1" dirty="0" err="1">
                <a:solidFill>
                  <a:srgbClr val="000000"/>
                </a:solidFill>
              </a:rPr>
              <a:t>process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200" b="1" dirty="0" err="1">
                <a:solidFill>
                  <a:srgbClr val="000000"/>
                </a:solidFill>
              </a:rPr>
              <a:t>e.g</a:t>
            </a:r>
            <a:r>
              <a:rPr lang="tr-TR" altLang="tr-TR" sz="1200" b="1" dirty="0">
                <a:solidFill>
                  <a:srgbClr val="000000"/>
                </a:solidFill>
              </a:rPr>
              <a:t>.</a:t>
            </a:r>
            <a:r>
              <a:rPr lang="en-US" altLang="tr-TR" sz="1200" b="1" dirty="0">
                <a:solidFill>
                  <a:srgbClr val="000000"/>
                </a:solidFill>
              </a:rPr>
              <a:t> 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Execution</a:t>
            </a:r>
            <a:r>
              <a:rPr lang="tr-TR" altLang="tr-TR" sz="1100" b="1" i="1" dirty="0">
                <a:solidFill>
                  <a:srgbClr val="FF0000"/>
                </a:solidFill>
              </a:rPr>
              <a:t> of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the</a:t>
            </a:r>
            <a:r>
              <a:rPr lang="tr-TR" altLang="tr-TR" sz="1100" b="1" i="1" dirty="0">
                <a:solidFill>
                  <a:srgbClr val="FF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borrowing</a:t>
            </a:r>
            <a:r>
              <a:rPr lang="tr-TR" altLang="tr-TR" sz="1100" b="1" i="1" dirty="0">
                <a:solidFill>
                  <a:srgbClr val="FF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auctions</a:t>
            </a:r>
            <a:endParaRPr lang="en-US" altLang="tr-TR" sz="1100" b="1" i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Preparation</a:t>
            </a:r>
            <a:r>
              <a:rPr lang="tr-TR" altLang="tr-TR" sz="1100" b="1" i="1" dirty="0">
                <a:solidFill>
                  <a:srgbClr val="000000"/>
                </a:solidFill>
              </a:rPr>
              <a:t> of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the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daily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cash</a:t>
            </a:r>
            <a:r>
              <a:rPr lang="tr-TR" altLang="tr-TR" sz="1100" b="1" i="1" dirty="0">
                <a:solidFill>
                  <a:srgbClr val="000000"/>
                </a:solidFill>
              </a:rPr>
              <a:t> program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and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conveying</a:t>
            </a:r>
            <a:r>
              <a:rPr lang="tr-TR" altLang="tr-TR" sz="1100" b="1" i="1" dirty="0">
                <a:solidFill>
                  <a:srgbClr val="000000"/>
                </a:solidFill>
              </a:rPr>
              <a:t> it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to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the</a:t>
            </a:r>
            <a:r>
              <a:rPr lang="tr-TR" altLang="tr-TR" sz="1100" b="1" i="1" dirty="0">
                <a:solidFill>
                  <a:srgbClr val="000000"/>
                </a:solidFill>
              </a:rPr>
              <a:t> CBRT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100" b="1" i="1" dirty="0" err="1">
                <a:solidFill>
                  <a:srgbClr val="000000"/>
                </a:solidFill>
              </a:rPr>
              <a:t>Execution</a:t>
            </a:r>
            <a:r>
              <a:rPr lang="tr-TR" altLang="tr-TR" sz="1100" b="1" i="1" dirty="0">
                <a:solidFill>
                  <a:srgbClr val="000000"/>
                </a:solidFill>
              </a:rPr>
              <a:t> of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the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budgetary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payments</a:t>
            </a:r>
            <a:endParaRPr lang="tr-TR" altLang="tr-TR" sz="1100" b="1" i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100" b="1" i="1" dirty="0" err="1">
                <a:solidFill>
                  <a:srgbClr val="000000"/>
                </a:solidFill>
              </a:rPr>
              <a:t>Execution</a:t>
            </a:r>
            <a:r>
              <a:rPr lang="tr-TR" altLang="tr-TR" sz="1100" b="1" i="1" dirty="0">
                <a:solidFill>
                  <a:srgbClr val="000000"/>
                </a:solidFill>
              </a:rPr>
              <a:t> of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the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external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and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domestic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debt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repayments</a:t>
            </a:r>
            <a:endParaRPr lang="tr-TR" altLang="tr-TR" sz="1100" b="1" i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100" b="1" i="1" dirty="0" err="1">
                <a:solidFill>
                  <a:srgbClr val="000000"/>
                </a:solidFill>
              </a:rPr>
              <a:t>Other</a:t>
            </a:r>
            <a:endParaRPr lang="en-US" altLang="tr-TR" sz="1100" b="1" i="1" dirty="0">
              <a:solidFill>
                <a:srgbClr val="000000"/>
              </a:solidFill>
            </a:endParaRPr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gray">
          <a:xfrm>
            <a:off x="6010738" y="3716467"/>
            <a:ext cx="250666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1200" b="1" dirty="0">
                <a:solidFill>
                  <a:srgbClr val="000000"/>
                </a:solidFill>
              </a:rPr>
              <a:t>6 </a:t>
            </a:r>
            <a:r>
              <a:rPr lang="tr-TR" altLang="tr-TR" sz="1200" b="1" dirty="0" err="1">
                <a:solidFill>
                  <a:srgbClr val="000000"/>
                </a:solidFill>
              </a:rPr>
              <a:t>different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200" b="1" dirty="0" err="1">
                <a:solidFill>
                  <a:srgbClr val="000000"/>
                </a:solidFill>
              </a:rPr>
              <a:t>scenarios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200" b="1" dirty="0" err="1">
                <a:solidFill>
                  <a:srgbClr val="000000"/>
                </a:solidFill>
              </a:rPr>
              <a:t>e.g</a:t>
            </a:r>
            <a:r>
              <a:rPr lang="tr-TR" altLang="tr-TR" sz="1200" b="1" dirty="0">
                <a:solidFill>
                  <a:srgbClr val="000000"/>
                </a:solidFill>
              </a:rPr>
              <a:t>.</a:t>
            </a:r>
            <a:r>
              <a:rPr lang="en-US" altLang="tr-TR" sz="1200" b="1" dirty="0">
                <a:solidFill>
                  <a:srgbClr val="000000"/>
                </a:solidFill>
              </a:rPr>
              <a:t> 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Unavailability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to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use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the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internal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offices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endParaRPr lang="en-US" altLang="tr-TR" sz="1100" b="1" i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Unavialability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to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use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000000"/>
                </a:solidFill>
              </a:rPr>
              <a:t>the</a:t>
            </a:r>
            <a:r>
              <a:rPr lang="tr-TR" altLang="tr-TR" sz="1100" b="1" i="1" dirty="0">
                <a:solidFill>
                  <a:srgbClr val="000000"/>
                </a:solidFill>
              </a:rPr>
              <a:t> IT Center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100" b="1" i="1" dirty="0" err="1">
                <a:solidFill>
                  <a:srgbClr val="FF0000"/>
                </a:solidFill>
              </a:rPr>
              <a:t>Decrease</a:t>
            </a:r>
            <a:r>
              <a:rPr lang="tr-TR" altLang="tr-TR" sz="1100" b="1" i="1" dirty="0">
                <a:solidFill>
                  <a:srgbClr val="FF0000"/>
                </a:solidFill>
              </a:rPr>
              <a:t> in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the</a:t>
            </a:r>
            <a:r>
              <a:rPr lang="tr-TR" altLang="tr-TR" sz="1100" b="1" i="1" dirty="0">
                <a:solidFill>
                  <a:srgbClr val="FF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number</a:t>
            </a:r>
            <a:r>
              <a:rPr lang="tr-TR" altLang="tr-TR" sz="1100" b="1" i="1" dirty="0">
                <a:solidFill>
                  <a:srgbClr val="FF0000"/>
                </a:solidFill>
              </a:rPr>
              <a:t> of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critical</a:t>
            </a:r>
            <a:r>
              <a:rPr lang="tr-TR" altLang="tr-TR" sz="1100" b="1" i="1" dirty="0">
                <a:solidFill>
                  <a:srgbClr val="FF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personnel</a:t>
            </a:r>
            <a:r>
              <a:rPr lang="tr-TR" altLang="tr-TR" sz="1100" b="1" i="1" dirty="0">
                <a:solidFill>
                  <a:srgbClr val="FF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due</a:t>
            </a:r>
            <a:r>
              <a:rPr lang="tr-TR" altLang="tr-TR" sz="1100" b="1" i="1" dirty="0">
                <a:solidFill>
                  <a:srgbClr val="FF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to</a:t>
            </a:r>
            <a:r>
              <a:rPr lang="tr-TR" altLang="tr-TR" sz="1100" b="1" i="1" dirty="0">
                <a:solidFill>
                  <a:srgbClr val="FF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contingencies</a:t>
            </a:r>
            <a:endParaRPr lang="tr-TR" altLang="tr-TR" sz="1100" b="1" i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100" b="1" i="1" dirty="0">
                <a:solidFill>
                  <a:srgbClr val="FF0000"/>
                </a:solidFill>
              </a:rPr>
              <a:t>City-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wide</a:t>
            </a:r>
            <a:r>
              <a:rPr lang="tr-TR" altLang="tr-TR" sz="1100" b="1" i="1" dirty="0">
                <a:solidFill>
                  <a:srgbClr val="FF0000"/>
                </a:solidFill>
              </a:rPr>
              <a:t>/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country-wide</a:t>
            </a:r>
            <a:r>
              <a:rPr lang="tr-TR" altLang="tr-TR" sz="1100" b="1" i="1" dirty="0">
                <a:solidFill>
                  <a:srgbClr val="FF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natural</a:t>
            </a:r>
            <a:r>
              <a:rPr lang="tr-TR" altLang="tr-TR" sz="1100" b="1" i="1" dirty="0">
                <a:solidFill>
                  <a:srgbClr val="FF0000"/>
                </a:solidFill>
              </a:rPr>
              <a:t> </a:t>
            </a:r>
            <a:r>
              <a:rPr lang="tr-TR" altLang="tr-TR" sz="1100" b="1" i="1" dirty="0" err="1">
                <a:solidFill>
                  <a:srgbClr val="FF0000"/>
                </a:solidFill>
              </a:rPr>
              <a:t>disaster</a:t>
            </a:r>
            <a:endParaRPr lang="tr-TR" altLang="tr-TR" sz="1100" b="1" i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100" b="1" i="1" dirty="0" err="1">
                <a:solidFill>
                  <a:srgbClr val="000000"/>
                </a:solidFill>
              </a:rPr>
              <a:t>Other</a:t>
            </a:r>
            <a:endParaRPr lang="en-US" altLang="tr-TR" sz="11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145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288" y="377532"/>
            <a:ext cx="8388330" cy="778098"/>
          </a:xfrm>
        </p:spPr>
        <p:txBody>
          <a:bodyPr/>
          <a:lstStyle/>
          <a:p>
            <a:r>
              <a:rPr lang="tr-TR" altLang="tr-TR" sz="3200" dirty="0">
                <a:latin typeface="Corbel" pitchFamily="34" charset="0"/>
                <a:cs typeface="Arial" charset="0"/>
              </a:rPr>
              <a:t>Management of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Operational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Risks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under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 </a:t>
            </a:r>
            <a:r>
              <a:rPr lang="tr-TR" altLang="tr-TR" sz="3200" dirty="0" err="1">
                <a:latin typeface="Corbel" pitchFamily="34" charset="0"/>
                <a:cs typeface="Arial" charset="0"/>
              </a:rPr>
              <a:t>Pandemic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-II</a:t>
            </a:r>
            <a:br>
              <a:rPr lang="tr-TR" altLang="tr-TR" sz="3200" dirty="0">
                <a:latin typeface="Corbel" pitchFamily="34" charset="0"/>
                <a:cs typeface="Arial" charset="0"/>
              </a:rPr>
            </a:br>
            <a:endParaRPr lang="en-US" altLang="tr-TR" sz="3200" dirty="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2687" y="1385497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89346" y="1186474"/>
            <a:ext cx="4552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 err="1">
                <a:latin typeface="Calibri" panose="020F0502020204030204" pitchFamily="34" charset="0"/>
              </a:rPr>
              <a:t>Relying</a:t>
            </a:r>
            <a:r>
              <a:rPr lang="tr-TR" sz="1400" dirty="0">
                <a:latin typeface="Calibri" panose="020F0502020204030204" pitchFamily="34" charset="0"/>
              </a:rPr>
              <a:t> on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business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continuity</a:t>
            </a:r>
            <a:r>
              <a:rPr lang="tr-TR" sz="1400" dirty="0">
                <a:latin typeface="Calibri" panose="020F0502020204030204" pitchFamily="34" charset="0"/>
              </a:rPr>
              <a:t> plan a </a:t>
            </a:r>
            <a:r>
              <a:rPr lang="tr-TR" sz="1400" dirty="0" err="1">
                <a:latin typeface="Calibri" panose="020F0502020204030204" pitchFamily="34" charset="0"/>
              </a:rPr>
              <a:t>specific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action</a:t>
            </a:r>
            <a:r>
              <a:rPr lang="tr-TR" sz="1400" dirty="0">
                <a:latin typeface="Calibri" panose="020F0502020204030204" pitchFamily="34" charset="0"/>
              </a:rPr>
              <a:t> plan has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developed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based</a:t>
            </a:r>
            <a:r>
              <a:rPr lang="tr-TR" sz="1400" dirty="0">
                <a:latin typeface="Calibri" panose="020F0502020204030204" pitchFamily="34" charset="0"/>
              </a:rPr>
              <a:t> on 3 </a:t>
            </a:r>
            <a:r>
              <a:rPr lang="tr-TR" sz="1400" dirty="0" err="1">
                <a:latin typeface="Calibri" panose="020F0502020204030204" pitchFamily="34" charset="0"/>
              </a:rPr>
              <a:t>different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specific</a:t>
            </a:r>
            <a:r>
              <a:rPr lang="tr-TR" sz="1400" dirty="0">
                <a:latin typeface="Calibri" panose="020F0502020204030204" pitchFamily="34" charset="0"/>
              </a:rPr>
              <a:t>  </a:t>
            </a:r>
            <a:r>
              <a:rPr lang="tr-TR" sz="1400" dirty="0" err="1">
                <a:latin typeface="Calibri" panose="020F0502020204030204" pitchFamily="34" charset="0"/>
              </a:rPr>
              <a:t>pandemic</a:t>
            </a:r>
            <a:r>
              <a:rPr lang="tr-TR" sz="1400" dirty="0">
                <a:latin typeface="Calibri" panose="020F0502020204030204" pitchFamily="34" charset="0"/>
              </a:rPr>
              <a:t>- </a:t>
            </a:r>
            <a:r>
              <a:rPr lang="tr-TR" sz="1400" dirty="0" err="1">
                <a:latin typeface="Calibri" panose="020F0502020204030204" pitchFamily="34" charset="0"/>
              </a:rPr>
              <a:t>related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scenarios</a:t>
            </a:r>
            <a:r>
              <a:rPr lang="tr-TR" sz="1400" dirty="0">
                <a:latin typeface="Calibri" panose="020F0502020204030204" pitchFamily="34" charset="0"/>
              </a:rPr>
              <a:t>. (</a:t>
            </a:r>
            <a:r>
              <a:rPr lang="tr-TR" sz="1400" i="1" dirty="0" err="1">
                <a:latin typeface="Calibri" panose="020F0502020204030204" pitchFamily="34" charset="0"/>
              </a:rPr>
              <a:t>Nearly</a:t>
            </a:r>
            <a:r>
              <a:rPr lang="tr-TR" sz="1400" i="1" dirty="0">
                <a:latin typeface="Calibri" panose="020F0502020204030204" pitchFamily="34" charset="0"/>
              </a:rPr>
              <a:t>-normal </a:t>
            </a:r>
            <a:r>
              <a:rPr lang="tr-TR" sz="1400" i="1" dirty="0" err="1">
                <a:latin typeface="Calibri" panose="020F0502020204030204" pitchFamily="34" charset="0"/>
              </a:rPr>
              <a:t>course</a:t>
            </a:r>
            <a:r>
              <a:rPr lang="tr-TR" sz="1400" i="1" dirty="0">
                <a:latin typeface="Calibri" panose="020F0502020204030204" pitchFamily="34" charset="0"/>
              </a:rPr>
              <a:t> of </a:t>
            </a:r>
            <a:r>
              <a:rPr lang="tr-TR" sz="1400" i="1" dirty="0" err="1">
                <a:latin typeface="Calibri" panose="020F0502020204030204" pitchFamily="34" charset="0"/>
              </a:rPr>
              <a:t>business</a:t>
            </a:r>
            <a:r>
              <a:rPr lang="tr-TR" sz="1400" i="1" dirty="0">
                <a:latin typeface="Calibri" panose="020F0502020204030204" pitchFamily="34" charset="0"/>
              </a:rPr>
              <a:t>, </a:t>
            </a:r>
            <a:r>
              <a:rPr lang="tr-TR" sz="1400" i="1" dirty="0" err="1">
                <a:latin typeface="Calibri" panose="020F0502020204030204" pitchFamily="34" charset="0"/>
              </a:rPr>
              <a:t>rotation-based</a:t>
            </a:r>
            <a:r>
              <a:rPr lang="tr-TR" sz="1400" i="1" dirty="0">
                <a:latin typeface="Calibri" panose="020F0502020204030204" pitchFamily="34" charset="0"/>
              </a:rPr>
              <a:t> </a:t>
            </a:r>
            <a:r>
              <a:rPr lang="tr-TR" sz="1400" i="1" dirty="0" err="1">
                <a:latin typeface="Calibri" panose="020F0502020204030204" pitchFamily="34" charset="0"/>
              </a:rPr>
              <a:t>working</a:t>
            </a:r>
            <a:r>
              <a:rPr lang="tr-TR" sz="1400" i="1" dirty="0">
                <a:latin typeface="Calibri" panose="020F0502020204030204" pitchFamily="34" charset="0"/>
              </a:rPr>
              <a:t> model, total </a:t>
            </a:r>
            <a:r>
              <a:rPr lang="tr-TR" sz="1400" i="1" dirty="0" err="1">
                <a:latin typeface="Calibri" panose="020F0502020204030204" pitchFamily="34" charset="0"/>
              </a:rPr>
              <a:t>quarantine</a:t>
            </a:r>
            <a:r>
              <a:rPr lang="tr-TR" sz="1400" i="1" dirty="0">
                <a:latin typeface="Calibri" panose="020F0502020204030204" pitchFamily="34" charset="0"/>
              </a:rPr>
              <a:t>)</a:t>
            </a:r>
          </a:p>
        </p:txBody>
      </p:sp>
      <p:grpSp>
        <p:nvGrpSpPr>
          <p:cNvPr id="45" name="Group 3"/>
          <p:cNvGrpSpPr/>
          <p:nvPr/>
        </p:nvGrpSpPr>
        <p:grpSpPr>
          <a:xfrm>
            <a:off x="392687" y="2413244"/>
            <a:ext cx="385604" cy="398939"/>
            <a:chOff x="2146300" y="2165350"/>
            <a:chExt cx="550863" cy="569913"/>
          </a:xfrm>
        </p:grpSpPr>
        <p:grpSp>
          <p:nvGrpSpPr>
            <p:cNvPr id="4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TextBox 9"/>
          <p:cNvSpPr txBox="1"/>
          <p:nvPr/>
        </p:nvSpPr>
        <p:spPr>
          <a:xfrm>
            <a:off x="851123" y="2163304"/>
            <a:ext cx="43395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>
                <a:latin typeface="Calibri" panose="020F0502020204030204" pitchFamily="34" charset="0"/>
              </a:rPr>
              <a:t>Critical </a:t>
            </a:r>
            <a:r>
              <a:rPr lang="tr-TR" sz="1400" dirty="0" err="1">
                <a:latin typeface="Calibri" panose="020F0502020204030204" pitchFamily="34" charset="0"/>
              </a:rPr>
              <a:t>processes</a:t>
            </a:r>
            <a:r>
              <a:rPr lang="tr-TR" sz="1400" dirty="0">
                <a:latin typeface="Calibri" panose="020F0502020204030204" pitchFamily="34" charset="0"/>
              </a:rPr>
              <a:t> has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reconsidered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critical</a:t>
            </a:r>
            <a:r>
              <a:rPr lang="tr-TR" sz="1400" dirty="0">
                <a:latin typeface="Calibri" panose="020F0502020204030204" pitchFamily="34" charset="0"/>
              </a:rPr>
              <a:t>  </a:t>
            </a:r>
            <a:r>
              <a:rPr lang="tr-TR" sz="1400" dirty="0" err="1">
                <a:latin typeface="Calibri" panose="020F0502020204030204" pitchFamily="34" charset="0"/>
              </a:rPr>
              <a:t>personnel</a:t>
            </a:r>
            <a:r>
              <a:rPr lang="tr-TR" sz="1400" dirty="0">
                <a:latin typeface="Calibri" panose="020F0502020204030204" pitchFamily="34" charset="0"/>
              </a:rPr>
              <a:t> has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determined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each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scenarios</a:t>
            </a:r>
            <a:r>
              <a:rPr lang="tr-TR" sz="1400" dirty="0">
                <a:latin typeface="Calibri" panose="020F0502020204030204" pitchFamily="34" charset="0"/>
              </a:rPr>
              <a:t> (Inventory of </a:t>
            </a:r>
            <a:r>
              <a:rPr lang="tr-TR" sz="1400" dirty="0" err="1">
                <a:latin typeface="Calibri" panose="020F0502020204030204" pitchFamily="34" charset="0"/>
              </a:rPr>
              <a:t>recurrent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project-based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tasks</a:t>
            </a:r>
            <a:r>
              <a:rPr lang="tr-TR" sz="1400" dirty="0">
                <a:latin typeface="Calibri" panose="020F0502020204030204" pitchFamily="34" charset="0"/>
              </a:rPr>
              <a:t>, </a:t>
            </a:r>
            <a:r>
              <a:rPr lang="tr-TR" sz="1400" dirty="0" err="1">
                <a:latin typeface="Calibri" panose="020F0502020204030204" pitchFamily="34" charset="0"/>
              </a:rPr>
              <a:t>check-list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business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continuity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measures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updated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communication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details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personnel</a:t>
            </a:r>
            <a:r>
              <a:rPr lang="tr-TR" sz="1400" dirty="0">
                <a:latin typeface="Calibri" panose="020F0502020204030204" pitchFamily="34" charset="0"/>
              </a:rPr>
              <a:t>)   </a:t>
            </a:r>
          </a:p>
        </p:txBody>
      </p:sp>
      <p:grpSp>
        <p:nvGrpSpPr>
          <p:cNvPr id="42" name="Group 3"/>
          <p:cNvGrpSpPr/>
          <p:nvPr/>
        </p:nvGrpSpPr>
        <p:grpSpPr>
          <a:xfrm>
            <a:off x="412372" y="3353694"/>
            <a:ext cx="385604" cy="461056"/>
            <a:chOff x="2146300" y="2165350"/>
            <a:chExt cx="550863" cy="569913"/>
          </a:xfrm>
        </p:grpSpPr>
        <p:grpSp>
          <p:nvGrpSpPr>
            <p:cNvPr id="5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53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4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52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5" name="TextBox 9"/>
          <p:cNvSpPr txBox="1"/>
          <p:nvPr/>
        </p:nvSpPr>
        <p:spPr>
          <a:xfrm>
            <a:off x="877540" y="3332855"/>
            <a:ext cx="43859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>
                <a:latin typeface="Calibri" panose="020F0502020204030204" pitchFamily="34" charset="0"/>
              </a:rPr>
              <a:t>Remote-</a:t>
            </a:r>
            <a:r>
              <a:rPr lang="tr-TR" sz="1400" dirty="0" err="1">
                <a:latin typeface="Calibri" panose="020F0502020204030204" pitchFamily="34" charset="0"/>
              </a:rPr>
              <a:t>working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drills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borrowing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auctions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have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conducted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several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times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different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types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auctions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have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simulated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which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helped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execute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historically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high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number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auctions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smoothly</a:t>
            </a:r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56" name="Group 3"/>
          <p:cNvGrpSpPr/>
          <p:nvPr/>
        </p:nvGrpSpPr>
        <p:grpSpPr>
          <a:xfrm>
            <a:off x="459024" y="4569262"/>
            <a:ext cx="385604" cy="461056"/>
            <a:chOff x="2146300" y="2165350"/>
            <a:chExt cx="550863" cy="569913"/>
          </a:xfrm>
        </p:grpSpPr>
        <p:grpSp>
          <p:nvGrpSpPr>
            <p:cNvPr id="6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6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2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6" name="TextBox 9"/>
          <p:cNvSpPr txBox="1"/>
          <p:nvPr/>
        </p:nvSpPr>
        <p:spPr>
          <a:xfrm>
            <a:off x="846452" y="4502406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>
                <a:latin typeface="Calibri" panose="020F0502020204030204" pitchFamily="34" charset="0"/>
              </a:rPr>
              <a:t>A </a:t>
            </a:r>
            <a:r>
              <a:rPr lang="tr-TR" sz="1400" dirty="0" err="1">
                <a:latin typeface="Calibri" panose="020F0502020204030204" pitchFamily="34" charset="0"/>
              </a:rPr>
              <a:t>comprehensive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inventory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communication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details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major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stakeholders</a:t>
            </a:r>
            <a:r>
              <a:rPr lang="tr-TR" sz="1400" dirty="0">
                <a:latin typeface="Calibri" panose="020F0502020204030204" pitchFamily="34" charset="0"/>
              </a:rPr>
              <a:t> has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developed</a:t>
            </a:r>
            <a:r>
              <a:rPr lang="tr-TR" sz="1400" dirty="0">
                <a:latin typeface="Calibri" panose="020F0502020204030204" pitchFamily="34" charset="0"/>
              </a:rPr>
              <a:t> (</a:t>
            </a:r>
            <a:r>
              <a:rPr lang="tr-TR" sz="1400" dirty="0" err="1">
                <a:latin typeface="Calibri" panose="020F0502020204030204" pitchFamily="34" charset="0"/>
              </a:rPr>
              <a:t>e.g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primary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dealers</a:t>
            </a:r>
            <a:r>
              <a:rPr lang="tr-TR" sz="1400" dirty="0">
                <a:latin typeface="Calibri" panose="020F0502020204030204" pitchFamily="34" charset="0"/>
              </a:rPr>
              <a:t>/market </a:t>
            </a:r>
            <a:r>
              <a:rPr lang="tr-TR" sz="1400" dirty="0" err="1">
                <a:latin typeface="Calibri" panose="020F0502020204030204" pitchFamily="34" charset="0"/>
              </a:rPr>
              <a:t>makers</a:t>
            </a:r>
            <a:r>
              <a:rPr lang="tr-TR" sz="1400" dirty="0">
                <a:latin typeface="Calibri" panose="020F0502020204030204" pitchFamily="34" charset="0"/>
              </a:rPr>
              <a:t>)</a:t>
            </a:r>
          </a:p>
        </p:txBody>
      </p:sp>
      <p:grpSp>
        <p:nvGrpSpPr>
          <p:cNvPr id="67" name="Group 3"/>
          <p:cNvGrpSpPr/>
          <p:nvPr/>
        </p:nvGrpSpPr>
        <p:grpSpPr>
          <a:xfrm>
            <a:off x="459024" y="5233127"/>
            <a:ext cx="385604" cy="461056"/>
            <a:chOff x="2146300" y="2165350"/>
            <a:chExt cx="550863" cy="569913"/>
          </a:xfrm>
        </p:grpSpPr>
        <p:grpSp>
          <p:nvGrpSpPr>
            <p:cNvPr id="68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70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1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9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" name="TextBox 9"/>
          <p:cNvSpPr txBox="1"/>
          <p:nvPr/>
        </p:nvSpPr>
        <p:spPr>
          <a:xfrm>
            <a:off x="838457" y="5184349"/>
            <a:ext cx="81026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procedures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participation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autions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direct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sales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have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revisited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and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necessary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regulatory</a:t>
            </a:r>
            <a:r>
              <a:rPr lang="tr-TR" sz="1400" dirty="0">
                <a:latin typeface="Calibri" panose="020F0502020204030204" pitchFamily="34" charset="0"/>
              </a:rPr>
              <a:t> top-</a:t>
            </a:r>
            <a:r>
              <a:rPr lang="tr-TR" sz="1400" dirty="0" err="1">
                <a:latin typeface="Calibri" panose="020F0502020204030204" pitchFamily="34" charset="0"/>
              </a:rPr>
              <a:t>management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approvals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have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been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secured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to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relax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requirements</a:t>
            </a:r>
            <a:r>
              <a:rPr lang="tr-TR" sz="1400" dirty="0">
                <a:latin typeface="Calibri" panose="020F0502020204030204" pitchFamily="34" charset="0"/>
              </a:rPr>
              <a:t> on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market </a:t>
            </a:r>
            <a:r>
              <a:rPr lang="tr-TR" sz="1400" dirty="0" err="1">
                <a:latin typeface="Calibri" panose="020F0502020204030204" pitchFamily="34" charset="0"/>
              </a:rPr>
              <a:t>participants</a:t>
            </a:r>
            <a:r>
              <a:rPr lang="tr-TR" sz="1400" dirty="0">
                <a:latin typeface="Calibri" panose="020F0502020204030204" pitchFamily="34" charset="0"/>
              </a:rPr>
              <a:t>  (</a:t>
            </a:r>
            <a:r>
              <a:rPr lang="tr-TR" sz="1400" dirty="0" err="1">
                <a:latin typeface="Calibri" panose="020F0502020204030204" pitchFamily="34" charset="0"/>
              </a:rPr>
              <a:t>e.g</a:t>
            </a:r>
            <a:r>
              <a:rPr lang="tr-TR" sz="1400" dirty="0">
                <a:latin typeface="Calibri" panose="020F0502020204030204" pitchFamily="34" charset="0"/>
              </a:rPr>
              <a:t>. </a:t>
            </a:r>
            <a:r>
              <a:rPr lang="tr-TR" sz="1400" dirty="0" err="1">
                <a:latin typeface="Calibri" panose="020F0502020204030204" pitchFamily="34" charset="0"/>
              </a:rPr>
              <a:t>Relaxation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the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signatory</a:t>
            </a:r>
            <a:r>
              <a:rPr lang="tr-TR" sz="1400" dirty="0">
                <a:latin typeface="Calibri" panose="020F0502020204030204" pitchFamily="34" charset="0"/>
              </a:rPr>
              <a:t>  </a:t>
            </a:r>
            <a:r>
              <a:rPr lang="tr-TR" sz="1400" dirty="0" err="1">
                <a:latin typeface="Calibri" panose="020F0502020204030204" pitchFamily="34" charset="0"/>
              </a:rPr>
              <a:t>procedures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for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direct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sales</a:t>
            </a:r>
            <a:r>
              <a:rPr lang="tr-TR" sz="1400" dirty="0">
                <a:latin typeface="Calibri" panose="020F0502020204030204" pitchFamily="34" charset="0"/>
              </a:rPr>
              <a:t>, </a:t>
            </a:r>
            <a:r>
              <a:rPr lang="tr-TR" sz="1400" dirty="0" err="1">
                <a:latin typeface="Calibri" panose="020F0502020204030204" pitchFamily="34" charset="0"/>
              </a:rPr>
              <a:t>flexibility</a:t>
            </a:r>
            <a:r>
              <a:rPr lang="tr-TR" sz="1400" dirty="0">
                <a:latin typeface="Calibri" panose="020F0502020204030204" pitchFamily="34" charset="0"/>
              </a:rPr>
              <a:t> in </a:t>
            </a:r>
            <a:r>
              <a:rPr lang="tr-TR" sz="1400" dirty="0" err="1">
                <a:latin typeface="Calibri" panose="020F0502020204030204" pitchFamily="34" charset="0"/>
              </a:rPr>
              <a:t>case</a:t>
            </a:r>
            <a:r>
              <a:rPr lang="tr-TR" sz="1400" dirty="0">
                <a:latin typeface="Calibri" panose="020F0502020204030204" pitchFamily="34" charset="0"/>
              </a:rPr>
              <a:t> of </a:t>
            </a:r>
            <a:r>
              <a:rPr lang="tr-TR" sz="1400" dirty="0" err="1">
                <a:latin typeface="Calibri" panose="020F0502020204030204" pitchFamily="34" charset="0"/>
              </a:rPr>
              <a:t>technical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</a:rPr>
              <a:t>contingencies</a:t>
            </a:r>
            <a:r>
              <a:rPr lang="tr-TR" sz="1400" dirty="0">
                <a:latin typeface="Calibri" panose="020F0502020204030204" pitchFamily="34" charset="0"/>
              </a:rPr>
              <a:t>)  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915" y="1529959"/>
            <a:ext cx="3795057" cy="2462116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5337421" y="4035190"/>
            <a:ext cx="2895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800" i="1" dirty="0"/>
              <a:t>*</a:t>
            </a:r>
            <a:r>
              <a:rPr lang="tr-TR" sz="800" i="1" dirty="0" err="1"/>
              <a:t>Excluding</a:t>
            </a:r>
            <a:r>
              <a:rPr lang="tr-TR" sz="800" i="1" dirty="0"/>
              <a:t> buy-</a:t>
            </a:r>
            <a:r>
              <a:rPr lang="tr-TR" sz="800" i="1" dirty="0" err="1"/>
              <a:t>back</a:t>
            </a:r>
            <a:r>
              <a:rPr lang="tr-TR" sz="800" i="1" dirty="0"/>
              <a:t> </a:t>
            </a:r>
            <a:r>
              <a:rPr lang="tr-TR" sz="800" i="1" dirty="0" err="1"/>
              <a:t>and</a:t>
            </a:r>
            <a:r>
              <a:rPr lang="tr-TR" sz="800" i="1" dirty="0"/>
              <a:t> </a:t>
            </a:r>
            <a:r>
              <a:rPr lang="tr-TR" sz="800" i="1" dirty="0" err="1"/>
              <a:t>switch</a:t>
            </a:r>
            <a:r>
              <a:rPr lang="tr-TR" sz="800" i="1" dirty="0"/>
              <a:t> </a:t>
            </a:r>
            <a:r>
              <a:rPr lang="tr-TR" sz="800" i="1" dirty="0" err="1"/>
              <a:t>operations</a:t>
            </a:r>
            <a:r>
              <a:rPr lang="tr-TR" sz="800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91272725"/>
      </p:ext>
    </p:extLst>
  </p:cSld>
  <p:clrMapOvr>
    <a:masterClrMapping/>
  </p:clrMapOvr>
</p:sld>
</file>

<file path=ppt/theme/theme1.xml><?xml version="1.0" encoding="utf-8"?>
<a:theme xmlns:a="http://schemas.openxmlformats.org/drawingml/2006/main" name="873TGp_fall_light_ani">
  <a:themeElements>
    <a:clrScheme name="Custom 57">
      <a:dk1>
        <a:srgbClr val="000000"/>
      </a:dk1>
      <a:lt1>
        <a:srgbClr val="FFFFFF"/>
      </a:lt1>
      <a:dk2>
        <a:srgbClr val="1E598E"/>
      </a:dk2>
      <a:lt2>
        <a:srgbClr val="97BAC9"/>
      </a:lt2>
      <a:accent1>
        <a:srgbClr val="4C9ED0"/>
      </a:accent1>
      <a:accent2>
        <a:srgbClr val="A4B3BC"/>
      </a:accent2>
      <a:accent3>
        <a:srgbClr val="DCBD66"/>
      </a:accent3>
      <a:accent4>
        <a:srgbClr val="D57D7D"/>
      </a:accent4>
      <a:accent5>
        <a:srgbClr val="BA8FD5"/>
      </a:accent5>
      <a:accent6>
        <a:srgbClr val="9197CF"/>
      </a:accent6>
      <a:hlink>
        <a:srgbClr val="9AC832"/>
      </a:hlink>
      <a:folHlink>
        <a:srgbClr val="76B8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07C6A"/>
        </a:dk2>
        <a:lt2>
          <a:srgbClr val="B3CC94"/>
        </a:lt2>
        <a:accent1>
          <a:srgbClr val="61BBA3"/>
        </a:accent1>
        <a:accent2>
          <a:srgbClr val="ADC07E"/>
        </a:accent2>
        <a:accent3>
          <a:srgbClr val="FFFFFF"/>
        </a:accent3>
        <a:accent4>
          <a:srgbClr val="000000"/>
        </a:accent4>
        <a:accent5>
          <a:srgbClr val="B7DACE"/>
        </a:accent5>
        <a:accent6>
          <a:srgbClr val="9CAE72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D66B00"/>
        </a:dk2>
        <a:lt2>
          <a:srgbClr val="B9CF91"/>
        </a:lt2>
        <a:accent1>
          <a:srgbClr val="F1B305"/>
        </a:accent1>
        <a:accent2>
          <a:srgbClr val="9BBBA0"/>
        </a:accent2>
        <a:accent3>
          <a:srgbClr val="FFFFFF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E07C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1E598E"/>
        </a:dk2>
        <a:lt2>
          <a:srgbClr val="97BAC9"/>
        </a:lt2>
        <a:accent1>
          <a:srgbClr val="4C9ED0"/>
        </a:accent1>
        <a:accent2>
          <a:srgbClr val="A4B3BC"/>
        </a:accent2>
        <a:accent3>
          <a:srgbClr val="FFFFFF"/>
        </a:accent3>
        <a:accent4>
          <a:srgbClr val="000000"/>
        </a:accent4>
        <a:accent5>
          <a:srgbClr val="B2CCE4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4971</TotalTime>
  <Words>1233</Words>
  <Application>Microsoft Office PowerPoint</Application>
  <PresentationFormat>On-screen Show (4:3)</PresentationFormat>
  <Paragraphs>165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Candara</vt:lpstr>
      <vt:lpstr>Corbel</vt:lpstr>
      <vt:lpstr>Wingdings</vt:lpstr>
      <vt:lpstr>873TGp_fall_light_ani</vt:lpstr>
      <vt:lpstr> BORROWING AND CASH&amp;DEBT MANAGEMENT COORDINATION UNDER PANDEMIC «Turkey’s Case»</vt:lpstr>
      <vt:lpstr>Contents</vt:lpstr>
      <vt:lpstr>Current Cash &amp; Debt Management Set-Up &amp; Governance-I</vt:lpstr>
      <vt:lpstr>Current Cash &amp; Debt Management Set-Up &amp; Governance-II</vt:lpstr>
      <vt:lpstr>Measures Taken to Limit the Impact of the Pandemic  </vt:lpstr>
      <vt:lpstr>Cash &amp; Debt Management Coordination under Pandemic</vt:lpstr>
      <vt:lpstr>Adjustments in Borrowing Policy</vt:lpstr>
      <vt:lpstr>Management of Operational Risks under Pandemic-I </vt:lpstr>
      <vt:lpstr>Management of Operational Risks under Pandemic-II </vt:lpstr>
      <vt:lpstr>Thank You!</vt:lpstr>
    </vt:vector>
  </TitlesOfParts>
  <Company>Hazine Müsteşarlığı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ILYAS TUFAN</dc:creator>
  <cp:lastModifiedBy>Yelena Slizhevskaya</cp:lastModifiedBy>
  <cp:revision>290</cp:revision>
  <dcterms:created xsi:type="dcterms:W3CDTF">2015-04-21T11:05:28Z</dcterms:created>
  <dcterms:modified xsi:type="dcterms:W3CDTF">2021-05-26T08:48:25Z</dcterms:modified>
</cp:coreProperties>
</file>