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8" r:id="rId3"/>
    <p:sldId id="404" r:id="rId4"/>
    <p:sldId id="398" r:id="rId5"/>
    <p:sldId id="405" r:id="rId6"/>
    <p:sldId id="394" r:id="rId7"/>
    <p:sldId id="406" r:id="rId8"/>
    <p:sldId id="407" r:id="rId9"/>
    <p:sldId id="408" r:id="rId10"/>
    <p:sldId id="285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886"/>
    <a:srgbClr val="C0C0C0"/>
    <a:srgbClr val="00CC66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D25F9-AE00-46FB-BEDB-B759CDA29B4E}" v="2" dt="2021-05-30T21:00:45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43" autoAdjust="0"/>
  </p:normalViewPr>
  <p:slideViewPr>
    <p:cSldViewPr>
      <p:cViewPr varScale="1">
        <p:scale>
          <a:sx n="59" d="100"/>
          <a:sy n="59" d="100"/>
        </p:scale>
        <p:origin x="3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i Nikolaevich Salnikov" userId="04c61cc6-a344-4b97-8c26-3166c1e27cb7" providerId="ADAL" clId="{47701571-9F6F-4FD3-8E9F-37F0F76D286C}"/>
    <pc:docChg chg="custSel modSld">
      <pc:chgData name="Andrei Nikolaevich Salnikov" userId="04c61cc6-a344-4b97-8c26-3166c1e27cb7" providerId="ADAL" clId="{47701571-9F6F-4FD3-8E9F-37F0F76D286C}" dt="2021-05-26T12:47:32.429" v="5999" actId="20577"/>
      <pc:docMkLst>
        <pc:docMk/>
      </pc:docMkLst>
      <pc:sldChg chg="modSp mod">
        <pc:chgData name="Andrei Nikolaevich Salnikov" userId="04c61cc6-a344-4b97-8c26-3166c1e27cb7" providerId="ADAL" clId="{47701571-9F6F-4FD3-8E9F-37F0F76D286C}" dt="2021-05-26T12:12:19.386" v="290" actId="122"/>
        <pc:sldMkLst>
          <pc:docMk/>
          <pc:sldMk cId="0" sldId="256"/>
        </pc:sldMkLst>
        <pc:spChg chg="mod">
          <ac:chgData name="Andrei Nikolaevich Salnikov" userId="04c61cc6-a344-4b97-8c26-3166c1e27cb7" providerId="ADAL" clId="{47701571-9F6F-4FD3-8E9F-37F0F76D286C}" dt="2021-05-26T12:12:19.386" v="290" actId="122"/>
          <ac:spMkLst>
            <pc:docMk/>
            <pc:sldMk cId="0" sldId="256"/>
            <ac:spMk id="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11:48.880" v="181" actId="20577"/>
          <ac:spMkLst>
            <pc:docMk/>
            <pc:sldMk cId="0" sldId="256"/>
            <ac:spMk id="50178" creationId="{00000000-0000-0000-0000-000000000000}"/>
          </ac:spMkLst>
        </pc:spChg>
      </pc:sldChg>
      <pc:sldChg chg="modSp mod">
        <pc:chgData name="Andrei Nikolaevich Salnikov" userId="04c61cc6-a344-4b97-8c26-3166c1e27cb7" providerId="ADAL" clId="{47701571-9F6F-4FD3-8E9F-37F0F76D286C}" dt="2021-05-26T12:18:13.865" v="1280" actId="20577"/>
        <pc:sldMkLst>
          <pc:docMk/>
          <pc:sldMk cId="0" sldId="285"/>
        </pc:sldMkLst>
        <pc:spChg chg="mod">
          <ac:chgData name="Andrei Nikolaevich Salnikov" userId="04c61cc6-a344-4b97-8c26-3166c1e27cb7" providerId="ADAL" clId="{47701571-9F6F-4FD3-8E9F-37F0F76D286C}" dt="2021-05-26T12:18:13.865" v="1280" actId="20577"/>
          <ac:spMkLst>
            <pc:docMk/>
            <pc:sldMk cId="0" sldId="285"/>
            <ac:spMk id="80899" creationId="{00000000-0000-0000-0000-000000000000}"/>
          </ac:spMkLst>
        </pc:spChg>
      </pc:sldChg>
      <pc:sldChg chg="modSp mod">
        <pc:chgData name="Andrei Nikolaevich Salnikov" userId="04c61cc6-a344-4b97-8c26-3166c1e27cb7" providerId="ADAL" clId="{47701571-9F6F-4FD3-8E9F-37F0F76D286C}" dt="2021-05-26T12:19:50.317" v="1704" actId="14100"/>
        <pc:sldMkLst>
          <pc:docMk/>
          <pc:sldMk cId="4191801167" sldId="388"/>
        </pc:sldMkLst>
        <pc:spChg chg="mod">
          <ac:chgData name="Andrei Nikolaevich Salnikov" userId="04c61cc6-a344-4b97-8c26-3166c1e27cb7" providerId="ADAL" clId="{47701571-9F6F-4FD3-8E9F-37F0F76D286C}" dt="2021-05-26T12:14:15.277" v="763" actId="6549"/>
          <ac:spMkLst>
            <pc:docMk/>
            <pc:sldMk cId="4191801167" sldId="388"/>
            <ac:spMk id="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14:31.627" v="830" actId="20577"/>
          <ac:spMkLst>
            <pc:docMk/>
            <pc:sldMk cId="4191801167" sldId="388"/>
            <ac:spMk id="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17:26.297" v="1238" actId="6549"/>
          <ac:spMkLst>
            <pc:docMk/>
            <pc:sldMk cId="4191801167" sldId="388"/>
            <ac:spMk id="4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14:57.883" v="933" actId="20577"/>
          <ac:spMkLst>
            <pc:docMk/>
            <pc:sldMk cId="4191801167" sldId="388"/>
            <ac:spMk id="5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19:50.317" v="1704" actId="14100"/>
          <ac:spMkLst>
            <pc:docMk/>
            <pc:sldMk cId="4191801167" sldId="388"/>
            <ac:spMk id="5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12:25.871" v="308" actId="6549"/>
          <ac:spMkLst>
            <pc:docMk/>
            <pc:sldMk cId="4191801167" sldId="388"/>
            <ac:spMk id="49154" creationId="{00000000-0000-0000-0000-000000000000}"/>
          </ac:spMkLst>
        </pc:spChg>
      </pc:sldChg>
      <pc:sldChg chg="modSp mod">
        <pc:chgData name="Andrei Nikolaevich Salnikov" userId="04c61cc6-a344-4b97-8c26-3166c1e27cb7" providerId="ADAL" clId="{47701571-9F6F-4FD3-8E9F-37F0F76D286C}" dt="2021-05-26T12:40:54.285" v="5007" actId="20577"/>
        <pc:sldMkLst>
          <pc:docMk/>
          <pc:sldMk cId="1461997359" sldId="398"/>
        </pc:sldMkLst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5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5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5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10.286" v="3769" actId="6549"/>
          <ac:spMkLst>
            <pc:docMk/>
            <pc:sldMk cId="1461997359" sldId="398"/>
            <ac:spMk id="5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5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5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59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6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6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6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6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6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6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29.277" v="3850" actId="20577"/>
          <ac:spMkLst>
            <pc:docMk/>
            <pc:sldMk cId="1461997359" sldId="398"/>
            <ac:spMk id="69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7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41.391" v="3875" actId="20577"/>
          <ac:spMkLst>
            <pc:docMk/>
            <pc:sldMk cId="1461997359" sldId="398"/>
            <ac:spMk id="7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7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7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7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7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7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79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8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8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8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8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4:00.508" v="3736" actId="14100"/>
          <ac:spMkLst>
            <pc:docMk/>
            <pc:sldMk cId="1461997359" sldId="398"/>
            <ac:spMk id="8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3:06.523" v="3593" actId="14100"/>
          <ac:spMkLst>
            <pc:docMk/>
            <pc:sldMk cId="1461997359" sldId="398"/>
            <ac:spMk id="9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3:06.523" v="3593" actId="14100"/>
          <ac:spMkLst>
            <pc:docMk/>
            <pc:sldMk cId="1461997359" sldId="398"/>
            <ac:spMk id="9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2:55.653" v="3591" actId="1076"/>
          <ac:spMkLst>
            <pc:docMk/>
            <pc:sldMk cId="1461997359" sldId="398"/>
            <ac:spMk id="9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4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4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5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5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5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5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5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5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6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6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6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6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6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6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7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7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7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7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7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7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7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8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8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0:54.285" v="5007" actId="20577"/>
          <ac:spMkLst>
            <pc:docMk/>
            <pc:sldMk cId="1461997359" sldId="398"/>
            <ac:spMk id="5738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8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8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8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8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89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9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8:25.742" v="4537" actId="14100"/>
          <ac:spMkLst>
            <pc:docMk/>
            <pc:sldMk cId="1461997359" sldId="398"/>
            <ac:spMk id="57391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1:02.065" v="3179" actId="6549"/>
          <ac:spMkLst>
            <pc:docMk/>
            <pc:sldMk cId="1461997359" sldId="398"/>
            <ac:spMk id="57392" creationId="{00000000-0000-0000-0000-000000000000}"/>
          </ac:spMkLst>
        </pc:s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3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4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5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6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7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8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9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10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11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12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13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14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15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16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4:00.508" v="3736" actId="14100"/>
          <ac:grpSpMkLst>
            <pc:docMk/>
            <pc:sldMk cId="1461997359" sldId="398"/>
            <ac:grpSpMk id="18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4:00.508" v="3736" actId="14100"/>
          <ac:grpSpMkLst>
            <pc:docMk/>
            <pc:sldMk cId="1461997359" sldId="398"/>
            <ac:grpSpMk id="19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4:00.508" v="3736" actId="14100"/>
          <ac:grpSpMkLst>
            <pc:docMk/>
            <pc:sldMk cId="1461997359" sldId="398"/>
            <ac:grpSpMk id="20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4:00.508" v="3736" actId="14100"/>
          <ac:grpSpMkLst>
            <pc:docMk/>
            <pc:sldMk cId="1461997359" sldId="398"/>
            <ac:grpSpMk id="21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3:06.523" v="3593" actId="14100"/>
          <ac:grpSpMkLst>
            <pc:docMk/>
            <pc:sldMk cId="1461997359" sldId="398"/>
            <ac:grpSpMk id="23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4:00.508" v="3736" actId="14100"/>
          <ac:grpSpMkLst>
            <pc:docMk/>
            <pc:sldMk cId="1461997359" sldId="398"/>
            <ac:grpSpMk id="24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38:25.742" v="4537" actId="14100"/>
          <ac:grpSpMkLst>
            <pc:docMk/>
            <pc:sldMk cId="1461997359" sldId="398"/>
            <ac:grpSpMk id="25" creationId="{00000000-0000-0000-0000-000000000000}"/>
          </ac:grpSpMkLst>
        </pc:grpChg>
      </pc:sldChg>
      <pc:sldChg chg="modSp mod">
        <pc:chgData name="Andrei Nikolaevich Salnikov" userId="04c61cc6-a344-4b97-8c26-3166c1e27cb7" providerId="ADAL" clId="{47701571-9F6F-4FD3-8E9F-37F0F76D286C}" dt="2021-05-26T12:30:10.833" v="3168" actId="20577"/>
        <pc:sldMkLst>
          <pc:docMk/>
          <pc:sldMk cId="4267496890" sldId="404"/>
        </pc:sldMkLst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4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4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7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1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1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2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2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27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2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29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3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13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6:44.217" v="2784" actId="14100"/>
          <ac:spMkLst>
            <pc:docMk/>
            <pc:sldMk cId="4267496890" sldId="404"/>
            <ac:spMk id="13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6:44.217" v="2784" actId="14100"/>
          <ac:spMkLst>
            <pc:docMk/>
            <pc:sldMk cId="4267496890" sldId="404"/>
            <ac:spMk id="139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6:44.217" v="2784" actId="14100"/>
          <ac:spMkLst>
            <pc:docMk/>
            <pc:sldMk cId="4267496890" sldId="404"/>
            <ac:spMk id="14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7:09.351" v="2798" actId="14100"/>
          <ac:spMkLst>
            <pc:docMk/>
            <pc:sldMk cId="4267496890" sldId="404"/>
            <ac:spMk id="14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7:09.351" v="2798" actId="14100"/>
          <ac:spMkLst>
            <pc:docMk/>
            <pc:sldMk cId="4267496890" sldId="404"/>
            <ac:spMk id="143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7:09.351" v="2798" actId="14100"/>
          <ac:spMkLst>
            <pc:docMk/>
            <pc:sldMk cId="4267496890" sldId="404"/>
            <ac:spMk id="14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30:10.833" v="3168" actId="20577"/>
          <ac:spMkLst>
            <pc:docMk/>
            <pc:sldMk cId="4267496890" sldId="404"/>
            <ac:spMk id="14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6:49.442" v="2793" actId="6549"/>
          <ac:spMkLst>
            <pc:docMk/>
            <pc:sldMk cId="4267496890" sldId="404"/>
            <ac:spMk id="14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17:43.725" v="1244" actId="14100"/>
          <ac:spMkLst>
            <pc:docMk/>
            <pc:sldMk cId="4267496890" sldId="404"/>
            <ac:spMk id="14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734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734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735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735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7359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736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29:41.165" v="3050" actId="14100"/>
          <ac:spMkLst>
            <pc:docMk/>
            <pc:sldMk cId="4267496890" sldId="404"/>
            <ac:spMk id="57374" creationId="{00000000-0000-0000-0000-000000000000}"/>
          </ac:spMkLst>
        </pc:spChg>
        <pc:grpChg chg="mod">
          <ac:chgData name="Andrei Nikolaevich Salnikov" userId="04c61cc6-a344-4b97-8c26-3166c1e27cb7" providerId="ADAL" clId="{47701571-9F6F-4FD3-8E9F-37F0F76D286C}" dt="2021-05-26T12:29:41.165" v="3050" actId="14100"/>
          <ac:grpSpMkLst>
            <pc:docMk/>
            <pc:sldMk cId="4267496890" sldId="404"/>
            <ac:grpSpMk id="5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29:41.165" v="3050" actId="14100"/>
          <ac:grpSpMkLst>
            <pc:docMk/>
            <pc:sldMk cId="4267496890" sldId="404"/>
            <ac:grpSpMk id="9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29:41.165" v="3050" actId="14100"/>
          <ac:grpSpMkLst>
            <pc:docMk/>
            <pc:sldMk cId="4267496890" sldId="404"/>
            <ac:grpSpMk id="98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29:41.165" v="3050" actId="14100"/>
          <ac:grpSpMkLst>
            <pc:docMk/>
            <pc:sldMk cId="4267496890" sldId="404"/>
            <ac:grpSpMk id="107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29:41.165" v="3050" actId="14100"/>
          <ac:grpSpMkLst>
            <pc:docMk/>
            <pc:sldMk cId="4267496890" sldId="404"/>
            <ac:grpSpMk id="108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29:41.165" v="3050" actId="14100"/>
          <ac:grpSpMkLst>
            <pc:docMk/>
            <pc:sldMk cId="4267496890" sldId="404"/>
            <ac:grpSpMk id="109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26:44.217" v="2784" actId="14100"/>
          <ac:grpSpMkLst>
            <pc:docMk/>
            <pc:sldMk cId="4267496890" sldId="404"/>
            <ac:grpSpMk id="132" creationId="{00000000-0000-0000-0000-000000000000}"/>
          </ac:grpSpMkLst>
        </pc:grpChg>
        <pc:grpChg chg="mod">
          <ac:chgData name="Andrei Nikolaevich Salnikov" userId="04c61cc6-a344-4b97-8c26-3166c1e27cb7" providerId="ADAL" clId="{47701571-9F6F-4FD3-8E9F-37F0F76D286C}" dt="2021-05-26T12:27:09.351" v="2798" actId="14100"/>
          <ac:grpSpMkLst>
            <pc:docMk/>
            <pc:sldMk cId="4267496890" sldId="404"/>
            <ac:grpSpMk id="141" creationId="{00000000-0000-0000-0000-000000000000}"/>
          </ac:grpSpMkLst>
        </pc:grpChg>
        <pc:cxnChg chg="mod">
          <ac:chgData name="Andrei Nikolaevich Salnikov" userId="04c61cc6-a344-4b97-8c26-3166c1e27cb7" providerId="ADAL" clId="{47701571-9F6F-4FD3-8E9F-37F0F76D286C}" dt="2021-05-26T12:29:41.165" v="3050" actId="14100"/>
          <ac:cxnSpMkLst>
            <pc:docMk/>
            <pc:sldMk cId="4267496890" sldId="404"/>
            <ac:cxnSpMk id="111" creationId="{00000000-0000-0000-0000-000000000000}"/>
          </ac:cxnSpMkLst>
        </pc:cxnChg>
        <pc:cxnChg chg="mod">
          <ac:chgData name="Andrei Nikolaevich Salnikov" userId="04c61cc6-a344-4b97-8c26-3166c1e27cb7" providerId="ADAL" clId="{47701571-9F6F-4FD3-8E9F-37F0F76D286C}" dt="2021-05-26T12:29:41.165" v="3050" actId="14100"/>
          <ac:cxnSpMkLst>
            <pc:docMk/>
            <pc:sldMk cId="4267496890" sldId="404"/>
            <ac:cxnSpMk id="112" creationId="{00000000-0000-0000-0000-000000000000}"/>
          </ac:cxnSpMkLst>
        </pc:cxnChg>
      </pc:sldChg>
      <pc:sldChg chg="modSp mod">
        <pc:chgData name="Andrei Nikolaevich Salnikov" userId="04c61cc6-a344-4b97-8c26-3166c1e27cb7" providerId="ADAL" clId="{47701571-9F6F-4FD3-8E9F-37F0F76D286C}" dt="2021-05-26T12:45:48.241" v="5807" actId="14100"/>
        <pc:sldMkLst>
          <pc:docMk/>
          <pc:sldMk cId="121103642" sldId="405"/>
        </pc:sldMkLst>
        <pc:spChg chg="mod">
          <ac:chgData name="Andrei Nikolaevich Salnikov" userId="04c61cc6-a344-4b97-8c26-3166c1e27cb7" providerId="ADAL" clId="{47701571-9F6F-4FD3-8E9F-37F0F76D286C}" dt="2021-05-26T12:41:37.085" v="5055" actId="14100"/>
          <ac:spMkLst>
            <pc:docMk/>
            <pc:sldMk cId="121103642" sldId="405"/>
            <ac:spMk id="4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5:48.241" v="5807" actId="14100"/>
          <ac:spMkLst>
            <pc:docMk/>
            <pc:sldMk cId="121103642" sldId="405"/>
            <ac:spMk id="77835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5:11.058" v="5803" actId="255"/>
          <ac:spMkLst>
            <pc:docMk/>
            <pc:sldMk cId="121103642" sldId="405"/>
            <ac:spMk id="7784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5:18.464" v="5804" actId="255"/>
          <ac:spMkLst>
            <pc:docMk/>
            <pc:sldMk cId="121103642" sldId="405"/>
            <ac:spMk id="77841" creationId="{00000000-0000-0000-0000-000000000000}"/>
          </ac:spMkLst>
        </pc:spChg>
      </pc:sldChg>
      <pc:sldChg chg="modSp mod">
        <pc:chgData name="Andrei Nikolaevich Salnikov" userId="04c61cc6-a344-4b97-8c26-3166c1e27cb7" providerId="ADAL" clId="{47701571-9F6F-4FD3-8E9F-37F0F76D286C}" dt="2021-05-26T12:19:10.327" v="1551" actId="6549"/>
        <pc:sldMkLst>
          <pc:docMk/>
          <pc:sldMk cId="2793327119" sldId="406"/>
        </pc:sldMkLst>
        <pc:spChg chg="mod">
          <ac:chgData name="Andrei Nikolaevich Salnikov" userId="04c61cc6-a344-4b97-8c26-3166c1e27cb7" providerId="ADAL" clId="{47701571-9F6F-4FD3-8E9F-37F0F76D286C}" dt="2021-05-26T12:19:10.327" v="1551" actId="6549"/>
          <ac:spMkLst>
            <pc:docMk/>
            <pc:sldMk cId="2793327119" sldId="406"/>
            <ac:spMk id="2" creationId="{00000000-0000-0000-0000-000000000000}"/>
          </ac:spMkLst>
        </pc:spChg>
      </pc:sldChg>
      <pc:sldChg chg="modSp mod">
        <pc:chgData name="Andrei Nikolaevich Salnikov" userId="04c61cc6-a344-4b97-8c26-3166c1e27cb7" providerId="ADAL" clId="{47701571-9F6F-4FD3-8E9F-37F0F76D286C}" dt="2021-05-26T12:47:32.429" v="5999" actId="20577"/>
        <pc:sldMkLst>
          <pc:docMk/>
          <pc:sldMk cId="1308145371" sldId="407"/>
        </pc:sldMkLst>
        <pc:spChg chg="mod">
          <ac:chgData name="Andrei Nikolaevich Salnikov" userId="04c61cc6-a344-4b97-8c26-3166c1e27cb7" providerId="ADAL" clId="{47701571-9F6F-4FD3-8E9F-37F0F76D286C}" dt="2021-05-26T12:18:30.696" v="1378" actId="6549"/>
          <ac:spMkLst>
            <pc:docMk/>
            <pc:sldMk cId="1308145371" sldId="407"/>
            <ac:spMk id="2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6:52.668" v="5908" actId="6549"/>
          <ac:spMkLst>
            <pc:docMk/>
            <pc:sldMk cId="1308145371" sldId="407"/>
            <ac:spMk id="36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6:47.228" v="5891" actId="20577"/>
          <ac:spMkLst>
            <pc:docMk/>
            <pc:sldMk cId="1308145371" sldId="407"/>
            <ac:spMk id="4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6:25.947" v="5845" actId="6549"/>
          <ac:spMkLst>
            <pc:docMk/>
            <pc:sldMk cId="1308145371" sldId="407"/>
            <ac:spMk id="58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7:32.429" v="5999" actId="20577"/>
          <ac:spMkLst>
            <pc:docMk/>
            <pc:sldMk cId="1308145371" sldId="407"/>
            <ac:spMk id="60" creationId="{00000000-0000-0000-0000-000000000000}"/>
          </ac:spMkLst>
        </pc:spChg>
        <pc:spChg chg="mod">
          <ac:chgData name="Andrei Nikolaevich Salnikov" userId="04c61cc6-a344-4b97-8c26-3166c1e27cb7" providerId="ADAL" clId="{47701571-9F6F-4FD3-8E9F-37F0F76D286C}" dt="2021-05-26T12:47:25.563" v="5988" actId="6549"/>
          <ac:spMkLst>
            <pc:docMk/>
            <pc:sldMk cId="1308145371" sldId="407"/>
            <ac:spMk id="63" creationId="{00000000-0000-0000-0000-000000000000}"/>
          </ac:spMkLst>
        </pc:spChg>
      </pc:sldChg>
      <pc:sldChg chg="modSp mod">
        <pc:chgData name="Andrei Nikolaevich Salnikov" userId="04c61cc6-a344-4b97-8c26-3166c1e27cb7" providerId="ADAL" clId="{47701571-9F6F-4FD3-8E9F-37F0F76D286C}" dt="2021-05-26T12:18:51.192" v="1478" actId="20577"/>
        <pc:sldMkLst>
          <pc:docMk/>
          <pc:sldMk cId="3191272725" sldId="408"/>
        </pc:sldMkLst>
        <pc:spChg chg="mod">
          <ac:chgData name="Andrei Nikolaevich Salnikov" userId="04c61cc6-a344-4b97-8c26-3166c1e27cb7" providerId="ADAL" clId="{47701571-9F6F-4FD3-8E9F-37F0F76D286C}" dt="2021-05-26T12:18:51.192" v="1478" actId="20577"/>
          <ac:spMkLst>
            <pc:docMk/>
            <pc:sldMk cId="3191272725" sldId="408"/>
            <ac:spMk id="2" creationId="{00000000-0000-0000-0000-000000000000}"/>
          </ac:spMkLst>
        </pc:spChg>
      </pc:sldChg>
    </pc:docChg>
  </pc:docChgLst>
  <pc:docChgLst>
    <pc:chgData name="Yelena Slizhevskaya" userId="c31c118f-cc09-4814-95e2-f268a72c0a23" providerId="ADAL" clId="{F6ED25F9-AE00-46FB-BEDB-B759CDA29B4E}"/>
    <pc:docChg chg="modSld">
      <pc:chgData name="Yelena Slizhevskaya" userId="c31c118f-cc09-4814-95e2-f268a72c0a23" providerId="ADAL" clId="{F6ED25F9-AE00-46FB-BEDB-B759CDA29B4E}" dt="2021-05-30T21:08:23.475" v="215" actId="6549"/>
      <pc:docMkLst>
        <pc:docMk/>
      </pc:docMkLst>
      <pc:sldChg chg="modSp mod">
        <pc:chgData name="Yelena Slizhevskaya" userId="c31c118f-cc09-4814-95e2-f268a72c0a23" providerId="ADAL" clId="{F6ED25F9-AE00-46FB-BEDB-B759CDA29B4E}" dt="2021-05-30T20:59:39.667" v="21" actId="14100"/>
        <pc:sldMkLst>
          <pc:docMk/>
          <pc:sldMk cId="0" sldId="256"/>
        </pc:sldMkLst>
        <pc:spChg chg="mod">
          <ac:chgData name="Yelena Slizhevskaya" userId="c31c118f-cc09-4814-95e2-f268a72c0a23" providerId="ADAL" clId="{F6ED25F9-AE00-46FB-BEDB-B759CDA29B4E}" dt="2021-05-30T20:59:39.667" v="21" actId="14100"/>
          <ac:spMkLst>
            <pc:docMk/>
            <pc:sldMk cId="0" sldId="256"/>
            <ac:spMk id="50178" creationId="{00000000-0000-0000-0000-000000000000}"/>
          </ac:spMkLst>
        </pc:spChg>
      </pc:sldChg>
      <pc:sldChg chg="modSp mod">
        <pc:chgData name="Yelena Slizhevskaya" userId="c31c118f-cc09-4814-95e2-f268a72c0a23" providerId="ADAL" clId="{F6ED25F9-AE00-46FB-BEDB-B759CDA29B4E}" dt="2021-05-30T21:08:23.475" v="215" actId="6549"/>
        <pc:sldMkLst>
          <pc:docMk/>
          <pc:sldMk cId="1461997359" sldId="398"/>
        </pc:sldMkLst>
        <pc:spChg chg="mod">
          <ac:chgData name="Yelena Slizhevskaya" userId="c31c118f-cc09-4814-95e2-f268a72c0a23" providerId="ADAL" clId="{F6ED25F9-AE00-46FB-BEDB-B759CDA29B4E}" dt="2021-05-30T21:08:23.475" v="215" actId="6549"/>
          <ac:spMkLst>
            <pc:docMk/>
            <pc:sldMk cId="1461997359" sldId="398"/>
            <ac:spMk id="57381" creationId="{00000000-0000-0000-0000-000000000000}"/>
          </ac:spMkLst>
        </pc:spChg>
      </pc:sldChg>
      <pc:sldChg chg="modSp mod">
        <pc:chgData name="Yelena Slizhevskaya" userId="c31c118f-cc09-4814-95e2-f268a72c0a23" providerId="ADAL" clId="{F6ED25F9-AE00-46FB-BEDB-B759CDA29B4E}" dt="2021-05-30T21:02:10.748" v="123" actId="6549"/>
        <pc:sldMkLst>
          <pc:docMk/>
          <pc:sldMk cId="4267496890" sldId="404"/>
        </pc:sldMkLst>
        <pc:spChg chg="mod">
          <ac:chgData name="Yelena Slizhevskaya" userId="c31c118f-cc09-4814-95e2-f268a72c0a23" providerId="ADAL" clId="{F6ED25F9-AE00-46FB-BEDB-B759CDA29B4E}" dt="2021-05-30T21:01:09.198" v="75" actId="6549"/>
          <ac:spMkLst>
            <pc:docMk/>
            <pc:sldMk cId="4267496890" sldId="404"/>
            <ac:spMk id="4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43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44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1:28.465" v="98" actId="20577"/>
          <ac:spMkLst>
            <pc:docMk/>
            <pc:sldMk cId="4267496890" sldId="404"/>
            <ac:spMk id="53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76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13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17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22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26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27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28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29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30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133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2:10.748" v="123" actId="6549"/>
          <ac:spMkLst>
            <pc:docMk/>
            <pc:sldMk cId="4267496890" sldId="404"/>
            <ac:spMk id="146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57346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57348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57354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57355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57359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57365" creationId="{00000000-0000-0000-0000-000000000000}"/>
          </ac:spMkLst>
        </pc:spChg>
        <pc:spChg chg="mod">
          <ac:chgData name="Yelena Slizhevskaya" userId="c31c118f-cc09-4814-95e2-f268a72c0a23" providerId="ADAL" clId="{F6ED25F9-AE00-46FB-BEDB-B759CDA29B4E}" dt="2021-05-30T21:00:45.195" v="55" actId="14100"/>
          <ac:spMkLst>
            <pc:docMk/>
            <pc:sldMk cId="4267496890" sldId="404"/>
            <ac:spMk id="57374" creationId="{00000000-0000-0000-0000-000000000000}"/>
          </ac:spMkLst>
        </pc:spChg>
        <pc:grpChg chg="mod">
          <ac:chgData name="Yelena Slizhevskaya" userId="c31c118f-cc09-4814-95e2-f268a72c0a23" providerId="ADAL" clId="{F6ED25F9-AE00-46FB-BEDB-B759CDA29B4E}" dt="2021-05-30T21:00:45.195" v="55" actId="14100"/>
          <ac:grpSpMkLst>
            <pc:docMk/>
            <pc:sldMk cId="4267496890" sldId="404"/>
            <ac:grpSpMk id="5" creationId="{00000000-0000-0000-0000-000000000000}"/>
          </ac:grpSpMkLst>
        </pc:grpChg>
        <pc:grpChg chg="mod">
          <ac:chgData name="Yelena Slizhevskaya" userId="c31c118f-cc09-4814-95e2-f268a72c0a23" providerId="ADAL" clId="{F6ED25F9-AE00-46FB-BEDB-B759CDA29B4E}" dt="2021-05-30T21:00:45.195" v="55" actId="14100"/>
          <ac:grpSpMkLst>
            <pc:docMk/>
            <pc:sldMk cId="4267496890" sldId="404"/>
            <ac:grpSpMk id="9" creationId="{00000000-0000-0000-0000-000000000000}"/>
          </ac:grpSpMkLst>
        </pc:grpChg>
        <pc:grpChg chg="mod">
          <ac:chgData name="Yelena Slizhevskaya" userId="c31c118f-cc09-4814-95e2-f268a72c0a23" providerId="ADAL" clId="{F6ED25F9-AE00-46FB-BEDB-B759CDA29B4E}" dt="2021-05-30T21:00:45.195" v="55" actId="14100"/>
          <ac:grpSpMkLst>
            <pc:docMk/>
            <pc:sldMk cId="4267496890" sldId="404"/>
            <ac:grpSpMk id="98" creationId="{00000000-0000-0000-0000-000000000000}"/>
          </ac:grpSpMkLst>
        </pc:grpChg>
        <pc:grpChg chg="mod">
          <ac:chgData name="Yelena Slizhevskaya" userId="c31c118f-cc09-4814-95e2-f268a72c0a23" providerId="ADAL" clId="{F6ED25F9-AE00-46FB-BEDB-B759CDA29B4E}" dt="2021-05-30T21:00:45.195" v="55" actId="14100"/>
          <ac:grpSpMkLst>
            <pc:docMk/>
            <pc:sldMk cId="4267496890" sldId="404"/>
            <ac:grpSpMk id="107" creationId="{00000000-0000-0000-0000-000000000000}"/>
          </ac:grpSpMkLst>
        </pc:grpChg>
        <pc:grpChg chg="mod">
          <ac:chgData name="Yelena Slizhevskaya" userId="c31c118f-cc09-4814-95e2-f268a72c0a23" providerId="ADAL" clId="{F6ED25F9-AE00-46FB-BEDB-B759CDA29B4E}" dt="2021-05-30T21:00:45.195" v="55" actId="14100"/>
          <ac:grpSpMkLst>
            <pc:docMk/>
            <pc:sldMk cId="4267496890" sldId="404"/>
            <ac:grpSpMk id="108" creationId="{00000000-0000-0000-0000-000000000000}"/>
          </ac:grpSpMkLst>
        </pc:grpChg>
        <pc:grpChg chg="mod">
          <ac:chgData name="Yelena Slizhevskaya" userId="c31c118f-cc09-4814-95e2-f268a72c0a23" providerId="ADAL" clId="{F6ED25F9-AE00-46FB-BEDB-B759CDA29B4E}" dt="2021-05-30T21:00:45.195" v="55" actId="14100"/>
          <ac:grpSpMkLst>
            <pc:docMk/>
            <pc:sldMk cId="4267496890" sldId="404"/>
            <ac:grpSpMk id="109" creationId="{00000000-0000-0000-0000-000000000000}"/>
          </ac:grpSpMkLst>
        </pc:grpChg>
        <pc:cxnChg chg="mod">
          <ac:chgData name="Yelena Slizhevskaya" userId="c31c118f-cc09-4814-95e2-f268a72c0a23" providerId="ADAL" clId="{F6ED25F9-AE00-46FB-BEDB-B759CDA29B4E}" dt="2021-05-30T21:00:45.195" v="55" actId="14100"/>
          <ac:cxnSpMkLst>
            <pc:docMk/>
            <pc:sldMk cId="4267496890" sldId="404"/>
            <ac:cxnSpMk id="111" creationId="{00000000-0000-0000-0000-000000000000}"/>
          </ac:cxnSpMkLst>
        </pc:cxnChg>
        <pc:cxnChg chg="mod">
          <ac:chgData name="Yelena Slizhevskaya" userId="c31c118f-cc09-4814-95e2-f268a72c0a23" providerId="ADAL" clId="{F6ED25F9-AE00-46FB-BEDB-B759CDA29B4E}" dt="2021-05-30T21:00:45.195" v="55" actId="14100"/>
          <ac:cxnSpMkLst>
            <pc:docMk/>
            <pc:sldMk cId="4267496890" sldId="404"/>
            <ac:cxnSpMk id="112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pPr/>
              <a:t>30.05.2021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/>
              <a:t>Click to edit Master subtitle style</a:t>
            </a:r>
          </a:p>
        </p:txBody>
      </p:sp>
      <p:pic>
        <p:nvPicPr>
          <p:cNvPr id="31" name="Resim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5330"/>
            <a:ext cx="2857500" cy="1000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592353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1065" y="56219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50" y="152400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8288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5/30/2021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-1219200" y="299352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590800"/>
            <a:ext cx="7010400" cy="1752600"/>
          </a:xfrm>
        </p:spPr>
        <p:txBody>
          <a:bodyPr/>
          <a:lstStyle/>
          <a:p>
            <a:pPr>
              <a:defRPr/>
            </a:pPr>
            <a:r>
              <a:rPr lang="ru-RU" sz="36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КООРДИНАЦИЯ ЗАИМСТВОВАНИЯ И УПРАВЛЕНИЯ ЛИКВИДНОСТЬЮ И ДОЛГОМ В УСЛОВИЯХ ПАНДЕМИИ</a:t>
            </a:r>
            <a:br>
              <a:rPr lang="tr-TR" sz="36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</a:br>
            <a:r>
              <a:rPr lang="ru-RU" sz="36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Опыт Турции</a:t>
            </a:r>
            <a:endParaRPr lang="en-US" sz="20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47800" y="5791200"/>
            <a:ext cx="7098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b="1" dirty="0">
                <a:solidFill>
                  <a:srgbClr val="FFB27F"/>
                </a:solidFill>
                <a:latin typeface="Arial" panose="020B0604020202020204" pitchFamily="34" charset="0"/>
              </a:rPr>
              <a:t>Ежегодное пленарное заседание КС (виртуальное)</a:t>
            </a:r>
          </a:p>
          <a:p>
            <a:r>
              <a:rPr lang="ru-RU" b="1" dirty="0">
                <a:solidFill>
                  <a:srgbClr val="FFB27F"/>
                </a:solidFill>
                <a:latin typeface="Arial" panose="020B0604020202020204" pitchFamily="34" charset="0"/>
              </a:rPr>
              <a:t>3 июня 2021 г.</a:t>
            </a:r>
            <a:endParaRPr lang="en-US" b="1" dirty="0">
              <a:solidFill>
                <a:srgbClr val="FFB27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ru-RU" altLang="tr-TR" sz="4000" dirty="0">
                <a:latin typeface="Calibri" panose="020F0502020204030204" pitchFamily="34" charset="0"/>
              </a:rPr>
              <a:t>Спасибо за внимание</a:t>
            </a:r>
            <a:r>
              <a:rPr lang="en-US" altLang="tr-TR" sz="4000" dirty="0">
                <a:latin typeface="Calibri" panose="020F050202020403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altLang="tr-TR" dirty="0">
                <a:latin typeface="Calibri" panose="020F0502020204030204" pitchFamily="34" charset="0"/>
              </a:rPr>
              <a:t>Содержание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98711" y="1923419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044665" y="1117587"/>
            <a:ext cx="72763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Действующая организационная схема и структура управления ликвидностью и долгом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  <a:p>
            <a:pPr algn="l" eaLnBrk="1" hangingPunct="1"/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398711" y="3795082"/>
            <a:ext cx="4800600" cy="158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015357" y="3128011"/>
            <a:ext cx="74086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Координация управления ликвидностью и долгом в условиях пандемии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398711" y="2871157"/>
            <a:ext cx="4800600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08236" y="3131507"/>
            <a:ext cx="550863" cy="569912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386" y="3137857"/>
            <a:ext cx="4349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465386" y="317913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08236" y="2232982"/>
            <a:ext cx="550863" cy="569912"/>
            <a:chOff x="1352" y="2011"/>
            <a:chExt cx="347" cy="359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11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077072"/>
            <a:ext cx="6280117" cy="640410"/>
            <a:chOff x="2133600" y="4998390"/>
            <a:chExt cx="6280117" cy="64041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0"/>
              <a:ext cx="55531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altLang="tr-TR" sz="2400" b="1" dirty="0">
                  <a:latin typeface="Corbel" pitchFamily="34" charset="0"/>
                  <a:cs typeface="Arial" charset="0"/>
                </a:rPr>
                <a:t>Изменения в политике заимствований</a:t>
              </a:r>
              <a:endParaRPr lang="en-US" altLang="tr-TR" sz="2400" b="1" dirty="0">
                <a:latin typeface="Corbel" pitchFamily="34" charset="0"/>
                <a:cs typeface="Arial" charset="0"/>
              </a:endParaRPr>
            </a:p>
          </p:txBody>
        </p: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tr-TR" sz="2400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4" name="Group 2"/>
          <p:cNvGrpSpPr/>
          <p:nvPr/>
        </p:nvGrpSpPr>
        <p:grpSpPr>
          <a:xfrm>
            <a:off x="408236" y="1282069"/>
            <a:ext cx="550863" cy="569913"/>
            <a:chOff x="2146300" y="2165350"/>
            <a:chExt cx="550863" cy="569913"/>
          </a:xfrm>
        </p:grpSpPr>
        <p:grpSp>
          <p:nvGrpSpPr>
            <p:cNvPr id="1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411411" y="563870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044665" y="4990807"/>
            <a:ext cx="7009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Управление операционными рисками в условиях </a:t>
            </a:r>
          </a:p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пандемии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408236" y="5017996"/>
            <a:ext cx="582613" cy="56197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400" b="1" dirty="0">
                  <a:solidFill>
                    <a:srgbClr val="FFFFFF"/>
                  </a:solidFill>
                </a:rPr>
                <a:t>5</a:t>
              </a:r>
              <a:endParaRPr lang="en-US" altLang="tr-TR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1066799" y="2209800"/>
            <a:ext cx="73913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tr-TR" sz="2400" b="1" dirty="0">
                <a:latin typeface="Corbel" pitchFamily="34" charset="0"/>
                <a:cs typeface="Arial" charset="0"/>
              </a:rPr>
              <a:t>Меры, предпринятые для ограничения последствий пандемии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152400" y="1111213"/>
            <a:ext cx="7600213" cy="4523236"/>
            <a:chOff x="152400" y="1111213"/>
            <a:chExt cx="7600213" cy="4523236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" y="2768071"/>
              <a:ext cx="7450237" cy="2866378"/>
              <a:chOff x="811249" y="2726767"/>
              <a:chExt cx="7166432" cy="2866378"/>
            </a:xfrm>
          </p:grpSpPr>
          <p:sp>
            <p:nvSpPr>
              <p:cNvPr id="57346" name="AutoShape 2"/>
              <p:cNvSpPr>
                <a:spLocks noChangeArrowheads="1"/>
              </p:cNvSpPr>
              <p:nvPr/>
            </p:nvSpPr>
            <p:spPr bwMode="ltGray">
              <a:xfrm>
                <a:off x="6088653" y="2726767"/>
                <a:ext cx="1889028" cy="278841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48" name="Oval 4"/>
              <p:cNvSpPr>
                <a:spLocks noChangeArrowheads="1"/>
              </p:cNvSpPr>
              <p:nvPr/>
            </p:nvSpPr>
            <p:spPr bwMode="ltGray">
              <a:xfrm>
                <a:off x="6364697" y="2897624"/>
                <a:ext cx="1398918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2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Rectangle 949"/>
              <p:cNvSpPr>
                <a:spLocks noChangeArrowheads="1"/>
              </p:cNvSpPr>
              <p:nvPr/>
            </p:nvSpPr>
            <p:spPr bwMode="black">
              <a:xfrm>
                <a:off x="6528436" y="3144512"/>
                <a:ext cx="122822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tr-TR" sz="1200" b="1" dirty="0">
                    <a:solidFill>
                      <a:srgbClr val="A4B3BC"/>
                    </a:solidFill>
                    <a:latin typeface="Corbel" pitchFamily="34" charset="0"/>
                    <a:cs typeface="Arial" charset="0"/>
                  </a:rPr>
                  <a:t>Департамент УГФ и трансформации </a:t>
                </a:r>
                <a:endParaRPr lang="en-US" altLang="tr-TR" sz="1200" b="1" dirty="0">
                  <a:solidFill>
                    <a:srgbClr val="A4B3BC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ltGray">
              <a:xfrm>
                <a:off x="947494" y="2752522"/>
                <a:ext cx="1696161" cy="284062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55" name="Oval 11"/>
              <p:cNvSpPr>
                <a:spLocks noChangeArrowheads="1"/>
              </p:cNvSpPr>
              <p:nvPr/>
            </p:nvSpPr>
            <p:spPr bwMode="ltGray">
              <a:xfrm>
                <a:off x="1072230" y="2882111"/>
                <a:ext cx="1434542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1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59" name="AutoShape 15"/>
              <p:cNvSpPr>
                <a:spLocks noChangeArrowheads="1"/>
              </p:cNvSpPr>
              <p:nvPr/>
            </p:nvSpPr>
            <p:spPr bwMode="ltGray">
              <a:xfrm>
                <a:off x="2776393" y="2795088"/>
                <a:ext cx="1682699" cy="277711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7365" name="Rectangle 55"/>
              <p:cNvSpPr>
                <a:spLocks noChangeArrowheads="1"/>
              </p:cNvSpPr>
              <p:nvPr/>
            </p:nvSpPr>
            <p:spPr bwMode="auto">
              <a:xfrm>
                <a:off x="2719306" y="3915854"/>
                <a:ext cx="1583819" cy="1277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 </a:t>
                </a: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Управление ликвидностью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Управление риском</a:t>
                </a: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Управление дебиторской задолженностью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Казначейский учёт</a:t>
                </a:r>
                <a:endPara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76" name="Rectangle 949"/>
              <p:cNvSpPr>
                <a:spLocks noChangeArrowheads="1"/>
              </p:cNvSpPr>
              <p:nvPr/>
            </p:nvSpPr>
            <p:spPr bwMode="black">
              <a:xfrm>
                <a:off x="1301247" y="3144513"/>
                <a:ext cx="106707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tr-T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Департамент Управления долга</a:t>
                </a:r>
                <a:endParaRPr lang="en-US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57374" name="Oval 30"/>
              <p:cNvSpPr>
                <a:spLocks noChangeArrowheads="1"/>
              </p:cNvSpPr>
              <p:nvPr/>
            </p:nvSpPr>
            <p:spPr bwMode="ltGray">
              <a:xfrm>
                <a:off x="2931723" y="2897624"/>
                <a:ext cx="1306513" cy="1038225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accent1">
                          <a:gamma/>
                          <a:shade val="60000"/>
                          <a:invGamma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" name="Rectangle 949"/>
              <p:cNvSpPr>
                <a:spLocks noChangeArrowheads="1"/>
              </p:cNvSpPr>
              <p:nvPr/>
            </p:nvSpPr>
            <p:spPr bwMode="black">
              <a:xfrm>
                <a:off x="3010167" y="3156986"/>
                <a:ext cx="119946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tr-TR" sz="1200" b="1" dirty="0">
                    <a:solidFill>
                      <a:srgbClr val="4C9ED0"/>
                    </a:solidFill>
                    <a:latin typeface="Corbel" pitchFamily="34" charset="0"/>
                    <a:cs typeface="Arial" charset="0"/>
                  </a:rPr>
                  <a:t>Департамент госфинансов</a:t>
                </a:r>
                <a:endParaRPr lang="en-US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43" name="Rectangle 55"/>
              <p:cNvSpPr>
                <a:spLocks noChangeArrowheads="1"/>
              </p:cNvSpPr>
              <p:nvPr/>
            </p:nvSpPr>
            <p:spPr bwMode="auto">
              <a:xfrm>
                <a:off x="811249" y="3868580"/>
                <a:ext cx="1877090" cy="1615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Программы и стратегии заимствования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Выпуск долговых инструментов для внутреннего и внешнего рынка</a:t>
                </a:r>
                <a:endPara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Операции с </a:t>
                </a:r>
                <a:r>
                  <a:rPr lang="ru-RU" altLang="tr-TR" sz="1100" b="1" dirty="0" err="1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сукук</a:t>
                </a:r>
                <a:endParaRPr lang="ru-RU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1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Отношения с инвесторами</a:t>
                </a:r>
                <a:endPara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6015355" y="4052888"/>
                <a:ext cx="1889028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ru-RU" altLang="tr-TR" sz="1000" b="1" dirty="0">
                    <a:solidFill>
                      <a:srgbClr val="FFFFFF"/>
                    </a:solidFill>
                    <a:latin typeface="Corbel" pitchFamily="34" charset="0"/>
                    <a:cs typeface="Arial" charset="0"/>
                  </a:rPr>
                  <a:t>Координация действий со Стратегией и бюджетными организациями  в части составления среднесрочных программ, процессов подготовки и исполнения бюджета </a:t>
                </a:r>
                <a:endParaRPr lang="tr-TR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  <a:p>
                <a:pPr marL="171450" indent="-17145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endParaRPr lang="en-US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61805" y="1111213"/>
              <a:ext cx="7090808" cy="1482540"/>
              <a:chOff x="1091164" y="2825345"/>
              <a:chExt cx="7214481" cy="1976423"/>
            </a:xfrm>
          </p:grpSpPr>
          <p:grpSp>
            <p:nvGrpSpPr>
              <p:cNvPr id="107" name="Group 11"/>
              <p:cNvGrpSpPr>
                <a:grpSpLocks/>
              </p:cNvGrpSpPr>
              <p:nvPr/>
            </p:nvGrpSpPr>
            <p:grpSpPr bwMode="auto">
              <a:xfrm>
                <a:off x="5924350" y="4221163"/>
                <a:ext cx="2273300" cy="536575"/>
                <a:chOff x="3964" y="2071"/>
                <a:chExt cx="1484" cy="330"/>
              </a:xfrm>
            </p:grpSpPr>
            <p:sp>
              <p:nvSpPr>
                <p:cNvPr id="130" name="AutoShape 12"/>
                <p:cNvSpPr>
                  <a:spLocks noChangeArrowheads="1"/>
                </p:cNvSpPr>
                <p:nvPr/>
              </p:nvSpPr>
              <p:spPr bwMode="gray">
                <a:xfrm>
                  <a:off x="3964" y="2071"/>
                  <a:ext cx="1484" cy="33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33" name="AutoShape 13"/>
                <p:cNvSpPr>
                  <a:spLocks noChangeArrowheads="1"/>
                </p:cNvSpPr>
                <p:nvPr/>
              </p:nvSpPr>
              <p:spPr bwMode="gray">
                <a:xfrm>
                  <a:off x="3987" y="2091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chemeClr val="accent2">
                        <a:alpha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grpSp>
            <p:nvGrpSpPr>
              <p:cNvPr id="108" name="Group 14"/>
              <p:cNvGrpSpPr>
                <a:grpSpLocks/>
              </p:cNvGrpSpPr>
              <p:nvPr/>
            </p:nvGrpSpPr>
            <p:grpSpPr bwMode="auto">
              <a:xfrm>
                <a:off x="1217251" y="4255078"/>
                <a:ext cx="2273300" cy="536575"/>
                <a:chOff x="2540" y="2086"/>
                <a:chExt cx="1484" cy="330"/>
              </a:xfrm>
            </p:grpSpPr>
            <p:sp>
              <p:nvSpPr>
                <p:cNvPr id="128" name="AutoShape 15"/>
                <p:cNvSpPr>
                  <a:spLocks noChangeArrowheads="1"/>
                </p:cNvSpPr>
                <p:nvPr/>
              </p:nvSpPr>
              <p:spPr bwMode="gray">
                <a:xfrm>
                  <a:off x="2540" y="2086"/>
                  <a:ext cx="1484" cy="33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29" name="AutoShape 16"/>
                <p:cNvSpPr>
                  <a:spLocks noChangeArrowheads="1"/>
                </p:cNvSpPr>
                <p:nvPr/>
              </p:nvSpPr>
              <p:spPr bwMode="gray">
                <a:xfrm>
                  <a:off x="2561" y="2099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grpSp>
            <p:nvGrpSpPr>
              <p:cNvPr id="109" name="Group 17"/>
              <p:cNvGrpSpPr>
                <a:grpSpLocks/>
              </p:cNvGrpSpPr>
              <p:nvPr/>
            </p:nvGrpSpPr>
            <p:grpSpPr bwMode="auto">
              <a:xfrm>
                <a:off x="3305275" y="2825345"/>
                <a:ext cx="2539311" cy="812992"/>
                <a:chOff x="3638" y="1978"/>
                <a:chExt cx="2202" cy="500"/>
              </a:xfrm>
            </p:grpSpPr>
            <p:sp>
              <p:nvSpPr>
                <p:cNvPr id="126" name="AutoShape 18"/>
                <p:cNvSpPr>
                  <a:spLocks noChangeArrowheads="1"/>
                </p:cNvSpPr>
                <p:nvPr/>
              </p:nvSpPr>
              <p:spPr bwMode="gray">
                <a:xfrm>
                  <a:off x="3638" y="1978"/>
                  <a:ext cx="2202" cy="5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DDDDD"/>
                </a:solidFill>
                <a:ln w="12700" algn="ctr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127" name="AutoShape 19"/>
                <p:cNvSpPr>
                  <a:spLocks noChangeArrowheads="1"/>
                </p:cNvSpPr>
                <p:nvPr/>
              </p:nvSpPr>
              <p:spPr bwMode="gray">
                <a:xfrm>
                  <a:off x="3987" y="2091"/>
                  <a:ext cx="1432" cy="134"/>
                </a:xfrm>
                <a:prstGeom prst="roundRect">
                  <a:avLst>
                    <a:gd name="adj" fmla="val 28356"/>
                  </a:avLst>
                </a:prstGeom>
                <a:gradFill rotWithShape="1">
                  <a:gsLst>
                    <a:gs pos="0">
                      <a:srgbClr val="FFFFFF">
                        <a:alpha val="70000"/>
                      </a:srgbClr>
                    </a:gs>
                    <a:gs pos="100000">
                      <a:srgbClr val="DDDDDD">
                        <a:alpha val="70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</p:grpSp>
          <p:cxnSp>
            <p:nvCxnSpPr>
              <p:cNvPr id="111" name="AutoShape 26"/>
              <p:cNvCxnSpPr>
                <a:cxnSpLocks noChangeShapeType="1"/>
                <a:endCxn id="126" idx="2"/>
              </p:cNvCxnSpPr>
              <p:nvPr/>
            </p:nvCxnSpPr>
            <p:spPr bwMode="black">
              <a:xfrm flipV="1">
                <a:off x="2015925" y="3638337"/>
                <a:ext cx="2559005" cy="58283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" name="AutoShape 27"/>
              <p:cNvCxnSpPr>
                <a:cxnSpLocks noChangeShapeType="1"/>
                <a:stCxn id="130" idx="0"/>
                <a:endCxn id="126" idx="2"/>
              </p:cNvCxnSpPr>
              <p:nvPr/>
            </p:nvCxnSpPr>
            <p:spPr bwMode="black">
              <a:xfrm rot="16200000" flipV="1">
                <a:off x="5526553" y="2686716"/>
                <a:ext cx="582826" cy="2486069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3" name="Text Box 30"/>
              <p:cNvSpPr txBox="1">
                <a:spLocks noChangeArrowheads="1"/>
              </p:cNvSpPr>
              <p:nvPr/>
            </p:nvSpPr>
            <p:spPr bwMode="white">
              <a:xfrm>
                <a:off x="5819575" y="4311650"/>
                <a:ext cx="2486070" cy="4513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en-US" sz="1600" b="1" dirty="0">
                    <a:solidFill>
                      <a:srgbClr val="F8F8F8"/>
                    </a:solidFill>
                    <a:latin typeface="Corbel" pitchFamily="34" charset="0"/>
                  </a:rPr>
                  <a:t>Заместитель министра</a:t>
                </a:r>
                <a:endParaRPr lang="en-US" altLang="en-US" sz="1600" b="1" dirty="0">
                  <a:solidFill>
                    <a:srgbClr val="F8F8F8"/>
                  </a:solidFill>
                  <a:latin typeface="Corbel" pitchFamily="34" charset="0"/>
                </a:endParaRPr>
              </a:p>
            </p:txBody>
          </p:sp>
          <p:sp>
            <p:nvSpPr>
              <p:cNvPr id="117" name="Text Box 34"/>
              <p:cNvSpPr txBox="1">
                <a:spLocks noChangeArrowheads="1"/>
              </p:cNvSpPr>
              <p:nvPr/>
            </p:nvSpPr>
            <p:spPr bwMode="white">
              <a:xfrm>
                <a:off x="1091164" y="4350430"/>
                <a:ext cx="2486069" cy="4513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en-US" sz="1600" b="1" dirty="0">
                    <a:solidFill>
                      <a:srgbClr val="F8F8F8"/>
                    </a:solidFill>
                    <a:latin typeface="Corbel" pitchFamily="34" charset="0"/>
                  </a:rPr>
                  <a:t>Заместитель министра</a:t>
                </a:r>
                <a:endParaRPr lang="en-US" altLang="en-US" sz="1600" b="1" dirty="0">
                  <a:solidFill>
                    <a:srgbClr val="F8F8F8"/>
                  </a:solidFill>
                  <a:latin typeface="Corbel" pitchFamily="34" charset="0"/>
                </a:endParaRPr>
              </a:p>
            </p:txBody>
          </p:sp>
          <p:sp>
            <p:nvSpPr>
              <p:cNvPr id="122" name="Text Box 41"/>
              <p:cNvSpPr txBox="1">
                <a:spLocks noChangeArrowheads="1"/>
              </p:cNvSpPr>
              <p:nvPr/>
            </p:nvSpPr>
            <p:spPr bwMode="black">
              <a:xfrm>
                <a:off x="3208861" y="2825345"/>
                <a:ext cx="2750722" cy="861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en-US" b="1" dirty="0">
                    <a:solidFill>
                      <a:srgbClr val="000000"/>
                    </a:solidFill>
                    <a:latin typeface="Corbel" pitchFamily="34" charset="0"/>
                  </a:rPr>
                  <a:t>Министр казначейства и финансов</a:t>
                </a:r>
                <a:endParaRPr lang="en-US" altLang="en-US" b="1" dirty="0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</p:grpSp>
      <p:cxnSp>
        <p:nvCxnSpPr>
          <p:cNvPr id="19" name="Düz Bağlayıcı 18"/>
          <p:cNvCxnSpPr/>
          <p:nvPr/>
        </p:nvCxnSpPr>
        <p:spPr bwMode="auto">
          <a:xfrm>
            <a:off x="3233524" y="5715000"/>
            <a:ext cx="3395876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AutoShape 16"/>
          <p:cNvCxnSpPr>
            <a:cxnSpLocks noChangeShapeType="1"/>
          </p:cNvCxnSpPr>
          <p:nvPr/>
        </p:nvCxnSpPr>
        <p:spPr bwMode="gray">
          <a:xfrm flipV="1">
            <a:off x="979961" y="5649698"/>
            <a:ext cx="1858024" cy="1201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2" name="Group 9"/>
          <p:cNvGrpSpPr>
            <a:grpSpLocks/>
          </p:cNvGrpSpPr>
          <p:nvPr/>
        </p:nvGrpSpPr>
        <p:grpSpPr bwMode="auto">
          <a:xfrm>
            <a:off x="503895" y="5824937"/>
            <a:ext cx="2857500" cy="787119"/>
            <a:chOff x="3623" y="1413"/>
            <a:chExt cx="1321" cy="294"/>
          </a:xfrm>
        </p:grpSpPr>
        <p:sp>
          <p:nvSpPr>
            <p:cNvPr id="138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 dirty="0"/>
            </a:p>
          </p:txBody>
        </p:sp>
        <p:sp>
          <p:nvSpPr>
            <p:cNvPr id="139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0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41" name="Group 5"/>
          <p:cNvGrpSpPr>
            <a:grpSpLocks/>
          </p:cNvGrpSpPr>
          <p:nvPr/>
        </p:nvGrpSpPr>
        <p:grpSpPr bwMode="auto">
          <a:xfrm>
            <a:off x="4267200" y="5853486"/>
            <a:ext cx="3276600" cy="782032"/>
            <a:chOff x="752" y="1413"/>
            <a:chExt cx="1321" cy="294"/>
          </a:xfrm>
        </p:grpSpPr>
        <p:sp>
          <p:nvSpPr>
            <p:cNvPr id="14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659A1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5" name="Text Box 18"/>
          <p:cNvSpPr txBox="1">
            <a:spLocks noChangeArrowheads="1"/>
          </p:cNvSpPr>
          <p:nvPr/>
        </p:nvSpPr>
        <p:spPr bwMode="white">
          <a:xfrm>
            <a:off x="4301925" y="5848635"/>
            <a:ext cx="322451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tr-TR" sz="1400" b="1" dirty="0">
                <a:solidFill>
                  <a:srgbClr val="F8F8F8"/>
                </a:solidFill>
                <a:cs typeface="Arial" charset="0"/>
              </a:rPr>
              <a:t>Обмен информацией об актуальном бюджетном прогнозе и рисках</a:t>
            </a:r>
            <a:endParaRPr lang="en-US" altLang="tr-TR" sz="1400" b="1" i="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146" name="Text Box 18"/>
          <p:cNvSpPr txBox="1">
            <a:spLocks noChangeArrowheads="1"/>
          </p:cNvSpPr>
          <p:nvPr/>
        </p:nvSpPr>
        <p:spPr bwMode="white">
          <a:xfrm>
            <a:off x="522347" y="5833361"/>
            <a:ext cx="27901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tr-TR" sz="1400" b="1" i="0" dirty="0">
                <a:solidFill>
                  <a:srgbClr val="F8F8F8"/>
                </a:solidFill>
                <a:cs typeface="Arial" charset="0"/>
              </a:rPr>
              <a:t>Координация </a:t>
            </a:r>
            <a:r>
              <a:rPr lang="ru-RU" altLang="tr-TR" sz="1400" b="1" i="0" dirty="0" err="1">
                <a:solidFill>
                  <a:srgbClr val="F8F8F8"/>
                </a:solidFill>
                <a:cs typeface="Arial" charset="0"/>
              </a:rPr>
              <a:t>ежедневоного</a:t>
            </a:r>
            <a:r>
              <a:rPr lang="ru-RU" altLang="tr-TR" sz="1400" b="1" i="0" dirty="0">
                <a:solidFill>
                  <a:srgbClr val="F8F8F8"/>
                </a:solidFill>
                <a:cs typeface="Arial" charset="0"/>
              </a:rPr>
              <a:t> управления ликвидностью и долгом</a:t>
            </a:r>
            <a:endParaRPr lang="tr-TR" altLang="tr-TR" sz="1400" b="1" i="0" dirty="0">
              <a:solidFill>
                <a:srgbClr val="F8F8F8"/>
              </a:solidFill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r-TR" altLang="tr-TR" sz="1400" b="1" i="0" dirty="0">
              <a:solidFill>
                <a:srgbClr val="F8F8F8"/>
              </a:solidFill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tr-TR" sz="1400" b="1" i="0" dirty="0">
              <a:solidFill>
                <a:srgbClr val="F8F8F8"/>
              </a:solidFill>
              <a:cs typeface="Arial" charset="0"/>
            </a:endParaRPr>
          </a:p>
        </p:txBody>
      </p:sp>
      <p:cxnSp>
        <p:nvCxnSpPr>
          <p:cNvPr id="147" name="AutoShape 16"/>
          <p:cNvCxnSpPr>
            <a:cxnSpLocks noChangeShapeType="1"/>
          </p:cNvCxnSpPr>
          <p:nvPr/>
        </p:nvCxnSpPr>
        <p:spPr bwMode="gray">
          <a:xfrm flipV="1">
            <a:off x="3218628" y="5616023"/>
            <a:ext cx="3326529" cy="35587"/>
          </a:xfrm>
          <a:prstGeom prst="straightConnector1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dash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tangle 48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321305" cy="1259468"/>
          </a:xfrm>
          <a:noFill/>
          <a:ln/>
        </p:spPr>
        <p:txBody>
          <a:bodyPr/>
          <a:lstStyle/>
          <a:p>
            <a:r>
              <a:rPr lang="ru-RU" altLang="tr-TR" sz="3200" dirty="0">
                <a:latin typeface="Calibri" panose="020F0502020204030204" pitchFamily="34" charset="0"/>
              </a:rPr>
              <a:t>Действующая организационная схема и структура управления ликвидностью и долгом</a:t>
            </a:r>
            <a:r>
              <a:rPr lang="tr-TR" altLang="tr-TR" sz="3200" dirty="0">
                <a:latin typeface="Calibri" panose="020F0502020204030204" pitchFamily="34" charset="0"/>
              </a:rPr>
              <a:t>-I</a:t>
            </a:r>
            <a:endParaRPr lang="en-US" altLang="tr-TR" sz="3200" dirty="0"/>
          </a:p>
        </p:txBody>
      </p:sp>
    </p:spTree>
    <p:extLst>
      <p:ext uri="{BB962C8B-B14F-4D97-AF65-F5344CB8AC3E}">
        <p14:creationId xmlns:p14="http://schemas.microsoft.com/office/powerpoint/2010/main" val="42674968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838200" y="1489757"/>
            <a:ext cx="7264510" cy="2343074"/>
            <a:chOff x="513730" y="1152234"/>
            <a:chExt cx="6938589" cy="3118608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533004" y="3899632"/>
              <a:ext cx="6919315" cy="180164"/>
              <a:chOff x="734" y="3507"/>
              <a:chExt cx="4312" cy="130"/>
            </a:xfrm>
          </p:grpSpPr>
          <p:sp>
            <p:nvSpPr>
              <p:cNvPr id="57347" name="Rectangle 3"/>
              <p:cNvSpPr>
                <a:spLocks noChangeArrowheads="1"/>
              </p:cNvSpPr>
              <p:nvPr/>
            </p:nvSpPr>
            <p:spPr bwMode="gray">
              <a:xfrm>
                <a:off x="735" y="3507"/>
                <a:ext cx="4311" cy="130"/>
              </a:xfrm>
              <a:prstGeom prst="rect">
                <a:avLst/>
              </a:prstGeom>
              <a:gradFill rotWithShape="1">
                <a:gsLst>
                  <a:gs pos="0">
                    <a:srgbClr val="777777">
                      <a:gamma/>
                      <a:tint val="50980"/>
                      <a:invGamma/>
                    </a:srgbClr>
                  </a:gs>
                  <a:gs pos="100000">
                    <a:srgbClr val="777777"/>
                  </a:gs>
                </a:gsLst>
                <a:lin ang="2700000" scaled="1"/>
              </a:gradFill>
              <a:ln w="9525" algn="ctr">
                <a:miter lim="800000"/>
                <a:headEnd/>
                <a:tailEnd/>
              </a:ln>
              <a:effectLst/>
              <a:scene3d>
                <a:camera prst="legacyPerspectiveTop"/>
                <a:lightRig rig="legacyFlat1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rgbClr val="777777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48" name="Line 4"/>
              <p:cNvSpPr>
                <a:spLocks noChangeShapeType="1"/>
              </p:cNvSpPr>
              <p:nvPr/>
            </p:nvSpPr>
            <p:spPr bwMode="gray">
              <a:xfrm>
                <a:off x="734" y="3524"/>
                <a:ext cx="4306" cy="0"/>
              </a:xfrm>
              <a:prstGeom prst="line">
                <a:avLst/>
              </a:prstGeom>
              <a:noFill/>
              <a:ln w="9525">
                <a:solidFill>
                  <a:srgbClr val="F8F8F8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137849" y="1848530"/>
              <a:ext cx="2312863" cy="2062189"/>
              <a:chOff x="3645" y="1684"/>
              <a:chExt cx="1440" cy="1488"/>
            </a:xfrm>
          </p:grpSpPr>
          <p:sp>
            <p:nvSpPr>
              <p:cNvPr id="57350" name="Line 6"/>
              <p:cNvSpPr>
                <a:spLocks noChangeShapeType="1"/>
              </p:cNvSpPr>
              <p:nvPr/>
            </p:nvSpPr>
            <p:spPr bwMode="gray">
              <a:xfrm>
                <a:off x="5077" y="1702"/>
                <a:ext cx="2" cy="1446"/>
              </a:xfrm>
              <a:prstGeom prst="line">
                <a:avLst/>
              </a:prstGeom>
              <a:noFill/>
              <a:ln w="9525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645" y="1684"/>
                <a:ext cx="1440" cy="1488"/>
                <a:chOff x="733" y="2026"/>
                <a:chExt cx="1440" cy="1488"/>
              </a:xfrm>
            </p:grpSpPr>
            <p:sp>
              <p:nvSpPr>
                <p:cNvPr id="57352" name="Rectangle 8"/>
                <p:cNvSpPr>
                  <a:spLocks noChangeArrowheads="1"/>
                </p:cNvSpPr>
                <p:nvPr/>
              </p:nvSpPr>
              <p:spPr bwMode="gray">
                <a:xfrm>
                  <a:off x="733" y="2026"/>
                  <a:ext cx="1440" cy="1488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61176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2" dir="t"/>
                </a:scene3d>
                <a:sp3d extrusionH="176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734" y="2044"/>
                  <a:ext cx="1432" cy="1467"/>
                  <a:chOff x="734" y="2044"/>
                  <a:chExt cx="1432" cy="1467"/>
                </a:xfrm>
              </p:grpSpPr>
              <p:sp>
                <p:nvSpPr>
                  <p:cNvPr id="57354" name="Line 10"/>
                  <p:cNvSpPr>
                    <a:spLocks noChangeShapeType="1"/>
                  </p:cNvSpPr>
                  <p:nvPr/>
                </p:nvSpPr>
                <p:spPr bwMode="gray">
                  <a:xfrm>
                    <a:off x="2163" y="2044"/>
                    <a:ext cx="2" cy="1460"/>
                  </a:xfrm>
                  <a:prstGeom prst="line">
                    <a:avLst/>
                  </a:prstGeom>
                  <a:noFill/>
                  <a:ln w="12700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5" name="Line 11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1449" y="2794"/>
                    <a:ext cx="2" cy="1432"/>
                  </a:xfrm>
                  <a:prstGeom prst="line">
                    <a:avLst/>
                  </a:prstGeom>
                  <a:noFill/>
                  <a:ln w="9525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733" y="2030"/>
                  <a:ext cx="1431" cy="1475"/>
                  <a:chOff x="733" y="2030"/>
                  <a:chExt cx="1431" cy="1475"/>
                </a:xfrm>
              </p:grpSpPr>
              <p:sp>
                <p:nvSpPr>
                  <p:cNvPr id="57357" name="Line 13"/>
                  <p:cNvSpPr>
                    <a:spLocks noChangeShapeType="1"/>
                  </p:cNvSpPr>
                  <p:nvPr/>
                </p:nvSpPr>
                <p:spPr bwMode="gray">
                  <a:xfrm>
                    <a:off x="733" y="2033"/>
                    <a:ext cx="143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8" name="Line 14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3" y="2768"/>
                    <a:ext cx="147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513730" y="1848530"/>
              <a:ext cx="2319288" cy="2062189"/>
              <a:chOff x="766" y="1684"/>
              <a:chExt cx="1444" cy="1488"/>
            </a:xfrm>
          </p:grpSpPr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769" y="1684"/>
                <a:ext cx="1441" cy="1488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770" y="1702"/>
                <a:ext cx="1433" cy="1467"/>
                <a:chOff x="734" y="2044"/>
                <a:chExt cx="1432" cy="1467"/>
              </a:xfrm>
            </p:grpSpPr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766" y="1688"/>
                <a:ext cx="1432" cy="1475"/>
                <a:chOff x="733" y="2030"/>
                <a:chExt cx="1431" cy="1475"/>
              </a:xfrm>
            </p:grpSpPr>
            <p:sp>
              <p:nvSpPr>
                <p:cNvPr id="57365" name="Line 21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6" name="Line 22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2826593" y="1848530"/>
              <a:ext cx="2312863" cy="2062189"/>
              <a:chOff x="733" y="2026"/>
              <a:chExt cx="1440" cy="1488"/>
            </a:xfrm>
          </p:grpSpPr>
          <p:sp>
            <p:nvSpPr>
              <p:cNvPr id="57368" name="Rectangle 24"/>
              <p:cNvSpPr>
                <a:spLocks noChangeArrowheads="1"/>
              </p:cNvSpPr>
              <p:nvPr/>
            </p:nvSpPr>
            <p:spPr bwMode="gray">
              <a:xfrm>
                <a:off x="733" y="2026"/>
                <a:ext cx="1440" cy="14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734" y="2044"/>
                <a:ext cx="1432" cy="1467"/>
                <a:chOff x="734" y="2044"/>
                <a:chExt cx="1432" cy="1467"/>
              </a:xfrm>
            </p:grpSpPr>
            <p:sp>
              <p:nvSpPr>
                <p:cNvPr id="57370" name="Line 26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1" name="Line 27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3" name="Group 28"/>
              <p:cNvGrpSpPr>
                <a:grpSpLocks/>
              </p:cNvGrpSpPr>
              <p:nvPr/>
            </p:nvGrpSpPr>
            <p:grpSpPr bwMode="auto">
              <a:xfrm>
                <a:off x="733" y="2030"/>
                <a:ext cx="1431" cy="1475"/>
                <a:chOff x="733" y="2030"/>
                <a:chExt cx="1431" cy="1475"/>
              </a:xfrm>
            </p:grpSpPr>
            <p:sp>
              <p:nvSpPr>
                <p:cNvPr id="57373" name="Line 29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4" name="Line 30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515336" y="1252602"/>
              <a:ext cx="6936983" cy="598700"/>
              <a:chOff x="767" y="1254"/>
              <a:chExt cx="4319" cy="432"/>
            </a:xfrm>
          </p:grpSpPr>
          <p:sp>
            <p:nvSpPr>
              <p:cNvPr id="57376" name="Freeform 32"/>
              <p:cNvSpPr>
                <a:spLocks/>
              </p:cNvSpPr>
              <p:nvPr/>
            </p:nvSpPr>
            <p:spPr bwMode="gray">
              <a:xfrm>
                <a:off x="767" y="1254"/>
                <a:ext cx="4319" cy="432"/>
              </a:xfrm>
              <a:custGeom>
                <a:avLst/>
                <a:gdLst>
                  <a:gd name="T0" fmla="*/ 0 w 4313"/>
                  <a:gd name="T1" fmla="*/ 96 h 432"/>
                  <a:gd name="T2" fmla="*/ 0 w 4313"/>
                  <a:gd name="T3" fmla="*/ 432 h 432"/>
                  <a:gd name="T4" fmla="*/ 4313 w 4313"/>
                  <a:gd name="T5" fmla="*/ 432 h 432"/>
                  <a:gd name="T6" fmla="*/ 4313 w 4313"/>
                  <a:gd name="T7" fmla="*/ 96 h 432"/>
                  <a:gd name="T8" fmla="*/ 4217 w 4313"/>
                  <a:gd name="T9" fmla="*/ 0 h 432"/>
                  <a:gd name="T10" fmla="*/ 96 w 4313"/>
                  <a:gd name="T11" fmla="*/ 0 h 432"/>
                  <a:gd name="T12" fmla="*/ 0 w 4313"/>
                  <a:gd name="T13" fmla="*/ 9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3" h="432">
                    <a:moveTo>
                      <a:pt x="0" y="96"/>
                    </a:moveTo>
                    <a:lnTo>
                      <a:pt x="0" y="432"/>
                    </a:lnTo>
                    <a:lnTo>
                      <a:pt x="4313" y="432"/>
                    </a:lnTo>
                    <a:lnTo>
                      <a:pt x="4313" y="96"/>
                    </a:lnTo>
                    <a:cubicBezTo>
                      <a:pt x="4313" y="56"/>
                      <a:pt x="4298" y="0"/>
                      <a:pt x="4217" y="0"/>
                    </a:cubicBezTo>
                    <a:lnTo>
                      <a:pt x="96" y="0"/>
                    </a:lnTo>
                    <a:cubicBezTo>
                      <a:pt x="18" y="0"/>
                      <a:pt x="0" y="45"/>
                      <a:pt x="0" y="9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60392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cap="flat" cmpd="sng">
                <a:prstDash val="solid"/>
                <a:round/>
                <a:headEnd/>
                <a:tailEnd/>
              </a:ln>
              <a:effectLst/>
              <a:scene3d>
                <a:camera prst="legacyPerspectiveTop"/>
                <a:lightRig rig="legacyHarsh3" dir="r"/>
              </a:scene3d>
              <a:sp3d extrusionH="1762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/>
            </p:nvSpPr>
            <p:spPr bwMode="gray">
              <a:xfrm>
                <a:off x="856" y="1261"/>
                <a:ext cx="4157" cy="0"/>
              </a:xfrm>
              <a:prstGeom prst="line">
                <a:avLst/>
              </a:prstGeom>
              <a:noFill/>
              <a:ln w="12700">
                <a:solidFill>
                  <a:srgbClr val="F8F8F8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/>
            </p:nvSpPr>
            <p:spPr bwMode="gray">
              <a:xfrm>
                <a:off x="776" y="1680"/>
                <a:ext cx="4304" cy="0"/>
              </a:xfrm>
              <a:prstGeom prst="line">
                <a:avLst/>
              </a:prstGeom>
              <a:noFill/>
              <a:ln w="12700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7380" name="Text Box 36"/>
            <p:cNvSpPr txBox="1">
              <a:spLocks noChangeArrowheads="1"/>
            </p:cNvSpPr>
            <p:nvPr/>
          </p:nvSpPr>
          <p:spPr bwMode="white">
            <a:xfrm>
              <a:off x="813517" y="1352158"/>
              <a:ext cx="5342071" cy="4506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600" b="1" dirty="0">
                  <a:solidFill>
                    <a:srgbClr val="FFFFFF"/>
                  </a:solidFill>
                  <a:cs typeface="Arial" charset="0"/>
                </a:rPr>
                <a:t>Комитет по управлению долгом и риском</a:t>
              </a:r>
              <a:endParaRPr lang="en-US" altLang="tr-TR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579496" y="1874610"/>
              <a:ext cx="2386380" cy="229402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000" b="1" u="sng" dirty="0">
                  <a:solidFill>
                    <a:schemeClr val="bg1"/>
                  </a:solidFill>
                  <a:cs typeface="Arial" charset="0"/>
                </a:rPr>
                <a:t>Состав</a:t>
              </a:r>
              <a:endParaRPr lang="tr-TR" altLang="tr-TR" sz="1000" b="1" u="sng" dirty="0">
                <a:solidFill>
                  <a:schemeClr val="bg1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Министр</a:t>
              </a:r>
              <a:r>
                <a:rPr lang="tr-TR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 (</a:t>
              </a: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председательствует на важных заседаниях</a:t>
              </a:r>
              <a:r>
                <a:rPr lang="tr-TR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Заместитель министра</a:t>
              </a:r>
              <a:r>
                <a:rPr lang="tr-TR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 (</a:t>
              </a: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председательствует на обычных заседаниях</a:t>
              </a:r>
              <a:r>
                <a:rPr lang="tr-TR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Департамент управления долгом</a:t>
              </a:r>
              <a:endParaRPr lang="tr-TR" altLang="tr-TR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Департамент госфинансов</a:t>
              </a:r>
              <a:endParaRPr lang="tr-TR" altLang="tr-TR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Департамент по ВЭД</a:t>
              </a:r>
              <a:endParaRPr lang="tr-TR" altLang="tr-TR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Департамент программ и </a:t>
              </a:r>
              <a:r>
                <a:rPr lang="ru-RU" altLang="tr-TR" sz="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экономических  исследований</a:t>
              </a:r>
              <a:endParaRPr lang="en-US" altLang="tr-TR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57382" name="Text Box 38"/>
            <p:cNvSpPr txBox="1">
              <a:spLocks noChangeArrowheads="1"/>
            </p:cNvSpPr>
            <p:nvPr/>
          </p:nvSpPr>
          <p:spPr bwMode="auto">
            <a:xfrm>
              <a:off x="2866703" y="1741269"/>
              <a:ext cx="2298410" cy="252957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000" b="1" u="sng" dirty="0">
                  <a:solidFill>
                    <a:schemeClr val="bg1"/>
                  </a:solidFill>
                  <a:cs typeface="Arial" charset="0"/>
                </a:rPr>
                <a:t>Функции и обязанности</a:t>
              </a:r>
            </a:p>
            <a:p>
              <a:pPr algn="ctr">
                <a:spcBef>
                  <a:spcPct val="50000"/>
                </a:spcBef>
              </a:pPr>
              <a:endParaRPr lang="tr-TR" altLang="tr-TR" sz="1000" b="1" u="sng" dirty="0">
                <a:solidFill>
                  <a:schemeClr val="bg1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cs typeface="Arial" charset="0"/>
                </a:rPr>
                <a:t>Определение стратегий заимствований и управления ликвидностью  и лимитов по риску (ежегодно, на 3-летний период)</a:t>
              </a:r>
              <a:endParaRPr lang="tr-TR" altLang="tr-TR" sz="800" dirty="0">
                <a:solidFill>
                  <a:schemeClr val="bg1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cs typeface="Arial" charset="0"/>
                </a:rPr>
                <a:t>Контроль за соблюдением таких стратегий и лимитов</a:t>
              </a:r>
              <a:endParaRPr lang="tr-TR" altLang="tr-TR" sz="800" dirty="0">
                <a:solidFill>
                  <a:schemeClr val="bg1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800" dirty="0">
                  <a:solidFill>
                    <a:schemeClr val="bg1"/>
                  </a:solidFill>
                  <a:cs typeface="Arial" charset="0"/>
                </a:rPr>
                <a:t>Формулирование стратегий для гарантий Казначейства, </a:t>
              </a:r>
              <a:r>
                <a:rPr lang="ru-RU" altLang="tr-TR" sz="800" dirty="0" err="1">
                  <a:solidFill>
                    <a:schemeClr val="bg1"/>
                  </a:solidFill>
                  <a:cs typeface="Arial" charset="0"/>
                </a:rPr>
                <a:t>перекредитования</a:t>
              </a:r>
              <a:r>
                <a:rPr lang="ru-RU" altLang="tr-TR" sz="800" dirty="0">
                  <a:solidFill>
                    <a:schemeClr val="bg1"/>
                  </a:solidFill>
                  <a:cs typeface="Arial" charset="0"/>
                </a:rPr>
                <a:t> и работы с дебиторской задолженностью</a:t>
              </a:r>
              <a:endParaRPr lang="tr-TR" altLang="tr-TR" sz="800" dirty="0">
                <a:solidFill>
                  <a:schemeClr val="bg1"/>
                </a:solidFill>
                <a:cs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100" b="1" u="sng" dirty="0">
                <a:cs typeface="Arial" charset="0"/>
              </a:endParaRPr>
            </a:p>
          </p:txBody>
        </p:sp>
        <p:sp>
          <p:nvSpPr>
            <p:cNvPr id="57383" name="Text Box 39"/>
            <p:cNvSpPr txBox="1">
              <a:spLocks noChangeArrowheads="1"/>
            </p:cNvSpPr>
            <p:nvPr/>
          </p:nvSpPr>
          <p:spPr bwMode="auto">
            <a:xfrm>
              <a:off x="5149092" y="1889855"/>
              <a:ext cx="2173128" cy="20994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tr-TR" sz="1000" b="1" u="sng" dirty="0">
                  <a:solidFill>
                    <a:schemeClr val="bg1"/>
                  </a:solidFill>
                  <a:cs typeface="Arial" charset="0"/>
                </a:rPr>
                <a:t>Координация и техническая работа</a:t>
              </a:r>
              <a:endParaRPr lang="tr-TR" altLang="tr-TR" sz="1000" b="1" u="sng" dirty="0">
                <a:solidFill>
                  <a:schemeClr val="bg1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chemeClr val="bg1"/>
                  </a:solidFill>
                  <a:cs typeface="Arial" charset="0"/>
                </a:rPr>
                <a:t>Выполняется  организационно-контрольным подразделением</a:t>
              </a:r>
              <a:endParaRPr lang="tr-TR" altLang="tr-TR" sz="900" dirty="0">
                <a:solidFill>
                  <a:schemeClr val="bg1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chemeClr val="bg1"/>
                  </a:solidFill>
                  <a:cs typeface="Arial" charset="0"/>
                </a:rPr>
                <a:t>Техническая работа и анализ издержек и рисков, связанных с заимствованиями</a:t>
              </a:r>
              <a:endParaRPr lang="tr-TR" altLang="tr-TR" sz="900" dirty="0">
                <a:solidFill>
                  <a:schemeClr val="bg1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chemeClr val="bg1"/>
                  </a:solidFill>
                  <a:cs typeface="Arial" charset="0"/>
                </a:rPr>
                <a:t>Представление Комитету анализа, докладов и предложений</a:t>
              </a:r>
              <a:endParaRPr lang="en-US" altLang="tr-TR" sz="1600" b="1" u="sng" dirty="0">
                <a:solidFill>
                  <a:schemeClr val="bg1"/>
                </a:solidFill>
                <a:cs typeface="Arial" charset="0"/>
              </a:endParaRPr>
            </a:p>
          </p:txBody>
        </p: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5856758" y="1152234"/>
              <a:ext cx="1008664" cy="679341"/>
              <a:chOff x="0" y="2784"/>
              <a:chExt cx="1396" cy="1150"/>
            </a:xfrm>
          </p:grpSpPr>
          <p:sp>
            <p:nvSpPr>
              <p:cNvPr id="57385" name="Freeform 41"/>
              <p:cNvSpPr>
                <a:spLocks/>
              </p:cNvSpPr>
              <p:nvPr/>
            </p:nvSpPr>
            <p:spPr bwMode="gray">
              <a:xfrm flipH="1">
                <a:off x="626" y="3581"/>
                <a:ext cx="648" cy="334"/>
              </a:xfrm>
              <a:custGeom>
                <a:avLst/>
                <a:gdLst>
                  <a:gd name="T0" fmla="*/ 0 w 335"/>
                  <a:gd name="T1" fmla="*/ 166 h 173"/>
                  <a:gd name="T2" fmla="*/ 58 w 335"/>
                  <a:gd name="T3" fmla="*/ 173 h 173"/>
                  <a:gd name="T4" fmla="*/ 297 w 335"/>
                  <a:gd name="T5" fmla="*/ 32 h 173"/>
                  <a:gd name="T6" fmla="*/ 289 w 335"/>
                  <a:gd name="T7" fmla="*/ 8 h 173"/>
                  <a:gd name="T8" fmla="*/ 223 w 335"/>
                  <a:gd name="T9" fmla="*/ 26 h 173"/>
                  <a:gd name="T10" fmla="*/ 0 w 335"/>
                  <a:gd name="T11" fmla="*/ 16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73">
                    <a:moveTo>
                      <a:pt x="0" y="166"/>
                    </a:moveTo>
                    <a:lnTo>
                      <a:pt x="58" y="173"/>
                    </a:lnTo>
                    <a:lnTo>
                      <a:pt x="297" y="32"/>
                    </a:lnTo>
                    <a:cubicBezTo>
                      <a:pt x="335" y="5"/>
                      <a:pt x="301" y="9"/>
                      <a:pt x="289" y="8"/>
                    </a:cubicBezTo>
                    <a:cubicBezTo>
                      <a:pt x="277" y="7"/>
                      <a:pt x="271" y="0"/>
                      <a:pt x="223" y="26"/>
                    </a:cubicBezTo>
                    <a:lnTo>
                      <a:pt x="0" y="1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6" name="Freeform 42"/>
              <p:cNvSpPr>
                <a:spLocks/>
              </p:cNvSpPr>
              <p:nvPr/>
            </p:nvSpPr>
            <p:spPr bwMode="gray">
              <a:xfrm flipH="1">
                <a:off x="242" y="3494"/>
                <a:ext cx="709" cy="328"/>
              </a:xfrm>
              <a:custGeom>
                <a:avLst/>
                <a:gdLst>
                  <a:gd name="T0" fmla="*/ 0 w 367"/>
                  <a:gd name="T1" fmla="*/ 158 h 170"/>
                  <a:gd name="T2" fmla="*/ 80 w 367"/>
                  <a:gd name="T3" fmla="*/ 170 h 170"/>
                  <a:gd name="T4" fmla="*/ 332 w 367"/>
                  <a:gd name="T5" fmla="*/ 37 h 170"/>
                  <a:gd name="T6" fmla="*/ 292 w 367"/>
                  <a:gd name="T7" fmla="*/ 1 h 170"/>
                  <a:gd name="T8" fmla="*/ 230 w 367"/>
                  <a:gd name="T9" fmla="*/ 29 h 170"/>
                  <a:gd name="T10" fmla="*/ 0 w 367"/>
                  <a:gd name="T11" fmla="*/ 158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7" h="170">
                    <a:moveTo>
                      <a:pt x="0" y="158"/>
                    </a:moveTo>
                    <a:lnTo>
                      <a:pt x="80" y="170"/>
                    </a:lnTo>
                    <a:lnTo>
                      <a:pt x="332" y="37"/>
                    </a:lnTo>
                    <a:cubicBezTo>
                      <a:pt x="367" y="9"/>
                      <a:pt x="309" y="2"/>
                      <a:pt x="292" y="1"/>
                    </a:cubicBezTo>
                    <a:cubicBezTo>
                      <a:pt x="280" y="0"/>
                      <a:pt x="279" y="3"/>
                      <a:pt x="230" y="29"/>
                    </a:cubicBezTo>
                    <a:lnTo>
                      <a:pt x="0" y="15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7" name="Freeform 43"/>
              <p:cNvSpPr>
                <a:spLocks/>
              </p:cNvSpPr>
              <p:nvPr/>
            </p:nvSpPr>
            <p:spPr bwMode="gray">
              <a:xfrm flipH="1">
                <a:off x="0" y="3648"/>
                <a:ext cx="593" cy="276"/>
              </a:xfrm>
              <a:custGeom>
                <a:avLst/>
                <a:gdLst>
                  <a:gd name="T0" fmla="*/ 0 w 307"/>
                  <a:gd name="T1" fmla="*/ 134 h 143"/>
                  <a:gd name="T2" fmla="*/ 66 w 307"/>
                  <a:gd name="T3" fmla="*/ 143 h 143"/>
                  <a:gd name="T4" fmla="*/ 282 w 307"/>
                  <a:gd name="T5" fmla="*/ 35 h 143"/>
                  <a:gd name="T6" fmla="*/ 219 w 307"/>
                  <a:gd name="T7" fmla="*/ 17 h 143"/>
                  <a:gd name="T8" fmla="*/ 0 w 307"/>
                  <a:gd name="T9" fmla="*/ 1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143">
                    <a:moveTo>
                      <a:pt x="0" y="134"/>
                    </a:moveTo>
                    <a:lnTo>
                      <a:pt x="66" y="143"/>
                    </a:lnTo>
                    <a:lnTo>
                      <a:pt x="282" y="35"/>
                    </a:lnTo>
                    <a:cubicBezTo>
                      <a:pt x="307" y="14"/>
                      <a:pt x="266" y="0"/>
                      <a:pt x="219" y="17"/>
                    </a:cubicBezTo>
                    <a:lnTo>
                      <a:pt x="0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384" y="2784"/>
                <a:ext cx="1012" cy="1150"/>
                <a:chOff x="313" y="2400"/>
                <a:chExt cx="1349" cy="1534"/>
              </a:xfrm>
            </p:grpSpPr>
            <p:sp>
              <p:nvSpPr>
                <p:cNvPr id="57389" name="Freeform 45"/>
                <p:cNvSpPr>
                  <a:spLocks/>
                </p:cNvSpPr>
                <p:nvPr/>
              </p:nvSpPr>
              <p:spPr bwMode="gray">
                <a:xfrm flipH="1">
                  <a:off x="1229" y="2814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33725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/>
              </p:nvSpPr>
              <p:spPr bwMode="gray">
                <a:xfrm flipH="1">
                  <a:off x="700" y="2400"/>
                  <a:ext cx="545" cy="1380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0392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8900000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/>
              </p:nvSpPr>
              <p:spPr bwMode="gray">
                <a:xfrm flipH="1">
                  <a:off x="313" y="2837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7392" name="Rectangle 48"/>
          <p:cNvSpPr>
            <a:spLocks noGrp="1" noChangeArrowheads="1"/>
          </p:cNvSpPr>
          <p:nvPr>
            <p:ph type="title"/>
          </p:nvPr>
        </p:nvSpPr>
        <p:spPr>
          <a:xfrm>
            <a:off x="310036" y="116468"/>
            <a:ext cx="9087469" cy="1143000"/>
          </a:xfrm>
          <a:noFill/>
          <a:ln/>
        </p:spPr>
        <p:txBody>
          <a:bodyPr/>
          <a:lstStyle/>
          <a:p>
            <a:r>
              <a:rPr lang="ru-RU" altLang="tr-TR" sz="3200" dirty="0">
                <a:latin typeface="Calibri" panose="020F0502020204030204" pitchFamily="34" charset="0"/>
              </a:rPr>
              <a:t>Действующая организационная схема и структура управления ликвидностью и долгом</a:t>
            </a:r>
            <a:r>
              <a:rPr lang="tr-TR" altLang="tr-TR" sz="3200" dirty="0">
                <a:latin typeface="Calibri" panose="020F0502020204030204" pitchFamily="34" charset="0"/>
              </a:rPr>
              <a:t>-II</a:t>
            </a:r>
            <a:endParaRPr lang="en-US" altLang="tr-TR" sz="3200" dirty="0"/>
          </a:p>
        </p:txBody>
      </p:sp>
      <p:grpSp>
        <p:nvGrpSpPr>
          <p:cNvPr id="24" name="Grup 23"/>
          <p:cNvGrpSpPr/>
          <p:nvPr/>
        </p:nvGrpSpPr>
        <p:grpSpPr>
          <a:xfrm>
            <a:off x="973518" y="4245874"/>
            <a:ext cx="6646482" cy="2486479"/>
            <a:chOff x="973518" y="4245874"/>
            <a:chExt cx="6361551" cy="2486479"/>
          </a:xfrm>
        </p:grpSpPr>
        <p:sp>
          <p:nvSpPr>
            <p:cNvPr id="51" name="AutoShape 3"/>
            <p:cNvSpPr>
              <a:spLocks noChangeArrowheads="1"/>
            </p:cNvSpPr>
            <p:nvPr/>
          </p:nvSpPr>
          <p:spPr bwMode="gray">
            <a:xfrm>
              <a:off x="4775176" y="4637745"/>
              <a:ext cx="2513437" cy="2094608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4831186" y="4683003"/>
              <a:ext cx="2384614" cy="1815852"/>
            </a:xfrm>
            <a:prstGeom prst="roundRect">
              <a:avLst>
                <a:gd name="adj" fmla="val 7912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38039"/>
                          <a:invGamma/>
                        </a:schemeClr>
                      </a:gs>
                      <a:gs pos="100000">
                        <a:schemeClr val="accent1">
                          <a:alpha val="50000"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73518" y="4245874"/>
              <a:ext cx="2520437" cy="324535"/>
              <a:chOff x="752" y="1413"/>
              <a:chExt cx="1321" cy="294"/>
            </a:xfrm>
          </p:grpSpPr>
          <p:sp>
            <p:nvSpPr>
              <p:cNvPr id="82" name="AutoShape 6"/>
              <p:cNvSpPr>
                <a:spLocks noChangeArrowheads="1"/>
              </p:cNvSpPr>
              <p:nvPr/>
            </p:nvSpPr>
            <p:spPr bwMode="gray">
              <a:xfrm>
                <a:off x="752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7921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659A1E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3" name="AutoShape 7"/>
              <p:cNvSpPr>
                <a:spLocks noChangeArrowheads="1"/>
              </p:cNvSpPr>
              <p:nvPr/>
            </p:nvSpPr>
            <p:spPr bwMode="gray">
              <a:xfrm flipH="1">
                <a:off x="200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4" name="AutoShape 8"/>
              <p:cNvSpPr>
                <a:spLocks noChangeArrowheads="1"/>
              </p:cNvSpPr>
              <p:nvPr/>
            </p:nvSpPr>
            <p:spPr bwMode="gray">
              <a:xfrm>
                <a:off x="766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9" name="Group 9"/>
            <p:cNvGrpSpPr>
              <a:grpSpLocks/>
            </p:cNvGrpSpPr>
            <p:nvPr/>
          </p:nvGrpSpPr>
          <p:grpSpPr bwMode="auto">
            <a:xfrm>
              <a:off x="4752773" y="4245874"/>
              <a:ext cx="2520437" cy="324535"/>
              <a:chOff x="3623" y="1413"/>
              <a:chExt cx="1321" cy="294"/>
            </a:xfrm>
          </p:grpSpPr>
          <p:sp>
            <p:nvSpPr>
              <p:cNvPr id="79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0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5" name="AutoShape 13"/>
            <p:cNvSpPr>
              <a:spLocks noChangeArrowheads="1"/>
            </p:cNvSpPr>
            <p:nvPr/>
          </p:nvSpPr>
          <p:spPr bwMode="gray">
            <a:xfrm>
              <a:off x="1006896" y="4703544"/>
              <a:ext cx="2513434" cy="1814748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white">
            <a:xfrm>
              <a:off x="1208759" y="4301067"/>
              <a:ext cx="21592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1200" b="1" dirty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Ежегодные заседания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white">
            <a:xfrm>
              <a:off x="5035622" y="4301067"/>
              <a:ext cx="19743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1200" b="1" dirty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Ежемесячные заседания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blackGray">
            <a:xfrm rot="10806395" flipH="1" flipV="1">
              <a:off x="3571106" y="4674736"/>
              <a:ext cx="1141198" cy="525438"/>
            </a:xfrm>
            <a:prstGeom prst="rightArrow">
              <a:avLst>
                <a:gd name="adj1" fmla="val 46509"/>
                <a:gd name="adj2" fmla="val 37621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5018132" y="4683003"/>
              <a:ext cx="224172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ru-RU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Оценка макроэкономического прогноза</a:t>
              </a:r>
              <a:endParaRPr lang="en-US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5018132" y="5590929"/>
              <a:ext cx="198134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en-US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Вопросы долга и риска</a:t>
              </a:r>
              <a:endParaRPr lang="en-US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1" name="Text Box 19"/>
            <p:cNvSpPr txBox="1">
              <a:spLocks noChangeArrowheads="1"/>
            </p:cNvSpPr>
            <p:nvPr/>
          </p:nvSpPr>
          <p:spPr bwMode="gray">
            <a:xfrm>
              <a:off x="4914500" y="5056920"/>
              <a:ext cx="2217985" cy="507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Ситуация в мировой экономике</a:t>
              </a:r>
              <a:endParaRPr lang="tr-TR" altLang="tr-TR" sz="9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Макроэкономические показатели</a:t>
              </a:r>
              <a:endParaRPr lang="tr-TR" altLang="tr-TR" sz="9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Обзор финансового сектора</a:t>
              </a:r>
              <a:endParaRPr lang="en-US" altLang="tr-TR" sz="9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gray">
            <a:xfrm>
              <a:off x="4831185" y="5809023"/>
              <a:ext cx="2503884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Фактические и прогнозные показатели бюджета</a:t>
              </a:r>
              <a:endParaRPr lang="tr-TR" altLang="tr-TR" sz="9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Фактические и прогнозные показатели ликвидности</a:t>
              </a:r>
              <a:endParaRPr lang="tr-TR" altLang="tr-TR" sz="9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Рынки внешних и внутренних заимствований</a:t>
              </a: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ru-RU" altLang="tr-TR" sz="900" dirty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Обзор рисков</a:t>
              </a:r>
              <a:endParaRPr lang="en-US" altLang="tr-TR" sz="9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grpSp>
          <p:nvGrpSpPr>
            <p:cNvPr id="20" name="Group 21"/>
            <p:cNvGrpSpPr>
              <a:grpSpLocks/>
            </p:cNvGrpSpPr>
            <p:nvPr/>
          </p:nvGrpSpPr>
          <p:grpSpPr bwMode="auto">
            <a:xfrm>
              <a:off x="4891397" y="4784558"/>
              <a:ext cx="148426" cy="117009"/>
              <a:chOff x="2928" y="2208"/>
              <a:chExt cx="262" cy="262"/>
            </a:xfrm>
          </p:grpSpPr>
          <p:sp>
            <p:nvSpPr>
              <p:cNvPr id="77" name="Oval 22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Oval 23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1" name="Group 24"/>
            <p:cNvGrpSpPr>
              <a:grpSpLocks/>
            </p:cNvGrpSpPr>
            <p:nvPr/>
          </p:nvGrpSpPr>
          <p:grpSpPr bwMode="auto">
            <a:xfrm>
              <a:off x="4891397" y="5681997"/>
              <a:ext cx="148426" cy="117009"/>
              <a:chOff x="2928" y="2208"/>
              <a:chExt cx="262" cy="262"/>
            </a:xfrm>
          </p:grpSpPr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" name="Oval 26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66" name="AutoShape 28"/>
            <p:cNvSpPr>
              <a:spLocks noChangeArrowheads="1"/>
            </p:cNvSpPr>
            <p:nvPr/>
          </p:nvSpPr>
          <p:spPr bwMode="gray">
            <a:xfrm>
              <a:off x="1040730" y="4795597"/>
              <a:ext cx="2380413" cy="40622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7" name="AutoShape 29"/>
            <p:cNvSpPr>
              <a:spLocks noChangeArrowheads="1"/>
            </p:cNvSpPr>
            <p:nvPr/>
          </p:nvSpPr>
          <p:spPr bwMode="gray">
            <a:xfrm>
              <a:off x="1005693" y="5396156"/>
              <a:ext cx="2362335" cy="34434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8" name="AutoShape 30"/>
            <p:cNvSpPr>
              <a:spLocks noChangeArrowheads="1"/>
            </p:cNvSpPr>
            <p:nvPr/>
          </p:nvSpPr>
          <p:spPr bwMode="gray">
            <a:xfrm>
              <a:off x="1022489" y="5867928"/>
              <a:ext cx="2380413" cy="51648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gray">
            <a:xfrm>
              <a:off x="1068734" y="4848582"/>
              <a:ext cx="2235757" cy="424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Основные годовые стратегии </a:t>
              </a:r>
            </a:p>
            <a:p>
              <a:pPr algn="l">
                <a:lnSpc>
                  <a:spcPct val="90000"/>
                </a:lnSpc>
              </a:pP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   и лимиты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gray">
            <a:xfrm>
              <a:off x="1103233" y="5380558"/>
              <a:ext cx="1780076" cy="424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Ежегодная программа </a:t>
              </a:r>
            </a:p>
            <a:p>
              <a:pPr algn="l">
                <a:lnSpc>
                  <a:spcPct val="90000"/>
                </a:lnSpc>
              </a:pP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   заимствований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gray">
            <a:xfrm>
              <a:off x="1168114" y="5959678"/>
              <a:ext cx="1749328" cy="424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Лимиты по гарантиям</a:t>
              </a:r>
            </a:p>
            <a:p>
              <a:pPr algn="l">
                <a:lnSpc>
                  <a:spcPct val="90000"/>
                </a:lnSpc>
              </a:pPr>
              <a:r>
                <a:rPr lang="ru-RU" altLang="tr-TR" sz="1200" b="1" dirty="0">
                  <a:latin typeface="Candara" pitchFamily="34" charset="0"/>
                  <a:cs typeface="Arial" charset="0"/>
                </a:rPr>
                <a:t>   по </a:t>
              </a:r>
              <a:r>
                <a:rPr lang="ru-RU" altLang="tr-TR" sz="1200" b="1" dirty="0" err="1">
                  <a:latin typeface="Candara" pitchFamily="34" charset="0"/>
                  <a:cs typeface="Arial" charset="0"/>
                </a:rPr>
                <a:t>перекредитованию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2" name="AutoShape 34"/>
            <p:cNvSpPr>
              <a:spLocks noChangeArrowheads="1"/>
            </p:cNvSpPr>
            <p:nvPr/>
          </p:nvSpPr>
          <p:spPr bwMode="blackGray">
            <a:xfrm rot="10793605" flipV="1">
              <a:off x="3563810" y="5112688"/>
              <a:ext cx="1143999" cy="525438"/>
            </a:xfrm>
            <a:prstGeom prst="rightArrow">
              <a:avLst>
                <a:gd name="adj1" fmla="val 46509"/>
                <a:gd name="adj2" fmla="val 37713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96" name="AutoShape 12"/>
          <p:cNvSpPr>
            <a:spLocks noChangeArrowheads="1"/>
          </p:cNvSpPr>
          <p:nvPr/>
        </p:nvSpPr>
        <p:spPr bwMode="gray">
          <a:xfrm>
            <a:off x="3760704" y="5709688"/>
            <a:ext cx="1161340" cy="827563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3" name="Grup 22"/>
          <p:cNvGrpSpPr/>
          <p:nvPr/>
        </p:nvGrpSpPr>
        <p:grpSpPr>
          <a:xfrm>
            <a:off x="3821934" y="5727709"/>
            <a:ext cx="1031837" cy="790583"/>
            <a:chOff x="3588797" y="5912251"/>
            <a:chExt cx="1031837" cy="790583"/>
          </a:xfrm>
        </p:grpSpPr>
        <p:sp>
          <p:nvSpPr>
            <p:cNvPr id="92" name="AutoShape 17"/>
            <p:cNvSpPr>
              <a:spLocks noChangeArrowheads="1"/>
            </p:cNvSpPr>
            <p:nvPr/>
          </p:nvSpPr>
          <p:spPr bwMode="gray">
            <a:xfrm>
              <a:off x="3638122" y="5919595"/>
              <a:ext cx="982512" cy="78323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5" name="Text Box 9"/>
            <p:cNvSpPr txBox="1">
              <a:spLocks noChangeArrowheads="1"/>
            </p:cNvSpPr>
            <p:nvPr/>
          </p:nvSpPr>
          <p:spPr bwMode="gray">
            <a:xfrm>
              <a:off x="3588797" y="5912251"/>
              <a:ext cx="103136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tr-TR" sz="900" b="1" i="0" dirty="0">
                  <a:solidFill>
                    <a:srgbClr val="000000"/>
                  </a:solidFill>
                  <a:cs typeface="Arial" charset="0"/>
                </a:rPr>
                <a:t>Полномочия в части управления ликвидностью и долгом</a:t>
              </a:r>
              <a:endParaRPr lang="tr-TR" altLang="tr-TR" sz="900" b="1" i="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19973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ltGray">
          <a:xfrm>
            <a:off x="3486859" y="1669589"/>
            <a:ext cx="2959028" cy="1721411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ltGray">
          <a:xfrm>
            <a:off x="3896345" y="1558548"/>
            <a:ext cx="477837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ltGray">
          <a:xfrm>
            <a:off x="210487" y="1757094"/>
            <a:ext cx="3077406" cy="1696413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ltGray">
          <a:xfrm>
            <a:off x="495920" y="1530766"/>
            <a:ext cx="477838" cy="4873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000" b="1"/>
          </a:p>
        </p:txBody>
      </p:sp>
      <p:sp>
        <p:nvSpPr>
          <p:cNvPr id="77835" name="Rectangle 121"/>
          <p:cNvSpPr>
            <a:spLocks noGrp="1" noChangeArrowheads="1"/>
          </p:cNvSpPr>
          <p:nvPr>
            <p:ph type="title" idx="4294967295"/>
          </p:nvPr>
        </p:nvSpPr>
        <p:spPr>
          <a:xfrm>
            <a:off x="684253" y="248581"/>
            <a:ext cx="8279079" cy="957262"/>
          </a:xfrm>
        </p:spPr>
        <p:txBody>
          <a:bodyPr/>
          <a:lstStyle/>
          <a:p>
            <a:r>
              <a:rPr lang="ru-RU" altLang="tr-TR" sz="2800" dirty="0">
                <a:latin typeface="Calibri" panose="020F0502020204030204" pitchFamily="34" charset="0"/>
              </a:rPr>
              <a:t>Меры, предпринятые для ограничения последствий пандемии</a:t>
            </a:r>
            <a:r>
              <a:rPr lang="tr-TR" altLang="tr-TR" sz="2800" dirty="0">
                <a:latin typeface="Calibri" panose="020F0502020204030204" pitchFamily="34" charset="0"/>
              </a:rPr>
              <a:t> </a:t>
            </a:r>
            <a:br>
              <a:rPr lang="tr-TR" altLang="tr-TR" sz="3200" dirty="0">
                <a:latin typeface="Calibri" panose="020F0502020204030204" pitchFamily="34" charset="0"/>
              </a:rPr>
            </a:br>
            <a:endParaRPr lang="en-US" altLang="tr-TR" sz="3200" dirty="0">
              <a:latin typeface="Calibri" panose="020F0502020204030204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gray">
          <a:xfrm>
            <a:off x="337170" y="2128026"/>
            <a:ext cx="2759075" cy="12624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0" name="Text Box 18"/>
          <p:cNvSpPr txBox="1">
            <a:spLocks noChangeArrowheads="1"/>
          </p:cNvSpPr>
          <p:nvPr/>
        </p:nvSpPr>
        <p:spPr bwMode="black">
          <a:xfrm>
            <a:off x="590376" y="1773283"/>
            <a:ext cx="2971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tr-TR" sz="12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Меры  на стороне бюджета</a:t>
            </a:r>
            <a:endParaRPr lang="en-US" altLang="tr-TR" sz="12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1" name="Text Box 9"/>
          <p:cNvSpPr txBox="1">
            <a:spLocks noChangeArrowheads="1"/>
          </p:cNvSpPr>
          <p:nvPr/>
        </p:nvSpPr>
        <p:spPr bwMode="gray">
          <a:xfrm>
            <a:off x="261355" y="2094007"/>
            <a:ext cx="3295177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Отсрочка уплаты налогов и социальных взносов </a:t>
            </a:r>
          </a:p>
          <a:p>
            <a:pPr algn="l"/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      для некоторых отраслей и МП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Снижение НДС для некоторых отраслей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Материальная помощь 5,5 млн малоимущих семей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Увеличение минимального размера месячной пенсии</a:t>
            </a:r>
            <a:r>
              <a:rPr lang="en-US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Премии работникам сферы общественного здравоохранения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Пакет мер поддержки МСП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Прочее</a:t>
            </a:r>
            <a:r>
              <a: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tr-TR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endParaRPr lang="en-US" altLang="tr-TR" sz="10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gray">
          <a:xfrm>
            <a:off x="3585003" y="2150859"/>
            <a:ext cx="2681127" cy="1073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Text Box 18"/>
          <p:cNvSpPr txBox="1">
            <a:spLocks noChangeArrowheads="1"/>
          </p:cNvSpPr>
          <p:nvPr/>
        </p:nvSpPr>
        <p:spPr bwMode="black">
          <a:xfrm>
            <a:off x="3616858" y="1669589"/>
            <a:ext cx="31199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ru-RU" altLang="tr-TR" sz="14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Меры ФССБ </a:t>
            </a:r>
          </a:p>
          <a:p>
            <a:pPr eaLnBrk="1" hangingPunct="1">
              <a:spcBef>
                <a:spcPts val="0"/>
              </a:spcBef>
            </a:pPr>
            <a:r>
              <a:rPr lang="ru-RU" altLang="tr-TR" sz="14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в области занятости</a:t>
            </a:r>
            <a:endParaRPr lang="en-US" altLang="tr-TR" sz="1400" b="1" dirty="0">
              <a:solidFill>
                <a:schemeClr val="bg1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7" name="Text Box 9"/>
          <p:cNvSpPr txBox="1">
            <a:spLocks noChangeArrowheads="1"/>
          </p:cNvSpPr>
          <p:nvPr/>
        </p:nvSpPr>
        <p:spPr bwMode="gray">
          <a:xfrm>
            <a:off x="3616858" y="2236355"/>
            <a:ext cx="278394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Краткосрочные выплаты для сохранения занятости</a:t>
            </a:r>
            <a:r>
              <a: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Выплаты в поддержку заработной платы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Пособия по безработице</a:t>
            </a:r>
            <a:r>
              <a: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Поддержка минимальной заработной платы</a:t>
            </a:r>
            <a:endParaRPr lang="tr-TR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Прочее</a:t>
            </a:r>
            <a:endParaRPr lang="en-US" altLang="tr-TR" sz="900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565037" y="1565691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 dirty="0"/>
              <a:t>1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3994037" y="1609724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2000" b="1" dirty="0"/>
              <a:t>2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06212" y="1530766"/>
            <a:ext cx="2699980" cy="2354913"/>
            <a:chOff x="2853480" y="3882171"/>
            <a:chExt cx="3514181" cy="2354913"/>
          </a:xfrm>
        </p:grpSpPr>
        <p:sp>
          <p:nvSpPr>
            <p:cNvPr id="77828" name="AutoShape 4"/>
            <p:cNvSpPr>
              <a:spLocks noChangeArrowheads="1"/>
            </p:cNvSpPr>
            <p:nvPr/>
          </p:nvSpPr>
          <p:spPr bwMode="ltGray">
            <a:xfrm>
              <a:off x="2853480" y="4123471"/>
              <a:ext cx="3437049" cy="1600200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29" name="Oval 5"/>
            <p:cNvSpPr>
              <a:spLocks noChangeArrowheads="1"/>
            </p:cNvSpPr>
            <p:nvPr/>
          </p:nvSpPr>
          <p:spPr bwMode="ltGray">
            <a:xfrm>
              <a:off x="3090128" y="3882171"/>
              <a:ext cx="553400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77836" name="AutoShape 12"/>
            <p:cNvSpPr>
              <a:spLocks noChangeArrowheads="1"/>
            </p:cNvSpPr>
            <p:nvPr/>
          </p:nvSpPr>
          <p:spPr bwMode="gray">
            <a:xfrm>
              <a:off x="3082912" y="4446979"/>
              <a:ext cx="3117902" cy="11779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837" name="Text Box 18"/>
            <p:cNvSpPr txBox="1">
              <a:spLocks noChangeArrowheads="1"/>
            </p:cNvSpPr>
            <p:nvPr/>
          </p:nvSpPr>
          <p:spPr bwMode="black">
            <a:xfrm>
              <a:off x="3232166" y="4120820"/>
              <a:ext cx="2819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12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Меры на стороне кредита</a:t>
              </a:r>
              <a:endParaRPr lang="en-US" altLang="tr-TR" sz="12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38" name="Text Box 9"/>
            <p:cNvSpPr txBox="1">
              <a:spLocks noChangeArrowheads="1"/>
            </p:cNvSpPr>
            <p:nvPr/>
          </p:nvSpPr>
          <p:spPr bwMode="gray">
            <a:xfrm>
              <a:off x="3075186" y="4451980"/>
              <a:ext cx="3292475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Отсрочка погашения кредитов в госбанках</a:t>
              </a:r>
              <a:r>
                <a:rPr lang="en-US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Государственные гарантии оборотного капитала под низкий процент для поддержки компаний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Увеличение лимитов Фонда кредитных гарантий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Прочее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tr-TR" altLang="tr-TR" sz="12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14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3200034" y="3922382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 dirty="0"/>
                <a:t>3</a:t>
              </a:r>
            </a:p>
          </p:txBody>
        </p:sp>
      </p:grpSp>
      <p:sp>
        <p:nvSpPr>
          <p:cNvPr id="4" name="Metin kutusu 3"/>
          <p:cNvSpPr txBox="1"/>
          <p:nvPr/>
        </p:nvSpPr>
        <p:spPr>
          <a:xfrm>
            <a:off x="337170" y="1025601"/>
            <a:ext cx="350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Меры финансового характера</a:t>
            </a:r>
            <a:endParaRPr lang="tr-TR" sz="1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37170" y="4631389"/>
            <a:ext cx="3320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tr-TR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Меры в области регулирования</a:t>
            </a:r>
            <a:endParaRPr lang="tr-TR" sz="1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blackGray">
          <a:xfrm rot="5400000" flipV="1">
            <a:off x="1165563" y="3441405"/>
            <a:ext cx="557260" cy="586133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6" name="AutoShape 34"/>
          <p:cNvSpPr>
            <a:spLocks noChangeArrowheads="1"/>
          </p:cNvSpPr>
          <p:nvPr/>
        </p:nvSpPr>
        <p:spPr bwMode="blackGray">
          <a:xfrm rot="5400000" flipV="1">
            <a:off x="4539989" y="3324489"/>
            <a:ext cx="661193" cy="525438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blackGray">
          <a:xfrm rot="5400000" flipV="1">
            <a:off x="7700372" y="3313537"/>
            <a:ext cx="536289" cy="525438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234015" y="3954173"/>
            <a:ext cx="2263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Прямое влияние на государственный бюджет и остаток ликвидности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9" name="Metin kutusu 28"/>
          <p:cNvSpPr txBox="1"/>
          <p:nvPr/>
        </p:nvSpPr>
        <p:spPr>
          <a:xfrm>
            <a:off x="3872418" y="3838948"/>
            <a:ext cx="2106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Воздействие на спрос на государственные облигации со стороны Фонда страхования на случай безработицы (ФССБ)</a:t>
            </a:r>
            <a:endParaRPr lang="tr-TR" sz="1200" b="1" dirty="0">
              <a:solidFill>
                <a:srgbClr val="C00000"/>
              </a:solidFill>
            </a:endParaRPr>
          </a:p>
          <a:p>
            <a:endParaRPr lang="tr-TR" sz="1200" b="1" dirty="0">
              <a:solidFill>
                <a:srgbClr val="C00000"/>
              </a:solidFill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6364199" y="3734471"/>
            <a:ext cx="2627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Не оказали непосредственного воздействия на управление государственной ликвидностью и долгом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</a:p>
          <a:p>
            <a:endParaRPr lang="tr-TR" sz="1200" b="1" dirty="0">
              <a:solidFill>
                <a:srgbClr val="C00000"/>
              </a:solidFill>
            </a:endParaRPr>
          </a:p>
          <a:p>
            <a:r>
              <a:rPr lang="ru-RU" sz="1200" b="1" dirty="0">
                <a:solidFill>
                  <a:srgbClr val="C00000"/>
                </a:solidFill>
              </a:rPr>
              <a:t>Усилили структуру капитала госбанков за счёт специальных переданных облигаций</a:t>
            </a:r>
            <a:r>
              <a:rPr lang="tr-TR" sz="1200" b="1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32" name="Grup 31"/>
          <p:cNvGrpSpPr/>
          <p:nvPr/>
        </p:nvGrpSpPr>
        <p:grpSpPr>
          <a:xfrm>
            <a:off x="890476" y="5065020"/>
            <a:ext cx="7566178" cy="1629810"/>
            <a:chOff x="856285" y="1828800"/>
            <a:chExt cx="7566178" cy="1852123"/>
          </a:xfrm>
        </p:grpSpPr>
        <p:sp>
          <p:nvSpPr>
            <p:cNvPr id="33" name="AutoShape 7"/>
            <p:cNvSpPr>
              <a:spLocks noChangeArrowheads="1"/>
            </p:cNvSpPr>
            <p:nvPr/>
          </p:nvSpPr>
          <p:spPr bwMode="ltGray">
            <a:xfrm>
              <a:off x="4572000" y="2057400"/>
              <a:ext cx="3850463" cy="1600200"/>
            </a:xfrm>
            <a:prstGeom prst="roundRect">
              <a:avLst>
                <a:gd name="adj" fmla="val 1269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Oval 8"/>
            <p:cNvSpPr>
              <a:spLocks noChangeArrowheads="1"/>
            </p:cNvSpPr>
            <p:nvPr/>
          </p:nvSpPr>
          <p:spPr bwMode="ltGray">
            <a:xfrm>
              <a:off x="4779963" y="1828800"/>
              <a:ext cx="477837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ltGray">
            <a:xfrm>
              <a:off x="856285" y="2039938"/>
              <a:ext cx="3487116" cy="1600200"/>
            </a:xfrm>
            <a:prstGeom prst="roundRect">
              <a:avLst>
                <a:gd name="adj" fmla="val 12699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ltGray">
            <a:xfrm>
              <a:off x="1219200" y="1828800"/>
              <a:ext cx="477838" cy="48736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 sz="2000" b="1"/>
            </a:p>
          </p:txBody>
        </p:sp>
        <p:sp>
          <p:nvSpPr>
            <p:cNvPr id="37" name="AutoShape 15"/>
            <p:cNvSpPr>
              <a:spLocks noChangeArrowheads="1"/>
            </p:cNvSpPr>
            <p:nvPr/>
          </p:nvSpPr>
          <p:spPr bwMode="gray">
            <a:xfrm>
              <a:off x="1071563" y="2468563"/>
              <a:ext cx="3146425" cy="10779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black">
            <a:xfrm>
              <a:off x="1422680" y="2035778"/>
              <a:ext cx="2971800" cy="384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Меры Центрального банка</a:t>
              </a:r>
              <a:endParaRPr lang="en-US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gray">
            <a:xfrm>
              <a:off x="939567" y="2474256"/>
              <a:ext cx="3527658" cy="1206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Увеличение лимитов непосредственной покупки</a:t>
              </a:r>
              <a:r>
                <a:rPr 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Специальный фонд для приобретения казначейских ЦБ,  которые держит ФССБ</a:t>
              </a:r>
              <a:endParaRPr lang="en-US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Введение аукционов </a:t>
              </a:r>
              <a:r>
                <a:rPr lang="en-US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1 3</a:t>
              </a: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-</a:t>
              </a:r>
              <a:r>
                <a:rPr lang="en-US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и</a:t>
              </a:r>
              <a:r>
                <a:rPr lang="en-US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6</a:t>
              </a: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-месячных валютных свопов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Предоставление ликвидности экспортёрам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Прочее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endParaRPr lang="en-US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40" name="AutoShape 21"/>
            <p:cNvSpPr>
              <a:spLocks noChangeArrowheads="1"/>
            </p:cNvSpPr>
            <p:nvPr/>
          </p:nvSpPr>
          <p:spPr bwMode="gray">
            <a:xfrm>
              <a:off x="4678363" y="2486025"/>
              <a:ext cx="3322637" cy="10731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black">
            <a:xfrm>
              <a:off x="4785500" y="2071408"/>
              <a:ext cx="3636963" cy="664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Меры органа банковского надзора</a:t>
              </a:r>
              <a:r>
                <a:rPr lang="tr-TR" altLang="tr-TR" sz="1600" b="1" dirty="0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. </a:t>
              </a:r>
              <a:r>
                <a:rPr lang="tr-TR" altLang="tr-TR" sz="1600" b="1" dirty="0" err="1">
                  <a:solidFill>
                    <a:schemeClr val="bg1"/>
                  </a:solidFill>
                  <a:latin typeface="Candara" pitchFamily="34" charset="0"/>
                  <a:cs typeface="Arial" charset="0"/>
                </a:rPr>
                <a:t>Measures</a:t>
              </a:r>
              <a:endParaRPr lang="en-US" altLang="tr-TR" sz="1600" b="1" dirty="0">
                <a:solidFill>
                  <a:schemeClr val="bg1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gray">
            <a:xfrm>
              <a:off x="4714875" y="2470626"/>
              <a:ext cx="3219450" cy="1206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Новое значение «соотношения собственного и заёмного капитала», чтобы ускорить поступление средств в реальный сектор экономики</a:t>
              </a:r>
              <a:endParaRPr lang="en-US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Временное освобождение банков от требований к нормативам ликвидности</a:t>
              </a:r>
              <a:r>
                <a:rPr lang="en-US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Показатели расчёта достаточности капитала</a:t>
              </a:r>
              <a:endParaRPr lang="tr-TR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ru-RU" altLang="tr-TR" sz="900" b="1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Прочее</a:t>
              </a:r>
              <a:endParaRPr lang="en-US" altLang="tr-TR" sz="900" b="1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1295400" y="18669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1</a:t>
              </a: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4857750" y="18669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20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10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5482"/>
            <a:ext cx="7924800" cy="778098"/>
          </a:xfrm>
        </p:spPr>
        <p:txBody>
          <a:bodyPr/>
          <a:lstStyle/>
          <a:p>
            <a:r>
              <a:rPr lang="ru-RU" altLang="tr-TR" sz="3200" dirty="0">
                <a:latin typeface="Corbel" pitchFamily="34" charset="0"/>
                <a:cs typeface="Arial" charset="0"/>
              </a:rPr>
              <a:t>Координация управления ликвидностью и долгом в условиях пандемии</a:t>
            </a: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34385" y="1052875"/>
            <a:ext cx="8603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Увязка действующего ориентира в части активной реализации политики буфера ликвидности и стратегии заимствований позволила войти в период пандемии со сравнительно прочной финансовой позицией и снизила возможную уязвимость системы УГФ вследствие пандемии</a:t>
            </a:r>
            <a:r>
              <a:rPr lang="tr-TR" sz="1400" dirty="0">
                <a:latin typeface="Calibri" panose="020F0502020204030204" pitchFamily="34" charset="0"/>
              </a:rPr>
              <a:t> Covid-19</a:t>
            </a:r>
            <a:r>
              <a:rPr lang="ru-RU" sz="1400" dirty="0">
                <a:latin typeface="Calibri" panose="020F0502020204030204" pitchFamily="34" charset="0"/>
              </a:rPr>
              <a:t>.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443109" y="2063891"/>
            <a:ext cx="385604" cy="398939"/>
            <a:chOff x="2146300" y="2165350"/>
            <a:chExt cx="550863" cy="569913"/>
          </a:xfrm>
        </p:grpSpPr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26123" y="1926779"/>
            <a:ext cx="79526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В период пандемии был принят осмотрительный подход к управлению ликвидностью: в прогнозы ликвидности были включены все основные возможные риски, и прогнозы динамично пересматривались с учётом реализации рисков.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31" name="Group 10"/>
          <p:cNvGrpSpPr/>
          <p:nvPr/>
        </p:nvGrpSpPr>
        <p:grpSpPr>
          <a:xfrm>
            <a:off x="441814" y="2806557"/>
            <a:ext cx="385604" cy="398939"/>
            <a:chOff x="2146300" y="2165350"/>
            <a:chExt cx="550863" cy="569913"/>
          </a:xfrm>
        </p:grpSpPr>
        <p:grpSp>
          <p:nvGrpSpPr>
            <p:cNvPr id="3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TextBox 60"/>
          <p:cNvSpPr txBox="1"/>
          <p:nvPr/>
        </p:nvSpPr>
        <p:spPr>
          <a:xfrm>
            <a:off x="887779" y="2675871"/>
            <a:ext cx="7952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Хорошо отработанный механизм координации повседневного управления ликвидностью с ситуативными элементами, дополняющими формальные элементы, - ключ к инициативным мерам по управлению долгом с учётом динамичного профиля ликвидности.</a:t>
            </a:r>
            <a:endParaRPr lang="tr-TR" sz="1400" dirty="0">
              <a:latin typeface="Calibri" panose="020F0502020204030204" pitchFamily="34" charset="0"/>
            </a:endParaRP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  <a:p>
            <a:pPr algn="l"/>
            <a:r>
              <a:rPr lang="tr-TR" sz="1400" dirty="0">
                <a:latin typeface="Calibri" panose="020F0502020204030204" pitchFamily="34" charset="0"/>
              </a:rPr>
              <a:t> 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37" name="Group 10"/>
          <p:cNvGrpSpPr/>
          <p:nvPr/>
        </p:nvGrpSpPr>
        <p:grpSpPr>
          <a:xfrm>
            <a:off x="448781" y="3611966"/>
            <a:ext cx="385604" cy="398939"/>
            <a:chOff x="2146300" y="2165350"/>
            <a:chExt cx="550863" cy="569913"/>
          </a:xfrm>
        </p:grpSpPr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0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9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TextBox 60"/>
          <p:cNvSpPr txBox="1"/>
          <p:nvPr/>
        </p:nvSpPr>
        <p:spPr>
          <a:xfrm>
            <a:off x="869543" y="3526297"/>
            <a:ext cx="7952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Целью было сформировать существенно больший буфер ликвидности (по сравнению с периодом до пандемии); это (наряду с дополнительными явными потребностями в финансировании)  обусловило конкретную политику управления долгом</a:t>
            </a:r>
            <a:r>
              <a:rPr lang="tr-TR" sz="1400" dirty="0">
                <a:latin typeface="Calibri" panose="020F0502020204030204" pitchFamily="34" charset="0"/>
              </a:rPr>
              <a:t>.    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238" y="4223335"/>
            <a:ext cx="6636377" cy="2367852"/>
          </a:xfrm>
          <a:prstGeom prst="rect">
            <a:avLst/>
          </a:prstGeom>
        </p:spPr>
      </p:pic>
      <p:sp>
        <p:nvSpPr>
          <p:cNvPr id="18" name="Dikdörtgen 17"/>
          <p:cNvSpPr/>
          <p:nvPr/>
        </p:nvSpPr>
        <p:spPr>
          <a:xfrm>
            <a:off x="6934200" y="5410200"/>
            <a:ext cx="2324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00" i="1" dirty="0"/>
              <a:t>* </a:t>
            </a:r>
            <a:r>
              <a:rPr lang="ru-RU" sz="800" i="1" dirty="0"/>
              <a:t>Ухудшение прогноза первичного сальдо</a:t>
            </a:r>
            <a:r>
              <a:rPr lang="en-US" sz="800" i="1" dirty="0"/>
              <a:t> </a:t>
            </a:r>
            <a:r>
              <a:rPr lang="ru-RU" sz="800" i="1" dirty="0"/>
              <a:t>ликвидности</a:t>
            </a:r>
            <a:r>
              <a:rPr lang="tr-TR" sz="800" i="1" dirty="0"/>
              <a:t> </a:t>
            </a:r>
            <a:r>
              <a:rPr lang="ru-RU" sz="800" i="1" dirty="0"/>
              <a:t>в сравнении с исходной годовой программой финансирования</a:t>
            </a:r>
            <a:r>
              <a:rPr lang="tr-TR" sz="800" i="1" dirty="0"/>
              <a:t> </a:t>
            </a:r>
          </a:p>
          <a:p>
            <a:endParaRPr lang="tr-TR" sz="800" i="1" dirty="0"/>
          </a:p>
          <a:p>
            <a:r>
              <a:rPr lang="en-US" sz="800" i="1" dirty="0"/>
              <a:t>** </a:t>
            </a:r>
            <a:r>
              <a:rPr lang="ru-RU" sz="800" i="1" dirty="0"/>
              <a:t>Рост кумулятивных внутренних заимствований в сравнении с исходной годовой программой финансирования </a:t>
            </a:r>
            <a:r>
              <a:rPr lang="en-US" sz="800" i="1" dirty="0"/>
              <a:t> </a:t>
            </a:r>
            <a:endParaRPr lang="tr-TR" sz="8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4425948"/>
            <a:ext cx="54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Прогнозы первичного сальдо и внутренние заимствования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815" y="6514077"/>
            <a:ext cx="32157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Ожидаемое ухудшение состояния первичного сальдо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34178" y="6514077"/>
            <a:ext cx="35048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Рост кумулятивного объёма внутренних заимствований</a:t>
            </a:r>
          </a:p>
        </p:txBody>
      </p:sp>
    </p:spTree>
    <p:extLst>
      <p:ext uri="{BB962C8B-B14F-4D97-AF65-F5344CB8AC3E}">
        <p14:creationId xmlns:p14="http://schemas.microsoft.com/office/powerpoint/2010/main" val="237942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5064"/>
            <a:ext cx="7924800" cy="778098"/>
          </a:xfrm>
        </p:spPr>
        <p:txBody>
          <a:bodyPr/>
          <a:lstStyle/>
          <a:p>
            <a:r>
              <a:rPr lang="ru-RU" altLang="tr-TR" sz="3200" dirty="0">
                <a:latin typeface="Corbel" pitchFamily="34" charset="0"/>
                <a:cs typeface="Arial" charset="0"/>
              </a:rPr>
              <a:t>Изменения в политике заимствований</a:t>
            </a: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05381" y="1049691"/>
            <a:ext cx="8102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Помимо ухудшения бюджетных перспектив и дополнительных потребностей в финансировании для формирования более существенного буфера ликвидности в течение некоторого времени имелись трудности с выходом на рынок еврооблигаций; в итоге в основном использовались внутренние заимствования.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426433" y="2918000"/>
            <a:ext cx="385604" cy="398939"/>
            <a:chOff x="2146300" y="2165350"/>
            <a:chExt cx="550863" cy="569913"/>
          </a:xfrm>
        </p:grpSpPr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816691" y="2801989"/>
            <a:ext cx="7952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Широкий набор инструментов заимствования позволил эффективно удовлетворять потребности в заёмных средствах (напр., облигации с плавающей ставкой, привязанные к </a:t>
            </a:r>
            <a:r>
              <a:rPr lang="tr-TR" sz="1400" dirty="0">
                <a:latin typeface="Calibri" panose="020F0502020204030204" pitchFamily="34" charset="0"/>
              </a:rPr>
              <a:t>TLREF</a:t>
            </a:r>
            <a:r>
              <a:rPr lang="ru-RU" sz="1400" dirty="0">
                <a:latin typeface="Calibri" panose="020F0502020204030204" pitchFamily="34" charset="0"/>
              </a:rPr>
              <a:t>, первый пример суверенных обеспеченных облигаций, привязанных к ставке финансирования овернайт (насколько нам известно), облигации, обеспеченные золотом и </a:t>
            </a:r>
            <a:r>
              <a:rPr lang="ru-RU" sz="1400" dirty="0" err="1">
                <a:latin typeface="Calibri" panose="020F0502020204030204" pitchFamily="34" charset="0"/>
              </a:rPr>
              <a:t>сукук</a:t>
            </a:r>
            <a:r>
              <a:rPr lang="ru-RU" sz="1400" dirty="0">
                <a:latin typeface="Calibri" panose="020F0502020204030204" pitchFamily="34" charset="0"/>
              </a:rPr>
              <a:t>.</a:t>
            </a:r>
            <a:r>
              <a:rPr lang="tr-TR" sz="1400" dirty="0">
                <a:latin typeface="Calibri" panose="020F0502020204030204" pitchFamily="34" charset="0"/>
              </a:rPr>
              <a:t>      </a:t>
            </a: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596" y="4373785"/>
            <a:ext cx="3327204" cy="225342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196" y="4373785"/>
            <a:ext cx="3589713" cy="2253424"/>
          </a:xfrm>
          <a:prstGeom prst="rect">
            <a:avLst/>
          </a:prstGeom>
        </p:spPr>
      </p:pic>
      <p:grpSp>
        <p:nvGrpSpPr>
          <p:cNvPr id="45" name="Group 3"/>
          <p:cNvGrpSpPr/>
          <p:nvPr/>
        </p:nvGrpSpPr>
        <p:grpSpPr>
          <a:xfrm>
            <a:off x="425257" y="2118484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856811" y="2118484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Из-за рыночной конъюнктуры в самые острые дни пандемии спрос на краткосрочные ЦБ и ЦБ с плавающей ставкой в политику внутренних заимствований были внесены временные изменения.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51" name="Group 10"/>
          <p:cNvGrpSpPr/>
          <p:nvPr/>
        </p:nvGrpSpPr>
        <p:grpSpPr>
          <a:xfrm>
            <a:off x="422667" y="3746499"/>
            <a:ext cx="385604" cy="398939"/>
            <a:chOff x="2146300" y="2165350"/>
            <a:chExt cx="550863" cy="569913"/>
          </a:xfrm>
        </p:grpSpPr>
        <p:grpSp>
          <p:nvGrpSpPr>
            <p:cNvPr id="5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5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5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TextBox 60"/>
          <p:cNvSpPr txBox="1"/>
          <p:nvPr/>
        </p:nvSpPr>
        <p:spPr>
          <a:xfrm>
            <a:off x="880364" y="3751432"/>
            <a:ext cx="7952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Доля валютных и «золотых» облигаций и </a:t>
            </a:r>
            <a:r>
              <a:rPr lang="ru-RU" sz="1400" dirty="0" err="1">
                <a:latin typeface="Calibri" panose="020F0502020204030204" pitchFamily="34" charset="0"/>
              </a:rPr>
              <a:t>сукук</a:t>
            </a:r>
            <a:r>
              <a:rPr lang="ru-RU" sz="1400" dirty="0">
                <a:latin typeface="Calibri" panose="020F0502020204030204" pitchFamily="34" charset="0"/>
              </a:rPr>
              <a:t> в общем объёме заимствований росла в соответствии со спросом на эти ЦБ, главным образом, из-за </a:t>
            </a:r>
            <a:r>
              <a:rPr lang="ru-RU" sz="1400" dirty="0" err="1">
                <a:latin typeface="Calibri" panose="020F0502020204030204" pitchFamily="34" charset="0"/>
              </a:rPr>
              <a:t>долларизации</a:t>
            </a:r>
            <a:r>
              <a:rPr lang="ru-RU" sz="1400" dirty="0">
                <a:latin typeface="Calibri" panose="020F0502020204030204" pitchFamily="34" charset="0"/>
              </a:rPr>
              <a:t> экономики.</a:t>
            </a:r>
            <a:r>
              <a:rPr lang="tr-TR" sz="14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7153" y="4498066"/>
            <a:ext cx="3026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Внутренние заимствования (программа и фактически)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5800" y="4554287"/>
            <a:ext cx="3429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Совокупный объём заимствований (программа и фактически)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6553200"/>
            <a:ext cx="16002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Совокупный объём заимствований (программа)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200" y="6553201"/>
            <a:ext cx="1905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Совокупный объём заимствований (фактически)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6478792"/>
            <a:ext cx="205740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Кумулятивный объём </a:t>
            </a:r>
            <a:r>
              <a:rPr lang="ru-RU" sz="500" dirty="0" err="1"/>
              <a:t>внутр</a:t>
            </a:r>
            <a:r>
              <a:rPr lang="ru-RU" sz="500" dirty="0"/>
              <a:t>. </a:t>
            </a:r>
            <a:r>
              <a:rPr lang="ru-RU" sz="500" dirty="0" err="1"/>
              <a:t>заимствов</a:t>
            </a:r>
            <a:r>
              <a:rPr lang="ru-RU" sz="500" dirty="0"/>
              <a:t>. (</a:t>
            </a:r>
            <a:r>
              <a:rPr lang="ru-RU" sz="500" dirty="0" err="1"/>
              <a:t>прогр</a:t>
            </a:r>
            <a:r>
              <a:rPr lang="ru-RU" sz="500" dirty="0"/>
              <a:t>.)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40197" y="6478792"/>
            <a:ext cx="159504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Кумулятивный объём </a:t>
            </a:r>
            <a:r>
              <a:rPr lang="ru-RU" sz="500" dirty="0" err="1"/>
              <a:t>внутр</a:t>
            </a:r>
            <a:r>
              <a:rPr lang="ru-RU" sz="500" dirty="0"/>
              <a:t>. </a:t>
            </a:r>
            <a:r>
              <a:rPr lang="ru-RU" sz="500" dirty="0" err="1"/>
              <a:t>заимств</a:t>
            </a:r>
            <a:r>
              <a:rPr lang="ru-RU" sz="500" dirty="0"/>
              <a:t>.(</a:t>
            </a:r>
            <a:r>
              <a:rPr lang="ru-RU" sz="500" dirty="0" err="1"/>
              <a:t>фактич</a:t>
            </a:r>
            <a:r>
              <a:rPr lang="ru-RU" sz="5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9332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88" y="377532"/>
            <a:ext cx="8388330" cy="778098"/>
          </a:xfrm>
        </p:spPr>
        <p:txBody>
          <a:bodyPr/>
          <a:lstStyle/>
          <a:p>
            <a:r>
              <a:rPr lang="ru-RU" altLang="tr-TR" sz="3200" dirty="0">
                <a:latin typeface="Corbel" pitchFamily="34" charset="0"/>
                <a:cs typeface="Arial" charset="0"/>
              </a:rPr>
              <a:t>Управление операционными рисками в условиях пандемии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-I</a:t>
            </a:r>
            <a:br>
              <a:rPr lang="tr-TR" altLang="tr-TR" sz="3200" dirty="0">
                <a:latin typeface="Corbel" pitchFamily="34" charset="0"/>
                <a:cs typeface="Arial" charset="0"/>
              </a:rPr>
            </a:b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6738" y="1199928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89345" y="1186474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Свод положений, регламентирующих работу с операционным риском, существовал в течение многих лет; база данных о рисках динамически актуализировалась с учётом появления новых рисков.</a:t>
            </a:r>
            <a:r>
              <a:rPr lang="tr-TR" sz="1400" dirty="0">
                <a:latin typeface="Calibri" panose="020F0502020204030204" pitchFamily="34" charset="0"/>
              </a:rPr>
              <a:t>   </a:t>
            </a:r>
          </a:p>
        </p:txBody>
      </p:sp>
      <p:grpSp>
        <p:nvGrpSpPr>
          <p:cNvPr id="45" name="Group 3"/>
          <p:cNvGrpSpPr/>
          <p:nvPr/>
        </p:nvGrpSpPr>
        <p:grpSpPr>
          <a:xfrm>
            <a:off x="423972" y="2061019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926752" y="2061019"/>
            <a:ext cx="810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Важным компонентом этого свода положений стал «План действий в чрезвычайных ситуациях и обеспечения непрерывности деятельности в сфере УГФ» 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gray">
          <a:xfrm>
            <a:off x="3282950" y="3446463"/>
            <a:ext cx="2587625" cy="335142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gray">
          <a:xfrm>
            <a:off x="6046788" y="3446463"/>
            <a:ext cx="2587625" cy="335142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6186488" y="3195638"/>
            <a:ext cx="2355850" cy="523875"/>
            <a:chOff x="3964" y="2071"/>
            <a:chExt cx="1484" cy="330"/>
          </a:xfrm>
        </p:grpSpPr>
        <p:sp>
          <p:nvSpPr>
            <p:cNvPr id="34" name="AutoShape 5"/>
            <p:cNvSpPr>
              <a:spLocks noChangeArrowheads="1"/>
            </p:cNvSpPr>
            <p:nvPr/>
          </p:nvSpPr>
          <p:spPr bwMode="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6" name="Rectangle 7"/>
          <p:cNvSpPr>
            <a:spLocks noChangeArrowheads="1"/>
          </p:cNvSpPr>
          <p:nvPr/>
        </p:nvSpPr>
        <p:spPr bwMode="gray">
          <a:xfrm>
            <a:off x="6643712" y="3255963"/>
            <a:ext cx="143981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tr-TR" sz="2000" b="1" dirty="0">
                <a:solidFill>
                  <a:srgbClr val="FFFFFF"/>
                </a:solidFill>
              </a:rPr>
              <a:t>Сценарии</a:t>
            </a:r>
            <a:endParaRPr lang="en-US" altLang="tr-TR" sz="2000" b="1" dirty="0">
              <a:solidFill>
                <a:srgbClr val="FFFFFF"/>
              </a:solidFill>
            </a:endParaRPr>
          </a:p>
        </p:txBody>
      </p:sp>
      <p:grpSp>
        <p:nvGrpSpPr>
          <p:cNvPr id="37" name="Group 8"/>
          <p:cNvGrpSpPr>
            <a:grpSpLocks/>
          </p:cNvGrpSpPr>
          <p:nvPr/>
        </p:nvGrpSpPr>
        <p:grpSpPr bwMode="auto">
          <a:xfrm>
            <a:off x="3394075" y="3195638"/>
            <a:ext cx="2355850" cy="523875"/>
            <a:chOff x="2140" y="2071"/>
            <a:chExt cx="1484" cy="330"/>
          </a:xfrm>
        </p:grpSpPr>
        <p:sp>
          <p:nvSpPr>
            <p:cNvPr id="38" name="AutoShape 9"/>
            <p:cNvSpPr>
              <a:spLocks noChangeArrowheads="1"/>
            </p:cNvSpPr>
            <p:nvPr/>
          </p:nvSpPr>
          <p:spPr bwMode="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0" name="Rectangle 11"/>
          <p:cNvSpPr>
            <a:spLocks noChangeArrowheads="1"/>
          </p:cNvSpPr>
          <p:nvPr/>
        </p:nvSpPr>
        <p:spPr bwMode="gray">
          <a:xfrm>
            <a:off x="3689911" y="3255963"/>
            <a:ext cx="1749902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tr-TR" sz="1200" b="1" dirty="0">
                <a:solidFill>
                  <a:srgbClr val="FFFFFF"/>
                </a:solidFill>
              </a:rPr>
              <a:t>Критически важные </a:t>
            </a:r>
          </a:p>
          <a:p>
            <a:pPr algn="ctr"/>
            <a:r>
              <a:rPr lang="ru-RU" altLang="tr-TR" sz="1200" b="1" dirty="0">
                <a:solidFill>
                  <a:srgbClr val="FFFFFF"/>
                </a:solidFill>
              </a:rPr>
              <a:t>процессы</a:t>
            </a:r>
            <a:endParaRPr lang="en-US" altLang="tr-TR" sz="1200" b="1" dirty="0">
              <a:solidFill>
                <a:srgbClr val="FFFFFF"/>
              </a:solidFill>
            </a:endParaRPr>
          </a:p>
        </p:txBody>
      </p:sp>
      <p:sp>
        <p:nvSpPr>
          <p:cNvPr id="41" name="AutoShape 12"/>
          <p:cNvSpPr>
            <a:spLocks noChangeArrowheads="1"/>
          </p:cNvSpPr>
          <p:nvPr/>
        </p:nvSpPr>
        <p:spPr bwMode="gray">
          <a:xfrm>
            <a:off x="520700" y="3446463"/>
            <a:ext cx="2587625" cy="335142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43" name="Group 14"/>
          <p:cNvGrpSpPr>
            <a:grpSpLocks/>
          </p:cNvGrpSpPr>
          <p:nvPr/>
        </p:nvGrpSpPr>
        <p:grpSpPr bwMode="auto">
          <a:xfrm>
            <a:off x="619125" y="3195638"/>
            <a:ext cx="2355850" cy="523875"/>
            <a:chOff x="301" y="2071"/>
            <a:chExt cx="1484" cy="330"/>
          </a:xfrm>
        </p:grpSpPr>
        <p:sp>
          <p:nvSpPr>
            <p:cNvPr id="44" name="AutoShape 15"/>
            <p:cNvSpPr>
              <a:spLocks noChangeArrowheads="1"/>
            </p:cNvSpPr>
            <p:nvPr/>
          </p:nvSpPr>
          <p:spPr bwMode="gray">
            <a:xfrm>
              <a:off x="301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" name="AutoShape 16"/>
            <p:cNvSpPr>
              <a:spLocks noChangeArrowheads="1"/>
            </p:cNvSpPr>
            <p:nvPr/>
          </p:nvSpPr>
          <p:spPr bwMode="gray">
            <a:xfrm>
              <a:off x="324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1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8" name="Rectangle 17"/>
          <p:cNvSpPr>
            <a:spLocks noChangeArrowheads="1"/>
          </p:cNvSpPr>
          <p:nvPr/>
        </p:nvSpPr>
        <p:spPr bwMode="gray">
          <a:xfrm>
            <a:off x="568258" y="3255963"/>
            <a:ext cx="2443297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tr-TR" b="1" dirty="0">
                <a:solidFill>
                  <a:srgbClr val="FFFFFF"/>
                </a:solidFill>
              </a:rPr>
              <a:t>Содержание Плана </a:t>
            </a:r>
            <a:endParaRPr lang="en-US" altLang="tr-TR" b="1" dirty="0">
              <a:solidFill>
                <a:srgbClr val="FFFFFF"/>
              </a:solidFill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gray">
          <a:xfrm>
            <a:off x="615479" y="3754076"/>
            <a:ext cx="244634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tr-TR" sz="1200" b="1" dirty="0">
                <a:solidFill>
                  <a:srgbClr val="000000"/>
                </a:solidFill>
              </a:rPr>
              <a:t>Политика обеспечения непрерывности деятельности (ОНД) и Комитет ОНД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altLang="tr-TR" sz="1200" b="1" dirty="0">
                <a:solidFill>
                  <a:srgbClr val="000000"/>
                </a:solidFill>
              </a:rPr>
              <a:t>Анализ воздействия на деятельность и критически важные процессы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altLang="tr-TR" sz="1200" b="1" dirty="0">
                <a:solidFill>
                  <a:srgbClr val="000000"/>
                </a:solidFill>
              </a:rPr>
              <a:t>Критически важные сотрудники и «запасные»</a:t>
            </a: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altLang="tr-TR" sz="1200" b="1" dirty="0">
                <a:solidFill>
                  <a:srgbClr val="000000"/>
                </a:solidFill>
              </a:rPr>
              <a:t>Сценарии ОНД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endParaRPr lang="tr-TR" altLang="tr-TR" sz="1200" b="1" dirty="0">
              <a:solidFill>
                <a:srgbClr val="000000"/>
              </a:solidFill>
            </a:endParaRPr>
          </a:p>
          <a:p>
            <a:pPr eaLnBrk="0" hangingPunct="0"/>
            <a:r>
              <a:rPr lang="ru-RU" altLang="tr-TR" sz="1200" b="1" dirty="0">
                <a:solidFill>
                  <a:srgbClr val="000000"/>
                </a:solidFill>
              </a:rPr>
              <a:t>Прочие актуальные документы</a:t>
            </a:r>
            <a:endParaRPr lang="en-US" altLang="tr-TR" sz="1200" b="1" dirty="0">
              <a:solidFill>
                <a:srgbClr val="000000"/>
              </a:solidFill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gray">
          <a:xfrm>
            <a:off x="3282950" y="3645675"/>
            <a:ext cx="2506662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tr-TR" sz="12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tr-TR" sz="1200" b="1" dirty="0">
                <a:solidFill>
                  <a:srgbClr val="000000"/>
                </a:solidFill>
              </a:rPr>
              <a:t>Выявлено </a:t>
            </a:r>
            <a:r>
              <a:rPr lang="tr-TR" altLang="tr-TR" sz="1200" b="1" dirty="0">
                <a:solidFill>
                  <a:srgbClr val="000000"/>
                </a:solidFill>
              </a:rPr>
              <a:t>7 </a:t>
            </a:r>
            <a:r>
              <a:rPr lang="ru-RU" altLang="tr-TR" sz="1200" b="1" dirty="0">
                <a:solidFill>
                  <a:srgbClr val="000000"/>
                </a:solidFill>
              </a:rPr>
              <a:t>процессов, напр.</a:t>
            </a:r>
            <a:r>
              <a:rPr lang="en-US" altLang="tr-TR" sz="1200" b="1" dirty="0">
                <a:solidFill>
                  <a:srgbClr val="000000"/>
                </a:solidFill>
              </a:rPr>
              <a:t> 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ru-RU" altLang="tr-TR" sz="1100" b="1" i="1" dirty="0">
                <a:solidFill>
                  <a:srgbClr val="FF0000"/>
                </a:solidFill>
              </a:rPr>
              <a:t>Проведение аукционов по заимствованиям</a:t>
            </a:r>
            <a:endParaRPr lang="en-US" altLang="tr-TR" sz="11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100" b="1" i="1" dirty="0">
                <a:solidFill>
                  <a:srgbClr val="000000"/>
                </a:solidFill>
              </a:rPr>
              <a:t> </a:t>
            </a:r>
            <a:r>
              <a:rPr lang="ru-RU" altLang="tr-TR" sz="1100" b="1" i="1" dirty="0">
                <a:solidFill>
                  <a:srgbClr val="000000"/>
                </a:solidFill>
              </a:rPr>
              <a:t>Подготовка ежедневной программы ликвидности и представление её в Центральный банк Турции</a:t>
            </a:r>
            <a:endParaRPr lang="tr-TR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tr-TR" sz="1100" b="1" i="1" dirty="0">
                <a:solidFill>
                  <a:srgbClr val="000000"/>
                </a:solidFill>
              </a:rPr>
              <a:t>Выполнение бюджетных платежей</a:t>
            </a:r>
            <a:endParaRPr lang="tr-TR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tr-TR" sz="1100" b="1" i="1" dirty="0">
                <a:solidFill>
                  <a:srgbClr val="000000"/>
                </a:solidFill>
              </a:rPr>
              <a:t>Выполнение платежей в счёт погашения внешнего и внутреннего долга</a:t>
            </a:r>
            <a:endParaRPr lang="tr-TR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tr-TR" sz="1100" b="1" i="1" dirty="0">
                <a:solidFill>
                  <a:srgbClr val="000000"/>
                </a:solidFill>
              </a:rPr>
              <a:t>Прочее</a:t>
            </a:r>
            <a:endParaRPr lang="en-US" altLang="tr-TR" sz="1100" b="1" i="1" dirty="0">
              <a:solidFill>
                <a:srgbClr val="000000"/>
              </a:solidFill>
            </a:endParaRP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gray">
          <a:xfrm>
            <a:off x="6010738" y="3716467"/>
            <a:ext cx="2506662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tr-TR" sz="12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tr-TR" altLang="tr-TR" sz="1200" b="1" dirty="0">
                <a:solidFill>
                  <a:srgbClr val="000000"/>
                </a:solidFill>
              </a:rPr>
              <a:t>6 </a:t>
            </a:r>
            <a:r>
              <a:rPr lang="ru-RU" altLang="tr-TR" sz="1200" b="1" dirty="0">
                <a:solidFill>
                  <a:srgbClr val="000000"/>
                </a:solidFill>
              </a:rPr>
              <a:t>различных сценариев, напр.</a:t>
            </a:r>
            <a:r>
              <a:rPr lang="en-US" altLang="tr-TR" sz="1200" b="1" dirty="0">
                <a:solidFill>
                  <a:srgbClr val="000000"/>
                </a:solidFill>
              </a:rPr>
              <a:t> </a:t>
            </a:r>
            <a:endParaRPr lang="tr-TR" altLang="tr-TR" sz="12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altLang="tr-TR" sz="1200" b="1" dirty="0">
                <a:solidFill>
                  <a:srgbClr val="000000"/>
                </a:solidFill>
              </a:rPr>
              <a:t> </a:t>
            </a:r>
            <a:r>
              <a:rPr lang="ru-RU" altLang="tr-TR" sz="1100" b="1" i="1" dirty="0">
                <a:solidFill>
                  <a:srgbClr val="000000"/>
                </a:solidFill>
              </a:rPr>
              <a:t>Невозможность использовать помещения</a:t>
            </a:r>
            <a:r>
              <a:rPr lang="tr-TR" altLang="tr-TR" sz="1100" b="1" i="1" dirty="0">
                <a:solidFill>
                  <a:srgbClr val="000000"/>
                </a:solidFill>
              </a:rPr>
              <a:t> </a:t>
            </a:r>
            <a:endParaRPr lang="en-US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100" b="1" i="1" dirty="0">
                <a:solidFill>
                  <a:srgbClr val="000000"/>
                </a:solidFill>
              </a:rPr>
              <a:t> </a:t>
            </a:r>
            <a:r>
              <a:rPr lang="ru-RU" altLang="tr-TR" sz="1100" b="1" i="1" dirty="0">
                <a:solidFill>
                  <a:srgbClr val="000000"/>
                </a:solidFill>
              </a:rPr>
              <a:t>Невозможность использовать вычислительный центр</a:t>
            </a:r>
            <a:endParaRPr lang="tr-TR" altLang="tr-TR" sz="11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tr-TR" sz="1100" b="1" i="1" dirty="0">
                <a:solidFill>
                  <a:srgbClr val="FF0000"/>
                </a:solidFill>
              </a:rPr>
              <a:t>Сокращение численности критически важных сотрудников вследствие непредвиденных обстоятельств</a:t>
            </a:r>
            <a:endParaRPr lang="tr-TR" altLang="tr-TR" sz="11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tr-TR" sz="1100" b="1" i="1" dirty="0">
                <a:solidFill>
                  <a:srgbClr val="FF0000"/>
                </a:solidFill>
              </a:rPr>
              <a:t>Стихийное бедствие в масштабах города/страны</a:t>
            </a:r>
            <a:endParaRPr lang="tr-TR" altLang="tr-TR" sz="11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tr-TR" sz="1100" b="1" i="1" dirty="0">
                <a:solidFill>
                  <a:srgbClr val="000000"/>
                </a:solidFill>
              </a:rPr>
              <a:t>Прочее</a:t>
            </a:r>
            <a:endParaRPr lang="en-US" altLang="tr-TR" sz="11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4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88" y="377532"/>
            <a:ext cx="8388330" cy="778098"/>
          </a:xfrm>
        </p:spPr>
        <p:txBody>
          <a:bodyPr/>
          <a:lstStyle/>
          <a:p>
            <a:r>
              <a:rPr lang="ru-RU" altLang="tr-TR" sz="3200" dirty="0">
                <a:latin typeface="Corbel" pitchFamily="34" charset="0"/>
                <a:cs typeface="Arial" charset="0"/>
              </a:rPr>
              <a:t>Управление операционными рисками в условиях пандемии</a:t>
            </a:r>
            <a:r>
              <a:rPr lang="tr-TR" altLang="tr-TR" sz="3200" dirty="0">
                <a:latin typeface="Corbel" pitchFamily="34" charset="0"/>
                <a:cs typeface="Arial" charset="0"/>
              </a:rPr>
              <a:t>-II</a:t>
            </a:r>
            <a:br>
              <a:rPr lang="tr-TR" altLang="tr-TR" sz="3200" dirty="0">
                <a:latin typeface="Corbel" pitchFamily="34" charset="0"/>
                <a:cs typeface="Arial" charset="0"/>
              </a:rPr>
            </a:br>
            <a:endParaRPr lang="en-US" altLang="tr-TR" sz="3200" dirty="0">
              <a:latin typeface="Corbel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2687" y="1385497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89346" y="1186474"/>
            <a:ext cx="45529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На базе Плана ОНД был разработан план конкретных действий, исходя из 3 сценариев, связанных с пандемией</a:t>
            </a:r>
            <a:r>
              <a:rPr lang="tr-TR" sz="1400" dirty="0">
                <a:latin typeface="Calibri" panose="020F0502020204030204" pitchFamily="34" charset="0"/>
              </a:rPr>
              <a:t> (</a:t>
            </a:r>
            <a:r>
              <a:rPr lang="ru-RU" sz="1400" i="1" dirty="0">
                <a:latin typeface="Calibri" panose="020F0502020204030204" pitchFamily="34" charset="0"/>
              </a:rPr>
              <a:t>сохранение практически обычной модели работы, ротация персонала и полный карантин).</a:t>
            </a:r>
            <a:endParaRPr lang="tr-TR" sz="1400" i="1" dirty="0">
              <a:latin typeface="Calibri" panose="020F0502020204030204" pitchFamily="34" charset="0"/>
            </a:endParaRPr>
          </a:p>
        </p:txBody>
      </p:sp>
      <p:grpSp>
        <p:nvGrpSpPr>
          <p:cNvPr id="45" name="Group 3"/>
          <p:cNvGrpSpPr/>
          <p:nvPr/>
        </p:nvGrpSpPr>
        <p:grpSpPr>
          <a:xfrm>
            <a:off x="392687" y="2413244"/>
            <a:ext cx="385604" cy="398939"/>
            <a:chOff x="2146300" y="2165350"/>
            <a:chExt cx="550863" cy="569913"/>
          </a:xfrm>
        </p:grpSpPr>
        <p:grpSp>
          <p:nvGrpSpPr>
            <p:cNvPr id="4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9"/>
          <p:cNvSpPr txBox="1"/>
          <p:nvPr/>
        </p:nvSpPr>
        <p:spPr>
          <a:xfrm>
            <a:off x="851123" y="2163304"/>
            <a:ext cx="43395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Были пересмотрены критически важные процессы и определены критически важные сотрудники для каждого сценария</a:t>
            </a:r>
            <a:r>
              <a:rPr lang="tr-TR" sz="1400" dirty="0">
                <a:latin typeface="Calibri" panose="020F0502020204030204" pitchFamily="34" charset="0"/>
              </a:rPr>
              <a:t> (</a:t>
            </a:r>
            <a:r>
              <a:rPr lang="ru-RU" sz="1400" dirty="0">
                <a:latin typeface="Calibri" panose="020F0502020204030204" pitchFamily="34" charset="0"/>
              </a:rPr>
              <a:t>перечень текущих и связанных с конкретными проектами заданий, проверочный список мер ОНД и обновлённые контактные данные сотрудников</a:t>
            </a:r>
            <a:r>
              <a:rPr lang="tr-TR" sz="1400" dirty="0">
                <a:latin typeface="Calibri" panose="020F0502020204030204" pitchFamily="34" charset="0"/>
              </a:rPr>
              <a:t>)</a:t>
            </a:r>
            <a:r>
              <a:rPr lang="ru-RU" sz="1400" dirty="0">
                <a:latin typeface="Calibri" panose="020F0502020204030204" pitchFamily="34" charset="0"/>
              </a:rPr>
              <a:t>.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  <a:endParaRPr lang="ru-RU" sz="1400" dirty="0">
              <a:latin typeface="Calibri" panose="020F0502020204030204" pitchFamily="34" charset="0"/>
            </a:endParaRP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42" name="Group 3"/>
          <p:cNvGrpSpPr/>
          <p:nvPr/>
        </p:nvGrpSpPr>
        <p:grpSpPr>
          <a:xfrm>
            <a:off x="412372" y="3353694"/>
            <a:ext cx="385604" cy="461056"/>
            <a:chOff x="2146300" y="2165350"/>
            <a:chExt cx="550863" cy="569913"/>
          </a:xfrm>
        </p:grpSpPr>
        <p:grpSp>
          <p:nvGrpSpPr>
            <p:cNvPr id="5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53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52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TextBox 9"/>
          <p:cNvSpPr txBox="1"/>
          <p:nvPr/>
        </p:nvSpPr>
        <p:spPr>
          <a:xfrm>
            <a:off x="851123" y="3517455"/>
            <a:ext cx="44123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Проведено несколько тренировок по организации аукционов заимствований в удалённом режиме; имитировались разные типы аукционов, благодаря чему в реальности удалось успешно провести беспрецедентно большое число аукционов.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56" name="Group 3"/>
          <p:cNvGrpSpPr/>
          <p:nvPr/>
        </p:nvGrpSpPr>
        <p:grpSpPr>
          <a:xfrm>
            <a:off x="459024" y="4569262"/>
            <a:ext cx="385604" cy="461056"/>
            <a:chOff x="2146300" y="2165350"/>
            <a:chExt cx="550863" cy="569913"/>
          </a:xfrm>
        </p:grpSpPr>
        <p:grpSp>
          <p:nvGrpSpPr>
            <p:cNvPr id="61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6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2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TextBox 9"/>
          <p:cNvSpPr txBox="1"/>
          <p:nvPr/>
        </p:nvSpPr>
        <p:spPr>
          <a:xfrm>
            <a:off x="853713" y="4697456"/>
            <a:ext cx="8095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Подготовлен полный список контактных данных ключевых заинтересованных сторон (напр., основных дилеров/участников рынка). </a:t>
            </a:r>
            <a:endParaRPr lang="tr-TR" sz="1400" dirty="0">
              <a:latin typeface="Calibri" panose="020F0502020204030204" pitchFamily="34" charset="0"/>
            </a:endParaRPr>
          </a:p>
        </p:txBody>
      </p:sp>
      <p:grpSp>
        <p:nvGrpSpPr>
          <p:cNvPr id="67" name="Group 3"/>
          <p:cNvGrpSpPr/>
          <p:nvPr/>
        </p:nvGrpSpPr>
        <p:grpSpPr>
          <a:xfrm>
            <a:off x="459024" y="5233127"/>
            <a:ext cx="385604" cy="461056"/>
            <a:chOff x="2146300" y="2165350"/>
            <a:chExt cx="550863" cy="569913"/>
          </a:xfrm>
        </p:grpSpPr>
        <p:grpSp>
          <p:nvGrpSpPr>
            <p:cNvPr id="68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70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9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TextBox 9"/>
          <p:cNvSpPr txBox="1"/>
          <p:nvPr/>
        </p:nvSpPr>
        <p:spPr>
          <a:xfrm>
            <a:off x="838457" y="5184349"/>
            <a:ext cx="8102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Calibri" panose="020F0502020204030204" pitchFamily="34" charset="0"/>
              </a:rPr>
              <a:t>Были пересмотрены процедуры участия в аукционах и прямых продажах и получены необходимые согласования высшего руководства, чтобы смягчить требования к участникам рынка (напр., смягчение процедур подписания в случае прямых продаж</a:t>
            </a:r>
            <a:r>
              <a:rPr lang="tr-TR" sz="1400" dirty="0">
                <a:latin typeface="Calibri" panose="020F0502020204030204" pitchFamily="34" charset="0"/>
              </a:rPr>
              <a:t>, </a:t>
            </a:r>
            <a:r>
              <a:rPr lang="ru-RU" sz="1400" dirty="0">
                <a:latin typeface="Calibri" panose="020F0502020204030204" pitchFamily="34" charset="0"/>
              </a:rPr>
              <a:t>гибкость в случае непредвиденных обстоятельств технического характера).</a:t>
            </a:r>
            <a:r>
              <a:rPr lang="tr-TR" sz="1400" dirty="0"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915" y="1529959"/>
            <a:ext cx="3795057" cy="2462116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5337421" y="4035190"/>
            <a:ext cx="2895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800" i="1" dirty="0"/>
              <a:t>*</a:t>
            </a:r>
            <a:r>
              <a:rPr lang="ru-RU" sz="800" i="1" dirty="0"/>
              <a:t>За исключением операций обратного выкупа и</a:t>
            </a:r>
            <a:r>
              <a:rPr lang="tr-TR" sz="800" i="1" dirty="0"/>
              <a:t> switch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37743" y="1066800"/>
            <a:ext cx="3981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Среднемесячный объём совокупных операций заимствования (аукционы + прямые продажи</a:t>
            </a:r>
            <a:r>
              <a:rPr lang="ru-RU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1272725"/>
      </p:ext>
    </p:extLst>
  </p:cSld>
  <p:clrMapOvr>
    <a:masterClrMapping/>
  </p:clrMapOvr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5168</TotalTime>
  <Words>1251</Words>
  <Application>Microsoft Office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Candara</vt:lpstr>
      <vt:lpstr>Corbel</vt:lpstr>
      <vt:lpstr>Wingdings</vt:lpstr>
      <vt:lpstr>873TGp_fall_light_ani</vt:lpstr>
      <vt:lpstr>КООРДИНАЦИЯ ЗАИМСТВОВАНИЯ И УПРАВЛЕНИЯ ЛИКВИДНОСТЬЮ И ДОЛГОМ В УСЛОВИЯХ ПАНДЕМИИ Опыт Турции</vt:lpstr>
      <vt:lpstr>Содержание</vt:lpstr>
      <vt:lpstr>Действующая организационная схема и структура управления ликвидностью и долгом-I</vt:lpstr>
      <vt:lpstr>Действующая организационная схема и структура управления ликвидностью и долгом-II</vt:lpstr>
      <vt:lpstr>Меры, предпринятые для ограничения последствий пандемии  </vt:lpstr>
      <vt:lpstr>Координация управления ликвидностью и долгом в условиях пандемии</vt:lpstr>
      <vt:lpstr>Изменения в политике заимствований</vt:lpstr>
      <vt:lpstr>Управление операционными рисками в условиях пандемии-I </vt:lpstr>
      <vt:lpstr>Управление операционными рисками в условиях пандемии-II </vt:lpstr>
      <vt:lpstr>Спасибо за внимание!</vt:lpstr>
    </vt:vector>
  </TitlesOfParts>
  <Company>Hazine Müsteşarlığı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Yelena Slizhevskaya</cp:lastModifiedBy>
  <cp:revision>321</cp:revision>
  <dcterms:created xsi:type="dcterms:W3CDTF">2015-04-21T11:05:28Z</dcterms:created>
  <dcterms:modified xsi:type="dcterms:W3CDTF">2021-05-30T21:08:27Z</dcterms:modified>
</cp:coreProperties>
</file>