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88" r:id="rId3"/>
    <p:sldId id="404" r:id="rId4"/>
    <p:sldId id="398" r:id="rId5"/>
    <p:sldId id="405" r:id="rId6"/>
    <p:sldId id="394" r:id="rId7"/>
    <p:sldId id="406" r:id="rId8"/>
    <p:sldId id="407" r:id="rId9"/>
    <p:sldId id="408" r:id="rId10"/>
    <p:sldId id="285" r:id="rId11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886"/>
    <a:srgbClr val="C0C0C0"/>
    <a:srgbClr val="00CC66"/>
    <a:srgbClr val="969696"/>
    <a:srgbClr val="B2B2B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ED25F9-AE00-46FB-BEDB-B759CDA29B4E}" v="2" dt="2021-05-30T21:00:45.1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43" autoAdjust="0"/>
  </p:normalViewPr>
  <p:slideViewPr>
    <p:cSldViewPr>
      <p:cViewPr varScale="1">
        <p:scale>
          <a:sx n="59" d="100"/>
          <a:sy n="59" d="100"/>
        </p:scale>
        <p:origin x="31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i Nikolaevich Salnikov" userId="04c61cc6-a344-4b97-8c26-3166c1e27cb7" providerId="ADAL" clId="{47701571-9F6F-4FD3-8E9F-37F0F76D286C}"/>
    <pc:docChg chg="custSel modSld">
      <pc:chgData name="Andrei Nikolaevich Salnikov" userId="04c61cc6-a344-4b97-8c26-3166c1e27cb7" providerId="ADAL" clId="{47701571-9F6F-4FD3-8E9F-37F0F76D286C}" dt="2021-05-26T12:47:32.429" v="5999" actId="20577"/>
      <pc:docMkLst>
        <pc:docMk/>
      </pc:docMkLst>
      <pc:sldChg chg="modSp mod">
        <pc:chgData name="Andrei Nikolaevich Salnikov" userId="04c61cc6-a344-4b97-8c26-3166c1e27cb7" providerId="ADAL" clId="{47701571-9F6F-4FD3-8E9F-37F0F76D286C}" dt="2021-05-26T12:12:19.386" v="290" actId="122"/>
        <pc:sldMkLst>
          <pc:docMk/>
          <pc:sldMk cId="0" sldId="256"/>
        </pc:sldMkLst>
        <pc:spChg chg="mod">
          <ac:chgData name="Andrei Nikolaevich Salnikov" userId="04c61cc6-a344-4b97-8c26-3166c1e27cb7" providerId="ADAL" clId="{47701571-9F6F-4FD3-8E9F-37F0F76D286C}" dt="2021-05-26T12:12:19.386" v="290" actId="122"/>
          <ac:spMkLst>
            <pc:docMk/>
            <pc:sldMk cId="0" sldId="256"/>
            <ac:spMk id="2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11:48.880" v="181" actId="20577"/>
          <ac:spMkLst>
            <pc:docMk/>
            <pc:sldMk cId="0" sldId="256"/>
            <ac:spMk id="50178" creationId="{00000000-0000-0000-0000-000000000000}"/>
          </ac:spMkLst>
        </pc:spChg>
      </pc:sldChg>
      <pc:sldChg chg="modSp mod">
        <pc:chgData name="Andrei Nikolaevich Salnikov" userId="04c61cc6-a344-4b97-8c26-3166c1e27cb7" providerId="ADAL" clId="{47701571-9F6F-4FD3-8E9F-37F0F76D286C}" dt="2021-05-26T12:18:13.865" v="1280" actId="20577"/>
        <pc:sldMkLst>
          <pc:docMk/>
          <pc:sldMk cId="0" sldId="285"/>
        </pc:sldMkLst>
        <pc:spChg chg="mod">
          <ac:chgData name="Andrei Nikolaevich Salnikov" userId="04c61cc6-a344-4b97-8c26-3166c1e27cb7" providerId="ADAL" clId="{47701571-9F6F-4FD3-8E9F-37F0F76D286C}" dt="2021-05-26T12:18:13.865" v="1280" actId="20577"/>
          <ac:spMkLst>
            <pc:docMk/>
            <pc:sldMk cId="0" sldId="285"/>
            <ac:spMk id="80899" creationId="{00000000-0000-0000-0000-000000000000}"/>
          </ac:spMkLst>
        </pc:spChg>
      </pc:sldChg>
      <pc:sldChg chg="modSp mod">
        <pc:chgData name="Andrei Nikolaevich Salnikov" userId="04c61cc6-a344-4b97-8c26-3166c1e27cb7" providerId="ADAL" clId="{47701571-9F6F-4FD3-8E9F-37F0F76D286C}" dt="2021-05-26T12:19:50.317" v="1704" actId="14100"/>
        <pc:sldMkLst>
          <pc:docMk/>
          <pc:sldMk cId="4191801167" sldId="388"/>
        </pc:sldMkLst>
        <pc:spChg chg="mod">
          <ac:chgData name="Andrei Nikolaevich Salnikov" userId="04c61cc6-a344-4b97-8c26-3166c1e27cb7" providerId="ADAL" clId="{47701571-9F6F-4FD3-8E9F-37F0F76D286C}" dt="2021-05-26T12:14:15.277" v="763" actId="6549"/>
          <ac:spMkLst>
            <pc:docMk/>
            <pc:sldMk cId="4191801167" sldId="388"/>
            <ac:spMk id="5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14:31.627" v="830" actId="20577"/>
          <ac:spMkLst>
            <pc:docMk/>
            <pc:sldMk cId="4191801167" sldId="388"/>
            <ac:spMk id="8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17:26.297" v="1238" actId="6549"/>
          <ac:spMkLst>
            <pc:docMk/>
            <pc:sldMk cId="4191801167" sldId="388"/>
            <ac:spMk id="48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14:57.883" v="933" actId="20577"/>
          <ac:spMkLst>
            <pc:docMk/>
            <pc:sldMk cId="4191801167" sldId="388"/>
            <ac:spMk id="51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19:50.317" v="1704" actId="14100"/>
          <ac:spMkLst>
            <pc:docMk/>
            <pc:sldMk cId="4191801167" sldId="388"/>
            <ac:spMk id="53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12:25.871" v="308" actId="6549"/>
          <ac:spMkLst>
            <pc:docMk/>
            <pc:sldMk cId="4191801167" sldId="388"/>
            <ac:spMk id="49154" creationId="{00000000-0000-0000-0000-000000000000}"/>
          </ac:spMkLst>
        </pc:spChg>
      </pc:sldChg>
      <pc:sldChg chg="modSp mod">
        <pc:chgData name="Andrei Nikolaevich Salnikov" userId="04c61cc6-a344-4b97-8c26-3166c1e27cb7" providerId="ADAL" clId="{47701571-9F6F-4FD3-8E9F-37F0F76D286C}" dt="2021-05-26T12:40:54.285" v="5007" actId="20577"/>
        <pc:sldMkLst>
          <pc:docMk/>
          <pc:sldMk cId="1461997359" sldId="398"/>
        </pc:sldMkLst>
        <pc:spChg chg="mod">
          <ac:chgData name="Andrei Nikolaevich Salnikov" userId="04c61cc6-a344-4b97-8c26-3166c1e27cb7" providerId="ADAL" clId="{47701571-9F6F-4FD3-8E9F-37F0F76D286C}" dt="2021-05-26T12:34:00.508" v="3736" actId="14100"/>
          <ac:spMkLst>
            <pc:docMk/>
            <pc:sldMk cId="1461997359" sldId="398"/>
            <ac:spMk id="51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4:00.508" v="3736" actId="14100"/>
          <ac:spMkLst>
            <pc:docMk/>
            <pc:sldMk cId="1461997359" sldId="398"/>
            <ac:spMk id="52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4:00.508" v="3736" actId="14100"/>
          <ac:spMkLst>
            <pc:docMk/>
            <pc:sldMk cId="1461997359" sldId="398"/>
            <ac:spMk id="55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4:10.286" v="3769" actId="6549"/>
          <ac:spMkLst>
            <pc:docMk/>
            <pc:sldMk cId="1461997359" sldId="398"/>
            <ac:spMk id="56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4:00.508" v="3736" actId="14100"/>
          <ac:spMkLst>
            <pc:docMk/>
            <pc:sldMk cId="1461997359" sldId="398"/>
            <ac:spMk id="57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4:00.508" v="3736" actId="14100"/>
          <ac:spMkLst>
            <pc:docMk/>
            <pc:sldMk cId="1461997359" sldId="398"/>
            <ac:spMk id="58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4:00.508" v="3736" actId="14100"/>
          <ac:spMkLst>
            <pc:docMk/>
            <pc:sldMk cId="1461997359" sldId="398"/>
            <ac:spMk id="59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4:00.508" v="3736" actId="14100"/>
          <ac:spMkLst>
            <pc:docMk/>
            <pc:sldMk cId="1461997359" sldId="398"/>
            <ac:spMk id="60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4:00.508" v="3736" actId="14100"/>
          <ac:spMkLst>
            <pc:docMk/>
            <pc:sldMk cId="1461997359" sldId="398"/>
            <ac:spMk id="61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4:00.508" v="3736" actId="14100"/>
          <ac:spMkLst>
            <pc:docMk/>
            <pc:sldMk cId="1461997359" sldId="398"/>
            <ac:spMk id="62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4:00.508" v="3736" actId="14100"/>
          <ac:spMkLst>
            <pc:docMk/>
            <pc:sldMk cId="1461997359" sldId="398"/>
            <ac:spMk id="66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4:00.508" v="3736" actId="14100"/>
          <ac:spMkLst>
            <pc:docMk/>
            <pc:sldMk cId="1461997359" sldId="398"/>
            <ac:spMk id="67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4:00.508" v="3736" actId="14100"/>
          <ac:spMkLst>
            <pc:docMk/>
            <pc:sldMk cId="1461997359" sldId="398"/>
            <ac:spMk id="68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4:29.277" v="3850" actId="20577"/>
          <ac:spMkLst>
            <pc:docMk/>
            <pc:sldMk cId="1461997359" sldId="398"/>
            <ac:spMk id="69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4:00.508" v="3736" actId="14100"/>
          <ac:spMkLst>
            <pc:docMk/>
            <pc:sldMk cId="1461997359" sldId="398"/>
            <ac:spMk id="70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4:41.391" v="3875" actId="20577"/>
          <ac:spMkLst>
            <pc:docMk/>
            <pc:sldMk cId="1461997359" sldId="398"/>
            <ac:spMk id="71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4:00.508" v="3736" actId="14100"/>
          <ac:spMkLst>
            <pc:docMk/>
            <pc:sldMk cId="1461997359" sldId="398"/>
            <ac:spMk id="72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4:00.508" v="3736" actId="14100"/>
          <ac:spMkLst>
            <pc:docMk/>
            <pc:sldMk cId="1461997359" sldId="398"/>
            <ac:spMk id="75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4:00.508" v="3736" actId="14100"/>
          <ac:spMkLst>
            <pc:docMk/>
            <pc:sldMk cId="1461997359" sldId="398"/>
            <ac:spMk id="76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4:00.508" v="3736" actId="14100"/>
          <ac:spMkLst>
            <pc:docMk/>
            <pc:sldMk cId="1461997359" sldId="398"/>
            <ac:spMk id="77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4:00.508" v="3736" actId="14100"/>
          <ac:spMkLst>
            <pc:docMk/>
            <pc:sldMk cId="1461997359" sldId="398"/>
            <ac:spMk id="78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4:00.508" v="3736" actId="14100"/>
          <ac:spMkLst>
            <pc:docMk/>
            <pc:sldMk cId="1461997359" sldId="398"/>
            <ac:spMk id="79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4:00.508" v="3736" actId="14100"/>
          <ac:spMkLst>
            <pc:docMk/>
            <pc:sldMk cId="1461997359" sldId="398"/>
            <ac:spMk id="80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4:00.508" v="3736" actId="14100"/>
          <ac:spMkLst>
            <pc:docMk/>
            <pc:sldMk cId="1461997359" sldId="398"/>
            <ac:spMk id="81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4:00.508" v="3736" actId="14100"/>
          <ac:spMkLst>
            <pc:docMk/>
            <pc:sldMk cId="1461997359" sldId="398"/>
            <ac:spMk id="82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4:00.508" v="3736" actId="14100"/>
          <ac:spMkLst>
            <pc:docMk/>
            <pc:sldMk cId="1461997359" sldId="398"/>
            <ac:spMk id="83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4:00.508" v="3736" actId="14100"/>
          <ac:spMkLst>
            <pc:docMk/>
            <pc:sldMk cId="1461997359" sldId="398"/>
            <ac:spMk id="84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3:06.523" v="3593" actId="14100"/>
          <ac:spMkLst>
            <pc:docMk/>
            <pc:sldMk cId="1461997359" sldId="398"/>
            <ac:spMk id="92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3:06.523" v="3593" actId="14100"/>
          <ac:spMkLst>
            <pc:docMk/>
            <pc:sldMk cId="1461997359" sldId="398"/>
            <ac:spMk id="95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2:55.653" v="3591" actId="1076"/>
          <ac:spMkLst>
            <pc:docMk/>
            <pc:sldMk cId="1461997359" sldId="398"/>
            <ac:spMk id="96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8:25.742" v="4537" actId="14100"/>
          <ac:spMkLst>
            <pc:docMk/>
            <pc:sldMk cId="1461997359" sldId="398"/>
            <ac:spMk id="57347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8:25.742" v="4537" actId="14100"/>
          <ac:spMkLst>
            <pc:docMk/>
            <pc:sldMk cId="1461997359" sldId="398"/>
            <ac:spMk id="57348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8:25.742" v="4537" actId="14100"/>
          <ac:spMkLst>
            <pc:docMk/>
            <pc:sldMk cId="1461997359" sldId="398"/>
            <ac:spMk id="57350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8:25.742" v="4537" actId="14100"/>
          <ac:spMkLst>
            <pc:docMk/>
            <pc:sldMk cId="1461997359" sldId="398"/>
            <ac:spMk id="57352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8:25.742" v="4537" actId="14100"/>
          <ac:spMkLst>
            <pc:docMk/>
            <pc:sldMk cId="1461997359" sldId="398"/>
            <ac:spMk id="57354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8:25.742" v="4537" actId="14100"/>
          <ac:spMkLst>
            <pc:docMk/>
            <pc:sldMk cId="1461997359" sldId="398"/>
            <ac:spMk id="57355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8:25.742" v="4537" actId="14100"/>
          <ac:spMkLst>
            <pc:docMk/>
            <pc:sldMk cId="1461997359" sldId="398"/>
            <ac:spMk id="57357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8:25.742" v="4537" actId="14100"/>
          <ac:spMkLst>
            <pc:docMk/>
            <pc:sldMk cId="1461997359" sldId="398"/>
            <ac:spMk id="57358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8:25.742" v="4537" actId="14100"/>
          <ac:spMkLst>
            <pc:docMk/>
            <pc:sldMk cId="1461997359" sldId="398"/>
            <ac:spMk id="57360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8:25.742" v="4537" actId="14100"/>
          <ac:spMkLst>
            <pc:docMk/>
            <pc:sldMk cId="1461997359" sldId="398"/>
            <ac:spMk id="57362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8:25.742" v="4537" actId="14100"/>
          <ac:spMkLst>
            <pc:docMk/>
            <pc:sldMk cId="1461997359" sldId="398"/>
            <ac:spMk id="57363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8:25.742" v="4537" actId="14100"/>
          <ac:spMkLst>
            <pc:docMk/>
            <pc:sldMk cId="1461997359" sldId="398"/>
            <ac:spMk id="57365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8:25.742" v="4537" actId="14100"/>
          <ac:spMkLst>
            <pc:docMk/>
            <pc:sldMk cId="1461997359" sldId="398"/>
            <ac:spMk id="57366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8:25.742" v="4537" actId="14100"/>
          <ac:spMkLst>
            <pc:docMk/>
            <pc:sldMk cId="1461997359" sldId="398"/>
            <ac:spMk id="57368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8:25.742" v="4537" actId="14100"/>
          <ac:spMkLst>
            <pc:docMk/>
            <pc:sldMk cId="1461997359" sldId="398"/>
            <ac:spMk id="57370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8:25.742" v="4537" actId="14100"/>
          <ac:spMkLst>
            <pc:docMk/>
            <pc:sldMk cId="1461997359" sldId="398"/>
            <ac:spMk id="57371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8:25.742" v="4537" actId="14100"/>
          <ac:spMkLst>
            <pc:docMk/>
            <pc:sldMk cId="1461997359" sldId="398"/>
            <ac:spMk id="57373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8:25.742" v="4537" actId="14100"/>
          <ac:spMkLst>
            <pc:docMk/>
            <pc:sldMk cId="1461997359" sldId="398"/>
            <ac:spMk id="57374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8:25.742" v="4537" actId="14100"/>
          <ac:spMkLst>
            <pc:docMk/>
            <pc:sldMk cId="1461997359" sldId="398"/>
            <ac:spMk id="57376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8:25.742" v="4537" actId="14100"/>
          <ac:spMkLst>
            <pc:docMk/>
            <pc:sldMk cId="1461997359" sldId="398"/>
            <ac:spMk id="57377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8:25.742" v="4537" actId="14100"/>
          <ac:spMkLst>
            <pc:docMk/>
            <pc:sldMk cId="1461997359" sldId="398"/>
            <ac:spMk id="57378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8:25.742" v="4537" actId="14100"/>
          <ac:spMkLst>
            <pc:docMk/>
            <pc:sldMk cId="1461997359" sldId="398"/>
            <ac:spMk id="57380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8:25.742" v="4537" actId="14100"/>
          <ac:spMkLst>
            <pc:docMk/>
            <pc:sldMk cId="1461997359" sldId="398"/>
            <ac:spMk id="57381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40:54.285" v="5007" actId="20577"/>
          <ac:spMkLst>
            <pc:docMk/>
            <pc:sldMk cId="1461997359" sldId="398"/>
            <ac:spMk id="57382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8:25.742" v="4537" actId="14100"/>
          <ac:spMkLst>
            <pc:docMk/>
            <pc:sldMk cId="1461997359" sldId="398"/>
            <ac:spMk id="57383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8:25.742" v="4537" actId="14100"/>
          <ac:spMkLst>
            <pc:docMk/>
            <pc:sldMk cId="1461997359" sldId="398"/>
            <ac:spMk id="57385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8:25.742" v="4537" actId="14100"/>
          <ac:spMkLst>
            <pc:docMk/>
            <pc:sldMk cId="1461997359" sldId="398"/>
            <ac:spMk id="57386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8:25.742" v="4537" actId="14100"/>
          <ac:spMkLst>
            <pc:docMk/>
            <pc:sldMk cId="1461997359" sldId="398"/>
            <ac:spMk id="57387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8:25.742" v="4537" actId="14100"/>
          <ac:spMkLst>
            <pc:docMk/>
            <pc:sldMk cId="1461997359" sldId="398"/>
            <ac:spMk id="57389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8:25.742" v="4537" actId="14100"/>
          <ac:spMkLst>
            <pc:docMk/>
            <pc:sldMk cId="1461997359" sldId="398"/>
            <ac:spMk id="57390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8:25.742" v="4537" actId="14100"/>
          <ac:spMkLst>
            <pc:docMk/>
            <pc:sldMk cId="1461997359" sldId="398"/>
            <ac:spMk id="57391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1:02.065" v="3179" actId="6549"/>
          <ac:spMkLst>
            <pc:docMk/>
            <pc:sldMk cId="1461997359" sldId="398"/>
            <ac:spMk id="57392" creationId="{00000000-0000-0000-0000-000000000000}"/>
          </ac:spMkLst>
        </pc:spChg>
        <pc:grpChg chg="mod">
          <ac:chgData name="Andrei Nikolaevich Salnikov" userId="04c61cc6-a344-4b97-8c26-3166c1e27cb7" providerId="ADAL" clId="{47701571-9F6F-4FD3-8E9F-37F0F76D286C}" dt="2021-05-26T12:38:25.742" v="4537" actId="14100"/>
          <ac:grpSpMkLst>
            <pc:docMk/>
            <pc:sldMk cId="1461997359" sldId="398"/>
            <ac:grpSpMk id="3" creationId="{00000000-0000-0000-0000-000000000000}"/>
          </ac:grpSpMkLst>
        </pc:grpChg>
        <pc:grpChg chg="mod">
          <ac:chgData name="Andrei Nikolaevich Salnikov" userId="04c61cc6-a344-4b97-8c26-3166c1e27cb7" providerId="ADAL" clId="{47701571-9F6F-4FD3-8E9F-37F0F76D286C}" dt="2021-05-26T12:38:25.742" v="4537" actId="14100"/>
          <ac:grpSpMkLst>
            <pc:docMk/>
            <pc:sldMk cId="1461997359" sldId="398"/>
            <ac:grpSpMk id="4" creationId="{00000000-0000-0000-0000-000000000000}"/>
          </ac:grpSpMkLst>
        </pc:grpChg>
        <pc:grpChg chg="mod">
          <ac:chgData name="Andrei Nikolaevich Salnikov" userId="04c61cc6-a344-4b97-8c26-3166c1e27cb7" providerId="ADAL" clId="{47701571-9F6F-4FD3-8E9F-37F0F76D286C}" dt="2021-05-26T12:38:25.742" v="4537" actId="14100"/>
          <ac:grpSpMkLst>
            <pc:docMk/>
            <pc:sldMk cId="1461997359" sldId="398"/>
            <ac:grpSpMk id="5" creationId="{00000000-0000-0000-0000-000000000000}"/>
          </ac:grpSpMkLst>
        </pc:grpChg>
        <pc:grpChg chg="mod">
          <ac:chgData name="Andrei Nikolaevich Salnikov" userId="04c61cc6-a344-4b97-8c26-3166c1e27cb7" providerId="ADAL" clId="{47701571-9F6F-4FD3-8E9F-37F0F76D286C}" dt="2021-05-26T12:38:25.742" v="4537" actId="14100"/>
          <ac:grpSpMkLst>
            <pc:docMk/>
            <pc:sldMk cId="1461997359" sldId="398"/>
            <ac:grpSpMk id="6" creationId="{00000000-0000-0000-0000-000000000000}"/>
          </ac:grpSpMkLst>
        </pc:grpChg>
        <pc:grpChg chg="mod">
          <ac:chgData name="Andrei Nikolaevich Salnikov" userId="04c61cc6-a344-4b97-8c26-3166c1e27cb7" providerId="ADAL" clId="{47701571-9F6F-4FD3-8E9F-37F0F76D286C}" dt="2021-05-26T12:38:25.742" v="4537" actId="14100"/>
          <ac:grpSpMkLst>
            <pc:docMk/>
            <pc:sldMk cId="1461997359" sldId="398"/>
            <ac:grpSpMk id="7" creationId="{00000000-0000-0000-0000-000000000000}"/>
          </ac:grpSpMkLst>
        </pc:grpChg>
        <pc:grpChg chg="mod">
          <ac:chgData name="Andrei Nikolaevich Salnikov" userId="04c61cc6-a344-4b97-8c26-3166c1e27cb7" providerId="ADAL" clId="{47701571-9F6F-4FD3-8E9F-37F0F76D286C}" dt="2021-05-26T12:38:25.742" v="4537" actId="14100"/>
          <ac:grpSpMkLst>
            <pc:docMk/>
            <pc:sldMk cId="1461997359" sldId="398"/>
            <ac:grpSpMk id="8" creationId="{00000000-0000-0000-0000-000000000000}"/>
          </ac:grpSpMkLst>
        </pc:grpChg>
        <pc:grpChg chg="mod">
          <ac:chgData name="Andrei Nikolaevich Salnikov" userId="04c61cc6-a344-4b97-8c26-3166c1e27cb7" providerId="ADAL" clId="{47701571-9F6F-4FD3-8E9F-37F0F76D286C}" dt="2021-05-26T12:38:25.742" v="4537" actId="14100"/>
          <ac:grpSpMkLst>
            <pc:docMk/>
            <pc:sldMk cId="1461997359" sldId="398"/>
            <ac:grpSpMk id="9" creationId="{00000000-0000-0000-0000-000000000000}"/>
          </ac:grpSpMkLst>
        </pc:grpChg>
        <pc:grpChg chg="mod">
          <ac:chgData name="Andrei Nikolaevich Salnikov" userId="04c61cc6-a344-4b97-8c26-3166c1e27cb7" providerId="ADAL" clId="{47701571-9F6F-4FD3-8E9F-37F0F76D286C}" dt="2021-05-26T12:38:25.742" v="4537" actId="14100"/>
          <ac:grpSpMkLst>
            <pc:docMk/>
            <pc:sldMk cId="1461997359" sldId="398"/>
            <ac:grpSpMk id="10" creationId="{00000000-0000-0000-0000-000000000000}"/>
          </ac:grpSpMkLst>
        </pc:grpChg>
        <pc:grpChg chg="mod">
          <ac:chgData name="Andrei Nikolaevich Salnikov" userId="04c61cc6-a344-4b97-8c26-3166c1e27cb7" providerId="ADAL" clId="{47701571-9F6F-4FD3-8E9F-37F0F76D286C}" dt="2021-05-26T12:38:25.742" v="4537" actId="14100"/>
          <ac:grpSpMkLst>
            <pc:docMk/>
            <pc:sldMk cId="1461997359" sldId="398"/>
            <ac:grpSpMk id="11" creationId="{00000000-0000-0000-0000-000000000000}"/>
          </ac:grpSpMkLst>
        </pc:grpChg>
        <pc:grpChg chg="mod">
          <ac:chgData name="Andrei Nikolaevich Salnikov" userId="04c61cc6-a344-4b97-8c26-3166c1e27cb7" providerId="ADAL" clId="{47701571-9F6F-4FD3-8E9F-37F0F76D286C}" dt="2021-05-26T12:38:25.742" v="4537" actId="14100"/>
          <ac:grpSpMkLst>
            <pc:docMk/>
            <pc:sldMk cId="1461997359" sldId="398"/>
            <ac:grpSpMk id="12" creationId="{00000000-0000-0000-0000-000000000000}"/>
          </ac:grpSpMkLst>
        </pc:grpChg>
        <pc:grpChg chg="mod">
          <ac:chgData name="Andrei Nikolaevich Salnikov" userId="04c61cc6-a344-4b97-8c26-3166c1e27cb7" providerId="ADAL" clId="{47701571-9F6F-4FD3-8E9F-37F0F76D286C}" dt="2021-05-26T12:38:25.742" v="4537" actId="14100"/>
          <ac:grpSpMkLst>
            <pc:docMk/>
            <pc:sldMk cId="1461997359" sldId="398"/>
            <ac:grpSpMk id="13" creationId="{00000000-0000-0000-0000-000000000000}"/>
          </ac:grpSpMkLst>
        </pc:grpChg>
        <pc:grpChg chg="mod">
          <ac:chgData name="Andrei Nikolaevich Salnikov" userId="04c61cc6-a344-4b97-8c26-3166c1e27cb7" providerId="ADAL" clId="{47701571-9F6F-4FD3-8E9F-37F0F76D286C}" dt="2021-05-26T12:38:25.742" v="4537" actId="14100"/>
          <ac:grpSpMkLst>
            <pc:docMk/>
            <pc:sldMk cId="1461997359" sldId="398"/>
            <ac:grpSpMk id="14" creationId="{00000000-0000-0000-0000-000000000000}"/>
          </ac:grpSpMkLst>
        </pc:grpChg>
        <pc:grpChg chg="mod">
          <ac:chgData name="Andrei Nikolaevich Salnikov" userId="04c61cc6-a344-4b97-8c26-3166c1e27cb7" providerId="ADAL" clId="{47701571-9F6F-4FD3-8E9F-37F0F76D286C}" dt="2021-05-26T12:38:25.742" v="4537" actId="14100"/>
          <ac:grpSpMkLst>
            <pc:docMk/>
            <pc:sldMk cId="1461997359" sldId="398"/>
            <ac:grpSpMk id="15" creationId="{00000000-0000-0000-0000-000000000000}"/>
          </ac:grpSpMkLst>
        </pc:grpChg>
        <pc:grpChg chg="mod">
          <ac:chgData name="Andrei Nikolaevich Salnikov" userId="04c61cc6-a344-4b97-8c26-3166c1e27cb7" providerId="ADAL" clId="{47701571-9F6F-4FD3-8E9F-37F0F76D286C}" dt="2021-05-26T12:38:25.742" v="4537" actId="14100"/>
          <ac:grpSpMkLst>
            <pc:docMk/>
            <pc:sldMk cId="1461997359" sldId="398"/>
            <ac:grpSpMk id="16" creationId="{00000000-0000-0000-0000-000000000000}"/>
          </ac:grpSpMkLst>
        </pc:grpChg>
        <pc:grpChg chg="mod">
          <ac:chgData name="Andrei Nikolaevich Salnikov" userId="04c61cc6-a344-4b97-8c26-3166c1e27cb7" providerId="ADAL" clId="{47701571-9F6F-4FD3-8E9F-37F0F76D286C}" dt="2021-05-26T12:34:00.508" v="3736" actId="14100"/>
          <ac:grpSpMkLst>
            <pc:docMk/>
            <pc:sldMk cId="1461997359" sldId="398"/>
            <ac:grpSpMk id="18" creationId="{00000000-0000-0000-0000-000000000000}"/>
          </ac:grpSpMkLst>
        </pc:grpChg>
        <pc:grpChg chg="mod">
          <ac:chgData name="Andrei Nikolaevich Salnikov" userId="04c61cc6-a344-4b97-8c26-3166c1e27cb7" providerId="ADAL" clId="{47701571-9F6F-4FD3-8E9F-37F0F76D286C}" dt="2021-05-26T12:34:00.508" v="3736" actId="14100"/>
          <ac:grpSpMkLst>
            <pc:docMk/>
            <pc:sldMk cId="1461997359" sldId="398"/>
            <ac:grpSpMk id="19" creationId="{00000000-0000-0000-0000-000000000000}"/>
          </ac:grpSpMkLst>
        </pc:grpChg>
        <pc:grpChg chg="mod">
          <ac:chgData name="Andrei Nikolaevich Salnikov" userId="04c61cc6-a344-4b97-8c26-3166c1e27cb7" providerId="ADAL" clId="{47701571-9F6F-4FD3-8E9F-37F0F76D286C}" dt="2021-05-26T12:34:00.508" v="3736" actId="14100"/>
          <ac:grpSpMkLst>
            <pc:docMk/>
            <pc:sldMk cId="1461997359" sldId="398"/>
            <ac:grpSpMk id="20" creationId="{00000000-0000-0000-0000-000000000000}"/>
          </ac:grpSpMkLst>
        </pc:grpChg>
        <pc:grpChg chg="mod">
          <ac:chgData name="Andrei Nikolaevich Salnikov" userId="04c61cc6-a344-4b97-8c26-3166c1e27cb7" providerId="ADAL" clId="{47701571-9F6F-4FD3-8E9F-37F0F76D286C}" dt="2021-05-26T12:34:00.508" v="3736" actId="14100"/>
          <ac:grpSpMkLst>
            <pc:docMk/>
            <pc:sldMk cId="1461997359" sldId="398"/>
            <ac:grpSpMk id="21" creationId="{00000000-0000-0000-0000-000000000000}"/>
          </ac:grpSpMkLst>
        </pc:grpChg>
        <pc:grpChg chg="mod">
          <ac:chgData name="Andrei Nikolaevich Salnikov" userId="04c61cc6-a344-4b97-8c26-3166c1e27cb7" providerId="ADAL" clId="{47701571-9F6F-4FD3-8E9F-37F0F76D286C}" dt="2021-05-26T12:33:06.523" v="3593" actId="14100"/>
          <ac:grpSpMkLst>
            <pc:docMk/>
            <pc:sldMk cId="1461997359" sldId="398"/>
            <ac:grpSpMk id="23" creationId="{00000000-0000-0000-0000-000000000000}"/>
          </ac:grpSpMkLst>
        </pc:grpChg>
        <pc:grpChg chg="mod">
          <ac:chgData name="Andrei Nikolaevich Salnikov" userId="04c61cc6-a344-4b97-8c26-3166c1e27cb7" providerId="ADAL" clId="{47701571-9F6F-4FD3-8E9F-37F0F76D286C}" dt="2021-05-26T12:34:00.508" v="3736" actId="14100"/>
          <ac:grpSpMkLst>
            <pc:docMk/>
            <pc:sldMk cId="1461997359" sldId="398"/>
            <ac:grpSpMk id="24" creationId="{00000000-0000-0000-0000-000000000000}"/>
          </ac:grpSpMkLst>
        </pc:grpChg>
        <pc:grpChg chg="mod">
          <ac:chgData name="Andrei Nikolaevich Salnikov" userId="04c61cc6-a344-4b97-8c26-3166c1e27cb7" providerId="ADAL" clId="{47701571-9F6F-4FD3-8E9F-37F0F76D286C}" dt="2021-05-26T12:38:25.742" v="4537" actId="14100"/>
          <ac:grpSpMkLst>
            <pc:docMk/>
            <pc:sldMk cId="1461997359" sldId="398"/>
            <ac:grpSpMk id="25" creationId="{00000000-0000-0000-0000-000000000000}"/>
          </ac:grpSpMkLst>
        </pc:grpChg>
      </pc:sldChg>
      <pc:sldChg chg="modSp mod">
        <pc:chgData name="Andrei Nikolaevich Salnikov" userId="04c61cc6-a344-4b97-8c26-3166c1e27cb7" providerId="ADAL" clId="{47701571-9F6F-4FD3-8E9F-37F0F76D286C}" dt="2021-05-26T12:30:10.833" v="3168" actId="20577"/>
        <pc:sldMkLst>
          <pc:docMk/>
          <pc:sldMk cId="4267496890" sldId="404"/>
        </pc:sldMkLst>
        <pc:spChg chg="mod">
          <ac:chgData name="Andrei Nikolaevich Salnikov" userId="04c61cc6-a344-4b97-8c26-3166c1e27cb7" providerId="ADAL" clId="{47701571-9F6F-4FD3-8E9F-37F0F76D286C}" dt="2021-05-26T12:29:41.165" v="3050" actId="14100"/>
          <ac:spMkLst>
            <pc:docMk/>
            <pc:sldMk cId="4267496890" sldId="404"/>
            <ac:spMk id="4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29:41.165" v="3050" actId="14100"/>
          <ac:spMkLst>
            <pc:docMk/>
            <pc:sldMk cId="4267496890" sldId="404"/>
            <ac:spMk id="43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29:41.165" v="3050" actId="14100"/>
          <ac:spMkLst>
            <pc:docMk/>
            <pc:sldMk cId="4267496890" sldId="404"/>
            <ac:spMk id="44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29:41.165" v="3050" actId="14100"/>
          <ac:spMkLst>
            <pc:docMk/>
            <pc:sldMk cId="4267496890" sldId="404"/>
            <ac:spMk id="53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29:41.165" v="3050" actId="14100"/>
          <ac:spMkLst>
            <pc:docMk/>
            <pc:sldMk cId="4267496890" sldId="404"/>
            <ac:spMk id="76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29:41.165" v="3050" actId="14100"/>
          <ac:spMkLst>
            <pc:docMk/>
            <pc:sldMk cId="4267496890" sldId="404"/>
            <ac:spMk id="113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29:41.165" v="3050" actId="14100"/>
          <ac:spMkLst>
            <pc:docMk/>
            <pc:sldMk cId="4267496890" sldId="404"/>
            <ac:spMk id="117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29:41.165" v="3050" actId="14100"/>
          <ac:spMkLst>
            <pc:docMk/>
            <pc:sldMk cId="4267496890" sldId="404"/>
            <ac:spMk id="122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29:41.165" v="3050" actId="14100"/>
          <ac:spMkLst>
            <pc:docMk/>
            <pc:sldMk cId="4267496890" sldId="404"/>
            <ac:spMk id="126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29:41.165" v="3050" actId="14100"/>
          <ac:spMkLst>
            <pc:docMk/>
            <pc:sldMk cId="4267496890" sldId="404"/>
            <ac:spMk id="127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29:41.165" v="3050" actId="14100"/>
          <ac:spMkLst>
            <pc:docMk/>
            <pc:sldMk cId="4267496890" sldId="404"/>
            <ac:spMk id="128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29:41.165" v="3050" actId="14100"/>
          <ac:spMkLst>
            <pc:docMk/>
            <pc:sldMk cId="4267496890" sldId="404"/>
            <ac:spMk id="129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29:41.165" v="3050" actId="14100"/>
          <ac:spMkLst>
            <pc:docMk/>
            <pc:sldMk cId="4267496890" sldId="404"/>
            <ac:spMk id="130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29:41.165" v="3050" actId="14100"/>
          <ac:spMkLst>
            <pc:docMk/>
            <pc:sldMk cId="4267496890" sldId="404"/>
            <ac:spMk id="133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26:44.217" v="2784" actId="14100"/>
          <ac:spMkLst>
            <pc:docMk/>
            <pc:sldMk cId="4267496890" sldId="404"/>
            <ac:spMk id="138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26:44.217" v="2784" actId="14100"/>
          <ac:spMkLst>
            <pc:docMk/>
            <pc:sldMk cId="4267496890" sldId="404"/>
            <ac:spMk id="139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26:44.217" v="2784" actId="14100"/>
          <ac:spMkLst>
            <pc:docMk/>
            <pc:sldMk cId="4267496890" sldId="404"/>
            <ac:spMk id="140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27:09.351" v="2798" actId="14100"/>
          <ac:spMkLst>
            <pc:docMk/>
            <pc:sldMk cId="4267496890" sldId="404"/>
            <ac:spMk id="142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27:09.351" v="2798" actId="14100"/>
          <ac:spMkLst>
            <pc:docMk/>
            <pc:sldMk cId="4267496890" sldId="404"/>
            <ac:spMk id="143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27:09.351" v="2798" actId="14100"/>
          <ac:spMkLst>
            <pc:docMk/>
            <pc:sldMk cId="4267496890" sldId="404"/>
            <ac:spMk id="144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30:10.833" v="3168" actId="20577"/>
          <ac:spMkLst>
            <pc:docMk/>
            <pc:sldMk cId="4267496890" sldId="404"/>
            <ac:spMk id="145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26:49.442" v="2793" actId="6549"/>
          <ac:spMkLst>
            <pc:docMk/>
            <pc:sldMk cId="4267496890" sldId="404"/>
            <ac:spMk id="146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17:43.725" v="1244" actId="14100"/>
          <ac:spMkLst>
            <pc:docMk/>
            <pc:sldMk cId="4267496890" sldId="404"/>
            <ac:spMk id="148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29:41.165" v="3050" actId="14100"/>
          <ac:spMkLst>
            <pc:docMk/>
            <pc:sldMk cId="4267496890" sldId="404"/>
            <ac:spMk id="57346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29:41.165" v="3050" actId="14100"/>
          <ac:spMkLst>
            <pc:docMk/>
            <pc:sldMk cId="4267496890" sldId="404"/>
            <ac:spMk id="57348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29:41.165" v="3050" actId="14100"/>
          <ac:spMkLst>
            <pc:docMk/>
            <pc:sldMk cId="4267496890" sldId="404"/>
            <ac:spMk id="57354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29:41.165" v="3050" actId="14100"/>
          <ac:spMkLst>
            <pc:docMk/>
            <pc:sldMk cId="4267496890" sldId="404"/>
            <ac:spMk id="57355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29:41.165" v="3050" actId="14100"/>
          <ac:spMkLst>
            <pc:docMk/>
            <pc:sldMk cId="4267496890" sldId="404"/>
            <ac:spMk id="57359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29:41.165" v="3050" actId="14100"/>
          <ac:spMkLst>
            <pc:docMk/>
            <pc:sldMk cId="4267496890" sldId="404"/>
            <ac:spMk id="57365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29:41.165" v="3050" actId="14100"/>
          <ac:spMkLst>
            <pc:docMk/>
            <pc:sldMk cId="4267496890" sldId="404"/>
            <ac:spMk id="57374" creationId="{00000000-0000-0000-0000-000000000000}"/>
          </ac:spMkLst>
        </pc:spChg>
        <pc:grpChg chg="mod">
          <ac:chgData name="Andrei Nikolaevich Salnikov" userId="04c61cc6-a344-4b97-8c26-3166c1e27cb7" providerId="ADAL" clId="{47701571-9F6F-4FD3-8E9F-37F0F76D286C}" dt="2021-05-26T12:29:41.165" v="3050" actId="14100"/>
          <ac:grpSpMkLst>
            <pc:docMk/>
            <pc:sldMk cId="4267496890" sldId="404"/>
            <ac:grpSpMk id="5" creationId="{00000000-0000-0000-0000-000000000000}"/>
          </ac:grpSpMkLst>
        </pc:grpChg>
        <pc:grpChg chg="mod">
          <ac:chgData name="Andrei Nikolaevich Salnikov" userId="04c61cc6-a344-4b97-8c26-3166c1e27cb7" providerId="ADAL" clId="{47701571-9F6F-4FD3-8E9F-37F0F76D286C}" dt="2021-05-26T12:29:41.165" v="3050" actId="14100"/>
          <ac:grpSpMkLst>
            <pc:docMk/>
            <pc:sldMk cId="4267496890" sldId="404"/>
            <ac:grpSpMk id="9" creationId="{00000000-0000-0000-0000-000000000000}"/>
          </ac:grpSpMkLst>
        </pc:grpChg>
        <pc:grpChg chg="mod">
          <ac:chgData name="Andrei Nikolaevich Salnikov" userId="04c61cc6-a344-4b97-8c26-3166c1e27cb7" providerId="ADAL" clId="{47701571-9F6F-4FD3-8E9F-37F0F76D286C}" dt="2021-05-26T12:29:41.165" v="3050" actId="14100"/>
          <ac:grpSpMkLst>
            <pc:docMk/>
            <pc:sldMk cId="4267496890" sldId="404"/>
            <ac:grpSpMk id="98" creationId="{00000000-0000-0000-0000-000000000000}"/>
          </ac:grpSpMkLst>
        </pc:grpChg>
        <pc:grpChg chg="mod">
          <ac:chgData name="Andrei Nikolaevich Salnikov" userId="04c61cc6-a344-4b97-8c26-3166c1e27cb7" providerId="ADAL" clId="{47701571-9F6F-4FD3-8E9F-37F0F76D286C}" dt="2021-05-26T12:29:41.165" v="3050" actId="14100"/>
          <ac:grpSpMkLst>
            <pc:docMk/>
            <pc:sldMk cId="4267496890" sldId="404"/>
            <ac:grpSpMk id="107" creationId="{00000000-0000-0000-0000-000000000000}"/>
          </ac:grpSpMkLst>
        </pc:grpChg>
        <pc:grpChg chg="mod">
          <ac:chgData name="Andrei Nikolaevich Salnikov" userId="04c61cc6-a344-4b97-8c26-3166c1e27cb7" providerId="ADAL" clId="{47701571-9F6F-4FD3-8E9F-37F0F76D286C}" dt="2021-05-26T12:29:41.165" v="3050" actId="14100"/>
          <ac:grpSpMkLst>
            <pc:docMk/>
            <pc:sldMk cId="4267496890" sldId="404"/>
            <ac:grpSpMk id="108" creationId="{00000000-0000-0000-0000-000000000000}"/>
          </ac:grpSpMkLst>
        </pc:grpChg>
        <pc:grpChg chg="mod">
          <ac:chgData name="Andrei Nikolaevich Salnikov" userId="04c61cc6-a344-4b97-8c26-3166c1e27cb7" providerId="ADAL" clId="{47701571-9F6F-4FD3-8E9F-37F0F76D286C}" dt="2021-05-26T12:29:41.165" v="3050" actId="14100"/>
          <ac:grpSpMkLst>
            <pc:docMk/>
            <pc:sldMk cId="4267496890" sldId="404"/>
            <ac:grpSpMk id="109" creationId="{00000000-0000-0000-0000-000000000000}"/>
          </ac:grpSpMkLst>
        </pc:grpChg>
        <pc:grpChg chg="mod">
          <ac:chgData name="Andrei Nikolaevich Salnikov" userId="04c61cc6-a344-4b97-8c26-3166c1e27cb7" providerId="ADAL" clId="{47701571-9F6F-4FD3-8E9F-37F0F76D286C}" dt="2021-05-26T12:26:44.217" v="2784" actId="14100"/>
          <ac:grpSpMkLst>
            <pc:docMk/>
            <pc:sldMk cId="4267496890" sldId="404"/>
            <ac:grpSpMk id="132" creationId="{00000000-0000-0000-0000-000000000000}"/>
          </ac:grpSpMkLst>
        </pc:grpChg>
        <pc:grpChg chg="mod">
          <ac:chgData name="Andrei Nikolaevich Salnikov" userId="04c61cc6-a344-4b97-8c26-3166c1e27cb7" providerId="ADAL" clId="{47701571-9F6F-4FD3-8E9F-37F0F76D286C}" dt="2021-05-26T12:27:09.351" v="2798" actId="14100"/>
          <ac:grpSpMkLst>
            <pc:docMk/>
            <pc:sldMk cId="4267496890" sldId="404"/>
            <ac:grpSpMk id="141" creationId="{00000000-0000-0000-0000-000000000000}"/>
          </ac:grpSpMkLst>
        </pc:grpChg>
        <pc:cxnChg chg="mod">
          <ac:chgData name="Andrei Nikolaevich Salnikov" userId="04c61cc6-a344-4b97-8c26-3166c1e27cb7" providerId="ADAL" clId="{47701571-9F6F-4FD3-8E9F-37F0F76D286C}" dt="2021-05-26T12:29:41.165" v="3050" actId="14100"/>
          <ac:cxnSpMkLst>
            <pc:docMk/>
            <pc:sldMk cId="4267496890" sldId="404"/>
            <ac:cxnSpMk id="111" creationId="{00000000-0000-0000-0000-000000000000}"/>
          </ac:cxnSpMkLst>
        </pc:cxnChg>
        <pc:cxnChg chg="mod">
          <ac:chgData name="Andrei Nikolaevich Salnikov" userId="04c61cc6-a344-4b97-8c26-3166c1e27cb7" providerId="ADAL" clId="{47701571-9F6F-4FD3-8E9F-37F0F76D286C}" dt="2021-05-26T12:29:41.165" v="3050" actId="14100"/>
          <ac:cxnSpMkLst>
            <pc:docMk/>
            <pc:sldMk cId="4267496890" sldId="404"/>
            <ac:cxnSpMk id="112" creationId="{00000000-0000-0000-0000-000000000000}"/>
          </ac:cxnSpMkLst>
        </pc:cxnChg>
      </pc:sldChg>
      <pc:sldChg chg="modSp mod">
        <pc:chgData name="Andrei Nikolaevich Salnikov" userId="04c61cc6-a344-4b97-8c26-3166c1e27cb7" providerId="ADAL" clId="{47701571-9F6F-4FD3-8E9F-37F0F76D286C}" dt="2021-05-26T12:45:48.241" v="5807" actId="14100"/>
        <pc:sldMkLst>
          <pc:docMk/>
          <pc:sldMk cId="121103642" sldId="405"/>
        </pc:sldMkLst>
        <pc:spChg chg="mod">
          <ac:chgData name="Andrei Nikolaevich Salnikov" userId="04c61cc6-a344-4b97-8c26-3166c1e27cb7" providerId="ADAL" clId="{47701571-9F6F-4FD3-8E9F-37F0F76D286C}" dt="2021-05-26T12:41:37.085" v="5055" actId="14100"/>
          <ac:spMkLst>
            <pc:docMk/>
            <pc:sldMk cId="121103642" sldId="405"/>
            <ac:spMk id="4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45:48.241" v="5807" actId="14100"/>
          <ac:spMkLst>
            <pc:docMk/>
            <pc:sldMk cId="121103642" sldId="405"/>
            <ac:spMk id="77835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45:11.058" v="5803" actId="255"/>
          <ac:spMkLst>
            <pc:docMk/>
            <pc:sldMk cId="121103642" sldId="405"/>
            <ac:spMk id="77840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45:18.464" v="5804" actId="255"/>
          <ac:spMkLst>
            <pc:docMk/>
            <pc:sldMk cId="121103642" sldId="405"/>
            <ac:spMk id="77841" creationId="{00000000-0000-0000-0000-000000000000}"/>
          </ac:spMkLst>
        </pc:spChg>
      </pc:sldChg>
      <pc:sldChg chg="modSp mod">
        <pc:chgData name="Andrei Nikolaevich Salnikov" userId="04c61cc6-a344-4b97-8c26-3166c1e27cb7" providerId="ADAL" clId="{47701571-9F6F-4FD3-8E9F-37F0F76D286C}" dt="2021-05-26T12:19:10.327" v="1551" actId="6549"/>
        <pc:sldMkLst>
          <pc:docMk/>
          <pc:sldMk cId="2793327119" sldId="406"/>
        </pc:sldMkLst>
        <pc:spChg chg="mod">
          <ac:chgData name="Andrei Nikolaevich Salnikov" userId="04c61cc6-a344-4b97-8c26-3166c1e27cb7" providerId="ADAL" clId="{47701571-9F6F-4FD3-8E9F-37F0F76D286C}" dt="2021-05-26T12:19:10.327" v="1551" actId="6549"/>
          <ac:spMkLst>
            <pc:docMk/>
            <pc:sldMk cId="2793327119" sldId="406"/>
            <ac:spMk id="2" creationId="{00000000-0000-0000-0000-000000000000}"/>
          </ac:spMkLst>
        </pc:spChg>
      </pc:sldChg>
      <pc:sldChg chg="modSp mod">
        <pc:chgData name="Andrei Nikolaevich Salnikov" userId="04c61cc6-a344-4b97-8c26-3166c1e27cb7" providerId="ADAL" clId="{47701571-9F6F-4FD3-8E9F-37F0F76D286C}" dt="2021-05-26T12:47:32.429" v="5999" actId="20577"/>
        <pc:sldMkLst>
          <pc:docMk/>
          <pc:sldMk cId="1308145371" sldId="407"/>
        </pc:sldMkLst>
        <pc:spChg chg="mod">
          <ac:chgData name="Andrei Nikolaevich Salnikov" userId="04c61cc6-a344-4b97-8c26-3166c1e27cb7" providerId="ADAL" clId="{47701571-9F6F-4FD3-8E9F-37F0F76D286C}" dt="2021-05-26T12:18:30.696" v="1378" actId="6549"/>
          <ac:spMkLst>
            <pc:docMk/>
            <pc:sldMk cId="1308145371" sldId="407"/>
            <ac:spMk id="2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46:52.668" v="5908" actId="6549"/>
          <ac:spMkLst>
            <pc:docMk/>
            <pc:sldMk cId="1308145371" sldId="407"/>
            <ac:spMk id="36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46:47.228" v="5891" actId="20577"/>
          <ac:spMkLst>
            <pc:docMk/>
            <pc:sldMk cId="1308145371" sldId="407"/>
            <ac:spMk id="40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46:25.947" v="5845" actId="6549"/>
          <ac:spMkLst>
            <pc:docMk/>
            <pc:sldMk cId="1308145371" sldId="407"/>
            <ac:spMk id="58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47:32.429" v="5999" actId="20577"/>
          <ac:spMkLst>
            <pc:docMk/>
            <pc:sldMk cId="1308145371" sldId="407"/>
            <ac:spMk id="60" creationId="{00000000-0000-0000-0000-000000000000}"/>
          </ac:spMkLst>
        </pc:spChg>
        <pc:spChg chg="mod">
          <ac:chgData name="Andrei Nikolaevich Salnikov" userId="04c61cc6-a344-4b97-8c26-3166c1e27cb7" providerId="ADAL" clId="{47701571-9F6F-4FD3-8E9F-37F0F76D286C}" dt="2021-05-26T12:47:25.563" v="5988" actId="6549"/>
          <ac:spMkLst>
            <pc:docMk/>
            <pc:sldMk cId="1308145371" sldId="407"/>
            <ac:spMk id="63" creationId="{00000000-0000-0000-0000-000000000000}"/>
          </ac:spMkLst>
        </pc:spChg>
      </pc:sldChg>
      <pc:sldChg chg="modSp mod">
        <pc:chgData name="Andrei Nikolaevich Salnikov" userId="04c61cc6-a344-4b97-8c26-3166c1e27cb7" providerId="ADAL" clId="{47701571-9F6F-4FD3-8E9F-37F0F76D286C}" dt="2021-05-26T12:18:51.192" v="1478" actId="20577"/>
        <pc:sldMkLst>
          <pc:docMk/>
          <pc:sldMk cId="3191272725" sldId="408"/>
        </pc:sldMkLst>
        <pc:spChg chg="mod">
          <ac:chgData name="Andrei Nikolaevich Salnikov" userId="04c61cc6-a344-4b97-8c26-3166c1e27cb7" providerId="ADAL" clId="{47701571-9F6F-4FD3-8E9F-37F0F76D286C}" dt="2021-05-26T12:18:51.192" v="1478" actId="20577"/>
          <ac:spMkLst>
            <pc:docMk/>
            <pc:sldMk cId="3191272725" sldId="408"/>
            <ac:spMk id="2" creationId="{00000000-0000-0000-0000-000000000000}"/>
          </ac:spMkLst>
        </pc:spChg>
      </pc:sldChg>
    </pc:docChg>
  </pc:docChgLst>
  <pc:docChgLst>
    <pc:chgData name="Yelena Slizhevskaya" userId="c31c118f-cc09-4814-95e2-f268a72c0a23" providerId="ADAL" clId="{F6ED25F9-AE00-46FB-BEDB-B759CDA29B4E}"/>
    <pc:docChg chg="modSld">
      <pc:chgData name="Yelena Slizhevskaya" userId="c31c118f-cc09-4814-95e2-f268a72c0a23" providerId="ADAL" clId="{F6ED25F9-AE00-46FB-BEDB-B759CDA29B4E}" dt="2021-05-30T21:08:23.475" v="215" actId="6549"/>
      <pc:docMkLst>
        <pc:docMk/>
      </pc:docMkLst>
      <pc:sldChg chg="modSp mod">
        <pc:chgData name="Yelena Slizhevskaya" userId="c31c118f-cc09-4814-95e2-f268a72c0a23" providerId="ADAL" clId="{F6ED25F9-AE00-46FB-BEDB-B759CDA29B4E}" dt="2021-05-30T20:59:39.667" v="21" actId="14100"/>
        <pc:sldMkLst>
          <pc:docMk/>
          <pc:sldMk cId="0" sldId="256"/>
        </pc:sldMkLst>
        <pc:spChg chg="mod">
          <ac:chgData name="Yelena Slizhevskaya" userId="c31c118f-cc09-4814-95e2-f268a72c0a23" providerId="ADAL" clId="{F6ED25F9-AE00-46FB-BEDB-B759CDA29B4E}" dt="2021-05-30T20:59:39.667" v="21" actId="14100"/>
          <ac:spMkLst>
            <pc:docMk/>
            <pc:sldMk cId="0" sldId="256"/>
            <ac:spMk id="50178" creationId="{00000000-0000-0000-0000-000000000000}"/>
          </ac:spMkLst>
        </pc:spChg>
      </pc:sldChg>
      <pc:sldChg chg="modSp mod">
        <pc:chgData name="Yelena Slizhevskaya" userId="c31c118f-cc09-4814-95e2-f268a72c0a23" providerId="ADAL" clId="{F6ED25F9-AE00-46FB-BEDB-B759CDA29B4E}" dt="2021-05-30T21:08:23.475" v="215" actId="6549"/>
        <pc:sldMkLst>
          <pc:docMk/>
          <pc:sldMk cId="1461997359" sldId="398"/>
        </pc:sldMkLst>
        <pc:spChg chg="mod">
          <ac:chgData name="Yelena Slizhevskaya" userId="c31c118f-cc09-4814-95e2-f268a72c0a23" providerId="ADAL" clId="{F6ED25F9-AE00-46FB-BEDB-B759CDA29B4E}" dt="2021-05-30T21:08:23.475" v="215" actId="6549"/>
          <ac:spMkLst>
            <pc:docMk/>
            <pc:sldMk cId="1461997359" sldId="398"/>
            <ac:spMk id="57381" creationId="{00000000-0000-0000-0000-000000000000}"/>
          </ac:spMkLst>
        </pc:spChg>
      </pc:sldChg>
      <pc:sldChg chg="modSp mod">
        <pc:chgData name="Yelena Slizhevskaya" userId="c31c118f-cc09-4814-95e2-f268a72c0a23" providerId="ADAL" clId="{F6ED25F9-AE00-46FB-BEDB-B759CDA29B4E}" dt="2021-05-30T21:02:10.748" v="123" actId="6549"/>
        <pc:sldMkLst>
          <pc:docMk/>
          <pc:sldMk cId="4267496890" sldId="404"/>
        </pc:sldMkLst>
        <pc:spChg chg="mod">
          <ac:chgData name="Yelena Slizhevskaya" userId="c31c118f-cc09-4814-95e2-f268a72c0a23" providerId="ADAL" clId="{F6ED25F9-AE00-46FB-BEDB-B759CDA29B4E}" dt="2021-05-30T21:01:09.198" v="75" actId="6549"/>
          <ac:spMkLst>
            <pc:docMk/>
            <pc:sldMk cId="4267496890" sldId="404"/>
            <ac:spMk id="4" creationId="{00000000-0000-0000-0000-000000000000}"/>
          </ac:spMkLst>
        </pc:spChg>
        <pc:spChg chg="mod">
          <ac:chgData name="Yelena Slizhevskaya" userId="c31c118f-cc09-4814-95e2-f268a72c0a23" providerId="ADAL" clId="{F6ED25F9-AE00-46FB-BEDB-B759CDA29B4E}" dt="2021-05-30T21:00:45.195" v="55" actId="14100"/>
          <ac:spMkLst>
            <pc:docMk/>
            <pc:sldMk cId="4267496890" sldId="404"/>
            <ac:spMk id="43" creationId="{00000000-0000-0000-0000-000000000000}"/>
          </ac:spMkLst>
        </pc:spChg>
        <pc:spChg chg="mod">
          <ac:chgData name="Yelena Slizhevskaya" userId="c31c118f-cc09-4814-95e2-f268a72c0a23" providerId="ADAL" clId="{F6ED25F9-AE00-46FB-BEDB-B759CDA29B4E}" dt="2021-05-30T21:00:45.195" v="55" actId="14100"/>
          <ac:spMkLst>
            <pc:docMk/>
            <pc:sldMk cId="4267496890" sldId="404"/>
            <ac:spMk id="44" creationId="{00000000-0000-0000-0000-000000000000}"/>
          </ac:spMkLst>
        </pc:spChg>
        <pc:spChg chg="mod">
          <ac:chgData name="Yelena Slizhevskaya" userId="c31c118f-cc09-4814-95e2-f268a72c0a23" providerId="ADAL" clId="{F6ED25F9-AE00-46FB-BEDB-B759CDA29B4E}" dt="2021-05-30T21:01:28.465" v="98" actId="20577"/>
          <ac:spMkLst>
            <pc:docMk/>
            <pc:sldMk cId="4267496890" sldId="404"/>
            <ac:spMk id="53" creationId="{00000000-0000-0000-0000-000000000000}"/>
          </ac:spMkLst>
        </pc:spChg>
        <pc:spChg chg="mod">
          <ac:chgData name="Yelena Slizhevskaya" userId="c31c118f-cc09-4814-95e2-f268a72c0a23" providerId="ADAL" clId="{F6ED25F9-AE00-46FB-BEDB-B759CDA29B4E}" dt="2021-05-30T21:00:45.195" v="55" actId="14100"/>
          <ac:spMkLst>
            <pc:docMk/>
            <pc:sldMk cId="4267496890" sldId="404"/>
            <ac:spMk id="76" creationId="{00000000-0000-0000-0000-000000000000}"/>
          </ac:spMkLst>
        </pc:spChg>
        <pc:spChg chg="mod">
          <ac:chgData name="Yelena Slizhevskaya" userId="c31c118f-cc09-4814-95e2-f268a72c0a23" providerId="ADAL" clId="{F6ED25F9-AE00-46FB-BEDB-B759CDA29B4E}" dt="2021-05-30T21:00:45.195" v="55" actId="14100"/>
          <ac:spMkLst>
            <pc:docMk/>
            <pc:sldMk cId="4267496890" sldId="404"/>
            <ac:spMk id="113" creationId="{00000000-0000-0000-0000-000000000000}"/>
          </ac:spMkLst>
        </pc:spChg>
        <pc:spChg chg="mod">
          <ac:chgData name="Yelena Slizhevskaya" userId="c31c118f-cc09-4814-95e2-f268a72c0a23" providerId="ADAL" clId="{F6ED25F9-AE00-46FB-BEDB-B759CDA29B4E}" dt="2021-05-30T21:00:45.195" v="55" actId="14100"/>
          <ac:spMkLst>
            <pc:docMk/>
            <pc:sldMk cId="4267496890" sldId="404"/>
            <ac:spMk id="117" creationId="{00000000-0000-0000-0000-000000000000}"/>
          </ac:spMkLst>
        </pc:spChg>
        <pc:spChg chg="mod">
          <ac:chgData name="Yelena Slizhevskaya" userId="c31c118f-cc09-4814-95e2-f268a72c0a23" providerId="ADAL" clId="{F6ED25F9-AE00-46FB-BEDB-B759CDA29B4E}" dt="2021-05-30T21:00:45.195" v="55" actId="14100"/>
          <ac:spMkLst>
            <pc:docMk/>
            <pc:sldMk cId="4267496890" sldId="404"/>
            <ac:spMk id="122" creationId="{00000000-0000-0000-0000-000000000000}"/>
          </ac:spMkLst>
        </pc:spChg>
        <pc:spChg chg="mod">
          <ac:chgData name="Yelena Slizhevskaya" userId="c31c118f-cc09-4814-95e2-f268a72c0a23" providerId="ADAL" clId="{F6ED25F9-AE00-46FB-BEDB-B759CDA29B4E}" dt="2021-05-30T21:00:45.195" v="55" actId="14100"/>
          <ac:spMkLst>
            <pc:docMk/>
            <pc:sldMk cId="4267496890" sldId="404"/>
            <ac:spMk id="126" creationId="{00000000-0000-0000-0000-000000000000}"/>
          </ac:spMkLst>
        </pc:spChg>
        <pc:spChg chg="mod">
          <ac:chgData name="Yelena Slizhevskaya" userId="c31c118f-cc09-4814-95e2-f268a72c0a23" providerId="ADAL" clId="{F6ED25F9-AE00-46FB-BEDB-B759CDA29B4E}" dt="2021-05-30T21:00:45.195" v="55" actId="14100"/>
          <ac:spMkLst>
            <pc:docMk/>
            <pc:sldMk cId="4267496890" sldId="404"/>
            <ac:spMk id="127" creationId="{00000000-0000-0000-0000-000000000000}"/>
          </ac:spMkLst>
        </pc:spChg>
        <pc:spChg chg="mod">
          <ac:chgData name="Yelena Slizhevskaya" userId="c31c118f-cc09-4814-95e2-f268a72c0a23" providerId="ADAL" clId="{F6ED25F9-AE00-46FB-BEDB-B759CDA29B4E}" dt="2021-05-30T21:00:45.195" v="55" actId="14100"/>
          <ac:spMkLst>
            <pc:docMk/>
            <pc:sldMk cId="4267496890" sldId="404"/>
            <ac:spMk id="128" creationId="{00000000-0000-0000-0000-000000000000}"/>
          </ac:spMkLst>
        </pc:spChg>
        <pc:spChg chg="mod">
          <ac:chgData name="Yelena Slizhevskaya" userId="c31c118f-cc09-4814-95e2-f268a72c0a23" providerId="ADAL" clId="{F6ED25F9-AE00-46FB-BEDB-B759CDA29B4E}" dt="2021-05-30T21:00:45.195" v="55" actId="14100"/>
          <ac:spMkLst>
            <pc:docMk/>
            <pc:sldMk cId="4267496890" sldId="404"/>
            <ac:spMk id="129" creationId="{00000000-0000-0000-0000-000000000000}"/>
          </ac:spMkLst>
        </pc:spChg>
        <pc:spChg chg="mod">
          <ac:chgData name="Yelena Slizhevskaya" userId="c31c118f-cc09-4814-95e2-f268a72c0a23" providerId="ADAL" clId="{F6ED25F9-AE00-46FB-BEDB-B759CDA29B4E}" dt="2021-05-30T21:00:45.195" v="55" actId="14100"/>
          <ac:spMkLst>
            <pc:docMk/>
            <pc:sldMk cId="4267496890" sldId="404"/>
            <ac:spMk id="130" creationId="{00000000-0000-0000-0000-000000000000}"/>
          </ac:spMkLst>
        </pc:spChg>
        <pc:spChg chg="mod">
          <ac:chgData name="Yelena Slizhevskaya" userId="c31c118f-cc09-4814-95e2-f268a72c0a23" providerId="ADAL" clId="{F6ED25F9-AE00-46FB-BEDB-B759CDA29B4E}" dt="2021-05-30T21:00:45.195" v="55" actId="14100"/>
          <ac:spMkLst>
            <pc:docMk/>
            <pc:sldMk cId="4267496890" sldId="404"/>
            <ac:spMk id="133" creationId="{00000000-0000-0000-0000-000000000000}"/>
          </ac:spMkLst>
        </pc:spChg>
        <pc:spChg chg="mod">
          <ac:chgData name="Yelena Slizhevskaya" userId="c31c118f-cc09-4814-95e2-f268a72c0a23" providerId="ADAL" clId="{F6ED25F9-AE00-46FB-BEDB-B759CDA29B4E}" dt="2021-05-30T21:02:10.748" v="123" actId="6549"/>
          <ac:spMkLst>
            <pc:docMk/>
            <pc:sldMk cId="4267496890" sldId="404"/>
            <ac:spMk id="146" creationId="{00000000-0000-0000-0000-000000000000}"/>
          </ac:spMkLst>
        </pc:spChg>
        <pc:spChg chg="mod">
          <ac:chgData name="Yelena Slizhevskaya" userId="c31c118f-cc09-4814-95e2-f268a72c0a23" providerId="ADAL" clId="{F6ED25F9-AE00-46FB-BEDB-B759CDA29B4E}" dt="2021-05-30T21:00:45.195" v="55" actId="14100"/>
          <ac:spMkLst>
            <pc:docMk/>
            <pc:sldMk cId="4267496890" sldId="404"/>
            <ac:spMk id="57346" creationId="{00000000-0000-0000-0000-000000000000}"/>
          </ac:spMkLst>
        </pc:spChg>
        <pc:spChg chg="mod">
          <ac:chgData name="Yelena Slizhevskaya" userId="c31c118f-cc09-4814-95e2-f268a72c0a23" providerId="ADAL" clId="{F6ED25F9-AE00-46FB-BEDB-B759CDA29B4E}" dt="2021-05-30T21:00:45.195" v="55" actId="14100"/>
          <ac:spMkLst>
            <pc:docMk/>
            <pc:sldMk cId="4267496890" sldId="404"/>
            <ac:spMk id="57348" creationId="{00000000-0000-0000-0000-000000000000}"/>
          </ac:spMkLst>
        </pc:spChg>
        <pc:spChg chg="mod">
          <ac:chgData name="Yelena Slizhevskaya" userId="c31c118f-cc09-4814-95e2-f268a72c0a23" providerId="ADAL" clId="{F6ED25F9-AE00-46FB-BEDB-B759CDA29B4E}" dt="2021-05-30T21:00:45.195" v="55" actId="14100"/>
          <ac:spMkLst>
            <pc:docMk/>
            <pc:sldMk cId="4267496890" sldId="404"/>
            <ac:spMk id="57354" creationId="{00000000-0000-0000-0000-000000000000}"/>
          </ac:spMkLst>
        </pc:spChg>
        <pc:spChg chg="mod">
          <ac:chgData name="Yelena Slizhevskaya" userId="c31c118f-cc09-4814-95e2-f268a72c0a23" providerId="ADAL" clId="{F6ED25F9-AE00-46FB-BEDB-B759CDA29B4E}" dt="2021-05-30T21:00:45.195" v="55" actId="14100"/>
          <ac:spMkLst>
            <pc:docMk/>
            <pc:sldMk cId="4267496890" sldId="404"/>
            <ac:spMk id="57355" creationId="{00000000-0000-0000-0000-000000000000}"/>
          </ac:spMkLst>
        </pc:spChg>
        <pc:spChg chg="mod">
          <ac:chgData name="Yelena Slizhevskaya" userId="c31c118f-cc09-4814-95e2-f268a72c0a23" providerId="ADAL" clId="{F6ED25F9-AE00-46FB-BEDB-B759CDA29B4E}" dt="2021-05-30T21:00:45.195" v="55" actId="14100"/>
          <ac:spMkLst>
            <pc:docMk/>
            <pc:sldMk cId="4267496890" sldId="404"/>
            <ac:spMk id="57359" creationId="{00000000-0000-0000-0000-000000000000}"/>
          </ac:spMkLst>
        </pc:spChg>
        <pc:spChg chg="mod">
          <ac:chgData name="Yelena Slizhevskaya" userId="c31c118f-cc09-4814-95e2-f268a72c0a23" providerId="ADAL" clId="{F6ED25F9-AE00-46FB-BEDB-B759CDA29B4E}" dt="2021-05-30T21:00:45.195" v="55" actId="14100"/>
          <ac:spMkLst>
            <pc:docMk/>
            <pc:sldMk cId="4267496890" sldId="404"/>
            <ac:spMk id="57365" creationId="{00000000-0000-0000-0000-000000000000}"/>
          </ac:spMkLst>
        </pc:spChg>
        <pc:spChg chg="mod">
          <ac:chgData name="Yelena Slizhevskaya" userId="c31c118f-cc09-4814-95e2-f268a72c0a23" providerId="ADAL" clId="{F6ED25F9-AE00-46FB-BEDB-B759CDA29B4E}" dt="2021-05-30T21:00:45.195" v="55" actId="14100"/>
          <ac:spMkLst>
            <pc:docMk/>
            <pc:sldMk cId="4267496890" sldId="404"/>
            <ac:spMk id="57374" creationId="{00000000-0000-0000-0000-000000000000}"/>
          </ac:spMkLst>
        </pc:spChg>
        <pc:grpChg chg="mod">
          <ac:chgData name="Yelena Slizhevskaya" userId="c31c118f-cc09-4814-95e2-f268a72c0a23" providerId="ADAL" clId="{F6ED25F9-AE00-46FB-BEDB-B759CDA29B4E}" dt="2021-05-30T21:00:45.195" v="55" actId="14100"/>
          <ac:grpSpMkLst>
            <pc:docMk/>
            <pc:sldMk cId="4267496890" sldId="404"/>
            <ac:grpSpMk id="5" creationId="{00000000-0000-0000-0000-000000000000}"/>
          </ac:grpSpMkLst>
        </pc:grpChg>
        <pc:grpChg chg="mod">
          <ac:chgData name="Yelena Slizhevskaya" userId="c31c118f-cc09-4814-95e2-f268a72c0a23" providerId="ADAL" clId="{F6ED25F9-AE00-46FB-BEDB-B759CDA29B4E}" dt="2021-05-30T21:00:45.195" v="55" actId="14100"/>
          <ac:grpSpMkLst>
            <pc:docMk/>
            <pc:sldMk cId="4267496890" sldId="404"/>
            <ac:grpSpMk id="9" creationId="{00000000-0000-0000-0000-000000000000}"/>
          </ac:grpSpMkLst>
        </pc:grpChg>
        <pc:grpChg chg="mod">
          <ac:chgData name="Yelena Slizhevskaya" userId="c31c118f-cc09-4814-95e2-f268a72c0a23" providerId="ADAL" clId="{F6ED25F9-AE00-46FB-BEDB-B759CDA29B4E}" dt="2021-05-30T21:00:45.195" v="55" actId="14100"/>
          <ac:grpSpMkLst>
            <pc:docMk/>
            <pc:sldMk cId="4267496890" sldId="404"/>
            <ac:grpSpMk id="98" creationId="{00000000-0000-0000-0000-000000000000}"/>
          </ac:grpSpMkLst>
        </pc:grpChg>
        <pc:grpChg chg="mod">
          <ac:chgData name="Yelena Slizhevskaya" userId="c31c118f-cc09-4814-95e2-f268a72c0a23" providerId="ADAL" clId="{F6ED25F9-AE00-46FB-BEDB-B759CDA29B4E}" dt="2021-05-30T21:00:45.195" v="55" actId="14100"/>
          <ac:grpSpMkLst>
            <pc:docMk/>
            <pc:sldMk cId="4267496890" sldId="404"/>
            <ac:grpSpMk id="107" creationId="{00000000-0000-0000-0000-000000000000}"/>
          </ac:grpSpMkLst>
        </pc:grpChg>
        <pc:grpChg chg="mod">
          <ac:chgData name="Yelena Slizhevskaya" userId="c31c118f-cc09-4814-95e2-f268a72c0a23" providerId="ADAL" clId="{F6ED25F9-AE00-46FB-BEDB-B759CDA29B4E}" dt="2021-05-30T21:00:45.195" v="55" actId="14100"/>
          <ac:grpSpMkLst>
            <pc:docMk/>
            <pc:sldMk cId="4267496890" sldId="404"/>
            <ac:grpSpMk id="108" creationId="{00000000-0000-0000-0000-000000000000}"/>
          </ac:grpSpMkLst>
        </pc:grpChg>
        <pc:grpChg chg="mod">
          <ac:chgData name="Yelena Slizhevskaya" userId="c31c118f-cc09-4814-95e2-f268a72c0a23" providerId="ADAL" clId="{F6ED25F9-AE00-46FB-BEDB-B759CDA29B4E}" dt="2021-05-30T21:00:45.195" v="55" actId="14100"/>
          <ac:grpSpMkLst>
            <pc:docMk/>
            <pc:sldMk cId="4267496890" sldId="404"/>
            <ac:grpSpMk id="109" creationId="{00000000-0000-0000-0000-000000000000}"/>
          </ac:grpSpMkLst>
        </pc:grpChg>
        <pc:cxnChg chg="mod">
          <ac:chgData name="Yelena Slizhevskaya" userId="c31c118f-cc09-4814-95e2-f268a72c0a23" providerId="ADAL" clId="{F6ED25F9-AE00-46FB-BEDB-B759CDA29B4E}" dt="2021-05-30T21:00:45.195" v="55" actId="14100"/>
          <ac:cxnSpMkLst>
            <pc:docMk/>
            <pc:sldMk cId="4267496890" sldId="404"/>
            <ac:cxnSpMk id="111" creationId="{00000000-0000-0000-0000-000000000000}"/>
          </ac:cxnSpMkLst>
        </pc:cxnChg>
        <pc:cxnChg chg="mod">
          <ac:chgData name="Yelena Slizhevskaya" userId="c31c118f-cc09-4814-95e2-f268a72c0a23" providerId="ADAL" clId="{F6ED25F9-AE00-46FB-BEDB-B759CDA29B4E}" dt="2021-05-30T21:00:45.195" v="55" actId="14100"/>
          <ac:cxnSpMkLst>
            <pc:docMk/>
            <pc:sldMk cId="4267496890" sldId="404"/>
            <ac:cxnSpMk id="112" creationId="{00000000-0000-0000-0000-00000000000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35874-7C41-42B8-981B-1F3BA82ED97B}" type="datetimeFigureOut">
              <a:rPr lang="tr-TR" smtClean="0"/>
              <a:pPr/>
              <a:t>30.05.2021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869A1-C784-4D13-9720-7781CBEE716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0213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A054160-BEF0-4E6A-952C-DD12635469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1874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77" name="Group 25"/>
          <p:cNvGrpSpPr>
            <a:grpSpLocks/>
          </p:cNvGrpSpPr>
          <p:nvPr userDrawn="1"/>
        </p:nvGrpSpPr>
        <p:grpSpPr bwMode="auto">
          <a:xfrm>
            <a:off x="0" y="1447800"/>
            <a:ext cx="9144000" cy="5410200"/>
            <a:chOff x="0" y="1152"/>
            <a:chExt cx="5760" cy="3168"/>
          </a:xfrm>
        </p:grpSpPr>
        <p:sp>
          <p:nvSpPr>
            <p:cNvPr id="49178" name="Freeform 26"/>
            <p:cNvSpPr>
              <a:spLocks/>
            </p:cNvSpPr>
            <p:nvPr userDrawn="1"/>
          </p:nvSpPr>
          <p:spPr bwMode="gray">
            <a:xfrm>
              <a:off x="0" y="1280"/>
              <a:ext cx="5760" cy="3040"/>
            </a:xfrm>
            <a:custGeom>
              <a:avLst/>
              <a:gdLst>
                <a:gd name="T0" fmla="*/ 5760 w 5760"/>
                <a:gd name="T1" fmla="*/ 0 h 3040"/>
                <a:gd name="T2" fmla="*/ 0 w 5760"/>
                <a:gd name="T3" fmla="*/ 677 h 3040"/>
                <a:gd name="T4" fmla="*/ 0 w 5760"/>
                <a:gd name="T5" fmla="*/ 782 h 3040"/>
                <a:gd name="T6" fmla="*/ 0 w 5760"/>
                <a:gd name="T7" fmla="*/ 3040 h 3040"/>
                <a:gd name="T8" fmla="*/ 2264 w 5760"/>
                <a:gd name="T9" fmla="*/ 3040 h 3040"/>
                <a:gd name="T10" fmla="*/ 5760 w 5760"/>
                <a:gd name="T11" fmla="*/ 448 h 3040"/>
                <a:gd name="T12" fmla="*/ 5760 w 5760"/>
                <a:gd name="T13" fmla="*/ 0 h 3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0" h="3040">
                  <a:moveTo>
                    <a:pt x="5760" y="0"/>
                  </a:moveTo>
                  <a:lnTo>
                    <a:pt x="0" y="677"/>
                  </a:lnTo>
                  <a:lnTo>
                    <a:pt x="0" y="782"/>
                  </a:lnTo>
                  <a:lnTo>
                    <a:pt x="0" y="3040"/>
                  </a:lnTo>
                  <a:lnTo>
                    <a:pt x="2264" y="3040"/>
                  </a:lnTo>
                  <a:lnTo>
                    <a:pt x="5760" y="448"/>
                  </a:lnTo>
                  <a:lnTo>
                    <a:pt x="5760" y="0"/>
                  </a:lnTo>
                  <a:close/>
                </a:path>
              </a:pathLst>
            </a:custGeom>
            <a:solidFill>
              <a:schemeClr val="bg2">
                <a:alpha val="100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9179" name="Freeform 27"/>
            <p:cNvSpPr>
              <a:spLocks/>
            </p:cNvSpPr>
            <p:nvPr userDrawn="1"/>
          </p:nvSpPr>
          <p:spPr bwMode="gray">
            <a:xfrm>
              <a:off x="4016" y="1936"/>
              <a:ext cx="1744" cy="2384"/>
            </a:xfrm>
            <a:custGeom>
              <a:avLst/>
              <a:gdLst>
                <a:gd name="T0" fmla="*/ 1744 w 1744"/>
                <a:gd name="T1" fmla="*/ 0 h 2384"/>
                <a:gd name="T2" fmla="*/ 0 w 1744"/>
                <a:gd name="T3" fmla="*/ 2384 h 2384"/>
                <a:gd name="T4" fmla="*/ 1744 w 1744"/>
                <a:gd name="T5" fmla="*/ 2384 h 2384"/>
                <a:gd name="T6" fmla="*/ 1744 w 1744"/>
                <a:gd name="T7" fmla="*/ 0 h 2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4" h="2384">
                  <a:moveTo>
                    <a:pt x="1744" y="0"/>
                  </a:moveTo>
                  <a:lnTo>
                    <a:pt x="0" y="2384"/>
                  </a:lnTo>
                  <a:lnTo>
                    <a:pt x="1744" y="2384"/>
                  </a:lnTo>
                  <a:lnTo>
                    <a:pt x="1744" y="0"/>
                  </a:lnTo>
                  <a:close/>
                </a:path>
              </a:pathLst>
            </a:custGeom>
            <a:solidFill>
              <a:schemeClr val="bg2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49180" name="Group 28"/>
            <p:cNvGrpSpPr>
              <a:grpSpLocks/>
            </p:cNvGrpSpPr>
            <p:nvPr userDrawn="1"/>
          </p:nvGrpSpPr>
          <p:grpSpPr bwMode="auto">
            <a:xfrm flipH="1">
              <a:off x="0" y="1152"/>
              <a:ext cx="5760" cy="268"/>
              <a:chOff x="0" y="1216"/>
              <a:chExt cx="5760" cy="911"/>
            </a:xfrm>
          </p:grpSpPr>
          <p:sp>
            <p:nvSpPr>
              <p:cNvPr id="49181" name="Freeform 29"/>
              <p:cNvSpPr>
                <a:spLocks/>
              </p:cNvSpPr>
              <p:nvPr userDrawn="1"/>
            </p:nvSpPr>
            <p:spPr bwMode="gray">
              <a:xfrm>
                <a:off x="0" y="1226"/>
                <a:ext cx="5760" cy="395"/>
              </a:xfrm>
              <a:custGeom>
                <a:avLst/>
                <a:gdLst>
                  <a:gd name="T0" fmla="*/ 5754 w 5760"/>
                  <a:gd name="T1" fmla="*/ 159 h 395"/>
                  <a:gd name="T2" fmla="*/ 5760 w 5760"/>
                  <a:gd name="T3" fmla="*/ 395 h 395"/>
                  <a:gd name="T4" fmla="*/ 0 w 5760"/>
                  <a:gd name="T5" fmla="*/ 0 h 395"/>
                  <a:gd name="T6" fmla="*/ 5754 w 5760"/>
                  <a:gd name="T7" fmla="*/ 159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60" h="395">
                    <a:moveTo>
                      <a:pt x="5754" y="159"/>
                    </a:moveTo>
                    <a:lnTo>
                      <a:pt x="5760" y="395"/>
                    </a:lnTo>
                    <a:lnTo>
                      <a:pt x="0" y="0"/>
                    </a:lnTo>
                    <a:lnTo>
                      <a:pt x="5754" y="159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9182" name="Freeform 30"/>
              <p:cNvSpPr>
                <a:spLocks/>
              </p:cNvSpPr>
              <p:nvPr userDrawn="1"/>
            </p:nvSpPr>
            <p:spPr bwMode="gray">
              <a:xfrm>
                <a:off x="6" y="1216"/>
                <a:ext cx="5754" cy="911"/>
              </a:xfrm>
              <a:custGeom>
                <a:avLst/>
                <a:gdLst>
                  <a:gd name="T0" fmla="*/ 0 w 5754"/>
                  <a:gd name="T1" fmla="*/ 0 h 911"/>
                  <a:gd name="T2" fmla="*/ 5754 w 5754"/>
                  <a:gd name="T3" fmla="*/ 911 h 911"/>
                  <a:gd name="T4" fmla="*/ 5754 w 5754"/>
                  <a:gd name="T5" fmla="*/ 337 h 911"/>
                  <a:gd name="T6" fmla="*/ 0 w 5754"/>
                  <a:gd name="T7" fmla="*/ 0 h 9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54" h="911">
                    <a:moveTo>
                      <a:pt x="0" y="0"/>
                    </a:moveTo>
                    <a:lnTo>
                      <a:pt x="5754" y="911"/>
                    </a:lnTo>
                    <a:lnTo>
                      <a:pt x="5754" y="3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49183" name="Freeform 31"/>
            <p:cNvSpPr>
              <a:spLocks/>
            </p:cNvSpPr>
            <p:nvPr userDrawn="1"/>
          </p:nvSpPr>
          <p:spPr bwMode="gray">
            <a:xfrm>
              <a:off x="0" y="1152"/>
              <a:ext cx="5760" cy="1312"/>
            </a:xfrm>
            <a:custGeom>
              <a:avLst/>
              <a:gdLst>
                <a:gd name="T0" fmla="*/ 5760 w 5760"/>
                <a:gd name="T1" fmla="*/ 56 h 1312"/>
                <a:gd name="T2" fmla="*/ 0 w 5760"/>
                <a:gd name="T3" fmla="*/ 1312 h 1312"/>
                <a:gd name="T4" fmla="*/ 0 w 5760"/>
                <a:gd name="T5" fmla="*/ 378 h 1312"/>
                <a:gd name="T6" fmla="*/ 5760 w 5760"/>
                <a:gd name="T7" fmla="*/ 0 h 1312"/>
                <a:gd name="T8" fmla="*/ 5760 w 5760"/>
                <a:gd name="T9" fmla="*/ 56 h 1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1312">
                  <a:moveTo>
                    <a:pt x="5760" y="56"/>
                  </a:moveTo>
                  <a:lnTo>
                    <a:pt x="0" y="1312"/>
                  </a:lnTo>
                  <a:lnTo>
                    <a:pt x="0" y="378"/>
                  </a:lnTo>
                  <a:lnTo>
                    <a:pt x="5760" y="0"/>
                  </a:lnTo>
                  <a:lnTo>
                    <a:pt x="5760" y="56"/>
                  </a:lnTo>
                  <a:close/>
                </a:path>
              </a:pathLst>
            </a:custGeom>
            <a:solidFill>
              <a:schemeClr val="bg2">
                <a:alpha val="14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9184" name="Freeform 32"/>
            <p:cNvSpPr>
              <a:spLocks/>
            </p:cNvSpPr>
            <p:nvPr userDrawn="1"/>
          </p:nvSpPr>
          <p:spPr bwMode="gray">
            <a:xfrm flipH="1">
              <a:off x="0" y="1157"/>
              <a:ext cx="5760" cy="610"/>
            </a:xfrm>
            <a:custGeom>
              <a:avLst/>
              <a:gdLst>
                <a:gd name="T0" fmla="*/ 0 w 5760"/>
                <a:gd name="T1" fmla="*/ 0 h 2077"/>
                <a:gd name="T2" fmla="*/ 5752 w 5760"/>
                <a:gd name="T3" fmla="*/ 734 h 2077"/>
                <a:gd name="T4" fmla="*/ 5760 w 5760"/>
                <a:gd name="T5" fmla="*/ 2077 h 2077"/>
                <a:gd name="T6" fmla="*/ 0 w 5760"/>
                <a:gd name="T7" fmla="*/ 62 h 2077"/>
                <a:gd name="T8" fmla="*/ 0 w 5760"/>
                <a:gd name="T9" fmla="*/ 0 h 2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2077">
                  <a:moveTo>
                    <a:pt x="0" y="0"/>
                  </a:moveTo>
                  <a:lnTo>
                    <a:pt x="5752" y="734"/>
                  </a:lnTo>
                  <a:lnTo>
                    <a:pt x="5760" y="2077"/>
                  </a:lnTo>
                  <a:lnTo>
                    <a:pt x="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14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49190" name="Rectangle 38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5024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B556D9ED-B17A-459A-905A-95A2B865BAF4}" type="datetimeFigureOut">
              <a:rPr lang="en-US" altLang="tr-TR"/>
              <a:pPr/>
              <a:t>5/30/2021</a:t>
            </a:fld>
            <a:endParaRPr lang="en-US" altLang="tr-TR"/>
          </a:p>
        </p:txBody>
      </p:sp>
      <p:sp>
        <p:nvSpPr>
          <p:cNvPr id="49191" name="Rectangle 3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02400"/>
            <a:ext cx="2895600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tr-TR"/>
          </a:p>
        </p:txBody>
      </p:sp>
      <p:sp>
        <p:nvSpPr>
          <p:cNvPr id="49192" name="Rectangle 4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024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B91D4B86-EE34-4CDC-9CBD-F5D88A57ECFF}" type="slidenum">
              <a:rPr lang="en-US" altLang="tr-TR"/>
              <a:pPr/>
              <a:t>‹#›</a:t>
            </a:fld>
            <a:endParaRPr lang="en-US" altLang="tr-TR"/>
          </a:p>
        </p:txBody>
      </p:sp>
      <p:sp>
        <p:nvSpPr>
          <p:cNvPr id="49194" name="Rectangle 42"/>
          <p:cNvSpPr>
            <a:spLocks noGrp="1" noChangeArrowheads="1"/>
          </p:cNvSpPr>
          <p:nvPr>
            <p:ph type="ctrTitle"/>
          </p:nvPr>
        </p:nvSpPr>
        <p:spPr>
          <a:xfrm>
            <a:off x="2362200" y="4013200"/>
            <a:ext cx="6400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1" hangingPunct="1">
              <a:defRPr sz="5200" smtClean="0"/>
            </a:lvl1pPr>
          </a:lstStyle>
          <a:p>
            <a:pPr lvl="0"/>
            <a:r>
              <a:rPr lang="en-US" altLang="tr-TR" noProof="0"/>
              <a:t>Click to edit Master title style</a:t>
            </a:r>
          </a:p>
        </p:txBody>
      </p:sp>
      <p:sp>
        <p:nvSpPr>
          <p:cNvPr id="49195" name="Rectangle 4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5603875"/>
            <a:ext cx="6400800" cy="609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dist" eaLnBrk="1" hangingPunct="1">
              <a:buFontTx/>
              <a:buNone/>
              <a:defRPr sz="2200" smtClean="0"/>
            </a:lvl1pPr>
          </a:lstStyle>
          <a:p>
            <a:pPr lvl="0"/>
            <a:r>
              <a:rPr lang="en-US" altLang="tr-TR" noProof="0"/>
              <a:t>Click to edit Master subtitle style</a:t>
            </a:r>
          </a:p>
        </p:txBody>
      </p:sp>
      <p:pic>
        <p:nvPicPr>
          <p:cNvPr id="31" name="Resim 3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15330"/>
            <a:ext cx="2857500" cy="10001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1EE0AC-020D-41F8-A357-2CA5E5967896}" type="datetimeFigureOut">
              <a:rPr lang="en-US" altLang="tr-TR"/>
              <a:pPr/>
              <a:t>5/30/2021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307A1-D384-4423-80E3-95EC7F54E58C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6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4829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FF7F59-9A3C-473D-BF27-95B3DB6070A1}" type="datetimeFigureOut">
              <a:rPr lang="en-US" altLang="tr-TR"/>
              <a:pPr/>
              <a:t>5/30/2021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986D23-1329-40CC-A43E-1CFEC1F959C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706652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F4C5EA-B7A7-4B46-80A6-AF513D5C58B5}" type="datetimeFigureOut">
              <a:rPr lang="en-US" altLang="tr-TR"/>
              <a:pPr/>
              <a:t>5/30/2021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4BF38A-1336-4A64-9A62-28A5D6D3559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69856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96058D-85FF-4612-A84B-BEEFD39E8896}" type="datetimeFigureOut">
              <a:rPr lang="en-US" altLang="tr-TR"/>
              <a:pPr/>
              <a:t>5/30/2021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80EA43-0640-4907-95D3-855086516C61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59020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102A51-7540-4B53-B571-2E7F029F04F2}" type="datetimeFigureOut">
              <a:rPr lang="en-US" altLang="tr-TR"/>
              <a:pPr/>
              <a:t>5/30/2021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305A61-2864-4730-9F0D-6A49A47C29E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54414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34A8D6-F83C-437B-BECD-304981E36D94}" type="datetimeFigureOut">
              <a:rPr lang="en-US" altLang="tr-TR"/>
              <a:pPr/>
              <a:t>5/30/2021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C4F089-D7D7-4DBE-B857-286AFE099FD7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6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848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71600" y="592353"/>
            <a:ext cx="73914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A404A2-17CF-4AC0-BACF-37C88E1C665A}" type="datetimeFigureOut">
              <a:rPr lang="en-US" altLang="tr-TR"/>
              <a:pPr/>
              <a:t>5/30/2021</a:t>
            </a:fld>
            <a:endParaRPr lang="en-US" altLang="tr-TR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7DCE87-10B4-4128-845D-EEC9F2577864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8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328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91065" y="562191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5B4869-5D1E-4177-96AF-2802CDDFD2CD}" type="datetimeFigureOut">
              <a:rPr lang="en-US" altLang="tr-TR"/>
              <a:pPr/>
              <a:t>5/30/2021</a:t>
            </a:fld>
            <a:endParaRPr lang="en-US" altLang="tr-TR"/>
          </a:p>
        </p:txBody>
      </p:sp>
      <p:sp>
        <p:nvSpPr>
          <p:cNvPr id="8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AB09E6-2468-4B1F-B474-99538496A548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9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57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50" y="152400"/>
            <a:ext cx="73914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A1D85C-55F6-4C29-A9AC-75A28E85614F}" type="datetimeFigureOut">
              <a:rPr lang="en-US" altLang="tr-TR"/>
              <a:pPr/>
              <a:t>5/30/2021</a:t>
            </a:fld>
            <a:endParaRPr lang="en-US" altLang="tr-TR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295C5-1028-46D7-9017-0F8B0DC64372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5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7482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ED0472-6BCE-4C37-8199-64A80A104550}" type="datetimeFigureOut">
              <a:rPr lang="en-US" altLang="tr-TR"/>
              <a:pPr/>
              <a:t>5/30/2021</a:t>
            </a:fld>
            <a:endParaRPr lang="en-US" altLang="tr-TR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BAD822-BF66-4873-8B25-23CD94618225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4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9466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0" y="18288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4256A4-51CF-4F2B-853D-F0A247F78CB1}" type="datetimeFigureOut">
              <a:rPr lang="en-US" altLang="tr-TR"/>
              <a:pPr/>
              <a:t>5/30/2021</a:t>
            </a:fld>
            <a:endParaRPr lang="en-US" altLang="tr-TR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F36B51-0F89-4A16-A131-D1BCA91525ED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7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237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753683-7F65-46FF-960D-4B2FE1C45291}" type="datetimeFigureOut">
              <a:rPr lang="en-US" altLang="tr-TR"/>
              <a:pPr/>
              <a:t>5/30/2021</a:t>
            </a:fld>
            <a:endParaRPr lang="en-US" altLang="tr-TR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FE7994-7FD4-4357-97D4-9861E2D59AF9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7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109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45" name="Group 2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1152"/>
            <a:chExt cx="5760" cy="3168"/>
          </a:xfrm>
        </p:grpSpPr>
        <p:sp>
          <p:nvSpPr>
            <p:cNvPr id="5146" name="Freeform 26"/>
            <p:cNvSpPr>
              <a:spLocks/>
            </p:cNvSpPr>
            <p:nvPr userDrawn="1"/>
          </p:nvSpPr>
          <p:spPr bwMode="gray">
            <a:xfrm>
              <a:off x="0" y="1280"/>
              <a:ext cx="5760" cy="3040"/>
            </a:xfrm>
            <a:custGeom>
              <a:avLst/>
              <a:gdLst>
                <a:gd name="T0" fmla="*/ 5760 w 5760"/>
                <a:gd name="T1" fmla="*/ 0 h 3040"/>
                <a:gd name="T2" fmla="*/ 0 w 5760"/>
                <a:gd name="T3" fmla="*/ 677 h 3040"/>
                <a:gd name="T4" fmla="*/ 0 w 5760"/>
                <a:gd name="T5" fmla="*/ 782 h 3040"/>
                <a:gd name="T6" fmla="*/ 0 w 5760"/>
                <a:gd name="T7" fmla="*/ 3040 h 3040"/>
                <a:gd name="T8" fmla="*/ 2264 w 5760"/>
                <a:gd name="T9" fmla="*/ 3040 h 3040"/>
                <a:gd name="T10" fmla="*/ 5760 w 5760"/>
                <a:gd name="T11" fmla="*/ 448 h 3040"/>
                <a:gd name="T12" fmla="*/ 5760 w 5760"/>
                <a:gd name="T13" fmla="*/ 0 h 3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0" h="3040">
                  <a:moveTo>
                    <a:pt x="5760" y="0"/>
                  </a:moveTo>
                  <a:lnTo>
                    <a:pt x="0" y="677"/>
                  </a:lnTo>
                  <a:lnTo>
                    <a:pt x="0" y="782"/>
                  </a:lnTo>
                  <a:lnTo>
                    <a:pt x="0" y="3040"/>
                  </a:lnTo>
                  <a:lnTo>
                    <a:pt x="2264" y="3040"/>
                  </a:lnTo>
                  <a:lnTo>
                    <a:pt x="5760" y="448"/>
                  </a:lnTo>
                  <a:lnTo>
                    <a:pt x="5760" y="0"/>
                  </a:lnTo>
                  <a:close/>
                </a:path>
              </a:pathLst>
            </a:custGeom>
            <a:solidFill>
              <a:schemeClr val="bg2">
                <a:alpha val="100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147" name="Freeform 27"/>
            <p:cNvSpPr>
              <a:spLocks/>
            </p:cNvSpPr>
            <p:nvPr userDrawn="1"/>
          </p:nvSpPr>
          <p:spPr bwMode="gray">
            <a:xfrm>
              <a:off x="4016" y="1936"/>
              <a:ext cx="1744" cy="2384"/>
            </a:xfrm>
            <a:custGeom>
              <a:avLst/>
              <a:gdLst>
                <a:gd name="T0" fmla="*/ 1744 w 1744"/>
                <a:gd name="T1" fmla="*/ 0 h 2384"/>
                <a:gd name="T2" fmla="*/ 0 w 1744"/>
                <a:gd name="T3" fmla="*/ 2384 h 2384"/>
                <a:gd name="T4" fmla="*/ 1744 w 1744"/>
                <a:gd name="T5" fmla="*/ 2384 h 2384"/>
                <a:gd name="T6" fmla="*/ 1744 w 1744"/>
                <a:gd name="T7" fmla="*/ 0 h 2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4" h="2384">
                  <a:moveTo>
                    <a:pt x="1744" y="0"/>
                  </a:moveTo>
                  <a:lnTo>
                    <a:pt x="0" y="2384"/>
                  </a:lnTo>
                  <a:lnTo>
                    <a:pt x="1744" y="2384"/>
                  </a:lnTo>
                  <a:lnTo>
                    <a:pt x="1744" y="0"/>
                  </a:lnTo>
                  <a:close/>
                </a:path>
              </a:pathLst>
            </a:custGeom>
            <a:solidFill>
              <a:schemeClr val="bg2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5148" name="Group 28"/>
            <p:cNvGrpSpPr>
              <a:grpSpLocks/>
            </p:cNvGrpSpPr>
            <p:nvPr userDrawn="1"/>
          </p:nvGrpSpPr>
          <p:grpSpPr bwMode="auto">
            <a:xfrm flipH="1">
              <a:off x="0" y="1152"/>
              <a:ext cx="5760" cy="268"/>
              <a:chOff x="0" y="1216"/>
              <a:chExt cx="5760" cy="911"/>
            </a:xfrm>
          </p:grpSpPr>
          <p:sp>
            <p:nvSpPr>
              <p:cNvPr id="5149" name="Freeform 29"/>
              <p:cNvSpPr>
                <a:spLocks/>
              </p:cNvSpPr>
              <p:nvPr userDrawn="1"/>
            </p:nvSpPr>
            <p:spPr bwMode="gray">
              <a:xfrm>
                <a:off x="0" y="1226"/>
                <a:ext cx="5760" cy="395"/>
              </a:xfrm>
              <a:custGeom>
                <a:avLst/>
                <a:gdLst>
                  <a:gd name="T0" fmla="*/ 5754 w 5760"/>
                  <a:gd name="T1" fmla="*/ 159 h 395"/>
                  <a:gd name="T2" fmla="*/ 5760 w 5760"/>
                  <a:gd name="T3" fmla="*/ 395 h 395"/>
                  <a:gd name="T4" fmla="*/ 0 w 5760"/>
                  <a:gd name="T5" fmla="*/ 0 h 395"/>
                  <a:gd name="T6" fmla="*/ 5754 w 5760"/>
                  <a:gd name="T7" fmla="*/ 159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60" h="395">
                    <a:moveTo>
                      <a:pt x="5754" y="159"/>
                    </a:moveTo>
                    <a:lnTo>
                      <a:pt x="5760" y="395"/>
                    </a:lnTo>
                    <a:lnTo>
                      <a:pt x="0" y="0"/>
                    </a:lnTo>
                    <a:lnTo>
                      <a:pt x="5754" y="159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150" name="Freeform 30"/>
              <p:cNvSpPr>
                <a:spLocks/>
              </p:cNvSpPr>
              <p:nvPr userDrawn="1"/>
            </p:nvSpPr>
            <p:spPr bwMode="gray">
              <a:xfrm>
                <a:off x="6" y="1216"/>
                <a:ext cx="5754" cy="911"/>
              </a:xfrm>
              <a:custGeom>
                <a:avLst/>
                <a:gdLst>
                  <a:gd name="T0" fmla="*/ 0 w 5754"/>
                  <a:gd name="T1" fmla="*/ 0 h 911"/>
                  <a:gd name="T2" fmla="*/ 5754 w 5754"/>
                  <a:gd name="T3" fmla="*/ 911 h 911"/>
                  <a:gd name="T4" fmla="*/ 5754 w 5754"/>
                  <a:gd name="T5" fmla="*/ 337 h 911"/>
                  <a:gd name="T6" fmla="*/ 0 w 5754"/>
                  <a:gd name="T7" fmla="*/ 0 h 9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54" h="911">
                    <a:moveTo>
                      <a:pt x="0" y="0"/>
                    </a:moveTo>
                    <a:lnTo>
                      <a:pt x="5754" y="911"/>
                    </a:lnTo>
                    <a:lnTo>
                      <a:pt x="5754" y="3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5151" name="Freeform 31"/>
            <p:cNvSpPr>
              <a:spLocks/>
            </p:cNvSpPr>
            <p:nvPr userDrawn="1"/>
          </p:nvSpPr>
          <p:spPr bwMode="gray">
            <a:xfrm>
              <a:off x="0" y="1152"/>
              <a:ext cx="5760" cy="1312"/>
            </a:xfrm>
            <a:custGeom>
              <a:avLst/>
              <a:gdLst>
                <a:gd name="T0" fmla="*/ 5760 w 5760"/>
                <a:gd name="T1" fmla="*/ 56 h 1312"/>
                <a:gd name="T2" fmla="*/ 0 w 5760"/>
                <a:gd name="T3" fmla="*/ 1312 h 1312"/>
                <a:gd name="T4" fmla="*/ 0 w 5760"/>
                <a:gd name="T5" fmla="*/ 378 h 1312"/>
                <a:gd name="T6" fmla="*/ 5760 w 5760"/>
                <a:gd name="T7" fmla="*/ 0 h 1312"/>
                <a:gd name="T8" fmla="*/ 5760 w 5760"/>
                <a:gd name="T9" fmla="*/ 56 h 1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1312">
                  <a:moveTo>
                    <a:pt x="5760" y="56"/>
                  </a:moveTo>
                  <a:lnTo>
                    <a:pt x="0" y="1312"/>
                  </a:lnTo>
                  <a:lnTo>
                    <a:pt x="0" y="378"/>
                  </a:lnTo>
                  <a:lnTo>
                    <a:pt x="5760" y="0"/>
                  </a:lnTo>
                  <a:lnTo>
                    <a:pt x="5760" y="56"/>
                  </a:lnTo>
                  <a:close/>
                </a:path>
              </a:pathLst>
            </a:custGeom>
            <a:solidFill>
              <a:schemeClr val="bg2">
                <a:alpha val="14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152" name="Freeform 32"/>
            <p:cNvSpPr>
              <a:spLocks/>
            </p:cNvSpPr>
            <p:nvPr userDrawn="1"/>
          </p:nvSpPr>
          <p:spPr bwMode="gray">
            <a:xfrm flipH="1">
              <a:off x="0" y="1157"/>
              <a:ext cx="5760" cy="610"/>
            </a:xfrm>
            <a:custGeom>
              <a:avLst/>
              <a:gdLst>
                <a:gd name="T0" fmla="*/ 0 w 5760"/>
                <a:gd name="T1" fmla="*/ 0 h 2077"/>
                <a:gd name="T2" fmla="*/ 5752 w 5760"/>
                <a:gd name="T3" fmla="*/ 734 h 2077"/>
                <a:gd name="T4" fmla="*/ 5760 w 5760"/>
                <a:gd name="T5" fmla="*/ 2077 h 2077"/>
                <a:gd name="T6" fmla="*/ 0 w 5760"/>
                <a:gd name="T7" fmla="*/ 62 h 2077"/>
                <a:gd name="T8" fmla="*/ 0 w 5760"/>
                <a:gd name="T9" fmla="*/ 0 h 2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2077">
                  <a:moveTo>
                    <a:pt x="0" y="0"/>
                  </a:moveTo>
                  <a:lnTo>
                    <a:pt x="5752" y="734"/>
                  </a:lnTo>
                  <a:lnTo>
                    <a:pt x="5760" y="2077"/>
                  </a:lnTo>
                  <a:lnTo>
                    <a:pt x="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14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153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text styles</a:t>
            </a:r>
          </a:p>
          <a:p>
            <a:pPr lvl="1"/>
            <a:r>
              <a:rPr lang="en-US" altLang="tr-TR"/>
              <a:t>Second level</a:t>
            </a:r>
          </a:p>
          <a:p>
            <a:pPr lvl="2"/>
            <a:r>
              <a:rPr lang="en-US" altLang="tr-TR"/>
              <a:t>Third level</a:t>
            </a:r>
          </a:p>
          <a:p>
            <a:pPr lvl="3"/>
            <a:r>
              <a:rPr lang="en-US" altLang="tr-TR"/>
              <a:t>Fourth level</a:t>
            </a:r>
          </a:p>
          <a:p>
            <a:pPr lvl="4"/>
            <a:r>
              <a:rPr lang="en-US" altLang="tr-TR"/>
              <a:t>Fifth level</a:t>
            </a:r>
          </a:p>
        </p:txBody>
      </p:sp>
      <p:sp>
        <p:nvSpPr>
          <p:cNvPr id="5154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3C4022C7-291A-4398-B140-651878A325BD}" type="datetimeFigureOut">
              <a:rPr lang="en-US" altLang="tr-TR"/>
              <a:pPr/>
              <a:t>5/30/2021</a:t>
            </a:fld>
            <a:endParaRPr lang="en-US" altLang="tr-TR"/>
          </a:p>
        </p:txBody>
      </p:sp>
      <p:sp>
        <p:nvSpPr>
          <p:cNvPr id="5155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7032ECF-3FBC-4F82-89AC-F5F3F0F933E8}" type="slidenum">
              <a:rPr lang="en-US" altLang="tr-TR"/>
              <a:pPr/>
              <a:t>‹#›</a:t>
            </a:fld>
            <a:endParaRPr lang="en-US" altLang="tr-TR"/>
          </a:p>
        </p:txBody>
      </p:sp>
      <p:sp>
        <p:nvSpPr>
          <p:cNvPr id="5167" name="Rectangle 47"/>
          <p:cNvSpPr>
            <a:spLocks noGrp="1" noChangeArrowheads="1"/>
          </p:cNvSpPr>
          <p:nvPr>
            <p:ph type="title"/>
          </p:nvPr>
        </p:nvSpPr>
        <p:spPr bwMode="auto">
          <a:xfrm>
            <a:off x="-1219200" y="299352"/>
            <a:ext cx="7391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2590800"/>
            <a:ext cx="7010400" cy="1752600"/>
          </a:xfrm>
        </p:spPr>
        <p:txBody>
          <a:bodyPr/>
          <a:lstStyle/>
          <a:p>
            <a:pPr>
              <a:defRPr/>
            </a:pPr>
            <a:r>
              <a:rPr lang="ru-RU" sz="3600" spc="600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itchFamily="34" charset="0"/>
              </a:rPr>
              <a:t>КООРДИНАЦИЯ ЗАИМСТВОВАНИЯ И УПРАВЛЕНИЯ ЛИКВИДНОСТЬЮ И ДОЛГОМ В УСЛОВИЯХ ПАНДЕМИИ</a:t>
            </a:r>
            <a:br>
              <a:rPr lang="tr-TR" sz="3600" spc="600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itchFamily="34" charset="0"/>
              </a:rPr>
            </a:br>
            <a:r>
              <a:rPr lang="ru-RU" sz="3600" spc="600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itchFamily="34" charset="0"/>
              </a:rPr>
              <a:t>Опыт Турции</a:t>
            </a:r>
            <a:endParaRPr lang="en-US" sz="2000" spc="6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1447800" y="5791200"/>
            <a:ext cx="70985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b="1" dirty="0">
                <a:solidFill>
                  <a:srgbClr val="FFB27F"/>
                </a:solidFill>
                <a:latin typeface="Arial" panose="020B0604020202020204" pitchFamily="34" charset="0"/>
              </a:rPr>
              <a:t>Ежегодное пленарное заседание КС (виртуальное)</a:t>
            </a:r>
          </a:p>
          <a:p>
            <a:r>
              <a:rPr lang="ru-RU" b="1" dirty="0">
                <a:solidFill>
                  <a:srgbClr val="FFB27F"/>
                </a:solidFill>
                <a:latin typeface="Arial" panose="020B0604020202020204" pitchFamily="34" charset="0"/>
              </a:rPr>
              <a:t>3 июня 2021 г.</a:t>
            </a:r>
            <a:endParaRPr lang="en-US" b="1" dirty="0">
              <a:solidFill>
                <a:srgbClr val="FFB27F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339752" y="4221088"/>
            <a:ext cx="6400800" cy="1346200"/>
          </a:xfrm>
        </p:spPr>
        <p:txBody>
          <a:bodyPr/>
          <a:lstStyle/>
          <a:p>
            <a:r>
              <a:rPr lang="ru-RU" altLang="tr-TR" sz="4000" dirty="0">
                <a:latin typeface="Calibri" panose="020F0502020204030204" pitchFamily="34" charset="0"/>
              </a:rPr>
              <a:t>Спасибо за внимание</a:t>
            </a:r>
            <a:r>
              <a:rPr lang="en-US" altLang="tr-TR" sz="4000" dirty="0">
                <a:latin typeface="Calibri" panose="020F0502020204030204" pitchFamily="34" charset="0"/>
              </a:rPr>
              <a:t>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849" y="260648"/>
            <a:ext cx="7391400" cy="7493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ru-RU" altLang="tr-TR" dirty="0">
                <a:latin typeface="Calibri" panose="020F0502020204030204" pitchFamily="34" charset="0"/>
              </a:rPr>
              <a:t>Содержание</a:t>
            </a:r>
            <a:endParaRPr lang="en-US" altLang="tr-TR" sz="3200" dirty="0">
              <a:latin typeface="Calibri" panose="020F0502020204030204" pitchFamily="34" charset="0"/>
            </a:endParaRPr>
          </a:p>
        </p:txBody>
      </p:sp>
      <p:cxnSp>
        <p:nvCxnSpPr>
          <p:cNvPr id="44" name="Straight Connector 43"/>
          <p:cNvCxnSpPr>
            <a:cxnSpLocks noChangeShapeType="1"/>
          </p:cNvCxnSpPr>
          <p:nvPr/>
        </p:nvCxnSpPr>
        <p:spPr bwMode="auto">
          <a:xfrm>
            <a:off x="398711" y="1923419"/>
            <a:ext cx="4800600" cy="1588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" name="Text Box 45"/>
          <p:cNvSpPr txBox="1">
            <a:spLocks noChangeArrowheads="1"/>
          </p:cNvSpPr>
          <p:nvPr/>
        </p:nvSpPr>
        <p:spPr bwMode="auto">
          <a:xfrm>
            <a:off x="1044665" y="1117587"/>
            <a:ext cx="727631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ru-RU" altLang="tr-TR" sz="2400" b="1" dirty="0">
                <a:latin typeface="Corbel" pitchFamily="34" charset="0"/>
                <a:cs typeface="Arial" charset="0"/>
              </a:rPr>
              <a:t>Действующая организационная схема и структура управления ликвидностью и долгом</a:t>
            </a:r>
            <a:endParaRPr lang="en-US" altLang="tr-TR" sz="2400" b="1" dirty="0">
              <a:latin typeface="Corbel" pitchFamily="34" charset="0"/>
              <a:cs typeface="Arial" charset="0"/>
            </a:endParaRPr>
          </a:p>
          <a:p>
            <a:pPr algn="l" eaLnBrk="1" hangingPunct="1"/>
            <a:endParaRPr lang="en-US" altLang="tr-TR" sz="2400" b="1" dirty="0">
              <a:latin typeface="Corbel" pitchFamily="34" charset="0"/>
              <a:cs typeface="Arial" charset="0"/>
            </a:endParaRPr>
          </a:p>
        </p:txBody>
      </p:sp>
      <p:cxnSp>
        <p:nvCxnSpPr>
          <p:cNvPr id="4" name="Straight Connector 43"/>
          <p:cNvCxnSpPr>
            <a:cxnSpLocks noChangeShapeType="1"/>
          </p:cNvCxnSpPr>
          <p:nvPr/>
        </p:nvCxnSpPr>
        <p:spPr bwMode="auto">
          <a:xfrm>
            <a:off x="398711" y="3795082"/>
            <a:ext cx="4800600" cy="1587"/>
          </a:xfrm>
          <a:prstGeom prst="line">
            <a:avLst/>
          </a:prstGeom>
          <a:noFill/>
          <a:ln w="9525" algn="ctr">
            <a:solidFill>
              <a:schemeClr val="hlink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Text Box 45"/>
          <p:cNvSpPr txBox="1">
            <a:spLocks noChangeArrowheads="1"/>
          </p:cNvSpPr>
          <p:nvPr/>
        </p:nvSpPr>
        <p:spPr bwMode="auto">
          <a:xfrm>
            <a:off x="1015357" y="3128011"/>
            <a:ext cx="740864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ru-RU" altLang="tr-TR" sz="2400" b="1" dirty="0">
                <a:latin typeface="Corbel" pitchFamily="34" charset="0"/>
                <a:cs typeface="Arial" charset="0"/>
              </a:rPr>
              <a:t>Координация управления ликвидностью и долгом в условиях пандемии</a:t>
            </a:r>
            <a:endParaRPr lang="en-US" altLang="tr-TR" sz="2400" b="1" dirty="0">
              <a:latin typeface="Corbel" pitchFamily="34" charset="0"/>
              <a:cs typeface="Arial" charset="0"/>
            </a:endParaRPr>
          </a:p>
        </p:txBody>
      </p:sp>
      <p:cxnSp>
        <p:nvCxnSpPr>
          <p:cNvPr id="10" name="Straight Connector 43"/>
          <p:cNvCxnSpPr>
            <a:cxnSpLocks noChangeShapeType="1"/>
          </p:cNvCxnSpPr>
          <p:nvPr/>
        </p:nvCxnSpPr>
        <p:spPr bwMode="auto">
          <a:xfrm>
            <a:off x="398711" y="2871157"/>
            <a:ext cx="4800600" cy="1587"/>
          </a:xfrm>
          <a:prstGeom prst="line">
            <a:avLst/>
          </a:prstGeom>
          <a:noFill/>
          <a:ln w="9525" algn="ctr">
            <a:solidFill>
              <a:schemeClr val="accent2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408236" y="3131507"/>
            <a:ext cx="550863" cy="569912"/>
            <a:chOff x="480" y="1200"/>
            <a:chExt cx="1042" cy="1019"/>
          </a:xfrm>
        </p:grpSpPr>
        <p:pic>
          <p:nvPicPr>
            <p:cNvPr id="49168" name="Picture 16" descr="circuler_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480" y="1200"/>
              <a:ext cx="1042" cy="10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9169" name="Oval 17"/>
            <p:cNvSpPr>
              <a:spLocks noChangeArrowheads="1"/>
            </p:cNvSpPr>
            <p:nvPr/>
          </p:nvSpPr>
          <p:spPr bwMode="gray">
            <a:xfrm>
              <a:off x="480" y="1200"/>
              <a:ext cx="1035" cy="1019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55000"/>
                  </a:schemeClr>
                </a:gs>
                <a:gs pos="50000">
                  <a:schemeClr val="hlink">
                    <a:gamma/>
                    <a:shade val="46275"/>
                    <a:invGamma/>
                    <a:alpha val="89999"/>
                  </a:schemeClr>
                </a:gs>
                <a:gs pos="100000">
                  <a:schemeClr val="hlink">
                    <a:alpha val="55000"/>
                  </a:schemeClr>
                </a:gs>
              </a:gsLst>
              <a:lin ang="5400000" scaled="1"/>
            </a:gradFill>
            <a:ln w="50800" algn="ctr">
              <a:solidFill>
                <a:srgbClr val="5F5F5F">
                  <a:alpha val="2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pic>
        <p:nvPicPr>
          <p:cNvPr id="49170" name="Picture 18" descr="Picture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65386" y="3137857"/>
            <a:ext cx="434975" cy="20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71" name="Text Box 19"/>
          <p:cNvSpPr txBox="1">
            <a:spLocks noChangeArrowheads="1"/>
          </p:cNvSpPr>
          <p:nvPr/>
        </p:nvSpPr>
        <p:spPr bwMode="gray">
          <a:xfrm>
            <a:off x="465386" y="3179132"/>
            <a:ext cx="43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tr-TR" sz="2400" b="1">
                <a:solidFill>
                  <a:srgbClr val="FFFFFF"/>
                </a:solidFill>
              </a:rPr>
              <a:t>3</a:t>
            </a:r>
          </a:p>
        </p:txBody>
      </p: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408236" y="2232982"/>
            <a:ext cx="550863" cy="569912"/>
            <a:chOff x="1352" y="2011"/>
            <a:chExt cx="347" cy="359"/>
          </a:xfrm>
        </p:grpSpPr>
        <p:grpSp>
          <p:nvGrpSpPr>
            <p:cNvPr id="9" name="Group 21"/>
            <p:cNvGrpSpPr>
              <a:grpSpLocks/>
            </p:cNvGrpSpPr>
            <p:nvPr/>
          </p:nvGrpSpPr>
          <p:grpSpPr bwMode="auto">
            <a:xfrm>
              <a:off x="1352" y="2011"/>
              <a:ext cx="347" cy="359"/>
              <a:chOff x="480" y="1200"/>
              <a:chExt cx="1042" cy="1019"/>
            </a:xfrm>
          </p:grpSpPr>
          <p:grpSp>
            <p:nvGrpSpPr>
              <p:cNvPr id="11" name="Group 22"/>
              <p:cNvGrpSpPr>
                <a:grpSpLocks/>
              </p:cNvGrpSpPr>
              <p:nvPr/>
            </p:nvGrpSpPr>
            <p:grpSpPr bwMode="auto">
              <a:xfrm>
                <a:off x="480" y="1200"/>
                <a:ext cx="1042" cy="1019"/>
                <a:chOff x="480" y="1200"/>
                <a:chExt cx="1042" cy="1019"/>
              </a:xfrm>
            </p:grpSpPr>
            <p:pic>
              <p:nvPicPr>
                <p:cNvPr id="49175" name="Picture 23" descr="circuler_1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gray">
                <a:xfrm>
                  <a:off x="480" y="1200"/>
                  <a:ext cx="1042" cy="101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49176" name="Oval 24"/>
                <p:cNvSpPr>
                  <a:spLocks noChangeArrowheads="1"/>
                </p:cNvSpPr>
                <p:nvPr/>
              </p:nvSpPr>
              <p:spPr bwMode="gray">
                <a:xfrm>
                  <a:off x="480" y="1200"/>
                  <a:ext cx="1035" cy="101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>
                        <a:alpha val="55000"/>
                      </a:schemeClr>
                    </a:gs>
                    <a:gs pos="50000">
                      <a:schemeClr val="accent2">
                        <a:gamma/>
                        <a:shade val="46275"/>
                        <a:invGamma/>
                        <a:alpha val="89999"/>
                      </a:schemeClr>
                    </a:gs>
                    <a:gs pos="100000">
                      <a:schemeClr val="accent2">
                        <a:alpha val="55000"/>
                      </a:schemeClr>
                    </a:gs>
                  </a:gsLst>
                  <a:lin ang="5400000" scaled="1"/>
                </a:gradFill>
                <a:ln w="50800" algn="ctr">
                  <a:solidFill>
                    <a:srgbClr val="5F5F5F">
                      <a:alpha val="20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  <p:pic>
            <p:nvPicPr>
              <p:cNvPr id="49177" name="Picture 25" descr="Picture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584" y="1210"/>
                <a:ext cx="823" cy="3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49178" name="Text Box 26"/>
            <p:cNvSpPr txBox="1">
              <a:spLocks noChangeArrowheads="1"/>
            </p:cNvSpPr>
            <p:nvPr/>
          </p:nvSpPr>
          <p:spPr bwMode="gray">
            <a:xfrm>
              <a:off x="1389" y="2040"/>
              <a:ext cx="27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tr-TR" sz="2400" b="1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95536" y="4077072"/>
            <a:ext cx="6280117" cy="640410"/>
            <a:chOff x="2133600" y="4998390"/>
            <a:chExt cx="6280117" cy="640410"/>
          </a:xfrm>
        </p:grpSpPr>
        <p:cxnSp>
          <p:nvCxnSpPr>
            <p:cNvPr id="7" name="Straight Connector 43"/>
            <p:cNvCxnSpPr>
              <a:cxnSpLocks noChangeShapeType="1"/>
            </p:cNvCxnSpPr>
            <p:nvPr/>
          </p:nvCxnSpPr>
          <p:spPr bwMode="auto">
            <a:xfrm>
              <a:off x="2136775" y="5637213"/>
              <a:ext cx="4800600" cy="1587"/>
            </a:xfrm>
            <a:prstGeom prst="line">
              <a:avLst/>
            </a:prstGeom>
            <a:noFill/>
            <a:ln w="9525" algn="ctr">
              <a:solidFill>
                <a:schemeClr val="folHlink"/>
              </a:solidFill>
              <a:round/>
              <a:headEnd type="diamond" w="med" len="med"/>
              <a:tailEnd type="diamond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Text Box 45"/>
            <p:cNvSpPr txBox="1">
              <a:spLocks noChangeArrowheads="1"/>
            </p:cNvSpPr>
            <p:nvPr/>
          </p:nvSpPr>
          <p:spPr bwMode="auto">
            <a:xfrm>
              <a:off x="2860530" y="4998390"/>
              <a:ext cx="555318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  <a:alpha val="50000"/>
                </a:schemeClr>
              </a:prstShdw>
            </a:effec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ru-RU" altLang="tr-TR" sz="2400" b="1" dirty="0">
                  <a:latin typeface="Corbel" pitchFamily="34" charset="0"/>
                  <a:cs typeface="Arial" charset="0"/>
                </a:rPr>
                <a:t>Изменения в политике заимствований</a:t>
              </a:r>
              <a:endParaRPr lang="en-US" altLang="tr-TR" sz="2400" b="1" dirty="0">
                <a:latin typeface="Corbel" pitchFamily="34" charset="0"/>
                <a:cs typeface="Arial" charset="0"/>
              </a:endParaRPr>
            </a:p>
          </p:txBody>
        </p:sp>
        <p:grpSp>
          <p:nvGrpSpPr>
            <p:cNvPr id="13" name="Group 27"/>
            <p:cNvGrpSpPr>
              <a:grpSpLocks/>
            </p:cNvGrpSpPr>
            <p:nvPr/>
          </p:nvGrpSpPr>
          <p:grpSpPr bwMode="auto">
            <a:xfrm>
              <a:off x="2133600" y="5016500"/>
              <a:ext cx="582613" cy="561975"/>
              <a:chOff x="1344" y="3208"/>
              <a:chExt cx="367" cy="354"/>
            </a:xfrm>
          </p:grpSpPr>
          <p:pic>
            <p:nvPicPr>
              <p:cNvPr id="49180" name="Picture 28" descr="circuler_1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1344" y="3208"/>
                <a:ext cx="367" cy="35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9181" name="Oval 29"/>
              <p:cNvSpPr>
                <a:spLocks noChangeArrowheads="1"/>
              </p:cNvSpPr>
              <p:nvPr/>
            </p:nvSpPr>
            <p:spPr bwMode="gray">
              <a:xfrm>
                <a:off x="1345" y="3208"/>
                <a:ext cx="365" cy="354"/>
              </a:xfrm>
              <a:prstGeom prst="ellipse">
                <a:avLst/>
              </a:prstGeom>
              <a:gradFill rotWithShape="1">
                <a:gsLst>
                  <a:gs pos="0">
                    <a:schemeClr val="folHlink">
                      <a:alpha val="55000"/>
                    </a:schemeClr>
                  </a:gs>
                  <a:gs pos="50000">
                    <a:schemeClr val="folHlink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folHlink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pic>
            <p:nvPicPr>
              <p:cNvPr id="49182" name="Picture 30" descr="Picture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1382" y="3217"/>
                <a:ext cx="290" cy="1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9183" name="Text Box 31"/>
              <p:cNvSpPr txBox="1">
                <a:spLocks noChangeArrowheads="1"/>
              </p:cNvSpPr>
              <p:nvPr/>
            </p:nvSpPr>
            <p:spPr bwMode="gray">
              <a:xfrm>
                <a:off x="1383" y="3216"/>
                <a:ext cx="28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tr-TR" sz="2400" b="1" dirty="0">
                    <a:solidFill>
                      <a:srgbClr val="FFFFFF"/>
                    </a:solidFill>
                  </a:rPr>
                  <a:t>4</a:t>
                </a:r>
              </a:p>
            </p:txBody>
          </p:sp>
        </p:grpSp>
      </p:grpSp>
      <p:grpSp>
        <p:nvGrpSpPr>
          <p:cNvPr id="14" name="Group 2"/>
          <p:cNvGrpSpPr/>
          <p:nvPr/>
        </p:nvGrpSpPr>
        <p:grpSpPr>
          <a:xfrm>
            <a:off x="408236" y="1282069"/>
            <a:ext cx="550863" cy="569913"/>
            <a:chOff x="2146300" y="2165350"/>
            <a:chExt cx="550863" cy="569913"/>
          </a:xfrm>
        </p:grpSpPr>
        <p:grpSp>
          <p:nvGrpSpPr>
            <p:cNvPr id="1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49186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9187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49188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9189" name="Text Box 37"/>
            <p:cNvSpPr txBox="1">
              <a:spLocks noChangeArrowheads="1"/>
            </p:cNvSpPr>
            <p:nvPr/>
          </p:nvSpPr>
          <p:spPr bwMode="gray">
            <a:xfrm>
              <a:off x="2205038" y="2193925"/>
              <a:ext cx="434975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tr-TR" sz="2400" b="1" dirty="0">
                  <a:solidFill>
                    <a:srgbClr val="FFFFFF"/>
                  </a:solidFill>
                </a:rPr>
                <a:t>1</a:t>
              </a:r>
            </a:p>
          </p:txBody>
        </p:sp>
      </p:grpSp>
      <p:cxnSp>
        <p:nvCxnSpPr>
          <p:cNvPr id="50" name="Straight Connector 43"/>
          <p:cNvCxnSpPr>
            <a:cxnSpLocks noChangeShapeType="1"/>
          </p:cNvCxnSpPr>
          <p:nvPr/>
        </p:nvCxnSpPr>
        <p:spPr bwMode="auto">
          <a:xfrm>
            <a:off x="411411" y="5638709"/>
            <a:ext cx="4800600" cy="1587"/>
          </a:xfrm>
          <a:prstGeom prst="line">
            <a:avLst/>
          </a:prstGeom>
          <a:noFill/>
          <a:ln w="9525" algn="ctr">
            <a:solidFill>
              <a:schemeClr val="folHlink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" name="Text Box 45"/>
          <p:cNvSpPr txBox="1">
            <a:spLocks noChangeArrowheads="1"/>
          </p:cNvSpPr>
          <p:nvPr/>
        </p:nvSpPr>
        <p:spPr bwMode="auto">
          <a:xfrm>
            <a:off x="1044665" y="4990807"/>
            <a:ext cx="700903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ru-RU" altLang="tr-TR" sz="2400" b="1" dirty="0">
                <a:latin typeface="Corbel" pitchFamily="34" charset="0"/>
                <a:cs typeface="Arial" charset="0"/>
              </a:rPr>
              <a:t>Управление операционными рисками в условиях </a:t>
            </a:r>
          </a:p>
          <a:p>
            <a:pPr algn="l" eaLnBrk="1" hangingPunct="1"/>
            <a:r>
              <a:rPr lang="ru-RU" altLang="tr-TR" sz="2400" b="1" dirty="0">
                <a:latin typeface="Corbel" pitchFamily="34" charset="0"/>
                <a:cs typeface="Arial" charset="0"/>
              </a:rPr>
              <a:t>пандемии</a:t>
            </a:r>
            <a:endParaRPr lang="en-US" altLang="tr-TR" sz="2400" b="1" dirty="0">
              <a:latin typeface="Corbel" pitchFamily="34" charset="0"/>
              <a:cs typeface="Arial" charset="0"/>
            </a:endParaRPr>
          </a:p>
        </p:txBody>
      </p:sp>
      <p:grpSp>
        <p:nvGrpSpPr>
          <p:cNvPr id="16" name="Group 27"/>
          <p:cNvGrpSpPr>
            <a:grpSpLocks/>
          </p:cNvGrpSpPr>
          <p:nvPr/>
        </p:nvGrpSpPr>
        <p:grpSpPr bwMode="auto">
          <a:xfrm>
            <a:off x="408236" y="5017996"/>
            <a:ext cx="582613" cy="561975"/>
            <a:chOff x="1344" y="3208"/>
            <a:chExt cx="367" cy="354"/>
          </a:xfrm>
        </p:grpSpPr>
        <p:pic>
          <p:nvPicPr>
            <p:cNvPr id="54" name="Picture 28" descr="circuler_1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1344" y="3208"/>
              <a:ext cx="367" cy="3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Oval 29"/>
            <p:cNvSpPr>
              <a:spLocks noChangeArrowheads="1"/>
            </p:cNvSpPr>
            <p:nvPr/>
          </p:nvSpPr>
          <p:spPr bwMode="gray">
            <a:xfrm>
              <a:off x="1345" y="3208"/>
              <a:ext cx="365" cy="354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55000"/>
                  </a:schemeClr>
                </a:gs>
                <a:gs pos="50000">
                  <a:schemeClr val="folHlink">
                    <a:gamma/>
                    <a:shade val="46275"/>
                    <a:invGamma/>
                    <a:alpha val="89999"/>
                  </a:schemeClr>
                </a:gs>
                <a:gs pos="100000">
                  <a:schemeClr val="folHlink">
                    <a:alpha val="55000"/>
                  </a:schemeClr>
                </a:gs>
              </a:gsLst>
              <a:lin ang="5400000" scaled="1"/>
            </a:gradFill>
            <a:ln w="50800" algn="ctr">
              <a:solidFill>
                <a:srgbClr val="5F5F5F">
                  <a:alpha val="2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pic>
          <p:nvPicPr>
            <p:cNvPr id="56" name="Picture 30" descr="Picture2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1382" y="3217"/>
              <a:ext cx="290" cy="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" name="Text Box 31"/>
            <p:cNvSpPr txBox="1">
              <a:spLocks noChangeArrowheads="1"/>
            </p:cNvSpPr>
            <p:nvPr/>
          </p:nvSpPr>
          <p:spPr bwMode="gray">
            <a:xfrm>
              <a:off x="1383" y="3216"/>
              <a:ext cx="2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r-TR" altLang="tr-TR" sz="2400" b="1" dirty="0">
                  <a:solidFill>
                    <a:srgbClr val="FFFFFF"/>
                  </a:solidFill>
                </a:rPr>
                <a:t>5</a:t>
              </a:r>
              <a:endParaRPr lang="en-US" altLang="tr-TR" sz="2400" b="1" dirty="0">
                <a:solidFill>
                  <a:srgbClr val="FFFFFF"/>
                </a:solidFill>
              </a:endParaRPr>
            </a:p>
          </p:txBody>
        </p:sp>
      </p:grpSp>
      <p:sp>
        <p:nvSpPr>
          <p:cNvPr id="53" name="Text Box 45"/>
          <p:cNvSpPr txBox="1">
            <a:spLocks noChangeArrowheads="1"/>
          </p:cNvSpPr>
          <p:nvPr/>
        </p:nvSpPr>
        <p:spPr bwMode="auto">
          <a:xfrm>
            <a:off x="1066799" y="2209800"/>
            <a:ext cx="73913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ru-RU" altLang="tr-TR" sz="2400" b="1" dirty="0">
                <a:latin typeface="Corbel" pitchFamily="34" charset="0"/>
                <a:cs typeface="Arial" charset="0"/>
              </a:rPr>
              <a:t>Меры, предпринятые для ограничения последствий пандемии</a:t>
            </a:r>
            <a:r>
              <a:rPr lang="tr-TR" altLang="tr-TR" sz="2400" b="1" dirty="0">
                <a:latin typeface="Corbel" pitchFamily="34" charset="0"/>
                <a:cs typeface="Arial" charset="0"/>
              </a:rPr>
              <a:t> </a:t>
            </a:r>
            <a:endParaRPr lang="en-US" altLang="tr-TR" sz="2400" b="1" dirty="0">
              <a:latin typeface="Corbel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801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 8"/>
          <p:cNvGrpSpPr/>
          <p:nvPr/>
        </p:nvGrpSpPr>
        <p:grpSpPr>
          <a:xfrm>
            <a:off x="152400" y="1111213"/>
            <a:ext cx="7600213" cy="4523236"/>
            <a:chOff x="152400" y="1111213"/>
            <a:chExt cx="7600213" cy="4523236"/>
          </a:xfrm>
        </p:grpSpPr>
        <p:grpSp>
          <p:nvGrpSpPr>
            <p:cNvPr id="5" name="Group 4"/>
            <p:cNvGrpSpPr/>
            <p:nvPr/>
          </p:nvGrpSpPr>
          <p:grpSpPr>
            <a:xfrm>
              <a:off x="152400" y="2768071"/>
              <a:ext cx="7450237" cy="2866378"/>
              <a:chOff x="811249" y="2726767"/>
              <a:chExt cx="7166432" cy="2866378"/>
            </a:xfrm>
          </p:grpSpPr>
          <p:sp>
            <p:nvSpPr>
              <p:cNvPr id="57346" name="AutoShape 2"/>
              <p:cNvSpPr>
                <a:spLocks noChangeArrowheads="1"/>
              </p:cNvSpPr>
              <p:nvPr/>
            </p:nvSpPr>
            <p:spPr bwMode="ltGray">
              <a:xfrm>
                <a:off x="6088653" y="2726767"/>
                <a:ext cx="1889028" cy="2788411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 w="25400" algn="ctr">
                <a:solidFill>
                  <a:srgbClr val="DDDDDD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57348" name="Oval 4"/>
              <p:cNvSpPr>
                <a:spLocks noChangeArrowheads="1"/>
              </p:cNvSpPr>
              <p:nvPr/>
            </p:nvSpPr>
            <p:spPr bwMode="ltGray">
              <a:xfrm>
                <a:off x="6364697" y="2897624"/>
                <a:ext cx="1398918" cy="1038225"/>
              </a:xfrm>
              <a:prstGeom prst="ellipse">
                <a:avLst/>
              </a:prstGeom>
              <a:solidFill>
                <a:srgbClr val="FFFFFF"/>
              </a:solidFill>
              <a:ln w="28575" algn="ctr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accent2">
                          <a:gamma/>
                          <a:shade val="60000"/>
                          <a:invGamma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53" name="Rectangle 949"/>
              <p:cNvSpPr>
                <a:spLocks noChangeArrowheads="1"/>
              </p:cNvSpPr>
              <p:nvPr/>
            </p:nvSpPr>
            <p:spPr bwMode="black">
              <a:xfrm>
                <a:off x="6528436" y="3144512"/>
                <a:ext cx="122822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altLang="tr-TR" sz="1200" b="1" dirty="0">
                    <a:solidFill>
                      <a:srgbClr val="A4B3BC"/>
                    </a:solidFill>
                    <a:latin typeface="Corbel" pitchFamily="34" charset="0"/>
                    <a:cs typeface="Arial" charset="0"/>
                  </a:rPr>
                  <a:t>Департамент УГФ и трансформации </a:t>
                </a:r>
                <a:endParaRPr lang="en-US" altLang="tr-TR" sz="1200" b="1" dirty="0">
                  <a:solidFill>
                    <a:srgbClr val="A4B3BC"/>
                  </a:solidFill>
                  <a:latin typeface="Corbel" pitchFamily="34" charset="0"/>
                  <a:cs typeface="Arial" charset="0"/>
                </a:endParaRPr>
              </a:p>
            </p:txBody>
          </p:sp>
          <p:sp>
            <p:nvSpPr>
              <p:cNvPr id="57354" name="AutoShape 10"/>
              <p:cNvSpPr>
                <a:spLocks noChangeArrowheads="1"/>
              </p:cNvSpPr>
              <p:nvPr/>
            </p:nvSpPr>
            <p:spPr bwMode="ltGray">
              <a:xfrm>
                <a:off x="947494" y="2752522"/>
                <a:ext cx="1696161" cy="284062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25400" algn="ctr">
                <a:solidFill>
                  <a:srgbClr val="DDDDDD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57355" name="Oval 11"/>
              <p:cNvSpPr>
                <a:spLocks noChangeArrowheads="1"/>
              </p:cNvSpPr>
              <p:nvPr/>
            </p:nvSpPr>
            <p:spPr bwMode="ltGray">
              <a:xfrm>
                <a:off x="1072230" y="2882111"/>
                <a:ext cx="1434542" cy="1038225"/>
              </a:xfrm>
              <a:prstGeom prst="ellipse">
                <a:avLst/>
              </a:prstGeom>
              <a:solidFill>
                <a:srgbClr val="FFFFFF"/>
              </a:solidFill>
              <a:ln w="28575" algn="ctr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accent1">
                          <a:gamma/>
                          <a:shade val="60000"/>
                          <a:invGamma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57359" name="AutoShape 15"/>
              <p:cNvSpPr>
                <a:spLocks noChangeArrowheads="1"/>
              </p:cNvSpPr>
              <p:nvPr/>
            </p:nvSpPr>
            <p:spPr bwMode="ltGray">
              <a:xfrm>
                <a:off x="2776393" y="2795088"/>
                <a:ext cx="1682699" cy="2777114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25400" algn="ctr">
                <a:solidFill>
                  <a:srgbClr val="DDDDDD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57365" name="Rectangle 55"/>
              <p:cNvSpPr>
                <a:spLocks noChangeArrowheads="1"/>
              </p:cNvSpPr>
              <p:nvPr/>
            </p:nvSpPr>
            <p:spPr bwMode="auto">
              <a:xfrm>
                <a:off x="2719306" y="3915854"/>
                <a:ext cx="1583819" cy="12772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171450" indent="-171450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tr-TR" sz="11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 </a:t>
                </a:r>
                <a:r>
                  <a:rPr lang="ru-RU" altLang="tr-TR" sz="11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Управление ликвидностью</a:t>
                </a:r>
                <a:endParaRPr lang="tr-TR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endParaRPr>
              </a:p>
              <a:p>
                <a:pPr marL="171450" indent="-171450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ru-RU" altLang="tr-TR" sz="11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Управление риском</a:t>
                </a:r>
              </a:p>
              <a:p>
                <a:pPr marL="171450" indent="-171450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ru-RU" altLang="tr-TR" sz="11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Управление дебиторской задолженностью</a:t>
                </a:r>
                <a:endParaRPr lang="tr-TR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endParaRPr>
              </a:p>
              <a:p>
                <a:pPr marL="171450" indent="-171450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ru-RU" altLang="tr-TR" sz="11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Казначейский учёт</a:t>
                </a:r>
                <a:endParaRPr lang="en-US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endParaRPr>
              </a:p>
            </p:txBody>
          </p:sp>
          <p:sp>
            <p:nvSpPr>
              <p:cNvPr id="76" name="Rectangle 949"/>
              <p:cNvSpPr>
                <a:spLocks noChangeArrowheads="1"/>
              </p:cNvSpPr>
              <p:nvPr/>
            </p:nvSpPr>
            <p:spPr bwMode="black">
              <a:xfrm>
                <a:off x="1301247" y="3144513"/>
                <a:ext cx="1067074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altLang="tr-TR" sz="1200" b="1" dirty="0">
                    <a:solidFill>
                      <a:srgbClr val="4C9ED0"/>
                    </a:solidFill>
                    <a:latin typeface="Corbel" pitchFamily="34" charset="0"/>
                    <a:cs typeface="Arial" charset="0"/>
                  </a:rPr>
                  <a:t>Департамент Управления долга</a:t>
                </a:r>
                <a:endParaRPr lang="en-US" altLang="tr-TR" sz="1200" b="1" dirty="0">
                  <a:solidFill>
                    <a:srgbClr val="4C9ED0"/>
                  </a:solidFill>
                  <a:latin typeface="Corbel" pitchFamily="34" charset="0"/>
                  <a:cs typeface="Arial" charset="0"/>
                </a:endParaRPr>
              </a:p>
            </p:txBody>
          </p:sp>
          <p:sp>
            <p:nvSpPr>
              <p:cNvPr id="57374" name="Oval 30"/>
              <p:cNvSpPr>
                <a:spLocks noChangeArrowheads="1"/>
              </p:cNvSpPr>
              <p:nvPr/>
            </p:nvSpPr>
            <p:spPr bwMode="ltGray">
              <a:xfrm>
                <a:off x="2931723" y="2897624"/>
                <a:ext cx="1306513" cy="1038225"/>
              </a:xfrm>
              <a:prstGeom prst="ellipse">
                <a:avLst/>
              </a:prstGeom>
              <a:solidFill>
                <a:srgbClr val="FFFFFF"/>
              </a:solidFill>
              <a:ln w="28575" algn="ctr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accent1">
                          <a:gamma/>
                          <a:shade val="60000"/>
                          <a:invGamma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4" name="Rectangle 949"/>
              <p:cNvSpPr>
                <a:spLocks noChangeArrowheads="1"/>
              </p:cNvSpPr>
              <p:nvPr/>
            </p:nvSpPr>
            <p:spPr bwMode="black">
              <a:xfrm>
                <a:off x="3010167" y="3156986"/>
                <a:ext cx="119946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altLang="tr-TR" sz="1200" b="1" dirty="0">
                    <a:solidFill>
                      <a:srgbClr val="4C9ED0"/>
                    </a:solidFill>
                    <a:latin typeface="Corbel" pitchFamily="34" charset="0"/>
                    <a:cs typeface="Arial" charset="0"/>
                  </a:rPr>
                  <a:t>Департамент госфинансов</a:t>
                </a:r>
                <a:endParaRPr lang="en-US" altLang="tr-TR" sz="1200" b="1" dirty="0">
                  <a:solidFill>
                    <a:srgbClr val="4C9ED0"/>
                  </a:solidFill>
                  <a:latin typeface="Corbel" pitchFamily="34" charset="0"/>
                  <a:cs typeface="Arial" charset="0"/>
                </a:endParaRPr>
              </a:p>
            </p:txBody>
          </p:sp>
          <p:sp>
            <p:nvSpPr>
              <p:cNvPr id="43" name="Rectangle 55"/>
              <p:cNvSpPr>
                <a:spLocks noChangeArrowheads="1"/>
              </p:cNvSpPr>
              <p:nvPr/>
            </p:nvSpPr>
            <p:spPr bwMode="auto">
              <a:xfrm>
                <a:off x="811249" y="3868580"/>
                <a:ext cx="1877090" cy="16158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171450" indent="-171450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ru-RU" altLang="tr-TR" sz="11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Программы и стратегии заимствования</a:t>
                </a:r>
                <a:endParaRPr lang="tr-TR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endParaRPr>
              </a:p>
              <a:p>
                <a:pPr marL="171450" indent="-171450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ru-RU" altLang="tr-TR" sz="11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Выпуск долговых инструментов для внутреннего и внешнего рынка</a:t>
                </a:r>
                <a:endParaRPr lang="tr-TR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endParaRPr>
              </a:p>
              <a:p>
                <a:pPr marL="171450" indent="-171450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ru-RU" altLang="tr-TR" sz="11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Операции с </a:t>
                </a:r>
                <a:r>
                  <a:rPr lang="ru-RU" altLang="tr-TR" sz="110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сукук</a:t>
                </a:r>
                <a:endParaRPr lang="ru-RU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endParaRPr>
              </a:p>
              <a:p>
                <a:pPr marL="171450" indent="-171450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ru-RU" altLang="tr-TR" sz="11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Отношения с инвесторами</a:t>
                </a:r>
                <a:endParaRPr lang="en-US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endParaRPr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/>
            </p:nvSpPr>
            <p:spPr bwMode="auto">
              <a:xfrm>
                <a:off x="6015355" y="4052888"/>
                <a:ext cx="1889028" cy="1323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171450" indent="-171450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ru-RU" altLang="tr-TR" sz="10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Координация действий со Стратегией и бюджетными организациями  в части составления среднесрочных программ, процессов подготовки и исполнения бюджета </a:t>
                </a:r>
                <a:endParaRPr lang="tr-TR" altLang="tr-TR" sz="10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endParaRPr>
              </a:p>
              <a:p>
                <a:pPr marL="171450" indent="-171450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endParaRPr lang="en-US" altLang="tr-TR" sz="10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endParaRPr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661805" y="1111213"/>
              <a:ext cx="7090808" cy="1482540"/>
              <a:chOff x="1091164" y="2825345"/>
              <a:chExt cx="7214481" cy="1976423"/>
            </a:xfrm>
          </p:grpSpPr>
          <p:grpSp>
            <p:nvGrpSpPr>
              <p:cNvPr id="107" name="Group 11"/>
              <p:cNvGrpSpPr>
                <a:grpSpLocks/>
              </p:cNvGrpSpPr>
              <p:nvPr/>
            </p:nvGrpSpPr>
            <p:grpSpPr bwMode="auto">
              <a:xfrm>
                <a:off x="5924350" y="4221163"/>
                <a:ext cx="2273300" cy="536575"/>
                <a:chOff x="3964" y="2071"/>
                <a:chExt cx="1484" cy="330"/>
              </a:xfrm>
            </p:grpSpPr>
            <p:sp>
              <p:nvSpPr>
                <p:cNvPr id="130" name="AutoShape 12"/>
                <p:cNvSpPr>
                  <a:spLocks noChangeArrowheads="1"/>
                </p:cNvSpPr>
                <p:nvPr/>
              </p:nvSpPr>
              <p:spPr bwMode="gray">
                <a:xfrm>
                  <a:off x="3964" y="2071"/>
                  <a:ext cx="1484" cy="33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2"/>
                </a:solidFill>
                <a:ln w="12700" algn="ctr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Corbel" pitchFamily="34" charset="0"/>
                  </a:endParaRPr>
                </a:p>
              </p:txBody>
            </p:sp>
            <p:sp>
              <p:nvSpPr>
                <p:cNvPr id="133" name="AutoShape 13"/>
                <p:cNvSpPr>
                  <a:spLocks noChangeArrowheads="1"/>
                </p:cNvSpPr>
                <p:nvPr/>
              </p:nvSpPr>
              <p:spPr bwMode="gray">
                <a:xfrm>
                  <a:off x="3987" y="2091"/>
                  <a:ext cx="1432" cy="134"/>
                </a:xfrm>
                <a:prstGeom prst="roundRect">
                  <a:avLst>
                    <a:gd name="adj" fmla="val 28356"/>
                  </a:avLst>
                </a:prstGeom>
                <a:gradFill rotWithShape="1">
                  <a:gsLst>
                    <a:gs pos="0">
                      <a:srgbClr val="FFFFFF">
                        <a:alpha val="70000"/>
                      </a:srgbClr>
                    </a:gs>
                    <a:gs pos="100000">
                      <a:schemeClr val="accent2">
                        <a:alpha val="70000"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Corbel" pitchFamily="34" charset="0"/>
                  </a:endParaRPr>
                </a:p>
              </p:txBody>
            </p:sp>
          </p:grpSp>
          <p:grpSp>
            <p:nvGrpSpPr>
              <p:cNvPr id="108" name="Group 14"/>
              <p:cNvGrpSpPr>
                <a:grpSpLocks/>
              </p:cNvGrpSpPr>
              <p:nvPr/>
            </p:nvGrpSpPr>
            <p:grpSpPr bwMode="auto">
              <a:xfrm>
                <a:off x="1217251" y="4255078"/>
                <a:ext cx="2273300" cy="536575"/>
                <a:chOff x="2540" y="2086"/>
                <a:chExt cx="1484" cy="330"/>
              </a:xfrm>
            </p:grpSpPr>
            <p:sp>
              <p:nvSpPr>
                <p:cNvPr id="128" name="AutoShape 15"/>
                <p:cNvSpPr>
                  <a:spLocks noChangeArrowheads="1"/>
                </p:cNvSpPr>
                <p:nvPr/>
              </p:nvSpPr>
              <p:spPr bwMode="gray">
                <a:xfrm>
                  <a:off x="2540" y="2086"/>
                  <a:ext cx="1484" cy="33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12700" algn="ctr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Corbel" pitchFamily="34" charset="0"/>
                  </a:endParaRPr>
                </a:p>
              </p:txBody>
            </p:sp>
            <p:sp>
              <p:nvSpPr>
                <p:cNvPr id="129" name="AutoShape 16"/>
                <p:cNvSpPr>
                  <a:spLocks noChangeArrowheads="1"/>
                </p:cNvSpPr>
                <p:nvPr/>
              </p:nvSpPr>
              <p:spPr bwMode="gray">
                <a:xfrm>
                  <a:off x="2561" y="2099"/>
                  <a:ext cx="1432" cy="134"/>
                </a:xfrm>
                <a:prstGeom prst="roundRect">
                  <a:avLst>
                    <a:gd name="adj" fmla="val 28356"/>
                  </a:avLst>
                </a:prstGeom>
                <a:gradFill rotWithShape="1">
                  <a:gsLst>
                    <a:gs pos="0">
                      <a:srgbClr val="FFFFFF">
                        <a:alpha val="70000"/>
                      </a:srgb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Corbel" pitchFamily="34" charset="0"/>
                  </a:endParaRPr>
                </a:p>
              </p:txBody>
            </p:sp>
          </p:grpSp>
          <p:grpSp>
            <p:nvGrpSpPr>
              <p:cNvPr id="109" name="Group 17"/>
              <p:cNvGrpSpPr>
                <a:grpSpLocks/>
              </p:cNvGrpSpPr>
              <p:nvPr/>
            </p:nvGrpSpPr>
            <p:grpSpPr bwMode="auto">
              <a:xfrm>
                <a:off x="3305275" y="2825345"/>
                <a:ext cx="2539311" cy="812992"/>
                <a:chOff x="3638" y="1978"/>
                <a:chExt cx="2202" cy="500"/>
              </a:xfrm>
            </p:grpSpPr>
            <p:sp>
              <p:nvSpPr>
                <p:cNvPr id="126" name="AutoShape 18"/>
                <p:cNvSpPr>
                  <a:spLocks noChangeArrowheads="1"/>
                </p:cNvSpPr>
                <p:nvPr/>
              </p:nvSpPr>
              <p:spPr bwMode="gray">
                <a:xfrm>
                  <a:off x="3638" y="1978"/>
                  <a:ext cx="2202" cy="50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DDDDDD"/>
                </a:solidFill>
                <a:ln w="12700" algn="ctr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Corbel" pitchFamily="34" charset="0"/>
                  </a:endParaRPr>
                </a:p>
              </p:txBody>
            </p:sp>
            <p:sp>
              <p:nvSpPr>
                <p:cNvPr id="127" name="AutoShape 19"/>
                <p:cNvSpPr>
                  <a:spLocks noChangeArrowheads="1"/>
                </p:cNvSpPr>
                <p:nvPr/>
              </p:nvSpPr>
              <p:spPr bwMode="gray">
                <a:xfrm>
                  <a:off x="3987" y="2091"/>
                  <a:ext cx="1432" cy="134"/>
                </a:xfrm>
                <a:prstGeom prst="roundRect">
                  <a:avLst>
                    <a:gd name="adj" fmla="val 28356"/>
                  </a:avLst>
                </a:prstGeom>
                <a:gradFill rotWithShape="1">
                  <a:gsLst>
                    <a:gs pos="0">
                      <a:srgbClr val="FFFFFF">
                        <a:alpha val="70000"/>
                      </a:srgbClr>
                    </a:gs>
                    <a:gs pos="100000">
                      <a:srgbClr val="DDDDDD">
                        <a:alpha val="7000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Corbel" pitchFamily="34" charset="0"/>
                  </a:endParaRPr>
                </a:p>
              </p:txBody>
            </p:sp>
          </p:grpSp>
          <p:cxnSp>
            <p:nvCxnSpPr>
              <p:cNvPr id="111" name="AutoShape 26"/>
              <p:cNvCxnSpPr>
                <a:cxnSpLocks noChangeShapeType="1"/>
                <a:endCxn id="126" idx="2"/>
              </p:cNvCxnSpPr>
              <p:nvPr/>
            </p:nvCxnSpPr>
            <p:spPr bwMode="black">
              <a:xfrm flipV="1">
                <a:off x="2015925" y="3638337"/>
                <a:ext cx="2559005" cy="582830"/>
              </a:xfrm>
              <a:prstGeom prst="bentConnector2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2" name="AutoShape 27"/>
              <p:cNvCxnSpPr>
                <a:cxnSpLocks noChangeShapeType="1"/>
                <a:stCxn id="130" idx="0"/>
                <a:endCxn id="126" idx="2"/>
              </p:cNvCxnSpPr>
              <p:nvPr/>
            </p:nvCxnSpPr>
            <p:spPr bwMode="black">
              <a:xfrm rot="16200000" flipV="1">
                <a:off x="5526553" y="2686716"/>
                <a:ext cx="582826" cy="2486069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13" name="Text Box 30"/>
              <p:cNvSpPr txBox="1">
                <a:spLocks noChangeArrowheads="1"/>
              </p:cNvSpPr>
              <p:nvPr/>
            </p:nvSpPr>
            <p:spPr bwMode="white">
              <a:xfrm>
                <a:off x="5819575" y="4311650"/>
                <a:ext cx="2486070" cy="45133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>
                <a:outerShdw dist="17961" dir="2700000" algn="ctr" rotWithShape="0">
                  <a:srgbClr val="1C1C1C">
                    <a:alpha val="50000"/>
                  </a:srgbClr>
                </a:outerShdw>
              </a:effec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ru-RU" altLang="en-US" sz="1600" b="1" dirty="0">
                    <a:solidFill>
                      <a:srgbClr val="F8F8F8"/>
                    </a:solidFill>
                    <a:latin typeface="Corbel" pitchFamily="34" charset="0"/>
                  </a:rPr>
                  <a:t>Заместитель министра</a:t>
                </a:r>
                <a:endParaRPr lang="en-US" altLang="en-US" sz="1600" b="1" dirty="0">
                  <a:solidFill>
                    <a:srgbClr val="F8F8F8"/>
                  </a:solidFill>
                  <a:latin typeface="Corbel" pitchFamily="34" charset="0"/>
                </a:endParaRPr>
              </a:p>
            </p:txBody>
          </p:sp>
          <p:sp>
            <p:nvSpPr>
              <p:cNvPr id="117" name="Text Box 34"/>
              <p:cNvSpPr txBox="1">
                <a:spLocks noChangeArrowheads="1"/>
              </p:cNvSpPr>
              <p:nvPr/>
            </p:nvSpPr>
            <p:spPr bwMode="white">
              <a:xfrm>
                <a:off x="1091164" y="4350430"/>
                <a:ext cx="2486069" cy="45133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>
                <a:outerShdw dist="17961" dir="2700000" algn="ctr" rotWithShape="0">
                  <a:srgbClr val="1C1C1C">
                    <a:alpha val="50000"/>
                  </a:srgbClr>
                </a:outerShdw>
              </a:effec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ru-RU" altLang="en-US" sz="1600" b="1" dirty="0">
                    <a:solidFill>
                      <a:srgbClr val="F8F8F8"/>
                    </a:solidFill>
                    <a:latin typeface="Corbel" pitchFamily="34" charset="0"/>
                  </a:rPr>
                  <a:t>Заместитель министра</a:t>
                </a:r>
                <a:endParaRPr lang="en-US" altLang="en-US" sz="1600" b="1" dirty="0">
                  <a:solidFill>
                    <a:srgbClr val="F8F8F8"/>
                  </a:solidFill>
                  <a:latin typeface="Corbel" pitchFamily="34" charset="0"/>
                </a:endParaRPr>
              </a:p>
            </p:txBody>
          </p:sp>
          <p:sp>
            <p:nvSpPr>
              <p:cNvPr id="122" name="Text Box 41"/>
              <p:cNvSpPr txBox="1">
                <a:spLocks noChangeArrowheads="1"/>
              </p:cNvSpPr>
              <p:nvPr/>
            </p:nvSpPr>
            <p:spPr bwMode="black">
              <a:xfrm>
                <a:off x="3208861" y="2825345"/>
                <a:ext cx="2750722" cy="8616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ru-RU" altLang="en-US" b="1" dirty="0">
                    <a:solidFill>
                      <a:srgbClr val="000000"/>
                    </a:solidFill>
                    <a:latin typeface="Corbel" pitchFamily="34" charset="0"/>
                  </a:rPr>
                  <a:t>Министр казначейства и финансов</a:t>
                </a:r>
                <a:endParaRPr lang="en-US" altLang="en-US" b="1" dirty="0">
                  <a:solidFill>
                    <a:srgbClr val="000000"/>
                  </a:solidFill>
                  <a:latin typeface="Corbel" pitchFamily="34" charset="0"/>
                </a:endParaRPr>
              </a:p>
            </p:txBody>
          </p:sp>
        </p:grpSp>
      </p:grpSp>
      <p:cxnSp>
        <p:nvCxnSpPr>
          <p:cNvPr id="19" name="Düz Bağlayıcı 18"/>
          <p:cNvCxnSpPr/>
          <p:nvPr/>
        </p:nvCxnSpPr>
        <p:spPr bwMode="auto">
          <a:xfrm>
            <a:off x="3233524" y="5715000"/>
            <a:ext cx="3395876" cy="762000"/>
          </a:xfrm>
          <a:prstGeom prst="lin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AutoShape 16"/>
          <p:cNvCxnSpPr>
            <a:cxnSpLocks noChangeShapeType="1"/>
          </p:cNvCxnSpPr>
          <p:nvPr/>
        </p:nvCxnSpPr>
        <p:spPr bwMode="gray">
          <a:xfrm flipV="1">
            <a:off x="979961" y="5649698"/>
            <a:ext cx="1858024" cy="1201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 type="oval" w="sm" len="sm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2" name="Group 9"/>
          <p:cNvGrpSpPr>
            <a:grpSpLocks/>
          </p:cNvGrpSpPr>
          <p:nvPr/>
        </p:nvGrpSpPr>
        <p:grpSpPr bwMode="auto">
          <a:xfrm>
            <a:off x="503895" y="5824937"/>
            <a:ext cx="2857500" cy="787119"/>
            <a:chOff x="3623" y="1413"/>
            <a:chExt cx="1321" cy="294"/>
          </a:xfrm>
        </p:grpSpPr>
        <p:sp>
          <p:nvSpPr>
            <p:cNvPr id="138" name="AutoShape 10"/>
            <p:cNvSpPr>
              <a:spLocks noChangeArrowheads="1"/>
            </p:cNvSpPr>
            <p:nvPr/>
          </p:nvSpPr>
          <p:spPr bwMode="gray">
            <a:xfrm>
              <a:off x="3623" y="1413"/>
              <a:ext cx="1321" cy="29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>
                    <a:gamma/>
                    <a:shade val="89020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9020"/>
                    <a:invGamma/>
                  </a:schemeClr>
                </a:gs>
              </a:gsLst>
              <a:lin ang="0" scaled="1"/>
            </a:gradFill>
            <a:ln w="12700">
              <a:solidFill>
                <a:schemeClr val="accent1"/>
              </a:solidFill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tr-TR" dirty="0"/>
            </a:p>
          </p:txBody>
        </p:sp>
        <p:sp>
          <p:nvSpPr>
            <p:cNvPr id="139" name="AutoShape 11"/>
            <p:cNvSpPr>
              <a:spLocks noChangeArrowheads="1"/>
            </p:cNvSpPr>
            <p:nvPr/>
          </p:nvSpPr>
          <p:spPr bwMode="gray">
            <a:xfrm flipH="1">
              <a:off x="4878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40" name="AutoShape 12"/>
            <p:cNvSpPr>
              <a:spLocks noChangeArrowheads="1"/>
            </p:cNvSpPr>
            <p:nvPr/>
          </p:nvSpPr>
          <p:spPr bwMode="gray">
            <a:xfrm>
              <a:off x="3637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141" name="Group 5"/>
          <p:cNvGrpSpPr>
            <a:grpSpLocks/>
          </p:cNvGrpSpPr>
          <p:nvPr/>
        </p:nvGrpSpPr>
        <p:grpSpPr bwMode="auto">
          <a:xfrm>
            <a:off x="4267200" y="5853486"/>
            <a:ext cx="3276600" cy="782032"/>
            <a:chOff x="752" y="1413"/>
            <a:chExt cx="1321" cy="294"/>
          </a:xfrm>
        </p:grpSpPr>
        <p:sp>
          <p:nvSpPr>
            <p:cNvPr id="142" name="AutoShape 6"/>
            <p:cNvSpPr>
              <a:spLocks noChangeArrowheads="1"/>
            </p:cNvSpPr>
            <p:nvPr/>
          </p:nvSpPr>
          <p:spPr bwMode="gray">
            <a:xfrm>
              <a:off x="752" y="1413"/>
              <a:ext cx="1321" cy="29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>
                    <a:gamma/>
                    <a:shade val="79216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79216"/>
                    <a:invGamma/>
                  </a:schemeClr>
                </a:gs>
              </a:gsLst>
              <a:lin ang="0" scaled="1"/>
            </a:gradFill>
            <a:ln>
              <a:noFill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12700">
                  <a:solidFill>
                    <a:srgbClr val="659A1E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43" name="AutoShape 7"/>
            <p:cNvSpPr>
              <a:spLocks noChangeArrowheads="1"/>
            </p:cNvSpPr>
            <p:nvPr/>
          </p:nvSpPr>
          <p:spPr bwMode="gray">
            <a:xfrm flipH="1">
              <a:off x="2007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44" name="AutoShape 8"/>
            <p:cNvSpPr>
              <a:spLocks noChangeArrowheads="1"/>
            </p:cNvSpPr>
            <p:nvPr/>
          </p:nvSpPr>
          <p:spPr bwMode="gray">
            <a:xfrm>
              <a:off x="766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145" name="Text Box 18"/>
          <p:cNvSpPr txBox="1">
            <a:spLocks noChangeArrowheads="1"/>
          </p:cNvSpPr>
          <p:nvPr/>
        </p:nvSpPr>
        <p:spPr bwMode="white">
          <a:xfrm>
            <a:off x="4301925" y="5848635"/>
            <a:ext cx="322451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tr-TR" sz="1400" b="1" dirty="0">
                <a:solidFill>
                  <a:srgbClr val="F8F8F8"/>
                </a:solidFill>
                <a:cs typeface="Arial" charset="0"/>
              </a:rPr>
              <a:t>Обмен информацией об актуальном бюджетном прогнозе и рисках</a:t>
            </a:r>
            <a:endParaRPr lang="en-US" altLang="tr-TR" sz="1400" b="1" i="0" dirty="0">
              <a:solidFill>
                <a:srgbClr val="F8F8F8"/>
              </a:solidFill>
              <a:cs typeface="Arial" charset="0"/>
            </a:endParaRPr>
          </a:p>
        </p:txBody>
      </p:sp>
      <p:sp>
        <p:nvSpPr>
          <p:cNvPr id="146" name="Text Box 18"/>
          <p:cNvSpPr txBox="1">
            <a:spLocks noChangeArrowheads="1"/>
          </p:cNvSpPr>
          <p:nvPr/>
        </p:nvSpPr>
        <p:spPr bwMode="white">
          <a:xfrm>
            <a:off x="522347" y="5833361"/>
            <a:ext cx="279011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tr-TR" sz="1400" b="1" i="0" dirty="0">
                <a:solidFill>
                  <a:srgbClr val="F8F8F8"/>
                </a:solidFill>
                <a:cs typeface="Arial" charset="0"/>
              </a:rPr>
              <a:t>Координация </a:t>
            </a:r>
            <a:r>
              <a:rPr lang="ru-RU" altLang="tr-TR" sz="1400" b="1" i="0" dirty="0" err="1">
                <a:solidFill>
                  <a:srgbClr val="F8F8F8"/>
                </a:solidFill>
                <a:cs typeface="Arial" charset="0"/>
              </a:rPr>
              <a:t>ежедневоного</a:t>
            </a:r>
            <a:r>
              <a:rPr lang="ru-RU" altLang="tr-TR" sz="1400" b="1" i="0" dirty="0">
                <a:solidFill>
                  <a:srgbClr val="F8F8F8"/>
                </a:solidFill>
                <a:cs typeface="Arial" charset="0"/>
              </a:rPr>
              <a:t> управления ликвидностью и долгом</a:t>
            </a:r>
            <a:endParaRPr lang="tr-TR" altLang="tr-TR" sz="1400" b="1" i="0" dirty="0">
              <a:solidFill>
                <a:srgbClr val="F8F8F8"/>
              </a:solidFill>
              <a:cs typeface="Arial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tr-TR" altLang="tr-TR" sz="1400" b="1" i="0" dirty="0">
              <a:solidFill>
                <a:srgbClr val="F8F8F8"/>
              </a:solidFill>
              <a:cs typeface="Arial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altLang="tr-TR" sz="1400" b="1" i="0" dirty="0">
              <a:solidFill>
                <a:srgbClr val="F8F8F8"/>
              </a:solidFill>
              <a:cs typeface="Arial" charset="0"/>
            </a:endParaRPr>
          </a:p>
        </p:txBody>
      </p:sp>
      <p:cxnSp>
        <p:nvCxnSpPr>
          <p:cNvPr id="147" name="AutoShape 16"/>
          <p:cNvCxnSpPr>
            <a:cxnSpLocks noChangeShapeType="1"/>
          </p:cNvCxnSpPr>
          <p:nvPr/>
        </p:nvCxnSpPr>
        <p:spPr bwMode="gray">
          <a:xfrm flipV="1">
            <a:off x="3218628" y="5616023"/>
            <a:ext cx="3326529" cy="35587"/>
          </a:xfrm>
          <a:prstGeom prst="straightConnector1">
            <a:avLst/>
          </a:prstGeom>
          <a:noFill/>
          <a:ln w="25400">
            <a:solidFill>
              <a:schemeClr val="bg1">
                <a:lumMod val="50000"/>
              </a:schemeClr>
            </a:solidFill>
            <a:prstDash val="dash"/>
            <a:round/>
            <a:headEnd type="oval" w="sm" len="sm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Rectangle 48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9321305" cy="1259468"/>
          </a:xfrm>
          <a:noFill/>
          <a:ln/>
        </p:spPr>
        <p:txBody>
          <a:bodyPr/>
          <a:lstStyle/>
          <a:p>
            <a:r>
              <a:rPr lang="ru-RU" altLang="tr-TR" sz="3200" dirty="0">
                <a:latin typeface="Calibri" panose="020F0502020204030204" pitchFamily="34" charset="0"/>
              </a:rPr>
              <a:t>Действующая организационная схема и структура управления ликвидностью и долгом</a:t>
            </a:r>
            <a:r>
              <a:rPr lang="tr-TR" altLang="tr-TR" sz="3200" dirty="0">
                <a:latin typeface="Calibri" panose="020F0502020204030204" pitchFamily="34" charset="0"/>
              </a:rPr>
              <a:t>-I</a:t>
            </a:r>
            <a:endParaRPr lang="en-US" altLang="tr-TR" sz="3200" dirty="0"/>
          </a:p>
        </p:txBody>
      </p:sp>
    </p:spTree>
    <p:extLst>
      <p:ext uri="{BB962C8B-B14F-4D97-AF65-F5344CB8AC3E}">
        <p14:creationId xmlns:p14="http://schemas.microsoft.com/office/powerpoint/2010/main" val="426749689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 24"/>
          <p:cNvGrpSpPr/>
          <p:nvPr/>
        </p:nvGrpSpPr>
        <p:grpSpPr>
          <a:xfrm>
            <a:off x="838200" y="1489757"/>
            <a:ext cx="7264510" cy="2343074"/>
            <a:chOff x="513730" y="1152234"/>
            <a:chExt cx="6938589" cy="3118608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533004" y="3899632"/>
              <a:ext cx="6919315" cy="180164"/>
              <a:chOff x="734" y="3507"/>
              <a:chExt cx="4312" cy="130"/>
            </a:xfrm>
          </p:grpSpPr>
          <p:sp>
            <p:nvSpPr>
              <p:cNvPr id="57347" name="Rectangle 3"/>
              <p:cNvSpPr>
                <a:spLocks noChangeArrowheads="1"/>
              </p:cNvSpPr>
              <p:nvPr/>
            </p:nvSpPr>
            <p:spPr bwMode="gray">
              <a:xfrm>
                <a:off x="735" y="3507"/>
                <a:ext cx="4311" cy="130"/>
              </a:xfrm>
              <a:prstGeom prst="rect">
                <a:avLst/>
              </a:prstGeom>
              <a:gradFill rotWithShape="1">
                <a:gsLst>
                  <a:gs pos="0">
                    <a:srgbClr val="777777">
                      <a:gamma/>
                      <a:tint val="50980"/>
                      <a:invGamma/>
                    </a:srgbClr>
                  </a:gs>
                  <a:gs pos="100000">
                    <a:srgbClr val="777777"/>
                  </a:gs>
                </a:gsLst>
                <a:lin ang="2700000" scaled="1"/>
              </a:gradFill>
              <a:ln w="9525" algn="ctr">
                <a:miter lim="800000"/>
                <a:headEnd/>
                <a:tailEnd/>
              </a:ln>
              <a:effectLst/>
              <a:scene3d>
                <a:camera prst="legacyPerspectiveTop"/>
                <a:lightRig rig="legacyFlat1" dir="t"/>
              </a:scene3d>
              <a:sp3d extrusionH="176200" prstMaterial="legacyMatte">
                <a:bevelT w="13500" h="13500" prst="angle"/>
                <a:bevelB w="13500" h="13500" prst="angle"/>
                <a:extrusionClr>
                  <a:srgbClr val="777777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  <p:sp>
            <p:nvSpPr>
              <p:cNvPr id="57348" name="Line 4"/>
              <p:cNvSpPr>
                <a:spLocks noChangeShapeType="1"/>
              </p:cNvSpPr>
              <p:nvPr/>
            </p:nvSpPr>
            <p:spPr bwMode="gray">
              <a:xfrm>
                <a:off x="734" y="3524"/>
                <a:ext cx="4306" cy="0"/>
              </a:xfrm>
              <a:prstGeom prst="line">
                <a:avLst/>
              </a:prstGeom>
              <a:noFill/>
              <a:ln w="9525">
                <a:solidFill>
                  <a:srgbClr val="F8F8F8">
                    <a:alpha val="50000"/>
                  </a:srgb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4" name="Group 5"/>
            <p:cNvGrpSpPr>
              <a:grpSpLocks/>
            </p:cNvGrpSpPr>
            <p:nvPr/>
          </p:nvGrpSpPr>
          <p:grpSpPr bwMode="auto">
            <a:xfrm>
              <a:off x="5137849" y="1848530"/>
              <a:ext cx="2312863" cy="2062189"/>
              <a:chOff x="3645" y="1684"/>
              <a:chExt cx="1440" cy="1488"/>
            </a:xfrm>
          </p:grpSpPr>
          <p:sp>
            <p:nvSpPr>
              <p:cNvPr id="57350" name="Line 6"/>
              <p:cNvSpPr>
                <a:spLocks noChangeShapeType="1"/>
              </p:cNvSpPr>
              <p:nvPr/>
            </p:nvSpPr>
            <p:spPr bwMode="gray">
              <a:xfrm>
                <a:off x="5077" y="1702"/>
                <a:ext cx="2" cy="1446"/>
              </a:xfrm>
              <a:prstGeom prst="line">
                <a:avLst/>
              </a:prstGeom>
              <a:noFill/>
              <a:ln w="9525">
                <a:solidFill>
                  <a:srgbClr val="333333">
                    <a:alpha val="30000"/>
                  </a:srgb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3645" y="1684"/>
                <a:ext cx="1440" cy="1488"/>
                <a:chOff x="733" y="2026"/>
                <a:chExt cx="1440" cy="1488"/>
              </a:xfrm>
            </p:grpSpPr>
            <p:sp>
              <p:nvSpPr>
                <p:cNvPr id="57352" name="Rectangle 8"/>
                <p:cNvSpPr>
                  <a:spLocks noChangeArrowheads="1"/>
                </p:cNvSpPr>
                <p:nvPr/>
              </p:nvSpPr>
              <p:spPr bwMode="gray">
                <a:xfrm>
                  <a:off x="733" y="2026"/>
                  <a:ext cx="1440" cy="1488"/>
                </a:xfrm>
                <a:prstGeom prst="rect">
                  <a:avLst/>
                </a:prstGeom>
                <a:gradFill rotWithShape="1">
                  <a:gsLst>
                    <a:gs pos="0">
                      <a:schemeClr val="folHlink">
                        <a:gamma/>
                        <a:tint val="61176"/>
                        <a:invGamma/>
                      </a:schemeClr>
                    </a:gs>
                    <a:gs pos="100000">
                      <a:schemeClr val="folHlink"/>
                    </a:gs>
                  </a:gsLst>
                  <a:lin ang="2700000" scaled="1"/>
                </a:gradFill>
                <a:ln w="9525">
                  <a:miter lim="800000"/>
                  <a:headEnd/>
                  <a:tailEnd/>
                </a:ln>
                <a:effectLst/>
                <a:scene3d>
                  <a:camera prst="legacyObliqueTopLeft"/>
                  <a:lightRig rig="legacyFlat2" dir="t"/>
                </a:scene3d>
                <a:sp3d extrusionH="176200" prstMaterial="legacyMatte">
                  <a:bevelT w="13500" h="13500" prst="angle"/>
                  <a:bevelB w="13500" h="13500" prst="angle"/>
                  <a:extrusionClr>
                    <a:schemeClr val="folHlink"/>
                  </a:extrusionClr>
                </a:sp3d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flatTx/>
                </a:bodyPr>
                <a:lstStyle/>
                <a:p>
                  <a:endParaRPr lang="tr-TR"/>
                </a:p>
              </p:txBody>
            </p:sp>
            <p:grpSp>
              <p:nvGrpSpPr>
                <p:cNvPr id="6" name="Group 9"/>
                <p:cNvGrpSpPr>
                  <a:grpSpLocks/>
                </p:cNvGrpSpPr>
                <p:nvPr/>
              </p:nvGrpSpPr>
              <p:grpSpPr bwMode="auto">
                <a:xfrm>
                  <a:off x="734" y="2044"/>
                  <a:ext cx="1432" cy="1467"/>
                  <a:chOff x="734" y="2044"/>
                  <a:chExt cx="1432" cy="1467"/>
                </a:xfrm>
              </p:grpSpPr>
              <p:sp>
                <p:nvSpPr>
                  <p:cNvPr id="57354" name="Line 10"/>
                  <p:cNvSpPr>
                    <a:spLocks noChangeShapeType="1"/>
                  </p:cNvSpPr>
                  <p:nvPr/>
                </p:nvSpPr>
                <p:spPr bwMode="gray">
                  <a:xfrm>
                    <a:off x="2163" y="2044"/>
                    <a:ext cx="2" cy="1460"/>
                  </a:xfrm>
                  <a:prstGeom prst="line">
                    <a:avLst/>
                  </a:prstGeom>
                  <a:noFill/>
                  <a:ln w="12700">
                    <a:solidFill>
                      <a:srgbClr val="333333">
                        <a:alpha val="30000"/>
                      </a:srgb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57355" name="Line 11"/>
                  <p:cNvSpPr>
                    <a:spLocks noChangeShapeType="1"/>
                  </p:cNvSpPr>
                  <p:nvPr/>
                </p:nvSpPr>
                <p:spPr bwMode="gray">
                  <a:xfrm rot="-5400000">
                    <a:off x="1449" y="2794"/>
                    <a:ext cx="2" cy="1432"/>
                  </a:xfrm>
                  <a:prstGeom prst="line">
                    <a:avLst/>
                  </a:prstGeom>
                  <a:noFill/>
                  <a:ln w="9525">
                    <a:solidFill>
                      <a:srgbClr val="333333">
                        <a:alpha val="30000"/>
                      </a:srgb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" name="Group 12"/>
                <p:cNvGrpSpPr>
                  <a:grpSpLocks/>
                </p:cNvGrpSpPr>
                <p:nvPr/>
              </p:nvGrpSpPr>
              <p:grpSpPr bwMode="auto">
                <a:xfrm>
                  <a:off x="733" y="2030"/>
                  <a:ext cx="1431" cy="1475"/>
                  <a:chOff x="733" y="2030"/>
                  <a:chExt cx="1431" cy="1475"/>
                </a:xfrm>
              </p:grpSpPr>
              <p:sp>
                <p:nvSpPr>
                  <p:cNvPr id="57357" name="Line 13"/>
                  <p:cNvSpPr>
                    <a:spLocks noChangeShapeType="1"/>
                  </p:cNvSpPr>
                  <p:nvPr/>
                </p:nvSpPr>
                <p:spPr bwMode="gray">
                  <a:xfrm>
                    <a:off x="733" y="2033"/>
                    <a:ext cx="1431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F8F8F8">
                        <a:alpha val="30000"/>
                      </a:srgb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57358" name="Line 14"/>
                  <p:cNvSpPr>
                    <a:spLocks noChangeShapeType="1"/>
                  </p:cNvSpPr>
                  <p:nvPr/>
                </p:nvSpPr>
                <p:spPr bwMode="gray">
                  <a:xfrm rot="-5400000">
                    <a:off x="3" y="2768"/>
                    <a:ext cx="1475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F8F8F8">
                        <a:alpha val="30000"/>
                      </a:srgb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tr-TR"/>
                  </a:p>
                </p:txBody>
              </p:sp>
            </p:grpSp>
          </p:grpSp>
        </p:grpSp>
        <p:grpSp>
          <p:nvGrpSpPr>
            <p:cNvPr id="8" name="Group 15"/>
            <p:cNvGrpSpPr>
              <a:grpSpLocks/>
            </p:cNvGrpSpPr>
            <p:nvPr/>
          </p:nvGrpSpPr>
          <p:grpSpPr bwMode="auto">
            <a:xfrm>
              <a:off x="513730" y="1848530"/>
              <a:ext cx="2319288" cy="2062189"/>
              <a:chOff x="766" y="1684"/>
              <a:chExt cx="1444" cy="1488"/>
            </a:xfrm>
          </p:grpSpPr>
          <p:sp>
            <p:nvSpPr>
              <p:cNvPr id="57360" name="Rectangle 16"/>
              <p:cNvSpPr>
                <a:spLocks noChangeArrowheads="1"/>
              </p:cNvSpPr>
              <p:nvPr/>
            </p:nvSpPr>
            <p:spPr bwMode="gray">
              <a:xfrm>
                <a:off x="769" y="1684"/>
                <a:ext cx="1441" cy="1488"/>
              </a:xfrm>
              <a:prstGeom prst="rect">
                <a:avLst/>
              </a:prstGeom>
              <a:gradFill rotWithShape="1">
                <a:gsLst>
                  <a:gs pos="0">
                    <a:schemeClr val="accent2">
                      <a:gamma/>
                      <a:tint val="61176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2" dir="t"/>
              </a:scene3d>
              <a:sp3d extrusionH="176200" prstMaterial="legacyMatte">
                <a:bevelT w="13500" h="13500" prst="angle"/>
                <a:bevelB w="13500" h="13500" prst="angle"/>
                <a:extrusionClr>
                  <a:schemeClr val="accent2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  <p:grpSp>
            <p:nvGrpSpPr>
              <p:cNvPr id="9" name="Group 17"/>
              <p:cNvGrpSpPr>
                <a:grpSpLocks/>
              </p:cNvGrpSpPr>
              <p:nvPr/>
            </p:nvGrpSpPr>
            <p:grpSpPr bwMode="auto">
              <a:xfrm>
                <a:off x="770" y="1702"/>
                <a:ext cx="1433" cy="1467"/>
                <a:chOff x="734" y="2044"/>
                <a:chExt cx="1432" cy="1467"/>
              </a:xfrm>
            </p:grpSpPr>
            <p:sp>
              <p:nvSpPr>
                <p:cNvPr id="57362" name="Line 18"/>
                <p:cNvSpPr>
                  <a:spLocks noChangeShapeType="1"/>
                </p:cNvSpPr>
                <p:nvPr/>
              </p:nvSpPr>
              <p:spPr bwMode="gray">
                <a:xfrm>
                  <a:off x="2163" y="2044"/>
                  <a:ext cx="2" cy="1460"/>
                </a:xfrm>
                <a:prstGeom prst="line">
                  <a:avLst/>
                </a:prstGeom>
                <a:noFill/>
                <a:ln w="9525">
                  <a:solidFill>
                    <a:srgbClr val="333333">
                      <a:alpha val="30000"/>
                    </a:srgb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57363" name="Line 19"/>
                <p:cNvSpPr>
                  <a:spLocks noChangeShapeType="1"/>
                </p:cNvSpPr>
                <p:nvPr/>
              </p:nvSpPr>
              <p:spPr bwMode="gray">
                <a:xfrm rot="-5400000">
                  <a:off x="1449" y="2794"/>
                  <a:ext cx="2" cy="1432"/>
                </a:xfrm>
                <a:prstGeom prst="line">
                  <a:avLst/>
                </a:prstGeom>
                <a:noFill/>
                <a:ln w="9525">
                  <a:solidFill>
                    <a:srgbClr val="333333">
                      <a:alpha val="30000"/>
                    </a:srgb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10" name="Group 20"/>
              <p:cNvGrpSpPr>
                <a:grpSpLocks/>
              </p:cNvGrpSpPr>
              <p:nvPr/>
            </p:nvGrpSpPr>
            <p:grpSpPr bwMode="auto">
              <a:xfrm>
                <a:off x="766" y="1688"/>
                <a:ext cx="1432" cy="1475"/>
                <a:chOff x="733" y="2030"/>
                <a:chExt cx="1431" cy="1475"/>
              </a:xfrm>
            </p:grpSpPr>
            <p:sp>
              <p:nvSpPr>
                <p:cNvPr id="57365" name="Line 21"/>
                <p:cNvSpPr>
                  <a:spLocks noChangeShapeType="1"/>
                </p:cNvSpPr>
                <p:nvPr/>
              </p:nvSpPr>
              <p:spPr bwMode="gray">
                <a:xfrm>
                  <a:off x="733" y="2033"/>
                  <a:ext cx="1431" cy="0"/>
                </a:xfrm>
                <a:prstGeom prst="line">
                  <a:avLst/>
                </a:prstGeom>
                <a:noFill/>
                <a:ln w="19050">
                  <a:solidFill>
                    <a:srgbClr val="F8F8F8">
                      <a:alpha val="30000"/>
                    </a:srgb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57366" name="Line 22"/>
                <p:cNvSpPr>
                  <a:spLocks noChangeShapeType="1"/>
                </p:cNvSpPr>
                <p:nvPr/>
              </p:nvSpPr>
              <p:spPr bwMode="gray">
                <a:xfrm rot="-5400000">
                  <a:off x="3" y="2768"/>
                  <a:ext cx="1475" cy="0"/>
                </a:xfrm>
                <a:prstGeom prst="line">
                  <a:avLst/>
                </a:prstGeom>
                <a:noFill/>
                <a:ln w="12700">
                  <a:solidFill>
                    <a:srgbClr val="F8F8F8">
                      <a:alpha val="30000"/>
                    </a:srgb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1" name="Group 23"/>
            <p:cNvGrpSpPr>
              <a:grpSpLocks/>
            </p:cNvGrpSpPr>
            <p:nvPr/>
          </p:nvGrpSpPr>
          <p:grpSpPr bwMode="auto">
            <a:xfrm>
              <a:off x="2826593" y="1848530"/>
              <a:ext cx="2312863" cy="2062189"/>
              <a:chOff x="733" y="2026"/>
              <a:chExt cx="1440" cy="1488"/>
            </a:xfrm>
          </p:grpSpPr>
          <p:sp>
            <p:nvSpPr>
              <p:cNvPr id="57368" name="Rectangle 24"/>
              <p:cNvSpPr>
                <a:spLocks noChangeArrowheads="1"/>
              </p:cNvSpPr>
              <p:nvPr/>
            </p:nvSpPr>
            <p:spPr bwMode="gray">
              <a:xfrm>
                <a:off x="733" y="2026"/>
                <a:ext cx="1440" cy="1488"/>
              </a:xfrm>
              <a:prstGeom prst="rect">
                <a:avLst/>
              </a:prstGeom>
              <a:gradFill rotWithShape="1">
                <a:gsLst>
                  <a:gs pos="0">
                    <a:schemeClr val="hlink">
                      <a:gamma/>
                      <a:tint val="61176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miter lim="800000"/>
                <a:headEnd/>
                <a:tailEnd/>
              </a:ln>
              <a:effectLst/>
              <a:scene3d>
                <a:camera prst="legacyObliqueTop"/>
                <a:lightRig rig="legacyFlat2" dir="t"/>
              </a:scene3d>
              <a:sp3d extrusionH="176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  <p:grpSp>
            <p:nvGrpSpPr>
              <p:cNvPr id="12" name="Group 25"/>
              <p:cNvGrpSpPr>
                <a:grpSpLocks/>
              </p:cNvGrpSpPr>
              <p:nvPr/>
            </p:nvGrpSpPr>
            <p:grpSpPr bwMode="auto">
              <a:xfrm>
                <a:off x="734" y="2044"/>
                <a:ext cx="1432" cy="1467"/>
                <a:chOff x="734" y="2044"/>
                <a:chExt cx="1432" cy="1467"/>
              </a:xfrm>
            </p:grpSpPr>
            <p:sp>
              <p:nvSpPr>
                <p:cNvPr id="57370" name="Line 26"/>
                <p:cNvSpPr>
                  <a:spLocks noChangeShapeType="1"/>
                </p:cNvSpPr>
                <p:nvPr/>
              </p:nvSpPr>
              <p:spPr bwMode="gray">
                <a:xfrm>
                  <a:off x="2163" y="2044"/>
                  <a:ext cx="2" cy="1460"/>
                </a:xfrm>
                <a:prstGeom prst="line">
                  <a:avLst/>
                </a:prstGeom>
                <a:noFill/>
                <a:ln w="9525">
                  <a:solidFill>
                    <a:srgbClr val="333333">
                      <a:alpha val="30000"/>
                    </a:srgb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57371" name="Line 27"/>
                <p:cNvSpPr>
                  <a:spLocks noChangeShapeType="1"/>
                </p:cNvSpPr>
                <p:nvPr/>
              </p:nvSpPr>
              <p:spPr bwMode="gray">
                <a:xfrm rot="-5400000">
                  <a:off x="1449" y="2794"/>
                  <a:ext cx="2" cy="1432"/>
                </a:xfrm>
                <a:prstGeom prst="line">
                  <a:avLst/>
                </a:prstGeom>
                <a:noFill/>
                <a:ln w="9525">
                  <a:solidFill>
                    <a:srgbClr val="333333">
                      <a:alpha val="30000"/>
                    </a:srgb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13" name="Group 28"/>
              <p:cNvGrpSpPr>
                <a:grpSpLocks/>
              </p:cNvGrpSpPr>
              <p:nvPr/>
            </p:nvGrpSpPr>
            <p:grpSpPr bwMode="auto">
              <a:xfrm>
                <a:off x="733" y="2030"/>
                <a:ext cx="1431" cy="1475"/>
                <a:chOff x="733" y="2030"/>
                <a:chExt cx="1431" cy="1475"/>
              </a:xfrm>
            </p:grpSpPr>
            <p:sp>
              <p:nvSpPr>
                <p:cNvPr id="57373" name="Line 29"/>
                <p:cNvSpPr>
                  <a:spLocks noChangeShapeType="1"/>
                </p:cNvSpPr>
                <p:nvPr/>
              </p:nvSpPr>
              <p:spPr bwMode="gray">
                <a:xfrm>
                  <a:off x="733" y="2033"/>
                  <a:ext cx="1431" cy="0"/>
                </a:xfrm>
                <a:prstGeom prst="line">
                  <a:avLst/>
                </a:prstGeom>
                <a:noFill/>
                <a:ln w="19050">
                  <a:solidFill>
                    <a:srgbClr val="F8F8F8">
                      <a:alpha val="30000"/>
                    </a:srgb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57374" name="Line 30"/>
                <p:cNvSpPr>
                  <a:spLocks noChangeShapeType="1"/>
                </p:cNvSpPr>
                <p:nvPr/>
              </p:nvSpPr>
              <p:spPr bwMode="gray">
                <a:xfrm rot="-5400000">
                  <a:off x="3" y="2768"/>
                  <a:ext cx="1475" cy="0"/>
                </a:xfrm>
                <a:prstGeom prst="line">
                  <a:avLst/>
                </a:prstGeom>
                <a:noFill/>
                <a:ln w="12700">
                  <a:solidFill>
                    <a:srgbClr val="F8F8F8">
                      <a:alpha val="30000"/>
                    </a:srgb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4" name="Group 31"/>
            <p:cNvGrpSpPr>
              <a:grpSpLocks/>
            </p:cNvGrpSpPr>
            <p:nvPr/>
          </p:nvGrpSpPr>
          <p:grpSpPr bwMode="auto">
            <a:xfrm>
              <a:off x="515336" y="1252602"/>
              <a:ext cx="6936983" cy="598700"/>
              <a:chOff x="767" y="1254"/>
              <a:chExt cx="4319" cy="432"/>
            </a:xfrm>
          </p:grpSpPr>
          <p:sp>
            <p:nvSpPr>
              <p:cNvPr id="57376" name="Freeform 32"/>
              <p:cNvSpPr>
                <a:spLocks/>
              </p:cNvSpPr>
              <p:nvPr/>
            </p:nvSpPr>
            <p:spPr bwMode="gray">
              <a:xfrm>
                <a:off x="767" y="1254"/>
                <a:ext cx="4319" cy="432"/>
              </a:xfrm>
              <a:custGeom>
                <a:avLst/>
                <a:gdLst>
                  <a:gd name="T0" fmla="*/ 0 w 4313"/>
                  <a:gd name="T1" fmla="*/ 96 h 432"/>
                  <a:gd name="T2" fmla="*/ 0 w 4313"/>
                  <a:gd name="T3" fmla="*/ 432 h 432"/>
                  <a:gd name="T4" fmla="*/ 4313 w 4313"/>
                  <a:gd name="T5" fmla="*/ 432 h 432"/>
                  <a:gd name="T6" fmla="*/ 4313 w 4313"/>
                  <a:gd name="T7" fmla="*/ 96 h 432"/>
                  <a:gd name="T8" fmla="*/ 4217 w 4313"/>
                  <a:gd name="T9" fmla="*/ 0 h 432"/>
                  <a:gd name="T10" fmla="*/ 96 w 4313"/>
                  <a:gd name="T11" fmla="*/ 0 h 432"/>
                  <a:gd name="T12" fmla="*/ 0 w 4313"/>
                  <a:gd name="T13" fmla="*/ 96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13" h="432">
                    <a:moveTo>
                      <a:pt x="0" y="96"/>
                    </a:moveTo>
                    <a:lnTo>
                      <a:pt x="0" y="432"/>
                    </a:lnTo>
                    <a:lnTo>
                      <a:pt x="4313" y="432"/>
                    </a:lnTo>
                    <a:lnTo>
                      <a:pt x="4313" y="96"/>
                    </a:lnTo>
                    <a:cubicBezTo>
                      <a:pt x="4313" y="56"/>
                      <a:pt x="4298" y="0"/>
                      <a:pt x="4217" y="0"/>
                    </a:cubicBezTo>
                    <a:lnTo>
                      <a:pt x="96" y="0"/>
                    </a:lnTo>
                    <a:cubicBezTo>
                      <a:pt x="18" y="0"/>
                      <a:pt x="0" y="45"/>
                      <a:pt x="0" y="9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60392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 w="9525" cap="flat" cmpd="sng">
                <a:prstDash val="solid"/>
                <a:round/>
                <a:headEnd/>
                <a:tailEnd/>
              </a:ln>
              <a:effectLst/>
              <a:scene3d>
                <a:camera prst="legacyPerspectiveTop"/>
                <a:lightRig rig="legacyHarsh3" dir="r"/>
              </a:scene3d>
              <a:sp3d extrusionH="176200" prstMaterial="legacyPlastic">
                <a:bevelT w="13500" h="13500" prst="angle"/>
                <a:bevelB w="13500" h="13500" prst="angle"/>
                <a:extrusionClr>
                  <a:schemeClr val="accent1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  <p:sp>
            <p:nvSpPr>
              <p:cNvPr id="57377" name="Line 33"/>
              <p:cNvSpPr>
                <a:spLocks noChangeShapeType="1"/>
              </p:cNvSpPr>
              <p:nvPr/>
            </p:nvSpPr>
            <p:spPr bwMode="gray">
              <a:xfrm>
                <a:off x="856" y="1261"/>
                <a:ext cx="4157" cy="0"/>
              </a:xfrm>
              <a:prstGeom prst="line">
                <a:avLst/>
              </a:prstGeom>
              <a:noFill/>
              <a:ln w="12700">
                <a:solidFill>
                  <a:srgbClr val="F8F8F8">
                    <a:alpha val="30000"/>
                  </a:srgb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7378" name="Line 34"/>
              <p:cNvSpPr>
                <a:spLocks noChangeShapeType="1"/>
              </p:cNvSpPr>
              <p:nvPr/>
            </p:nvSpPr>
            <p:spPr bwMode="gray">
              <a:xfrm>
                <a:off x="776" y="1680"/>
                <a:ext cx="4304" cy="0"/>
              </a:xfrm>
              <a:prstGeom prst="line">
                <a:avLst/>
              </a:prstGeom>
              <a:noFill/>
              <a:ln w="12700">
                <a:solidFill>
                  <a:srgbClr val="333333">
                    <a:alpha val="30000"/>
                  </a:srgb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57380" name="Text Box 36"/>
            <p:cNvSpPr txBox="1">
              <a:spLocks noChangeArrowheads="1"/>
            </p:cNvSpPr>
            <p:nvPr/>
          </p:nvSpPr>
          <p:spPr bwMode="white">
            <a:xfrm>
              <a:off x="813517" y="1352158"/>
              <a:ext cx="5342071" cy="450612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altLang="tr-TR" sz="1600" b="1" dirty="0">
                  <a:solidFill>
                    <a:srgbClr val="FFFFFF"/>
                  </a:solidFill>
                  <a:cs typeface="Arial" charset="0"/>
                </a:rPr>
                <a:t>Комитет по управлению долгом и риском</a:t>
              </a:r>
              <a:endParaRPr lang="en-US" altLang="tr-TR" sz="1600" b="1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7381" name="Text Box 37"/>
            <p:cNvSpPr txBox="1">
              <a:spLocks noChangeArrowheads="1"/>
            </p:cNvSpPr>
            <p:nvPr/>
          </p:nvSpPr>
          <p:spPr bwMode="auto">
            <a:xfrm>
              <a:off x="579496" y="1874610"/>
              <a:ext cx="2386380" cy="2294026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altLang="tr-TR" sz="1000" b="1" u="sng" dirty="0">
                  <a:solidFill>
                    <a:schemeClr val="bg1"/>
                  </a:solidFill>
                  <a:cs typeface="Arial" charset="0"/>
                </a:rPr>
                <a:t>Состав</a:t>
              </a:r>
              <a:endParaRPr lang="tr-TR" altLang="tr-TR" sz="1000" b="1" u="sng" dirty="0">
                <a:solidFill>
                  <a:schemeClr val="bg1"/>
                </a:solidFill>
                <a:cs typeface="Arial" charset="0"/>
              </a:endParaRP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ru-RU" altLang="tr-TR" sz="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Министр</a:t>
              </a:r>
              <a:r>
                <a:rPr lang="tr-TR" altLang="tr-TR" sz="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 (</a:t>
              </a:r>
              <a:r>
                <a:rPr lang="ru-RU" altLang="tr-TR" sz="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председательствует на важных заседаниях</a:t>
              </a:r>
              <a:r>
                <a:rPr lang="tr-TR" altLang="tr-TR" sz="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)</a:t>
              </a: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ru-RU" altLang="tr-TR" sz="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Заместитель министра</a:t>
              </a:r>
              <a:r>
                <a:rPr lang="tr-TR" altLang="tr-TR" sz="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 (</a:t>
              </a:r>
              <a:r>
                <a:rPr lang="ru-RU" altLang="tr-TR" sz="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председательствует на обычных заседаниях</a:t>
              </a:r>
              <a:r>
                <a:rPr lang="tr-TR" altLang="tr-TR" sz="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)</a:t>
              </a: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ru-RU" altLang="tr-TR" sz="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Департамент управления долгом</a:t>
              </a:r>
              <a:endParaRPr lang="tr-TR" altLang="tr-TR" sz="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ru-RU" altLang="tr-TR" sz="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Департамент госфинансов</a:t>
              </a:r>
              <a:endParaRPr lang="tr-TR" altLang="tr-TR" sz="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ru-RU" altLang="tr-TR" sz="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Департамент по ВЭД</a:t>
              </a:r>
              <a:endParaRPr lang="tr-TR" altLang="tr-TR" sz="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ru-RU" altLang="tr-TR" sz="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Департамент программ и </a:t>
              </a:r>
              <a:r>
                <a:rPr lang="ru-RU" altLang="tr-TR" sz="8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экономических  исследований</a:t>
              </a:r>
              <a:endParaRPr lang="en-US" altLang="tr-TR" sz="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57382" name="Text Box 38"/>
            <p:cNvSpPr txBox="1">
              <a:spLocks noChangeArrowheads="1"/>
            </p:cNvSpPr>
            <p:nvPr/>
          </p:nvSpPr>
          <p:spPr bwMode="auto">
            <a:xfrm>
              <a:off x="2866703" y="1741269"/>
              <a:ext cx="2298410" cy="2529573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altLang="tr-TR" sz="1000" b="1" u="sng" dirty="0">
                  <a:solidFill>
                    <a:schemeClr val="bg1"/>
                  </a:solidFill>
                  <a:cs typeface="Arial" charset="0"/>
                </a:rPr>
                <a:t>Функции и обязанности</a:t>
              </a:r>
            </a:p>
            <a:p>
              <a:pPr algn="ctr">
                <a:spcBef>
                  <a:spcPct val="50000"/>
                </a:spcBef>
              </a:pPr>
              <a:endParaRPr lang="tr-TR" altLang="tr-TR" sz="1000" b="1" u="sng" dirty="0">
                <a:solidFill>
                  <a:schemeClr val="bg1"/>
                </a:solidFill>
                <a:cs typeface="Arial" charset="0"/>
              </a:endParaRP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ru-RU" altLang="tr-TR" sz="800" dirty="0">
                  <a:solidFill>
                    <a:schemeClr val="bg1"/>
                  </a:solidFill>
                  <a:cs typeface="Arial" charset="0"/>
                </a:rPr>
                <a:t>Определение стратегий заимствований и управления ликвидностью  и лимитов по риску (ежегодно, на 3-летний период)</a:t>
              </a:r>
              <a:endParaRPr lang="tr-TR" altLang="tr-TR" sz="800" dirty="0">
                <a:solidFill>
                  <a:schemeClr val="bg1"/>
                </a:solidFill>
                <a:cs typeface="Arial" charset="0"/>
              </a:endParaRP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ru-RU" altLang="tr-TR" sz="800" dirty="0">
                  <a:solidFill>
                    <a:schemeClr val="bg1"/>
                  </a:solidFill>
                  <a:cs typeface="Arial" charset="0"/>
                </a:rPr>
                <a:t>Контроль за соблюдением таких стратегий и лимитов</a:t>
              </a:r>
              <a:endParaRPr lang="tr-TR" altLang="tr-TR" sz="800" dirty="0">
                <a:solidFill>
                  <a:schemeClr val="bg1"/>
                </a:solidFill>
                <a:cs typeface="Arial" charset="0"/>
              </a:endParaRP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ru-RU" altLang="tr-TR" sz="800" dirty="0">
                  <a:solidFill>
                    <a:schemeClr val="bg1"/>
                  </a:solidFill>
                  <a:cs typeface="Arial" charset="0"/>
                </a:rPr>
                <a:t>Формулирование стратегий для гарантий Казначейства, </a:t>
              </a:r>
              <a:r>
                <a:rPr lang="ru-RU" altLang="tr-TR" sz="800" dirty="0" err="1">
                  <a:solidFill>
                    <a:schemeClr val="bg1"/>
                  </a:solidFill>
                  <a:cs typeface="Arial" charset="0"/>
                </a:rPr>
                <a:t>перекредитования</a:t>
              </a:r>
              <a:r>
                <a:rPr lang="ru-RU" altLang="tr-TR" sz="800" dirty="0">
                  <a:solidFill>
                    <a:schemeClr val="bg1"/>
                  </a:solidFill>
                  <a:cs typeface="Arial" charset="0"/>
                </a:rPr>
                <a:t> и работы с дебиторской задолженностью</a:t>
              </a:r>
              <a:endParaRPr lang="tr-TR" altLang="tr-TR" sz="800" dirty="0">
                <a:solidFill>
                  <a:schemeClr val="bg1"/>
                </a:solidFill>
                <a:cs typeface="Arial" charset="0"/>
              </a:endParaRPr>
            </a:p>
            <a:p>
              <a:pPr algn="ctr">
                <a:spcBef>
                  <a:spcPct val="50000"/>
                </a:spcBef>
              </a:pPr>
              <a:endParaRPr lang="en-US" altLang="tr-TR" sz="1100" b="1" u="sng" dirty="0">
                <a:cs typeface="Arial" charset="0"/>
              </a:endParaRPr>
            </a:p>
          </p:txBody>
        </p:sp>
        <p:sp>
          <p:nvSpPr>
            <p:cNvPr id="57383" name="Text Box 39"/>
            <p:cNvSpPr txBox="1">
              <a:spLocks noChangeArrowheads="1"/>
            </p:cNvSpPr>
            <p:nvPr/>
          </p:nvSpPr>
          <p:spPr bwMode="auto">
            <a:xfrm>
              <a:off x="5149092" y="1889855"/>
              <a:ext cx="2173128" cy="2099443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altLang="tr-TR" sz="1000" b="1" u="sng" dirty="0">
                  <a:solidFill>
                    <a:schemeClr val="bg1"/>
                  </a:solidFill>
                  <a:cs typeface="Arial" charset="0"/>
                </a:rPr>
                <a:t>Координация и техническая работа</a:t>
              </a:r>
              <a:endParaRPr lang="tr-TR" altLang="tr-TR" sz="1000" b="1" u="sng" dirty="0">
                <a:solidFill>
                  <a:schemeClr val="bg1"/>
                </a:solidFill>
                <a:cs typeface="Arial" charset="0"/>
              </a:endParaRP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ru-RU" altLang="tr-TR" sz="900" dirty="0">
                  <a:solidFill>
                    <a:schemeClr val="bg1"/>
                  </a:solidFill>
                  <a:cs typeface="Arial" charset="0"/>
                </a:rPr>
                <a:t>Выполняется  организационно-контрольным подразделением</a:t>
              </a:r>
              <a:endParaRPr lang="tr-TR" altLang="tr-TR" sz="900" dirty="0">
                <a:solidFill>
                  <a:schemeClr val="bg1"/>
                </a:solidFill>
                <a:cs typeface="Arial" charset="0"/>
              </a:endParaRP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ru-RU" altLang="tr-TR" sz="900" dirty="0">
                  <a:solidFill>
                    <a:schemeClr val="bg1"/>
                  </a:solidFill>
                  <a:cs typeface="Arial" charset="0"/>
                </a:rPr>
                <a:t>Техническая работа и анализ издержек и рисков, связанных с заимствованиями</a:t>
              </a:r>
              <a:endParaRPr lang="tr-TR" altLang="tr-TR" sz="900" dirty="0">
                <a:solidFill>
                  <a:schemeClr val="bg1"/>
                </a:solidFill>
                <a:cs typeface="Arial" charset="0"/>
              </a:endParaRP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ru-RU" altLang="tr-TR" sz="900" dirty="0">
                  <a:solidFill>
                    <a:schemeClr val="bg1"/>
                  </a:solidFill>
                  <a:cs typeface="Arial" charset="0"/>
                </a:rPr>
                <a:t>Представление Комитету анализа, докладов и предложений</a:t>
              </a:r>
              <a:endParaRPr lang="en-US" altLang="tr-TR" sz="1600" b="1" u="sng" dirty="0">
                <a:solidFill>
                  <a:schemeClr val="bg1"/>
                </a:solidFill>
                <a:cs typeface="Arial" charset="0"/>
              </a:endParaRPr>
            </a:p>
          </p:txBody>
        </p:sp>
        <p:grpSp>
          <p:nvGrpSpPr>
            <p:cNvPr id="15" name="Group 40"/>
            <p:cNvGrpSpPr>
              <a:grpSpLocks/>
            </p:cNvGrpSpPr>
            <p:nvPr/>
          </p:nvGrpSpPr>
          <p:grpSpPr bwMode="auto">
            <a:xfrm>
              <a:off x="5856758" y="1152234"/>
              <a:ext cx="1008664" cy="679341"/>
              <a:chOff x="0" y="2784"/>
              <a:chExt cx="1396" cy="1150"/>
            </a:xfrm>
          </p:grpSpPr>
          <p:sp>
            <p:nvSpPr>
              <p:cNvPr id="57385" name="Freeform 41"/>
              <p:cNvSpPr>
                <a:spLocks/>
              </p:cNvSpPr>
              <p:nvPr/>
            </p:nvSpPr>
            <p:spPr bwMode="gray">
              <a:xfrm flipH="1">
                <a:off x="626" y="3581"/>
                <a:ext cx="648" cy="334"/>
              </a:xfrm>
              <a:custGeom>
                <a:avLst/>
                <a:gdLst>
                  <a:gd name="T0" fmla="*/ 0 w 335"/>
                  <a:gd name="T1" fmla="*/ 166 h 173"/>
                  <a:gd name="T2" fmla="*/ 58 w 335"/>
                  <a:gd name="T3" fmla="*/ 173 h 173"/>
                  <a:gd name="T4" fmla="*/ 297 w 335"/>
                  <a:gd name="T5" fmla="*/ 32 h 173"/>
                  <a:gd name="T6" fmla="*/ 289 w 335"/>
                  <a:gd name="T7" fmla="*/ 8 h 173"/>
                  <a:gd name="T8" fmla="*/ 223 w 335"/>
                  <a:gd name="T9" fmla="*/ 26 h 173"/>
                  <a:gd name="T10" fmla="*/ 0 w 335"/>
                  <a:gd name="T11" fmla="*/ 166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5" h="173">
                    <a:moveTo>
                      <a:pt x="0" y="166"/>
                    </a:moveTo>
                    <a:lnTo>
                      <a:pt x="58" y="173"/>
                    </a:lnTo>
                    <a:lnTo>
                      <a:pt x="297" y="32"/>
                    </a:lnTo>
                    <a:cubicBezTo>
                      <a:pt x="335" y="5"/>
                      <a:pt x="301" y="9"/>
                      <a:pt x="289" y="8"/>
                    </a:cubicBezTo>
                    <a:cubicBezTo>
                      <a:pt x="277" y="7"/>
                      <a:pt x="271" y="0"/>
                      <a:pt x="223" y="26"/>
                    </a:cubicBezTo>
                    <a:lnTo>
                      <a:pt x="0" y="16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333333">
                      <a:gamma/>
                      <a:shade val="0"/>
                      <a:invGamma/>
                      <a:alpha val="0"/>
                    </a:srgbClr>
                  </a:gs>
                  <a:gs pos="100000">
                    <a:srgbClr val="333333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7386" name="Freeform 42"/>
              <p:cNvSpPr>
                <a:spLocks/>
              </p:cNvSpPr>
              <p:nvPr/>
            </p:nvSpPr>
            <p:spPr bwMode="gray">
              <a:xfrm flipH="1">
                <a:off x="242" y="3494"/>
                <a:ext cx="709" cy="328"/>
              </a:xfrm>
              <a:custGeom>
                <a:avLst/>
                <a:gdLst>
                  <a:gd name="T0" fmla="*/ 0 w 367"/>
                  <a:gd name="T1" fmla="*/ 158 h 170"/>
                  <a:gd name="T2" fmla="*/ 80 w 367"/>
                  <a:gd name="T3" fmla="*/ 170 h 170"/>
                  <a:gd name="T4" fmla="*/ 332 w 367"/>
                  <a:gd name="T5" fmla="*/ 37 h 170"/>
                  <a:gd name="T6" fmla="*/ 292 w 367"/>
                  <a:gd name="T7" fmla="*/ 1 h 170"/>
                  <a:gd name="T8" fmla="*/ 230 w 367"/>
                  <a:gd name="T9" fmla="*/ 29 h 170"/>
                  <a:gd name="T10" fmla="*/ 0 w 367"/>
                  <a:gd name="T11" fmla="*/ 158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7" h="170">
                    <a:moveTo>
                      <a:pt x="0" y="158"/>
                    </a:moveTo>
                    <a:lnTo>
                      <a:pt x="80" y="170"/>
                    </a:lnTo>
                    <a:lnTo>
                      <a:pt x="332" y="37"/>
                    </a:lnTo>
                    <a:cubicBezTo>
                      <a:pt x="367" y="9"/>
                      <a:pt x="309" y="2"/>
                      <a:pt x="292" y="1"/>
                    </a:cubicBezTo>
                    <a:cubicBezTo>
                      <a:pt x="280" y="0"/>
                      <a:pt x="279" y="3"/>
                      <a:pt x="230" y="29"/>
                    </a:cubicBezTo>
                    <a:lnTo>
                      <a:pt x="0" y="158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333333">
                      <a:gamma/>
                      <a:shade val="0"/>
                      <a:invGamma/>
                      <a:alpha val="0"/>
                    </a:srgbClr>
                  </a:gs>
                  <a:gs pos="100000">
                    <a:srgbClr val="333333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7387" name="Freeform 43"/>
              <p:cNvSpPr>
                <a:spLocks/>
              </p:cNvSpPr>
              <p:nvPr/>
            </p:nvSpPr>
            <p:spPr bwMode="gray">
              <a:xfrm flipH="1">
                <a:off x="0" y="3648"/>
                <a:ext cx="593" cy="276"/>
              </a:xfrm>
              <a:custGeom>
                <a:avLst/>
                <a:gdLst>
                  <a:gd name="T0" fmla="*/ 0 w 307"/>
                  <a:gd name="T1" fmla="*/ 134 h 143"/>
                  <a:gd name="T2" fmla="*/ 66 w 307"/>
                  <a:gd name="T3" fmla="*/ 143 h 143"/>
                  <a:gd name="T4" fmla="*/ 282 w 307"/>
                  <a:gd name="T5" fmla="*/ 35 h 143"/>
                  <a:gd name="T6" fmla="*/ 219 w 307"/>
                  <a:gd name="T7" fmla="*/ 17 h 143"/>
                  <a:gd name="T8" fmla="*/ 0 w 307"/>
                  <a:gd name="T9" fmla="*/ 134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7" h="143">
                    <a:moveTo>
                      <a:pt x="0" y="134"/>
                    </a:moveTo>
                    <a:lnTo>
                      <a:pt x="66" y="143"/>
                    </a:lnTo>
                    <a:lnTo>
                      <a:pt x="282" y="35"/>
                    </a:lnTo>
                    <a:cubicBezTo>
                      <a:pt x="307" y="14"/>
                      <a:pt x="266" y="0"/>
                      <a:pt x="219" y="17"/>
                    </a:cubicBezTo>
                    <a:lnTo>
                      <a:pt x="0" y="13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333333">
                      <a:gamma/>
                      <a:shade val="0"/>
                      <a:invGamma/>
                      <a:alpha val="0"/>
                    </a:srgbClr>
                  </a:gs>
                  <a:gs pos="100000">
                    <a:srgbClr val="333333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6" name="Group 44"/>
              <p:cNvGrpSpPr>
                <a:grpSpLocks/>
              </p:cNvGrpSpPr>
              <p:nvPr/>
            </p:nvGrpSpPr>
            <p:grpSpPr bwMode="auto">
              <a:xfrm>
                <a:off x="384" y="2784"/>
                <a:ext cx="1012" cy="1150"/>
                <a:chOff x="313" y="2400"/>
                <a:chExt cx="1349" cy="1534"/>
              </a:xfrm>
            </p:grpSpPr>
            <p:sp>
              <p:nvSpPr>
                <p:cNvPr id="57389" name="Freeform 45"/>
                <p:cNvSpPr>
                  <a:spLocks/>
                </p:cNvSpPr>
                <p:nvPr/>
              </p:nvSpPr>
              <p:spPr bwMode="gray">
                <a:xfrm flipH="1">
                  <a:off x="1229" y="2814"/>
                  <a:ext cx="433" cy="1097"/>
                </a:xfrm>
                <a:custGeom>
                  <a:avLst/>
                  <a:gdLst>
                    <a:gd name="T0" fmla="*/ 103 w 224"/>
                    <a:gd name="T1" fmla="*/ 101 h 569"/>
                    <a:gd name="T2" fmla="*/ 74 w 224"/>
                    <a:gd name="T3" fmla="*/ 50 h 569"/>
                    <a:gd name="T4" fmla="*/ 121 w 224"/>
                    <a:gd name="T5" fmla="*/ 1 h 569"/>
                    <a:gd name="T6" fmla="*/ 171 w 224"/>
                    <a:gd name="T7" fmla="*/ 52 h 569"/>
                    <a:gd name="T8" fmla="*/ 135 w 224"/>
                    <a:gd name="T9" fmla="*/ 101 h 569"/>
                    <a:gd name="T10" fmla="*/ 134 w 224"/>
                    <a:gd name="T11" fmla="*/ 124 h 569"/>
                    <a:gd name="T12" fmla="*/ 209 w 224"/>
                    <a:gd name="T13" fmla="*/ 145 h 569"/>
                    <a:gd name="T14" fmla="*/ 221 w 224"/>
                    <a:gd name="T15" fmla="*/ 204 h 569"/>
                    <a:gd name="T16" fmla="*/ 218 w 224"/>
                    <a:gd name="T17" fmla="*/ 321 h 569"/>
                    <a:gd name="T18" fmla="*/ 209 w 224"/>
                    <a:gd name="T19" fmla="*/ 365 h 569"/>
                    <a:gd name="T20" fmla="*/ 196 w 224"/>
                    <a:gd name="T21" fmla="*/ 308 h 569"/>
                    <a:gd name="T22" fmla="*/ 187 w 224"/>
                    <a:gd name="T23" fmla="*/ 202 h 569"/>
                    <a:gd name="T24" fmla="*/ 170 w 224"/>
                    <a:gd name="T25" fmla="*/ 321 h 569"/>
                    <a:gd name="T26" fmla="*/ 144 w 224"/>
                    <a:gd name="T27" fmla="*/ 569 h 569"/>
                    <a:gd name="T28" fmla="*/ 78 w 224"/>
                    <a:gd name="T29" fmla="*/ 565 h 569"/>
                    <a:gd name="T30" fmla="*/ 50 w 224"/>
                    <a:gd name="T31" fmla="*/ 325 h 569"/>
                    <a:gd name="T32" fmla="*/ 33 w 224"/>
                    <a:gd name="T33" fmla="*/ 208 h 569"/>
                    <a:gd name="T34" fmla="*/ 25 w 224"/>
                    <a:gd name="T35" fmla="*/ 310 h 569"/>
                    <a:gd name="T36" fmla="*/ 12 w 224"/>
                    <a:gd name="T37" fmla="*/ 365 h 569"/>
                    <a:gd name="T38" fmla="*/ 1 w 224"/>
                    <a:gd name="T39" fmla="*/ 305 h 569"/>
                    <a:gd name="T40" fmla="*/ 7 w 224"/>
                    <a:gd name="T41" fmla="*/ 184 h 569"/>
                    <a:gd name="T42" fmla="*/ 23 w 224"/>
                    <a:gd name="T43" fmla="*/ 140 h 569"/>
                    <a:gd name="T44" fmla="*/ 102 w 224"/>
                    <a:gd name="T45" fmla="*/ 124 h 569"/>
                    <a:gd name="T46" fmla="*/ 103 w 224"/>
                    <a:gd name="T47" fmla="*/ 101 h 5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4" h="569">
                      <a:moveTo>
                        <a:pt x="103" y="101"/>
                      </a:moveTo>
                      <a:cubicBezTo>
                        <a:pt x="87" y="94"/>
                        <a:pt x="75" y="75"/>
                        <a:pt x="74" y="50"/>
                      </a:cubicBezTo>
                      <a:cubicBezTo>
                        <a:pt x="72" y="26"/>
                        <a:pt x="90" y="0"/>
                        <a:pt x="121" y="1"/>
                      </a:cubicBezTo>
                      <a:cubicBezTo>
                        <a:pt x="152" y="2"/>
                        <a:pt x="172" y="18"/>
                        <a:pt x="171" y="52"/>
                      </a:cubicBezTo>
                      <a:cubicBezTo>
                        <a:pt x="170" y="85"/>
                        <a:pt x="151" y="96"/>
                        <a:pt x="135" y="101"/>
                      </a:cubicBezTo>
                      <a:cubicBezTo>
                        <a:pt x="132" y="111"/>
                        <a:pt x="132" y="118"/>
                        <a:pt x="134" y="124"/>
                      </a:cubicBezTo>
                      <a:cubicBezTo>
                        <a:pt x="151" y="131"/>
                        <a:pt x="194" y="132"/>
                        <a:pt x="209" y="145"/>
                      </a:cubicBezTo>
                      <a:cubicBezTo>
                        <a:pt x="224" y="156"/>
                        <a:pt x="219" y="175"/>
                        <a:pt x="221" y="204"/>
                      </a:cubicBezTo>
                      <a:lnTo>
                        <a:pt x="218" y="321"/>
                      </a:lnTo>
                      <a:cubicBezTo>
                        <a:pt x="216" y="348"/>
                        <a:pt x="212" y="367"/>
                        <a:pt x="209" y="365"/>
                      </a:cubicBezTo>
                      <a:cubicBezTo>
                        <a:pt x="199" y="370"/>
                        <a:pt x="200" y="335"/>
                        <a:pt x="196" y="308"/>
                      </a:cubicBezTo>
                      <a:lnTo>
                        <a:pt x="187" y="202"/>
                      </a:lnTo>
                      <a:cubicBezTo>
                        <a:pt x="182" y="204"/>
                        <a:pt x="177" y="260"/>
                        <a:pt x="170" y="321"/>
                      </a:cubicBezTo>
                      <a:lnTo>
                        <a:pt x="144" y="569"/>
                      </a:lnTo>
                      <a:lnTo>
                        <a:pt x="78" y="565"/>
                      </a:lnTo>
                      <a:lnTo>
                        <a:pt x="50" y="325"/>
                      </a:lnTo>
                      <a:cubicBezTo>
                        <a:pt x="39" y="255"/>
                        <a:pt x="37" y="211"/>
                        <a:pt x="33" y="208"/>
                      </a:cubicBezTo>
                      <a:lnTo>
                        <a:pt x="25" y="310"/>
                      </a:lnTo>
                      <a:cubicBezTo>
                        <a:pt x="22" y="336"/>
                        <a:pt x="16" y="366"/>
                        <a:pt x="12" y="365"/>
                      </a:cubicBezTo>
                      <a:cubicBezTo>
                        <a:pt x="4" y="365"/>
                        <a:pt x="2" y="335"/>
                        <a:pt x="1" y="305"/>
                      </a:cubicBezTo>
                      <a:cubicBezTo>
                        <a:pt x="0" y="275"/>
                        <a:pt x="3" y="212"/>
                        <a:pt x="7" y="184"/>
                      </a:cubicBezTo>
                      <a:cubicBezTo>
                        <a:pt x="12" y="157"/>
                        <a:pt x="7" y="150"/>
                        <a:pt x="23" y="140"/>
                      </a:cubicBezTo>
                      <a:cubicBezTo>
                        <a:pt x="39" y="131"/>
                        <a:pt x="89" y="131"/>
                        <a:pt x="102" y="124"/>
                      </a:cubicBezTo>
                      <a:cubicBezTo>
                        <a:pt x="106" y="120"/>
                        <a:pt x="108" y="108"/>
                        <a:pt x="103" y="10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DDDDDD">
                        <a:gamma/>
                        <a:tint val="33725"/>
                        <a:invGamma/>
                      </a:srgbClr>
                    </a:gs>
                    <a:gs pos="100000">
                      <a:srgbClr val="DDDDDD"/>
                    </a:gs>
                  </a:gsLst>
                  <a:lin ang="2700000" scaled="1"/>
                </a:gradFill>
                <a:ln>
                  <a:noFill/>
                </a:ln>
                <a:effectLst/>
                <a:scene3d>
                  <a:camera prst="legacyPerspectiveTopRight">
                    <a:rot lat="0" lon="19199999" rev="0"/>
                  </a:camera>
                  <a:lightRig rig="legacyFlat1" dir="t"/>
                </a:scene3d>
                <a:sp3d extrusionH="36500" prstMaterial="legacyMetal">
                  <a:bevelT w="13500" h="13500" prst="angle"/>
                  <a:bevelB w="13500" h="13500" prst="angle"/>
                  <a:extrusionClr>
                    <a:srgbClr val="333333"/>
                  </a:extrusionClr>
                </a:sp3d>
                <a:extLst>
                  <a:ext uri="{91240B29-F687-4F45-9708-019B960494DF}">
                    <a14:hiddenLine xmlns:a14="http://schemas.microsoft.com/office/drawing/2010/main" w="9525">
                      <a:noFill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sy="50000" rotWithShape="0">
                          <a:srgbClr val="1C1C1C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flatTx/>
                </a:bodyPr>
                <a:lstStyle/>
                <a:p>
                  <a:endParaRPr lang="tr-TR"/>
                </a:p>
              </p:txBody>
            </p:sp>
            <p:sp>
              <p:nvSpPr>
                <p:cNvPr id="57390" name="Freeform 46"/>
                <p:cNvSpPr>
                  <a:spLocks/>
                </p:cNvSpPr>
                <p:nvPr/>
              </p:nvSpPr>
              <p:spPr bwMode="gray">
                <a:xfrm flipH="1">
                  <a:off x="700" y="2400"/>
                  <a:ext cx="545" cy="1380"/>
                </a:xfrm>
                <a:custGeom>
                  <a:avLst/>
                  <a:gdLst>
                    <a:gd name="T0" fmla="*/ 103 w 224"/>
                    <a:gd name="T1" fmla="*/ 101 h 569"/>
                    <a:gd name="T2" fmla="*/ 74 w 224"/>
                    <a:gd name="T3" fmla="*/ 50 h 569"/>
                    <a:gd name="T4" fmla="*/ 121 w 224"/>
                    <a:gd name="T5" fmla="*/ 1 h 569"/>
                    <a:gd name="T6" fmla="*/ 171 w 224"/>
                    <a:gd name="T7" fmla="*/ 52 h 569"/>
                    <a:gd name="T8" fmla="*/ 135 w 224"/>
                    <a:gd name="T9" fmla="*/ 101 h 569"/>
                    <a:gd name="T10" fmla="*/ 134 w 224"/>
                    <a:gd name="T11" fmla="*/ 124 h 569"/>
                    <a:gd name="T12" fmla="*/ 209 w 224"/>
                    <a:gd name="T13" fmla="*/ 145 h 569"/>
                    <a:gd name="T14" fmla="*/ 221 w 224"/>
                    <a:gd name="T15" fmla="*/ 204 h 569"/>
                    <a:gd name="T16" fmla="*/ 218 w 224"/>
                    <a:gd name="T17" fmla="*/ 321 h 569"/>
                    <a:gd name="T18" fmla="*/ 209 w 224"/>
                    <a:gd name="T19" fmla="*/ 365 h 569"/>
                    <a:gd name="T20" fmla="*/ 196 w 224"/>
                    <a:gd name="T21" fmla="*/ 308 h 569"/>
                    <a:gd name="T22" fmla="*/ 187 w 224"/>
                    <a:gd name="T23" fmla="*/ 202 h 569"/>
                    <a:gd name="T24" fmla="*/ 170 w 224"/>
                    <a:gd name="T25" fmla="*/ 321 h 569"/>
                    <a:gd name="T26" fmla="*/ 144 w 224"/>
                    <a:gd name="T27" fmla="*/ 569 h 569"/>
                    <a:gd name="T28" fmla="*/ 78 w 224"/>
                    <a:gd name="T29" fmla="*/ 565 h 569"/>
                    <a:gd name="T30" fmla="*/ 50 w 224"/>
                    <a:gd name="T31" fmla="*/ 325 h 569"/>
                    <a:gd name="T32" fmla="*/ 33 w 224"/>
                    <a:gd name="T33" fmla="*/ 208 h 569"/>
                    <a:gd name="T34" fmla="*/ 25 w 224"/>
                    <a:gd name="T35" fmla="*/ 310 h 569"/>
                    <a:gd name="T36" fmla="*/ 12 w 224"/>
                    <a:gd name="T37" fmla="*/ 365 h 569"/>
                    <a:gd name="T38" fmla="*/ 1 w 224"/>
                    <a:gd name="T39" fmla="*/ 305 h 569"/>
                    <a:gd name="T40" fmla="*/ 7 w 224"/>
                    <a:gd name="T41" fmla="*/ 184 h 569"/>
                    <a:gd name="T42" fmla="*/ 23 w 224"/>
                    <a:gd name="T43" fmla="*/ 140 h 569"/>
                    <a:gd name="T44" fmla="*/ 102 w 224"/>
                    <a:gd name="T45" fmla="*/ 124 h 569"/>
                    <a:gd name="T46" fmla="*/ 103 w 224"/>
                    <a:gd name="T47" fmla="*/ 101 h 5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4" h="569">
                      <a:moveTo>
                        <a:pt x="103" y="101"/>
                      </a:moveTo>
                      <a:cubicBezTo>
                        <a:pt x="87" y="94"/>
                        <a:pt x="75" y="75"/>
                        <a:pt x="74" y="50"/>
                      </a:cubicBezTo>
                      <a:cubicBezTo>
                        <a:pt x="72" y="26"/>
                        <a:pt x="90" y="0"/>
                        <a:pt x="121" y="1"/>
                      </a:cubicBezTo>
                      <a:cubicBezTo>
                        <a:pt x="152" y="2"/>
                        <a:pt x="172" y="18"/>
                        <a:pt x="171" y="52"/>
                      </a:cubicBezTo>
                      <a:cubicBezTo>
                        <a:pt x="170" y="85"/>
                        <a:pt x="151" y="96"/>
                        <a:pt x="135" y="101"/>
                      </a:cubicBezTo>
                      <a:cubicBezTo>
                        <a:pt x="132" y="111"/>
                        <a:pt x="132" y="118"/>
                        <a:pt x="134" y="124"/>
                      </a:cubicBezTo>
                      <a:cubicBezTo>
                        <a:pt x="151" y="131"/>
                        <a:pt x="194" y="132"/>
                        <a:pt x="209" y="145"/>
                      </a:cubicBezTo>
                      <a:cubicBezTo>
                        <a:pt x="224" y="156"/>
                        <a:pt x="219" y="175"/>
                        <a:pt x="221" y="204"/>
                      </a:cubicBezTo>
                      <a:lnTo>
                        <a:pt x="218" y="321"/>
                      </a:lnTo>
                      <a:cubicBezTo>
                        <a:pt x="216" y="348"/>
                        <a:pt x="212" y="367"/>
                        <a:pt x="209" y="365"/>
                      </a:cubicBezTo>
                      <a:cubicBezTo>
                        <a:pt x="199" y="370"/>
                        <a:pt x="200" y="335"/>
                        <a:pt x="196" y="308"/>
                      </a:cubicBezTo>
                      <a:lnTo>
                        <a:pt x="187" y="202"/>
                      </a:lnTo>
                      <a:cubicBezTo>
                        <a:pt x="182" y="204"/>
                        <a:pt x="177" y="260"/>
                        <a:pt x="170" y="321"/>
                      </a:cubicBezTo>
                      <a:lnTo>
                        <a:pt x="144" y="569"/>
                      </a:lnTo>
                      <a:lnTo>
                        <a:pt x="78" y="565"/>
                      </a:lnTo>
                      <a:lnTo>
                        <a:pt x="50" y="325"/>
                      </a:lnTo>
                      <a:cubicBezTo>
                        <a:pt x="39" y="255"/>
                        <a:pt x="37" y="211"/>
                        <a:pt x="33" y="208"/>
                      </a:cubicBezTo>
                      <a:lnTo>
                        <a:pt x="25" y="310"/>
                      </a:lnTo>
                      <a:cubicBezTo>
                        <a:pt x="22" y="336"/>
                        <a:pt x="16" y="366"/>
                        <a:pt x="12" y="365"/>
                      </a:cubicBezTo>
                      <a:cubicBezTo>
                        <a:pt x="4" y="365"/>
                        <a:pt x="2" y="335"/>
                        <a:pt x="1" y="305"/>
                      </a:cubicBezTo>
                      <a:cubicBezTo>
                        <a:pt x="0" y="275"/>
                        <a:pt x="3" y="212"/>
                        <a:pt x="7" y="184"/>
                      </a:cubicBezTo>
                      <a:cubicBezTo>
                        <a:pt x="12" y="157"/>
                        <a:pt x="7" y="150"/>
                        <a:pt x="23" y="140"/>
                      </a:cubicBezTo>
                      <a:cubicBezTo>
                        <a:pt x="39" y="131"/>
                        <a:pt x="89" y="131"/>
                        <a:pt x="102" y="124"/>
                      </a:cubicBezTo>
                      <a:cubicBezTo>
                        <a:pt x="106" y="120"/>
                        <a:pt x="108" y="108"/>
                        <a:pt x="103" y="10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DDDDDD">
                        <a:gamma/>
                        <a:tint val="60392"/>
                        <a:invGamma/>
                      </a:srgbClr>
                    </a:gs>
                    <a:gs pos="100000">
                      <a:srgbClr val="DDDDDD"/>
                    </a:gs>
                  </a:gsLst>
                  <a:lin ang="2700000" scaled="1"/>
                </a:gradFill>
                <a:ln>
                  <a:noFill/>
                </a:ln>
                <a:effectLst/>
                <a:scene3d>
                  <a:camera prst="legacyPerspectiveTopRight">
                    <a:rot lat="0" lon="18900000" rev="0"/>
                  </a:camera>
                  <a:lightRig rig="legacyFlat1" dir="t"/>
                </a:scene3d>
                <a:sp3d extrusionH="36500" prstMaterial="legacyMetal">
                  <a:bevelT w="13500" h="13500" prst="angle"/>
                  <a:bevelB w="13500" h="13500" prst="angle"/>
                  <a:extrusionClr>
                    <a:srgbClr val="333333"/>
                  </a:extrusionClr>
                </a:sp3d>
                <a:extLst>
                  <a:ext uri="{91240B29-F687-4F45-9708-019B960494DF}">
                    <a14:hiddenLine xmlns:a14="http://schemas.microsoft.com/office/drawing/2010/main" w="9525">
                      <a:noFill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sy="50000" rotWithShape="0">
                          <a:srgbClr val="1C1C1C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flatTx/>
                </a:bodyPr>
                <a:lstStyle/>
                <a:p>
                  <a:endParaRPr lang="tr-TR"/>
                </a:p>
              </p:txBody>
            </p:sp>
            <p:sp>
              <p:nvSpPr>
                <p:cNvPr id="57391" name="Freeform 47"/>
                <p:cNvSpPr>
                  <a:spLocks/>
                </p:cNvSpPr>
                <p:nvPr/>
              </p:nvSpPr>
              <p:spPr bwMode="gray">
                <a:xfrm flipH="1">
                  <a:off x="313" y="2837"/>
                  <a:ext cx="433" cy="1097"/>
                </a:xfrm>
                <a:custGeom>
                  <a:avLst/>
                  <a:gdLst>
                    <a:gd name="T0" fmla="*/ 103 w 224"/>
                    <a:gd name="T1" fmla="*/ 101 h 569"/>
                    <a:gd name="T2" fmla="*/ 74 w 224"/>
                    <a:gd name="T3" fmla="*/ 50 h 569"/>
                    <a:gd name="T4" fmla="*/ 121 w 224"/>
                    <a:gd name="T5" fmla="*/ 1 h 569"/>
                    <a:gd name="T6" fmla="*/ 171 w 224"/>
                    <a:gd name="T7" fmla="*/ 52 h 569"/>
                    <a:gd name="T8" fmla="*/ 135 w 224"/>
                    <a:gd name="T9" fmla="*/ 101 h 569"/>
                    <a:gd name="T10" fmla="*/ 134 w 224"/>
                    <a:gd name="T11" fmla="*/ 124 h 569"/>
                    <a:gd name="T12" fmla="*/ 209 w 224"/>
                    <a:gd name="T13" fmla="*/ 145 h 569"/>
                    <a:gd name="T14" fmla="*/ 221 w 224"/>
                    <a:gd name="T15" fmla="*/ 204 h 569"/>
                    <a:gd name="T16" fmla="*/ 218 w 224"/>
                    <a:gd name="T17" fmla="*/ 321 h 569"/>
                    <a:gd name="T18" fmla="*/ 209 w 224"/>
                    <a:gd name="T19" fmla="*/ 365 h 569"/>
                    <a:gd name="T20" fmla="*/ 196 w 224"/>
                    <a:gd name="T21" fmla="*/ 308 h 569"/>
                    <a:gd name="T22" fmla="*/ 187 w 224"/>
                    <a:gd name="T23" fmla="*/ 202 h 569"/>
                    <a:gd name="T24" fmla="*/ 170 w 224"/>
                    <a:gd name="T25" fmla="*/ 321 h 569"/>
                    <a:gd name="T26" fmla="*/ 144 w 224"/>
                    <a:gd name="T27" fmla="*/ 569 h 569"/>
                    <a:gd name="T28" fmla="*/ 78 w 224"/>
                    <a:gd name="T29" fmla="*/ 565 h 569"/>
                    <a:gd name="T30" fmla="*/ 50 w 224"/>
                    <a:gd name="T31" fmla="*/ 325 h 569"/>
                    <a:gd name="T32" fmla="*/ 33 w 224"/>
                    <a:gd name="T33" fmla="*/ 208 h 569"/>
                    <a:gd name="T34" fmla="*/ 25 w 224"/>
                    <a:gd name="T35" fmla="*/ 310 h 569"/>
                    <a:gd name="T36" fmla="*/ 12 w 224"/>
                    <a:gd name="T37" fmla="*/ 365 h 569"/>
                    <a:gd name="T38" fmla="*/ 1 w 224"/>
                    <a:gd name="T39" fmla="*/ 305 h 569"/>
                    <a:gd name="T40" fmla="*/ 7 w 224"/>
                    <a:gd name="T41" fmla="*/ 184 h 569"/>
                    <a:gd name="T42" fmla="*/ 23 w 224"/>
                    <a:gd name="T43" fmla="*/ 140 h 569"/>
                    <a:gd name="T44" fmla="*/ 102 w 224"/>
                    <a:gd name="T45" fmla="*/ 124 h 569"/>
                    <a:gd name="T46" fmla="*/ 103 w 224"/>
                    <a:gd name="T47" fmla="*/ 101 h 5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4" h="569">
                      <a:moveTo>
                        <a:pt x="103" y="101"/>
                      </a:moveTo>
                      <a:cubicBezTo>
                        <a:pt x="87" y="94"/>
                        <a:pt x="75" y="75"/>
                        <a:pt x="74" y="50"/>
                      </a:cubicBezTo>
                      <a:cubicBezTo>
                        <a:pt x="72" y="26"/>
                        <a:pt x="90" y="0"/>
                        <a:pt x="121" y="1"/>
                      </a:cubicBezTo>
                      <a:cubicBezTo>
                        <a:pt x="152" y="2"/>
                        <a:pt x="172" y="18"/>
                        <a:pt x="171" y="52"/>
                      </a:cubicBezTo>
                      <a:cubicBezTo>
                        <a:pt x="170" y="85"/>
                        <a:pt x="151" y="96"/>
                        <a:pt x="135" y="101"/>
                      </a:cubicBezTo>
                      <a:cubicBezTo>
                        <a:pt x="132" y="111"/>
                        <a:pt x="132" y="118"/>
                        <a:pt x="134" y="124"/>
                      </a:cubicBezTo>
                      <a:cubicBezTo>
                        <a:pt x="151" y="131"/>
                        <a:pt x="194" y="132"/>
                        <a:pt x="209" y="145"/>
                      </a:cubicBezTo>
                      <a:cubicBezTo>
                        <a:pt x="224" y="156"/>
                        <a:pt x="219" y="175"/>
                        <a:pt x="221" y="204"/>
                      </a:cubicBezTo>
                      <a:lnTo>
                        <a:pt x="218" y="321"/>
                      </a:lnTo>
                      <a:cubicBezTo>
                        <a:pt x="216" y="348"/>
                        <a:pt x="212" y="367"/>
                        <a:pt x="209" y="365"/>
                      </a:cubicBezTo>
                      <a:cubicBezTo>
                        <a:pt x="199" y="370"/>
                        <a:pt x="200" y="335"/>
                        <a:pt x="196" y="308"/>
                      </a:cubicBezTo>
                      <a:lnTo>
                        <a:pt x="187" y="202"/>
                      </a:lnTo>
                      <a:cubicBezTo>
                        <a:pt x="182" y="204"/>
                        <a:pt x="177" y="260"/>
                        <a:pt x="170" y="321"/>
                      </a:cubicBezTo>
                      <a:lnTo>
                        <a:pt x="144" y="569"/>
                      </a:lnTo>
                      <a:lnTo>
                        <a:pt x="78" y="565"/>
                      </a:lnTo>
                      <a:lnTo>
                        <a:pt x="50" y="325"/>
                      </a:lnTo>
                      <a:cubicBezTo>
                        <a:pt x="39" y="255"/>
                        <a:pt x="37" y="211"/>
                        <a:pt x="33" y="208"/>
                      </a:cubicBezTo>
                      <a:lnTo>
                        <a:pt x="25" y="310"/>
                      </a:lnTo>
                      <a:cubicBezTo>
                        <a:pt x="22" y="336"/>
                        <a:pt x="16" y="366"/>
                        <a:pt x="12" y="365"/>
                      </a:cubicBezTo>
                      <a:cubicBezTo>
                        <a:pt x="4" y="365"/>
                        <a:pt x="2" y="335"/>
                        <a:pt x="1" y="305"/>
                      </a:cubicBezTo>
                      <a:cubicBezTo>
                        <a:pt x="0" y="275"/>
                        <a:pt x="3" y="212"/>
                        <a:pt x="7" y="184"/>
                      </a:cubicBezTo>
                      <a:cubicBezTo>
                        <a:pt x="12" y="157"/>
                        <a:pt x="7" y="150"/>
                        <a:pt x="23" y="140"/>
                      </a:cubicBezTo>
                      <a:cubicBezTo>
                        <a:pt x="39" y="131"/>
                        <a:pt x="89" y="131"/>
                        <a:pt x="102" y="124"/>
                      </a:cubicBezTo>
                      <a:cubicBezTo>
                        <a:pt x="106" y="120"/>
                        <a:pt x="108" y="108"/>
                        <a:pt x="103" y="10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DDDDDD">
                        <a:gamma/>
                        <a:tint val="66667"/>
                        <a:invGamma/>
                      </a:srgbClr>
                    </a:gs>
                    <a:gs pos="100000">
                      <a:srgbClr val="DDDDDD"/>
                    </a:gs>
                  </a:gsLst>
                  <a:lin ang="2700000" scaled="1"/>
                </a:gradFill>
                <a:ln>
                  <a:noFill/>
                </a:ln>
                <a:effectLst/>
                <a:scene3d>
                  <a:camera prst="legacyPerspectiveTopRight">
                    <a:rot lat="0" lon="19199999" rev="0"/>
                  </a:camera>
                  <a:lightRig rig="legacyFlat1" dir="t"/>
                </a:scene3d>
                <a:sp3d extrusionH="36500" prstMaterial="legacyMetal">
                  <a:bevelT w="13500" h="13500" prst="angle"/>
                  <a:bevelB w="13500" h="13500" prst="angle"/>
                  <a:extrusionClr>
                    <a:srgbClr val="333333"/>
                  </a:extrusionClr>
                </a:sp3d>
                <a:extLst>
                  <a:ext uri="{91240B29-F687-4F45-9708-019B960494DF}">
                    <a14:hiddenLine xmlns:a14="http://schemas.microsoft.com/office/drawing/2010/main" w="9525">
                      <a:noFill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sy="50000" rotWithShape="0">
                          <a:srgbClr val="1C1C1C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flatTx/>
                </a:bodyPr>
                <a:lstStyle/>
                <a:p>
                  <a:endParaRPr lang="tr-TR"/>
                </a:p>
              </p:txBody>
            </p:sp>
          </p:grpSp>
        </p:grpSp>
      </p:grpSp>
      <p:sp>
        <p:nvSpPr>
          <p:cNvPr id="57392" name="Rectangle 48"/>
          <p:cNvSpPr>
            <a:spLocks noGrp="1" noChangeArrowheads="1"/>
          </p:cNvSpPr>
          <p:nvPr>
            <p:ph type="title"/>
          </p:nvPr>
        </p:nvSpPr>
        <p:spPr>
          <a:xfrm>
            <a:off x="310036" y="116468"/>
            <a:ext cx="9087469" cy="1143000"/>
          </a:xfrm>
          <a:noFill/>
          <a:ln/>
        </p:spPr>
        <p:txBody>
          <a:bodyPr/>
          <a:lstStyle/>
          <a:p>
            <a:r>
              <a:rPr lang="ru-RU" altLang="tr-TR" sz="3200" dirty="0">
                <a:latin typeface="Calibri" panose="020F0502020204030204" pitchFamily="34" charset="0"/>
              </a:rPr>
              <a:t>Действующая организационная схема и структура управления ликвидностью и долгом</a:t>
            </a:r>
            <a:r>
              <a:rPr lang="tr-TR" altLang="tr-TR" sz="3200" dirty="0">
                <a:latin typeface="Calibri" panose="020F0502020204030204" pitchFamily="34" charset="0"/>
              </a:rPr>
              <a:t>-II</a:t>
            </a:r>
            <a:endParaRPr lang="en-US" altLang="tr-TR" sz="3200" dirty="0"/>
          </a:p>
        </p:txBody>
      </p:sp>
      <p:grpSp>
        <p:nvGrpSpPr>
          <p:cNvPr id="24" name="Grup 23"/>
          <p:cNvGrpSpPr/>
          <p:nvPr/>
        </p:nvGrpSpPr>
        <p:grpSpPr>
          <a:xfrm>
            <a:off x="973518" y="4245874"/>
            <a:ext cx="6646482" cy="2486479"/>
            <a:chOff x="973518" y="4245874"/>
            <a:chExt cx="6361551" cy="2486479"/>
          </a:xfrm>
        </p:grpSpPr>
        <p:sp>
          <p:nvSpPr>
            <p:cNvPr id="51" name="AutoShape 3"/>
            <p:cNvSpPr>
              <a:spLocks noChangeArrowheads="1"/>
            </p:cNvSpPr>
            <p:nvPr/>
          </p:nvSpPr>
          <p:spPr bwMode="gray">
            <a:xfrm>
              <a:off x="4775176" y="4637745"/>
              <a:ext cx="2513437" cy="2094608"/>
            </a:xfrm>
            <a:prstGeom prst="roundRect">
              <a:avLst>
                <a:gd name="adj" fmla="val 8014"/>
              </a:avLst>
            </a:prstGeom>
            <a:solidFill>
              <a:srgbClr val="FFFFFF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2" name="AutoShape 4"/>
            <p:cNvSpPr>
              <a:spLocks noChangeArrowheads="1"/>
            </p:cNvSpPr>
            <p:nvPr/>
          </p:nvSpPr>
          <p:spPr bwMode="gray">
            <a:xfrm>
              <a:off x="4831186" y="4683003"/>
              <a:ext cx="2384614" cy="1815852"/>
            </a:xfrm>
            <a:prstGeom prst="roundRect">
              <a:avLst>
                <a:gd name="adj" fmla="val 7912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tint val="38039"/>
                          <a:invGamma/>
                        </a:schemeClr>
                      </a:gs>
                      <a:gs pos="100000">
                        <a:schemeClr val="accent1">
                          <a:alpha val="50000"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18" name="Group 5"/>
            <p:cNvGrpSpPr>
              <a:grpSpLocks/>
            </p:cNvGrpSpPr>
            <p:nvPr/>
          </p:nvGrpSpPr>
          <p:grpSpPr bwMode="auto">
            <a:xfrm>
              <a:off x="973518" y="4245874"/>
              <a:ext cx="2520437" cy="324535"/>
              <a:chOff x="752" y="1413"/>
              <a:chExt cx="1321" cy="294"/>
            </a:xfrm>
          </p:grpSpPr>
          <p:sp>
            <p:nvSpPr>
              <p:cNvPr id="82" name="AutoShape 6"/>
              <p:cNvSpPr>
                <a:spLocks noChangeArrowheads="1"/>
              </p:cNvSpPr>
              <p:nvPr/>
            </p:nvSpPr>
            <p:spPr bwMode="gray">
              <a:xfrm>
                <a:off x="752" y="1413"/>
                <a:ext cx="1321" cy="29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gamma/>
                      <a:shade val="79216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shade val="7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>
                <a:outerShdw dist="53882" dir="2700000" algn="ctr" rotWithShape="0">
                  <a:srgbClr val="292929">
                    <a:alpha val="5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12700">
                    <a:solidFill>
                      <a:srgbClr val="659A1E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3" name="AutoShape 7"/>
              <p:cNvSpPr>
                <a:spLocks noChangeArrowheads="1"/>
              </p:cNvSpPr>
              <p:nvPr/>
            </p:nvSpPr>
            <p:spPr bwMode="gray">
              <a:xfrm flipH="1">
                <a:off x="2007" y="1457"/>
                <a:ext cx="59" cy="204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4" name="AutoShape 8"/>
              <p:cNvSpPr>
                <a:spLocks noChangeArrowheads="1"/>
              </p:cNvSpPr>
              <p:nvPr/>
            </p:nvSpPr>
            <p:spPr bwMode="gray">
              <a:xfrm>
                <a:off x="766" y="1457"/>
                <a:ext cx="59" cy="204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grpSp>
          <p:nvGrpSpPr>
            <p:cNvPr id="19" name="Group 9"/>
            <p:cNvGrpSpPr>
              <a:grpSpLocks/>
            </p:cNvGrpSpPr>
            <p:nvPr/>
          </p:nvGrpSpPr>
          <p:grpSpPr bwMode="auto">
            <a:xfrm>
              <a:off x="4752773" y="4245874"/>
              <a:ext cx="2520437" cy="324535"/>
              <a:chOff x="3623" y="1413"/>
              <a:chExt cx="1321" cy="294"/>
            </a:xfrm>
          </p:grpSpPr>
          <p:sp>
            <p:nvSpPr>
              <p:cNvPr id="79" name="AutoShape 10"/>
              <p:cNvSpPr>
                <a:spLocks noChangeArrowheads="1"/>
              </p:cNvSpPr>
              <p:nvPr/>
            </p:nvSpPr>
            <p:spPr bwMode="gray">
              <a:xfrm>
                <a:off x="3623" y="1413"/>
                <a:ext cx="1321" cy="29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gamma/>
                      <a:shade val="89020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89020"/>
                      <a:invGamma/>
                    </a:schemeClr>
                  </a:gs>
                </a:gsLst>
                <a:lin ang="0" scaled="1"/>
              </a:gradFill>
              <a:ln w="12700">
                <a:solidFill>
                  <a:schemeClr val="accent1"/>
                </a:solidFill>
                <a:round/>
                <a:headEnd/>
                <a:tailEnd/>
              </a:ln>
              <a:effectLst>
                <a:outerShdw dist="53882" dir="2700000" algn="ctr" rotWithShape="0">
                  <a:srgbClr val="292929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0" name="AutoShape 11"/>
              <p:cNvSpPr>
                <a:spLocks noChangeArrowheads="1"/>
              </p:cNvSpPr>
              <p:nvPr/>
            </p:nvSpPr>
            <p:spPr bwMode="gray">
              <a:xfrm flipH="1">
                <a:off x="4878" y="1457"/>
                <a:ext cx="59" cy="204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1" name="AutoShape 12"/>
              <p:cNvSpPr>
                <a:spLocks noChangeArrowheads="1"/>
              </p:cNvSpPr>
              <p:nvPr/>
            </p:nvSpPr>
            <p:spPr bwMode="gray">
              <a:xfrm>
                <a:off x="3637" y="1457"/>
                <a:ext cx="59" cy="204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55" name="AutoShape 13"/>
            <p:cNvSpPr>
              <a:spLocks noChangeArrowheads="1"/>
            </p:cNvSpPr>
            <p:nvPr/>
          </p:nvSpPr>
          <p:spPr bwMode="gray">
            <a:xfrm>
              <a:off x="1006896" y="4703544"/>
              <a:ext cx="2513434" cy="1814748"/>
            </a:xfrm>
            <a:prstGeom prst="roundRect">
              <a:avLst>
                <a:gd name="adj" fmla="val 8014"/>
              </a:avLst>
            </a:prstGeom>
            <a:solidFill>
              <a:srgbClr val="F8F8F8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" name="Text Box 18"/>
            <p:cNvSpPr txBox="1">
              <a:spLocks noChangeArrowheads="1"/>
            </p:cNvSpPr>
            <p:nvPr/>
          </p:nvSpPr>
          <p:spPr bwMode="white">
            <a:xfrm>
              <a:off x="1208759" y="4301067"/>
              <a:ext cx="215926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tr-TR" sz="1200" b="1" dirty="0">
                  <a:solidFill>
                    <a:srgbClr val="F8F8F8"/>
                  </a:solidFill>
                  <a:latin typeface="Candara" pitchFamily="34" charset="0"/>
                  <a:cs typeface="Arial" charset="0"/>
                </a:rPr>
                <a:t>Ежегодные заседания</a:t>
              </a:r>
              <a:endParaRPr lang="en-US" altLang="tr-TR" sz="1200" b="1" dirty="0">
                <a:solidFill>
                  <a:srgbClr val="F8F8F8"/>
                </a:solidFill>
                <a:latin typeface="Candara" pitchFamily="34" charset="0"/>
                <a:cs typeface="Arial" charset="0"/>
              </a:endParaRPr>
            </a:p>
          </p:txBody>
        </p:sp>
        <p:sp>
          <p:nvSpPr>
            <p:cNvPr id="57" name="Text Box 18"/>
            <p:cNvSpPr txBox="1">
              <a:spLocks noChangeArrowheads="1"/>
            </p:cNvSpPr>
            <p:nvPr/>
          </p:nvSpPr>
          <p:spPr bwMode="white">
            <a:xfrm>
              <a:off x="5035622" y="4301067"/>
              <a:ext cx="197434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tr-TR" sz="1200" b="1" dirty="0">
                  <a:solidFill>
                    <a:srgbClr val="F8F8F8"/>
                  </a:solidFill>
                  <a:latin typeface="Candara" pitchFamily="34" charset="0"/>
                  <a:cs typeface="Arial" charset="0"/>
                </a:rPr>
                <a:t>Ежемесячные заседания</a:t>
              </a:r>
              <a:endParaRPr lang="en-US" altLang="tr-TR" sz="1200" b="1" dirty="0">
                <a:solidFill>
                  <a:srgbClr val="F8F8F8"/>
                </a:solidFill>
                <a:latin typeface="Candara" pitchFamily="34" charset="0"/>
                <a:cs typeface="Arial" charset="0"/>
              </a:endParaRPr>
            </a:p>
          </p:txBody>
        </p:sp>
        <p:sp>
          <p:nvSpPr>
            <p:cNvPr id="58" name="AutoShape 16"/>
            <p:cNvSpPr>
              <a:spLocks noChangeArrowheads="1"/>
            </p:cNvSpPr>
            <p:nvPr/>
          </p:nvSpPr>
          <p:spPr bwMode="blackGray">
            <a:xfrm rot="10806395" flipH="1" flipV="1">
              <a:off x="3571106" y="4674736"/>
              <a:ext cx="1141198" cy="525438"/>
            </a:xfrm>
            <a:prstGeom prst="rightArrow">
              <a:avLst>
                <a:gd name="adj1" fmla="val 46509"/>
                <a:gd name="adj2" fmla="val 37621"/>
              </a:avLst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  <a:alpha val="0"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9" name="Rectangle 17"/>
            <p:cNvSpPr>
              <a:spLocks noChangeArrowheads="1"/>
            </p:cNvSpPr>
            <p:nvPr/>
          </p:nvSpPr>
          <p:spPr bwMode="auto">
            <a:xfrm>
              <a:off x="5018132" y="4683003"/>
              <a:ext cx="2241722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>
                <a:buClr>
                  <a:srgbClr val="FF0066"/>
                </a:buClr>
                <a:buSzPct val="75000"/>
                <a:buFont typeface="Arial" charset="0"/>
                <a:buNone/>
              </a:pPr>
              <a:r>
                <a:rPr lang="ru-RU" altLang="tr-TR" sz="1200" b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ndara" pitchFamily="34" charset="0"/>
                  <a:cs typeface="Arial" charset="0"/>
                </a:rPr>
                <a:t>Оценка макроэкономического прогноза</a:t>
              </a:r>
              <a:endParaRPr lang="en-US" altLang="tr-TR" sz="1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ndara" pitchFamily="34" charset="0"/>
                <a:cs typeface="Arial" charset="0"/>
              </a:endParaRPr>
            </a:p>
          </p:txBody>
        </p:sp>
        <p:sp>
          <p:nvSpPr>
            <p:cNvPr id="60" name="Rectangle 18"/>
            <p:cNvSpPr>
              <a:spLocks noChangeArrowheads="1"/>
            </p:cNvSpPr>
            <p:nvPr/>
          </p:nvSpPr>
          <p:spPr bwMode="auto">
            <a:xfrm>
              <a:off x="5018132" y="5590929"/>
              <a:ext cx="1981344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buClr>
                  <a:srgbClr val="FF0066"/>
                </a:buClr>
                <a:buSzPct val="75000"/>
                <a:buFont typeface="Arial" charset="0"/>
                <a:buNone/>
              </a:pPr>
              <a:r>
                <a:rPr lang="en-US" altLang="tr-TR" sz="1200" b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ndara" pitchFamily="34" charset="0"/>
                  <a:cs typeface="Arial" charset="0"/>
                </a:rPr>
                <a:t> </a:t>
              </a:r>
              <a:r>
                <a:rPr lang="ru-RU" altLang="tr-TR" sz="1200" b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ndara" pitchFamily="34" charset="0"/>
                  <a:cs typeface="Arial" charset="0"/>
                </a:rPr>
                <a:t>Вопросы долга и риска</a:t>
              </a:r>
              <a:endParaRPr lang="en-US" altLang="tr-TR" sz="1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ndara" pitchFamily="34" charset="0"/>
                <a:cs typeface="Arial" charset="0"/>
              </a:endParaRPr>
            </a:p>
          </p:txBody>
        </p:sp>
        <p:sp>
          <p:nvSpPr>
            <p:cNvPr id="61" name="Text Box 19"/>
            <p:cNvSpPr txBox="1">
              <a:spLocks noChangeArrowheads="1"/>
            </p:cNvSpPr>
            <p:nvPr/>
          </p:nvSpPr>
          <p:spPr bwMode="gray">
            <a:xfrm>
              <a:off x="4914500" y="5056920"/>
              <a:ext cx="2217985" cy="5078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171450" indent="-171450" algn="l" eaLnBrk="0" hangingPunct="0">
                <a:buFont typeface="Arial" panose="020B0604020202020204" pitchFamily="34" charset="0"/>
                <a:buChar char="•"/>
              </a:pPr>
              <a:r>
                <a:rPr lang="ru-RU" altLang="tr-TR" sz="900" dirty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Ситуация в мировой экономике</a:t>
              </a:r>
              <a:endParaRPr lang="tr-TR" altLang="tr-TR" sz="900" dirty="0">
                <a:solidFill>
                  <a:srgbClr val="1C1C1C"/>
                </a:solidFill>
                <a:latin typeface="Candara" pitchFamily="34" charset="0"/>
                <a:cs typeface="Arial" charset="0"/>
              </a:endParaRPr>
            </a:p>
            <a:p>
              <a:pPr marL="171450" indent="-171450" algn="l" eaLnBrk="0" hangingPunct="0">
                <a:buFont typeface="Arial" panose="020B0604020202020204" pitchFamily="34" charset="0"/>
                <a:buChar char="•"/>
              </a:pPr>
              <a:r>
                <a:rPr lang="ru-RU" altLang="tr-TR" sz="900" dirty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Макроэкономические показатели</a:t>
              </a:r>
              <a:endParaRPr lang="tr-TR" altLang="tr-TR" sz="900" dirty="0">
                <a:solidFill>
                  <a:srgbClr val="1C1C1C"/>
                </a:solidFill>
                <a:latin typeface="Candara" pitchFamily="34" charset="0"/>
                <a:cs typeface="Arial" charset="0"/>
              </a:endParaRPr>
            </a:p>
            <a:p>
              <a:pPr marL="171450" indent="-171450" algn="l" eaLnBrk="0" hangingPunct="0">
                <a:buFont typeface="Arial" panose="020B0604020202020204" pitchFamily="34" charset="0"/>
                <a:buChar char="•"/>
              </a:pPr>
              <a:r>
                <a:rPr lang="ru-RU" altLang="tr-TR" sz="900" dirty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Обзор финансового сектора</a:t>
              </a:r>
              <a:endParaRPr lang="en-US" altLang="tr-TR" sz="900" dirty="0">
                <a:solidFill>
                  <a:srgbClr val="1C1C1C"/>
                </a:solidFill>
                <a:latin typeface="Candara" pitchFamily="34" charset="0"/>
                <a:cs typeface="Arial" charset="0"/>
              </a:endParaRPr>
            </a:p>
          </p:txBody>
        </p:sp>
        <p:sp>
          <p:nvSpPr>
            <p:cNvPr id="62" name="Text Box 20"/>
            <p:cNvSpPr txBox="1">
              <a:spLocks noChangeArrowheads="1"/>
            </p:cNvSpPr>
            <p:nvPr/>
          </p:nvSpPr>
          <p:spPr bwMode="gray">
            <a:xfrm>
              <a:off x="4831185" y="5809023"/>
              <a:ext cx="2503884" cy="923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171450" indent="-171450" algn="l" eaLnBrk="0" hangingPunct="0">
                <a:buFont typeface="Arial" panose="020B0604020202020204" pitchFamily="34" charset="0"/>
                <a:buChar char="•"/>
              </a:pPr>
              <a:r>
                <a:rPr lang="ru-RU" altLang="tr-TR" sz="900" dirty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Фактические и прогнозные показатели бюджета</a:t>
              </a:r>
              <a:endParaRPr lang="tr-TR" altLang="tr-TR" sz="900" dirty="0">
                <a:solidFill>
                  <a:srgbClr val="1C1C1C"/>
                </a:solidFill>
                <a:latin typeface="Candara" pitchFamily="34" charset="0"/>
                <a:cs typeface="Arial" charset="0"/>
              </a:endParaRPr>
            </a:p>
            <a:p>
              <a:pPr marL="171450" indent="-171450" algn="l" eaLnBrk="0" hangingPunct="0">
                <a:buFont typeface="Arial" panose="020B0604020202020204" pitchFamily="34" charset="0"/>
                <a:buChar char="•"/>
              </a:pPr>
              <a:r>
                <a:rPr lang="ru-RU" altLang="tr-TR" sz="900" dirty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Фактические и прогнозные показатели ликвидности</a:t>
              </a:r>
              <a:endParaRPr lang="tr-TR" altLang="tr-TR" sz="900" dirty="0">
                <a:solidFill>
                  <a:srgbClr val="1C1C1C"/>
                </a:solidFill>
                <a:latin typeface="Candara" pitchFamily="34" charset="0"/>
                <a:cs typeface="Arial" charset="0"/>
              </a:endParaRPr>
            </a:p>
            <a:p>
              <a:pPr marL="171450" indent="-171450" algn="l" eaLnBrk="0" hangingPunct="0">
                <a:buFont typeface="Arial" panose="020B0604020202020204" pitchFamily="34" charset="0"/>
                <a:buChar char="•"/>
              </a:pPr>
              <a:r>
                <a:rPr lang="ru-RU" altLang="tr-TR" sz="900" dirty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Рынки внешних и внутренних заимствований</a:t>
              </a:r>
            </a:p>
            <a:p>
              <a:pPr marL="171450" indent="-171450" algn="l" eaLnBrk="0" hangingPunct="0">
                <a:buFont typeface="Arial" panose="020B0604020202020204" pitchFamily="34" charset="0"/>
                <a:buChar char="•"/>
              </a:pPr>
              <a:r>
                <a:rPr lang="ru-RU" altLang="tr-TR" sz="900" dirty="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Обзор рисков</a:t>
              </a:r>
              <a:endParaRPr lang="en-US" altLang="tr-TR" sz="900" dirty="0">
                <a:solidFill>
                  <a:srgbClr val="1C1C1C"/>
                </a:solidFill>
                <a:latin typeface="Candara" pitchFamily="34" charset="0"/>
                <a:cs typeface="Arial" charset="0"/>
              </a:endParaRPr>
            </a:p>
          </p:txBody>
        </p:sp>
        <p:grpSp>
          <p:nvGrpSpPr>
            <p:cNvPr id="20" name="Group 21"/>
            <p:cNvGrpSpPr>
              <a:grpSpLocks/>
            </p:cNvGrpSpPr>
            <p:nvPr/>
          </p:nvGrpSpPr>
          <p:grpSpPr bwMode="auto">
            <a:xfrm>
              <a:off x="4891397" y="4784558"/>
              <a:ext cx="148426" cy="117009"/>
              <a:chOff x="2928" y="2208"/>
              <a:chExt cx="262" cy="262"/>
            </a:xfrm>
          </p:grpSpPr>
          <p:sp>
            <p:nvSpPr>
              <p:cNvPr id="77" name="Oval 22"/>
              <p:cNvSpPr>
                <a:spLocks noChangeArrowheads="1"/>
              </p:cNvSpPr>
              <p:nvPr/>
            </p:nvSpPr>
            <p:spPr bwMode="gray">
              <a:xfrm>
                <a:off x="2928" y="2208"/>
                <a:ext cx="262" cy="262"/>
              </a:xfrm>
              <a:prstGeom prst="ellipse">
                <a:avLst/>
              </a:prstGeom>
              <a:gradFill rotWithShape="1">
                <a:gsLst>
                  <a:gs pos="0">
                    <a:srgbClr val="223864">
                      <a:gamma/>
                      <a:tint val="28627"/>
                      <a:invGamma/>
                    </a:srgbClr>
                  </a:gs>
                  <a:gs pos="100000">
                    <a:srgbClr val="223864"/>
                  </a:gs>
                </a:gsLst>
                <a:lin ang="2700000" scaled="1"/>
              </a:gradFill>
              <a:ln w="12700">
                <a:solidFill>
                  <a:srgbClr val="F8F8F8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B2B2B2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8" name="Oval 23"/>
              <p:cNvSpPr>
                <a:spLocks noChangeArrowheads="1"/>
              </p:cNvSpPr>
              <p:nvPr/>
            </p:nvSpPr>
            <p:spPr bwMode="gray">
              <a:xfrm>
                <a:off x="2949" y="2230"/>
                <a:ext cx="218" cy="218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tint val="63529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dist="17961" dir="2700000" algn="ctr" rotWithShape="0">
                  <a:srgbClr val="B2B2B2">
                    <a:alpha val="5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12700">
                    <a:solidFill>
                      <a:srgbClr val="DDDDDD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grpSp>
          <p:nvGrpSpPr>
            <p:cNvPr id="21" name="Group 24"/>
            <p:cNvGrpSpPr>
              <a:grpSpLocks/>
            </p:cNvGrpSpPr>
            <p:nvPr/>
          </p:nvGrpSpPr>
          <p:grpSpPr bwMode="auto">
            <a:xfrm>
              <a:off x="4891397" y="5681997"/>
              <a:ext cx="148426" cy="117009"/>
              <a:chOff x="2928" y="2208"/>
              <a:chExt cx="262" cy="262"/>
            </a:xfrm>
          </p:grpSpPr>
          <p:sp>
            <p:nvSpPr>
              <p:cNvPr id="75" name="Oval 25"/>
              <p:cNvSpPr>
                <a:spLocks noChangeArrowheads="1"/>
              </p:cNvSpPr>
              <p:nvPr/>
            </p:nvSpPr>
            <p:spPr bwMode="gray">
              <a:xfrm>
                <a:off x="2928" y="2208"/>
                <a:ext cx="262" cy="262"/>
              </a:xfrm>
              <a:prstGeom prst="ellipse">
                <a:avLst/>
              </a:prstGeom>
              <a:gradFill rotWithShape="1">
                <a:gsLst>
                  <a:gs pos="0">
                    <a:srgbClr val="223864">
                      <a:gamma/>
                      <a:tint val="28627"/>
                      <a:invGamma/>
                    </a:srgbClr>
                  </a:gs>
                  <a:gs pos="100000">
                    <a:srgbClr val="223864"/>
                  </a:gs>
                </a:gsLst>
                <a:lin ang="2700000" scaled="1"/>
              </a:gradFill>
              <a:ln w="12700">
                <a:solidFill>
                  <a:srgbClr val="F8F8F8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B2B2B2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6" name="Oval 26"/>
              <p:cNvSpPr>
                <a:spLocks noChangeArrowheads="1"/>
              </p:cNvSpPr>
              <p:nvPr/>
            </p:nvSpPr>
            <p:spPr bwMode="gray">
              <a:xfrm>
                <a:off x="2949" y="2230"/>
                <a:ext cx="218" cy="218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tint val="63529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dist="17961" dir="2700000" algn="ctr" rotWithShape="0">
                  <a:srgbClr val="B2B2B2">
                    <a:alpha val="5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12700">
                    <a:solidFill>
                      <a:srgbClr val="DDDDDD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66" name="AutoShape 28"/>
            <p:cNvSpPr>
              <a:spLocks noChangeArrowheads="1"/>
            </p:cNvSpPr>
            <p:nvPr/>
          </p:nvSpPr>
          <p:spPr bwMode="gray">
            <a:xfrm>
              <a:off x="1040730" y="4795597"/>
              <a:ext cx="2380413" cy="406221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rgbClr val="C68AD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7" name="AutoShape 29"/>
            <p:cNvSpPr>
              <a:spLocks noChangeArrowheads="1"/>
            </p:cNvSpPr>
            <p:nvPr/>
          </p:nvSpPr>
          <p:spPr bwMode="gray">
            <a:xfrm>
              <a:off x="1005693" y="5396156"/>
              <a:ext cx="2362335" cy="344345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rgbClr val="C68AD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000"/>
            </a:p>
          </p:txBody>
        </p:sp>
        <p:sp>
          <p:nvSpPr>
            <p:cNvPr id="68" name="AutoShape 30"/>
            <p:cNvSpPr>
              <a:spLocks noChangeArrowheads="1"/>
            </p:cNvSpPr>
            <p:nvPr/>
          </p:nvSpPr>
          <p:spPr bwMode="gray">
            <a:xfrm>
              <a:off x="1022489" y="5867928"/>
              <a:ext cx="2380413" cy="516481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rgbClr val="C68AD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000"/>
            </a:p>
          </p:txBody>
        </p:sp>
        <p:sp>
          <p:nvSpPr>
            <p:cNvPr id="69" name="Rectangle 31"/>
            <p:cNvSpPr>
              <a:spLocks noChangeArrowheads="1"/>
            </p:cNvSpPr>
            <p:nvPr/>
          </p:nvSpPr>
          <p:spPr bwMode="gray">
            <a:xfrm>
              <a:off x="1068734" y="4848582"/>
              <a:ext cx="2235757" cy="4247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/>
                      </a:gs>
                      <a:gs pos="50000">
                        <a:schemeClr val="bg1"/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lnSpc>
                  <a:spcPct val="90000"/>
                </a:lnSpc>
                <a:buFont typeface="Wingdings" pitchFamily="2" charset="2"/>
                <a:buChar char="§"/>
              </a:pPr>
              <a:r>
                <a:rPr lang="en-US" altLang="tr-TR" sz="1200" b="1" dirty="0">
                  <a:latin typeface="Candara" pitchFamily="34" charset="0"/>
                  <a:cs typeface="Arial" charset="0"/>
                </a:rPr>
                <a:t> </a:t>
              </a:r>
              <a:r>
                <a:rPr lang="ru-RU" altLang="tr-TR" sz="1200" b="1" dirty="0">
                  <a:latin typeface="Candara" pitchFamily="34" charset="0"/>
                  <a:cs typeface="Arial" charset="0"/>
                </a:rPr>
                <a:t>Основные годовые стратегии </a:t>
              </a:r>
            </a:p>
            <a:p>
              <a:pPr algn="l">
                <a:lnSpc>
                  <a:spcPct val="90000"/>
                </a:lnSpc>
              </a:pPr>
              <a:r>
                <a:rPr lang="ru-RU" altLang="tr-TR" sz="1200" b="1" dirty="0">
                  <a:latin typeface="Candara" pitchFamily="34" charset="0"/>
                  <a:cs typeface="Arial" charset="0"/>
                </a:rPr>
                <a:t>   и лимиты</a:t>
              </a:r>
              <a:endParaRPr lang="en-US" altLang="tr-TR" sz="1200" b="1" dirty="0">
                <a:latin typeface="Candara" pitchFamily="34" charset="0"/>
                <a:cs typeface="Arial" charset="0"/>
              </a:endParaRPr>
            </a:p>
          </p:txBody>
        </p:sp>
        <p:sp>
          <p:nvSpPr>
            <p:cNvPr id="70" name="Rectangle 32"/>
            <p:cNvSpPr>
              <a:spLocks noChangeArrowheads="1"/>
            </p:cNvSpPr>
            <p:nvPr/>
          </p:nvSpPr>
          <p:spPr bwMode="gray">
            <a:xfrm>
              <a:off x="1103233" y="5380558"/>
              <a:ext cx="1780076" cy="4247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/>
                      </a:gs>
                      <a:gs pos="50000">
                        <a:schemeClr val="bg1"/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lnSpc>
                  <a:spcPct val="90000"/>
                </a:lnSpc>
                <a:buFont typeface="Wingdings" pitchFamily="2" charset="2"/>
                <a:buChar char="§"/>
              </a:pPr>
              <a:r>
                <a:rPr lang="en-US" altLang="tr-TR" sz="1200" b="1" dirty="0">
                  <a:latin typeface="Candara" pitchFamily="34" charset="0"/>
                  <a:cs typeface="Arial" charset="0"/>
                </a:rPr>
                <a:t> </a:t>
              </a:r>
              <a:r>
                <a:rPr lang="ru-RU" altLang="tr-TR" sz="1200" b="1" dirty="0">
                  <a:latin typeface="Candara" pitchFamily="34" charset="0"/>
                  <a:cs typeface="Arial" charset="0"/>
                </a:rPr>
                <a:t>Ежегодная программа </a:t>
              </a:r>
            </a:p>
            <a:p>
              <a:pPr algn="l">
                <a:lnSpc>
                  <a:spcPct val="90000"/>
                </a:lnSpc>
              </a:pPr>
              <a:r>
                <a:rPr lang="ru-RU" altLang="tr-TR" sz="1200" b="1" dirty="0">
                  <a:latin typeface="Candara" pitchFamily="34" charset="0"/>
                  <a:cs typeface="Arial" charset="0"/>
                </a:rPr>
                <a:t>   заимствований</a:t>
              </a:r>
              <a:endParaRPr lang="en-US" altLang="tr-TR" sz="1200" b="1" dirty="0">
                <a:latin typeface="Candara" pitchFamily="34" charset="0"/>
                <a:cs typeface="Arial" charset="0"/>
              </a:endParaRPr>
            </a:p>
          </p:txBody>
        </p:sp>
        <p:sp>
          <p:nvSpPr>
            <p:cNvPr id="71" name="Rectangle 33"/>
            <p:cNvSpPr>
              <a:spLocks noChangeArrowheads="1"/>
            </p:cNvSpPr>
            <p:nvPr/>
          </p:nvSpPr>
          <p:spPr bwMode="gray">
            <a:xfrm>
              <a:off x="1168114" y="5959678"/>
              <a:ext cx="1749328" cy="4247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/>
                      </a:gs>
                      <a:gs pos="50000">
                        <a:schemeClr val="bg1"/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lnSpc>
                  <a:spcPct val="90000"/>
                </a:lnSpc>
                <a:buFont typeface="Wingdings" pitchFamily="2" charset="2"/>
                <a:buChar char="§"/>
              </a:pPr>
              <a:r>
                <a:rPr lang="en-US" altLang="tr-TR" sz="1200" b="1" dirty="0">
                  <a:latin typeface="Candara" pitchFamily="34" charset="0"/>
                  <a:cs typeface="Arial" charset="0"/>
                </a:rPr>
                <a:t> </a:t>
              </a:r>
              <a:r>
                <a:rPr lang="ru-RU" altLang="tr-TR" sz="1200" b="1" dirty="0">
                  <a:latin typeface="Candara" pitchFamily="34" charset="0"/>
                  <a:cs typeface="Arial" charset="0"/>
                </a:rPr>
                <a:t>Лимиты по гарантиям</a:t>
              </a:r>
            </a:p>
            <a:p>
              <a:pPr algn="l">
                <a:lnSpc>
                  <a:spcPct val="90000"/>
                </a:lnSpc>
              </a:pPr>
              <a:r>
                <a:rPr lang="ru-RU" altLang="tr-TR" sz="1200" b="1" dirty="0">
                  <a:latin typeface="Candara" pitchFamily="34" charset="0"/>
                  <a:cs typeface="Arial" charset="0"/>
                </a:rPr>
                <a:t>   по </a:t>
              </a:r>
              <a:r>
                <a:rPr lang="ru-RU" altLang="tr-TR" sz="1200" b="1" dirty="0" err="1">
                  <a:latin typeface="Candara" pitchFamily="34" charset="0"/>
                  <a:cs typeface="Arial" charset="0"/>
                </a:rPr>
                <a:t>перекредитованию</a:t>
              </a:r>
              <a:endParaRPr lang="en-US" altLang="tr-TR" sz="1200" b="1" dirty="0">
                <a:latin typeface="Candara" pitchFamily="34" charset="0"/>
                <a:cs typeface="Arial" charset="0"/>
              </a:endParaRPr>
            </a:p>
          </p:txBody>
        </p:sp>
        <p:sp>
          <p:nvSpPr>
            <p:cNvPr id="72" name="AutoShape 34"/>
            <p:cNvSpPr>
              <a:spLocks noChangeArrowheads="1"/>
            </p:cNvSpPr>
            <p:nvPr/>
          </p:nvSpPr>
          <p:spPr bwMode="blackGray">
            <a:xfrm rot="10793605" flipV="1">
              <a:off x="3563810" y="5112688"/>
              <a:ext cx="1143999" cy="525438"/>
            </a:xfrm>
            <a:prstGeom prst="rightArrow">
              <a:avLst>
                <a:gd name="adj1" fmla="val 46509"/>
                <a:gd name="adj2" fmla="val 37713"/>
              </a:avLst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96" name="AutoShape 12"/>
          <p:cNvSpPr>
            <a:spLocks noChangeArrowheads="1"/>
          </p:cNvSpPr>
          <p:nvPr/>
        </p:nvSpPr>
        <p:spPr bwMode="gray">
          <a:xfrm>
            <a:off x="3760704" y="5709688"/>
            <a:ext cx="1161340" cy="827563"/>
          </a:xfrm>
          <a:prstGeom prst="roundRect">
            <a:avLst>
              <a:gd name="adj" fmla="val 12699"/>
            </a:avLst>
          </a:prstGeom>
          <a:gradFill rotWithShape="1">
            <a:gsLst>
              <a:gs pos="0">
                <a:schemeClr val="hlink">
                  <a:gamma/>
                  <a:shade val="79216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23" name="Grup 22"/>
          <p:cNvGrpSpPr/>
          <p:nvPr/>
        </p:nvGrpSpPr>
        <p:grpSpPr>
          <a:xfrm>
            <a:off x="3821934" y="5727709"/>
            <a:ext cx="1031837" cy="790583"/>
            <a:chOff x="3588797" y="5912251"/>
            <a:chExt cx="1031837" cy="790583"/>
          </a:xfrm>
        </p:grpSpPr>
        <p:sp>
          <p:nvSpPr>
            <p:cNvPr id="92" name="AutoShape 17"/>
            <p:cNvSpPr>
              <a:spLocks noChangeArrowheads="1"/>
            </p:cNvSpPr>
            <p:nvPr/>
          </p:nvSpPr>
          <p:spPr bwMode="gray">
            <a:xfrm>
              <a:off x="3638122" y="5919595"/>
              <a:ext cx="982512" cy="78323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>
              <a:noFill/>
            </a:ln>
            <a:effectLst>
              <a:prstShdw prst="shdw18" dist="17961" dir="13500000">
                <a:srgbClr val="FFFF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99DEE7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5" name="Text Box 9"/>
            <p:cNvSpPr txBox="1">
              <a:spLocks noChangeArrowheads="1"/>
            </p:cNvSpPr>
            <p:nvPr/>
          </p:nvSpPr>
          <p:spPr bwMode="gray">
            <a:xfrm>
              <a:off x="3588797" y="5912251"/>
              <a:ext cx="1031360" cy="7848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ru-RU" altLang="tr-TR" sz="900" b="1" i="0" dirty="0">
                  <a:solidFill>
                    <a:srgbClr val="000000"/>
                  </a:solidFill>
                  <a:cs typeface="Arial" charset="0"/>
                </a:rPr>
                <a:t>Полномочия в части управления ликвидностью и долгом</a:t>
              </a:r>
              <a:endParaRPr lang="tr-TR" altLang="tr-TR" sz="900" b="1" i="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6199735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1" name="AutoShape 7"/>
          <p:cNvSpPr>
            <a:spLocks noChangeArrowheads="1"/>
          </p:cNvSpPr>
          <p:nvPr/>
        </p:nvSpPr>
        <p:spPr bwMode="ltGray">
          <a:xfrm>
            <a:off x="3486859" y="1669589"/>
            <a:ext cx="2959028" cy="1721411"/>
          </a:xfrm>
          <a:prstGeom prst="roundRect">
            <a:avLst>
              <a:gd name="adj" fmla="val 12699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32" name="Oval 8"/>
          <p:cNvSpPr>
            <a:spLocks noChangeArrowheads="1"/>
          </p:cNvSpPr>
          <p:nvPr/>
        </p:nvSpPr>
        <p:spPr bwMode="ltGray">
          <a:xfrm>
            <a:off x="3896345" y="1558548"/>
            <a:ext cx="477837" cy="487363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 sz="2000" b="1"/>
          </a:p>
        </p:txBody>
      </p:sp>
      <p:sp>
        <p:nvSpPr>
          <p:cNvPr id="77833" name="AutoShape 9"/>
          <p:cNvSpPr>
            <a:spLocks noChangeArrowheads="1"/>
          </p:cNvSpPr>
          <p:nvPr/>
        </p:nvSpPr>
        <p:spPr bwMode="ltGray">
          <a:xfrm>
            <a:off x="210487" y="1757094"/>
            <a:ext cx="3077406" cy="1696413"/>
          </a:xfrm>
          <a:prstGeom prst="roundRect">
            <a:avLst>
              <a:gd name="adj" fmla="val 12699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chemeClr val="fol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34" name="Oval 10"/>
          <p:cNvSpPr>
            <a:spLocks noChangeArrowheads="1"/>
          </p:cNvSpPr>
          <p:nvPr/>
        </p:nvSpPr>
        <p:spPr bwMode="ltGray">
          <a:xfrm>
            <a:off x="495920" y="1530766"/>
            <a:ext cx="477838" cy="487363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 sz="2000" b="1"/>
          </a:p>
        </p:txBody>
      </p:sp>
      <p:sp>
        <p:nvSpPr>
          <p:cNvPr id="77835" name="Rectangle 121"/>
          <p:cNvSpPr>
            <a:spLocks noGrp="1" noChangeArrowheads="1"/>
          </p:cNvSpPr>
          <p:nvPr>
            <p:ph type="title" idx="4294967295"/>
          </p:nvPr>
        </p:nvSpPr>
        <p:spPr>
          <a:xfrm>
            <a:off x="684253" y="248581"/>
            <a:ext cx="8279079" cy="957262"/>
          </a:xfrm>
        </p:spPr>
        <p:txBody>
          <a:bodyPr/>
          <a:lstStyle/>
          <a:p>
            <a:r>
              <a:rPr lang="ru-RU" altLang="tr-TR" sz="2800" dirty="0">
                <a:latin typeface="Calibri" panose="020F0502020204030204" pitchFamily="34" charset="0"/>
              </a:rPr>
              <a:t>Меры, предпринятые для ограничения последствий пандемии</a:t>
            </a:r>
            <a:r>
              <a:rPr lang="tr-TR" altLang="tr-TR" sz="2800" dirty="0">
                <a:latin typeface="Calibri" panose="020F0502020204030204" pitchFamily="34" charset="0"/>
              </a:rPr>
              <a:t> </a:t>
            </a:r>
            <a:br>
              <a:rPr lang="tr-TR" altLang="tr-TR" sz="3200" dirty="0">
                <a:latin typeface="Calibri" panose="020F0502020204030204" pitchFamily="34" charset="0"/>
              </a:rPr>
            </a:br>
            <a:endParaRPr lang="en-US" altLang="tr-TR" sz="3200" dirty="0">
              <a:latin typeface="Calibri" panose="020F0502020204030204" pitchFamily="34" charset="0"/>
            </a:endParaRPr>
          </a:p>
        </p:txBody>
      </p:sp>
      <p:sp>
        <p:nvSpPr>
          <p:cNvPr id="77839" name="AutoShape 15"/>
          <p:cNvSpPr>
            <a:spLocks noChangeArrowheads="1"/>
          </p:cNvSpPr>
          <p:nvPr/>
        </p:nvSpPr>
        <p:spPr bwMode="gray">
          <a:xfrm>
            <a:off x="337170" y="2128026"/>
            <a:ext cx="2759075" cy="126240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  <a:effectLst>
            <a:prstShdw prst="shdw18" dist="17961" dir="13500000">
              <a:srgbClr val="FF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99DEE7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40" name="Text Box 18"/>
          <p:cNvSpPr txBox="1">
            <a:spLocks noChangeArrowheads="1"/>
          </p:cNvSpPr>
          <p:nvPr/>
        </p:nvSpPr>
        <p:spPr bwMode="black">
          <a:xfrm>
            <a:off x="590376" y="1773283"/>
            <a:ext cx="2971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tr-TR" sz="1200" b="1" dirty="0">
                <a:solidFill>
                  <a:schemeClr val="bg1"/>
                </a:solidFill>
                <a:latin typeface="Candara" pitchFamily="34" charset="0"/>
                <a:cs typeface="Arial" charset="0"/>
              </a:rPr>
              <a:t>Меры  на стороне бюджета</a:t>
            </a:r>
            <a:endParaRPr lang="en-US" altLang="tr-TR" sz="1200" b="1" dirty="0">
              <a:solidFill>
                <a:schemeClr val="bg1"/>
              </a:solidFill>
              <a:latin typeface="Candara" pitchFamily="34" charset="0"/>
              <a:cs typeface="Arial" charset="0"/>
            </a:endParaRPr>
          </a:p>
        </p:txBody>
      </p:sp>
      <p:sp>
        <p:nvSpPr>
          <p:cNvPr id="77841" name="Text Box 9"/>
          <p:cNvSpPr txBox="1">
            <a:spLocks noChangeArrowheads="1"/>
          </p:cNvSpPr>
          <p:nvPr/>
        </p:nvSpPr>
        <p:spPr bwMode="gray">
          <a:xfrm>
            <a:off x="261355" y="2094007"/>
            <a:ext cx="3295177" cy="195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ru-RU" altLang="tr-T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Отсрочка уплаты налогов и социальных взносов </a:t>
            </a:r>
          </a:p>
          <a:p>
            <a:pPr algn="l"/>
            <a:r>
              <a:rPr lang="ru-RU" altLang="tr-T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       для некоторых отраслей и МП</a:t>
            </a:r>
            <a:endParaRPr lang="tr-TR" altLang="tr-TR" sz="900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ru-RU" altLang="tr-T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Снижение НДС для некоторых отраслей</a:t>
            </a:r>
            <a:endParaRPr lang="tr-TR" altLang="tr-TR" sz="900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ru-RU" altLang="tr-T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Материальная помощь 5,5 млн малоимущих семей</a:t>
            </a:r>
            <a:endParaRPr lang="tr-TR" altLang="tr-TR" sz="900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ru-RU" altLang="tr-T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Увеличение минимального размера месячной пенсии</a:t>
            </a:r>
            <a:r>
              <a:rPr lang="en-US" altLang="tr-T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 </a:t>
            </a:r>
            <a:endParaRPr lang="tr-TR" altLang="tr-TR" sz="900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ru-RU" altLang="tr-T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Премии работникам сферы общественного здравоохранения</a:t>
            </a:r>
            <a:endParaRPr lang="tr-TR" altLang="tr-TR" sz="900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ru-RU" altLang="tr-T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Пакет мер поддержки МСП</a:t>
            </a:r>
            <a:endParaRPr lang="tr-TR" altLang="tr-TR" sz="900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ru-RU" altLang="tr-T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Прочее</a:t>
            </a:r>
            <a:r>
              <a:rPr lang="tr-TR" altLang="tr-T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tr-TR" altLang="tr-TR" sz="1000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altLang="tr-TR" sz="1000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  <a:p>
            <a:endParaRPr lang="tr-TR" altLang="tr-TR" sz="1000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  <a:p>
            <a:endParaRPr lang="en-US" altLang="tr-TR" sz="1000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</p:txBody>
      </p:sp>
      <p:sp>
        <p:nvSpPr>
          <p:cNvPr id="77845" name="AutoShape 21"/>
          <p:cNvSpPr>
            <a:spLocks noChangeArrowheads="1"/>
          </p:cNvSpPr>
          <p:nvPr/>
        </p:nvSpPr>
        <p:spPr bwMode="gray">
          <a:xfrm>
            <a:off x="3585003" y="2150859"/>
            <a:ext cx="2681127" cy="1073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  <a:effectLst>
            <a:prstShdw prst="shdw18" dist="17961" dir="13500000">
              <a:srgbClr val="FF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99DEE7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46" name="Text Box 18"/>
          <p:cNvSpPr txBox="1">
            <a:spLocks noChangeArrowheads="1"/>
          </p:cNvSpPr>
          <p:nvPr/>
        </p:nvSpPr>
        <p:spPr bwMode="black">
          <a:xfrm>
            <a:off x="3616858" y="1669589"/>
            <a:ext cx="31199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ru-RU" altLang="tr-TR" sz="1400" b="1" dirty="0">
                <a:solidFill>
                  <a:schemeClr val="bg1"/>
                </a:solidFill>
                <a:latin typeface="Candara" pitchFamily="34" charset="0"/>
                <a:cs typeface="Arial" charset="0"/>
              </a:rPr>
              <a:t>Меры ФССБ </a:t>
            </a:r>
          </a:p>
          <a:p>
            <a:pPr eaLnBrk="1" hangingPunct="1">
              <a:spcBef>
                <a:spcPts val="0"/>
              </a:spcBef>
            </a:pPr>
            <a:r>
              <a:rPr lang="ru-RU" altLang="tr-TR" sz="1400" b="1" dirty="0">
                <a:solidFill>
                  <a:schemeClr val="bg1"/>
                </a:solidFill>
                <a:latin typeface="Candara" pitchFamily="34" charset="0"/>
                <a:cs typeface="Arial" charset="0"/>
              </a:rPr>
              <a:t>в области занятости</a:t>
            </a:r>
            <a:endParaRPr lang="en-US" altLang="tr-TR" sz="1400" b="1" dirty="0">
              <a:solidFill>
                <a:schemeClr val="bg1"/>
              </a:solidFill>
              <a:latin typeface="Candara" pitchFamily="34" charset="0"/>
              <a:cs typeface="Arial" charset="0"/>
            </a:endParaRPr>
          </a:p>
        </p:txBody>
      </p:sp>
      <p:sp>
        <p:nvSpPr>
          <p:cNvPr id="77847" name="Text Box 9"/>
          <p:cNvSpPr txBox="1">
            <a:spLocks noChangeArrowheads="1"/>
          </p:cNvSpPr>
          <p:nvPr/>
        </p:nvSpPr>
        <p:spPr bwMode="gray">
          <a:xfrm>
            <a:off x="3616858" y="2236355"/>
            <a:ext cx="278394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altLang="tr-T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Краткосрочные выплаты для сохранения занятости</a:t>
            </a:r>
            <a:r>
              <a:rPr lang="tr-TR" altLang="tr-T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altLang="tr-T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Выплаты в поддержку заработной платы</a:t>
            </a:r>
            <a:endParaRPr lang="tr-TR" altLang="tr-TR" sz="900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altLang="tr-T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Пособия по безработице</a:t>
            </a:r>
            <a:r>
              <a:rPr lang="tr-TR" altLang="tr-T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altLang="tr-T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Поддержка минимальной заработной платы</a:t>
            </a:r>
            <a:endParaRPr lang="tr-TR" altLang="tr-TR" sz="900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altLang="tr-T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Прочее</a:t>
            </a:r>
            <a:endParaRPr lang="en-US" altLang="tr-TR" sz="900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</p:txBody>
      </p:sp>
      <p:sp>
        <p:nvSpPr>
          <p:cNvPr id="77848" name="Text Box 24"/>
          <p:cNvSpPr txBox="1">
            <a:spLocks noChangeArrowheads="1"/>
          </p:cNvSpPr>
          <p:nvPr/>
        </p:nvSpPr>
        <p:spPr bwMode="auto">
          <a:xfrm>
            <a:off x="565037" y="1565691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r-TR" sz="2000" b="1" dirty="0"/>
              <a:t>1</a:t>
            </a:r>
          </a:p>
        </p:txBody>
      </p:sp>
      <p:sp>
        <p:nvSpPr>
          <p:cNvPr id="77849" name="Text Box 25"/>
          <p:cNvSpPr txBox="1">
            <a:spLocks noChangeArrowheads="1"/>
          </p:cNvSpPr>
          <p:nvPr/>
        </p:nvSpPr>
        <p:spPr bwMode="auto">
          <a:xfrm>
            <a:off x="3994037" y="1609724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r-TR" sz="2000" b="1" dirty="0"/>
              <a:t>2</a:t>
            </a:r>
          </a:p>
        </p:txBody>
      </p:sp>
      <p:grpSp>
        <p:nvGrpSpPr>
          <p:cNvPr id="3" name="Grup 2"/>
          <p:cNvGrpSpPr/>
          <p:nvPr/>
        </p:nvGrpSpPr>
        <p:grpSpPr>
          <a:xfrm>
            <a:off x="6506212" y="1530766"/>
            <a:ext cx="2699980" cy="2354913"/>
            <a:chOff x="2853480" y="3882171"/>
            <a:chExt cx="3514181" cy="2354913"/>
          </a:xfrm>
        </p:grpSpPr>
        <p:sp>
          <p:nvSpPr>
            <p:cNvPr id="77828" name="AutoShape 4"/>
            <p:cNvSpPr>
              <a:spLocks noChangeArrowheads="1"/>
            </p:cNvSpPr>
            <p:nvPr/>
          </p:nvSpPr>
          <p:spPr bwMode="ltGray">
            <a:xfrm>
              <a:off x="2853480" y="4123471"/>
              <a:ext cx="3437049" cy="1600200"/>
            </a:xfrm>
            <a:prstGeom prst="roundRect">
              <a:avLst>
                <a:gd name="adj" fmla="val 12699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7829" name="Oval 5"/>
            <p:cNvSpPr>
              <a:spLocks noChangeArrowheads="1"/>
            </p:cNvSpPr>
            <p:nvPr/>
          </p:nvSpPr>
          <p:spPr bwMode="ltGray">
            <a:xfrm>
              <a:off x="3090128" y="3882171"/>
              <a:ext cx="553400" cy="487363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 sz="2000" b="1"/>
            </a:p>
          </p:txBody>
        </p:sp>
        <p:sp>
          <p:nvSpPr>
            <p:cNvPr id="77836" name="AutoShape 12"/>
            <p:cNvSpPr>
              <a:spLocks noChangeArrowheads="1"/>
            </p:cNvSpPr>
            <p:nvPr/>
          </p:nvSpPr>
          <p:spPr bwMode="gray">
            <a:xfrm>
              <a:off x="3082912" y="4446979"/>
              <a:ext cx="3117902" cy="117790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>
              <a:noFill/>
            </a:ln>
            <a:effectLst>
              <a:prstShdw prst="shdw18" dist="17961" dir="13500000">
                <a:srgbClr val="FFFF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99DEE7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7837" name="Text Box 18"/>
            <p:cNvSpPr txBox="1">
              <a:spLocks noChangeArrowheads="1"/>
            </p:cNvSpPr>
            <p:nvPr/>
          </p:nvSpPr>
          <p:spPr bwMode="black">
            <a:xfrm>
              <a:off x="3232166" y="4120820"/>
              <a:ext cx="28194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tr-TR" altLang="tr-TR" sz="1600" b="1" dirty="0">
                  <a:solidFill>
                    <a:schemeClr val="bg1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ru-RU" altLang="tr-TR" sz="1200" b="1" dirty="0">
                  <a:solidFill>
                    <a:schemeClr val="bg1"/>
                  </a:solidFill>
                  <a:latin typeface="Candara" pitchFamily="34" charset="0"/>
                  <a:cs typeface="Arial" charset="0"/>
                </a:rPr>
                <a:t>Меры на стороне кредита</a:t>
              </a:r>
              <a:endParaRPr lang="en-US" altLang="tr-TR" sz="1200" b="1" dirty="0">
                <a:solidFill>
                  <a:schemeClr val="bg1"/>
                </a:solidFill>
                <a:latin typeface="Candara" pitchFamily="34" charset="0"/>
                <a:cs typeface="Arial" charset="0"/>
              </a:endParaRPr>
            </a:p>
          </p:txBody>
        </p:sp>
        <p:sp>
          <p:nvSpPr>
            <p:cNvPr id="77838" name="Text Box 9"/>
            <p:cNvSpPr txBox="1">
              <a:spLocks noChangeArrowheads="1"/>
            </p:cNvSpPr>
            <p:nvPr/>
          </p:nvSpPr>
          <p:spPr bwMode="gray">
            <a:xfrm>
              <a:off x="3075186" y="4451980"/>
              <a:ext cx="3292475" cy="1785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ru-RU" altLang="tr-TR" sz="9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Отсрочка погашения кредитов в госбанках</a:t>
              </a:r>
              <a:r>
                <a:rPr lang="en-US" altLang="tr-TR" sz="9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</a:t>
              </a:r>
              <a:endParaRPr lang="tr-TR" altLang="tr-T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ru-RU" altLang="tr-TR" sz="9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Государственные гарантии оборотного капитала под низкий процент для поддержки компаний</a:t>
              </a:r>
              <a:endParaRPr lang="tr-TR" altLang="tr-T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ru-RU" altLang="tr-TR" sz="9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Увеличение лимитов Фонда кредитных гарантий</a:t>
              </a:r>
              <a:endParaRPr lang="tr-TR" altLang="tr-T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ru-RU" altLang="tr-TR" sz="9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Прочее</a:t>
              </a:r>
              <a:endParaRPr lang="tr-TR" altLang="tr-T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endParaRPr lang="tr-TR" altLang="tr-TR" sz="12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endParaRPr lang="tr-TR" altLang="tr-TR" sz="12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  <a:p>
              <a:endParaRPr lang="en-US" altLang="tr-TR" sz="14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</p:txBody>
        </p:sp>
        <p:sp>
          <p:nvSpPr>
            <p:cNvPr id="77850" name="Text Box 26"/>
            <p:cNvSpPr txBox="1">
              <a:spLocks noChangeArrowheads="1"/>
            </p:cNvSpPr>
            <p:nvPr/>
          </p:nvSpPr>
          <p:spPr bwMode="auto">
            <a:xfrm>
              <a:off x="3200034" y="3922382"/>
              <a:ext cx="32543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sz="2000" b="1" dirty="0"/>
                <a:t>3</a:t>
              </a:r>
            </a:p>
          </p:txBody>
        </p:sp>
      </p:grpSp>
      <p:sp>
        <p:nvSpPr>
          <p:cNvPr id="4" name="Metin kutusu 3"/>
          <p:cNvSpPr txBox="1"/>
          <p:nvPr/>
        </p:nvSpPr>
        <p:spPr>
          <a:xfrm>
            <a:off x="337170" y="1025601"/>
            <a:ext cx="3504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Меры финансового характера</a:t>
            </a:r>
            <a:endParaRPr lang="tr-TR" sz="16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Metin kutusu 23"/>
          <p:cNvSpPr txBox="1"/>
          <p:nvPr/>
        </p:nvSpPr>
        <p:spPr>
          <a:xfrm>
            <a:off x="337170" y="4631389"/>
            <a:ext cx="3320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</a:t>
            </a:r>
            <a:r>
              <a:rPr lang="tr-TR" sz="16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Меры в области регулирования</a:t>
            </a:r>
            <a:endParaRPr lang="tr-TR" sz="16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blackGray">
          <a:xfrm rot="5400000" flipV="1">
            <a:off x="1165563" y="3441405"/>
            <a:ext cx="557260" cy="586133"/>
          </a:xfrm>
          <a:prstGeom prst="rightArrow">
            <a:avLst>
              <a:gd name="adj1" fmla="val 46509"/>
              <a:gd name="adj2" fmla="val 37713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6" name="AutoShape 34"/>
          <p:cNvSpPr>
            <a:spLocks noChangeArrowheads="1"/>
          </p:cNvSpPr>
          <p:nvPr/>
        </p:nvSpPr>
        <p:spPr bwMode="blackGray">
          <a:xfrm rot="5400000" flipV="1">
            <a:off x="4539989" y="3324489"/>
            <a:ext cx="661193" cy="525438"/>
          </a:xfrm>
          <a:prstGeom prst="rightArrow">
            <a:avLst>
              <a:gd name="adj1" fmla="val 46509"/>
              <a:gd name="adj2" fmla="val 37713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7" name="AutoShape 34"/>
          <p:cNvSpPr>
            <a:spLocks noChangeArrowheads="1"/>
          </p:cNvSpPr>
          <p:nvPr/>
        </p:nvSpPr>
        <p:spPr bwMode="blackGray">
          <a:xfrm rot="5400000" flipV="1">
            <a:off x="7700372" y="3313537"/>
            <a:ext cx="536289" cy="525438"/>
          </a:xfrm>
          <a:prstGeom prst="rightArrow">
            <a:avLst>
              <a:gd name="adj1" fmla="val 46509"/>
              <a:gd name="adj2" fmla="val 37713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" name="Metin kutusu 27"/>
          <p:cNvSpPr txBox="1"/>
          <p:nvPr/>
        </p:nvSpPr>
        <p:spPr>
          <a:xfrm>
            <a:off x="234015" y="3954173"/>
            <a:ext cx="2263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</a:rPr>
              <a:t>Прямое влияние на государственный бюджет и остаток ликвидности</a:t>
            </a:r>
            <a:r>
              <a:rPr lang="tr-TR" sz="1200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29" name="Metin kutusu 28"/>
          <p:cNvSpPr txBox="1"/>
          <p:nvPr/>
        </p:nvSpPr>
        <p:spPr>
          <a:xfrm>
            <a:off x="3872418" y="3838948"/>
            <a:ext cx="21062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</a:rPr>
              <a:t>Воздействие на спрос на государственные облигации со стороны Фонда страхования на случай безработицы (ФССБ)</a:t>
            </a:r>
            <a:endParaRPr lang="tr-TR" sz="1200" b="1" dirty="0">
              <a:solidFill>
                <a:srgbClr val="C00000"/>
              </a:solidFill>
            </a:endParaRPr>
          </a:p>
          <a:p>
            <a:endParaRPr lang="tr-TR" sz="1200" b="1" dirty="0">
              <a:solidFill>
                <a:srgbClr val="C00000"/>
              </a:solidFill>
            </a:endParaRPr>
          </a:p>
        </p:txBody>
      </p:sp>
      <p:sp>
        <p:nvSpPr>
          <p:cNvPr id="30" name="Metin kutusu 29"/>
          <p:cNvSpPr txBox="1"/>
          <p:nvPr/>
        </p:nvSpPr>
        <p:spPr>
          <a:xfrm>
            <a:off x="6364199" y="3734471"/>
            <a:ext cx="26274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</a:rPr>
              <a:t>Не оказали непосредственного воздействия на управление государственной ликвидностью и долгом</a:t>
            </a:r>
            <a:r>
              <a:rPr lang="tr-TR" sz="1200" b="1" dirty="0">
                <a:solidFill>
                  <a:srgbClr val="C00000"/>
                </a:solidFill>
              </a:rPr>
              <a:t> </a:t>
            </a:r>
          </a:p>
          <a:p>
            <a:endParaRPr lang="tr-TR" sz="1200" b="1" dirty="0">
              <a:solidFill>
                <a:srgbClr val="C00000"/>
              </a:solidFill>
            </a:endParaRPr>
          </a:p>
          <a:p>
            <a:r>
              <a:rPr lang="ru-RU" sz="1200" b="1" dirty="0">
                <a:solidFill>
                  <a:srgbClr val="C00000"/>
                </a:solidFill>
              </a:rPr>
              <a:t>Усилили структуру капитала госбанков за счёт специальных переданных облигаций</a:t>
            </a:r>
            <a:r>
              <a:rPr lang="tr-TR" sz="1200" b="1" dirty="0">
                <a:solidFill>
                  <a:srgbClr val="C00000"/>
                </a:solidFill>
              </a:rPr>
              <a:t> </a:t>
            </a:r>
          </a:p>
        </p:txBody>
      </p:sp>
      <p:grpSp>
        <p:nvGrpSpPr>
          <p:cNvPr id="32" name="Grup 31"/>
          <p:cNvGrpSpPr/>
          <p:nvPr/>
        </p:nvGrpSpPr>
        <p:grpSpPr>
          <a:xfrm>
            <a:off x="890476" y="5065020"/>
            <a:ext cx="7566178" cy="1629810"/>
            <a:chOff x="856285" y="1828800"/>
            <a:chExt cx="7566178" cy="1852123"/>
          </a:xfrm>
        </p:grpSpPr>
        <p:sp>
          <p:nvSpPr>
            <p:cNvPr id="33" name="AutoShape 7"/>
            <p:cNvSpPr>
              <a:spLocks noChangeArrowheads="1"/>
            </p:cNvSpPr>
            <p:nvPr/>
          </p:nvSpPr>
          <p:spPr bwMode="ltGray">
            <a:xfrm>
              <a:off x="4572000" y="2057400"/>
              <a:ext cx="3850463" cy="1600200"/>
            </a:xfrm>
            <a:prstGeom prst="roundRect">
              <a:avLst>
                <a:gd name="adj" fmla="val 12699"/>
              </a:avLst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accent2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4" name="Oval 8"/>
            <p:cNvSpPr>
              <a:spLocks noChangeArrowheads="1"/>
            </p:cNvSpPr>
            <p:nvPr/>
          </p:nvSpPr>
          <p:spPr bwMode="ltGray">
            <a:xfrm>
              <a:off x="4779963" y="1828800"/>
              <a:ext cx="477837" cy="487363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 sz="2000" b="1"/>
            </a:p>
          </p:txBody>
        </p:sp>
        <p:sp>
          <p:nvSpPr>
            <p:cNvPr id="35" name="AutoShape 9"/>
            <p:cNvSpPr>
              <a:spLocks noChangeArrowheads="1"/>
            </p:cNvSpPr>
            <p:nvPr/>
          </p:nvSpPr>
          <p:spPr bwMode="ltGray">
            <a:xfrm>
              <a:off x="856285" y="2039938"/>
              <a:ext cx="3487116" cy="1600200"/>
            </a:xfrm>
            <a:prstGeom prst="roundRect">
              <a:avLst>
                <a:gd name="adj" fmla="val 12699"/>
              </a:avLst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folHlink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6" name="Oval 10"/>
            <p:cNvSpPr>
              <a:spLocks noChangeArrowheads="1"/>
            </p:cNvSpPr>
            <p:nvPr/>
          </p:nvSpPr>
          <p:spPr bwMode="ltGray">
            <a:xfrm>
              <a:off x="1219200" y="1828800"/>
              <a:ext cx="477838" cy="487363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 sz="2000" b="1"/>
            </a:p>
          </p:txBody>
        </p:sp>
        <p:sp>
          <p:nvSpPr>
            <p:cNvPr id="37" name="AutoShape 15"/>
            <p:cNvSpPr>
              <a:spLocks noChangeArrowheads="1"/>
            </p:cNvSpPr>
            <p:nvPr/>
          </p:nvSpPr>
          <p:spPr bwMode="gray">
            <a:xfrm>
              <a:off x="1071563" y="2468563"/>
              <a:ext cx="3146425" cy="107791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>
              <a:noFill/>
            </a:ln>
            <a:effectLst>
              <a:prstShdw prst="shdw18" dist="17961" dir="13500000">
                <a:srgbClr val="FFFF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99DEE7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8" name="Text Box 18"/>
            <p:cNvSpPr txBox="1">
              <a:spLocks noChangeArrowheads="1"/>
            </p:cNvSpPr>
            <p:nvPr/>
          </p:nvSpPr>
          <p:spPr bwMode="black">
            <a:xfrm>
              <a:off x="1422680" y="2035778"/>
              <a:ext cx="2971800" cy="3847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tr-TR" sz="1600" b="1" dirty="0">
                  <a:solidFill>
                    <a:schemeClr val="bg1"/>
                  </a:solidFill>
                  <a:latin typeface="Candara" pitchFamily="34" charset="0"/>
                  <a:cs typeface="Arial" charset="0"/>
                </a:rPr>
                <a:t>Меры Центрального банка</a:t>
              </a:r>
              <a:endParaRPr lang="en-US" altLang="tr-TR" sz="1600" b="1" dirty="0">
                <a:solidFill>
                  <a:schemeClr val="bg1"/>
                </a:solidFill>
                <a:latin typeface="Candara" pitchFamily="34" charset="0"/>
                <a:cs typeface="Arial" charset="0"/>
              </a:endParaRPr>
            </a:p>
          </p:txBody>
        </p:sp>
        <p:sp>
          <p:nvSpPr>
            <p:cNvPr id="39" name="Text Box 9"/>
            <p:cNvSpPr txBox="1">
              <a:spLocks noChangeArrowheads="1"/>
            </p:cNvSpPr>
            <p:nvPr/>
          </p:nvSpPr>
          <p:spPr bwMode="gray">
            <a:xfrm>
              <a:off x="939567" y="2474256"/>
              <a:ext cx="3527658" cy="12066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ru-RU" sz="9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Увеличение лимитов непосредственной покупки</a:t>
              </a:r>
              <a:r>
                <a:rPr lang="tr-TR" sz="9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</a:t>
              </a: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ru-RU" altLang="tr-TR" sz="9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Специальный фонд для приобретения казначейских ЦБ,  которые держит ФССБ</a:t>
              </a:r>
              <a:endParaRPr lang="en-US" altLang="tr-T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ru-RU" altLang="tr-TR" sz="9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Введение аукционов </a:t>
              </a:r>
              <a:r>
                <a:rPr lang="en-US" altLang="tr-TR" sz="9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1 3</a:t>
              </a:r>
              <a:r>
                <a:rPr lang="ru-RU" altLang="tr-TR" sz="9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-</a:t>
              </a:r>
              <a:r>
                <a:rPr lang="en-US" altLang="tr-TR" sz="9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ru-RU" altLang="tr-TR" sz="9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и</a:t>
              </a:r>
              <a:r>
                <a:rPr lang="en-US" altLang="tr-TR" sz="9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6</a:t>
              </a:r>
              <a:r>
                <a:rPr lang="ru-RU" altLang="tr-TR" sz="9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-месячных валютных свопов</a:t>
              </a:r>
              <a:endParaRPr lang="tr-TR" altLang="tr-T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ru-RU" altLang="tr-TR" sz="9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Предоставление ликвидности экспортёрам</a:t>
              </a:r>
              <a:endParaRPr lang="tr-TR" altLang="tr-T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ru-RU" altLang="tr-TR" sz="9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Прочее</a:t>
              </a:r>
              <a:endParaRPr lang="tr-TR" altLang="tr-T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  <a:p>
              <a:endParaRPr lang="en-US" altLang="tr-T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</p:txBody>
        </p:sp>
        <p:sp>
          <p:nvSpPr>
            <p:cNvPr id="40" name="AutoShape 21"/>
            <p:cNvSpPr>
              <a:spLocks noChangeArrowheads="1"/>
            </p:cNvSpPr>
            <p:nvPr/>
          </p:nvSpPr>
          <p:spPr bwMode="gray">
            <a:xfrm>
              <a:off x="4678363" y="2486025"/>
              <a:ext cx="3322637" cy="107315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>
              <a:noFill/>
            </a:ln>
            <a:effectLst>
              <a:prstShdw prst="shdw18" dist="17961" dir="13500000">
                <a:srgbClr val="FFFF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99DEE7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1" name="Text Box 18"/>
            <p:cNvSpPr txBox="1">
              <a:spLocks noChangeArrowheads="1"/>
            </p:cNvSpPr>
            <p:nvPr/>
          </p:nvSpPr>
          <p:spPr bwMode="black">
            <a:xfrm>
              <a:off x="4785500" y="2071408"/>
              <a:ext cx="3636963" cy="664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tr-TR" sz="1600" b="1" dirty="0">
                  <a:solidFill>
                    <a:schemeClr val="bg1"/>
                  </a:solidFill>
                  <a:latin typeface="Candara" pitchFamily="34" charset="0"/>
                  <a:cs typeface="Arial" charset="0"/>
                </a:rPr>
                <a:t>Меры органа банковского надзора</a:t>
              </a:r>
              <a:r>
                <a:rPr lang="tr-TR" altLang="tr-TR" sz="1600" b="1" dirty="0">
                  <a:solidFill>
                    <a:schemeClr val="bg1"/>
                  </a:solidFill>
                  <a:latin typeface="Candara" pitchFamily="34" charset="0"/>
                  <a:cs typeface="Arial" charset="0"/>
                </a:rPr>
                <a:t>. </a:t>
              </a:r>
              <a:r>
                <a:rPr lang="tr-TR" altLang="tr-TR" sz="1600" b="1" dirty="0" err="1">
                  <a:solidFill>
                    <a:schemeClr val="bg1"/>
                  </a:solidFill>
                  <a:latin typeface="Candara" pitchFamily="34" charset="0"/>
                  <a:cs typeface="Arial" charset="0"/>
                </a:rPr>
                <a:t>Measures</a:t>
              </a:r>
              <a:endParaRPr lang="en-US" altLang="tr-TR" sz="1600" b="1" dirty="0">
                <a:solidFill>
                  <a:schemeClr val="bg1"/>
                </a:solidFill>
                <a:latin typeface="Candara" pitchFamily="34" charset="0"/>
                <a:cs typeface="Arial" charset="0"/>
              </a:endParaRPr>
            </a:p>
          </p:txBody>
        </p:sp>
        <p:sp>
          <p:nvSpPr>
            <p:cNvPr id="42" name="Text Box 9"/>
            <p:cNvSpPr txBox="1">
              <a:spLocks noChangeArrowheads="1"/>
            </p:cNvSpPr>
            <p:nvPr/>
          </p:nvSpPr>
          <p:spPr bwMode="gray">
            <a:xfrm>
              <a:off x="4714875" y="2470626"/>
              <a:ext cx="3219450" cy="12066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ru-RU" altLang="tr-TR" sz="9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Новое значение «соотношения собственного и заёмного капитала», чтобы ускорить поступление средств в реальный сектор экономики</a:t>
              </a:r>
              <a:endParaRPr lang="en-US" altLang="tr-T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ru-RU" altLang="tr-TR" sz="9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Временное освобождение банков от требований к нормативам ликвидности</a:t>
              </a:r>
              <a:r>
                <a:rPr lang="en-US" altLang="tr-TR" sz="9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</a:t>
              </a:r>
              <a:endParaRPr lang="tr-TR" altLang="tr-T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ru-RU" altLang="tr-TR" sz="9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Показатели расчёта достаточности капитала</a:t>
              </a:r>
              <a:endParaRPr lang="tr-TR" altLang="tr-T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ru-RU" altLang="tr-TR" sz="9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Прочее</a:t>
              </a:r>
              <a:endParaRPr lang="en-US" altLang="tr-T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</p:txBody>
        </p:sp>
        <p:sp>
          <p:nvSpPr>
            <p:cNvPr id="43" name="Text Box 24"/>
            <p:cNvSpPr txBox="1">
              <a:spLocks noChangeArrowheads="1"/>
            </p:cNvSpPr>
            <p:nvPr/>
          </p:nvSpPr>
          <p:spPr bwMode="auto">
            <a:xfrm>
              <a:off x="1295400" y="1866900"/>
              <a:ext cx="32543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sz="2000" b="1"/>
                <a:t>1</a:t>
              </a:r>
            </a:p>
          </p:txBody>
        </p:sp>
        <p:sp>
          <p:nvSpPr>
            <p:cNvPr id="44" name="Text Box 25"/>
            <p:cNvSpPr txBox="1">
              <a:spLocks noChangeArrowheads="1"/>
            </p:cNvSpPr>
            <p:nvPr/>
          </p:nvSpPr>
          <p:spPr bwMode="auto">
            <a:xfrm>
              <a:off x="4857750" y="1866900"/>
              <a:ext cx="32543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sz="2000" b="1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1103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35482"/>
            <a:ext cx="7924800" cy="778098"/>
          </a:xfrm>
        </p:spPr>
        <p:txBody>
          <a:bodyPr/>
          <a:lstStyle/>
          <a:p>
            <a:r>
              <a:rPr lang="ru-RU" altLang="tr-TR" sz="3200" dirty="0">
                <a:latin typeface="Corbel" pitchFamily="34" charset="0"/>
                <a:cs typeface="Arial" charset="0"/>
              </a:rPr>
              <a:t>Координация управления ликвидностью и долгом в условиях пандемии</a:t>
            </a:r>
            <a:endParaRPr lang="en-US" altLang="tr-TR" sz="3200" dirty="0">
              <a:latin typeface="Corbel" pitchFamily="34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tr-TR" dirty="0">
                <a:latin typeface="Calibri" panose="020F0502020204030204" pitchFamily="34" charset="0"/>
              </a:rPr>
              <a:t>   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56738" y="1199928"/>
            <a:ext cx="385604" cy="398939"/>
            <a:chOff x="2146300" y="2165350"/>
            <a:chExt cx="550863" cy="569913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834385" y="1052875"/>
            <a:ext cx="86031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400" dirty="0">
                <a:latin typeface="Calibri" panose="020F0502020204030204" pitchFamily="34" charset="0"/>
              </a:rPr>
              <a:t>Увязка действующего ориентира в части активной реализации политики буфера ликвидности и стратегии заимствований позволила войти в период пандемии со сравнительно прочной финансовой позицией и снизила возможную уязвимость системы УГФ вследствие пандемии</a:t>
            </a:r>
            <a:r>
              <a:rPr lang="tr-TR" sz="1400" dirty="0">
                <a:latin typeface="Calibri" panose="020F0502020204030204" pitchFamily="34" charset="0"/>
              </a:rPr>
              <a:t> Covid-19</a:t>
            </a:r>
            <a:r>
              <a:rPr lang="ru-RU" sz="1400" dirty="0">
                <a:latin typeface="Calibri" panose="020F0502020204030204" pitchFamily="34" charset="0"/>
              </a:rPr>
              <a:t>.</a:t>
            </a:r>
            <a:endParaRPr lang="tr-TR" sz="1400" dirty="0">
              <a:latin typeface="Calibri" panose="020F0502020204030204" pitchFamily="34" charset="0"/>
            </a:endParaRPr>
          </a:p>
        </p:txBody>
      </p:sp>
      <p:grpSp>
        <p:nvGrpSpPr>
          <p:cNvPr id="7" name="Group 10"/>
          <p:cNvGrpSpPr/>
          <p:nvPr/>
        </p:nvGrpSpPr>
        <p:grpSpPr>
          <a:xfrm>
            <a:off x="443109" y="2063891"/>
            <a:ext cx="385604" cy="398939"/>
            <a:chOff x="2146300" y="2165350"/>
            <a:chExt cx="550863" cy="569913"/>
          </a:xfrm>
        </p:grpSpPr>
        <p:grpSp>
          <p:nvGrpSpPr>
            <p:cNvPr id="11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14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13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1" name="TextBox 60"/>
          <p:cNvSpPr txBox="1"/>
          <p:nvPr/>
        </p:nvSpPr>
        <p:spPr>
          <a:xfrm>
            <a:off x="826123" y="1926779"/>
            <a:ext cx="79526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400" dirty="0">
                <a:latin typeface="Calibri" panose="020F0502020204030204" pitchFamily="34" charset="0"/>
              </a:rPr>
              <a:t>В период пандемии был принят осмотрительный подход к управлению ликвидностью: в прогнозы ликвидности были включены все основные возможные риски, и прогнозы динамично пересматривались с учётом реализации рисков.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</a:p>
        </p:txBody>
      </p:sp>
      <p:grpSp>
        <p:nvGrpSpPr>
          <p:cNvPr id="31" name="Group 10"/>
          <p:cNvGrpSpPr/>
          <p:nvPr/>
        </p:nvGrpSpPr>
        <p:grpSpPr>
          <a:xfrm>
            <a:off x="441814" y="2806557"/>
            <a:ext cx="385604" cy="398939"/>
            <a:chOff x="2146300" y="2165350"/>
            <a:chExt cx="550863" cy="569913"/>
          </a:xfrm>
        </p:grpSpPr>
        <p:grpSp>
          <p:nvGrpSpPr>
            <p:cNvPr id="32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34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5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33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6" name="TextBox 60"/>
          <p:cNvSpPr txBox="1"/>
          <p:nvPr/>
        </p:nvSpPr>
        <p:spPr>
          <a:xfrm>
            <a:off x="887779" y="2675871"/>
            <a:ext cx="79526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400" dirty="0">
                <a:latin typeface="Calibri" panose="020F0502020204030204" pitchFamily="34" charset="0"/>
              </a:rPr>
              <a:t>Хорошо отработанный механизм координации повседневного управления ликвидностью с ситуативными элементами, дополняющими формальные элементы, - ключ к инициативным мерам по управлению долгом с учётом динамичного профиля ликвидности.</a:t>
            </a:r>
            <a:endParaRPr lang="tr-TR" sz="1400" dirty="0">
              <a:latin typeface="Calibri" panose="020F0502020204030204" pitchFamily="34" charset="0"/>
            </a:endParaRPr>
          </a:p>
          <a:p>
            <a:pPr algn="l"/>
            <a:endParaRPr lang="tr-TR" sz="1400" dirty="0">
              <a:latin typeface="Calibri" panose="020F0502020204030204" pitchFamily="34" charset="0"/>
            </a:endParaRPr>
          </a:p>
          <a:p>
            <a:pPr algn="l"/>
            <a:r>
              <a:rPr lang="tr-TR" sz="1400" dirty="0">
                <a:latin typeface="Calibri" panose="020F0502020204030204" pitchFamily="34" charset="0"/>
              </a:rPr>
              <a:t> </a:t>
            </a:r>
          </a:p>
          <a:p>
            <a:pPr algn="l"/>
            <a:endParaRPr lang="tr-TR" sz="1400" dirty="0">
              <a:latin typeface="Calibri" panose="020F0502020204030204" pitchFamily="34" charset="0"/>
            </a:endParaRPr>
          </a:p>
        </p:txBody>
      </p:sp>
      <p:grpSp>
        <p:nvGrpSpPr>
          <p:cNvPr id="37" name="Group 10"/>
          <p:cNvGrpSpPr/>
          <p:nvPr/>
        </p:nvGrpSpPr>
        <p:grpSpPr>
          <a:xfrm>
            <a:off x="448781" y="3611966"/>
            <a:ext cx="385604" cy="398939"/>
            <a:chOff x="2146300" y="2165350"/>
            <a:chExt cx="550863" cy="569913"/>
          </a:xfrm>
        </p:grpSpPr>
        <p:grpSp>
          <p:nvGrpSpPr>
            <p:cNvPr id="38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40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1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39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2" name="TextBox 60"/>
          <p:cNvSpPr txBox="1"/>
          <p:nvPr/>
        </p:nvSpPr>
        <p:spPr>
          <a:xfrm>
            <a:off x="869543" y="3526297"/>
            <a:ext cx="79526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400" dirty="0">
                <a:latin typeface="Calibri" panose="020F0502020204030204" pitchFamily="34" charset="0"/>
              </a:rPr>
              <a:t>Целью было сформировать существенно больший буфер ликвидности (по сравнению с периодом до пандемии); это (наряду с дополнительными явными потребностями в финансировании)  обусловило конкретную политику управления долгом</a:t>
            </a:r>
            <a:r>
              <a:rPr lang="tr-TR" sz="1400" dirty="0">
                <a:latin typeface="Calibri" panose="020F0502020204030204" pitchFamily="34" charset="0"/>
              </a:rPr>
              <a:t>.    </a:t>
            </a:r>
          </a:p>
          <a:p>
            <a:pPr algn="l"/>
            <a:endParaRPr lang="tr-TR" sz="1400" dirty="0">
              <a:latin typeface="Calibri" panose="020F0502020204030204" pitchFamily="34" charset="0"/>
            </a:endParaRPr>
          </a:p>
        </p:txBody>
      </p:sp>
      <p:pic>
        <p:nvPicPr>
          <p:cNvPr id="16" name="Resim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238" y="4223335"/>
            <a:ext cx="6636377" cy="2367852"/>
          </a:xfrm>
          <a:prstGeom prst="rect">
            <a:avLst/>
          </a:prstGeom>
        </p:spPr>
      </p:pic>
      <p:sp>
        <p:nvSpPr>
          <p:cNvPr id="18" name="Dikdörtgen 17"/>
          <p:cNvSpPr/>
          <p:nvPr/>
        </p:nvSpPr>
        <p:spPr>
          <a:xfrm>
            <a:off x="6934200" y="5410200"/>
            <a:ext cx="23241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800" i="1" dirty="0"/>
              <a:t>* </a:t>
            </a:r>
            <a:r>
              <a:rPr lang="ru-RU" sz="800" i="1" dirty="0"/>
              <a:t>Ухудшение прогноза первичного сальдо</a:t>
            </a:r>
            <a:r>
              <a:rPr lang="en-US" sz="800" i="1" dirty="0"/>
              <a:t> </a:t>
            </a:r>
            <a:r>
              <a:rPr lang="ru-RU" sz="800" i="1" dirty="0"/>
              <a:t>ликвидности</a:t>
            </a:r>
            <a:r>
              <a:rPr lang="tr-TR" sz="800" i="1" dirty="0"/>
              <a:t> </a:t>
            </a:r>
            <a:r>
              <a:rPr lang="ru-RU" sz="800" i="1" dirty="0"/>
              <a:t>в сравнении с исходной годовой программой финансирования</a:t>
            </a:r>
            <a:r>
              <a:rPr lang="tr-TR" sz="800" i="1" dirty="0"/>
              <a:t> </a:t>
            </a:r>
          </a:p>
          <a:p>
            <a:endParaRPr lang="tr-TR" sz="800" i="1" dirty="0"/>
          </a:p>
          <a:p>
            <a:r>
              <a:rPr lang="en-US" sz="800" i="1" dirty="0"/>
              <a:t>** </a:t>
            </a:r>
            <a:r>
              <a:rPr lang="ru-RU" sz="800" i="1" dirty="0"/>
              <a:t>Рост кумулятивных внутренних заимствований в сравнении с исходной годовой программой финансирования </a:t>
            </a:r>
            <a:r>
              <a:rPr lang="en-US" sz="800" i="1" dirty="0"/>
              <a:t> </a:t>
            </a:r>
            <a:endParaRPr lang="tr-TR" sz="8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1143000" y="4425948"/>
            <a:ext cx="5486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/>
              <a:t>Прогнозы первичного сальдо и внутренние заимствования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1815" y="6514077"/>
            <a:ext cx="32157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/>
              <a:t>Ожидаемое ухудшение состояния первичного сальдо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34178" y="6514077"/>
            <a:ext cx="35048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/>
              <a:t>Рост кумулятивного объёма внутренних заимствований</a:t>
            </a:r>
          </a:p>
        </p:txBody>
      </p:sp>
    </p:spTree>
    <p:extLst>
      <p:ext uri="{BB962C8B-B14F-4D97-AF65-F5344CB8AC3E}">
        <p14:creationId xmlns:p14="http://schemas.microsoft.com/office/powerpoint/2010/main" val="2379425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85064"/>
            <a:ext cx="7924800" cy="778098"/>
          </a:xfrm>
        </p:spPr>
        <p:txBody>
          <a:bodyPr/>
          <a:lstStyle/>
          <a:p>
            <a:r>
              <a:rPr lang="ru-RU" altLang="tr-TR" sz="3200" dirty="0">
                <a:latin typeface="Corbel" pitchFamily="34" charset="0"/>
                <a:cs typeface="Arial" charset="0"/>
              </a:rPr>
              <a:t>Изменения в политике заимствований</a:t>
            </a:r>
            <a:endParaRPr lang="en-US" altLang="tr-TR" sz="3200" dirty="0">
              <a:latin typeface="Corbel" pitchFamily="34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tr-TR" dirty="0">
                <a:latin typeface="Calibri" panose="020F0502020204030204" pitchFamily="34" charset="0"/>
              </a:rPr>
              <a:t>   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56738" y="1199928"/>
            <a:ext cx="385604" cy="398939"/>
            <a:chOff x="2146300" y="2165350"/>
            <a:chExt cx="550863" cy="569913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805381" y="1049691"/>
            <a:ext cx="81026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400" dirty="0">
                <a:latin typeface="Calibri" panose="020F0502020204030204" pitchFamily="34" charset="0"/>
              </a:rPr>
              <a:t>Помимо ухудшения бюджетных перспектив и дополнительных потребностей в финансировании для формирования более существенного буфера ликвидности в течение некоторого времени имелись трудности с выходом на рынок еврооблигаций; в итоге в основном использовались внутренние заимствования.</a:t>
            </a:r>
            <a:endParaRPr lang="tr-TR" sz="1400" dirty="0">
              <a:latin typeface="Calibri" panose="020F0502020204030204" pitchFamily="34" charset="0"/>
            </a:endParaRPr>
          </a:p>
        </p:txBody>
      </p:sp>
      <p:grpSp>
        <p:nvGrpSpPr>
          <p:cNvPr id="7" name="Group 10"/>
          <p:cNvGrpSpPr/>
          <p:nvPr/>
        </p:nvGrpSpPr>
        <p:grpSpPr>
          <a:xfrm>
            <a:off x="426433" y="2918000"/>
            <a:ext cx="385604" cy="398939"/>
            <a:chOff x="2146300" y="2165350"/>
            <a:chExt cx="550863" cy="569913"/>
          </a:xfrm>
        </p:grpSpPr>
        <p:grpSp>
          <p:nvGrpSpPr>
            <p:cNvPr id="11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14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13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1" name="TextBox 60"/>
          <p:cNvSpPr txBox="1"/>
          <p:nvPr/>
        </p:nvSpPr>
        <p:spPr>
          <a:xfrm>
            <a:off x="816691" y="2801989"/>
            <a:ext cx="79526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400" dirty="0">
                <a:latin typeface="Calibri" panose="020F0502020204030204" pitchFamily="34" charset="0"/>
              </a:rPr>
              <a:t>Широкий набор инструментов заимствования позволил эффективно удовлетворять потребности в заёмных средствах (напр., облигации с плавающей ставкой, привязанные к </a:t>
            </a:r>
            <a:r>
              <a:rPr lang="tr-TR" sz="1400" dirty="0">
                <a:latin typeface="Calibri" panose="020F0502020204030204" pitchFamily="34" charset="0"/>
              </a:rPr>
              <a:t>TLREF</a:t>
            </a:r>
            <a:r>
              <a:rPr lang="ru-RU" sz="1400" dirty="0">
                <a:latin typeface="Calibri" panose="020F0502020204030204" pitchFamily="34" charset="0"/>
              </a:rPr>
              <a:t>, первый пример суверенных обеспеченных облигаций, привязанных к ставке финансирования овернайт (насколько нам известно), облигации, обеспеченные золотом и </a:t>
            </a:r>
            <a:r>
              <a:rPr lang="ru-RU" sz="1400" dirty="0" err="1">
                <a:latin typeface="Calibri" panose="020F0502020204030204" pitchFamily="34" charset="0"/>
              </a:rPr>
              <a:t>сукук</a:t>
            </a:r>
            <a:r>
              <a:rPr lang="ru-RU" sz="1400" dirty="0">
                <a:latin typeface="Calibri" panose="020F0502020204030204" pitchFamily="34" charset="0"/>
              </a:rPr>
              <a:t>.</a:t>
            </a:r>
            <a:r>
              <a:rPr lang="tr-TR" sz="1400" dirty="0">
                <a:latin typeface="Calibri" panose="020F0502020204030204" pitchFamily="34" charset="0"/>
              </a:rPr>
              <a:t>      </a:t>
            </a:r>
          </a:p>
        </p:txBody>
      </p:sp>
      <p:pic>
        <p:nvPicPr>
          <p:cNvPr id="17" name="Resim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7596" y="4373785"/>
            <a:ext cx="3327204" cy="2253424"/>
          </a:xfrm>
          <a:prstGeom prst="rect">
            <a:avLst/>
          </a:prstGeom>
        </p:spPr>
      </p:pic>
      <p:pic>
        <p:nvPicPr>
          <p:cNvPr id="19" name="Resim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45196" y="4373785"/>
            <a:ext cx="3589713" cy="2253424"/>
          </a:xfrm>
          <a:prstGeom prst="rect">
            <a:avLst/>
          </a:prstGeom>
        </p:spPr>
      </p:pic>
      <p:grpSp>
        <p:nvGrpSpPr>
          <p:cNvPr id="45" name="Group 3"/>
          <p:cNvGrpSpPr/>
          <p:nvPr/>
        </p:nvGrpSpPr>
        <p:grpSpPr>
          <a:xfrm>
            <a:off x="425257" y="2118484"/>
            <a:ext cx="385604" cy="398939"/>
            <a:chOff x="2146300" y="2165350"/>
            <a:chExt cx="550863" cy="569913"/>
          </a:xfrm>
        </p:grpSpPr>
        <p:grpSp>
          <p:nvGrpSpPr>
            <p:cNvPr id="46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4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47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0" name="TextBox 9"/>
          <p:cNvSpPr txBox="1"/>
          <p:nvPr/>
        </p:nvSpPr>
        <p:spPr>
          <a:xfrm>
            <a:off x="856811" y="2118484"/>
            <a:ext cx="8102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400" dirty="0">
                <a:latin typeface="Calibri" panose="020F0502020204030204" pitchFamily="34" charset="0"/>
              </a:rPr>
              <a:t>Из-за рыночной конъюнктуры в самые острые дни пандемии спрос на краткосрочные ЦБ и ЦБ с плавающей ставкой в политику внутренних заимствований были внесены временные изменения.</a:t>
            </a:r>
            <a:endParaRPr lang="tr-TR" sz="1400" dirty="0">
              <a:latin typeface="Calibri" panose="020F0502020204030204" pitchFamily="34" charset="0"/>
            </a:endParaRPr>
          </a:p>
        </p:txBody>
      </p:sp>
      <p:grpSp>
        <p:nvGrpSpPr>
          <p:cNvPr id="51" name="Group 10"/>
          <p:cNvGrpSpPr/>
          <p:nvPr/>
        </p:nvGrpSpPr>
        <p:grpSpPr>
          <a:xfrm>
            <a:off x="422667" y="3746499"/>
            <a:ext cx="385604" cy="398939"/>
            <a:chOff x="2146300" y="2165350"/>
            <a:chExt cx="550863" cy="569913"/>
          </a:xfrm>
        </p:grpSpPr>
        <p:grpSp>
          <p:nvGrpSpPr>
            <p:cNvPr id="52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54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5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53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6" name="TextBox 60"/>
          <p:cNvSpPr txBox="1"/>
          <p:nvPr/>
        </p:nvSpPr>
        <p:spPr>
          <a:xfrm>
            <a:off x="880364" y="3751432"/>
            <a:ext cx="79526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400" dirty="0">
                <a:latin typeface="Calibri" panose="020F0502020204030204" pitchFamily="34" charset="0"/>
              </a:rPr>
              <a:t>Доля валютных и «золотых» облигаций и </a:t>
            </a:r>
            <a:r>
              <a:rPr lang="ru-RU" sz="1400" dirty="0" err="1">
                <a:latin typeface="Calibri" panose="020F0502020204030204" pitchFamily="34" charset="0"/>
              </a:rPr>
              <a:t>сукук</a:t>
            </a:r>
            <a:r>
              <a:rPr lang="ru-RU" sz="1400" dirty="0">
                <a:latin typeface="Calibri" panose="020F0502020204030204" pitchFamily="34" charset="0"/>
              </a:rPr>
              <a:t> в общем объёме заимствований росла в соответствии со спросом на эти ЦБ, главным образом, из-за </a:t>
            </a:r>
            <a:r>
              <a:rPr lang="ru-RU" sz="1400" dirty="0" err="1">
                <a:latin typeface="Calibri" panose="020F0502020204030204" pitchFamily="34" charset="0"/>
              </a:rPr>
              <a:t>долларизации</a:t>
            </a:r>
            <a:r>
              <a:rPr lang="ru-RU" sz="1400" dirty="0">
                <a:latin typeface="Calibri" panose="020F0502020204030204" pitchFamily="34" charset="0"/>
              </a:rPr>
              <a:t> экономики.</a:t>
            </a:r>
            <a:r>
              <a:rPr lang="tr-TR" sz="1400" dirty="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67153" y="4498066"/>
            <a:ext cx="30261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/>
              <a:t>Внутренние заимствования (программа и фактически)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95800" y="4554287"/>
            <a:ext cx="3429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/>
              <a:t>Совокупный объём заимствований (программа и фактически)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0" y="6553200"/>
            <a:ext cx="160020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00" dirty="0"/>
              <a:t>Совокупный объём заимствований (программа)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72200" y="6553201"/>
            <a:ext cx="190500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00" dirty="0"/>
              <a:t>Совокупный объём заимствований (фактически)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9600" y="6478792"/>
            <a:ext cx="205740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00" dirty="0"/>
              <a:t>Кумулятивный объём </a:t>
            </a:r>
            <a:r>
              <a:rPr lang="ru-RU" sz="500" dirty="0" err="1"/>
              <a:t>внутр</a:t>
            </a:r>
            <a:r>
              <a:rPr lang="ru-RU" sz="500" dirty="0"/>
              <a:t>. </a:t>
            </a:r>
            <a:r>
              <a:rPr lang="ru-RU" sz="500" dirty="0" err="1"/>
              <a:t>заимствов</a:t>
            </a:r>
            <a:r>
              <a:rPr lang="ru-RU" sz="500" dirty="0"/>
              <a:t>. (</a:t>
            </a:r>
            <a:r>
              <a:rPr lang="ru-RU" sz="500" dirty="0" err="1"/>
              <a:t>прогр</a:t>
            </a:r>
            <a:r>
              <a:rPr lang="ru-RU" sz="500" dirty="0"/>
              <a:t>.)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540197" y="6478792"/>
            <a:ext cx="1595046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00" dirty="0"/>
              <a:t>Кумулятивный объём </a:t>
            </a:r>
            <a:r>
              <a:rPr lang="ru-RU" sz="500" dirty="0" err="1"/>
              <a:t>внутр</a:t>
            </a:r>
            <a:r>
              <a:rPr lang="ru-RU" sz="500" dirty="0"/>
              <a:t>. </a:t>
            </a:r>
            <a:r>
              <a:rPr lang="ru-RU" sz="500" dirty="0" err="1"/>
              <a:t>заимств</a:t>
            </a:r>
            <a:r>
              <a:rPr lang="ru-RU" sz="500" dirty="0"/>
              <a:t>.(</a:t>
            </a:r>
            <a:r>
              <a:rPr lang="ru-RU" sz="500" dirty="0" err="1"/>
              <a:t>фактич</a:t>
            </a:r>
            <a:r>
              <a:rPr lang="ru-RU" sz="5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793327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288" y="377532"/>
            <a:ext cx="8388330" cy="778098"/>
          </a:xfrm>
        </p:spPr>
        <p:txBody>
          <a:bodyPr/>
          <a:lstStyle/>
          <a:p>
            <a:r>
              <a:rPr lang="ru-RU" altLang="tr-TR" sz="3200" dirty="0">
                <a:latin typeface="Corbel" pitchFamily="34" charset="0"/>
                <a:cs typeface="Arial" charset="0"/>
              </a:rPr>
              <a:t>Управление операционными рисками в условиях пандемии</a:t>
            </a:r>
            <a:r>
              <a:rPr lang="tr-TR" altLang="tr-TR" sz="3200" dirty="0">
                <a:latin typeface="Corbel" pitchFamily="34" charset="0"/>
                <a:cs typeface="Arial" charset="0"/>
              </a:rPr>
              <a:t>-I</a:t>
            </a:r>
            <a:br>
              <a:rPr lang="tr-TR" altLang="tr-TR" sz="3200" dirty="0">
                <a:latin typeface="Corbel" pitchFamily="34" charset="0"/>
                <a:cs typeface="Arial" charset="0"/>
              </a:rPr>
            </a:br>
            <a:endParaRPr lang="en-US" altLang="tr-TR" sz="3200" dirty="0">
              <a:latin typeface="Corbel" pitchFamily="34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tr-TR" dirty="0">
                <a:latin typeface="Calibri" panose="020F0502020204030204" pitchFamily="34" charset="0"/>
              </a:rPr>
              <a:t>   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56738" y="1199928"/>
            <a:ext cx="385604" cy="398939"/>
            <a:chOff x="2146300" y="2165350"/>
            <a:chExt cx="550863" cy="569913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889345" y="1186474"/>
            <a:ext cx="8102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400" dirty="0">
                <a:latin typeface="Calibri" panose="020F0502020204030204" pitchFamily="34" charset="0"/>
              </a:rPr>
              <a:t>Свод положений, регламентирующих работу с операционным риском, существовал в течение многих лет; база данных о рисках динамически актуализировалась с учётом появления новых рисков.</a:t>
            </a:r>
            <a:r>
              <a:rPr lang="tr-TR" sz="1400" dirty="0">
                <a:latin typeface="Calibri" panose="020F0502020204030204" pitchFamily="34" charset="0"/>
              </a:rPr>
              <a:t>   </a:t>
            </a:r>
          </a:p>
        </p:txBody>
      </p:sp>
      <p:grpSp>
        <p:nvGrpSpPr>
          <p:cNvPr id="45" name="Group 3"/>
          <p:cNvGrpSpPr/>
          <p:nvPr/>
        </p:nvGrpSpPr>
        <p:grpSpPr>
          <a:xfrm>
            <a:off x="423972" y="2061019"/>
            <a:ext cx="385604" cy="398939"/>
            <a:chOff x="2146300" y="2165350"/>
            <a:chExt cx="550863" cy="569913"/>
          </a:xfrm>
        </p:grpSpPr>
        <p:grpSp>
          <p:nvGrpSpPr>
            <p:cNvPr id="46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4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47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0" name="TextBox 9"/>
          <p:cNvSpPr txBox="1"/>
          <p:nvPr/>
        </p:nvSpPr>
        <p:spPr>
          <a:xfrm>
            <a:off x="926752" y="2061019"/>
            <a:ext cx="8102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400" dirty="0">
                <a:latin typeface="Calibri" panose="020F0502020204030204" pitchFamily="34" charset="0"/>
              </a:rPr>
              <a:t>Важным компонентом этого свода положений стал «План действий в чрезвычайных ситуациях и обеспечения непрерывности деятельности в сфере УГФ» </a:t>
            </a:r>
            <a:r>
              <a:rPr lang="tr-TR" sz="1400" dirty="0"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31" name="AutoShape 2"/>
          <p:cNvSpPr>
            <a:spLocks noChangeArrowheads="1"/>
          </p:cNvSpPr>
          <p:nvPr/>
        </p:nvSpPr>
        <p:spPr bwMode="gray">
          <a:xfrm>
            <a:off x="3282950" y="3446463"/>
            <a:ext cx="2587625" cy="3351424"/>
          </a:xfrm>
          <a:prstGeom prst="roundRect">
            <a:avLst>
              <a:gd name="adj" fmla="val 4639"/>
            </a:avLst>
          </a:prstGeom>
          <a:gradFill rotWithShape="1">
            <a:gsLst>
              <a:gs pos="0">
                <a:srgbClr val="D7D7D7">
                  <a:gamma/>
                  <a:tint val="4314"/>
                  <a:invGamma/>
                </a:srgbClr>
              </a:gs>
              <a:gs pos="100000">
                <a:srgbClr val="D7D7D7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32" name="AutoShape 3"/>
          <p:cNvSpPr>
            <a:spLocks noChangeArrowheads="1"/>
          </p:cNvSpPr>
          <p:nvPr/>
        </p:nvSpPr>
        <p:spPr bwMode="gray">
          <a:xfrm>
            <a:off x="6046788" y="3446463"/>
            <a:ext cx="2587625" cy="3351424"/>
          </a:xfrm>
          <a:prstGeom prst="roundRect">
            <a:avLst>
              <a:gd name="adj" fmla="val 4639"/>
            </a:avLst>
          </a:prstGeom>
          <a:gradFill rotWithShape="1">
            <a:gsLst>
              <a:gs pos="0">
                <a:srgbClr val="D7D7D7">
                  <a:gamma/>
                  <a:tint val="4314"/>
                  <a:invGamma/>
                </a:srgbClr>
              </a:gs>
              <a:gs pos="100000">
                <a:srgbClr val="D7D7D7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33" name="Group 4"/>
          <p:cNvGrpSpPr>
            <a:grpSpLocks/>
          </p:cNvGrpSpPr>
          <p:nvPr/>
        </p:nvGrpSpPr>
        <p:grpSpPr bwMode="auto">
          <a:xfrm>
            <a:off x="6186488" y="3195638"/>
            <a:ext cx="2355850" cy="523875"/>
            <a:chOff x="3964" y="2071"/>
            <a:chExt cx="1484" cy="330"/>
          </a:xfrm>
        </p:grpSpPr>
        <p:sp>
          <p:nvSpPr>
            <p:cNvPr id="34" name="AutoShape 5"/>
            <p:cNvSpPr>
              <a:spLocks noChangeArrowheads="1"/>
            </p:cNvSpPr>
            <p:nvPr/>
          </p:nvSpPr>
          <p:spPr bwMode="gray">
            <a:xfrm>
              <a:off x="3964" y="2071"/>
              <a:ext cx="1484" cy="33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38100" algn="ctr">
              <a:solidFill>
                <a:srgbClr val="FFFFFF">
                  <a:alpha val="7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5" name="AutoShape 6"/>
            <p:cNvSpPr>
              <a:spLocks noChangeArrowheads="1"/>
            </p:cNvSpPr>
            <p:nvPr/>
          </p:nvSpPr>
          <p:spPr bwMode="gray">
            <a:xfrm>
              <a:off x="3987" y="2091"/>
              <a:ext cx="1432" cy="134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accent2">
                    <a:alpha val="7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36" name="Rectangle 7"/>
          <p:cNvSpPr>
            <a:spLocks noChangeArrowheads="1"/>
          </p:cNvSpPr>
          <p:nvPr/>
        </p:nvSpPr>
        <p:spPr bwMode="gray">
          <a:xfrm>
            <a:off x="6643712" y="3255963"/>
            <a:ext cx="1439817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tr-TR" sz="2000" b="1" dirty="0">
                <a:solidFill>
                  <a:srgbClr val="FFFFFF"/>
                </a:solidFill>
              </a:rPr>
              <a:t>Сценарии</a:t>
            </a:r>
            <a:endParaRPr lang="en-US" altLang="tr-TR" sz="2000" b="1" dirty="0">
              <a:solidFill>
                <a:srgbClr val="FFFFFF"/>
              </a:solidFill>
            </a:endParaRPr>
          </a:p>
        </p:txBody>
      </p:sp>
      <p:grpSp>
        <p:nvGrpSpPr>
          <p:cNvPr id="37" name="Group 8"/>
          <p:cNvGrpSpPr>
            <a:grpSpLocks/>
          </p:cNvGrpSpPr>
          <p:nvPr/>
        </p:nvGrpSpPr>
        <p:grpSpPr bwMode="auto">
          <a:xfrm>
            <a:off x="3394075" y="3195638"/>
            <a:ext cx="2355850" cy="523875"/>
            <a:chOff x="2140" y="2071"/>
            <a:chExt cx="1484" cy="330"/>
          </a:xfrm>
        </p:grpSpPr>
        <p:sp>
          <p:nvSpPr>
            <p:cNvPr id="38" name="AutoShape 9"/>
            <p:cNvSpPr>
              <a:spLocks noChangeArrowheads="1"/>
            </p:cNvSpPr>
            <p:nvPr/>
          </p:nvSpPr>
          <p:spPr bwMode="gray">
            <a:xfrm>
              <a:off x="2140" y="2071"/>
              <a:ext cx="1484" cy="330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8100" algn="ctr">
              <a:solidFill>
                <a:srgbClr val="FFFFFF">
                  <a:alpha val="7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9" name="AutoShape 10"/>
            <p:cNvSpPr>
              <a:spLocks noChangeArrowheads="1"/>
            </p:cNvSpPr>
            <p:nvPr/>
          </p:nvSpPr>
          <p:spPr bwMode="gray">
            <a:xfrm>
              <a:off x="2163" y="2091"/>
              <a:ext cx="1432" cy="134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folHlink">
                    <a:alpha val="7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40" name="Rectangle 11"/>
          <p:cNvSpPr>
            <a:spLocks noChangeArrowheads="1"/>
          </p:cNvSpPr>
          <p:nvPr/>
        </p:nvSpPr>
        <p:spPr bwMode="gray">
          <a:xfrm>
            <a:off x="3689911" y="3255963"/>
            <a:ext cx="1749902" cy="46166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tr-TR" sz="1200" b="1" dirty="0">
                <a:solidFill>
                  <a:srgbClr val="FFFFFF"/>
                </a:solidFill>
              </a:rPr>
              <a:t>Критически важные </a:t>
            </a:r>
          </a:p>
          <a:p>
            <a:pPr algn="ctr"/>
            <a:r>
              <a:rPr lang="ru-RU" altLang="tr-TR" sz="1200" b="1" dirty="0">
                <a:solidFill>
                  <a:srgbClr val="FFFFFF"/>
                </a:solidFill>
              </a:rPr>
              <a:t>процессы</a:t>
            </a:r>
            <a:endParaRPr lang="en-US" altLang="tr-TR" sz="1200" b="1" dirty="0">
              <a:solidFill>
                <a:srgbClr val="FFFFFF"/>
              </a:solidFill>
            </a:endParaRPr>
          </a:p>
        </p:txBody>
      </p:sp>
      <p:sp>
        <p:nvSpPr>
          <p:cNvPr id="41" name="AutoShape 12"/>
          <p:cNvSpPr>
            <a:spLocks noChangeArrowheads="1"/>
          </p:cNvSpPr>
          <p:nvPr/>
        </p:nvSpPr>
        <p:spPr bwMode="gray">
          <a:xfrm>
            <a:off x="520700" y="3446463"/>
            <a:ext cx="2587625" cy="3351424"/>
          </a:xfrm>
          <a:prstGeom prst="roundRect">
            <a:avLst>
              <a:gd name="adj" fmla="val 4639"/>
            </a:avLst>
          </a:prstGeom>
          <a:gradFill rotWithShape="1">
            <a:gsLst>
              <a:gs pos="0">
                <a:srgbClr val="D7D7D7">
                  <a:gamma/>
                  <a:tint val="4314"/>
                  <a:invGamma/>
                </a:srgbClr>
              </a:gs>
              <a:gs pos="100000">
                <a:srgbClr val="D7D7D7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43" name="Group 14"/>
          <p:cNvGrpSpPr>
            <a:grpSpLocks/>
          </p:cNvGrpSpPr>
          <p:nvPr/>
        </p:nvGrpSpPr>
        <p:grpSpPr bwMode="auto">
          <a:xfrm>
            <a:off x="619125" y="3195638"/>
            <a:ext cx="2355850" cy="523875"/>
            <a:chOff x="301" y="2071"/>
            <a:chExt cx="1484" cy="330"/>
          </a:xfrm>
        </p:grpSpPr>
        <p:sp>
          <p:nvSpPr>
            <p:cNvPr id="44" name="AutoShape 15"/>
            <p:cNvSpPr>
              <a:spLocks noChangeArrowheads="1"/>
            </p:cNvSpPr>
            <p:nvPr/>
          </p:nvSpPr>
          <p:spPr bwMode="gray">
            <a:xfrm>
              <a:off x="301" y="2071"/>
              <a:ext cx="1484" cy="33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38100" algn="ctr">
              <a:solidFill>
                <a:srgbClr val="FFFFFF">
                  <a:alpha val="7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7" name="AutoShape 16"/>
            <p:cNvSpPr>
              <a:spLocks noChangeArrowheads="1"/>
            </p:cNvSpPr>
            <p:nvPr/>
          </p:nvSpPr>
          <p:spPr bwMode="gray">
            <a:xfrm>
              <a:off x="324" y="2091"/>
              <a:ext cx="1432" cy="134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accent1">
                    <a:alpha val="7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58" name="Rectangle 17"/>
          <p:cNvSpPr>
            <a:spLocks noChangeArrowheads="1"/>
          </p:cNvSpPr>
          <p:nvPr/>
        </p:nvSpPr>
        <p:spPr bwMode="gray">
          <a:xfrm>
            <a:off x="568258" y="3255963"/>
            <a:ext cx="2443297" cy="36933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tr-TR" b="1" dirty="0">
                <a:solidFill>
                  <a:srgbClr val="FFFFFF"/>
                </a:solidFill>
              </a:rPr>
              <a:t>Содержание Плана </a:t>
            </a:r>
            <a:endParaRPr lang="en-US" altLang="tr-TR" b="1" dirty="0">
              <a:solidFill>
                <a:srgbClr val="FFFFFF"/>
              </a:solidFill>
            </a:endParaRPr>
          </a:p>
        </p:txBody>
      </p:sp>
      <p:sp>
        <p:nvSpPr>
          <p:cNvPr id="59" name="Text Box 20"/>
          <p:cNvSpPr txBox="1">
            <a:spLocks noChangeArrowheads="1"/>
          </p:cNvSpPr>
          <p:nvPr/>
        </p:nvSpPr>
        <p:spPr bwMode="gray">
          <a:xfrm>
            <a:off x="615479" y="3754076"/>
            <a:ext cx="2446345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ru-RU" altLang="tr-TR" sz="1200" b="1" dirty="0">
                <a:solidFill>
                  <a:srgbClr val="000000"/>
                </a:solidFill>
              </a:rPr>
              <a:t>Политика обеспечения непрерывности деятельности (ОНД) и Комитет ОНД</a:t>
            </a:r>
            <a:endParaRPr lang="tr-TR" altLang="tr-TR" sz="1200" b="1" dirty="0">
              <a:solidFill>
                <a:srgbClr val="000000"/>
              </a:solidFill>
            </a:endParaRPr>
          </a:p>
          <a:p>
            <a:pPr eaLnBrk="0" hangingPunct="0"/>
            <a:endParaRPr lang="tr-TR" altLang="tr-TR" sz="1200" b="1" dirty="0">
              <a:solidFill>
                <a:srgbClr val="000000"/>
              </a:solidFill>
            </a:endParaRPr>
          </a:p>
          <a:p>
            <a:pPr eaLnBrk="0" hangingPunct="0"/>
            <a:r>
              <a:rPr lang="ru-RU" altLang="tr-TR" sz="1200" b="1" dirty="0">
                <a:solidFill>
                  <a:srgbClr val="000000"/>
                </a:solidFill>
              </a:rPr>
              <a:t>Анализ воздействия на деятельность и критически важные процессы</a:t>
            </a:r>
            <a:endParaRPr lang="tr-TR" altLang="tr-TR" sz="1200" b="1" dirty="0">
              <a:solidFill>
                <a:srgbClr val="000000"/>
              </a:solidFill>
            </a:endParaRPr>
          </a:p>
          <a:p>
            <a:pPr eaLnBrk="0" hangingPunct="0"/>
            <a:endParaRPr lang="tr-TR" altLang="tr-TR" sz="1200" b="1" dirty="0">
              <a:solidFill>
                <a:srgbClr val="000000"/>
              </a:solidFill>
            </a:endParaRPr>
          </a:p>
          <a:p>
            <a:pPr eaLnBrk="0" hangingPunct="0"/>
            <a:r>
              <a:rPr lang="ru-RU" altLang="tr-TR" sz="1200" b="1" dirty="0">
                <a:solidFill>
                  <a:srgbClr val="000000"/>
                </a:solidFill>
              </a:rPr>
              <a:t>Критически важные сотрудники и «запасные»</a:t>
            </a:r>
            <a:r>
              <a:rPr lang="tr-TR" altLang="tr-TR" sz="1200" b="1" dirty="0">
                <a:solidFill>
                  <a:srgbClr val="000000"/>
                </a:solidFill>
              </a:rPr>
              <a:t> </a:t>
            </a:r>
          </a:p>
          <a:p>
            <a:pPr eaLnBrk="0" hangingPunct="0"/>
            <a:endParaRPr lang="tr-TR" altLang="tr-TR" sz="1200" b="1" dirty="0">
              <a:solidFill>
                <a:srgbClr val="000000"/>
              </a:solidFill>
            </a:endParaRPr>
          </a:p>
          <a:p>
            <a:pPr eaLnBrk="0" hangingPunct="0"/>
            <a:r>
              <a:rPr lang="ru-RU" altLang="tr-TR" sz="1200" b="1" dirty="0">
                <a:solidFill>
                  <a:srgbClr val="000000"/>
                </a:solidFill>
              </a:rPr>
              <a:t>Сценарии ОНД</a:t>
            </a:r>
            <a:endParaRPr lang="tr-TR" altLang="tr-TR" sz="1200" b="1" dirty="0">
              <a:solidFill>
                <a:srgbClr val="000000"/>
              </a:solidFill>
            </a:endParaRPr>
          </a:p>
          <a:p>
            <a:pPr eaLnBrk="0" hangingPunct="0"/>
            <a:endParaRPr lang="tr-TR" altLang="tr-TR" sz="1200" b="1" dirty="0">
              <a:solidFill>
                <a:srgbClr val="000000"/>
              </a:solidFill>
            </a:endParaRPr>
          </a:p>
          <a:p>
            <a:pPr eaLnBrk="0" hangingPunct="0"/>
            <a:r>
              <a:rPr lang="ru-RU" altLang="tr-TR" sz="1200" b="1" dirty="0">
                <a:solidFill>
                  <a:srgbClr val="000000"/>
                </a:solidFill>
              </a:rPr>
              <a:t>Прочие актуальные документы</a:t>
            </a:r>
            <a:endParaRPr lang="en-US" altLang="tr-TR" sz="1200" b="1" dirty="0">
              <a:solidFill>
                <a:srgbClr val="000000"/>
              </a:solidFill>
            </a:endParaRPr>
          </a:p>
        </p:txBody>
      </p:sp>
      <p:sp>
        <p:nvSpPr>
          <p:cNvPr id="60" name="Text Box 21"/>
          <p:cNvSpPr txBox="1">
            <a:spLocks noChangeArrowheads="1"/>
          </p:cNvSpPr>
          <p:nvPr/>
        </p:nvSpPr>
        <p:spPr bwMode="gray">
          <a:xfrm>
            <a:off x="3282950" y="3645675"/>
            <a:ext cx="2506662" cy="303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tr-TR" sz="1200" b="1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ru-RU" altLang="tr-TR" sz="1200" b="1" dirty="0">
                <a:solidFill>
                  <a:srgbClr val="000000"/>
                </a:solidFill>
              </a:rPr>
              <a:t>Выявлено </a:t>
            </a:r>
            <a:r>
              <a:rPr lang="tr-TR" altLang="tr-TR" sz="1200" b="1" dirty="0">
                <a:solidFill>
                  <a:srgbClr val="000000"/>
                </a:solidFill>
              </a:rPr>
              <a:t>7 </a:t>
            </a:r>
            <a:r>
              <a:rPr lang="ru-RU" altLang="tr-TR" sz="1200" b="1" dirty="0">
                <a:solidFill>
                  <a:srgbClr val="000000"/>
                </a:solidFill>
              </a:rPr>
              <a:t>процессов, напр.</a:t>
            </a:r>
            <a:r>
              <a:rPr lang="en-US" altLang="tr-TR" sz="1200" b="1" dirty="0">
                <a:solidFill>
                  <a:srgbClr val="000000"/>
                </a:solidFill>
              </a:rPr>
              <a:t> </a:t>
            </a:r>
            <a:endParaRPr lang="tr-TR" altLang="tr-TR" sz="1200" b="1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altLang="tr-TR" sz="1200" b="1" dirty="0">
                <a:solidFill>
                  <a:srgbClr val="000000"/>
                </a:solidFill>
              </a:rPr>
              <a:t> </a:t>
            </a:r>
            <a:r>
              <a:rPr lang="ru-RU" altLang="tr-TR" sz="1100" b="1" i="1" dirty="0">
                <a:solidFill>
                  <a:srgbClr val="FF0000"/>
                </a:solidFill>
              </a:rPr>
              <a:t>Проведение аукционов по заимствованиям</a:t>
            </a:r>
            <a:endParaRPr lang="en-US" altLang="tr-TR" sz="1100" b="1" i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tr-TR" sz="1100" b="1" i="1" dirty="0">
                <a:solidFill>
                  <a:srgbClr val="000000"/>
                </a:solidFill>
              </a:rPr>
              <a:t> </a:t>
            </a:r>
            <a:r>
              <a:rPr lang="ru-RU" altLang="tr-TR" sz="1100" b="1" i="1" dirty="0">
                <a:solidFill>
                  <a:srgbClr val="000000"/>
                </a:solidFill>
              </a:rPr>
              <a:t>Подготовка ежедневной программы ликвидности и представление её в Центральный банк Турции</a:t>
            </a:r>
            <a:endParaRPr lang="tr-TR" altLang="tr-TR" sz="1100" b="1" i="1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tr-TR" sz="1100" b="1" i="1" dirty="0">
                <a:solidFill>
                  <a:srgbClr val="000000"/>
                </a:solidFill>
              </a:rPr>
              <a:t>Выполнение бюджетных платежей</a:t>
            </a:r>
            <a:endParaRPr lang="tr-TR" altLang="tr-TR" sz="1100" b="1" i="1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tr-TR" sz="1100" b="1" i="1" dirty="0">
                <a:solidFill>
                  <a:srgbClr val="000000"/>
                </a:solidFill>
              </a:rPr>
              <a:t>Выполнение платежей в счёт погашения внешнего и внутреннего долга</a:t>
            </a:r>
            <a:endParaRPr lang="tr-TR" altLang="tr-TR" sz="1100" b="1" i="1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tr-TR" sz="1100" b="1" i="1" dirty="0">
                <a:solidFill>
                  <a:srgbClr val="000000"/>
                </a:solidFill>
              </a:rPr>
              <a:t>Прочее</a:t>
            </a:r>
            <a:endParaRPr lang="en-US" altLang="tr-TR" sz="1100" b="1" i="1" dirty="0">
              <a:solidFill>
                <a:srgbClr val="000000"/>
              </a:solidFill>
            </a:endParaRPr>
          </a:p>
        </p:txBody>
      </p:sp>
      <p:sp>
        <p:nvSpPr>
          <p:cNvPr id="63" name="Text Box 21"/>
          <p:cNvSpPr txBox="1">
            <a:spLocks noChangeArrowheads="1"/>
          </p:cNvSpPr>
          <p:nvPr/>
        </p:nvSpPr>
        <p:spPr bwMode="gray">
          <a:xfrm>
            <a:off x="6010738" y="3716467"/>
            <a:ext cx="2506662" cy="303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tr-TR" sz="1200" b="1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tr-TR" altLang="tr-TR" sz="1200" b="1" dirty="0">
                <a:solidFill>
                  <a:srgbClr val="000000"/>
                </a:solidFill>
              </a:rPr>
              <a:t>6 </a:t>
            </a:r>
            <a:r>
              <a:rPr lang="ru-RU" altLang="tr-TR" sz="1200" b="1" dirty="0">
                <a:solidFill>
                  <a:srgbClr val="000000"/>
                </a:solidFill>
              </a:rPr>
              <a:t>различных сценариев, напр.</a:t>
            </a:r>
            <a:r>
              <a:rPr lang="en-US" altLang="tr-TR" sz="1200" b="1" dirty="0">
                <a:solidFill>
                  <a:srgbClr val="000000"/>
                </a:solidFill>
              </a:rPr>
              <a:t> </a:t>
            </a:r>
            <a:endParaRPr lang="tr-TR" altLang="tr-TR" sz="1200" b="1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altLang="tr-TR" sz="1200" b="1" dirty="0">
                <a:solidFill>
                  <a:srgbClr val="000000"/>
                </a:solidFill>
              </a:rPr>
              <a:t> </a:t>
            </a:r>
            <a:r>
              <a:rPr lang="ru-RU" altLang="tr-TR" sz="1100" b="1" i="1" dirty="0">
                <a:solidFill>
                  <a:srgbClr val="000000"/>
                </a:solidFill>
              </a:rPr>
              <a:t>Невозможность использовать помещения</a:t>
            </a:r>
            <a:r>
              <a:rPr lang="tr-TR" altLang="tr-TR" sz="1100" b="1" i="1" dirty="0">
                <a:solidFill>
                  <a:srgbClr val="000000"/>
                </a:solidFill>
              </a:rPr>
              <a:t> </a:t>
            </a:r>
            <a:endParaRPr lang="en-US" altLang="tr-TR" sz="1100" b="1" i="1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tr-TR" sz="1100" b="1" i="1" dirty="0">
                <a:solidFill>
                  <a:srgbClr val="000000"/>
                </a:solidFill>
              </a:rPr>
              <a:t> </a:t>
            </a:r>
            <a:r>
              <a:rPr lang="ru-RU" altLang="tr-TR" sz="1100" b="1" i="1" dirty="0">
                <a:solidFill>
                  <a:srgbClr val="000000"/>
                </a:solidFill>
              </a:rPr>
              <a:t>Невозможность использовать вычислительный центр</a:t>
            </a:r>
            <a:endParaRPr lang="tr-TR" altLang="tr-TR" sz="1100" b="1" i="1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tr-TR" sz="1100" b="1" i="1" dirty="0">
                <a:solidFill>
                  <a:srgbClr val="FF0000"/>
                </a:solidFill>
              </a:rPr>
              <a:t>Сокращение численности критически важных сотрудников вследствие непредвиденных обстоятельств</a:t>
            </a:r>
            <a:endParaRPr lang="tr-TR" altLang="tr-TR" sz="1100" b="1" i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tr-TR" sz="1100" b="1" i="1" dirty="0">
                <a:solidFill>
                  <a:srgbClr val="FF0000"/>
                </a:solidFill>
              </a:rPr>
              <a:t>Стихийное бедствие в масштабах города/страны</a:t>
            </a:r>
            <a:endParaRPr lang="tr-TR" altLang="tr-TR" sz="1100" b="1" i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tr-TR" sz="1100" b="1" i="1" dirty="0">
                <a:solidFill>
                  <a:srgbClr val="000000"/>
                </a:solidFill>
              </a:rPr>
              <a:t>Прочее</a:t>
            </a:r>
            <a:endParaRPr lang="en-US" altLang="tr-TR" sz="1100" b="1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145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288" y="377532"/>
            <a:ext cx="8388330" cy="778098"/>
          </a:xfrm>
        </p:spPr>
        <p:txBody>
          <a:bodyPr/>
          <a:lstStyle/>
          <a:p>
            <a:r>
              <a:rPr lang="ru-RU" altLang="tr-TR" sz="3200" dirty="0">
                <a:latin typeface="Corbel" pitchFamily="34" charset="0"/>
                <a:cs typeface="Arial" charset="0"/>
              </a:rPr>
              <a:t>Управление операционными рисками в условиях пандемии</a:t>
            </a:r>
            <a:r>
              <a:rPr lang="tr-TR" altLang="tr-TR" sz="3200" dirty="0">
                <a:latin typeface="Corbel" pitchFamily="34" charset="0"/>
                <a:cs typeface="Arial" charset="0"/>
              </a:rPr>
              <a:t>-II</a:t>
            </a:r>
            <a:br>
              <a:rPr lang="tr-TR" altLang="tr-TR" sz="3200" dirty="0">
                <a:latin typeface="Corbel" pitchFamily="34" charset="0"/>
                <a:cs typeface="Arial" charset="0"/>
              </a:rPr>
            </a:br>
            <a:endParaRPr lang="en-US" altLang="tr-TR" sz="3200" dirty="0">
              <a:latin typeface="Corbel" pitchFamily="34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tr-TR" dirty="0">
                <a:latin typeface="Calibri" panose="020F0502020204030204" pitchFamily="34" charset="0"/>
              </a:rPr>
              <a:t>   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92687" y="1385497"/>
            <a:ext cx="385604" cy="398939"/>
            <a:chOff x="2146300" y="2165350"/>
            <a:chExt cx="550863" cy="569913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889346" y="1186474"/>
            <a:ext cx="45529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400" dirty="0">
                <a:latin typeface="Calibri" panose="020F0502020204030204" pitchFamily="34" charset="0"/>
              </a:rPr>
              <a:t>На базе Плана ОНД был разработан план конкретных действий, исходя из 3 сценариев, связанных с пандемией</a:t>
            </a:r>
            <a:r>
              <a:rPr lang="tr-TR" sz="1400" dirty="0">
                <a:latin typeface="Calibri" panose="020F0502020204030204" pitchFamily="34" charset="0"/>
              </a:rPr>
              <a:t> (</a:t>
            </a:r>
            <a:r>
              <a:rPr lang="ru-RU" sz="1400" i="1" dirty="0">
                <a:latin typeface="Calibri" panose="020F0502020204030204" pitchFamily="34" charset="0"/>
              </a:rPr>
              <a:t>сохранение практически обычной модели работы, ротация персонала и полный карантин).</a:t>
            </a:r>
            <a:endParaRPr lang="tr-TR" sz="1400" i="1" dirty="0">
              <a:latin typeface="Calibri" panose="020F0502020204030204" pitchFamily="34" charset="0"/>
            </a:endParaRPr>
          </a:p>
        </p:txBody>
      </p:sp>
      <p:grpSp>
        <p:nvGrpSpPr>
          <p:cNvPr id="45" name="Group 3"/>
          <p:cNvGrpSpPr/>
          <p:nvPr/>
        </p:nvGrpSpPr>
        <p:grpSpPr>
          <a:xfrm>
            <a:off x="392687" y="2413244"/>
            <a:ext cx="385604" cy="398939"/>
            <a:chOff x="2146300" y="2165350"/>
            <a:chExt cx="550863" cy="569913"/>
          </a:xfrm>
        </p:grpSpPr>
        <p:grpSp>
          <p:nvGrpSpPr>
            <p:cNvPr id="46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4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47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0" name="TextBox 9"/>
          <p:cNvSpPr txBox="1"/>
          <p:nvPr/>
        </p:nvSpPr>
        <p:spPr>
          <a:xfrm>
            <a:off x="851123" y="2163304"/>
            <a:ext cx="433954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400" dirty="0">
                <a:latin typeface="Calibri" panose="020F0502020204030204" pitchFamily="34" charset="0"/>
              </a:rPr>
              <a:t>Были пересмотрены критически важные процессы и определены критически важные сотрудники для каждого сценария</a:t>
            </a:r>
            <a:r>
              <a:rPr lang="tr-TR" sz="1400" dirty="0">
                <a:latin typeface="Calibri" panose="020F0502020204030204" pitchFamily="34" charset="0"/>
              </a:rPr>
              <a:t> (</a:t>
            </a:r>
            <a:r>
              <a:rPr lang="ru-RU" sz="1400" dirty="0">
                <a:latin typeface="Calibri" panose="020F0502020204030204" pitchFamily="34" charset="0"/>
              </a:rPr>
              <a:t>перечень текущих и связанных с конкретными проектами заданий, проверочный список мер ОНД и обновлённые контактные данные сотрудников</a:t>
            </a:r>
            <a:r>
              <a:rPr lang="tr-TR" sz="1400" dirty="0">
                <a:latin typeface="Calibri" panose="020F0502020204030204" pitchFamily="34" charset="0"/>
              </a:rPr>
              <a:t>)</a:t>
            </a:r>
            <a:r>
              <a:rPr lang="ru-RU" sz="1400" dirty="0">
                <a:latin typeface="Calibri" panose="020F0502020204030204" pitchFamily="34" charset="0"/>
              </a:rPr>
              <a:t>.</a:t>
            </a:r>
            <a:r>
              <a:rPr lang="tr-TR" sz="1400" dirty="0">
                <a:latin typeface="Calibri" panose="020F0502020204030204" pitchFamily="34" charset="0"/>
              </a:rPr>
              <a:t>  </a:t>
            </a:r>
            <a:endParaRPr lang="ru-RU" sz="1400" dirty="0">
              <a:latin typeface="Calibri" panose="020F0502020204030204" pitchFamily="34" charset="0"/>
            </a:endParaRPr>
          </a:p>
          <a:p>
            <a:pPr algn="l"/>
            <a:endParaRPr lang="tr-TR" sz="1400" dirty="0">
              <a:latin typeface="Calibri" panose="020F0502020204030204" pitchFamily="34" charset="0"/>
            </a:endParaRPr>
          </a:p>
        </p:txBody>
      </p:sp>
      <p:grpSp>
        <p:nvGrpSpPr>
          <p:cNvPr id="42" name="Group 3"/>
          <p:cNvGrpSpPr/>
          <p:nvPr/>
        </p:nvGrpSpPr>
        <p:grpSpPr>
          <a:xfrm>
            <a:off x="412372" y="3353694"/>
            <a:ext cx="385604" cy="461056"/>
            <a:chOff x="2146300" y="2165350"/>
            <a:chExt cx="550863" cy="569913"/>
          </a:xfrm>
        </p:grpSpPr>
        <p:grpSp>
          <p:nvGrpSpPr>
            <p:cNvPr id="51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53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4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52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5" name="TextBox 9"/>
          <p:cNvSpPr txBox="1"/>
          <p:nvPr/>
        </p:nvSpPr>
        <p:spPr>
          <a:xfrm>
            <a:off x="851123" y="3517455"/>
            <a:ext cx="441237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400" dirty="0">
                <a:latin typeface="Calibri" panose="020F0502020204030204" pitchFamily="34" charset="0"/>
              </a:rPr>
              <a:t>Проведено несколько тренировок по организации аукционов заимствований в удалённом режиме; имитировались разные типы аукционов, благодаря чему в реальности удалось успешно провести беспрецедентно большое число аукционов.</a:t>
            </a:r>
            <a:endParaRPr lang="tr-TR" sz="1400" dirty="0">
              <a:latin typeface="Calibri" panose="020F0502020204030204" pitchFamily="34" charset="0"/>
            </a:endParaRPr>
          </a:p>
        </p:txBody>
      </p:sp>
      <p:grpSp>
        <p:nvGrpSpPr>
          <p:cNvPr id="56" name="Group 3"/>
          <p:cNvGrpSpPr/>
          <p:nvPr/>
        </p:nvGrpSpPr>
        <p:grpSpPr>
          <a:xfrm>
            <a:off x="459024" y="4569262"/>
            <a:ext cx="385604" cy="461056"/>
            <a:chOff x="2146300" y="2165350"/>
            <a:chExt cx="550863" cy="569913"/>
          </a:xfrm>
        </p:grpSpPr>
        <p:grpSp>
          <p:nvGrpSpPr>
            <p:cNvPr id="61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64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5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62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6" name="TextBox 9"/>
          <p:cNvSpPr txBox="1"/>
          <p:nvPr/>
        </p:nvSpPr>
        <p:spPr>
          <a:xfrm>
            <a:off x="853713" y="4697456"/>
            <a:ext cx="8095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400" dirty="0">
                <a:latin typeface="Calibri" panose="020F0502020204030204" pitchFamily="34" charset="0"/>
              </a:rPr>
              <a:t>Подготовлен полный список контактных данных ключевых заинтересованных сторон (напр., основных дилеров/участников рынка). </a:t>
            </a:r>
            <a:endParaRPr lang="tr-TR" sz="1400" dirty="0">
              <a:latin typeface="Calibri" panose="020F0502020204030204" pitchFamily="34" charset="0"/>
            </a:endParaRPr>
          </a:p>
        </p:txBody>
      </p:sp>
      <p:grpSp>
        <p:nvGrpSpPr>
          <p:cNvPr id="67" name="Group 3"/>
          <p:cNvGrpSpPr/>
          <p:nvPr/>
        </p:nvGrpSpPr>
        <p:grpSpPr>
          <a:xfrm>
            <a:off x="459024" y="5233127"/>
            <a:ext cx="385604" cy="461056"/>
            <a:chOff x="2146300" y="2165350"/>
            <a:chExt cx="550863" cy="569913"/>
          </a:xfrm>
        </p:grpSpPr>
        <p:grpSp>
          <p:nvGrpSpPr>
            <p:cNvPr id="68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70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1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69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2" name="TextBox 9"/>
          <p:cNvSpPr txBox="1"/>
          <p:nvPr/>
        </p:nvSpPr>
        <p:spPr>
          <a:xfrm>
            <a:off x="838457" y="5184349"/>
            <a:ext cx="81026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400" dirty="0">
                <a:latin typeface="Calibri" panose="020F0502020204030204" pitchFamily="34" charset="0"/>
              </a:rPr>
              <a:t>Были пересмотрены процедуры участия в аукционах и прямых продажах и получены необходимые согласования высшего руководства, чтобы смягчить требования к участникам рынка (напр., смягчение процедур подписания в случае прямых продаж</a:t>
            </a:r>
            <a:r>
              <a:rPr lang="tr-TR" sz="1400" dirty="0">
                <a:latin typeface="Calibri" panose="020F0502020204030204" pitchFamily="34" charset="0"/>
              </a:rPr>
              <a:t>, </a:t>
            </a:r>
            <a:r>
              <a:rPr lang="ru-RU" sz="1400" dirty="0">
                <a:latin typeface="Calibri" panose="020F0502020204030204" pitchFamily="34" charset="0"/>
              </a:rPr>
              <a:t>гибкость в случае непредвиденных обстоятельств технического характера).</a:t>
            </a:r>
            <a:r>
              <a:rPr lang="tr-TR" sz="1400" dirty="0">
                <a:latin typeface="Calibri" panose="020F0502020204030204" pitchFamily="34" charset="0"/>
              </a:rPr>
              <a:t>  </a:t>
            </a: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9915" y="1529959"/>
            <a:ext cx="3795057" cy="2462116"/>
          </a:xfrm>
          <a:prstGeom prst="rect">
            <a:avLst/>
          </a:prstGeom>
        </p:spPr>
      </p:pic>
      <p:sp>
        <p:nvSpPr>
          <p:cNvPr id="11" name="Metin kutusu 10"/>
          <p:cNvSpPr txBox="1"/>
          <p:nvPr/>
        </p:nvSpPr>
        <p:spPr>
          <a:xfrm>
            <a:off x="5337421" y="4035190"/>
            <a:ext cx="2895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800" i="1" dirty="0"/>
              <a:t>*</a:t>
            </a:r>
            <a:r>
              <a:rPr lang="ru-RU" sz="800" i="1" dirty="0"/>
              <a:t>За исключением операций обратного выкупа и</a:t>
            </a:r>
            <a:r>
              <a:rPr lang="tr-TR" sz="800" i="1" dirty="0"/>
              <a:t> switch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37743" y="1066800"/>
            <a:ext cx="3981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Среднемесячный объём совокупных операций заимствования (аукционы + прямые продажи</a:t>
            </a:r>
            <a:r>
              <a:rPr lang="ru-RU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91272725"/>
      </p:ext>
    </p:extLst>
  </p:cSld>
  <p:clrMapOvr>
    <a:masterClrMapping/>
  </p:clrMapOvr>
</p:sld>
</file>

<file path=ppt/theme/theme1.xml><?xml version="1.0" encoding="utf-8"?>
<a:theme xmlns:a="http://schemas.openxmlformats.org/drawingml/2006/main" name="873TGp_fall_light_ani">
  <a:themeElements>
    <a:clrScheme name="Custom 57">
      <a:dk1>
        <a:srgbClr val="000000"/>
      </a:dk1>
      <a:lt1>
        <a:srgbClr val="FFFFFF"/>
      </a:lt1>
      <a:dk2>
        <a:srgbClr val="1E598E"/>
      </a:dk2>
      <a:lt2>
        <a:srgbClr val="97BAC9"/>
      </a:lt2>
      <a:accent1>
        <a:srgbClr val="4C9ED0"/>
      </a:accent1>
      <a:accent2>
        <a:srgbClr val="A4B3BC"/>
      </a:accent2>
      <a:accent3>
        <a:srgbClr val="DCBD66"/>
      </a:accent3>
      <a:accent4>
        <a:srgbClr val="D57D7D"/>
      </a:accent4>
      <a:accent5>
        <a:srgbClr val="BA8FD5"/>
      </a:accent5>
      <a:accent6>
        <a:srgbClr val="9197CF"/>
      </a:accent6>
      <a:hlink>
        <a:srgbClr val="9AC832"/>
      </a:hlink>
      <a:folHlink>
        <a:srgbClr val="76B886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307C6A"/>
        </a:dk2>
        <a:lt2>
          <a:srgbClr val="B3CC94"/>
        </a:lt2>
        <a:accent1>
          <a:srgbClr val="61BBA3"/>
        </a:accent1>
        <a:accent2>
          <a:srgbClr val="ADC07E"/>
        </a:accent2>
        <a:accent3>
          <a:srgbClr val="FFFFFF"/>
        </a:accent3>
        <a:accent4>
          <a:srgbClr val="000000"/>
        </a:accent4>
        <a:accent5>
          <a:srgbClr val="B7DACE"/>
        </a:accent5>
        <a:accent6>
          <a:srgbClr val="9CAE72"/>
        </a:accent6>
        <a:hlink>
          <a:srgbClr val="9AC832"/>
        </a:hlink>
        <a:folHlink>
          <a:srgbClr val="76B8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D66B00"/>
        </a:dk2>
        <a:lt2>
          <a:srgbClr val="B9CF91"/>
        </a:lt2>
        <a:accent1>
          <a:srgbClr val="F1B305"/>
        </a:accent1>
        <a:accent2>
          <a:srgbClr val="9BBBA0"/>
        </a:accent2>
        <a:accent3>
          <a:srgbClr val="FFFFFF"/>
        </a:accent3>
        <a:accent4>
          <a:srgbClr val="000000"/>
        </a:accent4>
        <a:accent5>
          <a:srgbClr val="F7D6AA"/>
        </a:accent5>
        <a:accent6>
          <a:srgbClr val="8CA991"/>
        </a:accent6>
        <a:hlink>
          <a:srgbClr val="FE8206"/>
        </a:hlink>
        <a:folHlink>
          <a:srgbClr val="E07C7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1E598E"/>
        </a:dk2>
        <a:lt2>
          <a:srgbClr val="97BAC9"/>
        </a:lt2>
        <a:accent1>
          <a:srgbClr val="4C9ED0"/>
        </a:accent1>
        <a:accent2>
          <a:srgbClr val="A4B3BC"/>
        </a:accent2>
        <a:accent3>
          <a:srgbClr val="FFFFFF"/>
        </a:accent3>
        <a:accent4>
          <a:srgbClr val="000000"/>
        </a:accent4>
        <a:accent5>
          <a:srgbClr val="B2CCE4"/>
        </a:accent5>
        <a:accent6>
          <a:srgbClr val="94A2AA"/>
        </a:accent6>
        <a:hlink>
          <a:srgbClr val="9AC832"/>
        </a:hlink>
        <a:folHlink>
          <a:srgbClr val="76B8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5168</TotalTime>
  <Words>1251</Words>
  <Application>Microsoft Office PowerPoint</Application>
  <PresentationFormat>On-screen Show (4:3)</PresentationFormat>
  <Paragraphs>184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Candara</vt:lpstr>
      <vt:lpstr>Corbel</vt:lpstr>
      <vt:lpstr>Wingdings</vt:lpstr>
      <vt:lpstr>873TGp_fall_light_ani</vt:lpstr>
      <vt:lpstr>КООРДИНАЦИЯ ЗАИМСТВОВАНИЯ И УПРАВЛЕНИЯ ЛИКВИДНОСТЬЮ И ДОЛГОМ В УСЛОВИЯХ ПАНДЕМИИ Опыт Турции</vt:lpstr>
      <vt:lpstr>Содержание</vt:lpstr>
      <vt:lpstr>Действующая организационная схема и структура управления ликвидностью и долгом-I</vt:lpstr>
      <vt:lpstr>Действующая организационная схема и структура управления ликвидностью и долгом-II</vt:lpstr>
      <vt:lpstr>Меры, предпринятые для ограничения последствий пандемии  </vt:lpstr>
      <vt:lpstr>Координация управления ликвидностью и долгом в условиях пандемии</vt:lpstr>
      <vt:lpstr>Изменения в политике заимствований</vt:lpstr>
      <vt:lpstr>Управление операционными рисками в условиях пандемии-I </vt:lpstr>
      <vt:lpstr>Управление операционными рисками в условиях пандемии-II </vt:lpstr>
      <vt:lpstr>Спасибо за внимание!</vt:lpstr>
    </vt:vector>
  </TitlesOfParts>
  <Company>Hazine Müsteşarlığı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ILYAS TUFAN</dc:creator>
  <cp:lastModifiedBy>Yelena Slizhevskaya</cp:lastModifiedBy>
  <cp:revision>321</cp:revision>
  <dcterms:created xsi:type="dcterms:W3CDTF">2015-04-21T11:05:28Z</dcterms:created>
  <dcterms:modified xsi:type="dcterms:W3CDTF">2021-05-30T21:08:27Z</dcterms:modified>
</cp:coreProperties>
</file>