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7" r:id="rId6"/>
    <p:sldId id="258" r:id="rId7"/>
    <p:sldId id="275" r:id="rId8"/>
    <p:sldId id="272" r:id="rId9"/>
    <p:sldId id="276" r:id="rId10"/>
    <p:sldId id="269" r:id="rId11"/>
    <p:sldId id="285" r:id="rId12"/>
    <p:sldId id="286" r:id="rId13"/>
    <p:sldId id="289" r:id="rId14"/>
    <p:sldId id="287" r:id="rId15"/>
    <p:sldId id="288" r:id="rId16"/>
    <p:sldId id="278" r:id="rId17"/>
    <p:sldId id="279" r:id="rId18"/>
    <p:sldId id="281" r:id="rId19"/>
    <p:sldId id="280" r:id="rId20"/>
    <p:sldId id="294" r:id="rId21"/>
    <p:sldId id="270" r:id="rId22"/>
    <p:sldId id="293" r:id="rId23"/>
    <p:sldId id="292" r:id="rId24"/>
    <p:sldId id="277" r:id="rId25"/>
    <p:sldId id="271" r:id="rId26"/>
    <p:sldId id="261" r:id="rId27"/>
    <p:sldId id="262" r:id="rId28"/>
    <p:sldId id="264" r:id="rId29"/>
    <p:sldId id="290" r:id="rId30"/>
    <p:sldId id="282" r:id="rId31"/>
    <p:sldId id="284" r:id="rId32"/>
    <p:sldId id="283" r:id="rId33"/>
    <p:sldId id="259" r:id="rId34"/>
    <p:sldId id="265" r:id="rId35"/>
    <p:sldId id="266" r:id="rId36"/>
    <p:sldId id="267" r:id="rId37"/>
    <p:sldId id="273" r:id="rId38"/>
    <p:sldId id="268" r:id="rId39"/>
  </p:sldIdLst>
  <p:sldSz cx="9144000" cy="6858000" type="screen4x3"/>
  <p:notesSz cx="6858000" cy="9144000"/>
  <p:custDataLst>
    <p:tags r:id="rId42"/>
  </p:custDataLst>
  <p:defaultTextStyle>
    <a:defPPr>
      <a:defRPr lang="en-US">
        <a:effectLst/>
      </a:defRPr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/>
        <a:latin typeface="Arial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/>
        <a:latin typeface="Arial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/>
        <a:latin typeface="Arial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/>
        <a:latin typeface="Arial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/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/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/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/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/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8F9"/>
    <a:srgbClr val="DBE5F1"/>
    <a:srgbClr val="EAF1DD"/>
    <a:srgbClr val="FFFFFF"/>
    <a:srgbClr val="555555"/>
    <a:srgbClr val="011D5E"/>
    <a:srgbClr val="EAEAEA"/>
    <a:srgbClr val="CFE2F2"/>
    <a:srgbClr val="1F4E78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A6A1C-8D08-4364-A273-FB8AEEC02FD8}" v="67" dt="2019-11-19T13:50:25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7" autoAdjust="0"/>
    <p:restoredTop sz="94743" autoAdjust="0"/>
  </p:normalViewPr>
  <p:slideViewPr>
    <p:cSldViewPr>
      <p:cViewPr varScale="1">
        <p:scale>
          <a:sx n="82" d="100"/>
          <a:sy n="82" d="100"/>
        </p:scale>
        <p:origin x="169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2EDA6A1C-8D08-4364-A273-FB8AEEC02FD8}"/>
    <pc:docChg chg="custSel modSld">
      <pc:chgData name="Yelena Slizhevskaya" userId="c31c118f-cc09-4814-95e2-f268a72c0a23" providerId="ADAL" clId="{2EDA6A1C-8D08-4364-A273-FB8AEEC02FD8}" dt="2019-11-19T13:57:15.674" v="8898" actId="6549"/>
      <pc:docMkLst>
        <pc:docMk/>
      </pc:docMkLst>
      <pc:sldChg chg="delSp modSp">
        <pc:chgData name="Yelena Slizhevskaya" userId="c31c118f-cc09-4814-95e2-f268a72c0a23" providerId="ADAL" clId="{2EDA6A1C-8D08-4364-A273-FB8AEEC02FD8}" dt="2019-11-19T09:40:19.873" v="879" actId="6549"/>
        <pc:sldMkLst>
          <pc:docMk/>
          <pc:sldMk cId="0" sldId="256"/>
        </pc:sldMkLst>
        <pc:spChg chg="mod">
          <ac:chgData name="Yelena Slizhevskaya" userId="c31c118f-cc09-4814-95e2-f268a72c0a23" providerId="ADAL" clId="{2EDA6A1C-8D08-4364-A273-FB8AEEC02FD8}" dt="2019-11-19T08:05:47.943" v="3" actId="6549"/>
          <ac:spMkLst>
            <pc:docMk/>
            <pc:sldMk cId="0" sldId="256"/>
            <ac:spMk id="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8:21:15.577" v="274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40:19.873" v="879" actId="6549"/>
          <ac:spMkLst>
            <pc:docMk/>
            <pc:sldMk cId="0" sldId="256"/>
            <ac:spMk id="50178" creationId="{00000000-0000-0000-0000-000000000000}"/>
          </ac:spMkLst>
        </pc:spChg>
        <pc:picChg chg="del">
          <ac:chgData name="Yelena Slizhevskaya" userId="c31c118f-cc09-4814-95e2-f268a72c0a23" providerId="ADAL" clId="{2EDA6A1C-8D08-4364-A273-FB8AEEC02FD8}" dt="2019-11-19T08:14:53.516" v="4"/>
          <ac:picMkLst>
            <pc:docMk/>
            <pc:sldMk cId="0" sldId="256"/>
            <ac:picMk id="3" creationId="{8F5B15DE-14E9-473C-9DE4-77D419017EDE}"/>
          </ac:picMkLst>
        </pc:picChg>
        <pc:picChg chg="del">
          <ac:chgData name="Yelena Slizhevskaya" userId="c31c118f-cc09-4814-95e2-f268a72c0a23" providerId="ADAL" clId="{2EDA6A1C-8D08-4364-A273-FB8AEEC02FD8}" dt="2019-11-19T08:14:57.196" v="6"/>
          <ac:picMkLst>
            <pc:docMk/>
            <pc:sldMk cId="0" sldId="256"/>
            <ac:picMk id="5" creationId="{9EF4F630-61B3-4B8B-80BF-417DAEAE8CEE}"/>
          </ac:picMkLst>
        </pc:picChg>
        <pc:picChg chg="del">
          <ac:chgData name="Yelena Slizhevskaya" userId="c31c118f-cc09-4814-95e2-f268a72c0a23" providerId="ADAL" clId="{2EDA6A1C-8D08-4364-A273-FB8AEEC02FD8}" dt="2019-11-19T08:14:55.482" v="5"/>
          <ac:picMkLst>
            <pc:docMk/>
            <pc:sldMk cId="0" sldId="256"/>
            <ac:picMk id="1026" creationId="{00000000-0000-0000-0000-000000000000}"/>
          </ac:picMkLst>
        </pc:picChg>
      </pc:sldChg>
      <pc:sldChg chg="modSp">
        <pc:chgData name="Yelena Slizhevskaya" userId="c31c118f-cc09-4814-95e2-f268a72c0a23" providerId="ADAL" clId="{2EDA6A1C-8D08-4364-A273-FB8AEEC02FD8}" dt="2019-11-19T09:41:12.076" v="1041" actId="6549"/>
        <pc:sldMkLst>
          <pc:docMk/>
          <pc:sldMk cId="2978163576" sldId="257"/>
        </pc:sldMkLst>
        <pc:spChg chg="mod">
          <ac:chgData name="Yelena Slizhevskaya" userId="c31c118f-cc09-4814-95e2-f268a72c0a23" providerId="ADAL" clId="{2EDA6A1C-8D08-4364-A273-FB8AEEC02FD8}" dt="2019-11-19T09:40:59.523" v="1001" actId="6549"/>
          <ac:spMkLst>
            <pc:docMk/>
            <pc:sldMk cId="2978163576" sldId="257"/>
            <ac:spMk id="5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8:55:36.407" v="554" actId="6549"/>
          <ac:spMkLst>
            <pc:docMk/>
            <pc:sldMk cId="2978163576" sldId="257"/>
            <ac:spMk id="8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41:12.076" v="1041" actId="6549"/>
          <ac:spMkLst>
            <pc:docMk/>
            <pc:sldMk cId="2978163576" sldId="257"/>
            <ac:spMk id="46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40:39.804" v="929" actId="6549"/>
          <ac:spMkLst>
            <pc:docMk/>
            <pc:sldMk cId="2978163576" sldId="257"/>
            <ac:spMk id="48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40:49.626" v="965" actId="6549"/>
          <ac:spMkLst>
            <pc:docMk/>
            <pc:sldMk cId="2978163576" sldId="257"/>
            <ac:spMk id="53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09:41:21.240" v="1061" actId="6549"/>
        <pc:sldMkLst>
          <pc:docMk/>
          <pc:sldMk cId="2266142130" sldId="258"/>
        </pc:sldMkLst>
        <pc:spChg chg="mod">
          <ac:chgData name="Yelena Slizhevskaya" userId="c31c118f-cc09-4814-95e2-f268a72c0a23" providerId="ADAL" clId="{2EDA6A1C-8D08-4364-A273-FB8AEEC02FD8}" dt="2019-11-19T09:41:21.240" v="1061" actId="6549"/>
          <ac:spMkLst>
            <pc:docMk/>
            <pc:sldMk cId="2266142130" sldId="258"/>
            <ac:spMk id="2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08:57:46.929" v="796" actId="6549"/>
        <pc:sldMkLst>
          <pc:docMk/>
          <pc:sldMk cId="682398375" sldId="259"/>
        </pc:sldMkLst>
        <pc:spChg chg="mod">
          <ac:chgData name="Yelena Slizhevskaya" userId="c31c118f-cc09-4814-95e2-f268a72c0a23" providerId="ADAL" clId="{2EDA6A1C-8D08-4364-A273-FB8AEEC02FD8}" dt="2019-11-19T08:57:46.929" v="796" actId="6549"/>
          <ac:spMkLst>
            <pc:docMk/>
            <pc:sldMk cId="682398375" sldId="259"/>
            <ac:spMk id="2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3:14:47.494" v="6283" actId="6549"/>
        <pc:sldMkLst>
          <pc:docMk/>
          <pc:sldMk cId="890813817" sldId="261"/>
        </pc:sldMkLst>
        <pc:spChg chg="mod">
          <ac:chgData name="Yelena Slizhevskaya" userId="c31c118f-cc09-4814-95e2-f268a72c0a23" providerId="ADAL" clId="{2EDA6A1C-8D08-4364-A273-FB8AEEC02FD8}" dt="2019-11-19T13:11:56.397" v="6120" actId="14100"/>
          <ac:spMkLst>
            <pc:docMk/>
            <pc:sldMk cId="890813817" sldId="261"/>
            <ac:spMk id="75778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12:19.093" v="6154" actId="6549"/>
          <ac:spMkLst>
            <pc:docMk/>
            <pc:sldMk cId="890813817" sldId="261"/>
            <ac:spMk id="75787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14:47.494" v="6283" actId="6549"/>
          <ac:spMkLst>
            <pc:docMk/>
            <pc:sldMk cId="890813817" sldId="261"/>
            <ac:spMk id="75798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13:29.551" v="6187" actId="20577"/>
          <ac:spMkLst>
            <pc:docMk/>
            <pc:sldMk cId="890813817" sldId="261"/>
            <ac:spMk id="75799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14:08.254" v="6209" actId="6549"/>
          <ac:spMkLst>
            <pc:docMk/>
            <pc:sldMk cId="890813817" sldId="261"/>
            <ac:spMk id="75800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3:25:49.408" v="7022" actId="6549"/>
        <pc:sldMkLst>
          <pc:docMk/>
          <pc:sldMk cId="2401310264" sldId="262"/>
        </pc:sldMkLst>
        <pc:spChg chg="mod">
          <ac:chgData name="Yelena Slizhevskaya" userId="c31c118f-cc09-4814-95e2-f268a72c0a23" providerId="ADAL" clId="{2EDA6A1C-8D08-4364-A273-FB8AEEC02FD8}" dt="2019-11-19T13:25:49.408" v="7022" actId="6549"/>
          <ac:spMkLst>
            <pc:docMk/>
            <pc:sldMk cId="2401310264" sldId="262"/>
            <ac:spMk id="34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23:58.116" v="6887" actId="6549"/>
          <ac:spMkLst>
            <pc:docMk/>
            <pc:sldMk cId="2401310264" sldId="262"/>
            <ac:spMk id="40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15:25.247" v="6328" actId="6549"/>
          <ac:spMkLst>
            <pc:docMk/>
            <pc:sldMk cId="2401310264" sldId="262"/>
            <ac:spMk id="69643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15:43.809" v="6349" actId="20577"/>
          <ac:spMkLst>
            <pc:docMk/>
            <pc:sldMk cId="2401310264" sldId="262"/>
            <ac:spMk id="69651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15:58.521" v="6352" actId="6549"/>
          <ac:spMkLst>
            <pc:docMk/>
            <pc:sldMk cId="2401310264" sldId="262"/>
            <ac:spMk id="6965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16:34.382" v="6403" actId="20577"/>
          <ac:spMkLst>
            <pc:docMk/>
            <pc:sldMk cId="2401310264" sldId="262"/>
            <ac:spMk id="69654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17:43.594" v="6478" actId="6549"/>
          <ac:spMkLst>
            <pc:docMk/>
            <pc:sldMk cId="2401310264" sldId="262"/>
            <ac:spMk id="69655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18:38.412" v="6550" actId="20577"/>
          <ac:spMkLst>
            <pc:docMk/>
            <pc:sldMk cId="2401310264" sldId="262"/>
            <ac:spMk id="69656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19:27.575" v="6624" actId="6549"/>
          <ac:spMkLst>
            <pc:docMk/>
            <pc:sldMk cId="2401310264" sldId="262"/>
            <ac:spMk id="69657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20:53.095" v="6704" actId="6549"/>
          <ac:spMkLst>
            <pc:docMk/>
            <pc:sldMk cId="2401310264" sldId="262"/>
            <ac:spMk id="69658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14:56.150" v="6286" actId="1035"/>
          <ac:spMkLst>
            <pc:docMk/>
            <pc:sldMk cId="2401310264" sldId="262"/>
            <ac:spMk id="69660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3:32:21.979" v="7476" actId="6549"/>
        <pc:sldMkLst>
          <pc:docMk/>
          <pc:sldMk cId="1279792198" sldId="264"/>
        </pc:sldMkLst>
        <pc:spChg chg="mod">
          <ac:chgData name="Yelena Slizhevskaya" userId="c31c118f-cc09-4814-95e2-f268a72c0a23" providerId="ADAL" clId="{2EDA6A1C-8D08-4364-A273-FB8AEEC02FD8}" dt="2019-11-19T13:32:21.979" v="7476" actId="6549"/>
          <ac:spMkLst>
            <pc:docMk/>
            <pc:sldMk cId="1279792198" sldId="264"/>
            <ac:spMk id="3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3:48:01.356" v="8300" actId="6549"/>
        <pc:sldMkLst>
          <pc:docMk/>
          <pc:sldMk cId="285976662" sldId="265"/>
        </pc:sldMkLst>
        <pc:spChg chg="mod">
          <ac:chgData name="Yelena Slizhevskaya" userId="c31c118f-cc09-4814-95e2-f268a72c0a23" providerId="ADAL" clId="{2EDA6A1C-8D08-4364-A273-FB8AEEC02FD8}" dt="2019-11-19T13:47:18.170" v="8256" actId="6549"/>
          <ac:spMkLst>
            <pc:docMk/>
            <pc:sldMk cId="285976662" sldId="265"/>
            <ac:spMk id="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47:24.898" v="8272" actId="6549"/>
          <ac:spMkLst>
            <pc:docMk/>
            <pc:sldMk cId="285976662" sldId="265"/>
            <ac:spMk id="4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48:01.356" v="8300" actId="6549"/>
          <ac:spMkLst>
            <pc:docMk/>
            <pc:sldMk cId="285976662" sldId="265"/>
            <ac:spMk id="5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47:41.202" v="8293" actId="6549"/>
          <ac:spMkLst>
            <pc:docMk/>
            <pc:sldMk cId="285976662" sldId="265"/>
            <ac:spMk id="11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47:53.675" v="8298" actId="6549"/>
          <ac:spMkLst>
            <pc:docMk/>
            <pc:sldMk cId="285976662" sldId="265"/>
            <ac:spMk id="15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3:49:55.625" v="8373" actId="20577"/>
        <pc:sldMkLst>
          <pc:docMk/>
          <pc:sldMk cId="1619521045" sldId="266"/>
        </pc:sldMkLst>
        <pc:spChg chg="mod">
          <ac:chgData name="Yelena Slizhevskaya" userId="c31c118f-cc09-4814-95e2-f268a72c0a23" providerId="ADAL" clId="{2EDA6A1C-8D08-4364-A273-FB8AEEC02FD8}" dt="2019-11-19T13:48:21.563" v="8321" actId="6549"/>
          <ac:spMkLst>
            <pc:docMk/>
            <pc:sldMk cId="1619521045" sldId="266"/>
            <ac:spMk id="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48:35.904" v="8350" actId="6549"/>
          <ac:spMkLst>
            <pc:docMk/>
            <pc:sldMk cId="1619521045" sldId="266"/>
            <ac:spMk id="4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49:55.625" v="8373" actId="20577"/>
          <ac:spMkLst>
            <pc:docMk/>
            <pc:sldMk cId="1619521045" sldId="266"/>
            <ac:spMk id="5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49:45.372" v="8371" actId="6549"/>
          <ac:spMkLst>
            <pc:docMk/>
            <pc:sldMk cId="1619521045" sldId="266"/>
            <ac:spMk id="7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3:53:36.136" v="8594" actId="6549"/>
        <pc:sldMkLst>
          <pc:docMk/>
          <pc:sldMk cId="4044953488" sldId="267"/>
        </pc:sldMkLst>
        <pc:spChg chg="mod">
          <ac:chgData name="Yelena Slizhevskaya" userId="c31c118f-cc09-4814-95e2-f268a72c0a23" providerId="ADAL" clId="{2EDA6A1C-8D08-4364-A273-FB8AEEC02FD8}" dt="2019-11-19T13:50:25.169" v="8411" actId="14100"/>
          <ac:spMkLst>
            <pc:docMk/>
            <pc:sldMk cId="4044953488" sldId="267"/>
            <ac:spMk id="4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51:22.538" v="8437" actId="6549"/>
          <ac:spMkLst>
            <pc:docMk/>
            <pc:sldMk cId="4044953488" sldId="267"/>
            <ac:spMk id="7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53:19.551" v="8572" actId="6549"/>
          <ac:spMkLst>
            <pc:docMk/>
            <pc:sldMk cId="4044953488" sldId="267"/>
            <ac:spMk id="8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53:07.735" v="8561" actId="6549"/>
          <ac:spMkLst>
            <pc:docMk/>
            <pc:sldMk cId="4044953488" sldId="267"/>
            <ac:spMk id="15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53:36.136" v="8594" actId="6549"/>
          <ac:spMkLst>
            <pc:docMk/>
            <pc:sldMk cId="4044953488" sldId="267"/>
            <ac:spMk id="17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3:57:15.674" v="8898" actId="6549"/>
        <pc:sldMkLst>
          <pc:docMk/>
          <pc:sldMk cId="3120286961" sldId="268"/>
        </pc:sldMkLst>
        <pc:spChg chg="mod">
          <ac:chgData name="Yelena Slizhevskaya" userId="c31c118f-cc09-4814-95e2-f268a72c0a23" providerId="ADAL" clId="{2EDA6A1C-8D08-4364-A273-FB8AEEC02FD8}" dt="2019-11-19T13:57:15.674" v="8898" actId="6549"/>
          <ac:spMkLst>
            <pc:docMk/>
            <pc:sldMk cId="3120286961" sldId="268"/>
            <ac:spMk id="7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09:57:28.789" v="1845" actId="6549"/>
        <pc:sldMkLst>
          <pc:docMk/>
          <pc:sldMk cId="1090618560" sldId="269"/>
        </pc:sldMkLst>
        <pc:spChg chg="mod">
          <ac:chgData name="Yelena Slizhevskaya" userId="c31c118f-cc09-4814-95e2-f268a72c0a23" providerId="ADAL" clId="{2EDA6A1C-8D08-4364-A273-FB8AEEC02FD8}" dt="2019-11-19T09:57:28.789" v="1845" actId="6549"/>
          <ac:spMkLst>
            <pc:docMk/>
            <pc:sldMk cId="1090618560" sldId="269"/>
            <ac:spMk id="2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2:24:46.442" v="4713" actId="6549"/>
        <pc:sldMkLst>
          <pc:docMk/>
          <pc:sldMk cId="787991436" sldId="270"/>
        </pc:sldMkLst>
        <pc:spChg chg="mod">
          <ac:chgData name="Yelena Slizhevskaya" userId="c31c118f-cc09-4814-95e2-f268a72c0a23" providerId="ADAL" clId="{2EDA6A1C-8D08-4364-A273-FB8AEEC02FD8}" dt="2019-11-19T12:24:46.442" v="4713" actId="6549"/>
          <ac:spMkLst>
            <pc:docMk/>
            <pc:sldMk cId="787991436" sldId="270"/>
            <ac:spMk id="2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3:36:47.600" v="7637" actId="6549"/>
        <pc:sldMkLst>
          <pc:docMk/>
          <pc:sldMk cId="2903559236" sldId="271"/>
        </pc:sldMkLst>
        <pc:spChg chg="mod">
          <ac:chgData name="Yelena Slizhevskaya" userId="c31c118f-cc09-4814-95e2-f268a72c0a23" providerId="ADAL" clId="{2EDA6A1C-8D08-4364-A273-FB8AEEC02FD8}" dt="2019-11-19T13:36:47.600" v="7637" actId="6549"/>
          <ac:spMkLst>
            <pc:docMk/>
            <pc:sldMk cId="2903559236" sldId="271"/>
            <ac:spMk id="2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09:51:37.023" v="1544" actId="1037"/>
        <pc:sldMkLst>
          <pc:docMk/>
          <pc:sldMk cId="2897466014" sldId="272"/>
        </pc:sldMkLst>
        <pc:spChg chg="mod">
          <ac:chgData name="Yelena Slizhevskaya" userId="c31c118f-cc09-4814-95e2-f268a72c0a23" providerId="ADAL" clId="{2EDA6A1C-8D08-4364-A273-FB8AEEC02FD8}" dt="2019-11-19T09:50:32.424" v="1465" actId="20577"/>
          <ac:spMkLst>
            <pc:docMk/>
            <pc:sldMk cId="2897466014" sldId="272"/>
            <ac:spMk id="44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51:32.719" v="1543" actId="1038"/>
          <ac:spMkLst>
            <pc:docMk/>
            <pc:sldMk cId="2897466014" sldId="272"/>
            <ac:spMk id="49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49:14.991" v="1394" actId="6549"/>
          <ac:spMkLst>
            <pc:docMk/>
            <pc:sldMk cId="2897466014" sldId="272"/>
            <ac:spMk id="58370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49:28.911" v="1414" actId="6549"/>
          <ac:spMkLst>
            <pc:docMk/>
            <pc:sldMk cId="2897466014" sldId="272"/>
            <ac:spMk id="58383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51:37.023" v="1544" actId="1037"/>
          <ac:spMkLst>
            <pc:docMk/>
            <pc:sldMk cId="2897466014" sldId="272"/>
            <ac:spMk id="58400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3:55:31.423" v="8704" actId="6549"/>
        <pc:sldMkLst>
          <pc:docMk/>
          <pc:sldMk cId="2010987876" sldId="273"/>
        </pc:sldMkLst>
        <pc:spChg chg="mod">
          <ac:chgData name="Yelena Slizhevskaya" userId="c31c118f-cc09-4814-95e2-f268a72c0a23" providerId="ADAL" clId="{2EDA6A1C-8D08-4364-A273-FB8AEEC02FD8}" dt="2019-11-19T13:53:57.524" v="8619" actId="6549"/>
          <ac:spMkLst>
            <pc:docMk/>
            <pc:sldMk cId="2010987876" sldId="273"/>
            <ac:spMk id="4" creationId="{00000000-0000-0000-0000-000000000000}"/>
          </ac:spMkLst>
        </pc:spChg>
        <pc:graphicFrameChg chg="modGraphic">
          <ac:chgData name="Yelena Slizhevskaya" userId="c31c118f-cc09-4814-95e2-f268a72c0a23" providerId="ADAL" clId="{2EDA6A1C-8D08-4364-A273-FB8AEEC02FD8}" dt="2019-11-19T13:55:31.423" v="8704" actId="6549"/>
          <ac:graphicFrameMkLst>
            <pc:docMk/>
            <pc:sldMk cId="2010987876" sldId="273"/>
            <ac:graphicFrameMk id="3" creationId="{00000000-0000-0000-0000-000000000000}"/>
          </ac:graphicFrameMkLst>
        </pc:graphicFrameChg>
      </pc:sldChg>
      <pc:sldChg chg="modSp">
        <pc:chgData name="Yelena Slizhevskaya" userId="c31c118f-cc09-4814-95e2-f268a72c0a23" providerId="ADAL" clId="{2EDA6A1C-8D08-4364-A273-FB8AEEC02FD8}" dt="2019-11-19T09:48:46.133" v="1372" actId="6549"/>
        <pc:sldMkLst>
          <pc:docMk/>
          <pc:sldMk cId="1168874137" sldId="275"/>
        </pc:sldMkLst>
        <pc:spChg chg="mod">
          <ac:chgData name="Yelena Slizhevskaya" userId="c31c118f-cc09-4814-95e2-f268a72c0a23" providerId="ADAL" clId="{2EDA6A1C-8D08-4364-A273-FB8AEEC02FD8}" dt="2019-11-19T09:45:19.534" v="1157" actId="14100"/>
          <ac:spMkLst>
            <pc:docMk/>
            <pc:sldMk cId="1168874137" sldId="275"/>
            <ac:spMk id="18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47:12.804" v="1250" actId="6549"/>
          <ac:spMkLst>
            <pc:docMk/>
            <pc:sldMk cId="1168874137" sldId="275"/>
            <ac:spMk id="6144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44:30.315" v="1156" actId="6549"/>
          <ac:spMkLst>
            <pc:docMk/>
            <pc:sldMk cId="1168874137" sldId="275"/>
            <ac:spMk id="6145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46:42.027" v="1224" actId="6549"/>
          <ac:spMkLst>
            <pc:docMk/>
            <pc:sldMk cId="1168874137" sldId="275"/>
            <ac:spMk id="61453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48:46.133" v="1372" actId="6549"/>
          <ac:spMkLst>
            <pc:docMk/>
            <pc:sldMk cId="1168874137" sldId="275"/>
            <ac:spMk id="61454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8:58:25.930" v="811" actId="6549"/>
          <ac:spMkLst>
            <pc:docMk/>
            <pc:sldMk cId="1168874137" sldId="275"/>
            <ac:spMk id="61455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45:38.770" v="1180" actId="6549"/>
          <ac:spMkLst>
            <pc:docMk/>
            <pc:sldMk cId="1168874137" sldId="275"/>
            <ac:spMk id="61456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47:51.797" v="1314" actId="1035"/>
          <ac:spMkLst>
            <pc:docMk/>
            <pc:sldMk cId="1168874137" sldId="275"/>
            <ac:spMk id="61457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09:57:07.560" v="1821" actId="6549"/>
        <pc:sldMkLst>
          <pc:docMk/>
          <pc:sldMk cId="1054638349" sldId="276"/>
        </pc:sldMkLst>
        <pc:spChg chg="mod">
          <ac:chgData name="Yelena Slizhevskaya" userId="c31c118f-cc09-4814-95e2-f268a72c0a23" providerId="ADAL" clId="{2EDA6A1C-8D08-4364-A273-FB8AEEC02FD8}" dt="2019-11-19T09:53:45.732" v="1692" actId="6549"/>
          <ac:spMkLst>
            <pc:docMk/>
            <pc:sldMk cId="1054638349" sldId="276"/>
            <ac:spMk id="129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54:05.516" v="1716" actId="404"/>
          <ac:spMkLst>
            <pc:docMk/>
            <pc:sldMk cId="1054638349" sldId="276"/>
            <ac:spMk id="130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52:35.956" v="1613" actId="6549"/>
          <ac:spMkLst>
            <pc:docMk/>
            <pc:sldMk cId="1054638349" sldId="276"/>
            <ac:spMk id="15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54:36.654" v="1719" actId="20577"/>
          <ac:spMkLst>
            <pc:docMk/>
            <pc:sldMk cId="1054638349" sldId="276"/>
            <ac:spMk id="173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54:48.249" v="1747" actId="6549"/>
          <ac:spMkLst>
            <pc:docMk/>
            <pc:sldMk cId="1054638349" sldId="276"/>
            <ac:spMk id="179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55:45.431" v="1794" actId="6549"/>
          <ac:spMkLst>
            <pc:docMk/>
            <pc:sldMk cId="1054638349" sldId="276"/>
            <ac:spMk id="181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56:10.235" v="1796" actId="6549"/>
          <ac:spMkLst>
            <pc:docMk/>
            <pc:sldMk cId="1054638349" sldId="276"/>
            <ac:spMk id="194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56:28.125" v="1820" actId="6549"/>
          <ac:spMkLst>
            <pc:docMk/>
            <pc:sldMk cId="1054638349" sldId="276"/>
            <ac:spMk id="195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57:07.560" v="1821" actId="6549"/>
          <ac:spMkLst>
            <pc:docMk/>
            <pc:sldMk cId="1054638349" sldId="276"/>
            <ac:spMk id="199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09:52:22.669" v="1599" actId="1035"/>
          <ac:spMkLst>
            <pc:docMk/>
            <pc:sldMk cId="1054638349" sldId="276"/>
            <ac:spMk id="71682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3:10:53.229" v="6054" actId="20577"/>
        <pc:sldMkLst>
          <pc:docMk/>
          <pc:sldMk cId="2123374263" sldId="277"/>
        </pc:sldMkLst>
        <pc:spChg chg="mod">
          <ac:chgData name="Yelena Slizhevskaya" userId="c31c118f-cc09-4814-95e2-f268a72c0a23" providerId="ADAL" clId="{2EDA6A1C-8D08-4364-A273-FB8AEEC02FD8}" dt="2019-11-19T13:06:58.797" v="5797" actId="1037"/>
          <ac:spMkLst>
            <pc:docMk/>
            <pc:sldMk cId="2123374263" sldId="277"/>
            <ac:spMk id="44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09:24.736" v="5883" actId="6549"/>
          <ac:spMkLst>
            <pc:docMk/>
            <pc:sldMk cId="2123374263" sldId="277"/>
            <ac:spMk id="48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07:09.304" v="5800" actId="1037"/>
          <ac:spMkLst>
            <pc:docMk/>
            <pc:sldMk cId="2123374263" sldId="277"/>
            <ac:spMk id="50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09:30.548" v="5898" actId="6549"/>
          <ac:spMkLst>
            <pc:docMk/>
            <pc:sldMk cId="2123374263" sldId="277"/>
            <ac:spMk id="53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09:36.285" v="5913" actId="6549"/>
          <ac:spMkLst>
            <pc:docMk/>
            <pc:sldMk cId="2123374263" sldId="277"/>
            <ac:spMk id="56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08:05.154" v="5829" actId="403"/>
          <ac:spMkLst>
            <pc:docMk/>
            <pc:sldMk cId="2123374263" sldId="277"/>
            <ac:spMk id="66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09:51.828" v="5932" actId="403"/>
          <ac:spMkLst>
            <pc:docMk/>
            <pc:sldMk cId="2123374263" sldId="277"/>
            <ac:spMk id="67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08:19.273" v="5834" actId="1038"/>
          <ac:spMkLst>
            <pc:docMk/>
            <pc:sldMk cId="2123374263" sldId="277"/>
            <ac:spMk id="68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10:25.819" v="6010" actId="6549"/>
          <ac:spMkLst>
            <pc:docMk/>
            <pc:sldMk cId="2123374263" sldId="277"/>
            <ac:spMk id="69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08:45.170" v="5860" actId="1038"/>
          <ac:spMkLst>
            <pc:docMk/>
            <pc:sldMk cId="2123374263" sldId="277"/>
            <ac:spMk id="70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10:53.229" v="6054" actId="20577"/>
          <ac:spMkLst>
            <pc:docMk/>
            <pc:sldMk cId="2123374263" sldId="277"/>
            <ac:spMk id="71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06:28.214" v="5760" actId="6549"/>
          <ac:spMkLst>
            <pc:docMk/>
            <pc:sldMk cId="2123374263" sldId="277"/>
            <ac:spMk id="58370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06:43.674" v="5794" actId="6549"/>
          <ac:spMkLst>
            <pc:docMk/>
            <pc:sldMk cId="2123374263" sldId="277"/>
            <ac:spMk id="58383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07:59.747" v="5827" actId="1035"/>
          <ac:spMkLst>
            <pc:docMk/>
            <pc:sldMk cId="2123374263" sldId="277"/>
            <ac:spMk id="58400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1:56:49.578" v="3686" actId="6549"/>
        <pc:sldMkLst>
          <pc:docMk/>
          <pc:sldMk cId="771045217" sldId="278"/>
        </pc:sldMkLst>
        <pc:spChg chg="mod">
          <ac:chgData name="Yelena Slizhevskaya" userId="c31c118f-cc09-4814-95e2-f268a72c0a23" providerId="ADAL" clId="{2EDA6A1C-8D08-4364-A273-FB8AEEC02FD8}" dt="2019-11-19T11:51:01.291" v="3489" actId="1035"/>
          <ac:spMkLst>
            <pc:docMk/>
            <pc:sldMk cId="771045217" sldId="278"/>
            <ac:spMk id="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1:50:02.552" v="3472" actId="14100"/>
          <ac:spMkLst>
            <pc:docMk/>
            <pc:sldMk cId="771045217" sldId="278"/>
            <ac:spMk id="36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1:49:37.217" v="3453" actId="6549"/>
          <ac:spMkLst>
            <pc:docMk/>
            <pc:sldMk cId="771045217" sldId="278"/>
            <ac:spMk id="39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1:50:10.479" v="3473" actId="14100"/>
          <ac:spMkLst>
            <pc:docMk/>
            <pc:sldMk cId="771045217" sldId="278"/>
            <ac:spMk id="40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1:50:15.379" v="3474" actId="14100"/>
          <ac:spMkLst>
            <pc:docMk/>
            <pc:sldMk cId="771045217" sldId="278"/>
            <ac:spMk id="54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1:50:28.563" v="3478" actId="1035"/>
          <ac:spMkLst>
            <pc:docMk/>
            <pc:sldMk cId="771045217" sldId="278"/>
            <ac:spMk id="60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1:53:13.546" v="3579" actId="6549"/>
          <ac:spMkLst>
            <pc:docMk/>
            <pc:sldMk cId="771045217" sldId="278"/>
            <ac:spMk id="73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1:55:29.449" v="3638" actId="1036"/>
          <ac:spMkLst>
            <pc:docMk/>
            <pc:sldMk cId="771045217" sldId="278"/>
            <ac:spMk id="75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1:52:42.876" v="3556" actId="1035"/>
          <ac:spMkLst>
            <pc:docMk/>
            <pc:sldMk cId="771045217" sldId="278"/>
            <ac:spMk id="76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1:54:28.211" v="3608" actId="6549"/>
          <ac:spMkLst>
            <pc:docMk/>
            <pc:sldMk cId="771045217" sldId="278"/>
            <ac:spMk id="77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1:55:12.003" v="3632" actId="6549"/>
          <ac:spMkLst>
            <pc:docMk/>
            <pc:sldMk cId="771045217" sldId="278"/>
            <ac:spMk id="78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1:56:49.578" v="3686" actId="6549"/>
          <ac:spMkLst>
            <pc:docMk/>
            <pc:sldMk cId="771045217" sldId="278"/>
            <ac:spMk id="79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1:58:01.153" v="3742" actId="6549"/>
        <pc:sldMkLst>
          <pc:docMk/>
          <pc:sldMk cId="3669869052" sldId="279"/>
        </pc:sldMkLst>
        <pc:spChg chg="mod">
          <ac:chgData name="Yelena Slizhevskaya" userId="c31c118f-cc09-4814-95e2-f268a72c0a23" providerId="ADAL" clId="{2EDA6A1C-8D08-4364-A273-FB8AEEC02FD8}" dt="2019-11-19T11:57:15.434" v="3698" actId="20577"/>
          <ac:spMkLst>
            <pc:docMk/>
            <pc:sldMk cId="3669869052" sldId="279"/>
            <ac:spMk id="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1:58:01.153" v="3742" actId="6549"/>
          <ac:spMkLst>
            <pc:docMk/>
            <pc:sldMk cId="3669869052" sldId="279"/>
            <ac:spMk id="5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2:05:21.409" v="3867" actId="5793"/>
        <pc:sldMkLst>
          <pc:docMk/>
          <pc:sldMk cId="1460224525" sldId="280"/>
        </pc:sldMkLst>
        <pc:spChg chg="mod">
          <ac:chgData name="Yelena Slizhevskaya" userId="c31c118f-cc09-4814-95e2-f268a72c0a23" providerId="ADAL" clId="{2EDA6A1C-8D08-4364-A273-FB8AEEC02FD8}" dt="2019-11-19T12:05:21.409" v="3867" actId="5793"/>
          <ac:spMkLst>
            <pc:docMk/>
            <pc:sldMk cId="1460224525" sldId="280"/>
            <ac:spMk id="2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1:59:17.177" v="3865" actId="20577"/>
        <pc:sldMkLst>
          <pc:docMk/>
          <pc:sldMk cId="4247792453" sldId="281"/>
        </pc:sldMkLst>
        <pc:spChg chg="mod">
          <ac:chgData name="Yelena Slizhevskaya" userId="c31c118f-cc09-4814-95e2-f268a72c0a23" providerId="ADAL" clId="{2EDA6A1C-8D08-4364-A273-FB8AEEC02FD8}" dt="2019-11-19T11:58:16.027" v="3744" actId="6549"/>
          <ac:spMkLst>
            <pc:docMk/>
            <pc:sldMk cId="4247792453" sldId="281"/>
            <ac:spMk id="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1:58:50.910" v="3829" actId="6549"/>
          <ac:spMkLst>
            <pc:docMk/>
            <pc:sldMk cId="4247792453" sldId="281"/>
            <ac:spMk id="11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1:59:17.177" v="3865" actId="20577"/>
          <ac:spMkLst>
            <pc:docMk/>
            <pc:sldMk cId="4247792453" sldId="281"/>
            <ac:spMk id="17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3:42:52.652" v="7986" actId="6549"/>
        <pc:sldMkLst>
          <pc:docMk/>
          <pc:sldMk cId="1232034595" sldId="282"/>
        </pc:sldMkLst>
        <pc:spChg chg="mod">
          <ac:chgData name="Yelena Slizhevskaya" userId="c31c118f-cc09-4814-95e2-f268a72c0a23" providerId="ADAL" clId="{2EDA6A1C-8D08-4364-A273-FB8AEEC02FD8}" dt="2019-11-19T13:37:31.781" v="7722" actId="6549"/>
          <ac:spMkLst>
            <pc:docMk/>
            <pc:sldMk cId="1232034595" sldId="282"/>
            <ac:spMk id="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38:20.249" v="7760" actId="20577"/>
          <ac:spMkLst>
            <pc:docMk/>
            <pc:sldMk cId="1232034595" sldId="282"/>
            <ac:spMk id="5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38:52.370" v="7811" actId="6549"/>
          <ac:spMkLst>
            <pc:docMk/>
            <pc:sldMk cId="1232034595" sldId="282"/>
            <ac:spMk id="16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41:35.767" v="7908" actId="6549"/>
          <ac:spMkLst>
            <pc:docMk/>
            <pc:sldMk cId="1232034595" sldId="282"/>
            <ac:spMk id="2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42:52.652" v="7986" actId="6549"/>
          <ac:spMkLst>
            <pc:docMk/>
            <pc:sldMk cId="1232034595" sldId="282"/>
            <ac:spMk id="28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3:46:31.949" v="8217" actId="6549"/>
        <pc:sldMkLst>
          <pc:docMk/>
          <pc:sldMk cId="1232946052" sldId="283"/>
        </pc:sldMkLst>
        <pc:spChg chg="mod">
          <ac:chgData name="Yelena Slizhevskaya" userId="c31c118f-cc09-4814-95e2-f268a72c0a23" providerId="ADAL" clId="{2EDA6A1C-8D08-4364-A273-FB8AEEC02FD8}" dt="2019-11-19T13:45:24.462" v="8117" actId="6549"/>
          <ac:spMkLst>
            <pc:docMk/>
            <pc:sldMk cId="1232946052" sldId="283"/>
            <ac:spMk id="10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46:31.949" v="8217" actId="6549"/>
          <ac:spMkLst>
            <pc:docMk/>
            <pc:sldMk cId="1232946052" sldId="283"/>
            <ac:spMk id="61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3:44:57.067" v="8092" actId="6549"/>
        <pc:sldMkLst>
          <pc:docMk/>
          <pc:sldMk cId="2816244075" sldId="284"/>
        </pc:sldMkLst>
        <pc:spChg chg="mod">
          <ac:chgData name="Yelena Slizhevskaya" userId="c31c118f-cc09-4814-95e2-f268a72c0a23" providerId="ADAL" clId="{2EDA6A1C-8D08-4364-A273-FB8AEEC02FD8}" dt="2019-11-19T13:37:43.479" v="7723"/>
          <ac:spMkLst>
            <pc:docMk/>
            <pc:sldMk cId="2816244075" sldId="284"/>
            <ac:spMk id="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43:37.321" v="8028" actId="6549"/>
          <ac:spMkLst>
            <pc:docMk/>
            <pc:sldMk cId="2816244075" sldId="284"/>
            <ac:spMk id="10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44:57.067" v="8092" actId="6549"/>
          <ac:spMkLst>
            <pc:docMk/>
            <pc:sldMk cId="2816244075" sldId="284"/>
            <ac:spMk id="62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0:02:36.475" v="2064" actId="403"/>
        <pc:sldMkLst>
          <pc:docMk/>
          <pc:sldMk cId="2098954381" sldId="285"/>
        </pc:sldMkLst>
        <pc:spChg chg="mod">
          <ac:chgData name="Yelena Slizhevskaya" userId="c31c118f-cc09-4814-95e2-f268a72c0a23" providerId="ADAL" clId="{2EDA6A1C-8D08-4364-A273-FB8AEEC02FD8}" dt="2019-11-19T10:02:36.475" v="2064" actId="403"/>
          <ac:spMkLst>
            <pc:docMk/>
            <pc:sldMk cId="2098954381" sldId="285"/>
            <ac:spMk id="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0:02:04.767" v="2063" actId="14100"/>
          <ac:spMkLst>
            <pc:docMk/>
            <pc:sldMk cId="2098954381" sldId="285"/>
            <ac:spMk id="3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0:00:25.143" v="1979" actId="1038"/>
          <ac:spMkLst>
            <pc:docMk/>
            <pc:sldMk cId="2098954381" sldId="285"/>
            <ac:spMk id="5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0:01:14.199" v="2023" actId="6549"/>
          <ac:spMkLst>
            <pc:docMk/>
            <pc:sldMk cId="2098954381" sldId="285"/>
            <ac:spMk id="7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0:08:20.674" v="2402" actId="1035"/>
        <pc:sldMkLst>
          <pc:docMk/>
          <pc:sldMk cId="1976371727" sldId="286"/>
        </pc:sldMkLst>
        <pc:spChg chg="mod">
          <ac:chgData name="Yelena Slizhevskaya" userId="c31c118f-cc09-4814-95e2-f268a72c0a23" providerId="ADAL" clId="{2EDA6A1C-8D08-4364-A273-FB8AEEC02FD8}" dt="2019-11-19T10:02:44.114" v="2066" actId="6549"/>
          <ac:spMkLst>
            <pc:docMk/>
            <pc:sldMk cId="1976371727" sldId="286"/>
            <ac:spMk id="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0:04:00.196" v="2118" actId="6549"/>
          <ac:spMkLst>
            <pc:docMk/>
            <pc:sldMk cId="1976371727" sldId="286"/>
            <ac:spMk id="5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0:05:41.072" v="2205" actId="6549"/>
          <ac:spMkLst>
            <pc:docMk/>
            <pc:sldMk cId="1976371727" sldId="286"/>
            <ac:spMk id="7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0:07:26.285" v="2327" actId="6549"/>
          <ac:spMkLst>
            <pc:docMk/>
            <pc:sldMk cId="1976371727" sldId="286"/>
            <ac:spMk id="9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0:08:20.674" v="2402" actId="1035"/>
          <ac:spMkLst>
            <pc:docMk/>
            <pc:sldMk cId="1976371727" sldId="286"/>
            <ac:spMk id="10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1:03:05.015" v="2967" actId="6549"/>
        <pc:sldMkLst>
          <pc:docMk/>
          <pc:sldMk cId="1097363482" sldId="287"/>
        </pc:sldMkLst>
        <pc:spChg chg="mod">
          <ac:chgData name="Yelena Slizhevskaya" userId="c31c118f-cc09-4814-95e2-f268a72c0a23" providerId="ADAL" clId="{2EDA6A1C-8D08-4364-A273-FB8AEEC02FD8}" dt="2019-11-19T11:02:17.660" v="2945" actId="6549"/>
          <ac:spMkLst>
            <pc:docMk/>
            <pc:sldMk cId="1097363482" sldId="287"/>
            <ac:spMk id="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1:03:05.015" v="2967" actId="6549"/>
          <ac:spMkLst>
            <pc:docMk/>
            <pc:sldMk cId="1097363482" sldId="287"/>
            <ac:spMk id="4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1:10:31.330" v="3445" actId="6549"/>
        <pc:sldMkLst>
          <pc:docMk/>
          <pc:sldMk cId="98351988" sldId="288"/>
        </pc:sldMkLst>
        <pc:spChg chg="mod">
          <ac:chgData name="Yelena Slizhevskaya" userId="c31c118f-cc09-4814-95e2-f268a72c0a23" providerId="ADAL" clId="{2EDA6A1C-8D08-4364-A273-FB8AEEC02FD8}" dt="2019-11-19T11:03:29.480" v="2979" actId="6549"/>
          <ac:spMkLst>
            <pc:docMk/>
            <pc:sldMk cId="98351988" sldId="288"/>
            <ac:spMk id="51" creationId="{00000000-0000-0000-0000-000000000000}"/>
          </ac:spMkLst>
        </pc:spChg>
        <pc:graphicFrameChg chg="modGraphic">
          <ac:chgData name="Yelena Slizhevskaya" userId="c31c118f-cc09-4814-95e2-f268a72c0a23" providerId="ADAL" clId="{2EDA6A1C-8D08-4364-A273-FB8AEEC02FD8}" dt="2019-11-19T11:10:31.330" v="3445" actId="6549"/>
          <ac:graphicFrameMkLst>
            <pc:docMk/>
            <pc:sldMk cId="98351988" sldId="288"/>
            <ac:graphicFrameMk id="54278" creationId="{00000000-0000-0000-0000-000000000000}"/>
          </ac:graphicFrameMkLst>
        </pc:graphicFrameChg>
      </pc:sldChg>
      <pc:sldChg chg="modSp">
        <pc:chgData name="Yelena Slizhevskaya" userId="c31c118f-cc09-4814-95e2-f268a72c0a23" providerId="ADAL" clId="{2EDA6A1C-8D08-4364-A273-FB8AEEC02FD8}" dt="2019-11-19T11:02:01.559" v="2925" actId="6549"/>
        <pc:sldMkLst>
          <pc:docMk/>
          <pc:sldMk cId="3778846676" sldId="289"/>
        </pc:sldMkLst>
        <pc:spChg chg="mod">
          <ac:chgData name="Yelena Slizhevskaya" userId="c31c118f-cc09-4814-95e2-f268a72c0a23" providerId="ADAL" clId="{2EDA6A1C-8D08-4364-A273-FB8AEEC02FD8}" dt="2019-11-19T10:08:43.627" v="2426" actId="6549"/>
          <ac:spMkLst>
            <pc:docMk/>
            <pc:sldMk cId="3778846676" sldId="289"/>
            <ac:spMk id="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0:11:07.796" v="2518" actId="6549"/>
          <ac:spMkLst>
            <pc:docMk/>
            <pc:sldMk cId="3778846676" sldId="289"/>
            <ac:spMk id="3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0:08:53.917" v="2427" actId="6549"/>
          <ac:spMkLst>
            <pc:docMk/>
            <pc:sldMk cId="3778846676" sldId="289"/>
            <ac:spMk id="7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0:09:10.171" v="2428" actId="6549"/>
          <ac:spMkLst>
            <pc:docMk/>
            <pc:sldMk cId="3778846676" sldId="289"/>
            <ac:spMk id="8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0:10:26.904" v="2494" actId="6549"/>
          <ac:spMkLst>
            <pc:docMk/>
            <pc:sldMk cId="3778846676" sldId="289"/>
            <ac:spMk id="10" creationId="{00000000-0000-0000-0000-000000000000}"/>
          </ac:spMkLst>
        </pc:spChg>
        <pc:graphicFrameChg chg="modGraphic">
          <ac:chgData name="Yelena Slizhevskaya" userId="c31c118f-cc09-4814-95e2-f268a72c0a23" providerId="ADAL" clId="{2EDA6A1C-8D08-4364-A273-FB8AEEC02FD8}" dt="2019-11-19T11:02:01.559" v="2925" actId="6549"/>
          <ac:graphicFrameMkLst>
            <pc:docMk/>
            <pc:sldMk cId="3778846676" sldId="289"/>
            <ac:graphicFrameMk id="11" creationId="{00000000-0000-0000-0000-000000000000}"/>
          </ac:graphicFrameMkLst>
        </pc:graphicFrameChg>
      </pc:sldChg>
      <pc:sldChg chg="modSp">
        <pc:chgData name="Yelena Slizhevskaya" userId="c31c118f-cc09-4814-95e2-f268a72c0a23" providerId="ADAL" clId="{2EDA6A1C-8D08-4364-A273-FB8AEEC02FD8}" dt="2019-11-19T13:36:30.442" v="7636" actId="6549"/>
        <pc:sldMkLst>
          <pc:docMk/>
          <pc:sldMk cId="4114366153" sldId="290"/>
        </pc:sldMkLst>
        <pc:spChg chg="mod">
          <ac:chgData name="Yelena Slizhevskaya" userId="c31c118f-cc09-4814-95e2-f268a72c0a23" providerId="ADAL" clId="{2EDA6A1C-8D08-4364-A273-FB8AEEC02FD8}" dt="2019-11-19T13:34:38.486" v="7574" actId="404"/>
          <ac:spMkLst>
            <pc:docMk/>
            <pc:sldMk cId="4114366153" sldId="290"/>
            <ac:spMk id="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36:11.607" v="7603" actId="6549"/>
          <ac:spMkLst>
            <pc:docMk/>
            <pc:sldMk cId="4114366153" sldId="290"/>
            <ac:spMk id="20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36:30.442" v="7636" actId="6549"/>
          <ac:spMkLst>
            <pc:docMk/>
            <pc:sldMk cId="4114366153" sldId="290"/>
            <ac:spMk id="21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33:44.283" v="7522" actId="6549"/>
          <ac:spMkLst>
            <pc:docMk/>
            <pc:sldMk cId="4114366153" sldId="290"/>
            <ac:spMk id="2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34:01.530" v="7545" actId="14100"/>
          <ac:spMkLst>
            <pc:docMk/>
            <pc:sldMk cId="4114366153" sldId="290"/>
            <ac:spMk id="23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33:06.113" v="7491" actId="6549"/>
          <ac:spMkLst>
            <pc:docMk/>
            <pc:sldMk cId="4114366153" sldId="290"/>
            <ac:spMk id="26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33:23.360" v="7519" actId="6549"/>
          <ac:spMkLst>
            <pc:docMk/>
            <pc:sldMk cId="4114366153" sldId="290"/>
            <ac:spMk id="28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3:05:43.836" v="5693" actId="6549"/>
        <pc:sldMkLst>
          <pc:docMk/>
          <pc:sldMk cId="216427481" sldId="292"/>
        </pc:sldMkLst>
        <pc:spChg chg="mod">
          <ac:chgData name="Yelena Slizhevskaya" userId="c31c118f-cc09-4814-95e2-f268a72c0a23" providerId="ADAL" clId="{2EDA6A1C-8D08-4364-A273-FB8AEEC02FD8}" dt="2019-11-19T12:36:16.668" v="5345" actId="6549"/>
          <ac:spMkLst>
            <pc:docMk/>
            <pc:sldMk cId="216427481" sldId="292"/>
            <ac:spMk id="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2:36:59.076" v="5368"/>
          <ac:spMkLst>
            <pc:docMk/>
            <pc:sldMk cId="216427481" sldId="292"/>
            <ac:spMk id="21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2:36:51.905" v="5367"/>
          <ac:spMkLst>
            <pc:docMk/>
            <pc:sldMk cId="216427481" sldId="292"/>
            <ac:spMk id="23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2:35:36.041" v="5273" actId="404"/>
          <ac:spMkLst>
            <pc:docMk/>
            <pc:sldMk cId="216427481" sldId="292"/>
            <ac:spMk id="60418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2:36:41.781" v="5366" actId="6549"/>
          <ac:spMkLst>
            <pc:docMk/>
            <pc:sldMk cId="216427481" sldId="292"/>
            <ac:spMk id="60419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2:38:24.274" v="5450" actId="20577"/>
          <ac:spMkLst>
            <pc:docMk/>
            <pc:sldMk cId="216427481" sldId="292"/>
            <ac:spMk id="60425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03:04.909" v="5568" actId="6549"/>
          <ac:spMkLst>
            <pc:docMk/>
            <pc:sldMk cId="216427481" sldId="292"/>
            <ac:spMk id="60426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04:23.981" v="5618" actId="20577"/>
          <ac:spMkLst>
            <pc:docMk/>
            <pc:sldMk cId="216427481" sldId="292"/>
            <ac:spMk id="60427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3:05:43.836" v="5693" actId="6549"/>
          <ac:spMkLst>
            <pc:docMk/>
            <pc:sldMk cId="216427481" sldId="292"/>
            <ac:spMk id="60428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2:34:26.989" v="5200" actId="6549"/>
        <pc:sldMkLst>
          <pc:docMk/>
          <pc:sldMk cId="1134573460" sldId="293"/>
        </pc:sldMkLst>
        <pc:spChg chg="mod">
          <ac:chgData name="Yelena Slizhevskaya" userId="c31c118f-cc09-4814-95e2-f268a72c0a23" providerId="ADAL" clId="{2EDA6A1C-8D08-4364-A273-FB8AEEC02FD8}" dt="2019-11-19T12:26:49.384" v="4844" actId="20577"/>
          <ac:spMkLst>
            <pc:docMk/>
            <pc:sldMk cId="1134573460" sldId="293"/>
            <ac:spMk id="1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2:31:30.495" v="5019" actId="6549"/>
          <ac:spMkLst>
            <pc:docMk/>
            <pc:sldMk cId="1134573460" sldId="293"/>
            <ac:spMk id="18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2:32:42.072" v="5126" actId="6549"/>
          <ac:spMkLst>
            <pc:docMk/>
            <pc:sldMk cId="1134573460" sldId="293"/>
            <ac:spMk id="26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2:34:26.989" v="5200" actId="6549"/>
          <ac:spMkLst>
            <pc:docMk/>
            <pc:sldMk cId="1134573460" sldId="293"/>
            <ac:spMk id="3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2:33:08.219" v="5151" actId="20577"/>
          <ac:spMkLst>
            <pc:docMk/>
            <pc:sldMk cId="1134573460" sldId="293"/>
            <ac:spMk id="35" creationId="{00000000-0000-0000-0000-000000000000}"/>
          </ac:spMkLst>
        </pc:spChg>
      </pc:sldChg>
      <pc:sldChg chg="modSp">
        <pc:chgData name="Yelena Slizhevskaya" userId="c31c118f-cc09-4814-95e2-f268a72c0a23" providerId="ADAL" clId="{2EDA6A1C-8D08-4364-A273-FB8AEEC02FD8}" dt="2019-11-19T12:24:14.321" v="4692" actId="20577"/>
        <pc:sldMkLst>
          <pc:docMk/>
          <pc:sldMk cId="2048791133" sldId="294"/>
        </pc:sldMkLst>
        <pc:spChg chg="mod">
          <ac:chgData name="Yelena Slizhevskaya" userId="c31c118f-cc09-4814-95e2-f268a72c0a23" providerId="ADAL" clId="{2EDA6A1C-8D08-4364-A273-FB8AEEC02FD8}" dt="2019-11-19T12:06:11.172" v="3892" actId="14100"/>
          <ac:spMkLst>
            <pc:docMk/>
            <pc:sldMk cId="2048791133" sldId="294"/>
            <ac:spMk id="2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2:24:14.321" v="4692" actId="20577"/>
          <ac:spMkLst>
            <pc:docMk/>
            <pc:sldMk cId="2048791133" sldId="294"/>
            <ac:spMk id="3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2:23:03.163" v="4639" actId="6549"/>
          <ac:spMkLst>
            <pc:docMk/>
            <pc:sldMk cId="2048791133" sldId="294"/>
            <ac:spMk id="17" creationId="{00000000-0000-0000-0000-000000000000}"/>
          </ac:spMkLst>
        </pc:spChg>
        <pc:spChg chg="mod">
          <ac:chgData name="Yelena Slizhevskaya" userId="c31c118f-cc09-4814-95e2-f268a72c0a23" providerId="ADAL" clId="{2EDA6A1C-8D08-4364-A273-FB8AEEC02FD8}" dt="2019-11-19T12:16:08.920" v="4604" actId="6549"/>
          <ac:spMkLst>
            <pc:docMk/>
            <pc:sldMk cId="2048791133" sldId="294"/>
            <ac:spMk id="18" creationId="{00000000-0000-0000-0000-000000000000}"/>
          </ac:spMkLst>
        </pc:spChg>
        <pc:grpChg chg="mod">
          <ac:chgData name="Yelena Slizhevskaya" userId="c31c118f-cc09-4814-95e2-f268a72c0a23" providerId="ADAL" clId="{2EDA6A1C-8D08-4364-A273-FB8AEEC02FD8}" dt="2019-11-19T12:11:30.492" v="4243" actId="1035"/>
          <ac:grpSpMkLst>
            <pc:docMk/>
            <pc:sldMk cId="2048791133" sldId="294"/>
            <ac:grpSpMk id="4" creationId="{00000000-0000-0000-0000-000000000000}"/>
          </ac:grpSpMkLst>
        </pc:grpChg>
        <pc:grpChg chg="mod">
          <ac:chgData name="Yelena Slizhevskaya" userId="c31c118f-cc09-4814-95e2-f268a72c0a23" providerId="ADAL" clId="{2EDA6A1C-8D08-4364-A273-FB8AEEC02FD8}" dt="2019-11-19T12:11:30.492" v="4243" actId="1035"/>
          <ac:grpSpMkLst>
            <pc:docMk/>
            <pc:sldMk cId="2048791133" sldId="294"/>
            <ac:grpSpMk id="5" creationId="{00000000-0000-0000-0000-000000000000}"/>
          </ac:grpSpMkLst>
        </pc:grpChg>
        <pc:grpChg chg="mod">
          <ac:chgData name="Yelena Slizhevskaya" userId="c31c118f-cc09-4814-95e2-f268a72c0a23" providerId="ADAL" clId="{2EDA6A1C-8D08-4364-A273-FB8AEEC02FD8}" dt="2019-11-19T12:11:28.778" v="4242" actId="1035"/>
          <ac:grpSpMkLst>
            <pc:docMk/>
            <pc:sldMk cId="2048791133" sldId="294"/>
            <ac:grpSpMk id="9" creationId="{00000000-0000-0000-0000-000000000000}"/>
          </ac:grpSpMkLst>
        </pc:grpChg>
        <pc:grpChg chg="mod">
          <ac:chgData name="Yelena Slizhevskaya" userId="c31c118f-cc09-4814-95e2-f268a72c0a23" providerId="ADAL" clId="{2EDA6A1C-8D08-4364-A273-FB8AEEC02FD8}" dt="2019-11-19T12:11:28.778" v="4242" actId="1035"/>
          <ac:grpSpMkLst>
            <pc:docMk/>
            <pc:sldMk cId="2048791133" sldId="294"/>
            <ac:grpSpMk id="10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endParaRPr lang="tr-TR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fld id="{BB235874-7C41-42B8-981B-1F3BA82ED97B}" type="datetimeFigureOut">
              <a:rPr lang="tr-TR" smtClean="0">
                <a:effectLst/>
              </a:rPr>
              <a:t>19.11.2019</a:t>
            </a:fld>
            <a:endParaRPr lang="tr-TR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endParaRPr lang="tr-TR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652869A1-C784-4D13-9720-7781CBEE7169}" type="slidenum">
              <a:rPr lang="tr-TR" smtClean="0">
                <a:effectLst/>
              </a:rPr>
              <a:t>‹#›</a:t>
            </a:fld>
            <a:endParaRPr lang="tr-TR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021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effectLst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effectLst/>
            </a:endParaRPr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effectLst/>
              </a:rPr>
              <a:t>Click to edit Master text styles</a:t>
            </a:r>
          </a:p>
          <a:p>
            <a:pPr lvl="1"/>
            <a:r>
              <a:rPr lang="en-US" noProof="0">
                <a:effectLst/>
              </a:rPr>
              <a:t>Second level</a:t>
            </a:r>
          </a:p>
          <a:p>
            <a:pPr lvl="2"/>
            <a:r>
              <a:rPr lang="en-US" noProof="0">
                <a:effectLst/>
              </a:rPr>
              <a:t>Third level</a:t>
            </a:r>
          </a:p>
          <a:p>
            <a:pPr lvl="3"/>
            <a:r>
              <a:rPr lang="en-US" noProof="0">
                <a:effectLst/>
              </a:rPr>
              <a:t>Fourth level</a:t>
            </a:r>
          </a:p>
          <a:p>
            <a:pPr lvl="4"/>
            <a:r>
              <a:rPr lang="en-US" noProof="0">
                <a:effectLst/>
              </a:rPr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effectLst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>
                <a:effectLst/>
              </a:defRPr>
            </a:pPr>
            <a:fld id="{7A054160-BEF0-4E6A-952C-DD126354697D}" type="slidenum">
              <a:rPr lang="en-US">
                <a:effectLst/>
              </a:rPr>
              <a:pPr>
                <a:defRPr>
                  <a:effectLst/>
                </a:defRPr>
              </a:p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7187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effectLst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ru-RU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Макеты содержимого</a:t>
            </a:r>
          </a:p>
        </p:txBody>
      </p:sp>
    </p:spTree>
    <p:extLst>
      <p:ext uri="{BB962C8B-B14F-4D97-AF65-F5344CB8AC3E}">
        <p14:creationId xmlns:p14="http://schemas.microsoft.com/office/powerpoint/2010/main" val="339917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pPr>
              <a:defRPr>
                <a:effectLst/>
              </a:defRPr>
            </a:pPr>
            <a:fld id="{7A054160-BEF0-4E6A-952C-DD126354697D}" type="slidenum">
              <a:rPr lang="en-US" smtClean="0">
                <a:effectLst/>
              </a:rPr>
              <a:pPr>
                <a:defRPr>
                  <a:effectLst/>
                </a:defRPr>
              </a:pPr>
              <a:t>6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952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pPr>
              <a:defRPr>
                <a:effectLst/>
              </a:defRPr>
            </a:pPr>
            <a:fld id="{7A054160-BEF0-4E6A-952C-DD126354697D}" type="slidenum">
              <a:rPr lang="en-US" smtClean="0">
                <a:effectLst/>
              </a:rPr>
              <a:pPr>
                <a:defRPr>
                  <a:effectLst/>
                </a:defRPr>
              </a:pPr>
              <a:t>13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6388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effectLst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ru-RU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Макеты содержимого</a:t>
            </a:r>
          </a:p>
        </p:txBody>
      </p:sp>
    </p:spTree>
    <p:extLst>
      <p:ext uri="{BB962C8B-B14F-4D97-AF65-F5344CB8AC3E}">
        <p14:creationId xmlns:p14="http://schemas.microsoft.com/office/powerpoint/2010/main" val="32462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pPr>
              <a:defRPr>
                <a:effectLst/>
              </a:defRPr>
            </a:pPr>
            <a:fld id="{7A054160-BEF0-4E6A-952C-DD126354697D}" type="slidenum">
              <a:rPr lang="en-US" smtClean="0">
                <a:effectLst/>
              </a:rPr>
              <a:pPr>
                <a:defRPr>
                  <a:effectLst/>
                </a:defRPr>
              </a:pPr>
              <a:t>34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091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49177" name="Group 25"/>
          <p:cNvGrpSpPr/>
          <p:nvPr userDrawn="1"/>
        </p:nvGrpSpPr>
        <p:grpSpPr>
          <a:xfrm>
            <a:off x="0" y="1447800"/>
            <a:ext cx="9144000" cy="5410200"/>
            <a:chOff x="0" y="1152"/>
            <a:chExt cx="5760" cy="3168"/>
          </a:xfrm>
          <a:effectLst/>
        </p:grpSpPr>
        <p:sp>
          <p:nvSpPr>
            <p:cNvPr id="49178" name="Freeform 26"/>
            <p:cNvSpPr/>
            <p:nvPr userDrawn="1"/>
          </p:nvSpPr>
          <p:spPr>
            <a:xfrm>
              <a:off x="0" y="1280"/>
              <a:ext cx="5760" cy="3040"/>
            </a:xfrm>
            <a:custGeom>
              <a:avLst/>
              <a:gdLst>
                <a:gd name="T0" fmla="*/ 5760 w 5760"/>
                <a:gd name="T1" fmla="*/ 0 h 3040"/>
                <a:gd name="T2" fmla="*/ 0 w 5760"/>
                <a:gd name="T3" fmla="*/ 677 h 3040"/>
                <a:gd name="T4" fmla="*/ 0 w 5760"/>
                <a:gd name="T5" fmla="*/ 782 h 3040"/>
                <a:gd name="T6" fmla="*/ 0 w 5760"/>
                <a:gd name="T7" fmla="*/ 3040 h 3040"/>
                <a:gd name="T8" fmla="*/ 2264 w 5760"/>
                <a:gd name="T9" fmla="*/ 3040 h 3040"/>
                <a:gd name="T10" fmla="*/ 5760 w 5760"/>
                <a:gd name="T11" fmla="*/ 448 h 3040"/>
                <a:gd name="T12" fmla="*/ 5760 w 5760"/>
                <a:gd name="T13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040">
                  <a:moveTo>
                    <a:pt x="5760" y="0"/>
                  </a:moveTo>
                  <a:lnTo>
                    <a:pt x="0" y="677"/>
                  </a:lnTo>
                  <a:lnTo>
                    <a:pt x="0" y="782"/>
                  </a:lnTo>
                  <a:lnTo>
                    <a:pt x="0" y="3040"/>
                  </a:lnTo>
                  <a:lnTo>
                    <a:pt x="2264" y="3040"/>
                  </a:lnTo>
                  <a:lnTo>
                    <a:pt x="5760" y="448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chemeClr val="bg2">
                <a:alpha val="1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effectLst/>
              </a:endParaRPr>
            </a:p>
          </p:txBody>
        </p:sp>
        <p:sp>
          <p:nvSpPr>
            <p:cNvPr id="49179" name="Freeform 27"/>
            <p:cNvSpPr/>
            <p:nvPr userDrawn="1"/>
          </p:nvSpPr>
          <p:spPr>
            <a:xfrm>
              <a:off x="4016" y="1936"/>
              <a:ext cx="1744" cy="2384"/>
            </a:xfrm>
            <a:custGeom>
              <a:avLst/>
              <a:gdLst>
                <a:gd name="T0" fmla="*/ 1744 w 1744"/>
                <a:gd name="T1" fmla="*/ 0 h 2384"/>
                <a:gd name="T2" fmla="*/ 0 w 1744"/>
                <a:gd name="T3" fmla="*/ 2384 h 2384"/>
                <a:gd name="T4" fmla="*/ 1744 w 1744"/>
                <a:gd name="T5" fmla="*/ 2384 h 2384"/>
                <a:gd name="T6" fmla="*/ 1744 w 1744"/>
                <a:gd name="T7" fmla="*/ 0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4" h="2384">
                  <a:moveTo>
                    <a:pt x="1744" y="0"/>
                  </a:moveTo>
                  <a:lnTo>
                    <a:pt x="0" y="2384"/>
                  </a:lnTo>
                  <a:lnTo>
                    <a:pt x="1744" y="2384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effectLst/>
              </a:endParaRPr>
            </a:p>
          </p:txBody>
        </p:sp>
        <p:grpSp>
          <p:nvGrpSpPr>
            <p:cNvPr id="49180" name="Group 28"/>
            <p:cNvGrpSpPr/>
            <p:nvPr userDrawn="1"/>
          </p:nvGrpSpPr>
          <p:grpSpPr>
            <a:xfrm flipH="1">
              <a:off x="0" y="1152"/>
              <a:ext cx="5760" cy="268"/>
              <a:chOff x="0" y="1216"/>
              <a:chExt cx="5760" cy="911"/>
            </a:xfrm>
            <a:effectLst/>
          </p:grpSpPr>
          <p:sp>
            <p:nvSpPr>
              <p:cNvPr id="49181" name="Freeform 29"/>
              <p:cNvSpPr/>
              <p:nvPr userDrawn="1"/>
            </p:nvSpPr>
            <p:spPr>
              <a:xfrm>
                <a:off x="0" y="1226"/>
                <a:ext cx="5760" cy="395"/>
              </a:xfrm>
              <a:custGeom>
                <a:avLst/>
                <a:gdLst>
                  <a:gd name="T0" fmla="*/ 5754 w 5760"/>
                  <a:gd name="T1" fmla="*/ 159 h 395"/>
                  <a:gd name="T2" fmla="*/ 5760 w 5760"/>
                  <a:gd name="T3" fmla="*/ 395 h 395"/>
                  <a:gd name="T4" fmla="*/ 0 w 5760"/>
                  <a:gd name="T5" fmla="*/ 0 h 395"/>
                  <a:gd name="T6" fmla="*/ 5754 w 5760"/>
                  <a:gd name="T7" fmla="*/ 159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0" h="395">
                    <a:moveTo>
                      <a:pt x="5754" y="159"/>
                    </a:moveTo>
                    <a:lnTo>
                      <a:pt x="5760" y="395"/>
                    </a:lnTo>
                    <a:lnTo>
                      <a:pt x="0" y="0"/>
                    </a:lnTo>
                    <a:lnTo>
                      <a:pt x="5754" y="159"/>
                    </a:lnTo>
                    <a:close/>
                  </a:path>
                </a:pathLst>
              </a:custGeom>
              <a:solidFill>
                <a:schemeClr val="bg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effectLst/>
                </a:endParaRPr>
              </a:p>
            </p:txBody>
          </p:sp>
          <p:sp>
            <p:nvSpPr>
              <p:cNvPr id="49182" name="Freeform 30"/>
              <p:cNvSpPr/>
              <p:nvPr userDrawn="1"/>
            </p:nvSpPr>
            <p:spPr>
              <a:xfrm>
                <a:off x="6" y="1216"/>
                <a:ext cx="5754" cy="911"/>
              </a:xfrm>
              <a:custGeom>
                <a:avLst/>
                <a:gdLst>
                  <a:gd name="T0" fmla="*/ 0 w 5754"/>
                  <a:gd name="T1" fmla="*/ 0 h 911"/>
                  <a:gd name="T2" fmla="*/ 5754 w 5754"/>
                  <a:gd name="T3" fmla="*/ 911 h 911"/>
                  <a:gd name="T4" fmla="*/ 5754 w 5754"/>
                  <a:gd name="T5" fmla="*/ 337 h 911"/>
                  <a:gd name="T6" fmla="*/ 0 w 5754"/>
                  <a:gd name="T7" fmla="*/ 0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54" h="911">
                    <a:moveTo>
                      <a:pt x="0" y="0"/>
                    </a:moveTo>
                    <a:lnTo>
                      <a:pt x="5754" y="911"/>
                    </a:lnTo>
                    <a:lnTo>
                      <a:pt x="5754" y="3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effectLst/>
                </a:endParaRPr>
              </a:p>
            </p:txBody>
          </p:sp>
        </p:grpSp>
        <p:sp>
          <p:nvSpPr>
            <p:cNvPr id="49183" name="Freeform 31"/>
            <p:cNvSpPr/>
            <p:nvPr userDrawn="1"/>
          </p:nvSpPr>
          <p:spPr>
            <a:xfrm>
              <a:off x="0" y="1152"/>
              <a:ext cx="5760" cy="1312"/>
            </a:xfrm>
            <a:custGeom>
              <a:avLst/>
              <a:gdLst>
                <a:gd name="T0" fmla="*/ 5760 w 5760"/>
                <a:gd name="T1" fmla="*/ 56 h 1312"/>
                <a:gd name="T2" fmla="*/ 0 w 5760"/>
                <a:gd name="T3" fmla="*/ 1312 h 1312"/>
                <a:gd name="T4" fmla="*/ 0 w 5760"/>
                <a:gd name="T5" fmla="*/ 378 h 1312"/>
                <a:gd name="T6" fmla="*/ 5760 w 5760"/>
                <a:gd name="T7" fmla="*/ 0 h 1312"/>
                <a:gd name="T8" fmla="*/ 5760 w 5760"/>
                <a:gd name="T9" fmla="*/ 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1312">
                  <a:moveTo>
                    <a:pt x="5760" y="56"/>
                  </a:moveTo>
                  <a:lnTo>
                    <a:pt x="0" y="1312"/>
                  </a:lnTo>
                  <a:lnTo>
                    <a:pt x="0" y="378"/>
                  </a:lnTo>
                  <a:lnTo>
                    <a:pt x="5760" y="0"/>
                  </a:lnTo>
                  <a:lnTo>
                    <a:pt x="5760" y="56"/>
                  </a:lnTo>
                  <a:close/>
                </a:path>
              </a:pathLst>
            </a:custGeom>
            <a:solidFill>
              <a:schemeClr val="bg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effectLst/>
              </a:endParaRPr>
            </a:p>
          </p:txBody>
        </p:sp>
        <p:sp>
          <p:nvSpPr>
            <p:cNvPr id="49184" name="Freeform 32"/>
            <p:cNvSpPr/>
            <p:nvPr userDrawn="1"/>
          </p:nvSpPr>
          <p:spPr>
            <a:xfrm flipH="1">
              <a:off x="0" y="1157"/>
              <a:ext cx="5760" cy="610"/>
            </a:xfrm>
            <a:custGeom>
              <a:avLst/>
              <a:gdLst>
                <a:gd name="T0" fmla="*/ 0 w 5760"/>
                <a:gd name="T1" fmla="*/ 0 h 2077"/>
                <a:gd name="T2" fmla="*/ 5752 w 5760"/>
                <a:gd name="T3" fmla="*/ 734 h 2077"/>
                <a:gd name="T4" fmla="*/ 5760 w 5760"/>
                <a:gd name="T5" fmla="*/ 2077 h 2077"/>
                <a:gd name="T6" fmla="*/ 0 w 5760"/>
                <a:gd name="T7" fmla="*/ 62 h 2077"/>
                <a:gd name="T8" fmla="*/ 0 w 5760"/>
                <a:gd name="T9" fmla="*/ 0 h 2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2077">
                  <a:moveTo>
                    <a:pt x="0" y="0"/>
                  </a:moveTo>
                  <a:lnTo>
                    <a:pt x="5752" y="734"/>
                  </a:lnTo>
                  <a:lnTo>
                    <a:pt x="5760" y="2077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14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effectLst/>
              </a:endParaRPr>
            </a:p>
          </p:txBody>
        </p:sp>
      </p:grpSp>
      <p:sp>
        <p:nvSpPr>
          <p:cNvPr id="49190" name="Rectangle 38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02400"/>
            <a:ext cx="2133600" cy="244475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B556D9ED-B17A-459A-905A-95A2B865BAF4}" type="datetimeFigureOut">
              <a:rPr lang="en-US" altLang="tr-TR">
                <a:effectLst/>
              </a:rPr>
              <a:t>11/19/2019</a:t>
            </a:fld>
            <a:endParaRPr lang="en-US" altLang="tr-TR">
              <a:effectLst/>
            </a:endParaRPr>
          </a:p>
        </p:txBody>
      </p:sp>
      <p:sp>
        <p:nvSpPr>
          <p:cNvPr id="49191" name="Rectangle 3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02400"/>
            <a:ext cx="2895600" cy="2444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en-US" altLang="tr-TR">
              <a:effectLst/>
            </a:endParaRP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02400"/>
            <a:ext cx="2133600" cy="244475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B91D4B86-EE34-4CDC-9CBD-F5D88A57ECFF}" type="slidenum">
              <a:rPr lang="en-US" altLang="tr-TR">
                <a:effectLst/>
              </a:rPr>
              <a:t>‹#›</a:t>
            </a:fld>
            <a:endParaRPr lang="en-US" altLang="tr-TR">
              <a:effectLst/>
            </a:endParaRPr>
          </a:p>
        </p:txBody>
      </p:sp>
      <p:sp>
        <p:nvSpPr>
          <p:cNvPr id="49194" name="Rectangle 42"/>
          <p:cNvSpPr>
            <a:spLocks noGrp="1" noChangeArrowheads="1"/>
          </p:cNvSpPr>
          <p:nvPr>
            <p:ph type="ctrTitle"/>
          </p:nvPr>
        </p:nvSpPr>
        <p:spPr>
          <a:xfrm>
            <a:off x="2362200" y="4013200"/>
            <a:ext cx="6400800" cy="1752600"/>
          </a:xfrm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1" hangingPunct="1">
              <a:defRPr sz="5200" smtClean="0">
                <a:effectLst/>
              </a:defRPr>
            </a:lvl1pPr>
          </a:lstStyle>
          <a:p>
            <a:pPr lvl="0"/>
            <a:r>
              <a:rPr lang="en-US" altLang="tr-TR" noProof="0">
                <a:effectLst/>
              </a:rPr>
              <a:t>Click to edit Master title style</a:t>
            </a:r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603875"/>
            <a:ext cx="6400800" cy="609600"/>
          </a:xfrm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eaLnBrk="1" hangingPunct="1">
              <a:buFontTx/>
              <a:buNone/>
              <a:defRPr sz="2200" smtClean="0">
                <a:effectLst/>
              </a:defRPr>
            </a:lvl1pPr>
          </a:lstStyle>
          <a:p>
            <a:pPr lvl="0"/>
            <a:r>
              <a:rPr lang="en-US" altLang="tr-TR" noProof="0">
                <a:effectLst/>
              </a:rPr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BE1EE0AC-020D-41F8-A357-2CA5E5967896}" type="datetimeFigureOut">
              <a:rPr lang="en-US" altLang="tr-TR">
                <a:effectLst/>
              </a:rPr>
              <a:t>11/19/2019</a:t>
            </a:fld>
            <a:endParaRPr lang="en-US" altLang="tr-TR">
              <a:effectLst/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F26307A1-D384-4423-80E3-95EC7F54E58C}" type="slidenum">
              <a:rPr lang="en-US" altLang="tr-TR">
                <a:effectLst/>
              </a:rPr>
              <a:t>‹#›</a:t>
            </a:fld>
            <a:endParaRPr lang="en-US" altLang="tr-TR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48297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effectLst/>
        </p:spPr>
        <p:txBody>
          <a:bodyPr vert="eaVert"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A1FF7F59-9A3C-473D-BF27-95B3DB6070A1}" type="datetimeFigureOut">
              <a:rPr lang="en-US" altLang="tr-TR">
                <a:effectLst/>
              </a:rPr>
              <a:t>11/19/2019</a:t>
            </a:fld>
            <a:endParaRPr lang="en-US" altLang="tr-TR">
              <a:effectLst/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FD986D23-1329-40CC-A43E-1CFEC1F959C2}" type="slidenum">
              <a:rPr lang="en-US" altLang="tr-TR">
                <a:effectLst/>
              </a:rPr>
              <a:t>‹#›</a:t>
            </a:fld>
            <a:endParaRPr lang="en-US" altLang="tr-TR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66520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effectLst/>
        </p:spPr>
        <p:txBody>
          <a:bodyPr/>
          <a:lstStyle/>
          <a:p>
            <a:pPr lvl="0"/>
            <a:r>
              <a:rPr lang="en-US" noProof="0">
                <a:effectLst/>
              </a:rPr>
              <a:t>Click icon to add chart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15F4C5EA-B7A7-4B46-80A6-AF513D5C58B5}" type="datetimeFigureOut">
              <a:rPr lang="en-US" altLang="tr-TR">
                <a:effectLst/>
              </a:rPr>
              <a:t>11/19/2019</a:t>
            </a:fld>
            <a:endParaRPr lang="en-US" altLang="tr-TR">
              <a:effectLst/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34BF38A-1336-4A64-9A62-28A5D6D35592}" type="slidenum">
              <a:rPr lang="en-US" altLang="tr-TR">
                <a:effectLst/>
              </a:rPr>
              <a:t>‹#›</a:t>
            </a:fld>
            <a:endParaRPr lang="en-US" altLang="tr-TR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98562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effectLst/>
        </p:spPr>
        <p:txBody>
          <a:bodyPr/>
          <a:lstStyle/>
          <a:p>
            <a:pPr lvl="0"/>
            <a:r>
              <a:rPr lang="en-US" noProof="0">
                <a:effectLst/>
              </a:rPr>
              <a:t>Click icon to add table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696058D-85FF-4612-A84B-BEEFD39E8896}" type="datetimeFigureOut">
              <a:rPr lang="en-US" altLang="tr-TR">
                <a:effectLst/>
              </a:rPr>
              <a:t>11/19/2019</a:t>
            </a:fld>
            <a:endParaRPr lang="en-US" altLang="tr-TR">
              <a:effectLst/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A680EA43-0640-4907-95D3-855086516C61}" type="slidenum">
              <a:rPr lang="en-US" altLang="tr-TR">
                <a:effectLst/>
              </a:rPr>
              <a:t>‹#›</a:t>
            </a:fld>
            <a:endParaRPr lang="en-US" altLang="tr-TR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90205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A4102A51-7540-4B53-B571-2E7F029F04F2}" type="datetimeFigureOut">
              <a:rPr lang="en-US" altLang="tr-TR">
                <a:effectLst/>
              </a:rPr>
              <a:t>11/19/2019</a:t>
            </a:fld>
            <a:endParaRPr lang="en-US" altLang="tr-TR">
              <a:effectLst/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C305A61-2864-4730-9F0D-6A49A47C29EA}" type="slidenum">
              <a:rPr lang="en-US" altLang="tr-TR">
                <a:effectLst/>
              </a:rPr>
              <a:t>‹#›</a:t>
            </a:fld>
            <a:endParaRPr lang="en-US" altLang="tr-TR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44147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effectLst/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effectLst/>
        </p:spPr>
        <p:txBody>
          <a:bodyPr anchor="b"/>
          <a:lstStyle>
            <a:lvl1pPr marL="0" indent="0">
              <a:buNone/>
              <a:defRPr sz="2000">
                <a:effectLst/>
              </a:defRPr>
            </a:lvl1pPr>
            <a:lvl2pPr marL="457200" indent="0">
              <a:buNone/>
              <a:defRPr sz="1800">
                <a:effectLst/>
              </a:defRPr>
            </a:lvl2pPr>
            <a:lvl3pPr marL="914400" indent="0">
              <a:buNone/>
              <a:defRPr sz="1600">
                <a:effectLst/>
              </a:defRPr>
            </a:lvl3pPr>
            <a:lvl4pPr marL="1371600" indent="0">
              <a:buNone/>
              <a:defRPr sz="1400">
                <a:effectLst/>
              </a:defRPr>
            </a:lvl4pPr>
            <a:lvl5pPr marL="1828800" indent="0">
              <a:buNone/>
              <a:defRPr sz="1400">
                <a:effectLst/>
              </a:defRPr>
            </a:lvl5pPr>
            <a:lvl6pPr marL="2286000" indent="0">
              <a:buNone/>
              <a:defRPr sz="1400">
                <a:effectLst/>
              </a:defRPr>
            </a:lvl6pPr>
            <a:lvl7pPr marL="2743200" indent="0">
              <a:buNone/>
              <a:defRPr sz="1400">
                <a:effectLst/>
              </a:defRPr>
            </a:lvl7pPr>
            <a:lvl8pPr marL="3200400" indent="0">
              <a:buNone/>
              <a:defRPr sz="1400">
                <a:effectLst/>
              </a:defRPr>
            </a:lvl8pPr>
            <a:lvl9pPr marL="3657600" indent="0">
              <a:buNone/>
              <a:defRPr sz="14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4934A8D6-F83C-437B-BECD-304981E36D94}" type="datetimeFigureOut">
              <a:rPr lang="en-US" altLang="tr-TR">
                <a:effectLst/>
              </a:rPr>
              <a:t>11/19/2019</a:t>
            </a:fld>
            <a:endParaRPr lang="en-US" altLang="tr-TR">
              <a:effectLst/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39C4F089-D7D7-4DBE-B857-286AFE099FD7}" type="slidenum">
              <a:rPr lang="en-US" altLang="tr-TR">
                <a:effectLst/>
              </a:rPr>
              <a:t>‹#›</a:t>
            </a:fld>
            <a:endParaRPr lang="en-US" altLang="tr-TR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84839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>
                <a:effectLst/>
              </a:defRPr>
            </a:lvl6pPr>
            <a:lvl7pPr>
              <a:defRPr sz="1800">
                <a:effectLst/>
              </a:defRPr>
            </a:lvl7pPr>
            <a:lvl8pPr>
              <a:defRPr sz="1800">
                <a:effectLst/>
              </a:defRPr>
            </a:lvl8pPr>
            <a:lvl9pPr>
              <a:defRPr sz="18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>
                <a:effectLst/>
              </a:defRPr>
            </a:lvl6pPr>
            <a:lvl7pPr>
              <a:defRPr sz="1800">
                <a:effectLst/>
              </a:defRPr>
            </a:lvl7pPr>
            <a:lvl8pPr>
              <a:defRPr sz="1800">
                <a:effectLst/>
              </a:defRPr>
            </a:lvl8pPr>
            <a:lvl9pPr>
              <a:defRPr sz="18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A404A2-17CF-4AC0-BACF-37C88E1C665A}" type="datetimeFigureOut">
              <a:rPr lang="en-US" altLang="tr-TR">
                <a:effectLst/>
              </a:rPr>
              <a:t>11/19/2019</a:t>
            </a:fld>
            <a:endParaRPr lang="en-US" altLang="tr-TR">
              <a:effectLst/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057DCE87-10B4-4128-845D-EEC9F2577864}" type="slidenum">
              <a:rPr lang="en-US" altLang="tr-TR">
                <a:effectLst/>
              </a:rPr>
              <a:t>‹#›</a:t>
            </a:fld>
            <a:endParaRPr lang="en-US" altLang="tr-TR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32803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>
                <a:effectLst/>
              </a:defRPr>
            </a:lvl6pPr>
            <a:lvl7pPr>
              <a:defRPr sz="1600">
                <a:effectLst/>
              </a:defRPr>
            </a:lvl7pPr>
            <a:lvl8pPr>
              <a:defRPr sz="1600">
                <a:effectLst/>
              </a:defRPr>
            </a:lvl8pPr>
            <a:lvl9pPr>
              <a:defRPr sz="16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>
                <a:effectLst/>
              </a:defRPr>
            </a:lvl6pPr>
            <a:lvl7pPr>
              <a:defRPr sz="1600">
                <a:effectLst/>
              </a:defRPr>
            </a:lvl7pPr>
            <a:lvl8pPr>
              <a:defRPr sz="1600">
                <a:effectLst/>
              </a:defRPr>
            </a:lvl8pPr>
            <a:lvl9pPr>
              <a:defRPr sz="16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2E5B4869-5D1E-4177-96AF-2802CDDFD2CD}" type="datetimeFigureOut">
              <a:rPr lang="en-US" altLang="tr-TR">
                <a:effectLst/>
              </a:rPr>
              <a:t>11/19/2019</a:t>
            </a:fld>
            <a:endParaRPr lang="en-US" altLang="tr-TR">
              <a:effectLst/>
            </a:endParaRP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B9AB09E6-2468-4B1F-B474-99538496A548}" type="slidenum">
              <a:rPr lang="en-US" altLang="tr-TR">
                <a:effectLst/>
              </a:rPr>
              <a:t>‹#›</a:t>
            </a:fld>
            <a:endParaRPr lang="en-US" altLang="tr-TR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3574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ECA1D85C-55F6-4C29-A9AC-75A28E85614F}" type="datetimeFigureOut">
              <a:rPr lang="en-US" altLang="tr-TR">
                <a:effectLst/>
              </a:rPr>
              <a:t>11/19/2019</a:t>
            </a:fld>
            <a:endParaRPr lang="en-US" altLang="tr-TR">
              <a:effectLst/>
            </a:endParaRP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690295C5-1028-46D7-9017-0F8B0DC64372}" type="slidenum">
              <a:rPr lang="en-US" altLang="tr-TR">
                <a:effectLst/>
              </a:rPr>
              <a:t>‹#›</a:t>
            </a:fld>
            <a:endParaRPr lang="en-US" altLang="tr-TR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74820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44ED0472-6BCE-4C37-8199-64A80A104550}" type="datetimeFigureOut">
              <a:rPr lang="en-US" altLang="tr-TR">
                <a:effectLst/>
              </a:rPr>
              <a:t>11/19/2019</a:t>
            </a:fld>
            <a:endParaRPr lang="en-US" altLang="tr-TR">
              <a:effectLst/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EBAD822-BF66-4873-8B25-23CD94618225}" type="slidenum">
              <a:rPr lang="en-US" altLang="tr-TR">
                <a:effectLst/>
              </a:rPr>
              <a:t>‹#›</a:t>
            </a:fld>
            <a:endParaRPr lang="en-US" altLang="tr-TR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94660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effectLst/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>
                <a:effectLst/>
              </a:defRPr>
            </a:lvl6pPr>
            <a:lvl7pPr>
              <a:defRPr sz="2000">
                <a:effectLst/>
              </a:defRPr>
            </a:lvl7pPr>
            <a:lvl8pPr>
              <a:defRPr sz="2000">
                <a:effectLst/>
              </a:defRPr>
            </a:lvl8pPr>
            <a:lvl9pPr>
              <a:defRPr sz="2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444256A4-51CF-4F2B-853D-F0A247F78CB1}" type="datetimeFigureOut">
              <a:rPr lang="en-US" altLang="tr-TR">
                <a:effectLst/>
              </a:rPr>
              <a:t>11/19/2019</a:t>
            </a:fld>
            <a:endParaRPr lang="en-US" altLang="tr-TR">
              <a:effectLst/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CF36B51-0F89-4A16-A131-D1BCA91525ED}" type="slidenum">
              <a:rPr lang="en-US" altLang="tr-TR">
                <a:effectLst/>
              </a:rPr>
              <a:t>‹#›</a:t>
            </a:fld>
            <a:endParaRPr lang="en-US" altLang="tr-TR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23715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effectLst/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/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pPr lvl="0"/>
            <a:r>
              <a:rPr lang="en-US" noProof="0">
                <a:effectLst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A753683-7F65-46FF-960D-4B2FE1C45291}" type="datetimeFigureOut">
              <a:rPr lang="en-US" altLang="tr-TR">
                <a:effectLst/>
              </a:rPr>
              <a:t>11/19/2019</a:t>
            </a:fld>
            <a:endParaRPr lang="en-US" altLang="tr-TR">
              <a:effectLst/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16FE7994-7FD4-4357-97D4-9861E2D59AF9}" type="slidenum">
              <a:rPr lang="en-US" altLang="tr-TR">
                <a:effectLst/>
              </a:rPr>
              <a:t>‹#›</a:t>
            </a:fld>
            <a:endParaRPr lang="en-US" altLang="tr-TR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10948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5145" name="Group 25"/>
          <p:cNvGrpSpPr/>
          <p:nvPr/>
        </p:nvGrpSpPr>
        <p:grpSpPr>
          <a:xfrm>
            <a:off x="0" y="0"/>
            <a:ext cx="9144000" cy="6858000"/>
            <a:chOff x="0" y="1152"/>
            <a:chExt cx="5760" cy="3168"/>
          </a:xfrm>
          <a:effectLst/>
        </p:grpSpPr>
        <p:sp>
          <p:nvSpPr>
            <p:cNvPr id="5146" name="Freeform 26"/>
            <p:cNvSpPr/>
            <p:nvPr userDrawn="1"/>
          </p:nvSpPr>
          <p:spPr>
            <a:xfrm>
              <a:off x="0" y="1280"/>
              <a:ext cx="5760" cy="3040"/>
            </a:xfrm>
            <a:custGeom>
              <a:avLst/>
              <a:gdLst>
                <a:gd name="T0" fmla="*/ 5760 w 5760"/>
                <a:gd name="T1" fmla="*/ 0 h 3040"/>
                <a:gd name="T2" fmla="*/ 0 w 5760"/>
                <a:gd name="T3" fmla="*/ 677 h 3040"/>
                <a:gd name="T4" fmla="*/ 0 w 5760"/>
                <a:gd name="T5" fmla="*/ 782 h 3040"/>
                <a:gd name="T6" fmla="*/ 0 w 5760"/>
                <a:gd name="T7" fmla="*/ 3040 h 3040"/>
                <a:gd name="T8" fmla="*/ 2264 w 5760"/>
                <a:gd name="T9" fmla="*/ 3040 h 3040"/>
                <a:gd name="T10" fmla="*/ 5760 w 5760"/>
                <a:gd name="T11" fmla="*/ 448 h 3040"/>
                <a:gd name="T12" fmla="*/ 5760 w 5760"/>
                <a:gd name="T13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040">
                  <a:moveTo>
                    <a:pt x="5760" y="0"/>
                  </a:moveTo>
                  <a:lnTo>
                    <a:pt x="0" y="677"/>
                  </a:lnTo>
                  <a:lnTo>
                    <a:pt x="0" y="782"/>
                  </a:lnTo>
                  <a:lnTo>
                    <a:pt x="0" y="3040"/>
                  </a:lnTo>
                  <a:lnTo>
                    <a:pt x="2264" y="3040"/>
                  </a:lnTo>
                  <a:lnTo>
                    <a:pt x="5760" y="448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chemeClr val="bg2">
                <a:alpha val="1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effectLst/>
              </a:endParaRPr>
            </a:p>
          </p:txBody>
        </p:sp>
        <p:sp>
          <p:nvSpPr>
            <p:cNvPr id="5147" name="Freeform 27"/>
            <p:cNvSpPr/>
            <p:nvPr userDrawn="1"/>
          </p:nvSpPr>
          <p:spPr>
            <a:xfrm>
              <a:off x="4016" y="1936"/>
              <a:ext cx="1744" cy="2384"/>
            </a:xfrm>
            <a:custGeom>
              <a:avLst/>
              <a:gdLst>
                <a:gd name="T0" fmla="*/ 1744 w 1744"/>
                <a:gd name="T1" fmla="*/ 0 h 2384"/>
                <a:gd name="T2" fmla="*/ 0 w 1744"/>
                <a:gd name="T3" fmla="*/ 2384 h 2384"/>
                <a:gd name="T4" fmla="*/ 1744 w 1744"/>
                <a:gd name="T5" fmla="*/ 2384 h 2384"/>
                <a:gd name="T6" fmla="*/ 1744 w 1744"/>
                <a:gd name="T7" fmla="*/ 0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4" h="2384">
                  <a:moveTo>
                    <a:pt x="1744" y="0"/>
                  </a:moveTo>
                  <a:lnTo>
                    <a:pt x="0" y="2384"/>
                  </a:lnTo>
                  <a:lnTo>
                    <a:pt x="1744" y="2384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effectLst/>
              </a:endParaRPr>
            </a:p>
          </p:txBody>
        </p:sp>
        <p:grpSp>
          <p:nvGrpSpPr>
            <p:cNvPr id="5148" name="Group 28"/>
            <p:cNvGrpSpPr/>
            <p:nvPr userDrawn="1"/>
          </p:nvGrpSpPr>
          <p:grpSpPr>
            <a:xfrm flipH="1">
              <a:off x="0" y="1152"/>
              <a:ext cx="5760" cy="268"/>
              <a:chOff x="0" y="1216"/>
              <a:chExt cx="5760" cy="911"/>
            </a:xfrm>
            <a:effectLst/>
          </p:grpSpPr>
          <p:sp>
            <p:nvSpPr>
              <p:cNvPr id="5149" name="Freeform 29"/>
              <p:cNvSpPr/>
              <p:nvPr userDrawn="1"/>
            </p:nvSpPr>
            <p:spPr>
              <a:xfrm>
                <a:off x="0" y="1226"/>
                <a:ext cx="5760" cy="395"/>
              </a:xfrm>
              <a:custGeom>
                <a:avLst/>
                <a:gdLst>
                  <a:gd name="T0" fmla="*/ 5754 w 5760"/>
                  <a:gd name="T1" fmla="*/ 159 h 395"/>
                  <a:gd name="T2" fmla="*/ 5760 w 5760"/>
                  <a:gd name="T3" fmla="*/ 395 h 395"/>
                  <a:gd name="T4" fmla="*/ 0 w 5760"/>
                  <a:gd name="T5" fmla="*/ 0 h 395"/>
                  <a:gd name="T6" fmla="*/ 5754 w 5760"/>
                  <a:gd name="T7" fmla="*/ 159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0" h="395">
                    <a:moveTo>
                      <a:pt x="5754" y="159"/>
                    </a:moveTo>
                    <a:lnTo>
                      <a:pt x="5760" y="395"/>
                    </a:lnTo>
                    <a:lnTo>
                      <a:pt x="0" y="0"/>
                    </a:lnTo>
                    <a:lnTo>
                      <a:pt x="5754" y="159"/>
                    </a:lnTo>
                    <a:close/>
                  </a:path>
                </a:pathLst>
              </a:custGeom>
              <a:solidFill>
                <a:schemeClr val="bg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effectLst/>
                </a:endParaRPr>
              </a:p>
            </p:txBody>
          </p:sp>
          <p:sp>
            <p:nvSpPr>
              <p:cNvPr id="5150" name="Freeform 30"/>
              <p:cNvSpPr/>
              <p:nvPr userDrawn="1"/>
            </p:nvSpPr>
            <p:spPr>
              <a:xfrm>
                <a:off x="6" y="1216"/>
                <a:ext cx="5754" cy="911"/>
              </a:xfrm>
              <a:custGeom>
                <a:avLst/>
                <a:gdLst>
                  <a:gd name="T0" fmla="*/ 0 w 5754"/>
                  <a:gd name="T1" fmla="*/ 0 h 911"/>
                  <a:gd name="T2" fmla="*/ 5754 w 5754"/>
                  <a:gd name="T3" fmla="*/ 911 h 911"/>
                  <a:gd name="T4" fmla="*/ 5754 w 5754"/>
                  <a:gd name="T5" fmla="*/ 337 h 911"/>
                  <a:gd name="T6" fmla="*/ 0 w 5754"/>
                  <a:gd name="T7" fmla="*/ 0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54" h="911">
                    <a:moveTo>
                      <a:pt x="0" y="0"/>
                    </a:moveTo>
                    <a:lnTo>
                      <a:pt x="5754" y="911"/>
                    </a:lnTo>
                    <a:lnTo>
                      <a:pt x="5754" y="3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effectLst/>
                </a:endParaRPr>
              </a:p>
            </p:txBody>
          </p:sp>
        </p:grpSp>
        <p:sp>
          <p:nvSpPr>
            <p:cNvPr id="5151" name="Freeform 31"/>
            <p:cNvSpPr/>
            <p:nvPr userDrawn="1"/>
          </p:nvSpPr>
          <p:spPr>
            <a:xfrm>
              <a:off x="0" y="1152"/>
              <a:ext cx="5760" cy="1312"/>
            </a:xfrm>
            <a:custGeom>
              <a:avLst/>
              <a:gdLst>
                <a:gd name="T0" fmla="*/ 5760 w 5760"/>
                <a:gd name="T1" fmla="*/ 56 h 1312"/>
                <a:gd name="T2" fmla="*/ 0 w 5760"/>
                <a:gd name="T3" fmla="*/ 1312 h 1312"/>
                <a:gd name="T4" fmla="*/ 0 w 5760"/>
                <a:gd name="T5" fmla="*/ 378 h 1312"/>
                <a:gd name="T6" fmla="*/ 5760 w 5760"/>
                <a:gd name="T7" fmla="*/ 0 h 1312"/>
                <a:gd name="T8" fmla="*/ 5760 w 5760"/>
                <a:gd name="T9" fmla="*/ 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1312">
                  <a:moveTo>
                    <a:pt x="5760" y="56"/>
                  </a:moveTo>
                  <a:lnTo>
                    <a:pt x="0" y="1312"/>
                  </a:lnTo>
                  <a:lnTo>
                    <a:pt x="0" y="378"/>
                  </a:lnTo>
                  <a:lnTo>
                    <a:pt x="5760" y="0"/>
                  </a:lnTo>
                  <a:lnTo>
                    <a:pt x="5760" y="56"/>
                  </a:lnTo>
                  <a:close/>
                </a:path>
              </a:pathLst>
            </a:custGeom>
            <a:solidFill>
              <a:schemeClr val="bg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effectLst/>
              </a:endParaRPr>
            </a:p>
          </p:txBody>
        </p:sp>
        <p:sp>
          <p:nvSpPr>
            <p:cNvPr id="5152" name="Freeform 32"/>
            <p:cNvSpPr/>
            <p:nvPr userDrawn="1"/>
          </p:nvSpPr>
          <p:spPr>
            <a:xfrm flipH="1">
              <a:off x="0" y="1157"/>
              <a:ext cx="5760" cy="610"/>
            </a:xfrm>
            <a:custGeom>
              <a:avLst/>
              <a:gdLst>
                <a:gd name="T0" fmla="*/ 0 w 5760"/>
                <a:gd name="T1" fmla="*/ 0 h 2077"/>
                <a:gd name="T2" fmla="*/ 5752 w 5760"/>
                <a:gd name="T3" fmla="*/ 734 h 2077"/>
                <a:gd name="T4" fmla="*/ 5760 w 5760"/>
                <a:gd name="T5" fmla="*/ 2077 h 2077"/>
                <a:gd name="T6" fmla="*/ 0 w 5760"/>
                <a:gd name="T7" fmla="*/ 62 h 2077"/>
                <a:gd name="T8" fmla="*/ 0 w 5760"/>
                <a:gd name="T9" fmla="*/ 0 h 2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2077">
                  <a:moveTo>
                    <a:pt x="0" y="0"/>
                  </a:moveTo>
                  <a:lnTo>
                    <a:pt x="5752" y="734"/>
                  </a:lnTo>
                  <a:lnTo>
                    <a:pt x="5760" y="2077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14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effectLst/>
              </a:endParaRPr>
            </a:p>
          </p:txBody>
        </p:sp>
      </p:grpSp>
      <p:sp>
        <p:nvSpPr>
          <p:cNvPr id="51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>
                <a:effectLst/>
              </a:rPr>
              <a:t>Click to edit Master text styles</a:t>
            </a:r>
          </a:p>
          <a:p>
            <a:pPr lvl="1"/>
            <a:r>
              <a:rPr lang="en-US" altLang="tr-TR">
                <a:effectLst/>
              </a:rPr>
              <a:t>Second level</a:t>
            </a:r>
          </a:p>
          <a:p>
            <a:pPr lvl="2"/>
            <a:r>
              <a:rPr lang="en-US" altLang="tr-TR">
                <a:effectLst/>
              </a:rPr>
              <a:t>Third level</a:t>
            </a:r>
          </a:p>
          <a:p>
            <a:pPr lvl="3"/>
            <a:r>
              <a:rPr lang="en-US" altLang="tr-TR">
                <a:effectLst/>
              </a:rPr>
              <a:t>Fourth level</a:t>
            </a:r>
          </a:p>
          <a:p>
            <a:pPr lvl="4"/>
            <a:r>
              <a:rPr lang="en-US" altLang="tr-TR">
                <a:effectLst/>
              </a:rPr>
              <a:t>Fifth level</a:t>
            </a:r>
          </a:p>
        </p:txBody>
      </p:sp>
      <p:sp>
        <p:nvSpPr>
          <p:cNvPr id="5154" name="Rectangle 3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fld id="{3C4022C7-291A-4398-B140-651878A325BD}" type="datetimeFigureOut">
              <a:rPr lang="en-US" altLang="tr-TR">
                <a:effectLst/>
              </a:rPr>
              <a:t>11/19/2019</a:t>
            </a:fld>
            <a:endParaRPr lang="en-US" altLang="tr-TR">
              <a:effectLst/>
            </a:endParaRPr>
          </a:p>
        </p:txBody>
      </p:sp>
      <p:sp>
        <p:nvSpPr>
          <p:cNvPr id="5155" name="Rectangle 3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17032ECF-3FBC-4F82-89AC-F5F3F0F933E8}" type="slidenum">
              <a:rPr lang="en-US" altLang="tr-TR">
                <a:effectLst/>
              </a:rPr>
              <a:t>‹#›</a:t>
            </a:fld>
            <a:endParaRPr lang="en-US" altLang="tr-TR">
              <a:effectLst/>
            </a:endParaRPr>
          </a:p>
        </p:txBody>
      </p:sp>
      <p:sp>
        <p:nvSpPr>
          <p:cNvPr id="5167" name="Rectangle 4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>
                <a:effectLst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/>
          <a:latin typeface="Arial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/>
          <a:latin typeface="Arial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/>
          <a:latin typeface="Arial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/>
          <a:latin typeface="Arial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/>
          <a:latin typeface="Arial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/>
          <a:latin typeface="Arial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/>
          <a:latin typeface="Arial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/>
          <a:latin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/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/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/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/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/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/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/>
          <a:latin typeface="+mn-lt"/>
        </a:defRPr>
      </a:lvl9pPr>
    </p:bodyStyle>
    <p:otherStyle>
      <a:defPPr>
        <a:defRPr lang="en-US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empal.org/events/pempal-tcop-thematic-group-meeting-cash-management" TargetMode="External"/><Relationship Id="rId4" Type="http://schemas.openxmlformats.org/officeDocument/2006/relationships/hyperlink" Target="http://pubdocs.worldbank.org/en/361801442253296095/FS-Gemloc-PGD-May-6-2014-Survey-Analysis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2057400"/>
            <a:ext cx="6400800" cy="1752600"/>
          </a:xfrm>
          <a:effectLst/>
        </p:spPr>
        <p:txBody>
          <a:bodyPr/>
          <a:lstStyle/>
          <a:p>
            <a:pPr algn="ctr" rtl="0">
              <a:defRPr>
                <a:effectLst/>
              </a:defRPr>
            </a:pPr>
            <a:br>
              <a:rPr lang="ru-RU" sz="2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ru-RU" sz="2800" b="1" i="0" u="none" strike="noStrike" spc="600" dirty="0">
                <a:solidFill>
                  <a:srgbClr val="A6A6A6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ПОДХОДЫ К ОПРЕДЕЛЕНИЮ РЕЗЕРВА НАЛИЧНОСТИ</a:t>
            </a:r>
            <a:br>
              <a:rPr lang="ru-RU" sz="2800" spc="600" dirty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</a:br>
            <a:r>
              <a:rPr lang="ru-RU" sz="1600" b="1" i="0" u="none" strike="noStrike" spc="600" dirty="0">
                <a:solidFill>
                  <a:srgbClr val="A6A6A6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(пример Турции)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041" y="3886200"/>
            <a:ext cx="4824959" cy="270843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rtl="0"/>
            <a:r>
              <a:rPr lang="ru-RU" sz="2000" b="1" dirty="0">
                <a:solidFill>
                  <a:srgbClr val="16436B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Видеоконференция</a:t>
            </a:r>
          </a:p>
          <a:p>
            <a:pPr rtl="0"/>
            <a:endParaRPr lang="ru-RU" sz="2000" b="1" i="0" u="none" strike="noStrike" dirty="0">
              <a:solidFill>
                <a:srgbClr val="16436B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r>
              <a:rPr lang="ru-RU" sz="2000" b="1" i="0" u="none" strike="noStrike" dirty="0">
                <a:solidFill>
                  <a:srgbClr val="16436B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Казначейское сообщество </a:t>
            </a:r>
            <a:r>
              <a:rPr lang="en-US" sz="2000" b="1" i="0" u="none" strike="noStrike" dirty="0">
                <a:solidFill>
                  <a:srgbClr val="16436B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PEMPAL</a:t>
            </a:r>
          </a:p>
          <a:p>
            <a:pPr rtl="0"/>
            <a:r>
              <a:rPr lang="ru-RU" sz="2000" b="1" dirty="0">
                <a:solidFill>
                  <a:srgbClr val="16436B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Тематическая группа по управлению ликвидностью</a:t>
            </a:r>
            <a:endParaRPr lang="ru-RU" sz="2000" b="1" i="0" u="none" strike="noStrike" dirty="0">
              <a:solidFill>
                <a:srgbClr val="16436B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endParaRPr lang="ru-RU" sz="1800" b="0" i="0" u="none" strike="noStrike" dirty="0">
              <a:solidFill>
                <a:srgbClr val="16436B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r>
              <a:rPr lang="ru-RU" sz="1800" b="0" i="0" u="none" strike="noStrike" dirty="0">
                <a:solidFill>
                  <a:srgbClr val="16436B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3 декабря 2019 г.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9904" y="6096000"/>
            <a:ext cx="1687706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/>
            <a:r>
              <a:rPr lang="ru-RU" sz="1800" b="1" i="0" u="none" strike="noStrike" dirty="0" err="1">
                <a:solidFill>
                  <a:srgbClr val="16436B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Илиас</a:t>
            </a:r>
            <a:r>
              <a:rPr lang="ru-RU" sz="1800" b="1" i="0" u="none" strike="noStrike" dirty="0">
                <a:solidFill>
                  <a:srgbClr val="16436B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Туфан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62" y="304800"/>
            <a:ext cx="8861738" cy="1143000"/>
          </a:xfrm>
          <a:effectLst/>
        </p:spPr>
        <p:txBody>
          <a:bodyPr/>
          <a:lstStyle/>
          <a:p>
            <a:pPr rtl="0"/>
            <a:r>
              <a:rPr lang="ru-RU" sz="3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Определение операционного резерва – сценарный анализ-I</a:t>
            </a:r>
          </a:p>
        </p:txBody>
      </p:sp>
      <p:sp>
        <p:nvSpPr>
          <p:cNvPr id="5" name="Oval 35"/>
          <p:cNvSpPr>
            <a:spLocks noChangeArrowheads="1"/>
          </p:cNvSpPr>
          <p:nvPr/>
        </p:nvSpPr>
        <p:spPr>
          <a:xfrm>
            <a:off x="208076" y="1716970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  <a:tileRect/>
          </a:gradFill>
          <a:ln w="50800" algn="ctr">
            <a:solidFill>
              <a:srgbClr val="5F5F5F">
                <a:alpha val="20000"/>
              </a:srgb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  <a:latin typeface="Calibri" panose="020F0502020204030204" pitchFamily="34" charset="0"/>
            </a:endParaRPr>
          </a:p>
        </p:txBody>
      </p:sp>
      <p:sp>
        <p:nvSpPr>
          <p:cNvPr id="6" name="Oval 35"/>
          <p:cNvSpPr>
            <a:spLocks noChangeArrowheads="1"/>
          </p:cNvSpPr>
          <p:nvPr/>
        </p:nvSpPr>
        <p:spPr>
          <a:xfrm>
            <a:off x="219882" y="2482841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  <a:tileRect/>
          </a:gradFill>
          <a:ln w="50800" algn="ctr">
            <a:solidFill>
              <a:srgbClr val="5F5F5F">
                <a:alpha val="20000"/>
              </a:srgb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  <a:latin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48651" y="3825836"/>
            <a:ext cx="3404265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/>
            <a:r>
              <a:rPr lang="ru-RU" sz="1800" b="1" i="1" u="sng" strike="noStrike" dirty="0">
                <a:solidFill>
                  <a:srgbClr val="00206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Пример допущений сценария 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86934" y="1717640"/>
            <a:ext cx="8318669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indent="0" algn="just" rtl="0">
              <a:buNone/>
            </a:pPr>
            <a:r>
              <a:rPr lang="ru-RU" sz="1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Создание альтернативных сценариев, моделирующих неблагоприятные условия, может оказаться полезным при определении уровня резерва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86934" y="2459822"/>
            <a:ext cx="8318669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indent="0" algn="just" rtl="0">
              <a:buNone/>
            </a:pPr>
            <a:r>
              <a:rPr lang="ru-RU" sz="1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позволит разработать конкретные допущения на прогнозируемый период и предоставить четкие прогнозы относительно рисков ликвидности, которые могут возникнуть    </a:t>
            </a:r>
          </a:p>
        </p:txBody>
      </p:sp>
      <p:sp>
        <p:nvSpPr>
          <p:cNvPr id="9" name="Oval 35"/>
          <p:cNvSpPr>
            <a:spLocks noChangeArrowheads="1"/>
          </p:cNvSpPr>
          <p:nvPr/>
        </p:nvSpPr>
        <p:spPr>
          <a:xfrm>
            <a:off x="228600" y="3150950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  <a:tileRect/>
          </a:gradFill>
          <a:ln w="50800" algn="ctr">
            <a:solidFill>
              <a:srgbClr val="5F5F5F">
                <a:alpha val="20000"/>
              </a:srgb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  <a:latin typeface="Calibri" panose="020F050202020403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92301" y="3095001"/>
            <a:ext cx="8318669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indent="0" algn="just" rtl="0">
              <a:buNone/>
            </a:pPr>
            <a:r>
              <a:rPr lang="ru-RU" sz="1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Это может быть особенно удобно, когда предполагается значительное изменение в структуре денежных потоков или в прогнозируемых потоках много нехарактерных (однократных) составляющих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0531"/>
              </p:ext>
            </p:extLst>
          </p:nvPr>
        </p:nvGraphicFramePr>
        <p:xfrm>
          <a:off x="533400" y="4279672"/>
          <a:ext cx="6763621" cy="2037398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123777">
                  <a:extLst>
                    <a:ext uri="{9D8B030D-6E8A-4147-A177-3AD203B41FA5}">
                      <a16:colId xmlns:a16="http://schemas.microsoft.com/office/drawing/2014/main" val="3075595261"/>
                    </a:ext>
                  </a:extLst>
                </a:gridCol>
                <a:gridCol w="4639844">
                  <a:extLst>
                    <a:ext uri="{9D8B030D-6E8A-4147-A177-3AD203B41FA5}">
                      <a16:colId xmlns:a16="http://schemas.microsoft.com/office/drawing/2014/main" val="277921053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Источник риска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Допущение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86085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b="1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Ошибка прогнозирования доходов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b="0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Среднее отрицательное отклонение в доходах будет на 1% выше среднемесячного абсолютного отклонения в доходах в предыдущем году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36598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b="1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Ошибка прогнозирования расходов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b="0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Среднее отклонение расходов будет равно среднемесячному абсолютному отклонению расходов в предыдущем году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870336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b="1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Резкое изменение доходов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b="0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-25% выданных займов не будут возвращены</a:t>
                      </a:r>
                    </a:p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b="0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- доходы от приватизации поступят на 2 месяца позже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7868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b="1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Резкое увеличение расходов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b="0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В течение каждого из месяцев за две недели до установленного срока платежа необходимо будет в случайном порядке оплатить расходы в размере эквивалентном общей сумме расходов одного дня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084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8466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62" y="152400"/>
            <a:ext cx="8861738" cy="1143000"/>
          </a:xfrm>
          <a:effectLst/>
        </p:spPr>
        <p:txBody>
          <a:bodyPr/>
          <a:lstStyle/>
          <a:p>
            <a:pPr rtl="0"/>
            <a:r>
              <a:rPr lang="ru-RU" sz="3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Определение операционного резерва -  сценарный анализ-II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999"/>
            <a:ext cx="8272989" cy="5322269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3657600" y="1676400"/>
            <a:ext cx="2212010" cy="49244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600" b="1" i="0" u="none" strike="noStrike" baseline="-25000" dirty="0">
                <a:solidFill>
                  <a:srgbClr val="385182"/>
                </a:solidFill>
                <a:effectLst/>
                <a:highlight>
                  <a:srgbClr val="000000">
                    <a:alpha val="0"/>
                  </a:srgbClr>
                </a:highlight>
              </a:rPr>
              <a:t>ЕЖЕДНЕВНЫЕ РЕЗЕРВЫ НАЛИЧНОСТИ</a:t>
            </a:r>
          </a:p>
          <a:p>
            <a:endParaRPr lang="en-US" sz="1600" b="1" baseline="-250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222" y="2080289"/>
            <a:ext cx="2592472" cy="22570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ru-RU" sz="1100" b="1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Разница между двумя сценариями: 71,3 миллиарда</a:t>
            </a:r>
          </a:p>
          <a:p>
            <a:pPr algn="l"/>
            <a:endParaRPr lang="en-US" sz="1100" b="1" baseline="-2500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2" y="6248400"/>
            <a:ext cx="610210" cy="23596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Январь</a:t>
            </a:r>
          </a:p>
          <a:p>
            <a:endParaRPr lang="en-US" sz="1100" baseline="-25000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248400"/>
            <a:ext cx="496589" cy="28725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Февраль</a:t>
            </a:r>
          </a:p>
          <a:p>
            <a:endParaRPr lang="en-US" sz="1600" baseline="-25000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1693" y="6234037"/>
            <a:ext cx="562539" cy="26674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Март</a:t>
            </a:r>
            <a:endParaRPr lang="ru-RU" sz="1400" b="0" i="0" u="none" strike="noStrike" baseline="-25000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endParaRPr lang="en-US" sz="1400" baseline="-25000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5272" y="6248400"/>
            <a:ext cx="524398" cy="26674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Апрель</a:t>
            </a:r>
            <a:endParaRPr lang="ru-RU" sz="1400" b="0" i="0" u="none" strike="noStrike" baseline="-25000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endParaRPr lang="en-US" sz="1400" baseline="-2500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0747" y="6249867"/>
            <a:ext cx="568102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Май</a:t>
            </a:r>
            <a:endParaRPr lang="ru-RU" sz="1400" b="0" i="0" u="none" strike="noStrike" baseline="-25000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5378" y="6264155"/>
            <a:ext cx="518834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Июнь</a:t>
            </a:r>
            <a:endParaRPr lang="ru-RU" sz="1400" b="0" i="0" u="none" strike="noStrike" baseline="-25000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1628" y="6260860"/>
            <a:ext cx="591526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Июль</a:t>
            </a:r>
            <a:endParaRPr lang="ru-RU" sz="1400" b="0" i="0" u="none" strike="noStrike" baseline="-25000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8501" y="6268918"/>
            <a:ext cx="518834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Август</a:t>
            </a:r>
            <a:endParaRPr lang="ru-RU" sz="1400" b="0" i="0" u="none" strike="noStrike" baseline="-25000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2682" y="6264829"/>
            <a:ext cx="47373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Сентябрь</a:t>
            </a:r>
            <a:endParaRPr lang="ru-RU" sz="1400" b="0" i="0" u="none" strike="noStrike" baseline="-25000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6273680"/>
            <a:ext cx="557088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Октябрь</a:t>
            </a:r>
            <a:endParaRPr lang="ru-RU" sz="1400" b="0" i="0" u="none" strike="noStrike" baseline="-25000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2674" y="6268917"/>
            <a:ext cx="532343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Ноябрь</a:t>
            </a:r>
            <a:endParaRPr lang="ru-RU" sz="1400" b="0" i="0" u="none" strike="noStrike" baseline="-25000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09853" y="6268917"/>
            <a:ext cx="532343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Декабрь</a:t>
            </a:r>
            <a:endParaRPr lang="ru-RU" sz="1400" b="0" i="0" u="none" strike="noStrike" baseline="-25000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0186" y="6597600"/>
            <a:ext cx="989606" cy="1080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ru-RU" sz="6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Базовый сценарий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6553200"/>
            <a:ext cx="989606" cy="18466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ru-RU" sz="6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Сценарий при использовании резерва</a:t>
            </a:r>
          </a:p>
        </p:txBody>
      </p:sp>
    </p:spTree>
    <p:extLst>
      <p:ext uri="{BB962C8B-B14F-4D97-AF65-F5344CB8AC3E}">
        <p14:creationId xmlns:p14="http://schemas.microsoft.com/office/powerpoint/2010/main" val="10973634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54275" name="Group 3"/>
          <p:cNvGrpSpPr/>
          <p:nvPr/>
        </p:nvGrpSpPr>
        <p:grpSpPr>
          <a:xfrm>
            <a:off x="685800" y="2057400"/>
            <a:ext cx="7777956" cy="685800"/>
            <a:chOff x="748" y="1094"/>
            <a:chExt cx="4275" cy="245"/>
          </a:xfrm>
          <a:effectLst/>
        </p:grpSpPr>
        <p:sp>
          <p:nvSpPr>
            <p:cNvPr id="54276" name="Freeform 4"/>
            <p:cNvSpPr/>
            <p:nvPr/>
          </p:nvSpPr>
          <p:spPr>
            <a:xfrm>
              <a:off x="752" y="1094"/>
              <a:ext cx="4271" cy="245"/>
            </a:xfrm>
            <a:custGeom>
              <a:avLst/>
              <a:gdLst>
                <a:gd name="T0" fmla="*/ 2 w 4271"/>
                <a:gd name="T1" fmla="*/ 236 h 242"/>
                <a:gd name="T2" fmla="*/ 4271 w 4271"/>
                <a:gd name="T3" fmla="*/ 242 h 242"/>
                <a:gd name="T4" fmla="*/ 4271 w 4271"/>
                <a:gd name="T5" fmla="*/ 148 h 242"/>
                <a:gd name="T6" fmla="*/ 4132 w 4271"/>
                <a:gd name="T7" fmla="*/ 3 h 242"/>
                <a:gd name="T8" fmla="*/ 103 w 4271"/>
                <a:gd name="T9" fmla="*/ 2 h 242"/>
                <a:gd name="T10" fmla="*/ 0 w 4271"/>
                <a:gd name="T11" fmla="*/ 100 h 242"/>
                <a:gd name="T12" fmla="*/ 2 w 4271"/>
                <a:gd name="T13" fmla="*/ 2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1" h="241">
                  <a:moveTo>
                    <a:pt x="2" y="236"/>
                  </a:moveTo>
                  <a:lnTo>
                    <a:pt x="4271" y="242"/>
                  </a:lnTo>
                  <a:lnTo>
                    <a:pt x="4271" y="148"/>
                  </a:lnTo>
                  <a:cubicBezTo>
                    <a:pt x="4271" y="75"/>
                    <a:pt x="4250" y="3"/>
                    <a:pt x="4132" y="3"/>
                  </a:cubicBezTo>
                  <a:cubicBezTo>
                    <a:pt x="2183" y="2"/>
                    <a:pt x="103" y="2"/>
                    <a:pt x="103" y="2"/>
                  </a:cubicBezTo>
                  <a:cubicBezTo>
                    <a:pt x="38" y="0"/>
                    <a:pt x="1" y="57"/>
                    <a:pt x="0" y="100"/>
                  </a:cubicBezTo>
                  <a:cubicBezTo>
                    <a:pt x="0" y="173"/>
                    <a:pt x="2" y="207"/>
                    <a:pt x="2" y="23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2700000" scaled="1"/>
              <a:tileRect/>
            </a:gradFill>
            <a:ln w="9525">
              <a:solidFill>
                <a:schemeClr val="accent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pic>
          <p:nvPicPr>
            <p:cNvPr id="54277" name="Round Same Side Corner Rectangle 2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" b="23721"/>
            <a:stretch>
              <a:fillRect/>
            </a:stretch>
          </p:blipFill>
          <p:spPr>
            <a:xfrm>
              <a:off x="748" y="1094"/>
              <a:ext cx="4237" cy="16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427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13054"/>
              </p:ext>
            </p:extLst>
          </p:nvPr>
        </p:nvGraphicFramePr>
        <p:xfrm>
          <a:off x="685800" y="2057400"/>
          <a:ext cx="7846084" cy="3429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56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Совокупный чистый операционный отток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Совокупная ошибка прогнозирования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Сценарный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анализ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4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Преимущества</a:t>
                      </a:r>
                    </a:p>
                  </a:txBody>
                  <a:tcPr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solidFill>
                            <a:srgbClr val="4C9ED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+mn-ea"/>
                          <a:cs typeface="+mn-cs"/>
                        </a:rPr>
                        <a:t>- Может быть удобным способом в случае отсутствия информация о погрешности  прогнозировании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solidFill>
                            <a:srgbClr val="4C9ED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+mn-ea"/>
                          <a:cs typeface="+mn-cs"/>
                        </a:rPr>
                        <a:t>-Учитывает прогноз чистого оттока средств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solidFill>
                            <a:srgbClr val="4C9ED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+mn-ea"/>
                          <a:cs typeface="+mn-cs"/>
                        </a:rPr>
                        <a:t>-Готовится на перспективу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solidFill>
                            <a:srgbClr val="4C9ED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+mn-ea"/>
                          <a:cs typeface="+mn-cs"/>
                        </a:rPr>
                        <a:t>- Возможность настройки в соответствии с различными сценариями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94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Недостатки</a:t>
                      </a:r>
                    </a:p>
                  </a:txBody>
                  <a:tcPr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solidFill>
                            <a:srgbClr val="4C9ED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+mn-ea"/>
                          <a:cs typeface="+mn-cs"/>
                        </a:rPr>
                        <a:t>-Может быть слишком «осторожным»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solidFill>
                            <a:srgbClr val="4C9ED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+mn-ea"/>
                          <a:cs typeface="+mn-cs"/>
                        </a:rPr>
                        <a:t>-Не принимает во внимание прогнозируемый  чистый отток средств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solidFill>
                            <a:srgbClr val="4C9ED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+mn-ea"/>
                          <a:cs typeface="+mn-cs"/>
                        </a:rPr>
                        <a:t>-Основывается на прошлом опыте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solidFill>
                            <a:srgbClr val="4C9ED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  <a:ea typeface="+mn-ea"/>
                          <a:cs typeface="+mn-cs"/>
                        </a:rPr>
                        <a:t>-Основывается на прошлом опыте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>
                          <a:solidFill>
                            <a:srgbClr val="4C9ED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-</a:t>
                      </a:r>
                      <a:r>
                        <a:rPr kumimoji="0" lang="ru-RU" sz="1100" b="1" i="0" u="none" strike="noStrike" cap="none" normalizeH="0" baseline="0" dirty="0">
                          <a:solidFill>
                            <a:srgbClr val="4C9ED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Высокая зависимость от достоверности сценарных допущений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282262" y="152400"/>
            <a:ext cx="8861738" cy="1143000"/>
          </a:xfrm>
          <a:effectLst/>
        </p:spPr>
        <p:txBody>
          <a:bodyPr/>
          <a:lstStyle/>
          <a:p>
            <a:pPr rtl="0"/>
            <a:r>
              <a:rPr lang="ru-RU" sz="3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Определение операционного резерва - сравнение методик</a:t>
            </a:r>
          </a:p>
        </p:txBody>
      </p:sp>
    </p:spTree>
    <p:extLst>
      <p:ext uri="{BB962C8B-B14F-4D97-AF65-F5344CB8AC3E}">
        <p14:creationId xmlns:p14="http://schemas.microsoft.com/office/powerpoint/2010/main" val="9835198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6" name="Rounded Rectangle 35"/>
          <p:cNvSpPr>
            <a:spLocks noChangeArrowheads="1"/>
          </p:cNvSpPr>
          <p:nvPr/>
        </p:nvSpPr>
        <p:spPr>
          <a:xfrm flipH="1">
            <a:off x="391624" y="1461057"/>
            <a:ext cx="3850288" cy="1784638"/>
          </a:xfrm>
          <a:prstGeom prst="roundRect">
            <a:avLst>
              <a:gd name="adj" fmla="val 12005"/>
            </a:avLst>
          </a:prstGeom>
          <a:solidFill>
            <a:srgbClr val="FFFFFF">
              <a:alpha val="70000"/>
            </a:srgbClr>
          </a:solidFill>
          <a:ln w="28575" algn="ctr">
            <a:solidFill>
              <a:srgbClr val="7F7F7F">
                <a:alpha val="63921"/>
              </a:srgbClr>
            </a:solidFill>
            <a:round/>
          </a:ln>
          <a:effectLst/>
        </p:spPr>
        <p:txBody>
          <a:bodyPr tIns="0" bIns="0" anchor="b"/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eaLnBrk="1" hangingPunct="1"/>
            <a:endParaRPr lang="tr-TR" altLang="tr-TR" sz="2800" b="1" i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>
          <a:xfrm flipH="1">
            <a:off x="4925870" y="1424737"/>
            <a:ext cx="3878018" cy="1784638"/>
          </a:xfrm>
          <a:prstGeom prst="roundRect">
            <a:avLst>
              <a:gd name="adj" fmla="val 12005"/>
            </a:avLst>
          </a:prstGeom>
          <a:solidFill>
            <a:srgbClr val="FFFFFF">
              <a:alpha val="70000"/>
            </a:srgbClr>
          </a:solidFill>
          <a:ln w="28575" algn="ctr">
            <a:solidFill>
              <a:srgbClr val="7F7F7F">
                <a:alpha val="63921"/>
              </a:srgbClr>
            </a:solidFill>
            <a:round/>
          </a:ln>
          <a:effectLst/>
        </p:spPr>
        <p:txBody>
          <a:bodyPr tIns="0" bIns="0" anchor="b"/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eaLnBrk="1" hangingPunct="1"/>
            <a:endParaRPr lang="tr-TR" altLang="tr-TR" sz="2800" b="1" i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54" name="Rounded Rectangle 53"/>
          <p:cNvSpPr>
            <a:spLocks noChangeArrowheads="1"/>
          </p:cNvSpPr>
          <p:nvPr/>
        </p:nvSpPr>
        <p:spPr>
          <a:xfrm flipH="1">
            <a:off x="338700" y="4158963"/>
            <a:ext cx="3878017" cy="1784638"/>
          </a:xfrm>
          <a:prstGeom prst="roundRect">
            <a:avLst>
              <a:gd name="adj" fmla="val 12005"/>
            </a:avLst>
          </a:prstGeom>
          <a:solidFill>
            <a:srgbClr val="FFFFFF">
              <a:alpha val="70000"/>
            </a:srgbClr>
          </a:solidFill>
          <a:ln w="28575" algn="ctr">
            <a:solidFill>
              <a:srgbClr val="7F7F7F">
                <a:alpha val="63921"/>
              </a:srgbClr>
            </a:solidFill>
            <a:round/>
          </a:ln>
          <a:effectLst/>
        </p:spPr>
        <p:txBody>
          <a:bodyPr tIns="0" bIns="0" anchor="b"/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eaLnBrk="1" hangingPunct="1"/>
            <a:endParaRPr lang="tr-TR" altLang="tr-TR" sz="2800" b="1" i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0" name="Rounded Rectangle 59"/>
          <p:cNvSpPr>
            <a:spLocks noChangeArrowheads="1"/>
          </p:cNvSpPr>
          <p:nvPr/>
        </p:nvSpPr>
        <p:spPr>
          <a:xfrm flipH="1">
            <a:off x="4775835" y="4191000"/>
            <a:ext cx="3878018" cy="1729736"/>
          </a:xfrm>
          <a:prstGeom prst="roundRect">
            <a:avLst>
              <a:gd name="adj" fmla="val 12005"/>
            </a:avLst>
          </a:prstGeom>
          <a:solidFill>
            <a:srgbClr val="FFFFFF">
              <a:alpha val="70000"/>
            </a:srgbClr>
          </a:solidFill>
          <a:ln w="28575" algn="ctr">
            <a:solidFill>
              <a:srgbClr val="7F7F7F">
                <a:alpha val="63921"/>
              </a:srgbClr>
            </a:solidFill>
            <a:round/>
          </a:ln>
          <a:effectLst/>
        </p:spPr>
        <p:txBody>
          <a:bodyPr tIns="0" bIns="0" anchor="b"/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eaLnBrk="1" hangingPunct="1"/>
            <a:endParaRPr lang="tr-TR" altLang="tr-TR" sz="2800" b="1" i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2" name="Rectangle 71"/>
          <p:cNvSpPr/>
          <p:nvPr/>
        </p:nvSpPr>
        <p:spPr>
          <a:xfrm>
            <a:off x="380900" y="1600200"/>
            <a:ext cx="3815855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rtl="0" eaLnBrk="1" hangingPunct="1"/>
            <a:r>
              <a:rPr lang="ru-RU" sz="1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ndara"/>
              </a:rPr>
              <a:t>Определение периодов наибольшего риска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096803" y="1524000"/>
            <a:ext cx="3650358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rtl="0" eaLnBrk="1" hangingPunct="1"/>
            <a:r>
              <a:rPr lang="ru-RU" sz="1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ndara"/>
              </a:rPr>
              <a:t>Продолжительность периодов наибольшего риска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16248" y="4510868"/>
            <a:ext cx="3801041" cy="246221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rtl="0" eaLnBrk="1" hangingPunct="1"/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ndara"/>
              </a:rPr>
              <a:t>Возможность использования заемных средств в период рисков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091337" y="4310390"/>
            <a:ext cx="3968605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l" rtl="0" eaLnBrk="1" hangingPunct="1"/>
            <a:r>
              <a:rPr lang="ru-RU" sz="11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ndara"/>
              </a:rPr>
              <a:t>Прочие источники финансирования и возможности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56072" y="1828800"/>
            <a:ext cx="3566663" cy="1461939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marL="171450" indent="-171450" algn="l" rtl="0" eaLnBrk="1" hangingPunct="1">
              <a:buFont typeface="Arial" panose="020B0604020202020204" pitchFamily="34" charset="0"/>
              <a:buChar char="•"/>
            </a:pP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ndara"/>
                <a:cs typeface="Arial"/>
              </a:rPr>
              <a:t>Ежемесячно анализировать соотношение «Ставка/ Погашения» за последние 15-20 лет</a:t>
            </a:r>
          </a:p>
          <a:p>
            <a:pPr marL="171450" indent="-171450" algn="l" rtl="0" eaLnBrk="1" hangingPunct="1">
              <a:buFont typeface="Arial" panose="020B0604020202020204" pitchFamily="34" charset="0"/>
              <a:buChar char="•"/>
            </a:pP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ndara"/>
                <a:cs typeface="Arial"/>
              </a:rPr>
              <a:t>Рассчитывать основные показатели статистики (среднее значение, </a:t>
            </a:r>
            <a:r>
              <a:rPr lang="ru-RU" sz="11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Candara"/>
                <a:cs typeface="Arial"/>
              </a:rPr>
              <a:t>станд</a:t>
            </a: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ndara"/>
                <a:cs typeface="Arial"/>
              </a:rPr>
              <a:t>. отклонение) </a:t>
            </a:r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ndara"/>
                <a:cs typeface="Arial"/>
              </a:rPr>
              <a:t>этого</a:t>
            </a: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ndara"/>
                <a:cs typeface="Arial"/>
              </a:rPr>
              <a:t> соотношения</a:t>
            </a:r>
          </a:p>
          <a:p>
            <a:pPr marL="171450" indent="-171450" algn="l" rtl="0" eaLnBrk="1" hangingPunct="1">
              <a:buFont typeface="Arial" panose="020B0604020202020204" pitchFamily="34" charset="0"/>
              <a:buChar char="•"/>
            </a:pP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ndara"/>
                <a:cs typeface="Arial"/>
              </a:rPr>
              <a:t>Определить порог для выявления периодов наибольшего риска (например, 1 стандартное отклонение ниже среднего)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213227" y="1828800"/>
            <a:ext cx="3529831" cy="1277273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marL="171450" indent="-171450" algn="l" rtl="0" eaLnBrk="1" hangingPunct="1">
              <a:buFont typeface="Arial" panose="020B0604020202020204" pitchFamily="34" charset="0"/>
              <a:buChar char="•"/>
            </a:pP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ndara"/>
                <a:cs typeface="Arial"/>
              </a:rPr>
              <a:t>Определить продолжительность периодов, когда соотношение «Ставки / Погашения» оставалось ниже порогового уровня</a:t>
            </a:r>
            <a:endParaRPr lang="tr-TR" altLang="tr-TR" sz="1100" dirty="0">
              <a:effectLst/>
              <a:latin typeface="Candara" panose="020E0502030303020204" pitchFamily="34" charset="0"/>
              <a:cs typeface="Arial"/>
            </a:endParaRPr>
          </a:p>
          <a:p>
            <a:pPr marL="171450" indent="-171450" algn="l" rtl="0" eaLnBrk="1" hangingPunct="1">
              <a:buFont typeface="Arial" panose="020B0604020202020204" pitchFamily="34" charset="0"/>
              <a:buChar char="•"/>
            </a:pP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ndara"/>
                <a:cs typeface="Arial"/>
              </a:rPr>
              <a:t>Установить среднее или максимальное значение из этих периодов в качестве ориентира продолжительности в зависимости от уровня предосторожности и характера периода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98704" y="4805103"/>
            <a:ext cx="3436127" cy="1077218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marL="171450" indent="-171450" algn="l" rtl="0" eaLnBrk="1" hangingPunct="1">
              <a:buFont typeface="Arial" panose="020B0604020202020204" pitchFamily="34" charset="0"/>
              <a:buChar char="•"/>
            </a:pP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ndara"/>
                <a:cs typeface="Arial"/>
              </a:rPr>
              <a:t>Проанализировать общие потребности в финансировании в эти периоды</a:t>
            </a:r>
            <a:endParaRPr lang="tr-TR" altLang="tr-TR" sz="1100" i="0" dirty="0">
              <a:effectLst/>
              <a:latin typeface="Candara" panose="020E0502030303020204" pitchFamily="34" charset="0"/>
              <a:cs typeface="Arial"/>
            </a:endParaRPr>
          </a:p>
          <a:p>
            <a:pPr marL="171450" indent="-171450" algn="l" rtl="0" eaLnBrk="1" hangingPunct="1">
              <a:buFont typeface="Arial" panose="020B0604020202020204" pitchFamily="34" charset="0"/>
              <a:buChar char="•"/>
            </a:pP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ndara"/>
                <a:cs typeface="Arial"/>
              </a:rPr>
              <a:t>Проанализировать, какая часть потребности в финансировании должна была быть покрыта за счет заемных средств</a:t>
            </a:r>
          </a:p>
          <a:p>
            <a:pPr algn="l" eaLnBrk="1" hangingPunct="1"/>
            <a:endParaRPr lang="en-US" altLang="tr-TR" sz="900" i="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122871" y="4495800"/>
            <a:ext cx="3411529" cy="144655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marL="171450" indent="-171450" algn="l" rtl="0" eaLnBrk="1" hangingPunct="1">
              <a:buFont typeface="Arial" panose="020B0604020202020204" pitchFamily="34" charset="0"/>
              <a:buChar char="•"/>
            </a:pP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ndara"/>
                <a:cs typeface="Arial"/>
              </a:rPr>
              <a:t>Учесть другие источники финансирования, кроме займов (например, первичный профицит, поступления от приватизации и т.д.)</a:t>
            </a:r>
          </a:p>
          <a:p>
            <a:pPr marL="171450" indent="-171450" algn="l" rtl="0" eaLnBrk="1" hangingPunct="1">
              <a:buFont typeface="Arial" panose="020B0604020202020204" pitchFamily="34" charset="0"/>
              <a:buChar char="•"/>
            </a:pP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ndara"/>
                <a:cs typeface="Arial"/>
              </a:rPr>
              <a:t>Прочие возможности финансирования - система социальной защиты (займ центрального банка, кредитные линии в коммерческих банках, овердрафт и т. д.) могут позволить сохранить более низкий уровень резерва наличности</a:t>
            </a:r>
          </a:p>
        </p:txBody>
      </p:sp>
      <p:grpSp>
        <p:nvGrpSpPr>
          <p:cNvPr id="62505" name="Group 41"/>
          <p:cNvGrpSpPr/>
          <p:nvPr/>
        </p:nvGrpSpPr>
        <p:grpSpPr>
          <a:xfrm>
            <a:off x="17014" y="2187558"/>
            <a:ext cx="711278" cy="714823"/>
            <a:chOff x="2758" y="2523"/>
            <a:chExt cx="345" cy="319"/>
          </a:xfrm>
          <a:effectLst/>
        </p:grpSpPr>
        <p:pic>
          <p:nvPicPr>
            <p:cNvPr id="62506" name="Picture 42" descr="shadow_1_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" y="2530"/>
              <a:ext cx="345" cy="31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07" name="Oval 43"/>
            <p:cNvSpPr>
              <a:spLocks noChangeArrowheads="1"/>
            </p:cNvSpPr>
            <p:nvPr/>
          </p:nvSpPr>
          <p:spPr>
            <a:xfrm>
              <a:off x="2793" y="2523"/>
              <a:ext cx="272" cy="2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4314"/>
                    <a:invGamma/>
                  </a:schemeClr>
                </a:gs>
              </a:gsLst>
              <a:lin ang="5400000" scaled="1"/>
              <a:tileRect/>
            </a:gradFill>
            <a:ln w="12700" algn="ctr">
              <a:solidFill>
                <a:schemeClr val="accent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pic>
          <p:nvPicPr>
            <p:cNvPr id="62508" name="Picture 44" descr="light_cycl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" y="2747"/>
              <a:ext cx="93" cy="4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09" name="Oval 45"/>
            <p:cNvSpPr>
              <a:spLocks noChangeArrowheads="1"/>
            </p:cNvSpPr>
            <p:nvPr/>
          </p:nvSpPr>
          <p:spPr>
            <a:xfrm>
              <a:off x="2809" y="2540"/>
              <a:ext cx="240" cy="23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2941"/>
                    <a:invGamma/>
                  </a:schemeClr>
                </a:gs>
              </a:gsLst>
              <a:lin ang="2700000" scaled="1"/>
              <a:tileRect/>
            </a:gradFill>
            <a:ln w="9525" algn="ctr">
              <a:solidFill>
                <a:schemeClr val="accent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</p:grpSp>
      <p:grpSp>
        <p:nvGrpSpPr>
          <p:cNvPr id="62510" name="Group 46"/>
          <p:cNvGrpSpPr/>
          <p:nvPr/>
        </p:nvGrpSpPr>
        <p:grpSpPr>
          <a:xfrm>
            <a:off x="4556831" y="2187558"/>
            <a:ext cx="711278" cy="714823"/>
            <a:chOff x="2758" y="2523"/>
            <a:chExt cx="345" cy="319"/>
          </a:xfrm>
          <a:effectLst/>
        </p:grpSpPr>
        <p:pic>
          <p:nvPicPr>
            <p:cNvPr id="62511" name="Picture 47" descr="shadow_1_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" y="2530"/>
              <a:ext cx="345" cy="31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12" name="Oval 48"/>
            <p:cNvSpPr>
              <a:spLocks noChangeArrowheads="1"/>
            </p:cNvSpPr>
            <p:nvPr/>
          </p:nvSpPr>
          <p:spPr>
            <a:xfrm>
              <a:off x="2793" y="2523"/>
              <a:ext cx="272" cy="2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4314"/>
                    <a:invGamma/>
                  </a:schemeClr>
                </a:gs>
              </a:gsLst>
              <a:lin ang="5400000" scaled="1"/>
              <a:tileRect/>
            </a:gradFill>
            <a:ln w="12700" algn="ctr">
              <a:solidFill>
                <a:schemeClr val="accent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pic>
          <p:nvPicPr>
            <p:cNvPr id="62513" name="Picture 49" descr="light_cycl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" y="2747"/>
              <a:ext cx="93" cy="4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14" name="Oval 50"/>
            <p:cNvSpPr>
              <a:spLocks noChangeArrowheads="1"/>
            </p:cNvSpPr>
            <p:nvPr/>
          </p:nvSpPr>
          <p:spPr>
            <a:xfrm>
              <a:off x="2809" y="2540"/>
              <a:ext cx="240" cy="23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2941"/>
                    <a:invGamma/>
                  </a:schemeClr>
                </a:gs>
              </a:gsLst>
              <a:lin ang="2700000" scaled="1"/>
              <a:tileRect/>
            </a:gradFill>
            <a:ln w="9525" algn="ctr">
              <a:solidFill>
                <a:schemeClr val="accent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</p:grpSp>
      <p:grpSp>
        <p:nvGrpSpPr>
          <p:cNvPr id="62515" name="Group 51"/>
          <p:cNvGrpSpPr/>
          <p:nvPr/>
        </p:nvGrpSpPr>
        <p:grpSpPr>
          <a:xfrm>
            <a:off x="-23735" y="4830014"/>
            <a:ext cx="711278" cy="714823"/>
            <a:chOff x="2758" y="2523"/>
            <a:chExt cx="345" cy="319"/>
          </a:xfrm>
          <a:effectLst/>
        </p:grpSpPr>
        <p:pic>
          <p:nvPicPr>
            <p:cNvPr id="62516" name="Picture 52" descr="shadow_1_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" y="2530"/>
              <a:ext cx="345" cy="31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17" name="Oval 53"/>
            <p:cNvSpPr>
              <a:spLocks noChangeArrowheads="1"/>
            </p:cNvSpPr>
            <p:nvPr/>
          </p:nvSpPr>
          <p:spPr>
            <a:xfrm>
              <a:off x="2793" y="2523"/>
              <a:ext cx="272" cy="2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4314"/>
                    <a:invGamma/>
                  </a:schemeClr>
                </a:gs>
              </a:gsLst>
              <a:lin ang="5400000" scaled="1"/>
              <a:tileRect/>
            </a:gradFill>
            <a:ln w="12700" algn="ctr">
              <a:solidFill>
                <a:schemeClr val="accent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pic>
          <p:nvPicPr>
            <p:cNvPr id="62518" name="Picture 54" descr="light_cycl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" y="2747"/>
              <a:ext cx="93" cy="4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19" name="Oval 55"/>
            <p:cNvSpPr>
              <a:spLocks noChangeArrowheads="1"/>
            </p:cNvSpPr>
            <p:nvPr/>
          </p:nvSpPr>
          <p:spPr>
            <a:xfrm>
              <a:off x="2809" y="2540"/>
              <a:ext cx="240" cy="23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2941"/>
                    <a:invGamma/>
                  </a:schemeClr>
                </a:gs>
              </a:gsLst>
              <a:lin ang="2700000" scaled="1"/>
              <a:tileRect/>
            </a:gradFill>
            <a:ln w="9525" algn="ctr">
              <a:solidFill>
                <a:schemeClr val="accent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</p:grpSp>
      <p:grpSp>
        <p:nvGrpSpPr>
          <p:cNvPr id="62520" name="Group 56"/>
          <p:cNvGrpSpPr/>
          <p:nvPr/>
        </p:nvGrpSpPr>
        <p:grpSpPr>
          <a:xfrm>
            <a:off x="4479455" y="4805103"/>
            <a:ext cx="711278" cy="714823"/>
            <a:chOff x="2758" y="2523"/>
            <a:chExt cx="345" cy="319"/>
          </a:xfrm>
          <a:effectLst/>
        </p:grpSpPr>
        <p:pic>
          <p:nvPicPr>
            <p:cNvPr id="62521" name="Picture 57" descr="shadow_1_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" y="2530"/>
              <a:ext cx="345" cy="31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22" name="Oval 58"/>
            <p:cNvSpPr>
              <a:spLocks noChangeArrowheads="1"/>
            </p:cNvSpPr>
            <p:nvPr/>
          </p:nvSpPr>
          <p:spPr>
            <a:xfrm>
              <a:off x="2793" y="2523"/>
              <a:ext cx="272" cy="2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4314"/>
                    <a:invGamma/>
                  </a:schemeClr>
                </a:gs>
              </a:gsLst>
              <a:lin ang="5400000" scaled="1"/>
              <a:tileRect/>
            </a:gradFill>
            <a:ln w="12700" algn="ctr">
              <a:solidFill>
                <a:schemeClr val="accent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pic>
          <p:nvPicPr>
            <p:cNvPr id="62523" name="Picture 59" descr="light_cycl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" y="2747"/>
              <a:ext cx="93" cy="4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24" name="Oval 60"/>
            <p:cNvSpPr>
              <a:spLocks noChangeArrowheads="1"/>
            </p:cNvSpPr>
            <p:nvPr/>
          </p:nvSpPr>
          <p:spPr>
            <a:xfrm>
              <a:off x="2809" y="2540"/>
              <a:ext cx="240" cy="23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2941"/>
                    <a:invGamma/>
                  </a:schemeClr>
                </a:gs>
              </a:gsLst>
              <a:lin ang="2700000" scaled="1"/>
              <a:tileRect/>
            </a:gradFill>
            <a:ln w="9525" algn="ctr">
              <a:solidFill>
                <a:schemeClr val="accent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</p:grpSp>
      <p:sp>
        <p:nvSpPr>
          <p:cNvPr id="62525" name="Text Box 61"/>
          <p:cNvSpPr txBox="1">
            <a:spLocks noChangeArrowheads="1"/>
          </p:cNvSpPr>
          <p:nvPr/>
        </p:nvSpPr>
        <p:spPr>
          <a:xfrm>
            <a:off x="-361" y="2251662"/>
            <a:ext cx="722310" cy="39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ru-RU" sz="20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ndara"/>
              </a:rPr>
              <a:t>1</a:t>
            </a:r>
          </a:p>
        </p:txBody>
      </p:sp>
      <p:sp>
        <p:nvSpPr>
          <p:cNvPr id="62526" name="Text Box 62"/>
          <p:cNvSpPr txBox="1">
            <a:spLocks noChangeArrowheads="1"/>
          </p:cNvSpPr>
          <p:nvPr/>
        </p:nvSpPr>
        <p:spPr>
          <a:xfrm>
            <a:off x="4564714" y="2236986"/>
            <a:ext cx="722310" cy="39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ru-RU" sz="20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ndara"/>
              </a:rPr>
              <a:t>2</a:t>
            </a:r>
          </a:p>
        </p:txBody>
      </p:sp>
      <p:sp>
        <p:nvSpPr>
          <p:cNvPr id="62527" name="Text Box 63"/>
          <p:cNvSpPr txBox="1">
            <a:spLocks noChangeArrowheads="1"/>
          </p:cNvSpPr>
          <p:nvPr/>
        </p:nvSpPr>
        <p:spPr>
          <a:xfrm>
            <a:off x="-55442" y="4897145"/>
            <a:ext cx="722310" cy="39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ru-RU" sz="20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ndara"/>
              </a:rPr>
              <a:t>3</a:t>
            </a:r>
          </a:p>
        </p:txBody>
      </p:sp>
      <p:sp>
        <p:nvSpPr>
          <p:cNvPr id="62528" name="Text Box 64"/>
          <p:cNvSpPr txBox="1">
            <a:spLocks noChangeArrowheads="1"/>
          </p:cNvSpPr>
          <p:nvPr/>
        </p:nvSpPr>
        <p:spPr>
          <a:xfrm>
            <a:off x="4432860" y="4844997"/>
            <a:ext cx="635808" cy="39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ru-RU" sz="20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ndara"/>
              </a:rPr>
              <a:t>  4</a:t>
            </a: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37692" y="-2113"/>
            <a:ext cx="9012098" cy="1143000"/>
          </a:xfrm>
          <a:effectLst/>
        </p:spPr>
        <p:txBody>
          <a:bodyPr/>
          <a:lstStyle/>
          <a:p>
            <a:pPr rtl="0"/>
            <a:r>
              <a:rPr lang="ru-RU" sz="3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Определение резерва безопасности - параметры</a:t>
            </a:r>
            <a:br>
              <a:rPr lang="ru-RU" sz="3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ru-RU" sz="2400" b="1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(альтернатива)</a:t>
            </a:r>
          </a:p>
        </p:txBody>
      </p:sp>
    </p:spTree>
    <p:extLst>
      <p:ext uri="{BB962C8B-B14F-4D97-AF65-F5344CB8AC3E}">
        <p14:creationId xmlns:p14="http://schemas.microsoft.com/office/powerpoint/2010/main" val="7710452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171671"/>
            <a:ext cx="8610600" cy="1143000"/>
          </a:xfrm>
          <a:effectLst/>
        </p:spPr>
        <p:txBody>
          <a:bodyPr/>
          <a:lstStyle/>
          <a:p>
            <a:pPr algn="ctr" rtl="0"/>
            <a:r>
              <a:rPr lang="ru-RU" sz="3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Определение резерва безопасности - периоды наибольшего риска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81750"/>
            <a:ext cx="2133600" cy="476250"/>
          </a:xfrm>
          <a:prstGeom prst="rect">
            <a:avLst/>
          </a:prstGeom>
          <a:effectLst/>
        </p:spPr>
        <p:txBody>
          <a:bodyPr/>
          <a:lstStyle/>
          <a:p>
            <a:pPr rtl="0"/>
            <a:r>
              <a:rPr lang="ru-RU" sz="1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14</a:t>
            </a:r>
          </a:p>
        </p:txBody>
      </p:sp>
      <p:pic>
        <p:nvPicPr>
          <p:cNvPr id="6" name="Resi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5097"/>
            <a:ext cx="7924800" cy="449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00800" y="1600200"/>
            <a:ext cx="2135734" cy="80791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ru-RU" sz="1050" b="1" i="0" u="sng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Параметры распределения</a:t>
            </a:r>
          </a:p>
          <a:p>
            <a:pPr algn="l" rtl="0"/>
            <a:r>
              <a:rPr lang="ru-RU" sz="105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Значение: 100</a:t>
            </a:r>
          </a:p>
          <a:p>
            <a:pPr algn="l" rtl="0"/>
            <a:r>
              <a:rPr lang="ru-RU" sz="105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Ст. откл.:25</a:t>
            </a:r>
          </a:p>
          <a:p>
            <a:pPr algn="l" rtl="0"/>
            <a:r>
              <a:rPr lang="ru-RU" sz="105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Пороговый уровень: 1 </a:t>
            </a:r>
            <a:r>
              <a:rPr lang="ru-RU" sz="1050" b="0" i="0" u="none" strike="noStrike" dirty="0" err="1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станд</a:t>
            </a:r>
            <a:r>
              <a:rPr lang="ru-RU" sz="105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. отклонение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4419600"/>
            <a:ext cx="2135734" cy="18306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1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Периоды стресса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7512" y="5638800"/>
            <a:ext cx="1636122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ru-RU" sz="9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Соотношение ставок / погашений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1153" y="5660165"/>
            <a:ext cx="762762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ru-RU" sz="9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Среднее значение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1434" y="5660166"/>
            <a:ext cx="1529801" cy="1384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ru-RU" sz="9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Пороговый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98690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58200" cy="1143000"/>
          </a:xfrm>
          <a:effectLst/>
        </p:spPr>
        <p:txBody>
          <a:bodyPr/>
          <a:lstStyle/>
          <a:p>
            <a:pPr rtl="0"/>
            <a:r>
              <a:rPr lang="ru-RU" sz="3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Определение резерва безопасности - пример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81750"/>
            <a:ext cx="2133600" cy="476250"/>
          </a:xfrm>
          <a:prstGeom prst="rect">
            <a:avLst/>
          </a:prstGeom>
          <a:effectLst/>
        </p:spPr>
        <p:txBody>
          <a:bodyPr/>
          <a:lstStyle/>
          <a:p>
            <a:pPr rtl="0"/>
            <a:r>
              <a:rPr lang="ru-RU" sz="1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0" y="1620360"/>
            <a:ext cx="385604" cy="398939"/>
            <a:chOff x="2146300" y="2165350"/>
            <a:chExt cx="550863" cy="569913"/>
          </a:xfrm>
          <a:effectLst/>
        </p:grpSpPr>
        <p:grpSp>
          <p:nvGrpSpPr>
            <p:cNvPr id="7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9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8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4"/>
          <p:cNvSpPr/>
          <p:nvPr/>
        </p:nvSpPr>
        <p:spPr>
          <a:xfrm>
            <a:off x="971600" y="1533989"/>
            <a:ext cx="8180574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rtl="0"/>
            <a:r>
              <a:rPr lang="ru-RU" sz="20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Предполагается, что погашение задолженности будет осуществлять равномерными платежами</a:t>
            </a:r>
          </a:p>
        </p:txBody>
      </p:sp>
      <p:grpSp>
        <p:nvGrpSpPr>
          <p:cNvPr id="12" name="Group 5"/>
          <p:cNvGrpSpPr/>
          <p:nvPr/>
        </p:nvGrpSpPr>
        <p:grpSpPr>
          <a:xfrm>
            <a:off x="395565" y="5438264"/>
            <a:ext cx="385604" cy="398939"/>
            <a:chOff x="2146300" y="2165350"/>
            <a:chExt cx="550863" cy="569913"/>
          </a:xfrm>
          <a:effectLst/>
        </p:grpSpPr>
        <p:grpSp>
          <p:nvGrpSpPr>
            <p:cNvPr id="13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15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4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4"/>
          <p:cNvSpPr/>
          <p:nvPr/>
        </p:nvSpPr>
        <p:spPr>
          <a:xfrm>
            <a:off x="797859" y="5512717"/>
            <a:ext cx="8180573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rtl="0"/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20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Предполагается, что внешний рынок в периоды наибольшего риска сократиться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39624"/>
              </p:ext>
            </p:extLst>
          </p:nvPr>
        </p:nvGraphicFramePr>
        <p:xfrm>
          <a:off x="228601" y="2457924"/>
          <a:ext cx="8440132" cy="161089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565577">
                  <a:extLst>
                    <a:ext uri="{9D8B030D-6E8A-4147-A177-3AD203B41FA5}">
                      <a16:colId xmlns:a16="http://schemas.microsoft.com/office/drawing/2014/main" val="2894783677"/>
                    </a:ext>
                  </a:extLst>
                </a:gridCol>
                <a:gridCol w="806022">
                  <a:extLst>
                    <a:ext uri="{9D8B030D-6E8A-4147-A177-3AD203B41FA5}">
                      <a16:colId xmlns:a16="http://schemas.microsoft.com/office/drawing/2014/main" val="362860685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12071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951692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607266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68557666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233326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1089219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80101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458907821"/>
                    </a:ext>
                  </a:extLst>
                </a:gridCol>
                <a:gridCol w="972533">
                  <a:extLst>
                    <a:ext uri="{9D8B030D-6E8A-4147-A177-3AD203B41FA5}">
                      <a16:colId xmlns:a16="http://schemas.microsoft.com/office/drawing/2014/main" val="1618129265"/>
                    </a:ext>
                  </a:extLst>
                </a:gridCol>
              </a:tblGrid>
              <a:tr h="991650"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Продолжительность периодов риска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А) Средний объем продаж / запланированные займы в периоды риска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Б) Общая программа внутренних займов на следующий год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С) Общая стоимость обслуживания долга в следующем году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D) Годовая максимальная сумма займа в период рисков (A*B)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E)</a:t>
                      </a:r>
                      <a:r>
                        <a:rPr lang="ru-RU" sz="800" b="0" i="0" u="none" strike="noStrike" baseline="0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Обслуживание непокрытого долга посредством внутренних займов (D-C)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Общий резерв безопасности на основе средней продолжительности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Общий резерв безопасности на основе 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Arial"/>
                      </a:endParaRPr>
                    </a:p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максимальной продолжительности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Дополнительные источники финансирования во время периодов риска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Чистый резерв безопасности на основе средней продолжительности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Чистый резерв безопасности на основе максимальной продолжительности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434029"/>
                  </a:ext>
                </a:extLst>
              </a:tr>
              <a:tr h="619240"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17-65 дней /29 ней в среднем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41,9%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850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1,200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356,4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843,6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67,0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150,2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42,0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b="0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125,2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3862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7924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" y="13334"/>
            <a:ext cx="8839201" cy="748666"/>
          </a:xfrm>
          <a:effectLst/>
        </p:spPr>
        <p:txBody>
          <a:bodyPr/>
          <a:lstStyle/>
          <a:p>
            <a:pPr rtl="0"/>
            <a:r>
              <a:rPr lang="ru-RU" sz="2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Определение резерва безопасности – </a:t>
            </a:r>
            <a:br>
              <a:rPr lang="ru-RU" sz="2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ru-RU" sz="2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статический или динамический резерв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81750"/>
            <a:ext cx="2133600" cy="476250"/>
          </a:xfrm>
          <a:prstGeom prst="rect">
            <a:avLst/>
          </a:prstGeom>
          <a:effectLst/>
        </p:spPr>
        <p:txBody>
          <a:bodyPr/>
          <a:lstStyle/>
          <a:p>
            <a:pPr rtl="0"/>
            <a:r>
              <a:rPr lang="ru-RU" sz="1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16</a:t>
            </a:r>
          </a:p>
        </p:txBody>
      </p:sp>
      <p:pic>
        <p:nvPicPr>
          <p:cNvPr id="5" name="Resi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5" y="1779270"/>
            <a:ext cx="4295335" cy="4572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Resi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779270"/>
            <a:ext cx="4267200" cy="457200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7" name="Group 5"/>
          <p:cNvGrpSpPr/>
          <p:nvPr/>
        </p:nvGrpSpPr>
        <p:grpSpPr>
          <a:xfrm>
            <a:off x="236263" y="756286"/>
            <a:ext cx="385604" cy="398939"/>
            <a:chOff x="2146300" y="2165350"/>
            <a:chExt cx="550863" cy="569913"/>
          </a:xfrm>
          <a:effectLst/>
        </p:grpSpPr>
        <p:grpSp>
          <p:nvGrpSpPr>
            <p:cNvPr id="8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10" name="Picture 34" descr="circuler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9" name="Picture 36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4"/>
          <p:cNvSpPr/>
          <p:nvPr/>
        </p:nvSpPr>
        <p:spPr>
          <a:xfrm>
            <a:off x="659282" y="803772"/>
            <a:ext cx="8312092" cy="30510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rtl="0"/>
            <a:r>
              <a:rPr lang="ru-RU" sz="1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Статический резерв безопасности может не </a:t>
            </a:r>
            <a:r>
              <a:rPr lang="ru-RU" sz="1400" dirty="0">
                <a:highlight>
                  <a:srgbClr val="000000">
                    <a:alpha val="0"/>
                  </a:srgbClr>
                </a:highlight>
                <a:latin typeface="Calibri"/>
              </a:rPr>
              <a:t>отразить </a:t>
            </a:r>
            <a:r>
              <a:rPr lang="ru-RU" sz="1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пики повышения и снижения в профиле погашения   </a:t>
            </a:r>
          </a:p>
        </p:txBody>
      </p:sp>
      <p:grpSp>
        <p:nvGrpSpPr>
          <p:cNvPr id="13" name="Group 5"/>
          <p:cNvGrpSpPr/>
          <p:nvPr/>
        </p:nvGrpSpPr>
        <p:grpSpPr>
          <a:xfrm>
            <a:off x="233673" y="1258687"/>
            <a:ext cx="385604" cy="398939"/>
            <a:chOff x="2146300" y="2165350"/>
            <a:chExt cx="550863" cy="569913"/>
          </a:xfrm>
          <a:effectLst/>
        </p:grpSpPr>
        <p:grpSp>
          <p:nvGrpSpPr>
            <p:cNvPr id="14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16" name="Picture 34" descr="circuler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5" name="Picture 36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4"/>
          <p:cNvSpPr/>
          <p:nvPr/>
        </p:nvSpPr>
        <p:spPr>
          <a:xfrm>
            <a:off x="687814" y="1291521"/>
            <a:ext cx="8312091" cy="30510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rtl="0"/>
            <a:r>
              <a:rPr lang="ru-RU" sz="1400" dirty="0">
                <a:highlight>
                  <a:srgbClr val="000000">
                    <a:alpha val="0"/>
                  </a:srgbClr>
                </a:highlight>
                <a:latin typeface="Calibri"/>
              </a:rPr>
              <a:t>П</a:t>
            </a:r>
            <a:r>
              <a:rPr lang="ru-RU" sz="1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ри высокой волатильности профиля может использоваться методология динамического резерва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89579" y="5110484"/>
            <a:ext cx="3514715" cy="693308"/>
            <a:chOff x="889579" y="5110484"/>
            <a:chExt cx="3514715" cy="693308"/>
          </a:xfrm>
          <a:effectLst/>
        </p:grpSpPr>
        <p:sp>
          <p:nvSpPr>
            <p:cNvPr id="19" name="TextBox 18"/>
            <p:cNvSpPr txBox="1"/>
            <p:nvPr/>
          </p:nvSpPr>
          <p:spPr>
            <a:xfrm rot="18062876">
              <a:off x="691261" y="5377077"/>
              <a:ext cx="533933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Январь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8008222">
              <a:off x="1002286" y="5362149"/>
              <a:ext cx="496589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Февраль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8014898">
              <a:off x="1257151" y="5377097"/>
              <a:ext cx="562539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Март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7897144">
              <a:off x="1567822" y="5345987"/>
              <a:ext cx="524398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Апрель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7930876">
              <a:off x="1876141" y="5377114"/>
              <a:ext cx="568103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Май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7978351">
              <a:off x="2199783" y="5332370"/>
              <a:ext cx="518834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Июнь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7853354">
              <a:off x="2520809" y="5320702"/>
              <a:ext cx="518834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Июль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8366428">
              <a:off x="2815930" y="5363118"/>
              <a:ext cx="518834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Август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8415692">
              <a:off x="3021311" y="5404832"/>
              <a:ext cx="660623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Сентябрь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8376336">
              <a:off x="3460996" y="5320380"/>
              <a:ext cx="557089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9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Октябрь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8487296">
              <a:off x="3733024" y="5364728"/>
              <a:ext cx="532343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Ноябрь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8071088">
              <a:off x="4069474" y="5348098"/>
              <a:ext cx="532343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Декабрь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144079" y="5110485"/>
            <a:ext cx="3495016" cy="693309"/>
            <a:chOff x="889579" y="5110485"/>
            <a:chExt cx="3495016" cy="693309"/>
          </a:xfrm>
          <a:effectLst/>
        </p:grpSpPr>
        <p:sp>
          <p:nvSpPr>
            <p:cNvPr id="32" name="TextBox 31"/>
            <p:cNvSpPr txBox="1"/>
            <p:nvPr/>
          </p:nvSpPr>
          <p:spPr>
            <a:xfrm rot="18062876">
              <a:off x="691261" y="5377078"/>
              <a:ext cx="533933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Январь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8008222">
              <a:off x="1002286" y="5362149"/>
              <a:ext cx="496589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Февраль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8014898">
              <a:off x="1257151" y="5377097"/>
              <a:ext cx="562539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Март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7897173">
              <a:off x="1597693" y="5359401"/>
              <a:ext cx="524398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Апрель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17930876">
              <a:off x="1880904" y="5377116"/>
              <a:ext cx="568102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Май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8154191">
              <a:off x="2221818" y="5332371"/>
              <a:ext cx="518834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Июнь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8185648">
              <a:off x="2536589" y="5320702"/>
              <a:ext cx="518834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Июль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8366428">
              <a:off x="2825456" y="5363118"/>
              <a:ext cx="518835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Август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8415692">
              <a:off x="3052063" y="5404834"/>
              <a:ext cx="660623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Сентябрь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8376336">
              <a:off x="3460995" y="5320380"/>
              <a:ext cx="557088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9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Октябрь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8487296">
              <a:off x="3742549" y="5364727"/>
              <a:ext cx="532343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Ноябрь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18071088">
              <a:off x="4039567" y="5348107"/>
              <a:ext cx="552760" cy="1372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900" b="0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Декабрь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98385" y="5756702"/>
            <a:ext cx="1716215" cy="4320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ru-RU" sz="4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Сценарий 1 Продолжительность: 1 месяц, возможность займа: 40%</a:t>
            </a:r>
          </a:p>
          <a:p>
            <a:pPr algn="l" rtl="0">
              <a:spcBef>
                <a:spcPts val="900"/>
              </a:spcBef>
            </a:pPr>
            <a:r>
              <a:rPr lang="ru-RU" sz="4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Сценарий 3 Продолжительность: 1 месяц, возможность займа: 0%</a:t>
            </a:r>
          </a:p>
          <a:p>
            <a:pPr algn="l" rtl="0">
              <a:spcBef>
                <a:spcPts val="900"/>
              </a:spcBef>
            </a:pPr>
            <a:r>
              <a:rPr lang="ru-RU" sz="4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Сценарий 5 Продолжительность: 2 месяца, возможность займа: 40%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33674" y="5748711"/>
            <a:ext cx="1716214" cy="4320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4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Сценарий 2 Продолжительность: 1 месяц, возможность займа: 20%</a:t>
            </a:r>
          </a:p>
          <a:p>
            <a:pPr algn="l" rtl="0">
              <a:spcBef>
                <a:spcPts val="900"/>
              </a:spcBef>
            </a:pPr>
            <a:r>
              <a:rPr lang="ru-RU" sz="4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Сценарий 4 Продолжительность: 2 месяца, возможность займа: 40%</a:t>
            </a:r>
          </a:p>
          <a:p>
            <a:pPr algn="l" rtl="0">
              <a:spcBef>
                <a:spcPts val="900"/>
              </a:spcBef>
            </a:pPr>
            <a:r>
              <a:rPr lang="ru-RU" sz="4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Сценарий 6 Продолжительность: 2 месяца, возможность займа: 40%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82611" y="5796274"/>
            <a:ext cx="1716215" cy="4320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ru-RU" sz="4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Сценарий 1 Продолжительность: 1 месяц, возможность займа: 40%</a:t>
            </a:r>
          </a:p>
          <a:p>
            <a:pPr algn="l" rtl="0">
              <a:spcBef>
                <a:spcPts val="900"/>
              </a:spcBef>
            </a:pPr>
            <a:r>
              <a:rPr lang="ru-RU" sz="4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Сценарий 3 Продолжительность: 1 месяц, возможность займа: 0%</a:t>
            </a:r>
          </a:p>
          <a:p>
            <a:pPr algn="l" rtl="0">
              <a:spcBef>
                <a:spcPts val="900"/>
              </a:spcBef>
            </a:pPr>
            <a:r>
              <a:rPr lang="ru-RU" sz="4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Сценарий 5 Продолжительность: 2 месяца, возможность займа: 40%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18336" y="5791200"/>
            <a:ext cx="1716214" cy="4320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4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Сценарий 2 Продолжительность: 1 месяц, возможность займа: 20%</a:t>
            </a:r>
          </a:p>
          <a:p>
            <a:pPr algn="l" rtl="0">
              <a:spcBef>
                <a:spcPts val="900"/>
              </a:spcBef>
            </a:pPr>
            <a:r>
              <a:rPr lang="ru-RU" sz="4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Сценарий 4 Продолжительность: 2 месяца, возможность займа: 40%</a:t>
            </a:r>
          </a:p>
          <a:p>
            <a:pPr algn="l" rtl="0">
              <a:spcBef>
                <a:spcPts val="900"/>
              </a:spcBef>
            </a:pPr>
            <a:r>
              <a:rPr lang="ru-RU" sz="400" b="0" i="0" u="none" strike="noStrike" dirty="0">
                <a:solidFill>
                  <a:srgbClr val="474747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Сценарий 6 Продолжительность: 2 месяца, возможность займа: 40%</a:t>
            </a:r>
          </a:p>
        </p:txBody>
      </p:sp>
    </p:spTree>
    <p:extLst>
      <p:ext uri="{BB962C8B-B14F-4D97-AF65-F5344CB8AC3E}">
        <p14:creationId xmlns:p14="http://schemas.microsoft.com/office/powerpoint/2010/main" val="146022452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1143000"/>
          </a:xfrm>
          <a:effectLst/>
        </p:spPr>
        <p:txBody>
          <a:bodyPr/>
          <a:lstStyle/>
          <a:p>
            <a:pPr rtl="0"/>
            <a:r>
              <a:rPr lang="ru-RU" sz="2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Прочие подходы к определению резерва наличности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64" y="685800"/>
            <a:ext cx="8686800" cy="4525963"/>
          </a:xfrm>
          <a:effectLst/>
        </p:spPr>
        <p:txBody>
          <a:bodyPr/>
          <a:lstStyle/>
          <a:p>
            <a:pPr rtl="0"/>
            <a:r>
              <a:rPr lang="ru-RU" sz="2800" b="1" i="0" u="sng" strike="noStrike" dirty="0">
                <a:solidFill>
                  <a:srgbClr val="00206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Простые подходы</a:t>
            </a:r>
          </a:p>
          <a:p>
            <a:pPr lvl="1" rtl="0">
              <a:lnSpc>
                <a:spcPct val="115000"/>
              </a:lnSpc>
              <a:spcBef>
                <a:spcPct val="30000"/>
              </a:spcBef>
              <a:defRPr>
                <a:effectLst/>
              </a:defRPr>
            </a:pPr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х% от общего годового / месячного значения доходов, расходов. 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defRPr>
                <a:effectLst/>
              </a:defRPr>
            </a:pPr>
            <a:r>
              <a:rPr lang="ru-RU" sz="1200" dirty="0"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сумма, эквивалентная поступлению доходов, направлению расходов или обслуживанию долга в течение </a:t>
            </a:r>
            <a:r>
              <a:rPr lang="ru-RU" sz="1200" dirty="0">
                <a:highlight>
                  <a:srgbClr val="000000">
                    <a:alpha val="0"/>
                  </a:srgbClr>
                </a:highlight>
                <a:latin typeface="Calibri"/>
              </a:rPr>
              <a:t>x дней/ мес. </a:t>
            </a:r>
            <a:endParaRPr lang="ru-RU" sz="12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lvl="1" rtl="0">
              <a:lnSpc>
                <a:spcPct val="115000"/>
              </a:lnSpc>
              <a:spcBef>
                <a:spcPct val="30000"/>
              </a:spcBef>
              <a:defRPr>
                <a:effectLst/>
              </a:defRPr>
            </a:pPr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Содержат неявные предположения (например, доходы и расходы могут снизиться/ увеличиться на x% от</a:t>
            </a:r>
          </a:p>
          <a:p>
            <a:pPr marL="457200" lvl="1" indent="0" rtl="0">
              <a:lnSpc>
                <a:spcPct val="115000"/>
              </a:lnSpc>
              <a:spcBef>
                <a:spcPct val="30000"/>
              </a:spcBef>
              <a:buNone/>
              <a:defRPr>
                <a:effectLst/>
              </a:defRPr>
            </a:pPr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базовых прогнозов; или обслуживание долга не может быть покрыто новыми займами на x месяцев и т.д. </a:t>
            </a:r>
          </a:p>
          <a:p>
            <a:pPr marL="457200" lvl="1" indent="0" rtl="0">
              <a:lnSpc>
                <a:spcPct val="115000"/>
              </a:lnSpc>
              <a:spcBef>
                <a:spcPct val="30000"/>
              </a:spcBef>
              <a:buNone/>
              <a:defRPr>
                <a:effectLst/>
              </a:defRPr>
            </a:pPr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при неблагоприятном исходе).</a:t>
            </a:r>
          </a:p>
          <a:p>
            <a:pPr lvl="1" rtl="0">
              <a:lnSpc>
                <a:spcPct val="115000"/>
              </a:lnSpc>
              <a:spcBef>
                <a:spcPct val="30000"/>
              </a:spcBef>
              <a:defRPr>
                <a:effectLst/>
              </a:defRPr>
            </a:pPr>
            <a:r>
              <a:rPr lang="ru-RU" sz="1200" b="1" dirty="0"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в</a:t>
            </a:r>
            <a:r>
              <a:rPr lang="ru-RU" sz="1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ероятнее всего приведет к избытку денежных средств или недостаточному учету рисков ликвидности, поскольку предположения, основанные на таких простых допущениях, не основаны на надежных данных и опыте прошлых периодов.</a:t>
            </a:r>
          </a:p>
          <a:p>
            <a:pPr marL="342900" lvl="2" indent="-342900" rtl="0">
              <a:defRPr>
                <a:effectLst/>
              </a:defRPr>
            </a:pPr>
            <a:r>
              <a:rPr lang="ru-RU" sz="2800" b="1" i="0" u="sng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ru-RU" sz="2800" b="1" i="0" u="sng" strike="noStrike" dirty="0">
                <a:solidFill>
                  <a:srgbClr val="00206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Математические модели</a:t>
            </a:r>
          </a:p>
          <a:p>
            <a:pPr lvl="1" rtl="0">
              <a:lnSpc>
                <a:spcPct val="115000"/>
              </a:lnSpc>
              <a:spcBef>
                <a:spcPct val="30000"/>
              </a:spcBef>
              <a:defRPr>
                <a:effectLst/>
              </a:defRPr>
            </a:pPr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Модели, применяемые организациями для определения оптимального остатка денежных средств, могут быть адаптированы </a:t>
            </a:r>
            <a:r>
              <a:rPr lang="ru-RU" sz="1200" dirty="0"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и </a:t>
            </a:r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для управления государственными денежными средствами</a:t>
            </a:r>
          </a:p>
          <a:p>
            <a:pPr lvl="1" rtl="0">
              <a:lnSpc>
                <a:spcPct val="115000"/>
              </a:lnSpc>
              <a:spcBef>
                <a:spcPct val="30000"/>
              </a:spcBef>
              <a:defRPr>
                <a:effectLst/>
              </a:defRPr>
            </a:pPr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Например, модели «</a:t>
            </a:r>
            <a:r>
              <a:rPr lang="ru-RU" sz="12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Baumoll</a:t>
            </a:r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», «</a:t>
            </a:r>
            <a:r>
              <a:rPr lang="ru-RU" sz="12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Miller-Orr</a:t>
            </a:r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» или «</a:t>
            </a:r>
            <a:r>
              <a:rPr lang="ru-RU" sz="12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Stone</a:t>
            </a:r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»</a:t>
            </a:r>
          </a:p>
          <a:p>
            <a:pPr lvl="1" rtl="0">
              <a:lnSpc>
                <a:spcPct val="115000"/>
              </a:lnSpc>
              <a:spcBef>
                <a:spcPct val="30000"/>
              </a:spcBef>
              <a:defRPr>
                <a:effectLst/>
              </a:defRPr>
            </a:pPr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Их цель заключается в определении оптимального уровня наличия денежных средств на основе сравнительного анализа упущенной выгоды от хранения резервов и операционных затрат на краткосрочное привлечение </a:t>
            </a:r>
            <a:r>
              <a:rPr lang="ru-RU" sz="12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средствезервов</a:t>
            </a:r>
            <a:endParaRPr lang="ru-RU" sz="12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lvl="1">
              <a:lnSpc>
                <a:spcPct val="115000"/>
              </a:lnSpc>
              <a:spcBef>
                <a:spcPct val="30000"/>
              </a:spcBef>
              <a:defRPr>
                <a:effectLst/>
              </a:defRPr>
            </a:pPr>
            <a:endParaRPr lang="tr-TR" sz="1200" dirty="0"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lvl="1">
              <a:lnSpc>
                <a:spcPct val="115000"/>
              </a:lnSpc>
              <a:spcBef>
                <a:spcPct val="30000"/>
              </a:spcBef>
              <a:defRPr>
                <a:effectLst/>
              </a:defRPr>
            </a:pPr>
            <a:endParaRPr lang="tr-TR" sz="1200" dirty="0"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lvl="1" indent="0">
              <a:lnSpc>
                <a:spcPct val="115000"/>
              </a:lnSpc>
              <a:spcBef>
                <a:spcPct val="30000"/>
              </a:spcBef>
              <a:buNone/>
              <a:defRPr>
                <a:effectLst/>
              </a:defRPr>
            </a:pPr>
            <a:endParaRPr lang="tr-TR" sz="1200" dirty="0"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lvl="1" indent="0">
              <a:lnSpc>
                <a:spcPct val="115000"/>
              </a:lnSpc>
              <a:spcBef>
                <a:spcPct val="30000"/>
              </a:spcBef>
              <a:buNone/>
              <a:defRPr>
                <a:effectLst/>
              </a:defRPr>
            </a:pPr>
            <a:endParaRPr lang="tr-TR" altLang="tr-TR" sz="1200" dirty="0"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lvl="1" indent="0">
              <a:lnSpc>
                <a:spcPct val="115000"/>
              </a:lnSpc>
              <a:spcBef>
                <a:spcPct val="30000"/>
              </a:spcBef>
              <a:buNone/>
              <a:defRPr>
                <a:effectLst/>
              </a:defRPr>
            </a:pPr>
            <a:endParaRPr lang="tr-TR" altLang="tr-TR" sz="1200" b="1" dirty="0"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lvl="1" rtl="0">
              <a:spcBef>
                <a:spcPct val="0"/>
              </a:spcBef>
              <a:defRPr>
                <a:effectLst/>
              </a:defRPr>
            </a:pPr>
            <a:endParaRPr lang="ru-RU" sz="1200" b="1" i="0" u="none" strike="noStrike" dirty="0">
              <a:effectLst/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lvl="1">
              <a:spcBef>
                <a:spcPct val="0"/>
              </a:spcBef>
              <a:defRPr>
                <a:effectLst/>
              </a:defRPr>
            </a:pPr>
            <a:r>
              <a:rPr lang="ru-RU" sz="1200" b="1" dirty="0">
                <a:highlight>
                  <a:srgbClr val="000000">
                    <a:alpha val="0"/>
                  </a:srgbClr>
                </a:highlight>
                <a:latin typeface="Calibri"/>
              </a:rPr>
              <a:t>Нелегко определить параметры моделей и пояснить их работу руководству высокого уровня</a:t>
            </a:r>
            <a:endParaRPr lang="tr-TR" altLang="tr-TR" sz="1200" dirty="0">
              <a:effectLst/>
            </a:endParaRPr>
          </a:p>
          <a:p>
            <a:pPr marL="0" indent="0">
              <a:buNone/>
            </a:pPr>
            <a:endParaRPr lang="tr-TR" altLang="tr-TR" sz="2000" dirty="0">
              <a:effectLst/>
              <a:latin typeface="Calibri" panose="020F0502020204030204" pitchFamily="34" charset="0"/>
            </a:endParaRPr>
          </a:p>
          <a:p>
            <a:endParaRPr lang="tr-TR" sz="2800" dirty="0">
              <a:effectLst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300196" y="838200"/>
            <a:ext cx="385604" cy="398939"/>
            <a:chOff x="2146300" y="2165350"/>
            <a:chExt cx="550863" cy="569913"/>
          </a:xfrm>
          <a:effectLst/>
        </p:grpSpPr>
        <p:grpSp>
          <p:nvGrpSpPr>
            <p:cNvPr id="5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7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2"/>
          <p:cNvGrpSpPr/>
          <p:nvPr/>
        </p:nvGrpSpPr>
        <p:grpSpPr>
          <a:xfrm>
            <a:off x="300196" y="3200400"/>
            <a:ext cx="385604" cy="398939"/>
            <a:chOff x="2146300" y="2165350"/>
            <a:chExt cx="550863" cy="569913"/>
          </a:xfrm>
          <a:effectLst/>
        </p:grpSpPr>
        <p:grpSp>
          <p:nvGrpSpPr>
            <p:cNvPr id="10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12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1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99671798-B1D1-42BB-B40E-41D5B612225E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926745"/>
            <a:ext cx="33528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088834" y="4935727"/>
            <a:ext cx="1396810" cy="13729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9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Затраты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1747" y="4955285"/>
            <a:ext cx="1396810" cy="13729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9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Общая сумма расходов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32677" y="5138814"/>
            <a:ext cx="1569517" cy="1384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900" dirty="0">
                <a:highlight>
                  <a:srgbClr val="000000">
                    <a:alpha val="0"/>
                  </a:srgbClr>
                </a:highlight>
              </a:rPr>
              <a:t>Упущенная выгода</a:t>
            </a:r>
            <a:endParaRPr lang="ru-RU" sz="9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4455" y="5773745"/>
            <a:ext cx="1676400" cy="1384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9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Операционные </a:t>
            </a:r>
            <a:r>
              <a:rPr lang="ru-RU" sz="900" dirty="0">
                <a:highlight>
                  <a:srgbClr val="000000">
                    <a:alpha val="0"/>
                  </a:srgbClr>
                </a:highlight>
              </a:rPr>
              <a:t>затраты</a:t>
            </a:r>
            <a:endParaRPr lang="ru-RU" sz="9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26925" y="6107156"/>
            <a:ext cx="1220419" cy="27459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>
              <a:spcBef>
                <a:spcPts val="900"/>
              </a:spcBef>
            </a:pPr>
            <a:r>
              <a:rPr lang="ru-RU" sz="9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Оптимальный остаток</a:t>
            </a:r>
            <a:br>
              <a:rPr lang="ru-RU" sz="9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ru-RU" sz="9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наличных средств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77640" y="6127124"/>
            <a:ext cx="1652588" cy="1384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>
              <a:spcBef>
                <a:spcPts val="900"/>
              </a:spcBef>
            </a:pPr>
            <a:r>
              <a:rPr lang="ru-RU" sz="9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Остаток наличных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20487911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007" y="2363390"/>
            <a:ext cx="6950569" cy="1362075"/>
          </a:xfrm>
          <a:effectLst/>
        </p:spPr>
        <p:txBody>
          <a:bodyPr/>
          <a:lstStyle/>
          <a:p>
            <a:r>
              <a:rPr lang="ru-RU" sz="3600" dirty="0">
                <a:highlight>
                  <a:srgbClr val="000000">
                    <a:alpha val="0"/>
                  </a:srgbClr>
                </a:highlight>
                <a:latin typeface="Corbel"/>
              </a:rPr>
              <a:t>установление РЕЗЕРВА НАЛИЧНОСТИ и его целевого диапазона, управление ими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27584" y="2618252"/>
            <a:ext cx="826295" cy="854870"/>
            <a:chOff x="2146300" y="2165350"/>
            <a:chExt cx="550863" cy="569913"/>
          </a:xfrm>
          <a:effectLst/>
        </p:grpSpPr>
        <p:grpSp>
          <p:nvGrpSpPr>
            <p:cNvPr id="4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8" name="Picture 34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</a:endParaRPr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7"/>
            <p:cNvSpPr txBox="1">
              <a:spLocks noChangeArrowheads="1"/>
            </p:cNvSpPr>
            <p:nvPr/>
          </p:nvSpPr>
          <p:spPr>
            <a:xfrm>
              <a:off x="2204821" y="2193925"/>
              <a:ext cx="435410" cy="467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ru-RU" sz="4000" b="1" i="0" u="none" strike="noStrike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9914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" y="13334"/>
            <a:ext cx="8839201" cy="748666"/>
          </a:xfrm>
          <a:effectLst/>
        </p:spPr>
        <p:txBody>
          <a:bodyPr/>
          <a:lstStyle/>
          <a:p>
            <a:pPr rtl="0"/>
            <a:r>
              <a:rPr lang="ru-RU" sz="3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Определение целевого диапазона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81750"/>
            <a:ext cx="2133600" cy="476250"/>
          </a:xfrm>
          <a:prstGeom prst="rect">
            <a:avLst/>
          </a:prstGeom>
          <a:effectLst/>
        </p:spPr>
        <p:txBody>
          <a:bodyPr/>
          <a:lstStyle/>
          <a:p>
            <a:pPr rtl="0"/>
            <a:r>
              <a:rPr lang="ru-RU" sz="1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19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236263" y="756286"/>
            <a:ext cx="385604" cy="398939"/>
            <a:chOff x="2146300" y="2165350"/>
            <a:chExt cx="550863" cy="569913"/>
          </a:xfrm>
          <a:effectLst/>
        </p:grpSpPr>
        <p:grpSp>
          <p:nvGrpSpPr>
            <p:cNvPr id="8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10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9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4"/>
          <p:cNvSpPr/>
          <p:nvPr/>
        </p:nvSpPr>
        <p:spPr>
          <a:xfrm>
            <a:off x="593676" y="743923"/>
            <a:ext cx="8312091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После установления величины размера резерва наличности как суммы операционного резерва и резерва безопасности можно определить целевой диапазон ежедневных резервов  </a:t>
            </a:r>
          </a:p>
          <a:p>
            <a:pPr algn="l"/>
            <a:endParaRPr lang="tr-TR" sz="1200" dirty="0">
              <a:effectLst/>
              <a:latin typeface="Calibri" panose="020F0502020204030204" pitchFamily="34" charset="0"/>
            </a:endParaRPr>
          </a:p>
          <a:p>
            <a:pPr algn="l"/>
            <a:endParaRPr lang="tr-TR" sz="1200" dirty="0">
              <a:effectLst/>
              <a:latin typeface="Calibri" panose="020F0502020204030204" pitchFamily="34" charset="0"/>
            </a:endParaRPr>
          </a:p>
          <a:p>
            <a:pPr algn="l"/>
            <a:r>
              <a:rPr lang="tr-TR" sz="1200" dirty="0">
                <a:effectLst/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13" name="Group 5"/>
          <p:cNvGrpSpPr/>
          <p:nvPr/>
        </p:nvGrpSpPr>
        <p:grpSpPr>
          <a:xfrm>
            <a:off x="222104" y="1472898"/>
            <a:ext cx="385604" cy="398939"/>
            <a:chOff x="2146300" y="2165350"/>
            <a:chExt cx="550863" cy="569913"/>
          </a:xfrm>
          <a:effectLst/>
        </p:grpSpPr>
        <p:grpSp>
          <p:nvGrpSpPr>
            <p:cNvPr id="14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16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5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4"/>
          <p:cNvSpPr/>
          <p:nvPr/>
        </p:nvSpPr>
        <p:spPr>
          <a:xfrm>
            <a:off x="593675" y="1278749"/>
            <a:ext cx="8312091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Ширину диапазона можно определить путем оценки выгоды, упущенной в связи с наличием избыточных резервов, а также с учетом потенциала руководителей, занимающихся управлением ликвидностью и долгом, для проведения краткосрочных активных операций по управлению денежными средствами.</a:t>
            </a:r>
          </a:p>
        </p:txBody>
      </p:sp>
      <p:grpSp>
        <p:nvGrpSpPr>
          <p:cNvPr id="21" name="Group 5"/>
          <p:cNvGrpSpPr/>
          <p:nvPr/>
        </p:nvGrpSpPr>
        <p:grpSpPr>
          <a:xfrm>
            <a:off x="219590" y="2086966"/>
            <a:ext cx="385604" cy="398939"/>
            <a:chOff x="2146300" y="2165350"/>
            <a:chExt cx="550863" cy="569913"/>
          </a:xfrm>
          <a:effectLst/>
        </p:grpSpPr>
        <p:grpSp>
          <p:nvGrpSpPr>
            <p:cNvPr id="22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24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3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tangle 4"/>
          <p:cNvSpPr/>
          <p:nvPr/>
        </p:nvSpPr>
        <p:spPr>
          <a:xfrm>
            <a:off x="572506" y="2034203"/>
            <a:ext cx="8312091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Более узкий диапазон ограничит потери от хранения избыточного размера денежных средств, но, скорее всего, потребует более частых активных операций по управлению ликвидностью</a:t>
            </a:r>
          </a:p>
        </p:txBody>
      </p:sp>
      <p:grpSp>
        <p:nvGrpSpPr>
          <p:cNvPr id="27" name="Group 5"/>
          <p:cNvGrpSpPr/>
          <p:nvPr/>
        </p:nvGrpSpPr>
        <p:grpSpPr>
          <a:xfrm>
            <a:off x="178473" y="6222582"/>
            <a:ext cx="385604" cy="398939"/>
            <a:chOff x="2146300" y="2165350"/>
            <a:chExt cx="550863" cy="569913"/>
          </a:xfrm>
          <a:effectLst/>
        </p:grpSpPr>
        <p:grpSp>
          <p:nvGrpSpPr>
            <p:cNvPr id="28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30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9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4"/>
          <p:cNvSpPr/>
          <p:nvPr/>
        </p:nvSpPr>
        <p:spPr>
          <a:xfrm>
            <a:off x="535413" y="6121422"/>
            <a:ext cx="8312091" cy="6001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rtl="0"/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Более широкий диапазон учтет б</a:t>
            </a:r>
            <a:r>
              <a:rPr lang="ru-RU" sz="11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</a:t>
            </a: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льшую волатильность ежедневных резервов денежных средств.</a:t>
            </a:r>
            <a:r>
              <a:rPr lang="ru-RU" sz="11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(Если исходить из того, что денежные потоки распределены нормально, а средний диапазон равен среднедневному уровню резерва, ширина диапазона, равная "1 SD" и "2SD" распределения, составит 38% и 67% от общей волатильности, соответственно.)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" y="2640716"/>
            <a:ext cx="4619626" cy="3450200"/>
          </a:xfrm>
          <a:prstGeom prst="rect">
            <a:avLst/>
          </a:prstGeom>
          <a:effectLst/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640" y="2640716"/>
            <a:ext cx="4463602" cy="3450199"/>
          </a:xfrm>
          <a:prstGeom prst="rect">
            <a:avLst/>
          </a:prstGeom>
          <a:effectLst/>
        </p:spPr>
      </p:pic>
      <p:sp>
        <p:nvSpPr>
          <p:cNvPr id="35" name="TextBox 34"/>
          <p:cNvSpPr txBox="1"/>
          <p:nvPr/>
        </p:nvSpPr>
        <p:spPr>
          <a:xfrm>
            <a:off x="2209799" y="2712234"/>
            <a:ext cx="1657011" cy="76944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800" b="1" i="1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Сглаживание потоков за счет корректировки программы заимствований, операций обратного выкупа или инвестирования избыточных резервов.</a:t>
            </a:r>
          </a:p>
          <a:p>
            <a:pPr algn="l">
              <a:spcBef>
                <a:spcPts val="0"/>
              </a:spcBef>
            </a:pPr>
            <a:endParaRPr lang="en-US" sz="200" b="1" i="1" dirty="0"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43099" y="4724230"/>
            <a:ext cx="991591" cy="92333"/>
          </a:xfrm>
          <a:prstGeom prst="rect">
            <a:avLst/>
          </a:prstGeom>
          <a:solidFill>
            <a:srgbClr val="CFE2F2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ts val="900"/>
              </a:spcBef>
            </a:pPr>
            <a:r>
              <a:rPr lang="ru-RU" sz="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Операционный резерв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0824" y="4900061"/>
            <a:ext cx="1052466" cy="45397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650" b="1" i="1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Сглаживание потоков за счет дополнительных краткосрочных займов</a:t>
            </a:r>
          </a:p>
          <a:p>
            <a:pPr algn="l" rtl="0">
              <a:spcBef>
                <a:spcPts val="300"/>
              </a:spcBef>
            </a:pPr>
            <a:endParaRPr lang="ru-RU" sz="100" b="1" i="1" u="none" strike="noStrike" dirty="0">
              <a:effectLst/>
              <a:highlight>
                <a:srgbClr val="000000">
                  <a:alpha val="0"/>
                </a:srgbClr>
              </a:highligh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22726" y="4730833"/>
            <a:ext cx="991591" cy="92333"/>
          </a:xfrm>
          <a:prstGeom prst="rect">
            <a:avLst/>
          </a:prstGeom>
          <a:solidFill>
            <a:srgbClr val="CFE2F2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ts val="900"/>
              </a:spcBef>
            </a:pPr>
            <a:r>
              <a:rPr lang="ru-RU" sz="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Операционный резерв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2600" y="5014362"/>
            <a:ext cx="991591" cy="107722"/>
          </a:xfrm>
          <a:prstGeom prst="rect">
            <a:avLst/>
          </a:prstGeom>
          <a:solidFill>
            <a:srgbClr val="EAEAEA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>
              <a:spcBef>
                <a:spcPts val="900"/>
              </a:spcBef>
            </a:pPr>
            <a:r>
              <a:rPr lang="ru-RU" sz="7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Резерв безопасности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0300" y="5027387"/>
            <a:ext cx="991591" cy="107722"/>
          </a:xfrm>
          <a:prstGeom prst="rect">
            <a:avLst/>
          </a:prstGeom>
          <a:solidFill>
            <a:srgbClr val="EAEAEA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>
              <a:spcBef>
                <a:spcPts val="900"/>
              </a:spcBef>
            </a:pPr>
            <a:r>
              <a:rPr lang="ru-RU" sz="7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Резерв безопасности</a:t>
            </a:r>
          </a:p>
        </p:txBody>
      </p:sp>
      <p:sp>
        <p:nvSpPr>
          <p:cNvPr id="41" name="TextBox 40"/>
          <p:cNvSpPr txBox="1"/>
          <p:nvPr/>
        </p:nvSpPr>
        <p:spPr>
          <a:xfrm rot="18822264">
            <a:off x="30608" y="5460298"/>
            <a:ext cx="412321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ЯНВАРЬ</a:t>
            </a:r>
          </a:p>
        </p:txBody>
      </p:sp>
      <p:sp>
        <p:nvSpPr>
          <p:cNvPr id="42" name="TextBox 41"/>
          <p:cNvSpPr txBox="1"/>
          <p:nvPr/>
        </p:nvSpPr>
        <p:spPr>
          <a:xfrm rot="18607892">
            <a:off x="336980" y="5489903"/>
            <a:ext cx="496589" cy="2154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ФЕВРАЛЬ</a:t>
            </a:r>
          </a:p>
          <a:p>
            <a:pPr algn="r"/>
            <a:endParaRPr lang="en-US" sz="700" dirty="0">
              <a:effectLst/>
            </a:endParaRPr>
          </a:p>
        </p:txBody>
      </p:sp>
      <p:sp>
        <p:nvSpPr>
          <p:cNvPr id="43" name="TextBox 42"/>
          <p:cNvSpPr txBox="1"/>
          <p:nvPr/>
        </p:nvSpPr>
        <p:spPr>
          <a:xfrm rot="18482204">
            <a:off x="588544" y="5528766"/>
            <a:ext cx="562539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МАРТ</a:t>
            </a:r>
          </a:p>
        </p:txBody>
      </p:sp>
      <p:sp>
        <p:nvSpPr>
          <p:cNvPr id="44" name="TextBox 43"/>
          <p:cNvSpPr txBox="1"/>
          <p:nvPr/>
        </p:nvSpPr>
        <p:spPr>
          <a:xfrm rot="18864348">
            <a:off x="1071493" y="5457763"/>
            <a:ext cx="416076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АПРЕЛЬ</a:t>
            </a:r>
          </a:p>
        </p:txBody>
      </p:sp>
      <p:sp>
        <p:nvSpPr>
          <p:cNvPr id="45" name="TextBox 44"/>
          <p:cNvSpPr txBox="1"/>
          <p:nvPr/>
        </p:nvSpPr>
        <p:spPr>
          <a:xfrm rot="18588362">
            <a:off x="1404702" y="5437083"/>
            <a:ext cx="366893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Май</a:t>
            </a:r>
          </a:p>
        </p:txBody>
      </p:sp>
      <p:sp>
        <p:nvSpPr>
          <p:cNvPr id="46" name="TextBox 45"/>
          <p:cNvSpPr txBox="1"/>
          <p:nvPr/>
        </p:nvSpPr>
        <p:spPr>
          <a:xfrm rot="18691320">
            <a:off x="1836060" y="5406849"/>
            <a:ext cx="289147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Июнь</a:t>
            </a:r>
          </a:p>
        </p:txBody>
      </p:sp>
      <p:sp>
        <p:nvSpPr>
          <p:cNvPr id="47" name="TextBox 46"/>
          <p:cNvSpPr txBox="1"/>
          <p:nvPr/>
        </p:nvSpPr>
        <p:spPr>
          <a:xfrm rot="18826924">
            <a:off x="2149954" y="5424462"/>
            <a:ext cx="293263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Июль</a:t>
            </a:r>
          </a:p>
        </p:txBody>
      </p:sp>
      <p:sp>
        <p:nvSpPr>
          <p:cNvPr id="48" name="TextBox 47"/>
          <p:cNvSpPr txBox="1"/>
          <p:nvPr/>
        </p:nvSpPr>
        <p:spPr>
          <a:xfrm rot="18647660">
            <a:off x="2468941" y="5434300"/>
            <a:ext cx="345708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Август</a:t>
            </a:r>
          </a:p>
        </p:txBody>
      </p:sp>
      <p:sp>
        <p:nvSpPr>
          <p:cNvPr id="49" name="TextBox 48"/>
          <p:cNvSpPr txBox="1"/>
          <p:nvPr/>
        </p:nvSpPr>
        <p:spPr>
          <a:xfrm rot="18856412">
            <a:off x="2779318" y="5421037"/>
            <a:ext cx="415758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Сентябрь</a:t>
            </a:r>
          </a:p>
        </p:txBody>
      </p:sp>
      <p:sp>
        <p:nvSpPr>
          <p:cNvPr id="50" name="TextBox 49"/>
          <p:cNvSpPr txBox="1"/>
          <p:nvPr/>
        </p:nvSpPr>
        <p:spPr>
          <a:xfrm rot="18451757">
            <a:off x="3148980" y="5423861"/>
            <a:ext cx="371016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Октябрь</a:t>
            </a:r>
          </a:p>
        </p:txBody>
      </p:sp>
      <p:sp>
        <p:nvSpPr>
          <p:cNvPr id="51" name="TextBox 50"/>
          <p:cNvSpPr txBox="1"/>
          <p:nvPr/>
        </p:nvSpPr>
        <p:spPr>
          <a:xfrm rot="18318337">
            <a:off x="3505919" y="5430529"/>
            <a:ext cx="352083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Ноябрь</a:t>
            </a:r>
          </a:p>
        </p:txBody>
      </p:sp>
      <p:sp>
        <p:nvSpPr>
          <p:cNvPr id="52" name="TextBox 51"/>
          <p:cNvSpPr txBox="1"/>
          <p:nvPr/>
        </p:nvSpPr>
        <p:spPr>
          <a:xfrm rot="18448289">
            <a:off x="3817422" y="5440533"/>
            <a:ext cx="365056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Декабрь</a:t>
            </a:r>
          </a:p>
        </p:txBody>
      </p:sp>
      <p:sp>
        <p:nvSpPr>
          <p:cNvPr id="53" name="TextBox 52"/>
          <p:cNvSpPr txBox="1"/>
          <p:nvPr/>
        </p:nvSpPr>
        <p:spPr>
          <a:xfrm rot="18567829">
            <a:off x="4652804" y="5479942"/>
            <a:ext cx="412321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ЯНВАРЬ</a:t>
            </a:r>
          </a:p>
        </p:txBody>
      </p:sp>
      <p:sp>
        <p:nvSpPr>
          <p:cNvPr id="54" name="TextBox 53"/>
          <p:cNvSpPr txBox="1"/>
          <p:nvPr/>
        </p:nvSpPr>
        <p:spPr>
          <a:xfrm rot="18607892">
            <a:off x="4912330" y="5495252"/>
            <a:ext cx="496589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ФЕВРАЛЬ</a:t>
            </a:r>
          </a:p>
        </p:txBody>
      </p:sp>
      <p:sp>
        <p:nvSpPr>
          <p:cNvPr id="55" name="TextBox 54"/>
          <p:cNvSpPr txBox="1"/>
          <p:nvPr/>
        </p:nvSpPr>
        <p:spPr>
          <a:xfrm rot="18482204">
            <a:off x="5173558" y="5530544"/>
            <a:ext cx="562539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МАРТ</a:t>
            </a:r>
          </a:p>
        </p:txBody>
      </p:sp>
      <p:sp>
        <p:nvSpPr>
          <p:cNvPr id="56" name="TextBox 55"/>
          <p:cNvSpPr txBox="1"/>
          <p:nvPr/>
        </p:nvSpPr>
        <p:spPr>
          <a:xfrm rot="18556916">
            <a:off x="5664427" y="5453538"/>
            <a:ext cx="419496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АПРЕЛЬ</a:t>
            </a:r>
          </a:p>
        </p:txBody>
      </p:sp>
      <p:sp>
        <p:nvSpPr>
          <p:cNvPr id="57" name="TextBox 56"/>
          <p:cNvSpPr txBox="1"/>
          <p:nvPr/>
        </p:nvSpPr>
        <p:spPr>
          <a:xfrm rot="18588362">
            <a:off x="6022647" y="5400211"/>
            <a:ext cx="366893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Май</a:t>
            </a:r>
          </a:p>
        </p:txBody>
      </p:sp>
      <p:sp>
        <p:nvSpPr>
          <p:cNvPr id="58" name="TextBox 57"/>
          <p:cNvSpPr txBox="1"/>
          <p:nvPr/>
        </p:nvSpPr>
        <p:spPr>
          <a:xfrm rot="18691320">
            <a:off x="6413078" y="5415203"/>
            <a:ext cx="289146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Июнь</a:t>
            </a:r>
          </a:p>
        </p:txBody>
      </p:sp>
      <p:sp>
        <p:nvSpPr>
          <p:cNvPr id="59" name="TextBox 58"/>
          <p:cNvSpPr txBox="1"/>
          <p:nvPr/>
        </p:nvSpPr>
        <p:spPr>
          <a:xfrm rot="18507567">
            <a:off x="6716678" y="5406033"/>
            <a:ext cx="293263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Июль</a:t>
            </a:r>
          </a:p>
        </p:txBody>
      </p:sp>
      <p:sp>
        <p:nvSpPr>
          <p:cNvPr id="60" name="TextBox 59"/>
          <p:cNvSpPr txBox="1"/>
          <p:nvPr/>
        </p:nvSpPr>
        <p:spPr>
          <a:xfrm rot="18647660">
            <a:off x="6996621" y="5422861"/>
            <a:ext cx="345708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Август</a:t>
            </a:r>
          </a:p>
        </p:txBody>
      </p:sp>
      <p:sp>
        <p:nvSpPr>
          <p:cNvPr id="61" name="TextBox 60"/>
          <p:cNvSpPr txBox="1"/>
          <p:nvPr/>
        </p:nvSpPr>
        <p:spPr>
          <a:xfrm rot="18337696">
            <a:off x="7309737" y="5421669"/>
            <a:ext cx="427656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Сентябрь</a:t>
            </a:r>
          </a:p>
        </p:txBody>
      </p:sp>
      <p:sp>
        <p:nvSpPr>
          <p:cNvPr id="62" name="TextBox 61"/>
          <p:cNvSpPr txBox="1"/>
          <p:nvPr/>
        </p:nvSpPr>
        <p:spPr>
          <a:xfrm rot="18482565">
            <a:off x="7664102" y="5433122"/>
            <a:ext cx="371015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Октябрь</a:t>
            </a:r>
          </a:p>
        </p:txBody>
      </p:sp>
      <p:sp>
        <p:nvSpPr>
          <p:cNvPr id="63" name="TextBox 62"/>
          <p:cNvSpPr txBox="1"/>
          <p:nvPr/>
        </p:nvSpPr>
        <p:spPr>
          <a:xfrm rot="18530609">
            <a:off x="8000074" y="5439143"/>
            <a:ext cx="352083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Ноябрь</a:t>
            </a:r>
          </a:p>
        </p:txBody>
      </p:sp>
      <p:sp>
        <p:nvSpPr>
          <p:cNvPr id="64" name="TextBox 63"/>
          <p:cNvSpPr txBox="1"/>
          <p:nvPr/>
        </p:nvSpPr>
        <p:spPr>
          <a:xfrm rot="18631610">
            <a:off x="8314884" y="5437571"/>
            <a:ext cx="365056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Декабрь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59805" y="5629480"/>
            <a:ext cx="770016" cy="1692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550" b="0" i="0" u="none" strike="noStrike" dirty="0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Ежедневный баланс TSA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58574" y="5861252"/>
            <a:ext cx="896320" cy="1692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550" b="0" i="0" u="none" strike="noStrike" dirty="0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Верхняя граница диапазона (1SD)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81801" y="5624575"/>
            <a:ext cx="771434" cy="1692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550" b="0" i="0" u="none" strike="noStrike" dirty="0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Нижняя граница диапазона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81801" y="5855129"/>
            <a:ext cx="662390" cy="1692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550" b="0" i="0" u="none" strike="noStrike" dirty="0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Резерв безопасности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95377" y="5617876"/>
            <a:ext cx="771434" cy="1692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550" b="0" i="0" u="none" strike="noStrike" dirty="0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Среднее значение диапазона (1SD)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65086" y="5634613"/>
            <a:ext cx="770016" cy="1692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550" b="0" i="0" u="none" strike="noStrike" dirty="0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Ежедневный баланс TSA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63576" y="5855129"/>
            <a:ext cx="770996" cy="1692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550" b="0" i="0" u="none" strike="noStrike" dirty="0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Верхняя граница диапазона (2SD)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648184" y="5624575"/>
            <a:ext cx="771434" cy="1692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550" b="0" i="0" u="none" strike="noStrike" dirty="0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Нижняя граница диапазона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48184" y="5858067"/>
            <a:ext cx="771434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550" b="0" i="0" u="none" strike="noStrike" dirty="0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Резерв</a:t>
            </a:r>
            <a:r>
              <a:rPr lang="ru-RU" sz="700" b="0" i="0" u="none" strike="noStrike" dirty="0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lang="ru-RU" sz="550" b="0" i="0" u="none" strike="noStrike" dirty="0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безопасности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619998" y="5617876"/>
            <a:ext cx="771433" cy="1692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550" b="0" i="0" u="none" strike="noStrike" dirty="0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Среднее значение диапазона (2SD)</a:t>
            </a:r>
          </a:p>
        </p:txBody>
      </p:sp>
    </p:spTree>
    <p:extLst>
      <p:ext uri="{BB962C8B-B14F-4D97-AF65-F5344CB8AC3E}">
        <p14:creationId xmlns:p14="http://schemas.microsoft.com/office/powerpoint/2010/main" val="11345734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861" y="269696"/>
            <a:ext cx="7391400" cy="7493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rtl="0"/>
            <a:r>
              <a:rPr lang="ru-RU" sz="4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Содержание</a:t>
            </a:r>
          </a:p>
        </p:txBody>
      </p:sp>
      <p:cxnSp>
        <p:nvCxnSpPr>
          <p:cNvPr id="44" name="Straight Connector 43"/>
          <p:cNvCxnSpPr>
            <a:cxnSpLocks noChangeShapeType="1"/>
          </p:cNvCxnSpPr>
          <p:nvPr/>
        </p:nvCxnSpPr>
        <p:spPr>
          <a:xfrm>
            <a:off x="398711" y="1923419"/>
            <a:ext cx="4800600" cy="1588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 Box 45"/>
          <p:cNvSpPr txBox="1">
            <a:spLocks noChangeArrowheads="1"/>
          </p:cNvSpPr>
          <p:nvPr/>
        </p:nvSpPr>
        <p:spPr>
          <a:xfrm>
            <a:off x="1031875" y="1009471"/>
            <a:ext cx="5872119" cy="92333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l" eaLnBrk="1" hangingPunct="1"/>
            <a:endParaRPr lang="tr-TR" altLang="tr-TR" b="1" dirty="0">
              <a:effectLst/>
              <a:latin typeface="Corbel" pitchFamily="34" charset="0"/>
              <a:cs typeface="Arial"/>
            </a:endParaRPr>
          </a:p>
          <a:p>
            <a:pPr algn="l" rtl="0" eaLnBrk="1" hangingPunct="1"/>
            <a:r>
              <a:rPr lang="ru-RU" b="1" dirty="0"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К</a:t>
            </a:r>
            <a:r>
              <a:rPr lang="ru-RU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онцепция </a:t>
            </a:r>
            <a:r>
              <a:rPr lang="ru-RU" b="1" dirty="0"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резерва наличности</a:t>
            </a:r>
            <a:r>
              <a:rPr lang="ru-RU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 </a:t>
            </a:r>
          </a:p>
          <a:p>
            <a:pPr algn="l" eaLnBrk="1" hangingPunct="1"/>
            <a:endParaRPr lang="en-US" altLang="tr-TR" b="1" dirty="0">
              <a:effectLst/>
              <a:latin typeface="Corbel" pitchFamily="34" charset="0"/>
              <a:cs typeface="Arial"/>
            </a:endParaRPr>
          </a:p>
        </p:txBody>
      </p:sp>
      <p:cxnSp>
        <p:nvCxnSpPr>
          <p:cNvPr id="4" name="Straight Connector 43"/>
          <p:cNvCxnSpPr>
            <a:cxnSpLocks noChangeShapeType="1"/>
          </p:cNvCxnSpPr>
          <p:nvPr/>
        </p:nvCxnSpPr>
        <p:spPr>
          <a:xfrm>
            <a:off x="398711" y="3795082"/>
            <a:ext cx="4800600" cy="1587"/>
          </a:xfrm>
          <a:prstGeom prst="line">
            <a:avLst/>
          </a:prstGeom>
          <a:noFill/>
          <a:ln w="9525" algn="ctr">
            <a:solidFill>
              <a:schemeClr val="hlink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Box 45"/>
          <p:cNvSpPr txBox="1">
            <a:spLocks noChangeArrowheads="1"/>
          </p:cNvSpPr>
          <p:nvPr/>
        </p:nvSpPr>
        <p:spPr>
          <a:xfrm>
            <a:off x="1125753" y="3107049"/>
            <a:ext cx="7568609" cy="646331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l" rtl="0" eaLnBrk="1" hangingPunct="1"/>
            <a:r>
              <a:rPr lang="ru-RU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Установление резерва наличности и его целевого диапазона, управление ими</a:t>
            </a:r>
          </a:p>
        </p:txBody>
      </p:sp>
      <p:cxnSp>
        <p:nvCxnSpPr>
          <p:cNvPr id="10" name="Straight Connector 43"/>
          <p:cNvCxnSpPr>
            <a:cxnSpLocks noChangeShapeType="1"/>
          </p:cNvCxnSpPr>
          <p:nvPr/>
        </p:nvCxnSpPr>
        <p:spPr>
          <a:xfrm>
            <a:off x="398711" y="2871157"/>
            <a:ext cx="4800600" cy="1587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15"/>
          <p:cNvGrpSpPr/>
          <p:nvPr/>
        </p:nvGrpSpPr>
        <p:grpSpPr>
          <a:xfrm>
            <a:off x="408236" y="3131507"/>
            <a:ext cx="550863" cy="569912"/>
            <a:chOff x="480" y="1200"/>
            <a:chExt cx="1042" cy="1019"/>
          </a:xfrm>
          <a:effectLst/>
        </p:grpSpPr>
        <p:pic>
          <p:nvPicPr>
            <p:cNvPr id="49168" name="Picture 16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" y="1200"/>
              <a:ext cx="1042" cy="101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69" name="Oval 17"/>
            <p:cNvSpPr>
              <a:spLocks noChangeArrowheads="1"/>
            </p:cNvSpPr>
            <p:nvPr/>
          </p:nvSpPr>
          <p:spPr>
            <a:xfrm>
              <a:off x="480" y="1200"/>
              <a:ext cx="1035" cy="10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55000"/>
                  </a:schemeClr>
                </a:gs>
                <a:gs pos="50000">
                  <a:schemeClr val="hlink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hlink">
                    <a:alpha val="55000"/>
                  </a:schemeClr>
                </a:gs>
              </a:gsLst>
              <a:lin ang="5400000" scaled="1"/>
              <a:tileRect/>
            </a:gradFill>
            <a:ln w="50800" algn="ctr">
              <a:solidFill>
                <a:srgbClr val="5F5F5F">
                  <a:alpha val="20000"/>
                </a:srgb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</p:grpSp>
      <p:pic>
        <p:nvPicPr>
          <p:cNvPr id="49170" name="Picture 18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6" y="3137857"/>
            <a:ext cx="434975" cy="2000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71" name="Text Box 19"/>
          <p:cNvSpPr txBox="1">
            <a:spLocks noChangeArrowheads="1"/>
          </p:cNvSpPr>
          <p:nvPr/>
        </p:nvSpPr>
        <p:spPr>
          <a:xfrm>
            <a:off x="465169" y="3179132"/>
            <a:ext cx="435410" cy="45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ru-RU" sz="2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3</a:t>
            </a:r>
          </a:p>
        </p:txBody>
      </p:sp>
      <p:grpSp>
        <p:nvGrpSpPr>
          <p:cNvPr id="6" name="Group 20"/>
          <p:cNvGrpSpPr/>
          <p:nvPr/>
        </p:nvGrpSpPr>
        <p:grpSpPr>
          <a:xfrm>
            <a:off x="408236" y="2232982"/>
            <a:ext cx="550863" cy="569912"/>
            <a:chOff x="1352" y="2011"/>
            <a:chExt cx="347" cy="359"/>
          </a:xfrm>
          <a:effectLst/>
        </p:grpSpPr>
        <p:grpSp>
          <p:nvGrpSpPr>
            <p:cNvPr id="9" name="Group 21"/>
            <p:cNvGrpSpPr/>
            <p:nvPr/>
          </p:nvGrpSpPr>
          <p:grpSpPr>
            <a:xfrm>
              <a:off x="1352" y="2011"/>
              <a:ext cx="347" cy="359"/>
              <a:chOff x="480" y="1200"/>
              <a:chExt cx="1042" cy="1019"/>
            </a:xfrm>
            <a:effectLst/>
          </p:grpSpPr>
          <p:grpSp>
            <p:nvGrpSpPr>
              <p:cNvPr id="11" name="Group 22"/>
              <p:cNvGrpSpPr/>
              <p:nvPr/>
            </p:nvGrpSpPr>
            <p:grpSpPr>
              <a:xfrm>
                <a:off x="480" y="1200"/>
                <a:ext cx="1042" cy="1019"/>
                <a:chOff x="480" y="1200"/>
                <a:chExt cx="1042" cy="1019"/>
              </a:xfrm>
              <a:effectLst/>
            </p:grpSpPr>
            <p:pic>
              <p:nvPicPr>
                <p:cNvPr id="49175" name="Picture 23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9176" name="Oval 24"/>
                <p:cNvSpPr>
                  <a:spLocks noChangeArrowheads="1"/>
                </p:cNvSpPr>
                <p:nvPr/>
              </p:nvSpPr>
              <p:spPr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5000"/>
                      </a:schemeClr>
                    </a:gs>
                    <a:gs pos="50000">
                      <a:schemeClr val="accent2">
                        <a:gamma/>
                        <a:shade val="4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5000"/>
                      </a:schemeClr>
                    </a:gs>
                  </a:gsLst>
                  <a:lin ang="5400000" scaled="1"/>
                  <a:tileRect/>
                </a:gradFill>
                <a:ln w="50800" algn="ctr">
                  <a:solidFill>
                    <a:srgbClr val="5F5F5F">
                      <a:alpha val="20000"/>
                    </a:srgbClr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>
                    <a:effectLst/>
                  </a:endParaRPr>
                </a:p>
              </p:txBody>
            </p:sp>
          </p:grpSp>
          <p:pic>
            <p:nvPicPr>
              <p:cNvPr id="49177" name="Picture 25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" y="1210"/>
                <a:ext cx="823" cy="360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178" name="Text Box 26"/>
            <p:cNvSpPr txBox="1">
              <a:spLocks noChangeArrowheads="1"/>
            </p:cNvSpPr>
            <p:nvPr/>
          </p:nvSpPr>
          <p:spPr>
            <a:xfrm>
              <a:off x="1389" y="2040"/>
              <a:ext cx="2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ru-RU" sz="2400" b="1" i="0" u="none" strike="noStrike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927" y="4122106"/>
            <a:ext cx="4803775" cy="1307044"/>
            <a:chOff x="2133600" y="5016500"/>
            <a:chExt cx="4803775" cy="1307044"/>
          </a:xfrm>
          <a:effectLst/>
        </p:grpSpPr>
        <p:cxnSp>
          <p:nvCxnSpPr>
            <p:cNvPr id="7" name="Straight Connector 43"/>
            <p:cNvCxnSpPr>
              <a:cxnSpLocks noChangeShapeType="1"/>
            </p:cNvCxnSpPr>
            <p:nvPr/>
          </p:nvCxnSpPr>
          <p:spPr>
            <a:xfrm>
              <a:off x="2136775" y="5637213"/>
              <a:ext cx="4800600" cy="1587"/>
            </a:xfrm>
            <a:prstGeom prst="line">
              <a:avLst/>
            </a:prstGeom>
            <a:noFill/>
            <a:ln w="9525" algn="ctr">
              <a:solidFill>
                <a:schemeClr val="folHlink"/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45"/>
            <p:cNvSpPr txBox="1">
              <a:spLocks noChangeArrowheads="1"/>
            </p:cNvSpPr>
            <p:nvPr/>
          </p:nvSpPr>
          <p:spPr>
            <a:xfrm>
              <a:off x="2885426" y="5954212"/>
              <a:ext cx="2130711" cy="369332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effectLst/>
                  <a:latin typeface="Arial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effectLst/>
                  <a:latin typeface="Arial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effectLst/>
                  <a:latin typeface="Arial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effectLst/>
                  <a:latin typeface="Arial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effectLst/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Arial"/>
                </a:defRPr>
              </a:lvl9pPr>
            </a:lstStyle>
            <a:p>
              <a:pPr algn="l" rtl="0" eaLnBrk="1" hangingPunct="1"/>
              <a:r>
                <a:rPr lang="ru-RU" b="1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Corbel"/>
                  <a:cs typeface="Arial"/>
                </a:rPr>
                <a:t>Опыт других стран</a:t>
              </a:r>
            </a:p>
          </p:txBody>
        </p:sp>
        <p:grpSp>
          <p:nvGrpSpPr>
            <p:cNvPr id="13" name="Group 27"/>
            <p:cNvGrpSpPr/>
            <p:nvPr/>
          </p:nvGrpSpPr>
          <p:grpSpPr>
            <a:xfrm>
              <a:off x="2133600" y="5016500"/>
              <a:ext cx="582613" cy="561975"/>
              <a:chOff x="1344" y="3208"/>
              <a:chExt cx="367" cy="354"/>
            </a:xfrm>
            <a:effectLst/>
          </p:grpSpPr>
          <p:pic>
            <p:nvPicPr>
              <p:cNvPr id="49180" name="Picture 28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4" y="3208"/>
                <a:ext cx="367" cy="353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181" name="Oval 29"/>
              <p:cNvSpPr>
                <a:spLocks noChangeArrowheads="1"/>
              </p:cNvSpPr>
              <p:nvPr/>
            </p:nvSpPr>
            <p:spPr>
              <a:xfrm>
                <a:off x="1345" y="3208"/>
                <a:ext cx="365" cy="354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</a:endParaRPr>
              </a:p>
            </p:txBody>
          </p:sp>
          <p:pic>
            <p:nvPicPr>
              <p:cNvPr id="49182" name="Picture 30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2" y="3217"/>
                <a:ext cx="290" cy="125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183" name="Text Box 31"/>
              <p:cNvSpPr txBox="1">
                <a:spLocks noChangeArrowheads="1"/>
              </p:cNvSpPr>
              <p:nvPr/>
            </p:nvSpPr>
            <p:spPr>
              <a:xfrm>
                <a:off x="1383" y="3216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ru-RU" sz="2400" b="1" i="0" u="none" strike="noStrike">
                    <a:solidFill>
                      <a:srgbClr val="FFFFFF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Arial"/>
                  </a:rPr>
                  <a:t>4</a:t>
                </a:r>
              </a:p>
            </p:txBody>
          </p:sp>
        </p:grpSp>
      </p:grpSp>
      <p:grpSp>
        <p:nvGrpSpPr>
          <p:cNvPr id="14" name="Group 2"/>
          <p:cNvGrpSpPr/>
          <p:nvPr/>
        </p:nvGrpSpPr>
        <p:grpSpPr>
          <a:xfrm>
            <a:off x="408236" y="1282069"/>
            <a:ext cx="550863" cy="569913"/>
            <a:chOff x="2146300" y="2165350"/>
            <a:chExt cx="550863" cy="569913"/>
          </a:xfrm>
          <a:effectLst/>
        </p:grpSpPr>
        <p:grpSp>
          <p:nvGrpSpPr>
            <p:cNvPr id="15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49186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187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</a:endParaRPr>
              </a:p>
            </p:txBody>
          </p:sp>
        </p:grpSp>
        <p:pic>
          <p:nvPicPr>
            <p:cNvPr id="49188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89" name="Text Box 37"/>
            <p:cNvSpPr txBox="1">
              <a:spLocks noChangeArrowheads="1"/>
            </p:cNvSpPr>
            <p:nvPr/>
          </p:nvSpPr>
          <p:spPr>
            <a:xfrm>
              <a:off x="2204821" y="2193925"/>
              <a:ext cx="435410" cy="457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ru-RU" sz="2400" b="1" i="0" u="none" strike="noStrike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1</a:t>
              </a:r>
            </a:p>
          </p:txBody>
        </p:sp>
      </p:grpSp>
      <p:cxnSp>
        <p:nvCxnSpPr>
          <p:cNvPr id="50" name="Straight Connector 43"/>
          <p:cNvCxnSpPr>
            <a:cxnSpLocks noChangeShapeType="1"/>
          </p:cNvCxnSpPr>
          <p:nvPr/>
        </p:nvCxnSpPr>
        <p:spPr>
          <a:xfrm>
            <a:off x="411411" y="5638709"/>
            <a:ext cx="4800600" cy="1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Group 27"/>
          <p:cNvGrpSpPr/>
          <p:nvPr/>
        </p:nvGrpSpPr>
        <p:grpSpPr>
          <a:xfrm>
            <a:off x="408236" y="5017996"/>
            <a:ext cx="582613" cy="561975"/>
            <a:chOff x="1344" y="3208"/>
            <a:chExt cx="367" cy="354"/>
          </a:xfrm>
          <a:effectLst/>
        </p:grpSpPr>
        <p:pic>
          <p:nvPicPr>
            <p:cNvPr id="54" name="Picture 28" descr="circuler_1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" y="3208"/>
              <a:ext cx="367" cy="35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Oval 29"/>
            <p:cNvSpPr>
              <a:spLocks noChangeArrowheads="1"/>
            </p:cNvSpPr>
            <p:nvPr/>
          </p:nvSpPr>
          <p:spPr>
            <a:xfrm>
              <a:off x="1345" y="3208"/>
              <a:ext cx="365" cy="3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55000"/>
                  </a:schemeClr>
                </a:gs>
                <a:gs pos="50000">
                  <a:schemeClr val="folHlink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folHlink">
                    <a:alpha val="55000"/>
                  </a:schemeClr>
                </a:gs>
              </a:gsLst>
              <a:lin ang="5400000" scaled="1"/>
              <a:tileRect/>
            </a:gradFill>
            <a:ln w="50800" algn="ctr">
              <a:solidFill>
                <a:srgbClr val="5F5F5F">
                  <a:alpha val="20000"/>
                </a:srgb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pic>
          <p:nvPicPr>
            <p:cNvPr id="56" name="Picture 30" descr="Picture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" y="3217"/>
              <a:ext cx="290" cy="1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 Box 31"/>
            <p:cNvSpPr txBox="1">
              <a:spLocks noChangeArrowheads="1"/>
            </p:cNvSpPr>
            <p:nvPr/>
          </p:nvSpPr>
          <p:spPr>
            <a:xfrm>
              <a:off x="1383" y="3216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ru-RU" sz="2400" b="1" i="0" u="none" strike="noStrike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5</a:t>
              </a:r>
            </a:p>
          </p:txBody>
        </p:sp>
      </p:grpSp>
      <p:sp>
        <p:nvSpPr>
          <p:cNvPr id="46" name="Text Box 45"/>
          <p:cNvSpPr txBox="1">
            <a:spLocks noChangeArrowheads="1"/>
          </p:cNvSpPr>
          <p:nvPr/>
        </p:nvSpPr>
        <p:spPr>
          <a:xfrm>
            <a:off x="1013690" y="4114800"/>
            <a:ext cx="7139710" cy="36933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l" rtl="0" eaLnBrk="1" hangingPunct="1"/>
            <a:r>
              <a:rPr lang="ru-RU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Политика и опыт использования резерва наличности в Турции</a:t>
            </a:r>
          </a:p>
        </p:txBody>
      </p:sp>
      <p:sp>
        <p:nvSpPr>
          <p:cNvPr id="53" name="Text Box 45"/>
          <p:cNvSpPr txBox="1">
            <a:spLocks noChangeArrowheads="1"/>
          </p:cNvSpPr>
          <p:nvPr/>
        </p:nvSpPr>
        <p:spPr>
          <a:xfrm>
            <a:off x="1066800" y="2209800"/>
            <a:ext cx="5120697" cy="36933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l" rtl="0" eaLnBrk="1" hangingPunct="1"/>
            <a:r>
              <a:rPr lang="ru-RU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Определение </a:t>
            </a:r>
            <a:r>
              <a:rPr lang="ru-RU" b="1" dirty="0"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компонентов резерва наличности</a:t>
            </a:r>
            <a:endParaRPr lang="ru-RU" b="1" i="0" u="none" strike="noStrike" dirty="0">
              <a:effectLst/>
              <a:highlight>
                <a:srgbClr val="000000">
                  <a:alpha val="0"/>
                </a:srgbClr>
              </a:highlight>
              <a:latin typeface="Corbe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816357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188"/>
            <a:ext cx="7696200" cy="1143000"/>
          </a:xfrm>
          <a:effectLst/>
        </p:spPr>
        <p:txBody>
          <a:bodyPr/>
          <a:lstStyle/>
          <a:p>
            <a:pPr rtl="0"/>
            <a:r>
              <a:rPr lang="ru-RU" sz="3200" dirty="0">
                <a:highlight>
                  <a:srgbClr val="000000">
                    <a:alpha val="0"/>
                  </a:srgbClr>
                </a:highlight>
                <a:latin typeface="Calibri"/>
              </a:rPr>
              <a:t>Определение политики резервирования и управление</a:t>
            </a:r>
            <a:r>
              <a:rPr lang="ru-RU" sz="3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резервом </a:t>
            </a:r>
          </a:p>
        </p:txBody>
      </p:sp>
      <p:sp>
        <p:nvSpPr>
          <p:cNvPr id="60419" name="Text Box 9"/>
          <p:cNvSpPr txBox="1">
            <a:spLocks noChangeArrowheads="1"/>
          </p:cNvSpPr>
          <p:nvPr/>
        </p:nvSpPr>
        <p:spPr>
          <a:xfrm>
            <a:off x="-12857" y="2374732"/>
            <a:ext cx="2176771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9pPr>
          </a:lstStyle>
          <a:p>
            <a:pPr rtl="0"/>
            <a:r>
              <a:rPr lang="ru-RU" sz="1100" b="1" u="sng" dirty="0">
                <a:highlight>
                  <a:srgbClr val="000000">
                    <a:alpha val="0"/>
                  </a:srgbClr>
                </a:highlight>
                <a:latin typeface="Calibri"/>
              </a:rPr>
              <a:t>О</a:t>
            </a:r>
            <a:r>
              <a:rPr lang="ru-RU" sz="1100" b="1" i="0" u="sng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сновные факторы</a:t>
            </a:r>
          </a:p>
          <a:p>
            <a:r>
              <a:rPr lang="tr-TR" sz="1100" b="1" u="sng" dirty="0">
                <a:effectLst/>
                <a:latin typeface="Calibri" panose="020F0502020204030204" pitchFamily="34" charset="0"/>
              </a:rPr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Уровень неприятия риска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Способность реагировать на неблагоприятные условия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Наличие других альтернативных вариантов финансирования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Жесткость профиля расходов</a:t>
            </a:r>
          </a:p>
          <a:p>
            <a:endParaRPr lang="tr-TR" sz="11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60420" name="Freeform 4"/>
          <p:cNvSpPr/>
          <p:nvPr/>
        </p:nvSpPr>
        <p:spPr>
          <a:xfrm flipH="1">
            <a:off x="2205721" y="2219325"/>
            <a:ext cx="2341562" cy="196215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7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72941"/>
                  <a:invGamma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28575" cmpd="sng">
            <a:solidFill>
              <a:srgbClr val="F8F8F8"/>
            </a:solidFill>
            <a:rou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0421" name="Freeform 5"/>
          <p:cNvSpPr/>
          <p:nvPr/>
        </p:nvSpPr>
        <p:spPr>
          <a:xfrm>
            <a:off x="4836207" y="2219325"/>
            <a:ext cx="2341563" cy="196215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7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82353"/>
                  <a:invGamma/>
                </a:schemeClr>
              </a:gs>
              <a:gs pos="100000">
                <a:schemeClr val="accent2"/>
              </a:gs>
            </a:gsLst>
            <a:lin ang="18900000" scaled="1"/>
            <a:tileRect/>
          </a:gradFill>
          <a:ln w="28575" cmpd="sng">
            <a:solidFill>
              <a:srgbClr val="F8F8F8"/>
            </a:solidFill>
            <a:rou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0422" name="Freeform 6"/>
          <p:cNvSpPr/>
          <p:nvPr/>
        </p:nvSpPr>
        <p:spPr>
          <a:xfrm>
            <a:off x="2224770" y="4505325"/>
            <a:ext cx="2341562" cy="196215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7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6078"/>
                  <a:invGamma/>
                </a:schemeClr>
              </a:gs>
            </a:gsLst>
            <a:lin ang="18900000" scaled="1"/>
            <a:tileRect/>
          </a:gradFill>
          <a:ln w="28575" cmpd="sng">
            <a:solidFill>
              <a:srgbClr val="F8F8F8"/>
            </a:solidFill>
            <a:rou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0423" name="Freeform 7"/>
          <p:cNvSpPr/>
          <p:nvPr/>
        </p:nvSpPr>
        <p:spPr>
          <a:xfrm flipH="1">
            <a:off x="4836207" y="4505325"/>
            <a:ext cx="2341563" cy="196215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7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9216"/>
                  <a:invGamma/>
                </a:schemeClr>
              </a:gs>
            </a:gsLst>
            <a:lin ang="18900000" scaled="1"/>
            <a:tileRect/>
          </a:gradFill>
          <a:ln w="28575" cmpd="sng">
            <a:solidFill>
              <a:srgbClr val="F8F8F8"/>
            </a:solidFill>
            <a:rou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0424" name="Oval 8"/>
          <p:cNvSpPr>
            <a:spLocks noChangeArrowheads="1"/>
          </p:cNvSpPr>
          <p:nvPr/>
        </p:nvSpPr>
        <p:spPr>
          <a:xfrm>
            <a:off x="3510645" y="3148013"/>
            <a:ext cx="2362200" cy="2362200"/>
          </a:xfrm>
          <a:prstGeom prst="ellipse">
            <a:avLst/>
          </a:prstGeom>
          <a:solidFill>
            <a:srgbClr val="FE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>
          <a:xfrm>
            <a:off x="2480686" y="2288612"/>
            <a:ext cx="1794079" cy="177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ru-RU" sz="1400" b="1" i="0" u="sng" strike="noStrike" dirty="0">
                <a:solidFill>
                  <a:srgbClr val="080808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</a:rPr>
              <a:t>Определение величины резерва</a:t>
            </a:r>
          </a:p>
          <a:p>
            <a:pPr rtl="0">
              <a:spcBef>
                <a:spcPct val="50000"/>
              </a:spcBef>
            </a:pPr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"Стоимость" упущенной выгоды по сравнению с "риском" отсутствия необходимых денежных средств</a:t>
            </a:r>
          </a:p>
          <a:p>
            <a:pPr>
              <a:spcBef>
                <a:spcPct val="50000"/>
              </a:spcBef>
            </a:pPr>
            <a:endParaRPr lang="en-US" sz="1400" b="1" u="sng" dirty="0">
              <a:solidFill>
                <a:srgbClr val="080808"/>
              </a:solidFill>
              <a:effectLst/>
              <a:latin typeface="Corbel" pitchFamily="34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>
          <a:xfrm>
            <a:off x="4987813" y="2203259"/>
            <a:ext cx="2040389" cy="162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ru-RU" sz="1400" b="1" i="0" u="sng" strike="noStrike" dirty="0">
                <a:solidFill>
                  <a:srgbClr val="080808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</a:rPr>
              <a:t>Определение ширины целевого диапазона</a:t>
            </a:r>
          </a:p>
          <a:p>
            <a:pPr rtl="0">
              <a:spcBef>
                <a:spcPct val="50000"/>
              </a:spcBef>
            </a:pPr>
            <a:r>
              <a:rPr lang="ru-RU" sz="1100" b="0" i="0" u="none" strike="noStrike" kern="0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Упущенная выгода от хранения избыточных резервов в сравнении с оперативным принятием решений по управлению долгом и </a:t>
            </a:r>
            <a:r>
              <a:rPr lang="ru-RU" sz="1100" b="0" i="0" u="none" strike="noStrike" kern="0" dirty="0" err="1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лиувидностью</a:t>
            </a:r>
            <a:r>
              <a:rPr lang="ru-RU" sz="1100" b="1" i="0" u="sng" strike="noStrike" dirty="0">
                <a:solidFill>
                  <a:srgbClr val="080808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</a:rPr>
              <a:t> 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>
          <a:xfrm>
            <a:off x="2224770" y="4756542"/>
            <a:ext cx="1794079" cy="162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ru-RU" sz="1400" b="1" i="0" u="sng" strike="noStrike" dirty="0">
                <a:solidFill>
                  <a:srgbClr val="080808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</a:rPr>
              <a:t>Инвестирование резерва</a:t>
            </a:r>
          </a:p>
          <a:p>
            <a:pPr marL="285750" indent="-285750" algn="l" rtl="0">
              <a:buFontTx/>
              <a:buChar char="-"/>
            </a:pPr>
            <a:r>
              <a:rPr lang="ru-RU" sz="1100" b="0" i="0" u="none" strike="noStrike" kern="0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 центральном или коммерческом банке </a:t>
            </a:r>
          </a:p>
          <a:p>
            <a:pPr marL="285750" indent="-285750" algn="l" rtl="0">
              <a:buFontTx/>
              <a:buChar char="-"/>
            </a:pPr>
            <a:r>
              <a:rPr lang="ru-RU" sz="1100" b="0" i="0" u="none" strike="noStrike" kern="0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Депозиты до востребования или срочные депозиты</a:t>
            </a:r>
          </a:p>
          <a:p>
            <a:pPr>
              <a:spcBef>
                <a:spcPct val="50000"/>
              </a:spcBef>
            </a:pPr>
            <a:endParaRPr lang="en-US" sz="1100" b="1" u="sng" dirty="0">
              <a:solidFill>
                <a:srgbClr val="080808"/>
              </a:solidFill>
              <a:effectLst/>
              <a:latin typeface="Corbel" pitchFamily="34" charset="0"/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>
          <a:xfrm>
            <a:off x="5496031" y="4724400"/>
            <a:ext cx="174296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>
              <a:spcBef>
                <a:spcPct val="0"/>
              </a:spcBef>
            </a:pPr>
            <a:r>
              <a:rPr lang="ru-RU" sz="1400" b="1" i="0" u="sng" strike="noStrike" dirty="0">
                <a:solidFill>
                  <a:srgbClr val="080808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</a:rPr>
              <a:t>Раскрытие резерва</a:t>
            </a:r>
          </a:p>
          <a:p>
            <a:pPr rtl="0">
              <a:spcBef>
                <a:spcPct val="0"/>
              </a:spcBef>
            </a:pPr>
            <a:endParaRPr lang="ru-RU" sz="1100" b="0" i="0" u="none" strike="noStrike" kern="0" dirty="0"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>
              <a:spcBef>
                <a:spcPct val="0"/>
              </a:spcBef>
            </a:pPr>
            <a:r>
              <a:rPr lang="ru-RU" sz="1100" b="0" i="0" u="none" strike="noStrike" kern="0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Прозрачность и ориентир для рынка в сравнении с опасениями продемонстрировать участие казначейства в аукционах</a:t>
            </a:r>
          </a:p>
          <a:p>
            <a:pPr>
              <a:spcBef>
                <a:spcPct val="50000"/>
              </a:spcBef>
            </a:pPr>
            <a:endParaRPr lang="en-US" sz="1400" b="1" u="sng" dirty="0">
              <a:solidFill>
                <a:srgbClr val="080808"/>
              </a:solidFill>
              <a:effectLst/>
              <a:latin typeface="Corbel" pitchFamily="34" charset="0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>
          <a:xfrm>
            <a:off x="3824970" y="3675063"/>
            <a:ext cx="589869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ru-RU" sz="1800" b="1" i="0" u="none" strike="noStrike">
                <a:solidFill>
                  <a:srgbClr val="080808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</a:rPr>
              <a:t>PD1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>
          <a:xfrm>
            <a:off x="5075920" y="3675063"/>
            <a:ext cx="591458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ru-RU" sz="1800" b="1" i="0" u="none" strike="noStrike">
                <a:solidFill>
                  <a:srgbClr val="080808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</a:rPr>
              <a:t>PD2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>
          <a:xfrm>
            <a:off x="3824970" y="4746625"/>
            <a:ext cx="597815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ru-RU" sz="1800" b="1" i="0" u="none" strike="noStrike">
                <a:solidFill>
                  <a:srgbClr val="080808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</a:rPr>
              <a:t>PD4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>
          <a:xfrm>
            <a:off x="4974320" y="4724400"/>
            <a:ext cx="588280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ru-RU" sz="1800" b="1" i="0" u="none" strike="noStrike" dirty="0">
                <a:solidFill>
                  <a:srgbClr val="080808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</a:rPr>
              <a:t>PD3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>
          <a:xfrm>
            <a:off x="228600" y="1447800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  <a:tileRect/>
          </a:gradFill>
          <a:ln w="50800" algn="ctr">
            <a:solidFill>
              <a:srgbClr val="5F5F5F">
                <a:alpha val="20000"/>
              </a:srgb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  <a:latin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61025" y="1305580"/>
            <a:ext cx="8025775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ru-RU" sz="1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Для определения политики резервирования и управления резервом требуется принять несколько ключевых решений на высоком уровне </a:t>
            </a: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>
          <a:xfrm rot="10800000" flipH="1" flipV="1">
            <a:off x="1380175" y="3127690"/>
            <a:ext cx="803520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>
          <a:xfrm>
            <a:off x="7265877" y="2309103"/>
            <a:ext cx="1874631" cy="171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9pPr>
          </a:lstStyle>
          <a:p>
            <a:r>
              <a:rPr lang="ru-RU" sz="1050" b="1" u="sng" dirty="0">
                <a:highlight>
                  <a:srgbClr val="000000">
                    <a:alpha val="0"/>
                  </a:srgbClr>
                </a:highlight>
                <a:latin typeface="Calibri"/>
              </a:rPr>
              <a:t>Основные факторы</a:t>
            </a:r>
            <a:r>
              <a:rPr lang="tr-TR" sz="1050" b="1" u="sng" dirty="0">
                <a:effectLst/>
                <a:latin typeface="Calibri" panose="020F0502020204030204" pitchFamily="34" charset="0"/>
              </a:rPr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1050" b="0" i="0" u="none" strike="noStrike" kern="0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Изменчивость активных инструментов управления наличными денежными средствами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1050" b="0" i="0" u="none" strike="noStrike" kern="0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Способность выполнять активные операции по управлению наличными денежными средствами</a:t>
            </a:r>
          </a:p>
          <a:p>
            <a:endParaRPr lang="tr-TR" sz="105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>
          <a:xfrm flipH="1" flipV="1">
            <a:off x="7175623" y="2747209"/>
            <a:ext cx="803520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>
          <a:xfrm>
            <a:off x="88326" y="4765322"/>
            <a:ext cx="2176771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9pPr>
          </a:lstStyle>
          <a:p>
            <a:r>
              <a:rPr lang="ru-RU" sz="1100" b="1" u="sng" dirty="0">
                <a:highlight>
                  <a:srgbClr val="000000">
                    <a:alpha val="0"/>
                  </a:srgbClr>
                </a:highlight>
                <a:latin typeface="Calibri"/>
              </a:rPr>
              <a:t>Основные факторы</a:t>
            </a:r>
            <a:endParaRPr lang="ru-RU" sz="1100" b="1" i="0" u="sng" strike="noStrike" dirty="0"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r>
              <a:rPr lang="tr-TR" sz="1100" b="1" u="sng" dirty="0">
                <a:effectLst/>
                <a:latin typeface="Calibri" panose="020F0502020204030204" pitchFamily="34" charset="0"/>
              </a:rPr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1100" b="0" i="0" u="none" strike="noStrike" kern="0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Кредитные риски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1100" b="0" i="0" u="none" strike="noStrike" kern="0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Потеря дохода в виде процентов при возникновении непредвиденных обстоятельств</a:t>
            </a:r>
          </a:p>
          <a:p>
            <a:endParaRPr lang="tr-TR" sz="11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>
          <a:xfrm rot="10800000" flipH="1" flipV="1">
            <a:off x="1390360" y="4832594"/>
            <a:ext cx="803520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4274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475" y="137572"/>
            <a:ext cx="7391400" cy="1143000"/>
          </a:xfrm>
          <a:effectLst/>
        </p:spPr>
        <p:txBody>
          <a:bodyPr/>
          <a:lstStyle/>
          <a:p>
            <a:pPr rtl="0"/>
            <a:r>
              <a:rPr lang="ru-RU" sz="3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Пересмотр политики формирования резерва наличности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>
          <a:xfrm>
            <a:off x="5137445" y="2066925"/>
            <a:ext cx="2703513" cy="2611438"/>
          </a:xfrm>
          <a:prstGeom prst="roundRect">
            <a:avLst>
              <a:gd name="adj" fmla="val 79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38039"/>
                        <a:invGamma/>
                      </a:schemeClr>
                    </a:gs>
                    <a:gs pos="100000">
                      <a:schemeClr val="accent1">
                        <a:alpha val="5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grpSp>
        <p:nvGrpSpPr>
          <p:cNvPr id="58377" name="Group 9"/>
          <p:cNvGrpSpPr/>
          <p:nvPr/>
        </p:nvGrpSpPr>
        <p:grpSpPr>
          <a:xfrm>
            <a:off x="5344329" y="1317505"/>
            <a:ext cx="2857500" cy="466725"/>
            <a:chOff x="3623" y="1413"/>
            <a:chExt cx="1321" cy="294"/>
          </a:xfrm>
          <a:effectLst/>
        </p:grpSpPr>
        <p:sp>
          <p:nvSpPr>
            <p:cNvPr id="58378" name="AutoShape 10"/>
            <p:cNvSpPr>
              <a:spLocks noChangeArrowheads="1"/>
            </p:cNvSpPr>
            <p:nvPr/>
          </p:nvSpPr>
          <p:spPr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  <a:tileRect/>
            </a:gradFill>
            <a:ln w="12700">
              <a:solidFill>
                <a:schemeClr val="accent1"/>
              </a:solidFill>
              <a:rou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58379" name="AutoShape 11"/>
            <p:cNvSpPr>
              <a:spLocks noChangeArrowheads="1"/>
            </p:cNvSpPr>
            <p:nvPr/>
          </p:nvSpPr>
          <p:spPr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58380" name="AutoShape 12"/>
            <p:cNvSpPr>
              <a:spLocks noChangeArrowheads="1"/>
            </p:cNvSpPr>
            <p:nvPr/>
          </p:nvSpPr>
          <p:spPr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</p:grpSp>
      <p:sp>
        <p:nvSpPr>
          <p:cNvPr id="58381" name="AutoShape 13"/>
          <p:cNvSpPr>
            <a:spLocks noChangeArrowheads="1"/>
          </p:cNvSpPr>
          <p:nvPr/>
        </p:nvSpPr>
        <p:spPr>
          <a:xfrm>
            <a:off x="734712" y="2008786"/>
            <a:ext cx="2849562" cy="4163414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58383" name="Text Box 18"/>
          <p:cNvSpPr txBox="1">
            <a:spLocks noChangeArrowheads="1"/>
          </p:cNvSpPr>
          <p:nvPr/>
        </p:nvSpPr>
        <p:spPr>
          <a:xfrm>
            <a:off x="5514151" y="1363917"/>
            <a:ext cx="252976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ru-RU" sz="1100" b="1" i="0" u="none" strike="noStrike" dirty="0">
                <a:solidFill>
                  <a:srgbClr val="F8F8F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Пересмотр политики формирования резерва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5354" y="2713258"/>
            <a:ext cx="2723814" cy="1107066"/>
            <a:chOff x="815019" y="2228850"/>
            <a:chExt cx="2723814" cy="1107066"/>
          </a:xfrm>
          <a:effectLst/>
        </p:grpSpPr>
        <p:sp>
          <p:nvSpPr>
            <p:cNvPr id="58396" name="AutoShape 28"/>
            <p:cNvSpPr>
              <a:spLocks noChangeArrowheads="1"/>
            </p:cNvSpPr>
            <p:nvPr/>
          </p:nvSpPr>
          <p:spPr>
            <a:xfrm>
              <a:off x="840083" y="2228850"/>
              <a:ext cx="2698750" cy="4286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58397" name="AutoShape 29"/>
            <p:cNvSpPr>
              <a:spLocks noChangeArrowheads="1"/>
            </p:cNvSpPr>
            <p:nvPr/>
          </p:nvSpPr>
          <p:spPr>
            <a:xfrm>
              <a:off x="815019" y="2907291"/>
              <a:ext cx="2698750" cy="4286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</p:grpSp>
      <p:sp>
        <p:nvSpPr>
          <p:cNvPr id="58398" name="AutoShape 30"/>
          <p:cNvSpPr>
            <a:spLocks noChangeArrowheads="1"/>
          </p:cNvSpPr>
          <p:nvPr/>
        </p:nvSpPr>
        <p:spPr>
          <a:xfrm>
            <a:off x="853060" y="1999550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900" dirty="0">
              <a:effectLst/>
            </a:endParaRPr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>
          <a:xfrm>
            <a:off x="909261" y="3352800"/>
            <a:ext cx="2611425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2" algn="l" rtl="0">
              <a:lnSpc>
                <a:spcPct val="90000"/>
              </a:lnSpc>
            </a:pPr>
            <a:r>
              <a:rPr lang="ru-RU" sz="9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3) Непостоянство альтернативных источников / механизмов финансирования  </a:t>
            </a: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>
          <a:xfrm>
            <a:off x="914400" y="2093416"/>
            <a:ext cx="2553904" cy="3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2" algn="l" rtl="0">
              <a:lnSpc>
                <a:spcPct val="90000"/>
              </a:lnSpc>
            </a:pPr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cs typeface="Arial"/>
              </a:rPr>
              <a:t>1) Уровень ошибок прогнозирования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altLang="tr-TR" sz="900" b="1" i="0" dirty="0">
              <a:effectLst/>
              <a:cs typeface="Arial"/>
            </a:endParaRPr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>
          <a:xfrm rot="16200000" flipH="1" flipV="1">
            <a:off x="3678456" y="1715968"/>
            <a:ext cx="803520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40" name="AutoShape 34"/>
          <p:cNvSpPr>
            <a:spLocks noChangeArrowheads="1"/>
          </p:cNvSpPr>
          <p:nvPr/>
        </p:nvSpPr>
        <p:spPr>
          <a:xfrm rot="5400000" flipV="1">
            <a:off x="4485472" y="1718621"/>
            <a:ext cx="764421" cy="749591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41" name="AutoShape 13"/>
          <p:cNvSpPr>
            <a:spLocks noChangeArrowheads="1"/>
          </p:cNvSpPr>
          <p:nvPr/>
        </p:nvSpPr>
        <p:spPr>
          <a:xfrm>
            <a:off x="5352267" y="1983581"/>
            <a:ext cx="2849562" cy="4188619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grpSp>
        <p:nvGrpSpPr>
          <p:cNvPr id="42" name="Group 5"/>
          <p:cNvGrpSpPr/>
          <p:nvPr/>
        </p:nvGrpSpPr>
        <p:grpSpPr>
          <a:xfrm>
            <a:off x="800418" y="1258759"/>
            <a:ext cx="2857500" cy="466725"/>
            <a:chOff x="752" y="1413"/>
            <a:chExt cx="1321" cy="294"/>
          </a:xfrm>
          <a:effectLst/>
        </p:grpSpPr>
        <p:sp>
          <p:nvSpPr>
            <p:cNvPr id="43" name="AutoShape 6"/>
            <p:cNvSpPr>
              <a:spLocks noChangeArrowheads="1"/>
            </p:cNvSpPr>
            <p:nvPr/>
          </p:nvSpPr>
          <p:spPr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45" name="AutoShape 7"/>
            <p:cNvSpPr>
              <a:spLocks noChangeArrowheads="1"/>
            </p:cNvSpPr>
            <p:nvPr/>
          </p:nvSpPr>
          <p:spPr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46" name="AutoShape 8"/>
            <p:cNvSpPr>
              <a:spLocks noChangeArrowheads="1"/>
            </p:cNvSpPr>
            <p:nvPr/>
          </p:nvSpPr>
          <p:spPr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</p:grpSp>
      <p:sp>
        <p:nvSpPr>
          <p:cNvPr id="38" name="Text Box 18"/>
          <p:cNvSpPr txBox="1">
            <a:spLocks noChangeArrowheads="1"/>
          </p:cNvSpPr>
          <p:nvPr/>
        </p:nvSpPr>
        <p:spPr>
          <a:xfrm>
            <a:off x="1045587" y="1357539"/>
            <a:ext cx="22406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ru-RU" sz="1200" b="1" i="0" u="none" strike="noStrike" dirty="0">
                <a:solidFill>
                  <a:srgbClr val="F8F8F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Входные параметры</a:t>
            </a:r>
          </a:p>
        </p:txBody>
      </p:sp>
      <p:sp>
        <p:nvSpPr>
          <p:cNvPr id="47" name="AutoShape 30"/>
          <p:cNvSpPr>
            <a:spLocks noChangeArrowheads="1"/>
          </p:cNvSpPr>
          <p:nvPr/>
        </p:nvSpPr>
        <p:spPr>
          <a:xfrm>
            <a:off x="5425883" y="2047000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tr-TR" sz="1200">
              <a:effectLst/>
            </a:endParaRP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>
          <a:xfrm>
            <a:off x="5551737" y="2113670"/>
            <a:ext cx="2592376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2" algn="l" rtl="0">
              <a:lnSpc>
                <a:spcPct val="90000"/>
              </a:lnSpc>
            </a:pPr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cs typeface="Arial"/>
              </a:rPr>
              <a:t>1) </a:t>
            </a:r>
            <a:r>
              <a:rPr lang="ru-RU" sz="1000" b="1" dirty="0">
                <a:highlight>
                  <a:srgbClr val="000000">
                    <a:alpha val="0"/>
                  </a:srgbClr>
                </a:highlight>
                <a:cs typeface="Arial"/>
              </a:rPr>
              <a:t>Величина</a:t>
            </a:r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cs typeface="Arial"/>
              </a:rPr>
              <a:t> операционного резерва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altLang="tr-TR" sz="800" b="1" i="0" dirty="0">
              <a:effectLst/>
              <a:cs typeface="Arial"/>
            </a:endParaRPr>
          </a:p>
        </p:txBody>
      </p:sp>
      <p:sp>
        <p:nvSpPr>
          <p:cNvPr id="50" name="Rectangle 32"/>
          <p:cNvSpPr>
            <a:spLocks noChangeArrowheads="1"/>
          </p:cNvSpPr>
          <p:nvPr/>
        </p:nvSpPr>
        <p:spPr>
          <a:xfrm>
            <a:off x="914400" y="2743200"/>
            <a:ext cx="2727514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2" algn="l" rtl="0">
              <a:lnSpc>
                <a:spcPct val="90000"/>
              </a:lnSpc>
            </a:pPr>
            <a:r>
              <a:rPr lang="ru-RU" sz="9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2) Частота использования краткосрочных финансовых инструментов </a:t>
            </a:r>
          </a:p>
        </p:txBody>
      </p:sp>
      <p:sp>
        <p:nvSpPr>
          <p:cNvPr id="51" name="AutoShape 16"/>
          <p:cNvSpPr>
            <a:spLocks noChangeArrowheads="1"/>
          </p:cNvSpPr>
          <p:nvPr/>
        </p:nvSpPr>
        <p:spPr>
          <a:xfrm rot="5400000" flipH="1" flipV="1">
            <a:off x="3739195" y="2596358"/>
            <a:ext cx="641077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52" name="AutoShape 34"/>
          <p:cNvSpPr>
            <a:spLocks noChangeArrowheads="1"/>
          </p:cNvSpPr>
          <p:nvPr/>
        </p:nvSpPr>
        <p:spPr>
          <a:xfrm rot="5400000" flipV="1">
            <a:off x="4501459" y="2423178"/>
            <a:ext cx="765699" cy="749591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53" name="AutoShape 30"/>
          <p:cNvSpPr>
            <a:spLocks noChangeArrowheads="1"/>
          </p:cNvSpPr>
          <p:nvPr/>
        </p:nvSpPr>
        <p:spPr>
          <a:xfrm>
            <a:off x="5457759" y="2694901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lvl="2" algn="l" rtl="0">
              <a:lnSpc>
                <a:spcPct val="90000"/>
              </a:lnSpc>
            </a:pPr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2) </a:t>
            </a:r>
            <a:r>
              <a:rPr lang="ru-RU" sz="1000" b="1" dirty="0">
                <a:highlight>
                  <a:srgbClr val="000000">
                    <a:alpha val="0"/>
                  </a:srgbClr>
                </a:highlight>
                <a:cs typeface="Arial"/>
              </a:rPr>
              <a:t>Величина</a:t>
            </a:r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операционного резерва</a:t>
            </a:r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>
          <a:xfrm rot="5400000" flipH="1" flipV="1">
            <a:off x="3717173" y="3314760"/>
            <a:ext cx="601773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55" name="AutoShape 34"/>
          <p:cNvSpPr>
            <a:spLocks noChangeArrowheads="1"/>
          </p:cNvSpPr>
          <p:nvPr/>
        </p:nvSpPr>
        <p:spPr>
          <a:xfrm rot="5400000" flipV="1">
            <a:off x="4625164" y="3145826"/>
            <a:ext cx="622185" cy="749591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56" name="AutoShape 30"/>
          <p:cNvSpPr>
            <a:spLocks noChangeArrowheads="1"/>
          </p:cNvSpPr>
          <p:nvPr/>
        </p:nvSpPr>
        <p:spPr>
          <a:xfrm>
            <a:off x="5476564" y="3341689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lvl="2" algn="l" rtl="0">
              <a:lnSpc>
                <a:spcPct val="90000"/>
              </a:lnSpc>
            </a:pPr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3) Величина резерва безопасности</a:t>
            </a:r>
          </a:p>
        </p:txBody>
      </p:sp>
      <p:sp>
        <p:nvSpPr>
          <p:cNvPr id="57" name="AutoShape 30"/>
          <p:cNvSpPr>
            <a:spLocks noChangeArrowheads="1"/>
          </p:cNvSpPr>
          <p:nvPr/>
        </p:nvSpPr>
        <p:spPr>
          <a:xfrm>
            <a:off x="734712" y="415227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600">
              <a:effectLst/>
            </a:endParaRPr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>
          <a:xfrm>
            <a:off x="745278" y="4842557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59" name="AutoShape 30"/>
          <p:cNvSpPr>
            <a:spLocks noChangeArrowheads="1"/>
          </p:cNvSpPr>
          <p:nvPr/>
        </p:nvSpPr>
        <p:spPr>
          <a:xfrm>
            <a:off x="757792" y="5507328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60" name="AutoShape 16"/>
          <p:cNvSpPr>
            <a:spLocks noChangeArrowheads="1"/>
          </p:cNvSpPr>
          <p:nvPr/>
        </p:nvSpPr>
        <p:spPr>
          <a:xfrm rot="16200000" flipH="1" flipV="1">
            <a:off x="3700649" y="3941107"/>
            <a:ext cx="650919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61" name="AutoShape 16"/>
          <p:cNvSpPr>
            <a:spLocks noChangeArrowheads="1"/>
          </p:cNvSpPr>
          <p:nvPr/>
        </p:nvSpPr>
        <p:spPr>
          <a:xfrm rot="5400000" flipH="1" flipV="1">
            <a:off x="3687967" y="4765618"/>
            <a:ext cx="601773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62" name="AutoShape 16"/>
          <p:cNvSpPr>
            <a:spLocks noChangeArrowheads="1"/>
          </p:cNvSpPr>
          <p:nvPr/>
        </p:nvSpPr>
        <p:spPr>
          <a:xfrm rot="5400000" flipH="1" flipV="1">
            <a:off x="3717174" y="5528837"/>
            <a:ext cx="601773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63" name="AutoShape 34"/>
          <p:cNvSpPr>
            <a:spLocks noChangeArrowheads="1"/>
          </p:cNvSpPr>
          <p:nvPr/>
        </p:nvSpPr>
        <p:spPr>
          <a:xfrm rot="5400000" flipV="1">
            <a:off x="4627323" y="3958504"/>
            <a:ext cx="622185" cy="749591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64" name="AutoShape 34"/>
          <p:cNvSpPr>
            <a:spLocks noChangeArrowheads="1"/>
          </p:cNvSpPr>
          <p:nvPr/>
        </p:nvSpPr>
        <p:spPr>
          <a:xfrm rot="5400000" flipV="1">
            <a:off x="4604358" y="4634585"/>
            <a:ext cx="622185" cy="749591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65" name="AutoShape 34"/>
          <p:cNvSpPr>
            <a:spLocks noChangeArrowheads="1"/>
          </p:cNvSpPr>
          <p:nvPr/>
        </p:nvSpPr>
        <p:spPr>
          <a:xfrm rot="5400000" flipV="1">
            <a:off x="4619797" y="5346844"/>
            <a:ext cx="622185" cy="749591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>
          <a:xfrm>
            <a:off x="958327" y="4265020"/>
            <a:ext cx="224131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2" algn="l" rtl="0">
              <a:lnSpc>
                <a:spcPct val="90000"/>
              </a:lnSpc>
            </a:pPr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4) Уровень обслуживания долга</a:t>
            </a:r>
          </a:p>
        </p:txBody>
      </p:sp>
      <p:sp>
        <p:nvSpPr>
          <p:cNvPr id="67" name="AutoShape 30"/>
          <p:cNvSpPr>
            <a:spLocks noChangeArrowheads="1"/>
          </p:cNvSpPr>
          <p:nvPr/>
        </p:nvSpPr>
        <p:spPr>
          <a:xfrm>
            <a:off x="5472897" y="4088607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lvl="2" algn="l" rtl="0">
              <a:lnSpc>
                <a:spcPct val="90000"/>
              </a:lnSpc>
            </a:pPr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4) Величина резерва безопасности</a:t>
            </a: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>
          <a:xfrm>
            <a:off x="972638" y="4885865"/>
            <a:ext cx="2380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2" algn="l" rtl="0">
              <a:lnSpc>
                <a:spcPct val="90000"/>
              </a:lnSpc>
            </a:pPr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5) Уровень развития финансового </a:t>
            </a:r>
          </a:p>
          <a:p>
            <a:pPr marL="0" lvl="2" algn="l" rtl="0">
              <a:lnSpc>
                <a:spcPct val="90000"/>
              </a:lnSpc>
            </a:pPr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рынка </a:t>
            </a:r>
          </a:p>
        </p:txBody>
      </p:sp>
      <p:sp>
        <p:nvSpPr>
          <p:cNvPr id="69" name="AutoShape 30"/>
          <p:cNvSpPr>
            <a:spLocks noChangeArrowheads="1"/>
          </p:cNvSpPr>
          <p:nvPr/>
        </p:nvSpPr>
        <p:spPr>
          <a:xfrm>
            <a:off x="5460175" y="4812844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lvl="2" algn="l" rtl="0">
              <a:lnSpc>
                <a:spcPct val="90000"/>
              </a:lnSpc>
            </a:pPr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5) Величина резерва наличности и </a:t>
            </a:r>
          </a:p>
          <a:p>
            <a:pPr marL="0" lvl="2" algn="l" rtl="0">
              <a:lnSpc>
                <a:spcPct val="90000"/>
              </a:lnSpc>
            </a:pPr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 ширина </a:t>
            </a:r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целевого диапазона</a:t>
            </a: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>
          <a:xfrm>
            <a:off x="929814" y="5513079"/>
            <a:ext cx="2727786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2" algn="l" rtl="0">
              <a:lnSpc>
                <a:spcPct val="90000"/>
              </a:lnSpc>
            </a:pPr>
            <a:r>
              <a:rPr lang="ru-RU" sz="9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6) Использование стратегий и инструментов активного управления ликвидностью </a:t>
            </a:r>
          </a:p>
        </p:txBody>
      </p:sp>
      <p:sp>
        <p:nvSpPr>
          <p:cNvPr id="71" name="AutoShape 30"/>
          <p:cNvSpPr>
            <a:spLocks noChangeArrowheads="1"/>
          </p:cNvSpPr>
          <p:nvPr/>
        </p:nvSpPr>
        <p:spPr>
          <a:xfrm>
            <a:off x="5451845" y="5539225"/>
            <a:ext cx="2701555" cy="49350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lvl="2" algn="l" rtl="0">
              <a:lnSpc>
                <a:spcPct val="90000"/>
              </a:lnSpc>
              <a:tabLst>
                <a:tab pos="2335213" algn="l"/>
                <a:tab pos="2509838" algn="l"/>
              </a:tabLst>
            </a:pPr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6) Величина резерва наличности и</a:t>
            </a:r>
          </a:p>
          <a:p>
            <a:pPr marL="0" lvl="2" algn="l" rtl="0">
              <a:lnSpc>
                <a:spcPct val="90000"/>
              </a:lnSpc>
              <a:tabLst>
                <a:tab pos="2335213" algn="l"/>
                <a:tab pos="2509838" algn="l"/>
              </a:tabLst>
            </a:pPr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ширина  </a:t>
            </a:r>
            <a:r>
              <a:rPr lang="ru-RU" sz="1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целевого диапазона</a:t>
            </a:r>
          </a:p>
        </p:txBody>
      </p:sp>
    </p:spTree>
    <p:extLst>
      <p:ext uri="{BB962C8B-B14F-4D97-AF65-F5344CB8AC3E}">
        <p14:creationId xmlns:p14="http://schemas.microsoft.com/office/powerpoint/2010/main" val="212337426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661" y="2618252"/>
            <a:ext cx="7086600" cy="1362075"/>
          </a:xfrm>
          <a:effectLst/>
        </p:spPr>
        <p:txBody>
          <a:bodyPr/>
          <a:lstStyle/>
          <a:p>
            <a:r>
              <a:rPr lang="ru-RU" sz="3200" dirty="0">
                <a:highlight>
                  <a:srgbClr val="000000">
                    <a:alpha val="0"/>
                  </a:srgbClr>
                </a:highlight>
                <a:latin typeface="Corbel"/>
              </a:rPr>
              <a:t>Политика и опыт использования РЕЗЕРВА НАЛИЧНОСТИ в </a:t>
            </a:r>
            <a:r>
              <a:rPr lang="ru-RU" sz="3200" dirty="0" err="1">
                <a:highlight>
                  <a:srgbClr val="000000">
                    <a:alpha val="0"/>
                  </a:srgbClr>
                </a:highlight>
                <a:latin typeface="Corbel"/>
              </a:rPr>
              <a:t>турции</a:t>
            </a:r>
            <a:endParaRPr lang="ru-RU" sz="3200" dirty="0">
              <a:highlight>
                <a:srgbClr val="000000">
                  <a:alpha val="0"/>
                </a:srgbClr>
              </a:highlight>
              <a:latin typeface="Corbe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27584" y="2618252"/>
            <a:ext cx="826295" cy="854870"/>
            <a:chOff x="2146300" y="2165350"/>
            <a:chExt cx="550863" cy="569913"/>
          </a:xfrm>
          <a:effectLst/>
        </p:grpSpPr>
        <p:grpSp>
          <p:nvGrpSpPr>
            <p:cNvPr id="4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8" name="Picture 34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</a:endParaRPr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7"/>
            <p:cNvSpPr txBox="1">
              <a:spLocks noChangeArrowheads="1"/>
            </p:cNvSpPr>
            <p:nvPr/>
          </p:nvSpPr>
          <p:spPr>
            <a:xfrm>
              <a:off x="2204821" y="2193925"/>
              <a:ext cx="435410" cy="467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ru-RU" sz="4000" b="1" i="0" u="none" strike="noStrike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355923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458200" cy="957262"/>
          </a:xfrm>
          <a:effectLst/>
        </p:spPr>
        <p:txBody>
          <a:bodyPr/>
          <a:lstStyle/>
          <a:p>
            <a:pPr algn="ctr" rtl="0"/>
            <a:r>
              <a:rPr lang="ru-RU" sz="3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Основные параметры резерва наличности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2876" y="1697142"/>
            <a:ext cx="7878762" cy="2401887"/>
            <a:chOff x="598488" y="3846513"/>
            <a:chExt cx="7878762" cy="2401887"/>
          </a:xfrm>
          <a:effectLst/>
        </p:grpSpPr>
        <p:grpSp>
          <p:nvGrpSpPr>
            <p:cNvPr id="75783" name="Group 7"/>
            <p:cNvGrpSpPr/>
            <p:nvPr/>
          </p:nvGrpSpPr>
          <p:grpSpPr>
            <a:xfrm>
              <a:off x="598488" y="4481513"/>
              <a:ext cx="2514600" cy="1766887"/>
              <a:chOff x="624" y="1968"/>
              <a:chExt cx="2064" cy="1895"/>
            </a:xfrm>
            <a:effectLst/>
          </p:grpSpPr>
          <p:sp>
            <p:nvSpPr>
              <p:cNvPr id="75784" name="AutoShape 8"/>
              <p:cNvSpPr>
                <a:spLocks noChangeAspect="1" noChangeArrowheads="1"/>
              </p:cNvSpPr>
              <p:nvPr/>
            </p:nvSpPr>
            <p:spPr>
              <a:xfrm>
                <a:off x="624" y="1968"/>
                <a:ext cx="2064" cy="1895"/>
              </a:xfrm>
              <a:prstGeom prst="roundRect">
                <a:avLst>
                  <a:gd name="adj" fmla="val 4690"/>
                </a:avLst>
              </a:prstGeom>
              <a:gradFill rotWithShape="1">
                <a:gsLst>
                  <a:gs pos="0">
                    <a:schemeClr val="hlink">
                      <a:gamma/>
                      <a:tint val="43529"/>
                      <a:invGamma/>
                      <a:alpha val="60001"/>
                    </a:schemeClr>
                  </a:gs>
                  <a:gs pos="100000">
                    <a:schemeClr val="hlink">
                      <a:alpha val="60001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chemeClr val="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</a:endParaRPr>
              </a:p>
            </p:txBody>
          </p:sp>
          <p:sp>
            <p:nvSpPr>
              <p:cNvPr id="75785" name="AutoShape 9"/>
              <p:cNvSpPr>
                <a:spLocks noChangeAspect="1" noChangeArrowheads="1"/>
              </p:cNvSpPr>
              <p:nvPr/>
            </p:nvSpPr>
            <p:spPr>
              <a:xfrm>
                <a:off x="649" y="1992"/>
                <a:ext cx="2010" cy="1848"/>
              </a:xfrm>
              <a:prstGeom prst="roundRect">
                <a:avLst>
                  <a:gd name="adj" fmla="val 4690"/>
                </a:avLst>
              </a:prstGeom>
              <a:solidFill>
                <a:srgbClr val="FFFFFF"/>
              </a:solidFill>
              <a:ln w="9525">
                <a:solidFill>
                  <a:schemeClr val="hlink">
                    <a:alpha val="60001"/>
                  </a:scheme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</a:endParaRPr>
              </a:p>
            </p:txBody>
          </p:sp>
        </p:grpSp>
        <p:sp>
          <p:nvSpPr>
            <p:cNvPr id="75786" name="AutoShape 10"/>
            <p:cNvSpPr>
              <a:spLocks noChangeArrowheads="1"/>
            </p:cNvSpPr>
            <p:nvPr/>
          </p:nvSpPr>
          <p:spPr>
            <a:xfrm>
              <a:off x="693738" y="3846513"/>
              <a:ext cx="2324100" cy="3937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8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  <a:tileRect/>
            </a:gradFill>
            <a:ln w="9525">
              <a:solidFill>
                <a:schemeClr val="hlink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>
            <a:xfrm>
              <a:off x="723901" y="3904862"/>
              <a:ext cx="2122032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rtl="0"/>
              <a:r>
                <a:rPr lang="ru-RU" sz="1050" b="1" i="0" u="none" strike="noStrike" dirty="0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Профиль погашения долга</a:t>
              </a: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>
            <a:xfrm>
              <a:off x="723900" y="4667249"/>
              <a:ext cx="2248559" cy="1138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ru-RU" sz="14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 Исторический анализ соотношения спроса и выплат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tr-TR" sz="1400" dirty="0">
                  <a:effectLst/>
                </a:rPr>
                <a:t> </a:t>
              </a:r>
              <a:endParaRPr lang="en-US" altLang="tr-TR" sz="1400" dirty="0">
                <a:solidFill>
                  <a:srgbClr val="000000"/>
                </a:solidFill>
                <a:effectLst/>
              </a:endParaRPr>
            </a:p>
          </p:txBody>
        </p:sp>
        <p:grpSp>
          <p:nvGrpSpPr>
            <p:cNvPr id="75789" name="Group 13"/>
            <p:cNvGrpSpPr/>
            <p:nvPr/>
          </p:nvGrpSpPr>
          <p:grpSpPr>
            <a:xfrm>
              <a:off x="3284538" y="4481513"/>
              <a:ext cx="2514600" cy="1766887"/>
              <a:chOff x="624" y="1968"/>
              <a:chExt cx="2064" cy="1895"/>
            </a:xfrm>
            <a:effectLst/>
          </p:grpSpPr>
          <p:sp>
            <p:nvSpPr>
              <p:cNvPr id="75790" name="AutoShape 14"/>
              <p:cNvSpPr>
                <a:spLocks noChangeAspect="1" noChangeArrowheads="1"/>
              </p:cNvSpPr>
              <p:nvPr/>
            </p:nvSpPr>
            <p:spPr>
              <a:xfrm>
                <a:off x="624" y="1968"/>
                <a:ext cx="2064" cy="1895"/>
              </a:xfrm>
              <a:prstGeom prst="roundRect">
                <a:avLst>
                  <a:gd name="adj" fmla="val 469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43529"/>
                      <a:invGamma/>
                      <a:alpha val="60001"/>
                    </a:schemeClr>
                  </a:gs>
                  <a:gs pos="100000">
                    <a:schemeClr val="folHlink">
                      <a:alpha val="60001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</a:endParaRPr>
              </a:p>
            </p:txBody>
          </p:sp>
          <p:sp>
            <p:nvSpPr>
              <p:cNvPr id="75791" name="AutoShape 15"/>
              <p:cNvSpPr>
                <a:spLocks noChangeAspect="1" noChangeArrowheads="1"/>
              </p:cNvSpPr>
              <p:nvPr/>
            </p:nvSpPr>
            <p:spPr>
              <a:xfrm>
                <a:off x="649" y="1992"/>
                <a:ext cx="2010" cy="1848"/>
              </a:xfrm>
              <a:prstGeom prst="roundRect">
                <a:avLst>
                  <a:gd name="adj" fmla="val 4690"/>
                </a:avLst>
              </a:prstGeom>
              <a:solidFill>
                <a:srgbClr val="FFFFFF"/>
              </a:solidFill>
              <a:ln w="9525">
                <a:solidFill>
                  <a:schemeClr val="folHlink">
                    <a:alpha val="60001"/>
                  </a:scheme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</a:endParaRPr>
              </a:p>
            </p:txBody>
          </p:sp>
        </p:grpSp>
        <p:sp>
          <p:nvSpPr>
            <p:cNvPr id="75792" name="AutoShape 16"/>
            <p:cNvSpPr>
              <a:spLocks noChangeArrowheads="1"/>
            </p:cNvSpPr>
            <p:nvPr/>
          </p:nvSpPr>
          <p:spPr>
            <a:xfrm>
              <a:off x="3379788" y="3846513"/>
              <a:ext cx="2324100" cy="3937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tint val="8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solidFill>
                <a:schemeClr val="folHlink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75793" name="Rectangle 17"/>
            <p:cNvSpPr>
              <a:spLocks noChangeArrowheads="1"/>
            </p:cNvSpPr>
            <p:nvPr/>
          </p:nvSpPr>
          <p:spPr>
            <a:xfrm>
              <a:off x="3675062" y="3873500"/>
              <a:ext cx="1978413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rtl="0"/>
              <a:r>
                <a:rPr lang="ru-RU" sz="1050" b="1" i="0" u="none" strike="noStrike" dirty="0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Спрос на аукционы</a:t>
              </a:r>
            </a:p>
          </p:txBody>
        </p:sp>
        <p:grpSp>
          <p:nvGrpSpPr>
            <p:cNvPr id="75794" name="Group 18"/>
            <p:cNvGrpSpPr/>
            <p:nvPr/>
          </p:nvGrpSpPr>
          <p:grpSpPr>
            <a:xfrm>
              <a:off x="5962650" y="4481513"/>
              <a:ext cx="2514600" cy="1766887"/>
              <a:chOff x="624" y="1968"/>
              <a:chExt cx="2064" cy="1895"/>
            </a:xfrm>
            <a:effectLst/>
          </p:grpSpPr>
          <p:sp>
            <p:nvSpPr>
              <p:cNvPr id="75795" name="AutoShape 19"/>
              <p:cNvSpPr>
                <a:spLocks noChangeAspect="1" noChangeArrowheads="1"/>
              </p:cNvSpPr>
              <p:nvPr/>
            </p:nvSpPr>
            <p:spPr>
              <a:xfrm>
                <a:off x="624" y="1968"/>
                <a:ext cx="2064" cy="1895"/>
              </a:xfrm>
              <a:prstGeom prst="roundRect">
                <a:avLst>
                  <a:gd name="adj" fmla="val 4690"/>
                </a:avLst>
              </a:prstGeom>
              <a:gradFill rotWithShape="1">
                <a:gsLst>
                  <a:gs pos="0">
                    <a:schemeClr val="accent1">
                      <a:gamma/>
                      <a:tint val="43529"/>
                      <a:invGamma/>
                      <a:alpha val="60001"/>
                    </a:schemeClr>
                  </a:gs>
                  <a:gs pos="100000">
                    <a:schemeClr val="accent1">
                      <a:alpha val="60001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</a:endParaRPr>
              </a:p>
            </p:txBody>
          </p:sp>
          <p:sp>
            <p:nvSpPr>
              <p:cNvPr id="75796" name="AutoShape 20"/>
              <p:cNvSpPr>
                <a:spLocks noChangeAspect="1" noChangeArrowheads="1"/>
              </p:cNvSpPr>
              <p:nvPr/>
            </p:nvSpPr>
            <p:spPr>
              <a:xfrm>
                <a:off x="649" y="1992"/>
                <a:ext cx="2010" cy="1848"/>
              </a:xfrm>
              <a:prstGeom prst="roundRect">
                <a:avLst>
                  <a:gd name="adj" fmla="val 4690"/>
                </a:avLst>
              </a:prstGeom>
              <a:solidFill>
                <a:srgbClr val="FFFFFF"/>
              </a:solidFill>
              <a:ln w="9525">
                <a:solidFill>
                  <a:schemeClr val="accent1">
                    <a:alpha val="60001"/>
                  </a:scheme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</a:endParaRPr>
              </a:p>
            </p:txBody>
          </p:sp>
        </p:grpSp>
        <p:sp>
          <p:nvSpPr>
            <p:cNvPr id="75797" name="AutoShape 21"/>
            <p:cNvSpPr>
              <a:spLocks noChangeArrowheads="1"/>
            </p:cNvSpPr>
            <p:nvPr/>
          </p:nvSpPr>
          <p:spPr>
            <a:xfrm>
              <a:off x="6057900" y="3846513"/>
              <a:ext cx="2324100" cy="3937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8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9525">
              <a:solidFill>
                <a:schemeClr val="accent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>
            <a:xfrm>
              <a:off x="6096000" y="3873500"/>
              <a:ext cx="2243523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rtl="0"/>
              <a:r>
                <a:rPr lang="ru-RU" sz="1050" b="1" i="0" u="none" strike="noStrike" dirty="0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Другие источники финансирования</a:t>
              </a:r>
            </a:p>
          </p:txBody>
        </p:sp>
        <p:sp>
          <p:nvSpPr>
            <p:cNvPr id="75799" name="Rectangle 23"/>
            <p:cNvSpPr>
              <a:spLocks noChangeArrowheads="1"/>
            </p:cNvSpPr>
            <p:nvPr/>
          </p:nvSpPr>
          <p:spPr>
            <a:xfrm>
              <a:off x="3405188" y="4667250"/>
              <a:ext cx="2248559" cy="1138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ru-RU" sz="14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 Исторический анализ спроса в периоды</a:t>
              </a:r>
              <a:r>
                <a:rPr lang="en-US" sz="14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 </a:t>
              </a:r>
              <a:r>
                <a:rPr lang="ru-RU" sz="14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наибольших рисков 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endParaRPr lang="en-US" altLang="tr-TR" sz="1400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75800" name="Rectangle 24"/>
            <p:cNvSpPr>
              <a:spLocks noChangeArrowheads="1"/>
            </p:cNvSpPr>
            <p:nvPr/>
          </p:nvSpPr>
          <p:spPr>
            <a:xfrm>
              <a:off x="6096001" y="4667250"/>
              <a:ext cx="2248559" cy="1237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ru-RU" sz="14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 Первичный профицит</a:t>
              </a:r>
            </a:p>
            <a:p>
              <a:pPr rtl="0"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ru-RU" sz="1400" b="0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 Доходы от приватизации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endParaRPr lang="en-US" altLang="tr-TR" sz="1400" dirty="0">
                <a:solidFill>
                  <a:srgbClr val="000000"/>
                </a:solidFill>
                <a:effectLst/>
              </a:endParaRPr>
            </a:p>
          </p:txBody>
        </p:sp>
        <p:cxnSp>
          <p:nvCxnSpPr>
            <p:cNvPr id="75801" name="AutoShape 25"/>
            <p:cNvCxnSpPr>
              <a:cxnSpLocks noChangeShapeType="1"/>
              <a:stCxn id="75786" idx="2"/>
              <a:endCxn id="75784" idx="0"/>
            </p:cNvCxnSpPr>
            <p:nvPr/>
          </p:nvCxnSpPr>
          <p:spPr>
            <a:xfrm rot="5400000">
              <a:off x="1735138" y="4360863"/>
              <a:ext cx="241300" cy="0"/>
            </a:xfrm>
            <a:prstGeom prst="straightConnector1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802" name="AutoShape 26"/>
            <p:cNvCxnSpPr>
              <a:cxnSpLocks noChangeShapeType="1"/>
              <a:stCxn id="75792" idx="2"/>
              <a:endCxn id="75790" idx="0"/>
            </p:cNvCxnSpPr>
            <p:nvPr/>
          </p:nvCxnSpPr>
          <p:spPr>
            <a:xfrm rot="5400000">
              <a:off x="4421188" y="4360863"/>
              <a:ext cx="241300" cy="0"/>
            </a:xfrm>
            <a:prstGeom prst="straightConnector1">
              <a:avLst/>
            </a:prstGeom>
            <a:noFill/>
            <a:ln w="19050">
              <a:solidFill>
                <a:schemeClr val="fol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803" name="AutoShape 27"/>
            <p:cNvCxnSpPr>
              <a:cxnSpLocks noChangeShapeType="1"/>
              <a:stCxn id="75797" idx="2"/>
              <a:endCxn id="75795" idx="0"/>
            </p:cNvCxnSpPr>
            <p:nvPr/>
          </p:nvCxnSpPr>
          <p:spPr>
            <a:xfrm rot="5400000">
              <a:off x="7099300" y="4360863"/>
              <a:ext cx="241300" cy="0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9081381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2" name="Group 1"/>
          <p:cNvGrpSpPr/>
          <p:nvPr/>
        </p:nvGrpSpPr>
        <p:grpSpPr>
          <a:xfrm>
            <a:off x="439352" y="1128514"/>
            <a:ext cx="7777840" cy="3659175"/>
            <a:chOff x="609600" y="2457517"/>
            <a:chExt cx="7777840" cy="4206566"/>
          </a:xfrm>
          <a:effectLst/>
        </p:grpSpPr>
        <p:sp>
          <p:nvSpPr>
            <p:cNvPr id="69634" name="Rectangle 2"/>
            <p:cNvSpPr>
              <a:spLocks noChangeArrowheads="1"/>
            </p:cNvSpPr>
            <p:nvPr/>
          </p:nvSpPr>
          <p:spPr>
            <a:xfrm>
              <a:off x="620713" y="2516188"/>
              <a:ext cx="7740650" cy="504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grpSp>
          <p:nvGrpSpPr>
            <p:cNvPr id="69635" name="Group 3"/>
            <p:cNvGrpSpPr/>
            <p:nvPr/>
          </p:nvGrpSpPr>
          <p:grpSpPr>
            <a:xfrm>
              <a:off x="609600" y="2516188"/>
              <a:ext cx="2054225" cy="504825"/>
              <a:chOff x="404" y="1980"/>
              <a:chExt cx="1294" cy="298"/>
            </a:xfrm>
            <a:effectLst/>
          </p:grpSpPr>
          <p:sp>
            <p:nvSpPr>
              <p:cNvPr id="69636" name="Rectangle 4"/>
              <p:cNvSpPr>
                <a:spLocks noChangeArrowheads="1"/>
              </p:cNvSpPr>
              <p:nvPr/>
            </p:nvSpPr>
            <p:spPr>
              <a:xfrm>
                <a:off x="404" y="1980"/>
                <a:ext cx="1205" cy="2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</a:endParaRPr>
              </a:p>
            </p:txBody>
          </p:sp>
          <p:sp>
            <p:nvSpPr>
              <p:cNvPr id="69637" name="AutoShape 5"/>
              <p:cNvSpPr>
                <a:spLocks noChangeArrowheads="1"/>
              </p:cNvSpPr>
              <p:nvPr/>
            </p:nvSpPr>
            <p:spPr>
              <a:xfrm rot="5400000">
                <a:off x="1568" y="2072"/>
                <a:ext cx="139" cy="12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</a:endParaRPr>
              </a:p>
            </p:txBody>
          </p:sp>
        </p:grpSp>
        <p:sp>
          <p:nvSpPr>
            <p:cNvPr id="69638" name="Text Box 6"/>
            <p:cNvSpPr txBox="1">
              <a:spLocks noChangeArrowheads="1"/>
            </p:cNvSpPr>
            <p:nvPr/>
          </p:nvSpPr>
          <p:spPr>
            <a:xfrm>
              <a:off x="2569190" y="2514679"/>
              <a:ext cx="1678076" cy="45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ru-RU" sz="1000" b="1" i="0" u="none" strike="noStrike" dirty="0">
                  <a:solidFill>
                    <a:srgbClr val="F8F8F8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Определение периодов риска</a:t>
              </a:r>
            </a:p>
          </p:txBody>
        </p:sp>
        <p:sp>
          <p:nvSpPr>
            <p:cNvPr id="69639" name="Rectangle 7"/>
            <p:cNvSpPr>
              <a:spLocks noChangeArrowheads="1"/>
            </p:cNvSpPr>
            <p:nvPr/>
          </p:nvSpPr>
          <p:spPr>
            <a:xfrm>
              <a:off x="630906" y="2589213"/>
              <a:ext cx="1838575" cy="31843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00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0" eaLnBrk="0" hangingPunct="0"/>
              <a:r>
                <a:rPr lang="ru-RU" sz="1200" b="1" i="0" u="none" strike="noStrike" dirty="0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Исторический анализ</a:t>
              </a:r>
            </a:p>
          </p:txBody>
        </p:sp>
        <p:sp>
          <p:nvSpPr>
            <p:cNvPr id="69640" name="AutoShape 8"/>
            <p:cNvSpPr>
              <a:spLocks noChangeArrowheads="1"/>
            </p:cNvSpPr>
            <p:nvPr/>
          </p:nvSpPr>
          <p:spPr>
            <a:xfrm>
              <a:off x="4304421" y="2637158"/>
              <a:ext cx="368300" cy="273050"/>
            </a:xfrm>
            <a:prstGeom prst="rightArrow">
              <a:avLst>
                <a:gd name="adj1" fmla="val 50000"/>
                <a:gd name="adj2" fmla="val 604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F8F8F8"/>
                </a:gs>
              </a:gsLst>
              <a:lin ang="0" scaled="1"/>
              <a:tileRect/>
            </a:gradFill>
            <a:ln>
              <a:noFill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69641" name="Text Box 9"/>
            <p:cNvSpPr txBox="1">
              <a:spLocks noChangeArrowheads="1"/>
            </p:cNvSpPr>
            <p:nvPr/>
          </p:nvSpPr>
          <p:spPr>
            <a:xfrm>
              <a:off x="4499725" y="2506697"/>
              <a:ext cx="1678076" cy="45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ru-RU" sz="1000" b="1" i="0" u="none" strike="noStrike" dirty="0">
                  <a:solidFill>
                    <a:srgbClr val="F8F8F8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Анализ спроса в периоды риска</a:t>
              </a:r>
            </a:p>
          </p:txBody>
        </p:sp>
        <p:sp>
          <p:nvSpPr>
            <p:cNvPr id="69642" name="AutoShape 10"/>
            <p:cNvSpPr>
              <a:spLocks noChangeArrowheads="1"/>
            </p:cNvSpPr>
            <p:nvPr/>
          </p:nvSpPr>
          <p:spPr>
            <a:xfrm>
              <a:off x="6124575" y="2649538"/>
              <a:ext cx="368300" cy="273050"/>
            </a:xfrm>
            <a:prstGeom prst="rightArrow">
              <a:avLst>
                <a:gd name="adj1" fmla="val 50000"/>
                <a:gd name="adj2" fmla="val 604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F8F8F8"/>
                </a:gs>
              </a:gsLst>
              <a:lin ang="0" scaled="1"/>
              <a:tileRect/>
            </a:gradFill>
            <a:ln>
              <a:noFill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69643" name="Text Box 11"/>
            <p:cNvSpPr txBox="1">
              <a:spLocks noChangeArrowheads="1"/>
            </p:cNvSpPr>
            <p:nvPr/>
          </p:nvSpPr>
          <p:spPr>
            <a:xfrm>
              <a:off x="6461872" y="2457517"/>
              <a:ext cx="1925568" cy="636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ru-RU" sz="1000" b="1" i="0" u="none" strike="noStrike" dirty="0">
                  <a:solidFill>
                    <a:srgbClr val="F8F8F8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Добавление других источников финансирования</a:t>
              </a:r>
            </a:p>
          </p:txBody>
        </p:sp>
        <p:sp>
          <p:nvSpPr>
            <p:cNvPr id="69644" name="AutoShape 12"/>
            <p:cNvSpPr>
              <a:spLocks noChangeArrowheads="1"/>
            </p:cNvSpPr>
            <p:nvPr/>
          </p:nvSpPr>
          <p:spPr>
            <a:xfrm>
              <a:off x="906463" y="3232150"/>
              <a:ext cx="1114425" cy="11144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76078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legacyPerspectiveBottom">
                <a:rot lat="21000000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prstClr val="black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r-TR">
                <a:effectLst/>
              </a:endParaRPr>
            </a:p>
          </p:txBody>
        </p:sp>
        <p:sp>
          <p:nvSpPr>
            <p:cNvPr id="69645" name="AutoShape 13"/>
            <p:cNvSpPr>
              <a:spLocks noChangeArrowheads="1"/>
            </p:cNvSpPr>
            <p:nvPr/>
          </p:nvSpPr>
          <p:spPr>
            <a:xfrm>
              <a:off x="2887663" y="3232150"/>
              <a:ext cx="1114425" cy="11144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legacyPerspectiveBottom">
                <a:rot lat="21000000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prstClr val="black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r-TR">
                <a:effectLst/>
              </a:endParaRPr>
            </a:p>
          </p:txBody>
        </p:sp>
        <p:sp>
          <p:nvSpPr>
            <p:cNvPr id="69646" name="AutoShape 14"/>
            <p:cNvSpPr>
              <a:spLocks noChangeArrowheads="1"/>
            </p:cNvSpPr>
            <p:nvPr/>
          </p:nvSpPr>
          <p:spPr>
            <a:xfrm>
              <a:off x="4878388" y="3232150"/>
              <a:ext cx="1114425" cy="11144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legacyPerspectiveBottom">
                <a:rot lat="21000000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prstClr val="black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r-TR">
                <a:effectLst/>
              </a:endParaRPr>
            </a:p>
          </p:txBody>
        </p:sp>
        <p:sp>
          <p:nvSpPr>
            <p:cNvPr id="69647" name="AutoShape 15"/>
            <p:cNvSpPr>
              <a:spLocks noChangeArrowheads="1"/>
            </p:cNvSpPr>
            <p:nvPr/>
          </p:nvSpPr>
          <p:spPr>
            <a:xfrm>
              <a:off x="6821488" y="3232150"/>
              <a:ext cx="1114425" cy="11144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legacyPerspectiveBottom">
                <a:rot lat="21000000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prstClr val="black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r-TR">
                <a:effectLst/>
              </a:endParaRPr>
            </a:p>
          </p:txBody>
        </p:sp>
        <p:cxnSp>
          <p:nvCxnSpPr>
            <p:cNvPr id="69648" name="AutoShape 16"/>
            <p:cNvCxnSpPr>
              <a:cxnSpLocks noChangeShapeType="1"/>
            </p:cNvCxnSpPr>
            <p:nvPr/>
          </p:nvCxnSpPr>
          <p:spPr>
            <a:xfrm>
              <a:off x="2022462" y="3868084"/>
              <a:ext cx="866775" cy="12700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649" name="AutoShape 17"/>
            <p:cNvCxnSpPr>
              <a:cxnSpLocks noChangeShapeType="1"/>
            </p:cNvCxnSpPr>
            <p:nvPr/>
          </p:nvCxnSpPr>
          <p:spPr>
            <a:xfrm>
              <a:off x="4013450" y="3880784"/>
              <a:ext cx="876300" cy="12700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650" name="AutoShape 18"/>
            <p:cNvCxnSpPr>
              <a:cxnSpLocks noChangeShapeType="1"/>
            </p:cNvCxnSpPr>
            <p:nvPr/>
          </p:nvCxnSpPr>
          <p:spPr>
            <a:xfrm>
              <a:off x="6029075" y="3845228"/>
              <a:ext cx="828676" cy="12700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651" name="Text Box 19"/>
            <p:cNvSpPr txBox="1">
              <a:spLocks noChangeArrowheads="1"/>
            </p:cNvSpPr>
            <p:nvPr/>
          </p:nvSpPr>
          <p:spPr>
            <a:xfrm>
              <a:off x="1009216" y="3534488"/>
              <a:ext cx="958185" cy="813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ru-RU" sz="1000" b="1" i="0" u="none" strike="noStrike" dirty="0" err="1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Соотно-шение</a:t>
              </a:r>
              <a:r>
                <a:rPr lang="ru-RU" sz="1000" b="1" i="0" u="none" strike="noStrike" dirty="0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 предложения/выплат</a:t>
              </a:r>
            </a:p>
          </p:txBody>
        </p:sp>
        <p:sp>
          <p:nvSpPr>
            <p:cNvPr id="69652" name="Text Box 20"/>
            <p:cNvSpPr txBox="1">
              <a:spLocks noChangeArrowheads="1"/>
            </p:cNvSpPr>
            <p:nvPr/>
          </p:nvSpPr>
          <p:spPr>
            <a:xfrm>
              <a:off x="2812745" y="3337549"/>
              <a:ext cx="1236967" cy="902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ru-RU" sz="1000" b="1" i="0" u="none" strike="noStrike" dirty="0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Условия и продолжи-</a:t>
              </a:r>
            </a:p>
            <a:p>
              <a:pPr algn="ctr" rtl="0">
                <a:spcBef>
                  <a:spcPct val="50000"/>
                </a:spcBef>
              </a:pPr>
              <a:r>
                <a:rPr lang="ru-RU" sz="1000" b="1" i="0" u="none" strike="noStrike" dirty="0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тельность периодов риска</a:t>
              </a:r>
            </a:p>
          </p:txBody>
        </p:sp>
        <p:sp>
          <p:nvSpPr>
            <p:cNvPr id="69653" name="Text Box 21"/>
            <p:cNvSpPr txBox="1">
              <a:spLocks noChangeArrowheads="1"/>
            </p:cNvSpPr>
            <p:nvPr/>
          </p:nvSpPr>
          <p:spPr>
            <a:xfrm>
              <a:off x="4878388" y="3349821"/>
              <a:ext cx="1117128" cy="813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ru-RU" sz="1000" b="1" i="0" u="none" strike="noStrike" dirty="0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Наличие финансирования в период риска</a:t>
              </a:r>
            </a:p>
          </p:txBody>
        </p:sp>
        <p:sp>
          <p:nvSpPr>
            <p:cNvPr id="69654" name="Text Box 22"/>
            <p:cNvSpPr txBox="1">
              <a:spLocks noChangeArrowheads="1"/>
            </p:cNvSpPr>
            <p:nvPr/>
          </p:nvSpPr>
          <p:spPr>
            <a:xfrm>
              <a:off x="6820932" y="3349820"/>
              <a:ext cx="1115539" cy="990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ru-RU" sz="1000" b="1" i="0" u="none" strike="noStrike" dirty="0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Прогноз первичного профицита и доходов от приватизации</a:t>
              </a:r>
            </a:p>
          </p:txBody>
        </p:sp>
        <p:sp>
          <p:nvSpPr>
            <p:cNvPr id="69655" name="Text Box 23"/>
            <p:cNvSpPr txBox="1">
              <a:spLocks noChangeArrowheads="1"/>
            </p:cNvSpPr>
            <p:nvPr/>
          </p:nvSpPr>
          <p:spPr>
            <a:xfrm>
              <a:off x="651553" y="4522788"/>
              <a:ext cx="1821888" cy="1256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  <a:buFontTx/>
                <a:buChar char="•"/>
              </a:pPr>
              <a:r>
                <a:rPr lang="ru-RU" sz="1000" b="0" i="0" u="none" strike="noStrike" dirty="0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 Анализ профиля соотношения за последние 15 лет</a:t>
              </a:r>
            </a:p>
            <a:p>
              <a:pPr algn="l" rtl="0">
                <a:spcBef>
                  <a:spcPct val="50000"/>
                </a:spcBef>
                <a:buFontTx/>
                <a:buChar char="•"/>
              </a:pPr>
              <a:r>
                <a:rPr lang="ru-RU" sz="1000" b="0" i="0" u="none" strike="noStrike" dirty="0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 Расчет статистических показателей (среднее, </a:t>
              </a:r>
              <a:r>
                <a:rPr lang="ru-RU" sz="1000" b="0" i="0" u="none" strike="noStrike" dirty="0" err="1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станд</a:t>
              </a:r>
              <a:r>
                <a:rPr lang="ru-RU" sz="1000" b="0" i="0" u="none" strike="noStrike" dirty="0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. отклонение)</a:t>
              </a:r>
            </a:p>
          </p:txBody>
        </p:sp>
        <p:sp>
          <p:nvSpPr>
            <p:cNvPr id="69656" name="Text Box 24"/>
            <p:cNvSpPr txBox="1">
              <a:spLocks noChangeArrowheads="1"/>
            </p:cNvSpPr>
            <p:nvPr/>
          </p:nvSpPr>
          <p:spPr>
            <a:xfrm>
              <a:off x="2471615" y="4427855"/>
              <a:ext cx="1833722" cy="1609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  <a:buFontTx/>
                <a:buChar char="•"/>
              </a:pPr>
              <a:r>
                <a:rPr lang="ru-RU" sz="1000" b="0" i="0" u="none" strike="noStrike" dirty="0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 Периоды, когда соотношение находилось ниже порогового значения, определяются как периоды риска</a:t>
              </a:r>
            </a:p>
            <a:p>
              <a:pPr algn="ctr" rtl="0">
                <a:spcBef>
                  <a:spcPct val="50000"/>
                </a:spcBef>
                <a:buFontTx/>
                <a:buChar char="•"/>
              </a:pPr>
              <a:r>
                <a:rPr lang="ru-RU" sz="1000" b="0" i="0" u="none" strike="noStrike" dirty="0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 Определение продолжительности периодов риска</a:t>
              </a:r>
            </a:p>
          </p:txBody>
        </p:sp>
        <p:sp>
          <p:nvSpPr>
            <p:cNvPr id="69657" name="Text Box 25"/>
            <p:cNvSpPr txBox="1">
              <a:spLocks noChangeArrowheads="1"/>
            </p:cNvSpPr>
            <p:nvPr/>
          </p:nvSpPr>
          <p:spPr>
            <a:xfrm>
              <a:off x="4609292" y="4522788"/>
              <a:ext cx="1616103" cy="1344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buFontTx/>
                <a:buChar char="•"/>
              </a:pPr>
              <a:r>
                <a:rPr lang="ru-RU" sz="1000" b="0" i="0" u="none" strike="noStrike" dirty="0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 Определение % от общей потребности в финансировании, которая обеспечивалась в период риска за счет заимствований</a:t>
              </a:r>
            </a:p>
          </p:txBody>
        </p:sp>
        <p:sp>
          <p:nvSpPr>
            <p:cNvPr id="69658" name="Text Box 26"/>
            <p:cNvSpPr txBox="1">
              <a:spLocks noChangeArrowheads="1"/>
            </p:cNvSpPr>
            <p:nvPr/>
          </p:nvSpPr>
          <p:spPr>
            <a:xfrm>
              <a:off x="6585560" y="4346575"/>
              <a:ext cx="1616102" cy="2317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buFontTx/>
                <a:buChar char="•"/>
              </a:pPr>
              <a:r>
                <a:rPr lang="ru-RU" sz="1000" b="0" i="0" u="none" strike="noStrike" dirty="0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 Расчет соотношения первичного профицита и доходов от приватизации над погашением</a:t>
              </a:r>
            </a:p>
            <a:p>
              <a:pPr algn="ctr" rtl="0">
                <a:spcBef>
                  <a:spcPct val="50000"/>
                </a:spcBef>
                <a:buFontTx/>
                <a:buChar char="•"/>
              </a:pPr>
              <a:r>
                <a:rPr lang="ru-RU" sz="1000" b="0" i="0" u="none" strike="noStrike" dirty="0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 Размер резерва наличности определяется после учета всех этих компонентов в % от ежемесячного погашения</a:t>
              </a:r>
            </a:p>
          </p:txBody>
        </p:sp>
      </p:grpSp>
      <p:sp>
        <p:nvSpPr>
          <p:cNvPr id="69660" name="Rectangle 28"/>
          <p:cNvSpPr>
            <a:spLocks noGrp="1" noChangeArrowheads="1"/>
          </p:cNvSpPr>
          <p:nvPr>
            <p:ph type="title"/>
          </p:nvPr>
        </p:nvSpPr>
        <p:spPr>
          <a:xfrm>
            <a:off x="423718" y="152400"/>
            <a:ext cx="7607695" cy="1143000"/>
          </a:xfrm>
          <a:effectLst/>
        </p:spPr>
        <p:txBody>
          <a:bodyPr/>
          <a:lstStyle/>
          <a:p>
            <a:pPr rtl="0"/>
            <a:r>
              <a:rPr lang="ru-RU" sz="3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Определение размера резерва</a:t>
            </a:r>
          </a:p>
        </p:txBody>
      </p:sp>
      <p:grpSp>
        <p:nvGrpSpPr>
          <p:cNvPr id="29" name="Group 5"/>
          <p:cNvGrpSpPr/>
          <p:nvPr/>
        </p:nvGrpSpPr>
        <p:grpSpPr>
          <a:xfrm>
            <a:off x="482215" y="4853969"/>
            <a:ext cx="385604" cy="398939"/>
            <a:chOff x="2146300" y="2165350"/>
            <a:chExt cx="550863" cy="569913"/>
          </a:xfrm>
          <a:effectLst/>
        </p:grpSpPr>
        <p:grpSp>
          <p:nvGrpSpPr>
            <p:cNvPr id="30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32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31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4"/>
          <p:cNvSpPr/>
          <p:nvPr/>
        </p:nvSpPr>
        <p:spPr>
          <a:xfrm>
            <a:off x="875044" y="5843360"/>
            <a:ext cx="818057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rtl="0"/>
            <a:r>
              <a:rPr lang="ru-RU" sz="1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Определяется методика для динамического резерва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4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Уровень резерва варьируется от месяца к месяцу в зависимости от профиля погашения в предстоящем периоде.</a:t>
            </a:r>
            <a:r>
              <a:rPr lang="ru-RU" sz="1400" b="1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(Изменение по сравнению со статическим резервом в 2017 году)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400" i="1" dirty="0">
              <a:effectLst/>
              <a:latin typeface="Calibri" panose="020F0502020204030204" pitchFamily="34" charset="0"/>
            </a:endParaRPr>
          </a:p>
        </p:txBody>
      </p:sp>
      <p:grpSp>
        <p:nvGrpSpPr>
          <p:cNvPr id="35" name="Group 82"/>
          <p:cNvGrpSpPr/>
          <p:nvPr/>
        </p:nvGrpSpPr>
        <p:grpSpPr>
          <a:xfrm>
            <a:off x="441607" y="5878692"/>
            <a:ext cx="385604" cy="398939"/>
            <a:chOff x="2146300" y="2165350"/>
            <a:chExt cx="550863" cy="569913"/>
          </a:xfrm>
          <a:effectLst/>
        </p:grpSpPr>
        <p:grpSp>
          <p:nvGrpSpPr>
            <p:cNvPr id="36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3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37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1070"/>
          <p:cNvSpPr/>
          <p:nvPr/>
        </p:nvSpPr>
        <p:spPr>
          <a:xfrm>
            <a:off x="990600" y="4780617"/>
            <a:ext cx="7640481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rtl="0"/>
            <a:r>
              <a:rPr lang="ru-RU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Добавляется компонент для обязательных платежей</a:t>
            </a:r>
          </a:p>
          <a:p>
            <a:pPr marL="285750" lvl="1" indent="-285750" algn="l" rtl="0">
              <a:buFont typeface="Arial" panose="020B0604020202020204" pitchFamily="34" charset="0"/>
              <a:buChar char="•"/>
            </a:pPr>
            <a:r>
              <a:rPr lang="ru-RU" sz="14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Для каждого из месяцев добавляется среднедневной размер обязательных платежей</a:t>
            </a:r>
          </a:p>
        </p:txBody>
      </p:sp>
    </p:spTree>
    <p:extLst>
      <p:ext uri="{BB962C8B-B14F-4D97-AF65-F5344CB8AC3E}">
        <p14:creationId xmlns:p14="http://schemas.microsoft.com/office/powerpoint/2010/main" val="240131026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ru-RU" sz="3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Прочие показатели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708" y="1424765"/>
            <a:ext cx="8229600" cy="4525963"/>
          </a:xfrm>
          <a:effectLst/>
        </p:spPr>
        <p:txBody>
          <a:bodyPr/>
          <a:lstStyle/>
          <a:p>
            <a:pPr marL="0" indent="0" rtl="0">
              <a:buNone/>
            </a:pPr>
            <a:r>
              <a:rPr lang="ru-RU" sz="2400" b="1" i="0" u="sng" strike="noStrike" dirty="0">
                <a:solidFill>
                  <a:srgbClr val="00206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Целевое значение остатка средств</a:t>
            </a:r>
          </a:p>
          <a:p>
            <a:pPr lvl="1" rtl="0">
              <a:lnSpc>
                <a:spcPct val="115000"/>
              </a:lnSpc>
              <a:spcBef>
                <a:spcPct val="30000"/>
              </a:spcBef>
              <a:defRPr>
                <a:effectLst/>
              </a:defRPr>
            </a:pP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Включение компонента для обязательных платежей - разумное решение</a:t>
            </a:r>
          </a:p>
          <a:p>
            <a:pPr lvl="1" rtl="0">
              <a:lnSpc>
                <a:spcPct val="115000"/>
              </a:lnSpc>
              <a:spcBef>
                <a:spcPct val="30000"/>
              </a:spcBef>
              <a:defRPr>
                <a:effectLst/>
              </a:defRPr>
            </a:pP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Учитывается чистый совокупный отток средств (поступления </a:t>
            </a:r>
            <a:r>
              <a:rPr lang="ru-RU" sz="1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– </a:t>
            </a: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обязательные платежи)</a:t>
            </a:r>
          </a:p>
          <a:p>
            <a:pPr lvl="1" rtl="0">
              <a:lnSpc>
                <a:spcPct val="115000"/>
              </a:lnSpc>
              <a:spcBef>
                <a:spcPct val="30000"/>
              </a:spcBef>
              <a:defRPr>
                <a:effectLst/>
              </a:defRPr>
            </a:pP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Обязательные платежи определяются как выплаты сотрудникам + платежи местных подразделений </a:t>
            </a:r>
            <a:r>
              <a:rPr lang="ru-RU" sz="1600" dirty="0"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бухгалтерского учета </a:t>
            </a: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+ трансферты организациям соцзащиты + перечисления местным органам власти</a:t>
            </a:r>
          </a:p>
          <a:p>
            <a:pPr marL="0" lvl="2" indent="0" rtl="0">
              <a:buNone/>
              <a:defRPr>
                <a:effectLst/>
              </a:defRPr>
            </a:pPr>
            <a:r>
              <a:rPr lang="ru-RU" b="1" i="0" u="sng" strike="noStrike" dirty="0">
                <a:solidFill>
                  <a:srgbClr val="00206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Максимальный уровень валютных резервов</a:t>
            </a:r>
          </a:p>
          <a:p>
            <a:pPr lvl="1" rtl="0">
              <a:lnSpc>
                <a:spcPct val="115000"/>
              </a:lnSpc>
              <a:spcBef>
                <a:spcPct val="30000"/>
              </a:spcBef>
              <a:defRPr>
                <a:effectLst/>
              </a:defRPr>
            </a:pP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Профиль погашения платежей в иностранной валюте</a:t>
            </a:r>
          </a:p>
          <a:p>
            <a:pPr lvl="1" rtl="0">
              <a:lnSpc>
                <a:spcPct val="115000"/>
              </a:lnSpc>
              <a:spcBef>
                <a:spcPct val="30000"/>
              </a:spcBef>
              <a:defRPr>
                <a:effectLst/>
              </a:defRPr>
            </a:pP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Верхний предел = средняя сумма погашения в иностранной валюте за 3 месяца</a:t>
            </a:r>
          </a:p>
          <a:p>
            <a:pPr lvl="1" rtl="0">
              <a:lnSpc>
                <a:spcPct val="115000"/>
              </a:lnSpc>
              <a:spcBef>
                <a:spcPct val="30000"/>
              </a:spcBef>
              <a:defRPr>
                <a:effectLst/>
              </a:defRPr>
            </a:pP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Если сумма превышает верхний предел + допустимое отклонение = &gt; конвертация избыточной суммы иностранной валюты (включая резерв) в национальную валюту</a:t>
            </a:r>
          </a:p>
          <a:p>
            <a:pPr lvl="2">
              <a:defRPr>
                <a:effectLst/>
              </a:defRPr>
            </a:pPr>
            <a:endParaRPr lang="tr-TR" altLang="tr-TR" b="1" u="sng" dirty="0"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400050" lvl="1" indent="0">
              <a:lnSpc>
                <a:spcPct val="115000"/>
              </a:lnSpc>
              <a:spcBef>
                <a:spcPct val="30000"/>
              </a:spcBef>
            </a:pPr>
            <a:endParaRPr lang="tr-TR" altLang="tr-TR" sz="1100" dirty="0">
              <a:effectLst/>
            </a:endParaRPr>
          </a:p>
          <a:p>
            <a:pPr marL="0" indent="0">
              <a:buNone/>
            </a:pPr>
            <a:endParaRPr lang="tr-TR" altLang="tr-TR" sz="1800" dirty="0">
              <a:effectLst/>
              <a:latin typeface="Calibri" panose="020F0502020204030204" pitchFamily="34" charset="0"/>
            </a:endParaRPr>
          </a:p>
          <a:p>
            <a:endParaRPr lang="tr-TR" sz="2400" dirty="0">
              <a:effectLst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384804" y="1417638"/>
            <a:ext cx="385604" cy="398939"/>
            <a:chOff x="2146300" y="2165350"/>
            <a:chExt cx="550863" cy="569913"/>
          </a:xfrm>
          <a:effectLst/>
        </p:grpSpPr>
        <p:grpSp>
          <p:nvGrpSpPr>
            <p:cNvPr id="5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7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2"/>
          <p:cNvGrpSpPr/>
          <p:nvPr/>
        </p:nvGrpSpPr>
        <p:grpSpPr>
          <a:xfrm>
            <a:off x="264398" y="3581400"/>
            <a:ext cx="385604" cy="398939"/>
            <a:chOff x="2146300" y="2165350"/>
            <a:chExt cx="550863" cy="569913"/>
          </a:xfrm>
          <a:effectLst/>
        </p:grpSpPr>
        <p:grpSp>
          <p:nvGrpSpPr>
            <p:cNvPr id="10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12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1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979219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02"/>
            <a:ext cx="9269570" cy="1143000"/>
          </a:xfrm>
          <a:effectLst/>
        </p:spPr>
        <p:txBody>
          <a:bodyPr/>
          <a:lstStyle/>
          <a:p>
            <a:pPr rtl="0"/>
            <a:r>
              <a:rPr lang="ru-RU" sz="2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Структура резерва и </a:t>
            </a:r>
            <a:r>
              <a:rPr lang="ru-RU" sz="2800" dirty="0">
                <a:highlight>
                  <a:srgbClr val="000000">
                    <a:alpha val="0"/>
                  </a:srgbClr>
                </a:highlight>
                <a:latin typeface="Calibri"/>
              </a:rPr>
              <a:t>его </a:t>
            </a:r>
            <a:r>
              <a:rPr lang="ru-RU" sz="2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целевые параметры </a:t>
            </a:r>
            <a:r>
              <a:rPr lang="ru-RU" sz="2800" b="1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(Пример)</a:t>
            </a:r>
          </a:p>
        </p:txBody>
      </p:sp>
      <p:grpSp>
        <p:nvGrpSpPr>
          <p:cNvPr id="10" name="Group 5"/>
          <p:cNvGrpSpPr/>
          <p:nvPr/>
        </p:nvGrpSpPr>
        <p:grpSpPr>
          <a:xfrm>
            <a:off x="381000" y="1115201"/>
            <a:ext cx="385604" cy="398939"/>
            <a:chOff x="2146300" y="2165350"/>
            <a:chExt cx="550863" cy="569913"/>
          </a:xfrm>
          <a:effectLst/>
        </p:grpSpPr>
        <p:grpSp>
          <p:nvGrpSpPr>
            <p:cNvPr id="11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13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2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5"/>
          <p:cNvGrpSpPr/>
          <p:nvPr/>
        </p:nvGrpSpPr>
        <p:grpSpPr>
          <a:xfrm>
            <a:off x="378410" y="6238942"/>
            <a:ext cx="385604" cy="398939"/>
            <a:chOff x="2146300" y="2165350"/>
            <a:chExt cx="550863" cy="569913"/>
          </a:xfrm>
          <a:effectLst/>
        </p:grpSpPr>
        <p:grpSp>
          <p:nvGrpSpPr>
            <p:cNvPr id="16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1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7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Dikdörtgen 19"/>
          <p:cNvSpPr/>
          <p:nvPr/>
        </p:nvSpPr>
        <p:spPr>
          <a:xfrm>
            <a:off x="804019" y="1012756"/>
            <a:ext cx="7814388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rtl="0"/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Показывает периоды и сроки погашения дополнительных займов и остатков, которые будут инвестированы через альтернативные каналы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761424" y="6253045"/>
            <a:ext cx="6892923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rtl="0"/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Также дает информацию для планирования расходов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04" y="1720643"/>
            <a:ext cx="8341365" cy="4442640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2959100" y="2062839"/>
            <a:ext cx="1449248" cy="41549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9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Единовременное поступление</a:t>
            </a:r>
            <a:br>
              <a:rPr lang="ru-RU" sz="9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ru-RU" sz="9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доходов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1896133"/>
            <a:ext cx="2787016" cy="15388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>
              <a:spcBef>
                <a:spcPts val="900"/>
              </a:spcBef>
            </a:pPr>
            <a:r>
              <a:rPr lang="ru-RU" sz="1000" b="1" i="0" u="none" strike="noStrike" dirty="0">
                <a:solidFill>
                  <a:srgbClr val="011D5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ЕЖЕДНЕВНЫЕ РЕЗЕРВЫ НАЛИЧНОСТИ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0400" y="4538884"/>
            <a:ext cx="1510813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9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Характерные  платежи за</a:t>
            </a:r>
            <a:br>
              <a:rPr lang="ru-RU" sz="9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ru-RU" sz="9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период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9400" y="4626636"/>
            <a:ext cx="1101147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9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Скачок</a:t>
            </a:r>
            <a:r>
              <a:rPr lang="ru-RU" sz="900" b="1" dirty="0">
                <a:highlight>
                  <a:srgbClr val="000000">
                    <a:alpha val="0"/>
                  </a:srgbClr>
                </a:highlight>
              </a:rPr>
              <a:t> </a:t>
            </a:r>
            <a:r>
              <a:rPr lang="ru-RU" sz="9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расходов в</a:t>
            </a:r>
            <a:br>
              <a:rPr lang="ru-RU" sz="9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ru-RU" sz="9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декабре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6717" y="5930900"/>
            <a:ext cx="839038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700" b="1" dirty="0">
                <a:solidFill>
                  <a:srgbClr val="555555"/>
                </a:solidFill>
                <a:highlight>
                  <a:srgbClr val="000000">
                    <a:alpha val="0"/>
                  </a:srgbClr>
                </a:highlight>
              </a:rPr>
              <a:t>Проект</a:t>
            </a:r>
            <a:r>
              <a:rPr lang="ru-RU" sz="700" b="1" i="0" u="none" strike="noStrike" dirty="0">
                <a:solidFill>
                  <a:srgbClr val="55555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прогноза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83100" y="5930900"/>
            <a:ext cx="699199" cy="2154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700" b="1" i="0" u="none" strike="noStrike" dirty="0">
                <a:solidFill>
                  <a:srgbClr val="55555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Уровень резерва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53908" y="5950355"/>
            <a:ext cx="873998" cy="1077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r>
              <a:rPr lang="ru-RU" sz="700" b="1" i="0" u="none" strike="noStrike" dirty="0">
                <a:solidFill>
                  <a:srgbClr val="55555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Целевое значение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62355" y="4818637"/>
            <a:ext cx="533400" cy="1524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endParaRPr lang="ru-RU" sz="900" b="1" i="0" u="none" strike="noStrike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25616" y="4903838"/>
            <a:ext cx="533400" cy="1524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900"/>
              </a:spcBef>
            </a:pPr>
            <a:endParaRPr lang="ru-RU" sz="900" b="1" i="0" u="none" strike="noStrike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436615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698"/>
            <a:ext cx="8534400" cy="1143000"/>
          </a:xfrm>
          <a:effectLst/>
        </p:spPr>
        <p:txBody>
          <a:bodyPr/>
          <a:lstStyle/>
          <a:p>
            <a:pPr rtl="0"/>
            <a:r>
              <a:rPr lang="ru-RU" sz="3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Определение политики формирования резерва и управление им-I  </a:t>
            </a:r>
          </a:p>
        </p:txBody>
      </p:sp>
      <p:sp>
        <p:nvSpPr>
          <p:cNvPr id="5" name="Rectangle 1070"/>
          <p:cNvSpPr>
            <a:spLocks noGrp="1"/>
          </p:cNvSpPr>
          <p:nvPr>
            <p:ph idx="1"/>
          </p:nvPr>
        </p:nvSpPr>
        <p:spPr>
          <a:xfrm>
            <a:off x="756394" y="1513821"/>
            <a:ext cx="823783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indent="0" algn="just" rtl="0">
              <a:buNone/>
            </a:pPr>
            <a:r>
              <a:rPr lang="ru-RU" sz="20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Резерв ежегодно определяется Комитетом по управлению долгом и рисками (в конце октября предшествующего года)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6225" y="1600200"/>
            <a:ext cx="385604" cy="398939"/>
            <a:chOff x="2146300" y="2165350"/>
            <a:chExt cx="550863" cy="569913"/>
          </a:xfrm>
          <a:effectLst/>
        </p:grpSpPr>
        <p:grpSp>
          <p:nvGrpSpPr>
            <p:cNvPr id="7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9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8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5"/>
          <p:cNvGrpSpPr/>
          <p:nvPr/>
        </p:nvGrpSpPr>
        <p:grpSpPr>
          <a:xfrm>
            <a:off x="250992" y="2716259"/>
            <a:ext cx="385604" cy="398939"/>
            <a:chOff x="2146300" y="2165350"/>
            <a:chExt cx="550863" cy="569913"/>
          </a:xfrm>
          <a:effectLst/>
        </p:grpSpPr>
        <p:grpSp>
          <p:nvGrpSpPr>
            <p:cNvPr id="12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14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3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070"/>
          <p:cNvSpPr txBox="1"/>
          <p:nvPr/>
        </p:nvSpPr>
        <p:spPr>
          <a:xfrm>
            <a:off x="756394" y="2514600"/>
            <a:ext cx="82378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+mn-lt"/>
              </a:defRPr>
            </a:lvl9pPr>
          </a:lstStyle>
          <a:p>
            <a:pPr marL="0" indent="0" algn="just" rtl="0">
              <a:buFontTx/>
              <a:buNone/>
            </a:pPr>
            <a:r>
              <a:rPr lang="ru-RU" sz="2000" b="0" i="0" u="none" strike="noStrike" kern="0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Является одним из стратегических контрольных показателей наряду с другими контрольными показателями по управлению долгом</a:t>
            </a:r>
          </a:p>
        </p:txBody>
      </p:sp>
      <p:grpSp>
        <p:nvGrpSpPr>
          <p:cNvPr id="17" name="Group 5"/>
          <p:cNvGrpSpPr/>
          <p:nvPr/>
        </p:nvGrpSpPr>
        <p:grpSpPr>
          <a:xfrm>
            <a:off x="273635" y="4070477"/>
            <a:ext cx="385604" cy="398939"/>
            <a:chOff x="2146300" y="2165350"/>
            <a:chExt cx="550863" cy="569913"/>
          </a:xfrm>
          <a:effectLst/>
        </p:grpSpPr>
        <p:grpSp>
          <p:nvGrpSpPr>
            <p:cNvPr id="18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20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9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1070"/>
          <p:cNvSpPr txBox="1"/>
          <p:nvPr/>
        </p:nvSpPr>
        <p:spPr>
          <a:xfrm>
            <a:off x="756394" y="3734386"/>
            <a:ext cx="82378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+mn-lt"/>
              </a:defRPr>
            </a:lvl9pPr>
          </a:lstStyle>
          <a:p>
            <a:pPr marL="0" indent="0" algn="just" rtl="0">
              <a:buFontTx/>
              <a:buNone/>
            </a:pPr>
            <a:r>
              <a:rPr lang="ru-RU" sz="2000" b="0" i="0" u="none" strike="noStrike" kern="0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Информация об остатке наличных денежных средств ежедневно предоставляется Департаментом управления ликвидностью в </a:t>
            </a:r>
            <a:r>
              <a:rPr lang="ru-RU" sz="2000" b="0" i="0" u="none" strike="noStrike" kern="0" dirty="0" err="1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миддл</a:t>
            </a:r>
            <a:r>
              <a:rPr lang="ru-RU" sz="2000" b="0" i="0" u="none" strike="noStrike" kern="0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-офис, отвечающий за мониторинг стратегических показателей </a:t>
            </a:r>
          </a:p>
        </p:txBody>
      </p:sp>
      <p:grpSp>
        <p:nvGrpSpPr>
          <p:cNvPr id="23" name="Group 5"/>
          <p:cNvGrpSpPr/>
          <p:nvPr/>
        </p:nvGrpSpPr>
        <p:grpSpPr>
          <a:xfrm>
            <a:off x="277554" y="5464350"/>
            <a:ext cx="385604" cy="398939"/>
            <a:chOff x="2146300" y="2165350"/>
            <a:chExt cx="550863" cy="569913"/>
          </a:xfrm>
          <a:effectLst/>
        </p:grpSpPr>
        <p:grpSp>
          <p:nvGrpSpPr>
            <p:cNvPr id="24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26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5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1070"/>
          <p:cNvSpPr txBox="1"/>
          <p:nvPr/>
        </p:nvSpPr>
        <p:spPr>
          <a:xfrm>
            <a:off x="700573" y="5261949"/>
            <a:ext cx="82378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+mn-lt"/>
              </a:defRPr>
            </a:lvl9pPr>
          </a:lstStyle>
          <a:p>
            <a:pPr marL="0" indent="0" algn="just" rtl="0">
              <a:buFontTx/>
              <a:buNone/>
            </a:pPr>
            <a:r>
              <a:rPr lang="ru-RU" sz="2000" b="0" i="0" u="none" strike="noStrike" kern="0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Результаты по каждому из стратегических показателей, включая резерв ликвидности, представляются </a:t>
            </a:r>
            <a:r>
              <a:rPr lang="ru-RU" sz="2000" b="0" i="0" u="none" strike="noStrike" kern="0" dirty="0" err="1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миддл</a:t>
            </a:r>
            <a:r>
              <a:rPr lang="ru-RU" sz="2000" b="0" i="0" u="none" strike="noStrike" kern="0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-офисом Комитету </a:t>
            </a:r>
          </a:p>
        </p:txBody>
      </p:sp>
    </p:spTree>
    <p:extLst>
      <p:ext uri="{BB962C8B-B14F-4D97-AF65-F5344CB8AC3E}">
        <p14:creationId xmlns:p14="http://schemas.microsoft.com/office/powerpoint/2010/main" val="123203459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  <a:effectLst/>
        </p:spPr>
        <p:txBody>
          <a:bodyPr/>
          <a:lstStyle/>
          <a:p>
            <a:r>
              <a:rPr lang="ru-RU" sz="3200" dirty="0">
                <a:highlight>
                  <a:srgbClr val="000000">
                    <a:alpha val="0"/>
                  </a:srgbClr>
                </a:highlight>
                <a:latin typeface="Calibri"/>
              </a:rPr>
              <a:t>Определение политики формирования резерва и управление им-II </a:t>
            </a:r>
            <a:endParaRPr lang="ru-RU" sz="3200" b="1" i="0" u="none" strike="noStrike" dirty="0"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effectLst/>
        </p:spPr>
        <p:txBody>
          <a:bodyPr/>
          <a:lstStyle/>
          <a:p>
            <a:pPr marL="0" indent="0">
              <a:buNone/>
            </a:pPr>
            <a:r>
              <a:rPr lang="tr-TR" dirty="0">
                <a:effectLst/>
                <a:latin typeface="Calibri" panose="020F0502020204030204" pitchFamily="34" charset="0"/>
              </a:rPr>
              <a:t>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544" y="1414675"/>
            <a:ext cx="385604" cy="398939"/>
            <a:chOff x="2146300" y="2165350"/>
            <a:chExt cx="550863" cy="569913"/>
          </a:xfrm>
          <a:effectLst/>
        </p:grpSpPr>
        <p:grpSp>
          <p:nvGrpSpPr>
            <p:cNvPr id="5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925639" y="1362500"/>
            <a:ext cx="78567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/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Еженедельно активно проводятся операции по выкупу в целях управления ликвидностью и долгом.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3429" y="3657157"/>
            <a:ext cx="385604" cy="398939"/>
            <a:chOff x="2146300" y="2165350"/>
            <a:chExt cx="550863" cy="569913"/>
          </a:xfrm>
          <a:effectLst/>
        </p:grpSpPr>
        <p:grpSp>
          <p:nvGrpSpPr>
            <p:cNvPr id="17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19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8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53722" y="5528342"/>
            <a:ext cx="385604" cy="398939"/>
            <a:chOff x="2146300" y="2165350"/>
            <a:chExt cx="550863" cy="569913"/>
          </a:xfrm>
          <a:effectLst/>
        </p:grpSpPr>
        <p:grpSp>
          <p:nvGrpSpPr>
            <p:cNvPr id="22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24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3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897792" y="3621489"/>
            <a:ext cx="8245648" cy="13388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 rtl="0" eaLnBrk="1" hangingPunct="1"/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В 2008 году было введено 3 вида инструментов для сглаживания временн</a:t>
            </a:r>
            <a:r>
              <a:rPr lang="ru-RU" sz="16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о</a:t>
            </a: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го разрыва между </a:t>
            </a:r>
            <a:r>
              <a:rPr lang="ru-RU" sz="1600" dirty="0"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поступлением </a:t>
            </a: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и оттоком денежных средств в течение месяца. См. «</a:t>
            </a: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Положение о финансировании через денежный рынок операций с наличными средствами»</a:t>
            </a:r>
          </a:p>
          <a:p>
            <a:pPr lvl="1" algn="l" rtl="0"/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Запись об операциях с наличными денежными средствами </a:t>
            </a:r>
          </a:p>
          <a:p>
            <a:pPr lvl="1" algn="l" rtl="0"/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Повторное открытие с обязательством или повторной покупкой </a:t>
            </a:r>
          </a:p>
          <a:p>
            <a:pPr lvl="1" algn="l" rtl="0"/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Депозитный аукцион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443" y="5488137"/>
            <a:ext cx="82456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/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Срок погашения инструментов не более 30 дней.</a:t>
            </a:r>
          </a:p>
        </p:txBody>
      </p:sp>
    </p:spTree>
    <p:extLst>
      <p:ext uri="{BB962C8B-B14F-4D97-AF65-F5344CB8AC3E}">
        <p14:creationId xmlns:p14="http://schemas.microsoft.com/office/powerpoint/2010/main" val="281624407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13" y="236831"/>
            <a:ext cx="8915400" cy="778098"/>
          </a:xfrm>
          <a:effectLst/>
        </p:spPr>
        <p:txBody>
          <a:bodyPr/>
          <a:lstStyle/>
          <a:p>
            <a:pPr rtl="0"/>
            <a:r>
              <a:rPr lang="ru-RU" sz="3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Инвестирование резерва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effectLst/>
        </p:spPr>
        <p:txBody>
          <a:bodyPr/>
          <a:lstStyle/>
          <a:p>
            <a:pPr marL="0" indent="0">
              <a:buNone/>
            </a:pPr>
            <a:r>
              <a:rPr lang="tr-TR" sz="1800">
                <a:effectLst/>
                <a:latin typeface="Calibri" panose="020F0502020204030204" pitchFamily="34" charset="0"/>
              </a:rPr>
              <a:t>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544" y="1445885"/>
            <a:ext cx="385604" cy="398939"/>
            <a:chOff x="2146300" y="2165350"/>
            <a:chExt cx="550863" cy="569913"/>
          </a:xfrm>
          <a:effectLst/>
        </p:grpSpPr>
        <p:grpSp>
          <p:nvGrpSpPr>
            <p:cNvPr id="5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975382" y="1388253"/>
            <a:ext cx="785672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 rtl="0" eaLnBrk="1" hangingPunct="1"/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Резерв хранится в Центральном банке в соответствии с Протоколом о вознаграждении, заключенным между Казначейством и Банком.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5598" y="2926685"/>
            <a:ext cx="385604" cy="398939"/>
            <a:chOff x="2146300" y="2165350"/>
            <a:chExt cx="550863" cy="569913"/>
          </a:xfrm>
          <a:effectLst/>
        </p:grpSpPr>
        <p:grpSp>
          <p:nvGrpSpPr>
            <p:cNvPr id="12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14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3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03429" y="4365104"/>
            <a:ext cx="385604" cy="398939"/>
            <a:chOff x="2146300" y="2165350"/>
            <a:chExt cx="550863" cy="569913"/>
          </a:xfrm>
          <a:effectLst/>
        </p:grpSpPr>
        <p:grpSp>
          <p:nvGrpSpPr>
            <p:cNvPr id="17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19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8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TextBox 60"/>
          <p:cNvSpPr txBox="1"/>
          <p:nvPr/>
        </p:nvSpPr>
        <p:spPr>
          <a:xfrm>
            <a:off x="892884" y="2851834"/>
            <a:ext cx="808185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>
                <a:effectLst/>
              </a:defRPr>
            </a:defPPr>
            <a:lvl1pPr>
              <a:defRPr>
                <a:effectLst/>
                <a:latin typeface="Calibri" panose="020F0502020204030204" pitchFamily="34" charset="0"/>
              </a:defRPr>
            </a:lvl1pPr>
          </a:lstStyle>
          <a:p>
            <a:pPr algn="just" rtl="0" eaLnBrk="1" hangingPunct="1"/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Вознаграждение на остаток средств начисляется автоматически ежедневно согласно установленной ставке (ставка репо за 1 неделю) и проценты начисляются на каждое следующее утро.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2884" y="4148487"/>
            <a:ext cx="82456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 rtl="0"/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Валютные остатки также оплачиваются ежедневно по рыночному курсу (курс BIS для USD, EUR и GBP- Токийская ставка репо для JPY), а проценты начисляются в начале следующего месяца.</a:t>
            </a:r>
          </a:p>
        </p:txBody>
      </p:sp>
    </p:spTree>
    <p:extLst>
      <p:ext uri="{BB962C8B-B14F-4D97-AF65-F5344CB8AC3E}">
        <p14:creationId xmlns:p14="http://schemas.microsoft.com/office/powerpoint/2010/main" val="12329460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661" y="2661115"/>
            <a:ext cx="6950569" cy="1362075"/>
          </a:xfrm>
          <a:effectLst/>
        </p:spPr>
        <p:txBody>
          <a:bodyPr/>
          <a:lstStyle/>
          <a:p>
            <a:pPr rtl="0"/>
            <a:r>
              <a:rPr lang="ru-RU" sz="4000" b="1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концепциЯ</a:t>
            </a:r>
            <a:r>
              <a:rPr lang="ru-RU" sz="4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резерва наличности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27584" y="2618252"/>
            <a:ext cx="826295" cy="854870"/>
            <a:chOff x="2146300" y="2165350"/>
            <a:chExt cx="550863" cy="569913"/>
          </a:xfrm>
          <a:effectLst/>
        </p:grpSpPr>
        <p:grpSp>
          <p:nvGrpSpPr>
            <p:cNvPr id="4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8" name="Picture 34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</a:endParaRPr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7"/>
            <p:cNvSpPr txBox="1">
              <a:spLocks noChangeArrowheads="1"/>
            </p:cNvSpPr>
            <p:nvPr/>
          </p:nvSpPr>
          <p:spPr>
            <a:xfrm>
              <a:off x="2204821" y="2193925"/>
              <a:ext cx="435410" cy="467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ru-RU" sz="4000" b="1" i="0" u="none" strike="noStrike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14213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27777"/>
            <a:ext cx="7416824" cy="1713682"/>
          </a:xfrm>
          <a:effectLst/>
        </p:spPr>
        <p:txBody>
          <a:bodyPr/>
          <a:lstStyle/>
          <a:p>
            <a:pPr rtl="0"/>
            <a:r>
              <a:rPr lang="ru-RU" sz="3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ОПЫТ ДРУГИХ стран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7584" y="2618252"/>
            <a:ext cx="826295" cy="854870"/>
            <a:chOff x="2146300" y="2165350"/>
            <a:chExt cx="550863" cy="569913"/>
          </a:xfrm>
          <a:effectLst/>
        </p:grpSpPr>
        <p:grpSp>
          <p:nvGrpSpPr>
            <p:cNvPr id="5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8" name="Picture 34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</a:endParaRPr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7"/>
            <p:cNvSpPr txBox="1">
              <a:spLocks noChangeArrowheads="1"/>
            </p:cNvSpPr>
            <p:nvPr/>
          </p:nvSpPr>
          <p:spPr>
            <a:xfrm>
              <a:off x="2204821" y="2193926"/>
              <a:ext cx="435410" cy="467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ru-RU" sz="4000" b="1" i="0" u="none" strike="noStrike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39837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ru-RU" sz="3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Причины и цели поддержания резерва ликвидности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42484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79"/>
            <a:ext cx="3816424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916832"/>
            <a:ext cx="309944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1600" b="1" u="sng" dirty="0">
                <a:highlight>
                  <a:srgbClr val="000000">
                    <a:alpha val="0"/>
                  </a:srgbClr>
                </a:highlight>
                <a:latin typeface="Calibri"/>
              </a:rPr>
              <a:t>Причины</a:t>
            </a:r>
            <a:endParaRPr lang="ru-RU" sz="1600" b="1" i="0" u="sng" strike="noStrike" dirty="0"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926528"/>
            <a:ext cx="309944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1600" b="1" i="0" u="sng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Цели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5733256"/>
            <a:ext cx="3531920" cy="7627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105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Источник: Аналитическая записка о результатах опроса ОЭСР на тему применения резерва ликвидности, Министерство финансов Турции, 2011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394" y="2691195"/>
            <a:ext cx="950274" cy="430887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ts val="900"/>
              </a:spcBef>
            </a:pPr>
            <a:r>
              <a:rPr lang="ru-RU" sz="50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Управление наличными денежными средствами и задолженностью</a:t>
            </a:r>
          </a:p>
          <a:p>
            <a:pPr algn="r">
              <a:spcBef>
                <a:spcPts val="900"/>
              </a:spcBef>
            </a:pPr>
            <a:endParaRPr lang="en-US" sz="550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394" y="3179351"/>
            <a:ext cx="950274" cy="353943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ts val="900"/>
              </a:spcBef>
            </a:pPr>
            <a:r>
              <a:rPr lang="ru-RU" sz="50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Управление только наличными денежными средствами</a:t>
            </a:r>
          </a:p>
          <a:p>
            <a:pPr algn="r">
              <a:spcBef>
                <a:spcPts val="900"/>
              </a:spcBef>
            </a:pPr>
            <a:endParaRPr lang="en-US" sz="550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394" y="3616164"/>
            <a:ext cx="950274" cy="276999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ts val="900"/>
              </a:spcBef>
            </a:pPr>
            <a:r>
              <a:rPr lang="ru-RU" sz="50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Прочее</a:t>
            </a:r>
          </a:p>
          <a:p>
            <a:pPr algn="r">
              <a:spcBef>
                <a:spcPts val="900"/>
              </a:spcBef>
            </a:pPr>
            <a:endParaRPr lang="en-US" sz="550" b="1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13" y="4038600"/>
            <a:ext cx="950274" cy="76944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ts val="900"/>
              </a:spcBef>
            </a:pPr>
            <a:r>
              <a:rPr lang="ru-RU" sz="50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Управление только </a:t>
            </a:r>
            <a:r>
              <a:rPr lang="ru-RU" sz="500" dirty="0">
                <a:highlight>
                  <a:srgbClr val="000000">
                    <a:alpha val="0"/>
                  </a:srgbClr>
                </a:highlight>
              </a:rPr>
              <a:t>долгом</a:t>
            </a:r>
            <a:endParaRPr lang="en-US" sz="55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572000"/>
            <a:ext cx="950274" cy="205946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>
              <a:spcBef>
                <a:spcPts val="900"/>
              </a:spcBef>
            </a:pPr>
            <a:r>
              <a:rPr lang="ru-RU" sz="50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Количество стран</a:t>
            </a:r>
          </a:p>
          <a:p>
            <a:pPr>
              <a:spcBef>
                <a:spcPts val="900"/>
              </a:spcBef>
            </a:pPr>
            <a:endParaRPr lang="en-US" sz="100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3265" y="2606370"/>
            <a:ext cx="735549" cy="369332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ct val="0"/>
              </a:spcBef>
            </a:pPr>
            <a:r>
              <a:rPr lang="ru-RU" sz="600" b="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Управление рисками</a:t>
            </a:r>
            <a:br>
              <a:rPr lang="ru-RU" sz="600" b="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</a:br>
            <a:r>
              <a:rPr lang="ru-RU" sz="600" b="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 рефинансирования</a:t>
            </a:r>
          </a:p>
          <a:p>
            <a:pPr algn="r">
              <a:spcBef>
                <a:spcPct val="0"/>
              </a:spcBef>
            </a:pPr>
            <a:endParaRPr lang="en-US" sz="600" dirty="0"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3069684"/>
            <a:ext cx="900000" cy="360000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ct val="0"/>
              </a:spcBef>
            </a:pPr>
            <a:r>
              <a:rPr lang="ru-RU" sz="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Краткосрочная волатильность</a:t>
            </a:r>
            <a:br>
              <a:rPr lang="ru-RU" sz="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ru-RU" sz="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спроса на аукционах облигаций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33338" y="3551557"/>
            <a:ext cx="805469" cy="274594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ct val="0"/>
              </a:spcBef>
            </a:pPr>
            <a:r>
              <a:rPr lang="ru-RU" sz="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Усиление доверия рынка</a:t>
            </a:r>
          </a:p>
          <a:p>
            <a:pPr algn="r">
              <a:spcBef>
                <a:spcPct val="0"/>
              </a:spcBef>
            </a:pPr>
            <a:endParaRPr lang="en-US" sz="600" dirty="0"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6995" y="4081654"/>
            <a:ext cx="805469" cy="183063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ct val="0"/>
              </a:spcBef>
            </a:pPr>
            <a:r>
              <a:rPr lang="ru-RU" sz="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Прочие</a:t>
            </a:r>
          </a:p>
          <a:p>
            <a:pPr algn="r">
              <a:spcBef>
                <a:spcPct val="0"/>
              </a:spcBef>
            </a:pPr>
            <a:endParaRPr lang="en-US" sz="600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4648199"/>
            <a:ext cx="950274" cy="180000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>
              <a:spcBef>
                <a:spcPts val="900"/>
              </a:spcBef>
            </a:pPr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Количество стран</a:t>
            </a:r>
          </a:p>
        </p:txBody>
      </p:sp>
    </p:spTree>
    <p:extLst>
      <p:ext uri="{BB962C8B-B14F-4D97-AF65-F5344CB8AC3E}">
        <p14:creationId xmlns:p14="http://schemas.microsoft.com/office/powerpoint/2010/main" val="28597666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ru-RU" sz="3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Модели и методы, используемые для определения буфера ликвидности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713668"/>
            <a:ext cx="30994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1400" b="1" i="0" u="sng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Модели, используемые для определения буфера ликвидности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320" y="1712153"/>
            <a:ext cx="30994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1400" b="1" i="0" u="sng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Методы определения валютной структуры резерва ликвидности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5733256"/>
            <a:ext cx="3531920" cy="7627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11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Источник: Аналитическая записка о результатах опроса ОЭСР на тему применения резерва ликвидности, Министерство финансов Турции, 2011 год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62200"/>
            <a:ext cx="4343400" cy="2743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" name="9 Resim"/>
          <p:cNvPicPr/>
          <p:nvPr/>
        </p:nvPicPr>
        <p:blipFill>
          <a:blip r:embed="rId3"/>
          <a:stretch>
            <a:fillRect/>
          </a:stretch>
        </p:blipFill>
        <p:spPr>
          <a:xfrm>
            <a:off x="4953000" y="2362200"/>
            <a:ext cx="3962400" cy="2743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45075" y="2590800"/>
            <a:ext cx="1754353" cy="541561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ts val="900"/>
              </a:spcBef>
            </a:pPr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Модели управления активами и пассивами (сопоставление денежных потоков и т.д.)</a:t>
            </a:r>
          </a:p>
          <a:p>
            <a:pPr>
              <a:spcBef>
                <a:spcPts val="900"/>
              </a:spcBef>
            </a:pPr>
            <a:endParaRPr lang="en-US" sz="700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3322" y="3226670"/>
            <a:ext cx="1754353" cy="106787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ts val="900"/>
              </a:spcBef>
            </a:pPr>
            <a:r>
              <a:rPr lang="ru-RU" sz="7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Анализ затрат и выгод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5075" y="3695595"/>
            <a:ext cx="1754353" cy="541561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ts val="900"/>
              </a:spcBef>
            </a:pPr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Показатели, такие как профиль погашения государственного долга, профиль торговых потоков</a:t>
            </a:r>
          </a:p>
          <a:p>
            <a:pPr>
              <a:spcBef>
                <a:spcPts val="900"/>
              </a:spcBef>
            </a:pPr>
            <a:endParaRPr lang="en-US" sz="70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3322" y="4295670"/>
            <a:ext cx="1754353" cy="327988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ts val="900"/>
              </a:spcBef>
            </a:pPr>
            <a:r>
              <a:rPr lang="ru-RU" sz="7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Прочие</a:t>
            </a:r>
          </a:p>
          <a:p>
            <a:pPr algn="r">
              <a:spcBef>
                <a:spcPts val="900"/>
              </a:spcBef>
            </a:pPr>
            <a:endParaRPr lang="en-US" sz="70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5950" y="4892675"/>
            <a:ext cx="1754353" cy="106787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>
              <a:spcBef>
                <a:spcPts val="900"/>
              </a:spcBef>
            </a:pPr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Количество стран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8974" y="2536505"/>
            <a:ext cx="2022638" cy="323165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>
              <a:spcBef>
                <a:spcPts val="900"/>
              </a:spcBef>
            </a:pPr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Показатели, такие как профиль погашения долга, резерв наличных средств / коэффициент погашения задолженности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248" y="3429000"/>
            <a:ext cx="1754353" cy="106787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ts val="900"/>
              </a:spcBef>
            </a:pPr>
            <a:r>
              <a:rPr lang="ru-RU" sz="7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Прочие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3753303"/>
            <a:ext cx="1983181" cy="320360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ts val="900"/>
              </a:spcBef>
            </a:pPr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Аналитические модели (модели на основе волатильности, анализе трендов и т.д.)</a:t>
            </a:r>
            <a:b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endParaRPr lang="ru-RU" sz="7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4239188"/>
            <a:ext cx="963930" cy="180000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ts val="900"/>
              </a:spcBef>
            </a:pPr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Анализ затрат и выгод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0800" y="4784953"/>
            <a:ext cx="1754353" cy="106787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>
              <a:spcBef>
                <a:spcPts val="900"/>
              </a:spcBef>
            </a:pPr>
            <a:r>
              <a:rPr lang="ru-RU" sz="7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Количество стран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68132" y="3047330"/>
            <a:ext cx="1293480" cy="106787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>
              <a:spcBef>
                <a:spcPts val="900"/>
              </a:spcBef>
            </a:pPr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Анализ сценария</a:t>
            </a:r>
          </a:p>
        </p:txBody>
      </p:sp>
    </p:spTree>
    <p:extLst>
      <p:ext uri="{BB962C8B-B14F-4D97-AF65-F5344CB8AC3E}">
        <p14:creationId xmlns:p14="http://schemas.microsoft.com/office/powerpoint/2010/main" val="161952104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effectLst/>
        </p:spPr>
        <p:txBody>
          <a:bodyPr/>
          <a:lstStyle/>
          <a:p>
            <a:pPr rtl="0"/>
            <a:r>
              <a:rPr lang="ru-RU" sz="3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Резерв наличности - примеры стран-I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6275043"/>
            <a:ext cx="511768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indent="0" rtl="0">
              <a:buNone/>
            </a:pPr>
            <a:r>
              <a:rPr lang="ru-RU" sz="700" b="0" i="1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Источники: (1) Филиппины, "Улучшение управления денежными средствами", Отчет миссии ТП МВФ, 2014 г </a:t>
            </a:r>
          </a:p>
          <a:p>
            <a:pPr marL="0" indent="0" rtl="0">
              <a:buNone/>
            </a:pPr>
            <a:r>
              <a:rPr lang="ru-RU" sz="700" b="0" i="1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(2) Целевой резерв денежных средств, анализ коллегиальных групп рынка государственных облигаций, 2014 г.</a:t>
            </a:r>
          </a:p>
          <a:p>
            <a:pPr lvl="2"/>
            <a:endParaRPr lang="tr-TR" sz="700" i="1" dirty="0">
              <a:effectLst/>
            </a:endParaRPr>
          </a:p>
          <a:p>
            <a:endParaRPr lang="tr-TR" sz="700" dirty="0">
              <a:effectLst/>
            </a:endParaRPr>
          </a:p>
        </p:txBody>
      </p:sp>
      <p:pic>
        <p:nvPicPr>
          <p:cNvPr id="7172" name="Picture 4" descr="moroccan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2" y="4734769"/>
            <a:ext cx="365760" cy="243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theodora.com/flags/br-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43" y="1775907"/>
            <a:ext cx="344898" cy="2299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lag of Urugu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5" y="4164456"/>
            <a:ext cx="336396" cy="27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Flag of Ita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9" y="3199137"/>
            <a:ext cx="332469" cy="2298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Flag of Hung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0" y="5479784"/>
            <a:ext cx="355610" cy="2370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0040" y="1677274"/>
            <a:ext cx="7551952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/>
            <a:r>
              <a:rPr lang="ru-RU" sz="1600" b="1" i="0" u="sng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Бразилия:</a:t>
            </a:r>
            <a:r>
              <a:rPr lang="ru-RU" sz="1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6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Пруденциальный</a:t>
            </a: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запас ликвидности для не менее 3 месяцев обслуживания долга (основной долг плюс проценты). Еще один резерв в иностранной конвертируемой валюте сохраняется исключительно для выплаты внешнего долга федерального правительства, эквивалентного сумме, необходимой для выплаты внешнего долга в размере не менее 12 месяцев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0754" y="3000713"/>
            <a:ext cx="7551952" cy="13542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/>
            <a:r>
              <a:rPr lang="ru-RU" sz="1600" b="1" i="0" u="sng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Италия:</a:t>
            </a:r>
            <a:r>
              <a:rPr lang="ru-RU" sz="1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Юридическое требование, чтобы казначейские остатки в центральном банке составляли не менее 10 миллиардов евро, действовавшее до конца 2011 года, было заменено требованием об инвестировании в банковскую систему любого излишка, превышающего 1 миллиард евро.</a:t>
            </a:r>
          </a:p>
          <a:p>
            <a:pPr algn="l"/>
            <a:endParaRPr lang="tr-TR" sz="16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0754" y="4074361"/>
            <a:ext cx="7263633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rtl="0"/>
            <a:r>
              <a:rPr lang="ru-RU" sz="1600" b="1" i="0" u="sng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Уругвай:</a:t>
            </a:r>
            <a:r>
              <a:rPr lang="ru-RU" sz="1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Целевой показатель эквивалентный годовой сумме обслуживания долга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0040" y="4657460"/>
            <a:ext cx="7263633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/>
            <a:r>
              <a:rPr lang="ru-RU" sz="1600" b="1" i="0" u="sng" strike="noStrike" dirty="0" err="1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Морокко</a:t>
            </a:r>
            <a:r>
              <a:rPr lang="ru-RU" sz="1600" b="1" i="0" u="sng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  <a:r>
              <a:rPr lang="ru-RU" sz="1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Номинальный целевой показатель, эквивалентный </a:t>
            </a:r>
            <a:r>
              <a:rPr lang="ru-RU" sz="1600" dirty="0">
                <a:highlight>
                  <a:srgbClr val="000000">
                    <a:alpha val="0"/>
                  </a:srgbClr>
                </a:highlight>
                <a:latin typeface="Calibri"/>
              </a:rPr>
              <a:t>1% совокупных</a:t>
            </a: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доходов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0040" y="5301358"/>
            <a:ext cx="7840273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0"/>
            <a:r>
              <a:rPr lang="ru-RU" sz="1600" b="1" i="0" u="sng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Венгрия:</a:t>
            </a:r>
            <a:r>
              <a:rPr lang="ru-RU" sz="1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Резерв безопасности рассчитывается с учетом неблагоприятных рыночных условий и предполагаемого времени, необходимого для возвращения рынков в нормальное состояние </a:t>
            </a:r>
          </a:p>
        </p:txBody>
      </p:sp>
    </p:spTree>
    <p:extLst>
      <p:ext uri="{BB962C8B-B14F-4D97-AF65-F5344CB8AC3E}">
        <p14:creationId xmlns:p14="http://schemas.microsoft.com/office/powerpoint/2010/main" val="404495348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ru-RU" sz="3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Резерв наличности - примеры стран-II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6172200"/>
            <a:ext cx="694798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800" b="0" i="1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Источник: </a:t>
            </a:r>
            <a:r>
              <a:rPr lang="ru-RU" sz="800" i="1" dirty="0">
                <a:highlight>
                  <a:srgbClr val="000000">
                    <a:alpha val="0"/>
                  </a:srgbClr>
                </a:highlight>
              </a:rPr>
              <a:t>интернет-сайт PEMPAL (https</a:t>
            </a:r>
            <a:r>
              <a:rPr lang="ru-RU" sz="800" b="0" i="1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://www.pempal.org/events/pempal-tcop-thematic-group-meeting-cash-management)</a:t>
            </a:r>
          </a:p>
          <a:p>
            <a:pPr lvl="2"/>
            <a:endParaRPr lang="tr-TR" sz="800" i="1" dirty="0">
              <a:effectLst/>
            </a:endParaRPr>
          </a:p>
          <a:p>
            <a:endParaRPr lang="tr-TR" sz="80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5F9CA6-209C-4760-B3CD-BEB73DB709D3}"/>
              </a:ext>
            </a:extLst>
          </p:cNvPr>
          <p:cNvSpPr txBox="1"/>
          <p:nvPr/>
        </p:nvSpPr>
        <p:spPr>
          <a:xfrm>
            <a:off x="1264596" y="5188641"/>
            <a:ext cx="307880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Примечание: данные на 2016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01313"/>
              </p:ext>
            </p:extLst>
          </p:nvPr>
        </p:nvGraphicFramePr>
        <p:xfrm>
          <a:off x="1295400" y="1503222"/>
          <a:ext cx="6139627" cy="3373578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883561">
                  <a:extLst>
                    <a:ext uri="{9D8B030D-6E8A-4147-A177-3AD203B41FA5}">
                      <a16:colId xmlns:a16="http://schemas.microsoft.com/office/drawing/2014/main" val="1658812810"/>
                    </a:ext>
                  </a:extLst>
                </a:gridCol>
                <a:gridCol w="2059303">
                  <a:extLst>
                    <a:ext uri="{9D8B030D-6E8A-4147-A177-3AD203B41FA5}">
                      <a16:colId xmlns:a16="http://schemas.microsoft.com/office/drawing/2014/main" val="1877712027"/>
                    </a:ext>
                  </a:extLst>
                </a:gridCol>
                <a:gridCol w="2196763">
                  <a:extLst>
                    <a:ext uri="{9D8B030D-6E8A-4147-A177-3AD203B41FA5}">
                      <a16:colId xmlns:a16="http://schemas.microsoft.com/office/drawing/2014/main" val="2685040689"/>
                    </a:ext>
                  </a:extLst>
                </a:gridCol>
              </a:tblGrid>
              <a:tr h="231241"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1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Среднесуточный остаток на едином казначейском счете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737700"/>
                  </a:ext>
                </a:extLst>
              </a:tr>
              <a:tr h="474727"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1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Страна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1" i="1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Фактическое среднее значение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1" i="1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Среднее значение в% от общего дохода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91370"/>
                  </a:ext>
                </a:extLst>
              </a:tr>
              <a:tr h="231241"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1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Албания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0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9 миллиардов LEK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F9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0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2% годовых доходов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13276"/>
                  </a:ext>
                </a:extLst>
              </a:tr>
              <a:tr h="474727"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1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Беларусь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0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800 миллиардов BYR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F9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0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150% среднедневных поступлений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29263"/>
                  </a:ext>
                </a:extLst>
              </a:tr>
              <a:tr h="293992"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1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Хорватия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0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около 930 млн. HRK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F9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0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0,8% годовых дохода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566965"/>
                  </a:ext>
                </a:extLst>
              </a:tr>
              <a:tr h="231241"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1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Грузия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0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400 млн. GEL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F9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0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4% годовых доходов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727568"/>
                  </a:ext>
                </a:extLst>
              </a:tr>
              <a:tr h="431202"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1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Республика Кыргызстан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0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9 800.0 млн. сом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F9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0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7% годовых доходов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778450"/>
                  </a:ext>
                </a:extLst>
              </a:tr>
              <a:tr h="474727"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1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Молдова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0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1500.0 млн. лей. / 74.6 млн. USD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F9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0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более 1000% ежедневных поступлений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798976"/>
                  </a:ext>
                </a:extLst>
              </a:tr>
              <a:tr h="231241"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1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Черногория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0" i="0" u="none" strike="noStrik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1,00 млн €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F9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440830"/>
                  </a:ext>
                </a:extLst>
              </a:tr>
              <a:tr h="289179"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1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Таджикистан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0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500 млн. </a:t>
                      </a:r>
                      <a:r>
                        <a:rPr lang="ru-RU" sz="1400" b="0" i="0" u="none" strike="noStrike" dirty="0" err="1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сомони</a:t>
                      </a:r>
                      <a:endParaRPr lang="ru-RU" sz="1400" b="0" i="0" u="none" strike="noStrike" dirty="0"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F9"/>
                    </a:solidFill>
                  </a:tcPr>
                </a:tc>
                <a:tc>
                  <a:txBody>
                    <a:bodyPr/>
                    <a:lstStyle/>
                    <a:p>
                      <a:pPr marL="36000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b="0" i="0" u="none" strike="noStrike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/>
                          <a:cs typeface="Times New Roman"/>
                        </a:rPr>
                        <a:t>2,7% годовых доходов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64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98787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8" name="Title 1"/>
          <p:cNvSpPr txBox="1"/>
          <p:nvPr/>
        </p:nvSpPr>
        <p:spPr>
          <a:xfrm>
            <a:off x="228600" y="762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5200" b="1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/>
                <a:latin typeface="Arial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/>
                <a:latin typeface="Arial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/>
                <a:latin typeface="Arial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/>
                <a:latin typeface="Arial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/>
                <a:latin typeface="Arial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/>
                <a:latin typeface="Arial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/>
                <a:latin typeface="Arial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/>
                <a:latin typeface="Arial"/>
              </a:defRPr>
            </a:lvl9pPr>
          </a:lstStyle>
          <a:p>
            <a:pPr algn="l" rtl="0"/>
            <a:r>
              <a:rPr lang="ru-RU" sz="4400" b="1" i="0" u="none" strike="noStrike" kern="0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Список источников</a:t>
            </a:r>
          </a:p>
        </p:txBody>
      </p:sp>
      <p:grpSp>
        <p:nvGrpSpPr>
          <p:cNvPr id="9" name="Group 3"/>
          <p:cNvGrpSpPr/>
          <p:nvPr/>
        </p:nvGrpSpPr>
        <p:grpSpPr>
          <a:xfrm>
            <a:off x="467544" y="1445885"/>
            <a:ext cx="385604" cy="398939"/>
            <a:chOff x="2146300" y="2165350"/>
            <a:chExt cx="550863" cy="569913"/>
          </a:xfrm>
          <a:effectLst/>
        </p:grpSpPr>
        <p:grpSp>
          <p:nvGrpSpPr>
            <p:cNvPr id="10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12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1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Dikdörtgen 6"/>
          <p:cNvSpPr/>
          <p:nvPr/>
        </p:nvSpPr>
        <p:spPr>
          <a:xfrm>
            <a:off x="915053" y="1466133"/>
            <a:ext cx="8009001" cy="461664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 rtl="0"/>
            <a:r>
              <a:rPr lang="ru-RU" sz="1400" b="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«Аналитическая записка о результатах опроса ОЭСР на тему применения резерва ликвидности», Министерство финансов Турции, 2011.</a:t>
            </a:r>
          </a:p>
          <a:p>
            <a:pPr algn="l"/>
            <a:endParaRPr lang="tr-TR" sz="1400" dirty="0">
              <a:effectLst/>
            </a:endParaRPr>
          </a:p>
          <a:p>
            <a:pPr algn="l"/>
            <a:endParaRPr lang="tr-TR" sz="1400" dirty="0">
              <a:effectLst/>
            </a:endParaRPr>
          </a:p>
          <a:p>
            <a:pPr algn="l" rtl="0"/>
            <a:r>
              <a:rPr lang="ru-RU" sz="14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</a:rPr>
              <a:t>Уилльямс</a:t>
            </a:r>
            <a:r>
              <a:rPr lang="ru-RU" sz="1400" b="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, M. «</a:t>
            </a:r>
            <a:r>
              <a:rPr lang="ru-RU" sz="14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</a:rPr>
              <a:t>Таргетирование</a:t>
            </a:r>
            <a:r>
              <a:rPr lang="ru-RU" sz="1400" b="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 денежной массы: резерв наличных денежных средств», Заседание PEMPAL TCOP, Анкара, 2016 (см. материалы 2 дня)</a:t>
            </a:r>
          </a:p>
          <a:p>
            <a:pPr algn="l"/>
            <a:endParaRPr lang="tr-TR" sz="1400" dirty="0">
              <a:effectLst/>
            </a:endParaRPr>
          </a:p>
          <a:p>
            <a:pPr algn="l"/>
            <a:endParaRPr lang="tr-TR" sz="1400" dirty="0">
              <a:effectLst/>
            </a:endParaRPr>
          </a:p>
          <a:p>
            <a:pPr algn="l" rtl="0"/>
            <a:r>
              <a:rPr lang="ru-RU" sz="1400" b="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«Таргетирование буфера ликвидности, анализ исследования группы компаний-партнеров, участников рынка государственных облигаций», (</a:t>
            </a:r>
            <a:r>
              <a:rPr lang="ru-RU" sz="1400" b="0" i="1" u="none" strike="noStrike" dirty="0">
                <a:effectLst/>
                <a:highlight>
                  <a:srgbClr val="000000">
                    <a:alpha val="0"/>
                  </a:srgbClr>
                </a:highlight>
                <a:hlinkClick r:id="rId4"/>
              </a:rPr>
              <a:t>http://pubdocs.worldbank.org/en/361801442253296095/FS-Gemloc-PGD-May-6-2014-Survey-Analysis.pdf</a:t>
            </a:r>
            <a:r>
              <a:rPr lang="ru-RU" sz="1400" b="0" i="1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), </a:t>
            </a:r>
            <a:r>
              <a:rPr lang="ru-RU" sz="1400" b="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2014.</a:t>
            </a:r>
          </a:p>
          <a:p>
            <a:pPr algn="l"/>
            <a:endParaRPr lang="tr-TR" sz="1400" dirty="0">
              <a:effectLst/>
            </a:endParaRPr>
          </a:p>
          <a:p>
            <a:pPr algn="l"/>
            <a:endParaRPr lang="tr-TR" sz="1400" dirty="0">
              <a:effectLst/>
            </a:endParaRPr>
          </a:p>
          <a:p>
            <a:pPr algn="l" rtl="0"/>
            <a:r>
              <a:rPr lang="ru-RU" sz="1400" b="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Тематический опрос КС по теме Единого казначейского счета в странах PEMPAL, веб-сайт PEMPAL, (</a:t>
            </a:r>
            <a:r>
              <a:rPr lang="ru-RU" sz="1400" b="0" i="1" u="none" strike="noStrike" dirty="0">
                <a:effectLst/>
                <a:highlight>
                  <a:srgbClr val="000000">
                    <a:alpha val="0"/>
                  </a:srgbClr>
                </a:highlight>
                <a:hlinkClick r:id="rId5"/>
              </a:rPr>
              <a:t>https://www.pempal.org/events/pempal-tcop-thematic-group-meeting-cash-management</a:t>
            </a:r>
            <a:r>
              <a:rPr lang="ru-RU" sz="1400" b="0" i="1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), </a:t>
            </a:r>
            <a:r>
              <a:rPr lang="ru-RU" sz="1400" b="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2016.</a:t>
            </a:r>
          </a:p>
          <a:p>
            <a:pPr algn="l"/>
            <a:endParaRPr lang="tr-TR" sz="1400" dirty="0">
              <a:effectLst/>
            </a:endParaRPr>
          </a:p>
          <a:p>
            <a:pPr algn="l" rtl="0"/>
            <a:r>
              <a:rPr lang="ru-RU" sz="14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</a:rPr>
              <a:t>Can</a:t>
            </a:r>
            <a:r>
              <a:rPr lang="ru-RU" sz="1400" b="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, B. «Влияние расширения </a:t>
            </a:r>
            <a:r>
              <a:rPr lang="ru-RU" sz="1400" b="0" i="0" u="none" strike="noStrike">
                <a:effectLst/>
                <a:highlight>
                  <a:srgbClr val="000000">
                    <a:alpha val="0"/>
                  </a:srgbClr>
                </a:highlight>
              </a:rPr>
              <a:t>охвата ЕКС </a:t>
            </a:r>
            <a:r>
              <a:rPr lang="ru-RU" sz="1400" b="0" i="0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на УГФ в Турции», Анкара, 2018.</a:t>
            </a:r>
          </a:p>
          <a:p>
            <a:pPr algn="l"/>
            <a:endParaRPr lang="tr-TR" sz="1400" dirty="0">
              <a:effectLst/>
            </a:endParaRPr>
          </a:p>
          <a:p>
            <a:pPr algn="l"/>
            <a:endParaRPr lang="tr-TR" sz="1400" dirty="0">
              <a:effectLst/>
            </a:endParaRPr>
          </a:p>
        </p:txBody>
      </p:sp>
      <p:grpSp>
        <p:nvGrpSpPr>
          <p:cNvPr id="15" name="Group 3"/>
          <p:cNvGrpSpPr/>
          <p:nvPr/>
        </p:nvGrpSpPr>
        <p:grpSpPr>
          <a:xfrm>
            <a:off x="463172" y="2456853"/>
            <a:ext cx="385604" cy="398939"/>
            <a:chOff x="2146300" y="2165350"/>
            <a:chExt cx="550863" cy="569913"/>
          </a:xfrm>
          <a:effectLst/>
        </p:grpSpPr>
        <p:grpSp>
          <p:nvGrpSpPr>
            <p:cNvPr id="16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1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7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3"/>
          <p:cNvGrpSpPr/>
          <p:nvPr/>
        </p:nvGrpSpPr>
        <p:grpSpPr>
          <a:xfrm>
            <a:off x="460582" y="3267176"/>
            <a:ext cx="385604" cy="398939"/>
            <a:chOff x="2146300" y="2165350"/>
            <a:chExt cx="550863" cy="569913"/>
          </a:xfrm>
          <a:effectLst/>
        </p:grpSpPr>
        <p:grpSp>
          <p:nvGrpSpPr>
            <p:cNvPr id="21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23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2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3"/>
          <p:cNvGrpSpPr/>
          <p:nvPr/>
        </p:nvGrpSpPr>
        <p:grpSpPr>
          <a:xfrm>
            <a:off x="522081" y="4521488"/>
            <a:ext cx="385604" cy="398939"/>
            <a:chOff x="2146300" y="2165350"/>
            <a:chExt cx="550863" cy="569913"/>
          </a:xfrm>
          <a:effectLst/>
        </p:grpSpPr>
        <p:grpSp>
          <p:nvGrpSpPr>
            <p:cNvPr id="26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2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7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3"/>
          <p:cNvGrpSpPr/>
          <p:nvPr/>
        </p:nvGrpSpPr>
        <p:grpSpPr>
          <a:xfrm>
            <a:off x="532039" y="5368460"/>
            <a:ext cx="385604" cy="398939"/>
            <a:chOff x="2146300" y="2165350"/>
            <a:chExt cx="550863" cy="569913"/>
          </a:xfrm>
          <a:effectLst/>
        </p:grpSpPr>
        <p:grpSp>
          <p:nvGrpSpPr>
            <p:cNvPr id="31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33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32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02869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106" y="138129"/>
            <a:ext cx="7391400" cy="1143000"/>
          </a:xfrm>
          <a:effectLst/>
        </p:spPr>
        <p:txBody>
          <a:bodyPr/>
          <a:lstStyle/>
          <a:p>
            <a:pPr rtl="0"/>
            <a:r>
              <a:rPr lang="ru-RU" sz="4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Политика в отношении</a:t>
            </a:r>
            <a:r>
              <a:rPr lang="ru-RU" dirty="0">
                <a:highlight>
                  <a:srgbClr val="000000">
                    <a:alpha val="0"/>
                  </a:srgbClr>
                </a:highlight>
                <a:latin typeface="Calibri"/>
              </a:rPr>
              <a:t> резерва наличности</a:t>
            </a:r>
            <a:endParaRPr lang="ru-RU" sz="4000" b="1" i="0" u="none" strike="noStrike" dirty="0"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>
          <a:xfrm>
            <a:off x="1447800" y="1741488"/>
            <a:ext cx="6381750" cy="109696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  <a:tileRect/>
          </a:gradFill>
          <a:ln w="25400">
            <a:solidFill>
              <a:srgbClr val="FEFFFF"/>
            </a:solidFill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>
          <a:xfrm>
            <a:off x="1450975" y="3324225"/>
            <a:ext cx="6380163" cy="9763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  <a:tileRect/>
          </a:gradFill>
          <a:ln w="25400">
            <a:solidFill>
              <a:srgbClr val="FEFFFF"/>
            </a:solidFill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>
          <a:xfrm>
            <a:off x="1457325" y="4860925"/>
            <a:ext cx="6381750" cy="9890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  <a:tileRect/>
          </a:gradFill>
          <a:ln w="25400">
            <a:solidFill>
              <a:srgbClr val="FEFFFF"/>
            </a:solidFill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pic>
        <p:nvPicPr>
          <p:cNvPr id="61446" name="Picture 6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63" y="1781175"/>
            <a:ext cx="646112" cy="552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7" name="Picture 7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8" y="3368675"/>
            <a:ext cx="647700" cy="549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63" y="4900613"/>
            <a:ext cx="647700" cy="549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9" name="AutoShape 9"/>
          <p:cNvSpPr>
            <a:spLocks noChangeArrowheads="1"/>
          </p:cNvSpPr>
          <p:nvPr/>
        </p:nvSpPr>
        <p:spPr>
          <a:xfrm>
            <a:off x="1914525" y="1524000"/>
            <a:ext cx="5554663" cy="43815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folHlink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>
          <a:xfrm>
            <a:off x="1914525" y="3124200"/>
            <a:ext cx="5554663" cy="43815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>
          <a:xfrm>
            <a:off x="1914525" y="4648200"/>
            <a:ext cx="5554663" cy="43815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>
          <a:xfrm>
            <a:off x="1639094" y="1889438"/>
            <a:ext cx="6005162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eaLnBrk="0" hangingPunct="0"/>
            <a:r>
              <a:rPr lang="ru-RU" sz="1100" b="1" i="0" u="none" strike="noStrike" dirty="0">
                <a:solidFill>
                  <a:srgbClr val="FE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 - Высоколиквидные активы, которые в период повышения рисков выступают мерой предосторожности и обеспечения достаточных средств для покрытия возможного  чистого ежедневного дефицита денежных средств центрального правительства (наличные денежные средства, кредитные линии, операции РЕПО, ассигнования международных финансовых институтов и т. д.) *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>
          <a:xfrm>
            <a:off x="1805782" y="3525159"/>
            <a:ext cx="577792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/>
            <a:r>
              <a:rPr lang="ru-RU" sz="1100" b="1" i="0" u="none" strike="noStrike" dirty="0">
                <a:solidFill>
                  <a:srgbClr val="FE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- Минимальный уровень остатков денежных средств, который должен быть гарантирован для удовлетворения ежедневных потребностей в денежных средствах, при любых обстоятельствах, с учетом наличия других ликвидных средств* *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>
          <a:xfrm>
            <a:off x="1816369" y="5120835"/>
            <a:ext cx="608779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eaLnBrk="0" hangingPunct="0"/>
            <a:r>
              <a:rPr lang="ru-RU" sz="1100" b="1" i="0" u="none" strike="noStrike" dirty="0">
                <a:solidFill>
                  <a:srgbClr val="FE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- Комплекс согласованных правил, процедур и методологий для выявления, определения, таргетирования, мониторинга, отчетности и инвестирования средств буфера ликвидности / резерва наличности</a:t>
            </a:r>
            <a:endParaRPr lang="ru-RU" sz="1100" b="0" i="0" u="none" strike="noStrike" dirty="0">
              <a:solidFill>
                <a:srgbClr val="FEFFFF"/>
              </a:solidFill>
              <a:effectLst/>
              <a:highlight>
                <a:srgbClr val="000000">
                  <a:alpha val="0"/>
                </a:srgbClr>
              </a:highlight>
              <a:latin typeface="Corbel"/>
              <a:cs typeface="Arial"/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>
          <a:xfrm>
            <a:off x="2281238" y="1512888"/>
            <a:ext cx="4827648" cy="29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lnSpc>
                <a:spcPct val="120000"/>
              </a:lnSpc>
            </a:pPr>
            <a:r>
              <a:rPr lang="ru-RU" sz="1200" b="1" i="0" u="none" strike="noStrike" dirty="0">
                <a:solidFill>
                  <a:srgbClr val="76B886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Буфер ликвидности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>
          <a:xfrm>
            <a:off x="2281238" y="3122613"/>
            <a:ext cx="4827648" cy="29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lnSpc>
                <a:spcPct val="120000"/>
              </a:lnSpc>
            </a:pPr>
            <a:r>
              <a:rPr lang="ru-RU" sz="1200" b="1" i="0" u="none" strike="noStrike" dirty="0">
                <a:solidFill>
                  <a:srgbClr val="4C9ED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Резерв наличности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>
          <a:xfrm>
            <a:off x="2281238" y="4648200"/>
            <a:ext cx="4827648" cy="29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lnSpc>
                <a:spcPct val="120000"/>
              </a:lnSpc>
            </a:pPr>
            <a:r>
              <a:rPr lang="ru-RU" sz="1200" b="1" i="0" u="none" strike="noStrike" dirty="0">
                <a:solidFill>
                  <a:srgbClr val="A4B3BC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Политика в отношении буфера ликвидности / резерва  наличности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4572000" y="5997637"/>
            <a:ext cx="434149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800" i="1" dirty="0">
                <a:highlight>
                  <a:srgbClr val="000000">
                    <a:alpha val="0"/>
                  </a:srgbClr>
                </a:highlight>
              </a:rPr>
              <a:t>И</a:t>
            </a:r>
            <a:r>
              <a:rPr lang="ru-RU" sz="800" b="0" i="1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сточники: * Аналитическая записка о результатах опроса ОЭСР  </a:t>
            </a:r>
            <a:r>
              <a:rPr lang="ru-RU" sz="800" i="1" dirty="0">
                <a:highlight>
                  <a:srgbClr val="000000">
                    <a:alpha val="0"/>
                  </a:srgbClr>
                </a:highlight>
              </a:rPr>
              <a:t>о </a:t>
            </a:r>
            <a:r>
              <a:rPr lang="ru-RU" sz="800" b="0" i="1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применении резерва ликвидности, министерство финансов Турции, 2011 год</a:t>
            </a:r>
          </a:p>
          <a:p>
            <a:pPr rtl="0"/>
            <a:r>
              <a:rPr lang="ru-RU" sz="800" b="0" i="1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* * </a:t>
            </a:r>
            <a:r>
              <a:rPr lang="ru-RU" sz="800" b="0" i="1" u="none" strike="noStrike" dirty="0" err="1">
                <a:effectLst/>
                <a:highlight>
                  <a:srgbClr val="000000">
                    <a:alpha val="0"/>
                  </a:srgbClr>
                </a:highlight>
              </a:rPr>
              <a:t>Уилльямс</a:t>
            </a:r>
            <a:r>
              <a:rPr lang="ru-RU" sz="800" b="0" i="1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, M. «</a:t>
            </a:r>
            <a:r>
              <a:rPr lang="ru-RU" sz="800" b="0" i="1" u="none" strike="noStrike" dirty="0" err="1">
                <a:effectLst/>
                <a:highlight>
                  <a:srgbClr val="000000">
                    <a:alpha val="0"/>
                  </a:srgbClr>
                </a:highlight>
              </a:rPr>
              <a:t>Таргетирование</a:t>
            </a:r>
            <a:r>
              <a:rPr lang="ru-RU" sz="800" b="0" i="1" u="none" strike="noStrike" dirty="0">
                <a:effectLst/>
                <a:highlight>
                  <a:srgbClr val="000000">
                    <a:alpha val="0"/>
                  </a:srgbClr>
                </a:highlight>
              </a:rPr>
              <a:t> денежной массы: резерв наличных денежных средств», Заседание PEMPAL TCOP, Анкара, 2016</a:t>
            </a:r>
          </a:p>
          <a:p>
            <a:endParaRPr lang="tr-TR" sz="8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88741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295" y="139721"/>
            <a:ext cx="7391400" cy="1143000"/>
          </a:xfrm>
          <a:effectLst/>
        </p:spPr>
        <p:txBody>
          <a:bodyPr/>
          <a:lstStyle/>
          <a:p>
            <a:pPr rtl="0"/>
            <a:r>
              <a:rPr lang="ru-RU" sz="4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Цели резерва наличности</a:t>
            </a:r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>
          <a:xfrm>
            <a:off x="5078829" y="2273597"/>
            <a:ext cx="2849563" cy="2752725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>
          <a:xfrm>
            <a:off x="5137445" y="2066925"/>
            <a:ext cx="2703513" cy="2611438"/>
          </a:xfrm>
          <a:prstGeom prst="roundRect">
            <a:avLst>
              <a:gd name="adj" fmla="val 79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38039"/>
                        <a:invGamma/>
                      </a:schemeClr>
                    </a:gs>
                    <a:gs pos="100000">
                      <a:schemeClr val="accent1">
                        <a:alpha val="5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grpSp>
        <p:nvGrpSpPr>
          <p:cNvPr id="58373" name="Group 5"/>
          <p:cNvGrpSpPr/>
          <p:nvPr/>
        </p:nvGrpSpPr>
        <p:grpSpPr>
          <a:xfrm>
            <a:off x="763883" y="1438275"/>
            <a:ext cx="2857500" cy="466725"/>
            <a:chOff x="752" y="1413"/>
            <a:chExt cx="1321" cy="294"/>
          </a:xfrm>
          <a:effectLst/>
        </p:grpSpPr>
        <p:sp>
          <p:nvSpPr>
            <p:cNvPr id="58374" name="AutoShape 6"/>
            <p:cNvSpPr>
              <a:spLocks noChangeArrowheads="1"/>
            </p:cNvSpPr>
            <p:nvPr/>
          </p:nvSpPr>
          <p:spPr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58375" name="AutoShape 7"/>
            <p:cNvSpPr>
              <a:spLocks noChangeArrowheads="1"/>
            </p:cNvSpPr>
            <p:nvPr/>
          </p:nvSpPr>
          <p:spPr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58376" name="AutoShape 8"/>
            <p:cNvSpPr>
              <a:spLocks noChangeArrowheads="1"/>
            </p:cNvSpPr>
            <p:nvPr/>
          </p:nvSpPr>
          <p:spPr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</p:grpSp>
      <p:grpSp>
        <p:nvGrpSpPr>
          <p:cNvPr id="58377" name="Group 9"/>
          <p:cNvGrpSpPr/>
          <p:nvPr/>
        </p:nvGrpSpPr>
        <p:grpSpPr>
          <a:xfrm>
            <a:off x="5048545" y="1438275"/>
            <a:ext cx="2857500" cy="466725"/>
            <a:chOff x="3623" y="1413"/>
            <a:chExt cx="1321" cy="294"/>
          </a:xfrm>
          <a:effectLst/>
        </p:grpSpPr>
        <p:sp>
          <p:nvSpPr>
            <p:cNvPr id="58378" name="AutoShape 10"/>
            <p:cNvSpPr>
              <a:spLocks noChangeArrowheads="1"/>
            </p:cNvSpPr>
            <p:nvPr/>
          </p:nvSpPr>
          <p:spPr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  <a:tileRect/>
            </a:gradFill>
            <a:ln w="12700">
              <a:solidFill>
                <a:schemeClr val="accent1"/>
              </a:solidFill>
              <a:rou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58379" name="AutoShape 11"/>
            <p:cNvSpPr>
              <a:spLocks noChangeArrowheads="1"/>
            </p:cNvSpPr>
            <p:nvPr/>
          </p:nvSpPr>
          <p:spPr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58380" name="AutoShape 12"/>
            <p:cNvSpPr>
              <a:spLocks noChangeArrowheads="1"/>
            </p:cNvSpPr>
            <p:nvPr/>
          </p:nvSpPr>
          <p:spPr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</p:grpSp>
      <p:sp>
        <p:nvSpPr>
          <p:cNvPr id="58381" name="AutoShape 13"/>
          <p:cNvSpPr>
            <a:spLocks noChangeArrowheads="1"/>
          </p:cNvSpPr>
          <p:nvPr/>
        </p:nvSpPr>
        <p:spPr>
          <a:xfrm>
            <a:off x="782366" y="2147094"/>
            <a:ext cx="2849562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58382" name="Text Box 18"/>
          <p:cNvSpPr txBox="1">
            <a:spLocks noChangeArrowheads="1"/>
          </p:cNvSpPr>
          <p:nvPr/>
        </p:nvSpPr>
        <p:spPr>
          <a:xfrm>
            <a:off x="1029464" y="1450975"/>
            <a:ext cx="22406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ru-RU" sz="1100" b="1" i="0" u="none" strike="noStrike" dirty="0">
                <a:solidFill>
                  <a:srgbClr val="F8F8F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Управление денежными средствами</a:t>
            </a:r>
          </a:p>
        </p:txBody>
      </p:sp>
      <p:sp>
        <p:nvSpPr>
          <p:cNvPr id="58383" name="Text Box 18"/>
          <p:cNvSpPr txBox="1">
            <a:spLocks noChangeArrowheads="1"/>
          </p:cNvSpPr>
          <p:nvPr/>
        </p:nvSpPr>
        <p:spPr>
          <a:xfrm>
            <a:off x="5368101" y="1450975"/>
            <a:ext cx="224061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ru-RU" sz="1100" b="1" i="0" u="none" strike="noStrike" dirty="0">
                <a:solidFill>
                  <a:srgbClr val="F8F8F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Управление долгом</a:t>
            </a:r>
          </a:p>
        </p:txBody>
      </p:sp>
      <p:sp>
        <p:nvSpPr>
          <p:cNvPr id="58384" name="AutoShape 16"/>
          <p:cNvSpPr>
            <a:spLocks noChangeArrowheads="1"/>
          </p:cNvSpPr>
          <p:nvPr/>
        </p:nvSpPr>
        <p:spPr>
          <a:xfrm rot="10806395" flipH="1" flipV="1">
            <a:off x="3695995" y="2546350"/>
            <a:ext cx="1293813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>
          <a:xfrm>
            <a:off x="5332738" y="2333689"/>
            <a:ext cx="22485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400" b="1" i="0" u="none" strike="noStrike" dirty="0">
                <a:solidFill>
                  <a:srgbClr val="4C9ED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Риск рефинансирования</a:t>
            </a: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>
          <a:xfrm>
            <a:off x="5305720" y="3422650"/>
            <a:ext cx="224855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400" b="1" i="0" u="none" strike="noStrike" dirty="0">
                <a:solidFill>
                  <a:srgbClr val="4C9ED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Волатильность торгов по краткосрочным облигациям</a:t>
            </a:r>
          </a:p>
        </p:txBody>
      </p:sp>
      <p:grpSp>
        <p:nvGrpSpPr>
          <p:cNvPr id="58389" name="Group 21"/>
          <p:cNvGrpSpPr/>
          <p:nvPr/>
        </p:nvGrpSpPr>
        <p:grpSpPr>
          <a:xfrm>
            <a:off x="5241767" y="2431256"/>
            <a:ext cx="168275" cy="168275"/>
            <a:chOff x="2928" y="2208"/>
            <a:chExt cx="262" cy="262"/>
          </a:xfrm>
          <a:effectLst/>
        </p:grpSpPr>
        <p:sp>
          <p:nvSpPr>
            <p:cNvPr id="58390" name="Oval 22"/>
            <p:cNvSpPr>
              <a:spLocks noChangeArrowheads="1"/>
            </p:cNvSpPr>
            <p:nvPr/>
          </p:nvSpPr>
          <p:spPr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  <a:tileRect/>
            </a:gradFill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58391" name="Oval 23"/>
            <p:cNvSpPr>
              <a:spLocks noChangeArrowheads="1"/>
            </p:cNvSpPr>
            <p:nvPr/>
          </p:nvSpPr>
          <p:spPr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</p:grpSp>
      <p:grpSp>
        <p:nvGrpSpPr>
          <p:cNvPr id="58392" name="Group 24"/>
          <p:cNvGrpSpPr/>
          <p:nvPr/>
        </p:nvGrpSpPr>
        <p:grpSpPr>
          <a:xfrm>
            <a:off x="5205708" y="3503613"/>
            <a:ext cx="168275" cy="168275"/>
            <a:chOff x="2928" y="2208"/>
            <a:chExt cx="262" cy="262"/>
          </a:xfrm>
          <a:effectLst/>
        </p:grpSpPr>
        <p:sp>
          <p:nvSpPr>
            <p:cNvPr id="58393" name="Oval 25"/>
            <p:cNvSpPr>
              <a:spLocks noChangeArrowheads="1"/>
            </p:cNvSpPr>
            <p:nvPr/>
          </p:nvSpPr>
          <p:spPr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  <a:tileRect/>
            </a:gradFill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58394" name="Oval 26"/>
            <p:cNvSpPr>
              <a:spLocks noChangeArrowheads="1"/>
            </p:cNvSpPr>
            <p:nvPr/>
          </p:nvSpPr>
          <p:spPr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82945" y="3228181"/>
            <a:ext cx="2698750" cy="1012825"/>
            <a:chOff x="840083" y="2228850"/>
            <a:chExt cx="2698750" cy="1012825"/>
          </a:xfrm>
          <a:effectLst/>
        </p:grpSpPr>
        <p:sp>
          <p:nvSpPr>
            <p:cNvPr id="58396" name="AutoShape 28"/>
            <p:cNvSpPr>
              <a:spLocks noChangeArrowheads="1"/>
            </p:cNvSpPr>
            <p:nvPr/>
          </p:nvSpPr>
          <p:spPr>
            <a:xfrm>
              <a:off x="840083" y="2228850"/>
              <a:ext cx="2698750" cy="4286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  <p:sp>
          <p:nvSpPr>
            <p:cNvPr id="58397" name="AutoShape 29"/>
            <p:cNvSpPr>
              <a:spLocks noChangeArrowheads="1"/>
            </p:cNvSpPr>
            <p:nvPr/>
          </p:nvSpPr>
          <p:spPr>
            <a:xfrm>
              <a:off x="840083" y="2813050"/>
              <a:ext cx="2698750" cy="4286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effectLst/>
              </a:endParaRPr>
            </a:p>
          </p:txBody>
        </p:sp>
      </p:grpSp>
      <p:sp>
        <p:nvSpPr>
          <p:cNvPr id="58398" name="AutoShape 30"/>
          <p:cNvSpPr>
            <a:spLocks noChangeArrowheads="1"/>
          </p:cNvSpPr>
          <p:nvPr/>
        </p:nvSpPr>
        <p:spPr>
          <a:xfrm>
            <a:off x="849608" y="2599531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>
          <a:xfrm>
            <a:off x="916283" y="2297112"/>
            <a:ext cx="1092021" cy="2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ru-RU" sz="1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Контроль:</a:t>
            </a:r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>
          <a:xfrm>
            <a:off x="914400" y="3268416"/>
            <a:ext cx="2770310" cy="24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2"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100" b="1" i="0" u="none" strike="noStrike" dirty="0">
                <a:effectLst/>
                <a:highlight>
                  <a:srgbClr val="000000">
                    <a:alpha val="0"/>
                  </a:srgbClr>
                </a:highlight>
                <a:cs typeface="Arial"/>
              </a:rPr>
              <a:t> отклонений связанных с доходами</a:t>
            </a:r>
            <a:endParaRPr lang="en-US" altLang="tr-TR" sz="1100" b="1" i="0" dirty="0">
              <a:effectLst/>
              <a:cs typeface="Arial"/>
            </a:endParaRPr>
          </a:p>
        </p:txBody>
      </p:sp>
      <p:sp>
        <p:nvSpPr>
          <p:cNvPr id="58402" name="AutoShape 34"/>
          <p:cNvSpPr>
            <a:spLocks noChangeArrowheads="1"/>
          </p:cNvSpPr>
          <p:nvPr/>
        </p:nvSpPr>
        <p:spPr>
          <a:xfrm rot="10793605" flipV="1">
            <a:off x="3664245" y="3152775"/>
            <a:ext cx="1296988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>
          <a:xfrm>
            <a:off x="925215" y="2546244"/>
            <a:ext cx="2614210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2"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1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разрыва между </a:t>
            </a:r>
            <a:r>
              <a:rPr lang="ru-RU" sz="1100" b="1" dirty="0">
                <a:highlight>
                  <a:srgbClr val="000000">
                    <a:alpha val="0"/>
                  </a:srgbClr>
                </a:highlight>
              </a:rPr>
              <a:t>поступлением и расходованием денежных средств </a:t>
            </a:r>
            <a:endParaRPr lang="en-US" altLang="tr-TR" sz="900" b="1" i="0" dirty="0">
              <a:effectLst/>
              <a:cs typeface="Arial"/>
            </a:endParaRPr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>
          <a:xfrm>
            <a:off x="896164" y="3865918"/>
            <a:ext cx="283763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2" rtl="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100" b="1" i="0" u="none" strike="noStrike" dirty="0">
                <a:effectLst/>
                <a:highlight>
                  <a:srgbClr val="000000">
                    <a:alpha val="0"/>
                  </a:srgbClr>
                </a:highlight>
                <a:cs typeface="Arial"/>
              </a:rPr>
              <a:t> отклонений связанных с расходами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altLang="tr-TR" sz="1100" b="1" i="0" dirty="0">
              <a:effectLst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4660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8693" y="-304800"/>
            <a:ext cx="4701907" cy="1143000"/>
          </a:xfrm>
          <a:effectLst/>
        </p:spPr>
        <p:txBody>
          <a:bodyPr/>
          <a:lstStyle/>
          <a:p>
            <a:pPr rtl="0"/>
            <a:r>
              <a:rPr lang="ru-RU" sz="2400" dirty="0">
                <a:highlight>
                  <a:srgbClr val="000000">
                    <a:alpha val="0"/>
                  </a:srgbClr>
                </a:highlight>
                <a:latin typeface="Calibri"/>
              </a:rPr>
              <a:t>Компоненты</a:t>
            </a:r>
            <a:r>
              <a:rPr lang="ru-RU" sz="2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резерва наличности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2437347" y="357622"/>
            <a:ext cx="1185863" cy="6195578"/>
            <a:chOff x="2520239" y="1573923"/>
            <a:chExt cx="1185863" cy="4486275"/>
          </a:xfrm>
          <a:effectLst/>
        </p:grpSpPr>
        <p:sp>
          <p:nvSpPr>
            <p:cNvPr id="71684" name="AutoShape 4"/>
            <p:cNvSpPr>
              <a:spLocks noChangeArrowheads="1"/>
            </p:cNvSpPr>
            <p:nvPr/>
          </p:nvSpPr>
          <p:spPr>
            <a:xfrm rot="5400000">
              <a:off x="870033" y="3224129"/>
              <a:ext cx="4486275" cy="1185863"/>
            </a:xfrm>
            <a:prstGeom prst="notchedRightArrow">
              <a:avLst>
                <a:gd name="adj1" fmla="val 60194"/>
                <a:gd name="adj2" fmla="val 51573"/>
              </a:avLst>
            </a:prstGeom>
            <a:gradFill rotWithShape="1">
              <a:gsLst>
                <a:gs pos="0">
                  <a:srgbClr val="B2B2B2">
                    <a:gamma/>
                    <a:tint val="47451"/>
                    <a:invGamma/>
                  </a:srgbClr>
                </a:gs>
                <a:gs pos="100000">
                  <a:srgbClr val="B2B2B2"/>
                </a:gs>
              </a:gsLst>
              <a:lin ang="0" scaled="1"/>
              <a:tileRect/>
            </a:gradFill>
            <a:ln>
              <a:noFill/>
            </a:ln>
            <a:effectLst>
              <a:prstShdw prst="shdw17" dist="12700">
                <a:srgbClr val="B2B2B2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CC65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ffectLst/>
              </a:endParaRPr>
            </a:p>
          </p:txBody>
        </p:sp>
        <p:sp>
          <p:nvSpPr>
            <p:cNvPr id="71685" name="Line 5"/>
            <p:cNvSpPr>
              <a:spLocks noChangeShapeType="1"/>
            </p:cNvSpPr>
            <p:nvPr/>
          </p:nvSpPr>
          <p:spPr>
            <a:xfrm rot="10800000">
              <a:off x="2533747" y="5454501"/>
              <a:ext cx="581556" cy="592205"/>
            </a:xfrm>
            <a:prstGeom prst="line">
              <a:avLst/>
            </a:prstGeom>
            <a:noFill/>
            <a:ln w="9525">
              <a:solidFill>
                <a:srgbClr val="F8F8F8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</p:grpSp>
      <p:sp>
        <p:nvSpPr>
          <p:cNvPr id="71690" name="AutoShape 10"/>
          <p:cNvSpPr>
            <a:spLocks noChangeArrowheads="1"/>
          </p:cNvSpPr>
          <p:nvPr/>
        </p:nvSpPr>
        <p:spPr>
          <a:xfrm>
            <a:off x="759116" y="789671"/>
            <a:ext cx="1512887" cy="481013"/>
          </a:xfrm>
          <a:prstGeom prst="roundRect">
            <a:avLst>
              <a:gd name="adj" fmla="val 13273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  <a:effectLst>
            <a:outerShdw dist="40161" dir="4293903" algn="ctr" rotWithShape="0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>
          <a:xfrm>
            <a:off x="739425" y="2542704"/>
            <a:ext cx="1512887" cy="481013"/>
          </a:xfrm>
          <a:prstGeom prst="roundRect">
            <a:avLst>
              <a:gd name="adj" fmla="val 13273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</a:ln>
          <a:effectLst>
            <a:outerShdw dist="40161" dir="4293903" algn="ctr" rotWithShape="0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endParaRPr lang="en-US" sz="1400">
              <a:effectLst/>
            </a:endParaRPr>
          </a:p>
        </p:txBody>
      </p:sp>
      <p:sp>
        <p:nvSpPr>
          <p:cNvPr id="71692" name="AutoShape 12"/>
          <p:cNvSpPr>
            <a:spLocks noChangeArrowheads="1"/>
          </p:cNvSpPr>
          <p:nvPr/>
        </p:nvSpPr>
        <p:spPr>
          <a:xfrm>
            <a:off x="672285" y="3973586"/>
            <a:ext cx="1512887" cy="656530"/>
          </a:xfrm>
          <a:prstGeom prst="roundRect">
            <a:avLst>
              <a:gd name="adj" fmla="val 13273"/>
            </a:avLst>
          </a:prstGeom>
          <a:solidFill>
            <a:srgbClr val="FFFFFF"/>
          </a:solidFill>
          <a:ln w="25400" algn="ctr">
            <a:solidFill>
              <a:schemeClr val="hlink"/>
            </a:solidFill>
            <a:round/>
          </a:ln>
          <a:effectLst>
            <a:outerShdw dist="40161" dir="4293903" algn="ctr" rotWithShape="0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>
          <a:xfrm>
            <a:off x="764826" y="5009991"/>
            <a:ext cx="1512887" cy="481013"/>
          </a:xfrm>
          <a:prstGeom prst="roundRect">
            <a:avLst>
              <a:gd name="adj" fmla="val 13273"/>
            </a:avLst>
          </a:prstGeom>
          <a:solidFill>
            <a:srgbClr val="FFFFFF"/>
          </a:solidFill>
          <a:ln w="25400" algn="ctr">
            <a:solidFill>
              <a:schemeClr val="folHlink"/>
            </a:solidFill>
            <a:round/>
          </a:ln>
          <a:effectLst>
            <a:outerShdw dist="40161" dir="4293903" algn="ctr" rotWithShape="0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>
          <a:xfrm>
            <a:off x="668274" y="767632"/>
            <a:ext cx="1703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9pPr>
          </a:lstStyle>
          <a:p>
            <a:pPr rtl="0" eaLnBrk="1" hangingPunct="1"/>
            <a:r>
              <a:rPr lang="ru-RU" sz="1200" b="1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</a:rPr>
              <a:t>Большая совокупность рисков</a:t>
            </a: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>
          <a:xfrm>
            <a:off x="705400" y="2632987"/>
            <a:ext cx="15555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9pPr>
          </a:lstStyle>
          <a:p>
            <a:pPr rtl="0" eaLnBrk="1" hangingPunct="1"/>
            <a:r>
              <a:rPr lang="ru-RU" sz="1200" b="1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</a:rPr>
              <a:t>Риски казначейства</a:t>
            </a: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>
          <a:xfrm>
            <a:off x="707342" y="3965742"/>
            <a:ext cx="14463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9pPr>
          </a:lstStyle>
          <a:p>
            <a:pPr rtl="0" eaLnBrk="1" hangingPunct="1"/>
            <a:r>
              <a:rPr lang="ru-RU" sz="1000" b="1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</a:rPr>
              <a:t>Риски управления ликвидностью и управления долгом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>
          <a:xfrm>
            <a:off x="815409" y="4991948"/>
            <a:ext cx="139204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9pPr>
          </a:lstStyle>
          <a:p>
            <a:pPr rtl="0" eaLnBrk="1" hangingPunct="1"/>
            <a:r>
              <a:rPr lang="ru-RU" sz="1100" b="1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</a:rPr>
              <a:t>Влияние на потоки денежных средств</a:t>
            </a:r>
          </a:p>
        </p:txBody>
      </p:sp>
      <p:grpSp>
        <p:nvGrpSpPr>
          <p:cNvPr id="11" name="Grup 10"/>
          <p:cNvGrpSpPr/>
          <p:nvPr/>
        </p:nvGrpSpPr>
        <p:grpSpPr>
          <a:xfrm>
            <a:off x="2693144" y="687520"/>
            <a:ext cx="614363" cy="604838"/>
            <a:chOff x="2816225" y="2384425"/>
            <a:chExt cx="614363" cy="604838"/>
          </a:xfrm>
          <a:effectLst/>
        </p:grpSpPr>
        <p:pic>
          <p:nvPicPr>
            <p:cNvPr id="71700" name="Picture 20" descr="light_shadow"/>
            <p:cNvPicPr>
              <a:picLocks noChangeAspect="1" noChangeArrowheads="1"/>
            </p:cNvPicPr>
            <p:nvPr/>
          </p:nvPicPr>
          <p:blipFill>
            <a:blip r:embed="rId3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16225" y="2384425"/>
              <a:ext cx="614363" cy="60057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1" name="Picture 21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75954" y="2482392"/>
              <a:ext cx="516236" cy="50545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702" name="Group 22"/>
            <p:cNvGrpSpPr/>
            <p:nvPr/>
          </p:nvGrpSpPr>
          <p:grpSpPr>
            <a:xfrm rot="10800000">
              <a:off x="2877377" y="2482392"/>
              <a:ext cx="511969" cy="506871"/>
              <a:chOff x="1687" y="1461"/>
              <a:chExt cx="380" cy="375"/>
            </a:xfrm>
            <a:effectLst/>
          </p:grpSpPr>
          <p:sp>
            <p:nvSpPr>
              <p:cNvPr id="71703" name="Oval 23"/>
              <p:cNvSpPr>
                <a:spLocks noChangeArrowheads="1"/>
              </p:cNvSpPr>
              <p:nvPr/>
            </p:nvSpPr>
            <p:spPr>
              <a:xfrm>
                <a:off x="1687" y="1461"/>
                <a:ext cx="380" cy="3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pic>
            <p:nvPicPr>
              <p:cNvPr id="71704" name="Picture 24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217854">
                <a:off x="1702" y="1482"/>
                <a:ext cx="259" cy="94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1705" name="WordArt 25"/>
          <p:cNvSpPr>
            <a:spLocks noChangeArrowheads="1" noChangeShapeType="1" noTextEdit="1"/>
          </p:cNvSpPr>
          <p:nvPr/>
        </p:nvSpPr>
        <p:spPr>
          <a:xfrm>
            <a:off x="2918999" y="875085"/>
            <a:ext cx="182562" cy="260350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ru-RU" sz="4800" b="1" i="1" u="none" strike="noStrike" kern="1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</a:t>
            </a:r>
          </a:p>
        </p:txBody>
      </p:sp>
      <p:grpSp>
        <p:nvGrpSpPr>
          <p:cNvPr id="12" name="Grup 11"/>
          <p:cNvGrpSpPr/>
          <p:nvPr/>
        </p:nvGrpSpPr>
        <p:grpSpPr>
          <a:xfrm>
            <a:off x="2701411" y="2400962"/>
            <a:ext cx="614363" cy="604838"/>
            <a:chOff x="2816225" y="3251200"/>
            <a:chExt cx="614363" cy="604838"/>
          </a:xfrm>
          <a:effectLst/>
        </p:grpSpPr>
        <p:pic>
          <p:nvPicPr>
            <p:cNvPr id="71707" name="Picture 27" descr="light_shadow"/>
            <p:cNvPicPr>
              <a:picLocks noChangeAspect="1" noChangeArrowheads="1"/>
            </p:cNvPicPr>
            <p:nvPr/>
          </p:nvPicPr>
          <p:blipFill>
            <a:blip r:embed="rId3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16225" y="3251200"/>
              <a:ext cx="614363" cy="60057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8" name="Picture 28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75954" y="3349167"/>
              <a:ext cx="516236" cy="50545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709" name="Group 29"/>
            <p:cNvGrpSpPr/>
            <p:nvPr/>
          </p:nvGrpSpPr>
          <p:grpSpPr>
            <a:xfrm rot="10800000">
              <a:off x="2877377" y="3349167"/>
              <a:ext cx="511969" cy="506871"/>
              <a:chOff x="1687" y="1461"/>
              <a:chExt cx="380" cy="375"/>
            </a:xfrm>
            <a:effectLst/>
          </p:grpSpPr>
          <p:sp>
            <p:nvSpPr>
              <p:cNvPr id="71710" name="Oval 30"/>
              <p:cNvSpPr>
                <a:spLocks noChangeArrowheads="1"/>
              </p:cNvSpPr>
              <p:nvPr/>
            </p:nvSpPr>
            <p:spPr>
              <a:xfrm>
                <a:off x="1687" y="1461"/>
                <a:ext cx="380" cy="3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pic>
            <p:nvPicPr>
              <p:cNvPr id="71711" name="Picture 31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217854">
                <a:off x="1702" y="1482"/>
                <a:ext cx="259" cy="94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" name="Grup 12"/>
          <p:cNvGrpSpPr/>
          <p:nvPr/>
        </p:nvGrpSpPr>
        <p:grpSpPr>
          <a:xfrm>
            <a:off x="2685037" y="3849760"/>
            <a:ext cx="614363" cy="604838"/>
            <a:chOff x="2816225" y="4117975"/>
            <a:chExt cx="614363" cy="604838"/>
          </a:xfrm>
          <a:effectLst/>
        </p:grpSpPr>
        <p:pic>
          <p:nvPicPr>
            <p:cNvPr id="71713" name="Picture 33" descr="light_shadow"/>
            <p:cNvPicPr>
              <a:picLocks noChangeAspect="1" noChangeArrowheads="1"/>
            </p:cNvPicPr>
            <p:nvPr/>
          </p:nvPicPr>
          <p:blipFill>
            <a:blip r:embed="rId3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16225" y="4117975"/>
              <a:ext cx="614363" cy="60057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4" name="Picture 34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75954" y="4215942"/>
              <a:ext cx="516236" cy="50545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715" name="Group 35"/>
            <p:cNvGrpSpPr/>
            <p:nvPr/>
          </p:nvGrpSpPr>
          <p:grpSpPr>
            <a:xfrm rot="10800000">
              <a:off x="2877377" y="4215942"/>
              <a:ext cx="511969" cy="506871"/>
              <a:chOff x="1704" y="2763"/>
              <a:chExt cx="360" cy="357"/>
            </a:xfrm>
            <a:effectLst/>
          </p:grpSpPr>
          <p:sp>
            <p:nvSpPr>
              <p:cNvPr id="71716" name="Oval 36"/>
              <p:cNvSpPr>
                <a:spLocks noChangeArrowheads="1"/>
              </p:cNvSpPr>
              <p:nvPr/>
            </p:nvSpPr>
            <p:spPr>
              <a:xfrm>
                <a:off x="1704" y="2763"/>
                <a:ext cx="360" cy="357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pic>
            <p:nvPicPr>
              <p:cNvPr id="71717" name="Picture 37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217854">
                <a:off x="1718" y="2783"/>
                <a:ext cx="246" cy="89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Grup 13"/>
          <p:cNvGrpSpPr/>
          <p:nvPr/>
        </p:nvGrpSpPr>
        <p:grpSpPr>
          <a:xfrm>
            <a:off x="2685037" y="4853034"/>
            <a:ext cx="614363" cy="604838"/>
            <a:chOff x="2816225" y="4987925"/>
            <a:chExt cx="614363" cy="604838"/>
          </a:xfrm>
          <a:effectLst/>
        </p:grpSpPr>
        <p:pic>
          <p:nvPicPr>
            <p:cNvPr id="71719" name="Picture 39" descr="light_shadow"/>
            <p:cNvPicPr>
              <a:picLocks noChangeAspect="1" noChangeArrowheads="1"/>
            </p:cNvPicPr>
            <p:nvPr/>
          </p:nvPicPr>
          <p:blipFill>
            <a:blip r:embed="rId3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16225" y="4987925"/>
              <a:ext cx="614363" cy="60057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0" name="Picture 40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75954" y="5085892"/>
              <a:ext cx="516236" cy="50545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721" name="Group 41"/>
            <p:cNvGrpSpPr/>
            <p:nvPr/>
          </p:nvGrpSpPr>
          <p:grpSpPr>
            <a:xfrm rot="10800000">
              <a:off x="2877377" y="5085892"/>
              <a:ext cx="513391" cy="506871"/>
              <a:chOff x="1687" y="1461"/>
              <a:chExt cx="380" cy="375"/>
            </a:xfrm>
            <a:effectLst/>
          </p:grpSpPr>
          <p:sp>
            <p:nvSpPr>
              <p:cNvPr id="71722" name="Oval 42"/>
              <p:cNvSpPr>
                <a:spLocks noChangeArrowheads="1"/>
              </p:cNvSpPr>
              <p:nvPr/>
            </p:nvSpPr>
            <p:spPr>
              <a:xfrm>
                <a:off x="1687" y="1461"/>
                <a:ext cx="380" cy="3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folHlink">
                      <a:alpha val="8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pic>
            <p:nvPicPr>
              <p:cNvPr id="71723" name="Picture 43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217854">
                <a:off x="1702" y="1482"/>
                <a:ext cx="259" cy="94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1728" name="WordArt 48"/>
          <p:cNvSpPr>
            <a:spLocks noChangeArrowheads="1" noChangeShapeType="1" noTextEdit="1"/>
          </p:cNvSpPr>
          <p:nvPr/>
        </p:nvSpPr>
        <p:spPr>
          <a:xfrm>
            <a:off x="2894580" y="2574651"/>
            <a:ext cx="209550" cy="260350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ru-RU" sz="4800" b="1" i="1" u="none" strike="noStrike" kern="1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</a:t>
            </a:r>
          </a:p>
        </p:txBody>
      </p:sp>
      <p:sp>
        <p:nvSpPr>
          <p:cNvPr id="71729" name="WordArt 49"/>
          <p:cNvSpPr>
            <a:spLocks noChangeArrowheads="1" noChangeShapeType="1" noTextEdit="1"/>
          </p:cNvSpPr>
          <p:nvPr/>
        </p:nvSpPr>
        <p:spPr>
          <a:xfrm>
            <a:off x="2894887" y="4057457"/>
            <a:ext cx="209550" cy="260350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ru-RU" sz="4800" b="1" i="1" u="none" strike="noStrike" kern="1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3</a:t>
            </a:r>
          </a:p>
        </p:txBody>
      </p:sp>
      <p:sp>
        <p:nvSpPr>
          <p:cNvPr id="71730" name="WordArt 50"/>
          <p:cNvSpPr>
            <a:spLocks noChangeArrowheads="1" noChangeShapeType="1" noTextEdit="1"/>
          </p:cNvSpPr>
          <p:nvPr/>
        </p:nvSpPr>
        <p:spPr>
          <a:xfrm>
            <a:off x="2876802" y="5070288"/>
            <a:ext cx="207963" cy="261937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ru-RU" sz="4800" b="1" i="1" u="none" strike="noStrike" kern="1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4</a:t>
            </a:r>
          </a:p>
        </p:txBody>
      </p:sp>
      <p:sp>
        <p:nvSpPr>
          <p:cNvPr id="123" name="Oval 3"/>
          <p:cNvSpPr>
            <a:spLocks noChangeArrowheads="1"/>
          </p:cNvSpPr>
          <p:nvPr/>
        </p:nvSpPr>
        <p:spPr>
          <a:xfrm>
            <a:off x="4702800" y="247694"/>
            <a:ext cx="2906468" cy="1763187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folHlink"/>
            </a:extrusionClr>
            <a:contourClr>
              <a:schemeClr val="tx2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>
              <a:effectLst/>
            </a:endParaRPr>
          </a:p>
        </p:txBody>
      </p:sp>
      <p:grpSp>
        <p:nvGrpSpPr>
          <p:cNvPr id="124" name="Grup 123"/>
          <p:cNvGrpSpPr/>
          <p:nvPr/>
        </p:nvGrpSpPr>
        <p:grpSpPr>
          <a:xfrm>
            <a:off x="4874129" y="1167837"/>
            <a:ext cx="976214" cy="876761"/>
            <a:chOff x="1481138" y="2301875"/>
            <a:chExt cx="1044575" cy="1022350"/>
          </a:xfrm>
          <a:effectLst/>
        </p:grpSpPr>
        <p:grpSp>
          <p:nvGrpSpPr>
            <p:cNvPr id="125" name="Group 8"/>
            <p:cNvGrpSpPr/>
            <p:nvPr/>
          </p:nvGrpSpPr>
          <p:grpSpPr>
            <a:xfrm>
              <a:off x="1481138" y="2301875"/>
              <a:ext cx="1044575" cy="1022350"/>
              <a:chOff x="480" y="1200"/>
              <a:chExt cx="1042" cy="1019"/>
            </a:xfrm>
            <a:effectLst/>
          </p:grpSpPr>
          <p:pic>
            <p:nvPicPr>
              <p:cNvPr id="127" name="Picture 9" descr="circuler_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" name="Oval 10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</p:grpSp>
        <p:pic>
          <p:nvPicPr>
            <p:cNvPr id="126" name="Picture 11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395" y="2311908"/>
              <a:ext cx="825034" cy="36118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" name="Grup 131"/>
          <p:cNvGrpSpPr/>
          <p:nvPr/>
        </p:nvGrpSpPr>
        <p:grpSpPr>
          <a:xfrm>
            <a:off x="4673756" y="91085"/>
            <a:ext cx="912423" cy="918190"/>
            <a:chOff x="620713" y="3673475"/>
            <a:chExt cx="1044575" cy="1022350"/>
          </a:xfrm>
          <a:effectLst/>
        </p:grpSpPr>
        <p:grpSp>
          <p:nvGrpSpPr>
            <p:cNvPr id="133" name="Group 13"/>
            <p:cNvGrpSpPr/>
            <p:nvPr/>
          </p:nvGrpSpPr>
          <p:grpSpPr>
            <a:xfrm>
              <a:off x="620713" y="3673475"/>
              <a:ext cx="1044575" cy="1022350"/>
              <a:chOff x="480" y="1200"/>
              <a:chExt cx="1042" cy="1019"/>
            </a:xfrm>
            <a:effectLst/>
          </p:grpSpPr>
          <p:pic>
            <p:nvPicPr>
              <p:cNvPr id="135" name="Picture 14" descr="circuler_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6" name="Oval 1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</p:grpSp>
        <p:pic>
          <p:nvPicPr>
            <p:cNvPr id="134" name="Picture 16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970" y="3683508"/>
              <a:ext cx="825034" cy="36118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" name="Text Box 23"/>
          <p:cNvSpPr txBox="1">
            <a:spLocks noChangeArrowheads="1"/>
          </p:cNvSpPr>
          <p:nvPr/>
        </p:nvSpPr>
        <p:spPr>
          <a:xfrm>
            <a:off x="4909936" y="1277776"/>
            <a:ext cx="954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</a:pPr>
            <a:r>
              <a:rPr lang="ru-RU" sz="900" b="1" i="0" u="none" strike="noStrike" dirty="0">
                <a:solidFill>
                  <a:srgbClr val="F8F8F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Риски </a:t>
            </a:r>
          </a:p>
          <a:p>
            <a:pPr algn="ctr" rtl="0">
              <a:spcBef>
                <a:spcPct val="0"/>
              </a:spcBef>
            </a:pPr>
            <a:r>
              <a:rPr lang="ru-RU" sz="900" b="1" i="0" u="none" strike="noStrike" dirty="0">
                <a:solidFill>
                  <a:srgbClr val="F8F8F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финансовой системы </a:t>
            </a:r>
          </a:p>
          <a:p>
            <a:pPr algn="ctr" rtl="0">
              <a:spcBef>
                <a:spcPct val="0"/>
              </a:spcBef>
            </a:pPr>
            <a:r>
              <a:rPr lang="ru-RU" sz="900" b="1" i="0" u="none" strike="noStrike" dirty="0">
                <a:solidFill>
                  <a:srgbClr val="F8F8F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</a:p>
        </p:txBody>
      </p:sp>
      <p:sp>
        <p:nvSpPr>
          <p:cNvPr id="146" name="Text Box 23"/>
          <p:cNvSpPr txBox="1">
            <a:spLocks noChangeArrowheads="1"/>
          </p:cNvSpPr>
          <p:nvPr/>
        </p:nvSpPr>
        <p:spPr>
          <a:xfrm>
            <a:off x="4595141" y="240285"/>
            <a:ext cx="106071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</a:pPr>
            <a:r>
              <a:rPr lang="ru-RU" sz="900" b="1" i="0" u="none" strike="noStrike" dirty="0">
                <a:solidFill>
                  <a:srgbClr val="F8F8F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Макро-</a:t>
            </a:r>
          </a:p>
          <a:p>
            <a:pPr algn="ctr" rtl="0">
              <a:spcBef>
                <a:spcPct val="0"/>
              </a:spcBef>
            </a:pPr>
            <a:r>
              <a:rPr lang="ru-RU" sz="900" b="1" i="0" u="none" strike="noStrike" dirty="0">
                <a:solidFill>
                  <a:srgbClr val="F8F8F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экономические</a:t>
            </a:r>
          </a:p>
          <a:p>
            <a:pPr algn="ctr" rtl="0">
              <a:spcBef>
                <a:spcPct val="0"/>
              </a:spcBef>
            </a:pPr>
            <a:r>
              <a:rPr lang="ru-RU" sz="900" b="1" dirty="0">
                <a:solidFill>
                  <a:srgbClr val="F8F8F8"/>
                </a:solidFill>
                <a:highlight>
                  <a:srgbClr val="000000">
                    <a:alpha val="0"/>
                  </a:srgbClr>
                </a:highlight>
                <a:cs typeface="Arial"/>
              </a:rPr>
              <a:t>р</a:t>
            </a:r>
            <a:r>
              <a:rPr lang="ru-RU" sz="900" b="1" i="0" u="none" strike="noStrike" dirty="0">
                <a:solidFill>
                  <a:srgbClr val="F8F8F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иски </a:t>
            </a:r>
          </a:p>
        </p:txBody>
      </p:sp>
      <p:grpSp>
        <p:nvGrpSpPr>
          <p:cNvPr id="147" name="Grup 146"/>
          <p:cNvGrpSpPr/>
          <p:nvPr/>
        </p:nvGrpSpPr>
        <p:grpSpPr>
          <a:xfrm>
            <a:off x="5965863" y="-17451"/>
            <a:ext cx="935378" cy="893472"/>
            <a:chOff x="1481138" y="2301875"/>
            <a:chExt cx="1044575" cy="1022350"/>
          </a:xfrm>
          <a:effectLst/>
        </p:grpSpPr>
        <p:grpSp>
          <p:nvGrpSpPr>
            <p:cNvPr id="148" name="Group 8"/>
            <p:cNvGrpSpPr/>
            <p:nvPr/>
          </p:nvGrpSpPr>
          <p:grpSpPr>
            <a:xfrm>
              <a:off x="1481138" y="2301875"/>
              <a:ext cx="1044575" cy="1022350"/>
              <a:chOff x="480" y="1200"/>
              <a:chExt cx="1042" cy="1019"/>
            </a:xfrm>
            <a:effectLst/>
          </p:grpSpPr>
          <p:pic>
            <p:nvPicPr>
              <p:cNvPr id="150" name="Picture 9" descr="circuler_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1" name="Oval 10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</p:grpSp>
        <p:pic>
          <p:nvPicPr>
            <p:cNvPr id="149" name="Picture 11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395" y="2311908"/>
              <a:ext cx="825034" cy="36118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2" name="Text Box 23"/>
          <p:cNvSpPr txBox="1">
            <a:spLocks noChangeArrowheads="1"/>
          </p:cNvSpPr>
          <p:nvPr/>
        </p:nvSpPr>
        <p:spPr>
          <a:xfrm>
            <a:off x="5962524" y="21734"/>
            <a:ext cx="954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</a:pPr>
            <a:r>
              <a:rPr lang="ru-RU" sz="900" b="1" i="0" u="none" strike="noStrike" dirty="0">
                <a:solidFill>
                  <a:srgbClr val="F8F8F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Риски управления гос. финансами</a:t>
            </a:r>
          </a:p>
        </p:txBody>
      </p:sp>
      <p:grpSp>
        <p:nvGrpSpPr>
          <p:cNvPr id="153" name="Grup 152"/>
          <p:cNvGrpSpPr/>
          <p:nvPr/>
        </p:nvGrpSpPr>
        <p:grpSpPr>
          <a:xfrm>
            <a:off x="7039494" y="484177"/>
            <a:ext cx="935378" cy="893472"/>
            <a:chOff x="1481138" y="2301875"/>
            <a:chExt cx="1044575" cy="1022350"/>
          </a:xfrm>
          <a:effectLst/>
        </p:grpSpPr>
        <p:grpSp>
          <p:nvGrpSpPr>
            <p:cNvPr id="154" name="Group 8"/>
            <p:cNvGrpSpPr/>
            <p:nvPr/>
          </p:nvGrpSpPr>
          <p:grpSpPr>
            <a:xfrm>
              <a:off x="1481138" y="2301875"/>
              <a:ext cx="1044575" cy="1022350"/>
              <a:chOff x="480" y="1200"/>
              <a:chExt cx="1042" cy="1019"/>
            </a:xfrm>
            <a:effectLst/>
          </p:grpSpPr>
          <p:pic>
            <p:nvPicPr>
              <p:cNvPr id="156" name="Picture 9" descr="circuler_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7" name="Oval 10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</p:grpSp>
        <p:pic>
          <p:nvPicPr>
            <p:cNvPr id="155" name="Picture 11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395" y="2311908"/>
              <a:ext cx="825034" cy="36118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8" name="Text Box 23"/>
          <p:cNvSpPr txBox="1">
            <a:spLocks noChangeArrowheads="1"/>
          </p:cNvSpPr>
          <p:nvPr/>
        </p:nvSpPr>
        <p:spPr>
          <a:xfrm>
            <a:off x="7003563" y="781409"/>
            <a:ext cx="10385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</a:pPr>
            <a:r>
              <a:rPr lang="ru-RU" sz="900" b="1" i="0" u="none" strike="noStrike" dirty="0">
                <a:solidFill>
                  <a:srgbClr val="F8F8F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Политические риски</a:t>
            </a:r>
          </a:p>
        </p:txBody>
      </p:sp>
      <p:grpSp>
        <p:nvGrpSpPr>
          <p:cNvPr id="159" name="Grup 158"/>
          <p:cNvGrpSpPr/>
          <p:nvPr/>
        </p:nvGrpSpPr>
        <p:grpSpPr>
          <a:xfrm>
            <a:off x="6276918" y="1275345"/>
            <a:ext cx="935378" cy="893472"/>
            <a:chOff x="1481138" y="2301875"/>
            <a:chExt cx="1044575" cy="1022350"/>
          </a:xfrm>
          <a:effectLst/>
        </p:grpSpPr>
        <p:grpSp>
          <p:nvGrpSpPr>
            <p:cNvPr id="160" name="Group 8"/>
            <p:cNvGrpSpPr/>
            <p:nvPr/>
          </p:nvGrpSpPr>
          <p:grpSpPr>
            <a:xfrm>
              <a:off x="1481138" y="2301875"/>
              <a:ext cx="1044575" cy="1022350"/>
              <a:chOff x="480" y="1200"/>
              <a:chExt cx="1042" cy="1019"/>
            </a:xfrm>
            <a:effectLst/>
          </p:grpSpPr>
          <p:pic>
            <p:nvPicPr>
              <p:cNvPr id="162" name="Picture 9" descr="circuler_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3" name="Oval 10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</p:grpSp>
        <p:pic>
          <p:nvPicPr>
            <p:cNvPr id="161" name="Picture 11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395" y="2311908"/>
              <a:ext cx="825034" cy="36118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4" name="Text Box 23"/>
          <p:cNvSpPr txBox="1">
            <a:spLocks noChangeArrowheads="1"/>
          </p:cNvSpPr>
          <p:nvPr/>
        </p:nvSpPr>
        <p:spPr>
          <a:xfrm>
            <a:off x="6262887" y="1602208"/>
            <a:ext cx="954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</a:pPr>
            <a:r>
              <a:rPr lang="ru-RU" sz="900" b="1" i="0" u="none" strike="noStrike" dirty="0">
                <a:solidFill>
                  <a:srgbClr val="F8F8F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Прочие</a:t>
            </a:r>
          </a:p>
          <a:p>
            <a:pPr algn="ctr" rtl="0">
              <a:spcBef>
                <a:spcPct val="0"/>
              </a:spcBef>
            </a:pPr>
            <a:r>
              <a:rPr lang="ru-RU" sz="900" b="1" dirty="0">
                <a:solidFill>
                  <a:srgbClr val="F8F8F8"/>
                </a:solidFill>
                <a:highlight>
                  <a:srgbClr val="000000">
                    <a:alpha val="0"/>
                  </a:srgbClr>
                </a:highlight>
                <a:cs typeface="Arial"/>
              </a:rPr>
              <a:t>р</a:t>
            </a:r>
            <a:r>
              <a:rPr lang="ru-RU" sz="900" b="1" i="0" u="none" strike="noStrike" dirty="0">
                <a:solidFill>
                  <a:srgbClr val="F8F8F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иски</a:t>
            </a:r>
          </a:p>
        </p:txBody>
      </p:sp>
      <p:sp>
        <p:nvSpPr>
          <p:cNvPr id="165" name="Freeform 18"/>
          <p:cNvSpPr/>
          <p:nvPr/>
        </p:nvSpPr>
        <p:spPr>
          <a:xfrm>
            <a:off x="6759724" y="942135"/>
            <a:ext cx="1927075" cy="1306896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166" name="Freeform 19"/>
          <p:cNvSpPr/>
          <p:nvPr/>
        </p:nvSpPr>
        <p:spPr>
          <a:xfrm flipH="1">
            <a:off x="4065786" y="916545"/>
            <a:ext cx="1741488" cy="1376764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168" name="AutoShape 4"/>
          <p:cNvSpPr>
            <a:spLocks noChangeArrowheads="1"/>
          </p:cNvSpPr>
          <p:nvPr/>
        </p:nvSpPr>
        <p:spPr>
          <a:xfrm>
            <a:off x="3307388" y="2292408"/>
            <a:ext cx="1472038" cy="1289049"/>
          </a:xfrm>
          <a:prstGeom prst="roundRect">
            <a:avLst>
              <a:gd name="adj" fmla="val 18199"/>
            </a:avLst>
          </a:prstGeom>
          <a:solidFill>
            <a:srgbClr val="FFFFFF"/>
          </a:solidFill>
          <a:ln w="57150" algn="ctr">
            <a:solidFill>
              <a:srgbClr val="D9D9D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>
              <a:effectLst/>
            </a:endParaRPr>
          </a:p>
        </p:txBody>
      </p:sp>
      <p:sp>
        <p:nvSpPr>
          <p:cNvPr id="169" name="Rectangle 66"/>
          <p:cNvSpPr>
            <a:spLocks noChangeArrowheads="1"/>
          </p:cNvSpPr>
          <p:nvPr/>
        </p:nvSpPr>
        <p:spPr>
          <a:xfrm>
            <a:off x="3330657" y="2826094"/>
            <a:ext cx="1439713" cy="73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rtl="0"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ru-RU" sz="7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Макроэкономическая перспектива </a:t>
            </a:r>
          </a:p>
          <a:p>
            <a:pPr rtl="0"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ru-RU" sz="7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Процентные ставки</a:t>
            </a:r>
          </a:p>
          <a:p>
            <a:pPr rtl="0"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ru-RU" sz="7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 Курс обмена валют и т.д.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SzPct val="60000"/>
            </a:pPr>
            <a:endParaRPr lang="en-US" altLang="tr-TR" sz="700" dirty="0">
              <a:solidFill>
                <a:srgbClr val="000000"/>
              </a:solidFill>
              <a:effectLst/>
              <a:latin typeface="Corbel" pitchFamily="34" charset="0"/>
              <a:cs typeface="Arial"/>
            </a:endParaRPr>
          </a:p>
        </p:txBody>
      </p:sp>
      <p:sp>
        <p:nvSpPr>
          <p:cNvPr id="170" name="Freeform 11"/>
          <p:cNvSpPr/>
          <p:nvPr/>
        </p:nvSpPr>
        <p:spPr>
          <a:xfrm>
            <a:off x="3341152" y="2309870"/>
            <a:ext cx="1438274" cy="531812"/>
          </a:xfrm>
          <a:custGeom>
            <a:avLst/>
            <a:gdLst>
              <a:gd name="T0" fmla="*/ 1 w 985"/>
              <a:gd name="T1" fmla="*/ 142 h 335"/>
              <a:gd name="T2" fmla="*/ 0 w 985"/>
              <a:gd name="T3" fmla="*/ 335 h 335"/>
              <a:gd name="T4" fmla="*/ 984 w 985"/>
              <a:gd name="T5" fmla="*/ 335 h 335"/>
              <a:gd name="T6" fmla="*/ 985 w 985"/>
              <a:gd name="T7" fmla="*/ 160 h 335"/>
              <a:gd name="T8" fmla="*/ 831 w 985"/>
              <a:gd name="T9" fmla="*/ 4 h 335"/>
              <a:gd name="T10" fmla="*/ 151 w 985"/>
              <a:gd name="T11" fmla="*/ 0 h 335"/>
              <a:gd name="T12" fmla="*/ 1 w 985"/>
              <a:gd name="T13" fmla="*/ 142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4" h="335">
                <a:moveTo>
                  <a:pt x="1" y="142"/>
                </a:moveTo>
                <a:cubicBezTo>
                  <a:pt x="1" y="252"/>
                  <a:pt x="0" y="335"/>
                  <a:pt x="0" y="335"/>
                </a:cubicBezTo>
                <a:lnTo>
                  <a:pt x="984" y="335"/>
                </a:lnTo>
                <a:lnTo>
                  <a:pt x="985" y="160"/>
                </a:lnTo>
                <a:cubicBezTo>
                  <a:pt x="983" y="110"/>
                  <a:pt x="939" y="2"/>
                  <a:pt x="831" y="4"/>
                </a:cubicBezTo>
                <a:lnTo>
                  <a:pt x="151" y="0"/>
                </a:lnTo>
                <a:cubicBezTo>
                  <a:pt x="55" y="6"/>
                  <a:pt x="0" y="89"/>
                  <a:pt x="1" y="1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>
              <a:effectLst/>
            </a:endParaRPr>
          </a:p>
        </p:txBody>
      </p:sp>
      <p:sp>
        <p:nvSpPr>
          <p:cNvPr id="171" name="Rectangle 949"/>
          <p:cNvSpPr>
            <a:spLocks noChangeArrowheads="1"/>
          </p:cNvSpPr>
          <p:nvPr/>
        </p:nvSpPr>
        <p:spPr>
          <a:xfrm>
            <a:off x="3305520" y="2419839"/>
            <a:ext cx="1506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rtl="0" eaLnBrk="1" hangingPunct="1"/>
            <a:r>
              <a:rPr lang="ru-RU" sz="1200" b="1" i="0" u="none" strike="noStrike" dirty="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Рыночные риски</a:t>
            </a:r>
          </a:p>
        </p:txBody>
      </p:sp>
      <p:sp>
        <p:nvSpPr>
          <p:cNvPr id="172" name="AutoShape 13"/>
          <p:cNvSpPr>
            <a:spLocks noChangeArrowheads="1"/>
          </p:cNvSpPr>
          <p:nvPr/>
        </p:nvSpPr>
        <p:spPr>
          <a:xfrm>
            <a:off x="4874518" y="2333844"/>
            <a:ext cx="1470130" cy="1248706"/>
          </a:xfrm>
          <a:prstGeom prst="roundRect">
            <a:avLst>
              <a:gd name="adj" fmla="val 18199"/>
            </a:avLst>
          </a:prstGeom>
          <a:solidFill>
            <a:srgbClr val="FFFFFF"/>
          </a:solidFill>
          <a:ln w="57150" algn="ctr">
            <a:solidFill>
              <a:srgbClr val="D9D9D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>
              <a:effectLst/>
            </a:endParaRPr>
          </a:p>
        </p:txBody>
      </p:sp>
      <p:sp>
        <p:nvSpPr>
          <p:cNvPr id="173" name="Rectangle 66"/>
          <p:cNvSpPr>
            <a:spLocks noChangeArrowheads="1"/>
          </p:cNvSpPr>
          <p:nvPr/>
        </p:nvSpPr>
        <p:spPr>
          <a:xfrm>
            <a:off x="4909936" y="2877816"/>
            <a:ext cx="1866382" cy="60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rtl="0"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ru-RU" sz="7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 Гарантии</a:t>
            </a:r>
          </a:p>
          <a:p>
            <a:pPr rtl="0"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ru-RU" sz="7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 Перекредитование</a:t>
            </a:r>
          </a:p>
          <a:p>
            <a:pPr rtl="0"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ru-RU" sz="7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 </a:t>
            </a:r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Передача долговых обязательств </a:t>
            </a:r>
          </a:p>
          <a:p>
            <a:pPr rtl="0" eaLnBrk="1" hangingPunct="1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ru-RU" sz="7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(Проекты PPP)</a:t>
            </a:r>
          </a:p>
        </p:txBody>
      </p:sp>
      <p:sp>
        <p:nvSpPr>
          <p:cNvPr id="174" name="Freeform 15"/>
          <p:cNvSpPr/>
          <p:nvPr/>
        </p:nvSpPr>
        <p:spPr>
          <a:xfrm>
            <a:off x="4879574" y="2345443"/>
            <a:ext cx="1471548" cy="547809"/>
          </a:xfrm>
          <a:custGeom>
            <a:avLst/>
            <a:gdLst>
              <a:gd name="T0" fmla="*/ 1 w 985"/>
              <a:gd name="T1" fmla="*/ 142 h 335"/>
              <a:gd name="T2" fmla="*/ 0 w 985"/>
              <a:gd name="T3" fmla="*/ 335 h 335"/>
              <a:gd name="T4" fmla="*/ 984 w 985"/>
              <a:gd name="T5" fmla="*/ 335 h 335"/>
              <a:gd name="T6" fmla="*/ 985 w 985"/>
              <a:gd name="T7" fmla="*/ 160 h 335"/>
              <a:gd name="T8" fmla="*/ 831 w 985"/>
              <a:gd name="T9" fmla="*/ 4 h 335"/>
              <a:gd name="T10" fmla="*/ 151 w 985"/>
              <a:gd name="T11" fmla="*/ 0 h 335"/>
              <a:gd name="T12" fmla="*/ 1 w 985"/>
              <a:gd name="T13" fmla="*/ 142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4" h="335">
                <a:moveTo>
                  <a:pt x="1" y="142"/>
                </a:moveTo>
                <a:cubicBezTo>
                  <a:pt x="1" y="252"/>
                  <a:pt x="0" y="335"/>
                  <a:pt x="0" y="335"/>
                </a:cubicBezTo>
                <a:lnTo>
                  <a:pt x="984" y="335"/>
                </a:lnTo>
                <a:lnTo>
                  <a:pt x="985" y="160"/>
                </a:lnTo>
                <a:cubicBezTo>
                  <a:pt x="983" y="110"/>
                  <a:pt x="939" y="2"/>
                  <a:pt x="831" y="4"/>
                </a:cubicBezTo>
                <a:lnTo>
                  <a:pt x="151" y="0"/>
                </a:lnTo>
                <a:cubicBezTo>
                  <a:pt x="55" y="6"/>
                  <a:pt x="0" y="89"/>
                  <a:pt x="1" y="1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 sz="1600" dirty="0">
              <a:effectLst/>
            </a:endParaRPr>
          </a:p>
        </p:txBody>
      </p:sp>
      <p:sp>
        <p:nvSpPr>
          <p:cNvPr id="175" name="Rectangle 949"/>
          <p:cNvSpPr>
            <a:spLocks noChangeArrowheads="1"/>
          </p:cNvSpPr>
          <p:nvPr/>
        </p:nvSpPr>
        <p:spPr>
          <a:xfrm>
            <a:off x="4868100" y="2465118"/>
            <a:ext cx="1506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rtl="0" eaLnBrk="1" hangingPunct="1"/>
            <a:r>
              <a:rPr lang="ru-RU" sz="1200" b="1" i="0" u="none" strike="noStrike" dirty="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Кредитные риски</a:t>
            </a:r>
          </a:p>
        </p:txBody>
      </p:sp>
      <p:sp>
        <p:nvSpPr>
          <p:cNvPr id="176" name="AutoShape 17"/>
          <p:cNvSpPr>
            <a:spLocks noChangeArrowheads="1"/>
          </p:cNvSpPr>
          <p:nvPr/>
        </p:nvSpPr>
        <p:spPr>
          <a:xfrm>
            <a:off x="6439743" y="2388884"/>
            <a:ext cx="1369582" cy="1174226"/>
          </a:xfrm>
          <a:prstGeom prst="roundRect">
            <a:avLst>
              <a:gd name="adj" fmla="val 18199"/>
            </a:avLst>
          </a:prstGeom>
          <a:solidFill>
            <a:srgbClr val="FFFFFF"/>
          </a:solidFill>
          <a:ln w="57150" algn="ctr">
            <a:solidFill>
              <a:srgbClr val="D9D9D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>
              <a:effectLst/>
            </a:endParaRPr>
          </a:p>
        </p:txBody>
      </p:sp>
      <p:sp>
        <p:nvSpPr>
          <p:cNvPr id="177" name="Rectangle 66"/>
          <p:cNvSpPr>
            <a:spLocks noChangeArrowheads="1"/>
          </p:cNvSpPr>
          <p:nvPr/>
        </p:nvSpPr>
        <p:spPr>
          <a:xfrm>
            <a:off x="6524151" y="2834825"/>
            <a:ext cx="1439713" cy="60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rtl="0"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ru-RU" sz="7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 Кадровые риски</a:t>
            </a:r>
          </a:p>
          <a:p>
            <a:pPr rtl="0"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ru-RU" sz="7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 IT риски</a:t>
            </a:r>
          </a:p>
          <a:p>
            <a:pPr rtl="0"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ru-RU" sz="7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 Риски заинтересованных сторон</a:t>
            </a:r>
          </a:p>
        </p:txBody>
      </p:sp>
      <p:sp>
        <p:nvSpPr>
          <p:cNvPr id="178" name="Freeform 19"/>
          <p:cNvSpPr/>
          <p:nvPr/>
        </p:nvSpPr>
        <p:spPr>
          <a:xfrm>
            <a:off x="6446105" y="2404271"/>
            <a:ext cx="1381742" cy="459153"/>
          </a:xfrm>
          <a:custGeom>
            <a:avLst/>
            <a:gdLst>
              <a:gd name="T0" fmla="*/ 1 w 985"/>
              <a:gd name="T1" fmla="*/ 142 h 335"/>
              <a:gd name="T2" fmla="*/ 0 w 985"/>
              <a:gd name="T3" fmla="*/ 335 h 335"/>
              <a:gd name="T4" fmla="*/ 984 w 985"/>
              <a:gd name="T5" fmla="*/ 335 h 335"/>
              <a:gd name="T6" fmla="*/ 985 w 985"/>
              <a:gd name="T7" fmla="*/ 160 h 335"/>
              <a:gd name="T8" fmla="*/ 831 w 985"/>
              <a:gd name="T9" fmla="*/ 4 h 335"/>
              <a:gd name="T10" fmla="*/ 151 w 985"/>
              <a:gd name="T11" fmla="*/ 0 h 335"/>
              <a:gd name="T12" fmla="*/ 1 w 985"/>
              <a:gd name="T13" fmla="*/ 142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4" h="335">
                <a:moveTo>
                  <a:pt x="1" y="142"/>
                </a:moveTo>
                <a:cubicBezTo>
                  <a:pt x="1" y="252"/>
                  <a:pt x="0" y="335"/>
                  <a:pt x="0" y="335"/>
                </a:cubicBezTo>
                <a:lnTo>
                  <a:pt x="984" y="335"/>
                </a:lnTo>
                <a:lnTo>
                  <a:pt x="985" y="160"/>
                </a:lnTo>
                <a:cubicBezTo>
                  <a:pt x="983" y="110"/>
                  <a:pt x="939" y="2"/>
                  <a:pt x="831" y="4"/>
                </a:cubicBezTo>
                <a:lnTo>
                  <a:pt x="151" y="0"/>
                </a:lnTo>
                <a:cubicBezTo>
                  <a:pt x="55" y="6"/>
                  <a:pt x="0" y="89"/>
                  <a:pt x="1" y="142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>
              <a:effectLst/>
            </a:endParaRPr>
          </a:p>
        </p:txBody>
      </p:sp>
      <p:sp>
        <p:nvSpPr>
          <p:cNvPr id="179" name="Rectangle 949"/>
          <p:cNvSpPr>
            <a:spLocks noChangeArrowheads="1"/>
          </p:cNvSpPr>
          <p:nvPr/>
        </p:nvSpPr>
        <p:spPr>
          <a:xfrm>
            <a:off x="6472168" y="2460534"/>
            <a:ext cx="13369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rtl="0" eaLnBrk="1" hangingPunct="1"/>
            <a:r>
              <a:rPr lang="ru-RU" sz="1200" b="1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Операционные</a:t>
            </a:r>
            <a:r>
              <a:rPr lang="ru-RU" sz="1200" b="1" i="0" u="none" strike="noStrike" dirty="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 риски</a:t>
            </a:r>
          </a:p>
        </p:txBody>
      </p:sp>
      <p:sp>
        <p:nvSpPr>
          <p:cNvPr id="180" name="AutoShape 21"/>
          <p:cNvSpPr>
            <a:spLocks noChangeArrowheads="1"/>
          </p:cNvSpPr>
          <p:nvPr/>
        </p:nvSpPr>
        <p:spPr>
          <a:xfrm>
            <a:off x="7883972" y="2369468"/>
            <a:ext cx="1313321" cy="1213057"/>
          </a:xfrm>
          <a:prstGeom prst="roundRect">
            <a:avLst>
              <a:gd name="adj" fmla="val 18199"/>
            </a:avLst>
          </a:prstGeom>
          <a:solidFill>
            <a:srgbClr val="FFFFFF"/>
          </a:solidFill>
          <a:ln w="57150" algn="ctr">
            <a:solidFill>
              <a:srgbClr val="D9D9D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>
              <a:effectLst/>
            </a:endParaRPr>
          </a:p>
        </p:txBody>
      </p:sp>
      <p:sp>
        <p:nvSpPr>
          <p:cNvPr id="181" name="Rectangle 66"/>
          <p:cNvSpPr>
            <a:spLocks noChangeArrowheads="1"/>
          </p:cNvSpPr>
          <p:nvPr/>
        </p:nvSpPr>
        <p:spPr>
          <a:xfrm>
            <a:off x="7834209" y="2780315"/>
            <a:ext cx="1624415" cy="60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rtl="0"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ru-RU" sz="7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 Ухудшение прогноза доходов</a:t>
            </a:r>
          </a:p>
          <a:p>
            <a:pPr rtl="0"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ru-RU" sz="7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 Снижение налогов и предоставление льгот</a:t>
            </a:r>
          </a:p>
          <a:p>
            <a:pPr rtl="0"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ru-RU" sz="7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 Дополнительные расходы</a:t>
            </a:r>
          </a:p>
        </p:txBody>
      </p:sp>
      <p:sp>
        <p:nvSpPr>
          <p:cNvPr id="182" name="Freeform 23"/>
          <p:cNvSpPr/>
          <p:nvPr/>
        </p:nvSpPr>
        <p:spPr>
          <a:xfrm>
            <a:off x="7898911" y="2395396"/>
            <a:ext cx="1283442" cy="420518"/>
          </a:xfrm>
          <a:custGeom>
            <a:avLst/>
            <a:gdLst>
              <a:gd name="T0" fmla="*/ 1 w 985"/>
              <a:gd name="T1" fmla="*/ 142 h 335"/>
              <a:gd name="T2" fmla="*/ 0 w 985"/>
              <a:gd name="T3" fmla="*/ 335 h 335"/>
              <a:gd name="T4" fmla="*/ 984 w 985"/>
              <a:gd name="T5" fmla="*/ 335 h 335"/>
              <a:gd name="T6" fmla="*/ 985 w 985"/>
              <a:gd name="T7" fmla="*/ 160 h 335"/>
              <a:gd name="T8" fmla="*/ 831 w 985"/>
              <a:gd name="T9" fmla="*/ 4 h 335"/>
              <a:gd name="T10" fmla="*/ 151 w 985"/>
              <a:gd name="T11" fmla="*/ 0 h 335"/>
              <a:gd name="T12" fmla="*/ 1 w 985"/>
              <a:gd name="T13" fmla="*/ 142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4" h="335">
                <a:moveTo>
                  <a:pt x="1" y="142"/>
                </a:moveTo>
                <a:cubicBezTo>
                  <a:pt x="1" y="252"/>
                  <a:pt x="0" y="335"/>
                  <a:pt x="0" y="335"/>
                </a:cubicBezTo>
                <a:lnTo>
                  <a:pt x="984" y="335"/>
                </a:lnTo>
                <a:lnTo>
                  <a:pt x="985" y="160"/>
                </a:lnTo>
                <a:cubicBezTo>
                  <a:pt x="983" y="110"/>
                  <a:pt x="939" y="2"/>
                  <a:pt x="831" y="4"/>
                </a:cubicBezTo>
                <a:lnTo>
                  <a:pt x="151" y="0"/>
                </a:lnTo>
                <a:cubicBezTo>
                  <a:pt x="55" y="6"/>
                  <a:pt x="0" y="89"/>
                  <a:pt x="1" y="14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>
              <a:effectLst/>
            </a:endParaRPr>
          </a:p>
        </p:txBody>
      </p:sp>
      <p:sp>
        <p:nvSpPr>
          <p:cNvPr id="183" name="Rectangle 949"/>
          <p:cNvSpPr>
            <a:spLocks noChangeArrowheads="1"/>
          </p:cNvSpPr>
          <p:nvPr/>
        </p:nvSpPr>
        <p:spPr>
          <a:xfrm>
            <a:off x="7796429" y="2470153"/>
            <a:ext cx="1506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rtl="0" eaLnBrk="1" hangingPunct="1"/>
            <a:r>
              <a:rPr lang="ru-RU" sz="1200" b="1" i="0" u="none" strike="noStrike" dirty="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orbel"/>
                <a:cs typeface="Arial"/>
              </a:rPr>
              <a:t>Бюджетные риски</a:t>
            </a:r>
          </a:p>
        </p:txBody>
      </p:sp>
      <p:sp>
        <p:nvSpPr>
          <p:cNvPr id="186" name="Freeform 18"/>
          <p:cNvSpPr/>
          <p:nvPr/>
        </p:nvSpPr>
        <p:spPr>
          <a:xfrm>
            <a:off x="6883112" y="3378835"/>
            <a:ext cx="2145144" cy="516904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187" name="Freeform 19"/>
          <p:cNvSpPr/>
          <p:nvPr/>
        </p:nvSpPr>
        <p:spPr>
          <a:xfrm flipH="1">
            <a:off x="3764901" y="3286198"/>
            <a:ext cx="1741488" cy="646669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188" name="AutoShape 3"/>
          <p:cNvSpPr>
            <a:spLocks noChangeArrowheads="1"/>
          </p:cNvSpPr>
          <p:nvPr/>
        </p:nvSpPr>
        <p:spPr>
          <a:xfrm>
            <a:off x="3600831" y="3973586"/>
            <a:ext cx="2507147" cy="593862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Риски ликвидности</a:t>
            </a:r>
          </a:p>
        </p:txBody>
      </p:sp>
      <p:sp>
        <p:nvSpPr>
          <p:cNvPr id="189" name="Freeform 19"/>
          <p:cNvSpPr/>
          <p:nvPr/>
        </p:nvSpPr>
        <p:spPr>
          <a:xfrm flipH="1">
            <a:off x="6153271" y="3292993"/>
            <a:ext cx="1741488" cy="603850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190" name="AutoShape 3"/>
          <p:cNvSpPr>
            <a:spLocks noChangeArrowheads="1"/>
          </p:cNvSpPr>
          <p:nvPr/>
        </p:nvSpPr>
        <p:spPr>
          <a:xfrm>
            <a:off x="6340393" y="3941795"/>
            <a:ext cx="2507147" cy="593862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Риск рефинансирования</a:t>
            </a:r>
          </a:p>
        </p:txBody>
      </p:sp>
      <p:sp>
        <p:nvSpPr>
          <p:cNvPr id="191" name="AutoShape 3"/>
          <p:cNvSpPr>
            <a:spLocks noChangeArrowheads="1"/>
          </p:cNvSpPr>
          <p:nvPr/>
        </p:nvSpPr>
        <p:spPr>
          <a:xfrm>
            <a:off x="3574080" y="4933159"/>
            <a:ext cx="2507147" cy="593862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Влияние на операционные потоки</a:t>
            </a:r>
          </a:p>
        </p:txBody>
      </p:sp>
      <p:sp>
        <p:nvSpPr>
          <p:cNvPr id="192" name="Freeform 19"/>
          <p:cNvSpPr/>
          <p:nvPr/>
        </p:nvSpPr>
        <p:spPr>
          <a:xfrm flipH="1">
            <a:off x="6087811" y="4388276"/>
            <a:ext cx="1741488" cy="691511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193" name="AutoShape 3"/>
          <p:cNvSpPr>
            <a:spLocks noChangeArrowheads="1"/>
          </p:cNvSpPr>
          <p:nvPr/>
        </p:nvSpPr>
        <p:spPr>
          <a:xfrm>
            <a:off x="6469687" y="4904325"/>
            <a:ext cx="2507147" cy="593862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Влияние на финансовые потоки </a:t>
            </a:r>
          </a:p>
        </p:txBody>
      </p:sp>
      <p:sp>
        <p:nvSpPr>
          <p:cNvPr id="194" name="AutoShape 3"/>
          <p:cNvSpPr>
            <a:spLocks noChangeArrowheads="1"/>
          </p:cNvSpPr>
          <p:nvPr/>
        </p:nvSpPr>
        <p:spPr>
          <a:xfrm>
            <a:off x="3956526" y="5761846"/>
            <a:ext cx="1549863" cy="542438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ru-RU" sz="105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Резерв для </a:t>
            </a:r>
          </a:p>
          <a:p>
            <a:pPr rtl="0"/>
            <a:r>
              <a:rPr lang="ru-RU" sz="11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операционных</a:t>
            </a:r>
            <a:r>
              <a:rPr lang="ru-RU" sz="105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потоков</a:t>
            </a:r>
          </a:p>
        </p:txBody>
      </p:sp>
      <p:sp>
        <p:nvSpPr>
          <p:cNvPr id="195" name="AutoShape 3"/>
          <p:cNvSpPr>
            <a:spLocks noChangeArrowheads="1"/>
          </p:cNvSpPr>
          <p:nvPr/>
        </p:nvSpPr>
        <p:spPr>
          <a:xfrm>
            <a:off x="7253390" y="5741740"/>
            <a:ext cx="1404588" cy="541534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ru-RU" sz="105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Резерв для </a:t>
            </a:r>
          </a:p>
          <a:p>
            <a:pPr rtl="0"/>
            <a:r>
              <a:rPr lang="ru-RU" sz="105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финансовых потоков </a:t>
            </a:r>
          </a:p>
        </p:txBody>
      </p:sp>
      <p:sp>
        <p:nvSpPr>
          <p:cNvPr id="197" name="AutoShape 16"/>
          <p:cNvSpPr>
            <a:spLocks noChangeArrowheads="1"/>
          </p:cNvSpPr>
          <p:nvPr/>
        </p:nvSpPr>
        <p:spPr>
          <a:xfrm rot="5400000" flipH="1" flipV="1">
            <a:off x="4469840" y="5391067"/>
            <a:ext cx="769130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198" name="AutoShape 16"/>
          <p:cNvSpPr>
            <a:spLocks noChangeArrowheads="1"/>
          </p:cNvSpPr>
          <p:nvPr/>
        </p:nvSpPr>
        <p:spPr>
          <a:xfrm rot="5400000" flipH="1" flipV="1">
            <a:off x="7487074" y="5369442"/>
            <a:ext cx="769130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</a:endParaRPr>
          </a:p>
        </p:txBody>
      </p:sp>
      <p:sp>
        <p:nvSpPr>
          <p:cNvPr id="199" name="AutoShape 3"/>
          <p:cNvSpPr>
            <a:spLocks noChangeArrowheads="1"/>
          </p:cNvSpPr>
          <p:nvPr/>
        </p:nvSpPr>
        <p:spPr>
          <a:xfrm>
            <a:off x="5485480" y="6281982"/>
            <a:ext cx="1832991" cy="495211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>
              <a:tabLst>
                <a:tab pos="1255713" algn="l"/>
              </a:tabLst>
            </a:pPr>
            <a:r>
              <a:rPr lang="ru-RU" sz="9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Резерв наличности</a:t>
            </a:r>
          </a:p>
        </p:txBody>
      </p:sp>
      <p:sp>
        <p:nvSpPr>
          <p:cNvPr id="21" name="Sağ Ayraç 20"/>
          <p:cNvSpPr/>
          <p:nvPr/>
        </p:nvSpPr>
        <p:spPr>
          <a:xfrm rot="5400000">
            <a:off x="6217648" y="4651127"/>
            <a:ext cx="525189" cy="3222795"/>
          </a:xfrm>
          <a:prstGeom prst="rightBrace">
            <a:avLst/>
          </a:prstGeom>
          <a:noFill/>
          <a:ln w="222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965447" y="6309676"/>
            <a:ext cx="1211715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105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«Операционный резерв»</a:t>
            </a:r>
          </a:p>
        </p:txBody>
      </p:sp>
      <p:sp>
        <p:nvSpPr>
          <p:cNvPr id="106" name="Metin kutusu 105"/>
          <p:cNvSpPr txBox="1"/>
          <p:nvPr/>
        </p:nvSpPr>
        <p:spPr>
          <a:xfrm>
            <a:off x="7476296" y="6290526"/>
            <a:ext cx="1211715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105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«Резерв безопасности»</a:t>
            </a:r>
          </a:p>
        </p:txBody>
      </p:sp>
    </p:spTree>
    <p:extLst>
      <p:ext uri="{BB962C8B-B14F-4D97-AF65-F5344CB8AC3E}">
        <p14:creationId xmlns:p14="http://schemas.microsoft.com/office/powerpoint/2010/main" val="10546383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18252"/>
            <a:ext cx="6950569" cy="1362075"/>
          </a:xfrm>
          <a:effectLst/>
        </p:spPr>
        <p:txBody>
          <a:bodyPr/>
          <a:lstStyle/>
          <a:p>
            <a:pPr rtl="0"/>
            <a:r>
              <a:rPr lang="ru-RU" sz="4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ОПРЕДЕЛЕНИЕ КОМПОНЕНТОВ резерва наличности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27584" y="2618252"/>
            <a:ext cx="826295" cy="854870"/>
            <a:chOff x="2146300" y="2165350"/>
            <a:chExt cx="550863" cy="569913"/>
          </a:xfrm>
          <a:effectLst/>
        </p:grpSpPr>
        <p:grpSp>
          <p:nvGrpSpPr>
            <p:cNvPr id="4" name="Group 33"/>
            <p:cNvGrpSpPr/>
            <p:nvPr/>
          </p:nvGrpSpPr>
          <p:grpSpPr>
            <a:xfrm>
              <a:off x="2146300" y="2165350"/>
              <a:ext cx="550863" cy="569913"/>
              <a:chOff x="480" y="1200"/>
              <a:chExt cx="1042" cy="1019"/>
            </a:xfrm>
            <a:effectLst/>
          </p:grpSpPr>
          <p:pic>
            <p:nvPicPr>
              <p:cNvPr id="8" name="Picture 34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35"/>
              <p:cNvSpPr>
                <a:spLocks noChangeArrowheads="1"/>
              </p:cNvSpPr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  <a:tileRect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effectLst/>
                </a:endParaRPr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2171700"/>
              <a:ext cx="434975" cy="2000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7"/>
            <p:cNvSpPr txBox="1">
              <a:spLocks noChangeArrowheads="1"/>
            </p:cNvSpPr>
            <p:nvPr/>
          </p:nvSpPr>
          <p:spPr>
            <a:xfrm>
              <a:off x="2204821" y="2193925"/>
              <a:ext cx="435410" cy="467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ru-RU" sz="4000" b="1" i="0" u="none" strike="noStrike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6185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62" y="190501"/>
            <a:ext cx="8861738" cy="1078909"/>
          </a:xfrm>
          <a:effectLst/>
        </p:spPr>
        <p:txBody>
          <a:bodyPr/>
          <a:lstStyle/>
          <a:p>
            <a:pPr rtl="0"/>
            <a:r>
              <a:rPr lang="ru-RU" sz="3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Определение операционного резерва - совокупный  чистый операционный отток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37" y="2715824"/>
            <a:ext cx="8001000" cy="4114800"/>
          </a:xfrm>
          <a:prstGeom prst="rect">
            <a:avLst/>
          </a:prstGeom>
          <a:effectLst/>
        </p:spPr>
      </p:pic>
      <p:sp>
        <p:nvSpPr>
          <p:cNvPr id="4" name="Oval 35"/>
          <p:cNvSpPr>
            <a:spLocks noChangeArrowheads="1"/>
          </p:cNvSpPr>
          <p:nvPr/>
        </p:nvSpPr>
        <p:spPr>
          <a:xfrm>
            <a:off x="228600" y="1447800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  <a:tileRect/>
          </a:gradFill>
          <a:ln w="50800" algn="ctr">
            <a:solidFill>
              <a:srgbClr val="5F5F5F">
                <a:alpha val="20000"/>
              </a:srgb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  <a:latin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57019" y="1437982"/>
            <a:ext cx="8182181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ru-RU" sz="1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Профиль потоков на чистой основе может выступать источником информации для определения размера необходимой подушки безопасности  </a:t>
            </a:r>
          </a:p>
        </p:txBody>
      </p:sp>
      <p:sp>
        <p:nvSpPr>
          <p:cNvPr id="6" name="Oval 35"/>
          <p:cNvSpPr>
            <a:spLocks noChangeArrowheads="1"/>
          </p:cNvSpPr>
          <p:nvPr/>
        </p:nvSpPr>
        <p:spPr>
          <a:xfrm>
            <a:off x="237053" y="1946969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  <a:tileRect/>
          </a:gradFill>
          <a:ln w="50800" algn="ctr">
            <a:solidFill>
              <a:srgbClr val="5F5F5F">
                <a:alpha val="20000"/>
              </a:srgb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  <a:latin typeface="Calibri" panose="020F050202020403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50276" y="1936860"/>
            <a:ext cx="8569924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ru-RU" sz="1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Сроки и способность реагировать на неблагоприятные условия, влияющие на финансовые потоки, например, </a:t>
            </a:r>
          </a:p>
          <a:p>
            <a:pPr marL="0" indent="0" algn="l" rtl="0">
              <a:buNone/>
            </a:pPr>
            <a:r>
              <a:rPr lang="ru-RU" sz="1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посредством краткосрочных займов, определяют продолжительность чистого оттока, которую необходимо принять во внимание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2843586"/>
            <a:ext cx="2971800" cy="98488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ru-RU" sz="1600" b="1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Средний совокупный чистый операционный отток в эти периоды составляет 60 млрд.</a:t>
            </a:r>
          </a:p>
          <a:p>
            <a:pPr algn="l"/>
            <a:endParaRPr lang="ru-RU" sz="1600" b="1" dirty="0">
              <a:effectLst/>
            </a:endParaRPr>
          </a:p>
          <a:p>
            <a:pPr algn="l"/>
            <a:endParaRPr lang="ru-RU" sz="1600" b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 rot="18990684">
            <a:off x="695417" y="5327248"/>
            <a:ext cx="939169" cy="18306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2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ЯНВАРЬ </a:t>
            </a:r>
          </a:p>
        </p:txBody>
      </p:sp>
      <p:sp>
        <p:nvSpPr>
          <p:cNvPr id="11" name="TextBox 10"/>
          <p:cNvSpPr txBox="1"/>
          <p:nvPr/>
        </p:nvSpPr>
        <p:spPr>
          <a:xfrm rot="18990684">
            <a:off x="1278673" y="5327248"/>
            <a:ext cx="939169" cy="18306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2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ФЕВРАЛЬ</a:t>
            </a:r>
          </a:p>
        </p:txBody>
      </p:sp>
      <p:sp>
        <p:nvSpPr>
          <p:cNvPr id="12" name="TextBox 11"/>
          <p:cNvSpPr txBox="1"/>
          <p:nvPr/>
        </p:nvSpPr>
        <p:spPr>
          <a:xfrm rot="18990684">
            <a:off x="1826322" y="5327250"/>
            <a:ext cx="939169" cy="18306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МАРТ</a:t>
            </a:r>
          </a:p>
        </p:txBody>
      </p:sp>
      <p:sp>
        <p:nvSpPr>
          <p:cNvPr id="13" name="TextBox 12"/>
          <p:cNvSpPr txBox="1"/>
          <p:nvPr/>
        </p:nvSpPr>
        <p:spPr>
          <a:xfrm rot="18990684">
            <a:off x="2510397" y="5327248"/>
            <a:ext cx="939169" cy="18306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АПРЕЛЬ</a:t>
            </a:r>
          </a:p>
        </p:txBody>
      </p:sp>
      <p:sp>
        <p:nvSpPr>
          <p:cNvPr id="14" name="TextBox 13"/>
          <p:cNvSpPr txBox="1"/>
          <p:nvPr/>
        </p:nvSpPr>
        <p:spPr>
          <a:xfrm rot="18990684">
            <a:off x="2925156" y="5327248"/>
            <a:ext cx="939169" cy="18306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МАЙ</a:t>
            </a:r>
          </a:p>
        </p:txBody>
      </p:sp>
      <p:sp>
        <p:nvSpPr>
          <p:cNvPr id="15" name="TextBox 14"/>
          <p:cNvSpPr txBox="1"/>
          <p:nvPr/>
        </p:nvSpPr>
        <p:spPr>
          <a:xfrm rot="18990684">
            <a:off x="3547502" y="5337931"/>
            <a:ext cx="939169" cy="18306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ИЮНЬ</a:t>
            </a:r>
          </a:p>
        </p:txBody>
      </p:sp>
      <p:sp>
        <p:nvSpPr>
          <p:cNvPr id="16" name="TextBox 15"/>
          <p:cNvSpPr txBox="1"/>
          <p:nvPr/>
        </p:nvSpPr>
        <p:spPr>
          <a:xfrm rot="18990684">
            <a:off x="4112661" y="5357871"/>
            <a:ext cx="939169" cy="18306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ИЮЛЬ</a:t>
            </a:r>
          </a:p>
        </p:txBody>
      </p:sp>
      <p:sp>
        <p:nvSpPr>
          <p:cNvPr id="17" name="TextBox 16"/>
          <p:cNvSpPr txBox="1"/>
          <p:nvPr/>
        </p:nvSpPr>
        <p:spPr>
          <a:xfrm rot="18990684">
            <a:off x="4695916" y="5357872"/>
            <a:ext cx="939169" cy="18306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АВГУСТ</a:t>
            </a:r>
          </a:p>
        </p:txBody>
      </p:sp>
      <p:sp>
        <p:nvSpPr>
          <p:cNvPr id="18" name="TextBox 17"/>
          <p:cNvSpPr txBox="1"/>
          <p:nvPr/>
        </p:nvSpPr>
        <p:spPr>
          <a:xfrm rot="18990684">
            <a:off x="5283833" y="5372984"/>
            <a:ext cx="963550" cy="18466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СЕНТЯБРЬ</a:t>
            </a:r>
          </a:p>
        </p:txBody>
      </p:sp>
      <p:sp>
        <p:nvSpPr>
          <p:cNvPr id="19" name="TextBox 18"/>
          <p:cNvSpPr txBox="1"/>
          <p:nvPr/>
        </p:nvSpPr>
        <p:spPr>
          <a:xfrm rot="18990684">
            <a:off x="5809237" y="5369896"/>
            <a:ext cx="993297" cy="18466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ОКТЯБРЬ</a:t>
            </a:r>
          </a:p>
        </p:txBody>
      </p:sp>
      <p:sp>
        <p:nvSpPr>
          <p:cNvPr id="20" name="TextBox 19"/>
          <p:cNvSpPr txBox="1"/>
          <p:nvPr/>
        </p:nvSpPr>
        <p:spPr>
          <a:xfrm rot="18990684">
            <a:off x="6629270" y="5276996"/>
            <a:ext cx="691724" cy="18306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НОЯБРЬ</a:t>
            </a:r>
          </a:p>
        </p:txBody>
      </p:sp>
      <p:sp>
        <p:nvSpPr>
          <p:cNvPr id="21" name="TextBox 20"/>
          <p:cNvSpPr txBox="1"/>
          <p:nvPr/>
        </p:nvSpPr>
        <p:spPr>
          <a:xfrm rot="18990684">
            <a:off x="6912281" y="5330538"/>
            <a:ext cx="931470" cy="18466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ДЕКАБРЬ</a:t>
            </a:r>
          </a:p>
        </p:txBody>
      </p:sp>
    </p:spTree>
    <p:extLst>
      <p:ext uri="{BB962C8B-B14F-4D97-AF65-F5344CB8AC3E}">
        <p14:creationId xmlns:p14="http://schemas.microsoft.com/office/powerpoint/2010/main" val="20989543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62" y="152400"/>
            <a:ext cx="8861738" cy="1143000"/>
          </a:xfrm>
          <a:effectLst/>
        </p:spPr>
        <p:txBody>
          <a:bodyPr/>
          <a:lstStyle/>
          <a:p>
            <a:pPr rtl="0"/>
            <a:r>
              <a:rPr lang="ru-RU" sz="3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Определение операционного резерва - совокупные ошибки прогнозирования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98" y="3399927"/>
            <a:ext cx="7696200" cy="3305673"/>
          </a:xfrm>
          <a:prstGeom prst="rect">
            <a:avLst/>
          </a:prstGeom>
          <a:effectLst/>
        </p:spPr>
      </p:pic>
      <p:sp>
        <p:nvSpPr>
          <p:cNvPr id="4" name="Oval 35"/>
          <p:cNvSpPr>
            <a:spLocks noChangeArrowheads="1"/>
          </p:cNvSpPr>
          <p:nvPr/>
        </p:nvSpPr>
        <p:spPr>
          <a:xfrm>
            <a:off x="228600" y="1447800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  <a:tileRect/>
          </a:gradFill>
          <a:ln w="50800" algn="ctr">
            <a:solidFill>
              <a:srgbClr val="5F5F5F">
                <a:alpha val="20000"/>
              </a:srgb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  <a:latin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09600" y="1426517"/>
            <a:ext cx="8542935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indent="0" algn="just" rtl="0">
              <a:buNone/>
            </a:pPr>
            <a:r>
              <a:rPr lang="ru-RU" sz="1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Уровень чистого оттока средств может не вызывать опасений, если он был спрогнозирован достаточно давно, и есть возможность принять корректирующие меры, например, через выпуск ГКО</a:t>
            </a:r>
          </a:p>
        </p:txBody>
      </p:sp>
      <p:sp>
        <p:nvSpPr>
          <p:cNvPr id="6" name="Oval 35"/>
          <p:cNvSpPr>
            <a:spLocks noChangeArrowheads="1"/>
          </p:cNvSpPr>
          <p:nvPr/>
        </p:nvSpPr>
        <p:spPr>
          <a:xfrm>
            <a:off x="228600" y="2019300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  <a:tileRect/>
          </a:gradFill>
          <a:ln w="50800" algn="ctr">
            <a:solidFill>
              <a:srgbClr val="5F5F5F">
                <a:alpha val="20000"/>
              </a:srgb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  <a:latin typeface="Calibri" panose="020F050202020403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25700" y="2003303"/>
            <a:ext cx="8526819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ru-RU" sz="1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Таким образом, уровень совокупной ошибки прогнозирования за определенный период становится существенным фактором для определения резерва</a:t>
            </a:r>
          </a:p>
        </p:txBody>
      </p:sp>
      <p:sp>
        <p:nvSpPr>
          <p:cNvPr id="8" name="Oval 35"/>
          <p:cNvSpPr>
            <a:spLocks noChangeArrowheads="1"/>
          </p:cNvSpPr>
          <p:nvPr/>
        </p:nvSpPr>
        <p:spPr>
          <a:xfrm>
            <a:off x="226586" y="2590800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  <a:tileRect/>
          </a:gradFill>
          <a:ln w="50800" algn="ctr">
            <a:solidFill>
              <a:srgbClr val="5F5F5F">
                <a:alpha val="20000"/>
              </a:srgb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effectLst/>
              <a:latin typeface="Calibri" panose="020F050202020403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09601" y="2522764"/>
            <a:ext cx="8542934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ru-RU" sz="1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Вероятнее всего рассчитанный таким образом уровень резерва будет ниже уровня, рассчитанного на основе </a:t>
            </a:r>
          </a:p>
          <a:p>
            <a:pPr marL="0" indent="0" algn="l" rtl="0">
              <a:buNone/>
            </a:pPr>
            <a:r>
              <a:rPr lang="ru-RU" sz="1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чистого оттока, поскольку ожидается, что волатильность ошибок будет ниже, чем волатильность самих потоков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4998" y="3733800"/>
            <a:ext cx="1614801" cy="48987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ru-RU" sz="1600" b="1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Отклонение за 6 дней -  42 миллиарда</a:t>
            </a:r>
          </a:p>
          <a:p>
            <a:pPr algn="l"/>
            <a:endParaRPr lang="ru-RU" sz="1050" b="1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8718" y="6248400"/>
            <a:ext cx="533933" cy="40273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400" b="0" i="0" u="none" strike="noStrike" baseline="-2500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Январь</a:t>
            </a:r>
          </a:p>
          <a:p>
            <a:r>
              <a:rPr lang="en-US" sz="1400" baseline="-25000">
                <a:effectLst/>
              </a:rPr>
              <a:t> </a:t>
            </a:r>
          </a:p>
          <a:p>
            <a:endParaRPr lang="en-US" sz="1200" baseline="-2500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248" y="6257925"/>
            <a:ext cx="542066" cy="32829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4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Февраль</a:t>
            </a:r>
          </a:p>
          <a:p>
            <a:endParaRPr lang="en-US" baseline="-25000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6949" y="6283205"/>
            <a:ext cx="562539" cy="28191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400" b="0" i="0" u="none" strike="noStrike" baseline="-2500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Март</a:t>
            </a:r>
          </a:p>
          <a:p>
            <a:endParaRPr lang="en-US" sz="1400" baseline="-25000"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8927" y="6284672"/>
            <a:ext cx="524398" cy="28191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400" b="0" i="0" u="none" strike="noStrike" baseline="-2500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Апрель</a:t>
            </a:r>
          </a:p>
          <a:p>
            <a:endParaRPr lang="en-US" sz="1400" baseline="-25000"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1375" y="6289435"/>
            <a:ext cx="568103" cy="14095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400" b="0" i="0" u="none" strike="noStrike" baseline="-2500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Май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6537" y="6287921"/>
            <a:ext cx="518834" cy="14095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4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Июнь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5525" y="6297088"/>
            <a:ext cx="518834" cy="14095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4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Июль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6788" y="6297088"/>
            <a:ext cx="518834" cy="28191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4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Август</a:t>
            </a:r>
          </a:p>
          <a:p>
            <a:endParaRPr lang="en-US" sz="1400" baseline="-25000" dirty="0"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507" y="6303343"/>
            <a:ext cx="573118" cy="28725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4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Сентябрь</a:t>
            </a:r>
          </a:p>
          <a:p>
            <a:pPr rtl="0"/>
            <a:endParaRPr lang="ru-RU" sz="1400" b="0" i="0" u="none" strike="noStrike" baseline="-25000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6565" y="6286071"/>
            <a:ext cx="557088" cy="28191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4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Октябрь</a:t>
            </a:r>
          </a:p>
          <a:p>
            <a:endParaRPr lang="en-US" sz="1400" baseline="-25000" dirty="0"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9892" y="6271119"/>
            <a:ext cx="532343" cy="28725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4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Ноябрь</a:t>
            </a:r>
          </a:p>
          <a:p>
            <a:pPr rtl="0"/>
            <a:endParaRPr lang="ru-RU" sz="1400" b="0" i="0" u="none" strike="noStrike" baseline="-25000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9355" y="6278442"/>
            <a:ext cx="532343" cy="28725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400" b="0" i="0" u="none" strike="noStrike" baseline="-250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Декабрь</a:t>
            </a:r>
          </a:p>
          <a:p>
            <a:pPr rtl="0"/>
            <a:endParaRPr lang="ru-RU" sz="1400" b="0" i="0" u="none" strike="noStrike" baseline="-25000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37172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873TGp_fall_light_ani">
  <a:themeElements>
    <a:clrScheme name="Custom 57">
      <a:dk1>
        <a:srgbClr val="000000"/>
      </a:dk1>
      <a:lt1>
        <a:srgbClr val="FFFFFF"/>
      </a:lt1>
      <a:dk2>
        <a:srgbClr val="1E598E"/>
      </a:dk2>
      <a:lt2>
        <a:srgbClr val="97BAC9"/>
      </a:lt2>
      <a:accent1>
        <a:srgbClr val="4C9ED0"/>
      </a:accent1>
      <a:accent2>
        <a:srgbClr val="A4B3BC"/>
      </a:accent2>
      <a:accent3>
        <a:srgbClr val="DCBD66"/>
      </a:accent3>
      <a:accent4>
        <a:srgbClr val="D57D7D"/>
      </a:accent4>
      <a:accent5>
        <a:srgbClr val="BA8FD5"/>
      </a:accent5>
      <a:accent6>
        <a:srgbClr val="9197CF"/>
      </a:accent6>
      <a:hlink>
        <a:srgbClr val="9AC832"/>
      </a:hlink>
      <a:folHlink>
        <a:srgbClr val="76B886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07C6A"/>
        </a:dk2>
        <a:lt2>
          <a:srgbClr val="B3CC94"/>
        </a:lt2>
        <a:accent1>
          <a:srgbClr val="61BBA3"/>
        </a:accent1>
        <a:accent2>
          <a:srgbClr val="ADC07E"/>
        </a:accent2>
        <a:accent3>
          <a:srgbClr val="FFFFFF"/>
        </a:accent3>
        <a:accent4>
          <a:srgbClr val="000000"/>
        </a:accent4>
        <a:accent5>
          <a:srgbClr val="B7DACE"/>
        </a:accent5>
        <a:accent6>
          <a:srgbClr val="9CAE72"/>
        </a:accent6>
        <a:hlink>
          <a:srgbClr val="9AC832"/>
        </a:hlink>
        <a:folHlink>
          <a:srgbClr val="76B8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D66B00"/>
        </a:dk2>
        <a:lt2>
          <a:srgbClr val="B9CF91"/>
        </a:lt2>
        <a:accent1>
          <a:srgbClr val="F1B305"/>
        </a:accent1>
        <a:accent2>
          <a:srgbClr val="9BBBA0"/>
        </a:accent2>
        <a:accent3>
          <a:srgbClr val="FFFFFF"/>
        </a:accent3>
        <a:accent4>
          <a:srgbClr val="000000"/>
        </a:accent4>
        <a:accent5>
          <a:srgbClr val="F7D6AA"/>
        </a:accent5>
        <a:accent6>
          <a:srgbClr val="8CA991"/>
        </a:accent6>
        <a:hlink>
          <a:srgbClr val="FE8206"/>
        </a:hlink>
        <a:folHlink>
          <a:srgbClr val="E07C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1E598E"/>
        </a:dk2>
        <a:lt2>
          <a:srgbClr val="97BAC9"/>
        </a:lt2>
        <a:accent1>
          <a:srgbClr val="4C9ED0"/>
        </a:accent1>
        <a:accent2>
          <a:srgbClr val="A4B3BC"/>
        </a:accent2>
        <a:accent3>
          <a:srgbClr val="FFFFFF"/>
        </a:accent3>
        <a:accent4>
          <a:srgbClr val="000000"/>
        </a:accent4>
        <a:accent5>
          <a:srgbClr val="B2CCE4"/>
        </a:accent5>
        <a:accent6>
          <a:srgbClr val="94A2AA"/>
        </a:accent6>
        <a:hlink>
          <a:srgbClr val="9AC832"/>
        </a:hlink>
        <a:folHlink>
          <a:srgbClr val="76B8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b3a7077da9a13a0dcf64ed5d677f5a41">
  <xsd:schema xmlns:xsd="http://www.w3.org/2001/XMLSchema" xmlns:xs="http://www.w3.org/2001/XMLSchema" xmlns:p="http://schemas.microsoft.com/office/2006/metadata/properties" xmlns:ns3="0c867391-8214-4b58-86b3-de07547409f9" xmlns:ns4="fddef6a8-5936-4909-96e0-2ad7a6b1720b" targetNamespace="http://schemas.microsoft.com/office/2006/metadata/properties" ma:root="true" ma:fieldsID="03ecbc61110ecc952e27b8a8955585fd" ns3:_="" ns4:_="">
    <xsd:import namespace="0c867391-8214-4b58-86b3-de07547409f9"/>
    <xsd:import namespace="fddef6a8-5936-4909-96e0-2ad7a6b172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69736B-F973-4DFF-BC4A-DE338793D2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3D1547-15A8-426D-B28A-4C5D546B5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7391-8214-4b58-86b3-de07547409f9"/>
    <ds:schemaRef ds:uri="fddef6a8-5936-4909-96e0-2ad7a6b172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A9E0B4-7BCF-4297-BA61-DE3F10A0E9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7775</TotalTime>
  <Words>3253</Words>
  <Application>Microsoft Office PowerPoint</Application>
  <PresentationFormat>On-screen Show (4:3)</PresentationFormat>
  <Paragraphs>554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Candara</vt:lpstr>
      <vt:lpstr>Corbel</vt:lpstr>
      <vt:lpstr>Times New Roman</vt:lpstr>
      <vt:lpstr>Wingdings</vt:lpstr>
      <vt:lpstr>873TGp_fall_light_ani</vt:lpstr>
      <vt:lpstr> ПОДХОДЫ К ОПРЕДЕЛЕНИЮ РЕЗЕРВА НАЛИЧНОСТИ (пример Турции)</vt:lpstr>
      <vt:lpstr>Содержание</vt:lpstr>
      <vt:lpstr>концепциЯ резерва наличности </vt:lpstr>
      <vt:lpstr>Политика в отношении резерва наличности</vt:lpstr>
      <vt:lpstr>Цели резерва наличности</vt:lpstr>
      <vt:lpstr>Компоненты резерва наличности</vt:lpstr>
      <vt:lpstr>ОПРЕДЕЛЕНИЕ КОМПОНЕНТОВ резерва наличности</vt:lpstr>
      <vt:lpstr>Определение операционного резерва - совокупный  чистый операционный отток</vt:lpstr>
      <vt:lpstr>Определение операционного резерва - совокупные ошибки прогнозирования</vt:lpstr>
      <vt:lpstr>Определение операционного резерва – сценарный анализ-I</vt:lpstr>
      <vt:lpstr>Определение операционного резерва -  сценарный анализ-II</vt:lpstr>
      <vt:lpstr>Определение операционного резерва - сравнение методик</vt:lpstr>
      <vt:lpstr>Определение резерва безопасности - параметры (альтернатива)</vt:lpstr>
      <vt:lpstr>Определение резерва безопасности - периоды наибольшего риска</vt:lpstr>
      <vt:lpstr>Определение резерва безопасности - пример</vt:lpstr>
      <vt:lpstr>Определение резерва безопасности –  статический или динамический резерв</vt:lpstr>
      <vt:lpstr>Прочие подходы к определению резерва наличности </vt:lpstr>
      <vt:lpstr>установление РЕЗЕРВА НАЛИЧНОСТИ и его целевого диапазона, управление ими</vt:lpstr>
      <vt:lpstr>Определение целевого диапазона</vt:lpstr>
      <vt:lpstr>Определение политики резервирования и управление резервом </vt:lpstr>
      <vt:lpstr>Пересмотр политики формирования резерва наличности</vt:lpstr>
      <vt:lpstr>Политика и опыт использования РЕЗЕРВА НАЛИЧНОСТИ в турции</vt:lpstr>
      <vt:lpstr>Основные параметры резерва наличности</vt:lpstr>
      <vt:lpstr>Определение размера резерва</vt:lpstr>
      <vt:lpstr>Прочие показатели</vt:lpstr>
      <vt:lpstr>Структура резерва и его целевые параметры (Пример)</vt:lpstr>
      <vt:lpstr>Определение политики формирования резерва и управление им-I  </vt:lpstr>
      <vt:lpstr>Определение политики формирования резерва и управление им-II </vt:lpstr>
      <vt:lpstr>Инвестирование резерва</vt:lpstr>
      <vt:lpstr>ОПЫТ ДРУГИХ стран</vt:lpstr>
      <vt:lpstr>Причины и цели поддержания резерва ликвидности</vt:lpstr>
      <vt:lpstr>Модели и методы, используемые для определения буфера ликвидности</vt:lpstr>
      <vt:lpstr>Резерв наличности - примеры стран-I</vt:lpstr>
      <vt:lpstr>Резерв наличности - примеры стран-II</vt:lpstr>
      <vt:lpstr>PowerPoint Presentation</vt:lpstr>
    </vt:vector>
  </TitlesOfParts>
  <Manager/>
  <Company>Hazine Müsteşarlığı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ILYAS TUFAN</dc:creator>
  <cp:lastModifiedBy>Yelena Slizhevskaya</cp:lastModifiedBy>
  <cp:revision>482</cp:revision>
  <dcterms:created xsi:type="dcterms:W3CDTF">2015-04-21T11:05:28Z</dcterms:created>
  <dcterms:modified xsi:type="dcterms:W3CDTF">2019-11-19T13:57:19Z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