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75" r:id="rId8"/>
    <p:sldId id="272" r:id="rId9"/>
    <p:sldId id="276" r:id="rId10"/>
    <p:sldId id="269" r:id="rId11"/>
    <p:sldId id="285" r:id="rId12"/>
    <p:sldId id="286" r:id="rId13"/>
    <p:sldId id="289" r:id="rId14"/>
    <p:sldId id="287" r:id="rId15"/>
    <p:sldId id="288" r:id="rId16"/>
    <p:sldId id="278" r:id="rId17"/>
    <p:sldId id="279" r:id="rId18"/>
    <p:sldId id="281" r:id="rId19"/>
    <p:sldId id="280" r:id="rId20"/>
    <p:sldId id="294" r:id="rId21"/>
    <p:sldId id="270" r:id="rId22"/>
    <p:sldId id="293" r:id="rId23"/>
    <p:sldId id="292" r:id="rId24"/>
    <p:sldId id="277" r:id="rId25"/>
    <p:sldId id="271" r:id="rId26"/>
    <p:sldId id="261" r:id="rId27"/>
    <p:sldId id="262" r:id="rId28"/>
    <p:sldId id="264" r:id="rId29"/>
    <p:sldId id="290" r:id="rId30"/>
    <p:sldId id="282" r:id="rId31"/>
    <p:sldId id="284" r:id="rId32"/>
    <p:sldId id="283" r:id="rId33"/>
    <p:sldId id="259" r:id="rId34"/>
    <p:sldId id="265" r:id="rId35"/>
    <p:sldId id="266" r:id="rId36"/>
    <p:sldId id="267" r:id="rId37"/>
    <p:sldId id="273" r:id="rId38"/>
    <p:sldId id="268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76B886"/>
    <a:srgbClr val="C0C0C0"/>
    <a:srgbClr val="00CC66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7747D-C0AC-4CB7-9B89-706C821258CB}" v="4" dt="2019-12-12T07:35:23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43" autoAdjust="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59E7747D-C0AC-4CB7-9B89-706C821258CB}"/>
    <pc:docChg chg="custSel modSld">
      <pc:chgData name="Yelena Slizhevskaya" userId="c31c118f-cc09-4814-95e2-f268a72c0a23" providerId="ADAL" clId="{59E7747D-C0AC-4CB7-9B89-706C821258CB}" dt="2019-12-12T07:35:39.439" v="15" actId="1076"/>
      <pc:docMkLst>
        <pc:docMk/>
      </pc:docMkLst>
      <pc:sldChg chg="delSp modSp">
        <pc:chgData name="Yelena Slizhevskaya" userId="c31c118f-cc09-4814-95e2-f268a72c0a23" providerId="ADAL" clId="{59E7747D-C0AC-4CB7-9B89-706C821258CB}" dt="2019-12-12T07:35:39.439" v="15" actId="1076"/>
        <pc:sldMkLst>
          <pc:docMk/>
          <pc:sldMk cId="0" sldId="256"/>
        </pc:sldMkLst>
        <pc:spChg chg="mod">
          <ac:chgData name="Yelena Slizhevskaya" userId="c31c118f-cc09-4814-95e2-f268a72c0a23" providerId="ADAL" clId="{59E7747D-C0AC-4CB7-9B89-706C821258CB}" dt="2019-12-12T07:35:39.439" v="15" actId="1076"/>
          <ac:spMkLst>
            <pc:docMk/>
            <pc:sldMk cId="0" sldId="256"/>
            <ac:spMk id="7" creationId="{00000000-0000-0000-0000-000000000000}"/>
          </ac:spMkLst>
        </pc:spChg>
        <pc:picChg chg="del">
          <ac:chgData name="Yelena Slizhevskaya" userId="c31c118f-cc09-4814-95e2-f268a72c0a23" providerId="ADAL" clId="{59E7747D-C0AC-4CB7-9B89-706C821258CB}" dt="2019-12-12T07:26:39.796" v="0" actId="478"/>
          <ac:picMkLst>
            <pc:docMk/>
            <pc:sldMk cId="0" sldId="256"/>
            <ac:picMk id="3" creationId="{8F5B15DE-14E9-473C-9DE4-77D419017EDE}"/>
          </ac:picMkLst>
        </pc:picChg>
        <pc:picChg chg="del">
          <ac:chgData name="Yelena Slizhevskaya" userId="c31c118f-cc09-4814-95e2-f268a72c0a23" providerId="ADAL" clId="{59E7747D-C0AC-4CB7-9B89-706C821258CB}" dt="2019-12-12T07:26:48.857" v="2" actId="478"/>
          <ac:picMkLst>
            <pc:docMk/>
            <pc:sldMk cId="0" sldId="256"/>
            <ac:picMk id="5" creationId="{9EF4F630-61B3-4B8B-80BF-417DAEAE8CEE}"/>
          </ac:picMkLst>
        </pc:picChg>
        <pc:picChg chg="del">
          <ac:chgData name="Yelena Slizhevskaya" userId="c31c118f-cc09-4814-95e2-f268a72c0a23" providerId="ADAL" clId="{59E7747D-C0AC-4CB7-9B89-706C821258CB}" dt="2019-12-12T07:26:47.420" v="1" actId="478"/>
          <ac:picMkLst>
            <pc:docMk/>
            <pc:sldMk cId="0" sldId="256"/>
            <ac:picMk id="102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5874-7C41-42B8-981B-1F3BA82ED97B}" type="datetimeFigureOut">
              <a:rPr lang="tr-TR" smtClean="0"/>
              <a:pPr/>
              <a:t>12.12.2019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69A1-C784-4D13-9720-7781CBEE716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21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054160-BEF0-4E6A-952C-DD126354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7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/>
              <a:t>Prikazi sadržaja</a:t>
            </a:r>
          </a:p>
        </p:txBody>
      </p:sp>
    </p:spTree>
    <p:extLst>
      <p:ext uri="{BB962C8B-B14F-4D97-AF65-F5344CB8AC3E}">
        <p14:creationId xmlns:p14="http://schemas.microsoft.com/office/powerpoint/2010/main" val="33991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54160-BEF0-4E6A-952C-DD12635469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2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54160-BEF0-4E6A-952C-DD12635469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8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/>
              <a:t>Prikazi sadržaja</a:t>
            </a:r>
          </a:p>
        </p:txBody>
      </p:sp>
    </p:spTree>
    <p:extLst>
      <p:ext uri="{BB962C8B-B14F-4D97-AF65-F5344CB8AC3E}">
        <p14:creationId xmlns:p14="http://schemas.microsoft.com/office/powerpoint/2010/main" val="32462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54160-BEF0-4E6A-952C-DD12635469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7" name="Group 25"/>
          <p:cNvGrpSpPr>
            <a:grpSpLocks/>
          </p:cNvGrpSpPr>
          <p:nvPr userDrawn="1"/>
        </p:nvGrpSpPr>
        <p:grpSpPr bwMode="auto">
          <a:xfrm>
            <a:off x="0" y="1447800"/>
            <a:ext cx="9144000" cy="5410200"/>
            <a:chOff x="0" y="1152"/>
            <a:chExt cx="5760" cy="3168"/>
          </a:xfrm>
        </p:grpSpPr>
        <p:sp>
          <p:nvSpPr>
            <p:cNvPr id="49178" name="Freeform 26"/>
            <p:cNvSpPr>
              <a:spLocks/>
            </p:cNvSpPr>
            <p:nvPr userDrawn="1"/>
          </p:nvSpPr>
          <p:spPr bwMode="gray">
            <a:xfrm>
              <a:off x="0" y="1280"/>
              <a:ext cx="5760" cy="3040"/>
            </a:xfrm>
            <a:custGeom>
              <a:avLst/>
              <a:gdLst>
                <a:gd name="T0" fmla="*/ 5760 w 5760"/>
                <a:gd name="T1" fmla="*/ 0 h 3040"/>
                <a:gd name="T2" fmla="*/ 0 w 5760"/>
                <a:gd name="T3" fmla="*/ 677 h 3040"/>
                <a:gd name="T4" fmla="*/ 0 w 5760"/>
                <a:gd name="T5" fmla="*/ 782 h 3040"/>
                <a:gd name="T6" fmla="*/ 0 w 5760"/>
                <a:gd name="T7" fmla="*/ 3040 h 3040"/>
                <a:gd name="T8" fmla="*/ 2264 w 5760"/>
                <a:gd name="T9" fmla="*/ 3040 h 3040"/>
                <a:gd name="T10" fmla="*/ 5760 w 5760"/>
                <a:gd name="T11" fmla="*/ 448 h 3040"/>
                <a:gd name="T12" fmla="*/ 5760 w 5760"/>
                <a:gd name="T1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040">
                  <a:moveTo>
                    <a:pt x="5760" y="0"/>
                  </a:moveTo>
                  <a:lnTo>
                    <a:pt x="0" y="677"/>
                  </a:lnTo>
                  <a:lnTo>
                    <a:pt x="0" y="782"/>
                  </a:lnTo>
                  <a:lnTo>
                    <a:pt x="0" y="3040"/>
                  </a:lnTo>
                  <a:lnTo>
                    <a:pt x="2264" y="3040"/>
                  </a:lnTo>
                  <a:lnTo>
                    <a:pt x="5760" y="448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bg2">
                <a:alpha val="1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179" name="Freeform 27"/>
            <p:cNvSpPr>
              <a:spLocks/>
            </p:cNvSpPr>
            <p:nvPr userDrawn="1"/>
          </p:nvSpPr>
          <p:spPr bwMode="gray">
            <a:xfrm>
              <a:off x="4016" y="1936"/>
              <a:ext cx="1744" cy="2384"/>
            </a:xfrm>
            <a:custGeom>
              <a:avLst/>
              <a:gdLst>
                <a:gd name="T0" fmla="*/ 1744 w 1744"/>
                <a:gd name="T1" fmla="*/ 0 h 2384"/>
                <a:gd name="T2" fmla="*/ 0 w 1744"/>
                <a:gd name="T3" fmla="*/ 2384 h 2384"/>
                <a:gd name="T4" fmla="*/ 1744 w 1744"/>
                <a:gd name="T5" fmla="*/ 2384 h 2384"/>
                <a:gd name="T6" fmla="*/ 1744 w 1744"/>
                <a:gd name="T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2384">
                  <a:moveTo>
                    <a:pt x="1744" y="0"/>
                  </a:moveTo>
                  <a:lnTo>
                    <a:pt x="0" y="2384"/>
                  </a:lnTo>
                  <a:lnTo>
                    <a:pt x="1744" y="2384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9180" name="Group 28"/>
            <p:cNvGrpSpPr>
              <a:grpSpLocks/>
            </p:cNvGrpSpPr>
            <p:nvPr userDrawn="1"/>
          </p:nvGrpSpPr>
          <p:grpSpPr bwMode="auto">
            <a:xfrm flipH="1">
              <a:off x="0" y="1152"/>
              <a:ext cx="5760" cy="268"/>
              <a:chOff x="0" y="1216"/>
              <a:chExt cx="5760" cy="911"/>
            </a:xfrm>
          </p:grpSpPr>
          <p:sp>
            <p:nvSpPr>
              <p:cNvPr id="49181" name="Freeform 29"/>
              <p:cNvSpPr>
                <a:spLocks/>
              </p:cNvSpPr>
              <p:nvPr userDrawn="1"/>
            </p:nvSpPr>
            <p:spPr bwMode="gray">
              <a:xfrm>
                <a:off x="0" y="1226"/>
                <a:ext cx="5760" cy="395"/>
              </a:xfrm>
              <a:custGeom>
                <a:avLst/>
                <a:gdLst>
                  <a:gd name="T0" fmla="*/ 5754 w 5760"/>
                  <a:gd name="T1" fmla="*/ 159 h 395"/>
                  <a:gd name="T2" fmla="*/ 5760 w 5760"/>
                  <a:gd name="T3" fmla="*/ 395 h 395"/>
                  <a:gd name="T4" fmla="*/ 0 w 5760"/>
                  <a:gd name="T5" fmla="*/ 0 h 395"/>
                  <a:gd name="T6" fmla="*/ 5754 w 5760"/>
                  <a:gd name="T7" fmla="*/ 159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0" h="395">
                    <a:moveTo>
                      <a:pt x="5754" y="159"/>
                    </a:moveTo>
                    <a:lnTo>
                      <a:pt x="5760" y="395"/>
                    </a:lnTo>
                    <a:lnTo>
                      <a:pt x="0" y="0"/>
                    </a:lnTo>
                    <a:lnTo>
                      <a:pt x="5754" y="159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182" name="Freeform 30"/>
              <p:cNvSpPr>
                <a:spLocks/>
              </p:cNvSpPr>
              <p:nvPr userDrawn="1"/>
            </p:nvSpPr>
            <p:spPr bwMode="gray">
              <a:xfrm>
                <a:off x="6" y="1216"/>
                <a:ext cx="5754" cy="911"/>
              </a:xfrm>
              <a:custGeom>
                <a:avLst/>
                <a:gdLst>
                  <a:gd name="T0" fmla="*/ 0 w 5754"/>
                  <a:gd name="T1" fmla="*/ 0 h 911"/>
                  <a:gd name="T2" fmla="*/ 5754 w 5754"/>
                  <a:gd name="T3" fmla="*/ 911 h 911"/>
                  <a:gd name="T4" fmla="*/ 5754 w 5754"/>
                  <a:gd name="T5" fmla="*/ 337 h 911"/>
                  <a:gd name="T6" fmla="*/ 0 w 5754"/>
                  <a:gd name="T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4" h="911">
                    <a:moveTo>
                      <a:pt x="0" y="0"/>
                    </a:moveTo>
                    <a:lnTo>
                      <a:pt x="5754" y="911"/>
                    </a:lnTo>
                    <a:lnTo>
                      <a:pt x="5754" y="3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183" name="Freeform 31"/>
            <p:cNvSpPr>
              <a:spLocks/>
            </p:cNvSpPr>
            <p:nvPr userDrawn="1"/>
          </p:nvSpPr>
          <p:spPr bwMode="gray">
            <a:xfrm>
              <a:off x="0" y="1152"/>
              <a:ext cx="5760" cy="1312"/>
            </a:xfrm>
            <a:custGeom>
              <a:avLst/>
              <a:gdLst>
                <a:gd name="T0" fmla="*/ 5760 w 5760"/>
                <a:gd name="T1" fmla="*/ 56 h 1312"/>
                <a:gd name="T2" fmla="*/ 0 w 5760"/>
                <a:gd name="T3" fmla="*/ 1312 h 1312"/>
                <a:gd name="T4" fmla="*/ 0 w 5760"/>
                <a:gd name="T5" fmla="*/ 378 h 1312"/>
                <a:gd name="T6" fmla="*/ 5760 w 5760"/>
                <a:gd name="T7" fmla="*/ 0 h 1312"/>
                <a:gd name="T8" fmla="*/ 5760 w 5760"/>
                <a:gd name="T9" fmla="*/ 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312">
                  <a:moveTo>
                    <a:pt x="5760" y="56"/>
                  </a:moveTo>
                  <a:lnTo>
                    <a:pt x="0" y="1312"/>
                  </a:lnTo>
                  <a:lnTo>
                    <a:pt x="0" y="378"/>
                  </a:lnTo>
                  <a:lnTo>
                    <a:pt x="5760" y="0"/>
                  </a:lnTo>
                  <a:lnTo>
                    <a:pt x="5760" y="56"/>
                  </a:lnTo>
                  <a:close/>
                </a:path>
              </a:pathLst>
            </a:custGeom>
            <a:solidFill>
              <a:schemeClr val="bg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184" name="Freeform 32"/>
            <p:cNvSpPr>
              <a:spLocks/>
            </p:cNvSpPr>
            <p:nvPr userDrawn="1"/>
          </p:nvSpPr>
          <p:spPr bwMode="gray">
            <a:xfrm flipH="1">
              <a:off x="0" y="1157"/>
              <a:ext cx="5760" cy="610"/>
            </a:xfrm>
            <a:custGeom>
              <a:avLst/>
              <a:gdLst>
                <a:gd name="T0" fmla="*/ 0 w 5760"/>
                <a:gd name="T1" fmla="*/ 0 h 2077"/>
                <a:gd name="T2" fmla="*/ 5752 w 5760"/>
                <a:gd name="T3" fmla="*/ 734 h 2077"/>
                <a:gd name="T4" fmla="*/ 5760 w 5760"/>
                <a:gd name="T5" fmla="*/ 2077 h 2077"/>
                <a:gd name="T6" fmla="*/ 0 w 5760"/>
                <a:gd name="T7" fmla="*/ 62 h 2077"/>
                <a:gd name="T8" fmla="*/ 0 w 5760"/>
                <a:gd name="T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77">
                  <a:moveTo>
                    <a:pt x="0" y="0"/>
                  </a:moveTo>
                  <a:lnTo>
                    <a:pt x="5752" y="734"/>
                  </a:lnTo>
                  <a:lnTo>
                    <a:pt x="5760" y="2077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9190" name="Rectangle 38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024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556D9ED-B17A-459A-905A-95A2B865BAF4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2400"/>
            <a:ext cx="28956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024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91D4B86-EE34-4CDC-9CBD-F5D88A57ECFF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49194" name="Rectangle 42"/>
          <p:cNvSpPr>
            <a:spLocks noGrp="1" noChangeArrowheads="1"/>
          </p:cNvSpPr>
          <p:nvPr>
            <p:ph type="ctrTitle"/>
          </p:nvPr>
        </p:nvSpPr>
        <p:spPr>
          <a:xfrm>
            <a:off x="2362200" y="4013200"/>
            <a:ext cx="6400800" cy="1752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1" hangingPunct="1">
              <a:defRPr sz="5200" smtClean="0"/>
            </a:lvl1pPr>
          </a:lstStyle>
          <a:p>
            <a:pPr lvl="0"/>
            <a:r>
              <a:rPr lang="en-US" altLang="tr-TR" noProof="0"/>
              <a:t>Click to edit Master title style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5603875"/>
            <a:ext cx="6400800" cy="609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dist" eaLnBrk="1" hangingPunct="1">
              <a:buFontTx/>
              <a:buNone/>
              <a:defRPr sz="2200" smtClean="0"/>
            </a:lvl1pPr>
          </a:lstStyle>
          <a:p>
            <a:pPr lvl="0"/>
            <a:r>
              <a:rPr lang="en-US" altLang="tr-TR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E0AC-020D-41F8-A357-2CA5E5967896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307A1-D384-4423-80E3-95EC7F54E58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948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F7F59-9A3C-473D-BF27-95B3DB6070A1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86D23-1329-40CC-A43E-1CFEC1F959C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0665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4C5EA-B7A7-4B46-80A6-AF513D5C58B5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BF38A-1336-4A64-9A62-28A5D6D3559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6985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6058D-85FF-4612-A84B-BEEFD39E8896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0EA43-0640-4907-95D3-855086516C6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902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02A51-7540-4B53-B571-2E7F029F04F2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05A61-2864-4730-9F0D-6A49A47C29E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5441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4A8D6-F83C-437B-BECD-304981E36D94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4F089-D7D7-4DBE-B857-286AFE099FD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848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404A2-17CF-4AC0-BACF-37C88E1C665A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DCE87-10B4-4128-845D-EEC9F257786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328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B4869-5D1E-4177-96AF-2802CDDFD2CD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B09E6-2468-4B1F-B474-99538496A54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235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1D85C-55F6-4C29-A9AC-75A28E85614F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295C5-1028-46D7-9017-0F8B0DC6437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748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D0472-6BCE-4C37-8199-64A80A104550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D822-BF66-4873-8B25-23CD9461822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946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256A4-51CF-4F2B-853D-F0A247F78CB1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36B51-0F89-4A16-A131-D1BCA91525E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237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53683-7F65-46FF-960D-4B2FE1C45291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E7994-7FD4-4357-97D4-9861E2D59AF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9109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5" name="Group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152"/>
            <a:chExt cx="5760" cy="3168"/>
          </a:xfrm>
        </p:grpSpPr>
        <p:sp>
          <p:nvSpPr>
            <p:cNvPr id="5146" name="Freeform 26"/>
            <p:cNvSpPr>
              <a:spLocks/>
            </p:cNvSpPr>
            <p:nvPr userDrawn="1"/>
          </p:nvSpPr>
          <p:spPr bwMode="gray">
            <a:xfrm>
              <a:off x="0" y="1280"/>
              <a:ext cx="5760" cy="3040"/>
            </a:xfrm>
            <a:custGeom>
              <a:avLst/>
              <a:gdLst>
                <a:gd name="T0" fmla="*/ 5760 w 5760"/>
                <a:gd name="T1" fmla="*/ 0 h 3040"/>
                <a:gd name="T2" fmla="*/ 0 w 5760"/>
                <a:gd name="T3" fmla="*/ 677 h 3040"/>
                <a:gd name="T4" fmla="*/ 0 w 5760"/>
                <a:gd name="T5" fmla="*/ 782 h 3040"/>
                <a:gd name="T6" fmla="*/ 0 w 5760"/>
                <a:gd name="T7" fmla="*/ 3040 h 3040"/>
                <a:gd name="T8" fmla="*/ 2264 w 5760"/>
                <a:gd name="T9" fmla="*/ 3040 h 3040"/>
                <a:gd name="T10" fmla="*/ 5760 w 5760"/>
                <a:gd name="T11" fmla="*/ 448 h 3040"/>
                <a:gd name="T12" fmla="*/ 5760 w 5760"/>
                <a:gd name="T1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040">
                  <a:moveTo>
                    <a:pt x="5760" y="0"/>
                  </a:moveTo>
                  <a:lnTo>
                    <a:pt x="0" y="677"/>
                  </a:lnTo>
                  <a:lnTo>
                    <a:pt x="0" y="782"/>
                  </a:lnTo>
                  <a:lnTo>
                    <a:pt x="0" y="3040"/>
                  </a:lnTo>
                  <a:lnTo>
                    <a:pt x="2264" y="3040"/>
                  </a:lnTo>
                  <a:lnTo>
                    <a:pt x="5760" y="448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chemeClr val="bg2">
                <a:alpha val="1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47" name="Freeform 27"/>
            <p:cNvSpPr>
              <a:spLocks/>
            </p:cNvSpPr>
            <p:nvPr userDrawn="1"/>
          </p:nvSpPr>
          <p:spPr bwMode="gray">
            <a:xfrm>
              <a:off x="4016" y="1936"/>
              <a:ext cx="1744" cy="2384"/>
            </a:xfrm>
            <a:custGeom>
              <a:avLst/>
              <a:gdLst>
                <a:gd name="T0" fmla="*/ 1744 w 1744"/>
                <a:gd name="T1" fmla="*/ 0 h 2384"/>
                <a:gd name="T2" fmla="*/ 0 w 1744"/>
                <a:gd name="T3" fmla="*/ 2384 h 2384"/>
                <a:gd name="T4" fmla="*/ 1744 w 1744"/>
                <a:gd name="T5" fmla="*/ 2384 h 2384"/>
                <a:gd name="T6" fmla="*/ 1744 w 1744"/>
                <a:gd name="T7" fmla="*/ 0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4" h="2384">
                  <a:moveTo>
                    <a:pt x="1744" y="0"/>
                  </a:moveTo>
                  <a:lnTo>
                    <a:pt x="0" y="2384"/>
                  </a:lnTo>
                  <a:lnTo>
                    <a:pt x="1744" y="2384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5148" name="Group 28"/>
            <p:cNvGrpSpPr>
              <a:grpSpLocks/>
            </p:cNvGrpSpPr>
            <p:nvPr userDrawn="1"/>
          </p:nvGrpSpPr>
          <p:grpSpPr bwMode="auto">
            <a:xfrm flipH="1">
              <a:off x="0" y="1152"/>
              <a:ext cx="5760" cy="268"/>
              <a:chOff x="0" y="1216"/>
              <a:chExt cx="5760" cy="911"/>
            </a:xfrm>
          </p:grpSpPr>
          <p:sp>
            <p:nvSpPr>
              <p:cNvPr id="5149" name="Freeform 29"/>
              <p:cNvSpPr>
                <a:spLocks/>
              </p:cNvSpPr>
              <p:nvPr userDrawn="1"/>
            </p:nvSpPr>
            <p:spPr bwMode="gray">
              <a:xfrm>
                <a:off x="0" y="1226"/>
                <a:ext cx="5760" cy="395"/>
              </a:xfrm>
              <a:custGeom>
                <a:avLst/>
                <a:gdLst>
                  <a:gd name="T0" fmla="*/ 5754 w 5760"/>
                  <a:gd name="T1" fmla="*/ 159 h 395"/>
                  <a:gd name="T2" fmla="*/ 5760 w 5760"/>
                  <a:gd name="T3" fmla="*/ 395 h 395"/>
                  <a:gd name="T4" fmla="*/ 0 w 5760"/>
                  <a:gd name="T5" fmla="*/ 0 h 395"/>
                  <a:gd name="T6" fmla="*/ 5754 w 5760"/>
                  <a:gd name="T7" fmla="*/ 159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0" h="395">
                    <a:moveTo>
                      <a:pt x="5754" y="159"/>
                    </a:moveTo>
                    <a:lnTo>
                      <a:pt x="5760" y="395"/>
                    </a:lnTo>
                    <a:lnTo>
                      <a:pt x="0" y="0"/>
                    </a:lnTo>
                    <a:lnTo>
                      <a:pt x="5754" y="159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50" name="Freeform 30"/>
              <p:cNvSpPr>
                <a:spLocks/>
              </p:cNvSpPr>
              <p:nvPr userDrawn="1"/>
            </p:nvSpPr>
            <p:spPr bwMode="gray">
              <a:xfrm>
                <a:off x="6" y="1216"/>
                <a:ext cx="5754" cy="911"/>
              </a:xfrm>
              <a:custGeom>
                <a:avLst/>
                <a:gdLst>
                  <a:gd name="T0" fmla="*/ 0 w 5754"/>
                  <a:gd name="T1" fmla="*/ 0 h 911"/>
                  <a:gd name="T2" fmla="*/ 5754 w 5754"/>
                  <a:gd name="T3" fmla="*/ 911 h 911"/>
                  <a:gd name="T4" fmla="*/ 5754 w 5754"/>
                  <a:gd name="T5" fmla="*/ 337 h 911"/>
                  <a:gd name="T6" fmla="*/ 0 w 5754"/>
                  <a:gd name="T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54" h="911">
                    <a:moveTo>
                      <a:pt x="0" y="0"/>
                    </a:moveTo>
                    <a:lnTo>
                      <a:pt x="5754" y="911"/>
                    </a:lnTo>
                    <a:lnTo>
                      <a:pt x="5754" y="3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151" name="Freeform 31"/>
            <p:cNvSpPr>
              <a:spLocks/>
            </p:cNvSpPr>
            <p:nvPr userDrawn="1"/>
          </p:nvSpPr>
          <p:spPr bwMode="gray">
            <a:xfrm>
              <a:off x="0" y="1152"/>
              <a:ext cx="5760" cy="1312"/>
            </a:xfrm>
            <a:custGeom>
              <a:avLst/>
              <a:gdLst>
                <a:gd name="T0" fmla="*/ 5760 w 5760"/>
                <a:gd name="T1" fmla="*/ 56 h 1312"/>
                <a:gd name="T2" fmla="*/ 0 w 5760"/>
                <a:gd name="T3" fmla="*/ 1312 h 1312"/>
                <a:gd name="T4" fmla="*/ 0 w 5760"/>
                <a:gd name="T5" fmla="*/ 378 h 1312"/>
                <a:gd name="T6" fmla="*/ 5760 w 5760"/>
                <a:gd name="T7" fmla="*/ 0 h 1312"/>
                <a:gd name="T8" fmla="*/ 5760 w 5760"/>
                <a:gd name="T9" fmla="*/ 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1312">
                  <a:moveTo>
                    <a:pt x="5760" y="56"/>
                  </a:moveTo>
                  <a:lnTo>
                    <a:pt x="0" y="1312"/>
                  </a:lnTo>
                  <a:lnTo>
                    <a:pt x="0" y="378"/>
                  </a:lnTo>
                  <a:lnTo>
                    <a:pt x="5760" y="0"/>
                  </a:lnTo>
                  <a:lnTo>
                    <a:pt x="5760" y="56"/>
                  </a:lnTo>
                  <a:close/>
                </a:path>
              </a:pathLst>
            </a:custGeom>
            <a:solidFill>
              <a:schemeClr val="bg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152" name="Freeform 32"/>
            <p:cNvSpPr>
              <a:spLocks/>
            </p:cNvSpPr>
            <p:nvPr userDrawn="1"/>
          </p:nvSpPr>
          <p:spPr bwMode="gray">
            <a:xfrm flipH="1">
              <a:off x="0" y="1157"/>
              <a:ext cx="5760" cy="610"/>
            </a:xfrm>
            <a:custGeom>
              <a:avLst/>
              <a:gdLst>
                <a:gd name="T0" fmla="*/ 0 w 5760"/>
                <a:gd name="T1" fmla="*/ 0 h 2077"/>
                <a:gd name="T2" fmla="*/ 5752 w 5760"/>
                <a:gd name="T3" fmla="*/ 734 h 2077"/>
                <a:gd name="T4" fmla="*/ 5760 w 5760"/>
                <a:gd name="T5" fmla="*/ 2077 h 2077"/>
                <a:gd name="T6" fmla="*/ 0 w 5760"/>
                <a:gd name="T7" fmla="*/ 62 h 2077"/>
                <a:gd name="T8" fmla="*/ 0 w 5760"/>
                <a:gd name="T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77">
                  <a:moveTo>
                    <a:pt x="0" y="0"/>
                  </a:moveTo>
                  <a:lnTo>
                    <a:pt x="5752" y="734"/>
                  </a:lnTo>
                  <a:lnTo>
                    <a:pt x="5760" y="2077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14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15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3C4022C7-291A-4398-B140-651878A325BD}" type="datetimeFigureOut">
              <a:rPr lang="en-US" altLang="tr-TR"/>
              <a:pPr/>
              <a:t>12/12/2019</a:t>
            </a:fld>
            <a:endParaRPr lang="en-US" altLang="tr-TR"/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032ECF-3FBC-4F82-89AC-F5F3F0F933E8}" type="slidenum">
              <a:rPr lang="en-US" altLang="tr-TR"/>
              <a:pPr/>
              <a:t>‹#›</a:t>
            </a:fld>
            <a:endParaRPr lang="en-US" altLang="tr-TR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mpal.org/events/pempal-tcop-thematic-group-meeting-cash-management" TargetMode="External"/><Relationship Id="rId4" Type="http://schemas.openxmlformats.org/officeDocument/2006/relationships/hyperlink" Target="http://pubdocs.worldbank.org/en/361801442253296095/FS-Gemloc-PGD-May-6-2014-Survey-Analysis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57400"/>
            <a:ext cx="6400800" cy="1752600"/>
          </a:xfrm>
        </p:spPr>
        <p:txBody>
          <a:bodyPr/>
          <a:lstStyle/>
          <a:p>
            <a:pPr>
              <a:defRPr/>
            </a:pPr>
            <a:br>
              <a:rPr lang="hr-HR" sz="3200" dirty="0">
                <a:latin typeface="Calibri" panose="020F0502020204030204" pitchFamily="34" charset="0"/>
                <a:cs typeface="Calibri" pitchFamily="34" charset="0"/>
              </a:rPr>
            </a:br>
            <a:r>
              <a:rPr lang="hr-HR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PRAKSE U POGLEDU GOTOVINSKIH REZERVI </a:t>
            </a:r>
            <a:br>
              <a:rPr lang="hr-HR" sz="36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</a:br>
            <a:r>
              <a:rPr lang="hr-HR" sz="2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„slučaj Turske”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880009"/>
            <a:ext cx="48201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>
              <a:latin typeface="Calibri" panose="020F0502020204030204" pitchFamily="34" charset="0"/>
            </a:endParaRPr>
          </a:p>
          <a:p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PEMPAL Zajednica prakse riznice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Tematska grupa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za upravljanje gotovinom i predviđanje</a:t>
            </a:r>
            <a:endParaRPr lang="tr-T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3. decembra 2019.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9000" y="6096000"/>
            <a:ext cx="15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>
                <a:solidFill>
                  <a:schemeClr val="tx2">
                    <a:lumMod val="75000"/>
                  </a:schemeClr>
                </a:solidFill>
              </a:rPr>
              <a:t>İlyas TUFAN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304800"/>
            <a:ext cx="8861738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transakcijske rezerve  - analiza scenarija I.</a:t>
            </a:r>
          </a:p>
        </p:txBody>
      </p:sp>
      <p:sp>
        <p:nvSpPr>
          <p:cNvPr id="5" name="Oval 35"/>
          <p:cNvSpPr>
            <a:spLocks noChangeArrowheads="1"/>
          </p:cNvSpPr>
          <p:nvPr/>
        </p:nvSpPr>
        <p:spPr bwMode="gray">
          <a:xfrm>
            <a:off x="208076" y="171697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6" name="Oval 35"/>
          <p:cNvSpPr>
            <a:spLocks noChangeArrowheads="1"/>
          </p:cNvSpPr>
          <p:nvPr/>
        </p:nvSpPr>
        <p:spPr bwMode="gray">
          <a:xfrm>
            <a:off x="219882" y="2482841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16237" y="3825836"/>
            <a:ext cx="29747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i="1" u="sng" dirty="0">
                <a:solidFill>
                  <a:srgbClr val="002060"/>
                </a:solidFill>
                <a:latin typeface="Calibri" panose="020F0502020204030204" pitchFamily="34" charset="0"/>
              </a:rPr>
              <a:t>Primjer:  Pretpostavke scenarija 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91090" y="1664337"/>
            <a:ext cx="831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r-HR" sz="1600" b="1" dirty="0">
                <a:latin typeface="Calibri" panose="020F0502020204030204" pitchFamily="34" charset="0"/>
              </a:rPr>
              <a:t>Izrada alternativnih scenarija koji odražavaju simulacije nepovoljnih okolnosti može se pokazati korisnom u određivanju razine rezerve.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91090" y="2380922"/>
            <a:ext cx="831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r-HR" sz="1600" b="1" dirty="0">
                <a:latin typeface="Calibri" panose="020F0502020204030204" pitchFamily="34" charset="0"/>
              </a:rPr>
              <a:t>Time bi se mogla omogućiti izrada posebnih pretpostavki za razdoblje koje treba predvidjeti i osigurati jasne projekcije mogućih rizika likvidnosti.    </a:t>
            </a:r>
          </a:p>
        </p:txBody>
      </p:sp>
      <p:sp>
        <p:nvSpPr>
          <p:cNvPr id="9" name="Oval 35"/>
          <p:cNvSpPr>
            <a:spLocks noChangeArrowheads="1"/>
          </p:cNvSpPr>
          <p:nvPr/>
        </p:nvSpPr>
        <p:spPr bwMode="gray">
          <a:xfrm>
            <a:off x="228600" y="315095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96457" y="3095001"/>
            <a:ext cx="831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r-HR" sz="1600" b="1" dirty="0">
                <a:latin typeface="Calibri" panose="020F0502020204030204" pitchFamily="34" charset="0"/>
              </a:rPr>
              <a:t>Moglo bi biti posebno korisno i u slučajevima kada se predviđa značajna promjena u strukturi novčanog toka ili kada postoji mnogo jednokratnih sastavnica u projiciranim tokovima.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D99C48-F8ED-4A7A-BEB1-C457AC86A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2268"/>
              </p:ext>
            </p:extLst>
          </p:nvPr>
        </p:nvGraphicFramePr>
        <p:xfrm>
          <a:off x="990599" y="4375115"/>
          <a:ext cx="6776598" cy="2212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7448">
                  <a:extLst>
                    <a:ext uri="{9D8B030D-6E8A-4147-A177-3AD203B41FA5}">
                      <a16:colId xmlns:a16="http://schemas.microsoft.com/office/drawing/2014/main" val="406831090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203706786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noProof="0" dirty="0">
                          <a:effectLst/>
                        </a:rPr>
                        <a:t>Izvor rizika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noProof="0" dirty="0">
                          <a:effectLst/>
                        </a:rPr>
                        <a:t>Pretpostavka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26463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Greška u predviđanju prihoda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Prosječno negativno odstupanje prihoda bilo bi 1 % veće od prosječnog mjesečnog apsolutnog odstupanja prihoda u prethodnoj godini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2005154465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Greška</a:t>
                      </a:r>
                      <a:r>
                        <a:rPr lang="hr-HR" sz="1100" baseline="0" noProof="0" dirty="0">
                          <a:effectLst/>
                        </a:rPr>
                        <a:t> u predviđanju rashoda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Prosječno odstupanje rashoda bilo bi jednako prosječnom mjesečnom apsolutnom odstupanju rashoda u prethodnoj godini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586169003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Šok prihoda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-% 25 svih danih kreditnih primitaka neće biti naplaćeno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-Primici od prihoda od privatizacije odgodit</a:t>
                      </a:r>
                      <a:r>
                        <a:rPr lang="hr-HR" sz="1100" baseline="0" noProof="0" dirty="0">
                          <a:effectLst/>
                        </a:rPr>
                        <a:t> će</a:t>
                      </a:r>
                      <a:r>
                        <a:rPr lang="hr-HR" sz="1100" noProof="0" dirty="0">
                          <a:effectLst/>
                        </a:rPr>
                        <a:t> se za dva mjeseca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92640722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Šok rashoda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noProof="0" dirty="0">
                          <a:effectLst/>
                        </a:rPr>
                        <a:t>Jednodnevni ekvivalent ukupnog iznosa rashoda imalo</a:t>
                      </a:r>
                      <a:r>
                        <a:rPr lang="hr-HR" sz="1100" baseline="0" noProof="0" dirty="0">
                          <a:effectLst/>
                        </a:rPr>
                        <a:t> bi nasumično dospijeće </a:t>
                      </a:r>
                      <a:r>
                        <a:rPr lang="hr-HR" sz="1100" noProof="0" dirty="0">
                          <a:effectLst/>
                        </a:rPr>
                        <a:t>dva tjedna unaprijed svakog mjeseca</a:t>
                      </a:r>
                      <a:endParaRPr lang="hr-HR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 anchor="b"/>
                </a:tc>
                <a:extLst>
                  <a:ext uri="{0D108BD9-81ED-4DB2-BD59-A6C34878D82A}">
                    <a16:rowId xmlns:a16="http://schemas.microsoft.com/office/drawing/2014/main" val="74348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4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transakcijske rezerve  - analiza scenarija II.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999"/>
            <a:ext cx="8272989" cy="53222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A2709-2F8E-4280-AC73-CF8DB63AB570}"/>
              </a:ext>
            </a:extLst>
          </p:cNvPr>
          <p:cNvSpPr txBox="1"/>
          <p:nvPr/>
        </p:nvSpPr>
        <p:spPr>
          <a:xfrm>
            <a:off x="3724743" y="6584601"/>
            <a:ext cx="868952" cy="195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Osnovni scenarij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6B7BB-BBAE-4461-AAE2-B5318FD57539}"/>
              </a:ext>
            </a:extLst>
          </p:cNvPr>
          <p:cNvSpPr txBox="1"/>
          <p:nvPr/>
        </p:nvSpPr>
        <p:spPr>
          <a:xfrm>
            <a:off x="4953000" y="6564262"/>
            <a:ext cx="1447799" cy="195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hr-HR" sz="1000" b="1" dirty="0">
                <a:latin typeface="Calibri" panose="020F0502020204030204" pitchFamily="34" charset="0"/>
                <a:cs typeface="Calibri" panose="020F0502020204030204" pitchFamily="34" charset="0"/>
              </a:rPr>
              <a:t>Scenarij s rezervom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6CBB8-AE74-4110-9D0A-2C4B473C3185}"/>
              </a:ext>
            </a:extLst>
          </p:cNvPr>
          <p:cNvSpPr txBox="1"/>
          <p:nvPr/>
        </p:nvSpPr>
        <p:spPr>
          <a:xfrm>
            <a:off x="1944061" y="2151929"/>
            <a:ext cx="2608323" cy="1957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hr-HR" sz="1000" b="1" dirty="0">
                <a:latin typeface="Calibri" panose="020F0502020204030204" pitchFamily="34" charset="0"/>
                <a:cs typeface="Calibri" panose="020F0502020204030204" pitchFamily="34" charset="0"/>
              </a:rPr>
              <a:t>Razlika između dva scenarija: 71,3 milijardi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5FC92-482F-4C73-B7AE-5E567B520016}"/>
              </a:ext>
            </a:extLst>
          </p:cNvPr>
          <p:cNvSpPr txBox="1"/>
          <p:nvPr/>
        </p:nvSpPr>
        <p:spPr>
          <a:xfrm>
            <a:off x="3867288" y="1686064"/>
            <a:ext cx="1984014" cy="3048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hr-H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DNEVNE NOVČANE REZERVE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6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685800" y="2057400"/>
            <a:ext cx="7777956" cy="685800"/>
            <a:chOff x="748" y="1094"/>
            <a:chExt cx="4275" cy="245"/>
          </a:xfrm>
        </p:grpSpPr>
        <p:sp>
          <p:nvSpPr>
            <p:cNvPr id="54276" name="Freeform 4"/>
            <p:cNvSpPr>
              <a:spLocks/>
            </p:cNvSpPr>
            <p:nvPr/>
          </p:nvSpPr>
          <p:spPr bwMode="gray">
            <a:xfrm>
              <a:off x="752" y="1094"/>
              <a:ext cx="4271" cy="245"/>
            </a:xfrm>
            <a:custGeom>
              <a:avLst/>
              <a:gdLst>
                <a:gd name="T0" fmla="*/ 2 w 4271"/>
                <a:gd name="T1" fmla="*/ 236 h 242"/>
                <a:gd name="T2" fmla="*/ 4271 w 4271"/>
                <a:gd name="T3" fmla="*/ 242 h 242"/>
                <a:gd name="T4" fmla="*/ 4271 w 4271"/>
                <a:gd name="T5" fmla="*/ 148 h 242"/>
                <a:gd name="T6" fmla="*/ 4132 w 4271"/>
                <a:gd name="T7" fmla="*/ 3 h 242"/>
                <a:gd name="T8" fmla="*/ 103 w 4271"/>
                <a:gd name="T9" fmla="*/ 2 h 242"/>
                <a:gd name="T10" fmla="*/ 0 w 4271"/>
                <a:gd name="T11" fmla="*/ 100 h 242"/>
                <a:gd name="T12" fmla="*/ 2 w 4271"/>
                <a:gd name="T13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1" h="242">
                  <a:moveTo>
                    <a:pt x="2" y="236"/>
                  </a:moveTo>
                  <a:lnTo>
                    <a:pt x="4271" y="242"/>
                  </a:lnTo>
                  <a:lnTo>
                    <a:pt x="4271" y="148"/>
                  </a:lnTo>
                  <a:cubicBezTo>
                    <a:pt x="4271" y="75"/>
                    <a:pt x="4250" y="3"/>
                    <a:pt x="4132" y="3"/>
                  </a:cubicBezTo>
                  <a:cubicBezTo>
                    <a:pt x="2183" y="2"/>
                    <a:pt x="103" y="2"/>
                    <a:pt x="103" y="2"/>
                  </a:cubicBezTo>
                  <a:cubicBezTo>
                    <a:pt x="38" y="0"/>
                    <a:pt x="1" y="57"/>
                    <a:pt x="0" y="100"/>
                  </a:cubicBezTo>
                  <a:cubicBezTo>
                    <a:pt x="0" y="173"/>
                    <a:pt x="2" y="207"/>
                    <a:pt x="2" y="2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4277" name="Round Same Side Corner Rectangl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" b="23721"/>
            <a:stretch>
              <a:fillRect/>
            </a:stretch>
          </p:blipFill>
          <p:spPr bwMode="gray">
            <a:xfrm>
              <a:off x="748" y="1094"/>
              <a:ext cx="4237" cy="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427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241429"/>
              </p:ext>
            </p:extLst>
          </p:nvPr>
        </p:nvGraphicFramePr>
        <p:xfrm>
          <a:off x="685800" y="2057400"/>
          <a:ext cx="7846084" cy="3581400"/>
        </p:xfrm>
        <a:graphic>
          <a:graphicData uri="http://schemas.openxmlformats.org/drawingml/2006/table">
            <a:tbl>
              <a:tblPr/>
              <a:tblGrid>
                <a:gridCol w="175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Kumulativni neto operativni odljev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Kumulativne greške u projekcijama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Analiza scenarija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Prednosti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-Može biti korisno u nedostatku podataka o greškama u projekcijama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Uzimaju se u obzir neto odljevi koje je moguće projicirati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Napredan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Prilagodljiv različitim pretpostavkama scenarija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4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Nedostaci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Može biti preoprezan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Ne uzimaju se u obzir neto odljevi koje je moguće projicirati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Nazadan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Nazadan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-</a:t>
                      </a: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Uvelike ovisan o pouzdanosti pretpostavki scenarija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transakcijske rezerve - usporedba metodologija</a:t>
            </a:r>
          </a:p>
        </p:txBody>
      </p:sp>
    </p:spTree>
    <p:extLst>
      <p:ext uri="{BB962C8B-B14F-4D97-AF65-F5344CB8AC3E}">
        <p14:creationId xmlns:p14="http://schemas.microsoft.com/office/powerpoint/2010/main" val="9835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>
            <a:spLocks noChangeArrowheads="1"/>
          </p:cNvSpPr>
          <p:nvPr/>
        </p:nvSpPr>
        <p:spPr bwMode="auto">
          <a:xfrm flipH="1">
            <a:off x="391624" y="1711489"/>
            <a:ext cx="3850288" cy="1534206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  <a:headEnd/>
            <a:tailEnd/>
          </a:ln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 flipH="1">
            <a:off x="4925870" y="1711489"/>
            <a:ext cx="3878018" cy="1497886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  <a:headEnd/>
            <a:tailEnd/>
          </a:ln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 flipH="1">
            <a:off x="338701" y="4395435"/>
            <a:ext cx="3878017" cy="1548165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  <a:headEnd/>
            <a:tailEnd/>
          </a:ln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 flipH="1">
            <a:off x="4775835" y="4376351"/>
            <a:ext cx="3878018" cy="1512348"/>
          </a:xfrm>
          <a:prstGeom prst="roundRect">
            <a:avLst>
              <a:gd name="adj" fmla="val 12005"/>
            </a:avLst>
          </a:prstGeom>
          <a:solidFill>
            <a:srgbClr val="FFFFFF">
              <a:alpha val="70000"/>
            </a:srgbClr>
          </a:solidFill>
          <a:ln w="28575" algn="ctr">
            <a:solidFill>
              <a:srgbClr val="7F7F7F">
                <a:alpha val="63921"/>
              </a:srgbClr>
            </a:solidFill>
            <a:round/>
            <a:headEnd/>
            <a:tailEnd/>
          </a:ln>
        </p:spPr>
        <p:txBody>
          <a:bodyPr t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r-TR" altLang="tr-TR" sz="2800" b="1" i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" name="Rectangle 71"/>
          <p:cNvSpPr/>
          <p:nvPr/>
        </p:nvSpPr>
        <p:spPr>
          <a:xfrm>
            <a:off x="380900" y="1711489"/>
            <a:ext cx="3812043" cy="33088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400" b="1" i="0">
                <a:latin typeface="Candara" pitchFamily="34" charset="0"/>
              </a:rPr>
              <a:t>Određivanje rizičnih razdoblja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871670" y="1656391"/>
            <a:ext cx="1986418" cy="330886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400" b="1" i="0">
                <a:latin typeface="Candara" pitchFamily="34" charset="0"/>
              </a:rPr>
              <a:t>Trajanje rizičnih razdoblja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35541" y="4384216"/>
            <a:ext cx="3432350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1200" b="1" i="0" dirty="0">
                <a:latin typeface="Candara" pitchFamily="34" charset="0"/>
              </a:rPr>
              <a:t>Mogućnost </a:t>
            </a:r>
            <a:r>
              <a:rPr lang="hr-HR" sz="1200" b="1" dirty="0">
                <a:latin typeface="Candara" pitchFamily="34" charset="0"/>
              </a:rPr>
              <a:t>zaduživanja tijekom rizičnih razdoblja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222752" y="4330329"/>
            <a:ext cx="3964641" cy="330886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r-HR" sz="1400" b="1">
                <a:latin typeface="Candara" pitchFamily="34" charset="0"/>
              </a:rPr>
              <a:t>Ostali izvori i mogućnosti financiranja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44794" y="1961241"/>
            <a:ext cx="3563100" cy="1277273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i="0" dirty="0">
                <a:latin typeface="Candara" pitchFamily="34" charset="0"/>
                <a:cs typeface="Arial" charset="0"/>
              </a:rPr>
              <a:t>Istražite mjesečni omjer „Ponuda/Ukupnih </a:t>
            </a:r>
            <a:r>
              <a:rPr lang="hr-HR" sz="1100" dirty="0">
                <a:latin typeface="Candara" pitchFamily="34" charset="0"/>
                <a:cs typeface="Arial" charset="0"/>
              </a:rPr>
              <a:t>o</a:t>
            </a:r>
            <a:r>
              <a:rPr lang="hr-HR" sz="1100" i="0" dirty="0">
                <a:latin typeface="Candara" pitchFamily="34" charset="0"/>
                <a:cs typeface="Arial" charset="0"/>
              </a:rPr>
              <a:t>tplata” u zadnjih 15 do 20 godina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i="0" dirty="0">
                <a:latin typeface="Candara" pitchFamily="34" charset="0"/>
                <a:cs typeface="Arial" charset="0"/>
              </a:rPr>
              <a:t> Izračunajte osnovne statističke podatke (srednju vrijednost, SD) tog omjera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dirty="0">
                <a:latin typeface="Candara" pitchFamily="34" charset="0"/>
                <a:cs typeface="Arial" charset="0"/>
              </a:rPr>
              <a:t>Odredite prag za prepoznavanje rizičnih razdoblja (npr. 1 standardno odstupanje ispod prosječne vrijednosti)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157063" y="1894667"/>
            <a:ext cx="3526304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dirty="0">
                <a:latin typeface="Candara" pitchFamily="34" charset="0"/>
                <a:cs typeface="Arial" charset="0"/>
              </a:rPr>
              <a:t>Odredite trajanje razdoblja tijekom kojega je omjer ,,Ponuda/otplate" ostao ispod razine praga.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lang="tr-TR" altLang="tr-TR" sz="1100" dirty="0">
              <a:latin typeface="Candara" pitchFamily="34" charset="0"/>
              <a:cs typeface="Arial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dirty="0">
                <a:latin typeface="Candara" pitchFamily="34" charset="0"/>
                <a:cs typeface="Arial" charset="0"/>
              </a:rPr>
              <a:t>Uzmite prosječnu ili maksimalnu vrijednost tih razdoblja kao referentnu vrijednost za trajanje, ovisno o razini razboritosti i strukturi razdoblja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4781" y="4595586"/>
            <a:ext cx="3432694" cy="1200329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200" i="0" dirty="0">
                <a:latin typeface="Candara" pitchFamily="34" charset="0"/>
                <a:cs typeface="Arial" charset="0"/>
              </a:rPr>
              <a:t>Provjerite ukupne potrebe za financiranjem tijekom tih razdoblja.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endParaRPr lang="tr-TR" altLang="tr-TR" sz="1200" i="0" dirty="0">
              <a:latin typeface="Candara" pitchFamily="34" charset="0"/>
              <a:cs typeface="Arial" charset="0"/>
            </a:endParaRP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200" dirty="0">
                <a:latin typeface="Candara" pitchFamily="34" charset="0"/>
                <a:cs typeface="Arial" charset="0"/>
              </a:rPr>
              <a:t>Istražite koliko financijskih potreba treba pokriti zaduživanjem.</a:t>
            </a:r>
          </a:p>
          <a:p>
            <a:pPr algn="l" eaLnBrk="1" hangingPunct="1"/>
            <a:endParaRPr lang="en-US" altLang="tr-TR" sz="1200" i="0" dirty="0">
              <a:latin typeface="Candara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943455" y="4551715"/>
            <a:ext cx="3901633" cy="938719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dirty="0">
                <a:latin typeface="Candara" pitchFamily="34" charset="0"/>
                <a:cs typeface="Arial" charset="0"/>
              </a:rPr>
              <a:t>Uzmite u obzir druge izvore financiranja, osim zaduživanja (npr. primarni višak, primitke od privatizacije itd.)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</a:pPr>
            <a:r>
              <a:rPr lang="hr-HR" sz="1100" dirty="0">
                <a:latin typeface="Candara" pitchFamily="34" charset="0"/>
                <a:cs typeface="Arial" charset="0"/>
              </a:rPr>
              <a:t>Ostale mogućnosti financiranja-  sigurnosne mreže (zaduživanje kod središnje banke, kreditne linije kod komercijalnih banaka, mogućnost prekoračenja itd.)</a:t>
            </a:r>
          </a:p>
        </p:txBody>
      </p:sp>
      <p:grpSp>
        <p:nvGrpSpPr>
          <p:cNvPr id="62505" name="Group 41"/>
          <p:cNvGrpSpPr>
            <a:grpSpLocks/>
          </p:cNvGrpSpPr>
          <p:nvPr/>
        </p:nvGrpSpPr>
        <p:grpSpPr bwMode="auto">
          <a:xfrm>
            <a:off x="17014" y="2187558"/>
            <a:ext cx="711278" cy="714823"/>
            <a:chOff x="2758" y="2523"/>
            <a:chExt cx="345" cy="319"/>
          </a:xfrm>
        </p:grpSpPr>
        <p:pic>
          <p:nvPicPr>
            <p:cNvPr id="62506" name="Picture 42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7" name="Oval 43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62508" name="Picture 44" descr="light_cycl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09" name="Oval 45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2510" name="Group 46"/>
          <p:cNvGrpSpPr>
            <a:grpSpLocks/>
          </p:cNvGrpSpPr>
          <p:nvPr/>
        </p:nvGrpSpPr>
        <p:grpSpPr bwMode="auto">
          <a:xfrm>
            <a:off x="4556831" y="2187558"/>
            <a:ext cx="711278" cy="714823"/>
            <a:chOff x="2758" y="2523"/>
            <a:chExt cx="345" cy="319"/>
          </a:xfrm>
        </p:grpSpPr>
        <p:pic>
          <p:nvPicPr>
            <p:cNvPr id="62511" name="Picture 47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2" name="Oval 48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62513" name="Picture 49" descr="light_cycl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4" name="Oval 50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2515" name="Group 51"/>
          <p:cNvGrpSpPr>
            <a:grpSpLocks/>
          </p:cNvGrpSpPr>
          <p:nvPr/>
        </p:nvGrpSpPr>
        <p:grpSpPr bwMode="auto">
          <a:xfrm>
            <a:off x="-23735" y="4830014"/>
            <a:ext cx="711278" cy="714823"/>
            <a:chOff x="2758" y="2523"/>
            <a:chExt cx="345" cy="319"/>
          </a:xfrm>
        </p:grpSpPr>
        <p:pic>
          <p:nvPicPr>
            <p:cNvPr id="62516" name="Picture 52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7" name="Oval 53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62518" name="Picture 54" descr="light_cycl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19" name="Oval 55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62520" name="Group 56"/>
          <p:cNvGrpSpPr>
            <a:grpSpLocks/>
          </p:cNvGrpSpPr>
          <p:nvPr/>
        </p:nvGrpSpPr>
        <p:grpSpPr bwMode="auto">
          <a:xfrm>
            <a:off x="4479455" y="4805103"/>
            <a:ext cx="711278" cy="714823"/>
            <a:chOff x="2758" y="2523"/>
            <a:chExt cx="345" cy="319"/>
          </a:xfrm>
        </p:grpSpPr>
        <p:pic>
          <p:nvPicPr>
            <p:cNvPr id="62521" name="Picture 57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758" y="2530"/>
              <a:ext cx="345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22" name="Oval 58"/>
            <p:cNvSpPr>
              <a:spLocks noChangeArrowheads="1"/>
            </p:cNvSpPr>
            <p:nvPr/>
          </p:nvSpPr>
          <p:spPr bwMode="gray">
            <a:xfrm>
              <a:off x="2793" y="2523"/>
              <a:ext cx="272" cy="2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62523" name="Picture 59" descr="light_cycle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82" y="2747"/>
              <a:ext cx="93" cy="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24" name="Oval 60"/>
            <p:cNvSpPr>
              <a:spLocks noChangeArrowheads="1"/>
            </p:cNvSpPr>
            <p:nvPr/>
          </p:nvSpPr>
          <p:spPr bwMode="gray">
            <a:xfrm>
              <a:off x="2809" y="2540"/>
              <a:ext cx="240" cy="2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2525" name="Text Box 61"/>
          <p:cNvSpPr txBox="1">
            <a:spLocks noChangeArrowheads="1"/>
          </p:cNvSpPr>
          <p:nvPr/>
        </p:nvSpPr>
        <p:spPr bwMode="gray">
          <a:xfrm>
            <a:off x="0" y="2251662"/>
            <a:ext cx="721588" cy="43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i="0">
                <a:solidFill>
                  <a:srgbClr val="FFFFFF"/>
                </a:solidFill>
                <a:latin typeface="Candara" pitchFamily="34" charset="0"/>
              </a:rPr>
              <a:t>1.</a:t>
            </a:r>
          </a:p>
        </p:txBody>
      </p:sp>
      <p:sp>
        <p:nvSpPr>
          <p:cNvPr id="62526" name="Text Box 62"/>
          <p:cNvSpPr txBox="1">
            <a:spLocks noChangeArrowheads="1"/>
          </p:cNvSpPr>
          <p:nvPr/>
        </p:nvSpPr>
        <p:spPr bwMode="gray">
          <a:xfrm>
            <a:off x="4565076" y="2236986"/>
            <a:ext cx="721588" cy="43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i="0">
                <a:solidFill>
                  <a:srgbClr val="FFFFFF"/>
                </a:solidFill>
                <a:latin typeface="Candara" pitchFamily="34" charset="0"/>
              </a:rPr>
              <a:t>2.</a:t>
            </a:r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gray">
          <a:xfrm>
            <a:off x="-55081" y="4897145"/>
            <a:ext cx="721588" cy="43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i="0">
                <a:solidFill>
                  <a:srgbClr val="FFFFFF"/>
                </a:solidFill>
                <a:latin typeface="Candara" pitchFamily="34" charset="0"/>
              </a:rPr>
              <a:t>3.</a:t>
            </a:r>
          </a:p>
        </p:txBody>
      </p:sp>
      <p:sp>
        <p:nvSpPr>
          <p:cNvPr id="62528" name="Text Box 64"/>
          <p:cNvSpPr txBox="1">
            <a:spLocks noChangeArrowheads="1"/>
          </p:cNvSpPr>
          <p:nvPr/>
        </p:nvSpPr>
        <p:spPr bwMode="gray">
          <a:xfrm>
            <a:off x="4433178" y="4844996"/>
            <a:ext cx="635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i="0">
                <a:solidFill>
                  <a:srgbClr val="FFFFFF"/>
                </a:solidFill>
                <a:latin typeface="Candara" pitchFamily="34" charset="0"/>
              </a:rPr>
              <a:t>  4.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37692" y="-2113"/>
            <a:ext cx="9012098" cy="1143000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</a:rPr>
              <a:t>Određivanje parametara sigurnosne rezerve </a:t>
            </a:r>
            <a:r>
              <a:rPr lang="hr-HR" sz="3200" i="1" dirty="0">
                <a:latin typeface="Calibri" panose="020F0502020204030204" pitchFamily="34" charset="0"/>
              </a:rPr>
              <a:t>(alternativa)</a:t>
            </a:r>
          </a:p>
        </p:txBody>
      </p:sp>
    </p:spTree>
    <p:extLst>
      <p:ext uri="{BB962C8B-B14F-4D97-AF65-F5344CB8AC3E}">
        <p14:creationId xmlns:p14="http://schemas.microsoft.com/office/powerpoint/2010/main" val="7710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" y="171671"/>
            <a:ext cx="86106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sigurnosne rezerve - Rizična razdoblja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7199FE57-B04B-4B7C-816D-A15AF53620B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Resi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05097"/>
            <a:ext cx="7924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DBC48-1DC9-4634-B19B-17D3D6EAB3EC}"/>
              </a:ext>
            </a:extLst>
          </p:cNvPr>
          <p:cNvSpPr txBox="1"/>
          <p:nvPr/>
        </p:nvSpPr>
        <p:spPr>
          <a:xfrm>
            <a:off x="4343400" y="4419600"/>
            <a:ext cx="1752600" cy="2286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hr-HR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Stresna razdoblja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B0E9C-40AD-41D0-81CA-5020A7547316}"/>
              </a:ext>
            </a:extLst>
          </p:cNvPr>
          <p:cNvSpPr txBox="1"/>
          <p:nvPr/>
        </p:nvSpPr>
        <p:spPr>
          <a:xfrm>
            <a:off x="6477000" y="1505097"/>
            <a:ext cx="1828800" cy="8571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050" b="1" u="sng" dirty="0">
                <a:latin typeface="Calibri" panose="020F0502020204030204" pitchFamily="34" charset="0"/>
                <a:cs typeface="Calibri" panose="020F0502020204030204" pitchFamily="34" charset="0"/>
              </a:rPr>
              <a:t>Parametri distribucije</a:t>
            </a:r>
            <a:br>
              <a:rPr lang="hr-HR" sz="105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Srednja vrijednost: 100</a:t>
            </a:r>
            <a:b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SD: 25</a:t>
            </a:r>
          </a:p>
          <a:p>
            <a:pPr algn="l"/>
            <a:r>
              <a:rPr lang="hr-HR" sz="1050" dirty="0">
                <a:latin typeface="Calibri" panose="020F0502020204030204" pitchFamily="34" charset="0"/>
                <a:cs typeface="Calibri" panose="020F0502020204030204" pitchFamily="34" charset="0"/>
              </a:rPr>
              <a:t>Razina praga: Srednja vrijednost-1SD</a:t>
            </a:r>
          </a:p>
          <a:p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18A70-3755-4655-A7E2-13DCB646B121}"/>
              </a:ext>
            </a:extLst>
          </p:cNvPr>
          <p:cNvSpPr txBox="1"/>
          <p:nvPr/>
        </p:nvSpPr>
        <p:spPr>
          <a:xfrm>
            <a:off x="2934050" y="5638800"/>
            <a:ext cx="1600200" cy="228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Omjer ponuda/otplate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236B1-0C0F-47F8-8126-9746539D3E0F}"/>
              </a:ext>
            </a:extLst>
          </p:cNvPr>
          <p:cNvSpPr txBox="1"/>
          <p:nvPr/>
        </p:nvSpPr>
        <p:spPr>
          <a:xfrm>
            <a:off x="4876800" y="5648586"/>
            <a:ext cx="804294" cy="228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Prosjek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CEFE5-4B33-4175-8385-0C34A8408B52}"/>
              </a:ext>
            </a:extLst>
          </p:cNvPr>
          <p:cNvSpPr txBox="1"/>
          <p:nvPr/>
        </p:nvSpPr>
        <p:spPr>
          <a:xfrm>
            <a:off x="5947444" y="5638799"/>
            <a:ext cx="1139156" cy="22860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Razina praga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1143000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</a:rPr>
              <a:t>Određivanje sigurnosne rezerve - Primjer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7199FE57-B04B-4B7C-816D-A15AF53620B8}" type="slidenum">
              <a:rPr lang="hr-HR" smtClean="0"/>
              <a:pPr/>
              <a:t>15</a:t>
            </a:fld>
            <a:endParaRPr lang="hr-HR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620360"/>
            <a:ext cx="385604" cy="398939"/>
            <a:chOff x="2146300" y="2165350"/>
            <a:chExt cx="550863" cy="569913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4"/>
          <p:cNvSpPr/>
          <p:nvPr/>
        </p:nvSpPr>
        <p:spPr>
          <a:xfrm>
            <a:off x="971600" y="1533989"/>
            <a:ext cx="81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</a:rPr>
              <a:t>Pretpostavlja se da prevladava neometani profil otplata.</a:t>
            </a:r>
          </a:p>
        </p:txBody>
      </p:sp>
      <p:grpSp>
        <p:nvGrpSpPr>
          <p:cNvPr id="12" name="Group 5"/>
          <p:cNvGrpSpPr/>
          <p:nvPr/>
        </p:nvGrpSpPr>
        <p:grpSpPr>
          <a:xfrm>
            <a:off x="395565" y="5438264"/>
            <a:ext cx="385604" cy="398939"/>
            <a:chOff x="2146300" y="2165350"/>
            <a:chExt cx="550863" cy="569913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5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 dirty="0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4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4"/>
          <p:cNvSpPr/>
          <p:nvPr/>
        </p:nvSpPr>
        <p:spPr>
          <a:xfrm>
            <a:off x="818584" y="5351893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</a:rPr>
              <a:t>Pretpostavlja se da će se vanjsko tržište ,,presušiti” tijekom rizičnih razdoblja.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A056C6F-E595-4D68-A4BC-2B96FCEC4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13917"/>
              </p:ext>
            </p:extLst>
          </p:nvPr>
        </p:nvGraphicFramePr>
        <p:xfrm>
          <a:off x="457200" y="3069938"/>
          <a:ext cx="8229600" cy="1586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261">
                  <a:extLst>
                    <a:ext uri="{9D8B030D-6E8A-4147-A177-3AD203B41FA5}">
                      <a16:colId xmlns:a16="http://schemas.microsoft.com/office/drawing/2014/main" val="1767982149"/>
                    </a:ext>
                  </a:extLst>
                </a:gridCol>
                <a:gridCol w="760243">
                  <a:extLst>
                    <a:ext uri="{9D8B030D-6E8A-4147-A177-3AD203B41FA5}">
                      <a16:colId xmlns:a16="http://schemas.microsoft.com/office/drawing/2014/main" val="2423567562"/>
                    </a:ext>
                  </a:extLst>
                </a:gridCol>
                <a:gridCol w="704796">
                  <a:extLst>
                    <a:ext uri="{9D8B030D-6E8A-4147-A177-3AD203B41FA5}">
                      <a16:colId xmlns:a16="http://schemas.microsoft.com/office/drawing/2014/main" val="1563654520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1931490454"/>
                    </a:ext>
                  </a:extLst>
                </a:gridCol>
                <a:gridCol w="823699">
                  <a:extLst>
                    <a:ext uri="{9D8B030D-6E8A-4147-A177-3AD203B41FA5}">
                      <a16:colId xmlns:a16="http://schemas.microsoft.com/office/drawing/2014/main" val="2439544834"/>
                    </a:ext>
                  </a:extLst>
                </a:gridCol>
                <a:gridCol w="815690">
                  <a:extLst>
                    <a:ext uri="{9D8B030D-6E8A-4147-A177-3AD203B41FA5}">
                      <a16:colId xmlns:a16="http://schemas.microsoft.com/office/drawing/2014/main" val="2746464078"/>
                    </a:ext>
                  </a:extLst>
                </a:gridCol>
                <a:gridCol w="756547">
                  <a:extLst>
                    <a:ext uri="{9D8B030D-6E8A-4147-A177-3AD203B41FA5}">
                      <a16:colId xmlns:a16="http://schemas.microsoft.com/office/drawing/2014/main" val="3263599145"/>
                    </a:ext>
                  </a:extLst>
                </a:gridCol>
                <a:gridCol w="621625">
                  <a:extLst>
                    <a:ext uri="{9D8B030D-6E8A-4147-A177-3AD203B41FA5}">
                      <a16:colId xmlns:a16="http://schemas.microsoft.com/office/drawing/2014/main" val="2765571734"/>
                    </a:ext>
                  </a:extLst>
                </a:gridCol>
                <a:gridCol w="689394">
                  <a:extLst>
                    <a:ext uri="{9D8B030D-6E8A-4147-A177-3AD203B41FA5}">
                      <a16:colId xmlns:a16="http://schemas.microsoft.com/office/drawing/2014/main" val="1823641296"/>
                    </a:ext>
                  </a:extLst>
                </a:gridCol>
                <a:gridCol w="673376">
                  <a:extLst>
                    <a:ext uri="{9D8B030D-6E8A-4147-A177-3AD203B41FA5}">
                      <a16:colId xmlns:a16="http://schemas.microsoft.com/office/drawing/2014/main" val="87134976"/>
                    </a:ext>
                  </a:extLst>
                </a:gridCol>
                <a:gridCol w="792279">
                  <a:extLst>
                    <a:ext uri="{9D8B030D-6E8A-4147-A177-3AD203B41FA5}">
                      <a16:colId xmlns:a16="http://schemas.microsoft.com/office/drawing/2014/main" val="2778667359"/>
                    </a:ext>
                  </a:extLst>
                </a:gridCol>
              </a:tblGrid>
              <a:tr h="962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Trajanje rizičnog razdoblja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A) Prosječna prodaja / planirano zaduživanje tijekom rizičnih razdoblja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B) Ukupni program domaćeg zaduživanja za sljedeću godinu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C) Ukupna</a:t>
                      </a:r>
                      <a:r>
                        <a:rPr lang="hr-HR" sz="9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otplata duga u sljedećoj godini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D) Godišnji</a:t>
                      </a:r>
                      <a:r>
                        <a:rPr lang="hr-HR" sz="9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najviši iznos </a:t>
                      </a: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zaduživanja u rizičnom razdoblju (A*B)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E) Nepokrivena</a:t>
                      </a:r>
                      <a:r>
                        <a:rPr lang="hr-HR" sz="9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</a:t>
                      </a: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tplata duga s</a:t>
                      </a:r>
                      <a:r>
                        <a:rPr lang="hr-HR" sz="9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pomoću </a:t>
                      </a: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domaćeg zaduživanja (D-C)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Bruto sigurnosna rezerva na temelju prosječnog trajanja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Bruto sigurnosna rezerva na temelju maksimalnog trajanja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Dodatni izvori financiranja tijekom rizičnih razdoblja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Neto zaštitna rezerva na temelju prosječnog trajanja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Neto zaštitna rezerva na temelju maksimalnog trajanja</a:t>
                      </a:r>
                      <a:endParaRPr lang="hr-HR" sz="900" noProof="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35133"/>
                  </a:ext>
                </a:extLst>
              </a:tr>
              <a:tr h="6099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17-65 dana /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prosječno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29 dana</a:t>
                      </a:r>
                      <a:endParaRPr lang="en-US" sz="90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indent="38100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41.9%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indent="45720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850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1,200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356.4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843.6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67.0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150.2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42.0</a:t>
                      </a:r>
                      <a:endParaRPr lang="en-US" sz="90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125.2</a:t>
                      </a:r>
                      <a:endParaRPr lang="en-US" sz="900" dirty="0">
                        <a:solidFill>
                          <a:srgbClr val="EBEBE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61" marR="6161" marT="0" marB="0" anchor="ctr"/>
                </a:tc>
                <a:extLst>
                  <a:ext uri="{0D108BD9-81ED-4DB2-BD59-A6C34878D82A}">
                    <a16:rowId xmlns:a16="http://schemas.microsoft.com/office/drawing/2014/main" val="336415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79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13334"/>
            <a:ext cx="8839201" cy="748666"/>
          </a:xfrm>
        </p:spPr>
        <p:txBody>
          <a:bodyPr/>
          <a:lstStyle/>
          <a:p>
            <a:r>
              <a:rPr lang="hr-HR" sz="3200">
                <a:latin typeface="Calibri" panose="020F0502020204030204" pitchFamily="34" charset="0"/>
              </a:rPr>
              <a:t>Određivanje sigurnosne rezerve - Statička rezerva u usporedbi s dinamičkom rezervom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7199FE57-B04B-4B7C-816D-A15AF53620B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5"/>
          <p:cNvGrpSpPr/>
          <p:nvPr/>
        </p:nvGrpSpPr>
        <p:grpSpPr>
          <a:xfrm>
            <a:off x="236263" y="756286"/>
            <a:ext cx="385604" cy="398939"/>
            <a:chOff x="2146300" y="2165350"/>
            <a:chExt cx="550863" cy="56991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4"/>
          <p:cNvSpPr/>
          <p:nvPr/>
        </p:nvSpPr>
        <p:spPr>
          <a:xfrm>
            <a:off x="659282" y="803772"/>
            <a:ext cx="8303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>
                <a:latin typeface="Calibri" panose="020F0502020204030204" pitchFamily="34" charset="0"/>
              </a:rPr>
              <a:t> Statička sigurnosna rezerva možda neće moći obuhvatiti učinke uspona i padova u profilu otplata.   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233673" y="1258687"/>
            <a:ext cx="385604" cy="398939"/>
            <a:chOff x="2146300" y="2165350"/>
            <a:chExt cx="550863" cy="569913"/>
          </a:xfrm>
        </p:grpSpPr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5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4"/>
          <p:cNvSpPr/>
          <p:nvPr/>
        </p:nvSpPr>
        <p:spPr>
          <a:xfrm>
            <a:off x="687814" y="1291521"/>
            <a:ext cx="8303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>
                <a:latin typeface="Calibri" panose="020F0502020204030204" pitchFamily="34" charset="0"/>
              </a:rPr>
              <a:t> Metoda dinamičke rezerve može biti alternativa kada je volatilnost profila visoka.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8" y="1865823"/>
            <a:ext cx="4128255" cy="4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0704"/>
            <a:ext cx="4133894" cy="443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2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683"/>
            <a:ext cx="80010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Ostali pristupi određivanju gotovinske rezerve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0995"/>
            <a:ext cx="9296400" cy="4525963"/>
          </a:xfrm>
        </p:spPr>
        <p:txBody>
          <a:bodyPr/>
          <a:lstStyle/>
          <a:p>
            <a:r>
              <a:rPr lang="hr-HR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Jednostavni pristupi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x % ukupnog godišnjeg/mjesečnog prihoda, rashoda. 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x dan/mjesec ekvivalent ukupnih prihoda, rashoda ili otplate duga.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Sadrže implicitne pretpostavke (primjerice, prihodi i rashodi mogu se smanjiti i povećati za x % osnovnih projekcija ili se otplata duga ne može pokriti novim zaduživanjem tijekom x mjeseci itd. u nepovoljnoj situaciji.)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b="1" dirty="0">
                <a:latin typeface="Calibri" panose="020F0502020204030204" pitchFamily="34" charset="0"/>
                <a:ea typeface="+mn-ea"/>
                <a:cs typeface="+mn-cs"/>
              </a:rPr>
              <a:t>Vjerojatno će dovesti do čuvanja viška resursa ili nedostatka odgovarajućeg tretiranja rizika likvidnosti sve dok se </a:t>
            </a: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/>
            </a:pPr>
            <a:r>
              <a:rPr lang="hr-HR" sz="1400" b="1" dirty="0">
                <a:latin typeface="Calibri" panose="020F0502020204030204" pitchFamily="34" charset="0"/>
                <a:ea typeface="+mn-ea"/>
                <a:cs typeface="+mn-cs"/>
              </a:rPr>
              <a:t>        uobičajene/standardne pretpostavke ne budu temeljile na čvrstim prethodnim podatcima i iskustvima.</a:t>
            </a:r>
          </a:p>
          <a:p>
            <a:pPr marL="342900" lvl="2" indent="-342900">
              <a:defRPr/>
            </a:pPr>
            <a:r>
              <a:rPr lang="hr-HR" sz="3200" b="1" u="sng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hr-HR" sz="3200" b="1" u="sng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Matematički modeli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Modeli određivanja optimalnog gotovinskog salda za društvo mogu se prilagoditi vladinim praksama upravljanja novčanim sredstvima.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Npr. modeli ,,</a:t>
            </a:r>
            <a:r>
              <a:rPr lang="hr-HR" sz="1400" dirty="0" err="1">
                <a:latin typeface="Calibri" panose="020F0502020204030204" pitchFamily="34" charset="0"/>
                <a:ea typeface="+mn-ea"/>
                <a:cs typeface="+mn-cs"/>
              </a:rPr>
              <a:t>Baumall</a:t>
            </a: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”,,,Miller-</a:t>
            </a:r>
            <a:r>
              <a:rPr lang="hr-HR" sz="1400" dirty="0" err="1">
                <a:latin typeface="Calibri" panose="020F0502020204030204" pitchFamily="34" charset="0"/>
                <a:ea typeface="+mn-ea"/>
                <a:cs typeface="+mn-cs"/>
              </a:rPr>
              <a:t>Orr</a:t>
            </a: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” ili,,Stone”.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Cilj im je utvrditi optimalnu razinu gotovine uzimajući u obzir </a:t>
            </a:r>
            <a:r>
              <a:rPr lang="hr-HR" sz="1400" dirty="0" err="1">
                <a:latin typeface="Calibri" panose="020F0502020204030204" pitchFamily="34" charset="0"/>
                <a:ea typeface="+mn-ea"/>
                <a:cs typeface="+mn-cs"/>
              </a:rPr>
              <a:t>oportunitetne</a:t>
            </a:r>
            <a:r>
              <a:rPr lang="hr-HR" sz="1400" dirty="0">
                <a:latin typeface="Calibri" panose="020F0502020204030204" pitchFamily="34" charset="0"/>
                <a:ea typeface="+mn-ea"/>
                <a:cs typeface="+mn-cs"/>
              </a:rPr>
              <a:t> troškove za prijenos rezervi i transakcijske troškove za kratkoročna rezerviranja.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endParaRPr lang="tr-TR" sz="1400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endParaRPr lang="tr-TR" sz="14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/>
            </a:pPr>
            <a:endParaRPr lang="tr-TR" sz="14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/>
            </a:pPr>
            <a:endParaRPr lang="tr-TR" altLang="tr-TR" sz="14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None/>
              <a:defRPr/>
            </a:pPr>
            <a:endParaRPr lang="tr-TR" altLang="tr-TR" sz="1400" b="1" dirty="0">
              <a:latin typeface="Calibri" panose="020F0502020204030204" pitchFamily="34" charset="0"/>
              <a:ea typeface="+mn-ea"/>
              <a:cs typeface="+mn-cs"/>
            </a:endParaRPr>
          </a:p>
          <a:p>
            <a:pPr lvl="1">
              <a:spcBef>
                <a:spcPts val="0"/>
              </a:spcBef>
              <a:defRPr/>
            </a:pPr>
            <a:r>
              <a:rPr lang="hr-HR" sz="1400" b="1" dirty="0">
                <a:latin typeface="Calibri" panose="020F0502020204030204" pitchFamily="34" charset="0"/>
                <a:ea typeface="+mn-ea"/>
                <a:cs typeface="+mn-cs"/>
              </a:rPr>
              <a:t>Određivanje parametara modela je zahtjevno, a tvorci politika na visokoj razini ih teško tumače.</a:t>
            </a:r>
          </a:p>
          <a:p>
            <a:pPr marL="400050" lvl="1" indent="0">
              <a:lnSpc>
                <a:spcPct val="115000"/>
              </a:lnSpc>
              <a:spcBef>
                <a:spcPct val="30000"/>
              </a:spcBef>
            </a:pPr>
            <a:endParaRPr lang="tr-TR" altLang="tr-TR" sz="1400" dirty="0"/>
          </a:p>
          <a:p>
            <a:pPr marL="0" indent="0">
              <a:buNone/>
            </a:pPr>
            <a:endParaRPr lang="tr-TR" altLang="tr-TR" sz="2400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  <p:grpSp>
        <p:nvGrpSpPr>
          <p:cNvPr id="4" name="Group 5"/>
          <p:cNvGrpSpPr/>
          <p:nvPr/>
        </p:nvGrpSpPr>
        <p:grpSpPr>
          <a:xfrm>
            <a:off x="45641" y="801980"/>
            <a:ext cx="385604" cy="398939"/>
            <a:chOff x="2146300" y="2165350"/>
            <a:chExt cx="550863" cy="56991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7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2"/>
          <p:cNvGrpSpPr/>
          <p:nvPr/>
        </p:nvGrpSpPr>
        <p:grpSpPr>
          <a:xfrm>
            <a:off x="22622" y="3124200"/>
            <a:ext cx="385604" cy="398939"/>
            <a:chOff x="2146300" y="2165350"/>
            <a:chExt cx="550863" cy="569913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315604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79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07" y="2363390"/>
            <a:ext cx="6950569" cy="1362075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Utvrđivanje rezerve i ciljnog raspona i upravljanje njima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gray">
            <a:xfrm>
              <a:off x="2205038" y="2193925"/>
              <a:ext cx="43497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4000" b="1">
                  <a:solidFill>
                    <a:srgbClr val="FFFFFF"/>
                  </a:solidFill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99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13334"/>
            <a:ext cx="8839201" cy="748666"/>
          </a:xfrm>
        </p:spPr>
        <p:txBody>
          <a:bodyPr/>
          <a:lstStyle/>
          <a:p>
            <a:r>
              <a:rPr lang="hr-HR" sz="3200">
                <a:latin typeface="Calibri" panose="020F0502020204030204" pitchFamily="34" charset="0"/>
              </a:rPr>
              <a:t>Određivanje ciljnog raspona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7199FE57-B04B-4B7C-816D-A15AF53620B8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5"/>
          <p:cNvGrpSpPr/>
          <p:nvPr/>
        </p:nvGrpSpPr>
        <p:grpSpPr>
          <a:xfrm>
            <a:off x="236263" y="756286"/>
            <a:ext cx="385604" cy="398939"/>
            <a:chOff x="2146300" y="2165350"/>
            <a:chExt cx="550863" cy="569913"/>
          </a:xfrm>
        </p:grpSpPr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4"/>
          <p:cNvSpPr/>
          <p:nvPr/>
        </p:nvSpPr>
        <p:spPr>
          <a:xfrm>
            <a:off x="593676" y="743923"/>
            <a:ext cx="83037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 dirty="0">
                <a:latin typeface="Calibri" panose="020F0502020204030204" pitchFamily="34" charset="0"/>
              </a:rPr>
              <a:t>Nakon utvrđivanja gotovinske rezerve kao zbroja transakcija i sigurnosnih rezervi, moguće je odrediti raspon određivanja dnevnih rezervi  </a:t>
            </a:r>
          </a:p>
          <a:p>
            <a:pPr algn="l"/>
            <a:endParaRPr lang="tr-TR" sz="1400" dirty="0">
              <a:latin typeface="Calibri" panose="020F0502020204030204" pitchFamily="34" charset="0"/>
            </a:endParaRPr>
          </a:p>
          <a:p>
            <a:pPr algn="l"/>
            <a:endParaRPr lang="tr-TR" sz="1400" dirty="0">
              <a:latin typeface="Calibri" panose="020F0502020204030204" pitchFamily="34" charset="0"/>
            </a:endParaRPr>
          </a:p>
          <a:p>
            <a:pPr algn="l"/>
            <a:r>
              <a:rPr lang="hr-HR" sz="1400" dirty="0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222104" y="1472898"/>
            <a:ext cx="385604" cy="398939"/>
            <a:chOff x="2146300" y="2165350"/>
            <a:chExt cx="550863" cy="569913"/>
          </a:xfrm>
        </p:grpSpPr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5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4"/>
          <p:cNvSpPr/>
          <p:nvPr/>
        </p:nvSpPr>
        <p:spPr>
          <a:xfrm>
            <a:off x="590819" y="1335233"/>
            <a:ext cx="83037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 dirty="0">
                <a:latin typeface="Calibri" panose="020F0502020204030204" pitchFamily="34" charset="0"/>
              </a:rPr>
              <a:t>Širina raspona može se odrediti procjenom </a:t>
            </a:r>
            <a:r>
              <a:rPr lang="hr-HR" sz="1400" dirty="0" err="1">
                <a:latin typeface="Calibri" panose="020F0502020204030204" pitchFamily="34" charset="0"/>
              </a:rPr>
              <a:t>oportunitetnih</a:t>
            </a:r>
            <a:r>
              <a:rPr lang="hr-HR" sz="1400" dirty="0">
                <a:latin typeface="Calibri" panose="020F0502020204030204" pitchFamily="34" charset="0"/>
              </a:rPr>
              <a:t> troškova prijenosa viška rezervi te kapaciteta i dostupnosti upravitelja novčanih sredstava i duga za provedbu kratkoročnih aktivnih transakcija radi upravljanja novčanim sredstvima.</a:t>
            </a:r>
          </a:p>
        </p:txBody>
      </p:sp>
      <p:grpSp>
        <p:nvGrpSpPr>
          <p:cNvPr id="21" name="Group 5"/>
          <p:cNvGrpSpPr/>
          <p:nvPr/>
        </p:nvGrpSpPr>
        <p:grpSpPr>
          <a:xfrm>
            <a:off x="219590" y="2086966"/>
            <a:ext cx="385604" cy="398939"/>
            <a:chOff x="2146300" y="2165350"/>
            <a:chExt cx="550863" cy="569913"/>
          </a:xfrm>
        </p:grpSpPr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tangle 4"/>
          <p:cNvSpPr/>
          <p:nvPr/>
        </p:nvSpPr>
        <p:spPr>
          <a:xfrm>
            <a:off x="572506" y="2034203"/>
            <a:ext cx="8303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 dirty="0">
                <a:latin typeface="Calibri" panose="020F0502020204030204" pitchFamily="34" charset="0"/>
              </a:rPr>
              <a:t>Uži raspon ograničit će troškove pohranjivanja viška novca, ali će vjerojatno zahtijevati češće aktivne transakcije radi upravljanja novčanim sredstvima.</a:t>
            </a:r>
          </a:p>
        </p:txBody>
      </p:sp>
      <p:grpSp>
        <p:nvGrpSpPr>
          <p:cNvPr id="27" name="Group 5"/>
          <p:cNvGrpSpPr/>
          <p:nvPr/>
        </p:nvGrpSpPr>
        <p:grpSpPr>
          <a:xfrm>
            <a:off x="178473" y="6222582"/>
            <a:ext cx="385604" cy="398939"/>
            <a:chOff x="2146300" y="2165350"/>
            <a:chExt cx="550863" cy="569913"/>
          </a:xfrm>
        </p:grpSpPr>
        <p:grpSp>
          <p:nvGrpSpPr>
            <p:cNvPr id="28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3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4"/>
          <p:cNvSpPr/>
          <p:nvPr/>
        </p:nvSpPr>
        <p:spPr>
          <a:xfrm>
            <a:off x="535413" y="6121422"/>
            <a:ext cx="83037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400" dirty="0">
                <a:latin typeface="Calibri" panose="020F0502020204030204" pitchFamily="34" charset="0"/>
              </a:rPr>
              <a:t>Širi bi raspon obuhvatio većinu volatilnosti dnevnih gotovinskih rezervi. </a:t>
            </a:r>
            <a:r>
              <a:rPr lang="hr-HR" sz="1400" i="1" dirty="0">
                <a:latin typeface="Calibri" panose="020F0502020204030204" pitchFamily="34" charset="0"/>
              </a:rPr>
              <a:t>(Pretpostavljajući da su novčani tokovi normalno raspoređeni i da je srednji raspon jednak prosječnoj dnevnoj razini rezervi, širina raspona distribucije od ,,1 SD” i ,,2 SD” obuhvatit će 38 % i 67 % ukupne volatilnosti.)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1" y="2640716"/>
            <a:ext cx="4326080" cy="330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0717"/>
            <a:ext cx="4338053" cy="322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7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861" y="269696"/>
            <a:ext cx="7391400" cy="7493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r-HR">
                <a:latin typeface="Calibri" panose="020F0502020204030204" pitchFamily="34" charset="0"/>
              </a:rPr>
              <a:t>Sadržaj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98711" y="1923419"/>
            <a:ext cx="4800600" cy="1588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031875" y="1009471"/>
            <a:ext cx="5866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tr-TR" altLang="tr-TR" sz="2400" b="1">
              <a:latin typeface="Corbel" pitchFamily="34" charset="0"/>
              <a:cs typeface="Arial" charset="0"/>
            </a:endParaRPr>
          </a:p>
          <a:p>
            <a:pPr algn="l" eaLnBrk="1" hangingPunct="1"/>
            <a:r>
              <a:rPr lang="hr-HR" sz="2400" b="1">
                <a:latin typeface="Corbel" pitchFamily="34" charset="0"/>
                <a:cs typeface="Arial" charset="0"/>
              </a:rPr>
              <a:t>Koncept gotovinske rezerve</a:t>
            </a:r>
          </a:p>
          <a:p>
            <a:pPr algn="l" eaLnBrk="1" hangingPunct="1"/>
            <a:endParaRPr lang="en-US" altLang="tr-TR" sz="2400" b="1" dirty="0">
              <a:latin typeface="Corbel" pitchFamily="34" charset="0"/>
              <a:cs typeface="Arial" charset="0"/>
            </a:endParaRPr>
          </a:p>
        </p:txBody>
      </p:sp>
      <p:cxnSp>
        <p:nvCxnSpPr>
          <p:cNvPr id="4" name="Straight Connector 43"/>
          <p:cNvCxnSpPr>
            <a:cxnSpLocks noChangeShapeType="1"/>
          </p:cNvCxnSpPr>
          <p:nvPr/>
        </p:nvCxnSpPr>
        <p:spPr bwMode="auto">
          <a:xfrm>
            <a:off x="398711" y="3795082"/>
            <a:ext cx="4800600" cy="1587"/>
          </a:xfrm>
          <a:prstGeom prst="line">
            <a:avLst/>
          </a:prstGeom>
          <a:noFill/>
          <a:ln w="9525" algn="ctr">
            <a:solidFill>
              <a:schemeClr val="hlink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125753" y="3107049"/>
            <a:ext cx="75610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r-HR" sz="2200" b="1" dirty="0">
                <a:latin typeface="Corbel" pitchFamily="34" charset="0"/>
                <a:cs typeface="Arial" charset="0"/>
              </a:rPr>
              <a:t>Utvrđivanje rezerve i ciljnog raspona te upravljanje njima</a:t>
            </a:r>
          </a:p>
        </p:txBody>
      </p:sp>
      <p:cxnSp>
        <p:nvCxnSpPr>
          <p:cNvPr id="10" name="Straight Connector 43"/>
          <p:cNvCxnSpPr>
            <a:cxnSpLocks noChangeShapeType="1"/>
          </p:cNvCxnSpPr>
          <p:nvPr/>
        </p:nvCxnSpPr>
        <p:spPr bwMode="auto">
          <a:xfrm>
            <a:off x="398711" y="2871157"/>
            <a:ext cx="4800600" cy="1587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8236" y="3131507"/>
            <a:ext cx="550863" cy="569912"/>
            <a:chOff x="480" y="1200"/>
            <a:chExt cx="1042" cy="1019"/>
          </a:xfrm>
        </p:grpSpPr>
        <p:pic>
          <p:nvPicPr>
            <p:cNvPr id="49168" name="Picture 16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0" y="1200"/>
              <a:ext cx="1042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80" y="1200"/>
              <a:ext cx="1035" cy="10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55000"/>
                  </a:schemeClr>
                </a:gs>
                <a:gs pos="50000">
                  <a:schemeClr val="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hlink">
                    <a:alpha val="55000"/>
                  </a:schemeClr>
                </a:gs>
              </a:gsLst>
              <a:lin ang="5400000" scaled="1"/>
            </a:gradFill>
            <a:ln w="50800" algn="ctr">
              <a:solidFill>
                <a:srgbClr val="5F5F5F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49170" name="Picture 18" descr="Pictur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5386" y="3137857"/>
            <a:ext cx="4349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1" name="Text Box 19"/>
          <p:cNvSpPr txBox="1">
            <a:spLocks noChangeArrowheads="1"/>
          </p:cNvSpPr>
          <p:nvPr/>
        </p:nvSpPr>
        <p:spPr bwMode="gray">
          <a:xfrm>
            <a:off x="465386" y="3179132"/>
            <a:ext cx="434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400" b="1">
                <a:solidFill>
                  <a:srgbClr val="FFFFFF"/>
                </a:solidFill>
              </a:rPr>
              <a:t>3.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408236" y="2232982"/>
            <a:ext cx="550863" cy="569912"/>
            <a:chOff x="1352" y="2011"/>
            <a:chExt cx="347" cy="359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1352" y="2011"/>
              <a:ext cx="347" cy="359"/>
              <a:chOff x="480" y="1200"/>
              <a:chExt cx="1042" cy="1019"/>
            </a:xfrm>
          </p:grpSpPr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9175" name="Picture 23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176" name="Oval 24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alpha val="55000"/>
                      </a:schemeClr>
                    </a:gs>
                    <a:gs pos="50000">
                      <a:schemeClr val="accent2">
                        <a:gamma/>
                        <a:shade val="46275"/>
                        <a:invGamma/>
                        <a:alpha val="89999"/>
                      </a:schemeClr>
                    </a:gs>
                    <a:gs pos="100000">
                      <a:schemeClr val="accent2">
                        <a:alpha val="55000"/>
                      </a:schemeClr>
                    </a:gs>
                  </a:gsLst>
                  <a:lin ang="5400000" scaled="1"/>
                </a:gradFill>
                <a:ln w="50800" algn="ctr">
                  <a:solidFill>
                    <a:srgbClr val="5F5F5F">
                      <a:alpha val="20000"/>
                    </a:srgb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pic>
            <p:nvPicPr>
              <p:cNvPr id="49177" name="Picture 25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gray">
            <a:xfrm>
              <a:off x="1389" y="2040"/>
              <a:ext cx="2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400" b="1">
                  <a:solidFill>
                    <a:srgbClr val="FFFFFF"/>
                  </a:solidFill>
                </a:rPr>
                <a:t>2.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927" y="4122106"/>
            <a:ext cx="4803775" cy="1357555"/>
            <a:chOff x="2133600" y="5016500"/>
            <a:chExt cx="4803775" cy="1357555"/>
          </a:xfrm>
        </p:grpSpPr>
        <p:cxnSp>
          <p:nvCxnSpPr>
            <p:cNvPr id="7" name="Straight Connector 43"/>
            <p:cNvCxnSpPr>
              <a:cxnSpLocks noChangeShapeType="1"/>
            </p:cNvCxnSpPr>
            <p:nvPr/>
          </p:nvCxnSpPr>
          <p:spPr bwMode="auto">
            <a:xfrm>
              <a:off x="2136775" y="5637213"/>
              <a:ext cx="4800600" cy="1587"/>
            </a:xfrm>
            <a:prstGeom prst="line">
              <a:avLst/>
            </a:prstGeom>
            <a:noFill/>
            <a:ln w="9525" algn="ctr">
              <a:solidFill>
                <a:schemeClr val="folHlink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2815633" y="5912390"/>
              <a:ext cx="36847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hr-HR" sz="2400" b="1" dirty="0">
                  <a:latin typeface="Corbel" pitchFamily="34" charset="0"/>
                  <a:cs typeface="Arial" charset="0"/>
                </a:rPr>
                <a:t> Odabrani primjeri zemalja</a:t>
              </a:r>
            </a:p>
          </p:txBody>
        </p:sp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2133600" y="5016500"/>
              <a:ext cx="582613" cy="561975"/>
              <a:chOff x="1344" y="3208"/>
              <a:chExt cx="367" cy="354"/>
            </a:xfrm>
          </p:grpSpPr>
          <p:pic>
            <p:nvPicPr>
              <p:cNvPr id="49180" name="Picture 28" descr="circuler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344" y="3208"/>
                <a:ext cx="367" cy="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1" name="Oval 29"/>
              <p:cNvSpPr>
                <a:spLocks noChangeArrowheads="1"/>
              </p:cNvSpPr>
              <p:nvPr/>
            </p:nvSpPr>
            <p:spPr bwMode="gray">
              <a:xfrm>
                <a:off x="1345" y="3208"/>
                <a:ext cx="365" cy="35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49182" name="Picture 30" descr="Pictur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382" y="3217"/>
                <a:ext cx="290" cy="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3" name="Text Box 31"/>
              <p:cNvSpPr txBox="1">
                <a:spLocks noChangeArrowheads="1"/>
              </p:cNvSpPr>
              <p:nvPr/>
            </p:nvSpPr>
            <p:spPr bwMode="gray">
              <a:xfrm>
                <a:off x="1383" y="3216"/>
                <a:ext cx="2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r-HR" sz="2400" b="1">
                    <a:solidFill>
                      <a:srgbClr val="FFFFFF"/>
                    </a:solidFill>
                  </a:rPr>
                  <a:t>4.</a:t>
                </a:r>
              </a:p>
            </p:txBody>
          </p:sp>
        </p:grpSp>
      </p:grpSp>
      <p:grpSp>
        <p:nvGrpSpPr>
          <p:cNvPr id="14" name="Group 2"/>
          <p:cNvGrpSpPr/>
          <p:nvPr/>
        </p:nvGrpSpPr>
        <p:grpSpPr>
          <a:xfrm>
            <a:off x="408236" y="1282069"/>
            <a:ext cx="550863" cy="569913"/>
            <a:chOff x="2146300" y="2165350"/>
            <a:chExt cx="550863" cy="569913"/>
          </a:xfrm>
        </p:grpSpPr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4918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87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4918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89" name="Text Box 37"/>
            <p:cNvSpPr txBox="1">
              <a:spLocks noChangeArrowheads="1"/>
            </p:cNvSpPr>
            <p:nvPr/>
          </p:nvSpPr>
          <p:spPr bwMode="gray">
            <a:xfrm>
              <a:off x="2205038" y="2193925"/>
              <a:ext cx="4349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400" b="1">
                  <a:solidFill>
                    <a:srgbClr val="FFFFFF"/>
                  </a:solidFill>
                </a:rPr>
                <a:t>1.</a:t>
              </a:r>
            </a:p>
          </p:txBody>
        </p:sp>
      </p:grpSp>
      <p:cxnSp>
        <p:nvCxnSpPr>
          <p:cNvPr id="50" name="Straight Connector 43"/>
          <p:cNvCxnSpPr>
            <a:cxnSpLocks noChangeShapeType="1"/>
          </p:cNvCxnSpPr>
          <p:nvPr/>
        </p:nvCxnSpPr>
        <p:spPr bwMode="auto">
          <a:xfrm>
            <a:off x="411411" y="5638709"/>
            <a:ext cx="4800600" cy="1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408236" y="5017996"/>
            <a:ext cx="582613" cy="561975"/>
            <a:chOff x="1344" y="3208"/>
            <a:chExt cx="367" cy="354"/>
          </a:xfrm>
        </p:grpSpPr>
        <p:pic>
          <p:nvPicPr>
            <p:cNvPr id="54" name="Picture 2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44" y="3208"/>
              <a:ext cx="367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val 29"/>
            <p:cNvSpPr>
              <a:spLocks noChangeArrowheads="1"/>
            </p:cNvSpPr>
            <p:nvPr/>
          </p:nvSpPr>
          <p:spPr bwMode="gray">
            <a:xfrm>
              <a:off x="1345" y="3208"/>
              <a:ext cx="365" cy="35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55000"/>
                  </a:schemeClr>
                </a:gs>
                <a:gs pos="50000">
                  <a:schemeClr val="folHlink">
                    <a:gamma/>
                    <a:shade val="46275"/>
                    <a:invGamma/>
                    <a:alpha val="89999"/>
                  </a:schemeClr>
                </a:gs>
                <a:gs pos="100000">
                  <a:schemeClr val="folHlink">
                    <a:alpha val="55000"/>
                  </a:schemeClr>
                </a:gs>
              </a:gsLst>
              <a:lin ang="5400000" scaled="1"/>
            </a:gradFill>
            <a:ln w="50800" algn="ctr">
              <a:solidFill>
                <a:srgbClr val="5F5F5F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56" name="Picture 30" descr="Picture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382" y="3217"/>
              <a:ext cx="290" cy="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 Box 31"/>
            <p:cNvSpPr txBox="1">
              <a:spLocks noChangeArrowheads="1"/>
            </p:cNvSpPr>
            <p:nvPr/>
          </p:nvSpPr>
          <p:spPr bwMode="gray">
            <a:xfrm>
              <a:off x="1383" y="3216"/>
              <a:ext cx="2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2400" b="1">
                  <a:solidFill>
                    <a:srgbClr val="FFFFFF"/>
                  </a:solidFill>
                </a:rPr>
                <a:t>5.</a:t>
              </a:r>
            </a:p>
          </p:txBody>
        </p:sp>
      </p:grp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70149" y="4103998"/>
            <a:ext cx="7355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400" b="1" dirty="0">
                <a:latin typeface="Corbel" pitchFamily="34" charset="0"/>
                <a:cs typeface="Arial" charset="0"/>
              </a:rPr>
              <a:t>Politika i praksa gotovinske rezerve u Turskoj</a:t>
            </a: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1066800" y="2209800"/>
            <a:ext cx="50810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hr-HR" sz="2400" b="1">
                <a:latin typeface="Corbel" pitchFamily="34" charset="0"/>
                <a:cs typeface="Arial" charset="0"/>
              </a:rPr>
              <a:t>Određivanje sastavnica rezerve </a:t>
            </a:r>
          </a:p>
        </p:txBody>
      </p:sp>
    </p:spTree>
    <p:extLst>
      <p:ext uri="{BB962C8B-B14F-4D97-AF65-F5344CB8AC3E}">
        <p14:creationId xmlns:p14="http://schemas.microsoft.com/office/powerpoint/2010/main" val="297816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188"/>
            <a:ext cx="76962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Utvrđivanje politike rezerve i upravljanje njome </a:t>
            </a: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gray">
          <a:xfrm>
            <a:off x="-12928" y="2219325"/>
            <a:ext cx="21745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sz="1400" b="1" u="sng">
                <a:latin typeface="Calibri" panose="020F0502020204030204" pitchFamily="34" charset="0"/>
              </a:rPr>
              <a:t>Ključni čimbenici</a:t>
            </a:r>
          </a:p>
          <a:p>
            <a:r>
              <a:rPr lang="hr-HR" sz="1400" b="1" u="sng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Razina nesklonosti prema riziku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Mogućnost reagiranja na nepovoljne uvjete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Dostupnost alternativnih izvora financiranja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Rigidnost profila rashoda</a:t>
            </a:r>
          </a:p>
          <a:p>
            <a:endParaRPr lang="tr-TR" sz="1400" dirty="0">
              <a:latin typeface="Calibri" panose="020F0502020204030204" pitchFamily="34" charset="0"/>
            </a:endParaRPr>
          </a:p>
        </p:txBody>
      </p:sp>
      <p:sp>
        <p:nvSpPr>
          <p:cNvPr id="60420" name="Freeform 4"/>
          <p:cNvSpPr>
            <a:spLocks/>
          </p:cNvSpPr>
          <p:nvPr/>
        </p:nvSpPr>
        <p:spPr bwMode="gray">
          <a:xfrm flipH="1">
            <a:off x="2205721" y="2219325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72941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21" name="Freeform 5"/>
          <p:cNvSpPr>
            <a:spLocks/>
          </p:cNvSpPr>
          <p:nvPr/>
        </p:nvSpPr>
        <p:spPr bwMode="gray">
          <a:xfrm>
            <a:off x="4836207" y="2219325"/>
            <a:ext cx="2341563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82353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60422" name="Freeform 6"/>
          <p:cNvSpPr>
            <a:spLocks/>
          </p:cNvSpPr>
          <p:nvPr/>
        </p:nvSpPr>
        <p:spPr bwMode="gray">
          <a:xfrm>
            <a:off x="2224770" y="4505325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23" name="Freeform 7"/>
          <p:cNvSpPr>
            <a:spLocks/>
          </p:cNvSpPr>
          <p:nvPr/>
        </p:nvSpPr>
        <p:spPr bwMode="gray">
          <a:xfrm flipH="1">
            <a:off x="4836207" y="4505325"/>
            <a:ext cx="2341563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9216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gray">
          <a:xfrm>
            <a:off x="3510645" y="3148013"/>
            <a:ext cx="2362200" cy="2362200"/>
          </a:xfrm>
          <a:prstGeom prst="ellipse">
            <a:avLst/>
          </a:prstGeom>
          <a:solidFill>
            <a:srgbClr val="FE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white">
          <a:xfrm>
            <a:off x="2480358" y="2381250"/>
            <a:ext cx="1792287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u="sng" dirty="0">
                <a:solidFill>
                  <a:srgbClr val="080808"/>
                </a:solidFill>
                <a:latin typeface="Corbel" panose="020B0503020204020204" pitchFamily="34" charset="0"/>
              </a:rPr>
              <a:t>Određivanje razine rezerve</a:t>
            </a:r>
          </a:p>
          <a:p>
            <a:pPr>
              <a:spcBef>
                <a:spcPct val="50000"/>
              </a:spcBef>
            </a:pPr>
            <a:r>
              <a:rPr lang="hr-HR" sz="1200" dirty="0">
                <a:latin typeface="Calibri" panose="020F0502020204030204" pitchFamily="34" charset="0"/>
              </a:rPr>
              <a:t>„Trošak” prenošenja u usporedbi s „rizikom” nedostatka potrebnih sredstava</a:t>
            </a:r>
          </a:p>
          <a:p>
            <a:pPr>
              <a:spcBef>
                <a:spcPct val="50000"/>
              </a:spcBef>
            </a:pPr>
            <a:endParaRPr lang="en-US" sz="1600" b="1" u="sng" dirty="0">
              <a:solidFill>
                <a:srgbClr val="080808"/>
              </a:solidFill>
              <a:latin typeface="Corbel" panose="020B0503020204020204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white">
          <a:xfrm>
            <a:off x="4987813" y="2203259"/>
            <a:ext cx="203835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b="1" u="sng" dirty="0">
                <a:solidFill>
                  <a:srgbClr val="080808"/>
                </a:solidFill>
                <a:latin typeface="Corbel" panose="020B0503020204020204" pitchFamily="34" charset="0"/>
              </a:rPr>
              <a:t>Utvrđivanje širine ciljnog raspona</a:t>
            </a:r>
          </a:p>
          <a:p>
            <a:pPr>
              <a:spcBef>
                <a:spcPct val="50000"/>
              </a:spcBef>
            </a:pPr>
            <a:r>
              <a:rPr lang="hr-HR" sz="1200" dirty="0">
                <a:latin typeface="Calibri" panose="020F0502020204030204" pitchFamily="34" charset="0"/>
              </a:rPr>
              <a:t>Troškovi zadržavanja viška rezervi u usporedbi s operativnom upravljivosti u pogledu upravljanja novčanim sredstvima i dugom</a:t>
            </a:r>
            <a:r>
              <a:rPr lang="hr-HR" sz="1200" b="1" u="sng" dirty="0">
                <a:solidFill>
                  <a:srgbClr val="080808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white">
          <a:xfrm>
            <a:off x="2224770" y="4869689"/>
            <a:ext cx="1792287" cy="17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b="1" u="sng" dirty="0">
                <a:solidFill>
                  <a:srgbClr val="080808"/>
                </a:solidFill>
                <a:latin typeface="Corbel" panose="020B0503020204020204" pitchFamily="34" charset="0"/>
              </a:rPr>
              <a:t>Ulaganje rezerve</a:t>
            </a:r>
          </a:p>
          <a:p>
            <a:pPr marL="285750" indent="-285750">
              <a:buFontTx/>
              <a:buChar char="-"/>
            </a:pPr>
            <a:r>
              <a:rPr lang="hr-HR" sz="1100" dirty="0">
                <a:latin typeface="Calibri" panose="020F0502020204030204" pitchFamily="34" charset="0"/>
              </a:rPr>
              <a:t>Središnja banka u usporedbi s poslovnim bankama</a:t>
            </a:r>
          </a:p>
          <a:p>
            <a:pPr marL="285750" indent="-285750">
              <a:buFontTx/>
              <a:buChar char="-"/>
            </a:pPr>
            <a:endParaRPr lang="tr-TR" sz="1100" kern="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hr-HR" sz="1100" dirty="0">
                <a:latin typeface="Calibri" panose="020F0502020204030204" pitchFamily="34" charset="0"/>
              </a:rPr>
              <a:t> - Depoziti po viđenju u usporedbi s oročenim depozitima</a:t>
            </a:r>
          </a:p>
          <a:p>
            <a:pPr>
              <a:spcBef>
                <a:spcPct val="50000"/>
              </a:spcBef>
            </a:pPr>
            <a:endParaRPr lang="en-US" sz="1100" b="1" u="sng" dirty="0">
              <a:solidFill>
                <a:srgbClr val="080808"/>
              </a:solidFill>
              <a:latin typeface="Corbel" panose="020B0503020204020204" pitchFamily="34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white">
          <a:xfrm>
            <a:off x="5054717" y="5115957"/>
            <a:ext cx="215947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hr-HR" sz="1600" b="1" u="sng" dirty="0">
                <a:solidFill>
                  <a:srgbClr val="080808"/>
                </a:solidFill>
                <a:latin typeface="Corbel" panose="020B0503020204020204" pitchFamily="34" charset="0"/>
              </a:rPr>
              <a:t>Objavljivanje rezerve</a:t>
            </a:r>
          </a:p>
          <a:p>
            <a:pPr>
              <a:spcBef>
                <a:spcPts val="0"/>
              </a:spcBef>
            </a:pPr>
            <a:r>
              <a:rPr lang="hr-HR" sz="1200" dirty="0">
                <a:latin typeface="Calibri" panose="020F0502020204030204" pitchFamily="34" charset="0"/>
              </a:rPr>
              <a:t>Transparentnost i usmjerenost za tržište u usporedbi sa zabrinutošću za otkrivanje planova riznice na aukcijama</a:t>
            </a:r>
          </a:p>
          <a:p>
            <a:pPr>
              <a:spcBef>
                <a:spcPct val="50000"/>
              </a:spcBef>
            </a:pPr>
            <a:endParaRPr lang="en-US" sz="1600" b="1" u="sng" dirty="0">
              <a:solidFill>
                <a:srgbClr val="080808"/>
              </a:solidFill>
              <a:latin typeface="Corbel" panose="020B0503020204020204" pitchFamily="34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gray">
          <a:xfrm>
            <a:off x="3824970" y="3675063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PD1</a:t>
            </a: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gray">
          <a:xfrm>
            <a:off x="5075920" y="3675063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PD2</a:t>
            </a: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gray">
          <a:xfrm>
            <a:off x="3824970" y="4746625"/>
            <a:ext cx="603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PD4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gray">
          <a:xfrm>
            <a:off x="5075920" y="4746625"/>
            <a:ext cx="59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r-HR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PD3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gray"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01117" y="1390800"/>
            <a:ext cx="796423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hr-HR" sz="1700" b="1">
                <a:latin typeface="Calibri" panose="020F0502020204030204" pitchFamily="34" charset="0"/>
              </a:rPr>
              <a:t>Utvrđivanje politike rezerve i upravljanje njome zahtijeva nekoliko ključnih odluka na visokoj razini. 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blackGray">
          <a:xfrm rot="10800000" flipH="1" flipV="1">
            <a:off x="1380175" y="3127690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gray">
          <a:xfrm>
            <a:off x="7271242" y="2082344"/>
            <a:ext cx="187275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sz="1400" b="1" u="sng" dirty="0">
                <a:latin typeface="Calibri" panose="020F0502020204030204" pitchFamily="34" charset="0"/>
              </a:rPr>
              <a:t>Ključni čimbenici</a:t>
            </a:r>
          </a:p>
          <a:p>
            <a:r>
              <a:rPr lang="hr-HR" sz="1400" b="1" u="sng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Calibri" panose="020F0502020204030204" pitchFamily="34" charset="0"/>
              </a:rPr>
              <a:t>Varijabilnost aktivnih instrumenata upravljanja novčanim sredstvima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latin typeface="Calibri" panose="020F0502020204030204" pitchFamily="34" charset="0"/>
              </a:rPr>
              <a:t>Sposobnost provedbe aktivnih transakcija radi upravljanja novčanim sredstvima</a:t>
            </a:r>
          </a:p>
          <a:p>
            <a:endParaRPr lang="tr-TR" sz="1400" dirty="0">
              <a:latin typeface="Calibri" panose="020F0502020204030204" pitchFamily="34" charset="0"/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blackGray">
          <a:xfrm flipH="1" flipV="1">
            <a:off x="7175623" y="2747209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gray">
          <a:xfrm>
            <a:off x="28582" y="4763419"/>
            <a:ext cx="217459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sz="1400" b="1" u="sng">
                <a:latin typeface="Calibri" panose="020F0502020204030204" pitchFamily="34" charset="0"/>
              </a:rPr>
              <a:t>Ključni čimbenici</a:t>
            </a:r>
          </a:p>
          <a:p>
            <a:r>
              <a:rPr lang="hr-HR" sz="1400" b="1" u="sng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Kreditni rizik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>
                <a:latin typeface="Calibri" panose="020F0502020204030204" pitchFamily="34" charset="0"/>
              </a:rPr>
              <a:t>Gubitak kamatnih prihoda u slučaju nepredviđenih okolnosti</a:t>
            </a:r>
          </a:p>
          <a:p>
            <a:endParaRPr lang="tr-TR" sz="1400" dirty="0">
              <a:latin typeface="Calibri" panose="020F0502020204030204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blackGray">
          <a:xfrm rot="10800000" flipH="1" flipV="1">
            <a:off x="1390360" y="4832594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2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75" y="137572"/>
            <a:ext cx="73914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Revidiranje politike gotovinskih rezervi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5137445" y="2066925"/>
            <a:ext cx="2703513" cy="2611438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5344329" y="1317505"/>
            <a:ext cx="2857500" cy="466725"/>
            <a:chOff x="3623" y="1413"/>
            <a:chExt cx="1321" cy="294"/>
          </a:xfrm>
        </p:grpSpPr>
        <p:sp>
          <p:nvSpPr>
            <p:cNvPr id="5837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8381" name="AutoShape 13"/>
          <p:cNvSpPr>
            <a:spLocks noChangeArrowheads="1"/>
          </p:cNvSpPr>
          <p:nvPr/>
        </p:nvSpPr>
        <p:spPr bwMode="gray">
          <a:xfrm>
            <a:off x="734712" y="2008786"/>
            <a:ext cx="2849562" cy="4163414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 bwMode="white">
          <a:xfrm>
            <a:off x="5515313" y="1363916"/>
            <a:ext cx="23256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400" b="1" i="0">
                <a:solidFill>
                  <a:srgbClr val="F8F8F8"/>
                </a:solidFill>
                <a:cs typeface="Arial" charset="0"/>
              </a:rPr>
              <a:t>Revizija politike gotovinske rezerve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354" y="2713258"/>
            <a:ext cx="2723814" cy="1107066"/>
            <a:chOff x="815019" y="2228850"/>
            <a:chExt cx="2723814" cy="1107066"/>
          </a:xfrm>
        </p:grpSpPr>
        <p:sp>
          <p:nvSpPr>
            <p:cNvPr id="58396" name="AutoShape 28"/>
            <p:cNvSpPr>
              <a:spLocks noChangeArrowheads="1"/>
            </p:cNvSpPr>
            <p:nvPr/>
          </p:nvSpPr>
          <p:spPr bwMode="gray">
            <a:xfrm>
              <a:off x="840083" y="22288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97" name="AutoShape 29"/>
            <p:cNvSpPr>
              <a:spLocks noChangeArrowheads="1"/>
            </p:cNvSpPr>
            <p:nvPr/>
          </p:nvSpPr>
          <p:spPr bwMode="gray">
            <a:xfrm>
              <a:off x="815019" y="2907291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8398" name="AutoShape 30"/>
          <p:cNvSpPr>
            <a:spLocks noChangeArrowheads="1"/>
          </p:cNvSpPr>
          <p:nvPr/>
        </p:nvSpPr>
        <p:spPr bwMode="gray">
          <a:xfrm>
            <a:off x="853060" y="199955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gray">
          <a:xfrm>
            <a:off x="899292" y="3422534"/>
            <a:ext cx="2334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000" b="1" dirty="0">
                <a:cs typeface="Arial" charset="0"/>
              </a:rPr>
              <a:t>3) Varijabilnost alternativnih izvora/</a:t>
            </a:r>
          </a:p>
          <a:p>
            <a:pPr marL="0" lvl="2" algn="l">
              <a:lnSpc>
                <a:spcPct val="90000"/>
              </a:lnSpc>
            </a:pPr>
            <a:r>
              <a:rPr lang="hr-HR" sz="1000" b="1" dirty="0">
                <a:cs typeface="Arial" charset="0"/>
              </a:rPr>
              <a:t>resursa financiranja  </a:t>
            </a: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gray">
          <a:xfrm>
            <a:off x="920365" y="2046836"/>
            <a:ext cx="2303836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1) </a:t>
            </a:r>
            <a:r>
              <a:rPr lang="hr-HR" sz="1200" b="1"/>
              <a:t>Razina grešaka u projekcijama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1200" b="1" i="0" dirty="0">
              <a:cs typeface="Arial" charset="0"/>
            </a:endParaRPr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blackGray">
          <a:xfrm rot="16200000" flipH="1" flipV="1">
            <a:off x="3678456" y="1715968"/>
            <a:ext cx="80352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0" name="AutoShape 34"/>
          <p:cNvSpPr>
            <a:spLocks noChangeArrowheads="1"/>
          </p:cNvSpPr>
          <p:nvPr/>
        </p:nvSpPr>
        <p:spPr bwMode="blackGray">
          <a:xfrm rot="5400000" flipV="1">
            <a:off x="4485472" y="1718621"/>
            <a:ext cx="764421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" name="AutoShape 13"/>
          <p:cNvSpPr>
            <a:spLocks noChangeArrowheads="1"/>
          </p:cNvSpPr>
          <p:nvPr/>
        </p:nvSpPr>
        <p:spPr bwMode="gray">
          <a:xfrm>
            <a:off x="5352267" y="1983581"/>
            <a:ext cx="2849562" cy="4188619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800418" y="1258759"/>
            <a:ext cx="2857500" cy="466725"/>
            <a:chOff x="752" y="1413"/>
            <a:chExt cx="1321" cy="294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38" name="Text Box 18"/>
          <p:cNvSpPr txBox="1">
            <a:spLocks noChangeArrowheads="1"/>
          </p:cNvSpPr>
          <p:nvPr/>
        </p:nvSpPr>
        <p:spPr bwMode="white">
          <a:xfrm>
            <a:off x="1146608" y="1307340"/>
            <a:ext cx="2238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400" b="1" i="0">
                <a:solidFill>
                  <a:srgbClr val="F8F8F8"/>
                </a:solidFill>
                <a:cs typeface="Arial" charset="0"/>
              </a:rPr>
              <a:t>Ulazni parametar</a:t>
            </a:r>
          </a:p>
        </p:txBody>
      </p:sp>
      <p:sp>
        <p:nvSpPr>
          <p:cNvPr id="47" name="AutoShape 30"/>
          <p:cNvSpPr>
            <a:spLocks noChangeArrowheads="1"/>
          </p:cNvSpPr>
          <p:nvPr/>
        </p:nvSpPr>
        <p:spPr bwMode="gray">
          <a:xfrm>
            <a:off x="5425883" y="204700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tr-TR" sz="1200" dirty="0"/>
          </a:p>
        </p:txBody>
      </p:sp>
      <p:sp>
        <p:nvSpPr>
          <p:cNvPr id="48" name="Rectangle 32"/>
          <p:cNvSpPr>
            <a:spLocks noChangeArrowheads="1"/>
          </p:cNvSpPr>
          <p:nvPr/>
        </p:nvSpPr>
        <p:spPr bwMode="gray">
          <a:xfrm>
            <a:off x="5551738" y="2113670"/>
            <a:ext cx="238238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1) </a:t>
            </a:r>
            <a:r>
              <a:rPr lang="hr-HR" sz="1200" b="1"/>
              <a:t>Razina transakcijske rezerve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1200" b="1" i="0" dirty="0">
              <a:cs typeface="Arial" charset="0"/>
            </a:endParaRPr>
          </a:p>
        </p:txBody>
      </p:sp>
      <p:sp>
        <p:nvSpPr>
          <p:cNvPr id="50" name="Rectangle 32"/>
          <p:cNvSpPr>
            <a:spLocks noChangeArrowheads="1"/>
          </p:cNvSpPr>
          <p:nvPr/>
        </p:nvSpPr>
        <p:spPr bwMode="gray">
          <a:xfrm>
            <a:off x="916216" y="2768802"/>
            <a:ext cx="272478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100" b="1" dirty="0">
                <a:cs typeface="Arial" charset="0"/>
              </a:rPr>
              <a:t>2) </a:t>
            </a:r>
            <a:r>
              <a:rPr lang="hr-HR" sz="1100" b="1" dirty="0"/>
              <a:t>Učestalost korištenja kratkoročnih instrumenata financiranja </a:t>
            </a:r>
          </a:p>
        </p:txBody>
      </p:sp>
      <p:sp>
        <p:nvSpPr>
          <p:cNvPr id="51" name="AutoShape 16"/>
          <p:cNvSpPr>
            <a:spLocks noChangeArrowheads="1"/>
          </p:cNvSpPr>
          <p:nvPr/>
        </p:nvSpPr>
        <p:spPr bwMode="blackGray">
          <a:xfrm rot="5400000" flipH="1" flipV="1">
            <a:off x="3739195" y="2596358"/>
            <a:ext cx="641077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" name="AutoShape 34"/>
          <p:cNvSpPr>
            <a:spLocks noChangeArrowheads="1"/>
          </p:cNvSpPr>
          <p:nvPr/>
        </p:nvSpPr>
        <p:spPr bwMode="blackGray">
          <a:xfrm rot="5400000" flipV="1">
            <a:off x="4501459" y="2423178"/>
            <a:ext cx="765699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" name="AutoShape 30"/>
          <p:cNvSpPr>
            <a:spLocks noChangeArrowheads="1"/>
          </p:cNvSpPr>
          <p:nvPr/>
        </p:nvSpPr>
        <p:spPr bwMode="gray">
          <a:xfrm>
            <a:off x="5457759" y="269490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2) </a:t>
            </a:r>
            <a:r>
              <a:rPr lang="hr-HR" sz="1200" b="1"/>
              <a:t>Razina transakcijske rezerve</a:t>
            </a:r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blackGray">
          <a:xfrm rot="5400000" flipH="1" flipV="1">
            <a:off x="3717173" y="3314760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5" name="AutoShape 34"/>
          <p:cNvSpPr>
            <a:spLocks noChangeArrowheads="1"/>
          </p:cNvSpPr>
          <p:nvPr/>
        </p:nvSpPr>
        <p:spPr bwMode="blackGray">
          <a:xfrm rot="5400000" flipV="1">
            <a:off x="4625164" y="3145826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" name="AutoShape 30"/>
          <p:cNvSpPr>
            <a:spLocks noChangeArrowheads="1"/>
          </p:cNvSpPr>
          <p:nvPr/>
        </p:nvSpPr>
        <p:spPr bwMode="gray">
          <a:xfrm>
            <a:off x="5476564" y="3341689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3) </a:t>
            </a:r>
            <a:r>
              <a:rPr lang="hr-HR" sz="1200" b="1"/>
              <a:t>Razina sigurnosne rezerve</a:t>
            </a:r>
          </a:p>
        </p:txBody>
      </p:sp>
      <p:sp>
        <p:nvSpPr>
          <p:cNvPr id="57" name="AutoShape 30"/>
          <p:cNvSpPr>
            <a:spLocks noChangeArrowheads="1"/>
          </p:cNvSpPr>
          <p:nvPr/>
        </p:nvSpPr>
        <p:spPr bwMode="gray">
          <a:xfrm>
            <a:off x="734712" y="415227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" name="AutoShape 30"/>
          <p:cNvSpPr>
            <a:spLocks noChangeArrowheads="1"/>
          </p:cNvSpPr>
          <p:nvPr/>
        </p:nvSpPr>
        <p:spPr bwMode="gray">
          <a:xfrm>
            <a:off x="745278" y="484255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" name="AutoShape 30"/>
          <p:cNvSpPr>
            <a:spLocks noChangeArrowheads="1"/>
          </p:cNvSpPr>
          <p:nvPr/>
        </p:nvSpPr>
        <p:spPr bwMode="gray">
          <a:xfrm>
            <a:off x="757792" y="5507328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blackGray">
          <a:xfrm rot="16200000" flipH="1" flipV="1">
            <a:off x="3700649" y="3941107"/>
            <a:ext cx="650919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" name="AutoShape 16"/>
          <p:cNvSpPr>
            <a:spLocks noChangeArrowheads="1"/>
          </p:cNvSpPr>
          <p:nvPr/>
        </p:nvSpPr>
        <p:spPr bwMode="blackGray">
          <a:xfrm rot="5400000" flipH="1" flipV="1">
            <a:off x="3687967" y="4765618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2" name="AutoShape 16"/>
          <p:cNvSpPr>
            <a:spLocks noChangeArrowheads="1"/>
          </p:cNvSpPr>
          <p:nvPr/>
        </p:nvSpPr>
        <p:spPr bwMode="blackGray">
          <a:xfrm rot="5400000" flipH="1" flipV="1">
            <a:off x="3717174" y="5528837"/>
            <a:ext cx="60177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 bwMode="blackGray">
          <a:xfrm rot="5400000" flipV="1">
            <a:off x="4627323" y="3958504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 bwMode="blackGray">
          <a:xfrm rot="5400000" flipV="1">
            <a:off x="4604358" y="4634585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 bwMode="blackGray">
          <a:xfrm rot="5400000" flipV="1">
            <a:off x="4619797" y="5346844"/>
            <a:ext cx="622185" cy="749591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gray">
          <a:xfrm>
            <a:off x="894710" y="4215645"/>
            <a:ext cx="1834156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4) Razina otplate duga</a:t>
            </a:r>
          </a:p>
        </p:txBody>
      </p:sp>
      <p:sp>
        <p:nvSpPr>
          <p:cNvPr id="67" name="AutoShape 30"/>
          <p:cNvSpPr>
            <a:spLocks noChangeArrowheads="1"/>
          </p:cNvSpPr>
          <p:nvPr/>
        </p:nvSpPr>
        <p:spPr bwMode="gray">
          <a:xfrm>
            <a:off x="5472897" y="4088607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>
              <a:lnSpc>
                <a:spcPct val="90000"/>
              </a:lnSpc>
            </a:pPr>
            <a:r>
              <a:rPr lang="hr-HR" sz="1200" b="1">
                <a:cs typeface="Arial" charset="0"/>
              </a:rPr>
              <a:t>4) </a:t>
            </a:r>
            <a:r>
              <a:rPr lang="hr-HR" sz="1200" b="1"/>
              <a:t>Razina sigurnosne rezerve</a:t>
            </a: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gray">
          <a:xfrm>
            <a:off x="846417" y="4885864"/>
            <a:ext cx="2377784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100" b="1" dirty="0">
                <a:cs typeface="Arial" charset="0"/>
              </a:rPr>
              <a:t>5) Razina razvoja </a:t>
            </a:r>
            <a:r>
              <a:rPr lang="hr-HR" sz="1100" b="1" dirty="0"/>
              <a:t>financijskog </a:t>
            </a:r>
          </a:p>
          <a:p>
            <a:pPr marL="0" lvl="2" algn="l">
              <a:lnSpc>
                <a:spcPct val="90000"/>
              </a:lnSpc>
            </a:pPr>
            <a:r>
              <a:rPr lang="hr-HR" sz="1100" b="1" dirty="0"/>
              <a:t>tržišta </a:t>
            </a:r>
          </a:p>
        </p:txBody>
      </p:sp>
      <p:sp>
        <p:nvSpPr>
          <p:cNvPr id="69" name="AutoShape 30"/>
          <p:cNvSpPr>
            <a:spLocks noChangeArrowheads="1"/>
          </p:cNvSpPr>
          <p:nvPr/>
        </p:nvSpPr>
        <p:spPr bwMode="gray">
          <a:xfrm>
            <a:off x="5460175" y="4812844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>
              <a:lnSpc>
                <a:spcPct val="90000"/>
              </a:lnSpc>
            </a:pPr>
            <a:r>
              <a:rPr lang="hr-HR" sz="1100" b="1" dirty="0">
                <a:cs typeface="Arial" charset="0"/>
              </a:rPr>
              <a:t>5) </a:t>
            </a:r>
            <a:r>
              <a:rPr lang="hr-HR" sz="1100" b="1" dirty="0"/>
              <a:t>Razina gotovinske rezerve i širina </a:t>
            </a:r>
          </a:p>
          <a:p>
            <a:pPr marL="0" lvl="2" algn="l">
              <a:lnSpc>
                <a:spcPct val="90000"/>
              </a:lnSpc>
            </a:pPr>
            <a:r>
              <a:rPr lang="hr-HR" sz="1100" b="1" dirty="0"/>
              <a:t>ciljnog raspona</a:t>
            </a: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gray">
          <a:xfrm>
            <a:off x="841270" y="5513079"/>
            <a:ext cx="272506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2" algn="l">
              <a:lnSpc>
                <a:spcPct val="90000"/>
              </a:lnSpc>
            </a:pPr>
            <a:r>
              <a:rPr lang="hr-HR" sz="1000" b="1" dirty="0">
                <a:cs typeface="Arial" charset="0"/>
              </a:rPr>
              <a:t>6) </a:t>
            </a:r>
            <a:r>
              <a:rPr lang="hr-HR" sz="1000" b="1" dirty="0"/>
              <a:t>Primjena aktivnih strategija i instrumenata upravljanja novčanim sredstvima 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gray">
          <a:xfrm>
            <a:off x="5423078" y="5539225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lvl="2" algn="l">
              <a:lnSpc>
                <a:spcPct val="90000"/>
              </a:lnSpc>
            </a:pPr>
            <a:r>
              <a:rPr lang="hr-HR" sz="1100" b="1" dirty="0">
                <a:cs typeface="Arial" charset="0"/>
              </a:rPr>
              <a:t>6) </a:t>
            </a:r>
            <a:r>
              <a:rPr lang="hr-HR" sz="1100" b="1" dirty="0"/>
              <a:t>Razina gotovinske rezerve i širina </a:t>
            </a:r>
          </a:p>
          <a:p>
            <a:pPr marL="0" lvl="2" algn="l">
              <a:lnSpc>
                <a:spcPct val="90000"/>
              </a:lnSpc>
            </a:pPr>
            <a:r>
              <a:rPr lang="hr-HR" sz="1100" b="1" dirty="0"/>
              <a:t>ciljnog raspona</a:t>
            </a:r>
          </a:p>
        </p:txBody>
      </p:sp>
    </p:spTree>
    <p:extLst>
      <p:ext uri="{BB962C8B-B14F-4D97-AF65-F5344CB8AC3E}">
        <p14:creationId xmlns:p14="http://schemas.microsoft.com/office/powerpoint/2010/main" val="21233742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64649"/>
            <a:ext cx="7086600" cy="1362075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Politika i praksa gotovinske rezerve u Turskoj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gray">
            <a:xfrm>
              <a:off x="2205038" y="2193925"/>
              <a:ext cx="43497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4000" b="1">
                  <a:solidFill>
                    <a:srgbClr val="FFFFFF"/>
                  </a:solidFill>
                </a:rPr>
                <a:t>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55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6781800" cy="957262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Glavni parametri gotovinske rezerve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2876" y="1697142"/>
            <a:ext cx="7878762" cy="2401887"/>
            <a:chOff x="598488" y="3846513"/>
            <a:chExt cx="7878762" cy="2401887"/>
          </a:xfrm>
        </p:grpSpPr>
        <p:grpSp>
          <p:nvGrpSpPr>
            <p:cNvPr id="75783" name="Group 7"/>
            <p:cNvGrpSpPr>
              <a:grpSpLocks/>
            </p:cNvGrpSpPr>
            <p:nvPr/>
          </p:nvGrpSpPr>
          <p:grpSpPr bwMode="auto">
            <a:xfrm>
              <a:off x="598488" y="4481513"/>
              <a:ext cx="2514600" cy="1766887"/>
              <a:chOff x="624" y="1968"/>
              <a:chExt cx="2064" cy="1895"/>
            </a:xfrm>
          </p:grpSpPr>
          <p:sp>
            <p:nvSpPr>
              <p:cNvPr id="75784" name="AutoShape 8"/>
              <p:cNvSpPr>
                <a:spLocks noChangeAspect="1" noChangeArrowheads="1"/>
              </p:cNvSpPr>
              <p:nvPr/>
            </p:nvSpPr>
            <p:spPr bwMode="gray"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hlink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hlink">
                      <a:alpha val="60001"/>
                    </a:schemeClr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75785" name="AutoShape 9"/>
              <p:cNvSpPr>
                <a:spLocks noChangeAspect="1" noChangeArrowheads="1"/>
              </p:cNvSpPr>
              <p:nvPr/>
            </p:nvSpPr>
            <p:spPr bwMode="gray"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hlink">
                    <a:alpha val="60001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5786" name="AutoShape 10"/>
            <p:cNvSpPr>
              <a:spLocks noChangeArrowheads="1"/>
            </p:cNvSpPr>
            <p:nvPr/>
          </p:nvSpPr>
          <p:spPr bwMode="invGray">
            <a:xfrm>
              <a:off x="693738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8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gray">
            <a:xfrm>
              <a:off x="862751" y="3904863"/>
              <a:ext cx="19812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1200" b="1">
                  <a:solidFill>
                    <a:srgbClr val="FFFFFF"/>
                  </a:solidFill>
                </a:rPr>
                <a:t>Profil otplate duga</a:t>
              </a: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gray">
            <a:xfrm>
              <a:off x="723900" y="4667250"/>
              <a:ext cx="2246313" cy="911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hr-HR" sz="1400"/>
                <a:t> </a:t>
              </a:r>
              <a:r>
                <a:rPr lang="hr-HR" sz="1400">
                  <a:solidFill>
                    <a:srgbClr val="000000"/>
                  </a:solidFill>
                </a:rPr>
                <a:t>Povijesna analiza omjera potražnje/otplate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hr-HR" sz="1400"/>
                <a:t> </a:t>
              </a:r>
            </a:p>
          </p:txBody>
        </p:sp>
        <p:grpSp>
          <p:nvGrpSpPr>
            <p:cNvPr id="75789" name="Group 13"/>
            <p:cNvGrpSpPr>
              <a:grpSpLocks/>
            </p:cNvGrpSpPr>
            <p:nvPr/>
          </p:nvGrpSpPr>
          <p:grpSpPr bwMode="auto">
            <a:xfrm>
              <a:off x="3284538" y="4481513"/>
              <a:ext cx="2514600" cy="1766887"/>
              <a:chOff x="624" y="1968"/>
              <a:chExt cx="2064" cy="1895"/>
            </a:xfrm>
          </p:grpSpPr>
          <p:sp>
            <p:nvSpPr>
              <p:cNvPr id="75790" name="AutoShape 14"/>
              <p:cNvSpPr>
                <a:spLocks noChangeAspect="1" noChangeArrowheads="1"/>
              </p:cNvSpPr>
              <p:nvPr/>
            </p:nvSpPr>
            <p:spPr bwMode="gray"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folHlink">
                      <a:alpha val="60001"/>
                    </a:schemeClr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75791" name="AutoShape 15"/>
              <p:cNvSpPr>
                <a:spLocks noChangeAspect="1" noChangeArrowheads="1"/>
              </p:cNvSpPr>
              <p:nvPr/>
            </p:nvSpPr>
            <p:spPr bwMode="gray"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folHlink">
                    <a:alpha val="60001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5792" name="AutoShape 16"/>
            <p:cNvSpPr>
              <a:spLocks noChangeArrowheads="1"/>
            </p:cNvSpPr>
            <p:nvPr/>
          </p:nvSpPr>
          <p:spPr bwMode="invGray">
            <a:xfrm>
              <a:off x="3379788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8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gray">
            <a:xfrm>
              <a:off x="3675062" y="3873500"/>
              <a:ext cx="197643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1200" b="1" dirty="0">
                  <a:solidFill>
                    <a:srgbClr val="FFFFFF"/>
                  </a:solidFill>
                </a:rPr>
                <a:t>Potražnja za aukcijama</a:t>
              </a:r>
            </a:p>
          </p:txBody>
        </p: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5962650" y="4481513"/>
              <a:ext cx="2514600" cy="1766887"/>
              <a:chOff x="624" y="1968"/>
              <a:chExt cx="2064" cy="1895"/>
            </a:xfrm>
          </p:grpSpPr>
          <p:sp>
            <p:nvSpPr>
              <p:cNvPr id="75795" name="AutoShape 19"/>
              <p:cNvSpPr>
                <a:spLocks noChangeAspect="1" noChangeArrowheads="1"/>
              </p:cNvSpPr>
              <p:nvPr/>
            </p:nvSpPr>
            <p:spPr bwMode="gray">
              <a:xfrm>
                <a:off x="624" y="1968"/>
                <a:ext cx="2064" cy="1895"/>
              </a:xfrm>
              <a:prstGeom prst="roundRect">
                <a:avLst>
                  <a:gd name="adj" fmla="val 4690"/>
                </a:avLst>
              </a:prstGeom>
              <a:gradFill rotWithShape="1">
                <a:gsLst>
                  <a:gs pos="0">
                    <a:schemeClr val="accent1">
                      <a:gamma/>
                      <a:tint val="43529"/>
                      <a:invGamma/>
                      <a:alpha val="60001"/>
                    </a:schemeClr>
                  </a:gs>
                  <a:gs pos="100000">
                    <a:schemeClr val="accent1">
                      <a:alpha val="60001"/>
                    </a:schemeClr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75796" name="AutoShape 20"/>
              <p:cNvSpPr>
                <a:spLocks noChangeAspect="1" noChangeArrowheads="1"/>
              </p:cNvSpPr>
              <p:nvPr/>
            </p:nvSpPr>
            <p:spPr bwMode="gray">
              <a:xfrm>
                <a:off x="649" y="1992"/>
                <a:ext cx="2010" cy="1848"/>
              </a:xfrm>
              <a:prstGeom prst="roundRect">
                <a:avLst>
                  <a:gd name="adj" fmla="val 4690"/>
                </a:avLst>
              </a:prstGeom>
              <a:solidFill>
                <a:srgbClr val="FFFFFF"/>
              </a:solidFill>
              <a:ln w="9525">
                <a:solidFill>
                  <a:schemeClr val="accent1">
                    <a:alpha val="60001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5797" name="AutoShape 21"/>
            <p:cNvSpPr>
              <a:spLocks noChangeArrowheads="1"/>
            </p:cNvSpPr>
            <p:nvPr/>
          </p:nvSpPr>
          <p:spPr bwMode="invGray">
            <a:xfrm>
              <a:off x="6057900" y="3846513"/>
              <a:ext cx="2324100" cy="3937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8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gray">
            <a:xfrm>
              <a:off x="6353175" y="3873500"/>
              <a:ext cx="1862829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hr-HR" sz="1050" b="1" dirty="0">
                  <a:solidFill>
                    <a:srgbClr val="FFFFFF"/>
                  </a:solidFill>
                </a:rPr>
                <a:t>Izvori koji ne predstavljaju financiranje</a:t>
              </a:r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gray">
            <a:xfrm>
              <a:off x="3405188" y="4667250"/>
              <a:ext cx="2246312" cy="1148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hr-HR" sz="1400"/>
                <a:t> </a:t>
              </a:r>
              <a:r>
                <a:rPr lang="hr-HR" sz="1400">
                  <a:solidFill>
                    <a:srgbClr val="000000"/>
                  </a:solidFill>
                </a:rPr>
                <a:t>Povijesna analiza potražnje tijekom rizičnih razdoblja 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endParaRPr lang="en-US" altLang="tr-TR" sz="1400" dirty="0">
                <a:solidFill>
                  <a:srgbClr val="000000"/>
                </a:solidFill>
              </a:endParaRPr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 bwMode="gray">
            <a:xfrm>
              <a:off x="6096000" y="4667250"/>
              <a:ext cx="2246313" cy="1018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hr-HR" sz="1400"/>
                <a:t> </a:t>
              </a:r>
              <a:r>
                <a:rPr lang="hr-HR" sz="1400">
                  <a:solidFill>
                    <a:srgbClr val="000000"/>
                  </a:solidFill>
                </a:rPr>
                <a:t>Primarni saldo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hr-HR" sz="1400"/>
                <a:t> </a:t>
              </a:r>
              <a:r>
                <a:rPr lang="hr-HR" sz="1400">
                  <a:solidFill>
                    <a:srgbClr val="000000"/>
                  </a:solidFill>
                </a:rPr>
                <a:t>Prihodi od privatizacije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endParaRPr lang="en-US" altLang="tr-TR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75801" name="AutoShape 25"/>
            <p:cNvCxnSpPr>
              <a:cxnSpLocks noChangeShapeType="1"/>
              <a:stCxn id="75786" idx="2"/>
              <a:endCxn id="75784" idx="0"/>
            </p:cNvCxnSpPr>
            <p:nvPr/>
          </p:nvCxnSpPr>
          <p:spPr bwMode="gray">
            <a:xfrm rot="5400000">
              <a:off x="1735138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02" name="AutoShape 26"/>
            <p:cNvCxnSpPr>
              <a:cxnSpLocks noChangeShapeType="1"/>
              <a:stCxn id="75792" idx="2"/>
              <a:endCxn id="75790" idx="0"/>
            </p:cNvCxnSpPr>
            <p:nvPr/>
          </p:nvCxnSpPr>
          <p:spPr bwMode="gray">
            <a:xfrm rot="5400000">
              <a:off x="4421188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803" name="AutoShape 27"/>
            <p:cNvCxnSpPr>
              <a:cxnSpLocks noChangeShapeType="1"/>
              <a:stCxn id="75797" idx="2"/>
              <a:endCxn id="75795" idx="0"/>
            </p:cNvCxnSpPr>
            <p:nvPr/>
          </p:nvCxnSpPr>
          <p:spPr bwMode="gray">
            <a:xfrm rot="5400000">
              <a:off x="7099300" y="4360863"/>
              <a:ext cx="241300" cy="0"/>
            </a:xfrm>
            <a:prstGeom prst="straightConnector1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9081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352" y="1111553"/>
            <a:ext cx="7751763" cy="3922698"/>
            <a:chOff x="609600" y="2462897"/>
            <a:chExt cx="7751763" cy="3922698"/>
          </a:xfrm>
        </p:grpSpPr>
        <p:sp>
          <p:nvSpPr>
            <p:cNvPr id="69634" name="Rectangle 2"/>
            <p:cNvSpPr>
              <a:spLocks noChangeArrowheads="1"/>
            </p:cNvSpPr>
            <p:nvPr/>
          </p:nvSpPr>
          <p:spPr bwMode="ltGray">
            <a:xfrm>
              <a:off x="620713" y="2516188"/>
              <a:ext cx="7740650" cy="5048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69635" name="Group 3"/>
            <p:cNvGrpSpPr>
              <a:grpSpLocks/>
            </p:cNvGrpSpPr>
            <p:nvPr/>
          </p:nvGrpSpPr>
          <p:grpSpPr bwMode="auto">
            <a:xfrm>
              <a:off x="609600" y="2516188"/>
              <a:ext cx="2054225" cy="504825"/>
              <a:chOff x="404" y="1980"/>
              <a:chExt cx="1294" cy="298"/>
            </a:xfrm>
          </p:grpSpPr>
          <p:sp>
            <p:nvSpPr>
              <p:cNvPr id="69636" name="Rectangle 4"/>
              <p:cNvSpPr>
                <a:spLocks noChangeArrowheads="1"/>
              </p:cNvSpPr>
              <p:nvPr/>
            </p:nvSpPr>
            <p:spPr bwMode="gray">
              <a:xfrm>
                <a:off x="404" y="1980"/>
                <a:ext cx="1205" cy="2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 rot="5400000">
                <a:off x="1568" y="2072"/>
                <a:ext cx="139" cy="12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2570029" y="2514679"/>
              <a:ext cx="1676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200" b="1" i="0">
                  <a:solidFill>
                    <a:srgbClr val="F8F8F8"/>
                  </a:solidFill>
                  <a:cs typeface="Arial" charset="0"/>
                </a:rPr>
                <a:t>Određivanje rizičnih razdoblja</a:t>
              </a:r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gray">
            <a:xfrm>
              <a:off x="631825" y="2589213"/>
              <a:ext cx="1836738" cy="307777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1"/>
                      </a:gs>
                      <a:gs pos="50000">
                        <a:schemeClr val="bg1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hr-HR" sz="1400" b="1" i="0">
                  <a:solidFill>
                    <a:srgbClr val="FFFFFF"/>
                  </a:solidFill>
                  <a:cs typeface="Arial" charset="0"/>
                </a:rPr>
                <a:t>Povijesna </a:t>
              </a:r>
              <a:r>
                <a:rPr lang="hr-HR" sz="1400" b="1">
                  <a:solidFill>
                    <a:srgbClr val="FFFFFF"/>
                  </a:solidFill>
                  <a:cs typeface="Arial" charset="0"/>
                </a:rPr>
                <a:t>a</a:t>
              </a:r>
              <a:r>
                <a:rPr lang="hr-HR" sz="1400" b="1" i="0">
                  <a:solidFill>
                    <a:srgbClr val="FFFFFF"/>
                  </a:solidFill>
                  <a:cs typeface="Arial" charset="0"/>
                </a:rPr>
                <a:t>naliza</a:t>
              </a:r>
            </a:p>
          </p:txBody>
        </p:sp>
        <p:sp>
          <p:nvSpPr>
            <p:cNvPr id="69640" name="AutoShape 8"/>
            <p:cNvSpPr>
              <a:spLocks noChangeArrowheads="1"/>
            </p:cNvSpPr>
            <p:nvPr/>
          </p:nvSpPr>
          <p:spPr bwMode="gray">
            <a:xfrm>
              <a:off x="4304421" y="2637158"/>
              <a:ext cx="368300" cy="27305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9641" name="Text Box 9"/>
            <p:cNvSpPr txBox="1">
              <a:spLocks noChangeArrowheads="1"/>
            </p:cNvSpPr>
            <p:nvPr/>
          </p:nvSpPr>
          <p:spPr bwMode="auto">
            <a:xfrm>
              <a:off x="4491038" y="2462897"/>
              <a:ext cx="1676400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100" b="1" i="0" dirty="0">
                  <a:solidFill>
                    <a:srgbClr val="F8F8F8"/>
                  </a:solidFill>
                  <a:cs typeface="Arial" charset="0"/>
                </a:rPr>
                <a:t>Analiza potražnje tijekom rizičnih razdoblja</a:t>
              </a:r>
            </a:p>
          </p:txBody>
        </p:sp>
        <p:sp>
          <p:nvSpPr>
            <p:cNvPr id="69642" name="AutoShape 10"/>
            <p:cNvSpPr>
              <a:spLocks noChangeArrowheads="1"/>
            </p:cNvSpPr>
            <p:nvPr/>
          </p:nvSpPr>
          <p:spPr bwMode="gray">
            <a:xfrm>
              <a:off x="6124575" y="2649538"/>
              <a:ext cx="368300" cy="273050"/>
            </a:xfrm>
            <a:prstGeom prst="rightArrow">
              <a:avLst>
                <a:gd name="adj1" fmla="val 50000"/>
                <a:gd name="adj2" fmla="val 604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6462713" y="2512268"/>
              <a:ext cx="16764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000" b="1" i="0" dirty="0">
                  <a:solidFill>
                    <a:srgbClr val="F8F8F8"/>
                  </a:solidFill>
                  <a:cs typeface="Arial" charset="0"/>
                </a:rPr>
                <a:t>Dodavanje izvora koji ne predstavljaju financiranje</a:t>
              </a: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ltGray">
            <a:xfrm>
              <a:off x="906463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Bottom">
                <a:rot lat="20999999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  <p:sp>
          <p:nvSpPr>
            <p:cNvPr id="69645" name="AutoShape 13"/>
            <p:cNvSpPr>
              <a:spLocks noChangeArrowheads="1"/>
            </p:cNvSpPr>
            <p:nvPr/>
          </p:nvSpPr>
          <p:spPr bwMode="gray">
            <a:xfrm>
              <a:off x="2887663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Bottom">
                <a:rot lat="20999999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  <p:sp>
          <p:nvSpPr>
            <p:cNvPr id="69646" name="AutoShape 14"/>
            <p:cNvSpPr>
              <a:spLocks noChangeArrowheads="1"/>
            </p:cNvSpPr>
            <p:nvPr/>
          </p:nvSpPr>
          <p:spPr bwMode="gray">
            <a:xfrm>
              <a:off x="4878388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Bottom">
                <a:rot lat="20999999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  <p:sp>
          <p:nvSpPr>
            <p:cNvPr id="69647" name="AutoShape 15"/>
            <p:cNvSpPr>
              <a:spLocks noChangeArrowheads="1"/>
            </p:cNvSpPr>
            <p:nvPr/>
          </p:nvSpPr>
          <p:spPr bwMode="gray">
            <a:xfrm>
              <a:off x="6821488" y="3232150"/>
              <a:ext cx="1114425" cy="11144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80000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PerspectiveBottom">
                <a:rot lat="20999999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 algn="ctr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0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r-TR"/>
            </a:p>
          </p:txBody>
        </p:sp>
        <p:cxnSp>
          <p:nvCxnSpPr>
            <p:cNvPr id="69648" name="AutoShape 16"/>
            <p:cNvCxnSpPr>
              <a:cxnSpLocks noChangeShapeType="1"/>
              <a:stCxn id="69644" idx="3"/>
              <a:endCxn id="69645" idx="1"/>
            </p:cNvCxnSpPr>
            <p:nvPr/>
          </p:nvCxnSpPr>
          <p:spPr bwMode="gray">
            <a:xfrm>
              <a:off x="2020888" y="3789363"/>
              <a:ext cx="866775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49" name="AutoShape 17"/>
            <p:cNvCxnSpPr>
              <a:cxnSpLocks noChangeShapeType="1"/>
              <a:stCxn id="69645" idx="3"/>
              <a:endCxn id="69646" idx="1"/>
            </p:cNvCxnSpPr>
            <p:nvPr/>
          </p:nvCxnSpPr>
          <p:spPr bwMode="gray">
            <a:xfrm>
              <a:off x="4002088" y="3789363"/>
              <a:ext cx="876300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650" name="AutoShape 18"/>
            <p:cNvCxnSpPr>
              <a:cxnSpLocks noChangeShapeType="1"/>
              <a:stCxn id="69646" idx="3"/>
              <a:endCxn id="69647" idx="1"/>
            </p:cNvCxnSpPr>
            <p:nvPr/>
          </p:nvCxnSpPr>
          <p:spPr bwMode="gray">
            <a:xfrm>
              <a:off x="5992813" y="3789363"/>
              <a:ext cx="828675" cy="0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1009650" y="3534488"/>
              <a:ext cx="8667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200" b="1" i="0">
                  <a:solidFill>
                    <a:srgbClr val="FFFFFF"/>
                  </a:solidFill>
                  <a:cs typeface="Arial" charset="0"/>
                </a:rPr>
                <a:t>Omjer ponuda/otplata</a:t>
              </a: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gray">
            <a:xfrm>
              <a:off x="2943225" y="3412191"/>
              <a:ext cx="10033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200" b="1" i="0">
                  <a:solidFill>
                    <a:srgbClr val="FFFFFF"/>
                  </a:solidFill>
                  <a:cs typeface="Arial" charset="0"/>
                </a:rPr>
                <a:t>Uvjeti i trajanje rizičnih razdoblja</a:t>
              </a: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gray">
            <a:xfrm>
              <a:off x="4878388" y="3349822"/>
              <a:ext cx="111601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sz="1200" b="1">
                  <a:solidFill>
                    <a:srgbClr val="FFFFFF"/>
                  </a:solidFill>
                  <a:cs typeface="Arial" charset="0"/>
                </a:rPr>
                <a:t>Dostupnost financiranja u rizičnim razdobljima</a:t>
              </a:r>
            </a:p>
          </p:txBody>
        </p:sp>
        <p:sp>
          <p:nvSpPr>
            <p:cNvPr id="69654" name="Text Box 22"/>
            <p:cNvSpPr txBox="1">
              <a:spLocks noChangeArrowheads="1"/>
            </p:cNvSpPr>
            <p:nvPr/>
          </p:nvSpPr>
          <p:spPr bwMode="gray">
            <a:xfrm>
              <a:off x="6821488" y="3349822"/>
              <a:ext cx="111442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1000" b="1" dirty="0">
                  <a:solidFill>
                    <a:srgbClr val="FFFFFF"/>
                  </a:solidFill>
                  <a:cs typeface="Arial" charset="0"/>
                </a:rPr>
                <a:t>Predviđanje participativnog planiranja proračuna i prihodi od privatizacije</a:t>
              </a:r>
            </a:p>
          </p:txBody>
        </p:sp>
        <p:sp>
          <p:nvSpPr>
            <p:cNvPr id="69655" name="Text Box 23"/>
            <p:cNvSpPr txBox="1">
              <a:spLocks noChangeArrowheads="1"/>
            </p:cNvSpPr>
            <p:nvPr/>
          </p:nvSpPr>
          <p:spPr bwMode="gray">
            <a:xfrm>
              <a:off x="652463" y="4522788"/>
              <a:ext cx="1820068" cy="1361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Analizira se 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omjer profila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p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onude/otplata tijekom zadnjih 15 godina</a:t>
              </a: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Izračunavaju se s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tatistički pokazatelji (srednja vrijednost, standardna odstupanja)</a:t>
              </a:r>
            </a:p>
          </p:txBody>
        </p:sp>
        <p:sp>
          <p:nvSpPr>
            <p:cNvPr id="69656" name="Text Box 24"/>
            <p:cNvSpPr txBox="1">
              <a:spLocks noChangeArrowheads="1"/>
            </p:cNvSpPr>
            <p:nvPr/>
          </p:nvSpPr>
          <p:spPr bwMode="gray">
            <a:xfrm>
              <a:off x="2472531" y="4427854"/>
              <a:ext cx="1831890" cy="1192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Razdoblja u kojima je omjer ponuda/otplata ispod praga određena su kao rizična razdoblja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O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dređuje se trajanje rizičnih razdoblja </a:t>
              </a: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gray">
            <a:xfrm>
              <a:off x="4610100" y="4522788"/>
              <a:ext cx="1614488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Određuje se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% ukupne potrebe za financiranjem koja se osigurava zaduživanjem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tijekom rizičnih razdoblja</a:t>
              </a:r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 bwMode="gray">
            <a:xfrm>
              <a:off x="6586367" y="4346575"/>
              <a:ext cx="1614487" cy="2039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Izračunava se omjer participativnog planiranja proračuna i privatizacije nad otplatama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hr-HR" sz="1100" dirty="0">
                  <a:solidFill>
                    <a:srgbClr val="000000"/>
                  </a:solidFill>
                  <a:cs typeface="Arial" charset="0"/>
                </a:rPr>
                <a:t>Gotovinska rezerva </a:t>
              </a:r>
              <a:r>
                <a:rPr lang="hr-HR" sz="1100" i="0" dirty="0">
                  <a:solidFill>
                    <a:srgbClr val="000000"/>
                  </a:solidFill>
                  <a:cs typeface="Arial" charset="0"/>
                </a:rPr>
                <a:t>određuje se nakon što se uzmu u obzir sve ove sastavnice kao postotak mjesečnih otplata</a:t>
              </a:r>
            </a:p>
          </p:txBody>
        </p:sp>
      </p:grpSp>
      <p:sp>
        <p:nvSpPr>
          <p:cNvPr id="6966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gotovinske rezerve</a:t>
            </a:r>
          </a:p>
        </p:txBody>
      </p:sp>
      <p:grpSp>
        <p:nvGrpSpPr>
          <p:cNvPr id="29" name="Group 5"/>
          <p:cNvGrpSpPr/>
          <p:nvPr/>
        </p:nvGrpSpPr>
        <p:grpSpPr>
          <a:xfrm>
            <a:off x="482215" y="4853969"/>
            <a:ext cx="385604" cy="398939"/>
            <a:chOff x="2146300" y="2165350"/>
            <a:chExt cx="550863" cy="569913"/>
          </a:xfrm>
        </p:grpSpPr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3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4"/>
          <p:cNvSpPr/>
          <p:nvPr/>
        </p:nvSpPr>
        <p:spPr>
          <a:xfrm>
            <a:off x="875044" y="5843360"/>
            <a:ext cx="817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dirty="0">
                <a:latin typeface="Calibri" panose="020F0502020204030204" pitchFamily="34" charset="0"/>
              </a:rPr>
              <a:t> </a:t>
            </a:r>
            <a:r>
              <a:rPr lang="hr-HR" sz="2400" dirty="0">
                <a:latin typeface="Calibri" panose="020F0502020204030204" pitchFamily="34" charset="0"/>
              </a:rPr>
              <a:t>Utvrđena je metodologija dinamičke rezerve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r-HR" i="1" dirty="0">
                <a:latin typeface="Calibri" panose="020F0502020204030204" pitchFamily="34" charset="0"/>
              </a:rPr>
              <a:t>Razina rezerve varira od mjeseca do mjeseca, ovisno o profilu otplate nadolazećeg razdoblja. </a:t>
            </a:r>
            <a:r>
              <a:rPr lang="hr-HR" b="1" i="1" dirty="0">
                <a:latin typeface="Calibri" panose="020F0502020204030204" pitchFamily="34" charset="0"/>
              </a:rPr>
              <a:t>(Promijenjeno iz strukture statičke rezerve 2017.)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tr-TR" i="1" dirty="0">
              <a:latin typeface="Calibri" panose="020F0502020204030204" pitchFamily="34" charset="0"/>
            </a:endParaRPr>
          </a:p>
        </p:txBody>
      </p:sp>
      <p:grpSp>
        <p:nvGrpSpPr>
          <p:cNvPr id="35" name="Group 82"/>
          <p:cNvGrpSpPr/>
          <p:nvPr/>
        </p:nvGrpSpPr>
        <p:grpSpPr>
          <a:xfrm>
            <a:off x="441607" y="5878692"/>
            <a:ext cx="385604" cy="398939"/>
            <a:chOff x="2146300" y="2165350"/>
            <a:chExt cx="550863" cy="569913"/>
          </a:xfrm>
        </p:grpSpPr>
        <p:grpSp>
          <p:nvGrpSpPr>
            <p:cNvPr id="36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3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1070"/>
          <p:cNvSpPr/>
          <p:nvPr/>
        </p:nvSpPr>
        <p:spPr>
          <a:xfrm>
            <a:off x="990600" y="4780617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400" dirty="0">
                <a:latin typeface="Calibri" panose="020F0502020204030204" pitchFamily="34" charset="0"/>
              </a:rPr>
              <a:t>Dodana je sastavnica za obvezna plaćanja</a:t>
            </a:r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hr-HR" i="1" dirty="0">
                <a:latin typeface="Calibri" panose="020F0502020204030204" pitchFamily="34" charset="0"/>
              </a:rPr>
              <a:t>Svaki se mjesec dodaje prosječni dnevni iznos predviđenih obveznih plaćanja.</a:t>
            </a:r>
          </a:p>
        </p:txBody>
      </p:sp>
    </p:spTree>
    <p:extLst>
      <p:ext uri="{BB962C8B-B14F-4D97-AF65-F5344CB8AC3E}">
        <p14:creationId xmlns:p14="http://schemas.microsoft.com/office/powerpoint/2010/main" val="24013102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Ostali pokazatelji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hr-HR" b="1" u="sng">
                <a:solidFill>
                  <a:srgbClr val="002060"/>
                </a:solidFill>
                <a:latin typeface="Calibri" panose="020F0502020204030204" pitchFamily="34" charset="0"/>
              </a:rPr>
              <a:t>Ciljani gotovinski saldo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  Sastavnica za obvezno plaćanje je razboritija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  Razmatra se neto kumulativni odljev (prihodi – obvezna plaćanja).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   Obvezna plaćanja utvrđena su kao naknada za osoblje + plaćanja lokalnim računovodstvenim jedinicama + prijenosi za SSI-jeve + transferi lokalnim vlastima</a:t>
            </a:r>
          </a:p>
          <a:p>
            <a:pPr marL="342900" lvl="2" indent="-342900">
              <a:defRPr/>
            </a:pPr>
            <a:r>
              <a:rPr lang="hr-HR" sz="3200" b="1" u="sng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Maksimalna razina deviznih rezervi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Uzima se u obzir profil otplate za devizne vrste plaćanja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Gornja granica = prosječni iznos otplate u devizama tijekom 3 mjeseca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defRPr/>
            </a:pPr>
            <a:r>
              <a:rPr lang="hr-HR" sz="2000">
                <a:latin typeface="Calibri" panose="020F0502020204030204" pitchFamily="34" charset="0"/>
                <a:ea typeface="+mn-ea"/>
                <a:cs typeface="+mn-cs"/>
              </a:rPr>
              <a:t>Ako iznos prelazi gornju granicu + dodatak =&gt; pretvoriti višak iz devizne u domaću valutu (uključujući dodatak)</a:t>
            </a:r>
          </a:p>
          <a:p>
            <a:pPr lvl="2">
              <a:defRPr/>
            </a:pPr>
            <a:endParaRPr lang="tr-TR" altLang="tr-TR" sz="3200" b="1" u="sng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400050" lvl="1" indent="0">
              <a:lnSpc>
                <a:spcPct val="115000"/>
              </a:lnSpc>
              <a:spcBef>
                <a:spcPct val="30000"/>
              </a:spcBef>
            </a:pPr>
            <a:endParaRPr lang="tr-TR" altLang="tr-TR" sz="1400" dirty="0"/>
          </a:p>
          <a:p>
            <a:pPr marL="0" indent="0">
              <a:buNone/>
            </a:pPr>
            <a:endParaRPr lang="tr-TR" altLang="tr-TR" sz="2400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  <p:grpSp>
        <p:nvGrpSpPr>
          <p:cNvPr id="4" name="Group 5"/>
          <p:cNvGrpSpPr/>
          <p:nvPr/>
        </p:nvGrpSpPr>
        <p:grpSpPr>
          <a:xfrm>
            <a:off x="384804" y="1417638"/>
            <a:ext cx="385604" cy="398939"/>
            <a:chOff x="2146300" y="2165350"/>
            <a:chExt cx="550863" cy="56991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7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2"/>
          <p:cNvGrpSpPr/>
          <p:nvPr/>
        </p:nvGrpSpPr>
        <p:grpSpPr>
          <a:xfrm>
            <a:off x="395536" y="4419600"/>
            <a:ext cx="385604" cy="398939"/>
            <a:chOff x="2146300" y="2165350"/>
            <a:chExt cx="550863" cy="569913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979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702"/>
            <a:ext cx="926957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Struktura rezerve i ciljeva </a:t>
            </a:r>
            <a:r>
              <a:rPr lang="hr-HR" i="1">
                <a:latin typeface="Calibri" panose="020F0502020204030204" pitchFamily="34" charset="0"/>
              </a:rPr>
              <a:t>(primjer)</a:t>
            </a:r>
          </a:p>
        </p:txBody>
      </p:sp>
      <p:grpSp>
        <p:nvGrpSpPr>
          <p:cNvPr id="10" name="Group 5"/>
          <p:cNvGrpSpPr/>
          <p:nvPr/>
        </p:nvGrpSpPr>
        <p:grpSpPr>
          <a:xfrm>
            <a:off x="381000" y="1115201"/>
            <a:ext cx="385604" cy="398939"/>
            <a:chOff x="2146300" y="2165350"/>
            <a:chExt cx="550863" cy="569913"/>
          </a:xfrm>
        </p:grpSpPr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5"/>
          <p:cNvGrpSpPr/>
          <p:nvPr/>
        </p:nvGrpSpPr>
        <p:grpSpPr>
          <a:xfrm>
            <a:off x="378410" y="6238942"/>
            <a:ext cx="385604" cy="398939"/>
            <a:chOff x="2146300" y="2165350"/>
            <a:chExt cx="550863" cy="569913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Dikdörtgen 19"/>
          <p:cNvSpPr/>
          <p:nvPr/>
        </p:nvSpPr>
        <p:spPr>
          <a:xfrm>
            <a:off x="804019" y="1012756"/>
            <a:ext cx="7806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>
                <a:latin typeface="Calibri" panose="020F0502020204030204" pitchFamily="34" charset="0"/>
              </a:rPr>
              <a:t>Označava vrijeme i rokove dospijeća dodatnih zaduživanja i viškova koji se ulažu alternativnim kanalima.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761424" y="6253045"/>
            <a:ext cx="688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>
                <a:latin typeface="Calibri" panose="020F0502020204030204" pitchFamily="34" charset="0"/>
              </a:rPr>
              <a:t>Osim toga, pruža uvid u planiranje rashoda.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4" y="1720643"/>
            <a:ext cx="8341365" cy="44426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65C352-E3E8-48E3-ABEC-537DF09C7A01}"/>
              </a:ext>
            </a:extLst>
          </p:cNvPr>
          <p:cNvSpPr txBox="1"/>
          <p:nvPr/>
        </p:nvSpPr>
        <p:spPr>
          <a:xfrm>
            <a:off x="3505200" y="4522060"/>
            <a:ext cx="1066800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Plaćanje  karakteristično za razdoblje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A4A3D-9E24-46E9-A570-9855B71E6697}"/>
              </a:ext>
            </a:extLst>
          </p:cNvPr>
          <p:cNvSpPr txBox="1"/>
          <p:nvPr/>
        </p:nvSpPr>
        <p:spPr>
          <a:xfrm>
            <a:off x="6705600" y="4673115"/>
            <a:ext cx="1143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hr-HR" sz="900" b="1" dirty="0">
                <a:latin typeface="Calibri" panose="020F0502020204030204" pitchFamily="34" charset="0"/>
                <a:cs typeface="Calibri" panose="020F0502020204030204" pitchFamily="34" charset="0"/>
              </a:rPr>
              <a:t>Nagli rast potrošnje u prosincu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1FECB-D53F-4936-99C6-88FDDBD025A6}"/>
              </a:ext>
            </a:extLst>
          </p:cNvPr>
          <p:cNvSpPr txBox="1"/>
          <p:nvPr/>
        </p:nvSpPr>
        <p:spPr>
          <a:xfrm>
            <a:off x="2971800" y="2103221"/>
            <a:ext cx="213360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hr-HR" sz="1050" b="1" dirty="0">
                <a:latin typeface="Calibri" panose="020F0502020204030204" pitchFamily="34" charset="0"/>
                <a:cs typeface="Calibri" panose="020F0502020204030204" pitchFamily="34" charset="0"/>
              </a:rPr>
              <a:t>Jednokratni prihod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C3E8D7-D455-454F-B8F2-2E99C5151799}"/>
              </a:ext>
            </a:extLst>
          </p:cNvPr>
          <p:cNvSpPr txBox="1"/>
          <p:nvPr/>
        </p:nvSpPr>
        <p:spPr>
          <a:xfrm>
            <a:off x="3695700" y="1835278"/>
            <a:ext cx="281940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100" b="1" dirty="0">
                <a:latin typeface="Calibri" panose="020F0502020204030204" pitchFamily="34" charset="0"/>
                <a:cs typeface="Calibri" panose="020F0502020204030204" pitchFamily="34" charset="0"/>
              </a:rPr>
              <a:t>DNEVNE GOTOVINSKE REZERVE</a:t>
            </a:r>
            <a:endParaRPr lang="en-U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1A41F0-20A3-4128-87F4-66A1538C0242}"/>
              </a:ext>
            </a:extLst>
          </p:cNvPr>
          <p:cNvSpPr txBox="1"/>
          <p:nvPr/>
        </p:nvSpPr>
        <p:spPr>
          <a:xfrm>
            <a:off x="3366242" y="5893335"/>
            <a:ext cx="838200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Neobrađene projekcije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18A989-DE27-4872-9FD6-BE812C0940B7}"/>
              </a:ext>
            </a:extLst>
          </p:cNvPr>
          <p:cNvSpPr txBox="1"/>
          <p:nvPr/>
        </p:nvSpPr>
        <p:spPr>
          <a:xfrm>
            <a:off x="4407271" y="5935632"/>
            <a:ext cx="838200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Razina rezerve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7FBAE3-DA1A-4317-817E-23D32B1134BD}"/>
              </a:ext>
            </a:extLst>
          </p:cNvPr>
          <p:cNvSpPr txBox="1"/>
          <p:nvPr/>
        </p:nvSpPr>
        <p:spPr>
          <a:xfrm>
            <a:off x="5448300" y="5935632"/>
            <a:ext cx="838200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Ciljana razina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6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7698"/>
            <a:ext cx="85344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Utvrđivanje politike rezerve i upravljanje njome - I.  </a:t>
            </a:r>
          </a:p>
        </p:txBody>
      </p:sp>
      <p:sp>
        <p:nvSpPr>
          <p:cNvPr id="5" name="Rectangle 1070"/>
          <p:cNvSpPr>
            <a:spLocks noGrp="1"/>
          </p:cNvSpPr>
          <p:nvPr>
            <p:ph idx="1"/>
          </p:nvPr>
        </p:nvSpPr>
        <p:spPr>
          <a:xfrm>
            <a:off x="737344" y="138358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r-HR" sz="2400">
                <a:latin typeface="Calibri" panose="020F0502020204030204" pitchFamily="34" charset="0"/>
              </a:rPr>
              <a:t>Rezervu svake godine određuje Odbor za upravljanje dugom i rizikom. (krajem listopada prethodne godine)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6225" y="1600200"/>
            <a:ext cx="385604" cy="398939"/>
            <a:chOff x="2146300" y="2165350"/>
            <a:chExt cx="550863" cy="569913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5"/>
          <p:cNvGrpSpPr/>
          <p:nvPr/>
        </p:nvGrpSpPr>
        <p:grpSpPr>
          <a:xfrm>
            <a:off x="250992" y="2716259"/>
            <a:ext cx="385604" cy="398939"/>
            <a:chOff x="2146300" y="2165350"/>
            <a:chExt cx="550863" cy="569913"/>
          </a:xfrm>
        </p:grpSpPr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070"/>
          <p:cNvSpPr txBox="1">
            <a:spLocks/>
          </p:cNvSpPr>
          <p:nvPr/>
        </p:nvSpPr>
        <p:spPr bwMode="auto">
          <a:xfrm>
            <a:off x="756394" y="2514600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r-HR" sz="2400">
                <a:latin typeface="Calibri" panose="020F0502020204030204" pitchFamily="34" charset="0"/>
              </a:rPr>
              <a:t>Dio je skupa strateških referentnih vrijednosti zajedno s ostalim referentnim vrijednostima upravljanja dugom </a:t>
            </a:r>
          </a:p>
        </p:txBody>
      </p:sp>
      <p:grpSp>
        <p:nvGrpSpPr>
          <p:cNvPr id="17" name="Group 5"/>
          <p:cNvGrpSpPr/>
          <p:nvPr/>
        </p:nvGrpSpPr>
        <p:grpSpPr>
          <a:xfrm>
            <a:off x="273635" y="4070477"/>
            <a:ext cx="385604" cy="398939"/>
            <a:chOff x="2146300" y="2165350"/>
            <a:chExt cx="550863" cy="569913"/>
          </a:xfrm>
        </p:grpSpPr>
        <p:grpSp>
          <p:nvGrpSpPr>
            <p:cNvPr id="18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0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9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1070"/>
          <p:cNvSpPr txBox="1">
            <a:spLocks/>
          </p:cNvSpPr>
          <p:nvPr/>
        </p:nvSpPr>
        <p:spPr bwMode="auto">
          <a:xfrm>
            <a:off x="756394" y="3645617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r-HR" sz="2400">
                <a:latin typeface="Calibri" panose="020F0502020204030204" pitchFamily="34" charset="0"/>
              </a:rPr>
              <a:t>Podatke o količini gotovinske rezerve Odjel za upravljanje novčanim sredstvima svaki dan dostavlja srednjem uredu koji je također odgovoran za kontrolu strateških referentnih vrijednosti. </a:t>
            </a:r>
          </a:p>
        </p:txBody>
      </p:sp>
      <p:grpSp>
        <p:nvGrpSpPr>
          <p:cNvPr id="23" name="Group 5"/>
          <p:cNvGrpSpPr/>
          <p:nvPr/>
        </p:nvGrpSpPr>
        <p:grpSpPr>
          <a:xfrm>
            <a:off x="277554" y="5464350"/>
            <a:ext cx="385604" cy="398939"/>
            <a:chOff x="2146300" y="2165350"/>
            <a:chExt cx="550863" cy="569913"/>
          </a:xfrm>
        </p:grpSpPr>
        <p:grpSp>
          <p:nvGrpSpPr>
            <p:cNvPr id="2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6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5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1070"/>
          <p:cNvSpPr txBox="1">
            <a:spLocks/>
          </p:cNvSpPr>
          <p:nvPr/>
        </p:nvSpPr>
        <p:spPr bwMode="auto">
          <a:xfrm>
            <a:off x="700573" y="5261949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r-HR" sz="2400">
                <a:latin typeface="Calibri" panose="020F0502020204030204" pitchFamily="34" charset="0"/>
              </a:rPr>
              <a:t>Srednji ured Odboru predstavlja rezultate učinaka na svaku stratešku referentnu vrijednost, uključujući zaštitni sloj likvidnosti. </a:t>
            </a:r>
          </a:p>
        </p:txBody>
      </p:sp>
    </p:spTree>
    <p:extLst>
      <p:ext uri="{BB962C8B-B14F-4D97-AF65-F5344CB8AC3E}">
        <p14:creationId xmlns:p14="http://schemas.microsoft.com/office/powerpoint/2010/main" val="123203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/>
          <a:lstStyle/>
          <a:p>
            <a:r>
              <a:rPr lang="hr-HR" sz="3200">
                <a:latin typeface="Calibri" panose="020F0502020204030204" pitchFamily="34" charset="0"/>
              </a:rPr>
              <a:t>Utvrđivanje politike rezerve i upravljanje njome - II.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r-HR">
                <a:latin typeface="Calibri" panose="020F0502020204030204" pitchFamily="34" charset="0"/>
              </a:rPr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1414675"/>
            <a:ext cx="385604" cy="398939"/>
            <a:chOff x="2146300" y="2165350"/>
            <a:chExt cx="550863" cy="56991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25639" y="13625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>
                <a:latin typeface="Calibri" panose="020F0502020204030204" pitchFamily="34" charset="0"/>
              </a:rPr>
              <a:t>Tjedne transakcije otkupa aktivno se provode u svrhu upravljanja novčanim sredstvima i dugom.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429" y="3657157"/>
            <a:ext cx="385604" cy="398939"/>
            <a:chOff x="2146300" y="2165350"/>
            <a:chExt cx="550863" cy="569913"/>
          </a:xfrm>
        </p:grpSpPr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53722" y="5528342"/>
            <a:ext cx="385604" cy="398939"/>
            <a:chOff x="2146300" y="2165350"/>
            <a:chExt cx="550863" cy="569913"/>
          </a:xfrm>
        </p:grpSpPr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906589" y="3524815"/>
            <a:ext cx="8237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hr-HR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3 vrste instrumenata za uravnoteženje vremenskih razlika gotovinskih priljeva i odljeva tijekom mjeseca uvedene su 2008. godine ,,Uredbom o financiranju s pomoću gotovinskih transakcija na tržištu novca”</a:t>
            </a:r>
          </a:p>
          <a:p>
            <a:pPr lvl="1" algn="l"/>
            <a:r>
              <a:rPr lang="hr-HR" sz="1200">
                <a:latin typeface="Calibri" panose="020F0502020204030204" pitchFamily="34" charset="0"/>
              </a:rPr>
              <a:t>zapis o novčanim transakcijama (</a:t>
            </a:r>
            <a:r>
              <a:rPr lang="hr-HR" sz="1200" i="1">
                <a:latin typeface="Calibri" panose="020F0502020204030204" pitchFamily="34" charset="0"/>
              </a:rPr>
              <a:t>Cash Transaction Note</a:t>
            </a:r>
            <a:r>
              <a:rPr lang="hr-HR" sz="1200">
                <a:latin typeface="Calibri" panose="020F0502020204030204" pitchFamily="34" charset="0"/>
              </a:rPr>
              <a:t> (CTN))</a:t>
            </a:r>
          </a:p>
          <a:p>
            <a:pPr lvl="1" algn="l"/>
            <a:r>
              <a:rPr lang="hr-HR" sz="1200">
                <a:latin typeface="Calibri" panose="020F0502020204030204" pitchFamily="34" charset="0"/>
              </a:rPr>
              <a:t>sekundarna ponuda s obvezom reotkupa (</a:t>
            </a:r>
            <a:r>
              <a:rPr lang="hr-HR" sz="1200" i="1">
                <a:latin typeface="Calibri" panose="020F0502020204030204" pitchFamily="34" charset="0"/>
              </a:rPr>
              <a:t>Reopen with the Commitment or Repurchase</a:t>
            </a:r>
            <a:r>
              <a:rPr lang="hr-HR" sz="1200">
                <a:latin typeface="Calibri" panose="020F0502020204030204" pitchFamily="34" charset="0"/>
              </a:rPr>
              <a:t> (RCR))</a:t>
            </a:r>
          </a:p>
          <a:p>
            <a:pPr lvl="1" algn="l"/>
            <a:r>
              <a:rPr lang="hr-HR" sz="1200">
                <a:latin typeface="Calibri" panose="020F0502020204030204" pitchFamily="34" charset="0"/>
              </a:rPr>
              <a:t>Aukcija depozita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443" y="5488138"/>
            <a:ext cx="82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Rok dospijeća instrumenata iznosi najviše 30 dana</a:t>
            </a:r>
          </a:p>
        </p:txBody>
      </p:sp>
    </p:spTree>
    <p:extLst>
      <p:ext uri="{BB962C8B-B14F-4D97-AF65-F5344CB8AC3E}">
        <p14:creationId xmlns:p14="http://schemas.microsoft.com/office/powerpoint/2010/main" val="281624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" y="236831"/>
            <a:ext cx="8915400" cy="778098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Ulaganje rezerve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r-HR" sz="1800">
                <a:latin typeface="Calibri" panose="020F0502020204030204" pitchFamily="34" charset="0"/>
              </a:rPr>
              <a:t>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1445885"/>
            <a:ext cx="385604" cy="398939"/>
            <a:chOff x="2146300" y="2165350"/>
            <a:chExt cx="550863" cy="56991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81213" y="146010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hr-HR">
                <a:latin typeface="Calibri" panose="020F0502020204030204" pitchFamily="34" charset="0"/>
                <a:ea typeface="Calibri" pitchFamily="34" charset="0"/>
                <a:cs typeface="Calibri" pitchFamily="34" charset="0"/>
              </a:rPr>
              <a:t>Rezerva se čuva u Središnjoj banci u skladu s Protokolom o naknadi između trezora i banke.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5598" y="2926685"/>
            <a:ext cx="385604" cy="398939"/>
            <a:chOff x="2146300" y="2165350"/>
            <a:chExt cx="550863" cy="569913"/>
          </a:xfrm>
        </p:grpSpPr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4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3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03429" y="4365104"/>
            <a:ext cx="385604" cy="398939"/>
            <a:chOff x="2146300" y="2165350"/>
            <a:chExt cx="550863" cy="569913"/>
          </a:xfrm>
        </p:grpSpPr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9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8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899592" y="2931130"/>
            <a:ext cx="807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pPr algn="just" eaLnBrk="1" hangingPunct="1"/>
            <a:r>
              <a:rPr lang="hr-HR"/>
              <a:t>Stanje u turskim lirama automatski se kompenzira svakodnevno prema diskontonoj (eskontnoj) stopi. (Repo stopa od 1 tjedna), a kamate se obračunavaju svakog sljedećeg jutra.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97002" y="4102321"/>
            <a:ext cx="823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>
                <a:latin typeface="Calibri" panose="020F0502020204030204" pitchFamily="34" charset="0"/>
              </a:rPr>
              <a:t>Devizni saldo također se svakodnevno kompenzira prema tržišnim stopama (BIS stopa za USD, EUR i GBP - Tokio Repo stopa za JPY), dok se kamate se obračunavaju početkom sljedećeg mjeseca.</a:t>
            </a:r>
          </a:p>
        </p:txBody>
      </p:sp>
    </p:spTree>
    <p:extLst>
      <p:ext uri="{BB962C8B-B14F-4D97-AF65-F5344CB8AC3E}">
        <p14:creationId xmlns:p14="http://schemas.microsoft.com/office/powerpoint/2010/main" val="123294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87963"/>
            <a:ext cx="6934200" cy="1362075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</a:rPr>
              <a:t>Koncept gotovinske rezerve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gray">
            <a:xfrm>
              <a:off x="2205038" y="2193925"/>
              <a:ext cx="43497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4000" b="1">
                  <a:solidFill>
                    <a:srgbClr val="FFFFFF"/>
                  </a:solidFill>
                </a:rPr>
                <a:t>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142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27777"/>
            <a:ext cx="7416824" cy="1713682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odabrani primjeri zemalja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gray">
            <a:xfrm>
              <a:off x="2205038" y="2193926"/>
              <a:ext cx="43497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4000" b="1">
                  <a:solidFill>
                    <a:srgbClr val="FFFFFF"/>
                  </a:solidFill>
                </a:rPr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98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Motivacija i svrhe održavanja zaštitnog sloja likvidnosti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2484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79"/>
            <a:ext cx="3816424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>
                <a:latin typeface="Calibri" panose="020F0502020204030204" pitchFamily="34" charset="0"/>
              </a:rPr>
              <a:t>Motivacija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9265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>
                <a:latin typeface="Calibri" panose="020F0502020204030204" pitchFamily="34" charset="0"/>
              </a:rPr>
              <a:t>Svrha: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 dirty="0"/>
              <a:t>Izvor: Bilješka o politici u pogledu rezultata Upitnika OECD-a o zaštitnom sloju likvidnosti”, turska riznica, 2011.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ABAD7C-DFE7-4CE0-B9E0-4E57FDC5EB93}"/>
              </a:ext>
            </a:extLst>
          </p:cNvPr>
          <p:cNvSpPr txBox="1"/>
          <p:nvPr/>
        </p:nvSpPr>
        <p:spPr>
          <a:xfrm>
            <a:off x="457200" y="2657550"/>
            <a:ext cx="990600" cy="27699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600" dirty="0">
                <a:latin typeface="Calibri" panose="020F0502020204030204" pitchFamily="34" charset="0"/>
                <a:cs typeface="Calibri" panose="020F0502020204030204" pitchFamily="34" charset="0"/>
              </a:rPr>
              <a:t>Upravljanje novčanim sredstvima i dugom</a:t>
            </a:r>
          </a:p>
          <a:p>
            <a:pPr algn="l"/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9161F-8D8A-473A-9936-50798ADF8AA5}"/>
              </a:ext>
            </a:extLst>
          </p:cNvPr>
          <p:cNvSpPr txBox="1"/>
          <p:nvPr/>
        </p:nvSpPr>
        <p:spPr>
          <a:xfrm>
            <a:off x="466477" y="3161446"/>
            <a:ext cx="990600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600" dirty="0">
                <a:latin typeface="Calibri" panose="020F0502020204030204" pitchFamily="34" charset="0"/>
                <a:cs typeface="Calibri" panose="020F0502020204030204" pitchFamily="34" charset="0"/>
              </a:rPr>
              <a:t>Samo upravljanje novčanim sredstvima</a:t>
            </a: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0A5FD-D2CC-42BD-88C2-12C2E6D0F6C3}"/>
              </a:ext>
            </a:extLst>
          </p:cNvPr>
          <p:cNvSpPr txBox="1"/>
          <p:nvPr/>
        </p:nvSpPr>
        <p:spPr>
          <a:xfrm>
            <a:off x="457200" y="3593494"/>
            <a:ext cx="990600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600" dirty="0">
                <a:latin typeface="Calibri" panose="020F0502020204030204" pitchFamily="34" charset="0"/>
                <a:cs typeface="Calibri" panose="020F0502020204030204" pitchFamily="34" charset="0"/>
              </a:rPr>
              <a:t>Drugo</a:t>
            </a:r>
          </a:p>
          <a:p>
            <a:pPr algn="l"/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BAF75-AADB-4AA3-88CC-A4E9BF7A45FC}"/>
              </a:ext>
            </a:extLst>
          </p:cNvPr>
          <p:cNvSpPr txBox="1"/>
          <p:nvPr/>
        </p:nvSpPr>
        <p:spPr>
          <a:xfrm>
            <a:off x="469900" y="3999057"/>
            <a:ext cx="977900" cy="184666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600" dirty="0">
                <a:latin typeface="Calibri" panose="020F0502020204030204" pitchFamily="34" charset="0"/>
                <a:cs typeface="Calibri" panose="020F0502020204030204" pitchFamily="34" charset="0"/>
              </a:rPr>
              <a:t>Samo upravljanje dugom</a:t>
            </a:r>
          </a:p>
          <a:p>
            <a:pPr algn="l"/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36B7E9-4C3C-468B-B93E-26679481E8E1}"/>
              </a:ext>
            </a:extLst>
          </p:cNvPr>
          <p:cNvSpPr txBox="1"/>
          <p:nvPr/>
        </p:nvSpPr>
        <p:spPr>
          <a:xfrm>
            <a:off x="2362200" y="4575841"/>
            <a:ext cx="1290228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Broj zemalja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7D901B-8E92-4A03-9401-9475681ABE85}"/>
              </a:ext>
            </a:extLst>
          </p:cNvPr>
          <p:cNvSpPr txBox="1"/>
          <p:nvPr/>
        </p:nvSpPr>
        <p:spPr>
          <a:xfrm>
            <a:off x="5181600" y="2588300"/>
            <a:ext cx="880864" cy="4154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900" dirty="0">
                <a:latin typeface="Calibri" panose="020F0502020204030204" pitchFamily="34" charset="0"/>
                <a:cs typeface="Calibri" panose="020F0502020204030204" pitchFamily="34" charset="0"/>
              </a:rPr>
              <a:t>Upravljanje rizikom refinanciranja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7E5532-C99B-4D36-8965-C2F6D04E2F7E}"/>
              </a:ext>
            </a:extLst>
          </p:cNvPr>
          <p:cNvSpPr txBox="1"/>
          <p:nvPr/>
        </p:nvSpPr>
        <p:spPr>
          <a:xfrm>
            <a:off x="5181601" y="3038335"/>
            <a:ext cx="891254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Kratkoročne volatilnosti u potražnji na aukcijama obveznica</a:t>
            </a:r>
          </a:p>
          <a:p>
            <a:pPr algn="l"/>
            <a:endParaRPr lang="hr-HR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220A4-6BCC-4D5F-90C2-AD5271E9B9EC}"/>
              </a:ext>
            </a:extLst>
          </p:cNvPr>
          <p:cNvSpPr txBox="1"/>
          <p:nvPr/>
        </p:nvSpPr>
        <p:spPr>
          <a:xfrm>
            <a:off x="5175280" y="3645023"/>
            <a:ext cx="887184" cy="24622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Jačanje povjerenja u tržište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672CE-4B55-4F49-AFD8-83DE72CA3E07}"/>
              </a:ext>
            </a:extLst>
          </p:cNvPr>
          <p:cNvSpPr txBox="1"/>
          <p:nvPr/>
        </p:nvSpPr>
        <p:spPr>
          <a:xfrm>
            <a:off x="5181601" y="4075999"/>
            <a:ext cx="880863" cy="21544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700" dirty="0">
                <a:latin typeface="Calibri" panose="020F0502020204030204" pitchFamily="34" charset="0"/>
                <a:cs typeface="Calibri" panose="020F0502020204030204" pitchFamily="34" charset="0"/>
              </a:rPr>
              <a:t>Drugo</a:t>
            </a:r>
          </a:p>
          <a:p>
            <a:pPr algn="l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6B7E9-4C3C-468B-B93E-26679481E8E1}"/>
              </a:ext>
            </a:extLst>
          </p:cNvPr>
          <p:cNvSpPr txBox="1"/>
          <p:nvPr/>
        </p:nvSpPr>
        <p:spPr>
          <a:xfrm>
            <a:off x="7041699" y="4656005"/>
            <a:ext cx="1290228" cy="123111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800" dirty="0">
                <a:latin typeface="Calibri" panose="020F0502020204030204" pitchFamily="34" charset="0"/>
                <a:cs typeface="Calibri" panose="020F0502020204030204" pitchFamily="34" charset="0"/>
              </a:rPr>
              <a:t>Broj zemalja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Modeli i metode upotrijebljeni u određivanju zaštitnog sloja likvidnosti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71366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>
                <a:latin typeface="Calibri" panose="020F0502020204030204" pitchFamily="34" charset="0"/>
              </a:rPr>
              <a:t>Modeli upotrijebljeni u određivanju zaštitnog sloja likvidnosti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1447957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>
                <a:latin typeface="Calibri" panose="020F0502020204030204" pitchFamily="34" charset="0"/>
              </a:rPr>
              <a:t>Metode određivanja valutnog sastava zaštitnog sloja likvidnosti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i="1" dirty="0"/>
              <a:t>Izvor: Bilješka o politici u pogledu rezultata Upitnika OECD-a o zaštitnom sloju likvidnosti”, turska riznica, 2011.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362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16265-09EB-42CB-847B-0BA783DC2BF0}"/>
              </a:ext>
            </a:extLst>
          </p:cNvPr>
          <p:cNvSpPr txBox="1"/>
          <p:nvPr/>
        </p:nvSpPr>
        <p:spPr>
          <a:xfrm>
            <a:off x="533400" y="2481368"/>
            <a:ext cx="1993838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Pokazatelji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profila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otkupa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duga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omjera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gotovinske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rezerve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otplate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duga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30619-2150-48C0-ACEB-31DE4CB21EE5}"/>
              </a:ext>
            </a:extLst>
          </p:cNvPr>
          <p:cNvSpPr txBox="1"/>
          <p:nvPr/>
        </p:nvSpPr>
        <p:spPr>
          <a:xfrm>
            <a:off x="533400" y="2985257"/>
            <a:ext cx="199383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Analiza scenarija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2B293-651F-4779-BF08-E7070479DFDA}"/>
              </a:ext>
            </a:extLst>
          </p:cNvPr>
          <p:cNvSpPr txBox="1"/>
          <p:nvPr/>
        </p:nvSpPr>
        <p:spPr>
          <a:xfrm>
            <a:off x="533400" y="3429000"/>
            <a:ext cx="199383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Drugo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B4982-DD46-4C64-89DB-9AE0F54B60A6}"/>
              </a:ext>
            </a:extLst>
          </p:cNvPr>
          <p:cNvSpPr txBox="1"/>
          <p:nvPr/>
        </p:nvSpPr>
        <p:spPr>
          <a:xfrm>
            <a:off x="533400" y="3764105"/>
            <a:ext cx="1993838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Analitički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modeli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modeli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temeljeni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volatilnosti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trendova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3F6F0-9490-4406-AE29-7E2F06D3BCCE}"/>
              </a:ext>
            </a:extLst>
          </p:cNvPr>
          <p:cNvSpPr txBox="1"/>
          <p:nvPr/>
        </p:nvSpPr>
        <p:spPr>
          <a:xfrm>
            <a:off x="514350" y="4255882"/>
            <a:ext cx="199383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Analiza troškova i koristi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CE699C-2B63-4B67-BA79-61491C137C5F}"/>
              </a:ext>
            </a:extLst>
          </p:cNvPr>
          <p:cNvSpPr txBox="1"/>
          <p:nvPr/>
        </p:nvSpPr>
        <p:spPr>
          <a:xfrm>
            <a:off x="3111401" y="4800600"/>
            <a:ext cx="129022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Broj zemalja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E699C-2B63-4B67-BA79-61491C137C5F}"/>
              </a:ext>
            </a:extLst>
          </p:cNvPr>
          <p:cNvSpPr txBox="1"/>
          <p:nvPr/>
        </p:nvSpPr>
        <p:spPr>
          <a:xfrm>
            <a:off x="7467600" y="4876056"/>
            <a:ext cx="924381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Broj zemalja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E0B93-A169-403E-84DA-8923CAC08A0D}"/>
              </a:ext>
            </a:extLst>
          </p:cNvPr>
          <p:cNvSpPr txBox="1"/>
          <p:nvPr/>
        </p:nvSpPr>
        <p:spPr>
          <a:xfrm>
            <a:off x="5035550" y="2558313"/>
            <a:ext cx="1765238" cy="30777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Modeli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imovinom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(Podudaranje novčanog toga itd.)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45B897-E024-459C-BC64-B15CDBB8D584}"/>
              </a:ext>
            </a:extLst>
          </p:cNvPr>
          <p:cNvSpPr txBox="1"/>
          <p:nvPr/>
        </p:nvSpPr>
        <p:spPr>
          <a:xfrm>
            <a:off x="5029200" y="3208586"/>
            <a:ext cx="176523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Analiza troškova i koristi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47D74-7CF2-40CF-B4CA-651B3CDDEEE7}"/>
              </a:ext>
            </a:extLst>
          </p:cNvPr>
          <p:cNvSpPr txBox="1"/>
          <p:nvPr/>
        </p:nvSpPr>
        <p:spPr>
          <a:xfrm>
            <a:off x="5029200" y="3704970"/>
            <a:ext cx="1765238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Pokazatelji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poput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otkupa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javnog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duga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valutnom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profilu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profila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trgovinskih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tokova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1F50A-650B-4E49-8C83-6C39D9745D55}"/>
              </a:ext>
            </a:extLst>
          </p:cNvPr>
          <p:cNvSpPr txBox="1"/>
          <p:nvPr/>
        </p:nvSpPr>
        <p:spPr>
          <a:xfrm>
            <a:off x="6019800" y="4332826"/>
            <a:ext cx="774638" cy="15388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hr-HR" sz="1000" dirty="0">
                <a:latin typeface="Calibri" panose="020F0502020204030204" pitchFamily="34" charset="0"/>
                <a:cs typeface="Calibri" panose="020F0502020204030204" pitchFamily="34" charset="0"/>
              </a:rPr>
              <a:t>Drugo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2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Gotovinska rezerva - Primjeri država - 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278" y="6262185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800" i="1" dirty="0"/>
              <a:t>Izvori: (1) Filipini, Jačanje upravljanja novčanim sredstvima, izvješće misije tehničke pomoći MMF-a, 2014. </a:t>
            </a:r>
          </a:p>
          <a:p>
            <a:pPr marL="0" indent="0">
              <a:buNone/>
            </a:pPr>
            <a:r>
              <a:rPr lang="hr-HR" sz="800" i="1" dirty="0"/>
              <a:t>(2) Ciljana gotovinska rezerva, Analiza istraživanja skupine sudionika tržišta državnih obveznica, 2014.</a:t>
            </a:r>
          </a:p>
          <a:p>
            <a:pPr lvl="2"/>
            <a:endParaRPr lang="tr-TR" sz="800" i="1" dirty="0"/>
          </a:p>
          <a:p>
            <a:endParaRPr lang="tr-TR" sz="800" dirty="0"/>
          </a:p>
        </p:txBody>
      </p:sp>
      <p:pic>
        <p:nvPicPr>
          <p:cNvPr id="7172" name="Picture 4" descr="morocc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" y="4979640"/>
            <a:ext cx="365760" cy="2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heodora.com/flags/br-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" y="1775907"/>
            <a:ext cx="344898" cy="2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lag of Urugu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5" y="4164456"/>
            <a:ext cx="336396" cy="2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Flag of Ita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9" y="3199137"/>
            <a:ext cx="332469" cy="2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lag of Hung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" y="5742881"/>
            <a:ext cx="355610" cy="2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0040" y="1677274"/>
            <a:ext cx="75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b="1" u="sng">
                <a:latin typeface="Calibri" panose="020F0502020204030204" pitchFamily="34" charset="0"/>
              </a:rPr>
              <a:t>Brazil:</a:t>
            </a:r>
            <a:r>
              <a:rPr lang="hr-HR" b="1">
                <a:latin typeface="Calibri" panose="020F0502020204030204" pitchFamily="34" charset="0"/>
              </a:rPr>
              <a:t> </a:t>
            </a:r>
            <a:r>
              <a:rPr lang="hr-HR">
                <a:latin typeface="Calibri" panose="020F0502020204030204" pitchFamily="34" charset="0"/>
              </a:rPr>
              <a:t>Razborita zaštitna rezerva likvidnosti od najmanje 3 mjeseca otplate duga (glavnica plus kamate). Još jedna rezerva u stranoj konvertibilnoj valuti koja se čuva isključivo za otplatu vanjskog duga savezne vlade jednaka iznosu potrebnom za isplatu vanjskog duga za najmanje 12 mjeseci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199" y="3058698"/>
            <a:ext cx="75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b="1" u="sng">
                <a:latin typeface="Calibri" panose="020F0502020204030204" pitchFamily="34" charset="0"/>
              </a:rPr>
              <a:t>Italija:</a:t>
            </a:r>
            <a:r>
              <a:rPr lang="hr-HR" b="1">
                <a:latin typeface="Calibri" panose="020F0502020204030204" pitchFamily="34" charset="0"/>
              </a:rPr>
              <a:t> </a:t>
            </a:r>
            <a:r>
              <a:rPr lang="hr-HR">
                <a:latin typeface="Calibri" panose="020F0502020204030204" pitchFamily="34" charset="0"/>
              </a:rPr>
              <a:t>Zakonski zahtjev da stanje riznice u središnjoj banci treba premašiti minimalnu razinu od 10 milijardi eura do kraja 2011. godine, što je zamijenjeno ciljem da se u bankarski sektor uloži bilo koji višak iznad 1 milijarde eura.</a:t>
            </a:r>
          </a:p>
          <a:p>
            <a:pPr algn="l"/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0754" y="4074361"/>
            <a:ext cx="72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b="1" u="sng">
                <a:latin typeface="Calibri" panose="020F0502020204030204" pitchFamily="34" charset="0"/>
              </a:rPr>
              <a:t>Urugvaj:</a:t>
            </a:r>
            <a:r>
              <a:rPr lang="hr-HR" b="1">
                <a:latin typeface="Calibri" panose="020F0502020204030204" pitchFamily="34" charset="0"/>
              </a:rPr>
              <a:t> </a:t>
            </a:r>
            <a:r>
              <a:rPr lang="hr-HR">
                <a:latin typeface="Calibri" panose="020F0502020204030204" pitchFamily="34" charset="0"/>
              </a:rPr>
              <a:t>Cilj koji odgovara 12-mjesečnoj otplati duga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60040" y="4876378"/>
            <a:ext cx="72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b="1" u="sng">
                <a:latin typeface="Calibri" panose="020F0502020204030204" pitchFamily="34" charset="0"/>
              </a:rPr>
              <a:t>Maroko:</a:t>
            </a:r>
            <a:r>
              <a:rPr lang="hr-HR" b="1">
                <a:latin typeface="Calibri" panose="020F0502020204030204" pitchFamily="34" charset="0"/>
              </a:rPr>
              <a:t> </a:t>
            </a:r>
            <a:r>
              <a:rPr lang="hr-HR">
                <a:latin typeface="Calibri" panose="020F0502020204030204" pitchFamily="34" charset="0"/>
              </a:rPr>
              <a:t>Nominalni cilj koji odgovara 1% ukupnih prihoda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0040" y="5598321"/>
            <a:ext cx="78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b="1" u="sng">
                <a:latin typeface="Calibri" panose="020F0502020204030204" pitchFamily="34" charset="0"/>
              </a:rPr>
              <a:t>Mađarska:</a:t>
            </a:r>
            <a:r>
              <a:rPr lang="hr-HR" b="1">
                <a:latin typeface="Calibri" panose="020F0502020204030204" pitchFamily="34" charset="0"/>
              </a:rPr>
              <a:t> </a:t>
            </a:r>
            <a:r>
              <a:rPr lang="hr-HR">
                <a:latin typeface="Calibri" panose="020F0502020204030204" pitchFamily="34" charset="0"/>
              </a:rPr>
              <a:t>Sigurnosna rezerva izračunava se uzimajući u obzir nepovoljne tržišne uvjete i procijenjeno vrijeme potrebno da se tržište vrati u normalu </a:t>
            </a:r>
          </a:p>
        </p:txBody>
      </p:sp>
    </p:spTree>
    <p:extLst>
      <p:ext uri="{BB962C8B-B14F-4D97-AF65-F5344CB8AC3E}">
        <p14:creationId xmlns:p14="http://schemas.microsoft.com/office/powerpoint/2010/main" val="4044953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Gotovinska rezerva - Primjeri država - II.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6172200"/>
            <a:ext cx="69410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900" i="1"/>
              <a:t>Izvor: Internetska stranica PEMPAL-a (https://www.pempal.org/events/pempal-tcop-thematic-group-meeting-cash-management)</a:t>
            </a:r>
          </a:p>
          <a:p>
            <a:pPr lvl="2"/>
            <a:endParaRPr lang="tr-TR" sz="900" i="1" dirty="0"/>
          </a:p>
          <a:p>
            <a:endParaRPr lang="tr-TR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5F9CA6-209C-4760-B3CD-BEB73DB709D3}"/>
              </a:ext>
            </a:extLst>
          </p:cNvPr>
          <p:cNvSpPr txBox="1"/>
          <p:nvPr/>
        </p:nvSpPr>
        <p:spPr>
          <a:xfrm>
            <a:off x="1152712" y="5003070"/>
            <a:ext cx="341928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Napomena: Podatci iz 2016.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98F488-31AC-42F4-8B50-EBC3EE38D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8436"/>
              </p:ext>
            </p:extLst>
          </p:nvPr>
        </p:nvGraphicFramePr>
        <p:xfrm>
          <a:off x="1447800" y="1473930"/>
          <a:ext cx="5877560" cy="3435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205">
                  <a:extLst>
                    <a:ext uri="{9D8B030D-6E8A-4147-A177-3AD203B41FA5}">
                      <a16:colId xmlns:a16="http://schemas.microsoft.com/office/drawing/2014/main" val="1648663736"/>
                    </a:ext>
                  </a:extLst>
                </a:gridCol>
                <a:gridCol w="2002155">
                  <a:extLst>
                    <a:ext uri="{9D8B030D-6E8A-4147-A177-3AD203B41FA5}">
                      <a16:colId xmlns:a16="http://schemas.microsoft.com/office/drawing/2014/main" val="290467359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748577016"/>
                    </a:ext>
                  </a:extLst>
                </a:gridCol>
              </a:tblGrid>
              <a:tr h="39433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Prosječno dnevno stanje JRR-a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828638"/>
                  </a:ext>
                </a:extLst>
              </a:tr>
              <a:tr h="4425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  <a:latin typeface="+mn-lt"/>
                          <a:ea typeface="+mn-ea"/>
                        </a:rPr>
                        <a:t>Zemlja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noProof="0" dirty="0">
                          <a:effectLst/>
                        </a:rPr>
                        <a:t>Stvarni prosjek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noProof="0" dirty="0">
                          <a:effectLst/>
                        </a:rPr>
                        <a:t>Prosječno u</a:t>
                      </a:r>
                      <a:r>
                        <a:rPr lang="hr-HR" sz="1300" baseline="0" noProof="0" dirty="0">
                          <a:effectLst/>
                        </a:rPr>
                        <a:t> </a:t>
                      </a:r>
                      <a:r>
                        <a:rPr lang="hr-HR" sz="1300" noProof="0" dirty="0">
                          <a:effectLst/>
                        </a:rPr>
                        <a:t>% ukupnih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03537658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Albanija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9 milijarda LEK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2 % godišnjih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56988975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Bjelarus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800 milijarda BYR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150 % prosječnih dnevnih primitaka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979875005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Hrvatska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oko 930 milijuna HRK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noProof="0" dirty="0">
                          <a:effectLst/>
                        </a:rPr>
                        <a:t>0.8% godišnjih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940064167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Gruzija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400 milijuna GEL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4 % godišnjih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30871555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Kirgiska Republika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9 800.0 milijuna soma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noProof="0" dirty="0">
                          <a:effectLst/>
                        </a:rPr>
                        <a:t>7 % godišnjih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62074295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Moldova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1500.0 milijuna </a:t>
                      </a:r>
                      <a:r>
                        <a:rPr lang="hr-HR" sz="1200" noProof="0" dirty="0" err="1">
                          <a:effectLst/>
                        </a:rPr>
                        <a:t>leia</a:t>
                      </a:r>
                      <a:r>
                        <a:rPr lang="hr-HR" sz="1200" noProof="0" dirty="0">
                          <a:effectLst/>
                        </a:rPr>
                        <a:t> / 74.6 milijuna USD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više od 1000 % dnevnih primitaka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2039119"/>
                  </a:ext>
                </a:extLst>
              </a:tr>
              <a:tr h="2501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Crna Gora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1.00 milijun €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500" noProof="0" dirty="0">
                          <a:effectLst/>
                        </a:rPr>
                        <a:t> </a:t>
                      </a:r>
                      <a:endParaRPr lang="hr-HR" sz="1200" noProof="0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740060254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Tadžikistan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500 milijuna somona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200" noProof="0" dirty="0">
                          <a:effectLst/>
                        </a:rPr>
                        <a:t>2,7 % godišnjih prihoda</a:t>
                      </a:r>
                      <a:endParaRPr lang="hr-HR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21916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87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76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2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hr-HR">
                <a:latin typeface="Calibri" panose="020F0502020204030204" pitchFamily="34" charset="0"/>
              </a:rPr>
              <a:t>Literatura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467544" y="1445885"/>
            <a:ext cx="385604" cy="398939"/>
            <a:chOff x="2146300" y="2165350"/>
            <a:chExt cx="550863" cy="569913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2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1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Dikdörtgen 6"/>
          <p:cNvSpPr/>
          <p:nvPr/>
        </p:nvSpPr>
        <p:spPr>
          <a:xfrm>
            <a:off x="990600" y="1321601"/>
            <a:ext cx="8001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1600" dirty="0"/>
              <a:t>„Bilješka o politici u pogledu rezultata Upitnika OECD-a o zaštitnom sloju likvidnosti”, turska riznica, 2011.</a:t>
            </a:r>
          </a:p>
          <a:p>
            <a:pPr algn="l"/>
            <a:endParaRPr lang="tr-TR" sz="1600" dirty="0"/>
          </a:p>
          <a:p>
            <a:pPr algn="l"/>
            <a:endParaRPr lang="tr-TR" sz="2400" dirty="0"/>
          </a:p>
          <a:p>
            <a:pPr algn="l"/>
            <a:r>
              <a:rPr lang="hr-HR" sz="1600" dirty="0"/>
              <a:t>**Williams, M. „Usmjeravanje gotovinskog salda: gotovinska rezerva”, Sastanak PEMPAL-ove Zajednice prakse za riznicu, Ankara, 2016. (vidjeti materijale za 2. dan)</a:t>
            </a:r>
          </a:p>
          <a:p>
            <a:pPr algn="l"/>
            <a:endParaRPr lang="tr-TR" sz="1600" dirty="0"/>
          </a:p>
          <a:p>
            <a:pPr algn="l"/>
            <a:endParaRPr lang="tr-TR" sz="2000" dirty="0"/>
          </a:p>
          <a:p>
            <a:pPr algn="l"/>
            <a:r>
              <a:rPr lang="hr-HR" sz="1600" dirty="0"/>
              <a:t>„Ciljana gotovinska rezerva, Analiza istraživanja skupine sudionika tržišta državnih obveznica, 2014.” (</a:t>
            </a:r>
            <a:r>
              <a:rPr lang="hr-HR" sz="1600" i="1" dirty="0">
                <a:hlinkClick r:id="rId4"/>
              </a:rPr>
              <a:t>http://pubdocs.worldbank.org/</a:t>
            </a:r>
            <a:r>
              <a:rPr lang="hr-HR" sz="1600" i="1" dirty="0" err="1">
                <a:hlinkClick r:id="rId4"/>
              </a:rPr>
              <a:t>en</a:t>
            </a:r>
            <a:r>
              <a:rPr lang="hr-HR" sz="1600" i="1" dirty="0">
                <a:hlinkClick r:id="rId4"/>
              </a:rPr>
              <a:t>/361801442253296095/FS-</a:t>
            </a:r>
            <a:r>
              <a:rPr lang="hr-HR" sz="1600" i="1" dirty="0" err="1">
                <a:hlinkClick r:id="rId4"/>
              </a:rPr>
              <a:t>Gemloc</a:t>
            </a:r>
            <a:r>
              <a:rPr lang="hr-HR" sz="1600" i="1" dirty="0">
                <a:hlinkClick r:id="rId4"/>
              </a:rPr>
              <a:t>-PGD-</a:t>
            </a:r>
            <a:r>
              <a:rPr lang="hr-HR" sz="1600" i="1" dirty="0" err="1">
                <a:hlinkClick r:id="rId4"/>
              </a:rPr>
              <a:t>May</a:t>
            </a:r>
            <a:r>
              <a:rPr lang="hr-HR" sz="1600" i="1" dirty="0">
                <a:hlinkClick r:id="rId4"/>
              </a:rPr>
              <a:t>-6-2014-</a:t>
            </a:r>
            <a:r>
              <a:rPr lang="hr-HR" sz="1600" i="1" dirty="0" err="1">
                <a:hlinkClick r:id="rId4"/>
              </a:rPr>
              <a:t>Survey</a:t>
            </a:r>
            <a:r>
              <a:rPr lang="hr-HR" sz="1600" i="1" dirty="0">
                <a:hlinkClick r:id="rId4"/>
              </a:rPr>
              <a:t>-</a:t>
            </a:r>
            <a:r>
              <a:rPr lang="hr-HR" sz="1600" i="1" dirty="0" err="1">
                <a:hlinkClick r:id="rId4"/>
              </a:rPr>
              <a:t>Analysis.pdf</a:t>
            </a:r>
            <a:r>
              <a:rPr lang="hr-HR" sz="1600" i="1" dirty="0"/>
              <a:t>), </a:t>
            </a:r>
            <a:r>
              <a:rPr lang="hr-HR" sz="1600" dirty="0"/>
              <a:t>2014.</a:t>
            </a:r>
          </a:p>
          <a:p>
            <a:pPr algn="l"/>
            <a:endParaRPr lang="tr-TR" sz="2800" dirty="0"/>
          </a:p>
          <a:p>
            <a:pPr algn="l"/>
            <a:endParaRPr lang="tr-TR" sz="1600" dirty="0"/>
          </a:p>
          <a:p>
            <a:pPr algn="l"/>
            <a:r>
              <a:rPr lang="hr-HR" sz="1600" dirty="0"/>
              <a:t>Tematska anketa TCOP-a o Praksama jedinstvenog računa riznice u zemljama PEMPAL-a, Internetska stranica PEMPAL-a, (</a:t>
            </a:r>
            <a:r>
              <a:rPr lang="hr-HR" sz="1600" i="1" dirty="0">
                <a:hlinkClick r:id="rId5"/>
              </a:rPr>
              <a:t>https://www.pempal.org/events/pempal-tcop-thematic-group-meeting-cash-management</a:t>
            </a:r>
            <a:r>
              <a:rPr lang="hr-HR" sz="1600" i="1" dirty="0"/>
              <a:t>), </a:t>
            </a:r>
            <a:r>
              <a:rPr lang="hr-HR" sz="1600" dirty="0"/>
              <a:t>2016.</a:t>
            </a:r>
          </a:p>
          <a:p>
            <a:pPr algn="l"/>
            <a:endParaRPr lang="hr-HR" sz="1600" dirty="0"/>
          </a:p>
          <a:p>
            <a:pPr algn="l"/>
            <a:endParaRPr lang="tr-TR" sz="1600" dirty="0"/>
          </a:p>
          <a:p>
            <a:pPr algn="l"/>
            <a:r>
              <a:rPr lang="hr-HR" sz="1600" dirty="0" err="1"/>
              <a:t>Can</a:t>
            </a:r>
            <a:r>
              <a:rPr lang="hr-HR" sz="1600" dirty="0"/>
              <a:t>, B. „Utjecaj ekspanzije sustava JRR-a na upravljanje javnim financijama u Turskoj”, Ankara, 2018.</a:t>
            </a:r>
          </a:p>
          <a:p>
            <a:pPr algn="l"/>
            <a:endParaRPr lang="tr-TR" sz="1600" dirty="0"/>
          </a:p>
          <a:p>
            <a:pPr algn="l"/>
            <a:endParaRPr lang="tr-TR" sz="1600" dirty="0"/>
          </a:p>
          <a:p>
            <a:pPr algn="l"/>
            <a:endParaRPr lang="tr-TR" sz="1600" dirty="0"/>
          </a:p>
          <a:p>
            <a:pPr algn="l"/>
            <a:endParaRPr lang="tr-TR" sz="1600" dirty="0"/>
          </a:p>
          <a:p>
            <a:pPr algn="l"/>
            <a:endParaRPr lang="tr-TR" sz="1600" dirty="0"/>
          </a:p>
        </p:txBody>
      </p:sp>
      <p:grpSp>
        <p:nvGrpSpPr>
          <p:cNvPr id="15" name="Group 3"/>
          <p:cNvGrpSpPr/>
          <p:nvPr/>
        </p:nvGrpSpPr>
        <p:grpSpPr>
          <a:xfrm>
            <a:off x="463990" y="2514600"/>
            <a:ext cx="385604" cy="398939"/>
            <a:chOff x="2146300" y="2165350"/>
            <a:chExt cx="550863" cy="569913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1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1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3"/>
          <p:cNvGrpSpPr/>
          <p:nvPr/>
        </p:nvGrpSpPr>
        <p:grpSpPr>
          <a:xfrm>
            <a:off x="422873" y="3752642"/>
            <a:ext cx="385604" cy="398939"/>
            <a:chOff x="2146300" y="2165350"/>
            <a:chExt cx="550863" cy="569913"/>
          </a:xfrm>
        </p:grpSpPr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3"/>
          <p:cNvGrpSpPr/>
          <p:nvPr/>
        </p:nvGrpSpPr>
        <p:grpSpPr>
          <a:xfrm>
            <a:off x="517504" y="5075834"/>
            <a:ext cx="385604" cy="398939"/>
            <a:chOff x="2146300" y="2165350"/>
            <a:chExt cx="550863" cy="569913"/>
          </a:xfrm>
        </p:grpSpPr>
        <p:grpSp>
          <p:nvGrpSpPr>
            <p:cNvPr id="26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2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27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3"/>
          <p:cNvGrpSpPr/>
          <p:nvPr/>
        </p:nvGrpSpPr>
        <p:grpSpPr>
          <a:xfrm>
            <a:off x="540692" y="6058224"/>
            <a:ext cx="385604" cy="398939"/>
            <a:chOff x="2146300" y="2165350"/>
            <a:chExt cx="550863" cy="569913"/>
          </a:xfrm>
        </p:grpSpPr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33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>
                  <a:latin typeface="Calibri" panose="020F0502020204030204" pitchFamily="34" charset="0"/>
                </a:endParaRPr>
              </a:p>
            </p:txBody>
          </p:sp>
        </p:grpSp>
        <p:pic>
          <p:nvPicPr>
            <p:cNvPr id="32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28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65882"/>
            <a:ext cx="73914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Politika gotovinske rezerve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gray">
          <a:xfrm>
            <a:off x="1447800" y="1741488"/>
            <a:ext cx="6381750" cy="10969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gray">
          <a:xfrm>
            <a:off x="1450975" y="3324225"/>
            <a:ext cx="6380163" cy="9763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gray">
          <a:xfrm>
            <a:off x="1457325" y="4860925"/>
            <a:ext cx="6381750" cy="98901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6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03363" y="1781175"/>
            <a:ext cx="64611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00188" y="3368675"/>
            <a:ext cx="6477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03363" y="4900613"/>
            <a:ext cx="6477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AutoShape 9"/>
          <p:cNvSpPr>
            <a:spLocks noChangeArrowheads="1"/>
          </p:cNvSpPr>
          <p:nvPr/>
        </p:nvSpPr>
        <p:spPr bwMode="gray">
          <a:xfrm>
            <a:off x="1914525" y="15240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gray">
          <a:xfrm>
            <a:off x="1914525" y="31242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gray">
          <a:xfrm>
            <a:off x="1914525" y="4648200"/>
            <a:ext cx="5554663" cy="43815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gray">
          <a:xfrm>
            <a:off x="1639094" y="1889438"/>
            <a:ext cx="5999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r-HR" sz="1200" b="1" dirty="0">
                <a:solidFill>
                  <a:srgbClr val="FEFF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Visoko likvidna imovina koja se čuva za stresna razdoblja kao mjera predostrožnosti, a kako bi se osiguralo da je uvijek dostupno dovoljno sredstava za pokrivanje bilo kakvog dnevnog neto gotovinskog manjka središnje države (novčana sredstva, kreditne linije, ugovori o povratnoj kupnji, dodjele međunarodnih financijskih institucija itd.)*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gray">
          <a:xfrm>
            <a:off x="1805781" y="3525159"/>
            <a:ext cx="5772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hr-HR" sz="1200" b="1" dirty="0">
                <a:solidFill>
                  <a:srgbClr val="FEFF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-  Minimalna visina gotovinskog salda koja osigurava ispunjavanje svakodnevnih potreba za gotovinom, u svako doba, u svim okolnostima, uzimajući u obzir dostupnost drugih izvora likvidnosti**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gray">
          <a:xfrm>
            <a:off x="1824038" y="5094635"/>
            <a:ext cx="6081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hr-HR" sz="1200" b="1" dirty="0">
                <a:solidFill>
                  <a:srgbClr val="FEFFFF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Skup usklađenih pravila, postupaka i metodologija za prepoznavanje, utvrđivanje, usmjeravanje, praćenje, izvještavanje i ulaganje zaštitnog sloja likvidnosti/gotovinske rezerve.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2281238" y="1512888"/>
            <a:ext cx="4822825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r-HR" b="1">
                <a:solidFill>
                  <a:schemeClr val="folHlin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Zaštitni sloj likvidnosti</a:t>
            </a: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2281238" y="3122613"/>
            <a:ext cx="4822825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r-HR" b="1" dirty="0">
                <a:solidFill>
                  <a:schemeClr val="accent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Gotovinska rezerva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2281238" y="4646613"/>
            <a:ext cx="482282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hr-HR" b="1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Politika zaštitnog sloja likvidnosti/gotovinske rezerve</a:t>
            </a:r>
          </a:p>
        </p:txBody>
      </p:sp>
      <p:sp>
        <p:nvSpPr>
          <p:cNvPr id="18" name="TextBox 4"/>
          <p:cNvSpPr txBox="1"/>
          <p:nvPr/>
        </p:nvSpPr>
        <p:spPr>
          <a:xfrm>
            <a:off x="5029200" y="6068120"/>
            <a:ext cx="395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i="1" dirty="0"/>
              <a:t>Izvori: * Bilješka o politici u pogledu rezultata Upitnika OECD-a o zaštitnom sloju likvidnosti, turska riznica, 2011.</a:t>
            </a:r>
          </a:p>
          <a:p>
            <a:r>
              <a:rPr lang="hr-HR" sz="800" i="1" dirty="0"/>
              <a:t>**Williams, M. „Usmjeravanje gotovinskog salda: gotovinska rezerva”, Sastanak PEMPAL-ove Zajednice prakse za riznicu, Ankara, 2016.</a:t>
            </a:r>
          </a:p>
          <a:p>
            <a:endParaRPr lang="tr-TR" sz="800" i="1" dirty="0"/>
          </a:p>
        </p:txBody>
      </p:sp>
    </p:spTree>
    <p:extLst>
      <p:ext uri="{BB962C8B-B14F-4D97-AF65-F5344CB8AC3E}">
        <p14:creationId xmlns:p14="http://schemas.microsoft.com/office/powerpoint/2010/main" val="11688741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295" y="139721"/>
            <a:ext cx="7391400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Ciljevi politike gotovinske rezerve</a:t>
            </a:r>
          </a:p>
        </p:txBody>
      </p:sp>
      <p:sp>
        <p:nvSpPr>
          <p:cNvPr id="58371" name="AutoShape 3"/>
          <p:cNvSpPr>
            <a:spLocks noChangeArrowheads="1"/>
          </p:cNvSpPr>
          <p:nvPr/>
        </p:nvSpPr>
        <p:spPr bwMode="gray">
          <a:xfrm>
            <a:off x="5078829" y="2261281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gray">
          <a:xfrm>
            <a:off x="5137445" y="2066925"/>
            <a:ext cx="2703513" cy="2611438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763883" y="1438275"/>
            <a:ext cx="2857500" cy="466725"/>
            <a:chOff x="752" y="1413"/>
            <a:chExt cx="1321" cy="294"/>
          </a:xfrm>
        </p:grpSpPr>
        <p:sp>
          <p:nvSpPr>
            <p:cNvPr id="5837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7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7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5048545" y="1438275"/>
            <a:ext cx="2857500" cy="466725"/>
            <a:chOff x="3623" y="1413"/>
            <a:chExt cx="1321" cy="294"/>
          </a:xfrm>
        </p:grpSpPr>
        <p:sp>
          <p:nvSpPr>
            <p:cNvPr id="58378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79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8381" name="AutoShape 13"/>
          <p:cNvSpPr>
            <a:spLocks noChangeArrowheads="1"/>
          </p:cNvSpPr>
          <p:nvPr/>
        </p:nvSpPr>
        <p:spPr bwMode="gray">
          <a:xfrm>
            <a:off x="763883" y="2273597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2" name="Text Box 18"/>
          <p:cNvSpPr txBox="1">
            <a:spLocks noChangeArrowheads="1"/>
          </p:cNvSpPr>
          <p:nvPr/>
        </p:nvSpPr>
        <p:spPr bwMode="white">
          <a:xfrm>
            <a:off x="1030583" y="1450975"/>
            <a:ext cx="223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400" b="1" i="0">
                <a:solidFill>
                  <a:srgbClr val="F8F8F8"/>
                </a:solidFill>
                <a:cs typeface="Arial" charset="0"/>
              </a:rPr>
              <a:t>Svrhe upravljanja novčanim sredstvima</a:t>
            </a:r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 bwMode="white">
          <a:xfrm>
            <a:off x="5369220" y="1450975"/>
            <a:ext cx="2238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400" b="1" i="0" dirty="0">
                <a:solidFill>
                  <a:srgbClr val="F8F8F8"/>
                </a:solidFill>
                <a:cs typeface="Arial" charset="0"/>
              </a:rPr>
              <a:t>Svrhe upravljanja dugom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blackGray">
          <a:xfrm rot="10806395" flipH="1" flipV="1">
            <a:off x="3695995" y="2546350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5332738" y="2333689"/>
            <a:ext cx="224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hr-HR" sz="1600" b="1" i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Rizik refinanciranja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5305720" y="3422650"/>
            <a:ext cx="2246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hr-HR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hr-H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Kratkotrajne v</a:t>
            </a:r>
            <a:r>
              <a:rPr lang="hr-HR" sz="1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olatilnosti aukcije obveznica</a:t>
            </a:r>
          </a:p>
        </p:txBody>
      </p:sp>
      <p:grpSp>
        <p:nvGrpSpPr>
          <p:cNvPr id="58389" name="Group 21"/>
          <p:cNvGrpSpPr>
            <a:grpSpLocks/>
          </p:cNvGrpSpPr>
          <p:nvPr/>
        </p:nvGrpSpPr>
        <p:grpSpPr bwMode="auto">
          <a:xfrm>
            <a:off x="5241767" y="2431256"/>
            <a:ext cx="168275" cy="168275"/>
            <a:chOff x="2928" y="2208"/>
            <a:chExt cx="262" cy="262"/>
          </a:xfrm>
        </p:grpSpPr>
        <p:sp>
          <p:nvSpPr>
            <p:cNvPr id="58390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5205708" y="3503613"/>
            <a:ext cx="168275" cy="168275"/>
            <a:chOff x="2928" y="2208"/>
            <a:chExt cx="262" cy="262"/>
          </a:xfrm>
        </p:grpSpPr>
        <p:sp>
          <p:nvSpPr>
            <p:cNvPr id="58393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2945" y="3228181"/>
            <a:ext cx="2698750" cy="1012825"/>
            <a:chOff x="840083" y="2228850"/>
            <a:chExt cx="2698750" cy="1012825"/>
          </a:xfrm>
        </p:grpSpPr>
        <p:sp>
          <p:nvSpPr>
            <p:cNvPr id="58396" name="AutoShape 28"/>
            <p:cNvSpPr>
              <a:spLocks noChangeArrowheads="1"/>
            </p:cNvSpPr>
            <p:nvPr/>
          </p:nvSpPr>
          <p:spPr bwMode="gray">
            <a:xfrm>
              <a:off x="840083" y="22288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8397" name="AutoShape 29"/>
            <p:cNvSpPr>
              <a:spLocks noChangeArrowheads="1"/>
            </p:cNvSpPr>
            <p:nvPr/>
          </p:nvSpPr>
          <p:spPr bwMode="gray">
            <a:xfrm>
              <a:off x="840083" y="2813050"/>
              <a:ext cx="2698750" cy="42862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C68AD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8398" name="AutoShape 30"/>
          <p:cNvSpPr>
            <a:spLocks noChangeArrowheads="1"/>
          </p:cNvSpPr>
          <p:nvPr/>
        </p:nvSpPr>
        <p:spPr bwMode="gray">
          <a:xfrm>
            <a:off x="849608" y="2599531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gray">
          <a:xfrm>
            <a:off x="916283" y="2297112"/>
            <a:ext cx="92044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hr-HR" sz="1400" b="1" dirty="0">
                <a:cs typeface="Arial" charset="0"/>
              </a:rPr>
              <a:t>K</a:t>
            </a:r>
            <a:r>
              <a:rPr lang="hr-HR" sz="1400" b="1" i="0" dirty="0">
                <a:cs typeface="Arial" charset="0"/>
              </a:rPr>
              <a:t>ontrola</a:t>
            </a: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gray">
          <a:xfrm>
            <a:off x="921792" y="3268312"/>
            <a:ext cx="2581156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050" b="1" i="0" dirty="0">
                <a:cs typeface="Arial" charset="0"/>
              </a:rPr>
              <a:t> </a:t>
            </a:r>
            <a:r>
              <a:rPr lang="hr-HR" sz="1050" b="1" dirty="0"/>
              <a:t>odstupanja temeljenih na prihodima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1050" b="1" i="0" dirty="0">
              <a:cs typeface="Arial" charset="0"/>
            </a:endParaRPr>
          </a:p>
        </p:txBody>
      </p:sp>
      <p:sp>
        <p:nvSpPr>
          <p:cNvPr id="58402" name="AutoShape 34"/>
          <p:cNvSpPr>
            <a:spLocks noChangeArrowheads="1"/>
          </p:cNvSpPr>
          <p:nvPr/>
        </p:nvSpPr>
        <p:spPr bwMode="blackGray">
          <a:xfrm rot="10793605" flipV="1">
            <a:off x="3664245" y="3152775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gray">
          <a:xfrm>
            <a:off x="957343" y="2634879"/>
            <a:ext cx="261001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 algn="l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050" b="1" i="0" dirty="0">
                <a:cs typeface="Arial" charset="0"/>
              </a:rPr>
              <a:t> </a:t>
            </a:r>
            <a:r>
              <a:rPr lang="hr-HR" sz="1050" b="1" dirty="0"/>
              <a:t>vremenske razlike između novčanih </a:t>
            </a:r>
          </a:p>
          <a:p>
            <a:pPr marL="0" lvl="2" algn="l">
              <a:lnSpc>
                <a:spcPct val="90000"/>
              </a:lnSpc>
            </a:pPr>
            <a:r>
              <a:rPr lang="hr-HR" sz="1050" b="1" dirty="0"/>
              <a:t>priljeva i odljeva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800" b="1" i="0" dirty="0">
              <a:cs typeface="Arial" charset="0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gray">
          <a:xfrm>
            <a:off x="905762" y="3875451"/>
            <a:ext cx="2613216" cy="38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lvl="2">
              <a:lnSpc>
                <a:spcPct val="90000"/>
              </a:lnSpc>
              <a:buFont typeface="Wingdings" pitchFamily="2" charset="2"/>
              <a:buChar char="§"/>
            </a:pPr>
            <a:r>
              <a:rPr lang="hr-HR" sz="1050" b="1" i="0" dirty="0">
                <a:cs typeface="Arial" charset="0"/>
              </a:rPr>
              <a:t> </a:t>
            </a:r>
            <a:r>
              <a:rPr lang="hr-HR" sz="1050" b="1" dirty="0"/>
              <a:t>odstupanja temeljenih na rashodima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tr-TR" sz="1050" b="1" i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660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779" y="-375368"/>
            <a:ext cx="7391400" cy="1143000"/>
          </a:xfrm>
        </p:spPr>
        <p:txBody>
          <a:bodyPr/>
          <a:lstStyle/>
          <a:p>
            <a:r>
              <a:rPr lang="hr-HR" sz="2800" dirty="0">
                <a:latin typeface="Calibri" panose="020F0502020204030204" pitchFamily="34" charset="0"/>
              </a:rPr>
              <a:t>Sastavnice gotovinske rezerve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2437347" y="357622"/>
            <a:ext cx="1185863" cy="6195578"/>
            <a:chOff x="2520239" y="1573923"/>
            <a:chExt cx="1185863" cy="4486275"/>
          </a:xfrm>
        </p:grpSpPr>
        <p:sp>
          <p:nvSpPr>
            <p:cNvPr id="71684" name="AutoShape 4"/>
            <p:cNvSpPr>
              <a:spLocks noChangeArrowheads="1"/>
            </p:cNvSpPr>
            <p:nvPr/>
          </p:nvSpPr>
          <p:spPr bwMode="gray">
            <a:xfrm rot="5400000">
              <a:off x="870033" y="3224129"/>
              <a:ext cx="4486275" cy="1185863"/>
            </a:xfrm>
            <a:prstGeom prst="notchedRightArrow">
              <a:avLst>
                <a:gd name="adj1" fmla="val 60194"/>
                <a:gd name="adj2" fmla="val 51573"/>
              </a:avLst>
            </a:prstGeom>
            <a:gradFill rotWithShape="1">
              <a:gsLst>
                <a:gs pos="0">
                  <a:srgbClr val="B2B2B2">
                    <a:gamma/>
                    <a:tint val="47451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ffectLst>
              <a:prstShdw prst="shdw17" dist="12700">
                <a:srgbClr val="B2B2B2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8CC65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gray">
            <a:xfrm rot="10800000">
              <a:off x="2533747" y="5454501"/>
              <a:ext cx="581556" cy="592205"/>
            </a:xfrm>
            <a:prstGeom prst="line">
              <a:avLst/>
            </a:prstGeom>
            <a:noFill/>
            <a:ln w="9525">
              <a:solidFill>
                <a:srgbClr val="F8F8F8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0" name="AutoShape 10"/>
          <p:cNvSpPr>
            <a:spLocks noChangeArrowheads="1"/>
          </p:cNvSpPr>
          <p:nvPr/>
        </p:nvSpPr>
        <p:spPr bwMode="gray">
          <a:xfrm>
            <a:off x="759116" y="789671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>
            <a:solidFill>
              <a:schemeClr val="accent1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gray">
          <a:xfrm>
            <a:off x="739425" y="2542704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 sz="1400" dirty="0"/>
          </a:p>
        </p:txBody>
      </p:sp>
      <p:sp>
        <p:nvSpPr>
          <p:cNvPr id="71692" name="AutoShape 12"/>
          <p:cNvSpPr>
            <a:spLocks noChangeArrowheads="1"/>
          </p:cNvSpPr>
          <p:nvPr/>
        </p:nvSpPr>
        <p:spPr bwMode="gray">
          <a:xfrm>
            <a:off x="672285" y="3973586"/>
            <a:ext cx="1512887" cy="481012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hlink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AutoShape 13"/>
          <p:cNvSpPr>
            <a:spLocks noChangeArrowheads="1"/>
          </p:cNvSpPr>
          <p:nvPr/>
        </p:nvSpPr>
        <p:spPr bwMode="gray">
          <a:xfrm>
            <a:off x="764826" y="5009991"/>
            <a:ext cx="1512887" cy="481013"/>
          </a:xfrm>
          <a:prstGeom prst="roundRect">
            <a:avLst>
              <a:gd name="adj" fmla="val 13273"/>
            </a:avLst>
          </a:prstGeom>
          <a:solidFill>
            <a:srgbClr val="FFFFFF"/>
          </a:solidFill>
          <a:ln w="25400" algn="ctr">
            <a:solidFill>
              <a:schemeClr val="folHlink"/>
            </a:solidFill>
            <a:round/>
            <a:headEnd/>
            <a:tailEnd/>
          </a:ln>
          <a:effectLst>
            <a:outerShdw dist="40161" dir="4293903" algn="ctr" rotWithShape="0">
              <a:srgbClr val="000000">
                <a:alpha val="3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gray">
          <a:xfrm>
            <a:off x="783277" y="808598"/>
            <a:ext cx="147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sz="1400" b="1" dirty="0">
                <a:solidFill>
                  <a:srgbClr val="000000"/>
                </a:solidFill>
                <a:latin typeface="Corbel" panose="020B0503020204020204" pitchFamily="34" charset="0"/>
              </a:rPr>
              <a:t>Široki spektar rizika</a:t>
            </a: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gray">
          <a:xfrm>
            <a:off x="698309" y="2592210"/>
            <a:ext cx="1554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Rizici riznice</a:t>
            </a: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gray">
          <a:xfrm>
            <a:off x="739425" y="3952623"/>
            <a:ext cx="14154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sz="1000" b="1" dirty="0">
                <a:solidFill>
                  <a:srgbClr val="000000"/>
                </a:solidFill>
                <a:latin typeface="Corbel" panose="020B0503020204020204" pitchFamily="34" charset="0"/>
              </a:rPr>
              <a:t>Rizici upravljanja novčanim sredstvima i dugom  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gray">
          <a:xfrm>
            <a:off x="835638" y="5060639"/>
            <a:ext cx="13906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sz="1100" b="1" dirty="0">
                <a:solidFill>
                  <a:srgbClr val="000000"/>
                </a:solidFill>
                <a:latin typeface="Corbel" panose="020B0503020204020204" pitchFamily="34" charset="0"/>
              </a:rPr>
              <a:t>Utjecaj na novčane tokove</a:t>
            </a:r>
          </a:p>
        </p:txBody>
      </p:sp>
      <p:grpSp>
        <p:nvGrpSpPr>
          <p:cNvPr id="11" name="Grup 10"/>
          <p:cNvGrpSpPr/>
          <p:nvPr/>
        </p:nvGrpSpPr>
        <p:grpSpPr>
          <a:xfrm>
            <a:off x="2693144" y="687520"/>
            <a:ext cx="614363" cy="604838"/>
            <a:chOff x="2816225" y="2384425"/>
            <a:chExt cx="614363" cy="604838"/>
          </a:xfrm>
        </p:grpSpPr>
        <p:pic>
          <p:nvPicPr>
            <p:cNvPr id="71700" name="Picture 2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16225" y="2384425"/>
              <a:ext cx="614363" cy="60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1" name="Picture 21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75954" y="2482392"/>
              <a:ext cx="516236" cy="50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02" name="Group 22"/>
            <p:cNvGrpSpPr>
              <a:grpSpLocks/>
            </p:cNvGrpSpPr>
            <p:nvPr/>
          </p:nvGrpSpPr>
          <p:grpSpPr bwMode="auto">
            <a:xfrm rot="10800000">
              <a:off x="2877377" y="2482392"/>
              <a:ext cx="511969" cy="506871"/>
              <a:chOff x="1687" y="1461"/>
              <a:chExt cx="380" cy="375"/>
            </a:xfrm>
          </p:grpSpPr>
          <p:sp>
            <p:nvSpPr>
              <p:cNvPr id="71703" name="Oval 23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1704" name="Picture 24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705" name="WordArt 25"/>
          <p:cNvSpPr>
            <a:spLocks noChangeArrowheads="1" noChangeShapeType="1" noTextEdit="1"/>
          </p:cNvSpPr>
          <p:nvPr/>
        </p:nvSpPr>
        <p:spPr bwMode="gray">
          <a:xfrm>
            <a:off x="2918999" y="875085"/>
            <a:ext cx="182562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4800" b="1" i="1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1.</a:t>
            </a:r>
          </a:p>
        </p:txBody>
      </p:sp>
      <p:grpSp>
        <p:nvGrpSpPr>
          <p:cNvPr id="12" name="Grup 11"/>
          <p:cNvGrpSpPr/>
          <p:nvPr/>
        </p:nvGrpSpPr>
        <p:grpSpPr>
          <a:xfrm>
            <a:off x="2701411" y="2400962"/>
            <a:ext cx="614363" cy="604838"/>
            <a:chOff x="2816225" y="3251200"/>
            <a:chExt cx="614363" cy="604838"/>
          </a:xfrm>
        </p:grpSpPr>
        <p:pic>
          <p:nvPicPr>
            <p:cNvPr id="71707" name="Picture 27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16225" y="3251200"/>
              <a:ext cx="614363" cy="60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8" name="Picture 28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75954" y="3349167"/>
              <a:ext cx="516236" cy="50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09" name="Group 29"/>
            <p:cNvGrpSpPr>
              <a:grpSpLocks/>
            </p:cNvGrpSpPr>
            <p:nvPr/>
          </p:nvGrpSpPr>
          <p:grpSpPr bwMode="auto">
            <a:xfrm rot="10800000">
              <a:off x="2877377" y="3349167"/>
              <a:ext cx="511969" cy="506871"/>
              <a:chOff x="1687" y="1461"/>
              <a:chExt cx="380" cy="375"/>
            </a:xfrm>
          </p:grpSpPr>
          <p:sp>
            <p:nvSpPr>
              <p:cNvPr id="71710" name="Oval 30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1711" name="Picture 31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Grup 12"/>
          <p:cNvGrpSpPr/>
          <p:nvPr/>
        </p:nvGrpSpPr>
        <p:grpSpPr>
          <a:xfrm>
            <a:off x="2685037" y="3849760"/>
            <a:ext cx="614363" cy="604838"/>
            <a:chOff x="2816225" y="4117975"/>
            <a:chExt cx="614363" cy="604838"/>
          </a:xfrm>
        </p:grpSpPr>
        <p:pic>
          <p:nvPicPr>
            <p:cNvPr id="71713" name="Picture 33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16225" y="4117975"/>
              <a:ext cx="614363" cy="60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4" name="Picture 34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75954" y="4215942"/>
              <a:ext cx="516236" cy="50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15" name="Group 35"/>
            <p:cNvGrpSpPr>
              <a:grpSpLocks/>
            </p:cNvGrpSpPr>
            <p:nvPr/>
          </p:nvGrpSpPr>
          <p:grpSpPr bwMode="auto">
            <a:xfrm rot="10800000">
              <a:off x="2877377" y="4215942"/>
              <a:ext cx="511969" cy="506871"/>
              <a:chOff x="1704" y="2763"/>
              <a:chExt cx="360" cy="357"/>
            </a:xfrm>
          </p:grpSpPr>
          <p:sp>
            <p:nvSpPr>
              <p:cNvPr id="71716" name="Oval 36"/>
              <p:cNvSpPr>
                <a:spLocks noChangeArrowheads="1"/>
              </p:cNvSpPr>
              <p:nvPr/>
            </p:nvSpPr>
            <p:spPr bwMode="gray">
              <a:xfrm>
                <a:off x="1704" y="2763"/>
                <a:ext cx="360" cy="35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1717" name="Picture 37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-1217854">
                <a:off x="1718" y="2783"/>
                <a:ext cx="246" cy="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Grup 13"/>
          <p:cNvGrpSpPr/>
          <p:nvPr/>
        </p:nvGrpSpPr>
        <p:grpSpPr>
          <a:xfrm>
            <a:off x="2685037" y="4853034"/>
            <a:ext cx="614363" cy="604838"/>
            <a:chOff x="2816225" y="4987925"/>
            <a:chExt cx="614363" cy="604838"/>
          </a:xfrm>
        </p:grpSpPr>
        <p:pic>
          <p:nvPicPr>
            <p:cNvPr id="71719" name="Picture 39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8000" contrast="-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16225" y="4987925"/>
              <a:ext cx="614363" cy="600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0" name="Picture 40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rot="10800000">
              <a:off x="2875954" y="5085892"/>
              <a:ext cx="516236" cy="50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721" name="Group 41"/>
            <p:cNvGrpSpPr>
              <a:grpSpLocks/>
            </p:cNvGrpSpPr>
            <p:nvPr/>
          </p:nvGrpSpPr>
          <p:grpSpPr bwMode="auto">
            <a:xfrm rot="10800000">
              <a:off x="2877377" y="5085892"/>
              <a:ext cx="513391" cy="506871"/>
              <a:chOff x="1687" y="1461"/>
              <a:chExt cx="380" cy="375"/>
            </a:xfrm>
          </p:grpSpPr>
          <p:sp>
            <p:nvSpPr>
              <p:cNvPr id="71722" name="Oval 42"/>
              <p:cNvSpPr>
                <a:spLocks noChangeArrowheads="1"/>
              </p:cNvSpPr>
              <p:nvPr/>
            </p:nvSpPr>
            <p:spPr bwMode="gray">
              <a:xfrm>
                <a:off x="1687" y="1461"/>
                <a:ext cx="380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folHlink">
                      <a:alpha val="8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1723" name="Picture 43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rot="-1217854">
                <a:off x="1702" y="1482"/>
                <a:ext cx="259" cy="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1728" name="WordArt 48"/>
          <p:cNvSpPr>
            <a:spLocks noChangeArrowheads="1" noChangeShapeType="1" noTextEdit="1"/>
          </p:cNvSpPr>
          <p:nvPr/>
        </p:nvSpPr>
        <p:spPr bwMode="gray">
          <a:xfrm>
            <a:off x="2894580" y="2574651"/>
            <a:ext cx="209550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4800" b="1" i="1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2.</a:t>
            </a:r>
          </a:p>
        </p:txBody>
      </p:sp>
      <p:sp>
        <p:nvSpPr>
          <p:cNvPr id="71729" name="WordArt 49"/>
          <p:cNvSpPr>
            <a:spLocks noChangeArrowheads="1" noChangeShapeType="1" noTextEdit="1"/>
          </p:cNvSpPr>
          <p:nvPr/>
        </p:nvSpPr>
        <p:spPr bwMode="gray">
          <a:xfrm>
            <a:off x="2894887" y="4057457"/>
            <a:ext cx="209550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4800" b="1" i="1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3.</a:t>
            </a:r>
          </a:p>
        </p:txBody>
      </p:sp>
      <p:sp>
        <p:nvSpPr>
          <p:cNvPr id="71730" name="WordArt 50"/>
          <p:cNvSpPr>
            <a:spLocks noChangeArrowheads="1" noChangeShapeType="1" noTextEdit="1"/>
          </p:cNvSpPr>
          <p:nvPr/>
        </p:nvSpPr>
        <p:spPr bwMode="gray">
          <a:xfrm>
            <a:off x="2876802" y="5070288"/>
            <a:ext cx="207963" cy="261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4800" b="1" i="1">
                <a:solidFill>
                  <a:srgbClr val="FFFFFF"/>
                </a:solidFill>
                <a:effectLst>
                  <a:prstShdw prst="shdw17" dist="17961" dir="2700000">
                    <a:srgbClr val="000000">
                      <a:alpha val="50000"/>
                    </a:srgbClr>
                  </a:prstShdw>
                </a:effectLst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3" name="Oval 3"/>
          <p:cNvSpPr>
            <a:spLocks noChangeArrowheads="1"/>
          </p:cNvSpPr>
          <p:nvPr/>
        </p:nvSpPr>
        <p:spPr bwMode="gray">
          <a:xfrm>
            <a:off x="4702800" y="247694"/>
            <a:ext cx="2906468" cy="1763187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24" name="Grup 123"/>
          <p:cNvGrpSpPr/>
          <p:nvPr/>
        </p:nvGrpSpPr>
        <p:grpSpPr>
          <a:xfrm>
            <a:off x="4874129" y="1167837"/>
            <a:ext cx="976214" cy="876761"/>
            <a:chOff x="1481138" y="2301875"/>
            <a:chExt cx="1044575" cy="1022350"/>
          </a:xfrm>
        </p:grpSpPr>
        <p:grpSp>
          <p:nvGrpSpPr>
            <p:cNvPr id="125" name="Group 8"/>
            <p:cNvGrpSpPr>
              <a:grpSpLocks/>
            </p:cNvGrpSpPr>
            <p:nvPr/>
          </p:nvGrpSpPr>
          <p:grpSpPr bwMode="auto">
            <a:xfrm>
              <a:off x="1481138" y="2301875"/>
              <a:ext cx="1044575" cy="1022350"/>
              <a:chOff x="480" y="1200"/>
              <a:chExt cx="1042" cy="1019"/>
            </a:xfrm>
          </p:grpSpPr>
          <p:pic>
            <p:nvPicPr>
              <p:cNvPr id="127" name="Picture 9" descr="circuler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26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5395" y="2311908"/>
              <a:ext cx="825034" cy="36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up 131"/>
          <p:cNvGrpSpPr/>
          <p:nvPr/>
        </p:nvGrpSpPr>
        <p:grpSpPr>
          <a:xfrm>
            <a:off x="4673756" y="91085"/>
            <a:ext cx="912423" cy="918190"/>
            <a:chOff x="620713" y="3673475"/>
            <a:chExt cx="1044575" cy="1022350"/>
          </a:xfrm>
        </p:grpSpPr>
        <p:grpSp>
          <p:nvGrpSpPr>
            <p:cNvPr id="133" name="Group 13"/>
            <p:cNvGrpSpPr>
              <a:grpSpLocks/>
            </p:cNvGrpSpPr>
            <p:nvPr/>
          </p:nvGrpSpPr>
          <p:grpSpPr bwMode="auto">
            <a:xfrm>
              <a:off x="620713" y="3673475"/>
              <a:ext cx="1044575" cy="1022350"/>
              <a:chOff x="480" y="1200"/>
              <a:chExt cx="1042" cy="1019"/>
            </a:xfrm>
          </p:grpSpPr>
          <p:pic>
            <p:nvPicPr>
              <p:cNvPr id="135" name="Picture 14" descr="circuler_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Oval 1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34" name="Picture 1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24970" y="3683508"/>
              <a:ext cx="825034" cy="36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Text Box 23"/>
          <p:cNvSpPr txBox="1">
            <a:spLocks noChangeArrowheads="1"/>
          </p:cNvSpPr>
          <p:nvPr/>
        </p:nvSpPr>
        <p:spPr bwMode="white">
          <a:xfrm>
            <a:off x="4854405" y="1293912"/>
            <a:ext cx="9534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1000" b="1" i="0" dirty="0">
                <a:solidFill>
                  <a:srgbClr val="F8F8F8"/>
                </a:solidFill>
                <a:cs typeface="Arial" panose="020B0604020202020204" pitchFamily="34" charset="0"/>
              </a:rPr>
              <a:t>Rizici financijskog </a:t>
            </a:r>
          </a:p>
          <a:p>
            <a:pPr algn="ctr">
              <a:spcBef>
                <a:spcPts val="0"/>
              </a:spcBef>
            </a:pPr>
            <a:r>
              <a:rPr lang="hr-HR" sz="1000" b="1" dirty="0">
                <a:solidFill>
                  <a:srgbClr val="F8F8F8"/>
                </a:solidFill>
                <a:cs typeface="Arial" panose="020B0604020202020204" pitchFamily="34" charset="0"/>
              </a:rPr>
              <a:t>sustava </a:t>
            </a:r>
          </a:p>
        </p:txBody>
      </p:sp>
      <p:sp>
        <p:nvSpPr>
          <p:cNvPr id="146" name="Text Box 23"/>
          <p:cNvSpPr txBox="1">
            <a:spLocks noChangeArrowheads="1"/>
          </p:cNvSpPr>
          <p:nvPr/>
        </p:nvSpPr>
        <p:spPr bwMode="white">
          <a:xfrm>
            <a:off x="4576621" y="164085"/>
            <a:ext cx="105965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1100" b="1" i="0" dirty="0">
                <a:solidFill>
                  <a:srgbClr val="F8F8F8"/>
                </a:solidFill>
                <a:cs typeface="Arial" panose="020B0604020202020204" pitchFamily="34" charset="0"/>
              </a:rPr>
              <a:t>Makro-</a:t>
            </a:r>
          </a:p>
          <a:p>
            <a:pPr algn="ctr">
              <a:spcBef>
                <a:spcPts val="0"/>
              </a:spcBef>
            </a:pPr>
            <a:r>
              <a:rPr lang="hr-HR" sz="1100" b="1" i="0" dirty="0">
                <a:solidFill>
                  <a:srgbClr val="F8F8F8"/>
                </a:solidFill>
                <a:cs typeface="Arial" panose="020B0604020202020204" pitchFamily="34" charset="0"/>
              </a:rPr>
              <a:t>ekonomski</a:t>
            </a:r>
          </a:p>
          <a:p>
            <a:pPr algn="ctr">
              <a:spcBef>
                <a:spcPts val="0"/>
              </a:spcBef>
            </a:pPr>
            <a:r>
              <a:rPr lang="hr-HR" sz="1100" b="1" dirty="0">
                <a:solidFill>
                  <a:srgbClr val="F8F8F8"/>
                </a:solidFill>
                <a:cs typeface="Arial" panose="020B0604020202020204" pitchFamily="34" charset="0"/>
              </a:rPr>
              <a:t>rizici</a:t>
            </a:r>
            <a:r>
              <a:rPr lang="hr-HR" sz="1100" b="1" i="0" dirty="0">
                <a:solidFill>
                  <a:srgbClr val="F8F8F8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47" name="Grup 146"/>
          <p:cNvGrpSpPr/>
          <p:nvPr/>
        </p:nvGrpSpPr>
        <p:grpSpPr>
          <a:xfrm>
            <a:off x="5965863" y="-17451"/>
            <a:ext cx="935378" cy="893472"/>
            <a:chOff x="1481138" y="2301875"/>
            <a:chExt cx="1044575" cy="1022350"/>
          </a:xfrm>
        </p:grpSpPr>
        <p:grpSp>
          <p:nvGrpSpPr>
            <p:cNvPr id="148" name="Group 8"/>
            <p:cNvGrpSpPr>
              <a:grpSpLocks/>
            </p:cNvGrpSpPr>
            <p:nvPr/>
          </p:nvGrpSpPr>
          <p:grpSpPr bwMode="auto">
            <a:xfrm>
              <a:off x="1481138" y="2301875"/>
              <a:ext cx="1044575" cy="1022350"/>
              <a:chOff x="480" y="1200"/>
              <a:chExt cx="1042" cy="1019"/>
            </a:xfrm>
          </p:grpSpPr>
          <p:pic>
            <p:nvPicPr>
              <p:cNvPr id="150" name="Picture 9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1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49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5395" y="2311908"/>
              <a:ext cx="825034" cy="36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2" name="Text Box 23"/>
          <p:cNvSpPr txBox="1">
            <a:spLocks noChangeArrowheads="1"/>
          </p:cNvSpPr>
          <p:nvPr/>
        </p:nvSpPr>
        <p:spPr bwMode="white">
          <a:xfrm>
            <a:off x="5947757" y="88561"/>
            <a:ext cx="95348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900" b="1" i="0" dirty="0">
                <a:solidFill>
                  <a:srgbClr val="F8F8F8"/>
                </a:solidFill>
                <a:cs typeface="Arial" panose="020B0604020202020204" pitchFamily="34" charset="0"/>
              </a:rPr>
              <a:t>Rizici upravljanja javnim financijama (PFM)</a:t>
            </a:r>
          </a:p>
        </p:txBody>
      </p:sp>
      <p:grpSp>
        <p:nvGrpSpPr>
          <p:cNvPr id="153" name="Grup 152"/>
          <p:cNvGrpSpPr/>
          <p:nvPr/>
        </p:nvGrpSpPr>
        <p:grpSpPr>
          <a:xfrm>
            <a:off x="7039494" y="484177"/>
            <a:ext cx="935378" cy="893472"/>
            <a:chOff x="1481138" y="2301875"/>
            <a:chExt cx="1044575" cy="1022350"/>
          </a:xfrm>
        </p:grpSpPr>
        <p:grpSp>
          <p:nvGrpSpPr>
            <p:cNvPr id="154" name="Group 8"/>
            <p:cNvGrpSpPr>
              <a:grpSpLocks/>
            </p:cNvGrpSpPr>
            <p:nvPr/>
          </p:nvGrpSpPr>
          <p:grpSpPr bwMode="auto">
            <a:xfrm>
              <a:off x="1481138" y="2301875"/>
              <a:ext cx="1044575" cy="1022350"/>
              <a:chOff x="480" y="1200"/>
              <a:chExt cx="1042" cy="1019"/>
            </a:xfrm>
          </p:grpSpPr>
          <p:pic>
            <p:nvPicPr>
              <p:cNvPr id="156" name="Picture 9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7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55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5395" y="2311908"/>
              <a:ext cx="825034" cy="36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8" name="Text Box 23"/>
          <p:cNvSpPr txBox="1">
            <a:spLocks noChangeArrowheads="1"/>
          </p:cNvSpPr>
          <p:nvPr/>
        </p:nvSpPr>
        <p:spPr bwMode="white">
          <a:xfrm>
            <a:off x="7053001" y="650315"/>
            <a:ext cx="953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1400" b="1" i="0">
                <a:solidFill>
                  <a:srgbClr val="F8F8F8"/>
                </a:solidFill>
                <a:cs typeface="Arial" panose="020B0604020202020204" pitchFamily="34" charset="0"/>
              </a:rPr>
              <a:t>Politički rizici</a:t>
            </a:r>
          </a:p>
        </p:txBody>
      </p:sp>
      <p:grpSp>
        <p:nvGrpSpPr>
          <p:cNvPr id="159" name="Grup 158"/>
          <p:cNvGrpSpPr/>
          <p:nvPr/>
        </p:nvGrpSpPr>
        <p:grpSpPr>
          <a:xfrm>
            <a:off x="6276918" y="1275345"/>
            <a:ext cx="935378" cy="893472"/>
            <a:chOff x="1481138" y="2301875"/>
            <a:chExt cx="1044575" cy="1022350"/>
          </a:xfrm>
        </p:grpSpPr>
        <p:grpSp>
          <p:nvGrpSpPr>
            <p:cNvPr id="160" name="Group 8"/>
            <p:cNvGrpSpPr>
              <a:grpSpLocks/>
            </p:cNvGrpSpPr>
            <p:nvPr/>
          </p:nvGrpSpPr>
          <p:grpSpPr bwMode="auto">
            <a:xfrm>
              <a:off x="1481138" y="2301875"/>
              <a:ext cx="1044575" cy="1022350"/>
              <a:chOff x="480" y="1200"/>
              <a:chExt cx="1042" cy="1019"/>
            </a:xfrm>
          </p:grpSpPr>
          <p:pic>
            <p:nvPicPr>
              <p:cNvPr id="162" name="Picture 9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3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61" name="Picture 11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585395" y="2311908"/>
              <a:ext cx="825034" cy="36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4" name="Text Box 23"/>
          <p:cNvSpPr txBox="1">
            <a:spLocks noChangeArrowheads="1"/>
          </p:cNvSpPr>
          <p:nvPr/>
        </p:nvSpPr>
        <p:spPr bwMode="white">
          <a:xfrm>
            <a:off x="6264181" y="1447394"/>
            <a:ext cx="953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hr-HR" sz="1400" b="1" i="0">
                <a:solidFill>
                  <a:srgbClr val="F8F8F8"/>
                </a:solidFill>
                <a:cs typeface="Arial" panose="020B0604020202020204" pitchFamily="34" charset="0"/>
              </a:rPr>
              <a:t>Ostali</a:t>
            </a:r>
          </a:p>
          <a:p>
            <a:pPr algn="ctr">
              <a:spcBef>
                <a:spcPts val="0"/>
              </a:spcBef>
            </a:pPr>
            <a:r>
              <a:rPr lang="hr-HR" sz="1400" b="1" i="0">
                <a:solidFill>
                  <a:srgbClr val="F8F8F8"/>
                </a:solidFill>
                <a:cs typeface="Arial" panose="020B0604020202020204" pitchFamily="34" charset="0"/>
              </a:rPr>
              <a:t>Rizici</a:t>
            </a:r>
          </a:p>
        </p:txBody>
      </p:sp>
      <p:sp>
        <p:nvSpPr>
          <p:cNvPr id="165" name="Freeform 18"/>
          <p:cNvSpPr>
            <a:spLocks/>
          </p:cNvSpPr>
          <p:nvPr/>
        </p:nvSpPr>
        <p:spPr bwMode="gray">
          <a:xfrm>
            <a:off x="6759724" y="942135"/>
            <a:ext cx="1927075" cy="1306896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9"/>
          <p:cNvSpPr>
            <a:spLocks/>
          </p:cNvSpPr>
          <p:nvPr/>
        </p:nvSpPr>
        <p:spPr bwMode="gray">
          <a:xfrm flipH="1">
            <a:off x="4065786" y="916545"/>
            <a:ext cx="1741488" cy="137676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8" name="AutoShape 4"/>
          <p:cNvSpPr>
            <a:spLocks noChangeArrowheads="1"/>
          </p:cNvSpPr>
          <p:nvPr/>
        </p:nvSpPr>
        <p:spPr bwMode="gray">
          <a:xfrm>
            <a:off x="3307388" y="2292408"/>
            <a:ext cx="1472038" cy="1289049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69" name="Rectangle 66"/>
          <p:cNvSpPr>
            <a:spLocks noChangeArrowheads="1"/>
          </p:cNvSpPr>
          <p:nvPr/>
        </p:nvSpPr>
        <p:spPr bwMode="gray">
          <a:xfrm>
            <a:off x="3341151" y="2761547"/>
            <a:ext cx="1438275" cy="7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9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Makroekonomski izgledi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9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Kamatne stope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9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Devizni tečajevi itd.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</a:pPr>
            <a:endParaRPr lang="en-US" altLang="tr-TR" sz="900" dirty="0">
              <a:solidFill>
                <a:srgbClr val="000000"/>
              </a:solidFill>
              <a:latin typeface="Corbel" pitchFamily="34" charset="0"/>
              <a:cs typeface="Arial" charset="0"/>
            </a:endParaRPr>
          </a:p>
        </p:txBody>
      </p:sp>
      <p:sp>
        <p:nvSpPr>
          <p:cNvPr id="170" name="Freeform 11"/>
          <p:cNvSpPr>
            <a:spLocks/>
          </p:cNvSpPr>
          <p:nvPr/>
        </p:nvSpPr>
        <p:spPr bwMode="invGray">
          <a:xfrm>
            <a:off x="3341152" y="2309870"/>
            <a:ext cx="1438274" cy="531812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5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71" name="Rectangle 949"/>
          <p:cNvSpPr>
            <a:spLocks noChangeArrowheads="1"/>
          </p:cNvSpPr>
          <p:nvPr/>
        </p:nvSpPr>
        <p:spPr bwMode="gray">
          <a:xfrm>
            <a:off x="3349455" y="2374371"/>
            <a:ext cx="1504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1600" b="1">
                <a:solidFill>
                  <a:srgbClr val="FFFFFF"/>
                </a:solidFill>
                <a:latin typeface="Corbel" pitchFamily="34" charset="0"/>
                <a:cs typeface="Arial" charset="0"/>
              </a:rPr>
              <a:t>Tržišni rizici</a:t>
            </a:r>
          </a:p>
        </p:txBody>
      </p:sp>
      <p:sp>
        <p:nvSpPr>
          <p:cNvPr id="172" name="AutoShape 13"/>
          <p:cNvSpPr>
            <a:spLocks noChangeArrowheads="1"/>
          </p:cNvSpPr>
          <p:nvPr/>
        </p:nvSpPr>
        <p:spPr bwMode="gray">
          <a:xfrm>
            <a:off x="4874518" y="2333844"/>
            <a:ext cx="1470130" cy="1248706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73" name="Rectangle 66"/>
          <p:cNvSpPr>
            <a:spLocks noChangeArrowheads="1"/>
          </p:cNvSpPr>
          <p:nvPr/>
        </p:nvSpPr>
        <p:spPr bwMode="gray">
          <a:xfrm>
            <a:off x="4929973" y="2811543"/>
            <a:ext cx="18645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7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Jamstva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7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Daljnje kreditiranje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7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</a:t>
            </a:r>
            <a:r>
              <a:rPr lang="hr-HR" sz="700" dirty="0">
                <a:latin typeface="Calibri" pitchFamily="34" charset="0"/>
                <a:cs typeface="Calibri" pitchFamily="34" charset="0"/>
              </a:rPr>
              <a:t>Preuzimanje duga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hr-HR" sz="700" dirty="0">
                <a:latin typeface="Calibri" pitchFamily="34" charset="0"/>
                <a:cs typeface="Calibri" pitchFamily="34" charset="0"/>
              </a:rPr>
              <a:t>(Projekti participativnog planiranja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</a:pPr>
            <a:r>
              <a:rPr lang="hr-HR" sz="700" dirty="0">
                <a:latin typeface="Calibri" pitchFamily="34" charset="0"/>
                <a:cs typeface="Calibri" pitchFamily="34" charset="0"/>
              </a:rPr>
              <a:t>proračuna - PPP Projekti)</a:t>
            </a:r>
          </a:p>
        </p:txBody>
      </p:sp>
      <p:sp>
        <p:nvSpPr>
          <p:cNvPr id="174" name="Freeform 15"/>
          <p:cNvSpPr>
            <a:spLocks/>
          </p:cNvSpPr>
          <p:nvPr/>
        </p:nvSpPr>
        <p:spPr bwMode="invGray">
          <a:xfrm>
            <a:off x="4879574" y="2345443"/>
            <a:ext cx="1471548" cy="547809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5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 sz="1600"/>
          </a:p>
        </p:txBody>
      </p:sp>
      <p:sp>
        <p:nvSpPr>
          <p:cNvPr id="175" name="Rectangle 949"/>
          <p:cNvSpPr>
            <a:spLocks noChangeArrowheads="1"/>
          </p:cNvSpPr>
          <p:nvPr/>
        </p:nvSpPr>
        <p:spPr bwMode="gray">
          <a:xfrm>
            <a:off x="4871257" y="2377808"/>
            <a:ext cx="1504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1600" b="1">
                <a:solidFill>
                  <a:srgbClr val="FFFFFF"/>
                </a:solidFill>
                <a:latin typeface="Corbel" pitchFamily="34" charset="0"/>
                <a:cs typeface="Arial" charset="0"/>
              </a:rPr>
              <a:t>Kreditni rizici</a:t>
            </a:r>
          </a:p>
        </p:txBody>
      </p:sp>
      <p:sp>
        <p:nvSpPr>
          <p:cNvPr id="176" name="AutoShape 17"/>
          <p:cNvSpPr>
            <a:spLocks noChangeArrowheads="1"/>
          </p:cNvSpPr>
          <p:nvPr/>
        </p:nvSpPr>
        <p:spPr bwMode="gray">
          <a:xfrm>
            <a:off x="6439743" y="2388884"/>
            <a:ext cx="1369582" cy="1174226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77" name="Rectangle 66"/>
          <p:cNvSpPr>
            <a:spLocks noChangeArrowheads="1"/>
          </p:cNvSpPr>
          <p:nvPr/>
        </p:nvSpPr>
        <p:spPr bwMode="gray">
          <a:xfrm>
            <a:off x="6524152" y="2834825"/>
            <a:ext cx="14382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Rizici vezani uz ljudske potencijale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IT rizici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Rizici dionika</a:t>
            </a:r>
          </a:p>
        </p:txBody>
      </p:sp>
      <p:sp>
        <p:nvSpPr>
          <p:cNvPr id="178" name="Freeform 19"/>
          <p:cNvSpPr>
            <a:spLocks/>
          </p:cNvSpPr>
          <p:nvPr/>
        </p:nvSpPr>
        <p:spPr bwMode="invGray">
          <a:xfrm>
            <a:off x="6446105" y="2404271"/>
            <a:ext cx="1381742" cy="459153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5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79" name="Rectangle 949"/>
          <p:cNvSpPr>
            <a:spLocks noChangeArrowheads="1"/>
          </p:cNvSpPr>
          <p:nvPr/>
        </p:nvSpPr>
        <p:spPr bwMode="gray">
          <a:xfrm>
            <a:off x="6450258" y="2360215"/>
            <a:ext cx="1335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1600" b="1">
                <a:solidFill>
                  <a:srgbClr val="FFFFFF"/>
                </a:solidFill>
                <a:latin typeface="Corbel" pitchFamily="34" charset="0"/>
                <a:cs typeface="Arial" charset="0"/>
              </a:rPr>
              <a:t>Operativni rizici</a:t>
            </a:r>
          </a:p>
        </p:txBody>
      </p:sp>
      <p:sp>
        <p:nvSpPr>
          <p:cNvPr id="180" name="AutoShape 21"/>
          <p:cNvSpPr>
            <a:spLocks noChangeArrowheads="1"/>
          </p:cNvSpPr>
          <p:nvPr/>
        </p:nvSpPr>
        <p:spPr bwMode="gray">
          <a:xfrm>
            <a:off x="7883972" y="2369468"/>
            <a:ext cx="1313321" cy="1213057"/>
          </a:xfrm>
          <a:prstGeom prst="roundRect">
            <a:avLst>
              <a:gd name="adj" fmla="val 18199"/>
            </a:avLst>
          </a:prstGeom>
          <a:solidFill>
            <a:srgbClr val="FFFFFF"/>
          </a:solidFill>
          <a:ln w="57150" algn="ctr">
            <a:solidFill>
              <a:srgbClr val="D9D9D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81" name="Rectangle 66"/>
          <p:cNvSpPr>
            <a:spLocks noChangeArrowheads="1"/>
          </p:cNvSpPr>
          <p:nvPr/>
        </p:nvSpPr>
        <p:spPr bwMode="gray">
          <a:xfrm>
            <a:off x="7836521" y="2879563"/>
            <a:ext cx="1622792" cy="52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Pogoršanje izgleda prihoda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Smanjenja poreza i olakšice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SzPct val="60000"/>
              <a:buFont typeface="Arial" charset="0"/>
              <a:buChar char="•"/>
            </a:pPr>
            <a:r>
              <a:rPr lang="hr-HR" sz="800" dirty="0">
                <a:solidFill>
                  <a:srgbClr val="000000"/>
                </a:solidFill>
                <a:latin typeface="Corbel" pitchFamily="34" charset="0"/>
                <a:cs typeface="Arial" charset="0"/>
              </a:rPr>
              <a:t> Dodatni rashodi</a:t>
            </a:r>
          </a:p>
        </p:txBody>
      </p:sp>
      <p:sp>
        <p:nvSpPr>
          <p:cNvPr id="182" name="Freeform 23"/>
          <p:cNvSpPr>
            <a:spLocks/>
          </p:cNvSpPr>
          <p:nvPr/>
        </p:nvSpPr>
        <p:spPr bwMode="invGray">
          <a:xfrm>
            <a:off x="7898911" y="2395396"/>
            <a:ext cx="1283442" cy="420518"/>
          </a:xfrm>
          <a:custGeom>
            <a:avLst/>
            <a:gdLst>
              <a:gd name="T0" fmla="*/ 1 w 985"/>
              <a:gd name="T1" fmla="*/ 142 h 335"/>
              <a:gd name="T2" fmla="*/ 0 w 985"/>
              <a:gd name="T3" fmla="*/ 335 h 335"/>
              <a:gd name="T4" fmla="*/ 984 w 985"/>
              <a:gd name="T5" fmla="*/ 335 h 335"/>
              <a:gd name="T6" fmla="*/ 985 w 985"/>
              <a:gd name="T7" fmla="*/ 160 h 335"/>
              <a:gd name="T8" fmla="*/ 831 w 985"/>
              <a:gd name="T9" fmla="*/ 4 h 335"/>
              <a:gd name="T10" fmla="*/ 151 w 985"/>
              <a:gd name="T11" fmla="*/ 0 h 335"/>
              <a:gd name="T12" fmla="*/ 1 w 985"/>
              <a:gd name="T13" fmla="*/ 142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5" h="335">
                <a:moveTo>
                  <a:pt x="1" y="142"/>
                </a:moveTo>
                <a:cubicBezTo>
                  <a:pt x="1" y="252"/>
                  <a:pt x="0" y="335"/>
                  <a:pt x="0" y="335"/>
                </a:cubicBezTo>
                <a:lnTo>
                  <a:pt x="984" y="335"/>
                </a:lnTo>
                <a:lnTo>
                  <a:pt x="985" y="160"/>
                </a:lnTo>
                <a:cubicBezTo>
                  <a:pt x="983" y="110"/>
                  <a:pt x="939" y="2"/>
                  <a:pt x="831" y="4"/>
                </a:cubicBezTo>
                <a:lnTo>
                  <a:pt x="151" y="0"/>
                </a:lnTo>
                <a:cubicBezTo>
                  <a:pt x="55" y="6"/>
                  <a:pt x="0" y="89"/>
                  <a:pt x="1" y="14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tr-TR"/>
          </a:p>
        </p:txBody>
      </p:sp>
      <p:sp>
        <p:nvSpPr>
          <p:cNvPr id="183" name="Rectangle 949"/>
          <p:cNvSpPr>
            <a:spLocks noChangeArrowheads="1"/>
          </p:cNvSpPr>
          <p:nvPr/>
        </p:nvSpPr>
        <p:spPr bwMode="gray">
          <a:xfrm>
            <a:off x="7796429" y="2293635"/>
            <a:ext cx="1504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1600" b="1">
                <a:solidFill>
                  <a:srgbClr val="FFFFFF"/>
                </a:solidFill>
                <a:latin typeface="Corbel" pitchFamily="34" charset="0"/>
                <a:cs typeface="Arial" charset="0"/>
              </a:rPr>
              <a:t>Proračunski rizici</a:t>
            </a:r>
          </a:p>
        </p:txBody>
      </p:sp>
      <p:sp>
        <p:nvSpPr>
          <p:cNvPr id="186" name="Freeform 18"/>
          <p:cNvSpPr>
            <a:spLocks/>
          </p:cNvSpPr>
          <p:nvPr/>
        </p:nvSpPr>
        <p:spPr bwMode="gray">
          <a:xfrm>
            <a:off x="6883112" y="3378835"/>
            <a:ext cx="2145144" cy="516904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/>
          <p:cNvSpPr>
            <a:spLocks/>
          </p:cNvSpPr>
          <p:nvPr/>
        </p:nvSpPr>
        <p:spPr bwMode="gray">
          <a:xfrm flipH="1">
            <a:off x="3764901" y="3286198"/>
            <a:ext cx="1741488" cy="646669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AutoShape 3"/>
          <p:cNvSpPr>
            <a:spLocks noChangeArrowheads="1"/>
          </p:cNvSpPr>
          <p:nvPr/>
        </p:nvSpPr>
        <p:spPr bwMode="gray">
          <a:xfrm>
            <a:off x="3600831" y="3973586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>
                <a:latin typeface="Calibri" panose="020F0502020204030204" pitchFamily="34" charset="0"/>
                <a:cs typeface="Calibri" panose="020F0502020204030204" pitchFamily="34" charset="0"/>
              </a:rPr>
              <a:t>Rizik likvidnosti</a:t>
            </a:r>
          </a:p>
        </p:txBody>
      </p:sp>
      <p:sp>
        <p:nvSpPr>
          <p:cNvPr id="189" name="Freeform 19"/>
          <p:cNvSpPr>
            <a:spLocks/>
          </p:cNvSpPr>
          <p:nvPr/>
        </p:nvSpPr>
        <p:spPr bwMode="gray">
          <a:xfrm flipH="1">
            <a:off x="6153271" y="3292993"/>
            <a:ext cx="1741488" cy="603850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AutoShape 3"/>
          <p:cNvSpPr>
            <a:spLocks noChangeArrowheads="1"/>
          </p:cNvSpPr>
          <p:nvPr/>
        </p:nvSpPr>
        <p:spPr bwMode="gray">
          <a:xfrm>
            <a:off x="6340393" y="3941795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>
                <a:latin typeface="Calibri" panose="020F0502020204030204" pitchFamily="34" charset="0"/>
                <a:cs typeface="Calibri" panose="020F0502020204030204" pitchFamily="34" charset="0"/>
              </a:rPr>
              <a:t>Rizik refinanciranja</a:t>
            </a:r>
          </a:p>
        </p:txBody>
      </p:sp>
      <p:sp>
        <p:nvSpPr>
          <p:cNvPr id="191" name="AutoShape 3"/>
          <p:cNvSpPr>
            <a:spLocks noChangeArrowheads="1"/>
          </p:cNvSpPr>
          <p:nvPr/>
        </p:nvSpPr>
        <p:spPr bwMode="gray">
          <a:xfrm>
            <a:off x="3574080" y="4933159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Utjecaj na operativne tokove</a:t>
            </a:r>
          </a:p>
        </p:txBody>
      </p:sp>
      <p:sp>
        <p:nvSpPr>
          <p:cNvPr id="192" name="Freeform 19"/>
          <p:cNvSpPr>
            <a:spLocks/>
          </p:cNvSpPr>
          <p:nvPr/>
        </p:nvSpPr>
        <p:spPr bwMode="gray">
          <a:xfrm flipH="1">
            <a:off x="6087811" y="4388276"/>
            <a:ext cx="1741488" cy="691511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AutoShape 3"/>
          <p:cNvSpPr>
            <a:spLocks noChangeArrowheads="1"/>
          </p:cNvSpPr>
          <p:nvPr/>
        </p:nvSpPr>
        <p:spPr bwMode="gray">
          <a:xfrm>
            <a:off x="6469687" y="4904325"/>
            <a:ext cx="2507147" cy="59386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Utjecaj na financijske tokove </a:t>
            </a:r>
          </a:p>
        </p:txBody>
      </p:sp>
      <p:sp>
        <p:nvSpPr>
          <p:cNvPr id="194" name="AutoShape 3"/>
          <p:cNvSpPr>
            <a:spLocks noChangeArrowheads="1"/>
          </p:cNvSpPr>
          <p:nvPr/>
        </p:nvSpPr>
        <p:spPr bwMode="gray">
          <a:xfrm>
            <a:off x="3956526" y="5761846"/>
            <a:ext cx="1549863" cy="54243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Rezerva za </a:t>
            </a:r>
          </a:p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Operativne     tokove</a:t>
            </a:r>
          </a:p>
        </p:txBody>
      </p:sp>
      <p:sp>
        <p:nvSpPr>
          <p:cNvPr id="195" name="AutoShape 3"/>
          <p:cNvSpPr>
            <a:spLocks noChangeArrowheads="1"/>
          </p:cNvSpPr>
          <p:nvPr/>
        </p:nvSpPr>
        <p:spPr bwMode="gray">
          <a:xfrm>
            <a:off x="7253390" y="5741740"/>
            <a:ext cx="1404588" cy="541534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Rezerva za </a:t>
            </a:r>
          </a:p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Financijske tokove </a:t>
            </a:r>
          </a:p>
        </p:txBody>
      </p:sp>
      <p:sp>
        <p:nvSpPr>
          <p:cNvPr id="197" name="AutoShape 16"/>
          <p:cNvSpPr>
            <a:spLocks noChangeArrowheads="1"/>
          </p:cNvSpPr>
          <p:nvPr/>
        </p:nvSpPr>
        <p:spPr bwMode="blackGray">
          <a:xfrm rot="5400000" flipH="1" flipV="1">
            <a:off x="4469840" y="5391067"/>
            <a:ext cx="76913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8" name="AutoShape 16"/>
          <p:cNvSpPr>
            <a:spLocks noChangeArrowheads="1"/>
          </p:cNvSpPr>
          <p:nvPr/>
        </p:nvSpPr>
        <p:spPr bwMode="blackGray">
          <a:xfrm rot="5400000" flipH="1" flipV="1">
            <a:off x="7487074" y="5369442"/>
            <a:ext cx="76913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" name="AutoShape 3"/>
          <p:cNvSpPr>
            <a:spLocks noChangeArrowheads="1"/>
          </p:cNvSpPr>
          <p:nvPr/>
        </p:nvSpPr>
        <p:spPr bwMode="gray">
          <a:xfrm>
            <a:off x="6059221" y="6281982"/>
            <a:ext cx="951302" cy="54243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Gotovinska </a:t>
            </a:r>
          </a:p>
          <a:p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rezerva</a:t>
            </a:r>
          </a:p>
        </p:txBody>
      </p:sp>
      <p:sp>
        <p:nvSpPr>
          <p:cNvPr id="21" name="Sağ Ayraç 20"/>
          <p:cNvSpPr/>
          <p:nvPr/>
        </p:nvSpPr>
        <p:spPr bwMode="auto">
          <a:xfrm rot="5400000">
            <a:off x="6217648" y="4651127"/>
            <a:ext cx="525189" cy="3222795"/>
          </a:xfrm>
          <a:prstGeom prst="rightBrace">
            <a:avLst/>
          </a:prstGeom>
          <a:noFill/>
          <a:ln w="222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105768" y="6311535"/>
            <a:ext cx="121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„Transakcijska rezerva”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7476295" y="6290525"/>
            <a:ext cx="121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/>
              <a:t>Sigurnosna rezerva</a:t>
            </a:r>
          </a:p>
        </p:txBody>
      </p:sp>
    </p:spTree>
    <p:extLst>
      <p:ext uri="{BB962C8B-B14F-4D97-AF65-F5344CB8AC3E}">
        <p14:creationId xmlns:p14="http://schemas.microsoft.com/office/powerpoint/2010/main" val="10546383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18252"/>
            <a:ext cx="6950569" cy="1362075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sastavnica rezerve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27584" y="2618252"/>
            <a:ext cx="826295" cy="854870"/>
            <a:chOff x="2146300" y="2165350"/>
            <a:chExt cx="550863" cy="569913"/>
          </a:xfrm>
        </p:grpSpPr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2146300" y="2165350"/>
              <a:ext cx="550863" cy="569913"/>
              <a:chOff x="480" y="1200"/>
              <a:chExt cx="1042" cy="1019"/>
            </a:xfrm>
          </p:grpSpPr>
          <p:pic>
            <p:nvPicPr>
              <p:cNvPr id="8" name="Picture 34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0800" algn="ctr">
                <a:solidFill>
                  <a:srgbClr val="5F5F5F">
                    <a:alpha val="20000"/>
                  </a:srgb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pic>
          <p:nvPicPr>
            <p:cNvPr id="6" name="Picture 36" descr="Pictur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3450" y="2171700"/>
              <a:ext cx="434975" cy="20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37"/>
            <p:cNvSpPr txBox="1">
              <a:spLocks noChangeArrowheads="1"/>
            </p:cNvSpPr>
            <p:nvPr/>
          </p:nvSpPr>
          <p:spPr bwMode="gray">
            <a:xfrm>
              <a:off x="2205038" y="2193925"/>
              <a:ext cx="434975" cy="47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sz="4000" b="1">
                  <a:solidFill>
                    <a:srgbClr val="FFFFFF"/>
                  </a:solidFill>
                </a:rPr>
                <a:t>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61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transakcijske rezerve - kumulativni neto operativni odljevi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7" y="2715824"/>
            <a:ext cx="8001000" cy="4114800"/>
          </a:xfrm>
          <a:prstGeom prst="rect">
            <a:avLst/>
          </a:prstGeom>
        </p:spPr>
      </p:pic>
      <p:sp>
        <p:nvSpPr>
          <p:cNvPr id="4" name="Oval 35"/>
          <p:cNvSpPr>
            <a:spLocks noChangeArrowheads="1"/>
          </p:cNvSpPr>
          <p:nvPr/>
        </p:nvSpPr>
        <p:spPr bwMode="gray"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614" y="1447800"/>
            <a:ext cx="802796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buNone/>
            </a:pPr>
            <a:r>
              <a:rPr lang="hr-HR" sz="1700" b="1">
                <a:latin typeface="Calibri" panose="020F0502020204030204" pitchFamily="34" charset="0"/>
              </a:rPr>
              <a:t>Profil neto tokova mogao bi poslužiti kao ulazna informacija za određivanje potrebne rezerve.  </a:t>
            </a:r>
          </a:p>
        </p:txBody>
      </p:sp>
      <p:sp>
        <p:nvSpPr>
          <p:cNvPr id="6" name="Oval 35"/>
          <p:cNvSpPr>
            <a:spLocks noChangeArrowheads="1"/>
          </p:cNvSpPr>
          <p:nvPr/>
        </p:nvSpPr>
        <p:spPr bwMode="gray">
          <a:xfrm>
            <a:off x="237053" y="1946969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2637" y="1838661"/>
            <a:ext cx="85613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r-HR" sz="1700" b="1">
                <a:latin typeface="Calibri" panose="020F0502020204030204" pitchFamily="34" charset="0"/>
              </a:rPr>
              <a:t>Vremenski okvir i mogućnost reakcije na nepovoljne uvjete koji utječu na tokove,  </a:t>
            </a:r>
          </a:p>
          <a:p>
            <a:pPr marL="0" indent="0" algn="l">
              <a:buNone/>
            </a:pPr>
            <a:r>
              <a:rPr lang="hr-HR" sz="1700" b="1">
                <a:latin typeface="Calibri" panose="020F0502020204030204" pitchFamily="34" charset="0"/>
              </a:rPr>
              <a:t>npr. kratkoročnim zaduživanjem, određuje trajanje neto odljeva koje treba uzeti u obzir.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33A4D-922B-47C0-9BAE-52367C13482B}"/>
              </a:ext>
            </a:extLst>
          </p:cNvPr>
          <p:cNvSpPr txBox="1"/>
          <p:nvPr/>
        </p:nvSpPr>
        <p:spPr>
          <a:xfrm>
            <a:off x="5257800" y="2843586"/>
            <a:ext cx="25908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Prosječni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kumulativni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neto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operativni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odljev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sz="1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razdoblja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u 60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milijardi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5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62" y="152400"/>
            <a:ext cx="8861738" cy="1143000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</a:rPr>
              <a:t>Određivanje transakcijske rezerve  - kumulativne greške u projekcijama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8" y="3399927"/>
            <a:ext cx="7696200" cy="3305673"/>
          </a:xfrm>
          <a:prstGeom prst="rect">
            <a:avLst/>
          </a:prstGeom>
        </p:spPr>
      </p:pic>
      <p:sp>
        <p:nvSpPr>
          <p:cNvPr id="4" name="Oval 35"/>
          <p:cNvSpPr>
            <a:spLocks noChangeArrowheads="1"/>
          </p:cNvSpPr>
          <p:nvPr/>
        </p:nvSpPr>
        <p:spPr bwMode="gray">
          <a:xfrm>
            <a:off x="228600" y="1447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25700" y="1295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hr-HR" sz="1600" b="1">
                <a:latin typeface="Calibri" panose="020F0502020204030204" pitchFamily="34" charset="0"/>
              </a:rPr>
              <a:t>Razina neto odljeva ne mora biti osobito zabrinjavajuća dok je god </a:t>
            </a:r>
          </a:p>
          <a:p>
            <a:pPr marL="0" indent="0" algn="l">
              <a:buNone/>
            </a:pPr>
            <a:r>
              <a:rPr lang="hr-HR" sz="1600" b="1">
                <a:latin typeface="Calibri" panose="020F0502020204030204" pitchFamily="34" charset="0"/>
              </a:rPr>
              <a:t>njezina projekcija izrađena dovoljno unaprijed te je moguće reagirati na očekivane odljeve, npr. prilagodbom izdavanja trezorskih zapisa.</a:t>
            </a:r>
          </a:p>
        </p:txBody>
      </p:sp>
      <p:sp>
        <p:nvSpPr>
          <p:cNvPr id="6" name="Oval 35"/>
          <p:cNvSpPr>
            <a:spLocks noChangeArrowheads="1"/>
          </p:cNvSpPr>
          <p:nvPr/>
        </p:nvSpPr>
        <p:spPr bwMode="gray">
          <a:xfrm>
            <a:off x="228600" y="20193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5700" y="2003303"/>
            <a:ext cx="8518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r-HR" sz="1600" b="1">
                <a:latin typeface="Calibri" panose="020F0502020204030204" pitchFamily="34" charset="0"/>
              </a:rPr>
              <a:t>Zatim, razina kumulativne greške u projekcijama u određenom razdoblju postaje značajna za </a:t>
            </a:r>
          </a:p>
          <a:p>
            <a:pPr marL="0" indent="0" algn="l">
              <a:buNone/>
            </a:pPr>
            <a:r>
              <a:rPr lang="hr-HR" sz="1600" b="1">
                <a:latin typeface="Calibri" panose="020F0502020204030204" pitchFamily="34" charset="0"/>
              </a:rPr>
              <a:t>određivanje rezerve.</a:t>
            </a:r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gray">
          <a:xfrm>
            <a:off x="226586" y="2590800"/>
            <a:ext cx="383014" cy="398939"/>
          </a:xfrm>
          <a:prstGeom prst="ellipse">
            <a:avLst/>
          </a:prstGeom>
          <a:gradFill rotWithShape="1">
            <a:gsLst>
              <a:gs pos="0">
                <a:schemeClr val="accent1">
                  <a:alpha val="55000"/>
                </a:schemeClr>
              </a:gs>
              <a:gs pos="50000">
                <a:schemeClr val="accent1">
                  <a:gamma/>
                  <a:shade val="46275"/>
                  <a:invGamma/>
                  <a:alpha val="89999"/>
                </a:schemeClr>
              </a:gs>
              <a:gs pos="100000">
                <a:schemeClr val="accent1">
                  <a:alpha val="55000"/>
                </a:schemeClr>
              </a:gs>
            </a:gsLst>
            <a:lin ang="5400000" scaled="1"/>
          </a:gradFill>
          <a:ln w="50800" algn="ctr">
            <a:solidFill>
              <a:srgbClr val="5F5F5F">
                <a:alpha val="2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>
              <a:latin typeface="Calibri" panose="020F050202020403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09601" y="2522764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hr-HR" sz="1600" b="1" dirty="0">
                <a:latin typeface="Calibri" panose="020F0502020204030204" pitchFamily="34" charset="0"/>
              </a:rPr>
              <a:t>Vjerojatno će ukazati na nižu razinu rezerve u usporedbi s onom koja se izračunava </a:t>
            </a:r>
          </a:p>
          <a:p>
            <a:pPr marL="0" indent="0" algn="l">
              <a:buNone/>
            </a:pPr>
            <a:r>
              <a:rPr lang="hr-HR" sz="1600" b="1" dirty="0">
                <a:latin typeface="Calibri" panose="020F0502020204030204" pitchFamily="34" charset="0"/>
              </a:rPr>
              <a:t>na temelju neto odljeva s obzirom na to da se očekuje da je </a:t>
            </a:r>
            <a:r>
              <a:rPr lang="hr-HR" sz="1600" b="1" dirty="0" err="1">
                <a:latin typeface="Calibri" panose="020F0502020204030204" pitchFamily="34" charset="0"/>
              </a:rPr>
              <a:t>volatilnost</a:t>
            </a:r>
            <a:r>
              <a:rPr lang="hr-HR" sz="1600" b="1" dirty="0">
                <a:latin typeface="Calibri" panose="020F0502020204030204" pitchFamily="34" charset="0"/>
              </a:rPr>
              <a:t> grešaka manja od volatilnosti samih tokova.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54977-7269-4773-BFC5-DC876B96C650}"/>
              </a:ext>
            </a:extLst>
          </p:cNvPr>
          <p:cNvSpPr txBox="1"/>
          <p:nvPr/>
        </p:nvSpPr>
        <p:spPr>
          <a:xfrm>
            <a:off x="3962400" y="3657600"/>
            <a:ext cx="2362200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42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odstupanja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endParaRPr lang="hr-H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6 dana</a:t>
            </a:r>
            <a:endParaRPr lang="hr-H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71727"/>
      </p:ext>
    </p:extLst>
  </p:cSld>
  <p:clrMapOvr>
    <a:masterClrMapping/>
  </p:clrMapOvr>
</p:sld>
</file>

<file path=ppt/theme/theme1.xml><?xml version="1.0" encoding="utf-8"?>
<a:theme xmlns:a="http://schemas.openxmlformats.org/drawingml/2006/main" name="873TGp_fall_light_ani">
  <a:themeElements>
    <a:clrScheme name="Custom 57">
      <a:dk1>
        <a:srgbClr val="000000"/>
      </a:dk1>
      <a:lt1>
        <a:srgbClr val="FFFFFF"/>
      </a:lt1>
      <a:dk2>
        <a:srgbClr val="1E598E"/>
      </a:dk2>
      <a:lt2>
        <a:srgbClr val="97BAC9"/>
      </a:lt2>
      <a:accent1>
        <a:srgbClr val="4C9ED0"/>
      </a:accent1>
      <a:accent2>
        <a:srgbClr val="A4B3BC"/>
      </a:accent2>
      <a:accent3>
        <a:srgbClr val="DCBD66"/>
      </a:accent3>
      <a:accent4>
        <a:srgbClr val="D57D7D"/>
      </a:accent4>
      <a:accent5>
        <a:srgbClr val="BA8FD5"/>
      </a:accent5>
      <a:accent6>
        <a:srgbClr val="9197CF"/>
      </a:accent6>
      <a:hlink>
        <a:srgbClr val="9AC832"/>
      </a:hlink>
      <a:folHlink>
        <a:srgbClr val="76B88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07C6A"/>
        </a:dk2>
        <a:lt2>
          <a:srgbClr val="B3CC94"/>
        </a:lt2>
        <a:accent1>
          <a:srgbClr val="61BBA3"/>
        </a:accent1>
        <a:accent2>
          <a:srgbClr val="ADC07E"/>
        </a:accent2>
        <a:accent3>
          <a:srgbClr val="FFFFFF"/>
        </a:accent3>
        <a:accent4>
          <a:srgbClr val="000000"/>
        </a:accent4>
        <a:accent5>
          <a:srgbClr val="B7DACE"/>
        </a:accent5>
        <a:accent6>
          <a:srgbClr val="9CAE72"/>
        </a:accent6>
        <a:hlink>
          <a:srgbClr val="9AC832"/>
        </a:hlink>
        <a:folHlink>
          <a:srgbClr val="76B8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D66B00"/>
        </a:dk2>
        <a:lt2>
          <a:srgbClr val="B9CF91"/>
        </a:lt2>
        <a:accent1>
          <a:srgbClr val="F1B305"/>
        </a:accent1>
        <a:accent2>
          <a:srgbClr val="9BBBA0"/>
        </a:accent2>
        <a:accent3>
          <a:srgbClr val="FFFFFF"/>
        </a:accent3>
        <a:accent4>
          <a:srgbClr val="000000"/>
        </a:accent4>
        <a:accent5>
          <a:srgbClr val="F7D6AA"/>
        </a:accent5>
        <a:accent6>
          <a:srgbClr val="8CA991"/>
        </a:accent6>
        <a:hlink>
          <a:srgbClr val="FE8206"/>
        </a:hlink>
        <a:folHlink>
          <a:srgbClr val="E07C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E598E"/>
        </a:dk2>
        <a:lt2>
          <a:srgbClr val="97BAC9"/>
        </a:lt2>
        <a:accent1>
          <a:srgbClr val="4C9ED0"/>
        </a:accent1>
        <a:accent2>
          <a:srgbClr val="A4B3BC"/>
        </a:accent2>
        <a:accent3>
          <a:srgbClr val="FFFFFF"/>
        </a:accent3>
        <a:accent4>
          <a:srgbClr val="000000"/>
        </a:accent4>
        <a:accent5>
          <a:srgbClr val="B2CCE4"/>
        </a:accent5>
        <a:accent6>
          <a:srgbClr val="94A2AA"/>
        </a:accent6>
        <a:hlink>
          <a:srgbClr val="9AC832"/>
        </a:hlink>
        <a:folHlink>
          <a:srgbClr val="76B8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9736B-F973-4DFF-BC4A-DE338793D25C}">
  <ds:schemaRefs>
    <ds:schemaRef ds:uri="http://schemas.microsoft.com/office/2006/metadata/properties"/>
    <ds:schemaRef ds:uri="http://www.w3.org/XML/1998/namespace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fddef6a8-5936-4909-96e0-2ad7a6b1720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73D1547-15A8-426D-B28A-4C5D546B5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9E0B4-7BCF-4297-BA61-DE3F10A0E9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7285</TotalTime>
  <Words>2944</Words>
  <Application>Microsoft Office PowerPoint</Application>
  <PresentationFormat>On-screen Show (4:3)</PresentationFormat>
  <Paragraphs>442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Candara</vt:lpstr>
      <vt:lpstr>Corbel</vt:lpstr>
      <vt:lpstr>Microsoft Sans Serif</vt:lpstr>
      <vt:lpstr>Times New Roman</vt:lpstr>
      <vt:lpstr>Wingdings</vt:lpstr>
      <vt:lpstr>873TGp_fall_light_ani</vt:lpstr>
      <vt:lpstr> PRAKSE U POGLEDU GOTOVINSKIH REZERVI  „slučaj Turske”</vt:lpstr>
      <vt:lpstr>Sadržaj</vt:lpstr>
      <vt:lpstr>Koncept gotovinske rezerve</vt:lpstr>
      <vt:lpstr>Politika gotovinske rezerve</vt:lpstr>
      <vt:lpstr>Ciljevi politike gotovinske rezerve</vt:lpstr>
      <vt:lpstr>Sastavnice gotovinske rezerve</vt:lpstr>
      <vt:lpstr>Određivanje sastavnica rezerve</vt:lpstr>
      <vt:lpstr>Određivanje transakcijske rezerve - kumulativni neto operativni odljevi</vt:lpstr>
      <vt:lpstr>Određivanje transakcijske rezerve  - kumulativne greške u projekcijama</vt:lpstr>
      <vt:lpstr>Određivanje transakcijske rezerve  - analiza scenarija I.</vt:lpstr>
      <vt:lpstr>Određivanje transakcijske rezerve  - analiza scenarija II.</vt:lpstr>
      <vt:lpstr>Određivanje transakcijske rezerve - usporedba metodologija</vt:lpstr>
      <vt:lpstr>Određivanje parametara sigurnosne rezerve (alternativa)</vt:lpstr>
      <vt:lpstr>Određivanje sigurnosne rezerve - Rizična razdoblja</vt:lpstr>
      <vt:lpstr>Određivanje sigurnosne rezerve - Primjer</vt:lpstr>
      <vt:lpstr>Određivanje sigurnosne rezerve - Statička rezerva u usporedbi s dinamičkom rezervom</vt:lpstr>
      <vt:lpstr>Ostali pristupi određivanju gotovinske rezerve </vt:lpstr>
      <vt:lpstr>Utvrđivanje rezerve i ciljnog raspona i upravljanje njima</vt:lpstr>
      <vt:lpstr>Određivanje ciljnog raspona</vt:lpstr>
      <vt:lpstr>Utvrđivanje politike rezerve i upravljanje njome </vt:lpstr>
      <vt:lpstr>Revidiranje politike gotovinskih rezervi</vt:lpstr>
      <vt:lpstr>Politika i praksa gotovinske rezerve u Turskoj</vt:lpstr>
      <vt:lpstr>Glavni parametri gotovinske rezerve</vt:lpstr>
      <vt:lpstr>Određivanje gotovinske rezerve</vt:lpstr>
      <vt:lpstr>Ostali pokazatelji</vt:lpstr>
      <vt:lpstr>Struktura rezerve i ciljeva (primjer)</vt:lpstr>
      <vt:lpstr>Utvrđivanje politike rezerve i upravljanje njome - I.  </vt:lpstr>
      <vt:lpstr>Utvrđivanje politike rezerve i upravljanje njome - II. </vt:lpstr>
      <vt:lpstr>Ulaganje rezerve</vt:lpstr>
      <vt:lpstr>odabrani primjeri zemalja</vt:lpstr>
      <vt:lpstr>Motivacija i svrhe održavanja zaštitnog sloja likvidnosti</vt:lpstr>
      <vt:lpstr>Modeli i metode upotrijebljeni u određivanju zaštitnog sloja likvidnosti</vt:lpstr>
      <vt:lpstr>Gotovinska rezerva - Primjeri država - I.</vt:lpstr>
      <vt:lpstr>Gotovinska rezerva - Primjeri država - II.</vt:lpstr>
      <vt:lpstr>PowerPoint Presentation</vt:lpstr>
    </vt:vector>
  </TitlesOfParts>
  <Company>Hazine Müsteşarlığı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ILYAS TUFAN</dc:creator>
  <cp:lastModifiedBy>Yelena Slizhevskaya</cp:lastModifiedBy>
  <cp:revision>458</cp:revision>
  <dcterms:created xsi:type="dcterms:W3CDTF">2015-04-21T11:05:28Z</dcterms:created>
  <dcterms:modified xsi:type="dcterms:W3CDTF">2019-12-12T07:35:41Z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