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57" r:id="rId6"/>
    <p:sldId id="258" r:id="rId7"/>
    <p:sldId id="275" r:id="rId8"/>
    <p:sldId id="272" r:id="rId9"/>
    <p:sldId id="276" r:id="rId10"/>
    <p:sldId id="269" r:id="rId11"/>
    <p:sldId id="285" r:id="rId12"/>
    <p:sldId id="286" r:id="rId13"/>
    <p:sldId id="289" r:id="rId14"/>
    <p:sldId id="287" r:id="rId15"/>
    <p:sldId id="288" r:id="rId16"/>
    <p:sldId id="278" r:id="rId17"/>
    <p:sldId id="279" r:id="rId18"/>
    <p:sldId id="281" r:id="rId19"/>
    <p:sldId id="280" r:id="rId20"/>
    <p:sldId id="294" r:id="rId21"/>
    <p:sldId id="270" r:id="rId22"/>
    <p:sldId id="293" r:id="rId23"/>
    <p:sldId id="292" r:id="rId24"/>
    <p:sldId id="277" r:id="rId25"/>
    <p:sldId id="271" r:id="rId26"/>
    <p:sldId id="261" r:id="rId27"/>
    <p:sldId id="262" r:id="rId28"/>
    <p:sldId id="264" r:id="rId29"/>
    <p:sldId id="290" r:id="rId30"/>
    <p:sldId id="282" r:id="rId31"/>
    <p:sldId id="284" r:id="rId32"/>
    <p:sldId id="283" r:id="rId33"/>
    <p:sldId id="259" r:id="rId34"/>
    <p:sldId id="265" r:id="rId35"/>
    <p:sldId id="266" r:id="rId36"/>
    <p:sldId id="267" r:id="rId37"/>
    <p:sldId id="273" r:id="rId38"/>
    <p:sldId id="268" r:id="rId3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76B886"/>
    <a:srgbClr val="C0C0C0"/>
    <a:srgbClr val="00CC66"/>
    <a:srgbClr val="B2B2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031D6-E766-442D-BFBD-45ECF6F11D0A}" v="3" dt="2019-11-18T12:39:46.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43" autoAdjust="0"/>
  </p:normalViewPr>
  <p:slideViewPr>
    <p:cSldViewPr>
      <p:cViewPr varScale="1">
        <p:scale>
          <a:sx n="82" d="100"/>
          <a:sy n="82" d="100"/>
        </p:scale>
        <p:origin x="150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3263B3AD-2494-4800-BD9C-F36E089E09CD}"/>
    <pc:docChg chg="modSld">
      <pc:chgData name="Yelena Slizhevskaya" userId="c31c118f-cc09-4814-95e2-f268a72c0a23" providerId="ADAL" clId="{3263B3AD-2494-4800-BD9C-F36E089E09CD}" dt="2019-11-18T12:40:50.110" v="125" actId="6549"/>
      <pc:docMkLst>
        <pc:docMk/>
      </pc:docMkLst>
      <pc:sldChg chg="delSp modSp">
        <pc:chgData name="Yelena Slizhevskaya" userId="c31c118f-cc09-4814-95e2-f268a72c0a23" providerId="ADAL" clId="{3263B3AD-2494-4800-BD9C-F36E089E09CD}" dt="2019-11-18T12:40:50.110" v="125" actId="6549"/>
        <pc:sldMkLst>
          <pc:docMk/>
          <pc:sldMk cId="0" sldId="256"/>
        </pc:sldMkLst>
        <pc:spChg chg="mod">
          <ac:chgData name="Yelena Slizhevskaya" userId="c31c118f-cc09-4814-95e2-f268a72c0a23" providerId="ADAL" clId="{3263B3AD-2494-4800-BD9C-F36E089E09CD}" dt="2019-11-18T12:40:50.110" v="125" actId="6549"/>
          <ac:spMkLst>
            <pc:docMk/>
            <pc:sldMk cId="0" sldId="256"/>
            <ac:spMk id="7" creationId="{00000000-0000-0000-0000-000000000000}"/>
          </ac:spMkLst>
        </pc:spChg>
        <pc:picChg chg="del">
          <ac:chgData name="Yelena Slizhevskaya" userId="c31c118f-cc09-4814-95e2-f268a72c0a23" providerId="ADAL" clId="{3263B3AD-2494-4800-BD9C-F36E089E09CD}" dt="2019-11-18T12:39:42.249" v="0"/>
          <ac:picMkLst>
            <pc:docMk/>
            <pc:sldMk cId="0" sldId="256"/>
            <ac:picMk id="3" creationId="{8F5B15DE-14E9-473C-9DE4-77D419017EDE}"/>
          </ac:picMkLst>
        </pc:picChg>
        <pc:picChg chg="del">
          <ac:chgData name="Yelena Slizhevskaya" userId="c31c118f-cc09-4814-95e2-f268a72c0a23" providerId="ADAL" clId="{3263B3AD-2494-4800-BD9C-F36E089E09CD}" dt="2019-11-18T12:39:46.128" v="2"/>
          <ac:picMkLst>
            <pc:docMk/>
            <pc:sldMk cId="0" sldId="256"/>
            <ac:picMk id="5" creationId="{9EF4F630-61B3-4B8B-80BF-417DAEAE8CEE}"/>
          </ac:picMkLst>
        </pc:picChg>
        <pc:picChg chg="del">
          <ac:chgData name="Yelena Slizhevskaya" userId="c31c118f-cc09-4814-95e2-f268a72c0a23" providerId="ADAL" clId="{3263B3AD-2494-4800-BD9C-F36E089E09CD}" dt="2019-11-18T12:39:44.093" v="1"/>
          <ac:picMkLst>
            <pc:docMk/>
            <pc:sldMk cId="0" sldId="256"/>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235874-7C41-42B8-981B-1F3BA82ED97B}" type="datetimeFigureOut">
              <a:rPr lang="tr-TR" smtClean="0"/>
              <a:pPr/>
              <a:t>18.11.2019</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869A1-C784-4D13-9720-7781CBEE7169}" type="slidenum">
              <a:rPr lang="tr-TR" smtClean="0"/>
              <a:pPr/>
              <a:t>‹#›</a:t>
            </a:fld>
            <a:endParaRPr lang="tr-TR"/>
          </a:p>
        </p:txBody>
      </p:sp>
    </p:spTree>
    <p:extLst>
      <p:ext uri="{BB962C8B-B14F-4D97-AF65-F5344CB8AC3E}">
        <p14:creationId xmlns:p14="http://schemas.microsoft.com/office/powerpoint/2010/main" val="141021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A054160-BEF0-4E6A-952C-DD126354697D}" type="slidenum">
              <a:rPr lang="en-US"/>
              <a:pPr>
                <a:defRPr/>
              </a:pPr>
              <a:t>‹#›</a:t>
            </a:fld>
            <a:endParaRPr lang="en-US"/>
          </a:p>
        </p:txBody>
      </p:sp>
    </p:spTree>
    <p:extLst>
      <p:ext uri="{BB962C8B-B14F-4D97-AF65-F5344CB8AC3E}">
        <p14:creationId xmlns:p14="http://schemas.microsoft.com/office/powerpoint/2010/main" val="174718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4588" y="685800"/>
            <a:ext cx="4572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Content Layouts</a:t>
            </a:r>
          </a:p>
        </p:txBody>
      </p:sp>
    </p:spTree>
    <p:extLst>
      <p:ext uri="{BB962C8B-B14F-4D97-AF65-F5344CB8AC3E}">
        <p14:creationId xmlns:p14="http://schemas.microsoft.com/office/powerpoint/2010/main" val="339917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A054160-BEF0-4E6A-952C-DD126354697D}" type="slidenum">
              <a:rPr lang="en-US" smtClean="0"/>
              <a:pPr>
                <a:defRPr/>
              </a:pPr>
              <a:t>6</a:t>
            </a:fld>
            <a:endParaRPr lang="en-US"/>
          </a:p>
        </p:txBody>
      </p:sp>
    </p:spTree>
    <p:extLst>
      <p:ext uri="{BB962C8B-B14F-4D97-AF65-F5344CB8AC3E}">
        <p14:creationId xmlns:p14="http://schemas.microsoft.com/office/powerpoint/2010/main" val="264952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7A054160-BEF0-4E6A-952C-DD126354697D}" type="slidenum">
              <a:rPr lang="en-US" smtClean="0"/>
              <a:pPr>
                <a:defRPr/>
              </a:pPr>
              <a:t>13</a:t>
            </a:fld>
            <a:endParaRPr lang="en-US"/>
          </a:p>
        </p:txBody>
      </p:sp>
    </p:spTree>
    <p:extLst>
      <p:ext uri="{BB962C8B-B14F-4D97-AF65-F5344CB8AC3E}">
        <p14:creationId xmlns:p14="http://schemas.microsoft.com/office/powerpoint/2010/main" val="63638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4588" y="685800"/>
            <a:ext cx="4572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Content Layouts</a:t>
            </a:r>
          </a:p>
        </p:txBody>
      </p:sp>
    </p:spTree>
    <p:extLst>
      <p:ext uri="{BB962C8B-B14F-4D97-AF65-F5344CB8AC3E}">
        <p14:creationId xmlns:p14="http://schemas.microsoft.com/office/powerpoint/2010/main" val="32462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054160-BEF0-4E6A-952C-DD126354697D}" type="slidenum">
              <a:rPr lang="en-US" smtClean="0"/>
              <a:pPr>
                <a:defRPr/>
              </a:pPr>
              <a:t>34</a:t>
            </a:fld>
            <a:endParaRPr lang="en-US"/>
          </a:p>
        </p:txBody>
      </p:sp>
    </p:spTree>
    <p:extLst>
      <p:ext uri="{BB962C8B-B14F-4D97-AF65-F5344CB8AC3E}">
        <p14:creationId xmlns:p14="http://schemas.microsoft.com/office/powerpoint/2010/main" val="120091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9177" name="Group 25"/>
          <p:cNvGrpSpPr>
            <a:grpSpLocks/>
          </p:cNvGrpSpPr>
          <p:nvPr userDrawn="1"/>
        </p:nvGrpSpPr>
        <p:grpSpPr bwMode="auto">
          <a:xfrm>
            <a:off x="0" y="1447800"/>
            <a:ext cx="9144000" cy="5410200"/>
            <a:chOff x="0" y="1152"/>
            <a:chExt cx="5760" cy="3168"/>
          </a:xfrm>
        </p:grpSpPr>
        <p:sp>
          <p:nvSpPr>
            <p:cNvPr id="49178" name="Freeform 26"/>
            <p:cNvSpPr>
              <a:spLocks/>
            </p:cNvSpPr>
            <p:nvPr userDrawn="1"/>
          </p:nvSpPr>
          <p:spPr bwMode="gray">
            <a:xfrm>
              <a:off x="0" y="1280"/>
              <a:ext cx="5760" cy="3040"/>
            </a:xfrm>
            <a:custGeom>
              <a:avLst/>
              <a:gdLst>
                <a:gd name="T0" fmla="*/ 5760 w 5760"/>
                <a:gd name="T1" fmla="*/ 0 h 3040"/>
                <a:gd name="T2" fmla="*/ 0 w 5760"/>
                <a:gd name="T3" fmla="*/ 677 h 3040"/>
                <a:gd name="T4" fmla="*/ 0 w 5760"/>
                <a:gd name="T5" fmla="*/ 782 h 3040"/>
                <a:gd name="T6" fmla="*/ 0 w 5760"/>
                <a:gd name="T7" fmla="*/ 3040 h 3040"/>
                <a:gd name="T8" fmla="*/ 2264 w 5760"/>
                <a:gd name="T9" fmla="*/ 3040 h 3040"/>
                <a:gd name="T10" fmla="*/ 5760 w 5760"/>
                <a:gd name="T11" fmla="*/ 448 h 3040"/>
                <a:gd name="T12" fmla="*/ 5760 w 5760"/>
                <a:gd name="T13" fmla="*/ 0 h 3040"/>
              </a:gdLst>
              <a:ahLst/>
              <a:cxnLst>
                <a:cxn ang="0">
                  <a:pos x="T0" y="T1"/>
                </a:cxn>
                <a:cxn ang="0">
                  <a:pos x="T2" y="T3"/>
                </a:cxn>
                <a:cxn ang="0">
                  <a:pos x="T4" y="T5"/>
                </a:cxn>
                <a:cxn ang="0">
                  <a:pos x="T6" y="T7"/>
                </a:cxn>
                <a:cxn ang="0">
                  <a:pos x="T8" y="T9"/>
                </a:cxn>
                <a:cxn ang="0">
                  <a:pos x="T10" y="T11"/>
                </a:cxn>
                <a:cxn ang="0">
                  <a:pos x="T12" y="T13"/>
                </a:cxn>
              </a:cxnLst>
              <a:rect l="0" t="0" r="r" b="b"/>
              <a:pathLst>
                <a:path w="5760" h="3040">
                  <a:moveTo>
                    <a:pt x="5760" y="0"/>
                  </a:moveTo>
                  <a:lnTo>
                    <a:pt x="0" y="677"/>
                  </a:lnTo>
                  <a:lnTo>
                    <a:pt x="0" y="782"/>
                  </a:lnTo>
                  <a:lnTo>
                    <a:pt x="0" y="3040"/>
                  </a:lnTo>
                  <a:lnTo>
                    <a:pt x="2264" y="3040"/>
                  </a:lnTo>
                  <a:lnTo>
                    <a:pt x="5760" y="448"/>
                  </a:lnTo>
                  <a:lnTo>
                    <a:pt x="5760" y="0"/>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9" name="Freeform 27"/>
            <p:cNvSpPr>
              <a:spLocks/>
            </p:cNvSpPr>
            <p:nvPr userDrawn="1"/>
          </p:nvSpPr>
          <p:spPr bwMode="gray">
            <a:xfrm>
              <a:off x="4016" y="1936"/>
              <a:ext cx="1744" cy="2384"/>
            </a:xfrm>
            <a:custGeom>
              <a:avLst/>
              <a:gdLst>
                <a:gd name="T0" fmla="*/ 1744 w 1744"/>
                <a:gd name="T1" fmla="*/ 0 h 2384"/>
                <a:gd name="T2" fmla="*/ 0 w 1744"/>
                <a:gd name="T3" fmla="*/ 2384 h 2384"/>
                <a:gd name="T4" fmla="*/ 1744 w 1744"/>
                <a:gd name="T5" fmla="*/ 2384 h 2384"/>
                <a:gd name="T6" fmla="*/ 1744 w 1744"/>
                <a:gd name="T7" fmla="*/ 0 h 2384"/>
              </a:gdLst>
              <a:ahLst/>
              <a:cxnLst>
                <a:cxn ang="0">
                  <a:pos x="T0" y="T1"/>
                </a:cxn>
                <a:cxn ang="0">
                  <a:pos x="T2" y="T3"/>
                </a:cxn>
                <a:cxn ang="0">
                  <a:pos x="T4" y="T5"/>
                </a:cxn>
                <a:cxn ang="0">
                  <a:pos x="T6" y="T7"/>
                </a:cxn>
              </a:cxnLst>
              <a:rect l="0" t="0" r="r" b="b"/>
              <a:pathLst>
                <a:path w="1744" h="2384">
                  <a:moveTo>
                    <a:pt x="1744" y="0"/>
                  </a:moveTo>
                  <a:lnTo>
                    <a:pt x="0" y="2384"/>
                  </a:lnTo>
                  <a:lnTo>
                    <a:pt x="1744" y="2384"/>
                  </a:lnTo>
                  <a:lnTo>
                    <a:pt x="1744" y="0"/>
                  </a:lnTo>
                  <a:close/>
                </a:path>
              </a:pathLst>
            </a:custGeom>
            <a:solidFill>
              <a:schemeClr val="bg2">
                <a:alpha val="2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49180" name="Group 28"/>
            <p:cNvGrpSpPr>
              <a:grpSpLocks/>
            </p:cNvGrpSpPr>
            <p:nvPr userDrawn="1"/>
          </p:nvGrpSpPr>
          <p:grpSpPr bwMode="auto">
            <a:xfrm flipH="1">
              <a:off x="0" y="1152"/>
              <a:ext cx="5760" cy="268"/>
              <a:chOff x="0" y="1216"/>
              <a:chExt cx="5760" cy="911"/>
            </a:xfrm>
          </p:grpSpPr>
          <p:sp>
            <p:nvSpPr>
              <p:cNvPr id="49181" name="Freeform 29"/>
              <p:cNvSpPr>
                <a:spLocks/>
              </p:cNvSpPr>
              <p:nvPr userDrawn="1"/>
            </p:nvSpPr>
            <p:spPr bwMode="gray">
              <a:xfrm>
                <a:off x="0" y="1226"/>
                <a:ext cx="5760" cy="395"/>
              </a:xfrm>
              <a:custGeom>
                <a:avLst/>
                <a:gdLst>
                  <a:gd name="T0" fmla="*/ 5754 w 5760"/>
                  <a:gd name="T1" fmla="*/ 159 h 395"/>
                  <a:gd name="T2" fmla="*/ 5760 w 5760"/>
                  <a:gd name="T3" fmla="*/ 395 h 395"/>
                  <a:gd name="T4" fmla="*/ 0 w 5760"/>
                  <a:gd name="T5" fmla="*/ 0 h 395"/>
                  <a:gd name="T6" fmla="*/ 5754 w 5760"/>
                  <a:gd name="T7" fmla="*/ 159 h 395"/>
                </a:gdLst>
                <a:ahLst/>
                <a:cxnLst>
                  <a:cxn ang="0">
                    <a:pos x="T0" y="T1"/>
                  </a:cxn>
                  <a:cxn ang="0">
                    <a:pos x="T2" y="T3"/>
                  </a:cxn>
                  <a:cxn ang="0">
                    <a:pos x="T4" y="T5"/>
                  </a:cxn>
                  <a:cxn ang="0">
                    <a:pos x="T6" y="T7"/>
                  </a:cxn>
                </a:cxnLst>
                <a:rect l="0" t="0" r="r" b="b"/>
                <a:pathLst>
                  <a:path w="5760" h="395">
                    <a:moveTo>
                      <a:pt x="5754" y="159"/>
                    </a:moveTo>
                    <a:lnTo>
                      <a:pt x="5760" y="395"/>
                    </a:lnTo>
                    <a:lnTo>
                      <a:pt x="0" y="0"/>
                    </a:lnTo>
                    <a:lnTo>
                      <a:pt x="5754" y="159"/>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82" name="Freeform 30"/>
              <p:cNvSpPr>
                <a:spLocks/>
              </p:cNvSpPr>
              <p:nvPr userDrawn="1"/>
            </p:nvSpPr>
            <p:spPr bwMode="gray">
              <a:xfrm>
                <a:off x="6" y="1216"/>
                <a:ext cx="5754" cy="911"/>
              </a:xfrm>
              <a:custGeom>
                <a:avLst/>
                <a:gdLst>
                  <a:gd name="T0" fmla="*/ 0 w 5754"/>
                  <a:gd name="T1" fmla="*/ 0 h 911"/>
                  <a:gd name="T2" fmla="*/ 5754 w 5754"/>
                  <a:gd name="T3" fmla="*/ 911 h 911"/>
                  <a:gd name="T4" fmla="*/ 5754 w 5754"/>
                  <a:gd name="T5" fmla="*/ 337 h 911"/>
                  <a:gd name="T6" fmla="*/ 0 w 5754"/>
                  <a:gd name="T7" fmla="*/ 0 h 911"/>
                </a:gdLst>
                <a:ahLst/>
                <a:cxnLst>
                  <a:cxn ang="0">
                    <a:pos x="T0" y="T1"/>
                  </a:cxn>
                  <a:cxn ang="0">
                    <a:pos x="T2" y="T3"/>
                  </a:cxn>
                  <a:cxn ang="0">
                    <a:pos x="T4" y="T5"/>
                  </a:cxn>
                  <a:cxn ang="0">
                    <a:pos x="T6" y="T7"/>
                  </a:cxn>
                </a:cxnLst>
                <a:rect l="0" t="0" r="r" b="b"/>
                <a:pathLst>
                  <a:path w="5754" h="911">
                    <a:moveTo>
                      <a:pt x="0" y="0"/>
                    </a:moveTo>
                    <a:lnTo>
                      <a:pt x="5754" y="911"/>
                    </a:lnTo>
                    <a:lnTo>
                      <a:pt x="5754" y="337"/>
                    </a:lnTo>
                    <a:lnTo>
                      <a:pt x="0" y="0"/>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49183" name="Freeform 31"/>
            <p:cNvSpPr>
              <a:spLocks/>
            </p:cNvSpPr>
            <p:nvPr userDrawn="1"/>
          </p:nvSpPr>
          <p:spPr bwMode="gray">
            <a:xfrm>
              <a:off x="0" y="1152"/>
              <a:ext cx="5760" cy="1312"/>
            </a:xfrm>
            <a:custGeom>
              <a:avLst/>
              <a:gdLst>
                <a:gd name="T0" fmla="*/ 5760 w 5760"/>
                <a:gd name="T1" fmla="*/ 56 h 1312"/>
                <a:gd name="T2" fmla="*/ 0 w 5760"/>
                <a:gd name="T3" fmla="*/ 1312 h 1312"/>
                <a:gd name="T4" fmla="*/ 0 w 5760"/>
                <a:gd name="T5" fmla="*/ 378 h 1312"/>
                <a:gd name="T6" fmla="*/ 5760 w 5760"/>
                <a:gd name="T7" fmla="*/ 0 h 1312"/>
                <a:gd name="T8" fmla="*/ 5760 w 5760"/>
                <a:gd name="T9" fmla="*/ 56 h 1312"/>
              </a:gdLst>
              <a:ahLst/>
              <a:cxnLst>
                <a:cxn ang="0">
                  <a:pos x="T0" y="T1"/>
                </a:cxn>
                <a:cxn ang="0">
                  <a:pos x="T2" y="T3"/>
                </a:cxn>
                <a:cxn ang="0">
                  <a:pos x="T4" y="T5"/>
                </a:cxn>
                <a:cxn ang="0">
                  <a:pos x="T6" y="T7"/>
                </a:cxn>
                <a:cxn ang="0">
                  <a:pos x="T8" y="T9"/>
                </a:cxn>
              </a:cxnLst>
              <a:rect l="0" t="0" r="r" b="b"/>
              <a:pathLst>
                <a:path w="5760" h="1312">
                  <a:moveTo>
                    <a:pt x="5760" y="56"/>
                  </a:moveTo>
                  <a:lnTo>
                    <a:pt x="0" y="1312"/>
                  </a:lnTo>
                  <a:lnTo>
                    <a:pt x="0" y="378"/>
                  </a:lnTo>
                  <a:lnTo>
                    <a:pt x="5760" y="0"/>
                  </a:lnTo>
                  <a:lnTo>
                    <a:pt x="5760" y="56"/>
                  </a:lnTo>
                  <a:close/>
                </a:path>
              </a:pathLst>
            </a:custGeom>
            <a:solidFill>
              <a:schemeClr val="bg2">
                <a:alpha val="14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84" name="Freeform 32"/>
            <p:cNvSpPr>
              <a:spLocks/>
            </p:cNvSpPr>
            <p:nvPr userDrawn="1"/>
          </p:nvSpPr>
          <p:spPr bwMode="gray">
            <a:xfrm flipH="1">
              <a:off x="0" y="1157"/>
              <a:ext cx="5760" cy="610"/>
            </a:xfrm>
            <a:custGeom>
              <a:avLst/>
              <a:gdLst>
                <a:gd name="T0" fmla="*/ 0 w 5760"/>
                <a:gd name="T1" fmla="*/ 0 h 2077"/>
                <a:gd name="T2" fmla="*/ 5752 w 5760"/>
                <a:gd name="T3" fmla="*/ 734 h 2077"/>
                <a:gd name="T4" fmla="*/ 5760 w 5760"/>
                <a:gd name="T5" fmla="*/ 2077 h 2077"/>
                <a:gd name="T6" fmla="*/ 0 w 5760"/>
                <a:gd name="T7" fmla="*/ 62 h 2077"/>
                <a:gd name="T8" fmla="*/ 0 w 5760"/>
                <a:gd name="T9" fmla="*/ 0 h 2077"/>
              </a:gdLst>
              <a:ahLst/>
              <a:cxnLst>
                <a:cxn ang="0">
                  <a:pos x="T0" y="T1"/>
                </a:cxn>
                <a:cxn ang="0">
                  <a:pos x="T2" y="T3"/>
                </a:cxn>
                <a:cxn ang="0">
                  <a:pos x="T4" y="T5"/>
                </a:cxn>
                <a:cxn ang="0">
                  <a:pos x="T6" y="T7"/>
                </a:cxn>
                <a:cxn ang="0">
                  <a:pos x="T8" y="T9"/>
                </a:cxn>
              </a:cxnLst>
              <a:rect l="0" t="0" r="r" b="b"/>
              <a:pathLst>
                <a:path w="5760" h="2077">
                  <a:moveTo>
                    <a:pt x="0" y="0"/>
                  </a:moveTo>
                  <a:lnTo>
                    <a:pt x="5752" y="734"/>
                  </a:lnTo>
                  <a:lnTo>
                    <a:pt x="5760" y="2077"/>
                  </a:lnTo>
                  <a:lnTo>
                    <a:pt x="0" y="62"/>
                  </a:lnTo>
                  <a:lnTo>
                    <a:pt x="0" y="0"/>
                  </a:lnTo>
                  <a:close/>
                </a:path>
              </a:pathLst>
            </a:custGeom>
            <a:solidFill>
              <a:schemeClr val="bg2">
                <a:alpha val="14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49190" name="Rectangle 38"/>
          <p:cNvSpPr>
            <a:spLocks noGrp="1" noChangeArrowheads="1"/>
          </p:cNvSpPr>
          <p:nvPr>
            <p:ph type="dt" sz="half" idx="2"/>
          </p:nvPr>
        </p:nvSpPr>
        <p:spPr>
          <a:xfrm>
            <a:off x="457200" y="6502400"/>
            <a:ext cx="2133600" cy="244475"/>
          </a:xfrm>
        </p:spPr>
        <p:txBody>
          <a:bodyPr/>
          <a:lstStyle>
            <a:lvl1pPr>
              <a:defRPr/>
            </a:lvl1pPr>
          </a:lstStyle>
          <a:p>
            <a:fld id="{B556D9ED-B17A-459A-905A-95A2B865BAF4}" type="datetimeFigureOut">
              <a:rPr lang="en-US" altLang="tr-TR"/>
              <a:pPr/>
              <a:t>11/18/2019</a:t>
            </a:fld>
            <a:endParaRPr lang="en-US" altLang="tr-TR"/>
          </a:p>
        </p:txBody>
      </p:sp>
      <p:sp>
        <p:nvSpPr>
          <p:cNvPr id="49191" name="Rectangle 39"/>
          <p:cNvSpPr>
            <a:spLocks noGrp="1" noChangeArrowheads="1"/>
          </p:cNvSpPr>
          <p:nvPr>
            <p:ph type="ftr" sz="quarter" idx="3"/>
          </p:nvPr>
        </p:nvSpPr>
        <p:spPr bwMode="auto">
          <a:xfrm>
            <a:off x="3124200" y="65024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49192" name="Rectangle 40"/>
          <p:cNvSpPr>
            <a:spLocks noGrp="1" noChangeArrowheads="1"/>
          </p:cNvSpPr>
          <p:nvPr>
            <p:ph type="sldNum" sz="quarter" idx="4"/>
          </p:nvPr>
        </p:nvSpPr>
        <p:spPr>
          <a:xfrm>
            <a:off x="6553200" y="6502400"/>
            <a:ext cx="2133600" cy="244475"/>
          </a:xfrm>
        </p:spPr>
        <p:txBody>
          <a:bodyPr/>
          <a:lstStyle>
            <a:lvl1pPr>
              <a:defRPr/>
            </a:lvl1pPr>
          </a:lstStyle>
          <a:p>
            <a:fld id="{B91D4B86-EE34-4CDC-9CBD-F5D88A57ECFF}" type="slidenum">
              <a:rPr lang="en-US" altLang="tr-TR"/>
              <a:pPr/>
              <a:t>‹#›</a:t>
            </a:fld>
            <a:endParaRPr lang="en-US" altLang="tr-TR"/>
          </a:p>
        </p:txBody>
      </p:sp>
      <p:sp>
        <p:nvSpPr>
          <p:cNvPr id="49194" name="Rectangle 42"/>
          <p:cNvSpPr>
            <a:spLocks noGrp="1" noChangeArrowheads="1"/>
          </p:cNvSpPr>
          <p:nvPr>
            <p:ph type="ctrTitle"/>
          </p:nvPr>
        </p:nvSpPr>
        <p:spPr>
          <a:xfrm>
            <a:off x="2362200" y="4013200"/>
            <a:ext cx="6400800" cy="17526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r" eaLnBrk="1" hangingPunct="1">
              <a:defRPr sz="5200" smtClean="0"/>
            </a:lvl1pPr>
          </a:lstStyle>
          <a:p>
            <a:pPr lvl="0"/>
            <a:r>
              <a:rPr lang="en-US" altLang="tr-TR" noProof="0"/>
              <a:t>Click to edit Master title style</a:t>
            </a:r>
          </a:p>
        </p:txBody>
      </p:sp>
      <p:sp>
        <p:nvSpPr>
          <p:cNvPr id="49195" name="Rectangle 43"/>
          <p:cNvSpPr>
            <a:spLocks noGrp="1" noChangeArrowheads="1"/>
          </p:cNvSpPr>
          <p:nvPr>
            <p:ph type="subTitle" idx="1"/>
          </p:nvPr>
        </p:nvSpPr>
        <p:spPr>
          <a:xfrm>
            <a:off x="2362200" y="5603875"/>
            <a:ext cx="6400800" cy="6096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dist" eaLnBrk="1" hangingPunct="1">
              <a:buFontTx/>
              <a:buNone/>
              <a:defRPr sz="2200" smtClean="0"/>
            </a:lvl1pPr>
          </a:lstStyle>
          <a:p>
            <a:pPr lvl="0"/>
            <a:r>
              <a:rPr lang="en-US" altLang="tr-TR"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4"/>
          <p:cNvSpPr>
            <a:spLocks noGrp="1" noChangeArrowheads="1"/>
          </p:cNvSpPr>
          <p:nvPr>
            <p:ph type="dt" sz="half" idx="10"/>
          </p:nvPr>
        </p:nvSpPr>
        <p:spPr>
          <a:ln/>
        </p:spPr>
        <p:txBody>
          <a:bodyPr/>
          <a:lstStyle>
            <a:lvl1pPr>
              <a:defRPr/>
            </a:lvl1pPr>
          </a:lstStyle>
          <a:p>
            <a:fld id="{BE1EE0AC-020D-41F8-A357-2CA5E5967896}"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F26307A1-D384-4423-80E3-95EC7F54E58C}" type="slidenum">
              <a:rPr lang="en-US" altLang="tr-TR"/>
              <a:pPr/>
              <a:t>‹#›</a:t>
            </a:fld>
            <a:endParaRPr lang="en-US" altLang="tr-TR"/>
          </a:p>
        </p:txBody>
      </p:sp>
    </p:spTree>
    <p:extLst>
      <p:ext uri="{BB962C8B-B14F-4D97-AF65-F5344CB8AC3E}">
        <p14:creationId xmlns:p14="http://schemas.microsoft.com/office/powerpoint/2010/main" val="149482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4"/>
          <p:cNvSpPr>
            <a:spLocks noGrp="1" noChangeArrowheads="1"/>
          </p:cNvSpPr>
          <p:nvPr>
            <p:ph type="dt" sz="half" idx="10"/>
          </p:nvPr>
        </p:nvSpPr>
        <p:spPr>
          <a:ln/>
        </p:spPr>
        <p:txBody>
          <a:bodyPr/>
          <a:lstStyle>
            <a:lvl1pPr>
              <a:defRPr/>
            </a:lvl1pPr>
          </a:lstStyle>
          <a:p>
            <a:fld id="{A1FF7F59-9A3C-473D-BF27-95B3DB6070A1}"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FD986D23-1329-40CC-A43E-1CFEC1F959C2}" type="slidenum">
              <a:rPr lang="en-US" altLang="tr-TR"/>
              <a:pPr/>
              <a:t>‹#›</a:t>
            </a:fld>
            <a:endParaRPr lang="en-US" altLang="tr-TR"/>
          </a:p>
        </p:txBody>
      </p:sp>
    </p:spTree>
    <p:extLst>
      <p:ext uri="{BB962C8B-B14F-4D97-AF65-F5344CB8AC3E}">
        <p14:creationId xmlns:p14="http://schemas.microsoft.com/office/powerpoint/2010/main" val="170665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r>
              <a:rPr lang="en-US" noProof="0"/>
              <a:t>Click icon to add chart</a:t>
            </a:r>
          </a:p>
        </p:txBody>
      </p:sp>
      <p:sp>
        <p:nvSpPr>
          <p:cNvPr id="4" name="Rectangle 34"/>
          <p:cNvSpPr>
            <a:spLocks noGrp="1" noChangeArrowheads="1"/>
          </p:cNvSpPr>
          <p:nvPr>
            <p:ph type="dt" sz="half" idx="10"/>
          </p:nvPr>
        </p:nvSpPr>
        <p:spPr>
          <a:ln/>
        </p:spPr>
        <p:txBody>
          <a:bodyPr/>
          <a:lstStyle>
            <a:lvl1pPr>
              <a:defRPr/>
            </a:lvl1pPr>
          </a:lstStyle>
          <a:p>
            <a:fld id="{15F4C5EA-B7A7-4B46-80A6-AF513D5C58B5}"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734BF38A-1336-4A64-9A62-28A5D6D35592}" type="slidenum">
              <a:rPr lang="en-US" altLang="tr-TR"/>
              <a:pPr/>
              <a:t>‹#›</a:t>
            </a:fld>
            <a:endParaRPr lang="en-US" altLang="tr-TR"/>
          </a:p>
        </p:txBody>
      </p:sp>
    </p:spTree>
    <p:extLst>
      <p:ext uri="{BB962C8B-B14F-4D97-AF65-F5344CB8AC3E}">
        <p14:creationId xmlns:p14="http://schemas.microsoft.com/office/powerpoint/2010/main" val="96985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Rectangle 34"/>
          <p:cNvSpPr>
            <a:spLocks noGrp="1" noChangeArrowheads="1"/>
          </p:cNvSpPr>
          <p:nvPr>
            <p:ph type="dt" sz="half" idx="10"/>
          </p:nvPr>
        </p:nvSpPr>
        <p:spPr>
          <a:ln/>
        </p:spPr>
        <p:txBody>
          <a:bodyPr/>
          <a:lstStyle>
            <a:lvl1pPr>
              <a:defRPr/>
            </a:lvl1pPr>
          </a:lstStyle>
          <a:p>
            <a:fld id="{8696058D-85FF-4612-A84B-BEEFD39E8896}"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A680EA43-0640-4907-95D3-855086516C61}" type="slidenum">
              <a:rPr lang="en-US" altLang="tr-TR"/>
              <a:pPr/>
              <a:t>‹#›</a:t>
            </a:fld>
            <a:endParaRPr lang="en-US" altLang="tr-TR"/>
          </a:p>
        </p:txBody>
      </p:sp>
    </p:spTree>
    <p:extLst>
      <p:ext uri="{BB962C8B-B14F-4D97-AF65-F5344CB8AC3E}">
        <p14:creationId xmlns:p14="http://schemas.microsoft.com/office/powerpoint/2010/main" val="405902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4"/>
          <p:cNvSpPr>
            <a:spLocks noGrp="1" noChangeArrowheads="1"/>
          </p:cNvSpPr>
          <p:nvPr>
            <p:ph type="dt" sz="half" idx="10"/>
          </p:nvPr>
        </p:nvSpPr>
        <p:spPr>
          <a:ln/>
        </p:spPr>
        <p:txBody>
          <a:bodyPr/>
          <a:lstStyle>
            <a:lvl1pPr>
              <a:defRPr/>
            </a:lvl1pPr>
          </a:lstStyle>
          <a:p>
            <a:fld id="{A4102A51-7540-4B53-B571-2E7F029F04F2}"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8C305A61-2864-4730-9F0D-6A49A47C29EA}" type="slidenum">
              <a:rPr lang="en-US" altLang="tr-TR"/>
              <a:pPr/>
              <a:t>‹#›</a:t>
            </a:fld>
            <a:endParaRPr lang="en-US" altLang="tr-TR"/>
          </a:p>
        </p:txBody>
      </p:sp>
    </p:spTree>
    <p:extLst>
      <p:ext uri="{BB962C8B-B14F-4D97-AF65-F5344CB8AC3E}">
        <p14:creationId xmlns:p14="http://schemas.microsoft.com/office/powerpoint/2010/main" val="205441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4"/>
          <p:cNvSpPr>
            <a:spLocks noGrp="1" noChangeArrowheads="1"/>
          </p:cNvSpPr>
          <p:nvPr>
            <p:ph type="dt" sz="half" idx="10"/>
          </p:nvPr>
        </p:nvSpPr>
        <p:spPr>
          <a:ln/>
        </p:spPr>
        <p:txBody>
          <a:bodyPr/>
          <a:lstStyle>
            <a:lvl1pPr>
              <a:defRPr/>
            </a:lvl1pPr>
          </a:lstStyle>
          <a:p>
            <a:fld id="{4934A8D6-F83C-437B-BECD-304981E36D94}" type="datetimeFigureOut">
              <a:rPr lang="en-US" altLang="tr-TR"/>
              <a:pPr/>
              <a:t>11/18/2019</a:t>
            </a:fld>
            <a:endParaRPr lang="en-US" altLang="tr-TR"/>
          </a:p>
        </p:txBody>
      </p:sp>
      <p:sp>
        <p:nvSpPr>
          <p:cNvPr id="5" name="Rectangle 35"/>
          <p:cNvSpPr>
            <a:spLocks noGrp="1" noChangeArrowheads="1"/>
          </p:cNvSpPr>
          <p:nvPr>
            <p:ph type="sldNum" sz="quarter" idx="11"/>
          </p:nvPr>
        </p:nvSpPr>
        <p:spPr>
          <a:ln/>
        </p:spPr>
        <p:txBody>
          <a:bodyPr/>
          <a:lstStyle>
            <a:lvl1pPr>
              <a:defRPr/>
            </a:lvl1pPr>
          </a:lstStyle>
          <a:p>
            <a:fld id="{39C4F089-D7D7-4DBE-B857-286AFE099FD7}" type="slidenum">
              <a:rPr lang="en-US" altLang="tr-TR"/>
              <a:pPr/>
              <a:t>‹#›</a:t>
            </a:fld>
            <a:endParaRPr lang="en-US" altLang="tr-TR"/>
          </a:p>
        </p:txBody>
      </p:sp>
    </p:spTree>
    <p:extLst>
      <p:ext uri="{BB962C8B-B14F-4D97-AF65-F5344CB8AC3E}">
        <p14:creationId xmlns:p14="http://schemas.microsoft.com/office/powerpoint/2010/main" val="213848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4"/>
          <p:cNvSpPr>
            <a:spLocks noGrp="1" noChangeArrowheads="1"/>
          </p:cNvSpPr>
          <p:nvPr>
            <p:ph type="dt" sz="half" idx="10"/>
          </p:nvPr>
        </p:nvSpPr>
        <p:spPr>
          <a:ln/>
        </p:spPr>
        <p:txBody>
          <a:bodyPr/>
          <a:lstStyle>
            <a:lvl1pPr>
              <a:defRPr/>
            </a:lvl1pPr>
          </a:lstStyle>
          <a:p>
            <a:fld id="{58A404A2-17CF-4AC0-BACF-37C88E1C665A}" type="datetimeFigureOut">
              <a:rPr lang="en-US" altLang="tr-TR"/>
              <a:pPr/>
              <a:t>11/18/2019</a:t>
            </a:fld>
            <a:endParaRPr lang="en-US" altLang="tr-TR"/>
          </a:p>
        </p:txBody>
      </p:sp>
      <p:sp>
        <p:nvSpPr>
          <p:cNvPr id="6" name="Rectangle 35"/>
          <p:cNvSpPr>
            <a:spLocks noGrp="1" noChangeArrowheads="1"/>
          </p:cNvSpPr>
          <p:nvPr>
            <p:ph type="sldNum" sz="quarter" idx="11"/>
          </p:nvPr>
        </p:nvSpPr>
        <p:spPr>
          <a:ln/>
        </p:spPr>
        <p:txBody>
          <a:bodyPr/>
          <a:lstStyle>
            <a:lvl1pPr>
              <a:defRPr/>
            </a:lvl1pPr>
          </a:lstStyle>
          <a:p>
            <a:fld id="{057DCE87-10B4-4128-845D-EEC9F2577864}" type="slidenum">
              <a:rPr lang="en-US" altLang="tr-TR"/>
              <a:pPr/>
              <a:t>‹#›</a:t>
            </a:fld>
            <a:endParaRPr lang="en-US" altLang="tr-TR"/>
          </a:p>
        </p:txBody>
      </p:sp>
    </p:spTree>
    <p:extLst>
      <p:ext uri="{BB962C8B-B14F-4D97-AF65-F5344CB8AC3E}">
        <p14:creationId xmlns:p14="http://schemas.microsoft.com/office/powerpoint/2010/main" val="360328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4"/>
          <p:cNvSpPr>
            <a:spLocks noGrp="1" noChangeArrowheads="1"/>
          </p:cNvSpPr>
          <p:nvPr>
            <p:ph type="dt" sz="half" idx="10"/>
          </p:nvPr>
        </p:nvSpPr>
        <p:spPr>
          <a:ln/>
        </p:spPr>
        <p:txBody>
          <a:bodyPr/>
          <a:lstStyle>
            <a:lvl1pPr>
              <a:defRPr/>
            </a:lvl1pPr>
          </a:lstStyle>
          <a:p>
            <a:fld id="{2E5B4869-5D1E-4177-96AF-2802CDDFD2CD}" type="datetimeFigureOut">
              <a:rPr lang="en-US" altLang="tr-TR"/>
              <a:pPr/>
              <a:t>11/18/2019</a:t>
            </a:fld>
            <a:endParaRPr lang="en-US" altLang="tr-TR"/>
          </a:p>
        </p:txBody>
      </p:sp>
      <p:sp>
        <p:nvSpPr>
          <p:cNvPr id="8" name="Rectangle 35"/>
          <p:cNvSpPr>
            <a:spLocks noGrp="1" noChangeArrowheads="1"/>
          </p:cNvSpPr>
          <p:nvPr>
            <p:ph type="sldNum" sz="quarter" idx="11"/>
          </p:nvPr>
        </p:nvSpPr>
        <p:spPr>
          <a:ln/>
        </p:spPr>
        <p:txBody>
          <a:bodyPr/>
          <a:lstStyle>
            <a:lvl1pPr>
              <a:defRPr/>
            </a:lvl1pPr>
          </a:lstStyle>
          <a:p>
            <a:fld id="{B9AB09E6-2468-4B1F-B474-99538496A548}" type="slidenum">
              <a:rPr lang="en-US" altLang="tr-TR"/>
              <a:pPr/>
              <a:t>‹#›</a:t>
            </a:fld>
            <a:endParaRPr lang="en-US" altLang="tr-TR"/>
          </a:p>
        </p:txBody>
      </p:sp>
    </p:spTree>
    <p:extLst>
      <p:ext uri="{BB962C8B-B14F-4D97-AF65-F5344CB8AC3E}">
        <p14:creationId xmlns:p14="http://schemas.microsoft.com/office/powerpoint/2010/main" val="1423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4"/>
          <p:cNvSpPr>
            <a:spLocks noGrp="1" noChangeArrowheads="1"/>
          </p:cNvSpPr>
          <p:nvPr>
            <p:ph type="dt" sz="half" idx="10"/>
          </p:nvPr>
        </p:nvSpPr>
        <p:spPr>
          <a:ln/>
        </p:spPr>
        <p:txBody>
          <a:bodyPr/>
          <a:lstStyle>
            <a:lvl1pPr>
              <a:defRPr/>
            </a:lvl1pPr>
          </a:lstStyle>
          <a:p>
            <a:fld id="{ECA1D85C-55F6-4C29-A9AC-75A28E85614F}" type="datetimeFigureOut">
              <a:rPr lang="en-US" altLang="tr-TR"/>
              <a:pPr/>
              <a:t>11/18/2019</a:t>
            </a:fld>
            <a:endParaRPr lang="en-US" altLang="tr-TR"/>
          </a:p>
        </p:txBody>
      </p:sp>
      <p:sp>
        <p:nvSpPr>
          <p:cNvPr id="4" name="Rectangle 35"/>
          <p:cNvSpPr>
            <a:spLocks noGrp="1" noChangeArrowheads="1"/>
          </p:cNvSpPr>
          <p:nvPr>
            <p:ph type="sldNum" sz="quarter" idx="11"/>
          </p:nvPr>
        </p:nvSpPr>
        <p:spPr>
          <a:ln/>
        </p:spPr>
        <p:txBody>
          <a:bodyPr/>
          <a:lstStyle>
            <a:lvl1pPr>
              <a:defRPr/>
            </a:lvl1pPr>
          </a:lstStyle>
          <a:p>
            <a:fld id="{690295C5-1028-46D7-9017-0F8B0DC64372}" type="slidenum">
              <a:rPr lang="en-US" altLang="tr-TR"/>
              <a:pPr/>
              <a:t>‹#›</a:t>
            </a:fld>
            <a:endParaRPr lang="en-US" altLang="tr-TR"/>
          </a:p>
        </p:txBody>
      </p:sp>
    </p:spTree>
    <p:extLst>
      <p:ext uri="{BB962C8B-B14F-4D97-AF65-F5344CB8AC3E}">
        <p14:creationId xmlns:p14="http://schemas.microsoft.com/office/powerpoint/2010/main" val="256748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
          <p:cNvSpPr>
            <a:spLocks noGrp="1" noChangeArrowheads="1"/>
          </p:cNvSpPr>
          <p:nvPr>
            <p:ph type="dt" sz="half" idx="10"/>
          </p:nvPr>
        </p:nvSpPr>
        <p:spPr>
          <a:ln/>
        </p:spPr>
        <p:txBody>
          <a:bodyPr/>
          <a:lstStyle>
            <a:lvl1pPr>
              <a:defRPr/>
            </a:lvl1pPr>
          </a:lstStyle>
          <a:p>
            <a:fld id="{44ED0472-6BCE-4C37-8199-64A80A104550}" type="datetimeFigureOut">
              <a:rPr lang="en-US" altLang="tr-TR"/>
              <a:pPr/>
              <a:t>11/18/2019</a:t>
            </a:fld>
            <a:endParaRPr lang="en-US" altLang="tr-TR"/>
          </a:p>
        </p:txBody>
      </p:sp>
      <p:sp>
        <p:nvSpPr>
          <p:cNvPr id="3" name="Rectangle 35"/>
          <p:cNvSpPr>
            <a:spLocks noGrp="1" noChangeArrowheads="1"/>
          </p:cNvSpPr>
          <p:nvPr>
            <p:ph type="sldNum" sz="quarter" idx="11"/>
          </p:nvPr>
        </p:nvSpPr>
        <p:spPr>
          <a:ln/>
        </p:spPr>
        <p:txBody>
          <a:bodyPr/>
          <a:lstStyle>
            <a:lvl1pPr>
              <a:defRPr/>
            </a:lvl1pPr>
          </a:lstStyle>
          <a:p>
            <a:fld id="{8EBAD822-BF66-4873-8B25-23CD94618225}" type="slidenum">
              <a:rPr lang="en-US" altLang="tr-TR"/>
              <a:pPr/>
              <a:t>‹#›</a:t>
            </a:fld>
            <a:endParaRPr lang="en-US" altLang="tr-TR"/>
          </a:p>
        </p:txBody>
      </p:sp>
    </p:spTree>
    <p:extLst>
      <p:ext uri="{BB962C8B-B14F-4D97-AF65-F5344CB8AC3E}">
        <p14:creationId xmlns:p14="http://schemas.microsoft.com/office/powerpoint/2010/main" val="84946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4"/>
          <p:cNvSpPr>
            <a:spLocks noGrp="1" noChangeArrowheads="1"/>
          </p:cNvSpPr>
          <p:nvPr>
            <p:ph type="dt" sz="half" idx="10"/>
          </p:nvPr>
        </p:nvSpPr>
        <p:spPr>
          <a:ln/>
        </p:spPr>
        <p:txBody>
          <a:bodyPr/>
          <a:lstStyle>
            <a:lvl1pPr>
              <a:defRPr/>
            </a:lvl1pPr>
          </a:lstStyle>
          <a:p>
            <a:fld id="{444256A4-51CF-4F2B-853D-F0A247F78CB1}" type="datetimeFigureOut">
              <a:rPr lang="en-US" altLang="tr-TR"/>
              <a:pPr/>
              <a:t>11/18/2019</a:t>
            </a:fld>
            <a:endParaRPr lang="en-US" altLang="tr-TR"/>
          </a:p>
        </p:txBody>
      </p:sp>
      <p:sp>
        <p:nvSpPr>
          <p:cNvPr id="6" name="Rectangle 35"/>
          <p:cNvSpPr>
            <a:spLocks noGrp="1" noChangeArrowheads="1"/>
          </p:cNvSpPr>
          <p:nvPr>
            <p:ph type="sldNum" sz="quarter" idx="11"/>
          </p:nvPr>
        </p:nvSpPr>
        <p:spPr>
          <a:ln/>
        </p:spPr>
        <p:txBody>
          <a:bodyPr/>
          <a:lstStyle>
            <a:lvl1pPr>
              <a:defRPr/>
            </a:lvl1pPr>
          </a:lstStyle>
          <a:p>
            <a:fld id="{5CF36B51-0F89-4A16-A131-D1BCA91525ED}" type="slidenum">
              <a:rPr lang="en-US" altLang="tr-TR"/>
              <a:pPr/>
              <a:t>‹#›</a:t>
            </a:fld>
            <a:endParaRPr lang="en-US" altLang="tr-TR"/>
          </a:p>
        </p:txBody>
      </p:sp>
    </p:spTree>
    <p:extLst>
      <p:ext uri="{BB962C8B-B14F-4D97-AF65-F5344CB8AC3E}">
        <p14:creationId xmlns:p14="http://schemas.microsoft.com/office/powerpoint/2010/main" val="301237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4"/>
          <p:cNvSpPr>
            <a:spLocks noGrp="1" noChangeArrowheads="1"/>
          </p:cNvSpPr>
          <p:nvPr>
            <p:ph type="dt" sz="half" idx="10"/>
          </p:nvPr>
        </p:nvSpPr>
        <p:spPr>
          <a:ln/>
        </p:spPr>
        <p:txBody>
          <a:bodyPr/>
          <a:lstStyle>
            <a:lvl1pPr>
              <a:defRPr/>
            </a:lvl1pPr>
          </a:lstStyle>
          <a:p>
            <a:fld id="{8A753683-7F65-46FF-960D-4B2FE1C45291}" type="datetimeFigureOut">
              <a:rPr lang="en-US" altLang="tr-TR"/>
              <a:pPr/>
              <a:t>11/18/2019</a:t>
            </a:fld>
            <a:endParaRPr lang="en-US" altLang="tr-TR"/>
          </a:p>
        </p:txBody>
      </p:sp>
      <p:sp>
        <p:nvSpPr>
          <p:cNvPr id="6" name="Rectangle 35"/>
          <p:cNvSpPr>
            <a:spLocks noGrp="1" noChangeArrowheads="1"/>
          </p:cNvSpPr>
          <p:nvPr>
            <p:ph type="sldNum" sz="quarter" idx="11"/>
          </p:nvPr>
        </p:nvSpPr>
        <p:spPr>
          <a:ln/>
        </p:spPr>
        <p:txBody>
          <a:bodyPr/>
          <a:lstStyle>
            <a:lvl1pPr>
              <a:defRPr/>
            </a:lvl1pPr>
          </a:lstStyle>
          <a:p>
            <a:fld id="{16FE7994-7FD4-4357-97D4-9861E2D59AF9}" type="slidenum">
              <a:rPr lang="en-US" altLang="tr-TR"/>
              <a:pPr/>
              <a:t>‹#›</a:t>
            </a:fld>
            <a:endParaRPr lang="en-US" altLang="tr-TR"/>
          </a:p>
        </p:txBody>
      </p:sp>
    </p:spTree>
    <p:extLst>
      <p:ext uri="{BB962C8B-B14F-4D97-AF65-F5344CB8AC3E}">
        <p14:creationId xmlns:p14="http://schemas.microsoft.com/office/powerpoint/2010/main" val="149109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45" name="Group 25"/>
          <p:cNvGrpSpPr>
            <a:grpSpLocks/>
          </p:cNvGrpSpPr>
          <p:nvPr/>
        </p:nvGrpSpPr>
        <p:grpSpPr bwMode="auto">
          <a:xfrm>
            <a:off x="0" y="0"/>
            <a:ext cx="9144000" cy="6858000"/>
            <a:chOff x="0" y="1152"/>
            <a:chExt cx="5760" cy="3168"/>
          </a:xfrm>
        </p:grpSpPr>
        <p:sp>
          <p:nvSpPr>
            <p:cNvPr id="5146" name="Freeform 26"/>
            <p:cNvSpPr>
              <a:spLocks/>
            </p:cNvSpPr>
            <p:nvPr userDrawn="1"/>
          </p:nvSpPr>
          <p:spPr bwMode="gray">
            <a:xfrm>
              <a:off x="0" y="1280"/>
              <a:ext cx="5760" cy="3040"/>
            </a:xfrm>
            <a:custGeom>
              <a:avLst/>
              <a:gdLst>
                <a:gd name="T0" fmla="*/ 5760 w 5760"/>
                <a:gd name="T1" fmla="*/ 0 h 3040"/>
                <a:gd name="T2" fmla="*/ 0 w 5760"/>
                <a:gd name="T3" fmla="*/ 677 h 3040"/>
                <a:gd name="T4" fmla="*/ 0 w 5760"/>
                <a:gd name="T5" fmla="*/ 782 h 3040"/>
                <a:gd name="T6" fmla="*/ 0 w 5760"/>
                <a:gd name="T7" fmla="*/ 3040 h 3040"/>
                <a:gd name="T8" fmla="*/ 2264 w 5760"/>
                <a:gd name="T9" fmla="*/ 3040 h 3040"/>
                <a:gd name="T10" fmla="*/ 5760 w 5760"/>
                <a:gd name="T11" fmla="*/ 448 h 3040"/>
                <a:gd name="T12" fmla="*/ 5760 w 5760"/>
                <a:gd name="T13" fmla="*/ 0 h 3040"/>
              </a:gdLst>
              <a:ahLst/>
              <a:cxnLst>
                <a:cxn ang="0">
                  <a:pos x="T0" y="T1"/>
                </a:cxn>
                <a:cxn ang="0">
                  <a:pos x="T2" y="T3"/>
                </a:cxn>
                <a:cxn ang="0">
                  <a:pos x="T4" y="T5"/>
                </a:cxn>
                <a:cxn ang="0">
                  <a:pos x="T6" y="T7"/>
                </a:cxn>
                <a:cxn ang="0">
                  <a:pos x="T8" y="T9"/>
                </a:cxn>
                <a:cxn ang="0">
                  <a:pos x="T10" y="T11"/>
                </a:cxn>
                <a:cxn ang="0">
                  <a:pos x="T12" y="T13"/>
                </a:cxn>
              </a:cxnLst>
              <a:rect l="0" t="0" r="r" b="b"/>
              <a:pathLst>
                <a:path w="5760" h="3040">
                  <a:moveTo>
                    <a:pt x="5760" y="0"/>
                  </a:moveTo>
                  <a:lnTo>
                    <a:pt x="0" y="677"/>
                  </a:lnTo>
                  <a:lnTo>
                    <a:pt x="0" y="782"/>
                  </a:lnTo>
                  <a:lnTo>
                    <a:pt x="0" y="3040"/>
                  </a:lnTo>
                  <a:lnTo>
                    <a:pt x="2264" y="3040"/>
                  </a:lnTo>
                  <a:lnTo>
                    <a:pt x="5760" y="448"/>
                  </a:lnTo>
                  <a:lnTo>
                    <a:pt x="5760" y="0"/>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47" name="Freeform 27"/>
            <p:cNvSpPr>
              <a:spLocks/>
            </p:cNvSpPr>
            <p:nvPr userDrawn="1"/>
          </p:nvSpPr>
          <p:spPr bwMode="gray">
            <a:xfrm>
              <a:off x="4016" y="1936"/>
              <a:ext cx="1744" cy="2384"/>
            </a:xfrm>
            <a:custGeom>
              <a:avLst/>
              <a:gdLst>
                <a:gd name="T0" fmla="*/ 1744 w 1744"/>
                <a:gd name="T1" fmla="*/ 0 h 2384"/>
                <a:gd name="T2" fmla="*/ 0 w 1744"/>
                <a:gd name="T3" fmla="*/ 2384 h 2384"/>
                <a:gd name="T4" fmla="*/ 1744 w 1744"/>
                <a:gd name="T5" fmla="*/ 2384 h 2384"/>
                <a:gd name="T6" fmla="*/ 1744 w 1744"/>
                <a:gd name="T7" fmla="*/ 0 h 2384"/>
              </a:gdLst>
              <a:ahLst/>
              <a:cxnLst>
                <a:cxn ang="0">
                  <a:pos x="T0" y="T1"/>
                </a:cxn>
                <a:cxn ang="0">
                  <a:pos x="T2" y="T3"/>
                </a:cxn>
                <a:cxn ang="0">
                  <a:pos x="T4" y="T5"/>
                </a:cxn>
                <a:cxn ang="0">
                  <a:pos x="T6" y="T7"/>
                </a:cxn>
              </a:cxnLst>
              <a:rect l="0" t="0" r="r" b="b"/>
              <a:pathLst>
                <a:path w="1744" h="2384">
                  <a:moveTo>
                    <a:pt x="1744" y="0"/>
                  </a:moveTo>
                  <a:lnTo>
                    <a:pt x="0" y="2384"/>
                  </a:lnTo>
                  <a:lnTo>
                    <a:pt x="1744" y="2384"/>
                  </a:lnTo>
                  <a:lnTo>
                    <a:pt x="1744" y="0"/>
                  </a:lnTo>
                  <a:close/>
                </a:path>
              </a:pathLst>
            </a:custGeom>
            <a:solidFill>
              <a:schemeClr val="bg2">
                <a:alpha val="2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5148" name="Group 28"/>
            <p:cNvGrpSpPr>
              <a:grpSpLocks/>
            </p:cNvGrpSpPr>
            <p:nvPr userDrawn="1"/>
          </p:nvGrpSpPr>
          <p:grpSpPr bwMode="auto">
            <a:xfrm flipH="1">
              <a:off x="0" y="1152"/>
              <a:ext cx="5760" cy="268"/>
              <a:chOff x="0" y="1216"/>
              <a:chExt cx="5760" cy="911"/>
            </a:xfrm>
          </p:grpSpPr>
          <p:sp>
            <p:nvSpPr>
              <p:cNvPr id="5149" name="Freeform 29"/>
              <p:cNvSpPr>
                <a:spLocks/>
              </p:cNvSpPr>
              <p:nvPr userDrawn="1"/>
            </p:nvSpPr>
            <p:spPr bwMode="gray">
              <a:xfrm>
                <a:off x="0" y="1226"/>
                <a:ext cx="5760" cy="395"/>
              </a:xfrm>
              <a:custGeom>
                <a:avLst/>
                <a:gdLst>
                  <a:gd name="T0" fmla="*/ 5754 w 5760"/>
                  <a:gd name="T1" fmla="*/ 159 h 395"/>
                  <a:gd name="T2" fmla="*/ 5760 w 5760"/>
                  <a:gd name="T3" fmla="*/ 395 h 395"/>
                  <a:gd name="T4" fmla="*/ 0 w 5760"/>
                  <a:gd name="T5" fmla="*/ 0 h 395"/>
                  <a:gd name="T6" fmla="*/ 5754 w 5760"/>
                  <a:gd name="T7" fmla="*/ 159 h 395"/>
                </a:gdLst>
                <a:ahLst/>
                <a:cxnLst>
                  <a:cxn ang="0">
                    <a:pos x="T0" y="T1"/>
                  </a:cxn>
                  <a:cxn ang="0">
                    <a:pos x="T2" y="T3"/>
                  </a:cxn>
                  <a:cxn ang="0">
                    <a:pos x="T4" y="T5"/>
                  </a:cxn>
                  <a:cxn ang="0">
                    <a:pos x="T6" y="T7"/>
                  </a:cxn>
                </a:cxnLst>
                <a:rect l="0" t="0" r="r" b="b"/>
                <a:pathLst>
                  <a:path w="5760" h="395">
                    <a:moveTo>
                      <a:pt x="5754" y="159"/>
                    </a:moveTo>
                    <a:lnTo>
                      <a:pt x="5760" y="395"/>
                    </a:lnTo>
                    <a:lnTo>
                      <a:pt x="0" y="0"/>
                    </a:lnTo>
                    <a:lnTo>
                      <a:pt x="5754" y="159"/>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50" name="Freeform 30"/>
              <p:cNvSpPr>
                <a:spLocks/>
              </p:cNvSpPr>
              <p:nvPr userDrawn="1"/>
            </p:nvSpPr>
            <p:spPr bwMode="gray">
              <a:xfrm>
                <a:off x="6" y="1216"/>
                <a:ext cx="5754" cy="911"/>
              </a:xfrm>
              <a:custGeom>
                <a:avLst/>
                <a:gdLst>
                  <a:gd name="T0" fmla="*/ 0 w 5754"/>
                  <a:gd name="T1" fmla="*/ 0 h 911"/>
                  <a:gd name="T2" fmla="*/ 5754 w 5754"/>
                  <a:gd name="T3" fmla="*/ 911 h 911"/>
                  <a:gd name="T4" fmla="*/ 5754 w 5754"/>
                  <a:gd name="T5" fmla="*/ 337 h 911"/>
                  <a:gd name="T6" fmla="*/ 0 w 5754"/>
                  <a:gd name="T7" fmla="*/ 0 h 911"/>
                </a:gdLst>
                <a:ahLst/>
                <a:cxnLst>
                  <a:cxn ang="0">
                    <a:pos x="T0" y="T1"/>
                  </a:cxn>
                  <a:cxn ang="0">
                    <a:pos x="T2" y="T3"/>
                  </a:cxn>
                  <a:cxn ang="0">
                    <a:pos x="T4" y="T5"/>
                  </a:cxn>
                  <a:cxn ang="0">
                    <a:pos x="T6" y="T7"/>
                  </a:cxn>
                </a:cxnLst>
                <a:rect l="0" t="0" r="r" b="b"/>
                <a:pathLst>
                  <a:path w="5754" h="911">
                    <a:moveTo>
                      <a:pt x="0" y="0"/>
                    </a:moveTo>
                    <a:lnTo>
                      <a:pt x="5754" y="911"/>
                    </a:lnTo>
                    <a:lnTo>
                      <a:pt x="5754" y="337"/>
                    </a:lnTo>
                    <a:lnTo>
                      <a:pt x="0" y="0"/>
                    </a:lnTo>
                    <a:close/>
                  </a:path>
                </a:pathLst>
              </a:custGeom>
              <a:solidFill>
                <a:schemeClr val="bg2">
                  <a:alpha val="1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5151" name="Freeform 31"/>
            <p:cNvSpPr>
              <a:spLocks/>
            </p:cNvSpPr>
            <p:nvPr userDrawn="1"/>
          </p:nvSpPr>
          <p:spPr bwMode="gray">
            <a:xfrm>
              <a:off x="0" y="1152"/>
              <a:ext cx="5760" cy="1312"/>
            </a:xfrm>
            <a:custGeom>
              <a:avLst/>
              <a:gdLst>
                <a:gd name="T0" fmla="*/ 5760 w 5760"/>
                <a:gd name="T1" fmla="*/ 56 h 1312"/>
                <a:gd name="T2" fmla="*/ 0 w 5760"/>
                <a:gd name="T3" fmla="*/ 1312 h 1312"/>
                <a:gd name="T4" fmla="*/ 0 w 5760"/>
                <a:gd name="T5" fmla="*/ 378 h 1312"/>
                <a:gd name="T6" fmla="*/ 5760 w 5760"/>
                <a:gd name="T7" fmla="*/ 0 h 1312"/>
                <a:gd name="T8" fmla="*/ 5760 w 5760"/>
                <a:gd name="T9" fmla="*/ 56 h 1312"/>
              </a:gdLst>
              <a:ahLst/>
              <a:cxnLst>
                <a:cxn ang="0">
                  <a:pos x="T0" y="T1"/>
                </a:cxn>
                <a:cxn ang="0">
                  <a:pos x="T2" y="T3"/>
                </a:cxn>
                <a:cxn ang="0">
                  <a:pos x="T4" y="T5"/>
                </a:cxn>
                <a:cxn ang="0">
                  <a:pos x="T6" y="T7"/>
                </a:cxn>
                <a:cxn ang="0">
                  <a:pos x="T8" y="T9"/>
                </a:cxn>
              </a:cxnLst>
              <a:rect l="0" t="0" r="r" b="b"/>
              <a:pathLst>
                <a:path w="5760" h="1312">
                  <a:moveTo>
                    <a:pt x="5760" y="56"/>
                  </a:moveTo>
                  <a:lnTo>
                    <a:pt x="0" y="1312"/>
                  </a:lnTo>
                  <a:lnTo>
                    <a:pt x="0" y="378"/>
                  </a:lnTo>
                  <a:lnTo>
                    <a:pt x="5760" y="0"/>
                  </a:lnTo>
                  <a:lnTo>
                    <a:pt x="5760" y="56"/>
                  </a:lnTo>
                  <a:close/>
                </a:path>
              </a:pathLst>
            </a:custGeom>
            <a:solidFill>
              <a:schemeClr val="bg2">
                <a:alpha val="14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52" name="Freeform 32"/>
            <p:cNvSpPr>
              <a:spLocks/>
            </p:cNvSpPr>
            <p:nvPr userDrawn="1"/>
          </p:nvSpPr>
          <p:spPr bwMode="gray">
            <a:xfrm flipH="1">
              <a:off x="0" y="1157"/>
              <a:ext cx="5760" cy="610"/>
            </a:xfrm>
            <a:custGeom>
              <a:avLst/>
              <a:gdLst>
                <a:gd name="T0" fmla="*/ 0 w 5760"/>
                <a:gd name="T1" fmla="*/ 0 h 2077"/>
                <a:gd name="T2" fmla="*/ 5752 w 5760"/>
                <a:gd name="T3" fmla="*/ 734 h 2077"/>
                <a:gd name="T4" fmla="*/ 5760 w 5760"/>
                <a:gd name="T5" fmla="*/ 2077 h 2077"/>
                <a:gd name="T6" fmla="*/ 0 w 5760"/>
                <a:gd name="T7" fmla="*/ 62 h 2077"/>
                <a:gd name="T8" fmla="*/ 0 w 5760"/>
                <a:gd name="T9" fmla="*/ 0 h 2077"/>
              </a:gdLst>
              <a:ahLst/>
              <a:cxnLst>
                <a:cxn ang="0">
                  <a:pos x="T0" y="T1"/>
                </a:cxn>
                <a:cxn ang="0">
                  <a:pos x="T2" y="T3"/>
                </a:cxn>
                <a:cxn ang="0">
                  <a:pos x="T4" y="T5"/>
                </a:cxn>
                <a:cxn ang="0">
                  <a:pos x="T6" y="T7"/>
                </a:cxn>
                <a:cxn ang="0">
                  <a:pos x="T8" y="T9"/>
                </a:cxn>
              </a:cxnLst>
              <a:rect l="0" t="0" r="r" b="b"/>
              <a:pathLst>
                <a:path w="5760" h="2077">
                  <a:moveTo>
                    <a:pt x="0" y="0"/>
                  </a:moveTo>
                  <a:lnTo>
                    <a:pt x="5752" y="734"/>
                  </a:lnTo>
                  <a:lnTo>
                    <a:pt x="5760" y="2077"/>
                  </a:lnTo>
                  <a:lnTo>
                    <a:pt x="0" y="62"/>
                  </a:lnTo>
                  <a:lnTo>
                    <a:pt x="0" y="0"/>
                  </a:lnTo>
                  <a:close/>
                </a:path>
              </a:pathLst>
            </a:custGeom>
            <a:solidFill>
              <a:schemeClr val="bg2">
                <a:alpha val="14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5153" name="Rectangle 3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5154" name="Rectangle 3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3C4022C7-291A-4398-B140-651878A325BD}" type="datetimeFigureOut">
              <a:rPr lang="en-US" altLang="tr-TR"/>
              <a:pPr/>
              <a:t>11/18/2019</a:t>
            </a:fld>
            <a:endParaRPr lang="en-US" altLang="tr-TR"/>
          </a:p>
        </p:txBody>
      </p:sp>
      <p:sp>
        <p:nvSpPr>
          <p:cNvPr id="5155" name="Rectangle 3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032ECF-3FBC-4F82-89AC-F5F3F0F933E8}" type="slidenum">
              <a:rPr lang="en-US" altLang="tr-TR"/>
              <a:pPr/>
              <a:t>‹#›</a:t>
            </a:fld>
            <a:endParaRPr lang="en-US" altLang="tr-TR"/>
          </a:p>
        </p:txBody>
      </p:sp>
      <p:sp>
        <p:nvSpPr>
          <p:cNvPr id="5167" name="Rectangle 47"/>
          <p:cNvSpPr>
            <a:spLocks noGrp="1" noChangeArrowheads="1"/>
          </p:cNvSpPr>
          <p:nvPr>
            <p:ph type="title"/>
          </p:nvPr>
        </p:nvSpPr>
        <p:spPr bwMode="auto">
          <a:xfrm>
            <a:off x="457200" y="274638"/>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hyperlink" Target="https://www.pempal.org/events/pempal-tcop-thematic-group-meeting-cash-management" TargetMode="External"/><Relationship Id="rId4" Type="http://schemas.openxmlformats.org/officeDocument/2006/relationships/hyperlink" Target="http://pubdocs.worldbank.org/en/361801442253296095/FS-Gemloc-PGD-May-6-2014-Survey-Analysis.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33600" y="2057400"/>
            <a:ext cx="6400800" cy="1752600"/>
          </a:xfrm>
        </p:spPr>
        <p:txBody>
          <a:bodyPr/>
          <a:lstStyle/>
          <a:p>
            <a:pPr>
              <a:defRPr/>
            </a:pPr>
            <a:br>
              <a:rPr lang="en-US" altLang="tr-TR" sz="3200" dirty="0">
                <a:latin typeface="Calibri" panose="020F0502020204030204" pitchFamily="34" charset="0"/>
              </a:rPr>
            </a:br>
            <a:r>
              <a:rPr lang="en-US" sz="36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CASH </a:t>
            </a:r>
            <a:r>
              <a:rPr lang="tr-TR" sz="36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BUFFER PRACTICES </a:t>
            </a:r>
            <a:br>
              <a:rPr lang="tr-TR" sz="36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br>
            <a:r>
              <a:rPr lang="tr-TR" sz="36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a:t>
            </a:r>
            <a:r>
              <a:rPr lang="tr-TR" sz="20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T</a:t>
            </a:r>
            <a:r>
              <a:rPr lang="en-US" sz="2000" spc="6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urkey</a:t>
            </a:r>
            <a:r>
              <a:rPr lang="tr-TR" sz="20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rPr>
              <a:t>’s Case»</a:t>
            </a:r>
            <a:endParaRPr lang="en-US" sz="2000" spc="6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7" name="TextBox 6"/>
          <p:cNvSpPr txBox="1"/>
          <p:nvPr/>
        </p:nvSpPr>
        <p:spPr>
          <a:xfrm>
            <a:off x="614265" y="3429000"/>
            <a:ext cx="4820138" cy="3262432"/>
          </a:xfrm>
          <a:prstGeom prst="rect">
            <a:avLst/>
          </a:prstGeom>
          <a:noFill/>
        </p:spPr>
        <p:txBody>
          <a:bodyPr wrap="square" rtlCol="0">
            <a:spAutoFit/>
          </a:bodyPr>
          <a:lstStyle/>
          <a:p>
            <a:endParaRPr lang="tr-TR" b="1" dirty="0">
              <a:solidFill>
                <a:schemeClr val="tx2">
                  <a:lumMod val="75000"/>
                </a:schemeClr>
              </a:solidFill>
              <a:latin typeface="Calibri" panose="020F0502020204030204" pitchFamily="34" charset="0"/>
            </a:endParaRPr>
          </a:p>
          <a:p>
            <a:endParaRPr lang="tr-TR" b="1" dirty="0">
              <a:latin typeface="Calibri" panose="020F0502020204030204" pitchFamily="34" charset="0"/>
            </a:endParaRPr>
          </a:p>
          <a:p>
            <a:r>
              <a:rPr lang="en-US" sz="2000" b="1" dirty="0">
                <a:solidFill>
                  <a:schemeClr val="tx2">
                    <a:lumMod val="75000"/>
                  </a:schemeClr>
                </a:solidFill>
                <a:latin typeface="Calibri" panose="020F0502020204030204" pitchFamily="34" charset="0"/>
              </a:rPr>
              <a:t>Videoconference</a:t>
            </a:r>
          </a:p>
          <a:p>
            <a:r>
              <a:rPr lang="en-US" sz="2000" b="1" dirty="0">
                <a:solidFill>
                  <a:schemeClr val="tx2">
                    <a:lumMod val="75000"/>
                  </a:schemeClr>
                </a:solidFill>
                <a:latin typeface="Calibri" panose="020F0502020204030204" pitchFamily="34" charset="0"/>
              </a:rPr>
              <a:t> </a:t>
            </a:r>
          </a:p>
          <a:p>
            <a:r>
              <a:rPr lang="en-US" sz="2000" b="1" dirty="0">
                <a:solidFill>
                  <a:schemeClr val="tx2">
                    <a:lumMod val="75000"/>
                  </a:schemeClr>
                </a:solidFill>
                <a:latin typeface="Calibri" panose="020F0502020204030204" pitchFamily="34" charset="0"/>
              </a:rPr>
              <a:t>PEMPAL Treasury Community of Practice Cash Management and Forecasting Thematic Group</a:t>
            </a:r>
            <a:endParaRPr lang="tr-TR" sz="2000" b="1" dirty="0">
              <a:solidFill>
                <a:schemeClr val="tx2">
                  <a:lumMod val="75000"/>
                </a:schemeClr>
              </a:solidFill>
              <a:latin typeface="Calibri" panose="020F0502020204030204" pitchFamily="34" charset="0"/>
            </a:endParaRPr>
          </a:p>
          <a:p>
            <a:endParaRPr lang="tr-TR" dirty="0">
              <a:solidFill>
                <a:schemeClr val="tx2">
                  <a:lumMod val="75000"/>
                </a:schemeClr>
              </a:solidFill>
              <a:latin typeface="Calibri" panose="020F0502020204030204" pitchFamily="34" charset="0"/>
            </a:endParaRPr>
          </a:p>
          <a:p>
            <a:endParaRPr lang="tr-TR" dirty="0">
              <a:solidFill>
                <a:schemeClr val="tx2">
                  <a:lumMod val="75000"/>
                </a:schemeClr>
              </a:solidFill>
              <a:latin typeface="Calibri" panose="020F0502020204030204" pitchFamily="34" charset="0"/>
            </a:endParaRPr>
          </a:p>
          <a:p>
            <a:r>
              <a:rPr lang="tr-TR" dirty="0">
                <a:solidFill>
                  <a:schemeClr val="tx2">
                    <a:lumMod val="75000"/>
                  </a:schemeClr>
                </a:solidFill>
                <a:latin typeface="Calibri" panose="020F0502020204030204" pitchFamily="34" charset="0"/>
              </a:rPr>
              <a:t> </a:t>
            </a:r>
            <a:r>
              <a:rPr lang="en-US" dirty="0">
                <a:solidFill>
                  <a:schemeClr val="tx2">
                    <a:lumMod val="75000"/>
                  </a:schemeClr>
                </a:solidFill>
                <a:latin typeface="Calibri" panose="020F0502020204030204" pitchFamily="34" charset="0"/>
              </a:rPr>
              <a:t>December 3, 2019</a:t>
            </a:r>
          </a:p>
          <a:p>
            <a:endParaRPr lang="en-US" sz="1600" dirty="0">
              <a:solidFill>
                <a:schemeClr val="tx2">
                  <a:lumMod val="75000"/>
                </a:schemeClr>
              </a:solidFill>
              <a:latin typeface="Calibri" panose="020F0502020204030204" pitchFamily="34" charset="0"/>
            </a:endParaRPr>
          </a:p>
        </p:txBody>
      </p:sp>
      <p:sp>
        <p:nvSpPr>
          <p:cNvPr id="2" name="Rectangle 1"/>
          <p:cNvSpPr/>
          <p:nvPr/>
        </p:nvSpPr>
        <p:spPr>
          <a:xfrm>
            <a:off x="7239000" y="6096000"/>
            <a:ext cx="1531252" cy="369332"/>
          </a:xfrm>
          <a:prstGeom prst="rect">
            <a:avLst/>
          </a:prstGeom>
        </p:spPr>
        <p:txBody>
          <a:bodyPr wrap="none">
            <a:spAutoFit/>
          </a:bodyPr>
          <a:lstStyle/>
          <a:p>
            <a:r>
              <a:rPr lang="tr-TR" b="1">
                <a:solidFill>
                  <a:schemeClr val="tx2">
                    <a:lumMod val="75000"/>
                  </a:schemeClr>
                </a:solidFill>
              </a:rPr>
              <a:t>İlyas TUFAN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62" y="304800"/>
            <a:ext cx="8861738"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Transactions</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Scenario</a:t>
            </a:r>
            <a:r>
              <a:rPr lang="tr-TR" dirty="0">
                <a:latin typeface="Calibri" panose="020F0502020204030204" pitchFamily="34" charset="0"/>
              </a:rPr>
              <a:t> Analysis-I</a:t>
            </a:r>
            <a:endParaRPr lang="en-US" dirty="0">
              <a:latin typeface="Calibri" panose="020F0502020204030204" pitchFamily="34" charset="0"/>
            </a:endParaRPr>
          </a:p>
        </p:txBody>
      </p:sp>
      <p:sp>
        <p:nvSpPr>
          <p:cNvPr id="5" name="Oval 35"/>
          <p:cNvSpPr>
            <a:spLocks noChangeArrowheads="1"/>
          </p:cNvSpPr>
          <p:nvPr/>
        </p:nvSpPr>
        <p:spPr bwMode="gray">
          <a:xfrm>
            <a:off x="208076" y="171697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6" name="Oval 35"/>
          <p:cNvSpPr>
            <a:spLocks noChangeArrowheads="1"/>
          </p:cNvSpPr>
          <p:nvPr/>
        </p:nvSpPr>
        <p:spPr bwMode="gray">
          <a:xfrm>
            <a:off x="219882" y="2482841"/>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3" name="Dikdörtgen 2"/>
          <p:cNvSpPr/>
          <p:nvPr/>
        </p:nvSpPr>
        <p:spPr>
          <a:xfrm>
            <a:off x="420107" y="3825836"/>
            <a:ext cx="3966984" cy="369332"/>
          </a:xfrm>
          <a:prstGeom prst="rect">
            <a:avLst/>
          </a:prstGeom>
        </p:spPr>
        <p:txBody>
          <a:bodyPr wrap="none">
            <a:spAutoFit/>
          </a:bodyPr>
          <a:lstStyle/>
          <a:p>
            <a:r>
              <a:rPr lang="tr-TR" b="1" i="1" u="sng" dirty="0" err="1">
                <a:solidFill>
                  <a:srgbClr val="002060"/>
                </a:solidFill>
                <a:latin typeface="Calibri" panose="020F0502020204030204" pitchFamily="34" charset="0"/>
              </a:rPr>
              <a:t>Example</a:t>
            </a:r>
            <a:r>
              <a:rPr lang="tr-TR" b="1" i="1" u="sng" dirty="0">
                <a:solidFill>
                  <a:srgbClr val="002060"/>
                </a:solidFill>
                <a:latin typeface="Calibri" panose="020F0502020204030204" pitchFamily="34" charset="0"/>
              </a:rPr>
              <a:t>:  </a:t>
            </a:r>
            <a:r>
              <a:rPr lang="tr-TR" b="1" i="1" u="sng" dirty="0" err="1">
                <a:solidFill>
                  <a:srgbClr val="002060"/>
                </a:solidFill>
                <a:latin typeface="Calibri" panose="020F0502020204030204" pitchFamily="34" charset="0"/>
              </a:rPr>
              <a:t>Assumptions</a:t>
            </a:r>
            <a:r>
              <a:rPr lang="tr-TR" b="1" i="1" u="sng" dirty="0">
                <a:solidFill>
                  <a:srgbClr val="002060"/>
                </a:solidFill>
                <a:latin typeface="Calibri" panose="020F0502020204030204" pitchFamily="34" charset="0"/>
              </a:rPr>
              <a:t> of </a:t>
            </a:r>
            <a:r>
              <a:rPr lang="tr-TR" b="1" i="1" u="sng" dirty="0" err="1">
                <a:solidFill>
                  <a:srgbClr val="002060"/>
                </a:solidFill>
                <a:latin typeface="Calibri" panose="020F0502020204030204" pitchFamily="34" charset="0"/>
              </a:rPr>
              <a:t>the</a:t>
            </a:r>
            <a:r>
              <a:rPr lang="tr-TR" b="1" i="1" u="sng" dirty="0">
                <a:solidFill>
                  <a:srgbClr val="002060"/>
                </a:solidFill>
                <a:latin typeface="Calibri" panose="020F0502020204030204" pitchFamily="34" charset="0"/>
              </a:rPr>
              <a:t> </a:t>
            </a:r>
            <a:r>
              <a:rPr lang="tr-TR" b="1" i="1" u="sng" dirty="0" err="1">
                <a:solidFill>
                  <a:srgbClr val="002060"/>
                </a:solidFill>
                <a:latin typeface="Calibri" panose="020F0502020204030204" pitchFamily="34" charset="0"/>
              </a:rPr>
              <a:t>scenario</a:t>
            </a:r>
            <a:r>
              <a:rPr lang="tr-TR" b="1" i="1" u="sng" dirty="0">
                <a:solidFill>
                  <a:srgbClr val="002060"/>
                </a:solidFill>
                <a:latin typeface="Calibri" panose="020F0502020204030204" pitchFamily="34" charset="0"/>
              </a:rPr>
              <a:t>  </a:t>
            </a:r>
            <a:endParaRPr lang="en-US" b="1" i="1" u="sng" dirty="0">
              <a:solidFill>
                <a:srgbClr val="002060"/>
              </a:solidFill>
            </a:endParaRPr>
          </a:p>
        </p:txBody>
      </p:sp>
      <p:sp>
        <p:nvSpPr>
          <p:cNvPr id="7" name="Dikdörtgen 6"/>
          <p:cNvSpPr/>
          <p:nvPr/>
        </p:nvSpPr>
        <p:spPr>
          <a:xfrm>
            <a:off x="591090" y="1664337"/>
            <a:ext cx="8310358" cy="646331"/>
          </a:xfrm>
          <a:prstGeom prst="rect">
            <a:avLst/>
          </a:prstGeom>
        </p:spPr>
        <p:txBody>
          <a:bodyPr wrap="square">
            <a:spAutoFit/>
          </a:bodyPr>
          <a:lstStyle/>
          <a:p>
            <a:pPr marL="0" indent="0" algn="just">
              <a:buNone/>
            </a:pPr>
            <a:r>
              <a:rPr lang="tr-TR" b="1" dirty="0" err="1">
                <a:latin typeface="Calibri" panose="020F0502020204030204" pitchFamily="34" charset="0"/>
              </a:rPr>
              <a:t>Building</a:t>
            </a:r>
            <a:r>
              <a:rPr lang="tr-TR" b="1" dirty="0">
                <a:latin typeface="Calibri" panose="020F0502020204030204" pitchFamily="34" charset="0"/>
              </a:rPr>
              <a:t> </a:t>
            </a:r>
            <a:r>
              <a:rPr lang="tr-TR" b="1" dirty="0" err="1">
                <a:latin typeface="Calibri" panose="020F0502020204030204" pitchFamily="34" charset="0"/>
              </a:rPr>
              <a:t>alternative</a:t>
            </a:r>
            <a:r>
              <a:rPr lang="tr-TR" b="1" dirty="0">
                <a:latin typeface="Calibri" panose="020F0502020204030204" pitchFamily="34" charset="0"/>
              </a:rPr>
              <a:t> </a:t>
            </a:r>
            <a:r>
              <a:rPr lang="tr-TR" b="1" dirty="0" err="1">
                <a:latin typeface="Calibri" panose="020F0502020204030204" pitchFamily="34" charset="0"/>
              </a:rPr>
              <a:t>scenarios</a:t>
            </a:r>
            <a:r>
              <a:rPr lang="tr-TR" b="1" dirty="0">
                <a:latin typeface="Calibri" panose="020F0502020204030204" pitchFamily="34" charset="0"/>
              </a:rPr>
              <a:t> </a:t>
            </a:r>
            <a:r>
              <a:rPr lang="tr-TR" b="1" dirty="0" err="1">
                <a:latin typeface="Calibri" panose="020F0502020204030204" pitchFamily="34" charset="0"/>
              </a:rPr>
              <a:t>reflecting</a:t>
            </a:r>
            <a:r>
              <a:rPr lang="tr-TR" b="1" dirty="0">
                <a:latin typeface="Calibri" panose="020F0502020204030204" pitchFamily="34" charset="0"/>
              </a:rPr>
              <a:t> </a:t>
            </a:r>
            <a:r>
              <a:rPr lang="tr-TR" b="1" dirty="0" err="1">
                <a:latin typeface="Calibri" panose="020F0502020204030204" pitchFamily="34" charset="0"/>
              </a:rPr>
              <a:t>simulations</a:t>
            </a:r>
            <a:r>
              <a:rPr lang="tr-TR" b="1" dirty="0">
                <a:latin typeface="Calibri" panose="020F0502020204030204" pitchFamily="34" charset="0"/>
              </a:rPr>
              <a:t> of  </a:t>
            </a:r>
            <a:r>
              <a:rPr lang="tr-TR" b="1" dirty="0" err="1">
                <a:latin typeface="Calibri" panose="020F0502020204030204" pitchFamily="34" charset="0"/>
              </a:rPr>
              <a:t>adverse</a:t>
            </a:r>
            <a:r>
              <a:rPr lang="tr-TR" b="1" dirty="0">
                <a:latin typeface="Calibri" panose="020F0502020204030204" pitchFamily="34" charset="0"/>
              </a:rPr>
              <a:t> </a:t>
            </a:r>
            <a:r>
              <a:rPr lang="tr-TR" b="1" dirty="0" err="1">
                <a:latin typeface="Calibri" panose="020F0502020204030204" pitchFamily="34" charset="0"/>
              </a:rPr>
              <a:t>circumstances</a:t>
            </a:r>
            <a:r>
              <a:rPr lang="tr-TR" b="1" dirty="0">
                <a:latin typeface="Calibri" panose="020F0502020204030204" pitchFamily="34" charset="0"/>
              </a:rPr>
              <a:t> </a:t>
            </a:r>
            <a:r>
              <a:rPr lang="tr-TR" b="1" dirty="0" err="1">
                <a:latin typeface="Calibri" panose="020F0502020204030204" pitchFamily="34" charset="0"/>
              </a:rPr>
              <a:t>could</a:t>
            </a:r>
            <a:r>
              <a:rPr lang="tr-TR" b="1" dirty="0">
                <a:latin typeface="Calibri" panose="020F0502020204030204" pitchFamily="34" charset="0"/>
              </a:rPr>
              <a:t> </a:t>
            </a:r>
            <a:r>
              <a:rPr lang="tr-TR" b="1" dirty="0" err="1">
                <a:latin typeface="Calibri" panose="020F0502020204030204" pitchFamily="34" charset="0"/>
              </a:rPr>
              <a:t>prove</a:t>
            </a:r>
            <a:r>
              <a:rPr lang="tr-TR" b="1" dirty="0">
                <a:latin typeface="Calibri" panose="020F0502020204030204" pitchFamily="34" charset="0"/>
              </a:rPr>
              <a:t> </a:t>
            </a:r>
            <a:r>
              <a:rPr lang="tr-TR" b="1" dirty="0" err="1">
                <a:latin typeface="Calibri" panose="020F0502020204030204" pitchFamily="34" charset="0"/>
              </a:rPr>
              <a:t>useful</a:t>
            </a:r>
            <a:r>
              <a:rPr lang="tr-TR" b="1" dirty="0">
                <a:latin typeface="Calibri" panose="020F0502020204030204" pitchFamily="34" charset="0"/>
              </a:rPr>
              <a:t> </a:t>
            </a:r>
            <a:r>
              <a:rPr lang="tr-TR" b="1" dirty="0" err="1">
                <a:latin typeface="Calibri" panose="020F0502020204030204" pitchFamily="34" charset="0"/>
              </a:rPr>
              <a:t>while</a:t>
            </a:r>
            <a:r>
              <a:rPr lang="tr-TR" b="1" dirty="0">
                <a:latin typeface="Calibri" panose="020F0502020204030204" pitchFamily="34" charset="0"/>
              </a:rPr>
              <a:t> </a:t>
            </a:r>
            <a:r>
              <a:rPr lang="tr-TR" b="1" dirty="0" err="1">
                <a:latin typeface="Calibri" panose="020F0502020204030204" pitchFamily="34" charset="0"/>
              </a:rPr>
              <a:t>identifying</a:t>
            </a:r>
            <a:r>
              <a:rPr lang="tr-TR" b="1" dirty="0">
                <a:latin typeface="Calibri" panose="020F0502020204030204" pitchFamily="34" charset="0"/>
              </a:rPr>
              <a:t> </a:t>
            </a:r>
            <a:r>
              <a:rPr lang="tr-TR" b="1" dirty="0" err="1">
                <a:latin typeface="Calibri" panose="020F0502020204030204" pitchFamily="34" charset="0"/>
              </a:rPr>
              <a:t>the</a:t>
            </a:r>
            <a:r>
              <a:rPr lang="tr-TR" b="1" dirty="0">
                <a:latin typeface="Calibri" panose="020F0502020204030204" pitchFamily="34" charset="0"/>
              </a:rPr>
              <a:t> </a:t>
            </a:r>
            <a:r>
              <a:rPr lang="tr-TR" b="1" dirty="0" err="1">
                <a:latin typeface="Calibri" panose="020F0502020204030204" pitchFamily="34" charset="0"/>
              </a:rPr>
              <a:t>buffer</a:t>
            </a:r>
            <a:r>
              <a:rPr lang="tr-TR" b="1" dirty="0">
                <a:latin typeface="Calibri" panose="020F0502020204030204" pitchFamily="34" charset="0"/>
              </a:rPr>
              <a:t> </a:t>
            </a:r>
            <a:r>
              <a:rPr lang="tr-TR" b="1" dirty="0" err="1">
                <a:latin typeface="Calibri" panose="020F0502020204030204" pitchFamily="34" charset="0"/>
              </a:rPr>
              <a:t>level</a:t>
            </a:r>
            <a:r>
              <a:rPr lang="tr-TR" b="1" dirty="0">
                <a:latin typeface="Calibri" panose="020F0502020204030204" pitchFamily="34" charset="0"/>
              </a:rPr>
              <a:t>.</a:t>
            </a:r>
          </a:p>
        </p:txBody>
      </p:sp>
      <p:sp>
        <p:nvSpPr>
          <p:cNvPr id="8" name="Dikdörtgen 7"/>
          <p:cNvSpPr/>
          <p:nvPr/>
        </p:nvSpPr>
        <p:spPr>
          <a:xfrm>
            <a:off x="591090" y="2380922"/>
            <a:ext cx="8310358" cy="646331"/>
          </a:xfrm>
          <a:prstGeom prst="rect">
            <a:avLst/>
          </a:prstGeom>
        </p:spPr>
        <p:txBody>
          <a:bodyPr wrap="square">
            <a:spAutoFit/>
          </a:bodyPr>
          <a:lstStyle/>
          <a:p>
            <a:pPr marL="0" indent="0" algn="just">
              <a:buNone/>
            </a:pPr>
            <a:r>
              <a:rPr lang="tr-TR" b="1" dirty="0" err="1">
                <a:latin typeface="Calibri" panose="020F0502020204030204" pitchFamily="34" charset="0"/>
              </a:rPr>
              <a:t>It</a:t>
            </a:r>
            <a:r>
              <a:rPr lang="tr-TR" b="1" dirty="0">
                <a:latin typeface="Calibri" panose="020F0502020204030204" pitchFamily="34" charset="0"/>
              </a:rPr>
              <a:t> </a:t>
            </a:r>
            <a:r>
              <a:rPr lang="tr-TR" b="1" dirty="0" err="1">
                <a:latin typeface="Calibri" panose="020F0502020204030204" pitchFamily="34" charset="0"/>
              </a:rPr>
              <a:t>may</a:t>
            </a:r>
            <a:r>
              <a:rPr lang="tr-TR" b="1" dirty="0">
                <a:latin typeface="Calibri" panose="020F0502020204030204" pitchFamily="34" charset="0"/>
              </a:rPr>
              <a:t> </a:t>
            </a:r>
            <a:r>
              <a:rPr lang="tr-TR" b="1" dirty="0" err="1">
                <a:latin typeface="Calibri" panose="020F0502020204030204" pitchFamily="34" charset="0"/>
              </a:rPr>
              <a:t>enable</a:t>
            </a:r>
            <a:r>
              <a:rPr lang="tr-TR" b="1" dirty="0">
                <a:latin typeface="Calibri" panose="020F0502020204030204" pitchFamily="34" charset="0"/>
              </a:rPr>
              <a:t> </a:t>
            </a:r>
            <a:r>
              <a:rPr lang="tr-TR" b="1" dirty="0" err="1">
                <a:latin typeface="Calibri" panose="020F0502020204030204" pitchFamily="34" charset="0"/>
              </a:rPr>
              <a:t>to</a:t>
            </a:r>
            <a:r>
              <a:rPr lang="tr-TR" b="1" dirty="0">
                <a:latin typeface="Calibri" panose="020F0502020204030204" pitchFamily="34" charset="0"/>
              </a:rPr>
              <a:t> </a:t>
            </a:r>
            <a:r>
              <a:rPr lang="tr-TR" b="1" dirty="0" err="1">
                <a:latin typeface="Calibri" panose="020F0502020204030204" pitchFamily="34" charset="0"/>
              </a:rPr>
              <a:t>develop</a:t>
            </a:r>
            <a:r>
              <a:rPr lang="tr-TR" b="1" dirty="0">
                <a:latin typeface="Calibri" panose="020F0502020204030204" pitchFamily="34" charset="0"/>
              </a:rPr>
              <a:t> </a:t>
            </a:r>
            <a:r>
              <a:rPr lang="tr-TR" b="1" dirty="0" err="1">
                <a:latin typeface="Calibri" panose="020F0502020204030204" pitchFamily="34" charset="0"/>
              </a:rPr>
              <a:t>specific</a:t>
            </a:r>
            <a:r>
              <a:rPr lang="tr-TR" b="1" dirty="0">
                <a:latin typeface="Calibri" panose="020F0502020204030204" pitchFamily="34" charset="0"/>
              </a:rPr>
              <a:t> </a:t>
            </a:r>
            <a:r>
              <a:rPr lang="tr-TR" b="1" dirty="0" err="1">
                <a:latin typeface="Calibri" panose="020F0502020204030204" pitchFamily="34" charset="0"/>
              </a:rPr>
              <a:t>assumptions</a:t>
            </a:r>
            <a:r>
              <a:rPr lang="tr-TR" b="1" dirty="0">
                <a:latin typeface="Calibri" panose="020F0502020204030204" pitchFamily="34" charset="0"/>
              </a:rPr>
              <a:t> </a:t>
            </a:r>
            <a:r>
              <a:rPr lang="tr-TR" b="1" dirty="0" err="1">
                <a:latin typeface="Calibri" panose="020F0502020204030204" pitchFamily="34" charset="0"/>
              </a:rPr>
              <a:t>for</a:t>
            </a:r>
            <a:r>
              <a:rPr lang="tr-TR" b="1" dirty="0">
                <a:latin typeface="Calibri" panose="020F0502020204030204" pitchFamily="34" charset="0"/>
              </a:rPr>
              <a:t> </a:t>
            </a:r>
            <a:r>
              <a:rPr lang="tr-TR" b="1" dirty="0" err="1">
                <a:latin typeface="Calibri" panose="020F0502020204030204" pitchFamily="34" charset="0"/>
              </a:rPr>
              <a:t>the</a:t>
            </a:r>
            <a:r>
              <a:rPr lang="tr-TR" b="1" dirty="0">
                <a:latin typeface="Calibri" panose="020F0502020204030204" pitchFamily="34" charset="0"/>
              </a:rPr>
              <a:t> </a:t>
            </a:r>
            <a:r>
              <a:rPr lang="tr-TR" b="1" dirty="0" err="1">
                <a:latin typeface="Calibri" panose="020F0502020204030204" pitchFamily="34" charset="0"/>
              </a:rPr>
              <a:t>period</a:t>
            </a:r>
            <a:r>
              <a:rPr lang="tr-TR" b="1" dirty="0">
                <a:latin typeface="Calibri" panose="020F0502020204030204" pitchFamily="34" charset="0"/>
              </a:rPr>
              <a:t> </a:t>
            </a:r>
            <a:r>
              <a:rPr lang="tr-TR" b="1" dirty="0" err="1">
                <a:latin typeface="Calibri" panose="020F0502020204030204" pitchFamily="34" charset="0"/>
              </a:rPr>
              <a:t>subject</a:t>
            </a:r>
            <a:r>
              <a:rPr lang="tr-TR" b="1" dirty="0">
                <a:latin typeface="Calibri" panose="020F0502020204030204" pitchFamily="34" charset="0"/>
              </a:rPr>
              <a:t> </a:t>
            </a:r>
            <a:r>
              <a:rPr lang="tr-TR" b="1" dirty="0" err="1">
                <a:latin typeface="Calibri" panose="020F0502020204030204" pitchFamily="34" charset="0"/>
              </a:rPr>
              <a:t>to</a:t>
            </a:r>
            <a:r>
              <a:rPr lang="tr-TR" b="1" dirty="0">
                <a:latin typeface="Calibri" panose="020F0502020204030204" pitchFamily="34" charset="0"/>
              </a:rPr>
              <a:t> </a:t>
            </a:r>
            <a:r>
              <a:rPr lang="tr-TR" b="1" dirty="0" err="1">
                <a:latin typeface="Calibri" panose="020F0502020204030204" pitchFamily="34" charset="0"/>
              </a:rPr>
              <a:t>forecasting</a:t>
            </a:r>
            <a:r>
              <a:rPr lang="tr-TR" b="1" dirty="0">
                <a:latin typeface="Calibri" panose="020F0502020204030204" pitchFamily="34" charset="0"/>
              </a:rPr>
              <a:t> </a:t>
            </a:r>
            <a:r>
              <a:rPr lang="tr-TR" b="1" dirty="0" err="1">
                <a:latin typeface="Calibri" panose="020F0502020204030204" pitchFamily="34" charset="0"/>
              </a:rPr>
              <a:t>and</a:t>
            </a:r>
            <a:r>
              <a:rPr lang="tr-TR" b="1" dirty="0">
                <a:latin typeface="Calibri" panose="020F0502020204030204" pitchFamily="34" charset="0"/>
              </a:rPr>
              <a:t> </a:t>
            </a:r>
            <a:r>
              <a:rPr lang="tr-TR" b="1" dirty="0" err="1">
                <a:latin typeface="Calibri" panose="020F0502020204030204" pitchFamily="34" charset="0"/>
              </a:rPr>
              <a:t>provide</a:t>
            </a:r>
            <a:r>
              <a:rPr lang="tr-TR" b="1" dirty="0">
                <a:latin typeface="Calibri" panose="020F0502020204030204" pitchFamily="34" charset="0"/>
              </a:rPr>
              <a:t> </a:t>
            </a:r>
            <a:r>
              <a:rPr lang="tr-TR" b="1" dirty="0" err="1">
                <a:latin typeface="Calibri" panose="020F0502020204030204" pitchFamily="34" charset="0"/>
              </a:rPr>
              <a:t>clear</a:t>
            </a:r>
            <a:r>
              <a:rPr lang="tr-TR" b="1" dirty="0">
                <a:latin typeface="Calibri" panose="020F0502020204030204" pitchFamily="34" charset="0"/>
              </a:rPr>
              <a:t> </a:t>
            </a:r>
            <a:r>
              <a:rPr lang="tr-TR" b="1" dirty="0" err="1">
                <a:latin typeface="Calibri" panose="020F0502020204030204" pitchFamily="34" charset="0"/>
              </a:rPr>
              <a:t>projections</a:t>
            </a:r>
            <a:r>
              <a:rPr lang="tr-TR" b="1" dirty="0">
                <a:latin typeface="Calibri" panose="020F0502020204030204" pitchFamily="34" charset="0"/>
              </a:rPr>
              <a:t> </a:t>
            </a:r>
            <a:r>
              <a:rPr lang="tr-TR" b="1" dirty="0" err="1">
                <a:latin typeface="Calibri" panose="020F0502020204030204" pitchFamily="34" charset="0"/>
              </a:rPr>
              <a:t>for</a:t>
            </a:r>
            <a:r>
              <a:rPr lang="tr-TR" b="1" dirty="0">
                <a:latin typeface="Calibri" panose="020F0502020204030204" pitchFamily="34" charset="0"/>
              </a:rPr>
              <a:t> </a:t>
            </a:r>
            <a:r>
              <a:rPr lang="tr-TR" b="1" dirty="0" err="1">
                <a:latin typeface="Calibri" panose="020F0502020204030204" pitchFamily="34" charset="0"/>
              </a:rPr>
              <a:t>the</a:t>
            </a:r>
            <a:r>
              <a:rPr lang="tr-TR" b="1" dirty="0">
                <a:latin typeface="Calibri" panose="020F0502020204030204" pitchFamily="34" charset="0"/>
              </a:rPr>
              <a:t> </a:t>
            </a:r>
            <a:r>
              <a:rPr lang="tr-TR" b="1" dirty="0" err="1">
                <a:latin typeface="Calibri" panose="020F0502020204030204" pitchFamily="34" charset="0"/>
              </a:rPr>
              <a:t>liquidity</a:t>
            </a:r>
            <a:r>
              <a:rPr lang="tr-TR" b="1" dirty="0">
                <a:latin typeface="Calibri" panose="020F0502020204030204" pitchFamily="34" charset="0"/>
              </a:rPr>
              <a:t> </a:t>
            </a:r>
            <a:r>
              <a:rPr lang="tr-TR" b="1" dirty="0" err="1">
                <a:latin typeface="Calibri" panose="020F0502020204030204" pitchFamily="34" charset="0"/>
              </a:rPr>
              <a:t>risks</a:t>
            </a:r>
            <a:r>
              <a:rPr lang="tr-TR" b="1" dirty="0">
                <a:latin typeface="Calibri" panose="020F0502020204030204" pitchFamily="34" charset="0"/>
              </a:rPr>
              <a:t> </a:t>
            </a:r>
            <a:r>
              <a:rPr lang="tr-TR" b="1" dirty="0" err="1">
                <a:latin typeface="Calibri" panose="020F0502020204030204" pitchFamily="34" charset="0"/>
              </a:rPr>
              <a:t>to</a:t>
            </a:r>
            <a:r>
              <a:rPr lang="tr-TR" b="1" dirty="0">
                <a:latin typeface="Calibri" panose="020F0502020204030204" pitchFamily="34" charset="0"/>
              </a:rPr>
              <a:t> be </a:t>
            </a:r>
            <a:r>
              <a:rPr lang="tr-TR" b="1" dirty="0" err="1">
                <a:latin typeface="Calibri" panose="020F0502020204030204" pitchFamily="34" charset="0"/>
              </a:rPr>
              <a:t>encountered</a:t>
            </a:r>
            <a:r>
              <a:rPr lang="tr-TR" b="1" dirty="0">
                <a:latin typeface="Calibri" panose="020F0502020204030204" pitchFamily="34" charset="0"/>
              </a:rPr>
              <a:t>.    </a:t>
            </a:r>
          </a:p>
        </p:txBody>
      </p:sp>
      <p:sp>
        <p:nvSpPr>
          <p:cNvPr id="9" name="Oval 35"/>
          <p:cNvSpPr>
            <a:spLocks noChangeArrowheads="1"/>
          </p:cNvSpPr>
          <p:nvPr/>
        </p:nvSpPr>
        <p:spPr bwMode="gray">
          <a:xfrm>
            <a:off x="228600" y="315095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10" name="Dikdörtgen 9"/>
          <p:cNvSpPr/>
          <p:nvPr/>
        </p:nvSpPr>
        <p:spPr>
          <a:xfrm>
            <a:off x="596457" y="3095001"/>
            <a:ext cx="8310358" cy="646331"/>
          </a:xfrm>
          <a:prstGeom prst="rect">
            <a:avLst/>
          </a:prstGeom>
        </p:spPr>
        <p:txBody>
          <a:bodyPr wrap="square">
            <a:spAutoFit/>
          </a:bodyPr>
          <a:lstStyle/>
          <a:p>
            <a:pPr marL="0" indent="0" algn="just">
              <a:buNone/>
            </a:pPr>
            <a:r>
              <a:rPr lang="tr-TR" b="1" dirty="0" err="1">
                <a:latin typeface="Calibri" panose="020F0502020204030204" pitchFamily="34" charset="0"/>
              </a:rPr>
              <a:t>Could</a:t>
            </a:r>
            <a:r>
              <a:rPr lang="tr-TR" b="1" dirty="0">
                <a:latin typeface="Calibri" panose="020F0502020204030204" pitchFamily="34" charset="0"/>
              </a:rPr>
              <a:t> be </a:t>
            </a:r>
            <a:r>
              <a:rPr lang="tr-TR" b="1" dirty="0" err="1">
                <a:latin typeface="Calibri" panose="020F0502020204030204" pitchFamily="34" charset="0"/>
              </a:rPr>
              <a:t>especially</a:t>
            </a:r>
            <a:r>
              <a:rPr lang="tr-TR" b="1" dirty="0">
                <a:latin typeface="Calibri" panose="020F0502020204030204" pitchFamily="34" charset="0"/>
              </a:rPr>
              <a:t> </a:t>
            </a:r>
            <a:r>
              <a:rPr lang="tr-TR" b="1" dirty="0" err="1">
                <a:latin typeface="Calibri" panose="020F0502020204030204" pitchFamily="34" charset="0"/>
              </a:rPr>
              <a:t>handy</a:t>
            </a:r>
            <a:r>
              <a:rPr lang="tr-TR" b="1" dirty="0">
                <a:latin typeface="Calibri" panose="020F0502020204030204" pitchFamily="34" charset="0"/>
              </a:rPr>
              <a:t> </a:t>
            </a:r>
            <a:r>
              <a:rPr lang="tr-TR" b="1" dirty="0" err="1">
                <a:latin typeface="Calibri" panose="020F0502020204030204" pitchFamily="34" charset="0"/>
              </a:rPr>
              <a:t>when</a:t>
            </a:r>
            <a:r>
              <a:rPr lang="tr-TR" b="1" dirty="0">
                <a:latin typeface="Calibri" panose="020F0502020204030204" pitchFamily="34" charset="0"/>
              </a:rPr>
              <a:t> a </a:t>
            </a:r>
            <a:r>
              <a:rPr lang="tr-TR" b="1" dirty="0" err="1">
                <a:latin typeface="Calibri" panose="020F0502020204030204" pitchFamily="34" charset="0"/>
              </a:rPr>
              <a:t>significant</a:t>
            </a:r>
            <a:r>
              <a:rPr lang="tr-TR" b="1" dirty="0">
                <a:latin typeface="Calibri" panose="020F0502020204030204" pitchFamily="34" charset="0"/>
              </a:rPr>
              <a:t> </a:t>
            </a:r>
            <a:r>
              <a:rPr lang="tr-TR" b="1" dirty="0" err="1">
                <a:latin typeface="Calibri" panose="020F0502020204030204" pitchFamily="34" charset="0"/>
              </a:rPr>
              <a:t>change</a:t>
            </a:r>
            <a:r>
              <a:rPr lang="tr-TR" b="1" dirty="0">
                <a:latin typeface="Calibri" panose="020F0502020204030204" pitchFamily="34" charset="0"/>
              </a:rPr>
              <a:t> in </a:t>
            </a:r>
            <a:r>
              <a:rPr lang="tr-TR" b="1" dirty="0" err="1">
                <a:latin typeface="Calibri" panose="020F0502020204030204" pitchFamily="34" charset="0"/>
              </a:rPr>
              <a:t>the</a:t>
            </a:r>
            <a:r>
              <a:rPr lang="tr-TR" b="1" dirty="0">
                <a:latin typeface="Calibri" panose="020F0502020204030204" pitchFamily="34" charset="0"/>
              </a:rPr>
              <a:t> </a:t>
            </a:r>
            <a:r>
              <a:rPr lang="tr-TR" b="1" dirty="0" err="1">
                <a:latin typeface="Calibri" panose="020F0502020204030204" pitchFamily="34" charset="0"/>
              </a:rPr>
              <a:t>cash</a:t>
            </a:r>
            <a:r>
              <a:rPr lang="tr-TR" b="1" dirty="0">
                <a:latin typeface="Calibri" panose="020F0502020204030204" pitchFamily="34" charset="0"/>
              </a:rPr>
              <a:t> </a:t>
            </a:r>
            <a:r>
              <a:rPr lang="tr-TR" b="1" dirty="0" err="1">
                <a:latin typeface="Calibri" panose="020F0502020204030204" pitchFamily="34" charset="0"/>
              </a:rPr>
              <a:t>flow</a:t>
            </a:r>
            <a:r>
              <a:rPr lang="tr-TR" b="1" dirty="0">
                <a:latin typeface="Calibri" panose="020F0502020204030204" pitchFamily="34" charset="0"/>
              </a:rPr>
              <a:t> </a:t>
            </a:r>
            <a:r>
              <a:rPr lang="tr-TR" b="1" dirty="0" err="1">
                <a:latin typeface="Calibri" panose="020F0502020204030204" pitchFamily="34" charset="0"/>
              </a:rPr>
              <a:t>pattern</a:t>
            </a:r>
            <a:r>
              <a:rPr lang="tr-TR" b="1" dirty="0">
                <a:latin typeface="Calibri" panose="020F0502020204030204" pitchFamily="34" charset="0"/>
              </a:rPr>
              <a:t> is </a:t>
            </a:r>
            <a:r>
              <a:rPr lang="tr-TR" b="1" dirty="0" err="1">
                <a:latin typeface="Calibri" panose="020F0502020204030204" pitchFamily="34" charset="0"/>
              </a:rPr>
              <a:t>envisaged</a:t>
            </a:r>
            <a:r>
              <a:rPr lang="tr-TR" b="1" dirty="0">
                <a:latin typeface="Calibri" panose="020F0502020204030204" pitchFamily="34" charset="0"/>
              </a:rPr>
              <a:t> </a:t>
            </a:r>
            <a:r>
              <a:rPr lang="tr-TR" b="1" dirty="0" err="1">
                <a:latin typeface="Calibri" panose="020F0502020204030204" pitchFamily="34" charset="0"/>
              </a:rPr>
              <a:t>or</a:t>
            </a:r>
            <a:r>
              <a:rPr lang="tr-TR" b="1" dirty="0">
                <a:latin typeface="Calibri" panose="020F0502020204030204" pitchFamily="34" charset="0"/>
              </a:rPr>
              <a:t> </a:t>
            </a:r>
            <a:r>
              <a:rPr lang="tr-TR" b="1" dirty="0" err="1">
                <a:latin typeface="Calibri" panose="020F0502020204030204" pitchFamily="34" charset="0"/>
              </a:rPr>
              <a:t>there</a:t>
            </a:r>
            <a:r>
              <a:rPr lang="tr-TR" b="1" dirty="0">
                <a:latin typeface="Calibri" panose="020F0502020204030204" pitchFamily="34" charset="0"/>
              </a:rPr>
              <a:t> </a:t>
            </a:r>
            <a:r>
              <a:rPr lang="tr-TR" b="1" dirty="0" err="1">
                <a:latin typeface="Calibri" panose="020F0502020204030204" pitchFamily="34" charset="0"/>
              </a:rPr>
              <a:t>are</a:t>
            </a:r>
            <a:r>
              <a:rPr lang="tr-TR" b="1" dirty="0">
                <a:latin typeface="Calibri" panose="020F0502020204030204" pitchFamily="34" charset="0"/>
              </a:rPr>
              <a:t> </a:t>
            </a:r>
            <a:r>
              <a:rPr lang="tr-TR" b="1" dirty="0" err="1">
                <a:latin typeface="Calibri" panose="020F0502020204030204" pitchFamily="34" charset="0"/>
              </a:rPr>
              <a:t>many</a:t>
            </a:r>
            <a:r>
              <a:rPr lang="tr-TR" b="1" dirty="0">
                <a:latin typeface="Calibri" panose="020F0502020204030204" pitchFamily="34" charset="0"/>
              </a:rPr>
              <a:t> </a:t>
            </a:r>
            <a:r>
              <a:rPr lang="tr-TR" b="1" dirty="0" err="1">
                <a:latin typeface="Calibri" panose="020F0502020204030204" pitchFamily="34" charset="0"/>
              </a:rPr>
              <a:t>one-off</a:t>
            </a:r>
            <a:r>
              <a:rPr lang="tr-TR" b="1" dirty="0">
                <a:latin typeface="Calibri" panose="020F0502020204030204" pitchFamily="34" charset="0"/>
              </a:rPr>
              <a:t> </a:t>
            </a:r>
            <a:r>
              <a:rPr lang="tr-TR" b="1" dirty="0" err="1">
                <a:latin typeface="Calibri" panose="020F0502020204030204" pitchFamily="34" charset="0"/>
              </a:rPr>
              <a:t>components</a:t>
            </a:r>
            <a:r>
              <a:rPr lang="tr-TR" b="1" dirty="0">
                <a:latin typeface="Calibri" panose="020F0502020204030204" pitchFamily="34" charset="0"/>
              </a:rPr>
              <a:t> in </a:t>
            </a:r>
            <a:r>
              <a:rPr lang="tr-TR" b="1" dirty="0" err="1">
                <a:latin typeface="Calibri" panose="020F0502020204030204" pitchFamily="34" charset="0"/>
              </a:rPr>
              <a:t>the</a:t>
            </a:r>
            <a:r>
              <a:rPr lang="tr-TR" b="1" dirty="0">
                <a:latin typeface="Calibri" panose="020F0502020204030204" pitchFamily="34" charset="0"/>
              </a:rPr>
              <a:t> </a:t>
            </a:r>
            <a:r>
              <a:rPr lang="tr-TR" b="1" dirty="0" err="1">
                <a:latin typeface="Calibri" panose="020F0502020204030204" pitchFamily="34" charset="0"/>
              </a:rPr>
              <a:t>projected</a:t>
            </a:r>
            <a:r>
              <a:rPr lang="tr-TR" b="1" dirty="0">
                <a:latin typeface="Calibri" panose="020F0502020204030204" pitchFamily="34" charset="0"/>
              </a:rPr>
              <a:t> </a:t>
            </a:r>
            <a:r>
              <a:rPr lang="tr-TR" b="1" dirty="0" err="1">
                <a:latin typeface="Calibri" panose="020F0502020204030204" pitchFamily="34" charset="0"/>
              </a:rPr>
              <a:t>flows</a:t>
            </a:r>
            <a:r>
              <a:rPr lang="tr-TR" b="1" dirty="0">
                <a:latin typeface="Calibri" panose="020F0502020204030204" pitchFamily="34" charset="0"/>
              </a:rPr>
              <a:t>.</a:t>
            </a:r>
          </a:p>
        </p:txBody>
      </p:sp>
      <p:pic>
        <p:nvPicPr>
          <p:cNvPr id="4" name="Resim 3"/>
          <p:cNvPicPr>
            <a:picLocks noChangeAspect="1"/>
          </p:cNvPicPr>
          <p:nvPr/>
        </p:nvPicPr>
        <p:blipFill>
          <a:blip r:embed="rId2"/>
          <a:stretch>
            <a:fillRect/>
          </a:stretch>
        </p:blipFill>
        <p:spPr>
          <a:xfrm>
            <a:off x="437278" y="4366068"/>
            <a:ext cx="6801721" cy="2263331"/>
          </a:xfrm>
          <a:prstGeom prst="rect">
            <a:avLst/>
          </a:prstGeom>
        </p:spPr>
      </p:pic>
    </p:spTree>
    <p:extLst>
      <p:ext uri="{BB962C8B-B14F-4D97-AF65-F5344CB8AC3E}">
        <p14:creationId xmlns:p14="http://schemas.microsoft.com/office/powerpoint/2010/main" val="377884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62" y="152400"/>
            <a:ext cx="8861738"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Transactions</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Scenario</a:t>
            </a:r>
            <a:r>
              <a:rPr lang="tr-TR" dirty="0">
                <a:latin typeface="Calibri" panose="020F0502020204030204" pitchFamily="34" charset="0"/>
              </a:rPr>
              <a:t> Analysis-II</a:t>
            </a:r>
            <a:endParaRPr lang="en-US" dirty="0">
              <a:latin typeface="Calibri" panose="020F0502020204030204" pitchFamily="34" charset="0"/>
            </a:endParaRPr>
          </a:p>
        </p:txBody>
      </p:sp>
      <p:pic>
        <p:nvPicPr>
          <p:cNvPr id="6" name="Resim 5"/>
          <p:cNvPicPr>
            <a:picLocks noChangeAspect="1"/>
          </p:cNvPicPr>
          <p:nvPr/>
        </p:nvPicPr>
        <p:blipFill>
          <a:blip r:embed="rId2"/>
          <a:stretch>
            <a:fillRect/>
          </a:stretch>
        </p:blipFill>
        <p:spPr>
          <a:xfrm>
            <a:off x="457200" y="1524999"/>
            <a:ext cx="8272989" cy="5322269"/>
          </a:xfrm>
          <a:prstGeom prst="rect">
            <a:avLst/>
          </a:prstGeom>
        </p:spPr>
      </p:pic>
    </p:spTree>
    <p:extLst>
      <p:ext uri="{BB962C8B-B14F-4D97-AF65-F5344CB8AC3E}">
        <p14:creationId xmlns:p14="http://schemas.microsoft.com/office/powerpoint/2010/main" val="109736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 3"/>
          <p:cNvGrpSpPr>
            <a:grpSpLocks/>
          </p:cNvGrpSpPr>
          <p:nvPr/>
        </p:nvGrpSpPr>
        <p:grpSpPr bwMode="auto">
          <a:xfrm>
            <a:off x="685800" y="2057400"/>
            <a:ext cx="7777956" cy="685800"/>
            <a:chOff x="748" y="1094"/>
            <a:chExt cx="4275" cy="245"/>
          </a:xfrm>
        </p:grpSpPr>
        <p:sp>
          <p:nvSpPr>
            <p:cNvPr id="54276" name="Freeform 4"/>
            <p:cNvSpPr>
              <a:spLocks/>
            </p:cNvSpPr>
            <p:nvPr/>
          </p:nvSpPr>
          <p:spPr bwMode="gray">
            <a:xfrm>
              <a:off x="752" y="1094"/>
              <a:ext cx="4271" cy="245"/>
            </a:xfrm>
            <a:custGeom>
              <a:avLst/>
              <a:gdLst>
                <a:gd name="T0" fmla="*/ 2 w 4271"/>
                <a:gd name="T1" fmla="*/ 236 h 242"/>
                <a:gd name="T2" fmla="*/ 4271 w 4271"/>
                <a:gd name="T3" fmla="*/ 242 h 242"/>
                <a:gd name="T4" fmla="*/ 4271 w 4271"/>
                <a:gd name="T5" fmla="*/ 148 h 242"/>
                <a:gd name="T6" fmla="*/ 4132 w 4271"/>
                <a:gd name="T7" fmla="*/ 3 h 242"/>
                <a:gd name="T8" fmla="*/ 103 w 4271"/>
                <a:gd name="T9" fmla="*/ 2 h 242"/>
                <a:gd name="T10" fmla="*/ 0 w 4271"/>
                <a:gd name="T11" fmla="*/ 100 h 242"/>
                <a:gd name="T12" fmla="*/ 2 w 4271"/>
                <a:gd name="T13" fmla="*/ 236 h 242"/>
              </a:gdLst>
              <a:ahLst/>
              <a:cxnLst>
                <a:cxn ang="0">
                  <a:pos x="T0" y="T1"/>
                </a:cxn>
                <a:cxn ang="0">
                  <a:pos x="T2" y="T3"/>
                </a:cxn>
                <a:cxn ang="0">
                  <a:pos x="T4" y="T5"/>
                </a:cxn>
                <a:cxn ang="0">
                  <a:pos x="T6" y="T7"/>
                </a:cxn>
                <a:cxn ang="0">
                  <a:pos x="T8" y="T9"/>
                </a:cxn>
                <a:cxn ang="0">
                  <a:pos x="T10" y="T11"/>
                </a:cxn>
                <a:cxn ang="0">
                  <a:pos x="T12" y="T13"/>
                </a:cxn>
              </a:cxnLst>
              <a:rect l="0" t="0" r="r" b="b"/>
              <a:pathLst>
                <a:path w="4271" h="242">
                  <a:moveTo>
                    <a:pt x="2" y="236"/>
                  </a:moveTo>
                  <a:lnTo>
                    <a:pt x="4271" y="242"/>
                  </a:lnTo>
                  <a:lnTo>
                    <a:pt x="4271" y="148"/>
                  </a:lnTo>
                  <a:cubicBezTo>
                    <a:pt x="4271" y="75"/>
                    <a:pt x="4250" y="3"/>
                    <a:pt x="4132" y="3"/>
                  </a:cubicBezTo>
                  <a:cubicBezTo>
                    <a:pt x="2183" y="2"/>
                    <a:pt x="103" y="2"/>
                    <a:pt x="103" y="2"/>
                  </a:cubicBezTo>
                  <a:cubicBezTo>
                    <a:pt x="38" y="0"/>
                    <a:pt x="1" y="57"/>
                    <a:pt x="0" y="100"/>
                  </a:cubicBezTo>
                  <a:cubicBezTo>
                    <a:pt x="0" y="173"/>
                    <a:pt x="2" y="207"/>
                    <a:pt x="2" y="236"/>
                  </a:cubicBezTo>
                  <a:close/>
                </a:path>
              </a:pathLst>
            </a:custGeom>
            <a:gradFill rotWithShape="1">
              <a:gsLst>
                <a:gs pos="0">
                  <a:schemeClr val="accent1"/>
                </a:gs>
                <a:gs pos="100000">
                  <a:schemeClr val="accent1">
                    <a:gamma/>
                    <a:shade val="66275"/>
                    <a:invGamma/>
                  </a:schemeClr>
                </a:gs>
              </a:gsLst>
              <a:lin ang="2700000" scaled="1"/>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endParaRPr lang="en-US"/>
            </a:p>
          </p:txBody>
        </p:sp>
        <p:pic>
          <p:nvPicPr>
            <p:cNvPr id="54277" name="Round Same Side Corner Rectangle 27"/>
            <p:cNvPicPr>
              <a:picLocks noChangeArrowheads="1"/>
            </p:cNvPicPr>
            <p:nvPr/>
          </p:nvPicPr>
          <p:blipFill>
            <a:blip r:embed="rId2">
              <a:extLst>
                <a:ext uri="{28A0092B-C50C-407E-A947-70E740481C1C}">
                  <a14:useLocalDpi xmlns:a14="http://schemas.microsoft.com/office/drawing/2010/main" val="0"/>
                </a:ext>
              </a:extLst>
            </a:blip>
            <a:srcRect r="330" b="23721"/>
            <a:stretch>
              <a:fillRect/>
            </a:stretch>
          </p:blipFill>
          <p:spPr bwMode="gray">
            <a:xfrm>
              <a:off x="748" y="1094"/>
              <a:ext cx="4237" cy="16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4278" name="Group 6"/>
          <p:cNvGraphicFramePr>
            <a:graphicFrameLocks noGrp="1"/>
          </p:cNvGraphicFramePr>
          <p:nvPr>
            <p:extLst>
              <p:ext uri="{D42A27DB-BD31-4B8C-83A1-F6EECF244321}">
                <p14:modId xmlns:p14="http://schemas.microsoft.com/office/powerpoint/2010/main" val="201822366"/>
              </p:ext>
            </p:extLst>
          </p:nvPr>
        </p:nvGraphicFramePr>
        <p:xfrm>
          <a:off x="685800" y="2057400"/>
          <a:ext cx="7846084" cy="3642360"/>
        </p:xfrm>
        <a:graphic>
          <a:graphicData uri="http://schemas.openxmlformats.org/drawingml/2006/table">
            <a:tbl>
              <a:tblPr/>
              <a:tblGrid>
                <a:gridCol w="1756543">
                  <a:extLst>
                    <a:ext uri="{9D8B030D-6E8A-4147-A177-3AD203B41FA5}">
                      <a16:colId xmlns:a16="http://schemas.microsoft.com/office/drawing/2014/main" val="20000"/>
                    </a:ext>
                  </a:extLst>
                </a:gridCol>
                <a:gridCol w="1779721">
                  <a:extLst>
                    <a:ext uri="{9D8B030D-6E8A-4147-A177-3AD203B41FA5}">
                      <a16:colId xmlns:a16="http://schemas.microsoft.com/office/drawing/2014/main" val="20001"/>
                    </a:ext>
                  </a:extLst>
                </a:gridCol>
                <a:gridCol w="2157312">
                  <a:extLst>
                    <a:ext uri="{9D8B030D-6E8A-4147-A177-3AD203B41FA5}">
                      <a16:colId xmlns:a16="http://schemas.microsoft.com/office/drawing/2014/main" val="20002"/>
                    </a:ext>
                  </a:extLst>
                </a:gridCol>
                <a:gridCol w="2152508">
                  <a:extLst>
                    <a:ext uri="{9D8B030D-6E8A-4147-A177-3AD203B41FA5}">
                      <a16:colId xmlns:a16="http://schemas.microsoft.com/office/drawing/2014/main" val="20003"/>
                    </a:ext>
                  </a:extLst>
                </a:gridCol>
              </a:tblGrid>
              <a:tr h="7620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ndParaRPr>
                    </a:p>
                  </a:txBody>
                  <a:tcPr horzOverflow="overflow">
                    <a:lnL>
                      <a:noFill/>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panose="020B0604020202020204" pitchFamily="34" charset="0"/>
                        </a:rPr>
                        <a:t>Cumulative net operating outflows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panose="020B0604020202020204" pitchFamily="34" charset="0"/>
                        </a:rPr>
                        <a:t>Cumulative forecast errors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panose="020B0604020202020204" pitchFamily="34" charset="0"/>
                        </a:rPr>
                        <a:t>Scenario </a:t>
                      </a:r>
                      <a:endParaRPr kumimoji="0" lang="tr-TR" sz="1600" b="1" i="0" u="none" strike="noStrike" cap="none" normalizeH="0" baseline="0" dirty="0">
                        <a:ln>
                          <a:noFill/>
                        </a:ln>
                        <a:solidFill>
                          <a:srgbClr val="FFFFFF"/>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panose="020B0604020202020204" pitchFamily="34" charset="0"/>
                        </a:rPr>
                        <a:t>analysis</a:t>
                      </a:r>
                    </a:p>
                  </a:txBody>
                  <a:tcPr horzOverflow="overflow">
                    <a:lnL w="12700" cap="flat" cmpd="sng" algn="ctr">
                      <a:solidFill>
                        <a:schemeClr val="accent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r h="123444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err="1">
                          <a:ln>
                            <a:noFill/>
                          </a:ln>
                          <a:solidFill>
                            <a:schemeClr val="tx1"/>
                          </a:solidFill>
                          <a:effectLst/>
                          <a:latin typeface="Arial" panose="020B0604020202020204" pitchFamily="34" charset="0"/>
                        </a:rPr>
                        <a:t>Advantages</a:t>
                      </a:r>
                      <a:endParaRPr kumimoji="0" lang="en-US" sz="1600" b="1" i="0" u="none" strike="noStrike" cap="none" normalizeH="0" baseline="0" dirty="0">
                        <a:ln>
                          <a:noFill/>
                        </a:ln>
                        <a:solidFill>
                          <a:schemeClr val="tx1"/>
                        </a:solidFill>
                        <a:effectLst/>
                        <a:latin typeface="Arial" panose="020B0604020202020204" pitchFamily="34" charset="0"/>
                      </a:endParaRPr>
                    </a:p>
                  </a:txBody>
                  <a:tcPr horzOverflow="overflow">
                    <a:lnL>
                      <a:noFill/>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-Could be handy when lacking the forecast error information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-Takes into account </a:t>
                      </a:r>
                      <a:r>
                        <a:rPr kumimoji="0" lang="en-US" sz="1400" b="1" i="0" u="none" strike="noStrike" kern="1200" cap="none" normalizeH="0" baseline="0" dirty="0" err="1">
                          <a:ln>
                            <a:noFill/>
                          </a:ln>
                          <a:solidFill>
                            <a:schemeClr val="accent1"/>
                          </a:solidFill>
                          <a:effectLst/>
                          <a:latin typeface="Arial" panose="020B0604020202020204" pitchFamily="34" charset="0"/>
                          <a:ea typeface="+mn-ea"/>
                          <a:cs typeface="+mn-cs"/>
                        </a:rPr>
                        <a:t>forecastable</a:t>
                      </a: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 net outflows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-Forward looking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-Adjustable according to different scenario assumptions</a:t>
                      </a:r>
                    </a:p>
                  </a:txBody>
                  <a:tcPr horzOverflow="overflow">
                    <a:lnL w="12700" cap="flat" cmpd="sng" algn="ctr">
                      <a:solidFill>
                        <a:schemeClr val="accent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1"/>
                  </a:ext>
                </a:extLst>
              </a:tr>
              <a:tr h="132943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err="1">
                          <a:ln>
                            <a:noFill/>
                          </a:ln>
                          <a:solidFill>
                            <a:schemeClr val="tx1"/>
                          </a:solidFill>
                          <a:effectLst/>
                          <a:latin typeface="Arial" panose="020B0604020202020204" pitchFamily="34" charset="0"/>
                        </a:rPr>
                        <a:t>Disadvantages</a:t>
                      </a:r>
                      <a:endParaRPr kumimoji="0" lang="en-US" sz="1600" b="1" i="0" u="none" strike="noStrike" cap="none" normalizeH="0" baseline="0" dirty="0">
                        <a:ln>
                          <a:noFill/>
                        </a:ln>
                        <a:solidFill>
                          <a:schemeClr val="tx1"/>
                        </a:solidFill>
                        <a:effectLst/>
                        <a:latin typeface="Arial" panose="020B0604020202020204" pitchFamily="34" charset="0"/>
                      </a:endParaRPr>
                    </a:p>
                  </a:txBody>
                  <a:tcPr horzOverflow="overflow">
                    <a:lnL>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3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-Could be over-cautious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-Does not take into account forecastable net outflows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-Backward looking</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3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chemeClr val="accent1"/>
                        </a:solidFill>
                        <a:effectLst/>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chemeClr val="accent1"/>
                        </a:solidFill>
                        <a:effectLst/>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accent1"/>
                          </a:solidFill>
                          <a:effectLst/>
                          <a:latin typeface="Arial" panose="020B0604020202020204" pitchFamily="34" charset="0"/>
                          <a:ea typeface="+mn-ea"/>
                          <a:cs typeface="+mn-cs"/>
                        </a:rPr>
                        <a:t>-Backward looking</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3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solidFill>
                          <a:effectLst/>
                          <a:latin typeface="Arial" panose="020B0604020202020204" pitchFamily="34" charset="0"/>
                        </a:rPr>
                        <a:t>-</a:t>
                      </a:r>
                      <a:r>
                        <a:rPr kumimoji="0" lang="en-US" sz="1400" b="1" i="0" u="none" strike="noStrike" cap="none" normalizeH="0" baseline="0" dirty="0">
                          <a:ln>
                            <a:noFill/>
                          </a:ln>
                          <a:solidFill>
                            <a:schemeClr val="accent1"/>
                          </a:solidFill>
                          <a:effectLst/>
                          <a:latin typeface="Arial" panose="020B0604020202020204" pitchFamily="34" charset="0"/>
                        </a:rPr>
                        <a:t>Highly dependent on the reliability of the scenario assumptions</a:t>
                      </a:r>
                    </a:p>
                  </a:txBody>
                  <a:tcPr horzOverflow="overflow">
                    <a:lnL w="12700" cap="flat" cmpd="sng" algn="ctr">
                      <a:solidFill>
                        <a:schemeClr val="accent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30000"/>
                      </a:schemeClr>
                    </a:solidFill>
                  </a:tcPr>
                </a:tc>
                <a:extLst>
                  <a:ext uri="{0D108BD9-81ED-4DB2-BD59-A6C34878D82A}">
                    <a16:rowId xmlns:a16="http://schemas.microsoft.com/office/drawing/2014/main" val="10002"/>
                  </a:ext>
                </a:extLst>
              </a:tr>
            </a:tbl>
          </a:graphicData>
        </a:graphic>
      </p:graphicFrame>
      <p:sp>
        <p:nvSpPr>
          <p:cNvPr id="51" name="Title 1"/>
          <p:cNvSpPr>
            <a:spLocks noGrp="1"/>
          </p:cNvSpPr>
          <p:nvPr>
            <p:ph type="title"/>
          </p:nvPr>
        </p:nvSpPr>
        <p:spPr>
          <a:xfrm>
            <a:off x="282262" y="152400"/>
            <a:ext cx="8861738"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Transactions</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Comparison</a:t>
            </a:r>
            <a:r>
              <a:rPr lang="tr-TR" dirty="0">
                <a:latin typeface="Calibri" panose="020F0502020204030204" pitchFamily="34" charset="0"/>
              </a:rPr>
              <a:t> of </a:t>
            </a:r>
            <a:r>
              <a:rPr lang="tr-TR" dirty="0" err="1">
                <a:latin typeface="Calibri" panose="020F0502020204030204" pitchFamily="34" charset="0"/>
              </a:rPr>
              <a:t>Methodologies</a:t>
            </a:r>
            <a:endParaRPr lang="en-US" dirty="0">
              <a:latin typeface="Calibri" panose="020F0502020204030204" pitchFamily="34" charset="0"/>
            </a:endParaRPr>
          </a:p>
        </p:txBody>
      </p:sp>
    </p:spTree>
    <p:extLst>
      <p:ext uri="{BB962C8B-B14F-4D97-AF65-F5344CB8AC3E}">
        <p14:creationId xmlns:p14="http://schemas.microsoft.com/office/powerpoint/2010/main" val="9835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a:spLocks noChangeArrowheads="1"/>
          </p:cNvSpPr>
          <p:nvPr/>
        </p:nvSpPr>
        <p:spPr bwMode="auto">
          <a:xfrm flipH="1">
            <a:off x="391624" y="1711489"/>
            <a:ext cx="3850288" cy="1534206"/>
          </a:xfrm>
          <a:prstGeom prst="roundRect">
            <a:avLst>
              <a:gd name="adj" fmla="val 12005"/>
            </a:avLst>
          </a:prstGeom>
          <a:solidFill>
            <a:srgbClr val="FFFFFF">
              <a:alpha val="70000"/>
            </a:srgbClr>
          </a:solidFill>
          <a:ln w="28575" algn="ctr">
            <a:solidFill>
              <a:srgbClr val="7F7F7F">
                <a:alpha val="63921"/>
              </a:srgbClr>
            </a:solidFill>
            <a:round/>
            <a:headEnd/>
            <a:tailEnd/>
          </a:ln>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tr-TR" altLang="tr-TR" sz="2800" b="1" i="0">
              <a:solidFill>
                <a:srgbClr val="000000"/>
              </a:solidFill>
              <a:latin typeface="Candara" pitchFamily="34" charset="0"/>
            </a:endParaRPr>
          </a:p>
        </p:txBody>
      </p:sp>
      <p:sp>
        <p:nvSpPr>
          <p:cNvPr id="40" name="Rounded Rectangle 39"/>
          <p:cNvSpPr>
            <a:spLocks noChangeArrowheads="1"/>
          </p:cNvSpPr>
          <p:nvPr/>
        </p:nvSpPr>
        <p:spPr bwMode="auto">
          <a:xfrm flipH="1">
            <a:off x="4925870" y="1711489"/>
            <a:ext cx="3878018" cy="1497886"/>
          </a:xfrm>
          <a:prstGeom prst="roundRect">
            <a:avLst>
              <a:gd name="adj" fmla="val 12005"/>
            </a:avLst>
          </a:prstGeom>
          <a:solidFill>
            <a:srgbClr val="FFFFFF">
              <a:alpha val="70000"/>
            </a:srgbClr>
          </a:solidFill>
          <a:ln w="28575" algn="ctr">
            <a:solidFill>
              <a:srgbClr val="7F7F7F">
                <a:alpha val="63921"/>
              </a:srgbClr>
            </a:solidFill>
            <a:round/>
            <a:headEnd/>
            <a:tailEnd/>
          </a:ln>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tr-TR" altLang="tr-TR" sz="2800" b="1" i="0">
              <a:solidFill>
                <a:srgbClr val="000000"/>
              </a:solidFill>
              <a:latin typeface="Candara" pitchFamily="34" charset="0"/>
            </a:endParaRPr>
          </a:p>
        </p:txBody>
      </p:sp>
      <p:sp>
        <p:nvSpPr>
          <p:cNvPr id="54" name="Rounded Rectangle 53"/>
          <p:cNvSpPr>
            <a:spLocks noChangeArrowheads="1"/>
          </p:cNvSpPr>
          <p:nvPr/>
        </p:nvSpPr>
        <p:spPr bwMode="auto">
          <a:xfrm flipH="1">
            <a:off x="338701" y="4395435"/>
            <a:ext cx="3878017" cy="1548165"/>
          </a:xfrm>
          <a:prstGeom prst="roundRect">
            <a:avLst>
              <a:gd name="adj" fmla="val 12005"/>
            </a:avLst>
          </a:prstGeom>
          <a:solidFill>
            <a:srgbClr val="FFFFFF">
              <a:alpha val="70000"/>
            </a:srgbClr>
          </a:solidFill>
          <a:ln w="28575" algn="ctr">
            <a:solidFill>
              <a:srgbClr val="7F7F7F">
                <a:alpha val="63921"/>
              </a:srgbClr>
            </a:solidFill>
            <a:round/>
            <a:headEnd/>
            <a:tailEnd/>
          </a:ln>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tr-TR" altLang="tr-TR" sz="2800" b="1" i="0">
              <a:solidFill>
                <a:srgbClr val="000000"/>
              </a:solidFill>
              <a:latin typeface="Candara" pitchFamily="34" charset="0"/>
            </a:endParaRPr>
          </a:p>
        </p:txBody>
      </p:sp>
      <p:sp>
        <p:nvSpPr>
          <p:cNvPr id="60" name="Rounded Rectangle 59"/>
          <p:cNvSpPr>
            <a:spLocks noChangeArrowheads="1"/>
          </p:cNvSpPr>
          <p:nvPr/>
        </p:nvSpPr>
        <p:spPr bwMode="auto">
          <a:xfrm flipH="1">
            <a:off x="4775835" y="4376351"/>
            <a:ext cx="3878018" cy="1512348"/>
          </a:xfrm>
          <a:prstGeom prst="roundRect">
            <a:avLst>
              <a:gd name="adj" fmla="val 12005"/>
            </a:avLst>
          </a:prstGeom>
          <a:solidFill>
            <a:srgbClr val="FFFFFF">
              <a:alpha val="70000"/>
            </a:srgbClr>
          </a:solidFill>
          <a:ln w="28575" algn="ctr">
            <a:solidFill>
              <a:srgbClr val="7F7F7F">
                <a:alpha val="63921"/>
              </a:srgbClr>
            </a:solidFill>
            <a:round/>
            <a:headEnd/>
            <a:tailEnd/>
          </a:ln>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tr-TR" altLang="tr-TR" sz="2800" b="1" i="0">
              <a:solidFill>
                <a:srgbClr val="000000"/>
              </a:solidFill>
              <a:latin typeface="Candara" pitchFamily="34" charset="0"/>
            </a:endParaRPr>
          </a:p>
        </p:txBody>
      </p:sp>
      <p:sp>
        <p:nvSpPr>
          <p:cNvPr id="2" name="Rectangle 71"/>
          <p:cNvSpPr/>
          <p:nvPr/>
        </p:nvSpPr>
        <p:spPr>
          <a:xfrm>
            <a:off x="380900" y="1711489"/>
            <a:ext cx="3812043" cy="330886"/>
          </a:xfrm>
          <a:prstGeom prst="rect">
            <a:avLst/>
          </a:prstGeom>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b="1" i="0" dirty="0" err="1">
                <a:latin typeface="Candara" pitchFamily="34" charset="0"/>
              </a:rPr>
              <a:t>Identification</a:t>
            </a:r>
            <a:r>
              <a:rPr lang="tr-TR" altLang="tr-TR" sz="1400" b="1" i="0" dirty="0">
                <a:latin typeface="Candara" pitchFamily="34" charset="0"/>
              </a:rPr>
              <a:t> of </a:t>
            </a:r>
            <a:r>
              <a:rPr lang="tr-TR" altLang="tr-TR" sz="1400" b="1" i="0" dirty="0" err="1">
                <a:latin typeface="Candara" pitchFamily="34" charset="0"/>
              </a:rPr>
              <a:t>Risky</a:t>
            </a:r>
            <a:r>
              <a:rPr lang="tr-TR" altLang="tr-TR" sz="1400" b="1" i="0" dirty="0">
                <a:latin typeface="Candara" pitchFamily="34" charset="0"/>
              </a:rPr>
              <a:t> </a:t>
            </a:r>
            <a:r>
              <a:rPr lang="tr-TR" altLang="tr-TR" sz="1400" b="1" i="0" dirty="0" err="1">
                <a:latin typeface="Candara" pitchFamily="34" charset="0"/>
              </a:rPr>
              <a:t>Periods</a:t>
            </a:r>
            <a:endParaRPr lang="en-US" altLang="tr-TR" sz="1400" b="1" i="0" dirty="0">
              <a:latin typeface="Candara" pitchFamily="34" charset="0"/>
            </a:endParaRPr>
          </a:p>
        </p:txBody>
      </p:sp>
      <p:sp>
        <p:nvSpPr>
          <p:cNvPr id="73" name="Rectangle 72"/>
          <p:cNvSpPr/>
          <p:nvPr/>
        </p:nvSpPr>
        <p:spPr>
          <a:xfrm>
            <a:off x="5871670" y="1656391"/>
            <a:ext cx="1986418" cy="330886"/>
          </a:xfrm>
          <a:prstGeom prst="rect">
            <a:avLst/>
          </a:prstGeom>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b="1" i="0" dirty="0" err="1">
                <a:latin typeface="Candara" pitchFamily="34" charset="0"/>
              </a:rPr>
              <a:t>Duration</a:t>
            </a:r>
            <a:r>
              <a:rPr lang="tr-TR" altLang="tr-TR" sz="1400" b="1" i="0" dirty="0">
                <a:latin typeface="Candara" pitchFamily="34" charset="0"/>
              </a:rPr>
              <a:t> of </a:t>
            </a:r>
            <a:r>
              <a:rPr lang="tr-TR" altLang="tr-TR" sz="1400" b="1" i="0" dirty="0" err="1">
                <a:latin typeface="Candara" pitchFamily="34" charset="0"/>
              </a:rPr>
              <a:t>Risky</a:t>
            </a:r>
            <a:r>
              <a:rPr lang="tr-TR" altLang="tr-TR" sz="1400" b="1" i="0" dirty="0">
                <a:latin typeface="Candara" pitchFamily="34" charset="0"/>
              </a:rPr>
              <a:t> </a:t>
            </a:r>
            <a:r>
              <a:rPr lang="tr-TR" altLang="tr-TR" sz="1400" b="1" i="0" dirty="0" err="1">
                <a:latin typeface="Candara" pitchFamily="34" charset="0"/>
              </a:rPr>
              <a:t>Periods</a:t>
            </a:r>
            <a:endParaRPr lang="en-US" altLang="tr-TR" sz="1400" b="1" i="0" dirty="0">
              <a:latin typeface="Candara" pitchFamily="34" charset="0"/>
            </a:endParaRPr>
          </a:p>
        </p:txBody>
      </p:sp>
      <p:sp>
        <p:nvSpPr>
          <p:cNvPr id="74" name="Rectangle 73"/>
          <p:cNvSpPr/>
          <p:nvPr/>
        </p:nvSpPr>
        <p:spPr>
          <a:xfrm>
            <a:off x="687325" y="4306452"/>
            <a:ext cx="2928781" cy="330886"/>
          </a:xfrm>
          <a:prstGeom prst="rect">
            <a:avLst/>
          </a:prstGeom>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b="1" i="0" dirty="0" err="1">
                <a:latin typeface="Candara" pitchFamily="34" charset="0"/>
              </a:rPr>
              <a:t>Ability</a:t>
            </a:r>
            <a:r>
              <a:rPr lang="tr-TR" altLang="tr-TR" sz="1400" b="1" i="0" dirty="0">
                <a:latin typeface="Candara" pitchFamily="34" charset="0"/>
              </a:rPr>
              <a:t> </a:t>
            </a:r>
            <a:r>
              <a:rPr lang="tr-TR" altLang="tr-TR" sz="1400" b="1" i="0" dirty="0" err="1">
                <a:latin typeface="Candara" pitchFamily="34" charset="0"/>
              </a:rPr>
              <a:t>to</a:t>
            </a:r>
            <a:r>
              <a:rPr lang="tr-TR" altLang="tr-TR" sz="1400" b="1" i="0" dirty="0">
                <a:latin typeface="Candara" pitchFamily="34" charset="0"/>
              </a:rPr>
              <a:t> </a:t>
            </a:r>
            <a:r>
              <a:rPr lang="tr-TR" altLang="tr-TR" sz="1400" b="1" dirty="0" err="1">
                <a:latin typeface="Candara" pitchFamily="34" charset="0"/>
              </a:rPr>
              <a:t>Borrow</a:t>
            </a:r>
            <a:r>
              <a:rPr lang="tr-TR" altLang="tr-TR" sz="1400" b="1" dirty="0">
                <a:latin typeface="Candara" pitchFamily="34" charset="0"/>
              </a:rPr>
              <a:t> </a:t>
            </a:r>
            <a:r>
              <a:rPr lang="tr-TR" altLang="tr-TR" sz="1400" b="1" dirty="0" err="1">
                <a:latin typeface="Candara" pitchFamily="34" charset="0"/>
              </a:rPr>
              <a:t>During</a:t>
            </a:r>
            <a:r>
              <a:rPr lang="tr-TR" altLang="tr-TR" sz="1400" b="1" dirty="0">
                <a:latin typeface="Candara" pitchFamily="34" charset="0"/>
              </a:rPr>
              <a:t> </a:t>
            </a:r>
            <a:r>
              <a:rPr lang="tr-TR" altLang="tr-TR" sz="1400" b="1" dirty="0" err="1">
                <a:latin typeface="Candara" pitchFamily="34" charset="0"/>
              </a:rPr>
              <a:t>Risky</a:t>
            </a:r>
            <a:r>
              <a:rPr lang="tr-TR" altLang="tr-TR" sz="1400" b="1" dirty="0">
                <a:latin typeface="Candara" pitchFamily="34" charset="0"/>
              </a:rPr>
              <a:t> </a:t>
            </a:r>
            <a:r>
              <a:rPr lang="tr-TR" altLang="tr-TR" sz="1400" b="1" dirty="0" err="1">
                <a:latin typeface="Candara" pitchFamily="34" charset="0"/>
              </a:rPr>
              <a:t>Periods</a:t>
            </a:r>
            <a:endParaRPr lang="en-US" altLang="tr-TR" sz="1400" b="1" i="0" dirty="0">
              <a:latin typeface="Candara" pitchFamily="34" charset="0"/>
            </a:endParaRPr>
          </a:p>
        </p:txBody>
      </p:sp>
      <p:sp>
        <p:nvSpPr>
          <p:cNvPr id="75" name="Rectangle 74"/>
          <p:cNvSpPr/>
          <p:nvPr/>
        </p:nvSpPr>
        <p:spPr>
          <a:xfrm>
            <a:off x="5222752" y="4330329"/>
            <a:ext cx="3964641" cy="330886"/>
          </a:xfrm>
          <a:prstGeom prst="rect">
            <a:avLst/>
          </a:prstGeom>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tr-TR" altLang="tr-TR" sz="1400" b="1" dirty="0" err="1">
                <a:latin typeface="Candara" pitchFamily="34" charset="0"/>
              </a:rPr>
              <a:t>Other</a:t>
            </a:r>
            <a:r>
              <a:rPr lang="tr-TR" altLang="tr-TR" sz="1400" b="1" dirty="0">
                <a:latin typeface="Candara" pitchFamily="34" charset="0"/>
              </a:rPr>
              <a:t> </a:t>
            </a:r>
            <a:r>
              <a:rPr lang="tr-TR" altLang="tr-TR" sz="1400" b="1" dirty="0" err="1">
                <a:latin typeface="Candara" pitchFamily="34" charset="0"/>
              </a:rPr>
              <a:t>Financing</a:t>
            </a:r>
            <a:r>
              <a:rPr lang="tr-TR" altLang="tr-TR" sz="1400" b="1" dirty="0">
                <a:latin typeface="Candara" pitchFamily="34" charset="0"/>
              </a:rPr>
              <a:t> </a:t>
            </a:r>
            <a:r>
              <a:rPr lang="tr-TR" altLang="tr-TR" sz="1400" b="1" dirty="0" err="1">
                <a:latin typeface="Candara" pitchFamily="34" charset="0"/>
              </a:rPr>
              <a:t>Sources&amp;Possibilities</a:t>
            </a:r>
            <a:endParaRPr lang="en-US" altLang="tr-TR" sz="1400" b="1" i="0" dirty="0">
              <a:latin typeface="Candara" pitchFamily="34" charset="0"/>
            </a:endParaRPr>
          </a:p>
        </p:txBody>
      </p:sp>
      <p:sp>
        <p:nvSpPr>
          <p:cNvPr id="76" name="Rectangle 75"/>
          <p:cNvSpPr/>
          <p:nvPr/>
        </p:nvSpPr>
        <p:spPr>
          <a:xfrm>
            <a:off x="644794" y="1961241"/>
            <a:ext cx="3563100" cy="1384995"/>
          </a:xfrm>
          <a:prstGeom prst="rect">
            <a:avLst/>
          </a:prstGeom>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l" eaLnBrk="1" hangingPunct="1">
              <a:buFont typeface="Arial" panose="020B0604020202020204" pitchFamily="34" charset="0"/>
              <a:buChar char="•"/>
            </a:pPr>
            <a:r>
              <a:rPr lang="tr-TR" altLang="tr-TR" sz="1200" i="0" dirty="0" err="1">
                <a:latin typeface="Candara" pitchFamily="34" charset="0"/>
                <a:cs typeface="Arial" charset="0"/>
              </a:rPr>
              <a:t>Examine</a:t>
            </a:r>
            <a:r>
              <a:rPr lang="tr-TR" altLang="tr-TR" sz="1200" i="0" dirty="0">
                <a:latin typeface="Candara" pitchFamily="34" charset="0"/>
                <a:cs typeface="Arial" charset="0"/>
              </a:rPr>
              <a:t> </a:t>
            </a:r>
            <a:r>
              <a:rPr lang="tr-TR" altLang="tr-TR" sz="1200" i="0" dirty="0" err="1">
                <a:latin typeface="Candara" pitchFamily="34" charset="0"/>
                <a:cs typeface="Arial" charset="0"/>
              </a:rPr>
              <a:t>monthly</a:t>
            </a:r>
            <a:r>
              <a:rPr lang="tr-TR" altLang="tr-TR" sz="1200" i="0" dirty="0">
                <a:latin typeface="Candara" pitchFamily="34" charset="0"/>
                <a:cs typeface="Arial" charset="0"/>
              </a:rPr>
              <a:t> «</a:t>
            </a:r>
            <a:r>
              <a:rPr lang="tr-TR" altLang="tr-TR" sz="1200" i="0" dirty="0" err="1">
                <a:latin typeface="Candara" pitchFamily="34" charset="0"/>
                <a:cs typeface="Arial" charset="0"/>
              </a:rPr>
              <a:t>Bids</a:t>
            </a:r>
            <a:r>
              <a:rPr lang="tr-TR" altLang="tr-TR" sz="1200" i="0" dirty="0">
                <a:latin typeface="Candara" pitchFamily="34" charset="0"/>
                <a:cs typeface="Arial" charset="0"/>
              </a:rPr>
              <a:t>/Total </a:t>
            </a:r>
            <a:r>
              <a:rPr lang="tr-TR" altLang="tr-TR" sz="1200" dirty="0" err="1">
                <a:latin typeface="Candara" pitchFamily="34" charset="0"/>
                <a:cs typeface="Arial" charset="0"/>
              </a:rPr>
              <a:t>R</a:t>
            </a:r>
            <a:r>
              <a:rPr lang="tr-TR" altLang="tr-TR" sz="1200" i="0" dirty="0" err="1">
                <a:latin typeface="Candara" pitchFamily="34" charset="0"/>
                <a:cs typeface="Arial" charset="0"/>
              </a:rPr>
              <a:t>edemptions</a:t>
            </a:r>
            <a:r>
              <a:rPr lang="tr-TR" altLang="tr-TR" sz="1200" i="0" dirty="0">
                <a:latin typeface="Candara" pitchFamily="34" charset="0"/>
                <a:cs typeface="Arial" charset="0"/>
              </a:rPr>
              <a:t>» </a:t>
            </a:r>
            <a:r>
              <a:rPr lang="tr-TR" altLang="tr-TR" sz="1200" i="0" dirty="0" err="1">
                <a:latin typeface="Candara" pitchFamily="34" charset="0"/>
                <a:cs typeface="Arial" charset="0"/>
              </a:rPr>
              <a:t>ratio</a:t>
            </a:r>
            <a:r>
              <a:rPr lang="tr-TR" altLang="tr-TR" sz="1200" i="0" dirty="0">
                <a:latin typeface="Candara" pitchFamily="34" charset="0"/>
                <a:cs typeface="Arial" charset="0"/>
              </a:rPr>
              <a:t> </a:t>
            </a:r>
            <a:r>
              <a:rPr lang="tr-TR" altLang="tr-TR" sz="1200" i="0" dirty="0" err="1">
                <a:latin typeface="Candara" pitchFamily="34" charset="0"/>
                <a:cs typeface="Arial" charset="0"/>
              </a:rPr>
              <a:t>for</a:t>
            </a:r>
            <a:r>
              <a:rPr lang="tr-TR" altLang="tr-TR" sz="1200" i="0" dirty="0">
                <a:latin typeface="Candara" pitchFamily="34" charset="0"/>
                <a:cs typeface="Arial" charset="0"/>
              </a:rPr>
              <a:t> </a:t>
            </a:r>
            <a:r>
              <a:rPr lang="tr-TR" altLang="tr-TR" sz="1200" i="0" dirty="0" err="1">
                <a:latin typeface="Candara" pitchFamily="34" charset="0"/>
                <a:cs typeface="Arial" charset="0"/>
              </a:rPr>
              <a:t>the</a:t>
            </a:r>
            <a:r>
              <a:rPr lang="tr-TR" altLang="tr-TR" sz="1200" i="0" dirty="0">
                <a:latin typeface="Candara" pitchFamily="34" charset="0"/>
                <a:cs typeface="Arial" charset="0"/>
              </a:rPr>
              <a:t> </a:t>
            </a:r>
            <a:r>
              <a:rPr lang="tr-TR" altLang="tr-TR" sz="1200" i="0" dirty="0" err="1">
                <a:latin typeface="Candara" pitchFamily="34" charset="0"/>
                <a:cs typeface="Arial" charset="0"/>
              </a:rPr>
              <a:t>recent</a:t>
            </a:r>
            <a:r>
              <a:rPr lang="tr-TR" altLang="tr-TR" sz="1200" i="0" dirty="0">
                <a:latin typeface="Candara" pitchFamily="34" charset="0"/>
                <a:cs typeface="Arial" charset="0"/>
              </a:rPr>
              <a:t> 15-20 </a:t>
            </a:r>
            <a:r>
              <a:rPr lang="tr-TR" altLang="tr-TR" sz="1200" i="0" dirty="0" err="1">
                <a:latin typeface="Candara" pitchFamily="34" charset="0"/>
                <a:cs typeface="Arial" charset="0"/>
              </a:rPr>
              <a:t>years</a:t>
            </a:r>
            <a:endParaRPr lang="tr-TR" altLang="tr-TR" sz="1200" i="0" dirty="0">
              <a:latin typeface="Candara" pitchFamily="34" charset="0"/>
              <a:cs typeface="Arial" charset="0"/>
            </a:endParaRPr>
          </a:p>
          <a:p>
            <a:pPr marL="171450" indent="-171450" algn="l" eaLnBrk="1" hangingPunct="1">
              <a:buFont typeface="Arial" panose="020B0604020202020204" pitchFamily="34" charset="0"/>
              <a:buChar char="•"/>
            </a:pPr>
            <a:r>
              <a:rPr lang="tr-TR" altLang="tr-TR" sz="1200" i="0" dirty="0">
                <a:latin typeface="Candara" pitchFamily="34" charset="0"/>
                <a:cs typeface="Arial" charset="0"/>
              </a:rPr>
              <a:t> </a:t>
            </a:r>
            <a:r>
              <a:rPr lang="tr-TR" altLang="tr-TR" sz="1200" i="0" dirty="0" err="1">
                <a:latin typeface="Candara" pitchFamily="34" charset="0"/>
                <a:cs typeface="Arial" charset="0"/>
              </a:rPr>
              <a:t>Calculate</a:t>
            </a:r>
            <a:r>
              <a:rPr lang="tr-TR" altLang="tr-TR" sz="1200" i="0" dirty="0">
                <a:latin typeface="Candara" pitchFamily="34" charset="0"/>
                <a:cs typeface="Arial" charset="0"/>
              </a:rPr>
              <a:t> </a:t>
            </a:r>
            <a:r>
              <a:rPr lang="tr-TR" altLang="tr-TR" sz="1200" i="0" dirty="0" err="1">
                <a:latin typeface="Candara" pitchFamily="34" charset="0"/>
                <a:cs typeface="Arial" charset="0"/>
              </a:rPr>
              <a:t>the</a:t>
            </a:r>
            <a:r>
              <a:rPr lang="tr-TR" altLang="tr-TR" sz="1200" i="0" dirty="0">
                <a:latin typeface="Candara" pitchFamily="34" charset="0"/>
                <a:cs typeface="Arial" charset="0"/>
              </a:rPr>
              <a:t> main </a:t>
            </a:r>
            <a:r>
              <a:rPr lang="tr-TR" altLang="tr-TR" sz="1200" i="0" dirty="0" err="1">
                <a:latin typeface="Candara" pitchFamily="34" charset="0"/>
                <a:cs typeface="Arial" charset="0"/>
              </a:rPr>
              <a:t>statistics</a:t>
            </a:r>
            <a:r>
              <a:rPr lang="tr-TR" altLang="tr-TR" sz="1200" i="0" dirty="0">
                <a:latin typeface="Candara" pitchFamily="34" charset="0"/>
                <a:cs typeface="Arial" charset="0"/>
              </a:rPr>
              <a:t> (</a:t>
            </a:r>
            <a:r>
              <a:rPr lang="tr-TR" altLang="tr-TR" sz="1200" i="0" dirty="0" err="1">
                <a:latin typeface="Candara" pitchFamily="34" charset="0"/>
                <a:cs typeface="Arial" charset="0"/>
              </a:rPr>
              <a:t>mean</a:t>
            </a:r>
            <a:r>
              <a:rPr lang="tr-TR" altLang="tr-TR" sz="1200" i="0" dirty="0">
                <a:latin typeface="Candara" pitchFamily="34" charset="0"/>
                <a:cs typeface="Arial" charset="0"/>
              </a:rPr>
              <a:t>, SD) of </a:t>
            </a:r>
            <a:r>
              <a:rPr lang="tr-TR" altLang="tr-TR" sz="1200" i="0" dirty="0" err="1">
                <a:latin typeface="Candara" pitchFamily="34" charset="0"/>
                <a:cs typeface="Arial" charset="0"/>
              </a:rPr>
              <a:t>that</a:t>
            </a:r>
            <a:r>
              <a:rPr lang="tr-TR" altLang="tr-TR" sz="1200" i="0" dirty="0">
                <a:latin typeface="Candara" pitchFamily="34" charset="0"/>
                <a:cs typeface="Arial" charset="0"/>
              </a:rPr>
              <a:t> </a:t>
            </a:r>
            <a:r>
              <a:rPr lang="tr-TR" altLang="tr-TR" sz="1200" i="0" dirty="0" err="1">
                <a:latin typeface="Candara" pitchFamily="34" charset="0"/>
                <a:cs typeface="Arial" charset="0"/>
              </a:rPr>
              <a:t>ratio</a:t>
            </a:r>
            <a:endParaRPr lang="tr-TR" altLang="tr-TR" sz="1200" i="0" dirty="0">
              <a:latin typeface="Candara" pitchFamily="34" charset="0"/>
              <a:cs typeface="Arial" charset="0"/>
            </a:endParaRPr>
          </a:p>
          <a:p>
            <a:pPr marL="171450" indent="-171450" algn="l" eaLnBrk="1" hangingPunct="1">
              <a:buFont typeface="Arial" panose="020B0604020202020204" pitchFamily="34" charset="0"/>
              <a:buChar char="•"/>
            </a:pPr>
            <a:r>
              <a:rPr lang="tr-TR" altLang="tr-TR" sz="1200" dirty="0" err="1">
                <a:latin typeface="Candara" pitchFamily="34" charset="0"/>
                <a:cs typeface="Arial" charset="0"/>
              </a:rPr>
              <a:t>Determine</a:t>
            </a:r>
            <a:r>
              <a:rPr lang="tr-TR" altLang="tr-TR" sz="1200" dirty="0">
                <a:latin typeface="Candara" pitchFamily="34" charset="0"/>
                <a:cs typeface="Arial" charset="0"/>
              </a:rPr>
              <a:t> a </a:t>
            </a:r>
            <a:r>
              <a:rPr lang="tr-TR" altLang="tr-TR" sz="1200" dirty="0" err="1">
                <a:latin typeface="Candara" pitchFamily="34" charset="0"/>
                <a:cs typeface="Arial" charset="0"/>
              </a:rPr>
              <a:t>threshold</a:t>
            </a:r>
            <a:r>
              <a:rPr lang="tr-TR" altLang="tr-TR" sz="1200" dirty="0">
                <a:latin typeface="Candara" pitchFamily="34" charset="0"/>
                <a:cs typeface="Arial" charset="0"/>
              </a:rPr>
              <a:t> </a:t>
            </a:r>
            <a:r>
              <a:rPr lang="tr-TR" altLang="tr-TR" sz="1200" dirty="0" err="1">
                <a:latin typeface="Candara" pitchFamily="34" charset="0"/>
                <a:cs typeface="Arial" charset="0"/>
              </a:rPr>
              <a:t>for</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identification</a:t>
            </a:r>
            <a:r>
              <a:rPr lang="tr-TR" altLang="tr-TR" sz="1200" dirty="0">
                <a:latin typeface="Candara" pitchFamily="34" charset="0"/>
                <a:cs typeface="Arial" charset="0"/>
              </a:rPr>
              <a:t> of </a:t>
            </a:r>
            <a:r>
              <a:rPr lang="tr-TR" altLang="tr-TR" sz="1200" dirty="0" err="1">
                <a:latin typeface="Candara" pitchFamily="34" charset="0"/>
                <a:cs typeface="Arial" charset="0"/>
              </a:rPr>
              <a:t>risky</a:t>
            </a:r>
            <a:r>
              <a:rPr lang="tr-TR" altLang="tr-TR" sz="1200" dirty="0">
                <a:latin typeface="Candara" pitchFamily="34" charset="0"/>
                <a:cs typeface="Arial" charset="0"/>
              </a:rPr>
              <a:t> </a:t>
            </a:r>
            <a:r>
              <a:rPr lang="tr-TR" altLang="tr-TR" sz="1200" dirty="0" err="1">
                <a:latin typeface="Candara" pitchFamily="34" charset="0"/>
                <a:cs typeface="Arial" charset="0"/>
              </a:rPr>
              <a:t>periods</a:t>
            </a:r>
            <a:r>
              <a:rPr lang="tr-TR" altLang="tr-TR" sz="1200" dirty="0">
                <a:latin typeface="Candara" pitchFamily="34" charset="0"/>
                <a:cs typeface="Arial" charset="0"/>
              </a:rPr>
              <a:t> (</a:t>
            </a:r>
            <a:r>
              <a:rPr lang="tr-TR" altLang="tr-TR" sz="1200" dirty="0" err="1">
                <a:latin typeface="Candara" pitchFamily="34" charset="0"/>
                <a:cs typeface="Arial" charset="0"/>
              </a:rPr>
              <a:t>e.g</a:t>
            </a:r>
            <a:r>
              <a:rPr lang="tr-TR" altLang="tr-TR" sz="1200" dirty="0">
                <a:latin typeface="Candara" pitchFamily="34" charset="0"/>
                <a:cs typeface="Arial" charset="0"/>
              </a:rPr>
              <a:t>  1 </a:t>
            </a:r>
            <a:r>
              <a:rPr lang="tr-TR" altLang="tr-TR" sz="1200" dirty="0" err="1">
                <a:latin typeface="Candara" pitchFamily="34" charset="0"/>
                <a:cs typeface="Arial" charset="0"/>
              </a:rPr>
              <a:t>standard</a:t>
            </a:r>
            <a:r>
              <a:rPr lang="tr-TR" altLang="tr-TR" sz="1200" dirty="0">
                <a:latin typeface="Candara" pitchFamily="34" charset="0"/>
                <a:cs typeface="Arial" charset="0"/>
              </a:rPr>
              <a:t> </a:t>
            </a:r>
            <a:r>
              <a:rPr lang="tr-TR" altLang="tr-TR" sz="1200" dirty="0" err="1">
                <a:latin typeface="Candara" pitchFamily="34" charset="0"/>
                <a:cs typeface="Arial" charset="0"/>
              </a:rPr>
              <a:t>deviation</a:t>
            </a:r>
            <a:r>
              <a:rPr lang="tr-TR" altLang="tr-TR" sz="1200" dirty="0">
                <a:latin typeface="Candara" pitchFamily="34" charset="0"/>
                <a:cs typeface="Arial" charset="0"/>
              </a:rPr>
              <a:t> </a:t>
            </a:r>
            <a:r>
              <a:rPr lang="tr-TR" altLang="tr-TR" sz="1200" dirty="0" err="1">
                <a:latin typeface="Candara" pitchFamily="34" charset="0"/>
                <a:cs typeface="Arial" charset="0"/>
              </a:rPr>
              <a:t>below</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mean</a:t>
            </a:r>
            <a:r>
              <a:rPr lang="tr-TR" altLang="tr-TR" sz="1200" dirty="0">
                <a:latin typeface="Candara" pitchFamily="34" charset="0"/>
                <a:cs typeface="Arial" charset="0"/>
              </a:rPr>
              <a:t>)</a:t>
            </a:r>
            <a:endParaRPr lang="tr-TR" altLang="tr-TR" sz="1200" i="0" dirty="0">
              <a:latin typeface="Candara" pitchFamily="34" charset="0"/>
              <a:cs typeface="Arial" charset="0"/>
            </a:endParaRPr>
          </a:p>
        </p:txBody>
      </p:sp>
      <p:sp>
        <p:nvSpPr>
          <p:cNvPr id="77" name="Rectangle 76"/>
          <p:cNvSpPr/>
          <p:nvPr/>
        </p:nvSpPr>
        <p:spPr>
          <a:xfrm>
            <a:off x="5157063" y="1894667"/>
            <a:ext cx="3526304" cy="1384995"/>
          </a:xfrm>
          <a:prstGeom prst="rect">
            <a:avLst/>
          </a:prstGeom>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l" eaLnBrk="1" hangingPunct="1">
              <a:buFont typeface="Arial" panose="020B0604020202020204" pitchFamily="34" charset="0"/>
              <a:buChar char="•"/>
            </a:pPr>
            <a:r>
              <a:rPr lang="tr-TR" altLang="tr-TR" sz="1200" dirty="0" err="1">
                <a:latin typeface="Candara" pitchFamily="34" charset="0"/>
                <a:cs typeface="Arial" charset="0"/>
              </a:rPr>
              <a:t>Identify</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duration</a:t>
            </a:r>
            <a:r>
              <a:rPr lang="tr-TR" altLang="tr-TR" sz="1200" dirty="0">
                <a:latin typeface="Candara" pitchFamily="34" charset="0"/>
                <a:cs typeface="Arial" charset="0"/>
              </a:rPr>
              <a:t> of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periods</a:t>
            </a:r>
            <a:r>
              <a:rPr lang="tr-TR" altLang="tr-TR" sz="1200" dirty="0">
                <a:latin typeface="Candara" pitchFamily="34" charset="0"/>
                <a:cs typeface="Arial" charset="0"/>
              </a:rPr>
              <a:t> </a:t>
            </a:r>
            <a:r>
              <a:rPr lang="tr-TR" altLang="tr-TR" sz="1200" dirty="0" err="1">
                <a:latin typeface="Candara" pitchFamily="34" charset="0"/>
                <a:cs typeface="Arial" charset="0"/>
              </a:rPr>
              <a:t>when</a:t>
            </a:r>
            <a:r>
              <a:rPr lang="tr-TR" altLang="tr-TR" sz="1200" dirty="0">
                <a:latin typeface="Candara" pitchFamily="34" charset="0"/>
                <a:cs typeface="Arial" charset="0"/>
              </a:rPr>
              <a:t> «</a:t>
            </a:r>
            <a:r>
              <a:rPr lang="tr-TR" altLang="tr-TR" sz="1200" dirty="0" err="1">
                <a:latin typeface="Candara" pitchFamily="34" charset="0"/>
                <a:cs typeface="Arial" charset="0"/>
              </a:rPr>
              <a:t>Bids</a:t>
            </a:r>
            <a:r>
              <a:rPr lang="tr-TR" altLang="tr-TR" sz="1200" dirty="0">
                <a:latin typeface="Candara" pitchFamily="34" charset="0"/>
                <a:cs typeface="Arial" charset="0"/>
              </a:rPr>
              <a:t>/</a:t>
            </a:r>
            <a:r>
              <a:rPr lang="tr-TR" altLang="tr-TR" sz="1200" dirty="0" err="1">
                <a:latin typeface="Candara" pitchFamily="34" charset="0"/>
                <a:cs typeface="Arial" charset="0"/>
              </a:rPr>
              <a:t>Redemptions</a:t>
            </a:r>
            <a:r>
              <a:rPr lang="tr-TR" altLang="tr-TR" sz="1200" dirty="0">
                <a:latin typeface="Candara" pitchFamily="34" charset="0"/>
                <a:cs typeface="Arial" charset="0"/>
              </a:rPr>
              <a:t>»  </a:t>
            </a:r>
            <a:r>
              <a:rPr lang="tr-TR" altLang="tr-TR" sz="1200" dirty="0" err="1">
                <a:latin typeface="Candara" pitchFamily="34" charset="0"/>
                <a:cs typeface="Arial" charset="0"/>
              </a:rPr>
              <a:t>ratio</a:t>
            </a:r>
            <a:r>
              <a:rPr lang="tr-TR" altLang="tr-TR" sz="1200" dirty="0">
                <a:latin typeface="Candara" pitchFamily="34" charset="0"/>
                <a:cs typeface="Arial" charset="0"/>
              </a:rPr>
              <a:t> </a:t>
            </a:r>
            <a:r>
              <a:rPr lang="tr-TR" altLang="tr-TR" sz="1200" dirty="0" err="1">
                <a:latin typeface="Candara" pitchFamily="34" charset="0"/>
                <a:cs typeface="Arial" charset="0"/>
              </a:rPr>
              <a:t>remained</a:t>
            </a:r>
            <a:r>
              <a:rPr lang="tr-TR" altLang="tr-TR" sz="1200" dirty="0">
                <a:latin typeface="Candara" pitchFamily="34" charset="0"/>
                <a:cs typeface="Arial" charset="0"/>
              </a:rPr>
              <a:t> </a:t>
            </a:r>
            <a:r>
              <a:rPr lang="tr-TR" altLang="tr-TR" sz="1200" dirty="0" err="1">
                <a:latin typeface="Candara" pitchFamily="34" charset="0"/>
                <a:cs typeface="Arial" charset="0"/>
              </a:rPr>
              <a:t>below</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threshold</a:t>
            </a:r>
            <a:r>
              <a:rPr lang="tr-TR" altLang="tr-TR" sz="1200" dirty="0">
                <a:latin typeface="Candara" pitchFamily="34" charset="0"/>
                <a:cs typeface="Arial" charset="0"/>
              </a:rPr>
              <a:t> </a:t>
            </a:r>
            <a:r>
              <a:rPr lang="tr-TR" altLang="tr-TR" sz="1200" dirty="0" err="1">
                <a:latin typeface="Candara" pitchFamily="34" charset="0"/>
                <a:cs typeface="Arial" charset="0"/>
              </a:rPr>
              <a:t>level</a:t>
            </a:r>
            <a:r>
              <a:rPr lang="tr-TR" altLang="tr-TR" sz="1200" dirty="0">
                <a:latin typeface="Candara" pitchFamily="34" charset="0"/>
                <a:cs typeface="Arial" charset="0"/>
              </a:rPr>
              <a:t>.</a:t>
            </a:r>
          </a:p>
          <a:p>
            <a:pPr marL="171450" indent="-171450" algn="l" eaLnBrk="1" hangingPunct="1">
              <a:buFont typeface="Arial" panose="020B0604020202020204" pitchFamily="34" charset="0"/>
              <a:buChar char="•"/>
            </a:pPr>
            <a:endParaRPr lang="tr-TR" altLang="tr-TR" sz="1200" dirty="0">
              <a:latin typeface="Candara" pitchFamily="34" charset="0"/>
              <a:cs typeface="Arial" charset="0"/>
            </a:endParaRPr>
          </a:p>
          <a:p>
            <a:pPr marL="171450" indent="-171450" algn="l" eaLnBrk="1" hangingPunct="1">
              <a:buFont typeface="Arial" panose="020B0604020202020204" pitchFamily="34" charset="0"/>
              <a:buChar char="•"/>
            </a:pPr>
            <a:r>
              <a:rPr lang="tr-TR" altLang="tr-TR" sz="1200" dirty="0" err="1">
                <a:latin typeface="Candara" pitchFamily="34" charset="0"/>
                <a:cs typeface="Arial" charset="0"/>
              </a:rPr>
              <a:t>Get</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average</a:t>
            </a:r>
            <a:r>
              <a:rPr lang="tr-TR" altLang="tr-TR" sz="1200" dirty="0">
                <a:latin typeface="Candara" pitchFamily="34" charset="0"/>
                <a:cs typeface="Arial" charset="0"/>
              </a:rPr>
              <a:t> </a:t>
            </a:r>
            <a:r>
              <a:rPr lang="tr-TR" altLang="tr-TR" sz="1200" dirty="0" err="1">
                <a:latin typeface="Candara" pitchFamily="34" charset="0"/>
                <a:cs typeface="Arial" charset="0"/>
              </a:rPr>
              <a:t>or</a:t>
            </a:r>
            <a:r>
              <a:rPr lang="tr-TR" altLang="tr-TR" sz="1200" dirty="0">
                <a:latin typeface="Candara" pitchFamily="34" charset="0"/>
                <a:cs typeface="Arial" charset="0"/>
              </a:rPr>
              <a:t> </a:t>
            </a:r>
            <a:r>
              <a:rPr lang="tr-TR" altLang="tr-TR" sz="1200" dirty="0" err="1">
                <a:latin typeface="Candara" pitchFamily="34" charset="0"/>
                <a:cs typeface="Arial" charset="0"/>
              </a:rPr>
              <a:t>maximum</a:t>
            </a:r>
            <a:r>
              <a:rPr lang="tr-TR" altLang="tr-TR" sz="1200" dirty="0">
                <a:latin typeface="Candara" pitchFamily="34" charset="0"/>
                <a:cs typeface="Arial" charset="0"/>
              </a:rPr>
              <a:t> of </a:t>
            </a:r>
            <a:r>
              <a:rPr lang="tr-TR" altLang="tr-TR" sz="1200" dirty="0" err="1">
                <a:latin typeface="Candara" pitchFamily="34" charset="0"/>
                <a:cs typeface="Arial" charset="0"/>
              </a:rPr>
              <a:t>these</a:t>
            </a:r>
            <a:r>
              <a:rPr lang="tr-TR" altLang="tr-TR" sz="1200" dirty="0">
                <a:latin typeface="Candara" pitchFamily="34" charset="0"/>
                <a:cs typeface="Arial" charset="0"/>
              </a:rPr>
              <a:t> </a:t>
            </a:r>
            <a:r>
              <a:rPr lang="tr-TR" altLang="tr-TR" sz="1200" dirty="0" err="1">
                <a:latin typeface="Candara" pitchFamily="34" charset="0"/>
                <a:cs typeface="Arial" charset="0"/>
              </a:rPr>
              <a:t>periods</a:t>
            </a:r>
            <a:r>
              <a:rPr lang="tr-TR" altLang="tr-TR" sz="1200" dirty="0">
                <a:latin typeface="Candara" pitchFamily="34" charset="0"/>
                <a:cs typeface="Arial" charset="0"/>
              </a:rPr>
              <a:t>  as  a </a:t>
            </a:r>
            <a:r>
              <a:rPr lang="tr-TR" altLang="tr-TR" sz="1200" dirty="0" err="1">
                <a:latin typeface="Candara" pitchFamily="34" charset="0"/>
                <a:cs typeface="Arial" charset="0"/>
              </a:rPr>
              <a:t>benchmark</a:t>
            </a:r>
            <a:r>
              <a:rPr lang="tr-TR" altLang="tr-TR" sz="1200" dirty="0">
                <a:latin typeface="Candara" pitchFamily="34" charset="0"/>
                <a:cs typeface="Arial" charset="0"/>
              </a:rPr>
              <a:t> </a:t>
            </a:r>
            <a:r>
              <a:rPr lang="tr-TR" altLang="tr-TR" sz="1200" dirty="0" err="1">
                <a:latin typeface="Candara" pitchFamily="34" charset="0"/>
                <a:cs typeface="Arial" charset="0"/>
              </a:rPr>
              <a:t>for</a:t>
            </a:r>
            <a:r>
              <a:rPr lang="tr-TR" altLang="tr-TR" sz="1200" dirty="0">
                <a:latin typeface="Candara" pitchFamily="34" charset="0"/>
                <a:cs typeface="Arial" charset="0"/>
              </a:rPr>
              <a:t>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duration</a:t>
            </a:r>
            <a:r>
              <a:rPr lang="tr-TR" altLang="tr-TR" sz="1200" dirty="0">
                <a:latin typeface="Candara" pitchFamily="34" charset="0"/>
                <a:cs typeface="Arial" charset="0"/>
              </a:rPr>
              <a:t>  </a:t>
            </a:r>
            <a:r>
              <a:rPr lang="tr-TR" altLang="tr-TR" sz="1200" dirty="0" err="1">
                <a:latin typeface="Candara" pitchFamily="34" charset="0"/>
                <a:cs typeface="Arial" charset="0"/>
              </a:rPr>
              <a:t>depending</a:t>
            </a:r>
            <a:r>
              <a:rPr lang="tr-TR" altLang="tr-TR" sz="1200" dirty="0">
                <a:latin typeface="Candara" pitchFamily="34" charset="0"/>
                <a:cs typeface="Arial" charset="0"/>
              </a:rPr>
              <a:t> on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level</a:t>
            </a:r>
            <a:r>
              <a:rPr lang="tr-TR" altLang="tr-TR" sz="1200" dirty="0">
                <a:latin typeface="Candara" pitchFamily="34" charset="0"/>
                <a:cs typeface="Arial" charset="0"/>
              </a:rPr>
              <a:t> of </a:t>
            </a:r>
            <a:r>
              <a:rPr lang="tr-TR" altLang="tr-TR" sz="1200" dirty="0" err="1">
                <a:latin typeface="Candara" pitchFamily="34" charset="0"/>
                <a:cs typeface="Arial" charset="0"/>
              </a:rPr>
              <a:t>prudence</a:t>
            </a:r>
            <a:r>
              <a:rPr lang="tr-TR" altLang="tr-TR" sz="1200" dirty="0">
                <a:latin typeface="Candara" pitchFamily="34" charset="0"/>
                <a:cs typeface="Arial" charset="0"/>
              </a:rPr>
              <a:t>  </a:t>
            </a:r>
            <a:r>
              <a:rPr lang="tr-TR" altLang="tr-TR" sz="1200" dirty="0" err="1">
                <a:latin typeface="Candara" pitchFamily="34" charset="0"/>
                <a:cs typeface="Arial" charset="0"/>
              </a:rPr>
              <a:t>and</a:t>
            </a:r>
            <a:r>
              <a:rPr lang="tr-TR" altLang="tr-TR" sz="1200" dirty="0">
                <a:latin typeface="Candara" pitchFamily="34" charset="0"/>
                <a:cs typeface="Arial" charset="0"/>
              </a:rPr>
              <a:t> </a:t>
            </a:r>
            <a:r>
              <a:rPr lang="tr-TR" altLang="tr-TR" sz="1200" dirty="0" err="1">
                <a:latin typeface="Candara" pitchFamily="34" charset="0"/>
                <a:cs typeface="Arial" charset="0"/>
              </a:rPr>
              <a:t>pattern</a:t>
            </a:r>
            <a:r>
              <a:rPr lang="tr-TR" altLang="tr-TR" sz="1200" dirty="0">
                <a:latin typeface="Candara" pitchFamily="34" charset="0"/>
                <a:cs typeface="Arial" charset="0"/>
              </a:rPr>
              <a:t> of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periods</a:t>
            </a:r>
            <a:endParaRPr lang="tr-TR" altLang="tr-TR" sz="1200" i="0" dirty="0">
              <a:latin typeface="Candara" pitchFamily="34" charset="0"/>
              <a:cs typeface="Arial" charset="0"/>
            </a:endParaRPr>
          </a:p>
        </p:txBody>
      </p:sp>
      <p:sp>
        <p:nvSpPr>
          <p:cNvPr id="78" name="Rectangle 77"/>
          <p:cNvSpPr/>
          <p:nvPr/>
        </p:nvSpPr>
        <p:spPr>
          <a:xfrm>
            <a:off x="514781" y="4595586"/>
            <a:ext cx="3432694" cy="1200329"/>
          </a:xfrm>
          <a:prstGeom prst="rect">
            <a:avLst/>
          </a:prstGeom>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l" eaLnBrk="1" hangingPunct="1">
              <a:buFont typeface="Arial" panose="020B0604020202020204" pitchFamily="34" charset="0"/>
              <a:buChar char="•"/>
            </a:pPr>
            <a:r>
              <a:rPr lang="tr-TR" altLang="tr-TR" sz="1200" i="0" dirty="0" err="1">
                <a:latin typeface="Candara" pitchFamily="34" charset="0"/>
                <a:cs typeface="Arial" charset="0"/>
              </a:rPr>
              <a:t>Check</a:t>
            </a:r>
            <a:r>
              <a:rPr lang="tr-TR" altLang="tr-TR" sz="1200" i="0" dirty="0">
                <a:latin typeface="Candara" pitchFamily="34" charset="0"/>
                <a:cs typeface="Arial" charset="0"/>
              </a:rPr>
              <a:t> </a:t>
            </a:r>
            <a:r>
              <a:rPr lang="tr-TR" altLang="tr-TR" sz="1200" i="0" dirty="0" err="1">
                <a:latin typeface="Candara" pitchFamily="34" charset="0"/>
                <a:cs typeface="Arial" charset="0"/>
              </a:rPr>
              <a:t>the</a:t>
            </a:r>
            <a:r>
              <a:rPr lang="tr-TR" altLang="tr-TR" sz="1200" i="0" dirty="0">
                <a:latin typeface="Candara" pitchFamily="34" charset="0"/>
                <a:cs typeface="Arial" charset="0"/>
              </a:rPr>
              <a:t> total </a:t>
            </a:r>
            <a:r>
              <a:rPr lang="tr-TR" altLang="tr-TR" sz="1200" i="0" dirty="0" err="1">
                <a:latin typeface="Candara" pitchFamily="34" charset="0"/>
                <a:cs typeface="Arial" charset="0"/>
              </a:rPr>
              <a:t>financing</a:t>
            </a:r>
            <a:r>
              <a:rPr lang="tr-TR" altLang="tr-TR" sz="1200" i="0" dirty="0">
                <a:latin typeface="Candara" pitchFamily="34" charset="0"/>
                <a:cs typeface="Arial" charset="0"/>
              </a:rPr>
              <a:t> </a:t>
            </a:r>
            <a:r>
              <a:rPr lang="tr-TR" altLang="tr-TR" sz="1200" i="0" dirty="0" err="1">
                <a:latin typeface="Candara" pitchFamily="34" charset="0"/>
                <a:cs typeface="Arial" charset="0"/>
              </a:rPr>
              <a:t>needs</a:t>
            </a:r>
            <a:r>
              <a:rPr lang="tr-TR" altLang="tr-TR" sz="1200" i="0" dirty="0">
                <a:latin typeface="Candara" pitchFamily="34" charset="0"/>
                <a:cs typeface="Arial" charset="0"/>
              </a:rPr>
              <a:t> </a:t>
            </a:r>
            <a:r>
              <a:rPr lang="tr-TR" altLang="tr-TR" sz="1200" i="0" dirty="0" err="1">
                <a:latin typeface="Candara" pitchFamily="34" charset="0"/>
                <a:cs typeface="Arial" charset="0"/>
              </a:rPr>
              <a:t>during</a:t>
            </a:r>
            <a:r>
              <a:rPr lang="tr-TR" altLang="tr-TR" sz="1200" i="0" dirty="0">
                <a:latin typeface="Candara" pitchFamily="34" charset="0"/>
                <a:cs typeface="Arial" charset="0"/>
              </a:rPr>
              <a:t> </a:t>
            </a:r>
            <a:r>
              <a:rPr lang="tr-TR" altLang="tr-TR" sz="1200" i="0" dirty="0" err="1">
                <a:latin typeface="Candara" pitchFamily="34" charset="0"/>
                <a:cs typeface="Arial" charset="0"/>
              </a:rPr>
              <a:t>these</a:t>
            </a:r>
            <a:r>
              <a:rPr lang="tr-TR" altLang="tr-TR" sz="1200" i="0" dirty="0">
                <a:latin typeface="Candara" pitchFamily="34" charset="0"/>
                <a:cs typeface="Arial" charset="0"/>
              </a:rPr>
              <a:t> </a:t>
            </a:r>
            <a:r>
              <a:rPr lang="tr-TR" altLang="tr-TR" sz="1200" i="0" dirty="0" err="1">
                <a:latin typeface="Candara" pitchFamily="34" charset="0"/>
                <a:cs typeface="Arial" charset="0"/>
              </a:rPr>
              <a:t>periods</a:t>
            </a:r>
            <a:r>
              <a:rPr lang="tr-TR" altLang="tr-TR" sz="1200" i="0" dirty="0">
                <a:latin typeface="Candara" pitchFamily="34" charset="0"/>
                <a:cs typeface="Arial" charset="0"/>
              </a:rPr>
              <a:t>.</a:t>
            </a:r>
          </a:p>
          <a:p>
            <a:pPr marL="171450" indent="-171450" algn="l" eaLnBrk="1" hangingPunct="1">
              <a:buFont typeface="Arial" panose="020B0604020202020204" pitchFamily="34" charset="0"/>
              <a:buChar char="•"/>
            </a:pPr>
            <a:endParaRPr lang="tr-TR" altLang="tr-TR" sz="1200" i="0" dirty="0">
              <a:latin typeface="Candara" pitchFamily="34" charset="0"/>
              <a:cs typeface="Arial" charset="0"/>
            </a:endParaRPr>
          </a:p>
          <a:p>
            <a:pPr marL="171450" indent="-171450" algn="l" eaLnBrk="1" hangingPunct="1">
              <a:buFont typeface="Arial" panose="020B0604020202020204" pitchFamily="34" charset="0"/>
              <a:buChar char="•"/>
            </a:pPr>
            <a:r>
              <a:rPr lang="tr-TR" altLang="tr-TR" sz="1200" dirty="0" err="1">
                <a:latin typeface="Candara" pitchFamily="34" charset="0"/>
                <a:cs typeface="Arial" charset="0"/>
              </a:rPr>
              <a:t>Examine</a:t>
            </a:r>
            <a:r>
              <a:rPr lang="tr-TR" altLang="tr-TR" sz="1200" dirty="0">
                <a:latin typeface="Candara" pitchFamily="34" charset="0"/>
                <a:cs typeface="Arial" charset="0"/>
              </a:rPr>
              <a:t> how </a:t>
            </a:r>
            <a:r>
              <a:rPr lang="tr-TR" altLang="tr-TR" sz="1200" dirty="0" err="1">
                <a:latin typeface="Candara" pitchFamily="34" charset="0"/>
                <a:cs typeface="Arial" charset="0"/>
              </a:rPr>
              <a:t>much</a:t>
            </a:r>
            <a:r>
              <a:rPr lang="tr-TR" altLang="tr-TR" sz="1200" dirty="0">
                <a:latin typeface="Candara" pitchFamily="34" charset="0"/>
                <a:cs typeface="Arial" charset="0"/>
              </a:rPr>
              <a:t> of </a:t>
            </a:r>
            <a:r>
              <a:rPr lang="tr-TR" altLang="tr-TR" sz="1200" dirty="0" err="1">
                <a:latin typeface="Candara" pitchFamily="34" charset="0"/>
                <a:cs typeface="Arial" charset="0"/>
              </a:rPr>
              <a:t>the</a:t>
            </a:r>
            <a:r>
              <a:rPr lang="tr-TR" altLang="tr-TR" sz="1200" dirty="0">
                <a:latin typeface="Candara" pitchFamily="34" charset="0"/>
                <a:cs typeface="Arial" charset="0"/>
              </a:rPr>
              <a:t> </a:t>
            </a:r>
            <a:r>
              <a:rPr lang="tr-TR" altLang="tr-TR" sz="1200" dirty="0" err="1">
                <a:latin typeface="Candara" pitchFamily="34" charset="0"/>
                <a:cs typeface="Arial" charset="0"/>
              </a:rPr>
              <a:t>financing</a:t>
            </a:r>
            <a:r>
              <a:rPr lang="tr-TR" altLang="tr-TR" sz="1200" dirty="0">
                <a:latin typeface="Candara" pitchFamily="34" charset="0"/>
                <a:cs typeface="Arial" charset="0"/>
              </a:rPr>
              <a:t> </a:t>
            </a:r>
            <a:r>
              <a:rPr lang="tr-TR" altLang="tr-TR" sz="1200" dirty="0" err="1">
                <a:latin typeface="Candara" pitchFamily="34" charset="0"/>
                <a:cs typeface="Arial" charset="0"/>
              </a:rPr>
              <a:t>need</a:t>
            </a:r>
            <a:r>
              <a:rPr lang="tr-TR" altLang="tr-TR" sz="1200" dirty="0">
                <a:latin typeface="Candara" pitchFamily="34" charset="0"/>
                <a:cs typeface="Arial" charset="0"/>
              </a:rPr>
              <a:t>  </a:t>
            </a:r>
            <a:r>
              <a:rPr lang="tr-TR" altLang="tr-TR" sz="1200" dirty="0" err="1">
                <a:latin typeface="Candara" pitchFamily="34" charset="0"/>
                <a:cs typeface="Arial" charset="0"/>
              </a:rPr>
              <a:t>was</a:t>
            </a:r>
            <a:r>
              <a:rPr lang="tr-TR" altLang="tr-TR" sz="1200" dirty="0">
                <a:latin typeface="Candara" pitchFamily="34" charset="0"/>
                <a:cs typeface="Arial" charset="0"/>
              </a:rPr>
              <a:t> </a:t>
            </a:r>
            <a:r>
              <a:rPr lang="tr-TR" altLang="tr-TR" sz="1200" dirty="0" err="1">
                <a:latin typeface="Candara" pitchFamily="34" charset="0"/>
                <a:cs typeface="Arial" charset="0"/>
              </a:rPr>
              <a:t>to</a:t>
            </a:r>
            <a:r>
              <a:rPr lang="tr-TR" altLang="tr-TR" sz="1200" dirty="0">
                <a:latin typeface="Candara" pitchFamily="34" charset="0"/>
                <a:cs typeface="Arial" charset="0"/>
              </a:rPr>
              <a:t> be </a:t>
            </a:r>
            <a:r>
              <a:rPr lang="tr-TR" altLang="tr-TR" sz="1200" dirty="0" err="1">
                <a:latin typeface="Candara" pitchFamily="34" charset="0"/>
                <a:cs typeface="Arial" charset="0"/>
              </a:rPr>
              <a:t>covered</a:t>
            </a:r>
            <a:r>
              <a:rPr lang="tr-TR" altLang="tr-TR" sz="1200" dirty="0">
                <a:latin typeface="Candara" pitchFamily="34" charset="0"/>
                <a:cs typeface="Arial" charset="0"/>
              </a:rPr>
              <a:t> </a:t>
            </a:r>
            <a:r>
              <a:rPr lang="tr-TR" altLang="tr-TR" sz="1200" dirty="0" err="1">
                <a:latin typeface="Candara" pitchFamily="34" charset="0"/>
                <a:cs typeface="Arial" charset="0"/>
              </a:rPr>
              <a:t>by</a:t>
            </a:r>
            <a:r>
              <a:rPr lang="tr-TR" altLang="tr-TR" sz="1200" dirty="0">
                <a:latin typeface="Candara" pitchFamily="34" charset="0"/>
                <a:cs typeface="Arial" charset="0"/>
              </a:rPr>
              <a:t> </a:t>
            </a:r>
            <a:r>
              <a:rPr lang="tr-TR" altLang="tr-TR" sz="1200" dirty="0" err="1">
                <a:latin typeface="Candara" pitchFamily="34" charset="0"/>
                <a:cs typeface="Arial" charset="0"/>
              </a:rPr>
              <a:t>borrowing</a:t>
            </a:r>
            <a:r>
              <a:rPr lang="tr-TR" altLang="tr-TR" sz="1200" dirty="0">
                <a:latin typeface="Candara" pitchFamily="34" charset="0"/>
                <a:cs typeface="Arial" charset="0"/>
              </a:rPr>
              <a:t>.</a:t>
            </a:r>
            <a:endParaRPr lang="tr-TR" altLang="tr-TR" sz="1200" i="0" dirty="0">
              <a:latin typeface="Candara" pitchFamily="34" charset="0"/>
              <a:cs typeface="Arial" charset="0"/>
            </a:endParaRPr>
          </a:p>
          <a:p>
            <a:pPr algn="l" eaLnBrk="1" hangingPunct="1"/>
            <a:endParaRPr lang="en-US" altLang="tr-TR" sz="1200" i="0" dirty="0">
              <a:latin typeface="Candara" pitchFamily="34" charset="0"/>
            </a:endParaRPr>
          </a:p>
        </p:txBody>
      </p:sp>
      <p:sp>
        <p:nvSpPr>
          <p:cNvPr id="79" name="Rectangle 78"/>
          <p:cNvSpPr/>
          <p:nvPr/>
        </p:nvSpPr>
        <p:spPr>
          <a:xfrm>
            <a:off x="4943455" y="4551715"/>
            <a:ext cx="3901633" cy="1384995"/>
          </a:xfrm>
          <a:prstGeom prst="rect">
            <a:avLst/>
          </a:prstGeom>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l" eaLnBrk="1" hangingPunct="1">
              <a:buFont typeface="Arial" panose="020B0604020202020204" pitchFamily="34" charset="0"/>
              <a:buChar char="•"/>
            </a:pPr>
            <a:r>
              <a:rPr lang="tr-TR" altLang="tr-TR" sz="1200" dirty="0" err="1">
                <a:latin typeface="Candara" pitchFamily="34" charset="0"/>
                <a:cs typeface="Arial" charset="0"/>
              </a:rPr>
              <a:t>Take</a:t>
            </a:r>
            <a:r>
              <a:rPr lang="tr-TR" altLang="tr-TR" sz="1200" dirty="0">
                <a:latin typeface="Candara" pitchFamily="34" charset="0"/>
                <a:cs typeface="Arial" charset="0"/>
              </a:rPr>
              <a:t> </a:t>
            </a:r>
            <a:r>
              <a:rPr lang="tr-TR" altLang="tr-TR" sz="1200" dirty="0" err="1">
                <a:latin typeface="Candara" pitchFamily="34" charset="0"/>
                <a:cs typeface="Arial" charset="0"/>
              </a:rPr>
              <a:t>into</a:t>
            </a:r>
            <a:r>
              <a:rPr lang="tr-TR" altLang="tr-TR" sz="1200" dirty="0">
                <a:latin typeface="Candara" pitchFamily="34" charset="0"/>
                <a:cs typeface="Arial" charset="0"/>
              </a:rPr>
              <a:t> </a:t>
            </a:r>
            <a:r>
              <a:rPr lang="tr-TR" altLang="tr-TR" sz="1200" dirty="0" err="1">
                <a:latin typeface="Candara" pitchFamily="34" charset="0"/>
                <a:cs typeface="Arial" charset="0"/>
              </a:rPr>
              <a:t>account</a:t>
            </a:r>
            <a:r>
              <a:rPr lang="tr-TR" altLang="tr-TR" sz="1200" dirty="0">
                <a:latin typeface="Candara" pitchFamily="34" charset="0"/>
                <a:cs typeface="Arial" charset="0"/>
              </a:rPr>
              <a:t> </a:t>
            </a:r>
            <a:r>
              <a:rPr lang="tr-TR" altLang="tr-TR" sz="1200" dirty="0" err="1">
                <a:latin typeface="Candara" pitchFamily="34" charset="0"/>
                <a:cs typeface="Arial" charset="0"/>
              </a:rPr>
              <a:t>other</a:t>
            </a:r>
            <a:r>
              <a:rPr lang="tr-TR" altLang="tr-TR" sz="1200" dirty="0">
                <a:latin typeface="Candara" pitchFamily="34" charset="0"/>
                <a:cs typeface="Arial" charset="0"/>
              </a:rPr>
              <a:t> </a:t>
            </a:r>
            <a:r>
              <a:rPr lang="tr-TR" altLang="tr-TR" sz="1200" dirty="0" err="1">
                <a:latin typeface="Candara" pitchFamily="34" charset="0"/>
                <a:cs typeface="Arial" charset="0"/>
              </a:rPr>
              <a:t>financing</a:t>
            </a:r>
            <a:r>
              <a:rPr lang="tr-TR" altLang="tr-TR" sz="1200" dirty="0">
                <a:latin typeface="Candara" pitchFamily="34" charset="0"/>
                <a:cs typeface="Arial" charset="0"/>
              </a:rPr>
              <a:t> </a:t>
            </a:r>
            <a:r>
              <a:rPr lang="tr-TR" altLang="tr-TR" sz="1200" dirty="0" err="1">
                <a:latin typeface="Candara" pitchFamily="34" charset="0"/>
                <a:cs typeface="Arial" charset="0"/>
              </a:rPr>
              <a:t>sources</a:t>
            </a:r>
            <a:r>
              <a:rPr lang="tr-TR" altLang="tr-TR" sz="1200" dirty="0">
                <a:latin typeface="Candara" pitchFamily="34" charset="0"/>
                <a:cs typeface="Arial" charset="0"/>
              </a:rPr>
              <a:t> apart </a:t>
            </a:r>
            <a:r>
              <a:rPr lang="tr-TR" altLang="tr-TR" sz="1200" dirty="0" err="1">
                <a:latin typeface="Candara" pitchFamily="34" charset="0"/>
                <a:cs typeface="Arial" charset="0"/>
              </a:rPr>
              <a:t>from</a:t>
            </a:r>
            <a:r>
              <a:rPr lang="tr-TR" altLang="tr-TR" sz="1200" dirty="0">
                <a:latin typeface="Candara" pitchFamily="34" charset="0"/>
                <a:cs typeface="Arial" charset="0"/>
              </a:rPr>
              <a:t> </a:t>
            </a:r>
            <a:r>
              <a:rPr lang="tr-TR" altLang="tr-TR" sz="1200" dirty="0" err="1">
                <a:latin typeface="Candara" pitchFamily="34" charset="0"/>
                <a:cs typeface="Arial" charset="0"/>
              </a:rPr>
              <a:t>borrowing</a:t>
            </a:r>
            <a:r>
              <a:rPr lang="tr-TR" altLang="tr-TR" sz="1200" dirty="0">
                <a:latin typeface="Candara" pitchFamily="34" charset="0"/>
                <a:cs typeface="Arial" charset="0"/>
              </a:rPr>
              <a:t> (</a:t>
            </a:r>
            <a:r>
              <a:rPr lang="tr-TR" altLang="tr-TR" sz="1200" dirty="0" err="1">
                <a:latin typeface="Candara" pitchFamily="34" charset="0"/>
                <a:cs typeface="Arial" charset="0"/>
              </a:rPr>
              <a:t>e.g</a:t>
            </a:r>
            <a:r>
              <a:rPr lang="tr-TR" altLang="tr-TR" sz="1200" dirty="0">
                <a:latin typeface="Candara" pitchFamily="34" charset="0"/>
                <a:cs typeface="Arial" charset="0"/>
              </a:rPr>
              <a:t>. </a:t>
            </a:r>
            <a:r>
              <a:rPr lang="tr-TR" altLang="tr-TR" sz="1200" dirty="0" err="1">
                <a:latin typeface="Candara" pitchFamily="34" charset="0"/>
                <a:cs typeface="Arial" charset="0"/>
              </a:rPr>
              <a:t>primary</a:t>
            </a:r>
            <a:r>
              <a:rPr lang="tr-TR" altLang="tr-TR" sz="1200" dirty="0">
                <a:latin typeface="Candara" pitchFamily="34" charset="0"/>
                <a:cs typeface="Arial" charset="0"/>
              </a:rPr>
              <a:t> </a:t>
            </a:r>
            <a:r>
              <a:rPr lang="tr-TR" altLang="tr-TR" sz="1200" dirty="0" err="1">
                <a:latin typeface="Candara" pitchFamily="34" charset="0"/>
                <a:cs typeface="Arial" charset="0"/>
              </a:rPr>
              <a:t>surplus</a:t>
            </a:r>
            <a:r>
              <a:rPr lang="tr-TR" altLang="tr-TR" sz="1200" dirty="0">
                <a:latin typeface="Candara" pitchFamily="34" charset="0"/>
                <a:cs typeface="Arial" charset="0"/>
              </a:rPr>
              <a:t>, </a:t>
            </a:r>
            <a:r>
              <a:rPr lang="tr-TR" altLang="tr-TR" sz="1200" dirty="0" err="1">
                <a:latin typeface="Candara" pitchFamily="34" charset="0"/>
                <a:cs typeface="Arial" charset="0"/>
              </a:rPr>
              <a:t>privatization</a:t>
            </a:r>
            <a:r>
              <a:rPr lang="tr-TR" altLang="tr-TR" sz="1200" dirty="0">
                <a:latin typeface="Candara" pitchFamily="34" charset="0"/>
                <a:cs typeface="Arial" charset="0"/>
              </a:rPr>
              <a:t> </a:t>
            </a:r>
            <a:r>
              <a:rPr lang="tr-TR" altLang="tr-TR" sz="1200" dirty="0" err="1">
                <a:latin typeface="Candara" pitchFamily="34" charset="0"/>
                <a:cs typeface="Arial" charset="0"/>
              </a:rPr>
              <a:t>receipts</a:t>
            </a:r>
            <a:r>
              <a:rPr lang="tr-TR" altLang="tr-TR" sz="1200" dirty="0">
                <a:latin typeface="Candara" pitchFamily="34" charset="0"/>
                <a:cs typeface="Arial" charset="0"/>
              </a:rPr>
              <a:t> </a:t>
            </a:r>
            <a:r>
              <a:rPr lang="tr-TR" altLang="tr-TR" sz="1200" err="1">
                <a:latin typeface="Candara" pitchFamily="34" charset="0"/>
                <a:cs typeface="Arial" charset="0"/>
              </a:rPr>
              <a:t>etc</a:t>
            </a:r>
            <a:r>
              <a:rPr lang="tr-TR" altLang="tr-TR" sz="1200">
                <a:latin typeface="Candara" pitchFamily="34" charset="0"/>
                <a:cs typeface="Arial" charset="0"/>
              </a:rPr>
              <a:t>.-)</a:t>
            </a:r>
            <a:endParaRPr lang="tr-TR" altLang="tr-TR" sz="1200" dirty="0">
              <a:latin typeface="Candara" pitchFamily="34" charset="0"/>
              <a:cs typeface="Arial" charset="0"/>
            </a:endParaRPr>
          </a:p>
          <a:p>
            <a:pPr marL="171450" indent="-171450" algn="l" eaLnBrk="1" hangingPunct="1">
              <a:buFont typeface="Arial" panose="020B0604020202020204" pitchFamily="34" charset="0"/>
              <a:buChar char="•"/>
            </a:pPr>
            <a:r>
              <a:rPr lang="tr-TR" altLang="tr-TR" sz="1200">
                <a:latin typeface="Candara" pitchFamily="34" charset="0"/>
                <a:cs typeface="Arial" charset="0"/>
              </a:rPr>
              <a:t>Other financing possibilities -  safety nets  (borrowing from central bank, credit lines with commercial banks,  overdraft option etc.) may enable to keep a lower buffer level</a:t>
            </a:r>
            <a:endParaRPr lang="en-US" altLang="tr-TR" sz="1200" dirty="0">
              <a:latin typeface="Candara" pitchFamily="34" charset="0"/>
            </a:endParaRPr>
          </a:p>
        </p:txBody>
      </p:sp>
      <p:grpSp>
        <p:nvGrpSpPr>
          <p:cNvPr id="62505" name="Group 41"/>
          <p:cNvGrpSpPr>
            <a:grpSpLocks/>
          </p:cNvGrpSpPr>
          <p:nvPr/>
        </p:nvGrpSpPr>
        <p:grpSpPr bwMode="auto">
          <a:xfrm>
            <a:off x="17014" y="2187558"/>
            <a:ext cx="711278" cy="714823"/>
            <a:chOff x="2758" y="2523"/>
            <a:chExt cx="345" cy="319"/>
          </a:xfrm>
        </p:grpSpPr>
        <p:pic>
          <p:nvPicPr>
            <p:cNvPr id="62506" name="Picture 42"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758" y="2530"/>
              <a:ext cx="345" cy="312"/>
            </a:xfrm>
            <a:prstGeom prst="rect">
              <a:avLst/>
            </a:prstGeom>
            <a:noFill/>
            <a:extLst>
              <a:ext uri="{909E8E84-426E-40DD-AFC4-6F175D3DCCD1}">
                <a14:hiddenFill xmlns:a14="http://schemas.microsoft.com/office/drawing/2010/main">
                  <a:solidFill>
                    <a:srgbClr val="FFFFFF"/>
                  </a:solidFill>
                </a14:hiddenFill>
              </a:ext>
            </a:extLst>
          </p:spPr>
        </p:pic>
        <p:sp>
          <p:nvSpPr>
            <p:cNvPr id="62507" name="Oval 43"/>
            <p:cNvSpPr>
              <a:spLocks noChangeArrowheads="1"/>
            </p:cNvSpPr>
            <p:nvPr/>
          </p:nvSpPr>
          <p:spPr bwMode="gray">
            <a:xfrm>
              <a:off x="2793" y="2523"/>
              <a:ext cx="272" cy="270"/>
            </a:xfrm>
            <a:prstGeom prst="ellipse">
              <a:avLst/>
            </a:prstGeom>
            <a:gradFill rotWithShape="1">
              <a:gsLst>
                <a:gs pos="0">
                  <a:schemeClr val="accent1"/>
                </a:gs>
                <a:gs pos="100000">
                  <a:schemeClr val="accent1">
                    <a:gamma/>
                    <a:tint val="44314"/>
                    <a:invGamma/>
                  </a:schemeClr>
                </a:gs>
              </a:gsLst>
              <a:lin ang="5400000" scaled="1"/>
            </a:gradFill>
            <a:ln w="12700"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pic>
          <p:nvPicPr>
            <p:cNvPr id="62508" name="Picture 44" descr="light_cycl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882" y="2747"/>
              <a:ext cx="93" cy="47"/>
            </a:xfrm>
            <a:prstGeom prst="rect">
              <a:avLst/>
            </a:prstGeom>
            <a:noFill/>
            <a:extLst>
              <a:ext uri="{909E8E84-426E-40DD-AFC4-6F175D3DCCD1}">
                <a14:hiddenFill xmlns:a14="http://schemas.microsoft.com/office/drawing/2010/main">
                  <a:solidFill>
                    <a:srgbClr val="FFFFFF"/>
                  </a:solidFill>
                </a14:hiddenFill>
              </a:ext>
            </a:extLst>
          </p:spPr>
        </p:pic>
        <p:sp>
          <p:nvSpPr>
            <p:cNvPr id="62509" name="Oval 45"/>
            <p:cNvSpPr>
              <a:spLocks noChangeArrowheads="1"/>
            </p:cNvSpPr>
            <p:nvPr/>
          </p:nvSpPr>
          <p:spPr bwMode="gray">
            <a:xfrm>
              <a:off x="2809" y="2540"/>
              <a:ext cx="240" cy="236"/>
            </a:xfrm>
            <a:prstGeom prst="ellipse">
              <a:avLst/>
            </a:prstGeom>
            <a:gradFill rotWithShape="1">
              <a:gsLst>
                <a:gs pos="0">
                  <a:schemeClr val="accent1"/>
                </a:gs>
                <a:gs pos="100000">
                  <a:schemeClr val="accent1">
                    <a:gamma/>
                    <a:tint val="72941"/>
                    <a:invGamma/>
                  </a:schemeClr>
                </a:gs>
              </a:gsLst>
              <a:lin ang="2700000" scaled="1"/>
            </a:gradFill>
            <a:ln w="9525"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grpSp>
      <p:grpSp>
        <p:nvGrpSpPr>
          <p:cNvPr id="62510" name="Group 46"/>
          <p:cNvGrpSpPr>
            <a:grpSpLocks/>
          </p:cNvGrpSpPr>
          <p:nvPr/>
        </p:nvGrpSpPr>
        <p:grpSpPr bwMode="auto">
          <a:xfrm>
            <a:off x="4556831" y="2187558"/>
            <a:ext cx="711278" cy="714823"/>
            <a:chOff x="2758" y="2523"/>
            <a:chExt cx="345" cy="319"/>
          </a:xfrm>
        </p:grpSpPr>
        <p:pic>
          <p:nvPicPr>
            <p:cNvPr id="62511" name="Picture 47"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758" y="2530"/>
              <a:ext cx="345" cy="312"/>
            </a:xfrm>
            <a:prstGeom prst="rect">
              <a:avLst/>
            </a:prstGeom>
            <a:noFill/>
            <a:extLst>
              <a:ext uri="{909E8E84-426E-40DD-AFC4-6F175D3DCCD1}">
                <a14:hiddenFill xmlns:a14="http://schemas.microsoft.com/office/drawing/2010/main">
                  <a:solidFill>
                    <a:srgbClr val="FFFFFF"/>
                  </a:solidFill>
                </a14:hiddenFill>
              </a:ext>
            </a:extLst>
          </p:spPr>
        </p:pic>
        <p:sp>
          <p:nvSpPr>
            <p:cNvPr id="62512" name="Oval 48"/>
            <p:cNvSpPr>
              <a:spLocks noChangeArrowheads="1"/>
            </p:cNvSpPr>
            <p:nvPr/>
          </p:nvSpPr>
          <p:spPr bwMode="gray">
            <a:xfrm>
              <a:off x="2793" y="2523"/>
              <a:ext cx="272" cy="270"/>
            </a:xfrm>
            <a:prstGeom prst="ellipse">
              <a:avLst/>
            </a:prstGeom>
            <a:gradFill rotWithShape="1">
              <a:gsLst>
                <a:gs pos="0">
                  <a:schemeClr val="accent1"/>
                </a:gs>
                <a:gs pos="100000">
                  <a:schemeClr val="accent1">
                    <a:gamma/>
                    <a:tint val="44314"/>
                    <a:invGamma/>
                  </a:schemeClr>
                </a:gs>
              </a:gsLst>
              <a:lin ang="5400000" scaled="1"/>
            </a:gradFill>
            <a:ln w="12700"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pic>
          <p:nvPicPr>
            <p:cNvPr id="62513" name="Picture 49" descr="light_cycl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882" y="2747"/>
              <a:ext cx="93" cy="47"/>
            </a:xfrm>
            <a:prstGeom prst="rect">
              <a:avLst/>
            </a:prstGeom>
            <a:noFill/>
            <a:extLst>
              <a:ext uri="{909E8E84-426E-40DD-AFC4-6F175D3DCCD1}">
                <a14:hiddenFill xmlns:a14="http://schemas.microsoft.com/office/drawing/2010/main">
                  <a:solidFill>
                    <a:srgbClr val="FFFFFF"/>
                  </a:solidFill>
                </a14:hiddenFill>
              </a:ext>
            </a:extLst>
          </p:spPr>
        </p:pic>
        <p:sp>
          <p:nvSpPr>
            <p:cNvPr id="62514" name="Oval 50"/>
            <p:cNvSpPr>
              <a:spLocks noChangeArrowheads="1"/>
            </p:cNvSpPr>
            <p:nvPr/>
          </p:nvSpPr>
          <p:spPr bwMode="gray">
            <a:xfrm>
              <a:off x="2809" y="2540"/>
              <a:ext cx="240" cy="236"/>
            </a:xfrm>
            <a:prstGeom prst="ellipse">
              <a:avLst/>
            </a:prstGeom>
            <a:gradFill rotWithShape="1">
              <a:gsLst>
                <a:gs pos="0">
                  <a:schemeClr val="accent1"/>
                </a:gs>
                <a:gs pos="100000">
                  <a:schemeClr val="accent1">
                    <a:gamma/>
                    <a:tint val="72941"/>
                    <a:invGamma/>
                  </a:schemeClr>
                </a:gs>
              </a:gsLst>
              <a:lin ang="2700000" scaled="1"/>
            </a:gradFill>
            <a:ln w="9525"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grpSp>
      <p:grpSp>
        <p:nvGrpSpPr>
          <p:cNvPr id="62515" name="Group 51"/>
          <p:cNvGrpSpPr>
            <a:grpSpLocks/>
          </p:cNvGrpSpPr>
          <p:nvPr/>
        </p:nvGrpSpPr>
        <p:grpSpPr bwMode="auto">
          <a:xfrm>
            <a:off x="-23735" y="4830014"/>
            <a:ext cx="711278" cy="714823"/>
            <a:chOff x="2758" y="2523"/>
            <a:chExt cx="345" cy="319"/>
          </a:xfrm>
        </p:grpSpPr>
        <p:pic>
          <p:nvPicPr>
            <p:cNvPr id="62516" name="Picture 52"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758" y="2530"/>
              <a:ext cx="345" cy="312"/>
            </a:xfrm>
            <a:prstGeom prst="rect">
              <a:avLst/>
            </a:prstGeom>
            <a:noFill/>
            <a:extLst>
              <a:ext uri="{909E8E84-426E-40DD-AFC4-6F175D3DCCD1}">
                <a14:hiddenFill xmlns:a14="http://schemas.microsoft.com/office/drawing/2010/main">
                  <a:solidFill>
                    <a:srgbClr val="FFFFFF"/>
                  </a:solidFill>
                </a14:hiddenFill>
              </a:ext>
            </a:extLst>
          </p:spPr>
        </p:pic>
        <p:sp>
          <p:nvSpPr>
            <p:cNvPr id="62517" name="Oval 53"/>
            <p:cNvSpPr>
              <a:spLocks noChangeArrowheads="1"/>
            </p:cNvSpPr>
            <p:nvPr/>
          </p:nvSpPr>
          <p:spPr bwMode="gray">
            <a:xfrm>
              <a:off x="2793" y="2523"/>
              <a:ext cx="272" cy="270"/>
            </a:xfrm>
            <a:prstGeom prst="ellipse">
              <a:avLst/>
            </a:prstGeom>
            <a:gradFill rotWithShape="1">
              <a:gsLst>
                <a:gs pos="0">
                  <a:schemeClr val="accent1"/>
                </a:gs>
                <a:gs pos="100000">
                  <a:schemeClr val="accent1">
                    <a:gamma/>
                    <a:tint val="44314"/>
                    <a:invGamma/>
                  </a:schemeClr>
                </a:gs>
              </a:gsLst>
              <a:lin ang="5400000" scaled="1"/>
            </a:gradFill>
            <a:ln w="12700"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pic>
          <p:nvPicPr>
            <p:cNvPr id="62518" name="Picture 54" descr="light_cycl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882" y="2747"/>
              <a:ext cx="93" cy="47"/>
            </a:xfrm>
            <a:prstGeom prst="rect">
              <a:avLst/>
            </a:prstGeom>
            <a:noFill/>
            <a:extLst>
              <a:ext uri="{909E8E84-426E-40DD-AFC4-6F175D3DCCD1}">
                <a14:hiddenFill xmlns:a14="http://schemas.microsoft.com/office/drawing/2010/main">
                  <a:solidFill>
                    <a:srgbClr val="FFFFFF"/>
                  </a:solidFill>
                </a14:hiddenFill>
              </a:ext>
            </a:extLst>
          </p:spPr>
        </p:pic>
        <p:sp>
          <p:nvSpPr>
            <p:cNvPr id="62519" name="Oval 55"/>
            <p:cNvSpPr>
              <a:spLocks noChangeArrowheads="1"/>
            </p:cNvSpPr>
            <p:nvPr/>
          </p:nvSpPr>
          <p:spPr bwMode="gray">
            <a:xfrm>
              <a:off x="2809" y="2540"/>
              <a:ext cx="240" cy="236"/>
            </a:xfrm>
            <a:prstGeom prst="ellipse">
              <a:avLst/>
            </a:prstGeom>
            <a:gradFill rotWithShape="1">
              <a:gsLst>
                <a:gs pos="0">
                  <a:schemeClr val="accent1"/>
                </a:gs>
                <a:gs pos="100000">
                  <a:schemeClr val="accent1">
                    <a:gamma/>
                    <a:tint val="72941"/>
                    <a:invGamma/>
                  </a:schemeClr>
                </a:gs>
              </a:gsLst>
              <a:lin ang="2700000" scaled="1"/>
            </a:gradFill>
            <a:ln w="9525"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grpSp>
      <p:grpSp>
        <p:nvGrpSpPr>
          <p:cNvPr id="62520" name="Group 56"/>
          <p:cNvGrpSpPr>
            <a:grpSpLocks/>
          </p:cNvGrpSpPr>
          <p:nvPr/>
        </p:nvGrpSpPr>
        <p:grpSpPr bwMode="auto">
          <a:xfrm>
            <a:off x="4479455" y="4805103"/>
            <a:ext cx="711278" cy="714823"/>
            <a:chOff x="2758" y="2523"/>
            <a:chExt cx="345" cy="319"/>
          </a:xfrm>
        </p:grpSpPr>
        <p:pic>
          <p:nvPicPr>
            <p:cNvPr id="62521" name="Picture 57"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758" y="2530"/>
              <a:ext cx="345" cy="312"/>
            </a:xfrm>
            <a:prstGeom prst="rect">
              <a:avLst/>
            </a:prstGeom>
            <a:noFill/>
            <a:extLst>
              <a:ext uri="{909E8E84-426E-40DD-AFC4-6F175D3DCCD1}">
                <a14:hiddenFill xmlns:a14="http://schemas.microsoft.com/office/drawing/2010/main">
                  <a:solidFill>
                    <a:srgbClr val="FFFFFF"/>
                  </a:solidFill>
                </a14:hiddenFill>
              </a:ext>
            </a:extLst>
          </p:spPr>
        </p:pic>
        <p:sp>
          <p:nvSpPr>
            <p:cNvPr id="62522" name="Oval 58"/>
            <p:cNvSpPr>
              <a:spLocks noChangeArrowheads="1"/>
            </p:cNvSpPr>
            <p:nvPr/>
          </p:nvSpPr>
          <p:spPr bwMode="gray">
            <a:xfrm>
              <a:off x="2793" y="2523"/>
              <a:ext cx="272" cy="270"/>
            </a:xfrm>
            <a:prstGeom prst="ellipse">
              <a:avLst/>
            </a:prstGeom>
            <a:gradFill rotWithShape="1">
              <a:gsLst>
                <a:gs pos="0">
                  <a:schemeClr val="accent1"/>
                </a:gs>
                <a:gs pos="100000">
                  <a:schemeClr val="accent1">
                    <a:gamma/>
                    <a:tint val="44314"/>
                    <a:invGamma/>
                  </a:schemeClr>
                </a:gs>
              </a:gsLst>
              <a:lin ang="5400000" scaled="1"/>
            </a:gradFill>
            <a:ln w="12700"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pic>
          <p:nvPicPr>
            <p:cNvPr id="62523" name="Picture 59" descr="light_cycl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882" y="2747"/>
              <a:ext cx="93" cy="47"/>
            </a:xfrm>
            <a:prstGeom prst="rect">
              <a:avLst/>
            </a:prstGeom>
            <a:noFill/>
            <a:extLst>
              <a:ext uri="{909E8E84-426E-40DD-AFC4-6F175D3DCCD1}">
                <a14:hiddenFill xmlns:a14="http://schemas.microsoft.com/office/drawing/2010/main">
                  <a:solidFill>
                    <a:srgbClr val="FFFFFF"/>
                  </a:solidFill>
                </a14:hiddenFill>
              </a:ext>
            </a:extLst>
          </p:spPr>
        </p:pic>
        <p:sp>
          <p:nvSpPr>
            <p:cNvPr id="62524" name="Oval 60"/>
            <p:cNvSpPr>
              <a:spLocks noChangeArrowheads="1"/>
            </p:cNvSpPr>
            <p:nvPr/>
          </p:nvSpPr>
          <p:spPr bwMode="gray">
            <a:xfrm>
              <a:off x="2809" y="2540"/>
              <a:ext cx="240" cy="236"/>
            </a:xfrm>
            <a:prstGeom prst="ellipse">
              <a:avLst/>
            </a:prstGeom>
            <a:gradFill rotWithShape="1">
              <a:gsLst>
                <a:gs pos="0">
                  <a:schemeClr val="accent1"/>
                </a:gs>
                <a:gs pos="100000">
                  <a:schemeClr val="accent1">
                    <a:gamma/>
                    <a:tint val="72941"/>
                    <a:invGamma/>
                  </a:schemeClr>
                </a:gs>
              </a:gsLst>
              <a:lin ang="2700000" scaled="1"/>
            </a:gradFill>
            <a:ln w="9525" algn="ctr">
              <a:solidFill>
                <a:schemeClr val="accent1"/>
              </a:solidFill>
              <a:round/>
              <a:headEnd/>
              <a:tailEnd/>
            </a:ln>
            <a:effectLst/>
            <a:extLst>
              <a:ext uri="{AF507438-7753-43E0-B8FC-AC1667EBCBE1}">
                <a14:hiddenEffects xmlns:a14="http://schemas.microsoft.com/office/drawing/2010/main">
                  <a:effectLst>
                    <a:outerShdw dist="25400" dir="5400000" algn="ctr" rotWithShape="0">
                      <a:srgbClr val="333333">
                        <a:alpha val="50000"/>
                      </a:srgbClr>
                    </a:outerShdw>
                  </a:effectLst>
                </a14:hiddenEffects>
              </a:ext>
            </a:extLst>
          </p:spPr>
          <p:txBody>
            <a:bodyPr wrap="none" anchor="ctr"/>
            <a:lstStyle/>
            <a:p>
              <a:endParaRPr lang="tr-TR"/>
            </a:p>
          </p:txBody>
        </p:sp>
      </p:grpSp>
      <p:sp>
        <p:nvSpPr>
          <p:cNvPr id="62525" name="Text Box 61"/>
          <p:cNvSpPr txBox="1">
            <a:spLocks noChangeArrowheads="1"/>
          </p:cNvSpPr>
          <p:nvPr/>
        </p:nvSpPr>
        <p:spPr bwMode="gray">
          <a:xfrm>
            <a:off x="0" y="2251662"/>
            <a:ext cx="721588" cy="43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000" b="1" i="0" dirty="0">
                <a:solidFill>
                  <a:srgbClr val="FFFFFF"/>
                </a:solidFill>
                <a:latin typeface="Candara" pitchFamily="34" charset="0"/>
              </a:rPr>
              <a:t>1</a:t>
            </a:r>
          </a:p>
        </p:txBody>
      </p:sp>
      <p:sp>
        <p:nvSpPr>
          <p:cNvPr id="62526" name="Text Box 62"/>
          <p:cNvSpPr txBox="1">
            <a:spLocks noChangeArrowheads="1"/>
          </p:cNvSpPr>
          <p:nvPr/>
        </p:nvSpPr>
        <p:spPr bwMode="gray">
          <a:xfrm>
            <a:off x="4565076" y="2236986"/>
            <a:ext cx="721588" cy="43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000" b="1" i="0" dirty="0">
                <a:solidFill>
                  <a:srgbClr val="FFFFFF"/>
                </a:solidFill>
                <a:latin typeface="Candara" pitchFamily="34" charset="0"/>
              </a:rPr>
              <a:t>2</a:t>
            </a:r>
          </a:p>
        </p:txBody>
      </p:sp>
      <p:sp>
        <p:nvSpPr>
          <p:cNvPr id="62527" name="Text Box 63"/>
          <p:cNvSpPr txBox="1">
            <a:spLocks noChangeArrowheads="1"/>
          </p:cNvSpPr>
          <p:nvPr/>
        </p:nvSpPr>
        <p:spPr bwMode="gray">
          <a:xfrm>
            <a:off x="-55081" y="4897145"/>
            <a:ext cx="721588" cy="43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000" b="1" i="0" dirty="0">
                <a:solidFill>
                  <a:srgbClr val="FFFFFF"/>
                </a:solidFill>
                <a:latin typeface="Candara" pitchFamily="34" charset="0"/>
              </a:rPr>
              <a:t>3</a:t>
            </a:r>
          </a:p>
        </p:txBody>
      </p:sp>
      <p:sp>
        <p:nvSpPr>
          <p:cNvPr id="62528" name="Text Box 64"/>
          <p:cNvSpPr txBox="1">
            <a:spLocks noChangeArrowheads="1"/>
          </p:cNvSpPr>
          <p:nvPr/>
        </p:nvSpPr>
        <p:spPr bwMode="gray">
          <a:xfrm>
            <a:off x="4433178" y="4844996"/>
            <a:ext cx="6351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altLang="tr-TR" sz="2000" b="1" i="0" dirty="0">
                <a:solidFill>
                  <a:srgbClr val="FFFFFF"/>
                </a:solidFill>
                <a:latin typeface="Candara" pitchFamily="34" charset="0"/>
              </a:rPr>
              <a:t>  </a:t>
            </a:r>
            <a:r>
              <a:rPr lang="en-US" altLang="tr-TR" sz="2000" b="1" i="0" dirty="0">
                <a:solidFill>
                  <a:srgbClr val="FFFFFF"/>
                </a:solidFill>
                <a:latin typeface="Candara" pitchFamily="34" charset="0"/>
              </a:rPr>
              <a:t>4</a:t>
            </a:r>
          </a:p>
        </p:txBody>
      </p:sp>
      <p:sp>
        <p:nvSpPr>
          <p:cNvPr id="39" name="Rectangle 2"/>
          <p:cNvSpPr>
            <a:spLocks noGrp="1" noChangeArrowheads="1"/>
          </p:cNvSpPr>
          <p:nvPr>
            <p:ph type="title"/>
          </p:nvPr>
        </p:nvSpPr>
        <p:spPr>
          <a:xfrm>
            <a:off x="37692" y="-2113"/>
            <a:ext cx="9012098" cy="1143000"/>
          </a:xfrm>
        </p:spPr>
        <p:txBody>
          <a:bodyPr/>
          <a:lstStyle/>
          <a:p>
            <a:r>
              <a:rPr lang="en-US" altLang="tr-TR" dirty="0">
                <a:latin typeface="Calibri" panose="020F0502020204030204" pitchFamily="34" charset="0"/>
              </a:rPr>
              <a:t>Identifying Safety Buffer- Parameters</a:t>
            </a:r>
            <a:br>
              <a:rPr lang="tr-TR" altLang="tr-TR" dirty="0">
                <a:latin typeface="Calibri" panose="020F0502020204030204" pitchFamily="34" charset="0"/>
              </a:rPr>
            </a:br>
            <a:r>
              <a:rPr lang="tr-TR" altLang="tr-TR" sz="3200" i="1" dirty="0">
                <a:latin typeface="Calibri" panose="020F0502020204030204" pitchFamily="34" charset="0"/>
              </a:rPr>
              <a:t>(An </a:t>
            </a:r>
            <a:r>
              <a:rPr lang="tr-TR" altLang="tr-TR" sz="3200" i="1" dirty="0" err="1">
                <a:latin typeface="Calibri" panose="020F0502020204030204" pitchFamily="34" charset="0"/>
              </a:rPr>
              <a:t>Alternative</a:t>
            </a:r>
            <a:r>
              <a:rPr lang="tr-TR" altLang="tr-TR" sz="3200" i="1" dirty="0">
                <a:latin typeface="Calibri" panose="020F0502020204030204" pitchFamily="34" charset="0"/>
              </a:rPr>
              <a:t>)</a:t>
            </a:r>
            <a:endParaRPr lang="en-US" altLang="tr-TR" sz="3200" i="1" dirty="0">
              <a:latin typeface="Calibri" panose="020F0502020204030204" pitchFamily="34" charset="0"/>
            </a:endParaRPr>
          </a:p>
        </p:txBody>
      </p:sp>
    </p:spTree>
    <p:extLst>
      <p:ext uri="{BB962C8B-B14F-4D97-AF65-F5344CB8AC3E}">
        <p14:creationId xmlns:p14="http://schemas.microsoft.com/office/powerpoint/2010/main" val="77104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171671"/>
            <a:ext cx="8610600"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Safety</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Risky</a:t>
            </a:r>
            <a:r>
              <a:rPr lang="tr-TR" dirty="0">
                <a:latin typeface="Calibri" panose="020F0502020204030204" pitchFamily="34" charset="0"/>
              </a:rPr>
              <a:t> </a:t>
            </a:r>
            <a:r>
              <a:rPr lang="tr-TR" dirty="0" err="1">
                <a:latin typeface="Calibri" panose="020F0502020204030204" pitchFamily="34" charset="0"/>
              </a:rPr>
              <a:t>Periods</a:t>
            </a:r>
            <a:endParaRPr lang="en-US" dirty="0">
              <a:latin typeface="Calibri" panose="020F0502020204030204" pitchFamily="34" charset="0"/>
            </a:endParaRPr>
          </a:p>
        </p:txBody>
      </p:sp>
      <p:sp>
        <p:nvSpPr>
          <p:cNvPr id="4" name="Slide Number Placeholder 3"/>
          <p:cNvSpPr>
            <a:spLocks noGrp="1"/>
          </p:cNvSpPr>
          <p:nvPr>
            <p:ph type="sldNum" sz="quarter" idx="4294967295"/>
          </p:nvPr>
        </p:nvSpPr>
        <p:spPr>
          <a:xfrm>
            <a:off x="6705600" y="6381750"/>
            <a:ext cx="2133600" cy="476250"/>
          </a:xfrm>
          <a:prstGeom prst="rect">
            <a:avLst/>
          </a:prstGeom>
        </p:spPr>
        <p:txBody>
          <a:bodyPr/>
          <a:lstStyle/>
          <a:p>
            <a:fld id="{7199FE57-B04B-4B7C-816D-A15AF53620B8}" type="slidenum">
              <a:rPr lang="en-US" smtClean="0"/>
              <a:pPr/>
              <a:t>14</a:t>
            </a:fld>
            <a:endParaRPr lang="en-US" dirty="0"/>
          </a:p>
        </p:txBody>
      </p:sp>
      <p:pic>
        <p:nvPicPr>
          <p:cNvPr id="6" name="Resi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05097"/>
            <a:ext cx="7924800" cy="4495800"/>
          </a:xfrm>
          <a:prstGeom prst="rect">
            <a:avLst/>
          </a:prstGeom>
          <a:noFill/>
          <a:ln>
            <a:noFill/>
          </a:ln>
        </p:spPr>
      </p:pic>
    </p:spTree>
    <p:extLst>
      <p:ext uri="{BB962C8B-B14F-4D97-AF65-F5344CB8AC3E}">
        <p14:creationId xmlns:p14="http://schemas.microsoft.com/office/powerpoint/2010/main" val="366986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Safety</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Example</a:t>
            </a:r>
            <a:endParaRPr lang="en-US" dirty="0">
              <a:latin typeface="Calibri" panose="020F0502020204030204" pitchFamily="34" charset="0"/>
            </a:endParaRPr>
          </a:p>
        </p:txBody>
      </p:sp>
      <p:sp>
        <p:nvSpPr>
          <p:cNvPr id="4" name="Slide Number Placeholder 3"/>
          <p:cNvSpPr>
            <a:spLocks noGrp="1"/>
          </p:cNvSpPr>
          <p:nvPr>
            <p:ph type="sldNum" sz="quarter" idx="4294967295"/>
          </p:nvPr>
        </p:nvSpPr>
        <p:spPr>
          <a:xfrm>
            <a:off x="6705600" y="6381750"/>
            <a:ext cx="2133600" cy="476250"/>
          </a:xfrm>
          <a:prstGeom prst="rect">
            <a:avLst/>
          </a:prstGeom>
        </p:spPr>
        <p:txBody>
          <a:bodyPr/>
          <a:lstStyle/>
          <a:p>
            <a:fld id="{7199FE57-B04B-4B7C-816D-A15AF53620B8}" type="slidenum">
              <a:rPr lang="en-US" smtClean="0"/>
              <a:pPr/>
              <a:t>15</a:t>
            </a:fld>
            <a:endParaRPr lang="en-US" dirty="0"/>
          </a:p>
        </p:txBody>
      </p:sp>
      <p:pic>
        <p:nvPicPr>
          <p:cNvPr id="5" name="Resim 4"/>
          <p:cNvPicPr>
            <a:picLocks noChangeAspect="1"/>
          </p:cNvPicPr>
          <p:nvPr/>
        </p:nvPicPr>
        <p:blipFill>
          <a:blip r:embed="rId2"/>
          <a:stretch>
            <a:fillRect/>
          </a:stretch>
        </p:blipFill>
        <p:spPr>
          <a:xfrm>
            <a:off x="292993" y="2743200"/>
            <a:ext cx="8534401" cy="1646203"/>
          </a:xfrm>
          <a:prstGeom prst="rect">
            <a:avLst/>
          </a:prstGeom>
        </p:spPr>
      </p:pic>
      <p:grpSp>
        <p:nvGrpSpPr>
          <p:cNvPr id="6" name="Group 5"/>
          <p:cNvGrpSpPr/>
          <p:nvPr/>
        </p:nvGrpSpPr>
        <p:grpSpPr>
          <a:xfrm>
            <a:off x="381000" y="1620360"/>
            <a:ext cx="385604" cy="398939"/>
            <a:chOff x="2146300" y="2165350"/>
            <a:chExt cx="550863" cy="569913"/>
          </a:xfrm>
        </p:grpSpPr>
        <p:grpSp>
          <p:nvGrpSpPr>
            <p:cNvPr id="7" name="Group 33"/>
            <p:cNvGrpSpPr>
              <a:grpSpLocks/>
            </p:cNvGrpSpPr>
            <p:nvPr/>
          </p:nvGrpSpPr>
          <p:grpSpPr bwMode="auto">
            <a:xfrm>
              <a:off x="2146300" y="2165350"/>
              <a:ext cx="550863" cy="569913"/>
              <a:chOff x="480" y="1200"/>
              <a:chExt cx="1042" cy="1019"/>
            </a:xfrm>
          </p:grpSpPr>
          <p:pic>
            <p:nvPicPr>
              <p:cNvPr id="9" name="Picture 3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8" name="Picture 3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4"/>
          <p:cNvSpPr/>
          <p:nvPr/>
        </p:nvSpPr>
        <p:spPr>
          <a:xfrm>
            <a:off x="971600" y="1533989"/>
            <a:ext cx="8172400" cy="461665"/>
          </a:xfrm>
          <a:prstGeom prst="rect">
            <a:avLst/>
          </a:prstGeom>
        </p:spPr>
        <p:txBody>
          <a:bodyPr wrap="square">
            <a:spAutoFit/>
          </a:bodyPr>
          <a:lstStyle/>
          <a:p>
            <a:pPr algn="l"/>
            <a:r>
              <a:rPr lang="tr-TR" dirty="0">
                <a:latin typeface="Calibri" panose="020F0502020204030204" pitchFamily="34" charset="0"/>
              </a:rPr>
              <a:t> </a:t>
            </a:r>
            <a:r>
              <a:rPr lang="tr-TR" sz="2400" dirty="0">
                <a:latin typeface="Calibri" panose="020F0502020204030204" pitchFamily="34" charset="0"/>
              </a:rPr>
              <a:t>A </a:t>
            </a:r>
            <a:r>
              <a:rPr lang="tr-TR" sz="2400" dirty="0" err="1">
                <a:latin typeface="Calibri" panose="020F0502020204030204" pitchFamily="34" charset="0"/>
              </a:rPr>
              <a:t>smooth</a:t>
            </a:r>
            <a:r>
              <a:rPr lang="tr-TR" sz="2400" dirty="0">
                <a:latin typeface="Calibri" panose="020F0502020204030204" pitchFamily="34" charset="0"/>
              </a:rPr>
              <a:t> </a:t>
            </a:r>
            <a:r>
              <a:rPr lang="tr-TR" sz="2400" dirty="0" err="1">
                <a:latin typeface="Calibri" panose="020F0502020204030204" pitchFamily="34" charset="0"/>
              </a:rPr>
              <a:t>redemption</a:t>
            </a:r>
            <a:r>
              <a:rPr lang="tr-TR" sz="2400" dirty="0">
                <a:latin typeface="Calibri" panose="020F0502020204030204" pitchFamily="34" charset="0"/>
              </a:rPr>
              <a:t> profile is </a:t>
            </a:r>
            <a:r>
              <a:rPr lang="tr-TR" sz="2400" dirty="0" err="1">
                <a:latin typeface="Calibri" panose="020F0502020204030204" pitchFamily="34" charset="0"/>
              </a:rPr>
              <a:t>assumed</a:t>
            </a:r>
            <a:r>
              <a:rPr lang="tr-TR" sz="2400" dirty="0">
                <a:latin typeface="Calibri" panose="020F0502020204030204" pitchFamily="34" charset="0"/>
              </a:rPr>
              <a:t> </a:t>
            </a:r>
            <a:r>
              <a:rPr lang="tr-TR" sz="2400" dirty="0" err="1">
                <a:latin typeface="Calibri" panose="020F0502020204030204" pitchFamily="34" charset="0"/>
              </a:rPr>
              <a:t>to</a:t>
            </a:r>
            <a:r>
              <a:rPr lang="tr-TR" sz="2400" dirty="0">
                <a:latin typeface="Calibri" panose="020F0502020204030204" pitchFamily="34" charset="0"/>
              </a:rPr>
              <a:t> </a:t>
            </a:r>
            <a:r>
              <a:rPr lang="tr-TR" sz="2400" dirty="0" err="1">
                <a:latin typeface="Calibri" panose="020F0502020204030204" pitchFamily="34" charset="0"/>
              </a:rPr>
              <a:t>prevail</a:t>
            </a:r>
            <a:r>
              <a:rPr lang="tr-TR" sz="2400" dirty="0">
                <a:latin typeface="Calibri" panose="020F0502020204030204" pitchFamily="34" charset="0"/>
              </a:rPr>
              <a:t>.</a:t>
            </a:r>
          </a:p>
        </p:txBody>
      </p:sp>
      <p:grpSp>
        <p:nvGrpSpPr>
          <p:cNvPr id="12" name="Group 5"/>
          <p:cNvGrpSpPr/>
          <p:nvPr/>
        </p:nvGrpSpPr>
        <p:grpSpPr>
          <a:xfrm>
            <a:off x="395565" y="5438264"/>
            <a:ext cx="385604" cy="398939"/>
            <a:chOff x="2146300" y="2165350"/>
            <a:chExt cx="550863" cy="569913"/>
          </a:xfrm>
        </p:grpSpPr>
        <p:grpSp>
          <p:nvGrpSpPr>
            <p:cNvPr id="13" name="Group 33"/>
            <p:cNvGrpSpPr>
              <a:grpSpLocks/>
            </p:cNvGrpSpPr>
            <p:nvPr/>
          </p:nvGrpSpPr>
          <p:grpSpPr bwMode="auto">
            <a:xfrm>
              <a:off x="2146300" y="2165350"/>
              <a:ext cx="550863" cy="569913"/>
              <a:chOff x="480" y="1200"/>
              <a:chExt cx="1042" cy="1019"/>
            </a:xfrm>
          </p:grpSpPr>
          <p:pic>
            <p:nvPicPr>
              <p:cNvPr id="15" name="Picture 3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4" name="Picture 3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4"/>
          <p:cNvSpPr/>
          <p:nvPr/>
        </p:nvSpPr>
        <p:spPr>
          <a:xfrm>
            <a:off x="818584" y="5351893"/>
            <a:ext cx="8172400" cy="830997"/>
          </a:xfrm>
          <a:prstGeom prst="rect">
            <a:avLst/>
          </a:prstGeom>
        </p:spPr>
        <p:txBody>
          <a:bodyPr wrap="square">
            <a:spAutoFit/>
          </a:bodyPr>
          <a:lstStyle/>
          <a:p>
            <a:pPr algn="l"/>
            <a:r>
              <a:rPr lang="tr-TR" dirty="0">
                <a:latin typeface="Calibri" panose="020F0502020204030204" pitchFamily="34" charset="0"/>
              </a:rPr>
              <a:t> </a:t>
            </a:r>
            <a:r>
              <a:rPr lang="tr-TR" sz="2400" dirty="0" err="1">
                <a:latin typeface="Calibri" panose="020F0502020204030204" pitchFamily="34" charset="0"/>
              </a:rPr>
              <a:t>It</a:t>
            </a:r>
            <a:r>
              <a:rPr lang="tr-TR" sz="2400" dirty="0">
                <a:latin typeface="Calibri" panose="020F0502020204030204" pitchFamily="34" charset="0"/>
              </a:rPr>
              <a:t> is </a:t>
            </a:r>
            <a:r>
              <a:rPr lang="tr-TR" sz="2400" dirty="0" err="1">
                <a:latin typeface="Calibri" panose="020F0502020204030204" pitchFamily="34" charset="0"/>
              </a:rPr>
              <a:t>assumed</a:t>
            </a:r>
            <a:r>
              <a:rPr lang="tr-TR" sz="2400" dirty="0">
                <a:latin typeface="Calibri" panose="020F0502020204030204" pitchFamily="34" charset="0"/>
              </a:rPr>
              <a:t> </a:t>
            </a:r>
            <a:r>
              <a:rPr lang="tr-TR" sz="2400" dirty="0" err="1">
                <a:latin typeface="Calibri" panose="020F0502020204030204" pitchFamily="34" charset="0"/>
              </a:rPr>
              <a:t>that</a:t>
            </a:r>
            <a:r>
              <a:rPr lang="tr-TR" sz="2400" dirty="0">
                <a:latin typeface="Calibri" panose="020F0502020204030204" pitchFamily="34" charset="0"/>
              </a:rPr>
              <a:t> </a:t>
            </a:r>
            <a:r>
              <a:rPr lang="tr-TR" sz="2400" dirty="0" err="1">
                <a:latin typeface="Calibri" panose="020F0502020204030204" pitchFamily="34" charset="0"/>
              </a:rPr>
              <a:t>the</a:t>
            </a:r>
            <a:r>
              <a:rPr lang="tr-TR" sz="2400" dirty="0">
                <a:latin typeface="Calibri" panose="020F0502020204030204" pitchFamily="34" charset="0"/>
              </a:rPr>
              <a:t> </a:t>
            </a:r>
            <a:r>
              <a:rPr lang="tr-TR" sz="2400" dirty="0" err="1">
                <a:latin typeface="Calibri" panose="020F0502020204030204" pitchFamily="34" charset="0"/>
              </a:rPr>
              <a:t>foreign</a:t>
            </a:r>
            <a:r>
              <a:rPr lang="tr-TR" sz="2400" dirty="0">
                <a:latin typeface="Calibri" panose="020F0502020204030204" pitchFamily="34" charset="0"/>
              </a:rPr>
              <a:t> market </a:t>
            </a:r>
            <a:r>
              <a:rPr lang="tr-TR" sz="2400" dirty="0" err="1">
                <a:latin typeface="Calibri" panose="020F0502020204030204" pitchFamily="34" charset="0"/>
              </a:rPr>
              <a:t>will</a:t>
            </a:r>
            <a:r>
              <a:rPr lang="tr-TR" sz="2400" dirty="0">
                <a:latin typeface="Calibri" panose="020F0502020204030204" pitchFamily="34" charset="0"/>
              </a:rPr>
              <a:t> </a:t>
            </a:r>
            <a:r>
              <a:rPr lang="tr-TR" sz="2400" dirty="0" err="1">
                <a:latin typeface="Calibri" panose="020F0502020204030204" pitchFamily="34" charset="0"/>
              </a:rPr>
              <a:t>dry</a:t>
            </a:r>
            <a:r>
              <a:rPr lang="tr-TR" sz="2400" dirty="0">
                <a:latin typeface="Calibri" panose="020F0502020204030204" pitchFamily="34" charset="0"/>
              </a:rPr>
              <a:t> </a:t>
            </a:r>
            <a:r>
              <a:rPr lang="tr-TR" sz="2400" dirty="0" err="1">
                <a:latin typeface="Calibri" panose="020F0502020204030204" pitchFamily="34" charset="0"/>
              </a:rPr>
              <a:t>up</a:t>
            </a:r>
            <a:r>
              <a:rPr lang="tr-TR" sz="2400" dirty="0">
                <a:latin typeface="Calibri" panose="020F0502020204030204" pitchFamily="34" charset="0"/>
              </a:rPr>
              <a:t> </a:t>
            </a:r>
            <a:r>
              <a:rPr lang="tr-TR" sz="2400" dirty="0" err="1">
                <a:latin typeface="Calibri" panose="020F0502020204030204" pitchFamily="34" charset="0"/>
              </a:rPr>
              <a:t>during</a:t>
            </a:r>
            <a:r>
              <a:rPr lang="tr-TR" sz="2400" dirty="0">
                <a:latin typeface="Calibri" panose="020F0502020204030204" pitchFamily="34" charset="0"/>
              </a:rPr>
              <a:t> </a:t>
            </a:r>
            <a:r>
              <a:rPr lang="tr-TR" sz="2400" dirty="0" err="1">
                <a:latin typeface="Calibri" panose="020F0502020204030204" pitchFamily="34" charset="0"/>
              </a:rPr>
              <a:t>risky</a:t>
            </a:r>
            <a:r>
              <a:rPr lang="tr-TR" sz="2400" dirty="0">
                <a:latin typeface="Calibri" panose="020F0502020204030204" pitchFamily="34" charset="0"/>
              </a:rPr>
              <a:t> </a:t>
            </a:r>
            <a:r>
              <a:rPr lang="tr-TR" sz="2400" dirty="0" err="1">
                <a:latin typeface="Calibri" panose="020F0502020204030204" pitchFamily="34" charset="0"/>
              </a:rPr>
              <a:t>periods</a:t>
            </a:r>
            <a:r>
              <a:rPr lang="tr-TR" sz="2400" dirty="0">
                <a:latin typeface="Calibri" panose="020F0502020204030204" pitchFamily="34" charset="0"/>
              </a:rPr>
              <a:t>.</a:t>
            </a:r>
          </a:p>
        </p:txBody>
      </p:sp>
    </p:spTree>
    <p:extLst>
      <p:ext uri="{BB962C8B-B14F-4D97-AF65-F5344CB8AC3E}">
        <p14:creationId xmlns:p14="http://schemas.microsoft.com/office/powerpoint/2010/main" val="424779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 y="13334"/>
            <a:ext cx="8839201" cy="748666"/>
          </a:xfrm>
        </p:spPr>
        <p:txBody>
          <a:bodyPr/>
          <a:lstStyle/>
          <a:p>
            <a:r>
              <a:rPr lang="tr-TR" sz="3200" dirty="0" err="1">
                <a:latin typeface="Calibri" panose="020F0502020204030204" pitchFamily="34" charset="0"/>
              </a:rPr>
              <a:t>Identifying</a:t>
            </a:r>
            <a:r>
              <a:rPr lang="tr-TR" sz="3200" dirty="0">
                <a:latin typeface="Calibri" panose="020F0502020204030204" pitchFamily="34" charset="0"/>
              </a:rPr>
              <a:t> </a:t>
            </a:r>
            <a:r>
              <a:rPr lang="tr-TR" sz="3200" dirty="0" err="1">
                <a:latin typeface="Calibri" panose="020F0502020204030204" pitchFamily="34" charset="0"/>
              </a:rPr>
              <a:t>Safety</a:t>
            </a:r>
            <a:r>
              <a:rPr lang="tr-TR" sz="3200" dirty="0">
                <a:latin typeface="Calibri" panose="020F0502020204030204" pitchFamily="34" charset="0"/>
              </a:rPr>
              <a:t> </a:t>
            </a:r>
            <a:r>
              <a:rPr lang="tr-TR" sz="3200" dirty="0" err="1">
                <a:latin typeface="Calibri" panose="020F0502020204030204" pitchFamily="34" charset="0"/>
              </a:rPr>
              <a:t>Buffer</a:t>
            </a:r>
            <a:r>
              <a:rPr lang="tr-TR" sz="3200" dirty="0">
                <a:latin typeface="Calibri" panose="020F0502020204030204" pitchFamily="34" charset="0"/>
              </a:rPr>
              <a:t>- </a:t>
            </a:r>
            <a:r>
              <a:rPr lang="tr-TR" sz="3200" dirty="0" err="1">
                <a:latin typeface="Calibri" panose="020F0502020204030204" pitchFamily="34" charset="0"/>
              </a:rPr>
              <a:t>Static</a:t>
            </a:r>
            <a:r>
              <a:rPr lang="tr-TR" sz="3200" dirty="0">
                <a:latin typeface="Calibri" panose="020F0502020204030204" pitchFamily="34" charset="0"/>
              </a:rPr>
              <a:t> vs. </a:t>
            </a:r>
            <a:r>
              <a:rPr lang="tr-TR" sz="3200" dirty="0" err="1">
                <a:latin typeface="Calibri" panose="020F0502020204030204" pitchFamily="34" charset="0"/>
              </a:rPr>
              <a:t>Dynamic</a:t>
            </a:r>
            <a:r>
              <a:rPr lang="tr-TR" sz="3200" dirty="0">
                <a:latin typeface="Calibri" panose="020F0502020204030204" pitchFamily="34" charset="0"/>
              </a:rPr>
              <a:t> </a:t>
            </a:r>
            <a:r>
              <a:rPr lang="tr-TR" sz="3200" dirty="0" err="1">
                <a:latin typeface="Calibri" panose="020F0502020204030204" pitchFamily="34" charset="0"/>
              </a:rPr>
              <a:t>Buffer</a:t>
            </a:r>
            <a:endParaRPr lang="en-US" sz="3200" dirty="0">
              <a:latin typeface="Calibri" panose="020F0502020204030204" pitchFamily="34" charset="0"/>
            </a:endParaRPr>
          </a:p>
        </p:txBody>
      </p:sp>
      <p:sp>
        <p:nvSpPr>
          <p:cNvPr id="4" name="Slide Number Placeholder 3"/>
          <p:cNvSpPr>
            <a:spLocks noGrp="1"/>
          </p:cNvSpPr>
          <p:nvPr>
            <p:ph type="sldNum" sz="quarter" idx="4294967295"/>
          </p:nvPr>
        </p:nvSpPr>
        <p:spPr>
          <a:xfrm>
            <a:off x="6705600" y="6381750"/>
            <a:ext cx="2133600" cy="476250"/>
          </a:xfrm>
          <a:prstGeom prst="rect">
            <a:avLst/>
          </a:prstGeom>
        </p:spPr>
        <p:txBody>
          <a:bodyPr/>
          <a:lstStyle/>
          <a:p>
            <a:fld id="{7199FE57-B04B-4B7C-816D-A15AF53620B8}" type="slidenum">
              <a:rPr lang="en-US" smtClean="0"/>
              <a:pPr/>
              <a:t>16</a:t>
            </a:fld>
            <a:endParaRPr lang="en-US" dirty="0"/>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65" y="1779270"/>
            <a:ext cx="4295335" cy="4572000"/>
          </a:xfrm>
          <a:prstGeom prst="rect">
            <a:avLst/>
          </a:prstGeom>
          <a:noFill/>
          <a:ln>
            <a:noFill/>
          </a:ln>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1779270"/>
            <a:ext cx="4267200" cy="4572000"/>
          </a:xfrm>
          <a:prstGeom prst="rect">
            <a:avLst/>
          </a:prstGeom>
          <a:noFill/>
          <a:ln>
            <a:noFill/>
          </a:ln>
        </p:spPr>
      </p:pic>
      <p:grpSp>
        <p:nvGrpSpPr>
          <p:cNvPr id="7" name="Group 5"/>
          <p:cNvGrpSpPr/>
          <p:nvPr/>
        </p:nvGrpSpPr>
        <p:grpSpPr>
          <a:xfrm>
            <a:off x="236263" y="756286"/>
            <a:ext cx="385604" cy="398939"/>
            <a:chOff x="2146300" y="2165350"/>
            <a:chExt cx="550863" cy="569913"/>
          </a:xfrm>
        </p:grpSpPr>
        <p:grpSp>
          <p:nvGrpSpPr>
            <p:cNvPr id="8" name="Group 33"/>
            <p:cNvGrpSpPr>
              <a:grpSpLocks/>
            </p:cNvGrpSpPr>
            <p:nvPr/>
          </p:nvGrpSpPr>
          <p:grpSpPr bwMode="auto">
            <a:xfrm>
              <a:off x="2146300" y="2165350"/>
              <a:ext cx="550863" cy="569913"/>
              <a:chOff x="480" y="1200"/>
              <a:chExt cx="1042" cy="1019"/>
            </a:xfrm>
          </p:grpSpPr>
          <p:pic>
            <p:nvPicPr>
              <p:cNvPr id="10" name="Picture 34"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9" name="Picture 3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4"/>
          <p:cNvSpPr/>
          <p:nvPr/>
        </p:nvSpPr>
        <p:spPr>
          <a:xfrm>
            <a:off x="659282" y="803772"/>
            <a:ext cx="8303787" cy="307777"/>
          </a:xfrm>
          <a:prstGeom prst="rect">
            <a:avLst/>
          </a:prstGeom>
        </p:spPr>
        <p:txBody>
          <a:bodyPr wrap="square">
            <a:spAutoFit/>
          </a:bodyPr>
          <a:lstStyle/>
          <a:p>
            <a:pPr algn="l"/>
            <a:r>
              <a:rPr lang="tr-TR" sz="1400" dirty="0">
                <a:latin typeface="Calibri" panose="020F0502020204030204" pitchFamily="34" charset="0"/>
              </a:rPr>
              <a:t> A </a:t>
            </a:r>
            <a:r>
              <a:rPr lang="tr-TR" sz="1400" dirty="0" err="1">
                <a:latin typeface="Calibri" panose="020F0502020204030204" pitchFamily="34" charset="0"/>
              </a:rPr>
              <a:t>static</a:t>
            </a:r>
            <a:r>
              <a:rPr lang="tr-TR" sz="1400" dirty="0">
                <a:latin typeface="Calibri" panose="020F0502020204030204" pitchFamily="34" charset="0"/>
              </a:rPr>
              <a:t> </a:t>
            </a:r>
            <a:r>
              <a:rPr lang="tr-TR" sz="1400" dirty="0" err="1">
                <a:latin typeface="Calibri" panose="020F0502020204030204" pitchFamily="34" charset="0"/>
              </a:rPr>
              <a:t>safety</a:t>
            </a:r>
            <a:r>
              <a:rPr lang="tr-TR" sz="1400" dirty="0">
                <a:latin typeface="Calibri" panose="020F0502020204030204" pitchFamily="34" charset="0"/>
              </a:rPr>
              <a:t> </a:t>
            </a:r>
            <a:r>
              <a:rPr lang="tr-TR" sz="1400" dirty="0" err="1">
                <a:latin typeface="Calibri" panose="020F0502020204030204" pitchFamily="34" charset="0"/>
              </a:rPr>
              <a:t>buffer</a:t>
            </a:r>
            <a:r>
              <a:rPr lang="tr-TR" sz="1400" dirty="0">
                <a:latin typeface="Calibri" panose="020F0502020204030204" pitchFamily="34" charset="0"/>
              </a:rPr>
              <a:t> </a:t>
            </a:r>
            <a:r>
              <a:rPr lang="tr-TR" sz="1400" dirty="0" err="1">
                <a:latin typeface="Calibri" panose="020F0502020204030204" pitchFamily="34" charset="0"/>
              </a:rPr>
              <a:t>may</a:t>
            </a:r>
            <a:r>
              <a:rPr lang="tr-TR" sz="1400" dirty="0">
                <a:latin typeface="Calibri" panose="020F0502020204030204" pitchFamily="34" charset="0"/>
              </a:rPr>
              <a:t> not be </a:t>
            </a:r>
            <a:r>
              <a:rPr lang="tr-TR" sz="1400" dirty="0" err="1">
                <a:latin typeface="Calibri" panose="020F0502020204030204" pitchFamily="34" charset="0"/>
              </a:rPr>
              <a:t>able</a:t>
            </a:r>
            <a:r>
              <a:rPr lang="tr-TR" sz="1400" dirty="0">
                <a:latin typeface="Calibri" panose="020F0502020204030204" pitchFamily="34" charset="0"/>
              </a:rPr>
              <a:t> </a:t>
            </a:r>
            <a:r>
              <a:rPr lang="tr-TR" sz="1400" dirty="0" err="1">
                <a:latin typeface="Calibri" panose="020F0502020204030204" pitchFamily="34" charset="0"/>
              </a:rPr>
              <a:t>to</a:t>
            </a:r>
            <a:r>
              <a:rPr lang="tr-TR" sz="1400" dirty="0">
                <a:latin typeface="Calibri" panose="020F0502020204030204" pitchFamily="34" charset="0"/>
              </a:rPr>
              <a:t> </a:t>
            </a:r>
            <a:r>
              <a:rPr lang="tr-TR" sz="1400" dirty="0" err="1">
                <a:latin typeface="Calibri" panose="020F0502020204030204" pitchFamily="34" charset="0"/>
              </a:rPr>
              <a:t>capture</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effects</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peaks</a:t>
            </a:r>
            <a:r>
              <a:rPr lang="tr-TR" sz="1400" dirty="0">
                <a:latin typeface="Calibri" panose="020F0502020204030204" pitchFamily="34" charset="0"/>
              </a:rPr>
              <a:t> </a:t>
            </a:r>
            <a:r>
              <a:rPr lang="tr-TR" sz="1400" dirty="0" err="1">
                <a:latin typeface="Calibri" panose="020F0502020204030204" pitchFamily="34" charset="0"/>
              </a:rPr>
              <a:t>and</a:t>
            </a:r>
            <a:r>
              <a:rPr lang="tr-TR" sz="1400" dirty="0">
                <a:latin typeface="Calibri" panose="020F0502020204030204" pitchFamily="34" charset="0"/>
              </a:rPr>
              <a:t> </a:t>
            </a:r>
            <a:r>
              <a:rPr lang="tr-TR" sz="1400" dirty="0" err="1">
                <a:latin typeface="Calibri" panose="020F0502020204030204" pitchFamily="34" charset="0"/>
              </a:rPr>
              <a:t>troughs</a:t>
            </a:r>
            <a:r>
              <a:rPr lang="tr-TR" sz="1400" dirty="0">
                <a:latin typeface="Calibri" panose="020F0502020204030204" pitchFamily="34" charset="0"/>
              </a:rPr>
              <a:t> in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redemption</a:t>
            </a:r>
            <a:r>
              <a:rPr lang="tr-TR" sz="1400" dirty="0">
                <a:latin typeface="Calibri" panose="020F0502020204030204" pitchFamily="34" charset="0"/>
              </a:rPr>
              <a:t> profile.   </a:t>
            </a:r>
          </a:p>
        </p:txBody>
      </p:sp>
      <p:grpSp>
        <p:nvGrpSpPr>
          <p:cNvPr id="13" name="Group 5"/>
          <p:cNvGrpSpPr/>
          <p:nvPr/>
        </p:nvGrpSpPr>
        <p:grpSpPr>
          <a:xfrm>
            <a:off x="233673" y="1258687"/>
            <a:ext cx="385604" cy="398939"/>
            <a:chOff x="2146300" y="2165350"/>
            <a:chExt cx="550863" cy="569913"/>
          </a:xfrm>
        </p:grpSpPr>
        <p:grpSp>
          <p:nvGrpSpPr>
            <p:cNvPr id="14" name="Group 33"/>
            <p:cNvGrpSpPr>
              <a:grpSpLocks/>
            </p:cNvGrpSpPr>
            <p:nvPr/>
          </p:nvGrpSpPr>
          <p:grpSpPr bwMode="auto">
            <a:xfrm>
              <a:off x="2146300" y="2165350"/>
              <a:ext cx="550863" cy="569913"/>
              <a:chOff x="480" y="1200"/>
              <a:chExt cx="1042" cy="1019"/>
            </a:xfrm>
          </p:grpSpPr>
          <p:pic>
            <p:nvPicPr>
              <p:cNvPr id="16" name="Picture 34"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5" name="Picture 3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4"/>
          <p:cNvSpPr/>
          <p:nvPr/>
        </p:nvSpPr>
        <p:spPr>
          <a:xfrm>
            <a:off x="687814" y="1291521"/>
            <a:ext cx="8303787" cy="307777"/>
          </a:xfrm>
          <a:prstGeom prst="rect">
            <a:avLst/>
          </a:prstGeom>
        </p:spPr>
        <p:txBody>
          <a:bodyPr wrap="square">
            <a:spAutoFit/>
          </a:bodyPr>
          <a:lstStyle/>
          <a:p>
            <a:pPr algn="l"/>
            <a:r>
              <a:rPr lang="tr-TR" sz="1400" dirty="0">
                <a:latin typeface="Calibri" panose="020F0502020204030204" pitchFamily="34" charset="0"/>
              </a:rPr>
              <a:t> A </a:t>
            </a:r>
            <a:r>
              <a:rPr lang="tr-TR" sz="1400" dirty="0" err="1">
                <a:latin typeface="Calibri" panose="020F0502020204030204" pitchFamily="34" charset="0"/>
              </a:rPr>
              <a:t>dynamic</a:t>
            </a:r>
            <a:r>
              <a:rPr lang="tr-TR" sz="1400" dirty="0">
                <a:latin typeface="Calibri" panose="020F0502020204030204" pitchFamily="34" charset="0"/>
              </a:rPr>
              <a:t> </a:t>
            </a:r>
            <a:r>
              <a:rPr lang="tr-TR" sz="1400" dirty="0" err="1">
                <a:latin typeface="Calibri" panose="020F0502020204030204" pitchFamily="34" charset="0"/>
              </a:rPr>
              <a:t>buffer</a:t>
            </a:r>
            <a:r>
              <a:rPr lang="tr-TR" sz="1400" dirty="0">
                <a:latin typeface="Calibri" panose="020F0502020204030204" pitchFamily="34" charset="0"/>
              </a:rPr>
              <a:t> </a:t>
            </a:r>
            <a:r>
              <a:rPr lang="tr-TR" sz="1400" dirty="0" err="1">
                <a:latin typeface="Calibri" panose="020F0502020204030204" pitchFamily="34" charset="0"/>
              </a:rPr>
              <a:t>methodology</a:t>
            </a:r>
            <a:r>
              <a:rPr lang="tr-TR" sz="1400" dirty="0">
                <a:latin typeface="Calibri" panose="020F0502020204030204" pitchFamily="34" charset="0"/>
              </a:rPr>
              <a:t> </a:t>
            </a:r>
            <a:r>
              <a:rPr lang="tr-TR" sz="1400" dirty="0" err="1">
                <a:latin typeface="Calibri" panose="020F0502020204030204" pitchFamily="34" charset="0"/>
              </a:rPr>
              <a:t>could</a:t>
            </a:r>
            <a:r>
              <a:rPr lang="tr-TR" sz="1400" dirty="0">
                <a:latin typeface="Calibri" panose="020F0502020204030204" pitchFamily="34" charset="0"/>
              </a:rPr>
              <a:t> be an </a:t>
            </a:r>
            <a:r>
              <a:rPr lang="tr-TR" sz="1400" dirty="0" err="1">
                <a:latin typeface="Calibri" panose="020F0502020204030204" pitchFamily="34" charset="0"/>
              </a:rPr>
              <a:t>alternative</a:t>
            </a:r>
            <a:r>
              <a:rPr lang="tr-TR" sz="1400" dirty="0">
                <a:latin typeface="Calibri" panose="020F0502020204030204" pitchFamily="34" charset="0"/>
              </a:rPr>
              <a:t> </a:t>
            </a:r>
            <a:r>
              <a:rPr lang="tr-TR" sz="1400" dirty="0" err="1">
                <a:latin typeface="Calibri" panose="020F0502020204030204" pitchFamily="34" charset="0"/>
              </a:rPr>
              <a:t>when</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volatility</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profile is </a:t>
            </a:r>
            <a:r>
              <a:rPr lang="tr-TR" sz="1400" dirty="0" err="1">
                <a:latin typeface="Calibri" panose="020F0502020204030204" pitchFamily="34" charset="0"/>
              </a:rPr>
              <a:t>high</a:t>
            </a:r>
            <a:r>
              <a:rPr lang="tr-TR" sz="1400" dirty="0">
                <a:latin typeface="Calibri" panose="020F0502020204030204" pitchFamily="34" charset="0"/>
              </a:rPr>
              <a:t>.</a:t>
            </a:r>
          </a:p>
        </p:txBody>
      </p:sp>
    </p:spTree>
    <p:extLst>
      <p:ext uri="{BB962C8B-B14F-4D97-AF65-F5344CB8AC3E}">
        <p14:creationId xmlns:p14="http://schemas.microsoft.com/office/powerpoint/2010/main" val="14602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683"/>
            <a:ext cx="8001000" cy="1143000"/>
          </a:xfrm>
        </p:spPr>
        <p:txBody>
          <a:bodyPr/>
          <a:lstStyle/>
          <a:p>
            <a:r>
              <a:rPr lang="tr-TR" dirty="0" err="1">
                <a:latin typeface="Calibri" panose="020F0502020204030204" pitchFamily="34" charset="0"/>
              </a:rPr>
              <a:t>Other</a:t>
            </a:r>
            <a:r>
              <a:rPr lang="tr-TR" dirty="0">
                <a:latin typeface="Calibri" panose="020F0502020204030204" pitchFamily="34" charset="0"/>
              </a:rPr>
              <a:t> </a:t>
            </a:r>
            <a:r>
              <a:rPr lang="tr-TR" dirty="0" err="1">
                <a:latin typeface="Calibri" panose="020F0502020204030204" pitchFamily="34" charset="0"/>
              </a:rPr>
              <a:t>Aproaches</a:t>
            </a:r>
            <a:r>
              <a:rPr lang="tr-TR" dirty="0">
                <a:latin typeface="Calibri" panose="020F0502020204030204" pitchFamily="34" charset="0"/>
              </a:rPr>
              <a:t> </a:t>
            </a:r>
            <a:r>
              <a:rPr lang="tr-TR" dirty="0" err="1">
                <a:latin typeface="Calibri" panose="020F0502020204030204" pitchFamily="34" charset="0"/>
              </a:rPr>
              <a:t>for</a:t>
            </a:r>
            <a:r>
              <a:rPr lang="tr-TR" dirty="0">
                <a:latin typeface="Calibri" panose="020F0502020204030204" pitchFamily="34" charset="0"/>
              </a:rPr>
              <a:t> </a:t>
            </a:r>
            <a:r>
              <a:rPr lang="tr-TR" dirty="0" err="1">
                <a:latin typeface="Calibri" panose="020F0502020204030204" pitchFamily="34" charset="0"/>
              </a:rPr>
              <a:t>Determining</a:t>
            </a:r>
            <a:r>
              <a:rPr lang="tr-TR" dirty="0">
                <a:latin typeface="Calibri" panose="020F0502020204030204" pitchFamily="34" charset="0"/>
              </a:rPr>
              <a:t> CB </a:t>
            </a:r>
          </a:p>
        </p:txBody>
      </p:sp>
      <p:sp>
        <p:nvSpPr>
          <p:cNvPr id="3" name="Content Placeholder 2"/>
          <p:cNvSpPr>
            <a:spLocks noGrp="1"/>
          </p:cNvSpPr>
          <p:nvPr>
            <p:ph idx="1"/>
          </p:nvPr>
        </p:nvSpPr>
        <p:spPr>
          <a:xfrm>
            <a:off x="0" y="670995"/>
            <a:ext cx="9296400" cy="4525963"/>
          </a:xfrm>
        </p:spPr>
        <p:txBody>
          <a:bodyPr/>
          <a:lstStyle/>
          <a:p>
            <a:r>
              <a:rPr lang="tr-TR" altLang="tr-TR" b="1" u="sng" dirty="0">
                <a:solidFill>
                  <a:srgbClr val="002060"/>
                </a:solidFill>
                <a:latin typeface="Calibri" panose="020F0502020204030204" pitchFamily="34" charset="0"/>
              </a:rPr>
              <a:t> Simple </a:t>
            </a:r>
            <a:r>
              <a:rPr lang="tr-TR" altLang="tr-TR" b="1" u="sng" dirty="0" err="1">
                <a:solidFill>
                  <a:srgbClr val="002060"/>
                </a:solidFill>
                <a:latin typeface="Calibri" panose="020F0502020204030204" pitchFamily="34" charset="0"/>
              </a:rPr>
              <a:t>Aproaches</a:t>
            </a:r>
            <a:endParaRPr lang="tr-TR" altLang="tr-TR" b="1" u="sng" dirty="0">
              <a:solidFill>
                <a:srgbClr val="002060"/>
              </a:solidFill>
              <a:latin typeface="Calibri" panose="020F0502020204030204" pitchFamily="34" charset="0"/>
            </a:endParaRPr>
          </a:p>
          <a:p>
            <a:pPr lvl="1">
              <a:lnSpc>
                <a:spcPct val="115000"/>
              </a:lnSpc>
              <a:spcBef>
                <a:spcPct val="30000"/>
              </a:spcBef>
              <a:defRPr/>
            </a:pPr>
            <a:r>
              <a:rPr lang="tr-TR" altLang="tr-TR" sz="1400" dirty="0">
                <a:latin typeface="Calibri" panose="020F0502020204030204" pitchFamily="34" charset="0"/>
                <a:ea typeface="+mn-ea"/>
                <a:cs typeface="+mn-cs"/>
              </a:rPr>
              <a:t>x %  of total </a:t>
            </a:r>
            <a:r>
              <a:rPr lang="tr-TR" altLang="tr-TR" sz="1400" dirty="0" err="1">
                <a:latin typeface="Calibri" panose="020F0502020204030204" pitchFamily="34" charset="0"/>
                <a:ea typeface="+mn-ea"/>
                <a:cs typeface="+mn-cs"/>
              </a:rPr>
              <a:t>annual</a:t>
            </a:r>
            <a:r>
              <a:rPr lang="tr-TR" altLang="tr-TR" sz="1400" dirty="0">
                <a:latin typeface="Calibri" panose="020F0502020204030204" pitchFamily="34" charset="0"/>
                <a:ea typeface="+mn-ea"/>
                <a:cs typeface="+mn-cs"/>
              </a:rPr>
              <a:t>/</a:t>
            </a:r>
            <a:r>
              <a:rPr lang="tr-TR" altLang="tr-TR" sz="1400" dirty="0" err="1">
                <a:latin typeface="Calibri" panose="020F0502020204030204" pitchFamily="34" charset="0"/>
                <a:ea typeface="+mn-ea"/>
                <a:cs typeface="+mn-cs"/>
              </a:rPr>
              <a:t>monthly</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revenue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expenditures</a:t>
            </a:r>
            <a:r>
              <a:rPr lang="tr-TR" altLang="tr-TR" sz="1400" dirty="0">
                <a:latin typeface="Calibri" panose="020F0502020204030204" pitchFamily="34" charset="0"/>
                <a:ea typeface="+mn-ea"/>
                <a:cs typeface="+mn-cs"/>
              </a:rPr>
              <a:t>. </a:t>
            </a:r>
          </a:p>
          <a:p>
            <a:pPr lvl="1">
              <a:lnSpc>
                <a:spcPct val="115000"/>
              </a:lnSpc>
              <a:spcBef>
                <a:spcPct val="30000"/>
              </a:spcBef>
              <a:defRPr/>
            </a:pPr>
            <a:r>
              <a:rPr lang="tr-TR" altLang="tr-TR" sz="1400" dirty="0">
                <a:latin typeface="Calibri" panose="020F0502020204030204" pitchFamily="34" charset="0"/>
                <a:ea typeface="+mn-ea"/>
                <a:cs typeface="+mn-cs"/>
              </a:rPr>
              <a:t>x </a:t>
            </a:r>
            <a:r>
              <a:rPr lang="tr-TR" altLang="tr-TR" sz="1400" dirty="0" err="1">
                <a:latin typeface="Calibri" panose="020F0502020204030204" pitchFamily="34" charset="0"/>
                <a:ea typeface="+mn-ea"/>
                <a:cs typeface="+mn-cs"/>
              </a:rPr>
              <a:t>day</a:t>
            </a:r>
            <a:r>
              <a:rPr lang="tr-TR" altLang="tr-TR" sz="1400" dirty="0">
                <a:latin typeface="Calibri" panose="020F0502020204030204" pitchFamily="34" charset="0"/>
                <a:ea typeface="+mn-ea"/>
                <a:cs typeface="+mn-cs"/>
              </a:rPr>
              <a:t>/</a:t>
            </a:r>
            <a:r>
              <a:rPr lang="tr-TR" altLang="tr-TR" sz="1400" dirty="0" err="1">
                <a:latin typeface="Calibri" panose="020F0502020204030204" pitchFamily="34" charset="0"/>
                <a:ea typeface="+mn-ea"/>
                <a:cs typeface="+mn-cs"/>
              </a:rPr>
              <a:t>month</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equivalent</a:t>
            </a:r>
            <a:r>
              <a:rPr lang="tr-TR" altLang="tr-TR" sz="1400" dirty="0">
                <a:latin typeface="Calibri" panose="020F0502020204030204" pitchFamily="34" charset="0"/>
                <a:ea typeface="+mn-ea"/>
                <a:cs typeface="+mn-cs"/>
              </a:rPr>
              <a:t> of total </a:t>
            </a:r>
            <a:r>
              <a:rPr lang="tr-TR" altLang="tr-TR" sz="1400" dirty="0" err="1">
                <a:latin typeface="Calibri" panose="020F0502020204030204" pitchFamily="34" charset="0"/>
                <a:ea typeface="+mn-ea"/>
                <a:cs typeface="+mn-cs"/>
              </a:rPr>
              <a:t>revenue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expenditures</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or</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debt</a:t>
            </a:r>
            <a:r>
              <a:rPr lang="tr-TR" altLang="tr-TR" sz="1400" dirty="0">
                <a:latin typeface="Calibri" panose="020F0502020204030204" pitchFamily="34" charset="0"/>
                <a:ea typeface="+mn-ea"/>
                <a:cs typeface="+mn-cs"/>
              </a:rPr>
              <a:t> service.</a:t>
            </a:r>
          </a:p>
          <a:p>
            <a:pPr lvl="1">
              <a:lnSpc>
                <a:spcPct val="115000"/>
              </a:lnSpc>
              <a:spcBef>
                <a:spcPct val="30000"/>
              </a:spcBef>
              <a:defRPr/>
            </a:pPr>
            <a:r>
              <a:rPr lang="tr-TR" altLang="tr-TR" sz="1400" dirty="0" err="1">
                <a:latin typeface="Calibri" panose="020F0502020204030204" pitchFamily="34" charset="0"/>
                <a:ea typeface="+mn-ea"/>
                <a:cs typeface="+mn-cs"/>
              </a:rPr>
              <a:t>Contain</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implicit</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assumptions</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like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revenue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and</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expenditures</a:t>
            </a:r>
            <a:r>
              <a:rPr lang="tr-TR" altLang="tr-TR" sz="1400" dirty="0">
                <a:latin typeface="Calibri" panose="020F0502020204030204" pitchFamily="34" charset="0"/>
                <a:ea typeface="+mn-ea"/>
                <a:cs typeface="+mn-cs"/>
              </a:rPr>
              <a:t>  can </a:t>
            </a:r>
            <a:r>
              <a:rPr lang="tr-TR" altLang="tr-TR" sz="1400" dirty="0" err="1">
                <a:latin typeface="Calibri" panose="020F0502020204030204" pitchFamily="34" charset="0"/>
                <a:ea typeface="+mn-ea"/>
                <a:cs typeface="+mn-cs"/>
              </a:rPr>
              <a:t>go</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down</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and</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up</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by</a:t>
            </a:r>
            <a:r>
              <a:rPr lang="tr-TR" altLang="tr-TR" sz="1400" dirty="0">
                <a:latin typeface="Calibri" panose="020F0502020204030204" pitchFamily="34" charset="0"/>
                <a:ea typeface="+mn-ea"/>
                <a:cs typeface="+mn-cs"/>
              </a:rPr>
              <a:t> x% </a:t>
            </a:r>
            <a:r>
              <a:rPr lang="tr-TR" altLang="tr-TR" sz="1400" dirty="0" err="1">
                <a:latin typeface="Calibri" panose="020F0502020204030204" pitchFamily="34" charset="0"/>
                <a:ea typeface="+mn-ea"/>
                <a:cs typeface="+mn-cs"/>
              </a:rPr>
              <a:t>from</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the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baseline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projections</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or</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debt</a:t>
            </a:r>
            <a:r>
              <a:rPr lang="tr-TR" altLang="tr-TR" sz="1400" dirty="0">
                <a:latin typeface="Calibri" panose="020F0502020204030204" pitchFamily="34" charset="0"/>
                <a:ea typeface="+mn-ea"/>
                <a:cs typeface="+mn-cs"/>
              </a:rPr>
              <a:t> service </a:t>
            </a:r>
            <a:r>
              <a:rPr lang="tr-TR" altLang="tr-TR" sz="1400" dirty="0" err="1">
                <a:latin typeface="Calibri" panose="020F0502020204030204" pitchFamily="34" charset="0"/>
                <a:ea typeface="+mn-ea"/>
                <a:cs typeface="+mn-cs"/>
              </a:rPr>
              <a:t>could</a:t>
            </a:r>
            <a:r>
              <a:rPr lang="tr-TR" altLang="tr-TR" sz="1400" dirty="0">
                <a:latin typeface="Calibri" panose="020F0502020204030204" pitchFamily="34" charset="0"/>
                <a:ea typeface="+mn-ea"/>
                <a:cs typeface="+mn-cs"/>
              </a:rPr>
              <a:t> not be </a:t>
            </a:r>
            <a:r>
              <a:rPr lang="tr-TR" altLang="tr-TR" sz="1400" dirty="0" err="1">
                <a:latin typeface="Calibri" panose="020F0502020204030204" pitchFamily="34" charset="0"/>
                <a:ea typeface="+mn-ea"/>
                <a:cs typeface="+mn-cs"/>
              </a:rPr>
              <a:t>covered</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by</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new</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borrowing</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for</a:t>
            </a:r>
            <a:r>
              <a:rPr lang="tr-TR" altLang="tr-TR" sz="1400" dirty="0">
                <a:latin typeface="Calibri" panose="020F0502020204030204" pitchFamily="34" charset="0"/>
                <a:ea typeface="+mn-ea"/>
                <a:cs typeface="+mn-cs"/>
              </a:rPr>
              <a:t> x </a:t>
            </a:r>
            <a:r>
              <a:rPr lang="tr-TR" altLang="tr-TR" sz="1400" dirty="0" err="1">
                <a:latin typeface="Calibri" panose="020F0502020204030204" pitchFamily="34" charset="0"/>
                <a:ea typeface="+mn-ea"/>
                <a:cs typeface="+mn-cs"/>
              </a:rPr>
              <a:t>months</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etc</a:t>
            </a:r>
            <a:r>
              <a:rPr lang="tr-TR" altLang="tr-TR" sz="1400" dirty="0">
                <a:latin typeface="Calibri" panose="020F0502020204030204" pitchFamily="34" charset="0"/>
                <a:ea typeface="+mn-ea"/>
                <a:cs typeface="+mn-cs"/>
              </a:rPr>
              <a:t>. in an </a:t>
            </a:r>
            <a:r>
              <a:rPr lang="tr-TR" altLang="tr-TR" sz="1400" dirty="0" err="1">
                <a:latin typeface="Calibri" panose="020F0502020204030204" pitchFamily="34" charset="0"/>
                <a:ea typeface="+mn-ea"/>
                <a:cs typeface="+mn-cs"/>
              </a:rPr>
              <a:t>adverse</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situation</a:t>
            </a:r>
            <a:r>
              <a:rPr lang="tr-TR" altLang="tr-TR" sz="1400" dirty="0">
                <a:latin typeface="Calibri" panose="020F0502020204030204" pitchFamily="34" charset="0"/>
                <a:ea typeface="+mn-ea"/>
                <a:cs typeface="+mn-cs"/>
              </a:rPr>
              <a:t>.)</a:t>
            </a:r>
          </a:p>
          <a:p>
            <a:pPr lvl="1">
              <a:lnSpc>
                <a:spcPct val="115000"/>
              </a:lnSpc>
              <a:spcBef>
                <a:spcPct val="30000"/>
              </a:spcBef>
              <a:defRPr/>
            </a:pPr>
            <a:r>
              <a:rPr lang="tr-TR" altLang="tr-TR" sz="1400" b="1" dirty="0" err="1">
                <a:latin typeface="Calibri" panose="020F0502020204030204" pitchFamily="34" charset="0"/>
                <a:ea typeface="+mn-ea"/>
                <a:cs typeface="+mn-cs"/>
              </a:rPr>
              <a:t>Likely</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to</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lead</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to</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keeping</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excess</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resources</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or</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being</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short</a:t>
            </a:r>
            <a:r>
              <a:rPr lang="tr-TR" altLang="tr-TR" sz="1400" b="1" dirty="0">
                <a:latin typeface="Calibri" panose="020F0502020204030204" pitchFamily="34" charset="0"/>
                <a:ea typeface="+mn-ea"/>
                <a:cs typeface="+mn-cs"/>
              </a:rPr>
              <a:t> of </a:t>
            </a:r>
            <a:r>
              <a:rPr lang="tr-TR" altLang="tr-TR" sz="1400" b="1" dirty="0" err="1">
                <a:latin typeface="Calibri" panose="020F0502020204030204" pitchFamily="34" charset="0"/>
                <a:ea typeface="+mn-ea"/>
                <a:cs typeface="+mn-cs"/>
              </a:rPr>
              <a:t>treating</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the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liquidity</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risks</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adequately</a:t>
            </a:r>
            <a:r>
              <a:rPr lang="tr-TR" altLang="tr-TR" sz="1400" b="1" dirty="0">
                <a:latin typeface="Calibri" panose="020F0502020204030204" pitchFamily="34" charset="0"/>
                <a:ea typeface="+mn-ea"/>
                <a:cs typeface="+mn-cs"/>
              </a:rPr>
              <a:t> as </a:t>
            </a:r>
            <a:r>
              <a:rPr lang="tr-TR" altLang="tr-TR" sz="1400" b="1" dirty="0" err="1">
                <a:latin typeface="Calibri" panose="020F0502020204030204" pitchFamily="34" charset="0"/>
                <a:ea typeface="+mn-ea"/>
                <a:cs typeface="+mn-cs"/>
              </a:rPr>
              <a:t>long</a:t>
            </a:r>
            <a:r>
              <a:rPr lang="tr-TR" altLang="tr-TR" sz="1400" b="1" dirty="0">
                <a:latin typeface="Calibri" panose="020F0502020204030204" pitchFamily="34" charset="0"/>
                <a:ea typeface="+mn-ea"/>
                <a:cs typeface="+mn-cs"/>
              </a:rPr>
              <a:t> as </a:t>
            </a:r>
          </a:p>
          <a:p>
            <a:pPr marL="457200" lvl="1" indent="0">
              <a:lnSpc>
                <a:spcPct val="115000"/>
              </a:lnSpc>
              <a:spcBef>
                <a:spcPct val="30000"/>
              </a:spcBef>
              <a:buNone/>
              <a:defRPr/>
            </a:pP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the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rule</a:t>
            </a:r>
            <a:r>
              <a:rPr lang="tr-TR" altLang="tr-TR" sz="1400" b="1" dirty="0">
                <a:latin typeface="Calibri" panose="020F0502020204030204" pitchFamily="34" charset="0"/>
                <a:ea typeface="+mn-ea"/>
                <a:cs typeface="+mn-cs"/>
              </a:rPr>
              <a:t> of </a:t>
            </a:r>
            <a:r>
              <a:rPr lang="tr-TR" altLang="tr-TR" sz="1400" b="1" dirty="0" err="1">
                <a:latin typeface="Calibri" panose="020F0502020204030204" pitchFamily="34" charset="0"/>
                <a:ea typeface="+mn-ea"/>
                <a:cs typeface="+mn-cs"/>
              </a:rPr>
              <a:t>thumb</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assumptions</a:t>
            </a:r>
            <a:r>
              <a:rPr lang="tr-TR" altLang="tr-TR" sz="1400" b="1" dirty="0">
                <a:latin typeface="Calibri" panose="020F0502020204030204" pitchFamily="34" charset="0"/>
                <a:ea typeface="+mn-ea"/>
                <a:cs typeface="+mn-cs"/>
              </a:rPr>
              <a:t> do not  </a:t>
            </a:r>
            <a:r>
              <a:rPr lang="tr-TR" altLang="tr-TR" sz="1400" b="1" dirty="0" err="1">
                <a:latin typeface="Calibri" panose="020F0502020204030204" pitchFamily="34" charset="0"/>
                <a:ea typeface="+mn-ea"/>
                <a:cs typeface="+mn-cs"/>
              </a:rPr>
              <a:t>rely</a:t>
            </a:r>
            <a:r>
              <a:rPr lang="tr-TR" altLang="tr-TR" sz="1400" b="1" dirty="0">
                <a:latin typeface="Calibri" panose="020F0502020204030204" pitchFamily="34" charset="0"/>
                <a:ea typeface="+mn-ea"/>
                <a:cs typeface="+mn-cs"/>
              </a:rPr>
              <a:t> on </a:t>
            </a:r>
            <a:r>
              <a:rPr lang="tr-TR" altLang="tr-TR" sz="1400" b="1" dirty="0" err="1">
                <a:latin typeface="Calibri" panose="020F0502020204030204" pitchFamily="34" charset="0"/>
                <a:ea typeface="+mn-ea"/>
                <a:cs typeface="+mn-cs"/>
              </a:rPr>
              <a:t>solid</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previous</a:t>
            </a:r>
            <a:r>
              <a:rPr lang="tr-TR" altLang="tr-TR" sz="1400" b="1" dirty="0">
                <a:latin typeface="Calibri" panose="020F0502020204030204" pitchFamily="34" charset="0"/>
                <a:ea typeface="+mn-ea"/>
                <a:cs typeface="+mn-cs"/>
              </a:rPr>
              <a:t> data </a:t>
            </a:r>
            <a:r>
              <a:rPr lang="tr-TR" altLang="tr-TR" sz="1400" b="1" dirty="0" err="1">
                <a:latin typeface="Calibri" panose="020F0502020204030204" pitchFamily="34" charset="0"/>
                <a:ea typeface="+mn-ea"/>
                <a:cs typeface="+mn-cs"/>
              </a:rPr>
              <a:t>and</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experience</a:t>
            </a:r>
            <a:r>
              <a:rPr lang="tr-TR" altLang="tr-TR" sz="1400" b="1" dirty="0">
                <a:latin typeface="Calibri" panose="020F0502020204030204" pitchFamily="34" charset="0"/>
                <a:ea typeface="+mn-ea"/>
                <a:cs typeface="+mn-cs"/>
              </a:rPr>
              <a:t>.</a:t>
            </a:r>
            <a:endParaRPr lang="tr-TR" altLang="tr-TR" sz="1400" b="1" dirty="0"/>
          </a:p>
          <a:p>
            <a:pPr marL="342900" lvl="2" indent="-342900">
              <a:defRPr/>
            </a:pPr>
            <a:r>
              <a:rPr lang="tr-TR" altLang="tr-TR" sz="3200" b="1" u="sng" dirty="0">
                <a:latin typeface="Calibri" panose="020F0502020204030204" pitchFamily="34" charset="0"/>
                <a:ea typeface="+mn-ea"/>
                <a:cs typeface="+mn-cs"/>
              </a:rPr>
              <a:t> </a:t>
            </a:r>
            <a:r>
              <a:rPr lang="tr-TR" altLang="tr-TR" sz="3200" b="1" u="sng" dirty="0">
                <a:solidFill>
                  <a:srgbClr val="002060"/>
                </a:solidFill>
                <a:latin typeface="Calibri" panose="020F0502020204030204" pitchFamily="34" charset="0"/>
                <a:ea typeface="+mn-ea"/>
                <a:cs typeface="+mn-cs"/>
              </a:rPr>
              <a:t>Mathematical </a:t>
            </a:r>
            <a:r>
              <a:rPr lang="tr-TR" altLang="tr-TR" sz="3200" b="1" u="sng" dirty="0" err="1">
                <a:solidFill>
                  <a:srgbClr val="002060"/>
                </a:solidFill>
                <a:latin typeface="Calibri" panose="020F0502020204030204" pitchFamily="34" charset="0"/>
                <a:ea typeface="+mn-ea"/>
                <a:cs typeface="+mn-cs"/>
              </a:rPr>
              <a:t>Models</a:t>
            </a:r>
            <a:endParaRPr lang="tr-TR" altLang="tr-TR" sz="1800" dirty="0">
              <a:solidFill>
                <a:srgbClr val="002060"/>
              </a:solidFill>
            </a:endParaRPr>
          </a:p>
          <a:p>
            <a:pPr lvl="1">
              <a:lnSpc>
                <a:spcPct val="115000"/>
              </a:lnSpc>
              <a:spcBef>
                <a:spcPct val="30000"/>
              </a:spcBef>
              <a:defRPr/>
            </a:pPr>
            <a:r>
              <a:rPr lang="tr-TR" altLang="tr-TR" sz="1400" dirty="0">
                <a:latin typeface="Calibri" panose="020F0502020204030204" pitchFamily="34" charset="0"/>
                <a:ea typeface="+mn-ea"/>
                <a:cs typeface="+mn-cs"/>
              </a:rPr>
              <a:t>Models for determining optimum cash balance for a firm could be could be adapted to government cash management practices.</a:t>
            </a:r>
          </a:p>
          <a:p>
            <a:pPr lvl="1">
              <a:lnSpc>
                <a:spcPct val="115000"/>
              </a:lnSpc>
              <a:spcBef>
                <a:spcPct val="30000"/>
              </a:spcBef>
              <a:defRPr/>
            </a:pPr>
            <a:r>
              <a:rPr lang="tr-TR" altLang="tr-TR" sz="1400" dirty="0" err="1">
                <a:latin typeface="Calibri" panose="020F0502020204030204" pitchFamily="34" charset="0"/>
                <a:ea typeface="+mn-ea"/>
                <a:cs typeface="+mn-cs"/>
              </a:rPr>
              <a:t>E.g</a:t>
            </a:r>
            <a:r>
              <a:rPr lang="tr-TR" altLang="tr-TR" sz="1400" dirty="0">
                <a:latin typeface="Calibri" panose="020F0502020204030204" pitchFamily="34" charset="0"/>
                <a:ea typeface="+mn-ea"/>
                <a:cs typeface="+mn-cs"/>
              </a:rPr>
              <a:t> . «</a:t>
            </a:r>
            <a:r>
              <a:rPr lang="tr-TR" altLang="tr-TR" sz="1400" dirty="0" err="1">
                <a:latin typeface="Calibri" panose="020F0502020204030204" pitchFamily="34" charset="0"/>
                <a:ea typeface="+mn-ea"/>
                <a:cs typeface="+mn-cs"/>
              </a:rPr>
              <a:t>Baumoll</a:t>
            </a:r>
            <a:r>
              <a:rPr lang="tr-TR" altLang="tr-TR" sz="1400" dirty="0">
                <a:latin typeface="Calibri" panose="020F0502020204030204" pitchFamily="34" charset="0"/>
                <a:ea typeface="+mn-ea"/>
                <a:cs typeface="+mn-cs"/>
              </a:rPr>
              <a:t>» model, «Miller-</a:t>
            </a:r>
            <a:r>
              <a:rPr lang="tr-TR" altLang="tr-TR" sz="1400" dirty="0" err="1">
                <a:latin typeface="Calibri" panose="020F0502020204030204" pitchFamily="34" charset="0"/>
                <a:ea typeface="+mn-ea"/>
                <a:cs typeface="+mn-cs"/>
              </a:rPr>
              <a:t>Orr</a:t>
            </a:r>
            <a:r>
              <a:rPr lang="tr-TR" altLang="tr-TR" sz="1400" dirty="0">
                <a:latin typeface="Calibri" panose="020F0502020204030204" pitchFamily="34" charset="0"/>
                <a:ea typeface="+mn-ea"/>
                <a:cs typeface="+mn-cs"/>
              </a:rPr>
              <a:t>» model </a:t>
            </a:r>
            <a:r>
              <a:rPr lang="tr-TR" altLang="tr-TR" sz="1400" dirty="0" err="1">
                <a:latin typeface="Calibri" panose="020F0502020204030204" pitchFamily="34" charset="0"/>
                <a:ea typeface="+mn-ea"/>
                <a:cs typeface="+mn-cs"/>
              </a:rPr>
              <a:t>or</a:t>
            </a:r>
            <a:r>
              <a:rPr lang="tr-TR" altLang="tr-TR" sz="1400" dirty="0">
                <a:latin typeface="Calibri" panose="020F0502020204030204" pitchFamily="34" charset="0"/>
                <a:ea typeface="+mn-ea"/>
                <a:cs typeface="+mn-cs"/>
              </a:rPr>
              <a:t> «Stone» model.</a:t>
            </a:r>
          </a:p>
          <a:p>
            <a:pPr lvl="1">
              <a:lnSpc>
                <a:spcPct val="115000"/>
              </a:lnSpc>
              <a:spcBef>
                <a:spcPct val="30000"/>
              </a:spcBef>
              <a:defRPr/>
            </a:pPr>
            <a:r>
              <a:rPr lang="tr-TR" altLang="tr-TR" sz="1400" dirty="0" err="1">
                <a:latin typeface="Calibri" panose="020F0502020204030204" pitchFamily="34" charset="0"/>
                <a:ea typeface="+mn-ea"/>
                <a:cs typeface="+mn-cs"/>
              </a:rPr>
              <a:t>Aim</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to</a:t>
            </a:r>
            <a:r>
              <a:rPr lang="tr-TR" altLang="tr-TR" sz="1400" dirty="0">
                <a:latin typeface="Calibri" panose="020F0502020204030204" pitchFamily="34" charset="0"/>
                <a:ea typeface="+mn-ea"/>
                <a:cs typeface="+mn-cs"/>
              </a:rPr>
              <a:t> </a:t>
            </a:r>
            <a:r>
              <a:rPr lang="tr-TR" altLang="tr-TR" sz="1400" dirty="0" err="1">
                <a:latin typeface="Calibri" panose="020F0502020204030204" pitchFamily="34" charset="0"/>
                <a:ea typeface="+mn-ea"/>
                <a:cs typeface="+mn-cs"/>
              </a:rPr>
              <a:t>determine</a:t>
            </a:r>
            <a:r>
              <a:rPr lang="tr-TR" altLang="tr-TR" sz="1400" dirty="0">
                <a:latin typeface="Calibri" panose="020F0502020204030204" pitchFamily="34" charset="0"/>
                <a:ea typeface="+mn-ea"/>
                <a:cs typeface="+mn-cs"/>
              </a:rPr>
              <a:t> </a:t>
            </a:r>
            <a:r>
              <a:rPr lang="tr-TR" sz="1400" dirty="0">
                <a:latin typeface="Calibri" panose="020F0502020204030204" pitchFamily="34" charset="0"/>
                <a:ea typeface="+mn-ea"/>
                <a:cs typeface="+mn-cs"/>
              </a:rPr>
              <a:t>optimum </a:t>
            </a:r>
            <a:r>
              <a:rPr lang="tr-TR" sz="1400" dirty="0" err="1">
                <a:latin typeface="Calibri" panose="020F0502020204030204" pitchFamily="34" charset="0"/>
                <a:ea typeface="+mn-ea"/>
                <a:cs typeface="+mn-cs"/>
              </a:rPr>
              <a:t>cash</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level</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by</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considering</a:t>
            </a:r>
            <a:r>
              <a:rPr lang="tr-TR" sz="1400" dirty="0">
                <a:latin typeface="Calibri" panose="020F0502020204030204" pitchFamily="34" charset="0"/>
                <a:ea typeface="+mn-ea"/>
                <a:cs typeface="+mn-cs"/>
              </a:rPr>
              <a:t> </a:t>
            </a:r>
            <a:r>
              <a:rPr lang="en-US" sz="1400" dirty="0">
                <a:latin typeface="Calibri" panose="020F0502020204030204" pitchFamily="34" charset="0"/>
                <a:ea typeface="+mn-ea"/>
                <a:cs typeface="+mn-cs"/>
              </a:rPr>
              <a:t>opportunity cost </a:t>
            </a:r>
            <a:r>
              <a:rPr lang="tr-TR" sz="1400" dirty="0">
                <a:latin typeface="Calibri" panose="020F0502020204030204" pitchFamily="34" charset="0"/>
                <a:ea typeface="+mn-ea"/>
                <a:cs typeface="+mn-cs"/>
              </a:rPr>
              <a:t>of</a:t>
            </a:r>
            <a:r>
              <a:rPr lang="en-US"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carrying</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reserves</a:t>
            </a:r>
            <a:r>
              <a:rPr lang="tr-TR" sz="1400" dirty="0">
                <a:latin typeface="Calibri" panose="020F0502020204030204" pitchFamily="34" charset="0"/>
                <a:ea typeface="+mn-ea"/>
                <a:cs typeface="+mn-cs"/>
              </a:rPr>
              <a:t> </a:t>
            </a:r>
            <a:r>
              <a:rPr lang="en-US"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and</a:t>
            </a:r>
            <a:r>
              <a:rPr lang="en-US" sz="1400" dirty="0">
                <a:latin typeface="Calibri" panose="020F0502020204030204" pitchFamily="34" charset="0"/>
                <a:ea typeface="+mn-ea"/>
                <a:cs typeface="+mn-cs"/>
              </a:rPr>
              <a:t> the transaction cost</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for</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short-term</a:t>
            </a:r>
            <a:r>
              <a:rPr lang="tr-TR" sz="1400" dirty="0">
                <a:latin typeface="Calibri" panose="020F0502020204030204" pitchFamily="34" charset="0"/>
                <a:ea typeface="+mn-ea"/>
                <a:cs typeface="+mn-cs"/>
              </a:rPr>
              <a:t> </a:t>
            </a:r>
            <a:r>
              <a:rPr lang="tr-TR" sz="1400" dirty="0" err="1">
                <a:latin typeface="Calibri" panose="020F0502020204030204" pitchFamily="34" charset="0"/>
                <a:ea typeface="+mn-ea"/>
                <a:cs typeface="+mn-cs"/>
              </a:rPr>
              <a:t>provisions</a:t>
            </a:r>
            <a:r>
              <a:rPr lang="tr-TR" sz="1400" dirty="0">
                <a:latin typeface="Calibri" panose="020F0502020204030204" pitchFamily="34" charset="0"/>
                <a:ea typeface="+mn-ea"/>
                <a:cs typeface="+mn-cs"/>
              </a:rPr>
              <a:t>.</a:t>
            </a:r>
          </a:p>
          <a:p>
            <a:pPr lvl="1">
              <a:lnSpc>
                <a:spcPct val="115000"/>
              </a:lnSpc>
              <a:spcBef>
                <a:spcPct val="30000"/>
              </a:spcBef>
              <a:defRPr/>
            </a:pPr>
            <a:endParaRPr lang="tr-TR" sz="1400" dirty="0">
              <a:latin typeface="Calibri" panose="020F0502020204030204" pitchFamily="34" charset="0"/>
              <a:ea typeface="+mn-ea"/>
              <a:cs typeface="+mn-cs"/>
            </a:endParaRPr>
          </a:p>
          <a:p>
            <a:pPr lvl="1">
              <a:lnSpc>
                <a:spcPct val="115000"/>
              </a:lnSpc>
              <a:spcBef>
                <a:spcPct val="30000"/>
              </a:spcBef>
              <a:defRPr/>
            </a:pPr>
            <a:endParaRPr lang="tr-TR" sz="1400" dirty="0">
              <a:latin typeface="Calibri" panose="020F0502020204030204" pitchFamily="34" charset="0"/>
              <a:ea typeface="+mn-ea"/>
              <a:cs typeface="+mn-cs"/>
            </a:endParaRPr>
          </a:p>
          <a:p>
            <a:pPr marL="457200" lvl="1" indent="0">
              <a:lnSpc>
                <a:spcPct val="115000"/>
              </a:lnSpc>
              <a:spcBef>
                <a:spcPct val="30000"/>
              </a:spcBef>
              <a:buNone/>
              <a:defRPr/>
            </a:pPr>
            <a:endParaRPr lang="tr-TR" sz="1400" dirty="0">
              <a:latin typeface="Calibri" panose="020F0502020204030204" pitchFamily="34" charset="0"/>
              <a:ea typeface="+mn-ea"/>
              <a:cs typeface="+mn-cs"/>
            </a:endParaRPr>
          </a:p>
          <a:p>
            <a:pPr marL="457200" lvl="1" indent="0">
              <a:lnSpc>
                <a:spcPct val="115000"/>
              </a:lnSpc>
              <a:spcBef>
                <a:spcPct val="30000"/>
              </a:spcBef>
              <a:buNone/>
              <a:defRPr/>
            </a:pPr>
            <a:endParaRPr lang="tr-TR" altLang="tr-TR" sz="1400" dirty="0">
              <a:latin typeface="Calibri" panose="020F0502020204030204" pitchFamily="34" charset="0"/>
              <a:ea typeface="+mn-ea"/>
              <a:cs typeface="+mn-cs"/>
            </a:endParaRPr>
          </a:p>
          <a:p>
            <a:pPr marL="457200" lvl="1" indent="0">
              <a:lnSpc>
                <a:spcPct val="115000"/>
              </a:lnSpc>
              <a:spcBef>
                <a:spcPct val="30000"/>
              </a:spcBef>
              <a:buNone/>
              <a:defRPr/>
            </a:pPr>
            <a:endParaRPr lang="tr-TR" altLang="tr-TR" sz="1400" b="1" dirty="0">
              <a:latin typeface="Calibri" panose="020F0502020204030204" pitchFamily="34" charset="0"/>
              <a:ea typeface="+mn-ea"/>
              <a:cs typeface="+mn-cs"/>
            </a:endParaRPr>
          </a:p>
          <a:p>
            <a:pPr lvl="1">
              <a:spcBef>
                <a:spcPts val="0"/>
              </a:spcBef>
              <a:defRPr/>
            </a:pPr>
            <a:r>
              <a:rPr lang="tr-TR" altLang="tr-TR" sz="1400" b="1" dirty="0">
                <a:latin typeface="Calibri" panose="020F0502020204030204" pitchFamily="34" charset="0"/>
                <a:ea typeface="+mn-ea"/>
                <a:cs typeface="+mn-cs"/>
              </a:rPr>
              <a:t>Not </a:t>
            </a:r>
            <a:r>
              <a:rPr lang="tr-TR" altLang="tr-TR" sz="1400" b="1" dirty="0" err="1">
                <a:latin typeface="Calibri" panose="020F0502020204030204" pitchFamily="34" charset="0"/>
                <a:ea typeface="+mn-ea"/>
                <a:cs typeface="+mn-cs"/>
              </a:rPr>
              <a:t>easy</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to</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determine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the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parameters</a:t>
            </a:r>
            <a:r>
              <a:rPr lang="tr-TR" altLang="tr-TR" sz="1400" b="1" dirty="0">
                <a:latin typeface="Calibri" panose="020F0502020204030204" pitchFamily="34" charset="0"/>
                <a:ea typeface="+mn-ea"/>
                <a:cs typeface="+mn-cs"/>
              </a:rPr>
              <a:t> of </a:t>
            </a:r>
            <a:r>
              <a:rPr lang="tr-TR" altLang="tr-TR" sz="1400" b="1" dirty="0" err="1">
                <a:latin typeface="Calibri" panose="020F0502020204030204" pitchFamily="34" charset="0"/>
                <a:ea typeface="+mn-ea"/>
                <a:cs typeface="+mn-cs"/>
              </a:rPr>
              <a:t>the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models</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and</a:t>
            </a:r>
            <a:r>
              <a:rPr lang="tr-TR" altLang="tr-TR" sz="1400" b="1" dirty="0">
                <a:latin typeface="Calibri" panose="020F0502020204030204" pitchFamily="34" charset="0"/>
                <a:ea typeface="+mn-ea"/>
                <a:cs typeface="+mn-cs"/>
              </a:rPr>
              <a:t> hard </a:t>
            </a:r>
            <a:r>
              <a:rPr lang="tr-TR" altLang="tr-TR" sz="1400" b="1" dirty="0" err="1">
                <a:latin typeface="Calibri" panose="020F0502020204030204" pitchFamily="34" charset="0"/>
                <a:ea typeface="+mn-ea"/>
                <a:cs typeface="+mn-cs"/>
              </a:rPr>
              <a:t>to</a:t>
            </a:r>
            <a:r>
              <a:rPr lang="tr-TR" altLang="tr-TR" sz="1400" b="1" dirty="0">
                <a:latin typeface="Calibri" panose="020F0502020204030204" pitchFamily="34" charset="0"/>
                <a:ea typeface="+mn-ea"/>
                <a:cs typeface="+mn-cs"/>
              </a:rPr>
              <a:t> be </a:t>
            </a:r>
            <a:r>
              <a:rPr lang="tr-TR" altLang="tr-TR" sz="1400" b="1" dirty="0" err="1">
                <a:latin typeface="Calibri" panose="020F0502020204030204" pitchFamily="34" charset="0"/>
                <a:ea typeface="+mn-ea"/>
                <a:cs typeface="+mn-cs"/>
              </a:rPr>
              <a:t>interpreted</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by</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the</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high-level</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policy</a:t>
            </a:r>
            <a:r>
              <a:rPr lang="tr-TR" altLang="tr-TR" sz="1400" b="1" dirty="0">
                <a:latin typeface="Calibri" panose="020F0502020204030204" pitchFamily="34" charset="0"/>
                <a:ea typeface="+mn-ea"/>
                <a:cs typeface="+mn-cs"/>
              </a:rPr>
              <a:t> </a:t>
            </a:r>
            <a:r>
              <a:rPr lang="tr-TR" altLang="tr-TR" sz="1400" b="1" dirty="0" err="1">
                <a:latin typeface="Calibri" panose="020F0502020204030204" pitchFamily="34" charset="0"/>
                <a:ea typeface="+mn-ea"/>
                <a:cs typeface="+mn-cs"/>
              </a:rPr>
              <a:t>makers</a:t>
            </a:r>
            <a:r>
              <a:rPr lang="tr-TR" altLang="tr-TR" sz="1400" b="1" dirty="0">
                <a:latin typeface="Calibri" panose="020F0502020204030204" pitchFamily="34" charset="0"/>
                <a:ea typeface="+mn-ea"/>
                <a:cs typeface="+mn-cs"/>
              </a:rPr>
              <a:t>.</a:t>
            </a:r>
          </a:p>
          <a:p>
            <a:pPr marL="400050" lvl="1" indent="0">
              <a:lnSpc>
                <a:spcPct val="115000"/>
              </a:lnSpc>
              <a:spcBef>
                <a:spcPct val="30000"/>
              </a:spcBef>
            </a:pPr>
            <a:endParaRPr lang="tr-TR" altLang="tr-TR" sz="1400" dirty="0"/>
          </a:p>
          <a:p>
            <a:pPr marL="0" indent="0">
              <a:buNone/>
            </a:pPr>
            <a:endParaRPr lang="tr-TR" altLang="tr-TR" sz="2400" dirty="0">
              <a:latin typeface="Calibri" panose="020F0502020204030204" pitchFamily="34" charset="0"/>
            </a:endParaRPr>
          </a:p>
          <a:p>
            <a:endParaRPr lang="tr-TR" dirty="0"/>
          </a:p>
        </p:txBody>
      </p:sp>
      <p:grpSp>
        <p:nvGrpSpPr>
          <p:cNvPr id="4" name="Group 5"/>
          <p:cNvGrpSpPr/>
          <p:nvPr/>
        </p:nvGrpSpPr>
        <p:grpSpPr>
          <a:xfrm>
            <a:off x="45641" y="801980"/>
            <a:ext cx="385604" cy="398939"/>
            <a:chOff x="2146300" y="2165350"/>
            <a:chExt cx="550863" cy="569913"/>
          </a:xfrm>
        </p:grpSpPr>
        <p:grpSp>
          <p:nvGrpSpPr>
            <p:cNvPr id="5" name="Group 33"/>
            <p:cNvGrpSpPr>
              <a:grpSpLocks/>
            </p:cNvGrpSpPr>
            <p:nvPr/>
          </p:nvGrpSpPr>
          <p:grpSpPr bwMode="auto">
            <a:xfrm>
              <a:off x="2146300" y="2165350"/>
              <a:ext cx="550863" cy="569913"/>
              <a:chOff x="480" y="1200"/>
              <a:chExt cx="1042" cy="1019"/>
            </a:xfrm>
          </p:grpSpPr>
          <p:pic>
            <p:nvPicPr>
              <p:cNvPr id="7"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8"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2"/>
          <p:cNvGrpSpPr/>
          <p:nvPr/>
        </p:nvGrpSpPr>
        <p:grpSpPr>
          <a:xfrm>
            <a:off x="22622" y="3124200"/>
            <a:ext cx="385604" cy="398939"/>
            <a:chOff x="2146300" y="2165350"/>
            <a:chExt cx="550863" cy="569913"/>
          </a:xfrm>
        </p:grpSpPr>
        <p:grpSp>
          <p:nvGrpSpPr>
            <p:cNvPr id="10" name="Group 33"/>
            <p:cNvGrpSpPr>
              <a:grpSpLocks/>
            </p:cNvGrpSpPr>
            <p:nvPr/>
          </p:nvGrpSpPr>
          <p:grpSpPr bwMode="auto">
            <a:xfrm>
              <a:off x="2146300" y="2165350"/>
              <a:ext cx="550863" cy="569913"/>
              <a:chOff x="480" y="1200"/>
              <a:chExt cx="1042" cy="1019"/>
            </a:xfrm>
          </p:grpSpPr>
          <p:pic>
            <p:nvPicPr>
              <p:cNvPr id="12"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1"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7">
            <a:extLst>
              <a:ext uri="{FF2B5EF4-FFF2-40B4-BE49-F238E27FC236}">
                <a16:creationId xmlns:a16="http://schemas.microsoft.com/office/drawing/2014/main" id="{99671798-B1D1-42BB-B40E-41D5B612225E}"/>
              </a:ext>
            </a:extLst>
          </p:cNvPr>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5029200"/>
            <a:ext cx="3352800" cy="1371600"/>
          </a:xfrm>
          <a:prstGeom prst="rect">
            <a:avLst/>
          </a:prstGeom>
          <a:noFill/>
          <a:ln>
            <a:noFill/>
          </a:ln>
        </p:spPr>
      </p:pic>
    </p:spTree>
    <p:extLst>
      <p:ext uri="{BB962C8B-B14F-4D97-AF65-F5344CB8AC3E}">
        <p14:creationId xmlns:p14="http://schemas.microsoft.com/office/powerpoint/2010/main" val="204879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007" y="2363390"/>
            <a:ext cx="6950569" cy="1362075"/>
          </a:xfrm>
        </p:spPr>
        <p:txBody>
          <a:bodyPr/>
          <a:lstStyle/>
          <a:p>
            <a:r>
              <a:rPr lang="en-US" dirty="0">
                <a:latin typeface="Calibri" panose="020F0502020204030204" pitchFamily="34" charset="0"/>
              </a:rPr>
              <a:t>Setting </a:t>
            </a:r>
            <a:r>
              <a:rPr lang="tr-TR" dirty="0">
                <a:latin typeface="Calibri" panose="020F0502020204030204" pitchFamily="34" charset="0"/>
              </a:rPr>
              <a:t>AND MANAGING </a:t>
            </a:r>
            <a:r>
              <a:rPr lang="en-US" dirty="0">
                <a:latin typeface="Calibri" panose="020F0502020204030204" pitchFamily="34" charset="0"/>
              </a:rPr>
              <a:t>the Buffer &amp; the Target Band</a:t>
            </a:r>
          </a:p>
        </p:txBody>
      </p:sp>
      <p:grpSp>
        <p:nvGrpSpPr>
          <p:cNvPr id="3" name="Group 3"/>
          <p:cNvGrpSpPr/>
          <p:nvPr/>
        </p:nvGrpSpPr>
        <p:grpSpPr>
          <a:xfrm>
            <a:off x="827584" y="2618252"/>
            <a:ext cx="826295" cy="854870"/>
            <a:chOff x="2146300" y="2165350"/>
            <a:chExt cx="550863" cy="569913"/>
          </a:xfrm>
        </p:grpSpPr>
        <p:grpSp>
          <p:nvGrpSpPr>
            <p:cNvPr id="4"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7"/>
            <p:cNvSpPr txBox="1">
              <a:spLocks noChangeArrowheads="1"/>
            </p:cNvSpPr>
            <p:nvPr/>
          </p:nvSpPr>
          <p:spPr bwMode="gray">
            <a:xfrm>
              <a:off x="2205038" y="2193925"/>
              <a:ext cx="43497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000" b="1" dirty="0">
                  <a:solidFill>
                    <a:srgbClr val="FFFFFF"/>
                  </a:solidFill>
                </a:rPr>
                <a:t>3</a:t>
              </a:r>
              <a:endParaRPr lang="en-US" altLang="tr-TR" sz="4000" b="1" dirty="0">
                <a:solidFill>
                  <a:srgbClr val="FFFFFF"/>
                </a:solidFill>
              </a:endParaRPr>
            </a:p>
          </p:txBody>
        </p:sp>
      </p:grpSp>
    </p:spTree>
    <p:extLst>
      <p:ext uri="{BB962C8B-B14F-4D97-AF65-F5344CB8AC3E}">
        <p14:creationId xmlns:p14="http://schemas.microsoft.com/office/powerpoint/2010/main" val="7879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 y="13334"/>
            <a:ext cx="8839201" cy="748666"/>
          </a:xfrm>
        </p:spPr>
        <p:txBody>
          <a:bodyPr/>
          <a:lstStyle/>
          <a:p>
            <a:r>
              <a:rPr lang="tr-TR" sz="3200" dirty="0" err="1">
                <a:latin typeface="Calibri" panose="020F0502020204030204" pitchFamily="34" charset="0"/>
              </a:rPr>
              <a:t>Identifying</a:t>
            </a:r>
            <a:r>
              <a:rPr lang="tr-TR" sz="3200" dirty="0">
                <a:latin typeface="Calibri" panose="020F0502020204030204" pitchFamily="34" charset="0"/>
              </a:rPr>
              <a:t> </a:t>
            </a:r>
            <a:r>
              <a:rPr lang="tr-TR" sz="3200" dirty="0" err="1">
                <a:latin typeface="Calibri" panose="020F0502020204030204" pitchFamily="34" charset="0"/>
              </a:rPr>
              <a:t>the</a:t>
            </a:r>
            <a:r>
              <a:rPr lang="tr-TR" sz="3200" dirty="0">
                <a:latin typeface="Calibri" panose="020F0502020204030204" pitchFamily="34" charset="0"/>
              </a:rPr>
              <a:t> </a:t>
            </a:r>
            <a:r>
              <a:rPr lang="tr-TR" sz="3200" dirty="0" err="1">
                <a:latin typeface="Calibri" panose="020F0502020204030204" pitchFamily="34" charset="0"/>
              </a:rPr>
              <a:t>Target</a:t>
            </a:r>
            <a:r>
              <a:rPr lang="tr-TR" sz="3200" dirty="0">
                <a:latin typeface="Calibri" panose="020F0502020204030204" pitchFamily="34" charset="0"/>
              </a:rPr>
              <a:t> </a:t>
            </a:r>
            <a:r>
              <a:rPr lang="tr-TR" sz="3200" dirty="0" err="1">
                <a:latin typeface="Calibri" panose="020F0502020204030204" pitchFamily="34" charset="0"/>
              </a:rPr>
              <a:t>Band</a:t>
            </a:r>
            <a:endParaRPr lang="en-US" sz="3200" dirty="0">
              <a:latin typeface="Calibri" panose="020F0502020204030204" pitchFamily="34" charset="0"/>
            </a:endParaRPr>
          </a:p>
        </p:txBody>
      </p:sp>
      <p:sp>
        <p:nvSpPr>
          <p:cNvPr id="4" name="Slide Number Placeholder 3"/>
          <p:cNvSpPr>
            <a:spLocks noGrp="1"/>
          </p:cNvSpPr>
          <p:nvPr>
            <p:ph type="sldNum" sz="quarter" idx="4294967295"/>
          </p:nvPr>
        </p:nvSpPr>
        <p:spPr>
          <a:xfrm>
            <a:off x="6705600" y="6381750"/>
            <a:ext cx="2133600" cy="476250"/>
          </a:xfrm>
          <a:prstGeom prst="rect">
            <a:avLst/>
          </a:prstGeom>
        </p:spPr>
        <p:txBody>
          <a:bodyPr/>
          <a:lstStyle/>
          <a:p>
            <a:fld id="{7199FE57-B04B-4B7C-816D-A15AF53620B8}" type="slidenum">
              <a:rPr lang="en-US" smtClean="0"/>
              <a:pPr/>
              <a:t>19</a:t>
            </a:fld>
            <a:endParaRPr lang="en-US" dirty="0"/>
          </a:p>
        </p:txBody>
      </p:sp>
      <p:grpSp>
        <p:nvGrpSpPr>
          <p:cNvPr id="7" name="Group 5"/>
          <p:cNvGrpSpPr/>
          <p:nvPr/>
        </p:nvGrpSpPr>
        <p:grpSpPr>
          <a:xfrm>
            <a:off x="236263" y="756286"/>
            <a:ext cx="385604" cy="398939"/>
            <a:chOff x="2146300" y="2165350"/>
            <a:chExt cx="550863" cy="569913"/>
          </a:xfrm>
        </p:grpSpPr>
        <p:grpSp>
          <p:nvGrpSpPr>
            <p:cNvPr id="8" name="Group 33"/>
            <p:cNvGrpSpPr>
              <a:grpSpLocks/>
            </p:cNvGrpSpPr>
            <p:nvPr/>
          </p:nvGrpSpPr>
          <p:grpSpPr bwMode="auto">
            <a:xfrm>
              <a:off x="2146300" y="2165350"/>
              <a:ext cx="550863" cy="569913"/>
              <a:chOff x="480" y="1200"/>
              <a:chExt cx="1042" cy="1019"/>
            </a:xfrm>
          </p:grpSpPr>
          <p:pic>
            <p:nvPicPr>
              <p:cNvPr id="10"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9"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4"/>
          <p:cNvSpPr/>
          <p:nvPr/>
        </p:nvSpPr>
        <p:spPr>
          <a:xfrm>
            <a:off x="593676" y="743923"/>
            <a:ext cx="8303787" cy="1169551"/>
          </a:xfrm>
          <a:prstGeom prst="rect">
            <a:avLst/>
          </a:prstGeom>
        </p:spPr>
        <p:txBody>
          <a:bodyPr wrap="square">
            <a:spAutoFit/>
          </a:bodyPr>
          <a:lstStyle/>
          <a:p>
            <a:pPr algn="l"/>
            <a:r>
              <a:rPr lang="tr-TR" sz="1400" dirty="0">
                <a:latin typeface="Calibri" panose="020F0502020204030204" pitchFamily="34" charset="0"/>
              </a:rPr>
              <a:t> </a:t>
            </a:r>
            <a:r>
              <a:rPr lang="tr-TR" sz="1400" dirty="0" err="1">
                <a:latin typeface="Calibri" panose="020F0502020204030204" pitchFamily="34" charset="0"/>
              </a:rPr>
              <a:t>After</a:t>
            </a:r>
            <a:r>
              <a:rPr lang="tr-TR" sz="1400" dirty="0">
                <a:latin typeface="Calibri" panose="020F0502020204030204" pitchFamily="34" charset="0"/>
              </a:rPr>
              <a:t> </a:t>
            </a:r>
            <a:r>
              <a:rPr lang="tr-TR" sz="1400" dirty="0" err="1">
                <a:latin typeface="Calibri" panose="020F0502020204030204" pitchFamily="34" charset="0"/>
              </a:rPr>
              <a:t>setting</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cash</a:t>
            </a:r>
            <a:r>
              <a:rPr lang="tr-TR" sz="1400" dirty="0">
                <a:latin typeface="Calibri" panose="020F0502020204030204" pitchFamily="34" charset="0"/>
              </a:rPr>
              <a:t> </a:t>
            </a:r>
            <a:r>
              <a:rPr lang="tr-TR" sz="1400" dirty="0" err="1">
                <a:latin typeface="Calibri" panose="020F0502020204030204" pitchFamily="34" charset="0"/>
              </a:rPr>
              <a:t>buffer</a:t>
            </a:r>
            <a:r>
              <a:rPr lang="tr-TR" sz="1400" dirty="0">
                <a:latin typeface="Calibri" panose="020F0502020204030204" pitchFamily="34" charset="0"/>
              </a:rPr>
              <a:t> as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sum</a:t>
            </a:r>
            <a:r>
              <a:rPr lang="tr-TR" sz="1400" dirty="0">
                <a:latin typeface="Calibri" panose="020F0502020204030204" pitchFamily="34" charset="0"/>
              </a:rPr>
              <a:t> of </a:t>
            </a:r>
            <a:r>
              <a:rPr lang="tr-TR" sz="1400" dirty="0" err="1">
                <a:latin typeface="Calibri" panose="020F0502020204030204" pitchFamily="34" charset="0"/>
              </a:rPr>
              <a:t>transactions</a:t>
            </a:r>
            <a:r>
              <a:rPr lang="tr-TR" sz="1400" dirty="0">
                <a:latin typeface="Calibri" panose="020F0502020204030204" pitchFamily="34" charset="0"/>
              </a:rPr>
              <a:t> </a:t>
            </a:r>
            <a:r>
              <a:rPr lang="tr-TR" sz="1400" dirty="0" err="1">
                <a:latin typeface="Calibri" panose="020F0502020204030204" pitchFamily="34" charset="0"/>
              </a:rPr>
              <a:t>and</a:t>
            </a:r>
            <a:r>
              <a:rPr lang="tr-TR" sz="1400" dirty="0">
                <a:latin typeface="Calibri" panose="020F0502020204030204" pitchFamily="34" charset="0"/>
              </a:rPr>
              <a:t> </a:t>
            </a:r>
            <a:r>
              <a:rPr lang="tr-TR" sz="1400" dirty="0" err="1">
                <a:latin typeface="Calibri" panose="020F0502020204030204" pitchFamily="34" charset="0"/>
              </a:rPr>
              <a:t>safety</a:t>
            </a:r>
            <a:r>
              <a:rPr lang="tr-TR" sz="1400" dirty="0">
                <a:latin typeface="Calibri" panose="020F0502020204030204" pitchFamily="34" charset="0"/>
              </a:rPr>
              <a:t> </a:t>
            </a:r>
            <a:r>
              <a:rPr lang="tr-TR" sz="1400" dirty="0" err="1">
                <a:latin typeface="Calibri" panose="020F0502020204030204" pitchFamily="34" charset="0"/>
              </a:rPr>
              <a:t>buffers</a:t>
            </a:r>
            <a:r>
              <a:rPr lang="tr-TR" sz="1400" dirty="0">
                <a:latin typeface="Calibri" panose="020F0502020204030204" pitchFamily="34" charset="0"/>
              </a:rPr>
              <a:t>, a </a:t>
            </a:r>
            <a:r>
              <a:rPr lang="tr-TR" sz="1400" dirty="0" err="1">
                <a:latin typeface="Calibri" panose="020F0502020204030204" pitchFamily="34" charset="0"/>
              </a:rPr>
              <a:t>band</a:t>
            </a:r>
            <a:r>
              <a:rPr lang="tr-TR" sz="1400" dirty="0">
                <a:latin typeface="Calibri" panose="020F0502020204030204" pitchFamily="34" charset="0"/>
              </a:rPr>
              <a:t> </a:t>
            </a:r>
            <a:r>
              <a:rPr lang="tr-TR" sz="1400" dirty="0" err="1">
                <a:latin typeface="Calibri" panose="020F0502020204030204" pitchFamily="34" charset="0"/>
              </a:rPr>
              <a:t>could</a:t>
            </a:r>
            <a:r>
              <a:rPr lang="tr-TR" sz="1400" dirty="0">
                <a:latin typeface="Calibri" panose="020F0502020204030204" pitchFamily="34" charset="0"/>
              </a:rPr>
              <a:t> be </a:t>
            </a:r>
            <a:r>
              <a:rPr lang="tr-TR" sz="1400" dirty="0" err="1">
                <a:latin typeface="Calibri" panose="020F0502020204030204" pitchFamily="34" charset="0"/>
              </a:rPr>
              <a:t>identified</a:t>
            </a:r>
            <a:r>
              <a:rPr lang="tr-TR" sz="1400" dirty="0">
                <a:latin typeface="Calibri" panose="020F0502020204030204" pitchFamily="34" charset="0"/>
              </a:rPr>
              <a:t> </a:t>
            </a:r>
            <a:r>
              <a:rPr lang="tr-TR" sz="1400" dirty="0" err="1">
                <a:latin typeface="Calibri" panose="020F0502020204030204" pitchFamily="34" charset="0"/>
              </a:rPr>
              <a:t>for</a:t>
            </a:r>
            <a:r>
              <a:rPr lang="tr-TR" sz="1400" dirty="0">
                <a:latin typeface="Calibri" panose="020F0502020204030204" pitchFamily="34" charset="0"/>
              </a:rPr>
              <a:t> </a:t>
            </a:r>
            <a:r>
              <a:rPr lang="tr-TR" sz="1400" dirty="0" err="1">
                <a:latin typeface="Calibri" panose="020F0502020204030204" pitchFamily="34" charset="0"/>
              </a:rPr>
              <a:t>targeting</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daily</a:t>
            </a:r>
            <a:r>
              <a:rPr lang="tr-TR" sz="1400" dirty="0">
                <a:latin typeface="Calibri" panose="020F0502020204030204" pitchFamily="34" charset="0"/>
              </a:rPr>
              <a:t> </a:t>
            </a:r>
            <a:r>
              <a:rPr lang="tr-TR" sz="1400" dirty="0" err="1">
                <a:latin typeface="Calibri" panose="020F0502020204030204" pitchFamily="34" charset="0"/>
              </a:rPr>
              <a:t>reserves</a:t>
            </a:r>
            <a:r>
              <a:rPr lang="tr-TR" sz="1400" dirty="0">
                <a:latin typeface="Calibri" panose="020F0502020204030204" pitchFamily="34" charset="0"/>
              </a:rPr>
              <a:t>  </a:t>
            </a:r>
          </a:p>
          <a:p>
            <a:pPr algn="l"/>
            <a:endParaRPr lang="tr-TR" sz="1400" dirty="0">
              <a:latin typeface="Calibri" panose="020F0502020204030204" pitchFamily="34" charset="0"/>
            </a:endParaRPr>
          </a:p>
          <a:p>
            <a:pPr algn="l"/>
            <a:endParaRPr lang="tr-TR" sz="1400" dirty="0">
              <a:latin typeface="Calibri" panose="020F0502020204030204" pitchFamily="34" charset="0"/>
            </a:endParaRPr>
          </a:p>
          <a:p>
            <a:pPr algn="l"/>
            <a:r>
              <a:rPr lang="tr-TR" sz="1400" dirty="0">
                <a:latin typeface="Calibri" panose="020F0502020204030204" pitchFamily="34" charset="0"/>
              </a:rPr>
              <a:t> </a:t>
            </a:r>
          </a:p>
        </p:txBody>
      </p:sp>
      <p:grpSp>
        <p:nvGrpSpPr>
          <p:cNvPr id="13" name="Group 5"/>
          <p:cNvGrpSpPr/>
          <p:nvPr/>
        </p:nvGrpSpPr>
        <p:grpSpPr>
          <a:xfrm>
            <a:off x="222104" y="1472898"/>
            <a:ext cx="385604" cy="398939"/>
            <a:chOff x="2146300" y="2165350"/>
            <a:chExt cx="550863" cy="569913"/>
          </a:xfrm>
        </p:grpSpPr>
        <p:grpSp>
          <p:nvGrpSpPr>
            <p:cNvPr id="14" name="Group 33"/>
            <p:cNvGrpSpPr>
              <a:grpSpLocks/>
            </p:cNvGrpSpPr>
            <p:nvPr/>
          </p:nvGrpSpPr>
          <p:grpSpPr bwMode="auto">
            <a:xfrm>
              <a:off x="2146300" y="2165350"/>
              <a:ext cx="550863" cy="569913"/>
              <a:chOff x="480" y="1200"/>
              <a:chExt cx="1042" cy="1019"/>
            </a:xfrm>
          </p:grpSpPr>
          <p:pic>
            <p:nvPicPr>
              <p:cNvPr id="16"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5"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4"/>
          <p:cNvSpPr/>
          <p:nvPr/>
        </p:nvSpPr>
        <p:spPr>
          <a:xfrm>
            <a:off x="590819" y="1335233"/>
            <a:ext cx="8303787" cy="738664"/>
          </a:xfrm>
          <a:prstGeom prst="rect">
            <a:avLst/>
          </a:prstGeom>
        </p:spPr>
        <p:txBody>
          <a:bodyPr wrap="square">
            <a:spAutoFit/>
          </a:bodyPr>
          <a:lstStyle/>
          <a:p>
            <a:pPr algn="l"/>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band</a:t>
            </a:r>
            <a:r>
              <a:rPr lang="tr-TR" sz="1400" dirty="0">
                <a:latin typeface="Calibri" panose="020F0502020204030204" pitchFamily="34" charset="0"/>
              </a:rPr>
              <a:t> </a:t>
            </a:r>
            <a:r>
              <a:rPr lang="tr-TR" sz="1400" dirty="0" err="1">
                <a:latin typeface="Calibri" panose="020F0502020204030204" pitchFamily="34" charset="0"/>
              </a:rPr>
              <a:t>width</a:t>
            </a:r>
            <a:r>
              <a:rPr lang="tr-TR" sz="1400" dirty="0">
                <a:latin typeface="Calibri" panose="020F0502020204030204" pitchFamily="34" charset="0"/>
              </a:rPr>
              <a:t> </a:t>
            </a:r>
            <a:r>
              <a:rPr lang="tr-TR" sz="1400" dirty="0" err="1">
                <a:latin typeface="Calibri" panose="020F0502020204030204" pitchFamily="34" charset="0"/>
              </a:rPr>
              <a:t>could</a:t>
            </a:r>
            <a:r>
              <a:rPr lang="tr-TR" sz="1400" dirty="0">
                <a:latin typeface="Calibri" panose="020F0502020204030204" pitchFamily="34" charset="0"/>
              </a:rPr>
              <a:t> be </a:t>
            </a:r>
            <a:r>
              <a:rPr lang="tr-TR" sz="1400" dirty="0" err="1">
                <a:latin typeface="Calibri" panose="020F0502020204030204" pitchFamily="34" charset="0"/>
              </a:rPr>
              <a:t>determined</a:t>
            </a:r>
            <a:r>
              <a:rPr lang="tr-TR" sz="1400" dirty="0">
                <a:latin typeface="Calibri" panose="020F0502020204030204" pitchFamily="34" charset="0"/>
              </a:rPr>
              <a:t> </a:t>
            </a:r>
            <a:r>
              <a:rPr lang="tr-TR" sz="1400" dirty="0" err="1">
                <a:latin typeface="Calibri" panose="020F0502020204030204" pitchFamily="34" charset="0"/>
              </a:rPr>
              <a:t>by</a:t>
            </a:r>
            <a:r>
              <a:rPr lang="tr-TR" sz="1400" dirty="0">
                <a:latin typeface="Calibri" panose="020F0502020204030204" pitchFamily="34" charset="0"/>
              </a:rPr>
              <a:t> </a:t>
            </a:r>
            <a:r>
              <a:rPr lang="tr-TR" sz="1400" dirty="0" err="1">
                <a:latin typeface="Calibri" panose="020F0502020204030204" pitchFamily="34" charset="0"/>
              </a:rPr>
              <a:t>assesing</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opportunity</a:t>
            </a:r>
            <a:r>
              <a:rPr lang="tr-TR" sz="1400" dirty="0">
                <a:latin typeface="Calibri" panose="020F0502020204030204" pitchFamily="34" charset="0"/>
              </a:rPr>
              <a:t> </a:t>
            </a:r>
            <a:r>
              <a:rPr lang="tr-TR" sz="1400" dirty="0" err="1">
                <a:latin typeface="Calibri" panose="020F0502020204030204" pitchFamily="34" charset="0"/>
              </a:rPr>
              <a:t>cost</a:t>
            </a:r>
            <a:r>
              <a:rPr lang="tr-TR" sz="1400" dirty="0">
                <a:latin typeface="Calibri" panose="020F0502020204030204" pitchFamily="34" charset="0"/>
              </a:rPr>
              <a:t> of </a:t>
            </a:r>
            <a:r>
              <a:rPr lang="tr-TR" sz="1400" dirty="0" err="1">
                <a:latin typeface="Calibri" panose="020F0502020204030204" pitchFamily="34" charset="0"/>
              </a:rPr>
              <a:t>carrying</a:t>
            </a:r>
            <a:r>
              <a:rPr lang="tr-TR" sz="1400" dirty="0">
                <a:latin typeface="Calibri" panose="020F0502020204030204" pitchFamily="34" charset="0"/>
              </a:rPr>
              <a:t> </a:t>
            </a:r>
            <a:r>
              <a:rPr lang="tr-TR" sz="1400" dirty="0" err="1">
                <a:latin typeface="Calibri" panose="020F0502020204030204" pitchFamily="34" charset="0"/>
              </a:rPr>
              <a:t>excess</a:t>
            </a:r>
            <a:r>
              <a:rPr lang="tr-TR" sz="1400" dirty="0">
                <a:latin typeface="Calibri" panose="020F0502020204030204" pitchFamily="34" charset="0"/>
              </a:rPr>
              <a:t> </a:t>
            </a:r>
            <a:r>
              <a:rPr lang="tr-TR" sz="1400" dirty="0" err="1">
                <a:latin typeface="Calibri" panose="020F0502020204030204" pitchFamily="34" charset="0"/>
              </a:rPr>
              <a:t>reserves</a:t>
            </a:r>
            <a:r>
              <a:rPr lang="tr-TR" sz="1400" dirty="0">
                <a:latin typeface="Calibri" panose="020F0502020204030204" pitchFamily="34" charset="0"/>
              </a:rPr>
              <a:t>  </a:t>
            </a:r>
            <a:r>
              <a:rPr lang="tr-TR" sz="1400" dirty="0" err="1">
                <a:latin typeface="Calibri" panose="020F0502020204030204" pitchFamily="34" charset="0"/>
              </a:rPr>
              <a:t>and</a:t>
            </a:r>
            <a:r>
              <a:rPr lang="tr-TR" sz="1400" dirty="0">
                <a:latin typeface="Calibri" panose="020F0502020204030204" pitchFamily="34" charset="0"/>
              </a:rPr>
              <a:t>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capacity</a:t>
            </a:r>
            <a:r>
              <a:rPr lang="tr-TR" sz="1400" dirty="0">
                <a:latin typeface="Calibri" panose="020F0502020204030204" pitchFamily="34" charset="0"/>
              </a:rPr>
              <a:t> </a:t>
            </a:r>
            <a:r>
              <a:rPr lang="tr-TR" sz="1400" dirty="0" err="1">
                <a:latin typeface="Calibri" panose="020F0502020204030204" pitchFamily="34" charset="0"/>
              </a:rPr>
              <a:t>and</a:t>
            </a:r>
            <a:r>
              <a:rPr lang="tr-TR" sz="1400" dirty="0">
                <a:latin typeface="Calibri" panose="020F0502020204030204" pitchFamily="34" charset="0"/>
              </a:rPr>
              <a:t> </a:t>
            </a:r>
            <a:r>
              <a:rPr lang="tr-TR" sz="1400" dirty="0" err="1">
                <a:latin typeface="Calibri" panose="020F0502020204030204" pitchFamily="34" charset="0"/>
              </a:rPr>
              <a:t>availability</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cash</a:t>
            </a:r>
            <a:r>
              <a:rPr lang="tr-TR" sz="1400" dirty="0">
                <a:latin typeface="Calibri" panose="020F0502020204030204" pitchFamily="34" charset="0"/>
              </a:rPr>
              <a:t> &amp; </a:t>
            </a:r>
            <a:r>
              <a:rPr lang="tr-TR" sz="1400" err="1">
                <a:latin typeface="Calibri" panose="020F0502020204030204" pitchFamily="34" charset="0"/>
              </a:rPr>
              <a:t>debt</a:t>
            </a:r>
            <a:r>
              <a:rPr lang="tr-TR" sz="1400">
                <a:latin typeface="Calibri" panose="020F0502020204030204" pitchFamily="34" charset="0"/>
              </a:rPr>
              <a:t>  managers  </a:t>
            </a:r>
            <a:r>
              <a:rPr lang="tr-TR" sz="1400" dirty="0" err="1">
                <a:latin typeface="Calibri" panose="020F0502020204030204" pitchFamily="34" charset="0"/>
              </a:rPr>
              <a:t>to</a:t>
            </a:r>
            <a:r>
              <a:rPr lang="tr-TR" sz="1400" dirty="0">
                <a:latin typeface="Calibri" panose="020F0502020204030204" pitchFamily="34" charset="0"/>
              </a:rPr>
              <a:t> </a:t>
            </a:r>
            <a:r>
              <a:rPr lang="tr-TR" sz="1400" dirty="0" err="1">
                <a:latin typeface="Calibri" panose="020F0502020204030204" pitchFamily="34" charset="0"/>
              </a:rPr>
              <a:t>conduct</a:t>
            </a:r>
            <a:r>
              <a:rPr lang="tr-TR" sz="1400" dirty="0">
                <a:latin typeface="Calibri" panose="020F0502020204030204" pitchFamily="34" charset="0"/>
              </a:rPr>
              <a:t> </a:t>
            </a:r>
            <a:r>
              <a:rPr lang="tr-TR" sz="1400" dirty="0" err="1">
                <a:latin typeface="Calibri" panose="020F0502020204030204" pitchFamily="34" charset="0"/>
              </a:rPr>
              <a:t>short-term</a:t>
            </a:r>
            <a:r>
              <a:rPr lang="tr-TR" sz="1400" dirty="0">
                <a:latin typeface="Calibri" panose="020F0502020204030204" pitchFamily="34" charset="0"/>
              </a:rPr>
              <a:t> </a:t>
            </a:r>
            <a:r>
              <a:rPr lang="tr-TR" sz="1400" dirty="0" err="1">
                <a:latin typeface="Calibri" panose="020F0502020204030204" pitchFamily="34" charset="0"/>
              </a:rPr>
              <a:t>active</a:t>
            </a:r>
            <a:r>
              <a:rPr lang="tr-TR" sz="1400" dirty="0">
                <a:latin typeface="Calibri" panose="020F0502020204030204" pitchFamily="34" charset="0"/>
              </a:rPr>
              <a:t> </a:t>
            </a:r>
            <a:r>
              <a:rPr lang="tr-TR" sz="1400" dirty="0" err="1">
                <a:latin typeface="Calibri" panose="020F0502020204030204" pitchFamily="34" charset="0"/>
              </a:rPr>
              <a:t>cash</a:t>
            </a:r>
            <a:r>
              <a:rPr lang="tr-TR" sz="1400" dirty="0">
                <a:latin typeface="Calibri" panose="020F0502020204030204" pitchFamily="34" charset="0"/>
              </a:rPr>
              <a:t> </a:t>
            </a:r>
            <a:r>
              <a:rPr lang="tr-TR" sz="1400" dirty="0" err="1">
                <a:latin typeface="Calibri" panose="020F0502020204030204" pitchFamily="34" charset="0"/>
              </a:rPr>
              <a:t>management</a:t>
            </a:r>
            <a:r>
              <a:rPr lang="tr-TR" sz="1400" dirty="0">
                <a:latin typeface="Calibri" panose="020F0502020204030204" pitchFamily="34" charset="0"/>
              </a:rPr>
              <a:t> </a:t>
            </a:r>
            <a:r>
              <a:rPr lang="tr-TR" sz="1400" dirty="0" err="1">
                <a:latin typeface="Calibri" panose="020F0502020204030204" pitchFamily="34" charset="0"/>
              </a:rPr>
              <a:t>operations</a:t>
            </a:r>
            <a:r>
              <a:rPr lang="tr-TR" sz="1400" dirty="0">
                <a:latin typeface="Calibri" panose="020F0502020204030204" pitchFamily="34" charset="0"/>
              </a:rPr>
              <a:t>.</a:t>
            </a:r>
          </a:p>
        </p:txBody>
      </p:sp>
      <p:grpSp>
        <p:nvGrpSpPr>
          <p:cNvPr id="21" name="Group 5"/>
          <p:cNvGrpSpPr/>
          <p:nvPr/>
        </p:nvGrpSpPr>
        <p:grpSpPr>
          <a:xfrm>
            <a:off x="219590" y="2086966"/>
            <a:ext cx="385604" cy="398939"/>
            <a:chOff x="2146300" y="2165350"/>
            <a:chExt cx="550863" cy="569913"/>
          </a:xfrm>
        </p:grpSpPr>
        <p:grpSp>
          <p:nvGrpSpPr>
            <p:cNvPr id="22" name="Group 33"/>
            <p:cNvGrpSpPr>
              <a:grpSpLocks/>
            </p:cNvGrpSpPr>
            <p:nvPr/>
          </p:nvGrpSpPr>
          <p:grpSpPr bwMode="auto">
            <a:xfrm>
              <a:off x="2146300" y="2165350"/>
              <a:ext cx="550863" cy="569913"/>
              <a:chOff x="480" y="1200"/>
              <a:chExt cx="1042" cy="1019"/>
            </a:xfrm>
          </p:grpSpPr>
          <p:pic>
            <p:nvPicPr>
              <p:cNvPr id="24"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5"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3"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4"/>
          <p:cNvSpPr/>
          <p:nvPr/>
        </p:nvSpPr>
        <p:spPr>
          <a:xfrm>
            <a:off x="572506" y="2034203"/>
            <a:ext cx="8303787" cy="523220"/>
          </a:xfrm>
          <a:prstGeom prst="rect">
            <a:avLst/>
          </a:prstGeom>
        </p:spPr>
        <p:txBody>
          <a:bodyPr wrap="square">
            <a:spAutoFit/>
          </a:bodyPr>
          <a:lstStyle/>
          <a:p>
            <a:pPr algn="l"/>
            <a:r>
              <a:rPr lang="tr-TR" sz="1400">
                <a:latin typeface="Calibri" panose="020F0502020204030204" pitchFamily="34" charset="0"/>
              </a:rPr>
              <a:t> A narrower band will limit the cost of keeping excess cash but will likely require </a:t>
            </a:r>
            <a:r>
              <a:rPr lang="en-GB" sz="1400">
                <a:latin typeface="Calibri" panose="020F0502020204030204" pitchFamily="34" charset="0"/>
              </a:rPr>
              <a:t>more frequent </a:t>
            </a:r>
            <a:r>
              <a:rPr lang="tr-TR" sz="1400">
                <a:latin typeface="Calibri" panose="020F0502020204030204" pitchFamily="34" charset="0"/>
              </a:rPr>
              <a:t>active cash management operations</a:t>
            </a:r>
            <a:r>
              <a:rPr lang="en-GB" sz="1400">
                <a:latin typeface="Calibri" panose="020F0502020204030204" pitchFamily="34" charset="0"/>
              </a:rPr>
              <a:t>.</a:t>
            </a:r>
            <a:endParaRPr lang="tr-TR" sz="1400" dirty="0">
              <a:latin typeface="Calibri" panose="020F0502020204030204" pitchFamily="34" charset="0"/>
            </a:endParaRPr>
          </a:p>
        </p:txBody>
      </p:sp>
      <p:grpSp>
        <p:nvGrpSpPr>
          <p:cNvPr id="27" name="Group 5"/>
          <p:cNvGrpSpPr/>
          <p:nvPr/>
        </p:nvGrpSpPr>
        <p:grpSpPr>
          <a:xfrm>
            <a:off x="178473" y="6222582"/>
            <a:ext cx="385604" cy="398939"/>
            <a:chOff x="2146300" y="2165350"/>
            <a:chExt cx="550863" cy="569913"/>
          </a:xfrm>
        </p:grpSpPr>
        <p:grpSp>
          <p:nvGrpSpPr>
            <p:cNvPr id="28" name="Group 33"/>
            <p:cNvGrpSpPr>
              <a:grpSpLocks/>
            </p:cNvGrpSpPr>
            <p:nvPr/>
          </p:nvGrpSpPr>
          <p:grpSpPr bwMode="auto">
            <a:xfrm>
              <a:off x="2146300" y="2165350"/>
              <a:ext cx="550863" cy="569913"/>
              <a:chOff x="480" y="1200"/>
              <a:chExt cx="1042" cy="1019"/>
            </a:xfrm>
          </p:grpSpPr>
          <p:pic>
            <p:nvPicPr>
              <p:cNvPr id="30"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9"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4"/>
          <p:cNvSpPr/>
          <p:nvPr/>
        </p:nvSpPr>
        <p:spPr>
          <a:xfrm>
            <a:off x="535413" y="6121422"/>
            <a:ext cx="8303787" cy="738664"/>
          </a:xfrm>
          <a:prstGeom prst="rect">
            <a:avLst/>
          </a:prstGeom>
        </p:spPr>
        <p:txBody>
          <a:bodyPr wrap="square">
            <a:spAutoFit/>
          </a:bodyPr>
          <a:lstStyle/>
          <a:p>
            <a:pPr algn="l"/>
            <a:r>
              <a:rPr lang="tr-TR" sz="1400" dirty="0">
                <a:latin typeface="Calibri" panose="020F0502020204030204" pitchFamily="34" charset="0"/>
              </a:rPr>
              <a:t> A </a:t>
            </a:r>
            <a:r>
              <a:rPr lang="tr-TR" sz="1400" dirty="0" err="1">
                <a:latin typeface="Calibri" panose="020F0502020204030204" pitchFamily="34" charset="0"/>
              </a:rPr>
              <a:t>wider</a:t>
            </a:r>
            <a:r>
              <a:rPr lang="tr-TR" sz="1400" dirty="0">
                <a:latin typeface="Calibri" panose="020F0502020204030204" pitchFamily="34" charset="0"/>
              </a:rPr>
              <a:t> </a:t>
            </a:r>
            <a:r>
              <a:rPr lang="tr-TR" sz="1400" dirty="0" err="1">
                <a:latin typeface="Calibri" panose="020F0502020204030204" pitchFamily="34" charset="0"/>
              </a:rPr>
              <a:t>band</a:t>
            </a:r>
            <a:r>
              <a:rPr lang="tr-TR" sz="1400" dirty="0">
                <a:latin typeface="Calibri" panose="020F0502020204030204" pitchFamily="34" charset="0"/>
              </a:rPr>
              <a:t> </a:t>
            </a:r>
            <a:r>
              <a:rPr lang="tr-TR" sz="1400" dirty="0" err="1">
                <a:latin typeface="Calibri" panose="020F0502020204030204" pitchFamily="34" charset="0"/>
              </a:rPr>
              <a:t>would</a:t>
            </a:r>
            <a:r>
              <a:rPr lang="tr-TR" sz="1400" dirty="0">
                <a:latin typeface="Calibri" panose="020F0502020204030204" pitchFamily="34" charset="0"/>
              </a:rPr>
              <a:t> </a:t>
            </a:r>
            <a:r>
              <a:rPr lang="tr-TR" sz="1400" dirty="0" err="1">
                <a:latin typeface="Calibri" panose="020F0502020204030204" pitchFamily="34" charset="0"/>
              </a:rPr>
              <a:t>capture</a:t>
            </a:r>
            <a:r>
              <a:rPr lang="tr-TR" sz="1400" dirty="0">
                <a:latin typeface="Calibri" panose="020F0502020204030204" pitchFamily="34" charset="0"/>
              </a:rPr>
              <a:t> </a:t>
            </a:r>
            <a:r>
              <a:rPr lang="tr-TR" sz="1400" dirty="0" err="1">
                <a:latin typeface="Calibri" panose="020F0502020204030204" pitchFamily="34" charset="0"/>
              </a:rPr>
              <a:t>more</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volatility</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daily</a:t>
            </a:r>
            <a:r>
              <a:rPr lang="tr-TR" sz="1400" dirty="0">
                <a:latin typeface="Calibri" panose="020F0502020204030204" pitchFamily="34" charset="0"/>
              </a:rPr>
              <a:t> </a:t>
            </a:r>
            <a:r>
              <a:rPr lang="tr-TR" sz="1400" dirty="0" err="1">
                <a:latin typeface="Calibri" panose="020F0502020204030204" pitchFamily="34" charset="0"/>
              </a:rPr>
              <a:t>cash</a:t>
            </a:r>
            <a:r>
              <a:rPr lang="tr-TR" sz="1400" dirty="0">
                <a:latin typeface="Calibri" panose="020F0502020204030204" pitchFamily="34" charset="0"/>
              </a:rPr>
              <a:t> </a:t>
            </a:r>
            <a:r>
              <a:rPr lang="tr-TR" sz="1400" dirty="0" err="1">
                <a:latin typeface="Calibri" panose="020F0502020204030204" pitchFamily="34" charset="0"/>
              </a:rPr>
              <a:t>reserves</a:t>
            </a:r>
            <a:r>
              <a:rPr lang="tr-TR" sz="1400" dirty="0">
                <a:latin typeface="Calibri" panose="020F0502020204030204" pitchFamily="34" charset="0"/>
              </a:rPr>
              <a:t>. </a:t>
            </a:r>
            <a:r>
              <a:rPr lang="tr-TR" sz="1400" i="1" dirty="0">
                <a:latin typeface="Calibri" panose="020F0502020204030204" pitchFamily="34" charset="0"/>
              </a:rPr>
              <a:t>(</a:t>
            </a:r>
            <a:r>
              <a:rPr lang="tr-TR" sz="1400" i="1" dirty="0" err="1">
                <a:latin typeface="Calibri" panose="020F0502020204030204" pitchFamily="34" charset="0"/>
              </a:rPr>
              <a:t>Assuming</a:t>
            </a:r>
            <a:r>
              <a:rPr lang="tr-TR" sz="1400" i="1" dirty="0">
                <a:latin typeface="Calibri" panose="020F0502020204030204" pitchFamily="34" charset="0"/>
              </a:rPr>
              <a:t> </a:t>
            </a:r>
            <a:r>
              <a:rPr lang="tr-TR" sz="1400" i="1" dirty="0" err="1">
                <a:latin typeface="Calibri" panose="020F0502020204030204" pitchFamily="34" charset="0"/>
              </a:rPr>
              <a:t>the</a:t>
            </a:r>
            <a:r>
              <a:rPr lang="tr-TR" sz="1400" i="1" dirty="0">
                <a:latin typeface="Calibri" panose="020F0502020204030204" pitchFamily="34" charset="0"/>
              </a:rPr>
              <a:t> </a:t>
            </a:r>
            <a:r>
              <a:rPr lang="tr-TR" sz="1400" i="1" dirty="0" err="1">
                <a:latin typeface="Calibri" panose="020F0502020204030204" pitchFamily="34" charset="0"/>
              </a:rPr>
              <a:t>cash</a:t>
            </a:r>
            <a:r>
              <a:rPr lang="tr-TR" sz="1400" i="1" dirty="0">
                <a:latin typeface="Calibri" panose="020F0502020204030204" pitchFamily="34" charset="0"/>
              </a:rPr>
              <a:t> </a:t>
            </a:r>
            <a:r>
              <a:rPr lang="tr-TR" sz="1400" i="1" dirty="0" err="1">
                <a:latin typeface="Calibri" panose="020F0502020204030204" pitchFamily="34" charset="0"/>
              </a:rPr>
              <a:t>flows</a:t>
            </a:r>
            <a:r>
              <a:rPr lang="tr-TR" sz="1400" i="1" dirty="0">
                <a:latin typeface="Calibri" panose="020F0502020204030204" pitchFamily="34" charset="0"/>
              </a:rPr>
              <a:t> </a:t>
            </a:r>
            <a:r>
              <a:rPr lang="tr-TR" sz="1400" i="1" dirty="0" err="1">
                <a:latin typeface="Calibri" panose="020F0502020204030204" pitchFamily="34" charset="0"/>
              </a:rPr>
              <a:t>are</a:t>
            </a:r>
            <a:r>
              <a:rPr lang="tr-TR" sz="1400" i="1" dirty="0">
                <a:latin typeface="Calibri" panose="020F0502020204030204" pitchFamily="34" charset="0"/>
              </a:rPr>
              <a:t> </a:t>
            </a:r>
            <a:r>
              <a:rPr lang="tr-TR" sz="1400" i="1" dirty="0" err="1">
                <a:latin typeface="Calibri" panose="020F0502020204030204" pitchFamily="34" charset="0"/>
              </a:rPr>
              <a:t>distributed</a:t>
            </a:r>
            <a:r>
              <a:rPr lang="tr-TR" sz="1400" i="1" dirty="0">
                <a:latin typeface="Calibri" panose="020F0502020204030204" pitchFamily="34" charset="0"/>
              </a:rPr>
              <a:t> </a:t>
            </a:r>
            <a:r>
              <a:rPr lang="tr-TR" sz="1400" i="1" dirty="0" err="1">
                <a:latin typeface="Calibri" panose="020F0502020204030204" pitchFamily="34" charset="0"/>
              </a:rPr>
              <a:t>normally</a:t>
            </a:r>
            <a:r>
              <a:rPr lang="tr-TR" sz="1400" i="1" dirty="0">
                <a:latin typeface="Calibri" panose="020F0502020204030204" pitchFamily="34" charset="0"/>
              </a:rPr>
              <a:t> </a:t>
            </a:r>
            <a:r>
              <a:rPr lang="tr-TR" sz="1400" i="1" dirty="0" err="1">
                <a:latin typeface="Calibri" panose="020F0502020204030204" pitchFamily="34" charset="0"/>
              </a:rPr>
              <a:t>and</a:t>
            </a:r>
            <a:r>
              <a:rPr lang="tr-TR" sz="1400" i="1" dirty="0">
                <a:latin typeface="Calibri" panose="020F0502020204030204" pitchFamily="34" charset="0"/>
              </a:rPr>
              <a:t> </a:t>
            </a:r>
            <a:r>
              <a:rPr lang="tr-TR" sz="1400" i="1" dirty="0" err="1">
                <a:latin typeface="Calibri" panose="020F0502020204030204" pitchFamily="34" charset="0"/>
              </a:rPr>
              <a:t>the</a:t>
            </a:r>
            <a:r>
              <a:rPr lang="tr-TR" sz="1400" i="1" dirty="0">
                <a:latin typeface="Calibri" panose="020F0502020204030204" pitchFamily="34" charset="0"/>
              </a:rPr>
              <a:t> </a:t>
            </a:r>
            <a:r>
              <a:rPr lang="tr-TR" sz="1400" i="1" dirty="0" err="1">
                <a:latin typeface="Calibri" panose="020F0502020204030204" pitchFamily="34" charset="0"/>
              </a:rPr>
              <a:t>mid-band</a:t>
            </a:r>
            <a:r>
              <a:rPr lang="tr-TR" sz="1400" i="1" dirty="0">
                <a:latin typeface="Calibri" panose="020F0502020204030204" pitchFamily="34" charset="0"/>
              </a:rPr>
              <a:t> is </a:t>
            </a:r>
            <a:r>
              <a:rPr lang="tr-TR" sz="1400" i="1" dirty="0" err="1">
                <a:latin typeface="Calibri" panose="020F0502020204030204" pitchFamily="34" charset="0"/>
              </a:rPr>
              <a:t>equal</a:t>
            </a:r>
            <a:r>
              <a:rPr lang="tr-TR" sz="1400" i="1" dirty="0">
                <a:latin typeface="Calibri" panose="020F0502020204030204" pitchFamily="34" charset="0"/>
              </a:rPr>
              <a:t> </a:t>
            </a:r>
            <a:r>
              <a:rPr lang="tr-TR" sz="1400" i="1" dirty="0" err="1">
                <a:latin typeface="Calibri" panose="020F0502020204030204" pitchFamily="34" charset="0"/>
              </a:rPr>
              <a:t>to</a:t>
            </a:r>
            <a:r>
              <a:rPr lang="tr-TR" sz="1400" i="1" dirty="0">
                <a:latin typeface="Calibri" panose="020F0502020204030204" pitchFamily="34" charset="0"/>
              </a:rPr>
              <a:t> </a:t>
            </a:r>
            <a:r>
              <a:rPr lang="tr-TR" sz="1400" i="1" dirty="0" err="1">
                <a:latin typeface="Calibri" panose="020F0502020204030204" pitchFamily="34" charset="0"/>
              </a:rPr>
              <a:t>the</a:t>
            </a:r>
            <a:r>
              <a:rPr lang="tr-TR" sz="1400" i="1" dirty="0">
                <a:latin typeface="Calibri" panose="020F0502020204030204" pitchFamily="34" charset="0"/>
              </a:rPr>
              <a:t> </a:t>
            </a:r>
            <a:r>
              <a:rPr lang="tr-TR" sz="1400" i="1" dirty="0" err="1">
                <a:latin typeface="Calibri" panose="020F0502020204030204" pitchFamily="34" charset="0"/>
              </a:rPr>
              <a:t>average</a:t>
            </a:r>
            <a:r>
              <a:rPr lang="tr-TR" sz="1400" i="1" dirty="0">
                <a:latin typeface="Calibri" panose="020F0502020204030204" pitchFamily="34" charset="0"/>
              </a:rPr>
              <a:t> </a:t>
            </a:r>
            <a:r>
              <a:rPr lang="tr-TR" sz="1400" i="1" dirty="0" err="1">
                <a:latin typeface="Calibri" panose="020F0502020204030204" pitchFamily="34" charset="0"/>
              </a:rPr>
              <a:t>daily</a:t>
            </a:r>
            <a:r>
              <a:rPr lang="tr-TR" sz="1400" i="1" dirty="0">
                <a:latin typeface="Calibri" panose="020F0502020204030204" pitchFamily="34" charset="0"/>
              </a:rPr>
              <a:t> </a:t>
            </a:r>
            <a:r>
              <a:rPr lang="tr-TR" sz="1400" i="1" dirty="0" err="1">
                <a:latin typeface="Calibri" panose="020F0502020204030204" pitchFamily="34" charset="0"/>
              </a:rPr>
              <a:t>reserve</a:t>
            </a:r>
            <a:r>
              <a:rPr lang="tr-TR" sz="1400" i="1" dirty="0">
                <a:latin typeface="Calibri" panose="020F0502020204030204" pitchFamily="34" charset="0"/>
              </a:rPr>
              <a:t> </a:t>
            </a:r>
            <a:r>
              <a:rPr lang="tr-TR" sz="1400" i="1" dirty="0" err="1">
                <a:latin typeface="Calibri" panose="020F0502020204030204" pitchFamily="34" charset="0"/>
              </a:rPr>
              <a:t>level</a:t>
            </a:r>
            <a:r>
              <a:rPr lang="tr-TR" sz="1400" i="1" dirty="0">
                <a:latin typeface="Calibri" panose="020F0502020204030204" pitchFamily="34" charset="0"/>
              </a:rPr>
              <a:t>,  a </a:t>
            </a:r>
            <a:r>
              <a:rPr lang="tr-TR" sz="1400" i="1" dirty="0" err="1">
                <a:latin typeface="Calibri" panose="020F0502020204030204" pitchFamily="34" charset="0"/>
              </a:rPr>
              <a:t>band</a:t>
            </a:r>
            <a:r>
              <a:rPr lang="tr-TR" sz="1400" i="1" dirty="0">
                <a:latin typeface="Calibri" panose="020F0502020204030204" pitchFamily="34" charset="0"/>
              </a:rPr>
              <a:t> </a:t>
            </a:r>
            <a:r>
              <a:rPr lang="tr-TR" sz="1400" i="1" dirty="0" err="1">
                <a:latin typeface="Calibri" panose="020F0502020204030204" pitchFamily="34" charset="0"/>
              </a:rPr>
              <a:t>width</a:t>
            </a:r>
            <a:r>
              <a:rPr lang="tr-TR" sz="1400" i="1" dirty="0">
                <a:latin typeface="Calibri" panose="020F0502020204030204" pitchFamily="34" charset="0"/>
              </a:rPr>
              <a:t> </a:t>
            </a:r>
            <a:r>
              <a:rPr lang="tr-TR" sz="1400" i="1" dirty="0" err="1">
                <a:latin typeface="Calibri" panose="020F0502020204030204" pitchFamily="34" charset="0"/>
              </a:rPr>
              <a:t>equal</a:t>
            </a:r>
            <a:r>
              <a:rPr lang="tr-TR" sz="1400" i="1" dirty="0">
                <a:latin typeface="Calibri" panose="020F0502020204030204" pitchFamily="34" charset="0"/>
              </a:rPr>
              <a:t> </a:t>
            </a:r>
            <a:r>
              <a:rPr lang="tr-TR" sz="1400" i="1" dirty="0" err="1">
                <a:latin typeface="Calibri" panose="020F0502020204030204" pitchFamily="34" charset="0"/>
              </a:rPr>
              <a:t>to</a:t>
            </a:r>
            <a:r>
              <a:rPr lang="tr-TR" sz="1400" i="1" dirty="0">
                <a:latin typeface="Calibri" panose="020F0502020204030204" pitchFamily="34" charset="0"/>
              </a:rPr>
              <a:t> ‘1 SD’  </a:t>
            </a:r>
            <a:r>
              <a:rPr lang="tr-TR" sz="1400" i="1" dirty="0" err="1">
                <a:latin typeface="Calibri" panose="020F0502020204030204" pitchFamily="34" charset="0"/>
              </a:rPr>
              <a:t>and</a:t>
            </a:r>
            <a:r>
              <a:rPr lang="tr-TR" sz="1400" i="1" dirty="0">
                <a:latin typeface="Calibri" panose="020F0502020204030204" pitchFamily="34" charset="0"/>
              </a:rPr>
              <a:t> ‘2SD’ of </a:t>
            </a:r>
            <a:r>
              <a:rPr lang="tr-TR" sz="1400" i="1" dirty="0" err="1">
                <a:latin typeface="Calibri" panose="020F0502020204030204" pitchFamily="34" charset="0"/>
              </a:rPr>
              <a:t>the</a:t>
            </a:r>
            <a:r>
              <a:rPr lang="tr-TR" sz="1400" i="1" dirty="0">
                <a:latin typeface="Calibri" panose="020F0502020204030204" pitchFamily="34" charset="0"/>
              </a:rPr>
              <a:t> </a:t>
            </a:r>
            <a:r>
              <a:rPr lang="tr-TR" sz="1400" i="1" dirty="0" err="1">
                <a:latin typeface="Calibri" panose="020F0502020204030204" pitchFamily="34" charset="0"/>
              </a:rPr>
              <a:t>distribution</a:t>
            </a:r>
            <a:r>
              <a:rPr lang="tr-TR" sz="1400" i="1" dirty="0">
                <a:latin typeface="Calibri" panose="020F0502020204030204" pitchFamily="34" charset="0"/>
              </a:rPr>
              <a:t> </a:t>
            </a:r>
            <a:r>
              <a:rPr lang="tr-TR" sz="1400" i="1" dirty="0" err="1">
                <a:latin typeface="Calibri" panose="020F0502020204030204" pitchFamily="34" charset="0"/>
              </a:rPr>
              <a:t>would</a:t>
            </a:r>
            <a:r>
              <a:rPr lang="tr-TR" sz="1400" i="1" dirty="0">
                <a:latin typeface="Calibri" panose="020F0502020204030204" pitchFamily="34" charset="0"/>
              </a:rPr>
              <a:t> </a:t>
            </a:r>
            <a:r>
              <a:rPr lang="tr-TR" sz="1400" i="1" dirty="0" err="1">
                <a:latin typeface="Calibri" panose="020F0502020204030204" pitchFamily="34" charset="0"/>
              </a:rPr>
              <a:t>capture</a:t>
            </a:r>
            <a:r>
              <a:rPr lang="tr-TR" sz="1400" i="1" dirty="0">
                <a:latin typeface="Calibri" panose="020F0502020204030204" pitchFamily="34" charset="0"/>
              </a:rPr>
              <a:t> 38%  </a:t>
            </a:r>
            <a:r>
              <a:rPr lang="tr-TR" sz="1400" i="1" dirty="0" err="1">
                <a:latin typeface="Calibri" panose="020F0502020204030204" pitchFamily="34" charset="0"/>
              </a:rPr>
              <a:t>and</a:t>
            </a:r>
            <a:r>
              <a:rPr lang="tr-TR" sz="1400" i="1" dirty="0">
                <a:latin typeface="Calibri" panose="020F0502020204030204" pitchFamily="34" charset="0"/>
              </a:rPr>
              <a:t> 67 % of </a:t>
            </a:r>
            <a:r>
              <a:rPr lang="tr-TR" sz="1400" i="1" dirty="0" err="1">
                <a:latin typeface="Calibri" panose="020F0502020204030204" pitchFamily="34" charset="0"/>
              </a:rPr>
              <a:t>the</a:t>
            </a:r>
            <a:r>
              <a:rPr lang="tr-TR" sz="1400" i="1" dirty="0">
                <a:latin typeface="Calibri" panose="020F0502020204030204" pitchFamily="34" charset="0"/>
              </a:rPr>
              <a:t> total </a:t>
            </a:r>
            <a:r>
              <a:rPr lang="tr-TR" sz="1400" i="1" dirty="0" err="1">
                <a:latin typeface="Calibri" panose="020F0502020204030204" pitchFamily="34" charset="0"/>
              </a:rPr>
              <a:t>volatility</a:t>
            </a:r>
            <a:r>
              <a:rPr lang="tr-TR" sz="1400" i="1" dirty="0">
                <a:latin typeface="Calibri" panose="020F0502020204030204" pitchFamily="34" charset="0"/>
              </a:rPr>
              <a:t>, </a:t>
            </a:r>
            <a:r>
              <a:rPr lang="tr-TR" sz="1400" i="1" dirty="0" err="1">
                <a:latin typeface="Calibri" panose="020F0502020204030204" pitchFamily="34" charset="0"/>
              </a:rPr>
              <a:t>respectively</a:t>
            </a:r>
            <a:r>
              <a:rPr lang="tr-TR" sz="1400" i="1" dirty="0">
                <a:latin typeface="Calibri" panose="020F0502020204030204" pitchFamily="34" charset="0"/>
              </a:rPr>
              <a:t>.)</a:t>
            </a:r>
          </a:p>
        </p:txBody>
      </p:sp>
      <p:pic>
        <p:nvPicPr>
          <p:cNvPr id="33" name="Resim 32"/>
          <p:cNvPicPr>
            <a:picLocks noChangeAspect="1"/>
          </p:cNvPicPr>
          <p:nvPr/>
        </p:nvPicPr>
        <p:blipFill>
          <a:blip r:embed="rId4"/>
          <a:stretch>
            <a:fillRect/>
          </a:stretch>
        </p:blipFill>
        <p:spPr>
          <a:xfrm>
            <a:off x="28575" y="2640716"/>
            <a:ext cx="4619626" cy="3450200"/>
          </a:xfrm>
          <a:prstGeom prst="rect">
            <a:avLst/>
          </a:prstGeom>
        </p:spPr>
      </p:pic>
      <p:pic>
        <p:nvPicPr>
          <p:cNvPr id="34" name="Resim 33"/>
          <p:cNvPicPr>
            <a:picLocks noChangeAspect="1"/>
          </p:cNvPicPr>
          <p:nvPr/>
        </p:nvPicPr>
        <p:blipFill>
          <a:blip r:embed="rId5"/>
          <a:stretch>
            <a:fillRect/>
          </a:stretch>
        </p:blipFill>
        <p:spPr>
          <a:xfrm>
            <a:off x="4654640" y="2640716"/>
            <a:ext cx="4463602" cy="3450199"/>
          </a:xfrm>
          <a:prstGeom prst="rect">
            <a:avLst/>
          </a:prstGeom>
        </p:spPr>
      </p:pic>
    </p:spTree>
    <p:extLst>
      <p:ext uri="{BB962C8B-B14F-4D97-AF65-F5344CB8AC3E}">
        <p14:creationId xmlns:p14="http://schemas.microsoft.com/office/powerpoint/2010/main" val="113457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5861" y="269696"/>
            <a:ext cx="7391400" cy="7493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tr-TR" dirty="0">
                <a:latin typeface="Calibri" panose="020F0502020204030204" pitchFamily="34" charset="0"/>
              </a:rPr>
              <a:t>Contents</a:t>
            </a:r>
            <a:endParaRPr lang="en-US" altLang="tr-TR" sz="3200" dirty="0">
              <a:latin typeface="Calibri" panose="020F0502020204030204" pitchFamily="34" charset="0"/>
            </a:endParaRPr>
          </a:p>
        </p:txBody>
      </p:sp>
      <p:cxnSp>
        <p:nvCxnSpPr>
          <p:cNvPr id="44" name="Straight Connector 43"/>
          <p:cNvCxnSpPr>
            <a:cxnSpLocks noChangeShapeType="1"/>
          </p:cNvCxnSpPr>
          <p:nvPr/>
        </p:nvCxnSpPr>
        <p:spPr bwMode="auto">
          <a:xfrm>
            <a:off x="398711" y="1923419"/>
            <a:ext cx="4800600" cy="1588"/>
          </a:xfrm>
          <a:prstGeom prst="line">
            <a:avLst/>
          </a:prstGeom>
          <a:noFill/>
          <a:ln w="9525" algn="ctr">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cxnSp>
      <p:sp>
        <p:nvSpPr>
          <p:cNvPr id="48" name="Text Box 45"/>
          <p:cNvSpPr txBox="1">
            <a:spLocks noChangeArrowheads="1"/>
          </p:cNvSpPr>
          <p:nvPr/>
        </p:nvSpPr>
        <p:spPr bwMode="auto">
          <a:xfrm>
            <a:off x="1031875" y="1009471"/>
            <a:ext cx="5866252" cy="1200329"/>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tr-TR" altLang="tr-TR" sz="2400" b="1">
              <a:latin typeface="Corbel" pitchFamily="34" charset="0"/>
              <a:cs typeface="Arial" charset="0"/>
            </a:endParaRPr>
          </a:p>
          <a:p>
            <a:pPr algn="l" eaLnBrk="1" hangingPunct="1"/>
            <a:r>
              <a:rPr lang="tr-TR" altLang="tr-TR" sz="2400" b="1">
                <a:latin typeface="Corbel" pitchFamily="34" charset="0"/>
                <a:cs typeface="Arial" charset="0"/>
              </a:rPr>
              <a:t>Cash Buffer Concept</a:t>
            </a:r>
            <a:endParaRPr lang="en-US" altLang="tr-TR" sz="2400" b="1" dirty="0">
              <a:latin typeface="Corbel" pitchFamily="34" charset="0"/>
              <a:cs typeface="Arial" charset="0"/>
            </a:endParaRPr>
          </a:p>
          <a:p>
            <a:pPr algn="l" eaLnBrk="1" hangingPunct="1"/>
            <a:endParaRPr lang="en-US" altLang="tr-TR" sz="2400" b="1" dirty="0">
              <a:latin typeface="Corbel" pitchFamily="34" charset="0"/>
              <a:cs typeface="Arial" charset="0"/>
            </a:endParaRPr>
          </a:p>
        </p:txBody>
      </p:sp>
      <p:cxnSp>
        <p:nvCxnSpPr>
          <p:cNvPr id="4" name="Straight Connector 43"/>
          <p:cNvCxnSpPr>
            <a:cxnSpLocks noChangeShapeType="1"/>
          </p:cNvCxnSpPr>
          <p:nvPr/>
        </p:nvCxnSpPr>
        <p:spPr bwMode="auto">
          <a:xfrm>
            <a:off x="398711" y="3795082"/>
            <a:ext cx="4800600" cy="1587"/>
          </a:xfrm>
          <a:prstGeom prst="line">
            <a:avLst/>
          </a:prstGeom>
          <a:noFill/>
          <a:ln w="9525" algn="ctr">
            <a:solidFill>
              <a:schemeClr val="hlink"/>
            </a:solidFill>
            <a:round/>
            <a:headEnd type="diamond" w="med" len="med"/>
            <a:tailEnd type="diamond" w="med" len="med"/>
          </a:ln>
          <a:extLst>
            <a:ext uri="{909E8E84-426E-40DD-AFC4-6F175D3DCCD1}">
              <a14:hiddenFill xmlns:a14="http://schemas.microsoft.com/office/drawing/2010/main">
                <a:noFill/>
              </a14:hiddenFill>
            </a:ext>
          </a:extLst>
        </p:spPr>
      </p:cxnSp>
      <p:sp>
        <p:nvSpPr>
          <p:cNvPr id="5" name="Text Box 45"/>
          <p:cNvSpPr txBox="1">
            <a:spLocks noChangeArrowheads="1"/>
          </p:cNvSpPr>
          <p:nvPr/>
        </p:nvSpPr>
        <p:spPr bwMode="auto">
          <a:xfrm>
            <a:off x="1125753" y="3107049"/>
            <a:ext cx="7561047" cy="46166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tr-TR" altLang="tr-TR" sz="2400" b="1" dirty="0" err="1">
                <a:latin typeface="Corbel" pitchFamily="34" charset="0"/>
                <a:cs typeface="Arial" charset="0"/>
              </a:rPr>
              <a:t>Setting</a:t>
            </a:r>
            <a:r>
              <a:rPr lang="tr-TR" altLang="tr-TR" sz="2400" b="1" dirty="0">
                <a:latin typeface="Corbel" pitchFamily="34" charset="0"/>
                <a:cs typeface="Arial" charset="0"/>
              </a:rPr>
              <a:t> </a:t>
            </a:r>
            <a:r>
              <a:rPr lang="tr-TR" altLang="tr-TR" sz="2400" b="1" dirty="0" err="1">
                <a:latin typeface="Corbel" pitchFamily="34" charset="0"/>
                <a:cs typeface="Arial" charset="0"/>
              </a:rPr>
              <a:t>and</a:t>
            </a:r>
            <a:r>
              <a:rPr lang="tr-TR" altLang="tr-TR" sz="2400" b="1" dirty="0">
                <a:latin typeface="Corbel" pitchFamily="34" charset="0"/>
                <a:cs typeface="Arial" charset="0"/>
              </a:rPr>
              <a:t> </a:t>
            </a:r>
            <a:r>
              <a:rPr lang="tr-TR" altLang="tr-TR" sz="2400" b="1" dirty="0" err="1">
                <a:latin typeface="Corbel" pitchFamily="34" charset="0"/>
                <a:cs typeface="Arial" charset="0"/>
              </a:rPr>
              <a:t>Managing</a:t>
            </a:r>
            <a:r>
              <a:rPr lang="tr-TR" altLang="tr-TR" sz="2400" b="1" dirty="0">
                <a:latin typeface="Corbel" pitchFamily="34" charset="0"/>
                <a:cs typeface="Arial" charset="0"/>
              </a:rPr>
              <a:t> </a:t>
            </a:r>
            <a:r>
              <a:rPr lang="tr-TR" altLang="tr-TR" sz="2400" b="1" dirty="0" err="1">
                <a:latin typeface="Corbel" pitchFamily="34" charset="0"/>
                <a:cs typeface="Arial" charset="0"/>
              </a:rPr>
              <a:t>the</a:t>
            </a:r>
            <a:r>
              <a:rPr lang="tr-TR" altLang="tr-TR" sz="2400" b="1" dirty="0">
                <a:latin typeface="Corbel" pitchFamily="34" charset="0"/>
                <a:cs typeface="Arial" charset="0"/>
              </a:rPr>
              <a:t> </a:t>
            </a:r>
            <a:r>
              <a:rPr lang="tr-TR" altLang="tr-TR" sz="2400" b="1" dirty="0" err="1">
                <a:latin typeface="Corbel" pitchFamily="34" charset="0"/>
                <a:cs typeface="Arial" charset="0"/>
              </a:rPr>
              <a:t>Buffer</a:t>
            </a:r>
            <a:r>
              <a:rPr lang="tr-TR" altLang="tr-TR" sz="2400" b="1" dirty="0">
                <a:latin typeface="Corbel" pitchFamily="34" charset="0"/>
                <a:cs typeface="Arial" charset="0"/>
              </a:rPr>
              <a:t> &amp; </a:t>
            </a:r>
            <a:r>
              <a:rPr lang="tr-TR" altLang="tr-TR" sz="2400" b="1" dirty="0" err="1">
                <a:latin typeface="Corbel" pitchFamily="34" charset="0"/>
                <a:cs typeface="Arial" charset="0"/>
              </a:rPr>
              <a:t>the</a:t>
            </a:r>
            <a:r>
              <a:rPr lang="tr-TR" altLang="tr-TR" sz="2400" b="1" dirty="0">
                <a:latin typeface="Corbel" pitchFamily="34" charset="0"/>
                <a:cs typeface="Arial" charset="0"/>
              </a:rPr>
              <a:t> </a:t>
            </a:r>
            <a:r>
              <a:rPr lang="tr-TR" altLang="tr-TR" sz="2400" b="1" dirty="0" err="1">
                <a:latin typeface="Corbel" pitchFamily="34" charset="0"/>
                <a:cs typeface="Arial" charset="0"/>
              </a:rPr>
              <a:t>Target</a:t>
            </a:r>
            <a:r>
              <a:rPr lang="tr-TR" altLang="tr-TR" sz="2400" b="1" dirty="0">
                <a:latin typeface="Corbel" pitchFamily="34" charset="0"/>
                <a:cs typeface="Arial" charset="0"/>
              </a:rPr>
              <a:t> </a:t>
            </a:r>
            <a:r>
              <a:rPr lang="tr-TR" altLang="tr-TR" sz="2400" b="1" dirty="0" err="1">
                <a:latin typeface="Corbel" pitchFamily="34" charset="0"/>
                <a:cs typeface="Arial" charset="0"/>
              </a:rPr>
              <a:t>Band</a:t>
            </a:r>
            <a:endParaRPr lang="en-US" altLang="tr-TR" sz="2400" b="1" dirty="0">
              <a:latin typeface="Corbel" pitchFamily="34" charset="0"/>
              <a:cs typeface="Arial" charset="0"/>
            </a:endParaRPr>
          </a:p>
        </p:txBody>
      </p:sp>
      <p:cxnSp>
        <p:nvCxnSpPr>
          <p:cNvPr id="10" name="Straight Connector 43"/>
          <p:cNvCxnSpPr>
            <a:cxnSpLocks noChangeShapeType="1"/>
          </p:cNvCxnSpPr>
          <p:nvPr/>
        </p:nvCxnSpPr>
        <p:spPr bwMode="auto">
          <a:xfrm>
            <a:off x="398711" y="2871157"/>
            <a:ext cx="4800600" cy="1587"/>
          </a:xfrm>
          <a:prstGeom prst="line">
            <a:avLst/>
          </a:prstGeom>
          <a:noFill/>
          <a:ln w="9525" algn="ctr">
            <a:solidFill>
              <a:schemeClr val="accent2"/>
            </a:solidFill>
            <a:round/>
            <a:headEnd type="diamond" w="med" len="med"/>
            <a:tailEnd type="diamond" w="med" len="med"/>
          </a:ln>
          <a:extLst>
            <a:ext uri="{909E8E84-426E-40DD-AFC4-6F175D3DCCD1}">
              <a14:hiddenFill xmlns:a14="http://schemas.microsoft.com/office/drawing/2010/main">
                <a:noFill/>
              </a14:hiddenFill>
            </a:ext>
          </a:extLst>
        </p:spPr>
      </p:cxnSp>
      <p:grpSp>
        <p:nvGrpSpPr>
          <p:cNvPr id="3" name="Group 15"/>
          <p:cNvGrpSpPr>
            <a:grpSpLocks/>
          </p:cNvGrpSpPr>
          <p:nvPr/>
        </p:nvGrpSpPr>
        <p:grpSpPr bwMode="auto">
          <a:xfrm>
            <a:off x="408236" y="3131507"/>
            <a:ext cx="550863" cy="569912"/>
            <a:chOff x="480" y="1200"/>
            <a:chExt cx="1042" cy="1019"/>
          </a:xfrm>
        </p:grpSpPr>
        <p:pic>
          <p:nvPicPr>
            <p:cNvPr id="49168" name="Picture 16"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9169" name="Oval 17"/>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49170" name="Picture 18"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65386" y="3137857"/>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49171" name="Text Box 19"/>
          <p:cNvSpPr txBox="1">
            <a:spLocks noChangeArrowheads="1"/>
          </p:cNvSpPr>
          <p:nvPr/>
        </p:nvSpPr>
        <p:spPr bwMode="gray">
          <a:xfrm>
            <a:off x="465386" y="3179132"/>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a:solidFill>
                  <a:srgbClr val="FFFFFF"/>
                </a:solidFill>
              </a:rPr>
              <a:t>3</a:t>
            </a:r>
          </a:p>
        </p:txBody>
      </p:sp>
      <p:grpSp>
        <p:nvGrpSpPr>
          <p:cNvPr id="6" name="Group 20"/>
          <p:cNvGrpSpPr>
            <a:grpSpLocks/>
          </p:cNvGrpSpPr>
          <p:nvPr/>
        </p:nvGrpSpPr>
        <p:grpSpPr bwMode="auto">
          <a:xfrm>
            <a:off x="408236" y="2232982"/>
            <a:ext cx="550863" cy="569912"/>
            <a:chOff x="1352" y="2011"/>
            <a:chExt cx="347" cy="359"/>
          </a:xfrm>
        </p:grpSpPr>
        <p:grpSp>
          <p:nvGrpSpPr>
            <p:cNvPr id="9" name="Group 21"/>
            <p:cNvGrpSpPr>
              <a:grpSpLocks/>
            </p:cNvGrpSpPr>
            <p:nvPr/>
          </p:nvGrpSpPr>
          <p:grpSpPr bwMode="auto">
            <a:xfrm>
              <a:off x="1352" y="2011"/>
              <a:ext cx="347" cy="359"/>
              <a:chOff x="480" y="1200"/>
              <a:chExt cx="1042" cy="1019"/>
            </a:xfrm>
          </p:grpSpPr>
          <p:grpSp>
            <p:nvGrpSpPr>
              <p:cNvPr id="11" name="Group 22"/>
              <p:cNvGrpSpPr>
                <a:grpSpLocks/>
              </p:cNvGrpSpPr>
              <p:nvPr/>
            </p:nvGrpSpPr>
            <p:grpSpPr bwMode="auto">
              <a:xfrm>
                <a:off x="480" y="1200"/>
                <a:ext cx="1042" cy="1019"/>
                <a:chOff x="480" y="1200"/>
                <a:chExt cx="1042" cy="1019"/>
              </a:xfrm>
            </p:grpSpPr>
            <p:pic>
              <p:nvPicPr>
                <p:cNvPr id="49175" name="Picture 2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9176" name="Oval 24"/>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49177"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49178" name="Text Box 26"/>
            <p:cNvSpPr txBox="1">
              <a:spLocks noChangeArrowheads="1"/>
            </p:cNvSpPr>
            <p:nvPr/>
          </p:nvSpPr>
          <p:spPr bwMode="gray">
            <a:xfrm>
              <a:off x="1389" y="2040"/>
              <a:ext cx="2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a:solidFill>
                    <a:srgbClr val="FFFFFF"/>
                  </a:solidFill>
                </a:rPr>
                <a:t>2</a:t>
              </a:r>
            </a:p>
          </p:txBody>
        </p:sp>
      </p:grpSp>
      <p:grpSp>
        <p:nvGrpSpPr>
          <p:cNvPr id="12" name="Group 11"/>
          <p:cNvGrpSpPr/>
          <p:nvPr/>
        </p:nvGrpSpPr>
        <p:grpSpPr>
          <a:xfrm>
            <a:off x="373927" y="4122106"/>
            <a:ext cx="4803775" cy="1357555"/>
            <a:chOff x="2133600" y="5016500"/>
            <a:chExt cx="4803775" cy="1357555"/>
          </a:xfrm>
        </p:grpSpPr>
        <p:cxnSp>
          <p:nvCxnSpPr>
            <p:cNvPr id="7" name="Straight Connector 43"/>
            <p:cNvCxnSpPr>
              <a:cxnSpLocks noChangeShapeType="1"/>
            </p:cNvCxnSpPr>
            <p:nvPr/>
          </p:nvCxnSpPr>
          <p:spPr bwMode="auto">
            <a:xfrm>
              <a:off x="2136775" y="5637213"/>
              <a:ext cx="4800600" cy="1587"/>
            </a:xfrm>
            <a:prstGeom prst="line">
              <a:avLst/>
            </a:prstGeom>
            <a:noFill/>
            <a:ln w="9525" algn="ctr">
              <a:solidFill>
                <a:schemeClr val="folHlink"/>
              </a:solidFill>
              <a:round/>
              <a:headEnd type="diamond" w="med" len="med"/>
              <a:tailEnd type="diamond" w="med" len="med"/>
            </a:ln>
            <a:extLst>
              <a:ext uri="{909E8E84-426E-40DD-AFC4-6F175D3DCCD1}">
                <a14:hiddenFill xmlns:a14="http://schemas.microsoft.com/office/drawing/2010/main">
                  <a:noFill/>
                </a14:hiddenFill>
              </a:ext>
            </a:extLst>
          </p:spPr>
        </p:cxnSp>
        <p:sp>
          <p:nvSpPr>
            <p:cNvPr id="8" name="Text Box 45"/>
            <p:cNvSpPr txBox="1">
              <a:spLocks noChangeArrowheads="1"/>
            </p:cNvSpPr>
            <p:nvPr/>
          </p:nvSpPr>
          <p:spPr bwMode="auto">
            <a:xfrm>
              <a:off x="2815633" y="5912390"/>
              <a:ext cx="3442737" cy="46166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tr-TR" altLang="tr-TR" sz="2400" b="1">
                  <a:latin typeface="Corbel" pitchFamily="34" charset="0"/>
                  <a:cs typeface="Arial" charset="0"/>
                </a:rPr>
                <a:t>Other Country Examples</a:t>
              </a:r>
              <a:endParaRPr lang="en-US" altLang="tr-TR" sz="2400" b="1" dirty="0">
                <a:latin typeface="Corbel" pitchFamily="34" charset="0"/>
                <a:cs typeface="Arial" charset="0"/>
              </a:endParaRPr>
            </a:p>
          </p:txBody>
        </p:sp>
        <p:grpSp>
          <p:nvGrpSpPr>
            <p:cNvPr id="13" name="Group 27"/>
            <p:cNvGrpSpPr>
              <a:grpSpLocks/>
            </p:cNvGrpSpPr>
            <p:nvPr/>
          </p:nvGrpSpPr>
          <p:grpSpPr bwMode="auto">
            <a:xfrm>
              <a:off x="2133600" y="5016500"/>
              <a:ext cx="582613" cy="561975"/>
              <a:chOff x="1344" y="3208"/>
              <a:chExt cx="367" cy="354"/>
            </a:xfrm>
          </p:grpSpPr>
          <p:pic>
            <p:nvPicPr>
              <p:cNvPr id="49180" name="Picture 28"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344" y="3208"/>
                <a:ext cx="367" cy="353"/>
              </a:xfrm>
              <a:prstGeom prst="rect">
                <a:avLst/>
              </a:prstGeom>
              <a:noFill/>
              <a:extLst>
                <a:ext uri="{909E8E84-426E-40DD-AFC4-6F175D3DCCD1}">
                  <a14:hiddenFill xmlns:a14="http://schemas.microsoft.com/office/drawing/2010/main">
                    <a:solidFill>
                      <a:srgbClr val="FFFFFF"/>
                    </a:solidFill>
                  </a14:hiddenFill>
                </a:ext>
              </a:extLst>
            </p:spPr>
          </p:pic>
          <p:sp>
            <p:nvSpPr>
              <p:cNvPr id="49181" name="Oval 29"/>
              <p:cNvSpPr>
                <a:spLocks noChangeArrowheads="1"/>
              </p:cNvSpPr>
              <p:nvPr/>
            </p:nvSpPr>
            <p:spPr bwMode="gray">
              <a:xfrm>
                <a:off x="1345" y="3208"/>
                <a:ext cx="365" cy="354"/>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49182" name="Picture 30"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382" y="3217"/>
                <a:ext cx="290" cy="125"/>
              </a:xfrm>
              <a:prstGeom prst="rect">
                <a:avLst/>
              </a:prstGeom>
              <a:noFill/>
              <a:extLst>
                <a:ext uri="{909E8E84-426E-40DD-AFC4-6F175D3DCCD1}">
                  <a14:hiddenFill xmlns:a14="http://schemas.microsoft.com/office/drawing/2010/main">
                    <a:solidFill>
                      <a:srgbClr val="FFFFFF"/>
                    </a:solidFill>
                  </a14:hiddenFill>
                </a:ext>
              </a:extLst>
            </p:spPr>
          </p:pic>
          <p:sp>
            <p:nvSpPr>
              <p:cNvPr id="49183" name="Text Box 31"/>
              <p:cNvSpPr txBox="1">
                <a:spLocks noChangeArrowheads="1"/>
              </p:cNvSpPr>
              <p:nvPr/>
            </p:nvSpPr>
            <p:spPr bwMode="gray">
              <a:xfrm>
                <a:off x="1383" y="3216"/>
                <a:ext cx="2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dirty="0">
                    <a:solidFill>
                      <a:srgbClr val="FFFFFF"/>
                    </a:solidFill>
                  </a:rPr>
                  <a:t>4</a:t>
                </a:r>
              </a:p>
            </p:txBody>
          </p:sp>
        </p:grpSp>
      </p:grpSp>
      <p:grpSp>
        <p:nvGrpSpPr>
          <p:cNvPr id="14" name="Group 2"/>
          <p:cNvGrpSpPr/>
          <p:nvPr/>
        </p:nvGrpSpPr>
        <p:grpSpPr>
          <a:xfrm>
            <a:off x="408236" y="1282069"/>
            <a:ext cx="550863" cy="569913"/>
            <a:chOff x="2146300" y="2165350"/>
            <a:chExt cx="550863" cy="569913"/>
          </a:xfrm>
        </p:grpSpPr>
        <p:grpSp>
          <p:nvGrpSpPr>
            <p:cNvPr id="15" name="Group 33"/>
            <p:cNvGrpSpPr>
              <a:grpSpLocks/>
            </p:cNvGrpSpPr>
            <p:nvPr/>
          </p:nvGrpSpPr>
          <p:grpSpPr bwMode="auto">
            <a:xfrm>
              <a:off x="2146300" y="2165350"/>
              <a:ext cx="550863" cy="569913"/>
              <a:chOff x="480" y="1200"/>
              <a:chExt cx="1042" cy="1019"/>
            </a:xfrm>
          </p:grpSpPr>
          <p:pic>
            <p:nvPicPr>
              <p:cNvPr id="49186"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9187"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49188"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49189" name="Text Box 37"/>
            <p:cNvSpPr txBox="1">
              <a:spLocks noChangeArrowheads="1"/>
            </p:cNvSpPr>
            <p:nvPr/>
          </p:nvSpPr>
          <p:spPr bwMode="gray">
            <a:xfrm>
              <a:off x="2205038" y="2193925"/>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dirty="0">
                  <a:solidFill>
                    <a:srgbClr val="FFFFFF"/>
                  </a:solidFill>
                </a:rPr>
                <a:t>1</a:t>
              </a:r>
            </a:p>
          </p:txBody>
        </p:sp>
      </p:grpSp>
      <p:cxnSp>
        <p:nvCxnSpPr>
          <p:cNvPr id="50" name="Straight Connector 43"/>
          <p:cNvCxnSpPr>
            <a:cxnSpLocks noChangeShapeType="1"/>
          </p:cNvCxnSpPr>
          <p:nvPr/>
        </p:nvCxnSpPr>
        <p:spPr bwMode="auto">
          <a:xfrm>
            <a:off x="411411" y="5638709"/>
            <a:ext cx="4800600" cy="1587"/>
          </a:xfrm>
          <a:prstGeom prst="line">
            <a:avLst/>
          </a:prstGeom>
          <a:noFill/>
          <a:ln w="9525" algn="ctr">
            <a:solidFill>
              <a:schemeClr val="folHlink"/>
            </a:solidFill>
            <a:round/>
            <a:headEnd type="diamond" w="med" len="med"/>
            <a:tailEnd type="diamond" w="med" len="med"/>
          </a:ln>
          <a:extLst>
            <a:ext uri="{909E8E84-426E-40DD-AFC4-6F175D3DCCD1}">
              <a14:hiddenFill xmlns:a14="http://schemas.microsoft.com/office/drawing/2010/main">
                <a:noFill/>
              </a14:hiddenFill>
            </a:ext>
          </a:extLst>
        </p:spPr>
      </p:cxnSp>
      <p:grpSp>
        <p:nvGrpSpPr>
          <p:cNvPr id="16" name="Group 27"/>
          <p:cNvGrpSpPr>
            <a:grpSpLocks/>
          </p:cNvGrpSpPr>
          <p:nvPr/>
        </p:nvGrpSpPr>
        <p:grpSpPr bwMode="auto">
          <a:xfrm>
            <a:off x="408236" y="5017996"/>
            <a:ext cx="582613" cy="561975"/>
            <a:chOff x="1344" y="3208"/>
            <a:chExt cx="367" cy="354"/>
          </a:xfrm>
        </p:grpSpPr>
        <p:pic>
          <p:nvPicPr>
            <p:cNvPr id="54" name="Picture 28" descr="circuler_1"/>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gray">
            <a:xfrm>
              <a:off x="1344" y="3208"/>
              <a:ext cx="367" cy="353"/>
            </a:xfrm>
            <a:prstGeom prst="rect">
              <a:avLst/>
            </a:prstGeom>
            <a:noFill/>
            <a:extLst>
              <a:ext uri="{909E8E84-426E-40DD-AFC4-6F175D3DCCD1}">
                <a14:hiddenFill xmlns:a14="http://schemas.microsoft.com/office/drawing/2010/main">
                  <a:solidFill>
                    <a:srgbClr val="FFFFFF"/>
                  </a:solidFill>
                </a14:hiddenFill>
              </a:ext>
            </a:extLst>
          </p:spPr>
        </p:pic>
        <p:sp>
          <p:nvSpPr>
            <p:cNvPr id="55" name="Oval 29"/>
            <p:cNvSpPr>
              <a:spLocks noChangeArrowheads="1"/>
            </p:cNvSpPr>
            <p:nvPr/>
          </p:nvSpPr>
          <p:spPr bwMode="gray">
            <a:xfrm>
              <a:off x="1345" y="3208"/>
              <a:ext cx="365" cy="354"/>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56" name="Picture 30" descr="Picture2"/>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gray">
            <a:xfrm>
              <a:off x="1382" y="3217"/>
              <a:ext cx="290" cy="125"/>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31"/>
            <p:cNvSpPr txBox="1">
              <a:spLocks noChangeArrowheads="1"/>
            </p:cNvSpPr>
            <p:nvPr/>
          </p:nvSpPr>
          <p:spPr bwMode="gray">
            <a:xfrm>
              <a:off x="1383" y="3216"/>
              <a:ext cx="2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rgbClr val="FFFFFF"/>
                  </a:solidFill>
                </a:rPr>
                <a:t>5</a:t>
              </a:r>
              <a:endParaRPr lang="en-US" altLang="tr-TR" sz="2400" b="1" dirty="0">
                <a:solidFill>
                  <a:srgbClr val="FFFFFF"/>
                </a:solidFill>
              </a:endParaRPr>
            </a:p>
          </p:txBody>
        </p:sp>
      </p:grpSp>
      <p:sp>
        <p:nvSpPr>
          <p:cNvPr id="46" name="Text Box 45"/>
          <p:cNvSpPr txBox="1">
            <a:spLocks noChangeArrowheads="1"/>
          </p:cNvSpPr>
          <p:nvPr/>
        </p:nvSpPr>
        <p:spPr bwMode="auto">
          <a:xfrm>
            <a:off x="1005137" y="4103998"/>
            <a:ext cx="5239832" cy="46166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400" b="1">
                <a:latin typeface="Corbel" pitchFamily="34" charset="0"/>
                <a:cs typeface="Arial" charset="0"/>
              </a:rPr>
              <a:t>Cash Buffer Policy &amp; Practice in Turkey</a:t>
            </a:r>
            <a:endParaRPr lang="en-US" altLang="tr-TR" sz="2400" b="1" dirty="0">
              <a:latin typeface="Corbel" pitchFamily="34" charset="0"/>
              <a:cs typeface="Arial" charset="0"/>
            </a:endParaRPr>
          </a:p>
        </p:txBody>
      </p:sp>
      <p:sp>
        <p:nvSpPr>
          <p:cNvPr id="53" name="Text Box 45"/>
          <p:cNvSpPr txBox="1">
            <a:spLocks noChangeArrowheads="1"/>
          </p:cNvSpPr>
          <p:nvPr/>
        </p:nvSpPr>
        <p:spPr bwMode="auto">
          <a:xfrm>
            <a:off x="1066800" y="2209800"/>
            <a:ext cx="5081006" cy="46166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tr-TR" altLang="tr-TR" sz="2400" b="1" dirty="0" err="1">
                <a:latin typeface="Corbel" pitchFamily="34" charset="0"/>
                <a:cs typeface="Arial" charset="0"/>
              </a:rPr>
              <a:t>Determining</a:t>
            </a:r>
            <a:r>
              <a:rPr lang="tr-TR" altLang="tr-TR" sz="2400" b="1" dirty="0">
                <a:latin typeface="Corbel" pitchFamily="34" charset="0"/>
                <a:cs typeface="Arial" charset="0"/>
              </a:rPr>
              <a:t> </a:t>
            </a:r>
            <a:r>
              <a:rPr lang="tr-TR" altLang="tr-TR" sz="2400" b="1" dirty="0" err="1">
                <a:latin typeface="Corbel" pitchFamily="34" charset="0"/>
                <a:cs typeface="Arial" charset="0"/>
              </a:rPr>
              <a:t>the</a:t>
            </a:r>
            <a:r>
              <a:rPr lang="tr-TR" altLang="tr-TR" sz="2400" b="1" dirty="0">
                <a:latin typeface="Corbel" pitchFamily="34" charset="0"/>
                <a:cs typeface="Arial" charset="0"/>
              </a:rPr>
              <a:t> </a:t>
            </a:r>
            <a:r>
              <a:rPr lang="tr-TR" altLang="tr-TR" sz="2400" b="1" dirty="0" err="1">
                <a:latin typeface="Corbel" pitchFamily="34" charset="0"/>
                <a:cs typeface="Arial" charset="0"/>
              </a:rPr>
              <a:t>Buffer</a:t>
            </a:r>
            <a:r>
              <a:rPr lang="tr-TR" altLang="tr-TR" sz="2400" b="1" dirty="0">
                <a:latin typeface="Corbel" pitchFamily="34" charset="0"/>
                <a:cs typeface="Arial" charset="0"/>
              </a:rPr>
              <a:t> Components </a:t>
            </a:r>
            <a:endParaRPr lang="en-US" altLang="tr-TR" sz="2400" b="1" dirty="0">
              <a:latin typeface="Corbel" pitchFamily="34" charset="0"/>
              <a:cs typeface="Arial" charset="0"/>
            </a:endParaRPr>
          </a:p>
        </p:txBody>
      </p:sp>
    </p:spTree>
    <p:extLst>
      <p:ext uri="{BB962C8B-B14F-4D97-AF65-F5344CB8AC3E}">
        <p14:creationId xmlns:p14="http://schemas.microsoft.com/office/powerpoint/2010/main" val="297816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22188"/>
            <a:ext cx="7696200" cy="1143000"/>
          </a:xfrm>
        </p:spPr>
        <p:txBody>
          <a:bodyPr/>
          <a:lstStyle/>
          <a:p>
            <a:r>
              <a:rPr lang="tr-TR" dirty="0" err="1">
                <a:latin typeface="Calibri" panose="020F0502020204030204" pitchFamily="34" charset="0"/>
              </a:rPr>
              <a:t>Setting</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Managing</a:t>
            </a:r>
            <a:r>
              <a:rPr lang="tr-TR" dirty="0">
                <a:latin typeface="Calibri" panose="020F0502020204030204" pitchFamily="34" charset="0"/>
              </a:rPr>
              <a:t>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Policy</a:t>
            </a:r>
            <a:r>
              <a:rPr lang="tr-TR" dirty="0">
                <a:latin typeface="Calibri" panose="020F0502020204030204" pitchFamily="34" charset="0"/>
              </a:rPr>
              <a:t> </a:t>
            </a:r>
            <a:endParaRPr lang="en-US" dirty="0"/>
          </a:p>
        </p:txBody>
      </p:sp>
      <p:sp>
        <p:nvSpPr>
          <p:cNvPr id="60419" name="Text Box 9"/>
          <p:cNvSpPr txBox="1">
            <a:spLocks noChangeArrowheads="1"/>
          </p:cNvSpPr>
          <p:nvPr/>
        </p:nvSpPr>
        <p:spPr bwMode="gray">
          <a:xfrm>
            <a:off x="-12928" y="2219325"/>
            <a:ext cx="217459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b="1" u="sng" dirty="0" err="1">
                <a:latin typeface="Calibri" panose="020F0502020204030204" pitchFamily="34" charset="0"/>
              </a:rPr>
              <a:t>Key</a:t>
            </a:r>
            <a:r>
              <a:rPr lang="tr-TR" sz="1400" b="1" u="sng" dirty="0">
                <a:latin typeface="Calibri" panose="020F0502020204030204" pitchFamily="34" charset="0"/>
              </a:rPr>
              <a:t> </a:t>
            </a:r>
            <a:r>
              <a:rPr lang="tr-TR" sz="1400" b="1" u="sng" dirty="0" err="1">
                <a:latin typeface="Calibri" panose="020F0502020204030204" pitchFamily="34" charset="0"/>
              </a:rPr>
              <a:t>Determinants</a:t>
            </a:r>
            <a:endParaRPr lang="tr-TR" sz="1400" b="1" u="sng" dirty="0">
              <a:latin typeface="Calibri" panose="020F0502020204030204" pitchFamily="34" charset="0"/>
            </a:endParaRPr>
          </a:p>
          <a:p>
            <a:r>
              <a:rPr lang="tr-TR" sz="1400" b="1" u="sng" dirty="0">
                <a:latin typeface="Calibri" panose="020F0502020204030204" pitchFamily="34" charset="0"/>
              </a:rPr>
              <a:t> </a:t>
            </a:r>
          </a:p>
          <a:p>
            <a:pPr marL="285750" indent="-285750">
              <a:buFont typeface="Arial" panose="020B0604020202020204" pitchFamily="34" charset="0"/>
              <a:buChar char="•"/>
            </a:pPr>
            <a:r>
              <a:rPr lang="tr-TR" sz="1400" dirty="0">
                <a:latin typeface="Calibri" panose="020F0502020204030204" pitchFamily="34" charset="0"/>
              </a:rPr>
              <a:t>Level of risk </a:t>
            </a:r>
            <a:r>
              <a:rPr lang="tr-TR" sz="1400" dirty="0" err="1">
                <a:latin typeface="Calibri" panose="020F0502020204030204" pitchFamily="34" charset="0"/>
              </a:rPr>
              <a:t>aversion</a:t>
            </a:r>
            <a:endParaRPr lang="tr-TR" sz="1400" dirty="0">
              <a:latin typeface="Calibri" panose="020F0502020204030204" pitchFamily="34" charset="0"/>
            </a:endParaRPr>
          </a:p>
          <a:p>
            <a:pPr marL="285750" indent="-285750">
              <a:buFont typeface="Arial" panose="020B0604020202020204" pitchFamily="34" charset="0"/>
              <a:buChar char="•"/>
            </a:pPr>
            <a:r>
              <a:rPr lang="tr-TR" sz="1400" dirty="0" err="1">
                <a:latin typeface="Calibri" panose="020F0502020204030204" pitchFamily="34" charset="0"/>
              </a:rPr>
              <a:t>Ability</a:t>
            </a:r>
            <a:r>
              <a:rPr lang="tr-TR" sz="1400" dirty="0">
                <a:latin typeface="Calibri" panose="020F0502020204030204" pitchFamily="34" charset="0"/>
              </a:rPr>
              <a:t> </a:t>
            </a:r>
            <a:r>
              <a:rPr lang="tr-TR" sz="1400" dirty="0" err="1">
                <a:latin typeface="Calibri" panose="020F0502020204030204" pitchFamily="34" charset="0"/>
              </a:rPr>
              <a:t>to</a:t>
            </a:r>
            <a:r>
              <a:rPr lang="tr-TR" sz="1400" dirty="0">
                <a:latin typeface="Calibri" panose="020F0502020204030204" pitchFamily="34" charset="0"/>
              </a:rPr>
              <a:t> </a:t>
            </a:r>
            <a:r>
              <a:rPr lang="tr-TR" sz="1400" dirty="0" err="1">
                <a:latin typeface="Calibri" panose="020F0502020204030204" pitchFamily="34" charset="0"/>
              </a:rPr>
              <a:t>react</a:t>
            </a:r>
            <a:r>
              <a:rPr lang="tr-TR" sz="1400" dirty="0">
                <a:latin typeface="Calibri" panose="020F0502020204030204" pitchFamily="34" charset="0"/>
              </a:rPr>
              <a:t> </a:t>
            </a:r>
            <a:r>
              <a:rPr lang="tr-TR" sz="1400" dirty="0" err="1">
                <a:latin typeface="Calibri" panose="020F0502020204030204" pitchFamily="34" charset="0"/>
              </a:rPr>
              <a:t>to</a:t>
            </a:r>
            <a:r>
              <a:rPr lang="tr-TR" sz="1400" dirty="0">
                <a:latin typeface="Calibri" panose="020F0502020204030204" pitchFamily="34" charset="0"/>
              </a:rPr>
              <a:t> </a:t>
            </a:r>
            <a:r>
              <a:rPr lang="tr-TR" sz="1400" dirty="0" err="1">
                <a:latin typeface="Calibri" panose="020F0502020204030204" pitchFamily="34" charset="0"/>
              </a:rPr>
              <a:t>adverse</a:t>
            </a:r>
            <a:r>
              <a:rPr lang="tr-TR" sz="1400" dirty="0">
                <a:latin typeface="Calibri" panose="020F0502020204030204" pitchFamily="34" charset="0"/>
              </a:rPr>
              <a:t> </a:t>
            </a:r>
            <a:r>
              <a:rPr lang="tr-TR" sz="1400" dirty="0" err="1">
                <a:latin typeface="Calibri" panose="020F0502020204030204" pitchFamily="34" charset="0"/>
              </a:rPr>
              <a:t>conditions</a:t>
            </a:r>
            <a:endParaRPr lang="tr-TR" sz="1400" dirty="0">
              <a:latin typeface="Calibri" panose="020F0502020204030204" pitchFamily="34" charset="0"/>
            </a:endParaRPr>
          </a:p>
          <a:p>
            <a:pPr marL="285750" indent="-285750">
              <a:buFont typeface="Arial" panose="020B0604020202020204" pitchFamily="34" charset="0"/>
              <a:buChar char="•"/>
            </a:pPr>
            <a:r>
              <a:rPr lang="tr-TR" sz="1400" dirty="0" err="1">
                <a:latin typeface="Calibri" panose="020F0502020204030204" pitchFamily="34" charset="0"/>
              </a:rPr>
              <a:t>Availability</a:t>
            </a:r>
            <a:r>
              <a:rPr lang="tr-TR" sz="1400" dirty="0">
                <a:latin typeface="Calibri" panose="020F0502020204030204" pitchFamily="34" charset="0"/>
              </a:rPr>
              <a:t> of </a:t>
            </a:r>
            <a:r>
              <a:rPr lang="tr-TR" sz="1400" dirty="0" err="1">
                <a:latin typeface="Calibri" panose="020F0502020204030204" pitchFamily="34" charset="0"/>
              </a:rPr>
              <a:t>other</a:t>
            </a:r>
            <a:r>
              <a:rPr lang="tr-TR" sz="1400" dirty="0">
                <a:latin typeface="Calibri" panose="020F0502020204030204" pitchFamily="34" charset="0"/>
              </a:rPr>
              <a:t> </a:t>
            </a:r>
            <a:r>
              <a:rPr lang="tr-TR" sz="1400" dirty="0" err="1">
                <a:latin typeface="Calibri" panose="020F0502020204030204" pitchFamily="34" charset="0"/>
              </a:rPr>
              <a:t>financing</a:t>
            </a:r>
            <a:r>
              <a:rPr lang="tr-TR" sz="1400" dirty="0">
                <a:latin typeface="Calibri" panose="020F0502020204030204" pitchFamily="34" charset="0"/>
              </a:rPr>
              <a:t> </a:t>
            </a:r>
            <a:r>
              <a:rPr lang="tr-TR" sz="1400" dirty="0" err="1">
                <a:latin typeface="Calibri" panose="020F0502020204030204" pitchFamily="34" charset="0"/>
              </a:rPr>
              <a:t>alternatives</a:t>
            </a:r>
            <a:endParaRPr lang="tr-TR" sz="1400" dirty="0">
              <a:latin typeface="Calibri" panose="020F0502020204030204" pitchFamily="34" charset="0"/>
            </a:endParaRPr>
          </a:p>
          <a:p>
            <a:pPr marL="285750" indent="-285750">
              <a:buFont typeface="Arial" panose="020B0604020202020204" pitchFamily="34" charset="0"/>
              <a:buChar char="•"/>
            </a:pPr>
            <a:r>
              <a:rPr lang="tr-TR" sz="1400" dirty="0" err="1">
                <a:latin typeface="Calibri" panose="020F0502020204030204" pitchFamily="34" charset="0"/>
              </a:rPr>
              <a:t>Rigidity</a:t>
            </a:r>
            <a:r>
              <a:rPr lang="tr-TR" sz="1400" dirty="0">
                <a:latin typeface="Calibri" panose="020F0502020204030204" pitchFamily="34" charset="0"/>
              </a:rPr>
              <a:t> of </a:t>
            </a:r>
            <a:r>
              <a:rPr lang="tr-TR" sz="1400" dirty="0" err="1">
                <a:latin typeface="Calibri" panose="020F0502020204030204" pitchFamily="34" charset="0"/>
              </a:rPr>
              <a:t>the</a:t>
            </a:r>
            <a:r>
              <a:rPr lang="tr-TR" sz="1400" dirty="0">
                <a:latin typeface="Calibri" panose="020F0502020204030204" pitchFamily="34" charset="0"/>
              </a:rPr>
              <a:t> </a:t>
            </a:r>
            <a:r>
              <a:rPr lang="tr-TR" sz="1400" dirty="0" err="1">
                <a:latin typeface="Calibri" panose="020F0502020204030204" pitchFamily="34" charset="0"/>
              </a:rPr>
              <a:t>expenditure</a:t>
            </a:r>
            <a:r>
              <a:rPr lang="tr-TR" sz="1400" dirty="0">
                <a:latin typeface="Calibri" panose="020F0502020204030204" pitchFamily="34" charset="0"/>
              </a:rPr>
              <a:t> profile</a:t>
            </a:r>
          </a:p>
          <a:p>
            <a:endParaRPr lang="tr-TR" sz="1400" dirty="0">
              <a:latin typeface="Calibri" panose="020F0502020204030204" pitchFamily="34" charset="0"/>
            </a:endParaRPr>
          </a:p>
        </p:txBody>
      </p:sp>
      <p:sp>
        <p:nvSpPr>
          <p:cNvPr id="60420" name="Freeform 4"/>
          <p:cNvSpPr>
            <a:spLocks/>
          </p:cNvSpPr>
          <p:nvPr/>
        </p:nvSpPr>
        <p:spPr bwMode="gray">
          <a:xfrm flipH="1">
            <a:off x="2205721" y="2219325"/>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1">
                  <a:gamma/>
                  <a:tint val="72941"/>
                  <a:invGamma/>
                </a:schemeClr>
              </a:gs>
              <a:gs pos="100000">
                <a:schemeClr val="accent1"/>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en-US"/>
          </a:p>
        </p:txBody>
      </p:sp>
      <p:sp>
        <p:nvSpPr>
          <p:cNvPr id="60421" name="Freeform 5"/>
          <p:cNvSpPr>
            <a:spLocks/>
          </p:cNvSpPr>
          <p:nvPr/>
        </p:nvSpPr>
        <p:spPr bwMode="gray">
          <a:xfrm>
            <a:off x="4836207" y="2219325"/>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amma/>
                  <a:tint val="82353"/>
                  <a:invGamma/>
                </a:schemeClr>
              </a:gs>
              <a:gs pos="100000">
                <a:schemeClr val="accent2"/>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en-US" dirty="0"/>
          </a:p>
        </p:txBody>
      </p:sp>
      <p:sp>
        <p:nvSpPr>
          <p:cNvPr id="60422" name="Freeform 6"/>
          <p:cNvSpPr>
            <a:spLocks/>
          </p:cNvSpPr>
          <p:nvPr/>
        </p:nvSpPr>
        <p:spPr bwMode="gray">
          <a:xfrm>
            <a:off x="2224770" y="4505325"/>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folHlink"/>
              </a:gs>
              <a:gs pos="100000">
                <a:schemeClr val="folHlink">
                  <a:gamma/>
                  <a:tint val="76078"/>
                  <a:invGamma/>
                </a:scheme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en-US"/>
          </a:p>
        </p:txBody>
      </p:sp>
      <p:sp>
        <p:nvSpPr>
          <p:cNvPr id="60423" name="Freeform 7"/>
          <p:cNvSpPr>
            <a:spLocks/>
          </p:cNvSpPr>
          <p:nvPr/>
        </p:nvSpPr>
        <p:spPr bwMode="gray">
          <a:xfrm flipH="1">
            <a:off x="4836207" y="4505325"/>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hlink"/>
              </a:gs>
              <a:gs pos="100000">
                <a:schemeClr val="hlink">
                  <a:gamma/>
                  <a:tint val="79216"/>
                  <a:invGamma/>
                </a:schemeClr>
              </a:gs>
            </a:gsLst>
            <a:lin ang="189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en-US"/>
          </a:p>
        </p:txBody>
      </p:sp>
      <p:sp>
        <p:nvSpPr>
          <p:cNvPr id="60424" name="Oval 8"/>
          <p:cNvSpPr>
            <a:spLocks noChangeArrowheads="1"/>
          </p:cNvSpPr>
          <p:nvPr/>
        </p:nvSpPr>
        <p:spPr bwMode="gray">
          <a:xfrm>
            <a:off x="3510645" y="3148013"/>
            <a:ext cx="2362200" cy="2362200"/>
          </a:xfrm>
          <a:prstGeom prst="ellipse">
            <a:avLst/>
          </a:prstGeom>
          <a:solidFill>
            <a:srgbClr val="FE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25" name="Text Box 9"/>
          <p:cNvSpPr txBox="1">
            <a:spLocks noChangeArrowheads="1"/>
          </p:cNvSpPr>
          <p:nvPr/>
        </p:nvSpPr>
        <p:spPr bwMode="white">
          <a:xfrm>
            <a:off x="2480358" y="2381250"/>
            <a:ext cx="1792287" cy="181588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dirty="0">
                <a:solidFill>
                  <a:srgbClr val="080808"/>
                </a:solidFill>
                <a:latin typeface="Corbel" panose="020B0503020204020204" pitchFamily="34" charset="0"/>
              </a:rPr>
              <a:t>Determining the buffer level</a:t>
            </a:r>
            <a:endParaRPr lang="tr-TR" b="1" u="sng" dirty="0">
              <a:solidFill>
                <a:srgbClr val="080808"/>
              </a:solidFill>
              <a:latin typeface="Corbel" panose="020B0503020204020204" pitchFamily="34" charset="0"/>
            </a:endParaRPr>
          </a:p>
          <a:p>
            <a:pPr>
              <a:spcBef>
                <a:spcPct val="50000"/>
              </a:spcBef>
            </a:pPr>
            <a:r>
              <a:rPr lang="tr-TR" sz="1400" dirty="0">
                <a:latin typeface="Calibri" panose="020F0502020204030204" pitchFamily="34" charset="0"/>
              </a:rPr>
              <a:t>«</a:t>
            </a:r>
            <a:r>
              <a:rPr lang="tr-TR" sz="1400" dirty="0" err="1">
                <a:latin typeface="Calibri" panose="020F0502020204030204" pitchFamily="34" charset="0"/>
              </a:rPr>
              <a:t>Cost</a:t>
            </a:r>
            <a:r>
              <a:rPr lang="tr-TR" sz="1400" dirty="0">
                <a:latin typeface="Calibri" panose="020F0502020204030204" pitchFamily="34" charset="0"/>
              </a:rPr>
              <a:t>» of </a:t>
            </a:r>
            <a:r>
              <a:rPr lang="tr-TR" sz="1400" dirty="0" err="1">
                <a:latin typeface="Calibri" panose="020F0502020204030204" pitchFamily="34" charset="0"/>
              </a:rPr>
              <a:t>carry</a:t>
            </a:r>
            <a:r>
              <a:rPr lang="tr-TR" sz="1400" dirty="0">
                <a:latin typeface="Calibri" panose="020F0502020204030204" pitchFamily="34" charset="0"/>
              </a:rPr>
              <a:t> vs. «risk» of </a:t>
            </a:r>
            <a:r>
              <a:rPr lang="tr-TR" sz="1400" dirty="0" err="1">
                <a:latin typeface="Calibri" panose="020F0502020204030204" pitchFamily="34" charset="0"/>
              </a:rPr>
              <a:t>lacking</a:t>
            </a:r>
            <a:r>
              <a:rPr lang="tr-TR" sz="1400" dirty="0">
                <a:latin typeface="Calibri" panose="020F0502020204030204" pitchFamily="34" charset="0"/>
              </a:rPr>
              <a:t> </a:t>
            </a:r>
            <a:r>
              <a:rPr lang="tr-TR" sz="1400" dirty="0" err="1">
                <a:latin typeface="Calibri" panose="020F0502020204030204" pitchFamily="34" charset="0"/>
              </a:rPr>
              <a:t>required</a:t>
            </a:r>
            <a:r>
              <a:rPr lang="tr-TR" sz="1400" dirty="0">
                <a:latin typeface="Calibri" panose="020F0502020204030204" pitchFamily="34" charset="0"/>
              </a:rPr>
              <a:t> </a:t>
            </a:r>
            <a:r>
              <a:rPr lang="tr-TR" sz="1400" dirty="0" err="1">
                <a:latin typeface="Calibri" panose="020F0502020204030204" pitchFamily="34" charset="0"/>
              </a:rPr>
              <a:t>funds</a:t>
            </a:r>
            <a:endParaRPr lang="tr-TR" sz="1400" dirty="0">
              <a:latin typeface="Calibri" panose="020F0502020204030204" pitchFamily="34" charset="0"/>
            </a:endParaRPr>
          </a:p>
          <a:p>
            <a:pPr>
              <a:spcBef>
                <a:spcPct val="50000"/>
              </a:spcBef>
            </a:pPr>
            <a:endParaRPr lang="en-US" b="1" u="sng" dirty="0">
              <a:solidFill>
                <a:srgbClr val="080808"/>
              </a:solidFill>
              <a:latin typeface="Corbel" panose="020B0503020204020204" pitchFamily="34" charset="0"/>
            </a:endParaRPr>
          </a:p>
        </p:txBody>
      </p:sp>
      <p:sp>
        <p:nvSpPr>
          <p:cNvPr id="60426" name="Text Box 10"/>
          <p:cNvSpPr txBox="1">
            <a:spLocks noChangeArrowheads="1"/>
          </p:cNvSpPr>
          <p:nvPr/>
        </p:nvSpPr>
        <p:spPr bwMode="white">
          <a:xfrm>
            <a:off x="4987813" y="2203259"/>
            <a:ext cx="2038350" cy="161582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u="sng" dirty="0">
                <a:solidFill>
                  <a:srgbClr val="080808"/>
                </a:solidFill>
                <a:latin typeface="Corbel" panose="020B0503020204020204" pitchFamily="34" charset="0"/>
              </a:rPr>
              <a:t>Setting the target band width</a:t>
            </a:r>
            <a:endParaRPr lang="tr-TR" b="1" u="sng" dirty="0">
              <a:solidFill>
                <a:srgbClr val="080808"/>
              </a:solidFill>
              <a:latin typeface="Corbel" panose="020B0503020204020204" pitchFamily="34" charset="0"/>
            </a:endParaRPr>
          </a:p>
          <a:p>
            <a:pPr>
              <a:spcBef>
                <a:spcPct val="50000"/>
              </a:spcBef>
            </a:pPr>
            <a:r>
              <a:rPr lang="tr-TR" sz="1400" kern="0" dirty="0" err="1">
                <a:latin typeface="Calibri" panose="020F0502020204030204" pitchFamily="34" charset="0"/>
              </a:rPr>
              <a:t>Cost</a:t>
            </a:r>
            <a:r>
              <a:rPr lang="tr-TR" sz="1400" kern="0" dirty="0">
                <a:latin typeface="Calibri" panose="020F0502020204030204" pitchFamily="34" charset="0"/>
              </a:rPr>
              <a:t> of </a:t>
            </a:r>
            <a:r>
              <a:rPr lang="tr-TR" sz="1400" kern="0" dirty="0" err="1">
                <a:latin typeface="Calibri" panose="020F0502020204030204" pitchFamily="34" charset="0"/>
              </a:rPr>
              <a:t>keeping</a:t>
            </a:r>
            <a:r>
              <a:rPr lang="tr-TR" sz="1400" kern="0" dirty="0">
                <a:latin typeface="Calibri" panose="020F0502020204030204" pitchFamily="34" charset="0"/>
              </a:rPr>
              <a:t> </a:t>
            </a:r>
            <a:r>
              <a:rPr lang="tr-TR" sz="1400" kern="0" dirty="0" err="1">
                <a:latin typeface="Calibri" panose="020F0502020204030204" pitchFamily="34" charset="0"/>
              </a:rPr>
              <a:t>excess</a:t>
            </a:r>
            <a:r>
              <a:rPr lang="tr-TR" sz="1400" kern="0" dirty="0">
                <a:latin typeface="Calibri" panose="020F0502020204030204" pitchFamily="34" charset="0"/>
              </a:rPr>
              <a:t> </a:t>
            </a:r>
            <a:r>
              <a:rPr lang="tr-TR" sz="1400" kern="0" dirty="0" err="1">
                <a:latin typeface="Calibri" panose="020F0502020204030204" pitchFamily="34" charset="0"/>
              </a:rPr>
              <a:t>reserves</a:t>
            </a:r>
            <a:r>
              <a:rPr lang="tr-TR" sz="1400" kern="0" dirty="0">
                <a:latin typeface="Calibri" panose="020F0502020204030204" pitchFamily="34" charset="0"/>
              </a:rPr>
              <a:t> vs. </a:t>
            </a:r>
            <a:r>
              <a:rPr lang="tr-TR" sz="1400" kern="0" dirty="0" err="1">
                <a:latin typeface="Calibri" panose="020F0502020204030204" pitchFamily="34" charset="0"/>
              </a:rPr>
              <a:t>operational</a:t>
            </a:r>
            <a:r>
              <a:rPr lang="tr-TR" sz="1400" kern="0" dirty="0">
                <a:latin typeface="Calibri" panose="020F0502020204030204" pitchFamily="34" charset="0"/>
              </a:rPr>
              <a:t>  </a:t>
            </a:r>
            <a:r>
              <a:rPr lang="tr-TR" sz="1400" kern="0" dirty="0" err="1">
                <a:latin typeface="Calibri" panose="020F0502020204030204" pitchFamily="34" charset="0"/>
              </a:rPr>
              <a:t>manageability</a:t>
            </a:r>
            <a:r>
              <a:rPr lang="tr-TR" sz="1400" kern="0" dirty="0">
                <a:latin typeface="Calibri" panose="020F0502020204030204" pitchFamily="34" charset="0"/>
              </a:rPr>
              <a:t> </a:t>
            </a:r>
            <a:r>
              <a:rPr lang="tr-TR" sz="1400" kern="0" dirty="0" err="1">
                <a:latin typeface="Calibri" panose="020F0502020204030204" pitchFamily="34" charset="0"/>
              </a:rPr>
              <a:t>for</a:t>
            </a:r>
            <a:r>
              <a:rPr lang="tr-TR" sz="1400" kern="0" dirty="0">
                <a:latin typeface="Calibri" panose="020F0502020204030204" pitchFamily="34" charset="0"/>
              </a:rPr>
              <a:t> </a:t>
            </a:r>
            <a:r>
              <a:rPr lang="tr-TR" sz="1400" kern="0" dirty="0" err="1">
                <a:latin typeface="Calibri" panose="020F0502020204030204" pitchFamily="34" charset="0"/>
              </a:rPr>
              <a:t>the</a:t>
            </a:r>
            <a:r>
              <a:rPr lang="tr-TR" sz="1400" kern="0" dirty="0">
                <a:latin typeface="Calibri" panose="020F0502020204030204" pitchFamily="34" charset="0"/>
              </a:rPr>
              <a:t> </a:t>
            </a:r>
            <a:r>
              <a:rPr lang="tr-TR" sz="1400" kern="0" dirty="0" err="1">
                <a:latin typeface="Calibri" panose="020F0502020204030204" pitchFamily="34" charset="0"/>
              </a:rPr>
              <a:t>cash&amp;debt</a:t>
            </a:r>
            <a:r>
              <a:rPr lang="tr-TR" sz="1400" kern="0" dirty="0">
                <a:latin typeface="Calibri" panose="020F0502020204030204" pitchFamily="34" charset="0"/>
              </a:rPr>
              <a:t> </a:t>
            </a:r>
            <a:r>
              <a:rPr lang="tr-TR" sz="1400" kern="0" dirty="0" err="1">
                <a:latin typeface="Calibri" panose="020F0502020204030204" pitchFamily="34" charset="0"/>
              </a:rPr>
              <a:t>management</a:t>
            </a:r>
            <a:r>
              <a:rPr lang="en-US" sz="1400" b="1" u="sng" dirty="0">
                <a:solidFill>
                  <a:srgbClr val="080808"/>
                </a:solidFill>
                <a:latin typeface="Corbel" panose="020B0503020204020204" pitchFamily="34" charset="0"/>
              </a:rPr>
              <a:t> </a:t>
            </a:r>
          </a:p>
        </p:txBody>
      </p:sp>
      <p:sp>
        <p:nvSpPr>
          <p:cNvPr id="60427" name="Text Box 11"/>
          <p:cNvSpPr txBox="1">
            <a:spLocks noChangeArrowheads="1"/>
          </p:cNvSpPr>
          <p:nvPr/>
        </p:nvSpPr>
        <p:spPr bwMode="white">
          <a:xfrm>
            <a:off x="2224770" y="4756542"/>
            <a:ext cx="1792287" cy="204671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dirty="0">
                <a:solidFill>
                  <a:srgbClr val="080808"/>
                </a:solidFill>
                <a:latin typeface="Corbel" panose="020B0503020204020204" pitchFamily="34" charset="0"/>
              </a:rPr>
              <a:t>Investing the buffer</a:t>
            </a:r>
            <a:endParaRPr lang="tr-TR" b="1" u="sng" dirty="0">
              <a:solidFill>
                <a:srgbClr val="080808"/>
              </a:solidFill>
              <a:latin typeface="Corbel" panose="020B0503020204020204" pitchFamily="34" charset="0"/>
            </a:endParaRPr>
          </a:p>
          <a:p>
            <a:pPr marL="285750" indent="-285750">
              <a:buFontTx/>
              <a:buChar char="-"/>
            </a:pPr>
            <a:r>
              <a:rPr lang="tr-TR" sz="1400" kern="0" dirty="0">
                <a:latin typeface="Calibri" panose="020F0502020204030204" pitchFamily="34" charset="0"/>
              </a:rPr>
              <a:t>Central bank vs. </a:t>
            </a:r>
            <a:r>
              <a:rPr lang="tr-TR" sz="1400" kern="0" dirty="0" err="1">
                <a:latin typeface="Calibri" panose="020F0502020204030204" pitchFamily="34" charset="0"/>
              </a:rPr>
              <a:t>commercial</a:t>
            </a:r>
            <a:r>
              <a:rPr lang="tr-TR" sz="1400" kern="0" dirty="0">
                <a:latin typeface="Calibri" panose="020F0502020204030204" pitchFamily="34" charset="0"/>
              </a:rPr>
              <a:t> </a:t>
            </a:r>
            <a:r>
              <a:rPr lang="tr-TR" sz="1400" kern="0" dirty="0" err="1">
                <a:latin typeface="Calibri" panose="020F0502020204030204" pitchFamily="34" charset="0"/>
              </a:rPr>
              <a:t>banks</a:t>
            </a:r>
            <a:endParaRPr lang="tr-TR" sz="1400" kern="0" dirty="0">
              <a:latin typeface="Calibri" panose="020F0502020204030204" pitchFamily="34" charset="0"/>
            </a:endParaRPr>
          </a:p>
          <a:p>
            <a:pPr marL="285750" indent="-285750">
              <a:buFontTx/>
              <a:buChar char="-"/>
            </a:pPr>
            <a:endParaRPr lang="tr-TR" sz="1400" kern="0" dirty="0">
              <a:latin typeface="Calibri" panose="020F0502020204030204" pitchFamily="34" charset="0"/>
            </a:endParaRPr>
          </a:p>
          <a:p>
            <a:pPr marL="0" indent="0">
              <a:buFontTx/>
              <a:buNone/>
            </a:pPr>
            <a:r>
              <a:rPr lang="tr-TR" sz="1400" kern="0" dirty="0">
                <a:latin typeface="Calibri" panose="020F0502020204030204" pitchFamily="34" charset="0"/>
              </a:rPr>
              <a:t> - </a:t>
            </a:r>
            <a:r>
              <a:rPr lang="tr-TR" sz="1400" kern="0" dirty="0" err="1">
                <a:latin typeface="Calibri" panose="020F0502020204030204" pitchFamily="34" charset="0"/>
              </a:rPr>
              <a:t>Demand</a:t>
            </a:r>
            <a:r>
              <a:rPr lang="tr-TR" sz="1400" kern="0" dirty="0">
                <a:latin typeface="Calibri" panose="020F0502020204030204" pitchFamily="34" charset="0"/>
              </a:rPr>
              <a:t> </a:t>
            </a:r>
            <a:r>
              <a:rPr lang="tr-TR" sz="1400" kern="0" dirty="0" err="1">
                <a:latin typeface="Calibri" panose="020F0502020204030204" pitchFamily="34" charset="0"/>
              </a:rPr>
              <a:t>deposits</a:t>
            </a:r>
            <a:r>
              <a:rPr lang="tr-TR" sz="1400" kern="0" dirty="0">
                <a:latin typeface="Calibri" panose="020F0502020204030204" pitchFamily="34" charset="0"/>
              </a:rPr>
              <a:t> vs. </a:t>
            </a:r>
            <a:r>
              <a:rPr lang="tr-TR" sz="1400" kern="0" dirty="0" err="1">
                <a:latin typeface="Calibri" panose="020F0502020204030204" pitchFamily="34" charset="0"/>
              </a:rPr>
              <a:t>term</a:t>
            </a:r>
            <a:r>
              <a:rPr lang="tr-TR" sz="1400" kern="0" dirty="0">
                <a:latin typeface="Calibri" panose="020F0502020204030204" pitchFamily="34" charset="0"/>
              </a:rPr>
              <a:t> </a:t>
            </a:r>
            <a:r>
              <a:rPr lang="tr-TR" sz="1400" kern="0" dirty="0" err="1">
                <a:latin typeface="Calibri" panose="020F0502020204030204" pitchFamily="34" charset="0"/>
              </a:rPr>
              <a:t>deposits</a:t>
            </a:r>
            <a:endParaRPr lang="tr-TR" sz="1400" kern="0" dirty="0">
              <a:latin typeface="Calibri" panose="020F0502020204030204" pitchFamily="34" charset="0"/>
            </a:endParaRPr>
          </a:p>
          <a:p>
            <a:pPr>
              <a:spcBef>
                <a:spcPct val="50000"/>
              </a:spcBef>
            </a:pPr>
            <a:endParaRPr lang="en-US" sz="1400" b="1" u="sng" dirty="0">
              <a:solidFill>
                <a:srgbClr val="080808"/>
              </a:solidFill>
              <a:latin typeface="Corbel" panose="020B0503020204020204" pitchFamily="34" charset="0"/>
            </a:endParaRPr>
          </a:p>
        </p:txBody>
      </p:sp>
      <p:sp>
        <p:nvSpPr>
          <p:cNvPr id="60428" name="Text Box 12"/>
          <p:cNvSpPr txBox="1">
            <a:spLocks noChangeArrowheads="1"/>
          </p:cNvSpPr>
          <p:nvPr/>
        </p:nvSpPr>
        <p:spPr bwMode="white">
          <a:xfrm>
            <a:off x="5258011" y="4788874"/>
            <a:ext cx="2159472" cy="213904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tr-TR" b="1" u="sng" dirty="0" err="1">
                <a:solidFill>
                  <a:srgbClr val="080808"/>
                </a:solidFill>
                <a:latin typeface="Corbel" panose="020B0503020204020204" pitchFamily="34" charset="0"/>
              </a:rPr>
              <a:t>Disclosing</a:t>
            </a:r>
            <a:r>
              <a:rPr lang="en-US" b="1" u="sng" dirty="0">
                <a:solidFill>
                  <a:srgbClr val="080808"/>
                </a:solidFill>
                <a:latin typeface="Corbel" panose="020B0503020204020204" pitchFamily="34" charset="0"/>
              </a:rPr>
              <a:t> the buffer</a:t>
            </a:r>
            <a:endParaRPr lang="tr-TR" b="1" u="sng" dirty="0">
              <a:solidFill>
                <a:srgbClr val="080808"/>
              </a:solidFill>
              <a:latin typeface="Corbel" panose="020B0503020204020204" pitchFamily="34" charset="0"/>
            </a:endParaRPr>
          </a:p>
          <a:p>
            <a:pPr>
              <a:spcBef>
                <a:spcPts val="0"/>
              </a:spcBef>
            </a:pPr>
            <a:r>
              <a:rPr lang="tr-TR" sz="1400" kern="0" dirty="0" err="1">
                <a:latin typeface="Calibri" panose="020F0502020204030204" pitchFamily="34" charset="0"/>
              </a:rPr>
              <a:t>Transparency</a:t>
            </a:r>
            <a:r>
              <a:rPr lang="tr-TR" sz="1400" kern="0" dirty="0">
                <a:latin typeface="Calibri" panose="020F0502020204030204" pitchFamily="34" charset="0"/>
              </a:rPr>
              <a:t> </a:t>
            </a:r>
            <a:r>
              <a:rPr lang="tr-TR" sz="1400" kern="0" dirty="0" err="1">
                <a:latin typeface="Calibri" panose="020F0502020204030204" pitchFamily="34" charset="0"/>
              </a:rPr>
              <a:t>and</a:t>
            </a:r>
            <a:r>
              <a:rPr lang="tr-TR" sz="1400" kern="0" dirty="0">
                <a:latin typeface="Calibri" panose="020F0502020204030204" pitchFamily="34" charset="0"/>
              </a:rPr>
              <a:t> </a:t>
            </a:r>
            <a:r>
              <a:rPr lang="tr-TR" sz="1400" kern="0" dirty="0" err="1">
                <a:latin typeface="Calibri" panose="020F0502020204030204" pitchFamily="34" charset="0"/>
              </a:rPr>
              <a:t>guidance</a:t>
            </a:r>
            <a:r>
              <a:rPr lang="tr-TR" sz="1400" kern="0" dirty="0">
                <a:latin typeface="Calibri" panose="020F0502020204030204" pitchFamily="34" charset="0"/>
              </a:rPr>
              <a:t> </a:t>
            </a:r>
            <a:r>
              <a:rPr lang="tr-TR" sz="1400" kern="0" dirty="0" err="1">
                <a:latin typeface="Calibri" panose="020F0502020204030204" pitchFamily="34" charset="0"/>
              </a:rPr>
              <a:t>to</a:t>
            </a:r>
            <a:r>
              <a:rPr lang="tr-TR" sz="1400" kern="0" dirty="0">
                <a:latin typeface="Calibri" panose="020F0502020204030204" pitchFamily="34" charset="0"/>
              </a:rPr>
              <a:t> </a:t>
            </a:r>
            <a:r>
              <a:rPr lang="tr-TR" sz="1400" kern="0" dirty="0" err="1">
                <a:latin typeface="Calibri" panose="020F0502020204030204" pitchFamily="34" charset="0"/>
              </a:rPr>
              <a:t>the</a:t>
            </a:r>
            <a:r>
              <a:rPr lang="tr-TR" sz="1400" kern="0" dirty="0">
                <a:latin typeface="Calibri" panose="020F0502020204030204" pitchFamily="34" charset="0"/>
              </a:rPr>
              <a:t> market vs. </a:t>
            </a:r>
            <a:r>
              <a:rPr lang="tr-TR" sz="1400" kern="0" dirty="0" err="1">
                <a:latin typeface="Calibri" panose="020F0502020204030204" pitchFamily="34" charset="0"/>
              </a:rPr>
              <a:t>concern</a:t>
            </a:r>
            <a:r>
              <a:rPr lang="tr-TR" sz="1400" kern="0" dirty="0">
                <a:latin typeface="Calibri" panose="020F0502020204030204" pitchFamily="34" charset="0"/>
              </a:rPr>
              <a:t> </a:t>
            </a:r>
            <a:r>
              <a:rPr lang="tr-TR" sz="1400" kern="0" dirty="0" err="1">
                <a:latin typeface="Calibri" panose="020F0502020204030204" pitchFamily="34" charset="0"/>
              </a:rPr>
              <a:t>for</a:t>
            </a:r>
            <a:r>
              <a:rPr lang="tr-TR" sz="1400" kern="0" dirty="0">
                <a:latin typeface="Calibri" panose="020F0502020204030204" pitchFamily="34" charset="0"/>
              </a:rPr>
              <a:t> </a:t>
            </a:r>
            <a:r>
              <a:rPr lang="tr-TR" sz="1400" kern="0" dirty="0" err="1">
                <a:latin typeface="Calibri" panose="020F0502020204030204" pitchFamily="34" charset="0"/>
              </a:rPr>
              <a:t>showing</a:t>
            </a:r>
            <a:r>
              <a:rPr lang="tr-TR" sz="1400" kern="0" dirty="0">
                <a:latin typeface="Calibri" panose="020F0502020204030204" pitchFamily="34" charset="0"/>
              </a:rPr>
              <a:t> </a:t>
            </a:r>
            <a:r>
              <a:rPr lang="tr-TR" sz="1400" kern="0" dirty="0" err="1">
                <a:latin typeface="Calibri" panose="020F0502020204030204" pitchFamily="34" charset="0"/>
              </a:rPr>
              <a:t>Treasury’s</a:t>
            </a:r>
            <a:r>
              <a:rPr lang="tr-TR" sz="1400" kern="0" dirty="0">
                <a:latin typeface="Calibri" panose="020F0502020204030204" pitchFamily="34" charset="0"/>
              </a:rPr>
              <a:t> </a:t>
            </a:r>
            <a:r>
              <a:rPr lang="tr-TR" sz="1400" kern="0" dirty="0" err="1">
                <a:latin typeface="Calibri" panose="020F0502020204030204" pitchFamily="34" charset="0"/>
              </a:rPr>
              <a:t>hand</a:t>
            </a:r>
            <a:r>
              <a:rPr lang="tr-TR" sz="1400" kern="0" dirty="0">
                <a:latin typeface="Calibri" panose="020F0502020204030204" pitchFamily="34" charset="0"/>
              </a:rPr>
              <a:t> at </a:t>
            </a:r>
            <a:r>
              <a:rPr lang="tr-TR" sz="1400" kern="0" dirty="0" err="1">
                <a:latin typeface="Calibri" panose="020F0502020204030204" pitchFamily="34" charset="0"/>
              </a:rPr>
              <a:t>the</a:t>
            </a:r>
            <a:r>
              <a:rPr lang="tr-TR" sz="1400" kern="0" dirty="0">
                <a:latin typeface="Calibri" panose="020F0502020204030204" pitchFamily="34" charset="0"/>
              </a:rPr>
              <a:t> </a:t>
            </a:r>
            <a:r>
              <a:rPr lang="tr-TR" sz="1400" kern="0" dirty="0" err="1">
                <a:latin typeface="Calibri" panose="020F0502020204030204" pitchFamily="34" charset="0"/>
              </a:rPr>
              <a:t>auctions</a:t>
            </a:r>
            <a:endParaRPr lang="tr-TR" sz="1400" kern="0" dirty="0">
              <a:latin typeface="Calibri" panose="020F0502020204030204" pitchFamily="34" charset="0"/>
            </a:endParaRPr>
          </a:p>
          <a:p>
            <a:pPr>
              <a:spcBef>
                <a:spcPct val="50000"/>
              </a:spcBef>
            </a:pPr>
            <a:endParaRPr lang="en-US" b="1" u="sng" dirty="0">
              <a:solidFill>
                <a:srgbClr val="080808"/>
              </a:solidFill>
              <a:latin typeface="Corbel" panose="020B0503020204020204" pitchFamily="34" charset="0"/>
            </a:endParaRPr>
          </a:p>
        </p:txBody>
      </p:sp>
      <p:sp>
        <p:nvSpPr>
          <p:cNvPr id="60429" name="Rectangle 13"/>
          <p:cNvSpPr>
            <a:spLocks noChangeArrowheads="1"/>
          </p:cNvSpPr>
          <p:nvPr/>
        </p:nvSpPr>
        <p:spPr bwMode="gray">
          <a:xfrm>
            <a:off x="3824970" y="3675063"/>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pPr algn="l"/>
            <a:r>
              <a:rPr lang="tr-TR" b="1" dirty="0">
                <a:solidFill>
                  <a:srgbClr val="080808"/>
                </a:solidFill>
                <a:effectLst>
                  <a:outerShdw blurRad="38100" dist="38100" dir="2700000" algn="tl">
                    <a:srgbClr val="C0C0C0"/>
                  </a:outerShdw>
                </a:effectLst>
                <a:latin typeface="Corbel" panose="020B0503020204020204" pitchFamily="34" charset="0"/>
              </a:rPr>
              <a:t>PD</a:t>
            </a:r>
            <a:r>
              <a:rPr lang="en-US" b="1" dirty="0">
                <a:solidFill>
                  <a:srgbClr val="080808"/>
                </a:solidFill>
                <a:effectLst>
                  <a:outerShdw blurRad="38100" dist="38100" dir="2700000" algn="tl">
                    <a:srgbClr val="C0C0C0"/>
                  </a:outerShdw>
                </a:effectLst>
                <a:latin typeface="Corbel" panose="020B0503020204020204" pitchFamily="34" charset="0"/>
              </a:rPr>
              <a:t>1</a:t>
            </a:r>
          </a:p>
        </p:txBody>
      </p:sp>
      <p:sp>
        <p:nvSpPr>
          <p:cNvPr id="60430" name="Rectangle 14"/>
          <p:cNvSpPr>
            <a:spLocks noChangeArrowheads="1"/>
          </p:cNvSpPr>
          <p:nvPr/>
        </p:nvSpPr>
        <p:spPr bwMode="gray">
          <a:xfrm>
            <a:off x="5075920" y="3675063"/>
            <a:ext cx="596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pPr algn="l"/>
            <a:r>
              <a:rPr lang="tr-TR" b="1" dirty="0">
                <a:solidFill>
                  <a:srgbClr val="080808"/>
                </a:solidFill>
                <a:effectLst>
                  <a:outerShdw blurRad="38100" dist="38100" dir="2700000" algn="tl">
                    <a:srgbClr val="C0C0C0"/>
                  </a:outerShdw>
                </a:effectLst>
                <a:latin typeface="Corbel" panose="020B0503020204020204" pitchFamily="34" charset="0"/>
              </a:rPr>
              <a:t>PD</a:t>
            </a:r>
            <a:r>
              <a:rPr lang="en-US" b="1" dirty="0">
                <a:solidFill>
                  <a:srgbClr val="080808"/>
                </a:solidFill>
                <a:effectLst>
                  <a:outerShdw blurRad="38100" dist="38100" dir="2700000" algn="tl">
                    <a:srgbClr val="C0C0C0"/>
                  </a:outerShdw>
                </a:effectLst>
                <a:latin typeface="Corbel" panose="020B0503020204020204" pitchFamily="34" charset="0"/>
              </a:rPr>
              <a:t>2</a:t>
            </a:r>
          </a:p>
        </p:txBody>
      </p:sp>
      <p:sp>
        <p:nvSpPr>
          <p:cNvPr id="60431" name="Rectangle 15"/>
          <p:cNvSpPr>
            <a:spLocks noChangeArrowheads="1"/>
          </p:cNvSpPr>
          <p:nvPr/>
        </p:nvSpPr>
        <p:spPr bwMode="gray">
          <a:xfrm>
            <a:off x="3824970" y="4746625"/>
            <a:ext cx="603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pPr algn="l"/>
            <a:r>
              <a:rPr lang="tr-TR" b="1" dirty="0">
                <a:solidFill>
                  <a:srgbClr val="080808"/>
                </a:solidFill>
                <a:effectLst>
                  <a:outerShdw blurRad="38100" dist="38100" dir="2700000" algn="tl">
                    <a:srgbClr val="C0C0C0"/>
                  </a:outerShdw>
                </a:effectLst>
                <a:latin typeface="Corbel" panose="020B0503020204020204" pitchFamily="34" charset="0"/>
              </a:rPr>
              <a:t>PD</a:t>
            </a:r>
            <a:r>
              <a:rPr lang="en-US" b="1" dirty="0">
                <a:solidFill>
                  <a:srgbClr val="080808"/>
                </a:solidFill>
                <a:effectLst>
                  <a:outerShdw blurRad="38100" dist="38100" dir="2700000" algn="tl">
                    <a:srgbClr val="C0C0C0"/>
                  </a:outerShdw>
                </a:effectLst>
                <a:latin typeface="Corbel" panose="020B0503020204020204" pitchFamily="34" charset="0"/>
              </a:rPr>
              <a:t>4</a:t>
            </a:r>
          </a:p>
        </p:txBody>
      </p:sp>
      <p:sp>
        <p:nvSpPr>
          <p:cNvPr id="60432" name="Rectangle 16"/>
          <p:cNvSpPr>
            <a:spLocks noChangeArrowheads="1"/>
          </p:cNvSpPr>
          <p:nvPr/>
        </p:nvSpPr>
        <p:spPr bwMode="gray">
          <a:xfrm>
            <a:off x="5075920" y="4746625"/>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pPr algn="l"/>
            <a:r>
              <a:rPr lang="tr-TR" b="1" dirty="0">
                <a:solidFill>
                  <a:srgbClr val="080808"/>
                </a:solidFill>
                <a:effectLst>
                  <a:outerShdw blurRad="38100" dist="38100" dir="2700000" algn="tl">
                    <a:srgbClr val="C0C0C0"/>
                  </a:outerShdw>
                </a:effectLst>
                <a:latin typeface="Corbel" panose="020B0503020204020204" pitchFamily="34" charset="0"/>
              </a:rPr>
              <a:t>PD</a:t>
            </a:r>
            <a:r>
              <a:rPr lang="en-US" b="1" dirty="0">
                <a:solidFill>
                  <a:srgbClr val="080808"/>
                </a:solidFill>
                <a:effectLst>
                  <a:outerShdw blurRad="38100" dist="38100" dir="2700000" algn="tl">
                    <a:srgbClr val="C0C0C0"/>
                  </a:outerShdw>
                </a:effectLst>
                <a:latin typeface="Corbel" panose="020B0503020204020204" pitchFamily="34" charset="0"/>
              </a:rPr>
              <a:t>3</a:t>
            </a:r>
          </a:p>
        </p:txBody>
      </p:sp>
      <p:sp>
        <p:nvSpPr>
          <p:cNvPr id="17" name="Oval 35"/>
          <p:cNvSpPr>
            <a:spLocks noChangeArrowheads="1"/>
          </p:cNvSpPr>
          <p:nvPr/>
        </p:nvSpPr>
        <p:spPr bwMode="gray">
          <a:xfrm>
            <a:off x="228600" y="144780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2" name="Dikdörtgen 1"/>
          <p:cNvSpPr/>
          <p:nvPr/>
        </p:nvSpPr>
        <p:spPr>
          <a:xfrm>
            <a:off x="701117" y="1390800"/>
            <a:ext cx="7964232" cy="353943"/>
          </a:xfrm>
          <a:prstGeom prst="rect">
            <a:avLst/>
          </a:prstGeom>
        </p:spPr>
        <p:txBody>
          <a:bodyPr wrap="none">
            <a:spAutoFit/>
          </a:bodyPr>
          <a:lstStyle/>
          <a:p>
            <a:pPr marL="0" indent="0" algn="l">
              <a:buNone/>
            </a:pPr>
            <a:r>
              <a:rPr lang="tr-TR" sz="1700" b="1" dirty="0" err="1">
                <a:latin typeface="Calibri" panose="020F0502020204030204" pitchFamily="34" charset="0"/>
              </a:rPr>
              <a:t>Setting</a:t>
            </a:r>
            <a:r>
              <a:rPr lang="tr-TR" sz="1700" b="1" dirty="0">
                <a:latin typeface="Calibri" panose="020F0502020204030204" pitchFamily="34" charset="0"/>
              </a:rPr>
              <a:t> </a:t>
            </a:r>
            <a:r>
              <a:rPr lang="tr-TR" sz="1700" b="1" dirty="0" err="1">
                <a:latin typeface="Calibri" panose="020F0502020204030204" pitchFamily="34" charset="0"/>
              </a:rPr>
              <a:t>and</a:t>
            </a:r>
            <a:r>
              <a:rPr lang="tr-TR" sz="1700" b="1" dirty="0">
                <a:latin typeface="Calibri" panose="020F0502020204030204" pitchFamily="34" charset="0"/>
              </a:rPr>
              <a:t> </a:t>
            </a:r>
            <a:r>
              <a:rPr lang="tr-TR" sz="1700" b="1" dirty="0" err="1">
                <a:latin typeface="Calibri" panose="020F0502020204030204" pitchFamily="34" charset="0"/>
              </a:rPr>
              <a:t>managing</a:t>
            </a:r>
            <a:r>
              <a:rPr lang="tr-TR" sz="1700" b="1" dirty="0">
                <a:latin typeface="Calibri" panose="020F0502020204030204" pitchFamily="34" charset="0"/>
              </a:rPr>
              <a:t> </a:t>
            </a:r>
            <a:r>
              <a:rPr lang="tr-TR" sz="1700" b="1" dirty="0" err="1">
                <a:latin typeface="Calibri" panose="020F0502020204030204" pitchFamily="34" charset="0"/>
              </a:rPr>
              <a:t>the</a:t>
            </a:r>
            <a:r>
              <a:rPr lang="tr-TR" sz="1700" b="1" dirty="0">
                <a:latin typeface="Calibri" panose="020F0502020204030204" pitchFamily="34" charset="0"/>
              </a:rPr>
              <a:t> </a:t>
            </a:r>
            <a:r>
              <a:rPr lang="tr-TR" sz="1700" b="1" dirty="0" err="1">
                <a:latin typeface="Calibri" panose="020F0502020204030204" pitchFamily="34" charset="0"/>
              </a:rPr>
              <a:t>buffer</a:t>
            </a:r>
            <a:r>
              <a:rPr lang="tr-TR" sz="1700" b="1" dirty="0">
                <a:latin typeface="Calibri" panose="020F0502020204030204" pitchFamily="34" charset="0"/>
              </a:rPr>
              <a:t> </a:t>
            </a:r>
            <a:r>
              <a:rPr lang="tr-TR" sz="1700" b="1" dirty="0" err="1">
                <a:latin typeface="Calibri" panose="020F0502020204030204" pitchFamily="34" charset="0"/>
              </a:rPr>
              <a:t>policy</a:t>
            </a:r>
            <a:r>
              <a:rPr lang="tr-TR" sz="1700" b="1" dirty="0">
                <a:latin typeface="Calibri" panose="020F0502020204030204" pitchFamily="34" charset="0"/>
              </a:rPr>
              <a:t> </a:t>
            </a:r>
            <a:r>
              <a:rPr lang="tr-TR" sz="1700" b="1" dirty="0" err="1">
                <a:latin typeface="Calibri" panose="020F0502020204030204" pitchFamily="34" charset="0"/>
              </a:rPr>
              <a:t>requires</a:t>
            </a:r>
            <a:r>
              <a:rPr lang="tr-TR" sz="1700" b="1" dirty="0">
                <a:latin typeface="Calibri" panose="020F0502020204030204" pitchFamily="34" charset="0"/>
              </a:rPr>
              <a:t> </a:t>
            </a:r>
            <a:r>
              <a:rPr lang="tr-TR" sz="1700" b="1" dirty="0" err="1">
                <a:latin typeface="Calibri" panose="020F0502020204030204" pitchFamily="34" charset="0"/>
              </a:rPr>
              <a:t>several</a:t>
            </a:r>
            <a:r>
              <a:rPr lang="tr-TR" sz="1700" b="1" dirty="0">
                <a:latin typeface="Calibri" panose="020F0502020204030204" pitchFamily="34" charset="0"/>
              </a:rPr>
              <a:t> </a:t>
            </a:r>
            <a:r>
              <a:rPr lang="tr-TR" sz="1700" b="1" dirty="0" err="1">
                <a:latin typeface="Calibri" panose="020F0502020204030204" pitchFamily="34" charset="0"/>
              </a:rPr>
              <a:t>key</a:t>
            </a:r>
            <a:r>
              <a:rPr lang="tr-TR" sz="1700" b="1" dirty="0">
                <a:latin typeface="Calibri" panose="020F0502020204030204" pitchFamily="34" charset="0"/>
              </a:rPr>
              <a:t> </a:t>
            </a:r>
            <a:r>
              <a:rPr lang="tr-TR" sz="1700" b="1" dirty="0" err="1">
                <a:latin typeface="Calibri" panose="020F0502020204030204" pitchFamily="34" charset="0"/>
              </a:rPr>
              <a:t>high-level</a:t>
            </a:r>
            <a:r>
              <a:rPr lang="tr-TR" sz="1700" b="1" dirty="0">
                <a:latin typeface="Calibri" panose="020F0502020204030204" pitchFamily="34" charset="0"/>
              </a:rPr>
              <a:t> </a:t>
            </a:r>
            <a:r>
              <a:rPr lang="tr-TR" sz="1700" b="1" dirty="0" err="1">
                <a:latin typeface="Calibri" panose="020F0502020204030204" pitchFamily="34" charset="0"/>
              </a:rPr>
              <a:t>policy</a:t>
            </a:r>
            <a:r>
              <a:rPr lang="tr-TR" sz="1700" b="1" dirty="0">
                <a:latin typeface="Calibri" panose="020F0502020204030204" pitchFamily="34" charset="0"/>
              </a:rPr>
              <a:t> </a:t>
            </a:r>
            <a:r>
              <a:rPr lang="tr-TR" sz="1700" b="1" dirty="0" err="1">
                <a:latin typeface="Calibri" panose="020F0502020204030204" pitchFamily="34" charset="0"/>
              </a:rPr>
              <a:t>decisions</a:t>
            </a:r>
            <a:r>
              <a:rPr lang="tr-TR" sz="1700" b="1" dirty="0">
                <a:latin typeface="Calibri" panose="020F0502020204030204" pitchFamily="34" charset="0"/>
              </a:rPr>
              <a:t>. </a:t>
            </a:r>
          </a:p>
        </p:txBody>
      </p:sp>
      <p:sp>
        <p:nvSpPr>
          <p:cNvPr id="20" name="AutoShape 16"/>
          <p:cNvSpPr>
            <a:spLocks noChangeArrowheads="1"/>
          </p:cNvSpPr>
          <p:nvPr/>
        </p:nvSpPr>
        <p:spPr bwMode="blackGray">
          <a:xfrm rot="10800000" flipH="1" flipV="1">
            <a:off x="1380175" y="3127690"/>
            <a:ext cx="80352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 name="Text Box 9"/>
          <p:cNvSpPr txBox="1">
            <a:spLocks noChangeArrowheads="1"/>
          </p:cNvSpPr>
          <p:nvPr/>
        </p:nvSpPr>
        <p:spPr bwMode="gray">
          <a:xfrm>
            <a:off x="7271242" y="2082344"/>
            <a:ext cx="187275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b="1" u="sng" dirty="0" err="1">
                <a:latin typeface="Calibri" panose="020F0502020204030204" pitchFamily="34" charset="0"/>
              </a:rPr>
              <a:t>Key</a:t>
            </a:r>
            <a:r>
              <a:rPr lang="tr-TR" sz="1400" b="1" u="sng" dirty="0">
                <a:latin typeface="Calibri" panose="020F0502020204030204" pitchFamily="34" charset="0"/>
              </a:rPr>
              <a:t> </a:t>
            </a:r>
            <a:r>
              <a:rPr lang="tr-TR" sz="1400" b="1" u="sng" dirty="0" err="1">
                <a:latin typeface="Calibri" panose="020F0502020204030204" pitchFamily="34" charset="0"/>
              </a:rPr>
              <a:t>Determinants</a:t>
            </a:r>
            <a:endParaRPr lang="tr-TR" sz="1400" b="1" u="sng" dirty="0">
              <a:latin typeface="Calibri" panose="020F0502020204030204" pitchFamily="34" charset="0"/>
            </a:endParaRPr>
          </a:p>
          <a:p>
            <a:r>
              <a:rPr lang="tr-TR" sz="1400" b="1" u="sng" dirty="0">
                <a:latin typeface="Calibri" panose="020F0502020204030204" pitchFamily="34" charset="0"/>
              </a:rPr>
              <a:t> </a:t>
            </a:r>
          </a:p>
          <a:p>
            <a:pPr marL="285750" indent="-285750">
              <a:buFont typeface="Arial" panose="020B0604020202020204" pitchFamily="34" charset="0"/>
              <a:buChar char="•"/>
            </a:pPr>
            <a:r>
              <a:rPr lang="tr-TR" sz="1400" kern="0" dirty="0" err="1">
                <a:latin typeface="Calibri" panose="020F0502020204030204" pitchFamily="34" charset="0"/>
              </a:rPr>
              <a:t>Variability</a:t>
            </a:r>
            <a:r>
              <a:rPr lang="tr-TR" sz="1400" kern="0" dirty="0">
                <a:latin typeface="Calibri" panose="020F0502020204030204" pitchFamily="34" charset="0"/>
              </a:rPr>
              <a:t> of </a:t>
            </a:r>
            <a:r>
              <a:rPr lang="tr-TR" sz="1400" kern="0" dirty="0" err="1">
                <a:latin typeface="Calibri" panose="020F0502020204030204" pitchFamily="34" charset="0"/>
              </a:rPr>
              <a:t>the</a:t>
            </a:r>
            <a:r>
              <a:rPr lang="tr-TR" sz="1400" kern="0" dirty="0">
                <a:latin typeface="Calibri" panose="020F0502020204030204" pitchFamily="34" charset="0"/>
              </a:rPr>
              <a:t>  </a:t>
            </a:r>
            <a:r>
              <a:rPr lang="tr-TR" sz="1400" kern="0" dirty="0" err="1">
                <a:latin typeface="Calibri" panose="020F0502020204030204" pitchFamily="34" charset="0"/>
              </a:rPr>
              <a:t>active</a:t>
            </a:r>
            <a:r>
              <a:rPr lang="tr-TR" sz="1400" kern="0" dirty="0">
                <a:latin typeface="Calibri" panose="020F0502020204030204" pitchFamily="34" charset="0"/>
              </a:rPr>
              <a:t> </a:t>
            </a:r>
            <a:r>
              <a:rPr lang="tr-TR" sz="1400" kern="0" dirty="0" err="1">
                <a:latin typeface="Calibri" panose="020F0502020204030204" pitchFamily="34" charset="0"/>
              </a:rPr>
              <a:t>cash</a:t>
            </a:r>
            <a:r>
              <a:rPr lang="tr-TR" sz="1400" kern="0" dirty="0">
                <a:latin typeface="Calibri" panose="020F0502020204030204" pitchFamily="34" charset="0"/>
              </a:rPr>
              <a:t> </a:t>
            </a:r>
            <a:r>
              <a:rPr lang="tr-TR" sz="1400" kern="0" dirty="0" err="1">
                <a:latin typeface="Calibri" panose="020F0502020204030204" pitchFamily="34" charset="0"/>
              </a:rPr>
              <a:t>management</a:t>
            </a:r>
            <a:r>
              <a:rPr lang="tr-TR" sz="1400" kern="0" dirty="0">
                <a:latin typeface="Calibri" panose="020F0502020204030204" pitchFamily="34" charset="0"/>
              </a:rPr>
              <a:t> </a:t>
            </a:r>
            <a:r>
              <a:rPr lang="tr-TR" sz="1400" kern="0" dirty="0" err="1">
                <a:latin typeface="Calibri" panose="020F0502020204030204" pitchFamily="34" charset="0"/>
              </a:rPr>
              <a:t>instruments</a:t>
            </a:r>
            <a:endParaRPr lang="tr-TR" sz="1400" kern="0" dirty="0">
              <a:latin typeface="Calibri" panose="020F0502020204030204" pitchFamily="34" charset="0"/>
            </a:endParaRPr>
          </a:p>
          <a:p>
            <a:pPr marL="285750" indent="-285750">
              <a:buFont typeface="Arial" panose="020B0604020202020204" pitchFamily="34" charset="0"/>
              <a:buChar char="•"/>
            </a:pPr>
            <a:r>
              <a:rPr lang="tr-TR" sz="1400" kern="0" dirty="0" err="1">
                <a:latin typeface="Calibri" panose="020F0502020204030204" pitchFamily="34" charset="0"/>
              </a:rPr>
              <a:t>Capacity</a:t>
            </a:r>
            <a:r>
              <a:rPr lang="tr-TR" sz="1400" kern="0" dirty="0">
                <a:latin typeface="Calibri" panose="020F0502020204030204" pitchFamily="34" charset="0"/>
              </a:rPr>
              <a:t> </a:t>
            </a:r>
            <a:r>
              <a:rPr lang="tr-TR" sz="1400" kern="0" dirty="0" err="1">
                <a:latin typeface="Calibri" panose="020F0502020204030204" pitchFamily="34" charset="0"/>
              </a:rPr>
              <a:t>to</a:t>
            </a:r>
            <a:r>
              <a:rPr lang="tr-TR" sz="1400" kern="0" dirty="0">
                <a:latin typeface="Calibri" panose="020F0502020204030204" pitchFamily="34" charset="0"/>
              </a:rPr>
              <a:t> </a:t>
            </a:r>
            <a:r>
              <a:rPr lang="tr-TR" sz="1400" kern="0" dirty="0" err="1">
                <a:latin typeface="Calibri" panose="020F0502020204030204" pitchFamily="34" charset="0"/>
              </a:rPr>
              <a:t>perform</a:t>
            </a:r>
            <a:r>
              <a:rPr lang="tr-TR" sz="1400" kern="0" dirty="0">
                <a:latin typeface="Calibri" panose="020F0502020204030204" pitchFamily="34" charset="0"/>
              </a:rPr>
              <a:t> </a:t>
            </a:r>
            <a:r>
              <a:rPr lang="tr-TR" sz="1400" kern="0" dirty="0" err="1">
                <a:latin typeface="Calibri" panose="020F0502020204030204" pitchFamily="34" charset="0"/>
              </a:rPr>
              <a:t>active</a:t>
            </a:r>
            <a:r>
              <a:rPr lang="tr-TR" sz="1400" kern="0" dirty="0">
                <a:latin typeface="Calibri" panose="020F0502020204030204" pitchFamily="34" charset="0"/>
              </a:rPr>
              <a:t> </a:t>
            </a:r>
            <a:r>
              <a:rPr lang="tr-TR" sz="1400" kern="0" dirty="0" err="1">
                <a:latin typeface="Calibri" panose="020F0502020204030204" pitchFamily="34" charset="0"/>
              </a:rPr>
              <a:t>cash</a:t>
            </a:r>
            <a:r>
              <a:rPr lang="tr-TR" sz="1400" kern="0" dirty="0">
                <a:latin typeface="Calibri" panose="020F0502020204030204" pitchFamily="34" charset="0"/>
              </a:rPr>
              <a:t> </a:t>
            </a:r>
            <a:r>
              <a:rPr lang="tr-TR" sz="1400" kern="0" dirty="0" err="1">
                <a:latin typeface="Calibri" panose="020F0502020204030204" pitchFamily="34" charset="0"/>
              </a:rPr>
              <a:t>management</a:t>
            </a:r>
            <a:r>
              <a:rPr lang="tr-TR" sz="1400" kern="0" dirty="0">
                <a:latin typeface="Calibri" panose="020F0502020204030204" pitchFamily="34" charset="0"/>
              </a:rPr>
              <a:t> </a:t>
            </a:r>
            <a:r>
              <a:rPr lang="tr-TR" sz="1400" kern="0" dirty="0" err="1">
                <a:latin typeface="Calibri" panose="020F0502020204030204" pitchFamily="34" charset="0"/>
              </a:rPr>
              <a:t>operations</a:t>
            </a:r>
            <a:endParaRPr lang="tr-TR" sz="1400" kern="0" dirty="0">
              <a:latin typeface="Calibri" panose="020F0502020204030204" pitchFamily="34" charset="0"/>
            </a:endParaRPr>
          </a:p>
          <a:p>
            <a:endParaRPr lang="tr-TR" sz="1400" dirty="0">
              <a:latin typeface="Calibri" panose="020F0502020204030204" pitchFamily="34" charset="0"/>
            </a:endParaRPr>
          </a:p>
        </p:txBody>
      </p:sp>
      <p:sp>
        <p:nvSpPr>
          <p:cNvPr id="22" name="AutoShape 16"/>
          <p:cNvSpPr>
            <a:spLocks noChangeArrowheads="1"/>
          </p:cNvSpPr>
          <p:nvPr/>
        </p:nvSpPr>
        <p:spPr bwMode="blackGray">
          <a:xfrm flipH="1" flipV="1">
            <a:off x="7175623" y="2747209"/>
            <a:ext cx="80352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 name="Text Box 9"/>
          <p:cNvSpPr txBox="1">
            <a:spLocks noChangeArrowheads="1"/>
          </p:cNvSpPr>
          <p:nvPr/>
        </p:nvSpPr>
        <p:spPr bwMode="gray">
          <a:xfrm>
            <a:off x="28582" y="4763419"/>
            <a:ext cx="21745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b="1" u="sng" dirty="0" err="1">
                <a:latin typeface="Calibri" panose="020F0502020204030204" pitchFamily="34" charset="0"/>
              </a:rPr>
              <a:t>Key</a:t>
            </a:r>
            <a:r>
              <a:rPr lang="tr-TR" sz="1400" b="1" u="sng" dirty="0">
                <a:latin typeface="Calibri" panose="020F0502020204030204" pitchFamily="34" charset="0"/>
              </a:rPr>
              <a:t> </a:t>
            </a:r>
            <a:r>
              <a:rPr lang="tr-TR" sz="1400" b="1" u="sng" dirty="0" err="1">
                <a:latin typeface="Calibri" panose="020F0502020204030204" pitchFamily="34" charset="0"/>
              </a:rPr>
              <a:t>Determinants</a:t>
            </a:r>
            <a:endParaRPr lang="tr-TR" sz="1400" b="1" u="sng" dirty="0">
              <a:latin typeface="Calibri" panose="020F0502020204030204" pitchFamily="34" charset="0"/>
            </a:endParaRPr>
          </a:p>
          <a:p>
            <a:r>
              <a:rPr lang="tr-TR" sz="1400" b="1" u="sng" dirty="0">
                <a:latin typeface="Calibri" panose="020F0502020204030204" pitchFamily="34" charset="0"/>
              </a:rPr>
              <a:t> </a:t>
            </a:r>
          </a:p>
          <a:p>
            <a:pPr marL="285750" indent="-285750">
              <a:buFont typeface="Arial" panose="020B0604020202020204" pitchFamily="34" charset="0"/>
              <a:buChar char="•"/>
            </a:pPr>
            <a:r>
              <a:rPr lang="tr-TR" sz="1400" kern="0" dirty="0" err="1">
                <a:latin typeface="Calibri" panose="020F0502020204030204" pitchFamily="34" charset="0"/>
              </a:rPr>
              <a:t>Credit</a:t>
            </a:r>
            <a:r>
              <a:rPr lang="tr-TR" sz="1400" kern="0" dirty="0">
                <a:latin typeface="Calibri" panose="020F0502020204030204" pitchFamily="34" charset="0"/>
              </a:rPr>
              <a:t> risk</a:t>
            </a:r>
          </a:p>
          <a:p>
            <a:pPr marL="285750" indent="-285750">
              <a:buFont typeface="Arial" panose="020B0604020202020204" pitchFamily="34" charset="0"/>
              <a:buChar char="•"/>
            </a:pPr>
            <a:r>
              <a:rPr lang="tr-TR" sz="1400" kern="0" dirty="0" err="1">
                <a:latin typeface="Calibri" panose="020F0502020204030204" pitchFamily="34" charset="0"/>
              </a:rPr>
              <a:t>Loss</a:t>
            </a:r>
            <a:r>
              <a:rPr lang="tr-TR" sz="1400" kern="0" dirty="0">
                <a:latin typeface="Calibri" panose="020F0502020204030204" pitchFamily="34" charset="0"/>
              </a:rPr>
              <a:t> of </a:t>
            </a:r>
            <a:r>
              <a:rPr lang="tr-TR" sz="1400" kern="0" dirty="0" err="1">
                <a:latin typeface="Calibri" panose="020F0502020204030204" pitchFamily="34" charset="0"/>
              </a:rPr>
              <a:t>interest</a:t>
            </a:r>
            <a:r>
              <a:rPr lang="tr-TR" sz="1400" kern="0" dirty="0">
                <a:latin typeface="Calibri" panose="020F0502020204030204" pitchFamily="34" charset="0"/>
              </a:rPr>
              <a:t> </a:t>
            </a:r>
            <a:r>
              <a:rPr lang="tr-TR" sz="1400" kern="0" dirty="0" err="1">
                <a:latin typeface="Calibri" panose="020F0502020204030204" pitchFamily="34" charset="0"/>
              </a:rPr>
              <a:t>income</a:t>
            </a:r>
            <a:r>
              <a:rPr lang="tr-TR" sz="1400" kern="0" dirty="0">
                <a:latin typeface="Calibri" panose="020F0502020204030204" pitchFamily="34" charset="0"/>
              </a:rPr>
              <a:t> </a:t>
            </a:r>
            <a:r>
              <a:rPr lang="tr-TR" sz="1400" kern="0" dirty="0" err="1">
                <a:latin typeface="Calibri" panose="020F0502020204030204" pitchFamily="34" charset="0"/>
              </a:rPr>
              <a:t>when</a:t>
            </a:r>
            <a:r>
              <a:rPr lang="tr-TR" sz="1400" kern="0" dirty="0">
                <a:latin typeface="Calibri" panose="020F0502020204030204" pitchFamily="34" charset="0"/>
              </a:rPr>
              <a:t> a </a:t>
            </a:r>
            <a:r>
              <a:rPr lang="tr-TR" sz="1400" kern="0" dirty="0" err="1">
                <a:latin typeface="Calibri" panose="020F0502020204030204" pitchFamily="34" charset="0"/>
              </a:rPr>
              <a:t>contingency</a:t>
            </a:r>
            <a:r>
              <a:rPr lang="tr-TR" sz="1400" kern="0" dirty="0">
                <a:latin typeface="Calibri" panose="020F0502020204030204" pitchFamily="34" charset="0"/>
              </a:rPr>
              <a:t> </a:t>
            </a:r>
            <a:r>
              <a:rPr lang="tr-TR" sz="1400" kern="0" dirty="0" err="1">
                <a:latin typeface="Calibri" panose="020F0502020204030204" pitchFamily="34" charset="0"/>
              </a:rPr>
              <a:t>emerges</a:t>
            </a:r>
            <a:endParaRPr lang="tr-TR" sz="1400" kern="0" dirty="0">
              <a:latin typeface="Calibri" panose="020F0502020204030204" pitchFamily="34" charset="0"/>
            </a:endParaRPr>
          </a:p>
          <a:p>
            <a:endParaRPr lang="tr-TR" sz="1400" dirty="0">
              <a:latin typeface="Calibri" panose="020F0502020204030204" pitchFamily="34" charset="0"/>
            </a:endParaRPr>
          </a:p>
        </p:txBody>
      </p:sp>
      <p:sp>
        <p:nvSpPr>
          <p:cNvPr id="24" name="AutoShape 16"/>
          <p:cNvSpPr>
            <a:spLocks noChangeArrowheads="1"/>
          </p:cNvSpPr>
          <p:nvPr/>
        </p:nvSpPr>
        <p:spPr bwMode="blackGray">
          <a:xfrm rot="10800000" flipH="1" flipV="1">
            <a:off x="1390360" y="4832594"/>
            <a:ext cx="80352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2164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8475" y="137572"/>
            <a:ext cx="7391400" cy="1143000"/>
          </a:xfrm>
        </p:spPr>
        <p:txBody>
          <a:bodyPr/>
          <a:lstStyle/>
          <a:p>
            <a:r>
              <a:rPr lang="tr-TR" altLang="tr-TR" dirty="0" err="1">
                <a:latin typeface="Calibri" panose="020F0502020204030204" pitchFamily="34" charset="0"/>
              </a:rPr>
              <a:t>Revising</a:t>
            </a:r>
            <a:r>
              <a:rPr lang="tr-TR" altLang="tr-TR" dirty="0">
                <a:latin typeface="Calibri" panose="020F0502020204030204" pitchFamily="34" charset="0"/>
              </a:rPr>
              <a:t> </a:t>
            </a:r>
            <a:r>
              <a:rPr lang="tr-TR" altLang="tr-TR" dirty="0" err="1">
                <a:latin typeface="Calibri" panose="020F0502020204030204" pitchFamily="34" charset="0"/>
              </a:rPr>
              <a:t>the</a:t>
            </a:r>
            <a:r>
              <a:rPr lang="tr-TR" altLang="tr-TR" dirty="0">
                <a:latin typeface="Calibri" panose="020F0502020204030204" pitchFamily="34" charset="0"/>
              </a:rPr>
              <a:t> Cash </a:t>
            </a:r>
            <a:r>
              <a:rPr lang="tr-TR" altLang="tr-TR" dirty="0" err="1">
                <a:latin typeface="Calibri" panose="020F0502020204030204" pitchFamily="34" charset="0"/>
              </a:rPr>
              <a:t>Buffer</a:t>
            </a:r>
            <a:r>
              <a:rPr lang="tr-TR" altLang="tr-TR" dirty="0">
                <a:latin typeface="Calibri" panose="020F0502020204030204" pitchFamily="34" charset="0"/>
              </a:rPr>
              <a:t> </a:t>
            </a:r>
            <a:r>
              <a:rPr lang="tr-TR" altLang="tr-TR" dirty="0" err="1">
                <a:latin typeface="Calibri" panose="020F0502020204030204" pitchFamily="34" charset="0"/>
              </a:rPr>
              <a:t>Policy</a:t>
            </a:r>
            <a:endParaRPr lang="en-US" altLang="tr-TR" dirty="0">
              <a:latin typeface="Calibri" panose="020F0502020204030204" pitchFamily="34" charset="0"/>
            </a:endParaRPr>
          </a:p>
        </p:txBody>
      </p:sp>
      <p:sp>
        <p:nvSpPr>
          <p:cNvPr id="58372" name="AutoShape 4"/>
          <p:cNvSpPr>
            <a:spLocks noChangeArrowheads="1"/>
          </p:cNvSpPr>
          <p:nvPr/>
        </p:nvSpPr>
        <p:spPr bwMode="gray">
          <a:xfrm>
            <a:off x="5137445" y="2066925"/>
            <a:ext cx="2703513" cy="2611438"/>
          </a:xfrm>
          <a:prstGeom prst="roundRect">
            <a:avLst>
              <a:gd name="adj" fmla="val 7912"/>
            </a:avLst>
          </a:prstGeom>
          <a:noFill/>
          <a:ln>
            <a:noFill/>
          </a:ln>
          <a:effectLst/>
          <a:extLst>
            <a:ext uri="{909E8E84-426E-40DD-AFC4-6F175D3DCCD1}">
              <a14:hiddenFill xmlns:a14="http://schemas.microsoft.com/office/drawing/2010/main">
                <a:gradFill rotWithShape="1">
                  <a:gsLst>
                    <a:gs pos="0">
                      <a:schemeClr val="accent1">
                        <a:gamma/>
                        <a:tint val="38039"/>
                        <a:invGamma/>
                      </a:schemeClr>
                    </a:gs>
                    <a:gs pos="100000">
                      <a:schemeClr val="accent1">
                        <a:alpha val="50000"/>
                      </a:schemeClr>
                    </a:gs>
                  </a:gsLst>
                  <a:lin ang="5400000" scaled="1"/>
                </a:gra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58377" name="Group 9"/>
          <p:cNvGrpSpPr>
            <a:grpSpLocks/>
          </p:cNvGrpSpPr>
          <p:nvPr/>
        </p:nvGrpSpPr>
        <p:grpSpPr bwMode="auto">
          <a:xfrm>
            <a:off x="5344329" y="1317505"/>
            <a:ext cx="2857500" cy="466725"/>
            <a:chOff x="3623" y="1413"/>
            <a:chExt cx="1321" cy="294"/>
          </a:xfrm>
        </p:grpSpPr>
        <p:sp>
          <p:nvSpPr>
            <p:cNvPr id="58378"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tr-TR"/>
            </a:p>
          </p:txBody>
        </p:sp>
        <p:sp>
          <p:nvSpPr>
            <p:cNvPr id="58379"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0"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8381" name="AutoShape 13"/>
          <p:cNvSpPr>
            <a:spLocks noChangeArrowheads="1"/>
          </p:cNvSpPr>
          <p:nvPr/>
        </p:nvSpPr>
        <p:spPr bwMode="gray">
          <a:xfrm>
            <a:off x="734712" y="2008786"/>
            <a:ext cx="2849562" cy="4163414"/>
          </a:xfrm>
          <a:prstGeom prst="roundRect">
            <a:avLst>
              <a:gd name="adj" fmla="val 8014"/>
            </a:avLst>
          </a:prstGeom>
          <a:solidFill>
            <a:srgbClr val="F8F8F8"/>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3" name="Text Box 18"/>
          <p:cNvSpPr txBox="1">
            <a:spLocks noChangeArrowheads="1"/>
          </p:cNvSpPr>
          <p:nvPr/>
        </p:nvSpPr>
        <p:spPr bwMode="white">
          <a:xfrm>
            <a:off x="5515313" y="1363916"/>
            <a:ext cx="2325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i="0" dirty="0" err="1">
                <a:solidFill>
                  <a:srgbClr val="F8F8F8"/>
                </a:solidFill>
                <a:cs typeface="Arial" charset="0"/>
              </a:rPr>
              <a:t>Revision</a:t>
            </a:r>
            <a:r>
              <a:rPr lang="tr-TR" altLang="tr-TR" sz="1400" b="1" i="0" dirty="0">
                <a:solidFill>
                  <a:srgbClr val="F8F8F8"/>
                </a:solidFill>
                <a:cs typeface="Arial" charset="0"/>
              </a:rPr>
              <a:t> in </a:t>
            </a:r>
            <a:r>
              <a:rPr lang="tr-TR" altLang="tr-TR" sz="1400" b="1" i="0" dirty="0" err="1">
                <a:solidFill>
                  <a:srgbClr val="F8F8F8"/>
                </a:solidFill>
                <a:cs typeface="Arial" charset="0"/>
              </a:rPr>
              <a:t>the</a:t>
            </a:r>
            <a:r>
              <a:rPr lang="tr-TR" altLang="tr-TR" sz="1400" b="1" i="0" dirty="0">
                <a:solidFill>
                  <a:srgbClr val="F8F8F8"/>
                </a:solidFill>
                <a:cs typeface="Arial" charset="0"/>
              </a:rPr>
              <a:t> CB </a:t>
            </a:r>
            <a:r>
              <a:rPr lang="tr-TR" altLang="tr-TR" sz="1400" b="1" i="0" dirty="0" err="1">
                <a:solidFill>
                  <a:srgbClr val="F8F8F8"/>
                </a:solidFill>
                <a:cs typeface="Arial" charset="0"/>
              </a:rPr>
              <a:t>Policy</a:t>
            </a:r>
            <a:endParaRPr lang="en-US" altLang="tr-TR" sz="1400" b="1" i="0" dirty="0">
              <a:solidFill>
                <a:srgbClr val="F8F8F8"/>
              </a:solidFill>
              <a:cs typeface="Arial" charset="0"/>
            </a:endParaRPr>
          </a:p>
        </p:txBody>
      </p:sp>
      <p:grpSp>
        <p:nvGrpSpPr>
          <p:cNvPr id="3" name="Group 2"/>
          <p:cNvGrpSpPr/>
          <p:nvPr/>
        </p:nvGrpSpPr>
        <p:grpSpPr>
          <a:xfrm>
            <a:off x="775354" y="2713258"/>
            <a:ext cx="2723814" cy="1107066"/>
            <a:chOff x="815019" y="2228850"/>
            <a:chExt cx="2723814" cy="1107066"/>
          </a:xfrm>
        </p:grpSpPr>
        <p:sp>
          <p:nvSpPr>
            <p:cNvPr id="58396" name="AutoShape 28"/>
            <p:cNvSpPr>
              <a:spLocks noChangeArrowheads="1"/>
            </p:cNvSpPr>
            <p:nvPr/>
          </p:nvSpPr>
          <p:spPr bwMode="gray">
            <a:xfrm>
              <a:off x="840083" y="2228850"/>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97" name="AutoShape 29"/>
            <p:cNvSpPr>
              <a:spLocks noChangeArrowheads="1"/>
            </p:cNvSpPr>
            <p:nvPr/>
          </p:nvSpPr>
          <p:spPr bwMode="gray">
            <a:xfrm>
              <a:off x="815019" y="2907291"/>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8398" name="AutoShape 30"/>
          <p:cNvSpPr>
            <a:spLocks noChangeArrowheads="1"/>
          </p:cNvSpPr>
          <p:nvPr/>
        </p:nvSpPr>
        <p:spPr bwMode="gray">
          <a:xfrm>
            <a:off x="853060" y="1999550"/>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400" name="Rectangle 32"/>
          <p:cNvSpPr>
            <a:spLocks noChangeArrowheads="1"/>
          </p:cNvSpPr>
          <p:nvPr/>
        </p:nvSpPr>
        <p:spPr bwMode="gray">
          <a:xfrm>
            <a:off x="899292" y="3422534"/>
            <a:ext cx="2811988"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pPr>
            <a:r>
              <a:rPr lang="tr-TR" altLang="tr-TR" sz="1200" b="1" dirty="0">
                <a:cs typeface="Arial" charset="0"/>
              </a:rPr>
              <a:t>3) </a:t>
            </a:r>
            <a:r>
              <a:rPr lang="en-US" altLang="tr-TR" sz="1200" b="1" dirty="0">
                <a:cs typeface="Arial" charset="0"/>
              </a:rPr>
              <a:t>variability of alternative financing</a:t>
            </a:r>
            <a:endParaRPr lang="tr-TR" altLang="tr-TR" sz="1200" b="1" dirty="0">
              <a:cs typeface="Arial" charset="0"/>
            </a:endParaRPr>
          </a:p>
          <a:p>
            <a:pPr marL="0" lvl="2" algn="l">
              <a:lnSpc>
                <a:spcPct val="90000"/>
              </a:lnSpc>
            </a:pPr>
            <a:r>
              <a:rPr lang="en-US" altLang="tr-TR" sz="1200" b="1" dirty="0">
                <a:cs typeface="Arial" charset="0"/>
              </a:rPr>
              <a:t> sources/facilities </a:t>
            </a:r>
            <a:r>
              <a:rPr lang="tr-TR" altLang="tr-TR" sz="1200" b="1" dirty="0">
                <a:cs typeface="Arial" charset="0"/>
              </a:rPr>
              <a:t> </a:t>
            </a:r>
            <a:endParaRPr lang="en-US" altLang="tr-TR" sz="1200" b="1" i="0" dirty="0">
              <a:cs typeface="Arial" charset="0"/>
            </a:endParaRPr>
          </a:p>
        </p:txBody>
      </p:sp>
      <p:sp>
        <p:nvSpPr>
          <p:cNvPr id="44" name="Rectangle 32"/>
          <p:cNvSpPr>
            <a:spLocks noChangeArrowheads="1"/>
          </p:cNvSpPr>
          <p:nvPr/>
        </p:nvSpPr>
        <p:spPr bwMode="gray">
          <a:xfrm>
            <a:off x="920365" y="2046836"/>
            <a:ext cx="2303836"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pPr>
            <a:r>
              <a:rPr lang="tr-TR" altLang="tr-TR" sz="1200" b="1" dirty="0">
                <a:cs typeface="Arial" charset="0"/>
              </a:rPr>
              <a:t>1) </a:t>
            </a:r>
            <a:r>
              <a:rPr lang="tr-TR" altLang="tr-TR" sz="1200" b="1" dirty="0"/>
              <a:t>Level of </a:t>
            </a:r>
            <a:r>
              <a:rPr lang="tr-TR" altLang="tr-TR" sz="1200" b="1" dirty="0" err="1"/>
              <a:t>forecasting</a:t>
            </a:r>
            <a:r>
              <a:rPr lang="tr-TR" altLang="tr-TR" sz="1200" b="1" dirty="0"/>
              <a:t> </a:t>
            </a:r>
            <a:r>
              <a:rPr lang="tr-TR" altLang="tr-TR" sz="1200" b="1" dirty="0" err="1"/>
              <a:t>errors</a:t>
            </a:r>
            <a:endParaRPr lang="en-GB" altLang="tr-TR" sz="1200" b="1" dirty="0"/>
          </a:p>
          <a:p>
            <a:pPr>
              <a:lnSpc>
                <a:spcPct val="90000"/>
              </a:lnSpc>
              <a:buFont typeface="Wingdings" pitchFamily="2" charset="2"/>
              <a:buChar char="§"/>
            </a:pPr>
            <a:endParaRPr lang="en-US" altLang="tr-TR" sz="1200" b="1" i="0" dirty="0">
              <a:cs typeface="Arial" charset="0"/>
            </a:endParaRPr>
          </a:p>
        </p:txBody>
      </p:sp>
      <p:sp>
        <p:nvSpPr>
          <p:cNvPr id="39" name="AutoShape 16"/>
          <p:cNvSpPr>
            <a:spLocks noChangeArrowheads="1"/>
          </p:cNvSpPr>
          <p:nvPr/>
        </p:nvSpPr>
        <p:spPr bwMode="blackGray">
          <a:xfrm rot="16200000" flipH="1" flipV="1">
            <a:off x="3678456" y="1715968"/>
            <a:ext cx="80352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 name="AutoShape 34"/>
          <p:cNvSpPr>
            <a:spLocks noChangeArrowheads="1"/>
          </p:cNvSpPr>
          <p:nvPr/>
        </p:nvSpPr>
        <p:spPr bwMode="blackGray">
          <a:xfrm rot="5400000" flipV="1">
            <a:off x="4485472" y="1718621"/>
            <a:ext cx="764421"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1" name="AutoShape 13"/>
          <p:cNvSpPr>
            <a:spLocks noChangeArrowheads="1"/>
          </p:cNvSpPr>
          <p:nvPr/>
        </p:nvSpPr>
        <p:spPr bwMode="gray">
          <a:xfrm>
            <a:off x="5352267" y="1983581"/>
            <a:ext cx="2849562" cy="4188619"/>
          </a:xfrm>
          <a:prstGeom prst="roundRect">
            <a:avLst>
              <a:gd name="adj" fmla="val 8014"/>
            </a:avLst>
          </a:prstGeom>
          <a:solidFill>
            <a:srgbClr val="F8F8F8"/>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2" name="Group 5"/>
          <p:cNvGrpSpPr>
            <a:grpSpLocks/>
          </p:cNvGrpSpPr>
          <p:nvPr/>
        </p:nvGrpSpPr>
        <p:grpSpPr bwMode="auto">
          <a:xfrm>
            <a:off x="800418" y="1258759"/>
            <a:ext cx="2857500" cy="466725"/>
            <a:chOff x="752" y="1413"/>
            <a:chExt cx="1321" cy="294"/>
          </a:xfrm>
        </p:grpSpPr>
        <p:sp>
          <p:nvSpPr>
            <p:cNvPr id="43"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a:noFill/>
            </a:ln>
            <a:effectLst>
              <a:outerShdw dist="53882" dir="2700000" algn="ctr" rotWithShape="0">
                <a:srgbClr val="292929">
                  <a:alpha val="50000"/>
                </a:srgbClr>
              </a:outerShdw>
            </a:effectLst>
            <a:extLst>
              <a:ext uri="{91240B29-F687-4F45-9708-019B960494DF}">
                <a14:hiddenLine xmlns:a14="http://schemas.microsoft.com/office/drawing/2010/main" w="12700">
                  <a:solidFill>
                    <a:srgbClr val="659A1E"/>
                  </a:solidFill>
                  <a:round/>
                  <a:headEnd/>
                  <a:tailEnd/>
                </a14:hiddenLine>
              </a:ext>
            </a:extLst>
          </p:spPr>
          <p:txBody>
            <a:bodyPr wrap="none" anchor="ctr"/>
            <a:lstStyle/>
            <a:p>
              <a:endParaRPr lang="tr-TR"/>
            </a:p>
          </p:txBody>
        </p:sp>
        <p:sp>
          <p:nvSpPr>
            <p:cNvPr id="45"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6"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8" name="Text Box 18"/>
          <p:cNvSpPr txBox="1">
            <a:spLocks noChangeArrowheads="1"/>
          </p:cNvSpPr>
          <p:nvPr/>
        </p:nvSpPr>
        <p:spPr bwMode="white">
          <a:xfrm>
            <a:off x="1146608" y="1307340"/>
            <a:ext cx="223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i="0" dirty="0" err="1">
                <a:solidFill>
                  <a:srgbClr val="F8F8F8"/>
                </a:solidFill>
                <a:cs typeface="Arial" charset="0"/>
              </a:rPr>
              <a:t>Input</a:t>
            </a:r>
            <a:r>
              <a:rPr lang="tr-TR" altLang="tr-TR" sz="1400" b="1" i="0" dirty="0">
                <a:solidFill>
                  <a:srgbClr val="F8F8F8"/>
                </a:solidFill>
                <a:cs typeface="Arial" charset="0"/>
              </a:rPr>
              <a:t> </a:t>
            </a:r>
            <a:r>
              <a:rPr lang="tr-TR" altLang="tr-TR" sz="1400" b="1" i="0" dirty="0" err="1">
                <a:solidFill>
                  <a:srgbClr val="F8F8F8"/>
                </a:solidFill>
                <a:cs typeface="Arial" charset="0"/>
              </a:rPr>
              <a:t>Parameter</a:t>
            </a:r>
            <a:endParaRPr lang="en-US" altLang="tr-TR" sz="1400" b="1" i="0" dirty="0">
              <a:solidFill>
                <a:srgbClr val="F8F8F8"/>
              </a:solidFill>
              <a:cs typeface="Arial" charset="0"/>
            </a:endParaRPr>
          </a:p>
        </p:txBody>
      </p:sp>
      <p:sp>
        <p:nvSpPr>
          <p:cNvPr id="47" name="AutoShape 30"/>
          <p:cNvSpPr>
            <a:spLocks noChangeArrowheads="1"/>
          </p:cNvSpPr>
          <p:nvPr/>
        </p:nvSpPr>
        <p:spPr bwMode="gray">
          <a:xfrm>
            <a:off x="5425883" y="2047000"/>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endParaRPr lang="tr-TR" sz="1200" dirty="0"/>
          </a:p>
        </p:txBody>
      </p:sp>
      <p:sp>
        <p:nvSpPr>
          <p:cNvPr id="48" name="Rectangle 32"/>
          <p:cNvSpPr>
            <a:spLocks noChangeArrowheads="1"/>
          </p:cNvSpPr>
          <p:nvPr/>
        </p:nvSpPr>
        <p:spPr bwMode="gray">
          <a:xfrm>
            <a:off x="5551738" y="2113670"/>
            <a:ext cx="2382383"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pPr>
            <a:r>
              <a:rPr lang="tr-TR" altLang="tr-TR" sz="1200" b="1" dirty="0">
                <a:cs typeface="Arial" charset="0"/>
              </a:rPr>
              <a:t>1) </a:t>
            </a:r>
            <a:r>
              <a:rPr lang="tr-TR" altLang="tr-TR" sz="1200" b="1" dirty="0"/>
              <a:t>Level of </a:t>
            </a:r>
            <a:r>
              <a:rPr lang="tr-TR" altLang="tr-TR" sz="1200" b="1" dirty="0" err="1"/>
              <a:t>transactions</a:t>
            </a:r>
            <a:r>
              <a:rPr lang="tr-TR" altLang="tr-TR" sz="1200" b="1" dirty="0"/>
              <a:t> </a:t>
            </a:r>
            <a:r>
              <a:rPr lang="tr-TR" altLang="tr-TR" sz="1200" b="1" dirty="0" err="1"/>
              <a:t>buffer</a:t>
            </a:r>
            <a:endParaRPr lang="en-GB" altLang="tr-TR" sz="1200" b="1" dirty="0"/>
          </a:p>
          <a:p>
            <a:pPr>
              <a:lnSpc>
                <a:spcPct val="90000"/>
              </a:lnSpc>
              <a:buFont typeface="Wingdings" pitchFamily="2" charset="2"/>
              <a:buChar char="§"/>
            </a:pPr>
            <a:endParaRPr lang="en-US" altLang="tr-TR" sz="1200" b="1" i="0" dirty="0">
              <a:cs typeface="Arial" charset="0"/>
            </a:endParaRPr>
          </a:p>
        </p:txBody>
      </p:sp>
      <p:sp>
        <p:nvSpPr>
          <p:cNvPr id="50" name="Rectangle 32"/>
          <p:cNvSpPr>
            <a:spLocks noChangeArrowheads="1"/>
          </p:cNvSpPr>
          <p:nvPr/>
        </p:nvSpPr>
        <p:spPr bwMode="gray">
          <a:xfrm>
            <a:off x="916216" y="2768802"/>
            <a:ext cx="2724789"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2" algn="l">
              <a:lnSpc>
                <a:spcPct val="90000"/>
              </a:lnSpc>
            </a:pPr>
            <a:r>
              <a:rPr lang="tr-TR" altLang="tr-TR" sz="1200" b="1" dirty="0">
                <a:cs typeface="Arial" charset="0"/>
              </a:rPr>
              <a:t>2) </a:t>
            </a:r>
            <a:r>
              <a:rPr lang="en-US" altLang="tr-TR" sz="1200" b="1" dirty="0"/>
              <a:t>frequency of the use of short-term financing instruments </a:t>
            </a:r>
            <a:endParaRPr lang="en-US" altLang="tr-TR" sz="1200" b="1" i="0" dirty="0">
              <a:cs typeface="Arial" charset="0"/>
            </a:endParaRPr>
          </a:p>
        </p:txBody>
      </p:sp>
      <p:sp>
        <p:nvSpPr>
          <p:cNvPr id="51" name="AutoShape 16"/>
          <p:cNvSpPr>
            <a:spLocks noChangeArrowheads="1"/>
          </p:cNvSpPr>
          <p:nvPr/>
        </p:nvSpPr>
        <p:spPr bwMode="blackGray">
          <a:xfrm rot="5400000" flipH="1" flipV="1">
            <a:off x="3739195" y="2596358"/>
            <a:ext cx="641077"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 name="AutoShape 34"/>
          <p:cNvSpPr>
            <a:spLocks noChangeArrowheads="1"/>
          </p:cNvSpPr>
          <p:nvPr/>
        </p:nvSpPr>
        <p:spPr bwMode="blackGray">
          <a:xfrm rot="5400000" flipV="1">
            <a:off x="4501459" y="2423178"/>
            <a:ext cx="765699"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 name="AutoShape 30"/>
          <p:cNvSpPr>
            <a:spLocks noChangeArrowheads="1"/>
          </p:cNvSpPr>
          <p:nvPr/>
        </p:nvSpPr>
        <p:spPr bwMode="gray">
          <a:xfrm>
            <a:off x="5457759" y="2694901"/>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pPr marL="0" lvl="2" algn="l">
              <a:lnSpc>
                <a:spcPct val="90000"/>
              </a:lnSpc>
            </a:pPr>
            <a:r>
              <a:rPr lang="tr-TR" altLang="tr-TR" sz="1200" b="1" dirty="0">
                <a:cs typeface="Arial" charset="0"/>
              </a:rPr>
              <a:t>2) </a:t>
            </a:r>
            <a:r>
              <a:rPr lang="tr-TR" altLang="tr-TR" sz="1200" b="1" dirty="0"/>
              <a:t>Level of </a:t>
            </a:r>
            <a:r>
              <a:rPr lang="tr-TR" altLang="tr-TR" sz="1200" b="1" dirty="0" err="1"/>
              <a:t>transactions</a:t>
            </a:r>
            <a:r>
              <a:rPr lang="tr-TR" altLang="tr-TR" sz="1200" b="1" dirty="0"/>
              <a:t> </a:t>
            </a:r>
            <a:r>
              <a:rPr lang="tr-TR" altLang="tr-TR" sz="1200" b="1" dirty="0" err="1"/>
              <a:t>buffer</a:t>
            </a:r>
            <a:endParaRPr lang="en-GB" altLang="tr-TR" sz="1200" b="1" dirty="0"/>
          </a:p>
        </p:txBody>
      </p:sp>
      <p:sp>
        <p:nvSpPr>
          <p:cNvPr id="54" name="AutoShape 16"/>
          <p:cNvSpPr>
            <a:spLocks noChangeArrowheads="1"/>
          </p:cNvSpPr>
          <p:nvPr/>
        </p:nvSpPr>
        <p:spPr bwMode="blackGray">
          <a:xfrm rot="5400000" flipH="1" flipV="1">
            <a:off x="3717173" y="3314760"/>
            <a:ext cx="601773"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5" name="AutoShape 34"/>
          <p:cNvSpPr>
            <a:spLocks noChangeArrowheads="1"/>
          </p:cNvSpPr>
          <p:nvPr/>
        </p:nvSpPr>
        <p:spPr bwMode="blackGray">
          <a:xfrm rot="5400000" flipV="1">
            <a:off x="4625164" y="3145826"/>
            <a:ext cx="622185"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 name="AutoShape 30"/>
          <p:cNvSpPr>
            <a:spLocks noChangeArrowheads="1"/>
          </p:cNvSpPr>
          <p:nvPr/>
        </p:nvSpPr>
        <p:spPr bwMode="gray">
          <a:xfrm>
            <a:off x="5476564" y="3341689"/>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pPr marL="0" lvl="2" algn="l">
              <a:lnSpc>
                <a:spcPct val="90000"/>
              </a:lnSpc>
            </a:pPr>
            <a:r>
              <a:rPr lang="tr-TR" altLang="tr-TR" sz="1200" b="1" dirty="0">
                <a:cs typeface="Arial" charset="0"/>
              </a:rPr>
              <a:t>3) </a:t>
            </a:r>
            <a:r>
              <a:rPr lang="tr-TR" altLang="tr-TR" sz="1200" b="1" dirty="0"/>
              <a:t>Level of </a:t>
            </a:r>
            <a:r>
              <a:rPr lang="tr-TR" altLang="tr-TR" sz="1200" b="1" dirty="0" err="1"/>
              <a:t>safety</a:t>
            </a:r>
            <a:r>
              <a:rPr lang="tr-TR" altLang="tr-TR" sz="1200" b="1" dirty="0"/>
              <a:t> </a:t>
            </a:r>
            <a:r>
              <a:rPr lang="tr-TR" altLang="tr-TR" sz="1200" b="1" dirty="0" err="1"/>
              <a:t>buffer</a:t>
            </a:r>
            <a:endParaRPr lang="en-GB" altLang="tr-TR" sz="1200" b="1" dirty="0"/>
          </a:p>
        </p:txBody>
      </p:sp>
      <p:sp>
        <p:nvSpPr>
          <p:cNvPr id="57" name="AutoShape 30"/>
          <p:cNvSpPr>
            <a:spLocks noChangeArrowheads="1"/>
          </p:cNvSpPr>
          <p:nvPr/>
        </p:nvSpPr>
        <p:spPr bwMode="gray">
          <a:xfrm>
            <a:off x="734712" y="4152275"/>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 name="AutoShape 30"/>
          <p:cNvSpPr>
            <a:spLocks noChangeArrowheads="1"/>
          </p:cNvSpPr>
          <p:nvPr/>
        </p:nvSpPr>
        <p:spPr bwMode="gray">
          <a:xfrm>
            <a:off x="745278" y="4842557"/>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 name="AutoShape 30"/>
          <p:cNvSpPr>
            <a:spLocks noChangeArrowheads="1"/>
          </p:cNvSpPr>
          <p:nvPr/>
        </p:nvSpPr>
        <p:spPr bwMode="gray">
          <a:xfrm>
            <a:off x="757792" y="5507328"/>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 name="AutoShape 16"/>
          <p:cNvSpPr>
            <a:spLocks noChangeArrowheads="1"/>
          </p:cNvSpPr>
          <p:nvPr/>
        </p:nvSpPr>
        <p:spPr bwMode="blackGray">
          <a:xfrm rot="16200000" flipH="1" flipV="1">
            <a:off x="3700649" y="3941107"/>
            <a:ext cx="650919"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 name="AutoShape 16"/>
          <p:cNvSpPr>
            <a:spLocks noChangeArrowheads="1"/>
          </p:cNvSpPr>
          <p:nvPr/>
        </p:nvSpPr>
        <p:spPr bwMode="blackGray">
          <a:xfrm rot="5400000" flipH="1" flipV="1">
            <a:off x="3687967" y="4765618"/>
            <a:ext cx="601773"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 name="AutoShape 16"/>
          <p:cNvSpPr>
            <a:spLocks noChangeArrowheads="1"/>
          </p:cNvSpPr>
          <p:nvPr/>
        </p:nvSpPr>
        <p:spPr bwMode="blackGray">
          <a:xfrm rot="5400000" flipH="1" flipV="1">
            <a:off x="3717174" y="5528837"/>
            <a:ext cx="601773"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3" name="AutoShape 34"/>
          <p:cNvSpPr>
            <a:spLocks noChangeArrowheads="1"/>
          </p:cNvSpPr>
          <p:nvPr/>
        </p:nvSpPr>
        <p:spPr bwMode="blackGray">
          <a:xfrm rot="5400000" flipV="1">
            <a:off x="4627323" y="3958504"/>
            <a:ext cx="622185"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 name="AutoShape 34"/>
          <p:cNvSpPr>
            <a:spLocks noChangeArrowheads="1"/>
          </p:cNvSpPr>
          <p:nvPr/>
        </p:nvSpPr>
        <p:spPr bwMode="blackGray">
          <a:xfrm rot="5400000" flipV="1">
            <a:off x="4604358" y="4634585"/>
            <a:ext cx="622185"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5" name="AutoShape 34"/>
          <p:cNvSpPr>
            <a:spLocks noChangeArrowheads="1"/>
          </p:cNvSpPr>
          <p:nvPr/>
        </p:nvSpPr>
        <p:spPr bwMode="blackGray">
          <a:xfrm rot="5400000" flipV="1">
            <a:off x="4619797" y="5346844"/>
            <a:ext cx="622185" cy="749591"/>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6" name="Rectangle 32"/>
          <p:cNvSpPr>
            <a:spLocks noChangeArrowheads="1"/>
          </p:cNvSpPr>
          <p:nvPr/>
        </p:nvSpPr>
        <p:spPr bwMode="gray">
          <a:xfrm>
            <a:off x="894710" y="4215645"/>
            <a:ext cx="1834156" cy="2585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pPr>
            <a:r>
              <a:rPr lang="tr-TR" altLang="tr-TR" sz="1200" b="1" dirty="0">
                <a:cs typeface="Arial" charset="0"/>
              </a:rPr>
              <a:t>4) </a:t>
            </a:r>
            <a:r>
              <a:rPr lang="tr-TR" altLang="tr-TR" sz="1200" b="1" dirty="0" err="1">
                <a:cs typeface="Arial" charset="0"/>
              </a:rPr>
              <a:t>level</a:t>
            </a:r>
            <a:r>
              <a:rPr lang="tr-TR" altLang="tr-TR" sz="1200" b="1" dirty="0">
                <a:cs typeface="Arial" charset="0"/>
              </a:rPr>
              <a:t> of </a:t>
            </a:r>
            <a:r>
              <a:rPr lang="tr-TR" altLang="tr-TR" sz="1200" b="1" dirty="0" err="1">
                <a:cs typeface="Arial" charset="0"/>
              </a:rPr>
              <a:t>debt</a:t>
            </a:r>
            <a:r>
              <a:rPr lang="tr-TR" altLang="tr-TR" sz="1200" b="1" dirty="0">
                <a:cs typeface="Arial" charset="0"/>
              </a:rPr>
              <a:t> service</a:t>
            </a:r>
            <a:endParaRPr lang="en-US" altLang="tr-TR" sz="1200" b="1" i="0" dirty="0">
              <a:cs typeface="Arial" charset="0"/>
            </a:endParaRPr>
          </a:p>
        </p:txBody>
      </p:sp>
      <p:sp>
        <p:nvSpPr>
          <p:cNvPr id="67" name="AutoShape 30"/>
          <p:cNvSpPr>
            <a:spLocks noChangeArrowheads="1"/>
          </p:cNvSpPr>
          <p:nvPr/>
        </p:nvSpPr>
        <p:spPr bwMode="gray">
          <a:xfrm>
            <a:off x="5472897" y="4088607"/>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pPr marL="0" lvl="2" algn="l">
              <a:lnSpc>
                <a:spcPct val="90000"/>
              </a:lnSpc>
            </a:pPr>
            <a:r>
              <a:rPr lang="tr-TR" altLang="tr-TR" sz="1200" b="1" dirty="0">
                <a:cs typeface="Arial" charset="0"/>
              </a:rPr>
              <a:t>4) </a:t>
            </a:r>
            <a:r>
              <a:rPr lang="tr-TR" altLang="tr-TR" sz="1200" b="1" dirty="0"/>
              <a:t>Level of </a:t>
            </a:r>
            <a:r>
              <a:rPr lang="tr-TR" altLang="tr-TR" sz="1200" b="1" dirty="0" err="1"/>
              <a:t>safety</a:t>
            </a:r>
            <a:r>
              <a:rPr lang="tr-TR" altLang="tr-TR" sz="1200" b="1" dirty="0"/>
              <a:t> </a:t>
            </a:r>
            <a:r>
              <a:rPr lang="tr-TR" altLang="tr-TR" sz="1200" b="1" dirty="0" err="1"/>
              <a:t>buffer</a:t>
            </a:r>
            <a:endParaRPr lang="en-GB" altLang="tr-TR" sz="1200" b="1" dirty="0"/>
          </a:p>
        </p:txBody>
      </p:sp>
      <p:sp>
        <p:nvSpPr>
          <p:cNvPr id="68" name="Rectangle 32"/>
          <p:cNvSpPr>
            <a:spLocks noChangeArrowheads="1"/>
          </p:cNvSpPr>
          <p:nvPr/>
        </p:nvSpPr>
        <p:spPr bwMode="gray">
          <a:xfrm>
            <a:off x="846417" y="4885864"/>
            <a:ext cx="2377784"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2" algn="l">
              <a:lnSpc>
                <a:spcPct val="90000"/>
              </a:lnSpc>
            </a:pPr>
            <a:r>
              <a:rPr lang="tr-TR" altLang="tr-TR" sz="1200" b="1" dirty="0">
                <a:cs typeface="Arial" charset="0"/>
              </a:rPr>
              <a:t>5) </a:t>
            </a:r>
            <a:r>
              <a:rPr lang="tr-TR" altLang="tr-TR" sz="1200" b="1" dirty="0" err="1">
                <a:cs typeface="Arial" charset="0"/>
              </a:rPr>
              <a:t>level</a:t>
            </a:r>
            <a:r>
              <a:rPr lang="tr-TR" altLang="tr-TR" sz="1200" b="1" dirty="0">
                <a:cs typeface="Arial" charset="0"/>
              </a:rPr>
              <a:t> of </a:t>
            </a:r>
            <a:r>
              <a:rPr lang="tr-TR" sz="1200" b="1" dirty="0" err="1"/>
              <a:t>financial</a:t>
            </a:r>
            <a:r>
              <a:rPr lang="tr-TR" sz="1200" b="1" dirty="0"/>
              <a:t> market </a:t>
            </a:r>
          </a:p>
          <a:p>
            <a:pPr marL="0" lvl="2" algn="l">
              <a:lnSpc>
                <a:spcPct val="90000"/>
              </a:lnSpc>
            </a:pPr>
            <a:r>
              <a:rPr lang="tr-TR" sz="1200" b="1" dirty="0" err="1"/>
              <a:t>development</a:t>
            </a:r>
            <a:r>
              <a:rPr lang="tr-TR" sz="1200" b="1" dirty="0"/>
              <a:t> </a:t>
            </a:r>
            <a:endParaRPr lang="en-US" altLang="tr-TR" sz="1200" b="1" i="0" dirty="0">
              <a:cs typeface="Arial" charset="0"/>
            </a:endParaRPr>
          </a:p>
        </p:txBody>
      </p:sp>
      <p:sp>
        <p:nvSpPr>
          <p:cNvPr id="69" name="AutoShape 30"/>
          <p:cNvSpPr>
            <a:spLocks noChangeArrowheads="1"/>
          </p:cNvSpPr>
          <p:nvPr/>
        </p:nvSpPr>
        <p:spPr bwMode="gray">
          <a:xfrm>
            <a:off x="5460175" y="4812844"/>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pPr marL="0" lvl="2" algn="l">
              <a:lnSpc>
                <a:spcPct val="90000"/>
              </a:lnSpc>
            </a:pPr>
            <a:r>
              <a:rPr lang="tr-TR" altLang="tr-TR" sz="1200" b="1" dirty="0">
                <a:cs typeface="Arial" charset="0"/>
              </a:rPr>
              <a:t>5) </a:t>
            </a:r>
            <a:r>
              <a:rPr lang="tr-TR" altLang="tr-TR" sz="1200" b="1" dirty="0"/>
              <a:t>Level of </a:t>
            </a:r>
            <a:r>
              <a:rPr lang="tr-TR" altLang="tr-TR" sz="1200" b="1" dirty="0" err="1"/>
              <a:t>cash</a:t>
            </a:r>
            <a:r>
              <a:rPr lang="tr-TR" altLang="tr-TR" sz="1200" b="1" dirty="0"/>
              <a:t> </a:t>
            </a:r>
            <a:r>
              <a:rPr lang="tr-TR" altLang="tr-TR" sz="1200" b="1" dirty="0" err="1"/>
              <a:t>buffer</a:t>
            </a:r>
            <a:r>
              <a:rPr lang="tr-TR" altLang="tr-TR" sz="1200" b="1" dirty="0"/>
              <a:t> </a:t>
            </a:r>
            <a:r>
              <a:rPr lang="tr-TR" altLang="tr-TR" sz="1200" b="1" dirty="0" err="1"/>
              <a:t>and</a:t>
            </a:r>
            <a:r>
              <a:rPr lang="tr-TR" altLang="tr-TR" sz="1200" b="1" dirty="0"/>
              <a:t> </a:t>
            </a:r>
            <a:r>
              <a:rPr lang="tr-TR" altLang="tr-TR" sz="1200" b="1" dirty="0" err="1"/>
              <a:t>width</a:t>
            </a:r>
            <a:r>
              <a:rPr lang="tr-TR" altLang="tr-TR" sz="1200" b="1" dirty="0"/>
              <a:t> </a:t>
            </a:r>
          </a:p>
          <a:p>
            <a:pPr marL="0" lvl="2" algn="l">
              <a:lnSpc>
                <a:spcPct val="90000"/>
              </a:lnSpc>
            </a:pPr>
            <a:r>
              <a:rPr lang="tr-TR" altLang="tr-TR" sz="1200" b="1" dirty="0"/>
              <a:t>of </a:t>
            </a:r>
            <a:r>
              <a:rPr lang="tr-TR" altLang="tr-TR" sz="1200" b="1" dirty="0" err="1"/>
              <a:t>the</a:t>
            </a:r>
            <a:r>
              <a:rPr lang="tr-TR" altLang="tr-TR" sz="1200" b="1" dirty="0"/>
              <a:t> </a:t>
            </a:r>
            <a:r>
              <a:rPr lang="tr-TR" altLang="tr-TR" sz="1200" b="1" dirty="0" err="1"/>
              <a:t>target</a:t>
            </a:r>
            <a:r>
              <a:rPr lang="tr-TR" altLang="tr-TR" sz="1200" b="1" dirty="0"/>
              <a:t> </a:t>
            </a:r>
            <a:r>
              <a:rPr lang="tr-TR" altLang="tr-TR" sz="1200" b="1" dirty="0" err="1"/>
              <a:t>band</a:t>
            </a:r>
            <a:endParaRPr lang="en-GB" altLang="tr-TR" sz="1200" b="1" dirty="0"/>
          </a:p>
        </p:txBody>
      </p:sp>
      <p:sp>
        <p:nvSpPr>
          <p:cNvPr id="70" name="Rectangle 32"/>
          <p:cNvSpPr>
            <a:spLocks noChangeArrowheads="1"/>
          </p:cNvSpPr>
          <p:nvPr/>
        </p:nvSpPr>
        <p:spPr bwMode="gray">
          <a:xfrm>
            <a:off x="841270" y="5513079"/>
            <a:ext cx="2725061"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2" algn="l">
              <a:lnSpc>
                <a:spcPct val="90000"/>
              </a:lnSpc>
            </a:pPr>
            <a:r>
              <a:rPr lang="tr-TR" altLang="tr-TR" sz="1200" b="1" dirty="0">
                <a:cs typeface="Arial" charset="0"/>
              </a:rPr>
              <a:t>6) </a:t>
            </a:r>
            <a:r>
              <a:rPr lang="tr-TR" sz="1200" b="1" dirty="0" err="1"/>
              <a:t>use</a:t>
            </a:r>
            <a:r>
              <a:rPr lang="tr-TR" sz="1200" b="1" dirty="0"/>
              <a:t> of </a:t>
            </a:r>
            <a:r>
              <a:rPr lang="tr-TR" sz="1200" b="1" dirty="0" err="1"/>
              <a:t>active</a:t>
            </a:r>
            <a:r>
              <a:rPr lang="tr-TR" sz="1200" b="1" dirty="0"/>
              <a:t> </a:t>
            </a:r>
            <a:r>
              <a:rPr lang="tr-TR" sz="1200" b="1" dirty="0" err="1"/>
              <a:t>cash</a:t>
            </a:r>
            <a:r>
              <a:rPr lang="tr-TR" sz="1200" b="1" dirty="0"/>
              <a:t> </a:t>
            </a:r>
            <a:r>
              <a:rPr lang="tr-TR" sz="1200" b="1" dirty="0" err="1"/>
              <a:t>management</a:t>
            </a:r>
            <a:r>
              <a:rPr lang="tr-TR" sz="1200" b="1" dirty="0"/>
              <a:t> </a:t>
            </a:r>
            <a:r>
              <a:rPr lang="tr-TR" sz="1200" b="1" dirty="0" err="1"/>
              <a:t>strategies</a:t>
            </a:r>
            <a:r>
              <a:rPr lang="tr-TR" sz="1200" b="1" dirty="0"/>
              <a:t> </a:t>
            </a:r>
            <a:r>
              <a:rPr lang="tr-TR" sz="1200" b="1" dirty="0" err="1"/>
              <a:t>and</a:t>
            </a:r>
            <a:r>
              <a:rPr lang="tr-TR" sz="1200" b="1" dirty="0"/>
              <a:t> </a:t>
            </a:r>
            <a:r>
              <a:rPr lang="tr-TR" sz="1200" b="1" dirty="0" err="1"/>
              <a:t>instruments</a:t>
            </a:r>
            <a:r>
              <a:rPr lang="tr-TR" sz="1200" b="1" dirty="0"/>
              <a:t> </a:t>
            </a:r>
            <a:endParaRPr lang="en-US" altLang="tr-TR" sz="1200" b="1" i="0" dirty="0">
              <a:cs typeface="Arial" charset="0"/>
            </a:endParaRPr>
          </a:p>
        </p:txBody>
      </p:sp>
      <p:sp>
        <p:nvSpPr>
          <p:cNvPr id="71" name="AutoShape 30"/>
          <p:cNvSpPr>
            <a:spLocks noChangeArrowheads="1"/>
          </p:cNvSpPr>
          <p:nvPr/>
        </p:nvSpPr>
        <p:spPr bwMode="gray">
          <a:xfrm>
            <a:off x="5423078" y="5539225"/>
            <a:ext cx="2698750" cy="428625"/>
          </a:xfrm>
          <a:prstGeom prst="roundRect">
            <a:avLst>
              <a:gd name="adj" fmla="val 50000"/>
            </a:avLst>
          </a:prstGeom>
          <a:solidFill>
            <a:schemeClr val="accent1">
              <a:lumMod val="75000"/>
              <a:alpha val="50000"/>
            </a:schemeClr>
          </a:solidFill>
          <a:ln>
            <a:noFill/>
          </a:ln>
          <a:effectLst/>
          <a:extLst/>
        </p:spPr>
        <p:txBody>
          <a:bodyPr wrap="none" anchor="ctr"/>
          <a:lstStyle/>
          <a:p>
            <a:pPr marL="0" lvl="2" algn="l">
              <a:lnSpc>
                <a:spcPct val="90000"/>
              </a:lnSpc>
            </a:pPr>
            <a:r>
              <a:rPr lang="tr-TR" altLang="tr-TR" sz="1200" b="1" dirty="0">
                <a:cs typeface="Arial" charset="0"/>
              </a:rPr>
              <a:t>6) </a:t>
            </a:r>
            <a:r>
              <a:rPr lang="tr-TR" altLang="tr-TR" sz="1200" b="1" dirty="0"/>
              <a:t>Level of </a:t>
            </a:r>
            <a:r>
              <a:rPr lang="tr-TR" altLang="tr-TR" sz="1200" b="1" dirty="0" err="1"/>
              <a:t>cash</a:t>
            </a:r>
            <a:r>
              <a:rPr lang="tr-TR" altLang="tr-TR" sz="1200" b="1" dirty="0"/>
              <a:t> </a:t>
            </a:r>
            <a:r>
              <a:rPr lang="tr-TR" altLang="tr-TR" sz="1200" b="1" dirty="0" err="1"/>
              <a:t>buffer</a:t>
            </a:r>
            <a:r>
              <a:rPr lang="tr-TR" altLang="tr-TR" sz="1200" b="1" dirty="0"/>
              <a:t> </a:t>
            </a:r>
            <a:r>
              <a:rPr lang="tr-TR" altLang="tr-TR" sz="1200" b="1" dirty="0" err="1"/>
              <a:t>and</a:t>
            </a:r>
            <a:r>
              <a:rPr lang="tr-TR" altLang="tr-TR" sz="1200" b="1" dirty="0"/>
              <a:t> </a:t>
            </a:r>
            <a:r>
              <a:rPr lang="tr-TR" altLang="tr-TR" sz="1200" b="1" dirty="0" err="1"/>
              <a:t>width</a:t>
            </a:r>
            <a:r>
              <a:rPr lang="tr-TR" altLang="tr-TR" sz="1200" b="1" dirty="0"/>
              <a:t> </a:t>
            </a:r>
          </a:p>
          <a:p>
            <a:pPr marL="0" lvl="2" algn="l">
              <a:lnSpc>
                <a:spcPct val="90000"/>
              </a:lnSpc>
            </a:pPr>
            <a:r>
              <a:rPr lang="tr-TR" altLang="tr-TR" sz="1200" b="1" dirty="0"/>
              <a:t>of </a:t>
            </a:r>
            <a:r>
              <a:rPr lang="tr-TR" altLang="tr-TR" sz="1200" b="1" dirty="0" err="1"/>
              <a:t>the</a:t>
            </a:r>
            <a:r>
              <a:rPr lang="tr-TR" altLang="tr-TR" sz="1200" b="1" dirty="0"/>
              <a:t> </a:t>
            </a:r>
            <a:r>
              <a:rPr lang="tr-TR" altLang="tr-TR" sz="1200" b="1" dirty="0" err="1"/>
              <a:t>target</a:t>
            </a:r>
            <a:r>
              <a:rPr lang="tr-TR" altLang="tr-TR" sz="1200" b="1" dirty="0"/>
              <a:t> </a:t>
            </a:r>
            <a:r>
              <a:rPr lang="tr-TR" altLang="tr-TR" sz="1200" b="1" dirty="0" err="1"/>
              <a:t>band</a:t>
            </a:r>
            <a:endParaRPr lang="en-GB" altLang="tr-TR" sz="1200" b="1" dirty="0"/>
          </a:p>
        </p:txBody>
      </p:sp>
    </p:spTree>
    <p:extLst>
      <p:ext uri="{BB962C8B-B14F-4D97-AF65-F5344CB8AC3E}">
        <p14:creationId xmlns:p14="http://schemas.microsoft.com/office/powerpoint/2010/main" val="21233742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364649"/>
            <a:ext cx="7086600" cy="1362075"/>
          </a:xfrm>
        </p:spPr>
        <p:txBody>
          <a:bodyPr/>
          <a:lstStyle/>
          <a:p>
            <a:r>
              <a:rPr lang="en-US">
                <a:latin typeface="Calibri" panose="020F0502020204030204" pitchFamily="34" charset="0"/>
              </a:rPr>
              <a:t>Cash Buffer Policy &amp;</a:t>
            </a:r>
            <a:r>
              <a:rPr lang="tr-TR">
                <a:latin typeface="Calibri" panose="020F0502020204030204" pitchFamily="34" charset="0"/>
              </a:rPr>
              <a:t> </a:t>
            </a:r>
            <a:r>
              <a:rPr lang="en-US">
                <a:latin typeface="Calibri" panose="020F0502020204030204" pitchFamily="34" charset="0"/>
              </a:rPr>
              <a:t>Practice in Turkey</a:t>
            </a:r>
          </a:p>
        </p:txBody>
      </p:sp>
      <p:grpSp>
        <p:nvGrpSpPr>
          <p:cNvPr id="3" name="Group 3"/>
          <p:cNvGrpSpPr/>
          <p:nvPr/>
        </p:nvGrpSpPr>
        <p:grpSpPr>
          <a:xfrm>
            <a:off x="827584" y="2618252"/>
            <a:ext cx="826295" cy="854870"/>
            <a:chOff x="2146300" y="2165350"/>
            <a:chExt cx="550863" cy="569913"/>
          </a:xfrm>
        </p:grpSpPr>
        <p:grpSp>
          <p:nvGrpSpPr>
            <p:cNvPr id="4"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7"/>
            <p:cNvSpPr txBox="1">
              <a:spLocks noChangeArrowheads="1"/>
            </p:cNvSpPr>
            <p:nvPr/>
          </p:nvSpPr>
          <p:spPr bwMode="gray">
            <a:xfrm>
              <a:off x="2205038" y="2193925"/>
              <a:ext cx="43497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000" b="1" dirty="0">
                  <a:solidFill>
                    <a:srgbClr val="FFFFFF"/>
                  </a:solidFill>
                </a:rPr>
                <a:t>4</a:t>
              </a:r>
              <a:endParaRPr lang="en-US" altLang="tr-TR" sz="4000" b="1" dirty="0">
                <a:solidFill>
                  <a:srgbClr val="FFFFFF"/>
                </a:solidFill>
              </a:endParaRPr>
            </a:p>
          </p:txBody>
        </p:sp>
      </p:grpSp>
    </p:spTree>
    <p:extLst>
      <p:ext uri="{BB962C8B-B14F-4D97-AF65-F5344CB8AC3E}">
        <p14:creationId xmlns:p14="http://schemas.microsoft.com/office/powerpoint/2010/main" val="290355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30188"/>
            <a:ext cx="6781800" cy="957262"/>
          </a:xfrm>
        </p:spPr>
        <p:txBody>
          <a:bodyPr/>
          <a:lstStyle/>
          <a:p>
            <a:r>
              <a:rPr lang="tr-TR" altLang="tr-TR" dirty="0" err="1">
                <a:latin typeface="Calibri" panose="020F0502020204030204" pitchFamily="34" charset="0"/>
              </a:rPr>
              <a:t>Major</a:t>
            </a:r>
            <a:r>
              <a:rPr lang="tr-TR" altLang="tr-TR" dirty="0">
                <a:latin typeface="Calibri" panose="020F0502020204030204" pitchFamily="34" charset="0"/>
              </a:rPr>
              <a:t> </a:t>
            </a:r>
            <a:r>
              <a:rPr lang="tr-TR" altLang="tr-TR" err="1">
                <a:latin typeface="Calibri" panose="020F0502020204030204" pitchFamily="34" charset="0"/>
              </a:rPr>
              <a:t>Parameters</a:t>
            </a:r>
            <a:r>
              <a:rPr lang="tr-TR" altLang="tr-TR">
                <a:latin typeface="Calibri" panose="020F0502020204030204" pitchFamily="34" charset="0"/>
              </a:rPr>
              <a:t> of the CB</a:t>
            </a:r>
            <a:endParaRPr lang="en-US" altLang="tr-TR" dirty="0">
              <a:latin typeface="Calibri" panose="020F0502020204030204" pitchFamily="34" charset="0"/>
            </a:endParaRPr>
          </a:p>
        </p:txBody>
      </p:sp>
      <p:grpSp>
        <p:nvGrpSpPr>
          <p:cNvPr id="2" name="Group 1"/>
          <p:cNvGrpSpPr/>
          <p:nvPr/>
        </p:nvGrpSpPr>
        <p:grpSpPr>
          <a:xfrm>
            <a:off x="482876" y="1697142"/>
            <a:ext cx="7878762" cy="2401887"/>
            <a:chOff x="598488" y="3846513"/>
            <a:chExt cx="7878762" cy="2401887"/>
          </a:xfrm>
        </p:grpSpPr>
        <p:grpSp>
          <p:nvGrpSpPr>
            <p:cNvPr id="75783" name="Group 7"/>
            <p:cNvGrpSpPr>
              <a:grpSpLocks/>
            </p:cNvGrpSpPr>
            <p:nvPr/>
          </p:nvGrpSpPr>
          <p:grpSpPr bwMode="auto">
            <a:xfrm>
              <a:off x="598488" y="4481513"/>
              <a:ext cx="2514600" cy="1766887"/>
              <a:chOff x="624" y="1968"/>
              <a:chExt cx="2064" cy="1895"/>
            </a:xfrm>
          </p:grpSpPr>
          <p:sp>
            <p:nvSpPr>
              <p:cNvPr id="75784" name="AutoShape 8"/>
              <p:cNvSpPr>
                <a:spLocks noChangeAspect="1" noChangeArrowheads="1"/>
              </p:cNvSpPr>
              <p:nvPr/>
            </p:nvSpPr>
            <p:spPr bwMode="gray">
              <a:xfrm>
                <a:off x="624" y="1968"/>
                <a:ext cx="2064" cy="1895"/>
              </a:xfrm>
              <a:prstGeom prst="roundRect">
                <a:avLst>
                  <a:gd name="adj" fmla="val 4690"/>
                </a:avLst>
              </a:prstGeom>
              <a:gradFill rotWithShape="1">
                <a:gsLst>
                  <a:gs pos="0">
                    <a:schemeClr val="hlink">
                      <a:gamma/>
                      <a:tint val="43529"/>
                      <a:invGamma/>
                      <a:alpha val="60001"/>
                    </a:schemeClr>
                  </a:gs>
                  <a:gs pos="100000">
                    <a:schemeClr val="hlink">
                      <a:alpha val="60001"/>
                    </a:schemeClr>
                  </a:gs>
                </a:gsLst>
                <a:lin ang="5400000" scaled="1"/>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85" name="AutoShape 9"/>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hlink">
                    <a:alpha val="60001"/>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75786" name="AutoShape 10"/>
            <p:cNvSpPr>
              <a:spLocks noChangeArrowheads="1"/>
            </p:cNvSpPr>
            <p:nvPr/>
          </p:nvSpPr>
          <p:spPr bwMode="invGray">
            <a:xfrm>
              <a:off x="693738" y="3846513"/>
              <a:ext cx="2324100" cy="393700"/>
            </a:xfrm>
            <a:prstGeom prst="roundRect">
              <a:avLst>
                <a:gd name="adj" fmla="val 50000"/>
              </a:avLst>
            </a:prstGeom>
            <a:gradFill rotWithShape="1">
              <a:gsLst>
                <a:gs pos="0">
                  <a:schemeClr val="hlink">
                    <a:gamma/>
                    <a:tint val="81176"/>
                    <a:invGamma/>
                  </a:schemeClr>
                </a:gs>
                <a:gs pos="100000">
                  <a:schemeClr val="hlink"/>
                </a:gs>
              </a:gsLst>
              <a:lin ang="5400000" scaled="1"/>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87" name="Rectangle 11"/>
            <p:cNvSpPr>
              <a:spLocks noChangeArrowheads="1"/>
            </p:cNvSpPr>
            <p:nvPr/>
          </p:nvSpPr>
          <p:spPr bwMode="gray">
            <a:xfrm>
              <a:off x="862751" y="3904863"/>
              <a:ext cx="1981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tr-TR" altLang="tr-TR" sz="1200" b="1" dirty="0" err="1">
                  <a:solidFill>
                    <a:srgbClr val="FFFFFF"/>
                  </a:solidFill>
                </a:rPr>
                <a:t>Debt</a:t>
              </a:r>
              <a:r>
                <a:rPr lang="tr-TR" altLang="tr-TR" sz="1200" b="1" dirty="0">
                  <a:solidFill>
                    <a:srgbClr val="FFFFFF"/>
                  </a:solidFill>
                </a:rPr>
                <a:t> </a:t>
              </a:r>
              <a:r>
                <a:rPr lang="tr-TR" altLang="tr-TR" sz="1200" b="1" dirty="0" err="1">
                  <a:solidFill>
                    <a:srgbClr val="FFFFFF"/>
                  </a:solidFill>
                </a:rPr>
                <a:t>Redemption</a:t>
              </a:r>
              <a:r>
                <a:rPr lang="tr-TR" altLang="tr-TR" sz="1200" b="1" dirty="0">
                  <a:solidFill>
                    <a:srgbClr val="FFFFFF"/>
                  </a:solidFill>
                </a:rPr>
                <a:t> Profile</a:t>
              </a:r>
              <a:endParaRPr lang="en-US" altLang="tr-TR" sz="1200" b="1" dirty="0">
                <a:solidFill>
                  <a:srgbClr val="FFFFFF"/>
                </a:solidFill>
              </a:endParaRPr>
            </a:p>
          </p:txBody>
        </p:sp>
        <p:sp>
          <p:nvSpPr>
            <p:cNvPr id="75788" name="Rectangle 12"/>
            <p:cNvSpPr>
              <a:spLocks noChangeArrowheads="1"/>
            </p:cNvSpPr>
            <p:nvPr/>
          </p:nvSpPr>
          <p:spPr bwMode="gray">
            <a:xfrm>
              <a:off x="723900" y="4667250"/>
              <a:ext cx="2246313"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buFontTx/>
                <a:buChar char="•"/>
              </a:pPr>
              <a:r>
                <a:rPr lang="en-US" altLang="tr-TR" sz="1400" dirty="0"/>
                <a:t> </a:t>
              </a:r>
              <a:r>
                <a:rPr lang="tr-TR" altLang="tr-TR" sz="1400" dirty="0" err="1">
                  <a:solidFill>
                    <a:srgbClr val="000000"/>
                  </a:solidFill>
                </a:rPr>
                <a:t>Historical</a:t>
              </a:r>
              <a:r>
                <a:rPr lang="tr-TR" altLang="tr-TR" sz="1400" dirty="0">
                  <a:solidFill>
                    <a:srgbClr val="000000"/>
                  </a:solidFill>
                </a:rPr>
                <a:t> </a:t>
              </a:r>
              <a:r>
                <a:rPr lang="tr-TR" altLang="tr-TR" sz="1400" dirty="0" err="1">
                  <a:solidFill>
                    <a:srgbClr val="000000"/>
                  </a:solidFill>
                </a:rPr>
                <a:t>analysis</a:t>
              </a:r>
              <a:r>
                <a:rPr lang="tr-TR" altLang="tr-TR" sz="1400" dirty="0">
                  <a:solidFill>
                    <a:srgbClr val="000000"/>
                  </a:solidFill>
                </a:rPr>
                <a:t> of </a:t>
              </a:r>
              <a:r>
                <a:rPr lang="tr-TR" altLang="tr-TR" sz="1400" dirty="0" err="1">
                  <a:solidFill>
                    <a:srgbClr val="000000"/>
                  </a:solidFill>
                </a:rPr>
                <a:t>demand</a:t>
              </a:r>
              <a:r>
                <a:rPr lang="tr-TR" altLang="tr-TR" sz="1400" dirty="0">
                  <a:solidFill>
                    <a:srgbClr val="000000"/>
                  </a:solidFill>
                </a:rPr>
                <a:t>/</a:t>
              </a:r>
              <a:r>
                <a:rPr lang="tr-TR" altLang="tr-TR" sz="1400" dirty="0" err="1">
                  <a:solidFill>
                    <a:srgbClr val="000000"/>
                  </a:solidFill>
                </a:rPr>
                <a:t>repayments</a:t>
              </a:r>
              <a:r>
                <a:rPr lang="tr-TR" altLang="tr-TR" sz="1400" dirty="0">
                  <a:solidFill>
                    <a:srgbClr val="000000"/>
                  </a:solidFill>
                </a:rPr>
                <a:t> </a:t>
              </a:r>
              <a:r>
                <a:rPr lang="tr-TR" altLang="tr-TR" sz="1400" dirty="0" err="1">
                  <a:solidFill>
                    <a:srgbClr val="000000"/>
                  </a:solidFill>
                </a:rPr>
                <a:t>ratio</a:t>
              </a:r>
              <a:endParaRPr lang="en-US" altLang="tr-TR" sz="1400" dirty="0">
                <a:solidFill>
                  <a:srgbClr val="000000"/>
                </a:solidFill>
              </a:endParaRPr>
            </a:p>
            <a:p>
              <a:pPr>
                <a:lnSpc>
                  <a:spcPct val="110000"/>
                </a:lnSpc>
                <a:spcBef>
                  <a:spcPct val="50000"/>
                </a:spcBef>
              </a:pPr>
              <a:r>
                <a:rPr lang="en-US" altLang="tr-TR" sz="1400" dirty="0"/>
                <a:t> </a:t>
              </a:r>
              <a:endParaRPr lang="en-US" altLang="tr-TR" sz="1400" dirty="0">
                <a:solidFill>
                  <a:srgbClr val="000000"/>
                </a:solidFill>
              </a:endParaRPr>
            </a:p>
          </p:txBody>
        </p:sp>
        <p:grpSp>
          <p:nvGrpSpPr>
            <p:cNvPr id="75789" name="Group 13"/>
            <p:cNvGrpSpPr>
              <a:grpSpLocks/>
            </p:cNvGrpSpPr>
            <p:nvPr/>
          </p:nvGrpSpPr>
          <p:grpSpPr bwMode="auto">
            <a:xfrm>
              <a:off x="3284538" y="4481513"/>
              <a:ext cx="2514600" cy="1766887"/>
              <a:chOff x="624" y="1968"/>
              <a:chExt cx="2064" cy="1895"/>
            </a:xfrm>
          </p:grpSpPr>
          <p:sp>
            <p:nvSpPr>
              <p:cNvPr id="75790" name="AutoShape 14"/>
              <p:cNvSpPr>
                <a:spLocks noChangeAspect="1" noChangeArrowheads="1"/>
              </p:cNvSpPr>
              <p:nvPr/>
            </p:nvSpPr>
            <p:spPr bwMode="gray">
              <a:xfrm>
                <a:off x="624" y="1968"/>
                <a:ext cx="2064" cy="1895"/>
              </a:xfrm>
              <a:prstGeom prst="roundRect">
                <a:avLst>
                  <a:gd name="adj" fmla="val 4690"/>
                </a:avLst>
              </a:prstGeom>
              <a:gradFill rotWithShape="1">
                <a:gsLst>
                  <a:gs pos="0">
                    <a:schemeClr val="folHlink">
                      <a:gamma/>
                      <a:tint val="43529"/>
                      <a:invGamma/>
                      <a:alpha val="60001"/>
                    </a:schemeClr>
                  </a:gs>
                  <a:gs pos="100000">
                    <a:schemeClr val="folHlink">
                      <a:alpha val="60001"/>
                    </a:schemeClr>
                  </a:gs>
                </a:gsLst>
                <a:lin ang="5400000" scaled="1"/>
              </a:gra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91" name="AutoShape 15"/>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folHlink">
                    <a:alpha val="60001"/>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75792" name="AutoShape 16"/>
            <p:cNvSpPr>
              <a:spLocks noChangeArrowheads="1"/>
            </p:cNvSpPr>
            <p:nvPr/>
          </p:nvSpPr>
          <p:spPr bwMode="invGray">
            <a:xfrm>
              <a:off x="3379788" y="3846513"/>
              <a:ext cx="2324100" cy="393700"/>
            </a:xfrm>
            <a:prstGeom prst="roundRect">
              <a:avLst>
                <a:gd name="adj" fmla="val 50000"/>
              </a:avLst>
            </a:prstGeom>
            <a:gradFill rotWithShape="1">
              <a:gsLst>
                <a:gs pos="0">
                  <a:schemeClr val="folHlink">
                    <a:gamma/>
                    <a:tint val="81176"/>
                    <a:invGamma/>
                  </a:schemeClr>
                </a:gs>
                <a:gs pos="100000">
                  <a:schemeClr val="folHlink"/>
                </a:gs>
              </a:gsLst>
              <a:lin ang="5400000" scaled="1"/>
            </a:gra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93" name="Rectangle 17"/>
            <p:cNvSpPr>
              <a:spLocks noChangeArrowheads="1"/>
            </p:cNvSpPr>
            <p:nvPr/>
          </p:nvSpPr>
          <p:spPr bwMode="gray">
            <a:xfrm>
              <a:off x="3675062" y="3873500"/>
              <a:ext cx="19764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tr-TR" altLang="tr-TR" sz="1200" b="1" dirty="0" err="1">
                  <a:solidFill>
                    <a:srgbClr val="FFFFFF"/>
                  </a:solidFill>
                </a:rPr>
                <a:t>Demand</a:t>
              </a:r>
              <a:r>
                <a:rPr lang="tr-TR" altLang="tr-TR" sz="1200" b="1" dirty="0">
                  <a:solidFill>
                    <a:srgbClr val="FFFFFF"/>
                  </a:solidFill>
                </a:rPr>
                <a:t> </a:t>
              </a:r>
              <a:r>
                <a:rPr lang="tr-TR" altLang="tr-TR" sz="1200" b="1" dirty="0" err="1">
                  <a:solidFill>
                    <a:srgbClr val="FFFFFF"/>
                  </a:solidFill>
                </a:rPr>
                <a:t>for</a:t>
              </a:r>
              <a:r>
                <a:rPr lang="tr-TR" altLang="tr-TR" sz="1200" b="1" dirty="0">
                  <a:solidFill>
                    <a:srgbClr val="FFFFFF"/>
                  </a:solidFill>
                </a:rPr>
                <a:t> </a:t>
              </a:r>
              <a:r>
                <a:rPr lang="tr-TR" altLang="tr-TR" sz="1200" b="1" dirty="0" err="1">
                  <a:solidFill>
                    <a:srgbClr val="FFFFFF"/>
                  </a:solidFill>
                </a:rPr>
                <a:t>Auctions</a:t>
              </a:r>
              <a:endParaRPr lang="en-US" altLang="tr-TR" sz="1200" b="1" dirty="0">
                <a:solidFill>
                  <a:srgbClr val="FFFFFF"/>
                </a:solidFill>
              </a:endParaRPr>
            </a:p>
          </p:txBody>
        </p:sp>
        <p:grpSp>
          <p:nvGrpSpPr>
            <p:cNvPr id="75794" name="Group 18"/>
            <p:cNvGrpSpPr>
              <a:grpSpLocks/>
            </p:cNvGrpSpPr>
            <p:nvPr/>
          </p:nvGrpSpPr>
          <p:grpSpPr bwMode="auto">
            <a:xfrm>
              <a:off x="5962650" y="4481513"/>
              <a:ext cx="2514600" cy="1766887"/>
              <a:chOff x="624" y="1968"/>
              <a:chExt cx="2064" cy="1895"/>
            </a:xfrm>
          </p:grpSpPr>
          <p:sp>
            <p:nvSpPr>
              <p:cNvPr id="75795" name="AutoShape 19"/>
              <p:cNvSpPr>
                <a:spLocks noChangeAspect="1" noChangeArrowheads="1"/>
              </p:cNvSpPr>
              <p:nvPr/>
            </p:nvSpPr>
            <p:spPr bwMode="gray">
              <a:xfrm>
                <a:off x="624" y="1968"/>
                <a:ext cx="2064" cy="1895"/>
              </a:xfrm>
              <a:prstGeom prst="roundRect">
                <a:avLst>
                  <a:gd name="adj" fmla="val 4690"/>
                </a:avLst>
              </a:prstGeom>
              <a:gradFill rotWithShape="1">
                <a:gsLst>
                  <a:gs pos="0">
                    <a:schemeClr val="accent1">
                      <a:gamma/>
                      <a:tint val="43529"/>
                      <a:invGamma/>
                      <a:alpha val="60001"/>
                    </a:schemeClr>
                  </a:gs>
                  <a:gs pos="100000">
                    <a:schemeClr val="accent1">
                      <a:alpha val="60001"/>
                    </a:schemeClr>
                  </a:gs>
                </a:gsLst>
                <a:lin ang="5400000" scaled="1"/>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96" name="AutoShape 20"/>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accent1">
                    <a:alpha val="60001"/>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75797" name="AutoShape 21"/>
            <p:cNvSpPr>
              <a:spLocks noChangeArrowheads="1"/>
            </p:cNvSpPr>
            <p:nvPr/>
          </p:nvSpPr>
          <p:spPr bwMode="invGray">
            <a:xfrm>
              <a:off x="6057900" y="3846513"/>
              <a:ext cx="2324100" cy="393700"/>
            </a:xfrm>
            <a:prstGeom prst="roundRect">
              <a:avLst>
                <a:gd name="adj" fmla="val 50000"/>
              </a:avLst>
            </a:prstGeom>
            <a:gradFill rotWithShape="1">
              <a:gsLst>
                <a:gs pos="0">
                  <a:schemeClr val="accent1">
                    <a:gamma/>
                    <a:tint val="81176"/>
                    <a:invGamma/>
                  </a:schemeClr>
                </a:gs>
                <a:gs pos="100000">
                  <a:schemeClr val="accent1"/>
                </a:gs>
              </a:gsLst>
              <a:lin ang="5400000" scaled="1"/>
            </a:gra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798" name="Rectangle 22"/>
            <p:cNvSpPr>
              <a:spLocks noChangeArrowheads="1"/>
            </p:cNvSpPr>
            <p:nvPr/>
          </p:nvSpPr>
          <p:spPr bwMode="gray">
            <a:xfrm>
              <a:off x="6353175" y="3873500"/>
              <a:ext cx="1862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tr-TR" altLang="tr-TR" sz="1200" b="1" dirty="0" err="1">
                  <a:solidFill>
                    <a:srgbClr val="FFFFFF"/>
                  </a:solidFill>
                </a:rPr>
                <a:t>Non-financing</a:t>
              </a:r>
              <a:r>
                <a:rPr lang="tr-TR" altLang="tr-TR" sz="1200" b="1" dirty="0">
                  <a:solidFill>
                    <a:srgbClr val="FFFFFF"/>
                  </a:solidFill>
                </a:rPr>
                <a:t> </a:t>
              </a:r>
              <a:r>
                <a:rPr lang="tr-TR" altLang="tr-TR" sz="1200" b="1" dirty="0" err="1">
                  <a:solidFill>
                    <a:srgbClr val="FFFFFF"/>
                  </a:solidFill>
                </a:rPr>
                <a:t>Sources</a:t>
              </a:r>
              <a:endParaRPr lang="en-US" altLang="tr-TR" sz="1200" b="1" dirty="0">
                <a:solidFill>
                  <a:srgbClr val="FFFFFF"/>
                </a:solidFill>
              </a:endParaRPr>
            </a:p>
          </p:txBody>
        </p:sp>
        <p:sp>
          <p:nvSpPr>
            <p:cNvPr id="75799" name="Rectangle 23"/>
            <p:cNvSpPr>
              <a:spLocks noChangeArrowheads="1"/>
            </p:cNvSpPr>
            <p:nvPr/>
          </p:nvSpPr>
          <p:spPr bwMode="gray">
            <a:xfrm>
              <a:off x="3405188" y="4667250"/>
              <a:ext cx="2246312" cy="114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buFontTx/>
                <a:buChar char="•"/>
              </a:pPr>
              <a:r>
                <a:rPr lang="en-US" altLang="tr-TR" sz="1400" dirty="0"/>
                <a:t> </a:t>
              </a:r>
              <a:r>
                <a:rPr lang="tr-TR" altLang="tr-TR" sz="1400" dirty="0" err="1">
                  <a:solidFill>
                    <a:srgbClr val="000000"/>
                  </a:solidFill>
                </a:rPr>
                <a:t>Historical</a:t>
              </a:r>
              <a:r>
                <a:rPr lang="tr-TR" altLang="tr-TR" sz="1400" dirty="0">
                  <a:solidFill>
                    <a:srgbClr val="000000"/>
                  </a:solidFill>
                </a:rPr>
                <a:t> </a:t>
              </a:r>
              <a:r>
                <a:rPr lang="tr-TR" altLang="tr-TR" sz="1400" dirty="0" err="1">
                  <a:solidFill>
                    <a:srgbClr val="000000"/>
                  </a:solidFill>
                </a:rPr>
                <a:t>analysis</a:t>
              </a:r>
              <a:r>
                <a:rPr lang="tr-TR" altLang="tr-TR" sz="1400" dirty="0">
                  <a:solidFill>
                    <a:srgbClr val="000000"/>
                  </a:solidFill>
                </a:rPr>
                <a:t> of </a:t>
              </a:r>
              <a:r>
                <a:rPr lang="tr-TR" altLang="tr-TR" sz="1400" dirty="0" err="1">
                  <a:solidFill>
                    <a:srgbClr val="000000"/>
                  </a:solidFill>
                </a:rPr>
                <a:t>demand</a:t>
              </a:r>
              <a:r>
                <a:rPr lang="tr-TR" altLang="tr-TR" sz="1400" dirty="0">
                  <a:solidFill>
                    <a:srgbClr val="000000"/>
                  </a:solidFill>
                </a:rPr>
                <a:t> </a:t>
              </a:r>
              <a:r>
                <a:rPr lang="tr-TR" altLang="tr-TR" sz="1400" dirty="0" err="1">
                  <a:solidFill>
                    <a:srgbClr val="000000"/>
                  </a:solidFill>
                </a:rPr>
                <a:t>during</a:t>
              </a:r>
              <a:r>
                <a:rPr lang="tr-TR" altLang="tr-TR" sz="1400" dirty="0">
                  <a:solidFill>
                    <a:srgbClr val="000000"/>
                  </a:solidFill>
                </a:rPr>
                <a:t> </a:t>
              </a:r>
              <a:r>
                <a:rPr lang="tr-TR" altLang="tr-TR" sz="1400" dirty="0" err="1">
                  <a:solidFill>
                    <a:srgbClr val="000000"/>
                  </a:solidFill>
                </a:rPr>
                <a:t>risky</a:t>
              </a:r>
              <a:r>
                <a:rPr lang="tr-TR" altLang="tr-TR" sz="1400" dirty="0">
                  <a:solidFill>
                    <a:srgbClr val="000000"/>
                  </a:solidFill>
                </a:rPr>
                <a:t> </a:t>
              </a:r>
              <a:r>
                <a:rPr lang="tr-TR" altLang="tr-TR" sz="1400" dirty="0" err="1">
                  <a:solidFill>
                    <a:srgbClr val="000000"/>
                  </a:solidFill>
                </a:rPr>
                <a:t>periods</a:t>
              </a:r>
              <a:r>
                <a:rPr lang="tr-TR" altLang="tr-TR" sz="1400" dirty="0">
                  <a:solidFill>
                    <a:srgbClr val="000000"/>
                  </a:solidFill>
                </a:rPr>
                <a:t> </a:t>
              </a:r>
              <a:endParaRPr lang="en-US" altLang="tr-TR" sz="1400" dirty="0">
                <a:solidFill>
                  <a:srgbClr val="000000"/>
                </a:solidFill>
              </a:endParaRPr>
            </a:p>
            <a:p>
              <a:pPr>
                <a:lnSpc>
                  <a:spcPct val="110000"/>
                </a:lnSpc>
                <a:spcBef>
                  <a:spcPct val="50000"/>
                </a:spcBef>
                <a:buFontTx/>
                <a:buChar char="•"/>
              </a:pPr>
              <a:endParaRPr lang="en-US" altLang="tr-TR" sz="1400" dirty="0">
                <a:solidFill>
                  <a:srgbClr val="000000"/>
                </a:solidFill>
              </a:endParaRPr>
            </a:p>
          </p:txBody>
        </p:sp>
        <p:sp>
          <p:nvSpPr>
            <p:cNvPr id="75800" name="Rectangle 24"/>
            <p:cNvSpPr>
              <a:spLocks noChangeArrowheads="1"/>
            </p:cNvSpPr>
            <p:nvPr/>
          </p:nvSpPr>
          <p:spPr bwMode="gray">
            <a:xfrm>
              <a:off x="6096000" y="4667250"/>
              <a:ext cx="2246313" cy="10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buFontTx/>
                <a:buChar char="•"/>
              </a:pPr>
              <a:r>
                <a:rPr lang="en-US" altLang="tr-TR" sz="1400" dirty="0"/>
                <a:t> </a:t>
              </a:r>
              <a:r>
                <a:rPr lang="tr-TR" altLang="tr-TR" sz="1400" dirty="0" err="1">
                  <a:solidFill>
                    <a:srgbClr val="000000"/>
                  </a:solidFill>
                </a:rPr>
                <a:t>Primary</a:t>
              </a:r>
              <a:r>
                <a:rPr lang="tr-TR" altLang="tr-TR" sz="1400" dirty="0">
                  <a:solidFill>
                    <a:srgbClr val="000000"/>
                  </a:solidFill>
                </a:rPr>
                <a:t> </a:t>
              </a:r>
              <a:r>
                <a:rPr lang="tr-TR" altLang="tr-TR" sz="1400" dirty="0" err="1">
                  <a:solidFill>
                    <a:srgbClr val="000000"/>
                  </a:solidFill>
                </a:rPr>
                <a:t>balance</a:t>
              </a:r>
              <a:endParaRPr lang="en-US" altLang="tr-TR" sz="1400" dirty="0">
                <a:solidFill>
                  <a:srgbClr val="000000"/>
                </a:solidFill>
              </a:endParaRPr>
            </a:p>
            <a:p>
              <a:pPr>
                <a:lnSpc>
                  <a:spcPct val="110000"/>
                </a:lnSpc>
                <a:spcBef>
                  <a:spcPct val="50000"/>
                </a:spcBef>
                <a:buFontTx/>
                <a:buChar char="•"/>
              </a:pPr>
              <a:r>
                <a:rPr lang="en-US" altLang="tr-TR" sz="1400" dirty="0"/>
                <a:t> </a:t>
              </a:r>
              <a:r>
                <a:rPr lang="tr-TR" altLang="tr-TR" sz="1400" dirty="0" err="1">
                  <a:solidFill>
                    <a:srgbClr val="000000"/>
                  </a:solidFill>
                </a:rPr>
                <a:t>Privatization</a:t>
              </a:r>
              <a:r>
                <a:rPr lang="tr-TR" altLang="tr-TR" sz="1400" dirty="0">
                  <a:solidFill>
                    <a:srgbClr val="000000"/>
                  </a:solidFill>
                </a:rPr>
                <a:t> </a:t>
              </a:r>
              <a:r>
                <a:rPr lang="tr-TR" altLang="tr-TR" sz="1400" dirty="0" err="1">
                  <a:solidFill>
                    <a:srgbClr val="000000"/>
                  </a:solidFill>
                </a:rPr>
                <a:t>revenues</a:t>
              </a:r>
              <a:endParaRPr lang="en-US" altLang="tr-TR" sz="1400" dirty="0">
                <a:solidFill>
                  <a:srgbClr val="000000"/>
                </a:solidFill>
              </a:endParaRPr>
            </a:p>
            <a:p>
              <a:pPr>
                <a:lnSpc>
                  <a:spcPct val="110000"/>
                </a:lnSpc>
                <a:spcBef>
                  <a:spcPct val="50000"/>
                </a:spcBef>
                <a:buFontTx/>
                <a:buChar char="•"/>
              </a:pPr>
              <a:endParaRPr lang="en-US" altLang="tr-TR" sz="1400" dirty="0">
                <a:solidFill>
                  <a:srgbClr val="000000"/>
                </a:solidFill>
              </a:endParaRPr>
            </a:p>
          </p:txBody>
        </p:sp>
        <p:cxnSp>
          <p:nvCxnSpPr>
            <p:cNvPr id="75801" name="AutoShape 25"/>
            <p:cNvCxnSpPr>
              <a:cxnSpLocks noChangeShapeType="1"/>
              <a:stCxn id="75786" idx="2"/>
              <a:endCxn id="75784" idx="0"/>
            </p:cNvCxnSpPr>
            <p:nvPr/>
          </p:nvCxnSpPr>
          <p:spPr bwMode="gray">
            <a:xfrm rot="5400000">
              <a:off x="1735138" y="4360863"/>
              <a:ext cx="241300" cy="0"/>
            </a:xfrm>
            <a:prstGeom prst="straightConnector1">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2" name="AutoShape 26"/>
            <p:cNvCxnSpPr>
              <a:cxnSpLocks noChangeShapeType="1"/>
              <a:stCxn id="75792" idx="2"/>
              <a:endCxn id="75790" idx="0"/>
            </p:cNvCxnSpPr>
            <p:nvPr/>
          </p:nvCxnSpPr>
          <p:spPr bwMode="gray">
            <a:xfrm rot="5400000">
              <a:off x="4421188" y="4360863"/>
              <a:ext cx="241300" cy="0"/>
            </a:xfrm>
            <a:prstGeom prst="straightConnector1">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3" name="AutoShape 27"/>
            <p:cNvCxnSpPr>
              <a:cxnSpLocks noChangeShapeType="1"/>
              <a:stCxn id="75797" idx="2"/>
              <a:endCxn id="75795" idx="0"/>
            </p:cNvCxnSpPr>
            <p:nvPr/>
          </p:nvCxnSpPr>
          <p:spPr bwMode="gray">
            <a:xfrm rot="5400000">
              <a:off x="7099300" y="4360863"/>
              <a:ext cx="241300" cy="0"/>
            </a:xfrm>
            <a:prstGeom prst="straightConnector1">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9081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9352" y="1111553"/>
            <a:ext cx="7751763" cy="3730337"/>
            <a:chOff x="609600" y="2462897"/>
            <a:chExt cx="7751763" cy="3730337"/>
          </a:xfrm>
        </p:grpSpPr>
        <p:sp>
          <p:nvSpPr>
            <p:cNvPr id="69634" name="Rectangle 2"/>
            <p:cNvSpPr>
              <a:spLocks noChangeArrowheads="1"/>
            </p:cNvSpPr>
            <p:nvPr/>
          </p:nvSpPr>
          <p:spPr bwMode="ltGray">
            <a:xfrm>
              <a:off x="620713" y="2516188"/>
              <a:ext cx="7740650" cy="50482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9635" name="Group 3"/>
            <p:cNvGrpSpPr>
              <a:grpSpLocks/>
            </p:cNvGrpSpPr>
            <p:nvPr/>
          </p:nvGrpSpPr>
          <p:grpSpPr bwMode="auto">
            <a:xfrm>
              <a:off x="609600" y="2516188"/>
              <a:ext cx="2054225" cy="504825"/>
              <a:chOff x="404" y="1980"/>
              <a:chExt cx="1294" cy="298"/>
            </a:xfrm>
          </p:grpSpPr>
          <p:sp>
            <p:nvSpPr>
              <p:cNvPr id="69636" name="Rectangle 4"/>
              <p:cNvSpPr>
                <a:spLocks noChangeArrowheads="1"/>
              </p:cNvSpPr>
              <p:nvPr/>
            </p:nvSpPr>
            <p:spPr bwMode="gray">
              <a:xfrm>
                <a:off x="404" y="1980"/>
                <a:ext cx="1205" cy="29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9637" name="AutoShape 5"/>
              <p:cNvSpPr>
                <a:spLocks noChangeArrowheads="1"/>
              </p:cNvSpPr>
              <p:nvPr/>
            </p:nvSpPr>
            <p:spPr bwMode="gray">
              <a:xfrm rot="5400000">
                <a:off x="1568" y="2072"/>
                <a:ext cx="139" cy="120"/>
              </a:xfrm>
              <a:prstGeom prst="triangle">
                <a:avLst>
                  <a:gd name="adj" fmla="val 50000"/>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9638" name="Text Box 6"/>
            <p:cNvSpPr txBox="1">
              <a:spLocks noChangeArrowheads="1"/>
            </p:cNvSpPr>
            <p:nvPr/>
          </p:nvSpPr>
          <p:spPr bwMode="auto">
            <a:xfrm>
              <a:off x="2570029" y="2514679"/>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b="1" i="0" dirty="0" err="1">
                  <a:solidFill>
                    <a:srgbClr val="F8F8F8"/>
                  </a:solidFill>
                  <a:cs typeface="Arial" charset="0"/>
                </a:rPr>
                <a:t>Defining</a:t>
              </a:r>
              <a:r>
                <a:rPr lang="tr-TR" altLang="tr-TR" sz="1200" b="1" i="0" dirty="0">
                  <a:solidFill>
                    <a:srgbClr val="F8F8F8"/>
                  </a:solidFill>
                  <a:cs typeface="Arial" charset="0"/>
                </a:rPr>
                <a:t> </a:t>
              </a:r>
              <a:r>
                <a:rPr lang="tr-TR" altLang="tr-TR" sz="1200" b="1" i="0" dirty="0" err="1">
                  <a:solidFill>
                    <a:srgbClr val="F8F8F8"/>
                  </a:solidFill>
                  <a:cs typeface="Arial" charset="0"/>
                </a:rPr>
                <a:t>Risky</a:t>
              </a:r>
              <a:r>
                <a:rPr lang="tr-TR" altLang="tr-TR" sz="1200" b="1" i="0" dirty="0">
                  <a:solidFill>
                    <a:srgbClr val="F8F8F8"/>
                  </a:solidFill>
                  <a:cs typeface="Arial" charset="0"/>
                </a:rPr>
                <a:t> </a:t>
              </a:r>
              <a:r>
                <a:rPr lang="tr-TR" altLang="tr-TR" sz="1200" b="1" i="0" dirty="0" err="1">
                  <a:solidFill>
                    <a:srgbClr val="F8F8F8"/>
                  </a:solidFill>
                  <a:cs typeface="Arial" charset="0"/>
                </a:rPr>
                <a:t>Periods</a:t>
              </a:r>
              <a:endParaRPr lang="en-US" altLang="tr-TR" sz="1200" b="1" i="0" dirty="0">
                <a:solidFill>
                  <a:srgbClr val="F8F8F8"/>
                </a:solidFill>
                <a:cs typeface="Arial" charset="0"/>
              </a:endParaRPr>
            </a:p>
          </p:txBody>
        </p:sp>
        <p:sp>
          <p:nvSpPr>
            <p:cNvPr id="69639" name="Rectangle 7"/>
            <p:cNvSpPr>
              <a:spLocks noChangeArrowheads="1"/>
            </p:cNvSpPr>
            <p:nvPr/>
          </p:nvSpPr>
          <p:spPr bwMode="gray">
            <a:xfrm>
              <a:off x="631825" y="2589213"/>
              <a:ext cx="1836738" cy="307777"/>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r>
                <a:rPr lang="tr-TR" altLang="tr-TR" sz="1400" b="1" i="0" dirty="0" err="1">
                  <a:solidFill>
                    <a:srgbClr val="FFFFFF"/>
                  </a:solidFill>
                  <a:cs typeface="Arial" charset="0"/>
                </a:rPr>
                <a:t>Historical</a:t>
              </a:r>
              <a:r>
                <a:rPr lang="tr-TR" altLang="tr-TR" sz="1400" b="1" i="0" dirty="0">
                  <a:solidFill>
                    <a:srgbClr val="FFFFFF"/>
                  </a:solidFill>
                  <a:cs typeface="Arial" charset="0"/>
                </a:rPr>
                <a:t> </a:t>
              </a:r>
              <a:r>
                <a:rPr lang="tr-TR" altLang="tr-TR" sz="1400" b="1" dirty="0">
                  <a:solidFill>
                    <a:srgbClr val="FFFFFF"/>
                  </a:solidFill>
                  <a:cs typeface="Arial" charset="0"/>
                </a:rPr>
                <a:t>A</a:t>
              </a:r>
              <a:r>
                <a:rPr lang="tr-TR" altLang="tr-TR" sz="1400" b="1" i="0" dirty="0">
                  <a:solidFill>
                    <a:srgbClr val="FFFFFF"/>
                  </a:solidFill>
                  <a:cs typeface="Arial" charset="0"/>
                </a:rPr>
                <a:t>nalysis</a:t>
              </a:r>
              <a:endParaRPr lang="en-US" altLang="tr-TR" sz="1400" b="1" i="0" dirty="0">
                <a:solidFill>
                  <a:srgbClr val="FFFFFF"/>
                </a:solidFill>
                <a:cs typeface="Arial" charset="0"/>
              </a:endParaRPr>
            </a:p>
          </p:txBody>
        </p:sp>
        <p:sp>
          <p:nvSpPr>
            <p:cNvPr id="69640" name="AutoShape 8"/>
            <p:cNvSpPr>
              <a:spLocks noChangeArrowheads="1"/>
            </p:cNvSpPr>
            <p:nvPr/>
          </p:nvSpPr>
          <p:spPr bwMode="gray">
            <a:xfrm>
              <a:off x="4304421" y="2637158"/>
              <a:ext cx="368300" cy="273050"/>
            </a:xfrm>
            <a:prstGeom prst="rightArrow">
              <a:avLst>
                <a:gd name="adj1" fmla="val 50000"/>
                <a:gd name="adj2" fmla="val 60467"/>
              </a:avLst>
            </a:prstGeom>
            <a:gradFill rotWithShape="1">
              <a:gsLst>
                <a:gs pos="0">
                  <a:schemeClr val="accent1"/>
                </a:gs>
                <a:gs pos="100000">
                  <a:srgbClr val="F8F8F8"/>
                </a:gs>
              </a:gsLst>
              <a:lin ang="0" scaled="1"/>
            </a:gra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tr-TR"/>
            </a:p>
          </p:txBody>
        </p:sp>
        <p:sp>
          <p:nvSpPr>
            <p:cNvPr id="69641" name="Text Box 9"/>
            <p:cNvSpPr txBox="1">
              <a:spLocks noChangeArrowheads="1"/>
            </p:cNvSpPr>
            <p:nvPr/>
          </p:nvSpPr>
          <p:spPr bwMode="auto">
            <a:xfrm>
              <a:off x="4491038" y="2462897"/>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b="1" i="0" dirty="0" err="1">
                  <a:solidFill>
                    <a:srgbClr val="F8F8F8"/>
                  </a:solidFill>
                  <a:cs typeface="Arial" charset="0"/>
                </a:rPr>
                <a:t>Analyzing</a:t>
              </a:r>
              <a:r>
                <a:rPr lang="tr-TR" altLang="tr-TR" sz="1200" b="1" i="0" dirty="0">
                  <a:solidFill>
                    <a:srgbClr val="F8F8F8"/>
                  </a:solidFill>
                  <a:cs typeface="Arial" charset="0"/>
                </a:rPr>
                <a:t> </a:t>
              </a:r>
              <a:r>
                <a:rPr lang="tr-TR" altLang="tr-TR" sz="1200" b="1" i="0" dirty="0" err="1">
                  <a:solidFill>
                    <a:srgbClr val="F8F8F8"/>
                  </a:solidFill>
                  <a:cs typeface="Arial" charset="0"/>
                </a:rPr>
                <a:t>Demand</a:t>
              </a:r>
              <a:r>
                <a:rPr lang="tr-TR" altLang="tr-TR" sz="1200" b="1" i="0" dirty="0">
                  <a:solidFill>
                    <a:srgbClr val="F8F8F8"/>
                  </a:solidFill>
                  <a:cs typeface="Arial" charset="0"/>
                </a:rPr>
                <a:t> </a:t>
              </a:r>
              <a:r>
                <a:rPr lang="tr-TR" altLang="tr-TR" sz="1200" b="1" i="0" dirty="0" err="1">
                  <a:solidFill>
                    <a:srgbClr val="F8F8F8"/>
                  </a:solidFill>
                  <a:cs typeface="Arial" charset="0"/>
                </a:rPr>
                <a:t>During</a:t>
              </a:r>
              <a:r>
                <a:rPr lang="tr-TR" altLang="tr-TR" sz="1200" b="1" i="0" dirty="0">
                  <a:solidFill>
                    <a:srgbClr val="F8F8F8"/>
                  </a:solidFill>
                  <a:cs typeface="Arial" charset="0"/>
                </a:rPr>
                <a:t> </a:t>
              </a:r>
              <a:r>
                <a:rPr lang="tr-TR" altLang="tr-TR" sz="1200" b="1" i="0" dirty="0" err="1">
                  <a:solidFill>
                    <a:srgbClr val="F8F8F8"/>
                  </a:solidFill>
                  <a:cs typeface="Arial" charset="0"/>
                </a:rPr>
                <a:t>Risky</a:t>
              </a:r>
              <a:r>
                <a:rPr lang="tr-TR" altLang="tr-TR" sz="1200" b="1" i="0" dirty="0">
                  <a:solidFill>
                    <a:srgbClr val="F8F8F8"/>
                  </a:solidFill>
                  <a:cs typeface="Arial" charset="0"/>
                </a:rPr>
                <a:t> </a:t>
              </a:r>
              <a:r>
                <a:rPr lang="tr-TR" altLang="tr-TR" sz="1200" b="1" i="0" dirty="0" err="1">
                  <a:solidFill>
                    <a:srgbClr val="F8F8F8"/>
                  </a:solidFill>
                  <a:cs typeface="Arial" charset="0"/>
                </a:rPr>
                <a:t>Periods</a:t>
              </a:r>
              <a:endParaRPr lang="en-US" altLang="tr-TR" sz="1200" b="1" i="0" dirty="0">
                <a:solidFill>
                  <a:srgbClr val="F8F8F8"/>
                </a:solidFill>
                <a:cs typeface="Arial" charset="0"/>
              </a:endParaRPr>
            </a:p>
          </p:txBody>
        </p:sp>
        <p:sp>
          <p:nvSpPr>
            <p:cNvPr id="69642" name="AutoShape 10"/>
            <p:cNvSpPr>
              <a:spLocks noChangeArrowheads="1"/>
            </p:cNvSpPr>
            <p:nvPr/>
          </p:nvSpPr>
          <p:spPr bwMode="gray">
            <a:xfrm>
              <a:off x="6124575" y="2649538"/>
              <a:ext cx="368300" cy="273050"/>
            </a:xfrm>
            <a:prstGeom prst="rightArrow">
              <a:avLst>
                <a:gd name="adj1" fmla="val 50000"/>
                <a:gd name="adj2" fmla="val 60467"/>
              </a:avLst>
            </a:prstGeom>
            <a:gradFill rotWithShape="1">
              <a:gsLst>
                <a:gs pos="0">
                  <a:schemeClr val="accent1"/>
                </a:gs>
                <a:gs pos="100000">
                  <a:srgbClr val="F8F8F8"/>
                </a:gs>
              </a:gsLst>
              <a:lin ang="0" scaled="1"/>
            </a:gra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tr-TR"/>
            </a:p>
          </p:txBody>
        </p:sp>
        <p:sp>
          <p:nvSpPr>
            <p:cNvPr id="69643" name="Text Box 11"/>
            <p:cNvSpPr txBox="1">
              <a:spLocks noChangeArrowheads="1"/>
            </p:cNvSpPr>
            <p:nvPr/>
          </p:nvSpPr>
          <p:spPr bwMode="auto">
            <a:xfrm>
              <a:off x="6462713" y="2512268"/>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b="1" i="0" dirty="0" err="1">
                  <a:solidFill>
                    <a:srgbClr val="F8F8F8"/>
                  </a:solidFill>
                  <a:cs typeface="Arial" charset="0"/>
                </a:rPr>
                <a:t>Adding</a:t>
              </a:r>
              <a:r>
                <a:rPr lang="tr-TR" altLang="tr-TR" sz="1200" b="1" i="0" dirty="0">
                  <a:solidFill>
                    <a:srgbClr val="F8F8F8"/>
                  </a:solidFill>
                  <a:cs typeface="Arial" charset="0"/>
                </a:rPr>
                <a:t> </a:t>
              </a:r>
              <a:r>
                <a:rPr lang="tr-TR" altLang="tr-TR" sz="1200" b="1" i="0" dirty="0" err="1">
                  <a:solidFill>
                    <a:srgbClr val="F8F8F8"/>
                  </a:solidFill>
                  <a:cs typeface="Arial" charset="0"/>
                </a:rPr>
                <a:t>Non-financing</a:t>
              </a:r>
              <a:r>
                <a:rPr lang="tr-TR" altLang="tr-TR" sz="1200" b="1" i="0" dirty="0">
                  <a:solidFill>
                    <a:srgbClr val="F8F8F8"/>
                  </a:solidFill>
                  <a:cs typeface="Arial" charset="0"/>
                </a:rPr>
                <a:t> </a:t>
              </a:r>
              <a:r>
                <a:rPr lang="tr-TR" altLang="tr-TR" sz="1200" b="1" i="0" dirty="0" err="1">
                  <a:solidFill>
                    <a:srgbClr val="F8F8F8"/>
                  </a:solidFill>
                  <a:cs typeface="Arial" charset="0"/>
                </a:rPr>
                <a:t>sources</a:t>
              </a:r>
              <a:endParaRPr lang="en-US" altLang="tr-TR" sz="1200" b="1" i="0" dirty="0">
                <a:solidFill>
                  <a:srgbClr val="F8F8F8"/>
                </a:solidFill>
                <a:cs typeface="Arial" charset="0"/>
              </a:endParaRPr>
            </a:p>
          </p:txBody>
        </p:sp>
        <p:sp>
          <p:nvSpPr>
            <p:cNvPr id="69644" name="AutoShape 12"/>
            <p:cNvSpPr>
              <a:spLocks noChangeArrowheads="1"/>
            </p:cNvSpPr>
            <p:nvPr/>
          </p:nvSpPr>
          <p:spPr bwMode="ltGray">
            <a:xfrm>
              <a:off x="906463" y="3232150"/>
              <a:ext cx="1114425" cy="1114425"/>
            </a:xfrm>
            <a:prstGeom prst="roundRect">
              <a:avLst>
                <a:gd name="adj" fmla="val 16667"/>
              </a:avLst>
            </a:prstGeom>
            <a:gradFill rotWithShape="1">
              <a:gsLst>
                <a:gs pos="0">
                  <a:schemeClr val="accent1">
                    <a:gamma/>
                    <a:shade val="76078"/>
                    <a:invGamma/>
                  </a:schemeClr>
                </a:gs>
                <a:gs pos="100000">
                  <a:schemeClr val="accent1"/>
                </a:gs>
              </a:gsLst>
              <a:lin ang="1890000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tr-TR"/>
            </a:p>
          </p:txBody>
        </p:sp>
        <p:sp>
          <p:nvSpPr>
            <p:cNvPr id="69645" name="AutoShape 13"/>
            <p:cNvSpPr>
              <a:spLocks noChangeArrowheads="1"/>
            </p:cNvSpPr>
            <p:nvPr/>
          </p:nvSpPr>
          <p:spPr bwMode="gray">
            <a:xfrm>
              <a:off x="2887663" y="3232150"/>
              <a:ext cx="1114425" cy="1114425"/>
            </a:xfrm>
            <a:prstGeom prst="roundRect">
              <a:avLst>
                <a:gd name="adj" fmla="val 16667"/>
              </a:avLst>
            </a:prstGeom>
            <a:gradFill rotWithShape="1">
              <a:gsLst>
                <a:gs pos="0">
                  <a:schemeClr val="accent2">
                    <a:gamma/>
                    <a:shade val="80000"/>
                    <a:invGamma/>
                  </a:schemeClr>
                </a:gs>
                <a:gs pos="100000">
                  <a:schemeClr val="accent2"/>
                </a:gs>
              </a:gsLst>
              <a:lin ang="1890000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tr-TR"/>
            </a:p>
          </p:txBody>
        </p:sp>
        <p:sp>
          <p:nvSpPr>
            <p:cNvPr id="69646" name="AutoShape 14"/>
            <p:cNvSpPr>
              <a:spLocks noChangeArrowheads="1"/>
            </p:cNvSpPr>
            <p:nvPr/>
          </p:nvSpPr>
          <p:spPr bwMode="gray">
            <a:xfrm>
              <a:off x="4878388" y="3232150"/>
              <a:ext cx="1114425" cy="1114425"/>
            </a:xfrm>
            <a:prstGeom prst="roundRect">
              <a:avLst>
                <a:gd name="adj" fmla="val 16667"/>
              </a:avLst>
            </a:prstGeom>
            <a:gradFill rotWithShape="1">
              <a:gsLst>
                <a:gs pos="0">
                  <a:schemeClr val="accent2">
                    <a:gamma/>
                    <a:shade val="80000"/>
                    <a:invGamma/>
                  </a:schemeClr>
                </a:gs>
                <a:gs pos="100000">
                  <a:schemeClr val="accent2"/>
                </a:gs>
              </a:gsLst>
              <a:lin ang="1890000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tr-TR"/>
            </a:p>
          </p:txBody>
        </p:sp>
        <p:sp>
          <p:nvSpPr>
            <p:cNvPr id="69647" name="AutoShape 15"/>
            <p:cNvSpPr>
              <a:spLocks noChangeArrowheads="1"/>
            </p:cNvSpPr>
            <p:nvPr/>
          </p:nvSpPr>
          <p:spPr bwMode="gray">
            <a:xfrm>
              <a:off x="6821488" y="3232150"/>
              <a:ext cx="1114425" cy="1114425"/>
            </a:xfrm>
            <a:prstGeom prst="roundRect">
              <a:avLst>
                <a:gd name="adj" fmla="val 16667"/>
              </a:avLst>
            </a:prstGeom>
            <a:gradFill rotWithShape="1">
              <a:gsLst>
                <a:gs pos="0">
                  <a:schemeClr val="accent2">
                    <a:gamma/>
                    <a:shade val="80000"/>
                    <a:invGamma/>
                  </a:schemeClr>
                </a:gs>
                <a:gs pos="100000">
                  <a:schemeClr val="accent2"/>
                </a:gs>
              </a:gsLst>
              <a:lin ang="1890000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tr-TR"/>
            </a:p>
          </p:txBody>
        </p:sp>
        <p:cxnSp>
          <p:nvCxnSpPr>
            <p:cNvPr id="69648" name="AutoShape 16"/>
            <p:cNvCxnSpPr>
              <a:cxnSpLocks noChangeShapeType="1"/>
              <a:stCxn id="69644" idx="3"/>
              <a:endCxn id="69645" idx="1"/>
            </p:cNvCxnSpPr>
            <p:nvPr/>
          </p:nvCxnSpPr>
          <p:spPr bwMode="gray">
            <a:xfrm>
              <a:off x="2020888" y="3789363"/>
              <a:ext cx="8667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49" name="AutoShape 17"/>
            <p:cNvCxnSpPr>
              <a:cxnSpLocks noChangeShapeType="1"/>
              <a:stCxn id="69645" idx="3"/>
              <a:endCxn id="69646" idx="1"/>
            </p:cNvCxnSpPr>
            <p:nvPr/>
          </p:nvCxnSpPr>
          <p:spPr bwMode="gray">
            <a:xfrm>
              <a:off x="4002088" y="3789363"/>
              <a:ext cx="876300"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0" name="AutoShape 18"/>
            <p:cNvCxnSpPr>
              <a:cxnSpLocks noChangeShapeType="1"/>
              <a:stCxn id="69646" idx="3"/>
              <a:endCxn id="69647" idx="1"/>
            </p:cNvCxnSpPr>
            <p:nvPr/>
          </p:nvCxnSpPr>
          <p:spPr bwMode="gray">
            <a:xfrm>
              <a:off x="5992813" y="3789363"/>
              <a:ext cx="8286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51" name="Text Box 19"/>
            <p:cNvSpPr txBox="1">
              <a:spLocks noChangeArrowheads="1"/>
            </p:cNvSpPr>
            <p:nvPr/>
          </p:nvSpPr>
          <p:spPr bwMode="auto">
            <a:xfrm>
              <a:off x="1009650" y="3534488"/>
              <a:ext cx="866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b="1" i="0" dirty="0" err="1">
                  <a:solidFill>
                    <a:srgbClr val="FFFFFF"/>
                  </a:solidFill>
                  <a:cs typeface="Arial" charset="0"/>
                </a:rPr>
                <a:t>Bid</a:t>
              </a:r>
              <a:r>
                <a:rPr lang="tr-TR" altLang="tr-TR" sz="1200" b="1" i="0" dirty="0">
                  <a:solidFill>
                    <a:srgbClr val="FFFFFF"/>
                  </a:solidFill>
                  <a:cs typeface="Arial" charset="0"/>
                </a:rPr>
                <a:t>/</a:t>
              </a:r>
              <a:r>
                <a:rPr lang="tr-TR" altLang="tr-TR" sz="1200" b="1" i="0" dirty="0" err="1">
                  <a:solidFill>
                    <a:srgbClr val="FFFFFF"/>
                  </a:solidFill>
                  <a:cs typeface="Arial" charset="0"/>
                </a:rPr>
                <a:t>Repayments</a:t>
              </a:r>
              <a:r>
                <a:rPr lang="tr-TR" altLang="tr-TR" sz="1200" b="1" i="0" dirty="0">
                  <a:solidFill>
                    <a:srgbClr val="FFFFFF"/>
                  </a:solidFill>
                  <a:cs typeface="Arial" charset="0"/>
                </a:rPr>
                <a:t> </a:t>
              </a:r>
              <a:r>
                <a:rPr lang="tr-TR" altLang="tr-TR" sz="1200" b="1" i="0" dirty="0" err="1">
                  <a:solidFill>
                    <a:srgbClr val="FFFFFF"/>
                  </a:solidFill>
                  <a:cs typeface="Arial" charset="0"/>
                </a:rPr>
                <a:t>Ratio</a:t>
              </a:r>
              <a:endParaRPr lang="en-US" altLang="tr-TR" sz="1200" b="1" i="0" dirty="0">
                <a:solidFill>
                  <a:srgbClr val="FFFFFF"/>
                </a:solidFill>
                <a:cs typeface="Arial" charset="0"/>
              </a:endParaRPr>
            </a:p>
          </p:txBody>
        </p:sp>
        <p:sp>
          <p:nvSpPr>
            <p:cNvPr id="69652" name="Text Box 20"/>
            <p:cNvSpPr txBox="1">
              <a:spLocks noChangeArrowheads="1"/>
            </p:cNvSpPr>
            <p:nvPr/>
          </p:nvSpPr>
          <p:spPr bwMode="gray">
            <a:xfrm>
              <a:off x="2943225" y="3412191"/>
              <a:ext cx="10033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altLang="tr-TR" sz="1200" b="1" i="0" dirty="0" err="1">
                  <a:solidFill>
                    <a:srgbClr val="FFFFFF"/>
                  </a:solidFill>
                  <a:cs typeface="Arial" charset="0"/>
                </a:rPr>
                <a:t>Conditions</a:t>
              </a:r>
              <a:r>
                <a:rPr lang="tr-TR" altLang="tr-TR" sz="1200" b="1" i="0" dirty="0">
                  <a:solidFill>
                    <a:srgbClr val="FFFFFF"/>
                  </a:solidFill>
                  <a:cs typeface="Arial" charset="0"/>
                </a:rPr>
                <a:t> </a:t>
              </a:r>
              <a:r>
                <a:rPr lang="tr-TR" altLang="tr-TR" sz="1200" b="1" i="0" dirty="0" err="1">
                  <a:solidFill>
                    <a:srgbClr val="FFFFFF"/>
                  </a:solidFill>
                  <a:cs typeface="Arial" charset="0"/>
                </a:rPr>
                <a:t>and</a:t>
              </a:r>
              <a:r>
                <a:rPr lang="tr-TR" altLang="tr-TR" sz="1200" b="1" i="0" dirty="0">
                  <a:solidFill>
                    <a:srgbClr val="FFFFFF"/>
                  </a:solidFill>
                  <a:cs typeface="Arial" charset="0"/>
                </a:rPr>
                <a:t> </a:t>
              </a:r>
              <a:r>
                <a:rPr lang="tr-TR" altLang="tr-TR" sz="1200" b="1" i="0" dirty="0" err="1">
                  <a:solidFill>
                    <a:srgbClr val="FFFFFF"/>
                  </a:solidFill>
                  <a:cs typeface="Arial" charset="0"/>
                </a:rPr>
                <a:t>Duration</a:t>
              </a:r>
              <a:r>
                <a:rPr lang="tr-TR" altLang="tr-TR" sz="1200" b="1" i="0" dirty="0">
                  <a:solidFill>
                    <a:srgbClr val="FFFFFF"/>
                  </a:solidFill>
                  <a:cs typeface="Arial" charset="0"/>
                </a:rPr>
                <a:t> of </a:t>
              </a:r>
              <a:r>
                <a:rPr lang="tr-TR" altLang="tr-TR" sz="1200" b="1" i="0" dirty="0" err="1">
                  <a:solidFill>
                    <a:srgbClr val="FFFFFF"/>
                  </a:solidFill>
                  <a:cs typeface="Arial" charset="0"/>
                </a:rPr>
                <a:t>Risky</a:t>
              </a:r>
              <a:r>
                <a:rPr lang="tr-TR" altLang="tr-TR" sz="1200" b="1" i="0" dirty="0">
                  <a:solidFill>
                    <a:srgbClr val="FFFFFF"/>
                  </a:solidFill>
                  <a:cs typeface="Arial" charset="0"/>
                </a:rPr>
                <a:t> </a:t>
              </a:r>
              <a:r>
                <a:rPr lang="tr-TR" altLang="tr-TR" sz="1200" b="1" i="0" dirty="0" err="1">
                  <a:solidFill>
                    <a:srgbClr val="FFFFFF"/>
                  </a:solidFill>
                  <a:cs typeface="Arial" charset="0"/>
                </a:rPr>
                <a:t>Periods</a:t>
              </a:r>
              <a:endParaRPr lang="en-US" altLang="tr-TR" sz="1200" b="1" i="0" dirty="0">
                <a:solidFill>
                  <a:srgbClr val="FFFFFF"/>
                </a:solidFill>
                <a:cs typeface="Arial" charset="0"/>
              </a:endParaRPr>
            </a:p>
          </p:txBody>
        </p:sp>
        <p:sp>
          <p:nvSpPr>
            <p:cNvPr id="69653" name="Text Box 21"/>
            <p:cNvSpPr txBox="1">
              <a:spLocks noChangeArrowheads="1"/>
            </p:cNvSpPr>
            <p:nvPr/>
          </p:nvSpPr>
          <p:spPr bwMode="gray">
            <a:xfrm>
              <a:off x="4878388" y="3349822"/>
              <a:ext cx="11160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tr-TR" sz="1200" b="1" dirty="0" err="1">
                  <a:solidFill>
                    <a:srgbClr val="FFFFFF"/>
                  </a:solidFill>
                  <a:cs typeface="Arial" charset="0"/>
                </a:rPr>
                <a:t>Financing</a:t>
              </a:r>
              <a:r>
                <a:rPr lang="tr-TR" altLang="tr-TR" sz="1200" b="1" dirty="0">
                  <a:solidFill>
                    <a:srgbClr val="FFFFFF"/>
                  </a:solidFill>
                  <a:cs typeface="Arial" charset="0"/>
                </a:rPr>
                <a:t> </a:t>
              </a:r>
              <a:r>
                <a:rPr lang="tr-TR" altLang="tr-TR" sz="1200" b="1" dirty="0" err="1">
                  <a:solidFill>
                    <a:srgbClr val="FFFFFF"/>
                  </a:solidFill>
                  <a:cs typeface="Arial" charset="0"/>
                </a:rPr>
                <a:t>availability</a:t>
              </a:r>
              <a:r>
                <a:rPr lang="tr-TR" altLang="tr-TR" sz="1200" b="1" dirty="0">
                  <a:solidFill>
                    <a:srgbClr val="FFFFFF"/>
                  </a:solidFill>
                  <a:cs typeface="Arial" charset="0"/>
                </a:rPr>
                <a:t> </a:t>
              </a:r>
              <a:r>
                <a:rPr lang="tr-TR" altLang="tr-TR" sz="1200" b="1" dirty="0" err="1">
                  <a:solidFill>
                    <a:srgbClr val="FFFFFF"/>
                  </a:solidFill>
                  <a:cs typeface="Arial" charset="0"/>
                </a:rPr>
                <a:t>during</a:t>
              </a:r>
              <a:r>
                <a:rPr lang="tr-TR" altLang="tr-TR" sz="1200" b="1" dirty="0">
                  <a:solidFill>
                    <a:srgbClr val="FFFFFF"/>
                  </a:solidFill>
                  <a:cs typeface="Arial" charset="0"/>
                </a:rPr>
                <a:t> </a:t>
              </a:r>
              <a:r>
                <a:rPr lang="tr-TR" altLang="tr-TR" sz="1200" b="1" dirty="0" err="1">
                  <a:solidFill>
                    <a:srgbClr val="FFFFFF"/>
                  </a:solidFill>
                  <a:cs typeface="Arial" charset="0"/>
                </a:rPr>
                <a:t>risky</a:t>
              </a:r>
              <a:r>
                <a:rPr lang="tr-TR" altLang="tr-TR" sz="1200" b="1" dirty="0">
                  <a:solidFill>
                    <a:srgbClr val="FFFFFF"/>
                  </a:solidFill>
                  <a:cs typeface="Arial" charset="0"/>
                </a:rPr>
                <a:t> </a:t>
              </a:r>
              <a:r>
                <a:rPr lang="tr-TR" altLang="tr-TR" sz="1200" b="1" dirty="0" err="1">
                  <a:solidFill>
                    <a:srgbClr val="FFFFFF"/>
                  </a:solidFill>
                  <a:cs typeface="Arial" charset="0"/>
                </a:rPr>
                <a:t>periods</a:t>
              </a:r>
              <a:endParaRPr lang="en-US" altLang="tr-TR" sz="1200" b="1" dirty="0">
                <a:solidFill>
                  <a:srgbClr val="FFFFFF"/>
                </a:solidFill>
                <a:cs typeface="Arial" charset="0"/>
              </a:endParaRPr>
            </a:p>
          </p:txBody>
        </p:sp>
        <p:sp>
          <p:nvSpPr>
            <p:cNvPr id="69654" name="Text Box 22"/>
            <p:cNvSpPr txBox="1">
              <a:spLocks noChangeArrowheads="1"/>
            </p:cNvSpPr>
            <p:nvPr/>
          </p:nvSpPr>
          <p:spPr bwMode="gray">
            <a:xfrm>
              <a:off x="6821488" y="3349822"/>
              <a:ext cx="1114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altLang="tr-TR" sz="1200" b="1" dirty="0" err="1">
                  <a:solidFill>
                    <a:srgbClr val="FFFFFF"/>
                  </a:solidFill>
                  <a:cs typeface="Arial" charset="0"/>
                </a:rPr>
                <a:t>Forecast</a:t>
              </a:r>
              <a:r>
                <a:rPr lang="tr-TR" altLang="tr-TR" sz="1200" b="1" dirty="0">
                  <a:solidFill>
                    <a:srgbClr val="FFFFFF"/>
                  </a:solidFill>
                  <a:cs typeface="Arial" charset="0"/>
                </a:rPr>
                <a:t> PB </a:t>
              </a:r>
              <a:r>
                <a:rPr lang="tr-TR" altLang="tr-TR" sz="1200" b="1" dirty="0" err="1">
                  <a:solidFill>
                    <a:srgbClr val="FFFFFF"/>
                  </a:solidFill>
                  <a:cs typeface="Arial" charset="0"/>
                </a:rPr>
                <a:t>and</a:t>
              </a:r>
              <a:r>
                <a:rPr lang="tr-TR" altLang="tr-TR" sz="1200" b="1" dirty="0">
                  <a:solidFill>
                    <a:srgbClr val="FFFFFF"/>
                  </a:solidFill>
                  <a:cs typeface="Arial" charset="0"/>
                </a:rPr>
                <a:t> </a:t>
              </a:r>
              <a:r>
                <a:rPr lang="tr-TR" altLang="tr-TR" sz="1200" b="1" dirty="0" err="1">
                  <a:solidFill>
                    <a:srgbClr val="FFFFFF"/>
                  </a:solidFill>
                  <a:cs typeface="Arial" charset="0"/>
                </a:rPr>
                <a:t>privatization</a:t>
              </a:r>
              <a:r>
                <a:rPr lang="tr-TR" altLang="tr-TR" sz="1200" b="1" dirty="0">
                  <a:solidFill>
                    <a:srgbClr val="FFFFFF"/>
                  </a:solidFill>
                  <a:cs typeface="Arial" charset="0"/>
                </a:rPr>
                <a:t> </a:t>
              </a:r>
              <a:r>
                <a:rPr lang="tr-TR" altLang="tr-TR" sz="1200" b="1" dirty="0" err="1">
                  <a:solidFill>
                    <a:srgbClr val="FFFFFF"/>
                  </a:solidFill>
                  <a:cs typeface="Arial" charset="0"/>
                </a:rPr>
                <a:t>revenues</a:t>
              </a:r>
              <a:endParaRPr lang="en-US" altLang="tr-TR" sz="1200" b="1" i="0" dirty="0">
                <a:solidFill>
                  <a:srgbClr val="FFFFFF"/>
                </a:solidFill>
                <a:cs typeface="Arial" charset="0"/>
              </a:endParaRPr>
            </a:p>
          </p:txBody>
        </p:sp>
        <p:sp>
          <p:nvSpPr>
            <p:cNvPr id="69655" name="Text Box 23"/>
            <p:cNvSpPr txBox="1">
              <a:spLocks noChangeArrowheads="1"/>
            </p:cNvSpPr>
            <p:nvPr/>
          </p:nvSpPr>
          <p:spPr bwMode="gray">
            <a:xfrm>
              <a:off x="652463" y="4522788"/>
              <a:ext cx="1820068" cy="129266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altLang="tr-TR" sz="1200" i="0" dirty="0">
                  <a:solidFill>
                    <a:srgbClr val="000000"/>
                  </a:solidFill>
                  <a:cs typeface="Arial" charset="0"/>
                </a:rPr>
                <a:t> </a:t>
              </a:r>
              <a:r>
                <a:rPr lang="tr-TR" altLang="tr-TR" sz="1200" i="0" dirty="0" err="1">
                  <a:solidFill>
                    <a:srgbClr val="000000"/>
                  </a:solidFill>
                  <a:cs typeface="Arial" charset="0"/>
                </a:rPr>
                <a:t>Bid</a:t>
              </a:r>
              <a:r>
                <a:rPr lang="tr-TR" altLang="tr-TR" sz="1200" i="0" dirty="0">
                  <a:solidFill>
                    <a:srgbClr val="000000"/>
                  </a:solidFill>
                  <a:cs typeface="Arial" charset="0"/>
                </a:rPr>
                <a:t>/</a:t>
              </a:r>
              <a:r>
                <a:rPr lang="tr-TR" altLang="tr-TR" sz="1200" i="0" dirty="0" err="1">
                  <a:solidFill>
                    <a:srgbClr val="000000"/>
                  </a:solidFill>
                  <a:cs typeface="Arial" charset="0"/>
                </a:rPr>
                <a:t>Repayments</a:t>
              </a:r>
              <a:r>
                <a:rPr lang="tr-TR" altLang="tr-TR" sz="1200" i="0" dirty="0">
                  <a:solidFill>
                    <a:srgbClr val="000000"/>
                  </a:solidFill>
                  <a:cs typeface="Arial" charset="0"/>
                </a:rPr>
                <a:t> </a:t>
              </a:r>
              <a:r>
                <a:rPr lang="tr-TR" altLang="tr-TR" sz="1200" dirty="0" err="1">
                  <a:solidFill>
                    <a:srgbClr val="000000"/>
                  </a:solidFill>
                  <a:cs typeface="Arial" charset="0"/>
                </a:rPr>
                <a:t>r</a:t>
              </a:r>
              <a:r>
                <a:rPr lang="tr-TR" altLang="tr-TR" sz="1200" i="0" dirty="0" err="1">
                  <a:solidFill>
                    <a:srgbClr val="000000"/>
                  </a:solidFill>
                  <a:cs typeface="Arial" charset="0"/>
                </a:rPr>
                <a:t>atio</a:t>
              </a:r>
              <a:r>
                <a:rPr lang="tr-TR" altLang="tr-TR" sz="1200" i="0" dirty="0">
                  <a:solidFill>
                    <a:srgbClr val="000000"/>
                  </a:solidFill>
                  <a:cs typeface="Arial" charset="0"/>
                </a:rPr>
                <a:t> </a:t>
              </a:r>
              <a:r>
                <a:rPr lang="tr-TR" altLang="tr-TR" sz="1200" dirty="0">
                  <a:solidFill>
                    <a:srgbClr val="000000"/>
                  </a:solidFill>
                  <a:cs typeface="Arial" charset="0"/>
                </a:rPr>
                <a:t>p</a:t>
              </a:r>
              <a:r>
                <a:rPr lang="tr-TR" altLang="tr-TR" sz="1200" i="0" dirty="0">
                  <a:solidFill>
                    <a:srgbClr val="000000"/>
                  </a:solidFill>
                  <a:cs typeface="Arial" charset="0"/>
                </a:rPr>
                <a:t>rofile </a:t>
              </a:r>
              <a:r>
                <a:rPr lang="tr-TR" altLang="tr-TR" sz="1200" i="0" dirty="0" err="1">
                  <a:solidFill>
                    <a:srgbClr val="000000"/>
                  </a:solidFill>
                  <a:cs typeface="Arial" charset="0"/>
                </a:rPr>
                <a:t>for</a:t>
              </a:r>
              <a:r>
                <a:rPr lang="tr-TR" altLang="tr-TR" sz="1200" i="0" dirty="0">
                  <a:solidFill>
                    <a:srgbClr val="000000"/>
                  </a:solidFill>
                  <a:cs typeface="Arial" charset="0"/>
                </a:rPr>
                <a:t> </a:t>
              </a:r>
              <a:r>
                <a:rPr lang="tr-TR" altLang="tr-TR" sz="1200" i="0" dirty="0" err="1">
                  <a:solidFill>
                    <a:srgbClr val="000000"/>
                  </a:solidFill>
                  <a:cs typeface="Arial" charset="0"/>
                </a:rPr>
                <a:t>recent</a:t>
              </a:r>
              <a:r>
                <a:rPr lang="tr-TR" altLang="tr-TR" sz="1200" i="0" dirty="0">
                  <a:solidFill>
                    <a:srgbClr val="000000"/>
                  </a:solidFill>
                  <a:cs typeface="Arial" charset="0"/>
                </a:rPr>
                <a:t> 15 </a:t>
              </a:r>
              <a:r>
                <a:rPr lang="tr-TR" altLang="tr-TR" sz="1200" i="0" dirty="0" err="1">
                  <a:solidFill>
                    <a:srgbClr val="000000"/>
                  </a:solidFill>
                  <a:cs typeface="Arial" charset="0"/>
                </a:rPr>
                <a:t>years</a:t>
              </a:r>
              <a:r>
                <a:rPr lang="tr-TR" altLang="tr-TR" sz="1200" i="0" dirty="0">
                  <a:solidFill>
                    <a:srgbClr val="000000"/>
                  </a:solidFill>
                  <a:cs typeface="Arial" charset="0"/>
                </a:rPr>
                <a:t> is </a:t>
              </a:r>
              <a:r>
                <a:rPr lang="tr-TR" altLang="tr-TR" sz="1200" i="0" dirty="0" err="1">
                  <a:solidFill>
                    <a:srgbClr val="000000"/>
                  </a:solidFill>
                  <a:cs typeface="Arial" charset="0"/>
                </a:rPr>
                <a:t>analyzed</a:t>
              </a:r>
              <a:endParaRPr lang="en-US" altLang="tr-TR" sz="1200" i="0" dirty="0">
                <a:solidFill>
                  <a:srgbClr val="000000"/>
                </a:solidFill>
                <a:cs typeface="Arial" charset="0"/>
              </a:endParaRPr>
            </a:p>
            <a:p>
              <a:pPr algn="l">
                <a:spcBef>
                  <a:spcPct val="50000"/>
                </a:spcBef>
                <a:buFontTx/>
                <a:buChar char="•"/>
              </a:pPr>
              <a:r>
                <a:rPr lang="en-US" altLang="tr-TR" sz="1200" i="0" dirty="0">
                  <a:solidFill>
                    <a:srgbClr val="000000"/>
                  </a:solidFill>
                  <a:cs typeface="Arial" charset="0"/>
                </a:rPr>
                <a:t> </a:t>
              </a:r>
              <a:r>
                <a:rPr lang="tr-TR" altLang="tr-TR" sz="1200" dirty="0">
                  <a:solidFill>
                    <a:srgbClr val="000000"/>
                  </a:solidFill>
                  <a:cs typeface="Arial" charset="0"/>
                </a:rPr>
                <a:t>S</a:t>
              </a:r>
              <a:r>
                <a:rPr lang="tr-TR" altLang="tr-TR" sz="1200" i="0" dirty="0">
                  <a:solidFill>
                    <a:srgbClr val="000000"/>
                  </a:solidFill>
                  <a:cs typeface="Arial" charset="0"/>
                </a:rPr>
                <a:t>tatistical </a:t>
              </a:r>
              <a:r>
                <a:rPr lang="tr-TR" altLang="tr-TR" sz="1200" i="0" dirty="0" err="1">
                  <a:solidFill>
                    <a:srgbClr val="000000"/>
                  </a:solidFill>
                  <a:cs typeface="Arial" charset="0"/>
                </a:rPr>
                <a:t>indicators</a:t>
              </a:r>
              <a:r>
                <a:rPr lang="tr-TR" altLang="tr-TR" sz="1200" i="0" dirty="0">
                  <a:solidFill>
                    <a:srgbClr val="000000"/>
                  </a:solidFill>
                  <a:cs typeface="Arial" charset="0"/>
                </a:rPr>
                <a:t> (</a:t>
              </a:r>
              <a:r>
                <a:rPr lang="tr-TR" altLang="tr-TR" sz="1200" i="0" dirty="0" err="1">
                  <a:solidFill>
                    <a:srgbClr val="000000"/>
                  </a:solidFill>
                  <a:cs typeface="Arial" charset="0"/>
                </a:rPr>
                <a:t>mean,STDEV</a:t>
              </a:r>
              <a:r>
                <a:rPr lang="tr-TR" altLang="tr-TR" sz="1200" i="0" dirty="0">
                  <a:solidFill>
                    <a:srgbClr val="000000"/>
                  </a:solidFill>
                  <a:cs typeface="Arial" charset="0"/>
                </a:rPr>
                <a:t>) </a:t>
              </a:r>
              <a:r>
                <a:rPr lang="tr-TR" altLang="tr-TR" sz="1200" i="0" dirty="0" err="1">
                  <a:solidFill>
                    <a:srgbClr val="000000"/>
                  </a:solidFill>
                  <a:cs typeface="Arial" charset="0"/>
                </a:rPr>
                <a:t>are</a:t>
              </a:r>
              <a:r>
                <a:rPr lang="tr-TR" altLang="tr-TR" sz="1200" i="0" dirty="0">
                  <a:solidFill>
                    <a:srgbClr val="000000"/>
                  </a:solidFill>
                  <a:cs typeface="Arial" charset="0"/>
                </a:rPr>
                <a:t> </a:t>
              </a:r>
              <a:r>
                <a:rPr lang="tr-TR" altLang="tr-TR" sz="1200" i="0" dirty="0" err="1">
                  <a:solidFill>
                    <a:srgbClr val="000000"/>
                  </a:solidFill>
                  <a:cs typeface="Arial" charset="0"/>
                </a:rPr>
                <a:t>calculated</a:t>
              </a:r>
              <a:endParaRPr lang="en-US" altLang="tr-TR" sz="1200" i="0" dirty="0">
                <a:solidFill>
                  <a:srgbClr val="000000"/>
                </a:solidFill>
                <a:cs typeface="Arial" charset="0"/>
              </a:endParaRPr>
            </a:p>
          </p:txBody>
        </p:sp>
        <p:sp>
          <p:nvSpPr>
            <p:cNvPr id="69656" name="Text Box 24"/>
            <p:cNvSpPr txBox="1">
              <a:spLocks noChangeArrowheads="1"/>
            </p:cNvSpPr>
            <p:nvPr/>
          </p:nvSpPr>
          <p:spPr bwMode="gray">
            <a:xfrm>
              <a:off x="2472531" y="4427854"/>
              <a:ext cx="1831890" cy="129266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altLang="tr-TR" sz="1200" i="0" dirty="0">
                  <a:solidFill>
                    <a:srgbClr val="000000"/>
                  </a:solidFill>
                  <a:cs typeface="Arial" charset="0"/>
                </a:rPr>
                <a:t> </a:t>
              </a:r>
              <a:r>
                <a:rPr lang="tr-TR" altLang="tr-TR" sz="1200" dirty="0" err="1">
                  <a:solidFill>
                    <a:srgbClr val="000000"/>
                  </a:solidFill>
                  <a:cs typeface="Arial" charset="0"/>
                </a:rPr>
                <a:t>Periods</a:t>
              </a:r>
              <a:r>
                <a:rPr lang="tr-TR" altLang="tr-TR" sz="1200" dirty="0">
                  <a:solidFill>
                    <a:srgbClr val="000000"/>
                  </a:solidFill>
                  <a:cs typeface="Arial" charset="0"/>
                </a:rPr>
                <a:t> </a:t>
              </a:r>
              <a:r>
                <a:rPr lang="tr-TR" altLang="tr-TR" sz="1200" dirty="0" err="1">
                  <a:solidFill>
                    <a:srgbClr val="000000"/>
                  </a:solidFill>
                  <a:cs typeface="Arial" charset="0"/>
                </a:rPr>
                <a:t>when</a:t>
              </a:r>
              <a:r>
                <a:rPr lang="tr-TR" altLang="tr-TR" sz="1200" dirty="0">
                  <a:solidFill>
                    <a:srgbClr val="000000"/>
                  </a:solidFill>
                  <a:cs typeface="Arial" charset="0"/>
                </a:rPr>
                <a:t> </a:t>
              </a:r>
              <a:r>
                <a:rPr lang="tr-TR" altLang="tr-TR" sz="1200" dirty="0" err="1">
                  <a:solidFill>
                    <a:srgbClr val="000000"/>
                  </a:solidFill>
                  <a:cs typeface="Arial" charset="0"/>
                </a:rPr>
                <a:t>the</a:t>
              </a:r>
              <a:r>
                <a:rPr lang="tr-TR" altLang="tr-TR" sz="1200" dirty="0">
                  <a:solidFill>
                    <a:srgbClr val="000000"/>
                  </a:solidFill>
                  <a:cs typeface="Arial" charset="0"/>
                </a:rPr>
                <a:t> </a:t>
              </a:r>
              <a:r>
                <a:rPr lang="tr-TR" altLang="tr-TR" sz="1200" dirty="0" err="1">
                  <a:solidFill>
                    <a:srgbClr val="000000"/>
                  </a:solidFill>
                  <a:cs typeface="Arial" charset="0"/>
                </a:rPr>
                <a:t>bid</a:t>
              </a:r>
              <a:r>
                <a:rPr lang="tr-TR" altLang="tr-TR" sz="1200" dirty="0">
                  <a:solidFill>
                    <a:srgbClr val="000000"/>
                  </a:solidFill>
                  <a:cs typeface="Arial" charset="0"/>
                </a:rPr>
                <a:t>/</a:t>
              </a:r>
              <a:r>
                <a:rPr lang="tr-TR" altLang="tr-TR" sz="1200" dirty="0" err="1">
                  <a:solidFill>
                    <a:srgbClr val="000000"/>
                  </a:solidFill>
                  <a:cs typeface="Arial" charset="0"/>
                </a:rPr>
                <a:t>redemption</a:t>
              </a:r>
              <a:r>
                <a:rPr lang="tr-TR" altLang="tr-TR" sz="1200" dirty="0">
                  <a:solidFill>
                    <a:srgbClr val="000000"/>
                  </a:solidFill>
                  <a:cs typeface="Arial" charset="0"/>
                </a:rPr>
                <a:t> </a:t>
              </a:r>
              <a:r>
                <a:rPr lang="tr-TR" altLang="tr-TR" sz="1200" dirty="0" err="1">
                  <a:solidFill>
                    <a:srgbClr val="000000"/>
                  </a:solidFill>
                  <a:cs typeface="Arial" charset="0"/>
                </a:rPr>
                <a:t>ratio</a:t>
              </a:r>
              <a:r>
                <a:rPr lang="tr-TR" altLang="tr-TR" sz="1200" dirty="0">
                  <a:solidFill>
                    <a:srgbClr val="000000"/>
                  </a:solidFill>
                  <a:cs typeface="Arial" charset="0"/>
                </a:rPr>
                <a:t> is </a:t>
              </a:r>
              <a:r>
                <a:rPr lang="tr-TR" altLang="tr-TR" sz="1200" dirty="0" err="1">
                  <a:solidFill>
                    <a:srgbClr val="000000"/>
                  </a:solidFill>
                  <a:cs typeface="Arial" charset="0"/>
                </a:rPr>
                <a:t>below</a:t>
              </a:r>
              <a:r>
                <a:rPr lang="tr-TR" altLang="tr-TR" sz="1200" dirty="0">
                  <a:solidFill>
                    <a:srgbClr val="000000"/>
                  </a:solidFill>
                  <a:cs typeface="Arial" charset="0"/>
                </a:rPr>
                <a:t> a </a:t>
              </a:r>
              <a:r>
                <a:rPr lang="tr-TR" altLang="tr-TR" sz="1200" dirty="0" err="1">
                  <a:solidFill>
                    <a:srgbClr val="000000"/>
                  </a:solidFill>
                  <a:cs typeface="Arial" charset="0"/>
                </a:rPr>
                <a:t>threshold</a:t>
              </a:r>
              <a:r>
                <a:rPr lang="tr-TR" altLang="tr-TR" sz="1200" dirty="0">
                  <a:solidFill>
                    <a:srgbClr val="000000"/>
                  </a:solidFill>
                  <a:cs typeface="Arial" charset="0"/>
                </a:rPr>
                <a:t> </a:t>
              </a:r>
              <a:r>
                <a:rPr lang="tr-TR" altLang="tr-TR" sz="1200" dirty="0" err="1">
                  <a:solidFill>
                    <a:srgbClr val="000000"/>
                  </a:solidFill>
                  <a:cs typeface="Arial" charset="0"/>
                </a:rPr>
                <a:t>are</a:t>
              </a:r>
              <a:r>
                <a:rPr lang="tr-TR" altLang="tr-TR" sz="1200" dirty="0">
                  <a:solidFill>
                    <a:srgbClr val="000000"/>
                  </a:solidFill>
                  <a:cs typeface="Arial" charset="0"/>
                </a:rPr>
                <a:t> </a:t>
              </a:r>
              <a:r>
                <a:rPr lang="tr-TR" altLang="tr-TR" sz="1200" dirty="0" err="1">
                  <a:solidFill>
                    <a:srgbClr val="000000"/>
                  </a:solidFill>
                  <a:cs typeface="Arial" charset="0"/>
                </a:rPr>
                <a:t>defined</a:t>
              </a:r>
              <a:r>
                <a:rPr lang="tr-TR" altLang="tr-TR" sz="1200" dirty="0">
                  <a:solidFill>
                    <a:srgbClr val="000000"/>
                  </a:solidFill>
                  <a:cs typeface="Arial" charset="0"/>
                </a:rPr>
                <a:t> as </a:t>
              </a:r>
              <a:r>
                <a:rPr lang="tr-TR" altLang="tr-TR" sz="1200" dirty="0" err="1">
                  <a:solidFill>
                    <a:srgbClr val="000000"/>
                  </a:solidFill>
                  <a:cs typeface="Arial" charset="0"/>
                </a:rPr>
                <a:t>risky</a:t>
              </a:r>
              <a:r>
                <a:rPr lang="tr-TR" altLang="tr-TR" sz="1200" dirty="0">
                  <a:solidFill>
                    <a:srgbClr val="000000"/>
                  </a:solidFill>
                  <a:cs typeface="Arial" charset="0"/>
                </a:rPr>
                <a:t> </a:t>
              </a:r>
              <a:r>
                <a:rPr lang="tr-TR" altLang="tr-TR" sz="1200" dirty="0" err="1">
                  <a:solidFill>
                    <a:srgbClr val="000000"/>
                  </a:solidFill>
                  <a:cs typeface="Arial" charset="0"/>
                </a:rPr>
                <a:t>periods</a:t>
              </a:r>
              <a:endParaRPr lang="en-US" altLang="tr-TR" sz="1200" i="0" dirty="0">
                <a:solidFill>
                  <a:srgbClr val="000000"/>
                </a:solidFill>
                <a:cs typeface="Arial" charset="0"/>
              </a:endParaRPr>
            </a:p>
            <a:p>
              <a:pPr algn="ctr">
                <a:spcBef>
                  <a:spcPct val="50000"/>
                </a:spcBef>
                <a:buFontTx/>
                <a:buChar char="•"/>
              </a:pPr>
              <a:r>
                <a:rPr lang="en-US" altLang="tr-TR" sz="1200" i="0" dirty="0">
                  <a:solidFill>
                    <a:srgbClr val="000000"/>
                  </a:solidFill>
                  <a:cs typeface="Arial" charset="0"/>
                </a:rPr>
                <a:t> </a:t>
              </a:r>
              <a:r>
                <a:rPr lang="tr-TR" altLang="tr-TR" sz="1200" dirty="0" err="1">
                  <a:solidFill>
                    <a:srgbClr val="000000"/>
                  </a:solidFill>
                  <a:cs typeface="Arial" charset="0"/>
                </a:rPr>
                <a:t>T</a:t>
              </a:r>
              <a:r>
                <a:rPr lang="tr-TR" altLang="tr-TR" sz="1200" i="0" dirty="0" err="1">
                  <a:solidFill>
                    <a:srgbClr val="000000"/>
                  </a:solidFill>
                  <a:cs typeface="Arial" charset="0"/>
                </a:rPr>
                <a:t>he</a:t>
              </a:r>
              <a:r>
                <a:rPr lang="tr-TR" altLang="tr-TR" sz="1200" i="0" dirty="0">
                  <a:solidFill>
                    <a:srgbClr val="000000"/>
                  </a:solidFill>
                  <a:cs typeface="Arial" charset="0"/>
                </a:rPr>
                <a:t> </a:t>
              </a:r>
              <a:r>
                <a:rPr lang="tr-TR" altLang="tr-TR" sz="1200" i="0" dirty="0" err="1">
                  <a:solidFill>
                    <a:srgbClr val="000000"/>
                  </a:solidFill>
                  <a:cs typeface="Arial" charset="0"/>
                </a:rPr>
                <a:t>duration</a:t>
              </a:r>
              <a:r>
                <a:rPr lang="tr-TR" altLang="tr-TR" sz="1200" i="0" dirty="0">
                  <a:solidFill>
                    <a:srgbClr val="000000"/>
                  </a:solidFill>
                  <a:cs typeface="Arial" charset="0"/>
                </a:rPr>
                <a:t> of </a:t>
              </a:r>
              <a:r>
                <a:rPr lang="tr-TR" altLang="tr-TR" sz="1200" i="0" dirty="0" err="1">
                  <a:solidFill>
                    <a:srgbClr val="000000"/>
                  </a:solidFill>
                  <a:cs typeface="Arial" charset="0"/>
                </a:rPr>
                <a:t>risky</a:t>
              </a:r>
              <a:r>
                <a:rPr lang="tr-TR" altLang="tr-TR" sz="1200" i="0" dirty="0">
                  <a:solidFill>
                    <a:srgbClr val="000000"/>
                  </a:solidFill>
                  <a:cs typeface="Arial" charset="0"/>
                </a:rPr>
                <a:t> </a:t>
              </a:r>
              <a:r>
                <a:rPr lang="tr-TR" altLang="tr-TR" sz="1200" i="0" dirty="0" err="1">
                  <a:solidFill>
                    <a:srgbClr val="000000"/>
                  </a:solidFill>
                  <a:cs typeface="Arial" charset="0"/>
                </a:rPr>
                <a:t>periods</a:t>
              </a:r>
              <a:r>
                <a:rPr lang="tr-TR" altLang="tr-TR" sz="1200" i="0" dirty="0">
                  <a:solidFill>
                    <a:srgbClr val="000000"/>
                  </a:solidFill>
                  <a:cs typeface="Arial" charset="0"/>
                </a:rPr>
                <a:t> </a:t>
              </a:r>
              <a:r>
                <a:rPr lang="tr-TR" altLang="tr-TR" sz="1200" i="0" dirty="0" err="1">
                  <a:solidFill>
                    <a:srgbClr val="000000"/>
                  </a:solidFill>
                  <a:cs typeface="Arial" charset="0"/>
                </a:rPr>
                <a:t>are</a:t>
              </a:r>
              <a:r>
                <a:rPr lang="tr-TR" altLang="tr-TR" sz="1200" i="0" dirty="0">
                  <a:solidFill>
                    <a:srgbClr val="000000"/>
                  </a:solidFill>
                  <a:cs typeface="Arial" charset="0"/>
                </a:rPr>
                <a:t> </a:t>
              </a:r>
              <a:r>
                <a:rPr lang="tr-TR" altLang="tr-TR" sz="1200" i="0" dirty="0" err="1">
                  <a:solidFill>
                    <a:srgbClr val="000000"/>
                  </a:solidFill>
                  <a:cs typeface="Arial" charset="0"/>
                </a:rPr>
                <a:t>determined</a:t>
              </a:r>
              <a:r>
                <a:rPr lang="tr-TR" altLang="tr-TR" sz="1200" i="0" dirty="0">
                  <a:solidFill>
                    <a:srgbClr val="000000"/>
                  </a:solidFill>
                  <a:cs typeface="Arial" charset="0"/>
                </a:rPr>
                <a:t> </a:t>
              </a:r>
              <a:endParaRPr lang="en-US" altLang="tr-TR" sz="1200" i="0" dirty="0">
                <a:solidFill>
                  <a:srgbClr val="000000"/>
                </a:solidFill>
                <a:cs typeface="Arial" charset="0"/>
              </a:endParaRPr>
            </a:p>
          </p:txBody>
        </p:sp>
        <p:sp>
          <p:nvSpPr>
            <p:cNvPr id="69657" name="Text Box 25"/>
            <p:cNvSpPr txBox="1">
              <a:spLocks noChangeArrowheads="1"/>
            </p:cNvSpPr>
            <p:nvPr/>
          </p:nvSpPr>
          <p:spPr bwMode="gray">
            <a:xfrm>
              <a:off x="4610100" y="4522788"/>
              <a:ext cx="1614488"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altLang="tr-TR" sz="1200" i="0" dirty="0">
                  <a:solidFill>
                    <a:srgbClr val="000000"/>
                  </a:solidFill>
                  <a:cs typeface="Arial" charset="0"/>
                </a:rPr>
                <a:t> </a:t>
              </a:r>
              <a:r>
                <a:rPr lang="tr-TR" altLang="tr-TR" sz="1200" i="0" dirty="0">
                  <a:solidFill>
                    <a:srgbClr val="000000"/>
                  </a:solidFill>
                  <a:cs typeface="Arial" charset="0"/>
                </a:rPr>
                <a:t>% of </a:t>
              </a:r>
              <a:r>
                <a:rPr lang="tr-TR" altLang="tr-TR" sz="1200" i="0" dirty="0" err="1">
                  <a:solidFill>
                    <a:srgbClr val="000000"/>
                  </a:solidFill>
                  <a:cs typeface="Arial" charset="0"/>
                </a:rPr>
                <a:t>the</a:t>
              </a:r>
              <a:r>
                <a:rPr lang="tr-TR" altLang="tr-TR" sz="1200" i="0" dirty="0">
                  <a:solidFill>
                    <a:srgbClr val="000000"/>
                  </a:solidFill>
                  <a:cs typeface="Arial" charset="0"/>
                </a:rPr>
                <a:t> total </a:t>
              </a:r>
              <a:r>
                <a:rPr lang="tr-TR" altLang="tr-TR" sz="1200" i="0" dirty="0" err="1">
                  <a:solidFill>
                    <a:srgbClr val="000000"/>
                  </a:solidFill>
                  <a:cs typeface="Arial" charset="0"/>
                </a:rPr>
                <a:t>financing</a:t>
              </a:r>
              <a:r>
                <a:rPr lang="tr-TR" altLang="tr-TR" sz="1200" i="0" dirty="0">
                  <a:solidFill>
                    <a:srgbClr val="000000"/>
                  </a:solidFill>
                  <a:cs typeface="Arial" charset="0"/>
                </a:rPr>
                <a:t> </a:t>
              </a:r>
              <a:r>
                <a:rPr lang="tr-TR" altLang="tr-TR" sz="1200" i="0" dirty="0" err="1">
                  <a:solidFill>
                    <a:srgbClr val="000000"/>
                  </a:solidFill>
                  <a:cs typeface="Arial" charset="0"/>
                </a:rPr>
                <a:t>need</a:t>
              </a:r>
              <a:r>
                <a:rPr lang="tr-TR" altLang="tr-TR" sz="1200" i="0" dirty="0">
                  <a:solidFill>
                    <a:srgbClr val="000000"/>
                  </a:solidFill>
                  <a:cs typeface="Arial" charset="0"/>
                </a:rPr>
                <a:t> </a:t>
              </a:r>
              <a:r>
                <a:rPr lang="tr-TR" altLang="tr-TR" sz="1200" i="0" dirty="0" err="1">
                  <a:solidFill>
                    <a:srgbClr val="000000"/>
                  </a:solidFill>
                  <a:cs typeface="Arial" charset="0"/>
                </a:rPr>
                <a:t>that</a:t>
              </a:r>
              <a:r>
                <a:rPr lang="tr-TR" altLang="tr-TR" sz="1200" i="0" dirty="0">
                  <a:solidFill>
                    <a:srgbClr val="000000"/>
                  </a:solidFill>
                  <a:cs typeface="Arial" charset="0"/>
                </a:rPr>
                <a:t> is </a:t>
              </a:r>
              <a:r>
                <a:rPr lang="tr-TR" altLang="tr-TR" sz="1200" i="0" dirty="0" err="1">
                  <a:solidFill>
                    <a:srgbClr val="000000"/>
                  </a:solidFill>
                  <a:cs typeface="Arial" charset="0"/>
                </a:rPr>
                <a:t>provided</a:t>
              </a:r>
              <a:r>
                <a:rPr lang="tr-TR" altLang="tr-TR" sz="1200" i="0" dirty="0">
                  <a:solidFill>
                    <a:srgbClr val="000000"/>
                  </a:solidFill>
                  <a:cs typeface="Arial" charset="0"/>
                </a:rPr>
                <a:t> </a:t>
              </a:r>
              <a:r>
                <a:rPr lang="tr-TR" altLang="tr-TR" sz="1200" i="0" dirty="0" err="1">
                  <a:solidFill>
                    <a:srgbClr val="000000"/>
                  </a:solidFill>
                  <a:cs typeface="Arial" charset="0"/>
                </a:rPr>
                <a:t>by</a:t>
              </a:r>
              <a:r>
                <a:rPr lang="tr-TR" altLang="tr-TR" sz="1200" i="0" dirty="0">
                  <a:solidFill>
                    <a:srgbClr val="000000"/>
                  </a:solidFill>
                  <a:cs typeface="Arial" charset="0"/>
                </a:rPr>
                <a:t> </a:t>
              </a:r>
              <a:r>
                <a:rPr lang="tr-TR" altLang="tr-TR" sz="1200" i="0" dirty="0" err="1">
                  <a:solidFill>
                    <a:srgbClr val="000000"/>
                  </a:solidFill>
                  <a:cs typeface="Arial" charset="0"/>
                </a:rPr>
                <a:t>borrowing</a:t>
              </a:r>
              <a:r>
                <a:rPr lang="tr-TR" altLang="tr-TR" sz="1200" i="0" dirty="0">
                  <a:solidFill>
                    <a:srgbClr val="000000"/>
                  </a:solidFill>
                  <a:cs typeface="Arial" charset="0"/>
                </a:rPr>
                <a:t> </a:t>
              </a:r>
              <a:r>
                <a:rPr lang="tr-TR" altLang="tr-TR" sz="1200" dirty="0" err="1">
                  <a:solidFill>
                    <a:srgbClr val="000000"/>
                  </a:solidFill>
                  <a:cs typeface="Arial" charset="0"/>
                </a:rPr>
                <a:t>during</a:t>
              </a:r>
              <a:r>
                <a:rPr lang="tr-TR" altLang="tr-TR" sz="1200" dirty="0">
                  <a:solidFill>
                    <a:srgbClr val="000000"/>
                  </a:solidFill>
                  <a:cs typeface="Arial" charset="0"/>
                </a:rPr>
                <a:t> </a:t>
              </a:r>
              <a:r>
                <a:rPr lang="tr-TR" altLang="tr-TR" sz="1200" dirty="0" err="1">
                  <a:solidFill>
                    <a:srgbClr val="000000"/>
                  </a:solidFill>
                  <a:cs typeface="Arial" charset="0"/>
                </a:rPr>
                <a:t>risky</a:t>
              </a:r>
              <a:r>
                <a:rPr lang="tr-TR" altLang="tr-TR" sz="1200" dirty="0">
                  <a:solidFill>
                    <a:srgbClr val="000000"/>
                  </a:solidFill>
                  <a:cs typeface="Arial" charset="0"/>
                </a:rPr>
                <a:t> </a:t>
              </a:r>
              <a:r>
                <a:rPr lang="tr-TR" altLang="tr-TR" sz="1200" dirty="0" err="1">
                  <a:solidFill>
                    <a:srgbClr val="000000"/>
                  </a:solidFill>
                  <a:cs typeface="Arial" charset="0"/>
                </a:rPr>
                <a:t>periods</a:t>
              </a:r>
              <a:r>
                <a:rPr lang="tr-TR" altLang="tr-TR" sz="1200" dirty="0">
                  <a:solidFill>
                    <a:srgbClr val="000000"/>
                  </a:solidFill>
                  <a:cs typeface="Arial" charset="0"/>
                </a:rPr>
                <a:t> </a:t>
              </a:r>
              <a:r>
                <a:rPr lang="tr-TR" altLang="tr-TR" sz="1200" i="0" dirty="0">
                  <a:solidFill>
                    <a:srgbClr val="000000"/>
                  </a:solidFill>
                  <a:cs typeface="Arial" charset="0"/>
                </a:rPr>
                <a:t>is </a:t>
              </a:r>
              <a:r>
                <a:rPr lang="tr-TR" altLang="tr-TR" sz="1200" i="0" dirty="0" err="1">
                  <a:solidFill>
                    <a:srgbClr val="000000"/>
                  </a:solidFill>
                  <a:cs typeface="Arial" charset="0"/>
                </a:rPr>
                <a:t>determined</a:t>
              </a:r>
              <a:endParaRPr lang="en-US" altLang="tr-TR" sz="1200" i="0" dirty="0">
                <a:solidFill>
                  <a:srgbClr val="000000"/>
                </a:solidFill>
                <a:cs typeface="Arial" charset="0"/>
              </a:endParaRPr>
            </a:p>
          </p:txBody>
        </p:sp>
        <p:sp>
          <p:nvSpPr>
            <p:cNvPr id="69658" name="Text Box 26"/>
            <p:cNvSpPr txBox="1">
              <a:spLocks noChangeArrowheads="1"/>
            </p:cNvSpPr>
            <p:nvPr/>
          </p:nvSpPr>
          <p:spPr bwMode="gray">
            <a:xfrm>
              <a:off x="6586367" y="4346575"/>
              <a:ext cx="1614487" cy="184665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altLang="tr-TR" sz="1200" i="0" dirty="0">
                  <a:solidFill>
                    <a:srgbClr val="000000"/>
                  </a:solidFill>
                  <a:cs typeface="Arial" charset="0"/>
                </a:rPr>
                <a:t> </a:t>
              </a:r>
              <a:r>
                <a:rPr lang="tr-TR" altLang="tr-TR" sz="1200" i="0" dirty="0" err="1">
                  <a:solidFill>
                    <a:srgbClr val="000000"/>
                  </a:solidFill>
                  <a:cs typeface="Arial" charset="0"/>
                </a:rPr>
                <a:t>The</a:t>
              </a:r>
              <a:r>
                <a:rPr lang="tr-TR" altLang="tr-TR" sz="1200" i="0" dirty="0">
                  <a:solidFill>
                    <a:srgbClr val="000000"/>
                  </a:solidFill>
                  <a:cs typeface="Arial" charset="0"/>
                </a:rPr>
                <a:t> </a:t>
              </a:r>
              <a:r>
                <a:rPr lang="tr-TR" altLang="tr-TR" sz="1200" i="0" dirty="0" err="1">
                  <a:solidFill>
                    <a:srgbClr val="000000"/>
                  </a:solidFill>
                  <a:cs typeface="Arial" charset="0"/>
                </a:rPr>
                <a:t>ratio</a:t>
              </a:r>
              <a:r>
                <a:rPr lang="tr-TR" altLang="tr-TR" sz="1200" i="0" dirty="0">
                  <a:solidFill>
                    <a:srgbClr val="000000"/>
                  </a:solidFill>
                  <a:cs typeface="Arial" charset="0"/>
                </a:rPr>
                <a:t> of PB </a:t>
              </a:r>
              <a:r>
                <a:rPr lang="tr-TR" altLang="tr-TR" sz="1200" i="0" dirty="0" err="1">
                  <a:solidFill>
                    <a:srgbClr val="000000"/>
                  </a:solidFill>
                  <a:cs typeface="Arial" charset="0"/>
                </a:rPr>
                <a:t>and</a:t>
              </a:r>
              <a:r>
                <a:rPr lang="tr-TR" altLang="tr-TR" sz="1200" i="0" dirty="0">
                  <a:solidFill>
                    <a:srgbClr val="000000"/>
                  </a:solidFill>
                  <a:cs typeface="Arial" charset="0"/>
                </a:rPr>
                <a:t> </a:t>
              </a:r>
              <a:r>
                <a:rPr lang="tr-TR" altLang="tr-TR" sz="1200" i="0" dirty="0" err="1">
                  <a:solidFill>
                    <a:srgbClr val="000000"/>
                  </a:solidFill>
                  <a:cs typeface="Arial" charset="0"/>
                </a:rPr>
                <a:t>privatization</a:t>
              </a:r>
              <a:r>
                <a:rPr lang="tr-TR" altLang="tr-TR" sz="1200" i="0" dirty="0">
                  <a:solidFill>
                    <a:srgbClr val="000000"/>
                  </a:solidFill>
                  <a:cs typeface="Arial" charset="0"/>
                </a:rPr>
                <a:t> </a:t>
              </a:r>
              <a:r>
                <a:rPr lang="tr-TR" altLang="tr-TR" sz="1200" i="0" dirty="0" err="1">
                  <a:solidFill>
                    <a:srgbClr val="000000"/>
                  </a:solidFill>
                  <a:cs typeface="Arial" charset="0"/>
                </a:rPr>
                <a:t>over</a:t>
              </a:r>
              <a:r>
                <a:rPr lang="tr-TR" altLang="tr-TR" sz="1200" i="0" dirty="0">
                  <a:solidFill>
                    <a:srgbClr val="000000"/>
                  </a:solidFill>
                  <a:cs typeface="Arial" charset="0"/>
                </a:rPr>
                <a:t> </a:t>
              </a:r>
              <a:r>
                <a:rPr lang="tr-TR" altLang="tr-TR" sz="1200" i="0" dirty="0" err="1">
                  <a:solidFill>
                    <a:srgbClr val="000000"/>
                  </a:solidFill>
                  <a:cs typeface="Arial" charset="0"/>
                </a:rPr>
                <a:t>redemptions</a:t>
              </a:r>
              <a:r>
                <a:rPr lang="tr-TR" altLang="tr-TR" sz="1200" i="0" dirty="0">
                  <a:solidFill>
                    <a:srgbClr val="000000"/>
                  </a:solidFill>
                  <a:cs typeface="Arial" charset="0"/>
                </a:rPr>
                <a:t> </a:t>
              </a:r>
              <a:r>
                <a:rPr lang="tr-TR" altLang="tr-TR" sz="1200" i="0" dirty="0" err="1">
                  <a:solidFill>
                    <a:srgbClr val="000000"/>
                  </a:solidFill>
                  <a:cs typeface="Arial" charset="0"/>
                </a:rPr>
                <a:t>are</a:t>
              </a:r>
              <a:r>
                <a:rPr lang="tr-TR" altLang="tr-TR" sz="1200" i="0" dirty="0">
                  <a:solidFill>
                    <a:srgbClr val="000000"/>
                  </a:solidFill>
                  <a:cs typeface="Arial" charset="0"/>
                </a:rPr>
                <a:t> </a:t>
              </a:r>
              <a:r>
                <a:rPr lang="tr-TR" altLang="tr-TR" sz="1200" i="0" dirty="0" err="1">
                  <a:solidFill>
                    <a:srgbClr val="000000"/>
                  </a:solidFill>
                  <a:cs typeface="Arial" charset="0"/>
                </a:rPr>
                <a:t>calculated</a:t>
              </a:r>
              <a:endParaRPr lang="en-US" altLang="tr-TR" sz="1200" i="0" dirty="0">
                <a:solidFill>
                  <a:srgbClr val="000000"/>
                </a:solidFill>
                <a:cs typeface="Arial" charset="0"/>
              </a:endParaRPr>
            </a:p>
            <a:p>
              <a:pPr algn="ctr">
                <a:spcBef>
                  <a:spcPct val="50000"/>
                </a:spcBef>
                <a:buFontTx/>
                <a:buChar char="•"/>
              </a:pPr>
              <a:r>
                <a:rPr lang="en-US" altLang="tr-TR" sz="1200" i="0" dirty="0">
                  <a:solidFill>
                    <a:srgbClr val="000000"/>
                  </a:solidFill>
                  <a:cs typeface="Arial" charset="0"/>
                </a:rPr>
                <a:t> </a:t>
              </a:r>
              <a:r>
                <a:rPr lang="tr-TR" altLang="tr-TR" sz="1200" dirty="0">
                  <a:solidFill>
                    <a:srgbClr val="000000"/>
                  </a:solidFill>
                  <a:cs typeface="Arial" charset="0"/>
                </a:rPr>
                <a:t>CB</a:t>
              </a:r>
              <a:r>
                <a:rPr lang="tr-TR" altLang="tr-TR" sz="1200" i="0" dirty="0">
                  <a:solidFill>
                    <a:srgbClr val="000000"/>
                  </a:solidFill>
                  <a:cs typeface="Arial" charset="0"/>
                </a:rPr>
                <a:t> is </a:t>
              </a:r>
              <a:r>
                <a:rPr lang="tr-TR" altLang="tr-TR" sz="1200" i="0" dirty="0" err="1">
                  <a:solidFill>
                    <a:srgbClr val="000000"/>
                  </a:solidFill>
                  <a:cs typeface="Arial" charset="0"/>
                </a:rPr>
                <a:t>determined</a:t>
              </a:r>
              <a:r>
                <a:rPr lang="tr-TR" altLang="tr-TR" sz="1200" i="0" dirty="0">
                  <a:solidFill>
                    <a:srgbClr val="000000"/>
                  </a:solidFill>
                  <a:cs typeface="Arial" charset="0"/>
                </a:rPr>
                <a:t> </a:t>
              </a:r>
              <a:r>
                <a:rPr lang="tr-TR" altLang="tr-TR" sz="1200" i="0" dirty="0" err="1">
                  <a:solidFill>
                    <a:srgbClr val="000000"/>
                  </a:solidFill>
                  <a:cs typeface="Arial" charset="0"/>
                </a:rPr>
                <a:t>after</a:t>
              </a:r>
              <a:r>
                <a:rPr lang="tr-TR" altLang="tr-TR" sz="1200" i="0" dirty="0">
                  <a:solidFill>
                    <a:srgbClr val="000000"/>
                  </a:solidFill>
                  <a:cs typeface="Arial" charset="0"/>
                </a:rPr>
                <a:t> </a:t>
              </a:r>
              <a:r>
                <a:rPr lang="tr-TR" altLang="tr-TR" sz="1200" i="0" dirty="0" err="1">
                  <a:solidFill>
                    <a:srgbClr val="000000"/>
                  </a:solidFill>
                  <a:cs typeface="Arial" charset="0"/>
                </a:rPr>
                <a:t>considering</a:t>
              </a:r>
              <a:r>
                <a:rPr lang="tr-TR" altLang="tr-TR" sz="1200" i="0" dirty="0">
                  <a:solidFill>
                    <a:srgbClr val="000000"/>
                  </a:solidFill>
                  <a:cs typeface="Arial" charset="0"/>
                </a:rPr>
                <a:t>  </a:t>
              </a:r>
              <a:r>
                <a:rPr lang="tr-TR" altLang="tr-TR" sz="1200" i="0" dirty="0" err="1">
                  <a:solidFill>
                    <a:srgbClr val="000000"/>
                  </a:solidFill>
                  <a:cs typeface="Arial" charset="0"/>
                </a:rPr>
                <a:t>all</a:t>
              </a:r>
              <a:r>
                <a:rPr lang="tr-TR" altLang="tr-TR" sz="1200" i="0" dirty="0">
                  <a:solidFill>
                    <a:srgbClr val="000000"/>
                  </a:solidFill>
                  <a:cs typeface="Arial" charset="0"/>
                </a:rPr>
                <a:t> </a:t>
              </a:r>
              <a:r>
                <a:rPr lang="tr-TR" altLang="tr-TR" sz="1200" i="0" dirty="0" err="1">
                  <a:solidFill>
                    <a:srgbClr val="000000"/>
                  </a:solidFill>
                  <a:cs typeface="Arial" charset="0"/>
                </a:rPr>
                <a:t>these</a:t>
              </a:r>
              <a:r>
                <a:rPr lang="tr-TR" altLang="tr-TR" sz="1200" i="0" dirty="0">
                  <a:solidFill>
                    <a:srgbClr val="000000"/>
                  </a:solidFill>
                  <a:cs typeface="Arial" charset="0"/>
                </a:rPr>
                <a:t> </a:t>
              </a:r>
              <a:r>
                <a:rPr lang="tr-TR" altLang="tr-TR" sz="1200" i="0" dirty="0" err="1">
                  <a:solidFill>
                    <a:srgbClr val="000000"/>
                  </a:solidFill>
                  <a:cs typeface="Arial" charset="0"/>
                </a:rPr>
                <a:t>components</a:t>
              </a:r>
              <a:r>
                <a:rPr lang="tr-TR" altLang="tr-TR" sz="1200" i="0" dirty="0">
                  <a:solidFill>
                    <a:srgbClr val="000000"/>
                  </a:solidFill>
                  <a:cs typeface="Arial" charset="0"/>
                </a:rPr>
                <a:t> as a </a:t>
              </a:r>
              <a:r>
                <a:rPr lang="tr-TR" altLang="tr-TR" sz="1200" i="0" dirty="0" err="1">
                  <a:solidFill>
                    <a:srgbClr val="000000"/>
                  </a:solidFill>
                  <a:cs typeface="Arial" charset="0"/>
                </a:rPr>
                <a:t>percentage</a:t>
              </a:r>
              <a:r>
                <a:rPr lang="tr-TR" altLang="tr-TR" sz="1200" i="0" dirty="0">
                  <a:solidFill>
                    <a:srgbClr val="000000"/>
                  </a:solidFill>
                  <a:cs typeface="Arial" charset="0"/>
                </a:rPr>
                <a:t> of </a:t>
              </a:r>
              <a:r>
                <a:rPr lang="tr-TR" altLang="tr-TR" sz="1200" i="0" dirty="0" err="1">
                  <a:solidFill>
                    <a:srgbClr val="000000"/>
                  </a:solidFill>
                  <a:cs typeface="Arial" charset="0"/>
                </a:rPr>
                <a:t>monthly</a:t>
              </a:r>
              <a:r>
                <a:rPr lang="tr-TR" altLang="tr-TR" sz="1200" i="0" dirty="0">
                  <a:solidFill>
                    <a:srgbClr val="000000"/>
                  </a:solidFill>
                  <a:cs typeface="Arial" charset="0"/>
                </a:rPr>
                <a:t> </a:t>
              </a:r>
              <a:r>
                <a:rPr lang="tr-TR" altLang="tr-TR" sz="1200" i="0" dirty="0" err="1">
                  <a:solidFill>
                    <a:srgbClr val="000000"/>
                  </a:solidFill>
                  <a:cs typeface="Arial" charset="0"/>
                </a:rPr>
                <a:t>repayments</a:t>
              </a:r>
              <a:endParaRPr lang="en-US" altLang="tr-TR" sz="1200" i="0" dirty="0">
                <a:solidFill>
                  <a:srgbClr val="000000"/>
                </a:solidFill>
                <a:cs typeface="Arial" charset="0"/>
              </a:endParaRPr>
            </a:p>
          </p:txBody>
        </p:sp>
      </p:grpSp>
      <p:sp>
        <p:nvSpPr>
          <p:cNvPr id="69660" name="Rectangle 28"/>
          <p:cNvSpPr>
            <a:spLocks noGrp="1" noChangeArrowheads="1"/>
          </p:cNvSpPr>
          <p:nvPr>
            <p:ph type="title"/>
          </p:nvPr>
        </p:nvSpPr>
        <p:spPr/>
        <p:txBody>
          <a:bodyPr/>
          <a:lstStyle/>
          <a:p>
            <a:r>
              <a:rPr lang="tr-TR" altLang="tr-TR" err="1">
                <a:latin typeface="Calibri" panose="020F0502020204030204" pitchFamily="34" charset="0"/>
              </a:rPr>
              <a:t>Determining</a:t>
            </a:r>
            <a:r>
              <a:rPr lang="tr-TR" altLang="tr-TR">
                <a:latin typeface="Calibri" panose="020F0502020204030204" pitchFamily="34" charset="0"/>
              </a:rPr>
              <a:t> CB</a:t>
            </a:r>
            <a:endParaRPr lang="en-US" altLang="tr-TR" dirty="0">
              <a:latin typeface="Calibri" panose="020F0502020204030204" pitchFamily="34" charset="0"/>
            </a:endParaRPr>
          </a:p>
        </p:txBody>
      </p:sp>
      <p:grpSp>
        <p:nvGrpSpPr>
          <p:cNvPr id="29" name="Group 5"/>
          <p:cNvGrpSpPr/>
          <p:nvPr/>
        </p:nvGrpSpPr>
        <p:grpSpPr>
          <a:xfrm>
            <a:off x="482215" y="4853969"/>
            <a:ext cx="385604" cy="398939"/>
            <a:chOff x="2146300" y="2165350"/>
            <a:chExt cx="550863" cy="569913"/>
          </a:xfrm>
        </p:grpSpPr>
        <p:grpSp>
          <p:nvGrpSpPr>
            <p:cNvPr id="30" name="Group 33"/>
            <p:cNvGrpSpPr>
              <a:grpSpLocks/>
            </p:cNvGrpSpPr>
            <p:nvPr/>
          </p:nvGrpSpPr>
          <p:grpSpPr bwMode="auto">
            <a:xfrm>
              <a:off x="2146300" y="2165350"/>
              <a:ext cx="550863" cy="569913"/>
              <a:chOff x="480" y="1200"/>
              <a:chExt cx="1042" cy="1019"/>
            </a:xfrm>
          </p:grpSpPr>
          <p:pic>
            <p:nvPicPr>
              <p:cNvPr id="32"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31"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4"/>
          <p:cNvSpPr/>
          <p:nvPr/>
        </p:nvSpPr>
        <p:spPr>
          <a:xfrm>
            <a:off x="875044" y="5843360"/>
            <a:ext cx="8172400" cy="1292662"/>
          </a:xfrm>
          <a:prstGeom prst="rect">
            <a:avLst/>
          </a:prstGeom>
        </p:spPr>
        <p:txBody>
          <a:bodyPr wrap="square">
            <a:spAutoFit/>
          </a:bodyPr>
          <a:lstStyle/>
          <a:p>
            <a:pPr algn="l"/>
            <a:r>
              <a:rPr lang="tr-TR" dirty="0">
                <a:latin typeface="Calibri" panose="020F0502020204030204" pitchFamily="34" charset="0"/>
              </a:rPr>
              <a:t> </a:t>
            </a:r>
            <a:r>
              <a:rPr lang="tr-TR" sz="2400" dirty="0">
                <a:latin typeface="Calibri" panose="020F0502020204030204" pitchFamily="34" charset="0"/>
              </a:rPr>
              <a:t>A </a:t>
            </a:r>
            <a:r>
              <a:rPr lang="tr-TR" sz="2400" dirty="0" err="1">
                <a:latin typeface="Calibri" panose="020F0502020204030204" pitchFamily="34" charset="0"/>
              </a:rPr>
              <a:t>dynamic</a:t>
            </a:r>
            <a:r>
              <a:rPr lang="tr-TR" sz="2400" dirty="0">
                <a:latin typeface="Calibri" panose="020F0502020204030204" pitchFamily="34" charset="0"/>
              </a:rPr>
              <a:t> </a:t>
            </a:r>
            <a:r>
              <a:rPr lang="tr-TR" sz="2400" dirty="0" err="1">
                <a:latin typeface="Calibri" panose="020F0502020204030204" pitchFamily="34" charset="0"/>
              </a:rPr>
              <a:t>buffer</a:t>
            </a:r>
            <a:r>
              <a:rPr lang="tr-TR" sz="2400" dirty="0">
                <a:latin typeface="Calibri" panose="020F0502020204030204" pitchFamily="34" charset="0"/>
              </a:rPr>
              <a:t> </a:t>
            </a:r>
            <a:r>
              <a:rPr lang="tr-TR" sz="2400" dirty="0" err="1">
                <a:latin typeface="Calibri" panose="020F0502020204030204" pitchFamily="34" charset="0"/>
              </a:rPr>
              <a:t>methodology</a:t>
            </a:r>
            <a:r>
              <a:rPr lang="tr-TR" sz="2400" dirty="0">
                <a:latin typeface="Calibri" panose="020F0502020204030204" pitchFamily="34" charset="0"/>
              </a:rPr>
              <a:t> is set</a:t>
            </a:r>
          </a:p>
          <a:p>
            <a:pPr marL="285750" indent="-285750" algn="l">
              <a:buFont typeface="Arial" panose="020B0604020202020204" pitchFamily="34" charset="0"/>
              <a:buChar char="•"/>
            </a:pPr>
            <a:r>
              <a:rPr lang="tr-TR" i="1" dirty="0" err="1">
                <a:latin typeface="Calibri" panose="020F0502020204030204" pitchFamily="34" charset="0"/>
              </a:rPr>
              <a:t>The</a:t>
            </a:r>
            <a:r>
              <a:rPr lang="tr-TR" i="1" dirty="0">
                <a:latin typeface="Calibri" panose="020F0502020204030204" pitchFamily="34" charset="0"/>
              </a:rPr>
              <a:t> </a:t>
            </a:r>
            <a:r>
              <a:rPr lang="tr-TR" i="1" dirty="0" err="1">
                <a:latin typeface="Calibri" panose="020F0502020204030204" pitchFamily="34" charset="0"/>
              </a:rPr>
              <a:t>level</a:t>
            </a:r>
            <a:r>
              <a:rPr lang="tr-TR" i="1" dirty="0">
                <a:latin typeface="Calibri" panose="020F0502020204030204" pitchFamily="34" charset="0"/>
              </a:rPr>
              <a:t> of </a:t>
            </a:r>
            <a:r>
              <a:rPr lang="tr-TR" i="1" dirty="0" err="1">
                <a:latin typeface="Calibri" panose="020F0502020204030204" pitchFamily="34" charset="0"/>
              </a:rPr>
              <a:t>buffer</a:t>
            </a:r>
            <a:r>
              <a:rPr lang="tr-TR" i="1" dirty="0">
                <a:latin typeface="Calibri" panose="020F0502020204030204" pitchFamily="34" charset="0"/>
              </a:rPr>
              <a:t>  </a:t>
            </a:r>
            <a:r>
              <a:rPr lang="tr-TR" i="1" dirty="0" err="1">
                <a:latin typeface="Calibri" panose="020F0502020204030204" pitchFamily="34" charset="0"/>
              </a:rPr>
              <a:t>varies</a:t>
            </a:r>
            <a:r>
              <a:rPr lang="tr-TR" i="1" dirty="0">
                <a:latin typeface="Calibri" panose="020F0502020204030204" pitchFamily="34" charset="0"/>
              </a:rPr>
              <a:t> </a:t>
            </a:r>
            <a:r>
              <a:rPr lang="tr-TR" i="1" dirty="0" err="1">
                <a:latin typeface="Calibri" panose="020F0502020204030204" pitchFamily="34" charset="0"/>
              </a:rPr>
              <a:t>from</a:t>
            </a:r>
            <a:r>
              <a:rPr lang="tr-TR" i="1" dirty="0">
                <a:latin typeface="Calibri" panose="020F0502020204030204" pitchFamily="34" charset="0"/>
              </a:rPr>
              <a:t> </a:t>
            </a:r>
            <a:r>
              <a:rPr lang="tr-TR" i="1" dirty="0" err="1">
                <a:latin typeface="Calibri" panose="020F0502020204030204" pitchFamily="34" charset="0"/>
              </a:rPr>
              <a:t>month</a:t>
            </a:r>
            <a:r>
              <a:rPr lang="tr-TR" i="1" dirty="0">
                <a:latin typeface="Calibri" panose="020F0502020204030204" pitchFamily="34" charset="0"/>
              </a:rPr>
              <a:t> </a:t>
            </a:r>
            <a:r>
              <a:rPr lang="tr-TR" i="1" dirty="0" err="1">
                <a:latin typeface="Calibri" panose="020F0502020204030204" pitchFamily="34" charset="0"/>
              </a:rPr>
              <a:t>to</a:t>
            </a:r>
            <a:r>
              <a:rPr lang="tr-TR" i="1" dirty="0">
                <a:latin typeface="Calibri" panose="020F0502020204030204" pitchFamily="34" charset="0"/>
              </a:rPr>
              <a:t> </a:t>
            </a:r>
            <a:r>
              <a:rPr lang="tr-TR" i="1" dirty="0" err="1">
                <a:latin typeface="Calibri" panose="020F0502020204030204" pitchFamily="34" charset="0"/>
              </a:rPr>
              <a:t>month</a:t>
            </a:r>
            <a:r>
              <a:rPr lang="tr-TR" i="1" dirty="0">
                <a:latin typeface="Calibri" panose="020F0502020204030204" pitchFamily="34" charset="0"/>
              </a:rPr>
              <a:t> </a:t>
            </a:r>
            <a:r>
              <a:rPr lang="tr-TR" i="1" dirty="0" err="1">
                <a:latin typeface="Calibri" panose="020F0502020204030204" pitchFamily="34" charset="0"/>
              </a:rPr>
              <a:t>depending</a:t>
            </a:r>
            <a:r>
              <a:rPr lang="tr-TR" i="1" dirty="0">
                <a:latin typeface="Calibri" panose="020F0502020204030204" pitchFamily="34" charset="0"/>
              </a:rPr>
              <a:t> on </a:t>
            </a:r>
            <a:r>
              <a:rPr lang="tr-TR" i="1" dirty="0" err="1">
                <a:latin typeface="Calibri" panose="020F0502020204030204" pitchFamily="34" charset="0"/>
              </a:rPr>
              <a:t>the</a:t>
            </a:r>
            <a:r>
              <a:rPr lang="tr-TR" i="1" dirty="0">
                <a:latin typeface="Calibri" panose="020F0502020204030204" pitchFamily="34" charset="0"/>
              </a:rPr>
              <a:t> </a:t>
            </a:r>
            <a:r>
              <a:rPr lang="tr-TR" i="1" dirty="0" err="1">
                <a:latin typeface="Calibri" panose="020F0502020204030204" pitchFamily="34" charset="0"/>
              </a:rPr>
              <a:t>redemption</a:t>
            </a:r>
            <a:r>
              <a:rPr lang="tr-TR" i="1" dirty="0">
                <a:latin typeface="Calibri" panose="020F0502020204030204" pitchFamily="34" charset="0"/>
              </a:rPr>
              <a:t> profile of </a:t>
            </a:r>
            <a:r>
              <a:rPr lang="tr-TR" i="1" dirty="0" err="1">
                <a:latin typeface="Calibri" panose="020F0502020204030204" pitchFamily="34" charset="0"/>
              </a:rPr>
              <a:t>the</a:t>
            </a:r>
            <a:r>
              <a:rPr lang="tr-TR" i="1" dirty="0">
                <a:latin typeface="Calibri" panose="020F0502020204030204" pitchFamily="34" charset="0"/>
              </a:rPr>
              <a:t> </a:t>
            </a:r>
            <a:r>
              <a:rPr lang="tr-TR" i="1" dirty="0" err="1">
                <a:latin typeface="Calibri" panose="020F0502020204030204" pitchFamily="34" charset="0"/>
              </a:rPr>
              <a:t>upcoming</a:t>
            </a:r>
            <a:r>
              <a:rPr lang="tr-TR" i="1" dirty="0">
                <a:latin typeface="Calibri" panose="020F0502020204030204" pitchFamily="34" charset="0"/>
              </a:rPr>
              <a:t> </a:t>
            </a:r>
            <a:r>
              <a:rPr lang="tr-TR" i="1" err="1">
                <a:latin typeface="Calibri" panose="020F0502020204030204" pitchFamily="34" charset="0"/>
              </a:rPr>
              <a:t>period</a:t>
            </a:r>
            <a:r>
              <a:rPr lang="tr-TR" i="1">
                <a:latin typeface="Calibri" panose="020F0502020204030204" pitchFamily="34" charset="0"/>
              </a:rPr>
              <a:t>. </a:t>
            </a:r>
            <a:r>
              <a:rPr lang="tr-TR" b="1" i="1">
                <a:latin typeface="Calibri" panose="020F0502020204030204" pitchFamily="34" charset="0"/>
              </a:rPr>
              <a:t>(Changed from a static buffer structure in 2017)</a:t>
            </a:r>
          </a:p>
          <a:p>
            <a:pPr marL="285750" indent="-285750" algn="l">
              <a:buFont typeface="Arial" panose="020B0604020202020204" pitchFamily="34" charset="0"/>
              <a:buChar char="•"/>
            </a:pPr>
            <a:endParaRPr lang="tr-TR" i="1" dirty="0">
              <a:latin typeface="Calibri" panose="020F0502020204030204" pitchFamily="34" charset="0"/>
            </a:endParaRPr>
          </a:p>
        </p:txBody>
      </p:sp>
      <p:grpSp>
        <p:nvGrpSpPr>
          <p:cNvPr id="35" name="Group 82"/>
          <p:cNvGrpSpPr/>
          <p:nvPr/>
        </p:nvGrpSpPr>
        <p:grpSpPr>
          <a:xfrm>
            <a:off x="441607" y="5878692"/>
            <a:ext cx="385604" cy="398939"/>
            <a:chOff x="2146300" y="2165350"/>
            <a:chExt cx="550863" cy="569913"/>
          </a:xfrm>
        </p:grpSpPr>
        <p:grpSp>
          <p:nvGrpSpPr>
            <p:cNvPr id="36" name="Group 33"/>
            <p:cNvGrpSpPr>
              <a:grpSpLocks/>
            </p:cNvGrpSpPr>
            <p:nvPr/>
          </p:nvGrpSpPr>
          <p:grpSpPr bwMode="auto">
            <a:xfrm>
              <a:off x="2146300" y="2165350"/>
              <a:ext cx="550863" cy="569913"/>
              <a:chOff x="480" y="1200"/>
              <a:chExt cx="1042" cy="1019"/>
            </a:xfrm>
          </p:grpSpPr>
          <p:pic>
            <p:nvPicPr>
              <p:cNvPr id="3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37"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1070"/>
          <p:cNvSpPr/>
          <p:nvPr/>
        </p:nvSpPr>
        <p:spPr>
          <a:xfrm>
            <a:off x="990600" y="4780617"/>
            <a:ext cx="7632848" cy="1015663"/>
          </a:xfrm>
          <a:prstGeom prst="rect">
            <a:avLst/>
          </a:prstGeom>
        </p:spPr>
        <p:txBody>
          <a:bodyPr wrap="square">
            <a:spAutoFit/>
          </a:bodyPr>
          <a:lstStyle/>
          <a:p>
            <a:pPr algn="l"/>
            <a:r>
              <a:rPr lang="tr-TR" sz="2400" dirty="0">
                <a:latin typeface="Calibri" panose="020F0502020204030204" pitchFamily="34" charset="0"/>
              </a:rPr>
              <a:t>A </a:t>
            </a:r>
            <a:r>
              <a:rPr lang="tr-TR" sz="2400" dirty="0" err="1">
                <a:latin typeface="Calibri" panose="020F0502020204030204" pitchFamily="34" charset="0"/>
              </a:rPr>
              <a:t>component</a:t>
            </a:r>
            <a:r>
              <a:rPr lang="tr-TR" sz="2400" dirty="0">
                <a:latin typeface="Calibri" panose="020F0502020204030204" pitchFamily="34" charset="0"/>
              </a:rPr>
              <a:t> </a:t>
            </a:r>
            <a:r>
              <a:rPr lang="tr-TR" sz="2400" dirty="0" err="1">
                <a:latin typeface="Calibri" panose="020F0502020204030204" pitchFamily="34" charset="0"/>
              </a:rPr>
              <a:t>for</a:t>
            </a:r>
            <a:r>
              <a:rPr lang="tr-TR" sz="2400" dirty="0">
                <a:latin typeface="Calibri" panose="020F0502020204030204" pitchFamily="34" charset="0"/>
              </a:rPr>
              <a:t> </a:t>
            </a:r>
            <a:r>
              <a:rPr lang="tr-TR" sz="2400" dirty="0" err="1">
                <a:latin typeface="Calibri" panose="020F0502020204030204" pitchFamily="34" charset="0"/>
              </a:rPr>
              <a:t>obligatory</a:t>
            </a:r>
            <a:r>
              <a:rPr lang="tr-TR" sz="2400" dirty="0">
                <a:latin typeface="Calibri" panose="020F0502020204030204" pitchFamily="34" charset="0"/>
              </a:rPr>
              <a:t> </a:t>
            </a:r>
            <a:r>
              <a:rPr lang="tr-TR" sz="2400" dirty="0" err="1">
                <a:latin typeface="Calibri" panose="020F0502020204030204" pitchFamily="34" charset="0"/>
              </a:rPr>
              <a:t>payments</a:t>
            </a:r>
            <a:r>
              <a:rPr lang="tr-TR" sz="2400" dirty="0">
                <a:latin typeface="Calibri" panose="020F0502020204030204" pitchFamily="34" charset="0"/>
              </a:rPr>
              <a:t> has </a:t>
            </a:r>
            <a:r>
              <a:rPr lang="tr-TR" sz="2400" dirty="0" err="1">
                <a:latin typeface="Calibri" panose="020F0502020204030204" pitchFamily="34" charset="0"/>
              </a:rPr>
              <a:t>been</a:t>
            </a:r>
            <a:r>
              <a:rPr lang="tr-TR" sz="2400" dirty="0">
                <a:latin typeface="Calibri" panose="020F0502020204030204" pitchFamily="34" charset="0"/>
              </a:rPr>
              <a:t> </a:t>
            </a:r>
            <a:r>
              <a:rPr lang="tr-TR" sz="2400" dirty="0" err="1">
                <a:latin typeface="Calibri" panose="020F0502020204030204" pitchFamily="34" charset="0"/>
              </a:rPr>
              <a:t>added</a:t>
            </a:r>
            <a:endParaRPr lang="tr-TR" sz="2400" dirty="0">
              <a:latin typeface="Calibri" panose="020F0502020204030204" pitchFamily="34" charset="0"/>
            </a:endParaRPr>
          </a:p>
          <a:p>
            <a:pPr marL="285750" lvl="1" indent="-285750" algn="l">
              <a:buFont typeface="Arial" panose="020B0604020202020204" pitchFamily="34" charset="0"/>
              <a:buChar char="•"/>
            </a:pPr>
            <a:r>
              <a:rPr lang="tr-TR" i="1" dirty="0" err="1">
                <a:latin typeface="Calibri" panose="020F0502020204030204" pitchFamily="34" charset="0"/>
              </a:rPr>
              <a:t>The</a:t>
            </a:r>
            <a:r>
              <a:rPr lang="tr-TR" i="1" dirty="0">
                <a:latin typeface="Calibri" panose="020F0502020204030204" pitchFamily="34" charset="0"/>
              </a:rPr>
              <a:t>  </a:t>
            </a:r>
            <a:r>
              <a:rPr lang="tr-TR" i="1" dirty="0" err="1">
                <a:latin typeface="Calibri" panose="020F0502020204030204" pitchFamily="34" charset="0"/>
              </a:rPr>
              <a:t>daily</a:t>
            </a:r>
            <a:r>
              <a:rPr lang="tr-TR" i="1" dirty="0">
                <a:latin typeface="Calibri" panose="020F0502020204030204" pitchFamily="34" charset="0"/>
              </a:rPr>
              <a:t> </a:t>
            </a:r>
            <a:r>
              <a:rPr lang="tr-TR" i="1" dirty="0" err="1">
                <a:latin typeface="Calibri" panose="020F0502020204030204" pitchFamily="34" charset="0"/>
              </a:rPr>
              <a:t>average</a:t>
            </a:r>
            <a:r>
              <a:rPr lang="tr-TR" i="1" dirty="0">
                <a:latin typeface="Calibri" panose="020F0502020204030204" pitchFamily="34" charset="0"/>
              </a:rPr>
              <a:t> of </a:t>
            </a:r>
            <a:r>
              <a:rPr lang="tr-TR" i="1" dirty="0" err="1">
                <a:latin typeface="Calibri" panose="020F0502020204030204" pitchFamily="34" charset="0"/>
              </a:rPr>
              <a:t>envisaged</a:t>
            </a:r>
            <a:r>
              <a:rPr lang="tr-TR" i="1" dirty="0">
                <a:latin typeface="Calibri" panose="020F0502020204030204" pitchFamily="34" charset="0"/>
              </a:rPr>
              <a:t> </a:t>
            </a:r>
            <a:r>
              <a:rPr lang="tr-TR" i="1" dirty="0" err="1">
                <a:latin typeface="Calibri" panose="020F0502020204030204" pitchFamily="34" charset="0"/>
              </a:rPr>
              <a:t>obligatory</a:t>
            </a:r>
            <a:r>
              <a:rPr lang="tr-TR" i="1" dirty="0">
                <a:latin typeface="Calibri" panose="020F0502020204030204" pitchFamily="34" charset="0"/>
              </a:rPr>
              <a:t> </a:t>
            </a:r>
            <a:r>
              <a:rPr lang="tr-TR" i="1" dirty="0" err="1">
                <a:latin typeface="Calibri" panose="020F0502020204030204" pitchFamily="34" charset="0"/>
              </a:rPr>
              <a:t>payments</a:t>
            </a:r>
            <a:r>
              <a:rPr lang="tr-TR" i="1" dirty="0">
                <a:latin typeface="Calibri" panose="020F0502020204030204" pitchFamily="34" charset="0"/>
              </a:rPr>
              <a:t> has </a:t>
            </a:r>
            <a:r>
              <a:rPr lang="tr-TR" i="1" dirty="0" err="1">
                <a:latin typeface="Calibri" panose="020F0502020204030204" pitchFamily="34" charset="0"/>
              </a:rPr>
              <a:t>been</a:t>
            </a:r>
            <a:r>
              <a:rPr lang="tr-TR" i="1" dirty="0">
                <a:latin typeface="Calibri" panose="020F0502020204030204" pitchFamily="34" charset="0"/>
              </a:rPr>
              <a:t>  </a:t>
            </a:r>
            <a:r>
              <a:rPr lang="tr-TR" i="1" dirty="0" err="1">
                <a:latin typeface="Calibri" panose="020F0502020204030204" pitchFamily="34" charset="0"/>
              </a:rPr>
              <a:t>added</a:t>
            </a:r>
            <a:r>
              <a:rPr lang="tr-TR" i="1" dirty="0">
                <a:latin typeface="Calibri" panose="020F0502020204030204" pitchFamily="34" charset="0"/>
              </a:rPr>
              <a:t> </a:t>
            </a:r>
            <a:r>
              <a:rPr lang="tr-TR" i="1" dirty="0" err="1">
                <a:latin typeface="Calibri" panose="020F0502020204030204" pitchFamily="34" charset="0"/>
              </a:rPr>
              <a:t>for</a:t>
            </a:r>
            <a:r>
              <a:rPr lang="tr-TR" i="1" dirty="0">
                <a:latin typeface="Calibri" panose="020F0502020204030204" pitchFamily="34" charset="0"/>
              </a:rPr>
              <a:t> </a:t>
            </a:r>
            <a:r>
              <a:rPr lang="tr-TR" i="1" dirty="0" err="1">
                <a:latin typeface="Calibri" panose="020F0502020204030204" pitchFamily="34" charset="0"/>
              </a:rPr>
              <a:t>each</a:t>
            </a:r>
            <a:r>
              <a:rPr lang="tr-TR" i="1" dirty="0">
                <a:latin typeface="Calibri" panose="020F0502020204030204" pitchFamily="34" charset="0"/>
              </a:rPr>
              <a:t> </a:t>
            </a:r>
            <a:r>
              <a:rPr lang="tr-TR" i="1" dirty="0" err="1">
                <a:latin typeface="Calibri" panose="020F0502020204030204" pitchFamily="34" charset="0"/>
              </a:rPr>
              <a:t>month</a:t>
            </a:r>
            <a:r>
              <a:rPr lang="tr-TR" i="1" dirty="0">
                <a:latin typeface="Calibri" panose="020F0502020204030204" pitchFamily="34" charset="0"/>
              </a:rPr>
              <a:t>.</a:t>
            </a:r>
            <a:endParaRPr lang="tr-TR" dirty="0"/>
          </a:p>
        </p:txBody>
      </p:sp>
    </p:spTree>
    <p:extLst>
      <p:ext uri="{BB962C8B-B14F-4D97-AF65-F5344CB8AC3E}">
        <p14:creationId xmlns:p14="http://schemas.microsoft.com/office/powerpoint/2010/main" val="24013102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latin typeface="Calibri" panose="020F0502020204030204" pitchFamily="34" charset="0"/>
              </a:rPr>
              <a:t>Other</a:t>
            </a:r>
            <a:r>
              <a:rPr lang="tr-TR" dirty="0">
                <a:latin typeface="Calibri" panose="020F0502020204030204" pitchFamily="34" charset="0"/>
              </a:rPr>
              <a:t> </a:t>
            </a:r>
            <a:r>
              <a:rPr lang="tr-TR" dirty="0" err="1">
                <a:latin typeface="Calibri" panose="020F0502020204030204" pitchFamily="34" charset="0"/>
              </a:rPr>
              <a:t>Indicators</a:t>
            </a:r>
            <a:endParaRPr lang="tr-TR" dirty="0">
              <a:latin typeface="Calibri" panose="020F0502020204030204" pitchFamily="34" charset="0"/>
            </a:endParaRPr>
          </a:p>
        </p:txBody>
      </p:sp>
      <p:sp>
        <p:nvSpPr>
          <p:cNvPr id="3" name="Content Placeholder 2"/>
          <p:cNvSpPr>
            <a:spLocks noGrp="1"/>
          </p:cNvSpPr>
          <p:nvPr>
            <p:ph idx="1"/>
          </p:nvPr>
        </p:nvSpPr>
        <p:spPr>
          <a:xfrm>
            <a:off x="395536" y="1340768"/>
            <a:ext cx="8229600" cy="4525963"/>
          </a:xfrm>
        </p:spPr>
        <p:txBody>
          <a:bodyPr/>
          <a:lstStyle/>
          <a:p>
            <a:r>
              <a:rPr lang="tr-TR" altLang="tr-TR" b="1" u="sng" dirty="0" err="1">
                <a:solidFill>
                  <a:srgbClr val="002060"/>
                </a:solidFill>
                <a:latin typeface="Calibri" panose="020F0502020204030204" pitchFamily="34" charset="0"/>
              </a:rPr>
              <a:t>Target</a:t>
            </a:r>
            <a:r>
              <a:rPr lang="tr-TR" altLang="tr-TR" b="1" u="sng" dirty="0">
                <a:solidFill>
                  <a:srgbClr val="002060"/>
                </a:solidFill>
                <a:latin typeface="Calibri" panose="020F0502020204030204" pitchFamily="34" charset="0"/>
              </a:rPr>
              <a:t> </a:t>
            </a:r>
            <a:r>
              <a:rPr lang="en-US" altLang="tr-TR" b="1" u="sng" dirty="0">
                <a:solidFill>
                  <a:srgbClr val="002060"/>
                </a:solidFill>
                <a:latin typeface="Calibri" panose="020F0502020204030204" pitchFamily="34" charset="0"/>
              </a:rPr>
              <a:t>cash</a:t>
            </a:r>
            <a:r>
              <a:rPr lang="tr-TR" altLang="tr-TR" b="1" u="sng" dirty="0">
                <a:solidFill>
                  <a:srgbClr val="002060"/>
                </a:solidFill>
                <a:latin typeface="Calibri" panose="020F0502020204030204" pitchFamily="34" charset="0"/>
              </a:rPr>
              <a:t> </a:t>
            </a:r>
            <a:r>
              <a:rPr lang="tr-TR" altLang="tr-TR" b="1" u="sng" dirty="0" err="1">
                <a:solidFill>
                  <a:srgbClr val="002060"/>
                </a:solidFill>
                <a:latin typeface="Calibri" panose="020F0502020204030204" pitchFamily="34" charset="0"/>
              </a:rPr>
              <a:t>balance</a:t>
            </a:r>
            <a:endParaRPr lang="tr-TR" altLang="tr-TR" b="1" u="sng" dirty="0">
              <a:solidFill>
                <a:srgbClr val="002060"/>
              </a:solidFill>
              <a:latin typeface="Calibri" panose="020F0502020204030204" pitchFamily="34" charset="0"/>
            </a:endParaRPr>
          </a:p>
          <a:p>
            <a:pPr lvl="1">
              <a:lnSpc>
                <a:spcPct val="115000"/>
              </a:lnSpc>
              <a:spcBef>
                <a:spcPct val="30000"/>
              </a:spcBef>
              <a:defRPr/>
            </a:pP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component</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for</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obligatory</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payments</a:t>
            </a:r>
            <a:r>
              <a:rPr lang="tr-TR" altLang="tr-TR" sz="2000" dirty="0">
                <a:latin typeface="Calibri" panose="020F0502020204030204" pitchFamily="34" charset="0"/>
                <a:ea typeface="+mn-ea"/>
                <a:cs typeface="+mn-cs"/>
              </a:rPr>
              <a:t> is </a:t>
            </a:r>
            <a:r>
              <a:rPr lang="tr-TR" altLang="tr-TR" sz="2000" dirty="0" err="1">
                <a:latin typeface="Calibri" panose="020F0502020204030204" pitchFamily="34" charset="0"/>
                <a:ea typeface="+mn-ea"/>
                <a:cs typeface="+mn-cs"/>
              </a:rPr>
              <a:t>more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prudent</a:t>
            </a:r>
            <a:endParaRPr lang="tr-TR" altLang="tr-TR" sz="2000" dirty="0">
              <a:latin typeface="Calibri" panose="020F0502020204030204" pitchFamily="34" charset="0"/>
              <a:ea typeface="+mn-ea"/>
              <a:cs typeface="+mn-cs"/>
            </a:endParaRPr>
          </a:p>
          <a:p>
            <a:pPr lvl="1">
              <a:lnSpc>
                <a:spcPct val="115000"/>
              </a:lnSpc>
              <a:spcBef>
                <a:spcPct val="30000"/>
              </a:spcBef>
              <a:defRPr/>
            </a:pP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net </a:t>
            </a:r>
            <a:r>
              <a:rPr lang="tr-TR" altLang="tr-TR" sz="2000" dirty="0" err="1">
                <a:latin typeface="Calibri" panose="020F0502020204030204" pitchFamily="34" charset="0"/>
                <a:ea typeface="+mn-ea"/>
                <a:cs typeface="+mn-cs"/>
              </a:rPr>
              <a:t>cumulative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outflow</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revenue</a:t>
            </a:r>
            <a:r>
              <a:rPr lang="tr-TR" altLang="tr-TR" sz="2000" dirty="0">
                <a:latin typeface="Calibri" panose="020F0502020204030204" pitchFamily="34" charset="0"/>
                <a:ea typeface="+mn-ea"/>
                <a:cs typeface="+mn-cs"/>
              </a:rPr>
              <a:t> – </a:t>
            </a:r>
            <a:r>
              <a:rPr lang="tr-TR" altLang="tr-TR" sz="2000" dirty="0" err="1">
                <a:latin typeface="Calibri" panose="020F0502020204030204" pitchFamily="34" charset="0"/>
                <a:ea typeface="+mn-ea"/>
                <a:cs typeface="+mn-cs"/>
              </a:rPr>
              <a:t>obligatory</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payments</a:t>
            </a:r>
            <a:r>
              <a:rPr lang="tr-TR" altLang="tr-TR" sz="2000" dirty="0">
                <a:latin typeface="Calibri" panose="020F0502020204030204" pitchFamily="34" charset="0"/>
                <a:ea typeface="+mn-ea"/>
                <a:cs typeface="+mn-cs"/>
              </a:rPr>
              <a:t>) is </a:t>
            </a:r>
            <a:r>
              <a:rPr lang="tr-TR" altLang="tr-TR" sz="2000" dirty="0" err="1">
                <a:latin typeface="Calibri" panose="020F0502020204030204" pitchFamily="34" charset="0"/>
                <a:ea typeface="+mn-ea"/>
                <a:cs typeface="+mn-cs"/>
              </a:rPr>
              <a:t>considered</a:t>
            </a:r>
            <a:r>
              <a:rPr lang="tr-TR" altLang="tr-TR" sz="2000" dirty="0">
                <a:latin typeface="Calibri" panose="020F0502020204030204" pitchFamily="34" charset="0"/>
                <a:ea typeface="+mn-ea"/>
                <a:cs typeface="+mn-cs"/>
              </a:rPr>
              <a:t>.</a:t>
            </a:r>
          </a:p>
          <a:p>
            <a:pPr lvl="1">
              <a:lnSpc>
                <a:spcPct val="115000"/>
              </a:lnSpc>
              <a:spcBef>
                <a:spcPct val="30000"/>
              </a:spcBef>
              <a:defRPr/>
            </a:pP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Obligatory</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payments</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are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defined</a:t>
            </a:r>
            <a:r>
              <a:rPr lang="tr-TR" altLang="tr-TR" sz="2000" dirty="0">
                <a:latin typeface="Calibri" panose="020F0502020204030204" pitchFamily="34" charset="0"/>
                <a:ea typeface="+mn-ea"/>
                <a:cs typeface="+mn-cs"/>
              </a:rPr>
              <a:t> as </a:t>
            </a:r>
            <a:r>
              <a:rPr lang="tr-TR" altLang="tr-TR" sz="2000" dirty="0" err="1">
                <a:latin typeface="Calibri" panose="020F0502020204030204" pitchFamily="34" charset="0"/>
                <a:ea typeface="+mn-ea"/>
                <a:cs typeface="+mn-cs"/>
              </a:rPr>
              <a:t>personnel</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emoluments</a:t>
            </a:r>
            <a:r>
              <a:rPr lang="tr-TR" altLang="tr-TR" sz="2000" dirty="0">
                <a:latin typeface="Calibri" panose="020F0502020204030204" pitchFamily="34" charset="0"/>
                <a:ea typeface="+mn-ea"/>
                <a:cs typeface="+mn-cs"/>
              </a:rPr>
              <a:t> </a:t>
            </a:r>
            <a:r>
              <a:rPr lang="tr-TR" altLang="tr-TR" sz="2000">
                <a:latin typeface="Calibri" panose="020F0502020204030204" pitchFamily="34" charset="0"/>
                <a:ea typeface="+mn-ea"/>
                <a:cs typeface="+mn-cs"/>
              </a:rPr>
              <a:t>+ paym</a:t>
            </a:r>
            <a:r>
              <a:rPr lang="en-GB" altLang="tr-TR" sz="2000">
                <a:latin typeface="Calibri" panose="020F0502020204030204" pitchFamily="34" charset="0"/>
                <a:ea typeface="+mn-ea"/>
                <a:cs typeface="+mn-cs"/>
              </a:rPr>
              <a:t>e</a:t>
            </a:r>
            <a:r>
              <a:rPr lang="tr-TR" altLang="tr-TR" sz="2000">
                <a:latin typeface="Calibri" panose="020F0502020204030204" pitchFamily="34" charset="0"/>
                <a:ea typeface="+mn-ea"/>
                <a:cs typeface="+mn-cs"/>
              </a:rPr>
              <a:t>nts </a:t>
            </a:r>
            <a:r>
              <a:rPr lang="tr-TR" altLang="tr-TR" sz="2000">
                <a:latin typeface="Calibri" panose="020F0502020204030204" pitchFamily="34" charset="0"/>
              </a:rPr>
              <a:t>of local accounting units </a:t>
            </a:r>
            <a:r>
              <a:rPr lang="tr-TR" altLang="tr-TR" sz="200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transfers</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to</a:t>
            </a:r>
            <a:r>
              <a:rPr lang="tr-TR" altLang="tr-TR" sz="2000" dirty="0">
                <a:latin typeface="Calibri" panose="020F0502020204030204" pitchFamily="34" charset="0"/>
                <a:ea typeface="+mn-ea"/>
                <a:cs typeface="+mn-cs"/>
              </a:rPr>
              <a:t> SSI + </a:t>
            </a:r>
            <a:r>
              <a:rPr lang="tr-TR" altLang="tr-TR" sz="2000" dirty="0" err="1">
                <a:latin typeface="Calibri" panose="020F0502020204030204" pitchFamily="34" charset="0"/>
                <a:ea typeface="+mn-ea"/>
                <a:cs typeface="+mn-cs"/>
              </a:rPr>
              <a:t>transfers</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to</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local</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government</a:t>
            </a:r>
            <a:endParaRPr lang="tr-TR" altLang="tr-TR" sz="2000" dirty="0"/>
          </a:p>
          <a:p>
            <a:pPr marL="342900" lvl="2" indent="-342900">
              <a:defRPr/>
            </a:pPr>
            <a:r>
              <a:rPr lang="tr-TR" altLang="tr-TR" sz="3200" b="1" u="sng" dirty="0">
                <a:solidFill>
                  <a:srgbClr val="002060"/>
                </a:solidFill>
                <a:latin typeface="Calibri" panose="020F0502020204030204" pitchFamily="34" charset="0"/>
                <a:ea typeface="+mn-ea"/>
                <a:cs typeface="+mn-cs"/>
              </a:rPr>
              <a:t>Maximum </a:t>
            </a:r>
            <a:r>
              <a:rPr lang="tr-TR" altLang="tr-TR" sz="3200" b="1" u="sng" dirty="0" err="1">
                <a:solidFill>
                  <a:srgbClr val="002060"/>
                </a:solidFill>
                <a:latin typeface="Calibri" panose="020F0502020204030204" pitchFamily="34" charset="0"/>
                <a:ea typeface="+mn-ea"/>
                <a:cs typeface="+mn-cs"/>
              </a:rPr>
              <a:t>level</a:t>
            </a:r>
            <a:r>
              <a:rPr lang="tr-TR" altLang="tr-TR" sz="3200" b="1" u="sng" dirty="0">
                <a:solidFill>
                  <a:srgbClr val="002060"/>
                </a:solidFill>
                <a:latin typeface="Calibri" panose="020F0502020204030204" pitchFamily="34" charset="0"/>
                <a:ea typeface="+mn-ea"/>
                <a:cs typeface="+mn-cs"/>
              </a:rPr>
              <a:t> </a:t>
            </a:r>
            <a:r>
              <a:rPr lang="tr-TR" altLang="tr-TR" sz="3200" b="1" u="sng" dirty="0" err="1">
                <a:solidFill>
                  <a:srgbClr val="002060"/>
                </a:solidFill>
                <a:latin typeface="Calibri" panose="020F0502020204030204" pitchFamily="34" charset="0"/>
                <a:ea typeface="+mn-ea"/>
                <a:cs typeface="+mn-cs"/>
              </a:rPr>
              <a:t>for</a:t>
            </a:r>
            <a:r>
              <a:rPr lang="tr-TR" altLang="tr-TR" sz="3200" b="1" u="sng" dirty="0">
                <a:solidFill>
                  <a:srgbClr val="002060"/>
                </a:solidFill>
                <a:latin typeface="Calibri" panose="020F0502020204030204" pitchFamily="34" charset="0"/>
                <a:ea typeface="+mn-ea"/>
                <a:cs typeface="+mn-cs"/>
              </a:rPr>
              <a:t>  FX </a:t>
            </a:r>
            <a:r>
              <a:rPr lang="tr-TR" altLang="tr-TR" sz="3200" b="1" u="sng" dirty="0" err="1">
                <a:solidFill>
                  <a:srgbClr val="002060"/>
                </a:solidFill>
                <a:latin typeface="Calibri" panose="020F0502020204030204" pitchFamily="34" charset="0"/>
                <a:ea typeface="+mn-ea"/>
                <a:cs typeface="+mn-cs"/>
              </a:rPr>
              <a:t>reserves</a:t>
            </a:r>
            <a:endParaRPr lang="tr-TR" altLang="tr-TR" sz="1800" dirty="0">
              <a:solidFill>
                <a:srgbClr val="002060"/>
              </a:solidFill>
            </a:endParaRPr>
          </a:p>
          <a:p>
            <a:pPr lvl="1">
              <a:lnSpc>
                <a:spcPct val="115000"/>
              </a:lnSpc>
              <a:spcBef>
                <a:spcPct val="30000"/>
              </a:spcBef>
              <a:defRPr/>
            </a:pPr>
            <a:r>
              <a:rPr lang="tr-TR" altLang="tr-TR" sz="2000" dirty="0" err="1">
                <a:latin typeface="Calibri" panose="020F0502020204030204" pitchFamily="34" charset="0"/>
                <a:ea typeface="+mn-ea"/>
                <a:cs typeface="+mn-cs"/>
              </a:rPr>
              <a:t>Redemption</a:t>
            </a:r>
            <a:r>
              <a:rPr lang="tr-TR" altLang="tr-TR" sz="2000" dirty="0">
                <a:latin typeface="Calibri" panose="020F0502020204030204" pitchFamily="34" charset="0"/>
                <a:ea typeface="+mn-ea"/>
                <a:cs typeface="+mn-cs"/>
              </a:rPr>
              <a:t> profile </a:t>
            </a:r>
            <a:r>
              <a:rPr lang="tr-TR" altLang="tr-TR" sz="2000" dirty="0" err="1">
                <a:latin typeface="Calibri" panose="020F0502020204030204" pitchFamily="34" charset="0"/>
                <a:ea typeface="+mn-ea"/>
                <a:cs typeface="+mn-cs"/>
              </a:rPr>
              <a:t>for</a:t>
            </a:r>
            <a:r>
              <a:rPr lang="tr-TR" altLang="tr-TR" sz="2000" dirty="0">
                <a:latin typeface="Calibri" panose="020F0502020204030204" pitchFamily="34" charset="0"/>
                <a:ea typeface="+mn-ea"/>
                <a:cs typeface="+mn-cs"/>
              </a:rPr>
              <a:t> FX </a:t>
            </a:r>
            <a:r>
              <a:rPr lang="tr-TR" altLang="tr-TR" sz="2000" dirty="0" err="1">
                <a:latin typeface="Calibri" panose="020F0502020204030204" pitchFamily="34" charset="0"/>
                <a:ea typeface="+mn-ea"/>
                <a:cs typeface="+mn-cs"/>
              </a:rPr>
              <a:t>type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payments</a:t>
            </a:r>
            <a:endParaRPr lang="tr-TR" altLang="tr-TR" sz="2000" dirty="0">
              <a:latin typeface="Calibri" panose="020F0502020204030204" pitchFamily="34" charset="0"/>
              <a:ea typeface="+mn-ea"/>
              <a:cs typeface="+mn-cs"/>
            </a:endParaRPr>
          </a:p>
          <a:p>
            <a:pPr lvl="1">
              <a:lnSpc>
                <a:spcPct val="115000"/>
              </a:lnSpc>
              <a:spcBef>
                <a:spcPct val="30000"/>
              </a:spcBef>
              <a:defRPr/>
            </a:pPr>
            <a:r>
              <a:rPr lang="tr-TR" altLang="tr-TR" sz="2000" dirty="0" err="1">
                <a:latin typeface="Calibri" panose="020F0502020204030204" pitchFamily="34" charset="0"/>
                <a:ea typeface="+mn-ea"/>
                <a:cs typeface="+mn-cs"/>
              </a:rPr>
              <a:t>Upper</a:t>
            </a:r>
            <a:r>
              <a:rPr lang="tr-TR" altLang="tr-TR" sz="2000" dirty="0">
                <a:latin typeface="Calibri" panose="020F0502020204030204" pitchFamily="34" charset="0"/>
                <a:ea typeface="+mn-ea"/>
                <a:cs typeface="+mn-cs"/>
              </a:rPr>
              <a:t> Limit = </a:t>
            </a:r>
            <a:r>
              <a:rPr lang="tr-TR" altLang="tr-TR" sz="2000" dirty="0" err="1">
                <a:latin typeface="Calibri" panose="020F0502020204030204" pitchFamily="34" charset="0"/>
                <a:ea typeface="+mn-ea"/>
                <a:cs typeface="+mn-cs"/>
              </a:rPr>
              <a:t>Average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amount</a:t>
            </a:r>
            <a:r>
              <a:rPr lang="tr-TR" altLang="tr-TR" sz="2000" dirty="0">
                <a:latin typeface="Calibri" panose="020F0502020204030204" pitchFamily="34" charset="0"/>
                <a:ea typeface="+mn-ea"/>
                <a:cs typeface="+mn-cs"/>
              </a:rPr>
              <a:t> of </a:t>
            </a:r>
            <a:r>
              <a:rPr lang="tr-TR" altLang="tr-TR" sz="2000" dirty="0" err="1">
                <a:latin typeface="Calibri" panose="020F0502020204030204" pitchFamily="34" charset="0"/>
                <a:ea typeface="+mn-ea"/>
                <a:cs typeface="+mn-cs"/>
              </a:rPr>
              <a:t>redemptions</a:t>
            </a:r>
            <a:r>
              <a:rPr lang="tr-TR" altLang="tr-TR" sz="2000" dirty="0">
                <a:latin typeface="Calibri" panose="020F0502020204030204" pitchFamily="34" charset="0"/>
                <a:ea typeface="+mn-ea"/>
                <a:cs typeface="+mn-cs"/>
              </a:rPr>
              <a:t> in FX </a:t>
            </a:r>
            <a:r>
              <a:rPr lang="tr-TR" altLang="tr-TR" sz="2000" dirty="0" err="1">
                <a:latin typeface="Calibri" panose="020F0502020204030204" pitchFamily="34" charset="0"/>
                <a:ea typeface="+mn-ea"/>
                <a:cs typeface="+mn-cs"/>
              </a:rPr>
              <a:t>for</a:t>
            </a:r>
            <a:r>
              <a:rPr lang="tr-TR" altLang="tr-TR" sz="2000" dirty="0">
                <a:latin typeface="Calibri" panose="020F0502020204030204" pitchFamily="34" charset="0"/>
                <a:ea typeface="+mn-ea"/>
                <a:cs typeface="+mn-cs"/>
              </a:rPr>
              <a:t> 3 </a:t>
            </a:r>
            <a:r>
              <a:rPr lang="tr-TR" altLang="tr-TR" sz="2000" dirty="0" err="1">
                <a:latin typeface="Calibri" panose="020F0502020204030204" pitchFamily="34" charset="0"/>
                <a:ea typeface="+mn-ea"/>
                <a:cs typeface="+mn-cs"/>
              </a:rPr>
              <a:t>months</a:t>
            </a:r>
            <a:endParaRPr lang="tr-TR" altLang="tr-TR" sz="2000" dirty="0">
              <a:latin typeface="Calibri" panose="020F0502020204030204" pitchFamily="34" charset="0"/>
              <a:ea typeface="+mn-ea"/>
              <a:cs typeface="+mn-cs"/>
            </a:endParaRPr>
          </a:p>
          <a:p>
            <a:pPr lvl="1">
              <a:lnSpc>
                <a:spcPct val="115000"/>
              </a:lnSpc>
              <a:spcBef>
                <a:spcPct val="30000"/>
              </a:spcBef>
              <a:defRPr/>
            </a:pPr>
            <a:r>
              <a:rPr lang="tr-TR" altLang="tr-TR" sz="2000" dirty="0" err="1">
                <a:latin typeface="Calibri" panose="020F0502020204030204" pitchFamily="34" charset="0"/>
                <a:ea typeface="+mn-ea"/>
                <a:cs typeface="+mn-cs"/>
              </a:rPr>
              <a:t>If</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amount</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exceeds</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upper</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limit+allowance</a:t>
            </a:r>
            <a:r>
              <a:rPr lang="tr-TR" altLang="tr-TR" sz="2000" dirty="0">
                <a:latin typeface="Calibri" panose="020F0502020204030204" pitchFamily="34" charset="0"/>
                <a:ea typeface="+mn-ea"/>
                <a:cs typeface="+mn-cs"/>
              </a:rPr>
              <a:t> =&gt; </a:t>
            </a:r>
            <a:r>
              <a:rPr lang="tr-TR" altLang="tr-TR" sz="2000" dirty="0" err="1">
                <a:latin typeface="Calibri" panose="020F0502020204030204" pitchFamily="34" charset="0"/>
                <a:ea typeface="+mn-ea"/>
                <a:cs typeface="+mn-cs"/>
              </a:rPr>
              <a:t>Convert</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excess</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amount</a:t>
            </a:r>
            <a:r>
              <a:rPr lang="tr-TR" altLang="tr-TR" sz="2000" dirty="0">
                <a:latin typeface="Calibri" panose="020F0502020204030204" pitchFamily="34" charset="0"/>
                <a:ea typeface="+mn-ea"/>
                <a:cs typeface="+mn-cs"/>
              </a:rPr>
              <a:t> of FX (</a:t>
            </a:r>
            <a:r>
              <a:rPr lang="tr-TR" altLang="tr-TR" sz="2000" dirty="0" err="1">
                <a:latin typeface="Calibri" panose="020F0502020204030204" pitchFamily="34" charset="0"/>
                <a:ea typeface="+mn-ea"/>
                <a:cs typeface="+mn-cs"/>
              </a:rPr>
              <a:t>including</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the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allowance</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to</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local</a:t>
            </a:r>
            <a:r>
              <a:rPr lang="tr-TR" altLang="tr-TR" sz="2000" dirty="0">
                <a:latin typeface="Calibri" panose="020F0502020204030204" pitchFamily="34" charset="0"/>
                <a:ea typeface="+mn-ea"/>
                <a:cs typeface="+mn-cs"/>
              </a:rPr>
              <a:t> </a:t>
            </a:r>
            <a:r>
              <a:rPr lang="tr-TR" altLang="tr-TR" sz="2000" dirty="0" err="1">
                <a:latin typeface="Calibri" panose="020F0502020204030204" pitchFamily="34" charset="0"/>
                <a:ea typeface="+mn-ea"/>
                <a:cs typeface="+mn-cs"/>
              </a:rPr>
              <a:t>currency</a:t>
            </a:r>
            <a:endParaRPr lang="tr-TR" altLang="tr-TR" sz="2000" dirty="0">
              <a:latin typeface="Calibri" panose="020F0502020204030204" pitchFamily="34" charset="0"/>
              <a:ea typeface="+mn-ea"/>
              <a:cs typeface="+mn-cs"/>
            </a:endParaRPr>
          </a:p>
          <a:p>
            <a:pPr lvl="2">
              <a:defRPr/>
            </a:pPr>
            <a:endParaRPr lang="tr-TR" altLang="tr-TR" sz="3200" b="1" u="sng" dirty="0">
              <a:latin typeface="Calibri" panose="020F0502020204030204" pitchFamily="34" charset="0"/>
              <a:ea typeface="+mn-ea"/>
              <a:cs typeface="+mn-cs"/>
            </a:endParaRPr>
          </a:p>
          <a:p>
            <a:pPr marL="400050" lvl="1" indent="0">
              <a:lnSpc>
                <a:spcPct val="115000"/>
              </a:lnSpc>
              <a:spcBef>
                <a:spcPct val="30000"/>
              </a:spcBef>
            </a:pPr>
            <a:endParaRPr lang="tr-TR" altLang="tr-TR" sz="1400" dirty="0"/>
          </a:p>
          <a:p>
            <a:pPr marL="0" indent="0">
              <a:buNone/>
            </a:pPr>
            <a:endParaRPr lang="tr-TR" altLang="tr-TR" sz="2400" dirty="0">
              <a:latin typeface="Calibri" panose="020F0502020204030204" pitchFamily="34" charset="0"/>
            </a:endParaRPr>
          </a:p>
          <a:p>
            <a:endParaRPr lang="tr-TR" dirty="0"/>
          </a:p>
        </p:txBody>
      </p:sp>
      <p:grpSp>
        <p:nvGrpSpPr>
          <p:cNvPr id="4" name="Group 5"/>
          <p:cNvGrpSpPr/>
          <p:nvPr/>
        </p:nvGrpSpPr>
        <p:grpSpPr>
          <a:xfrm>
            <a:off x="384804" y="1417638"/>
            <a:ext cx="385604" cy="398939"/>
            <a:chOff x="2146300" y="2165350"/>
            <a:chExt cx="550863" cy="569913"/>
          </a:xfrm>
        </p:grpSpPr>
        <p:grpSp>
          <p:nvGrpSpPr>
            <p:cNvPr id="5" name="Group 33"/>
            <p:cNvGrpSpPr>
              <a:grpSpLocks/>
            </p:cNvGrpSpPr>
            <p:nvPr/>
          </p:nvGrpSpPr>
          <p:grpSpPr bwMode="auto">
            <a:xfrm>
              <a:off x="2146300" y="2165350"/>
              <a:ext cx="550863" cy="569913"/>
              <a:chOff x="480" y="1200"/>
              <a:chExt cx="1042" cy="1019"/>
            </a:xfrm>
          </p:grpSpPr>
          <p:pic>
            <p:nvPicPr>
              <p:cNvPr id="7"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8"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2"/>
          <p:cNvGrpSpPr/>
          <p:nvPr/>
        </p:nvGrpSpPr>
        <p:grpSpPr>
          <a:xfrm>
            <a:off x="395536" y="4419600"/>
            <a:ext cx="385604" cy="398939"/>
            <a:chOff x="2146300" y="2165350"/>
            <a:chExt cx="550863" cy="569913"/>
          </a:xfrm>
        </p:grpSpPr>
        <p:grpSp>
          <p:nvGrpSpPr>
            <p:cNvPr id="10" name="Group 33"/>
            <p:cNvGrpSpPr>
              <a:grpSpLocks/>
            </p:cNvGrpSpPr>
            <p:nvPr/>
          </p:nvGrpSpPr>
          <p:grpSpPr bwMode="auto">
            <a:xfrm>
              <a:off x="2146300" y="2165350"/>
              <a:ext cx="550863" cy="569913"/>
              <a:chOff x="480" y="1200"/>
              <a:chExt cx="1042" cy="1019"/>
            </a:xfrm>
          </p:grpSpPr>
          <p:pic>
            <p:nvPicPr>
              <p:cNvPr id="12"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1"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979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02"/>
            <a:ext cx="9269570" cy="1143000"/>
          </a:xfrm>
        </p:spPr>
        <p:txBody>
          <a:bodyPr/>
          <a:lstStyle/>
          <a:p>
            <a:r>
              <a:rPr lang="tr-TR" dirty="0" err="1">
                <a:latin typeface="Calibri" panose="020F0502020204030204" pitchFamily="34" charset="0"/>
              </a:rPr>
              <a:t>Structure</a:t>
            </a:r>
            <a:r>
              <a:rPr lang="tr-TR" dirty="0">
                <a:latin typeface="Calibri" panose="020F0502020204030204" pitchFamily="34" charset="0"/>
              </a:rPr>
              <a:t> of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&amp; </a:t>
            </a:r>
            <a:r>
              <a:rPr lang="tr-TR" dirty="0" err="1">
                <a:latin typeface="Calibri" panose="020F0502020204030204" pitchFamily="34" charset="0"/>
              </a:rPr>
              <a:t>Target</a:t>
            </a:r>
            <a:r>
              <a:rPr lang="tr-TR" dirty="0">
                <a:latin typeface="Calibri" panose="020F0502020204030204" pitchFamily="34" charset="0"/>
              </a:rPr>
              <a:t> </a:t>
            </a:r>
            <a:r>
              <a:rPr lang="tr-TR" i="1" dirty="0">
                <a:latin typeface="Calibri" panose="020F0502020204030204" pitchFamily="34" charset="0"/>
              </a:rPr>
              <a:t>(</a:t>
            </a:r>
            <a:r>
              <a:rPr lang="tr-TR" i="1" dirty="0" err="1">
                <a:latin typeface="Calibri" panose="020F0502020204030204" pitchFamily="34" charset="0"/>
              </a:rPr>
              <a:t>Example</a:t>
            </a:r>
            <a:r>
              <a:rPr lang="tr-TR" i="1" dirty="0">
                <a:latin typeface="Calibri" panose="020F0502020204030204" pitchFamily="34" charset="0"/>
              </a:rPr>
              <a:t>)</a:t>
            </a:r>
            <a:endParaRPr lang="en-US" i="1" dirty="0">
              <a:latin typeface="Calibri" panose="020F0502020204030204" pitchFamily="34" charset="0"/>
            </a:endParaRPr>
          </a:p>
        </p:txBody>
      </p:sp>
      <p:grpSp>
        <p:nvGrpSpPr>
          <p:cNvPr id="10" name="Group 5"/>
          <p:cNvGrpSpPr/>
          <p:nvPr/>
        </p:nvGrpSpPr>
        <p:grpSpPr>
          <a:xfrm>
            <a:off x="381000" y="1115201"/>
            <a:ext cx="385604" cy="398939"/>
            <a:chOff x="2146300" y="2165350"/>
            <a:chExt cx="550863" cy="569913"/>
          </a:xfrm>
        </p:grpSpPr>
        <p:grpSp>
          <p:nvGrpSpPr>
            <p:cNvPr id="11" name="Group 33"/>
            <p:cNvGrpSpPr>
              <a:grpSpLocks/>
            </p:cNvGrpSpPr>
            <p:nvPr/>
          </p:nvGrpSpPr>
          <p:grpSpPr bwMode="auto">
            <a:xfrm>
              <a:off x="2146300" y="2165350"/>
              <a:ext cx="550863" cy="569913"/>
              <a:chOff x="480" y="1200"/>
              <a:chExt cx="1042" cy="1019"/>
            </a:xfrm>
          </p:grpSpPr>
          <p:pic>
            <p:nvPicPr>
              <p:cNvPr id="13"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2"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5"/>
          <p:cNvGrpSpPr/>
          <p:nvPr/>
        </p:nvGrpSpPr>
        <p:grpSpPr>
          <a:xfrm>
            <a:off x="378410" y="6238942"/>
            <a:ext cx="385604" cy="398939"/>
            <a:chOff x="2146300" y="2165350"/>
            <a:chExt cx="550863" cy="569913"/>
          </a:xfrm>
        </p:grpSpPr>
        <p:grpSp>
          <p:nvGrpSpPr>
            <p:cNvPr id="16" name="Group 33"/>
            <p:cNvGrpSpPr>
              <a:grpSpLocks/>
            </p:cNvGrpSpPr>
            <p:nvPr/>
          </p:nvGrpSpPr>
          <p:grpSpPr bwMode="auto">
            <a:xfrm>
              <a:off x="2146300" y="2165350"/>
              <a:ext cx="550863" cy="569913"/>
              <a:chOff x="480" y="1200"/>
              <a:chExt cx="1042" cy="1019"/>
            </a:xfrm>
          </p:grpSpPr>
          <p:pic>
            <p:nvPicPr>
              <p:cNvPr id="1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7"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Dikdörtgen 19"/>
          <p:cNvSpPr/>
          <p:nvPr/>
        </p:nvSpPr>
        <p:spPr>
          <a:xfrm>
            <a:off x="804019" y="1012756"/>
            <a:ext cx="7806581" cy="646331"/>
          </a:xfrm>
          <a:prstGeom prst="rect">
            <a:avLst/>
          </a:prstGeom>
        </p:spPr>
        <p:txBody>
          <a:bodyPr wrap="square">
            <a:spAutoFit/>
          </a:bodyPr>
          <a:lstStyle/>
          <a:p>
            <a:pPr algn="l"/>
            <a:r>
              <a:rPr lang="tr-TR" dirty="0" err="1">
                <a:latin typeface="Calibri" panose="020F0502020204030204" pitchFamily="34" charset="0"/>
              </a:rPr>
              <a:t>Indicates</a:t>
            </a:r>
            <a:r>
              <a:rPr lang="tr-TR" dirty="0">
                <a:latin typeface="Calibri" panose="020F0502020204030204" pitchFamily="34" charset="0"/>
              </a:rPr>
              <a:t>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timing</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maturity</a:t>
            </a:r>
            <a:r>
              <a:rPr lang="tr-TR" dirty="0">
                <a:latin typeface="Calibri" panose="020F0502020204030204" pitchFamily="34" charset="0"/>
              </a:rPr>
              <a:t> of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additional</a:t>
            </a:r>
            <a:r>
              <a:rPr lang="tr-TR" dirty="0">
                <a:latin typeface="Calibri" panose="020F0502020204030204" pitchFamily="34" charset="0"/>
              </a:rPr>
              <a:t> </a:t>
            </a:r>
            <a:r>
              <a:rPr lang="tr-TR" dirty="0" err="1">
                <a:latin typeface="Calibri" panose="020F0502020204030204" pitchFamily="34" charset="0"/>
              </a:rPr>
              <a:t>borrowing</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surpluses</a:t>
            </a:r>
            <a:r>
              <a:rPr lang="tr-TR" dirty="0">
                <a:latin typeface="Calibri" panose="020F0502020204030204" pitchFamily="34" charset="0"/>
              </a:rPr>
              <a:t> </a:t>
            </a:r>
            <a:r>
              <a:rPr lang="tr-TR" dirty="0" err="1">
                <a:latin typeface="Calibri" panose="020F0502020204030204" pitchFamily="34" charset="0"/>
              </a:rPr>
              <a:t>to</a:t>
            </a:r>
            <a:r>
              <a:rPr lang="tr-TR" dirty="0">
                <a:latin typeface="Calibri" panose="020F0502020204030204" pitchFamily="34" charset="0"/>
              </a:rPr>
              <a:t> be </a:t>
            </a:r>
            <a:r>
              <a:rPr lang="tr-TR" dirty="0" err="1">
                <a:latin typeface="Calibri" panose="020F0502020204030204" pitchFamily="34" charset="0"/>
              </a:rPr>
              <a:t>invested</a:t>
            </a:r>
            <a:r>
              <a:rPr lang="tr-TR" dirty="0">
                <a:latin typeface="Calibri" panose="020F0502020204030204" pitchFamily="34" charset="0"/>
              </a:rPr>
              <a:t> </a:t>
            </a:r>
            <a:r>
              <a:rPr lang="tr-TR" dirty="0" err="1">
                <a:latin typeface="Calibri" panose="020F0502020204030204" pitchFamily="34" charset="0"/>
              </a:rPr>
              <a:t>via</a:t>
            </a:r>
            <a:r>
              <a:rPr lang="tr-TR" dirty="0">
                <a:latin typeface="Calibri" panose="020F0502020204030204" pitchFamily="34" charset="0"/>
              </a:rPr>
              <a:t> </a:t>
            </a:r>
            <a:r>
              <a:rPr lang="tr-TR" dirty="0" err="1">
                <a:latin typeface="Calibri" panose="020F0502020204030204" pitchFamily="34" charset="0"/>
              </a:rPr>
              <a:t>alternative</a:t>
            </a:r>
            <a:r>
              <a:rPr lang="tr-TR" dirty="0">
                <a:latin typeface="Calibri" panose="020F0502020204030204" pitchFamily="34" charset="0"/>
              </a:rPr>
              <a:t> </a:t>
            </a:r>
            <a:r>
              <a:rPr lang="tr-TR" dirty="0" err="1">
                <a:latin typeface="Calibri" panose="020F0502020204030204" pitchFamily="34" charset="0"/>
              </a:rPr>
              <a:t>channels</a:t>
            </a:r>
            <a:r>
              <a:rPr lang="tr-TR" dirty="0">
                <a:latin typeface="Calibri" panose="020F0502020204030204" pitchFamily="34" charset="0"/>
              </a:rPr>
              <a:t>.</a:t>
            </a:r>
          </a:p>
        </p:txBody>
      </p:sp>
      <p:sp>
        <p:nvSpPr>
          <p:cNvPr id="21" name="Dikdörtgen 20"/>
          <p:cNvSpPr/>
          <p:nvPr/>
        </p:nvSpPr>
        <p:spPr>
          <a:xfrm>
            <a:off x="761424" y="6253045"/>
            <a:ext cx="6886037" cy="369332"/>
          </a:xfrm>
          <a:prstGeom prst="rect">
            <a:avLst/>
          </a:prstGeom>
        </p:spPr>
        <p:txBody>
          <a:bodyPr wrap="square">
            <a:spAutoFit/>
          </a:bodyPr>
          <a:lstStyle/>
          <a:p>
            <a:pPr algn="l"/>
            <a:r>
              <a:rPr lang="tr-TR" dirty="0" err="1">
                <a:latin typeface="Calibri" panose="020F0502020204030204" pitchFamily="34" charset="0"/>
              </a:rPr>
              <a:t>Also</a:t>
            </a:r>
            <a:r>
              <a:rPr lang="tr-TR" dirty="0">
                <a:latin typeface="Calibri" panose="020F0502020204030204" pitchFamily="34" charset="0"/>
              </a:rPr>
              <a:t>, </a:t>
            </a:r>
            <a:r>
              <a:rPr lang="tr-TR" dirty="0" err="1">
                <a:latin typeface="Calibri" panose="020F0502020204030204" pitchFamily="34" charset="0"/>
              </a:rPr>
              <a:t>provides</a:t>
            </a:r>
            <a:r>
              <a:rPr lang="tr-TR" dirty="0">
                <a:latin typeface="Calibri" panose="020F0502020204030204" pitchFamily="34" charset="0"/>
              </a:rPr>
              <a:t> an idea </a:t>
            </a:r>
            <a:r>
              <a:rPr lang="tr-TR" dirty="0" err="1">
                <a:latin typeface="Calibri" panose="020F0502020204030204" pitchFamily="34" charset="0"/>
              </a:rPr>
              <a:t>for</a:t>
            </a:r>
            <a:r>
              <a:rPr lang="tr-TR" dirty="0">
                <a:latin typeface="Calibri" panose="020F0502020204030204" pitchFamily="34" charset="0"/>
              </a:rPr>
              <a:t>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expenditure</a:t>
            </a:r>
            <a:r>
              <a:rPr lang="tr-TR" dirty="0">
                <a:latin typeface="Calibri" panose="020F0502020204030204" pitchFamily="34" charset="0"/>
              </a:rPr>
              <a:t> </a:t>
            </a:r>
            <a:r>
              <a:rPr lang="tr-TR" dirty="0" err="1">
                <a:latin typeface="Calibri" panose="020F0502020204030204" pitchFamily="34" charset="0"/>
              </a:rPr>
              <a:t>planning</a:t>
            </a:r>
            <a:r>
              <a:rPr lang="tr-TR" dirty="0">
                <a:latin typeface="Calibri" panose="020F0502020204030204" pitchFamily="34" charset="0"/>
              </a:rPr>
              <a:t>.</a:t>
            </a:r>
          </a:p>
        </p:txBody>
      </p:sp>
      <p:pic>
        <p:nvPicPr>
          <p:cNvPr id="3" name="Resim 2"/>
          <p:cNvPicPr>
            <a:picLocks noChangeAspect="1"/>
          </p:cNvPicPr>
          <p:nvPr/>
        </p:nvPicPr>
        <p:blipFill>
          <a:blip r:embed="rId4"/>
          <a:stretch>
            <a:fillRect/>
          </a:stretch>
        </p:blipFill>
        <p:spPr>
          <a:xfrm>
            <a:off x="432904" y="1720643"/>
            <a:ext cx="8341365" cy="4442640"/>
          </a:xfrm>
          <a:prstGeom prst="rect">
            <a:avLst/>
          </a:prstGeom>
        </p:spPr>
      </p:pic>
    </p:spTree>
    <p:extLst>
      <p:ext uri="{BB962C8B-B14F-4D97-AF65-F5344CB8AC3E}">
        <p14:creationId xmlns:p14="http://schemas.microsoft.com/office/powerpoint/2010/main" val="411436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698"/>
            <a:ext cx="8534400" cy="1143000"/>
          </a:xfrm>
        </p:spPr>
        <p:txBody>
          <a:bodyPr/>
          <a:lstStyle/>
          <a:p>
            <a:r>
              <a:rPr lang="tr-TR" dirty="0" err="1">
                <a:latin typeface="Calibri" panose="020F0502020204030204" pitchFamily="34" charset="0"/>
              </a:rPr>
              <a:t>Setting</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Managing</a:t>
            </a:r>
            <a:r>
              <a:rPr lang="tr-TR" dirty="0">
                <a:latin typeface="Calibri" panose="020F0502020204030204" pitchFamily="34" charset="0"/>
              </a:rPr>
              <a:t>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Policy</a:t>
            </a:r>
            <a:r>
              <a:rPr lang="tr-TR" dirty="0">
                <a:latin typeface="Calibri" panose="020F0502020204030204" pitchFamily="34" charset="0"/>
              </a:rPr>
              <a:t>-I  </a:t>
            </a:r>
          </a:p>
        </p:txBody>
      </p:sp>
      <p:sp>
        <p:nvSpPr>
          <p:cNvPr id="5" name="Rectangle 1070"/>
          <p:cNvSpPr>
            <a:spLocks noGrp="1"/>
          </p:cNvSpPr>
          <p:nvPr>
            <p:ph idx="1"/>
          </p:nvPr>
        </p:nvSpPr>
        <p:spPr>
          <a:xfrm>
            <a:off x="737344" y="1383583"/>
            <a:ext cx="8229600" cy="830997"/>
          </a:xfrm>
          <a:prstGeom prst="rect">
            <a:avLst/>
          </a:prstGeom>
        </p:spPr>
        <p:txBody>
          <a:bodyPr wrap="square">
            <a:spAutoFit/>
          </a:bodyPr>
          <a:lstStyle/>
          <a:p>
            <a:pPr marL="0" indent="0" algn="l">
              <a:buNone/>
            </a:pPr>
            <a:r>
              <a:rPr lang="tr-TR" sz="2400" dirty="0" err="1">
                <a:latin typeface="Calibri" panose="020F0502020204030204" pitchFamily="34" charset="0"/>
              </a:rPr>
              <a:t>The</a:t>
            </a:r>
            <a:r>
              <a:rPr lang="tr-TR" sz="2400" dirty="0">
                <a:latin typeface="Calibri" panose="020F0502020204030204" pitchFamily="34" charset="0"/>
              </a:rPr>
              <a:t> </a:t>
            </a:r>
            <a:r>
              <a:rPr lang="tr-TR" sz="2400" dirty="0" err="1">
                <a:latin typeface="Calibri" panose="020F0502020204030204" pitchFamily="34" charset="0"/>
              </a:rPr>
              <a:t>buffer</a:t>
            </a:r>
            <a:r>
              <a:rPr lang="tr-TR" sz="2400" dirty="0">
                <a:latin typeface="Calibri" panose="020F0502020204030204" pitchFamily="34" charset="0"/>
              </a:rPr>
              <a:t> is </a:t>
            </a:r>
            <a:r>
              <a:rPr lang="tr-TR" sz="2400" dirty="0" err="1">
                <a:latin typeface="Calibri" panose="020F0502020204030204" pitchFamily="34" charset="0"/>
              </a:rPr>
              <a:t>determined</a:t>
            </a:r>
            <a:r>
              <a:rPr lang="tr-TR" sz="2400" dirty="0">
                <a:latin typeface="Calibri" panose="020F0502020204030204" pitchFamily="34" charset="0"/>
              </a:rPr>
              <a:t> </a:t>
            </a:r>
            <a:r>
              <a:rPr lang="tr-TR" sz="2400" dirty="0" err="1">
                <a:latin typeface="Calibri" panose="020F0502020204030204" pitchFamily="34" charset="0"/>
              </a:rPr>
              <a:t>by</a:t>
            </a:r>
            <a:r>
              <a:rPr lang="tr-TR" sz="2400" dirty="0">
                <a:latin typeface="Calibri" panose="020F0502020204030204" pitchFamily="34" charset="0"/>
              </a:rPr>
              <a:t> </a:t>
            </a:r>
            <a:r>
              <a:rPr lang="tr-TR" sz="2400" dirty="0" err="1">
                <a:latin typeface="Calibri" panose="020F0502020204030204" pitchFamily="34" charset="0"/>
              </a:rPr>
              <a:t>the</a:t>
            </a:r>
            <a:r>
              <a:rPr lang="tr-TR" sz="2400" dirty="0">
                <a:latin typeface="Calibri" panose="020F0502020204030204" pitchFamily="34" charset="0"/>
              </a:rPr>
              <a:t> </a:t>
            </a:r>
            <a:r>
              <a:rPr lang="tr-TR" sz="2400" dirty="0" err="1">
                <a:latin typeface="Calibri" panose="020F0502020204030204" pitchFamily="34" charset="0"/>
              </a:rPr>
              <a:t>Debt</a:t>
            </a:r>
            <a:r>
              <a:rPr lang="tr-TR" sz="2400" dirty="0">
                <a:latin typeface="Calibri" panose="020F0502020204030204" pitchFamily="34" charset="0"/>
              </a:rPr>
              <a:t> </a:t>
            </a:r>
            <a:r>
              <a:rPr lang="tr-TR" sz="2400" dirty="0" err="1">
                <a:latin typeface="Calibri" panose="020F0502020204030204" pitchFamily="34" charset="0"/>
              </a:rPr>
              <a:t>and</a:t>
            </a:r>
            <a:r>
              <a:rPr lang="tr-TR" sz="2400" dirty="0">
                <a:latin typeface="Calibri" panose="020F0502020204030204" pitchFamily="34" charset="0"/>
              </a:rPr>
              <a:t> Risk Management </a:t>
            </a:r>
            <a:r>
              <a:rPr lang="tr-TR" sz="2400" dirty="0" err="1">
                <a:latin typeface="Calibri" panose="020F0502020204030204" pitchFamily="34" charset="0"/>
              </a:rPr>
              <a:t>Commitee</a:t>
            </a:r>
            <a:r>
              <a:rPr lang="tr-TR" sz="2400" dirty="0">
                <a:latin typeface="Calibri" panose="020F0502020204030204" pitchFamily="34" charset="0"/>
              </a:rPr>
              <a:t> </a:t>
            </a:r>
            <a:r>
              <a:rPr lang="tr-TR" sz="2400" dirty="0" err="1">
                <a:latin typeface="Calibri" panose="020F0502020204030204" pitchFamily="34" charset="0"/>
              </a:rPr>
              <a:t>annually</a:t>
            </a:r>
            <a:r>
              <a:rPr lang="tr-TR" sz="2400" dirty="0">
                <a:latin typeface="Calibri" panose="020F0502020204030204" pitchFamily="34" charset="0"/>
              </a:rPr>
              <a:t>. (</a:t>
            </a:r>
            <a:r>
              <a:rPr lang="tr-TR" sz="2400" dirty="0" err="1">
                <a:latin typeface="Calibri" panose="020F0502020204030204" pitchFamily="34" charset="0"/>
              </a:rPr>
              <a:t>End-October</a:t>
            </a:r>
            <a:r>
              <a:rPr lang="tr-TR" sz="2400" dirty="0">
                <a:latin typeface="Calibri" panose="020F0502020204030204" pitchFamily="34" charset="0"/>
              </a:rPr>
              <a:t> of </a:t>
            </a:r>
            <a:r>
              <a:rPr lang="tr-TR" sz="2400" err="1">
                <a:latin typeface="Calibri" panose="020F0502020204030204" pitchFamily="34" charset="0"/>
              </a:rPr>
              <a:t>the</a:t>
            </a:r>
            <a:r>
              <a:rPr lang="tr-TR" sz="2400">
                <a:latin typeface="Calibri" panose="020F0502020204030204" pitchFamily="34" charset="0"/>
              </a:rPr>
              <a:t> previous </a:t>
            </a:r>
            <a:r>
              <a:rPr lang="tr-TR" sz="2400" dirty="0" err="1">
                <a:latin typeface="Calibri" panose="020F0502020204030204" pitchFamily="34" charset="0"/>
              </a:rPr>
              <a:t>year</a:t>
            </a:r>
            <a:r>
              <a:rPr lang="tr-TR" sz="2400" dirty="0">
                <a:latin typeface="Calibri" panose="020F0502020204030204" pitchFamily="34" charset="0"/>
              </a:rPr>
              <a:t>)</a:t>
            </a:r>
          </a:p>
        </p:txBody>
      </p:sp>
      <p:grpSp>
        <p:nvGrpSpPr>
          <p:cNvPr id="6" name="Group 5"/>
          <p:cNvGrpSpPr/>
          <p:nvPr/>
        </p:nvGrpSpPr>
        <p:grpSpPr>
          <a:xfrm>
            <a:off x="276225" y="1600200"/>
            <a:ext cx="385604" cy="398939"/>
            <a:chOff x="2146300" y="2165350"/>
            <a:chExt cx="550863" cy="569913"/>
          </a:xfrm>
        </p:grpSpPr>
        <p:grpSp>
          <p:nvGrpSpPr>
            <p:cNvPr id="7" name="Group 33"/>
            <p:cNvGrpSpPr>
              <a:grpSpLocks/>
            </p:cNvGrpSpPr>
            <p:nvPr/>
          </p:nvGrpSpPr>
          <p:grpSpPr bwMode="auto">
            <a:xfrm>
              <a:off x="2146300" y="2165350"/>
              <a:ext cx="550863" cy="569913"/>
              <a:chOff x="480" y="1200"/>
              <a:chExt cx="1042" cy="1019"/>
            </a:xfrm>
          </p:grpSpPr>
          <p:pic>
            <p:nvPicPr>
              <p:cNvPr id="9"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8"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5"/>
          <p:cNvGrpSpPr/>
          <p:nvPr/>
        </p:nvGrpSpPr>
        <p:grpSpPr>
          <a:xfrm>
            <a:off x="250992" y="2716259"/>
            <a:ext cx="385604" cy="398939"/>
            <a:chOff x="2146300" y="2165350"/>
            <a:chExt cx="550863" cy="569913"/>
          </a:xfrm>
        </p:grpSpPr>
        <p:grpSp>
          <p:nvGrpSpPr>
            <p:cNvPr id="12" name="Group 33"/>
            <p:cNvGrpSpPr>
              <a:grpSpLocks/>
            </p:cNvGrpSpPr>
            <p:nvPr/>
          </p:nvGrpSpPr>
          <p:grpSpPr bwMode="auto">
            <a:xfrm>
              <a:off x="2146300" y="2165350"/>
              <a:ext cx="550863" cy="569913"/>
              <a:chOff x="480" y="1200"/>
              <a:chExt cx="1042" cy="1019"/>
            </a:xfrm>
          </p:grpSpPr>
          <p:pic>
            <p:nvPicPr>
              <p:cNvPr id="14"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5"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3"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070"/>
          <p:cNvSpPr txBox="1">
            <a:spLocks/>
          </p:cNvSpPr>
          <p:nvPr/>
        </p:nvSpPr>
        <p:spPr bwMode="auto">
          <a:xfrm>
            <a:off x="756394" y="25146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tr-TR" sz="2400" kern="0" dirty="0" err="1">
                <a:latin typeface="Calibri" panose="020F0502020204030204" pitchFamily="34" charset="0"/>
              </a:rPr>
              <a:t>It</a:t>
            </a:r>
            <a:r>
              <a:rPr lang="tr-TR" sz="2400" kern="0" dirty="0">
                <a:latin typeface="Calibri" panose="020F0502020204030204" pitchFamily="34" charset="0"/>
              </a:rPr>
              <a:t> is </a:t>
            </a:r>
            <a:r>
              <a:rPr lang="tr-TR" sz="2400" kern="0" dirty="0" err="1">
                <a:latin typeface="Calibri" panose="020F0502020204030204" pitchFamily="34" charset="0"/>
              </a:rPr>
              <a:t>part</a:t>
            </a:r>
            <a:r>
              <a:rPr lang="tr-TR" sz="2400" kern="0" dirty="0">
                <a:latin typeface="Calibri" panose="020F0502020204030204" pitchFamily="34" charset="0"/>
              </a:rPr>
              <a:t> of </a:t>
            </a:r>
            <a:r>
              <a:rPr lang="tr-TR" sz="2400" kern="0" dirty="0" err="1">
                <a:latin typeface="Calibri" panose="020F0502020204030204" pitchFamily="34" charset="0"/>
              </a:rPr>
              <a:t>the</a:t>
            </a:r>
            <a:r>
              <a:rPr lang="tr-TR" sz="2400" kern="0" dirty="0">
                <a:latin typeface="Calibri" panose="020F0502020204030204" pitchFamily="34" charset="0"/>
              </a:rPr>
              <a:t> set of </a:t>
            </a:r>
            <a:r>
              <a:rPr lang="tr-TR" sz="2400" kern="0" dirty="0" err="1">
                <a:latin typeface="Calibri" panose="020F0502020204030204" pitchFamily="34" charset="0"/>
              </a:rPr>
              <a:t>strategic</a:t>
            </a:r>
            <a:r>
              <a:rPr lang="tr-TR" sz="2400" kern="0" dirty="0">
                <a:latin typeface="Calibri" panose="020F0502020204030204" pitchFamily="34" charset="0"/>
              </a:rPr>
              <a:t> </a:t>
            </a:r>
            <a:r>
              <a:rPr lang="tr-TR" sz="2400" kern="0" dirty="0" err="1">
                <a:latin typeface="Calibri" panose="020F0502020204030204" pitchFamily="34" charset="0"/>
              </a:rPr>
              <a:t>benchmarks</a:t>
            </a:r>
            <a:r>
              <a:rPr lang="tr-TR" sz="2400" kern="0" dirty="0">
                <a:latin typeface="Calibri" panose="020F0502020204030204" pitchFamily="34" charset="0"/>
              </a:rPr>
              <a:t> </a:t>
            </a:r>
            <a:r>
              <a:rPr lang="tr-TR" sz="2400" kern="0" dirty="0" err="1">
                <a:latin typeface="Calibri" panose="020F0502020204030204" pitchFamily="34" charset="0"/>
              </a:rPr>
              <a:t>alongside</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other</a:t>
            </a:r>
            <a:r>
              <a:rPr lang="tr-TR" sz="2400" kern="0" dirty="0">
                <a:latin typeface="Calibri" panose="020F0502020204030204" pitchFamily="34" charset="0"/>
              </a:rPr>
              <a:t> </a:t>
            </a:r>
            <a:r>
              <a:rPr lang="tr-TR" sz="2400" kern="0" dirty="0" err="1">
                <a:latin typeface="Calibri" panose="020F0502020204030204" pitchFamily="34" charset="0"/>
              </a:rPr>
              <a:t>debt</a:t>
            </a:r>
            <a:r>
              <a:rPr lang="tr-TR" sz="2400" kern="0" dirty="0">
                <a:latin typeface="Calibri" panose="020F0502020204030204" pitchFamily="34" charset="0"/>
              </a:rPr>
              <a:t> </a:t>
            </a:r>
            <a:r>
              <a:rPr lang="tr-TR" sz="2400" kern="0" dirty="0" err="1">
                <a:latin typeface="Calibri" panose="020F0502020204030204" pitchFamily="34" charset="0"/>
              </a:rPr>
              <a:t>mangement</a:t>
            </a:r>
            <a:r>
              <a:rPr lang="tr-TR" sz="2400" kern="0" dirty="0">
                <a:latin typeface="Calibri" panose="020F0502020204030204" pitchFamily="34" charset="0"/>
              </a:rPr>
              <a:t> </a:t>
            </a:r>
            <a:r>
              <a:rPr lang="tr-TR" sz="2400" kern="0" dirty="0" err="1">
                <a:latin typeface="Calibri" panose="020F0502020204030204" pitchFamily="34" charset="0"/>
              </a:rPr>
              <a:t>benchmarks</a:t>
            </a:r>
            <a:r>
              <a:rPr lang="tr-TR" sz="2400" kern="0" dirty="0">
                <a:latin typeface="Calibri" panose="020F0502020204030204" pitchFamily="34" charset="0"/>
              </a:rPr>
              <a:t>. </a:t>
            </a:r>
          </a:p>
        </p:txBody>
      </p:sp>
      <p:grpSp>
        <p:nvGrpSpPr>
          <p:cNvPr id="17" name="Group 5"/>
          <p:cNvGrpSpPr/>
          <p:nvPr/>
        </p:nvGrpSpPr>
        <p:grpSpPr>
          <a:xfrm>
            <a:off x="273635" y="4070477"/>
            <a:ext cx="385604" cy="398939"/>
            <a:chOff x="2146300" y="2165350"/>
            <a:chExt cx="550863" cy="569913"/>
          </a:xfrm>
        </p:grpSpPr>
        <p:grpSp>
          <p:nvGrpSpPr>
            <p:cNvPr id="18" name="Group 33"/>
            <p:cNvGrpSpPr>
              <a:grpSpLocks/>
            </p:cNvGrpSpPr>
            <p:nvPr/>
          </p:nvGrpSpPr>
          <p:grpSpPr bwMode="auto">
            <a:xfrm>
              <a:off x="2146300" y="2165350"/>
              <a:ext cx="550863" cy="569913"/>
              <a:chOff x="480" y="1200"/>
              <a:chExt cx="1042" cy="1019"/>
            </a:xfrm>
          </p:grpSpPr>
          <p:pic>
            <p:nvPicPr>
              <p:cNvPr id="20"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1"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9"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1070"/>
          <p:cNvSpPr txBox="1">
            <a:spLocks/>
          </p:cNvSpPr>
          <p:nvPr/>
        </p:nvSpPr>
        <p:spPr bwMode="auto">
          <a:xfrm>
            <a:off x="756394" y="3645617"/>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cash</a:t>
            </a:r>
            <a:r>
              <a:rPr lang="tr-TR" sz="2400" kern="0" dirty="0">
                <a:latin typeface="Calibri" panose="020F0502020204030204" pitchFamily="34" charset="0"/>
              </a:rPr>
              <a:t> </a:t>
            </a:r>
            <a:r>
              <a:rPr lang="tr-TR" sz="2400" kern="0" dirty="0" err="1">
                <a:latin typeface="Calibri" panose="020F0502020204030204" pitchFamily="34" charset="0"/>
              </a:rPr>
              <a:t>reserve</a:t>
            </a:r>
            <a:r>
              <a:rPr lang="tr-TR" sz="2400" kern="0" dirty="0">
                <a:latin typeface="Calibri" panose="020F0502020204030204" pitchFamily="34" charset="0"/>
              </a:rPr>
              <a:t> </a:t>
            </a:r>
            <a:r>
              <a:rPr lang="tr-TR" sz="2400" kern="0" dirty="0" err="1">
                <a:latin typeface="Calibri" panose="020F0502020204030204" pitchFamily="34" charset="0"/>
              </a:rPr>
              <a:t>outturn</a:t>
            </a:r>
            <a:r>
              <a:rPr lang="tr-TR" sz="2400" kern="0" dirty="0">
                <a:latin typeface="Calibri" panose="020F0502020204030204" pitchFamily="34" charset="0"/>
              </a:rPr>
              <a:t> is </a:t>
            </a:r>
            <a:r>
              <a:rPr lang="tr-TR" sz="2400" kern="0" dirty="0" err="1">
                <a:latin typeface="Calibri" panose="020F0502020204030204" pitchFamily="34" charset="0"/>
              </a:rPr>
              <a:t>submitted</a:t>
            </a:r>
            <a:r>
              <a:rPr lang="tr-TR" sz="2400" kern="0" dirty="0">
                <a:latin typeface="Calibri" panose="020F0502020204030204" pitchFamily="34" charset="0"/>
              </a:rPr>
              <a:t> on a </a:t>
            </a:r>
            <a:r>
              <a:rPr lang="tr-TR" sz="2400" kern="0" dirty="0" err="1">
                <a:latin typeface="Calibri" panose="020F0502020204030204" pitchFamily="34" charset="0"/>
              </a:rPr>
              <a:t>daily</a:t>
            </a:r>
            <a:r>
              <a:rPr lang="tr-TR" sz="2400" kern="0" dirty="0">
                <a:latin typeface="Calibri" panose="020F0502020204030204" pitchFamily="34" charset="0"/>
              </a:rPr>
              <a:t> </a:t>
            </a:r>
            <a:r>
              <a:rPr lang="tr-TR" sz="2400" kern="0" dirty="0" err="1">
                <a:latin typeface="Calibri" panose="020F0502020204030204" pitchFamily="34" charset="0"/>
              </a:rPr>
              <a:t>basis</a:t>
            </a:r>
            <a:r>
              <a:rPr lang="tr-TR" sz="2400" kern="0" dirty="0">
                <a:latin typeface="Calibri" panose="020F0502020204030204" pitchFamily="34" charset="0"/>
              </a:rPr>
              <a:t> </a:t>
            </a:r>
            <a:r>
              <a:rPr lang="tr-TR" sz="2400" kern="0" dirty="0" err="1">
                <a:latin typeface="Calibri" panose="020F0502020204030204" pitchFamily="34" charset="0"/>
              </a:rPr>
              <a:t>by</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Cash Management </a:t>
            </a:r>
            <a:r>
              <a:rPr lang="tr-TR" sz="2400" kern="0" dirty="0" err="1">
                <a:latin typeface="Calibri" panose="020F0502020204030204" pitchFamily="34" charset="0"/>
              </a:rPr>
              <a:t>Department</a:t>
            </a:r>
            <a:r>
              <a:rPr lang="tr-TR" sz="2400" kern="0" dirty="0">
                <a:latin typeface="Calibri" panose="020F0502020204030204" pitchFamily="34" charset="0"/>
              </a:rPr>
              <a:t> </a:t>
            </a:r>
            <a:r>
              <a:rPr lang="tr-TR" sz="2400" kern="0" dirty="0" err="1">
                <a:latin typeface="Calibri" panose="020F0502020204030204" pitchFamily="34" charset="0"/>
              </a:rPr>
              <a:t>to</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Middle</a:t>
            </a:r>
            <a:r>
              <a:rPr lang="tr-TR" sz="2400" kern="0" dirty="0">
                <a:latin typeface="Calibri" panose="020F0502020204030204" pitchFamily="34" charset="0"/>
              </a:rPr>
              <a:t> Office </a:t>
            </a:r>
            <a:r>
              <a:rPr lang="tr-TR" sz="2400" kern="0" dirty="0" err="1">
                <a:latin typeface="Calibri" panose="020F0502020204030204" pitchFamily="34" charset="0"/>
              </a:rPr>
              <a:t>who</a:t>
            </a:r>
            <a:r>
              <a:rPr lang="tr-TR" sz="2400" kern="0" dirty="0">
                <a:latin typeface="Calibri" panose="020F0502020204030204" pitchFamily="34" charset="0"/>
              </a:rPr>
              <a:t> is </a:t>
            </a:r>
            <a:r>
              <a:rPr lang="tr-TR" sz="2400" kern="0" dirty="0" err="1">
                <a:latin typeface="Calibri" panose="020F0502020204030204" pitchFamily="34" charset="0"/>
              </a:rPr>
              <a:t>responsible</a:t>
            </a:r>
            <a:r>
              <a:rPr lang="tr-TR" sz="2400" kern="0" dirty="0">
                <a:latin typeface="Calibri" panose="020F0502020204030204" pitchFamily="34" charset="0"/>
              </a:rPr>
              <a:t> </a:t>
            </a:r>
            <a:r>
              <a:rPr lang="tr-TR" sz="2400" kern="0" dirty="0" err="1">
                <a:latin typeface="Calibri" panose="020F0502020204030204" pitchFamily="34" charset="0"/>
              </a:rPr>
              <a:t>from</a:t>
            </a:r>
            <a:r>
              <a:rPr lang="tr-TR" sz="2400" kern="0" dirty="0">
                <a:latin typeface="Calibri" panose="020F0502020204030204" pitchFamily="34" charset="0"/>
              </a:rPr>
              <a:t> </a:t>
            </a:r>
            <a:r>
              <a:rPr lang="tr-TR" sz="2400" kern="0" dirty="0" err="1">
                <a:latin typeface="Calibri" panose="020F0502020204030204" pitchFamily="34" charset="0"/>
              </a:rPr>
              <a:t>monitoring</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strategic</a:t>
            </a:r>
            <a:r>
              <a:rPr lang="tr-TR" sz="2400" kern="0" dirty="0">
                <a:latin typeface="Calibri" panose="020F0502020204030204" pitchFamily="34" charset="0"/>
              </a:rPr>
              <a:t> </a:t>
            </a:r>
            <a:r>
              <a:rPr lang="tr-TR" sz="2400" kern="0" dirty="0" err="1">
                <a:latin typeface="Calibri" panose="020F0502020204030204" pitchFamily="34" charset="0"/>
              </a:rPr>
              <a:t>benchmarks</a:t>
            </a:r>
            <a:r>
              <a:rPr lang="tr-TR" sz="2400" kern="0" dirty="0">
                <a:latin typeface="Calibri" panose="020F0502020204030204" pitchFamily="34" charset="0"/>
              </a:rPr>
              <a:t>. </a:t>
            </a:r>
          </a:p>
        </p:txBody>
      </p:sp>
      <p:grpSp>
        <p:nvGrpSpPr>
          <p:cNvPr id="23" name="Group 5"/>
          <p:cNvGrpSpPr/>
          <p:nvPr/>
        </p:nvGrpSpPr>
        <p:grpSpPr>
          <a:xfrm>
            <a:off x="277554" y="5464350"/>
            <a:ext cx="385604" cy="398939"/>
            <a:chOff x="2146300" y="2165350"/>
            <a:chExt cx="550863" cy="569913"/>
          </a:xfrm>
        </p:grpSpPr>
        <p:grpSp>
          <p:nvGrpSpPr>
            <p:cNvPr id="24" name="Group 33"/>
            <p:cNvGrpSpPr>
              <a:grpSpLocks/>
            </p:cNvGrpSpPr>
            <p:nvPr/>
          </p:nvGrpSpPr>
          <p:grpSpPr bwMode="auto">
            <a:xfrm>
              <a:off x="2146300" y="2165350"/>
              <a:ext cx="550863" cy="569913"/>
              <a:chOff x="480" y="1200"/>
              <a:chExt cx="1042" cy="1019"/>
            </a:xfrm>
          </p:grpSpPr>
          <p:pic>
            <p:nvPicPr>
              <p:cNvPr id="26"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7"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5"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1070"/>
          <p:cNvSpPr txBox="1">
            <a:spLocks/>
          </p:cNvSpPr>
          <p:nvPr/>
        </p:nvSpPr>
        <p:spPr bwMode="auto">
          <a:xfrm>
            <a:off x="700573" y="5261949"/>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performance</a:t>
            </a:r>
            <a:r>
              <a:rPr lang="tr-TR" sz="2400" kern="0" dirty="0">
                <a:latin typeface="Calibri" panose="020F0502020204030204" pitchFamily="34" charset="0"/>
              </a:rPr>
              <a:t> </a:t>
            </a:r>
            <a:r>
              <a:rPr lang="tr-TR" sz="2400" kern="0" dirty="0" err="1">
                <a:latin typeface="Calibri" panose="020F0502020204030204" pitchFamily="34" charset="0"/>
              </a:rPr>
              <a:t>outcome</a:t>
            </a:r>
            <a:r>
              <a:rPr lang="tr-TR" sz="2400" kern="0" dirty="0">
                <a:latin typeface="Calibri" panose="020F0502020204030204" pitchFamily="34" charset="0"/>
              </a:rPr>
              <a:t> </a:t>
            </a:r>
            <a:r>
              <a:rPr lang="tr-TR" sz="2400" kern="0" dirty="0" err="1">
                <a:latin typeface="Calibri" panose="020F0502020204030204" pitchFamily="34" charset="0"/>
              </a:rPr>
              <a:t>for</a:t>
            </a:r>
            <a:r>
              <a:rPr lang="tr-TR" sz="2400" kern="0" dirty="0">
                <a:latin typeface="Calibri" panose="020F0502020204030204" pitchFamily="34" charset="0"/>
              </a:rPr>
              <a:t> </a:t>
            </a:r>
            <a:r>
              <a:rPr lang="tr-TR" sz="2400" kern="0" dirty="0" err="1">
                <a:latin typeface="Calibri" panose="020F0502020204030204" pitchFamily="34" charset="0"/>
              </a:rPr>
              <a:t>each</a:t>
            </a:r>
            <a:r>
              <a:rPr lang="tr-TR" sz="2400" kern="0" dirty="0">
                <a:latin typeface="Calibri" panose="020F0502020204030204" pitchFamily="34" charset="0"/>
              </a:rPr>
              <a:t> </a:t>
            </a:r>
            <a:r>
              <a:rPr lang="tr-TR" sz="2400" kern="0" dirty="0" err="1">
                <a:latin typeface="Calibri" panose="020F0502020204030204" pitchFamily="34" charset="0"/>
              </a:rPr>
              <a:t>strategic</a:t>
            </a:r>
            <a:r>
              <a:rPr lang="tr-TR" sz="2400" kern="0" dirty="0">
                <a:latin typeface="Calibri" panose="020F0502020204030204" pitchFamily="34" charset="0"/>
              </a:rPr>
              <a:t> </a:t>
            </a:r>
            <a:r>
              <a:rPr lang="tr-TR" sz="2400" kern="0" dirty="0" err="1">
                <a:latin typeface="Calibri" panose="020F0502020204030204" pitchFamily="34" charset="0"/>
              </a:rPr>
              <a:t>benchmark</a:t>
            </a:r>
            <a:r>
              <a:rPr lang="tr-TR" sz="2400" kern="0" dirty="0">
                <a:latin typeface="Calibri" panose="020F0502020204030204" pitchFamily="34" charset="0"/>
              </a:rPr>
              <a:t> </a:t>
            </a:r>
            <a:r>
              <a:rPr lang="tr-TR" sz="2400" kern="0" dirty="0" err="1">
                <a:latin typeface="Calibri" panose="020F0502020204030204" pitchFamily="34" charset="0"/>
              </a:rPr>
              <a:t>including</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liquidity</a:t>
            </a:r>
            <a:r>
              <a:rPr lang="tr-TR" sz="2400" kern="0" dirty="0">
                <a:latin typeface="Calibri" panose="020F0502020204030204" pitchFamily="34" charset="0"/>
              </a:rPr>
              <a:t> </a:t>
            </a:r>
            <a:r>
              <a:rPr lang="tr-TR" sz="2400" kern="0" dirty="0" err="1">
                <a:latin typeface="Calibri" panose="020F0502020204030204" pitchFamily="34" charset="0"/>
              </a:rPr>
              <a:t>buffer</a:t>
            </a:r>
            <a:r>
              <a:rPr lang="tr-TR" sz="2400" kern="0" dirty="0">
                <a:latin typeface="Calibri" panose="020F0502020204030204" pitchFamily="34" charset="0"/>
              </a:rPr>
              <a:t> is </a:t>
            </a:r>
            <a:r>
              <a:rPr lang="tr-TR" sz="2400" kern="0" dirty="0" err="1">
                <a:latin typeface="Calibri" panose="020F0502020204030204" pitchFamily="34" charset="0"/>
              </a:rPr>
              <a:t>presented</a:t>
            </a:r>
            <a:r>
              <a:rPr lang="tr-TR" sz="2400" kern="0" dirty="0">
                <a:latin typeface="Calibri" panose="020F0502020204030204" pitchFamily="34" charset="0"/>
              </a:rPr>
              <a:t> </a:t>
            </a:r>
            <a:r>
              <a:rPr lang="tr-TR" sz="2400" kern="0" dirty="0" err="1">
                <a:latin typeface="Calibri" panose="020F0502020204030204" pitchFamily="34" charset="0"/>
              </a:rPr>
              <a:t>to</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Committee</a:t>
            </a:r>
            <a:r>
              <a:rPr lang="tr-TR" sz="2400" kern="0" dirty="0">
                <a:latin typeface="Calibri" panose="020F0502020204030204" pitchFamily="34" charset="0"/>
              </a:rPr>
              <a:t> </a:t>
            </a:r>
            <a:r>
              <a:rPr lang="tr-TR" sz="2400" kern="0" dirty="0" err="1">
                <a:latin typeface="Calibri" panose="020F0502020204030204" pitchFamily="34" charset="0"/>
              </a:rPr>
              <a:t>by</a:t>
            </a:r>
            <a:r>
              <a:rPr lang="tr-TR" sz="2400" kern="0" dirty="0">
                <a:latin typeface="Calibri" panose="020F0502020204030204" pitchFamily="34" charset="0"/>
              </a:rPr>
              <a:t> </a:t>
            </a:r>
            <a:r>
              <a:rPr lang="tr-TR" sz="2400" kern="0" dirty="0" err="1">
                <a:latin typeface="Calibri" panose="020F0502020204030204" pitchFamily="34" charset="0"/>
              </a:rPr>
              <a:t>the</a:t>
            </a:r>
            <a:r>
              <a:rPr lang="tr-TR" sz="2400" kern="0" dirty="0">
                <a:latin typeface="Calibri" panose="020F0502020204030204" pitchFamily="34" charset="0"/>
              </a:rPr>
              <a:t> </a:t>
            </a:r>
            <a:r>
              <a:rPr lang="tr-TR" sz="2400" kern="0" dirty="0" err="1">
                <a:latin typeface="Calibri" panose="020F0502020204030204" pitchFamily="34" charset="0"/>
              </a:rPr>
              <a:t>Middle</a:t>
            </a:r>
            <a:r>
              <a:rPr lang="tr-TR" sz="2400" kern="0" dirty="0">
                <a:latin typeface="Calibri" panose="020F0502020204030204" pitchFamily="34" charset="0"/>
              </a:rPr>
              <a:t> Office. </a:t>
            </a:r>
          </a:p>
        </p:txBody>
      </p:sp>
    </p:spTree>
    <p:extLst>
      <p:ext uri="{BB962C8B-B14F-4D97-AF65-F5344CB8AC3E}">
        <p14:creationId xmlns:p14="http://schemas.microsoft.com/office/powerpoint/2010/main" val="123203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778098"/>
          </a:xfrm>
        </p:spPr>
        <p:txBody>
          <a:bodyPr/>
          <a:lstStyle/>
          <a:p>
            <a:r>
              <a:rPr lang="tr-TR" sz="3200" dirty="0" err="1">
                <a:latin typeface="Calibri" panose="020F0502020204030204" pitchFamily="34" charset="0"/>
              </a:rPr>
              <a:t>Setting</a:t>
            </a:r>
            <a:r>
              <a:rPr lang="tr-TR" sz="3200" dirty="0">
                <a:latin typeface="Calibri" panose="020F0502020204030204" pitchFamily="34" charset="0"/>
              </a:rPr>
              <a:t> </a:t>
            </a:r>
            <a:r>
              <a:rPr lang="tr-TR" sz="3200" dirty="0" err="1">
                <a:latin typeface="Calibri" panose="020F0502020204030204" pitchFamily="34" charset="0"/>
              </a:rPr>
              <a:t>and</a:t>
            </a:r>
            <a:r>
              <a:rPr lang="tr-TR" sz="3200" dirty="0">
                <a:latin typeface="Calibri" panose="020F0502020204030204" pitchFamily="34" charset="0"/>
              </a:rPr>
              <a:t> </a:t>
            </a:r>
            <a:r>
              <a:rPr lang="tr-TR" sz="3200" dirty="0" err="1">
                <a:latin typeface="Calibri" panose="020F0502020204030204" pitchFamily="34" charset="0"/>
              </a:rPr>
              <a:t>Managing</a:t>
            </a:r>
            <a:r>
              <a:rPr lang="tr-TR" sz="3200" dirty="0">
                <a:latin typeface="Calibri" panose="020F0502020204030204" pitchFamily="34" charset="0"/>
              </a:rPr>
              <a:t> </a:t>
            </a:r>
            <a:r>
              <a:rPr lang="tr-TR" sz="3200" dirty="0" err="1">
                <a:latin typeface="Calibri" panose="020F0502020204030204" pitchFamily="34" charset="0"/>
              </a:rPr>
              <a:t>the</a:t>
            </a:r>
            <a:r>
              <a:rPr lang="tr-TR" sz="3200" dirty="0">
                <a:latin typeface="Calibri" panose="020F0502020204030204" pitchFamily="34" charset="0"/>
              </a:rPr>
              <a:t> </a:t>
            </a:r>
            <a:r>
              <a:rPr lang="tr-TR" sz="3200" dirty="0" err="1">
                <a:latin typeface="Calibri" panose="020F0502020204030204" pitchFamily="34" charset="0"/>
              </a:rPr>
              <a:t>Buffer</a:t>
            </a:r>
            <a:r>
              <a:rPr lang="tr-TR" sz="3200" dirty="0">
                <a:latin typeface="Calibri" panose="020F0502020204030204" pitchFamily="34" charset="0"/>
              </a:rPr>
              <a:t> </a:t>
            </a:r>
            <a:r>
              <a:rPr lang="tr-TR" sz="3200" dirty="0" err="1">
                <a:latin typeface="Calibri" panose="020F0502020204030204" pitchFamily="34" charset="0"/>
              </a:rPr>
              <a:t>Policy</a:t>
            </a:r>
            <a:r>
              <a:rPr lang="tr-TR" sz="3200" dirty="0">
                <a:latin typeface="Calibri" panose="020F0502020204030204" pitchFamily="34" charset="0"/>
              </a:rPr>
              <a:t>-II </a:t>
            </a:r>
          </a:p>
        </p:txBody>
      </p:sp>
      <p:sp>
        <p:nvSpPr>
          <p:cNvPr id="3" name="Content Placeholder 2"/>
          <p:cNvSpPr>
            <a:spLocks noGrp="1"/>
          </p:cNvSpPr>
          <p:nvPr>
            <p:ph idx="1"/>
          </p:nvPr>
        </p:nvSpPr>
        <p:spPr>
          <a:xfrm>
            <a:off x="457200" y="1196752"/>
            <a:ext cx="8229600" cy="4929411"/>
          </a:xfrm>
        </p:spPr>
        <p:txBody>
          <a:bodyPr/>
          <a:lstStyle/>
          <a:p>
            <a:pPr marL="0" indent="0">
              <a:buNone/>
            </a:pPr>
            <a:r>
              <a:rPr lang="tr-TR" dirty="0">
                <a:latin typeface="Calibri" panose="020F0502020204030204" pitchFamily="34" charset="0"/>
              </a:rPr>
              <a:t>    </a:t>
            </a:r>
          </a:p>
        </p:txBody>
      </p:sp>
      <p:grpSp>
        <p:nvGrpSpPr>
          <p:cNvPr id="4" name="Group 3"/>
          <p:cNvGrpSpPr/>
          <p:nvPr/>
        </p:nvGrpSpPr>
        <p:grpSpPr>
          <a:xfrm>
            <a:off x="467544" y="1414675"/>
            <a:ext cx="385604" cy="398939"/>
            <a:chOff x="2146300" y="2165350"/>
            <a:chExt cx="550863" cy="569913"/>
          </a:xfrm>
        </p:grpSpPr>
        <p:grpSp>
          <p:nvGrpSpPr>
            <p:cNvPr id="5"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925639" y="1362500"/>
            <a:ext cx="7848872" cy="646331"/>
          </a:xfrm>
          <a:prstGeom prst="rect">
            <a:avLst/>
          </a:prstGeom>
          <a:noFill/>
        </p:spPr>
        <p:txBody>
          <a:bodyPr wrap="square" rtlCol="0">
            <a:spAutoFit/>
          </a:bodyPr>
          <a:lstStyle/>
          <a:p>
            <a:pPr algn="l"/>
            <a:r>
              <a:rPr lang="tr-TR" dirty="0" err="1">
                <a:latin typeface="Calibri" panose="020F0502020204030204" pitchFamily="34" charset="0"/>
              </a:rPr>
              <a:t>Weekly</a:t>
            </a:r>
            <a:r>
              <a:rPr lang="tr-TR" dirty="0">
                <a:latin typeface="Calibri" panose="020F0502020204030204" pitchFamily="34" charset="0"/>
              </a:rPr>
              <a:t> buy-</a:t>
            </a:r>
            <a:r>
              <a:rPr lang="tr-TR" dirty="0" err="1">
                <a:latin typeface="Calibri" panose="020F0502020204030204" pitchFamily="34" charset="0"/>
              </a:rPr>
              <a:t>back</a:t>
            </a:r>
            <a:r>
              <a:rPr lang="tr-TR" dirty="0">
                <a:latin typeface="Calibri" panose="020F0502020204030204" pitchFamily="34" charset="0"/>
              </a:rPr>
              <a:t> </a:t>
            </a:r>
            <a:r>
              <a:rPr lang="tr-TR" dirty="0" err="1">
                <a:latin typeface="Calibri" panose="020F0502020204030204" pitchFamily="34" charset="0"/>
              </a:rPr>
              <a:t>operations</a:t>
            </a:r>
            <a:r>
              <a:rPr lang="tr-TR" dirty="0">
                <a:latin typeface="Calibri" panose="020F0502020204030204" pitchFamily="34" charset="0"/>
              </a:rPr>
              <a:t> </a:t>
            </a:r>
            <a:r>
              <a:rPr lang="tr-TR" dirty="0" err="1">
                <a:latin typeface="Calibri" panose="020F0502020204030204" pitchFamily="34" charset="0"/>
              </a:rPr>
              <a:t>are</a:t>
            </a:r>
            <a:r>
              <a:rPr lang="tr-TR" dirty="0">
                <a:latin typeface="Calibri" panose="020F0502020204030204" pitchFamily="34" charset="0"/>
              </a:rPr>
              <a:t> </a:t>
            </a:r>
            <a:r>
              <a:rPr lang="tr-TR" dirty="0" err="1">
                <a:latin typeface="Calibri" panose="020F0502020204030204" pitchFamily="34" charset="0"/>
              </a:rPr>
              <a:t>conducted</a:t>
            </a:r>
            <a:r>
              <a:rPr lang="tr-TR" dirty="0">
                <a:latin typeface="Calibri" panose="020F0502020204030204" pitchFamily="34" charset="0"/>
              </a:rPr>
              <a:t> </a:t>
            </a:r>
            <a:r>
              <a:rPr lang="tr-TR" dirty="0" err="1">
                <a:latin typeface="Calibri" panose="020F0502020204030204" pitchFamily="34" charset="0"/>
              </a:rPr>
              <a:t>actively</a:t>
            </a:r>
            <a:r>
              <a:rPr lang="tr-TR" dirty="0">
                <a:latin typeface="Calibri" panose="020F0502020204030204" pitchFamily="34" charset="0"/>
              </a:rPr>
              <a:t> </a:t>
            </a:r>
            <a:r>
              <a:rPr lang="tr-TR" dirty="0" err="1">
                <a:latin typeface="Calibri" panose="020F0502020204030204" pitchFamily="34" charset="0"/>
              </a:rPr>
              <a:t>both</a:t>
            </a:r>
            <a:r>
              <a:rPr lang="tr-TR" dirty="0">
                <a:latin typeface="Calibri" panose="020F0502020204030204" pitchFamily="34" charset="0"/>
              </a:rPr>
              <a:t> </a:t>
            </a:r>
            <a:r>
              <a:rPr lang="tr-TR" dirty="0" err="1">
                <a:latin typeface="Calibri" panose="020F0502020204030204" pitchFamily="34" charset="0"/>
              </a:rPr>
              <a:t>for</a:t>
            </a:r>
            <a:r>
              <a:rPr lang="tr-TR" dirty="0">
                <a:latin typeface="Calibri" panose="020F0502020204030204" pitchFamily="34" charset="0"/>
              </a:rPr>
              <a:t> </a:t>
            </a:r>
            <a:r>
              <a:rPr lang="tr-TR" dirty="0" err="1">
                <a:latin typeface="Calibri" panose="020F0502020204030204" pitchFamily="34" charset="0"/>
              </a:rPr>
              <a:t>cash</a:t>
            </a:r>
            <a:r>
              <a:rPr lang="tr-TR" dirty="0">
                <a:latin typeface="Calibri" panose="020F0502020204030204" pitchFamily="34" charset="0"/>
              </a:rPr>
              <a:t> &amp; </a:t>
            </a:r>
            <a:r>
              <a:rPr lang="tr-TR" dirty="0" err="1">
                <a:latin typeface="Calibri" panose="020F0502020204030204" pitchFamily="34" charset="0"/>
              </a:rPr>
              <a:t>debt</a:t>
            </a:r>
            <a:r>
              <a:rPr lang="tr-TR" dirty="0">
                <a:latin typeface="Calibri" panose="020F0502020204030204" pitchFamily="34" charset="0"/>
              </a:rPr>
              <a:t> </a:t>
            </a:r>
            <a:r>
              <a:rPr lang="tr-TR" dirty="0" err="1">
                <a:latin typeface="Calibri" panose="020F0502020204030204" pitchFamily="34" charset="0"/>
              </a:rPr>
              <a:t>management</a:t>
            </a:r>
            <a:r>
              <a:rPr lang="tr-TR" dirty="0">
                <a:latin typeface="Calibri" panose="020F0502020204030204" pitchFamily="34" charset="0"/>
              </a:rPr>
              <a:t> </a:t>
            </a:r>
            <a:r>
              <a:rPr lang="tr-TR" dirty="0" err="1">
                <a:latin typeface="Calibri" panose="020F0502020204030204" pitchFamily="34" charset="0"/>
              </a:rPr>
              <a:t>purposes</a:t>
            </a:r>
            <a:r>
              <a:rPr lang="tr-TR" dirty="0">
                <a:latin typeface="Calibri" panose="020F0502020204030204" pitchFamily="34" charset="0"/>
              </a:rPr>
              <a:t>.  </a:t>
            </a:r>
          </a:p>
        </p:txBody>
      </p:sp>
      <p:grpSp>
        <p:nvGrpSpPr>
          <p:cNvPr id="16" name="Group 15"/>
          <p:cNvGrpSpPr/>
          <p:nvPr/>
        </p:nvGrpSpPr>
        <p:grpSpPr>
          <a:xfrm>
            <a:off x="503429" y="3657157"/>
            <a:ext cx="385604" cy="398939"/>
            <a:chOff x="2146300" y="2165350"/>
            <a:chExt cx="550863" cy="569913"/>
          </a:xfrm>
        </p:grpSpPr>
        <p:grpSp>
          <p:nvGrpSpPr>
            <p:cNvPr id="17" name="Group 33"/>
            <p:cNvGrpSpPr>
              <a:grpSpLocks/>
            </p:cNvGrpSpPr>
            <p:nvPr/>
          </p:nvGrpSpPr>
          <p:grpSpPr bwMode="auto">
            <a:xfrm>
              <a:off x="2146300" y="2165350"/>
              <a:ext cx="550863" cy="569913"/>
              <a:chOff x="480" y="1200"/>
              <a:chExt cx="1042" cy="1019"/>
            </a:xfrm>
          </p:grpSpPr>
          <p:pic>
            <p:nvPicPr>
              <p:cNvPr id="19"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8"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53722" y="5528342"/>
            <a:ext cx="385604" cy="398939"/>
            <a:chOff x="2146300" y="2165350"/>
            <a:chExt cx="550863" cy="569913"/>
          </a:xfrm>
        </p:grpSpPr>
        <p:grpSp>
          <p:nvGrpSpPr>
            <p:cNvPr id="22" name="Group 33"/>
            <p:cNvGrpSpPr>
              <a:grpSpLocks/>
            </p:cNvGrpSpPr>
            <p:nvPr/>
          </p:nvGrpSpPr>
          <p:grpSpPr bwMode="auto">
            <a:xfrm>
              <a:off x="2146300" y="2165350"/>
              <a:ext cx="550863" cy="569913"/>
              <a:chOff x="480" y="1200"/>
              <a:chExt cx="1042" cy="1019"/>
            </a:xfrm>
          </p:grpSpPr>
          <p:pic>
            <p:nvPicPr>
              <p:cNvPr id="24"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5"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3"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906589" y="3524815"/>
            <a:ext cx="8237411" cy="1477328"/>
          </a:xfrm>
          <a:prstGeom prst="rect">
            <a:avLst/>
          </a:prstGeom>
          <a:noFill/>
        </p:spPr>
        <p:txBody>
          <a:bodyPr wrap="square" rtlCol="0">
            <a:spAutoFit/>
          </a:bodyPr>
          <a:lstStyle/>
          <a:p>
            <a:pPr algn="just" eaLnBrk="1" hangingPunct="1"/>
            <a:r>
              <a:rPr lang="en-US" altLang="tr-TR" dirty="0">
                <a:latin typeface="Calibri" panose="020F0502020204030204" pitchFamily="34" charset="0"/>
                <a:ea typeface="Calibri" pitchFamily="34" charset="0"/>
                <a:cs typeface="Calibri" pitchFamily="34" charset="0"/>
              </a:rPr>
              <a:t>3 type</a:t>
            </a:r>
            <a:r>
              <a:rPr lang="tr-TR" altLang="tr-TR" dirty="0">
                <a:latin typeface="Calibri" panose="020F0502020204030204" pitchFamily="34" charset="0"/>
                <a:ea typeface="Calibri" pitchFamily="34" charset="0"/>
                <a:cs typeface="Calibri" pitchFamily="34" charset="0"/>
              </a:rPr>
              <a:t>s</a:t>
            </a:r>
            <a:r>
              <a:rPr lang="en-US" altLang="tr-TR" dirty="0">
                <a:latin typeface="Calibri" panose="020F0502020204030204" pitchFamily="34" charset="0"/>
                <a:ea typeface="Calibri" pitchFamily="34" charset="0"/>
                <a:cs typeface="Calibri" pitchFamily="34" charset="0"/>
              </a:rPr>
              <a:t> of instruments to balance timing differences of cash inflows and cash outflows within a month</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were</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introduced</a:t>
            </a:r>
            <a:r>
              <a:rPr lang="tr-TR" altLang="tr-TR" dirty="0">
                <a:latin typeface="Calibri" panose="020F0502020204030204" pitchFamily="34" charset="0"/>
                <a:ea typeface="Calibri" pitchFamily="34" charset="0"/>
                <a:cs typeface="Calibri" pitchFamily="34" charset="0"/>
              </a:rPr>
              <a:t> in 2008 </a:t>
            </a:r>
            <a:r>
              <a:rPr lang="tr-TR" altLang="tr-TR" dirty="0" err="1">
                <a:latin typeface="Calibri" panose="020F0502020204030204" pitchFamily="34" charset="0"/>
                <a:ea typeface="Calibri" pitchFamily="34" charset="0"/>
                <a:cs typeface="Calibri" pitchFamily="34" charset="0"/>
              </a:rPr>
              <a:t>with</a:t>
            </a:r>
            <a:r>
              <a:rPr lang="tr-TR" altLang="tr-TR" dirty="0">
                <a:latin typeface="Calibri" panose="020F0502020204030204" pitchFamily="34" charset="0"/>
                <a:ea typeface="Calibri" pitchFamily="34" charset="0"/>
                <a:cs typeface="Calibri" pitchFamily="34" charset="0"/>
              </a:rPr>
              <a:t> «</a:t>
            </a:r>
            <a:r>
              <a:rPr lang="tr-TR" dirty="0" err="1">
                <a:latin typeface="Calibri" panose="020F0502020204030204" pitchFamily="34" charset="0"/>
              </a:rPr>
              <a:t>Regulation</a:t>
            </a:r>
            <a:r>
              <a:rPr lang="tr-TR" dirty="0">
                <a:latin typeface="Calibri" panose="020F0502020204030204" pitchFamily="34" charset="0"/>
              </a:rPr>
              <a:t> on </a:t>
            </a:r>
            <a:r>
              <a:rPr lang="tr-TR" dirty="0" err="1">
                <a:latin typeface="Calibri" panose="020F0502020204030204" pitchFamily="34" charset="0"/>
              </a:rPr>
              <a:t>Financing</a:t>
            </a:r>
            <a:r>
              <a:rPr lang="tr-TR" dirty="0">
                <a:latin typeface="Calibri" panose="020F0502020204030204" pitchFamily="34" charset="0"/>
              </a:rPr>
              <a:t> Through Money Market Cash Operations»</a:t>
            </a:r>
            <a:endParaRPr lang="en-US" altLang="tr-TR" dirty="0">
              <a:latin typeface="Calibri" panose="020F0502020204030204" pitchFamily="34" charset="0"/>
              <a:ea typeface="Calibri" pitchFamily="34" charset="0"/>
              <a:cs typeface="Calibri" pitchFamily="34" charset="0"/>
            </a:endParaRPr>
          </a:p>
          <a:p>
            <a:pPr lvl="1" algn="l"/>
            <a:r>
              <a:rPr lang="tr-TR" sz="1200" dirty="0">
                <a:latin typeface="Calibri" panose="020F0502020204030204" pitchFamily="34" charset="0"/>
              </a:rPr>
              <a:t>Cash </a:t>
            </a:r>
            <a:r>
              <a:rPr lang="tr-TR" sz="1200" dirty="0" err="1">
                <a:latin typeface="Calibri" panose="020F0502020204030204" pitchFamily="34" charset="0"/>
              </a:rPr>
              <a:t>Transaction</a:t>
            </a:r>
            <a:r>
              <a:rPr lang="tr-TR" sz="1200" dirty="0">
                <a:latin typeface="Calibri" panose="020F0502020204030204" pitchFamily="34" charset="0"/>
              </a:rPr>
              <a:t> </a:t>
            </a:r>
            <a:r>
              <a:rPr lang="tr-TR" sz="1200" dirty="0" err="1">
                <a:latin typeface="Calibri" panose="020F0502020204030204" pitchFamily="34" charset="0"/>
              </a:rPr>
              <a:t>Note</a:t>
            </a:r>
            <a:r>
              <a:rPr lang="tr-TR" sz="1200" dirty="0">
                <a:latin typeface="Calibri" panose="020F0502020204030204" pitchFamily="34" charset="0"/>
              </a:rPr>
              <a:t> (CTN)</a:t>
            </a:r>
          </a:p>
          <a:p>
            <a:pPr lvl="1" algn="l"/>
            <a:r>
              <a:rPr lang="tr-TR" sz="1200" dirty="0" err="1">
                <a:latin typeface="Calibri" panose="020F0502020204030204" pitchFamily="34" charset="0"/>
              </a:rPr>
              <a:t>Reopen</a:t>
            </a:r>
            <a:r>
              <a:rPr lang="tr-TR" sz="1200" dirty="0">
                <a:latin typeface="Calibri" panose="020F0502020204030204" pitchFamily="34" charset="0"/>
              </a:rPr>
              <a:t> </a:t>
            </a:r>
            <a:r>
              <a:rPr lang="tr-TR" sz="1200" dirty="0" err="1">
                <a:latin typeface="Calibri" panose="020F0502020204030204" pitchFamily="34" charset="0"/>
              </a:rPr>
              <a:t>with</a:t>
            </a:r>
            <a:r>
              <a:rPr lang="tr-TR" sz="1200" dirty="0">
                <a:latin typeface="Calibri" panose="020F0502020204030204" pitchFamily="34" charset="0"/>
              </a:rPr>
              <a:t> </a:t>
            </a:r>
            <a:r>
              <a:rPr lang="tr-TR" sz="1200" dirty="0" err="1">
                <a:latin typeface="Calibri" panose="020F0502020204030204" pitchFamily="34" charset="0"/>
              </a:rPr>
              <a:t>the</a:t>
            </a:r>
            <a:r>
              <a:rPr lang="tr-TR" sz="1200" dirty="0">
                <a:latin typeface="Calibri" panose="020F0502020204030204" pitchFamily="34" charset="0"/>
              </a:rPr>
              <a:t> </a:t>
            </a:r>
            <a:r>
              <a:rPr lang="tr-TR" sz="1200" dirty="0" err="1">
                <a:latin typeface="Calibri" panose="020F0502020204030204" pitchFamily="34" charset="0"/>
              </a:rPr>
              <a:t>Commitment</a:t>
            </a:r>
            <a:r>
              <a:rPr lang="tr-TR" sz="1200" dirty="0">
                <a:latin typeface="Calibri" panose="020F0502020204030204" pitchFamily="34" charset="0"/>
              </a:rPr>
              <a:t> </a:t>
            </a:r>
            <a:r>
              <a:rPr lang="tr-TR" sz="1200" dirty="0" err="1">
                <a:latin typeface="Calibri" panose="020F0502020204030204" pitchFamily="34" charset="0"/>
              </a:rPr>
              <a:t>or</a:t>
            </a:r>
            <a:r>
              <a:rPr lang="tr-TR" sz="1200" dirty="0">
                <a:latin typeface="Calibri" panose="020F0502020204030204" pitchFamily="34" charset="0"/>
              </a:rPr>
              <a:t> </a:t>
            </a:r>
            <a:r>
              <a:rPr lang="tr-TR" sz="1200" dirty="0" err="1">
                <a:latin typeface="Calibri" panose="020F0502020204030204" pitchFamily="34" charset="0"/>
              </a:rPr>
              <a:t>Repurchase</a:t>
            </a:r>
            <a:r>
              <a:rPr lang="tr-TR" sz="1200" dirty="0">
                <a:latin typeface="Calibri" panose="020F0502020204030204" pitchFamily="34" charset="0"/>
              </a:rPr>
              <a:t> (RCR)</a:t>
            </a:r>
          </a:p>
          <a:p>
            <a:pPr lvl="1" algn="l"/>
            <a:r>
              <a:rPr lang="tr-TR" sz="1200" dirty="0" err="1">
                <a:latin typeface="Calibri" panose="020F0502020204030204" pitchFamily="34" charset="0"/>
              </a:rPr>
              <a:t>Deposit</a:t>
            </a:r>
            <a:r>
              <a:rPr lang="tr-TR" sz="1200" dirty="0">
                <a:latin typeface="Calibri" panose="020F0502020204030204" pitchFamily="34" charset="0"/>
              </a:rPr>
              <a:t> </a:t>
            </a:r>
            <a:r>
              <a:rPr lang="tr-TR" sz="1200" dirty="0" err="1">
                <a:latin typeface="Calibri" panose="020F0502020204030204" pitchFamily="34" charset="0"/>
              </a:rPr>
              <a:t>Auction</a:t>
            </a:r>
            <a:endParaRPr lang="tr-TR" sz="1200" dirty="0">
              <a:latin typeface="Calibri" panose="020F0502020204030204" pitchFamily="34" charset="0"/>
            </a:endParaRPr>
          </a:p>
        </p:txBody>
      </p:sp>
      <p:sp>
        <p:nvSpPr>
          <p:cNvPr id="63" name="TextBox 62"/>
          <p:cNvSpPr txBox="1"/>
          <p:nvPr/>
        </p:nvSpPr>
        <p:spPr>
          <a:xfrm>
            <a:off x="886443" y="5488138"/>
            <a:ext cx="8237411" cy="369332"/>
          </a:xfrm>
          <a:prstGeom prst="rect">
            <a:avLst/>
          </a:prstGeom>
          <a:noFill/>
        </p:spPr>
        <p:txBody>
          <a:bodyPr wrap="square" rtlCol="0">
            <a:spAutoFit/>
          </a:bodyPr>
          <a:lstStyle/>
          <a:p>
            <a:pPr algn="l"/>
            <a:r>
              <a:rPr lang="en-US" altLang="tr-TR" dirty="0">
                <a:latin typeface="Calibri" panose="020F0502020204030204" pitchFamily="34" charset="0"/>
                <a:ea typeface="Calibri" pitchFamily="34" charset="0"/>
                <a:cs typeface="Calibri" pitchFamily="34" charset="0"/>
              </a:rPr>
              <a:t>Instruments have at most 30 days of maturity</a:t>
            </a:r>
            <a:r>
              <a:rPr lang="tr-TR" altLang="tr-TR" dirty="0">
                <a:latin typeface="Calibri" panose="020F0502020204030204" pitchFamily="34" charset="0"/>
                <a:ea typeface="Calibri" pitchFamily="34" charset="0"/>
                <a:cs typeface="Calibri" pitchFamily="34" charset="0"/>
              </a:rPr>
              <a:t>.</a:t>
            </a:r>
            <a:endParaRPr lang="tr-TR" dirty="0">
              <a:latin typeface="Calibri" panose="020F0502020204030204" pitchFamily="34" charset="0"/>
            </a:endParaRPr>
          </a:p>
        </p:txBody>
      </p:sp>
    </p:spTree>
    <p:extLst>
      <p:ext uri="{BB962C8B-B14F-4D97-AF65-F5344CB8AC3E}">
        <p14:creationId xmlns:p14="http://schemas.microsoft.com/office/powerpoint/2010/main" val="281624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13" y="236831"/>
            <a:ext cx="8915400" cy="778098"/>
          </a:xfrm>
        </p:spPr>
        <p:txBody>
          <a:bodyPr/>
          <a:lstStyle/>
          <a:p>
            <a:r>
              <a:rPr lang="tr-TR" altLang="tr-TR" dirty="0" err="1">
                <a:latin typeface="Calibri" panose="020F0502020204030204" pitchFamily="34" charset="0"/>
              </a:rPr>
              <a:t>Investing</a:t>
            </a:r>
            <a:r>
              <a:rPr lang="tr-TR" altLang="tr-TR" dirty="0">
                <a:latin typeface="Calibri" panose="020F0502020204030204" pitchFamily="34" charset="0"/>
              </a:rPr>
              <a:t> </a:t>
            </a:r>
            <a:r>
              <a:rPr lang="tr-TR" altLang="tr-TR" dirty="0" err="1">
                <a:latin typeface="Calibri" panose="020F0502020204030204" pitchFamily="34" charset="0"/>
              </a:rPr>
              <a:t>the</a:t>
            </a:r>
            <a:r>
              <a:rPr lang="tr-TR" altLang="tr-TR" dirty="0">
                <a:latin typeface="Calibri" panose="020F0502020204030204" pitchFamily="34" charset="0"/>
              </a:rPr>
              <a:t> </a:t>
            </a:r>
            <a:r>
              <a:rPr lang="tr-TR" altLang="tr-TR" dirty="0" err="1">
                <a:latin typeface="Calibri" panose="020F0502020204030204" pitchFamily="34" charset="0"/>
              </a:rPr>
              <a:t>Buffer</a:t>
            </a:r>
            <a:endParaRPr lang="tr-TR" dirty="0">
              <a:latin typeface="Calibri" panose="020F0502020204030204" pitchFamily="34" charset="0"/>
            </a:endParaRPr>
          </a:p>
        </p:txBody>
      </p:sp>
      <p:sp>
        <p:nvSpPr>
          <p:cNvPr id="3" name="Content Placeholder 2"/>
          <p:cNvSpPr>
            <a:spLocks noGrp="1"/>
          </p:cNvSpPr>
          <p:nvPr>
            <p:ph idx="1"/>
          </p:nvPr>
        </p:nvSpPr>
        <p:spPr>
          <a:xfrm>
            <a:off x="457200" y="1196752"/>
            <a:ext cx="8229600" cy="4929411"/>
          </a:xfrm>
        </p:spPr>
        <p:txBody>
          <a:bodyPr/>
          <a:lstStyle/>
          <a:p>
            <a:pPr marL="0" indent="0">
              <a:buNone/>
            </a:pPr>
            <a:r>
              <a:rPr lang="tr-TR" sz="1800" dirty="0">
                <a:latin typeface="Calibri" panose="020F0502020204030204" pitchFamily="34" charset="0"/>
              </a:rPr>
              <a:t>    </a:t>
            </a:r>
          </a:p>
        </p:txBody>
      </p:sp>
      <p:grpSp>
        <p:nvGrpSpPr>
          <p:cNvPr id="4" name="Group 3"/>
          <p:cNvGrpSpPr/>
          <p:nvPr/>
        </p:nvGrpSpPr>
        <p:grpSpPr>
          <a:xfrm>
            <a:off x="467544" y="1445885"/>
            <a:ext cx="385604" cy="398939"/>
            <a:chOff x="2146300" y="2165350"/>
            <a:chExt cx="550863" cy="569913"/>
          </a:xfrm>
        </p:grpSpPr>
        <p:grpSp>
          <p:nvGrpSpPr>
            <p:cNvPr id="5"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981213" y="1460101"/>
            <a:ext cx="7848872" cy="646331"/>
          </a:xfrm>
          <a:prstGeom prst="rect">
            <a:avLst/>
          </a:prstGeom>
          <a:noFill/>
        </p:spPr>
        <p:txBody>
          <a:bodyPr wrap="square" rtlCol="0">
            <a:spAutoFit/>
          </a:bodyPr>
          <a:lstStyle/>
          <a:p>
            <a:pPr algn="just" eaLnBrk="1" hangingPunct="1"/>
            <a:r>
              <a:rPr lang="tr-TR" altLang="tr-TR" dirty="0" err="1">
                <a:latin typeface="Calibri" panose="020F0502020204030204" pitchFamily="34" charset="0"/>
                <a:ea typeface="Calibri" pitchFamily="34" charset="0"/>
                <a:cs typeface="Calibri" pitchFamily="34" charset="0"/>
              </a:rPr>
              <a:t>The</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buffer</a:t>
            </a:r>
            <a:r>
              <a:rPr lang="tr-TR" altLang="tr-TR" dirty="0">
                <a:latin typeface="Calibri" panose="020F0502020204030204" pitchFamily="34" charset="0"/>
                <a:ea typeface="Calibri" pitchFamily="34" charset="0"/>
                <a:cs typeface="Calibri" pitchFamily="34" charset="0"/>
              </a:rPr>
              <a:t> is </a:t>
            </a:r>
            <a:r>
              <a:rPr lang="tr-TR" altLang="tr-TR" dirty="0" err="1">
                <a:latin typeface="Calibri" panose="020F0502020204030204" pitchFamily="34" charset="0"/>
                <a:ea typeface="Calibri" pitchFamily="34" charset="0"/>
                <a:cs typeface="Calibri" pitchFamily="34" charset="0"/>
              </a:rPr>
              <a:t>kept</a:t>
            </a:r>
            <a:r>
              <a:rPr lang="tr-TR" altLang="tr-TR" dirty="0">
                <a:latin typeface="Calibri" panose="020F0502020204030204" pitchFamily="34" charset="0"/>
                <a:ea typeface="Calibri" pitchFamily="34" charset="0"/>
                <a:cs typeface="Calibri" pitchFamily="34" charset="0"/>
              </a:rPr>
              <a:t> at </a:t>
            </a:r>
            <a:r>
              <a:rPr lang="tr-TR" altLang="tr-TR" dirty="0" err="1">
                <a:latin typeface="Calibri" panose="020F0502020204030204" pitchFamily="34" charset="0"/>
                <a:ea typeface="Calibri" pitchFamily="34" charset="0"/>
                <a:cs typeface="Calibri" pitchFamily="34" charset="0"/>
              </a:rPr>
              <a:t>the</a:t>
            </a:r>
            <a:r>
              <a:rPr lang="tr-TR" altLang="tr-TR" dirty="0">
                <a:latin typeface="Calibri" panose="020F0502020204030204" pitchFamily="34" charset="0"/>
                <a:ea typeface="Calibri" pitchFamily="34" charset="0"/>
                <a:cs typeface="Calibri" pitchFamily="34" charset="0"/>
              </a:rPr>
              <a:t> Central Bank </a:t>
            </a:r>
            <a:r>
              <a:rPr lang="tr-TR" altLang="tr-TR" dirty="0" err="1">
                <a:latin typeface="Calibri" panose="020F0502020204030204" pitchFamily="34" charset="0"/>
                <a:ea typeface="Calibri" pitchFamily="34" charset="0"/>
                <a:cs typeface="Calibri" pitchFamily="34" charset="0"/>
              </a:rPr>
              <a:t>according</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to</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the</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Remuneration</a:t>
            </a:r>
            <a:r>
              <a:rPr lang="tr-TR" altLang="tr-TR" dirty="0">
                <a:latin typeface="Calibri" panose="020F0502020204030204" pitchFamily="34" charset="0"/>
                <a:ea typeface="Calibri" pitchFamily="34" charset="0"/>
                <a:cs typeface="Calibri" pitchFamily="34" charset="0"/>
              </a:rPr>
              <a:t> Protocol </a:t>
            </a:r>
            <a:r>
              <a:rPr lang="tr-TR" altLang="tr-TR" dirty="0" err="1">
                <a:latin typeface="Calibri" panose="020F0502020204030204" pitchFamily="34" charset="0"/>
                <a:ea typeface="Calibri" pitchFamily="34" charset="0"/>
                <a:cs typeface="Calibri" pitchFamily="34" charset="0"/>
              </a:rPr>
              <a:t>between</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Treasury</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and</a:t>
            </a:r>
            <a:r>
              <a:rPr lang="tr-TR" altLang="tr-TR" dirty="0">
                <a:latin typeface="Calibri" panose="020F0502020204030204" pitchFamily="34" charset="0"/>
                <a:ea typeface="Calibri" pitchFamily="34" charset="0"/>
                <a:cs typeface="Calibri" pitchFamily="34" charset="0"/>
              </a:rPr>
              <a:t> </a:t>
            </a:r>
            <a:r>
              <a:rPr lang="tr-TR" altLang="tr-TR" dirty="0" err="1">
                <a:latin typeface="Calibri" panose="020F0502020204030204" pitchFamily="34" charset="0"/>
                <a:ea typeface="Calibri" pitchFamily="34" charset="0"/>
                <a:cs typeface="Calibri" pitchFamily="34" charset="0"/>
              </a:rPr>
              <a:t>the</a:t>
            </a:r>
            <a:r>
              <a:rPr lang="tr-TR" altLang="tr-TR" dirty="0">
                <a:latin typeface="Calibri" panose="020F0502020204030204" pitchFamily="34" charset="0"/>
                <a:ea typeface="Calibri" pitchFamily="34" charset="0"/>
                <a:cs typeface="Calibri" pitchFamily="34" charset="0"/>
              </a:rPr>
              <a:t> Bank.</a:t>
            </a:r>
            <a:endParaRPr lang="tr-TR" altLang="tr-TR" dirty="0">
              <a:latin typeface="Calibri" panose="020F0502020204030204" pitchFamily="34" charset="0"/>
            </a:endParaRPr>
          </a:p>
        </p:txBody>
      </p:sp>
      <p:grpSp>
        <p:nvGrpSpPr>
          <p:cNvPr id="11" name="Group 10"/>
          <p:cNvGrpSpPr/>
          <p:nvPr/>
        </p:nvGrpSpPr>
        <p:grpSpPr>
          <a:xfrm>
            <a:off x="475598" y="2926685"/>
            <a:ext cx="385604" cy="398939"/>
            <a:chOff x="2146300" y="2165350"/>
            <a:chExt cx="550863" cy="569913"/>
          </a:xfrm>
        </p:grpSpPr>
        <p:grpSp>
          <p:nvGrpSpPr>
            <p:cNvPr id="12" name="Group 33"/>
            <p:cNvGrpSpPr>
              <a:grpSpLocks/>
            </p:cNvGrpSpPr>
            <p:nvPr/>
          </p:nvGrpSpPr>
          <p:grpSpPr bwMode="auto">
            <a:xfrm>
              <a:off x="2146300" y="2165350"/>
              <a:ext cx="550863" cy="569913"/>
              <a:chOff x="480" y="1200"/>
              <a:chExt cx="1042" cy="1019"/>
            </a:xfrm>
          </p:grpSpPr>
          <p:pic>
            <p:nvPicPr>
              <p:cNvPr id="14"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5"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3"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03429" y="4365104"/>
            <a:ext cx="385604" cy="398939"/>
            <a:chOff x="2146300" y="2165350"/>
            <a:chExt cx="550863" cy="569913"/>
          </a:xfrm>
        </p:grpSpPr>
        <p:grpSp>
          <p:nvGrpSpPr>
            <p:cNvPr id="17" name="Group 33"/>
            <p:cNvGrpSpPr>
              <a:grpSpLocks/>
            </p:cNvGrpSpPr>
            <p:nvPr/>
          </p:nvGrpSpPr>
          <p:grpSpPr bwMode="auto">
            <a:xfrm>
              <a:off x="2146300" y="2165350"/>
              <a:ext cx="550863" cy="569913"/>
              <a:chOff x="480" y="1200"/>
              <a:chExt cx="1042" cy="1019"/>
            </a:xfrm>
          </p:grpSpPr>
          <p:pic>
            <p:nvPicPr>
              <p:cNvPr id="19"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8"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p:cNvSpPr txBox="1"/>
          <p:nvPr/>
        </p:nvSpPr>
        <p:spPr>
          <a:xfrm>
            <a:off x="899592" y="2931130"/>
            <a:ext cx="8073778" cy="646331"/>
          </a:xfrm>
          <a:prstGeom prst="rect">
            <a:avLst/>
          </a:prstGeom>
          <a:noFill/>
        </p:spPr>
        <p:txBody>
          <a:bodyPr wrap="square" rtlCol="0">
            <a:spAutoFit/>
          </a:bodyPr>
          <a:lstStyle>
            <a:defPPr>
              <a:defRPr lang="en-US"/>
            </a:defPPr>
            <a:lvl1pPr>
              <a:defRPr>
                <a:latin typeface="Calibri" panose="020F0502020204030204" pitchFamily="34" charset="0"/>
              </a:defRPr>
            </a:lvl1pPr>
          </a:lstStyle>
          <a:p>
            <a:pPr algn="just" eaLnBrk="1" hangingPunct="1"/>
            <a:r>
              <a:rPr lang="tr-TR" altLang="tr-TR" dirty="0" err="1"/>
              <a:t>The</a:t>
            </a:r>
            <a:r>
              <a:rPr lang="tr-TR" altLang="tr-TR" dirty="0"/>
              <a:t> </a:t>
            </a:r>
            <a:r>
              <a:rPr lang="en-US" altLang="tr-TR" dirty="0"/>
              <a:t>TL</a:t>
            </a:r>
            <a:r>
              <a:rPr lang="tr-TR" altLang="tr-TR" dirty="0"/>
              <a:t> </a:t>
            </a:r>
            <a:r>
              <a:rPr lang="tr-TR" altLang="tr-TR" dirty="0" err="1"/>
              <a:t>balances</a:t>
            </a:r>
            <a:r>
              <a:rPr lang="tr-TR" altLang="tr-TR" dirty="0"/>
              <a:t> </a:t>
            </a:r>
            <a:r>
              <a:rPr lang="en-US" altLang="tr-TR" dirty="0"/>
              <a:t>are remunerated</a:t>
            </a:r>
            <a:r>
              <a:rPr lang="tr-TR" altLang="tr-TR" dirty="0"/>
              <a:t> </a:t>
            </a:r>
            <a:r>
              <a:rPr lang="tr-TR" altLang="tr-TR" dirty="0" err="1"/>
              <a:t>automatically</a:t>
            </a:r>
            <a:r>
              <a:rPr lang="en-US" altLang="tr-TR" dirty="0"/>
              <a:t> </a:t>
            </a:r>
            <a:r>
              <a:rPr lang="tr-TR" altLang="tr-TR" dirty="0"/>
              <a:t>on a </a:t>
            </a:r>
            <a:r>
              <a:rPr lang="tr-TR" altLang="tr-TR" dirty="0" err="1"/>
              <a:t>daily</a:t>
            </a:r>
            <a:r>
              <a:rPr lang="tr-TR" altLang="tr-TR" dirty="0"/>
              <a:t> </a:t>
            </a:r>
            <a:r>
              <a:rPr lang="tr-TR" altLang="tr-TR" dirty="0" err="1"/>
              <a:t>basis</a:t>
            </a:r>
            <a:r>
              <a:rPr lang="tr-TR" altLang="tr-TR" dirty="0"/>
              <a:t> </a:t>
            </a:r>
            <a:r>
              <a:rPr lang="tr-TR" altLang="tr-TR" dirty="0" err="1"/>
              <a:t>with</a:t>
            </a:r>
            <a:r>
              <a:rPr lang="tr-TR" altLang="tr-TR" dirty="0"/>
              <a:t> </a:t>
            </a:r>
            <a:r>
              <a:rPr lang="tr-TR" altLang="tr-TR" dirty="0" err="1"/>
              <a:t>the</a:t>
            </a:r>
            <a:r>
              <a:rPr lang="tr-TR" altLang="tr-TR" dirty="0"/>
              <a:t> </a:t>
            </a:r>
            <a:r>
              <a:rPr lang="tr-TR" altLang="tr-TR" dirty="0" err="1"/>
              <a:t>policy</a:t>
            </a:r>
            <a:r>
              <a:rPr lang="tr-TR" altLang="tr-TR" dirty="0"/>
              <a:t> rate. (1 </a:t>
            </a:r>
            <a:r>
              <a:rPr lang="tr-TR" altLang="tr-TR" dirty="0" err="1"/>
              <a:t>week</a:t>
            </a:r>
            <a:r>
              <a:rPr lang="tr-TR" altLang="tr-TR" dirty="0"/>
              <a:t> repo rate) </a:t>
            </a:r>
            <a:r>
              <a:rPr lang="tr-TR" altLang="tr-TR" dirty="0" err="1"/>
              <a:t>and</a:t>
            </a:r>
            <a:r>
              <a:rPr lang="tr-TR" altLang="tr-TR" dirty="0"/>
              <a:t> </a:t>
            </a:r>
            <a:r>
              <a:rPr lang="tr-TR" altLang="tr-TR" dirty="0" err="1"/>
              <a:t>the</a:t>
            </a:r>
            <a:r>
              <a:rPr lang="tr-TR" altLang="tr-TR" dirty="0"/>
              <a:t> </a:t>
            </a:r>
            <a:r>
              <a:rPr lang="tr-TR" altLang="tr-TR" dirty="0" err="1"/>
              <a:t>interest</a:t>
            </a:r>
            <a:r>
              <a:rPr lang="tr-TR" altLang="tr-TR" dirty="0"/>
              <a:t> is </a:t>
            </a:r>
            <a:r>
              <a:rPr lang="tr-TR" altLang="tr-TR" dirty="0" err="1"/>
              <a:t>accrued</a:t>
            </a:r>
            <a:r>
              <a:rPr lang="tr-TR" altLang="tr-TR" dirty="0"/>
              <a:t> on </a:t>
            </a:r>
            <a:r>
              <a:rPr lang="tr-TR" altLang="tr-TR" dirty="0" err="1"/>
              <a:t>the</a:t>
            </a:r>
            <a:r>
              <a:rPr lang="tr-TR" altLang="tr-TR" dirty="0"/>
              <a:t> </a:t>
            </a:r>
            <a:r>
              <a:rPr lang="tr-TR" altLang="tr-TR" dirty="0" err="1"/>
              <a:t>each</a:t>
            </a:r>
            <a:r>
              <a:rPr lang="tr-TR" altLang="tr-TR" dirty="0"/>
              <a:t> </a:t>
            </a:r>
            <a:r>
              <a:rPr lang="tr-TR" altLang="tr-TR" dirty="0" err="1"/>
              <a:t>following</a:t>
            </a:r>
            <a:r>
              <a:rPr lang="tr-TR" altLang="tr-TR" dirty="0"/>
              <a:t> </a:t>
            </a:r>
            <a:r>
              <a:rPr lang="tr-TR" altLang="tr-TR" dirty="0" err="1"/>
              <a:t>morning</a:t>
            </a:r>
            <a:r>
              <a:rPr lang="tr-TR" altLang="tr-TR" dirty="0"/>
              <a:t>.</a:t>
            </a:r>
          </a:p>
        </p:txBody>
      </p:sp>
      <p:sp>
        <p:nvSpPr>
          <p:cNvPr id="62" name="TextBox 61"/>
          <p:cNvSpPr txBox="1"/>
          <p:nvPr/>
        </p:nvSpPr>
        <p:spPr>
          <a:xfrm>
            <a:off x="897002" y="4102321"/>
            <a:ext cx="8237411" cy="923330"/>
          </a:xfrm>
          <a:prstGeom prst="rect">
            <a:avLst/>
          </a:prstGeom>
          <a:noFill/>
        </p:spPr>
        <p:txBody>
          <a:bodyPr wrap="square" rtlCol="0">
            <a:spAutoFit/>
          </a:bodyPr>
          <a:lstStyle/>
          <a:p>
            <a:pPr algn="just"/>
            <a:r>
              <a:rPr lang="tr-TR" altLang="tr-TR" dirty="0" err="1">
                <a:latin typeface="Calibri" panose="020F0502020204030204" pitchFamily="34" charset="0"/>
              </a:rPr>
              <a:t>The</a:t>
            </a:r>
            <a:r>
              <a:rPr lang="tr-TR" altLang="tr-TR" dirty="0">
                <a:latin typeface="Calibri" panose="020F0502020204030204" pitchFamily="34" charset="0"/>
              </a:rPr>
              <a:t> FX </a:t>
            </a:r>
            <a:r>
              <a:rPr lang="tr-TR" altLang="tr-TR" dirty="0" err="1">
                <a:latin typeface="Calibri" panose="020F0502020204030204" pitchFamily="34" charset="0"/>
              </a:rPr>
              <a:t>balances</a:t>
            </a:r>
            <a:r>
              <a:rPr lang="tr-TR" altLang="tr-TR" dirty="0">
                <a:latin typeface="Calibri" panose="020F0502020204030204" pitchFamily="34" charset="0"/>
              </a:rPr>
              <a:t> </a:t>
            </a:r>
            <a:r>
              <a:rPr lang="tr-TR" altLang="tr-TR" dirty="0" err="1">
                <a:latin typeface="Calibri" panose="020F0502020204030204" pitchFamily="34" charset="0"/>
              </a:rPr>
              <a:t>are</a:t>
            </a:r>
            <a:r>
              <a:rPr lang="tr-TR" altLang="tr-TR" dirty="0">
                <a:latin typeface="Calibri" panose="020F0502020204030204" pitchFamily="34" charset="0"/>
              </a:rPr>
              <a:t> </a:t>
            </a:r>
            <a:r>
              <a:rPr lang="tr-TR" altLang="tr-TR" dirty="0" err="1">
                <a:latin typeface="Calibri" panose="020F0502020204030204" pitchFamily="34" charset="0"/>
              </a:rPr>
              <a:t>also</a:t>
            </a:r>
            <a:r>
              <a:rPr lang="tr-TR" altLang="tr-TR" dirty="0">
                <a:latin typeface="Calibri" panose="020F0502020204030204" pitchFamily="34" charset="0"/>
              </a:rPr>
              <a:t> </a:t>
            </a:r>
            <a:r>
              <a:rPr lang="tr-TR" altLang="tr-TR" dirty="0" err="1">
                <a:latin typeface="Calibri" panose="020F0502020204030204" pitchFamily="34" charset="0"/>
              </a:rPr>
              <a:t>remunerated</a:t>
            </a:r>
            <a:r>
              <a:rPr lang="tr-TR" altLang="tr-TR" dirty="0">
                <a:latin typeface="Calibri" panose="020F0502020204030204" pitchFamily="34" charset="0"/>
              </a:rPr>
              <a:t> on a </a:t>
            </a:r>
            <a:r>
              <a:rPr lang="tr-TR" altLang="tr-TR" dirty="0" err="1">
                <a:latin typeface="Calibri" panose="020F0502020204030204" pitchFamily="34" charset="0"/>
              </a:rPr>
              <a:t>daily</a:t>
            </a:r>
            <a:r>
              <a:rPr lang="tr-TR" altLang="tr-TR" dirty="0">
                <a:latin typeface="Calibri" panose="020F0502020204030204" pitchFamily="34" charset="0"/>
              </a:rPr>
              <a:t> </a:t>
            </a:r>
            <a:r>
              <a:rPr lang="tr-TR" altLang="tr-TR" dirty="0" err="1">
                <a:latin typeface="Calibri" panose="020F0502020204030204" pitchFamily="34" charset="0"/>
              </a:rPr>
              <a:t>basis</a:t>
            </a:r>
            <a:r>
              <a:rPr lang="tr-TR" altLang="tr-TR" dirty="0">
                <a:latin typeface="Calibri" panose="020F0502020204030204" pitchFamily="34" charset="0"/>
              </a:rPr>
              <a:t> </a:t>
            </a:r>
            <a:r>
              <a:rPr lang="tr-TR" altLang="tr-TR" dirty="0" err="1">
                <a:latin typeface="Calibri" panose="020F0502020204030204" pitchFamily="34" charset="0"/>
              </a:rPr>
              <a:t>with</a:t>
            </a:r>
            <a:r>
              <a:rPr lang="tr-TR" altLang="tr-TR" dirty="0">
                <a:latin typeface="Calibri" panose="020F0502020204030204" pitchFamily="34" charset="0"/>
              </a:rPr>
              <a:t> </a:t>
            </a:r>
            <a:r>
              <a:rPr lang="tr-TR" altLang="tr-TR" dirty="0" err="1">
                <a:latin typeface="Calibri" panose="020F0502020204030204" pitchFamily="34" charset="0"/>
              </a:rPr>
              <a:t>the</a:t>
            </a:r>
            <a:r>
              <a:rPr lang="tr-TR" altLang="tr-TR" dirty="0">
                <a:latin typeface="Calibri" panose="020F0502020204030204" pitchFamily="34" charset="0"/>
              </a:rPr>
              <a:t> market </a:t>
            </a:r>
            <a:r>
              <a:rPr lang="tr-TR" altLang="tr-TR" dirty="0" err="1">
                <a:latin typeface="Calibri" panose="020F0502020204030204" pitchFamily="34" charset="0"/>
              </a:rPr>
              <a:t>rates</a:t>
            </a:r>
            <a:r>
              <a:rPr lang="tr-TR" altLang="tr-TR" dirty="0">
                <a:latin typeface="Calibri" panose="020F0502020204030204" pitchFamily="34" charset="0"/>
              </a:rPr>
              <a:t> (BIS rate </a:t>
            </a:r>
            <a:r>
              <a:rPr lang="tr-TR" altLang="tr-TR" dirty="0" err="1">
                <a:latin typeface="Calibri" panose="020F0502020204030204" pitchFamily="34" charset="0"/>
              </a:rPr>
              <a:t>for</a:t>
            </a:r>
            <a:r>
              <a:rPr lang="tr-TR" altLang="tr-TR" dirty="0">
                <a:latin typeface="Calibri" panose="020F0502020204030204" pitchFamily="34" charset="0"/>
              </a:rPr>
              <a:t> USD, EUR </a:t>
            </a:r>
            <a:r>
              <a:rPr lang="tr-TR" altLang="tr-TR" dirty="0" err="1">
                <a:latin typeface="Calibri" panose="020F0502020204030204" pitchFamily="34" charset="0"/>
              </a:rPr>
              <a:t>and</a:t>
            </a:r>
            <a:r>
              <a:rPr lang="tr-TR" altLang="tr-TR" dirty="0">
                <a:latin typeface="Calibri" panose="020F0502020204030204" pitchFamily="34" charset="0"/>
              </a:rPr>
              <a:t> GBP- Tokyo Repo Rate </a:t>
            </a:r>
            <a:r>
              <a:rPr lang="tr-TR" altLang="tr-TR" dirty="0" err="1">
                <a:latin typeface="Calibri" panose="020F0502020204030204" pitchFamily="34" charset="0"/>
              </a:rPr>
              <a:t>for</a:t>
            </a:r>
            <a:r>
              <a:rPr lang="tr-TR" altLang="tr-TR" dirty="0">
                <a:latin typeface="Calibri" panose="020F0502020204030204" pitchFamily="34" charset="0"/>
              </a:rPr>
              <a:t> JPY) </a:t>
            </a:r>
            <a:r>
              <a:rPr lang="tr-TR" altLang="tr-TR" dirty="0" err="1">
                <a:latin typeface="Calibri" panose="020F0502020204030204" pitchFamily="34" charset="0"/>
              </a:rPr>
              <a:t>and</a:t>
            </a:r>
            <a:r>
              <a:rPr lang="tr-TR" altLang="tr-TR" dirty="0">
                <a:latin typeface="Calibri" panose="020F0502020204030204" pitchFamily="34" charset="0"/>
              </a:rPr>
              <a:t> </a:t>
            </a:r>
            <a:r>
              <a:rPr lang="tr-TR" altLang="tr-TR" dirty="0" err="1">
                <a:latin typeface="Calibri" panose="020F0502020204030204" pitchFamily="34" charset="0"/>
              </a:rPr>
              <a:t>the</a:t>
            </a:r>
            <a:r>
              <a:rPr lang="tr-TR" altLang="tr-TR" dirty="0">
                <a:latin typeface="Calibri" panose="020F0502020204030204" pitchFamily="34" charset="0"/>
              </a:rPr>
              <a:t> </a:t>
            </a:r>
            <a:r>
              <a:rPr lang="tr-TR" altLang="tr-TR" dirty="0" err="1">
                <a:latin typeface="Calibri" panose="020F0502020204030204" pitchFamily="34" charset="0"/>
              </a:rPr>
              <a:t>interest</a:t>
            </a:r>
            <a:r>
              <a:rPr lang="tr-TR" altLang="tr-TR" dirty="0">
                <a:latin typeface="Calibri" panose="020F0502020204030204" pitchFamily="34" charset="0"/>
              </a:rPr>
              <a:t> is </a:t>
            </a:r>
            <a:r>
              <a:rPr lang="tr-TR" altLang="tr-TR" dirty="0" err="1">
                <a:latin typeface="Calibri" panose="020F0502020204030204" pitchFamily="34" charset="0"/>
              </a:rPr>
              <a:t>accrued</a:t>
            </a:r>
            <a:r>
              <a:rPr lang="tr-TR" altLang="tr-TR" dirty="0">
                <a:latin typeface="Calibri" panose="020F0502020204030204" pitchFamily="34" charset="0"/>
              </a:rPr>
              <a:t> at </a:t>
            </a:r>
            <a:r>
              <a:rPr lang="tr-TR" altLang="tr-TR" dirty="0" err="1">
                <a:latin typeface="Calibri" panose="020F0502020204030204" pitchFamily="34" charset="0"/>
              </a:rPr>
              <a:t>the</a:t>
            </a:r>
            <a:r>
              <a:rPr lang="tr-TR" altLang="tr-TR" dirty="0">
                <a:latin typeface="Calibri" panose="020F0502020204030204" pitchFamily="34" charset="0"/>
              </a:rPr>
              <a:t> </a:t>
            </a:r>
            <a:r>
              <a:rPr lang="tr-TR" altLang="tr-TR" dirty="0" err="1">
                <a:latin typeface="Calibri" panose="020F0502020204030204" pitchFamily="34" charset="0"/>
              </a:rPr>
              <a:t>beginning</a:t>
            </a:r>
            <a:r>
              <a:rPr lang="tr-TR" altLang="tr-TR" dirty="0">
                <a:latin typeface="Calibri" panose="020F0502020204030204" pitchFamily="34" charset="0"/>
              </a:rPr>
              <a:t> of </a:t>
            </a:r>
            <a:r>
              <a:rPr lang="tr-TR" altLang="tr-TR" dirty="0" err="1">
                <a:latin typeface="Calibri" panose="020F0502020204030204" pitchFamily="34" charset="0"/>
              </a:rPr>
              <a:t>the</a:t>
            </a:r>
            <a:r>
              <a:rPr lang="tr-TR" altLang="tr-TR" dirty="0">
                <a:latin typeface="Calibri" panose="020F0502020204030204" pitchFamily="34" charset="0"/>
              </a:rPr>
              <a:t> </a:t>
            </a:r>
            <a:r>
              <a:rPr lang="tr-TR" altLang="tr-TR" dirty="0" err="1">
                <a:latin typeface="Calibri" panose="020F0502020204030204" pitchFamily="34" charset="0"/>
              </a:rPr>
              <a:t>following</a:t>
            </a:r>
            <a:r>
              <a:rPr lang="tr-TR" altLang="tr-TR" dirty="0">
                <a:latin typeface="Calibri" panose="020F0502020204030204" pitchFamily="34" charset="0"/>
              </a:rPr>
              <a:t> </a:t>
            </a:r>
            <a:r>
              <a:rPr lang="tr-TR" altLang="tr-TR" dirty="0" err="1">
                <a:latin typeface="Calibri" panose="020F0502020204030204" pitchFamily="34" charset="0"/>
              </a:rPr>
              <a:t>month</a:t>
            </a:r>
            <a:r>
              <a:rPr lang="tr-TR" altLang="tr-TR" dirty="0">
                <a:latin typeface="Calibri" panose="020F0502020204030204" pitchFamily="34" charset="0"/>
              </a:rPr>
              <a:t>.</a:t>
            </a:r>
          </a:p>
        </p:txBody>
      </p:sp>
    </p:spTree>
    <p:extLst>
      <p:ext uri="{BB962C8B-B14F-4D97-AF65-F5344CB8AC3E}">
        <p14:creationId xmlns:p14="http://schemas.microsoft.com/office/powerpoint/2010/main" val="123294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87963"/>
            <a:ext cx="6950569" cy="1362075"/>
          </a:xfrm>
        </p:spPr>
        <p:txBody>
          <a:bodyPr/>
          <a:lstStyle/>
          <a:p>
            <a:r>
              <a:rPr lang="tr-TR">
                <a:latin typeface="Calibri" panose="020F0502020204030204" pitchFamily="34" charset="0"/>
              </a:rPr>
              <a:t>Cash BUFFER CONCEPT</a:t>
            </a:r>
            <a:endParaRPr lang="tr-TR" dirty="0">
              <a:latin typeface="Calibri" panose="020F0502020204030204" pitchFamily="34" charset="0"/>
            </a:endParaRPr>
          </a:p>
        </p:txBody>
      </p:sp>
      <p:grpSp>
        <p:nvGrpSpPr>
          <p:cNvPr id="3" name="Group 3"/>
          <p:cNvGrpSpPr/>
          <p:nvPr/>
        </p:nvGrpSpPr>
        <p:grpSpPr>
          <a:xfrm>
            <a:off x="827584" y="2618252"/>
            <a:ext cx="826295" cy="854870"/>
            <a:chOff x="2146300" y="2165350"/>
            <a:chExt cx="550863" cy="569913"/>
          </a:xfrm>
        </p:grpSpPr>
        <p:grpSp>
          <p:nvGrpSpPr>
            <p:cNvPr id="4"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7"/>
            <p:cNvSpPr txBox="1">
              <a:spLocks noChangeArrowheads="1"/>
            </p:cNvSpPr>
            <p:nvPr/>
          </p:nvSpPr>
          <p:spPr bwMode="gray">
            <a:xfrm>
              <a:off x="2205038" y="2193925"/>
              <a:ext cx="43497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000" b="1" dirty="0">
                  <a:solidFill>
                    <a:srgbClr val="FFFFFF"/>
                  </a:solidFill>
                </a:rPr>
                <a:t>1</a:t>
              </a:r>
              <a:endParaRPr lang="en-US" altLang="tr-TR" sz="4000" b="1" dirty="0">
                <a:solidFill>
                  <a:srgbClr val="FFFFFF"/>
                </a:solidFill>
              </a:endParaRPr>
            </a:p>
          </p:txBody>
        </p:sp>
      </p:grpSp>
    </p:spTree>
    <p:extLst>
      <p:ext uri="{BB962C8B-B14F-4D97-AF65-F5344CB8AC3E}">
        <p14:creationId xmlns:p14="http://schemas.microsoft.com/office/powerpoint/2010/main" val="226614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627777"/>
            <a:ext cx="7416824" cy="1713682"/>
          </a:xfrm>
        </p:spPr>
        <p:txBody>
          <a:bodyPr/>
          <a:lstStyle/>
          <a:p>
            <a:r>
              <a:rPr lang="tr-TR">
                <a:latin typeface="Calibri" panose="020F0502020204030204" pitchFamily="34" charset="0"/>
              </a:rPr>
              <a:t>OTHER COUNTRY EXAMPLES</a:t>
            </a:r>
            <a:endParaRPr lang="en-US" dirty="0">
              <a:latin typeface="Calibri" panose="020F0502020204030204" pitchFamily="34" charset="0"/>
            </a:endParaRPr>
          </a:p>
        </p:txBody>
      </p:sp>
      <p:grpSp>
        <p:nvGrpSpPr>
          <p:cNvPr id="4" name="Group 3"/>
          <p:cNvGrpSpPr/>
          <p:nvPr/>
        </p:nvGrpSpPr>
        <p:grpSpPr>
          <a:xfrm>
            <a:off x="827584" y="2618252"/>
            <a:ext cx="826295" cy="854870"/>
            <a:chOff x="2146300" y="2165350"/>
            <a:chExt cx="550863" cy="569913"/>
          </a:xfrm>
        </p:grpSpPr>
        <p:grpSp>
          <p:nvGrpSpPr>
            <p:cNvPr id="5"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7"/>
            <p:cNvSpPr txBox="1">
              <a:spLocks noChangeArrowheads="1"/>
            </p:cNvSpPr>
            <p:nvPr/>
          </p:nvSpPr>
          <p:spPr bwMode="gray">
            <a:xfrm>
              <a:off x="2205038" y="2193926"/>
              <a:ext cx="43497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000" b="1" dirty="0">
                  <a:solidFill>
                    <a:srgbClr val="FFFFFF"/>
                  </a:solidFill>
                </a:rPr>
                <a:t>5</a:t>
              </a:r>
              <a:endParaRPr lang="en-US" altLang="tr-TR" sz="4000" b="1" dirty="0">
                <a:solidFill>
                  <a:srgbClr val="FFFFFF"/>
                </a:solidFill>
              </a:endParaRPr>
            </a:p>
          </p:txBody>
        </p:sp>
      </p:grpSp>
    </p:spTree>
    <p:extLst>
      <p:ext uri="{BB962C8B-B14F-4D97-AF65-F5344CB8AC3E}">
        <p14:creationId xmlns:p14="http://schemas.microsoft.com/office/powerpoint/2010/main" val="68239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latin typeface="Calibri" panose="020F0502020204030204" pitchFamily="34" charset="0"/>
              </a:rPr>
              <a:t>Motivation</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Purposes</a:t>
            </a:r>
            <a:r>
              <a:rPr lang="tr-TR" dirty="0">
                <a:latin typeface="Calibri" panose="020F0502020204030204" pitchFamily="34" charset="0"/>
              </a:rPr>
              <a:t> of </a:t>
            </a:r>
            <a:r>
              <a:rPr lang="tr-TR" dirty="0" err="1">
                <a:latin typeface="Calibri" panose="020F0502020204030204" pitchFamily="34" charset="0"/>
              </a:rPr>
              <a:t>Keeping</a:t>
            </a:r>
            <a:r>
              <a:rPr lang="tr-TR" dirty="0">
                <a:latin typeface="Calibri" panose="020F0502020204030204" pitchFamily="34" charset="0"/>
              </a:rPr>
              <a:t> </a:t>
            </a:r>
            <a:r>
              <a:rPr lang="tr-TR" dirty="0" err="1">
                <a:latin typeface="Calibri" panose="020F0502020204030204" pitchFamily="34" charset="0"/>
              </a:rPr>
              <a:t>Liquidity</a:t>
            </a:r>
            <a:r>
              <a:rPr lang="tr-TR" dirty="0">
                <a:latin typeface="Calibri" panose="020F0502020204030204" pitchFamily="34" charset="0"/>
              </a:rPr>
              <a:t> </a:t>
            </a:r>
            <a:r>
              <a:rPr lang="tr-TR" dirty="0" err="1">
                <a:latin typeface="Calibri" panose="020F0502020204030204" pitchFamily="34" charset="0"/>
              </a:rPr>
              <a:t>Buffer</a:t>
            </a: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424847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48879"/>
            <a:ext cx="3816424"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87624" y="1916832"/>
            <a:ext cx="3096344" cy="369332"/>
          </a:xfrm>
          <a:prstGeom prst="rect">
            <a:avLst/>
          </a:prstGeom>
          <a:noFill/>
        </p:spPr>
        <p:txBody>
          <a:bodyPr wrap="square" rtlCol="0">
            <a:spAutoFit/>
          </a:bodyPr>
          <a:lstStyle/>
          <a:p>
            <a:r>
              <a:rPr lang="tr-TR" b="1" u="sng" dirty="0" err="1">
                <a:latin typeface="Calibri" panose="020F0502020204030204" pitchFamily="34" charset="0"/>
              </a:rPr>
              <a:t>Motivations</a:t>
            </a:r>
            <a:endParaRPr lang="tr-TR" b="1" u="sng" dirty="0">
              <a:latin typeface="Calibri" panose="020F0502020204030204" pitchFamily="34" charset="0"/>
            </a:endParaRPr>
          </a:p>
        </p:txBody>
      </p:sp>
      <p:sp>
        <p:nvSpPr>
          <p:cNvPr id="7" name="TextBox 6"/>
          <p:cNvSpPr txBox="1"/>
          <p:nvPr/>
        </p:nvSpPr>
        <p:spPr>
          <a:xfrm>
            <a:off x="5508104" y="1926528"/>
            <a:ext cx="3096344" cy="369332"/>
          </a:xfrm>
          <a:prstGeom prst="rect">
            <a:avLst/>
          </a:prstGeom>
          <a:noFill/>
        </p:spPr>
        <p:txBody>
          <a:bodyPr wrap="square" rtlCol="0">
            <a:spAutoFit/>
          </a:bodyPr>
          <a:lstStyle/>
          <a:p>
            <a:r>
              <a:rPr lang="tr-TR" b="1" u="sng" dirty="0" err="1">
                <a:latin typeface="Calibri" panose="020F0502020204030204" pitchFamily="34" charset="0"/>
              </a:rPr>
              <a:t>Purposes</a:t>
            </a:r>
            <a:endParaRPr lang="tr-TR" b="1" u="sng" dirty="0">
              <a:latin typeface="Calibri" panose="020F0502020204030204" pitchFamily="34" charset="0"/>
            </a:endParaRPr>
          </a:p>
        </p:txBody>
      </p:sp>
      <p:sp>
        <p:nvSpPr>
          <p:cNvPr id="5" name="TextBox 4"/>
          <p:cNvSpPr txBox="1"/>
          <p:nvPr/>
        </p:nvSpPr>
        <p:spPr>
          <a:xfrm>
            <a:off x="5292080" y="5733256"/>
            <a:ext cx="3528392" cy="430887"/>
          </a:xfrm>
          <a:prstGeom prst="rect">
            <a:avLst/>
          </a:prstGeom>
          <a:noFill/>
        </p:spPr>
        <p:txBody>
          <a:bodyPr wrap="square" rtlCol="0">
            <a:spAutoFit/>
          </a:bodyPr>
          <a:lstStyle/>
          <a:p>
            <a:r>
              <a:rPr lang="tr-TR" sz="1100" i="1" dirty="0"/>
              <a:t>Source :</a:t>
            </a:r>
            <a:r>
              <a:rPr lang="tr-TR" sz="1100" i="1" dirty="0" err="1"/>
              <a:t>Policy</a:t>
            </a:r>
            <a:r>
              <a:rPr lang="tr-TR" sz="1100" i="1" dirty="0"/>
              <a:t> </a:t>
            </a:r>
            <a:r>
              <a:rPr lang="tr-TR" sz="1100" i="1" dirty="0" err="1"/>
              <a:t>Note</a:t>
            </a:r>
            <a:r>
              <a:rPr lang="tr-TR" sz="1100" i="1" dirty="0"/>
              <a:t> on </a:t>
            </a:r>
            <a:r>
              <a:rPr lang="tr-TR" sz="1100" i="1" dirty="0" err="1"/>
              <a:t>the</a:t>
            </a:r>
            <a:r>
              <a:rPr lang="tr-TR" sz="1100" i="1" dirty="0"/>
              <a:t> </a:t>
            </a:r>
            <a:r>
              <a:rPr lang="tr-TR" sz="1100" i="1" dirty="0" err="1"/>
              <a:t>Results</a:t>
            </a:r>
            <a:r>
              <a:rPr lang="tr-TR" sz="1100" i="1" dirty="0"/>
              <a:t> of </a:t>
            </a:r>
            <a:r>
              <a:rPr lang="tr-TR" sz="1100" i="1" dirty="0" err="1"/>
              <a:t>the</a:t>
            </a:r>
            <a:r>
              <a:rPr lang="tr-TR" sz="1100" i="1" dirty="0"/>
              <a:t> OECD </a:t>
            </a:r>
            <a:r>
              <a:rPr lang="tr-TR" sz="1100" i="1" dirty="0" err="1"/>
              <a:t>Liquidity</a:t>
            </a:r>
            <a:r>
              <a:rPr lang="tr-TR" sz="1100" i="1" dirty="0"/>
              <a:t> </a:t>
            </a:r>
            <a:r>
              <a:rPr lang="tr-TR" sz="1100" i="1" dirty="0" err="1"/>
              <a:t>Buffer</a:t>
            </a:r>
            <a:r>
              <a:rPr lang="tr-TR" sz="1100" i="1" dirty="0"/>
              <a:t> </a:t>
            </a:r>
            <a:r>
              <a:rPr lang="tr-TR" sz="1100" i="1" dirty="0" err="1"/>
              <a:t>Questionnaire</a:t>
            </a:r>
            <a:r>
              <a:rPr lang="tr-TR" sz="1100" i="1" dirty="0"/>
              <a:t>, </a:t>
            </a:r>
            <a:r>
              <a:rPr lang="tr-TR" sz="1100" i="1" dirty="0" err="1"/>
              <a:t>Turkish</a:t>
            </a:r>
            <a:r>
              <a:rPr lang="tr-TR" sz="1100" i="1" dirty="0"/>
              <a:t> </a:t>
            </a:r>
            <a:r>
              <a:rPr lang="tr-TR" sz="1100" i="1" dirty="0" err="1"/>
              <a:t>Treasury</a:t>
            </a:r>
            <a:r>
              <a:rPr lang="tr-TR" sz="1100" i="1" dirty="0"/>
              <a:t>, 2011</a:t>
            </a:r>
          </a:p>
        </p:txBody>
      </p:sp>
    </p:spTree>
    <p:extLst>
      <p:ext uri="{BB962C8B-B14F-4D97-AF65-F5344CB8AC3E}">
        <p14:creationId xmlns:p14="http://schemas.microsoft.com/office/powerpoint/2010/main" val="285976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latin typeface="Calibri" panose="020F0502020204030204" pitchFamily="34" charset="0"/>
              </a:rPr>
              <a:t>Models</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tr-TR" dirty="0" err="1">
                <a:latin typeface="Calibri" panose="020F0502020204030204" pitchFamily="34" charset="0"/>
              </a:rPr>
              <a:t>Methods</a:t>
            </a:r>
            <a:r>
              <a:rPr lang="tr-TR" dirty="0">
                <a:latin typeface="Calibri" panose="020F0502020204030204" pitchFamily="34" charset="0"/>
              </a:rPr>
              <a:t> </a:t>
            </a:r>
            <a:r>
              <a:rPr lang="tr-TR" dirty="0" err="1">
                <a:latin typeface="Calibri" panose="020F0502020204030204" pitchFamily="34" charset="0"/>
              </a:rPr>
              <a:t>Used</a:t>
            </a:r>
            <a:r>
              <a:rPr lang="tr-TR" dirty="0">
                <a:latin typeface="Calibri" panose="020F0502020204030204" pitchFamily="34" charset="0"/>
              </a:rPr>
              <a:t> in </a:t>
            </a:r>
            <a:r>
              <a:rPr lang="tr-TR" dirty="0" err="1">
                <a:latin typeface="Calibri" panose="020F0502020204030204" pitchFamily="34" charset="0"/>
              </a:rPr>
              <a:t>Determining</a:t>
            </a:r>
            <a:r>
              <a:rPr lang="tr-TR" dirty="0">
                <a:latin typeface="Calibri" panose="020F0502020204030204" pitchFamily="34" charset="0"/>
              </a:rPr>
              <a:t> </a:t>
            </a:r>
            <a:r>
              <a:rPr lang="tr-TR" dirty="0" err="1">
                <a:latin typeface="Calibri" panose="020F0502020204030204" pitchFamily="34" charset="0"/>
              </a:rPr>
              <a:t>Liquidity</a:t>
            </a:r>
            <a:r>
              <a:rPr lang="tr-TR" dirty="0">
                <a:latin typeface="Calibri" panose="020F0502020204030204" pitchFamily="34" charset="0"/>
              </a:rPr>
              <a:t> </a:t>
            </a:r>
            <a:r>
              <a:rPr lang="tr-TR" dirty="0" err="1">
                <a:latin typeface="Calibri" panose="020F0502020204030204" pitchFamily="34" charset="0"/>
              </a:rPr>
              <a:t>Buffer</a:t>
            </a:r>
            <a:endParaRPr lang="tr-TR" dirty="0"/>
          </a:p>
        </p:txBody>
      </p:sp>
      <p:sp>
        <p:nvSpPr>
          <p:cNvPr id="4" name="TextBox 3"/>
          <p:cNvSpPr txBox="1"/>
          <p:nvPr/>
        </p:nvSpPr>
        <p:spPr>
          <a:xfrm>
            <a:off x="1115616" y="1713668"/>
            <a:ext cx="3096344" cy="646331"/>
          </a:xfrm>
          <a:prstGeom prst="rect">
            <a:avLst/>
          </a:prstGeom>
          <a:noFill/>
        </p:spPr>
        <p:txBody>
          <a:bodyPr wrap="square" rtlCol="0">
            <a:spAutoFit/>
          </a:bodyPr>
          <a:lstStyle/>
          <a:p>
            <a:r>
              <a:rPr lang="tr-TR" b="1" u="sng" dirty="0" err="1">
                <a:latin typeface="Calibri" panose="020F0502020204030204" pitchFamily="34" charset="0"/>
              </a:rPr>
              <a:t>Models</a:t>
            </a:r>
            <a:r>
              <a:rPr lang="tr-TR" b="1" u="sng" dirty="0">
                <a:latin typeface="Calibri" panose="020F0502020204030204" pitchFamily="34" charset="0"/>
              </a:rPr>
              <a:t> </a:t>
            </a:r>
            <a:r>
              <a:rPr lang="tr-TR" b="1" u="sng" dirty="0" err="1">
                <a:latin typeface="Calibri" panose="020F0502020204030204" pitchFamily="34" charset="0"/>
              </a:rPr>
              <a:t>Used</a:t>
            </a:r>
            <a:r>
              <a:rPr lang="tr-TR" b="1" u="sng" dirty="0">
                <a:latin typeface="Calibri" panose="020F0502020204030204" pitchFamily="34" charset="0"/>
              </a:rPr>
              <a:t> in </a:t>
            </a:r>
            <a:r>
              <a:rPr lang="tr-TR" b="1" u="sng" dirty="0" err="1">
                <a:latin typeface="Calibri" panose="020F0502020204030204" pitchFamily="34" charset="0"/>
              </a:rPr>
              <a:t>Determining</a:t>
            </a:r>
            <a:r>
              <a:rPr lang="tr-TR" b="1" u="sng" dirty="0">
                <a:latin typeface="Calibri" panose="020F0502020204030204" pitchFamily="34" charset="0"/>
              </a:rPr>
              <a:t> </a:t>
            </a:r>
            <a:r>
              <a:rPr lang="tr-TR" b="1" u="sng" dirty="0" err="1">
                <a:latin typeface="Calibri" panose="020F0502020204030204" pitchFamily="34" charset="0"/>
              </a:rPr>
              <a:t>Liquidity</a:t>
            </a:r>
            <a:r>
              <a:rPr lang="tr-TR" b="1" u="sng" dirty="0">
                <a:latin typeface="Calibri" panose="020F0502020204030204" pitchFamily="34" charset="0"/>
              </a:rPr>
              <a:t> </a:t>
            </a:r>
            <a:r>
              <a:rPr lang="tr-TR" b="1" u="sng" dirty="0" err="1">
                <a:latin typeface="Calibri" panose="020F0502020204030204" pitchFamily="34" charset="0"/>
              </a:rPr>
              <a:t>Buffer</a:t>
            </a:r>
            <a:endParaRPr lang="tr-TR" b="1" u="sng" dirty="0">
              <a:latin typeface="Calibri" panose="020F0502020204030204" pitchFamily="34" charset="0"/>
            </a:endParaRPr>
          </a:p>
        </p:txBody>
      </p:sp>
      <p:sp>
        <p:nvSpPr>
          <p:cNvPr id="7" name="TextBox 6"/>
          <p:cNvSpPr txBox="1"/>
          <p:nvPr/>
        </p:nvSpPr>
        <p:spPr>
          <a:xfrm>
            <a:off x="5508104" y="1447957"/>
            <a:ext cx="3096344" cy="923330"/>
          </a:xfrm>
          <a:prstGeom prst="rect">
            <a:avLst/>
          </a:prstGeom>
          <a:noFill/>
        </p:spPr>
        <p:txBody>
          <a:bodyPr wrap="square" rtlCol="0">
            <a:spAutoFit/>
          </a:bodyPr>
          <a:lstStyle/>
          <a:p>
            <a:r>
              <a:rPr lang="tr-TR" b="1" u="sng" dirty="0" err="1">
                <a:latin typeface="Calibri" panose="020F0502020204030204" pitchFamily="34" charset="0"/>
              </a:rPr>
              <a:t>Methods</a:t>
            </a:r>
            <a:r>
              <a:rPr lang="tr-TR" b="1" u="sng" dirty="0">
                <a:latin typeface="Calibri" panose="020F0502020204030204" pitchFamily="34" charset="0"/>
              </a:rPr>
              <a:t> in </a:t>
            </a:r>
            <a:r>
              <a:rPr lang="tr-TR" b="1" u="sng" dirty="0" err="1">
                <a:latin typeface="Calibri" panose="020F0502020204030204" pitchFamily="34" charset="0"/>
              </a:rPr>
              <a:t>Determining</a:t>
            </a:r>
            <a:r>
              <a:rPr lang="tr-TR" b="1" u="sng" dirty="0">
                <a:latin typeface="Calibri" panose="020F0502020204030204" pitchFamily="34" charset="0"/>
              </a:rPr>
              <a:t> </a:t>
            </a:r>
            <a:r>
              <a:rPr lang="tr-TR" b="1" u="sng" dirty="0" err="1">
                <a:latin typeface="Calibri" panose="020F0502020204030204" pitchFamily="34" charset="0"/>
              </a:rPr>
              <a:t>Currency</a:t>
            </a:r>
            <a:r>
              <a:rPr lang="tr-TR" b="1" u="sng" dirty="0">
                <a:latin typeface="Calibri" panose="020F0502020204030204" pitchFamily="34" charset="0"/>
              </a:rPr>
              <a:t> </a:t>
            </a:r>
            <a:r>
              <a:rPr lang="tr-TR" b="1" u="sng" dirty="0" err="1">
                <a:latin typeface="Calibri" panose="020F0502020204030204" pitchFamily="34" charset="0"/>
              </a:rPr>
              <a:t>Composition</a:t>
            </a:r>
            <a:r>
              <a:rPr lang="tr-TR" b="1" u="sng" dirty="0">
                <a:latin typeface="Calibri" panose="020F0502020204030204" pitchFamily="34" charset="0"/>
              </a:rPr>
              <a:t> of </a:t>
            </a:r>
            <a:r>
              <a:rPr lang="tr-TR" b="1" u="sng" dirty="0" err="1">
                <a:latin typeface="Calibri" panose="020F0502020204030204" pitchFamily="34" charset="0"/>
              </a:rPr>
              <a:t>the</a:t>
            </a:r>
            <a:r>
              <a:rPr lang="tr-TR" b="1" u="sng" dirty="0">
                <a:latin typeface="Calibri" panose="020F0502020204030204" pitchFamily="34" charset="0"/>
              </a:rPr>
              <a:t> </a:t>
            </a:r>
            <a:r>
              <a:rPr lang="tr-TR" b="1" u="sng" dirty="0" err="1">
                <a:latin typeface="Calibri" panose="020F0502020204030204" pitchFamily="34" charset="0"/>
              </a:rPr>
              <a:t>Liquidity</a:t>
            </a:r>
            <a:r>
              <a:rPr lang="tr-TR" b="1" u="sng" dirty="0">
                <a:latin typeface="Calibri" panose="020F0502020204030204" pitchFamily="34" charset="0"/>
              </a:rPr>
              <a:t> </a:t>
            </a:r>
            <a:r>
              <a:rPr lang="tr-TR" b="1" u="sng" dirty="0" err="1">
                <a:latin typeface="Calibri" panose="020F0502020204030204" pitchFamily="34" charset="0"/>
              </a:rPr>
              <a:t>Buffer</a:t>
            </a:r>
            <a:endParaRPr lang="tr-TR" b="1" u="sng" dirty="0">
              <a:latin typeface="Calibri" panose="020F0502020204030204" pitchFamily="34" charset="0"/>
            </a:endParaRPr>
          </a:p>
        </p:txBody>
      </p:sp>
      <p:sp>
        <p:nvSpPr>
          <p:cNvPr id="5" name="TextBox 4"/>
          <p:cNvSpPr txBox="1"/>
          <p:nvPr/>
        </p:nvSpPr>
        <p:spPr>
          <a:xfrm>
            <a:off x="5292080" y="5733256"/>
            <a:ext cx="3528392" cy="430887"/>
          </a:xfrm>
          <a:prstGeom prst="rect">
            <a:avLst/>
          </a:prstGeom>
          <a:noFill/>
        </p:spPr>
        <p:txBody>
          <a:bodyPr wrap="square" rtlCol="0">
            <a:spAutoFit/>
          </a:bodyPr>
          <a:lstStyle/>
          <a:p>
            <a:r>
              <a:rPr lang="tr-TR" sz="1100" i="1" dirty="0"/>
              <a:t>Source :</a:t>
            </a:r>
            <a:r>
              <a:rPr lang="tr-TR" sz="1100" i="1" dirty="0" err="1"/>
              <a:t>Policy</a:t>
            </a:r>
            <a:r>
              <a:rPr lang="tr-TR" sz="1100" i="1" dirty="0"/>
              <a:t> </a:t>
            </a:r>
            <a:r>
              <a:rPr lang="tr-TR" sz="1100" i="1" dirty="0" err="1"/>
              <a:t>Note</a:t>
            </a:r>
            <a:r>
              <a:rPr lang="tr-TR" sz="1100" i="1" dirty="0"/>
              <a:t> on </a:t>
            </a:r>
            <a:r>
              <a:rPr lang="tr-TR" sz="1100" i="1" dirty="0" err="1"/>
              <a:t>the</a:t>
            </a:r>
            <a:r>
              <a:rPr lang="tr-TR" sz="1100" i="1" dirty="0"/>
              <a:t> </a:t>
            </a:r>
            <a:r>
              <a:rPr lang="tr-TR" sz="1100" i="1" dirty="0" err="1"/>
              <a:t>Results</a:t>
            </a:r>
            <a:r>
              <a:rPr lang="tr-TR" sz="1100" i="1" dirty="0"/>
              <a:t> of </a:t>
            </a:r>
            <a:r>
              <a:rPr lang="tr-TR" sz="1100" i="1" dirty="0" err="1"/>
              <a:t>the</a:t>
            </a:r>
            <a:r>
              <a:rPr lang="tr-TR" sz="1100" i="1" dirty="0"/>
              <a:t> OECD </a:t>
            </a:r>
            <a:r>
              <a:rPr lang="tr-TR" sz="1100" i="1" dirty="0" err="1"/>
              <a:t>Liquidity</a:t>
            </a:r>
            <a:r>
              <a:rPr lang="tr-TR" sz="1100" i="1" dirty="0"/>
              <a:t> </a:t>
            </a:r>
            <a:r>
              <a:rPr lang="tr-TR" sz="1100" i="1" dirty="0" err="1"/>
              <a:t>Buffer</a:t>
            </a:r>
            <a:r>
              <a:rPr lang="tr-TR" sz="1100" i="1" dirty="0"/>
              <a:t> </a:t>
            </a:r>
            <a:r>
              <a:rPr lang="tr-TR" sz="1100" i="1" dirty="0" err="1"/>
              <a:t>Questionnaire</a:t>
            </a:r>
            <a:r>
              <a:rPr lang="tr-TR" sz="1100" i="1" dirty="0"/>
              <a:t>, </a:t>
            </a:r>
            <a:r>
              <a:rPr lang="tr-TR" sz="1100" i="1" dirty="0" err="1"/>
              <a:t>Turkish</a:t>
            </a:r>
            <a:r>
              <a:rPr lang="tr-TR" sz="1100" i="1" dirty="0"/>
              <a:t> Treasury,2011</a:t>
            </a:r>
          </a:p>
        </p:txBody>
      </p:sp>
      <p:pic>
        <p:nvPicPr>
          <p:cNvPr id="1026" name="Picture 2"/>
          <p:cNvPicPr>
            <a:picLocks noGrp="1" noChangeAspect="1" noChangeArrowheads="1"/>
          </p:cNvPicPr>
          <p:nvPr>
            <p:ph idx="1"/>
          </p:nvPr>
        </p:nvPicPr>
        <p:blipFill>
          <a:blip r:embed="rId2"/>
          <a:srcRect/>
          <a:stretch>
            <a:fillRect/>
          </a:stretch>
        </p:blipFill>
        <p:spPr bwMode="auto">
          <a:xfrm>
            <a:off x="457200" y="2362200"/>
            <a:ext cx="4343400" cy="2743200"/>
          </a:xfrm>
          <a:prstGeom prst="rect">
            <a:avLst/>
          </a:prstGeom>
          <a:noFill/>
          <a:ln w="9525">
            <a:noFill/>
            <a:miter lim="800000"/>
            <a:headEnd/>
            <a:tailEnd/>
          </a:ln>
          <a:effectLst/>
        </p:spPr>
      </p:pic>
      <p:pic>
        <p:nvPicPr>
          <p:cNvPr id="10" name="9 Resim"/>
          <p:cNvPicPr/>
          <p:nvPr/>
        </p:nvPicPr>
        <p:blipFill>
          <a:blip r:embed="rId3"/>
          <a:srcRect/>
          <a:stretch>
            <a:fillRect/>
          </a:stretch>
        </p:blipFill>
        <p:spPr bwMode="auto">
          <a:xfrm>
            <a:off x="4953000" y="2362200"/>
            <a:ext cx="3962400" cy="2743200"/>
          </a:xfrm>
          <a:prstGeom prst="rect">
            <a:avLst/>
          </a:prstGeom>
          <a:noFill/>
          <a:ln w="9525">
            <a:noFill/>
            <a:miter lim="800000"/>
            <a:headEnd/>
            <a:tailEnd/>
          </a:ln>
        </p:spPr>
      </p:pic>
    </p:spTree>
    <p:extLst>
      <p:ext uri="{BB962C8B-B14F-4D97-AF65-F5344CB8AC3E}">
        <p14:creationId xmlns:p14="http://schemas.microsoft.com/office/powerpoint/2010/main" val="1619521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tr-TR" dirty="0">
                <a:latin typeface="Calibri" panose="020F0502020204030204" pitchFamily="34" charset="0"/>
              </a:rPr>
              <a:t>Cash </a:t>
            </a:r>
            <a:r>
              <a:rPr lang="tr-TR" dirty="0" err="1">
                <a:latin typeface="Calibri" panose="020F0502020204030204" pitchFamily="34" charset="0"/>
              </a:rPr>
              <a:t>Buffer</a:t>
            </a:r>
            <a:r>
              <a:rPr lang="tr-TR" dirty="0">
                <a:latin typeface="Calibri" panose="020F0502020204030204" pitchFamily="34" charset="0"/>
              </a:rPr>
              <a:t>-Country </a:t>
            </a:r>
            <a:r>
              <a:rPr lang="tr-TR" dirty="0" err="1">
                <a:latin typeface="Calibri" panose="020F0502020204030204" pitchFamily="34" charset="0"/>
              </a:rPr>
              <a:t>Examples</a:t>
            </a:r>
            <a:r>
              <a:rPr lang="tr-TR" dirty="0">
                <a:latin typeface="Calibri" panose="020F0502020204030204" pitchFamily="34" charset="0"/>
              </a:rPr>
              <a:t>-I</a:t>
            </a:r>
            <a:endParaRPr lang="tr-TR" dirty="0"/>
          </a:p>
        </p:txBody>
      </p:sp>
      <p:sp>
        <p:nvSpPr>
          <p:cNvPr id="6" name="TextBox 5"/>
          <p:cNvSpPr txBox="1"/>
          <p:nvPr/>
        </p:nvSpPr>
        <p:spPr>
          <a:xfrm>
            <a:off x="4038278" y="6262185"/>
            <a:ext cx="5112568" cy="646331"/>
          </a:xfrm>
          <a:prstGeom prst="rect">
            <a:avLst/>
          </a:prstGeom>
          <a:noFill/>
        </p:spPr>
        <p:txBody>
          <a:bodyPr wrap="square" rtlCol="0">
            <a:spAutoFit/>
          </a:bodyPr>
          <a:lstStyle/>
          <a:p>
            <a:pPr marL="0" indent="0">
              <a:buNone/>
            </a:pPr>
            <a:r>
              <a:rPr lang="tr-TR" sz="900" i="1" dirty="0" err="1"/>
              <a:t>Sources</a:t>
            </a:r>
            <a:r>
              <a:rPr lang="tr-TR" sz="900" i="1" dirty="0"/>
              <a:t>: (1) </a:t>
            </a:r>
            <a:r>
              <a:rPr lang="en-US" sz="900" i="1" dirty="0"/>
              <a:t>The Philippines, </a:t>
            </a:r>
            <a:r>
              <a:rPr lang="tr-TR" sz="900" i="1" dirty="0" err="1"/>
              <a:t>Strengthening</a:t>
            </a:r>
            <a:r>
              <a:rPr lang="tr-TR" sz="900" i="1" dirty="0"/>
              <a:t> Cash Management”, IMF TA </a:t>
            </a:r>
            <a:r>
              <a:rPr lang="tr-TR" sz="900" i="1" dirty="0" err="1"/>
              <a:t>Mission</a:t>
            </a:r>
            <a:r>
              <a:rPr lang="tr-TR" sz="900" i="1" dirty="0"/>
              <a:t> Report, 2014 </a:t>
            </a:r>
          </a:p>
          <a:p>
            <a:pPr marL="0" indent="0">
              <a:buNone/>
            </a:pPr>
            <a:r>
              <a:rPr lang="tr-TR" sz="900" i="1" dirty="0"/>
              <a:t>(2) </a:t>
            </a:r>
            <a:r>
              <a:rPr lang="tr-TR" sz="900" i="1" dirty="0" err="1"/>
              <a:t>The</a:t>
            </a:r>
            <a:r>
              <a:rPr lang="tr-TR" sz="900" i="1" dirty="0"/>
              <a:t> </a:t>
            </a:r>
            <a:r>
              <a:rPr lang="tr-TR" sz="900" i="1" dirty="0" err="1"/>
              <a:t>Target</a:t>
            </a:r>
            <a:r>
              <a:rPr lang="tr-TR" sz="900" i="1" dirty="0"/>
              <a:t> Cash </a:t>
            </a:r>
            <a:r>
              <a:rPr lang="tr-TR" sz="900" i="1" dirty="0" err="1"/>
              <a:t>Buffer</a:t>
            </a:r>
            <a:r>
              <a:rPr lang="tr-TR" sz="900" i="1" dirty="0"/>
              <a:t>, </a:t>
            </a:r>
            <a:r>
              <a:rPr lang="tr-TR" sz="900" i="1" dirty="0" err="1"/>
              <a:t>Government</a:t>
            </a:r>
            <a:r>
              <a:rPr lang="tr-TR" sz="900" i="1" dirty="0"/>
              <a:t> Bond Market Peer </a:t>
            </a:r>
            <a:r>
              <a:rPr lang="tr-TR" sz="900" i="1" dirty="0" err="1"/>
              <a:t>Group</a:t>
            </a:r>
            <a:r>
              <a:rPr lang="tr-TR" sz="900" i="1" dirty="0"/>
              <a:t> </a:t>
            </a:r>
            <a:r>
              <a:rPr lang="tr-TR" sz="900" i="1" dirty="0" err="1"/>
              <a:t>Survey</a:t>
            </a:r>
            <a:r>
              <a:rPr lang="tr-TR" sz="900" i="1" dirty="0"/>
              <a:t>  Analysis, 2014</a:t>
            </a:r>
          </a:p>
          <a:p>
            <a:pPr lvl="2"/>
            <a:endParaRPr lang="tr-TR" sz="900" i="1" dirty="0"/>
          </a:p>
          <a:p>
            <a:endParaRPr lang="tr-TR" sz="900" dirty="0"/>
          </a:p>
        </p:txBody>
      </p:sp>
      <p:pic>
        <p:nvPicPr>
          <p:cNvPr id="7172" name="Picture 4" descr="moroccan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813" y="4979640"/>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theodora.com/flags/br-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43" y="1775907"/>
            <a:ext cx="344898" cy="22993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lag of Urug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495" y="4164456"/>
            <a:ext cx="336396" cy="27265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Flag of Ita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59" y="3199137"/>
            <a:ext cx="332469" cy="22986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Flag of Hung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43" y="5742881"/>
            <a:ext cx="355610" cy="2370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0040" y="1677274"/>
            <a:ext cx="7544408" cy="1200329"/>
          </a:xfrm>
          <a:prstGeom prst="rect">
            <a:avLst/>
          </a:prstGeom>
          <a:noFill/>
        </p:spPr>
        <p:txBody>
          <a:bodyPr wrap="square" rtlCol="0">
            <a:spAutoFit/>
          </a:bodyPr>
          <a:lstStyle/>
          <a:p>
            <a:pPr algn="l"/>
            <a:r>
              <a:rPr lang="tr-TR" b="1" u="sng" dirty="0" err="1">
                <a:latin typeface="Calibri" panose="020F0502020204030204" pitchFamily="34" charset="0"/>
              </a:rPr>
              <a:t>Brazil</a:t>
            </a:r>
            <a:r>
              <a:rPr lang="tr-TR" b="1" u="sng" dirty="0">
                <a:latin typeface="Calibri" panose="020F0502020204030204" pitchFamily="34" charset="0"/>
              </a:rPr>
              <a:t>:</a:t>
            </a:r>
            <a:r>
              <a:rPr lang="tr-TR" b="1" dirty="0">
                <a:latin typeface="Calibri" panose="020F0502020204030204" pitchFamily="34" charset="0"/>
              </a:rPr>
              <a:t> </a:t>
            </a:r>
            <a:r>
              <a:rPr lang="tr-TR" dirty="0">
                <a:latin typeface="Calibri" panose="020F0502020204030204" pitchFamily="34" charset="0"/>
              </a:rPr>
              <a:t>A</a:t>
            </a:r>
            <a:r>
              <a:rPr lang="en-US" dirty="0">
                <a:latin typeface="Calibri" panose="020F0502020204030204" pitchFamily="34" charset="0"/>
              </a:rPr>
              <a:t> prudential liquidity cushion of at least 3 month of debt servicing (principal plus interest). </a:t>
            </a:r>
            <a:r>
              <a:rPr lang="tr-TR" dirty="0">
                <a:latin typeface="Calibri" panose="020F0502020204030204" pitchFamily="34" charset="0"/>
              </a:rPr>
              <a:t>A</a:t>
            </a:r>
            <a:r>
              <a:rPr lang="en-US" dirty="0" err="1">
                <a:latin typeface="Calibri" panose="020F0502020204030204" pitchFamily="34" charset="0"/>
              </a:rPr>
              <a:t>nother</a:t>
            </a:r>
            <a:r>
              <a:rPr lang="en-US" dirty="0">
                <a:latin typeface="Calibri" panose="020F0502020204030204" pitchFamily="34" charset="0"/>
              </a:rPr>
              <a:t> cushion in foreign convertible currency maintained exclusively to pay the federal government external debt</a:t>
            </a:r>
            <a:r>
              <a:rPr lang="tr-TR" dirty="0">
                <a:latin typeface="Calibri" panose="020F0502020204030204" pitchFamily="34" charset="0"/>
              </a:rPr>
              <a:t> </a:t>
            </a:r>
            <a:r>
              <a:rPr lang="en-US" dirty="0">
                <a:latin typeface="Calibri" panose="020F0502020204030204" pitchFamily="34" charset="0"/>
              </a:rPr>
              <a:t>equivalent to the amount required to pay at least 12 months of external debt</a:t>
            </a:r>
            <a:endParaRPr lang="tr-TR" dirty="0">
              <a:latin typeface="Calibri" panose="020F0502020204030204" pitchFamily="34" charset="0"/>
            </a:endParaRPr>
          </a:p>
        </p:txBody>
      </p:sp>
      <p:sp>
        <p:nvSpPr>
          <p:cNvPr id="15" name="TextBox 14"/>
          <p:cNvSpPr txBox="1"/>
          <p:nvPr/>
        </p:nvSpPr>
        <p:spPr>
          <a:xfrm>
            <a:off x="1031199" y="3058698"/>
            <a:ext cx="7544408" cy="1200329"/>
          </a:xfrm>
          <a:prstGeom prst="rect">
            <a:avLst/>
          </a:prstGeom>
          <a:noFill/>
        </p:spPr>
        <p:txBody>
          <a:bodyPr wrap="square" rtlCol="0">
            <a:spAutoFit/>
          </a:bodyPr>
          <a:lstStyle/>
          <a:p>
            <a:pPr algn="l"/>
            <a:r>
              <a:rPr lang="tr-TR" b="1" u="sng" dirty="0" err="1">
                <a:latin typeface="Calibri" panose="020F0502020204030204" pitchFamily="34" charset="0"/>
              </a:rPr>
              <a:t>Italy</a:t>
            </a:r>
            <a:r>
              <a:rPr lang="tr-TR" b="1" u="sng" dirty="0">
                <a:latin typeface="Calibri" panose="020F0502020204030204" pitchFamily="34" charset="0"/>
              </a:rPr>
              <a:t>:</a:t>
            </a:r>
            <a:r>
              <a:rPr lang="tr-TR" b="1" dirty="0">
                <a:latin typeface="Calibri" panose="020F0502020204030204" pitchFamily="34" charset="0"/>
              </a:rPr>
              <a:t> </a:t>
            </a:r>
            <a:r>
              <a:rPr lang="tr-TR" dirty="0">
                <a:latin typeface="Calibri" panose="020F0502020204030204" pitchFamily="34" charset="0"/>
              </a:rPr>
              <a:t>A</a:t>
            </a:r>
            <a:r>
              <a:rPr lang="en-US" dirty="0">
                <a:latin typeface="Calibri" panose="020F0502020204030204" pitchFamily="34" charset="0"/>
              </a:rPr>
              <a:t> legal requirement for Treasury balances at the central bank to exceed a minimum level of €10 billion</a:t>
            </a:r>
            <a:r>
              <a:rPr lang="tr-TR" dirty="0">
                <a:latin typeface="Calibri" panose="020F0502020204030204" pitchFamily="34" charset="0"/>
              </a:rPr>
              <a:t> </a:t>
            </a:r>
            <a:r>
              <a:rPr lang="tr-TR" dirty="0" err="1">
                <a:latin typeface="Calibri" panose="020F0502020204030204" pitchFamily="34" charset="0"/>
              </a:rPr>
              <a:t>until</a:t>
            </a:r>
            <a:r>
              <a:rPr lang="tr-TR" dirty="0">
                <a:latin typeface="Calibri" panose="020F0502020204030204" pitchFamily="34" charset="0"/>
              </a:rPr>
              <a:t> </a:t>
            </a:r>
            <a:r>
              <a:rPr lang="tr-TR" dirty="0" err="1">
                <a:latin typeface="Calibri" panose="020F0502020204030204" pitchFamily="34" charset="0"/>
              </a:rPr>
              <a:t>end</a:t>
            </a:r>
            <a:r>
              <a:rPr lang="tr-TR" dirty="0">
                <a:latin typeface="Calibri" panose="020F0502020204030204" pitchFamily="34" charset="0"/>
              </a:rPr>
              <a:t> 2011 </a:t>
            </a:r>
            <a:r>
              <a:rPr lang="tr-TR" dirty="0" err="1">
                <a:latin typeface="Calibri" panose="020F0502020204030204" pitchFamily="34" charset="0"/>
              </a:rPr>
              <a:t>which</a:t>
            </a:r>
            <a:r>
              <a:rPr lang="en-US" dirty="0">
                <a:latin typeface="Calibri" panose="020F0502020204030204" pitchFamily="34" charset="0"/>
              </a:rPr>
              <a:t> has been replaced with an objective to invest in the banking sector any surplus above €1 billion.</a:t>
            </a:r>
            <a:endParaRPr lang="tr-TR" dirty="0">
              <a:latin typeface="Calibri" panose="020F0502020204030204" pitchFamily="34" charset="0"/>
            </a:endParaRPr>
          </a:p>
          <a:p>
            <a:pPr algn="l"/>
            <a:endParaRPr lang="tr-TR" dirty="0">
              <a:latin typeface="Calibri" panose="020F0502020204030204" pitchFamily="34" charset="0"/>
            </a:endParaRPr>
          </a:p>
        </p:txBody>
      </p:sp>
      <p:sp>
        <p:nvSpPr>
          <p:cNvPr id="8" name="Rectangle 7"/>
          <p:cNvSpPr/>
          <p:nvPr/>
        </p:nvSpPr>
        <p:spPr>
          <a:xfrm>
            <a:off x="1030754" y="4074361"/>
            <a:ext cx="7256376" cy="369332"/>
          </a:xfrm>
          <a:prstGeom prst="rect">
            <a:avLst/>
          </a:prstGeom>
        </p:spPr>
        <p:txBody>
          <a:bodyPr wrap="square">
            <a:spAutoFit/>
          </a:bodyPr>
          <a:lstStyle/>
          <a:p>
            <a:pPr algn="l"/>
            <a:r>
              <a:rPr lang="tr-TR" b="1" u="sng" dirty="0">
                <a:latin typeface="Calibri" panose="020F0502020204030204" pitchFamily="34" charset="0"/>
              </a:rPr>
              <a:t>Uruguay:</a:t>
            </a:r>
            <a:r>
              <a:rPr lang="tr-TR" b="1" dirty="0">
                <a:latin typeface="Calibri" panose="020F0502020204030204" pitchFamily="34" charset="0"/>
              </a:rPr>
              <a:t> </a:t>
            </a:r>
            <a:r>
              <a:rPr lang="tr-TR" dirty="0">
                <a:latin typeface="Calibri" panose="020F0502020204030204" pitchFamily="34" charset="0"/>
              </a:rPr>
              <a:t>A</a:t>
            </a:r>
            <a:r>
              <a:rPr lang="en-US" dirty="0">
                <a:latin typeface="Calibri" panose="020F0502020204030204" pitchFamily="34" charset="0"/>
              </a:rPr>
              <a:t> </a:t>
            </a:r>
            <a:r>
              <a:rPr lang="tr-TR" dirty="0" err="1">
                <a:latin typeface="Calibri" panose="020F0502020204030204" pitchFamily="34" charset="0"/>
              </a:rPr>
              <a:t>target</a:t>
            </a:r>
            <a:r>
              <a:rPr lang="tr-TR" dirty="0">
                <a:latin typeface="Calibri" panose="020F0502020204030204" pitchFamily="34" charset="0"/>
              </a:rPr>
              <a:t> </a:t>
            </a:r>
            <a:r>
              <a:rPr lang="tr-TR" dirty="0" err="1">
                <a:latin typeface="Calibri" panose="020F0502020204030204" pitchFamily="34" charset="0"/>
              </a:rPr>
              <a:t>equivalent</a:t>
            </a:r>
            <a:r>
              <a:rPr lang="tr-TR" dirty="0">
                <a:latin typeface="Calibri" panose="020F0502020204030204" pitchFamily="34" charset="0"/>
              </a:rPr>
              <a:t> </a:t>
            </a:r>
            <a:r>
              <a:rPr lang="tr-TR" dirty="0" err="1">
                <a:latin typeface="Calibri" panose="020F0502020204030204" pitchFamily="34" charset="0"/>
              </a:rPr>
              <a:t>to</a:t>
            </a:r>
            <a:r>
              <a:rPr lang="tr-TR" dirty="0">
                <a:latin typeface="Calibri" panose="020F0502020204030204" pitchFamily="34" charset="0"/>
              </a:rPr>
              <a:t> 12 </a:t>
            </a:r>
            <a:r>
              <a:rPr lang="tr-TR" dirty="0" err="1">
                <a:latin typeface="Calibri" panose="020F0502020204030204" pitchFamily="34" charset="0"/>
              </a:rPr>
              <a:t>month</a:t>
            </a:r>
            <a:r>
              <a:rPr lang="tr-TR" dirty="0">
                <a:latin typeface="Calibri" panose="020F0502020204030204" pitchFamily="34" charset="0"/>
              </a:rPr>
              <a:t> of </a:t>
            </a:r>
            <a:r>
              <a:rPr lang="tr-TR" dirty="0" err="1">
                <a:latin typeface="Calibri" panose="020F0502020204030204" pitchFamily="34" charset="0"/>
              </a:rPr>
              <a:t>debt</a:t>
            </a:r>
            <a:r>
              <a:rPr lang="tr-TR" dirty="0">
                <a:latin typeface="Calibri" panose="020F0502020204030204" pitchFamily="34" charset="0"/>
              </a:rPr>
              <a:t> </a:t>
            </a:r>
            <a:r>
              <a:rPr lang="tr-TR" dirty="0" err="1">
                <a:latin typeface="Calibri" panose="020F0502020204030204" pitchFamily="34" charset="0"/>
              </a:rPr>
              <a:t>servicing</a:t>
            </a:r>
            <a:endParaRPr lang="tr-TR" dirty="0">
              <a:latin typeface="Calibri" panose="020F0502020204030204" pitchFamily="34" charset="0"/>
            </a:endParaRPr>
          </a:p>
        </p:txBody>
      </p:sp>
      <p:sp>
        <p:nvSpPr>
          <p:cNvPr id="17" name="Rectangle 16"/>
          <p:cNvSpPr/>
          <p:nvPr/>
        </p:nvSpPr>
        <p:spPr>
          <a:xfrm>
            <a:off x="1060040" y="4876378"/>
            <a:ext cx="7256376" cy="369332"/>
          </a:xfrm>
          <a:prstGeom prst="rect">
            <a:avLst/>
          </a:prstGeom>
        </p:spPr>
        <p:txBody>
          <a:bodyPr wrap="square">
            <a:spAutoFit/>
          </a:bodyPr>
          <a:lstStyle/>
          <a:p>
            <a:pPr algn="l"/>
            <a:r>
              <a:rPr lang="tr-TR" b="1" u="sng" dirty="0" err="1">
                <a:latin typeface="Calibri" panose="020F0502020204030204" pitchFamily="34" charset="0"/>
              </a:rPr>
              <a:t>Morocco</a:t>
            </a:r>
            <a:r>
              <a:rPr lang="tr-TR" b="1" u="sng" dirty="0">
                <a:latin typeface="Calibri" panose="020F0502020204030204" pitchFamily="34" charset="0"/>
              </a:rPr>
              <a:t>:</a:t>
            </a:r>
            <a:r>
              <a:rPr lang="tr-TR" b="1" dirty="0">
                <a:latin typeface="Calibri" panose="020F0502020204030204" pitchFamily="34" charset="0"/>
              </a:rPr>
              <a:t> </a:t>
            </a:r>
            <a:r>
              <a:rPr lang="tr-TR" dirty="0">
                <a:latin typeface="Calibri" panose="020F0502020204030204" pitchFamily="34" charset="0"/>
              </a:rPr>
              <a:t>A</a:t>
            </a:r>
            <a:r>
              <a:rPr lang="en-US" dirty="0">
                <a:latin typeface="Calibri" panose="020F0502020204030204" pitchFamily="34" charset="0"/>
              </a:rPr>
              <a:t> </a:t>
            </a:r>
            <a:r>
              <a:rPr lang="tr-TR" dirty="0">
                <a:latin typeface="Calibri" panose="020F0502020204030204" pitchFamily="34" charset="0"/>
              </a:rPr>
              <a:t>nominal </a:t>
            </a:r>
            <a:r>
              <a:rPr lang="tr-TR" dirty="0" err="1">
                <a:latin typeface="Calibri" panose="020F0502020204030204" pitchFamily="34" charset="0"/>
              </a:rPr>
              <a:t>target</a:t>
            </a:r>
            <a:r>
              <a:rPr lang="tr-TR" dirty="0">
                <a:latin typeface="Calibri" panose="020F0502020204030204" pitchFamily="34" charset="0"/>
              </a:rPr>
              <a:t> </a:t>
            </a:r>
            <a:r>
              <a:rPr lang="tr-TR" dirty="0" err="1">
                <a:latin typeface="Calibri" panose="020F0502020204030204" pitchFamily="34" charset="0"/>
              </a:rPr>
              <a:t>equivalent</a:t>
            </a:r>
            <a:r>
              <a:rPr lang="tr-TR" dirty="0">
                <a:latin typeface="Calibri" panose="020F0502020204030204" pitchFamily="34" charset="0"/>
              </a:rPr>
              <a:t> </a:t>
            </a:r>
            <a:r>
              <a:rPr lang="tr-TR" dirty="0" err="1">
                <a:latin typeface="Calibri" panose="020F0502020204030204" pitchFamily="34" charset="0"/>
              </a:rPr>
              <a:t>to</a:t>
            </a:r>
            <a:r>
              <a:rPr lang="tr-TR" dirty="0">
                <a:latin typeface="Calibri" panose="020F0502020204030204" pitchFamily="34" charset="0"/>
              </a:rPr>
              <a:t> %1 of total </a:t>
            </a:r>
            <a:r>
              <a:rPr lang="tr-TR" dirty="0" err="1">
                <a:latin typeface="Calibri" panose="020F0502020204030204" pitchFamily="34" charset="0"/>
              </a:rPr>
              <a:t>revenues</a:t>
            </a:r>
            <a:endParaRPr lang="tr-TR" dirty="0">
              <a:latin typeface="Calibri" panose="020F0502020204030204" pitchFamily="34" charset="0"/>
            </a:endParaRPr>
          </a:p>
        </p:txBody>
      </p:sp>
      <p:sp>
        <p:nvSpPr>
          <p:cNvPr id="18" name="Rectangle 17"/>
          <p:cNvSpPr/>
          <p:nvPr/>
        </p:nvSpPr>
        <p:spPr>
          <a:xfrm>
            <a:off x="1060040" y="5598321"/>
            <a:ext cx="7832440" cy="646331"/>
          </a:xfrm>
          <a:prstGeom prst="rect">
            <a:avLst/>
          </a:prstGeom>
        </p:spPr>
        <p:txBody>
          <a:bodyPr wrap="square">
            <a:spAutoFit/>
          </a:bodyPr>
          <a:lstStyle/>
          <a:p>
            <a:pPr algn="l"/>
            <a:r>
              <a:rPr lang="tr-TR" b="1" u="sng" dirty="0" err="1">
                <a:latin typeface="Calibri" panose="020F0502020204030204" pitchFamily="34" charset="0"/>
              </a:rPr>
              <a:t>Hungary</a:t>
            </a:r>
            <a:r>
              <a:rPr lang="tr-TR" b="1" u="sng" dirty="0">
                <a:latin typeface="Calibri" panose="020F0502020204030204" pitchFamily="34" charset="0"/>
              </a:rPr>
              <a:t>:</a:t>
            </a:r>
            <a:r>
              <a:rPr lang="tr-TR" b="1" dirty="0">
                <a:latin typeface="Calibri" panose="020F0502020204030204" pitchFamily="34" charset="0"/>
              </a:rPr>
              <a:t> </a:t>
            </a:r>
            <a:r>
              <a:rPr lang="tr-TR" dirty="0">
                <a:latin typeface="Calibri" panose="020F0502020204030204" pitchFamily="34" charset="0"/>
              </a:rPr>
              <a:t>A</a:t>
            </a:r>
            <a:r>
              <a:rPr lang="en-US" dirty="0">
                <a:latin typeface="Calibri" panose="020F0502020204030204" pitchFamily="34" charset="0"/>
              </a:rPr>
              <a:t> </a:t>
            </a:r>
            <a:r>
              <a:rPr lang="tr-TR" dirty="0" err="1">
                <a:latin typeface="Calibri" panose="020F0502020204030204" pitchFamily="34" charset="0"/>
              </a:rPr>
              <a:t>safety</a:t>
            </a:r>
            <a:r>
              <a:rPr lang="tr-TR" dirty="0">
                <a:latin typeface="Calibri" panose="020F0502020204030204" pitchFamily="34" charset="0"/>
              </a:rPr>
              <a:t> </a:t>
            </a:r>
            <a:r>
              <a:rPr lang="tr-TR" dirty="0" err="1">
                <a:latin typeface="Calibri" panose="020F0502020204030204" pitchFamily="34" charset="0"/>
              </a:rPr>
              <a:t>reserve</a:t>
            </a:r>
            <a:r>
              <a:rPr lang="tr-TR" dirty="0">
                <a:latin typeface="Calibri" panose="020F0502020204030204" pitchFamily="34" charset="0"/>
              </a:rPr>
              <a:t> is </a:t>
            </a:r>
            <a:r>
              <a:rPr lang="tr-TR" dirty="0" err="1">
                <a:latin typeface="Calibri" panose="020F0502020204030204" pitchFamily="34" charset="0"/>
              </a:rPr>
              <a:t>calculated</a:t>
            </a:r>
            <a:r>
              <a:rPr lang="tr-TR" dirty="0">
                <a:latin typeface="Calibri" panose="020F0502020204030204" pitchFamily="34" charset="0"/>
              </a:rPr>
              <a:t> </a:t>
            </a:r>
            <a:r>
              <a:rPr lang="tr-TR" dirty="0" err="1">
                <a:latin typeface="Calibri" panose="020F0502020204030204" pitchFamily="34" charset="0"/>
              </a:rPr>
              <a:t>by</a:t>
            </a:r>
            <a:r>
              <a:rPr lang="tr-TR" dirty="0">
                <a:latin typeface="Calibri" panose="020F0502020204030204" pitchFamily="34" charset="0"/>
              </a:rPr>
              <a:t> </a:t>
            </a:r>
            <a:r>
              <a:rPr lang="tr-TR" dirty="0" err="1">
                <a:latin typeface="Calibri" panose="020F0502020204030204" pitchFamily="34" charset="0"/>
              </a:rPr>
              <a:t>considering</a:t>
            </a:r>
            <a:r>
              <a:rPr lang="tr-TR" dirty="0">
                <a:latin typeface="Calibri" panose="020F0502020204030204" pitchFamily="34" charset="0"/>
              </a:rPr>
              <a:t> </a:t>
            </a:r>
            <a:r>
              <a:rPr lang="tr-TR" dirty="0" err="1">
                <a:latin typeface="Calibri" panose="020F0502020204030204" pitchFamily="34" charset="0"/>
              </a:rPr>
              <a:t>adverse</a:t>
            </a:r>
            <a:r>
              <a:rPr lang="tr-TR" dirty="0">
                <a:latin typeface="Calibri" panose="020F0502020204030204" pitchFamily="34" charset="0"/>
              </a:rPr>
              <a:t> market </a:t>
            </a:r>
            <a:r>
              <a:rPr lang="tr-TR" dirty="0" err="1">
                <a:latin typeface="Calibri" panose="020F0502020204030204" pitchFamily="34" charset="0"/>
              </a:rPr>
              <a:t>conditions</a:t>
            </a:r>
            <a:r>
              <a:rPr lang="tr-TR" dirty="0">
                <a:latin typeface="Calibri" panose="020F0502020204030204" pitchFamily="34" charset="0"/>
              </a:rPr>
              <a:t> </a:t>
            </a:r>
            <a:r>
              <a:rPr lang="tr-TR" dirty="0" err="1">
                <a:latin typeface="Calibri" panose="020F0502020204030204" pitchFamily="34" charset="0"/>
              </a:rPr>
              <a:t>and</a:t>
            </a:r>
            <a:r>
              <a:rPr lang="tr-TR" dirty="0">
                <a:latin typeface="Calibri" panose="020F0502020204030204" pitchFamily="34" charset="0"/>
              </a:rPr>
              <a:t> </a:t>
            </a:r>
            <a:r>
              <a:rPr lang="en-US" dirty="0">
                <a:latin typeface="Calibri" panose="020F0502020204030204" pitchFamily="34" charset="0"/>
              </a:rPr>
              <a:t>assumed time it would take for the markets to return to normal </a:t>
            </a:r>
            <a:endParaRPr lang="tr-TR" dirty="0">
              <a:latin typeface="Calibri" panose="020F0502020204030204" pitchFamily="34" charset="0"/>
            </a:endParaRPr>
          </a:p>
        </p:txBody>
      </p:sp>
    </p:spTree>
    <p:extLst>
      <p:ext uri="{BB962C8B-B14F-4D97-AF65-F5344CB8AC3E}">
        <p14:creationId xmlns:p14="http://schemas.microsoft.com/office/powerpoint/2010/main" val="404495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tr-TR" dirty="0">
                <a:latin typeface="Calibri" panose="020F0502020204030204" pitchFamily="34" charset="0"/>
              </a:rPr>
              <a:t>Cash Buffer-Country Examples</a:t>
            </a:r>
            <a:r>
              <a:rPr lang="en-US" dirty="0">
                <a:latin typeface="Calibri" panose="020F0502020204030204" pitchFamily="34" charset="0"/>
              </a:rPr>
              <a:t>-II</a:t>
            </a:r>
            <a:endParaRPr lang="tr-TR" dirty="0"/>
          </a:p>
        </p:txBody>
      </p:sp>
      <p:sp>
        <p:nvSpPr>
          <p:cNvPr id="6" name="TextBox 5"/>
          <p:cNvSpPr txBox="1"/>
          <p:nvPr/>
        </p:nvSpPr>
        <p:spPr>
          <a:xfrm>
            <a:off x="2209800" y="6172200"/>
            <a:ext cx="6941046" cy="507831"/>
          </a:xfrm>
          <a:prstGeom prst="rect">
            <a:avLst/>
          </a:prstGeom>
          <a:noFill/>
        </p:spPr>
        <p:txBody>
          <a:bodyPr wrap="square" rtlCol="0">
            <a:spAutoFit/>
          </a:bodyPr>
          <a:lstStyle/>
          <a:p>
            <a:pPr marL="0" indent="0">
              <a:buNone/>
            </a:pPr>
            <a:r>
              <a:rPr lang="tr-TR" sz="900" i="1" dirty="0"/>
              <a:t>Source: </a:t>
            </a:r>
            <a:r>
              <a:rPr lang="en-US" sz="900" i="1" dirty="0"/>
              <a:t>PEMPAL Website (https://www.pempal.org/events/pempal-tcop-thematic-group-meeting-cash-management)</a:t>
            </a:r>
            <a:endParaRPr lang="tr-TR" sz="900" i="1" dirty="0"/>
          </a:p>
          <a:p>
            <a:pPr lvl="2"/>
            <a:endParaRPr lang="tr-TR" sz="900" i="1" dirty="0"/>
          </a:p>
          <a:p>
            <a:endParaRPr lang="tr-TR" sz="900" dirty="0"/>
          </a:p>
        </p:txBody>
      </p:sp>
      <p:pic>
        <p:nvPicPr>
          <p:cNvPr id="9" name="Picture 8">
            <a:extLst>
              <a:ext uri="{FF2B5EF4-FFF2-40B4-BE49-F238E27FC236}">
                <a16:creationId xmlns:a16="http://schemas.microsoft.com/office/drawing/2014/main" id="{82CA4FF0-4D71-4A35-8A6F-3F950115C5AF}"/>
              </a:ext>
            </a:extLst>
          </p:cNvPr>
          <p:cNvPicPr>
            <a:picLocks noChangeAspect="1"/>
          </p:cNvPicPr>
          <p:nvPr/>
        </p:nvPicPr>
        <p:blipFill>
          <a:blip r:embed="rId3"/>
          <a:stretch>
            <a:fillRect/>
          </a:stretch>
        </p:blipFill>
        <p:spPr>
          <a:xfrm>
            <a:off x="1152713" y="1676400"/>
            <a:ext cx="6000374" cy="3258408"/>
          </a:xfrm>
          <a:prstGeom prst="rect">
            <a:avLst/>
          </a:prstGeom>
        </p:spPr>
      </p:pic>
      <p:sp>
        <p:nvSpPr>
          <p:cNvPr id="2" name="TextBox 1">
            <a:extLst>
              <a:ext uri="{FF2B5EF4-FFF2-40B4-BE49-F238E27FC236}">
                <a16:creationId xmlns:a16="http://schemas.microsoft.com/office/drawing/2014/main" id="{6B5F9CA6-209C-4760-B3CD-BEB73DB709D3}"/>
              </a:ext>
            </a:extLst>
          </p:cNvPr>
          <p:cNvSpPr txBox="1"/>
          <p:nvPr/>
        </p:nvSpPr>
        <p:spPr>
          <a:xfrm>
            <a:off x="1152713" y="5003070"/>
            <a:ext cx="2342054" cy="381000"/>
          </a:xfrm>
          <a:prstGeom prst="rect">
            <a:avLst/>
          </a:prstGeom>
          <a:noFill/>
        </p:spPr>
        <p:txBody>
          <a:bodyPr wrap="square" rtlCol="0">
            <a:spAutoFit/>
          </a:bodyPr>
          <a:lstStyle/>
          <a:p>
            <a:pPr algn="l"/>
            <a:r>
              <a:rPr lang="en-US" b="1" i="1" dirty="0">
                <a:latin typeface="Times New Roman" panose="02020603050405020304" pitchFamily="18" charset="0"/>
                <a:cs typeface="Times New Roman" panose="02020603050405020304" pitchFamily="18" charset="0"/>
              </a:rPr>
              <a:t>Note: data as of 2016</a:t>
            </a:r>
          </a:p>
        </p:txBody>
      </p:sp>
    </p:spTree>
    <p:extLst>
      <p:ext uri="{BB962C8B-B14F-4D97-AF65-F5344CB8AC3E}">
        <p14:creationId xmlns:p14="http://schemas.microsoft.com/office/powerpoint/2010/main" val="201098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28600" y="762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5200" b="1" smtClean="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lgn="l"/>
            <a:r>
              <a:rPr lang="tr-TR" kern="0" dirty="0" err="1">
                <a:latin typeface="Calibri" panose="020F0502020204030204" pitchFamily="34" charset="0"/>
              </a:rPr>
              <a:t>References</a:t>
            </a:r>
            <a:endParaRPr lang="tr-TR" kern="0" dirty="0"/>
          </a:p>
        </p:txBody>
      </p:sp>
      <p:grpSp>
        <p:nvGrpSpPr>
          <p:cNvPr id="9" name="Group 3"/>
          <p:cNvGrpSpPr/>
          <p:nvPr/>
        </p:nvGrpSpPr>
        <p:grpSpPr>
          <a:xfrm>
            <a:off x="467544" y="1445885"/>
            <a:ext cx="385604" cy="398939"/>
            <a:chOff x="2146300" y="2165350"/>
            <a:chExt cx="550863" cy="569913"/>
          </a:xfrm>
        </p:grpSpPr>
        <p:grpSp>
          <p:nvGrpSpPr>
            <p:cNvPr id="10" name="Group 33"/>
            <p:cNvGrpSpPr>
              <a:grpSpLocks/>
            </p:cNvGrpSpPr>
            <p:nvPr/>
          </p:nvGrpSpPr>
          <p:grpSpPr bwMode="auto">
            <a:xfrm>
              <a:off x="2146300" y="2165350"/>
              <a:ext cx="550863" cy="569913"/>
              <a:chOff x="480" y="1200"/>
              <a:chExt cx="1042" cy="1019"/>
            </a:xfrm>
          </p:grpSpPr>
          <p:pic>
            <p:nvPicPr>
              <p:cNvPr id="12"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1"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Dikdörtgen 6"/>
          <p:cNvSpPr/>
          <p:nvPr/>
        </p:nvSpPr>
        <p:spPr>
          <a:xfrm>
            <a:off x="990600" y="1321601"/>
            <a:ext cx="8001000" cy="6740307"/>
          </a:xfrm>
          <a:prstGeom prst="rect">
            <a:avLst/>
          </a:prstGeom>
        </p:spPr>
        <p:txBody>
          <a:bodyPr wrap="square">
            <a:spAutoFit/>
          </a:bodyPr>
          <a:lstStyle/>
          <a:p>
            <a:pPr algn="l"/>
            <a:r>
              <a:rPr lang="tr-TR" dirty="0"/>
              <a:t>«</a:t>
            </a:r>
            <a:r>
              <a:rPr lang="tr-TR" dirty="0" err="1"/>
              <a:t>Policy</a:t>
            </a:r>
            <a:r>
              <a:rPr lang="tr-TR" dirty="0"/>
              <a:t> </a:t>
            </a:r>
            <a:r>
              <a:rPr lang="tr-TR" dirty="0" err="1"/>
              <a:t>Note</a:t>
            </a:r>
            <a:r>
              <a:rPr lang="tr-TR" dirty="0"/>
              <a:t> on </a:t>
            </a:r>
            <a:r>
              <a:rPr lang="tr-TR" dirty="0" err="1"/>
              <a:t>the</a:t>
            </a:r>
            <a:r>
              <a:rPr lang="tr-TR" dirty="0"/>
              <a:t> </a:t>
            </a:r>
            <a:r>
              <a:rPr lang="tr-TR" dirty="0" err="1"/>
              <a:t>Results</a:t>
            </a:r>
            <a:r>
              <a:rPr lang="tr-TR" dirty="0"/>
              <a:t> of </a:t>
            </a:r>
            <a:r>
              <a:rPr lang="tr-TR" dirty="0" err="1"/>
              <a:t>the</a:t>
            </a:r>
            <a:r>
              <a:rPr lang="tr-TR" dirty="0"/>
              <a:t> OECD </a:t>
            </a:r>
            <a:r>
              <a:rPr lang="tr-TR" dirty="0" err="1"/>
              <a:t>Liquidity</a:t>
            </a:r>
            <a:r>
              <a:rPr lang="tr-TR" dirty="0"/>
              <a:t> </a:t>
            </a:r>
            <a:r>
              <a:rPr lang="tr-TR" dirty="0" err="1"/>
              <a:t>Buffer</a:t>
            </a:r>
            <a:r>
              <a:rPr lang="tr-TR" dirty="0"/>
              <a:t> </a:t>
            </a:r>
            <a:r>
              <a:rPr lang="tr-TR" dirty="0" err="1"/>
              <a:t>Questionnaire</a:t>
            </a:r>
            <a:r>
              <a:rPr lang="tr-TR" dirty="0"/>
              <a:t>», </a:t>
            </a:r>
            <a:r>
              <a:rPr lang="tr-TR" dirty="0" err="1"/>
              <a:t>Turkish</a:t>
            </a:r>
            <a:r>
              <a:rPr lang="tr-TR" dirty="0"/>
              <a:t> </a:t>
            </a:r>
            <a:r>
              <a:rPr lang="tr-TR" dirty="0" err="1"/>
              <a:t>Treasury</a:t>
            </a:r>
            <a:r>
              <a:rPr lang="tr-TR" dirty="0"/>
              <a:t>, 2011.</a:t>
            </a:r>
          </a:p>
          <a:p>
            <a:pPr algn="l"/>
            <a:endParaRPr lang="tr-TR" dirty="0"/>
          </a:p>
          <a:p>
            <a:pPr algn="l"/>
            <a:endParaRPr lang="tr-TR" dirty="0"/>
          </a:p>
          <a:p>
            <a:pPr algn="l"/>
            <a:r>
              <a:rPr lang="tr-TR" dirty="0"/>
              <a:t>Williams, M.  «</a:t>
            </a:r>
            <a:r>
              <a:rPr lang="en-GB" dirty="0"/>
              <a:t>Targeting the Cash Balance: the Cash Buffer</a:t>
            </a:r>
            <a:r>
              <a:rPr lang="tr-TR" dirty="0"/>
              <a:t>”, PEMPAL TCOP Meeting, Ankara, </a:t>
            </a:r>
            <a:r>
              <a:rPr lang="tr-TR"/>
              <a:t>2016. </a:t>
            </a:r>
            <a:r>
              <a:rPr lang="en-GB"/>
              <a:t>(see Day 2 materials)</a:t>
            </a:r>
            <a:endParaRPr lang="tr-TR" dirty="0"/>
          </a:p>
          <a:p>
            <a:pPr algn="l"/>
            <a:endParaRPr lang="tr-TR" dirty="0"/>
          </a:p>
          <a:p>
            <a:pPr algn="l"/>
            <a:endParaRPr lang="tr-TR" dirty="0"/>
          </a:p>
          <a:p>
            <a:pPr algn="l"/>
            <a:r>
              <a:rPr lang="tr-TR" dirty="0"/>
              <a:t>«</a:t>
            </a:r>
            <a:r>
              <a:rPr lang="tr-TR" dirty="0" err="1"/>
              <a:t>The</a:t>
            </a:r>
            <a:r>
              <a:rPr lang="tr-TR" dirty="0"/>
              <a:t> </a:t>
            </a:r>
            <a:r>
              <a:rPr lang="tr-TR" dirty="0" err="1"/>
              <a:t>Target</a:t>
            </a:r>
            <a:r>
              <a:rPr lang="tr-TR" dirty="0"/>
              <a:t> Cash </a:t>
            </a:r>
            <a:r>
              <a:rPr lang="tr-TR" dirty="0" err="1"/>
              <a:t>Buffer</a:t>
            </a:r>
            <a:r>
              <a:rPr lang="tr-TR" dirty="0"/>
              <a:t>, </a:t>
            </a:r>
            <a:r>
              <a:rPr lang="tr-TR" dirty="0" err="1"/>
              <a:t>Government</a:t>
            </a:r>
            <a:r>
              <a:rPr lang="tr-TR" dirty="0"/>
              <a:t> Bond Market Peer </a:t>
            </a:r>
            <a:r>
              <a:rPr lang="tr-TR" dirty="0" err="1"/>
              <a:t>Group</a:t>
            </a:r>
            <a:r>
              <a:rPr lang="tr-TR" dirty="0"/>
              <a:t> </a:t>
            </a:r>
            <a:r>
              <a:rPr lang="tr-TR" dirty="0" err="1"/>
              <a:t>Survey</a:t>
            </a:r>
            <a:r>
              <a:rPr lang="tr-TR" dirty="0"/>
              <a:t>  Analysis», (</a:t>
            </a:r>
            <a:r>
              <a:rPr lang="tr-TR" i="1" dirty="0">
                <a:hlinkClick r:id="rId4"/>
              </a:rPr>
              <a:t>http://pubdocs.worldbank.org/en/361801442253296095/FS-Gemloc-PGD-May-6-2014-Survey-Analysis.pdf</a:t>
            </a:r>
            <a:r>
              <a:rPr lang="tr-TR" i="1" dirty="0"/>
              <a:t>), </a:t>
            </a:r>
            <a:r>
              <a:rPr lang="tr-TR" dirty="0"/>
              <a:t>2014.</a:t>
            </a:r>
          </a:p>
          <a:p>
            <a:pPr algn="l"/>
            <a:endParaRPr lang="tr-TR" dirty="0"/>
          </a:p>
          <a:p>
            <a:pPr algn="l"/>
            <a:endParaRPr lang="tr-TR" dirty="0"/>
          </a:p>
          <a:p>
            <a:pPr algn="l"/>
            <a:r>
              <a:rPr lang="en-US" dirty="0"/>
              <a:t>TCOP Thematic Survey on Treasury Single Account Practices in PEMPAL countries</a:t>
            </a:r>
            <a:r>
              <a:rPr lang="tr-TR" dirty="0"/>
              <a:t>, PEMPAL </a:t>
            </a:r>
            <a:r>
              <a:rPr lang="tr-TR" dirty="0" err="1"/>
              <a:t>Website</a:t>
            </a:r>
            <a:r>
              <a:rPr lang="tr-TR" dirty="0"/>
              <a:t>, (</a:t>
            </a:r>
            <a:r>
              <a:rPr lang="en-US" i="1" dirty="0">
                <a:hlinkClick r:id="rId5"/>
              </a:rPr>
              <a:t>https://www.pempal.org/events/pempal-tcop-thematic-group-meeting-cash-management</a:t>
            </a:r>
            <a:r>
              <a:rPr lang="en-US" i="1" dirty="0"/>
              <a:t>)</a:t>
            </a:r>
            <a:r>
              <a:rPr lang="tr-TR" i="1" dirty="0"/>
              <a:t>, </a:t>
            </a:r>
            <a:r>
              <a:rPr lang="tr-TR" dirty="0"/>
              <a:t>2016.</a:t>
            </a:r>
          </a:p>
          <a:p>
            <a:pPr algn="l"/>
            <a:endParaRPr lang="tr-TR" dirty="0"/>
          </a:p>
          <a:p>
            <a:pPr algn="l"/>
            <a:r>
              <a:rPr lang="tr-TR" dirty="0"/>
              <a:t>Can, B. «</a:t>
            </a:r>
            <a:r>
              <a:rPr lang="en-US" dirty="0"/>
              <a:t>The Impact of </a:t>
            </a:r>
            <a:r>
              <a:rPr lang="tr-TR" dirty="0"/>
              <a:t>E</a:t>
            </a:r>
            <a:r>
              <a:rPr lang="en-US" dirty="0" err="1"/>
              <a:t>xpansion</a:t>
            </a:r>
            <a:r>
              <a:rPr lang="en-US" dirty="0"/>
              <a:t> of </a:t>
            </a:r>
            <a:r>
              <a:rPr lang="tr-TR" dirty="0"/>
              <a:t>TSA S</a:t>
            </a:r>
            <a:r>
              <a:rPr lang="en-US" dirty="0" err="1"/>
              <a:t>ystem</a:t>
            </a:r>
            <a:r>
              <a:rPr lang="en-US" dirty="0"/>
              <a:t> on </a:t>
            </a:r>
            <a:r>
              <a:rPr lang="tr-TR" dirty="0"/>
              <a:t>PFM </a:t>
            </a:r>
            <a:r>
              <a:rPr lang="en-US" dirty="0"/>
              <a:t>in </a:t>
            </a:r>
            <a:r>
              <a:rPr lang="tr-TR" dirty="0"/>
              <a:t>T</a:t>
            </a:r>
            <a:r>
              <a:rPr lang="en-US" dirty="0" err="1"/>
              <a:t>urkey</a:t>
            </a:r>
            <a:r>
              <a:rPr lang="tr-TR" dirty="0"/>
              <a:t>», Ankara, 2018.</a:t>
            </a:r>
          </a:p>
          <a:p>
            <a:pPr algn="l"/>
            <a:endParaRPr lang="tr-TR" dirty="0"/>
          </a:p>
          <a:p>
            <a:pPr algn="l"/>
            <a:endParaRPr lang="tr-TR" dirty="0"/>
          </a:p>
          <a:p>
            <a:pPr algn="l"/>
            <a:endParaRPr lang="tr-TR" dirty="0"/>
          </a:p>
          <a:p>
            <a:pPr algn="l"/>
            <a:endParaRPr lang="tr-TR" dirty="0"/>
          </a:p>
          <a:p>
            <a:pPr algn="l"/>
            <a:endParaRPr lang="tr-TR" dirty="0"/>
          </a:p>
        </p:txBody>
      </p:sp>
      <p:grpSp>
        <p:nvGrpSpPr>
          <p:cNvPr id="15" name="Group 3"/>
          <p:cNvGrpSpPr/>
          <p:nvPr/>
        </p:nvGrpSpPr>
        <p:grpSpPr>
          <a:xfrm>
            <a:off x="463990" y="2514600"/>
            <a:ext cx="385604" cy="398939"/>
            <a:chOff x="2146300" y="2165350"/>
            <a:chExt cx="550863" cy="569913"/>
          </a:xfrm>
        </p:grpSpPr>
        <p:grpSp>
          <p:nvGrpSpPr>
            <p:cNvPr id="16" name="Group 33"/>
            <p:cNvGrpSpPr>
              <a:grpSpLocks/>
            </p:cNvGrpSpPr>
            <p:nvPr/>
          </p:nvGrpSpPr>
          <p:grpSpPr bwMode="auto">
            <a:xfrm>
              <a:off x="2146300" y="2165350"/>
              <a:ext cx="550863" cy="569913"/>
              <a:chOff x="480" y="1200"/>
              <a:chExt cx="1042" cy="1019"/>
            </a:xfrm>
          </p:grpSpPr>
          <p:pic>
            <p:nvPicPr>
              <p:cNvPr id="1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17"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3"/>
          <p:cNvGrpSpPr/>
          <p:nvPr/>
        </p:nvGrpSpPr>
        <p:grpSpPr>
          <a:xfrm>
            <a:off x="422873" y="3752642"/>
            <a:ext cx="385604" cy="398939"/>
            <a:chOff x="2146300" y="2165350"/>
            <a:chExt cx="550863" cy="569913"/>
          </a:xfrm>
        </p:grpSpPr>
        <p:grpSp>
          <p:nvGrpSpPr>
            <p:cNvPr id="21" name="Group 33"/>
            <p:cNvGrpSpPr>
              <a:grpSpLocks/>
            </p:cNvGrpSpPr>
            <p:nvPr/>
          </p:nvGrpSpPr>
          <p:grpSpPr bwMode="auto">
            <a:xfrm>
              <a:off x="2146300" y="2165350"/>
              <a:ext cx="550863" cy="569913"/>
              <a:chOff x="480" y="1200"/>
              <a:chExt cx="1042" cy="1019"/>
            </a:xfrm>
          </p:grpSpPr>
          <p:pic>
            <p:nvPicPr>
              <p:cNvPr id="23"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4"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2"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3"/>
          <p:cNvGrpSpPr/>
          <p:nvPr/>
        </p:nvGrpSpPr>
        <p:grpSpPr>
          <a:xfrm>
            <a:off x="517504" y="5075834"/>
            <a:ext cx="385604" cy="398939"/>
            <a:chOff x="2146300" y="2165350"/>
            <a:chExt cx="550863" cy="569913"/>
          </a:xfrm>
        </p:grpSpPr>
        <p:grpSp>
          <p:nvGrpSpPr>
            <p:cNvPr id="26" name="Group 33"/>
            <p:cNvGrpSpPr>
              <a:grpSpLocks/>
            </p:cNvGrpSpPr>
            <p:nvPr/>
          </p:nvGrpSpPr>
          <p:grpSpPr bwMode="auto">
            <a:xfrm>
              <a:off x="2146300" y="2165350"/>
              <a:ext cx="550863" cy="569913"/>
              <a:chOff x="480" y="1200"/>
              <a:chExt cx="1042" cy="1019"/>
            </a:xfrm>
          </p:grpSpPr>
          <p:pic>
            <p:nvPicPr>
              <p:cNvPr id="2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27"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3"/>
          <p:cNvGrpSpPr/>
          <p:nvPr/>
        </p:nvGrpSpPr>
        <p:grpSpPr>
          <a:xfrm>
            <a:off x="540692" y="6058224"/>
            <a:ext cx="385604" cy="398939"/>
            <a:chOff x="2146300" y="2165350"/>
            <a:chExt cx="550863" cy="569913"/>
          </a:xfrm>
        </p:grpSpPr>
        <p:grpSp>
          <p:nvGrpSpPr>
            <p:cNvPr id="31" name="Group 33"/>
            <p:cNvGrpSpPr>
              <a:grpSpLocks/>
            </p:cNvGrpSpPr>
            <p:nvPr/>
          </p:nvGrpSpPr>
          <p:grpSpPr bwMode="auto">
            <a:xfrm>
              <a:off x="2146300" y="2165350"/>
              <a:ext cx="550863" cy="569913"/>
              <a:chOff x="480" y="1200"/>
              <a:chExt cx="1042" cy="1019"/>
            </a:xfrm>
          </p:grpSpPr>
          <p:pic>
            <p:nvPicPr>
              <p:cNvPr id="33"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grpSp>
        <p:pic>
          <p:nvPicPr>
            <p:cNvPr id="32"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028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14313" y="65882"/>
            <a:ext cx="7391400" cy="1143000"/>
          </a:xfrm>
        </p:spPr>
        <p:txBody>
          <a:bodyPr/>
          <a:lstStyle/>
          <a:p>
            <a:r>
              <a:rPr lang="tr-TR" dirty="0">
                <a:latin typeface="Calibri" panose="020F0502020204030204" pitchFamily="34" charset="0"/>
              </a:rPr>
              <a:t>Cash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Policy</a:t>
            </a:r>
            <a:endParaRPr lang="en-US" dirty="0"/>
          </a:p>
        </p:txBody>
      </p:sp>
      <p:sp>
        <p:nvSpPr>
          <p:cNvPr id="61443" name="AutoShape 3"/>
          <p:cNvSpPr>
            <a:spLocks noChangeArrowheads="1"/>
          </p:cNvSpPr>
          <p:nvPr/>
        </p:nvSpPr>
        <p:spPr bwMode="gray">
          <a:xfrm>
            <a:off x="1447800" y="1741488"/>
            <a:ext cx="6381750" cy="109696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61444" name="AutoShape 4"/>
          <p:cNvSpPr>
            <a:spLocks noChangeArrowheads="1"/>
          </p:cNvSpPr>
          <p:nvPr/>
        </p:nvSpPr>
        <p:spPr bwMode="gray">
          <a:xfrm>
            <a:off x="1450975" y="3324225"/>
            <a:ext cx="6380163" cy="976313"/>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61445" name="AutoShape 5"/>
          <p:cNvSpPr>
            <a:spLocks noChangeArrowheads="1"/>
          </p:cNvSpPr>
          <p:nvPr/>
        </p:nvSpPr>
        <p:spPr bwMode="gray">
          <a:xfrm>
            <a:off x="1457325" y="4860925"/>
            <a:ext cx="6381750" cy="98901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61446" name="Picture 6"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503363" y="1781175"/>
            <a:ext cx="646112" cy="552450"/>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500188" y="3368675"/>
            <a:ext cx="64770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503363" y="4900613"/>
            <a:ext cx="647700" cy="549275"/>
          </a:xfrm>
          <a:prstGeom prst="rect">
            <a:avLst/>
          </a:prstGeom>
          <a:noFill/>
          <a:extLst>
            <a:ext uri="{909E8E84-426E-40DD-AFC4-6F175D3DCCD1}">
              <a14:hiddenFill xmlns:a14="http://schemas.microsoft.com/office/drawing/2010/main">
                <a:solidFill>
                  <a:srgbClr val="FFFFFF"/>
                </a:solidFill>
              </a14:hiddenFill>
            </a:ext>
          </a:extLst>
        </p:spPr>
      </p:pic>
      <p:sp>
        <p:nvSpPr>
          <p:cNvPr id="61449" name="AutoShape 9"/>
          <p:cNvSpPr>
            <a:spLocks noChangeArrowheads="1"/>
          </p:cNvSpPr>
          <p:nvPr/>
        </p:nvSpPr>
        <p:spPr bwMode="gray">
          <a:xfrm>
            <a:off x="1914525" y="1524000"/>
            <a:ext cx="5554663" cy="438150"/>
          </a:xfrm>
          <a:prstGeom prst="roundRect">
            <a:avLst>
              <a:gd name="adj" fmla="val 16667"/>
            </a:avLst>
          </a:prstGeom>
          <a:solidFill>
            <a:srgbClr val="FEFFFF"/>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0"/>
          <p:cNvSpPr>
            <a:spLocks noChangeArrowheads="1"/>
          </p:cNvSpPr>
          <p:nvPr/>
        </p:nvSpPr>
        <p:spPr bwMode="gray">
          <a:xfrm>
            <a:off x="1914525" y="3124200"/>
            <a:ext cx="5554663" cy="438150"/>
          </a:xfrm>
          <a:prstGeom prst="roundRect">
            <a:avLst>
              <a:gd name="adj" fmla="val 16667"/>
            </a:avLst>
          </a:prstGeom>
          <a:solidFill>
            <a:srgbClr val="FE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AutoShape 11"/>
          <p:cNvSpPr>
            <a:spLocks noChangeArrowheads="1"/>
          </p:cNvSpPr>
          <p:nvPr/>
        </p:nvSpPr>
        <p:spPr bwMode="gray">
          <a:xfrm>
            <a:off x="1914525" y="4648200"/>
            <a:ext cx="5554663" cy="438150"/>
          </a:xfrm>
          <a:prstGeom prst="roundRect">
            <a:avLst>
              <a:gd name="adj" fmla="val 16667"/>
            </a:avLst>
          </a:prstGeom>
          <a:solidFill>
            <a:srgbClr val="FE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2" name="Text Box 12"/>
          <p:cNvSpPr txBox="1">
            <a:spLocks noChangeArrowheads="1"/>
          </p:cNvSpPr>
          <p:nvPr/>
        </p:nvSpPr>
        <p:spPr bwMode="gray">
          <a:xfrm>
            <a:off x="1639094" y="1889438"/>
            <a:ext cx="59991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500" b="1" dirty="0">
                <a:solidFill>
                  <a:srgbClr val="FEFFFF"/>
                </a:solidFill>
                <a:latin typeface="Corbel" panose="020B0503020204020204" pitchFamily="34" charset="0"/>
                <a:cs typeface="Arial" panose="020B0604020202020204" pitchFamily="34" charset="0"/>
              </a:rPr>
              <a:t> </a:t>
            </a:r>
            <a:r>
              <a:rPr lang="tr-TR" sz="1500" b="1" dirty="0">
                <a:solidFill>
                  <a:srgbClr val="FEFFFF"/>
                </a:solidFill>
                <a:latin typeface="Corbel" panose="020B0503020204020204" pitchFamily="34" charset="0"/>
                <a:cs typeface="Arial" panose="020B0604020202020204" pitchFamily="34" charset="0"/>
              </a:rPr>
              <a:t>- H</a:t>
            </a:r>
            <a:r>
              <a:rPr lang="en-US" sz="1500" b="1" dirty="0" err="1">
                <a:solidFill>
                  <a:srgbClr val="FEFFFF"/>
                </a:solidFill>
                <a:latin typeface="Corbel" panose="020B0503020204020204" pitchFamily="34" charset="0"/>
                <a:cs typeface="Arial" panose="020B0604020202020204" pitchFamily="34" charset="0"/>
              </a:rPr>
              <a:t>ighly</a:t>
            </a:r>
            <a:r>
              <a:rPr lang="en-US" sz="1500" b="1" dirty="0">
                <a:solidFill>
                  <a:srgbClr val="FEFFFF"/>
                </a:solidFill>
                <a:latin typeface="Corbel" panose="020B0503020204020204" pitchFamily="34" charset="0"/>
                <a:cs typeface="Arial" panose="020B0604020202020204" pitchFamily="34" charset="0"/>
              </a:rPr>
              <a:t> liquid assets kept for the stress periods as a precautionary measure</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and</a:t>
            </a:r>
            <a:r>
              <a:rPr lang="tr-TR" sz="1500" b="1" dirty="0">
                <a:solidFill>
                  <a:srgbClr val="FEFFFF"/>
                </a:solidFill>
                <a:latin typeface="Corbel" panose="020B0503020204020204" pitchFamily="34" charset="0"/>
                <a:cs typeface="Arial" panose="020B0604020202020204" pitchFamily="34" charset="0"/>
              </a:rPr>
              <a:t> </a:t>
            </a:r>
            <a:r>
              <a:rPr lang="en-US" sz="1500" b="1" dirty="0">
                <a:solidFill>
                  <a:srgbClr val="FEFFFF"/>
                </a:solidFill>
                <a:latin typeface="Corbel" panose="020B0503020204020204" pitchFamily="34" charset="0"/>
                <a:cs typeface="Arial" panose="020B0604020202020204" pitchFamily="34" charset="0"/>
              </a:rPr>
              <a:t>to ensure that sufficient funds are always available to meet any net daily central government cash shortfall</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cash</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credit</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lines</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repos</a:t>
            </a:r>
            <a:r>
              <a:rPr lang="tr-TR" sz="1500" b="1" dirty="0">
                <a:solidFill>
                  <a:srgbClr val="FEFFFF"/>
                </a:solidFill>
                <a:latin typeface="Corbel" panose="020B0503020204020204" pitchFamily="34" charset="0"/>
                <a:cs typeface="Arial" panose="020B0604020202020204" pitchFamily="34" charset="0"/>
              </a:rPr>
              <a:t>, </a:t>
            </a:r>
            <a:r>
              <a:rPr lang="en-US" sz="1500" b="1" dirty="0">
                <a:solidFill>
                  <a:srgbClr val="FEFFFF"/>
                </a:solidFill>
                <a:latin typeface="Corbel" panose="020B0503020204020204" pitchFamily="34" charset="0"/>
                <a:cs typeface="Arial" panose="020B0604020202020204" pitchFamily="34" charset="0"/>
              </a:rPr>
              <a:t>allocations from International Financial Institutions </a:t>
            </a:r>
            <a:r>
              <a:rPr lang="tr-TR" sz="1500" b="1" dirty="0">
                <a:solidFill>
                  <a:srgbClr val="FEFFFF"/>
                </a:solidFill>
                <a:latin typeface="Corbel" panose="020B0503020204020204" pitchFamily="34" charset="0"/>
                <a:cs typeface="Arial" panose="020B0604020202020204" pitchFamily="34" charset="0"/>
              </a:rPr>
              <a:t> </a:t>
            </a:r>
            <a:r>
              <a:rPr lang="tr-TR" sz="1500" b="1" dirty="0" err="1">
                <a:solidFill>
                  <a:srgbClr val="FEFFFF"/>
                </a:solidFill>
                <a:latin typeface="Corbel" panose="020B0503020204020204" pitchFamily="34" charset="0"/>
                <a:cs typeface="Arial" panose="020B0604020202020204" pitchFamily="34" charset="0"/>
              </a:rPr>
              <a:t>etc</a:t>
            </a:r>
            <a:r>
              <a:rPr lang="tr-TR" sz="1500" b="1" dirty="0">
                <a:solidFill>
                  <a:srgbClr val="FEFFFF"/>
                </a:solidFill>
                <a:latin typeface="Corbel" panose="020B0503020204020204" pitchFamily="34" charset="0"/>
                <a:cs typeface="Arial" panose="020B0604020202020204" pitchFamily="34" charset="0"/>
              </a:rPr>
              <a:t>.)*</a:t>
            </a:r>
            <a:endParaRPr lang="en-US" sz="1500" b="1" dirty="0">
              <a:solidFill>
                <a:srgbClr val="FEFFFF"/>
              </a:solidFill>
              <a:latin typeface="Corbel" panose="020B0503020204020204" pitchFamily="34" charset="0"/>
              <a:cs typeface="Arial" panose="020B0604020202020204" pitchFamily="34" charset="0"/>
            </a:endParaRPr>
          </a:p>
        </p:txBody>
      </p:sp>
      <p:sp>
        <p:nvSpPr>
          <p:cNvPr id="61453" name="Text Box 13"/>
          <p:cNvSpPr txBox="1">
            <a:spLocks noChangeArrowheads="1"/>
          </p:cNvSpPr>
          <p:nvPr/>
        </p:nvSpPr>
        <p:spPr bwMode="gray">
          <a:xfrm>
            <a:off x="1805781" y="3525159"/>
            <a:ext cx="5772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600" b="1" dirty="0">
                <a:solidFill>
                  <a:srgbClr val="FEFFFF"/>
                </a:solidFill>
                <a:latin typeface="Corbel" panose="020B0503020204020204" pitchFamily="34" charset="0"/>
                <a:cs typeface="Arial" panose="020B0604020202020204" pitchFamily="34" charset="0"/>
              </a:rPr>
              <a:t>- The minimum level of cash balances to be sure of meeting day to day cash requirements, at all times, under all circumstances, taking into account the availability of other liquid resources</a:t>
            </a:r>
            <a:r>
              <a:rPr lang="tr-TR" sz="1600" b="1" dirty="0">
                <a:solidFill>
                  <a:srgbClr val="FEFFFF"/>
                </a:solidFill>
                <a:latin typeface="Corbel" panose="020B0503020204020204" pitchFamily="34" charset="0"/>
                <a:cs typeface="Arial" panose="020B0604020202020204" pitchFamily="34" charset="0"/>
              </a:rPr>
              <a:t>**</a:t>
            </a:r>
            <a:endParaRPr lang="en-US" sz="1600" dirty="0">
              <a:solidFill>
                <a:srgbClr val="FEFFFF"/>
              </a:solidFill>
              <a:latin typeface="Corbel" panose="020B0503020204020204" pitchFamily="34" charset="0"/>
              <a:cs typeface="Arial" panose="020B0604020202020204" pitchFamily="34" charset="0"/>
            </a:endParaRPr>
          </a:p>
        </p:txBody>
      </p:sp>
      <p:sp>
        <p:nvSpPr>
          <p:cNvPr id="61454" name="Text Box 14"/>
          <p:cNvSpPr txBox="1">
            <a:spLocks noChangeArrowheads="1"/>
          </p:cNvSpPr>
          <p:nvPr/>
        </p:nvSpPr>
        <p:spPr bwMode="gray">
          <a:xfrm>
            <a:off x="1824038" y="5094635"/>
            <a:ext cx="60817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600" b="1" dirty="0">
                <a:solidFill>
                  <a:srgbClr val="FEFFFF"/>
                </a:solidFill>
                <a:latin typeface="Corbel" panose="020B0503020204020204" pitchFamily="34" charset="0"/>
                <a:cs typeface="Arial" panose="020B0604020202020204" pitchFamily="34" charset="0"/>
              </a:rPr>
              <a:t>- </a:t>
            </a:r>
            <a:r>
              <a:rPr lang="tr-TR" sz="1600" b="1" dirty="0">
                <a:solidFill>
                  <a:srgbClr val="FEFFFF"/>
                </a:solidFill>
                <a:latin typeface="Corbel" panose="020B0503020204020204" pitchFamily="34" charset="0"/>
                <a:cs typeface="Arial" panose="020B0604020202020204" pitchFamily="34" charset="0"/>
              </a:rPr>
              <a:t>A set of </a:t>
            </a:r>
            <a:r>
              <a:rPr lang="tr-TR" sz="1600" b="1" dirty="0" err="1">
                <a:solidFill>
                  <a:srgbClr val="FEFFFF"/>
                </a:solidFill>
                <a:latin typeface="Corbel" panose="020B0503020204020204" pitchFamily="34" charset="0"/>
                <a:cs typeface="Arial" panose="020B0604020202020204" pitchFamily="34" charset="0"/>
              </a:rPr>
              <a:t>coherent</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rules</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procedures</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and</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methodologies</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for</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identifying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setting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targeting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monitoring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reporting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and</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investing</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the</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liquidity</a:t>
            </a:r>
            <a:r>
              <a:rPr lang="tr-TR" sz="1600" b="1" dirty="0">
                <a:solidFill>
                  <a:srgbClr val="FEFFFF"/>
                </a:solidFill>
                <a:latin typeface="Corbel" panose="020B0503020204020204" pitchFamily="34" charset="0"/>
                <a:cs typeface="Arial" panose="020B0604020202020204" pitchFamily="34" charset="0"/>
              </a:rPr>
              <a:t>/</a:t>
            </a:r>
            <a:r>
              <a:rPr lang="tr-TR" sz="1600" b="1" dirty="0" err="1">
                <a:solidFill>
                  <a:srgbClr val="FEFFFF"/>
                </a:solidFill>
                <a:latin typeface="Corbel" panose="020B0503020204020204" pitchFamily="34" charset="0"/>
                <a:cs typeface="Arial" panose="020B0604020202020204" pitchFamily="34" charset="0"/>
              </a:rPr>
              <a:t>cash</a:t>
            </a:r>
            <a:r>
              <a:rPr lang="tr-TR" sz="1600" b="1" dirty="0">
                <a:solidFill>
                  <a:srgbClr val="FEFFFF"/>
                </a:solidFill>
                <a:latin typeface="Corbel" panose="020B0503020204020204" pitchFamily="34" charset="0"/>
                <a:cs typeface="Arial" panose="020B0604020202020204" pitchFamily="34" charset="0"/>
              </a:rPr>
              <a:t> </a:t>
            </a:r>
            <a:r>
              <a:rPr lang="tr-TR" sz="1600" b="1" dirty="0" err="1">
                <a:solidFill>
                  <a:srgbClr val="FEFFFF"/>
                </a:solidFill>
                <a:latin typeface="Corbel" panose="020B0503020204020204" pitchFamily="34" charset="0"/>
                <a:cs typeface="Arial" panose="020B0604020202020204" pitchFamily="34" charset="0"/>
              </a:rPr>
              <a:t>buffer</a:t>
            </a:r>
            <a:r>
              <a:rPr lang="en-US" sz="1600" dirty="0">
                <a:solidFill>
                  <a:srgbClr val="FEFFFF"/>
                </a:solidFill>
                <a:latin typeface="Corbel" panose="020B0503020204020204" pitchFamily="34" charset="0"/>
                <a:cs typeface="Arial" panose="020B0604020202020204" pitchFamily="34" charset="0"/>
              </a:rPr>
              <a:t>.</a:t>
            </a:r>
          </a:p>
        </p:txBody>
      </p:sp>
      <p:sp>
        <p:nvSpPr>
          <p:cNvPr id="61455" name="Rectangle 15"/>
          <p:cNvSpPr>
            <a:spLocks noChangeArrowheads="1"/>
          </p:cNvSpPr>
          <p:nvPr/>
        </p:nvSpPr>
        <p:spPr bwMode="auto">
          <a:xfrm>
            <a:off x="2281238" y="1512888"/>
            <a:ext cx="4822825" cy="40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a:spAutoFit/>
          </a:bodyPr>
          <a:lstStyle/>
          <a:p>
            <a:pPr>
              <a:lnSpc>
                <a:spcPct val="120000"/>
              </a:lnSpc>
            </a:pPr>
            <a:r>
              <a:rPr lang="tr-TR" b="1" dirty="0" err="1">
                <a:solidFill>
                  <a:schemeClr val="folHlink"/>
                </a:solidFill>
                <a:latin typeface="Corbel" panose="020B0503020204020204" pitchFamily="34" charset="0"/>
                <a:cs typeface="Arial" panose="020B0604020202020204" pitchFamily="34" charset="0"/>
              </a:rPr>
              <a:t>Liquidity</a:t>
            </a:r>
            <a:r>
              <a:rPr lang="tr-TR" b="1" dirty="0">
                <a:solidFill>
                  <a:schemeClr val="folHlink"/>
                </a:solidFill>
                <a:latin typeface="Corbel" panose="020B0503020204020204" pitchFamily="34" charset="0"/>
                <a:cs typeface="Arial" panose="020B0604020202020204" pitchFamily="34" charset="0"/>
              </a:rPr>
              <a:t> </a:t>
            </a:r>
            <a:r>
              <a:rPr lang="tr-TR" b="1" dirty="0" err="1">
                <a:solidFill>
                  <a:schemeClr val="folHlink"/>
                </a:solidFill>
                <a:latin typeface="Corbel" panose="020B0503020204020204" pitchFamily="34" charset="0"/>
                <a:cs typeface="Arial" panose="020B0604020202020204" pitchFamily="34" charset="0"/>
              </a:rPr>
              <a:t>Buffer</a:t>
            </a:r>
            <a:endParaRPr lang="en-US" b="1" dirty="0">
              <a:solidFill>
                <a:schemeClr val="folHlink"/>
              </a:solidFill>
              <a:latin typeface="Corbel" panose="020B0503020204020204" pitchFamily="34" charset="0"/>
              <a:cs typeface="Arial" panose="020B0604020202020204" pitchFamily="34" charset="0"/>
            </a:endParaRPr>
          </a:p>
        </p:txBody>
      </p:sp>
      <p:sp>
        <p:nvSpPr>
          <p:cNvPr id="61456" name="Rectangle 16"/>
          <p:cNvSpPr>
            <a:spLocks noChangeArrowheads="1"/>
          </p:cNvSpPr>
          <p:nvPr/>
        </p:nvSpPr>
        <p:spPr bwMode="auto">
          <a:xfrm>
            <a:off x="2281238" y="3122613"/>
            <a:ext cx="4822825" cy="40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a:spAutoFit/>
          </a:bodyPr>
          <a:lstStyle/>
          <a:p>
            <a:pPr>
              <a:lnSpc>
                <a:spcPct val="120000"/>
              </a:lnSpc>
            </a:pPr>
            <a:r>
              <a:rPr lang="tr-TR" b="1" dirty="0">
                <a:solidFill>
                  <a:schemeClr val="accent1"/>
                </a:solidFill>
                <a:latin typeface="Corbel" panose="020B0503020204020204" pitchFamily="34" charset="0"/>
                <a:cs typeface="Arial" panose="020B0604020202020204" pitchFamily="34" charset="0"/>
              </a:rPr>
              <a:t>Cash </a:t>
            </a:r>
            <a:r>
              <a:rPr lang="tr-TR" b="1" dirty="0" err="1">
                <a:solidFill>
                  <a:schemeClr val="accent1"/>
                </a:solidFill>
                <a:latin typeface="Corbel" panose="020B0503020204020204" pitchFamily="34" charset="0"/>
                <a:cs typeface="Arial" panose="020B0604020202020204" pitchFamily="34" charset="0"/>
              </a:rPr>
              <a:t>Buffer</a:t>
            </a:r>
            <a:endParaRPr lang="en-US" b="1" dirty="0">
              <a:solidFill>
                <a:schemeClr val="accent1"/>
              </a:solidFill>
              <a:latin typeface="Corbel" panose="020B0503020204020204" pitchFamily="34" charset="0"/>
              <a:cs typeface="Arial" panose="020B0604020202020204" pitchFamily="34" charset="0"/>
            </a:endParaRPr>
          </a:p>
        </p:txBody>
      </p:sp>
      <p:sp>
        <p:nvSpPr>
          <p:cNvPr id="61457" name="Rectangle 17"/>
          <p:cNvSpPr>
            <a:spLocks noChangeArrowheads="1"/>
          </p:cNvSpPr>
          <p:nvPr/>
        </p:nvSpPr>
        <p:spPr bwMode="auto">
          <a:xfrm>
            <a:off x="2281238" y="4646613"/>
            <a:ext cx="482282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a:spAutoFit/>
          </a:bodyPr>
          <a:lstStyle/>
          <a:p>
            <a:pPr>
              <a:lnSpc>
                <a:spcPct val="120000"/>
              </a:lnSpc>
            </a:pPr>
            <a:r>
              <a:rPr lang="tr-TR" b="1" dirty="0" err="1">
                <a:solidFill>
                  <a:schemeClr val="accent2"/>
                </a:solidFill>
                <a:latin typeface="Corbel" panose="020B0503020204020204" pitchFamily="34" charset="0"/>
                <a:cs typeface="Arial" panose="020B0604020202020204" pitchFamily="34" charset="0"/>
              </a:rPr>
              <a:t>Liquidity</a:t>
            </a:r>
            <a:r>
              <a:rPr lang="tr-TR" b="1" dirty="0">
                <a:solidFill>
                  <a:schemeClr val="accent2"/>
                </a:solidFill>
                <a:latin typeface="Corbel" panose="020B0503020204020204" pitchFamily="34" charset="0"/>
                <a:cs typeface="Arial" panose="020B0604020202020204" pitchFamily="34" charset="0"/>
              </a:rPr>
              <a:t>/Cash </a:t>
            </a:r>
            <a:r>
              <a:rPr lang="tr-TR" b="1" dirty="0" err="1">
                <a:solidFill>
                  <a:schemeClr val="accent2"/>
                </a:solidFill>
                <a:latin typeface="Corbel" panose="020B0503020204020204" pitchFamily="34" charset="0"/>
                <a:cs typeface="Arial" panose="020B0604020202020204" pitchFamily="34" charset="0"/>
              </a:rPr>
              <a:t>Buffer</a:t>
            </a:r>
            <a:r>
              <a:rPr lang="tr-TR" b="1" dirty="0">
                <a:solidFill>
                  <a:schemeClr val="accent2"/>
                </a:solidFill>
                <a:latin typeface="Corbel" panose="020B0503020204020204" pitchFamily="34" charset="0"/>
                <a:cs typeface="Arial" panose="020B0604020202020204" pitchFamily="34" charset="0"/>
              </a:rPr>
              <a:t> </a:t>
            </a:r>
            <a:r>
              <a:rPr lang="tr-TR" b="1" dirty="0" err="1">
                <a:solidFill>
                  <a:schemeClr val="accent2"/>
                </a:solidFill>
                <a:latin typeface="Corbel" panose="020B0503020204020204" pitchFamily="34" charset="0"/>
                <a:cs typeface="Arial" panose="020B0604020202020204" pitchFamily="34" charset="0"/>
              </a:rPr>
              <a:t>Policy</a:t>
            </a:r>
            <a:endParaRPr lang="en-US" b="1" dirty="0">
              <a:solidFill>
                <a:schemeClr val="accent2"/>
              </a:solidFill>
              <a:latin typeface="Corbel" panose="020B0503020204020204" pitchFamily="34" charset="0"/>
              <a:cs typeface="Arial" panose="020B0604020202020204" pitchFamily="34" charset="0"/>
            </a:endParaRPr>
          </a:p>
        </p:txBody>
      </p:sp>
      <p:sp>
        <p:nvSpPr>
          <p:cNvPr id="18" name="TextBox 4"/>
          <p:cNvSpPr txBox="1"/>
          <p:nvPr/>
        </p:nvSpPr>
        <p:spPr>
          <a:xfrm>
            <a:off x="5029200" y="6068120"/>
            <a:ext cx="3956533" cy="938719"/>
          </a:xfrm>
          <a:prstGeom prst="rect">
            <a:avLst/>
          </a:prstGeom>
          <a:noFill/>
        </p:spPr>
        <p:txBody>
          <a:bodyPr wrap="square" rtlCol="0">
            <a:spAutoFit/>
          </a:bodyPr>
          <a:lstStyle/>
          <a:p>
            <a:r>
              <a:rPr lang="tr-TR" sz="1100" i="1" dirty="0" err="1"/>
              <a:t>Sources</a:t>
            </a:r>
            <a:r>
              <a:rPr lang="tr-TR" sz="1100" i="1" dirty="0"/>
              <a:t> : *</a:t>
            </a:r>
            <a:r>
              <a:rPr lang="tr-TR" sz="1100" i="1" dirty="0" err="1"/>
              <a:t>Policy</a:t>
            </a:r>
            <a:r>
              <a:rPr lang="tr-TR" sz="1100" i="1" dirty="0"/>
              <a:t> </a:t>
            </a:r>
            <a:r>
              <a:rPr lang="tr-TR" sz="1100" i="1" dirty="0" err="1"/>
              <a:t>Note</a:t>
            </a:r>
            <a:r>
              <a:rPr lang="tr-TR" sz="1100" i="1" dirty="0"/>
              <a:t> on </a:t>
            </a:r>
            <a:r>
              <a:rPr lang="tr-TR" sz="1100" i="1" dirty="0" err="1"/>
              <a:t>the</a:t>
            </a:r>
            <a:r>
              <a:rPr lang="tr-TR" sz="1100" i="1" dirty="0"/>
              <a:t> </a:t>
            </a:r>
            <a:r>
              <a:rPr lang="tr-TR" sz="1100" i="1" dirty="0" err="1"/>
              <a:t>Results</a:t>
            </a:r>
            <a:r>
              <a:rPr lang="tr-TR" sz="1100" i="1" dirty="0"/>
              <a:t> of </a:t>
            </a:r>
            <a:r>
              <a:rPr lang="tr-TR" sz="1100" i="1" dirty="0" err="1"/>
              <a:t>the</a:t>
            </a:r>
            <a:r>
              <a:rPr lang="tr-TR" sz="1100" i="1" dirty="0"/>
              <a:t> OECD </a:t>
            </a:r>
            <a:r>
              <a:rPr lang="tr-TR" sz="1100" i="1" dirty="0" err="1"/>
              <a:t>Liquidity</a:t>
            </a:r>
            <a:r>
              <a:rPr lang="tr-TR" sz="1100" i="1" dirty="0"/>
              <a:t> </a:t>
            </a:r>
            <a:r>
              <a:rPr lang="tr-TR" sz="1100" i="1" dirty="0" err="1"/>
              <a:t>Buffer</a:t>
            </a:r>
            <a:r>
              <a:rPr lang="tr-TR" sz="1100" i="1" dirty="0"/>
              <a:t> </a:t>
            </a:r>
            <a:r>
              <a:rPr lang="tr-TR" sz="1100" i="1" dirty="0" err="1"/>
              <a:t>Questionnaire</a:t>
            </a:r>
            <a:r>
              <a:rPr lang="tr-TR" sz="1100" i="1" dirty="0"/>
              <a:t>, </a:t>
            </a:r>
            <a:r>
              <a:rPr lang="tr-TR" sz="1100" i="1" dirty="0" err="1"/>
              <a:t>Turkish</a:t>
            </a:r>
            <a:r>
              <a:rPr lang="tr-TR" sz="1100" i="1" dirty="0"/>
              <a:t> </a:t>
            </a:r>
            <a:r>
              <a:rPr lang="tr-TR" sz="1100" i="1" dirty="0" err="1"/>
              <a:t>Treasury</a:t>
            </a:r>
            <a:r>
              <a:rPr lang="tr-TR" sz="1100" i="1" dirty="0"/>
              <a:t>, 2011</a:t>
            </a:r>
          </a:p>
          <a:p>
            <a:r>
              <a:rPr lang="tr-TR" sz="1100" i="1" dirty="0"/>
              <a:t>**Williams, M.  «</a:t>
            </a:r>
            <a:r>
              <a:rPr lang="en-GB" sz="1100" i="1" dirty="0"/>
              <a:t>Targeting the Cash Balance: the Cash Buffer</a:t>
            </a:r>
            <a:r>
              <a:rPr lang="tr-TR" sz="1100" i="1" dirty="0"/>
              <a:t>”, PEMPAL TCOP Meeting, Ankara, 2016</a:t>
            </a:r>
          </a:p>
          <a:p>
            <a:endParaRPr lang="tr-TR" sz="1100" i="1" dirty="0"/>
          </a:p>
        </p:txBody>
      </p:sp>
    </p:spTree>
    <p:extLst>
      <p:ext uri="{BB962C8B-B14F-4D97-AF65-F5344CB8AC3E}">
        <p14:creationId xmlns:p14="http://schemas.microsoft.com/office/powerpoint/2010/main" val="11688741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4295" y="139721"/>
            <a:ext cx="7391400" cy="1143000"/>
          </a:xfrm>
        </p:spPr>
        <p:txBody>
          <a:bodyPr/>
          <a:lstStyle/>
          <a:p>
            <a:r>
              <a:rPr lang="tr-TR" altLang="tr-TR" dirty="0" err="1">
                <a:latin typeface="Calibri" panose="020F0502020204030204" pitchFamily="34" charset="0"/>
              </a:rPr>
              <a:t>Objectives</a:t>
            </a:r>
            <a:r>
              <a:rPr lang="tr-TR" altLang="tr-TR" dirty="0">
                <a:latin typeface="Calibri" panose="020F0502020204030204" pitchFamily="34" charset="0"/>
              </a:rPr>
              <a:t> of a Cash </a:t>
            </a:r>
            <a:r>
              <a:rPr lang="tr-TR" altLang="tr-TR" dirty="0" err="1">
                <a:latin typeface="Calibri" panose="020F0502020204030204" pitchFamily="34" charset="0"/>
              </a:rPr>
              <a:t>Buffer</a:t>
            </a:r>
            <a:r>
              <a:rPr lang="tr-TR" altLang="tr-TR" dirty="0">
                <a:latin typeface="Calibri" panose="020F0502020204030204" pitchFamily="34" charset="0"/>
              </a:rPr>
              <a:t> </a:t>
            </a:r>
            <a:r>
              <a:rPr lang="tr-TR" altLang="tr-TR" dirty="0" err="1">
                <a:latin typeface="Calibri" panose="020F0502020204030204" pitchFamily="34" charset="0"/>
              </a:rPr>
              <a:t>Policy</a:t>
            </a:r>
            <a:endParaRPr lang="en-US" altLang="tr-TR" dirty="0">
              <a:latin typeface="Calibri" panose="020F0502020204030204" pitchFamily="34" charset="0"/>
            </a:endParaRPr>
          </a:p>
        </p:txBody>
      </p:sp>
      <p:sp>
        <p:nvSpPr>
          <p:cNvPr id="58371" name="AutoShape 3"/>
          <p:cNvSpPr>
            <a:spLocks noChangeArrowheads="1"/>
          </p:cNvSpPr>
          <p:nvPr/>
        </p:nvSpPr>
        <p:spPr bwMode="gray">
          <a:xfrm>
            <a:off x="5078829" y="2261281"/>
            <a:ext cx="2849563" cy="2752725"/>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2" name="AutoShape 4"/>
          <p:cNvSpPr>
            <a:spLocks noChangeArrowheads="1"/>
          </p:cNvSpPr>
          <p:nvPr/>
        </p:nvSpPr>
        <p:spPr bwMode="gray">
          <a:xfrm>
            <a:off x="5137445" y="2066925"/>
            <a:ext cx="2703513" cy="2611438"/>
          </a:xfrm>
          <a:prstGeom prst="roundRect">
            <a:avLst>
              <a:gd name="adj" fmla="val 7912"/>
            </a:avLst>
          </a:prstGeom>
          <a:noFill/>
          <a:ln>
            <a:noFill/>
          </a:ln>
          <a:effectLst/>
          <a:extLst>
            <a:ext uri="{909E8E84-426E-40DD-AFC4-6F175D3DCCD1}">
              <a14:hiddenFill xmlns:a14="http://schemas.microsoft.com/office/drawing/2010/main">
                <a:gradFill rotWithShape="1">
                  <a:gsLst>
                    <a:gs pos="0">
                      <a:schemeClr val="accent1">
                        <a:gamma/>
                        <a:tint val="38039"/>
                        <a:invGamma/>
                      </a:schemeClr>
                    </a:gs>
                    <a:gs pos="100000">
                      <a:schemeClr val="accent1">
                        <a:alpha val="50000"/>
                      </a:schemeClr>
                    </a:gs>
                  </a:gsLst>
                  <a:lin ang="5400000" scaled="1"/>
                </a:gra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58373" name="Group 5"/>
          <p:cNvGrpSpPr>
            <a:grpSpLocks/>
          </p:cNvGrpSpPr>
          <p:nvPr/>
        </p:nvGrpSpPr>
        <p:grpSpPr bwMode="auto">
          <a:xfrm>
            <a:off x="763883" y="1438275"/>
            <a:ext cx="2857500" cy="466725"/>
            <a:chOff x="752" y="1413"/>
            <a:chExt cx="1321" cy="294"/>
          </a:xfrm>
        </p:grpSpPr>
        <p:sp>
          <p:nvSpPr>
            <p:cNvPr id="58374"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a:noFill/>
            </a:ln>
            <a:effectLst>
              <a:outerShdw dist="53882" dir="2700000" algn="ctr" rotWithShape="0">
                <a:srgbClr val="292929">
                  <a:alpha val="50000"/>
                </a:srgbClr>
              </a:outerShdw>
            </a:effectLst>
            <a:extLst>
              <a:ext uri="{91240B29-F687-4F45-9708-019B960494DF}">
                <a14:hiddenLine xmlns:a14="http://schemas.microsoft.com/office/drawing/2010/main" w="12700">
                  <a:solidFill>
                    <a:srgbClr val="659A1E"/>
                  </a:solidFill>
                  <a:round/>
                  <a:headEnd/>
                  <a:tailEnd/>
                </a14:hiddenLine>
              </a:ext>
            </a:extLst>
          </p:spPr>
          <p:txBody>
            <a:bodyPr wrap="none" anchor="ctr"/>
            <a:lstStyle/>
            <a:p>
              <a:endParaRPr lang="tr-TR"/>
            </a:p>
          </p:txBody>
        </p:sp>
        <p:sp>
          <p:nvSpPr>
            <p:cNvPr id="58375"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6"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8377" name="Group 9"/>
          <p:cNvGrpSpPr>
            <a:grpSpLocks/>
          </p:cNvGrpSpPr>
          <p:nvPr/>
        </p:nvGrpSpPr>
        <p:grpSpPr bwMode="auto">
          <a:xfrm>
            <a:off x="5048545" y="1438275"/>
            <a:ext cx="2857500" cy="466725"/>
            <a:chOff x="3623" y="1413"/>
            <a:chExt cx="1321" cy="294"/>
          </a:xfrm>
        </p:grpSpPr>
        <p:sp>
          <p:nvSpPr>
            <p:cNvPr id="58378"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tr-TR"/>
            </a:p>
          </p:txBody>
        </p:sp>
        <p:sp>
          <p:nvSpPr>
            <p:cNvPr id="58379"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0"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8381" name="AutoShape 13"/>
          <p:cNvSpPr>
            <a:spLocks noChangeArrowheads="1"/>
          </p:cNvSpPr>
          <p:nvPr/>
        </p:nvSpPr>
        <p:spPr bwMode="gray">
          <a:xfrm>
            <a:off x="763883" y="2273597"/>
            <a:ext cx="2849562" cy="2713037"/>
          </a:xfrm>
          <a:prstGeom prst="roundRect">
            <a:avLst>
              <a:gd name="adj" fmla="val 8014"/>
            </a:avLst>
          </a:prstGeom>
          <a:solidFill>
            <a:srgbClr val="F8F8F8"/>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2" name="Text Box 18"/>
          <p:cNvSpPr txBox="1">
            <a:spLocks noChangeArrowheads="1"/>
          </p:cNvSpPr>
          <p:nvPr/>
        </p:nvSpPr>
        <p:spPr bwMode="white">
          <a:xfrm>
            <a:off x="1030583" y="1450975"/>
            <a:ext cx="2238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i="0" dirty="0">
                <a:solidFill>
                  <a:srgbClr val="F8F8F8"/>
                </a:solidFill>
                <a:cs typeface="Arial" charset="0"/>
              </a:rPr>
              <a:t>Cash Management </a:t>
            </a:r>
            <a:r>
              <a:rPr lang="tr-TR" altLang="tr-TR" sz="1400" b="1" i="0" dirty="0" err="1">
                <a:solidFill>
                  <a:srgbClr val="F8F8F8"/>
                </a:solidFill>
                <a:cs typeface="Arial" charset="0"/>
              </a:rPr>
              <a:t>Purposes</a:t>
            </a:r>
            <a:endParaRPr lang="en-US" altLang="tr-TR" sz="1400" b="1" i="0" dirty="0">
              <a:solidFill>
                <a:srgbClr val="F8F8F8"/>
              </a:solidFill>
              <a:cs typeface="Arial" charset="0"/>
            </a:endParaRPr>
          </a:p>
        </p:txBody>
      </p:sp>
      <p:sp>
        <p:nvSpPr>
          <p:cNvPr id="58383" name="Text Box 18"/>
          <p:cNvSpPr txBox="1">
            <a:spLocks noChangeArrowheads="1"/>
          </p:cNvSpPr>
          <p:nvPr/>
        </p:nvSpPr>
        <p:spPr bwMode="white">
          <a:xfrm>
            <a:off x="5369220" y="1450975"/>
            <a:ext cx="2238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altLang="tr-TR" sz="1400" b="1" i="0" dirty="0" err="1">
                <a:solidFill>
                  <a:srgbClr val="F8F8F8"/>
                </a:solidFill>
                <a:cs typeface="Arial" charset="0"/>
              </a:rPr>
              <a:t>Debt</a:t>
            </a:r>
            <a:r>
              <a:rPr lang="tr-TR" altLang="tr-TR" sz="1400" b="1" i="0" dirty="0">
                <a:solidFill>
                  <a:srgbClr val="F8F8F8"/>
                </a:solidFill>
                <a:cs typeface="Arial" charset="0"/>
              </a:rPr>
              <a:t> Management </a:t>
            </a:r>
            <a:r>
              <a:rPr lang="tr-TR" altLang="tr-TR" sz="1400" b="1" i="0" dirty="0" err="1">
                <a:solidFill>
                  <a:srgbClr val="F8F8F8"/>
                </a:solidFill>
                <a:cs typeface="Arial" charset="0"/>
              </a:rPr>
              <a:t>Purposes</a:t>
            </a:r>
            <a:endParaRPr lang="en-US" altLang="tr-TR" sz="1400" b="1" i="0" dirty="0">
              <a:solidFill>
                <a:srgbClr val="F8F8F8"/>
              </a:solidFill>
              <a:cs typeface="Arial" charset="0"/>
            </a:endParaRPr>
          </a:p>
        </p:txBody>
      </p:sp>
      <p:sp>
        <p:nvSpPr>
          <p:cNvPr id="58384" name="AutoShape 16"/>
          <p:cNvSpPr>
            <a:spLocks noChangeArrowheads="1"/>
          </p:cNvSpPr>
          <p:nvPr/>
        </p:nvSpPr>
        <p:spPr bwMode="blackGray">
          <a:xfrm rot="10806395" flipH="1" flipV="1">
            <a:off x="3695995" y="2546350"/>
            <a:ext cx="1293813"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5" name="Rectangle 17"/>
          <p:cNvSpPr>
            <a:spLocks noChangeArrowheads="1"/>
          </p:cNvSpPr>
          <p:nvPr/>
        </p:nvSpPr>
        <p:spPr bwMode="auto">
          <a:xfrm>
            <a:off x="5332738" y="2333689"/>
            <a:ext cx="2246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66"/>
              </a:buClr>
              <a:buSzPct val="75000"/>
              <a:buFont typeface="Arial" charset="0"/>
              <a:buNone/>
            </a:pPr>
            <a:r>
              <a:rPr lang="en-US" altLang="tr-TR" sz="1600" b="1" i="0" dirty="0">
                <a:solidFill>
                  <a:schemeClr val="accent1"/>
                </a:solidFill>
                <a:effectLst>
                  <a:outerShdw blurRad="38100" dist="38100" dir="2700000" algn="tl">
                    <a:srgbClr val="C0C0C0"/>
                  </a:outerShdw>
                </a:effectLst>
                <a:cs typeface="Arial" charset="0"/>
              </a:rPr>
              <a:t> </a:t>
            </a:r>
            <a:r>
              <a:rPr lang="tr-TR" altLang="tr-TR" sz="1600" b="1" i="0" dirty="0" err="1">
                <a:solidFill>
                  <a:schemeClr val="accent1"/>
                </a:solidFill>
                <a:effectLst>
                  <a:outerShdw blurRad="38100" dist="38100" dir="2700000" algn="tl">
                    <a:srgbClr val="C0C0C0"/>
                  </a:outerShdw>
                </a:effectLst>
                <a:cs typeface="Arial" charset="0"/>
              </a:rPr>
              <a:t>Refinancing</a:t>
            </a:r>
            <a:r>
              <a:rPr lang="tr-TR" altLang="tr-TR" sz="1600" b="1" i="0" dirty="0">
                <a:solidFill>
                  <a:schemeClr val="accent1"/>
                </a:solidFill>
                <a:effectLst>
                  <a:outerShdw blurRad="38100" dist="38100" dir="2700000" algn="tl">
                    <a:srgbClr val="C0C0C0"/>
                  </a:outerShdw>
                </a:effectLst>
                <a:cs typeface="Arial" charset="0"/>
              </a:rPr>
              <a:t> Risk</a:t>
            </a:r>
            <a:endParaRPr lang="en-US" altLang="tr-TR" sz="1600" b="1" i="0" dirty="0">
              <a:solidFill>
                <a:schemeClr val="accent1"/>
              </a:solidFill>
              <a:effectLst>
                <a:outerShdw blurRad="38100" dist="38100" dir="2700000" algn="tl">
                  <a:srgbClr val="C0C0C0"/>
                </a:outerShdw>
              </a:effectLst>
              <a:cs typeface="Arial" charset="0"/>
            </a:endParaRPr>
          </a:p>
        </p:txBody>
      </p:sp>
      <p:sp>
        <p:nvSpPr>
          <p:cNvPr id="58386" name="Rectangle 18"/>
          <p:cNvSpPr>
            <a:spLocks noChangeArrowheads="1"/>
          </p:cNvSpPr>
          <p:nvPr/>
        </p:nvSpPr>
        <p:spPr bwMode="auto">
          <a:xfrm>
            <a:off x="5305720" y="3422650"/>
            <a:ext cx="2246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66"/>
              </a:buClr>
              <a:buSzPct val="75000"/>
              <a:buFont typeface="Arial" charset="0"/>
              <a:buNone/>
            </a:pPr>
            <a:r>
              <a:rPr lang="en-US" altLang="tr-TR" sz="1600" b="1" i="0" dirty="0">
                <a:solidFill>
                  <a:schemeClr val="accent1"/>
                </a:solidFill>
                <a:effectLst>
                  <a:outerShdw blurRad="38100" dist="38100" dir="2700000" algn="tl">
                    <a:srgbClr val="C0C0C0"/>
                  </a:outerShdw>
                </a:effectLst>
                <a:cs typeface="Arial" charset="0"/>
              </a:rPr>
              <a:t> </a:t>
            </a:r>
            <a:r>
              <a:rPr lang="tr-TR" altLang="tr-TR" sz="1600" b="1" dirty="0" err="1">
                <a:solidFill>
                  <a:schemeClr val="accent1"/>
                </a:solidFill>
                <a:effectLst>
                  <a:outerShdw blurRad="38100" dist="38100" dir="2700000" algn="tl">
                    <a:srgbClr val="C0C0C0"/>
                  </a:outerShdw>
                </a:effectLst>
                <a:cs typeface="Arial" charset="0"/>
              </a:rPr>
              <a:t>S</a:t>
            </a:r>
            <a:r>
              <a:rPr lang="tr-TR" altLang="tr-TR" sz="1600" b="1" i="0" dirty="0" err="1">
                <a:solidFill>
                  <a:schemeClr val="accent1"/>
                </a:solidFill>
                <a:effectLst>
                  <a:outerShdw blurRad="38100" dist="38100" dir="2700000" algn="tl">
                    <a:srgbClr val="C0C0C0"/>
                  </a:outerShdw>
                </a:effectLst>
                <a:cs typeface="Arial" charset="0"/>
              </a:rPr>
              <a:t>hort-term</a:t>
            </a:r>
            <a:r>
              <a:rPr lang="tr-TR" altLang="tr-TR" sz="1600" b="1" i="0" dirty="0">
                <a:solidFill>
                  <a:schemeClr val="accent1"/>
                </a:solidFill>
                <a:effectLst>
                  <a:outerShdw blurRad="38100" dist="38100" dir="2700000" algn="tl">
                    <a:srgbClr val="C0C0C0"/>
                  </a:outerShdw>
                </a:effectLst>
                <a:cs typeface="Arial" charset="0"/>
              </a:rPr>
              <a:t> </a:t>
            </a:r>
            <a:r>
              <a:rPr lang="tr-TR" altLang="tr-TR" sz="1600" b="1" i="0" dirty="0" err="1">
                <a:solidFill>
                  <a:schemeClr val="accent1"/>
                </a:solidFill>
                <a:effectLst>
                  <a:outerShdw blurRad="38100" dist="38100" dir="2700000" algn="tl">
                    <a:srgbClr val="C0C0C0"/>
                  </a:outerShdw>
                </a:effectLst>
                <a:cs typeface="Arial" charset="0"/>
              </a:rPr>
              <a:t>bond</a:t>
            </a:r>
            <a:r>
              <a:rPr lang="tr-TR" altLang="tr-TR" sz="1600" b="1" i="0" dirty="0">
                <a:solidFill>
                  <a:schemeClr val="accent1"/>
                </a:solidFill>
                <a:effectLst>
                  <a:outerShdw blurRad="38100" dist="38100" dir="2700000" algn="tl">
                    <a:srgbClr val="C0C0C0"/>
                  </a:outerShdw>
                </a:effectLst>
                <a:cs typeface="Arial" charset="0"/>
              </a:rPr>
              <a:t> </a:t>
            </a:r>
            <a:r>
              <a:rPr lang="tr-TR" altLang="tr-TR" sz="1600" b="1" i="0" dirty="0" err="1">
                <a:solidFill>
                  <a:schemeClr val="accent1"/>
                </a:solidFill>
                <a:effectLst>
                  <a:outerShdw blurRad="38100" dist="38100" dir="2700000" algn="tl">
                    <a:srgbClr val="C0C0C0"/>
                  </a:outerShdw>
                </a:effectLst>
                <a:cs typeface="Arial" charset="0"/>
              </a:rPr>
              <a:t>auction</a:t>
            </a:r>
            <a:r>
              <a:rPr lang="tr-TR" altLang="tr-TR" sz="1600" b="1" i="0" dirty="0">
                <a:solidFill>
                  <a:schemeClr val="accent1"/>
                </a:solidFill>
                <a:effectLst>
                  <a:outerShdw blurRad="38100" dist="38100" dir="2700000" algn="tl">
                    <a:srgbClr val="C0C0C0"/>
                  </a:outerShdw>
                </a:effectLst>
                <a:cs typeface="Arial" charset="0"/>
              </a:rPr>
              <a:t> </a:t>
            </a:r>
            <a:r>
              <a:rPr lang="tr-TR" altLang="tr-TR" sz="1600" b="1" i="0" dirty="0" err="1">
                <a:solidFill>
                  <a:schemeClr val="accent1"/>
                </a:solidFill>
                <a:effectLst>
                  <a:outerShdw blurRad="38100" dist="38100" dir="2700000" algn="tl">
                    <a:srgbClr val="C0C0C0"/>
                  </a:outerShdw>
                </a:effectLst>
                <a:cs typeface="Arial" charset="0"/>
              </a:rPr>
              <a:t>volatilities</a:t>
            </a:r>
            <a:endParaRPr lang="en-US" altLang="tr-TR" sz="1600" b="1" i="0" dirty="0">
              <a:solidFill>
                <a:schemeClr val="accent1"/>
              </a:solidFill>
              <a:effectLst>
                <a:outerShdw blurRad="38100" dist="38100" dir="2700000" algn="tl">
                  <a:srgbClr val="C0C0C0"/>
                </a:outerShdw>
              </a:effectLst>
              <a:cs typeface="Arial" charset="0"/>
            </a:endParaRPr>
          </a:p>
        </p:txBody>
      </p:sp>
      <p:grpSp>
        <p:nvGrpSpPr>
          <p:cNvPr id="58389" name="Group 21"/>
          <p:cNvGrpSpPr>
            <a:grpSpLocks/>
          </p:cNvGrpSpPr>
          <p:nvPr/>
        </p:nvGrpSpPr>
        <p:grpSpPr bwMode="auto">
          <a:xfrm>
            <a:off x="5241767" y="2431256"/>
            <a:ext cx="168275" cy="168275"/>
            <a:chOff x="2928" y="2208"/>
            <a:chExt cx="262" cy="262"/>
          </a:xfrm>
        </p:grpSpPr>
        <p:sp>
          <p:nvSpPr>
            <p:cNvPr id="58390" name="Oval 22"/>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tr-TR"/>
            </a:p>
          </p:txBody>
        </p:sp>
        <p:sp>
          <p:nvSpPr>
            <p:cNvPr id="58391" name="Oval 23"/>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tr-TR"/>
            </a:p>
          </p:txBody>
        </p:sp>
      </p:grpSp>
      <p:grpSp>
        <p:nvGrpSpPr>
          <p:cNvPr id="58392" name="Group 24"/>
          <p:cNvGrpSpPr>
            <a:grpSpLocks/>
          </p:cNvGrpSpPr>
          <p:nvPr/>
        </p:nvGrpSpPr>
        <p:grpSpPr bwMode="auto">
          <a:xfrm>
            <a:off x="5205708" y="3503613"/>
            <a:ext cx="168275" cy="168275"/>
            <a:chOff x="2928" y="2208"/>
            <a:chExt cx="262" cy="262"/>
          </a:xfrm>
        </p:grpSpPr>
        <p:sp>
          <p:nvSpPr>
            <p:cNvPr id="58393"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tr-TR"/>
            </a:p>
          </p:txBody>
        </p:sp>
        <p:sp>
          <p:nvSpPr>
            <p:cNvPr id="58394" name="Oval 26"/>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tr-TR"/>
            </a:p>
          </p:txBody>
        </p:sp>
      </p:grpSp>
      <p:grpSp>
        <p:nvGrpSpPr>
          <p:cNvPr id="3" name="Group 2"/>
          <p:cNvGrpSpPr/>
          <p:nvPr/>
        </p:nvGrpSpPr>
        <p:grpSpPr>
          <a:xfrm>
            <a:off x="882945" y="3228181"/>
            <a:ext cx="2698750" cy="1012825"/>
            <a:chOff x="840083" y="2228850"/>
            <a:chExt cx="2698750" cy="1012825"/>
          </a:xfrm>
        </p:grpSpPr>
        <p:sp>
          <p:nvSpPr>
            <p:cNvPr id="58396" name="AutoShape 28"/>
            <p:cNvSpPr>
              <a:spLocks noChangeArrowheads="1"/>
            </p:cNvSpPr>
            <p:nvPr/>
          </p:nvSpPr>
          <p:spPr bwMode="gray">
            <a:xfrm>
              <a:off x="840083" y="2228850"/>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97" name="AutoShape 29"/>
            <p:cNvSpPr>
              <a:spLocks noChangeArrowheads="1"/>
            </p:cNvSpPr>
            <p:nvPr/>
          </p:nvSpPr>
          <p:spPr bwMode="gray">
            <a:xfrm>
              <a:off x="840083" y="2813050"/>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8398" name="AutoShape 30"/>
          <p:cNvSpPr>
            <a:spLocks noChangeArrowheads="1"/>
          </p:cNvSpPr>
          <p:nvPr/>
        </p:nvSpPr>
        <p:spPr bwMode="gray">
          <a:xfrm>
            <a:off x="849608" y="2599531"/>
            <a:ext cx="2698750" cy="428625"/>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99" name="Rectangle 31"/>
          <p:cNvSpPr>
            <a:spLocks noChangeArrowheads="1"/>
          </p:cNvSpPr>
          <p:nvPr/>
        </p:nvSpPr>
        <p:spPr bwMode="gray">
          <a:xfrm>
            <a:off x="916283" y="2297112"/>
            <a:ext cx="1188146"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lang="tr-TR" altLang="tr-TR" sz="1400" b="1" dirty="0" err="1">
                <a:cs typeface="Arial" charset="0"/>
              </a:rPr>
              <a:t>C</a:t>
            </a:r>
            <a:r>
              <a:rPr lang="tr-TR" altLang="tr-TR" sz="1400" b="1" i="0" dirty="0" err="1">
                <a:cs typeface="Arial" charset="0"/>
              </a:rPr>
              <a:t>ontrolling</a:t>
            </a:r>
            <a:r>
              <a:rPr lang="tr-TR" altLang="tr-TR" sz="1400" b="1" i="0" dirty="0">
                <a:cs typeface="Arial" charset="0"/>
              </a:rPr>
              <a:t>,</a:t>
            </a:r>
            <a:endParaRPr lang="en-US" altLang="tr-TR" sz="1400" b="1" i="0" dirty="0">
              <a:cs typeface="Arial" charset="0"/>
            </a:endParaRPr>
          </a:p>
        </p:txBody>
      </p:sp>
      <p:sp>
        <p:nvSpPr>
          <p:cNvPr id="58400" name="Rectangle 32"/>
          <p:cNvSpPr>
            <a:spLocks noChangeArrowheads="1"/>
          </p:cNvSpPr>
          <p:nvPr/>
        </p:nvSpPr>
        <p:spPr bwMode="gray">
          <a:xfrm>
            <a:off x="1058066" y="3268312"/>
            <a:ext cx="2186817"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buFont typeface="Wingdings" pitchFamily="2" charset="2"/>
              <a:buChar char="§"/>
            </a:pPr>
            <a:r>
              <a:rPr lang="en-US" altLang="tr-TR" sz="1200" b="1" i="0" dirty="0">
                <a:cs typeface="Arial" charset="0"/>
              </a:rPr>
              <a:t> </a:t>
            </a:r>
            <a:r>
              <a:rPr lang="en-GB" altLang="tr-TR" sz="1200" b="1" dirty="0"/>
              <a:t>revenue-based deviations</a:t>
            </a:r>
          </a:p>
          <a:p>
            <a:pPr>
              <a:lnSpc>
                <a:spcPct val="90000"/>
              </a:lnSpc>
              <a:buFont typeface="Wingdings" pitchFamily="2" charset="2"/>
              <a:buChar char="§"/>
            </a:pPr>
            <a:endParaRPr lang="en-US" altLang="tr-TR" sz="1200" b="1" i="0" dirty="0">
              <a:cs typeface="Arial" charset="0"/>
            </a:endParaRPr>
          </a:p>
        </p:txBody>
      </p:sp>
      <p:sp>
        <p:nvSpPr>
          <p:cNvPr id="58402" name="AutoShape 34"/>
          <p:cNvSpPr>
            <a:spLocks noChangeArrowheads="1"/>
          </p:cNvSpPr>
          <p:nvPr/>
        </p:nvSpPr>
        <p:spPr bwMode="blackGray">
          <a:xfrm rot="10793605" flipV="1">
            <a:off x="3664245" y="3152775"/>
            <a:ext cx="1296988" cy="755650"/>
          </a:xfrm>
          <a:prstGeom prst="rightArrow">
            <a:avLst>
              <a:gd name="adj1" fmla="val 46509"/>
              <a:gd name="adj2" fmla="val 37713"/>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4" name="Rectangle 32"/>
          <p:cNvSpPr>
            <a:spLocks noChangeArrowheads="1"/>
          </p:cNvSpPr>
          <p:nvPr/>
        </p:nvSpPr>
        <p:spPr bwMode="gray">
          <a:xfrm>
            <a:off x="957343" y="2634879"/>
            <a:ext cx="2571538" cy="563231"/>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gn="l">
              <a:lnSpc>
                <a:spcPct val="90000"/>
              </a:lnSpc>
              <a:buFont typeface="Wingdings" pitchFamily="2" charset="2"/>
              <a:buChar char="§"/>
            </a:pPr>
            <a:r>
              <a:rPr lang="en-US" altLang="tr-TR" sz="1200" b="1" i="0" dirty="0">
                <a:cs typeface="Arial" charset="0"/>
              </a:rPr>
              <a:t> </a:t>
            </a:r>
            <a:r>
              <a:rPr lang="en-GB" altLang="tr-TR" sz="1200" b="1" dirty="0"/>
              <a:t>time differences between cash </a:t>
            </a:r>
            <a:endParaRPr lang="tr-TR" altLang="tr-TR" sz="1200" b="1" dirty="0"/>
          </a:p>
          <a:p>
            <a:pPr marL="0" lvl="2" algn="l">
              <a:lnSpc>
                <a:spcPct val="90000"/>
              </a:lnSpc>
            </a:pPr>
            <a:r>
              <a:rPr lang="tr-TR" altLang="tr-TR" sz="1200" b="1" dirty="0"/>
              <a:t>i</a:t>
            </a:r>
            <a:r>
              <a:rPr lang="en-GB" altLang="tr-TR" sz="1200" b="1" dirty="0" err="1"/>
              <a:t>nflows</a:t>
            </a:r>
            <a:r>
              <a:rPr lang="tr-TR" altLang="tr-TR" sz="1200" b="1" dirty="0"/>
              <a:t> </a:t>
            </a:r>
            <a:r>
              <a:rPr lang="en-GB" altLang="tr-TR" sz="1200" b="1" dirty="0"/>
              <a:t>and outflows</a:t>
            </a:r>
          </a:p>
          <a:p>
            <a:pPr>
              <a:lnSpc>
                <a:spcPct val="90000"/>
              </a:lnSpc>
              <a:buFont typeface="Wingdings" pitchFamily="2" charset="2"/>
              <a:buChar char="§"/>
            </a:pPr>
            <a:endParaRPr lang="en-US" altLang="tr-TR" sz="1000" b="1" i="0" dirty="0">
              <a:cs typeface="Arial" charset="0"/>
            </a:endParaRPr>
          </a:p>
        </p:txBody>
      </p:sp>
      <p:sp>
        <p:nvSpPr>
          <p:cNvPr id="49" name="Rectangle 32"/>
          <p:cNvSpPr>
            <a:spLocks noChangeArrowheads="1"/>
          </p:cNvSpPr>
          <p:nvPr/>
        </p:nvSpPr>
        <p:spPr bwMode="gray">
          <a:xfrm>
            <a:off x="849174" y="3865917"/>
            <a:ext cx="2470549" cy="4247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lvl="2">
              <a:lnSpc>
                <a:spcPct val="90000"/>
              </a:lnSpc>
              <a:buFont typeface="Wingdings" pitchFamily="2" charset="2"/>
              <a:buChar char="§"/>
            </a:pPr>
            <a:r>
              <a:rPr lang="en-US" altLang="tr-TR" sz="1200" b="1" i="0" dirty="0">
                <a:cs typeface="Arial" charset="0"/>
              </a:rPr>
              <a:t> </a:t>
            </a:r>
            <a:r>
              <a:rPr lang="tr-TR" altLang="tr-TR" sz="1200" b="1" dirty="0" err="1"/>
              <a:t>expenditure</a:t>
            </a:r>
            <a:r>
              <a:rPr lang="en-GB" altLang="tr-TR" sz="1200" b="1" dirty="0"/>
              <a:t>-based deviations</a:t>
            </a:r>
          </a:p>
          <a:p>
            <a:pPr>
              <a:lnSpc>
                <a:spcPct val="90000"/>
              </a:lnSpc>
              <a:buFont typeface="Wingdings" pitchFamily="2" charset="2"/>
              <a:buChar char="§"/>
            </a:pPr>
            <a:endParaRPr lang="en-US" altLang="tr-TR" sz="1200" b="1" i="0" dirty="0">
              <a:cs typeface="Arial" charset="0"/>
            </a:endParaRPr>
          </a:p>
        </p:txBody>
      </p:sp>
    </p:spTree>
    <p:extLst>
      <p:ext uri="{BB962C8B-B14F-4D97-AF65-F5344CB8AC3E}">
        <p14:creationId xmlns:p14="http://schemas.microsoft.com/office/powerpoint/2010/main" val="28974660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779" y="-375368"/>
            <a:ext cx="7391400" cy="1143000"/>
          </a:xfrm>
        </p:spPr>
        <p:txBody>
          <a:bodyPr/>
          <a:lstStyle/>
          <a:p>
            <a:r>
              <a:rPr lang="tr-TR" altLang="tr-TR" dirty="0">
                <a:latin typeface="Calibri" panose="020F0502020204030204" pitchFamily="34" charset="0"/>
              </a:rPr>
              <a:t>Components of a CB</a:t>
            </a:r>
            <a:endParaRPr lang="en-US" dirty="0"/>
          </a:p>
        </p:txBody>
      </p:sp>
      <p:grpSp>
        <p:nvGrpSpPr>
          <p:cNvPr id="10" name="Grup 9"/>
          <p:cNvGrpSpPr/>
          <p:nvPr/>
        </p:nvGrpSpPr>
        <p:grpSpPr>
          <a:xfrm>
            <a:off x="2437347" y="357622"/>
            <a:ext cx="1185863" cy="6195578"/>
            <a:chOff x="2520239" y="1573923"/>
            <a:chExt cx="1185863" cy="4486275"/>
          </a:xfrm>
        </p:grpSpPr>
        <p:sp>
          <p:nvSpPr>
            <p:cNvPr id="71684" name="AutoShape 4"/>
            <p:cNvSpPr>
              <a:spLocks noChangeArrowheads="1"/>
            </p:cNvSpPr>
            <p:nvPr/>
          </p:nvSpPr>
          <p:spPr bwMode="gray">
            <a:xfrm rot="5400000">
              <a:off x="870033" y="3224129"/>
              <a:ext cx="4486275" cy="1185863"/>
            </a:xfrm>
            <a:prstGeom prst="notchedRightArrow">
              <a:avLst>
                <a:gd name="adj1" fmla="val 60194"/>
                <a:gd name="adj2" fmla="val 51573"/>
              </a:avLst>
            </a:prstGeom>
            <a:gradFill rotWithShape="1">
              <a:gsLst>
                <a:gs pos="0">
                  <a:srgbClr val="B2B2B2">
                    <a:gamma/>
                    <a:tint val="47451"/>
                    <a:invGamma/>
                  </a:srgbClr>
                </a:gs>
                <a:gs pos="100000">
                  <a:srgbClr val="B2B2B2"/>
                </a:gs>
              </a:gsLst>
              <a:lin ang="0" scaled="1"/>
            </a:gradFill>
            <a:ln>
              <a:noFill/>
            </a:ln>
            <a:effectLst>
              <a:prstShdw prst="shdw17" dist="12700">
                <a:srgbClr val="B2B2B2">
                  <a:gamma/>
                  <a:shade val="60000"/>
                  <a:invGamma/>
                </a:srgbClr>
              </a:prstShdw>
            </a:effectLst>
            <a:extLst>
              <a:ext uri="{91240B29-F687-4F45-9708-019B960494DF}">
                <a14:hiddenLine xmlns:a14="http://schemas.microsoft.com/office/drawing/2010/main" w="9525">
                  <a:solidFill>
                    <a:srgbClr val="8CC652"/>
                  </a:solidFill>
                  <a:miter lim="800000"/>
                  <a:headEnd/>
                  <a:tailEnd/>
                </a14:hiddenLine>
              </a:ext>
            </a:extLst>
          </p:spPr>
          <p:txBody>
            <a:bodyPr wrap="none" anchor="ctr"/>
            <a:lstStyle/>
            <a:p>
              <a:endParaRPr lang="en-US"/>
            </a:p>
          </p:txBody>
        </p:sp>
        <p:sp>
          <p:nvSpPr>
            <p:cNvPr id="71685" name="Line 5"/>
            <p:cNvSpPr>
              <a:spLocks noChangeShapeType="1"/>
            </p:cNvSpPr>
            <p:nvPr/>
          </p:nvSpPr>
          <p:spPr bwMode="gray">
            <a:xfrm rot="10800000">
              <a:off x="2533747" y="5454501"/>
              <a:ext cx="581556" cy="592205"/>
            </a:xfrm>
            <a:prstGeom prst="line">
              <a:avLst/>
            </a:prstGeom>
            <a:noFill/>
            <a:ln w="9525">
              <a:solidFill>
                <a:srgbClr val="F8F8F8">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690" name="AutoShape 10"/>
          <p:cNvSpPr>
            <a:spLocks noChangeArrowheads="1"/>
          </p:cNvSpPr>
          <p:nvPr/>
        </p:nvSpPr>
        <p:spPr bwMode="gray">
          <a:xfrm>
            <a:off x="759116" y="789671"/>
            <a:ext cx="1512887" cy="481013"/>
          </a:xfrm>
          <a:prstGeom prst="roundRect">
            <a:avLst>
              <a:gd name="adj" fmla="val 13273"/>
            </a:avLst>
          </a:prstGeom>
          <a:solidFill>
            <a:srgbClr val="FFFFFF"/>
          </a:solidFill>
          <a:ln w="25400">
            <a:solidFill>
              <a:schemeClr val="accent1"/>
            </a:solidFill>
            <a:round/>
            <a:headEnd/>
            <a:tailEnd/>
          </a:ln>
          <a:effectLst>
            <a:outerShdw dist="40161" dir="4293903" algn="ctr" rotWithShape="0">
              <a:srgbClr val="000000">
                <a:alpha val="30000"/>
              </a:srgbClr>
            </a:outerShdw>
          </a:effectLst>
        </p:spPr>
        <p:txBody>
          <a:bodyPr wrap="none" anchor="ctr"/>
          <a:lstStyle/>
          <a:p>
            <a:endParaRPr lang="en-US"/>
          </a:p>
        </p:txBody>
      </p:sp>
      <p:sp>
        <p:nvSpPr>
          <p:cNvPr id="71691" name="AutoShape 11"/>
          <p:cNvSpPr>
            <a:spLocks noChangeArrowheads="1"/>
          </p:cNvSpPr>
          <p:nvPr/>
        </p:nvSpPr>
        <p:spPr bwMode="gray">
          <a:xfrm>
            <a:off x="739425" y="2542704"/>
            <a:ext cx="1512887" cy="481013"/>
          </a:xfrm>
          <a:prstGeom prst="roundRect">
            <a:avLst>
              <a:gd name="adj" fmla="val 13273"/>
            </a:avLst>
          </a:prstGeom>
          <a:solidFill>
            <a:srgbClr val="FFFFFF"/>
          </a:solidFill>
          <a:ln w="25400" algn="ctr">
            <a:solidFill>
              <a:schemeClr val="accent2"/>
            </a:solidFill>
            <a:round/>
            <a:headEnd/>
            <a:tailEnd/>
          </a:ln>
          <a:effectLst>
            <a:outerShdw dist="40161" dir="4293903" algn="ctr" rotWithShape="0">
              <a:srgbClr val="000000">
                <a:alpha val="30000"/>
              </a:srgbClr>
            </a:outerShdw>
          </a:effectLst>
        </p:spPr>
        <p:txBody>
          <a:bodyPr wrap="none" anchor="ctr"/>
          <a:lstStyle/>
          <a:p>
            <a:endParaRPr lang="en-US" sz="1400" dirty="0"/>
          </a:p>
        </p:txBody>
      </p:sp>
      <p:sp>
        <p:nvSpPr>
          <p:cNvPr id="71692" name="AutoShape 12"/>
          <p:cNvSpPr>
            <a:spLocks noChangeArrowheads="1"/>
          </p:cNvSpPr>
          <p:nvPr/>
        </p:nvSpPr>
        <p:spPr bwMode="gray">
          <a:xfrm>
            <a:off x="672285" y="3973586"/>
            <a:ext cx="1512887" cy="481012"/>
          </a:xfrm>
          <a:prstGeom prst="roundRect">
            <a:avLst>
              <a:gd name="adj" fmla="val 13273"/>
            </a:avLst>
          </a:prstGeom>
          <a:solidFill>
            <a:srgbClr val="FFFFFF"/>
          </a:solidFill>
          <a:ln w="25400" algn="ctr">
            <a:solidFill>
              <a:schemeClr val="hlink"/>
            </a:solidFill>
            <a:round/>
            <a:headEnd/>
            <a:tailEnd/>
          </a:ln>
          <a:effectLst>
            <a:outerShdw dist="40161" dir="4293903" algn="ctr" rotWithShape="0">
              <a:srgbClr val="000000">
                <a:alpha val="30000"/>
              </a:srgbClr>
            </a:outerShdw>
          </a:effectLst>
        </p:spPr>
        <p:txBody>
          <a:bodyPr wrap="none" anchor="ctr"/>
          <a:lstStyle/>
          <a:p>
            <a:endParaRPr lang="en-US"/>
          </a:p>
        </p:txBody>
      </p:sp>
      <p:sp>
        <p:nvSpPr>
          <p:cNvPr id="71693" name="AutoShape 13"/>
          <p:cNvSpPr>
            <a:spLocks noChangeArrowheads="1"/>
          </p:cNvSpPr>
          <p:nvPr/>
        </p:nvSpPr>
        <p:spPr bwMode="gray">
          <a:xfrm>
            <a:off x="764826" y="5009991"/>
            <a:ext cx="1512887" cy="481013"/>
          </a:xfrm>
          <a:prstGeom prst="roundRect">
            <a:avLst>
              <a:gd name="adj" fmla="val 13273"/>
            </a:avLst>
          </a:prstGeom>
          <a:solidFill>
            <a:srgbClr val="FFFFFF"/>
          </a:solidFill>
          <a:ln w="25400" algn="ctr">
            <a:solidFill>
              <a:schemeClr val="folHlink"/>
            </a:solidFill>
            <a:round/>
            <a:headEnd/>
            <a:tailEnd/>
          </a:ln>
          <a:effectLst>
            <a:outerShdw dist="40161" dir="4293903" algn="ctr" rotWithShape="0">
              <a:srgbClr val="000000">
                <a:alpha val="30000"/>
              </a:srgbClr>
            </a:outerShdw>
          </a:effectLst>
        </p:spPr>
        <p:txBody>
          <a:bodyPr wrap="none" anchor="ctr"/>
          <a:lstStyle/>
          <a:p>
            <a:endParaRPr lang="en-US"/>
          </a:p>
        </p:txBody>
      </p:sp>
      <p:sp>
        <p:nvSpPr>
          <p:cNvPr id="119" name="Rectangle 118"/>
          <p:cNvSpPr>
            <a:spLocks noChangeArrowheads="1"/>
          </p:cNvSpPr>
          <p:nvPr/>
        </p:nvSpPr>
        <p:spPr bwMode="gray">
          <a:xfrm>
            <a:off x="614561" y="717167"/>
            <a:ext cx="170176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b="1" dirty="0" err="1">
                <a:solidFill>
                  <a:srgbClr val="000000"/>
                </a:solidFill>
                <a:latin typeface="Corbel" panose="020B0503020204020204" pitchFamily="34" charset="0"/>
              </a:rPr>
              <a:t>Broad</a:t>
            </a:r>
            <a:r>
              <a:rPr lang="tr-TR" b="1" dirty="0">
                <a:solidFill>
                  <a:srgbClr val="000000"/>
                </a:solidFill>
                <a:latin typeface="Corbel" panose="020B0503020204020204" pitchFamily="34" charset="0"/>
              </a:rPr>
              <a:t> Risk </a:t>
            </a:r>
            <a:r>
              <a:rPr lang="tr-TR" b="1" dirty="0" err="1">
                <a:solidFill>
                  <a:srgbClr val="000000"/>
                </a:solidFill>
                <a:latin typeface="Corbel" panose="020B0503020204020204" pitchFamily="34" charset="0"/>
              </a:rPr>
              <a:t>Universe</a:t>
            </a:r>
            <a:endParaRPr lang="en-US" b="1" dirty="0">
              <a:solidFill>
                <a:srgbClr val="000000"/>
              </a:solidFill>
              <a:latin typeface="Corbel" panose="020B0503020204020204" pitchFamily="34" charset="0"/>
            </a:endParaRPr>
          </a:p>
        </p:txBody>
      </p:sp>
      <p:sp>
        <p:nvSpPr>
          <p:cNvPr id="128" name="Rectangle 127"/>
          <p:cNvSpPr>
            <a:spLocks noChangeArrowheads="1"/>
          </p:cNvSpPr>
          <p:nvPr/>
        </p:nvSpPr>
        <p:spPr bwMode="gray">
          <a:xfrm>
            <a:off x="672285" y="2488768"/>
            <a:ext cx="155400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b="1" dirty="0" err="1">
                <a:solidFill>
                  <a:srgbClr val="000000"/>
                </a:solidFill>
                <a:latin typeface="Corbel" panose="020B0503020204020204" pitchFamily="34" charset="0"/>
              </a:rPr>
              <a:t>Treasury</a:t>
            </a:r>
            <a:r>
              <a:rPr lang="tr-TR" b="1" dirty="0">
                <a:solidFill>
                  <a:srgbClr val="000000"/>
                </a:solidFill>
                <a:latin typeface="Corbel" panose="020B0503020204020204" pitchFamily="34" charset="0"/>
              </a:rPr>
              <a:t> </a:t>
            </a:r>
            <a:r>
              <a:rPr lang="tr-TR" b="1" dirty="0" err="1">
                <a:solidFill>
                  <a:srgbClr val="000000"/>
                </a:solidFill>
                <a:latin typeface="Corbel" panose="020B0503020204020204" pitchFamily="34" charset="0"/>
              </a:rPr>
              <a:t>Risks</a:t>
            </a:r>
            <a:endParaRPr lang="en-US" b="1" dirty="0">
              <a:solidFill>
                <a:srgbClr val="000000"/>
              </a:solidFill>
              <a:latin typeface="Corbel" panose="020B0503020204020204" pitchFamily="34" charset="0"/>
            </a:endParaRPr>
          </a:p>
        </p:txBody>
      </p:sp>
      <p:sp>
        <p:nvSpPr>
          <p:cNvPr id="129" name="Rectangle 128"/>
          <p:cNvSpPr>
            <a:spLocks noChangeArrowheads="1"/>
          </p:cNvSpPr>
          <p:nvPr/>
        </p:nvSpPr>
        <p:spPr bwMode="gray">
          <a:xfrm>
            <a:off x="745428" y="3891524"/>
            <a:ext cx="141547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b="1" dirty="0">
                <a:solidFill>
                  <a:srgbClr val="000000"/>
                </a:solidFill>
                <a:latin typeface="Corbel" panose="020B0503020204020204" pitchFamily="34" charset="0"/>
              </a:rPr>
              <a:t>Cash &amp; </a:t>
            </a:r>
            <a:r>
              <a:rPr lang="tr-TR" b="1" dirty="0" err="1">
                <a:solidFill>
                  <a:srgbClr val="000000"/>
                </a:solidFill>
                <a:latin typeface="Corbel" panose="020B0503020204020204" pitchFamily="34" charset="0"/>
              </a:rPr>
              <a:t>Debt</a:t>
            </a:r>
            <a:r>
              <a:rPr lang="tr-TR" b="1" dirty="0">
                <a:solidFill>
                  <a:srgbClr val="000000"/>
                </a:solidFill>
                <a:latin typeface="Corbel" panose="020B0503020204020204" pitchFamily="34" charset="0"/>
              </a:rPr>
              <a:t> M. </a:t>
            </a:r>
            <a:r>
              <a:rPr lang="tr-TR" b="1" dirty="0" err="1">
                <a:solidFill>
                  <a:srgbClr val="000000"/>
                </a:solidFill>
                <a:latin typeface="Corbel" panose="020B0503020204020204" pitchFamily="34" charset="0"/>
              </a:rPr>
              <a:t>Risks</a:t>
            </a:r>
            <a:endParaRPr lang="en-US" b="1" dirty="0">
              <a:solidFill>
                <a:srgbClr val="000000"/>
              </a:solidFill>
              <a:latin typeface="Corbel" panose="020B0503020204020204" pitchFamily="34" charset="0"/>
            </a:endParaRPr>
          </a:p>
        </p:txBody>
      </p:sp>
      <p:sp>
        <p:nvSpPr>
          <p:cNvPr id="130" name="Rectangle 129"/>
          <p:cNvSpPr>
            <a:spLocks noChangeArrowheads="1"/>
          </p:cNvSpPr>
          <p:nvPr/>
        </p:nvSpPr>
        <p:spPr bwMode="gray">
          <a:xfrm>
            <a:off x="871881" y="4933159"/>
            <a:ext cx="13906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b="1" dirty="0" err="1">
                <a:solidFill>
                  <a:srgbClr val="000000"/>
                </a:solidFill>
                <a:latin typeface="Corbel" panose="020B0503020204020204" pitchFamily="34" charset="0"/>
              </a:rPr>
              <a:t>Effect</a:t>
            </a:r>
            <a:r>
              <a:rPr lang="tr-TR" b="1" dirty="0">
                <a:solidFill>
                  <a:srgbClr val="000000"/>
                </a:solidFill>
                <a:latin typeface="Corbel" panose="020B0503020204020204" pitchFamily="34" charset="0"/>
              </a:rPr>
              <a:t> on Cash </a:t>
            </a:r>
            <a:r>
              <a:rPr lang="tr-TR" b="1" dirty="0" err="1">
                <a:solidFill>
                  <a:srgbClr val="000000"/>
                </a:solidFill>
                <a:latin typeface="Corbel" panose="020B0503020204020204" pitchFamily="34" charset="0"/>
              </a:rPr>
              <a:t>Flows</a:t>
            </a:r>
            <a:endParaRPr lang="en-US" b="1" dirty="0">
              <a:solidFill>
                <a:srgbClr val="000000"/>
              </a:solidFill>
              <a:latin typeface="Corbel" panose="020B0503020204020204" pitchFamily="34" charset="0"/>
            </a:endParaRPr>
          </a:p>
        </p:txBody>
      </p:sp>
      <p:grpSp>
        <p:nvGrpSpPr>
          <p:cNvPr id="11" name="Grup 10"/>
          <p:cNvGrpSpPr/>
          <p:nvPr/>
        </p:nvGrpSpPr>
        <p:grpSpPr>
          <a:xfrm>
            <a:off x="2693144" y="687520"/>
            <a:ext cx="614363" cy="604838"/>
            <a:chOff x="2816225" y="2384425"/>
            <a:chExt cx="614363" cy="604838"/>
          </a:xfrm>
        </p:grpSpPr>
        <p:pic>
          <p:nvPicPr>
            <p:cNvPr id="71700" name="Picture 20"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rot="10800000">
              <a:off x="2816225" y="2384425"/>
              <a:ext cx="614363" cy="600579"/>
            </a:xfrm>
            <a:prstGeom prst="rect">
              <a:avLst/>
            </a:prstGeom>
            <a:noFill/>
            <a:extLst>
              <a:ext uri="{909E8E84-426E-40DD-AFC4-6F175D3DCCD1}">
                <a14:hiddenFill xmlns:a14="http://schemas.microsoft.com/office/drawing/2010/main">
                  <a:solidFill>
                    <a:srgbClr val="FFFFFF"/>
                  </a:solidFill>
                </a14:hiddenFill>
              </a:ext>
            </a:extLst>
          </p:spPr>
        </p:pic>
        <p:pic>
          <p:nvPicPr>
            <p:cNvPr id="71701" name="Picture 21"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rot="10800000">
              <a:off x="2875954" y="2482392"/>
              <a:ext cx="516236" cy="505451"/>
            </a:xfrm>
            <a:prstGeom prst="rect">
              <a:avLst/>
            </a:prstGeom>
            <a:noFill/>
            <a:extLst>
              <a:ext uri="{909E8E84-426E-40DD-AFC4-6F175D3DCCD1}">
                <a14:hiddenFill xmlns:a14="http://schemas.microsoft.com/office/drawing/2010/main">
                  <a:solidFill>
                    <a:srgbClr val="FFFFFF"/>
                  </a:solidFill>
                </a14:hiddenFill>
              </a:ext>
            </a:extLst>
          </p:spPr>
        </p:pic>
        <p:grpSp>
          <p:nvGrpSpPr>
            <p:cNvPr id="71702" name="Group 22"/>
            <p:cNvGrpSpPr>
              <a:grpSpLocks/>
            </p:cNvGrpSpPr>
            <p:nvPr/>
          </p:nvGrpSpPr>
          <p:grpSpPr bwMode="auto">
            <a:xfrm rot="10800000">
              <a:off x="2877377" y="2482392"/>
              <a:ext cx="511969" cy="506871"/>
              <a:chOff x="1687" y="1461"/>
              <a:chExt cx="380" cy="375"/>
            </a:xfrm>
          </p:grpSpPr>
          <p:sp>
            <p:nvSpPr>
              <p:cNvPr id="71703" name="Oval 23"/>
              <p:cNvSpPr>
                <a:spLocks noChangeArrowheads="1"/>
              </p:cNvSpPr>
              <p:nvPr/>
            </p:nvSpPr>
            <p:spPr bwMode="gray">
              <a:xfrm>
                <a:off x="1687" y="1461"/>
                <a:ext cx="380" cy="375"/>
              </a:xfrm>
              <a:prstGeom prst="ellipse">
                <a:avLst/>
              </a:prstGeom>
              <a:gradFill rotWithShape="1">
                <a:gsLst>
                  <a:gs pos="0">
                    <a:srgbClr val="FFFFFF">
                      <a:alpha val="0"/>
                    </a:srgb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04" name="Picture 24"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rot="-1217854">
                <a:off x="1702" y="1482"/>
                <a:ext cx="259" cy="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1705" name="WordArt 25"/>
          <p:cNvSpPr>
            <a:spLocks noChangeArrowheads="1" noChangeShapeType="1" noTextEdit="1"/>
          </p:cNvSpPr>
          <p:nvPr/>
        </p:nvSpPr>
        <p:spPr bwMode="gray">
          <a:xfrm>
            <a:off x="2918999" y="875085"/>
            <a:ext cx="182562"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800" b="1" i="1" kern="10" dirty="0">
                <a:solidFill>
                  <a:srgbClr val="FFFFFF"/>
                </a:solidFill>
                <a:effectLst>
                  <a:prstShdw prst="shdw17" dist="17961" dir="2700000">
                    <a:srgbClr val="000000">
                      <a:alpha val="50000"/>
                    </a:srgbClr>
                  </a:prstShdw>
                </a:effectLst>
                <a:cs typeface="Arial" panose="020B0604020202020204" pitchFamily="34" charset="0"/>
              </a:rPr>
              <a:t>1</a:t>
            </a:r>
          </a:p>
        </p:txBody>
      </p:sp>
      <p:grpSp>
        <p:nvGrpSpPr>
          <p:cNvPr id="12" name="Grup 11"/>
          <p:cNvGrpSpPr/>
          <p:nvPr/>
        </p:nvGrpSpPr>
        <p:grpSpPr>
          <a:xfrm>
            <a:off x="2701411" y="2400962"/>
            <a:ext cx="614363" cy="604838"/>
            <a:chOff x="2816225" y="3251200"/>
            <a:chExt cx="614363" cy="604838"/>
          </a:xfrm>
        </p:grpSpPr>
        <p:pic>
          <p:nvPicPr>
            <p:cNvPr id="71707" name="Picture 27"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rot="10800000">
              <a:off x="2816225" y="3251200"/>
              <a:ext cx="614363" cy="600579"/>
            </a:xfrm>
            <a:prstGeom prst="rect">
              <a:avLst/>
            </a:prstGeom>
            <a:noFill/>
            <a:extLst>
              <a:ext uri="{909E8E84-426E-40DD-AFC4-6F175D3DCCD1}">
                <a14:hiddenFill xmlns:a14="http://schemas.microsoft.com/office/drawing/2010/main">
                  <a:solidFill>
                    <a:srgbClr val="FFFFFF"/>
                  </a:solidFill>
                </a14:hiddenFill>
              </a:ext>
            </a:extLst>
          </p:spPr>
        </p:pic>
        <p:pic>
          <p:nvPicPr>
            <p:cNvPr id="71708" name="Picture 28"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rot="10800000">
              <a:off x="2875954" y="3349167"/>
              <a:ext cx="516236" cy="505451"/>
            </a:xfrm>
            <a:prstGeom prst="rect">
              <a:avLst/>
            </a:prstGeom>
            <a:noFill/>
            <a:extLst>
              <a:ext uri="{909E8E84-426E-40DD-AFC4-6F175D3DCCD1}">
                <a14:hiddenFill xmlns:a14="http://schemas.microsoft.com/office/drawing/2010/main">
                  <a:solidFill>
                    <a:srgbClr val="FFFFFF"/>
                  </a:solidFill>
                </a14:hiddenFill>
              </a:ext>
            </a:extLst>
          </p:spPr>
        </p:pic>
        <p:grpSp>
          <p:nvGrpSpPr>
            <p:cNvPr id="71709" name="Group 29"/>
            <p:cNvGrpSpPr>
              <a:grpSpLocks/>
            </p:cNvGrpSpPr>
            <p:nvPr/>
          </p:nvGrpSpPr>
          <p:grpSpPr bwMode="auto">
            <a:xfrm rot="10800000">
              <a:off x="2877377" y="3349167"/>
              <a:ext cx="511969" cy="506871"/>
              <a:chOff x="1687" y="1461"/>
              <a:chExt cx="380" cy="375"/>
            </a:xfrm>
          </p:grpSpPr>
          <p:sp>
            <p:nvSpPr>
              <p:cNvPr id="71710" name="Oval 30"/>
              <p:cNvSpPr>
                <a:spLocks noChangeArrowheads="1"/>
              </p:cNvSpPr>
              <p:nvPr/>
            </p:nvSpPr>
            <p:spPr bwMode="gray">
              <a:xfrm>
                <a:off x="1687" y="1461"/>
                <a:ext cx="380" cy="375"/>
              </a:xfrm>
              <a:prstGeom prst="ellipse">
                <a:avLst/>
              </a:prstGeom>
              <a:gradFill rotWithShape="1">
                <a:gsLst>
                  <a:gs pos="0">
                    <a:srgbClr val="FFFFFF">
                      <a:alpha val="0"/>
                    </a:srgb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11" name="Picture 3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rot="-1217854">
                <a:off x="1702" y="1482"/>
                <a:ext cx="259" cy="9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up 12"/>
          <p:cNvGrpSpPr/>
          <p:nvPr/>
        </p:nvGrpSpPr>
        <p:grpSpPr>
          <a:xfrm>
            <a:off x="2685037" y="3849760"/>
            <a:ext cx="614363" cy="604838"/>
            <a:chOff x="2816225" y="4117975"/>
            <a:chExt cx="614363" cy="604838"/>
          </a:xfrm>
        </p:grpSpPr>
        <p:pic>
          <p:nvPicPr>
            <p:cNvPr id="71713" name="Picture 33"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rot="10800000">
              <a:off x="2816225" y="4117975"/>
              <a:ext cx="614363" cy="600579"/>
            </a:xfrm>
            <a:prstGeom prst="rect">
              <a:avLst/>
            </a:prstGeom>
            <a:noFill/>
            <a:extLst>
              <a:ext uri="{909E8E84-426E-40DD-AFC4-6F175D3DCCD1}">
                <a14:hiddenFill xmlns:a14="http://schemas.microsoft.com/office/drawing/2010/main">
                  <a:solidFill>
                    <a:srgbClr val="FFFFFF"/>
                  </a:solidFill>
                </a14:hiddenFill>
              </a:ext>
            </a:extLst>
          </p:spPr>
        </p:pic>
        <p:pic>
          <p:nvPicPr>
            <p:cNvPr id="71714" name="Picture 34"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rot="10800000">
              <a:off x="2875954" y="4215942"/>
              <a:ext cx="516236" cy="505451"/>
            </a:xfrm>
            <a:prstGeom prst="rect">
              <a:avLst/>
            </a:prstGeom>
            <a:noFill/>
            <a:extLst>
              <a:ext uri="{909E8E84-426E-40DD-AFC4-6F175D3DCCD1}">
                <a14:hiddenFill xmlns:a14="http://schemas.microsoft.com/office/drawing/2010/main">
                  <a:solidFill>
                    <a:srgbClr val="FFFFFF"/>
                  </a:solidFill>
                </a14:hiddenFill>
              </a:ext>
            </a:extLst>
          </p:spPr>
        </p:pic>
        <p:grpSp>
          <p:nvGrpSpPr>
            <p:cNvPr id="71715" name="Group 35"/>
            <p:cNvGrpSpPr>
              <a:grpSpLocks/>
            </p:cNvGrpSpPr>
            <p:nvPr/>
          </p:nvGrpSpPr>
          <p:grpSpPr bwMode="auto">
            <a:xfrm rot="10800000">
              <a:off x="2877377" y="4215942"/>
              <a:ext cx="511969" cy="506871"/>
              <a:chOff x="1704" y="2763"/>
              <a:chExt cx="360" cy="357"/>
            </a:xfrm>
          </p:grpSpPr>
          <p:sp>
            <p:nvSpPr>
              <p:cNvPr id="71716" name="Oval 36"/>
              <p:cNvSpPr>
                <a:spLocks noChangeArrowheads="1"/>
              </p:cNvSpPr>
              <p:nvPr/>
            </p:nvSpPr>
            <p:spPr bwMode="gray">
              <a:xfrm>
                <a:off x="1704" y="2763"/>
                <a:ext cx="360" cy="357"/>
              </a:xfrm>
              <a:prstGeom prst="ellipse">
                <a:avLst/>
              </a:prstGeom>
              <a:gradFill rotWithShape="1">
                <a:gsLst>
                  <a:gs pos="0">
                    <a:srgbClr val="FFFFFF">
                      <a:alpha val="0"/>
                    </a:srgb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17" name="Picture 37"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rot="-1217854">
                <a:off x="1718" y="2783"/>
                <a:ext cx="246" cy="8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up 13"/>
          <p:cNvGrpSpPr/>
          <p:nvPr/>
        </p:nvGrpSpPr>
        <p:grpSpPr>
          <a:xfrm>
            <a:off x="2685037" y="4853034"/>
            <a:ext cx="614363" cy="604838"/>
            <a:chOff x="2816225" y="4987925"/>
            <a:chExt cx="614363" cy="604838"/>
          </a:xfrm>
        </p:grpSpPr>
        <p:pic>
          <p:nvPicPr>
            <p:cNvPr id="71719" name="Picture 39"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rot="10800000">
              <a:off x="2816225" y="4987925"/>
              <a:ext cx="614363" cy="600579"/>
            </a:xfrm>
            <a:prstGeom prst="rect">
              <a:avLst/>
            </a:prstGeom>
            <a:noFill/>
            <a:extLst>
              <a:ext uri="{909E8E84-426E-40DD-AFC4-6F175D3DCCD1}">
                <a14:hiddenFill xmlns:a14="http://schemas.microsoft.com/office/drawing/2010/main">
                  <a:solidFill>
                    <a:srgbClr val="FFFFFF"/>
                  </a:solidFill>
                </a14:hiddenFill>
              </a:ext>
            </a:extLst>
          </p:spPr>
        </p:pic>
        <p:pic>
          <p:nvPicPr>
            <p:cNvPr id="71720" name="Picture 40"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rot="10800000">
              <a:off x="2875954" y="5085892"/>
              <a:ext cx="516236" cy="505451"/>
            </a:xfrm>
            <a:prstGeom prst="rect">
              <a:avLst/>
            </a:prstGeom>
            <a:noFill/>
            <a:extLst>
              <a:ext uri="{909E8E84-426E-40DD-AFC4-6F175D3DCCD1}">
                <a14:hiddenFill xmlns:a14="http://schemas.microsoft.com/office/drawing/2010/main">
                  <a:solidFill>
                    <a:srgbClr val="FFFFFF"/>
                  </a:solidFill>
                </a14:hiddenFill>
              </a:ext>
            </a:extLst>
          </p:spPr>
        </p:pic>
        <p:grpSp>
          <p:nvGrpSpPr>
            <p:cNvPr id="71721" name="Group 41"/>
            <p:cNvGrpSpPr>
              <a:grpSpLocks/>
            </p:cNvGrpSpPr>
            <p:nvPr/>
          </p:nvGrpSpPr>
          <p:grpSpPr bwMode="auto">
            <a:xfrm rot="10800000">
              <a:off x="2877377" y="5085892"/>
              <a:ext cx="513391" cy="506871"/>
              <a:chOff x="1687" y="1461"/>
              <a:chExt cx="380" cy="375"/>
            </a:xfrm>
          </p:grpSpPr>
          <p:sp>
            <p:nvSpPr>
              <p:cNvPr id="71722" name="Oval 42"/>
              <p:cNvSpPr>
                <a:spLocks noChangeArrowheads="1"/>
              </p:cNvSpPr>
              <p:nvPr/>
            </p:nvSpPr>
            <p:spPr bwMode="gray">
              <a:xfrm>
                <a:off x="1687" y="1461"/>
                <a:ext cx="380" cy="375"/>
              </a:xfrm>
              <a:prstGeom prst="ellipse">
                <a:avLst/>
              </a:prstGeom>
              <a:gradFill rotWithShape="1">
                <a:gsLst>
                  <a:gs pos="0">
                    <a:srgbClr val="FFFFFF">
                      <a:alpha val="0"/>
                    </a:srgbClr>
                  </a:gs>
                  <a:gs pos="100000">
                    <a:schemeClr val="folHlink">
                      <a:alpha val="8000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23" name="Picture 43"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rot="-1217854">
                <a:off x="1702" y="1482"/>
                <a:ext cx="259" cy="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1728" name="WordArt 48"/>
          <p:cNvSpPr>
            <a:spLocks noChangeArrowheads="1" noChangeShapeType="1" noTextEdit="1"/>
          </p:cNvSpPr>
          <p:nvPr/>
        </p:nvSpPr>
        <p:spPr bwMode="gray">
          <a:xfrm>
            <a:off x="2894580" y="2574651"/>
            <a:ext cx="209550"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800" b="1" i="1" kern="10" dirty="0">
                <a:solidFill>
                  <a:srgbClr val="FFFFFF"/>
                </a:solidFill>
                <a:effectLst>
                  <a:prstShdw prst="shdw17" dist="17961" dir="2700000">
                    <a:srgbClr val="000000">
                      <a:alpha val="50000"/>
                    </a:srgbClr>
                  </a:prstShdw>
                </a:effectLst>
                <a:cs typeface="Arial" panose="020B0604020202020204" pitchFamily="34" charset="0"/>
              </a:rPr>
              <a:t>2</a:t>
            </a:r>
          </a:p>
        </p:txBody>
      </p:sp>
      <p:sp>
        <p:nvSpPr>
          <p:cNvPr id="71729" name="WordArt 49"/>
          <p:cNvSpPr>
            <a:spLocks noChangeArrowheads="1" noChangeShapeType="1" noTextEdit="1"/>
          </p:cNvSpPr>
          <p:nvPr/>
        </p:nvSpPr>
        <p:spPr bwMode="gray">
          <a:xfrm>
            <a:off x="2894887" y="4057457"/>
            <a:ext cx="209550"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800" b="1" i="1" kern="10" dirty="0">
                <a:solidFill>
                  <a:srgbClr val="FFFFFF"/>
                </a:solidFill>
                <a:effectLst>
                  <a:prstShdw prst="shdw17" dist="17961" dir="2700000">
                    <a:srgbClr val="000000">
                      <a:alpha val="50000"/>
                    </a:srgbClr>
                  </a:prstShdw>
                </a:effectLst>
                <a:cs typeface="Arial" panose="020B0604020202020204" pitchFamily="34" charset="0"/>
              </a:rPr>
              <a:t>3</a:t>
            </a:r>
          </a:p>
        </p:txBody>
      </p:sp>
      <p:sp>
        <p:nvSpPr>
          <p:cNvPr id="71730" name="WordArt 50"/>
          <p:cNvSpPr>
            <a:spLocks noChangeArrowheads="1" noChangeShapeType="1" noTextEdit="1"/>
          </p:cNvSpPr>
          <p:nvPr/>
        </p:nvSpPr>
        <p:spPr bwMode="gray">
          <a:xfrm>
            <a:off x="2876802" y="5070288"/>
            <a:ext cx="207963" cy="2619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800" b="1" i="1" kern="10" dirty="0">
                <a:solidFill>
                  <a:srgbClr val="FFFFFF"/>
                </a:solidFill>
                <a:effectLst>
                  <a:prstShdw prst="shdw17" dist="17961" dir="2700000">
                    <a:srgbClr val="000000">
                      <a:alpha val="50000"/>
                    </a:srgbClr>
                  </a:prstShdw>
                </a:effectLst>
                <a:cs typeface="Arial" panose="020B0604020202020204" pitchFamily="34" charset="0"/>
              </a:rPr>
              <a:t>4</a:t>
            </a:r>
          </a:p>
        </p:txBody>
      </p:sp>
      <p:sp>
        <p:nvSpPr>
          <p:cNvPr id="123" name="Oval 3"/>
          <p:cNvSpPr>
            <a:spLocks noChangeArrowheads="1"/>
          </p:cNvSpPr>
          <p:nvPr/>
        </p:nvSpPr>
        <p:spPr bwMode="gray">
          <a:xfrm>
            <a:off x="4702800" y="247694"/>
            <a:ext cx="2906468" cy="1763187"/>
          </a:xfrm>
          <a:prstGeom prst="ellipse">
            <a:avLst/>
          </a:prstGeom>
          <a:noFill/>
          <a:ln w="57150">
            <a:solidFill>
              <a:schemeClr val="tx2">
                <a:alpha val="39999"/>
              </a:schemeClr>
            </a:solidFill>
            <a:round/>
            <a:headEnd/>
            <a:tailEnd/>
          </a:ln>
          <a:effectLst/>
          <a:scene3d>
            <a:camera prst="legacyPerspectiveFront"/>
            <a:lightRig rig="legacyFlat3" dir="r"/>
          </a:scene3d>
          <a:sp3d extrusionH="430200" prstMaterial="legacyPlastic">
            <a:bevelT w="13500" h="13500" prst="angle"/>
            <a:bevelB w="13500" h="13500" prst="angle"/>
            <a:extrusionClr>
              <a:schemeClr val="folHlink"/>
            </a:extrusionClr>
            <a:contourClr>
              <a:schemeClr val="tx2"/>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24" name="Grup 123"/>
          <p:cNvGrpSpPr/>
          <p:nvPr/>
        </p:nvGrpSpPr>
        <p:grpSpPr>
          <a:xfrm>
            <a:off x="4874129" y="1167837"/>
            <a:ext cx="976214" cy="876761"/>
            <a:chOff x="1481138" y="2301875"/>
            <a:chExt cx="1044575" cy="1022350"/>
          </a:xfrm>
        </p:grpSpPr>
        <p:grpSp>
          <p:nvGrpSpPr>
            <p:cNvPr id="125" name="Group 8"/>
            <p:cNvGrpSpPr>
              <a:grpSpLocks/>
            </p:cNvGrpSpPr>
            <p:nvPr/>
          </p:nvGrpSpPr>
          <p:grpSpPr bwMode="auto">
            <a:xfrm>
              <a:off x="1481138" y="2301875"/>
              <a:ext cx="1044575" cy="1022350"/>
              <a:chOff x="480" y="1200"/>
              <a:chExt cx="1042" cy="1019"/>
            </a:xfrm>
          </p:grpSpPr>
          <p:pic>
            <p:nvPicPr>
              <p:cNvPr id="127" name="Picture 9"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31" name="Oval 10"/>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26" name="Picture 1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585395" y="2311908"/>
              <a:ext cx="825034" cy="361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up 131"/>
          <p:cNvGrpSpPr/>
          <p:nvPr/>
        </p:nvGrpSpPr>
        <p:grpSpPr>
          <a:xfrm>
            <a:off x="4673756" y="91085"/>
            <a:ext cx="912423" cy="918190"/>
            <a:chOff x="620713" y="3673475"/>
            <a:chExt cx="1044575" cy="1022350"/>
          </a:xfrm>
        </p:grpSpPr>
        <p:grpSp>
          <p:nvGrpSpPr>
            <p:cNvPr id="133" name="Group 13"/>
            <p:cNvGrpSpPr>
              <a:grpSpLocks/>
            </p:cNvGrpSpPr>
            <p:nvPr/>
          </p:nvGrpSpPr>
          <p:grpSpPr bwMode="auto">
            <a:xfrm>
              <a:off x="620713" y="3673475"/>
              <a:ext cx="1044575" cy="1022350"/>
              <a:chOff x="480" y="1200"/>
              <a:chExt cx="1042" cy="1019"/>
            </a:xfrm>
          </p:grpSpPr>
          <p:pic>
            <p:nvPicPr>
              <p:cNvPr id="135" name="Picture 14" descr="circuler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36" name="Oval 15"/>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4" name="Picture 16"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724970" y="3683508"/>
              <a:ext cx="825034" cy="361184"/>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Text Box 23"/>
          <p:cNvSpPr txBox="1">
            <a:spLocks noChangeArrowheads="1"/>
          </p:cNvSpPr>
          <p:nvPr/>
        </p:nvSpPr>
        <p:spPr bwMode="white">
          <a:xfrm>
            <a:off x="4910413" y="1277776"/>
            <a:ext cx="953484" cy="7386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tr-TR" sz="1400" b="1" i="0" dirty="0">
                <a:solidFill>
                  <a:srgbClr val="F8F8F8"/>
                </a:solidFill>
                <a:cs typeface="Arial" panose="020B0604020202020204" pitchFamily="34" charset="0"/>
              </a:rPr>
              <a:t>Financial </a:t>
            </a:r>
          </a:p>
          <a:p>
            <a:pPr algn="ctr">
              <a:spcBef>
                <a:spcPts val="0"/>
              </a:spcBef>
            </a:pPr>
            <a:r>
              <a:rPr lang="tr-TR" sz="1400" b="1" dirty="0" err="1">
                <a:solidFill>
                  <a:srgbClr val="F8F8F8"/>
                </a:solidFill>
                <a:cs typeface="Arial" panose="020B0604020202020204" pitchFamily="34" charset="0"/>
              </a:rPr>
              <a:t>System</a:t>
            </a:r>
            <a:r>
              <a:rPr lang="tr-TR" sz="1400" b="1" dirty="0">
                <a:solidFill>
                  <a:srgbClr val="F8F8F8"/>
                </a:solidFill>
                <a:cs typeface="Arial" panose="020B0604020202020204" pitchFamily="34" charset="0"/>
              </a:rPr>
              <a:t> </a:t>
            </a:r>
            <a:endParaRPr lang="tr-TR" sz="1400" b="1" i="0" dirty="0">
              <a:solidFill>
                <a:srgbClr val="F8F8F8"/>
              </a:solidFill>
              <a:cs typeface="Arial" panose="020B0604020202020204" pitchFamily="34" charset="0"/>
            </a:endParaRPr>
          </a:p>
          <a:p>
            <a:pPr algn="ctr">
              <a:spcBef>
                <a:spcPts val="0"/>
              </a:spcBef>
            </a:pPr>
            <a:r>
              <a:rPr lang="tr-TR" sz="1400" b="1" dirty="0" err="1">
                <a:solidFill>
                  <a:srgbClr val="F8F8F8"/>
                </a:solidFill>
                <a:cs typeface="Arial" panose="020B0604020202020204" pitchFamily="34" charset="0"/>
              </a:rPr>
              <a:t>Risks</a:t>
            </a:r>
            <a:r>
              <a:rPr lang="tr-TR" sz="1400" b="1" i="0" dirty="0">
                <a:solidFill>
                  <a:srgbClr val="F8F8F8"/>
                </a:solidFill>
                <a:cs typeface="Arial" panose="020B0604020202020204" pitchFamily="34" charset="0"/>
              </a:rPr>
              <a:t> </a:t>
            </a:r>
          </a:p>
        </p:txBody>
      </p:sp>
      <p:sp>
        <p:nvSpPr>
          <p:cNvPr id="146" name="Text Box 23"/>
          <p:cNvSpPr txBox="1">
            <a:spLocks noChangeArrowheads="1"/>
          </p:cNvSpPr>
          <p:nvPr/>
        </p:nvSpPr>
        <p:spPr bwMode="white">
          <a:xfrm>
            <a:off x="4576621" y="164085"/>
            <a:ext cx="1059658" cy="7386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tr-TR" sz="1400" b="1" i="0" dirty="0">
                <a:solidFill>
                  <a:srgbClr val="F8F8F8"/>
                </a:solidFill>
                <a:cs typeface="Arial" panose="020B0604020202020204" pitchFamily="34" charset="0"/>
              </a:rPr>
              <a:t>Macro</a:t>
            </a:r>
          </a:p>
          <a:p>
            <a:pPr algn="ctr">
              <a:spcBef>
                <a:spcPts val="0"/>
              </a:spcBef>
            </a:pPr>
            <a:r>
              <a:rPr lang="tr-TR" sz="1400" b="1" i="0" dirty="0" err="1">
                <a:solidFill>
                  <a:srgbClr val="F8F8F8"/>
                </a:solidFill>
                <a:cs typeface="Arial" panose="020B0604020202020204" pitchFamily="34" charset="0"/>
              </a:rPr>
              <a:t>economic</a:t>
            </a:r>
            <a:endParaRPr lang="tr-TR" sz="1400" b="1" i="0" dirty="0">
              <a:solidFill>
                <a:srgbClr val="F8F8F8"/>
              </a:solidFill>
              <a:cs typeface="Arial" panose="020B0604020202020204" pitchFamily="34" charset="0"/>
            </a:endParaRPr>
          </a:p>
          <a:p>
            <a:pPr algn="ctr">
              <a:spcBef>
                <a:spcPts val="0"/>
              </a:spcBef>
            </a:pPr>
            <a:r>
              <a:rPr lang="tr-TR" sz="1400" b="1" dirty="0" err="1">
                <a:solidFill>
                  <a:srgbClr val="F8F8F8"/>
                </a:solidFill>
                <a:cs typeface="Arial" panose="020B0604020202020204" pitchFamily="34" charset="0"/>
              </a:rPr>
              <a:t>Risks</a:t>
            </a:r>
            <a:r>
              <a:rPr lang="tr-TR" sz="1400" b="1" i="0" dirty="0">
                <a:solidFill>
                  <a:srgbClr val="F8F8F8"/>
                </a:solidFill>
                <a:cs typeface="Arial" panose="020B0604020202020204" pitchFamily="34" charset="0"/>
              </a:rPr>
              <a:t> </a:t>
            </a:r>
          </a:p>
        </p:txBody>
      </p:sp>
      <p:grpSp>
        <p:nvGrpSpPr>
          <p:cNvPr id="147" name="Grup 146"/>
          <p:cNvGrpSpPr/>
          <p:nvPr/>
        </p:nvGrpSpPr>
        <p:grpSpPr>
          <a:xfrm>
            <a:off x="5965863" y="-17451"/>
            <a:ext cx="935378" cy="893472"/>
            <a:chOff x="1481138" y="2301875"/>
            <a:chExt cx="1044575" cy="1022350"/>
          </a:xfrm>
        </p:grpSpPr>
        <p:grpSp>
          <p:nvGrpSpPr>
            <p:cNvPr id="148" name="Group 8"/>
            <p:cNvGrpSpPr>
              <a:grpSpLocks/>
            </p:cNvGrpSpPr>
            <p:nvPr/>
          </p:nvGrpSpPr>
          <p:grpSpPr bwMode="auto">
            <a:xfrm>
              <a:off x="1481138" y="2301875"/>
              <a:ext cx="1044575" cy="1022350"/>
              <a:chOff x="480" y="1200"/>
              <a:chExt cx="1042" cy="1019"/>
            </a:xfrm>
          </p:grpSpPr>
          <p:pic>
            <p:nvPicPr>
              <p:cNvPr id="150" name="Picture 9" descr="circuler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51" name="Oval 10"/>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9" name="Picture 1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585395" y="2311908"/>
              <a:ext cx="825034" cy="361184"/>
            </a:xfrm>
            <a:prstGeom prst="rect">
              <a:avLst/>
            </a:prstGeom>
            <a:noFill/>
            <a:extLst>
              <a:ext uri="{909E8E84-426E-40DD-AFC4-6F175D3DCCD1}">
                <a14:hiddenFill xmlns:a14="http://schemas.microsoft.com/office/drawing/2010/main">
                  <a:solidFill>
                    <a:srgbClr val="FFFFFF"/>
                  </a:solidFill>
                </a14:hiddenFill>
              </a:ext>
            </a:extLst>
          </p:spPr>
        </p:pic>
      </p:grpSp>
      <p:sp>
        <p:nvSpPr>
          <p:cNvPr id="152" name="Text Box 23"/>
          <p:cNvSpPr txBox="1">
            <a:spLocks noChangeArrowheads="1"/>
          </p:cNvSpPr>
          <p:nvPr/>
        </p:nvSpPr>
        <p:spPr bwMode="white">
          <a:xfrm>
            <a:off x="5953668" y="142859"/>
            <a:ext cx="953484"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tr-TR" sz="1400" b="1" i="0" dirty="0">
                <a:solidFill>
                  <a:srgbClr val="F8F8F8"/>
                </a:solidFill>
                <a:cs typeface="Arial" panose="020B0604020202020204" pitchFamily="34" charset="0"/>
              </a:rPr>
              <a:t>PFM </a:t>
            </a:r>
            <a:r>
              <a:rPr lang="tr-TR" sz="1400" b="1" i="0" dirty="0" err="1">
                <a:solidFill>
                  <a:srgbClr val="F8F8F8"/>
                </a:solidFill>
                <a:cs typeface="Arial" panose="020B0604020202020204" pitchFamily="34" charset="0"/>
              </a:rPr>
              <a:t>Risks</a:t>
            </a:r>
            <a:endParaRPr lang="tr-TR" sz="1400" b="1" i="0" dirty="0">
              <a:solidFill>
                <a:srgbClr val="F8F8F8"/>
              </a:solidFill>
              <a:cs typeface="Arial" panose="020B0604020202020204" pitchFamily="34" charset="0"/>
            </a:endParaRPr>
          </a:p>
        </p:txBody>
      </p:sp>
      <p:grpSp>
        <p:nvGrpSpPr>
          <p:cNvPr id="153" name="Grup 152"/>
          <p:cNvGrpSpPr/>
          <p:nvPr/>
        </p:nvGrpSpPr>
        <p:grpSpPr>
          <a:xfrm>
            <a:off x="7039494" y="484177"/>
            <a:ext cx="935378" cy="893472"/>
            <a:chOff x="1481138" y="2301875"/>
            <a:chExt cx="1044575" cy="1022350"/>
          </a:xfrm>
        </p:grpSpPr>
        <p:grpSp>
          <p:nvGrpSpPr>
            <p:cNvPr id="154" name="Group 8"/>
            <p:cNvGrpSpPr>
              <a:grpSpLocks/>
            </p:cNvGrpSpPr>
            <p:nvPr/>
          </p:nvGrpSpPr>
          <p:grpSpPr bwMode="auto">
            <a:xfrm>
              <a:off x="1481138" y="2301875"/>
              <a:ext cx="1044575" cy="1022350"/>
              <a:chOff x="480" y="1200"/>
              <a:chExt cx="1042" cy="1019"/>
            </a:xfrm>
          </p:grpSpPr>
          <p:pic>
            <p:nvPicPr>
              <p:cNvPr id="156" name="Picture 9" descr="circuler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57" name="Oval 10"/>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5" name="Picture 1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585395" y="2311908"/>
              <a:ext cx="825034" cy="361184"/>
            </a:xfrm>
            <a:prstGeom prst="rect">
              <a:avLst/>
            </a:prstGeom>
            <a:noFill/>
            <a:extLst>
              <a:ext uri="{909E8E84-426E-40DD-AFC4-6F175D3DCCD1}">
                <a14:hiddenFill xmlns:a14="http://schemas.microsoft.com/office/drawing/2010/main">
                  <a:solidFill>
                    <a:srgbClr val="FFFFFF"/>
                  </a:solidFill>
                </a14:hiddenFill>
              </a:ext>
            </a:extLst>
          </p:spPr>
        </p:pic>
      </p:grpSp>
      <p:sp>
        <p:nvSpPr>
          <p:cNvPr id="158" name="Text Box 23"/>
          <p:cNvSpPr txBox="1">
            <a:spLocks noChangeArrowheads="1"/>
          </p:cNvSpPr>
          <p:nvPr/>
        </p:nvSpPr>
        <p:spPr bwMode="white">
          <a:xfrm>
            <a:off x="7053001" y="650315"/>
            <a:ext cx="953484"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tr-TR" sz="1400" b="1" i="0" dirty="0" err="1">
                <a:solidFill>
                  <a:srgbClr val="F8F8F8"/>
                </a:solidFill>
                <a:cs typeface="Arial" panose="020B0604020202020204" pitchFamily="34" charset="0"/>
              </a:rPr>
              <a:t>PoliticalRisks</a:t>
            </a:r>
            <a:endParaRPr lang="tr-TR" sz="1400" b="1" i="0" dirty="0">
              <a:solidFill>
                <a:srgbClr val="F8F8F8"/>
              </a:solidFill>
              <a:cs typeface="Arial" panose="020B0604020202020204" pitchFamily="34" charset="0"/>
            </a:endParaRPr>
          </a:p>
        </p:txBody>
      </p:sp>
      <p:grpSp>
        <p:nvGrpSpPr>
          <p:cNvPr id="159" name="Grup 158"/>
          <p:cNvGrpSpPr/>
          <p:nvPr/>
        </p:nvGrpSpPr>
        <p:grpSpPr>
          <a:xfrm>
            <a:off x="6276918" y="1275345"/>
            <a:ext cx="935378" cy="893472"/>
            <a:chOff x="1481138" y="2301875"/>
            <a:chExt cx="1044575" cy="1022350"/>
          </a:xfrm>
        </p:grpSpPr>
        <p:grpSp>
          <p:nvGrpSpPr>
            <p:cNvPr id="160" name="Group 8"/>
            <p:cNvGrpSpPr>
              <a:grpSpLocks/>
            </p:cNvGrpSpPr>
            <p:nvPr/>
          </p:nvGrpSpPr>
          <p:grpSpPr bwMode="auto">
            <a:xfrm>
              <a:off x="1481138" y="2301875"/>
              <a:ext cx="1044575" cy="1022350"/>
              <a:chOff x="480" y="1200"/>
              <a:chExt cx="1042" cy="1019"/>
            </a:xfrm>
          </p:grpSpPr>
          <p:pic>
            <p:nvPicPr>
              <p:cNvPr id="162" name="Picture 9" descr="circuler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163" name="Oval 10"/>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61" name="Picture 11"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585395" y="2311908"/>
              <a:ext cx="825034" cy="361184"/>
            </a:xfrm>
            <a:prstGeom prst="rect">
              <a:avLst/>
            </a:prstGeom>
            <a:noFill/>
            <a:extLst>
              <a:ext uri="{909E8E84-426E-40DD-AFC4-6F175D3DCCD1}">
                <a14:hiddenFill xmlns:a14="http://schemas.microsoft.com/office/drawing/2010/main">
                  <a:solidFill>
                    <a:srgbClr val="FFFFFF"/>
                  </a:solidFill>
                </a14:hiddenFill>
              </a:ext>
            </a:extLst>
          </p:spPr>
        </p:pic>
      </p:grpSp>
      <p:sp>
        <p:nvSpPr>
          <p:cNvPr id="164" name="Text Box 23"/>
          <p:cNvSpPr txBox="1">
            <a:spLocks noChangeArrowheads="1"/>
          </p:cNvSpPr>
          <p:nvPr/>
        </p:nvSpPr>
        <p:spPr bwMode="white">
          <a:xfrm>
            <a:off x="6264181" y="1447394"/>
            <a:ext cx="953484"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tr-TR" sz="1400" b="1" i="0" dirty="0" err="1">
                <a:solidFill>
                  <a:srgbClr val="F8F8F8"/>
                </a:solidFill>
                <a:cs typeface="Arial" panose="020B0604020202020204" pitchFamily="34" charset="0"/>
              </a:rPr>
              <a:t>Other</a:t>
            </a:r>
            <a:endParaRPr lang="tr-TR" sz="1400" b="1" i="0" dirty="0">
              <a:solidFill>
                <a:srgbClr val="F8F8F8"/>
              </a:solidFill>
              <a:cs typeface="Arial" panose="020B0604020202020204" pitchFamily="34" charset="0"/>
            </a:endParaRPr>
          </a:p>
          <a:p>
            <a:pPr algn="ctr">
              <a:spcBef>
                <a:spcPts val="0"/>
              </a:spcBef>
            </a:pPr>
            <a:r>
              <a:rPr lang="tr-TR" sz="1400" b="1" i="0" dirty="0" err="1">
                <a:solidFill>
                  <a:srgbClr val="F8F8F8"/>
                </a:solidFill>
                <a:cs typeface="Arial" panose="020B0604020202020204" pitchFamily="34" charset="0"/>
              </a:rPr>
              <a:t>Risks</a:t>
            </a:r>
            <a:endParaRPr lang="tr-TR" sz="1400" b="1" i="0" dirty="0">
              <a:solidFill>
                <a:srgbClr val="F8F8F8"/>
              </a:solidFill>
              <a:cs typeface="Arial" panose="020B0604020202020204" pitchFamily="34" charset="0"/>
            </a:endParaRPr>
          </a:p>
        </p:txBody>
      </p:sp>
      <p:sp>
        <p:nvSpPr>
          <p:cNvPr id="165" name="Freeform 18"/>
          <p:cNvSpPr>
            <a:spLocks/>
          </p:cNvSpPr>
          <p:nvPr/>
        </p:nvSpPr>
        <p:spPr bwMode="gray">
          <a:xfrm>
            <a:off x="6759724" y="942135"/>
            <a:ext cx="1927075" cy="1306896"/>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66" name="Freeform 19"/>
          <p:cNvSpPr>
            <a:spLocks/>
          </p:cNvSpPr>
          <p:nvPr/>
        </p:nvSpPr>
        <p:spPr bwMode="gray">
          <a:xfrm flipH="1">
            <a:off x="4065786" y="916545"/>
            <a:ext cx="1741488" cy="1376764"/>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68" name="AutoShape 4"/>
          <p:cNvSpPr>
            <a:spLocks noChangeArrowheads="1"/>
          </p:cNvSpPr>
          <p:nvPr/>
        </p:nvSpPr>
        <p:spPr bwMode="gray">
          <a:xfrm>
            <a:off x="3307388" y="2292408"/>
            <a:ext cx="1472038" cy="1289049"/>
          </a:xfrm>
          <a:prstGeom prst="roundRect">
            <a:avLst>
              <a:gd name="adj" fmla="val 18199"/>
            </a:avLst>
          </a:prstGeom>
          <a:solidFill>
            <a:srgbClr val="FFFFFF"/>
          </a:solidFill>
          <a:ln w="5715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69" name="Rectangle 66"/>
          <p:cNvSpPr>
            <a:spLocks noChangeArrowheads="1"/>
          </p:cNvSpPr>
          <p:nvPr/>
        </p:nvSpPr>
        <p:spPr bwMode="gray">
          <a:xfrm>
            <a:off x="3341151" y="2761547"/>
            <a:ext cx="1438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chemeClr val="tx1"/>
              </a:buClr>
              <a:buSzPct val="60000"/>
              <a:buFont typeface="Arial" charset="0"/>
              <a:buChar char="•"/>
            </a:pPr>
            <a:r>
              <a:rPr lang="tr-TR" altLang="tr-TR" sz="1000" dirty="0" err="1">
                <a:solidFill>
                  <a:srgbClr val="000000"/>
                </a:solidFill>
                <a:latin typeface="Corbel" pitchFamily="34" charset="0"/>
                <a:cs typeface="Arial" charset="0"/>
              </a:rPr>
              <a:t>Macroeconomic</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outlook</a:t>
            </a:r>
            <a:r>
              <a:rPr lang="en-US" altLang="tr-TR" sz="1000" dirty="0">
                <a:solidFill>
                  <a:srgbClr val="000000"/>
                </a:solidFill>
                <a:latin typeface="Corbel" pitchFamily="34" charset="0"/>
                <a:cs typeface="Arial" charset="0"/>
              </a:rPr>
              <a:t> </a:t>
            </a:r>
            <a:endParaRPr lang="tr-TR"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tr-TR" altLang="tr-TR" sz="1000" dirty="0" err="1">
                <a:solidFill>
                  <a:srgbClr val="000000"/>
                </a:solidFill>
                <a:latin typeface="Corbel" pitchFamily="34" charset="0"/>
                <a:cs typeface="Arial" charset="0"/>
              </a:rPr>
              <a:t>Interest</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rates</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a:solidFill>
                  <a:srgbClr val="000000"/>
                </a:solidFill>
                <a:latin typeface="Corbel" pitchFamily="34" charset="0"/>
                <a:cs typeface="Arial" charset="0"/>
              </a:rPr>
              <a:t>Exchange </a:t>
            </a:r>
            <a:r>
              <a:rPr lang="tr-TR" altLang="tr-TR" sz="1000" dirty="0" err="1">
                <a:solidFill>
                  <a:srgbClr val="000000"/>
                </a:solidFill>
                <a:latin typeface="Corbel" pitchFamily="34" charset="0"/>
                <a:cs typeface="Arial" charset="0"/>
              </a:rPr>
              <a:t>rates</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etc</a:t>
            </a:r>
            <a:r>
              <a:rPr lang="tr-TR" altLang="tr-TR" sz="1000" dirty="0">
                <a:solidFill>
                  <a:srgbClr val="000000"/>
                </a:solidFill>
                <a:latin typeface="Corbel" pitchFamily="34" charset="0"/>
                <a:cs typeface="Arial" charset="0"/>
              </a:rPr>
              <a:t>.</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pPr>
            <a:endParaRPr lang="en-US" altLang="tr-TR" sz="1000" dirty="0">
              <a:solidFill>
                <a:srgbClr val="000000"/>
              </a:solidFill>
              <a:latin typeface="Corbel" pitchFamily="34" charset="0"/>
              <a:cs typeface="Arial" charset="0"/>
            </a:endParaRPr>
          </a:p>
        </p:txBody>
      </p:sp>
      <p:sp>
        <p:nvSpPr>
          <p:cNvPr id="170" name="Freeform 11"/>
          <p:cNvSpPr>
            <a:spLocks/>
          </p:cNvSpPr>
          <p:nvPr/>
        </p:nvSpPr>
        <p:spPr bwMode="invGray">
          <a:xfrm>
            <a:off x="3341152" y="2309870"/>
            <a:ext cx="1438274" cy="531812"/>
          </a:xfrm>
          <a:custGeom>
            <a:avLst/>
            <a:gdLst>
              <a:gd name="T0" fmla="*/ 1 w 985"/>
              <a:gd name="T1" fmla="*/ 142 h 335"/>
              <a:gd name="T2" fmla="*/ 0 w 985"/>
              <a:gd name="T3" fmla="*/ 335 h 335"/>
              <a:gd name="T4" fmla="*/ 984 w 985"/>
              <a:gd name="T5" fmla="*/ 335 h 335"/>
              <a:gd name="T6" fmla="*/ 985 w 985"/>
              <a:gd name="T7" fmla="*/ 160 h 335"/>
              <a:gd name="T8" fmla="*/ 831 w 985"/>
              <a:gd name="T9" fmla="*/ 4 h 335"/>
              <a:gd name="T10" fmla="*/ 151 w 985"/>
              <a:gd name="T11" fmla="*/ 0 h 335"/>
              <a:gd name="T12" fmla="*/ 1 w 985"/>
              <a:gd name="T13" fmla="*/ 142 h 335"/>
            </a:gdLst>
            <a:ahLst/>
            <a:cxnLst>
              <a:cxn ang="0">
                <a:pos x="T0" y="T1"/>
              </a:cxn>
              <a:cxn ang="0">
                <a:pos x="T2" y="T3"/>
              </a:cxn>
              <a:cxn ang="0">
                <a:pos x="T4" y="T5"/>
              </a:cxn>
              <a:cxn ang="0">
                <a:pos x="T6" y="T7"/>
              </a:cxn>
              <a:cxn ang="0">
                <a:pos x="T8" y="T9"/>
              </a:cxn>
              <a:cxn ang="0">
                <a:pos x="T10" y="T11"/>
              </a:cxn>
              <a:cxn ang="0">
                <a:pos x="T12" y="T13"/>
              </a:cxn>
            </a:cxnLst>
            <a:rect l="0" t="0" r="r" b="b"/>
            <a:pathLst>
              <a:path w="985" h="335">
                <a:moveTo>
                  <a:pt x="1" y="142"/>
                </a:moveTo>
                <a:cubicBezTo>
                  <a:pt x="1" y="252"/>
                  <a:pt x="0" y="335"/>
                  <a:pt x="0" y="335"/>
                </a:cubicBezTo>
                <a:lnTo>
                  <a:pt x="984" y="335"/>
                </a:lnTo>
                <a:lnTo>
                  <a:pt x="985" y="160"/>
                </a:lnTo>
                <a:cubicBezTo>
                  <a:pt x="983" y="110"/>
                  <a:pt x="939" y="2"/>
                  <a:pt x="831" y="4"/>
                </a:cubicBezTo>
                <a:lnTo>
                  <a:pt x="151" y="0"/>
                </a:lnTo>
                <a:cubicBezTo>
                  <a:pt x="55" y="6"/>
                  <a:pt x="0" y="89"/>
                  <a:pt x="1" y="142"/>
                </a:cubicBezTo>
                <a:close/>
              </a:path>
            </a:pathLst>
          </a:custGeom>
          <a:solidFill>
            <a:schemeClr val="accent1"/>
          </a:solidFill>
          <a:ln>
            <a:noFill/>
          </a:ln>
          <a:effectLst/>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71" name="Rectangle 949"/>
          <p:cNvSpPr>
            <a:spLocks noChangeArrowheads="1"/>
          </p:cNvSpPr>
          <p:nvPr/>
        </p:nvSpPr>
        <p:spPr bwMode="gray">
          <a:xfrm>
            <a:off x="3349455" y="2374371"/>
            <a:ext cx="1504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600" b="1" dirty="0">
                <a:solidFill>
                  <a:srgbClr val="FFFFFF"/>
                </a:solidFill>
                <a:latin typeface="Corbel" pitchFamily="34" charset="0"/>
                <a:cs typeface="Arial" charset="0"/>
              </a:rPr>
              <a:t>Market </a:t>
            </a:r>
            <a:r>
              <a:rPr lang="tr-TR" altLang="tr-TR" sz="1600" b="1" dirty="0" err="1">
                <a:solidFill>
                  <a:srgbClr val="FFFFFF"/>
                </a:solidFill>
                <a:latin typeface="Corbel" pitchFamily="34" charset="0"/>
                <a:cs typeface="Arial" charset="0"/>
              </a:rPr>
              <a:t>Risks</a:t>
            </a:r>
            <a:endParaRPr lang="en-US" altLang="tr-TR" sz="1600" b="1" dirty="0">
              <a:solidFill>
                <a:srgbClr val="FFFFFF"/>
              </a:solidFill>
              <a:latin typeface="Corbel" pitchFamily="34" charset="0"/>
              <a:cs typeface="Arial" charset="0"/>
            </a:endParaRPr>
          </a:p>
        </p:txBody>
      </p:sp>
      <p:sp>
        <p:nvSpPr>
          <p:cNvPr id="172" name="AutoShape 13"/>
          <p:cNvSpPr>
            <a:spLocks noChangeArrowheads="1"/>
          </p:cNvSpPr>
          <p:nvPr/>
        </p:nvSpPr>
        <p:spPr bwMode="gray">
          <a:xfrm>
            <a:off x="4874518" y="2333844"/>
            <a:ext cx="1470130" cy="1248706"/>
          </a:xfrm>
          <a:prstGeom prst="roundRect">
            <a:avLst>
              <a:gd name="adj" fmla="val 18199"/>
            </a:avLst>
          </a:prstGeom>
          <a:solidFill>
            <a:srgbClr val="FFFFFF"/>
          </a:solidFill>
          <a:ln w="5715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73" name="Rectangle 66"/>
          <p:cNvSpPr>
            <a:spLocks noChangeArrowheads="1"/>
          </p:cNvSpPr>
          <p:nvPr/>
        </p:nvSpPr>
        <p:spPr bwMode="gray">
          <a:xfrm>
            <a:off x="4929973" y="2811543"/>
            <a:ext cx="1864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Guarantees</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a:solidFill>
                  <a:srgbClr val="000000"/>
                </a:solidFill>
                <a:latin typeface="Corbel" pitchFamily="34" charset="0"/>
                <a:cs typeface="Arial" charset="0"/>
              </a:rPr>
              <a:t>On-</a:t>
            </a:r>
            <a:r>
              <a:rPr lang="tr-TR" altLang="tr-TR" sz="1000" dirty="0" err="1">
                <a:solidFill>
                  <a:srgbClr val="000000"/>
                </a:solidFill>
                <a:latin typeface="Corbel" pitchFamily="34" charset="0"/>
                <a:cs typeface="Arial" charset="0"/>
              </a:rPr>
              <a:t>lending</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sz="1000" dirty="0">
                <a:latin typeface="Calibri" pitchFamily="34" charset="0"/>
                <a:cs typeface="Calibri" pitchFamily="34" charset="0"/>
              </a:rPr>
              <a:t>D</a:t>
            </a:r>
            <a:r>
              <a:rPr lang="en-US" sz="1000" dirty="0" err="1">
                <a:latin typeface="Calibri" pitchFamily="34" charset="0"/>
                <a:cs typeface="Calibri" pitchFamily="34" charset="0"/>
              </a:rPr>
              <a:t>ebt</a:t>
            </a:r>
            <a:r>
              <a:rPr lang="en-US" sz="1000" dirty="0">
                <a:latin typeface="Calibri" pitchFamily="34" charset="0"/>
                <a:cs typeface="Calibri" pitchFamily="34" charset="0"/>
              </a:rPr>
              <a:t> assumption </a:t>
            </a:r>
            <a:endParaRPr lang="tr-TR" sz="1000" dirty="0">
              <a:latin typeface="Calibri" pitchFamily="34" charset="0"/>
              <a:cs typeface="Calibri" pitchFamily="34" charset="0"/>
            </a:endParaRPr>
          </a:p>
          <a:p>
            <a:pPr eaLnBrk="1" hangingPunct="1">
              <a:lnSpc>
                <a:spcPct val="120000"/>
              </a:lnSpc>
              <a:buClr>
                <a:schemeClr val="tx1"/>
              </a:buClr>
              <a:buSzPct val="60000"/>
            </a:pPr>
            <a:r>
              <a:rPr lang="tr-TR" sz="1000" dirty="0">
                <a:latin typeface="Calibri" pitchFamily="34" charset="0"/>
                <a:cs typeface="Calibri" pitchFamily="34" charset="0"/>
              </a:rPr>
              <a:t>(PPP </a:t>
            </a:r>
            <a:r>
              <a:rPr lang="tr-TR" sz="1000" dirty="0" err="1">
                <a:latin typeface="Calibri" pitchFamily="34" charset="0"/>
                <a:cs typeface="Calibri" pitchFamily="34" charset="0"/>
              </a:rPr>
              <a:t>Projects</a:t>
            </a:r>
            <a:r>
              <a:rPr lang="tr-TR" sz="1000" dirty="0">
                <a:latin typeface="Calibri" pitchFamily="34" charset="0"/>
                <a:cs typeface="Calibri" pitchFamily="34" charset="0"/>
              </a:rPr>
              <a:t>)</a:t>
            </a:r>
            <a:endParaRPr lang="en-US" altLang="tr-TR" sz="1000" dirty="0">
              <a:solidFill>
                <a:srgbClr val="000000"/>
              </a:solidFill>
              <a:latin typeface="Corbel" pitchFamily="34" charset="0"/>
              <a:cs typeface="Arial" charset="0"/>
            </a:endParaRPr>
          </a:p>
        </p:txBody>
      </p:sp>
      <p:sp>
        <p:nvSpPr>
          <p:cNvPr id="174" name="Freeform 15"/>
          <p:cNvSpPr>
            <a:spLocks/>
          </p:cNvSpPr>
          <p:nvPr/>
        </p:nvSpPr>
        <p:spPr bwMode="invGray">
          <a:xfrm>
            <a:off x="4879574" y="2345443"/>
            <a:ext cx="1471548" cy="547809"/>
          </a:xfrm>
          <a:custGeom>
            <a:avLst/>
            <a:gdLst>
              <a:gd name="T0" fmla="*/ 1 w 985"/>
              <a:gd name="T1" fmla="*/ 142 h 335"/>
              <a:gd name="T2" fmla="*/ 0 w 985"/>
              <a:gd name="T3" fmla="*/ 335 h 335"/>
              <a:gd name="T4" fmla="*/ 984 w 985"/>
              <a:gd name="T5" fmla="*/ 335 h 335"/>
              <a:gd name="T6" fmla="*/ 985 w 985"/>
              <a:gd name="T7" fmla="*/ 160 h 335"/>
              <a:gd name="T8" fmla="*/ 831 w 985"/>
              <a:gd name="T9" fmla="*/ 4 h 335"/>
              <a:gd name="T10" fmla="*/ 151 w 985"/>
              <a:gd name="T11" fmla="*/ 0 h 335"/>
              <a:gd name="T12" fmla="*/ 1 w 985"/>
              <a:gd name="T13" fmla="*/ 142 h 335"/>
            </a:gdLst>
            <a:ahLst/>
            <a:cxnLst>
              <a:cxn ang="0">
                <a:pos x="T0" y="T1"/>
              </a:cxn>
              <a:cxn ang="0">
                <a:pos x="T2" y="T3"/>
              </a:cxn>
              <a:cxn ang="0">
                <a:pos x="T4" y="T5"/>
              </a:cxn>
              <a:cxn ang="0">
                <a:pos x="T6" y="T7"/>
              </a:cxn>
              <a:cxn ang="0">
                <a:pos x="T8" y="T9"/>
              </a:cxn>
              <a:cxn ang="0">
                <a:pos x="T10" y="T11"/>
              </a:cxn>
              <a:cxn ang="0">
                <a:pos x="T12" y="T13"/>
              </a:cxn>
            </a:cxnLst>
            <a:rect l="0" t="0" r="r" b="b"/>
            <a:pathLst>
              <a:path w="985" h="335">
                <a:moveTo>
                  <a:pt x="1" y="142"/>
                </a:moveTo>
                <a:cubicBezTo>
                  <a:pt x="1" y="252"/>
                  <a:pt x="0" y="335"/>
                  <a:pt x="0" y="335"/>
                </a:cubicBezTo>
                <a:lnTo>
                  <a:pt x="984" y="335"/>
                </a:lnTo>
                <a:lnTo>
                  <a:pt x="985" y="160"/>
                </a:lnTo>
                <a:cubicBezTo>
                  <a:pt x="983" y="110"/>
                  <a:pt x="939" y="2"/>
                  <a:pt x="831" y="4"/>
                </a:cubicBezTo>
                <a:lnTo>
                  <a:pt x="151" y="0"/>
                </a:lnTo>
                <a:cubicBezTo>
                  <a:pt x="55" y="6"/>
                  <a:pt x="0" y="89"/>
                  <a:pt x="1" y="142"/>
                </a:cubicBezTo>
                <a:close/>
              </a:path>
            </a:pathLst>
          </a:custGeom>
          <a:solidFill>
            <a:schemeClr val="accent2"/>
          </a:solidFill>
          <a:ln>
            <a:noFill/>
          </a:ln>
          <a:effectLst/>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sz="1600"/>
          </a:p>
        </p:txBody>
      </p:sp>
      <p:sp>
        <p:nvSpPr>
          <p:cNvPr id="175" name="Rectangle 949"/>
          <p:cNvSpPr>
            <a:spLocks noChangeArrowheads="1"/>
          </p:cNvSpPr>
          <p:nvPr/>
        </p:nvSpPr>
        <p:spPr bwMode="gray">
          <a:xfrm>
            <a:off x="4871257" y="2377808"/>
            <a:ext cx="1504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600" b="1" dirty="0" err="1">
                <a:solidFill>
                  <a:srgbClr val="FFFFFF"/>
                </a:solidFill>
                <a:latin typeface="Corbel" pitchFamily="34" charset="0"/>
                <a:cs typeface="Arial" charset="0"/>
              </a:rPr>
              <a:t>Credit</a:t>
            </a:r>
            <a:r>
              <a:rPr lang="tr-TR" altLang="tr-TR" sz="1600" b="1" dirty="0">
                <a:solidFill>
                  <a:srgbClr val="FFFFFF"/>
                </a:solidFill>
                <a:latin typeface="Corbel" pitchFamily="34" charset="0"/>
                <a:cs typeface="Arial" charset="0"/>
              </a:rPr>
              <a:t> </a:t>
            </a:r>
            <a:r>
              <a:rPr lang="tr-TR" altLang="tr-TR" sz="1600" b="1" dirty="0" err="1">
                <a:solidFill>
                  <a:srgbClr val="FFFFFF"/>
                </a:solidFill>
                <a:latin typeface="Corbel" pitchFamily="34" charset="0"/>
                <a:cs typeface="Arial" charset="0"/>
              </a:rPr>
              <a:t>Risks</a:t>
            </a:r>
            <a:endParaRPr lang="en-US" altLang="tr-TR" sz="1600" b="1" dirty="0">
              <a:solidFill>
                <a:srgbClr val="FFFFFF"/>
              </a:solidFill>
              <a:latin typeface="Corbel" pitchFamily="34" charset="0"/>
              <a:cs typeface="Arial" charset="0"/>
            </a:endParaRPr>
          </a:p>
        </p:txBody>
      </p:sp>
      <p:sp>
        <p:nvSpPr>
          <p:cNvPr id="176" name="AutoShape 17"/>
          <p:cNvSpPr>
            <a:spLocks noChangeArrowheads="1"/>
          </p:cNvSpPr>
          <p:nvPr/>
        </p:nvSpPr>
        <p:spPr bwMode="gray">
          <a:xfrm>
            <a:off x="6439743" y="2388884"/>
            <a:ext cx="1369582" cy="1174226"/>
          </a:xfrm>
          <a:prstGeom prst="roundRect">
            <a:avLst>
              <a:gd name="adj" fmla="val 18199"/>
            </a:avLst>
          </a:prstGeom>
          <a:solidFill>
            <a:srgbClr val="FFFFFF"/>
          </a:solidFill>
          <a:ln w="5715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77" name="Rectangle 66"/>
          <p:cNvSpPr>
            <a:spLocks noChangeArrowheads="1"/>
          </p:cNvSpPr>
          <p:nvPr/>
        </p:nvSpPr>
        <p:spPr bwMode="gray">
          <a:xfrm>
            <a:off x="6524152" y="2834825"/>
            <a:ext cx="1438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a:solidFill>
                  <a:srgbClr val="000000"/>
                </a:solidFill>
                <a:latin typeface="Corbel" pitchFamily="34" charset="0"/>
                <a:cs typeface="Arial" charset="0"/>
              </a:rPr>
              <a:t>HR </a:t>
            </a:r>
            <a:r>
              <a:rPr lang="tr-TR" altLang="tr-TR" sz="1000" dirty="0" err="1">
                <a:solidFill>
                  <a:srgbClr val="000000"/>
                </a:solidFill>
                <a:latin typeface="Corbel" pitchFamily="34" charset="0"/>
                <a:cs typeface="Arial" charset="0"/>
              </a:rPr>
              <a:t>risks</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a:solidFill>
                  <a:srgbClr val="000000"/>
                </a:solidFill>
                <a:latin typeface="Corbel" pitchFamily="34" charset="0"/>
                <a:cs typeface="Arial" charset="0"/>
              </a:rPr>
              <a:t>IT </a:t>
            </a:r>
            <a:r>
              <a:rPr lang="tr-TR" altLang="tr-TR" sz="1000" dirty="0" err="1">
                <a:solidFill>
                  <a:srgbClr val="000000"/>
                </a:solidFill>
                <a:latin typeface="Corbel" pitchFamily="34" charset="0"/>
                <a:cs typeface="Arial" charset="0"/>
              </a:rPr>
              <a:t>Risks</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Stakeholder</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Risks</a:t>
            </a:r>
            <a:endParaRPr lang="en-US" altLang="tr-TR" sz="1000" dirty="0">
              <a:solidFill>
                <a:srgbClr val="000000"/>
              </a:solidFill>
              <a:latin typeface="Corbel" pitchFamily="34" charset="0"/>
              <a:cs typeface="Arial" charset="0"/>
            </a:endParaRPr>
          </a:p>
        </p:txBody>
      </p:sp>
      <p:sp>
        <p:nvSpPr>
          <p:cNvPr id="178" name="Freeform 19"/>
          <p:cNvSpPr>
            <a:spLocks/>
          </p:cNvSpPr>
          <p:nvPr/>
        </p:nvSpPr>
        <p:spPr bwMode="invGray">
          <a:xfrm>
            <a:off x="6446105" y="2404271"/>
            <a:ext cx="1381742" cy="459153"/>
          </a:xfrm>
          <a:custGeom>
            <a:avLst/>
            <a:gdLst>
              <a:gd name="T0" fmla="*/ 1 w 985"/>
              <a:gd name="T1" fmla="*/ 142 h 335"/>
              <a:gd name="T2" fmla="*/ 0 w 985"/>
              <a:gd name="T3" fmla="*/ 335 h 335"/>
              <a:gd name="T4" fmla="*/ 984 w 985"/>
              <a:gd name="T5" fmla="*/ 335 h 335"/>
              <a:gd name="T6" fmla="*/ 985 w 985"/>
              <a:gd name="T7" fmla="*/ 160 h 335"/>
              <a:gd name="T8" fmla="*/ 831 w 985"/>
              <a:gd name="T9" fmla="*/ 4 h 335"/>
              <a:gd name="T10" fmla="*/ 151 w 985"/>
              <a:gd name="T11" fmla="*/ 0 h 335"/>
              <a:gd name="T12" fmla="*/ 1 w 985"/>
              <a:gd name="T13" fmla="*/ 142 h 335"/>
            </a:gdLst>
            <a:ahLst/>
            <a:cxnLst>
              <a:cxn ang="0">
                <a:pos x="T0" y="T1"/>
              </a:cxn>
              <a:cxn ang="0">
                <a:pos x="T2" y="T3"/>
              </a:cxn>
              <a:cxn ang="0">
                <a:pos x="T4" y="T5"/>
              </a:cxn>
              <a:cxn ang="0">
                <a:pos x="T6" y="T7"/>
              </a:cxn>
              <a:cxn ang="0">
                <a:pos x="T8" y="T9"/>
              </a:cxn>
              <a:cxn ang="0">
                <a:pos x="T10" y="T11"/>
              </a:cxn>
              <a:cxn ang="0">
                <a:pos x="T12" y="T13"/>
              </a:cxn>
            </a:cxnLst>
            <a:rect l="0" t="0" r="r" b="b"/>
            <a:pathLst>
              <a:path w="985" h="335">
                <a:moveTo>
                  <a:pt x="1" y="142"/>
                </a:moveTo>
                <a:cubicBezTo>
                  <a:pt x="1" y="252"/>
                  <a:pt x="0" y="335"/>
                  <a:pt x="0" y="335"/>
                </a:cubicBezTo>
                <a:lnTo>
                  <a:pt x="984" y="335"/>
                </a:lnTo>
                <a:lnTo>
                  <a:pt x="985" y="160"/>
                </a:lnTo>
                <a:cubicBezTo>
                  <a:pt x="983" y="110"/>
                  <a:pt x="939" y="2"/>
                  <a:pt x="831" y="4"/>
                </a:cubicBezTo>
                <a:lnTo>
                  <a:pt x="151" y="0"/>
                </a:lnTo>
                <a:cubicBezTo>
                  <a:pt x="55" y="6"/>
                  <a:pt x="0" y="89"/>
                  <a:pt x="1" y="142"/>
                </a:cubicBezTo>
                <a:close/>
              </a:path>
            </a:pathLst>
          </a:custGeom>
          <a:solidFill>
            <a:schemeClr val="hlink"/>
          </a:solidFill>
          <a:ln>
            <a:noFill/>
          </a:ln>
          <a:effectLst/>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79" name="Rectangle 949"/>
          <p:cNvSpPr>
            <a:spLocks noChangeArrowheads="1"/>
          </p:cNvSpPr>
          <p:nvPr/>
        </p:nvSpPr>
        <p:spPr bwMode="gray">
          <a:xfrm>
            <a:off x="6450258" y="2360215"/>
            <a:ext cx="1335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600" b="1" dirty="0" err="1">
                <a:solidFill>
                  <a:srgbClr val="FFFFFF"/>
                </a:solidFill>
                <a:latin typeface="Corbel" pitchFamily="34" charset="0"/>
                <a:cs typeface="Arial" charset="0"/>
              </a:rPr>
              <a:t>Operational</a:t>
            </a:r>
            <a:r>
              <a:rPr lang="tr-TR" altLang="tr-TR" sz="1600" b="1" dirty="0">
                <a:solidFill>
                  <a:srgbClr val="FFFFFF"/>
                </a:solidFill>
                <a:latin typeface="Corbel" pitchFamily="34" charset="0"/>
                <a:cs typeface="Arial" charset="0"/>
              </a:rPr>
              <a:t> </a:t>
            </a:r>
            <a:r>
              <a:rPr lang="tr-TR" altLang="tr-TR" sz="1600" b="1" dirty="0" err="1">
                <a:solidFill>
                  <a:srgbClr val="FFFFFF"/>
                </a:solidFill>
                <a:latin typeface="Corbel" pitchFamily="34" charset="0"/>
                <a:cs typeface="Arial" charset="0"/>
              </a:rPr>
              <a:t>Risks</a:t>
            </a:r>
            <a:endParaRPr lang="en-US" altLang="tr-TR" sz="1600" b="1" dirty="0">
              <a:solidFill>
                <a:srgbClr val="FFFFFF"/>
              </a:solidFill>
              <a:latin typeface="Corbel" pitchFamily="34" charset="0"/>
              <a:cs typeface="Arial" charset="0"/>
            </a:endParaRPr>
          </a:p>
        </p:txBody>
      </p:sp>
      <p:sp>
        <p:nvSpPr>
          <p:cNvPr id="180" name="AutoShape 21"/>
          <p:cNvSpPr>
            <a:spLocks noChangeArrowheads="1"/>
          </p:cNvSpPr>
          <p:nvPr/>
        </p:nvSpPr>
        <p:spPr bwMode="gray">
          <a:xfrm>
            <a:off x="7883972" y="2369468"/>
            <a:ext cx="1313321" cy="1213057"/>
          </a:xfrm>
          <a:prstGeom prst="roundRect">
            <a:avLst>
              <a:gd name="adj" fmla="val 18199"/>
            </a:avLst>
          </a:prstGeom>
          <a:solidFill>
            <a:srgbClr val="FFFFFF"/>
          </a:solidFill>
          <a:ln w="5715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81" name="Rectangle 66"/>
          <p:cNvSpPr>
            <a:spLocks noChangeArrowheads="1"/>
          </p:cNvSpPr>
          <p:nvPr/>
        </p:nvSpPr>
        <p:spPr bwMode="gray">
          <a:xfrm>
            <a:off x="7913281" y="2761487"/>
            <a:ext cx="16227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Deterioration</a:t>
            </a:r>
            <a:r>
              <a:rPr lang="tr-TR" altLang="tr-TR" sz="1000" dirty="0">
                <a:solidFill>
                  <a:srgbClr val="000000"/>
                </a:solidFill>
                <a:latin typeface="Corbel" pitchFamily="34" charset="0"/>
                <a:cs typeface="Arial" charset="0"/>
              </a:rPr>
              <a:t> in </a:t>
            </a:r>
            <a:r>
              <a:rPr lang="tr-TR" altLang="tr-TR" sz="1000" dirty="0" err="1">
                <a:solidFill>
                  <a:srgbClr val="000000"/>
                </a:solidFill>
                <a:latin typeface="Corbel" pitchFamily="34" charset="0"/>
                <a:cs typeface="Arial" charset="0"/>
              </a:rPr>
              <a:t>the</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revenue</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outlook</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Tax</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cuts</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and</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reliefs</a:t>
            </a:r>
            <a:endParaRPr lang="en-US" altLang="tr-TR" sz="1000" dirty="0">
              <a:solidFill>
                <a:srgbClr val="000000"/>
              </a:solidFill>
              <a:latin typeface="Corbel" pitchFamily="34" charset="0"/>
              <a:cs typeface="Arial" charset="0"/>
            </a:endParaRPr>
          </a:p>
          <a:p>
            <a:pPr eaLnBrk="1" hangingPunct="1">
              <a:lnSpc>
                <a:spcPct val="120000"/>
              </a:lnSpc>
              <a:buClr>
                <a:schemeClr val="tx1"/>
              </a:buClr>
              <a:buSzPct val="60000"/>
              <a:buFont typeface="Arial" charset="0"/>
              <a:buChar char="•"/>
            </a:pPr>
            <a:r>
              <a:rPr lang="en-US"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Additional</a:t>
            </a:r>
            <a:r>
              <a:rPr lang="tr-TR" altLang="tr-TR" sz="1000" dirty="0">
                <a:solidFill>
                  <a:srgbClr val="000000"/>
                </a:solidFill>
                <a:latin typeface="Corbel" pitchFamily="34" charset="0"/>
                <a:cs typeface="Arial" charset="0"/>
              </a:rPr>
              <a:t>  </a:t>
            </a:r>
            <a:r>
              <a:rPr lang="tr-TR" altLang="tr-TR" sz="1000" dirty="0" err="1">
                <a:solidFill>
                  <a:srgbClr val="000000"/>
                </a:solidFill>
                <a:latin typeface="Corbel" pitchFamily="34" charset="0"/>
                <a:cs typeface="Arial" charset="0"/>
              </a:rPr>
              <a:t>exp</a:t>
            </a:r>
            <a:r>
              <a:rPr lang="tr-TR" altLang="tr-TR" sz="1000" dirty="0">
                <a:solidFill>
                  <a:srgbClr val="000000"/>
                </a:solidFill>
                <a:latin typeface="Corbel" pitchFamily="34" charset="0"/>
                <a:cs typeface="Arial" charset="0"/>
              </a:rPr>
              <a:t>.</a:t>
            </a:r>
            <a:endParaRPr lang="en-US" altLang="tr-TR" sz="1000" dirty="0">
              <a:solidFill>
                <a:srgbClr val="000000"/>
              </a:solidFill>
              <a:latin typeface="Corbel" pitchFamily="34" charset="0"/>
              <a:cs typeface="Arial" charset="0"/>
            </a:endParaRPr>
          </a:p>
        </p:txBody>
      </p:sp>
      <p:sp>
        <p:nvSpPr>
          <p:cNvPr id="182" name="Freeform 23"/>
          <p:cNvSpPr>
            <a:spLocks/>
          </p:cNvSpPr>
          <p:nvPr/>
        </p:nvSpPr>
        <p:spPr bwMode="invGray">
          <a:xfrm>
            <a:off x="7898911" y="2395396"/>
            <a:ext cx="1283442" cy="420518"/>
          </a:xfrm>
          <a:custGeom>
            <a:avLst/>
            <a:gdLst>
              <a:gd name="T0" fmla="*/ 1 w 985"/>
              <a:gd name="T1" fmla="*/ 142 h 335"/>
              <a:gd name="T2" fmla="*/ 0 w 985"/>
              <a:gd name="T3" fmla="*/ 335 h 335"/>
              <a:gd name="T4" fmla="*/ 984 w 985"/>
              <a:gd name="T5" fmla="*/ 335 h 335"/>
              <a:gd name="T6" fmla="*/ 985 w 985"/>
              <a:gd name="T7" fmla="*/ 160 h 335"/>
              <a:gd name="T8" fmla="*/ 831 w 985"/>
              <a:gd name="T9" fmla="*/ 4 h 335"/>
              <a:gd name="T10" fmla="*/ 151 w 985"/>
              <a:gd name="T11" fmla="*/ 0 h 335"/>
              <a:gd name="T12" fmla="*/ 1 w 985"/>
              <a:gd name="T13" fmla="*/ 142 h 335"/>
            </a:gdLst>
            <a:ahLst/>
            <a:cxnLst>
              <a:cxn ang="0">
                <a:pos x="T0" y="T1"/>
              </a:cxn>
              <a:cxn ang="0">
                <a:pos x="T2" y="T3"/>
              </a:cxn>
              <a:cxn ang="0">
                <a:pos x="T4" y="T5"/>
              </a:cxn>
              <a:cxn ang="0">
                <a:pos x="T6" y="T7"/>
              </a:cxn>
              <a:cxn ang="0">
                <a:pos x="T8" y="T9"/>
              </a:cxn>
              <a:cxn ang="0">
                <a:pos x="T10" y="T11"/>
              </a:cxn>
              <a:cxn ang="0">
                <a:pos x="T12" y="T13"/>
              </a:cxn>
            </a:cxnLst>
            <a:rect l="0" t="0" r="r" b="b"/>
            <a:pathLst>
              <a:path w="985" h="335">
                <a:moveTo>
                  <a:pt x="1" y="142"/>
                </a:moveTo>
                <a:cubicBezTo>
                  <a:pt x="1" y="252"/>
                  <a:pt x="0" y="335"/>
                  <a:pt x="0" y="335"/>
                </a:cubicBezTo>
                <a:lnTo>
                  <a:pt x="984" y="335"/>
                </a:lnTo>
                <a:lnTo>
                  <a:pt x="985" y="160"/>
                </a:lnTo>
                <a:cubicBezTo>
                  <a:pt x="983" y="110"/>
                  <a:pt x="939" y="2"/>
                  <a:pt x="831" y="4"/>
                </a:cubicBezTo>
                <a:lnTo>
                  <a:pt x="151" y="0"/>
                </a:lnTo>
                <a:cubicBezTo>
                  <a:pt x="55" y="6"/>
                  <a:pt x="0" y="89"/>
                  <a:pt x="1" y="142"/>
                </a:cubicBezTo>
                <a:close/>
              </a:path>
            </a:pathLst>
          </a:custGeom>
          <a:solidFill>
            <a:schemeClr val="folHlink"/>
          </a:solidFill>
          <a:ln>
            <a:noFill/>
          </a:ln>
          <a:effectLst/>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tr-TR"/>
          </a:p>
        </p:txBody>
      </p:sp>
      <p:sp>
        <p:nvSpPr>
          <p:cNvPr id="183" name="Rectangle 949"/>
          <p:cNvSpPr>
            <a:spLocks noChangeArrowheads="1"/>
          </p:cNvSpPr>
          <p:nvPr/>
        </p:nvSpPr>
        <p:spPr bwMode="gray">
          <a:xfrm>
            <a:off x="7796429" y="2293635"/>
            <a:ext cx="1504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600" b="1" dirty="0" err="1">
                <a:solidFill>
                  <a:srgbClr val="FFFFFF"/>
                </a:solidFill>
                <a:latin typeface="Corbel" pitchFamily="34" charset="0"/>
                <a:cs typeface="Arial" charset="0"/>
              </a:rPr>
              <a:t>Budgetary</a:t>
            </a:r>
            <a:r>
              <a:rPr lang="tr-TR" altLang="tr-TR" sz="1600" b="1" dirty="0">
                <a:solidFill>
                  <a:srgbClr val="FFFFFF"/>
                </a:solidFill>
                <a:latin typeface="Corbel" pitchFamily="34" charset="0"/>
                <a:cs typeface="Arial" charset="0"/>
              </a:rPr>
              <a:t> </a:t>
            </a:r>
            <a:r>
              <a:rPr lang="tr-TR" altLang="tr-TR" sz="1600" b="1" dirty="0" err="1">
                <a:solidFill>
                  <a:srgbClr val="FFFFFF"/>
                </a:solidFill>
                <a:latin typeface="Corbel" pitchFamily="34" charset="0"/>
                <a:cs typeface="Arial" charset="0"/>
              </a:rPr>
              <a:t>Risks</a:t>
            </a:r>
            <a:endParaRPr lang="en-US" altLang="tr-TR" sz="1600" b="1" dirty="0">
              <a:solidFill>
                <a:srgbClr val="FFFFFF"/>
              </a:solidFill>
              <a:latin typeface="Corbel" pitchFamily="34" charset="0"/>
              <a:cs typeface="Arial" charset="0"/>
            </a:endParaRPr>
          </a:p>
        </p:txBody>
      </p:sp>
      <p:sp>
        <p:nvSpPr>
          <p:cNvPr id="186" name="Freeform 18"/>
          <p:cNvSpPr>
            <a:spLocks/>
          </p:cNvSpPr>
          <p:nvPr/>
        </p:nvSpPr>
        <p:spPr bwMode="gray">
          <a:xfrm>
            <a:off x="6883112" y="3378835"/>
            <a:ext cx="2145144" cy="516904"/>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87" name="Freeform 19"/>
          <p:cNvSpPr>
            <a:spLocks/>
          </p:cNvSpPr>
          <p:nvPr/>
        </p:nvSpPr>
        <p:spPr bwMode="gray">
          <a:xfrm flipH="1">
            <a:off x="3764901" y="3286198"/>
            <a:ext cx="1741488" cy="646669"/>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88" name="AutoShape 3"/>
          <p:cNvSpPr>
            <a:spLocks noChangeArrowheads="1"/>
          </p:cNvSpPr>
          <p:nvPr/>
        </p:nvSpPr>
        <p:spPr bwMode="gray">
          <a:xfrm>
            <a:off x="3600831" y="3973586"/>
            <a:ext cx="2507147" cy="593862"/>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dirty="0" err="1">
                <a:latin typeface="Calibri" panose="020F0502020204030204" pitchFamily="34" charset="0"/>
                <a:cs typeface="Calibri" panose="020F0502020204030204" pitchFamily="34" charset="0"/>
              </a:rPr>
              <a:t>Liquidity</a:t>
            </a:r>
            <a:r>
              <a:rPr lang="tr-TR" dirty="0">
                <a:latin typeface="Calibri" panose="020F0502020204030204" pitchFamily="34" charset="0"/>
                <a:cs typeface="Calibri" panose="020F0502020204030204" pitchFamily="34" charset="0"/>
              </a:rPr>
              <a:t> Risk</a:t>
            </a:r>
          </a:p>
        </p:txBody>
      </p:sp>
      <p:sp>
        <p:nvSpPr>
          <p:cNvPr id="189" name="Freeform 19"/>
          <p:cNvSpPr>
            <a:spLocks/>
          </p:cNvSpPr>
          <p:nvPr/>
        </p:nvSpPr>
        <p:spPr bwMode="gray">
          <a:xfrm flipH="1">
            <a:off x="6153271" y="3292993"/>
            <a:ext cx="1741488" cy="603850"/>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90" name="AutoShape 3"/>
          <p:cNvSpPr>
            <a:spLocks noChangeArrowheads="1"/>
          </p:cNvSpPr>
          <p:nvPr/>
        </p:nvSpPr>
        <p:spPr bwMode="gray">
          <a:xfrm>
            <a:off x="6340393" y="3941795"/>
            <a:ext cx="2507147" cy="593862"/>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dirty="0" err="1">
                <a:latin typeface="Calibri" panose="020F0502020204030204" pitchFamily="34" charset="0"/>
                <a:cs typeface="Calibri" panose="020F0502020204030204" pitchFamily="34" charset="0"/>
              </a:rPr>
              <a:t>Refinancing</a:t>
            </a:r>
            <a:r>
              <a:rPr lang="tr-TR" dirty="0">
                <a:latin typeface="Calibri" panose="020F0502020204030204" pitchFamily="34" charset="0"/>
                <a:cs typeface="Calibri" panose="020F0502020204030204" pitchFamily="34" charset="0"/>
              </a:rPr>
              <a:t> Risk</a:t>
            </a:r>
          </a:p>
        </p:txBody>
      </p:sp>
      <p:sp>
        <p:nvSpPr>
          <p:cNvPr id="191" name="AutoShape 3"/>
          <p:cNvSpPr>
            <a:spLocks noChangeArrowheads="1"/>
          </p:cNvSpPr>
          <p:nvPr/>
        </p:nvSpPr>
        <p:spPr bwMode="gray">
          <a:xfrm>
            <a:off x="3574080" y="4933159"/>
            <a:ext cx="2507147" cy="593862"/>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dirty="0" err="1">
                <a:latin typeface="Calibri" panose="020F0502020204030204" pitchFamily="34" charset="0"/>
                <a:cs typeface="Calibri" panose="020F0502020204030204" pitchFamily="34" charset="0"/>
              </a:rPr>
              <a:t>Effect</a:t>
            </a:r>
            <a:r>
              <a:rPr lang="tr-TR" dirty="0">
                <a:latin typeface="Calibri" panose="020F0502020204030204" pitchFamily="34" charset="0"/>
                <a:cs typeface="Calibri" panose="020F0502020204030204" pitchFamily="34" charset="0"/>
              </a:rPr>
              <a:t> on Operating </a:t>
            </a:r>
            <a:r>
              <a:rPr lang="tr-TR" dirty="0" err="1">
                <a:latin typeface="Calibri" panose="020F0502020204030204" pitchFamily="34" charset="0"/>
                <a:cs typeface="Calibri" panose="020F0502020204030204" pitchFamily="34" charset="0"/>
              </a:rPr>
              <a:t>Flows</a:t>
            </a:r>
            <a:endParaRPr lang="tr-TR" dirty="0">
              <a:latin typeface="Calibri" panose="020F0502020204030204" pitchFamily="34" charset="0"/>
              <a:cs typeface="Calibri" panose="020F0502020204030204" pitchFamily="34" charset="0"/>
            </a:endParaRPr>
          </a:p>
        </p:txBody>
      </p:sp>
      <p:sp>
        <p:nvSpPr>
          <p:cNvPr id="192" name="Freeform 19"/>
          <p:cNvSpPr>
            <a:spLocks/>
          </p:cNvSpPr>
          <p:nvPr/>
        </p:nvSpPr>
        <p:spPr bwMode="gray">
          <a:xfrm flipH="1">
            <a:off x="6087811" y="4388276"/>
            <a:ext cx="1741488" cy="691511"/>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193" name="AutoShape 3"/>
          <p:cNvSpPr>
            <a:spLocks noChangeArrowheads="1"/>
          </p:cNvSpPr>
          <p:nvPr/>
        </p:nvSpPr>
        <p:spPr bwMode="gray">
          <a:xfrm>
            <a:off x="6469687" y="4904325"/>
            <a:ext cx="2507147" cy="593862"/>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dirty="0" err="1">
                <a:latin typeface="Calibri" panose="020F0502020204030204" pitchFamily="34" charset="0"/>
                <a:cs typeface="Calibri" panose="020F0502020204030204" pitchFamily="34" charset="0"/>
              </a:rPr>
              <a:t>Effect</a:t>
            </a:r>
            <a:r>
              <a:rPr lang="tr-TR" dirty="0">
                <a:latin typeface="Calibri" panose="020F0502020204030204" pitchFamily="34" charset="0"/>
                <a:cs typeface="Calibri" panose="020F0502020204030204" pitchFamily="34" charset="0"/>
              </a:rPr>
              <a:t> on Financial </a:t>
            </a:r>
            <a:r>
              <a:rPr lang="tr-TR" dirty="0" err="1">
                <a:latin typeface="Calibri" panose="020F0502020204030204" pitchFamily="34" charset="0"/>
                <a:cs typeface="Calibri" panose="020F0502020204030204" pitchFamily="34" charset="0"/>
              </a:rPr>
              <a:t>Flows</a:t>
            </a:r>
            <a:r>
              <a:rPr lang="tr-TR" dirty="0">
                <a:latin typeface="Calibri" panose="020F0502020204030204" pitchFamily="34" charset="0"/>
                <a:cs typeface="Calibri" panose="020F0502020204030204" pitchFamily="34" charset="0"/>
              </a:rPr>
              <a:t> </a:t>
            </a:r>
          </a:p>
        </p:txBody>
      </p:sp>
      <p:sp>
        <p:nvSpPr>
          <p:cNvPr id="194" name="AutoShape 3"/>
          <p:cNvSpPr>
            <a:spLocks noChangeArrowheads="1"/>
          </p:cNvSpPr>
          <p:nvPr/>
        </p:nvSpPr>
        <p:spPr bwMode="gray">
          <a:xfrm>
            <a:off x="3956526" y="5761846"/>
            <a:ext cx="1549863" cy="542438"/>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1400" dirty="0" err="1">
                <a:latin typeface="Calibri" panose="020F0502020204030204" pitchFamily="34" charset="0"/>
                <a:cs typeface="Calibri" panose="020F0502020204030204" pitchFamily="34" charset="0"/>
              </a:rPr>
              <a:t>Buffer</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for</a:t>
            </a:r>
            <a:r>
              <a:rPr lang="tr-TR" sz="1400" dirty="0">
                <a:latin typeface="Calibri" panose="020F0502020204030204" pitchFamily="34" charset="0"/>
                <a:cs typeface="Calibri" panose="020F0502020204030204" pitchFamily="34" charset="0"/>
              </a:rPr>
              <a:t> </a:t>
            </a:r>
          </a:p>
          <a:p>
            <a:r>
              <a:rPr lang="tr-TR" sz="1503" dirty="0">
                <a:latin typeface="Calibri" panose="020F0502020204030204" pitchFamily="34" charset="0"/>
                <a:cs typeface="Calibri" panose="020F0502020204030204" pitchFamily="34" charset="0"/>
              </a:rPr>
              <a:t>Operating</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Flows</a:t>
            </a:r>
            <a:endParaRPr lang="tr-TR" sz="1400" dirty="0">
              <a:latin typeface="Calibri" panose="020F0502020204030204" pitchFamily="34" charset="0"/>
              <a:cs typeface="Calibri" panose="020F0502020204030204" pitchFamily="34" charset="0"/>
            </a:endParaRPr>
          </a:p>
        </p:txBody>
      </p:sp>
      <p:sp>
        <p:nvSpPr>
          <p:cNvPr id="195" name="AutoShape 3"/>
          <p:cNvSpPr>
            <a:spLocks noChangeArrowheads="1"/>
          </p:cNvSpPr>
          <p:nvPr/>
        </p:nvSpPr>
        <p:spPr bwMode="gray">
          <a:xfrm>
            <a:off x="7253390" y="5741740"/>
            <a:ext cx="1404588" cy="541534"/>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1400" dirty="0" err="1">
                <a:latin typeface="Calibri" panose="020F0502020204030204" pitchFamily="34" charset="0"/>
                <a:cs typeface="Calibri" panose="020F0502020204030204" pitchFamily="34" charset="0"/>
              </a:rPr>
              <a:t>Buffer</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for</a:t>
            </a:r>
            <a:r>
              <a:rPr lang="tr-TR" sz="1400" dirty="0">
                <a:latin typeface="Calibri" panose="020F0502020204030204" pitchFamily="34" charset="0"/>
                <a:cs typeface="Calibri" panose="020F0502020204030204" pitchFamily="34" charset="0"/>
              </a:rPr>
              <a:t> </a:t>
            </a:r>
          </a:p>
          <a:p>
            <a:r>
              <a:rPr lang="tr-TR" sz="1400" dirty="0">
                <a:latin typeface="Calibri" panose="020F0502020204030204" pitchFamily="34" charset="0"/>
                <a:cs typeface="Calibri" panose="020F0502020204030204" pitchFamily="34" charset="0"/>
              </a:rPr>
              <a:t>Financial       </a:t>
            </a:r>
            <a:r>
              <a:rPr lang="tr-TR" sz="1400" dirty="0" err="1">
                <a:latin typeface="Calibri" panose="020F0502020204030204" pitchFamily="34" charset="0"/>
                <a:cs typeface="Calibri" panose="020F0502020204030204" pitchFamily="34" charset="0"/>
              </a:rPr>
              <a:t>Flows</a:t>
            </a:r>
            <a:r>
              <a:rPr lang="tr-TR" sz="1400" dirty="0">
                <a:latin typeface="Calibri" panose="020F0502020204030204" pitchFamily="34" charset="0"/>
                <a:cs typeface="Calibri" panose="020F0502020204030204" pitchFamily="34" charset="0"/>
              </a:rPr>
              <a:t> </a:t>
            </a:r>
          </a:p>
        </p:txBody>
      </p:sp>
      <p:sp>
        <p:nvSpPr>
          <p:cNvPr id="197" name="AutoShape 16"/>
          <p:cNvSpPr>
            <a:spLocks noChangeArrowheads="1"/>
          </p:cNvSpPr>
          <p:nvPr/>
        </p:nvSpPr>
        <p:spPr bwMode="blackGray">
          <a:xfrm rot="5400000" flipH="1" flipV="1">
            <a:off x="4469840" y="5391067"/>
            <a:ext cx="76913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 name="AutoShape 16"/>
          <p:cNvSpPr>
            <a:spLocks noChangeArrowheads="1"/>
          </p:cNvSpPr>
          <p:nvPr/>
        </p:nvSpPr>
        <p:spPr bwMode="blackGray">
          <a:xfrm rot="5400000" flipH="1" flipV="1">
            <a:off x="7487074" y="5369442"/>
            <a:ext cx="769130" cy="755650"/>
          </a:xfrm>
          <a:prstGeom prst="rightArrow">
            <a:avLst>
              <a:gd name="adj1" fmla="val 46509"/>
              <a:gd name="adj2" fmla="val 37621"/>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 name="AutoShape 3"/>
          <p:cNvSpPr>
            <a:spLocks noChangeArrowheads="1"/>
          </p:cNvSpPr>
          <p:nvPr/>
        </p:nvSpPr>
        <p:spPr bwMode="gray">
          <a:xfrm>
            <a:off x="6059221" y="6281982"/>
            <a:ext cx="951302" cy="542438"/>
          </a:xfrm>
          <a:prstGeom prst="roundRect">
            <a:avLst>
              <a:gd name="adj" fmla="val 8014"/>
            </a:avLst>
          </a:prstGeom>
          <a:solidFill>
            <a:srgbClr val="FFFFFF"/>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1400" dirty="0">
                <a:latin typeface="Calibri" panose="020F0502020204030204" pitchFamily="34" charset="0"/>
                <a:cs typeface="Calibri" panose="020F0502020204030204" pitchFamily="34" charset="0"/>
              </a:rPr>
              <a:t>Cash </a:t>
            </a:r>
            <a:r>
              <a:rPr lang="tr-TR" sz="1400" dirty="0" err="1">
                <a:latin typeface="Calibri" panose="020F0502020204030204" pitchFamily="34" charset="0"/>
                <a:cs typeface="Calibri" panose="020F0502020204030204" pitchFamily="34" charset="0"/>
              </a:rPr>
              <a:t>Buffer</a:t>
            </a:r>
            <a:endParaRPr lang="tr-TR" sz="1400" dirty="0">
              <a:latin typeface="Calibri" panose="020F0502020204030204" pitchFamily="34" charset="0"/>
              <a:cs typeface="Calibri" panose="020F0502020204030204" pitchFamily="34" charset="0"/>
            </a:endParaRPr>
          </a:p>
        </p:txBody>
      </p:sp>
      <p:sp>
        <p:nvSpPr>
          <p:cNvPr id="21" name="Sağ Ayraç 20"/>
          <p:cNvSpPr/>
          <p:nvPr/>
        </p:nvSpPr>
        <p:spPr bwMode="auto">
          <a:xfrm rot="5400000">
            <a:off x="6217648" y="4651127"/>
            <a:ext cx="525189" cy="3222795"/>
          </a:xfrm>
          <a:prstGeom prst="rightBrace">
            <a:avLst/>
          </a:prstGeom>
          <a:noFill/>
          <a:ln w="222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Metin kutusu 1"/>
          <p:cNvSpPr txBox="1"/>
          <p:nvPr/>
        </p:nvSpPr>
        <p:spPr>
          <a:xfrm>
            <a:off x="4105768" y="6311535"/>
            <a:ext cx="1210504" cy="461665"/>
          </a:xfrm>
          <a:prstGeom prst="rect">
            <a:avLst/>
          </a:prstGeom>
          <a:noFill/>
        </p:spPr>
        <p:txBody>
          <a:bodyPr wrap="square" rtlCol="0">
            <a:spAutoFit/>
          </a:bodyPr>
          <a:lstStyle/>
          <a:p>
            <a:r>
              <a:rPr lang="tr-TR" sz="1200" dirty="0"/>
              <a:t>«</a:t>
            </a:r>
            <a:r>
              <a:rPr lang="tr-TR" sz="1200" dirty="0" err="1"/>
              <a:t>Transactions</a:t>
            </a:r>
            <a:r>
              <a:rPr lang="tr-TR" sz="1200" dirty="0"/>
              <a:t> </a:t>
            </a:r>
            <a:r>
              <a:rPr lang="tr-TR" sz="1200" dirty="0" err="1"/>
              <a:t>buffer</a:t>
            </a:r>
            <a:r>
              <a:rPr lang="tr-TR" sz="1200" dirty="0"/>
              <a:t>»</a:t>
            </a:r>
            <a:endParaRPr lang="en-US" sz="1200" dirty="0"/>
          </a:p>
        </p:txBody>
      </p:sp>
      <p:sp>
        <p:nvSpPr>
          <p:cNvPr id="106" name="Metin kutusu 105"/>
          <p:cNvSpPr txBox="1"/>
          <p:nvPr/>
        </p:nvSpPr>
        <p:spPr>
          <a:xfrm>
            <a:off x="7476295" y="6290525"/>
            <a:ext cx="1210504" cy="461665"/>
          </a:xfrm>
          <a:prstGeom prst="rect">
            <a:avLst/>
          </a:prstGeom>
          <a:noFill/>
        </p:spPr>
        <p:txBody>
          <a:bodyPr wrap="square" rtlCol="0">
            <a:spAutoFit/>
          </a:bodyPr>
          <a:lstStyle/>
          <a:p>
            <a:r>
              <a:rPr lang="tr-TR" sz="1200" dirty="0"/>
              <a:t>«</a:t>
            </a:r>
            <a:r>
              <a:rPr lang="tr-TR" sz="1200" dirty="0" err="1"/>
              <a:t>Safety</a:t>
            </a:r>
            <a:r>
              <a:rPr lang="tr-TR" sz="1200" dirty="0"/>
              <a:t> </a:t>
            </a:r>
            <a:r>
              <a:rPr lang="tr-TR" sz="1200" dirty="0" err="1"/>
              <a:t>buffer</a:t>
            </a:r>
            <a:r>
              <a:rPr lang="tr-TR" sz="1200" dirty="0"/>
              <a:t>»</a:t>
            </a:r>
            <a:endParaRPr lang="en-US" sz="1200" dirty="0"/>
          </a:p>
        </p:txBody>
      </p:sp>
    </p:spTree>
    <p:extLst>
      <p:ext uri="{BB962C8B-B14F-4D97-AF65-F5344CB8AC3E}">
        <p14:creationId xmlns:p14="http://schemas.microsoft.com/office/powerpoint/2010/main" val="10546383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618252"/>
            <a:ext cx="6950569" cy="1362075"/>
          </a:xfrm>
        </p:spPr>
        <p:txBody>
          <a:bodyPr/>
          <a:lstStyle/>
          <a:p>
            <a:r>
              <a:rPr lang="tr-TR" dirty="0">
                <a:latin typeface="Calibri" panose="020F0502020204030204" pitchFamily="34" charset="0"/>
              </a:rPr>
              <a:t>DETERMINING </a:t>
            </a:r>
            <a:r>
              <a:rPr lang="tr-TR" dirty="0" err="1">
                <a:latin typeface="Calibri" panose="020F0502020204030204" pitchFamily="34" charset="0"/>
              </a:rPr>
              <a:t>the</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components</a:t>
            </a:r>
            <a:endParaRPr lang="tr-TR" dirty="0">
              <a:latin typeface="Calibri" panose="020F0502020204030204" pitchFamily="34" charset="0"/>
            </a:endParaRPr>
          </a:p>
        </p:txBody>
      </p:sp>
      <p:grpSp>
        <p:nvGrpSpPr>
          <p:cNvPr id="3" name="Group 3"/>
          <p:cNvGrpSpPr/>
          <p:nvPr/>
        </p:nvGrpSpPr>
        <p:grpSpPr>
          <a:xfrm>
            <a:off x="827584" y="2618252"/>
            <a:ext cx="826295" cy="854870"/>
            <a:chOff x="2146300" y="2165350"/>
            <a:chExt cx="550863" cy="569913"/>
          </a:xfrm>
        </p:grpSpPr>
        <p:grpSp>
          <p:nvGrpSpPr>
            <p:cNvPr id="4" name="Group 33"/>
            <p:cNvGrpSpPr>
              <a:grpSpLocks/>
            </p:cNvGrpSpPr>
            <p:nvPr/>
          </p:nvGrpSpPr>
          <p:grpSpPr bwMode="auto">
            <a:xfrm>
              <a:off x="2146300" y="2165350"/>
              <a:ext cx="550863" cy="569913"/>
              <a:chOff x="480" y="1200"/>
              <a:chExt cx="1042" cy="1019"/>
            </a:xfrm>
          </p:grpSpPr>
          <p:pic>
            <p:nvPicPr>
              <p:cNvPr id="8" name="Picture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35"/>
              <p:cNvSpPr>
                <a:spLocks noChangeArrowheads="1"/>
              </p:cNvSpPr>
              <p:nvPr/>
            </p:nvSpPr>
            <p:spPr bwMode="gray">
              <a:xfrm>
                <a:off x="480" y="1200"/>
                <a:ext cx="1035" cy="101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 name="Picture 3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03450" y="2171700"/>
              <a:ext cx="434975" cy="200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7"/>
            <p:cNvSpPr txBox="1">
              <a:spLocks noChangeArrowheads="1"/>
            </p:cNvSpPr>
            <p:nvPr/>
          </p:nvSpPr>
          <p:spPr bwMode="gray">
            <a:xfrm>
              <a:off x="2205038" y="2193925"/>
              <a:ext cx="434975"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000" b="1" dirty="0">
                  <a:solidFill>
                    <a:srgbClr val="FFFFFF"/>
                  </a:solidFill>
                </a:rPr>
                <a:t>2</a:t>
              </a:r>
              <a:endParaRPr lang="en-US" altLang="tr-TR" sz="4000" b="1" dirty="0">
                <a:solidFill>
                  <a:srgbClr val="FFFFFF"/>
                </a:solidFill>
              </a:endParaRPr>
            </a:p>
          </p:txBody>
        </p:sp>
      </p:grpSp>
    </p:spTree>
    <p:extLst>
      <p:ext uri="{BB962C8B-B14F-4D97-AF65-F5344CB8AC3E}">
        <p14:creationId xmlns:p14="http://schemas.microsoft.com/office/powerpoint/2010/main" val="109061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62" y="152400"/>
            <a:ext cx="8861738"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Transactions</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Cumulative</a:t>
            </a:r>
            <a:r>
              <a:rPr lang="tr-TR" dirty="0">
                <a:latin typeface="Calibri" panose="020F0502020204030204" pitchFamily="34" charset="0"/>
              </a:rPr>
              <a:t> Net Operating </a:t>
            </a:r>
            <a:r>
              <a:rPr lang="tr-TR" dirty="0" err="1">
                <a:latin typeface="Calibri" panose="020F0502020204030204" pitchFamily="34" charset="0"/>
              </a:rPr>
              <a:t>Outflows</a:t>
            </a:r>
            <a:endParaRPr lang="en-US" dirty="0">
              <a:latin typeface="Calibri" panose="020F0502020204030204" pitchFamily="34" charset="0"/>
            </a:endParaRPr>
          </a:p>
        </p:txBody>
      </p:sp>
      <p:pic>
        <p:nvPicPr>
          <p:cNvPr id="10" name="Resim 9"/>
          <p:cNvPicPr>
            <a:picLocks noChangeAspect="1"/>
          </p:cNvPicPr>
          <p:nvPr/>
        </p:nvPicPr>
        <p:blipFill>
          <a:blip r:embed="rId2"/>
          <a:stretch>
            <a:fillRect/>
          </a:stretch>
        </p:blipFill>
        <p:spPr>
          <a:xfrm>
            <a:off x="582637" y="2715824"/>
            <a:ext cx="8001000" cy="4114800"/>
          </a:xfrm>
          <a:prstGeom prst="rect">
            <a:avLst/>
          </a:prstGeom>
        </p:spPr>
      </p:pic>
      <p:sp>
        <p:nvSpPr>
          <p:cNvPr id="4" name="Oval 35"/>
          <p:cNvSpPr>
            <a:spLocks noChangeArrowheads="1"/>
          </p:cNvSpPr>
          <p:nvPr/>
        </p:nvSpPr>
        <p:spPr bwMode="gray">
          <a:xfrm>
            <a:off x="228600" y="144780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5" name="Dikdörtgen 4"/>
          <p:cNvSpPr/>
          <p:nvPr/>
        </p:nvSpPr>
        <p:spPr>
          <a:xfrm>
            <a:off x="611614" y="1447800"/>
            <a:ext cx="8027967" cy="353943"/>
          </a:xfrm>
          <a:prstGeom prst="rect">
            <a:avLst/>
          </a:prstGeom>
        </p:spPr>
        <p:txBody>
          <a:bodyPr wrap="none">
            <a:spAutoFit/>
          </a:bodyPr>
          <a:lstStyle/>
          <a:p>
            <a:pPr marL="0" indent="0" algn="l">
              <a:buNone/>
            </a:pPr>
            <a:r>
              <a:rPr lang="tr-TR" sz="1700" b="1" dirty="0" err="1">
                <a:latin typeface="Calibri" panose="020F0502020204030204" pitchFamily="34" charset="0"/>
              </a:rPr>
              <a:t>The</a:t>
            </a:r>
            <a:r>
              <a:rPr lang="tr-TR" sz="1700" b="1" dirty="0">
                <a:latin typeface="Calibri" panose="020F0502020204030204" pitchFamily="34" charset="0"/>
              </a:rPr>
              <a:t> profile of </a:t>
            </a:r>
            <a:r>
              <a:rPr lang="tr-TR" sz="1700" b="1" dirty="0" err="1">
                <a:latin typeface="Calibri" panose="020F0502020204030204" pitchFamily="34" charset="0"/>
              </a:rPr>
              <a:t>the</a:t>
            </a:r>
            <a:r>
              <a:rPr lang="tr-TR" sz="1700" b="1" dirty="0">
                <a:latin typeface="Calibri" panose="020F0502020204030204" pitchFamily="34" charset="0"/>
              </a:rPr>
              <a:t> net </a:t>
            </a:r>
            <a:r>
              <a:rPr lang="tr-TR" sz="1700" b="1" dirty="0" err="1">
                <a:latin typeface="Calibri" panose="020F0502020204030204" pitchFamily="34" charset="0"/>
              </a:rPr>
              <a:t>flows</a:t>
            </a:r>
            <a:r>
              <a:rPr lang="tr-TR" sz="1700" b="1" dirty="0">
                <a:latin typeface="Calibri" panose="020F0502020204030204" pitchFamily="34" charset="0"/>
              </a:rPr>
              <a:t> </a:t>
            </a:r>
            <a:r>
              <a:rPr lang="tr-TR" sz="1700" b="1" dirty="0" err="1">
                <a:latin typeface="Calibri" panose="020F0502020204030204" pitchFamily="34" charset="0"/>
              </a:rPr>
              <a:t>could</a:t>
            </a:r>
            <a:r>
              <a:rPr lang="tr-TR" sz="1700" b="1" dirty="0">
                <a:latin typeface="Calibri" panose="020F0502020204030204" pitchFamily="34" charset="0"/>
              </a:rPr>
              <a:t> </a:t>
            </a:r>
            <a:r>
              <a:rPr lang="tr-TR" sz="1700" b="1" dirty="0" err="1">
                <a:latin typeface="Calibri" panose="020F0502020204030204" pitchFamily="34" charset="0"/>
              </a:rPr>
              <a:t>act</a:t>
            </a:r>
            <a:r>
              <a:rPr lang="tr-TR" sz="1700" b="1" dirty="0">
                <a:latin typeface="Calibri" panose="020F0502020204030204" pitchFamily="34" charset="0"/>
              </a:rPr>
              <a:t> as an </a:t>
            </a:r>
            <a:r>
              <a:rPr lang="tr-TR" sz="1700" b="1" dirty="0" err="1">
                <a:latin typeface="Calibri" panose="020F0502020204030204" pitchFamily="34" charset="0"/>
              </a:rPr>
              <a:t>input</a:t>
            </a:r>
            <a:r>
              <a:rPr lang="tr-TR" sz="1700" b="1" dirty="0">
                <a:latin typeface="Calibri" panose="020F0502020204030204" pitchFamily="34" charset="0"/>
              </a:rPr>
              <a:t> </a:t>
            </a:r>
            <a:r>
              <a:rPr lang="tr-TR" sz="1700" b="1" dirty="0" err="1">
                <a:latin typeface="Calibri" panose="020F0502020204030204" pitchFamily="34" charset="0"/>
              </a:rPr>
              <a:t>for</a:t>
            </a:r>
            <a:r>
              <a:rPr lang="tr-TR" sz="1700" b="1" dirty="0">
                <a:latin typeface="Calibri" panose="020F0502020204030204" pitchFamily="34" charset="0"/>
              </a:rPr>
              <a:t> </a:t>
            </a:r>
            <a:r>
              <a:rPr lang="tr-TR" sz="1700" b="1" dirty="0" err="1">
                <a:latin typeface="Calibri" panose="020F0502020204030204" pitchFamily="34" charset="0"/>
              </a:rPr>
              <a:t>determining</a:t>
            </a:r>
            <a:r>
              <a:rPr lang="tr-TR" sz="1700" b="1" dirty="0">
                <a:latin typeface="Calibri" panose="020F0502020204030204" pitchFamily="34" charset="0"/>
              </a:rPr>
              <a:t> </a:t>
            </a:r>
            <a:r>
              <a:rPr lang="tr-TR" sz="1700" b="1" dirty="0" err="1">
                <a:latin typeface="Calibri" panose="020F0502020204030204" pitchFamily="34" charset="0"/>
              </a:rPr>
              <a:t>the</a:t>
            </a:r>
            <a:r>
              <a:rPr lang="tr-TR" sz="1700" b="1" dirty="0">
                <a:latin typeface="Calibri" panose="020F0502020204030204" pitchFamily="34" charset="0"/>
              </a:rPr>
              <a:t> </a:t>
            </a:r>
            <a:r>
              <a:rPr lang="tr-TR" sz="1700" b="1" dirty="0" err="1">
                <a:latin typeface="Calibri" panose="020F0502020204030204" pitchFamily="34" charset="0"/>
              </a:rPr>
              <a:t>required</a:t>
            </a:r>
            <a:r>
              <a:rPr lang="tr-TR" sz="1700" b="1" dirty="0">
                <a:latin typeface="Calibri" panose="020F0502020204030204" pitchFamily="34" charset="0"/>
              </a:rPr>
              <a:t> </a:t>
            </a:r>
            <a:r>
              <a:rPr lang="tr-TR" sz="1700" b="1" dirty="0" err="1">
                <a:latin typeface="Calibri" panose="020F0502020204030204" pitchFamily="34" charset="0"/>
              </a:rPr>
              <a:t>cushion</a:t>
            </a:r>
            <a:r>
              <a:rPr lang="tr-TR" sz="1700" b="1" dirty="0">
                <a:latin typeface="Calibri" panose="020F0502020204030204" pitchFamily="34" charset="0"/>
              </a:rPr>
              <a:t>.  </a:t>
            </a:r>
          </a:p>
        </p:txBody>
      </p:sp>
      <p:sp>
        <p:nvSpPr>
          <p:cNvPr id="6" name="Oval 35"/>
          <p:cNvSpPr>
            <a:spLocks noChangeArrowheads="1"/>
          </p:cNvSpPr>
          <p:nvPr/>
        </p:nvSpPr>
        <p:spPr bwMode="gray">
          <a:xfrm>
            <a:off x="237053" y="1946969"/>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7" name="Dikdörtgen 6"/>
          <p:cNvSpPr/>
          <p:nvPr/>
        </p:nvSpPr>
        <p:spPr>
          <a:xfrm>
            <a:off x="582637" y="1838661"/>
            <a:ext cx="8561363" cy="877163"/>
          </a:xfrm>
          <a:prstGeom prst="rect">
            <a:avLst/>
          </a:prstGeom>
        </p:spPr>
        <p:txBody>
          <a:bodyPr wrap="square">
            <a:spAutoFit/>
          </a:bodyPr>
          <a:lstStyle/>
          <a:p>
            <a:pPr marL="0" indent="0" algn="l">
              <a:buNone/>
            </a:pPr>
            <a:r>
              <a:rPr lang="tr-TR" sz="1700" b="1" dirty="0" err="1">
                <a:latin typeface="Calibri" panose="020F0502020204030204" pitchFamily="34" charset="0"/>
              </a:rPr>
              <a:t>The</a:t>
            </a:r>
            <a:r>
              <a:rPr lang="tr-TR" sz="1700" b="1" dirty="0">
                <a:latin typeface="Calibri" panose="020F0502020204030204" pitchFamily="34" charset="0"/>
              </a:rPr>
              <a:t> time </a:t>
            </a:r>
            <a:r>
              <a:rPr lang="tr-TR" sz="1700" b="1" dirty="0" err="1">
                <a:latin typeface="Calibri" panose="020F0502020204030204" pitchFamily="34" charset="0"/>
              </a:rPr>
              <a:t>frame</a:t>
            </a:r>
            <a:r>
              <a:rPr lang="tr-TR" sz="1700" b="1" dirty="0">
                <a:latin typeface="Calibri" panose="020F0502020204030204" pitchFamily="34" charset="0"/>
              </a:rPr>
              <a:t> </a:t>
            </a:r>
            <a:r>
              <a:rPr lang="tr-TR" sz="1700" b="1" dirty="0" err="1">
                <a:latin typeface="Calibri" panose="020F0502020204030204" pitchFamily="34" charset="0"/>
              </a:rPr>
              <a:t>and</a:t>
            </a:r>
            <a:r>
              <a:rPr lang="tr-TR" sz="1700" b="1" dirty="0">
                <a:latin typeface="Calibri" panose="020F0502020204030204" pitchFamily="34" charset="0"/>
              </a:rPr>
              <a:t> </a:t>
            </a:r>
            <a:r>
              <a:rPr lang="tr-TR" sz="1700" b="1" dirty="0" err="1">
                <a:latin typeface="Calibri" panose="020F0502020204030204" pitchFamily="34" charset="0"/>
              </a:rPr>
              <a:t>ability</a:t>
            </a:r>
            <a:r>
              <a:rPr lang="tr-TR" sz="1700" b="1" dirty="0">
                <a:latin typeface="Calibri" panose="020F0502020204030204" pitchFamily="34" charset="0"/>
              </a:rPr>
              <a:t> </a:t>
            </a:r>
            <a:r>
              <a:rPr lang="tr-TR" sz="1700" b="1" dirty="0" err="1">
                <a:latin typeface="Calibri" panose="020F0502020204030204" pitchFamily="34" charset="0"/>
              </a:rPr>
              <a:t>to</a:t>
            </a:r>
            <a:r>
              <a:rPr lang="tr-TR" sz="1700" b="1" dirty="0">
                <a:latin typeface="Calibri" panose="020F0502020204030204" pitchFamily="34" charset="0"/>
              </a:rPr>
              <a:t> </a:t>
            </a:r>
            <a:r>
              <a:rPr lang="tr-TR" sz="1700" b="1" dirty="0" err="1">
                <a:latin typeface="Calibri" panose="020F0502020204030204" pitchFamily="34" charset="0"/>
              </a:rPr>
              <a:t>react</a:t>
            </a:r>
            <a:r>
              <a:rPr lang="tr-TR" sz="1700" b="1" dirty="0">
                <a:latin typeface="Calibri" panose="020F0502020204030204" pitchFamily="34" charset="0"/>
              </a:rPr>
              <a:t> </a:t>
            </a:r>
            <a:r>
              <a:rPr lang="tr-TR" sz="1700" b="1" dirty="0" err="1">
                <a:latin typeface="Calibri" panose="020F0502020204030204" pitchFamily="34" charset="0"/>
              </a:rPr>
              <a:t>to</a:t>
            </a:r>
            <a:r>
              <a:rPr lang="tr-TR" sz="1700" b="1" dirty="0">
                <a:latin typeface="Calibri" panose="020F0502020204030204" pitchFamily="34" charset="0"/>
              </a:rPr>
              <a:t> </a:t>
            </a:r>
            <a:r>
              <a:rPr lang="tr-TR" sz="1700" b="1" dirty="0" err="1">
                <a:latin typeface="Calibri" panose="020F0502020204030204" pitchFamily="34" charset="0"/>
              </a:rPr>
              <a:t>adverse</a:t>
            </a:r>
            <a:r>
              <a:rPr lang="tr-TR" sz="1700" b="1" dirty="0">
                <a:latin typeface="Calibri" panose="020F0502020204030204" pitchFamily="34" charset="0"/>
              </a:rPr>
              <a:t> </a:t>
            </a:r>
            <a:r>
              <a:rPr lang="tr-TR" sz="1700" b="1" dirty="0" err="1">
                <a:latin typeface="Calibri" panose="020F0502020204030204" pitchFamily="34" charset="0"/>
              </a:rPr>
              <a:t>conditions</a:t>
            </a:r>
            <a:r>
              <a:rPr lang="tr-TR" sz="1700" b="1" dirty="0">
                <a:latin typeface="Calibri" panose="020F0502020204030204" pitchFamily="34" charset="0"/>
              </a:rPr>
              <a:t> </a:t>
            </a:r>
            <a:r>
              <a:rPr lang="tr-TR" sz="1700" b="1" dirty="0" err="1">
                <a:latin typeface="Calibri" panose="020F0502020204030204" pitchFamily="34" charset="0"/>
              </a:rPr>
              <a:t>affecting</a:t>
            </a:r>
            <a:r>
              <a:rPr lang="tr-TR" sz="1700" b="1" dirty="0">
                <a:latin typeface="Calibri" panose="020F0502020204030204" pitchFamily="34" charset="0"/>
              </a:rPr>
              <a:t> </a:t>
            </a:r>
            <a:r>
              <a:rPr lang="tr-TR" sz="1700" b="1" dirty="0" err="1">
                <a:latin typeface="Calibri" panose="020F0502020204030204" pitchFamily="34" charset="0"/>
              </a:rPr>
              <a:t>the</a:t>
            </a:r>
            <a:r>
              <a:rPr lang="tr-TR" sz="1700" b="1" dirty="0">
                <a:latin typeface="Calibri" panose="020F0502020204030204" pitchFamily="34" charset="0"/>
              </a:rPr>
              <a:t> </a:t>
            </a:r>
            <a:r>
              <a:rPr lang="tr-TR" sz="1700" b="1" dirty="0" err="1">
                <a:latin typeface="Calibri" panose="020F0502020204030204" pitchFamily="34" charset="0"/>
              </a:rPr>
              <a:t>flows</a:t>
            </a:r>
            <a:r>
              <a:rPr lang="tr-TR" sz="1700" b="1" dirty="0">
                <a:latin typeface="Calibri" panose="020F0502020204030204" pitchFamily="34" charset="0"/>
              </a:rPr>
              <a:t>, </a:t>
            </a:r>
            <a:r>
              <a:rPr lang="tr-TR" sz="1700" b="1" dirty="0" err="1">
                <a:latin typeface="Calibri" panose="020F0502020204030204" pitchFamily="34" charset="0"/>
              </a:rPr>
              <a:t>e.g</a:t>
            </a:r>
            <a:r>
              <a:rPr lang="tr-TR" sz="1700" b="1" dirty="0">
                <a:latin typeface="Calibri" panose="020F0502020204030204" pitchFamily="34" charset="0"/>
              </a:rPr>
              <a:t> </a:t>
            </a:r>
          </a:p>
          <a:p>
            <a:pPr marL="0" indent="0" algn="l">
              <a:buNone/>
            </a:pPr>
            <a:r>
              <a:rPr lang="tr-TR" sz="1700" b="1" dirty="0" err="1">
                <a:latin typeface="Calibri" panose="020F0502020204030204" pitchFamily="34" charset="0"/>
              </a:rPr>
              <a:t>via</a:t>
            </a:r>
            <a:r>
              <a:rPr lang="tr-TR" sz="1700" b="1" dirty="0">
                <a:latin typeface="Calibri" panose="020F0502020204030204" pitchFamily="34" charset="0"/>
              </a:rPr>
              <a:t> </a:t>
            </a:r>
            <a:r>
              <a:rPr lang="tr-TR" sz="1700" b="1" dirty="0" err="1">
                <a:latin typeface="Calibri" panose="020F0502020204030204" pitchFamily="34" charset="0"/>
              </a:rPr>
              <a:t>short-term</a:t>
            </a:r>
            <a:r>
              <a:rPr lang="tr-TR" sz="1700" b="1" dirty="0">
                <a:latin typeface="Calibri" panose="020F0502020204030204" pitchFamily="34" charset="0"/>
              </a:rPr>
              <a:t> </a:t>
            </a:r>
            <a:r>
              <a:rPr lang="tr-TR" sz="1700" b="1" dirty="0" err="1">
                <a:latin typeface="Calibri" panose="020F0502020204030204" pitchFamily="34" charset="0"/>
              </a:rPr>
              <a:t>borrowing</a:t>
            </a:r>
            <a:r>
              <a:rPr lang="tr-TR" sz="1700" b="1" dirty="0">
                <a:latin typeface="Calibri" panose="020F0502020204030204" pitchFamily="34" charset="0"/>
              </a:rPr>
              <a:t>, </a:t>
            </a:r>
            <a:r>
              <a:rPr lang="tr-TR" sz="1700" b="1" dirty="0" err="1">
                <a:latin typeface="Calibri" panose="020F0502020204030204" pitchFamily="34" charset="0"/>
              </a:rPr>
              <a:t>determines</a:t>
            </a:r>
            <a:r>
              <a:rPr lang="tr-TR" sz="1700" b="1" dirty="0">
                <a:latin typeface="Calibri" panose="020F0502020204030204" pitchFamily="34" charset="0"/>
              </a:rPr>
              <a:t> </a:t>
            </a:r>
            <a:r>
              <a:rPr lang="tr-TR" sz="1700" b="1" dirty="0" err="1">
                <a:latin typeface="Calibri" panose="020F0502020204030204" pitchFamily="34" charset="0"/>
              </a:rPr>
              <a:t>the</a:t>
            </a:r>
            <a:r>
              <a:rPr lang="tr-TR" sz="1700" b="1" dirty="0">
                <a:latin typeface="Calibri" panose="020F0502020204030204" pitchFamily="34" charset="0"/>
              </a:rPr>
              <a:t> </a:t>
            </a:r>
            <a:r>
              <a:rPr lang="tr-TR" sz="1700" b="1" dirty="0" err="1">
                <a:latin typeface="Calibri" panose="020F0502020204030204" pitchFamily="34" charset="0"/>
              </a:rPr>
              <a:t>duration</a:t>
            </a:r>
            <a:r>
              <a:rPr lang="tr-TR" sz="1700" b="1" dirty="0">
                <a:latin typeface="Calibri" panose="020F0502020204030204" pitchFamily="34" charset="0"/>
              </a:rPr>
              <a:t> of </a:t>
            </a:r>
            <a:r>
              <a:rPr lang="tr-TR" sz="1700" b="1" dirty="0" err="1">
                <a:latin typeface="Calibri" panose="020F0502020204030204" pitchFamily="34" charset="0"/>
              </a:rPr>
              <a:t>the</a:t>
            </a:r>
            <a:r>
              <a:rPr lang="tr-TR" sz="1700" b="1" dirty="0">
                <a:latin typeface="Calibri" panose="020F0502020204030204" pitchFamily="34" charset="0"/>
              </a:rPr>
              <a:t> net </a:t>
            </a:r>
            <a:r>
              <a:rPr lang="tr-TR" sz="1700" b="1" dirty="0" err="1">
                <a:latin typeface="Calibri" panose="020F0502020204030204" pitchFamily="34" charset="0"/>
              </a:rPr>
              <a:t>outflows</a:t>
            </a:r>
            <a:r>
              <a:rPr lang="tr-TR" sz="1700" b="1" dirty="0">
                <a:latin typeface="Calibri" panose="020F0502020204030204" pitchFamily="34" charset="0"/>
              </a:rPr>
              <a:t> </a:t>
            </a:r>
            <a:r>
              <a:rPr lang="tr-TR" sz="1700" b="1" dirty="0" err="1">
                <a:latin typeface="Calibri" panose="020F0502020204030204" pitchFamily="34" charset="0"/>
              </a:rPr>
              <a:t>to</a:t>
            </a:r>
            <a:r>
              <a:rPr lang="tr-TR" sz="1700" b="1" dirty="0">
                <a:latin typeface="Calibri" panose="020F0502020204030204" pitchFamily="34" charset="0"/>
              </a:rPr>
              <a:t> </a:t>
            </a:r>
            <a:r>
              <a:rPr lang="tr-TR" sz="1700" b="1" dirty="0" err="1">
                <a:latin typeface="Calibri" panose="020F0502020204030204" pitchFamily="34" charset="0"/>
              </a:rPr>
              <a:t>take</a:t>
            </a:r>
            <a:r>
              <a:rPr lang="tr-TR" sz="1700" b="1" dirty="0">
                <a:latin typeface="Calibri" panose="020F0502020204030204" pitchFamily="34" charset="0"/>
              </a:rPr>
              <a:t> </a:t>
            </a:r>
            <a:r>
              <a:rPr lang="tr-TR" sz="1700" b="1" dirty="0" err="1">
                <a:latin typeface="Calibri" panose="020F0502020204030204" pitchFamily="34" charset="0"/>
              </a:rPr>
              <a:t>into</a:t>
            </a:r>
            <a:r>
              <a:rPr lang="tr-TR" sz="1700" b="1" dirty="0">
                <a:latin typeface="Calibri" panose="020F0502020204030204" pitchFamily="34" charset="0"/>
              </a:rPr>
              <a:t> </a:t>
            </a:r>
            <a:r>
              <a:rPr lang="tr-TR" sz="1700" b="1" dirty="0" err="1">
                <a:latin typeface="Calibri" panose="020F0502020204030204" pitchFamily="34" charset="0"/>
              </a:rPr>
              <a:t>consideration</a:t>
            </a:r>
            <a:r>
              <a:rPr lang="tr-TR" sz="1700" b="1" dirty="0">
                <a:latin typeface="Calibri" panose="020F0502020204030204" pitchFamily="34" charset="0"/>
              </a:rPr>
              <a:t>.</a:t>
            </a:r>
          </a:p>
        </p:txBody>
      </p:sp>
    </p:spTree>
    <p:extLst>
      <p:ext uri="{BB962C8B-B14F-4D97-AF65-F5344CB8AC3E}">
        <p14:creationId xmlns:p14="http://schemas.microsoft.com/office/powerpoint/2010/main" val="209895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62" y="152400"/>
            <a:ext cx="8861738" cy="1143000"/>
          </a:xfrm>
        </p:spPr>
        <p:txBody>
          <a:bodyPr/>
          <a:lstStyle/>
          <a:p>
            <a:r>
              <a:rPr lang="tr-TR" dirty="0" err="1">
                <a:latin typeface="Calibri" panose="020F0502020204030204" pitchFamily="34" charset="0"/>
              </a:rPr>
              <a:t>Identifying</a:t>
            </a:r>
            <a:r>
              <a:rPr lang="tr-TR" dirty="0">
                <a:latin typeface="Calibri" panose="020F0502020204030204" pitchFamily="34" charset="0"/>
              </a:rPr>
              <a:t> </a:t>
            </a:r>
            <a:r>
              <a:rPr lang="tr-TR" dirty="0" err="1">
                <a:latin typeface="Calibri" panose="020F0502020204030204" pitchFamily="34" charset="0"/>
              </a:rPr>
              <a:t>Transactions</a:t>
            </a:r>
            <a:r>
              <a:rPr lang="tr-TR" dirty="0">
                <a:latin typeface="Calibri" panose="020F0502020204030204" pitchFamily="34" charset="0"/>
              </a:rPr>
              <a:t> </a:t>
            </a:r>
            <a:r>
              <a:rPr lang="tr-TR" dirty="0" err="1">
                <a:latin typeface="Calibri" panose="020F0502020204030204" pitchFamily="34" charset="0"/>
              </a:rPr>
              <a:t>Buffer</a:t>
            </a:r>
            <a:r>
              <a:rPr lang="tr-TR" dirty="0">
                <a:latin typeface="Calibri" panose="020F0502020204030204" pitchFamily="34" charset="0"/>
              </a:rPr>
              <a:t>- </a:t>
            </a:r>
            <a:r>
              <a:rPr lang="tr-TR" dirty="0" err="1">
                <a:latin typeface="Calibri" panose="020F0502020204030204" pitchFamily="34" charset="0"/>
              </a:rPr>
              <a:t>Cumulative</a:t>
            </a:r>
            <a:r>
              <a:rPr lang="tr-TR" dirty="0">
                <a:latin typeface="Calibri" panose="020F0502020204030204" pitchFamily="34" charset="0"/>
              </a:rPr>
              <a:t> </a:t>
            </a:r>
            <a:r>
              <a:rPr lang="tr-TR" dirty="0" err="1">
                <a:latin typeface="Calibri" panose="020F0502020204030204" pitchFamily="34" charset="0"/>
              </a:rPr>
              <a:t>Forecasting</a:t>
            </a:r>
            <a:r>
              <a:rPr lang="tr-TR" dirty="0">
                <a:latin typeface="Calibri" panose="020F0502020204030204" pitchFamily="34" charset="0"/>
              </a:rPr>
              <a:t> </a:t>
            </a:r>
            <a:r>
              <a:rPr lang="tr-TR" dirty="0" err="1">
                <a:latin typeface="Calibri" panose="020F0502020204030204" pitchFamily="34" charset="0"/>
              </a:rPr>
              <a:t>Errors</a:t>
            </a:r>
            <a:endParaRPr lang="en-US" dirty="0">
              <a:latin typeface="Calibri" panose="020F0502020204030204" pitchFamily="34" charset="0"/>
            </a:endParaRPr>
          </a:p>
        </p:txBody>
      </p:sp>
      <p:pic>
        <p:nvPicPr>
          <p:cNvPr id="3" name="Resim 2"/>
          <p:cNvPicPr>
            <a:picLocks noChangeAspect="1"/>
          </p:cNvPicPr>
          <p:nvPr/>
        </p:nvPicPr>
        <p:blipFill>
          <a:blip r:embed="rId2"/>
          <a:stretch>
            <a:fillRect/>
          </a:stretch>
        </p:blipFill>
        <p:spPr>
          <a:xfrm>
            <a:off x="625698" y="3399927"/>
            <a:ext cx="7696200" cy="3305673"/>
          </a:xfrm>
          <a:prstGeom prst="rect">
            <a:avLst/>
          </a:prstGeom>
        </p:spPr>
      </p:pic>
      <p:sp>
        <p:nvSpPr>
          <p:cNvPr id="4" name="Oval 35"/>
          <p:cNvSpPr>
            <a:spLocks noChangeArrowheads="1"/>
          </p:cNvSpPr>
          <p:nvPr/>
        </p:nvSpPr>
        <p:spPr bwMode="gray">
          <a:xfrm>
            <a:off x="228600" y="144780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5" name="Dikdörtgen 4"/>
          <p:cNvSpPr/>
          <p:nvPr/>
        </p:nvSpPr>
        <p:spPr>
          <a:xfrm>
            <a:off x="625700" y="1295400"/>
            <a:ext cx="8534400" cy="830997"/>
          </a:xfrm>
          <a:prstGeom prst="rect">
            <a:avLst/>
          </a:prstGeom>
        </p:spPr>
        <p:txBody>
          <a:bodyPr wrap="square">
            <a:spAutoFit/>
          </a:bodyPr>
          <a:lstStyle/>
          <a:p>
            <a:pPr marL="0" indent="0" algn="just">
              <a:buNone/>
            </a:pPr>
            <a:r>
              <a:rPr lang="tr-TR" sz="1600" b="1">
                <a:latin typeface="Calibri" panose="020F0502020204030204" pitchFamily="34" charset="0"/>
              </a:rPr>
              <a:t>The level of the net outflows may not be much of a concern as long as they are </a:t>
            </a:r>
          </a:p>
          <a:p>
            <a:pPr marL="0" indent="0" algn="l">
              <a:buNone/>
            </a:pPr>
            <a:r>
              <a:rPr lang="tr-TR" sz="1600" b="1">
                <a:latin typeface="Calibri" panose="020F0502020204030204" pitchFamily="34" charset="0"/>
              </a:rPr>
              <a:t>forecasted sufficiently in advance and </a:t>
            </a:r>
            <a:r>
              <a:rPr lang="en-GB" sz="1600" b="1">
                <a:latin typeface="Calibri" panose="020F0502020204030204" pitchFamily="34" charset="0"/>
              </a:rPr>
              <a:t>and it is possible to react to the expected outflows e</a:t>
            </a:r>
            <a:r>
              <a:rPr lang="tr-TR" sz="1600" b="1">
                <a:latin typeface="Calibri" panose="020F0502020204030204" pitchFamily="34" charset="0"/>
              </a:rPr>
              <a:t>.</a:t>
            </a:r>
            <a:r>
              <a:rPr lang="en-GB" sz="1600" b="1">
                <a:latin typeface="Calibri" panose="020F0502020204030204" pitchFamily="34" charset="0"/>
              </a:rPr>
              <a:t>g</a:t>
            </a:r>
            <a:r>
              <a:rPr lang="tr-TR" sz="1600" b="1">
                <a:latin typeface="Calibri" panose="020F0502020204030204" pitchFamily="34" charset="0"/>
              </a:rPr>
              <a:t>.</a:t>
            </a:r>
            <a:r>
              <a:rPr lang="en-GB" sz="1600" b="1">
                <a:latin typeface="Calibri" panose="020F0502020204030204" pitchFamily="34" charset="0"/>
              </a:rPr>
              <a:t> by adjusting Tbill issuance</a:t>
            </a:r>
            <a:r>
              <a:rPr lang="tr-TR" sz="1600" b="1">
                <a:latin typeface="Calibri" panose="020F0502020204030204" pitchFamily="34" charset="0"/>
              </a:rPr>
              <a:t>.</a:t>
            </a:r>
            <a:endParaRPr lang="tr-TR" sz="1600" b="1" dirty="0">
              <a:latin typeface="Calibri" panose="020F0502020204030204" pitchFamily="34" charset="0"/>
            </a:endParaRPr>
          </a:p>
        </p:txBody>
      </p:sp>
      <p:sp>
        <p:nvSpPr>
          <p:cNvPr id="6" name="Oval 35"/>
          <p:cNvSpPr>
            <a:spLocks noChangeArrowheads="1"/>
          </p:cNvSpPr>
          <p:nvPr/>
        </p:nvSpPr>
        <p:spPr bwMode="gray">
          <a:xfrm>
            <a:off x="228600" y="201930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7" name="Dikdörtgen 6"/>
          <p:cNvSpPr/>
          <p:nvPr/>
        </p:nvSpPr>
        <p:spPr>
          <a:xfrm>
            <a:off x="625700" y="2003303"/>
            <a:ext cx="8518301" cy="584775"/>
          </a:xfrm>
          <a:prstGeom prst="rect">
            <a:avLst/>
          </a:prstGeom>
        </p:spPr>
        <p:txBody>
          <a:bodyPr wrap="square">
            <a:spAutoFit/>
          </a:bodyPr>
          <a:lstStyle/>
          <a:p>
            <a:pPr marL="0" indent="0" algn="l">
              <a:buNone/>
            </a:pPr>
            <a:r>
              <a:rPr lang="tr-TR" sz="1600" b="1" dirty="0" err="1">
                <a:latin typeface="Calibri" panose="020F0502020204030204" pitchFamily="34" charset="0"/>
              </a:rPr>
              <a:t>Then</a:t>
            </a:r>
            <a:r>
              <a:rPr lang="tr-TR" sz="1600" b="1" dirty="0">
                <a:latin typeface="Calibri" panose="020F0502020204030204" pitchFamily="34" charset="0"/>
              </a:rPr>
              <a:t>,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level</a:t>
            </a:r>
            <a:r>
              <a:rPr lang="tr-TR" sz="1600" b="1" dirty="0">
                <a:latin typeface="Calibri" panose="020F0502020204030204" pitchFamily="34" charset="0"/>
              </a:rPr>
              <a:t> of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cumulative</a:t>
            </a:r>
            <a:r>
              <a:rPr lang="tr-TR" sz="1600" b="1" dirty="0">
                <a:latin typeface="Calibri" panose="020F0502020204030204" pitchFamily="34" charset="0"/>
              </a:rPr>
              <a:t> </a:t>
            </a:r>
            <a:r>
              <a:rPr lang="tr-TR" sz="1600" b="1" dirty="0" err="1">
                <a:latin typeface="Calibri" panose="020F0502020204030204" pitchFamily="34" charset="0"/>
              </a:rPr>
              <a:t>forecasting</a:t>
            </a:r>
            <a:r>
              <a:rPr lang="tr-TR" sz="1600" b="1" dirty="0">
                <a:latin typeface="Calibri" panose="020F0502020204030204" pitchFamily="34" charset="0"/>
              </a:rPr>
              <a:t> </a:t>
            </a:r>
            <a:r>
              <a:rPr lang="tr-TR" sz="1600" b="1" dirty="0" err="1">
                <a:latin typeface="Calibri" panose="020F0502020204030204" pitchFamily="34" charset="0"/>
              </a:rPr>
              <a:t>error</a:t>
            </a:r>
            <a:r>
              <a:rPr lang="tr-TR" sz="1600" b="1" dirty="0">
                <a:latin typeface="Calibri" panose="020F0502020204030204" pitchFamily="34" charset="0"/>
              </a:rPr>
              <a:t> in a </a:t>
            </a:r>
            <a:r>
              <a:rPr lang="tr-TR" sz="1600" b="1" dirty="0" err="1">
                <a:latin typeface="Calibri" panose="020F0502020204030204" pitchFamily="34" charset="0"/>
              </a:rPr>
              <a:t>period</a:t>
            </a:r>
            <a:r>
              <a:rPr lang="tr-TR" sz="1600" b="1" dirty="0">
                <a:latin typeface="Calibri" panose="020F0502020204030204" pitchFamily="34" charset="0"/>
              </a:rPr>
              <a:t> </a:t>
            </a:r>
            <a:r>
              <a:rPr lang="tr-TR" sz="1600" b="1" dirty="0" err="1">
                <a:latin typeface="Calibri" panose="020F0502020204030204" pitchFamily="34" charset="0"/>
              </a:rPr>
              <a:t>becomes</a:t>
            </a:r>
            <a:r>
              <a:rPr lang="tr-TR" sz="1600" b="1" dirty="0">
                <a:latin typeface="Calibri" panose="020F0502020204030204" pitchFamily="34" charset="0"/>
              </a:rPr>
              <a:t> </a:t>
            </a:r>
            <a:r>
              <a:rPr lang="tr-TR" sz="1600" b="1" dirty="0" err="1">
                <a:latin typeface="Calibri" panose="020F0502020204030204" pitchFamily="34" charset="0"/>
              </a:rPr>
              <a:t>essential</a:t>
            </a:r>
            <a:r>
              <a:rPr lang="tr-TR" sz="1600" b="1" dirty="0">
                <a:latin typeface="Calibri" panose="020F0502020204030204" pitchFamily="34" charset="0"/>
              </a:rPr>
              <a:t> </a:t>
            </a:r>
            <a:r>
              <a:rPr lang="tr-TR" sz="1600" b="1" dirty="0" err="1">
                <a:latin typeface="Calibri" panose="020F0502020204030204" pitchFamily="34" charset="0"/>
              </a:rPr>
              <a:t>for</a:t>
            </a:r>
            <a:r>
              <a:rPr lang="tr-TR" sz="1600" b="1" dirty="0">
                <a:latin typeface="Calibri" panose="020F0502020204030204" pitchFamily="34" charset="0"/>
              </a:rPr>
              <a:t> </a:t>
            </a:r>
          </a:p>
          <a:p>
            <a:pPr marL="0" indent="0" algn="l">
              <a:buNone/>
            </a:pP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identification</a:t>
            </a:r>
            <a:r>
              <a:rPr lang="tr-TR" sz="1600" b="1" dirty="0">
                <a:latin typeface="Calibri" panose="020F0502020204030204" pitchFamily="34" charset="0"/>
              </a:rPr>
              <a:t> of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buffer</a:t>
            </a:r>
            <a:r>
              <a:rPr lang="tr-TR" sz="1600" b="1" dirty="0">
                <a:latin typeface="Calibri" panose="020F0502020204030204" pitchFamily="34" charset="0"/>
              </a:rPr>
              <a:t>.</a:t>
            </a:r>
          </a:p>
        </p:txBody>
      </p:sp>
      <p:sp>
        <p:nvSpPr>
          <p:cNvPr id="8" name="Oval 35"/>
          <p:cNvSpPr>
            <a:spLocks noChangeArrowheads="1"/>
          </p:cNvSpPr>
          <p:nvPr/>
        </p:nvSpPr>
        <p:spPr bwMode="gray">
          <a:xfrm>
            <a:off x="226586" y="2590800"/>
            <a:ext cx="383014" cy="398939"/>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50800" algn="ctr">
            <a:solidFill>
              <a:srgbClr val="5F5F5F">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endParaRPr>
          </a:p>
        </p:txBody>
      </p:sp>
      <p:sp>
        <p:nvSpPr>
          <p:cNvPr id="9" name="Dikdörtgen 8"/>
          <p:cNvSpPr/>
          <p:nvPr/>
        </p:nvSpPr>
        <p:spPr>
          <a:xfrm>
            <a:off x="609601" y="2522764"/>
            <a:ext cx="8534400" cy="830997"/>
          </a:xfrm>
          <a:prstGeom prst="rect">
            <a:avLst/>
          </a:prstGeom>
        </p:spPr>
        <p:txBody>
          <a:bodyPr wrap="square">
            <a:spAutoFit/>
          </a:bodyPr>
          <a:lstStyle/>
          <a:p>
            <a:pPr marL="0" indent="0" algn="l">
              <a:buNone/>
            </a:pPr>
            <a:r>
              <a:rPr lang="tr-TR" sz="1600" b="1" dirty="0" err="1">
                <a:latin typeface="Calibri" panose="020F0502020204030204" pitchFamily="34" charset="0"/>
              </a:rPr>
              <a:t>It</a:t>
            </a:r>
            <a:r>
              <a:rPr lang="tr-TR" sz="1600" b="1" dirty="0">
                <a:latin typeface="Calibri" panose="020F0502020204030204" pitchFamily="34" charset="0"/>
              </a:rPr>
              <a:t> is </a:t>
            </a:r>
            <a:r>
              <a:rPr lang="tr-TR" sz="1600" b="1" dirty="0" err="1">
                <a:latin typeface="Calibri" panose="020F0502020204030204" pitchFamily="34" charset="0"/>
              </a:rPr>
              <a:t>likely</a:t>
            </a:r>
            <a:r>
              <a:rPr lang="tr-TR" sz="1600" b="1" dirty="0">
                <a:latin typeface="Calibri" panose="020F0502020204030204" pitchFamily="34" charset="0"/>
              </a:rPr>
              <a:t> </a:t>
            </a:r>
            <a:r>
              <a:rPr lang="tr-TR" sz="1600" b="1" dirty="0" err="1">
                <a:latin typeface="Calibri" panose="020F0502020204030204" pitchFamily="34" charset="0"/>
              </a:rPr>
              <a:t>to</a:t>
            </a:r>
            <a:r>
              <a:rPr lang="tr-TR" sz="1600" b="1" dirty="0">
                <a:latin typeface="Calibri" panose="020F0502020204030204" pitchFamily="34" charset="0"/>
              </a:rPr>
              <a:t> </a:t>
            </a:r>
            <a:r>
              <a:rPr lang="tr-TR" sz="1600" b="1" dirty="0" err="1">
                <a:latin typeface="Calibri" panose="020F0502020204030204" pitchFamily="34" charset="0"/>
              </a:rPr>
              <a:t>indicate</a:t>
            </a:r>
            <a:r>
              <a:rPr lang="tr-TR" sz="1600" b="1" dirty="0">
                <a:latin typeface="Calibri" panose="020F0502020204030204" pitchFamily="34" charset="0"/>
              </a:rPr>
              <a:t> a </a:t>
            </a:r>
            <a:r>
              <a:rPr lang="tr-TR" sz="1600" b="1" dirty="0" err="1">
                <a:latin typeface="Calibri" panose="020F0502020204030204" pitchFamily="34" charset="0"/>
              </a:rPr>
              <a:t>lower</a:t>
            </a:r>
            <a:r>
              <a:rPr lang="tr-TR" sz="1600" b="1" dirty="0">
                <a:latin typeface="Calibri" panose="020F0502020204030204" pitchFamily="34" charset="0"/>
              </a:rPr>
              <a:t> </a:t>
            </a:r>
            <a:r>
              <a:rPr lang="tr-TR" sz="1600" b="1" dirty="0" err="1">
                <a:latin typeface="Calibri" panose="020F0502020204030204" pitchFamily="34" charset="0"/>
              </a:rPr>
              <a:t>buffer</a:t>
            </a:r>
            <a:r>
              <a:rPr lang="tr-TR" sz="1600" b="1" dirty="0">
                <a:latin typeface="Calibri" panose="020F0502020204030204" pitchFamily="34" charset="0"/>
              </a:rPr>
              <a:t> </a:t>
            </a:r>
            <a:r>
              <a:rPr lang="tr-TR" sz="1600" b="1" dirty="0" err="1">
                <a:latin typeface="Calibri" panose="020F0502020204030204" pitchFamily="34" charset="0"/>
              </a:rPr>
              <a:t>level</a:t>
            </a:r>
            <a:r>
              <a:rPr lang="tr-TR" sz="1600" b="1" dirty="0">
                <a:latin typeface="Calibri" panose="020F0502020204030204" pitchFamily="34" charset="0"/>
              </a:rPr>
              <a:t> </a:t>
            </a:r>
            <a:r>
              <a:rPr lang="tr-TR" sz="1600" b="1" dirty="0" err="1">
                <a:latin typeface="Calibri" panose="020F0502020204030204" pitchFamily="34" charset="0"/>
              </a:rPr>
              <a:t>compared</a:t>
            </a:r>
            <a:r>
              <a:rPr lang="tr-TR" sz="1600" b="1" dirty="0">
                <a:latin typeface="Calibri" panose="020F0502020204030204" pitchFamily="34" charset="0"/>
              </a:rPr>
              <a:t> </a:t>
            </a:r>
            <a:r>
              <a:rPr lang="tr-TR" sz="1600" b="1" dirty="0" err="1">
                <a:latin typeface="Calibri" panose="020F0502020204030204" pitchFamily="34" charset="0"/>
              </a:rPr>
              <a:t>to</a:t>
            </a:r>
            <a:r>
              <a:rPr lang="tr-TR" sz="1600" b="1" dirty="0">
                <a:latin typeface="Calibri" panose="020F0502020204030204" pitchFamily="34" charset="0"/>
              </a:rPr>
              <a:t>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one</a:t>
            </a:r>
            <a:r>
              <a:rPr lang="tr-TR" sz="1600" b="1" dirty="0">
                <a:latin typeface="Calibri" panose="020F0502020204030204" pitchFamily="34" charset="0"/>
              </a:rPr>
              <a:t> </a:t>
            </a:r>
            <a:r>
              <a:rPr lang="tr-TR" sz="1600" b="1" dirty="0" err="1">
                <a:latin typeface="Calibri" panose="020F0502020204030204" pitchFamily="34" charset="0"/>
              </a:rPr>
              <a:t>calculated</a:t>
            </a:r>
            <a:r>
              <a:rPr lang="tr-TR" sz="1600" b="1" dirty="0">
                <a:latin typeface="Calibri" panose="020F0502020204030204" pitchFamily="34" charset="0"/>
              </a:rPr>
              <a:t> </a:t>
            </a:r>
            <a:r>
              <a:rPr lang="tr-TR" sz="1600" b="1" dirty="0" err="1">
                <a:latin typeface="Calibri" panose="020F0502020204030204" pitchFamily="34" charset="0"/>
              </a:rPr>
              <a:t>based</a:t>
            </a:r>
            <a:r>
              <a:rPr lang="tr-TR" sz="1600" b="1" dirty="0">
                <a:latin typeface="Calibri" panose="020F0502020204030204" pitchFamily="34" charset="0"/>
              </a:rPr>
              <a:t> on </a:t>
            </a:r>
            <a:r>
              <a:rPr lang="tr-TR" sz="1600" b="1" dirty="0" err="1">
                <a:latin typeface="Calibri" panose="020F0502020204030204" pitchFamily="34" charset="0"/>
              </a:rPr>
              <a:t>the</a:t>
            </a:r>
            <a:r>
              <a:rPr lang="tr-TR" sz="1600" b="1" dirty="0">
                <a:latin typeface="Calibri" panose="020F0502020204030204" pitchFamily="34" charset="0"/>
              </a:rPr>
              <a:t> </a:t>
            </a:r>
          </a:p>
          <a:p>
            <a:pPr marL="0" indent="0" algn="l">
              <a:buNone/>
            </a:pPr>
            <a:r>
              <a:rPr lang="tr-TR" sz="1600" b="1" dirty="0">
                <a:latin typeface="Calibri" panose="020F0502020204030204" pitchFamily="34" charset="0"/>
              </a:rPr>
              <a:t>net </a:t>
            </a:r>
            <a:r>
              <a:rPr lang="tr-TR" sz="1600" b="1" dirty="0" err="1">
                <a:latin typeface="Calibri" panose="020F0502020204030204" pitchFamily="34" charset="0"/>
              </a:rPr>
              <a:t>outflows</a:t>
            </a:r>
            <a:r>
              <a:rPr lang="tr-TR" sz="1600" b="1" dirty="0">
                <a:latin typeface="Calibri" panose="020F0502020204030204" pitchFamily="34" charset="0"/>
              </a:rPr>
              <a:t> since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volatility</a:t>
            </a:r>
            <a:r>
              <a:rPr lang="tr-TR" sz="1600" b="1" dirty="0">
                <a:latin typeface="Calibri" panose="020F0502020204030204" pitchFamily="34" charset="0"/>
              </a:rPr>
              <a:t> of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errors</a:t>
            </a:r>
            <a:r>
              <a:rPr lang="tr-TR" sz="1600" b="1" dirty="0">
                <a:latin typeface="Calibri" panose="020F0502020204030204" pitchFamily="34" charset="0"/>
              </a:rPr>
              <a:t> is </a:t>
            </a:r>
            <a:r>
              <a:rPr lang="tr-TR" sz="1600" b="1" dirty="0" err="1">
                <a:latin typeface="Calibri" panose="020F0502020204030204" pitchFamily="34" charset="0"/>
              </a:rPr>
              <a:t>expected</a:t>
            </a:r>
            <a:r>
              <a:rPr lang="tr-TR" sz="1600" b="1" dirty="0">
                <a:latin typeface="Calibri" panose="020F0502020204030204" pitchFamily="34" charset="0"/>
              </a:rPr>
              <a:t> </a:t>
            </a:r>
            <a:r>
              <a:rPr lang="tr-TR" sz="1600" b="1" dirty="0" err="1">
                <a:latin typeface="Calibri" panose="020F0502020204030204" pitchFamily="34" charset="0"/>
              </a:rPr>
              <a:t>to</a:t>
            </a:r>
            <a:r>
              <a:rPr lang="tr-TR" sz="1600" b="1" dirty="0">
                <a:latin typeface="Calibri" panose="020F0502020204030204" pitchFamily="34" charset="0"/>
              </a:rPr>
              <a:t> be </a:t>
            </a:r>
            <a:r>
              <a:rPr lang="tr-TR" sz="1600" b="1" dirty="0" err="1">
                <a:latin typeface="Calibri" panose="020F0502020204030204" pitchFamily="34" charset="0"/>
              </a:rPr>
              <a:t>lower</a:t>
            </a:r>
            <a:r>
              <a:rPr lang="tr-TR" sz="1600" b="1" dirty="0">
                <a:latin typeface="Calibri" panose="020F0502020204030204" pitchFamily="34" charset="0"/>
              </a:rPr>
              <a:t> </a:t>
            </a:r>
            <a:r>
              <a:rPr lang="tr-TR" sz="1600" b="1" dirty="0" err="1">
                <a:latin typeface="Calibri" panose="020F0502020204030204" pitchFamily="34" charset="0"/>
              </a:rPr>
              <a:t>than</a:t>
            </a:r>
            <a:r>
              <a:rPr lang="tr-TR" sz="1600" b="1" dirty="0">
                <a:latin typeface="Calibri" panose="020F0502020204030204" pitchFamily="34" charset="0"/>
              </a:rPr>
              <a:t>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volatility</a:t>
            </a:r>
            <a:r>
              <a:rPr lang="tr-TR" sz="1600" b="1" dirty="0">
                <a:latin typeface="Calibri" panose="020F0502020204030204" pitchFamily="34" charset="0"/>
              </a:rPr>
              <a:t> of </a:t>
            </a:r>
            <a:r>
              <a:rPr lang="tr-TR" sz="1600" b="1" dirty="0" err="1">
                <a:latin typeface="Calibri" panose="020F0502020204030204" pitchFamily="34" charset="0"/>
              </a:rPr>
              <a:t>the</a:t>
            </a:r>
            <a:r>
              <a:rPr lang="tr-TR" sz="1600" b="1" dirty="0">
                <a:latin typeface="Calibri" panose="020F0502020204030204" pitchFamily="34" charset="0"/>
              </a:rPr>
              <a:t> </a:t>
            </a:r>
            <a:r>
              <a:rPr lang="tr-TR" sz="1600" b="1" dirty="0" err="1">
                <a:latin typeface="Calibri" panose="020F0502020204030204" pitchFamily="34" charset="0"/>
              </a:rPr>
              <a:t>flows</a:t>
            </a:r>
            <a:r>
              <a:rPr lang="tr-TR" sz="1600" b="1" dirty="0">
                <a:latin typeface="Calibri" panose="020F0502020204030204" pitchFamily="34" charset="0"/>
              </a:rPr>
              <a:t> </a:t>
            </a:r>
            <a:r>
              <a:rPr lang="tr-TR" sz="1600" b="1" dirty="0" err="1">
                <a:latin typeface="Calibri" panose="020F0502020204030204" pitchFamily="34" charset="0"/>
              </a:rPr>
              <a:t>themselves</a:t>
            </a:r>
            <a:r>
              <a:rPr lang="tr-TR" sz="1600" b="1" dirty="0">
                <a:latin typeface="Calibri" panose="020F0502020204030204" pitchFamily="34" charset="0"/>
              </a:rPr>
              <a:t>.</a:t>
            </a:r>
          </a:p>
        </p:txBody>
      </p:sp>
    </p:spTree>
    <p:extLst>
      <p:ext uri="{BB962C8B-B14F-4D97-AF65-F5344CB8AC3E}">
        <p14:creationId xmlns:p14="http://schemas.microsoft.com/office/powerpoint/2010/main" val="1976371727"/>
      </p:ext>
    </p:extLst>
  </p:cSld>
  <p:clrMapOvr>
    <a:masterClrMapping/>
  </p:clrMapOvr>
</p:sld>
</file>

<file path=ppt/theme/theme1.xml><?xml version="1.0" encoding="utf-8"?>
<a:theme xmlns:a="http://schemas.openxmlformats.org/drawingml/2006/main" name="873TGp_fall_light_ani">
  <a:themeElements>
    <a:clrScheme name="Custom 57">
      <a:dk1>
        <a:srgbClr val="000000"/>
      </a:dk1>
      <a:lt1>
        <a:srgbClr val="FFFFFF"/>
      </a:lt1>
      <a:dk2>
        <a:srgbClr val="1E598E"/>
      </a:dk2>
      <a:lt2>
        <a:srgbClr val="97BAC9"/>
      </a:lt2>
      <a:accent1>
        <a:srgbClr val="4C9ED0"/>
      </a:accent1>
      <a:accent2>
        <a:srgbClr val="A4B3BC"/>
      </a:accent2>
      <a:accent3>
        <a:srgbClr val="DCBD66"/>
      </a:accent3>
      <a:accent4>
        <a:srgbClr val="D57D7D"/>
      </a:accent4>
      <a:accent5>
        <a:srgbClr val="BA8FD5"/>
      </a:accent5>
      <a:accent6>
        <a:srgbClr val="9197CF"/>
      </a:accent6>
      <a:hlink>
        <a:srgbClr val="9AC832"/>
      </a:hlink>
      <a:folHlink>
        <a:srgbClr val="76B88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07C6A"/>
        </a:dk2>
        <a:lt2>
          <a:srgbClr val="B3CC94"/>
        </a:lt2>
        <a:accent1>
          <a:srgbClr val="61BBA3"/>
        </a:accent1>
        <a:accent2>
          <a:srgbClr val="ADC07E"/>
        </a:accent2>
        <a:accent3>
          <a:srgbClr val="FFFFFF"/>
        </a:accent3>
        <a:accent4>
          <a:srgbClr val="000000"/>
        </a:accent4>
        <a:accent5>
          <a:srgbClr val="B7DACE"/>
        </a:accent5>
        <a:accent6>
          <a:srgbClr val="9CAE72"/>
        </a:accent6>
        <a:hlink>
          <a:srgbClr val="9AC832"/>
        </a:hlink>
        <a:folHlink>
          <a:srgbClr val="76B886"/>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D66B00"/>
        </a:dk2>
        <a:lt2>
          <a:srgbClr val="B9CF91"/>
        </a:lt2>
        <a:accent1>
          <a:srgbClr val="F1B305"/>
        </a:accent1>
        <a:accent2>
          <a:srgbClr val="9BBBA0"/>
        </a:accent2>
        <a:accent3>
          <a:srgbClr val="FFFFFF"/>
        </a:accent3>
        <a:accent4>
          <a:srgbClr val="000000"/>
        </a:accent4>
        <a:accent5>
          <a:srgbClr val="F7D6AA"/>
        </a:accent5>
        <a:accent6>
          <a:srgbClr val="8CA991"/>
        </a:accent6>
        <a:hlink>
          <a:srgbClr val="FE8206"/>
        </a:hlink>
        <a:folHlink>
          <a:srgbClr val="E07C7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E598E"/>
        </a:dk2>
        <a:lt2>
          <a:srgbClr val="97BAC9"/>
        </a:lt2>
        <a:accent1>
          <a:srgbClr val="4C9ED0"/>
        </a:accent1>
        <a:accent2>
          <a:srgbClr val="A4B3BC"/>
        </a:accent2>
        <a:accent3>
          <a:srgbClr val="FFFFFF"/>
        </a:accent3>
        <a:accent4>
          <a:srgbClr val="000000"/>
        </a:accent4>
        <a:accent5>
          <a:srgbClr val="B2CCE4"/>
        </a:accent5>
        <a:accent6>
          <a:srgbClr val="94A2AA"/>
        </a:accent6>
        <a:hlink>
          <a:srgbClr val="9AC832"/>
        </a:hlink>
        <a:folHlink>
          <a:srgbClr val="76B8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b3a7077da9a13a0dcf64ed5d677f5a41">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03ecbc61110ecc952e27b8a8955585fd"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9736B-F973-4DFF-BC4A-DE338793D25C}">
  <ds:schemaRefs>
    <ds:schemaRef ds:uri="http://schemas.microsoft.com/office/2006/documentManagement/types"/>
    <ds:schemaRef ds:uri="fddef6a8-5936-4909-96e0-2ad7a6b1720b"/>
    <ds:schemaRef ds:uri="http://purl.org/dc/terms/"/>
    <ds:schemaRef ds:uri="0c867391-8214-4b58-86b3-de07547409f9"/>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73D1547-15A8-426D-B28A-4C5D546B5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A9E0B4-7BCF-4297-BA61-DE3F10A0E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7246</TotalTime>
  <Words>2651</Words>
  <Application>Microsoft Office PowerPoint</Application>
  <PresentationFormat>On-screen Show (4:3)</PresentationFormat>
  <Paragraphs>340</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Candara</vt:lpstr>
      <vt:lpstr>Corbel</vt:lpstr>
      <vt:lpstr>Times New Roman</vt:lpstr>
      <vt:lpstr>Wingdings</vt:lpstr>
      <vt:lpstr>873TGp_fall_light_ani</vt:lpstr>
      <vt:lpstr> CASH BUFFER PRACTICES  «Turkey’s Case»</vt:lpstr>
      <vt:lpstr>Contents</vt:lpstr>
      <vt:lpstr>Cash BUFFER CONCEPT</vt:lpstr>
      <vt:lpstr>Cash Buffer Policy</vt:lpstr>
      <vt:lpstr>Objectives of a Cash Buffer Policy</vt:lpstr>
      <vt:lpstr>Components of a CB</vt:lpstr>
      <vt:lpstr>DETERMINING the buffer components</vt:lpstr>
      <vt:lpstr>Identifying Transactions Buffer- Cumulative Net Operating Outflows</vt:lpstr>
      <vt:lpstr>Identifying Transactions Buffer- Cumulative Forecasting Errors</vt:lpstr>
      <vt:lpstr>Identifying Transactions Buffer- Scenario Analysis-I</vt:lpstr>
      <vt:lpstr>Identifying Transactions Buffer- Scenario Analysis-II</vt:lpstr>
      <vt:lpstr>Identifying Transactions Buffer- Comparison of Methodologies</vt:lpstr>
      <vt:lpstr>Identifying Safety Buffer- Parameters (An Alternative)</vt:lpstr>
      <vt:lpstr>Identifying Safety Buffer- Risky Periods</vt:lpstr>
      <vt:lpstr>Identifying Safety Buffer- Example</vt:lpstr>
      <vt:lpstr>Identifying Safety Buffer- Static vs. Dynamic Buffer</vt:lpstr>
      <vt:lpstr>Other Aproaches for Determining CB </vt:lpstr>
      <vt:lpstr>Setting AND MANAGING the Buffer &amp; the Target Band</vt:lpstr>
      <vt:lpstr>Identifying the Target Band</vt:lpstr>
      <vt:lpstr>Setting and Managing the Buffer Policy </vt:lpstr>
      <vt:lpstr>Revising the Cash Buffer Policy</vt:lpstr>
      <vt:lpstr>Cash Buffer Policy &amp; Practice in Turkey</vt:lpstr>
      <vt:lpstr>Major Parameters of the CB</vt:lpstr>
      <vt:lpstr>Determining CB</vt:lpstr>
      <vt:lpstr>Other Indicators</vt:lpstr>
      <vt:lpstr>Structure of the Buffer &amp; Target (Example)</vt:lpstr>
      <vt:lpstr>Setting and Managing the Buffer Policy-I  </vt:lpstr>
      <vt:lpstr>Setting and Managing the Buffer Policy-II </vt:lpstr>
      <vt:lpstr>Investing the Buffer</vt:lpstr>
      <vt:lpstr>OTHER COUNTRY EXAMPLES</vt:lpstr>
      <vt:lpstr>Motivation and Purposes of Keeping Liquidity Buffer</vt:lpstr>
      <vt:lpstr>Models and Methods Used in Determining Liquidity Buffer</vt:lpstr>
      <vt:lpstr>Cash Buffer-Country Examples-I</vt:lpstr>
      <vt:lpstr>Cash Buffer-Country Examples-II</vt:lpstr>
      <vt:lpstr>PowerPoint Presentation</vt:lpstr>
    </vt:vector>
  </TitlesOfParts>
  <Company>Hazine Müsteşarlığı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ILYAS TUFAN</dc:creator>
  <cp:lastModifiedBy>Yelena Slizhevskaya</cp:lastModifiedBy>
  <cp:revision>453</cp:revision>
  <dcterms:created xsi:type="dcterms:W3CDTF">2015-04-21T11:05:28Z</dcterms:created>
  <dcterms:modified xsi:type="dcterms:W3CDTF">2019-11-18T16:17:32Z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