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1373" r:id="rId2"/>
    <p:sldId id="860" r:id="rId3"/>
    <p:sldId id="834" r:id="rId4"/>
    <p:sldId id="856" r:id="rId5"/>
    <p:sldId id="1376" r:id="rId6"/>
    <p:sldId id="1392" r:id="rId7"/>
    <p:sldId id="871" r:id="rId8"/>
    <p:sldId id="808" r:id="rId9"/>
    <p:sldId id="873" r:id="rId10"/>
    <p:sldId id="1384" r:id="rId11"/>
    <p:sldId id="811" r:id="rId12"/>
    <p:sldId id="838" r:id="rId13"/>
    <p:sldId id="812" r:id="rId14"/>
    <p:sldId id="813" r:id="rId15"/>
    <p:sldId id="831" r:id="rId16"/>
    <p:sldId id="833" r:id="rId17"/>
    <p:sldId id="883" r:id="rId18"/>
    <p:sldId id="1388" r:id="rId19"/>
    <p:sldId id="814" r:id="rId20"/>
    <p:sldId id="865" r:id="rId21"/>
    <p:sldId id="882" r:id="rId22"/>
    <p:sldId id="1374" r:id="rId23"/>
    <p:sldId id="1389" r:id="rId24"/>
    <p:sldId id="1377" r:id="rId25"/>
    <p:sldId id="1385" r:id="rId26"/>
    <p:sldId id="1204" r:id="rId27"/>
    <p:sldId id="1375" r:id="rId28"/>
    <p:sldId id="1453" r:id="rId29"/>
    <p:sldId id="1386" r:id="rId30"/>
    <p:sldId id="1188" r:id="rId31"/>
    <p:sldId id="1379" r:id="rId32"/>
    <p:sldId id="1383" r:id="rId33"/>
    <p:sldId id="1382" r:id="rId34"/>
    <p:sldId id="1380" r:id="rId35"/>
    <p:sldId id="869" r:id="rId36"/>
    <p:sldId id="1264" r:id="rId37"/>
    <p:sldId id="1387" r:id="rId38"/>
    <p:sldId id="816" r:id="rId39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73"/>
            <p14:sldId id="860"/>
            <p14:sldId id="834"/>
            <p14:sldId id="856"/>
            <p14:sldId id="1376"/>
            <p14:sldId id="1392"/>
            <p14:sldId id="871"/>
            <p14:sldId id="808"/>
            <p14:sldId id="873"/>
            <p14:sldId id="1384"/>
            <p14:sldId id="811"/>
            <p14:sldId id="838"/>
            <p14:sldId id="812"/>
            <p14:sldId id="813"/>
            <p14:sldId id="831"/>
            <p14:sldId id="833"/>
            <p14:sldId id="883"/>
            <p14:sldId id="1388"/>
            <p14:sldId id="814"/>
            <p14:sldId id="865"/>
            <p14:sldId id="882"/>
            <p14:sldId id="1374"/>
            <p14:sldId id="1389"/>
            <p14:sldId id="1377"/>
            <p14:sldId id="1385"/>
            <p14:sldId id="1204"/>
            <p14:sldId id="1375"/>
            <p14:sldId id="1453"/>
            <p14:sldId id="1386"/>
            <p14:sldId id="1188"/>
            <p14:sldId id="1379"/>
            <p14:sldId id="1383"/>
            <p14:sldId id="1382"/>
            <p14:sldId id="1380"/>
            <p14:sldId id="869"/>
            <p14:sldId id="1264"/>
            <p14:sldId id="1387"/>
            <p14:sldId id="8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Mike Williams" initials="MW" lastIdx="1" clrIdx="6">
    <p:extLst>
      <p:ext uri="{19B8F6BF-5375-455C-9EA6-DF929625EA0E}">
        <p15:presenceInfo xmlns:p15="http://schemas.microsoft.com/office/powerpoint/2012/main" userId="Mike Williams" providerId="None"/>
      </p:ext>
    </p:extLst>
  </p:cmAuthor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4C97"/>
    <a:srgbClr val="DC4234"/>
    <a:srgbClr val="D9FFFF"/>
    <a:srgbClr val="CCFFFF"/>
    <a:srgbClr val="E46C0A"/>
    <a:srgbClr val="25D129"/>
    <a:srgbClr val="00AEB3"/>
    <a:srgbClr val="FFC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B33F6-B2AB-7A0A-E58B-11211294BB65}" v="1" dt="2024-02-07T23:39:47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5039" autoAdjust="0"/>
  </p:normalViewPr>
  <p:slideViewPr>
    <p:cSldViewPr snapToGrid="0">
      <p:cViewPr varScale="1">
        <p:scale>
          <a:sx n="128" d="100"/>
          <a:sy n="128" d="100"/>
        </p:scale>
        <p:origin x="117" y="75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52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yas\Documents\IMF%20Sierra%20Leone\Buffer%20%25%20GD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/>
              <a:t>Gotovinski saldo kao postotak BDP-a, 2018.</a:t>
            </a:r>
          </a:p>
        </c:rich>
      </c:tx>
      <c:layout>
        <c:manualLayout>
          <c:xMode val="edge"/>
          <c:yMode val="edge"/>
          <c:x val="0.58341147220192757"/>
          <c:y val="7.77230660602074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>
        <c:manualLayout>
          <c:layoutTarget val="inner"/>
          <c:xMode val="edge"/>
          <c:yMode val="edge"/>
          <c:x val="3.9115947202975475E-2"/>
          <c:y val="5.1248646683449292E-2"/>
          <c:w val="0.94594501502790307"/>
          <c:h val="0.92925977003228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Sayfa1!$C$2</c:f>
              <c:strCache>
                <c:ptCount val="1"/>
                <c:pt idx="0">
                  <c:v>BDP %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15875">
                <a:solidFill>
                  <a:srgbClr val="004C97"/>
                </a:solidFill>
              </a:ln>
              <a:effectLst/>
            </c:spPr>
          </c:marker>
          <c:dLbls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Alžir</a:t>
                    </a:r>
                    <a:r>
                      <a:rPr lang="en-US" baseline="0" dirty="0"/>
                      <a:t>; </a:t>
                    </a:r>
                    <a:fld id="{04131494-1E00-45E2-AFE8-27D6CB49E26F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EE-4940-B170-E2D20A23BC4B}"/>
                </c:ext>
              </c:extLst>
            </c:dLbl>
            <c:dLbl>
              <c:idx val="10"/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CEE-4940-B170-E2D20A23BC4B}"/>
                </c:ext>
              </c:extLst>
            </c:dLbl>
            <c:dLbl>
              <c:idx val="1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Bugarska</a:t>
                    </a:r>
                    <a:r>
                      <a:rPr lang="en-US" baseline="0" dirty="0"/>
                      <a:t>; </a:t>
                    </a:r>
                    <a:fld id="{8003D5F5-6370-4D20-91C7-3B5579D608AC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EE-4940-B170-E2D20A23BC4B}"/>
                </c:ext>
              </c:extLst>
            </c:dLbl>
            <c:dLbl>
              <c:idx val="12"/>
              <c:layout>
                <c:manualLayout>
                  <c:x val="-8.9887625301731902E-2"/>
                  <c:y val="6.469002695417790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CEE-4940-B170-E2D20A23BC4B}"/>
                </c:ext>
              </c:extLst>
            </c:dLbl>
            <c:dLbl>
              <c:idx val="13"/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FCEE-4940-B170-E2D20A23BC4B}"/>
                </c:ext>
              </c:extLst>
            </c:dLbl>
            <c:dLbl>
              <c:idx val="15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Kambodža</a:t>
                    </a:r>
                    <a:r>
                      <a:rPr lang="en-US" baseline="0" dirty="0"/>
                      <a:t>; </a:t>
                    </a:r>
                    <a:fld id="{0E3E1969-592C-474D-8688-3958F50121BA}" type="YVALUE">
                      <a:rPr lang="en-US" baseline="0" dirty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EE-4940-B170-E2D20A23BC4B}"/>
                </c:ext>
              </c:extLst>
            </c:dLbl>
            <c:dLbl>
              <c:idx val="17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Srednjoafrička</a:t>
                    </a:r>
                    <a:r>
                      <a:rPr lang="en-US" dirty="0"/>
                      <a:t> Republika</a:t>
                    </a:r>
                    <a:r>
                      <a:rPr lang="en-US" baseline="0" dirty="0"/>
                      <a:t>; </a:t>
                    </a:r>
                    <a:fld id="{44ACB567-8659-4BF8-8290-FFE877014DCB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EE-4940-B170-E2D20A23BC4B}"/>
                </c:ext>
              </c:extLst>
            </c:dLbl>
            <c:dLbl>
              <c:idx val="30"/>
              <c:layout>
                <c:manualLayout>
                  <c:x val="3.3333333333333229E-2"/>
                  <c:y val="5.0925925925925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Island</a:t>
                    </a:r>
                    <a:r>
                      <a:rPr lang="en-US" baseline="0" dirty="0"/>
                      <a:t>; </a:t>
                    </a:r>
                    <a:fld id="{E10D2EEE-F37B-4FE1-9BFD-10E68136A24A}" type="YVALUE">
                      <a:rPr lang="en-US" baseline="0" dirty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EE-4940-B170-E2D20A23BC4B}"/>
                </c:ext>
              </c:extLst>
            </c:dLbl>
            <c:dLbl>
              <c:idx val="3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Irak</a:t>
                    </a:r>
                    <a:r>
                      <a:rPr lang="en-US" baseline="0" dirty="0"/>
                      <a:t>; </a:t>
                    </a:r>
                    <a:fld id="{F40E1E5A-60C9-421D-A7A0-F3F71450262D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CEE-4940-B170-E2D20A23BC4B}"/>
                </c:ext>
              </c:extLst>
            </c:dLbl>
            <c:dLbl>
              <c:idx val="36"/>
              <c:layout>
                <c:manualLayout>
                  <c:x val="-5.1364357315275368E-2"/>
                  <c:y val="5.750224618149146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Kenija</a:t>
                    </a:r>
                    <a:r>
                      <a:rPr lang="en-US" baseline="0" dirty="0"/>
                      <a:t>; </a:t>
                    </a:r>
                    <a:fld id="{89DA61BE-BBEE-489D-9F98-20CFEE816AD1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CEE-4940-B170-E2D20A23BC4B}"/>
                </c:ext>
              </c:extLst>
            </c:dLbl>
            <c:dLbl>
              <c:idx val="41"/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FCEE-4940-B170-E2D20A23BC4B}"/>
                </c:ext>
              </c:extLst>
            </c:dLbl>
            <c:dLbl>
              <c:idx val="51"/>
              <c:layout>
                <c:manualLayout>
                  <c:x val="-3.8523267986456451E-2"/>
                  <c:y val="7.906558849955062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Nigerija</a:t>
                    </a:r>
                    <a:r>
                      <a:rPr lang="en-US" baseline="0" dirty="0"/>
                      <a:t>; </a:t>
                    </a:r>
                    <a:fld id="{C62B7F21-2158-4EAD-BE95-2F982E409D5A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CEE-4940-B170-E2D20A23BC4B}"/>
                </c:ext>
              </c:extLst>
            </c:dLbl>
            <c:dLbl>
              <c:idx val="5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Norveška</a:t>
                    </a:r>
                    <a:r>
                      <a:rPr lang="en-US" baseline="0" dirty="0"/>
                      <a:t>; </a:t>
                    </a:r>
                    <a:fld id="{692E37FE-3587-4AE7-B07E-7F6384E45408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CEE-4940-B170-E2D20A23BC4B}"/>
                </c:ext>
              </c:extLst>
            </c:dLbl>
            <c:dLbl>
              <c:idx val="58"/>
              <c:layout>
                <c:manualLayout>
                  <c:x val="-2.1401815548031402E-3"/>
                  <c:y val="9.70350404312667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742733999362326"/>
                      <c:h val="3.9969720766036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CEE-4940-B170-E2D20A23BC4B}"/>
                </c:ext>
              </c:extLst>
            </c:dLbl>
            <c:dLbl>
              <c:idx val="6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Tadžikistan</a:t>
                    </a:r>
                    <a:r>
                      <a:rPr lang="en-US" baseline="0" dirty="0"/>
                      <a:t>; </a:t>
                    </a:r>
                    <a:fld id="{6CB10BE0-D3D8-4CCD-B59F-2D6D6B730F71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FCEE-4940-B170-E2D20A23BC4B}"/>
                </c:ext>
              </c:extLst>
            </c:dLbl>
            <c:dLbl>
              <c:idx val="67"/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FCEE-4940-B170-E2D20A23BC4B}"/>
                </c:ext>
              </c:extLst>
            </c:dLbl>
            <c:dLbl>
              <c:idx val="68"/>
              <c:layout>
                <c:manualLayout>
                  <c:x val="3.055909631086626E-3"/>
                  <c:y val="5.32345720935826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Turska; </a:t>
                    </a:r>
                    <a:fld id="{83C7187D-A549-4DFA-84EF-3F2987D7D56E}" type="Y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FCEE-4940-B170-E2D20A23BC4B}"/>
                </c:ext>
              </c:extLst>
            </c:dLbl>
            <c:dLbl>
              <c:idx val="72"/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AT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FCEE-4940-B170-E2D20A23BC4B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Sayfa1!$B$3:$B$75</c:f>
              <c:strCache>
                <c:ptCount val="73"/>
                <c:pt idx="0">
                  <c:v>Albania</c:v>
                </c:pt>
                <c:pt idx="1">
                  <c:v>Algeria</c:v>
                </c:pt>
                <c:pt idx="2">
                  <c:v>Angola</c:v>
                </c:pt>
                <c:pt idx="3">
                  <c:v>Azerbaijan</c:v>
                </c:pt>
                <c:pt idx="4">
                  <c:v>Barbados</c:v>
                </c:pt>
                <c:pt idx="5">
                  <c:v>Belarus</c:v>
                </c:pt>
                <c:pt idx="6">
                  <c:v>Belize</c:v>
                </c:pt>
                <c:pt idx="7">
                  <c:v>Benin</c:v>
                </c:pt>
                <c:pt idx="8">
                  <c:v>Bolivia</c:v>
                </c:pt>
                <c:pt idx="9">
                  <c:v>Botswana</c:v>
                </c:pt>
                <c:pt idx="10">
                  <c:v>Brazil</c:v>
                </c:pt>
                <c:pt idx="11">
                  <c:v>Bulgaria</c:v>
                </c:pt>
                <c:pt idx="12">
                  <c:v>Burkina Faso </c:v>
                </c:pt>
                <c:pt idx="13">
                  <c:v>Burundi</c:v>
                </c:pt>
                <c:pt idx="14">
                  <c:v>Cabo</c:v>
                </c:pt>
                <c:pt idx="15">
                  <c:v>Cambodia</c:v>
                </c:pt>
                <c:pt idx="16">
                  <c:v>Cameroon</c:v>
                </c:pt>
                <c:pt idx="17">
                  <c:v>Central African Republic</c:v>
                </c:pt>
                <c:pt idx="18">
                  <c:v>Côte d’Ivoire</c:v>
                </c:pt>
                <c:pt idx="19">
                  <c:v>Czech Republic</c:v>
                </c:pt>
                <c:pt idx="20">
                  <c:v>Denmark</c:v>
                </c:pt>
                <c:pt idx="21">
                  <c:v>Dominica</c:v>
                </c:pt>
                <c:pt idx="22">
                  <c:v>Gabon</c:v>
                </c:pt>
                <c:pt idx="23">
                  <c:v>Georgia</c:v>
                </c:pt>
                <c:pt idx="24">
                  <c:v>Ghana</c:v>
                </c:pt>
                <c:pt idx="25">
                  <c:v>Grenada</c:v>
                </c:pt>
                <c:pt idx="26">
                  <c:v>Guatemala</c:v>
                </c:pt>
                <c:pt idx="27">
                  <c:v>Haiti</c:v>
                </c:pt>
                <c:pt idx="28">
                  <c:v>Honduras</c:v>
                </c:pt>
                <c:pt idx="29">
                  <c:v>Hungary</c:v>
                </c:pt>
                <c:pt idx="30">
                  <c:v>Iceland</c:v>
                </c:pt>
                <c:pt idx="31">
                  <c:v>Indonesia</c:v>
                </c:pt>
                <c:pt idx="32">
                  <c:v>Iraq</c:v>
                </c:pt>
                <c:pt idx="33">
                  <c:v>Israel</c:v>
                </c:pt>
                <c:pt idx="34">
                  <c:v>Japan</c:v>
                </c:pt>
                <c:pt idx="35">
                  <c:v>Kazakhstan</c:v>
                </c:pt>
                <c:pt idx="36">
                  <c:v>Kenya</c:v>
                </c:pt>
                <c:pt idx="37">
                  <c:v>Korea</c:v>
                </c:pt>
                <c:pt idx="38">
                  <c:v>Kuwait</c:v>
                </c:pt>
                <c:pt idx="39">
                  <c:v>Lesotho</c:v>
                </c:pt>
                <c:pt idx="40">
                  <c:v>North Macedonia </c:v>
                </c:pt>
                <c:pt idx="41">
                  <c:v>Mauritius</c:v>
                </c:pt>
                <c:pt idx="42">
                  <c:v>Mexico</c:v>
                </c:pt>
                <c:pt idx="43">
                  <c:v>Moldova</c:v>
                </c:pt>
                <c:pt idx="44">
                  <c:v>Mongolia</c:v>
                </c:pt>
                <c:pt idx="45">
                  <c:v>Mozambique</c:v>
                </c:pt>
                <c:pt idx="46">
                  <c:v>Namibia</c:v>
                </c:pt>
                <c:pt idx="47">
                  <c:v>Nepal</c:v>
                </c:pt>
                <c:pt idx="48">
                  <c:v>New Zealand</c:v>
                </c:pt>
                <c:pt idx="49">
                  <c:v>Nicaragua</c:v>
                </c:pt>
                <c:pt idx="50">
                  <c:v>Niger</c:v>
                </c:pt>
                <c:pt idx="51">
                  <c:v>Nigeria</c:v>
                </c:pt>
                <c:pt idx="52">
                  <c:v>Norway</c:v>
                </c:pt>
                <c:pt idx="53">
                  <c:v>Panama</c:v>
                </c:pt>
                <c:pt idx="54">
                  <c:v>Paraguay</c:v>
                </c:pt>
                <c:pt idx="55">
                  <c:v>Peru</c:v>
                </c:pt>
                <c:pt idx="56">
                  <c:v>Poland</c:v>
                </c:pt>
                <c:pt idx="57">
                  <c:v>Rwanda</c:v>
                </c:pt>
                <c:pt idx="58">
                  <c:v>Senegal</c:v>
                </c:pt>
                <c:pt idx="59">
                  <c:v>South Africa</c:v>
                </c:pt>
                <c:pt idx="60">
                  <c:v>St. Kitts and Nevis </c:v>
                </c:pt>
                <c:pt idx="61">
                  <c:v>St. Vincent and the Grenadines </c:v>
                </c:pt>
                <c:pt idx="62">
                  <c:v>Suriname</c:v>
                </c:pt>
                <c:pt idx="63">
                  <c:v>Sweden</c:v>
                </c:pt>
                <c:pt idx="64">
                  <c:v>Tajikistan</c:v>
                </c:pt>
                <c:pt idx="65">
                  <c:v>Tanzania</c:v>
                </c:pt>
                <c:pt idx="66">
                  <c:v>Thailand</c:v>
                </c:pt>
                <c:pt idx="67">
                  <c:v>Togo</c:v>
                </c:pt>
                <c:pt idx="68">
                  <c:v>Turkey</c:v>
                </c:pt>
                <c:pt idx="69">
                  <c:v>Uganda</c:v>
                </c:pt>
                <c:pt idx="70">
                  <c:v>Ukraine</c:v>
                </c:pt>
                <c:pt idx="71">
                  <c:v>Uruguay</c:v>
                </c:pt>
                <c:pt idx="72">
                  <c:v>Zambia</c:v>
                </c:pt>
              </c:strCache>
            </c:strRef>
          </c:xVal>
          <c:yVal>
            <c:numRef>
              <c:f>Sayfa1!$C$3:$C$75</c:f>
              <c:numCache>
                <c:formatCode>0%</c:formatCode>
                <c:ptCount val="73"/>
                <c:pt idx="0">
                  <c:v>0.03</c:v>
                </c:pt>
                <c:pt idx="1">
                  <c:v>0.08</c:v>
                </c:pt>
                <c:pt idx="2">
                  <c:v>0.06</c:v>
                </c:pt>
                <c:pt idx="3">
                  <c:v>0.02</c:v>
                </c:pt>
                <c:pt idx="4">
                  <c:v>0.04</c:v>
                </c:pt>
                <c:pt idx="5">
                  <c:v>0.06</c:v>
                </c:pt>
                <c:pt idx="6">
                  <c:v>0.02</c:v>
                </c:pt>
                <c:pt idx="7">
                  <c:v>0.04</c:v>
                </c:pt>
                <c:pt idx="8">
                  <c:v>0.08</c:v>
                </c:pt>
                <c:pt idx="9">
                  <c:v>0.03</c:v>
                </c:pt>
                <c:pt idx="10">
                  <c:v>0.19</c:v>
                </c:pt>
                <c:pt idx="11">
                  <c:v>0.09</c:v>
                </c:pt>
                <c:pt idx="12">
                  <c:v>0.02</c:v>
                </c:pt>
                <c:pt idx="13">
                  <c:v>0.05</c:v>
                </c:pt>
                <c:pt idx="14">
                  <c:v>0.02</c:v>
                </c:pt>
                <c:pt idx="15">
                  <c:v>0.13</c:v>
                </c:pt>
                <c:pt idx="16">
                  <c:v>0.02</c:v>
                </c:pt>
                <c:pt idx="17">
                  <c:v>0.01</c:v>
                </c:pt>
                <c:pt idx="18">
                  <c:v>0.03</c:v>
                </c:pt>
                <c:pt idx="19">
                  <c:v>0.05</c:v>
                </c:pt>
                <c:pt idx="20">
                  <c:v>0.06</c:v>
                </c:pt>
                <c:pt idx="21">
                  <c:v>7.0000000000000007E-2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0.03</c:v>
                </c:pt>
                <c:pt idx="26">
                  <c:v>0.02</c:v>
                </c:pt>
                <c:pt idx="27">
                  <c:v>0.04</c:v>
                </c:pt>
                <c:pt idx="28">
                  <c:v>0.02</c:v>
                </c:pt>
                <c:pt idx="29">
                  <c:v>0.03</c:v>
                </c:pt>
                <c:pt idx="30">
                  <c:v>7.0000000000000007E-2</c:v>
                </c:pt>
                <c:pt idx="31">
                  <c:v>0.01</c:v>
                </c:pt>
                <c:pt idx="32">
                  <c:v>0.08</c:v>
                </c:pt>
                <c:pt idx="33">
                  <c:v>0.02</c:v>
                </c:pt>
                <c:pt idx="34">
                  <c:v>0.03</c:v>
                </c:pt>
                <c:pt idx="35">
                  <c:v>0.02</c:v>
                </c:pt>
                <c:pt idx="36">
                  <c:v>0.02</c:v>
                </c:pt>
                <c:pt idx="37">
                  <c:v>0.03</c:v>
                </c:pt>
                <c:pt idx="38">
                  <c:v>0.04</c:v>
                </c:pt>
                <c:pt idx="39">
                  <c:v>0.04</c:v>
                </c:pt>
                <c:pt idx="40">
                  <c:v>0.04</c:v>
                </c:pt>
                <c:pt idx="41">
                  <c:v>0.01</c:v>
                </c:pt>
                <c:pt idx="42">
                  <c:v>0.03</c:v>
                </c:pt>
                <c:pt idx="43">
                  <c:v>0.04</c:v>
                </c:pt>
                <c:pt idx="44">
                  <c:v>0.01</c:v>
                </c:pt>
                <c:pt idx="45">
                  <c:v>0.04</c:v>
                </c:pt>
                <c:pt idx="46">
                  <c:v>0.04</c:v>
                </c:pt>
                <c:pt idx="47">
                  <c:v>0.04</c:v>
                </c:pt>
                <c:pt idx="48">
                  <c:v>0.03</c:v>
                </c:pt>
                <c:pt idx="49">
                  <c:v>0.02</c:v>
                </c:pt>
                <c:pt idx="50">
                  <c:v>0.01</c:v>
                </c:pt>
                <c:pt idx="51">
                  <c:v>0.02</c:v>
                </c:pt>
                <c:pt idx="52">
                  <c:v>0.05</c:v>
                </c:pt>
                <c:pt idx="53">
                  <c:v>0.04</c:v>
                </c:pt>
                <c:pt idx="54">
                  <c:v>0.04</c:v>
                </c:pt>
                <c:pt idx="55">
                  <c:v>0.04</c:v>
                </c:pt>
                <c:pt idx="56">
                  <c:v>0.01</c:v>
                </c:pt>
                <c:pt idx="57">
                  <c:v>0.04</c:v>
                </c:pt>
                <c:pt idx="58">
                  <c:v>0.02</c:v>
                </c:pt>
                <c:pt idx="59">
                  <c:v>0.01</c:v>
                </c:pt>
                <c:pt idx="60">
                  <c:v>0.03</c:v>
                </c:pt>
                <c:pt idx="61">
                  <c:v>0.02</c:v>
                </c:pt>
                <c:pt idx="62">
                  <c:v>0.02</c:v>
                </c:pt>
                <c:pt idx="63">
                  <c:v>0.05</c:v>
                </c:pt>
                <c:pt idx="64">
                  <c:v>0.06</c:v>
                </c:pt>
                <c:pt idx="65">
                  <c:v>0.02</c:v>
                </c:pt>
                <c:pt idx="66">
                  <c:v>0.02</c:v>
                </c:pt>
                <c:pt idx="67">
                  <c:v>0.03</c:v>
                </c:pt>
                <c:pt idx="68">
                  <c:v>0.01</c:v>
                </c:pt>
                <c:pt idx="69">
                  <c:v>0.04</c:v>
                </c:pt>
                <c:pt idx="70">
                  <c:v>0.01</c:v>
                </c:pt>
                <c:pt idx="71">
                  <c:v>0.04</c:v>
                </c:pt>
                <c:pt idx="72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FCEE-4940-B170-E2D20A23B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34432"/>
        <c:axId val="226790624"/>
      </c:scatterChart>
      <c:valAx>
        <c:axId val="187834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226790624"/>
        <c:crosses val="autoZero"/>
        <c:crossBetween val="midCat"/>
      </c:valAx>
      <c:valAx>
        <c:axId val="22679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87834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FBBD7-94E0-4E4B-BA29-B06A3519B31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96417D3B-115A-4698-98B1-EE510A869795}">
      <dgm:prSet phldrT="[Text]" custT="1"/>
      <dgm:spPr>
        <a:solidFill>
          <a:srgbClr val="004C97"/>
        </a:solidFill>
      </dgm:spPr>
      <dgm:t>
        <a:bodyPr anchor="ctr" anchorCtr="0"/>
        <a:lstStyle/>
        <a:p>
          <a:r>
            <a:rPr lang="hr-HR" sz="2600">
              <a:solidFill>
                <a:schemeClr val="bg1"/>
              </a:solidFill>
              <a:highlight>
                <a:srgbClr val="004C97"/>
              </a:highlight>
            </a:rPr>
            <a:t>Što je gotovinska rezerva i zašto nam je potrebna</a:t>
          </a:r>
        </a:p>
      </dgm:t>
    </dgm:pt>
    <dgm:pt modelId="{11AB7770-E072-4134-89EF-2D0749FC3493}" type="parTrans" cxnId="{DD98888F-5134-443F-99F6-4C0B69B02C73}">
      <dgm:prSet/>
      <dgm:spPr/>
      <dgm:t>
        <a:bodyPr/>
        <a:lstStyle/>
        <a:p>
          <a:endParaRPr lang="en-US" sz="2400"/>
        </a:p>
      </dgm:t>
    </dgm:pt>
    <dgm:pt modelId="{E7057AA6-F357-4992-AA29-3E9DC79D5EE2}" type="sibTrans" cxnId="{DD98888F-5134-443F-99F6-4C0B69B02C73}">
      <dgm:prSet/>
      <dgm:spPr/>
      <dgm:t>
        <a:bodyPr/>
        <a:lstStyle/>
        <a:p>
          <a:endParaRPr lang="en-US" sz="2400"/>
        </a:p>
      </dgm:t>
    </dgm:pt>
    <dgm:pt modelId="{86FDB1A7-D681-40CC-B97D-0BD6F01CA9F8}">
      <dgm:prSet custT="1"/>
      <dgm:spPr/>
      <dgm:t>
        <a:bodyPr anchor="ctr" anchorCtr="0"/>
        <a:lstStyle/>
        <a:p>
          <a:pPr>
            <a:spcAft>
              <a:spcPts val="0"/>
            </a:spcAft>
          </a:pPr>
          <a:r>
            <a:rPr lang="hr-HR" sz="2400" dirty="0"/>
            <a:t>Utvrđivanje gotovinske rezerve </a:t>
          </a:r>
        </a:p>
        <a:p>
          <a:pPr>
            <a:spcAft>
              <a:spcPts val="0"/>
            </a:spcAft>
          </a:pPr>
          <a:r>
            <a:rPr lang="hr-HR" sz="2400" dirty="0"/>
            <a:t>i njezinih komponenata</a:t>
          </a:r>
        </a:p>
      </dgm:t>
    </dgm:pt>
    <dgm:pt modelId="{DBEE6FBD-B2DE-421E-9A4D-C66576101D8F}" type="parTrans" cxnId="{838BC39B-790A-4093-A145-A546C16FC71C}">
      <dgm:prSet/>
      <dgm:spPr/>
      <dgm:t>
        <a:bodyPr/>
        <a:lstStyle/>
        <a:p>
          <a:endParaRPr lang="en-US" sz="2400"/>
        </a:p>
      </dgm:t>
    </dgm:pt>
    <dgm:pt modelId="{A8C8D15C-181B-47D3-BE95-9317D4BBADA9}" type="sibTrans" cxnId="{838BC39B-790A-4093-A145-A546C16FC71C}">
      <dgm:prSet/>
      <dgm:spPr/>
      <dgm:t>
        <a:bodyPr/>
        <a:lstStyle/>
        <a:p>
          <a:endParaRPr lang="en-US" sz="2400"/>
        </a:p>
      </dgm:t>
    </dgm:pt>
    <dgm:pt modelId="{1A1F56BF-8DF7-452E-BEA3-638DF19CE165}">
      <dgm:prSet custT="1"/>
      <dgm:spPr/>
      <dgm:t>
        <a:bodyPr/>
        <a:lstStyle/>
        <a:p>
          <a:r>
            <a:rPr lang="hr-HR" sz="2600"/>
            <a:t>Međunarodni primjeri</a:t>
          </a:r>
        </a:p>
      </dgm:t>
    </dgm:pt>
    <dgm:pt modelId="{89299127-CBC9-4BD8-A502-6B4CC8D740BB}" type="parTrans" cxnId="{B0847CA0-1BD8-4286-848A-36361C036510}">
      <dgm:prSet/>
      <dgm:spPr/>
      <dgm:t>
        <a:bodyPr/>
        <a:lstStyle/>
        <a:p>
          <a:endParaRPr lang="en-US" sz="2400"/>
        </a:p>
      </dgm:t>
    </dgm:pt>
    <dgm:pt modelId="{5E85FC80-4761-46DB-9243-4512304BCB13}" type="sibTrans" cxnId="{B0847CA0-1BD8-4286-848A-36361C036510}">
      <dgm:prSet/>
      <dgm:spPr/>
      <dgm:t>
        <a:bodyPr/>
        <a:lstStyle/>
        <a:p>
          <a:endParaRPr lang="en-US" sz="2400"/>
        </a:p>
      </dgm:t>
    </dgm:pt>
    <dgm:pt modelId="{F84AE7B0-DB7E-4905-A700-9F527B32B408}">
      <dgm:prSet custT="1"/>
      <dgm:spPr/>
      <dgm:t>
        <a:bodyPr/>
        <a:lstStyle/>
        <a:p>
          <a:r>
            <a:rPr lang="hr-HR" sz="2800"/>
            <a:t>Povezane poteškoće</a:t>
          </a:r>
        </a:p>
      </dgm:t>
    </dgm:pt>
    <dgm:pt modelId="{65B7056C-B6C5-4B5A-9DF7-7FF1C1A53D45}" type="parTrans" cxnId="{B705E704-CA12-48AC-AE06-2F52979289BD}">
      <dgm:prSet/>
      <dgm:spPr/>
      <dgm:t>
        <a:bodyPr/>
        <a:lstStyle/>
        <a:p>
          <a:endParaRPr lang="en-US" sz="2400"/>
        </a:p>
      </dgm:t>
    </dgm:pt>
    <dgm:pt modelId="{E013F9D9-2172-40FC-A47A-42920EF76F78}" type="sibTrans" cxnId="{B705E704-CA12-48AC-AE06-2F52979289BD}">
      <dgm:prSet/>
      <dgm:spPr/>
      <dgm:t>
        <a:bodyPr/>
        <a:lstStyle/>
        <a:p>
          <a:endParaRPr lang="en-US" sz="2400"/>
        </a:p>
      </dgm:t>
    </dgm:pt>
    <dgm:pt modelId="{CD76B4E2-B8CD-43A4-95E2-36DD03824AE4}" type="pres">
      <dgm:prSet presAssocID="{CD5FBBD7-94E0-4E4B-BA29-B06A3519B31D}" presName="CompostProcess" presStyleCnt="0">
        <dgm:presLayoutVars>
          <dgm:dir/>
          <dgm:resizeHandles val="exact"/>
        </dgm:presLayoutVars>
      </dgm:prSet>
      <dgm:spPr/>
    </dgm:pt>
    <dgm:pt modelId="{42BF332B-9470-4CB6-8C6F-5AFACF743862}" type="pres">
      <dgm:prSet presAssocID="{CD5FBBD7-94E0-4E4B-BA29-B06A3519B31D}" presName="arrow" presStyleLbl="bgShp" presStyleIdx="0" presStyleCnt="1" custLinFactNeighborX="-588"/>
      <dgm:spPr>
        <a:solidFill>
          <a:srgbClr val="CFD5EA"/>
        </a:solidFill>
      </dgm:spPr>
    </dgm:pt>
    <dgm:pt modelId="{1E562C04-1623-461F-867B-3BBE35187D28}" type="pres">
      <dgm:prSet presAssocID="{CD5FBBD7-94E0-4E4B-BA29-B06A3519B31D}" presName="linearProcess" presStyleCnt="0"/>
      <dgm:spPr/>
    </dgm:pt>
    <dgm:pt modelId="{98279409-42F1-434A-83DB-7875900BB96D}" type="pres">
      <dgm:prSet presAssocID="{96417D3B-115A-4698-98B1-EE510A869795}" presName="textNode" presStyleLbl="node1" presStyleIdx="0" presStyleCnt="4" custScaleX="106299" custLinFactNeighborX="-1294" custLinFactNeighborY="-1172">
        <dgm:presLayoutVars>
          <dgm:bulletEnabled val="1"/>
        </dgm:presLayoutVars>
      </dgm:prSet>
      <dgm:spPr/>
    </dgm:pt>
    <dgm:pt modelId="{A2D6F68B-2DFE-46EF-80D6-6BAF84868F3C}" type="pres">
      <dgm:prSet presAssocID="{E7057AA6-F357-4992-AA29-3E9DC79D5EE2}" presName="sibTrans" presStyleCnt="0"/>
      <dgm:spPr/>
    </dgm:pt>
    <dgm:pt modelId="{69B80941-00E4-4A68-91D4-091DABFF1DD2}" type="pres">
      <dgm:prSet presAssocID="{86FDB1A7-D681-40CC-B97D-0BD6F01CA9F8}" presName="textNode" presStyleLbl="node1" presStyleIdx="1" presStyleCnt="4" custScaleX="106258" custLinFactNeighborX="-6087">
        <dgm:presLayoutVars>
          <dgm:bulletEnabled val="1"/>
        </dgm:presLayoutVars>
      </dgm:prSet>
      <dgm:spPr/>
    </dgm:pt>
    <dgm:pt modelId="{B0EC5D7A-F866-4947-B5A1-601E435B4782}" type="pres">
      <dgm:prSet presAssocID="{A8C8D15C-181B-47D3-BE95-9317D4BBADA9}" presName="sibTrans" presStyleCnt="0"/>
      <dgm:spPr/>
    </dgm:pt>
    <dgm:pt modelId="{66B01804-B4DF-432F-9592-5DE10DAC317F}" type="pres">
      <dgm:prSet presAssocID="{1A1F56BF-8DF7-452E-BEA3-638DF19CE165}" presName="textNode" presStyleLbl="node1" presStyleIdx="2" presStyleCnt="4" custScaleX="106372" custLinFactNeighborX="-6269">
        <dgm:presLayoutVars>
          <dgm:bulletEnabled val="1"/>
        </dgm:presLayoutVars>
      </dgm:prSet>
      <dgm:spPr/>
    </dgm:pt>
    <dgm:pt modelId="{1629292C-D117-474A-A122-778A5204639B}" type="pres">
      <dgm:prSet presAssocID="{5E85FC80-4761-46DB-9243-4512304BCB13}" presName="sibTrans" presStyleCnt="0"/>
      <dgm:spPr/>
    </dgm:pt>
    <dgm:pt modelId="{D4DB188C-BE5A-46C3-A77C-440CB56285CE}" type="pres">
      <dgm:prSet presAssocID="{F84AE7B0-DB7E-4905-A700-9F527B32B408}" presName="textNode" presStyleLbl="node1" presStyleIdx="3" presStyleCnt="4" custScaleX="106843">
        <dgm:presLayoutVars>
          <dgm:bulletEnabled val="1"/>
        </dgm:presLayoutVars>
      </dgm:prSet>
      <dgm:spPr/>
    </dgm:pt>
  </dgm:ptLst>
  <dgm:cxnLst>
    <dgm:cxn modelId="{B705E704-CA12-48AC-AE06-2F52979289BD}" srcId="{CD5FBBD7-94E0-4E4B-BA29-B06A3519B31D}" destId="{F84AE7B0-DB7E-4905-A700-9F527B32B408}" srcOrd="3" destOrd="0" parTransId="{65B7056C-B6C5-4B5A-9DF7-7FF1C1A53D45}" sibTransId="{E013F9D9-2172-40FC-A47A-42920EF76F78}"/>
    <dgm:cxn modelId="{6EAF0B2F-7D92-4E65-B9AF-3A5FD0C60FB0}" type="presOf" srcId="{CD5FBBD7-94E0-4E4B-BA29-B06A3519B31D}" destId="{CD76B4E2-B8CD-43A4-95E2-36DD03824AE4}" srcOrd="0" destOrd="0" presId="urn:microsoft.com/office/officeart/2005/8/layout/hProcess9"/>
    <dgm:cxn modelId="{DD98888F-5134-443F-99F6-4C0B69B02C73}" srcId="{CD5FBBD7-94E0-4E4B-BA29-B06A3519B31D}" destId="{96417D3B-115A-4698-98B1-EE510A869795}" srcOrd="0" destOrd="0" parTransId="{11AB7770-E072-4134-89EF-2D0749FC3493}" sibTransId="{E7057AA6-F357-4992-AA29-3E9DC79D5EE2}"/>
    <dgm:cxn modelId="{838BC39B-790A-4093-A145-A546C16FC71C}" srcId="{CD5FBBD7-94E0-4E4B-BA29-B06A3519B31D}" destId="{86FDB1A7-D681-40CC-B97D-0BD6F01CA9F8}" srcOrd="1" destOrd="0" parTransId="{DBEE6FBD-B2DE-421E-9A4D-C66576101D8F}" sibTransId="{A8C8D15C-181B-47D3-BE95-9317D4BBADA9}"/>
    <dgm:cxn modelId="{B0847CA0-1BD8-4286-848A-36361C036510}" srcId="{CD5FBBD7-94E0-4E4B-BA29-B06A3519B31D}" destId="{1A1F56BF-8DF7-452E-BEA3-638DF19CE165}" srcOrd="2" destOrd="0" parTransId="{89299127-CBC9-4BD8-A502-6B4CC8D740BB}" sibTransId="{5E85FC80-4761-46DB-9243-4512304BCB13}"/>
    <dgm:cxn modelId="{E35171B4-3150-49D2-99E5-4B215A4267CB}" type="presOf" srcId="{86FDB1A7-D681-40CC-B97D-0BD6F01CA9F8}" destId="{69B80941-00E4-4A68-91D4-091DABFF1DD2}" srcOrd="0" destOrd="0" presId="urn:microsoft.com/office/officeart/2005/8/layout/hProcess9"/>
    <dgm:cxn modelId="{06DAA2D3-30E8-40D0-9E40-7280DCF7B23C}" type="presOf" srcId="{F84AE7B0-DB7E-4905-A700-9F527B32B408}" destId="{D4DB188C-BE5A-46C3-A77C-440CB56285CE}" srcOrd="0" destOrd="0" presId="urn:microsoft.com/office/officeart/2005/8/layout/hProcess9"/>
    <dgm:cxn modelId="{E20725DA-816B-4595-B4FD-2D74D46C479A}" type="presOf" srcId="{96417D3B-115A-4698-98B1-EE510A869795}" destId="{98279409-42F1-434A-83DB-7875900BB96D}" srcOrd="0" destOrd="0" presId="urn:microsoft.com/office/officeart/2005/8/layout/hProcess9"/>
    <dgm:cxn modelId="{BA4F4CDF-EC87-450D-919E-CA16B807853A}" type="presOf" srcId="{1A1F56BF-8DF7-452E-BEA3-638DF19CE165}" destId="{66B01804-B4DF-432F-9592-5DE10DAC317F}" srcOrd="0" destOrd="0" presId="urn:microsoft.com/office/officeart/2005/8/layout/hProcess9"/>
    <dgm:cxn modelId="{5203D0A2-8E4A-4485-95DC-00B3751BE341}" type="presParOf" srcId="{CD76B4E2-B8CD-43A4-95E2-36DD03824AE4}" destId="{42BF332B-9470-4CB6-8C6F-5AFACF743862}" srcOrd="0" destOrd="0" presId="urn:microsoft.com/office/officeart/2005/8/layout/hProcess9"/>
    <dgm:cxn modelId="{1B8FD930-4910-421D-9BCF-F786D958AA89}" type="presParOf" srcId="{CD76B4E2-B8CD-43A4-95E2-36DD03824AE4}" destId="{1E562C04-1623-461F-867B-3BBE35187D28}" srcOrd="1" destOrd="0" presId="urn:microsoft.com/office/officeart/2005/8/layout/hProcess9"/>
    <dgm:cxn modelId="{BE24B50B-1C44-4D50-B384-6A4992095711}" type="presParOf" srcId="{1E562C04-1623-461F-867B-3BBE35187D28}" destId="{98279409-42F1-434A-83DB-7875900BB96D}" srcOrd="0" destOrd="0" presId="urn:microsoft.com/office/officeart/2005/8/layout/hProcess9"/>
    <dgm:cxn modelId="{E7A70BE8-D05A-400A-97CD-56C9CE879AFE}" type="presParOf" srcId="{1E562C04-1623-461F-867B-3BBE35187D28}" destId="{A2D6F68B-2DFE-46EF-80D6-6BAF84868F3C}" srcOrd="1" destOrd="0" presId="urn:microsoft.com/office/officeart/2005/8/layout/hProcess9"/>
    <dgm:cxn modelId="{BC8D961B-EC63-47C6-B183-1B9234A71964}" type="presParOf" srcId="{1E562C04-1623-461F-867B-3BBE35187D28}" destId="{69B80941-00E4-4A68-91D4-091DABFF1DD2}" srcOrd="2" destOrd="0" presId="urn:microsoft.com/office/officeart/2005/8/layout/hProcess9"/>
    <dgm:cxn modelId="{1C47AD81-1984-4E0A-BEE4-09B9E6A0FC92}" type="presParOf" srcId="{1E562C04-1623-461F-867B-3BBE35187D28}" destId="{B0EC5D7A-F866-4947-B5A1-601E435B4782}" srcOrd="3" destOrd="0" presId="urn:microsoft.com/office/officeart/2005/8/layout/hProcess9"/>
    <dgm:cxn modelId="{8C882841-442D-4963-BEFF-4B5EA71B14ED}" type="presParOf" srcId="{1E562C04-1623-461F-867B-3BBE35187D28}" destId="{66B01804-B4DF-432F-9592-5DE10DAC317F}" srcOrd="4" destOrd="0" presId="urn:microsoft.com/office/officeart/2005/8/layout/hProcess9"/>
    <dgm:cxn modelId="{D2A2D7AA-9614-49A6-BD66-BDC3BC472C1D}" type="presParOf" srcId="{1E562C04-1623-461F-867B-3BBE35187D28}" destId="{1629292C-D117-474A-A122-778A5204639B}" srcOrd="5" destOrd="0" presId="urn:microsoft.com/office/officeart/2005/8/layout/hProcess9"/>
    <dgm:cxn modelId="{7C2A589E-5579-4CF2-974A-D8A1B5A5E295}" type="presParOf" srcId="{1E562C04-1623-461F-867B-3BBE35187D28}" destId="{D4DB188C-BE5A-46C3-A77C-440CB5628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655CC1-855D-44DA-A5E9-EA169476CCE7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9E76987-72CB-43AD-A5E4-C6D011AAA2E0}">
      <dgm:prSet phldrT="[Text]" custT="1"/>
      <dgm:spPr/>
      <dgm:t>
        <a:bodyPr/>
        <a:lstStyle/>
        <a:p>
          <a:r>
            <a:rPr lang="hr-HR" sz="1800" dirty="0"/>
            <a:t>Utvrđivanje rizičnih razdoblja (npr. prethodan loš učinak na aukciji – srednje i standardno odstupanje)</a:t>
          </a:r>
        </a:p>
      </dgm:t>
    </dgm:pt>
    <dgm:pt modelId="{469A9020-B3A2-4AE2-858C-DEE2EF0CF12D}" type="parTrans" cxnId="{E14722D3-DCC1-41FE-BD99-AC5056F2DE6C}">
      <dgm:prSet/>
      <dgm:spPr/>
      <dgm:t>
        <a:bodyPr/>
        <a:lstStyle/>
        <a:p>
          <a:endParaRPr lang="en-US"/>
        </a:p>
      </dgm:t>
    </dgm:pt>
    <dgm:pt modelId="{284E2E4B-CDF5-4885-8681-32D1034F9179}" type="sibTrans" cxnId="{E14722D3-DCC1-41FE-BD99-AC5056F2DE6C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endParaRPr lang="en-US"/>
        </a:p>
      </dgm:t>
    </dgm:pt>
    <dgm:pt modelId="{8E665A00-42E2-43BB-99A5-DFE8FFF98A2E}">
      <dgm:prSet phldrT="[Text]"/>
      <dgm:spPr/>
      <dgm:t>
        <a:bodyPr/>
        <a:lstStyle/>
        <a:p>
          <a:r>
            <a:rPr lang="hr-HR"/>
            <a:t>Trajanje rizičnih razdoblja – utvrditi prosječno ili maksimalno trajanje</a:t>
          </a:r>
        </a:p>
      </dgm:t>
    </dgm:pt>
    <dgm:pt modelId="{E3B48ACE-B4FC-4CB9-9398-766497C9564B}" type="parTrans" cxnId="{400C0FE0-DE3D-438B-9A97-7ECCDCB9A5A4}">
      <dgm:prSet/>
      <dgm:spPr/>
      <dgm:t>
        <a:bodyPr/>
        <a:lstStyle/>
        <a:p>
          <a:endParaRPr lang="en-US"/>
        </a:p>
      </dgm:t>
    </dgm:pt>
    <dgm:pt modelId="{DD9FD8B2-8181-4EBD-8FCF-0E7FE290046F}" type="sibTrans" cxnId="{400C0FE0-DE3D-438B-9A97-7ECCDCB9A5A4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endParaRPr lang="en-US"/>
        </a:p>
      </dgm:t>
    </dgm:pt>
    <dgm:pt modelId="{C3A57FC8-B6D5-42B2-9793-7AADA6C69788}">
      <dgm:prSet phldrT="[Text]"/>
      <dgm:spPr/>
      <dgm:t>
        <a:bodyPr/>
        <a:lstStyle/>
        <a:p>
          <a:r>
            <a:rPr lang="hr-HR"/>
            <a:t>Mogućnost zaduživanja tijekom rizičnih razdoblja – uzimanje u obzir drugih izvora financiranja</a:t>
          </a:r>
        </a:p>
      </dgm:t>
    </dgm:pt>
    <dgm:pt modelId="{B315B552-1FCB-4F21-8F29-501C97D1DC55}" type="parTrans" cxnId="{B90AB487-5915-4F62-A02A-BDA2C7FFE5F0}">
      <dgm:prSet/>
      <dgm:spPr/>
      <dgm:t>
        <a:bodyPr/>
        <a:lstStyle/>
        <a:p>
          <a:endParaRPr lang="en-US"/>
        </a:p>
      </dgm:t>
    </dgm:pt>
    <dgm:pt modelId="{D75516B0-BC22-45C5-9F24-627A2FAD0567}" type="sibTrans" cxnId="{B90AB487-5915-4F62-A02A-BDA2C7FFE5F0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endParaRPr lang="en-US"/>
        </a:p>
      </dgm:t>
    </dgm:pt>
    <dgm:pt modelId="{677A8359-3647-42D9-A1C4-B12CCF62983E}" type="pres">
      <dgm:prSet presAssocID="{51655CC1-855D-44DA-A5E9-EA169476CCE7}" presName="Name0" presStyleCnt="0">
        <dgm:presLayoutVars>
          <dgm:dir/>
          <dgm:resizeHandles val="exact"/>
        </dgm:presLayoutVars>
      </dgm:prSet>
      <dgm:spPr/>
    </dgm:pt>
    <dgm:pt modelId="{6CE6753D-6D7C-4A45-9DE1-A02C5B2FCAE2}" type="pres">
      <dgm:prSet presAssocID="{99E76987-72CB-43AD-A5E4-C6D011AAA2E0}" presName="node" presStyleLbl="node1" presStyleIdx="0" presStyleCnt="3" custScaleX="124037" custScaleY="131943">
        <dgm:presLayoutVars>
          <dgm:bulletEnabled val="1"/>
        </dgm:presLayoutVars>
      </dgm:prSet>
      <dgm:spPr/>
    </dgm:pt>
    <dgm:pt modelId="{57ED016A-E23C-499A-8CCC-0F95DDB85253}" type="pres">
      <dgm:prSet presAssocID="{284E2E4B-CDF5-4885-8681-32D1034F9179}" presName="sibTrans" presStyleLbl="sibTrans2D1" presStyleIdx="0" presStyleCnt="3" custLinFactNeighborX="2593" custLinFactNeighborY="2760"/>
      <dgm:spPr/>
    </dgm:pt>
    <dgm:pt modelId="{7E68D599-98A2-4DD9-8986-C041229EB3E8}" type="pres">
      <dgm:prSet presAssocID="{284E2E4B-CDF5-4885-8681-32D1034F9179}" presName="connectorText" presStyleLbl="sibTrans2D1" presStyleIdx="0" presStyleCnt="3"/>
      <dgm:spPr/>
    </dgm:pt>
    <dgm:pt modelId="{73D4E0D0-480C-403F-BEAC-A410B280A7B3}" type="pres">
      <dgm:prSet presAssocID="{8E665A00-42E2-43BB-99A5-DFE8FFF98A2E}" presName="node" presStyleLbl="node1" presStyleIdx="1" presStyleCnt="3" custScaleX="104510" custScaleY="128568">
        <dgm:presLayoutVars>
          <dgm:bulletEnabled val="1"/>
        </dgm:presLayoutVars>
      </dgm:prSet>
      <dgm:spPr/>
    </dgm:pt>
    <dgm:pt modelId="{80D3BEB5-CD0B-4EBF-9408-A1C76AB842AF}" type="pres">
      <dgm:prSet presAssocID="{DD9FD8B2-8181-4EBD-8FCF-0E7FE290046F}" presName="sibTrans" presStyleLbl="sibTrans2D1" presStyleIdx="1" presStyleCnt="3"/>
      <dgm:spPr/>
    </dgm:pt>
    <dgm:pt modelId="{B1201355-9C78-41FE-9715-39F43556369B}" type="pres">
      <dgm:prSet presAssocID="{DD9FD8B2-8181-4EBD-8FCF-0E7FE290046F}" presName="connectorText" presStyleLbl="sibTrans2D1" presStyleIdx="1" presStyleCnt="3"/>
      <dgm:spPr/>
    </dgm:pt>
    <dgm:pt modelId="{EEEC747F-FE5C-4701-AF1A-E6F2C25D6867}" type="pres">
      <dgm:prSet presAssocID="{C3A57FC8-B6D5-42B2-9793-7AADA6C69788}" presName="node" presStyleLbl="node1" presStyleIdx="2" presStyleCnt="3" custScaleX="116398" custScaleY="127951">
        <dgm:presLayoutVars>
          <dgm:bulletEnabled val="1"/>
        </dgm:presLayoutVars>
      </dgm:prSet>
      <dgm:spPr/>
    </dgm:pt>
    <dgm:pt modelId="{D18DF4A9-BCA2-40CD-AF11-939B959DA063}" type="pres">
      <dgm:prSet presAssocID="{D75516B0-BC22-45C5-9F24-627A2FAD0567}" presName="sibTrans" presStyleLbl="sibTrans2D1" presStyleIdx="2" presStyleCnt="3"/>
      <dgm:spPr/>
    </dgm:pt>
    <dgm:pt modelId="{C8BE44D6-5D24-4810-9283-DF7E6D0C8BA1}" type="pres">
      <dgm:prSet presAssocID="{D75516B0-BC22-45C5-9F24-627A2FAD0567}" presName="connectorText" presStyleLbl="sibTrans2D1" presStyleIdx="2" presStyleCnt="3"/>
      <dgm:spPr/>
    </dgm:pt>
  </dgm:ptLst>
  <dgm:cxnLst>
    <dgm:cxn modelId="{2BB34E0B-B29D-4004-B8BE-2B57FFFABA84}" type="presOf" srcId="{8E665A00-42E2-43BB-99A5-DFE8FFF98A2E}" destId="{73D4E0D0-480C-403F-BEAC-A410B280A7B3}" srcOrd="0" destOrd="0" presId="urn:microsoft.com/office/officeart/2005/8/layout/cycle7"/>
    <dgm:cxn modelId="{96476622-8DA9-4C47-8692-2C702C021059}" type="presOf" srcId="{DD9FD8B2-8181-4EBD-8FCF-0E7FE290046F}" destId="{80D3BEB5-CD0B-4EBF-9408-A1C76AB842AF}" srcOrd="0" destOrd="0" presId="urn:microsoft.com/office/officeart/2005/8/layout/cycle7"/>
    <dgm:cxn modelId="{43155323-30E6-4695-BC3C-999B9305F534}" type="presOf" srcId="{99E76987-72CB-43AD-A5E4-C6D011AAA2E0}" destId="{6CE6753D-6D7C-4A45-9DE1-A02C5B2FCAE2}" srcOrd="0" destOrd="0" presId="urn:microsoft.com/office/officeart/2005/8/layout/cycle7"/>
    <dgm:cxn modelId="{6E27D242-0A6C-4138-8F9C-313396D836F9}" type="presOf" srcId="{284E2E4B-CDF5-4885-8681-32D1034F9179}" destId="{7E68D599-98A2-4DD9-8986-C041229EB3E8}" srcOrd="1" destOrd="0" presId="urn:microsoft.com/office/officeart/2005/8/layout/cycle7"/>
    <dgm:cxn modelId="{14D28D79-EA9B-418A-96EB-83062BD9264F}" type="presOf" srcId="{51655CC1-855D-44DA-A5E9-EA169476CCE7}" destId="{677A8359-3647-42D9-A1C4-B12CCF62983E}" srcOrd="0" destOrd="0" presId="urn:microsoft.com/office/officeart/2005/8/layout/cycle7"/>
    <dgm:cxn modelId="{B90AB487-5915-4F62-A02A-BDA2C7FFE5F0}" srcId="{51655CC1-855D-44DA-A5E9-EA169476CCE7}" destId="{C3A57FC8-B6D5-42B2-9793-7AADA6C69788}" srcOrd="2" destOrd="0" parTransId="{B315B552-1FCB-4F21-8F29-501C97D1DC55}" sibTransId="{D75516B0-BC22-45C5-9F24-627A2FAD0567}"/>
    <dgm:cxn modelId="{702048C0-B412-4310-8C89-018370A27426}" type="presOf" srcId="{DD9FD8B2-8181-4EBD-8FCF-0E7FE290046F}" destId="{B1201355-9C78-41FE-9715-39F43556369B}" srcOrd="1" destOrd="0" presId="urn:microsoft.com/office/officeart/2005/8/layout/cycle7"/>
    <dgm:cxn modelId="{3D67CCCD-A3EC-4B50-8F10-6A90835344F8}" type="presOf" srcId="{284E2E4B-CDF5-4885-8681-32D1034F9179}" destId="{57ED016A-E23C-499A-8CCC-0F95DDB85253}" srcOrd="0" destOrd="0" presId="urn:microsoft.com/office/officeart/2005/8/layout/cycle7"/>
    <dgm:cxn modelId="{E14722D3-DCC1-41FE-BD99-AC5056F2DE6C}" srcId="{51655CC1-855D-44DA-A5E9-EA169476CCE7}" destId="{99E76987-72CB-43AD-A5E4-C6D011AAA2E0}" srcOrd="0" destOrd="0" parTransId="{469A9020-B3A2-4AE2-858C-DEE2EF0CF12D}" sibTransId="{284E2E4B-CDF5-4885-8681-32D1034F9179}"/>
    <dgm:cxn modelId="{400C0FE0-DE3D-438B-9A97-7ECCDCB9A5A4}" srcId="{51655CC1-855D-44DA-A5E9-EA169476CCE7}" destId="{8E665A00-42E2-43BB-99A5-DFE8FFF98A2E}" srcOrd="1" destOrd="0" parTransId="{E3B48ACE-B4FC-4CB9-9398-766497C9564B}" sibTransId="{DD9FD8B2-8181-4EBD-8FCF-0E7FE290046F}"/>
    <dgm:cxn modelId="{21BE68E2-FA75-4751-BA4B-524A1573F54A}" type="presOf" srcId="{C3A57FC8-B6D5-42B2-9793-7AADA6C69788}" destId="{EEEC747F-FE5C-4701-AF1A-E6F2C25D6867}" srcOrd="0" destOrd="0" presId="urn:microsoft.com/office/officeart/2005/8/layout/cycle7"/>
    <dgm:cxn modelId="{F86397F3-F821-4EAC-A7E0-B8A14EBA0F19}" type="presOf" srcId="{D75516B0-BC22-45C5-9F24-627A2FAD0567}" destId="{C8BE44D6-5D24-4810-9283-DF7E6D0C8BA1}" srcOrd="1" destOrd="0" presId="urn:microsoft.com/office/officeart/2005/8/layout/cycle7"/>
    <dgm:cxn modelId="{88C4A0F8-E6F6-4525-A452-FDFBA09F3735}" type="presOf" srcId="{D75516B0-BC22-45C5-9F24-627A2FAD0567}" destId="{D18DF4A9-BCA2-40CD-AF11-939B959DA063}" srcOrd="0" destOrd="0" presId="urn:microsoft.com/office/officeart/2005/8/layout/cycle7"/>
    <dgm:cxn modelId="{D0BF96B3-9366-4FBF-95BF-25E61CE10611}" type="presParOf" srcId="{677A8359-3647-42D9-A1C4-B12CCF62983E}" destId="{6CE6753D-6D7C-4A45-9DE1-A02C5B2FCAE2}" srcOrd="0" destOrd="0" presId="urn:microsoft.com/office/officeart/2005/8/layout/cycle7"/>
    <dgm:cxn modelId="{706CF785-AE1E-4050-9BED-1C5937C37243}" type="presParOf" srcId="{677A8359-3647-42D9-A1C4-B12CCF62983E}" destId="{57ED016A-E23C-499A-8CCC-0F95DDB85253}" srcOrd="1" destOrd="0" presId="urn:microsoft.com/office/officeart/2005/8/layout/cycle7"/>
    <dgm:cxn modelId="{DC4AE7DC-2979-4E72-BE7D-C0637BC817A8}" type="presParOf" srcId="{57ED016A-E23C-499A-8CCC-0F95DDB85253}" destId="{7E68D599-98A2-4DD9-8986-C041229EB3E8}" srcOrd="0" destOrd="0" presId="urn:microsoft.com/office/officeart/2005/8/layout/cycle7"/>
    <dgm:cxn modelId="{3BF2D49D-7927-4049-A0EB-85D500AB5C2B}" type="presParOf" srcId="{677A8359-3647-42D9-A1C4-B12CCF62983E}" destId="{73D4E0D0-480C-403F-BEAC-A410B280A7B3}" srcOrd="2" destOrd="0" presId="urn:microsoft.com/office/officeart/2005/8/layout/cycle7"/>
    <dgm:cxn modelId="{9373E2A1-912B-45EB-807E-11B0AF4F0B3D}" type="presParOf" srcId="{677A8359-3647-42D9-A1C4-B12CCF62983E}" destId="{80D3BEB5-CD0B-4EBF-9408-A1C76AB842AF}" srcOrd="3" destOrd="0" presId="urn:microsoft.com/office/officeart/2005/8/layout/cycle7"/>
    <dgm:cxn modelId="{70174C1F-3135-4E2A-8FFE-CA9D4A627877}" type="presParOf" srcId="{80D3BEB5-CD0B-4EBF-9408-A1C76AB842AF}" destId="{B1201355-9C78-41FE-9715-39F43556369B}" srcOrd="0" destOrd="0" presId="urn:microsoft.com/office/officeart/2005/8/layout/cycle7"/>
    <dgm:cxn modelId="{8B918AD7-90F2-48EE-AE7C-7B65B0023618}" type="presParOf" srcId="{677A8359-3647-42D9-A1C4-B12CCF62983E}" destId="{EEEC747F-FE5C-4701-AF1A-E6F2C25D6867}" srcOrd="4" destOrd="0" presId="urn:microsoft.com/office/officeart/2005/8/layout/cycle7"/>
    <dgm:cxn modelId="{6431DA74-9B37-43E1-8D7B-91F1E6CCB179}" type="presParOf" srcId="{677A8359-3647-42D9-A1C4-B12CCF62983E}" destId="{D18DF4A9-BCA2-40CD-AF11-939B959DA063}" srcOrd="5" destOrd="0" presId="urn:microsoft.com/office/officeart/2005/8/layout/cycle7"/>
    <dgm:cxn modelId="{5945CE2D-CC8D-409F-A3FF-CEAB18E97C8C}" type="presParOf" srcId="{D18DF4A9-BCA2-40CD-AF11-939B959DA063}" destId="{C8BE44D6-5D24-4810-9283-DF7E6D0C8BA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C5BC80-DC3B-450A-8A56-0C967BA844B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2B5A028-405E-41AC-BA11-756C31EBAD28}">
      <dgm:prSet phldrT="[Text]"/>
      <dgm:spPr>
        <a:ln>
          <a:noFill/>
        </a:ln>
      </dgm:spPr>
      <dgm:t>
        <a:bodyPr/>
        <a:lstStyle/>
        <a:p>
          <a:r>
            <a:rPr lang="hr-HR"/>
            <a:t>Zaduživanje kod središnje banke</a:t>
          </a:r>
        </a:p>
      </dgm:t>
    </dgm:pt>
    <dgm:pt modelId="{A6810D82-C135-4E8C-93BC-1C7AECDD14A4}" type="parTrans" cxnId="{258E4C24-3C36-4B9D-B2B4-0720CE330350}">
      <dgm:prSet/>
      <dgm:spPr/>
      <dgm:t>
        <a:bodyPr/>
        <a:lstStyle/>
        <a:p>
          <a:endParaRPr lang="en-GB"/>
        </a:p>
      </dgm:t>
    </dgm:pt>
    <dgm:pt modelId="{1110B3C9-35FB-4D71-8EC0-2234D670E434}" type="sibTrans" cxnId="{258E4C24-3C36-4B9D-B2B4-0720CE330350}">
      <dgm:prSet/>
      <dgm:spPr/>
      <dgm:t>
        <a:bodyPr/>
        <a:lstStyle/>
        <a:p>
          <a:endParaRPr lang="en-GB"/>
        </a:p>
      </dgm:t>
    </dgm:pt>
    <dgm:pt modelId="{19EBD954-9235-4D8D-AFBE-6907314E6547}">
      <dgm:prSet phldrT="[Text]"/>
      <dgm:spPr>
        <a:ln>
          <a:noFill/>
        </a:ln>
      </dgm:spPr>
      <dgm:t>
        <a:bodyPr/>
        <a:lstStyle/>
        <a:p>
          <a:r>
            <a:rPr lang="hr-HR"/>
            <a:t>Raskidanje depozita</a:t>
          </a:r>
        </a:p>
      </dgm:t>
    </dgm:pt>
    <dgm:pt modelId="{DFF5CC01-B68D-4A31-AFFB-8A0EDFE00324}" type="parTrans" cxnId="{65EF5BAC-3B22-49F6-A711-A6CEEC32660A}">
      <dgm:prSet/>
      <dgm:spPr/>
      <dgm:t>
        <a:bodyPr/>
        <a:lstStyle/>
        <a:p>
          <a:endParaRPr lang="en-GB"/>
        </a:p>
      </dgm:t>
    </dgm:pt>
    <dgm:pt modelId="{528563A2-D1B1-4021-9695-8F92453E501A}" type="sibTrans" cxnId="{65EF5BAC-3B22-49F6-A711-A6CEEC32660A}">
      <dgm:prSet/>
      <dgm:spPr/>
      <dgm:t>
        <a:bodyPr/>
        <a:lstStyle/>
        <a:p>
          <a:endParaRPr lang="en-GB"/>
        </a:p>
      </dgm:t>
    </dgm:pt>
    <dgm:pt modelId="{B4D8D733-117E-4588-971E-F30C0A157DD4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U brojnim zemljama to nije moguće – treba ograničiti iznos i razdoblje dospijeća</a:t>
          </a:r>
        </a:p>
      </dgm:t>
    </dgm:pt>
    <dgm:pt modelId="{142866F4-EF09-4A19-BF80-C7BFA26EE0B5}" type="parTrans" cxnId="{64807459-4D39-4D68-93EB-89979E659AF4}">
      <dgm:prSet/>
      <dgm:spPr/>
      <dgm:t>
        <a:bodyPr/>
        <a:lstStyle/>
        <a:p>
          <a:endParaRPr lang="en-GB"/>
        </a:p>
      </dgm:t>
    </dgm:pt>
    <dgm:pt modelId="{96D7321C-BBD4-4FCD-9DDB-E72044FAB103}" type="sibTrans" cxnId="{64807459-4D39-4D68-93EB-89979E659AF4}">
      <dgm:prSet/>
      <dgm:spPr/>
      <dgm:t>
        <a:bodyPr/>
        <a:lstStyle/>
        <a:p>
          <a:endParaRPr lang="en-GB"/>
        </a:p>
      </dgm:t>
    </dgm:pt>
    <dgm:pt modelId="{6C9FBA47-D350-4605-A31C-FE029750E112}">
      <dgm:prSet phldrT="[Text]"/>
      <dgm:spPr>
        <a:ln>
          <a:noFill/>
        </a:ln>
      </dgm:spPr>
      <dgm:t>
        <a:bodyPr/>
        <a:lstStyle/>
        <a:p>
          <a:r>
            <a:rPr lang="hr-HR"/>
            <a:t>Kreditne linije s poslovnim bankama</a:t>
          </a:r>
        </a:p>
      </dgm:t>
    </dgm:pt>
    <dgm:pt modelId="{1F979D88-14F0-4D5A-81EB-7B2996548B8D}" type="parTrans" cxnId="{300A4104-6BA3-4717-819D-DF990D56BF90}">
      <dgm:prSet/>
      <dgm:spPr/>
      <dgm:t>
        <a:bodyPr/>
        <a:lstStyle/>
        <a:p>
          <a:endParaRPr lang="en-GB"/>
        </a:p>
      </dgm:t>
    </dgm:pt>
    <dgm:pt modelId="{83F24858-3DD4-48E9-B1A6-9CC3730E3B01}" type="sibTrans" cxnId="{300A4104-6BA3-4717-819D-DF990D56BF90}">
      <dgm:prSet/>
      <dgm:spPr/>
      <dgm:t>
        <a:bodyPr/>
        <a:lstStyle/>
        <a:p>
          <a:endParaRPr lang="en-GB"/>
        </a:p>
      </dgm:t>
    </dgm:pt>
    <dgm:pt modelId="{CEB423F1-8787-4000-8EC5-8D961DAA1C02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Korisna mogućnost, no dovodi do troškova</a:t>
          </a:r>
        </a:p>
      </dgm:t>
    </dgm:pt>
    <dgm:pt modelId="{FF667213-2249-4A89-9C2F-82903F24FDAE}" type="parTrans" cxnId="{73485A21-A2C4-46B2-A82D-7C3B2D037BB9}">
      <dgm:prSet/>
      <dgm:spPr/>
      <dgm:t>
        <a:bodyPr/>
        <a:lstStyle/>
        <a:p>
          <a:endParaRPr lang="en-GB"/>
        </a:p>
      </dgm:t>
    </dgm:pt>
    <dgm:pt modelId="{E2B45ECF-6095-47E0-9D37-D8CBEA82DD7F}" type="sibTrans" cxnId="{73485A21-A2C4-46B2-A82D-7C3B2D037BB9}">
      <dgm:prSet/>
      <dgm:spPr/>
      <dgm:t>
        <a:bodyPr/>
        <a:lstStyle/>
        <a:p>
          <a:endParaRPr lang="en-GB"/>
        </a:p>
      </dgm:t>
    </dgm:pt>
    <dgm:pt modelId="{6ABD3D26-682D-4725-9085-AD20531699DB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Često moguće (ne za repo) – uz kaznu</a:t>
          </a:r>
        </a:p>
      </dgm:t>
    </dgm:pt>
    <dgm:pt modelId="{98576204-E362-4222-83BE-2FBBD6EB7D0E}" type="parTrans" cxnId="{52BC5B83-9A2C-4BF5-9F84-656E379DD782}">
      <dgm:prSet/>
      <dgm:spPr/>
      <dgm:t>
        <a:bodyPr/>
        <a:lstStyle/>
        <a:p>
          <a:endParaRPr lang="en-GB"/>
        </a:p>
      </dgm:t>
    </dgm:pt>
    <dgm:pt modelId="{979F8102-F099-4785-B025-6957544F9606}" type="sibTrans" cxnId="{52BC5B83-9A2C-4BF5-9F84-656E379DD782}">
      <dgm:prSet/>
      <dgm:spPr/>
      <dgm:t>
        <a:bodyPr/>
        <a:lstStyle/>
        <a:p>
          <a:endParaRPr lang="en-GB"/>
        </a:p>
      </dgm:t>
    </dgm:pt>
    <dgm:pt modelId="{D51EA38A-BA39-4911-8656-86EDDF489F9C}">
      <dgm:prSet phldrT="[Text]"/>
      <dgm:spPr>
        <a:ln>
          <a:noFill/>
        </a:ln>
      </dgm:spPr>
      <dgm:t>
        <a:bodyPr/>
        <a:lstStyle/>
        <a:p>
          <a:r>
            <a:rPr lang="hr-HR"/>
            <a:t>Pristup saldima u stranoj valuti</a:t>
          </a:r>
        </a:p>
      </dgm:t>
    </dgm:pt>
    <dgm:pt modelId="{E8697DF7-370B-403E-B0A0-D9282C3BF547}" type="parTrans" cxnId="{A8865F88-288B-41E7-BD99-DF03971EB74D}">
      <dgm:prSet/>
      <dgm:spPr/>
      <dgm:t>
        <a:bodyPr/>
        <a:lstStyle/>
        <a:p>
          <a:endParaRPr lang="en-GB"/>
        </a:p>
      </dgm:t>
    </dgm:pt>
    <dgm:pt modelId="{4154020C-ECCB-42F9-A656-A388776A63F7}" type="sibTrans" cxnId="{A8865F88-288B-41E7-BD99-DF03971EB74D}">
      <dgm:prSet/>
      <dgm:spPr/>
      <dgm:t>
        <a:bodyPr/>
        <a:lstStyle/>
        <a:p>
          <a:endParaRPr lang="en-GB"/>
        </a:p>
      </dgm:t>
    </dgm:pt>
    <dgm:pt modelId="{9020AA91-8B4F-41A8-AFF5-502B7CFBD91E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Vrijednost istog dana?</a:t>
          </a:r>
        </a:p>
      </dgm:t>
    </dgm:pt>
    <dgm:pt modelId="{FDDD0A1C-C309-4869-8B83-E7A5E09238D1}" type="parTrans" cxnId="{9CD81FE9-0B84-4AF4-969B-746D65A44698}">
      <dgm:prSet/>
      <dgm:spPr/>
      <dgm:t>
        <a:bodyPr/>
        <a:lstStyle/>
        <a:p>
          <a:endParaRPr lang="en-GB"/>
        </a:p>
      </dgm:t>
    </dgm:pt>
    <dgm:pt modelId="{AE6DF641-8B93-45C8-952A-035641270BEC}" type="sibTrans" cxnId="{9CD81FE9-0B84-4AF4-969B-746D65A44698}">
      <dgm:prSet/>
      <dgm:spPr/>
      <dgm:t>
        <a:bodyPr/>
        <a:lstStyle/>
        <a:p>
          <a:endParaRPr lang="en-GB"/>
        </a:p>
      </dgm:t>
    </dgm:pt>
    <dgm:pt modelId="{F4441671-929F-4183-BAF2-F1021FE09E8F}">
      <dgm:prSet phldrT="[Text]"/>
      <dgm:spPr>
        <a:ln>
          <a:noFill/>
        </a:ln>
      </dgm:spPr>
      <dgm:t>
        <a:bodyPr/>
        <a:lstStyle/>
        <a:p>
          <a:r>
            <a:rPr lang="hr-HR"/>
            <a:t>Drugi izvori gotovinskih sredstava?</a:t>
          </a:r>
        </a:p>
      </dgm:t>
    </dgm:pt>
    <dgm:pt modelId="{60B41CCC-75B7-4CF5-8569-548B01673F9E}" type="parTrans" cxnId="{21D8871A-0846-4C7E-A0B4-1C285A1B5A6B}">
      <dgm:prSet/>
      <dgm:spPr/>
      <dgm:t>
        <a:bodyPr/>
        <a:lstStyle/>
        <a:p>
          <a:endParaRPr lang="en-GB"/>
        </a:p>
      </dgm:t>
    </dgm:pt>
    <dgm:pt modelId="{B7042CD5-6414-4774-870B-791052AD491A}" type="sibTrans" cxnId="{21D8871A-0846-4C7E-A0B4-1C285A1B5A6B}">
      <dgm:prSet/>
      <dgm:spPr/>
      <dgm:t>
        <a:bodyPr/>
        <a:lstStyle/>
        <a:p>
          <a:endParaRPr lang="en-GB"/>
        </a:p>
      </dgm:t>
    </dgm:pt>
    <dgm:pt modelId="{B4B04FA4-55AE-4A12-807F-39591DEEB92F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Državni fondovi bogatstva – trebaju biti neovisni</a:t>
          </a:r>
        </a:p>
      </dgm:t>
    </dgm:pt>
    <dgm:pt modelId="{E7318C54-EE32-4024-9A43-87B3D4E96EBA}" type="parTrans" cxnId="{93EDD89C-3513-4F0D-ABB7-4B12365F81F3}">
      <dgm:prSet/>
      <dgm:spPr/>
      <dgm:t>
        <a:bodyPr/>
        <a:lstStyle/>
        <a:p>
          <a:endParaRPr lang="en-GB"/>
        </a:p>
      </dgm:t>
    </dgm:pt>
    <dgm:pt modelId="{8CE1B8F7-59D7-49B4-88C8-4E77BC9B5EA5}" type="sibTrans" cxnId="{93EDD89C-3513-4F0D-ABB7-4B12365F81F3}">
      <dgm:prSet/>
      <dgm:spPr/>
      <dgm:t>
        <a:bodyPr/>
        <a:lstStyle/>
        <a:p>
          <a:endParaRPr lang="en-GB"/>
        </a:p>
      </dgm:t>
    </dgm:pt>
    <dgm:pt modelId="{F51E4338-AAE4-411C-8C99-E95A3311BE91}" type="pres">
      <dgm:prSet presAssocID="{10C5BC80-DC3B-450A-8A56-0C967BA844B8}" presName="Name0" presStyleCnt="0">
        <dgm:presLayoutVars>
          <dgm:dir/>
          <dgm:animLvl val="lvl"/>
          <dgm:resizeHandles val="exact"/>
        </dgm:presLayoutVars>
      </dgm:prSet>
      <dgm:spPr/>
    </dgm:pt>
    <dgm:pt modelId="{551325B0-222F-4839-B4F8-F972CCBABEEA}" type="pres">
      <dgm:prSet presAssocID="{C2B5A028-405E-41AC-BA11-756C31EBAD28}" presName="linNode" presStyleCnt="0"/>
      <dgm:spPr/>
    </dgm:pt>
    <dgm:pt modelId="{10A41BF0-7A53-4969-98B8-D40BEB6C7AB6}" type="pres">
      <dgm:prSet presAssocID="{C2B5A028-405E-41AC-BA11-756C31EBAD2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EFA4827-54E3-4C04-A15D-141BCF2D59AF}" type="pres">
      <dgm:prSet presAssocID="{C2B5A028-405E-41AC-BA11-756C31EBAD28}" presName="descendantText" presStyleLbl="alignAccFollowNode1" presStyleIdx="0" presStyleCnt="5">
        <dgm:presLayoutVars>
          <dgm:bulletEnabled val="1"/>
        </dgm:presLayoutVars>
      </dgm:prSet>
      <dgm:spPr/>
    </dgm:pt>
    <dgm:pt modelId="{F54FCDAE-9837-4ECB-97ED-A1E07D59237D}" type="pres">
      <dgm:prSet presAssocID="{1110B3C9-35FB-4D71-8EC0-2234D670E434}" presName="sp" presStyleCnt="0"/>
      <dgm:spPr/>
    </dgm:pt>
    <dgm:pt modelId="{3E9C276D-849F-4564-8C13-C8059B90066B}" type="pres">
      <dgm:prSet presAssocID="{6C9FBA47-D350-4605-A31C-FE029750E112}" presName="linNode" presStyleCnt="0"/>
      <dgm:spPr/>
    </dgm:pt>
    <dgm:pt modelId="{30D4FA78-B3BE-4E27-AE56-AEA1D60386A9}" type="pres">
      <dgm:prSet presAssocID="{6C9FBA47-D350-4605-A31C-FE029750E11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162859F-A449-4DC4-B138-7DD6A3508499}" type="pres">
      <dgm:prSet presAssocID="{6C9FBA47-D350-4605-A31C-FE029750E112}" presName="descendantText" presStyleLbl="alignAccFollowNode1" presStyleIdx="1" presStyleCnt="5">
        <dgm:presLayoutVars>
          <dgm:bulletEnabled val="1"/>
        </dgm:presLayoutVars>
      </dgm:prSet>
      <dgm:spPr/>
    </dgm:pt>
    <dgm:pt modelId="{A33327F8-1C38-4FD1-887B-73B44E341496}" type="pres">
      <dgm:prSet presAssocID="{83F24858-3DD4-48E9-B1A6-9CC3730E3B01}" presName="sp" presStyleCnt="0"/>
      <dgm:spPr/>
    </dgm:pt>
    <dgm:pt modelId="{5F2597BF-BA1F-4C6F-8DE6-77E2AF7AFF71}" type="pres">
      <dgm:prSet presAssocID="{19EBD954-9235-4D8D-AFBE-6907314E6547}" presName="linNode" presStyleCnt="0"/>
      <dgm:spPr/>
    </dgm:pt>
    <dgm:pt modelId="{BE071659-6FBB-4E21-98E2-1EFB0CE2A9A1}" type="pres">
      <dgm:prSet presAssocID="{19EBD954-9235-4D8D-AFBE-6907314E654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EC8B873-EC3B-4005-A068-77DB29F3B878}" type="pres">
      <dgm:prSet presAssocID="{19EBD954-9235-4D8D-AFBE-6907314E6547}" presName="descendantText" presStyleLbl="alignAccFollowNode1" presStyleIdx="2" presStyleCnt="5">
        <dgm:presLayoutVars>
          <dgm:bulletEnabled val="1"/>
        </dgm:presLayoutVars>
      </dgm:prSet>
      <dgm:spPr/>
    </dgm:pt>
    <dgm:pt modelId="{083965F7-B49F-4772-8686-D981A5A3FA7F}" type="pres">
      <dgm:prSet presAssocID="{528563A2-D1B1-4021-9695-8F92453E501A}" presName="sp" presStyleCnt="0"/>
      <dgm:spPr/>
    </dgm:pt>
    <dgm:pt modelId="{DE699561-8EA2-48D7-AF9F-A5513C8C1F35}" type="pres">
      <dgm:prSet presAssocID="{D51EA38A-BA39-4911-8656-86EDDF489F9C}" presName="linNode" presStyleCnt="0"/>
      <dgm:spPr/>
    </dgm:pt>
    <dgm:pt modelId="{B15A0ED7-15EF-4D77-9E93-EC4D474A1443}" type="pres">
      <dgm:prSet presAssocID="{D51EA38A-BA39-4911-8656-86EDDF489F9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DE7B009-2DE6-4EB8-9308-289A0153F095}" type="pres">
      <dgm:prSet presAssocID="{D51EA38A-BA39-4911-8656-86EDDF489F9C}" presName="descendantText" presStyleLbl="alignAccFollowNode1" presStyleIdx="3" presStyleCnt="5">
        <dgm:presLayoutVars>
          <dgm:bulletEnabled val="1"/>
        </dgm:presLayoutVars>
      </dgm:prSet>
      <dgm:spPr/>
    </dgm:pt>
    <dgm:pt modelId="{540D3A59-935D-4926-95E8-7F881261D6DC}" type="pres">
      <dgm:prSet presAssocID="{4154020C-ECCB-42F9-A656-A388776A63F7}" presName="sp" presStyleCnt="0"/>
      <dgm:spPr/>
    </dgm:pt>
    <dgm:pt modelId="{887C8191-B15C-489E-8593-E53B985339A1}" type="pres">
      <dgm:prSet presAssocID="{F4441671-929F-4183-BAF2-F1021FE09E8F}" presName="linNode" presStyleCnt="0"/>
      <dgm:spPr/>
    </dgm:pt>
    <dgm:pt modelId="{04D106F5-8F07-4497-A0EC-BB06767F8DFB}" type="pres">
      <dgm:prSet presAssocID="{F4441671-929F-4183-BAF2-F1021FE09E8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99FEDAD-1CAB-445B-B37A-FB1711077A85}" type="pres">
      <dgm:prSet presAssocID="{F4441671-929F-4183-BAF2-F1021FE09E8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00A4104-6BA3-4717-819D-DF990D56BF90}" srcId="{10C5BC80-DC3B-450A-8A56-0C967BA844B8}" destId="{6C9FBA47-D350-4605-A31C-FE029750E112}" srcOrd="1" destOrd="0" parTransId="{1F979D88-14F0-4D5A-81EB-7B2996548B8D}" sibTransId="{83F24858-3DD4-48E9-B1A6-9CC3730E3B01}"/>
    <dgm:cxn modelId="{D2B05418-643C-4EE3-A485-E7692FDB1D1E}" type="presOf" srcId="{F4441671-929F-4183-BAF2-F1021FE09E8F}" destId="{04D106F5-8F07-4497-A0EC-BB06767F8DFB}" srcOrd="0" destOrd="0" presId="urn:microsoft.com/office/officeart/2005/8/layout/vList5"/>
    <dgm:cxn modelId="{21D8871A-0846-4C7E-A0B4-1C285A1B5A6B}" srcId="{10C5BC80-DC3B-450A-8A56-0C967BA844B8}" destId="{F4441671-929F-4183-BAF2-F1021FE09E8F}" srcOrd="4" destOrd="0" parTransId="{60B41CCC-75B7-4CF5-8569-548B01673F9E}" sibTransId="{B7042CD5-6414-4774-870B-791052AD491A}"/>
    <dgm:cxn modelId="{73485A21-A2C4-46B2-A82D-7C3B2D037BB9}" srcId="{6C9FBA47-D350-4605-A31C-FE029750E112}" destId="{CEB423F1-8787-4000-8EC5-8D961DAA1C02}" srcOrd="0" destOrd="0" parTransId="{FF667213-2249-4A89-9C2F-82903F24FDAE}" sibTransId="{E2B45ECF-6095-47E0-9D37-D8CBEA82DD7F}"/>
    <dgm:cxn modelId="{258E4C24-3C36-4B9D-B2B4-0720CE330350}" srcId="{10C5BC80-DC3B-450A-8A56-0C967BA844B8}" destId="{C2B5A028-405E-41AC-BA11-756C31EBAD28}" srcOrd="0" destOrd="0" parTransId="{A6810D82-C135-4E8C-93BC-1C7AECDD14A4}" sibTransId="{1110B3C9-35FB-4D71-8EC0-2234D670E434}"/>
    <dgm:cxn modelId="{D8C2DF5D-2DA4-46B2-8302-F81A02B255EA}" type="presOf" srcId="{B4D8D733-117E-4588-971E-F30C0A157DD4}" destId="{FEFA4827-54E3-4C04-A15D-141BCF2D59AF}" srcOrd="0" destOrd="0" presId="urn:microsoft.com/office/officeart/2005/8/layout/vList5"/>
    <dgm:cxn modelId="{43318243-4F49-471E-AB5A-507096EB9AF7}" type="presOf" srcId="{19EBD954-9235-4D8D-AFBE-6907314E6547}" destId="{BE071659-6FBB-4E21-98E2-1EFB0CE2A9A1}" srcOrd="0" destOrd="0" presId="urn:microsoft.com/office/officeart/2005/8/layout/vList5"/>
    <dgm:cxn modelId="{CC82D16E-A7A0-4517-81C2-C8AC3014A010}" type="presOf" srcId="{10C5BC80-DC3B-450A-8A56-0C967BA844B8}" destId="{F51E4338-AAE4-411C-8C99-E95A3311BE91}" srcOrd="0" destOrd="0" presId="urn:microsoft.com/office/officeart/2005/8/layout/vList5"/>
    <dgm:cxn modelId="{0E6B2579-0CCB-4DD5-88AC-5CDB7397047A}" type="presOf" srcId="{CEB423F1-8787-4000-8EC5-8D961DAA1C02}" destId="{F162859F-A449-4DC4-B138-7DD6A3508499}" srcOrd="0" destOrd="0" presId="urn:microsoft.com/office/officeart/2005/8/layout/vList5"/>
    <dgm:cxn modelId="{64807459-4D39-4D68-93EB-89979E659AF4}" srcId="{C2B5A028-405E-41AC-BA11-756C31EBAD28}" destId="{B4D8D733-117E-4588-971E-F30C0A157DD4}" srcOrd="0" destOrd="0" parTransId="{142866F4-EF09-4A19-BF80-C7BFA26EE0B5}" sibTransId="{96D7321C-BBD4-4FCD-9DDB-E72044FAB103}"/>
    <dgm:cxn modelId="{52BC5B83-9A2C-4BF5-9F84-656E379DD782}" srcId="{19EBD954-9235-4D8D-AFBE-6907314E6547}" destId="{6ABD3D26-682D-4725-9085-AD20531699DB}" srcOrd="0" destOrd="0" parTransId="{98576204-E362-4222-83BE-2FBBD6EB7D0E}" sibTransId="{979F8102-F099-4785-B025-6957544F9606}"/>
    <dgm:cxn modelId="{A8865F88-288B-41E7-BD99-DF03971EB74D}" srcId="{10C5BC80-DC3B-450A-8A56-0C967BA844B8}" destId="{D51EA38A-BA39-4911-8656-86EDDF489F9C}" srcOrd="3" destOrd="0" parTransId="{E8697DF7-370B-403E-B0A0-D9282C3BF547}" sibTransId="{4154020C-ECCB-42F9-A656-A388776A63F7}"/>
    <dgm:cxn modelId="{0EF37389-B5C5-483E-87F5-AC2D797A9D1B}" type="presOf" srcId="{6C9FBA47-D350-4605-A31C-FE029750E112}" destId="{30D4FA78-B3BE-4E27-AE56-AEA1D60386A9}" srcOrd="0" destOrd="0" presId="urn:microsoft.com/office/officeart/2005/8/layout/vList5"/>
    <dgm:cxn modelId="{AA287397-C5C9-49CD-B44A-F17B46C7F024}" type="presOf" srcId="{6ABD3D26-682D-4725-9085-AD20531699DB}" destId="{2EC8B873-EC3B-4005-A068-77DB29F3B878}" srcOrd="0" destOrd="0" presId="urn:microsoft.com/office/officeart/2005/8/layout/vList5"/>
    <dgm:cxn modelId="{93EDD89C-3513-4F0D-ABB7-4B12365F81F3}" srcId="{F4441671-929F-4183-BAF2-F1021FE09E8F}" destId="{B4B04FA4-55AE-4A12-807F-39591DEEB92F}" srcOrd="0" destOrd="0" parTransId="{E7318C54-EE32-4024-9A43-87B3D4E96EBA}" sibTransId="{8CE1B8F7-59D7-49B4-88C8-4E77BC9B5EA5}"/>
    <dgm:cxn modelId="{32E32BAA-4A6E-4327-97C3-156B3958C206}" type="presOf" srcId="{C2B5A028-405E-41AC-BA11-756C31EBAD28}" destId="{10A41BF0-7A53-4969-98B8-D40BEB6C7AB6}" srcOrd="0" destOrd="0" presId="urn:microsoft.com/office/officeart/2005/8/layout/vList5"/>
    <dgm:cxn modelId="{65EF5BAC-3B22-49F6-A711-A6CEEC32660A}" srcId="{10C5BC80-DC3B-450A-8A56-0C967BA844B8}" destId="{19EBD954-9235-4D8D-AFBE-6907314E6547}" srcOrd="2" destOrd="0" parTransId="{DFF5CC01-B68D-4A31-AFFB-8A0EDFE00324}" sibTransId="{528563A2-D1B1-4021-9695-8F92453E501A}"/>
    <dgm:cxn modelId="{3E0477AD-FB0A-42F1-A322-CBDDED57FED2}" type="presOf" srcId="{B4B04FA4-55AE-4A12-807F-39591DEEB92F}" destId="{799FEDAD-1CAB-445B-B37A-FB1711077A85}" srcOrd="0" destOrd="0" presId="urn:microsoft.com/office/officeart/2005/8/layout/vList5"/>
    <dgm:cxn modelId="{90D0A6B7-BF50-4C52-A69E-9EDB4F3E04F4}" type="presOf" srcId="{9020AA91-8B4F-41A8-AFF5-502B7CFBD91E}" destId="{FDE7B009-2DE6-4EB8-9308-289A0153F095}" srcOrd="0" destOrd="0" presId="urn:microsoft.com/office/officeart/2005/8/layout/vList5"/>
    <dgm:cxn modelId="{9CD81FE9-0B84-4AF4-969B-746D65A44698}" srcId="{D51EA38A-BA39-4911-8656-86EDDF489F9C}" destId="{9020AA91-8B4F-41A8-AFF5-502B7CFBD91E}" srcOrd="0" destOrd="0" parTransId="{FDDD0A1C-C309-4869-8B83-E7A5E09238D1}" sibTransId="{AE6DF641-8B93-45C8-952A-035641270BEC}"/>
    <dgm:cxn modelId="{08364EFB-2F45-45A4-944A-EFF5D363A23C}" type="presOf" srcId="{D51EA38A-BA39-4911-8656-86EDDF489F9C}" destId="{B15A0ED7-15EF-4D77-9E93-EC4D474A1443}" srcOrd="0" destOrd="0" presId="urn:microsoft.com/office/officeart/2005/8/layout/vList5"/>
    <dgm:cxn modelId="{6885F287-7843-404C-BE27-A8D287380B68}" type="presParOf" srcId="{F51E4338-AAE4-411C-8C99-E95A3311BE91}" destId="{551325B0-222F-4839-B4F8-F972CCBABEEA}" srcOrd="0" destOrd="0" presId="urn:microsoft.com/office/officeart/2005/8/layout/vList5"/>
    <dgm:cxn modelId="{9E84B42C-7BB6-495A-B91B-955A9168EC5D}" type="presParOf" srcId="{551325B0-222F-4839-B4F8-F972CCBABEEA}" destId="{10A41BF0-7A53-4969-98B8-D40BEB6C7AB6}" srcOrd="0" destOrd="0" presId="urn:microsoft.com/office/officeart/2005/8/layout/vList5"/>
    <dgm:cxn modelId="{7E9ED300-A702-4619-B157-BE4608751DFF}" type="presParOf" srcId="{551325B0-222F-4839-B4F8-F972CCBABEEA}" destId="{FEFA4827-54E3-4C04-A15D-141BCF2D59AF}" srcOrd="1" destOrd="0" presId="urn:microsoft.com/office/officeart/2005/8/layout/vList5"/>
    <dgm:cxn modelId="{86351668-476A-4854-A116-C0AA4E22AF5B}" type="presParOf" srcId="{F51E4338-AAE4-411C-8C99-E95A3311BE91}" destId="{F54FCDAE-9837-4ECB-97ED-A1E07D59237D}" srcOrd="1" destOrd="0" presId="urn:microsoft.com/office/officeart/2005/8/layout/vList5"/>
    <dgm:cxn modelId="{A561F6B5-0A75-44CA-85D8-3C1508BD8756}" type="presParOf" srcId="{F51E4338-AAE4-411C-8C99-E95A3311BE91}" destId="{3E9C276D-849F-4564-8C13-C8059B90066B}" srcOrd="2" destOrd="0" presId="urn:microsoft.com/office/officeart/2005/8/layout/vList5"/>
    <dgm:cxn modelId="{7149FAC7-383C-411E-A1FA-A0F598C28FFC}" type="presParOf" srcId="{3E9C276D-849F-4564-8C13-C8059B90066B}" destId="{30D4FA78-B3BE-4E27-AE56-AEA1D60386A9}" srcOrd="0" destOrd="0" presId="urn:microsoft.com/office/officeart/2005/8/layout/vList5"/>
    <dgm:cxn modelId="{0706BBDE-2259-4121-8A18-7E06EF56F204}" type="presParOf" srcId="{3E9C276D-849F-4564-8C13-C8059B90066B}" destId="{F162859F-A449-4DC4-B138-7DD6A3508499}" srcOrd="1" destOrd="0" presId="urn:microsoft.com/office/officeart/2005/8/layout/vList5"/>
    <dgm:cxn modelId="{E219818C-7A61-454C-B9F2-7105CB8BE94F}" type="presParOf" srcId="{F51E4338-AAE4-411C-8C99-E95A3311BE91}" destId="{A33327F8-1C38-4FD1-887B-73B44E341496}" srcOrd="3" destOrd="0" presId="urn:microsoft.com/office/officeart/2005/8/layout/vList5"/>
    <dgm:cxn modelId="{7E6F66CA-5D7D-429E-A9A4-BCF30DCCDA6A}" type="presParOf" srcId="{F51E4338-AAE4-411C-8C99-E95A3311BE91}" destId="{5F2597BF-BA1F-4C6F-8DE6-77E2AF7AFF71}" srcOrd="4" destOrd="0" presId="urn:microsoft.com/office/officeart/2005/8/layout/vList5"/>
    <dgm:cxn modelId="{137CCEC9-C6EA-4F24-8284-D9664DAF95EB}" type="presParOf" srcId="{5F2597BF-BA1F-4C6F-8DE6-77E2AF7AFF71}" destId="{BE071659-6FBB-4E21-98E2-1EFB0CE2A9A1}" srcOrd="0" destOrd="0" presId="urn:microsoft.com/office/officeart/2005/8/layout/vList5"/>
    <dgm:cxn modelId="{C5C8951B-6CBB-4300-BA1B-C5A191941CB6}" type="presParOf" srcId="{5F2597BF-BA1F-4C6F-8DE6-77E2AF7AFF71}" destId="{2EC8B873-EC3B-4005-A068-77DB29F3B878}" srcOrd="1" destOrd="0" presId="urn:microsoft.com/office/officeart/2005/8/layout/vList5"/>
    <dgm:cxn modelId="{CC6C94D9-A463-4204-9261-36CD6A064D84}" type="presParOf" srcId="{F51E4338-AAE4-411C-8C99-E95A3311BE91}" destId="{083965F7-B49F-4772-8686-D981A5A3FA7F}" srcOrd="5" destOrd="0" presId="urn:microsoft.com/office/officeart/2005/8/layout/vList5"/>
    <dgm:cxn modelId="{C97A688B-0BD9-4576-B72A-21B61E08470B}" type="presParOf" srcId="{F51E4338-AAE4-411C-8C99-E95A3311BE91}" destId="{DE699561-8EA2-48D7-AF9F-A5513C8C1F35}" srcOrd="6" destOrd="0" presId="urn:microsoft.com/office/officeart/2005/8/layout/vList5"/>
    <dgm:cxn modelId="{BC28E9DA-6C0C-4EED-A424-EB96B1981CCE}" type="presParOf" srcId="{DE699561-8EA2-48D7-AF9F-A5513C8C1F35}" destId="{B15A0ED7-15EF-4D77-9E93-EC4D474A1443}" srcOrd="0" destOrd="0" presId="urn:microsoft.com/office/officeart/2005/8/layout/vList5"/>
    <dgm:cxn modelId="{7637354A-6F19-49C4-8CCA-0C9FBA3DB37A}" type="presParOf" srcId="{DE699561-8EA2-48D7-AF9F-A5513C8C1F35}" destId="{FDE7B009-2DE6-4EB8-9308-289A0153F095}" srcOrd="1" destOrd="0" presId="urn:microsoft.com/office/officeart/2005/8/layout/vList5"/>
    <dgm:cxn modelId="{5FA81A1E-B17C-412B-8658-AC00CFF28B59}" type="presParOf" srcId="{F51E4338-AAE4-411C-8C99-E95A3311BE91}" destId="{540D3A59-935D-4926-95E8-7F881261D6DC}" srcOrd="7" destOrd="0" presId="urn:microsoft.com/office/officeart/2005/8/layout/vList5"/>
    <dgm:cxn modelId="{E6BCD1B4-E5C0-4487-8BC0-21F963CCB012}" type="presParOf" srcId="{F51E4338-AAE4-411C-8C99-E95A3311BE91}" destId="{887C8191-B15C-489E-8593-E53B985339A1}" srcOrd="8" destOrd="0" presId="urn:microsoft.com/office/officeart/2005/8/layout/vList5"/>
    <dgm:cxn modelId="{B34DAA1D-76CE-42CC-9C08-1787AE3B2D53}" type="presParOf" srcId="{887C8191-B15C-489E-8593-E53B985339A1}" destId="{04D106F5-8F07-4497-A0EC-BB06767F8DFB}" srcOrd="0" destOrd="0" presId="urn:microsoft.com/office/officeart/2005/8/layout/vList5"/>
    <dgm:cxn modelId="{E6050C3D-EB22-4B1E-8B3D-C25FC226CC4D}" type="presParOf" srcId="{887C8191-B15C-489E-8593-E53B985339A1}" destId="{799FEDAD-1CAB-445B-B37A-FB1711077A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5FBBD7-94E0-4E4B-BA29-B06A3519B31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96417D3B-115A-4698-98B1-EE510A869795}">
      <dgm:prSet phldrT="[Text]" custT="1"/>
      <dgm:spPr/>
      <dgm:t>
        <a:bodyPr anchor="ctr" anchorCtr="0"/>
        <a:lstStyle/>
        <a:p>
          <a:r>
            <a:rPr lang="hr-HR" sz="2600"/>
            <a:t>Što je gotovinska rezerva i zašto nam je potrebna</a:t>
          </a:r>
        </a:p>
      </dgm:t>
    </dgm:pt>
    <dgm:pt modelId="{11AB7770-E072-4134-89EF-2D0749FC3493}" type="parTrans" cxnId="{DD98888F-5134-443F-99F6-4C0B69B02C73}">
      <dgm:prSet/>
      <dgm:spPr/>
      <dgm:t>
        <a:bodyPr/>
        <a:lstStyle/>
        <a:p>
          <a:endParaRPr lang="en-US" sz="2400"/>
        </a:p>
      </dgm:t>
    </dgm:pt>
    <dgm:pt modelId="{E7057AA6-F357-4992-AA29-3E9DC79D5EE2}" type="sibTrans" cxnId="{DD98888F-5134-443F-99F6-4C0B69B02C73}">
      <dgm:prSet/>
      <dgm:spPr/>
      <dgm:t>
        <a:bodyPr/>
        <a:lstStyle/>
        <a:p>
          <a:endParaRPr lang="en-US" sz="2400"/>
        </a:p>
      </dgm:t>
    </dgm:pt>
    <dgm:pt modelId="{86FDB1A7-D681-40CC-B97D-0BD6F01CA9F8}">
      <dgm:prSet custT="1"/>
      <dgm:spPr/>
      <dgm:t>
        <a:bodyPr anchor="ctr" anchorCtr="0"/>
        <a:lstStyle/>
        <a:p>
          <a:pPr>
            <a:spcAft>
              <a:spcPts val="0"/>
            </a:spcAft>
          </a:pPr>
          <a:r>
            <a:rPr lang="hr-HR" sz="2400" dirty="0"/>
            <a:t>Utvrđivanje gotovinske rezerve </a:t>
          </a:r>
        </a:p>
        <a:p>
          <a:pPr>
            <a:spcAft>
              <a:spcPts val="0"/>
            </a:spcAft>
          </a:pPr>
          <a:r>
            <a:rPr lang="hr-HR" sz="2400" dirty="0"/>
            <a:t>i njezinih komponenata</a:t>
          </a:r>
        </a:p>
      </dgm:t>
    </dgm:pt>
    <dgm:pt modelId="{DBEE6FBD-B2DE-421E-9A4D-C66576101D8F}" type="parTrans" cxnId="{838BC39B-790A-4093-A145-A546C16FC71C}">
      <dgm:prSet/>
      <dgm:spPr/>
      <dgm:t>
        <a:bodyPr/>
        <a:lstStyle/>
        <a:p>
          <a:endParaRPr lang="en-US" sz="2400"/>
        </a:p>
      </dgm:t>
    </dgm:pt>
    <dgm:pt modelId="{A8C8D15C-181B-47D3-BE95-9317D4BBADA9}" type="sibTrans" cxnId="{838BC39B-790A-4093-A145-A546C16FC71C}">
      <dgm:prSet/>
      <dgm:spPr/>
      <dgm:t>
        <a:bodyPr/>
        <a:lstStyle/>
        <a:p>
          <a:endParaRPr lang="en-US" sz="2400"/>
        </a:p>
      </dgm:t>
    </dgm:pt>
    <dgm:pt modelId="{1A1F56BF-8DF7-452E-BEA3-638DF19CE165}">
      <dgm:prSet custT="1"/>
      <dgm:spPr>
        <a:solidFill>
          <a:srgbClr val="004C97"/>
        </a:solidFill>
      </dgm:spPr>
      <dgm:t>
        <a:bodyPr/>
        <a:lstStyle/>
        <a:p>
          <a:r>
            <a:rPr lang="hr-HR" sz="2600">
              <a:solidFill>
                <a:schemeClr val="bg1"/>
              </a:solidFill>
            </a:rPr>
            <a:t>Međunarodni primjeri</a:t>
          </a:r>
        </a:p>
      </dgm:t>
    </dgm:pt>
    <dgm:pt modelId="{89299127-CBC9-4BD8-A502-6B4CC8D740BB}" type="parTrans" cxnId="{B0847CA0-1BD8-4286-848A-36361C036510}">
      <dgm:prSet/>
      <dgm:spPr/>
      <dgm:t>
        <a:bodyPr/>
        <a:lstStyle/>
        <a:p>
          <a:endParaRPr lang="en-US" sz="2400"/>
        </a:p>
      </dgm:t>
    </dgm:pt>
    <dgm:pt modelId="{5E85FC80-4761-46DB-9243-4512304BCB13}" type="sibTrans" cxnId="{B0847CA0-1BD8-4286-848A-36361C036510}">
      <dgm:prSet/>
      <dgm:spPr/>
      <dgm:t>
        <a:bodyPr/>
        <a:lstStyle/>
        <a:p>
          <a:endParaRPr lang="en-US" sz="2400"/>
        </a:p>
      </dgm:t>
    </dgm:pt>
    <dgm:pt modelId="{F84AE7B0-DB7E-4905-A700-9F527B32B408}">
      <dgm:prSet custT="1"/>
      <dgm:spPr/>
      <dgm:t>
        <a:bodyPr/>
        <a:lstStyle/>
        <a:p>
          <a:r>
            <a:rPr lang="hr-HR" sz="2800"/>
            <a:t>Povezane poteškoće</a:t>
          </a:r>
        </a:p>
      </dgm:t>
    </dgm:pt>
    <dgm:pt modelId="{65B7056C-B6C5-4B5A-9DF7-7FF1C1A53D45}" type="parTrans" cxnId="{B705E704-CA12-48AC-AE06-2F52979289BD}">
      <dgm:prSet/>
      <dgm:spPr/>
      <dgm:t>
        <a:bodyPr/>
        <a:lstStyle/>
        <a:p>
          <a:endParaRPr lang="en-US" sz="2400"/>
        </a:p>
      </dgm:t>
    </dgm:pt>
    <dgm:pt modelId="{E013F9D9-2172-40FC-A47A-42920EF76F78}" type="sibTrans" cxnId="{B705E704-CA12-48AC-AE06-2F52979289BD}">
      <dgm:prSet/>
      <dgm:spPr/>
      <dgm:t>
        <a:bodyPr/>
        <a:lstStyle/>
        <a:p>
          <a:endParaRPr lang="en-US" sz="2400"/>
        </a:p>
      </dgm:t>
    </dgm:pt>
    <dgm:pt modelId="{CD76B4E2-B8CD-43A4-95E2-36DD03824AE4}" type="pres">
      <dgm:prSet presAssocID="{CD5FBBD7-94E0-4E4B-BA29-B06A3519B31D}" presName="CompostProcess" presStyleCnt="0">
        <dgm:presLayoutVars>
          <dgm:dir/>
          <dgm:resizeHandles val="exact"/>
        </dgm:presLayoutVars>
      </dgm:prSet>
      <dgm:spPr/>
    </dgm:pt>
    <dgm:pt modelId="{42BF332B-9470-4CB6-8C6F-5AFACF743862}" type="pres">
      <dgm:prSet presAssocID="{CD5FBBD7-94E0-4E4B-BA29-B06A3519B31D}" presName="arrow" presStyleLbl="bgShp" presStyleIdx="0" presStyleCnt="1" custLinFactNeighborX="-588"/>
      <dgm:spPr>
        <a:solidFill>
          <a:srgbClr val="CFD5EA"/>
        </a:solidFill>
      </dgm:spPr>
    </dgm:pt>
    <dgm:pt modelId="{1E562C04-1623-461F-867B-3BBE35187D28}" type="pres">
      <dgm:prSet presAssocID="{CD5FBBD7-94E0-4E4B-BA29-B06A3519B31D}" presName="linearProcess" presStyleCnt="0"/>
      <dgm:spPr/>
    </dgm:pt>
    <dgm:pt modelId="{98279409-42F1-434A-83DB-7875900BB96D}" type="pres">
      <dgm:prSet presAssocID="{96417D3B-115A-4698-98B1-EE510A869795}" presName="textNode" presStyleLbl="node1" presStyleIdx="0" presStyleCnt="4" custScaleX="106299" custLinFactNeighborX="-1294" custLinFactNeighborY="-1172">
        <dgm:presLayoutVars>
          <dgm:bulletEnabled val="1"/>
        </dgm:presLayoutVars>
      </dgm:prSet>
      <dgm:spPr/>
    </dgm:pt>
    <dgm:pt modelId="{A2D6F68B-2DFE-46EF-80D6-6BAF84868F3C}" type="pres">
      <dgm:prSet presAssocID="{E7057AA6-F357-4992-AA29-3E9DC79D5EE2}" presName="sibTrans" presStyleCnt="0"/>
      <dgm:spPr/>
    </dgm:pt>
    <dgm:pt modelId="{69B80941-00E4-4A68-91D4-091DABFF1DD2}" type="pres">
      <dgm:prSet presAssocID="{86FDB1A7-D681-40CC-B97D-0BD6F01CA9F8}" presName="textNode" presStyleLbl="node1" presStyleIdx="1" presStyleCnt="4" custScaleX="106258" custLinFactNeighborX="-6087">
        <dgm:presLayoutVars>
          <dgm:bulletEnabled val="1"/>
        </dgm:presLayoutVars>
      </dgm:prSet>
      <dgm:spPr/>
    </dgm:pt>
    <dgm:pt modelId="{B0EC5D7A-F866-4947-B5A1-601E435B4782}" type="pres">
      <dgm:prSet presAssocID="{A8C8D15C-181B-47D3-BE95-9317D4BBADA9}" presName="sibTrans" presStyleCnt="0"/>
      <dgm:spPr/>
    </dgm:pt>
    <dgm:pt modelId="{66B01804-B4DF-432F-9592-5DE10DAC317F}" type="pres">
      <dgm:prSet presAssocID="{1A1F56BF-8DF7-452E-BEA3-638DF19CE165}" presName="textNode" presStyleLbl="node1" presStyleIdx="2" presStyleCnt="4" custScaleX="106372" custLinFactNeighborX="-6269">
        <dgm:presLayoutVars>
          <dgm:bulletEnabled val="1"/>
        </dgm:presLayoutVars>
      </dgm:prSet>
      <dgm:spPr/>
    </dgm:pt>
    <dgm:pt modelId="{1629292C-D117-474A-A122-778A5204639B}" type="pres">
      <dgm:prSet presAssocID="{5E85FC80-4761-46DB-9243-4512304BCB13}" presName="sibTrans" presStyleCnt="0"/>
      <dgm:spPr/>
    </dgm:pt>
    <dgm:pt modelId="{D4DB188C-BE5A-46C3-A77C-440CB56285CE}" type="pres">
      <dgm:prSet presAssocID="{F84AE7B0-DB7E-4905-A700-9F527B32B408}" presName="textNode" presStyleLbl="node1" presStyleIdx="3" presStyleCnt="4" custScaleX="106843">
        <dgm:presLayoutVars>
          <dgm:bulletEnabled val="1"/>
        </dgm:presLayoutVars>
      </dgm:prSet>
      <dgm:spPr/>
    </dgm:pt>
  </dgm:ptLst>
  <dgm:cxnLst>
    <dgm:cxn modelId="{B705E704-CA12-48AC-AE06-2F52979289BD}" srcId="{CD5FBBD7-94E0-4E4B-BA29-B06A3519B31D}" destId="{F84AE7B0-DB7E-4905-A700-9F527B32B408}" srcOrd="3" destOrd="0" parTransId="{65B7056C-B6C5-4B5A-9DF7-7FF1C1A53D45}" sibTransId="{E013F9D9-2172-40FC-A47A-42920EF76F78}"/>
    <dgm:cxn modelId="{6EAF0B2F-7D92-4E65-B9AF-3A5FD0C60FB0}" type="presOf" srcId="{CD5FBBD7-94E0-4E4B-BA29-B06A3519B31D}" destId="{CD76B4E2-B8CD-43A4-95E2-36DD03824AE4}" srcOrd="0" destOrd="0" presId="urn:microsoft.com/office/officeart/2005/8/layout/hProcess9"/>
    <dgm:cxn modelId="{DD98888F-5134-443F-99F6-4C0B69B02C73}" srcId="{CD5FBBD7-94E0-4E4B-BA29-B06A3519B31D}" destId="{96417D3B-115A-4698-98B1-EE510A869795}" srcOrd="0" destOrd="0" parTransId="{11AB7770-E072-4134-89EF-2D0749FC3493}" sibTransId="{E7057AA6-F357-4992-AA29-3E9DC79D5EE2}"/>
    <dgm:cxn modelId="{838BC39B-790A-4093-A145-A546C16FC71C}" srcId="{CD5FBBD7-94E0-4E4B-BA29-B06A3519B31D}" destId="{86FDB1A7-D681-40CC-B97D-0BD6F01CA9F8}" srcOrd="1" destOrd="0" parTransId="{DBEE6FBD-B2DE-421E-9A4D-C66576101D8F}" sibTransId="{A8C8D15C-181B-47D3-BE95-9317D4BBADA9}"/>
    <dgm:cxn modelId="{B0847CA0-1BD8-4286-848A-36361C036510}" srcId="{CD5FBBD7-94E0-4E4B-BA29-B06A3519B31D}" destId="{1A1F56BF-8DF7-452E-BEA3-638DF19CE165}" srcOrd="2" destOrd="0" parTransId="{89299127-CBC9-4BD8-A502-6B4CC8D740BB}" sibTransId="{5E85FC80-4761-46DB-9243-4512304BCB13}"/>
    <dgm:cxn modelId="{E35171B4-3150-49D2-99E5-4B215A4267CB}" type="presOf" srcId="{86FDB1A7-D681-40CC-B97D-0BD6F01CA9F8}" destId="{69B80941-00E4-4A68-91D4-091DABFF1DD2}" srcOrd="0" destOrd="0" presId="urn:microsoft.com/office/officeart/2005/8/layout/hProcess9"/>
    <dgm:cxn modelId="{06DAA2D3-30E8-40D0-9E40-7280DCF7B23C}" type="presOf" srcId="{F84AE7B0-DB7E-4905-A700-9F527B32B408}" destId="{D4DB188C-BE5A-46C3-A77C-440CB56285CE}" srcOrd="0" destOrd="0" presId="urn:microsoft.com/office/officeart/2005/8/layout/hProcess9"/>
    <dgm:cxn modelId="{E20725DA-816B-4595-B4FD-2D74D46C479A}" type="presOf" srcId="{96417D3B-115A-4698-98B1-EE510A869795}" destId="{98279409-42F1-434A-83DB-7875900BB96D}" srcOrd="0" destOrd="0" presId="urn:microsoft.com/office/officeart/2005/8/layout/hProcess9"/>
    <dgm:cxn modelId="{BA4F4CDF-EC87-450D-919E-CA16B807853A}" type="presOf" srcId="{1A1F56BF-8DF7-452E-BEA3-638DF19CE165}" destId="{66B01804-B4DF-432F-9592-5DE10DAC317F}" srcOrd="0" destOrd="0" presId="urn:microsoft.com/office/officeart/2005/8/layout/hProcess9"/>
    <dgm:cxn modelId="{5203D0A2-8E4A-4485-95DC-00B3751BE341}" type="presParOf" srcId="{CD76B4E2-B8CD-43A4-95E2-36DD03824AE4}" destId="{42BF332B-9470-4CB6-8C6F-5AFACF743862}" srcOrd="0" destOrd="0" presId="urn:microsoft.com/office/officeart/2005/8/layout/hProcess9"/>
    <dgm:cxn modelId="{1B8FD930-4910-421D-9BCF-F786D958AA89}" type="presParOf" srcId="{CD76B4E2-B8CD-43A4-95E2-36DD03824AE4}" destId="{1E562C04-1623-461F-867B-3BBE35187D28}" srcOrd="1" destOrd="0" presId="urn:microsoft.com/office/officeart/2005/8/layout/hProcess9"/>
    <dgm:cxn modelId="{BE24B50B-1C44-4D50-B384-6A4992095711}" type="presParOf" srcId="{1E562C04-1623-461F-867B-3BBE35187D28}" destId="{98279409-42F1-434A-83DB-7875900BB96D}" srcOrd="0" destOrd="0" presId="urn:microsoft.com/office/officeart/2005/8/layout/hProcess9"/>
    <dgm:cxn modelId="{E7A70BE8-D05A-400A-97CD-56C9CE879AFE}" type="presParOf" srcId="{1E562C04-1623-461F-867B-3BBE35187D28}" destId="{A2D6F68B-2DFE-46EF-80D6-6BAF84868F3C}" srcOrd="1" destOrd="0" presId="urn:microsoft.com/office/officeart/2005/8/layout/hProcess9"/>
    <dgm:cxn modelId="{BC8D961B-EC63-47C6-B183-1B9234A71964}" type="presParOf" srcId="{1E562C04-1623-461F-867B-3BBE35187D28}" destId="{69B80941-00E4-4A68-91D4-091DABFF1DD2}" srcOrd="2" destOrd="0" presId="urn:microsoft.com/office/officeart/2005/8/layout/hProcess9"/>
    <dgm:cxn modelId="{1C47AD81-1984-4E0A-BEE4-09B9E6A0FC92}" type="presParOf" srcId="{1E562C04-1623-461F-867B-3BBE35187D28}" destId="{B0EC5D7A-F866-4947-B5A1-601E435B4782}" srcOrd="3" destOrd="0" presId="urn:microsoft.com/office/officeart/2005/8/layout/hProcess9"/>
    <dgm:cxn modelId="{8C882841-442D-4963-BEFF-4B5EA71B14ED}" type="presParOf" srcId="{1E562C04-1623-461F-867B-3BBE35187D28}" destId="{66B01804-B4DF-432F-9592-5DE10DAC317F}" srcOrd="4" destOrd="0" presId="urn:microsoft.com/office/officeart/2005/8/layout/hProcess9"/>
    <dgm:cxn modelId="{D2A2D7AA-9614-49A6-BD66-BDC3BC472C1D}" type="presParOf" srcId="{1E562C04-1623-461F-867B-3BBE35187D28}" destId="{1629292C-D117-474A-A122-778A5204639B}" srcOrd="5" destOrd="0" presId="urn:microsoft.com/office/officeart/2005/8/layout/hProcess9"/>
    <dgm:cxn modelId="{7C2A589E-5579-4CF2-974A-D8A1B5A5E295}" type="presParOf" srcId="{1E562C04-1623-461F-867B-3BBE35187D28}" destId="{D4DB188C-BE5A-46C3-A77C-440CB5628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3CBB36-F26B-4E7C-A341-989B9D565889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D111ABE-5FA3-45AF-A563-CDD6B442102A}">
      <dgm:prSet custT="1"/>
      <dgm:spPr/>
      <dgm:t>
        <a:bodyPr/>
        <a:lstStyle/>
        <a:p>
          <a:r>
            <a:rPr lang="hr-HR" sz="2000"/>
            <a:t>Cruz i Koç Anketa među zemljama OECD-a iz 2016.</a:t>
          </a:r>
        </a:p>
      </dgm:t>
    </dgm:pt>
    <dgm:pt modelId="{49A8B656-A19B-4B49-8A02-B9A203F3E59B}" type="parTrans" cxnId="{2E80EB26-5E48-4D85-AF0A-1062AF30B845}">
      <dgm:prSet/>
      <dgm:spPr/>
      <dgm:t>
        <a:bodyPr/>
        <a:lstStyle/>
        <a:p>
          <a:endParaRPr lang="en-GB"/>
        </a:p>
      </dgm:t>
    </dgm:pt>
    <dgm:pt modelId="{23169F9F-5EBC-4B18-8B54-3CA5AE77DF93}" type="sibTrans" cxnId="{2E80EB26-5E48-4D85-AF0A-1062AF30B845}">
      <dgm:prSet/>
      <dgm:spPr/>
      <dgm:t>
        <a:bodyPr/>
        <a:lstStyle/>
        <a:p>
          <a:endParaRPr lang="en-GB"/>
        </a:p>
      </dgm:t>
    </dgm:pt>
    <dgm:pt modelId="{FB267301-E85F-44DA-9B87-7211960A92D8}">
      <dgm:prSet/>
      <dgm:spPr>
        <a:ln>
          <a:noFill/>
        </a:ln>
      </dgm:spPr>
      <dgm:t>
        <a:bodyPr/>
        <a:lstStyle/>
        <a:p>
          <a:r>
            <a:rPr lang="hr-HR"/>
            <a:t>29 od 35 zemalja složilo se da su rezerve važan i učinkovit alat za smanjenje rizika refinanciranja i likvidnosti</a:t>
          </a:r>
        </a:p>
      </dgm:t>
    </dgm:pt>
    <dgm:pt modelId="{C6052558-A797-411D-A9E6-F17AF3F9B025}" type="parTrans" cxnId="{B0F05B05-D68C-418F-8AA5-54D566038377}">
      <dgm:prSet/>
      <dgm:spPr/>
      <dgm:t>
        <a:bodyPr/>
        <a:lstStyle/>
        <a:p>
          <a:endParaRPr lang="en-GB"/>
        </a:p>
      </dgm:t>
    </dgm:pt>
    <dgm:pt modelId="{5A3E1EEF-1ECA-4288-8D86-84E605EE78C8}" type="sibTrans" cxnId="{B0F05B05-D68C-418F-8AA5-54D566038377}">
      <dgm:prSet/>
      <dgm:spPr/>
      <dgm:t>
        <a:bodyPr/>
        <a:lstStyle/>
        <a:p>
          <a:endParaRPr lang="en-GB"/>
        </a:p>
      </dgm:t>
    </dgm:pt>
    <dgm:pt modelId="{E0474033-0592-43A5-B49B-39015AD84128}">
      <dgm:prSet/>
      <dgm:spPr>
        <a:ln>
          <a:noFill/>
        </a:ln>
      </dgm:spPr>
      <dgm:t>
        <a:bodyPr/>
        <a:lstStyle/>
        <a:p>
          <a:r>
            <a:rPr lang="hr-HR"/>
            <a:t>Gotovina je glavno sredstvo, uglavnom u središnjoj banci, uglavnom u domaćoj valuti</a:t>
          </a:r>
        </a:p>
      </dgm:t>
    </dgm:pt>
    <dgm:pt modelId="{77A8EF6E-132A-4DD7-A604-75014FF280EA}" type="parTrans" cxnId="{2E29345E-54D6-45E3-884F-9874F6D99231}">
      <dgm:prSet/>
      <dgm:spPr/>
      <dgm:t>
        <a:bodyPr/>
        <a:lstStyle/>
        <a:p>
          <a:endParaRPr lang="en-GB"/>
        </a:p>
      </dgm:t>
    </dgm:pt>
    <dgm:pt modelId="{6B3B858A-E2CA-4E9C-B03C-9504DCEE9812}" type="sibTrans" cxnId="{2E29345E-54D6-45E3-884F-9874F6D99231}">
      <dgm:prSet/>
      <dgm:spPr/>
      <dgm:t>
        <a:bodyPr/>
        <a:lstStyle/>
        <a:p>
          <a:endParaRPr lang="en-GB"/>
        </a:p>
      </dgm:t>
    </dgm:pt>
    <dgm:pt modelId="{6E6F4EE9-E930-4250-B7E1-AFF1850FA0D6}">
      <dgm:prSet/>
      <dgm:spPr>
        <a:ln>
          <a:noFill/>
        </a:ln>
      </dgm:spPr>
      <dgm:t>
        <a:bodyPr/>
        <a:lstStyle/>
        <a:p>
          <a:r>
            <a:rPr lang="hr-HR"/>
            <a:t>Glavne svrhe: upravljanje vremenskim razlikama, smanjenje rizika refinanciranja i prevladavanje ozbiljnog manjka likvidnosti, jačanje povjerenje tržišta</a:t>
          </a:r>
        </a:p>
      </dgm:t>
    </dgm:pt>
    <dgm:pt modelId="{B310A138-E378-4F46-B7B9-C95B0036EDE3}" type="parTrans" cxnId="{9B71D525-FE45-4777-9824-DC6678C82788}">
      <dgm:prSet/>
      <dgm:spPr/>
      <dgm:t>
        <a:bodyPr/>
        <a:lstStyle/>
        <a:p>
          <a:endParaRPr lang="en-GB"/>
        </a:p>
      </dgm:t>
    </dgm:pt>
    <dgm:pt modelId="{946FE85D-CACB-4EBD-8A44-35D6BCFC2D9D}" type="sibTrans" cxnId="{9B71D525-FE45-4777-9824-DC6678C82788}">
      <dgm:prSet/>
      <dgm:spPr/>
      <dgm:t>
        <a:bodyPr/>
        <a:lstStyle/>
        <a:p>
          <a:endParaRPr lang="en-GB"/>
        </a:p>
      </dgm:t>
    </dgm:pt>
    <dgm:pt modelId="{B90F7363-9CDD-4CFC-AF58-4C51A02065D5}">
      <dgm:prSet/>
      <dgm:spPr>
        <a:ln>
          <a:noFill/>
        </a:ln>
      </dgm:spPr>
      <dgm:t>
        <a:bodyPr/>
        <a:lstStyle/>
        <a:p>
          <a:r>
            <a:rPr lang="hr-HR"/>
            <a:t>Najčešća praksa: rezerva dostatna da pokrije jedan mjesec rashoda – ali velike razlike (nakon dužničke krize Grčka je utvrdila gotovinsku rezervu koja pokriva servisiranje duga za sljedeće četiri godine, isklj. blagajničke zapise)</a:t>
          </a:r>
        </a:p>
      </dgm:t>
    </dgm:pt>
    <dgm:pt modelId="{E4304A0F-C57A-4E44-8ABA-A7D912DD9443}" type="parTrans" cxnId="{DBB8CEF7-563F-406B-9C89-9AAEE509C3A5}">
      <dgm:prSet/>
      <dgm:spPr/>
      <dgm:t>
        <a:bodyPr/>
        <a:lstStyle/>
        <a:p>
          <a:endParaRPr lang="en-GB"/>
        </a:p>
      </dgm:t>
    </dgm:pt>
    <dgm:pt modelId="{7EDC8763-EAD5-4615-8ACE-6892B6DAD79B}" type="sibTrans" cxnId="{DBB8CEF7-563F-406B-9C89-9AAEE509C3A5}">
      <dgm:prSet/>
      <dgm:spPr/>
      <dgm:t>
        <a:bodyPr/>
        <a:lstStyle/>
        <a:p>
          <a:endParaRPr lang="en-GB"/>
        </a:p>
      </dgm:t>
    </dgm:pt>
    <dgm:pt modelId="{BC5076A4-FC75-4545-A18B-272057D80ABB}">
      <dgm:prSet/>
      <dgm:spPr>
        <a:ln>
          <a:noFill/>
        </a:ln>
      </dgm:spPr>
      <dgm:t>
        <a:bodyPr/>
        <a:lstStyle/>
        <a:p>
          <a:r>
            <a:rPr lang="hr-HR"/>
            <a:t>Procjena na temelju niza pokazatelja likvidnosti i analize scenarija</a:t>
          </a:r>
        </a:p>
      </dgm:t>
    </dgm:pt>
    <dgm:pt modelId="{25A8E6F2-77A3-4EC1-A7FA-A3F6EA0F924C}" type="parTrans" cxnId="{E20D7AEF-7BF7-45FA-A97C-976463E49B78}">
      <dgm:prSet/>
      <dgm:spPr/>
      <dgm:t>
        <a:bodyPr/>
        <a:lstStyle/>
        <a:p>
          <a:endParaRPr lang="en-GB"/>
        </a:p>
      </dgm:t>
    </dgm:pt>
    <dgm:pt modelId="{694F5F3B-B113-4F8C-BDCE-47F89CF7144A}" type="sibTrans" cxnId="{E20D7AEF-7BF7-45FA-A97C-976463E49B78}">
      <dgm:prSet/>
      <dgm:spPr/>
      <dgm:t>
        <a:bodyPr/>
        <a:lstStyle/>
        <a:p>
          <a:endParaRPr lang="en-GB"/>
        </a:p>
      </dgm:t>
    </dgm:pt>
    <dgm:pt modelId="{F9A1C57F-9400-4D27-9D4F-549CB327456C}">
      <dgm:prSet/>
      <dgm:spPr>
        <a:ln>
          <a:noFill/>
        </a:ln>
      </dgm:spPr>
      <dgm:t>
        <a:bodyPr/>
        <a:lstStyle/>
        <a:p>
          <a:r>
            <a:rPr lang="hr-HR"/>
            <a:t>&gt; polovina ispitanika redovito objavljuje svoj gotovinski saldo kao dio politike transparentnosti javnih financija</a:t>
          </a:r>
        </a:p>
      </dgm:t>
    </dgm:pt>
    <dgm:pt modelId="{1E915E5C-8896-4C5F-8C83-D5B6840CEF3A}" type="parTrans" cxnId="{7FC1B462-E045-489D-99AB-EB42F0A4EFBD}">
      <dgm:prSet/>
      <dgm:spPr/>
      <dgm:t>
        <a:bodyPr/>
        <a:lstStyle/>
        <a:p>
          <a:endParaRPr lang="en-GB"/>
        </a:p>
      </dgm:t>
    </dgm:pt>
    <dgm:pt modelId="{1942030D-5918-43DD-8295-E718A5F89DB1}" type="sibTrans" cxnId="{7FC1B462-E045-489D-99AB-EB42F0A4EFBD}">
      <dgm:prSet/>
      <dgm:spPr/>
      <dgm:t>
        <a:bodyPr/>
        <a:lstStyle/>
        <a:p>
          <a:endParaRPr lang="en-GB"/>
        </a:p>
      </dgm:t>
    </dgm:pt>
    <dgm:pt modelId="{526719C5-4351-47C5-8D7F-D752A026E5C8}">
      <dgm:prSet/>
      <dgm:spPr>
        <a:ln>
          <a:noFill/>
        </a:ln>
      </dgm:spPr>
      <dgm:t>
        <a:bodyPr/>
        <a:lstStyle/>
        <a:p>
          <a:r>
            <a:rPr lang="hr-HR"/>
            <a:t>DMO-ovi ponajprije koordiniraju upravljanje rezervom s MF-om i središnjom bankom</a:t>
          </a:r>
        </a:p>
      </dgm:t>
    </dgm:pt>
    <dgm:pt modelId="{0F2A0673-E3A9-41F7-A7C7-BADE3B29D2FE}" type="parTrans" cxnId="{41335F25-1523-4FFB-AC64-D893DD326C8B}">
      <dgm:prSet/>
      <dgm:spPr/>
      <dgm:t>
        <a:bodyPr/>
        <a:lstStyle/>
        <a:p>
          <a:endParaRPr lang="en-GB"/>
        </a:p>
      </dgm:t>
    </dgm:pt>
    <dgm:pt modelId="{72D0881C-0C96-49B6-AC57-7E35599BCAFD}" type="sibTrans" cxnId="{41335F25-1523-4FFB-AC64-D893DD326C8B}">
      <dgm:prSet/>
      <dgm:spPr/>
      <dgm:t>
        <a:bodyPr/>
        <a:lstStyle/>
        <a:p>
          <a:endParaRPr lang="en-GB"/>
        </a:p>
      </dgm:t>
    </dgm:pt>
    <dgm:pt modelId="{405138E7-ADFD-407D-8800-E80CAAEB2123}">
      <dgm:prSet phldrT="[Text]" custT="1"/>
      <dgm:spPr/>
      <dgm:t>
        <a:bodyPr/>
        <a:lstStyle/>
        <a:p>
          <a:r>
            <a:rPr lang="hr-HR" sz="1800"/>
            <a:t>Nekoliko sjevernoeuropskih zemalja ima gotovinska salda &lt;&lt; 0,1 % godišnjih rashoda središnje države </a:t>
          </a:r>
        </a:p>
      </dgm:t>
    </dgm:pt>
    <dgm:pt modelId="{B89DF8D5-B7D2-4FD9-A6F7-131C85A9EDA1}" type="parTrans" cxnId="{E12AC473-B8E3-4E73-9ABD-B0EF903F5637}">
      <dgm:prSet/>
      <dgm:spPr/>
      <dgm:t>
        <a:bodyPr/>
        <a:lstStyle/>
        <a:p>
          <a:endParaRPr lang="en-GB"/>
        </a:p>
      </dgm:t>
    </dgm:pt>
    <dgm:pt modelId="{5A26029D-03C7-4D2C-9B04-4E7360BC99CB}" type="sibTrans" cxnId="{E12AC473-B8E3-4E73-9ABD-B0EF903F5637}">
      <dgm:prSet/>
      <dgm:spPr/>
      <dgm:t>
        <a:bodyPr/>
        <a:lstStyle/>
        <a:p>
          <a:endParaRPr lang="en-GB"/>
        </a:p>
      </dgm:t>
    </dgm:pt>
    <dgm:pt modelId="{7963FF84-6930-40F5-9A8A-E05F1AA52950}">
      <dgm:prSet/>
      <dgm:spPr>
        <a:ln>
          <a:noFill/>
        </a:ln>
      </dgm:spPr>
      <dgm:t>
        <a:bodyPr/>
        <a:lstStyle/>
        <a:p>
          <a:r>
            <a:rPr lang="hr-HR"/>
            <a:t>Ali imaju likvidna tržišta novca, sofisticirano aktivno upravljanje gotovinom</a:t>
          </a:r>
        </a:p>
      </dgm:t>
    </dgm:pt>
    <dgm:pt modelId="{AAB8A57A-FD2C-4249-A9FD-2CF140D8188D}" type="parTrans" cxnId="{5341872B-8B7A-4592-A9D7-C9DB6D6A44F5}">
      <dgm:prSet/>
      <dgm:spPr/>
      <dgm:t>
        <a:bodyPr/>
        <a:lstStyle/>
        <a:p>
          <a:endParaRPr lang="en-GB"/>
        </a:p>
      </dgm:t>
    </dgm:pt>
    <dgm:pt modelId="{E8278E66-9B95-4CBD-9DFD-95847C6869DD}" type="sibTrans" cxnId="{5341872B-8B7A-4592-A9D7-C9DB6D6A44F5}">
      <dgm:prSet/>
      <dgm:spPr/>
      <dgm:t>
        <a:bodyPr/>
        <a:lstStyle/>
        <a:p>
          <a:endParaRPr lang="en-GB"/>
        </a:p>
      </dgm:t>
    </dgm:pt>
    <dgm:pt modelId="{26F2C67B-1B41-41AF-9714-5032C8106B9E}">
      <dgm:prSet/>
      <dgm:spPr>
        <a:ln>
          <a:noFill/>
        </a:ln>
      </dgm:spPr>
      <dgm:t>
        <a:bodyPr/>
        <a:lstStyle/>
        <a:p>
          <a:r>
            <a:rPr lang="hr-HR"/>
            <a:t>Neki planiraju „dugu poziciju”, tj. ulaganja u gotovinskoj imovini i posudbu trećim osobama samo kad je ta pozicija sigurna</a:t>
          </a:r>
        </a:p>
      </dgm:t>
    </dgm:pt>
    <dgm:pt modelId="{15548344-3DBF-4358-8683-8D042C6609EF}" type="parTrans" cxnId="{0BEBCEB2-B697-4C48-A101-CF10A29E67AA}">
      <dgm:prSet/>
      <dgm:spPr/>
      <dgm:t>
        <a:bodyPr/>
        <a:lstStyle/>
        <a:p>
          <a:endParaRPr lang="en-GB"/>
        </a:p>
      </dgm:t>
    </dgm:pt>
    <dgm:pt modelId="{5E5C3D1D-FEE7-488A-B3E6-689D0EB93F5C}" type="sibTrans" cxnId="{0BEBCEB2-B697-4C48-A101-CF10A29E67AA}">
      <dgm:prSet/>
      <dgm:spPr/>
      <dgm:t>
        <a:bodyPr/>
        <a:lstStyle/>
        <a:p>
          <a:endParaRPr lang="en-GB"/>
        </a:p>
      </dgm:t>
    </dgm:pt>
    <dgm:pt modelId="{5B6FADED-F484-4C1E-A8E5-C01EFE47BB75}">
      <dgm:prSet/>
      <dgm:spPr>
        <a:ln>
          <a:noFill/>
        </a:ln>
      </dgm:spPr>
      <dgm:t>
        <a:bodyPr/>
        <a:lstStyle/>
        <a:p>
          <a:r>
            <a:rPr lang="hr-HR"/>
            <a:t>Presušivanje likvidnosti tijekom financijske krize potaknulo je neke da budu oprezniji</a:t>
          </a:r>
        </a:p>
      </dgm:t>
    </dgm:pt>
    <dgm:pt modelId="{09082AE0-87D2-4314-90A9-B4E49CE45DC9}" type="parTrans" cxnId="{1B101DB4-D234-44A6-99E9-C7B387ACFF07}">
      <dgm:prSet/>
      <dgm:spPr/>
      <dgm:t>
        <a:bodyPr/>
        <a:lstStyle/>
        <a:p>
          <a:endParaRPr lang="en-GB"/>
        </a:p>
      </dgm:t>
    </dgm:pt>
    <dgm:pt modelId="{DA8347BE-15B7-426C-8085-FE3BB73DDB73}" type="sibTrans" cxnId="{1B101DB4-D234-44A6-99E9-C7B387ACFF07}">
      <dgm:prSet/>
      <dgm:spPr/>
      <dgm:t>
        <a:bodyPr/>
        <a:lstStyle/>
        <a:p>
          <a:endParaRPr lang="en-GB"/>
        </a:p>
      </dgm:t>
    </dgm:pt>
    <dgm:pt modelId="{838B2960-CA1F-476A-AABD-D5F7D64C574C}" type="pres">
      <dgm:prSet presAssocID="{FF3CBB36-F26B-4E7C-A341-989B9D565889}" presName="Name0" presStyleCnt="0">
        <dgm:presLayoutVars>
          <dgm:dir/>
          <dgm:animLvl val="lvl"/>
          <dgm:resizeHandles val="exact"/>
        </dgm:presLayoutVars>
      </dgm:prSet>
      <dgm:spPr/>
    </dgm:pt>
    <dgm:pt modelId="{F96C7F4B-F41E-4F7A-9CD7-03CED0CFA0E6}" type="pres">
      <dgm:prSet presAssocID="{0D111ABE-5FA3-45AF-A563-CDD6B442102A}" presName="linNode" presStyleCnt="0"/>
      <dgm:spPr/>
    </dgm:pt>
    <dgm:pt modelId="{2EF46FD8-B9B4-4F96-BD7B-7E8B5E287C5E}" type="pres">
      <dgm:prSet presAssocID="{0D111ABE-5FA3-45AF-A563-CDD6B442102A}" presName="parTx" presStyleLbl="revTx" presStyleIdx="0" presStyleCnt="2">
        <dgm:presLayoutVars>
          <dgm:chMax val="1"/>
          <dgm:bulletEnabled val="1"/>
        </dgm:presLayoutVars>
      </dgm:prSet>
      <dgm:spPr/>
    </dgm:pt>
    <dgm:pt modelId="{2E184D49-6DDF-427D-A7EF-22185F234557}" type="pres">
      <dgm:prSet presAssocID="{0D111ABE-5FA3-45AF-A563-CDD6B442102A}" presName="bracket" presStyleLbl="parChTrans1D1" presStyleIdx="0" presStyleCnt="2"/>
      <dgm:spPr/>
    </dgm:pt>
    <dgm:pt modelId="{EF4E90C8-1173-44C3-929A-A5936AEF1D4C}" type="pres">
      <dgm:prSet presAssocID="{0D111ABE-5FA3-45AF-A563-CDD6B442102A}" presName="spH" presStyleCnt="0"/>
      <dgm:spPr/>
    </dgm:pt>
    <dgm:pt modelId="{06C4E50B-7EDF-4329-B72E-BA9C22C291CD}" type="pres">
      <dgm:prSet presAssocID="{0D111ABE-5FA3-45AF-A563-CDD6B442102A}" presName="desTx" presStyleLbl="node1" presStyleIdx="0" presStyleCnt="2">
        <dgm:presLayoutVars>
          <dgm:bulletEnabled val="1"/>
        </dgm:presLayoutVars>
      </dgm:prSet>
      <dgm:spPr/>
    </dgm:pt>
    <dgm:pt modelId="{6E8FEA3D-6CD8-4CD0-A95D-FB07D938B83E}" type="pres">
      <dgm:prSet presAssocID="{23169F9F-5EBC-4B18-8B54-3CA5AE77DF93}" presName="spV" presStyleCnt="0"/>
      <dgm:spPr/>
    </dgm:pt>
    <dgm:pt modelId="{3702EB1C-9969-4D2A-83A0-89EC50EA1096}" type="pres">
      <dgm:prSet presAssocID="{405138E7-ADFD-407D-8800-E80CAAEB2123}" presName="linNode" presStyleCnt="0"/>
      <dgm:spPr/>
    </dgm:pt>
    <dgm:pt modelId="{CCA6BE14-DFD5-43CB-9515-EE525D703A26}" type="pres">
      <dgm:prSet presAssocID="{405138E7-ADFD-407D-8800-E80CAAEB2123}" presName="parTx" presStyleLbl="revTx" presStyleIdx="1" presStyleCnt="2">
        <dgm:presLayoutVars>
          <dgm:chMax val="1"/>
          <dgm:bulletEnabled val="1"/>
        </dgm:presLayoutVars>
      </dgm:prSet>
      <dgm:spPr/>
    </dgm:pt>
    <dgm:pt modelId="{57CCFA6B-09A1-41F0-A8E1-1CB3D9011809}" type="pres">
      <dgm:prSet presAssocID="{405138E7-ADFD-407D-8800-E80CAAEB2123}" presName="bracket" presStyleLbl="parChTrans1D1" presStyleIdx="1" presStyleCnt="2"/>
      <dgm:spPr/>
    </dgm:pt>
    <dgm:pt modelId="{B1BC8090-367A-4D94-AE05-904DFF3D38F1}" type="pres">
      <dgm:prSet presAssocID="{405138E7-ADFD-407D-8800-E80CAAEB2123}" presName="spH" presStyleCnt="0"/>
      <dgm:spPr/>
    </dgm:pt>
    <dgm:pt modelId="{1F395BD1-E655-4E37-832C-AC95C5A7437D}" type="pres">
      <dgm:prSet presAssocID="{405138E7-ADFD-407D-8800-E80CAAEB2123}" presName="desTx" presStyleLbl="node1" presStyleIdx="1" presStyleCnt="2">
        <dgm:presLayoutVars>
          <dgm:bulletEnabled val="1"/>
        </dgm:presLayoutVars>
      </dgm:prSet>
      <dgm:spPr/>
    </dgm:pt>
  </dgm:ptLst>
  <dgm:cxnLst>
    <dgm:cxn modelId="{B5B54B02-9FA7-4919-894D-AA3EC30E4193}" type="presOf" srcId="{26F2C67B-1B41-41AF-9714-5032C8106B9E}" destId="{1F395BD1-E655-4E37-832C-AC95C5A7437D}" srcOrd="0" destOrd="1" presId="urn:diagrams.loki3.com/BracketList"/>
    <dgm:cxn modelId="{B0F05B05-D68C-418F-8AA5-54D566038377}" srcId="{0D111ABE-5FA3-45AF-A563-CDD6B442102A}" destId="{FB267301-E85F-44DA-9B87-7211960A92D8}" srcOrd="0" destOrd="0" parTransId="{C6052558-A797-411D-A9E6-F17AF3F9B025}" sibTransId="{5A3E1EEF-1ECA-4288-8D86-84E605EE78C8}"/>
    <dgm:cxn modelId="{10BBA512-3227-4C11-A2DA-576C0F3726DB}" type="presOf" srcId="{FF3CBB36-F26B-4E7C-A341-989B9D565889}" destId="{838B2960-CA1F-476A-AABD-D5F7D64C574C}" srcOrd="0" destOrd="0" presId="urn:diagrams.loki3.com/BracketList"/>
    <dgm:cxn modelId="{41335F25-1523-4FFB-AC64-D893DD326C8B}" srcId="{0D111ABE-5FA3-45AF-A563-CDD6B442102A}" destId="{526719C5-4351-47C5-8D7F-D752A026E5C8}" srcOrd="6" destOrd="0" parTransId="{0F2A0673-E3A9-41F7-A7C7-BADE3B29D2FE}" sibTransId="{72D0881C-0C96-49B6-AC57-7E35599BCAFD}"/>
    <dgm:cxn modelId="{9B71D525-FE45-4777-9824-DC6678C82788}" srcId="{0D111ABE-5FA3-45AF-A563-CDD6B442102A}" destId="{6E6F4EE9-E930-4250-B7E1-AFF1850FA0D6}" srcOrd="2" destOrd="0" parTransId="{B310A138-E378-4F46-B7B9-C95B0036EDE3}" sibTransId="{946FE85D-CACB-4EBD-8A44-35D6BCFC2D9D}"/>
    <dgm:cxn modelId="{2E80EB26-5E48-4D85-AF0A-1062AF30B845}" srcId="{FF3CBB36-F26B-4E7C-A341-989B9D565889}" destId="{0D111ABE-5FA3-45AF-A563-CDD6B442102A}" srcOrd="0" destOrd="0" parTransId="{49A8B656-A19B-4B49-8A02-B9A203F3E59B}" sibTransId="{23169F9F-5EBC-4B18-8B54-3CA5AE77DF93}"/>
    <dgm:cxn modelId="{5341872B-8B7A-4592-A9D7-C9DB6D6A44F5}" srcId="{405138E7-ADFD-407D-8800-E80CAAEB2123}" destId="{7963FF84-6930-40F5-9A8A-E05F1AA52950}" srcOrd="0" destOrd="0" parTransId="{AAB8A57A-FD2C-4249-A9FD-2CF140D8188D}" sibTransId="{E8278E66-9B95-4CBD-9DFD-95847C6869DD}"/>
    <dgm:cxn modelId="{8A7B8E37-5366-4E1E-8EA3-39BBB0D71AB6}" type="presOf" srcId="{FB267301-E85F-44DA-9B87-7211960A92D8}" destId="{06C4E50B-7EDF-4329-B72E-BA9C22C291CD}" srcOrd="0" destOrd="0" presId="urn:diagrams.loki3.com/BracketList"/>
    <dgm:cxn modelId="{17C8153B-7394-4BED-AF65-221D82FEFF9F}" type="presOf" srcId="{F9A1C57F-9400-4D27-9D4F-549CB327456C}" destId="{06C4E50B-7EDF-4329-B72E-BA9C22C291CD}" srcOrd="0" destOrd="5" presId="urn:diagrams.loki3.com/BracketList"/>
    <dgm:cxn modelId="{187E0C3C-4384-42C5-ACDC-E04514FF16E2}" type="presOf" srcId="{B90F7363-9CDD-4CFC-AF58-4C51A02065D5}" destId="{06C4E50B-7EDF-4329-B72E-BA9C22C291CD}" srcOrd="0" destOrd="3" presId="urn:diagrams.loki3.com/BracketList"/>
    <dgm:cxn modelId="{2E29345E-54D6-45E3-884F-9874F6D99231}" srcId="{0D111ABE-5FA3-45AF-A563-CDD6B442102A}" destId="{E0474033-0592-43A5-B49B-39015AD84128}" srcOrd="1" destOrd="0" parTransId="{77A8EF6E-132A-4DD7-A604-75014FF280EA}" sibTransId="{6B3B858A-E2CA-4E9C-B03C-9504DCEE9812}"/>
    <dgm:cxn modelId="{A037AD5F-7A87-4D4F-94E9-D93FE7EA17D6}" type="presOf" srcId="{6E6F4EE9-E930-4250-B7E1-AFF1850FA0D6}" destId="{06C4E50B-7EDF-4329-B72E-BA9C22C291CD}" srcOrd="0" destOrd="2" presId="urn:diagrams.loki3.com/BracketList"/>
    <dgm:cxn modelId="{7FC1B462-E045-489D-99AB-EB42F0A4EFBD}" srcId="{0D111ABE-5FA3-45AF-A563-CDD6B442102A}" destId="{F9A1C57F-9400-4D27-9D4F-549CB327456C}" srcOrd="5" destOrd="0" parTransId="{1E915E5C-8896-4C5F-8C83-D5B6840CEF3A}" sibTransId="{1942030D-5918-43DD-8295-E718A5F89DB1}"/>
    <dgm:cxn modelId="{E12AC473-B8E3-4E73-9ABD-B0EF903F5637}" srcId="{FF3CBB36-F26B-4E7C-A341-989B9D565889}" destId="{405138E7-ADFD-407D-8800-E80CAAEB2123}" srcOrd="1" destOrd="0" parTransId="{B89DF8D5-B7D2-4FD9-A6F7-131C85A9EDA1}" sibTransId="{5A26029D-03C7-4D2C-9B04-4E7360BC99CB}"/>
    <dgm:cxn modelId="{99500959-E05C-4B6A-BBCA-0B24C3998030}" type="presOf" srcId="{7963FF84-6930-40F5-9A8A-E05F1AA52950}" destId="{1F395BD1-E655-4E37-832C-AC95C5A7437D}" srcOrd="0" destOrd="0" presId="urn:diagrams.loki3.com/BracketList"/>
    <dgm:cxn modelId="{D2D80A9E-38C6-4596-9815-15EC62018B7C}" type="presOf" srcId="{E0474033-0592-43A5-B49B-39015AD84128}" destId="{06C4E50B-7EDF-4329-B72E-BA9C22C291CD}" srcOrd="0" destOrd="1" presId="urn:diagrams.loki3.com/BracketList"/>
    <dgm:cxn modelId="{11E1ECB1-43C7-45B0-A091-A90B4ACE826C}" type="presOf" srcId="{405138E7-ADFD-407D-8800-E80CAAEB2123}" destId="{CCA6BE14-DFD5-43CB-9515-EE525D703A26}" srcOrd="0" destOrd="0" presId="urn:diagrams.loki3.com/BracketList"/>
    <dgm:cxn modelId="{0BEBCEB2-B697-4C48-A101-CF10A29E67AA}" srcId="{405138E7-ADFD-407D-8800-E80CAAEB2123}" destId="{26F2C67B-1B41-41AF-9714-5032C8106B9E}" srcOrd="1" destOrd="0" parTransId="{15548344-3DBF-4358-8683-8D042C6609EF}" sibTransId="{5E5C3D1D-FEE7-488A-B3E6-689D0EB93F5C}"/>
    <dgm:cxn modelId="{1B101DB4-D234-44A6-99E9-C7B387ACFF07}" srcId="{405138E7-ADFD-407D-8800-E80CAAEB2123}" destId="{5B6FADED-F484-4C1E-A8E5-C01EFE47BB75}" srcOrd="2" destOrd="0" parTransId="{09082AE0-87D2-4314-90A9-B4E49CE45DC9}" sibTransId="{DA8347BE-15B7-426C-8085-FE3BB73DDB73}"/>
    <dgm:cxn modelId="{8B5851B4-C5DB-4D09-ACCA-6220B6329926}" type="presOf" srcId="{5B6FADED-F484-4C1E-A8E5-C01EFE47BB75}" destId="{1F395BD1-E655-4E37-832C-AC95C5A7437D}" srcOrd="0" destOrd="2" presId="urn:diagrams.loki3.com/BracketList"/>
    <dgm:cxn modelId="{9E4F24E8-BE94-465B-A380-751375CFB0B5}" type="presOf" srcId="{BC5076A4-FC75-4545-A18B-272057D80ABB}" destId="{06C4E50B-7EDF-4329-B72E-BA9C22C291CD}" srcOrd="0" destOrd="4" presId="urn:diagrams.loki3.com/BracketList"/>
    <dgm:cxn modelId="{E20D7AEF-7BF7-45FA-A97C-976463E49B78}" srcId="{0D111ABE-5FA3-45AF-A563-CDD6B442102A}" destId="{BC5076A4-FC75-4545-A18B-272057D80ABB}" srcOrd="4" destOrd="0" parTransId="{25A8E6F2-77A3-4EC1-A7FA-A3F6EA0F924C}" sibTransId="{694F5F3B-B113-4F8C-BDCE-47F89CF7144A}"/>
    <dgm:cxn modelId="{3E764FF6-169C-469A-BBED-178C01036D5C}" type="presOf" srcId="{0D111ABE-5FA3-45AF-A563-CDD6B442102A}" destId="{2EF46FD8-B9B4-4F96-BD7B-7E8B5E287C5E}" srcOrd="0" destOrd="0" presId="urn:diagrams.loki3.com/BracketList"/>
    <dgm:cxn modelId="{DBB8CEF7-563F-406B-9C89-9AAEE509C3A5}" srcId="{0D111ABE-5FA3-45AF-A563-CDD6B442102A}" destId="{B90F7363-9CDD-4CFC-AF58-4C51A02065D5}" srcOrd="3" destOrd="0" parTransId="{E4304A0F-C57A-4E44-8ABA-A7D912DD9443}" sibTransId="{7EDC8763-EAD5-4615-8ACE-6892B6DAD79B}"/>
    <dgm:cxn modelId="{CB5B10FB-D88F-45E0-9A8E-E69E06C80D2C}" type="presOf" srcId="{526719C5-4351-47C5-8D7F-D752A026E5C8}" destId="{06C4E50B-7EDF-4329-B72E-BA9C22C291CD}" srcOrd="0" destOrd="6" presId="urn:diagrams.loki3.com/BracketList"/>
    <dgm:cxn modelId="{C809B5C7-4F4B-4A97-81E3-4AE3DA6CAB33}" type="presParOf" srcId="{838B2960-CA1F-476A-AABD-D5F7D64C574C}" destId="{F96C7F4B-F41E-4F7A-9CD7-03CED0CFA0E6}" srcOrd="0" destOrd="0" presId="urn:diagrams.loki3.com/BracketList"/>
    <dgm:cxn modelId="{508B7B08-CBB9-4AA3-9842-0EC6978129F0}" type="presParOf" srcId="{F96C7F4B-F41E-4F7A-9CD7-03CED0CFA0E6}" destId="{2EF46FD8-B9B4-4F96-BD7B-7E8B5E287C5E}" srcOrd="0" destOrd="0" presId="urn:diagrams.loki3.com/BracketList"/>
    <dgm:cxn modelId="{93D6B908-766B-41C7-83C7-DE5DE6B1E246}" type="presParOf" srcId="{F96C7F4B-F41E-4F7A-9CD7-03CED0CFA0E6}" destId="{2E184D49-6DDF-427D-A7EF-22185F234557}" srcOrd="1" destOrd="0" presId="urn:diagrams.loki3.com/BracketList"/>
    <dgm:cxn modelId="{31325155-BFBA-4054-B87B-E3BC6D8058BB}" type="presParOf" srcId="{F96C7F4B-F41E-4F7A-9CD7-03CED0CFA0E6}" destId="{EF4E90C8-1173-44C3-929A-A5936AEF1D4C}" srcOrd="2" destOrd="0" presId="urn:diagrams.loki3.com/BracketList"/>
    <dgm:cxn modelId="{18FED350-A540-4064-9F6E-AF195F1254F6}" type="presParOf" srcId="{F96C7F4B-F41E-4F7A-9CD7-03CED0CFA0E6}" destId="{06C4E50B-7EDF-4329-B72E-BA9C22C291CD}" srcOrd="3" destOrd="0" presId="urn:diagrams.loki3.com/BracketList"/>
    <dgm:cxn modelId="{922EA8F4-2646-47B3-BF27-E1068EAE444C}" type="presParOf" srcId="{838B2960-CA1F-476A-AABD-D5F7D64C574C}" destId="{6E8FEA3D-6CD8-4CD0-A95D-FB07D938B83E}" srcOrd="1" destOrd="0" presId="urn:diagrams.loki3.com/BracketList"/>
    <dgm:cxn modelId="{6B370DF5-9824-4BC0-A63C-3E3EE0AC3EE9}" type="presParOf" srcId="{838B2960-CA1F-476A-AABD-D5F7D64C574C}" destId="{3702EB1C-9969-4D2A-83A0-89EC50EA1096}" srcOrd="2" destOrd="0" presId="urn:diagrams.loki3.com/BracketList"/>
    <dgm:cxn modelId="{2ED2953C-5E23-4AB6-BFEB-3A8FB5C896CD}" type="presParOf" srcId="{3702EB1C-9969-4D2A-83A0-89EC50EA1096}" destId="{CCA6BE14-DFD5-43CB-9515-EE525D703A26}" srcOrd="0" destOrd="0" presId="urn:diagrams.loki3.com/BracketList"/>
    <dgm:cxn modelId="{9E078D3F-4556-4151-9403-F5D5032602E6}" type="presParOf" srcId="{3702EB1C-9969-4D2A-83A0-89EC50EA1096}" destId="{57CCFA6B-09A1-41F0-A8E1-1CB3D9011809}" srcOrd="1" destOrd="0" presId="urn:diagrams.loki3.com/BracketList"/>
    <dgm:cxn modelId="{1048B1A0-F788-4FA7-AF7A-8E260C44E47F}" type="presParOf" srcId="{3702EB1C-9969-4D2A-83A0-89EC50EA1096}" destId="{B1BC8090-367A-4D94-AE05-904DFF3D38F1}" srcOrd="2" destOrd="0" presId="urn:diagrams.loki3.com/BracketList"/>
    <dgm:cxn modelId="{37BA1F75-4E8C-4A04-8EAB-F83F8A3D7821}" type="presParOf" srcId="{3702EB1C-9969-4D2A-83A0-89EC50EA1096}" destId="{1F395BD1-E655-4E37-832C-AC95C5A7437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3B8A-62AF-42E9-82A8-FD5D7431220F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AA225E3-EC85-4DB8-96A2-EA7C3353BB2B}">
      <dgm:prSet custT="1"/>
      <dgm:spPr/>
      <dgm:t>
        <a:bodyPr/>
        <a:lstStyle/>
        <a:p>
          <a:r>
            <a:rPr lang="hr-HR" sz="2000"/>
            <a:t>Neki drugi pristupi – važnost naglašavanja razboritosti</a:t>
          </a:r>
        </a:p>
      </dgm:t>
    </dgm:pt>
    <dgm:pt modelId="{575296BC-3E6F-444B-AE22-A8E1D9807424}" type="parTrans" cxnId="{3EB10A42-2EDA-4D20-BFDC-C661ADDE1D42}">
      <dgm:prSet/>
      <dgm:spPr/>
      <dgm:t>
        <a:bodyPr/>
        <a:lstStyle/>
        <a:p>
          <a:endParaRPr lang="en-GB"/>
        </a:p>
      </dgm:t>
    </dgm:pt>
    <dgm:pt modelId="{29AAC517-E76B-404D-8868-86931D8EE8B7}" type="sibTrans" cxnId="{3EB10A42-2EDA-4D20-BFDC-C661ADDE1D42}">
      <dgm:prSet/>
      <dgm:spPr/>
      <dgm:t>
        <a:bodyPr/>
        <a:lstStyle/>
        <a:p>
          <a:endParaRPr lang="en-GB"/>
        </a:p>
      </dgm:t>
    </dgm:pt>
    <dgm:pt modelId="{4FE6849D-33A3-48E0-8FF3-DC7FE0FC7EC3}">
      <dgm:prSet custT="1"/>
      <dgm:spPr>
        <a:ln>
          <a:noFill/>
        </a:ln>
      </dgm:spPr>
      <dgm:t>
        <a:bodyPr/>
        <a:lstStyle/>
        <a:p>
          <a:r>
            <a:rPr lang="hr-HR" sz="1600"/>
            <a:t>Rezerva izračunata kao sigurnosna rezerva u slučaju nepovoljnih tržišnih uvjeta – zatvaranja tržišta ili većih troškova</a:t>
          </a:r>
        </a:p>
      </dgm:t>
    </dgm:pt>
    <dgm:pt modelId="{A15E15CE-1CC8-4248-921B-99C580FE30BD}" type="parTrans" cxnId="{9CAA2C7E-0BCB-4458-98F9-DDC591561CB1}">
      <dgm:prSet/>
      <dgm:spPr/>
      <dgm:t>
        <a:bodyPr/>
        <a:lstStyle/>
        <a:p>
          <a:endParaRPr lang="en-GB"/>
        </a:p>
      </dgm:t>
    </dgm:pt>
    <dgm:pt modelId="{CDE97BA6-141F-48E6-9E81-FA72B5244FB1}" type="sibTrans" cxnId="{9CAA2C7E-0BCB-4458-98F9-DDC591561CB1}">
      <dgm:prSet/>
      <dgm:spPr/>
      <dgm:t>
        <a:bodyPr/>
        <a:lstStyle/>
        <a:p>
          <a:endParaRPr lang="en-GB"/>
        </a:p>
      </dgm:t>
    </dgm:pt>
    <dgm:pt modelId="{4C4972D1-F280-483C-943E-A08E314A1201}">
      <dgm:prSet custT="1"/>
      <dgm:spPr>
        <a:ln>
          <a:noFill/>
        </a:ln>
      </dgm:spPr>
      <dgm:t>
        <a:bodyPr/>
        <a:lstStyle/>
        <a:p>
          <a:r>
            <a:rPr lang="hr-HR" sz="1600"/>
            <a:t>Održavanje salda &gt;= otkup duga koji dospijeva sljedeći mjesec, implicitno omogućuje neuspjelu aukciju</a:t>
          </a:r>
        </a:p>
      </dgm:t>
    </dgm:pt>
    <dgm:pt modelId="{1CD66790-16C4-4E50-80FB-E2F65D58D71D}" type="parTrans" cxnId="{2CD7EAE1-08ED-4083-8859-7B76C0A26516}">
      <dgm:prSet/>
      <dgm:spPr/>
      <dgm:t>
        <a:bodyPr/>
        <a:lstStyle/>
        <a:p>
          <a:endParaRPr lang="en-GB"/>
        </a:p>
      </dgm:t>
    </dgm:pt>
    <dgm:pt modelId="{12AA8CC0-07A2-4E21-972A-F0424D3C5064}" type="sibTrans" cxnId="{2CD7EAE1-08ED-4083-8859-7B76C0A26516}">
      <dgm:prSet/>
      <dgm:spPr/>
      <dgm:t>
        <a:bodyPr/>
        <a:lstStyle/>
        <a:p>
          <a:endParaRPr lang="en-GB"/>
        </a:p>
      </dgm:t>
    </dgm:pt>
    <dgm:pt modelId="{1A535DC1-62CD-4107-9E68-964DD5EC9D02}">
      <dgm:prSet custT="1"/>
      <dgm:spPr>
        <a:ln>
          <a:noFill/>
        </a:ln>
      </dgm:spPr>
      <dgm:t>
        <a:bodyPr/>
        <a:lstStyle/>
        <a:p>
          <a:r>
            <a:rPr lang="hr-HR" sz="1600" dirty="0"/>
            <a:t>Da bi se osiguralo izvršenje proračuna ili servisiranje duga za (X) mjeseci</a:t>
          </a:r>
        </a:p>
      </dgm:t>
    </dgm:pt>
    <dgm:pt modelId="{DF4C29D5-40D6-432A-BF78-44F996D9730D}" type="parTrans" cxnId="{AAC8C69C-8246-4E90-8854-29D37F53B606}">
      <dgm:prSet/>
      <dgm:spPr/>
      <dgm:t>
        <a:bodyPr/>
        <a:lstStyle/>
        <a:p>
          <a:endParaRPr lang="en-GB"/>
        </a:p>
      </dgm:t>
    </dgm:pt>
    <dgm:pt modelId="{10661DAF-AB17-4C30-99DC-5D12DACF244D}" type="sibTrans" cxnId="{AAC8C69C-8246-4E90-8854-29D37F53B606}">
      <dgm:prSet/>
      <dgm:spPr/>
      <dgm:t>
        <a:bodyPr/>
        <a:lstStyle/>
        <a:p>
          <a:endParaRPr lang="en-GB"/>
        </a:p>
      </dgm:t>
    </dgm:pt>
    <dgm:pt modelId="{EF1CDFEF-9AF2-4F8F-A3C2-B0EB7C57FB95}">
      <dgm:prSet custT="1"/>
      <dgm:spPr>
        <a:ln>
          <a:noFill/>
        </a:ln>
      </dgm:spPr>
      <dgm:t>
        <a:bodyPr/>
        <a:lstStyle/>
        <a:p>
          <a:r>
            <a:rPr lang="hr-HR" sz="1600"/>
            <a:t>U Italiji je postojao pravni uvjet (sve do 2011.) da salda prelaze 10 milijardi EUR; vrhunac kumulativne neto vrijednosti odljeva dosegnutih u nekom razdoblju</a:t>
          </a:r>
        </a:p>
      </dgm:t>
    </dgm:pt>
    <dgm:pt modelId="{A691A414-75F4-4A5C-93D2-97C1CF14DF23}" type="parTrans" cxnId="{9CECB278-647C-4EAE-B157-A79820527A48}">
      <dgm:prSet/>
      <dgm:spPr/>
      <dgm:t>
        <a:bodyPr/>
        <a:lstStyle/>
        <a:p>
          <a:endParaRPr lang="en-GB"/>
        </a:p>
      </dgm:t>
    </dgm:pt>
    <dgm:pt modelId="{8A554181-54CE-4D29-B6E8-45033D4013D7}" type="sibTrans" cxnId="{9CECB278-647C-4EAE-B157-A79820527A48}">
      <dgm:prSet/>
      <dgm:spPr/>
      <dgm:t>
        <a:bodyPr/>
        <a:lstStyle/>
        <a:p>
          <a:endParaRPr lang="en-GB"/>
        </a:p>
      </dgm:t>
    </dgm:pt>
    <dgm:pt modelId="{5A63B90C-7C09-4616-B2DE-D728230CE70F}">
      <dgm:prSet custT="1"/>
      <dgm:spPr>
        <a:ln>
          <a:noFill/>
        </a:ln>
      </dgm:spPr>
      <dgm:t>
        <a:bodyPr/>
        <a:lstStyle/>
        <a:p>
          <a:r>
            <a:rPr lang="hr-HR" sz="1600" dirty="0"/>
            <a:t>Vidjeti i rezultate ankete Svjetske banke iz 2014. u dodatku</a:t>
          </a:r>
        </a:p>
      </dgm:t>
    </dgm:pt>
    <dgm:pt modelId="{D8DBA9C3-E15D-498D-A7DC-E9AD0A841F66}" type="parTrans" cxnId="{EADD97D5-A702-486C-A57D-9245387C2D3E}">
      <dgm:prSet/>
      <dgm:spPr/>
      <dgm:t>
        <a:bodyPr/>
        <a:lstStyle/>
        <a:p>
          <a:endParaRPr lang="en-GB"/>
        </a:p>
      </dgm:t>
    </dgm:pt>
    <dgm:pt modelId="{3C46C679-7B84-4ADF-80BB-97AEC71CB055}" type="sibTrans" cxnId="{EADD97D5-A702-486C-A57D-9245387C2D3E}">
      <dgm:prSet/>
      <dgm:spPr/>
      <dgm:t>
        <a:bodyPr/>
        <a:lstStyle/>
        <a:p>
          <a:endParaRPr lang="en-GB"/>
        </a:p>
      </dgm:t>
    </dgm:pt>
    <dgm:pt modelId="{BC82A001-9876-4D9C-B455-DA1FF3163600}">
      <dgm:prSet custT="1"/>
      <dgm:spPr>
        <a:ln>
          <a:noFill/>
        </a:ln>
      </dgm:spPr>
      <dgm:t>
        <a:bodyPr/>
        <a:lstStyle/>
        <a:p>
          <a:r>
            <a:rPr lang="hr-HR" sz="1600"/>
            <a:t>Urugvaj je usmjeren na rizik od prekomjernog troška zaduživanja, a ne na pristup zaduživanju – podrazumijeva veliku rezervu</a:t>
          </a:r>
        </a:p>
      </dgm:t>
    </dgm:pt>
    <dgm:pt modelId="{961BD0F7-5431-47E3-A8F4-291A13DAA807}" type="parTrans" cxnId="{FE6927C2-84F5-4B2A-A66F-E189BAA60970}">
      <dgm:prSet/>
      <dgm:spPr/>
      <dgm:t>
        <a:bodyPr/>
        <a:lstStyle/>
        <a:p>
          <a:endParaRPr lang="en-GB"/>
        </a:p>
      </dgm:t>
    </dgm:pt>
    <dgm:pt modelId="{EDFF08F4-D2C1-4F08-8586-B49F5EAE2CC1}" type="sibTrans" cxnId="{FE6927C2-84F5-4B2A-A66F-E189BAA60970}">
      <dgm:prSet/>
      <dgm:spPr/>
      <dgm:t>
        <a:bodyPr/>
        <a:lstStyle/>
        <a:p>
          <a:endParaRPr lang="en-GB"/>
        </a:p>
      </dgm:t>
    </dgm:pt>
    <dgm:pt modelId="{B303A89C-E238-4F9A-B2C1-A3B95741485B}" type="pres">
      <dgm:prSet presAssocID="{2D313B8A-62AF-42E9-82A8-FD5D7431220F}" presName="Name0" presStyleCnt="0">
        <dgm:presLayoutVars>
          <dgm:dir/>
          <dgm:animLvl val="lvl"/>
          <dgm:resizeHandles val="exact"/>
        </dgm:presLayoutVars>
      </dgm:prSet>
      <dgm:spPr/>
    </dgm:pt>
    <dgm:pt modelId="{A0D990B9-BE54-4D8F-B4F2-CB25A8C221E9}" type="pres">
      <dgm:prSet presAssocID="{BAA225E3-EC85-4DB8-96A2-EA7C3353BB2B}" presName="linNode" presStyleCnt="0"/>
      <dgm:spPr/>
    </dgm:pt>
    <dgm:pt modelId="{D22A94D1-0A89-41B6-883D-7147B80DF065}" type="pres">
      <dgm:prSet presAssocID="{BAA225E3-EC85-4DB8-96A2-EA7C3353BB2B}" presName="parTx" presStyleLbl="revTx" presStyleIdx="0" presStyleCnt="1">
        <dgm:presLayoutVars>
          <dgm:chMax val="1"/>
          <dgm:bulletEnabled val="1"/>
        </dgm:presLayoutVars>
      </dgm:prSet>
      <dgm:spPr/>
    </dgm:pt>
    <dgm:pt modelId="{5335B570-2E74-4ED0-9A9E-08B2B7FCAC49}" type="pres">
      <dgm:prSet presAssocID="{BAA225E3-EC85-4DB8-96A2-EA7C3353BB2B}" presName="bracket" presStyleLbl="parChTrans1D1" presStyleIdx="0" presStyleCnt="1"/>
      <dgm:spPr/>
    </dgm:pt>
    <dgm:pt modelId="{48E2CCB6-D264-445E-8ABE-DE68C3F88335}" type="pres">
      <dgm:prSet presAssocID="{BAA225E3-EC85-4DB8-96A2-EA7C3353BB2B}" presName="spH" presStyleCnt="0"/>
      <dgm:spPr/>
    </dgm:pt>
    <dgm:pt modelId="{A9E78F83-CB4E-416B-B580-86BD88A56A32}" type="pres">
      <dgm:prSet presAssocID="{BAA225E3-EC85-4DB8-96A2-EA7C3353BB2B}" presName="desTx" presStyleLbl="node1" presStyleIdx="0" presStyleCnt="1">
        <dgm:presLayoutVars>
          <dgm:bulletEnabled val="1"/>
        </dgm:presLayoutVars>
      </dgm:prSet>
      <dgm:spPr/>
    </dgm:pt>
  </dgm:ptLst>
  <dgm:cxnLst>
    <dgm:cxn modelId="{3D46F809-320A-4F86-A6EB-990E1933A715}" type="presOf" srcId="{4C4972D1-F280-483C-943E-A08E314A1201}" destId="{A9E78F83-CB4E-416B-B580-86BD88A56A32}" srcOrd="0" destOrd="1" presId="urn:diagrams.loki3.com/BracketList"/>
    <dgm:cxn modelId="{FF13B33C-4315-4ABD-AC6B-09202E105A75}" type="presOf" srcId="{BAA225E3-EC85-4DB8-96A2-EA7C3353BB2B}" destId="{D22A94D1-0A89-41B6-883D-7147B80DF065}" srcOrd="0" destOrd="0" presId="urn:diagrams.loki3.com/BracketList"/>
    <dgm:cxn modelId="{2F2EE65E-65E3-439D-87E7-846B8A28D295}" type="presOf" srcId="{BC82A001-9876-4D9C-B455-DA1FF3163600}" destId="{A9E78F83-CB4E-416B-B580-86BD88A56A32}" srcOrd="0" destOrd="4" presId="urn:diagrams.loki3.com/BracketList"/>
    <dgm:cxn modelId="{3EB10A42-2EDA-4D20-BFDC-C661ADDE1D42}" srcId="{2D313B8A-62AF-42E9-82A8-FD5D7431220F}" destId="{BAA225E3-EC85-4DB8-96A2-EA7C3353BB2B}" srcOrd="0" destOrd="0" parTransId="{575296BC-3E6F-444B-AE22-A8E1D9807424}" sibTransId="{29AAC517-E76B-404D-8868-86931D8EE8B7}"/>
    <dgm:cxn modelId="{D69B3045-5CF1-43A9-A3F5-7506EF5D263F}" type="presOf" srcId="{1A535DC1-62CD-4107-9E68-964DD5EC9D02}" destId="{A9E78F83-CB4E-416B-B580-86BD88A56A32}" srcOrd="0" destOrd="2" presId="urn:diagrams.loki3.com/BracketList"/>
    <dgm:cxn modelId="{9CECB278-647C-4EAE-B157-A79820527A48}" srcId="{BAA225E3-EC85-4DB8-96A2-EA7C3353BB2B}" destId="{EF1CDFEF-9AF2-4F8F-A3C2-B0EB7C57FB95}" srcOrd="3" destOrd="0" parTransId="{A691A414-75F4-4A5C-93D2-97C1CF14DF23}" sibTransId="{8A554181-54CE-4D29-B6E8-45033D4013D7}"/>
    <dgm:cxn modelId="{9CAA2C7E-0BCB-4458-98F9-DDC591561CB1}" srcId="{BAA225E3-EC85-4DB8-96A2-EA7C3353BB2B}" destId="{4FE6849D-33A3-48E0-8FF3-DC7FE0FC7EC3}" srcOrd="0" destOrd="0" parTransId="{A15E15CE-1CC8-4248-921B-99C580FE30BD}" sibTransId="{CDE97BA6-141F-48E6-9E81-FA72B5244FB1}"/>
    <dgm:cxn modelId="{AAC8C69C-8246-4E90-8854-29D37F53B606}" srcId="{BAA225E3-EC85-4DB8-96A2-EA7C3353BB2B}" destId="{1A535DC1-62CD-4107-9E68-964DD5EC9D02}" srcOrd="2" destOrd="0" parTransId="{DF4C29D5-40D6-432A-BF78-44F996D9730D}" sibTransId="{10661DAF-AB17-4C30-99DC-5D12DACF244D}"/>
    <dgm:cxn modelId="{646B50B3-3494-4AC6-BD6E-5030E7430646}" type="presOf" srcId="{4FE6849D-33A3-48E0-8FF3-DC7FE0FC7EC3}" destId="{A9E78F83-CB4E-416B-B580-86BD88A56A32}" srcOrd="0" destOrd="0" presId="urn:diagrams.loki3.com/BracketList"/>
    <dgm:cxn modelId="{FE6927C2-84F5-4B2A-A66F-E189BAA60970}" srcId="{BAA225E3-EC85-4DB8-96A2-EA7C3353BB2B}" destId="{BC82A001-9876-4D9C-B455-DA1FF3163600}" srcOrd="4" destOrd="0" parTransId="{961BD0F7-5431-47E3-A8F4-291A13DAA807}" sibTransId="{EDFF08F4-D2C1-4F08-8586-B49F5EAE2CC1}"/>
    <dgm:cxn modelId="{EADD97D5-A702-486C-A57D-9245387C2D3E}" srcId="{BAA225E3-EC85-4DB8-96A2-EA7C3353BB2B}" destId="{5A63B90C-7C09-4616-B2DE-D728230CE70F}" srcOrd="5" destOrd="0" parTransId="{D8DBA9C3-E15D-498D-A7DC-E9AD0A841F66}" sibTransId="{3C46C679-7B84-4ADF-80BB-97AEC71CB055}"/>
    <dgm:cxn modelId="{A422F2DC-0097-4F4B-8D88-532D4112A806}" type="presOf" srcId="{2D313B8A-62AF-42E9-82A8-FD5D7431220F}" destId="{B303A89C-E238-4F9A-B2C1-A3B95741485B}" srcOrd="0" destOrd="0" presId="urn:diagrams.loki3.com/BracketList"/>
    <dgm:cxn modelId="{7AB4C6DD-92ED-409F-9330-4E1A583E2469}" type="presOf" srcId="{5A63B90C-7C09-4616-B2DE-D728230CE70F}" destId="{A9E78F83-CB4E-416B-B580-86BD88A56A32}" srcOrd="0" destOrd="5" presId="urn:diagrams.loki3.com/BracketList"/>
    <dgm:cxn modelId="{2CD7EAE1-08ED-4083-8859-7B76C0A26516}" srcId="{BAA225E3-EC85-4DB8-96A2-EA7C3353BB2B}" destId="{4C4972D1-F280-483C-943E-A08E314A1201}" srcOrd="1" destOrd="0" parTransId="{1CD66790-16C4-4E50-80FB-E2F65D58D71D}" sibTransId="{12AA8CC0-07A2-4E21-972A-F0424D3C5064}"/>
    <dgm:cxn modelId="{534519F1-224E-49B4-BD53-65898954684B}" type="presOf" srcId="{EF1CDFEF-9AF2-4F8F-A3C2-B0EB7C57FB95}" destId="{A9E78F83-CB4E-416B-B580-86BD88A56A32}" srcOrd="0" destOrd="3" presId="urn:diagrams.loki3.com/BracketList"/>
    <dgm:cxn modelId="{077A965B-7AC7-4F25-80C8-B999323D3925}" type="presParOf" srcId="{B303A89C-E238-4F9A-B2C1-A3B95741485B}" destId="{A0D990B9-BE54-4D8F-B4F2-CB25A8C221E9}" srcOrd="0" destOrd="0" presId="urn:diagrams.loki3.com/BracketList"/>
    <dgm:cxn modelId="{B0374490-5A55-4AC0-A562-FE400A8C3591}" type="presParOf" srcId="{A0D990B9-BE54-4D8F-B4F2-CB25A8C221E9}" destId="{D22A94D1-0A89-41B6-883D-7147B80DF065}" srcOrd="0" destOrd="0" presId="urn:diagrams.loki3.com/BracketList"/>
    <dgm:cxn modelId="{683FD8FB-D6F1-4B64-93A7-C194358D45A1}" type="presParOf" srcId="{A0D990B9-BE54-4D8F-B4F2-CB25A8C221E9}" destId="{5335B570-2E74-4ED0-9A9E-08B2B7FCAC49}" srcOrd="1" destOrd="0" presId="urn:diagrams.loki3.com/BracketList"/>
    <dgm:cxn modelId="{B648E727-FDF9-4EB8-89B4-55ED5600E0C7}" type="presParOf" srcId="{A0D990B9-BE54-4D8F-B4F2-CB25A8C221E9}" destId="{48E2CCB6-D264-445E-8ABE-DE68C3F88335}" srcOrd="2" destOrd="0" presId="urn:diagrams.loki3.com/BracketList"/>
    <dgm:cxn modelId="{4A39D09E-F24C-4A35-8306-1C019D3C0406}" type="presParOf" srcId="{A0D990B9-BE54-4D8F-B4F2-CB25A8C221E9}" destId="{A9E78F83-CB4E-416B-B580-86BD88A56A3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34D5EA-6ED9-4385-91A3-73DD477DF24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326EF23-300F-4CC0-8892-EEB15E8D784B}">
      <dgm:prSet phldrT="[Text]" custT="1"/>
      <dgm:spPr>
        <a:ln>
          <a:noFill/>
        </a:ln>
      </dgm:spPr>
      <dgm:t>
        <a:bodyPr/>
        <a:lstStyle/>
        <a:p>
          <a:r>
            <a:rPr lang="hr-HR" sz="2400"/>
            <a:t>Komentar</a:t>
          </a:r>
        </a:p>
      </dgm:t>
    </dgm:pt>
    <dgm:pt modelId="{E4D95DB9-34CD-4642-8393-E8F75AEDEE8B}" type="parTrans" cxnId="{2C6AB629-DB80-4F19-ADE3-7CD5D4B5988D}">
      <dgm:prSet/>
      <dgm:spPr/>
      <dgm:t>
        <a:bodyPr/>
        <a:lstStyle/>
        <a:p>
          <a:endParaRPr lang="en-GB" sz="3600"/>
        </a:p>
      </dgm:t>
    </dgm:pt>
    <dgm:pt modelId="{B09EB6BC-DA4B-4238-B745-D391AD27FC36}" type="sibTrans" cxnId="{2C6AB629-DB80-4F19-ADE3-7CD5D4B5988D}">
      <dgm:prSet/>
      <dgm:spPr/>
      <dgm:t>
        <a:bodyPr/>
        <a:lstStyle/>
        <a:p>
          <a:endParaRPr lang="en-GB" sz="3600"/>
        </a:p>
      </dgm:t>
    </dgm:pt>
    <dgm:pt modelId="{E4F84B7E-53B1-4D90-8146-61BBC41F266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 sz="1400"/>
            <a:t>Jednostavni pristupi (x dana tokova) dovode do rizika od prekomjerne rezerve, što pak dovodi do troškova</a:t>
          </a:r>
        </a:p>
      </dgm:t>
    </dgm:pt>
    <dgm:pt modelId="{E6F14F99-E795-47F1-96ED-6BB58F33499C}" type="parTrans" cxnId="{2CAC8F24-C1F0-4B4C-910A-8B93445E3126}">
      <dgm:prSet/>
      <dgm:spPr/>
      <dgm:t>
        <a:bodyPr/>
        <a:lstStyle/>
        <a:p>
          <a:endParaRPr lang="en-GB" sz="3600"/>
        </a:p>
      </dgm:t>
    </dgm:pt>
    <dgm:pt modelId="{98200C77-404F-41B8-8C3B-8BA51453D752}" type="sibTrans" cxnId="{2CAC8F24-C1F0-4B4C-910A-8B93445E3126}">
      <dgm:prSet/>
      <dgm:spPr/>
      <dgm:t>
        <a:bodyPr/>
        <a:lstStyle/>
        <a:p>
          <a:endParaRPr lang="en-GB" sz="3600"/>
        </a:p>
      </dgm:t>
    </dgm:pt>
    <dgm:pt modelId="{001B19C5-27CB-45DE-B54E-E05BDE1DF24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 sz="1400" dirty="0"/>
            <a:t>Rezerva mora imati određene analitičke temelje – od podataka i iskustva</a:t>
          </a:r>
        </a:p>
      </dgm:t>
    </dgm:pt>
    <dgm:pt modelId="{34F5CFF1-C456-475C-9A0D-AFE1EA143BC6}" type="parTrans" cxnId="{4125EEC5-D25D-4904-B216-DB4AAF7DBDBD}">
      <dgm:prSet/>
      <dgm:spPr/>
      <dgm:t>
        <a:bodyPr/>
        <a:lstStyle/>
        <a:p>
          <a:endParaRPr lang="en-GB" sz="3600"/>
        </a:p>
      </dgm:t>
    </dgm:pt>
    <dgm:pt modelId="{ED592588-0DBF-494C-98DF-C5116128D30C}" type="sibTrans" cxnId="{4125EEC5-D25D-4904-B216-DB4AAF7DBDBD}">
      <dgm:prSet/>
      <dgm:spPr/>
      <dgm:t>
        <a:bodyPr/>
        <a:lstStyle/>
        <a:p>
          <a:endParaRPr lang="en-GB" sz="3600"/>
        </a:p>
      </dgm:t>
    </dgm:pt>
    <dgm:pt modelId="{CE7F493C-B034-402E-8363-AB43E4CF61E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 sz="1400" dirty="0"/>
            <a:t>Neke zemlje sa znatnim gotovinskim sredstvima nemaju rezervu – ali strukturni višak gotovinskih sredstava i dalje može biti koristan =&gt; može biti isplativo pozajmljivati s blagajničkim zapisima kako bi se uravnotežili novčani tokovi čak i ako postoji višak gotovinskih sredstava</a:t>
          </a:r>
        </a:p>
      </dgm:t>
    </dgm:pt>
    <dgm:pt modelId="{9471D269-8FD3-46F0-9012-083B6F327496}" type="parTrans" cxnId="{071B5C96-EC30-4797-B329-AA9CE993FDC4}">
      <dgm:prSet/>
      <dgm:spPr/>
      <dgm:t>
        <a:bodyPr/>
        <a:lstStyle/>
        <a:p>
          <a:endParaRPr lang="en-GB" sz="3600"/>
        </a:p>
      </dgm:t>
    </dgm:pt>
    <dgm:pt modelId="{84BA6105-3F32-4169-9E0C-3311255DBB6B}" type="sibTrans" cxnId="{071B5C96-EC30-4797-B329-AA9CE993FDC4}">
      <dgm:prSet/>
      <dgm:spPr/>
      <dgm:t>
        <a:bodyPr/>
        <a:lstStyle/>
        <a:p>
          <a:endParaRPr lang="en-GB" sz="3600"/>
        </a:p>
      </dgm:t>
    </dgm:pt>
    <dgm:pt modelId="{DEBC5609-340B-4BDA-969B-5E886E836A04}" type="pres">
      <dgm:prSet presAssocID="{7D34D5EA-6ED9-4385-91A3-73DD477DF24A}" presName="linear" presStyleCnt="0">
        <dgm:presLayoutVars>
          <dgm:animLvl val="lvl"/>
          <dgm:resizeHandles val="exact"/>
        </dgm:presLayoutVars>
      </dgm:prSet>
      <dgm:spPr/>
    </dgm:pt>
    <dgm:pt modelId="{06E9D1CC-864E-4792-9B60-16C12D2F0906}" type="pres">
      <dgm:prSet presAssocID="{E326EF23-300F-4CC0-8892-EEB15E8D784B}" presName="parentText" presStyleLbl="node1" presStyleIdx="0" presStyleCnt="1" custScaleX="98816" custScaleY="115673" custLinFactNeighborX="-222">
        <dgm:presLayoutVars>
          <dgm:chMax val="0"/>
          <dgm:bulletEnabled val="1"/>
        </dgm:presLayoutVars>
      </dgm:prSet>
      <dgm:spPr/>
    </dgm:pt>
    <dgm:pt modelId="{3EE15105-B623-4B39-92A3-BD5157B595B0}" type="pres">
      <dgm:prSet presAssocID="{E326EF23-300F-4CC0-8892-EEB15E8D784B}" presName="childText" presStyleLbl="revTx" presStyleIdx="0" presStyleCnt="1" custScaleY="315187">
        <dgm:presLayoutVars>
          <dgm:bulletEnabled val="1"/>
        </dgm:presLayoutVars>
      </dgm:prSet>
      <dgm:spPr/>
    </dgm:pt>
  </dgm:ptLst>
  <dgm:cxnLst>
    <dgm:cxn modelId="{2CAC8F24-C1F0-4B4C-910A-8B93445E3126}" srcId="{E326EF23-300F-4CC0-8892-EEB15E8D784B}" destId="{E4F84B7E-53B1-4D90-8146-61BBC41F266E}" srcOrd="0" destOrd="0" parTransId="{E6F14F99-E795-47F1-96ED-6BB58F33499C}" sibTransId="{98200C77-404F-41B8-8C3B-8BA51453D752}"/>
    <dgm:cxn modelId="{2C6AB629-DB80-4F19-ADE3-7CD5D4B5988D}" srcId="{7D34D5EA-6ED9-4385-91A3-73DD477DF24A}" destId="{E326EF23-300F-4CC0-8892-EEB15E8D784B}" srcOrd="0" destOrd="0" parTransId="{E4D95DB9-34CD-4642-8393-E8F75AEDEE8B}" sibTransId="{B09EB6BC-DA4B-4238-B745-D391AD27FC36}"/>
    <dgm:cxn modelId="{A7118746-3414-4487-A571-AB8C8A2929C5}" type="presOf" srcId="{001B19C5-27CB-45DE-B54E-E05BDE1DF248}" destId="{3EE15105-B623-4B39-92A3-BD5157B595B0}" srcOrd="0" destOrd="1" presId="urn:microsoft.com/office/officeart/2005/8/layout/vList2"/>
    <dgm:cxn modelId="{B810E373-E1EF-498A-B237-651DE54E2A05}" type="presOf" srcId="{E4F84B7E-53B1-4D90-8146-61BBC41F266E}" destId="{3EE15105-B623-4B39-92A3-BD5157B595B0}" srcOrd="0" destOrd="0" presId="urn:microsoft.com/office/officeart/2005/8/layout/vList2"/>
    <dgm:cxn modelId="{071B5C96-EC30-4797-B329-AA9CE993FDC4}" srcId="{E326EF23-300F-4CC0-8892-EEB15E8D784B}" destId="{CE7F493C-B034-402E-8363-AB43E4CF61E3}" srcOrd="2" destOrd="0" parTransId="{9471D269-8FD3-46F0-9012-083B6F327496}" sibTransId="{84BA6105-3F32-4169-9E0C-3311255DBB6B}"/>
    <dgm:cxn modelId="{0924D5AE-3E58-42B3-8052-E3E6A711E9CE}" type="presOf" srcId="{E326EF23-300F-4CC0-8892-EEB15E8D784B}" destId="{06E9D1CC-864E-4792-9B60-16C12D2F0906}" srcOrd="0" destOrd="0" presId="urn:microsoft.com/office/officeart/2005/8/layout/vList2"/>
    <dgm:cxn modelId="{66B950AF-CCC5-42D2-B3E1-052C6763DDEA}" type="presOf" srcId="{7D34D5EA-6ED9-4385-91A3-73DD477DF24A}" destId="{DEBC5609-340B-4BDA-969B-5E886E836A04}" srcOrd="0" destOrd="0" presId="urn:microsoft.com/office/officeart/2005/8/layout/vList2"/>
    <dgm:cxn modelId="{4125EEC5-D25D-4904-B216-DB4AAF7DBDBD}" srcId="{E326EF23-300F-4CC0-8892-EEB15E8D784B}" destId="{001B19C5-27CB-45DE-B54E-E05BDE1DF248}" srcOrd="1" destOrd="0" parTransId="{34F5CFF1-C456-475C-9A0D-AFE1EA143BC6}" sibTransId="{ED592588-0DBF-494C-98DF-C5116128D30C}"/>
    <dgm:cxn modelId="{485C95D6-D52C-4645-8048-CC1436CF10AC}" type="presOf" srcId="{CE7F493C-B034-402E-8363-AB43E4CF61E3}" destId="{3EE15105-B623-4B39-92A3-BD5157B595B0}" srcOrd="0" destOrd="2" presId="urn:microsoft.com/office/officeart/2005/8/layout/vList2"/>
    <dgm:cxn modelId="{CC196158-F949-43FA-A590-006D797E4C87}" type="presParOf" srcId="{DEBC5609-340B-4BDA-969B-5E886E836A04}" destId="{06E9D1CC-864E-4792-9B60-16C12D2F0906}" srcOrd="0" destOrd="0" presId="urn:microsoft.com/office/officeart/2005/8/layout/vList2"/>
    <dgm:cxn modelId="{231659F0-28FC-41EF-98B8-0F444D2A16E9}" type="presParOf" srcId="{DEBC5609-340B-4BDA-969B-5E886E836A04}" destId="{3EE15105-B623-4B39-92A3-BD5157B595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A16B4A-797F-4C23-9C98-1F7F2C819256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22CB1AB-C4EC-47E4-A480-1397A27C0105}">
      <dgm:prSet phldrT="[Text]" custT="1"/>
      <dgm:spPr/>
      <dgm:t>
        <a:bodyPr/>
        <a:lstStyle/>
        <a:p>
          <a:r>
            <a:rPr lang="hr-HR" sz="1600" dirty="0"/>
            <a:t>Samo tri zemlje spomenule su formalni ciljni iznos gotovinske rezerve</a:t>
          </a:r>
        </a:p>
      </dgm:t>
    </dgm:pt>
    <dgm:pt modelId="{A81FC4CC-7C93-4CF6-89B9-4BDD809CBE1B}" type="parTrans" cxnId="{3AC72414-0899-4C83-9101-6103F3767289}">
      <dgm:prSet/>
      <dgm:spPr/>
      <dgm:t>
        <a:bodyPr/>
        <a:lstStyle/>
        <a:p>
          <a:endParaRPr lang="en-GB" sz="2000"/>
        </a:p>
      </dgm:t>
    </dgm:pt>
    <dgm:pt modelId="{E0B12583-2E91-47BA-8A0D-19F3E3BAB02A}" type="sibTrans" cxnId="{3AC72414-0899-4C83-9101-6103F3767289}">
      <dgm:prSet/>
      <dgm:spPr/>
      <dgm:t>
        <a:bodyPr/>
        <a:lstStyle/>
        <a:p>
          <a:endParaRPr lang="en-GB" sz="2000"/>
        </a:p>
      </dgm:t>
    </dgm:pt>
    <dgm:pt modelId="{6E0C8C7D-06BC-440F-BFCC-4A49A3B05AC5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Albanija: rezerva, minimalni i maksimalni iznosi uglavnom su definirani s obzirom na tokove rashoda tijekom jednog mjeseca.  Prema potrebi su moguće izmjene.</a:t>
          </a:r>
        </a:p>
      </dgm:t>
    </dgm:pt>
    <dgm:pt modelId="{6C50009D-5C3F-45E3-9090-211DFF5415B4}" type="parTrans" cxnId="{3A5BDB5C-E5C6-47CC-9B98-199BC0254CBF}">
      <dgm:prSet/>
      <dgm:spPr/>
      <dgm:t>
        <a:bodyPr/>
        <a:lstStyle/>
        <a:p>
          <a:endParaRPr lang="en-GB" sz="2000"/>
        </a:p>
      </dgm:t>
    </dgm:pt>
    <dgm:pt modelId="{DF0D03F5-830C-4B8A-875A-3FD64F29159A}" type="sibTrans" cxnId="{3A5BDB5C-E5C6-47CC-9B98-199BC0254CBF}">
      <dgm:prSet/>
      <dgm:spPr/>
      <dgm:t>
        <a:bodyPr/>
        <a:lstStyle/>
        <a:p>
          <a:endParaRPr lang="en-GB" sz="2000"/>
        </a:p>
      </dgm:t>
    </dgm:pt>
    <dgm:pt modelId="{BD3B532D-CF25-4628-832F-4B614AC9A2CA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 dirty="0"/>
            <a:t>Mađarska: rezerva je prvi put uspostavljena 2003. Minimalni saldo utvrđen je na 4 – 6 tjedana potreba za bruto financiranjem. Povećan nakon financijske krize radi jačanja povjerenja ulagatelja.  Promijenjena perspektiva 2013. dovela je do promjene ciljnog iznosa na 50 % otkupa obveznica i otplate kredita u prvom tromjesečju.  Od 2017. prelazi se na percentil dnevnih novčanih tokova za minimalni limit s optimalnim saldom na temelju 6 tjedana plana financiranja.</a:t>
          </a:r>
        </a:p>
      </dgm:t>
    </dgm:pt>
    <dgm:pt modelId="{3D6DD296-C549-4D2B-BB58-E36F8B9503BE}" type="parTrans" cxnId="{CA0162CE-A053-4BB5-A6BE-C18C6E74E508}">
      <dgm:prSet/>
      <dgm:spPr/>
      <dgm:t>
        <a:bodyPr/>
        <a:lstStyle/>
        <a:p>
          <a:endParaRPr lang="en-GB" sz="2000"/>
        </a:p>
      </dgm:t>
    </dgm:pt>
    <dgm:pt modelId="{4B617ACB-3DA8-4E8B-9EBD-9ADD87245203}" type="sibTrans" cxnId="{CA0162CE-A053-4BB5-A6BE-C18C6E74E508}">
      <dgm:prSet/>
      <dgm:spPr/>
      <dgm:t>
        <a:bodyPr/>
        <a:lstStyle/>
        <a:p>
          <a:endParaRPr lang="en-GB" sz="2000"/>
        </a:p>
      </dgm:t>
    </dgm:pt>
    <dgm:pt modelId="{BB54A68D-8204-4A53-BF17-EA3EFFE6A6E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Turska: rezerva, koja je isto tako prvi put uspostavljena 2003., definirana je s obzirom na novčane tokove i također se može mijenjati tijekom godine</a:t>
          </a:r>
        </a:p>
      </dgm:t>
    </dgm:pt>
    <dgm:pt modelId="{7469388A-BD7D-4C59-AFA3-235D8E0295A0}" type="parTrans" cxnId="{8E5C6B0C-11B2-4BF8-A928-097CA6A57270}">
      <dgm:prSet/>
      <dgm:spPr/>
      <dgm:t>
        <a:bodyPr/>
        <a:lstStyle/>
        <a:p>
          <a:endParaRPr lang="en-GB" sz="2000"/>
        </a:p>
      </dgm:t>
    </dgm:pt>
    <dgm:pt modelId="{3EC82438-B276-4817-8F6B-02A1605BA921}" type="sibTrans" cxnId="{8E5C6B0C-11B2-4BF8-A928-097CA6A57270}">
      <dgm:prSet/>
      <dgm:spPr/>
      <dgm:t>
        <a:bodyPr/>
        <a:lstStyle/>
        <a:p>
          <a:endParaRPr lang="en-GB" sz="2000"/>
        </a:p>
      </dgm:t>
    </dgm:pt>
    <dgm:pt modelId="{7130C4AF-D4A9-4181-A3A3-FB9BE54358EE}">
      <dgm:prSet custT="1"/>
      <dgm:spPr/>
      <dgm:t>
        <a:bodyPr/>
        <a:lstStyle/>
        <a:p>
          <a:r>
            <a:rPr lang="hr-HR" sz="1400" dirty="0"/>
            <a:t>Može biti da većina zemalja u praksi ima rezervu, čak i ako ona nije formalno utvrđena</a:t>
          </a:r>
        </a:p>
      </dgm:t>
    </dgm:pt>
    <dgm:pt modelId="{89DC5A26-40E5-465C-9442-6F443CF10E00}" type="parTrans" cxnId="{314D28ED-24C1-4F19-8EE3-4F080A6B21E9}">
      <dgm:prSet/>
      <dgm:spPr/>
      <dgm:t>
        <a:bodyPr/>
        <a:lstStyle/>
        <a:p>
          <a:endParaRPr lang="en-GB" sz="2000"/>
        </a:p>
      </dgm:t>
    </dgm:pt>
    <dgm:pt modelId="{7994202F-A79E-4E3E-B4EC-DBD87CA3ADC8}" type="sibTrans" cxnId="{314D28ED-24C1-4F19-8EE3-4F080A6B21E9}">
      <dgm:prSet/>
      <dgm:spPr/>
      <dgm:t>
        <a:bodyPr/>
        <a:lstStyle/>
        <a:p>
          <a:endParaRPr lang="en-GB" sz="2000"/>
        </a:p>
      </dgm:t>
    </dgm:pt>
    <dgm:pt modelId="{005B3BE1-0CFC-44F0-AB7A-7616B1132F67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Većina zemalja uputila je na volatilnost prihoda i rashoda te na pogreške u projekcijama prihoda i rashoda Drugi čimbenici uključivali su: rizik od neuspjele aukcije; rizik od poremećaja na širem financijskom tržištu; ili rizik od nepredviđenih obveza koje se realiziraju</a:t>
          </a:r>
        </a:p>
      </dgm:t>
    </dgm:pt>
    <dgm:pt modelId="{1F210F37-BBFC-4FE2-96B8-9DAB528CB6DD}" type="parTrans" cxnId="{2990C546-C8AC-4EB2-8706-E4A5EC7D0C44}">
      <dgm:prSet/>
      <dgm:spPr/>
      <dgm:t>
        <a:bodyPr/>
        <a:lstStyle/>
        <a:p>
          <a:endParaRPr lang="en-GB" sz="2000"/>
        </a:p>
      </dgm:t>
    </dgm:pt>
    <dgm:pt modelId="{D5C3BD40-2FEC-4FFD-AAFB-D2FCF19A8DB5}" type="sibTrans" cxnId="{2990C546-C8AC-4EB2-8706-E4A5EC7D0C44}">
      <dgm:prSet/>
      <dgm:spPr/>
      <dgm:t>
        <a:bodyPr/>
        <a:lstStyle/>
        <a:p>
          <a:endParaRPr lang="en-GB" sz="2000"/>
        </a:p>
      </dgm:t>
    </dgm:pt>
    <dgm:pt modelId="{5C031516-60B6-4DE5-8726-BAB2881DACF7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Sigurnosne mreže: nekoliko zemalja je spomenulo mogućnost raskidanja depozita i pristupa saldima u stranoj valuti</a:t>
          </a:r>
        </a:p>
      </dgm:t>
    </dgm:pt>
    <dgm:pt modelId="{0F35A81D-2747-426D-B661-8FF3671983ED}" type="parTrans" cxnId="{AB09D3ED-9FE0-4F7D-9CBF-88AA0A27A397}">
      <dgm:prSet/>
      <dgm:spPr/>
      <dgm:t>
        <a:bodyPr/>
        <a:lstStyle/>
        <a:p>
          <a:endParaRPr lang="en-GB" sz="2000"/>
        </a:p>
      </dgm:t>
    </dgm:pt>
    <dgm:pt modelId="{411D9A2A-C5AA-4A01-9864-57ADA5FD21BB}" type="sibTrans" cxnId="{AB09D3ED-9FE0-4F7D-9CBF-88AA0A27A397}">
      <dgm:prSet/>
      <dgm:spPr/>
      <dgm:t>
        <a:bodyPr/>
        <a:lstStyle/>
        <a:p>
          <a:endParaRPr lang="en-GB" sz="2000"/>
        </a:p>
      </dgm:t>
    </dgm:pt>
    <dgm:pt modelId="{313250A2-5E90-4E23-B6CB-715F9F336B9C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8 od 12 zemalja izvijestilo je o rezervi u anketi iz 2016.</a:t>
          </a:r>
        </a:p>
      </dgm:t>
    </dgm:pt>
    <dgm:pt modelId="{AD948912-C375-4CB2-A019-AD7B8DA2E86B}" type="parTrans" cxnId="{A4B18190-42B5-49C9-83A9-09EBD41AD1C6}">
      <dgm:prSet/>
      <dgm:spPr/>
      <dgm:t>
        <a:bodyPr/>
        <a:lstStyle/>
        <a:p>
          <a:endParaRPr lang="en-GB"/>
        </a:p>
      </dgm:t>
    </dgm:pt>
    <dgm:pt modelId="{AA91EB64-4B4F-4F97-B7A4-55882AD5E270}" type="sibTrans" cxnId="{A4B18190-42B5-49C9-83A9-09EBD41AD1C6}">
      <dgm:prSet/>
      <dgm:spPr/>
      <dgm:t>
        <a:bodyPr/>
        <a:lstStyle/>
        <a:p>
          <a:endParaRPr lang="en-GB"/>
        </a:p>
      </dgm:t>
    </dgm:pt>
    <dgm:pt modelId="{FEF34A26-22F5-49E7-9D80-922CAB4BC078}" type="pres">
      <dgm:prSet presAssocID="{F0A16B4A-797F-4C23-9C98-1F7F2C819256}" presName="linear" presStyleCnt="0">
        <dgm:presLayoutVars>
          <dgm:dir/>
          <dgm:animLvl val="lvl"/>
          <dgm:resizeHandles val="exact"/>
        </dgm:presLayoutVars>
      </dgm:prSet>
      <dgm:spPr/>
    </dgm:pt>
    <dgm:pt modelId="{BCFFCCFB-71C0-4FBD-B407-BE6768F66C33}" type="pres">
      <dgm:prSet presAssocID="{E22CB1AB-C4EC-47E4-A480-1397A27C0105}" presName="parentLin" presStyleCnt="0"/>
      <dgm:spPr/>
    </dgm:pt>
    <dgm:pt modelId="{039756C3-C2DE-4814-90CA-9C95F3C2C018}" type="pres">
      <dgm:prSet presAssocID="{E22CB1AB-C4EC-47E4-A480-1397A27C0105}" presName="parentLeftMargin" presStyleLbl="node1" presStyleIdx="0" presStyleCnt="2"/>
      <dgm:spPr/>
    </dgm:pt>
    <dgm:pt modelId="{E2319BDF-DCC7-458D-98CE-F1E4970B4A1A}" type="pres">
      <dgm:prSet presAssocID="{E22CB1AB-C4EC-47E4-A480-1397A27C01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EC2E1A-8B99-4804-8641-C3B32CB72775}" type="pres">
      <dgm:prSet presAssocID="{E22CB1AB-C4EC-47E4-A480-1397A27C0105}" presName="negativeSpace" presStyleCnt="0"/>
      <dgm:spPr/>
    </dgm:pt>
    <dgm:pt modelId="{B314EEB2-EB60-4017-AC94-0F88DA10AB00}" type="pres">
      <dgm:prSet presAssocID="{E22CB1AB-C4EC-47E4-A480-1397A27C0105}" presName="childText" presStyleLbl="conFgAcc1" presStyleIdx="0" presStyleCnt="2">
        <dgm:presLayoutVars>
          <dgm:bulletEnabled val="1"/>
        </dgm:presLayoutVars>
      </dgm:prSet>
      <dgm:spPr/>
    </dgm:pt>
    <dgm:pt modelId="{E55B3D38-17F1-44E3-AFED-CAAEBCD23D95}" type="pres">
      <dgm:prSet presAssocID="{E0B12583-2E91-47BA-8A0D-19F3E3BAB02A}" presName="spaceBetweenRectangles" presStyleCnt="0"/>
      <dgm:spPr/>
    </dgm:pt>
    <dgm:pt modelId="{E062007F-F885-4A15-9B78-DE2B4FEB8E45}" type="pres">
      <dgm:prSet presAssocID="{7130C4AF-D4A9-4181-A3A3-FB9BE54358EE}" presName="parentLin" presStyleCnt="0"/>
      <dgm:spPr/>
    </dgm:pt>
    <dgm:pt modelId="{8C1B0400-8B29-4681-8F3D-200565AD49FA}" type="pres">
      <dgm:prSet presAssocID="{7130C4AF-D4A9-4181-A3A3-FB9BE54358EE}" presName="parentLeftMargin" presStyleLbl="node1" presStyleIdx="0" presStyleCnt="2"/>
      <dgm:spPr/>
    </dgm:pt>
    <dgm:pt modelId="{2684CF39-D959-4046-A224-01859FDF56D4}" type="pres">
      <dgm:prSet presAssocID="{7130C4AF-D4A9-4181-A3A3-FB9BE54358EE}" presName="parentText" presStyleLbl="node1" presStyleIdx="1" presStyleCnt="2" custScaleX="113022" custScaleY="106240">
        <dgm:presLayoutVars>
          <dgm:chMax val="0"/>
          <dgm:bulletEnabled val="1"/>
        </dgm:presLayoutVars>
      </dgm:prSet>
      <dgm:spPr/>
    </dgm:pt>
    <dgm:pt modelId="{11FC5AED-12F2-4E49-AB7B-3335CCA301BA}" type="pres">
      <dgm:prSet presAssocID="{7130C4AF-D4A9-4181-A3A3-FB9BE54358EE}" presName="negativeSpace" presStyleCnt="0"/>
      <dgm:spPr/>
    </dgm:pt>
    <dgm:pt modelId="{FD9DD46E-5E4F-41A4-A393-E94CAA264C48}" type="pres">
      <dgm:prSet presAssocID="{7130C4AF-D4A9-4181-A3A3-FB9BE54358E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B4E5307-EC56-4228-91F2-5364F0DEB33A}" type="presOf" srcId="{005B3BE1-0CFC-44F0-AB7A-7616B1132F67}" destId="{FD9DD46E-5E4F-41A4-A393-E94CAA264C48}" srcOrd="0" destOrd="1" presId="urn:microsoft.com/office/officeart/2005/8/layout/list1"/>
    <dgm:cxn modelId="{8E5C6B0C-11B2-4BF8-A928-097CA6A57270}" srcId="{E22CB1AB-C4EC-47E4-A480-1397A27C0105}" destId="{BB54A68D-8204-4A53-BF17-EA3EFFE6A6EB}" srcOrd="2" destOrd="0" parTransId="{7469388A-BD7D-4C59-AFA3-235D8E0295A0}" sibTransId="{3EC82438-B276-4817-8F6B-02A1605BA921}"/>
    <dgm:cxn modelId="{3AC72414-0899-4C83-9101-6103F3767289}" srcId="{F0A16B4A-797F-4C23-9C98-1F7F2C819256}" destId="{E22CB1AB-C4EC-47E4-A480-1397A27C0105}" srcOrd="0" destOrd="0" parTransId="{A81FC4CC-7C93-4CF6-89B9-4BDD809CBE1B}" sibTransId="{E0B12583-2E91-47BA-8A0D-19F3E3BAB02A}"/>
    <dgm:cxn modelId="{612B601B-E570-46F6-999F-D71D125060F7}" type="presOf" srcId="{E22CB1AB-C4EC-47E4-A480-1397A27C0105}" destId="{039756C3-C2DE-4814-90CA-9C95F3C2C018}" srcOrd="0" destOrd="0" presId="urn:microsoft.com/office/officeart/2005/8/layout/list1"/>
    <dgm:cxn modelId="{5EBF361D-851B-4488-BB5B-7E3F41540923}" type="presOf" srcId="{BD3B532D-CF25-4628-832F-4B614AC9A2CA}" destId="{B314EEB2-EB60-4017-AC94-0F88DA10AB00}" srcOrd="0" destOrd="1" presId="urn:microsoft.com/office/officeart/2005/8/layout/list1"/>
    <dgm:cxn modelId="{AAD9712F-D324-41BF-B2D6-5F962900AA3D}" type="presOf" srcId="{7130C4AF-D4A9-4181-A3A3-FB9BE54358EE}" destId="{2684CF39-D959-4046-A224-01859FDF56D4}" srcOrd="1" destOrd="0" presId="urn:microsoft.com/office/officeart/2005/8/layout/list1"/>
    <dgm:cxn modelId="{49AC933D-8931-4A40-964D-96DB839404E2}" type="presOf" srcId="{F0A16B4A-797F-4C23-9C98-1F7F2C819256}" destId="{FEF34A26-22F5-49E7-9D80-922CAB4BC078}" srcOrd="0" destOrd="0" presId="urn:microsoft.com/office/officeart/2005/8/layout/list1"/>
    <dgm:cxn modelId="{CDBDCC5C-64B5-47EE-B75E-A478485588FF}" type="presOf" srcId="{7130C4AF-D4A9-4181-A3A3-FB9BE54358EE}" destId="{8C1B0400-8B29-4681-8F3D-200565AD49FA}" srcOrd="0" destOrd="0" presId="urn:microsoft.com/office/officeart/2005/8/layout/list1"/>
    <dgm:cxn modelId="{3A5BDB5C-E5C6-47CC-9B98-199BC0254CBF}" srcId="{E22CB1AB-C4EC-47E4-A480-1397A27C0105}" destId="{6E0C8C7D-06BC-440F-BFCC-4A49A3B05AC5}" srcOrd="0" destOrd="0" parTransId="{6C50009D-5C3F-45E3-9090-211DFF5415B4}" sibTransId="{DF0D03F5-830C-4B8A-875A-3FD64F29159A}"/>
    <dgm:cxn modelId="{2990C546-C8AC-4EB2-8706-E4A5EC7D0C44}" srcId="{7130C4AF-D4A9-4181-A3A3-FB9BE54358EE}" destId="{005B3BE1-0CFC-44F0-AB7A-7616B1132F67}" srcOrd="1" destOrd="0" parTransId="{1F210F37-BBFC-4FE2-96B8-9DAB528CB6DD}" sibTransId="{D5C3BD40-2FEC-4FFD-AAFB-D2FCF19A8DB5}"/>
    <dgm:cxn modelId="{8CDAB469-2430-4E51-BE8B-D44EF6AF8D7C}" type="presOf" srcId="{BB54A68D-8204-4A53-BF17-EA3EFFE6A6EB}" destId="{B314EEB2-EB60-4017-AC94-0F88DA10AB00}" srcOrd="0" destOrd="2" presId="urn:microsoft.com/office/officeart/2005/8/layout/list1"/>
    <dgm:cxn modelId="{F0821952-2568-43A0-B0A0-993421524C65}" type="presOf" srcId="{6E0C8C7D-06BC-440F-BFCC-4A49A3B05AC5}" destId="{B314EEB2-EB60-4017-AC94-0F88DA10AB00}" srcOrd="0" destOrd="0" presId="urn:microsoft.com/office/officeart/2005/8/layout/list1"/>
    <dgm:cxn modelId="{10679D57-2C83-47BA-85D6-D49C4E58E4FC}" type="presOf" srcId="{313250A2-5E90-4E23-B6CB-715F9F336B9C}" destId="{FD9DD46E-5E4F-41A4-A393-E94CAA264C48}" srcOrd="0" destOrd="0" presId="urn:microsoft.com/office/officeart/2005/8/layout/list1"/>
    <dgm:cxn modelId="{A4B18190-42B5-49C9-83A9-09EBD41AD1C6}" srcId="{7130C4AF-D4A9-4181-A3A3-FB9BE54358EE}" destId="{313250A2-5E90-4E23-B6CB-715F9F336B9C}" srcOrd="0" destOrd="0" parTransId="{AD948912-C375-4CB2-A019-AD7B8DA2E86B}" sibTransId="{AA91EB64-4B4F-4F97-B7A4-55882AD5E270}"/>
    <dgm:cxn modelId="{1FA2C2AE-438B-44A5-8F7B-2165F2F695FD}" type="presOf" srcId="{5C031516-60B6-4DE5-8726-BAB2881DACF7}" destId="{FD9DD46E-5E4F-41A4-A393-E94CAA264C48}" srcOrd="0" destOrd="2" presId="urn:microsoft.com/office/officeart/2005/8/layout/list1"/>
    <dgm:cxn modelId="{CAB63AC5-7D5C-468D-A826-FB2703BEB670}" type="presOf" srcId="{E22CB1AB-C4EC-47E4-A480-1397A27C0105}" destId="{E2319BDF-DCC7-458D-98CE-F1E4970B4A1A}" srcOrd="1" destOrd="0" presId="urn:microsoft.com/office/officeart/2005/8/layout/list1"/>
    <dgm:cxn modelId="{CA0162CE-A053-4BB5-A6BE-C18C6E74E508}" srcId="{E22CB1AB-C4EC-47E4-A480-1397A27C0105}" destId="{BD3B532D-CF25-4628-832F-4B614AC9A2CA}" srcOrd="1" destOrd="0" parTransId="{3D6DD296-C549-4D2B-BB58-E36F8B9503BE}" sibTransId="{4B617ACB-3DA8-4E8B-9EBD-9ADD87245203}"/>
    <dgm:cxn modelId="{314D28ED-24C1-4F19-8EE3-4F080A6B21E9}" srcId="{F0A16B4A-797F-4C23-9C98-1F7F2C819256}" destId="{7130C4AF-D4A9-4181-A3A3-FB9BE54358EE}" srcOrd="1" destOrd="0" parTransId="{89DC5A26-40E5-465C-9442-6F443CF10E00}" sibTransId="{7994202F-A79E-4E3E-B4EC-DBD87CA3ADC8}"/>
    <dgm:cxn modelId="{AB09D3ED-9FE0-4F7D-9CBF-88AA0A27A397}" srcId="{7130C4AF-D4A9-4181-A3A3-FB9BE54358EE}" destId="{5C031516-60B6-4DE5-8726-BAB2881DACF7}" srcOrd="2" destOrd="0" parTransId="{0F35A81D-2747-426D-B661-8FF3671983ED}" sibTransId="{411D9A2A-C5AA-4A01-9864-57ADA5FD21BB}"/>
    <dgm:cxn modelId="{1B08F680-444A-4698-9B9D-B28104D5F981}" type="presParOf" srcId="{FEF34A26-22F5-49E7-9D80-922CAB4BC078}" destId="{BCFFCCFB-71C0-4FBD-B407-BE6768F66C33}" srcOrd="0" destOrd="0" presId="urn:microsoft.com/office/officeart/2005/8/layout/list1"/>
    <dgm:cxn modelId="{34844B9C-B5DD-4D7D-BC18-80DDF7F6D738}" type="presParOf" srcId="{BCFFCCFB-71C0-4FBD-B407-BE6768F66C33}" destId="{039756C3-C2DE-4814-90CA-9C95F3C2C018}" srcOrd="0" destOrd="0" presId="urn:microsoft.com/office/officeart/2005/8/layout/list1"/>
    <dgm:cxn modelId="{6F991EC6-C799-4DE4-BCE7-1BE4C8C35E40}" type="presParOf" srcId="{BCFFCCFB-71C0-4FBD-B407-BE6768F66C33}" destId="{E2319BDF-DCC7-458D-98CE-F1E4970B4A1A}" srcOrd="1" destOrd="0" presId="urn:microsoft.com/office/officeart/2005/8/layout/list1"/>
    <dgm:cxn modelId="{632C5D29-2471-4F7D-A488-96E0B24189ED}" type="presParOf" srcId="{FEF34A26-22F5-49E7-9D80-922CAB4BC078}" destId="{A7EC2E1A-8B99-4804-8641-C3B32CB72775}" srcOrd="1" destOrd="0" presId="urn:microsoft.com/office/officeart/2005/8/layout/list1"/>
    <dgm:cxn modelId="{007312C2-9A9F-47CC-AAFB-DCB591941899}" type="presParOf" srcId="{FEF34A26-22F5-49E7-9D80-922CAB4BC078}" destId="{B314EEB2-EB60-4017-AC94-0F88DA10AB00}" srcOrd="2" destOrd="0" presId="urn:microsoft.com/office/officeart/2005/8/layout/list1"/>
    <dgm:cxn modelId="{49B3A4B8-7072-47B3-9DBD-9095F9B8B702}" type="presParOf" srcId="{FEF34A26-22F5-49E7-9D80-922CAB4BC078}" destId="{E55B3D38-17F1-44E3-AFED-CAAEBCD23D95}" srcOrd="3" destOrd="0" presId="urn:microsoft.com/office/officeart/2005/8/layout/list1"/>
    <dgm:cxn modelId="{2B996580-23C7-43AF-999D-C5E6E17E5C8F}" type="presParOf" srcId="{FEF34A26-22F5-49E7-9D80-922CAB4BC078}" destId="{E062007F-F885-4A15-9B78-DE2B4FEB8E45}" srcOrd="4" destOrd="0" presId="urn:microsoft.com/office/officeart/2005/8/layout/list1"/>
    <dgm:cxn modelId="{CC819207-A79F-4FF1-9B11-384DCBBE1650}" type="presParOf" srcId="{E062007F-F885-4A15-9B78-DE2B4FEB8E45}" destId="{8C1B0400-8B29-4681-8F3D-200565AD49FA}" srcOrd="0" destOrd="0" presId="urn:microsoft.com/office/officeart/2005/8/layout/list1"/>
    <dgm:cxn modelId="{B30283D8-945C-4482-8FCF-C3C2F136CE4B}" type="presParOf" srcId="{E062007F-F885-4A15-9B78-DE2B4FEB8E45}" destId="{2684CF39-D959-4046-A224-01859FDF56D4}" srcOrd="1" destOrd="0" presId="urn:microsoft.com/office/officeart/2005/8/layout/list1"/>
    <dgm:cxn modelId="{53F12A72-B6AD-43B7-B49D-EE93740BA643}" type="presParOf" srcId="{FEF34A26-22F5-49E7-9D80-922CAB4BC078}" destId="{11FC5AED-12F2-4E49-AB7B-3335CCA301BA}" srcOrd="5" destOrd="0" presId="urn:microsoft.com/office/officeart/2005/8/layout/list1"/>
    <dgm:cxn modelId="{DB70975D-D810-42DC-9A62-5476A9F2D8F6}" type="presParOf" srcId="{FEF34A26-22F5-49E7-9D80-922CAB4BC078}" destId="{FD9DD46E-5E4F-41A4-A393-E94CAA264C4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5FBBD7-94E0-4E4B-BA29-B06A3519B31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96417D3B-115A-4698-98B1-EE510A869795}">
      <dgm:prSet phldrT="[Text]" custT="1"/>
      <dgm:spPr/>
      <dgm:t>
        <a:bodyPr anchor="ctr" anchorCtr="0"/>
        <a:lstStyle/>
        <a:p>
          <a:r>
            <a:rPr lang="hr-HR" sz="2600"/>
            <a:t>Što je gotovinska rezerva i zašto nam je potrebna</a:t>
          </a:r>
        </a:p>
      </dgm:t>
    </dgm:pt>
    <dgm:pt modelId="{11AB7770-E072-4134-89EF-2D0749FC3493}" type="parTrans" cxnId="{DD98888F-5134-443F-99F6-4C0B69B02C73}">
      <dgm:prSet/>
      <dgm:spPr/>
      <dgm:t>
        <a:bodyPr/>
        <a:lstStyle/>
        <a:p>
          <a:endParaRPr lang="en-US" sz="2400"/>
        </a:p>
      </dgm:t>
    </dgm:pt>
    <dgm:pt modelId="{E7057AA6-F357-4992-AA29-3E9DC79D5EE2}" type="sibTrans" cxnId="{DD98888F-5134-443F-99F6-4C0B69B02C73}">
      <dgm:prSet/>
      <dgm:spPr/>
      <dgm:t>
        <a:bodyPr/>
        <a:lstStyle/>
        <a:p>
          <a:endParaRPr lang="en-US" sz="2400"/>
        </a:p>
      </dgm:t>
    </dgm:pt>
    <dgm:pt modelId="{86FDB1A7-D681-40CC-B97D-0BD6F01CA9F8}">
      <dgm:prSet custT="1"/>
      <dgm:spPr/>
      <dgm:t>
        <a:bodyPr anchor="ctr" anchorCtr="0"/>
        <a:lstStyle/>
        <a:p>
          <a:pPr>
            <a:spcAft>
              <a:spcPts val="0"/>
            </a:spcAft>
          </a:pPr>
          <a:r>
            <a:rPr lang="hr-HR" sz="2400" dirty="0"/>
            <a:t>Utvrđivanje gotovinske rezerve </a:t>
          </a:r>
        </a:p>
        <a:p>
          <a:pPr>
            <a:spcAft>
              <a:spcPts val="0"/>
            </a:spcAft>
          </a:pPr>
          <a:r>
            <a:rPr lang="hr-HR" sz="2400" dirty="0"/>
            <a:t>i njezinih komponenata</a:t>
          </a:r>
        </a:p>
      </dgm:t>
    </dgm:pt>
    <dgm:pt modelId="{DBEE6FBD-B2DE-421E-9A4D-C66576101D8F}" type="parTrans" cxnId="{838BC39B-790A-4093-A145-A546C16FC71C}">
      <dgm:prSet/>
      <dgm:spPr/>
      <dgm:t>
        <a:bodyPr/>
        <a:lstStyle/>
        <a:p>
          <a:endParaRPr lang="en-US" sz="2400"/>
        </a:p>
      </dgm:t>
    </dgm:pt>
    <dgm:pt modelId="{A8C8D15C-181B-47D3-BE95-9317D4BBADA9}" type="sibTrans" cxnId="{838BC39B-790A-4093-A145-A546C16FC71C}">
      <dgm:prSet/>
      <dgm:spPr/>
      <dgm:t>
        <a:bodyPr/>
        <a:lstStyle/>
        <a:p>
          <a:endParaRPr lang="en-US" sz="2400"/>
        </a:p>
      </dgm:t>
    </dgm:pt>
    <dgm:pt modelId="{1A1F56BF-8DF7-452E-BEA3-638DF19CE165}">
      <dgm:prSet custT="1"/>
      <dgm:spPr/>
      <dgm:t>
        <a:bodyPr/>
        <a:lstStyle/>
        <a:p>
          <a:r>
            <a:rPr lang="hr-HR" sz="2600"/>
            <a:t>Međunarodni primjeri</a:t>
          </a:r>
        </a:p>
      </dgm:t>
    </dgm:pt>
    <dgm:pt modelId="{89299127-CBC9-4BD8-A502-6B4CC8D740BB}" type="parTrans" cxnId="{B0847CA0-1BD8-4286-848A-36361C036510}">
      <dgm:prSet/>
      <dgm:spPr/>
      <dgm:t>
        <a:bodyPr/>
        <a:lstStyle/>
        <a:p>
          <a:endParaRPr lang="en-US" sz="2400"/>
        </a:p>
      </dgm:t>
    </dgm:pt>
    <dgm:pt modelId="{5E85FC80-4761-46DB-9243-4512304BCB13}" type="sibTrans" cxnId="{B0847CA0-1BD8-4286-848A-36361C036510}">
      <dgm:prSet/>
      <dgm:spPr/>
      <dgm:t>
        <a:bodyPr/>
        <a:lstStyle/>
        <a:p>
          <a:endParaRPr lang="en-US" sz="2400"/>
        </a:p>
      </dgm:t>
    </dgm:pt>
    <dgm:pt modelId="{F84AE7B0-DB7E-4905-A700-9F527B32B408}">
      <dgm:prSet custT="1"/>
      <dgm:spPr>
        <a:solidFill>
          <a:srgbClr val="004C97"/>
        </a:solidFill>
      </dgm:spPr>
      <dgm:t>
        <a:bodyPr/>
        <a:lstStyle/>
        <a:p>
          <a:r>
            <a:rPr lang="hr-HR" sz="2800">
              <a:solidFill>
                <a:schemeClr val="bg1"/>
              </a:solidFill>
            </a:rPr>
            <a:t>Povezane poteškoće</a:t>
          </a:r>
        </a:p>
      </dgm:t>
    </dgm:pt>
    <dgm:pt modelId="{65B7056C-B6C5-4B5A-9DF7-7FF1C1A53D45}" type="parTrans" cxnId="{B705E704-CA12-48AC-AE06-2F52979289BD}">
      <dgm:prSet/>
      <dgm:spPr/>
      <dgm:t>
        <a:bodyPr/>
        <a:lstStyle/>
        <a:p>
          <a:endParaRPr lang="en-US" sz="2400"/>
        </a:p>
      </dgm:t>
    </dgm:pt>
    <dgm:pt modelId="{E013F9D9-2172-40FC-A47A-42920EF76F78}" type="sibTrans" cxnId="{B705E704-CA12-48AC-AE06-2F52979289BD}">
      <dgm:prSet/>
      <dgm:spPr/>
      <dgm:t>
        <a:bodyPr/>
        <a:lstStyle/>
        <a:p>
          <a:endParaRPr lang="en-US" sz="2400"/>
        </a:p>
      </dgm:t>
    </dgm:pt>
    <dgm:pt modelId="{CD76B4E2-B8CD-43A4-95E2-36DD03824AE4}" type="pres">
      <dgm:prSet presAssocID="{CD5FBBD7-94E0-4E4B-BA29-B06A3519B31D}" presName="CompostProcess" presStyleCnt="0">
        <dgm:presLayoutVars>
          <dgm:dir/>
          <dgm:resizeHandles val="exact"/>
        </dgm:presLayoutVars>
      </dgm:prSet>
      <dgm:spPr/>
    </dgm:pt>
    <dgm:pt modelId="{42BF332B-9470-4CB6-8C6F-5AFACF743862}" type="pres">
      <dgm:prSet presAssocID="{CD5FBBD7-94E0-4E4B-BA29-B06A3519B31D}" presName="arrow" presStyleLbl="bgShp" presStyleIdx="0" presStyleCnt="1" custLinFactNeighborX="-588"/>
      <dgm:spPr>
        <a:solidFill>
          <a:srgbClr val="CFD5EA"/>
        </a:solidFill>
      </dgm:spPr>
    </dgm:pt>
    <dgm:pt modelId="{1E562C04-1623-461F-867B-3BBE35187D28}" type="pres">
      <dgm:prSet presAssocID="{CD5FBBD7-94E0-4E4B-BA29-B06A3519B31D}" presName="linearProcess" presStyleCnt="0"/>
      <dgm:spPr/>
    </dgm:pt>
    <dgm:pt modelId="{98279409-42F1-434A-83DB-7875900BB96D}" type="pres">
      <dgm:prSet presAssocID="{96417D3B-115A-4698-98B1-EE510A869795}" presName="textNode" presStyleLbl="node1" presStyleIdx="0" presStyleCnt="4" custScaleX="106299" custLinFactNeighborX="-1294" custLinFactNeighborY="-1172">
        <dgm:presLayoutVars>
          <dgm:bulletEnabled val="1"/>
        </dgm:presLayoutVars>
      </dgm:prSet>
      <dgm:spPr/>
    </dgm:pt>
    <dgm:pt modelId="{A2D6F68B-2DFE-46EF-80D6-6BAF84868F3C}" type="pres">
      <dgm:prSet presAssocID="{E7057AA6-F357-4992-AA29-3E9DC79D5EE2}" presName="sibTrans" presStyleCnt="0"/>
      <dgm:spPr/>
    </dgm:pt>
    <dgm:pt modelId="{69B80941-00E4-4A68-91D4-091DABFF1DD2}" type="pres">
      <dgm:prSet presAssocID="{86FDB1A7-D681-40CC-B97D-0BD6F01CA9F8}" presName="textNode" presStyleLbl="node1" presStyleIdx="1" presStyleCnt="4" custScaleX="106258" custLinFactNeighborX="-6087">
        <dgm:presLayoutVars>
          <dgm:bulletEnabled val="1"/>
        </dgm:presLayoutVars>
      </dgm:prSet>
      <dgm:spPr/>
    </dgm:pt>
    <dgm:pt modelId="{B0EC5D7A-F866-4947-B5A1-601E435B4782}" type="pres">
      <dgm:prSet presAssocID="{A8C8D15C-181B-47D3-BE95-9317D4BBADA9}" presName="sibTrans" presStyleCnt="0"/>
      <dgm:spPr/>
    </dgm:pt>
    <dgm:pt modelId="{66B01804-B4DF-432F-9592-5DE10DAC317F}" type="pres">
      <dgm:prSet presAssocID="{1A1F56BF-8DF7-452E-BEA3-638DF19CE165}" presName="textNode" presStyleLbl="node1" presStyleIdx="2" presStyleCnt="4" custScaleX="106372" custLinFactNeighborX="-6269">
        <dgm:presLayoutVars>
          <dgm:bulletEnabled val="1"/>
        </dgm:presLayoutVars>
      </dgm:prSet>
      <dgm:spPr/>
    </dgm:pt>
    <dgm:pt modelId="{1629292C-D117-474A-A122-778A5204639B}" type="pres">
      <dgm:prSet presAssocID="{5E85FC80-4761-46DB-9243-4512304BCB13}" presName="sibTrans" presStyleCnt="0"/>
      <dgm:spPr/>
    </dgm:pt>
    <dgm:pt modelId="{D4DB188C-BE5A-46C3-A77C-440CB56285CE}" type="pres">
      <dgm:prSet presAssocID="{F84AE7B0-DB7E-4905-A700-9F527B32B408}" presName="textNode" presStyleLbl="node1" presStyleIdx="3" presStyleCnt="4" custScaleX="106843">
        <dgm:presLayoutVars>
          <dgm:bulletEnabled val="1"/>
        </dgm:presLayoutVars>
      </dgm:prSet>
      <dgm:spPr/>
    </dgm:pt>
  </dgm:ptLst>
  <dgm:cxnLst>
    <dgm:cxn modelId="{B705E704-CA12-48AC-AE06-2F52979289BD}" srcId="{CD5FBBD7-94E0-4E4B-BA29-B06A3519B31D}" destId="{F84AE7B0-DB7E-4905-A700-9F527B32B408}" srcOrd="3" destOrd="0" parTransId="{65B7056C-B6C5-4B5A-9DF7-7FF1C1A53D45}" sibTransId="{E013F9D9-2172-40FC-A47A-42920EF76F78}"/>
    <dgm:cxn modelId="{6EAF0B2F-7D92-4E65-B9AF-3A5FD0C60FB0}" type="presOf" srcId="{CD5FBBD7-94E0-4E4B-BA29-B06A3519B31D}" destId="{CD76B4E2-B8CD-43A4-95E2-36DD03824AE4}" srcOrd="0" destOrd="0" presId="urn:microsoft.com/office/officeart/2005/8/layout/hProcess9"/>
    <dgm:cxn modelId="{DD98888F-5134-443F-99F6-4C0B69B02C73}" srcId="{CD5FBBD7-94E0-4E4B-BA29-B06A3519B31D}" destId="{96417D3B-115A-4698-98B1-EE510A869795}" srcOrd="0" destOrd="0" parTransId="{11AB7770-E072-4134-89EF-2D0749FC3493}" sibTransId="{E7057AA6-F357-4992-AA29-3E9DC79D5EE2}"/>
    <dgm:cxn modelId="{838BC39B-790A-4093-A145-A546C16FC71C}" srcId="{CD5FBBD7-94E0-4E4B-BA29-B06A3519B31D}" destId="{86FDB1A7-D681-40CC-B97D-0BD6F01CA9F8}" srcOrd="1" destOrd="0" parTransId="{DBEE6FBD-B2DE-421E-9A4D-C66576101D8F}" sibTransId="{A8C8D15C-181B-47D3-BE95-9317D4BBADA9}"/>
    <dgm:cxn modelId="{B0847CA0-1BD8-4286-848A-36361C036510}" srcId="{CD5FBBD7-94E0-4E4B-BA29-B06A3519B31D}" destId="{1A1F56BF-8DF7-452E-BEA3-638DF19CE165}" srcOrd="2" destOrd="0" parTransId="{89299127-CBC9-4BD8-A502-6B4CC8D740BB}" sibTransId="{5E85FC80-4761-46DB-9243-4512304BCB13}"/>
    <dgm:cxn modelId="{E35171B4-3150-49D2-99E5-4B215A4267CB}" type="presOf" srcId="{86FDB1A7-D681-40CC-B97D-0BD6F01CA9F8}" destId="{69B80941-00E4-4A68-91D4-091DABFF1DD2}" srcOrd="0" destOrd="0" presId="urn:microsoft.com/office/officeart/2005/8/layout/hProcess9"/>
    <dgm:cxn modelId="{06DAA2D3-30E8-40D0-9E40-7280DCF7B23C}" type="presOf" srcId="{F84AE7B0-DB7E-4905-A700-9F527B32B408}" destId="{D4DB188C-BE5A-46C3-A77C-440CB56285CE}" srcOrd="0" destOrd="0" presId="urn:microsoft.com/office/officeart/2005/8/layout/hProcess9"/>
    <dgm:cxn modelId="{E20725DA-816B-4595-B4FD-2D74D46C479A}" type="presOf" srcId="{96417D3B-115A-4698-98B1-EE510A869795}" destId="{98279409-42F1-434A-83DB-7875900BB96D}" srcOrd="0" destOrd="0" presId="urn:microsoft.com/office/officeart/2005/8/layout/hProcess9"/>
    <dgm:cxn modelId="{BA4F4CDF-EC87-450D-919E-CA16B807853A}" type="presOf" srcId="{1A1F56BF-8DF7-452E-BEA3-638DF19CE165}" destId="{66B01804-B4DF-432F-9592-5DE10DAC317F}" srcOrd="0" destOrd="0" presId="urn:microsoft.com/office/officeart/2005/8/layout/hProcess9"/>
    <dgm:cxn modelId="{5203D0A2-8E4A-4485-95DC-00B3751BE341}" type="presParOf" srcId="{CD76B4E2-B8CD-43A4-95E2-36DD03824AE4}" destId="{42BF332B-9470-4CB6-8C6F-5AFACF743862}" srcOrd="0" destOrd="0" presId="urn:microsoft.com/office/officeart/2005/8/layout/hProcess9"/>
    <dgm:cxn modelId="{1B8FD930-4910-421D-9BCF-F786D958AA89}" type="presParOf" srcId="{CD76B4E2-B8CD-43A4-95E2-36DD03824AE4}" destId="{1E562C04-1623-461F-867B-3BBE35187D28}" srcOrd="1" destOrd="0" presId="urn:microsoft.com/office/officeart/2005/8/layout/hProcess9"/>
    <dgm:cxn modelId="{BE24B50B-1C44-4D50-B384-6A4992095711}" type="presParOf" srcId="{1E562C04-1623-461F-867B-3BBE35187D28}" destId="{98279409-42F1-434A-83DB-7875900BB96D}" srcOrd="0" destOrd="0" presId="urn:microsoft.com/office/officeart/2005/8/layout/hProcess9"/>
    <dgm:cxn modelId="{E7A70BE8-D05A-400A-97CD-56C9CE879AFE}" type="presParOf" srcId="{1E562C04-1623-461F-867B-3BBE35187D28}" destId="{A2D6F68B-2DFE-46EF-80D6-6BAF84868F3C}" srcOrd="1" destOrd="0" presId="urn:microsoft.com/office/officeart/2005/8/layout/hProcess9"/>
    <dgm:cxn modelId="{BC8D961B-EC63-47C6-B183-1B9234A71964}" type="presParOf" srcId="{1E562C04-1623-461F-867B-3BBE35187D28}" destId="{69B80941-00E4-4A68-91D4-091DABFF1DD2}" srcOrd="2" destOrd="0" presId="urn:microsoft.com/office/officeart/2005/8/layout/hProcess9"/>
    <dgm:cxn modelId="{1C47AD81-1984-4E0A-BEE4-09B9E6A0FC92}" type="presParOf" srcId="{1E562C04-1623-461F-867B-3BBE35187D28}" destId="{B0EC5D7A-F866-4947-B5A1-601E435B4782}" srcOrd="3" destOrd="0" presId="urn:microsoft.com/office/officeart/2005/8/layout/hProcess9"/>
    <dgm:cxn modelId="{8C882841-442D-4963-BEFF-4B5EA71B14ED}" type="presParOf" srcId="{1E562C04-1623-461F-867B-3BBE35187D28}" destId="{66B01804-B4DF-432F-9592-5DE10DAC317F}" srcOrd="4" destOrd="0" presId="urn:microsoft.com/office/officeart/2005/8/layout/hProcess9"/>
    <dgm:cxn modelId="{D2A2D7AA-9614-49A6-BD66-BDC3BC472C1D}" type="presParOf" srcId="{1E562C04-1623-461F-867B-3BBE35187D28}" destId="{1629292C-D117-474A-A122-778A5204639B}" srcOrd="5" destOrd="0" presId="urn:microsoft.com/office/officeart/2005/8/layout/hProcess9"/>
    <dgm:cxn modelId="{7C2A589E-5579-4CF2-974A-D8A1B5A5E295}" type="presParOf" srcId="{1E562C04-1623-461F-867B-3BBE35187D28}" destId="{D4DB188C-BE5A-46C3-A77C-440CB5628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975FC5-57A3-4ADB-A865-24FE71D31F3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DEF1C40-5ED9-43BD-99E5-D577308D16DA}">
      <dgm:prSet phldrT="[Text]"/>
      <dgm:spPr/>
      <dgm:t>
        <a:bodyPr/>
        <a:lstStyle/>
        <a:p>
          <a:r>
            <a:rPr lang="hr-HR" sz="1900"/>
            <a:t>Treba li u okviru rezerve uspostaviti potkategorije („podrezerve”) povezane s konkretnim rashodima ili rizicima?  Primjerice:</a:t>
          </a:r>
        </a:p>
      </dgm:t>
    </dgm:pt>
    <dgm:pt modelId="{9A909630-AC6C-46EF-BDE4-D7370D78A471}" type="parTrans" cxnId="{E0410EA4-F33F-4A31-9BAE-EBA8AF0D9DAF}">
      <dgm:prSet/>
      <dgm:spPr/>
      <dgm:t>
        <a:bodyPr/>
        <a:lstStyle/>
        <a:p>
          <a:endParaRPr lang="en-GB"/>
        </a:p>
      </dgm:t>
    </dgm:pt>
    <dgm:pt modelId="{6B21F664-26AE-4428-B112-8968B50B688D}" type="sibTrans" cxnId="{E0410EA4-F33F-4A31-9BAE-EBA8AF0D9DAF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/>
        </a:p>
      </dgm:t>
    </dgm:pt>
    <dgm:pt modelId="{8476FA5E-D9B3-43E4-AB1E-862B97CE13F6}">
      <dgm:prSet custT="1"/>
      <dgm:spPr/>
      <dgm:t>
        <a:bodyPr/>
        <a:lstStyle/>
        <a:p>
          <a:r>
            <a:rPr lang="hr-HR" sz="1600"/>
            <a:t>Podrezerva servisiranja duga povezana s fluktuacijama tečaja ili kamatne stope</a:t>
          </a:r>
        </a:p>
      </dgm:t>
    </dgm:pt>
    <dgm:pt modelId="{0826CF38-5E18-401B-BAF9-0F7316CAA981}" type="parTrans" cxnId="{B213A1E1-A38B-43C8-9A12-3F776FE4B530}">
      <dgm:prSet/>
      <dgm:spPr/>
      <dgm:t>
        <a:bodyPr/>
        <a:lstStyle/>
        <a:p>
          <a:endParaRPr lang="en-GB"/>
        </a:p>
      </dgm:t>
    </dgm:pt>
    <dgm:pt modelId="{71B7274C-D148-491D-9961-74F143D9AAFF}" type="sibTrans" cxnId="{B213A1E1-A38B-43C8-9A12-3F776FE4B530}">
      <dgm:prSet/>
      <dgm:spPr/>
      <dgm:t>
        <a:bodyPr/>
        <a:lstStyle/>
        <a:p>
          <a:endParaRPr lang="en-GB"/>
        </a:p>
      </dgm:t>
    </dgm:pt>
    <dgm:pt modelId="{AEB7B6E3-3A51-4C37-AF78-0F1B1B7D130D}">
      <dgm:prSet custT="1"/>
      <dgm:spPr/>
      <dgm:t>
        <a:bodyPr/>
        <a:lstStyle/>
        <a:p>
          <a:r>
            <a:rPr lang="hr-HR" sz="1600"/>
            <a:t>Rezerva za nepredviđene događaje namijenjena neproračunskim rashodima</a:t>
          </a:r>
        </a:p>
      </dgm:t>
    </dgm:pt>
    <dgm:pt modelId="{C414071F-08AC-4396-B983-AFB340F408AA}" type="parTrans" cxnId="{EAB99669-5AB1-4441-8AC6-AC44D614A7F6}">
      <dgm:prSet/>
      <dgm:spPr/>
      <dgm:t>
        <a:bodyPr/>
        <a:lstStyle/>
        <a:p>
          <a:endParaRPr lang="en-GB"/>
        </a:p>
      </dgm:t>
    </dgm:pt>
    <dgm:pt modelId="{AD4140E8-6259-4A90-9F70-8D352C713D45}" type="sibTrans" cxnId="{EAB99669-5AB1-4441-8AC6-AC44D614A7F6}">
      <dgm:prSet/>
      <dgm:spPr/>
      <dgm:t>
        <a:bodyPr/>
        <a:lstStyle/>
        <a:p>
          <a:endParaRPr lang="en-GB"/>
        </a:p>
      </dgm:t>
    </dgm:pt>
    <dgm:pt modelId="{339747F1-FEA8-4DC2-ABD7-9C2236457A01}">
      <dgm:prSet/>
      <dgm:spPr/>
      <dgm:t>
        <a:bodyPr/>
        <a:lstStyle/>
        <a:p>
          <a:r>
            <a:rPr lang="hr-HR" sz="1900"/>
            <a:t>Po mogućnosti ne:</a:t>
          </a:r>
        </a:p>
      </dgm:t>
    </dgm:pt>
    <dgm:pt modelId="{FF35128D-F423-4C7E-9EB3-A7B8AB3DE3B4}" type="parTrans" cxnId="{85691CA7-9951-45A5-8404-8F739A8AA38A}">
      <dgm:prSet/>
      <dgm:spPr/>
      <dgm:t>
        <a:bodyPr/>
        <a:lstStyle/>
        <a:p>
          <a:endParaRPr lang="en-GB"/>
        </a:p>
      </dgm:t>
    </dgm:pt>
    <dgm:pt modelId="{8F65B1BC-E746-48DF-AE85-C5A555BAC233}" type="sibTrans" cxnId="{85691CA7-9951-45A5-8404-8F739A8AA38A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/>
        </a:p>
      </dgm:t>
    </dgm:pt>
    <dgm:pt modelId="{60F4576F-18DC-4A00-B768-A3E9818B1FB9}">
      <dgm:prSet custT="1"/>
      <dgm:spPr/>
      <dgm:t>
        <a:bodyPr/>
        <a:lstStyle/>
        <a:p>
          <a:r>
            <a:rPr lang="hr-HR" sz="1600"/>
            <a:t>Postoji rizik od nepotrebno visokog ukupnog iznosa rezerve, što dovodi do troškova</a:t>
          </a:r>
        </a:p>
      </dgm:t>
    </dgm:pt>
    <dgm:pt modelId="{9F259CCE-564A-476B-BEA9-AF8765E10C86}" type="parTrans" cxnId="{7A6C03F4-F9A9-4A18-B7AB-2B5F66ED0C15}">
      <dgm:prSet/>
      <dgm:spPr/>
      <dgm:t>
        <a:bodyPr/>
        <a:lstStyle/>
        <a:p>
          <a:endParaRPr lang="en-GB"/>
        </a:p>
      </dgm:t>
    </dgm:pt>
    <dgm:pt modelId="{37D90B30-511F-43ED-A4CF-1D9D49C145F5}" type="sibTrans" cxnId="{7A6C03F4-F9A9-4A18-B7AB-2B5F66ED0C15}">
      <dgm:prSet/>
      <dgm:spPr/>
      <dgm:t>
        <a:bodyPr/>
        <a:lstStyle/>
        <a:p>
          <a:endParaRPr lang="en-GB"/>
        </a:p>
      </dgm:t>
    </dgm:pt>
    <dgm:pt modelId="{B0D96F79-1139-405D-BB98-4F5AF49589BA}">
      <dgm:prSet custT="1"/>
      <dgm:spPr/>
      <dgm:t>
        <a:bodyPr/>
        <a:lstStyle/>
        <a:p>
          <a:r>
            <a:rPr lang="hr-HR" sz="1600"/>
            <a:t>Temeljnim izračunom obiju transakcija i sigurnosnim elementima trebaju se u obzir uzeti svi rizici</a:t>
          </a:r>
        </a:p>
      </dgm:t>
    </dgm:pt>
    <dgm:pt modelId="{5B5CC697-A2E2-49FF-8D87-A89E960982A6}" type="parTrans" cxnId="{61588F82-6D02-407E-8C6A-E766027B6EBE}">
      <dgm:prSet/>
      <dgm:spPr/>
      <dgm:t>
        <a:bodyPr/>
        <a:lstStyle/>
        <a:p>
          <a:endParaRPr lang="en-GB"/>
        </a:p>
      </dgm:t>
    </dgm:pt>
    <dgm:pt modelId="{E420C339-B80B-4AE5-B4EF-B2448673D038}" type="sibTrans" cxnId="{61588F82-6D02-407E-8C6A-E766027B6EBE}">
      <dgm:prSet/>
      <dgm:spPr/>
      <dgm:t>
        <a:bodyPr/>
        <a:lstStyle/>
        <a:p>
          <a:endParaRPr lang="en-GB"/>
        </a:p>
      </dgm:t>
    </dgm:pt>
    <dgm:pt modelId="{FAF120B4-3865-4A80-A55B-62C24292154B}">
      <dgm:prSet/>
      <dgm:spPr/>
      <dgm:t>
        <a:bodyPr/>
        <a:lstStyle/>
        <a:p>
          <a:r>
            <a:rPr lang="hr-HR" sz="1900"/>
            <a:t>Moguće iznimke</a:t>
          </a:r>
        </a:p>
      </dgm:t>
    </dgm:pt>
    <dgm:pt modelId="{57C3D0FF-3E71-4F53-815A-D568FEB7D6EA}" type="parTrans" cxnId="{AC310F14-502D-41A7-9FCF-AD8003F75479}">
      <dgm:prSet/>
      <dgm:spPr/>
      <dgm:t>
        <a:bodyPr/>
        <a:lstStyle/>
        <a:p>
          <a:endParaRPr lang="en-GB"/>
        </a:p>
      </dgm:t>
    </dgm:pt>
    <dgm:pt modelId="{6068530E-D51D-4FFC-92F9-A4708E409E33}" type="sibTrans" cxnId="{AC310F14-502D-41A7-9FCF-AD8003F75479}">
      <dgm:prSet/>
      <dgm:spPr/>
      <dgm:t>
        <a:bodyPr/>
        <a:lstStyle/>
        <a:p>
          <a:endParaRPr lang="en-GB"/>
        </a:p>
      </dgm:t>
    </dgm:pt>
    <dgm:pt modelId="{6339D721-7362-451E-AD32-66AFD625815C}">
      <dgm:prSet custT="1"/>
      <dgm:spPr/>
      <dgm:t>
        <a:bodyPr/>
        <a:lstStyle/>
        <a:p>
          <a:r>
            <a:rPr lang="hr-HR" sz="1600"/>
            <a:t>Ako gotovinska sredstva nisu zamjenjiva (salda JRR-a su zaštićena ili namjenska), to će se možda trebati odraziti na podrezerve</a:t>
          </a:r>
        </a:p>
      </dgm:t>
    </dgm:pt>
    <dgm:pt modelId="{4B9058CC-4F5F-45D9-8E0A-39447C0AEF0E}" type="parTrans" cxnId="{433807E5-5813-42F7-8C6C-21F98C12C870}">
      <dgm:prSet/>
      <dgm:spPr/>
      <dgm:t>
        <a:bodyPr/>
        <a:lstStyle/>
        <a:p>
          <a:endParaRPr lang="en-GB"/>
        </a:p>
      </dgm:t>
    </dgm:pt>
    <dgm:pt modelId="{71356E8B-F224-4496-A73B-802E0995816B}" type="sibTrans" cxnId="{433807E5-5813-42F7-8C6C-21F98C12C870}">
      <dgm:prSet/>
      <dgm:spPr/>
      <dgm:t>
        <a:bodyPr/>
        <a:lstStyle/>
        <a:p>
          <a:endParaRPr lang="en-GB"/>
        </a:p>
      </dgm:t>
    </dgm:pt>
    <dgm:pt modelId="{05BBDFE6-3AF2-434B-8640-B6014698E76A}">
      <dgm:prSet custT="1"/>
      <dgm:spPr/>
      <dgm:t>
        <a:bodyPr/>
        <a:lstStyle/>
        <a:p>
          <a:r>
            <a:rPr lang="hr-HR" sz="1600"/>
            <a:t>Pristup saldima u stranoj valuti možda treba zaštititi ako postoji rizik da središnja banka ne želi zadovoljiti potražnju ili sredstva nisu dostupna na lokalnom tržištu</a:t>
          </a:r>
        </a:p>
      </dgm:t>
    </dgm:pt>
    <dgm:pt modelId="{4824B333-1D44-4E69-B164-45B37B6DB86A}" type="parTrans" cxnId="{0C7B36FE-0FD5-4326-A92C-0096124C0C42}">
      <dgm:prSet/>
      <dgm:spPr/>
      <dgm:t>
        <a:bodyPr/>
        <a:lstStyle/>
        <a:p>
          <a:endParaRPr lang="en-GB"/>
        </a:p>
      </dgm:t>
    </dgm:pt>
    <dgm:pt modelId="{1908054C-FEE0-41FC-9F6B-ECC483962423}" type="sibTrans" cxnId="{0C7B36FE-0FD5-4326-A92C-0096124C0C42}">
      <dgm:prSet/>
      <dgm:spPr/>
      <dgm:t>
        <a:bodyPr/>
        <a:lstStyle/>
        <a:p>
          <a:endParaRPr lang="en-GB"/>
        </a:p>
      </dgm:t>
    </dgm:pt>
    <dgm:pt modelId="{3EDA2DC0-88F2-4015-AA2C-3C6E4D561824}" type="pres">
      <dgm:prSet presAssocID="{51975FC5-57A3-4ADB-A865-24FE71D31F3E}" presName="outerComposite" presStyleCnt="0">
        <dgm:presLayoutVars>
          <dgm:chMax val="5"/>
          <dgm:dir/>
          <dgm:resizeHandles val="exact"/>
        </dgm:presLayoutVars>
      </dgm:prSet>
      <dgm:spPr/>
    </dgm:pt>
    <dgm:pt modelId="{BD99EE34-F92B-4268-809E-B12A366C75F9}" type="pres">
      <dgm:prSet presAssocID="{51975FC5-57A3-4ADB-A865-24FE71D31F3E}" presName="dummyMaxCanvas" presStyleCnt="0">
        <dgm:presLayoutVars/>
      </dgm:prSet>
      <dgm:spPr/>
    </dgm:pt>
    <dgm:pt modelId="{34A40EA5-C26E-4062-9553-FBD82EEE5019}" type="pres">
      <dgm:prSet presAssocID="{51975FC5-57A3-4ADB-A865-24FE71D31F3E}" presName="ThreeNodes_1" presStyleLbl="node1" presStyleIdx="0" presStyleCnt="3">
        <dgm:presLayoutVars>
          <dgm:bulletEnabled val="1"/>
        </dgm:presLayoutVars>
      </dgm:prSet>
      <dgm:spPr/>
    </dgm:pt>
    <dgm:pt modelId="{F6687178-368A-4CC0-AADB-C766C9F377B4}" type="pres">
      <dgm:prSet presAssocID="{51975FC5-57A3-4ADB-A865-24FE71D31F3E}" presName="ThreeNodes_2" presStyleLbl="node1" presStyleIdx="1" presStyleCnt="3">
        <dgm:presLayoutVars>
          <dgm:bulletEnabled val="1"/>
        </dgm:presLayoutVars>
      </dgm:prSet>
      <dgm:spPr/>
    </dgm:pt>
    <dgm:pt modelId="{194EF24D-8A70-4722-A603-AD1DB8050B05}" type="pres">
      <dgm:prSet presAssocID="{51975FC5-57A3-4ADB-A865-24FE71D31F3E}" presName="ThreeNodes_3" presStyleLbl="node1" presStyleIdx="2" presStyleCnt="3" custScaleY="120625">
        <dgm:presLayoutVars>
          <dgm:bulletEnabled val="1"/>
        </dgm:presLayoutVars>
      </dgm:prSet>
      <dgm:spPr/>
    </dgm:pt>
    <dgm:pt modelId="{49FE3267-4E95-4ACE-B820-9C270D3923A7}" type="pres">
      <dgm:prSet presAssocID="{51975FC5-57A3-4ADB-A865-24FE71D31F3E}" presName="ThreeConn_1-2" presStyleLbl="fgAccFollowNode1" presStyleIdx="0" presStyleCnt="2">
        <dgm:presLayoutVars>
          <dgm:bulletEnabled val="1"/>
        </dgm:presLayoutVars>
      </dgm:prSet>
      <dgm:spPr/>
    </dgm:pt>
    <dgm:pt modelId="{14D4ECC6-3AE4-4E96-B415-44F82CE0A2B9}" type="pres">
      <dgm:prSet presAssocID="{51975FC5-57A3-4ADB-A865-24FE71D31F3E}" presName="ThreeConn_2-3" presStyleLbl="fgAccFollowNode1" presStyleIdx="1" presStyleCnt="2">
        <dgm:presLayoutVars>
          <dgm:bulletEnabled val="1"/>
        </dgm:presLayoutVars>
      </dgm:prSet>
      <dgm:spPr/>
    </dgm:pt>
    <dgm:pt modelId="{2F8551E9-6B91-4D70-A185-D4074FA7A25B}" type="pres">
      <dgm:prSet presAssocID="{51975FC5-57A3-4ADB-A865-24FE71D31F3E}" presName="ThreeNodes_1_text" presStyleLbl="node1" presStyleIdx="2" presStyleCnt="3">
        <dgm:presLayoutVars>
          <dgm:bulletEnabled val="1"/>
        </dgm:presLayoutVars>
      </dgm:prSet>
      <dgm:spPr/>
    </dgm:pt>
    <dgm:pt modelId="{7098BD99-8AFE-40EF-B23C-2935287A5689}" type="pres">
      <dgm:prSet presAssocID="{51975FC5-57A3-4ADB-A865-24FE71D31F3E}" presName="ThreeNodes_2_text" presStyleLbl="node1" presStyleIdx="2" presStyleCnt="3">
        <dgm:presLayoutVars>
          <dgm:bulletEnabled val="1"/>
        </dgm:presLayoutVars>
      </dgm:prSet>
      <dgm:spPr/>
    </dgm:pt>
    <dgm:pt modelId="{4CDE988D-4A2C-437C-8514-DF1C88E66B12}" type="pres">
      <dgm:prSet presAssocID="{51975FC5-57A3-4ADB-A865-24FE71D31F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0BA650A-2A31-4BA8-AB1B-D42B8FB21D45}" type="presOf" srcId="{339747F1-FEA8-4DC2-ABD7-9C2236457A01}" destId="{7098BD99-8AFE-40EF-B23C-2935287A5689}" srcOrd="1" destOrd="0" presId="urn:microsoft.com/office/officeart/2005/8/layout/vProcess5"/>
    <dgm:cxn modelId="{AC310F14-502D-41A7-9FCF-AD8003F75479}" srcId="{51975FC5-57A3-4ADB-A865-24FE71D31F3E}" destId="{FAF120B4-3865-4A80-A55B-62C24292154B}" srcOrd="2" destOrd="0" parTransId="{57C3D0FF-3E71-4F53-815A-D568FEB7D6EA}" sibTransId="{6068530E-D51D-4FFC-92F9-A4708E409E33}"/>
    <dgm:cxn modelId="{0F92AC15-CA42-4B2F-96AB-AA6343FAFEBD}" type="presOf" srcId="{DDEF1C40-5ED9-43BD-99E5-D577308D16DA}" destId="{2F8551E9-6B91-4D70-A185-D4074FA7A25B}" srcOrd="1" destOrd="0" presId="urn:microsoft.com/office/officeart/2005/8/layout/vProcess5"/>
    <dgm:cxn modelId="{7041CA39-AC0A-414E-B62C-5A2A3CC25038}" type="presOf" srcId="{AEB7B6E3-3A51-4C37-AF78-0F1B1B7D130D}" destId="{2F8551E9-6B91-4D70-A185-D4074FA7A25B}" srcOrd="1" destOrd="2" presId="urn:microsoft.com/office/officeart/2005/8/layout/vProcess5"/>
    <dgm:cxn modelId="{95DEC861-8136-40F1-A42E-FB448A9856C4}" type="presOf" srcId="{AEB7B6E3-3A51-4C37-AF78-0F1B1B7D130D}" destId="{34A40EA5-C26E-4062-9553-FBD82EEE5019}" srcOrd="0" destOrd="2" presId="urn:microsoft.com/office/officeart/2005/8/layout/vProcess5"/>
    <dgm:cxn modelId="{3BF36863-ABF2-430A-8D4F-9D13819756CF}" type="presOf" srcId="{339747F1-FEA8-4DC2-ABD7-9C2236457A01}" destId="{F6687178-368A-4CC0-AADB-C766C9F377B4}" srcOrd="0" destOrd="0" presId="urn:microsoft.com/office/officeart/2005/8/layout/vProcess5"/>
    <dgm:cxn modelId="{035FFD68-0E61-46A9-8378-1A809897BD87}" type="presOf" srcId="{B0D96F79-1139-405D-BB98-4F5AF49589BA}" destId="{F6687178-368A-4CC0-AADB-C766C9F377B4}" srcOrd="0" destOrd="2" presId="urn:microsoft.com/office/officeart/2005/8/layout/vProcess5"/>
    <dgm:cxn modelId="{EAB99669-5AB1-4441-8AC6-AC44D614A7F6}" srcId="{DDEF1C40-5ED9-43BD-99E5-D577308D16DA}" destId="{AEB7B6E3-3A51-4C37-AF78-0F1B1B7D130D}" srcOrd="1" destOrd="0" parTransId="{C414071F-08AC-4396-B983-AFB340F408AA}" sibTransId="{AD4140E8-6259-4A90-9F70-8D352C713D45}"/>
    <dgm:cxn modelId="{858C2E7A-C775-43E1-A09D-C1C04C36C2B4}" type="presOf" srcId="{51975FC5-57A3-4ADB-A865-24FE71D31F3E}" destId="{3EDA2DC0-88F2-4015-AA2C-3C6E4D561824}" srcOrd="0" destOrd="0" presId="urn:microsoft.com/office/officeart/2005/8/layout/vProcess5"/>
    <dgm:cxn modelId="{1A53D37A-BE80-4F95-87EF-E0B097D1448A}" type="presOf" srcId="{05BBDFE6-3AF2-434B-8640-B6014698E76A}" destId="{4CDE988D-4A2C-437C-8514-DF1C88E66B12}" srcOrd="1" destOrd="2" presId="urn:microsoft.com/office/officeart/2005/8/layout/vProcess5"/>
    <dgm:cxn modelId="{61588F82-6D02-407E-8C6A-E766027B6EBE}" srcId="{339747F1-FEA8-4DC2-ABD7-9C2236457A01}" destId="{B0D96F79-1139-405D-BB98-4F5AF49589BA}" srcOrd="1" destOrd="0" parTransId="{5B5CC697-A2E2-49FF-8D87-A89E960982A6}" sibTransId="{E420C339-B80B-4AE5-B4EF-B2448673D038}"/>
    <dgm:cxn modelId="{ACA8A883-7AF7-473C-8E11-F13F15A92282}" type="presOf" srcId="{8476FA5E-D9B3-43E4-AB1E-862B97CE13F6}" destId="{2F8551E9-6B91-4D70-A185-D4074FA7A25B}" srcOrd="1" destOrd="1" presId="urn:microsoft.com/office/officeart/2005/8/layout/vProcess5"/>
    <dgm:cxn modelId="{73BC6A9E-A166-48CD-9843-659F2914B394}" type="presOf" srcId="{05BBDFE6-3AF2-434B-8640-B6014698E76A}" destId="{194EF24D-8A70-4722-A603-AD1DB8050B05}" srcOrd="0" destOrd="2" presId="urn:microsoft.com/office/officeart/2005/8/layout/vProcess5"/>
    <dgm:cxn modelId="{1C0366A3-A2B0-4592-8D8E-10DA64FB08BB}" type="presOf" srcId="{DDEF1C40-5ED9-43BD-99E5-D577308D16DA}" destId="{34A40EA5-C26E-4062-9553-FBD82EEE5019}" srcOrd="0" destOrd="0" presId="urn:microsoft.com/office/officeart/2005/8/layout/vProcess5"/>
    <dgm:cxn modelId="{E0410EA4-F33F-4A31-9BAE-EBA8AF0D9DAF}" srcId="{51975FC5-57A3-4ADB-A865-24FE71D31F3E}" destId="{DDEF1C40-5ED9-43BD-99E5-D577308D16DA}" srcOrd="0" destOrd="0" parTransId="{9A909630-AC6C-46EF-BDE4-D7370D78A471}" sibTransId="{6B21F664-26AE-4428-B112-8968B50B688D}"/>
    <dgm:cxn modelId="{85691CA7-9951-45A5-8404-8F739A8AA38A}" srcId="{51975FC5-57A3-4ADB-A865-24FE71D31F3E}" destId="{339747F1-FEA8-4DC2-ABD7-9C2236457A01}" srcOrd="1" destOrd="0" parTransId="{FF35128D-F423-4C7E-9EB3-A7B8AB3DE3B4}" sibTransId="{8F65B1BC-E746-48DF-AE85-C5A555BAC233}"/>
    <dgm:cxn modelId="{387B69AE-2109-4300-BDFA-77F3CE4C6BEE}" type="presOf" srcId="{FAF120B4-3865-4A80-A55B-62C24292154B}" destId="{4CDE988D-4A2C-437C-8514-DF1C88E66B12}" srcOrd="1" destOrd="0" presId="urn:microsoft.com/office/officeart/2005/8/layout/vProcess5"/>
    <dgm:cxn modelId="{FD5920AF-FB99-488C-8DFE-C9C6373581AD}" type="presOf" srcId="{60F4576F-18DC-4A00-B768-A3E9818B1FB9}" destId="{7098BD99-8AFE-40EF-B23C-2935287A5689}" srcOrd="1" destOrd="1" presId="urn:microsoft.com/office/officeart/2005/8/layout/vProcess5"/>
    <dgm:cxn modelId="{2BE87BB3-B4AD-47C6-997F-98174EBE7B3B}" type="presOf" srcId="{6339D721-7362-451E-AD32-66AFD625815C}" destId="{4CDE988D-4A2C-437C-8514-DF1C88E66B12}" srcOrd="1" destOrd="1" presId="urn:microsoft.com/office/officeart/2005/8/layout/vProcess5"/>
    <dgm:cxn modelId="{C4FF2EBC-9BE0-4599-9159-5AB9EC26A9EB}" type="presOf" srcId="{8476FA5E-D9B3-43E4-AB1E-862B97CE13F6}" destId="{34A40EA5-C26E-4062-9553-FBD82EEE5019}" srcOrd="0" destOrd="1" presId="urn:microsoft.com/office/officeart/2005/8/layout/vProcess5"/>
    <dgm:cxn modelId="{C975EFCB-6130-430A-83B5-D5BA0A2F98BA}" type="presOf" srcId="{6B21F664-26AE-4428-B112-8968B50B688D}" destId="{49FE3267-4E95-4ACE-B820-9C270D3923A7}" srcOrd="0" destOrd="0" presId="urn:microsoft.com/office/officeart/2005/8/layout/vProcess5"/>
    <dgm:cxn modelId="{50852FD3-9E34-44EB-AF5D-D90D8C554084}" type="presOf" srcId="{8F65B1BC-E746-48DF-AE85-C5A555BAC233}" destId="{14D4ECC6-3AE4-4E96-B415-44F82CE0A2B9}" srcOrd="0" destOrd="0" presId="urn:microsoft.com/office/officeart/2005/8/layout/vProcess5"/>
    <dgm:cxn modelId="{B213A1E1-A38B-43C8-9A12-3F776FE4B530}" srcId="{DDEF1C40-5ED9-43BD-99E5-D577308D16DA}" destId="{8476FA5E-D9B3-43E4-AB1E-862B97CE13F6}" srcOrd="0" destOrd="0" parTransId="{0826CF38-5E18-401B-BAF9-0F7316CAA981}" sibTransId="{71B7274C-D148-491D-9961-74F143D9AAFF}"/>
    <dgm:cxn modelId="{433807E5-5813-42F7-8C6C-21F98C12C870}" srcId="{FAF120B4-3865-4A80-A55B-62C24292154B}" destId="{6339D721-7362-451E-AD32-66AFD625815C}" srcOrd="0" destOrd="0" parTransId="{4B9058CC-4F5F-45D9-8E0A-39447C0AEF0E}" sibTransId="{71356E8B-F224-4496-A73B-802E0995816B}"/>
    <dgm:cxn modelId="{929F10EB-445E-4889-B709-022483F0156F}" type="presOf" srcId="{60F4576F-18DC-4A00-B768-A3E9818B1FB9}" destId="{F6687178-368A-4CC0-AADB-C766C9F377B4}" srcOrd="0" destOrd="1" presId="urn:microsoft.com/office/officeart/2005/8/layout/vProcess5"/>
    <dgm:cxn modelId="{9703B4ED-2BF3-4542-9181-B1036E632C5C}" type="presOf" srcId="{FAF120B4-3865-4A80-A55B-62C24292154B}" destId="{194EF24D-8A70-4722-A603-AD1DB8050B05}" srcOrd="0" destOrd="0" presId="urn:microsoft.com/office/officeart/2005/8/layout/vProcess5"/>
    <dgm:cxn modelId="{7A6C03F4-F9A9-4A18-B7AB-2B5F66ED0C15}" srcId="{339747F1-FEA8-4DC2-ABD7-9C2236457A01}" destId="{60F4576F-18DC-4A00-B768-A3E9818B1FB9}" srcOrd="0" destOrd="0" parTransId="{9F259CCE-564A-476B-BEA9-AF8765E10C86}" sibTransId="{37D90B30-511F-43ED-A4CF-1D9D49C145F5}"/>
    <dgm:cxn modelId="{69F6F8F7-7E77-48BE-97E0-B188F87E2D20}" type="presOf" srcId="{B0D96F79-1139-405D-BB98-4F5AF49589BA}" destId="{7098BD99-8AFE-40EF-B23C-2935287A5689}" srcOrd="1" destOrd="2" presId="urn:microsoft.com/office/officeart/2005/8/layout/vProcess5"/>
    <dgm:cxn modelId="{0C7B36FE-0FD5-4326-A92C-0096124C0C42}" srcId="{FAF120B4-3865-4A80-A55B-62C24292154B}" destId="{05BBDFE6-3AF2-434B-8640-B6014698E76A}" srcOrd="1" destOrd="0" parTransId="{4824B333-1D44-4E69-B164-45B37B6DB86A}" sibTransId="{1908054C-FEE0-41FC-9F6B-ECC483962423}"/>
    <dgm:cxn modelId="{CA32E9FF-30AB-4245-91B5-F54ED162DF5F}" type="presOf" srcId="{6339D721-7362-451E-AD32-66AFD625815C}" destId="{194EF24D-8A70-4722-A603-AD1DB8050B05}" srcOrd="0" destOrd="1" presId="urn:microsoft.com/office/officeart/2005/8/layout/vProcess5"/>
    <dgm:cxn modelId="{D6CDA1C0-2652-44C9-8EE7-0D5DE4EB7F1F}" type="presParOf" srcId="{3EDA2DC0-88F2-4015-AA2C-3C6E4D561824}" destId="{BD99EE34-F92B-4268-809E-B12A366C75F9}" srcOrd="0" destOrd="0" presId="urn:microsoft.com/office/officeart/2005/8/layout/vProcess5"/>
    <dgm:cxn modelId="{5EB6CF8C-0451-4BF3-86A8-73EDA470CC4F}" type="presParOf" srcId="{3EDA2DC0-88F2-4015-AA2C-3C6E4D561824}" destId="{34A40EA5-C26E-4062-9553-FBD82EEE5019}" srcOrd="1" destOrd="0" presId="urn:microsoft.com/office/officeart/2005/8/layout/vProcess5"/>
    <dgm:cxn modelId="{E138ADEE-8BC9-4B14-BF16-900593A030B8}" type="presParOf" srcId="{3EDA2DC0-88F2-4015-AA2C-3C6E4D561824}" destId="{F6687178-368A-4CC0-AADB-C766C9F377B4}" srcOrd="2" destOrd="0" presId="urn:microsoft.com/office/officeart/2005/8/layout/vProcess5"/>
    <dgm:cxn modelId="{BB3104BA-104B-44AD-87BC-313BF9EB7866}" type="presParOf" srcId="{3EDA2DC0-88F2-4015-AA2C-3C6E4D561824}" destId="{194EF24D-8A70-4722-A603-AD1DB8050B05}" srcOrd="3" destOrd="0" presId="urn:microsoft.com/office/officeart/2005/8/layout/vProcess5"/>
    <dgm:cxn modelId="{F749BE4C-55EA-44A7-8ADA-ABBF5CA08263}" type="presParOf" srcId="{3EDA2DC0-88F2-4015-AA2C-3C6E4D561824}" destId="{49FE3267-4E95-4ACE-B820-9C270D3923A7}" srcOrd="4" destOrd="0" presId="urn:microsoft.com/office/officeart/2005/8/layout/vProcess5"/>
    <dgm:cxn modelId="{F0EFE3EF-8DA3-42BF-AB9E-3DE1F80F4798}" type="presParOf" srcId="{3EDA2DC0-88F2-4015-AA2C-3C6E4D561824}" destId="{14D4ECC6-3AE4-4E96-B415-44F82CE0A2B9}" srcOrd="5" destOrd="0" presId="urn:microsoft.com/office/officeart/2005/8/layout/vProcess5"/>
    <dgm:cxn modelId="{705AD3AB-A97B-4C94-BBB3-8B9BA57BBA78}" type="presParOf" srcId="{3EDA2DC0-88F2-4015-AA2C-3C6E4D561824}" destId="{2F8551E9-6B91-4D70-A185-D4074FA7A25B}" srcOrd="6" destOrd="0" presId="urn:microsoft.com/office/officeart/2005/8/layout/vProcess5"/>
    <dgm:cxn modelId="{3B9F8D1A-1E96-4B12-AB19-22FF5F321187}" type="presParOf" srcId="{3EDA2DC0-88F2-4015-AA2C-3C6E4D561824}" destId="{7098BD99-8AFE-40EF-B23C-2935287A5689}" srcOrd="7" destOrd="0" presId="urn:microsoft.com/office/officeart/2005/8/layout/vProcess5"/>
    <dgm:cxn modelId="{FBAB032D-4B9B-4E8F-B93C-693AE69302C6}" type="presParOf" srcId="{3EDA2DC0-88F2-4015-AA2C-3C6E4D561824}" destId="{4CDE988D-4A2C-437C-8514-DF1C88E66B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40682C9-41AD-4D11-81A7-15C269A33972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E18A749-7707-433E-8CEA-ED5B08136B57}">
      <dgm:prSet phldrT="[Text]" custT="1"/>
      <dgm:spPr>
        <a:ln>
          <a:noFill/>
        </a:ln>
      </dgm:spPr>
      <dgm:t>
        <a:bodyPr/>
        <a:lstStyle/>
        <a:p>
          <a:r>
            <a:rPr lang="hr-HR" sz="2400"/>
            <a:t>Normalna je pretpostavka da se rezerva nalazi kod središnje banke</a:t>
          </a:r>
        </a:p>
      </dgm:t>
    </dgm:pt>
    <dgm:pt modelId="{2D7D0A35-5834-44E8-805E-7D1502604768}" type="parTrans" cxnId="{6D4ECF15-5848-4B58-8F4C-A0E18369759D}">
      <dgm:prSet/>
      <dgm:spPr/>
      <dgm:t>
        <a:bodyPr/>
        <a:lstStyle/>
        <a:p>
          <a:endParaRPr lang="en-GB"/>
        </a:p>
      </dgm:t>
    </dgm:pt>
    <dgm:pt modelId="{9C4AD4ED-8F95-4D9C-847A-484FAE58FB0F}" type="sibTrans" cxnId="{6D4ECF15-5848-4B58-8F4C-A0E18369759D}">
      <dgm:prSet/>
      <dgm:spPr/>
      <dgm:t>
        <a:bodyPr/>
        <a:lstStyle/>
        <a:p>
          <a:endParaRPr lang="en-GB"/>
        </a:p>
      </dgm:t>
    </dgm:pt>
    <dgm:pt modelId="{C9D2DB3F-C5B9-4E71-BFEB-01721611DD41}">
      <dgm:prSet phldrT="[Text]" custT="1"/>
      <dgm:spPr>
        <a:ln>
          <a:noFill/>
        </a:ln>
      </dgm:spPr>
      <dgm:t>
        <a:bodyPr/>
        <a:lstStyle/>
        <a:p>
          <a:r>
            <a:rPr lang="hr-HR" sz="2400"/>
            <a:t>Postoje i druge mogućnosti, barem za neke dijelove rezerve</a:t>
          </a:r>
        </a:p>
      </dgm:t>
    </dgm:pt>
    <dgm:pt modelId="{BC711C9D-C00B-435A-A93C-B5E04B3AD8D3}" type="parTrans" cxnId="{9CBF2F76-39E7-4EEC-AF64-886FF2552D39}">
      <dgm:prSet/>
      <dgm:spPr/>
      <dgm:t>
        <a:bodyPr/>
        <a:lstStyle/>
        <a:p>
          <a:endParaRPr lang="en-GB"/>
        </a:p>
      </dgm:t>
    </dgm:pt>
    <dgm:pt modelId="{040D50B6-AE58-48F4-AE9B-354BF02A84C6}" type="sibTrans" cxnId="{9CBF2F76-39E7-4EEC-AF64-886FF2552D39}">
      <dgm:prSet/>
      <dgm:spPr/>
      <dgm:t>
        <a:bodyPr/>
        <a:lstStyle/>
        <a:p>
          <a:endParaRPr lang="en-GB"/>
        </a:p>
      </dgm:t>
    </dgm:pt>
    <dgm:pt modelId="{A28A50DC-C1CA-42D6-A585-EC75FE36DAE5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Dio salda JRR-a – kao što se čini da je slučaj u anketi</a:t>
          </a:r>
        </a:p>
      </dgm:t>
    </dgm:pt>
    <dgm:pt modelId="{7D028091-0963-47B6-B46D-CCEBA1F61FA2}" type="parTrans" cxnId="{51534B32-A1C5-4520-B8DB-905018F93FEC}">
      <dgm:prSet/>
      <dgm:spPr/>
      <dgm:t>
        <a:bodyPr/>
        <a:lstStyle/>
        <a:p>
          <a:endParaRPr lang="en-GB"/>
        </a:p>
      </dgm:t>
    </dgm:pt>
    <dgm:pt modelId="{47A3881C-A6AC-4784-A069-5A57AFC95266}" type="sibTrans" cxnId="{51534B32-A1C5-4520-B8DB-905018F93FEC}">
      <dgm:prSet/>
      <dgm:spPr/>
      <dgm:t>
        <a:bodyPr/>
        <a:lstStyle/>
        <a:p>
          <a:endParaRPr lang="en-GB"/>
        </a:p>
      </dgm:t>
    </dgm:pt>
    <dgm:pt modelId="{55C207DC-6DAD-473A-BB53-99139907DA6A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Izbjegava se kreditni rizik ili rizik likvidnosti</a:t>
          </a:r>
        </a:p>
      </dgm:t>
    </dgm:pt>
    <dgm:pt modelId="{8D459247-6CCC-4E8D-BA13-29072397412D}" type="parTrans" cxnId="{DE2069CC-03B4-4A39-9729-3A4362C8F5AB}">
      <dgm:prSet/>
      <dgm:spPr/>
      <dgm:t>
        <a:bodyPr/>
        <a:lstStyle/>
        <a:p>
          <a:endParaRPr lang="en-GB"/>
        </a:p>
      </dgm:t>
    </dgm:pt>
    <dgm:pt modelId="{914C640E-25E0-4486-8F52-1A855C418D7E}" type="sibTrans" cxnId="{DE2069CC-03B4-4A39-9729-3A4362C8F5AB}">
      <dgm:prSet/>
      <dgm:spPr/>
      <dgm:t>
        <a:bodyPr/>
        <a:lstStyle/>
        <a:p>
          <a:endParaRPr lang="en-GB"/>
        </a:p>
      </dgm:t>
    </dgm:pt>
    <dgm:pt modelId="{8D826381-1045-45A1-BFC6-0D619CDE034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Ako se uspijeva aktivno upravljati gotovinskim sredstvima kako bi JRR bio blizu rezerve nema štetnih posljedica za monetarnu politiku</a:t>
          </a:r>
        </a:p>
      </dgm:t>
    </dgm:pt>
    <dgm:pt modelId="{41DB34EA-D1FD-4789-85F3-D9D008F8B6CC}" type="parTrans" cxnId="{BF7CE8AD-F5C1-4608-9708-0FC6A89CD4B4}">
      <dgm:prSet/>
      <dgm:spPr/>
      <dgm:t>
        <a:bodyPr/>
        <a:lstStyle/>
        <a:p>
          <a:endParaRPr lang="en-GB"/>
        </a:p>
      </dgm:t>
    </dgm:pt>
    <dgm:pt modelId="{09CA0469-1574-4550-AABC-529A218FFA8D}" type="sibTrans" cxnId="{BF7CE8AD-F5C1-4608-9708-0FC6A89CD4B4}">
      <dgm:prSet/>
      <dgm:spPr/>
      <dgm:t>
        <a:bodyPr/>
        <a:lstStyle/>
        <a:p>
          <a:endParaRPr lang="en-GB"/>
        </a:p>
      </dgm:t>
    </dgm:pt>
    <dgm:pt modelId="{930C3836-FCF4-4C8A-ACB0-3C685BDE071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Trebalo bi se kompenzirati po bezrizičnoj tržišnoj stopi (bliskoj službenoj kamatnoj stopi) – koja odražava oportunitetni trošak kako bi se dali pravi poticaji</a:t>
          </a:r>
        </a:p>
      </dgm:t>
    </dgm:pt>
    <dgm:pt modelId="{61589AE4-6059-4449-8781-C9739AA53915}" type="parTrans" cxnId="{B5FE3978-861A-4709-B0AF-35DB82BD3D3D}">
      <dgm:prSet/>
      <dgm:spPr/>
      <dgm:t>
        <a:bodyPr/>
        <a:lstStyle/>
        <a:p>
          <a:endParaRPr lang="en-GB"/>
        </a:p>
      </dgm:t>
    </dgm:pt>
    <dgm:pt modelId="{FFBACC2F-0D5E-4793-BF7F-F85CF5523E11}" type="sibTrans" cxnId="{B5FE3978-861A-4709-B0AF-35DB82BD3D3D}">
      <dgm:prSet/>
      <dgm:spPr/>
      <dgm:t>
        <a:bodyPr/>
        <a:lstStyle/>
        <a:p>
          <a:endParaRPr lang="en-GB"/>
        </a:p>
      </dgm:t>
    </dgm:pt>
    <dgm:pt modelId="{66BF7048-C660-477D-B07E-1D8E6EEEA4B8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Depoziti kod poslovnih banaka, ali treba paziti na </a:t>
          </a:r>
        </a:p>
      </dgm:t>
    </dgm:pt>
    <dgm:pt modelId="{7039E19C-0289-4571-9137-7947D3E0D538}" type="parTrans" cxnId="{16ED6920-4724-4514-B1E3-0FD7702ADEFB}">
      <dgm:prSet/>
      <dgm:spPr/>
      <dgm:t>
        <a:bodyPr/>
        <a:lstStyle/>
        <a:p>
          <a:endParaRPr lang="en-GB"/>
        </a:p>
      </dgm:t>
    </dgm:pt>
    <dgm:pt modelId="{67C8D019-0148-4152-9766-F6EF28C50757}" type="sibTrans" cxnId="{16ED6920-4724-4514-B1E3-0FD7702ADEFB}">
      <dgm:prSet/>
      <dgm:spPr/>
      <dgm:t>
        <a:bodyPr/>
        <a:lstStyle/>
        <a:p>
          <a:endParaRPr lang="en-GB"/>
        </a:p>
      </dgm:t>
    </dgm:pt>
    <dgm:pt modelId="{7784263B-3734-4C61-83BD-FCAA40A831C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kreditni rizik osim ako je pokriven (ili kao obratni repo)</a:t>
          </a:r>
        </a:p>
      </dgm:t>
    </dgm:pt>
    <dgm:pt modelId="{89683AFC-3C43-4FE1-859C-28313230FD6A}" type="parTrans" cxnId="{D6D23B67-865C-4287-A875-4570976BA876}">
      <dgm:prSet/>
      <dgm:spPr/>
      <dgm:t>
        <a:bodyPr/>
        <a:lstStyle/>
        <a:p>
          <a:endParaRPr lang="en-GB"/>
        </a:p>
      </dgm:t>
    </dgm:pt>
    <dgm:pt modelId="{D607EB15-EC42-4208-83CD-9D7C35E307CB}" type="sibTrans" cxnId="{D6D23B67-865C-4287-A875-4570976BA876}">
      <dgm:prSet/>
      <dgm:spPr/>
      <dgm:t>
        <a:bodyPr/>
        <a:lstStyle/>
        <a:p>
          <a:endParaRPr lang="en-GB"/>
        </a:p>
      </dgm:t>
    </dgm:pt>
    <dgm:pt modelId="{3DA88390-7047-49B8-A9A7-4A722DB09015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rizik likvidnosti osim kad su iznimno kratkoročni ili opozivi (prekid oročenja povlači sa sobom kaznu)</a:t>
          </a:r>
        </a:p>
      </dgm:t>
    </dgm:pt>
    <dgm:pt modelId="{E8A806C5-234B-462D-B94C-2141AE32148E}" type="parTrans" cxnId="{EEACAD92-05EE-4E4C-929D-EB422B0215A8}">
      <dgm:prSet/>
      <dgm:spPr/>
      <dgm:t>
        <a:bodyPr/>
        <a:lstStyle/>
        <a:p>
          <a:endParaRPr lang="en-GB"/>
        </a:p>
      </dgm:t>
    </dgm:pt>
    <dgm:pt modelId="{41F55E1D-C9C7-4E7A-AE2C-41C4D3E2B699}" type="sibTrans" cxnId="{EEACAD92-05EE-4E4C-929D-EB422B0215A8}">
      <dgm:prSet/>
      <dgm:spPr/>
      <dgm:t>
        <a:bodyPr/>
        <a:lstStyle/>
        <a:p>
          <a:endParaRPr lang="en-GB"/>
        </a:p>
      </dgm:t>
    </dgm:pt>
    <dgm:pt modelId="{3184E02F-E997-41C6-A2FF-AD724C699CF2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Fondovi tržišta novca – ali navedena likvidnost može biti samo iluzija</a:t>
          </a:r>
        </a:p>
      </dgm:t>
    </dgm:pt>
    <dgm:pt modelId="{11B3A72E-B561-44D7-B9AB-B2E8A4C51821}" type="parTrans" cxnId="{789D48A9-77AD-4A37-8883-A186343E7DBA}">
      <dgm:prSet/>
      <dgm:spPr/>
      <dgm:t>
        <a:bodyPr/>
        <a:lstStyle/>
        <a:p>
          <a:endParaRPr lang="en-GB"/>
        </a:p>
      </dgm:t>
    </dgm:pt>
    <dgm:pt modelId="{C8B9CD8F-4D62-4A46-B79B-E3638DBC6FDC}" type="sibTrans" cxnId="{789D48A9-77AD-4A37-8883-A186343E7DBA}">
      <dgm:prSet/>
      <dgm:spPr/>
      <dgm:t>
        <a:bodyPr/>
        <a:lstStyle/>
        <a:p>
          <a:endParaRPr lang="en-GB"/>
        </a:p>
      </dgm:t>
    </dgm:pt>
    <dgm:pt modelId="{2D566DD7-54D4-4E21-93E1-F4D722062778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Takve su opcije relevantnije za fondove gotovinskih rezervi povrh rezerve (sljedeći slajd)</a:t>
          </a:r>
        </a:p>
      </dgm:t>
    </dgm:pt>
    <dgm:pt modelId="{D22287D1-18E5-432A-8D99-269029F8147A}" type="parTrans" cxnId="{4727DB7E-2492-43CE-8318-04BE2258A2E7}">
      <dgm:prSet/>
      <dgm:spPr/>
      <dgm:t>
        <a:bodyPr/>
        <a:lstStyle/>
        <a:p>
          <a:endParaRPr lang="en-GB"/>
        </a:p>
      </dgm:t>
    </dgm:pt>
    <dgm:pt modelId="{F302B065-B66A-4768-AC3B-2A247C40851A}" type="sibTrans" cxnId="{4727DB7E-2492-43CE-8318-04BE2258A2E7}">
      <dgm:prSet/>
      <dgm:spPr/>
      <dgm:t>
        <a:bodyPr/>
        <a:lstStyle/>
        <a:p>
          <a:endParaRPr lang="en-GB"/>
        </a:p>
      </dgm:t>
    </dgm:pt>
    <dgm:pt modelId="{6EBFEFE4-B572-4E0C-BCD5-CAA2E44D1529}" type="pres">
      <dgm:prSet presAssocID="{B40682C9-41AD-4D11-81A7-15C269A33972}" presName="Name0" presStyleCnt="0">
        <dgm:presLayoutVars>
          <dgm:dir/>
          <dgm:animLvl val="lvl"/>
          <dgm:resizeHandles val="exact"/>
        </dgm:presLayoutVars>
      </dgm:prSet>
      <dgm:spPr/>
    </dgm:pt>
    <dgm:pt modelId="{E3FC3F92-F2D9-4200-B2B9-F945FB86DFF0}" type="pres">
      <dgm:prSet presAssocID="{5E18A749-7707-433E-8CEA-ED5B08136B57}" presName="composite" presStyleCnt="0"/>
      <dgm:spPr/>
    </dgm:pt>
    <dgm:pt modelId="{46C9A761-6516-47BF-B9BA-1A65037547F9}" type="pres">
      <dgm:prSet presAssocID="{5E18A749-7707-433E-8CEA-ED5B08136B57}" presName="parTx" presStyleLbl="alignNode1" presStyleIdx="0" presStyleCnt="2" custLinFactNeighborX="457" custLinFactNeighborY="941">
        <dgm:presLayoutVars>
          <dgm:chMax val="0"/>
          <dgm:chPref val="0"/>
          <dgm:bulletEnabled val="1"/>
        </dgm:presLayoutVars>
      </dgm:prSet>
      <dgm:spPr/>
    </dgm:pt>
    <dgm:pt modelId="{2848B0C3-9547-4A3B-8339-B85B230C0DB6}" type="pres">
      <dgm:prSet presAssocID="{5E18A749-7707-433E-8CEA-ED5B08136B57}" presName="desTx" presStyleLbl="alignAccFollowNode1" presStyleIdx="0" presStyleCnt="2">
        <dgm:presLayoutVars>
          <dgm:bulletEnabled val="1"/>
        </dgm:presLayoutVars>
      </dgm:prSet>
      <dgm:spPr/>
    </dgm:pt>
    <dgm:pt modelId="{D7D46068-429E-4F50-A2A0-490F153391FB}" type="pres">
      <dgm:prSet presAssocID="{9C4AD4ED-8F95-4D9C-847A-484FAE58FB0F}" presName="space" presStyleCnt="0"/>
      <dgm:spPr/>
    </dgm:pt>
    <dgm:pt modelId="{1A0D603B-26CC-468F-8739-015BF9CA06A3}" type="pres">
      <dgm:prSet presAssocID="{C9D2DB3F-C5B9-4E71-BFEB-01721611DD41}" presName="composite" presStyleCnt="0"/>
      <dgm:spPr/>
    </dgm:pt>
    <dgm:pt modelId="{922BF78C-E852-4654-ADB9-71D8CF98C783}" type="pres">
      <dgm:prSet presAssocID="{C9D2DB3F-C5B9-4E71-BFEB-01721611DD4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6C749DD-8525-40B9-BFF7-4D677A8CDBEE}" type="pres">
      <dgm:prSet presAssocID="{C9D2DB3F-C5B9-4E71-BFEB-01721611DD4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D4ECF15-5848-4B58-8F4C-A0E18369759D}" srcId="{B40682C9-41AD-4D11-81A7-15C269A33972}" destId="{5E18A749-7707-433E-8CEA-ED5B08136B57}" srcOrd="0" destOrd="0" parTransId="{2D7D0A35-5834-44E8-805E-7D1502604768}" sibTransId="{9C4AD4ED-8F95-4D9C-847A-484FAE58FB0F}"/>
    <dgm:cxn modelId="{16ED6920-4724-4514-B1E3-0FD7702ADEFB}" srcId="{C9D2DB3F-C5B9-4E71-BFEB-01721611DD41}" destId="{66BF7048-C660-477D-B07E-1D8E6EEEA4B8}" srcOrd="0" destOrd="0" parTransId="{7039E19C-0289-4571-9137-7947D3E0D538}" sibTransId="{67C8D019-0148-4152-9766-F6EF28C50757}"/>
    <dgm:cxn modelId="{DD6B7520-BB62-45BE-9D67-0EADDE4EFBA7}" type="presOf" srcId="{3184E02F-E997-41C6-A2FF-AD724C699CF2}" destId="{86C749DD-8525-40B9-BFF7-4D677A8CDBEE}" srcOrd="0" destOrd="3" presId="urn:microsoft.com/office/officeart/2005/8/layout/hList1"/>
    <dgm:cxn modelId="{ACC0EF23-8CD4-40BC-94AB-EAD58DEB0C7A}" type="presOf" srcId="{8D826381-1045-45A1-BFC6-0D619CDE034F}" destId="{2848B0C3-9547-4A3B-8339-B85B230C0DB6}" srcOrd="0" destOrd="2" presId="urn:microsoft.com/office/officeart/2005/8/layout/hList1"/>
    <dgm:cxn modelId="{51534B32-A1C5-4520-B8DB-905018F93FEC}" srcId="{5E18A749-7707-433E-8CEA-ED5B08136B57}" destId="{A28A50DC-C1CA-42D6-A585-EC75FE36DAE5}" srcOrd="0" destOrd="0" parTransId="{7D028091-0963-47B6-B46D-CCEBA1F61FA2}" sibTransId="{47A3881C-A6AC-4784-A069-5A57AFC95266}"/>
    <dgm:cxn modelId="{B1FAEA66-7ED2-4911-8A93-C86E8DFDA4FA}" type="presOf" srcId="{930C3836-FCF4-4C8A-ACB0-3C685BDE071B}" destId="{2848B0C3-9547-4A3B-8339-B85B230C0DB6}" srcOrd="0" destOrd="3" presId="urn:microsoft.com/office/officeart/2005/8/layout/hList1"/>
    <dgm:cxn modelId="{D6D23B67-865C-4287-A875-4570976BA876}" srcId="{66BF7048-C660-477D-B07E-1D8E6EEEA4B8}" destId="{7784263B-3734-4C61-83BD-FCAA40A831CB}" srcOrd="0" destOrd="0" parTransId="{89683AFC-3C43-4FE1-859C-28313230FD6A}" sibTransId="{D607EB15-EC42-4208-83CD-9D7C35E307CB}"/>
    <dgm:cxn modelId="{9CBF2F76-39E7-4EEC-AF64-886FF2552D39}" srcId="{B40682C9-41AD-4D11-81A7-15C269A33972}" destId="{C9D2DB3F-C5B9-4E71-BFEB-01721611DD41}" srcOrd="1" destOrd="0" parTransId="{BC711C9D-C00B-435A-A93C-B5E04B3AD8D3}" sibTransId="{040D50B6-AE58-48F4-AE9B-354BF02A84C6}"/>
    <dgm:cxn modelId="{B5FE3978-861A-4709-B0AF-35DB82BD3D3D}" srcId="{5E18A749-7707-433E-8CEA-ED5B08136B57}" destId="{930C3836-FCF4-4C8A-ACB0-3C685BDE071B}" srcOrd="3" destOrd="0" parTransId="{61589AE4-6059-4449-8781-C9739AA53915}" sibTransId="{FFBACC2F-0D5E-4793-BF7F-F85CF5523E11}"/>
    <dgm:cxn modelId="{4727DB7E-2492-43CE-8318-04BE2258A2E7}" srcId="{C9D2DB3F-C5B9-4E71-BFEB-01721611DD41}" destId="{2D566DD7-54D4-4E21-93E1-F4D722062778}" srcOrd="2" destOrd="0" parTransId="{D22287D1-18E5-432A-8D99-269029F8147A}" sibTransId="{F302B065-B66A-4768-AC3B-2A247C40851A}"/>
    <dgm:cxn modelId="{EEACAD92-05EE-4E4C-929D-EB422B0215A8}" srcId="{66BF7048-C660-477D-B07E-1D8E6EEEA4B8}" destId="{3DA88390-7047-49B8-A9A7-4A722DB09015}" srcOrd="1" destOrd="0" parTransId="{E8A806C5-234B-462D-B94C-2141AE32148E}" sibTransId="{41F55E1D-C9C7-4E7A-AE2C-41C4D3E2B699}"/>
    <dgm:cxn modelId="{540A0BA5-8418-477F-A783-43523AF99008}" type="presOf" srcId="{5E18A749-7707-433E-8CEA-ED5B08136B57}" destId="{46C9A761-6516-47BF-B9BA-1A65037547F9}" srcOrd="0" destOrd="0" presId="urn:microsoft.com/office/officeart/2005/8/layout/hList1"/>
    <dgm:cxn modelId="{31942EA6-13A5-45BD-96CA-A4304F0BAE2B}" type="presOf" srcId="{66BF7048-C660-477D-B07E-1D8E6EEEA4B8}" destId="{86C749DD-8525-40B9-BFF7-4D677A8CDBEE}" srcOrd="0" destOrd="0" presId="urn:microsoft.com/office/officeart/2005/8/layout/hList1"/>
    <dgm:cxn modelId="{789D48A9-77AD-4A37-8883-A186343E7DBA}" srcId="{C9D2DB3F-C5B9-4E71-BFEB-01721611DD41}" destId="{3184E02F-E997-41C6-A2FF-AD724C699CF2}" srcOrd="1" destOrd="0" parTransId="{11B3A72E-B561-44D7-B9AB-B2E8A4C51821}" sibTransId="{C8B9CD8F-4D62-4A46-B79B-E3638DBC6FDC}"/>
    <dgm:cxn modelId="{BF7CE8AD-F5C1-4608-9708-0FC6A89CD4B4}" srcId="{5E18A749-7707-433E-8CEA-ED5B08136B57}" destId="{8D826381-1045-45A1-BFC6-0D619CDE034F}" srcOrd="2" destOrd="0" parTransId="{41DB34EA-D1FD-4789-85F3-D9D008F8B6CC}" sibTransId="{09CA0469-1574-4550-AABC-529A218FFA8D}"/>
    <dgm:cxn modelId="{5EF03CAF-EC28-43A8-98C8-A622F3C73847}" type="presOf" srcId="{A28A50DC-C1CA-42D6-A585-EC75FE36DAE5}" destId="{2848B0C3-9547-4A3B-8339-B85B230C0DB6}" srcOrd="0" destOrd="0" presId="urn:microsoft.com/office/officeart/2005/8/layout/hList1"/>
    <dgm:cxn modelId="{FDCDCAC8-B58C-426F-B1C5-282F3EE01655}" type="presOf" srcId="{7784263B-3734-4C61-83BD-FCAA40A831CB}" destId="{86C749DD-8525-40B9-BFF7-4D677A8CDBEE}" srcOrd="0" destOrd="1" presId="urn:microsoft.com/office/officeart/2005/8/layout/hList1"/>
    <dgm:cxn modelId="{DE2069CC-03B4-4A39-9729-3A4362C8F5AB}" srcId="{5E18A749-7707-433E-8CEA-ED5B08136B57}" destId="{55C207DC-6DAD-473A-BB53-99139907DA6A}" srcOrd="1" destOrd="0" parTransId="{8D459247-6CCC-4E8D-BA13-29072397412D}" sibTransId="{914C640E-25E0-4486-8F52-1A855C418D7E}"/>
    <dgm:cxn modelId="{C05A81CC-C77C-4AA4-B60E-099D580067E9}" type="presOf" srcId="{C9D2DB3F-C5B9-4E71-BFEB-01721611DD41}" destId="{922BF78C-E852-4654-ADB9-71D8CF98C783}" srcOrd="0" destOrd="0" presId="urn:microsoft.com/office/officeart/2005/8/layout/hList1"/>
    <dgm:cxn modelId="{CE0C04DB-AEE1-4725-8F65-C7DE83E16878}" type="presOf" srcId="{55C207DC-6DAD-473A-BB53-99139907DA6A}" destId="{2848B0C3-9547-4A3B-8339-B85B230C0DB6}" srcOrd="0" destOrd="1" presId="urn:microsoft.com/office/officeart/2005/8/layout/hList1"/>
    <dgm:cxn modelId="{305F4BF1-8F52-4C31-97AB-96FC455D220A}" type="presOf" srcId="{2D566DD7-54D4-4E21-93E1-F4D722062778}" destId="{86C749DD-8525-40B9-BFF7-4D677A8CDBEE}" srcOrd="0" destOrd="4" presId="urn:microsoft.com/office/officeart/2005/8/layout/hList1"/>
    <dgm:cxn modelId="{D2F119F7-D99E-4064-AD8A-481C8E93E36F}" type="presOf" srcId="{3DA88390-7047-49B8-A9A7-4A722DB09015}" destId="{86C749DD-8525-40B9-BFF7-4D677A8CDBEE}" srcOrd="0" destOrd="2" presId="urn:microsoft.com/office/officeart/2005/8/layout/hList1"/>
    <dgm:cxn modelId="{215366FC-C9FD-49C9-94D3-B12C57A7C8AF}" type="presOf" srcId="{B40682C9-41AD-4D11-81A7-15C269A33972}" destId="{6EBFEFE4-B572-4E0C-BCD5-CAA2E44D1529}" srcOrd="0" destOrd="0" presId="urn:microsoft.com/office/officeart/2005/8/layout/hList1"/>
    <dgm:cxn modelId="{D366A156-F6D9-40A0-885C-904B69FFDE47}" type="presParOf" srcId="{6EBFEFE4-B572-4E0C-BCD5-CAA2E44D1529}" destId="{E3FC3F92-F2D9-4200-B2B9-F945FB86DFF0}" srcOrd="0" destOrd="0" presId="urn:microsoft.com/office/officeart/2005/8/layout/hList1"/>
    <dgm:cxn modelId="{E8B2E17A-3486-4C94-AC7E-F6B896342C68}" type="presParOf" srcId="{E3FC3F92-F2D9-4200-B2B9-F945FB86DFF0}" destId="{46C9A761-6516-47BF-B9BA-1A65037547F9}" srcOrd="0" destOrd="0" presId="urn:microsoft.com/office/officeart/2005/8/layout/hList1"/>
    <dgm:cxn modelId="{39B9FF50-0F91-463D-AABB-B94AAA933FF2}" type="presParOf" srcId="{E3FC3F92-F2D9-4200-B2B9-F945FB86DFF0}" destId="{2848B0C3-9547-4A3B-8339-B85B230C0DB6}" srcOrd="1" destOrd="0" presId="urn:microsoft.com/office/officeart/2005/8/layout/hList1"/>
    <dgm:cxn modelId="{874B5A9E-0B70-4FE3-8719-F4CF2D645E09}" type="presParOf" srcId="{6EBFEFE4-B572-4E0C-BCD5-CAA2E44D1529}" destId="{D7D46068-429E-4F50-A2A0-490F153391FB}" srcOrd="1" destOrd="0" presId="urn:microsoft.com/office/officeart/2005/8/layout/hList1"/>
    <dgm:cxn modelId="{C5C53A5B-1070-4B16-B653-2A8763A5A3AD}" type="presParOf" srcId="{6EBFEFE4-B572-4E0C-BCD5-CAA2E44D1529}" destId="{1A0D603B-26CC-468F-8739-015BF9CA06A3}" srcOrd="2" destOrd="0" presId="urn:microsoft.com/office/officeart/2005/8/layout/hList1"/>
    <dgm:cxn modelId="{E8CCD183-99CA-4CE4-A5D5-B453020353BE}" type="presParOf" srcId="{1A0D603B-26CC-468F-8739-015BF9CA06A3}" destId="{922BF78C-E852-4654-ADB9-71D8CF98C783}" srcOrd="0" destOrd="0" presId="urn:microsoft.com/office/officeart/2005/8/layout/hList1"/>
    <dgm:cxn modelId="{FF2C4077-052A-4438-8BC4-5B72D6847AFC}" type="presParOf" srcId="{1A0D603B-26CC-468F-8739-015BF9CA06A3}" destId="{86C749DD-8525-40B9-BFF7-4D677A8CDB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5AD53-203A-41AA-A486-0D0DE644CA16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3202D1B-417D-4FE7-8A0C-0E99CBE3F4B5}">
      <dgm:prSet phldrT="[Text]"/>
      <dgm:spPr/>
      <dgm:t>
        <a:bodyPr/>
        <a:lstStyle/>
        <a:p>
          <a:r>
            <a:rPr lang="hr-HR" dirty="0"/>
            <a:t>Što je gotovinska rezerva?</a:t>
          </a:r>
        </a:p>
      </dgm:t>
    </dgm:pt>
    <dgm:pt modelId="{9270A43F-183C-4ADB-B6CD-CB2CE5E65372}" type="parTrans" cxnId="{FAAAAC4E-0753-4D5F-9860-65AC509D7DAB}">
      <dgm:prSet/>
      <dgm:spPr/>
      <dgm:t>
        <a:bodyPr/>
        <a:lstStyle/>
        <a:p>
          <a:endParaRPr lang="en-GB"/>
        </a:p>
      </dgm:t>
    </dgm:pt>
    <dgm:pt modelId="{3DB84053-6950-4711-ABB1-6DF44C1F0555}" type="sibTrans" cxnId="{FAAAAC4E-0753-4D5F-9860-65AC509D7DAB}">
      <dgm:prSet/>
      <dgm:spPr/>
      <dgm:t>
        <a:bodyPr/>
        <a:lstStyle/>
        <a:p>
          <a:endParaRPr lang="en-GB"/>
        </a:p>
      </dgm:t>
    </dgm:pt>
    <dgm:pt modelId="{27CA83FB-BB1E-4305-8EDB-619F5B0AC41F}">
      <dgm:prSet/>
      <dgm:spPr>
        <a:ln>
          <a:noFill/>
        </a:ln>
      </dgm:spPr>
      <dgm:t>
        <a:bodyPr/>
        <a:lstStyle/>
        <a:p>
          <a:r>
            <a:rPr lang="hr-HR" dirty="0">
              <a:latin typeface="Arial" panose="020B0604020202020204"/>
            </a:rPr>
            <a:t>"</a:t>
          </a:r>
          <a:r>
            <a:rPr lang="hr-HR" dirty="0"/>
            <a:t>Minimalni iznos gotovinskog salda koji osigurava ispunjavanje svakodnevnih potreba za gotovinskim sredstvima, u svako doba, u svim okolnostima, uzimajući u obzir dostupnost drugih izvora likvidnosti</a:t>
          </a:r>
          <a:r>
            <a:rPr lang="hr-HR" dirty="0">
              <a:latin typeface="Arial" panose="020B0604020202020204"/>
            </a:rPr>
            <a:t>"</a:t>
          </a:r>
          <a:endParaRPr lang="hr-HR" dirty="0"/>
        </a:p>
      </dgm:t>
    </dgm:pt>
    <dgm:pt modelId="{9DE89388-7BB0-42EC-AF3C-AB5B76137A2A}" type="parTrans" cxnId="{438A501A-B927-4776-B313-817DEC8CE278}">
      <dgm:prSet/>
      <dgm:spPr/>
      <dgm:t>
        <a:bodyPr/>
        <a:lstStyle/>
        <a:p>
          <a:endParaRPr lang="en-GB"/>
        </a:p>
      </dgm:t>
    </dgm:pt>
    <dgm:pt modelId="{E39BAE95-7464-42F6-A9FE-F08C9EE2458C}" type="sibTrans" cxnId="{438A501A-B927-4776-B313-817DEC8CE278}">
      <dgm:prSet/>
      <dgm:spPr/>
      <dgm:t>
        <a:bodyPr/>
        <a:lstStyle/>
        <a:p>
          <a:endParaRPr lang="en-GB"/>
        </a:p>
      </dgm:t>
    </dgm:pt>
    <dgm:pt modelId="{A8832E06-B1A3-4025-9F06-379F2ACF5966}">
      <dgm:prSet/>
      <dgm:spPr/>
      <dgm:t>
        <a:bodyPr/>
        <a:lstStyle/>
        <a:p>
          <a:r>
            <a:rPr lang="hr-HR" dirty="0"/>
            <a:t>Zašto nam je potrebna?</a:t>
          </a:r>
        </a:p>
      </dgm:t>
    </dgm:pt>
    <dgm:pt modelId="{B561DFAC-C55D-47A6-AC9F-B75512518591}" type="parTrans" cxnId="{45009085-FD80-41BA-8024-1BA886AF0BD7}">
      <dgm:prSet/>
      <dgm:spPr/>
      <dgm:t>
        <a:bodyPr/>
        <a:lstStyle/>
        <a:p>
          <a:endParaRPr lang="en-GB"/>
        </a:p>
      </dgm:t>
    </dgm:pt>
    <dgm:pt modelId="{64C02994-F186-4740-ACAF-25F9151DF35E}" type="sibTrans" cxnId="{45009085-FD80-41BA-8024-1BA886AF0BD7}">
      <dgm:prSet/>
      <dgm:spPr/>
      <dgm:t>
        <a:bodyPr/>
        <a:lstStyle/>
        <a:p>
          <a:endParaRPr lang="en-GB"/>
        </a:p>
      </dgm:t>
    </dgm:pt>
    <dgm:pt modelId="{190215AF-C12A-4FB1-9548-2648E588AC9B}">
      <dgm:prSet/>
      <dgm:spPr>
        <a:ln>
          <a:noFill/>
        </a:ln>
      </dgm:spPr>
      <dgm:t>
        <a:bodyPr/>
        <a:lstStyle/>
        <a:p>
          <a:r>
            <a:rPr lang="hr-HR" dirty="0"/>
            <a:t>Kako bismo savladali svakodnevnu volatilnost</a:t>
          </a:r>
        </a:p>
      </dgm:t>
    </dgm:pt>
    <dgm:pt modelId="{A74F4275-BFAF-441B-829A-0F7767DB165F}" type="parTrans" cxnId="{39ADAD3C-1FDF-4B5F-B3C2-1111DA0A830C}">
      <dgm:prSet/>
      <dgm:spPr/>
      <dgm:t>
        <a:bodyPr/>
        <a:lstStyle/>
        <a:p>
          <a:endParaRPr lang="en-GB"/>
        </a:p>
      </dgm:t>
    </dgm:pt>
    <dgm:pt modelId="{90DCB87B-B20D-4077-B0F1-955FA8FC2F8A}" type="sibTrans" cxnId="{39ADAD3C-1FDF-4B5F-B3C2-1111DA0A830C}">
      <dgm:prSet/>
      <dgm:spPr/>
      <dgm:t>
        <a:bodyPr/>
        <a:lstStyle/>
        <a:p>
          <a:endParaRPr lang="en-GB"/>
        </a:p>
      </dgm:t>
    </dgm:pt>
    <dgm:pt modelId="{30A8C89F-B94A-494E-9FDD-1C9B1AB2F9FE}">
      <dgm:prSet/>
      <dgm:spPr>
        <a:ln>
          <a:noFill/>
        </a:ln>
      </dgm:spPr>
      <dgm:t>
        <a:bodyPr/>
        <a:lstStyle/>
        <a:p>
          <a:r>
            <a:rPr lang="hr-HR" dirty="0"/>
            <a:t>Kako bismo se nosili s pogreškama u projekcijama</a:t>
          </a:r>
        </a:p>
      </dgm:t>
    </dgm:pt>
    <dgm:pt modelId="{07B48611-4AE5-4736-8F02-84B542008C9D}" type="parTrans" cxnId="{15B2D960-5ED1-45B1-B487-40AE5D047736}">
      <dgm:prSet/>
      <dgm:spPr/>
      <dgm:t>
        <a:bodyPr/>
        <a:lstStyle/>
        <a:p>
          <a:endParaRPr lang="en-GB"/>
        </a:p>
      </dgm:t>
    </dgm:pt>
    <dgm:pt modelId="{1DC26288-7BDA-43A0-9984-999355B07322}" type="sibTrans" cxnId="{15B2D960-5ED1-45B1-B487-40AE5D047736}">
      <dgm:prSet/>
      <dgm:spPr/>
      <dgm:t>
        <a:bodyPr/>
        <a:lstStyle/>
        <a:p>
          <a:endParaRPr lang="en-GB"/>
        </a:p>
      </dgm:t>
    </dgm:pt>
    <dgm:pt modelId="{96C11689-F0D4-4DBE-AF0D-CAEB33B17F6C}">
      <dgm:prSet/>
      <dgm:spPr>
        <a:ln>
          <a:noFill/>
        </a:ln>
      </dgm:spPr>
      <dgm:t>
        <a:bodyPr/>
        <a:lstStyle/>
        <a:p>
          <a:r>
            <a:rPr lang="hr-HR" dirty="0"/>
            <a:t>Kako bismo prebrodili financijske poteškoće ili krizu</a:t>
          </a:r>
        </a:p>
      </dgm:t>
    </dgm:pt>
    <dgm:pt modelId="{AFE0B866-BCEA-420B-AD99-C324D57CB18C}" type="parTrans" cxnId="{D6B0758B-D64C-4231-BCB6-738620404C62}">
      <dgm:prSet/>
      <dgm:spPr/>
      <dgm:t>
        <a:bodyPr/>
        <a:lstStyle/>
        <a:p>
          <a:endParaRPr lang="en-GB"/>
        </a:p>
      </dgm:t>
    </dgm:pt>
    <dgm:pt modelId="{BA76939D-DD8E-40CD-A181-016EB1D5624A}" type="sibTrans" cxnId="{D6B0758B-D64C-4231-BCB6-738620404C62}">
      <dgm:prSet/>
      <dgm:spPr/>
      <dgm:t>
        <a:bodyPr/>
        <a:lstStyle/>
        <a:p>
          <a:endParaRPr lang="en-GB"/>
        </a:p>
      </dgm:t>
    </dgm:pt>
    <dgm:pt modelId="{DE03AE97-CEAB-4FB9-9628-B119FF96B15C}" type="pres">
      <dgm:prSet presAssocID="{D415AD53-203A-41AA-A486-0D0DE644CA16}" presName="Name0" presStyleCnt="0">
        <dgm:presLayoutVars>
          <dgm:dir/>
          <dgm:animLvl val="lvl"/>
          <dgm:resizeHandles val="exact"/>
        </dgm:presLayoutVars>
      </dgm:prSet>
      <dgm:spPr/>
    </dgm:pt>
    <dgm:pt modelId="{8DC48E49-32F5-4B9E-8280-46A66EDC2E87}" type="pres">
      <dgm:prSet presAssocID="{43202D1B-417D-4FE7-8A0C-0E99CBE3F4B5}" presName="linNode" presStyleCnt="0"/>
      <dgm:spPr/>
    </dgm:pt>
    <dgm:pt modelId="{C1C2BA07-FF00-432F-8DEC-34B789EA0C3D}" type="pres">
      <dgm:prSet presAssocID="{43202D1B-417D-4FE7-8A0C-0E99CBE3F4B5}" presName="parTx" presStyleLbl="revTx" presStyleIdx="0" presStyleCnt="2">
        <dgm:presLayoutVars>
          <dgm:chMax val="1"/>
          <dgm:bulletEnabled val="1"/>
        </dgm:presLayoutVars>
      </dgm:prSet>
      <dgm:spPr/>
    </dgm:pt>
    <dgm:pt modelId="{67A8B3A8-84B0-4807-A6D7-0B995EC760DE}" type="pres">
      <dgm:prSet presAssocID="{43202D1B-417D-4FE7-8A0C-0E99CBE3F4B5}" presName="bracket" presStyleLbl="parChTrans1D1" presStyleIdx="0" presStyleCnt="2"/>
      <dgm:spPr/>
    </dgm:pt>
    <dgm:pt modelId="{8B7EFECE-41B8-4F1B-BB7B-642B6B5C5AA7}" type="pres">
      <dgm:prSet presAssocID="{43202D1B-417D-4FE7-8A0C-0E99CBE3F4B5}" presName="spH" presStyleCnt="0"/>
      <dgm:spPr/>
    </dgm:pt>
    <dgm:pt modelId="{197AE824-A98E-4119-BE9B-51AF1EFC65EE}" type="pres">
      <dgm:prSet presAssocID="{43202D1B-417D-4FE7-8A0C-0E99CBE3F4B5}" presName="desTx" presStyleLbl="node1" presStyleIdx="0" presStyleCnt="2">
        <dgm:presLayoutVars>
          <dgm:bulletEnabled val="1"/>
        </dgm:presLayoutVars>
      </dgm:prSet>
      <dgm:spPr/>
    </dgm:pt>
    <dgm:pt modelId="{DC95BB79-A3B6-4475-96C0-121BD93A128B}" type="pres">
      <dgm:prSet presAssocID="{3DB84053-6950-4711-ABB1-6DF44C1F0555}" presName="spV" presStyleCnt="0"/>
      <dgm:spPr/>
    </dgm:pt>
    <dgm:pt modelId="{A7C570EA-8699-4C49-B609-01ECA0805749}" type="pres">
      <dgm:prSet presAssocID="{A8832E06-B1A3-4025-9F06-379F2ACF5966}" presName="linNode" presStyleCnt="0"/>
      <dgm:spPr/>
    </dgm:pt>
    <dgm:pt modelId="{93B80B76-23EE-4808-92CB-37D9D60BF14A}" type="pres">
      <dgm:prSet presAssocID="{A8832E06-B1A3-4025-9F06-379F2ACF5966}" presName="parTx" presStyleLbl="revTx" presStyleIdx="1" presStyleCnt="2">
        <dgm:presLayoutVars>
          <dgm:chMax val="1"/>
          <dgm:bulletEnabled val="1"/>
        </dgm:presLayoutVars>
      </dgm:prSet>
      <dgm:spPr/>
    </dgm:pt>
    <dgm:pt modelId="{5F00DF5C-B5FC-4351-AEC8-8118EBB5CDDC}" type="pres">
      <dgm:prSet presAssocID="{A8832E06-B1A3-4025-9F06-379F2ACF5966}" presName="bracket" presStyleLbl="parChTrans1D1" presStyleIdx="1" presStyleCnt="2"/>
      <dgm:spPr/>
    </dgm:pt>
    <dgm:pt modelId="{84598F1A-AD8A-431E-AC42-183083849BEC}" type="pres">
      <dgm:prSet presAssocID="{A8832E06-B1A3-4025-9F06-379F2ACF5966}" presName="spH" presStyleCnt="0"/>
      <dgm:spPr/>
    </dgm:pt>
    <dgm:pt modelId="{5CF8709D-EE61-4F41-A104-56D82F88F16E}" type="pres">
      <dgm:prSet presAssocID="{A8832E06-B1A3-4025-9F06-379F2ACF5966}" presName="desTx" presStyleLbl="node1" presStyleIdx="1" presStyleCnt="2">
        <dgm:presLayoutVars>
          <dgm:bulletEnabled val="1"/>
        </dgm:presLayoutVars>
      </dgm:prSet>
      <dgm:spPr/>
    </dgm:pt>
  </dgm:ptLst>
  <dgm:cxnLst>
    <dgm:cxn modelId="{75BC4413-4D01-4325-BBF3-FF961B7B55C0}" type="presOf" srcId="{A8832E06-B1A3-4025-9F06-379F2ACF5966}" destId="{93B80B76-23EE-4808-92CB-37D9D60BF14A}" srcOrd="0" destOrd="0" presId="urn:diagrams.loki3.com/BracketList"/>
    <dgm:cxn modelId="{438A501A-B927-4776-B313-817DEC8CE278}" srcId="{43202D1B-417D-4FE7-8A0C-0E99CBE3F4B5}" destId="{27CA83FB-BB1E-4305-8EDB-619F5B0AC41F}" srcOrd="0" destOrd="0" parTransId="{9DE89388-7BB0-42EC-AF3C-AB5B76137A2A}" sibTransId="{E39BAE95-7464-42F6-A9FE-F08C9EE2458C}"/>
    <dgm:cxn modelId="{7CEA871B-229A-4E4F-AA1E-A3905E995BAB}" type="presOf" srcId="{27CA83FB-BB1E-4305-8EDB-619F5B0AC41F}" destId="{197AE824-A98E-4119-BE9B-51AF1EFC65EE}" srcOrd="0" destOrd="0" presId="urn:diagrams.loki3.com/BracketList"/>
    <dgm:cxn modelId="{39ADAD3C-1FDF-4B5F-B3C2-1111DA0A830C}" srcId="{A8832E06-B1A3-4025-9F06-379F2ACF5966}" destId="{190215AF-C12A-4FB1-9548-2648E588AC9B}" srcOrd="0" destOrd="0" parTransId="{A74F4275-BFAF-441B-829A-0F7767DB165F}" sibTransId="{90DCB87B-B20D-4077-B0F1-955FA8FC2F8A}"/>
    <dgm:cxn modelId="{DA448E5D-96C0-418D-A5BC-9E37DCBB4B58}" type="presOf" srcId="{96C11689-F0D4-4DBE-AF0D-CAEB33B17F6C}" destId="{5CF8709D-EE61-4F41-A104-56D82F88F16E}" srcOrd="0" destOrd="2" presId="urn:diagrams.loki3.com/BracketList"/>
    <dgm:cxn modelId="{15B2D960-5ED1-45B1-B487-40AE5D047736}" srcId="{A8832E06-B1A3-4025-9F06-379F2ACF5966}" destId="{30A8C89F-B94A-494E-9FDD-1C9B1AB2F9FE}" srcOrd="1" destOrd="0" parTransId="{07B48611-4AE5-4736-8F02-84B542008C9D}" sibTransId="{1DC26288-7BDA-43A0-9984-999355B07322}"/>
    <dgm:cxn modelId="{57F04E45-FB8D-4C66-8E33-A089A7CEE8D1}" type="presOf" srcId="{43202D1B-417D-4FE7-8A0C-0E99CBE3F4B5}" destId="{C1C2BA07-FF00-432F-8DEC-34B789EA0C3D}" srcOrd="0" destOrd="0" presId="urn:diagrams.loki3.com/BracketList"/>
    <dgm:cxn modelId="{8EE38266-3872-41FC-BB14-EE9CAD8555CF}" type="presOf" srcId="{30A8C89F-B94A-494E-9FDD-1C9B1AB2F9FE}" destId="{5CF8709D-EE61-4F41-A104-56D82F88F16E}" srcOrd="0" destOrd="1" presId="urn:diagrams.loki3.com/BracketList"/>
    <dgm:cxn modelId="{FAAAAC4E-0753-4D5F-9860-65AC509D7DAB}" srcId="{D415AD53-203A-41AA-A486-0D0DE644CA16}" destId="{43202D1B-417D-4FE7-8A0C-0E99CBE3F4B5}" srcOrd="0" destOrd="0" parTransId="{9270A43F-183C-4ADB-B6CD-CB2CE5E65372}" sibTransId="{3DB84053-6950-4711-ABB1-6DF44C1F0555}"/>
    <dgm:cxn modelId="{1EEFF479-EE4C-414A-998D-462982EF3235}" type="presOf" srcId="{190215AF-C12A-4FB1-9548-2648E588AC9B}" destId="{5CF8709D-EE61-4F41-A104-56D82F88F16E}" srcOrd="0" destOrd="0" presId="urn:diagrams.loki3.com/BracketList"/>
    <dgm:cxn modelId="{45009085-FD80-41BA-8024-1BA886AF0BD7}" srcId="{D415AD53-203A-41AA-A486-0D0DE644CA16}" destId="{A8832E06-B1A3-4025-9F06-379F2ACF5966}" srcOrd="1" destOrd="0" parTransId="{B561DFAC-C55D-47A6-AC9F-B75512518591}" sibTransId="{64C02994-F186-4740-ACAF-25F9151DF35E}"/>
    <dgm:cxn modelId="{D6B0758B-D64C-4231-BCB6-738620404C62}" srcId="{A8832E06-B1A3-4025-9F06-379F2ACF5966}" destId="{96C11689-F0D4-4DBE-AF0D-CAEB33B17F6C}" srcOrd="2" destOrd="0" parTransId="{AFE0B866-BCEA-420B-AD99-C324D57CB18C}" sibTransId="{BA76939D-DD8E-40CD-A181-016EB1D5624A}"/>
    <dgm:cxn modelId="{DF7B8CE7-3189-4CAA-A85E-4FCDF57178C4}" type="presOf" srcId="{D415AD53-203A-41AA-A486-0D0DE644CA16}" destId="{DE03AE97-CEAB-4FB9-9628-B119FF96B15C}" srcOrd="0" destOrd="0" presId="urn:diagrams.loki3.com/BracketList"/>
    <dgm:cxn modelId="{042DA295-88D0-4C01-90D1-8FA23E2400E9}" type="presParOf" srcId="{DE03AE97-CEAB-4FB9-9628-B119FF96B15C}" destId="{8DC48E49-32F5-4B9E-8280-46A66EDC2E87}" srcOrd="0" destOrd="0" presId="urn:diagrams.loki3.com/BracketList"/>
    <dgm:cxn modelId="{46CD7F4D-3CC1-4D5A-BE7B-461F084079A9}" type="presParOf" srcId="{8DC48E49-32F5-4B9E-8280-46A66EDC2E87}" destId="{C1C2BA07-FF00-432F-8DEC-34B789EA0C3D}" srcOrd="0" destOrd="0" presId="urn:diagrams.loki3.com/BracketList"/>
    <dgm:cxn modelId="{BBC8C3A5-5F2B-498F-A939-4B65C5F9623C}" type="presParOf" srcId="{8DC48E49-32F5-4B9E-8280-46A66EDC2E87}" destId="{67A8B3A8-84B0-4807-A6D7-0B995EC760DE}" srcOrd="1" destOrd="0" presId="urn:diagrams.loki3.com/BracketList"/>
    <dgm:cxn modelId="{487A186B-9177-4B89-A8EE-BE817173C4B5}" type="presParOf" srcId="{8DC48E49-32F5-4B9E-8280-46A66EDC2E87}" destId="{8B7EFECE-41B8-4F1B-BB7B-642B6B5C5AA7}" srcOrd="2" destOrd="0" presId="urn:diagrams.loki3.com/BracketList"/>
    <dgm:cxn modelId="{5DC7A7E3-7549-4161-9C24-3E7A2F6B58FE}" type="presParOf" srcId="{8DC48E49-32F5-4B9E-8280-46A66EDC2E87}" destId="{197AE824-A98E-4119-BE9B-51AF1EFC65EE}" srcOrd="3" destOrd="0" presId="urn:diagrams.loki3.com/BracketList"/>
    <dgm:cxn modelId="{68D30D51-0780-4D22-882F-90F2B5F589D3}" type="presParOf" srcId="{DE03AE97-CEAB-4FB9-9628-B119FF96B15C}" destId="{DC95BB79-A3B6-4475-96C0-121BD93A128B}" srcOrd="1" destOrd="0" presId="urn:diagrams.loki3.com/BracketList"/>
    <dgm:cxn modelId="{05619FB5-23CA-46C9-B12C-4E8E59671B8E}" type="presParOf" srcId="{DE03AE97-CEAB-4FB9-9628-B119FF96B15C}" destId="{A7C570EA-8699-4C49-B609-01ECA0805749}" srcOrd="2" destOrd="0" presId="urn:diagrams.loki3.com/BracketList"/>
    <dgm:cxn modelId="{FEDE5013-4856-4A61-9577-645270E62353}" type="presParOf" srcId="{A7C570EA-8699-4C49-B609-01ECA0805749}" destId="{93B80B76-23EE-4808-92CB-37D9D60BF14A}" srcOrd="0" destOrd="0" presId="urn:diagrams.loki3.com/BracketList"/>
    <dgm:cxn modelId="{B79584BA-DD5C-4FA9-AA26-B782D09F675E}" type="presParOf" srcId="{A7C570EA-8699-4C49-B609-01ECA0805749}" destId="{5F00DF5C-B5FC-4351-AEC8-8118EBB5CDDC}" srcOrd="1" destOrd="0" presId="urn:diagrams.loki3.com/BracketList"/>
    <dgm:cxn modelId="{9B0CB74E-D929-4633-80D2-CBD51B9FC688}" type="presParOf" srcId="{A7C570EA-8699-4C49-B609-01ECA0805749}" destId="{84598F1A-AD8A-431E-AC42-183083849BEC}" srcOrd="2" destOrd="0" presId="urn:diagrams.loki3.com/BracketList"/>
    <dgm:cxn modelId="{5AF663B1-A61D-4C04-AAB5-186B11EB6267}" type="presParOf" srcId="{A7C570EA-8699-4C49-B609-01ECA0805749}" destId="{5CF8709D-EE61-4F41-A104-56D82F88F16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E8991D-C256-44BA-9C6D-87B3A021B2F2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DB3096B-052B-480C-84DE-29D589A6B081}">
      <dgm:prSet phldrT="[Text]"/>
      <dgm:spPr>
        <a:ln>
          <a:noFill/>
        </a:ln>
      </dgm:spPr>
      <dgm:t>
        <a:bodyPr/>
        <a:lstStyle/>
        <a:p>
          <a:pPr algn="l"/>
          <a:r>
            <a:rPr lang="hr-HR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hr-HR"/>
            <a:t>Više zemalja izmijenilo je rezervu – uzimajući u obzir tržišne uvjete (promjenu kamatnih stopa i stresne uvjete), mogućnost aktivnijeg upravljanja gotovinskim saldima, te očekivane fiskalne pritiske / potrebe zaduživanja </a:t>
          </a:r>
        </a:p>
        <a:p>
          <a:pPr algn="l"/>
          <a:r>
            <a:rPr lang="hr-HR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hr-HR"/>
            <a:t>Brojne zemlje povećale su rezervu tijekom pandemije, čak i ako su je kasnije opet smanjile </a:t>
          </a:r>
        </a:p>
      </dgm:t>
    </dgm:pt>
    <dgm:pt modelId="{9FABF4DA-E43C-41CE-AD38-40E59F5DDE07}" type="parTrans" cxnId="{8531CA0D-8E1D-457B-9241-87A83BA2B2AB}">
      <dgm:prSet/>
      <dgm:spPr/>
      <dgm:t>
        <a:bodyPr/>
        <a:lstStyle/>
        <a:p>
          <a:endParaRPr lang="en-GB"/>
        </a:p>
      </dgm:t>
    </dgm:pt>
    <dgm:pt modelId="{924C5D40-78C6-46A8-A837-592723383414}" type="sibTrans" cxnId="{8531CA0D-8E1D-457B-9241-87A83BA2B2AB}">
      <dgm:prSet/>
      <dgm:spPr/>
      <dgm:t>
        <a:bodyPr/>
        <a:lstStyle/>
        <a:p>
          <a:endParaRPr lang="en-GB"/>
        </a:p>
      </dgm:t>
    </dgm:pt>
    <dgm:pt modelId="{7363693C-1465-4EC4-87AF-05F96B5A5C57}">
      <dgm:prSet/>
      <dgm:spPr>
        <a:ln>
          <a:noFill/>
        </a:ln>
      </dgm:spPr>
      <dgm:t>
        <a:bodyPr/>
        <a:lstStyle/>
        <a:p>
          <a:r>
            <a:rPr lang="hr-HR"/>
            <a:t>Na godišnjoj osnovi</a:t>
          </a:r>
        </a:p>
      </dgm:t>
    </dgm:pt>
    <dgm:pt modelId="{55C98D91-AC23-44B7-9190-B1FE1D3B6616}" type="parTrans" cxnId="{4D7E58FF-DF31-41B5-A9E9-7238DD5573A2}">
      <dgm:prSet/>
      <dgm:spPr/>
      <dgm:t>
        <a:bodyPr/>
        <a:lstStyle/>
        <a:p>
          <a:endParaRPr lang="en-GB"/>
        </a:p>
      </dgm:t>
    </dgm:pt>
    <dgm:pt modelId="{8615820B-2ABB-44DA-AEF3-C6805F5C2287}" type="sibTrans" cxnId="{4D7E58FF-DF31-41B5-A9E9-7238DD5573A2}">
      <dgm:prSet/>
      <dgm:spPr/>
      <dgm:t>
        <a:bodyPr/>
        <a:lstStyle/>
        <a:p>
          <a:endParaRPr lang="en-GB"/>
        </a:p>
      </dgm:t>
    </dgm:pt>
    <dgm:pt modelId="{D9865381-DB02-4545-9890-2BE77EA545ED}">
      <dgm:prSet custT="1"/>
      <dgm:spPr>
        <a:ln>
          <a:noFill/>
        </a:ln>
      </dgm:spPr>
      <dgm:t>
        <a:bodyPr/>
        <a:lstStyle/>
        <a:p>
          <a:r>
            <a:rPr lang="hr-HR" sz="1400"/>
            <a:t>Portugal: u početku (2013.) 100 % potreba za bruto zaduživanjem (isklj. blagajničke zapise), smanjeno na 50 % 2015., a zatim na 40 % 2017.  Rezerva je bila dio politike za jačanje povjerenje tržišta – povezana sa strategijom transparentne komunikacije</a:t>
          </a:r>
        </a:p>
      </dgm:t>
    </dgm:pt>
    <dgm:pt modelId="{7741A1B5-56C1-4426-BA68-6583E393756C}" type="parTrans" cxnId="{719EBD75-6BE3-4BA9-8ECF-D12CD8429F10}">
      <dgm:prSet/>
      <dgm:spPr/>
      <dgm:t>
        <a:bodyPr/>
        <a:lstStyle/>
        <a:p>
          <a:endParaRPr lang="en-GB"/>
        </a:p>
      </dgm:t>
    </dgm:pt>
    <dgm:pt modelId="{3CA1C20A-EF8E-4886-B0DB-80D0052D4E8F}" type="sibTrans" cxnId="{719EBD75-6BE3-4BA9-8ECF-D12CD8429F10}">
      <dgm:prSet/>
      <dgm:spPr/>
      <dgm:t>
        <a:bodyPr/>
        <a:lstStyle/>
        <a:p>
          <a:endParaRPr lang="en-GB"/>
        </a:p>
      </dgm:t>
    </dgm:pt>
    <dgm:pt modelId="{9822E489-0628-4117-96DF-AF3FE0B70C11}">
      <dgm:prSet custT="1"/>
      <dgm:spPr>
        <a:ln>
          <a:noFill/>
        </a:ln>
      </dgm:spPr>
      <dgm:t>
        <a:bodyPr/>
        <a:lstStyle/>
        <a:p>
          <a:r>
            <a:rPr lang="hr-HR" sz="1250" dirty="0"/>
            <a:t>Poljska: jači fiskalni položaj omogućio je smanjenje s 85 milijardi PLN na 26 milijardi PLN 17. prosinca/decembra</a:t>
          </a:r>
        </a:p>
      </dgm:t>
    </dgm:pt>
    <dgm:pt modelId="{FC2D8FA2-2032-42EF-AF30-67D981A79C75}" type="parTrans" cxnId="{C020D076-307E-47EA-AA62-8FCD023282F0}">
      <dgm:prSet/>
      <dgm:spPr/>
      <dgm:t>
        <a:bodyPr/>
        <a:lstStyle/>
        <a:p>
          <a:endParaRPr lang="en-GB"/>
        </a:p>
      </dgm:t>
    </dgm:pt>
    <dgm:pt modelId="{1996B555-16B3-43F4-94C4-27466EAFAC73}" type="sibTrans" cxnId="{C020D076-307E-47EA-AA62-8FCD023282F0}">
      <dgm:prSet/>
      <dgm:spPr/>
      <dgm:t>
        <a:bodyPr/>
        <a:lstStyle/>
        <a:p>
          <a:endParaRPr lang="en-GB"/>
        </a:p>
      </dgm:t>
    </dgm:pt>
    <dgm:pt modelId="{90564FFB-2E62-48C2-90FF-0A3590A407D3}">
      <dgm:prSet custT="1"/>
      <dgm:spPr>
        <a:ln>
          <a:noFill/>
        </a:ln>
      </dgm:spPr>
      <dgm:t>
        <a:bodyPr/>
        <a:lstStyle/>
        <a:p>
          <a:r>
            <a:rPr lang="hr-HR" sz="1400"/>
            <a:t>Mađarska: rezerva je povećana nakon krize iz 2008. – 2009., ali se otada opet smanjila</a:t>
          </a:r>
        </a:p>
      </dgm:t>
    </dgm:pt>
    <dgm:pt modelId="{C6ED2556-5342-4D4B-8D6E-6D912B51DAAB}" type="parTrans" cxnId="{363942F1-5B04-4669-B55B-2CEFEFEC9BFB}">
      <dgm:prSet/>
      <dgm:spPr/>
      <dgm:t>
        <a:bodyPr/>
        <a:lstStyle/>
        <a:p>
          <a:endParaRPr lang="en-GB"/>
        </a:p>
      </dgm:t>
    </dgm:pt>
    <dgm:pt modelId="{73C93A63-FC98-40F3-AD3C-4708403A8853}" type="sibTrans" cxnId="{363942F1-5B04-4669-B55B-2CEFEFEC9BFB}">
      <dgm:prSet/>
      <dgm:spPr/>
      <dgm:t>
        <a:bodyPr/>
        <a:lstStyle/>
        <a:p>
          <a:endParaRPr lang="en-GB"/>
        </a:p>
      </dgm:t>
    </dgm:pt>
    <dgm:pt modelId="{BA2C777F-E2E0-4008-8883-C70C45AA65BB}">
      <dgm:prSet/>
      <dgm:spPr>
        <a:ln>
          <a:noFill/>
        </a:ln>
      </dgm:spPr>
      <dgm:t>
        <a:bodyPr/>
        <a:lstStyle/>
        <a:p>
          <a:r>
            <a:rPr lang="hr-HR"/>
            <a:t>Unutar godine</a:t>
          </a:r>
        </a:p>
      </dgm:t>
    </dgm:pt>
    <dgm:pt modelId="{07634E6D-DF4C-4746-B99E-FDE20689CAA1}" type="parTrans" cxnId="{238E50C6-BAB6-4F2A-A1E5-823E4D3D14F0}">
      <dgm:prSet/>
      <dgm:spPr/>
      <dgm:t>
        <a:bodyPr/>
        <a:lstStyle/>
        <a:p>
          <a:endParaRPr lang="en-GB"/>
        </a:p>
      </dgm:t>
    </dgm:pt>
    <dgm:pt modelId="{909D04BC-41E1-43BE-882D-CCB37EECD1CD}" type="sibTrans" cxnId="{238E50C6-BAB6-4F2A-A1E5-823E4D3D14F0}">
      <dgm:prSet/>
      <dgm:spPr/>
      <dgm:t>
        <a:bodyPr/>
        <a:lstStyle/>
        <a:p>
          <a:endParaRPr lang="en-GB"/>
        </a:p>
      </dgm:t>
    </dgm:pt>
    <dgm:pt modelId="{5BBB0BB3-5B47-4B1A-8D35-B073084F9450}">
      <dgm:prSet custT="1"/>
      <dgm:spPr>
        <a:ln>
          <a:noFill/>
        </a:ln>
      </dgm:spPr>
      <dgm:t>
        <a:bodyPr/>
        <a:lstStyle/>
        <a:p>
          <a:r>
            <a:rPr lang="hr-HR" sz="1400"/>
            <a:t>Turska: mjesečni pregled minimalnog limita – uzima se u obzir volatilni profil otkupa</a:t>
          </a:r>
        </a:p>
      </dgm:t>
    </dgm:pt>
    <dgm:pt modelId="{769A9E0F-3F77-4F07-8AEA-10D268E4685A}" type="parTrans" cxnId="{CE615449-D4DD-441B-B2EC-CFA97B8D0477}">
      <dgm:prSet/>
      <dgm:spPr/>
      <dgm:t>
        <a:bodyPr/>
        <a:lstStyle/>
        <a:p>
          <a:endParaRPr lang="en-GB"/>
        </a:p>
      </dgm:t>
    </dgm:pt>
    <dgm:pt modelId="{40A38194-F886-4947-ABCE-C1D0968AC898}" type="sibTrans" cxnId="{CE615449-D4DD-441B-B2EC-CFA97B8D0477}">
      <dgm:prSet/>
      <dgm:spPr/>
      <dgm:t>
        <a:bodyPr/>
        <a:lstStyle/>
        <a:p>
          <a:endParaRPr lang="en-GB"/>
        </a:p>
      </dgm:t>
    </dgm:pt>
    <dgm:pt modelId="{31E815DC-D7F6-4EF9-B273-9F5C1D0F58BD}">
      <dgm:prSet custT="1"/>
      <dgm:spPr>
        <a:ln>
          <a:noFill/>
        </a:ln>
      </dgm:spPr>
      <dgm:t>
        <a:bodyPr/>
        <a:lstStyle/>
        <a:p>
          <a:r>
            <a:rPr lang="hr-HR" sz="1400"/>
            <a:t>UK: svakog tjedna informira središnju banku o svojem ciljnom prosječnom saldu za sljedeći tjedan</a:t>
          </a:r>
        </a:p>
      </dgm:t>
    </dgm:pt>
    <dgm:pt modelId="{64E49517-AEDA-467C-8E75-E6E1164AA576}" type="parTrans" cxnId="{BA12CF3A-9D00-4DA2-8430-401E20F38233}">
      <dgm:prSet/>
      <dgm:spPr/>
      <dgm:t>
        <a:bodyPr/>
        <a:lstStyle/>
        <a:p>
          <a:endParaRPr lang="en-GB"/>
        </a:p>
      </dgm:t>
    </dgm:pt>
    <dgm:pt modelId="{31B4A4C0-8B4C-4912-8E15-91A7529F7226}" type="sibTrans" cxnId="{BA12CF3A-9D00-4DA2-8430-401E20F38233}">
      <dgm:prSet/>
      <dgm:spPr/>
      <dgm:t>
        <a:bodyPr/>
        <a:lstStyle/>
        <a:p>
          <a:endParaRPr lang="en-GB"/>
        </a:p>
      </dgm:t>
    </dgm:pt>
    <dgm:pt modelId="{1B7DD075-907D-4F38-B542-3EDA491914D6}" type="pres">
      <dgm:prSet presAssocID="{CEE8991D-C256-44BA-9C6D-87B3A021B2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E4FD61-58A2-4AAF-B0CC-8C9E6A5EB8E8}" type="pres">
      <dgm:prSet presAssocID="{6DB3096B-052B-480C-84DE-29D589A6B081}" presName="vertOne" presStyleCnt="0"/>
      <dgm:spPr/>
    </dgm:pt>
    <dgm:pt modelId="{5A2D84ED-251F-467F-B650-4B59EBEE1D87}" type="pres">
      <dgm:prSet presAssocID="{6DB3096B-052B-480C-84DE-29D589A6B081}" presName="txOne" presStyleLbl="node0" presStyleIdx="0" presStyleCnt="1" custLinFactNeighborX="0" custLinFactNeighborY="-4222">
        <dgm:presLayoutVars>
          <dgm:chPref val="3"/>
        </dgm:presLayoutVars>
      </dgm:prSet>
      <dgm:spPr/>
    </dgm:pt>
    <dgm:pt modelId="{FBDB44FE-29BC-4D44-A304-779CC29AF9ED}" type="pres">
      <dgm:prSet presAssocID="{6DB3096B-052B-480C-84DE-29D589A6B081}" presName="parTransOne" presStyleCnt="0"/>
      <dgm:spPr/>
    </dgm:pt>
    <dgm:pt modelId="{972BDA2C-A707-45AB-8FC7-8F1239E2DF3B}" type="pres">
      <dgm:prSet presAssocID="{6DB3096B-052B-480C-84DE-29D589A6B081}" presName="horzOne" presStyleCnt="0"/>
      <dgm:spPr/>
    </dgm:pt>
    <dgm:pt modelId="{D2D2CD0C-9A21-4D06-A9E8-7CF47DC02148}" type="pres">
      <dgm:prSet presAssocID="{7363693C-1465-4EC4-87AF-05F96B5A5C57}" presName="vertTwo" presStyleCnt="0"/>
      <dgm:spPr/>
    </dgm:pt>
    <dgm:pt modelId="{B0F54A3F-8020-4373-AE27-D502DB1A362C}" type="pres">
      <dgm:prSet presAssocID="{7363693C-1465-4EC4-87AF-05F96B5A5C57}" presName="txTwo" presStyleLbl="node2" presStyleIdx="0" presStyleCnt="2" custScaleY="60031">
        <dgm:presLayoutVars>
          <dgm:chPref val="3"/>
        </dgm:presLayoutVars>
      </dgm:prSet>
      <dgm:spPr/>
    </dgm:pt>
    <dgm:pt modelId="{05E1DA11-F3B8-4358-A023-C265CCAEE2EF}" type="pres">
      <dgm:prSet presAssocID="{7363693C-1465-4EC4-87AF-05F96B5A5C57}" presName="parTransTwo" presStyleCnt="0"/>
      <dgm:spPr/>
    </dgm:pt>
    <dgm:pt modelId="{46D52347-D9D0-470C-9713-C67D75D0B488}" type="pres">
      <dgm:prSet presAssocID="{7363693C-1465-4EC4-87AF-05F96B5A5C57}" presName="horzTwo" presStyleCnt="0"/>
      <dgm:spPr/>
    </dgm:pt>
    <dgm:pt modelId="{E37168A7-28EF-42E7-9205-4FB8F7307900}" type="pres">
      <dgm:prSet presAssocID="{D9865381-DB02-4545-9890-2BE77EA545ED}" presName="vertThree" presStyleCnt="0"/>
      <dgm:spPr/>
    </dgm:pt>
    <dgm:pt modelId="{CEF969E2-833D-4981-A765-05492CF44757}" type="pres">
      <dgm:prSet presAssocID="{D9865381-DB02-4545-9890-2BE77EA545ED}" presName="txThree" presStyleLbl="node3" presStyleIdx="0" presStyleCnt="5" custScaleX="166912" custScaleY="134709">
        <dgm:presLayoutVars>
          <dgm:chPref val="3"/>
        </dgm:presLayoutVars>
      </dgm:prSet>
      <dgm:spPr/>
    </dgm:pt>
    <dgm:pt modelId="{034F8A0D-EB63-4566-8DE0-E29C7FDA9E3F}" type="pres">
      <dgm:prSet presAssocID="{D9865381-DB02-4545-9890-2BE77EA545ED}" presName="horzThree" presStyleCnt="0"/>
      <dgm:spPr/>
    </dgm:pt>
    <dgm:pt modelId="{B40A7777-2400-4D30-985A-4B1F2920DA68}" type="pres">
      <dgm:prSet presAssocID="{3CA1C20A-EF8E-4886-B0DB-80D0052D4E8F}" presName="sibSpaceThree" presStyleCnt="0"/>
      <dgm:spPr/>
    </dgm:pt>
    <dgm:pt modelId="{97C94F9C-DEC8-4D3B-9094-EFCF8F8675DB}" type="pres">
      <dgm:prSet presAssocID="{9822E489-0628-4117-96DF-AF3FE0B70C11}" presName="vertThree" presStyleCnt="0"/>
      <dgm:spPr/>
    </dgm:pt>
    <dgm:pt modelId="{EB02F13B-1687-402E-9240-55BD90D070C5}" type="pres">
      <dgm:prSet presAssocID="{9822E489-0628-4117-96DF-AF3FE0B70C11}" presName="txThree" presStyleLbl="node3" presStyleIdx="1" presStyleCnt="5" custScaleY="132328">
        <dgm:presLayoutVars>
          <dgm:chPref val="3"/>
        </dgm:presLayoutVars>
      </dgm:prSet>
      <dgm:spPr/>
    </dgm:pt>
    <dgm:pt modelId="{0AE12114-1E4E-4C77-A538-7C21E33CA580}" type="pres">
      <dgm:prSet presAssocID="{9822E489-0628-4117-96DF-AF3FE0B70C11}" presName="horzThree" presStyleCnt="0"/>
      <dgm:spPr/>
    </dgm:pt>
    <dgm:pt modelId="{D22FF2DA-E96A-40B3-8EDB-C0D5EC3813E0}" type="pres">
      <dgm:prSet presAssocID="{1996B555-16B3-43F4-94C4-27466EAFAC73}" presName="sibSpaceThree" presStyleCnt="0"/>
      <dgm:spPr/>
    </dgm:pt>
    <dgm:pt modelId="{84C0B55B-CD0C-4C54-942D-3DD0721889B2}" type="pres">
      <dgm:prSet presAssocID="{90564FFB-2E62-48C2-90FF-0A3590A407D3}" presName="vertThree" presStyleCnt="0"/>
      <dgm:spPr/>
    </dgm:pt>
    <dgm:pt modelId="{F622E55D-9044-472D-B833-6F0693C3AD3E}" type="pres">
      <dgm:prSet presAssocID="{90564FFB-2E62-48C2-90FF-0A3590A407D3}" presName="txThree" presStyleLbl="node3" presStyleIdx="2" presStyleCnt="5" custScaleY="135736" custLinFactNeighborX="-1327" custLinFactNeighborY="-940">
        <dgm:presLayoutVars>
          <dgm:chPref val="3"/>
        </dgm:presLayoutVars>
      </dgm:prSet>
      <dgm:spPr/>
    </dgm:pt>
    <dgm:pt modelId="{57275E8F-12E7-4E6E-AC12-37DE345F1AD9}" type="pres">
      <dgm:prSet presAssocID="{90564FFB-2E62-48C2-90FF-0A3590A407D3}" presName="horzThree" presStyleCnt="0"/>
      <dgm:spPr/>
    </dgm:pt>
    <dgm:pt modelId="{48EA9C9B-00C5-45AC-8830-26CBED12858F}" type="pres">
      <dgm:prSet presAssocID="{8615820B-2ABB-44DA-AEF3-C6805F5C2287}" presName="sibSpaceTwo" presStyleCnt="0"/>
      <dgm:spPr/>
    </dgm:pt>
    <dgm:pt modelId="{6DBA7545-9C51-4927-87E3-72203A3F06DE}" type="pres">
      <dgm:prSet presAssocID="{BA2C777F-E2E0-4008-8883-C70C45AA65BB}" presName="vertTwo" presStyleCnt="0"/>
      <dgm:spPr/>
    </dgm:pt>
    <dgm:pt modelId="{52049E24-D1D9-4215-935E-8643D3C2FB25}" type="pres">
      <dgm:prSet presAssocID="{BA2C777F-E2E0-4008-8883-C70C45AA65BB}" presName="txTwo" presStyleLbl="node2" presStyleIdx="1" presStyleCnt="2" custScaleY="58128" custLinFactNeighborX="-640" custLinFactNeighborY="23790">
        <dgm:presLayoutVars>
          <dgm:chPref val="3"/>
        </dgm:presLayoutVars>
      </dgm:prSet>
      <dgm:spPr/>
    </dgm:pt>
    <dgm:pt modelId="{C32C1E74-88DF-4D34-B345-5FBD1C26E1F5}" type="pres">
      <dgm:prSet presAssocID="{BA2C777F-E2E0-4008-8883-C70C45AA65BB}" presName="parTransTwo" presStyleCnt="0"/>
      <dgm:spPr/>
    </dgm:pt>
    <dgm:pt modelId="{5FFDB246-982D-4233-B151-A1C54884E429}" type="pres">
      <dgm:prSet presAssocID="{BA2C777F-E2E0-4008-8883-C70C45AA65BB}" presName="horzTwo" presStyleCnt="0"/>
      <dgm:spPr/>
    </dgm:pt>
    <dgm:pt modelId="{FEBCD11F-FA95-4F04-9377-621E3370B825}" type="pres">
      <dgm:prSet presAssocID="{5BBB0BB3-5B47-4B1A-8D35-B073084F9450}" presName="vertThree" presStyleCnt="0"/>
      <dgm:spPr/>
    </dgm:pt>
    <dgm:pt modelId="{ADB8BDB9-F872-4B53-A42E-D40A5A41B8A2}" type="pres">
      <dgm:prSet presAssocID="{5BBB0BB3-5B47-4B1A-8D35-B073084F9450}" presName="txThree" presStyleLbl="node3" presStyleIdx="3" presStyleCnt="5" custScaleX="101630" custScaleY="134304" custLinFactNeighborX="-3090" custLinFactNeighborY="1380">
        <dgm:presLayoutVars>
          <dgm:chPref val="3"/>
        </dgm:presLayoutVars>
      </dgm:prSet>
      <dgm:spPr/>
    </dgm:pt>
    <dgm:pt modelId="{ACB6AE06-F2BF-4E35-AC47-5EFF25154D08}" type="pres">
      <dgm:prSet presAssocID="{5BBB0BB3-5B47-4B1A-8D35-B073084F9450}" presName="horzThree" presStyleCnt="0"/>
      <dgm:spPr/>
    </dgm:pt>
    <dgm:pt modelId="{F99E45CB-08D2-4705-854F-987F9E51D362}" type="pres">
      <dgm:prSet presAssocID="{40A38194-F886-4947-ABCE-C1D0968AC898}" presName="sibSpaceThree" presStyleCnt="0"/>
      <dgm:spPr/>
    </dgm:pt>
    <dgm:pt modelId="{19EFA05F-F21B-4372-854A-F4C63A35FA81}" type="pres">
      <dgm:prSet presAssocID="{31E815DC-D7F6-4EF9-B273-9F5C1D0F58BD}" presName="vertThree" presStyleCnt="0"/>
      <dgm:spPr/>
    </dgm:pt>
    <dgm:pt modelId="{74D0B0A7-C732-402A-91B3-44E4AC1FA0C1}" type="pres">
      <dgm:prSet presAssocID="{31E815DC-D7F6-4EF9-B273-9F5C1D0F58BD}" presName="txThree" presStyleLbl="node3" presStyleIdx="4" presStyleCnt="5" custScaleY="132018" custLinFactNeighborX="-1327">
        <dgm:presLayoutVars>
          <dgm:chPref val="3"/>
        </dgm:presLayoutVars>
      </dgm:prSet>
      <dgm:spPr/>
    </dgm:pt>
    <dgm:pt modelId="{C2A387DF-7BA2-4AE5-9272-E5D62BE9ECF4}" type="pres">
      <dgm:prSet presAssocID="{31E815DC-D7F6-4EF9-B273-9F5C1D0F58BD}" presName="horzThree" presStyleCnt="0"/>
      <dgm:spPr/>
    </dgm:pt>
  </dgm:ptLst>
  <dgm:cxnLst>
    <dgm:cxn modelId="{D669230C-948D-43A1-A27D-D680B73A0FF8}" type="presOf" srcId="{BA2C777F-E2E0-4008-8883-C70C45AA65BB}" destId="{52049E24-D1D9-4215-935E-8643D3C2FB25}" srcOrd="0" destOrd="0" presId="urn:microsoft.com/office/officeart/2005/8/layout/hierarchy4"/>
    <dgm:cxn modelId="{8531CA0D-8E1D-457B-9241-87A83BA2B2AB}" srcId="{CEE8991D-C256-44BA-9C6D-87B3A021B2F2}" destId="{6DB3096B-052B-480C-84DE-29D589A6B081}" srcOrd="0" destOrd="0" parTransId="{9FABF4DA-E43C-41CE-AD38-40E59F5DDE07}" sibTransId="{924C5D40-78C6-46A8-A837-592723383414}"/>
    <dgm:cxn modelId="{A0136020-D324-4D4F-A8C4-6CEC16A72617}" type="presOf" srcId="{9822E489-0628-4117-96DF-AF3FE0B70C11}" destId="{EB02F13B-1687-402E-9240-55BD90D070C5}" srcOrd="0" destOrd="0" presId="urn:microsoft.com/office/officeart/2005/8/layout/hierarchy4"/>
    <dgm:cxn modelId="{BA12CF3A-9D00-4DA2-8430-401E20F38233}" srcId="{BA2C777F-E2E0-4008-8883-C70C45AA65BB}" destId="{31E815DC-D7F6-4EF9-B273-9F5C1D0F58BD}" srcOrd="1" destOrd="0" parTransId="{64E49517-AEDA-467C-8E75-E6E1164AA576}" sibTransId="{31B4A4C0-8B4C-4912-8E15-91A7529F7226}"/>
    <dgm:cxn modelId="{BDFF6E46-2BB7-4667-AAEC-AAD59555C050}" type="presOf" srcId="{D9865381-DB02-4545-9890-2BE77EA545ED}" destId="{CEF969E2-833D-4981-A765-05492CF44757}" srcOrd="0" destOrd="0" presId="urn:microsoft.com/office/officeart/2005/8/layout/hierarchy4"/>
    <dgm:cxn modelId="{47460D47-AEEE-4941-9B5E-C6E1946DDF62}" type="presOf" srcId="{5BBB0BB3-5B47-4B1A-8D35-B073084F9450}" destId="{ADB8BDB9-F872-4B53-A42E-D40A5A41B8A2}" srcOrd="0" destOrd="0" presId="urn:microsoft.com/office/officeart/2005/8/layout/hierarchy4"/>
    <dgm:cxn modelId="{CE615449-D4DD-441B-B2EC-CFA97B8D0477}" srcId="{BA2C777F-E2E0-4008-8883-C70C45AA65BB}" destId="{5BBB0BB3-5B47-4B1A-8D35-B073084F9450}" srcOrd="0" destOrd="0" parTransId="{769A9E0F-3F77-4F07-8AEA-10D268E4685A}" sibTransId="{40A38194-F886-4947-ABCE-C1D0968AC898}"/>
    <dgm:cxn modelId="{719EBD75-6BE3-4BA9-8ECF-D12CD8429F10}" srcId="{7363693C-1465-4EC4-87AF-05F96B5A5C57}" destId="{D9865381-DB02-4545-9890-2BE77EA545ED}" srcOrd="0" destOrd="0" parTransId="{7741A1B5-56C1-4426-BA68-6583E393756C}" sibTransId="{3CA1C20A-EF8E-4886-B0DB-80D0052D4E8F}"/>
    <dgm:cxn modelId="{C020D076-307E-47EA-AA62-8FCD023282F0}" srcId="{7363693C-1465-4EC4-87AF-05F96B5A5C57}" destId="{9822E489-0628-4117-96DF-AF3FE0B70C11}" srcOrd="1" destOrd="0" parTransId="{FC2D8FA2-2032-42EF-AF30-67D981A79C75}" sibTransId="{1996B555-16B3-43F4-94C4-27466EAFAC73}"/>
    <dgm:cxn modelId="{E69F6284-AC9C-4D1E-928A-6165980C633A}" type="presOf" srcId="{7363693C-1465-4EC4-87AF-05F96B5A5C57}" destId="{B0F54A3F-8020-4373-AE27-D502DB1A362C}" srcOrd="0" destOrd="0" presId="urn:microsoft.com/office/officeart/2005/8/layout/hierarchy4"/>
    <dgm:cxn modelId="{6F9D3C8D-2354-4E00-928E-CBA084B8B2AA}" type="presOf" srcId="{31E815DC-D7F6-4EF9-B273-9F5C1D0F58BD}" destId="{74D0B0A7-C732-402A-91B3-44E4AC1FA0C1}" srcOrd="0" destOrd="0" presId="urn:microsoft.com/office/officeart/2005/8/layout/hierarchy4"/>
    <dgm:cxn modelId="{A968DD98-4AD7-4ADB-97D7-5630B1AF0BE6}" type="presOf" srcId="{CEE8991D-C256-44BA-9C6D-87B3A021B2F2}" destId="{1B7DD075-907D-4F38-B542-3EDA491914D6}" srcOrd="0" destOrd="0" presId="urn:microsoft.com/office/officeart/2005/8/layout/hierarchy4"/>
    <dgm:cxn modelId="{238E50C6-BAB6-4F2A-A1E5-823E4D3D14F0}" srcId="{6DB3096B-052B-480C-84DE-29D589A6B081}" destId="{BA2C777F-E2E0-4008-8883-C70C45AA65BB}" srcOrd="1" destOrd="0" parTransId="{07634E6D-DF4C-4746-B99E-FDE20689CAA1}" sibTransId="{909D04BC-41E1-43BE-882D-CCB37EECD1CD}"/>
    <dgm:cxn modelId="{A87F9CD7-E27D-40F5-A859-5A0CD3F39DFF}" type="presOf" srcId="{90564FFB-2E62-48C2-90FF-0A3590A407D3}" destId="{F622E55D-9044-472D-B833-6F0693C3AD3E}" srcOrd="0" destOrd="0" presId="urn:microsoft.com/office/officeart/2005/8/layout/hierarchy4"/>
    <dgm:cxn modelId="{39EC31EF-F696-4647-9C26-61E3D6F04B83}" type="presOf" srcId="{6DB3096B-052B-480C-84DE-29D589A6B081}" destId="{5A2D84ED-251F-467F-B650-4B59EBEE1D87}" srcOrd="0" destOrd="0" presId="urn:microsoft.com/office/officeart/2005/8/layout/hierarchy4"/>
    <dgm:cxn modelId="{363942F1-5B04-4669-B55B-2CEFEFEC9BFB}" srcId="{7363693C-1465-4EC4-87AF-05F96B5A5C57}" destId="{90564FFB-2E62-48C2-90FF-0A3590A407D3}" srcOrd="2" destOrd="0" parTransId="{C6ED2556-5342-4D4B-8D6E-6D912B51DAAB}" sibTransId="{73C93A63-FC98-40F3-AD3C-4708403A8853}"/>
    <dgm:cxn modelId="{4D7E58FF-DF31-41B5-A9E9-7238DD5573A2}" srcId="{6DB3096B-052B-480C-84DE-29D589A6B081}" destId="{7363693C-1465-4EC4-87AF-05F96B5A5C57}" srcOrd="0" destOrd="0" parTransId="{55C98D91-AC23-44B7-9190-B1FE1D3B6616}" sibTransId="{8615820B-2ABB-44DA-AEF3-C6805F5C2287}"/>
    <dgm:cxn modelId="{CDB94D21-DD53-4448-8887-E8D5BE530177}" type="presParOf" srcId="{1B7DD075-907D-4F38-B542-3EDA491914D6}" destId="{45E4FD61-58A2-4AAF-B0CC-8C9E6A5EB8E8}" srcOrd="0" destOrd="0" presId="urn:microsoft.com/office/officeart/2005/8/layout/hierarchy4"/>
    <dgm:cxn modelId="{1EBFA62F-1A77-460F-976A-9D7B4F7B0B3D}" type="presParOf" srcId="{45E4FD61-58A2-4AAF-B0CC-8C9E6A5EB8E8}" destId="{5A2D84ED-251F-467F-B650-4B59EBEE1D87}" srcOrd="0" destOrd="0" presId="urn:microsoft.com/office/officeart/2005/8/layout/hierarchy4"/>
    <dgm:cxn modelId="{F3692038-D899-435D-8969-F8628461C3C0}" type="presParOf" srcId="{45E4FD61-58A2-4AAF-B0CC-8C9E6A5EB8E8}" destId="{FBDB44FE-29BC-4D44-A304-779CC29AF9ED}" srcOrd="1" destOrd="0" presId="urn:microsoft.com/office/officeart/2005/8/layout/hierarchy4"/>
    <dgm:cxn modelId="{5087715A-9E6A-4A1D-8D5C-E749FAA2F5A3}" type="presParOf" srcId="{45E4FD61-58A2-4AAF-B0CC-8C9E6A5EB8E8}" destId="{972BDA2C-A707-45AB-8FC7-8F1239E2DF3B}" srcOrd="2" destOrd="0" presId="urn:microsoft.com/office/officeart/2005/8/layout/hierarchy4"/>
    <dgm:cxn modelId="{2E613ACA-6699-4F55-84C2-929420D40E87}" type="presParOf" srcId="{972BDA2C-A707-45AB-8FC7-8F1239E2DF3B}" destId="{D2D2CD0C-9A21-4D06-A9E8-7CF47DC02148}" srcOrd="0" destOrd="0" presId="urn:microsoft.com/office/officeart/2005/8/layout/hierarchy4"/>
    <dgm:cxn modelId="{0DE0D6A9-A53F-4E84-B277-ADA7BE392CA0}" type="presParOf" srcId="{D2D2CD0C-9A21-4D06-A9E8-7CF47DC02148}" destId="{B0F54A3F-8020-4373-AE27-D502DB1A362C}" srcOrd="0" destOrd="0" presId="urn:microsoft.com/office/officeart/2005/8/layout/hierarchy4"/>
    <dgm:cxn modelId="{32B19590-8AF8-41D7-8831-49067D471BD1}" type="presParOf" srcId="{D2D2CD0C-9A21-4D06-A9E8-7CF47DC02148}" destId="{05E1DA11-F3B8-4358-A023-C265CCAEE2EF}" srcOrd="1" destOrd="0" presId="urn:microsoft.com/office/officeart/2005/8/layout/hierarchy4"/>
    <dgm:cxn modelId="{BBC11F7E-ED4E-4081-ACAC-87772E36FB7E}" type="presParOf" srcId="{D2D2CD0C-9A21-4D06-A9E8-7CF47DC02148}" destId="{46D52347-D9D0-470C-9713-C67D75D0B488}" srcOrd="2" destOrd="0" presId="urn:microsoft.com/office/officeart/2005/8/layout/hierarchy4"/>
    <dgm:cxn modelId="{64919DA4-42AB-407B-8D43-13C6D9E7C5A1}" type="presParOf" srcId="{46D52347-D9D0-470C-9713-C67D75D0B488}" destId="{E37168A7-28EF-42E7-9205-4FB8F7307900}" srcOrd="0" destOrd="0" presId="urn:microsoft.com/office/officeart/2005/8/layout/hierarchy4"/>
    <dgm:cxn modelId="{B6C55524-B2DF-4903-AB96-71C72054F24E}" type="presParOf" srcId="{E37168A7-28EF-42E7-9205-4FB8F7307900}" destId="{CEF969E2-833D-4981-A765-05492CF44757}" srcOrd="0" destOrd="0" presId="urn:microsoft.com/office/officeart/2005/8/layout/hierarchy4"/>
    <dgm:cxn modelId="{1E099402-05AD-476F-8780-E6D96D93F479}" type="presParOf" srcId="{E37168A7-28EF-42E7-9205-4FB8F7307900}" destId="{034F8A0D-EB63-4566-8DE0-E29C7FDA9E3F}" srcOrd="1" destOrd="0" presId="urn:microsoft.com/office/officeart/2005/8/layout/hierarchy4"/>
    <dgm:cxn modelId="{CAA7F945-00AA-418E-B79C-1D0F2CC09436}" type="presParOf" srcId="{46D52347-D9D0-470C-9713-C67D75D0B488}" destId="{B40A7777-2400-4D30-985A-4B1F2920DA68}" srcOrd="1" destOrd="0" presId="urn:microsoft.com/office/officeart/2005/8/layout/hierarchy4"/>
    <dgm:cxn modelId="{845E5174-6F5F-4014-A789-1B28F90FCE28}" type="presParOf" srcId="{46D52347-D9D0-470C-9713-C67D75D0B488}" destId="{97C94F9C-DEC8-4D3B-9094-EFCF8F8675DB}" srcOrd="2" destOrd="0" presId="urn:microsoft.com/office/officeart/2005/8/layout/hierarchy4"/>
    <dgm:cxn modelId="{AE2E39E8-7135-4482-8340-FE0F7D5C2CFB}" type="presParOf" srcId="{97C94F9C-DEC8-4D3B-9094-EFCF8F8675DB}" destId="{EB02F13B-1687-402E-9240-55BD90D070C5}" srcOrd="0" destOrd="0" presId="urn:microsoft.com/office/officeart/2005/8/layout/hierarchy4"/>
    <dgm:cxn modelId="{2FA87D9E-9F00-488D-9BB8-A81DA535580B}" type="presParOf" srcId="{97C94F9C-DEC8-4D3B-9094-EFCF8F8675DB}" destId="{0AE12114-1E4E-4C77-A538-7C21E33CA580}" srcOrd="1" destOrd="0" presId="urn:microsoft.com/office/officeart/2005/8/layout/hierarchy4"/>
    <dgm:cxn modelId="{9468BB38-59BA-4B70-8136-BA810708ECA2}" type="presParOf" srcId="{46D52347-D9D0-470C-9713-C67D75D0B488}" destId="{D22FF2DA-E96A-40B3-8EDB-C0D5EC3813E0}" srcOrd="3" destOrd="0" presId="urn:microsoft.com/office/officeart/2005/8/layout/hierarchy4"/>
    <dgm:cxn modelId="{A2431647-924C-40C2-BFC4-A2BA2E2F6EBA}" type="presParOf" srcId="{46D52347-D9D0-470C-9713-C67D75D0B488}" destId="{84C0B55B-CD0C-4C54-942D-3DD0721889B2}" srcOrd="4" destOrd="0" presId="urn:microsoft.com/office/officeart/2005/8/layout/hierarchy4"/>
    <dgm:cxn modelId="{223883E1-4791-4E38-B4E7-8033E4B8FE20}" type="presParOf" srcId="{84C0B55B-CD0C-4C54-942D-3DD0721889B2}" destId="{F622E55D-9044-472D-B833-6F0693C3AD3E}" srcOrd="0" destOrd="0" presId="urn:microsoft.com/office/officeart/2005/8/layout/hierarchy4"/>
    <dgm:cxn modelId="{0570C986-59F2-47C2-80D7-12B52C51B0E8}" type="presParOf" srcId="{84C0B55B-CD0C-4C54-942D-3DD0721889B2}" destId="{57275E8F-12E7-4E6E-AC12-37DE345F1AD9}" srcOrd="1" destOrd="0" presId="urn:microsoft.com/office/officeart/2005/8/layout/hierarchy4"/>
    <dgm:cxn modelId="{3DDED72C-1FF1-4978-AEED-A3F35E36D29E}" type="presParOf" srcId="{972BDA2C-A707-45AB-8FC7-8F1239E2DF3B}" destId="{48EA9C9B-00C5-45AC-8830-26CBED12858F}" srcOrd="1" destOrd="0" presId="urn:microsoft.com/office/officeart/2005/8/layout/hierarchy4"/>
    <dgm:cxn modelId="{83F076A6-11D9-4669-B933-BEE48D358A6C}" type="presParOf" srcId="{972BDA2C-A707-45AB-8FC7-8F1239E2DF3B}" destId="{6DBA7545-9C51-4927-87E3-72203A3F06DE}" srcOrd="2" destOrd="0" presId="urn:microsoft.com/office/officeart/2005/8/layout/hierarchy4"/>
    <dgm:cxn modelId="{B05D2F19-4450-45E0-9B2C-1CE57CA2D2B8}" type="presParOf" srcId="{6DBA7545-9C51-4927-87E3-72203A3F06DE}" destId="{52049E24-D1D9-4215-935E-8643D3C2FB25}" srcOrd="0" destOrd="0" presId="urn:microsoft.com/office/officeart/2005/8/layout/hierarchy4"/>
    <dgm:cxn modelId="{A38D9D6E-54D5-4DE6-B562-0B370C47CF04}" type="presParOf" srcId="{6DBA7545-9C51-4927-87E3-72203A3F06DE}" destId="{C32C1E74-88DF-4D34-B345-5FBD1C26E1F5}" srcOrd="1" destOrd="0" presId="urn:microsoft.com/office/officeart/2005/8/layout/hierarchy4"/>
    <dgm:cxn modelId="{F72D9109-BB76-4474-BE5E-09C5368EE549}" type="presParOf" srcId="{6DBA7545-9C51-4927-87E3-72203A3F06DE}" destId="{5FFDB246-982D-4233-B151-A1C54884E429}" srcOrd="2" destOrd="0" presId="urn:microsoft.com/office/officeart/2005/8/layout/hierarchy4"/>
    <dgm:cxn modelId="{3A35FB7A-1898-4BFB-B64C-40035FC61031}" type="presParOf" srcId="{5FFDB246-982D-4233-B151-A1C54884E429}" destId="{FEBCD11F-FA95-4F04-9377-621E3370B825}" srcOrd="0" destOrd="0" presId="urn:microsoft.com/office/officeart/2005/8/layout/hierarchy4"/>
    <dgm:cxn modelId="{90EDA340-F72E-4E0D-8F3A-21AC1DBDAB00}" type="presParOf" srcId="{FEBCD11F-FA95-4F04-9377-621E3370B825}" destId="{ADB8BDB9-F872-4B53-A42E-D40A5A41B8A2}" srcOrd="0" destOrd="0" presId="urn:microsoft.com/office/officeart/2005/8/layout/hierarchy4"/>
    <dgm:cxn modelId="{A86C60CA-2332-49AC-AA1C-172BC5BF3468}" type="presParOf" srcId="{FEBCD11F-FA95-4F04-9377-621E3370B825}" destId="{ACB6AE06-F2BF-4E35-AC47-5EFF25154D08}" srcOrd="1" destOrd="0" presId="urn:microsoft.com/office/officeart/2005/8/layout/hierarchy4"/>
    <dgm:cxn modelId="{FD12BC53-CE8A-46CD-86E0-5DC70F674A7F}" type="presParOf" srcId="{5FFDB246-982D-4233-B151-A1C54884E429}" destId="{F99E45CB-08D2-4705-854F-987F9E51D362}" srcOrd="1" destOrd="0" presId="urn:microsoft.com/office/officeart/2005/8/layout/hierarchy4"/>
    <dgm:cxn modelId="{6700BCFD-572F-44E6-AD3B-55D8CF180E76}" type="presParOf" srcId="{5FFDB246-982D-4233-B151-A1C54884E429}" destId="{19EFA05F-F21B-4372-854A-F4C63A35FA81}" srcOrd="2" destOrd="0" presId="urn:microsoft.com/office/officeart/2005/8/layout/hierarchy4"/>
    <dgm:cxn modelId="{78FD1144-6F71-44C0-B192-D5DD4D3E7238}" type="presParOf" srcId="{19EFA05F-F21B-4372-854A-F4C63A35FA81}" destId="{74D0B0A7-C732-402A-91B3-44E4AC1FA0C1}" srcOrd="0" destOrd="0" presId="urn:microsoft.com/office/officeart/2005/8/layout/hierarchy4"/>
    <dgm:cxn modelId="{3947756B-748A-43FE-A40F-D4B1512B0DE1}" type="presParOf" srcId="{19EFA05F-F21B-4372-854A-F4C63A35FA81}" destId="{C2A387DF-7BA2-4AE5-9272-E5D62BE9EC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32D816-A884-4A8E-9A20-A2D68834A114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2FD8D11-81A7-4CAA-8A10-5F313A30D6B6}">
      <dgm:prSet phldrT="[Text]"/>
      <dgm:spPr/>
      <dgm:t>
        <a:bodyPr/>
        <a:lstStyle/>
        <a:p>
          <a:r>
            <a:rPr lang="hr-HR"/>
            <a:t>Najčešća je minimalna donja granica</a:t>
          </a:r>
        </a:p>
      </dgm:t>
    </dgm:pt>
    <dgm:pt modelId="{E89F6763-D2E4-458B-B7FE-809F70810CE4}" type="parTrans" cxnId="{53F952E1-27CB-4F19-9101-F3A2708DFA8D}">
      <dgm:prSet/>
      <dgm:spPr/>
      <dgm:t>
        <a:bodyPr/>
        <a:lstStyle/>
        <a:p>
          <a:endParaRPr lang="en-GB"/>
        </a:p>
      </dgm:t>
    </dgm:pt>
    <dgm:pt modelId="{DC84EDD9-C722-4C2B-83C8-DE091160D24E}" type="sibTrans" cxnId="{53F952E1-27CB-4F19-9101-F3A2708DFA8D}">
      <dgm:prSet/>
      <dgm:spPr/>
      <dgm:t>
        <a:bodyPr/>
        <a:lstStyle/>
        <a:p>
          <a:endParaRPr lang="en-GB"/>
        </a:p>
      </dgm:t>
    </dgm:pt>
    <dgm:pt modelId="{CAE700B0-1B53-4175-8059-90DEB49A18E0}">
      <dgm:prSet/>
      <dgm:spPr/>
      <dgm:t>
        <a:bodyPr/>
        <a:lstStyle/>
        <a:p>
          <a:r>
            <a:rPr lang="hr-HR"/>
            <a:t>Zona oko preferiranog salda – Australija</a:t>
          </a:r>
        </a:p>
      </dgm:t>
    </dgm:pt>
    <dgm:pt modelId="{3323D90F-FC7F-4590-A9E3-D9E511CEA9E7}" type="parTrans" cxnId="{8D0AE370-C5C5-4251-9F49-DBD845D7B7D2}">
      <dgm:prSet/>
      <dgm:spPr/>
      <dgm:t>
        <a:bodyPr/>
        <a:lstStyle/>
        <a:p>
          <a:endParaRPr lang="en-GB"/>
        </a:p>
      </dgm:t>
    </dgm:pt>
    <dgm:pt modelId="{13399E8B-BEFD-4426-83D1-FA00D9A9B09D}" type="sibTrans" cxnId="{8D0AE370-C5C5-4251-9F49-DBD845D7B7D2}">
      <dgm:prSet/>
      <dgm:spPr/>
      <dgm:t>
        <a:bodyPr/>
        <a:lstStyle/>
        <a:p>
          <a:endParaRPr lang="en-GB"/>
        </a:p>
      </dgm:t>
    </dgm:pt>
    <dgm:pt modelId="{19729CC2-567C-41FA-B4DC-65F55030C494}">
      <dgm:prSet/>
      <dgm:spPr/>
      <dgm:t>
        <a:bodyPr/>
        <a:lstStyle/>
        <a:p>
          <a:r>
            <a:rPr lang="hr-HR"/>
            <a:t>U europodručju ESB ne remunerira iznad ciljnog iznosa – kako bi potaknuli zemlje na upravljanje do prethodno dogovorenog iznosa</a:t>
          </a:r>
        </a:p>
      </dgm:t>
    </dgm:pt>
    <dgm:pt modelId="{FBC4DC0F-3150-40A8-A6B5-867D4B64F283}" type="parTrans" cxnId="{87DACDF3-0EE0-4A3A-9248-CFBA6B0BB579}">
      <dgm:prSet/>
      <dgm:spPr/>
      <dgm:t>
        <a:bodyPr/>
        <a:lstStyle/>
        <a:p>
          <a:endParaRPr lang="en-GB"/>
        </a:p>
      </dgm:t>
    </dgm:pt>
    <dgm:pt modelId="{5BF979C7-78E1-4016-8F0D-ECAF51010C60}" type="sibTrans" cxnId="{87DACDF3-0EE0-4A3A-9248-CFBA6B0BB579}">
      <dgm:prSet/>
      <dgm:spPr/>
      <dgm:t>
        <a:bodyPr/>
        <a:lstStyle/>
        <a:p>
          <a:endParaRPr lang="en-GB"/>
        </a:p>
      </dgm:t>
    </dgm:pt>
    <dgm:pt modelId="{F0BE8456-5043-4181-883B-8814359FFC03}">
      <dgm:prSet/>
      <dgm:spPr/>
      <dgm:t>
        <a:bodyPr/>
        <a:lstStyle/>
        <a:p>
          <a:r>
            <a:rPr lang="hr-HR"/>
            <a:t>Dvije razine</a:t>
          </a:r>
        </a:p>
      </dgm:t>
    </dgm:pt>
    <dgm:pt modelId="{C4501B37-2632-4FF8-A276-BA50C5E1483C}" type="parTrans" cxnId="{9AE2F79E-F69A-42AB-B688-4404CF349AE6}">
      <dgm:prSet/>
      <dgm:spPr/>
      <dgm:t>
        <a:bodyPr/>
        <a:lstStyle/>
        <a:p>
          <a:endParaRPr lang="en-GB"/>
        </a:p>
      </dgm:t>
    </dgm:pt>
    <dgm:pt modelId="{B3B74795-1108-4914-B075-01C65B2C13BD}" type="sibTrans" cxnId="{9AE2F79E-F69A-42AB-B688-4404CF349AE6}">
      <dgm:prSet/>
      <dgm:spPr/>
      <dgm:t>
        <a:bodyPr/>
        <a:lstStyle/>
        <a:p>
          <a:endParaRPr lang="en-GB"/>
        </a:p>
      </dgm:t>
    </dgm:pt>
    <dgm:pt modelId="{6A88C5D0-CB9D-4AD2-B3FF-A745043613BD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Neke zemlje rade razliku između gotovinske rezerve i zaštitnih slojeva likvidnosti</a:t>
          </a:r>
        </a:p>
      </dgm:t>
    </dgm:pt>
    <dgm:pt modelId="{F2867D1D-88DE-403E-9BE1-6816D66ABF7C}" type="parTrans" cxnId="{ECB67E4C-6EFF-4D5A-9C15-787F151FEFCD}">
      <dgm:prSet/>
      <dgm:spPr/>
      <dgm:t>
        <a:bodyPr/>
        <a:lstStyle/>
        <a:p>
          <a:endParaRPr lang="en-GB"/>
        </a:p>
      </dgm:t>
    </dgm:pt>
    <dgm:pt modelId="{F7E31C3A-9773-41BF-808C-CBF14BD5A24F}" type="sibTrans" cxnId="{ECB67E4C-6EFF-4D5A-9C15-787F151FEFCD}">
      <dgm:prSet/>
      <dgm:spPr/>
      <dgm:t>
        <a:bodyPr/>
        <a:lstStyle/>
        <a:p>
          <a:endParaRPr lang="en-GB"/>
        </a:p>
      </dgm:t>
    </dgm:pt>
    <dgm:pt modelId="{A2A7212C-5751-4491-81BF-6C28C75CCA0E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Primjer Mađarske</a:t>
          </a:r>
        </a:p>
      </dgm:t>
    </dgm:pt>
    <dgm:pt modelId="{467AE8AD-97AC-4112-983B-59B92B0F3179}" type="parTrans" cxnId="{ED8F2E37-75EA-475A-838C-5E498872568B}">
      <dgm:prSet/>
      <dgm:spPr/>
      <dgm:t>
        <a:bodyPr/>
        <a:lstStyle/>
        <a:p>
          <a:endParaRPr lang="en-GB"/>
        </a:p>
      </dgm:t>
    </dgm:pt>
    <dgm:pt modelId="{EBA50C48-CA35-45FA-94D0-55973A9FC88C}" type="sibTrans" cxnId="{ED8F2E37-75EA-475A-838C-5E498872568B}">
      <dgm:prSet/>
      <dgm:spPr/>
      <dgm:t>
        <a:bodyPr/>
        <a:lstStyle/>
        <a:p>
          <a:endParaRPr lang="en-GB"/>
        </a:p>
      </dgm:t>
    </dgm:pt>
    <dgm:pt modelId="{9C3FF11A-A640-44AD-B034-FF99A0980D5A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Minimalni saldo JRR-a računa se na temelju ekstremnih dnevnih rashoda riznice</a:t>
          </a:r>
        </a:p>
      </dgm:t>
    </dgm:pt>
    <dgm:pt modelId="{249E4BFE-EDF1-4247-A653-976A8569DC55}" type="parTrans" cxnId="{E69F3AA1-D349-4294-9B2B-BEDBE84440A5}">
      <dgm:prSet/>
      <dgm:spPr/>
      <dgm:t>
        <a:bodyPr/>
        <a:lstStyle/>
        <a:p>
          <a:endParaRPr lang="en-GB"/>
        </a:p>
      </dgm:t>
    </dgm:pt>
    <dgm:pt modelId="{6F2CD1C6-474A-48BE-99B1-CC6CBFF7948F}" type="sibTrans" cxnId="{E69F3AA1-D349-4294-9B2B-BEDBE84440A5}">
      <dgm:prSet/>
      <dgm:spPr/>
      <dgm:t>
        <a:bodyPr/>
        <a:lstStyle/>
        <a:p>
          <a:endParaRPr lang="en-GB"/>
        </a:p>
      </dgm:t>
    </dgm:pt>
    <dgm:pt modelId="{EB21CD30-36EA-45CB-9D6A-A4D7ED37A572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Optimalni saldo JRR-a (na koji treba ciljati u planu financiranja), na temelju pogrešaka u projekciji i rizika financiranja u godišnjem planu financiranja (npr. rizik od višeg deficita, rizik od neuspjelih aukcija, odljev novca u programu dužničkih instrumenata za male ulagatelje);  u obzir treba uzeti i rizik od stresnih tržišnih uvjeta</a:t>
          </a:r>
        </a:p>
      </dgm:t>
    </dgm:pt>
    <dgm:pt modelId="{D20B542E-8615-4B0B-921C-CEAEC411089B}" type="parTrans" cxnId="{F12939A9-EE1F-445A-BBDF-6AEDEC33C06C}">
      <dgm:prSet/>
      <dgm:spPr/>
      <dgm:t>
        <a:bodyPr/>
        <a:lstStyle/>
        <a:p>
          <a:endParaRPr lang="en-GB"/>
        </a:p>
      </dgm:t>
    </dgm:pt>
    <dgm:pt modelId="{10089DA8-940C-42D2-8BEF-9B3BC99991C2}" type="sibTrans" cxnId="{F12939A9-EE1F-445A-BBDF-6AEDEC33C06C}">
      <dgm:prSet/>
      <dgm:spPr/>
      <dgm:t>
        <a:bodyPr/>
        <a:lstStyle/>
        <a:p>
          <a:endParaRPr lang="en-GB"/>
        </a:p>
      </dgm:t>
    </dgm:pt>
    <dgm:pt modelId="{42922D57-B5A4-47EC-A5FC-E09AF2406D0E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Model Miller-Orr može pomoći usmjeriti željenu širinu raspona – vidjeti dodatak	</a:t>
          </a:r>
        </a:p>
      </dgm:t>
    </dgm:pt>
    <dgm:pt modelId="{8C538058-22F8-427B-9804-550A0FC8D9AB}" type="parTrans" cxnId="{6D010B04-417F-4B5D-8ECC-6EC0210ADA15}">
      <dgm:prSet/>
      <dgm:spPr/>
    </dgm:pt>
    <dgm:pt modelId="{42BC27C1-3275-4E96-801E-F6285458C2D4}" type="sibTrans" cxnId="{6D010B04-417F-4B5D-8ECC-6EC0210ADA15}">
      <dgm:prSet/>
      <dgm:spPr/>
    </dgm:pt>
    <dgm:pt modelId="{8A20A7EE-10CE-4375-BDF6-08D33976B118}" type="pres">
      <dgm:prSet presAssocID="{B632D816-A884-4A8E-9A20-A2D68834A114}" presName="linear" presStyleCnt="0">
        <dgm:presLayoutVars>
          <dgm:dir/>
          <dgm:animLvl val="lvl"/>
          <dgm:resizeHandles val="exact"/>
        </dgm:presLayoutVars>
      </dgm:prSet>
      <dgm:spPr/>
    </dgm:pt>
    <dgm:pt modelId="{EF89AA96-B314-49EC-B087-C8B774D218B2}" type="pres">
      <dgm:prSet presAssocID="{02FD8D11-81A7-4CAA-8A10-5F313A30D6B6}" presName="parentLin" presStyleCnt="0"/>
      <dgm:spPr/>
    </dgm:pt>
    <dgm:pt modelId="{B151677D-D669-4ED9-B9DA-9F37A5F93084}" type="pres">
      <dgm:prSet presAssocID="{02FD8D11-81A7-4CAA-8A10-5F313A30D6B6}" presName="parentLeftMargin" presStyleLbl="node1" presStyleIdx="0" presStyleCnt="4"/>
      <dgm:spPr/>
    </dgm:pt>
    <dgm:pt modelId="{65C47C78-867A-482D-A0BF-26A883B33E33}" type="pres">
      <dgm:prSet presAssocID="{02FD8D11-81A7-4CAA-8A10-5F313A30D6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FB0AD5-FB00-4197-B086-9A81C92B713A}" type="pres">
      <dgm:prSet presAssocID="{02FD8D11-81A7-4CAA-8A10-5F313A30D6B6}" presName="negativeSpace" presStyleCnt="0"/>
      <dgm:spPr/>
    </dgm:pt>
    <dgm:pt modelId="{8D563A17-92AF-420B-91EB-A3E31EAB5D32}" type="pres">
      <dgm:prSet presAssocID="{02FD8D11-81A7-4CAA-8A10-5F313A30D6B6}" presName="childText" presStyleLbl="conFgAcc1" presStyleIdx="0" presStyleCnt="4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189FE6A6-9E18-4FA8-9CC3-5E0BAE078955}" type="pres">
      <dgm:prSet presAssocID="{DC84EDD9-C722-4C2B-83C8-DE091160D24E}" presName="spaceBetweenRectangles" presStyleCnt="0"/>
      <dgm:spPr/>
    </dgm:pt>
    <dgm:pt modelId="{664EB566-82FB-4BA7-B806-DF7E94D2B42B}" type="pres">
      <dgm:prSet presAssocID="{CAE700B0-1B53-4175-8059-90DEB49A18E0}" presName="parentLin" presStyleCnt="0"/>
      <dgm:spPr/>
    </dgm:pt>
    <dgm:pt modelId="{069648D7-AA83-4DF7-A5F5-E541F343D887}" type="pres">
      <dgm:prSet presAssocID="{CAE700B0-1B53-4175-8059-90DEB49A18E0}" presName="parentLeftMargin" presStyleLbl="node1" presStyleIdx="0" presStyleCnt="4"/>
      <dgm:spPr/>
    </dgm:pt>
    <dgm:pt modelId="{B81CA3E7-6450-45F0-A3F1-4C82993346F6}" type="pres">
      <dgm:prSet presAssocID="{CAE700B0-1B53-4175-8059-90DEB49A18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8C0377-6992-4E85-8D1F-9FC55A4F2985}" type="pres">
      <dgm:prSet presAssocID="{CAE700B0-1B53-4175-8059-90DEB49A18E0}" presName="negativeSpace" presStyleCnt="0"/>
      <dgm:spPr/>
    </dgm:pt>
    <dgm:pt modelId="{8B67427E-D204-4480-9517-4CC81B44DFF9}" type="pres">
      <dgm:prSet presAssocID="{CAE700B0-1B53-4175-8059-90DEB49A18E0}" presName="childText" presStyleLbl="conFgAcc1" presStyleIdx="1" presStyleCnt="4" custLinFactNeighborX="-226" custLinFactNeighborY="-15810">
        <dgm:presLayoutVars>
          <dgm:bulletEnabled val="1"/>
        </dgm:presLayoutVars>
      </dgm:prSet>
      <dgm:spPr/>
    </dgm:pt>
    <dgm:pt modelId="{DAD490B3-942D-4B93-8C10-08B303B93C7A}" type="pres">
      <dgm:prSet presAssocID="{13399E8B-BEFD-4426-83D1-FA00D9A9B09D}" presName="spaceBetweenRectangles" presStyleCnt="0"/>
      <dgm:spPr/>
    </dgm:pt>
    <dgm:pt modelId="{70335BA1-ECF4-4BB1-86F9-03C0102B36FA}" type="pres">
      <dgm:prSet presAssocID="{19729CC2-567C-41FA-B4DC-65F55030C494}" presName="parentLin" presStyleCnt="0"/>
      <dgm:spPr/>
    </dgm:pt>
    <dgm:pt modelId="{7DC067BF-7C7A-4AE1-9EF0-023505DA6566}" type="pres">
      <dgm:prSet presAssocID="{19729CC2-567C-41FA-B4DC-65F55030C494}" presName="parentLeftMargin" presStyleLbl="node1" presStyleIdx="1" presStyleCnt="4"/>
      <dgm:spPr/>
    </dgm:pt>
    <dgm:pt modelId="{56EA0BE7-84B1-4DD1-B287-8BB455BCBF2C}" type="pres">
      <dgm:prSet presAssocID="{19729CC2-567C-41FA-B4DC-65F55030C494}" presName="parentText" presStyleLbl="node1" presStyleIdx="2" presStyleCnt="4" custScaleY="140591">
        <dgm:presLayoutVars>
          <dgm:chMax val="0"/>
          <dgm:bulletEnabled val="1"/>
        </dgm:presLayoutVars>
      </dgm:prSet>
      <dgm:spPr/>
    </dgm:pt>
    <dgm:pt modelId="{047F573A-ABE5-4F29-BAB7-6FF9BA2DF6E0}" type="pres">
      <dgm:prSet presAssocID="{19729CC2-567C-41FA-B4DC-65F55030C494}" presName="negativeSpace" presStyleCnt="0"/>
      <dgm:spPr/>
    </dgm:pt>
    <dgm:pt modelId="{801851BF-38E4-4E77-A4B9-B2CE308E9153}" type="pres">
      <dgm:prSet presAssocID="{19729CC2-567C-41FA-B4DC-65F55030C494}" presName="childText" presStyleLbl="conFgAcc1" presStyleIdx="2" presStyleCnt="4" custLinFactNeighborX="-75" custLinFactNeighborY="-23717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4C531D5D-0FFA-4F17-A37A-9307EA808922}" type="pres">
      <dgm:prSet presAssocID="{5BF979C7-78E1-4016-8F0D-ECAF51010C60}" presName="spaceBetweenRectangles" presStyleCnt="0"/>
      <dgm:spPr/>
    </dgm:pt>
    <dgm:pt modelId="{3A03E796-1E10-45AD-980D-B760894B1478}" type="pres">
      <dgm:prSet presAssocID="{F0BE8456-5043-4181-883B-8814359FFC03}" presName="parentLin" presStyleCnt="0"/>
      <dgm:spPr/>
    </dgm:pt>
    <dgm:pt modelId="{FFA016C2-D023-4F74-B4E6-8F717DFF0A29}" type="pres">
      <dgm:prSet presAssocID="{F0BE8456-5043-4181-883B-8814359FFC03}" presName="parentLeftMargin" presStyleLbl="node1" presStyleIdx="2" presStyleCnt="4"/>
      <dgm:spPr/>
    </dgm:pt>
    <dgm:pt modelId="{8BA34CB7-3160-481C-8F0A-F689BDEB4CEF}" type="pres">
      <dgm:prSet presAssocID="{F0BE8456-5043-4181-883B-8814359FFC0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59FE17E-6EE4-4D49-B933-1D43EE872B64}" type="pres">
      <dgm:prSet presAssocID="{F0BE8456-5043-4181-883B-8814359FFC03}" presName="negativeSpace" presStyleCnt="0"/>
      <dgm:spPr/>
    </dgm:pt>
    <dgm:pt modelId="{02074EBC-2499-48CD-899A-95C37E191038}" type="pres">
      <dgm:prSet presAssocID="{F0BE8456-5043-4181-883B-8814359FFC03}" presName="childText" presStyleLbl="conFgAcc1" presStyleIdx="3" presStyleCnt="4" custLinFactNeighborX="-226" custLinFactNeighborY="-2892">
        <dgm:presLayoutVars>
          <dgm:bulletEnabled val="1"/>
        </dgm:presLayoutVars>
      </dgm:prSet>
      <dgm:spPr/>
    </dgm:pt>
  </dgm:ptLst>
  <dgm:cxnLst>
    <dgm:cxn modelId="{6D010B04-417F-4B5D-8ECC-6EC0210ADA15}" srcId="{CAE700B0-1B53-4175-8059-90DEB49A18E0}" destId="{42922D57-B5A4-47EC-A5FC-E09AF2406D0E}" srcOrd="0" destOrd="0" parTransId="{8C538058-22F8-427B-9804-550A0FC8D9AB}" sibTransId="{42BC27C1-3275-4E96-801E-F6285458C2D4}"/>
    <dgm:cxn modelId="{E6F1E536-DF17-495E-A8BC-09C5D73BAB91}" type="presOf" srcId="{CAE700B0-1B53-4175-8059-90DEB49A18E0}" destId="{069648D7-AA83-4DF7-A5F5-E541F343D887}" srcOrd="0" destOrd="0" presId="urn:microsoft.com/office/officeart/2005/8/layout/list1"/>
    <dgm:cxn modelId="{ED8F2E37-75EA-475A-838C-5E498872568B}" srcId="{F0BE8456-5043-4181-883B-8814359FFC03}" destId="{A2A7212C-5751-4491-81BF-6C28C75CCA0E}" srcOrd="1" destOrd="0" parTransId="{467AE8AD-97AC-4112-983B-59B92B0F3179}" sibTransId="{EBA50C48-CA35-45FA-94D0-55973A9FC88C}"/>
    <dgm:cxn modelId="{0F1BA162-5D79-47A3-BFF4-37C31F059523}" type="presOf" srcId="{02FD8D11-81A7-4CAA-8A10-5F313A30D6B6}" destId="{B151677D-D669-4ED9-B9DA-9F37A5F93084}" srcOrd="0" destOrd="0" presId="urn:microsoft.com/office/officeart/2005/8/layout/list1"/>
    <dgm:cxn modelId="{ECB67E4C-6EFF-4D5A-9C15-787F151FEFCD}" srcId="{F0BE8456-5043-4181-883B-8814359FFC03}" destId="{6A88C5D0-CB9D-4AD2-B3FF-A745043613BD}" srcOrd="0" destOrd="0" parTransId="{F2867D1D-88DE-403E-9BE1-6816D66ABF7C}" sibTransId="{F7E31C3A-9773-41BF-808C-CBF14BD5A24F}"/>
    <dgm:cxn modelId="{8D0AE370-C5C5-4251-9F49-DBD845D7B7D2}" srcId="{B632D816-A884-4A8E-9A20-A2D68834A114}" destId="{CAE700B0-1B53-4175-8059-90DEB49A18E0}" srcOrd="1" destOrd="0" parTransId="{3323D90F-FC7F-4590-A9E3-D9E511CEA9E7}" sibTransId="{13399E8B-BEFD-4426-83D1-FA00D9A9B09D}"/>
    <dgm:cxn modelId="{CA29C671-A726-4ABB-9EB2-1765CC236A8D}" type="presOf" srcId="{F0BE8456-5043-4181-883B-8814359FFC03}" destId="{FFA016C2-D023-4F74-B4E6-8F717DFF0A29}" srcOrd="0" destOrd="0" presId="urn:microsoft.com/office/officeart/2005/8/layout/list1"/>
    <dgm:cxn modelId="{A71C3273-0E3A-4E7B-B3F8-D64A78250CEB}" type="presOf" srcId="{42922D57-B5A4-47EC-A5FC-E09AF2406D0E}" destId="{8B67427E-D204-4480-9517-4CC81B44DFF9}" srcOrd="0" destOrd="0" presId="urn:microsoft.com/office/officeart/2005/8/layout/list1"/>
    <dgm:cxn modelId="{B540EB59-2685-454E-B5E0-27754A58D77B}" type="presOf" srcId="{19729CC2-567C-41FA-B4DC-65F55030C494}" destId="{7DC067BF-7C7A-4AE1-9EF0-023505DA6566}" srcOrd="0" destOrd="0" presId="urn:microsoft.com/office/officeart/2005/8/layout/list1"/>
    <dgm:cxn modelId="{CE36F68B-37BA-45A8-8167-97B952CB72B9}" type="presOf" srcId="{CAE700B0-1B53-4175-8059-90DEB49A18E0}" destId="{B81CA3E7-6450-45F0-A3F1-4C82993346F6}" srcOrd="1" destOrd="0" presId="urn:microsoft.com/office/officeart/2005/8/layout/list1"/>
    <dgm:cxn modelId="{9AE2F79E-F69A-42AB-B688-4404CF349AE6}" srcId="{B632D816-A884-4A8E-9A20-A2D68834A114}" destId="{F0BE8456-5043-4181-883B-8814359FFC03}" srcOrd="3" destOrd="0" parTransId="{C4501B37-2632-4FF8-A276-BA50C5E1483C}" sibTransId="{B3B74795-1108-4914-B075-01C65B2C13BD}"/>
    <dgm:cxn modelId="{E69F3AA1-D349-4294-9B2B-BEDBE84440A5}" srcId="{A2A7212C-5751-4491-81BF-6C28C75CCA0E}" destId="{9C3FF11A-A640-44AD-B034-FF99A0980D5A}" srcOrd="0" destOrd="0" parTransId="{249E4BFE-EDF1-4247-A653-976A8569DC55}" sibTransId="{6F2CD1C6-474A-48BE-99B1-CC6CBFF7948F}"/>
    <dgm:cxn modelId="{F12939A9-EE1F-445A-BBDF-6AEDEC33C06C}" srcId="{A2A7212C-5751-4491-81BF-6C28C75CCA0E}" destId="{EB21CD30-36EA-45CB-9D6A-A4D7ED37A572}" srcOrd="1" destOrd="0" parTransId="{D20B542E-8615-4B0B-921C-CEAEC411089B}" sibTransId="{10089DA8-940C-42D2-8BEF-9B3BC99991C2}"/>
    <dgm:cxn modelId="{0B1BC0B4-FFB7-4A9D-935A-0F7EE5351781}" type="presOf" srcId="{EB21CD30-36EA-45CB-9D6A-A4D7ED37A572}" destId="{02074EBC-2499-48CD-899A-95C37E191038}" srcOrd="0" destOrd="3" presId="urn:microsoft.com/office/officeart/2005/8/layout/list1"/>
    <dgm:cxn modelId="{976485B5-7B47-4AD8-B3AB-11280A63558F}" type="presOf" srcId="{19729CC2-567C-41FA-B4DC-65F55030C494}" destId="{56EA0BE7-84B1-4DD1-B287-8BB455BCBF2C}" srcOrd="1" destOrd="0" presId="urn:microsoft.com/office/officeart/2005/8/layout/list1"/>
    <dgm:cxn modelId="{E7911AB8-B729-4EC7-AB9F-C8A4E5433BEB}" type="presOf" srcId="{02FD8D11-81A7-4CAA-8A10-5F313A30D6B6}" destId="{65C47C78-867A-482D-A0BF-26A883B33E33}" srcOrd="1" destOrd="0" presId="urn:microsoft.com/office/officeart/2005/8/layout/list1"/>
    <dgm:cxn modelId="{B429BFBE-D5A3-4DF6-8E7A-A5D112F2A45E}" type="presOf" srcId="{9C3FF11A-A640-44AD-B034-FF99A0980D5A}" destId="{02074EBC-2499-48CD-899A-95C37E191038}" srcOrd="0" destOrd="2" presId="urn:microsoft.com/office/officeart/2005/8/layout/list1"/>
    <dgm:cxn modelId="{2D37C5BE-8FF1-4E6C-B76A-218762D3199C}" type="presOf" srcId="{B632D816-A884-4A8E-9A20-A2D68834A114}" destId="{8A20A7EE-10CE-4375-BDF6-08D33976B118}" srcOrd="0" destOrd="0" presId="urn:microsoft.com/office/officeart/2005/8/layout/list1"/>
    <dgm:cxn modelId="{63871FC6-46B5-42FB-B8A6-33408DB5A453}" type="presOf" srcId="{A2A7212C-5751-4491-81BF-6C28C75CCA0E}" destId="{02074EBC-2499-48CD-899A-95C37E191038}" srcOrd="0" destOrd="1" presId="urn:microsoft.com/office/officeart/2005/8/layout/list1"/>
    <dgm:cxn modelId="{8A7A20D5-6F31-44A9-9F66-1BA4A794F9E3}" type="presOf" srcId="{6A88C5D0-CB9D-4AD2-B3FF-A745043613BD}" destId="{02074EBC-2499-48CD-899A-95C37E191038}" srcOrd="0" destOrd="0" presId="urn:microsoft.com/office/officeart/2005/8/layout/list1"/>
    <dgm:cxn modelId="{53F952E1-27CB-4F19-9101-F3A2708DFA8D}" srcId="{B632D816-A884-4A8E-9A20-A2D68834A114}" destId="{02FD8D11-81A7-4CAA-8A10-5F313A30D6B6}" srcOrd="0" destOrd="0" parTransId="{E89F6763-D2E4-458B-B7FE-809F70810CE4}" sibTransId="{DC84EDD9-C722-4C2B-83C8-DE091160D24E}"/>
    <dgm:cxn modelId="{87DACDF3-0EE0-4A3A-9248-CFBA6B0BB579}" srcId="{B632D816-A884-4A8E-9A20-A2D68834A114}" destId="{19729CC2-567C-41FA-B4DC-65F55030C494}" srcOrd="2" destOrd="0" parTransId="{FBC4DC0F-3150-40A8-A6B5-867D4B64F283}" sibTransId="{5BF979C7-78E1-4016-8F0D-ECAF51010C60}"/>
    <dgm:cxn modelId="{438B68FA-22A7-4E63-8C78-02516555800D}" type="presOf" srcId="{F0BE8456-5043-4181-883B-8814359FFC03}" destId="{8BA34CB7-3160-481C-8F0A-F689BDEB4CEF}" srcOrd="1" destOrd="0" presId="urn:microsoft.com/office/officeart/2005/8/layout/list1"/>
    <dgm:cxn modelId="{1B815D90-BCB7-4B29-8D16-4090AE2ADFC6}" type="presParOf" srcId="{8A20A7EE-10CE-4375-BDF6-08D33976B118}" destId="{EF89AA96-B314-49EC-B087-C8B774D218B2}" srcOrd="0" destOrd="0" presId="urn:microsoft.com/office/officeart/2005/8/layout/list1"/>
    <dgm:cxn modelId="{57B69897-20F8-40B8-A114-FA28D52CEC32}" type="presParOf" srcId="{EF89AA96-B314-49EC-B087-C8B774D218B2}" destId="{B151677D-D669-4ED9-B9DA-9F37A5F93084}" srcOrd="0" destOrd="0" presId="urn:microsoft.com/office/officeart/2005/8/layout/list1"/>
    <dgm:cxn modelId="{95F2E43E-FDEA-480B-AC52-F9E6F2C6B491}" type="presParOf" srcId="{EF89AA96-B314-49EC-B087-C8B774D218B2}" destId="{65C47C78-867A-482D-A0BF-26A883B33E33}" srcOrd="1" destOrd="0" presId="urn:microsoft.com/office/officeart/2005/8/layout/list1"/>
    <dgm:cxn modelId="{0F268A65-F78C-4960-B3A1-3ABF6238806E}" type="presParOf" srcId="{8A20A7EE-10CE-4375-BDF6-08D33976B118}" destId="{17FB0AD5-FB00-4197-B086-9A81C92B713A}" srcOrd="1" destOrd="0" presId="urn:microsoft.com/office/officeart/2005/8/layout/list1"/>
    <dgm:cxn modelId="{BEC9D22E-AACE-469D-997E-EE672D704030}" type="presParOf" srcId="{8A20A7EE-10CE-4375-BDF6-08D33976B118}" destId="{8D563A17-92AF-420B-91EB-A3E31EAB5D32}" srcOrd="2" destOrd="0" presId="urn:microsoft.com/office/officeart/2005/8/layout/list1"/>
    <dgm:cxn modelId="{7B60B029-5BF3-4F0E-B879-02358C426399}" type="presParOf" srcId="{8A20A7EE-10CE-4375-BDF6-08D33976B118}" destId="{189FE6A6-9E18-4FA8-9CC3-5E0BAE078955}" srcOrd="3" destOrd="0" presId="urn:microsoft.com/office/officeart/2005/8/layout/list1"/>
    <dgm:cxn modelId="{752B75D0-7B4E-42D4-97A7-3C680BE28B0B}" type="presParOf" srcId="{8A20A7EE-10CE-4375-BDF6-08D33976B118}" destId="{664EB566-82FB-4BA7-B806-DF7E94D2B42B}" srcOrd="4" destOrd="0" presId="urn:microsoft.com/office/officeart/2005/8/layout/list1"/>
    <dgm:cxn modelId="{03C3B0F5-5D3C-461B-A8D2-83D6694BF615}" type="presParOf" srcId="{664EB566-82FB-4BA7-B806-DF7E94D2B42B}" destId="{069648D7-AA83-4DF7-A5F5-E541F343D887}" srcOrd="0" destOrd="0" presId="urn:microsoft.com/office/officeart/2005/8/layout/list1"/>
    <dgm:cxn modelId="{FB7BC4EA-CBA6-4946-8128-6808B0A1F62D}" type="presParOf" srcId="{664EB566-82FB-4BA7-B806-DF7E94D2B42B}" destId="{B81CA3E7-6450-45F0-A3F1-4C82993346F6}" srcOrd="1" destOrd="0" presId="urn:microsoft.com/office/officeart/2005/8/layout/list1"/>
    <dgm:cxn modelId="{255B83BB-41DB-4DBC-9FF1-C0050A9691BD}" type="presParOf" srcId="{8A20A7EE-10CE-4375-BDF6-08D33976B118}" destId="{238C0377-6992-4E85-8D1F-9FC55A4F2985}" srcOrd="5" destOrd="0" presId="urn:microsoft.com/office/officeart/2005/8/layout/list1"/>
    <dgm:cxn modelId="{74D55AC0-8745-4BCB-B06D-01B1639D6791}" type="presParOf" srcId="{8A20A7EE-10CE-4375-BDF6-08D33976B118}" destId="{8B67427E-D204-4480-9517-4CC81B44DFF9}" srcOrd="6" destOrd="0" presId="urn:microsoft.com/office/officeart/2005/8/layout/list1"/>
    <dgm:cxn modelId="{88BED9D6-C6BD-4D17-A998-033D06ACBDED}" type="presParOf" srcId="{8A20A7EE-10CE-4375-BDF6-08D33976B118}" destId="{DAD490B3-942D-4B93-8C10-08B303B93C7A}" srcOrd="7" destOrd="0" presId="urn:microsoft.com/office/officeart/2005/8/layout/list1"/>
    <dgm:cxn modelId="{959FD933-95E7-46AA-88E8-72DFA9E8C480}" type="presParOf" srcId="{8A20A7EE-10CE-4375-BDF6-08D33976B118}" destId="{70335BA1-ECF4-4BB1-86F9-03C0102B36FA}" srcOrd="8" destOrd="0" presId="urn:microsoft.com/office/officeart/2005/8/layout/list1"/>
    <dgm:cxn modelId="{B05F522E-AD14-4880-B749-392EAB94F2B1}" type="presParOf" srcId="{70335BA1-ECF4-4BB1-86F9-03C0102B36FA}" destId="{7DC067BF-7C7A-4AE1-9EF0-023505DA6566}" srcOrd="0" destOrd="0" presId="urn:microsoft.com/office/officeart/2005/8/layout/list1"/>
    <dgm:cxn modelId="{D9B48496-720F-43E6-BA2B-7B9CAF4C6A02}" type="presParOf" srcId="{70335BA1-ECF4-4BB1-86F9-03C0102B36FA}" destId="{56EA0BE7-84B1-4DD1-B287-8BB455BCBF2C}" srcOrd="1" destOrd="0" presId="urn:microsoft.com/office/officeart/2005/8/layout/list1"/>
    <dgm:cxn modelId="{A20AC01F-81EE-4903-9137-89E1566C349E}" type="presParOf" srcId="{8A20A7EE-10CE-4375-BDF6-08D33976B118}" destId="{047F573A-ABE5-4F29-BAB7-6FF9BA2DF6E0}" srcOrd="9" destOrd="0" presId="urn:microsoft.com/office/officeart/2005/8/layout/list1"/>
    <dgm:cxn modelId="{64991CF1-9415-498A-8EE6-A3B44DA275B1}" type="presParOf" srcId="{8A20A7EE-10CE-4375-BDF6-08D33976B118}" destId="{801851BF-38E4-4E77-A4B9-B2CE308E9153}" srcOrd="10" destOrd="0" presId="urn:microsoft.com/office/officeart/2005/8/layout/list1"/>
    <dgm:cxn modelId="{3CD911D6-32EC-4E05-8752-B9A9DE2FB96A}" type="presParOf" srcId="{8A20A7EE-10CE-4375-BDF6-08D33976B118}" destId="{4C531D5D-0FFA-4F17-A37A-9307EA808922}" srcOrd="11" destOrd="0" presId="urn:microsoft.com/office/officeart/2005/8/layout/list1"/>
    <dgm:cxn modelId="{14FE493D-F664-45CF-A99C-303B00E0687F}" type="presParOf" srcId="{8A20A7EE-10CE-4375-BDF6-08D33976B118}" destId="{3A03E796-1E10-45AD-980D-B760894B1478}" srcOrd="12" destOrd="0" presId="urn:microsoft.com/office/officeart/2005/8/layout/list1"/>
    <dgm:cxn modelId="{E4488DA8-D7FD-4565-AE67-8165F1BBDC46}" type="presParOf" srcId="{3A03E796-1E10-45AD-980D-B760894B1478}" destId="{FFA016C2-D023-4F74-B4E6-8F717DFF0A29}" srcOrd="0" destOrd="0" presId="urn:microsoft.com/office/officeart/2005/8/layout/list1"/>
    <dgm:cxn modelId="{CADDEACC-019E-4F1A-832D-1A8E99B1C659}" type="presParOf" srcId="{3A03E796-1E10-45AD-980D-B760894B1478}" destId="{8BA34CB7-3160-481C-8F0A-F689BDEB4CEF}" srcOrd="1" destOrd="0" presId="urn:microsoft.com/office/officeart/2005/8/layout/list1"/>
    <dgm:cxn modelId="{5A793214-9A36-4A1C-A6F4-CAA2C9A91B49}" type="presParOf" srcId="{8A20A7EE-10CE-4375-BDF6-08D33976B118}" destId="{159FE17E-6EE4-4D49-B933-1D43EE872B64}" srcOrd="13" destOrd="0" presId="urn:microsoft.com/office/officeart/2005/8/layout/list1"/>
    <dgm:cxn modelId="{9203C083-00A0-4794-9698-39DF8121ECBB}" type="presParOf" srcId="{8A20A7EE-10CE-4375-BDF6-08D33976B118}" destId="{02074EBC-2499-48CD-899A-95C37E1910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474DE9-73C4-40F9-9A29-45BF335C41D1}" type="doc">
      <dgm:prSet loTypeId="urn:diagrams.loki3.com/Bracke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2AC2DAE-E882-43C3-9AD3-686AC57D7039}">
      <dgm:prSet phldrT="[Text]" custT="1"/>
      <dgm:spPr/>
      <dgm:t>
        <a:bodyPr/>
        <a:lstStyle/>
        <a:p>
          <a:r>
            <a:rPr lang="hr-HR" sz="1800"/>
            <a:t>Tko odlučuje (ili je zadužen za davanje preporuka donositeljima odluka)</a:t>
          </a:r>
        </a:p>
      </dgm:t>
    </dgm:pt>
    <dgm:pt modelId="{206A43E3-A560-4A95-A880-4861C5AB4769}" type="parTrans" cxnId="{89BAB37B-0B1D-45AF-A962-DCD549B92890}">
      <dgm:prSet/>
      <dgm:spPr/>
      <dgm:t>
        <a:bodyPr/>
        <a:lstStyle/>
        <a:p>
          <a:endParaRPr lang="en-GB"/>
        </a:p>
      </dgm:t>
    </dgm:pt>
    <dgm:pt modelId="{E5C9AC46-76E2-451C-951F-807051143FB2}" type="sibTrans" cxnId="{89BAB37B-0B1D-45AF-A962-DCD549B92890}">
      <dgm:prSet/>
      <dgm:spPr/>
      <dgm:t>
        <a:bodyPr/>
        <a:lstStyle/>
        <a:p>
          <a:endParaRPr lang="en-GB"/>
        </a:p>
      </dgm:t>
    </dgm:pt>
    <dgm:pt modelId="{AD990D46-1611-4539-A875-7E68685F31D5}">
      <dgm:prSet/>
      <dgm:spPr/>
      <dgm:t>
        <a:bodyPr/>
        <a:lstStyle/>
        <a:p>
          <a:r>
            <a:rPr lang="hr-HR"/>
            <a:t>Integrirani DMO – nema problema</a:t>
          </a:r>
        </a:p>
      </dgm:t>
    </dgm:pt>
    <dgm:pt modelId="{D42C6F63-F585-4016-A5D5-89CC18F49560}" type="parTrans" cxnId="{130FF27B-2F9B-4BE0-8CEB-0A20D40DFE8E}">
      <dgm:prSet/>
      <dgm:spPr/>
      <dgm:t>
        <a:bodyPr/>
        <a:lstStyle/>
        <a:p>
          <a:endParaRPr lang="en-GB"/>
        </a:p>
      </dgm:t>
    </dgm:pt>
    <dgm:pt modelId="{93702659-EE00-47D9-9139-573590FB5637}" type="sibTrans" cxnId="{130FF27B-2F9B-4BE0-8CEB-0A20D40DFE8E}">
      <dgm:prSet/>
      <dgm:spPr/>
      <dgm:t>
        <a:bodyPr/>
        <a:lstStyle/>
        <a:p>
          <a:endParaRPr lang="en-GB"/>
        </a:p>
      </dgm:t>
    </dgm:pt>
    <dgm:pt modelId="{8CCC6E8D-DBFF-4B53-ABA5-3040922A41B3}">
      <dgm:prSet/>
      <dgm:spPr/>
      <dgm:t>
        <a:bodyPr/>
        <a:lstStyle/>
        <a:p>
          <a:r>
            <a:rPr lang="hr-HR"/>
            <a:t>Primjer Mađarske: ÁKK predlaže iznos minimalnog zaštitnog sloja likvidnosti; svake godine odobrava ministar financija</a:t>
          </a:r>
        </a:p>
      </dgm:t>
    </dgm:pt>
    <dgm:pt modelId="{D305882C-2AE5-4DB2-B07F-2EF38C065015}" type="parTrans" cxnId="{AB86879A-886F-478E-89B3-B52386A13372}">
      <dgm:prSet/>
      <dgm:spPr/>
      <dgm:t>
        <a:bodyPr/>
        <a:lstStyle/>
        <a:p>
          <a:endParaRPr lang="en-GB"/>
        </a:p>
      </dgm:t>
    </dgm:pt>
    <dgm:pt modelId="{C731868B-0902-4182-995C-86B2BF7428F4}" type="sibTrans" cxnId="{AB86879A-886F-478E-89B3-B52386A13372}">
      <dgm:prSet/>
      <dgm:spPr/>
      <dgm:t>
        <a:bodyPr/>
        <a:lstStyle/>
        <a:p>
          <a:endParaRPr lang="en-GB"/>
        </a:p>
      </dgm:t>
    </dgm:pt>
    <dgm:pt modelId="{5C700517-0E4D-49AE-ACF6-093F2757E734}">
      <dgm:prSet/>
      <dgm:spPr/>
      <dgm:t>
        <a:bodyPr/>
        <a:lstStyle/>
        <a:p>
          <a:r>
            <a:rPr lang="hr-HR"/>
            <a:t>Odvojene funkcije upravljanja dugom/gotovinom:</a:t>
          </a:r>
        </a:p>
      </dgm:t>
    </dgm:pt>
    <dgm:pt modelId="{5A124447-DAFF-4B9A-993E-0469DEF9B743}" type="parTrans" cxnId="{96DCBA22-B8FF-4D6F-8E20-D710F4952A58}">
      <dgm:prSet/>
      <dgm:spPr/>
      <dgm:t>
        <a:bodyPr/>
        <a:lstStyle/>
        <a:p>
          <a:endParaRPr lang="en-GB"/>
        </a:p>
      </dgm:t>
    </dgm:pt>
    <dgm:pt modelId="{7CDC8A1B-6C6C-4CEB-962D-A5F04E579986}" type="sibTrans" cxnId="{96DCBA22-B8FF-4D6F-8E20-D710F4952A58}">
      <dgm:prSet/>
      <dgm:spPr/>
      <dgm:t>
        <a:bodyPr/>
        <a:lstStyle/>
        <a:p>
          <a:endParaRPr lang="en-GB"/>
        </a:p>
      </dgm:t>
    </dgm:pt>
    <dgm:pt modelId="{E9C3464E-928B-400C-ADFB-06051C26B15F}">
      <dgm:prSet/>
      <dgm:spPr/>
      <dgm:t>
        <a:bodyPr/>
        <a:lstStyle/>
        <a:p>
          <a:r>
            <a:rPr lang="hr-HR"/>
            <a:t>Upravitelji gotovinskih sredstava su u boljem položaju da provode analizu transakcija</a:t>
          </a:r>
        </a:p>
      </dgm:t>
    </dgm:pt>
    <dgm:pt modelId="{0B101543-7539-403A-920A-BDD135CCCD98}" type="parTrans" cxnId="{236F3A14-76A7-43CB-A45C-FDF98EB79ECB}">
      <dgm:prSet/>
      <dgm:spPr/>
      <dgm:t>
        <a:bodyPr/>
        <a:lstStyle/>
        <a:p>
          <a:endParaRPr lang="en-GB"/>
        </a:p>
      </dgm:t>
    </dgm:pt>
    <dgm:pt modelId="{3BD9DBAA-C935-470E-BABB-65BDBD913872}" type="sibTrans" cxnId="{236F3A14-76A7-43CB-A45C-FDF98EB79ECB}">
      <dgm:prSet/>
      <dgm:spPr/>
      <dgm:t>
        <a:bodyPr/>
        <a:lstStyle/>
        <a:p>
          <a:endParaRPr lang="en-GB"/>
        </a:p>
      </dgm:t>
    </dgm:pt>
    <dgm:pt modelId="{00525DCC-91E7-444F-93DF-AB58E3754154}">
      <dgm:prSet/>
      <dgm:spPr/>
      <dgm:t>
        <a:bodyPr/>
        <a:lstStyle/>
        <a:p>
          <a:r>
            <a:rPr lang="hr-HR"/>
            <a:t>Ali upravitelji duga trebaju uzeti u obzir upravljanje dugom/sigurnosnu rezervu</a:t>
          </a:r>
        </a:p>
      </dgm:t>
    </dgm:pt>
    <dgm:pt modelId="{4A98AF26-38D3-4E30-849F-BDE624EE62B4}" type="parTrans" cxnId="{63795067-8E6A-4103-9545-5C9F8DFB7297}">
      <dgm:prSet/>
      <dgm:spPr/>
      <dgm:t>
        <a:bodyPr/>
        <a:lstStyle/>
        <a:p>
          <a:endParaRPr lang="en-GB"/>
        </a:p>
      </dgm:t>
    </dgm:pt>
    <dgm:pt modelId="{CBD21F9B-F354-46BB-81D2-E731D7ED9665}" type="sibTrans" cxnId="{63795067-8E6A-4103-9545-5C9F8DFB7297}">
      <dgm:prSet/>
      <dgm:spPr/>
      <dgm:t>
        <a:bodyPr/>
        <a:lstStyle/>
        <a:p>
          <a:endParaRPr lang="en-GB"/>
        </a:p>
      </dgm:t>
    </dgm:pt>
    <dgm:pt modelId="{EE1663A0-6BC3-4B67-BFCC-75944B77FD84}">
      <dgm:prSet/>
      <dgm:spPr/>
      <dgm:t>
        <a:bodyPr/>
        <a:lstStyle/>
        <a:p>
          <a:r>
            <a:rPr lang="hr-HR"/>
            <a:t>Podrazumijeva potrebu za suradnjom – osigurati integrirani pristup i međusobno razumijevanje dostupnih sigurnosnih mreža</a:t>
          </a:r>
        </a:p>
      </dgm:t>
    </dgm:pt>
    <dgm:pt modelId="{69671105-C7B4-4545-985B-D92CC745B432}" type="parTrans" cxnId="{90DE7FD6-EA77-4EC3-B4B2-0B023CF85EC4}">
      <dgm:prSet/>
      <dgm:spPr/>
      <dgm:t>
        <a:bodyPr/>
        <a:lstStyle/>
        <a:p>
          <a:endParaRPr lang="en-GB"/>
        </a:p>
      </dgm:t>
    </dgm:pt>
    <dgm:pt modelId="{C33E64C3-71F7-4F31-8F63-8B5EDBFD6529}" type="sibTrans" cxnId="{90DE7FD6-EA77-4EC3-B4B2-0B023CF85EC4}">
      <dgm:prSet/>
      <dgm:spPr/>
      <dgm:t>
        <a:bodyPr/>
        <a:lstStyle/>
        <a:p>
          <a:endParaRPr lang="en-GB"/>
        </a:p>
      </dgm:t>
    </dgm:pt>
    <dgm:pt modelId="{55D929DA-682B-4480-9C08-911C7CB3391B}">
      <dgm:prSet custT="1"/>
      <dgm:spPr/>
      <dgm:t>
        <a:bodyPr/>
        <a:lstStyle/>
        <a:p>
          <a:r>
            <a:rPr lang="hr-HR" sz="1800"/>
            <a:t>Ključno je obavijestiti središnju banku</a:t>
          </a:r>
        </a:p>
      </dgm:t>
    </dgm:pt>
    <dgm:pt modelId="{BD24F600-6E93-4840-92D3-1680B1325670}" type="parTrans" cxnId="{32BCBB65-CBD2-4359-B6C3-AFA42F8DB08D}">
      <dgm:prSet/>
      <dgm:spPr/>
      <dgm:t>
        <a:bodyPr/>
        <a:lstStyle/>
        <a:p>
          <a:endParaRPr lang="en-GB"/>
        </a:p>
      </dgm:t>
    </dgm:pt>
    <dgm:pt modelId="{EF3B989D-4822-478A-99A4-6F6DC3A39B61}" type="sibTrans" cxnId="{32BCBB65-CBD2-4359-B6C3-AFA42F8DB08D}">
      <dgm:prSet/>
      <dgm:spPr/>
      <dgm:t>
        <a:bodyPr/>
        <a:lstStyle/>
        <a:p>
          <a:endParaRPr lang="en-GB"/>
        </a:p>
      </dgm:t>
    </dgm:pt>
    <dgm:pt modelId="{BA8654DE-21F1-48E6-BD41-E4FE9F486A00}">
      <dgm:prSet/>
      <dgm:spPr/>
      <dgm:t>
        <a:bodyPr/>
        <a:lstStyle/>
        <a:p>
          <a:r>
            <a:rPr lang="hr-HR"/>
            <a:t>Mora znati na što se cilja kao input u njezinu projekciju likvidnosti potrebnu za operacije na otvorenom tržištu</a:t>
          </a:r>
        </a:p>
      </dgm:t>
    </dgm:pt>
    <dgm:pt modelId="{AAE38F75-1FD4-4027-9752-149C8F38C68F}" type="parTrans" cxnId="{7846BE34-4B97-4317-9E81-4FB0F0956E19}">
      <dgm:prSet/>
      <dgm:spPr/>
      <dgm:t>
        <a:bodyPr/>
        <a:lstStyle/>
        <a:p>
          <a:endParaRPr lang="en-GB"/>
        </a:p>
      </dgm:t>
    </dgm:pt>
    <dgm:pt modelId="{57F00CE7-08F5-4AFC-8F71-A8575C6450C9}" type="sibTrans" cxnId="{7846BE34-4B97-4317-9E81-4FB0F0956E19}">
      <dgm:prSet/>
      <dgm:spPr/>
      <dgm:t>
        <a:bodyPr/>
        <a:lstStyle/>
        <a:p>
          <a:endParaRPr lang="en-GB"/>
        </a:p>
      </dgm:t>
    </dgm:pt>
    <dgm:pt modelId="{B0941907-C9F0-4262-AD3D-BFBB576C25E9}">
      <dgm:prSet custT="1"/>
      <dgm:spPr/>
      <dgm:t>
        <a:bodyPr/>
        <a:lstStyle/>
        <a:p>
          <a:r>
            <a:rPr lang="hr-HR" sz="1800"/>
            <a:t>Prednosti informiranja javnosti</a:t>
          </a:r>
        </a:p>
      </dgm:t>
    </dgm:pt>
    <dgm:pt modelId="{77C71893-F930-42ED-AC93-EA7FF482E1C5}" type="parTrans" cxnId="{8DA02662-D1A2-41E0-A17F-B6C548C8CE83}">
      <dgm:prSet/>
      <dgm:spPr/>
      <dgm:t>
        <a:bodyPr/>
        <a:lstStyle/>
        <a:p>
          <a:endParaRPr lang="en-GB"/>
        </a:p>
      </dgm:t>
    </dgm:pt>
    <dgm:pt modelId="{74FCE9B7-79DD-4314-A519-46C43830957B}" type="sibTrans" cxnId="{8DA02662-D1A2-41E0-A17F-B6C548C8CE83}">
      <dgm:prSet/>
      <dgm:spPr/>
      <dgm:t>
        <a:bodyPr/>
        <a:lstStyle/>
        <a:p>
          <a:endParaRPr lang="en-GB"/>
        </a:p>
      </dgm:t>
    </dgm:pt>
    <dgm:pt modelId="{320F6A39-B2A6-4AB6-BC6E-60B219486889}">
      <dgm:prSet/>
      <dgm:spPr/>
      <dgm:t>
        <a:bodyPr/>
        <a:lstStyle/>
        <a:p>
          <a:r>
            <a:rPr lang="hr-HR"/>
            <a:t>Javna objava šalje pozitivnu poruku sudionicima na tržištu, čime se jača vjerodostojnost vlade</a:t>
          </a:r>
        </a:p>
      </dgm:t>
    </dgm:pt>
    <dgm:pt modelId="{D3DA51E9-CE6F-4C3A-85EB-DB312550ED59}" type="parTrans" cxnId="{01F2D773-390C-4F41-A018-1AE4D54EC1C8}">
      <dgm:prSet/>
      <dgm:spPr/>
      <dgm:t>
        <a:bodyPr/>
        <a:lstStyle/>
        <a:p>
          <a:endParaRPr lang="en-GB"/>
        </a:p>
      </dgm:t>
    </dgm:pt>
    <dgm:pt modelId="{653AE484-A8DA-4FD9-AA3F-8DDF55A40A3C}" type="sibTrans" cxnId="{01F2D773-390C-4F41-A018-1AE4D54EC1C8}">
      <dgm:prSet/>
      <dgm:spPr/>
      <dgm:t>
        <a:bodyPr/>
        <a:lstStyle/>
        <a:p>
          <a:endParaRPr lang="en-GB"/>
        </a:p>
      </dgm:t>
    </dgm:pt>
    <dgm:pt modelId="{C7C5EF6F-0ABC-4C7C-A7AE-3099F5AB5ADA}">
      <dgm:prSet/>
      <dgm:spPr/>
      <dgm:t>
        <a:bodyPr/>
        <a:lstStyle/>
        <a:p>
          <a:r>
            <a:rPr lang="hr-HR"/>
            <a:t>Objava stvarnog iznosa gotovinske rezerve pridonosi fiskalnoj transparentnosti i povjerenju tržišta; primjeri: Kanada, Danska, Italija i SAD</a:t>
          </a:r>
        </a:p>
      </dgm:t>
    </dgm:pt>
    <dgm:pt modelId="{8809A57A-EEE2-4B53-96DA-526A94CA5476}" type="parTrans" cxnId="{F82F5357-09F5-4866-BA07-4B9313C65D13}">
      <dgm:prSet/>
      <dgm:spPr/>
      <dgm:t>
        <a:bodyPr/>
        <a:lstStyle/>
        <a:p>
          <a:endParaRPr lang="en-GB"/>
        </a:p>
      </dgm:t>
    </dgm:pt>
    <dgm:pt modelId="{EC371EBB-2D78-4569-9C7A-7AB59B7E6A1F}" type="sibTrans" cxnId="{F82F5357-09F5-4866-BA07-4B9313C65D13}">
      <dgm:prSet/>
      <dgm:spPr/>
      <dgm:t>
        <a:bodyPr/>
        <a:lstStyle/>
        <a:p>
          <a:endParaRPr lang="en-GB"/>
        </a:p>
      </dgm:t>
    </dgm:pt>
    <dgm:pt modelId="{1A0ED745-D262-4E9C-975B-BE657203E529}">
      <dgm:prSet/>
      <dgm:spPr/>
      <dgm:t>
        <a:bodyPr/>
        <a:lstStyle/>
        <a:p>
          <a:r>
            <a:rPr lang="hr-HR"/>
            <a:t>U neizvjesnijem okruženju neke zemlje objavljuju informacije o politici (obrazloženje i odrednice) bez pružanja informacija o stvarnom i ciljnom iznosu rezerve kako bi izbjegle moguća pogrešna tumačenja</a:t>
          </a:r>
        </a:p>
      </dgm:t>
    </dgm:pt>
    <dgm:pt modelId="{CECBD69A-0A23-4D41-8525-D716CD00E124}" type="parTrans" cxnId="{D6D7EC86-B11E-49B4-BD30-29DF94DB74B6}">
      <dgm:prSet/>
      <dgm:spPr/>
      <dgm:t>
        <a:bodyPr/>
        <a:lstStyle/>
        <a:p>
          <a:endParaRPr lang="en-GB"/>
        </a:p>
      </dgm:t>
    </dgm:pt>
    <dgm:pt modelId="{9355EB9D-F336-484E-8F22-2197E65E6F70}" type="sibTrans" cxnId="{D6D7EC86-B11E-49B4-BD30-29DF94DB74B6}">
      <dgm:prSet/>
      <dgm:spPr/>
      <dgm:t>
        <a:bodyPr/>
        <a:lstStyle/>
        <a:p>
          <a:endParaRPr lang="en-GB"/>
        </a:p>
      </dgm:t>
    </dgm:pt>
    <dgm:pt modelId="{3965C091-5D39-4317-925D-EA26A19CC8AC}">
      <dgm:prSet custT="1"/>
      <dgm:spPr/>
      <dgm:t>
        <a:bodyPr/>
        <a:lstStyle/>
        <a:p>
          <a:r>
            <a:rPr lang="hr-HR" sz="1800"/>
            <a:t>Pregled zakonskih zahtjeva</a:t>
          </a:r>
        </a:p>
      </dgm:t>
    </dgm:pt>
    <dgm:pt modelId="{8017C375-8611-4CB9-A1F9-F2BF85816CC8}" type="parTrans" cxnId="{27324636-B989-4F4D-A1BD-251F44F5A24B}">
      <dgm:prSet/>
      <dgm:spPr/>
      <dgm:t>
        <a:bodyPr/>
        <a:lstStyle/>
        <a:p>
          <a:endParaRPr lang="en-GB"/>
        </a:p>
      </dgm:t>
    </dgm:pt>
    <dgm:pt modelId="{B5D55F52-9D83-4A53-95CE-A4369428F67F}" type="sibTrans" cxnId="{27324636-B989-4F4D-A1BD-251F44F5A24B}">
      <dgm:prSet/>
      <dgm:spPr/>
      <dgm:t>
        <a:bodyPr/>
        <a:lstStyle/>
        <a:p>
          <a:endParaRPr lang="en-GB"/>
        </a:p>
      </dgm:t>
    </dgm:pt>
    <dgm:pt modelId="{1E004E4F-F956-4595-A1B7-253545760C7C}">
      <dgm:prSet/>
      <dgm:spPr/>
      <dgm:t>
        <a:bodyPr/>
        <a:lstStyle/>
        <a:p>
          <a:r>
            <a:rPr lang="hr-HR"/>
            <a:t>Neke zemlje trenutačno ne bi dopustile prekomjerno zaduživanje za potrebe izgradnje rezerve </a:t>
          </a:r>
        </a:p>
      </dgm:t>
    </dgm:pt>
    <dgm:pt modelId="{5DD189F5-DBF7-42B6-A68E-123AED10FC91}" type="parTrans" cxnId="{FEF45E05-D017-4DA1-B6FE-9CD571B32713}">
      <dgm:prSet/>
      <dgm:spPr/>
      <dgm:t>
        <a:bodyPr/>
        <a:lstStyle/>
        <a:p>
          <a:endParaRPr lang="en-GB"/>
        </a:p>
      </dgm:t>
    </dgm:pt>
    <dgm:pt modelId="{84204C09-9375-47DF-8167-D49EC930D1FB}" type="sibTrans" cxnId="{FEF45E05-D017-4DA1-B6FE-9CD571B32713}">
      <dgm:prSet/>
      <dgm:spPr/>
      <dgm:t>
        <a:bodyPr/>
        <a:lstStyle/>
        <a:p>
          <a:endParaRPr lang="en-GB"/>
        </a:p>
      </dgm:t>
    </dgm:pt>
    <dgm:pt modelId="{87F0E12D-F9F9-40C5-B144-3303B1B14B1D}" type="pres">
      <dgm:prSet presAssocID="{5E474DE9-73C4-40F9-9A29-45BF335C41D1}" presName="Name0" presStyleCnt="0">
        <dgm:presLayoutVars>
          <dgm:dir/>
          <dgm:animLvl val="lvl"/>
          <dgm:resizeHandles val="exact"/>
        </dgm:presLayoutVars>
      </dgm:prSet>
      <dgm:spPr/>
    </dgm:pt>
    <dgm:pt modelId="{68D992BF-A411-4FE3-AED7-E699CAA04260}" type="pres">
      <dgm:prSet presAssocID="{12AC2DAE-E882-43C3-9AD3-686AC57D7039}" presName="linNode" presStyleCnt="0"/>
      <dgm:spPr/>
    </dgm:pt>
    <dgm:pt modelId="{4438DB73-15C9-42C2-AAF2-E0226695BD2F}" type="pres">
      <dgm:prSet presAssocID="{12AC2DAE-E882-43C3-9AD3-686AC57D7039}" presName="parTx" presStyleLbl="revTx" presStyleIdx="0" presStyleCnt="4">
        <dgm:presLayoutVars>
          <dgm:chMax val="1"/>
          <dgm:bulletEnabled val="1"/>
        </dgm:presLayoutVars>
      </dgm:prSet>
      <dgm:spPr/>
    </dgm:pt>
    <dgm:pt modelId="{955E0045-1535-40D1-A490-082F880414F7}" type="pres">
      <dgm:prSet presAssocID="{12AC2DAE-E882-43C3-9AD3-686AC57D7039}" presName="bracket" presStyleLbl="parChTrans1D1" presStyleIdx="0" presStyleCnt="4"/>
      <dgm:spPr/>
    </dgm:pt>
    <dgm:pt modelId="{A340EC81-8AB1-4423-8673-F54D52179513}" type="pres">
      <dgm:prSet presAssocID="{12AC2DAE-E882-43C3-9AD3-686AC57D7039}" presName="spH" presStyleCnt="0"/>
      <dgm:spPr/>
    </dgm:pt>
    <dgm:pt modelId="{9F7EE0CA-ECF3-4B21-8567-2DF81B68B7E8}" type="pres">
      <dgm:prSet presAssocID="{12AC2DAE-E882-43C3-9AD3-686AC57D7039}" presName="desTx" presStyleLbl="node1" presStyleIdx="0" presStyleCnt="4">
        <dgm:presLayoutVars>
          <dgm:bulletEnabled val="1"/>
        </dgm:presLayoutVars>
      </dgm:prSet>
      <dgm:spPr/>
    </dgm:pt>
    <dgm:pt modelId="{CE21BBA0-76EE-4781-823F-11DF65A9F074}" type="pres">
      <dgm:prSet presAssocID="{E5C9AC46-76E2-451C-951F-807051143FB2}" presName="spV" presStyleCnt="0"/>
      <dgm:spPr/>
    </dgm:pt>
    <dgm:pt modelId="{318D1CE3-43EA-44F5-8847-70D9F2A1890E}" type="pres">
      <dgm:prSet presAssocID="{55D929DA-682B-4480-9C08-911C7CB3391B}" presName="linNode" presStyleCnt="0"/>
      <dgm:spPr/>
    </dgm:pt>
    <dgm:pt modelId="{BA91AA63-F47B-4A23-8E0D-ECE03CBCEF73}" type="pres">
      <dgm:prSet presAssocID="{55D929DA-682B-4480-9C08-911C7CB3391B}" presName="parTx" presStyleLbl="revTx" presStyleIdx="1" presStyleCnt="4">
        <dgm:presLayoutVars>
          <dgm:chMax val="1"/>
          <dgm:bulletEnabled val="1"/>
        </dgm:presLayoutVars>
      </dgm:prSet>
      <dgm:spPr/>
    </dgm:pt>
    <dgm:pt modelId="{3AA5B17F-D3AE-4D00-89C7-CB353270651D}" type="pres">
      <dgm:prSet presAssocID="{55D929DA-682B-4480-9C08-911C7CB3391B}" presName="bracket" presStyleLbl="parChTrans1D1" presStyleIdx="1" presStyleCnt="4"/>
      <dgm:spPr/>
    </dgm:pt>
    <dgm:pt modelId="{641AC861-E222-41EF-8BDF-B81B907AACEA}" type="pres">
      <dgm:prSet presAssocID="{55D929DA-682B-4480-9C08-911C7CB3391B}" presName="spH" presStyleCnt="0"/>
      <dgm:spPr/>
    </dgm:pt>
    <dgm:pt modelId="{755699E3-82B4-4C1B-987E-061D2B236B8A}" type="pres">
      <dgm:prSet presAssocID="{55D929DA-682B-4480-9C08-911C7CB3391B}" presName="desTx" presStyleLbl="node1" presStyleIdx="1" presStyleCnt="4">
        <dgm:presLayoutVars>
          <dgm:bulletEnabled val="1"/>
        </dgm:presLayoutVars>
      </dgm:prSet>
      <dgm:spPr/>
    </dgm:pt>
    <dgm:pt modelId="{11EEC6A7-45DD-44E5-804D-D0155FDFA16F}" type="pres">
      <dgm:prSet presAssocID="{EF3B989D-4822-478A-99A4-6F6DC3A39B61}" presName="spV" presStyleCnt="0"/>
      <dgm:spPr/>
    </dgm:pt>
    <dgm:pt modelId="{CE19E98F-E902-4F1A-806D-019AC228D5A6}" type="pres">
      <dgm:prSet presAssocID="{B0941907-C9F0-4262-AD3D-BFBB576C25E9}" presName="linNode" presStyleCnt="0"/>
      <dgm:spPr/>
    </dgm:pt>
    <dgm:pt modelId="{EA0DA4E6-8DB3-4C45-A0C3-8B70762C480D}" type="pres">
      <dgm:prSet presAssocID="{B0941907-C9F0-4262-AD3D-BFBB576C25E9}" presName="parTx" presStyleLbl="revTx" presStyleIdx="2" presStyleCnt="4">
        <dgm:presLayoutVars>
          <dgm:chMax val="1"/>
          <dgm:bulletEnabled val="1"/>
        </dgm:presLayoutVars>
      </dgm:prSet>
      <dgm:spPr/>
    </dgm:pt>
    <dgm:pt modelId="{013F5CBF-C4A0-477D-8EAA-CC55F237C38E}" type="pres">
      <dgm:prSet presAssocID="{B0941907-C9F0-4262-AD3D-BFBB576C25E9}" presName="bracket" presStyleLbl="parChTrans1D1" presStyleIdx="2" presStyleCnt="4"/>
      <dgm:spPr/>
    </dgm:pt>
    <dgm:pt modelId="{7ADCF576-3FC6-4C6E-B82C-CA8AC5F5874F}" type="pres">
      <dgm:prSet presAssocID="{B0941907-C9F0-4262-AD3D-BFBB576C25E9}" presName="spH" presStyleCnt="0"/>
      <dgm:spPr/>
    </dgm:pt>
    <dgm:pt modelId="{2A42E2F9-B6FB-4474-B68B-0A8D860C39F6}" type="pres">
      <dgm:prSet presAssocID="{B0941907-C9F0-4262-AD3D-BFBB576C25E9}" presName="desTx" presStyleLbl="node1" presStyleIdx="2" presStyleCnt="4">
        <dgm:presLayoutVars>
          <dgm:bulletEnabled val="1"/>
        </dgm:presLayoutVars>
      </dgm:prSet>
      <dgm:spPr/>
    </dgm:pt>
    <dgm:pt modelId="{408D97E0-AC6E-45EE-AF2F-05F5FC9BD36B}" type="pres">
      <dgm:prSet presAssocID="{74FCE9B7-79DD-4314-A519-46C43830957B}" presName="spV" presStyleCnt="0"/>
      <dgm:spPr/>
    </dgm:pt>
    <dgm:pt modelId="{4BB5059B-CD09-40D9-8C78-38BCD13D98EF}" type="pres">
      <dgm:prSet presAssocID="{3965C091-5D39-4317-925D-EA26A19CC8AC}" presName="linNode" presStyleCnt="0"/>
      <dgm:spPr/>
    </dgm:pt>
    <dgm:pt modelId="{944647E7-41E4-4B51-8EAF-E27287250702}" type="pres">
      <dgm:prSet presAssocID="{3965C091-5D39-4317-925D-EA26A19CC8AC}" presName="parTx" presStyleLbl="revTx" presStyleIdx="3" presStyleCnt="4">
        <dgm:presLayoutVars>
          <dgm:chMax val="1"/>
          <dgm:bulletEnabled val="1"/>
        </dgm:presLayoutVars>
      </dgm:prSet>
      <dgm:spPr/>
    </dgm:pt>
    <dgm:pt modelId="{A9930C0F-8775-44A4-A490-E79F7EE735BB}" type="pres">
      <dgm:prSet presAssocID="{3965C091-5D39-4317-925D-EA26A19CC8AC}" presName="bracket" presStyleLbl="parChTrans1D1" presStyleIdx="3" presStyleCnt="4"/>
      <dgm:spPr/>
    </dgm:pt>
    <dgm:pt modelId="{B072214F-613F-476B-87FA-701862BAE2D5}" type="pres">
      <dgm:prSet presAssocID="{3965C091-5D39-4317-925D-EA26A19CC8AC}" presName="spH" presStyleCnt="0"/>
      <dgm:spPr/>
    </dgm:pt>
    <dgm:pt modelId="{33E16E4E-152A-4419-9369-A97C740D54C5}" type="pres">
      <dgm:prSet presAssocID="{3965C091-5D39-4317-925D-EA26A19CC8AC}" presName="desTx" presStyleLbl="node1" presStyleIdx="3" presStyleCnt="4">
        <dgm:presLayoutVars>
          <dgm:bulletEnabled val="1"/>
        </dgm:presLayoutVars>
      </dgm:prSet>
      <dgm:spPr/>
    </dgm:pt>
  </dgm:ptLst>
  <dgm:cxnLst>
    <dgm:cxn modelId="{FEF45E05-D017-4DA1-B6FE-9CD571B32713}" srcId="{3965C091-5D39-4317-925D-EA26A19CC8AC}" destId="{1E004E4F-F956-4595-A1B7-253545760C7C}" srcOrd="0" destOrd="0" parTransId="{5DD189F5-DBF7-42B6-A68E-123AED10FC91}" sibTransId="{84204C09-9375-47DF-8167-D49EC930D1FB}"/>
    <dgm:cxn modelId="{78C98E12-474F-454A-9D4F-A0CFBCAA1292}" type="presOf" srcId="{AD990D46-1611-4539-A875-7E68685F31D5}" destId="{9F7EE0CA-ECF3-4B21-8567-2DF81B68B7E8}" srcOrd="0" destOrd="0" presId="urn:diagrams.loki3.com/BracketList"/>
    <dgm:cxn modelId="{236F3A14-76A7-43CB-A45C-FDF98EB79ECB}" srcId="{5C700517-0E4D-49AE-ACF6-093F2757E734}" destId="{E9C3464E-928B-400C-ADFB-06051C26B15F}" srcOrd="0" destOrd="0" parTransId="{0B101543-7539-403A-920A-BDD135CCCD98}" sibTransId="{3BD9DBAA-C935-470E-BABB-65BDBD913872}"/>
    <dgm:cxn modelId="{96DCBA22-B8FF-4D6F-8E20-D710F4952A58}" srcId="{12AC2DAE-E882-43C3-9AD3-686AC57D7039}" destId="{5C700517-0E4D-49AE-ACF6-093F2757E734}" srcOrd="1" destOrd="0" parTransId="{5A124447-DAFF-4B9A-993E-0469DEF9B743}" sibTransId="{7CDC8A1B-6C6C-4CEB-962D-A5F04E579986}"/>
    <dgm:cxn modelId="{FEEF2E32-46E6-42D0-8CA6-60C395B6D5C5}" type="presOf" srcId="{5E474DE9-73C4-40F9-9A29-45BF335C41D1}" destId="{87F0E12D-F9F9-40C5-B144-3303B1B14B1D}" srcOrd="0" destOrd="0" presId="urn:diagrams.loki3.com/BracketList"/>
    <dgm:cxn modelId="{7846BE34-4B97-4317-9E81-4FB0F0956E19}" srcId="{55D929DA-682B-4480-9C08-911C7CB3391B}" destId="{BA8654DE-21F1-48E6-BD41-E4FE9F486A00}" srcOrd="0" destOrd="0" parTransId="{AAE38F75-1FD4-4027-9752-149C8F38C68F}" sibTransId="{57F00CE7-08F5-4AFC-8F71-A8575C6450C9}"/>
    <dgm:cxn modelId="{27324636-B989-4F4D-A1BD-251F44F5A24B}" srcId="{5E474DE9-73C4-40F9-9A29-45BF335C41D1}" destId="{3965C091-5D39-4317-925D-EA26A19CC8AC}" srcOrd="3" destOrd="0" parTransId="{8017C375-8611-4CB9-A1F9-F2BF85816CC8}" sibTransId="{B5D55F52-9D83-4A53-95CE-A4369428F67F}"/>
    <dgm:cxn modelId="{F169913F-424A-4D85-8840-7245D86EAB7F}" type="presOf" srcId="{3965C091-5D39-4317-925D-EA26A19CC8AC}" destId="{944647E7-41E4-4B51-8EAF-E27287250702}" srcOrd="0" destOrd="0" presId="urn:diagrams.loki3.com/BracketList"/>
    <dgm:cxn modelId="{8DA02662-D1A2-41E0-A17F-B6C548C8CE83}" srcId="{5E474DE9-73C4-40F9-9A29-45BF335C41D1}" destId="{B0941907-C9F0-4262-AD3D-BFBB576C25E9}" srcOrd="2" destOrd="0" parTransId="{77C71893-F930-42ED-AC93-EA7FF482E1C5}" sibTransId="{74FCE9B7-79DD-4314-A519-46C43830957B}"/>
    <dgm:cxn modelId="{1FF22664-F6F4-40E7-86D8-5D350B786304}" type="presOf" srcId="{5C700517-0E4D-49AE-ACF6-093F2757E734}" destId="{9F7EE0CA-ECF3-4B21-8567-2DF81B68B7E8}" srcOrd="0" destOrd="2" presId="urn:diagrams.loki3.com/BracketList"/>
    <dgm:cxn modelId="{32BCBB65-CBD2-4359-B6C3-AFA42F8DB08D}" srcId="{5E474DE9-73C4-40F9-9A29-45BF335C41D1}" destId="{55D929DA-682B-4480-9C08-911C7CB3391B}" srcOrd="1" destOrd="0" parTransId="{BD24F600-6E93-4840-92D3-1680B1325670}" sibTransId="{EF3B989D-4822-478A-99A4-6F6DC3A39B61}"/>
    <dgm:cxn modelId="{63795067-8E6A-4103-9545-5C9F8DFB7297}" srcId="{5C700517-0E4D-49AE-ACF6-093F2757E734}" destId="{00525DCC-91E7-444F-93DF-AB58E3754154}" srcOrd="1" destOrd="0" parTransId="{4A98AF26-38D3-4E30-849F-BDE624EE62B4}" sibTransId="{CBD21F9B-F354-46BB-81D2-E731D7ED9665}"/>
    <dgm:cxn modelId="{2F533773-F7BC-48DB-80EE-7E8000881B7B}" type="presOf" srcId="{55D929DA-682B-4480-9C08-911C7CB3391B}" destId="{BA91AA63-F47B-4A23-8E0D-ECE03CBCEF73}" srcOrd="0" destOrd="0" presId="urn:diagrams.loki3.com/BracketList"/>
    <dgm:cxn modelId="{01F2D773-390C-4F41-A018-1AE4D54EC1C8}" srcId="{B0941907-C9F0-4262-AD3D-BFBB576C25E9}" destId="{320F6A39-B2A6-4AB6-BC6E-60B219486889}" srcOrd="0" destOrd="0" parTransId="{D3DA51E9-CE6F-4C3A-85EB-DB312550ED59}" sibTransId="{653AE484-A8DA-4FD9-AA3F-8DDF55A40A3C}"/>
    <dgm:cxn modelId="{F82F5357-09F5-4866-BA07-4B9313C65D13}" srcId="{B0941907-C9F0-4262-AD3D-BFBB576C25E9}" destId="{C7C5EF6F-0ABC-4C7C-A7AE-3099F5AB5ADA}" srcOrd="1" destOrd="0" parTransId="{8809A57A-EEE2-4B53-96DA-526A94CA5476}" sibTransId="{EC371EBB-2D78-4569-9C7A-7AB59B7E6A1F}"/>
    <dgm:cxn modelId="{BEB1287A-9FF9-4A4C-AB5D-1EB1A87DB6D3}" type="presOf" srcId="{EE1663A0-6BC3-4B67-BFCC-75944B77FD84}" destId="{9F7EE0CA-ECF3-4B21-8567-2DF81B68B7E8}" srcOrd="0" destOrd="5" presId="urn:diagrams.loki3.com/BracketList"/>
    <dgm:cxn modelId="{89BAB37B-0B1D-45AF-A962-DCD549B92890}" srcId="{5E474DE9-73C4-40F9-9A29-45BF335C41D1}" destId="{12AC2DAE-E882-43C3-9AD3-686AC57D7039}" srcOrd="0" destOrd="0" parTransId="{206A43E3-A560-4A95-A880-4861C5AB4769}" sibTransId="{E5C9AC46-76E2-451C-951F-807051143FB2}"/>
    <dgm:cxn modelId="{130FF27B-2F9B-4BE0-8CEB-0A20D40DFE8E}" srcId="{12AC2DAE-E882-43C3-9AD3-686AC57D7039}" destId="{AD990D46-1611-4539-A875-7E68685F31D5}" srcOrd="0" destOrd="0" parTransId="{D42C6F63-F585-4016-A5D5-89CC18F49560}" sibTransId="{93702659-EE00-47D9-9139-573590FB5637}"/>
    <dgm:cxn modelId="{D6D7EC86-B11E-49B4-BD30-29DF94DB74B6}" srcId="{B0941907-C9F0-4262-AD3D-BFBB576C25E9}" destId="{1A0ED745-D262-4E9C-975B-BE657203E529}" srcOrd="2" destOrd="0" parTransId="{CECBD69A-0A23-4D41-8525-D716CD00E124}" sibTransId="{9355EB9D-F336-484E-8F22-2197E65E6F70}"/>
    <dgm:cxn modelId="{36F99D8F-245F-47A8-A3BA-3E7B2900A316}" type="presOf" srcId="{BA8654DE-21F1-48E6-BD41-E4FE9F486A00}" destId="{755699E3-82B4-4C1B-987E-061D2B236B8A}" srcOrd="0" destOrd="0" presId="urn:diagrams.loki3.com/BracketList"/>
    <dgm:cxn modelId="{4758C591-D1BD-45EA-9786-24320CF1E330}" type="presOf" srcId="{12AC2DAE-E882-43C3-9AD3-686AC57D7039}" destId="{4438DB73-15C9-42C2-AAF2-E0226695BD2F}" srcOrd="0" destOrd="0" presId="urn:diagrams.loki3.com/BracketList"/>
    <dgm:cxn modelId="{80B6119A-7CE6-4EB2-BF64-D0CF056D9DA1}" type="presOf" srcId="{00525DCC-91E7-444F-93DF-AB58E3754154}" destId="{9F7EE0CA-ECF3-4B21-8567-2DF81B68B7E8}" srcOrd="0" destOrd="4" presId="urn:diagrams.loki3.com/BracketList"/>
    <dgm:cxn modelId="{AB86879A-886F-478E-89B3-B52386A13372}" srcId="{AD990D46-1611-4539-A875-7E68685F31D5}" destId="{8CCC6E8D-DBFF-4B53-ABA5-3040922A41B3}" srcOrd="0" destOrd="0" parTransId="{D305882C-2AE5-4DB2-B07F-2EF38C065015}" sibTransId="{C731868B-0902-4182-995C-86B2BF7428F4}"/>
    <dgm:cxn modelId="{AD7ED4A6-FDD2-43E4-9400-E13A0AD039FC}" type="presOf" srcId="{B0941907-C9F0-4262-AD3D-BFBB576C25E9}" destId="{EA0DA4E6-8DB3-4C45-A0C3-8B70762C480D}" srcOrd="0" destOrd="0" presId="urn:diagrams.loki3.com/BracketList"/>
    <dgm:cxn modelId="{34BFC6A7-2D69-482A-BDA1-A10EAF48E773}" type="presOf" srcId="{E9C3464E-928B-400C-ADFB-06051C26B15F}" destId="{9F7EE0CA-ECF3-4B21-8567-2DF81B68B7E8}" srcOrd="0" destOrd="3" presId="urn:diagrams.loki3.com/BracketList"/>
    <dgm:cxn modelId="{561D43CD-DEF8-4999-909B-6760AC0A097C}" type="presOf" srcId="{1A0ED745-D262-4E9C-975B-BE657203E529}" destId="{2A42E2F9-B6FB-4474-B68B-0A8D860C39F6}" srcOrd="0" destOrd="2" presId="urn:diagrams.loki3.com/BracketList"/>
    <dgm:cxn modelId="{90DE7FD6-EA77-4EC3-B4B2-0B023CF85EC4}" srcId="{5C700517-0E4D-49AE-ACF6-093F2757E734}" destId="{EE1663A0-6BC3-4B67-BFCC-75944B77FD84}" srcOrd="2" destOrd="0" parTransId="{69671105-C7B4-4545-985B-D92CC745B432}" sibTransId="{C33E64C3-71F7-4F31-8F63-8B5EDBFD6529}"/>
    <dgm:cxn modelId="{2B94F5E4-09C0-4BE7-A121-0829068660F9}" type="presOf" srcId="{8CCC6E8D-DBFF-4B53-ABA5-3040922A41B3}" destId="{9F7EE0CA-ECF3-4B21-8567-2DF81B68B7E8}" srcOrd="0" destOrd="1" presId="urn:diagrams.loki3.com/BracketList"/>
    <dgm:cxn modelId="{B384C9E5-A9DE-4193-80A3-3AA0F7013024}" type="presOf" srcId="{320F6A39-B2A6-4AB6-BC6E-60B219486889}" destId="{2A42E2F9-B6FB-4474-B68B-0A8D860C39F6}" srcOrd="0" destOrd="0" presId="urn:diagrams.loki3.com/BracketList"/>
    <dgm:cxn modelId="{EABF3FF9-6836-4B8B-A35E-25811D57473A}" type="presOf" srcId="{C7C5EF6F-0ABC-4C7C-A7AE-3099F5AB5ADA}" destId="{2A42E2F9-B6FB-4474-B68B-0A8D860C39F6}" srcOrd="0" destOrd="1" presId="urn:diagrams.loki3.com/BracketList"/>
    <dgm:cxn modelId="{BA1C7AFC-9165-4D76-B066-8895ADBDF1D7}" type="presOf" srcId="{1E004E4F-F956-4595-A1B7-253545760C7C}" destId="{33E16E4E-152A-4419-9369-A97C740D54C5}" srcOrd="0" destOrd="0" presId="urn:diagrams.loki3.com/BracketList"/>
    <dgm:cxn modelId="{9B45F6B0-603D-41FD-9F1A-86A9D5CACE58}" type="presParOf" srcId="{87F0E12D-F9F9-40C5-B144-3303B1B14B1D}" destId="{68D992BF-A411-4FE3-AED7-E699CAA04260}" srcOrd="0" destOrd="0" presId="urn:diagrams.loki3.com/BracketList"/>
    <dgm:cxn modelId="{C49EB271-AAC3-4C82-AE47-5D79814D4397}" type="presParOf" srcId="{68D992BF-A411-4FE3-AED7-E699CAA04260}" destId="{4438DB73-15C9-42C2-AAF2-E0226695BD2F}" srcOrd="0" destOrd="0" presId="urn:diagrams.loki3.com/BracketList"/>
    <dgm:cxn modelId="{A99E42F4-46BB-44DF-889A-A7478DB3E636}" type="presParOf" srcId="{68D992BF-A411-4FE3-AED7-E699CAA04260}" destId="{955E0045-1535-40D1-A490-082F880414F7}" srcOrd="1" destOrd="0" presId="urn:diagrams.loki3.com/BracketList"/>
    <dgm:cxn modelId="{B2280550-DE1A-436D-9198-E1F2F979DB53}" type="presParOf" srcId="{68D992BF-A411-4FE3-AED7-E699CAA04260}" destId="{A340EC81-8AB1-4423-8673-F54D52179513}" srcOrd="2" destOrd="0" presId="urn:diagrams.loki3.com/BracketList"/>
    <dgm:cxn modelId="{6E0BADEA-CDB0-4EA9-9315-FAC64D554DBE}" type="presParOf" srcId="{68D992BF-A411-4FE3-AED7-E699CAA04260}" destId="{9F7EE0CA-ECF3-4B21-8567-2DF81B68B7E8}" srcOrd="3" destOrd="0" presId="urn:diagrams.loki3.com/BracketList"/>
    <dgm:cxn modelId="{53D176FE-3C23-40A0-A49F-75CF75455A53}" type="presParOf" srcId="{87F0E12D-F9F9-40C5-B144-3303B1B14B1D}" destId="{CE21BBA0-76EE-4781-823F-11DF65A9F074}" srcOrd="1" destOrd="0" presId="urn:diagrams.loki3.com/BracketList"/>
    <dgm:cxn modelId="{536CA1E2-D7A0-43F7-B79B-BC91FB13F13F}" type="presParOf" srcId="{87F0E12D-F9F9-40C5-B144-3303B1B14B1D}" destId="{318D1CE3-43EA-44F5-8847-70D9F2A1890E}" srcOrd="2" destOrd="0" presId="urn:diagrams.loki3.com/BracketList"/>
    <dgm:cxn modelId="{7B0071D9-D3EF-4A07-B798-376A7D9C377D}" type="presParOf" srcId="{318D1CE3-43EA-44F5-8847-70D9F2A1890E}" destId="{BA91AA63-F47B-4A23-8E0D-ECE03CBCEF73}" srcOrd="0" destOrd="0" presId="urn:diagrams.loki3.com/BracketList"/>
    <dgm:cxn modelId="{614FEC69-4CAD-4A45-B55B-4ACD1AE42556}" type="presParOf" srcId="{318D1CE3-43EA-44F5-8847-70D9F2A1890E}" destId="{3AA5B17F-D3AE-4D00-89C7-CB353270651D}" srcOrd="1" destOrd="0" presId="urn:diagrams.loki3.com/BracketList"/>
    <dgm:cxn modelId="{3440C062-FDD7-4102-A7DF-93DD9B624979}" type="presParOf" srcId="{318D1CE3-43EA-44F5-8847-70D9F2A1890E}" destId="{641AC861-E222-41EF-8BDF-B81B907AACEA}" srcOrd="2" destOrd="0" presId="urn:diagrams.loki3.com/BracketList"/>
    <dgm:cxn modelId="{BEDBED43-F663-4372-8AD9-2BAE137D41EF}" type="presParOf" srcId="{318D1CE3-43EA-44F5-8847-70D9F2A1890E}" destId="{755699E3-82B4-4C1B-987E-061D2B236B8A}" srcOrd="3" destOrd="0" presId="urn:diagrams.loki3.com/BracketList"/>
    <dgm:cxn modelId="{94844839-C0F3-495C-BCAB-DAE5057CC9C1}" type="presParOf" srcId="{87F0E12D-F9F9-40C5-B144-3303B1B14B1D}" destId="{11EEC6A7-45DD-44E5-804D-D0155FDFA16F}" srcOrd="3" destOrd="0" presId="urn:diagrams.loki3.com/BracketList"/>
    <dgm:cxn modelId="{EFE8F875-17F1-4801-B122-8C8952F2ECBC}" type="presParOf" srcId="{87F0E12D-F9F9-40C5-B144-3303B1B14B1D}" destId="{CE19E98F-E902-4F1A-806D-019AC228D5A6}" srcOrd="4" destOrd="0" presId="urn:diagrams.loki3.com/BracketList"/>
    <dgm:cxn modelId="{985FF217-4D64-41A3-8CA9-E77264B414DA}" type="presParOf" srcId="{CE19E98F-E902-4F1A-806D-019AC228D5A6}" destId="{EA0DA4E6-8DB3-4C45-A0C3-8B70762C480D}" srcOrd="0" destOrd="0" presId="urn:diagrams.loki3.com/BracketList"/>
    <dgm:cxn modelId="{3FA6EA2D-8522-41A6-9C3A-F3B3437036A6}" type="presParOf" srcId="{CE19E98F-E902-4F1A-806D-019AC228D5A6}" destId="{013F5CBF-C4A0-477D-8EAA-CC55F237C38E}" srcOrd="1" destOrd="0" presId="urn:diagrams.loki3.com/BracketList"/>
    <dgm:cxn modelId="{A1DC9DD8-5AAB-4738-83E3-CB382313F5B7}" type="presParOf" srcId="{CE19E98F-E902-4F1A-806D-019AC228D5A6}" destId="{7ADCF576-3FC6-4C6E-B82C-CA8AC5F5874F}" srcOrd="2" destOrd="0" presId="urn:diagrams.loki3.com/BracketList"/>
    <dgm:cxn modelId="{CE40E18E-D1EF-4183-9C06-F3981E4CBD6E}" type="presParOf" srcId="{CE19E98F-E902-4F1A-806D-019AC228D5A6}" destId="{2A42E2F9-B6FB-4474-B68B-0A8D860C39F6}" srcOrd="3" destOrd="0" presId="urn:diagrams.loki3.com/BracketList"/>
    <dgm:cxn modelId="{B072BF42-DA6C-40B7-805E-671DB0DBCE60}" type="presParOf" srcId="{87F0E12D-F9F9-40C5-B144-3303B1B14B1D}" destId="{408D97E0-AC6E-45EE-AF2F-05F5FC9BD36B}" srcOrd="5" destOrd="0" presId="urn:diagrams.loki3.com/BracketList"/>
    <dgm:cxn modelId="{456003FE-3A08-478B-B32A-0870E2971E31}" type="presParOf" srcId="{87F0E12D-F9F9-40C5-B144-3303B1B14B1D}" destId="{4BB5059B-CD09-40D9-8C78-38BCD13D98EF}" srcOrd="6" destOrd="0" presId="urn:diagrams.loki3.com/BracketList"/>
    <dgm:cxn modelId="{943250F9-5C4B-4336-8E98-1A1392C6EA84}" type="presParOf" srcId="{4BB5059B-CD09-40D9-8C78-38BCD13D98EF}" destId="{944647E7-41E4-4B51-8EAF-E27287250702}" srcOrd="0" destOrd="0" presId="urn:diagrams.loki3.com/BracketList"/>
    <dgm:cxn modelId="{468863CA-93E1-48DF-8106-B169FE12AEB3}" type="presParOf" srcId="{4BB5059B-CD09-40D9-8C78-38BCD13D98EF}" destId="{A9930C0F-8775-44A4-A490-E79F7EE735BB}" srcOrd="1" destOrd="0" presId="urn:diagrams.loki3.com/BracketList"/>
    <dgm:cxn modelId="{A121C58D-D7CA-4B48-A113-97C144A9D281}" type="presParOf" srcId="{4BB5059B-CD09-40D9-8C78-38BCD13D98EF}" destId="{B072214F-613F-476B-87FA-701862BAE2D5}" srcOrd="2" destOrd="0" presId="urn:diagrams.loki3.com/BracketList"/>
    <dgm:cxn modelId="{651B51B0-D1C6-45A1-87E2-0469A6863FB6}" type="presParOf" srcId="{4BB5059B-CD09-40D9-8C78-38BCD13D98EF}" destId="{33E16E4E-152A-4419-9369-A97C740D54C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3F90D24-A7CA-45F4-8537-125529626E49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AE72978-F9CA-4348-960D-327A0918F54F}">
      <dgm:prSet phldrT="[Text]" custT="1"/>
      <dgm:spPr/>
      <dgm:t>
        <a:bodyPr/>
        <a:lstStyle/>
        <a:p>
          <a:r>
            <a:rPr lang="hr-HR" sz="2000"/>
            <a:t>Gotovinske rezerve su samo jedan dio „plana kontinuiteta financiranja” </a:t>
          </a:r>
        </a:p>
      </dgm:t>
    </dgm:pt>
    <dgm:pt modelId="{38FC3A01-F86D-4E2B-9FC2-852D92CECEC0}" type="parTrans" cxnId="{55700D4F-F738-4C7C-81E6-76AB7C27E6CF}">
      <dgm:prSet/>
      <dgm:spPr/>
      <dgm:t>
        <a:bodyPr/>
        <a:lstStyle/>
        <a:p>
          <a:endParaRPr lang="en-GB"/>
        </a:p>
      </dgm:t>
    </dgm:pt>
    <dgm:pt modelId="{68AEFE8D-DE96-4259-912A-9C4E7CA6D10B}" type="sibTrans" cxnId="{55700D4F-F738-4C7C-81E6-76AB7C27E6CF}">
      <dgm:prSet/>
      <dgm:spPr/>
      <dgm:t>
        <a:bodyPr/>
        <a:lstStyle/>
        <a:p>
          <a:endParaRPr lang="en-GB"/>
        </a:p>
      </dgm:t>
    </dgm:pt>
    <dgm:pt modelId="{E291BA2F-AD88-4E27-98FF-22216B2A101D}">
      <dgm:prSet custT="1"/>
      <dgm:spPr/>
      <dgm:t>
        <a:bodyPr/>
        <a:lstStyle/>
        <a:p>
          <a:r>
            <a:rPr lang="hr-HR" sz="2000"/>
            <a:t>Treba razmotriti:</a:t>
          </a:r>
        </a:p>
      </dgm:t>
    </dgm:pt>
    <dgm:pt modelId="{1AC8EB1B-B89B-47C0-96CE-5F00E99E8A8E}" type="parTrans" cxnId="{A46ACA08-3BA7-4D60-8165-D05D48C6C352}">
      <dgm:prSet/>
      <dgm:spPr/>
      <dgm:t>
        <a:bodyPr/>
        <a:lstStyle/>
        <a:p>
          <a:endParaRPr lang="en-GB"/>
        </a:p>
      </dgm:t>
    </dgm:pt>
    <dgm:pt modelId="{024A39A0-A966-4845-B88E-FE94D98C7CE6}" type="sibTrans" cxnId="{A46ACA08-3BA7-4D60-8165-D05D48C6C352}">
      <dgm:prSet/>
      <dgm:spPr/>
      <dgm:t>
        <a:bodyPr/>
        <a:lstStyle/>
        <a:p>
          <a:endParaRPr lang="en-GB"/>
        </a:p>
      </dgm:t>
    </dgm:pt>
    <dgm:pt modelId="{D93F2620-F857-4A48-A588-EBDB1B565CD4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/>
            <a:t>pozadinsku volatilnost</a:t>
          </a:r>
        </a:p>
      </dgm:t>
    </dgm:pt>
    <dgm:pt modelId="{7BE81098-5AE1-4763-ABE2-D6CBF6C23C3F}" type="parTrans" cxnId="{5A182306-84D4-49F7-BF4D-C20572038C81}">
      <dgm:prSet/>
      <dgm:spPr/>
      <dgm:t>
        <a:bodyPr/>
        <a:lstStyle/>
        <a:p>
          <a:endParaRPr lang="en-GB"/>
        </a:p>
      </dgm:t>
    </dgm:pt>
    <dgm:pt modelId="{CB15968D-49F8-4E1E-80CB-915CB31AE75C}" type="sibTrans" cxnId="{5A182306-84D4-49F7-BF4D-C20572038C81}">
      <dgm:prSet/>
      <dgm:spPr/>
      <dgm:t>
        <a:bodyPr/>
        <a:lstStyle/>
        <a:p>
          <a:endParaRPr lang="en-GB"/>
        </a:p>
      </dgm:t>
    </dgm:pt>
    <dgm:pt modelId="{EB79BB14-38FF-4E5B-8489-6AF98EBE71B7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/>
            <a:t>sposobnost izrade projekcija i upotrebe tih projekcija</a:t>
          </a:r>
        </a:p>
      </dgm:t>
    </dgm:pt>
    <dgm:pt modelId="{DC63B681-EC32-49AA-8474-1B866CD831F6}" type="parTrans" cxnId="{3627AC1D-6D0B-454E-B28F-9627C3E9CFE9}">
      <dgm:prSet/>
      <dgm:spPr/>
      <dgm:t>
        <a:bodyPr/>
        <a:lstStyle/>
        <a:p>
          <a:endParaRPr lang="en-GB"/>
        </a:p>
      </dgm:t>
    </dgm:pt>
    <dgm:pt modelId="{BFDA5231-330E-4064-BECC-58DDAA1E9741}" type="sibTrans" cxnId="{3627AC1D-6D0B-454E-B28F-9627C3E9CFE9}">
      <dgm:prSet/>
      <dgm:spPr/>
      <dgm:t>
        <a:bodyPr/>
        <a:lstStyle/>
        <a:p>
          <a:endParaRPr lang="en-GB"/>
        </a:p>
      </dgm:t>
    </dgm:pt>
    <dgm:pt modelId="{669C1E44-9F0D-4035-B5FF-F7FD940718A2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/>
            <a:t>sposobnost reagiranja </a:t>
          </a:r>
        </a:p>
      </dgm:t>
    </dgm:pt>
    <dgm:pt modelId="{BEDA9C44-946B-48B0-B4D1-F462EB49C095}" type="parTrans" cxnId="{A6C8A08A-50AD-45EA-AB09-3C5AA8410D44}">
      <dgm:prSet/>
      <dgm:spPr/>
      <dgm:t>
        <a:bodyPr/>
        <a:lstStyle/>
        <a:p>
          <a:endParaRPr lang="en-GB"/>
        </a:p>
      </dgm:t>
    </dgm:pt>
    <dgm:pt modelId="{4C6F567F-8940-4302-AD2F-07E7136926CE}" type="sibTrans" cxnId="{A6C8A08A-50AD-45EA-AB09-3C5AA8410D44}">
      <dgm:prSet/>
      <dgm:spPr/>
      <dgm:t>
        <a:bodyPr/>
        <a:lstStyle/>
        <a:p>
          <a:endParaRPr lang="en-GB"/>
        </a:p>
      </dgm:t>
    </dgm:pt>
    <dgm:pt modelId="{DBBBA24E-1D51-431D-AE95-3A9C76504B03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/>
            <a:t>sigurnosne mreže</a:t>
          </a:r>
        </a:p>
      </dgm:t>
    </dgm:pt>
    <dgm:pt modelId="{73443216-F260-478B-9FE8-5DEA07A0D52E}" type="parTrans" cxnId="{12CBAA9E-3FFE-4011-BC06-6A620A631027}">
      <dgm:prSet/>
      <dgm:spPr/>
      <dgm:t>
        <a:bodyPr/>
        <a:lstStyle/>
        <a:p>
          <a:endParaRPr lang="en-GB"/>
        </a:p>
      </dgm:t>
    </dgm:pt>
    <dgm:pt modelId="{D3FC1800-8F73-44F6-B359-AD33F6D95CEA}" type="sibTrans" cxnId="{12CBAA9E-3FFE-4011-BC06-6A620A631027}">
      <dgm:prSet/>
      <dgm:spPr/>
      <dgm:t>
        <a:bodyPr/>
        <a:lstStyle/>
        <a:p>
          <a:endParaRPr lang="en-GB"/>
        </a:p>
      </dgm:t>
    </dgm:pt>
    <dgm:pt modelId="{49CB6B67-8456-4703-BC02-E4DBE94F39FE}">
      <dgm:prSet custT="1"/>
      <dgm:spPr/>
      <dgm:t>
        <a:bodyPr/>
        <a:lstStyle/>
        <a:p>
          <a:r>
            <a:rPr lang="hr-HR" sz="1800" dirty="0"/>
            <a:t>Razlikovati transakcijske rezerve i sigurnosne rezerve ili rezerve kao mjere predostrožnosti</a:t>
          </a:r>
        </a:p>
      </dgm:t>
    </dgm:pt>
    <dgm:pt modelId="{788EDF48-0461-4855-9E67-2F740A252EC8}" type="parTrans" cxnId="{E8DA2571-0CE4-42F9-946F-84188C228751}">
      <dgm:prSet/>
      <dgm:spPr/>
      <dgm:t>
        <a:bodyPr/>
        <a:lstStyle/>
        <a:p>
          <a:endParaRPr lang="en-GB"/>
        </a:p>
      </dgm:t>
    </dgm:pt>
    <dgm:pt modelId="{D5F25E40-38D5-494D-A7F2-2F282E97AD50}" type="sibTrans" cxnId="{E8DA2571-0CE4-42F9-946F-84188C228751}">
      <dgm:prSet/>
      <dgm:spPr/>
      <dgm:t>
        <a:bodyPr/>
        <a:lstStyle/>
        <a:p>
          <a:endParaRPr lang="en-GB"/>
        </a:p>
      </dgm:t>
    </dgm:pt>
    <dgm:pt modelId="{4E531848-5B10-42EA-886B-C9155B2639D9}">
      <dgm:prSet custT="1"/>
      <dgm:spPr/>
      <dgm:t>
        <a:bodyPr/>
        <a:lstStyle/>
        <a:p>
          <a:r>
            <a:rPr lang="hr-HR" sz="2000" dirty="0"/>
            <a:t>Izbjegavati </a:t>
          </a:r>
          <a:r>
            <a:rPr lang="hr-HR" sz="2000" dirty="0" err="1"/>
            <a:t>formulaični</a:t>
          </a:r>
          <a:r>
            <a:rPr lang="hr-HR" sz="2000" dirty="0"/>
            <a:t> pristup: utvrditi pokretače i razmotriti oportunitetni trošak</a:t>
          </a:r>
        </a:p>
      </dgm:t>
    </dgm:pt>
    <dgm:pt modelId="{34124CB5-6C1B-40F0-9F88-AEA28D166494}" type="parTrans" cxnId="{9D2BBCC8-63DE-48A7-8AD1-90B216A4EEFE}">
      <dgm:prSet/>
      <dgm:spPr/>
      <dgm:t>
        <a:bodyPr/>
        <a:lstStyle/>
        <a:p>
          <a:endParaRPr lang="en-GB"/>
        </a:p>
      </dgm:t>
    </dgm:pt>
    <dgm:pt modelId="{0D1DC00D-C62C-4385-B85D-946DDE42D944}" type="sibTrans" cxnId="{9D2BBCC8-63DE-48A7-8AD1-90B216A4EEFE}">
      <dgm:prSet/>
      <dgm:spPr/>
      <dgm:t>
        <a:bodyPr/>
        <a:lstStyle/>
        <a:p>
          <a:endParaRPr lang="en-GB"/>
        </a:p>
      </dgm:t>
    </dgm:pt>
    <dgm:pt modelId="{81C32CF4-12E9-48B5-B16D-943DFAC7D2D8}">
      <dgm:prSet custT="1"/>
      <dgm:spPr/>
      <dgm:t>
        <a:bodyPr/>
        <a:lstStyle/>
        <a:p>
          <a:r>
            <a:rPr lang="hr-HR" sz="2000"/>
            <a:t>Postoje li signalizacijske prednosti od procjene tržišta?</a:t>
          </a:r>
        </a:p>
      </dgm:t>
    </dgm:pt>
    <dgm:pt modelId="{3A3C3624-C477-4E05-9ED1-B8490CECA406}" type="parTrans" cxnId="{9FF51432-11C3-478B-9CED-BD1B39C00299}">
      <dgm:prSet/>
      <dgm:spPr/>
      <dgm:t>
        <a:bodyPr/>
        <a:lstStyle/>
        <a:p>
          <a:endParaRPr lang="en-GB"/>
        </a:p>
      </dgm:t>
    </dgm:pt>
    <dgm:pt modelId="{0DC49DBD-E63A-4321-9E0C-E819E014E912}" type="sibTrans" cxnId="{9FF51432-11C3-478B-9CED-BD1B39C00299}">
      <dgm:prSet/>
      <dgm:spPr/>
      <dgm:t>
        <a:bodyPr/>
        <a:lstStyle/>
        <a:p>
          <a:endParaRPr lang="en-GB"/>
        </a:p>
      </dgm:t>
    </dgm:pt>
    <dgm:pt modelId="{8CCB1BBA-4302-4BFF-AED3-DF00E4A76913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2000"/>
            <a:t>troškove držanja</a:t>
          </a:r>
        </a:p>
      </dgm:t>
    </dgm:pt>
    <dgm:pt modelId="{7C9C50D5-32B1-43C5-8F6E-BEBEF5995901}" type="parTrans" cxnId="{6ECB798B-DC5D-4217-8C69-4825D8954B7B}">
      <dgm:prSet/>
      <dgm:spPr/>
      <dgm:t>
        <a:bodyPr/>
        <a:lstStyle/>
        <a:p>
          <a:endParaRPr lang="en-GB"/>
        </a:p>
      </dgm:t>
    </dgm:pt>
    <dgm:pt modelId="{4D5623B4-8382-4268-9C27-43F1FE4FC3C5}" type="sibTrans" cxnId="{6ECB798B-DC5D-4217-8C69-4825D8954B7B}">
      <dgm:prSet/>
      <dgm:spPr/>
      <dgm:t>
        <a:bodyPr/>
        <a:lstStyle/>
        <a:p>
          <a:endParaRPr lang="en-GB"/>
        </a:p>
      </dgm:t>
    </dgm:pt>
    <dgm:pt modelId="{348C2AF3-2E20-4224-8B41-8552E5DA2270}" type="pres">
      <dgm:prSet presAssocID="{03F90D24-A7CA-45F4-8537-125529626E49}" presName="linear" presStyleCnt="0">
        <dgm:presLayoutVars>
          <dgm:dir/>
          <dgm:animLvl val="lvl"/>
          <dgm:resizeHandles val="exact"/>
        </dgm:presLayoutVars>
      </dgm:prSet>
      <dgm:spPr/>
    </dgm:pt>
    <dgm:pt modelId="{B559AEE1-8411-4017-9050-C3FC1A5FFA4D}" type="pres">
      <dgm:prSet presAssocID="{8AE72978-F9CA-4348-960D-327A0918F54F}" presName="parentLin" presStyleCnt="0"/>
      <dgm:spPr/>
    </dgm:pt>
    <dgm:pt modelId="{4453CF4D-BBEB-4828-9996-D0A6A30B0DAD}" type="pres">
      <dgm:prSet presAssocID="{8AE72978-F9CA-4348-960D-327A0918F54F}" presName="parentLeftMargin" presStyleLbl="node1" presStyleIdx="0" presStyleCnt="5"/>
      <dgm:spPr/>
    </dgm:pt>
    <dgm:pt modelId="{1BBAA47A-3923-43A0-9BEB-DE15A26AF35D}" type="pres">
      <dgm:prSet presAssocID="{8AE72978-F9CA-4348-960D-327A0918F54F}" presName="parentText" presStyleLbl="node1" presStyleIdx="0" presStyleCnt="5" custScaleX="142857" custLinFactNeighborX="7355" custLinFactNeighborY="-6829">
        <dgm:presLayoutVars>
          <dgm:chMax val="0"/>
          <dgm:bulletEnabled val="1"/>
        </dgm:presLayoutVars>
      </dgm:prSet>
      <dgm:spPr/>
    </dgm:pt>
    <dgm:pt modelId="{979A3E1F-7851-4901-A9E3-31FF4464A8F9}" type="pres">
      <dgm:prSet presAssocID="{8AE72978-F9CA-4348-960D-327A0918F54F}" presName="negativeSpace" presStyleCnt="0"/>
      <dgm:spPr/>
    </dgm:pt>
    <dgm:pt modelId="{1F8C766A-C398-4797-8A04-72A3498D4BEE}" type="pres">
      <dgm:prSet presAssocID="{8AE72978-F9CA-4348-960D-327A0918F54F}" presName="childText" presStyleLbl="conFgAcc1" presStyleIdx="0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BA901A5B-02C4-4DE9-B48F-95216A8977E7}" type="pres">
      <dgm:prSet presAssocID="{68AEFE8D-DE96-4259-912A-9C4E7CA6D10B}" presName="spaceBetweenRectangles" presStyleCnt="0"/>
      <dgm:spPr/>
    </dgm:pt>
    <dgm:pt modelId="{31BCA563-D15C-4088-84B2-E0CC8636A08A}" type="pres">
      <dgm:prSet presAssocID="{E291BA2F-AD88-4E27-98FF-22216B2A101D}" presName="parentLin" presStyleCnt="0"/>
      <dgm:spPr/>
    </dgm:pt>
    <dgm:pt modelId="{3814BE86-B438-4225-B6CE-50CF0CA4FE91}" type="pres">
      <dgm:prSet presAssocID="{E291BA2F-AD88-4E27-98FF-22216B2A101D}" presName="parentLeftMargin" presStyleLbl="node1" presStyleIdx="0" presStyleCnt="5"/>
      <dgm:spPr/>
    </dgm:pt>
    <dgm:pt modelId="{7518E5F2-C5D2-4780-A4A4-307A1FA5DB46}" type="pres">
      <dgm:prSet presAssocID="{E291BA2F-AD88-4E27-98FF-22216B2A101D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6DDB2AED-2A89-4819-9513-076F5C810E55}" type="pres">
      <dgm:prSet presAssocID="{E291BA2F-AD88-4E27-98FF-22216B2A101D}" presName="negativeSpace" presStyleCnt="0"/>
      <dgm:spPr/>
    </dgm:pt>
    <dgm:pt modelId="{7CA52012-047F-4AEC-89F6-CD76386C2774}" type="pres">
      <dgm:prSet presAssocID="{E291BA2F-AD88-4E27-98FF-22216B2A101D}" presName="childText" presStyleLbl="conFgAcc1" presStyleIdx="1" presStyleCnt="5">
        <dgm:presLayoutVars>
          <dgm:bulletEnabled val="1"/>
        </dgm:presLayoutVars>
      </dgm:prSet>
      <dgm:spPr/>
    </dgm:pt>
    <dgm:pt modelId="{5563D0B7-BB16-453C-A793-95CB52F538B3}" type="pres">
      <dgm:prSet presAssocID="{024A39A0-A966-4845-B88E-FE94D98C7CE6}" presName="spaceBetweenRectangles" presStyleCnt="0"/>
      <dgm:spPr/>
    </dgm:pt>
    <dgm:pt modelId="{EB1927D3-4A97-45D3-B9EF-5D8DA597B9F1}" type="pres">
      <dgm:prSet presAssocID="{49CB6B67-8456-4703-BC02-E4DBE94F39FE}" presName="parentLin" presStyleCnt="0"/>
      <dgm:spPr/>
    </dgm:pt>
    <dgm:pt modelId="{F8FCE80B-C43E-43F0-A7DC-2DE90E2A10C5}" type="pres">
      <dgm:prSet presAssocID="{49CB6B67-8456-4703-BC02-E4DBE94F39FE}" presName="parentLeftMargin" presStyleLbl="node1" presStyleIdx="1" presStyleCnt="5"/>
      <dgm:spPr/>
    </dgm:pt>
    <dgm:pt modelId="{A4C65A59-ACFE-4FB3-AE38-FF08A111E086}" type="pres">
      <dgm:prSet presAssocID="{49CB6B67-8456-4703-BC02-E4DBE94F39FE}" presName="parentText" presStyleLbl="node1" presStyleIdx="2" presStyleCnt="5" custScaleX="135714">
        <dgm:presLayoutVars>
          <dgm:chMax val="0"/>
          <dgm:bulletEnabled val="1"/>
        </dgm:presLayoutVars>
      </dgm:prSet>
      <dgm:spPr/>
    </dgm:pt>
    <dgm:pt modelId="{3CB5D35A-4357-489A-883F-349313FD7DFC}" type="pres">
      <dgm:prSet presAssocID="{49CB6B67-8456-4703-BC02-E4DBE94F39FE}" presName="negativeSpace" presStyleCnt="0"/>
      <dgm:spPr/>
    </dgm:pt>
    <dgm:pt modelId="{AB70EE4A-C5E5-40B4-A2A4-881D2B4FF515}" type="pres">
      <dgm:prSet presAssocID="{49CB6B67-8456-4703-BC02-E4DBE94F39FE}" presName="childText" presStyleLbl="conFgAcc1" presStyleIdx="2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4D55A31B-3E15-4075-914B-2E7DDB07B680}" type="pres">
      <dgm:prSet presAssocID="{D5F25E40-38D5-494D-A7F2-2F282E97AD50}" presName="spaceBetweenRectangles" presStyleCnt="0"/>
      <dgm:spPr/>
    </dgm:pt>
    <dgm:pt modelId="{94175C72-318E-420E-835B-E4DAA0DB87C1}" type="pres">
      <dgm:prSet presAssocID="{4E531848-5B10-42EA-886B-C9155B2639D9}" presName="parentLin" presStyleCnt="0"/>
      <dgm:spPr/>
    </dgm:pt>
    <dgm:pt modelId="{2DBA3DC4-3A81-477B-8E9B-2FB394B10C01}" type="pres">
      <dgm:prSet presAssocID="{4E531848-5B10-42EA-886B-C9155B2639D9}" presName="parentLeftMargin" presStyleLbl="node1" presStyleIdx="2" presStyleCnt="5"/>
      <dgm:spPr/>
    </dgm:pt>
    <dgm:pt modelId="{EE6D216C-DE67-4754-9410-1F2E7388AB31}" type="pres">
      <dgm:prSet presAssocID="{4E531848-5B10-42EA-886B-C9155B2639D9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12169E86-B281-4C82-8873-C78AF50CA3A0}" type="pres">
      <dgm:prSet presAssocID="{4E531848-5B10-42EA-886B-C9155B2639D9}" presName="negativeSpace" presStyleCnt="0"/>
      <dgm:spPr/>
    </dgm:pt>
    <dgm:pt modelId="{58861BF9-174D-4D4D-98F6-831FD9D83900}" type="pres">
      <dgm:prSet presAssocID="{4E531848-5B10-42EA-886B-C9155B2639D9}" presName="childText" presStyleLbl="conFgAcc1" presStyleIdx="3" presStyleCnt="5" custLinFactNeighborY="-13086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CC7ED647-DD61-424F-80FF-58A935C4D1E4}" type="pres">
      <dgm:prSet presAssocID="{0D1DC00D-C62C-4385-B85D-946DDE42D944}" presName="spaceBetweenRectangles" presStyleCnt="0"/>
      <dgm:spPr/>
    </dgm:pt>
    <dgm:pt modelId="{A01B6B6B-976B-41EF-9FA0-1180CAD18682}" type="pres">
      <dgm:prSet presAssocID="{81C32CF4-12E9-48B5-B16D-943DFAC7D2D8}" presName="parentLin" presStyleCnt="0"/>
      <dgm:spPr/>
    </dgm:pt>
    <dgm:pt modelId="{8F4E2A38-767D-4625-8297-8EA15946E1AD}" type="pres">
      <dgm:prSet presAssocID="{81C32CF4-12E9-48B5-B16D-943DFAC7D2D8}" presName="parentLeftMargin" presStyleLbl="node1" presStyleIdx="3" presStyleCnt="5"/>
      <dgm:spPr/>
    </dgm:pt>
    <dgm:pt modelId="{2422AC8E-B3FD-43FA-B911-21EAEA2B5423}" type="pres">
      <dgm:prSet presAssocID="{81C32CF4-12E9-48B5-B16D-943DFAC7D2D8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949FFAC4-657D-438A-B830-C08DEFEB5A33}" type="pres">
      <dgm:prSet presAssocID="{81C32CF4-12E9-48B5-B16D-943DFAC7D2D8}" presName="negativeSpace" presStyleCnt="0"/>
      <dgm:spPr/>
    </dgm:pt>
    <dgm:pt modelId="{10281CAA-19A4-4D2A-A530-54AEF1861772}" type="pres">
      <dgm:prSet presAssocID="{81C32CF4-12E9-48B5-B16D-943DFAC7D2D8}" presName="childText" presStyleLbl="conFgAcc1" presStyleIdx="4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</dgm:ptLst>
  <dgm:cxnLst>
    <dgm:cxn modelId="{5E107000-5C8C-4055-84DF-B9F9F0697832}" type="presOf" srcId="{81C32CF4-12E9-48B5-B16D-943DFAC7D2D8}" destId="{8F4E2A38-767D-4625-8297-8EA15946E1AD}" srcOrd="0" destOrd="0" presId="urn:microsoft.com/office/officeart/2005/8/layout/list1"/>
    <dgm:cxn modelId="{5A182306-84D4-49F7-BF4D-C20572038C81}" srcId="{E291BA2F-AD88-4E27-98FF-22216B2A101D}" destId="{D93F2620-F857-4A48-A588-EBDB1B565CD4}" srcOrd="0" destOrd="0" parTransId="{7BE81098-5AE1-4763-ABE2-D6CBF6C23C3F}" sibTransId="{CB15968D-49F8-4E1E-80CB-915CB31AE75C}"/>
    <dgm:cxn modelId="{A46ACA08-3BA7-4D60-8165-D05D48C6C352}" srcId="{03F90D24-A7CA-45F4-8537-125529626E49}" destId="{E291BA2F-AD88-4E27-98FF-22216B2A101D}" srcOrd="1" destOrd="0" parTransId="{1AC8EB1B-B89B-47C0-96CE-5F00E99E8A8E}" sibTransId="{024A39A0-A966-4845-B88E-FE94D98C7CE6}"/>
    <dgm:cxn modelId="{A2CE510F-22B8-47CA-B73C-7BA05391F9C5}" type="presOf" srcId="{D93F2620-F857-4A48-A588-EBDB1B565CD4}" destId="{7CA52012-047F-4AEC-89F6-CD76386C2774}" srcOrd="0" destOrd="0" presId="urn:microsoft.com/office/officeart/2005/8/layout/list1"/>
    <dgm:cxn modelId="{3627AC1D-6D0B-454E-B28F-9627C3E9CFE9}" srcId="{E291BA2F-AD88-4E27-98FF-22216B2A101D}" destId="{EB79BB14-38FF-4E5B-8489-6AF98EBE71B7}" srcOrd="1" destOrd="0" parTransId="{DC63B681-EC32-49AA-8474-1B866CD831F6}" sibTransId="{BFDA5231-330E-4064-BECC-58DDAA1E9741}"/>
    <dgm:cxn modelId="{34922C1E-1927-4D13-B046-CDFADCE77777}" type="presOf" srcId="{4E531848-5B10-42EA-886B-C9155B2639D9}" destId="{2DBA3DC4-3A81-477B-8E9B-2FB394B10C01}" srcOrd="0" destOrd="0" presId="urn:microsoft.com/office/officeart/2005/8/layout/list1"/>
    <dgm:cxn modelId="{F557C322-D2D2-4CBE-9918-7D9C6B7F7599}" type="presOf" srcId="{669C1E44-9F0D-4035-B5FF-F7FD940718A2}" destId="{7CA52012-047F-4AEC-89F6-CD76386C2774}" srcOrd="0" destOrd="2" presId="urn:microsoft.com/office/officeart/2005/8/layout/list1"/>
    <dgm:cxn modelId="{9FF51432-11C3-478B-9CED-BD1B39C00299}" srcId="{03F90D24-A7CA-45F4-8537-125529626E49}" destId="{81C32CF4-12E9-48B5-B16D-943DFAC7D2D8}" srcOrd="4" destOrd="0" parTransId="{3A3C3624-C477-4E05-9ED1-B8490CECA406}" sibTransId="{0DC49DBD-E63A-4321-9E0C-E819E014E912}"/>
    <dgm:cxn modelId="{96007134-7906-4C6D-9DB7-B3908CDEB782}" type="presOf" srcId="{E291BA2F-AD88-4E27-98FF-22216B2A101D}" destId="{3814BE86-B438-4225-B6CE-50CF0CA4FE91}" srcOrd="0" destOrd="0" presId="urn:microsoft.com/office/officeart/2005/8/layout/list1"/>
    <dgm:cxn modelId="{354C9E3F-84BE-4687-B9CF-17CA754E35DA}" type="presOf" srcId="{03F90D24-A7CA-45F4-8537-125529626E49}" destId="{348C2AF3-2E20-4224-8B41-8552E5DA2270}" srcOrd="0" destOrd="0" presId="urn:microsoft.com/office/officeart/2005/8/layout/list1"/>
    <dgm:cxn modelId="{ADB7025B-7447-4732-9AB7-CC03F785A82A}" type="presOf" srcId="{49CB6B67-8456-4703-BC02-E4DBE94F39FE}" destId="{F8FCE80B-C43E-43F0-A7DC-2DE90E2A10C5}" srcOrd="0" destOrd="0" presId="urn:microsoft.com/office/officeart/2005/8/layout/list1"/>
    <dgm:cxn modelId="{58604E63-8818-4735-890E-6CBF4651AF0A}" type="presOf" srcId="{DBBBA24E-1D51-431D-AE95-3A9C76504B03}" destId="{7CA52012-047F-4AEC-89F6-CD76386C2774}" srcOrd="0" destOrd="3" presId="urn:microsoft.com/office/officeart/2005/8/layout/list1"/>
    <dgm:cxn modelId="{55700D4F-F738-4C7C-81E6-76AB7C27E6CF}" srcId="{03F90D24-A7CA-45F4-8537-125529626E49}" destId="{8AE72978-F9CA-4348-960D-327A0918F54F}" srcOrd="0" destOrd="0" parTransId="{38FC3A01-F86D-4E2B-9FC2-852D92CECEC0}" sibTransId="{68AEFE8D-DE96-4259-912A-9C4E7CA6D10B}"/>
    <dgm:cxn modelId="{E8DA2571-0CE4-42F9-946F-84188C228751}" srcId="{03F90D24-A7CA-45F4-8537-125529626E49}" destId="{49CB6B67-8456-4703-BC02-E4DBE94F39FE}" srcOrd="2" destOrd="0" parTransId="{788EDF48-0461-4855-9E67-2F740A252EC8}" sibTransId="{D5F25E40-38D5-494D-A7F2-2F282E97AD50}"/>
    <dgm:cxn modelId="{7BFD5F59-FF1E-4FF7-AE05-61AC7FBF5711}" type="presOf" srcId="{8AE72978-F9CA-4348-960D-327A0918F54F}" destId="{1BBAA47A-3923-43A0-9BEB-DE15A26AF35D}" srcOrd="1" destOrd="0" presId="urn:microsoft.com/office/officeart/2005/8/layout/list1"/>
    <dgm:cxn modelId="{0BB5D185-77AA-4FF1-A4A4-60F173AC141F}" type="presOf" srcId="{4E531848-5B10-42EA-886B-C9155B2639D9}" destId="{EE6D216C-DE67-4754-9410-1F2E7388AB31}" srcOrd="1" destOrd="0" presId="urn:microsoft.com/office/officeart/2005/8/layout/list1"/>
    <dgm:cxn modelId="{A6C8A08A-50AD-45EA-AB09-3C5AA8410D44}" srcId="{E291BA2F-AD88-4E27-98FF-22216B2A101D}" destId="{669C1E44-9F0D-4035-B5FF-F7FD940718A2}" srcOrd="2" destOrd="0" parTransId="{BEDA9C44-946B-48B0-B4D1-F462EB49C095}" sibTransId="{4C6F567F-8940-4302-AD2F-07E7136926CE}"/>
    <dgm:cxn modelId="{6ECB798B-DC5D-4217-8C69-4825D8954B7B}" srcId="{E291BA2F-AD88-4E27-98FF-22216B2A101D}" destId="{8CCB1BBA-4302-4BFF-AED3-DF00E4A76913}" srcOrd="4" destOrd="0" parTransId="{7C9C50D5-32B1-43C5-8F6E-BEBEF5995901}" sibTransId="{4D5623B4-8382-4268-9C27-43F1FE4FC3C5}"/>
    <dgm:cxn modelId="{6951C396-5F2C-4F33-A57E-AF0B3F2F663B}" type="presOf" srcId="{81C32CF4-12E9-48B5-B16D-943DFAC7D2D8}" destId="{2422AC8E-B3FD-43FA-B911-21EAEA2B5423}" srcOrd="1" destOrd="0" presId="urn:microsoft.com/office/officeart/2005/8/layout/list1"/>
    <dgm:cxn modelId="{12CBAA9E-3FFE-4011-BC06-6A620A631027}" srcId="{E291BA2F-AD88-4E27-98FF-22216B2A101D}" destId="{DBBBA24E-1D51-431D-AE95-3A9C76504B03}" srcOrd="3" destOrd="0" parTransId="{73443216-F260-478B-9FE8-5DEA07A0D52E}" sibTransId="{D3FC1800-8F73-44F6-B359-AD33F6D95CEA}"/>
    <dgm:cxn modelId="{C83459A9-EA5D-41FA-BC7E-128702F591DB}" type="presOf" srcId="{8AE72978-F9CA-4348-960D-327A0918F54F}" destId="{4453CF4D-BBEB-4828-9996-D0A6A30B0DAD}" srcOrd="0" destOrd="0" presId="urn:microsoft.com/office/officeart/2005/8/layout/list1"/>
    <dgm:cxn modelId="{6677C1AC-6A95-4520-98B5-2F7B09251746}" type="presOf" srcId="{49CB6B67-8456-4703-BC02-E4DBE94F39FE}" destId="{A4C65A59-ACFE-4FB3-AE38-FF08A111E086}" srcOrd="1" destOrd="0" presId="urn:microsoft.com/office/officeart/2005/8/layout/list1"/>
    <dgm:cxn modelId="{9D2BBCC8-63DE-48A7-8AD1-90B216A4EEFE}" srcId="{03F90D24-A7CA-45F4-8537-125529626E49}" destId="{4E531848-5B10-42EA-886B-C9155B2639D9}" srcOrd="3" destOrd="0" parTransId="{34124CB5-6C1B-40F0-9F88-AEA28D166494}" sibTransId="{0D1DC00D-C62C-4385-B85D-946DDE42D944}"/>
    <dgm:cxn modelId="{072935D0-FAC4-4D2D-9AAC-3EF5F9102C20}" type="presOf" srcId="{EB79BB14-38FF-4E5B-8489-6AF98EBE71B7}" destId="{7CA52012-047F-4AEC-89F6-CD76386C2774}" srcOrd="0" destOrd="1" presId="urn:microsoft.com/office/officeart/2005/8/layout/list1"/>
    <dgm:cxn modelId="{08D724E6-99B7-4DDE-B6DD-F633D86ACF52}" type="presOf" srcId="{E291BA2F-AD88-4E27-98FF-22216B2A101D}" destId="{7518E5F2-C5D2-4780-A4A4-307A1FA5DB46}" srcOrd="1" destOrd="0" presId="urn:microsoft.com/office/officeart/2005/8/layout/list1"/>
    <dgm:cxn modelId="{9F37BCF0-F80D-4434-B5D1-10312AEED795}" type="presOf" srcId="{8CCB1BBA-4302-4BFF-AED3-DF00E4A76913}" destId="{7CA52012-047F-4AEC-89F6-CD76386C2774}" srcOrd="0" destOrd="4" presId="urn:microsoft.com/office/officeart/2005/8/layout/list1"/>
    <dgm:cxn modelId="{5AC05A6B-30E3-413F-8DC9-A79E7DEAE767}" type="presParOf" srcId="{348C2AF3-2E20-4224-8B41-8552E5DA2270}" destId="{B559AEE1-8411-4017-9050-C3FC1A5FFA4D}" srcOrd="0" destOrd="0" presId="urn:microsoft.com/office/officeart/2005/8/layout/list1"/>
    <dgm:cxn modelId="{3BD255B3-2454-4755-A6AC-84A90217EFE4}" type="presParOf" srcId="{B559AEE1-8411-4017-9050-C3FC1A5FFA4D}" destId="{4453CF4D-BBEB-4828-9996-D0A6A30B0DAD}" srcOrd="0" destOrd="0" presId="urn:microsoft.com/office/officeart/2005/8/layout/list1"/>
    <dgm:cxn modelId="{5AAE1AF9-DEBB-479D-8BC6-7F0EB0C6240D}" type="presParOf" srcId="{B559AEE1-8411-4017-9050-C3FC1A5FFA4D}" destId="{1BBAA47A-3923-43A0-9BEB-DE15A26AF35D}" srcOrd="1" destOrd="0" presId="urn:microsoft.com/office/officeart/2005/8/layout/list1"/>
    <dgm:cxn modelId="{E27E32BF-0997-40C3-A2A5-D674D6C9EB67}" type="presParOf" srcId="{348C2AF3-2E20-4224-8B41-8552E5DA2270}" destId="{979A3E1F-7851-4901-A9E3-31FF4464A8F9}" srcOrd="1" destOrd="0" presId="urn:microsoft.com/office/officeart/2005/8/layout/list1"/>
    <dgm:cxn modelId="{886BB074-7FFB-4174-AD1F-B58E6979478C}" type="presParOf" srcId="{348C2AF3-2E20-4224-8B41-8552E5DA2270}" destId="{1F8C766A-C398-4797-8A04-72A3498D4BEE}" srcOrd="2" destOrd="0" presId="urn:microsoft.com/office/officeart/2005/8/layout/list1"/>
    <dgm:cxn modelId="{AA8ECE8B-9C00-4358-A6D3-49582EC8DD64}" type="presParOf" srcId="{348C2AF3-2E20-4224-8B41-8552E5DA2270}" destId="{BA901A5B-02C4-4DE9-B48F-95216A8977E7}" srcOrd="3" destOrd="0" presId="urn:microsoft.com/office/officeart/2005/8/layout/list1"/>
    <dgm:cxn modelId="{86D98FF4-15F7-49D7-B969-35E680FADBD6}" type="presParOf" srcId="{348C2AF3-2E20-4224-8B41-8552E5DA2270}" destId="{31BCA563-D15C-4088-84B2-E0CC8636A08A}" srcOrd="4" destOrd="0" presId="urn:microsoft.com/office/officeart/2005/8/layout/list1"/>
    <dgm:cxn modelId="{F5E8BD18-C6E3-4E9A-9EA4-ACB2F516A4BE}" type="presParOf" srcId="{31BCA563-D15C-4088-84B2-E0CC8636A08A}" destId="{3814BE86-B438-4225-B6CE-50CF0CA4FE91}" srcOrd="0" destOrd="0" presId="urn:microsoft.com/office/officeart/2005/8/layout/list1"/>
    <dgm:cxn modelId="{7D8BC134-884A-468B-ABF0-5D107EF290C3}" type="presParOf" srcId="{31BCA563-D15C-4088-84B2-E0CC8636A08A}" destId="{7518E5F2-C5D2-4780-A4A4-307A1FA5DB46}" srcOrd="1" destOrd="0" presId="urn:microsoft.com/office/officeart/2005/8/layout/list1"/>
    <dgm:cxn modelId="{D9755680-BBDC-4F2E-9ADD-ACBFD2C3D71B}" type="presParOf" srcId="{348C2AF3-2E20-4224-8B41-8552E5DA2270}" destId="{6DDB2AED-2A89-4819-9513-076F5C810E55}" srcOrd="5" destOrd="0" presId="urn:microsoft.com/office/officeart/2005/8/layout/list1"/>
    <dgm:cxn modelId="{B54ABB86-74F2-44FD-833B-AAD5209D819D}" type="presParOf" srcId="{348C2AF3-2E20-4224-8B41-8552E5DA2270}" destId="{7CA52012-047F-4AEC-89F6-CD76386C2774}" srcOrd="6" destOrd="0" presId="urn:microsoft.com/office/officeart/2005/8/layout/list1"/>
    <dgm:cxn modelId="{07DABF6F-4D7A-4D98-B951-0762DF957385}" type="presParOf" srcId="{348C2AF3-2E20-4224-8B41-8552E5DA2270}" destId="{5563D0B7-BB16-453C-A793-95CB52F538B3}" srcOrd="7" destOrd="0" presId="urn:microsoft.com/office/officeart/2005/8/layout/list1"/>
    <dgm:cxn modelId="{38F7E01E-3F87-4AC2-9A4A-4D6B8C38C172}" type="presParOf" srcId="{348C2AF3-2E20-4224-8B41-8552E5DA2270}" destId="{EB1927D3-4A97-45D3-B9EF-5D8DA597B9F1}" srcOrd="8" destOrd="0" presId="urn:microsoft.com/office/officeart/2005/8/layout/list1"/>
    <dgm:cxn modelId="{D4E74447-AD32-4003-8878-946AB98912AC}" type="presParOf" srcId="{EB1927D3-4A97-45D3-B9EF-5D8DA597B9F1}" destId="{F8FCE80B-C43E-43F0-A7DC-2DE90E2A10C5}" srcOrd="0" destOrd="0" presId="urn:microsoft.com/office/officeart/2005/8/layout/list1"/>
    <dgm:cxn modelId="{9D6F51C5-1DE9-4903-8411-B219C2D914A5}" type="presParOf" srcId="{EB1927D3-4A97-45D3-B9EF-5D8DA597B9F1}" destId="{A4C65A59-ACFE-4FB3-AE38-FF08A111E086}" srcOrd="1" destOrd="0" presId="urn:microsoft.com/office/officeart/2005/8/layout/list1"/>
    <dgm:cxn modelId="{B8761A97-FF93-46E5-99E1-2F2B496C9C06}" type="presParOf" srcId="{348C2AF3-2E20-4224-8B41-8552E5DA2270}" destId="{3CB5D35A-4357-489A-883F-349313FD7DFC}" srcOrd="9" destOrd="0" presId="urn:microsoft.com/office/officeart/2005/8/layout/list1"/>
    <dgm:cxn modelId="{B9F5E07A-6510-4A25-9DDA-DA96D1AF1162}" type="presParOf" srcId="{348C2AF3-2E20-4224-8B41-8552E5DA2270}" destId="{AB70EE4A-C5E5-40B4-A2A4-881D2B4FF515}" srcOrd="10" destOrd="0" presId="urn:microsoft.com/office/officeart/2005/8/layout/list1"/>
    <dgm:cxn modelId="{56391127-CB66-40BC-9124-39405E588B94}" type="presParOf" srcId="{348C2AF3-2E20-4224-8B41-8552E5DA2270}" destId="{4D55A31B-3E15-4075-914B-2E7DDB07B680}" srcOrd="11" destOrd="0" presId="urn:microsoft.com/office/officeart/2005/8/layout/list1"/>
    <dgm:cxn modelId="{1676E49A-C601-4520-9145-D5103C7D000F}" type="presParOf" srcId="{348C2AF3-2E20-4224-8B41-8552E5DA2270}" destId="{94175C72-318E-420E-835B-E4DAA0DB87C1}" srcOrd="12" destOrd="0" presId="urn:microsoft.com/office/officeart/2005/8/layout/list1"/>
    <dgm:cxn modelId="{3EB481D3-C2BF-46DC-BA9F-A33974A0AA56}" type="presParOf" srcId="{94175C72-318E-420E-835B-E4DAA0DB87C1}" destId="{2DBA3DC4-3A81-477B-8E9B-2FB394B10C01}" srcOrd="0" destOrd="0" presId="urn:microsoft.com/office/officeart/2005/8/layout/list1"/>
    <dgm:cxn modelId="{0657E290-70F1-4FA0-B538-AE24BFCEAF1A}" type="presParOf" srcId="{94175C72-318E-420E-835B-E4DAA0DB87C1}" destId="{EE6D216C-DE67-4754-9410-1F2E7388AB31}" srcOrd="1" destOrd="0" presId="urn:microsoft.com/office/officeart/2005/8/layout/list1"/>
    <dgm:cxn modelId="{B3038E1D-4579-4FE7-A9F1-E96EE547D380}" type="presParOf" srcId="{348C2AF3-2E20-4224-8B41-8552E5DA2270}" destId="{12169E86-B281-4C82-8873-C78AF50CA3A0}" srcOrd="13" destOrd="0" presId="urn:microsoft.com/office/officeart/2005/8/layout/list1"/>
    <dgm:cxn modelId="{B204DAD3-7AAE-4E14-901A-D191398A283C}" type="presParOf" srcId="{348C2AF3-2E20-4224-8B41-8552E5DA2270}" destId="{58861BF9-174D-4D4D-98F6-831FD9D83900}" srcOrd="14" destOrd="0" presId="urn:microsoft.com/office/officeart/2005/8/layout/list1"/>
    <dgm:cxn modelId="{5282A8EB-E4CA-451D-A9D0-6C1191224D00}" type="presParOf" srcId="{348C2AF3-2E20-4224-8B41-8552E5DA2270}" destId="{CC7ED647-DD61-424F-80FF-58A935C4D1E4}" srcOrd="15" destOrd="0" presId="urn:microsoft.com/office/officeart/2005/8/layout/list1"/>
    <dgm:cxn modelId="{61EAC84D-6862-4221-AC7E-DD1C3B208E2F}" type="presParOf" srcId="{348C2AF3-2E20-4224-8B41-8552E5DA2270}" destId="{A01B6B6B-976B-41EF-9FA0-1180CAD18682}" srcOrd="16" destOrd="0" presId="urn:microsoft.com/office/officeart/2005/8/layout/list1"/>
    <dgm:cxn modelId="{17625340-88D1-419F-8622-F6FE04974C0F}" type="presParOf" srcId="{A01B6B6B-976B-41EF-9FA0-1180CAD18682}" destId="{8F4E2A38-767D-4625-8297-8EA15946E1AD}" srcOrd="0" destOrd="0" presId="urn:microsoft.com/office/officeart/2005/8/layout/list1"/>
    <dgm:cxn modelId="{D4B82924-B3DF-4622-A7B0-27FA8403772F}" type="presParOf" srcId="{A01B6B6B-976B-41EF-9FA0-1180CAD18682}" destId="{2422AC8E-B3FD-43FA-B911-21EAEA2B5423}" srcOrd="1" destOrd="0" presId="urn:microsoft.com/office/officeart/2005/8/layout/list1"/>
    <dgm:cxn modelId="{0AD9EA42-6471-40AE-9913-0F8E197BF01B}" type="presParOf" srcId="{348C2AF3-2E20-4224-8B41-8552E5DA2270}" destId="{949FFAC4-657D-438A-B830-C08DEFEB5A33}" srcOrd="17" destOrd="0" presId="urn:microsoft.com/office/officeart/2005/8/layout/list1"/>
    <dgm:cxn modelId="{4582FE73-8760-4311-BEB9-0EA6DC595B48}" type="presParOf" srcId="{348C2AF3-2E20-4224-8B41-8552E5DA2270}" destId="{10281CAA-19A4-4D2A-A530-54AEF18617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06AD09-EA8E-4A96-AF43-9768472E659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B0BB962-94E2-49D2-83B0-30062B7948A5}">
      <dgm:prSet phldrT="[Text]" custT="1"/>
      <dgm:spPr>
        <a:ln>
          <a:noFill/>
        </a:ln>
      </dgm:spPr>
      <dgm:t>
        <a:bodyPr/>
        <a:lstStyle/>
        <a:p>
          <a:r>
            <a:rPr lang="hr-HR" sz="1600"/>
            <a:t>Prednosti rezerve većinom su prepoznate(11 odgovora)</a:t>
          </a:r>
        </a:p>
      </dgm:t>
    </dgm:pt>
    <dgm:pt modelId="{4EDADE77-D437-48E8-8DD1-5A2B715C0EF1}" type="parTrans" cxnId="{D4183A43-48A1-42DA-987E-F8EEB8C417B7}">
      <dgm:prSet/>
      <dgm:spPr/>
      <dgm:t>
        <a:bodyPr/>
        <a:lstStyle/>
        <a:p>
          <a:endParaRPr lang="en-GB"/>
        </a:p>
      </dgm:t>
    </dgm:pt>
    <dgm:pt modelId="{7F56BE3C-D8F6-4097-8CE6-5A167A792402}" type="sibTrans" cxnId="{D4183A43-48A1-42DA-987E-F8EEB8C417B7}">
      <dgm:prSet/>
      <dgm:spPr/>
      <dgm:t>
        <a:bodyPr/>
        <a:lstStyle/>
        <a:p>
          <a:endParaRPr lang="en-GB"/>
        </a:p>
      </dgm:t>
    </dgm:pt>
    <dgm:pt modelId="{6958B3DB-7EF3-419D-A196-64CEB620665E}">
      <dgm:prSet custT="1"/>
      <dgm:spPr/>
      <dgm:t>
        <a:bodyPr/>
        <a:lstStyle/>
        <a:p>
          <a:r>
            <a:rPr lang="hr-HR" sz="1600" dirty="0"/>
            <a:t>Ali motivi se razlikuju</a:t>
          </a:r>
        </a:p>
      </dgm:t>
    </dgm:pt>
    <dgm:pt modelId="{F4DA91CD-DB9C-46CE-9D99-9CDB2D1EB57D}" type="parTrans" cxnId="{BA4BD782-91A2-4ECF-82C1-F41A3C3EE82A}">
      <dgm:prSet/>
      <dgm:spPr/>
      <dgm:t>
        <a:bodyPr/>
        <a:lstStyle/>
        <a:p>
          <a:endParaRPr lang="en-GB"/>
        </a:p>
      </dgm:t>
    </dgm:pt>
    <dgm:pt modelId="{6FCA313E-BEF9-4936-B5A5-6C89556F482A}" type="sibTrans" cxnId="{BA4BD782-91A2-4ECF-82C1-F41A3C3EE82A}">
      <dgm:prSet/>
      <dgm:spPr/>
      <dgm:t>
        <a:bodyPr/>
        <a:lstStyle/>
        <a:p>
          <a:endParaRPr lang="en-GB"/>
        </a:p>
      </dgm:t>
    </dgm:pt>
    <dgm:pt modelId="{291CD34B-1ABF-414F-89D9-DB930DF1DEA9}">
      <dgm:prSet custT="1"/>
      <dgm:spPr/>
      <dgm:t>
        <a:bodyPr/>
        <a:lstStyle/>
        <a:p>
          <a:r>
            <a:rPr lang="hr-HR" sz="1400" dirty="0"/>
            <a:t>Različita težišta između transakcija/volatilnosti i financijskih poteškoća</a:t>
          </a:r>
        </a:p>
      </dgm:t>
    </dgm:pt>
    <dgm:pt modelId="{AC9A4475-EF7C-4C19-865B-51F957E145A0}" type="parTrans" cxnId="{CC8786FE-B3DD-4A6B-B3B2-FD126ECA5F07}">
      <dgm:prSet/>
      <dgm:spPr/>
      <dgm:t>
        <a:bodyPr/>
        <a:lstStyle/>
        <a:p>
          <a:endParaRPr lang="en-GB"/>
        </a:p>
      </dgm:t>
    </dgm:pt>
    <dgm:pt modelId="{55F37424-0091-477A-8621-C6C912AB62F5}" type="sibTrans" cxnId="{CC8786FE-B3DD-4A6B-B3B2-FD126ECA5F07}">
      <dgm:prSet/>
      <dgm:spPr/>
      <dgm:t>
        <a:bodyPr/>
        <a:lstStyle/>
        <a:p>
          <a:endParaRPr lang="en-GB"/>
        </a:p>
      </dgm:t>
    </dgm:pt>
    <dgm:pt modelId="{E3A2D83D-B226-456F-A054-0B13E664C59D}">
      <dgm:prSet custT="1"/>
      <dgm:spPr/>
      <dgm:t>
        <a:bodyPr/>
        <a:lstStyle/>
        <a:p>
          <a:r>
            <a:rPr lang="hr-HR" sz="1400" dirty="0"/>
            <a:t>Neke su zemlje (Mađarska, Urugvaj) navele potrebu za podrškom poslovima upravljanja dugom; npr. otkupima ili smanjenjem rizika refinanciranja</a:t>
          </a:r>
        </a:p>
      </dgm:t>
    </dgm:pt>
    <dgm:pt modelId="{72F504A5-5ADE-4B29-AA91-AEB8D6AFC67E}" type="parTrans" cxnId="{39A610D8-668E-4B42-BD4D-04064E7383A1}">
      <dgm:prSet/>
      <dgm:spPr/>
      <dgm:t>
        <a:bodyPr/>
        <a:lstStyle/>
        <a:p>
          <a:endParaRPr lang="en-GB"/>
        </a:p>
      </dgm:t>
    </dgm:pt>
    <dgm:pt modelId="{A39B7EB9-759A-4754-8EEC-D5CF8AAD6A56}" type="sibTrans" cxnId="{39A610D8-668E-4B42-BD4D-04064E7383A1}">
      <dgm:prSet/>
      <dgm:spPr/>
      <dgm:t>
        <a:bodyPr/>
        <a:lstStyle/>
        <a:p>
          <a:endParaRPr lang="en-GB"/>
        </a:p>
      </dgm:t>
    </dgm:pt>
    <dgm:pt modelId="{B43F4B18-A9E5-4F1D-93E3-303CFC870B99}">
      <dgm:prSet custT="1"/>
      <dgm:spPr/>
      <dgm:t>
        <a:bodyPr/>
        <a:lstStyle/>
        <a:p>
          <a:r>
            <a:rPr lang="hr-HR" sz="1400"/>
            <a:t>Različita gledišta na procjenu tržišta</a:t>
          </a:r>
        </a:p>
      </dgm:t>
    </dgm:pt>
    <dgm:pt modelId="{6994A7E9-0830-418B-A88D-A7CC362BEF21}" type="parTrans" cxnId="{E63429D3-AF0A-4F99-B06B-592C9FF77ED7}">
      <dgm:prSet/>
      <dgm:spPr/>
      <dgm:t>
        <a:bodyPr/>
        <a:lstStyle/>
        <a:p>
          <a:endParaRPr lang="en-GB"/>
        </a:p>
      </dgm:t>
    </dgm:pt>
    <dgm:pt modelId="{2EA16933-2820-4B93-A821-1591A1F55B03}" type="sibTrans" cxnId="{E63429D3-AF0A-4F99-B06B-592C9FF77ED7}">
      <dgm:prSet/>
      <dgm:spPr/>
      <dgm:t>
        <a:bodyPr/>
        <a:lstStyle/>
        <a:p>
          <a:endParaRPr lang="en-GB"/>
        </a:p>
      </dgm:t>
    </dgm:pt>
    <dgm:pt modelId="{9D877F1D-42AE-402F-8C3D-C71FABE29E49}">
      <dgm:prSet custT="1"/>
      <dgm:spPr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>
              <a:solidFill>
                <a:srgbClr val="FEFEFE"/>
              </a:solidFill>
              <a:latin typeface="Arial" panose="020B0604020202020204"/>
              <a:ea typeface="+mn-ea"/>
              <a:cs typeface="+mn-cs"/>
            </a:rPr>
            <a:t>Ciljni iznos</a:t>
          </a:r>
        </a:p>
      </dgm:t>
    </dgm:pt>
    <dgm:pt modelId="{E71F73AE-348A-420E-A9CB-72DBE5DD7B90}" type="parTrans" cxnId="{344D8350-C4B6-4CBA-84CF-AC57EB48B5DE}">
      <dgm:prSet/>
      <dgm:spPr/>
      <dgm:t>
        <a:bodyPr/>
        <a:lstStyle/>
        <a:p>
          <a:endParaRPr lang="en-GB"/>
        </a:p>
      </dgm:t>
    </dgm:pt>
    <dgm:pt modelId="{688389BC-2D04-49B2-9C4C-9EE3013EB964}" type="sibTrans" cxnId="{344D8350-C4B6-4CBA-84CF-AC57EB48B5DE}">
      <dgm:prSet/>
      <dgm:spPr/>
      <dgm:t>
        <a:bodyPr/>
        <a:lstStyle/>
        <a:p>
          <a:endParaRPr lang="en-GB"/>
        </a:p>
      </dgm:t>
    </dgm:pt>
    <dgm:pt modelId="{A1023E73-9BEE-43AC-81EA-D5499C9A38F7}">
      <dgm:prSet custT="1"/>
      <dgm:spPr/>
      <dgm:t>
        <a:bodyPr/>
        <a:lstStyle/>
        <a:p>
          <a:r>
            <a:rPr lang="hr-HR" sz="1400" dirty="0"/>
            <a:t>Često izražen u mjesecima financiranja; bilo da je riječ o redovitim tokovima ili konkretnim skupnim tokovima (otplate, aukcije)</a:t>
          </a:r>
        </a:p>
      </dgm:t>
    </dgm:pt>
    <dgm:pt modelId="{58EB2468-9CFA-4BCC-B438-7D4E741BA9DD}" type="parTrans" cxnId="{9AE15E50-214F-4A1B-A331-D824EE98C01B}">
      <dgm:prSet/>
      <dgm:spPr/>
      <dgm:t>
        <a:bodyPr/>
        <a:lstStyle/>
        <a:p>
          <a:endParaRPr lang="en-GB"/>
        </a:p>
      </dgm:t>
    </dgm:pt>
    <dgm:pt modelId="{089641F8-745B-4932-B2D4-489A84D2E353}" type="sibTrans" cxnId="{9AE15E50-214F-4A1B-A331-D824EE98C01B}">
      <dgm:prSet/>
      <dgm:spPr/>
      <dgm:t>
        <a:bodyPr/>
        <a:lstStyle/>
        <a:p>
          <a:endParaRPr lang="en-GB"/>
        </a:p>
      </dgm:t>
    </dgm:pt>
    <dgm:pt modelId="{EF4A8DA2-8CF4-4443-9027-928E17C15126}">
      <dgm:prSet custT="1"/>
      <dgm:spPr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dirty="0">
              <a:solidFill>
                <a:srgbClr val="FEFEFE"/>
              </a:solidFill>
              <a:latin typeface="Arial" panose="020B0604020202020204"/>
              <a:ea typeface="+mn-ea"/>
              <a:cs typeface="+mn-cs"/>
            </a:rPr>
            <a:t>Neke zemlje nemaju formalnu rezervu</a:t>
          </a:r>
        </a:p>
      </dgm:t>
    </dgm:pt>
    <dgm:pt modelId="{99B01C8D-AC54-41D8-86EB-5FEA4957CB0D}" type="parTrans" cxnId="{98262A4C-7652-4AB3-BC51-DACCB01053C0}">
      <dgm:prSet/>
      <dgm:spPr/>
      <dgm:t>
        <a:bodyPr/>
        <a:lstStyle/>
        <a:p>
          <a:endParaRPr lang="en-GB"/>
        </a:p>
      </dgm:t>
    </dgm:pt>
    <dgm:pt modelId="{29774668-F80C-4405-BA55-8D4DEB4DC2CC}" type="sibTrans" cxnId="{98262A4C-7652-4AB3-BC51-DACCB01053C0}">
      <dgm:prSet/>
      <dgm:spPr/>
      <dgm:t>
        <a:bodyPr/>
        <a:lstStyle/>
        <a:p>
          <a:endParaRPr lang="en-GB"/>
        </a:p>
      </dgm:t>
    </dgm:pt>
    <dgm:pt modelId="{4D1FD3A6-98C6-42D6-A606-434E653A04AA}">
      <dgm:prSet custT="1"/>
      <dgm:spPr/>
      <dgm:t>
        <a:bodyPr/>
        <a:lstStyle/>
        <a:p>
          <a:r>
            <a:rPr lang="hr-HR" sz="1400" dirty="0"/>
            <a:t>Možda zbog previše gotovinskih sredstava ili jednostavnog pristupa gotovinskim sredstvima (Čile, Kolumbija) ili zbog nedovoljno gotovinskih sredstava (Kenija, Nigerija)</a:t>
          </a:r>
        </a:p>
      </dgm:t>
    </dgm:pt>
    <dgm:pt modelId="{5580A5E6-B3C9-402E-BA58-A89E6CB8E505}" type="parTrans" cxnId="{4F85D979-D729-48BF-B7CF-FA349441E408}">
      <dgm:prSet/>
      <dgm:spPr/>
      <dgm:t>
        <a:bodyPr/>
        <a:lstStyle/>
        <a:p>
          <a:endParaRPr lang="en-GB"/>
        </a:p>
      </dgm:t>
    </dgm:pt>
    <dgm:pt modelId="{108369A8-9C1B-4CEB-92DA-E8E5B4A300D6}" type="sibTrans" cxnId="{4F85D979-D729-48BF-B7CF-FA349441E408}">
      <dgm:prSet/>
      <dgm:spPr/>
      <dgm:t>
        <a:bodyPr/>
        <a:lstStyle/>
        <a:p>
          <a:endParaRPr lang="en-GB"/>
        </a:p>
      </dgm:t>
    </dgm:pt>
    <dgm:pt modelId="{6CC8A42A-D988-4C4B-99C9-9646CFDCE68B}">
      <dgm:prSet custT="1"/>
      <dgm:spPr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hr-HR" sz="1400" dirty="0"/>
            <a:t>Sve zemlje imaju neki oblik sigurnosne mreže (zaduživanje kod središnje banke i/ili preko noći kod poslovnih banaka)</a:t>
          </a:r>
        </a:p>
      </dgm:t>
    </dgm:pt>
    <dgm:pt modelId="{970A93CB-A2A1-4892-A3C0-011A9557DD70}" type="parTrans" cxnId="{2B9A9043-E499-4AF1-AADE-AAB092E5613C}">
      <dgm:prSet/>
      <dgm:spPr/>
      <dgm:t>
        <a:bodyPr/>
        <a:lstStyle/>
        <a:p>
          <a:endParaRPr lang="en-GB"/>
        </a:p>
      </dgm:t>
    </dgm:pt>
    <dgm:pt modelId="{69A6A29A-D2F0-410E-BE39-7899570BAC6B}" type="sibTrans" cxnId="{2B9A9043-E499-4AF1-AADE-AAB092E5613C}">
      <dgm:prSet/>
      <dgm:spPr/>
      <dgm:t>
        <a:bodyPr/>
        <a:lstStyle/>
        <a:p>
          <a:endParaRPr lang="en-GB"/>
        </a:p>
      </dgm:t>
    </dgm:pt>
    <dgm:pt modelId="{1E22A975-6AC7-4DA1-8B1A-DAA2ADEB06D3}">
      <dgm:prSet custT="1"/>
      <dgm:spPr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dirty="0">
              <a:solidFill>
                <a:srgbClr val="FEFEFE"/>
              </a:solidFill>
              <a:latin typeface="Arial" panose="020B0604020202020204"/>
              <a:ea typeface="+mn-ea"/>
              <a:cs typeface="+mn-cs"/>
            </a:rPr>
            <a:t>Urugvaj – drukčiji pristup</a:t>
          </a:r>
        </a:p>
      </dgm:t>
    </dgm:pt>
    <dgm:pt modelId="{77B96327-5C8B-47C5-8C2C-B317B6EF2DBA}" type="parTrans" cxnId="{B8B9A380-5915-4D8C-8894-C86B66EB3C71}">
      <dgm:prSet/>
      <dgm:spPr/>
      <dgm:t>
        <a:bodyPr/>
        <a:lstStyle/>
        <a:p>
          <a:endParaRPr lang="en-GB"/>
        </a:p>
      </dgm:t>
    </dgm:pt>
    <dgm:pt modelId="{329B5320-A5CB-4255-A5F1-BCC16B4BB25D}" type="sibTrans" cxnId="{B8B9A380-5915-4D8C-8894-C86B66EB3C71}">
      <dgm:prSet/>
      <dgm:spPr/>
      <dgm:t>
        <a:bodyPr/>
        <a:lstStyle/>
        <a:p>
          <a:endParaRPr lang="en-GB"/>
        </a:p>
      </dgm:t>
    </dgm:pt>
    <dgm:pt modelId="{4D203D96-CA1F-4F1C-B617-2EB47AF46766}">
      <dgm:prSet custT="1"/>
      <dgm:spPr/>
      <dgm:t>
        <a:bodyPr/>
        <a:lstStyle/>
        <a:p>
          <a:r>
            <a:rPr lang="hr-HR" sz="1400" dirty="0"/>
            <a:t>Deficit + amortizacija 12 mjeseci (= 4 % BDP-a)</a:t>
          </a:r>
        </a:p>
      </dgm:t>
    </dgm:pt>
    <dgm:pt modelId="{B683B3B4-A43E-4DFE-B185-ABC6AA0AD74D}" type="parTrans" cxnId="{517B7B60-C98F-4FAF-BBB8-0A4757C084D1}">
      <dgm:prSet/>
      <dgm:spPr/>
      <dgm:t>
        <a:bodyPr/>
        <a:lstStyle/>
        <a:p>
          <a:endParaRPr lang="en-GB"/>
        </a:p>
      </dgm:t>
    </dgm:pt>
    <dgm:pt modelId="{06364028-F1E4-42E8-979F-E5A8D350DFF5}" type="sibTrans" cxnId="{517B7B60-C98F-4FAF-BBB8-0A4757C084D1}">
      <dgm:prSet/>
      <dgm:spPr/>
      <dgm:t>
        <a:bodyPr/>
        <a:lstStyle/>
        <a:p>
          <a:endParaRPr lang="en-GB"/>
        </a:p>
      </dgm:t>
    </dgm:pt>
    <dgm:pt modelId="{8AE9D9B4-E4B1-4C71-A4AC-63A151099132}">
      <dgm:prSet custT="1"/>
      <dgm:spPr/>
      <dgm:t>
        <a:bodyPr/>
        <a:lstStyle/>
        <a:p>
          <a:r>
            <a:rPr lang="hr-HR" sz="1400" dirty="0"/>
            <a:t>Na temelju vjerojatnosti da je tržište „zatvoreno“</a:t>
          </a:r>
        </a:p>
      </dgm:t>
    </dgm:pt>
    <dgm:pt modelId="{5A5325D2-0DBF-46C8-90E9-B14FADCFA46A}" type="parTrans" cxnId="{F3D8A81A-5332-4C01-B219-A17FBF562400}">
      <dgm:prSet/>
      <dgm:spPr/>
      <dgm:t>
        <a:bodyPr/>
        <a:lstStyle/>
        <a:p>
          <a:endParaRPr lang="en-GB"/>
        </a:p>
      </dgm:t>
    </dgm:pt>
    <dgm:pt modelId="{0FC0C403-CBEB-4E40-B6E0-EAE94BCAAA8A}" type="sibTrans" cxnId="{F3D8A81A-5332-4C01-B219-A17FBF562400}">
      <dgm:prSet/>
      <dgm:spPr/>
      <dgm:t>
        <a:bodyPr/>
        <a:lstStyle/>
        <a:p>
          <a:endParaRPr lang="en-GB"/>
        </a:p>
      </dgm:t>
    </dgm:pt>
    <dgm:pt modelId="{93A1B701-12F7-4154-8444-E407202D7E5D}">
      <dgm:prSet custT="1"/>
      <dgm:spPr/>
      <dgm:t>
        <a:bodyPr/>
        <a:lstStyle/>
        <a:p>
          <a:r>
            <a:rPr lang="hr-HR" sz="1400" dirty="0"/>
            <a:t>„zatvoreno“ = indeks obveznica tržišta u nastajanju (EMBI) + 20 % &gt; kretanja; ili Urugvaj plaća 200 baznih poena &gt;EMBI+</a:t>
          </a:r>
        </a:p>
      </dgm:t>
    </dgm:pt>
    <dgm:pt modelId="{5EB4FBF1-1492-4972-82C9-5B15BCCE821B}" type="parTrans" cxnId="{77459603-435E-4FEC-9320-D54106AD9C20}">
      <dgm:prSet/>
      <dgm:spPr/>
      <dgm:t>
        <a:bodyPr/>
        <a:lstStyle/>
        <a:p>
          <a:endParaRPr lang="en-GB"/>
        </a:p>
      </dgm:t>
    </dgm:pt>
    <dgm:pt modelId="{CDEE6716-A0DD-4D2F-B90E-21E1935E283E}" type="sibTrans" cxnId="{77459603-435E-4FEC-9320-D54106AD9C20}">
      <dgm:prSet/>
      <dgm:spPr/>
      <dgm:t>
        <a:bodyPr/>
        <a:lstStyle/>
        <a:p>
          <a:endParaRPr lang="en-GB"/>
        </a:p>
      </dgm:t>
    </dgm:pt>
    <dgm:pt modelId="{C1938370-1D6D-41BF-A346-F6A08DAC767B}">
      <dgm:prSet custT="1"/>
      <dgm:spPr/>
      <dgm:t>
        <a:bodyPr/>
        <a:lstStyle/>
        <a:p>
          <a:r>
            <a:rPr lang="hr-HR" sz="1400"/>
            <a:t>Usredotočenost samo na vanjsko zaduživanje – nejasno zašto</a:t>
          </a:r>
        </a:p>
      </dgm:t>
    </dgm:pt>
    <dgm:pt modelId="{D53F8153-0BC5-4D6C-9794-A31F4F7D9085}" type="parTrans" cxnId="{A4D0962C-FB61-4260-8FA8-BF03B64E8360}">
      <dgm:prSet/>
      <dgm:spPr/>
      <dgm:t>
        <a:bodyPr/>
        <a:lstStyle/>
        <a:p>
          <a:endParaRPr lang="en-GB"/>
        </a:p>
      </dgm:t>
    </dgm:pt>
    <dgm:pt modelId="{4F73E3E8-8A7B-4669-9761-A3192286BAD4}" type="sibTrans" cxnId="{A4D0962C-FB61-4260-8FA8-BF03B64E8360}">
      <dgm:prSet/>
      <dgm:spPr/>
      <dgm:t>
        <a:bodyPr/>
        <a:lstStyle/>
        <a:p>
          <a:endParaRPr lang="en-GB"/>
        </a:p>
      </dgm:t>
    </dgm:pt>
    <dgm:pt modelId="{8BE6FF33-148A-4B08-971E-47D1CDC12D5D}" type="pres">
      <dgm:prSet presAssocID="{2306AD09-EA8E-4A96-AF43-9768472E6594}" presName="linear" presStyleCnt="0">
        <dgm:presLayoutVars>
          <dgm:animLvl val="lvl"/>
          <dgm:resizeHandles val="exact"/>
        </dgm:presLayoutVars>
      </dgm:prSet>
      <dgm:spPr/>
    </dgm:pt>
    <dgm:pt modelId="{C6487EFB-18C6-49FA-965E-0DA969D2718B}" type="pres">
      <dgm:prSet presAssocID="{DB0BB962-94E2-49D2-83B0-30062B7948A5}" presName="parentText" presStyleLbl="node1" presStyleIdx="0" presStyleCnt="5" custScaleY="105862" custLinFactNeighborX="-722" custLinFactNeighborY="1651">
        <dgm:presLayoutVars>
          <dgm:chMax val="0"/>
          <dgm:bulletEnabled val="1"/>
        </dgm:presLayoutVars>
      </dgm:prSet>
      <dgm:spPr/>
    </dgm:pt>
    <dgm:pt modelId="{01B5E9FD-D70A-4B29-A817-2428CCC00C1A}" type="pres">
      <dgm:prSet presAssocID="{DB0BB962-94E2-49D2-83B0-30062B7948A5}" presName="childText" presStyleLbl="revTx" presStyleIdx="0" presStyleCnt="4">
        <dgm:presLayoutVars>
          <dgm:bulletEnabled val="1"/>
        </dgm:presLayoutVars>
      </dgm:prSet>
      <dgm:spPr/>
    </dgm:pt>
    <dgm:pt modelId="{968DE8B4-56C3-4838-9F9B-003EC6AE82BC}" type="pres">
      <dgm:prSet presAssocID="{9D877F1D-42AE-402F-8C3D-C71FABE29E49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1558412"/>
          <a:ext cx="10058399" cy="411840"/>
        </a:xfrm>
        <a:prstGeom prst="roundRect">
          <a:avLst/>
        </a:prstGeom>
      </dgm:spPr>
    </dgm:pt>
    <dgm:pt modelId="{6EE92AD9-6504-4C8A-A514-AFD382BAC808}" type="pres">
      <dgm:prSet presAssocID="{9D877F1D-42AE-402F-8C3D-C71FABE29E49}" presName="childText" presStyleLbl="revTx" presStyleIdx="1" presStyleCnt="4">
        <dgm:presLayoutVars>
          <dgm:bulletEnabled val="1"/>
        </dgm:presLayoutVars>
      </dgm:prSet>
      <dgm:spPr/>
    </dgm:pt>
    <dgm:pt modelId="{DA788DE4-1557-43EE-BC97-2E11EAD0C01F}" type="pres">
      <dgm:prSet presAssocID="{EF4A8DA2-8CF4-4443-9027-928E17C15126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0" y="2334572"/>
          <a:ext cx="10058399" cy="411840"/>
        </a:xfrm>
        <a:prstGeom prst="roundRect">
          <a:avLst/>
        </a:prstGeom>
      </dgm:spPr>
    </dgm:pt>
    <dgm:pt modelId="{FF5DC4E1-99F5-4160-BD80-CE82B6A3482E}" type="pres">
      <dgm:prSet presAssocID="{EF4A8DA2-8CF4-4443-9027-928E17C15126}" presName="childText" presStyleLbl="revTx" presStyleIdx="2" presStyleCnt="4">
        <dgm:presLayoutVars>
          <dgm:bulletEnabled val="1"/>
        </dgm:presLayoutVars>
      </dgm:prSet>
      <dgm:spPr/>
    </dgm:pt>
    <dgm:pt modelId="{EE13D535-C7E7-4496-A4A2-C0AEB487471A}" type="pres">
      <dgm:prSet presAssocID="{6CC8A42A-D988-4C4B-99C9-9646CFDCE68B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0" y="3213197"/>
          <a:ext cx="10058399" cy="411840"/>
        </a:xfrm>
        <a:prstGeom prst="roundRect">
          <a:avLst/>
        </a:prstGeom>
      </dgm:spPr>
    </dgm:pt>
    <dgm:pt modelId="{82D47397-5C00-4A7C-835A-D6E57A33DDA3}" type="pres">
      <dgm:prSet presAssocID="{69A6A29A-D2F0-410E-BE39-7899570BAC6B}" presName="spacer" presStyleCnt="0"/>
      <dgm:spPr/>
    </dgm:pt>
    <dgm:pt modelId="{B6CFA39F-4E7B-402A-A380-7013C338F7FA}" type="pres">
      <dgm:prSet presAssocID="{1E22A975-6AC7-4DA1-8B1A-DAA2ADEB06D3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0" y="3688397"/>
          <a:ext cx="10058399" cy="411840"/>
        </a:xfrm>
        <a:prstGeom prst="roundRect">
          <a:avLst/>
        </a:prstGeom>
      </dgm:spPr>
    </dgm:pt>
    <dgm:pt modelId="{C0DF8BE1-C0F0-487F-B8C7-4E509B1F176D}" type="pres">
      <dgm:prSet presAssocID="{1E22A975-6AC7-4DA1-8B1A-DAA2ADEB06D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8143301-3DDB-4C47-8E6F-D66A77C6878A}" type="presOf" srcId="{8AE9D9B4-E4B1-4C71-A4AC-63A151099132}" destId="{C0DF8BE1-C0F0-487F-B8C7-4E509B1F176D}" srcOrd="0" destOrd="1" presId="urn:microsoft.com/office/officeart/2005/8/layout/vList2"/>
    <dgm:cxn modelId="{77459603-435E-4FEC-9320-D54106AD9C20}" srcId="{8AE9D9B4-E4B1-4C71-A4AC-63A151099132}" destId="{93A1B701-12F7-4154-8444-E407202D7E5D}" srcOrd="0" destOrd="0" parTransId="{5EB4FBF1-1492-4972-82C9-5B15BCCE821B}" sibTransId="{CDEE6716-A0DD-4D2F-B90E-21E1935E283E}"/>
    <dgm:cxn modelId="{F3D8A81A-5332-4C01-B219-A17FBF562400}" srcId="{1E22A975-6AC7-4DA1-8B1A-DAA2ADEB06D3}" destId="{8AE9D9B4-E4B1-4C71-A4AC-63A151099132}" srcOrd="1" destOrd="0" parTransId="{5A5325D2-0DBF-46C8-90E9-B14FADCFA46A}" sibTransId="{0FC0C403-CBEB-4E40-B6E0-EAE94BCAAA8A}"/>
    <dgm:cxn modelId="{1244431B-071C-45E9-BD15-C915DD919A56}" type="presOf" srcId="{B43F4B18-A9E5-4F1D-93E3-303CFC870B99}" destId="{01B5E9FD-D70A-4B29-A817-2428CCC00C1A}" srcOrd="0" destOrd="3" presId="urn:microsoft.com/office/officeart/2005/8/layout/vList2"/>
    <dgm:cxn modelId="{86502027-9B67-4473-A10B-5CD79FE06BAD}" type="presOf" srcId="{9D877F1D-42AE-402F-8C3D-C71FABE29E49}" destId="{968DE8B4-56C3-4838-9F9B-003EC6AE82BC}" srcOrd="0" destOrd="0" presId="urn:microsoft.com/office/officeart/2005/8/layout/vList2"/>
    <dgm:cxn modelId="{CCC1BA27-306A-4E50-B604-3EC15E848C0B}" type="presOf" srcId="{C1938370-1D6D-41BF-A346-F6A08DAC767B}" destId="{C0DF8BE1-C0F0-487F-B8C7-4E509B1F176D}" srcOrd="0" destOrd="3" presId="urn:microsoft.com/office/officeart/2005/8/layout/vList2"/>
    <dgm:cxn modelId="{A4D0962C-FB61-4260-8FA8-BF03B64E8360}" srcId="{8AE9D9B4-E4B1-4C71-A4AC-63A151099132}" destId="{C1938370-1D6D-41BF-A346-F6A08DAC767B}" srcOrd="1" destOrd="0" parTransId="{D53F8153-0BC5-4D6C-9794-A31F4F7D9085}" sibTransId="{4F73E3E8-8A7B-4669-9761-A3192286BAD4}"/>
    <dgm:cxn modelId="{517B7B60-C98F-4FAF-BBB8-0A4757C084D1}" srcId="{1E22A975-6AC7-4DA1-8B1A-DAA2ADEB06D3}" destId="{4D203D96-CA1F-4F1C-B617-2EB47AF46766}" srcOrd="0" destOrd="0" parTransId="{B683B3B4-A43E-4DFE-B185-ABC6AA0AD74D}" sibTransId="{06364028-F1E4-42E8-979F-E5A8D350DFF5}"/>
    <dgm:cxn modelId="{D4183A43-48A1-42DA-987E-F8EEB8C417B7}" srcId="{2306AD09-EA8E-4A96-AF43-9768472E6594}" destId="{DB0BB962-94E2-49D2-83B0-30062B7948A5}" srcOrd="0" destOrd="0" parTransId="{4EDADE77-D437-48E8-8DD1-5A2B715C0EF1}" sibTransId="{7F56BE3C-D8F6-4097-8CE6-5A167A792402}"/>
    <dgm:cxn modelId="{2B9A9043-E499-4AF1-AADE-AAB092E5613C}" srcId="{2306AD09-EA8E-4A96-AF43-9768472E6594}" destId="{6CC8A42A-D988-4C4B-99C9-9646CFDCE68B}" srcOrd="3" destOrd="0" parTransId="{970A93CB-A2A1-4892-A3C0-011A9557DD70}" sibTransId="{69A6A29A-D2F0-410E-BE39-7899570BAC6B}"/>
    <dgm:cxn modelId="{AF9F7967-A303-47AB-BFBF-C311F7FF3716}" type="presOf" srcId="{291CD34B-1ABF-414F-89D9-DB930DF1DEA9}" destId="{01B5E9FD-D70A-4B29-A817-2428CCC00C1A}" srcOrd="0" destOrd="1" presId="urn:microsoft.com/office/officeart/2005/8/layout/vList2"/>
    <dgm:cxn modelId="{98262A4C-7652-4AB3-BC51-DACCB01053C0}" srcId="{2306AD09-EA8E-4A96-AF43-9768472E6594}" destId="{EF4A8DA2-8CF4-4443-9027-928E17C15126}" srcOrd="2" destOrd="0" parTransId="{99B01C8D-AC54-41D8-86EB-5FEA4957CB0D}" sibTransId="{29774668-F80C-4405-BA55-8D4DEB4DC2CC}"/>
    <dgm:cxn modelId="{56AD264D-D2DB-44B6-A315-A0A2AA90663D}" type="presOf" srcId="{DB0BB962-94E2-49D2-83B0-30062B7948A5}" destId="{C6487EFB-18C6-49FA-965E-0DA969D2718B}" srcOrd="0" destOrd="0" presId="urn:microsoft.com/office/officeart/2005/8/layout/vList2"/>
    <dgm:cxn modelId="{0337B76D-297E-4998-9F93-96AE9DD0220E}" type="presOf" srcId="{2306AD09-EA8E-4A96-AF43-9768472E6594}" destId="{8BE6FF33-148A-4B08-971E-47D1CDC12D5D}" srcOrd="0" destOrd="0" presId="urn:microsoft.com/office/officeart/2005/8/layout/vList2"/>
    <dgm:cxn modelId="{9AE15E50-214F-4A1B-A331-D824EE98C01B}" srcId="{9D877F1D-42AE-402F-8C3D-C71FABE29E49}" destId="{A1023E73-9BEE-43AC-81EA-D5499C9A38F7}" srcOrd="0" destOrd="0" parTransId="{58EB2468-9CFA-4BCC-B438-7D4E741BA9DD}" sibTransId="{089641F8-745B-4932-B2D4-489A84D2E353}"/>
    <dgm:cxn modelId="{344D8350-C4B6-4CBA-84CF-AC57EB48B5DE}" srcId="{2306AD09-EA8E-4A96-AF43-9768472E6594}" destId="{9D877F1D-42AE-402F-8C3D-C71FABE29E49}" srcOrd="1" destOrd="0" parTransId="{E71F73AE-348A-420E-A9CB-72DBE5DD7B90}" sibTransId="{688389BC-2D04-49B2-9C4C-9EE3013EB964}"/>
    <dgm:cxn modelId="{2E010076-26D4-4390-95AC-6F4AF17EFBC3}" type="presOf" srcId="{4D203D96-CA1F-4F1C-B617-2EB47AF46766}" destId="{C0DF8BE1-C0F0-487F-B8C7-4E509B1F176D}" srcOrd="0" destOrd="0" presId="urn:microsoft.com/office/officeart/2005/8/layout/vList2"/>
    <dgm:cxn modelId="{4F85D979-D729-48BF-B7CF-FA349441E408}" srcId="{EF4A8DA2-8CF4-4443-9027-928E17C15126}" destId="{4D1FD3A6-98C6-42D6-A606-434E653A04AA}" srcOrd="0" destOrd="0" parTransId="{5580A5E6-B3C9-402E-BA58-A89E6CB8E505}" sibTransId="{108369A8-9C1B-4CEB-92DA-E8E5B4A300D6}"/>
    <dgm:cxn modelId="{71D7EE7C-BC4D-413B-A5E2-9332BA9EDA20}" type="presOf" srcId="{A1023E73-9BEE-43AC-81EA-D5499C9A38F7}" destId="{6EE92AD9-6504-4C8A-A514-AFD382BAC808}" srcOrd="0" destOrd="0" presId="urn:microsoft.com/office/officeart/2005/8/layout/vList2"/>
    <dgm:cxn modelId="{B8B9A380-5915-4D8C-8894-C86B66EB3C71}" srcId="{2306AD09-EA8E-4A96-AF43-9768472E6594}" destId="{1E22A975-6AC7-4DA1-8B1A-DAA2ADEB06D3}" srcOrd="4" destOrd="0" parTransId="{77B96327-5C8B-47C5-8C2C-B317B6EF2DBA}" sibTransId="{329B5320-A5CB-4255-A5F1-BCC16B4BB25D}"/>
    <dgm:cxn modelId="{BA4BD782-91A2-4ECF-82C1-F41A3C3EE82A}" srcId="{DB0BB962-94E2-49D2-83B0-30062B7948A5}" destId="{6958B3DB-7EF3-419D-A196-64CEB620665E}" srcOrd="0" destOrd="0" parTransId="{F4DA91CD-DB9C-46CE-9D99-9CDB2D1EB57D}" sibTransId="{6FCA313E-BEF9-4936-B5A5-6C89556F482A}"/>
    <dgm:cxn modelId="{C68B6E8F-BE41-4317-93A1-AC888FAEA5DE}" type="presOf" srcId="{1E22A975-6AC7-4DA1-8B1A-DAA2ADEB06D3}" destId="{B6CFA39F-4E7B-402A-A380-7013C338F7FA}" srcOrd="0" destOrd="0" presId="urn:microsoft.com/office/officeart/2005/8/layout/vList2"/>
    <dgm:cxn modelId="{359BFF90-2DB7-4516-8525-A8A2E3E5DFC7}" type="presOf" srcId="{93A1B701-12F7-4154-8444-E407202D7E5D}" destId="{C0DF8BE1-C0F0-487F-B8C7-4E509B1F176D}" srcOrd="0" destOrd="2" presId="urn:microsoft.com/office/officeart/2005/8/layout/vList2"/>
    <dgm:cxn modelId="{A951F2BE-9A73-495D-A246-557532E8F571}" type="presOf" srcId="{E3A2D83D-B226-456F-A054-0B13E664C59D}" destId="{01B5E9FD-D70A-4B29-A817-2428CCC00C1A}" srcOrd="0" destOrd="2" presId="urn:microsoft.com/office/officeart/2005/8/layout/vList2"/>
    <dgm:cxn modelId="{0DEE33BF-E820-45D0-9216-AC6B19273189}" type="presOf" srcId="{EF4A8DA2-8CF4-4443-9027-928E17C15126}" destId="{DA788DE4-1557-43EE-BC97-2E11EAD0C01F}" srcOrd="0" destOrd="0" presId="urn:microsoft.com/office/officeart/2005/8/layout/vList2"/>
    <dgm:cxn modelId="{F2ABC7C4-11E1-413E-B2BB-3488BE1FB90D}" type="presOf" srcId="{4D1FD3A6-98C6-42D6-A606-434E653A04AA}" destId="{FF5DC4E1-99F5-4160-BD80-CE82B6A3482E}" srcOrd="0" destOrd="0" presId="urn:microsoft.com/office/officeart/2005/8/layout/vList2"/>
    <dgm:cxn modelId="{E63429D3-AF0A-4F99-B06B-592C9FF77ED7}" srcId="{6958B3DB-7EF3-419D-A196-64CEB620665E}" destId="{B43F4B18-A9E5-4F1D-93E3-303CFC870B99}" srcOrd="2" destOrd="0" parTransId="{6994A7E9-0830-418B-A88D-A7CC362BEF21}" sibTransId="{2EA16933-2820-4B93-A821-1591A1F55B03}"/>
    <dgm:cxn modelId="{39A610D8-668E-4B42-BD4D-04064E7383A1}" srcId="{6958B3DB-7EF3-419D-A196-64CEB620665E}" destId="{E3A2D83D-B226-456F-A054-0B13E664C59D}" srcOrd="1" destOrd="0" parTransId="{72F504A5-5ADE-4B29-AA91-AEB8D6AFC67E}" sibTransId="{A39B7EB9-759A-4754-8EEC-D5CF8AAD6A56}"/>
    <dgm:cxn modelId="{E7706BD9-6A8E-4B8D-847B-0369BB445398}" type="presOf" srcId="{6958B3DB-7EF3-419D-A196-64CEB620665E}" destId="{01B5E9FD-D70A-4B29-A817-2428CCC00C1A}" srcOrd="0" destOrd="0" presId="urn:microsoft.com/office/officeart/2005/8/layout/vList2"/>
    <dgm:cxn modelId="{63A4A8DC-504B-4E94-824E-3C95EDFD964F}" type="presOf" srcId="{6CC8A42A-D988-4C4B-99C9-9646CFDCE68B}" destId="{EE13D535-C7E7-4496-A4A2-C0AEB487471A}" srcOrd="0" destOrd="0" presId="urn:microsoft.com/office/officeart/2005/8/layout/vList2"/>
    <dgm:cxn modelId="{CC8786FE-B3DD-4A6B-B3B2-FD126ECA5F07}" srcId="{6958B3DB-7EF3-419D-A196-64CEB620665E}" destId="{291CD34B-1ABF-414F-89D9-DB930DF1DEA9}" srcOrd="0" destOrd="0" parTransId="{AC9A4475-EF7C-4C19-865B-51F957E145A0}" sibTransId="{55F37424-0091-477A-8621-C6C912AB62F5}"/>
    <dgm:cxn modelId="{082529F6-7B18-453D-B0F7-A23EFCC4567A}" type="presParOf" srcId="{8BE6FF33-148A-4B08-971E-47D1CDC12D5D}" destId="{C6487EFB-18C6-49FA-965E-0DA969D2718B}" srcOrd="0" destOrd="0" presId="urn:microsoft.com/office/officeart/2005/8/layout/vList2"/>
    <dgm:cxn modelId="{480322B6-529E-4233-A537-588B40109B61}" type="presParOf" srcId="{8BE6FF33-148A-4B08-971E-47D1CDC12D5D}" destId="{01B5E9FD-D70A-4B29-A817-2428CCC00C1A}" srcOrd="1" destOrd="0" presId="urn:microsoft.com/office/officeart/2005/8/layout/vList2"/>
    <dgm:cxn modelId="{58CB6969-DD1C-4295-A27C-B8986D88E8A5}" type="presParOf" srcId="{8BE6FF33-148A-4B08-971E-47D1CDC12D5D}" destId="{968DE8B4-56C3-4838-9F9B-003EC6AE82BC}" srcOrd="2" destOrd="0" presId="urn:microsoft.com/office/officeart/2005/8/layout/vList2"/>
    <dgm:cxn modelId="{AF7D4B8A-384C-427A-801D-C3445E01FB91}" type="presParOf" srcId="{8BE6FF33-148A-4B08-971E-47D1CDC12D5D}" destId="{6EE92AD9-6504-4C8A-A514-AFD382BAC808}" srcOrd="3" destOrd="0" presId="urn:microsoft.com/office/officeart/2005/8/layout/vList2"/>
    <dgm:cxn modelId="{1B608C7B-B243-4B6E-82F6-27F9C4289EC5}" type="presParOf" srcId="{8BE6FF33-148A-4B08-971E-47D1CDC12D5D}" destId="{DA788DE4-1557-43EE-BC97-2E11EAD0C01F}" srcOrd="4" destOrd="0" presId="urn:microsoft.com/office/officeart/2005/8/layout/vList2"/>
    <dgm:cxn modelId="{4081C46E-D34E-49FA-B7F2-9C7D70D2ADAE}" type="presParOf" srcId="{8BE6FF33-148A-4B08-971E-47D1CDC12D5D}" destId="{FF5DC4E1-99F5-4160-BD80-CE82B6A3482E}" srcOrd="5" destOrd="0" presId="urn:microsoft.com/office/officeart/2005/8/layout/vList2"/>
    <dgm:cxn modelId="{6EAD619C-B25E-46A0-BC23-828F630CDC57}" type="presParOf" srcId="{8BE6FF33-148A-4B08-971E-47D1CDC12D5D}" destId="{EE13D535-C7E7-4496-A4A2-C0AEB487471A}" srcOrd="6" destOrd="0" presId="urn:microsoft.com/office/officeart/2005/8/layout/vList2"/>
    <dgm:cxn modelId="{232E8E3C-4FD4-4F0E-A934-DB6565B4CDF0}" type="presParOf" srcId="{8BE6FF33-148A-4B08-971E-47D1CDC12D5D}" destId="{82D47397-5C00-4A7C-835A-D6E57A33DDA3}" srcOrd="7" destOrd="0" presId="urn:microsoft.com/office/officeart/2005/8/layout/vList2"/>
    <dgm:cxn modelId="{9B96EF81-40CB-429E-BA0F-A874B4519C8F}" type="presParOf" srcId="{8BE6FF33-148A-4B08-971E-47D1CDC12D5D}" destId="{B6CFA39F-4E7B-402A-A380-7013C338F7FA}" srcOrd="8" destOrd="0" presId="urn:microsoft.com/office/officeart/2005/8/layout/vList2"/>
    <dgm:cxn modelId="{A4F9336E-4DDA-42D8-B5A6-B29FD6C10CE5}" type="presParOf" srcId="{8BE6FF33-148A-4B08-971E-47D1CDC12D5D}" destId="{C0DF8BE1-C0F0-487F-B8C7-4E509B1F176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21BFC-87EC-4726-BB2A-B48209C93A8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AD2147-7A12-4CD7-8013-848A95DF348C}">
      <dgm:prSet phldrT="[Text]" custT="1"/>
      <dgm:spPr/>
      <dgm:t>
        <a:bodyPr/>
        <a:lstStyle/>
        <a:p>
          <a:pPr rtl="0"/>
          <a:r>
            <a:rPr lang="hr-HR" sz="2400" dirty="0"/>
            <a:t>Oduvijek je bila jasna potreba za gotovinskim rezervama, ali je globalna financijska kriza</a:t>
          </a:r>
          <a:r>
            <a:rPr lang="hr-HR" sz="2400" dirty="0">
              <a:latin typeface="Arial" panose="020B0604020202020204"/>
            </a:rPr>
            <a:t> </a:t>
          </a:r>
          <a:r>
            <a:rPr lang="hr-HR" sz="2400" dirty="0"/>
            <a:t> </a:t>
          </a:r>
          <a:r>
            <a:rPr lang="hr-HR" sz="2400" dirty="0">
              <a:latin typeface="Arial" panose="020B0604020202020204"/>
            </a:rPr>
            <a:t>  </a:t>
          </a:r>
          <a:r>
            <a:rPr lang="hr-HR" sz="2400" dirty="0"/>
            <a:t>(i COVID-19) privukla dodatnu pozornost na njih</a:t>
          </a:r>
        </a:p>
      </dgm:t>
    </dgm:pt>
    <dgm:pt modelId="{C5767519-BD50-4B63-8DC6-9D74C6003AD4}" type="parTrans" cxnId="{D409D533-A7CE-4E41-A22C-A84ED90231AA}">
      <dgm:prSet/>
      <dgm:spPr/>
      <dgm:t>
        <a:bodyPr/>
        <a:lstStyle/>
        <a:p>
          <a:endParaRPr lang="en-US"/>
        </a:p>
      </dgm:t>
    </dgm:pt>
    <dgm:pt modelId="{FD4B2370-E0F6-4DDD-9346-3F2C3CD2DBD5}" type="sibTrans" cxnId="{D409D533-A7CE-4E41-A22C-A84ED90231AA}">
      <dgm:prSet/>
      <dgm:spPr/>
      <dgm:t>
        <a:bodyPr/>
        <a:lstStyle/>
        <a:p>
          <a:endParaRPr lang="en-US"/>
        </a:p>
      </dgm:t>
    </dgm:pt>
    <dgm:pt modelId="{DAD1B337-2BF4-4AD1-A868-D46A52D79B34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Rizik da domaće (ne samo devizno) tržište presuši</a:t>
          </a:r>
        </a:p>
      </dgm:t>
    </dgm:pt>
    <dgm:pt modelId="{FFBDF456-CF4A-4C14-A898-DD955A591C21}" type="parTrans" cxnId="{F32E15C4-422B-43D3-B3B2-DBAB3796348A}">
      <dgm:prSet/>
      <dgm:spPr/>
      <dgm:t>
        <a:bodyPr/>
        <a:lstStyle/>
        <a:p>
          <a:endParaRPr lang="en-US"/>
        </a:p>
      </dgm:t>
    </dgm:pt>
    <dgm:pt modelId="{21B05943-A9F5-46AB-9DE1-6DA30C7E341A}" type="sibTrans" cxnId="{F32E15C4-422B-43D3-B3B2-DBAB3796348A}">
      <dgm:prSet/>
      <dgm:spPr/>
      <dgm:t>
        <a:bodyPr/>
        <a:lstStyle/>
        <a:p>
          <a:endParaRPr lang="en-US"/>
        </a:p>
      </dgm:t>
    </dgm:pt>
    <dgm:pt modelId="{60AA4B92-9C90-424B-BFD1-77AB11DCC8B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 sz="1400" dirty="0"/>
            <a:t>Rizik likvidnosti; pad aktivnosti na (posebice) međubankarskom tržištu i tržištu ugovora o povratnoj kupnji (repo)</a:t>
          </a:r>
        </a:p>
      </dgm:t>
    </dgm:pt>
    <dgm:pt modelId="{39A96D4E-B47F-4F4B-8942-CF84F9BA5559}" type="parTrans" cxnId="{C6ECC2B1-C23B-4311-B700-C4D967F48E66}">
      <dgm:prSet/>
      <dgm:spPr/>
      <dgm:t>
        <a:bodyPr/>
        <a:lstStyle/>
        <a:p>
          <a:endParaRPr lang="en-US"/>
        </a:p>
      </dgm:t>
    </dgm:pt>
    <dgm:pt modelId="{C1E65648-86DA-4103-B36C-414982FB79AE}" type="sibTrans" cxnId="{C6ECC2B1-C23B-4311-B700-C4D967F48E66}">
      <dgm:prSet/>
      <dgm:spPr/>
      <dgm:t>
        <a:bodyPr/>
        <a:lstStyle/>
        <a:p>
          <a:endParaRPr lang="en-US"/>
        </a:p>
      </dgm:t>
    </dgm:pt>
    <dgm:pt modelId="{692FAA9A-E41D-4B65-91FB-2A8C6684756A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Nekoliko je zemalja povećalo svoje gotovinske rezerve nakon globalne financijske krize (posebice u Europi)</a:t>
          </a:r>
        </a:p>
      </dgm:t>
    </dgm:pt>
    <dgm:pt modelId="{D8CB7470-0A15-4161-BFE0-811B3EFACFC5}" type="parTrans" cxnId="{43972F86-1A37-4243-A0D6-A30604A20A14}">
      <dgm:prSet/>
      <dgm:spPr/>
      <dgm:t>
        <a:bodyPr/>
        <a:lstStyle/>
        <a:p>
          <a:endParaRPr lang="en-US"/>
        </a:p>
      </dgm:t>
    </dgm:pt>
    <dgm:pt modelId="{33337B8B-F175-4330-B80F-EE5D0BDCB11F}" type="sibTrans" cxnId="{43972F86-1A37-4243-A0D6-A30604A20A14}">
      <dgm:prSet/>
      <dgm:spPr/>
      <dgm:t>
        <a:bodyPr/>
        <a:lstStyle/>
        <a:p>
          <a:endParaRPr lang="en-US"/>
        </a:p>
      </dgm:t>
    </dgm:pt>
    <dgm:pt modelId="{31108EF5-39E4-46AF-816D-E295EFAB3D77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Prepoznata važnost „plana kontinuiteta financiranja”</a:t>
          </a:r>
        </a:p>
      </dgm:t>
    </dgm:pt>
    <dgm:pt modelId="{1275C898-921C-46EF-86D1-F55C8B64989D}" type="parTrans" cxnId="{CE53FB7B-374A-4301-891F-72418F221698}">
      <dgm:prSet/>
      <dgm:spPr/>
      <dgm:t>
        <a:bodyPr/>
        <a:lstStyle/>
        <a:p>
          <a:endParaRPr lang="en-US"/>
        </a:p>
      </dgm:t>
    </dgm:pt>
    <dgm:pt modelId="{7A461117-967D-48AC-87F9-E124AFE98C2A}" type="sibTrans" cxnId="{CE53FB7B-374A-4301-891F-72418F221698}">
      <dgm:prSet/>
      <dgm:spPr/>
      <dgm:t>
        <a:bodyPr/>
        <a:lstStyle/>
        <a:p>
          <a:endParaRPr lang="en-US"/>
        </a:p>
      </dgm:t>
    </dgm:pt>
    <dgm:pt modelId="{1EFD34D3-07A0-485D-A7B8-14BC8C63B4A5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 sz="1400" dirty="0"/>
            <a:t>Gotovinske rezerve čine samo dio toga</a:t>
          </a:r>
        </a:p>
      </dgm:t>
    </dgm:pt>
    <dgm:pt modelId="{B3E8A146-E624-4844-83FA-D04E96AEDFF6}" type="parTrans" cxnId="{15BE8FE9-7F02-4453-8D64-E014AF5A212B}">
      <dgm:prSet/>
      <dgm:spPr/>
      <dgm:t>
        <a:bodyPr/>
        <a:lstStyle/>
        <a:p>
          <a:endParaRPr lang="en-US"/>
        </a:p>
      </dgm:t>
    </dgm:pt>
    <dgm:pt modelId="{274AC2BE-7146-4073-BAA1-406558FA6017}" type="sibTrans" cxnId="{15BE8FE9-7F02-4453-8D64-E014AF5A212B}">
      <dgm:prSet/>
      <dgm:spPr/>
      <dgm:t>
        <a:bodyPr/>
        <a:lstStyle/>
        <a:p>
          <a:endParaRPr lang="en-US"/>
        </a:p>
      </dgm:t>
    </dgm:pt>
    <dgm:pt modelId="{A2263446-D262-49BF-88B1-76A83A34F6E6}">
      <dgm:prSet custT="1"/>
      <dgm:spPr/>
      <dgm:t>
        <a:bodyPr/>
        <a:lstStyle/>
        <a:p>
          <a:r>
            <a:rPr lang="hr-HR" sz="2400" dirty="0"/>
            <a:t>Napomena: gotovinska rezerva odvojena je od strukturnih viškova</a:t>
          </a:r>
        </a:p>
      </dgm:t>
    </dgm:pt>
    <dgm:pt modelId="{B2319603-7129-4BCF-8094-1C2CEE644DFA}" type="parTrans" cxnId="{596EFAD4-87FF-4D68-9B70-8F8C7A1D13E6}">
      <dgm:prSet/>
      <dgm:spPr/>
      <dgm:t>
        <a:bodyPr/>
        <a:lstStyle/>
        <a:p>
          <a:endParaRPr lang="en-US"/>
        </a:p>
      </dgm:t>
    </dgm:pt>
    <dgm:pt modelId="{52A3EC45-0837-4A0F-BA1A-6F2D34BA7FA2}" type="sibTrans" cxnId="{596EFAD4-87FF-4D68-9B70-8F8C7A1D13E6}">
      <dgm:prSet/>
      <dgm:spPr/>
      <dgm:t>
        <a:bodyPr/>
        <a:lstStyle/>
        <a:p>
          <a:endParaRPr lang="en-US"/>
        </a:p>
      </dgm:t>
    </dgm:pt>
    <dgm:pt modelId="{5136495B-27D0-4009-A3FC-24779A646D65}">
      <dgm:prSet custT="1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Upravitelji gotovinskih sredstava kontroliraju gotovinska sredstva ili ulaganja koja su potrebna u kratkom roku (&lt; tri mjeseca?)</a:t>
          </a:r>
        </a:p>
      </dgm:t>
    </dgm:pt>
    <dgm:pt modelId="{9D215223-4828-41BB-AA6E-2CEE2F50325A}" type="parTrans" cxnId="{D3B18D41-F86A-425A-B134-429778463969}">
      <dgm:prSet/>
      <dgm:spPr/>
      <dgm:t>
        <a:bodyPr/>
        <a:lstStyle/>
        <a:p>
          <a:endParaRPr lang="en-US"/>
        </a:p>
      </dgm:t>
    </dgm:pt>
    <dgm:pt modelId="{2551E4D1-20A6-42F3-B471-91616586A5CB}" type="sibTrans" cxnId="{D3B18D41-F86A-425A-B134-429778463969}">
      <dgm:prSet/>
      <dgm:spPr/>
      <dgm:t>
        <a:bodyPr/>
        <a:lstStyle/>
        <a:p>
          <a:endParaRPr lang="en-US"/>
        </a:p>
      </dgm:t>
    </dgm:pt>
    <dgm:pt modelId="{881841DC-3D2E-45E7-86E4-9E28023B29A5}">
      <dgm:prSet custT="1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I dalje može biti isplativo zaduživanje da bi se upravljalo volatilnošću novčanog toka (uz širu korist za tržište novca)</a:t>
          </a:r>
        </a:p>
      </dgm:t>
    </dgm:pt>
    <dgm:pt modelId="{DDD13562-2651-47A9-92A3-7C53560479F0}" type="parTrans" cxnId="{6FC4D31C-3294-4859-8C02-7E2DB753DB38}">
      <dgm:prSet/>
      <dgm:spPr/>
      <dgm:t>
        <a:bodyPr/>
        <a:lstStyle/>
        <a:p>
          <a:endParaRPr lang="en-US"/>
        </a:p>
      </dgm:t>
    </dgm:pt>
    <dgm:pt modelId="{60E0ABC0-83E3-45D2-9446-E18F4478B930}" type="sibTrans" cxnId="{6FC4D31C-3294-4859-8C02-7E2DB753DB38}">
      <dgm:prSet/>
      <dgm:spPr/>
      <dgm:t>
        <a:bodyPr/>
        <a:lstStyle/>
        <a:p>
          <a:endParaRPr lang="en-US"/>
        </a:p>
      </dgm:t>
    </dgm:pt>
    <dgm:pt modelId="{30B43183-8149-468B-94CF-680999D6E162}">
      <dgm:prSet custT="1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Iznosima koji prelaze gotovinsku rezervu, a nisu dio upravljanja dnevnim fluktuacijama, trebalo bi se upravljati odvojeno (ili ih upotrijebiti za otplatu duga)</a:t>
          </a:r>
        </a:p>
      </dgm:t>
    </dgm:pt>
    <dgm:pt modelId="{14BBC49B-ED31-4873-98F5-BFE6D2DA6B88}" type="parTrans" cxnId="{985C9372-C987-468B-B874-EF3D406CBC22}">
      <dgm:prSet/>
      <dgm:spPr/>
      <dgm:t>
        <a:bodyPr/>
        <a:lstStyle/>
        <a:p>
          <a:endParaRPr lang="en-GB"/>
        </a:p>
      </dgm:t>
    </dgm:pt>
    <dgm:pt modelId="{2CAE2B83-CD96-4A89-8DD7-566BD0D3B14C}" type="sibTrans" cxnId="{985C9372-C987-468B-B874-EF3D406CBC22}">
      <dgm:prSet/>
      <dgm:spPr/>
      <dgm:t>
        <a:bodyPr/>
        <a:lstStyle/>
        <a:p>
          <a:endParaRPr lang="en-GB"/>
        </a:p>
      </dgm:t>
    </dgm:pt>
    <dgm:pt modelId="{82C80F48-2166-4DCE-B65C-CE656045289D}">
      <dgm:prSet custT="1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hr-HR" sz="1600" dirty="0"/>
            <a:t>Podliježe različitim kriterijima, s različitim upraviteljima i različitim okvirom upravljanja</a:t>
          </a:r>
        </a:p>
      </dgm:t>
    </dgm:pt>
    <dgm:pt modelId="{19833A6D-4F32-4B19-9DE4-04E619D6E615}" type="parTrans" cxnId="{17633F5C-6C85-493C-8AB5-569A99B91762}">
      <dgm:prSet/>
      <dgm:spPr/>
      <dgm:t>
        <a:bodyPr/>
        <a:lstStyle/>
        <a:p>
          <a:endParaRPr lang="en-GB"/>
        </a:p>
      </dgm:t>
    </dgm:pt>
    <dgm:pt modelId="{0FE008EB-8308-4580-B62B-EC411CBAEC2F}" type="sibTrans" cxnId="{17633F5C-6C85-493C-8AB5-569A99B91762}">
      <dgm:prSet/>
      <dgm:spPr/>
      <dgm:t>
        <a:bodyPr/>
        <a:lstStyle/>
        <a:p>
          <a:endParaRPr lang="en-GB"/>
        </a:p>
      </dgm:t>
    </dgm:pt>
    <dgm:pt modelId="{AE0D76E8-E339-452D-8765-39A944CDAF93}" type="pres">
      <dgm:prSet presAssocID="{23621BFC-87EC-4726-BB2A-B48209C93A8C}" presName="Name0" presStyleCnt="0">
        <dgm:presLayoutVars>
          <dgm:dir/>
          <dgm:animLvl val="lvl"/>
          <dgm:resizeHandles val="exact"/>
        </dgm:presLayoutVars>
      </dgm:prSet>
      <dgm:spPr/>
    </dgm:pt>
    <dgm:pt modelId="{B010B629-3857-4B72-B8A0-6DF4587A66E5}" type="pres">
      <dgm:prSet presAssocID="{05AD2147-7A12-4CD7-8013-848A95DF348C}" presName="composite" presStyleCnt="0"/>
      <dgm:spPr/>
    </dgm:pt>
    <dgm:pt modelId="{DEE1EC3D-8C68-4E2E-9E5D-C96F4DF0145E}" type="pres">
      <dgm:prSet presAssocID="{05AD2147-7A12-4CD7-8013-848A95DF34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F9522A3-65BF-450C-9D66-1168DC03A961}" type="pres">
      <dgm:prSet presAssocID="{05AD2147-7A12-4CD7-8013-848A95DF348C}" presName="desTx" presStyleLbl="alignAccFollowNode1" presStyleIdx="0" presStyleCnt="2">
        <dgm:presLayoutVars>
          <dgm:bulletEnabled val="1"/>
        </dgm:presLayoutVars>
      </dgm:prSet>
      <dgm:spPr/>
    </dgm:pt>
    <dgm:pt modelId="{F545DB1F-59C3-4720-817B-E3D82CF1469E}" type="pres">
      <dgm:prSet presAssocID="{FD4B2370-E0F6-4DDD-9346-3F2C3CD2DBD5}" presName="space" presStyleCnt="0"/>
      <dgm:spPr/>
    </dgm:pt>
    <dgm:pt modelId="{8378ABAA-13F3-46EB-BDE6-5C4E897F7E42}" type="pres">
      <dgm:prSet presAssocID="{A2263446-D262-49BF-88B1-76A83A34F6E6}" presName="composite" presStyleCnt="0"/>
      <dgm:spPr/>
    </dgm:pt>
    <dgm:pt modelId="{99BCE708-087C-48FC-B6A6-5F9F86D15013}" type="pres">
      <dgm:prSet presAssocID="{A2263446-D262-49BF-88B1-76A83A34F6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D477DAA-BFD0-416C-99B6-DA0DEF8C7521}" type="pres">
      <dgm:prSet presAssocID="{A2263446-D262-49BF-88B1-76A83A34F6E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D11B313-B876-4639-90F2-23BA208515E4}" type="presOf" srcId="{82C80F48-2166-4DCE-B65C-CE656045289D}" destId="{AD477DAA-BFD0-416C-99B6-DA0DEF8C7521}" srcOrd="0" destOrd="2" presId="urn:microsoft.com/office/officeart/2005/8/layout/hList1"/>
    <dgm:cxn modelId="{6FC4D31C-3294-4859-8C02-7E2DB753DB38}" srcId="{A2263446-D262-49BF-88B1-76A83A34F6E6}" destId="{881841DC-3D2E-45E7-86E4-9E28023B29A5}" srcOrd="2" destOrd="0" parTransId="{DDD13562-2651-47A9-92A3-7C53560479F0}" sibTransId="{60E0ABC0-83E3-45D2-9446-E18F4478B930}"/>
    <dgm:cxn modelId="{D94C0D24-269A-486E-86A3-399C0C8E5B1B}" type="presOf" srcId="{DAD1B337-2BF4-4AD1-A868-D46A52D79B34}" destId="{8F9522A3-65BF-450C-9D66-1168DC03A961}" srcOrd="0" destOrd="0" presId="urn:microsoft.com/office/officeart/2005/8/layout/hList1"/>
    <dgm:cxn modelId="{6B0AD82C-776E-4795-B584-BF50E6462F7A}" type="presOf" srcId="{1EFD34D3-07A0-485D-A7B8-14BC8C63B4A5}" destId="{8F9522A3-65BF-450C-9D66-1168DC03A961}" srcOrd="0" destOrd="4" presId="urn:microsoft.com/office/officeart/2005/8/layout/hList1"/>
    <dgm:cxn modelId="{D409D533-A7CE-4E41-A22C-A84ED90231AA}" srcId="{23621BFC-87EC-4726-BB2A-B48209C93A8C}" destId="{05AD2147-7A12-4CD7-8013-848A95DF348C}" srcOrd="0" destOrd="0" parTransId="{C5767519-BD50-4B63-8DC6-9D74C6003AD4}" sibTransId="{FD4B2370-E0F6-4DDD-9346-3F2C3CD2DBD5}"/>
    <dgm:cxn modelId="{A36D053A-689F-4734-BD5B-86373CE77738}" type="presOf" srcId="{60AA4B92-9C90-424B-BFD1-77AB11DCC8BF}" destId="{8F9522A3-65BF-450C-9D66-1168DC03A961}" srcOrd="0" destOrd="1" presId="urn:microsoft.com/office/officeart/2005/8/layout/hList1"/>
    <dgm:cxn modelId="{17633F5C-6C85-493C-8AB5-569A99B91762}" srcId="{30B43183-8149-468B-94CF-680999D6E162}" destId="{82C80F48-2166-4DCE-B65C-CE656045289D}" srcOrd="0" destOrd="0" parTransId="{19833A6D-4F32-4B19-9DE4-04E619D6E615}" sibTransId="{0FE008EB-8308-4580-B62B-EC411CBAEC2F}"/>
    <dgm:cxn modelId="{D3B18D41-F86A-425A-B134-429778463969}" srcId="{A2263446-D262-49BF-88B1-76A83A34F6E6}" destId="{5136495B-27D0-4009-A3FC-24779A646D65}" srcOrd="0" destOrd="0" parTransId="{9D215223-4828-41BB-AA6E-2CEE2F50325A}" sibTransId="{2551E4D1-20A6-42F3-B471-91616586A5CB}"/>
    <dgm:cxn modelId="{985C9372-C987-468B-B874-EF3D406CBC22}" srcId="{A2263446-D262-49BF-88B1-76A83A34F6E6}" destId="{30B43183-8149-468B-94CF-680999D6E162}" srcOrd="1" destOrd="0" parTransId="{14BBC49B-ED31-4873-98F5-BFE6D2DA6B88}" sibTransId="{2CAE2B83-CD96-4A89-8DD7-566BD0D3B14C}"/>
    <dgm:cxn modelId="{3482CD56-15CC-4F58-B721-7ED10E13F519}" type="presOf" srcId="{5136495B-27D0-4009-A3FC-24779A646D65}" destId="{AD477DAA-BFD0-416C-99B6-DA0DEF8C7521}" srcOrd="0" destOrd="0" presId="urn:microsoft.com/office/officeart/2005/8/layout/hList1"/>
    <dgm:cxn modelId="{CE53FB7B-374A-4301-891F-72418F221698}" srcId="{05AD2147-7A12-4CD7-8013-848A95DF348C}" destId="{31108EF5-39E4-46AF-816D-E295EFAB3D77}" srcOrd="2" destOrd="0" parTransId="{1275C898-921C-46EF-86D1-F55C8B64989D}" sibTransId="{7A461117-967D-48AC-87F9-E124AFE98C2A}"/>
    <dgm:cxn modelId="{4AFDC683-D2A2-4E80-BDB9-BEA111FA8B03}" type="presOf" srcId="{31108EF5-39E4-46AF-816D-E295EFAB3D77}" destId="{8F9522A3-65BF-450C-9D66-1168DC03A961}" srcOrd="0" destOrd="3" presId="urn:microsoft.com/office/officeart/2005/8/layout/hList1"/>
    <dgm:cxn modelId="{43972F86-1A37-4243-A0D6-A30604A20A14}" srcId="{05AD2147-7A12-4CD7-8013-848A95DF348C}" destId="{692FAA9A-E41D-4B65-91FB-2A8C6684756A}" srcOrd="1" destOrd="0" parTransId="{D8CB7470-0A15-4161-BFE0-811B3EFACFC5}" sibTransId="{33337B8B-F175-4330-B80F-EE5D0BDCB11F}"/>
    <dgm:cxn modelId="{7A6DB086-2365-41EE-8325-C2B847D47F36}" type="presOf" srcId="{30B43183-8149-468B-94CF-680999D6E162}" destId="{AD477DAA-BFD0-416C-99B6-DA0DEF8C7521}" srcOrd="0" destOrd="1" presId="urn:microsoft.com/office/officeart/2005/8/layout/hList1"/>
    <dgm:cxn modelId="{2B1AD594-F085-4312-B66F-D285F32D1DD5}" type="presOf" srcId="{23621BFC-87EC-4726-BB2A-B48209C93A8C}" destId="{AE0D76E8-E339-452D-8765-39A944CDAF93}" srcOrd="0" destOrd="0" presId="urn:microsoft.com/office/officeart/2005/8/layout/hList1"/>
    <dgm:cxn modelId="{09E8EDA0-5BE2-4317-95F1-94A338749C72}" type="presOf" srcId="{692FAA9A-E41D-4B65-91FB-2A8C6684756A}" destId="{8F9522A3-65BF-450C-9D66-1168DC03A961}" srcOrd="0" destOrd="2" presId="urn:microsoft.com/office/officeart/2005/8/layout/hList1"/>
    <dgm:cxn modelId="{C6ECC2B1-C23B-4311-B700-C4D967F48E66}" srcId="{DAD1B337-2BF4-4AD1-A868-D46A52D79B34}" destId="{60AA4B92-9C90-424B-BFD1-77AB11DCC8BF}" srcOrd="0" destOrd="0" parTransId="{39A96D4E-B47F-4F4B-8942-CF84F9BA5559}" sibTransId="{C1E65648-86DA-4103-B36C-414982FB79AE}"/>
    <dgm:cxn modelId="{F32E15C4-422B-43D3-B3B2-DBAB3796348A}" srcId="{05AD2147-7A12-4CD7-8013-848A95DF348C}" destId="{DAD1B337-2BF4-4AD1-A868-D46A52D79B34}" srcOrd="0" destOrd="0" parTransId="{FFBDF456-CF4A-4C14-A898-DD955A591C21}" sibTransId="{21B05943-A9F5-46AB-9DE1-6DA30C7E341A}"/>
    <dgm:cxn modelId="{596EFAD4-87FF-4D68-9B70-8F8C7A1D13E6}" srcId="{23621BFC-87EC-4726-BB2A-B48209C93A8C}" destId="{A2263446-D262-49BF-88B1-76A83A34F6E6}" srcOrd="1" destOrd="0" parTransId="{B2319603-7129-4BCF-8094-1C2CEE644DFA}" sibTransId="{52A3EC45-0837-4A0F-BA1A-6F2D34BA7FA2}"/>
    <dgm:cxn modelId="{F0A3ECE3-6DBF-45F9-A2DC-D6070FE69213}" type="presOf" srcId="{05AD2147-7A12-4CD7-8013-848A95DF348C}" destId="{DEE1EC3D-8C68-4E2E-9E5D-C96F4DF0145E}" srcOrd="0" destOrd="0" presId="urn:microsoft.com/office/officeart/2005/8/layout/hList1"/>
    <dgm:cxn modelId="{3C81D1E4-037B-4980-AAA3-2AC68E88ECB9}" type="presOf" srcId="{A2263446-D262-49BF-88B1-76A83A34F6E6}" destId="{99BCE708-087C-48FC-B6A6-5F9F86D15013}" srcOrd="0" destOrd="0" presId="urn:microsoft.com/office/officeart/2005/8/layout/hList1"/>
    <dgm:cxn modelId="{15BE8FE9-7F02-4453-8D64-E014AF5A212B}" srcId="{31108EF5-39E4-46AF-816D-E295EFAB3D77}" destId="{1EFD34D3-07A0-485D-A7B8-14BC8C63B4A5}" srcOrd="0" destOrd="0" parTransId="{B3E8A146-E624-4844-83FA-D04E96AEDFF6}" sibTransId="{274AC2BE-7146-4073-BAA1-406558FA6017}"/>
    <dgm:cxn modelId="{FC7D05F5-B78D-4AA5-92D0-A8BF406BC67D}" type="presOf" srcId="{881841DC-3D2E-45E7-86E4-9E28023B29A5}" destId="{AD477DAA-BFD0-416C-99B6-DA0DEF8C7521}" srcOrd="0" destOrd="3" presId="urn:microsoft.com/office/officeart/2005/8/layout/hList1"/>
    <dgm:cxn modelId="{372B5082-0FAC-40F3-8AA9-D5333017D982}" type="presParOf" srcId="{AE0D76E8-E339-452D-8765-39A944CDAF93}" destId="{B010B629-3857-4B72-B8A0-6DF4587A66E5}" srcOrd="0" destOrd="0" presId="urn:microsoft.com/office/officeart/2005/8/layout/hList1"/>
    <dgm:cxn modelId="{3342B4B4-E7B6-499E-BF39-DBF3CD3B1580}" type="presParOf" srcId="{B010B629-3857-4B72-B8A0-6DF4587A66E5}" destId="{DEE1EC3D-8C68-4E2E-9E5D-C96F4DF0145E}" srcOrd="0" destOrd="0" presId="urn:microsoft.com/office/officeart/2005/8/layout/hList1"/>
    <dgm:cxn modelId="{CF1B487D-9452-45B1-8133-741DF2A3325F}" type="presParOf" srcId="{B010B629-3857-4B72-B8A0-6DF4587A66E5}" destId="{8F9522A3-65BF-450C-9D66-1168DC03A961}" srcOrd="1" destOrd="0" presId="urn:microsoft.com/office/officeart/2005/8/layout/hList1"/>
    <dgm:cxn modelId="{FBF3A401-0773-400F-98E3-E24048C4005D}" type="presParOf" srcId="{AE0D76E8-E339-452D-8765-39A944CDAF93}" destId="{F545DB1F-59C3-4720-817B-E3D82CF1469E}" srcOrd="1" destOrd="0" presId="urn:microsoft.com/office/officeart/2005/8/layout/hList1"/>
    <dgm:cxn modelId="{97D358C6-11E6-4FA9-AA23-77081768F2D0}" type="presParOf" srcId="{AE0D76E8-E339-452D-8765-39A944CDAF93}" destId="{8378ABAA-13F3-46EB-BDE6-5C4E897F7E42}" srcOrd="2" destOrd="0" presId="urn:microsoft.com/office/officeart/2005/8/layout/hList1"/>
    <dgm:cxn modelId="{AF66B6F2-7FBA-4647-BA53-4E4CBD7E09DB}" type="presParOf" srcId="{8378ABAA-13F3-46EB-BDE6-5C4E897F7E42}" destId="{99BCE708-087C-48FC-B6A6-5F9F86D15013}" srcOrd="0" destOrd="0" presId="urn:microsoft.com/office/officeart/2005/8/layout/hList1"/>
    <dgm:cxn modelId="{9B17F194-8A2D-4F55-AAA5-845FA0D57D86}" type="presParOf" srcId="{8378ABAA-13F3-46EB-BDE6-5C4E897F7E42}" destId="{AD477DAA-BFD0-416C-99B6-DA0DEF8C75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FBBD7-94E0-4E4B-BA29-B06A3519B31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96417D3B-115A-4698-98B1-EE510A869795}">
      <dgm:prSet phldrT="[Text]" custT="1"/>
      <dgm:spPr/>
      <dgm:t>
        <a:bodyPr anchor="ctr" anchorCtr="0"/>
        <a:lstStyle/>
        <a:p>
          <a:r>
            <a:rPr lang="hr-HR" sz="2600"/>
            <a:t>Što je gotovinska rezerva i zašto nam je potrebna</a:t>
          </a:r>
        </a:p>
      </dgm:t>
    </dgm:pt>
    <dgm:pt modelId="{11AB7770-E072-4134-89EF-2D0749FC3493}" type="parTrans" cxnId="{DD98888F-5134-443F-99F6-4C0B69B02C73}">
      <dgm:prSet/>
      <dgm:spPr/>
      <dgm:t>
        <a:bodyPr/>
        <a:lstStyle/>
        <a:p>
          <a:endParaRPr lang="en-US" sz="2400"/>
        </a:p>
      </dgm:t>
    </dgm:pt>
    <dgm:pt modelId="{E7057AA6-F357-4992-AA29-3E9DC79D5EE2}" type="sibTrans" cxnId="{DD98888F-5134-443F-99F6-4C0B69B02C73}">
      <dgm:prSet/>
      <dgm:spPr/>
      <dgm:t>
        <a:bodyPr/>
        <a:lstStyle/>
        <a:p>
          <a:endParaRPr lang="en-US" sz="2400"/>
        </a:p>
      </dgm:t>
    </dgm:pt>
    <dgm:pt modelId="{86FDB1A7-D681-40CC-B97D-0BD6F01CA9F8}">
      <dgm:prSet custT="1"/>
      <dgm:spPr>
        <a:solidFill>
          <a:srgbClr val="004C97"/>
        </a:solidFill>
      </dgm:spPr>
      <dgm:t>
        <a:bodyPr anchor="ctr" anchorCtr="0"/>
        <a:lstStyle/>
        <a:p>
          <a:pPr>
            <a:spcAft>
              <a:spcPts val="0"/>
            </a:spcAft>
          </a:pPr>
          <a:r>
            <a:rPr lang="hr-HR" sz="2400" dirty="0">
              <a:solidFill>
                <a:schemeClr val="bg1"/>
              </a:solidFill>
            </a:rPr>
            <a:t>Utvrđivanje gotovinske rezerve </a:t>
          </a:r>
        </a:p>
        <a:p>
          <a:pPr>
            <a:spcAft>
              <a:spcPts val="0"/>
            </a:spcAft>
          </a:pPr>
          <a:r>
            <a:rPr lang="hr-HR" sz="2400" dirty="0">
              <a:solidFill>
                <a:schemeClr val="bg1"/>
              </a:solidFill>
            </a:rPr>
            <a:t>i njezinih komponenata</a:t>
          </a:r>
        </a:p>
      </dgm:t>
    </dgm:pt>
    <dgm:pt modelId="{DBEE6FBD-B2DE-421E-9A4D-C66576101D8F}" type="parTrans" cxnId="{838BC39B-790A-4093-A145-A546C16FC71C}">
      <dgm:prSet/>
      <dgm:spPr/>
      <dgm:t>
        <a:bodyPr/>
        <a:lstStyle/>
        <a:p>
          <a:endParaRPr lang="en-US" sz="2400"/>
        </a:p>
      </dgm:t>
    </dgm:pt>
    <dgm:pt modelId="{A8C8D15C-181B-47D3-BE95-9317D4BBADA9}" type="sibTrans" cxnId="{838BC39B-790A-4093-A145-A546C16FC71C}">
      <dgm:prSet/>
      <dgm:spPr/>
      <dgm:t>
        <a:bodyPr/>
        <a:lstStyle/>
        <a:p>
          <a:endParaRPr lang="en-US" sz="2400"/>
        </a:p>
      </dgm:t>
    </dgm:pt>
    <dgm:pt modelId="{1A1F56BF-8DF7-452E-BEA3-638DF19CE165}">
      <dgm:prSet custT="1"/>
      <dgm:spPr/>
      <dgm:t>
        <a:bodyPr/>
        <a:lstStyle/>
        <a:p>
          <a:r>
            <a:rPr lang="hr-HR" sz="2600"/>
            <a:t>Međunarodni primjeri</a:t>
          </a:r>
        </a:p>
      </dgm:t>
    </dgm:pt>
    <dgm:pt modelId="{89299127-CBC9-4BD8-A502-6B4CC8D740BB}" type="parTrans" cxnId="{B0847CA0-1BD8-4286-848A-36361C036510}">
      <dgm:prSet/>
      <dgm:spPr/>
      <dgm:t>
        <a:bodyPr/>
        <a:lstStyle/>
        <a:p>
          <a:endParaRPr lang="en-US" sz="2400"/>
        </a:p>
      </dgm:t>
    </dgm:pt>
    <dgm:pt modelId="{5E85FC80-4761-46DB-9243-4512304BCB13}" type="sibTrans" cxnId="{B0847CA0-1BD8-4286-848A-36361C036510}">
      <dgm:prSet/>
      <dgm:spPr/>
      <dgm:t>
        <a:bodyPr/>
        <a:lstStyle/>
        <a:p>
          <a:endParaRPr lang="en-US" sz="2400"/>
        </a:p>
      </dgm:t>
    </dgm:pt>
    <dgm:pt modelId="{F84AE7B0-DB7E-4905-A700-9F527B32B408}">
      <dgm:prSet custT="1"/>
      <dgm:spPr/>
      <dgm:t>
        <a:bodyPr/>
        <a:lstStyle/>
        <a:p>
          <a:r>
            <a:rPr lang="hr-HR" sz="2800"/>
            <a:t>Povezane poteškoće</a:t>
          </a:r>
        </a:p>
      </dgm:t>
    </dgm:pt>
    <dgm:pt modelId="{65B7056C-B6C5-4B5A-9DF7-7FF1C1A53D45}" type="parTrans" cxnId="{B705E704-CA12-48AC-AE06-2F52979289BD}">
      <dgm:prSet/>
      <dgm:spPr/>
      <dgm:t>
        <a:bodyPr/>
        <a:lstStyle/>
        <a:p>
          <a:endParaRPr lang="en-US" sz="2400"/>
        </a:p>
      </dgm:t>
    </dgm:pt>
    <dgm:pt modelId="{E013F9D9-2172-40FC-A47A-42920EF76F78}" type="sibTrans" cxnId="{B705E704-CA12-48AC-AE06-2F52979289BD}">
      <dgm:prSet/>
      <dgm:spPr/>
      <dgm:t>
        <a:bodyPr/>
        <a:lstStyle/>
        <a:p>
          <a:endParaRPr lang="en-US" sz="2400"/>
        </a:p>
      </dgm:t>
    </dgm:pt>
    <dgm:pt modelId="{CD76B4E2-B8CD-43A4-95E2-36DD03824AE4}" type="pres">
      <dgm:prSet presAssocID="{CD5FBBD7-94E0-4E4B-BA29-B06A3519B31D}" presName="CompostProcess" presStyleCnt="0">
        <dgm:presLayoutVars>
          <dgm:dir/>
          <dgm:resizeHandles val="exact"/>
        </dgm:presLayoutVars>
      </dgm:prSet>
      <dgm:spPr/>
    </dgm:pt>
    <dgm:pt modelId="{42BF332B-9470-4CB6-8C6F-5AFACF743862}" type="pres">
      <dgm:prSet presAssocID="{CD5FBBD7-94E0-4E4B-BA29-B06A3519B31D}" presName="arrow" presStyleLbl="bgShp" presStyleIdx="0" presStyleCnt="1" custLinFactNeighborX="-588"/>
      <dgm:spPr>
        <a:solidFill>
          <a:srgbClr val="CFD5EA"/>
        </a:solidFill>
      </dgm:spPr>
    </dgm:pt>
    <dgm:pt modelId="{1E562C04-1623-461F-867B-3BBE35187D28}" type="pres">
      <dgm:prSet presAssocID="{CD5FBBD7-94E0-4E4B-BA29-B06A3519B31D}" presName="linearProcess" presStyleCnt="0"/>
      <dgm:spPr/>
    </dgm:pt>
    <dgm:pt modelId="{98279409-42F1-434A-83DB-7875900BB96D}" type="pres">
      <dgm:prSet presAssocID="{96417D3B-115A-4698-98B1-EE510A869795}" presName="textNode" presStyleLbl="node1" presStyleIdx="0" presStyleCnt="4" custScaleX="106299" custLinFactNeighborX="-1294" custLinFactNeighborY="-1172">
        <dgm:presLayoutVars>
          <dgm:bulletEnabled val="1"/>
        </dgm:presLayoutVars>
      </dgm:prSet>
      <dgm:spPr/>
    </dgm:pt>
    <dgm:pt modelId="{A2D6F68B-2DFE-46EF-80D6-6BAF84868F3C}" type="pres">
      <dgm:prSet presAssocID="{E7057AA6-F357-4992-AA29-3E9DC79D5EE2}" presName="sibTrans" presStyleCnt="0"/>
      <dgm:spPr/>
    </dgm:pt>
    <dgm:pt modelId="{69B80941-00E4-4A68-91D4-091DABFF1DD2}" type="pres">
      <dgm:prSet presAssocID="{86FDB1A7-D681-40CC-B97D-0BD6F01CA9F8}" presName="textNode" presStyleLbl="node1" presStyleIdx="1" presStyleCnt="4" custScaleX="106258" custLinFactNeighborX="-6087">
        <dgm:presLayoutVars>
          <dgm:bulletEnabled val="1"/>
        </dgm:presLayoutVars>
      </dgm:prSet>
      <dgm:spPr/>
    </dgm:pt>
    <dgm:pt modelId="{B0EC5D7A-F866-4947-B5A1-601E435B4782}" type="pres">
      <dgm:prSet presAssocID="{A8C8D15C-181B-47D3-BE95-9317D4BBADA9}" presName="sibTrans" presStyleCnt="0"/>
      <dgm:spPr/>
    </dgm:pt>
    <dgm:pt modelId="{66B01804-B4DF-432F-9592-5DE10DAC317F}" type="pres">
      <dgm:prSet presAssocID="{1A1F56BF-8DF7-452E-BEA3-638DF19CE165}" presName="textNode" presStyleLbl="node1" presStyleIdx="2" presStyleCnt="4" custScaleX="106372" custLinFactNeighborX="-6269">
        <dgm:presLayoutVars>
          <dgm:bulletEnabled val="1"/>
        </dgm:presLayoutVars>
      </dgm:prSet>
      <dgm:spPr/>
    </dgm:pt>
    <dgm:pt modelId="{1629292C-D117-474A-A122-778A5204639B}" type="pres">
      <dgm:prSet presAssocID="{5E85FC80-4761-46DB-9243-4512304BCB13}" presName="sibTrans" presStyleCnt="0"/>
      <dgm:spPr/>
    </dgm:pt>
    <dgm:pt modelId="{D4DB188C-BE5A-46C3-A77C-440CB56285CE}" type="pres">
      <dgm:prSet presAssocID="{F84AE7B0-DB7E-4905-A700-9F527B32B408}" presName="textNode" presStyleLbl="node1" presStyleIdx="3" presStyleCnt="4" custScaleX="106843">
        <dgm:presLayoutVars>
          <dgm:bulletEnabled val="1"/>
        </dgm:presLayoutVars>
      </dgm:prSet>
      <dgm:spPr/>
    </dgm:pt>
  </dgm:ptLst>
  <dgm:cxnLst>
    <dgm:cxn modelId="{B705E704-CA12-48AC-AE06-2F52979289BD}" srcId="{CD5FBBD7-94E0-4E4B-BA29-B06A3519B31D}" destId="{F84AE7B0-DB7E-4905-A700-9F527B32B408}" srcOrd="3" destOrd="0" parTransId="{65B7056C-B6C5-4B5A-9DF7-7FF1C1A53D45}" sibTransId="{E013F9D9-2172-40FC-A47A-42920EF76F78}"/>
    <dgm:cxn modelId="{6EAF0B2F-7D92-4E65-B9AF-3A5FD0C60FB0}" type="presOf" srcId="{CD5FBBD7-94E0-4E4B-BA29-B06A3519B31D}" destId="{CD76B4E2-B8CD-43A4-95E2-36DD03824AE4}" srcOrd="0" destOrd="0" presId="urn:microsoft.com/office/officeart/2005/8/layout/hProcess9"/>
    <dgm:cxn modelId="{DD98888F-5134-443F-99F6-4C0B69B02C73}" srcId="{CD5FBBD7-94E0-4E4B-BA29-B06A3519B31D}" destId="{96417D3B-115A-4698-98B1-EE510A869795}" srcOrd="0" destOrd="0" parTransId="{11AB7770-E072-4134-89EF-2D0749FC3493}" sibTransId="{E7057AA6-F357-4992-AA29-3E9DC79D5EE2}"/>
    <dgm:cxn modelId="{838BC39B-790A-4093-A145-A546C16FC71C}" srcId="{CD5FBBD7-94E0-4E4B-BA29-B06A3519B31D}" destId="{86FDB1A7-D681-40CC-B97D-0BD6F01CA9F8}" srcOrd="1" destOrd="0" parTransId="{DBEE6FBD-B2DE-421E-9A4D-C66576101D8F}" sibTransId="{A8C8D15C-181B-47D3-BE95-9317D4BBADA9}"/>
    <dgm:cxn modelId="{B0847CA0-1BD8-4286-848A-36361C036510}" srcId="{CD5FBBD7-94E0-4E4B-BA29-B06A3519B31D}" destId="{1A1F56BF-8DF7-452E-BEA3-638DF19CE165}" srcOrd="2" destOrd="0" parTransId="{89299127-CBC9-4BD8-A502-6B4CC8D740BB}" sibTransId="{5E85FC80-4761-46DB-9243-4512304BCB13}"/>
    <dgm:cxn modelId="{E35171B4-3150-49D2-99E5-4B215A4267CB}" type="presOf" srcId="{86FDB1A7-D681-40CC-B97D-0BD6F01CA9F8}" destId="{69B80941-00E4-4A68-91D4-091DABFF1DD2}" srcOrd="0" destOrd="0" presId="urn:microsoft.com/office/officeart/2005/8/layout/hProcess9"/>
    <dgm:cxn modelId="{06DAA2D3-30E8-40D0-9E40-7280DCF7B23C}" type="presOf" srcId="{F84AE7B0-DB7E-4905-A700-9F527B32B408}" destId="{D4DB188C-BE5A-46C3-A77C-440CB56285CE}" srcOrd="0" destOrd="0" presId="urn:microsoft.com/office/officeart/2005/8/layout/hProcess9"/>
    <dgm:cxn modelId="{E20725DA-816B-4595-B4FD-2D74D46C479A}" type="presOf" srcId="{96417D3B-115A-4698-98B1-EE510A869795}" destId="{98279409-42F1-434A-83DB-7875900BB96D}" srcOrd="0" destOrd="0" presId="urn:microsoft.com/office/officeart/2005/8/layout/hProcess9"/>
    <dgm:cxn modelId="{BA4F4CDF-EC87-450D-919E-CA16B807853A}" type="presOf" srcId="{1A1F56BF-8DF7-452E-BEA3-638DF19CE165}" destId="{66B01804-B4DF-432F-9592-5DE10DAC317F}" srcOrd="0" destOrd="0" presId="urn:microsoft.com/office/officeart/2005/8/layout/hProcess9"/>
    <dgm:cxn modelId="{5203D0A2-8E4A-4485-95DC-00B3751BE341}" type="presParOf" srcId="{CD76B4E2-B8CD-43A4-95E2-36DD03824AE4}" destId="{42BF332B-9470-4CB6-8C6F-5AFACF743862}" srcOrd="0" destOrd="0" presId="urn:microsoft.com/office/officeart/2005/8/layout/hProcess9"/>
    <dgm:cxn modelId="{1B8FD930-4910-421D-9BCF-F786D958AA89}" type="presParOf" srcId="{CD76B4E2-B8CD-43A4-95E2-36DD03824AE4}" destId="{1E562C04-1623-461F-867B-3BBE35187D28}" srcOrd="1" destOrd="0" presId="urn:microsoft.com/office/officeart/2005/8/layout/hProcess9"/>
    <dgm:cxn modelId="{BE24B50B-1C44-4D50-B384-6A4992095711}" type="presParOf" srcId="{1E562C04-1623-461F-867B-3BBE35187D28}" destId="{98279409-42F1-434A-83DB-7875900BB96D}" srcOrd="0" destOrd="0" presId="urn:microsoft.com/office/officeart/2005/8/layout/hProcess9"/>
    <dgm:cxn modelId="{E7A70BE8-D05A-400A-97CD-56C9CE879AFE}" type="presParOf" srcId="{1E562C04-1623-461F-867B-3BBE35187D28}" destId="{A2D6F68B-2DFE-46EF-80D6-6BAF84868F3C}" srcOrd="1" destOrd="0" presId="urn:microsoft.com/office/officeart/2005/8/layout/hProcess9"/>
    <dgm:cxn modelId="{BC8D961B-EC63-47C6-B183-1B9234A71964}" type="presParOf" srcId="{1E562C04-1623-461F-867B-3BBE35187D28}" destId="{69B80941-00E4-4A68-91D4-091DABFF1DD2}" srcOrd="2" destOrd="0" presId="urn:microsoft.com/office/officeart/2005/8/layout/hProcess9"/>
    <dgm:cxn modelId="{1C47AD81-1984-4E0A-BEE4-09B9E6A0FC92}" type="presParOf" srcId="{1E562C04-1623-461F-867B-3BBE35187D28}" destId="{B0EC5D7A-F866-4947-B5A1-601E435B4782}" srcOrd="3" destOrd="0" presId="urn:microsoft.com/office/officeart/2005/8/layout/hProcess9"/>
    <dgm:cxn modelId="{8C882841-442D-4963-BEFF-4B5EA71B14ED}" type="presParOf" srcId="{1E562C04-1623-461F-867B-3BBE35187D28}" destId="{66B01804-B4DF-432F-9592-5DE10DAC317F}" srcOrd="4" destOrd="0" presId="urn:microsoft.com/office/officeart/2005/8/layout/hProcess9"/>
    <dgm:cxn modelId="{D2A2D7AA-9614-49A6-BD66-BDC3BC472C1D}" type="presParOf" srcId="{1E562C04-1623-461F-867B-3BBE35187D28}" destId="{1629292C-D117-474A-A122-778A5204639B}" srcOrd="5" destOrd="0" presId="urn:microsoft.com/office/officeart/2005/8/layout/hProcess9"/>
    <dgm:cxn modelId="{7C2A589E-5579-4CF2-974A-D8A1B5A5E295}" type="presParOf" srcId="{1E562C04-1623-461F-867B-3BBE35187D28}" destId="{D4DB188C-BE5A-46C3-A77C-440CB5628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AA6D6-4FD6-4009-B1D0-861468B61C13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5B8C0A8-BABA-4FB6-8851-4FF16E00C3BD}">
      <dgm:prSet phldrT="[Text]" custT="1"/>
      <dgm:spPr>
        <a:solidFill>
          <a:srgbClr val="004C97"/>
        </a:solidFill>
      </dgm:spPr>
      <dgm:t>
        <a:bodyPr/>
        <a:lstStyle/>
        <a:p>
          <a:r>
            <a:rPr lang="hr-HR" sz="3600">
              <a:solidFill>
                <a:schemeClr val="bg1"/>
              </a:solidFill>
            </a:rPr>
            <a:t>Obično su potrebne i transakcijska i sigurnosna rezerva (odnosno rezerva kao mjera predostrožnosti ili tržišna rezerva)</a:t>
          </a:r>
        </a:p>
      </dgm:t>
    </dgm:pt>
    <dgm:pt modelId="{2F1387C1-EB18-4EC9-AC16-125AB89FBEA5}" type="parTrans" cxnId="{1B5E05AA-0614-44EE-94F0-D5B80E51763F}">
      <dgm:prSet/>
      <dgm:spPr/>
      <dgm:t>
        <a:bodyPr/>
        <a:lstStyle/>
        <a:p>
          <a:endParaRPr lang="en-GB"/>
        </a:p>
      </dgm:t>
    </dgm:pt>
    <dgm:pt modelId="{34787522-F326-4A27-854B-6DC33671AB7F}" type="sibTrans" cxnId="{1B5E05AA-0614-44EE-94F0-D5B80E51763F}">
      <dgm:prSet/>
      <dgm:spPr/>
      <dgm:t>
        <a:bodyPr/>
        <a:lstStyle/>
        <a:p>
          <a:endParaRPr lang="en-GB"/>
        </a:p>
      </dgm:t>
    </dgm:pt>
    <dgm:pt modelId="{9A073D9E-72CD-494C-8405-CB233108CE20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/>
            <a:t>Transakcijska rezerva mora biti dostatna da ispuni obveze dnevnih plaćanja riznice i transfera u većini okolnosti</a:t>
          </a:r>
        </a:p>
      </dgm:t>
    </dgm:pt>
    <dgm:pt modelId="{4F9E238A-A842-49FA-A553-22222F8E7D21}" type="parTrans" cxnId="{9B0BA243-001A-4944-92AE-3E222FABB58B}">
      <dgm:prSet/>
      <dgm:spPr/>
      <dgm:t>
        <a:bodyPr/>
        <a:lstStyle/>
        <a:p>
          <a:endParaRPr lang="en-GB"/>
        </a:p>
      </dgm:t>
    </dgm:pt>
    <dgm:pt modelId="{0DAAD047-34DB-4747-8449-F5AC9D145E11}" type="sibTrans" cxnId="{9B0BA243-001A-4944-92AE-3E222FABB58B}">
      <dgm:prSet/>
      <dgm:spPr/>
      <dgm:t>
        <a:bodyPr/>
        <a:lstStyle/>
        <a:p>
          <a:endParaRPr lang="en-GB"/>
        </a:p>
      </dgm:t>
    </dgm:pt>
    <dgm:pt modelId="{ABB7088C-FB2B-4E51-BC65-88E621155514}">
      <dgm:prSet/>
      <dgm:spPr/>
      <dgm:t>
        <a:bodyPr/>
        <a:lstStyle/>
        <a:p>
          <a:r>
            <a:rPr lang="hr-HR"/>
            <a:t>Ali inače treba biti što je manja moguća radi uštede</a:t>
          </a:r>
        </a:p>
      </dgm:t>
    </dgm:pt>
    <dgm:pt modelId="{96C068F4-714B-44F3-ADF6-E7EF85FE8FBF}" type="parTrans" cxnId="{463DD096-9235-495F-86A7-D1D15DCB9037}">
      <dgm:prSet/>
      <dgm:spPr/>
      <dgm:t>
        <a:bodyPr/>
        <a:lstStyle/>
        <a:p>
          <a:endParaRPr lang="en-GB"/>
        </a:p>
      </dgm:t>
    </dgm:pt>
    <dgm:pt modelId="{122A5E3F-0A74-4A58-B37C-CC7CCEBFCD47}" type="sibTrans" cxnId="{463DD096-9235-495F-86A7-D1D15DCB9037}">
      <dgm:prSet/>
      <dgm:spPr/>
      <dgm:t>
        <a:bodyPr/>
        <a:lstStyle/>
        <a:p>
          <a:endParaRPr lang="en-GB"/>
        </a:p>
      </dgm:t>
    </dgm:pt>
    <dgm:pt modelId="{6F5BADE3-D00E-42E3-AF85-0262E3446A10}">
      <dgm:prSet/>
      <dgm:spPr/>
      <dgm:t>
        <a:bodyPr/>
        <a:lstStyle/>
        <a:p>
          <a:r>
            <a:rPr lang="hr-HR"/>
            <a:t>Transakcijska rezerva može se nadopuniti izvanrednim kreditnim linijama i zaduživanjem</a:t>
          </a:r>
        </a:p>
      </dgm:t>
    </dgm:pt>
    <dgm:pt modelId="{939C5B78-B71E-464D-BA73-60DE5576D00A}" type="parTrans" cxnId="{05419AD9-4B6C-4853-836A-FE8139E90664}">
      <dgm:prSet/>
      <dgm:spPr/>
      <dgm:t>
        <a:bodyPr/>
        <a:lstStyle/>
        <a:p>
          <a:endParaRPr lang="en-GB"/>
        </a:p>
      </dgm:t>
    </dgm:pt>
    <dgm:pt modelId="{CBE55117-AD24-49C0-A3C2-6EBA4052864D}" type="sibTrans" cxnId="{05419AD9-4B6C-4853-836A-FE8139E90664}">
      <dgm:prSet/>
      <dgm:spPr/>
      <dgm:t>
        <a:bodyPr/>
        <a:lstStyle/>
        <a:p>
          <a:endParaRPr lang="en-GB"/>
        </a:p>
      </dgm:t>
    </dgm:pt>
    <dgm:pt modelId="{1BDA7EDC-C688-4BD6-BF86-29CD79AAA728}">
      <dgm:prSet/>
      <dgm:spPr>
        <a:solidFill>
          <a:srgbClr val="CFD5EA"/>
        </a:solidFill>
      </dgm:spPr>
      <dgm:t>
        <a:bodyPr/>
        <a:lstStyle/>
        <a:p>
          <a:r>
            <a:rPr lang="hr-HR"/>
            <a:t>Održavanje „sigurnosne” rezerve povrh „transakcijske” rezerve važno je zbog razboritosti</a:t>
          </a:r>
        </a:p>
      </dgm:t>
    </dgm:pt>
    <dgm:pt modelId="{ACF8E0E1-1AF8-42EE-86E9-0B50D7556B3A}" type="parTrans" cxnId="{E2F43D88-D558-4874-8018-CF5A27D36D10}">
      <dgm:prSet/>
      <dgm:spPr/>
      <dgm:t>
        <a:bodyPr/>
        <a:lstStyle/>
        <a:p>
          <a:endParaRPr lang="en-GB"/>
        </a:p>
      </dgm:t>
    </dgm:pt>
    <dgm:pt modelId="{0240E1D1-2304-495B-A092-6D3A251AE124}" type="sibTrans" cxnId="{E2F43D88-D558-4874-8018-CF5A27D36D10}">
      <dgm:prSet/>
      <dgm:spPr/>
      <dgm:t>
        <a:bodyPr/>
        <a:lstStyle/>
        <a:p>
          <a:endParaRPr lang="en-GB"/>
        </a:p>
      </dgm:t>
    </dgm:pt>
    <dgm:pt modelId="{36C6EC56-F767-49DB-9D36-663342D74E34}">
      <dgm:prSet/>
      <dgm:spPr/>
      <dgm:t>
        <a:bodyPr/>
        <a:lstStyle/>
        <a:p>
          <a:r>
            <a:rPr lang="hr-HR"/>
            <a:t>Osigurava sigurnosnu rezervu u slučaju neuspjele aukcije ili drugih nepovoljnih tržišnih uvjeta koji utječu na financiranje</a:t>
          </a:r>
        </a:p>
      </dgm:t>
    </dgm:pt>
    <dgm:pt modelId="{B30E272A-08FD-4A44-A640-40F96DBE82BA}" type="parTrans" cxnId="{16A3C759-B611-49A9-82F2-D1B2AAB4B192}">
      <dgm:prSet/>
      <dgm:spPr/>
      <dgm:t>
        <a:bodyPr/>
        <a:lstStyle/>
        <a:p>
          <a:endParaRPr lang="en-GB"/>
        </a:p>
      </dgm:t>
    </dgm:pt>
    <dgm:pt modelId="{107823F9-A73A-46BD-9AA2-6497CFD63156}" type="sibTrans" cxnId="{16A3C759-B611-49A9-82F2-D1B2AAB4B192}">
      <dgm:prSet/>
      <dgm:spPr/>
      <dgm:t>
        <a:bodyPr/>
        <a:lstStyle/>
        <a:p>
          <a:endParaRPr lang="en-GB"/>
        </a:p>
      </dgm:t>
    </dgm:pt>
    <dgm:pt modelId="{C79EAFBD-211F-4443-84B3-06938B914BFD}">
      <dgm:prSet/>
      <dgm:spPr/>
      <dgm:t>
        <a:bodyPr/>
        <a:lstStyle/>
        <a:p>
          <a:r>
            <a:rPr lang="hr-HR"/>
            <a:t>Veličina ovisi o prirodi rizika i očekivanom vremenu potrebnom za povratak u normalno stanje</a:t>
          </a:r>
        </a:p>
      </dgm:t>
    </dgm:pt>
    <dgm:pt modelId="{F45D214B-FD9A-4BA7-81DD-857C0E391DEF}" type="parTrans" cxnId="{50C4C209-34F6-4705-8C03-B61CC1F4AE4A}">
      <dgm:prSet/>
      <dgm:spPr/>
      <dgm:t>
        <a:bodyPr/>
        <a:lstStyle/>
        <a:p>
          <a:endParaRPr lang="en-GB"/>
        </a:p>
      </dgm:t>
    </dgm:pt>
    <dgm:pt modelId="{3B9ACA0E-FC18-4403-8809-3FE75A07E608}" type="sibTrans" cxnId="{50C4C209-34F6-4705-8C03-B61CC1F4AE4A}">
      <dgm:prSet/>
      <dgm:spPr/>
      <dgm:t>
        <a:bodyPr/>
        <a:lstStyle/>
        <a:p>
          <a:endParaRPr lang="en-GB"/>
        </a:p>
      </dgm:t>
    </dgm:pt>
    <dgm:pt modelId="{C0A32495-CE18-4B11-96C4-EE248B2FE202}" type="pres">
      <dgm:prSet presAssocID="{948AA6D6-4FD6-4009-B1D0-861468B61C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9ED02E-0B15-4E55-989C-728C1C212D0D}" type="pres">
      <dgm:prSet presAssocID="{F5B8C0A8-BABA-4FB6-8851-4FF16E00C3BD}" presName="vertOne" presStyleCnt="0"/>
      <dgm:spPr/>
    </dgm:pt>
    <dgm:pt modelId="{E62CF673-9C65-4D59-BD58-2B31A5A0AEBB}" type="pres">
      <dgm:prSet presAssocID="{F5B8C0A8-BABA-4FB6-8851-4FF16E00C3BD}" presName="txOne" presStyleLbl="node0" presStyleIdx="0" presStyleCnt="1">
        <dgm:presLayoutVars>
          <dgm:chPref val="3"/>
        </dgm:presLayoutVars>
      </dgm:prSet>
      <dgm:spPr/>
    </dgm:pt>
    <dgm:pt modelId="{2BAF61EE-03E2-4436-8E6C-D96CE26332B7}" type="pres">
      <dgm:prSet presAssocID="{F5B8C0A8-BABA-4FB6-8851-4FF16E00C3BD}" presName="parTransOne" presStyleCnt="0"/>
      <dgm:spPr/>
    </dgm:pt>
    <dgm:pt modelId="{7CC3E03E-9ED4-46CC-A809-536544A357E6}" type="pres">
      <dgm:prSet presAssocID="{F5B8C0A8-BABA-4FB6-8851-4FF16E00C3BD}" presName="horzOne" presStyleCnt="0"/>
      <dgm:spPr/>
    </dgm:pt>
    <dgm:pt modelId="{11070DD9-107A-4D6A-A9B8-725F3616D577}" type="pres">
      <dgm:prSet presAssocID="{9A073D9E-72CD-494C-8405-CB233108CE20}" presName="vertTwo" presStyleCnt="0"/>
      <dgm:spPr/>
    </dgm:pt>
    <dgm:pt modelId="{05BE1218-924C-4F45-86E3-73DA79AFE0FB}" type="pres">
      <dgm:prSet presAssocID="{9A073D9E-72CD-494C-8405-CB233108CE20}" presName="txTwo" presStyleLbl="node2" presStyleIdx="0" presStyleCnt="2">
        <dgm:presLayoutVars>
          <dgm:chPref val="3"/>
        </dgm:presLayoutVars>
      </dgm:prSet>
      <dgm:spPr/>
    </dgm:pt>
    <dgm:pt modelId="{AAAE9B78-4CDA-4167-8188-FF5D587D373F}" type="pres">
      <dgm:prSet presAssocID="{9A073D9E-72CD-494C-8405-CB233108CE20}" presName="parTransTwo" presStyleCnt="0"/>
      <dgm:spPr/>
    </dgm:pt>
    <dgm:pt modelId="{BC5C2537-6345-4E55-ADC5-19A05DC36710}" type="pres">
      <dgm:prSet presAssocID="{9A073D9E-72CD-494C-8405-CB233108CE20}" presName="horzTwo" presStyleCnt="0"/>
      <dgm:spPr/>
    </dgm:pt>
    <dgm:pt modelId="{C1528C1C-7A3E-443A-9263-646ACB8F2920}" type="pres">
      <dgm:prSet presAssocID="{ABB7088C-FB2B-4E51-BC65-88E621155514}" presName="vertThree" presStyleCnt="0"/>
      <dgm:spPr/>
    </dgm:pt>
    <dgm:pt modelId="{C5F23B89-7F76-4498-8695-DE405527B5B7}" type="pres">
      <dgm:prSet presAssocID="{ABB7088C-FB2B-4E51-BC65-88E621155514}" presName="txThree" presStyleLbl="node3" presStyleIdx="0" presStyleCnt="4">
        <dgm:presLayoutVars>
          <dgm:chPref val="3"/>
        </dgm:presLayoutVars>
      </dgm:prSet>
      <dgm:spPr/>
    </dgm:pt>
    <dgm:pt modelId="{8503F073-AE39-491B-BFBB-5D850830E0B3}" type="pres">
      <dgm:prSet presAssocID="{ABB7088C-FB2B-4E51-BC65-88E621155514}" presName="horzThree" presStyleCnt="0"/>
      <dgm:spPr/>
    </dgm:pt>
    <dgm:pt modelId="{B017EE14-2272-4F17-B8E9-AC0955DBA5B8}" type="pres">
      <dgm:prSet presAssocID="{122A5E3F-0A74-4A58-B37C-CC7CCEBFCD47}" presName="sibSpaceThree" presStyleCnt="0"/>
      <dgm:spPr/>
    </dgm:pt>
    <dgm:pt modelId="{7112C40D-E723-4471-9394-091349A237BC}" type="pres">
      <dgm:prSet presAssocID="{6F5BADE3-D00E-42E3-AF85-0262E3446A10}" presName="vertThree" presStyleCnt="0"/>
      <dgm:spPr/>
    </dgm:pt>
    <dgm:pt modelId="{CA750A43-4EDC-4E58-96F7-5FB32C0931AB}" type="pres">
      <dgm:prSet presAssocID="{6F5BADE3-D00E-42E3-AF85-0262E3446A10}" presName="txThree" presStyleLbl="node3" presStyleIdx="1" presStyleCnt="4">
        <dgm:presLayoutVars>
          <dgm:chPref val="3"/>
        </dgm:presLayoutVars>
      </dgm:prSet>
      <dgm:spPr/>
    </dgm:pt>
    <dgm:pt modelId="{61134FF1-A386-4415-887C-49CB0FE0E3FA}" type="pres">
      <dgm:prSet presAssocID="{6F5BADE3-D00E-42E3-AF85-0262E3446A10}" presName="horzThree" presStyleCnt="0"/>
      <dgm:spPr/>
    </dgm:pt>
    <dgm:pt modelId="{4BD8BA0B-8DF1-429F-A196-8B608AF340F7}" type="pres">
      <dgm:prSet presAssocID="{0DAAD047-34DB-4747-8449-F5AC9D145E11}" presName="sibSpaceTwo" presStyleCnt="0"/>
      <dgm:spPr/>
    </dgm:pt>
    <dgm:pt modelId="{99F29FEE-D965-4749-B85C-8364F31436BB}" type="pres">
      <dgm:prSet presAssocID="{1BDA7EDC-C688-4BD6-BF86-29CD79AAA728}" presName="vertTwo" presStyleCnt="0"/>
      <dgm:spPr/>
    </dgm:pt>
    <dgm:pt modelId="{8EFA55ED-A3CB-4051-93B8-AC1ED5A2CC74}" type="pres">
      <dgm:prSet presAssocID="{1BDA7EDC-C688-4BD6-BF86-29CD79AAA728}" presName="txTwo" presStyleLbl="node2" presStyleIdx="1" presStyleCnt="2">
        <dgm:presLayoutVars>
          <dgm:chPref val="3"/>
        </dgm:presLayoutVars>
      </dgm:prSet>
      <dgm:spPr/>
    </dgm:pt>
    <dgm:pt modelId="{FB60B0ED-A122-4043-B0BE-225545766068}" type="pres">
      <dgm:prSet presAssocID="{1BDA7EDC-C688-4BD6-BF86-29CD79AAA728}" presName="parTransTwo" presStyleCnt="0"/>
      <dgm:spPr/>
    </dgm:pt>
    <dgm:pt modelId="{3D937F39-BD7D-48DE-B8BF-A84EC4D22220}" type="pres">
      <dgm:prSet presAssocID="{1BDA7EDC-C688-4BD6-BF86-29CD79AAA728}" presName="horzTwo" presStyleCnt="0"/>
      <dgm:spPr/>
    </dgm:pt>
    <dgm:pt modelId="{8F5451E0-41AB-4142-A313-78E8186A602F}" type="pres">
      <dgm:prSet presAssocID="{36C6EC56-F767-49DB-9D36-663342D74E34}" presName="vertThree" presStyleCnt="0"/>
      <dgm:spPr/>
    </dgm:pt>
    <dgm:pt modelId="{E17E7158-8543-4305-A3AC-DE5D66B3A61A}" type="pres">
      <dgm:prSet presAssocID="{36C6EC56-F767-49DB-9D36-663342D74E34}" presName="txThree" presStyleLbl="node3" presStyleIdx="2" presStyleCnt="4">
        <dgm:presLayoutVars>
          <dgm:chPref val="3"/>
        </dgm:presLayoutVars>
      </dgm:prSet>
      <dgm:spPr/>
    </dgm:pt>
    <dgm:pt modelId="{23AA6E68-CAEA-401D-8C61-C95AD6B93DAA}" type="pres">
      <dgm:prSet presAssocID="{36C6EC56-F767-49DB-9D36-663342D74E34}" presName="horzThree" presStyleCnt="0"/>
      <dgm:spPr/>
    </dgm:pt>
    <dgm:pt modelId="{22D62FC9-7130-44B5-9D5B-3485C3159B31}" type="pres">
      <dgm:prSet presAssocID="{107823F9-A73A-46BD-9AA2-6497CFD63156}" presName="sibSpaceThree" presStyleCnt="0"/>
      <dgm:spPr/>
    </dgm:pt>
    <dgm:pt modelId="{D146EF19-7E67-4287-B449-2D9E4C3B0105}" type="pres">
      <dgm:prSet presAssocID="{C79EAFBD-211F-4443-84B3-06938B914BFD}" presName="vertThree" presStyleCnt="0"/>
      <dgm:spPr/>
    </dgm:pt>
    <dgm:pt modelId="{31CDF59D-7B3A-4209-8939-76A7D6583020}" type="pres">
      <dgm:prSet presAssocID="{C79EAFBD-211F-4443-84B3-06938B914BFD}" presName="txThree" presStyleLbl="node3" presStyleIdx="3" presStyleCnt="4">
        <dgm:presLayoutVars>
          <dgm:chPref val="3"/>
        </dgm:presLayoutVars>
      </dgm:prSet>
      <dgm:spPr/>
    </dgm:pt>
    <dgm:pt modelId="{159347E3-7114-4A1E-866A-5226CA92DA79}" type="pres">
      <dgm:prSet presAssocID="{C79EAFBD-211F-4443-84B3-06938B914BFD}" presName="horzThree" presStyleCnt="0"/>
      <dgm:spPr/>
    </dgm:pt>
  </dgm:ptLst>
  <dgm:cxnLst>
    <dgm:cxn modelId="{50C4C209-34F6-4705-8C03-B61CC1F4AE4A}" srcId="{1BDA7EDC-C688-4BD6-BF86-29CD79AAA728}" destId="{C79EAFBD-211F-4443-84B3-06938B914BFD}" srcOrd="1" destOrd="0" parTransId="{F45D214B-FD9A-4BA7-81DD-857C0E391DEF}" sibTransId="{3B9ACA0E-FC18-4403-8809-3FE75A07E608}"/>
    <dgm:cxn modelId="{B8F42615-6D04-4870-835F-25B643AAB3C2}" type="presOf" srcId="{948AA6D6-4FD6-4009-B1D0-861468B61C13}" destId="{C0A32495-CE18-4B11-96C4-EE248B2FE202}" srcOrd="0" destOrd="0" presId="urn:microsoft.com/office/officeart/2005/8/layout/hierarchy4"/>
    <dgm:cxn modelId="{B6559436-AE34-4BEB-A076-4CD2F0730FA6}" type="presOf" srcId="{36C6EC56-F767-49DB-9D36-663342D74E34}" destId="{E17E7158-8543-4305-A3AC-DE5D66B3A61A}" srcOrd="0" destOrd="0" presId="urn:microsoft.com/office/officeart/2005/8/layout/hierarchy4"/>
    <dgm:cxn modelId="{9FE1F536-ED1E-4A26-A571-3EDD9A745FF2}" type="presOf" srcId="{6F5BADE3-D00E-42E3-AF85-0262E3446A10}" destId="{CA750A43-4EDC-4E58-96F7-5FB32C0931AB}" srcOrd="0" destOrd="0" presId="urn:microsoft.com/office/officeart/2005/8/layout/hierarchy4"/>
    <dgm:cxn modelId="{9B0BA243-001A-4944-92AE-3E222FABB58B}" srcId="{F5B8C0A8-BABA-4FB6-8851-4FF16E00C3BD}" destId="{9A073D9E-72CD-494C-8405-CB233108CE20}" srcOrd="0" destOrd="0" parTransId="{4F9E238A-A842-49FA-A553-22222F8E7D21}" sibTransId="{0DAAD047-34DB-4747-8449-F5AC9D145E11}"/>
    <dgm:cxn modelId="{16A3C759-B611-49A9-82F2-D1B2AAB4B192}" srcId="{1BDA7EDC-C688-4BD6-BF86-29CD79AAA728}" destId="{36C6EC56-F767-49DB-9D36-663342D74E34}" srcOrd="0" destOrd="0" parTransId="{B30E272A-08FD-4A44-A640-40F96DBE82BA}" sibTransId="{107823F9-A73A-46BD-9AA2-6497CFD63156}"/>
    <dgm:cxn modelId="{92ED117D-9825-4798-BC6D-11B3752DEE50}" type="presOf" srcId="{1BDA7EDC-C688-4BD6-BF86-29CD79AAA728}" destId="{8EFA55ED-A3CB-4051-93B8-AC1ED5A2CC74}" srcOrd="0" destOrd="0" presId="urn:microsoft.com/office/officeart/2005/8/layout/hierarchy4"/>
    <dgm:cxn modelId="{E2F43D88-D558-4874-8018-CF5A27D36D10}" srcId="{F5B8C0A8-BABA-4FB6-8851-4FF16E00C3BD}" destId="{1BDA7EDC-C688-4BD6-BF86-29CD79AAA728}" srcOrd="1" destOrd="0" parTransId="{ACF8E0E1-1AF8-42EE-86E9-0B50D7556B3A}" sibTransId="{0240E1D1-2304-495B-A092-6D3A251AE124}"/>
    <dgm:cxn modelId="{463DD096-9235-495F-86A7-D1D15DCB9037}" srcId="{9A073D9E-72CD-494C-8405-CB233108CE20}" destId="{ABB7088C-FB2B-4E51-BC65-88E621155514}" srcOrd="0" destOrd="0" parTransId="{96C068F4-714B-44F3-ADF6-E7EF85FE8FBF}" sibTransId="{122A5E3F-0A74-4A58-B37C-CC7CCEBFCD47}"/>
    <dgm:cxn modelId="{A8BBF3A9-B957-4137-B64A-BA1D93AAB776}" type="presOf" srcId="{ABB7088C-FB2B-4E51-BC65-88E621155514}" destId="{C5F23B89-7F76-4498-8695-DE405527B5B7}" srcOrd="0" destOrd="0" presId="urn:microsoft.com/office/officeart/2005/8/layout/hierarchy4"/>
    <dgm:cxn modelId="{1B5E05AA-0614-44EE-94F0-D5B80E51763F}" srcId="{948AA6D6-4FD6-4009-B1D0-861468B61C13}" destId="{F5B8C0A8-BABA-4FB6-8851-4FF16E00C3BD}" srcOrd="0" destOrd="0" parTransId="{2F1387C1-EB18-4EC9-AC16-125AB89FBEA5}" sibTransId="{34787522-F326-4A27-854B-6DC33671AB7F}"/>
    <dgm:cxn modelId="{2590EFB1-2897-4C70-BA31-4D65C31A855F}" type="presOf" srcId="{9A073D9E-72CD-494C-8405-CB233108CE20}" destId="{05BE1218-924C-4F45-86E3-73DA79AFE0FB}" srcOrd="0" destOrd="0" presId="urn:microsoft.com/office/officeart/2005/8/layout/hierarchy4"/>
    <dgm:cxn modelId="{2B165BB4-E19A-4704-992E-A66B8F6BBB85}" type="presOf" srcId="{F5B8C0A8-BABA-4FB6-8851-4FF16E00C3BD}" destId="{E62CF673-9C65-4D59-BD58-2B31A5A0AEBB}" srcOrd="0" destOrd="0" presId="urn:microsoft.com/office/officeart/2005/8/layout/hierarchy4"/>
    <dgm:cxn modelId="{05419AD9-4B6C-4853-836A-FE8139E90664}" srcId="{9A073D9E-72CD-494C-8405-CB233108CE20}" destId="{6F5BADE3-D00E-42E3-AF85-0262E3446A10}" srcOrd="1" destOrd="0" parTransId="{939C5B78-B71E-464D-BA73-60DE5576D00A}" sibTransId="{CBE55117-AD24-49C0-A3C2-6EBA4052864D}"/>
    <dgm:cxn modelId="{4FE03CDF-B627-442F-B52E-1954C27A4A2B}" type="presOf" srcId="{C79EAFBD-211F-4443-84B3-06938B914BFD}" destId="{31CDF59D-7B3A-4209-8939-76A7D6583020}" srcOrd="0" destOrd="0" presId="urn:microsoft.com/office/officeart/2005/8/layout/hierarchy4"/>
    <dgm:cxn modelId="{7CDBF444-675A-436F-BD87-8D27BEC58615}" type="presParOf" srcId="{C0A32495-CE18-4B11-96C4-EE248B2FE202}" destId="{4B9ED02E-0B15-4E55-989C-728C1C212D0D}" srcOrd="0" destOrd="0" presId="urn:microsoft.com/office/officeart/2005/8/layout/hierarchy4"/>
    <dgm:cxn modelId="{4E8DB2DD-A8FF-4D19-9798-94B5F1154C61}" type="presParOf" srcId="{4B9ED02E-0B15-4E55-989C-728C1C212D0D}" destId="{E62CF673-9C65-4D59-BD58-2B31A5A0AEBB}" srcOrd="0" destOrd="0" presId="urn:microsoft.com/office/officeart/2005/8/layout/hierarchy4"/>
    <dgm:cxn modelId="{53ACA9B4-70B8-46E9-B168-A428CB5A9813}" type="presParOf" srcId="{4B9ED02E-0B15-4E55-989C-728C1C212D0D}" destId="{2BAF61EE-03E2-4436-8E6C-D96CE26332B7}" srcOrd="1" destOrd="0" presId="urn:microsoft.com/office/officeart/2005/8/layout/hierarchy4"/>
    <dgm:cxn modelId="{48230CA2-D5D6-4EBC-BD2B-99560F3EC85F}" type="presParOf" srcId="{4B9ED02E-0B15-4E55-989C-728C1C212D0D}" destId="{7CC3E03E-9ED4-46CC-A809-536544A357E6}" srcOrd="2" destOrd="0" presId="urn:microsoft.com/office/officeart/2005/8/layout/hierarchy4"/>
    <dgm:cxn modelId="{D2E7883F-4180-48DC-A28F-7882D9E29EB6}" type="presParOf" srcId="{7CC3E03E-9ED4-46CC-A809-536544A357E6}" destId="{11070DD9-107A-4D6A-A9B8-725F3616D577}" srcOrd="0" destOrd="0" presId="urn:microsoft.com/office/officeart/2005/8/layout/hierarchy4"/>
    <dgm:cxn modelId="{3627B884-1583-436E-97C0-FE4FB1BF8167}" type="presParOf" srcId="{11070DD9-107A-4D6A-A9B8-725F3616D577}" destId="{05BE1218-924C-4F45-86E3-73DA79AFE0FB}" srcOrd="0" destOrd="0" presId="urn:microsoft.com/office/officeart/2005/8/layout/hierarchy4"/>
    <dgm:cxn modelId="{E1144F37-AB96-41EE-A844-F9F37DD81D8F}" type="presParOf" srcId="{11070DD9-107A-4D6A-A9B8-725F3616D577}" destId="{AAAE9B78-4CDA-4167-8188-FF5D587D373F}" srcOrd="1" destOrd="0" presId="urn:microsoft.com/office/officeart/2005/8/layout/hierarchy4"/>
    <dgm:cxn modelId="{157E50C3-62C7-4D2F-BF0A-E05E121E96D3}" type="presParOf" srcId="{11070DD9-107A-4D6A-A9B8-725F3616D577}" destId="{BC5C2537-6345-4E55-ADC5-19A05DC36710}" srcOrd="2" destOrd="0" presId="urn:microsoft.com/office/officeart/2005/8/layout/hierarchy4"/>
    <dgm:cxn modelId="{83FA664F-98DA-4619-B135-F5888FDEA2BF}" type="presParOf" srcId="{BC5C2537-6345-4E55-ADC5-19A05DC36710}" destId="{C1528C1C-7A3E-443A-9263-646ACB8F2920}" srcOrd="0" destOrd="0" presId="urn:microsoft.com/office/officeart/2005/8/layout/hierarchy4"/>
    <dgm:cxn modelId="{CFDFE6F0-B62C-40AC-9753-6156E5BC9ACD}" type="presParOf" srcId="{C1528C1C-7A3E-443A-9263-646ACB8F2920}" destId="{C5F23B89-7F76-4498-8695-DE405527B5B7}" srcOrd="0" destOrd="0" presId="urn:microsoft.com/office/officeart/2005/8/layout/hierarchy4"/>
    <dgm:cxn modelId="{E06B3C64-6811-4789-883D-3BDFEAB79E27}" type="presParOf" srcId="{C1528C1C-7A3E-443A-9263-646ACB8F2920}" destId="{8503F073-AE39-491B-BFBB-5D850830E0B3}" srcOrd="1" destOrd="0" presId="urn:microsoft.com/office/officeart/2005/8/layout/hierarchy4"/>
    <dgm:cxn modelId="{41E3BCAE-ACEB-46DA-B697-6BCBBB79C9D3}" type="presParOf" srcId="{BC5C2537-6345-4E55-ADC5-19A05DC36710}" destId="{B017EE14-2272-4F17-B8E9-AC0955DBA5B8}" srcOrd="1" destOrd="0" presId="urn:microsoft.com/office/officeart/2005/8/layout/hierarchy4"/>
    <dgm:cxn modelId="{2E2C4890-2752-4BAB-A8AF-05AFE7F5B4A8}" type="presParOf" srcId="{BC5C2537-6345-4E55-ADC5-19A05DC36710}" destId="{7112C40D-E723-4471-9394-091349A237BC}" srcOrd="2" destOrd="0" presId="urn:microsoft.com/office/officeart/2005/8/layout/hierarchy4"/>
    <dgm:cxn modelId="{B641C00B-6BBE-4E44-ADB2-BBB8D4C9E784}" type="presParOf" srcId="{7112C40D-E723-4471-9394-091349A237BC}" destId="{CA750A43-4EDC-4E58-96F7-5FB32C0931AB}" srcOrd="0" destOrd="0" presId="urn:microsoft.com/office/officeart/2005/8/layout/hierarchy4"/>
    <dgm:cxn modelId="{9B7120A3-676D-43BD-A8AB-7E6386BB716F}" type="presParOf" srcId="{7112C40D-E723-4471-9394-091349A237BC}" destId="{61134FF1-A386-4415-887C-49CB0FE0E3FA}" srcOrd="1" destOrd="0" presId="urn:microsoft.com/office/officeart/2005/8/layout/hierarchy4"/>
    <dgm:cxn modelId="{9ED942DA-F583-404C-8369-1F3437418755}" type="presParOf" srcId="{7CC3E03E-9ED4-46CC-A809-536544A357E6}" destId="{4BD8BA0B-8DF1-429F-A196-8B608AF340F7}" srcOrd="1" destOrd="0" presId="urn:microsoft.com/office/officeart/2005/8/layout/hierarchy4"/>
    <dgm:cxn modelId="{F0B1CA51-97BF-48EB-80C5-D362AB823F04}" type="presParOf" srcId="{7CC3E03E-9ED4-46CC-A809-536544A357E6}" destId="{99F29FEE-D965-4749-B85C-8364F31436BB}" srcOrd="2" destOrd="0" presId="urn:microsoft.com/office/officeart/2005/8/layout/hierarchy4"/>
    <dgm:cxn modelId="{EEBAFE77-C978-47B0-9722-53834A095211}" type="presParOf" srcId="{99F29FEE-D965-4749-B85C-8364F31436BB}" destId="{8EFA55ED-A3CB-4051-93B8-AC1ED5A2CC74}" srcOrd="0" destOrd="0" presId="urn:microsoft.com/office/officeart/2005/8/layout/hierarchy4"/>
    <dgm:cxn modelId="{A83268E2-76B2-47EB-AC05-6378D17245AC}" type="presParOf" srcId="{99F29FEE-D965-4749-B85C-8364F31436BB}" destId="{FB60B0ED-A122-4043-B0BE-225545766068}" srcOrd="1" destOrd="0" presId="urn:microsoft.com/office/officeart/2005/8/layout/hierarchy4"/>
    <dgm:cxn modelId="{970CBCCF-DEFC-487F-91A4-9703A8CDD52E}" type="presParOf" srcId="{99F29FEE-D965-4749-B85C-8364F31436BB}" destId="{3D937F39-BD7D-48DE-B8BF-A84EC4D22220}" srcOrd="2" destOrd="0" presId="urn:microsoft.com/office/officeart/2005/8/layout/hierarchy4"/>
    <dgm:cxn modelId="{6028DE71-DD7F-4994-A8DA-A83E5A5A4840}" type="presParOf" srcId="{3D937F39-BD7D-48DE-B8BF-A84EC4D22220}" destId="{8F5451E0-41AB-4142-A313-78E8186A602F}" srcOrd="0" destOrd="0" presId="urn:microsoft.com/office/officeart/2005/8/layout/hierarchy4"/>
    <dgm:cxn modelId="{45F3BA48-548A-4F9F-BBC9-5E2443446829}" type="presParOf" srcId="{8F5451E0-41AB-4142-A313-78E8186A602F}" destId="{E17E7158-8543-4305-A3AC-DE5D66B3A61A}" srcOrd="0" destOrd="0" presId="urn:microsoft.com/office/officeart/2005/8/layout/hierarchy4"/>
    <dgm:cxn modelId="{694180FA-99D7-4EFD-9CB5-8ECCF6A89F64}" type="presParOf" srcId="{8F5451E0-41AB-4142-A313-78E8186A602F}" destId="{23AA6E68-CAEA-401D-8C61-C95AD6B93DAA}" srcOrd="1" destOrd="0" presId="urn:microsoft.com/office/officeart/2005/8/layout/hierarchy4"/>
    <dgm:cxn modelId="{B3ECFA8B-82BC-4DD3-9535-CFF2D926608A}" type="presParOf" srcId="{3D937F39-BD7D-48DE-B8BF-A84EC4D22220}" destId="{22D62FC9-7130-44B5-9D5B-3485C3159B31}" srcOrd="1" destOrd="0" presId="urn:microsoft.com/office/officeart/2005/8/layout/hierarchy4"/>
    <dgm:cxn modelId="{3DBCE22B-0F5C-46AE-81DA-409A0C8271A4}" type="presParOf" srcId="{3D937F39-BD7D-48DE-B8BF-A84EC4D22220}" destId="{D146EF19-7E67-4287-B449-2D9E4C3B0105}" srcOrd="2" destOrd="0" presId="urn:microsoft.com/office/officeart/2005/8/layout/hierarchy4"/>
    <dgm:cxn modelId="{F2E759C2-2DC8-4E60-901D-BFFC4FFB37AD}" type="presParOf" srcId="{D146EF19-7E67-4287-B449-2D9E4C3B0105}" destId="{31CDF59D-7B3A-4209-8939-76A7D6583020}" srcOrd="0" destOrd="0" presId="urn:microsoft.com/office/officeart/2005/8/layout/hierarchy4"/>
    <dgm:cxn modelId="{B74B8965-36C7-4F51-9209-05FCA202D09D}" type="presParOf" srcId="{D146EF19-7E67-4287-B449-2D9E4C3B0105}" destId="{159347E3-7114-4A1E-866A-5226CA92DA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60F37-0DE9-482C-A048-0508BAFC427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5EA0183-9A68-42E4-9C91-F1E79A91D0E4}">
      <dgm:prSet phldrT="[Text]" custT="1"/>
      <dgm:spPr/>
      <dgm:t>
        <a:bodyPr/>
        <a:lstStyle/>
        <a:p>
          <a:r>
            <a:rPr lang="hr-HR" sz="2800"/>
            <a:t>Rezerva za upravljanje gotovinom</a:t>
          </a:r>
        </a:p>
      </dgm:t>
    </dgm:pt>
    <dgm:pt modelId="{5DF704B5-52AD-4614-835A-6C2736206287}" type="parTrans" cxnId="{4C9DD206-4F29-4FE6-A49B-B03B46F541E6}">
      <dgm:prSet/>
      <dgm:spPr/>
      <dgm:t>
        <a:bodyPr/>
        <a:lstStyle/>
        <a:p>
          <a:endParaRPr lang="en-GB"/>
        </a:p>
      </dgm:t>
    </dgm:pt>
    <dgm:pt modelId="{56750550-E1EA-4419-9687-862A5EC0B8D2}" type="sibTrans" cxnId="{4C9DD206-4F29-4FE6-A49B-B03B46F541E6}">
      <dgm:prSet/>
      <dgm:spPr/>
      <dgm:t>
        <a:bodyPr/>
        <a:lstStyle/>
        <a:p>
          <a:endParaRPr lang="en-GB"/>
        </a:p>
      </dgm:t>
    </dgm:pt>
    <dgm:pt modelId="{06A735FD-EA19-46EA-AAE8-3D2E6D1BB193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volatilnost novčanih tokova</a:t>
          </a:r>
        </a:p>
      </dgm:t>
    </dgm:pt>
    <dgm:pt modelId="{A03C4476-F331-41E6-82BD-8C24035D2833}" type="parTrans" cxnId="{3DE9A902-28A0-4DBB-B5CA-01A7A973902E}">
      <dgm:prSet/>
      <dgm:spPr/>
      <dgm:t>
        <a:bodyPr/>
        <a:lstStyle/>
        <a:p>
          <a:endParaRPr lang="en-GB"/>
        </a:p>
      </dgm:t>
    </dgm:pt>
    <dgm:pt modelId="{8F5B7758-9094-47A5-88CB-122EA74E721C}" type="sibTrans" cxnId="{3DE9A902-28A0-4DBB-B5CA-01A7A973902E}">
      <dgm:prSet/>
      <dgm:spPr/>
      <dgm:t>
        <a:bodyPr/>
        <a:lstStyle/>
        <a:p>
          <a:endParaRPr lang="en-GB"/>
        </a:p>
      </dgm:t>
    </dgm:pt>
    <dgm:pt modelId="{7542C6C6-9A9D-4AA0-A80D-89BADE087C4E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rizik od duljeg razdoblja odljeva</a:t>
          </a:r>
        </a:p>
      </dgm:t>
    </dgm:pt>
    <dgm:pt modelId="{10F78CAB-70DC-4B85-9946-31709B1BFFD2}" type="parTrans" cxnId="{42440FEA-0F0C-4F60-87D1-CFB2C59477B6}">
      <dgm:prSet/>
      <dgm:spPr/>
      <dgm:t>
        <a:bodyPr/>
        <a:lstStyle/>
        <a:p>
          <a:endParaRPr lang="en-GB"/>
        </a:p>
      </dgm:t>
    </dgm:pt>
    <dgm:pt modelId="{21E5FA38-3F3E-4A57-8C22-ACD332376AB4}" type="sibTrans" cxnId="{42440FEA-0F0C-4F60-87D1-CFB2C59477B6}">
      <dgm:prSet/>
      <dgm:spPr/>
      <dgm:t>
        <a:bodyPr/>
        <a:lstStyle/>
        <a:p>
          <a:endParaRPr lang="en-GB"/>
        </a:p>
      </dgm:t>
    </dgm:pt>
    <dgm:pt modelId="{675A554D-CA0B-4B19-B2A9-0E0F9CEEB463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pogreške u projekciji</a:t>
          </a:r>
        </a:p>
      </dgm:t>
    </dgm:pt>
    <dgm:pt modelId="{591AE3FE-FD71-4A28-BC70-31D0C5243616}" type="parTrans" cxnId="{AA81B80F-3D3A-4902-8221-33A2E68A5D43}">
      <dgm:prSet/>
      <dgm:spPr/>
      <dgm:t>
        <a:bodyPr/>
        <a:lstStyle/>
        <a:p>
          <a:endParaRPr lang="en-GB"/>
        </a:p>
      </dgm:t>
    </dgm:pt>
    <dgm:pt modelId="{C9F68152-AE80-44A9-974D-004653D49C93}" type="sibTrans" cxnId="{AA81B80F-3D3A-4902-8221-33A2E68A5D43}">
      <dgm:prSet/>
      <dgm:spPr/>
      <dgm:t>
        <a:bodyPr/>
        <a:lstStyle/>
        <a:p>
          <a:endParaRPr lang="en-GB"/>
        </a:p>
      </dgm:t>
    </dgm:pt>
    <dgm:pt modelId="{BDA59FA8-8720-417A-AD23-7AADFE0AC2B1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mjere ublažavanja uključuju pristup središnjoj banci, kreditne linije</a:t>
          </a:r>
        </a:p>
      </dgm:t>
    </dgm:pt>
    <dgm:pt modelId="{90DAE485-ABEF-436B-A592-95175D42912B}" type="parTrans" cxnId="{DB3AF94B-0F39-43AD-84B5-E7D3CAD7983A}">
      <dgm:prSet/>
      <dgm:spPr/>
      <dgm:t>
        <a:bodyPr/>
        <a:lstStyle/>
        <a:p>
          <a:endParaRPr lang="en-GB"/>
        </a:p>
      </dgm:t>
    </dgm:pt>
    <dgm:pt modelId="{AF080B8A-8D38-4A88-B10C-72F5C41878F3}" type="sibTrans" cxnId="{DB3AF94B-0F39-43AD-84B5-E7D3CAD7983A}">
      <dgm:prSet/>
      <dgm:spPr/>
      <dgm:t>
        <a:bodyPr/>
        <a:lstStyle/>
        <a:p>
          <a:endParaRPr lang="en-GB"/>
        </a:p>
      </dgm:t>
    </dgm:pt>
    <dgm:pt modelId="{3523DE15-40F8-4D8D-8C77-EDAA99894C11}">
      <dgm:prSet phldrT="[Text]" custT="1"/>
      <dgm:spPr/>
      <dgm:t>
        <a:bodyPr/>
        <a:lstStyle/>
        <a:p>
          <a:r>
            <a:rPr lang="hr-HR" sz="2800"/>
            <a:t>Rezerva za upravljanje dugom</a:t>
          </a:r>
        </a:p>
      </dgm:t>
    </dgm:pt>
    <dgm:pt modelId="{053319DB-AC21-4DA0-A4F6-ABACABDE62D3}" type="parTrans" cxnId="{E3718760-AF2F-4A65-A911-9C4109FA4D7C}">
      <dgm:prSet/>
      <dgm:spPr/>
      <dgm:t>
        <a:bodyPr/>
        <a:lstStyle/>
        <a:p>
          <a:endParaRPr lang="en-GB"/>
        </a:p>
      </dgm:t>
    </dgm:pt>
    <dgm:pt modelId="{EDB6C2FB-10E7-4C1C-AF74-DDBBCE477B34}" type="sibTrans" cxnId="{E3718760-AF2F-4A65-A911-9C4109FA4D7C}">
      <dgm:prSet/>
      <dgm:spPr/>
      <dgm:t>
        <a:bodyPr/>
        <a:lstStyle/>
        <a:p>
          <a:endParaRPr lang="en-GB"/>
        </a:p>
      </dgm:t>
    </dgm:pt>
    <dgm:pt modelId="{7A9BC687-1717-4194-800A-B3C888F390B6}">
      <dgm:prSet phldrT="[Text]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r>
            <a:rPr lang="hr-HR"/>
            <a:t>usmjerenost na servisiranje duga za nadolazeće razdoblje</a:t>
          </a:r>
        </a:p>
      </dgm:t>
    </dgm:pt>
    <dgm:pt modelId="{608FF69D-9D58-4455-A17E-C34B378898E9}" type="parTrans" cxnId="{90C465BB-CCD8-4B2C-BC21-1B9E175FFD63}">
      <dgm:prSet/>
      <dgm:spPr/>
      <dgm:t>
        <a:bodyPr/>
        <a:lstStyle/>
        <a:p>
          <a:endParaRPr lang="en-GB"/>
        </a:p>
      </dgm:t>
    </dgm:pt>
    <dgm:pt modelId="{938D7D68-DDD5-4579-BEA5-3B6471C3EB32}" type="sibTrans" cxnId="{90C465BB-CCD8-4B2C-BC21-1B9E175FFD63}">
      <dgm:prSet/>
      <dgm:spPr/>
      <dgm:t>
        <a:bodyPr/>
        <a:lstStyle/>
        <a:p>
          <a:endParaRPr lang="en-GB"/>
        </a:p>
      </dgm:t>
    </dgm:pt>
    <dgm:pt modelId="{6F0A53FF-B508-4A7F-A33D-6221720488AE}">
      <dgm:prSet phldrT="[Text]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r>
            <a:rPr lang="hr-HR"/>
            <a:t>rizik od poremećaja na tržištu koji utječe na ispunjavanje ciljeva u pogledu izdavanja</a:t>
          </a:r>
        </a:p>
      </dgm:t>
    </dgm:pt>
    <dgm:pt modelId="{B45E6375-DBFB-4186-AAE2-153F78564B24}" type="parTrans" cxnId="{6F70E65B-ED8C-4AB0-A68A-E91420AE0F8F}">
      <dgm:prSet/>
      <dgm:spPr/>
      <dgm:t>
        <a:bodyPr/>
        <a:lstStyle/>
        <a:p>
          <a:endParaRPr lang="en-GB"/>
        </a:p>
      </dgm:t>
    </dgm:pt>
    <dgm:pt modelId="{C3419B41-D208-40CF-AE27-CE79B30B25D8}" type="sibTrans" cxnId="{6F70E65B-ED8C-4AB0-A68A-E91420AE0F8F}">
      <dgm:prSet/>
      <dgm:spPr/>
      <dgm:t>
        <a:bodyPr/>
        <a:lstStyle/>
        <a:p>
          <a:endParaRPr lang="en-GB"/>
        </a:p>
      </dgm:t>
    </dgm:pt>
    <dgm:pt modelId="{38B0098E-7EC4-4EBD-8692-A9B4A6859CDB}">
      <dgm:prSet phldrT="[Text]"/>
      <dgm:spPr>
        <a:solidFill>
          <a:srgbClr val="CFD5EA">
            <a:alpha val="90000"/>
          </a:srgbClr>
        </a:solidFill>
        <a:ln>
          <a:solidFill>
            <a:srgbClr val="CFD5EA">
              <a:alpha val="90000"/>
            </a:srgbClr>
          </a:solidFill>
        </a:ln>
      </dgm:spPr>
      <dgm:t>
        <a:bodyPr/>
        <a:lstStyle/>
        <a:p>
          <a:r>
            <a:rPr lang="hr-HR"/>
            <a:t>mjere ublažavanja uključuju pokroviteljstvo primarnih dilera</a:t>
          </a:r>
        </a:p>
      </dgm:t>
    </dgm:pt>
    <dgm:pt modelId="{0E9D24A9-B3E2-41C0-9DC0-C6ECF83F77CD}" type="parTrans" cxnId="{4B3FDED8-F62B-4713-9626-F89ED2876D77}">
      <dgm:prSet/>
      <dgm:spPr/>
      <dgm:t>
        <a:bodyPr/>
        <a:lstStyle/>
        <a:p>
          <a:endParaRPr lang="en-GB"/>
        </a:p>
      </dgm:t>
    </dgm:pt>
    <dgm:pt modelId="{1044B187-CF67-4817-A2BB-2F936B26D019}" type="sibTrans" cxnId="{4B3FDED8-F62B-4713-9626-F89ED2876D77}">
      <dgm:prSet/>
      <dgm:spPr/>
      <dgm:t>
        <a:bodyPr/>
        <a:lstStyle/>
        <a:p>
          <a:endParaRPr lang="en-GB"/>
        </a:p>
      </dgm:t>
    </dgm:pt>
    <dgm:pt modelId="{D5B4E54F-55D6-46D6-B4A9-ED2C7104D603}" type="pres">
      <dgm:prSet presAssocID="{DBF60F37-0DE9-482C-A048-0508BAFC4270}" presName="Name0" presStyleCnt="0">
        <dgm:presLayoutVars>
          <dgm:dir/>
          <dgm:animLvl val="lvl"/>
          <dgm:resizeHandles val="exact"/>
        </dgm:presLayoutVars>
      </dgm:prSet>
      <dgm:spPr/>
    </dgm:pt>
    <dgm:pt modelId="{2990453A-D08A-44AE-AB31-684E5493F272}" type="pres">
      <dgm:prSet presAssocID="{65EA0183-9A68-42E4-9C91-F1E79A91D0E4}" presName="composite" presStyleCnt="0"/>
      <dgm:spPr/>
    </dgm:pt>
    <dgm:pt modelId="{0986A3F7-62ED-4698-92A0-EC79FEFABB18}" type="pres">
      <dgm:prSet presAssocID="{65EA0183-9A68-42E4-9C91-F1E79A91D0E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B785346-FE80-42E7-88F8-992AC53C0F35}" type="pres">
      <dgm:prSet presAssocID="{65EA0183-9A68-42E4-9C91-F1E79A91D0E4}" presName="desTx" presStyleLbl="alignAccFollowNode1" presStyleIdx="0" presStyleCnt="2">
        <dgm:presLayoutVars>
          <dgm:bulletEnabled val="1"/>
        </dgm:presLayoutVars>
      </dgm:prSet>
      <dgm:spPr/>
    </dgm:pt>
    <dgm:pt modelId="{4F5AC42B-899C-4FF2-B270-149D80463D8B}" type="pres">
      <dgm:prSet presAssocID="{56750550-E1EA-4419-9687-862A5EC0B8D2}" presName="space" presStyleCnt="0"/>
      <dgm:spPr/>
    </dgm:pt>
    <dgm:pt modelId="{6DADC243-3F87-4EDD-827C-64FCD3122FEA}" type="pres">
      <dgm:prSet presAssocID="{3523DE15-40F8-4D8D-8C77-EDAA99894C11}" presName="composite" presStyleCnt="0"/>
      <dgm:spPr/>
    </dgm:pt>
    <dgm:pt modelId="{B036C4A9-C4CD-4BEA-8D38-42B911F5248D}" type="pres">
      <dgm:prSet presAssocID="{3523DE15-40F8-4D8D-8C77-EDAA99894C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3A7F437-60A8-443B-806A-298C532B8C19}" type="pres">
      <dgm:prSet presAssocID="{3523DE15-40F8-4D8D-8C77-EDAA99894C11}" presName="desTx" presStyleLbl="alignAccFollowNode1" presStyleIdx="1" presStyleCnt="2" custLinFactNeighborX="1" custLinFactNeighborY="-355">
        <dgm:presLayoutVars>
          <dgm:bulletEnabled val="1"/>
        </dgm:presLayoutVars>
      </dgm:prSet>
      <dgm:spPr/>
    </dgm:pt>
  </dgm:ptLst>
  <dgm:cxnLst>
    <dgm:cxn modelId="{3DE9A902-28A0-4DBB-B5CA-01A7A973902E}" srcId="{65EA0183-9A68-42E4-9C91-F1E79A91D0E4}" destId="{06A735FD-EA19-46EA-AAE8-3D2E6D1BB193}" srcOrd="0" destOrd="0" parTransId="{A03C4476-F331-41E6-82BD-8C24035D2833}" sibTransId="{8F5B7758-9094-47A5-88CB-122EA74E721C}"/>
    <dgm:cxn modelId="{35024805-D9D0-493F-8311-27C59E205156}" type="presOf" srcId="{06A735FD-EA19-46EA-AAE8-3D2E6D1BB193}" destId="{AB785346-FE80-42E7-88F8-992AC53C0F35}" srcOrd="0" destOrd="0" presId="urn:microsoft.com/office/officeart/2005/8/layout/hList1"/>
    <dgm:cxn modelId="{4C9DD206-4F29-4FE6-A49B-B03B46F541E6}" srcId="{DBF60F37-0DE9-482C-A048-0508BAFC4270}" destId="{65EA0183-9A68-42E4-9C91-F1E79A91D0E4}" srcOrd="0" destOrd="0" parTransId="{5DF704B5-52AD-4614-835A-6C2736206287}" sibTransId="{56750550-E1EA-4419-9687-862A5EC0B8D2}"/>
    <dgm:cxn modelId="{CD3CF60B-3639-4CDE-9E92-ECF60A387508}" type="presOf" srcId="{38B0098E-7EC4-4EBD-8692-A9B4A6859CDB}" destId="{B3A7F437-60A8-443B-806A-298C532B8C19}" srcOrd="0" destOrd="2" presId="urn:microsoft.com/office/officeart/2005/8/layout/hList1"/>
    <dgm:cxn modelId="{AA81B80F-3D3A-4902-8221-33A2E68A5D43}" srcId="{65EA0183-9A68-42E4-9C91-F1E79A91D0E4}" destId="{675A554D-CA0B-4B19-B2A9-0E0F9CEEB463}" srcOrd="2" destOrd="0" parTransId="{591AE3FE-FD71-4A28-BC70-31D0C5243616}" sibTransId="{C9F68152-AE80-44A9-974D-004653D49C93}"/>
    <dgm:cxn modelId="{6F201738-69E7-48F6-8A00-8C7ECD66E152}" type="presOf" srcId="{3523DE15-40F8-4D8D-8C77-EDAA99894C11}" destId="{B036C4A9-C4CD-4BEA-8D38-42B911F5248D}" srcOrd="0" destOrd="0" presId="urn:microsoft.com/office/officeart/2005/8/layout/hList1"/>
    <dgm:cxn modelId="{6F70E65B-ED8C-4AB0-A68A-E91420AE0F8F}" srcId="{3523DE15-40F8-4D8D-8C77-EDAA99894C11}" destId="{6F0A53FF-B508-4A7F-A33D-6221720488AE}" srcOrd="1" destOrd="0" parTransId="{B45E6375-DBFB-4186-AAE2-153F78564B24}" sibTransId="{C3419B41-D208-40CF-AE27-CE79B30B25D8}"/>
    <dgm:cxn modelId="{E3718760-AF2F-4A65-A911-9C4109FA4D7C}" srcId="{DBF60F37-0DE9-482C-A048-0508BAFC4270}" destId="{3523DE15-40F8-4D8D-8C77-EDAA99894C11}" srcOrd="1" destOrd="0" parTransId="{053319DB-AC21-4DA0-A4F6-ABACABDE62D3}" sibTransId="{EDB6C2FB-10E7-4C1C-AF74-DDBBCE477B34}"/>
    <dgm:cxn modelId="{7121E545-5D65-4919-B092-D51F7F27C301}" type="presOf" srcId="{BDA59FA8-8720-417A-AD23-7AADFE0AC2B1}" destId="{AB785346-FE80-42E7-88F8-992AC53C0F35}" srcOrd="0" destOrd="3" presId="urn:microsoft.com/office/officeart/2005/8/layout/hList1"/>
    <dgm:cxn modelId="{DB3AF94B-0F39-43AD-84B5-E7D3CAD7983A}" srcId="{65EA0183-9A68-42E4-9C91-F1E79A91D0E4}" destId="{BDA59FA8-8720-417A-AD23-7AADFE0AC2B1}" srcOrd="3" destOrd="0" parTransId="{90DAE485-ABEF-436B-A592-95175D42912B}" sibTransId="{AF080B8A-8D38-4A88-B10C-72F5C41878F3}"/>
    <dgm:cxn modelId="{E2D35850-E26D-4549-926E-68C2F7FB8BEA}" type="presOf" srcId="{7A9BC687-1717-4194-800A-B3C888F390B6}" destId="{B3A7F437-60A8-443B-806A-298C532B8C19}" srcOrd="0" destOrd="0" presId="urn:microsoft.com/office/officeart/2005/8/layout/hList1"/>
    <dgm:cxn modelId="{DFB7F192-530A-401E-8E11-9480E5FC7DF0}" type="presOf" srcId="{6F0A53FF-B508-4A7F-A33D-6221720488AE}" destId="{B3A7F437-60A8-443B-806A-298C532B8C19}" srcOrd="0" destOrd="1" presId="urn:microsoft.com/office/officeart/2005/8/layout/hList1"/>
    <dgm:cxn modelId="{770A86A6-9233-4C08-840B-7ED5D7C75A50}" type="presOf" srcId="{7542C6C6-9A9D-4AA0-A80D-89BADE087C4E}" destId="{AB785346-FE80-42E7-88F8-992AC53C0F35}" srcOrd="0" destOrd="1" presId="urn:microsoft.com/office/officeart/2005/8/layout/hList1"/>
    <dgm:cxn modelId="{1E911FB8-2CFA-4EC7-9033-3D6FD0DC3262}" type="presOf" srcId="{DBF60F37-0DE9-482C-A048-0508BAFC4270}" destId="{D5B4E54F-55D6-46D6-B4A9-ED2C7104D603}" srcOrd="0" destOrd="0" presId="urn:microsoft.com/office/officeart/2005/8/layout/hList1"/>
    <dgm:cxn modelId="{90C465BB-CCD8-4B2C-BC21-1B9E175FFD63}" srcId="{3523DE15-40F8-4D8D-8C77-EDAA99894C11}" destId="{7A9BC687-1717-4194-800A-B3C888F390B6}" srcOrd="0" destOrd="0" parTransId="{608FF69D-9D58-4455-A17E-C34B378898E9}" sibTransId="{938D7D68-DDD5-4579-BEA5-3B6471C3EB32}"/>
    <dgm:cxn modelId="{5175B6BE-A7A9-40D8-9790-50B7DC93A346}" type="presOf" srcId="{675A554D-CA0B-4B19-B2A9-0E0F9CEEB463}" destId="{AB785346-FE80-42E7-88F8-992AC53C0F35}" srcOrd="0" destOrd="2" presId="urn:microsoft.com/office/officeart/2005/8/layout/hList1"/>
    <dgm:cxn modelId="{4B3FDED8-F62B-4713-9626-F89ED2876D77}" srcId="{3523DE15-40F8-4D8D-8C77-EDAA99894C11}" destId="{38B0098E-7EC4-4EBD-8692-A9B4A6859CDB}" srcOrd="2" destOrd="0" parTransId="{0E9D24A9-B3E2-41C0-9DC0-C6ECF83F77CD}" sibTransId="{1044B187-CF67-4817-A2BB-2F936B26D019}"/>
    <dgm:cxn modelId="{42440FEA-0F0C-4F60-87D1-CFB2C59477B6}" srcId="{65EA0183-9A68-42E4-9C91-F1E79A91D0E4}" destId="{7542C6C6-9A9D-4AA0-A80D-89BADE087C4E}" srcOrd="1" destOrd="0" parTransId="{10F78CAB-70DC-4B85-9946-31709B1BFFD2}" sibTransId="{21E5FA38-3F3E-4A57-8C22-ACD332376AB4}"/>
    <dgm:cxn modelId="{07B7F8F3-D526-429B-B736-246262E6A985}" type="presOf" srcId="{65EA0183-9A68-42E4-9C91-F1E79A91D0E4}" destId="{0986A3F7-62ED-4698-92A0-EC79FEFABB18}" srcOrd="0" destOrd="0" presId="urn:microsoft.com/office/officeart/2005/8/layout/hList1"/>
    <dgm:cxn modelId="{8DEFB4AD-32C5-44A2-8DCC-40F6E3370E6B}" type="presParOf" srcId="{D5B4E54F-55D6-46D6-B4A9-ED2C7104D603}" destId="{2990453A-D08A-44AE-AB31-684E5493F272}" srcOrd="0" destOrd="0" presId="urn:microsoft.com/office/officeart/2005/8/layout/hList1"/>
    <dgm:cxn modelId="{FFFDD38D-DF4C-459E-85D7-4E85BCC639E0}" type="presParOf" srcId="{2990453A-D08A-44AE-AB31-684E5493F272}" destId="{0986A3F7-62ED-4698-92A0-EC79FEFABB18}" srcOrd="0" destOrd="0" presId="urn:microsoft.com/office/officeart/2005/8/layout/hList1"/>
    <dgm:cxn modelId="{580B117E-F4A6-4D53-A915-B9FE792937CC}" type="presParOf" srcId="{2990453A-D08A-44AE-AB31-684E5493F272}" destId="{AB785346-FE80-42E7-88F8-992AC53C0F35}" srcOrd="1" destOrd="0" presId="urn:microsoft.com/office/officeart/2005/8/layout/hList1"/>
    <dgm:cxn modelId="{A10B4B74-78AE-4E6B-90F7-D1CA5C933B51}" type="presParOf" srcId="{D5B4E54F-55D6-46D6-B4A9-ED2C7104D603}" destId="{4F5AC42B-899C-4FF2-B270-149D80463D8B}" srcOrd="1" destOrd="0" presId="urn:microsoft.com/office/officeart/2005/8/layout/hList1"/>
    <dgm:cxn modelId="{084F0052-85AB-4A5B-B178-5B4A35FB3F64}" type="presParOf" srcId="{D5B4E54F-55D6-46D6-B4A9-ED2C7104D603}" destId="{6DADC243-3F87-4EDD-827C-64FCD3122FEA}" srcOrd="2" destOrd="0" presId="urn:microsoft.com/office/officeart/2005/8/layout/hList1"/>
    <dgm:cxn modelId="{D724A9E8-67DC-40D1-A5B6-87E92C5D6F88}" type="presParOf" srcId="{6DADC243-3F87-4EDD-827C-64FCD3122FEA}" destId="{B036C4A9-C4CD-4BEA-8D38-42B911F5248D}" srcOrd="0" destOrd="0" presId="urn:microsoft.com/office/officeart/2005/8/layout/hList1"/>
    <dgm:cxn modelId="{4138A0EB-EB91-4643-B269-83F8D0598B85}" type="presParOf" srcId="{6DADC243-3F87-4EDD-827C-64FCD3122FEA}" destId="{B3A7F437-60A8-443B-806A-298C532B8C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2F6B5E-5B83-4B05-9026-CBE2E0075FE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DE19314-1FAD-42D9-990C-D1F27DD0B31C}">
      <dgm:prSet phldrT="[Text]" custT="1"/>
      <dgm:spPr/>
      <dgm:t>
        <a:bodyPr/>
        <a:lstStyle/>
        <a:p>
          <a:pPr>
            <a:buFontTx/>
            <a:buNone/>
          </a:pPr>
          <a:r>
            <a:rPr lang="hr-HR" sz="2000"/>
            <a:t>1. Volatilnost dnevnih novčanih tokova</a:t>
          </a:r>
        </a:p>
      </dgm:t>
    </dgm:pt>
    <dgm:pt modelId="{199B838C-6335-44B1-ABB5-F9DE8254FB67}" type="parTrans" cxnId="{77768EC2-068E-4063-B4AA-34F933C92A6C}">
      <dgm:prSet/>
      <dgm:spPr/>
      <dgm:t>
        <a:bodyPr/>
        <a:lstStyle/>
        <a:p>
          <a:endParaRPr lang="en-GB" sz="2000"/>
        </a:p>
      </dgm:t>
    </dgm:pt>
    <dgm:pt modelId="{4EEBBC72-4753-44E6-85C5-3F8E5EE9D768}" type="sibTrans" cxnId="{77768EC2-068E-4063-B4AA-34F933C92A6C}">
      <dgm:prSet/>
      <dgm:spPr/>
      <dgm:t>
        <a:bodyPr/>
        <a:lstStyle/>
        <a:p>
          <a:endParaRPr lang="en-GB" sz="2000"/>
        </a:p>
      </dgm:t>
    </dgm:pt>
    <dgm:pt modelId="{BB53B7A5-5A70-4F2A-83BC-26F0A4617135}">
      <dgm:prSet custT="1"/>
      <dgm:spPr/>
      <dgm:t>
        <a:bodyPr/>
        <a:lstStyle/>
        <a:p>
          <a:r>
            <a:rPr lang="hr-HR" sz="2000"/>
            <a:t>2.  Mogućnost izrade projekcija tih novčanih tokova</a:t>
          </a:r>
        </a:p>
      </dgm:t>
    </dgm:pt>
    <dgm:pt modelId="{13988E84-6281-4877-ACC1-FF2837D77340}" type="parTrans" cxnId="{F52A29A6-7B87-4DA3-81A5-389CF8811C86}">
      <dgm:prSet/>
      <dgm:spPr/>
      <dgm:t>
        <a:bodyPr/>
        <a:lstStyle/>
        <a:p>
          <a:endParaRPr lang="en-GB" sz="2000"/>
        </a:p>
      </dgm:t>
    </dgm:pt>
    <dgm:pt modelId="{6973ABA8-CDAF-40C6-B812-B22854AC775D}" type="sibTrans" cxnId="{F52A29A6-7B87-4DA3-81A5-389CF8811C86}">
      <dgm:prSet/>
      <dgm:spPr/>
      <dgm:t>
        <a:bodyPr/>
        <a:lstStyle/>
        <a:p>
          <a:endParaRPr lang="en-GB" sz="2000"/>
        </a:p>
      </dgm:t>
    </dgm:pt>
    <dgm:pt modelId="{37928832-5900-4AE7-A867-97365D0029AA}">
      <dgm:prSet custT="1"/>
      <dgm:spPr/>
      <dgm:t>
        <a:bodyPr/>
        <a:lstStyle/>
        <a:p>
          <a:r>
            <a:rPr lang="hr-HR" sz="2000"/>
            <a:t>3. Mogućnost reagiranja na projekcije</a:t>
          </a:r>
        </a:p>
      </dgm:t>
    </dgm:pt>
    <dgm:pt modelId="{0B3BC59C-B18A-47DF-A501-B1CF7EFF99C7}" type="parTrans" cxnId="{53D39C13-5B11-44C4-B278-7D2EE326B83C}">
      <dgm:prSet/>
      <dgm:spPr/>
      <dgm:t>
        <a:bodyPr/>
        <a:lstStyle/>
        <a:p>
          <a:endParaRPr lang="en-GB" sz="2000"/>
        </a:p>
      </dgm:t>
    </dgm:pt>
    <dgm:pt modelId="{A1188C6D-2800-4C2D-8433-779C2533329C}" type="sibTrans" cxnId="{53D39C13-5B11-44C4-B278-7D2EE326B83C}">
      <dgm:prSet/>
      <dgm:spPr/>
      <dgm:t>
        <a:bodyPr/>
        <a:lstStyle/>
        <a:p>
          <a:endParaRPr lang="en-GB" sz="2000"/>
        </a:p>
      </dgm:t>
    </dgm:pt>
    <dgm:pt modelId="{1C8005EF-126A-4B6C-87E5-06D73E88F18F}">
      <dgm:prSet custT="1"/>
      <dgm:spPr/>
      <dgm:t>
        <a:bodyPr/>
        <a:lstStyle/>
        <a:p>
          <a:r>
            <a:rPr lang="hr-HR" sz="2000"/>
            <a:t>4.  Opseg (i vremenski okvir) upravljanja nepredviđenim fluktuacijama</a:t>
          </a:r>
        </a:p>
      </dgm:t>
    </dgm:pt>
    <dgm:pt modelId="{6521BDFF-D256-4828-A7BD-6A9133274DF5}" type="parTrans" cxnId="{3B7FBE89-6897-46AA-A044-F062646803E8}">
      <dgm:prSet/>
      <dgm:spPr/>
      <dgm:t>
        <a:bodyPr/>
        <a:lstStyle/>
        <a:p>
          <a:endParaRPr lang="en-GB" sz="2000"/>
        </a:p>
      </dgm:t>
    </dgm:pt>
    <dgm:pt modelId="{4E03BFBA-39F1-4FD3-882A-2C37612B2AF3}" type="sibTrans" cxnId="{3B7FBE89-6897-46AA-A044-F062646803E8}">
      <dgm:prSet/>
      <dgm:spPr/>
      <dgm:t>
        <a:bodyPr/>
        <a:lstStyle/>
        <a:p>
          <a:endParaRPr lang="en-GB" sz="2000"/>
        </a:p>
      </dgm:t>
    </dgm:pt>
    <dgm:pt modelId="{0C7CC306-76D7-4390-B858-708D41DCF526}">
      <dgm:prSet custT="1"/>
      <dgm:spPr/>
      <dgm:t>
        <a:bodyPr/>
        <a:lstStyle/>
        <a:p>
          <a:r>
            <a:rPr lang="hr-HR" sz="2000"/>
            <a:t>5.  Sigurnosne mreže</a:t>
          </a:r>
        </a:p>
      </dgm:t>
    </dgm:pt>
    <dgm:pt modelId="{567667DA-E418-4AA0-A5DB-219BDEF4535E}" type="parTrans" cxnId="{1E537749-1465-48AA-B3B5-99F42CAC53CE}">
      <dgm:prSet/>
      <dgm:spPr/>
      <dgm:t>
        <a:bodyPr/>
        <a:lstStyle/>
        <a:p>
          <a:endParaRPr lang="en-GB" sz="2000"/>
        </a:p>
      </dgm:t>
    </dgm:pt>
    <dgm:pt modelId="{D3EA4E0D-09E8-42B5-8710-E81D1CA1B976}" type="sibTrans" cxnId="{1E537749-1465-48AA-B3B5-99F42CAC53CE}">
      <dgm:prSet/>
      <dgm:spPr/>
      <dgm:t>
        <a:bodyPr/>
        <a:lstStyle/>
        <a:p>
          <a:endParaRPr lang="en-GB" sz="2000"/>
        </a:p>
      </dgm:t>
    </dgm:pt>
    <dgm:pt modelId="{B053B09F-4656-49C2-9408-EB9CF97EB71F}">
      <dgm:prSet custT="1"/>
      <dgm:spPr/>
      <dgm:t>
        <a:bodyPr/>
        <a:lstStyle/>
        <a:p>
          <a:r>
            <a:rPr lang="hr-HR" sz="2000"/>
            <a:t>6. Troškovi držanja</a:t>
          </a:r>
        </a:p>
      </dgm:t>
    </dgm:pt>
    <dgm:pt modelId="{5B27AEC0-1EFB-4002-A8BA-E35DF4A99E48}" type="parTrans" cxnId="{40B84288-48F1-4AAC-BDEE-0875D55CDE17}">
      <dgm:prSet/>
      <dgm:spPr/>
      <dgm:t>
        <a:bodyPr/>
        <a:lstStyle/>
        <a:p>
          <a:endParaRPr lang="en-GB" sz="2000"/>
        </a:p>
      </dgm:t>
    </dgm:pt>
    <dgm:pt modelId="{0FFE6823-1E91-4E9F-98D6-06C1308C1BC4}" type="sibTrans" cxnId="{40B84288-48F1-4AAC-BDEE-0875D55CDE17}">
      <dgm:prSet/>
      <dgm:spPr/>
      <dgm:t>
        <a:bodyPr/>
        <a:lstStyle/>
        <a:p>
          <a:endParaRPr lang="en-GB" sz="2000"/>
        </a:p>
      </dgm:t>
    </dgm:pt>
    <dgm:pt modelId="{88F0D30E-8C2F-488A-90E6-0E8A8C4F9AA2}" type="pres">
      <dgm:prSet presAssocID="{A62F6B5E-5B83-4B05-9026-CBE2E0075FE7}" presName="linear" presStyleCnt="0">
        <dgm:presLayoutVars>
          <dgm:dir/>
          <dgm:animLvl val="lvl"/>
          <dgm:resizeHandles val="exact"/>
        </dgm:presLayoutVars>
      </dgm:prSet>
      <dgm:spPr/>
    </dgm:pt>
    <dgm:pt modelId="{DB5C5291-1243-4036-BC7B-B40B984B0756}" type="pres">
      <dgm:prSet presAssocID="{1DE19314-1FAD-42D9-990C-D1F27DD0B31C}" presName="parentLin" presStyleCnt="0"/>
      <dgm:spPr/>
    </dgm:pt>
    <dgm:pt modelId="{C7140480-87C0-40AA-965C-10AB1C021D24}" type="pres">
      <dgm:prSet presAssocID="{1DE19314-1FAD-42D9-990C-D1F27DD0B31C}" presName="parentLeftMargin" presStyleLbl="node1" presStyleIdx="0" presStyleCnt="6"/>
      <dgm:spPr/>
    </dgm:pt>
    <dgm:pt modelId="{69DC94FC-07D5-4562-BCFA-9F8A90257BCA}" type="pres">
      <dgm:prSet presAssocID="{1DE19314-1FAD-42D9-990C-D1F27DD0B31C}" presName="parentText" presStyleLbl="node1" presStyleIdx="0" presStyleCnt="6" custScaleX="106299">
        <dgm:presLayoutVars>
          <dgm:chMax val="0"/>
          <dgm:bulletEnabled val="1"/>
        </dgm:presLayoutVars>
      </dgm:prSet>
      <dgm:spPr/>
    </dgm:pt>
    <dgm:pt modelId="{93D842FC-61B5-4C52-8758-29A828D62DC2}" type="pres">
      <dgm:prSet presAssocID="{1DE19314-1FAD-42D9-990C-D1F27DD0B31C}" presName="negativeSpace" presStyleCnt="0"/>
      <dgm:spPr/>
    </dgm:pt>
    <dgm:pt modelId="{89D84287-E08C-4A8F-B8E3-33F809E859C4}" type="pres">
      <dgm:prSet presAssocID="{1DE19314-1FAD-42D9-990C-D1F27DD0B31C}" presName="childText" presStyleLbl="conFgAcc1" presStyleIdx="0" presStyleCnt="6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BD9C0BEC-9EB8-45E3-9AFE-7271B58EAAC5}" type="pres">
      <dgm:prSet presAssocID="{4EEBBC72-4753-44E6-85C5-3F8E5EE9D768}" presName="spaceBetweenRectangles" presStyleCnt="0"/>
      <dgm:spPr/>
    </dgm:pt>
    <dgm:pt modelId="{CE6D8441-987C-4038-8980-8EFFB5E2DDE7}" type="pres">
      <dgm:prSet presAssocID="{BB53B7A5-5A70-4F2A-83BC-26F0A4617135}" presName="parentLin" presStyleCnt="0"/>
      <dgm:spPr/>
    </dgm:pt>
    <dgm:pt modelId="{02156247-6CC1-41CC-B55F-8FA9D116B5F1}" type="pres">
      <dgm:prSet presAssocID="{BB53B7A5-5A70-4F2A-83BC-26F0A4617135}" presName="parentLeftMargin" presStyleLbl="node1" presStyleIdx="0" presStyleCnt="6"/>
      <dgm:spPr/>
    </dgm:pt>
    <dgm:pt modelId="{3F15CC6E-FEEB-461C-855A-200854611036}" type="pres">
      <dgm:prSet presAssocID="{BB53B7A5-5A70-4F2A-83BC-26F0A4617135}" presName="parentText" presStyleLbl="node1" presStyleIdx="1" presStyleCnt="6" custScaleX="106299" custLinFactNeighborX="2941" custLinFactNeighborY="4189">
        <dgm:presLayoutVars>
          <dgm:chMax val="0"/>
          <dgm:bulletEnabled val="1"/>
        </dgm:presLayoutVars>
      </dgm:prSet>
      <dgm:spPr/>
    </dgm:pt>
    <dgm:pt modelId="{EAA2B5E5-8315-489B-AEA4-6BCFCCD368CE}" type="pres">
      <dgm:prSet presAssocID="{BB53B7A5-5A70-4F2A-83BC-26F0A4617135}" presName="negativeSpace" presStyleCnt="0"/>
      <dgm:spPr/>
    </dgm:pt>
    <dgm:pt modelId="{59CC95FC-E53D-461A-AE5C-B101EF96D621}" type="pres">
      <dgm:prSet presAssocID="{BB53B7A5-5A70-4F2A-83BC-26F0A4617135}" presName="childText" presStyleLbl="conFgAcc1" presStyleIdx="1" presStyleCnt="6">
        <dgm:presLayoutVars>
          <dgm:bulletEnabled val="1"/>
        </dgm:presLayoutVars>
      </dgm:prSet>
      <dgm:spPr>
        <a:xfrm>
          <a:off x="0" y="1157819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5417126-5C00-43E1-905C-EA163597CCD1}" type="pres">
      <dgm:prSet presAssocID="{6973ABA8-CDAF-40C6-B812-B22854AC775D}" presName="spaceBetweenRectangles" presStyleCnt="0"/>
      <dgm:spPr/>
    </dgm:pt>
    <dgm:pt modelId="{1A6B26A7-4198-43E0-9AD8-455F2BD81260}" type="pres">
      <dgm:prSet presAssocID="{37928832-5900-4AE7-A867-97365D0029AA}" presName="parentLin" presStyleCnt="0"/>
      <dgm:spPr/>
    </dgm:pt>
    <dgm:pt modelId="{21B23195-1564-4CE2-A276-F1C7F92202AF}" type="pres">
      <dgm:prSet presAssocID="{37928832-5900-4AE7-A867-97365D0029AA}" presName="parentLeftMargin" presStyleLbl="node1" presStyleIdx="1" presStyleCnt="6"/>
      <dgm:spPr/>
    </dgm:pt>
    <dgm:pt modelId="{F90110E2-5915-4FA6-A17F-D30DBA99CADB}" type="pres">
      <dgm:prSet presAssocID="{37928832-5900-4AE7-A867-97365D0029AA}" presName="parentText" presStyleLbl="node1" presStyleIdx="2" presStyleCnt="6" custScaleX="106303">
        <dgm:presLayoutVars>
          <dgm:chMax val="0"/>
          <dgm:bulletEnabled val="1"/>
        </dgm:presLayoutVars>
      </dgm:prSet>
      <dgm:spPr/>
    </dgm:pt>
    <dgm:pt modelId="{20CF813D-CEBD-4CFC-A1AC-44B6D42894BE}" type="pres">
      <dgm:prSet presAssocID="{37928832-5900-4AE7-A867-97365D0029AA}" presName="negativeSpace" presStyleCnt="0"/>
      <dgm:spPr/>
    </dgm:pt>
    <dgm:pt modelId="{2EA460DE-442B-40AC-968E-016B2A558B17}" type="pres">
      <dgm:prSet presAssocID="{37928832-5900-4AE7-A867-97365D0029AA}" presName="childText" presStyleLbl="conFgAcc1" presStyleIdx="2" presStyleCnt="6">
        <dgm:presLayoutVars>
          <dgm:bulletEnabled val="1"/>
        </dgm:presLayoutVars>
      </dgm:prSet>
      <dgm:spPr>
        <a:xfrm>
          <a:off x="0" y="1974299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7F7142E-FC60-4B7C-865F-0D0A2C819085}" type="pres">
      <dgm:prSet presAssocID="{A1188C6D-2800-4C2D-8433-779C2533329C}" presName="spaceBetweenRectangles" presStyleCnt="0"/>
      <dgm:spPr/>
    </dgm:pt>
    <dgm:pt modelId="{11A614DB-B473-4F37-B79D-06A501B5EEEC}" type="pres">
      <dgm:prSet presAssocID="{1C8005EF-126A-4B6C-87E5-06D73E88F18F}" presName="parentLin" presStyleCnt="0"/>
      <dgm:spPr/>
    </dgm:pt>
    <dgm:pt modelId="{51086EAA-4BD3-4C0E-AAAB-BAD026F4C659}" type="pres">
      <dgm:prSet presAssocID="{1C8005EF-126A-4B6C-87E5-06D73E88F18F}" presName="parentLeftMargin" presStyleLbl="node1" presStyleIdx="2" presStyleCnt="6"/>
      <dgm:spPr/>
    </dgm:pt>
    <dgm:pt modelId="{1CD741E7-59DA-4292-9382-139C7D3D1D7E}" type="pres">
      <dgm:prSet presAssocID="{1C8005EF-126A-4B6C-87E5-06D73E88F18F}" presName="parentText" presStyleLbl="node1" presStyleIdx="3" presStyleCnt="6" custScaleX="106302" custScaleY="126863">
        <dgm:presLayoutVars>
          <dgm:chMax val="0"/>
          <dgm:bulletEnabled val="1"/>
        </dgm:presLayoutVars>
      </dgm:prSet>
      <dgm:spPr/>
    </dgm:pt>
    <dgm:pt modelId="{8027996F-1925-4654-ACD8-5718DD818780}" type="pres">
      <dgm:prSet presAssocID="{1C8005EF-126A-4B6C-87E5-06D73E88F18F}" presName="negativeSpace" presStyleCnt="0"/>
      <dgm:spPr/>
    </dgm:pt>
    <dgm:pt modelId="{677A2C0D-1BFD-485B-B5D2-076E591F788B}" type="pres">
      <dgm:prSet presAssocID="{1C8005EF-126A-4B6C-87E5-06D73E88F18F}" presName="childText" presStyleLbl="conFgAcc1" presStyleIdx="3" presStyleCnt="6">
        <dgm:presLayoutVars>
          <dgm:bulletEnabled val="1"/>
        </dgm:presLayoutVars>
      </dgm:prSet>
      <dgm:spPr>
        <a:xfrm>
          <a:off x="0" y="2790780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90A8DA8-0083-4D7A-A9FE-6FC765765E4A}" type="pres">
      <dgm:prSet presAssocID="{4E03BFBA-39F1-4FD3-882A-2C37612B2AF3}" presName="spaceBetweenRectangles" presStyleCnt="0"/>
      <dgm:spPr/>
    </dgm:pt>
    <dgm:pt modelId="{B860E56C-76D5-463A-974D-AEB478A16B49}" type="pres">
      <dgm:prSet presAssocID="{0C7CC306-76D7-4390-B858-708D41DCF526}" presName="parentLin" presStyleCnt="0"/>
      <dgm:spPr/>
    </dgm:pt>
    <dgm:pt modelId="{65FCD50D-8F8B-412F-8DC5-DE6E9C60D915}" type="pres">
      <dgm:prSet presAssocID="{0C7CC306-76D7-4390-B858-708D41DCF526}" presName="parentLeftMargin" presStyleLbl="node1" presStyleIdx="3" presStyleCnt="6"/>
      <dgm:spPr/>
    </dgm:pt>
    <dgm:pt modelId="{2B8E47A2-6811-457A-8ABF-E72CFCB3FB01}" type="pres">
      <dgm:prSet presAssocID="{0C7CC306-76D7-4390-B858-708D41DCF526}" presName="parentText" presStyleLbl="node1" presStyleIdx="4" presStyleCnt="6" custScaleX="106299">
        <dgm:presLayoutVars>
          <dgm:chMax val="0"/>
          <dgm:bulletEnabled val="1"/>
        </dgm:presLayoutVars>
      </dgm:prSet>
      <dgm:spPr/>
    </dgm:pt>
    <dgm:pt modelId="{8EBE392B-8B96-40FD-A232-1F8D21660F95}" type="pres">
      <dgm:prSet presAssocID="{0C7CC306-76D7-4390-B858-708D41DCF526}" presName="negativeSpace" presStyleCnt="0"/>
      <dgm:spPr/>
    </dgm:pt>
    <dgm:pt modelId="{E335C826-5248-4963-A2CC-9C43A3AF6567}" type="pres">
      <dgm:prSet presAssocID="{0C7CC306-76D7-4390-B858-708D41DCF526}" presName="childText" presStyleLbl="conFgAcc1" presStyleIdx="4" presStyleCnt="6">
        <dgm:presLayoutVars>
          <dgm:bulletEnabled val="1"/>
        </dgm:presLayoutVars>
      </dgm:prSet>
      <dgm:spPr>
        <a:xfrm>
          <a:off x="0" y="3607260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A4AA750-7F5D-48C7-B22C-510674FFDD67}" type="pres">
      <dgm:prSet presAssocID="{D3EA4E0D-09E8-42B5-8710-E81D1CA1B976}" presName="spaceBetweenRectangles" presStyleCnt="0"/>
      <dgm:spPr/>
    </dgm:pt>
    <dgm:pt modelId="{A6BE0C87-A1F0-4C7F-99CF-D9406E30B7AF}" type="pres">
      <dgm:prSet presAssocID="{B053B09F-4656-49C2-9408-EB9CF97EB71F}" presName="parentLin" presStyleCnt="0"/>
      <dgm:spPr/>
    </dgm:pt>
    <dgm:pt modelId="{34221FB4-C653-4ABA-A1AD-F3388806A2AE}" type="pres">
      <dgm:prSet presAssocID="{B053B09F-4656-49C2-9408-EB9CF97EB71F}" presName="parentLeftMargin" presStyleLbl="node1" presStyleIdx="4" presStyleCnt="6"/>
      <dgm:spPr/>
    </dgm:pt>
    <dgm:pt modelId="{E593EB3F-FE6A-4105-85D3-F9A69D60F851}" type="pres">
      <dgm:prSet presAssocID="{B053B09F-4656-49C2-9408-EB9CF97EB71F}" presName="parentText" presStyleLbl="node1" presStyleIdx="5" presStyleCnt="6" custScaleX="106299">
        <dgm:presLayoutVars>
          <dgm:chMax val="0"/>
          <dgm:bulletEnabled val="1"/>
        </dgm:presLayoutVars>
      </dgm:prSet>
      <dgm:spPr/>
    </dgm:pt>
    <dgm:pt modelId="{8880F317-F9E1-49DA-AD43-023DEBE9A808}" type="pres">
      <dgm:prSet presAssocID="{B053B09F-4656-49C2-9408-EB9CF97EB71F}" presName="negativeSpace" presStyleCnt="0"/>
      <dgm:spPr/>
    </dgm:pt>
    <dgm:pt modelId="{2106AB4B-1E7B-439B-89FF-577A165608EE}" type="pres">
      <dgm:prSet presAssocID="{B053B09F-4656-49C2-9408-EB9CF97EB71F}" presName="childText" presStyleLbl="conFgAcc1" presStyleIdx="5" presStyleCnt="6">
        <dgm:presLayoutVars>
          <dgm:bulletEnabled val="1"/>
        </dgm:presLayoutVars>
      </dgm:prSet>
      <dgm:spPr>
        <a:xfrm>
          <a:off x="0" y="4423740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2C3FF507-0A19-423F-BF68-711DF0A2660D}" type="presOf" srcId="{0C7CC306-76D7-4390-B858-708D41DCF526}" destId="{2B8E47A2-6811-457A-8ABF-E72CFCB3FB01}" srcOrd="1" destOrd="0" presId="urn:microsoft.com/office/officeart/2005/8/layout/list1"/>
    <dgm:cxn modelId="{53D39C13-5B11-44C4-B278-7D2EE326B83C}" srcId="{A62F6B5E-5B83-4B05-9026-CBE2E0075FE7}" destId="{37928832-5900-4AE7-A867-97365D0029AA}" srcOrd="2" destOrd="0" parTransId="{0B3BC59C-B18A-47DF-A501-B1CF7EFF99C7}" sibTransId="{A1188C6D-2800-4C2D-8433-779C2533329C}"/>
    <dgm:cxn modelId="{9BB13624-B8F3-479A-9D54-DBD7B57CAD25}" type="presOf" srcId="{0C7CC306-76D7-4390-B858-708D41DCF526}" destId="{65FCD50D-8F8B-412F-8DC5-DE6E9C60D915}" srcOrd="0" destOrd="0" presId="urn:microsoft.com/office/officeart/2005/8/layout/list1"/>
    <dgm:cxn modelId="{20DAD62B-F28E-4E6A-B748-117BE65CA37C}" type="presOf" srcId="{37928832-5900-4AE7-A867-97365D0029AA}" destId="{21B23195-1564-4CE2-A276-F1C7F92202AF}" srcOrd="0" destOrd="0" presId="urn:microsoft.com/office/officeart/2005/8/layout/list1"/>
    <dgm:cxn modelId="{7984EC31-D584-4F8C-9E74-1B1371D2BA26}" type="presOf" srcId="{B053B09F-4656-49C2-9408-EB9CF97EB71F}" destId="{34221FB4-C653-4ABA-A1AD-F3388806A2AE}" srcOrd="0" destOrd="0" presId="urn:microsoft.com/office/officeart/2005/8/layout/list1"/>
    <dgm:cxn modelId="{1E537749-1465-48AA-B3B5-99F42CAC53CE}" srcId="{A62F6B5E-5B83-4B05-9026-CBE2E0075FE7}" destId="{0C7CC306-76D7-4390-B858-708D41DCF526}" srcOrd="4" destOrd="0" parTransId="{567667DA-E418-4AA0-A5DB-219BDEF4535E}" sibTransId="{D3EA4E0D-09E8-42B5-8710-E81D1CA1B976}"/>
    <dgm:cxn modelId="{C1A77A74-B63D-460D-A383-75440EF9720F}" type="presOf" srcId="{37928832-5900-4AE7-A867-97365D0029AA}" destId="{F90110E2-5915-4FA6-A17F-D30DBA99CADB}" srcOrd="1" destOrd="0" presId="urn:microsoft.com/office/officeart/2005/8/layout/list1"/>
    <dgm:cxn modelId="{29166575-EAA9-48C6-AC32-94FCB642CBD4}" type="presOf" srcId="{B053B09F-4656-49C2-9408-EB9CF97EB71F}" destId="{E593EB3F-FE6A-4105-85D3-F9A69D60F851}" srcOrd="1" destOrd="0" presId="urn:microsoft.com/office/officeart/2005/8/layout/list1"/>
    <dgm:cxn modelId="{6AECE356-21F0-4798-9328-0CA5B2B527E1}" type="presOf" srcId="{BB53B7A5-5A70-4F2A-83BC-26F0A4617135}" destId="{3F15CC6E-FEEB-461C-855A-200854611036}" srcOrd="1" destOrd="0" presId="urn:microsoft.com/office/officeart/2005/8/layout/list1"/>
    <dgm:cxn modelId="{40B84288-48F1-4AAC-BDEE-0875D55CDE17}" srcId="{A62F6B5E-5B83-4B05-9026-CBE2E0075FE7}" destId="{B053B09F-4656-49C2-9408-EB9CF97EB71F}" srcOrd="5" destOrd="0" parTransId="{5B27AEC0-1EFB-4002-A8BA-E35DF4A99E48}" sibTransId="{0FFE6823-1E91-4E9F-98D6-06C1308C1BC4}"/>
    <dgm:cxn modelId="{3B7FBE89-6897-46AA-A044-F062646803E8}" srcId="{A62F6B5E-5B83-4B05-9026-CBE2E0075FE7}" destId="{1C8005EF-126A-4B6C-87E5-06D73E88F18F}" srcOrd="3" destOrd="0" parTransId="{6521BDFF-D256-4828-A7BD-6A9133274DF5}" sibTransId="{4E03BFBA-39F1-4FD3-882A-2C37612B2AF3}"/>
    <dgm:cxn modelId="{8386958E-115D-4E2B-81A9-1CD442BE6B87}" type="presOf" srcId="{1DE19314-1FAD-42D9-990C-D1F27DD0B31C}" destId="{C7140480-87C0-40AA-965C-10AB1C021D24}" srcOrd="0" destOrd="0" presId="urn:microsoft.com/office/officeart/2005/8/layout/list1"/>
    <dgm:cxn modelId="{3DAB839F-F934-4FD3-A9DD-8C453E00EB37}" type="presOf" srcId="{BB53B7A5-5A70-4F2A-83BC-26F0A4617135}" destId="{02156247-6CC1-41CC-B55F-8FA9D116B5F1}" srcOrd="0" destOrd="0" presId="urn:microsoft.com/office/officeart/2005/8/layout/list1"/>
    <dgm:cxn modelId="{F52A29A6-7B87-4DA3-81A5-389CF8811C86}" srcId="{A62F6B5E-5B83-4B05-9026-CBE2E0075FE7}" destId="{BB53B7A5-5A70-4F2A-83BC-26F0A4617135}" srcOrd="1" destOrd="0" parTransId="{13988E84-6281-4877-ACC1-FF2837D77340}" sibTransId="{6973ABA8-CDAF-40C6-B812-B22854AC775D}"/>
    <dgm:cxn modelId="{D0B7C4C0-0B76-4F1C-BB3D-9F48508C3C87}" type="presOf" srcId="{1DE19314-1FAD-42D9-990C-D1F27DD0B31C}" destId="{69DC94FC-07D5-4562-BCFA-9F8A90257BCA}" srcOrd="1" destOrd="0" presId="urn:microsoft.com/office/officeart/2005/8/layout/list1"/>
    <dgm:cxn modelId="{77768EC2-068E-4063-B4AA-34F933C92A6C}" srcId="{A62F6B5E-5B83-4B05-9026-CBE2E0075FE7}" destId="{1DE19314-1FAD-42D9-990C-D1F27DD0B31C}" srcOrd="0" destOrd="0" parTransId="{199B838C-6335-44B1-ABB5-F9DE8254FB67}" sibTransId="{4EEBBC72-4753-44E6-85C5-3F8E5EE9D768}"/>
    <dgm:cxn modelId="{174AEBD0-0936-4FBD-B77B-014C0E8E9A6D}" type="presOf" srcId="{1C8005EF-126A-4B6C-87E5-06D73E88F18F}" destId="{1CD741E7-59DA-4292-9382-139C7D3D1D7E}" srcOrd="1" destOrd="0" presId="urn:microsoft.com/office/officeart/2005/8/layout/list1"/>
    <dgm:cxn modelId="{70A597D8-6E0B-4562-8364-1271F555A06E}" type="presOf" srcId="{1C8005EF-126A-4B6C-87E5-06D73E88F18F}" destId="{51086EAA-4BD3-4C0E-AAAB-BAD026F4C659}" srcOrd="0" destOrd="0" presId="urn:microsoft.com/office/officeart/2005/8/layout/list1"/>
    <dgm:cxn modelId="{8591F3FA-A7E3-48D2-8EF7-56925FC7111E}" type="presOf" srcId="{A62F6B5E-5B83-4B05-9026-CBE2E0075FE7}" destId="{88F0D30E-8C2F-488A-90E6-0E8A8C4F9AA2}" srcOrd="0" destOrd="0" presId="urn:microsoft.com/office/officeart/2005/8/layout/list1"/>
    <dgm:cxn modelId="{F827B3CA-1751-4625-A86D-35F91FB41D30}" type="presParOf" srcId="{88F0D30E-8C2F-488A-90E6-0E8A8C4F9AA2}" destId="{DB5C5291-1243-4036-BC7B-B40B984B0756}" srcOrd="0" destOrd="0" presId="urn:microsoft.com/office/officeart/2005/8/layout/list1"/>
    <dgm:cxn modelId="{E89D0B17-6F47-46EA-A920-832003B25738}" type="presParOf" srcId="{DB5C5291-1243-4036-BC7B-B40B984B0756}" destId="{C7140480-87C0-40AA-965C-10AB1C021D24}" srcOrd="0" destOrd="0" presId="urn:microsoft.com/office/officeart/2005/8/layout/list1"/>
    <dgm:cxn modelId="{8345F4BD-F765-4059-A6BB-3BD98583A9C6}" type="presParOf" srcId="{DB5C5291-1243-4036-BC7B-B40B984B0756}" destId="{69DC94FC-07D5-4562-BCFA-9F8A90257BCA}" srcOrd="1" destOrd="0" presId="urn:microsoft.com/office/officeart/2005/8/layout/list1"/>
    <dgm:cxn modelId="{7F1AFF19-71A2-49B9-9394-94FE01BDB432}" type="presParOf" srcId="{88F0D30E-8C2F-488A-90E6-0E8A8C4F9AA2}" destId="{93D842FC-61B5-4C52-8758-29A828D62DC2}" srcOrd="1" destOrd="0" presId="urn:microsoft.com/office/officeart/2005/8/layout/list1"/>
    <dgm:cxn modelId="{F0D62032-E458-410D-A12F-301FF02516B3}" type="presParOf" srcId="{88F0D30E-8C2F-488A-90E6-0E8A8C4F9AA2}" destId="{89D84287-E08C-4A8F-B8E3-33F809E859C4}" srcOrd="2" destOrd="0" presId="urn:microsoft.com/office/officeart/2005/8/layout/list1"/>
    <dgm:cxn modelId="{04CCCFBC-B472-4C52-A9D8-4EBF080185D7}" type="presParOf" srcId="{88F0D30E-8C2F-488A-90E6-0E8A8C4F9AA2}" destId="{BD9C0BEC-9EB8-45E3-9AFE-7271B58EAAC5}" srcOrd="3" destOrd="0" presId="urn:microsoft.com/office/officeart/2005/8/layout/list1"/>
    <dgm:cxn modelId="{A76CF221-CE12-49CA-8CA7-5E190D28B4D8}" type="presParOf" srcId="{88F0D30E-8C2F-488A-90E6-0E8A8C4F9AA2}" destId="{CE6D8441-987C-4038-8980-8EFFB5E2DDE7}" srcOrd="4" destOrd="0" presId="urn:microsoft.com/office/officeart/2005/8/layout/list1"/>
    <dgm:cxn modelId="{B855AEE8-096B-4D46-9CED-C658AA6EF665}" type="presParOf" srcId="{CE6D8441-987C-4038-8980-8EFFB5E2DDE7}" destId="{02156247-6CC1-41CC-B55F-8FA9D116B5F1}" srcOrd="0" destOrd="0" presId="urn:microsoft.com/office/officeart/2005/8/layout/list1"/>
    <dgm:cxn modelId="{DB3C7F96-F59D-449E-8337-A7FB506B1ACD}" type="presParOf" srcId="{CE6D8441-987C-4038-8980-8EFFB5E2DDE7}" destId="{3F15CC6E-FEEB-461C-855A-200854611036}" srcOrd="1" destOrd="0" presId="urn:microsoft.com/office/officeart/2005/8/layout/list1"/>
    <dgm:cxn modelId="{CEA7057F-659D-4DD2-A136-F36D2DB52BD9}" type="presParOf" srcId="{88F0D30E-8C2F-488A-90E6-0E8A8C4F9AA2}" destId="{EAA2B5E5-8315-489B-AEA4-6BCFCCD368CE}" srcOrd="5" destOrd="0" presId="urn:microsoft.com/office/officeart/2005/8/layout/list1"/>
    <dgm:cxn modelId="{7F447A35-D934-4152-8477-6133BCC7400F}" type="presParOf" srcId="{88F0D30E-8C2F-488A-90E6-0E8A8C4F9AA2}" destId="{59CC95FC-E53D-461A-AE5C-B101EF96D621}" srcOrd="6" destOrd="0" presId="urn:microsoft.com/office/officeart/2005/8/layout/list1"/>
    <dgm:cxn modelId="{884F57DE-64BB-44BB-932B-494CBF16D56F}" type="presParOf" srcId="{88F0D30E-8C2F-488A-90E6-0E8A8C4F9AA2}" destId="{65417126-5C00-43E1-905C-EA163597CCD1}" srcOrd="7" destOrd="0" presId="urn:microsoft.com/office/officeart/2005/8/layout/list1"/>
    <dgm:cxn modelId="{DCC0C345-1D52-413D-AEEE-FADAFF3CF731}" type="presParOf" srcId="{88F0D30E-8C2F-488A-90E6-0E8A8C4F9AA2}" destId="{1A6B26A7-4198-43E0-9AD8-455F2BD81260}" srcOrd="8" destOrd="0" presId="urn:microsoft.com/office/officeart/2005/8/layout/list1"/>
    <dgm:cxn modelId="{9B8BE7EC-7013-41B0-900F-6B3E714E6800}" type="presParOf" srcId="{1A6B26A7-4198-43E0-9AD8-455F2BD81260}" destId="{21B23195-1564-4CE2-A276-F1C7F92202AF}" srcOrd="0" destOrd="0" presId="urn:microsoft.com/office/officeart/2005/8/layout/list1"/>
    <dgm:cxn modelId="{D85C5C43-813E-4C6C-917D-F472A86644C7}" type="presParOf" srcId="{1A6B26A7-4198-43E0-9AD8-455F2BD81260}" destId="{F90110E2-5915-4FA6-A17F-D30DBA99CADB}" srcOrd="1" destOrd="0" presId="urn:microsoft.com/office/officeart/2005/8/layout/list1"/>
    <dgm:cxn modelId="{DED5D4E1-F00D-4D5B-A219-CDFE008067EF}" type="presParOf" srcId="{88F0D30E-8C2F-488A-90E6-0E8A8C4F9AA2}" destId="{20CF813D-CEBD-4CFC-A1AC-44B6D42894BE}" srcOrd="9" destOrd="0" presId="urn:microsoft.com/office/officeart/2005/8/layout/list1"/>
    <dgm:cxn modelId="{64AECC67-3628-4886-BEEC-20C1C9B137D7}" type="presParOf" srcId="{88F0D30E-8C2F-488A-90E6-0E8A8C4F9AA2}" destId="{2EA460DE-442B-40AC-968E-016B2A558B17}" srcOrd="10" destOrd="0" presId="urn:microsoft.com/office/officeart/2005/8/layout/list1"/>
    <dgm:cxn modelId="{E8A67A3E-1CA0-4579-9EC3-39203F268FE3}" type="presParOf" srcId="{88F0D30E-8C2F-488A-90E6-0E8A8C4F9AA2}" destId="{77F7142E-FC60-4B7C-865F-0D0A2C819085}" srcOrd="11" destOrd="0" presId="urn:microsoft.com/office/officeart/2005/8/layout/list1"/>
    <dgm:cxn modelId="{EB8D790B-337A-46CC-9F8F-D2621EBFFB5D}" type="presParOf" srcId="{88F0D30E-8C2F-488A-90E6-0E8A8C4F9AA2}" destId="{11A614DB-B473-4F37-B79D-06A501B5EEEC}" srcOrd="12" destOrd="0" presId="urn:microsoft.com/office/officeart/2005/8/layout/list1"/>
    <dgm:cxn modelId="{1DB0FEA9-704A-4796-B160-D6B0C87F9D46}" type="presParOf" srcId="{11A614DB-B473-4F37-B79D-06A501B5EEEC}" destId="{51086EAA-4BD3-4C0E-AAAB-BAD026F4C659}" srcOrd="0" destOrd="0" presId="urn:microsoft.com/office/officeart/2005/8/layout/list1"/>
    <dgm:cxn modelId="{84245660-7038-4442-A077-1E65478A8243}" type="presParOf" srcId="{11A614DB-B473-4F37-B79D-06A501B5EEEC}" destId="{1CD741E7-59DA-4292-9382-139C7D3D1D7E}" srcOrd="1" destOrd="0" presId="urn:microsoft.com/office/officeart/2005/8/layout/list1"/>
    <dgm:cxn modelId="{15F83D8B-957B-4877-B5AA-97049FA14137}" type="presParOf" srcId="{88F0D30E-8C2F-488A-90E6-0E8A8C4F9AA2}" destId="{8027996F-1925-4654-ACD8-5718DD818780}" srcOrd="13" destOrd="0" presId="urn:microsoft.com/office/officeart/2005/8/layout/list1"/>
    <dgm:cxn modelId="{952124A1-B99A-4113-98D6-E3804A13081D}" type="presParOf" srcId="{88F0D30E-8C2F-488A-90E6-0E8A8C4F9AA2}" destId="{677A2C0D-1BFD-485B-B5D2-076E591F788B}" srcOrd="14" destOrd="0" presId="urn:microsoft.com/office/officeart/2005/8/layout/list1"/>
    <dgm:cxn modelId="{CDD669B8-4160-488B-BE41-A489F0668954}" type="presParOf" srcId="{88F0D30E-8C2F-488A-90E6-0E8A8C4F9AA2}" destId="{B90A8DA8-0083-4D7A-A9FE-6FC765765E4A}" srcOrd="15" destOrd="0" presId="urn:microsoft.com/office/officeart/2005/8/layout/list1"/>
    <dgm:cxn modelId="{C2AA817E-C458-43CE-966B-C314BE4958DF}" type="presParOf" srcId="{88F0D30E-8C2F-488A-90E6-0E8A8C4F9AA2}" destId="{B860E56C-76D5-463A-974D-AEB478A16B49}" srcOrd="16" destOrd="0" presId="urn:microsoft.com/office/officeart/2005/8/layout/list1"/>
    <dgm:cxn modelId="{C4CC6232-AB90-469F-9C3D-A6D550E46821}" type="presParOf" srcId="{B860E56C-76D5-463A-974D-AEB478A16B49}" destId="{65FCD50D-8F8B-412F-8DC5-DE6E9C60D915}" srcOrd="0" destOrd="0" presId="urn:microsoft.com/office/officeart/2005/8/layout/list1"/>
    <dgm:cxn modelId="{8CB8261A-F982-42CB-A8BA-282227B39F29}" type="presParOf" srcId="{B860E56C-76D5-463A-974D-AEB478A16B49}" destId="{2B8E47A2-6811-457A-8ABF-E72CFCB3FB01}" srcOrd="1" destOrd="0" presId="urn:microsoft.com/office/officeart/2005/8/layout/list1"/>
    <dgm:cxn modelId="{49A14467-DAAB-45FC-B800-935B5DB5F54E}" type="presParOf" srcId="{88F0D30E-8C2F-488A-90E6-0E8A8C4F9AA2}" destId="{8EBE392B-8B96-40FD-A232-1F8D21660F95}" srcOrd="17" destOrd="0" presId="urn:microsoft.com/office/officeart/2005/8/layout/list1"/>
    <dgm:cxn modelId="{0E6048FB-CE5C-4F3E-9D4A-0349F7A50089}" type="presParOf" srcId="{88F0D30E-8C2F-488A-90E6-0E8A8C4F9AA2}" destId="{E335C826-5248-4963-A2CC-9C43A3AF6567}" srcOrd="18" destOrd="0" presId="urn:microsoft.com/office/officeart/2005/8/layout/list1"/>
    <dgm:cxn modelId="{44943339-2C37-45CE-87D3-6EB03B51EA1B}" type="presParOf" srcId="{88F0D30E-8C2F-488A-90E6-0E8A8C4F9AA2}" destId="{BA4AA750-7F5D-48C7-B22C-510674FFDD67}" srcOrd="19" destOrd="0" presId="urn:microsoft.com/office/officeart/2005/8/layout/list1"/>
    <dgm:cxn modelId="{E524136A-99AD-479E-AEE8-D26036326E14}" type="presParOf" srcId="{88F0D30E-8C2F-488A-90E6-0E8A8C4F9AA2}" destId="{A6BE0C87-A1F0-4C7F-99CF-D9406E30B7AF}" srcOrd="20" destOrd="0" presId="urn:microsoft.com/office/officeart/2005/8/layout/list1"/>
    <dgm:cxn modelId="{06D9AEFB-4927-482B-92D0-063A2E300A8B}" type="presParOf" srcId="{A6BE0C87-A1F0-4C7F-99CF-D9406E30B7AF}" destId="{34221FB4-C653-4ABA-A1AD-F3388806A2AE}" srcOrd="0" destOrd="0" presId="urn:microsoft.com/office/officeart/2005/8/layout/list1"/>
    <dgm:cxn modelId="{5041D2AC-7E4B-4CEC-B8F9-FDD1321CA426}" type="presParOf" srcId="{A6BE0C87-A1F0-4C7F-99CF-D9406E30B7AF}" destId="{E593EB3F-FE6A-4105-85D3-F9A69D60F851}" srcOrd="1" destOrd="0" presId="urn:microsoft.com/office/officeart/2005/8/layout/list1"/>
    <dgm:cxn modelId="{81048261-668E-44D1-86F9-62F5997471C0}" type="presParOf" srcId="{88F0D30E-8C2F-488A-90E6-0E8A8C4F9AA2}" destId="{8880F317-F9E1-49DA-AD43-023DEBE9A808}" srcOrd="21" destOrd="0" presId="urn:microsoft.com/office/officeart/2005/8/layout/list1"/>
    <dgm:cxn modelId="{F07FFE76-94C2-4E25-AF23-CBE8523FA93E}" type="presParOf" srcId="{88F0D30E-8C2F-488A-90E6-0E8A8C4F9AA2}" destId="{2106AB4B-1E7B-439B-89FF-577A165608E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E12136-4B51-4B38-8E93-BD765330ABA7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5B18E9B-9EF5-4195-9E44-764E46BBD7FD}">
      <dgm:prSet phldrT="[Text]" custT="1"/>
      <dgm:spPr/>
      <dgm:t>
        <a:bodyPr/>
        <a:lstStyle/>
        <a:p>
          <a:r>
            <a:rPr lang="hr-HR" sz="1600" dirty="0"/>
            <a:t>Ako je poznata prošla dnevna volatilnost, može se izračunati odnos veličine rezerve i izgleda da će gotovinska sredstva uvijek biti dostatna</a:t>
          </a:r>
        </a:p>
      </dgm:t>
    </dgm:pt>
    <dgm:pt modelId="{6CE57D98-A49D-4695-AA37-627748E0EF88}" type="parTrans" cxnId="{E7B5EC07-3526-4E40-8243-32122ED3BA24}">
      <dgm:prSet/>
      <dgm:spPr/>
      <dgm:t>
        <a:bodyPr/>
        <a:lstStyle/>
        <a:p>
          <a:endParaRPr lang="en-GB"/>
        </a:p>
      </dgm:t>
    </dgm:pt>
    <dgm:pt modelId="{D5EAFF3B-236E-465A-BEA4-BC958F3259E0}" type="sibTrans" cxnId="{E7B5EC07-3526-4E40-8243-32122ED3BA24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/>
        </a:p>
      </dgm:t>
    </dgm:pt>
    <dgm:pt modelId="{2E85C663-D839-45D5-96D6-BE18F55B00C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600"/>
            <a:t>Primjerice: rezerva za razinu pouzdanosti od npr. 99 % da saldo neće pasti ispod nule tijekom mjesec dana. *  Ali:</a:t>
          </a:r>
        </a:p>
      </dgm:t>
    </dgm:pt>
    <dgm:pt modelId="{B8E2EF0D-6A1F-4696-918F-6CCD0F470F8E}" type="parTrans" cxnId="{23B84F35-61C1-49EC-97F2-A06E318E47F5}">
      <dgm:prSet/>
      <dgm:spPr/>
      <dgm:t>
        <a:bodyPr/>
        <a:lstStyle/>
        <a:p>
          <a:endParaRPr lang="en-GB"/>
        </a:p>
      </dgm:t>
    </dgm:pt>
    <dgm:pt modelId="{3524E32A-9A95-412D-9B24-D6AECF75FF06}" type="sibTrans" cxnId="{23B84F35-61C1-49EC-97F2-A06E318E47F5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/>
        </a:p>
      </dgm:t>
    </dgm:pt>
    <dgm:pt modelId="{54FBFB85-1015-4531-9363-667E0CE4E37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400"/>
            <a:t>Temeljne raspodjele tokova možda neće biti uobičajene (potrebno je testirati)</a:t>
          </a:r>
        </a:p>
      </dgm:t>
    </dgm:pt>
    <dgm:pt modelId="{298797B8-7126-41EE-A37A-E0FBB475DD79}" type="parTrans" cxnId="{2724904B-D44D-4B74-92BA-FA47EE4A4AC7}">
      <dgm:prSet/>
      <dgm:spPr/>
      <dgm:t>
        <a:bodyPr/>
        <a:lstStyle/>
        <a:p>
          <a:endParaRPr lang="en-GB"/>
        </a:p>
      </dgm:t>
    </dgm:pt>
    <dgm:pt modelId="{25F79D6F-8FD9-410A-876C-2157B94D58CF}" type="sibTrans" cxnId="{2724904B-D44D-4B74-92BA-FA47EE4A4AC7}">
      <dgm:prSet/>
      <dgm:spPr/>
      <dgm:t>
        <a:bodyPr/>
        <a:lstStyle/>
        <a:p>
          <a:endParaRPr lang="en-GB"/>
        </a:p>
      </dgm:t>
    </dgm:pt>
    <dgm:pt modelId="{6FD50E3E-29B6-45B2-B60E-9C8A4104AA1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400" dirty="0"/>
            <a:t>Treba očekivati negativnu serijsku korelaciju (protuteža pogreškama unutar određenog mjeseca: npr. porezni prihodi mogu biti odgođeni samo jedan dan </a:t>
          </a:r>
        </a:p>
      </dgm:t>
    </dgm:pt>
    <dgm:pt modelId="{1008953F-6709-4B38-8CE2-D02254417E33}" type="parTrans" cxnId="{7809AC26-ACF4-4546-AD7F-61D2DC0B42D4}">
      <dgm:prSet/>
      <dgm:spPr/>
      <dgm:t>
        <a:bodyPr/>
        <a:lstStyle/>
        <a:p>
          <a:endParaRPr lang="en-GB"/>
        </a:p>
      </dgm:t>
    </dgm:pt>
    <dgm:pt modelId="{FD07DF20-5C45-4922-8A12-8364F14DFEA1}" type="sibTrans" cxnId="{7809AC26-ACF4-4546-AD7F-61D2DC0B42D4}">
      <dgm:prSet/>
      <dgm:spPr/>
      <dgm:t>
        <a:bodyPr/>
        <a:lstStyle/>
        <a:p>
          <a:endParaRPr lang="en-GB"/>
        </a:p>
      </dgm:t>
    </dgm:pt>
    <dgm:pt modelId="{48587B3A-053B-475C-9F04-9588BE1BB25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400" dirty="0"/>
            <a:t>Postoji li način da se nosimo s preostalih 1 %?  Brinu li nas teško predvidljiva odstupanja?  Trebamo li obuhvatiti veće fluktuacije?</a:t>
          </a:r>
        </a:p>
      </dgm:t>
    </dgm:pt>
    <dgm:pt modelId="{AFCFA713-E6B4-43EE-87CB-FD9C5D861649}" type="parTrans" cxnId="{BC7ED659-F2D2-4C06-B4F5-405B226C00A1}">
      <dgm:prSet/>
      <dgm:spPr/>
      <dgm:t>
        <a:bodyPr/>
        <a:lstStyle/>
        <a:p>
          <a:endParaRPr lang="en-GB"/>
        </a:p>
      </dgm:t>
    </dgm:pt>
    <dgm:pt modelId="{18E1043D-9448-4279-916D-BE654A452BF0}" type="sibTrans" cxnId="{BC7ED659-F2D2-4C06-B4F5-405B226C00A1}">
      <dgm:prSet/>
      <dgm:spPr/>
      <dgm:t>
        <a:bodyPr/>
        <a:lstStyle/>
        <a:p>
          <a:endParaRPr lang="en-GB"/>
        </a:p>
      </dgm:t>
    </dgm:pt>
    <dgm:pt modelId="{3040BFBA-28DB-4815-83C4-B74BD3E9A72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600"/>
            <a:t>Moguće je razviti modele vjerojatnosti koji vežu optimalni gotovinski saldo s kamatnim diferencijalima (na dopuštena prekoračenja ili iznos financiranja u usporedbi s kamatom na gotovinska salda).  Mjeri se mjera opreza. Ali se ponovno podrazumijevaju:</a:t>
          </a:r>
        </a:p>
      </dgm:t>
    </dgm:pt>
    <dgm:pt modelId="{D93C5D2A-BB91-4E73-BFC6-6CAD997CF187}" type="parTrans" cxnId="{68F9F61B-E13A-4276-84E7-F80FE6C128D1}">
      <dgm:prSet/>
      <dgm:spPr/>
      <dgm:t>
        <a:bodyPr/>
        <a:lstStyle/>
        <a:p>
          <a:endParaRPr lang="en-GB"/>
        </a:p>
      </dgm:t>
    </dgm:pt>
    <dgm:pt modelId="{929C9C55-013F-4EA7-AFEB-11F6B6725F71}" type="sibTrans" cxnId="{68F9F61B-E13A-4276-84E7-F80FE6C128D1}">
      <dgm:prSet/>
      <dgm:spPr/>
      <dgm:t>
        <a:bodyPr/>
        <a:lstStyle/>
        <a:p>
          <a:endParaRPr lang="en-GB"/>
        </a:p>
      </dgm:t>
    </dgm:pt>
    <dgm:pt modelId="{CD261198-6051-40F5-881E-1C79679CF1F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400"/>
            <a:t>normalno raspoređene pogreške</a:t>
          </a:r>
        </a:p>
      </dgm:t>
    </dgm:pt>
    <dgm:pt modelId="{EAF0ECD2-B59C-4581-A27B-A49982C8EB10}" type="parTrans" cxnId="{4AD6696A-C9DA-43E0-A9CF-B97BAAD6B813}">
      <dgm:prSet/>
      <dgm:spPr/>
      <dgm:t>
        <a:bodyPr/>
        <a:lstStyle/>
        <a:p>
          <a:endParaRPr lang="en-GB"/>
        </a:p>
      </dgm:t>
    </dgm:pt>
    <dgm:pt modelId="{22C00DFC-0F48-4B63-98E0-F0411810D43F}" type="sibTrans" cxnId="{4AD6696A-C9DA-43E0-A9CF-B97BAAD6B813}">
      <dgm:prSet/>
      <dgm:spPr/>
      <dgm:t>
        <a:bodyPr/>
        <a:lstStyle/>
        <a:p>
          <a:endParaRPr lang="en-GB"/>
        </a:p>
      </dgm:t>
    </dgm:pt>
    <dgm:pt modelId="{E9019677-B14A-463E-A36A-C077BA6ADE0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400" dirty="0"/>
            <a:t>zaduživanje putem dopuštenih prekoračenja dostupno je i prihvatljivo </a:t>
          </a:r>
        </a:p>
      </dgm:t>
    </dgm:pt>
    <dgm:pt modelId="{4D8C6491-F716-436C-ACE1-5F3C11304CA8}" type="parTrans" cxnId="{90002AD8-128B-42FD-B120-3261BB2FFC4B}">
      <dgm:prSet/>
      <dgm:spPr/>
      <dgm:t>
        <a:bodyPr/>
        <a:lstStyle/>
        <a:p>
          <a:endParaRPr lang="en-GB"/>
        </a:p>
      </dgm:t>
    </dgm:pt>
    <dgm:pt modelId="{229E7C35-C60B-4F39-90FB-B5F0EA09ED57}" type="sibTrans" cxnId="{90002AD8-128B-42FD-B120-3261BB2FFC4B}">
      <dgm:prSet/>
      <dgm:spPr/>
      <dgm:t>
        <a:bodyPr/>
        <a:lstStyle/>
        <a:p>
          <a:endParaRPr lang="en-GB"/>
        </a:p>
      </dgm:t>
    </dgm:pt>
    <dgm:pt modelId="{A809551A-A141-4A20-BC3E-16EE336FCF78}" type="pres">
      <dgm:prSet presAssocID="{5EE12136-4B51-4B38-8E93-BD765330ABA7}" presName="outerComposite" presStyleCnt="0">
        <dgm:presLayoutVars>
          <dgm:chMax val="5"/>
          <dgm:dir/>
          <dgm:resizeHandles val="exact"/>
        </dgm:presLayoutVars>
      </dgm:prSet>
      <dgm:spPr/>
    </dgm:pt>
    <dgm:pt modelId="{F1930D6D-65E9-4C26-8F1B-A647806422B1}" type="pres">
      <dgm:prSet presAssocID="{5EE12136-4B51-4B38-8E93-BD765330ABA7}" presName="dummyMaxCanvas" presStyleCnt="0">
        <dgm:presLayoutVars/>
      </dgm:prSet>
      <dgm:spPr/>
    </dgm:pt>
    <dgm:pt modelId="{9E1C10CE-4E9E-4F4A-AD64-8379B61E8E94}" type="pres">
      <dgm:prSet presAssocID="{5EE12136-4B51-4B38-8E93-BD765330ABA7}" presName="ThreeNodes_1" presStyleLbl="node1" presStyleIdx="0" presStyleCnt="3" custScaleX="105099" custScaleY="57120" custLinFactNeighborX="1275" custLinFactNeighborY="-3660">
        <dgm:presLayoutVars>
          <dgm:bulletEnabled val="1"/>
        </dgm:presLayoutVars>
      </dgm:prSet>
      <dgm:spPr/>
    </dgm:pt>
    <dgm:pt modelId="{FEF7316C-C61E-4E88-A0AF-4F3F471EE1C7}" type="pres">
      <dgm:prSet presAssocID="{5EE12136-4B51-4B38-8E93-BD765330ABA7}" presName="ThreeNodes_2" presStyleLbl="node1" presStyleIdx="1" presStyleCnt="3" custScaleY="136192" custLinFactNeighborX="0" custLinFactNeighborY="-15038">
        <dgm:presLayoutVars>
          <dgm:bulletEnabled val="1"/>
        </dgm:presLayoutVars>
      </dgm:prSet>
      <dgm:spPr/>
    </dgm:pt>
    <dgm:pt modelId="{A8F74A77-3691-411F-AB26-9403C52F19D6}" type="pres">
      <dgm:prSet presAssocID="{5EE12136-4B51-4B38-8E93-BD765330ABA7}" presName="ThreeNodes_3" presStyleLbl="node1" presStyleIdx="2" presStyleCnt="3" custScaleY="115615">
        <dgm:presLayoutVars>
          <dgm:bulletEnabled val="1"/>
        </dgm:presLayoutVars>
      </dgm:prSet>
      <dgm:spPr/>
    </dgm:pt>
    <dgm:pt modelId="{5A1B2F13-C03C-4B89-B0BF-F06751F886BB}" type="pres">
      <dgm:prSet presAssocID="{5EE12136-4B51-4B38-8E93-BD765330ABA7}" presName="ThreeConn_1-2" presStyleLbl="fgAccFollowNode1" presStyleIdx="0" presStyleCnt="2" custLinFactNeighborX="9709" custLinFactNeighborY="-37218">
        <dgm:presLayoutVars>
          <dgm:bulletEnabled val="1"/>
        </dgm:presLayoutVars>
      </dgm:prSet>
      <dgm:spPr/>
    </dgm:pt>
    <dgm:pt modelId="{C13E4CB9-AD43-4FC6-85EA-7BC28F5F6944}" type="pres">
      <dgm:prSet presAssocID="{5EE12136-4B51-4B38-8E93-BD765330ABA7}" presName="ThreeConn_2-3" presStyleLbl="fgAccFollowNode1" presStyleIdx="1" presStyleCnt="2">
        <dgm:presLayoutVars>
          <dgm:bulletEnabled val="1"/>
        </dgm:presLayoutVars>
      </dgm:prSet>
      <dgm:spPr/>
    </dgm:pt>
    <dgm:pt modelId="{530E4076-6E8B-4D96-94F3-980F49E3C670}" type="pres">
      <dgm:prSet presAssocID="{5EE12136-4B51-4B38-8E93-BD765330ABA7}" presName="ThreeNodes_1_text" presStyleLbl="node1" presStyleIdx="2" presStyleCnt="3">
        <dgm:presLayoutVars>
          <dgm:bulletEnabled val="1"/>
        </dgm:presLayoutVars>
      </dgm:prSet>
      <dgm:spPr/>
    </dgm:pt>
    <dgm:pt modelId="{DB590AEE-57B1-408E-A746-03B845089813}" type="pres">
      <dgm:prSet presAssocID="{5EE12136-4B51-4B38-8E93-BD765330ABA7}" presName="ThreeNodes_2_text" presStyleLbl="node1" presStyleIdx="2" presStyleCnt="3">
        <dgm:presLayoutVars>
          <dgm:bulletEnabled val="1"/>
        </dgm:presLayoutVars>
      </dgm:prSet>
      <dgm:spPr/>
    </dgm:pt>
    <dgm:pt modelId="{F643D4BC-6D08-4632-922A-D61CD2C5E8B5}" type="pres">
      <dgm:prSet presAssocID="{5EE12136-4B51-4B38-8E93-BD765330ABA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7B5EC07-3526-4E40-8243-32122ED3BA24}" srcId="{5EE12136-4B51-4B38-8E93-BD765330ABA7}" destId="{85B18E9B-9EF5-4195-9E44-764E46BBD7FD}" srcOrd="0" destOrd="0" parTransId="{6CE57D98-A49D-4695-AA37-627748E0EF88}" sibTransId="{D5EAFF3B-236E-465A-BEA4-BC958F3259E0}"/>
    <dgm:cxn modelId="{C4A0500D-3923-4F18-AA89-100880F03B7E}" type="presOf" srcId="{85B18E9B-9EF5-4195-9E44-764E46BBD7FD}" destId="{530E4076-6E8B-4D96-94F3-980F49E3C670}" srcOrd="1" destOrd="0" presId="urn:microsoft.com/office/officeart/2005/8/layout/vProcess5"/>
    <dgm:cxn modelId="{68F9F61B-E13A-4276-84E7-F80FE6C128D1}" srcId="{5EE12136-4B51-4B38-8E93-BD765330ABA7}" destId="{3040BFBA-28DB-4815-83C4-B74BD3E9A722}" srcOrd="2" destOrd="0" parTransId="{D93C5D2A-BB91-4E73-BFC6-6CAD997CF187}" sibTransId="{929C9C55-013F-4EA7-AFEB-11F6B6725F71}"/>
    <dgm:cxn modelId="{5C458720-4738-46E9-B9AE-19D88D1680BC}" type="presOf" srcId="{6FD50E3E-29B6-45B2-B60E-9C8A4104AA1E}" destId="{DB590AEE-57B1-408E-A746-03B845089813}" srcOrd="1" destOrd="2" presId="urn:microsoft.com/office/officeart/2005/8/layout/vProcess5"/>
    <dgm:cxn modelId="{0C161626-A3B0-4189-8F70-081D6AEF651E}" type="presOf" srcId="{48587B3A-053B-475C-9F04-9588BE1BB255}" destId="{DB590AEE-57B1-408E-A746-03B845089813}" srcOrd="1" destOrd="3" presId="urn:microsoft.com/office/officeart/2005/8/layout/vProcess5"/>
    <dgm:cxn modelId="{7809AC26-ACF4-4546-AD7F-61D2DC0B42D4}" srcId="{2E85C663-D839-45D5-96D6-BE18F55B00CF}" destId="{6FD50E3E-29B6-45B2-B60E-9C8A4104AA1E}" srcOrd="1" destOrd="0" parTransId="{1008953F-6709-4B38-8CE2-D02254417E33}" sibTransId="{FD07DF20-5C45-4922-8A12-8364F14DFEA1}"/>
    <dgm:cxn modelId="{23B84F35-61C1-49EC-97F2-A06E318E47F5}" srcId="{5EE12136-4B51-4B38-8E93-BD765330ABA7}" destId="{2E85C663-D839-45D5-96D6-BE18F55B00CF}" srcOrd="1" destOrd="0" parTransId="{B8E2EF0D-6A1F-4696-918F-6CCD0F470F8E}" sibTransId="{3524E32A-9A95-412D-9B24-D6AECF75FF06}"/>
    <dgm:cxn modelId="{DFBD6936-A388-4BBE-83C8-637EBFAB62B8}" type="presOf" srcId="{2E85C663-D839-45D5-96D6-BE18F55B00CF}" destId="{DB590AEE-57B1-408E-A746-03B845089813}" srcOrd="1" destOrd="0" presId="urn:microsoft.com/office/officeart/2005/8/layout/vProcess5"/>
    <dgm:cxn modelId="{202E3E62-3884-4AD8-8AFE-11C1D087AF20}" type="presOf" srcId="{54FBFB85-1015-4531-9363-667E0CE4E37B}" destId="{FEF7316C-C61E-4E88-A0AF-4F3F471EE1C7}" srcOrd="0" destOrd="1" presId="urn:microsoft.com/office/officeart/2005/8/layout/vProcess5"/>
    <dgm:cxn modelId="{DECDC744-5BA9-4E72-96EF-2B0E53EFE678}" type="presOf" srcId="{48587B3A-053B-475C-9F04-9588BE1BB255}" destId="{FEF7316C-C61E-4E88-A0AF-4F3F471EE1C7}" srcOrd="0" destOrd="3" presId="urn:microsoft.com/office/officeart/2005/8/layout/vProcess5"/>
    <dgm:cxn modelId="{4AD6696A-C9DA-43E0-A9CF-B97BAAD6B813}" srcId="{3040BFBA-28DB-4815-83C4-B74BD3E9A722}" destId="{CD261198-6051-40F5-881E-1C79679CF1FF}" srcOrd="0" destOrd="0" parTransId="{EAF0ECD2-B59C-4581-A27B-A49982C8EB10}" sibTransId="{22C00DFC-0F48-4B63-98E0-F0411810D43F}"/>
    <dgm:cxn modelId="{2724904B-D44D-4B74-92BA-FA47EE4A4AC7}" srcId="{2E85C663-D839-45D5-96D6-BE18F55B00CF}" destId="{54FBFB85-1015-4531-9363-667E0CE4E37B}" srcOrd="0" destOrd="0" parTransId="{298797B8-7126-41EE-A37A-E0FBB475DD79}" sibTransId="{25F79D6F-8FD9-410A-876C-2157B94D58CF}"/>
    <dgm:cxn modelId="{99F9064E-2FCC-4757-B94D-7032FD5E377B}" type="presOf" srcId="{3040BFBA-28DB-4815-83C4-B74BD3E9A722}" destId="{A8F74A77-3691-411F-AB26-9403C52F19D6}" srcOrd="0" destOrd="0" presId="urn:microsoft.com/office/officeart/2005/8/layout/vProcess5"/>
    <dgm:cxn modelId="{BC7ED659-F2D2-4C06-B4F5-405B226C00A1}" srcId="{2E85C663-D839-45D5-96D6-BE18F55B00CF}" destId="{48587B3A-053B-475C-9F04-9588BE1BB255}" srcOrd="2" destOrd="0" parTransId="{AFCFA713-E6B4-43EE-87CB-FD9C5D861649}" sibTransId="{18E1043D-9448-4279-916D-BE654A452BF0}"/>
    <dgm:cxn modelId="{88931F8B-3772-4BD8-A917-2904AD9D5276}" type="presOf" srcId="{6FD50E3E-29B6-45B2-B60E-9C8A4104AA1E}" destId="{FEF7316C-C61E-4E88-A0AF-4F3F471EE1C7}" srcOrd="0" destOrd="2" presId="urn:microsoft.com/office/officeart/2005/8/layout/vProcess5"/>
    <dgm:cxn modelId="{C19B428E-A9A7-4938-A2BE-9B9BE7FBA67B}" type="presOf" srcId="{85B18E9B-9EF5-4195-9E44-764E46BBD7FD}" destId="{9E1C10CE-4E9E-4F4A-AD64-8379B61E8E94}" srcOrd="0" destOrd="0" presId="urn:microsoft.com/office/officeart/2005/8/layout/vProcess5"/>
    <dgm:cxn modelId="{8A291791-37A9-4627-B01E-39AF5FEAEEB4}" type="presOf" srcId="{54FBFB85-1015-4531-9363-667E0CE4E37B}" destId="{DB590AEE-57B1-408E-A746-03B845089813}" srcOrd="1" destOrd="1" presId="urn:microsoft.com/office/officeart/2005/8/layout/vProcess5"/>
    <dgm:cxn modelId="{92CA19A8-1712-4B87-971E-A623F32F65C3}" type="presOf" srcId="{3040BFBA-28DB-4815-83C4-B74BD3E9A722}" destId="{F643D4BC-6D08-4632-922A-D61CD2C5E8B5}" srcOrd="1" destOrd="0" presId="urn:microsoft.com/office/officeart/2005/8/layout/vProcess5"/>
    <dgm:cxn modelId="{C30495A8-2812-4D71-BC86-9BFAEB4DB925}" type="presOf" srcId="{CD261198-6051-40F5-881E-1C79679CF1FF}" destId="{A8F74A77-3691-411F-AB26-9403C52F19D6}" srcOrd="0" destOrd="1" presId="urn:microsoft.com/office/officeart/2005/8/layout/vProcess5"/>
    <dgm:cxn modelId="{D2D581AC-14DC-450E-8C0F-1EB02AE47CC2}" type="presOf" srcId="{2E85C663-D839-45D5-96D6-BE18F55B00CF}" destId="{FEF7316C-C61E-4E88-A0AF-4F3F471EE1C7}" srcOrd="0" destOrd="0" presId="urn:microsoft.com/office/officeart/2005/8/layout/vProcess5"/>
    <dgm:cxn modelId="{2CC012AF-1268-42C3-9887-B5B564C9870D}" type="presOf" srcId="{E9019677-B14A-463E-A36A-C077BA6ADE00}" destId="{F643D4BC-6D08-4632-922A-D61CD2C5E8B5}" srcOrd="1" destOrd="2" presId="urn:microsoft.com/office/officeart/2005/8/layout/vProcess5"/>
    <dgm:cxn modelId="{7850E6BE-28BD-4D2B-9EB1-6461D580F1EF}" type="presOf" srcId="{E9019677-B14A-463E-A36A-C077BA6ADE00}" destId="{A8F74A77-3691-411F-AB26-9403C52F19D6}" srcOrd="0" destOrd="2" presId="urn:microsoft.com/office/officeart/2005/8/layout/vProcess5"/>
    <dgm:cxn modelId="{84625BC0-6FA1-485D-8F5B-EB5328C20458}" type="presOf" srcId="{D5EAFF3B-236E-465A-BEA4-BC958F3259E0}" destId="{5A1B2F13-C03C-4B89-B0BF-F06751F886BB}" srcOrd="0" destOrd="0" presId="urn:microsoft.com/office/officeart/2005/8/layout/vProcess5"/>
    <dgm:cxn modelId="{90002AD8-128B-42FD-B120-3261BB2FFC4B}" srcId="{3040BFBA-28DB-4815-83C4-B74BD3E9A722}" destId="{E9019677-B14A-463E-A36A-C077BA6ADE00}" srcOrd="1" destOrd="0" parTransId="{4D8C6491-F716-436C-ACE1-5F3C11304CA8}" sibTransId="{229E7C35-C60B-4F39-90FB-B5F0EA09ED57}"/>
    <dgm:cxn modelId="{1451CCDB-F213-49AB-B38B-C2242D3F9E3D}" type="presOf" srcId="{3524E32A-9A95-412D-9B24-D6AECF75FF06}" destId="{C13E4CB9-AD43-4FC6-85EA-7BC28F5F6944}" srcOrd="0" destOrd="0" presId="urn:microsoft.com/office/officeart/2005/8/layout/vProcess5"/>
    <dgm:cxn modelId="{8C0460E7-AE2A-4379-84BA-88F11B77EB1F}" type="presOf" srcId="{5EE12136-4B51-4B38-8E93-BD765330ABA7}" destId="{A809551A-A141-4A20-BC3E-16EE336FCF78}" srcOrd="0" destOrd="0" presId="urn:microsoft.com/office/officeart/2005/8/layout/vProcess5"/>
    <dgm:cxn modelId="{A358C3FD-F944-4FD7-925D-201099C5152E}" type="presOf" srcId="{CD261198-6051-40F5-881E-1C79679CF1FF}" destId="{F643D4BC-6D08-4632-922A-D61CD2C5E8B5}" srcOrd="1" destOrd="1" presId="urn:microsoft.com/office/officeart/2005/8/layout/vProcess5"/>
    <dgm:cxn modelId="{77F3B6EA-E06C-45C9-AD5F-89F1795CDF9E}" type="presParOf" srcId="{A809551A-A141-4A20-BC3E-16EE336FCF78}" destId="{F1930D6D-65E9-4C26-8F1B-A647806422B1}" srcOrd="0" destOrd="0" presId="urn:microsoft.com/office/officeart/2005/8/layout/vProcess5"/>
    <dgm:cxn modelId="{77074AEA-ABF3-4574-BA8D-1EE178308F20}" type="presParOf" srcId="{A809551A-A141-4A20-BC3E-16EE336FCF78}" destId="{9E1C10CE-4E9E-4F4A-AD64-8379B61E8E94}" srcOrd="1" destOrd="0" presId="urn:microsoft.com/office/officeart/2005/8/layout/vProcess5"/>
    <dgm:cxn modelId="{90FE2103-CC91-46D7-A627-D208DC905596}" type="presParOf" srcId="{A809551A-A141-4A20-BC3E-16EE336FCF78}" destId="{FEF7316C-C61E-4E88-A0AF-4F3F471EE1C7}" srcOrd="2" destOrd="0" presId="urn:microsoft.com/office/officeart/2005/8/layout/vProcess5"/>
    <dgm:cxn modelId="{D3D8F803-38C8-415C-937E-4E3250EFFC2D}" type="presParOf" srcId="{A809551A-A141-4A20-BC3E-16EE336FCF78}" destId="{A8F74A77-3691-411F-AB26-9403C52F19D6}" srcOrd="3" destOrd="0" presId="urn:microsoft.com/office/officeart/2005/8/layout/vProcess5"/>
    <dgm:cxn modelId="{E62B356D-883F-44A3-8546-57012D50141D}" type="presParOf" srcId="{A809551A-A141-4A20-BC3E-16EE336FCF78}" destId="{5A1B2F13-C03C-4B89-B0BF-F06751F886BB}" srcOrd="4" destOrd="0" presId="urn:microsoft.com/office/officeart/2005/8/layout/vProcess5"/>
    <dgm:cxn modelId="{C108BC38-0EDF-485F-A54E-C496BE170D9A}" type="presParOf" srcId="{A809551A-A141-4A20-BC3E-16EE336FCF78}" destId="{C13E4CB9-AD43-4FC6-85EA-7BC28F5F6944}" srcOrd="5" destOrd="0" presId="urn:microsoft.com/office/officeart/2005/8/layout/vProcess5"/>
    <dgm:cxn modelId="{4A5A6B0F-F22F-4FE3-A3AF-89BDE89D3781}" type="presParOf" srcId="{A809551A-A141-4A20-BC3E-16EE336FCF78}" destId="{530E4076-6E8B-4D96-94F3-980F49E3C670}" srcOrd="6" destOrd="0" presId="urn:microsoft.com/office/officeart/2005/8/layout/vProcess5"/>
    <dgm:cxn modelId="{B71623B8-811F-486C-81C8-E699086D6338}" type="presParOf" srcId="{A809551A-A141-4A20-BC3E-16EE336FCF78}" destId="{DB590AEE-57B1-408E-A746-03B845089813}" srcOrd="7" destOrd="0" presId="urn:microsoft.com/office/officeart/2005/8/layout/vProcess5"/>
    <dgm:cxn modelId="{AC2D2EAC-ABEA-4D44-9476-3A118466BC67}" type="presParOf" srcId="{A809551A-A141-4A20-BC3E-16EE336FCF78}" destId="{F643D4BC-6D08-4632-922A-D61CD2C5E8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7E01C7-6B28-4170-8EF8-D7D7161A7ABD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2F360F6-56B4-4355-95DA-5A60F66A8D03}">
      <dgm:prSet phldrT="[Text]" custT="1"/>
      <dgm:spPr/>
      <dgm:t>
        <a:bodyPr/>
        <a:lstStyle/>
        <a:p>
          <a:r>
            <a:rPr lang="hr-HR" sz="1800" dirty="0"/>
            <a:t>Pogreškama u projekciji razmatraju se prošla razdoblja – moglo bi biti korisno usporediti sa scenarijima nepovoljnih okolnosti</a:t>
          </a:r>
        </a:p>
      </dgm:t>
    </dgm:pt>
    <dgm:pt modelId="{D22BA29B-32A8-487D-93C3-E55D819CC72B}" type="parTrans" cxnId="{F1F29F23-0CEB-47F8-A17E-9348CDB62BCB}">
      <dgm:prSet/>
      <dgm:spPr/>
      <dgm:t>
        <a:bodyPr/>
        <a:lstStyle/>
        <a:p>
          <a:endParaRPr lang="en-GB" sz="2000"/>
        </a:p>
      </dgm:t>
    </dgm:pt>
    <dgm:pt modelId="{3C7FA571-6E12-4021-B37D-D9A2ADDF1271}" type="sibTrans" cxnId="{F1F29F23-0CEB-47F8-A17E-9348CDB62BC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sz="4000"/>
        </a:p>
      </dgm:t>
    </dgm:pt>
    <dgm:pt modelId="{4C7884A2-B74E-46B6-AE4A-C44BDE4D02B0}">
      <dgm:prSet custT="1"/>
      <dgm:spPr/>
      <dgm:t>
        <a:bodyPr/>
        <a:lstStyle/>
        <a:p>
          <a:r>
            <a:rPr lang="hr-HR" sz="1400" dirty="0"/>
            <a:t>Mogu povezati projekcije s konkretnim pretpostavkama; rezerva se prema potrebi može „osloboditi” kad prođu razlozi za zabrinutost</a:t>
          </a:r>
        </a:p>
      </dgm:t>
    </dgm:pt>
    <dgm:pt modelId="{A7C0A20E-1C40-4827-B9AA-E144A9490A50}" type="parTrans" cxnId="{82BA360D-DF8C-44C1-AF28-B8389D051884}">
      <dgm:prSet/>
      <dgm:spPr/>
      <dgm:t>
        <a:bodyPr/>
        <a:lstStyle/>
        <a:p>
          <a:endParaRPr lang="en-GB" sz="2000"/>
        </a:p>
      </dgm:t>
    </dgm:pt>
    <dgm:pt modelId="{A1DD4C48-C13F-460C-B8AF-7264AD6303C5}" type="sibTrans" cxnId="{82BA360D-DF8C-44C1-AF28-B8389D051884}">
      <dgm:prSet/>
      <dgm:spPr/>
      <dgm:t>
        <a:bodyPr/>
        <a:lstStyle/>
        <a:p>
          <a:endParaRPr lang="en-GB" sz="2000"/>
        </a:p>
      </dgm:t>
    </dgm:pt>
    <dgm:pt modelId="{722D23D8-3A7A-40C6-80D2-56BBED92E9F5}">
      <dgm:prSet custT="1"/>
      <dgm:spPr/>
      <dgm:t>
        <a:bodyPr/>
        <a:lstStyle/>
        <a:p>
          <a:r>
            <a:rPr lang="hr-HR" sz="1800" dirty="0"/>
            <a:t>Moglo bi biti korisno i u slučajevima kada se očekuje velika promjena u obrascu novčanog toka ili kada postoji mnogo jednokratnih sastavnica u projekcijama</a:t>
          </a:r>
        </a:p>
      </dgm:t>
    </dgm:pt>
    <dgm:pt modelId="{CBD170E1-C966-49F5-A6B4-26FA243F1F65}" type="parTrans" cxnId="{9EA42CCF-F2E0-464F-9863-9BDF9D6CD8DB}">
      <dgm:prSet/>
      <dgm:spPr/>
      <dgm:t>
        <a:bodyPr/>
        <a:lstStyle/>
        <a:p>
          <a:endParaRPr lang="en-GB" sz="2000"/>
        </a:p>
      </dgm:t>
    </dgm:pt>
    <dgm:pt modelId="{46F1BAD0-438E-497A-8F65-E9DD903B19CD}" type="sibTrans" cxnId="{9EA42CCF-F2E0-464F-9863-9BDF9D6CD8D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sz="4000"/>
        </a:p>
      </dgm:t>
    </dgm:pt>
    <dgm:pt modelId="{AC5E9109-A6B7-4A17-90AF-B0A1689B0808}">
      <dgm:prSet custT="1"/>
      <dgm:spPr/>
      <dgm:t>
        <a:bodyPr/>
        <a:lstStyle/>
        <a:p>
          <a:r>
            <a:rPr lang="hr-HR" sz="1800"/>
            <a:t>Primjeri: uzeti u obzir:</a:t>
          </a:r>
        </a:p>
      </dgm:t>
    </dgm:pt>
    <dgm:pt modelId="{57B48DB0-BBE5-4FB6-9E1B-EA1E8A647BCC}" type="parTrans" cxnId="{C7A71202-073B-499F-A687-5C2F01C230B4}">
      <dgm:prSet/>
      <dgm:spPr/>
      <dgm:t>
        <a:bodyPr/>
        <a:lstStyle/>
        <a:p>
          <a:endParaRPr lang="en-GB" sz="2000"/>
        </a:p>
      </dgm:t>
    </dgm:pt>
    <dgm:pt modelId="{C6EE1FC1-1EE2-43E1-A59E-0D14CED6EE31}" type="sibTrans" cxnId="{C7A71202-073B-499F-A687-5C2F01C230B4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sz="4000"/>
        </a:p>
      </dgm:t>
    </dgm:pt>
    <dgm:pt modelId="{90265B39-A9C7-4745-9C22-3C6EE7ED0324}">
      <dgm:prSet custT="1"/>
      <dgm:spPr/>
      <dgm:t>
        <a:bodyPr/>
        <a:lstStyle/>
        <a:p>
          <a:r>
            <a:rPr lang="hr-HR" sz="1400"/>
            <a:t>Povećane pogreške u projekcijama prihoda ili rashoda u usporedbi s povijesnim iskustvima</a:t>
          </a:r>
        </a:p>
      </dgm:t>
    </dgm:pt>
    <dgm:pt modelId="{C521E85E-6666-4BF0-97B0-9AD30A9103CE}" type="parTrans" cxnId="{9E191E71-58C4-41DF-89DB-2057ABF6A04B}">
      <dgm:prSet/>
      <dgm:spPr/>
      <dgm:t>
        <a:bodyPr/>
        <a:lstStyle/>
        <a:p>
          <a:endParaRPr lang="en-GB" sz="2000"/>
        </a:p>
      </dgm:t>
    </dgm:pt>
    <dgm:pt modelId="{979E3E13-EC24-42F6-B003-488FB914E835}" type="sibTrans" cxnId="{9E191E71-58C4-41DF-89DB-2057ABF6A04B}">
      <dgm:prSet/>
      <dgm:spPr/>
      <dgm:t>
        <a:bodyPr/>
        <a:lstStyle/>
        <a:p>
          <a:endParaRPr lang="en-GB" sz="2000"/>
        </a:p>
      </dgm:t>
    </dgm:pt>
    <dgm:pt modelId="{BD954D16-7740-471C-95F6-EC3AA7D676A6}">
      <dgm:prSet custT="1"/>
      <dgm:spPr/>
      <dgm:t>
        <a:bodyPr/>
        <a:lstStyle/>
        <a:p>
          <a:r>
            <a:rPr lang="hr-HR" sz="1400" dirty="0"/>
            <a:t>Jednokratan šok u pogledu rashoda ili prihoda</a:t>
          </a:r>
        </a:p>
      </dgm:t>
    </dgm:pt>
    <dgm:pt modelId="{8AF3A553-FFD3-431A-8F14-EA5CEEBC089B}" type="parTrans" cxnId="{2426059C-0580-48BC-8B1C-212A76EB41CD}">
      <dgm:prSet/>
      <dgm:spPr/>
      <dgm:t>
        <a:bodyPr/>
        <a:lstStyle/>
        <a:p>
          <a:endParaRPr lang="en-GB" sz="2000"/>
        </a:p>
      </dgm:t>
    </dgm:pt>
    <dgm:pt modelId="{0ABA391B-177F-46C5-B578-80C9CD82EE27}" type="sibTrans" cxnId="{2426059C-0580-48BC-8B1C-212A76EB41CD}">
      <dgm:prSet/>
      <dgm:spPr/>
      <dgm:t>
        <a:bodyPr/>
        <a:lstStyle/>
        <a:p>
          <a:endParaRPr lang="en-GB" sz="2000"/>
        </a:p>
      </dgm:t>
    </dgm:pt>
    <dgm:pt modelId="{E27C8E61-2C13-4551-A3A4-AB5916ABB543}">
      <dgm:prSet custT="1"/>
      <dgm:spPr/>
      <dgm:t>
        <a:bodyPr/>
        <a:lstStyle/>
        <a:p>
          <a:r>
            <a:rPr lang="hr-HR" sz="1800" dirty="0"/>
            <a:t>Mogućnost rezerve u dvije razine; određeni dio drži se kao rezerva novčanih ekvivalenata po višoj stopi?  (npr. opozivi depoziti u Kanadi)</a:t>
          </a:r>
        </a:p>
      </dgm:t>
    </dgm:pt>
    <dgm:pt modelId="{527112EE-2E29-4FAB-B620-06BF40374096}" type="parTrans" cxnId="{13A2356E-22AB-4EA5-A6F2-A3E9C843FE0D}">
      <dgm:prSet/>
      <dgm:spPr/>
      <dgm:t>
        <a:bodyPr/>
        <a:lstStyle/>
        <a:p>
          <a:endParaRPr lang="en-GB" sz="2000"/>
        </a:p>
      </dgm:t>
    </dgm:pt>
    <dgm:pt modelId="{25522ADF-4D19-4041-80AD-2E24ECF48F51}" type="sibTrans" cxnId="{13A2356E-22AB-4EA5-A6F2-A3E9C843FE0D}">
      <dgm:prSet/>
      <dgm:spPr/>
      <dgm:t>
        <a:bodyPr/>
        <a:lstStyle/>
        <a:p>
          <a:endParaRPr lang="en-GB" sz="2000"/>
        </a:p>
      </dgm:t>
    </dgm:pt>
    <dgm:pt modelId="{F0DCED5D-8AF6-4E5C-9FE8-E56BC4B7AD87}">
      <dgm:prSet custT="1"/>
      <dgm:spPr/>
      <dgm:t>
        <a:bodyPr/>
        <a:lstStyle/>
        <a:p>
          <a:r>
            <a:rPr lang="hr-HR" sz="1400" dirty="0"/>
            <a:t>Uskraćivanje pristupa tržištu</a:t>
          </a:r>
        </a:p>
      </dgm:t>
    </dgm:pt>
    <dgm:pt modelId="{D31952D5-6236-4D7D-91DC-5262AF3EE08A}" type="parTrans" cxnId="{9CCDD89A-5845-4B7A-870E-9401137B3062}">
      <dgm:prSet/>
      <dgm:spPr/>
      <dgm:t>
        <a:bodyPr/>
        <a:lstStyle/>
        <a:p>
          <a:endParaRPr lang="en-GB" sz="2000"/>
        </a:p>
      </dgm:t>
    </dgm:pt>
    <dgm:pt modelId="{7886D243-42EA-412A-B63F-A4FADFAF1FEF}" type="sibTrans" cxnId="{9CCDD89A-5845-4B7A-870E-9401137B3062}">
      <dgm:prSet/>
      <dgm:spPr/>
      <dgm:t>
        <a:bodyPr/>
        <a:lstStyle/>
        <a:p>
          <a:endParaRPr lang="en-GB" sz="2000"/>
        </a:p>
      </dgm:t>
    </dgm:pt>
    <dgm:pt modelId="{8848658C-02DE-4C99-B395-5CCB9C2BB9BB}" type="pres">
      <dgm:prSet presAssocID="{757E01C7-6B28-4170-8EF8-D7D7161A7ABD}" presName="outerComposite" presStyleCnt="0">
        <dgm:presLayoutVars>
          <dgm:chMax val="5"/>
          <dgm:dir/>
          <dgm:resizeHandles val="exact"/>
        </dgm:presLayoutVars>
      </dgm:prSet>
      <dgm:spPr/>
    </dgm:pt>
    <dgm:pt modelId="{79BCC9B2-ABC5-473D-8211-E1821CF5F4EE}" type="pres">
      <dgm:prSet presAssocID="{757E01C7-6B28-4170-8EF8-D7D7161A7ABD}" presName="dummyMaxCanvas" presStyleCnt="0">
        <dgm:presLayoutVars/>
      </dgm:prSet>
      <dgm:spPr/>
    </dgm:pt>
    <dgm:pt modelId="{08DCCD59-1BA7-42F3-BCBC-220257FE30BC}" type="pres">
      <dgm:prSet presAssocID="{757E01C7-6B28-4170-8EF8-D7D7161A7ABD}" presName="FourNodes_1" presStyleLbl="node1" presStyleIdx="0" presStyleCnt="4">
        <dgm:presLayoutVars>
          <dgm:bulletEnabled val="1"/>
        </dgm:presLayoutVars>
      </dgm:prSet>
      <dgm:spPr/>
    </dgm:pt>
    <dgm:pt modelId="{7199A71C-7060-40FE-9C79-746EC23DCD75}" type="pres">
      <dgm:prSet presAssocID="{757E01C7-6B28-4170-8EF8-D7D7161A7ABD}" presName="FourNodes_2" presStyleLbl="node1" presStyleIdx="1" presStyleCnt="4">
        <dgm:presLayoutVars>
          <dgm:bulletEnabled val="1"/>
        </dgm:presLayoutVars>
      </dgm:prSet>
      <dgm:spPr/>
    </dgm:pt>
    <dgm:pt modelId="{33937E27-A0AF-4467-8705-B8E1E6F1D805}" type="pres">
      <dgm:prSet presAssocID="{757E01C7-6B28-4170-8EF8-D7D7161A7ABD}" presName="FourNodes_3" presStyleLbl="node1" presStyleIdx="2" presStyleCnt="4" custScaleY="117614">
        <dgm:presLayoutVars>
          <dgm:bulletEnabled val="1"/>
        </dgm:presLayoutVars>
      </dgm:prSet>
      <dgm:spPr/>
    </dgm:pt>
    <dgm:pt modelId="{4998BFC5-68FA-4760-AF7E-A088A6D400AB}" type="pres">
      <dgm:prSet presAssocID="{757E01C7-6B28-4170-8EF8-D7D7161A7ABD}" presName="FourNodes_4" presStyleLbl="node1" presStyleIdx="3" presStyleCnt="4" custScaleY="80398">
        <dgm:presLayoutVars>
          <dgm:bulletEnabled val="1"/>
        </dgm:presLayoutVars>
      </dgm:prSet>
      <dgm:spPr/>
    </dgm:pt>
    <dgm:pt modelId="{D88223A6-644B-491B-8ADE-F665E76BA8BE}" type="pres">
      <dgm:prSet presAssocID="{757E01C7-6B28-4170-8EF8-D7D7161A7ABD}" presName="FourConn_1-2" presStyleLbl="fgAccFollowNode1" presStyleIdx="0" presStyleCnt="3">
        <dgm:presLayoutVars>
          <dgm:bulletEnabled val="1"/>
        </dgm:presLayoutVars>
      </dgm:prSet>
      <dgm:spPr/>
    </dgm:pt>
    <dgm:pt modelId="{D0E7925F-DE79-4190-A8A4-63A2B0454147}" type="pres">
      <dgm:prSet presAssocID="{757E01C7-6B28-4170-8EF8-D7D7161A7ABD}" presName="FourConn_2-3" presStyleLbl="fgAccFollowNode1" presStyleIdx="1" presStyleCnt="3">
        <dgm:presLayoutVars>
          <dgm:bulletEnabled val="1"/>
        </dgm:presLayoutVars>
      </dgm:prSet>
      <dgm:spPr/>
    </dgm:pt>
    <dgm:pt modelId="{D6AC18EB-4CA7-4890-A383-E39993F178A3}" type="pres">
      <dgm:prSet presAssocID="{757E01C7-6B28-4170-8EF8-D7D7161A7ABD}" presName="FourConn_3-4" presStyleLbl="fgAccFollowNode1" presStyleIdx="2" presStyleCnt="3">
        <dgm:presLayoutVars>
          <dgm:bulletEnabled val="1"/>
        </dgm:presLayoutVars>
      </dgm:prSet>
      <dgm:spPr/>
    </dgm:pt>
    <dgm:pt modelId="{C47BC449-2F8C-4881-93DE-C25FA966FFFC}" type="pres">
      <dgm:prSet presAssocID="{757E01C7-6B28-4170-8EF8-D7D7161A7ABD}" presName="FourNodes_1_text" presStyleLbl="node1" presStyleIdx="3" presStyleCnt="4">
        <dgm:presLayoutVars>
          <dgm:bulletEnabled val="1"/>
        </dgm:presLayoutVars>
      </dgm:prSet>
      <dgm:spPr/>
    </dgm:pt>
    <dgm:pt modelId="{C7B257A1-BFA4-4D8C-B3FF-F7A386D598D9}" type="pres">
      <dgm:prSet presAssocID="{757E01C7-6B28-4170-8EF8-D7D7161A7ABD}" presName="FourNodes_2_text" presStyleLbl="node1" presStyleIdx="3" presStyleCnt="4">
        <dgm:presLayoutVars>
          <dgm:bulletEnabled val="1"/>
        </dgm:presLayoutVars>
      </dgm:prSet>
      <dgm:spPr/>
    </dgm:pt>
    <dgm:pt modelId="{B44090F1-09B2-40B5-88FA-96FD717513C5}" type="pres">
      <dgm:prSet presAssocID="{757E01C7-6B28-4170-8EF8-D7D7161A7ABD}" presName="FourNodes_3_text" presStyleLbl="node1" presStyleIdx="3" presStyleCnt="4">
        <dgm:presLayoutVars>
          <dgm:bulletEnabled val="1"/>
        </dgm:presLayoutVars>
      </dgm:prSet>
      <dgm:spPr/>
    </dgm:pt>
    <dgm:pt modelId="{02332EAF-4D61-451D-84BE-90D4AAB12A82}" type="pres">
      <dgm:prSet presAssocID="{757E01C7-6B28-4170-8EF8-D7D7161A7AB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7A71202-073B-499F-A687-5C2F01C230B4}" srcId="{757E01C7-6B28-4170-8EF8-D7D7161A7ABD}" destId="{AC5E9109-A6B7-4A17-90AF-B0A1689B0808}" srcOrd="2" destOrd="0" parTransId="{57B48DB0-BBE5-4FB6-9E1B-EA1E8A647BCC}" sibTransId="{C6EE1FC1-1EE2-43E1-A59E-0D14CED6EE31}"/>
    <dgm:cxn modelId="{82BA360D-DF8C-44C1-AF28-B8389D051884}" srcId="{82F360F6-56B4-4355-95DA-5A60F66A8D03}" destId="{4C7884A2-B74E-46B6-AE4A-C44BDE4D02B0}" srcOrd="0" destOrd="0" parTransId="{A7C0A20E-1C40-4827-B9AA-E144A9490A50}" sibTransId="{A1DD4C48-C13F-460C-B8AF-7264AD6303C5}"/>
    <dgm:cxn modelId="{9C1E2515-A318-4B0B-9EDA-2EFA65904F20}" type="presOf" srcId="{E27C8E61-2C13-4551-A3A4-AB5916ABB543}" destId="{4998BFC5-68FA-4760-AF7E-A088A6D400AB}" srcOrd="0" destOrd="0" presId="urn:microsoft.com/office/officeart/2005/8/layout/vProcess5"/>
    <dgm:cxn modelId="{3CEAC416-FC2D-4E2B-BEB1-058790E49B66}" type="presOf" srcId="{BD954D16-7740-471C-95F6-EC3AA7D676A6}" destId="{B44090F1-09B2-40B5-88FA-96FD717513C5}" srcOrd="1" destOrd="2" presId="urn:microsoft.com/office/officeart/2005/8/layout/vProcess5"/>
    <dgm:cxn modelId="{EDD76A20-1C14-4777-9DAA-00CCEA9E473B}" type="presOf" srcId="{82F360F6-56B4-4355-95DA-5A60F66A8D03}" destId="{08DCCD59-1BA7-42F3-BCBC-220257FE30BC}" srcOrd="0" destOrd="0" presId="urn:microsoft.com/office/officeart/2005/8/layout/vProcess5"/>
    <dgm:cxn modelId="{202BCD21-BEA3-420F-862C-870BA5138491}" type="presOf" srcId="{4C7884A2-B74E-46B6-AE4A-C44BDE4D02B0}" destId="{C47BC449-2F8C-4881-93DE-C25FA966FFFC}" srcOrd="1" destOrd="1" presId="urn:microsoft.com/office/officeart/2005/8/layout/vProcess5"/>
    <dgm:cxn modelId="{F1F29F23-0CEB-47F8-A17E-9348CDB62BCB}" srcId="{757E01C7-6B28-4170-8EF8-D7D7161A7ABD}" destId="{82F360F6-56B4-4355-95DA-5A60F66A8D03}" srcOrd="0" destOrd="0" parTransId="{D22BA29B-32A8-487D-93C3-E55D819CC72B}" sibTransId="{3C7FA571-6E12-4021-B37D-D9A2ADDF1271}"/>
    <dgm:cxn modelId="{2B67F52F-5158-455C-8ED5-1FDCD22EDBBE}" type="presOf" srcId="{4C7884A2-B74E-46B6-AE4A-C44BDE4D02B0}" destId="{08DCCD59-1BA7-42F3-BCBC-220257FE30BC}" srcOrd="0" destOrd="1" presId="urn:microsoft.com/office/officeart/2005/8/layout/vProcess5"/>
    <dgm:cxn modelId="{F504BB3E-EB63-4350-AF61-44AACCBE8AD1}" type="presOf" srcId="{90265B39-A9C7-4745-9C22-3C6EE7ED0324}" destId="{33937E27-A0AF-4467-8705-B8E1E6F1D805}" srcOrd="0" destOrd="1" presId="urn:microsoft.com/office/officeart/2005/8/layout/vProcess5"/>
    <dgm:cxn modelId="{01FDC03F-39A5-4729-9EAF-7EE8644D62BA}" type="presOf" srcId="{722D23D8-3A7A-40C6-80D2-56BBED92E9F5}" destId="{7199A71C-7060-40FE-9C79-746EC23DCD75}" srcOrd="0" destOrd="0" presId="urn:microsoft.com/office/officeart/2005/8/layout/vProcess5"/>
    <dgm:cxn modelId="{3B9B5D63-F7FC-4F78-BE9F-21522576ABC4}" type="presOf" srcId="{3C7FA571-6E12-4021-B37D-D9A2ADDF1271}" destId="{D88223A6-644B-491B-8ADE-F665E76BA8BE}" srcOrd="0" destOrd="0" presId="urn:microsoft.com/office/officeart/2005/8/layout/vProcess5"/>
    <dgm:cxn modelId="{0E114544-C174-4C39-AC51-635434E1A14C}" type="presOf" srcId="{AC5E9109-A6B7-4A17-90AF-B0A1689B0808}" destId="{33937E27-A0AF-4467-8705-B8E1E6F1D805}" srcOrd="0" destOrd="0" presId="urn:microsoft.com/office/officeart/2005/8/layout/vProcess5"/>
    <dgm:cxn modelId="{13A2356E-22AB-4EA5-A6F2-A3E9C843FE0D}" srcId="{757E01C7-6B28-4170-8EF8-D7D7161A7ABD}" destId="{E27C8E61-2C13-4551-A3A4-AB5916ABB543}" srcOrd="3" destOrd="0" parTransId="{527112EE-2E29-4FAB-B620-06BF40374096}" sibTransId="{25522ADF-4D19-4041-80AD-2E24ECF48F51}"/>
    <dgm:cxn modelId="{9650AF4F-55A2-4800-A9F8-3DC55373100C}" type="presOf" srcId="{AC5E9109-A6B7-4A17-90AF-B0A1689B0808}" destId="{B44090F1-09B2-40B5-88FA-96FD717513C5}" srcOrd="1" destOrd="0" presId="urn:microsoft.com/office/officeart/2005/8/layout/vProcess5"/>
    <dgm:cxn modelId="{49BCA550-7C28-4496-B932-E4C961D0890F}" type="presOf" srcId="{C6EE1FC1-1EE2-43E1-A59E-0D14CED6EE31}" destId="{D6AC18EB-4CA7-4890-A383-E39993F178A3}" srcOrd="0" destOrd="0" presId="urn:microsoft.com/office/officeart/2005/8/layout/vProcess5"/>
    <dgm:cxn modelId="{9102F850-3084-40E2-968B-C33D79CD85D2}" type="presOf" srcId="{46F1BAD0-438E-497A-8F65-E9DD903B19CD}" destId="{D0E7925F-DE79-4190-A8A4-63A2B0454147}" srcOrd="0" destOrd="0" presId="urn:microsoft.com/office/officeart/2005/8/layout/vProcess5"/>
    <dgm:cxn modelId="{9E191E71-58C4-41DF-89DB-2057ABF6A04B}" srcId="{AC5E9109-A6B7-4A17-90AF-B0A1689B0808}" destId="{90265B39-A9C7-4745-9C22-3C6EE7ED0324}" srcOrd="0" destOrd="0" parTransId="{C521E85E-6666-4BF0-97B0-9AD30A9103CE}" sibTransId="{979E3E13-EC24-42F6-B003-488FB914E835}"/>
    <dgm:cxn modelId="{42DB1D52-B11D-4289-B829-9805B775DCED}" type="presOf" srcId="{E27C8E61-2C13-4551-A3A4-AB5916ABB543}" destId="{02332EAF-4D61-451D-84BE-90D4AAB12A82}" srcOrd="1" destOrd="0" presId="urn:microsoft.com/office/officeart/2005/8/layout/vProcess5"/>
    <dgm:cxn modelId="{3A926A7B-F51F-4CF4-90F6-46C237DD2412}" type="presOf" srcId="{722D23D8-3A7A-40C6-80D2-56BBED92E9F5}" destId="{C7B257A1-BFA4-4D8C-B3FF-F7A386D598D9}" srcOrd="1" destOrd="0" presId="urn:microsoft.com/office/officeart/2005/8/layout/vProcess5"/>
    <dgm:cxn modelId="{9EC1C987-5759-48CD-9141-3371B62B4A88}" type="presOf" srcId="{BD954D16-7740-471C-95F6-EC3AA7D676A6}" destId="{33937E27-A0AF-4467-8705-B8E1E6F1D805}" srcOrd="0" destOrd="2" presId="urn:microsoft.com/office/officeart/2005/8/layout/vProcess5"/>
    <dgm:cxn modelId="{9CCDD89A-5845-4B7A-870E-9401137B3062}" srcId="{AC5E9109-A6B7-4A17-90AF-B0A1689B0808}" destId="{F0DCED5D-8AF6-4E5C-9FE8-E56BC4B7AD87}" srcOrd="2" destOrd="0" parTransId="{D31952D5-6236-4D7D-91DC-5262AF3EE08A}" sibTransId="{7886D243-42EA-412A-B63F-A4FADFAF1FEF}"/>
    <dgm:cxn modelId="{2426059C-0580-48BC-8B1C-212A76EB41CD}" srcId="{AC5E9109-A6B7-4A17-90AF-B0A1689B0808}" destId="{BD954D16-7740-471C-95F6-EC3AA7D676A6}" srcOrd="1" destOrd="0" parTransId="{8AF3A553-FFD3-431A-8F14-EA5CEEBC089B}" sibTransId="{0ABA391B-177F-46C5-B578-80C9CD82EE27}"/>
    <dgm:cxn modelId="{14EC1CAD-4864-4E8E-A3A6-183BB3A45C56}" type="presOf" srcId="{82F360F6-56B4-4355-95DA-5A60F66A8D03}" destId="{C47BC449-2F8C-4881-93DE-C25FA966FFFC}" srcOrd="1" destOrd="0" presId="urn:microsoft.com/office/officeart/2005/8/layout/vProcess5"/>
    <dgm:cxn modelId="{9EA42CCF-F2E0-464F-9863-9BDF9D6CD8DB}" srcId="{757E01C7-6B28-4170-8EF8-D7D7161A7ABD}" destId="{722D23D8-3A7A-40C6-80D2-56BBED92E9F5}" srcOrd="1" destOrd="0" parTransId="{CBD170E1-C966-49F5-A6B4-26FA243F1F65}" sibTransId="{46F1BAD0-438E-497A-8F65-E9DD903B19CD}"/>
    <dgm:cxn modelId="{410FD0D7-939D-4DE7-8F0F-9B7E9564F5C5}" type="presOf" srcId="{F0DCED5D-8AF6-4E5C-9FE8-E56BC4B7AD87}" destId="{B44090F1-09B2-40B5-88FA-96FD717513C5}" srcOrd="1" destOrd="3" presId="urn:microsoft.com/office/officeart/2005/8/layout/vProcess5"/>
    <dgm:cxn modelId="{BE56B5DE-409C-4243-B255-801B6F6AA2EA}" type="presOf" srcId="{F0DCED5D-8AF6-4E5C-9FE8-E56BC4B7AD87}" destId="{33937E27-A0AF-4467-8705-B8E1E6F1D805}" srcOrd="0" destOrd="3" presId="urn:microsoft.com/office/officeart/2005/8/layout/vProcess5"/>
    <dgm:cxn modelId="{1504D7DF-D850-4BEA-B13B-01DE707BECFD}" type="presOf" srcId="{90265B39-A9C7-4745-9C22-3C6EE7ED0324}" destId="{B44090F1-09B2-40B5-88FA-96FD717513C5}" srcOrd="1" destOrd="1" presId="urn:microsoft.com/office/officeart/2005/8/layout/vProcess5"/>
    <dgm:cxn modelId="{71D390ED-1C2E-43AC-8AAA-9E9826475935}" type="presOf" srcId="{757E01C7-6B28-4170-8EF8-D7D7161A7ABD}" destId="{8848658C-02DE-4C99-B395-5CCB9C2BB9BB}" srcOrd="0" destOrd="0" presId="urn:microsoft.com/office/officeart/2005/8/layout/vProcess5"/>
    <dgm:cxn modelId="{6845E845-33D8-433D-A58F-4F7FE4FD02B8}" type="presParOf" srcId="{8848658C-02DE-4C99-B395-5CCB9C2BB9BB}" destId="{79BCC9B2-ABC5-473D-8211-E1821CF5F4EE}" srcOrd="0" destOrd="0" presId="urn:microsoft.com/office/officeart/2005/8/layout/vProcess5"/>
    <dgm:cxn modelId="{AFBC2236-414D-4D8B-B91F-0273B4BCC384}" type="presParOf" srcId="{8848658C-02DE-4C99-B395-5CCB9C2BB9BB}" destId="{08DCCD59-1BA7-42F3-BCBC-220257FE30BC}" srcOrd="1" destOrd="0" presId="urn:microsoft.com/office/officeart/2005/8/layout/vProcess5"/>
    <dgm:cxn modelId="{6BA4E6A0-A34D-4767-A336-96A3E911749D}" type="presParOf" srcId="{8848658C-02DE-4C99-B395-5CCB9C2BB9BB}" destId="{7199A71C-7060-40FE-9C79-746EC23DCD75}" srcOrd="2" destOrd="0" presId="urn:microsoft.com/office/officeart/2005/8/layout/vProcess5"/>
    <dgm:cxn modelId="{D1E88490-5291-4D42-B772-217AF5D5125E}" type="presParOf" srcId="{8848658C-02DE-4C99-B395-5CCB9C2BB9BB}" destId="{33937E27-A0AF-4467-8705-B8E1E6F1D805}" srcOrd="3" destOrd="0" presId="urn:microsoft.com/office/officeart/2005/8/layout/vProcess5"/>
    <dgm:cxn modelId="{312E2BD0-88F7-4B20-8250-1E46F7410228}" type="presParOf" srcId="{8848658C-02DE-4C99-B395-5CCB9C2BB9BB}" destId="{4998BFC5-68FA-4760-AF7E-A088A6D400AB}" srcOrd="4" destOrd="0" presId="urn:microsoft.com/office/officeart/2005/8/layout/vProcess5"/>
    <dgm:cxn modelId="{1D3407D9-C614-4787-92F5-F6018E28B90D}" type="presParOf" srcId="{8848658C-02DE-4C99-B395-5CCB9C2BB9BB}" destId="{D88223A6-644B-491B-8ADE-F665E76BA8BE}" srcOrd="5" destOrd="0" presId="urn:microsoft.com/office/officeart/2005/8/layout/vProcess5"/>
    <dgm:cxn modelId="{896632AE-C144-4359-9972-01E291D4FAC1}" type="presParOf" srcId="{8848658C-02DE-4C99-B395-5CCB9C2BB9BB}" destId="{D0E7925F-DE79-4190-A8A4-63A2B0454147}" srcOrd="6" destOrd="0" presId="urn:microsoft.com/office/officeart/2005/8/layout/vProcess5"/>
    <dgm:cxn modelId="{6CBE8371-417C-429C-B194-4B140FB2CE99}" type="presParOf" srcId="{8848658C-02DE-4C99-B395-5CCB9C2BB9BB}" destId="{D6AC18EB-4CA7-4890-A383-E39993F178A3}" srcOrd="7" destOrd="0" presId="urn:microsoft.com/office/officeart/2005/8/layout/vProcess5"/>
    <dgm:cxn modelId="{82B9D278-24EC-4E7A-9830-F44C03381831}" type="presParOf" srcId="{8848658C-02DE-4C99-B395-5CCB9C2BB9BB}" destId="{C47BC449-2F8C-4881-93DE-C25FA966FFFC}" srcOrd="8" destOrd="0" presId="urn:microsoft.com/office/officeart/2005/8/layout/vProcess5"/>
    <dgm:cxn modelId="{9BEFED51-C712-4CE5-859E-410CCE06603F}" type="presParOf" srcId="{8848658C-02DE-4C99-B395-5CCB9C2BB9BB}" destId="{C7B257A1-BFA4-4D8C-B3FF-F7A386D598D9}" srcOrd="9" destOrd="0" presId="urn:microsoft.com/office/officeart/2005/8/layout/vProcess5"/>
    <dgm:cxn modelId="{4433D832-92E7-4493-B793-2E5AF52C041C}" type="presParOf" srcId="{8848658C-02DE-4C99-B395-5CCB9C2BB9BB}" destId="{B44090F1-09B2-40B5-88FA-96FD717513C5}" srcOrd="10" destOrd="0" presId="urn:microsoft.com/office/officeart/2005/8/layout/vProcess5"/>
    <dgm:cxn modelId="{E69291BF-3DA3-4F39-BAAE-1E8EE74F81BD}" type="presParOf" srcId="{8848658C-02DE-4C99-B395-5CCB9C2BB9BB}" destId="{02332EAF-4D61-451D-84BE-90D4AAB12A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F332B-9470-4CB6-8C6F-5AFACF743862}">
      <dsp:nvSpPr>
        <dsp:cNvPr id="0" name=""/>
        <dsp:cNvSpPr/>
      </dsp:nvSpPr>
      <dsp:spPr>
        <a:xfrm>
          <a:off x="742209" y="0"/>
          <a:ext cx="9012283" cy="531585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9409-42F1-434A-83DB-7875900BB96D}">
      <dsp:nvSpPr>
        <dsp:cNvPr id="0" name=""/>
        <dsp:cNvSpPr/>
      </dsp:nvSpPr>
      <dsp:spPr>
        <a:xfrm>
          <a:off x="0" y="1569836"/>
          <a:ext cx="2367475" cy="2126342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>
              <a:solidFill>
                <a:schemeClr val="bg1"/>
              </a:solidFill>
              <a:highlight>
                <a:srgbClr val="004C97"/>
              </a:highlight>
            </a:rPr>
            <a:t>Što je gotovinska rezerva i zašto nam je potrebna</a:t>
          </a:r>
        </a:p>
      </dsp:txBody>
      <dsp:txXfrm>
        <a:off x="103799" y="1673635"/>
        <a:ext cx="2159877" cy="1918744"/>
      </dsp:txXfrm>
    </dsp:sp>
    <dsp:sp modelId="{69B80941-00E4-4A68-91D4-091DABFF1DD2}">
      <dsp:nvSpPr>
        <dsp:cNvPr id="0" name=""/>
        <dsp:cNvSpPr/>
      </dsp:nvSpPr>
      <dsp:spPr>
        <a:xfrm>
          <a:off x="2719259" y="1594757"/>
          <a:ext cx="2366562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Utvrđivanje gotovinske rezerve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i njezinih komponenata</a:t>
          </a:r>
        </a:p>
      </dsp:txBody>
      <dsp:txXfrm>
        <a:off x="2823058" y="1698556"/>
        <a:ext cx="2158964" cy="1918744"/>
      </dsp:txXfrm>
    </dsp:sp>
    <dsp:sp modelId="{66B01804-B4DF-432F-9592-5DE10DAC317F}">
      <dsp:nvSpPr>
        <dsp:cNvPr id="0" name=""/>
        <dsp:cNvSpPr/>
      </dsp:nvSpPr>
      <dsp:spPr>
        <a:xfrm>
          <a:off x="5456343" y="1594757"/>
          <a:ext cx="2369101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Međunarodni primjeri</a:t>
          </a:r>
        </a:p>
      </dsp:txBody>
      <dsp:txXfrm>
        <a:off x="5560142" y="1698556"/>
        <a:ext cx="2161503" cy="1918744"/>
      </dsp:txXfrm>
    </dsp:sp>
    <dsp:sp modelId="{D4DB188C-BE5A-46C3-A77C-440CB56285CE}">
      <dsp:nvSpPr>
        <dsp:cNvPr id="0" name=""/>
        <dsp:cNvSpPr/>
      </dsp:nvSpPr>
      <dsp:spPr>
        <a:xfrm>
          <a:off x="8219913" y="1594757"/>
          <a:ext cx="2379591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Povezane poteškoće</a:t>
          </a:r>
        </a:p>
      </dsp:txBody>
      <dsp:txXfrm>
        <a:off x="8323712" y="1698556"/>
        <a:ext cx="2171993" cy="1918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753D-6D7C-4A45-9DE1-A02C5B2FCAE2}">
      <dsp:nvSpPr>
        <dsp:cNvPr id="0" name=""/>
        <dsp:cNvSpPr/>
      </dsp:nvSpPr>
      <dsp:spPr>
        <a:xfrm>
          <a:off x="2416094" y="-166151"/>
          <a:ext cx="2726135" cy="1449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Utvrđivanje rizičnih razdoblja (npr. prethodan loš učinak na aukciji – srednje i standardno odstupanje)</a:t>
          </a:r>
        </a:p>
      </dsp:txBody>
      <dsp:txXfrm>
        <a:off x="2458562" y="-123683"/>
        <a:ext cx="2641199" cy="1365012"/>
      </dsp:txXfrm>
    </dsp:sp>
    <dsp:sp modelId="{57ED016A-E23C-499A-8CCC-0F95DDB85253}">
      <dsp:nvSpPr>
        <dsp:cNvPr id="0" name=""/>
        <dsp:cNvSpPr/>
      </dsp:nvSpPr>
      <dsp:spPr>
        <a:xfrm rot="3600000">
          <a:off x="4235260" y="1960709"/>
          <a:ext cx="966489" cy="384622"/>
        </a:xfrm>
        <a:prstGeom prst="left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350647" y="2037633"/>
        <a:ext cx="735715" cy="230774"/>
      </dsp:txXfrm>
    </dsp:sp>
    <dsp:sp modelId="{73D4E0D0-480C-403F-BEAC-A410B280A7B3}">
      <dsp:nvSpPr>
        <dsp:cNvPr id="0" name=""/>
        <dsp:cNvSpPr/>
      </dsp:nvSpPr>
      <dsp:spPr>
        <a:xfrm>
          <a:off x="4448537" y="3001013"/>
          <a:ext cx="2296962" cy="141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Trajanje rizičnih razdoblja – utvrditi prosječno ili maksimalno trajanje</a:t>
          </a:r>
        </a:p>
      </dsp:txBody>
      <dsp:txXfrm>
        <a:off x="4489918" y="3042394"/>
        <a:ext cx="2214200" cy="1330097"/>
      </dsp:txXfrm>
    </dsp:sp>
    <dsp:sp modelId="{80D3BEB5-CD0B-4EBF-9408-A1C76AB842AF}">
      <dsp:nvSpPr>
        <dsp:cNvPr id="0" name=""/>
        <dsp:cNvSpPr/>
      </dsp:nvSpPr>
      <dsp:spPr>
        <a:xfrm rot="10800000">
          <a:off x="3361237" y="3515132"/>
          <a:ext cx="966489" cy="384622"/>
        </a:xfrm>
        <a:prstGeom prst="left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476624" y="3592056"/>
        <a:ext cx="735715" cy="230774"/>
      </dsp:txXfrm>
    </dsp:sp>
    <dsp:sp modelId="{EEEC747F-FE5C-4701-AF1A-E6F2C25D6867}">
      <dsp:nvSpPr>
        <dsp:cNvPr id="0" name=""/>
        <dsp:cNvSpPr/>
      </dsp:nvSpPr>
      <dsp:spPr>
        <a:xfrm>
          <a:off x="682184" y="3004403"/>
          <a:ext cx="2558242" cy="1406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Mogućnost zaduživanja tijekom rizičnih razdoblja – uzimanje u obzir drugih izvora financiranja</a:t>
          </a:r>
        </a:p>
      </dsp:txBody>
      <dsp:txXfrm>
        <a:off x="723367" y="3045586"/>
        <a:ext cx="2475876" cy="1323713"/>
      </dsp:txXfrm>
    </dsp:sp>
    <dsp:sp modelId="{D18DF4A9-BCA2-40CD-AF11-939B959DA063}">
      <dsp:nvSpPr>
        <dsp:cNvPr id="0" name=""/>
        <dsp:cNvSpPr/>
      </dsp:nvSpPr>
      <dsp:spPr>
        <a:xfrm rot="18000000">
          <a:off x="2380657" y="1951788"/>
          <a:ext cx="966489" cy="384622"/>
        </a:xfrm>
        <a:prstGeom prst="left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496044" y="2028712"/>
        <a:ext cx="735715" cy="230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A4827-54E3-4C04-A15D-141BCF2D59AF}">
      <dsp:nvSpPr>
        <dsp:cNvPr id="0" name=""/>
        <dsp:cNvSpPr/>
      </dsp:nvSpPr>
      <dsp:spPr>
        <a:xfrm rot="5400000">
          <a:off x="6522575" y="-2779771"/>
          <a:ext cx="737904" cy="6486144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U brojnim zemljama to nije moguće – treba ograničiti iznos i razdoblje dospijeća</a:t>
          </a:r>
        </a:p>
      </dsp:txBody>
      <dsp:txXfrm rot="-5400000">
        <a:off x="3648455" y="130371"/>
        <a:ext cx="6450122" cy="665860"/>
      </dsp:txXfrm>
    </dsp:sp>
    <dsp:sp modelId="{10A41BF0-7A53-4969-98B8-D40BEB6C7AB6}">
      <dsp:nvSpPr>
        <dsp:cNvPr id="0" name=""/>
        <dsp:cNvSpPr/>
      </dsp:nvSpPr>
      <dsp:spPr>
        <a:xfrm>
          <a:off x="0" y="2109"/>
          <a:ext cx="3648456" cy="9223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Zaduživanje kod središnje banke</a:t>
          </a:r>
        </a:p>
      </dsp:txBody>
      <dsp:txXfrm>
        <a:off x="45027" y="47136"/>
        <a:ext cx="3558402" cy="832326"/>
      </dsp:txXfrm>
    </dsp:sp>
    <dsp:sp modelId="{F162859F-A449-4DC4-B138-7DD6A3508499}">
      <dsp:nvSpPr>
        <dsp:cNvPr id="0" name=""/>
        <dsp:cNvSpPr/>
      </dsp:nvSpPr>
      <dsp:spPr>
        <a:xfrm rot="5400000">
          <a:off x="6522575" y="-1811271"/>
          <a:ext cx="737904" cy="6486144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Korisna mogućnost, no dovodi do troškova</a:t>
          </a:r>
        </a:p>
      </dsp:txBody>
      <dsp:txXfrm rot="-5400000">
        <a:off x="3648455" y="1098871"/>
        <a:ext cx="6450122" cy="665860"/>
      </dsp:txXfrm>
    </dsp:sp>
    <dsp:sp modelId="{30D4FA78-B3BE-4E27-AE56-AEA1D60386A9}">
      <dsp:nvSpPr>
        <dsp:cNvPr id="0" name=""/>
        <dsp:cNvSpPr/>
      </dsp:nvSpPr>
      <dsp:spPr>
        <a:xfrm>
          <a:off x="0" y="970609"/>
          <a:ext cx="3648456" cy="9223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Kreditne linije s poslovnim bankama</a:t>
          </a:r>
        </a:p>
      </dsp:txBody>
      <dsp:txXfrm>
        <a:off x="45027" y="1015636"/>
        <a:ext cx="3558402" cy="832326"/>
      </dsp:txXfrm>
    </dsp:sp>
    <dsp:sp modelId="{2EC8B873-EC3B-4005-A068-77DB29F3B878}">
      <dsp:nvSpPr>
        <dsp:cNvPr id="0" name=""/>
        <dsp:cNvSpPr/>
      </dsp:nvSpPr>
      <dsp:spPr>
        <a:xfrm rot="5400000">
          <a:off x="6522575" y="-842772"/>
          <a:ext cx="737904" cy="6486144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Često moguće (ne za repo) – uz kaznu</a:t>
          </a:r>
        </a:p>
      </dsp:txBody>
      <dsp:txXfrm rot="-5400000">
        <a:off x="3648455" y="2067370"/>
        <a:ext cx="6450122" cy="665860"/>
      </dsp:txXfrm>
    </dsp:sp>
    <dsp:sp modelId="{BE071659-6FBB-4E21-98E2-1EFB0CE2A9A1}">
      <dsp:nvSpPr>
        <dsp:cNvPr id="0" name=""/>
        <dsp:cNvSpPr/>
      </dsp:nvSpPr>
      <dsp:spPr>
        <a:xfrm>
          <a:off x="0" y="1939109"/>
          <a:ext cx="3648456" cy="9223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Raskidanje depozita</a:t>
          </a:r>
        </a:p>
      </dsp:txBody>
      <dsp:txXfrm>
        <a:off x="45027" y="1984136"/>
        <a:ext cx="3558402" cy="832326"/>
      </dsp:txXfrm>
    </dsp:sp>
    <dsp:sp modelId="{FDE7B009-2DE6-4EB8-9308-289A0153F095}">
      <dsp:nvSpPr>
        <dsp:cNvPr id="0" name=""/>
        <dsp:cNvSpPr/>
      </dsp:nvSpPr>
      <dsp:spPr>
        <a:xfrm rot="5400000">
          <a:off x="6522575" y="125727"/>
          <a:ext cx="737904" cy="6486144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Vrijednost istog dana?</a:t>
          </a:r>
        </a:p>
      </dsp:txBody>
      <dsp:txXfrm rot="-5400000">
        <a:off x="3648455" y="3035869"/>
        <a:ext cx="6450122" cy="665860"/>
      </dsp:txXfrm>
    </dsp:sp>
    <dsp:sp modelId="{B15A0ED7-15EF-4D77-9E93-EC4D474A1443}">
      <dsp:nvSpPr>
        <dsp:cNvPr id="0" name=""/>
        <dsp:cNvSpPr/>
      </dsp:nvSpPr>
      <dsp:spPr>
        <a:xfrm>
          <a:off x="0" y="2907609"/>
          <a:ext cx="3648456" cy="9223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Pristup saldima u stranoj valuti</a:t>
          </a:r>
        </a:p>
      </dsp:txBody>
      <dsp:txXfrm>
        <a:off x="45027" y="2952636"/>
        <a:ext cx="3558402" cy="832326"/>
      </dsp:txXfrm>
    </dsp:sp>
    <dsp:sp modelId="{799FEDAD-1CAB-445B-B37A-FB1711077A85}">
      <dsp:nvSpPr>
        <dsp:cNvPr id="0" name=""/>
        <dsp:cNvSpPr/>
      </dsp:nvSpPr>
      <dsp:spPr>
        <a:xfrm rot="5400000">
          <a:off x="6522575" y="1094227"/>
          <a:ext cx="737904" cy="6486144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Državni fondovi bogatstva – trebaju biti neovisni</a:t>
          </a:r>
        </a:p>
      </dsp:txBody>
      <dsp:txXfrm rot="-5400000">
        <a:off x="3648455" y="4004369"/>
        <a:ext cx="6450122" cy="665860"/>
      </dsp:txXfrm>
    </dsp:sp>
    <dsp:sp modelId="{04D106F5-8F07-4497-A0EC-BB06767F8DFB}">
      <dsp:nvSpPr>
        <dsp:cNvPr id="0" name=""/>
        <dsp:cNvSpPr/>
      </dsp:nvSpPr>
      <dsp:spPr>
        <a:xfrm>
          <a:off x="0" y="3876109"/>
          <a:ext cx="3648456" cy="9223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Drugi izvori gotovinskih sredstava?</a:t>
          </a:r>
        </a:p>
      </dsp:txBody>
      <dsp:txXfrm>
        <a:off x="45027" y="3921136"/>
        <a:ext cx="3558402" cy="8323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F332B-9470-4CB6-8C6F-5AFACF743862}">
      <dsp:nvSpPr>
        <dsp:cNvPr id="0" name=""/>
        <dsp:cNvSpPr/>
      </dsp:nvSpPr>
      <dsp:spPr>
        <a:xfrm>
          <a:off x="742209" y="0"/>
          <a:ext cx="9012283" cy="531585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9409-42F1-434A-83DB-7875900BB96D}">
      <dsp:nvSpPr>
        <dsp:cNvPr id="0" name=""/>
        <dsp:cNvSpPr/>
      </dsp:nvSpPr>
      <dsp:spPr>
        <a:xfrm>
          <a:off x="0" y="1569836"/>
          <a:ext cx="2367475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Što je gotovinska rezerva i zašto nam je potrebna</a:t>
          </a:r>
        </a:p>
      </dsp:txBody>
      <dsp:txXfrm>
        <a:off x="103799" y="1673635"/>
        <a:ext cx="2159877" cy="1918744"/>
      </dsp:txXfrm>
    </dsp:sp>
    <dsp:sp modelId="{69B80941-00E4-4A68-91D4-091DABFF1DD2}">
      <dsp:nvSpPr>
        <dsp:cNvPr id="0" name=""/>
        <dsp:cNvSpPr/>
      </dsp:nvSpPr>
      <dsp:spPr>
        <a:xfrm>
          <a:off x="2719259" y="1594757"/>
          <a:ext cx="2366562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Utvrđivanje gotovinske rezerve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i njezinih komponenata</a:t>
          </a:r>
        </a:p>
      </dsp:txBody>
      <dsp:txXfrm>
        <a:off x="2823058" y="1698556"/>
        <a:ext cx="2158964" cy="1918744"/>
      </dsp:txXfrm>
    </dsp:sp>
    <dsp:sp modelId="{66B01804-B4DF-432F-9592-5DE10DAC317F}">
      <dsp:nvSpPr>
        <dsp:cNvPr id="0" name=""/>
        <dsp:cNvSpPr/>
      </dsp:nvSpPr>
      <dsp:spPr>
        <a:xfrm>
          <a:off x="5456343" y="1594757"/>
          <a:ext cx="2369101" cy="2126342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>
              <a:solidFill>
                <a:schemeClr val="bg1"/>
              </a:solidFill>
            </a:rPr>
            <a:t>Međunarodni primjeri</a:t>
          </a:r>
        </a:p>
      </dsp:txBody>
      <dsp:txXfrm>
        <a:off x="5560142" y="1698556"/>
        <a:ext cx="2161503" cy="1918744"/>
      </dsp:txXfrm>
    </dsp:sp>
    <dsp:sp modelId="{D4DB188C-BE5A-46C3-A77C-440CB56285CE}">
      <dsp:nvSpPr>
        <dsp:cNvPr id="0" name=""/>
        <dsp:cNvSpPr/>
      </dsp:nvSpPr>
      <dsp:spPr>
        <a:xfrm>
          <a:off x="8219913" y="1594757"/>
          <a:ext cx="2379591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Povezane poteškoće</a:t>
          </a:r>
        </a:p>
      </dsp:txBody>
      <dsp:txXfrm>
        <a:off x="8323712" y="1698556"/>
        <a:ext cx="2171993" cy="19187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46FD8-B9B4-4F96-BD7B-7E8B5E287C5E}">
      <dsp:nvSpPr>
        <dsp:cNvPr id="0" name=""/>
        <dsp:cNvSpPr/>
      </dsp:nvSpPr>
      <dsp:spPr>
        <a:xfrm>
          <a:off x="4528" y="1252420"/>
          <a:ext cx="2316161" cy="90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Cruz i Koç Anketa među zemljama OECD-a iz 2016.</a:t>
          </a:r>
        </a:p>
      </dsp:txBody>
      <dsp:txXfrm>
        <a:off x="4528" y="1252420"/>
        <a:ext cx="2316161" cy="900900"/>
      </dsp:txXfrm>
    </dsp:sp>
    <dsp:sp modelId="{2E184D49-6DDF-427D-A7EF-22185F234557}">
      <dsp:nvSpPr>
        <dsp:cNvPr id="0" name=""/>
        <dsp:cNvSpPr/>
      </dsp:nvSpPr>
      <dsp:spPr>
        <a:xfrm>
          <a:off x="2320689" y="154448"/>
          <a:ext cx="463232" cy="30968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E50B-7EDF-4329-B72E-BA9C22C291CD}">
      <dsp:nvSpPr>
        <dsp:cNvPr id="0" name=""/>
        <dsp:cNvSpPr/>
      </dsp:nvSpPr>
      <dsp:spPr>
        <a:xfrm>
          <a:off x="2969215" y="154448"/>
          <a:ext cx="6299959" cy="30968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29 od 35 zemalja složilo se da su rezerve važan i učinkovit alat za smanjenje rizika refinanciranja i likvidnosti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Gotovina je glavno sredstvo, uglavnom u središnjoj banci, uglavnom u domaćoj valuti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Glavne svrhe: upravljanje vremenskim razlikama, smanjenje rizika refinanciranja i prevladavanje ozbiljnog manjka likvidnosti, jačanje povjerenje tržišta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Najčešća praksa: rezerva dostatna da pokrije jedan mjesec rashoda – ali velike razlike (nakon dužničke krize Grčka je utvrdila gotovinsku rezervu koja pokriva servisiranje duga za sljedeće četiri godine, isklj. blagajničke zapise)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Procjena na temelju niza pokazatelja likvidnosti i analize scenarija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&gt; polovina ispitanika redovito objavljuje svoj gotovinski saldo kao dio politike transparentnosti javnih financija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DMO-ovi ponajprije koordiniraju upravljanje rezervom s MF-om i središnjom bankom</a:t>
          </a:r>
        </a:p>
      </dsp:txBody>
      <dsp:txXfrm>
        <a:off x="2969215" y="154448"/>
        <a:ext cx="6299959" cy="3096843"/>
      </dsp:txXfrm>
    </dsp:sp>
    <dsp:sp modelId="{CCA6BE14-DFD5-43CB-9515-EE525D703A26}">
      <dsp:nvSpPr>
        <dsp:cNvPr id="0" name=""/>
        <dsp:cNvSpPr/>
      </dsp:nvSpPr>
      <dsp:spPr>
        <a:xfrm>
          <a:off x="4528" y="3301691"/>
          <a:ext cx="2316161" cy="176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Nekoliko sjevernoeuropskih zemalja ima gotovinska salda &lt;&lt; 0,1 % godišnjih rashoda središnje države </a:t>
          </a:r>
        </a:p>
      </dsp:txBody>
      <dsp:txXfrm>
        <a:off x="4528" y="3301691"/>
        <a:ext cx="2316161" cy="1767150"/>
      </dsp:txXfrm>
    </dsp:sp>
    <dsp:sp modelId="{57CCFA6B-09A1-41F0-A8E1-1CB3D9011809}">
      <dsp:nvSpPr>
        <dsp:cNvPr id="0" name=""/>
        <dsp:cNvSpPr/>
      </dsp:nvSpPr>
      <dsp:spPr>
        <a:xfrm>
          <a:off x="2320689" y="3301691"/>
          <a:ext cx="463232" cy="17671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95BD1-E655-4E37-832C-AC95C5A7437D}">
      <dsp:nvSpPr>
        <dsp:cNvPr id="0" name=""/>
        <dsp:cNvSpPr/>
      </dsp:nvSpPr>
      <dsp:spPr>
        <a:xfrm>
          <a:off x="2969215" y="3301691"/>
          <a:ext cx="6299959" cy="17671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Ali imaju likvidna tržišta novca, sofisticirano aktivno upravljanje gotovinom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Neki planiraju „dugu poziciju”, tj. ulaganja u gotovinskoj imovini i posudbu trećim osobama samo kad je ta pozicija sigurna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Presušivanje likvidnosti tijekom financijske krize potaknulo je neke da budu oprezniji</a:t>
          </a:r>
        </a:p>
      </dsp:txBody>
      <dsp:txXfrm>
        <a:off x="2969215" y="3301691"/>
        <a:ext cx="6299959" cy="17671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94D1-0A89-41B6-883D-7147B80DF065}">
      <dsp:nvSpPr>
        <dsp:cNvPr id="0" name=""/>
        <dsp:cNvSpPr/>
      </dsp:nvSpPr>
      <dsp:spPr>
        <a:xfrm>
          <a:off x="0" y="1090957"/>
          <a:ext cx="2574471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Neki drugi pristupi – važnost naglašavanja razboritosti</a:t>
          </a:r>
        </a:p>
      </dsp:txBody>
      <dsp:txXfrm>
        <a:off x="0" y="1090957"/>
        <a:ext cx="2574471" cy="1287000"/>
      </dsp:txXfrm>
    </dsp:sp>
    <dsp:sp modelId="{5335B570-2E74-4ED0-9A9E-08B2B7FCAC49}">
      <dsp:nvSpPr>
        <dsp:cNvPr id="0" name=""/>
        <dsp:cNvSpPr/>
      </dsp:nvSpPr>
      <dsp:spPr>
        <a:xfrm>
          <a:off x="2574471" y="407238"/>
          <a:ext cx="514894" cy="2654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8F83-CB4E-416B-B580-86BD88A56A32}">
      <dsp:nvSpPr>
        <dsp:cNvPr id="0" name=""/>
        <dsp:cNvSpPr/>
      </dsp:nvSpPr>
      <dsp:spPr>
        <a:xfrm>
          <a:off x="3295323" y="407238"/>
          <a:ext cx="7002563" cy="26544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Rezerva izračunata kao sigurnosna rezerva u slučaju nepovoljnih tržišnih uvjeta – zatvaranja tržišta ili većih troškova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Održavanje salda &gt;= otkup duga koji dospijeva sljedeći mjesec, implicitno omogućuje neuspjelu aukciju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Da bi se osiguralo izvršenje proračuna ili servisiranje duga za (X) mjeseci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U Italiji je postojao pravni uvjet (sve do 2011.) da salda prelaze 10 milijardi EUR; vrhunac kumulativne neto vrijednosti odljeva dosegnutih u nekom razdoblju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Urugvaj je usmjeren na rizik od prekomjernog troška zaduživanja, a ne na pristup zaduživanju – podrazumijeva veliku rezervu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Vidjeti i rezultate ankete Svjetske banke iz 2014. u dodatku</a:t>
          </a:r>
        </a:p>
      </dsp:txBody>
      <dsp:txXfrm>
        <a:off x="3295323" y="407238"/>
        <a:ext cx="7002563" cy="26544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9D1CC-864E-4792-9B60-16C12D2F0906}">
      <dsp:nvSpPr>
        <dsp:cNvPr id="0" name=""/>
        <dsp:cNvSpPr/>
      </dsp:nvSpPr>
      <dsp:spPr>
        <a:xfrm>
          <a:off x="96178" y="86"/>
          <a:ext cx="9807109" cy="4368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Komentar</a:t>
          </a:r>
        </a:p>
      </dsp:txBody>
      <dsp:txXfrm>
        <a:off x="117504" y="21412"/>
        <a:ext cx="9764457" cy="394207"/>
      </dsp:txXfrm>
    </dsp:sp>
    <dsp:sp modelId="{3EE15105-B623-4B39-92A3-BD5157B595B0}">
      <dsp:nvSpPr>
        <dsp:cNvPr id="0" name=""/>
        <dsp:cNvSpPr/>
      </dsp:nvSpPr>
      <dsp:spPr>
        <a:xfrm>
          <a:off x="0" y="436945"/>
          <a:ext cx="10043532" cy="145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88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400" kern="1200"/>
            <a:t>Jednostavni pristupi (x dana tokova) dovode do rizika od prekomjerne rezerve, što pak dovodi do troškova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400" kern="1200" dirty="0"/>
            <a:t>Rezerva mora imati određene analitičke temelje – od podataka i iskustva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400" kern="1200" dirty="0"/>
            <a:t>Neke zemlje sa znatnim gotovinskim sredstvima nemaju rezervu – ali strukturni višak gotovinskih sredstava i dalje može biti koristan =&gt; može biti isplativo pozajmljivati s blagajničkim zapisima kako bi se uravnotežili novčani tokovi čak i ako postoji višak gotovinskih sredstava</a:t>
          </a:r>
        </a:p>
      </dsp:txBody>
      <dsp:txXfrm>
        <a:off x="0" y="436945"/>
        <a:ext cx="10043532" cy="14512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4EEB2-EB60-4017-AC94-0F88DA10AB00}">
      <dsp:nvSpPr>
        <dsp:cNvPr id="0" name=""/>
        <dsp:cNvSpPr/>
      </dsp:nvSpPr>
      <dsp:spPr>
        <a:xfrm>
          <a:off x="0" y="178505"/>
          <a:ext cx="9717315" cy="2570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172" tIns="249936" rIns="7541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Albanija: rezerva, minimalni i maksimalni iznosi uglavnom su definirani s obzirom na tokove rashoda tijekom jednog mjeseca.  Prema potrebi su moguće izmjene.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Mađarska: rezerva je prvi put uspostavljena 2003. Minimalni saldo utvrđen je na 4 – 6 tjedana potreba za bruto financiranjem. Povećan nakon financijske krize radi jačanja povjerenja ulagatelja.  Promijenjena perspektiva 2013. dovela je do promjene ciljnog iznosa na 50 % otkupa obveznica i otplate kredita u prvom tromjesečju.  Od 2017. prelazi se na percentil dnevnih novčanih tokova za minimalni limit s optimalnim saldom na temelju 6 tjedana plana financiranja.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Turska: rezerva, koja je isto tako prvi put uspostavljena 2003., definirana je s obzirom na novčane tokove i također se može mijenjati tijekom godine</a:t>
          </a:r>
        </a:p>
      </dsp:txBody>
      <dsp:txXfrm>
        <a:off x="0" y="178505"/>
        <a:ext cx="9717315" cy="2570400"/>
      </dsp:txXfrm>
    </dsp:sp>
    <dsp:sp modelId="{E2319BDF-DCC7-458D-98CE-F1E4970B4A1A}">
      <dsp:nvSpPr>
        <dsp:cNvPr id="0" name=""/>
        <dsp:cNvSpPr/>
      </dsp:nvSpPr>
      <dsp:spPr>
        <a:xfrm>
          <a:off x="485865" y="1385"/>
          <a:ext cx="68021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04" tIns="0" rIns="25710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Samo tri zemlje spomenule su formalni ciljni iznos gotovinske rezerve</a:t>
          </a:r>
        </a:p>
      </dsp:txBody>
      <dsp:txXfrm>
        <a:off x="503158" y="18678"/>
        <a:ext cx="6767534" cy="319654"/>
      </dsp:txXfrm>
    </dsp:sp>
    <dsp:sp modelId="{FD9DD46E-5E4F-41A4-A393-E94CAA264C48}">
      <dsp:nvSpPr>
        <dsp:cNvPr id="0" name=""/>
        <dsp:cNvSpPr/>
      </dsp:nvSpPr>
      <dsp:spPr>
        <a:xfrm>
          <a:off x="0" y="3012929"/>
          <a:ext cx="9717315" cy="1927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172" tIns="249936" rIns="7541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8 od 12 zemalja izvijestilo je o rezervi u anketi iz 2016.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Većina zemalja uputila je na volatilnost prihoda i rashoda te na pogreške u projekcijama prihoda i rashoda Drugi čimbenici uključivali su: rizik od neuspjele aukcije; rizik od poremećaja na širem financijskom tržištu; ili rizik od nepredviđenih obveza koje se realiziraju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Sigurnosne mreže: nekoliko zemalja je spomenulo mogućnost raskidanja depozita i pristupa saldima u stranoj valuti</a:t>
          </a:r>
        </a:p>
      </dsp:txBody>
      <dsp:txXfrm>
        <a:off x="0" y="3012929"/>
        <a:ext cx="9717315" cy="1927800"/>
      </dsp:txXfrm>
    </dsp:sp>
    <dsp:sp modelId="{2684CF39-D959-4046-A224-01859FDF56D4}">
      <dsp:nvSpPr>
        <dsp:cNvPr id="0" name=""/>
        <dsp:cNvSpPr/>
      </dsp:nvSpPr>
      <dsp:spPr>
        <a:xfrm>
          <a:off x="485865" y="2813705"/>
          <a:ext cx="7687892" cy="376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04" tIns="0" rIns="25710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Može biti da većina zemalja u praksi ima rezervu, čak i ako ona nije formalno utvrđena</a:t>
          </a:r>
        </a:p>
      </dsp:txBody>
      <dsp:txXfrm>
        <a:off x="504237" y="2832077"/>
        <a:ext cx="7651148" cy="3396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F332B-9470-4CB6-8C6F-5AFACF743862}">
      <dsp:nvSpPr>
        <dsp:cNvPr id="0" name=""/>
        <dsp:cNvSpPr/>
      </dsp:nvSpPr>
      <dsp:spPr>
        <a:xfrm>
          <a:off x="742209" y="0"/>
          <a:ext cx="9012283" cy="531585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9409-42F1-434A-83DB-7875900BB96D}">
      <dsp:nvSpPr>
        <dsp:cNvPr id="0" name=""/>
        <dsp:cNvSpPr/>
      </dsp:nvSpPr>
      <dsp:spPr>
        <a:xfrm>
          <a:off x="0" y="1569836"/>
          <a:ext cx="2367475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Što je gotovinska rezerva i zašto nam je potrebna</a:t>
          </a:r>
        </a:p>
      </dsp:txBody>
      <dsp:txXfrm>
        <a:off x="103799" y="1673635"/>
        <a:ext cx="2159877" cy="1918744"/>
      </dsp:txXfrm>
    </dsp:sp>
    <dsp:sp modelId="{69B80941-00E4-4A68-91D4-091DABFF1DD2}">
      <dsp:nvSpPr>
        <dsp:cNvPr id="0" name=""/>
        <dsp:cNvSpPr/>
      </dsp:nvSpPr>
      <dsp:spPr>
        <a:xfrm>
          <a:off x="2719259" y="1594757"/>
          <a:ext cx="2366562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Utvrđivanje gotovinske rezerve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/>
            <a:t>i njezinih komponenata</a:t>
          </a:r>
        </a:p>
      </dsp:txBody>
      <dsp:txXfrm>
        <a:off x="2823058" y="1698556"/>
        <a:ext cx="2158964" cy="1918744"/>
      </dsp:txXfrm>
    </dsp:sp>
    <dsp:sp modelId="{66B01804-B4DF-432F-9592-5DE10DAC317F}">
      <dsp:nvSpPr>
        <dsp:cNvPr id="0" name=""/>
        <dsp:cNvSpPr/>
      </dsp:nvSpPr>
      <dsp:spPr>
        <a:xfrm>
          <a:off x="5456343" y="1594757"/>
          <a:ext cx="2369101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Međunarodni primjeri</a:t>
          </a:r>
        </a:p>
      </dsp:txBody>
      <dsp:txXfrm>
        <a:off x="5560142" y="1698556"/>
        <a:ext cx="2161503" cy="1918744"/>
      </dsp:txXfrm>
    </dsp:sp>
    <dsp:sp modelId="{D4DB188C-BE5A-46C3-A77C-440CB56285CE}">
      <dsp:nvSpPr>
        <dsp:cNvPr id="0" name=""/>
        <dsp:cNvSpPr/>
      </dsp:nvSpPr>
      <dsp:spPr>
        <a:xfrm>
          <a:off x="8219913" y="1594757"/>
          <a:ext cx="2379591" cy="2126342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>
              <a:solidFill>
                <a:schemeClr val="bg1"/>
              </a:solidFill>
            </a:rPr>
            <a:t>Povezane poteškoće</a:t>
          </a:r>
        </a:p>
      </dsp:txBody>
      <dsp:txXfrm>
        <a:off x="8323712" y="1698556"/>
        <a:ext cx="2171993" cy="19187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40EA5-C26E-4062-9553-FBD82EEE5019}">
      <dsp:nvSpPr>
        <dsp:cNvPr id="0" name=""/>
        <dsp:cNvSpPr/>
      </dsp:nvSpPr>
      <dsp:spPr>
        <a:xfrm>
          <a:off x="0" y="-77497"/>
          <a:ext cx="8706742" cy="1502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Treba li u okviru rezerve uspostaviti potkategorije („podrezerve”) povezane s konkretnim rashodima ili rizicima?  Primjerice: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Podrezerva servisiranja duga povezana s fluktuacijama tečaja ili kamatne stope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Rezerva za nepredviđene događaje namijenjena neproračunskim rashodima</a:t>
          </a:r>
        </a:p>
      </dsp:txBody>
      <dsp:txXfrm>
        <a:off x="44021" y="-33476"/>
        <a:ext cx="7084911" cy="1414935"/>
      </dsp:txXfrm>
    </dsp:sp>
    <dsp:sp modelId="{F6687178-368A-4CC0-AADB-C766C9F377B4}">
      <dsp:nvSpPr>
        <dsp:cNvPr id="0" name=""/>
        <dsp:cNvSpPr/>
      </dsp:nvSpPr>
      <dsp:spPr>
        <a:xfrm>
          <a:off x="768241" y="1675976"/>
          <a:ext cx="8706742" cy="1502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Po mogućnosti ne: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Postoji rizik od nepotrebno visokog ukupnog iznosa rezerve, što dovodi do troškova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Temeljnim izračunom obiju transakcija i sigurnosnim elementima trebaju se u obzir uzeti svi rizici</a:t>
          </a:r>
        </a:p>
      </dsp:txBody>
      <dsp:txXfrm>
        <a:off x="812262" y="1719997"/>
        <a:ext cx="6873522" cy="1414935"/>
      </dsp:txXfrm>
    </dsp:sp>
    <dsp:sp modelId="{194EF24D-8A70-4722-A603-AD1DB8050B05}">
      <dsp:nvSpPr>
        <dsp:cNvPr id="0" name=""/>
        <dsp:cNvSpPr/>
      </dsp:nvSpPr>
      <dsp:spPr>
        <a:xfrm>
          <a:off x="1536483" y="3274455"/>
          <a:ext cx="8706742" cy="1812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Moguće iznimke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Ako gotovinska sredstva nisu zamjenjiva (salda JRR-a su zaštićena ili namjenska), to će se možda trebati odraziti na podrezerve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Pristup saldima u stranoj valuti možda treba zaštititi ako postoji rizik da središnja banka ne želi zadovoljiti potražnju ili sredstva nisu dostupna na lokalnom tržištu</a:t>
          </a:r>
        </a:p>
      </dsp:txBody>
      <dsp:txXfrm>
        <a:off x="1589583" y="3327555"/>
        <a:ext cx="6855364" cy="1706766"/>
      </dsp:txXfrm>
    </dsp:sp>
    <dsp:sp modelId="{49FE3267-4E95-4ACE-B820-9C270D3923A7}">
      <dsp:nvSpPr>
        <dsp:cNvPr id="0" name=""/>
        <dsp:cNvSpPr/>
      </dsp:nvSpPr>
      <dsp:spPr>
        <a:xfrm>
          <a:off x="7729806" y="1062260"/>
          <a:ext cx="976935" cy="976935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7949616" y="1062260"/>
        <a:ext cx="537315" cy="735144"/>
      </dsp:txXfrm>
    </dsp:sp>
    <dsp:sp modelId="{14D4ECC6-3AE4-4E96-B415-44F82CE0A2B9}">
      <dsp:nvSpPr>
        <dsp:cNvPr id="0" name=""/>
        <dsp:cNvSpPr/>
      </dsp:nvSpPr>
      <dsp:spPr>
        <a:xfrm>
          <a:off x="8498048" y="2805714"/>
          <a:ext cx="976935" cy="976935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8717858" y="2805714"/>
        <a:ext cx="537315" cy="7351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9A761-6516-47BF-B9BA-1A65037547F9}">
      <dsp:nvSpPr>
        <dsp:cNvPr id="0" name=""/>
        <dsp:cNvSpPr/>
      </dsp:nvSpPr>
      <dsp:spPr>
        <a:xfrm>
          <a:off x="21792" y="23763"/>
          <a:ext cx="4757790" cy="1353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Normalna je pretpostavka da se rezerva nalazi kod središnje banke</a:t>
          </a:r>
        </a:p>
      </dsp:txBody>
      <dsp:txXfrm>
        <a:off x="21792" y="23763"/>
        <a:ext cx="4757790" cy="1353600"/>
      </dsp:txXfrm>
    </dsp:sp>
    <dsp:sp modelId="{2848B0C3-9547-4A3B-8339-B85B230C0DB6}">
      <dsp:nvSpPr>
        <dsp:cNvPr id="0" name=""/>
        <dsp:cNvSpPr/>
      </dsp:nvSpPr>
      <dsp:spPr>
        <a:xfrm>
          <a:off x="49" y="1364626"/>
          <a:ext cx="4757790" cy="3152804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Dio salda JRR-a – kao što se čini da je slučaj u anketi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Izbjegava se kreditni rizik ili rizik likvidnosti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Ako se uspijeva aktivno upravljati gotovinskim sredstvima kako bi JRR bio blizu rezerve nema štetnih posljedica za monetarnu politiku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Trebalo bi se kompenzirati po bezrizičnoj tržišnoj stopi (bliskoj službenoj kamatnoj stopi) – koja odražava oportunitetni trošak kako bi se dali pravi poticaji</a:t>
          </a:r>
        </a:p>
      </dsp:txBody>
      <dsp:txXfrm>
        <a:off x="49" y="1364626"/>
        <a:ext cx="4757790" cy="3152804"/>
      </dsp:txXfrm>
    </dsp:sp>
    <dsp:sp modelId="{922BF78C-E852-4654-ADB9-71D8CF98C783}">
      <dsp:nvSpPr>
        <dsp:cNvPr id="0" name=""/>
        <dsp:cNvSpPr/>
      </dsp:nvSpPr>
      <dsp:spPr>
        <a:xfrm>
          <a:off x="5423930" y="11026"/>
          <a:ext cx="4757790" cy="1353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Postoje i druge mogućnosti, barem za neke dijelove rezerve</a:t>
          </a:r>
        </a:p>
      </dsp:txBody>
      <dsp:txXfrm>
        <a:off x="5423930" y="11026"/>
        <a:ext cx="4757790" cy="1353600"/>
      </dsp:txXfrm>
    </dsp:sp>
    <dsp:sp modelId="{86C749DD-8525-40B9-BFF7-4D677A8CDBEE}">
      <dsp:nvSpPr>
        <dsp:cNvPr id="0" name=""/>
        <dsp:cNvSpPr/>
      </dsp:nvSpPr>
      <dsp:spPr>
        <a:xfrm>
          <a:off x="5423930" y="1364626"/>
          <a:ext cx="4757790" cy="3152804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Depoziti kod poslovnih banaka, ali treba paziti na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kreditni rizik osim ako je pokriven (ili kao obratni repo)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rizik likvidnosti osim kad su iznimno kratkoročni ili opozivi (prekid oročenja povlači sa sobom kaznu)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Fondovi tržišta novca – ali navedena likvidnost može biti samo iluzija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Takve su opcije relevantnije za fondove gotovinskih rezervi povrh rezerve (sljedeći slajd)</a:t>
          </a:r>
        </a:p>
      </dsp:txBody>
      <dsp:txXfrm>
        <a:off x="5423930" y="1364626"/>
        <a:ext cx="4757790" cy="3152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2BA07-FF00-432F-8DEC-34B789EA0C3D}">
      <dsp:nvSpPr>
        <dsp:cNvPr id="0" name=""/>
        <dsp:cNvSpPr/>
      </dsp:nvSpPr>
      <dsp:spPr>
        <a:xfrm>
          <a:off x="5097" y="558138"/>
          <a:ext cx="2607301" cy="120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Što je gotovinska rezerva?</a:t>
          </a:r>
        </a:p>
      </dsp:txBody>
      <dsp:txXfrm>
        <a:off x="5097" y="558138"/>
        <a:ext cx="2607301" cy="1202850"/>
      </dsp:txXfrm>
    </dsp:sp>
    <dsp:sp modelId="{67A8B3A8-84B0-4807-A6D7-0B995EC760DE}">
      <dsp:nvSpPr>
        <dsp:cNvPr id="0" name=""/>
        <dsp:cNvSpPr/>
      </dsp:nvSpPr>
      <dsp:spPr>
        <a:xfrm>
          <a:off x="2612398" y="163453"/>
          <a:ext cx="521460" cy="199222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AE824-A98E-4119-BE9B-51AF1EFC65EE}">
      <dsp:nvSpPr>
        <dsp:cNvPr id="0" name=""/>
        <dsp:cNvSpPr/>
      </dsp:nvSpPr>
      <dsp:spPr>
        <a:xfrm>
          <a:off x="3342443" y="163453"/>
          <a:ext cx="7091859" cy="19922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 dirty="0">
              <a:latin typeface="Arial" panose="020B0604020202020204"/>
            </a:rPr>
            <a:t>"</a:t>
          </a:r>
          <a:r>
            <a:rPr lang="hr-HR" sz="2700" kern="1200" dirty="0"/>
            <a:t>Minimalni iznos gotovinskog salda koji osigurava ispunjavanje svakodnevnih potreba za gotovinskim sredstvima, u svako doba, u svim okolnostima, uzimajući u obzir dostupnost drugih izvora likvidnosti</a:t>
          </a:r>
          <a:r>
            <a:rPr lang="hr-HR" sz="2700" kern="1200" dirty="0">
              <a:latin typeface="Arial" panose="020B0604020202020204"/>
            </a:rPr>
            <a:t>"</a:t>
          </a:r>
          <a:endParaRPr lang="hr-HR" sz="2700" kern="1200" dirty="0"/>
        </a:p>
      </dsp:txBody>
      <dsp:txXfrm>
        <a:off x="3342443" y="163453"/>
        <a:ext cx="7091859" cy="1992220"/>
      </dsp:txXfrm>
    </dsp:sp>
    <dsp:sp modelId="{93B80B76-23EE-4808-92CB-37D9D60BF14A}">
      <dsp:nvSpPr>
        <dsp:cNvPr id="0" name=""/>
        <dsp:cNvSpPr/>
      </dsp:nvSpPr>
      <dsp:spPr>
        <a:xfrm>
          <a:off x="5097" y="3078267"/>
          <a:ext cx="2607301" cy="85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Zašto nam je potrebna?</a:t>
          </a:r>
        </a:p>
      </dsp:txBody>
      <dsp:txXfrm>
        <a:off x="5097" y="3078267"/>
        <a:ext cx="2607301" cy="852018"/>
      </dsp:txXfrm>
    </dsp:sp>
    <dsp:sp modelId="{5F00DF5C-B5FC-4351-AEC8-8118EBB5CDDC}">
      <dsp:nvSpPr>
        <dsp:cNvPr id="0" name=""/>
        <dsp:cNvSpPr/>
      </dsp:nvSpPr>
      <dsp:spPr>
        <a:xfrm>
          <a:off x="2612398" y="2252874"/>
          <a:ext cx="521460" cy="250280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8709D-EE61-4F41-A104-56D82F88F16E}">
      <dsp:nvSpPr>
        <dsp:cNvPr id="0" name=""/>
        <dsp:cNvSpPr/>
      </dsp:nvSpPr>
      <dsp:spPr>
        <a:xfrm>
          <a:off x="3342443" y="2252874"/>
          <a:ext cx="7091859" cy="25028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 dirty="0"/>
            <a:t>Kako bismo savladali svakodnevnu volatilnost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 dirty="0"/>
            <a:t>Kako bismo se nosili s pogreškama u projekcijama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kern="1200" dirty="0"/>
            <a:t>Kako bismo prebrodili financijske poteškoće ili krizu</a:t>
          </a:r>
        </a:p>
      </dsp:txBody>
      <dsp:txXfrm>
        <a:off x="3342443" y="2252874"/>
        <a:ext cx="7091859" cy="250280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D84ED-251F-467F-B650-4B59EBEE1D87}">
      <dsp:nvSpPr>
        <dsp:cNvPr id="0" name=""/>
        <dsp:cNvSpPr/>
      </dsp:nvSpPr>
      <dsp:spPr>
        <a:xfrm>
          <a:off x="5701" y="0"/>
          <a:ext cx="9763968" cy="15444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hr-HR" sz="1800" kern="1200"/>
            <a:t>Više zemalja izmijenilo je rezervu – uzimajući u obzir tržišne uvjete (promjenu kamatnih stopa i stresne uvjete), mogućnost aktivnijeg upravljanja gotovinskim saldima, te očekivane fiskalne pritiske / potrebe zaduživanja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Segoe UI" panose="020B0502040204020203" pitchFamily="34" charset="0"/>
              <a:cs typeface="Segoe UI" panose="020B0502040204020203" pitchFamily="34" charset="0"/>
            </a:rPr>
            <a:t>• </a:t>
          </a:r>
          <a:r>
            <a:rPr lang="hr-HR" sz="1800" kern="1200"/>
            <a:t>Brojne zemlje povećale su rezervu tijekom pandemije, čak i ako su je kasnije opet smanjile </a:t>
          </a:r>
        </a:p>
      </dsp:txBody>
      <dsp:txXfrm>
        <a:off x="50936" y="45235"/>
        <a:ext cx="9673498" cy="1453964"/>
      </dsp:txXfrm>
    </dsp:sp>
    <dsp:sp modelId="{B0F54A3F-8020-4373-AE27-D502DB1A362C}">
      <dsp:nvSpPr>
        <dsp:cNvPr id="0" name=""/>
        <dsp:cNvSpPr/>
      </dsp:nvSpPr>
      <dsp:spPr>
        <a:xfrm>
          <a:off x="15231" y="1720037"/>
          <a:ext cx="6204068" cy="9271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Na godišnjoj osnovi</a:t>
          </a:r>
        </a:p>
      </dsp:txBody>
      <dsp:txXfrm>
        <a:off x="42386" y="1747192"/>
        <a:ext cx="6149758" cy="872829"/>
      </dsp:txXfrm>
    </dsp:sp>
    <dsp:sp modelId="{CEF969E2-833D-4981-A765-05492CF44757}">
      <dsp:nvSpPr>
        <dsp:cNvPr id="0" name=""/>
        <dsp:cNvSpPr/>
      </dsp:nvSpPr>
      <dsp:spPr>
        <a:xfrm>
          <a:off x="39719" y="2819047"/>
          <a:ext cx="2737644" cy="20804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Portugal: u početku (2013.) 100 % potreba za bruto zaduživanjem (isklj. blagajničke zapise), smanjeno na 50 % 2015., a zatim na 40 % 2017.  Rezerva je bila dio politike za jačanje povjerenje tržišta – povezana sa strategijom transparentne komunikacije</a:t>
          </a:r>
        </a:p>
      </dsp:txBody>
      <dsp:txXfrm>
        <a:off x="100655" y="2879983"/>
        <a:ext cx="2615772" cy="1958620"/>
      </dsp:txXfrm>
    </dsp:sp>
    <dsp:sp modelId="{EB02F13B-1687-402E-9240-55BD90D070C5}">
      <dsp:nvSpPr>
        <dsp:cNvPr id="0" name=""/>
        <dsp:cNvSpPr/>
      </dsp:nvSpPr>
      <dsp:spPr>
        <a:xfrm>
          <a:off x="2845915" y="2819047"/>
          <a:ext cx="1640172" cy="20437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50" kern="1200" dirty="0"/>
            <a:t>Poljska: jači fiskalni položaj omogućio je smanjenje s 85 milijardi PLN na 26 milijardi PLN 17. prosinca/decembra</a:t>
          </a:r>
        </a:p>
      </dsp:txBody>
      <dsp:txXfrm>
        <a:off x="2893954" y="2867086"/>
        <a:ext cx="1544094" cy="1947641"/>
      </dsp:txXfrm>
    </dsp:sp>
    <dsp:sp modelId="{F622E55D-9044-472D-B833-6F0693C3AD3E}">
      <dsp:nvSpPr>
        <dsp:cNvPr id="0" name=""/>
        <dsp:cNvSpPr/>
      </dsp:nvSpPr>
      <dsp:spPr>
        <a:xfrm>
          <a:off x="4532874" y="2804529"/>
          <a:ext cx="1640172" cy="20963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Mađarska: rezerva je povećana nakon krize iz 2008. – 2009., ali se otada opet smanjila</a:t>
          </a:r>
        </a:p>
      </dsp:txBody>
      <dsp:txXfrm>
        <a:off x="4580913" y="2852568"/>
        <a:ext cx="1544094" cy="2000276"/>
      </dsp:txXfrm>
    </dsp:sp>
    <dsp:sp modelId="{52049E24-D1D9-4215-935E-8643D3C2FB25}">
      <dsp:nvSpPr>
        <dsp:cNvPr id="0" name=""/>
        <dsp:cNvSpPr/>
      </dsp:nvSpPr>
      <dsp:spPr>
        <a:xfrm>
          <a:off x="6335973" y="1760925"/>
          <a:ext cx="3402390" cy="8977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Unutar godine</a:t>
          </a:r>
        </a:p>
      </dsp:txBody>
      <dsp:txXfrm>
        <a:off x="6362267" y="1787219"/>
        <a:ext cx="3349802" cy="845161"/>
      </dsp:txXfrm>
    </dsp:sp>
    <dsp:sp modelId="{ADB8BDB9-F872-4B53-A42E-D40A5A41B8A2}">
      <dsp:nvSpPr>
        <dsp:cNvPr id="0" name=""/>
        <dsp:cNvSpPr/>
      </dsp:nvSpPr>
      <dsp:spPr>
        <a:xfrm>
          <a:off x="6320447" y="2810970"/>
          <a:ext cx="1666907" cy="20742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Turska: mjesečni pregled minimalnog limita – uzima se u obzir volatilni profil otkupa</a:t>
          </a:r>
        </a:p>
      </dsp:txBody>
      <dsp:txXfrm>
        <a:off x="6369269" y="2859792"/>
        <a:ext cx="1569263" cy="1976593"/>
      </dsp:txXfrm>
    </dsp:sp>
    <dsp:sp modelId="{74D0B0A7-C732-402A-91B3-44E4AC1FA0C1}">
      <dsp:nvSpPr>
        <dsp:cNvPr id="0" name=""/>
        <dsp:cNvSpPr/>
      </dsp:nvSpPr>
      <dsp:spPr>
        <a:xfrm>
          <a:off x="8084822" y="2789657"/>
          <a:ext cx="1640172" cy="20389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UK: svakog tjedna informira središnju banku o svojem ciljnom prosječnom saldu za sljedeći tjedan</a:t>
          </a:r>
        </a:p>
      </dsp:txBody>
      <dsp:txXfrm>
        <a:off x="8132861" y="2837696"/>
        <a:ext cx="1544094" cy="19428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63A17-92AF-420B-91EB-A3E31EAB5D32}">
      <dsp:nvSpPr>
        <dsp:cNvPr id="0" name=""/>
        <dsp:cNvSpPr/>
      </dsp:nvSpPr>
      <dsp:spPr>
        <a:xfrm>
          <a:off x="0" y="477413"/>
          <a:ext cx="9637485" cy="4032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7C78-867A-482D-A0BF-26A883B33E33}">
      <dsp:nvSpPr>
        <dsp:cNvPr id="0" name=""/>
        <dsp:cNvSpPr/>
      </dsp:nvSpPr>
      <dsp:spPr>
        <a:xfrm>
          <a:off x="481874" y="241253"/>
          <a:ext cx="674624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92" tIns="0" rIns="2549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Najčešća je minimalna donja granica</a:t>
          </a:r>
        </a:p>
      </dsp:txBody>
      <dsp:txXfrm>
        <a:off x="504931" y="264310"/>
        <a:ext cx="6700126" cy="426206"/>
      </dsp:txXfrm>
    </dsp:sp>
    <dsp:sp modelId="{8B67427E-D204-4480-9517-4CC81B44DFF9}">
      <dsp:nvSpPr>
        <dsp:cNvPr id="0" name=""/>
        <dsp:cNvSpPr/>
      </dsp:nvSpPr>
      <dsp:spPr>
        <a:xfrm>
          <a:off x="0" y="1189513"/>
          <a:ext cx="9637485" cy="667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976" tIns="333248" rIns="7479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Model Miller-Orr može pomoći usmjeriti željenu širinu raspona – vidjeti dodatak	</a:t>
          </a:r>
        </a:p>
      </dsp:txBody>
      <dsp:txXfrm>
        <a:off x="0" y="1189513"/>
        <a:ext cx="9637485" cy="667800"/>
      </dsp:txXfrm>
    </dsp:sp>
    <dsp:sp modelId="{B81CA3E7-6450-45F0-A3F1-4C82993346F6}">
      <dsp:nvSpPr>
        <dsp:cNvPr id="0" name=""/>
        <dsp:cNvSpPr/>
      </dsp:nvSpPr>
      <dsp:spPr>
        <a:xfrm>
          <a:off x="481874" y="967013"/>
          <a:ext cx="674624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92" tIns="0" rIns="2549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Zona oko preferiranog salda – Australija</a:t>
          </a:r>
        </a:p>
      </dsp:txBody>
      <dsp:txXfrm>
        <a:off x="504931" y="990070"/>
        <a:ext cx="6700126" cy="426206"/>
      </dsp:txXfrm>
    </dsp:sp>
    <dsp:sp modelId="{801851BF-38E4-4E77-A4B9-B2CE308E9153}">
      <dsp:nvSpPr>
        <dsp:cNvPr id="0" name=""/>
        <dsp:cNvSpPr/>
      </dsp:nvSpPr>
      <dsp:spPr>
        <a:xfrm>
          <a:off x="0" y="2364761"/>
          <a:ext cx="9637485" cy="4032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0BE7-84B1-4DD1-B287-8BB455BCBF2C}">
      <dsp:nvSpPr>
        <dsp:cNvPr id="0" name=""/>
        <dsp:cNvSpPr/>
      </dsp:nvSpPr>
      <dsp:spPr>
        <a:xfrm>
          <a:off x="481874" y="1957373"/>
          <a:ext cx="6746240" cy="6640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92" tIns="0" rIns="2549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 europodručju ESB ne remunerira iznad ciljnog iznosa – kako bi potaknuli zemlje na upravljanje do prethodno dogovorenog iznosa</a:t>
          </a:r>
        </a:p>
      </dsp:txBody>
      <dsp:txXfrm>
        <a:off x="514290" y="1989789"/>
        <a:ext cx="6681408" cy="599207"/>
      </dsp:txXfrm>
    </dsp:sp>
    <dsp:sp modelId="{02074EBC-2499-48CD-899A-95C37E191038}">
      <dsp:nvSpPr>
        <dsp:cNvPr id="0" name=""/>
        <dsp:cNvSpPr/>
      </dsp:nvSpPr>
      <dsp:spPr>
        <a:xfrm>
          <a:off x="0" y="3104183"/>
          <a:ext cx="9637485" cy="2066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976" tIns="333248" rIns="7479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Neke zemlje rade razliku između gotovinske rezerve i zaštitnih slojeva likvidnosti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Primjer Mađarske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Minimalni saldo JRR-a računa se na temelju ekstremnih dnevnih rashoda riznice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Optimalni saldo JRR-a (na koji treba ciljati u planu financiranja), na temelju pogrešaka u projekciji i rizika financiranja u godišnjem planu financiranja (npr. rizik od višeg deficita, rizik od neuspjelih aukcija, odljev novca u programu dužničkih instrumenata za male ulagatelje);  u obzir treba uzeti i rizik od stresnih tržišnih uvjeta</a:t>
          </a:r>
        </a:p>
      </dsp:txBody>
      <dsp:txXfrm>
        <a:off x="0" y="3104183"/>
        <a:ext cx="9637485" cy="2066400"/>
      </dsp:txXfrm>
    </dsp:sp>
    <dsp:sp modelId="{8BA34CB7-3160-481C-8F0A-F689BDEB4CEF}">
      <dsp:nvSpPr>
        <dsp:cNvPr id="0" name=""/>
        <dsp:cNvSpPr/>
      </dsp:nvSpPr>
      <dsp:spPr>
        <a:xfrm>
          <a:off x="481874" y="2874853"/>
          <a:ext cx="674624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92" tIns="0" rIns="2549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Dvije razine</a:t>
          </a:r>
        </a:p>
      </dsp:txBody>
      <dsp:txXfrm>
        <a:off x="504931" y="2897910"/>
        <a:ext cx="6700126" cy="4262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8DB73-15C9-42C2-AAF2-E0226695BD2F}">
      <dsp:nvSpPr>
        <dsp:cNvPr id="0" name=""/>
        <dsp:cNvSpPr/>
      </dsp:nvSpPr>
      <dsp:spPr>
        <a:xfrm>
          <a:off x="4999" y="543674"/>
          <a:ext cx="2557457" cy="103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Tko odlučuje (ili je zadužen za davanje preporuka donositeljima odluka)</a:t>
          </a:r>
        </a:p>
      </dsp:txBody>
      <dsp:txXfrm>
        <a:off x="4999" y="543674"/>
        <a:ext cx="2557457" cy="1039500"/>
      </dsp:txXfrm>
    </dsp:sp>
    <dsp:sp modelId="{955E0045-1535-40D1-A490-082F880414F7}">
      <dsp:nvSpPr>
        <dsp:cNvPr id="0" name=""/>
        <dsp:cNvSpPr/>
      </dsp:nvSpPr>
      <dsp:spPr>
        <a:xfrm>
          <a:off x="2562457" y="23924"/>
          <a:ext cx="511491" cy="2079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EE0CA-ECF3-4B21-8567-2DF81B68B7E8}">
      <dsp:nvSpPr>
        <dsp:cNvPr id="0" name=""/>
        <dsp:cNvSpPr/>
      </dsp:nvSpPr>
      <dsp:spPr>
        <a:xfrm>
          <a:off x="3278545" y="23924"/>
          <a:ext cx="6956283" cy="2079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Integrirani DMO – nema problema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Primjer Mađarske: ÁKK predlaže iznos minimalnog zaštitnog sloja likvidnosti; svake godine odobrava ministar financija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Odvojene funkcije upravljanja dugom/gotovinom: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Upravitelji gotovinskih sredstava su u boljem položaju da provode analizu transakcija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Ali upravitelji duga trebaju uzeti u obzir upravljanje dugom/sigurnosnu rezervu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Podrazumijeva potrebu za suradnjom – osigurati integrirani pristup i međusobno razumijevanje dostupnih sigurnosnih mreža</a:t>
          </a:r>
        </a:p>
      </dsp:txBody>
      <dsp:txXfrm>
        <a:off x="3278545" y="23924"/>
        <a:ext cx="6956283" cy="2079000"/>
      </dsp:txXfrm>
    </dsp:sp>
    <dsp:sp modelId="{BA91AA63-F47B-4A23-8E0D-ECE03CBCEF73}">
      <dsp:nvSpPr>
        <dsp:cNvPr id="0" name=""/>
        <dsp:cNvSpPr/>
      </dsp:nvSpPr>
      <dsp:spPr>
        <a:xfrm>
          <a:off x="4999" y="2156924"/>
          <a:ext cx="2557457" cy="56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Ključno je obavijestiti središnju banku</a:t>
          </a:r>
        </a:p>
      </dsp:txBody>
      <dsp:txXfrm>
        <a:off x="4999" y="2156924"/>
        <a:ext cx="2557457" cy="566156"/>
      </dsp:txXfrm>
    </dsp:sp>
    <dsp:sp modelId="{3AA5B17F-D3AE-4D00-89C7-CB353270651D}">
      <dsp:nvSpPr>
        <dsp:cNvPr id="0" name=""/>
        <dsp:cNvSpPr/>
      </dsp:nvSpPr>
      <dsp:spPr>
        <a:xfrm>
          <a:off x="2562457" y="2156924"/>
          <a:ext cx="511491" cy="566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699E3-82B4-4C1B-987E-061D2B236B8A}">
      <dsp:nvSpPr>
        <dsp:cNvPr id="0" name=""/>
        <dsp:cNvSpPr/>
      </dsp:nvSpPr>
      <dsp:spPr>
        <a:xfrm>
          <a:off x="3278545" y="2156924"/>
          <a:ext cx="6956283" cy="566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Mora znati na što se cilja kao input u njezinu projekciju likvidnosti potrebnu za operacije na otvorenom tržištu</a:t>
          </a:r>
        </a:p>
      </dsp:txBody>
      <dsp:txXfrm>
        <a:off x="3278545" y="2156924"/>
        <a:ext cx="6956283" cy="566156"/>
      </dsp:txXfrm>
    </dsp:sp>
    <dsp:sp modelId="{EA0DA4E6-8DB3-4C45-A0C3-8B70762C480D}">
      <dsp:nvSpPr>
        <dsp:cNvPr id="0" name=""/>
        <dsp:cNvSpPr/>
      </dsp:nvSpPr>
      <dsp:spPr>
        <a:xfrm>
          <a:off x="4999" y="3290159"/>
          <a:ext cx="2557457" cy="56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Prednosti informiranja javnosti</a:t>
          </a:r>
        </a:p>
      </dsp:txBody>
      <dsp:txXfrm>
        <a:off x="4999" y="3290159"/>
        <a:ext cx="2557457" cy="566156"/>
      </dsp:txXfrm>
    </dsp:sp>
    <dsp:sp modelId="{013F5CBF-C4A0-477D-8EAA-CC55F237C38E}">
      <dsp:nvSpPr>
        <dsp:cNvPr id="0" name=""/>
        <dsp:cNvSpPr/>
      </dsp:nvSpPr>
      <dsp:spPr>
        <a:xfrm>
          <a:off x="2562457" y="2777080"/>
          <a:ext cx="511491" cy="159231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2E2F9-B6FB-4474-B68B-0A8D860C39F6}">
      <dsp:nvSpPr>
        <dsp:cNvPr id="0" name=""/>
        <dsp:cNvSpPr/>
      </dsp:nvSpPr>
      <dsp:spPr>
        <a:xfrm>
          <a:off x="3278545" y="2777080"/>
          <a:ext cx="6956283" cy="1592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Javna objava šalje pozitivnu poruku sudionicima na tržištu, čime se jača vjerodostojnost vlade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Objava stvarnog iznosa gotovinske rezerve pridonosi fiskalnoj transparentnosti i povjerenju tržišta; primjeri: Kanada, Danska, Italija i SAD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U neizvjesnijem okruženju neke zemlje objavljuju informacije o politici (obrazloženje i odrednice) bez pružanja informacija o stvarnom i ciljnom iznosu rezerve kako bi izbjegle moguća pogrešna tumačenja</a:t>
          </a:r>
        </a:p>
      </dsp:txBody>
      <dsp:txXfrm>
        <a:off x="3278545" y="2777080"/>
        <a:ext cx="6956283" cy="1592314"/>
      </dsp:txXfrm>
    </dsp:sp>
    <dsp:sp modelId="{944647E7-41E4-4B51-8EAF-E27287250702}">
      <dsp:nvSpPr>
        <dsp:cNvPr id="0" name=""/>
        <dsp:cNvSpPr/>
      </dsp:nvSpPr>
      <dsp:spPr>
        <a:xfrm>
          <a:off x="4999" y="4423395"/>
          <a:ext cx="2557457" cy="56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Pregled zakonskih zahtjeva</a:t>
          </a:r>
        </a:p>
      </dsp:txBody>
      <dsp:txXfrm>
        <a:off x="4999" y="4423395"/>
        <a:ext cx="2557457" cy="566156"/>
      </dsp:txXfrm>
    </dsp:sp>
    <dsp:sp modelId="{A9930C0F-8775-44A4-A490-E79F7EE735BB}">
      <dsp:nvSpPr>
        <dsp:cNvPr id="0" name=""/>
        <dsp:cNvSpPr/>
      </dsp:nvSpPr>
      <dsp:spPr>
        <a:xfrm>
          <a:off x="2562457" y="4423395"/>
          <a:ext cx="511491" cy="566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16E4E-152A-4419-9369-A97C740D54C5}">
      <dsp:nvSpPr>
        <dsp:cNvPr id="0" name=""/>
        <dsp:cNvSpPr/>
      </dsp:nvSpPr>
      <dsp:spPr>
        <a:xfrm>
          <a:off x="3278545" y="4423395"/>
          <a:ext cx="6956283" cy="566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Neke zemlje trenutačno ne bi dopustile prekomjerno zaduživanje za potrebe izgradnje rezerve </a:t>
          </a:r>
        </a:p>
      </dsp:txBody>
      <dsp:txXfrm>
        <a:off x="3278545" y="4423395"/>
        <a:ext cx="6956283" cy="56615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C766A-C398-4797-8A04-72A3498D4BEE}">
      <dsp:nvSpPr>
        <dsp:cNvPr id="0" name=""/>
        <dsp:cNvSpPr/>
      </dsp:nvSpPr>
      <dsp:spPr>
        <a:xfrm>
          <a:off x="0" y="270869"/>
          <a:ext cx="10363200" cy="428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AA47A-3923-43A0-9BEB-DE15A26AF35D}">
      <dsp:nvSpPr>
        <dsp:cNvPr id="0" name=""/>
        <dsp:cNvSpPr/>
      </dsp:nvSpPr>
      <dsp:spPr>
        <a:xfrm>
          <a:off x="495905" y="0"/>
          <a:ext cx="986729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Gotovinske rezerve su samo jedan dio „plana kontinuiteta financiranja” </a:t>
          </a:r>
        </a:p>
      </dsp:txBody>
      <dsp:txXfrm>
        <a:off x="520403" y="24498"/>
        <a:ext cx="9818298" cy="452844"/>
      </dsp:txXfrm>
    </dsp:sp>
    <dsp:sp modelId="{7CA52012-047F-4AEC-89F6-CD76386C2774}">
      <dsp:nvSpPr>
        <dsp:cNvPr id="0" name=""/>
        <dsp:cNvSpPr/>
      </dsp:nvSpPr>
      <dsp:spPr>
        <a:xfrm>
          <a:off x="0" y="1041989"/>
          <a:ext cx="10363200" cy="20349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299" tIns="354076" rIns="8042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pozadinsku volatilnost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sposobnost izrade projekcija i upotrebe tih projekcija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sposobnost reagiranja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sigurnosne mreže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troškove držanja</a:t>
          </a:r>
        </a:p>
      </dsp:txBody>
      <dsp:txXfrm>
        <a:off x="0" y="1041989"/>
        <a:ext cx="10363200" cy="2034900"/>
      </dsp:txXfrm>
    </dsp:sp>
    <dsp:sp modelId="{7518E5F2-C5D2-4780-A4A4-307A1FA5DB46}">
      <dsp:nvSpPr>
        <dsp:cNvPr id="0" name=""/>
        <dsp:cNvSpPr/>
      </dsp:nvSpPr>
      <dsp:spPr>
        <a:xfrm>
          <a:off x="493365" y="791069"/>
          <a:ext cx="986729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Treba razmotriti:</a:t>
          </a:r>
        </a:p>
      </dsp:txBody>
      <dsp:txXfrm>
        <a:off x="517863" y="815567"/>
        <a:ext cx="9818298" cy="452844"/>
      </dsp:txXfrm>
    </dsp:sp>
    <dsp:sp modelId="{AB70EE4A-C5E5-40B4-A2A4-881D2B4FF515}">
      <dsp:nvSpPr>
        <dsp:cNvPr id="0" name=""/>
        <dsp:cNvSpPr/>
      </dsp:nvSpPr>
      <dsp:spPr>
        <a:xfrm>
          <a:off x="0" y="3419610"/>
          <a:ext cx="10363200" cy="428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65A59-ACFE-4FB3-AE38-FF08A111E086}">
      <dsp:nvSpPr>
        <dsp:cNvPr id="0" name=""/>
        <dsp:cNvSpPr/>
      </dsp:nvSpPr>
      <dsp:spPr>
        <a:xfrm>
          <a:off x="518160" y="3168690"/>
          <a:ext cx="984501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Razlikovati transakcijske rezerve i sigurnosne rezerve ili rezerve kao mjere predostrožnosti</a:t>
          </a:r>
        </a:p>
      </dsp:txBody>
      <dsp:txXfrm>
        <a:off x="542658" y="3193188"/>
        <a:ext cx="9796023" cy="452844"/>
      </dsp:txXfrm>
    </dsp:sp>
    <dsp:sp modelId="{58861BF9-174D-4D4D-98F6-831FD9D83900}">
      <dsp:nvSpPr>
        <dsp:cNvPr id="0" name=""/>
        <dsp:cNvSpPr/>
      </dsp:nvSpPr>
      <dsp:spPr>
        <a:xfrm>
          <a:off x="0" y="4178717"/>
          <a:ext cx="10363200" cy="428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D216C-DE67-4754-9410-1F2E7388AB31}">
      <dsp:nvSpPr>
        <dsp:cNvPr id="0" name=""/>
        <dsp:cNvSpPr/>
      </dsp:nvSpPr>
      <dsp:spPr>
        <a:xfrm>
          <a:off x="493365" y="3939810"/>
          <a:ext cx="986729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Izbjegavati </a:t>
          </a:r>
          <a:r>
            <a:rPr lang="hr-HR" sz="2000" kern="1200" dirty="0" err="1"/>
            <a:t>formulaični</a:t>
          </a:r>
          <a:r>
            <a:rPr lang="hr-HR" sz="2000" kern="1200" dirty="0"/>
            <a:t> pristup: utvrditi pokretače i razmotriti oportunitetni trošak</a:t>
          </a:r>
        </a:p>
      </dsp:txBody>
      <dsp:txXfrm>
        <a:off x="517863" y="3964308"/>
        <a:ext cx="9818298" cy="452844"/>
      </dsp:txXfrm>
    </dsp:sp>
    <dsp:sp modelId="{10281CAA-19A4-4D2A-A530-54AEF1861772}">
      <dsp:nvSpPr>
        <dsp:cNvPr id="0" name=""/>
        <dsp:cNvSpPr/>
      </dsp:nvSpPr>
      <dsp:spPr>
        <a:xfrm>
          <a:off x="0" y="4961849"/>
          <a:ext cx="10363200" cy="4284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2AC8E-B3FD-43FA-B911-21EAEA2B5423}">
      <dsp:nvSpPr>
        <dsp:cNvPr id="0" name=""/>
        <dsp:cNvSpPr/>
      </dsp:nvSpPr>
      <dsp:spPr>
        <a:xfrm>
          <a:off x="493365" y="4710930"/>
          <a:ext cx="986729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Postoje li signalizacijske prednosti od procjene tržišta?</a:t>
          </a:r>
        </a:p>
      </dsp:txBody>
      <dsp:txXfrm>
        <a:off x="517863" y="4735428"/>
        <a:ext cx="9818298" cy="4528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87EFB-18C6-49FA-965E-0DA969D2718B}">
      <dsp:nvSpPr>
        <dsp:cNvPr id="0" name=""/>
        <dsp:cNvSpPr/>
      </dsp:nvSpPr>
      <dsp:spPr>
        <a:xfrm>
          <a:off x="0" y="74604"/>
          <a:ext cx="10058399" cy="3963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Prednosti rezerve većinom su prepoznate(11 odgovora)</a:t>
          </a:r>
        </a:p>
      </dsp:txBody>
      <dsp:txXfrm>
        <a:off x="19348" y="93952"/>
        <a:ext cx="10019703" cy="357651"/>
      </dsp:txXfrm>
    </dsp:sp>
    <dsp:sp modelId="{01B5E9FD-D70A-4B29-A817-2428CCC00C1A}">
      <dsp:nvSpPr>
        <dsp:cNvPr id="0" name=""/>
        <dsp:cNvSpPr/>
      </dsp:nvSpPr>
      <dsp:spPr>
        <a:xfrm>
          <a:off x="0" y="452497"/>
          <a:ext cx="100583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 dirty="0"/>
            <a:t>Ali motivi se razlikuju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Različita težišta između transakcija/volatilnosti i financijskih poteškoća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Neke su zemlje (Mađarska, Urugvaj) navele potrebu za podrškom poslovima upravljanja dugom; npr. otkupima ili smanjenjem rizika refinanciranja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Različita gledišta na procjenu tržišta</a:t>
          </a:r>
        </a:p>
      </dsp:txBody>
      <dsp:txXfrm>
        <a:off x="0" y="452497"/>
        <a:ext cx="10058399" cy="1117800"/>
      </dsp:txXfrm>
    </dsp:sp>
    <dsp:sp modelId="{968DE8B4-56C3-4838-9F9B-003EC6AE82BC}">
      <dsp:nvSpPr>
        <dsp:cNvPr id="0" name=""/>
        <dsp:cNvSpPr/>
      </dsp:nvSpPr>
      <dsp:spPr>
        <a:xfrm>
          <a:off x="0" y="1570297"/>
          <a:ext cx="10058399" cy="374400"/>
        </a:xfrm>
        <a:prstGeom prst="roundRect">
          <a:avLst/>
        </a:prstGeom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>
              <a:solidFill>
                <a:srgbClr val="FEFEFE"/>
              </a:solidFill>
              <a:latin typeface="Arial" panose="020B0604020202020204"/>
              <a:ea typeface="+mn-ea"/>
              <a:cs typeface="+mn-cs"/>
            </a:rPr>
            <a:t>Ciljni iznos</a:t>
          </a:r>
        </a:p>
      </dsp:txBody>
      <dsp:txXfrm>
        <a:off x="18277" y="1588574"/>
        <a:ext cx="10021845" cy="337846"/>
      </dsp:txXfrm>
    </dsp:sp>
    <dsp:sp modelId="{6EE92AD9-6504-4C8A-A514-AFD382BAC808}">
      <dsp:nvSpPr>
        <dsp:cNvPr id="0" name=""/>
        <dsp:cNvSpPr/>
      </dsp:nvSpPr>
      <dsp:spPr>
        <a:xfrm>
          <a:off x="0" y="1944697"/>
          <a:ext cx="10058399" cy="40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Često izražen u mjesecima financiranja; bilo da je riječ o redovitim tokovima ili konkretnim skupnim tokovima (otplate, aukcije)</a:t>
          </a:r>
        </a:p>
      </dsp:txBody>
      <dsp:txXfrm>
        <a:off x="0" y="1944697"/>
        <a:ext cx="10058399" cy="403649"/>
      </dsp:txXfrm>
    </dsp:sp>
    <dsp:sp modelId="{DA788DE4-1557-43EE-BC97-2E11EAD0C01F}">
      <dsp:nvSpPr>
        <dsp:cNvPr id="0" name=""/>
        <dsp:cNvSpPr/>
      </dsp:nvSpPr>
      <dsp:spPr>
        <a:xfrm>
          <a:off x="0" y="2348347"/>
          <a:ext cx="10058399" cy="374400"/>
        </a:xfrm>
        <a:prstGeom prst="roundRect">
          <a:avLst/>
        </a:prstGeom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rgbClr val="FEFEFE"/>
              </a:solidFill>
              <a:latin typeface="Arial" panose="020B0604020202020204"/>
              <a:ea typeface="+mn-ea"/>
              <a:cs typeface="+mn-cs"/>
            </a:rPr>
            <a:t>Neke zemlje nemaju formalnu rezervu</a:t>
          </a:r>
        </a:p>
      </dsp:txBody>
      <dsp:txXfrm>
        <a:off x="18277" y="2366624"/>
        <a:ext cx="10021845" cy="337846"/>
      </dsp:txXfrm>
    </dsp:sp>
    <dsp:sp modelId="{FF5DC4E1-99F5-4160-BD80-CE82B6A3482E}">
      <dsp:nvSpPr>
        <dsp:cNvPr id="0" name=""/>
        <dsp:cNvSpPr/>
      </dsp:nvSpPr>
      <dsp:spPr>
        <a:xfrm>
          <a:off x="0" y="2722747"/>
          <a:ext cx="10058399" cy="40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Možda zbog previše gotovinskih sredstava ili jednostavnog pristupa gotovinskim sredstvima (Čile, Kolumbija) ili zbog nedovoljno gotovinskih sredstava (Kenija, Nigerija)</a:t>
          </a:r>
        </a:p>
      </dsp:txBody>
      <dsp:txXfrm>
        <a:off x="0" y="2722747"/>
        <a:ext cx="10058399" cy="403649"/>
      </dsp:txXfrm>
    </dsp:sp>
    <dsp:sp modelId="{EE13D535-C7E7-4496-A4A2-C0AEB487471A}">
      <dsp:nvSpPr>
        <dsp:cNvPr id="0" name=""/>
        <dsp:cNvSpPr/>
      </dsp:nvSpPr>
      <dsp:spPr>
        <a:xfrm>
          <a:off x="0" y="3126397"/>
          <a:ext cx="10058399" cy="374400"/>
        </a:xfrm>
        <a:prstGeom prst="roundRect">
          <a:avLst/>
        </a:prstGeom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Sve zemlje imaju neki oblik sigurnosne mreže (zaduživanje kod središnje banke i/ili preko noći kod poslovnih banaka)</a:t>
          </a:r>
        </a:p>
      </dsp:txBody>
      <dsp:txXfrm>
        <a:off x="18277" y="3144674"/>
        <a:ext cx="10021845" cy="337846"/>
      </dsp:txXfrm>
    </dsp:sp>
    <dsp:sp modelId="{B6CFA39F-4E7B-402A-A380-7013C338F7FA}">
      <dsp:nvSpPr>
        <dsp:cNvPr id="0" name=""/>
        <dsp:cNvSpPr/>
      </dsp:nvSpPr>
      <dsp:spPr>
        <a:xfrm>
          <a:off x="0" y="3558397"/>
          <a:ext cx="10058399" cy="374400"/>
        </a:xfrm>
        <a:prstGeom prst="roundRect">
          <a:avLst/>
        </a:prstGeom>
        <a:solidFill>
          <a:srgbClr val="004C97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rgbClr val="FEFEFE"/>
              </a:solidFill>
              <a:latin typeface="Arial" panose="020B0604020202020204"/>
              <a:ea typeface="+mn-ea"/>
              <a:cs typeface="+mn-cs"/>
            </a:rPr>
            <a:t>Urugvaj – drukčiji pristup</a:t>
          </a:r>
        </a:p>
      </dsp:txBody>
      <dsp:txXfrm>
        <a:off x="18277" y="3576674"/>
        <a:ext cx="10021845" cy="337846"/>
      </dsp:txXfrm>
    </dsp:sp>
    <dsp:sp modelId="{C0DF8BE1-C0F0-487F-B8C7-4E509B1F176D}">
      <dsp:nvSpPr>
        <dsp:cNvPr id="0" name=""/>
        <dsp:cNvSpPr/>
      </dsp:nvSpPr>
      <dsp:spPr>
        <a:xfrm>
          <a:off x="0" y="3932797"/>
          <a:ext cx="10058399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Deficit + amortizacija 12 mjeseci (= 4 % BDP-a)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Na temelju vjerojatnosti da je tržište „zatvoreno“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„zatvoreno“ = indeks obveznica tržišta u nastajanju (EMBI) + 20 % &gt; kretanja; ili Urugvaj plaća 200 baznih poena &gt;EMBI+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Usredotočenost samo na vanjsko zaduživanje – nejasno zašto</a:t>
          </a:r>
        </a:p>
      </dsp:txBody>
      <dsp:txXfrm>
        <a:off x="0" y="3932797"/>
        <a:ext cx="10058399" cy="1097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EC3D-8C68-4E2E-9E5D-C96F4DF0145E}">
      <dsp:nvSpPr>
        <dsp:cNvPr id="0" name=""/>
        <dsp:cNvSpPr/>
      </dsp:nvSpPr>
      <dsp:spPr>
        <a:xfrm>
          <a:off x="50" y="51414"/>
          <a:ext cx="4842569" cy="187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Oduvijek je bila jasna potreba za gotovinskim rezervama, ali je globalna financijska kriza</a:t>
          </a:r>
          <a:r>
            <a:rPr lang="hr-HR" sz="2400" kern="1200" dirty="0">
              <a:latin typeface="Arial" panose="020B0604020202020204"/>
            </a:rPr>
            <a:t> </a:t>
          </a:r>
          <a:r>
            <a:rPr lang="hr-HR" sz="2400" kern="1200" dirty="0"/>
            <a:t> </a:t>
          </a:r>
          <a:r>
            <a:rPr lang="hr-HR" sz="2400" kern="1200" dirty="0">
              <a:latin typeface="Arial" panose="020B0604020202020204"/>
            </a:rPr>
            <a:t>  </a:t>
          </a:r>
          <a:r>
            <a:rPr lang="hr-HR" sz="2400" kern="1200" dirty="0"/>
            <a:t>(i COVID-19) privukla dodatnu pozornost na njih</a:t>
          </a:r>
        </a:p>
      </dsp:txBody>
      <dsp:txXfrm>
        <a:off x="50" y="51414"/>
        <a:ext cx="4842569" cy="1872000"/>
      </dsp:txXfrm>
    </dsp:sp>
    <dsp:sp modelId="{8F9522A3-65BF-450C-9D66-1168DC03A961}">
      <dsp:nvSpPr>
        <dsp:cNvPr id="0" name=""/>
        <dsp:cNvSpPr/>
      </dsp:nvSpPr>
      <dsp:spPr>
        <a:xfrm>
          <a:off x="50" y="1923414"/>
          <a:ext cx="4842569" cy="2854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Rizik da domaće (ne samo devizno) tržište presuši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Rizik likvidnosti; pad aktivnosti na (posebice) međubankarskom tržištu i tržištu ugovora o povratnoj kupnji (repo)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Nekoliko je zemalja povećalo svoje gotovinske rezerve nakon globalne financijske krize (posebice u Europi)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Prepoznata važnost „plana kontinuiteta financiranja”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Gotovinske rezerve čine samo dio toga</a:t>
          </a:r>
        </a:p>
      </dsp:txBody>
      <dsp:txXfrm>
        <a:off x="50" y="1923414"/>
        <a:ext cx="4842569" cy="2854800"/>
      </dsp:txXfrm>
    </dsp:sp>
    <dsp:sp modelId="{99BCE708-087C-48FC-B6A6-5F9F86D15013}">
      <dsp:nvSpPr>
        <dsp:cNvPr id="0" name=""/>
        <dsp:cNvSpPr/>
      </dsp:nvSpPr>
      <dsp:spPr>
        <a:xfrm>
          <a:off x="5520579" y="51414"/>
          <a:ext cx="4842569" cy="187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Napomena: gotovinska rezerva odvojena je od strukturnih viškova</a:t>
          </a:r>
        </a:p>
      </dsp:txBody>
      <dsp:txXfrm>
        <a:off x="5520579" y="51414"/>
        <a:ext cx="4842569" cy="1872000"/>
      </dsp:txXfrm>
    </dsp:sp>
    <dsp:sp modelId="{AD477DAA-BFD0-416C-99B6-DA0DEF8C7521}">
      <dsp:nvSpPr>
        <dsp:cNvPr id="0" name=""/>
        <dsp:cNvSpPr/>
      </dsp:nvSpPr>
      <dsp:spPr>
        <a:xfrm>
          <a:off x="5520579" y="1923414"/>
          <a:ext cx="4842569" cy="2854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CFD5E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Upravitelji gotovinskih sredstava kontroliraju gotovinska sredstva ili ulaganja koja su potrebna u kratkom roku (&lt; tri mjeseca?)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Iznosima koji prelaze gotovinsku rezervu, a nisu dio upravljanja dnevnim fluktuacijama, trebalo bi se upravljati odvojeno (ili ih upotrijebiti za otplatu duga)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Podliježe različitim kriterijima, s različitim upraviteljima i različitim okvirom upravljanja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I dalje može biti isplativo zaduživanje da bi se upravljalo volatilnošću novčanog toka (uz širu korist za tržište novca)</a:t>
          </a:r>
        </a:p>
      </dsp:txBody>
      <dsp:txXfrm>
        <a:off x="5520579" y="1923414"/>
        <a:ext cx="4842569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F332B-9470-4CB6-8C6F-5AFACF743862}">
      <dsp:nvSpPr>
        <dsp:cNvPr id="0" name=""/>
        <dsp:cNvSpPr/>
      </dsp:nvSpPr>
      <dsp:spPr>
        <a:xfrm>
          <a:off x="742209" y="0"/>
          <a:ext cx="9012283" cy="531585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9409-42F1-434A-83DB-7875900BB96D}">
      <dsp:nvSpPr>
        <dsp:cNvPr id="0" name=""/>
        <dsp:cNvSpPr/>
      </dsp:nvSpPr>
      <dsp:spPr>
        <a:xfrm>
          <a:off x="0" y="1569836"/>
          <a:ext cx="2367475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Što je gotovinska rezerva i zašto nam je potrebna</a:t>
          </a:r>
        </a:p>
      </dsp:txBody>
      <dsp:txXfrm>
        <a:off x="103799" y="1673635"/>
        <a:ext cx="2159877" cy="1918744"/>
      </dsp:txXfrm>
    </dsp:sp>
    <dsp:sp modelId="{69B80941-00E4-4A68-91D4-091DABFF1DD2}">
      <dsp:nvSpPr>
        <dsp:cNvPr id="0" name=""/>
        <dsp:cNvSpPr/>
      </dsp:nvSpPr>
      <dsp:spPr>
        <a:xfrm>
          <a:off x="2719259" y="1594757"/>
          <a:ext cx="2366562" cy="2126342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Utvrđivanje gotovinske rezerve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i njezinih komponenata</a:t>
          </a:r>
        </a:p>
      </dsp:txBody>
      <dsp:txXfrm>
        <a:off x="2823058" y="1698556"/>
        <a:ext cx="2158964" cy="1918744"/>
      </dsp:txXfrm>
    </dsp:sp>
    <dsp:sp modelId="{66B01804-B4DF-432F-9592-5DE10DAC317F}">
      <dsp:nvSpPr>
        <dsp:cNvPr id="0" name=""/>
        <dsp:cNvSpPr/>
      </dsp:nvSpPr>
      <dsp:spPr>
        <a:xfrm>
          <a:off x="5456343" y="1594757"/>
          <a:ext cx="2369101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Međunarodni primjeri</a:t>
          </a:r>
        </a:p>
      </dsp:txBody>
      <dsp:txXfrm>
        <a:off x="5560142" y="1698556"/>
        <a:ext cx="2161503" cy="1918744"/>
      </dsp:txXfrm>
    </dsp:sp>
    <dsp:sp modelId="{D4DB188C-BE5A-46C3-A77C-440CB56285CE}">
      <dsp:nvSpPr>
        <dsp:cNvPr id="0" name=""/>
        <dsp:cNvSpPr/>
      </dsp:nvSpPr>
      <dsp:spPr>
        <a:xfrm>
          <a:off x="8219913" y="1594757"/>
          <a:ext cx="2379591" cy="2126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Povezane poteškoće</a:t>
          </a:r>
        </a:p>
      </dsp:txBody>
      <dsp:txXfrm>
        <a:off x="8323712" y="1698556"/>
        <a:ext cx="2171993" cy="1918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CF673-9C65-4D59-BD58-2B31A5A0AEBB}">
      <dsp:nvSpPr>
        <dsp:cNvPr id="0" name=""/>
        <dsp:cNvSpPr/>
      </dsp:nvSpPr>
      <dsp:spPr>
        <a:xfrm>
          <a:off x="3840" y="2522"/>
          <a:ext cx="10395787" cy="1449304"/>
        </a:xfrm>
        <a:prstGeom prst="roundRect">
          <a:avLst>
            <a:gd name="adj" fmla="val 10000"/>
          </a:avLst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>
              <a:solidFill>
                <a:schemeClr val="bg1"/>
              </a:solidFill>
            </a:rPr>
            <a:t>Obično su potrebne i transakcijska i sigurnosna rezerva (odnosno rezerva kao mjera predostrožnosti ili tržišna rezerva)</a:t>
          </a:r>
        </a:p>
      </dsp:txBody>
      <dsp:txXfrm>
        <a:off x="46289" y="44971"/>
        <a:ext cx="10310889" cy="1364406"/>
      </dsp:txXfrm>
    </dsp:sp>
    <dsp:sp modelId="{05BE1218-924C-4F45-86E3-73DA79AFE0FB}">
      <dsp:nvSpPr>
        <dsp:cNvPr id="0" name=""/>
        <dsp:cNvSpPr/>
      </dsp:nvSpPr>
      <dsp:spPr>
        <a:xfrm>
          <a:off x="3840" y="1631042"/>
          <a:ext cx="5093137" cy="1449304"/>
        </a:xfrm>
        <a:prstGeom prst="roundRect">
          <a:avLst>
            <a:gd name="adj" fmla="val 10000"/>
          </a:avLst>
        </a:prstGeom>
        <a:solidFill>
          <a:srgbClr val="CFD5EA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Transakcijska rezerva mora biti dostatna da ispuni obveze dnevnih plaćanja riznice i transfera u većini okolnosti</a:t>
          </a:r>
        </a:p>
      </dsp:txBody>
      <dsp:txXfrm>
        <a:off x="46289" y="1673491"/>
        <a:ext cx="5008239" cy="1364406"/>
      </dsp:txXfrm>
    </dsp:sp>
    <dsp:sp modelId="{C5F23B89-7F76-4498-8695-DE405527B5B7}">
      <dsp:nvSpPr>
        <dsp:cNvPr id="0" name=""/>
        <dsp:cNvSpPr/>
      </dsp:nvSpPr>
      <dsp:spPr>
        <a:xfrm>
          <a:off x="3840" y="3259563"/>
          <a:ext cx="2494190" cy="1449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Ali inače treba biti što je manja moguća radi uštede</a:t>
          </a:r>
        </a:p>
      </dsp:txBody>
      <dsp:txXfrm>
        <a:off x="46289" y="3302012"/>
        <a:ext cx="2409292" cy="1364406"/>
      </dsp:txXfrm>
    </dsp:sp>
    <dsp:sp modelId="{CA750A43-4EDC-4E58-96F7-5FB32C0931AB}">
      <dsp:nvSpPr>
        <dsp:cNvPr id="0" name=""/>
        <dsp:cNvSpPr/>
      </dsp:nvSpPr>
      <dsp:spPr>
        <a:xfrm>
          <a:off x="2602787" y="3259563"/>
          <a:ext cx="2494190" cy="1449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Transakcijska rezerva može se nadopuniti izvanrednim kreditnim linijama i zaduživanjem</a:t>
          </a:r>
        </a:p>
      </dsp:txBody>
      <dsp:txXfrm>
        <a:off x="2645236" y="3302012"/>
        <a:ext cx="2409292" cy="1364406"/>
      </dsp:txXfrm>
    </dsp:sp>
    <dsp:sp modelId="{8EFA55ED-A3CB-4051-93B8-AC1ED5A2CC74}">
      <dsp:nvSpPr>
        <dsp:cNvPr id="0" name=""/>
        <dsp:cNvSpPr/>
      </dsp:nvSpPr>
      <dsp:spPr>
        <a:xfrm>
          <a:off x="5306490" y="1631042"/>
          <a:ext cx="5093137" cy="1449304"/>
        </a:xfrm>
        <a:prstGeom prst="roundRect">
          <a:avLst>
            <a:gd name="adj" fmla="val 10000"/>
          </a:avLst>
        </a:prstGeom>
        <a:solidFill>
          <a:srgbClr val="CFD5EA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Održavanje „sigurnosne” rezerve povrh „transakcijske” rezerve važno je zbog razboritosti</a:t>
          </a:r>
        </a:p>
      </dsp:txBody>
      <dsp:txXfrm>
        <a:off x="5348939" y="1673491"/>
        <a:ext cx="5008239" cy="1364406"/>
      </dsp:txXfrm>
    </dsp:sp>
    <dsp:sp modelId="{E17E7158-8543-4305-A3AC-DE5D66B3A61A}">
      <dsp:nvSpPr>
        <dsp:cNvPr id="0" name=""/>
        <dsp:cNvSpPr/>
      </dsp:nvSpPr>
      <dsp:spPr>
        <a:xfrm>
          <a:off x="5306490" y="3259563"/>
          <a:ext cx="2494190" cy="1449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Osigurava sigurnosnu rezervu u slučaju neuspjele aukcije ili drugih nepovoljnih tržišnih uvjeta koji utječu na financiranje</a:t>
          </a:r>
        </a:p>
      </dsp:txBody>
      <dsp:txXfrm>
        <a:off x="5348939" y="3302012"/>
        <a:ext cx="2409292" cy="1364406"/>
      </dsp:txXfrm>
    </dsp:sp>
    <dsp:sp modelId="{31CDF59D-7B3A-4209-8939-76A7D6583020}">
      <dsp:nvSpPr>
        <dsp:cNvPr id="0" name=""/>
        <dsp:cNvSpPr/>
      </dsp:nvSpPr>
      <dsp:spPr>
        <a:xfrm>
          <a:off x="7905436" y="3259563"/>
          <a:ext cx="2494190" cy="1449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Veličina ovisi o prirodi rizika i očekivanom vremenu potrebnom za povratak u normalno stanje</a:t>
          </a:r>
        </a:p>
      </dsp:txBody>
      <dsp:txXfrm>
        <a:off x="7947885" y="3302012"/>
        <a:ext cx="2409292" cy="1364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6A3F7-62ED-4698-92A0-EC79FEFABB18}">
      <dsp:nvSpPr>
        <dsp:cNvPr id="0" name=""/>
        <dsp:cNvSpPr/>
      </dsp:nvSpPr>
      <dsp:spPr>
        <a:xfrm>
          <a:off x="50" y="165430"/>
          <a:ext cx="4878176" cy="9661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Rezerva za upravljanje gotovinom</a:t>
          </a:r>
        </a:p>
      </dsp:txBody>
      <dsp:txXfrm>
        <a:off x="50" y="165430"/>
        <a:ext cx="4878176" cy="966172"/>
      </dsp:txXfrm>
    </dsp:sp>
    <dsp:sp modelId="{AB785346-FE80-42E7-88F8-992AC53C0F35}">
      <dsp:nvSpPr>
        <dsp:cNvPr id="0" name=""/>
        <dsp:cNvSpPr/>
      </dsp:nvSpPr>
      <dsp:spPr>
        <a:xfrm>
          <a:off x="50" y="1131602"/>
          <a:ext cx="4878176" cy="1750966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volatilnost novčanih tokova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rizik od duljeg razdoblja odljeva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pogreške u projekciji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mjere ublažavanja uključuju pristup središnjoj banci, kreditne linije</a:t>
          </a:r>
        </a:p>
      </dsp:txBody>
      <dsp:txXfrm>
        <a:off x="50" y="1131602"/>
        <a:ext cx="4878176" cy="1750966"/>
      </dsp:txXfrm>
    </dsp:sp>
    <dsp:sp modelId="{B036C4A9-C4CD-4BEA-8D38-42B911F5248D}">
      <dsp:nvSpPr>
        <dsp:cNvPr id="0" name=""/>
        <dsp:cNvSpPr/>
      </dsp:nvSpPr>
      <dsp:spPr>
        <a:xfrm>
          <a:off x="5561172" y="165430"/>
          <a:ext cx="4878176" cy="9661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Rezerva za upravljanje dugom</a:t>
          </a:r>
        </a:p>
      </dsp:txBody>
      <dsp:txXfrm>
        <a:off x="5561172" y="165430"/>
        <a:ext cx="4878176" cy="966172"/>
      </dsp:txXfrm>
    </dsp:sp>
    <dsp:sp modelId="{B3A7F437-60A8-443B-806A-298C532B8C19}">
      <dsp:nvSpPr>
        <dsp:cNvPr id="0" name=""/>
        <dsp:cNvSpPr/>
      </dsp:nvSpPr>
      <dsp:spPr>
        <a:xfrm>
          <a:off x="5561221" y="1125386"/>
          <a:ext cx="4878176" cy="1750966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CFD5E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usmjerenost na servisiranje duga za nadolazeće razdoblje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rizik od poremećaja na tržištu koji utječe na ispunjavanje ciljeva u pogledu izdavanja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mjere ublažavanja uključuju pokroviteljstvo primarnih dilera</a:t>
          </a:r>
        </a:p>
      </dsp:txBody>
      <dsp:txXfrm>
        <a:off x="5561221" y="1125386"/>
        <a:ext cx="4878176" cy="1750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84287-E08C-4A8F-B8E3-33F809E859C4}">
      <dsp:nvSpPr>
        <dsp:cNvPr id="0" name=""/>
        <dsp:cNvSpPr/>
      </dsp:nvSpPr>
      <dsp:spPr>
        <a:xfrm>
          <a:off x="0" y="269970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C94FC-07D5-4562-BCFA-9F8A90257BCA}">
      <dsp:nvSpPr>
        <dsp:cNvPr id="0" name=""/>
        <dsp:cNvSpPr/>
      </dsp:nvSpPr>
      <dsp:spPr>
        <a:xfrm>
          <a:off x="518160" y="4290"/>
          <a:ext cx="771118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000" kern="1200"/>
            <a:t>1. Volatilnost dnevnih novčanih tokova</a:t>
          </a:r>
        </a:p>
      </dsp:txBody>
      <dsp:txXfrm>
        <a:off x="544099" y="30229"/>
        <a:ext cx="7659306" cy="479482"/>
      </dsp:txXfrm>
    </dsp:sp>
    <dsp:sp modelId="{59CC95FC-E53D-461A-AE5C-B101EF96D621}">
      <dsp:nvSpPr>
        <dsp:cNvPr id="0" name=""/>
        <dsp:cNvSpPr/>
      </dsp:nvSpPr>
      <dsp:spPr>
        <a:xfrm>
          <a:off x="0" y="1086450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5CC6E-FEEB-461C-855A-200854611036}">
      <dsp:nvSpPr>
        <dsp:cNvPr id="0" name=""/>
        <dsp:cNvSpPr/>
      </dsp:nvSpPr>
      <dsp:spPr>
        <a:xfrm>
          <a:off x="533399" y="843029"/>
          <a:ext cx="771118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2.  Mogućnost izrade projekcija tih novčanih tokova</a:t>
          </a:r>
        </a:p>
      </dsp:txBody>
      <dsp:txXfrm>
        <a:off x="559338" y="868968"/>
        <a:ext cx="7659306" cy="479482"/>
      </dsp:txXfrm>
    </dsp:sp>
    <dsp:sp modelId="{2EA460DE-442B-40AC-968E-016B2A558B17}">
      <dsp:nvSpPr>
        <dsp:cNvPr id="0" name=""/>
        <dsp:cNvSpPr/>
      </dsp:nvSpPr>
      <dsp:spPr>
        <a:xfrm>
          <a:off x="0" y="1902930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110E2-5915-4FA6-A17F-D30DBA99CADB}">
      <dsp:nvSpPr>
        <dsp:cNvPr id="0" name=""/>
        <dsp:cNvSpPr/>
      </dsp:nvSpPr>
      <dsp:spPr>
        <a:xfrm>
          <a:off x="518160" y="1637250"/>
          <a:ext cx="771147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3. Mogućnost reagiranja na projekcije</a:t>
          </a:r>
        </a:p>
      </dsp:txBody>
      <dsp:txXfrm>
        <a:off x="544099" y="1663189"/>
        <a:ext cx="7659596" cy="479482"/>
      </dsp:txXfrm>
    </dsp:sp>
    <dsp:sp modelId="{677A2C0D-1BFD-485B-B5D2-076E591F788B}">
      <dsp:nvSpPr>
        <dsp:cNvPr id="0" name=""/>
        <dsp:cNvSpPr/>
      </dsp:nvSpPr>
      <dsp:spPr>
        <a:xfrm>
          <a:off x="0" y="2862149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741E7-59DA-4292-9382-139C7D3D1D7E}">
      <dsp:nvSpPr>
        <dsp:cNvPr id="0" name=""/>
        <dsp:cNvSpPr/>
      </dsp:nvSpPr>
      <dsp:spPr>
        <a:xfrm>
          <a:off x="518160" y="2453730"/>
          <a:ext cx="7711402" cy="674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4.  Opseg (i vremenski okvir) upravljanja nepredviđenim fluktuacijama</a:t>
          </a:r>
        </a:p>
      </dsp:txBody>
      <dsp:txXfrm>
        <a:off x="551067" y="2486637"/>
        <a:ext cx="7645588" cy="608285"/>
      </dsp:txXfrm>
    </dsp:sp>
    <dsp:sp modelId="{E335C826-5248-4963-A2CC-9C43A3AF6567}">
      <dsp:nvSpPr>
        <dsp:cNvPr id="0" name=""/>
        <dsp:cNvSpPr/>
      </dsp:nvSpPr>
      <dsp:spPr>
        <a:xfrm>
          <a:off x="0" y="3678629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E47A2-6811-457A-8ABF-E72CFCB3FB01}">
      <dsp:nvSpPr>
        <dsp:cNvPr id="0" name=""/>
        <dsp:cNvSpPr/>
      </dsp:nvSpPr>
      <dsp:spPr>
        <a:xfrm>
          <a:off x="518160" y="3412949"/>
          <a:ext cx="771118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5.  Sigurnosne mreže</a:t>
          </a:r>
        </a:p>
      </dsp:txBody>
      <dsp:txXfrm>
        <a:off x="544099" y="3438888"/>
        <a:ext cx="7659306" cy="479482"/>
      </dsp:txXfrm>
    </dsp:sp>
    <dsp:sp modelId="{2106AB4B-1E7B-439B-89FF-577A165608EE}">
      <dsp:nvSpPr>
        <dsp:cNvPr id="0" name=""/>
        <dsp:cNvSpPr/>
      </dsp:nvSpPr>
      <dsp:spPr>
        <a:xfrm>
          <a:off x="0" y="4495109"/>
          <a:ext cx="10363200" cy="45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3EB3F-FE6A-4105-85D3-F9A69D60F851}">
      <dsp:nvSpPr>
        <dsp:cNvPr id="0" name=""/>
        <dsp:cNvSpPr/>
      </dsp:nvSpPr>
      <dsp:spPr>
        <a:xfrm>
          <a:off x="518160" y="4229429"/>
          <a:ext cx="771118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6. Troškovi držanja</a:t>
          </a:r>
        </a:p>
      </dsp:txBody>
      <dsp:txXfrm>
        <a:off x="544099" y="4255368"/>
        <a:ext cx="765930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10CE-4E9E-4F4A-AD64-8379B61E8E94}">
      <dsp:nvSpPr>
        <dsp:cNvPr id="0" name=""/>
        <dsp:cNvSpPr/>
      </dsp:nvSpPr>
      <dsp:spPr>
        <a:xfrm>
          <a:off x="20" y="191484"/>
          <a:ext cx="8570667" cy="788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Ako je poznata prošla dnevna volatilnost, može se izračunati odnos veličine rezerve i izgleda da će gotovinska sredstva uvijek biti dostatna</a:t>
          </a:r>
        </a:p>
      </dsp:txBody>
      <dsp:txXfrm>
        <a:off x="23106" y="214570"/>
        <a:ext cx="7044454" cy="742052"/>
      </dsp:txXfrm>
    </dsp:sp>
    <dsp:sp modelId="{FEF7316C-C61E-4E88-A0AF-4F3F471EE1C7}">
      <dsp:nvSpPr>
        <dsp:cNvPr id="0" name=""/>
        <dsp:cNvSpPr/>
      </dsp:nvSpPr>
      <dsp:spPr>
        <a:xfrm>
          <a:off x="823499" y="1098835"/>
          <a:ext cx="8154851" cy="1879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/>
            <a:t>Primjerice: rezerva za razinu pouzdanosti od npr. 99 % da saldo neće pasti ispod nule tijekom mjesec dana. *  Ali: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400" kern="1200"/>
            <a:t>Temeljne raspodjele tokova možda neće biti uobičajene (potrebno je testirati)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400" kern="1200" dirty="0"/>
            <a:t>Treba očekivati negativnu serijsku korelaciju (protuteža pogreškama unutar određenog mjeseca: npr. porezni prihodi mogu biti odgođeni samo jedan dan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400" kern="1200" dirty="0"/>
            <a:t>Postoji li način da se nosimo s preostalih 1 %?  Brinu li nas teško predvidljiva odstupanja?  Trebamo li obuhvatiti veće fluktuacije?</a:t>
          </a:r>
        </a:p>
      </dsp:txBody>
      <dsp:txXfrm>
        <a:off x="878544" y="1153880"/>
        <a:ext cx="6428251" cy="1769285"/>
      </dsp:txXfrm>
    </dsp:sp>
    <dsp:sp modelId="{A8F74A77-3691-411F-AB26-9403C52F19D6}">
      <dsp:nvSpPr>
        <dsp:cNvPr id="0" name=""/>
        <dsp:cNvSpPr/>
      </dsp:nvSpPr>
      <dsp:spPr>
        <a:xfrm>
          <a:off x="1543045" y="3058264"/>
          <a:ext cx="8154851" cy="15954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kern="1200"/>
            <a:t>Moguće je razviti modele vjerojatnosti koji vežu optimalni gotovinski saldo s kamatnim diferencijalima (na dopuštena prekoračenja ili iznos financiranja u usporedbi s kamatom na gotovinska salda).  Mjeri se mjera opreza. Ali se ponovno podrazumijevaju: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400" kern="1200"/>
            <a:t>normalno raspoređene pogreške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400" kern="1200" dirty="0"/>
            <a:t>zaduživanje putem dopuštenih prekoračenja dostupno je i prihvatljivo </a:t>
          </a:r>
        </a:p>
      </dsp:txBody>
      <dsp:txXfrm>
        <a:off x="1589773" y="3104992"/>
        <a:ext cx="6444885" cy="1501968"/>
      </dsp:txXfrm>
    </dsp:sp>
    <dsp:sp modelId="{5A1B2F13-C03C-4B89-B0BF-F06751F886BB}">
      <dsp:nvSpPr>
        <dsp:cNvPr id="0" name=""/>
        <dsp:cNvSpPr/>
      </dsp:nvSpPr>
      <dsp:spPr>
        <a:xfrm>
          <a:off x="7448927" y="658756"/>
          <a:ext cx="896964" cy="896964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7650744" y="658756"/>
        <a:ext cx="493330" cy="674965"/>
      </dsp:txXfrm>
    </dsp:sp>
    <dsp:sp modelId="{C13E4CB9-AD43-4FC6-85EA-7BC28F5F6944}">
      <dsp:nvSpPr>
        <dsp:cNvPr id="0" name=""/>
        <dsp:cNvSpPr/>
      </dsp:nvSpPr>
      <dsp:spPr>
        <a:xfrm>
          <a:off x="8081386" y="2593326"/>
          <a:ext cx="896964" cy="896964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8283203" y="2593326"/>
        <a:ext cx="493330" cy="6749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CCD59-1BA7-42F3-BCBC-220257FE30BC}">
      <dsp:nvSpPr>
        <dsp:cNvPr id="0" name=""/>
        <dsp:cNvSpPr/>
      </dsp:nvSpPr>
      <dsp:spPr>
        <a:xfrm>
          <a:off x="0" y="0"/>
          <a:ext cx="8331200" cy="1240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Pogreškama u projekciji razmatraju se prošla razdoblja – moglo bi biti korisno usporediti sa scenarijima nepovoljnih okolnosti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Mogu povezati projekcije s konkretnim pretpostavkama; rezerva se prema potrebi može „osloboditi” kad prođu razlozi za zabrinutost</a:t>
          </a:r>
        </a:p>
      </dsp:txBody>
      <dsp:txXfrm>
        <a:off x="36334" y="36334"/>
        <a:ext cx="6887739" cy="1167868"/>
      </dsp:txXfrm>
    </dsp:sp>
    <dsp:sp modelId="{7199A71C-7060-40FE-9C79-746EC23DCD75}">
      <dsp:nvSpPr>
        <dsp:cNvPr id="0" name=""/>
        <dsp:cNvSpPr/>
      </dsp:nvSpPr>
      <dsp:spPr>
        <a:xfrm>
          <a:off x="697738" y="1466088"/>
          <a:ext cx="8331200" cy="1240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Moglo bi biti korisno i u slučajevima kada se očekuje velika promjena u obrascu novčanog toka ili kada postoji mnogo jednokratnih sastavnica u projekcijama</a:t>
          </a:r>
        </a:p>
      </dsp:txBody>
      <dsp:txXfrm>
        <a:off x="734072" y="1502422"/>
        <a:ext cx="6754445" cy="1167867"/>
      </dsp:txXfrm>
    </dsp:sp>
    <dsp:sp modelId="{33937E27-A0AF-4467-8705-B8E1E6F1D805}">
      <dsp:nvSpPr>
        <dsp:cNvPr id="0" name=""/>
        <dsp:cNvSpPr/>
      </dsp:nvSpPr>
      <dsp:spPr>
        <a:xfrm>
          <a:off x="1385061" y="2822921"/>
          <a:ext cx="8331200" cy="1459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Primjeri: uzeti u obzir: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Povećane pogreške u projekcijama prihoda ili rashoda u usporedbi s povijesnim iskustvima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Jednokratan šok u pogledu rashoda ili prihoda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Uskraćivanje pristupa tržištu</a:t>
          </a:r>
        </a:p>
      </dsp:txBody>
      <dsp:txXfrm>
        <a:off x="1427795" y="2865655"/>
        <a:ext cx="6752059" cy="1373576"/>
      </dsp:txXfrm>
    </dsp:sp>
    <dsp:sp modelId="{4998BFC5-68FA-4760-AF7E-A088A6D400AB}">
      <dsp:nvSpPr>
        <dsp:cNvPr id="0" name=""/>
        <dsp:cNvSpPr/>
      </dsp:nvSpPr>
      <dsp:spPr>
        <a:xfrm>
          <a:off x="2082800" y="4519848"/>
          <a:ext cx="8331200" cy="997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Mogućnost rezerve u dvije razine; određeni dio drži se kao rezerva novčanih ekvivalenata po višoj stopi?  (npr. opozivi depoziti u Kanadi)</a:t>
          </a:r>
        </a:p>
      </dsp:txBody>
      <dsp:txXfrm>
        <a:off x="2112012" y="4549060"/>
        <a:ext cx="6768689" cy="938942"/>
      </dsp:txXfrm>
    </dsp:sp>
    <dsp:sp modelId="{D88223A6-644B-491B-8ADE-F665E76BA8BE}">
      <dsp:nvSpPr>
        <dsp:cNvPr id="0" name=""/>
        <dsp:cNvSpPr/>
      </dsp:nvSpPr>
      <dsp:spPr>
        <a:xfrm>
          <a:off x="7524851" y="950137"/>
          <a:ext cx="806348" cy="806348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7706279" y="950137"/>
        <a:ext cx="443492" cy="606777"/>
      </dsp:txXfrm>
    </dsp:sp>
    <dsp:sp modelId="{D0E7925F-DE79-4190-A8A4-63A2B0454147}">
      <dsp:nvSpPr>
        <dsp:cNvPr id="0" name=""/>
        <dsp:cNvSpPr/>
      </dsp:nvSpPr>
      <dsp:spPr>
        <a:xfrm>
          <a:off x="8222589" y="2416225"/>
          <a:ext cx="806348" cy="806348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8404017" y="2416225"/>
        <a:ext cx="443492" cy="606777"/>
      </dsp:txXfrm>
    </dsp:sp>
    <dsp:sp modelId="{D6AC18EB-4CA7-4890-A383-E39993F178A3}">
      <dsp:nvSpPr>
        <dsp:cNvPr id="0" name=""/>
        <dsp:cNvSpPr/>
      </dsp:nvSpPr>
      <dsp:spPr>
        <a:xfrm>
          <a:off x="8909913" y="3882313"/>
          <a:ext cx="806348" cy="806348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9091341" y="3882313"/>
        <a:ext cx="443492" cy="60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23-Jun-24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B0A7B-D8C3-4646-AA62-897D0028DD78}" type="slidenum">
              <a:rPr lang="en-US" altLang="en-GB" smtClean="0"/>
              <a:pPr>
                <a:defRPr/>
              </a:pPr>
              <a:t>3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36714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49FAC2-D105-4133-A500-5AF8A2065B8B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23-Jun-24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2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0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fld id="{0644573E-E965-4D68-83A9-E1300D6AF06F}" type="datetimeFigureOut">
              <a:rPr lang="en-US" smtClean="0"/>
              <a:t>23-Jun-24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88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7358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600202"/>
            <a:ext cx="103886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800" y="482138"/>
            <a:ext cx="103886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60CC-D070-3F15-3B02-6A7AD370B7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0" r:id="rId10"/>
    <p:sldLayoutId id="2147483751" r:id="rId11"/>
    <p:sldLayoutId id="2147483752" r:id="rId12"/>
    <p:sldLayoutId id="2147483754" r:id="rId13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1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rgbClr val="004C97"/>
        </a:buClr>
        <a:buSzPct val="10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 Williams</a:t>
            </a:r>
          </a:p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/>
              <a:t>Zajednica prakse za riznicu PEMPAL-a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2228850"/>
            <a:ext cx="9309763" cy="2042611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>
                <a:solidFill>
                  <a:srgbClr val="004C97"/>
                </a:solidFill>
              </a:rPr>
              <a:t>Ciljni iznos gotovinske rezerve: </a:t>
            </a:r>
          </a:p>
          <a:p>
            <a:pPr algn="ctr"/>
            <a:r>
              <a:rPr lang="hr-HR" sz="4000" b="1">
                <a:solidFill>
                  <a:srgbClr val="004C97"/>
                </a:solidFill>
              </a:rPr>
              <a:t>njezina važnost, izračun i provedba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2746203" y="4576065"/>
            <a:ext cx="842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004C97"/>
                </a:solidFill>
              </a:rPr>
              <a:t>Radionica na daljinu, veljača/februar 202</a:t>
            </a:r>
            <a:r>
              <a:rPr lang="en-US" sz="3200" b="1">
                <a:solidFill>
                  <a:srgbClr val="004C97"/>
                </a:solidFill>
              </a:rPr>
              <a:t>4</a:t>
            </a:r>
            <a:r>
              <a:rPr lang="hr-HR" sz="3200" b="1">
                <a:solidFill>
                  <a:srgbClr val="004C97"/>
                </a:solidFill>
              </a:rPr>
              <a:t>.</a:t>
            </a:r>
            <a:endParaRPr lang="hr-HR" sz="3200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FAFFA4-5A3E-A41D-7DA2-70AFBB5CF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198612"/>
              </p:ext>
            </p:extLst>
          </p:nvPr>
        </p:nvGraphicFramePr>
        <p:xfrm>
          <a:off x="1320800" y="1219200"/>
          <a:ext cx="9593943" cy="45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A58011B6-C887-FF25-04DE-198E773731AB}"/>
              </a:ext>
            </a:extLst>
          </p:cNvPr>
          <p:cNvSpPr txBox="1">
            <a:spLocks/>
          </p:cNvSpPr>
          <p:nvPr/>
        </p:nvSpPr>
        <p:spPr>
          <a:xfrm>
            <a:off x="1161144" y="6011786"/>
            <a:ext cx="10377713" cy="5143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1400" dirty="0"/>
              <a:t>* Pomnožiti standardna dnevna odstupanja s [korijenom broja dana u mjesecu)*(iznos normalne raspodjele na razini pouzdanosti od 2 % (1 % za svaku preostalu rezervu)] = </a:t>
            </a:r>
            <a:r>
              <a:rPr lang="hr-HR" sz="1400" dirty="0" err="1"/>
              <a:t>stand</a:t>
            </a:r>
            <a:r>
              <a:rPr lang="hr-HR" sz="1400" dirty="0"/>
              <a:t>. dnevna odstupanja*(22^0,5)*2,33 = stand.dnev.odstup.*11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C954DB-1F1E-FA4D-F548-B19D3FA9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9920514" cy="1219200"/>
          </a:xfrm>
        </p:spPr>
        <p:txBody>
          <a:bodyPr>
            <a:normAutofit/>
          </a:bodyPr>
          <a:lstStyle/>
          <a:p>
            <a:r>
              <a:rPr lang="hr-HR" sz="3200"/>
              <a:t>Korist od prošle volatilnosti</a:t>
            </a:r>
          </a:p>
        </p:txBody>
      </p:sp>
    </p:spTree>
    <p:extLst>
      <p:ext uri="{BB962C8B-B14F-4D97-AF65-F5344CB8AC3E}">
        <p14:creationId xmlns:p14="http://schemas.microsoft.com/office/powerpoint/2010/main" val="286665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9067800" cy="1219200"/>
          </a:xfrm>
        </p:spPr>
        <p:txBody>
          <a:bodyPr/>
          <a:lstStyle/>
          <a:p>
            <a:r>
              <a:rPr lang="hr-HR"/>
              <a:t>Vrijednost izrade projekcija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1272" y="1477261"/>
            <a:ext cx="3187850" cy="497912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hr-HR"/>
              <a:t>Uz kvalitetnu projekciju moguće je planirati strategiju uravnoteženja</a:t>
            </a:r>
          </a:p>
          <a:p>
            <a:pPr marL="671513" lvl="2" indent="-268288">
              <a:defRPr/>
            </a:pPr>
            <a:r>
              <a:rPr lang="hr-HR"/>
              <a:t>zaduživanje (blagajnički zapisi) i ulaganja</a:t>
            </a:r>
          </a:p>
          <a:p>
            <a:pPr>
              <a:spcBef>
                <a:spcPts val="600"/>
              </a:spcBef>
              <a:defRPr/>
            </a:pPr>
            <a:r>
              <a:rPr lang="hr-HR"/>
              <a:t>Ako su projekcije „savršene” i tržište blagajničkih zapisa je dovoljno likvidno, teoretski nema potrebe za gotovinskom rezervom</a:t>
            </a:r>
          </a:p>
          <a:p>
            <a:pPr>
              <a:spcBef>
                <a:spcPts val="600"/>
              </a:spcBef>
              <a:defRPr/>
            </a:pPr>
            <a:r>
              <a:rPr lang="hr-HR"/>
              <a:t>Što su projekcije bolje, to je rezerva manja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BA32D-9499-BA02-BBC4-058189715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77" y="1586683"/>
            <a:ext cx="7288247" cy="4760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1512886" y="152400"/>
            <a:ext cx="9669464" cy="873125"/>
          </a:xfrm>
        </p:spPr>
        <p:txBody>
          <a:bodyPr/>
          <a:lstStyle/>
          <a:p>
            <a:r>
              <a:rPr lang="hr-HR" sz="3600"/>
              <a:t>Primjer: važnost projekcija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645274" y="1404938"/>
            <a:ext cx="341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r-HR" sz="1800">
                <a:latin typeface="+mn-lt"/>
              </a:rPr>
              <a:t>Stvarni kumulativni novčani tok: pad od 80 milijardi u kratkom razdoblju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543968" y="4055040"/>
            <a:ext cx="3775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r-HR" sz="1800">
                <a:latin typeface="+mn-lt"/>
              </a:rPr>
              <a:t>Projekcije novčanih tokova: ukupne kratkoročne pogreške upućuju na to da bi 30 milijardi bilo dovoljno</a:t>
            </a:r>
          </a:p>
        </p:txBody>
      </p:sp>
      <p:sp>
        <p:nvSpPr>
          <p:cNvPr id="17414" name="Left Arrow 8"/>
          <p:cNvSpPr>
            <a:spLocks noChangeArrowheads="1"/>
          </p:cNvSpPr>
          <p:nvPr/>
        </p:nvSpPr>
        <p:spPr bwMode="auto">
          <a:xfrm>
            <a:off x="6347618" y="2372005"/>
            <a:ext cx="1782763" cy="161925"/>
          </a:xfrm>
          <a:prstGeom prst="leftArrow">
            <a:avLst>
              <a:gd name="adj1" fmla="val 50000"/>
              <a:gd name="adj2" fmla="val 50054"/>
            </a:avLst>
          </a:prstGeom>
          <a:solidFill>
            <a:srgbClr val="CFD5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7415" name="Left Arrow 9"/>
          <p:cNvSpPr>
            <a:spLocks noChangeArrowheads="1"/>
          </p:cNvSpPr>
          <p:nvPr/>
        </p:nvSpPr>
        <p:spPr bwMode="auto">
          <a:xfrm rot="10800000">
            <a:off x="4431505" y="5137181"/>
            <a:ext cx="1782763" cy="161925"/>
          </a:xfrm>
          <a:prstGeom prst="leftArrow">
            <a:avLst>
              <a:gd name="adj1" fmla="val 50000"/>
              <a:gd name="adj2" fmla="val 50054"/>
            </a:avLst>
          </a:prstGeom>
          <a:solidFill>
            <a:srgbClr val="CFD5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7417" name="TextBox 2"/>
          <p:cNvSpPr txBox="1">
            <a:spLocks noChangeArrowheads="1"/>
          </p:cNvSpPr>
          <p:nvPr/>
        </p:nvSpPr>
        <p:spPr bwMode="auto">
          <a:xfrm>
            <a:off x="1219200" y="5994193"/>
            <a:ext cx="972457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sz="1600" dirty="0">
                <a:latin typeface="+mn-lt"/>
              </a:rPr>
              <a:t>Napomena: ako nije moguće reagirati na projekcije, tada temeljna volatilnost ostaje relevantna – ako se blagajnički zapisi izdaju tjedno, vjerojatnost je da će i dalje postojati volatilnost tijekom tjedna (osim ako je dostupan repo)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EA489-D80F-1C6C-6450-A99A44C1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85" y="1062846"/>
            <a:ext cx="403860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520E3-9A9F-A79F-50B3-63F8EBE8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21" y="3067092"/>
            <a:ext cx="409575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2208213" y="31750"/>
            <a:ext cx="7772400" cy="827088"/>
          </a:xfrm>
        </p:spPr>
        <p:txBody>
          <a:bodyPr/>
          <a:lstStyle/>
          <a:p>
            <a:r>
              <a:rPr lang="hr-HR"/>
              <a:t>Utjecaj pogrešaka u projekciji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743" y="1149700"/>
            <a:ext cx="4114800" cy="522922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hr-HR" sz="3800"/>
              <a:t>Standardna odstupanja u pogledu pogrešaka u projekciji &lt; &lt; standardna odstupanja u pogledu ostvarenja</a:t>
            </a:r>
          </a:p>
          <a:p>
            <a:pPr marL="587375" lvl="2" indent="-266700">
              <a:lnSpc>
                <a:spcPct val="110000"/>
              </a:lnSpc>
              <a:defRPr/>
            </a:pPr>
            <a:r>
              <a:rPr lang="hr-HR" sz="3500"/>
              <a:t>ali neće biti nula</a:t>
            </a:r>
          </a:p>
          <a:p>
            <a:pPr marL="587375" lvl="2" indent="-266700">
              <a:lnSpc>
                <a:spcPct val="110000"/>
              </a:lnSpc>
              <a:defRPr/>
            </a:pPr>
            <a:r>
              <a:rPr lang="hr-HR" sz="3500"/>
              <a:t>važna je kumulativna pogreška</a:t>
            </a:r>
          </a:p>
          <a:p>
            <a:pPr>
              <a:lnSpc>
                <a:spcPct val="110000"/>
              </a:lnSpc>
              <a:defRPr/>
            </a:pPr>
            <a:r>
              <a:rPr lang="hr-HR" sz="3800"/>
              <a:t>Utvrditi: maksimalni nepredviđeni pad gotovinskog salda tijekom razdoblja kada intervencija više nije praktična</a:t>
            </a:r>
          </a:p>
          <a:p>
            <a:pPr marL="587375" lvl="2" indent="-266700">
              <a:lnSpc>
                <a:spcPct val="110000"/>
              </a:lnSpc>
              <a:defRPr/>
            </a:pPr>
            <a:r>
              <a:rPr lang="hr-HR" sz="3500"/>
              <a:t>U tom kontekstu važno je vremensko razdoblje tijekom kojeg se može upravljati nepredviđenim fluktuacijama </a:t>
            </a:r>
          </a:p>
          <a:p>
            <a:pPr marL="587375" lvl="2" indent="-266700">
              <a:lnSpc>
                <a:spcPct val="110000"/>
              </a:lnSpc>
              <a:defRPr/>
            </a:pPr>
            <a:r>
              <a:rPr lang="hr-HR" sz="3500"/>
              <a:t>U zemljama koje redovito izdaju blagajničke zapise to je vjerojatno od jednog do dva tjedna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1551" y="6047565"/>
            <a:ext cx="106038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sz="1600" b="1" dirty="0">
                <a:solidFill>
                  <a:srgbClr val="004C97"/>
                </a:solidFill>
                <a:latin typeface="+mn-lt"/>
              </a:rPr>
              <a:t>Transakcijska rezerva = maksimalna kumulativna pogreška u projekciji tijekom razdoblja reakcije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133B9-EFE0-6072-0B2D-A117F91A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024" y="1383174"/>
            <a:ext cx="6235401" cy="409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AEDB4-E38C-3413-FCAA-F32E9BE5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95" y="1388223"/>
            <a:ext cx="9829800" cy="4962525"/>
          </a:xfrm>
          <a:prstGeom prst="rect">
            <a:avLst/>
          </a:prstGeom>
        </p:spPr>
      </p:pic>
      <p:sp>
        <p:nvSpPr>
          <p:cNvPr id="20482" name="Title 3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hr-HR"/>
              <a:t>Transakcijska rezerva: prikaz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5334000"/>
            <a:ext cx="2057400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>
                <a:solidFill>
                  <a:srgbClr val="000000"/>
                </a:solidFill>
              </a:rPr>
              <a:t>Smanjenje od 4,9 milijardi u 4 dana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8463" y="1389601"/>
            <a:ext cx="2057400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r>
              <a:rPr lang="hr-HR"/>
              <a:t>Smanjenje od 5,8 milijardi u 6 dana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7010400" y="4876800"/>
            <a:ext cx="609600" cy="304800"/>
          </a:xfrm>
          <a:prstGeom prst="straightConnector1">
            <a:avLst/>
          </a:prstGeom>
          <a:noFill/>
          <a:ln w="15875" algn="ctr">
            <a:solidFill>
              <a:srgbClr val="004C9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/>
          <p:cNvSpPr>
            <a:spLocks noChangeArrowheads="1"/>
          </p:cNvSpPr>
          <p:nvPr/>
        </p:nvSpPr>
        <p:spPr bwMode="auto">
          <a:xfrm rot="-818945">
            <a:off x="7377113" y="2846388"/>
            <a:ext cx="609600" cy="2717800"/>
          </a:xfrm>
          <a:prstGeom prst="ellipse">
            <a:avLst/>
          </a:prstGeom>
          <a:noFill/>
          <a:ln w="15875" algn="ctr">
            <a:solidFill>
              <a:srgbClr val="004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1216136">
            <a:off x="8429625" y="2266950"/>
            <a:ext cx="579438" cy="3136900"/>
          </a:xfrm>
          <a:prstGeom prst="ellipse">
            <a:avLst/>
          </a:prstGeom>
          <a:noFill/>
          <a:ln w="15875" algn="ctr">
            <a:solidFill>
              <a:srgbClr val="004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8610600" y="1974376"/>
            <a:ext cx="280639" cy="921224"/>
          </a:xfrm>
          <a:prstGeom prst="straightConnector1">
            <a:avLst/>
          </a:prstGeom>
          <a:noFill/>
          <a:ln w="15875" algn="ctr">
            <a:solidFill>
              <a:srgbClr val="004C9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1193800" y="207075"/>
            <a:ext cx="10388600" cy="1118064"/>
          </a:xfrm>
        </p:spPr>
        <p:txBody>
          <a:bodyPr/>
          <a:lstStyle/>
          <a:p>
            <a:r>
              <a:rPr lang="hr-HR"/>
              <a:t>Drugi primjer....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274DF-C294-E011-7C16-0CF0D820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5139"/>
            <a:ext cx="9448800" cy="501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1219200"/>
          </a:xfrm>
        </p:spPr>
        <p:txBody>
          <a:bodyPr/>
          <a:lstStyle/>
          <a:p>
            <a:r>
              <a:rPr lang="hr-HR"/>
              <a:t>Usmjerenost na kumulativne pogreške</a:t>
            </a:r>
          </a:p>
        </p:txBody>
      </p:sp>
      <p:sp>
        <p:nvSpPr>
          <p:cNvPr id="22531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8070850" y="1408906"/>
            <a:ext cx="3962400" cy="5327650"/>
          </a:xfrm>
        </p:spPr>
        <p:txBody>
          <a:bodyPr>
            <a:noAutofit/>
          </a:bodyPr>
          <a:lstStyle/>
          <a:p>
            <a:r>
              <a:rPr lang="hr-HR" sz="1400" dirty="0"/>
              <a:t>Listopad/oktobar: kumulativna negativna pogreška početkom mjeseca – 29.000 tijekom 7 dana.</a:t>
            </a:r>
          </a:p>
          <a:p>
            <a:r>
              <a:rPr lang="hr-HR" sz="1400" dirty="0"/>
              <a:t>Lipanj/juni: krajem mjeseca, kumulativna pogreška – 37.000 tijekom 5 dana. Ali je povezana s odgođenom prodajom obveznica. Ako je odluka donesena ranije, nema problema.</a:t>
            </a:r>
          </a:p>
          <a:p>
            <a:r>
              <a:rPr lang="hr-HR" sz="1400" dirty="0"/>
              <a:t>Rujan/septembar vrlo </a:t>
            </a:r>
            <a:r>
              <a:rPr lang="hr-HR" sz="1400" dirty="0" err="1"/>
              <a:t>volatilan</a:t>
            </a:r>
            <a:r>
              <a:rPr lang="hr-HR" sz="1400" dirty="0"/>
              <a:t>. Pozitivna je pogreška sredinom mjeseca, povezana s aukcijom obveznica i poreznim prihodom, preokrenuta, potom je došlo do smanjenja od 30.000 krajem mjeseca.</a:t>
            </a:r>
          </a:p>
          <a:p>
            <a:r>
              <a:rPr lang="hr-HR" sz="1400" dirty="0"/>
              <a:t>Predložen minimalni iznos salda od oko 30.000 – 40.000 (plus sigurnosna rezerva), potrebna je dodatna analiza.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4DF8E-3D9F-AF6F-F341-26E4F69B5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80" y="1408906"/>
            <a:ext cx="6753225" cy="4924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Slučaj za analizu scenarija?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66A161-5723-47C6-AA64-911AE29E0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31100"/>
              </p:ext>
            </p:extLst>
          </p:nvPr>
        </p:nvGraphicFramePr>
        <p:xfrm>
          <a:off x="1320800" y="1047078"/>
          <a:ext cx="1041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87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5B90-5629-D87A-B41C-A6D9FAE3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195" y="144966"/>
            <a:ext cx="3083932" cy="2230425"/>
          </a:xfrm>
        </p:spPr>
        <p:txBody>
          <a:bodyPr/>
          <a:lstStyle/>
          <a:p>
            <a:r>
              <a:rPr lang="hr-HR"/>
              <a:t>Analiza scenarija: primjer*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5E6D0-1140-EB8C-461D-6AAE90B2321D}"/>
              </a:ext>
            </a:extLst>
          </p:cNvPr>
          <p:cNvSpPr txBox="1"/>
          <p:nvPr/>
        </p:nvSpPr>
        <p:spPr>
          <a:xfrm>
            <a:off x="1070516" y="5287860"/>
            <a:ext cx="131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* Na temelju prezentacije s radionice </a:t>
            </a:r>
            <a:r>
              <a:rPr lang="hr-HR" sz="1200" dirty="0" err="1"/>
              <a:t>Ilyasa</a:t>
            </a:r>
            <a:r>
              <a:rPr lang="hr-HR" sz="1200" dirty="0"/>
              <a:t> </a:t>
            </a:r>
            <a:r>
              <a:rPr lang="hr-HR" sz="1200" dirty="0" err="1"/>
              <a:t>Tufana</a:t>
            </a:r>
            <a:r>
              <a:rPr lang="hr-HR" sz="1200" dirty="0"/>
              <a:t>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73BD1-4BA5-3CDE-6C77-EFBCFE68B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06" y="250387"/>
            <a:ext cx="5811061" cy="2019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BF4CA-1B62-422A-22C5-E7DE38BF4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50" y="2551672"/>
            <a:ext cx="7373434" cy="40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Sigurnosna rezerva</a:t>
            </a:r>
          </a:p>
        </p:txBody>
      </p:sp>
      <p:sp>
        <p:nvSpPr>
          <p:cNvPr id="23555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950685" y="1219200"/>
            <a:ext cx="4397375" cy="50815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r-HR" sz="1800" b="1" dirty="0">
                <a:solidFill>
                  <a:srgbClr val="004C97"/>
                </a:solidFill>
              </a:rPr>
              <a:t>Opcije</a:t>
            </a:r>
          </a:p>
          <a:p>
            <a:pPr marL="671513" lvl="2" indent="-265113"/>
            <a:r>
              <a:rPr lang="hr-HR" sz="1400" dirty="0"/>
              <a:t>Potrebno je maksimalno financiranje u slučaju poremećaja tržišta kapitala na (2 – 3) mjeseca, a izdavanje obveznica se nije moglo provesti u tom razdoblju ili se moglo provesti u ograničenoj količini</a:t>
            </a:r>
          </a:p>
          <a:p>
            <a:pPr marL="671513" lvl="2" indent="-265113"/>
            <a:r>
              <a:rPr lang="hr-HR" sz="1400" dirty="0"/>
              <a:t>Zaštitni program aukcija poboljšava vjerodostojnost vlade</a:t>
            </a:r>
          </a:p>
          <a:p>
            <a:pPr marL="671513" lvl="2" indent="-265113"/>
            <a:r>
              <a:rPr lang="hr-HR" sz="1400" dirty="0"/>
              <a:t>Neke zemlje izričito dopuštaju neuspjelu aukciju vladinih vrijednosnih papira</a:t>
            </a:r>
          </a:p>
          <a:p>
            <a:pPr>
              <a:spcBef>
                <a:spcPts val="600"/>
              </a:spcBef>
            </a:pPr>
            <a:r>
              <a:rPr lang="hr-HR" sz="1600" b="1" dirty="0">
                <a:solidFill>
                  <a:srgbClr val="004C97"/>
                </a:solidFill>
              </a:rPr>
              <a:t>Mjere ublažavanja</a:t>
            </a:r>
          </a:p>
          <a:p>
            <a:pPr lvl="2"/>
            <a:r>
              <a:rPr lang="hr-HR" sz="1400" dirty="0"/>
              <a:t>Obveze pokroviteljstva uvedene za primarne dilere</a:t>
            </a:r>
          </a:p>
          <a:p>
            <a:pPr lvl="3"/>
            <a:r>
              <a:rPr lang="hr-HR" sz="1200" dirty="0"/>
              <a:t>Rizik da to u praksi neće funkcionirati u razdobljima stresa</a:t>
            </a:r>
          </a:p>
          <a:p>
            <a:pPr lvl="3"/>
            <a:r>
              <a:rPr lang="hr-HR" sz="1200" dirty="0"/>
              <a:t>Slovačka Republika: primarni dileri obvezni su uspostaviti kreditnu liniju tržišta novca za vladu za trgovanje na tržištima novca u vrijednosti od najmanje 100 milijuna EUR, uz minimalno razdoblje dospijeća od 14 dana</a:t>
            </a:r>
          </a:p>
          <a:p>
            <a:pPr lvl="2"/>
            <a:endParaRPr lang="en-GB" altLang="en-US" sz="1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15880-3775-DDC7-5E51-F4D436A9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392" y="1888176"/>
            <a:ext cx="6162050" cy="4051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0233953"/>
              </p:ext>
            </p:extLst>
          </p:nvPr>
        </p:nvGraphicFramePr>
        <p:xfrm>
          <a:off x="1320800" y="1121229"/>
          <a:ext cx="10602686" cy="531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91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8966200" cy="1219200"/>
          </a:xfrm>
        </p:spPr>
        <p:txBody>
          <a:bodyPr/>
          <a:lstStyle/>
          <a:p>
            <a:r>
              <a:rPr lang="hr-HR"/>
              <a:t>Sigurnosna rezerva – druga razmatranja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7471721"/>
              </p:ext>
            </p:extLst>
          </p:nvPr>
        </p:nvGraphicFramePr>
        <p:xfrm>
          <a:off x="878114" y="1790222"/>
          <a:ext cx="7427685" cy="424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610600" y="1676400"/>
            <a:ext cx="2895600" cy="3886200"/>
            <a:chOff x="2864264" y="-168158"/>
            <a:chExt cx="2787027" cy="1482335"/>
          </a:xfrm>
        </p:grpSpPr>
        <p:sp>
          <p:nvSpPr>
            <p:cNvPr id="7" name="Rounded Rectangle 6"/>
            <p:cNvSpPr/>
            <p:nvPr/>
          </p:nvSpPr>
          <p:spPr>
            <a:xfrm>
              <a:off x="2864264" y="-168158"/>
              <a:ext cx="2787027" cy="1482335"/>
            </a:xfrm>
            <a:prstGeom prst="roundRect">
              <a:avLst>
                <a:gd name="adj" fmla="val 10000"/>
              </a:avLst>
            </a:prstGeom>
            <a:ln>
              <a:solidFill>
                <a:srgbClr val="004C97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ounded Rectangle 4"/>
            <p:cNvSpPr txBox="1"/>
            <p:nvPr/>
          </p:nvSpPr>
          <p:spPr>
            <a:xfrm>
              <a:off x="2907680" y="-124742"/>
              <a:ext cx="2700195" cy="13955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hr-HR"/>
                <a:t>Može upućivati na potrebu za dinamičnom rezervom koja se s vremenom mijenja ovisno o uočenom riziku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hr-HR"/>
                <a:t>(primjer Turske – u nastavku)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hr-HR"/>
                <a:t>Također planirati otplate (nije strogo dio rezerve jer su poznati – pitanje utvrđivanja)</a:t>
              </a:r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7086600" y="3422715"/>
            <a:ext cx="1219200" cy="539685"/>
          </a:xfrm>
          <a:prstGeom prst="rightArrow">
            <a:avLst/>
          </a:prstGeom>
          <a:solidFill>
            <a:srgbClr val="CFD5EA"/>
          </a:solidFill>
          <a:ln w="9525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5EA8-4EB9-4699-BD5B-6770B967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126768"/>
            <a:ext cx="10388600" cy="1118064"/>
          </a:xfrm>
        </p:spPr>
        <p:txBody>
          <a:bodyPr/>
          <a:lstStyle/>
          <a:p>
            <a:r>
              <a:rPr lang="hr-HR"/>
              <a:t>Sigurnosne mreže?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5675F8-CAD3-4A73-A9AB-55F6801BD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45492"/>
              </p:ext>
            </p:extLst>
          </p:nvPr>
        </p:nvGraphicFramePr>
        <p:xfrm>
          <a:off x="1179286" y="1349828"/>
          <a:ext cx="10134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3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8264102"/>
              </p:ext>
            </p:extLst>
          </p:nvPr>
        </p:nvGraphicFramePr>
        <p:xfrm>
          <a:off x="1320800" y="1121229"/>
          <a:ext cx="10602686" cy="531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67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A9542C-5BE6-FD15-FC5D-53D684067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723688"/>
              </p:ext>
            </p:extLst>
          </p:nvPr>
        </p:nvGraphicFramePr>
        <p:xfrm>
          <a:off x="1692613" y="959796"/>
          <a:ext cx="9273703" cy="522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DBBE0F9-2FFD-E6B5-269D-7795DF5E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959796"/>
          </a:xfrm>
        </p:spPr>
        <p:txBody>
          <a:bodyPr/>
          <a:lstStyle/>
          <a:p>
            <a:r>
              <a:rPr lang="hr-HR"/>
              <a:t>Gotovinske rezerve u praksi – 1</a:t>
            </a:r>
          </a:p>
        </p:txBody>
      </p:sp>
    </p:spTree>
    <p:extLst>
      <p:ext uri="{BB962C8B-B14F-4D97-AF65-F5344CB8AC3E}">
        <p14:creationId xmlns:p14="http://schemas.microsoft.com/office/powerpoint/2010/main" val="373853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3599-00E0-77C6-5A5B-014492E9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0"/>
            <a:ext cx="8839200" cy="881974"/>
          </a:xfrm>
        </p:spPr>
        <p:txBody>
          <a:bodyPr/>
          <a:lstStyle/>
          <a:p>
            <a:r>
              <a:rPr lang="hr-HR"/>
              <a:t>Gotovinske rezerve u praksi – 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475D75-975B-FA59-2012-58582C39F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705857"/>
              </p:ext>
            </p:extLst>
          </p:nvPr>
        </p:nvGraphicFramePr>
        <p:xfrm>
          <a:off x="1320799" y="965200"/>
          <a:ext cx="10297887" cy="346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2C956A-63E2-AC1E-B0AE-9BDB39725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60042"/>
              </p:ext>
            </p:extLst>
          </p:nvPr>
        </p:nvGraphicFramePr>
        <p:xfrm>
          <a:off x="1427357" y="4713249"/>
          <a:ext cx="10043532" cy="188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659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149E5B-4C8A-E35F-DA4C-514E39069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32018"/>
              </p:ext>
            </p:extLst>
          </p:nvPr>
        </p:nvGraphicFramePr>
        <p:xfrm>
          <a:off x="1690913" y="1386114"/>
          <a:ext cx="9717315" cy="494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CBD02EB-2896-6909-D641-8F48C57B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0"/>
            <a:ext cx="10087428" cy="1219200"/>
          </a:xfrm>
        </p:spPr>
        <p:txBody>
          <a:bodyPr>
            <a:normAutofit/>
          </a:bodyPr>
          <a:lstStyle/>
          <a:p>
            <a:r>
              <a:rPr lang="hr-HR" sz="2800" dirty="0"/>
              <a:t>Zemlje članice PEMPAL-a: anketa o JRR-u iz 2021.</a:t>
            </a:r>
          </a:p>
        </p:txBody>
      </p:sp>
    </p:spTree>
    <p:extLst>
      <p:ext uri="{BB962C8B-B14F-4D97-AF65-F5344CB8AC3E}">
        <p14:creationId xmlns:p14="http://schemas.microsoft.com/office/powerpoint/2010/main" val="731014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4584" y="-29029"/>
            <a:ext cx="11056616" cy="1219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 eaLnBrk="0" hangingPunct="0"/>
            <a:r>
              <a:rPr lang="hr-HR" dirty="0">
                <a:solidFill>
                  <a:srgbClr val="004C97"/>
                </a:solidFill>
                <a:latin typeface="Arial Black" panose="020B0A04020102020204" pitchFamily="34" charset="0"/>
                <a:cs typeface="+mj-cs"/>
              </a:rPr>
              <a:t>Gotovinska salda: određeni primjeri zemalja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667000" y="6324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+mn-lt"/>
              </a:rPr>
              <a:t>Gotovinska salda središnje države pri središnjoj banci / BDP, podaci iz 2018. Izvor: Monetarna i financijska statistika MMF-a 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550907"/>
              </p:ext>
            </p:extLst>
          </p:nvPr>
        </p:nvGraphicFramePr>
        <p:xfrm>
          <a:off x="1212715" y="953037"/>
          <a:ext cx="10288119" cy="522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1013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6856171"/>
              </p:ext>
            </p:extLst>
          </p:nvPr>
        </p:nvGraphicFramePr>
        <p:xfrm>
          <a:off x="1320800" y="1121229"/>
          <a:ext cx="10602686" cy="531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365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9CC6-AF77-D869-EFED-AC182DF1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Namjenska rezerva?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B93186-BD59-8F08-D344-D8F579E61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315221"/>
              </p:ext>
            </p:extLst>
          </p:nvPr>
        </p:nvGraphicFramePr>
        <p:xfrm>
          <a:off x="1320800" y="1219200"/>
          <a:ext cx="10243226" cy="500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72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4E8A80-4DE5-5F7E-6FC5-352C36B61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904965"/>
              </p:ext>
            </p:extLst>
          </p:nvPr>
        </p:nvGraphicFramePr>
        <p:xfrm>
          <a:off x="1052285" y="1625600"/>
          <a:ext cx="10181771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544D2EE-9518-EF87-2F2E-9D727D849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800" y="206829"/>
            <a:ext cx="10388600" cy="1117600"/>
          </a:xfrm>
        </p:spPr>
        <p:txBody>
          <a:bodyPr/>
          <a:lstStyle/>
          <a:p>
            <a:r>
              <a:rPr lang="hr-HR"/>
              <a:t>Ulaganje rezerve</a:t>
            </a:r>
          </a:p>
        </p:txBody>
      </p:sp>
    </p:spTree>
    <p:extLst>
      <p:ext uri="{BB962C8B-B14F-4D97-AF65-F5344CB8AC3E}">
        <p14:creationId xmlns:p14="http://schemas.microsoft.com/office/powerpoint/2010/main" val="3372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9677400" cy="1219200"/>
          </a:xfrm>
        </p:spPr>
        <p:txBody>
          <a:bodyPr>
            <a:normAutofit/>
          </a:bodyPr>
          <a:lstStyle/>
          <a:p>
            <a:r>
              <a:rPr lang="hr-HR" sz="3200" dirty="0"/>
              <a:t>Zašto nam je potrebna gotovinska rezerva?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55E5FB-9811-4217-9E12-0C3D6F6CE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059947"/>
              </p:ext>
            </p:extLst>
          </p:nvPr>
        </p:nvGraphicFramePr>
        <p:xfrm>
          <a:off x="1143000" y="1219200"/>
          <a:ext cx="10439400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Fondovi gotovinskih rezervi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171" y="1306286"/>
            <a:ext cx="5246915" cy="4952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/>
              <a:t>Srednja mogućnost između rezerve i dugoročnijih fondova</a:t>
            </a:r>
          </a:p>
          <a:p>
            <a:pPr lvl="2">
              <a:lnSpc>
                <a:spcPct val="110000"/>
              </a:lnSpc>
            </a:pPr>
            <a:r>
              <a:rPr lang="hr-HR"/>
              <a:t>Posebice ako je tržište novca slabo ili volatilno</a:t>
            </a:r>
          </a:p>
          <a:p>
            <a:pPr lvl="2">
              <a:lnSpc>
                <a:spcPct val="110000"/>
              </a:lnSpc>
            </a:pPr>
            <a:r>
              <a:rPr lang="hr-HR"/>
              <a:t>Sastoji se od rezervnog izvora likvidnosti u slučaju problema s upravljanjem gotovinskim sredstvima; ili zaštite od zabrinjavajućeg budućeg scenarija (npr. raspad bankarskog sustava, utjecaj pandemije)</a:t>
            </a:r>
          </a:p>
          <a:p>
            <a:pPr lvl="2">
              <a:lnSpc>
                <a:spcPct val="110000"/>
              </a:lnSpc>
            </a:pPr>
            <a:r>
              <a:rPr lang="hr-HR"/>
              <a:t>Primjeri: tromjesečni gotovinski fond 3G u UK-u; fond za tržišnu likvidnost u Peruu; opozivi depoziti sa središnjom bankom u Kanadi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/>
              <a:t>Može biti odvojen od stabilizacijskog fonda ili fonda bogatstva, ili zajedno – savršeno integriran s upravljanjem gotovinom</a:t>
            </a:r>
          </a:p>
          <a:p>
            <a:pPr lvl="2">
              <a:lnSpc>
                <a:spcPct val="110000"/>
              </a:lnSpc>
            </a:pPr>
            <a:r>
              <a:rPr lang="hr-HR"/>
              <a:t>Tokovi viška gotovinskih sredstava u fond </a:t>
            </a:r>
          </a:p>
          <a:p>
            <a:pPr lvl="2">
              <a:lnSpc>
                <a:spcPct val="110000"/>
              </a:lnSpc>
            </a:pPr>
            <a:r>
              <a:rPr lang="hr-HR"/>
              <a:t>Stabilizacijska rezerva u fondu definira opseg dugoročnog cilja uštede – periodično uravnoteženje</a:t>
            </a:r>
          </a:p>
          <a:p>
            <a:pPr lvl="2">
              <a:lnSpc>
                <a:spcPct val="110000"/>
              </a:lnSpc>
            </a:pPr>
            <a:r>
              <a:rPr lang="hr-HR"/>
              <a:t>„Kaskadni okvir”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D38DE-CEE8-719C-6CDD-F7FEE0BF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58" y="1219200"/>
            <a:ext cx="4222829" cy="45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4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8CC6-DA4F-90D2-B924-C0347616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Izmjena rezerve tijekom vremena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2FA4F9-02DF-C300-4B97-17E9088DA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133977"/>
              </p:ext>
            </p:extLst>
          </p:nvPr>
        </p:nvGraphicFramePr>
        <p:xfrm>
          <a:off x="1498600" y="1219200"/>
          <a:ext cx="9775371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796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B399-7813-4B7E-44C2-BDA559CD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0"/>
            <a:ext cx="9307755" cy="1219200"/>
          </a:xfrm>
        </p:spPr>
        <p:txBody>
          <a:bodyPr>
            <a:normAutofit/>
          </a:bodyPr>
          <a:lstStyle/>
          <a:p>
            <a:r>
              <a:rPr lang="hr-HR" sz="3200" dirty="0"/>
              <a:t>Izmjene tijekom vremena: primjer SAD-a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B48F-E790-C2D3-B3C0-17E7124B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95" y="1518427"/>
            <a:ext cx="4478454" cy="4791806"/>
          </a:xfrm>
        </p:spPr>
        <p:txBody>
          <a:bodyPr>
            <a:normAutofit fontScale="92500" lnSpcReduction="20000"/>
          </a:bodyPr>
          <a:lstStyle/>
          <a:p>
            <a:r>
              <a:rPr lang="hr-HR" sz="2200"/>
              <a:t>Potrebe za rezervom prvi put utvrđene u lipnju/junu 2015.</a:t>
            </a:r>
          </a:p>
          <a:p>
            <a:pPr lvl="2"/>
            <a:r>
              <a:rPr lang="hr-HR"/>
              <a:t>Naglašena uloga izbjegavanja mogućeg poremećaja programa financiranja (npr. kalendari aukcija), čime se pridonosi predvidljivosti u upravljanju javnim dugom </a:t>
            </a:r>
          </a:p>
          <a:p>
            <a:pPr lvl="2"/>
            <a:r>
              <a:rPr lang="hr-HR"/>
              <a:t>Na temelju procjene nadolazećih prijetnji, uključujući privremeni gubitak pristupa tržištu nakon kibernapada, oluje ili terorističkog napada</a:t>
            </a:r>
          </a:p>
          <a:p>
            <a:pPr lvl="2"/>
            <a:r>
              <a:rPr lang="hr-HR"/>
              <a:t>Prvobitni ciljni iznos: gotovinska sredstva dostatna da pokriju jedan tjedan odljeva s glavnog računa Ministarstva</a:t>
            </a:r>
          </a:p>
          <a:p>
            <a:pPr lvl="2"/>
            <a:r>
              <a:rPr lang="hr-HR"/>
              <a:t>Otada je izmijenjen – vidjeti grafikon</a:t>
            </a:r>
          </a:p>
          <a:p>
            <a:pPr lvl="2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15669-1381-2DAE-CA17-3E251C7D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52" y="1716927"/>
            <a:ext cx="6249216" cy="40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5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05B3-7206-5821-F15A-E79CE25A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Struktura rezerve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AC1D76-6342-AD32-9E5C-6C96B8404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019253"/>
              </p:ext>
            </p:extLst>
          </p:nvPr>
        </p:nvGraphicFramePr>
        <p:xfrm>
          <a:off x="1524000" y="1060752"/>
          <a:ext cx="9637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544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B8EE-7B23-13A1-8FEE-10BC324E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Upravljanje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DB283C-4383-8DEC-5030-13ADDDB99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83769"/>
              </p:ext>
            </p:extLst>
          </p:nvPr>
        </p:nvGraphicFramePr>
        <p:xfrm>
          <a:off x="1233713" y="1124857"/>
          <a:ext cx="10239829" cy="501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102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240198-68B1-447F-B2A3-029AE4550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824902"/>
              </p:ext>
            </p:extLst>
          </p:nvPr>
        </p:nvGraphicFramePr>
        <p:xfrm>
          <a:off x="914400" y="1219200"/>
          <a:ext cx="10363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AB8B34C-7D3B-4343-8308-E6BD5197C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585200" cy="1219200"/>
          </a:xfrm>
        </p:spPr>
        <p:txBody>
          <a:bodyPr/>
          <a:lstStyle/>
          <a:p>
            <a:r>
              <a:rPr lang="hr-HR"/>
              <a:t>Neki (općeniti) zaključci</a:t>
            </a:r>
          </a:p>
        </p:txBody>
      </p:sp>
    </p:spTree>
    <p:extLst>
      <p:ext uri="{BB962C8B-B14F-4D97-AF65-F5344CB8AC3E}">
        <p14:creationId xmlns:p14="http://schemas.microsoft.com/office/powerpoint/2010/main" val="26612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B132-9F98-44CC-80A2-01BB8754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42" y="0"/>
            <a:ext cx="8490857" cy="1219200"/>
          </a:xfrm>
        </p:spPr>
        <p:txBody>
          <a:bodyPr/>
          <a:lstStyle/>
          <a:p>
            <a:r>
              <a:rPr lang="hr-HR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12E0-8F04-49C9-9AEC-5BD8F38D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664" y="1219200"/>
            <a:ext cx="10060021" cy="5334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100"/>
              <a:t>Yasemin Hürcan, Fatoş Koç i Emre Balıbek „How to Set Up a Cash Buffer: a Practical Guide to Developing and Implementing a Cash Buffer Policy” (Kako uspostaviti gotovinsku rezervu: praktični vodič za razvoj i provedbu politike gotovinske rezerve) (praktična uputa MMF-a iz 2020.) https://www.imf.org/en/Publications/Fiscal-Affairs-Department-How-To-Notes/Issues/2020/12/21/How-to-Set-Up-A-Cash-Buffer-A-Practical-Guide-to-Developing-and-Implementing-a-Cash-Buffer-49955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100"/>
              <a:t>Pedro Cruz i Fatoş Koç „The liquidity buffer practices of public debt managers in OECD countries” (Prakse povezane sa zaštitnim slojevima likvidnosti upravitelja javnog duga u zemljama članicama OECD-a) (OECD, 2018.) https://www.oecd-ilibrary.org/finance-and-investment/the-liquidity-buffer-practices-of-public-debt-managers-in-oecd-countries_3b468966-en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100"/>
              <a:t>Svjetska banka „The Target Cash Buffer, Government Bond Market Peer Group Survey Analysis” (Ciljni iznos gotovinske rezerve, Analiza ankete skupine kolega stručnjaka na temu tržišta državnih obveznica) (2014.)(http://pubdocs.worldbank.org/en/361801442253296095/FS-Gemloc-PGD-May-6-2014-Survey-Analysis.pdf), 2014.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100"/>
              <a:t>TCOP PEMPAL-a „Government Treasury Single Account and Cash Management in PEMPAL Countries” (Jedinstveni račun riznice i upravljanje gotovinom u vladama zemalja članica PEMPAL-a) (Izvještaj o anketi iz 2021.) (https://www.pempal.org/knowledge-product/government-treasury-single-account-and-cash-management-pempal-countries)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100"/>
              <a:t>Mike Williams „Targeting the Cash Balance” (Određivanje ciljnog iznosa gotovinskog salda) (izlaganje na skupu TCOP-a PEMPAL-a 2016.), https://www.pempal.org/sites/pempal/files/event/attachments/pempal-mike_williams_targeting_the_cash_balance_mar16.pptx.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69734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9A6E-237C-B610-95B7-8BEEEE34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708" y="38295"/>
            <a:ext cx="9715500" cy="978486"/>
          </a:xfrm>
        </p:spPr>
        <p:txBody>
          <a:bodyPr>
            <a:normAutofit/>
          </a:bodyPr>
          <a:lstStyle/>
          <a:p>
            <a:r>
              <a:rPr lang="hr-HR" sz="3600"/>
              <a:t>Dodatak: druge tehnike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8A83F-ED90-2D26-4615-5C35323E6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663" y="1212715"/>
            <a:ext cx="4572000" cy="486059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2000" b="1" dirty="0">
                <a:solidFill>
                  <a:srgbClr val="004C97"/>
                </a:solidFill>
              </a:rPr>
              <a:t>Model Miller-</a:t>
            </a:r>
            <a:r>
              <a:rPr lang="hr-HR" sz="2000" b="1" dirty="0" err="1">
                <a:solidFill>
                  <a:srgbClr val="004C97"/>
                </a:solidFill>
              </a:rPr>
              <a:t>Orr</a:t>
            </a:r>
            <a:endParaRPr lang="hr-HR" sz="2000" b="1" dirty="0">
              <a:solidFill>
                <a:srgbClr val="004C97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hr-HR" sz="1600" dirty="0"/>
              <a:t>Kontrolira nepravilna kretanja gotovinskih sredstava utvrđivanjem gornjih i donjih kontrolnih granica gotovinskog salda</a:t>
            </a:r>
          </a:p>
          <a:p>
            <a:pPr lvl="2">
              <a:lnSpc>
                <a:spcPct val="90000"/>
              </a:lnSpc>
            </a:pPr>
            <a:r>
              <a:rPr lang="hr-HR" sz="1400" dirty="0"/>
              <a:t>Razlika između njih ovisi o promjenama u novčanom toku, kamatnoj stopi i transakcijskim troškovima</a:t>
            </a:r>
          </a:p>
          <a:p>
            <a:pPr lvl="2">
              <a:lnSpc>
                <a:spcPct val="90000"/>
              </a:lnSpc>
            </a:pPr>
            <a:r>
              <a:rPr lang="hr-HR" sz="1400" dirty="0"/>
              <a:t>Pri gornjoj granici – kupnja vrijednosnih papira; pri donjoj granici – prodaja vrijednosnih papira; nastojati utvrditi ciljni iznos između gornje i donje granice</a:t>
            </a:r>
          </a:p>
          <a:p>
            <a:pPr lvl="2">
              <a:lnSpc>
                <a:spcPct val="90000"/>
              </a:lnSpc>
            </a:pPr>
            <a:r>
              <a:rPr lang="hr-HR" sz="1400" dirty="0"/>
              <a:t>Ali nije određen način na koji se utvrđuje donja granica („postavlja je rukovodstvo”)</a:t>
            </a:r>
          </a:p>
          <a:p>
            <a:pPr lvl="2">
              <a:lnSpc>
                <a:spcPct val="90000"/>
              </a:lnSpc>
            </a:pPr>
            <a:r>
              <a:rPr lang="hr-HR" sz="1400" dirty="0"/>
              <a:t>Vlade ga ne upotrebljavaju u praksi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AAF94-5474-1306-9176-B61A85031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38" y="1212715"/>
            <a:ext cx="4572000" cy="51177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2400" b="1">
                <a:solidFill>
                  <a:srgbClr val="004C97"/>
                </a:solidFill>
              </a:rPr>
              <a:t>Koeficijent likvidnosne pokrivenosti (LCR)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/>
              <a:t>Proizlazi iz procesa koji je utvrdio Bazelski odbor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/>
              <a:t>Uzima u obzir visokokvalitetna likvidna sredstva dostupna za pokrivanje neto odljeva tijekom konkretnog razdoblja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/>
              <a:t>Ali</a:t>
            </a:r>
          </a:p>
          <a:p>
            <a:pPr lvl="2">
              <a:lnSpc>
                <a:spcPct val="110000"/>
              </a:lnSpc>
            </a:pPr>
            <a:r>
              <a:rPr lang="hr-HR" sz="1700"/>
              <a:t>Iako je riječ o potencijalno korisnom pokazatelju za rukovodstvo, u suštini je složen i može ga biti teško protumačiti</a:t>
            </a:r>
          </a:p>
          <a:p>
            <a:pPr lvl="2">
              <a:lnSpc>
                <a:spcPct val="110000"/>
              </a:lnSpc>
            </a:pPr>
            <a:r>
              <a:rPr lang="hr-HR" sz="1700"/>
              <a:t>Riječ je o pasivnom konceptu – vlade u praksi imaju mogućnosti odgovoriti na odljeve </a:t>
            </a:r>
          </a:p>
          <a:p>
            <a:pPr lvl="2">
              <a:lnSpc>
                <a:spcPct val="110000"/>
              </a:lnSpc>
            </a:pPr>
            <a:r>
              <a:rPr lang="hr-HR" sz="1700"/>
              <a:t>Donositeljima odluka potrebno je više informacija o rizicima i osjetljivostima te o utjecaju na novčani tok koji proizlazi iz raznih šokova kojima vlade mogu biti izložene, kako bi mogle prosuditi mjeru koju treba poduzeti</a:t>
            </a:r>
          </a:p>
          <a:p>
            <a:pPr lvl="2">
              <a:lnSpc>
                <a:spcPct val="110000"/>
              </a:lnSpc>
            </a:pPr>
            <a:r>
              <a:rPr lang="hr-HR" sz="1700"/>
              <a:t>Malo se upotrebljava u praksi (iako je Kolumbija razmatrala tu mogućnost)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E71BB-C989-7504-532F-A31A639E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63" y="4849947"/>
            <a:ext cx="35052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821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1527628" y="0"/>
            <a:ext cx="7772400" cy="1219201"/>
          </a:xfrm>
        </p:spPr>
        <p:txBody>
          <a:bodyPr/>
          <a:lstStyle/>
          <a:p>
            <a:r>
              <a:rPr lang="hr-HR"/>
              <a:t>Dodatak: anketa Svjetske banke*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1615" y="6158468"/>
            <a:ext cx="67511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100" i="1" dirty="0">
                <a:latin typeface="+mn-lt"/>
              </a:rPr>
              <a:t>*Skupina Svjetske banke za tržišta kapitala: razgovor skupine kolega stručnjaka – svibanj/maj 2014.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5B2F289-76CB-8E22-5EE8-1562C1AF7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530177"/>
              </p:ext>
            </p:extLst>
          </p:nvPr>
        </p:nvGraphicFramePr>
        <p:xfrm>
          <a:off x="1139372" y="1052286"/>
          <a:ext cx="10058400" cy="508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Novi rizici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03643"/>
              </p:ext>
            </p:extLst>
          </p:nvPr>
        </p:nvGraphicFramePr>
        <p:xfrm>
          <a:off x="1255486" y="1328057"/>
          <a:ext cx="10363200" cy="482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83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8931125"/>
              </p:ext>
            </p:extLst>
          </p:nvPr>
        </p:nvGraphicFramePr>
        <p:xfrm>
          <a:off x="1320800" y="1121229"/>
          <a:ext cx="10602686" cy="531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98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166CA-BF3B-B650-27F8-001054DA2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28999"/>
              </p:ext>
            </p:extLst>
          </p:nvPr>
        </p:nvGraphicFramePr>
        <p:xfrm>
          <a:off x="1193800" y="1600200"/>
          <a:ext cx="10403468" cy="471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2D841D3-4B1C-4423-2C12-762DA2C2B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/>
          <a:p>
            <a:r>
              <a:rPr lang="hr-HR"/>
              <a:t>Dvije vrste gotovinskih rezervi </a:t>
            </a:r>
          </a:p>
        </p:txBody>
      </p:sp>
    </p:spTree>
    <p:extLst>
      <p:ext uri="{BB962C8B-B14F-4D97-AF65-F5344CB8AC3E}">
        <p14:creationId xmlns:p14="http://schemas.microsoft.com/office/powerpoint/2010/main" val="34676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F9E8-4009-4B7C-8278-86667C63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Alternativni pristup*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F4E58-4F28-47B7-BA7E-B0061084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709886"/>
            <a:ext cx="9677400" cy="14877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sz="2600"/>
              <a:t>U osnovi ista podjela kao kod transakcijske/sigurnosne rezerve</a:t>
            </a:r>
          </a:p>
          <a:p>
            <a:pPr lvl="2">
              <a:lnSpc>
                <a:spcPct val="110000"/>
              </a:lnSpc>
            </a:pPr>
            <a:r>
              <a:rPr lang="hr-HR"/>
              <a:t>Analitički strukturni dijelovi su isti, a sigurnosne mreže primjenjuju se na oboje</a:t>
            </a:r>
          </a:p>
          <a:p>
            <a:pPr lvl="2">
              <a:lnSpc>
                <a:spcPct val="110000"/>
              </a:lnSpc>
            </a:pPr>
            <a:r>
              <a:rPr lang="hr-HR"/>
              <a:t>Podjela dug/gotovina potencijalno je intuitivnija ako su upravljanje dugom i upravljanje gotovinom institucijski odvojeni – ali donošenje odluka (u najmanju ruku) trebalo bi biti integrirano</a:t>
            </a:r>
          </a:p>
          <a:p>
            <a:pPr lvl="2">
              <a:lnSpc>
                <a:spcPct val="110000"/>
              </a:lnSpc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0F36950-ABA0-421E-A297-436B5CF0A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497672"/>
              </p:ext>
            </p:extLst>
          </p:nvPr>
        </p:nvGraphicFramePr>
        <p:xfrm>
          <a:off x="1255486" y="1219200"/>
          <a:ext cx="104394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8F0B21-E84D-474A-83B2-C924DF87D379}"/>
              </a:ext>
            </a:extLst>
          </p:cNvPr>
          <p:cNvSpPr txBox="1"/>
          <p:nvPr/>
        </p:nvSpPr>
        <p:spPr>
          <a:xfrm>
            <a:off x="8610600" y="6248400"/>
            <a:ext cx="335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* vidjeti praktičnu uputu MMF-a</a:t>
            </a:r>
          </a:p>
        </p:txBody>
      </p:sp>
    </p:spTree>
    <p:extLst>
      <p:ext uri="{BB962C8B-B14F-4D97-AF65-F5344CB8AC3E}">
        <p14:creationId xmlns:p14="http://schemas.microsoft.com/office/powerpoint/2010/main" val="276581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 noChangeArrowheads="1"/>
          </p:cNvSpPr>
          <p:nvPr>
            <p:ph type="title"/>
          </p:nvPr>
        </p:nvSpPr>
        <p:spPr>
          <a:xfrm>
            <a:off x="1676400" y="28575"/>
            <a:ext cx="10134600" cy="1219200"/>
          </a:xfrm>
        </p:spPr>
        <p:txBody>
          <a:bodyPr/>
          <a:lstStyle/>
          <a:p>
            <a:r>
              <a:rPr lang="hr-HR"/>
              <a:t>Utvrđivanje transakcijske rezerve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39FA9-0517-0A15-7AA9-169B8239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16" y="1008634"/>
            <a:ext cx="8696502" cy="5693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D5E7-B2BD-4255-B552-2F4321E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0"/>
            <a:ext cx="11146971" cy="1066800"/>
          </a:xfrm>
        </p:spPr>
        <p:txBody>
          <a:bodyPr/>
          <a:lstStyle/>
          <a:p>
            <a:r>
              <a:rPr lang="hr-HR"/>
              <a:t>Transakcijska rezerva: relevantne varijable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2B1963-A166-464A-B7FE-AF693BF3B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264168"/>
              </p:ext>
            </p:extLst>
          </p:nvPr>
        </p:nvGraphicFramePr>
        <p:xfrm>
          <a:off x="1143000" y="1219200"/>
          <a:ext cx="10363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7371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4</TotalTime>
  <Words>3899</Words>
  <Application>Microsoft Office PowerPoint</Application>
  <PresentationFormat>Widescreen</PresentationFormat>
  <Paragraphs>328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.HelveticaNeueDeskInterface-Regular</vt:lpstr>
      <vt:lpstr>Arial</vt:lpstr>
      <vt:lpstr>Arial Black</vt:lpstr>
      <vt:lpstr>ArialMT</vt:lpstr>
      <vt:lpstr>Calibri</vt:lpstr>
      <vt:lpstr>Segoe UI</vt:lpstr>
      <vt:lpstr>Times New Roman</vt:lpstr>
      <vt:lpstr>Wingdings</vt:lpstr>
      <vt:lpstr>Custom Design</vt:lpstr>
      <vt:lpstr>PowerPoint Presentation</vt:lpstr>
      <vt:lpstr>Pregled</vt:lpstr>
      <vt:lpstr>Zašto nam je potrebna gotovinska rezerva?</vt:lpstr>
      <vt:lpstr>Novi rizici</vt:lpstr>
      <vt:lpstr>Pregled</vt:lpstr>
      <vt:lpstr>Dvije vrste gotovinskih rezervi </vt:lpstr>
      <vt:lpstr>Alternativni pristup* </vt:lpstr>
      <vt:lpstr>Utvrđivanje transakcijske rezerve</vt:lpstr>
      <vt:lpstr>Transakcijska rezerva: relevantne varijable</vt:lpstr>
      <vt:lpstr>Korist od prošle volatilnosti</vt:lpstr>
      <vt:lpstr>Vrijednost izrade projekcija</vt:lpstr>
      <vt:lpstr>Primjer: važnost projekcija</vt:lpstr>
      <vt:lpstr>Utjecaj pogrešaka u projekciji</vt:lpstr>
      <vt:lpstr>Transakcijska rezerva: prikaz</vt:lpstr>
      <vt:lpstr>Drugi primjer....</vt:lpstr>
      <vt:lpstr>Usmjerenost na kumulativne pogreške</vt:lpstr>
      <vt:lpstr>Slučaj za analizu scenarija?</vt:lpstr>
      <vt:lpstr>Analiza scenarija: primjer*</vt:lpstr>
      <vt:lpstr>Sigurnosna rezerva</vt:lpstr>
      <vt:lpstr>Sigurnosna rezerva – druga razmatranja</vt:lpstr>
      <vt:lpstr>Sigurnosne mreže?</vt:lpstr>
      <vt:lpstr>Pregled</vt:lpstr>
      <vt:lpstr>Gotovinske rezerve u praksi – 1</vt:lpstr>
      <vt:lpstr>Gotovinske rezerve u praksi – 2</vt:lpstr>
      <vt:lpstr>Zemlje članice PEMPAL-a: anketa o JRR-u iz 2021.</vt:lpstr>
      <vt:lpstr>PowerPoint Presentation</vt:lpstr>
      <vt:lpstr>Pregled</vt:lpstr>
      <vt:lpstr>Namjenska rezerva?</vt:lpstr>
      <vt:lpstr>Ulaganje rezerve</vt:lpstr>
      <vt:lpstr>Fondovi gotovinskih rezervi</vt:lpstr>
      <vt:lpstr>Izmjena rezerve tijekom vremena</vt:lpstr>
      <vt:lpstr>Izmjene tijekom vremena: primjer SAD-a</vt:lpstr>
      <vt:lpstr>Struktura rezerve</vt:lpstr>
      <vt:lpstr>Upravljanje</vt:lpstr>
      <vt:lpstr>Neki (općeniti) zaključci</vt:lpstr>
      <vt:lpstr>Literatura</vt:lpstr>
      <vt:lpstr>Dodatak: druge tehnike</vt:lpstr>
      <vt:lpstr>Dodatak: anketa Svjetske banke*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K.R.</cp:lastModifiedBy>
  <cp:revision>298</cp:revision>
  <cp:lastPrinted>2017-12-21T20:31:56Z</cp:lastPrinted>
  <dcterms:created xsi:type="dcterms:W3CDTF">2018-03-12T18:37:20Z</dcterms:created>
  <dcterms:modified xsi:type="dcterms:W3CDTF">2024-06-23T19:07:08Z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