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handoutMasterIdLst>
    <p:handoutMasterId r:id="rId41"/>
  </p:handoutMasterIdLst>
  <p:sldIdLst>
    <p:sldId id="1373" r:id="rId2"/>
    <p:sldId id="860" r:id="rId3"/>
    <p:sldId id="834" r:id="rId4"/>
    <p:sldId id="856" r:id="rId5"/>
    <p:sldId id="1376" r:id="rId6"/>
    <p:sldId id="1392" r:id="rId7"/>
    <p:sldId id="871" r:id="rId8"/>
    <p:sldId id="808" r:id="rId9"/>
    <p:sldId id="873" r:id="rId10"/>
    <p:sldId id="1384" r:id="rId11"/>
    <p:sldId id="811" r:id="rId12"/>
    <p:sldId id="838" r:id="rId13"/>
    <p:sldId id="812" r:id="rId14"/>
    <p:sldId id="813" r:id="rId15"/>
    <p:sldId id="831" r:id="rId16"/>
    <p:sldId id="833" r:id="rId17"/>
    <p:sldId id="883" r:id="rId18"/>
    <p:sldId id="1388" r:id="rId19"/>
    <p:sldId id="814" r:id="rId20"/>
    <p:sldId id="865" r:id="rId21"/>
    <p:sldId id="882" r:id="rId22"/>
    <p:sldId id="1374" r:id="rId23"/>
    <p:sldId id="1389" r:id="rId24"/>
    <p:sldId id="1377" r:id="rId25"/>
    <p:sldId id="1385" r:id="rId26"/>
    <p:sldId id="1204" r:id="rId27"/>
    <p:sldId id="1375" r:id="rId28"/>
    <p:sldId id="1453" r:id="rId29"/>
    <p:sldId id="1386" r:id="rId30"/>
    <p:sldId id="1188" r:id="rId31"/>
    <p:sldId id="1379" r:id="rId32"/>
    <p:sldId id="1383" r:id="rId33"/>
    <p:sldId id="1382" r:id="rId34"/>
    <p:sldId id="1380" r:id="rId35"/>
    <p:sldId id="869" r:id="rId36"/>
    <p:sldId id="1264" r:id="rId37"/>
    <p:sldId id="1387" r:id="rId38"/>
    <p:sldId id="816" r:id="rId39"/>
  </p:sldIdLst>
  <p:sldSz cx="12192000" cy="6858000"/>
  <p:notesSz cx="6858000" cy="92964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754463-30FA-824E-9681-17E0926DDDD5}">
          <p14:sldIdLst>
            <p14:sldId id="1373"/>
            <p14:sldId id="860"/>
            <p14:sldId id="834"/>
            <p14:sldId id="856"/>
            <p14:sldId id="1376"/>
            <p14:sldId id="1392"/>
            <p14:sldId id="871"/>
            <p14:sldId id="808"/>
            <p14:sldId id="873"/>
            <p14:sldId id="1384"/>
            <p14:sldId id="811"/>
            <p14:sldId id="838"/>
            <p14:sldId id="812"/>
            <p14:sldId id="813"/>
            <p14:sldId id="831"/>
            <p14:sldId id="833"/>
            <p14:sldId id="883"/>
            <p14:sldId id="1388"/>
            <p14:sldId id="814"/>
            <p14:sldId id="865"/>
            <p14:sldId id="882"/>
            <p14:sldId id="1374"/>
            <p14:sldId id="1389"/>
            <p14:sldId id="1377"/>
            <p14:sldId id="1385"/>
            <p14:sldId id="1204"/>
            <p14:sldId id="1375"/>
            <p14:sldId id="1453"/>
            <p14:sldId id="1386"/>
            <p14:sldId id="1188"/>
            <p14:sldId id="1379"/>
            <p14:sldId id="1383"/>
            <p14:sldId id="1382"/>
            <p14:sldId id="1380"/>
            <p14:sldId id="869"/>
            <p14:sldId id="1264"/>
            <p14:sldId id="1387"/>
            <p14:sldId id="81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40" userDrawn="1">
          <p15:clr>
            <a:srgbClr val="A4A3A4"/>
          </p15:clr>
        </p15:guide>
        <p15:guide id="2" pos="2074" userDrawn="1">
          <p15:clr>
            <a:srgbClr val="A4A3A4"/>
          </p15:clr>
        </p15:guide>
        <p15:guide id="3" orient="horz" pos="2928"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dwa, Boaz" initials="NB" lastIdx="10" clrIdx="0"/>
  <p:cmAuthor id="2" name="Mike Williams" initials="MW" lastIdx="1" clrIdx="6">
    <p:extLst>
      <p:ext uri="{19B8F6BF-5375-455C-9EA6-DF929625EA0E}">
        <p15:presenceInfo xmlns:p15="http://schemas.microsoft.com/office/powerpoint/2012/main" userId="Mike Williams" providerId="None"/>
      </p:ext>
    </p:extLst>
  </p:cmAuthor>
  <p:cmAuthor id="3" name="Tamirisa, Natalia" initials="TN" lastIdx="12" clrIdx="2"/>
  <p:cmAuthor id="4" name="Almalik, Mansour" initials="AM" lastIdx="6" clrIdx="3"/>
  <p:cmAuthor id="5" name="Pierre, Gaelle" initials="PG" lastIdx="3" clrIdx="4"/>
  <p:cmAuthor id="6" name="Basile, Gregory" initials="BG"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004C97"/>
    <a:srgbClr val="DC4234"/>
    <a:srgbClr val="D9FFFF"/>
    <a:srgbClr val="CCFFFF"/>
    <a:srgbClr val="E46C0A"/>
    <a:srgbClr val="25D129"/>
    <a:srgbClr val="00AEB3"/>
    <a:srgbClr val="FFCC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F98BB-2F01-42DA-842C-F1AF2C040CAE}" v="1" dt="2024-02-05T13:13:17.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95039" autoAdjust="0"/>
  </p:normalViewPr>
  <p:slideViewPr>
    <p:cSldViewPr snapToGrid="0">
      <p:cViewPr varScale="1">
        <p:scale>
          <a:sx n="128" d="100"/>
          <a:sy n="128" d="100"/>
        </p:scale>
        <p:origin x="117" y="75"/>
      </p:cViewPr>
      <p:guideLst/>
    </p:cSldViewPr>
  </p:slideViewPr>
  <p:outlineViewPr>
    <p:cViewPr>
      <p:scale>
        <a:sx n="33" d="100"/>
        <a:sy n="33" d="100"/>
      </p:scale>
      <p:origin x="0" y="-1104"/>
    </p:cViewPr>
  </p:outlineViewPr>
  <p:notesTextViewPr>
    <p:cViewPr>
      <p:scale>
        <a:sx n="3" d="2"/>
        <a:sy n="3" d="2"/>
      </p:scale>
      <p:origin x="0" y="0"/>
    </p:cViewPr>
  </p:notesTextViewPr>
  <p:sorterViewPr>
    <p:cViewPr varScale="1">
      <p:scale>
        <a:sx n="1" d="1"/>
        <a:sy n="1" d="1"/>
      </p:scale>
      <p:origin x="0" y="-2952"/>
    </p:cViewPr>
  </p:sorterViewPr>
  <p:notesViewPr>
    <p:cSldViewPr snapToGrid="0">
      <p:cViewPr varScale="1">
        <p:scale>
          <a:sx n="167" d="100"/>
          <a:sy n="167" d="100"/>
        </p:scale>
        <p:origin x="4152" y="184"/>
      </p:cViewPr>
      <p:guideLst>
        <p:guide orient="horz" pos="2840"/>
        <p:guide pos="2074"/>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lyas\Documents\IMF%20Sierra%20Leone\Buffer%20%25%20GD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tr-TR" sz="1600" b="1" dirty="0"/>
              <a:t>Cash </a:t>
            </a:r>
            <a:r>
              <a:rPr lang="en-GB" sz="1600" b="1" dirty="0"/>
              <a:t>Balance</a:t>
            </a:r>
            <a:r>
              <a:rPr lang="en-GB" sz="1600" b="1" baseline="0" dirty="0"/>
              <a:t> as a Percentage of </a:t>
            </a:r>
            <a:r>
              <a:rPr lang="en-US" sz="1600" b="1" dirty="0"/>
              <a:t>GDP, 2018</a:t>
            </a:r>
          </a:p>
        </c:rich>
      </c:tx>
      <c:layout>
        <c:manualLayout>
          <c:xMode val="edge"/>
          <c:yMode val="edge"/>
          <c:x val="0.58341147220192757"/>
          <c:y val="7.7723066060207457E-2"/>
        </c:manualLayout>
      </c:layout>
      <c:overlay val="0"/>
      <c:spPr>
        <a:solidFill>
          <a:schemeClr val="bg1"/>
        </a:solid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manualLayout>
          <c:layoutTarget val="inner"/>
          <c:xMode val="edge"/>
          <c:yMode val="edge"/>
          <c:x val="3.9115947202975475E-2"/>
          <c:y val="5.1248646683449292E-2"/>
          <c:w val="0.94594501502790307"/>
          <c:h val="0.92925977003228832"/>
        </c:manualLayout>
      </c:layout>
      <c:scatterChart>
        <c:scatterStyle val="lineMarker"/>
        <c:varyColors val="0"/>
        <c:ser>
          <c:idx val="0"/>
          <c:order val="0"/>
          <c:tx>
            <c:strRef>
              <c:f>Sayfa1!$C$2</c:f>
              <c:strCache>
                <c:ptCount val="1"/>
                <c:pt idx="0">
                  <c:v>GDP %</c:v>
                </c:pt>
              </c:strCache>
            </c:strRef>
          </c:tx>
          <c:spPr>
            <a:ln w="19050" cap="rnd">
              <a:noFill/>
              <a:round/>
            </a:ln>
            <a:effectLst/>
          </c:spPr>
          <c:marker>
            <c:symbol val="diamond"/>
            <c:size val="7"/>
            <c:spPr>
              <a:solidFill>
                <a:schemeClr val="accent1"/>
              </a:solidFill>
              <a:ln w="15875">
                <a:solidFill>
                  <a:srgbClr val="004C97"/>
                </a:solidFill>
              </a:ln>
              <a:effectLst/>
            </c:spPr>
          </c:marker>
          <c:dLbls>
            <c:dLbl>
              <c:idx val="1"/>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FCEE-4940-B170-E2D20A23BC4B}"/>
                </c:ext>
              </c:extLst>
            </c:dLbl>
            <c:dLbl>
              <c:idx val="10"/>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FCEE-4940-B170-E2D20A23BC4B}"/>
                </c:ext>
              </c:extLst>
            </c:dLbl>
            <c:dLbl>
              <c:idx val="11"/>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FCEE-4940-B170-E2D20A23BC4B}"/>
                </c:ext>
              </c:extLst>
            </c:dLbl>
            <c:dLbl>
              <c:idx val="12"/>
              <c:layout>
                <c:manualLayout>
                  <c:x val="-8.9887625301731902E-2"/>
                  <c:y val="6.4690026954177901E-2"/>
                </c:manualLayout>
              </c:layout>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FCEE-4940-B170-E2D20A23BC4B}"/>
                </c:ext>
              </c:extLst>
            </c:dLbl>
            <c:dLbl>
              <c:idx val="13"/>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FCEE-4940-B170-E2D20A23BC4B}"/>
                </c:ext>
              </c:extLst>
            </c:dLbl>
            <c:dLbl>
              <c:idx val="15"/>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FCEE-4940-B170-E2D20A23BC4B}"/>
                </c:ext>
              </c:extLst>
            </c:dLbl>
            <c:dLbl>
              <c:idx val="17"/>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FCEE-4940-B170-E2D20A23BC4B}"/>
                </c:ext>
              </c:extLst>
            </c:dLbl>
            <c:dLbl>
              <c:idx val="30"/>
              <c:layout>
                <c:manualLayout>
                  <c:x val="3.3333333333333229E-2"/>
                  <c:y val="5.092592592592584E-2"/>
                </c:manualLayout>
              </c:layout>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FCEE-4940-B170-E2D20A23BC4B}"/>
                </c:ext>
              </c:extLst>
            </c:dLbl>
            <c:dLbl>
              <c:idx val="32"/>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8-FCEE-4940-B170-E2D20A23BC4B}"/>
                </c:ext>
              </c:extLst>
            </c:dLbl>
            <c:dLbl>
              <c:idx val="36"/>
              <c:layout>
                <c:manualLayout>
                  <c:x val="-5.1364357315275368E-2"/>
                  <c:y val="5.7502246181491468E-2"/>
                </c:manualLayout>
              </c:layout>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FCEE-4940-B170-E2D20A23BC4B}"/>
                </c:ext>
              </c:extLst>
            </c:dLbl>
            <c:dLbl>
              <c:idx val="41"/>
              <c:spPr>
                <a:solidFill>
                  <a:sysClr val="window" lastClr="FFFFFF"/>
                </a:solidFill>
                <a:ln>
                  <a:solidFill>
                    <a:schemeClr val="tx1"/>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A-FCEE-4940-B170-E2D20A23BC4B}"/>
                </c:ext>
              </c:extLst>
            </c:dLbl>
            <c:dLbl>
              <c:idx val="51"/>
              <c:layout>
                <c:manualLayout>
                  <c:x val="-3.8523267986456451E-2"/>
                  <c:y val="7.9065588499550629E-2"/>
                </c:manualLayout>
              </c:layout>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B-FCEE-4940-B170-E2D20A23BC4B}"/>
                </c:ext>
              </c:extLst>
            </c:dLbl>
            <c:dLbl>
              <c:idx val="52"/>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C-FCEE-4940-B170-E2D20A23BC4B}"/>
                </c:ext>
              </c:extLst>
            </c:dLbl>
            <c:dLbl>
              <c:idx val="58"/>
              <c:layout>
                <c:manualLayout>
                  <c:x val="-2.1401815548031402E-3"/>
                  <c:y val="9.703504043126672E-2"/>
                </c:manualLayout>
              </c:layout>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0742733999362326"/>
                      <c:h val="3.9969720766036318E-2"/>
                    </c:manualLayout>
                  </c15:layout>
                </c:ext>
                <c:ext xmlns:c16="http://schemas.microsoft.com/office/drawing/2014/chart" uri="{C3380CC4-5D6E-409C-BE32-E72D297353CC}">
                  <c16:uniqueId val="{0000000D-FCEE-4940-B170-E2D20A23BC4B}"/>
                </c:ext>
              </c:extLst>
            </c:dLbl>
            <c:dLbl>
              <c:idx val="64"/>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E-FCEE-4940-B170-E2D20A23BC4B}"/>
                </c:ext>
              </c:extLst>
            </c:dLbl>
            <c:dLbl>
              <c:idx val="67"/>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F-FCEE-4940-B170-E2D20A23BC4B}"/>
                </c:ext>
              </c:extLst>
            </c:dLbl>
            <c:dLbl>
              <c:idx val="68"/>
              <c:layout>
                <c:manualLayout>
                  <c:x val="3.055909631086626E-3"/>
                  <c:y val="5.3234572093582642E-2"/>
                </c:manualLayout>
              </c:layout>
              <c:spPr>
                <a:solidFill>
                  <a:sysClr val="window" lastClr="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0-FCEE-4940-B170-E2D20A23BC4B}"/>
                </c:ext>
              </c:extLst>
            </c:dLbl>
            <c:dLbl>
              <c:idx val="72"/>
              <c:spPr>
                <a:solidFill>
                  <a:sysClr val="window" lastClr="FFFFFF"/>
                </a:solidFill>
                <a:ln>
                  <a:solidFill>
                    <a:schemeClr val="tx1"/>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1-FCEE-4940-B170-E2D20A23BC4B}"/>
                </c:ext>
              </c:extLst>
            </c:dLbl>
            <c:spPr>
              <a:no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AT"/>
              </a:p>
            </c:txPr>
            <c:showLegendKey val="0"/>
            <c:showVal val="0"/>
            <c:showCatName val="0"/>
            <c:showSerName val="0"/>
            <c:showPercent val="0"/>
            <c:showBubbleSize val="0"/>
            <c:extLst>
              <c:ext xmlns:c15="http://schemas.microsoft.com/office/drawing/2012/chart" uri="{CE6537A1-D6FC-4f65-9D91-7224C49458BB}">
                <c15:showLeaderLines val="0"/>
              </c:ext>
            </c:extLst>
          </c:dLbls>
          <c:xVal>
            <c:strRef>
              <c:f>Sayfa1!$B$3:$B$75</c:f>
              <c:strCache>
                <c:ptCount val="73"/>
                <c:pt idx="0">
                  <c:v>Albania</c:v>
                </c:pt>
                <c:pt idx="1">
                  <c:v>Algeria</c:v>
                </c:pt>
                <c:pt idx="2">
                  <c:v>Angola</c:v>
                </c:pt>
                <c:pt idx="3">
                  <c:v>Azerbaijan</c:v>
                </c:pt>
                <c:pt idx="4">
                  <c:v>Barbados</c:v>
                </c:pt>
                <c:pt idx="5">
                  <c:v>Belarus</c:v>
                </c:pt>
                <c:pt idx="6">
                  <c:v>Belize</c:v>
                </c:pt>
                <c:pt idx="7">
                  <c:v>Benin</c:v>
                </c:pt>
                <c:pt idx="8">
                  <c:v>Bolivia</c:v>
                </c:pt>
                <c:pt idx="9">
                  <c:v>Botswana</c:v>
                </c:pt>
                <c:pt idx="10">
                  <c:v>Brazil</c:v>
                </c:pt>
                <c:pt idx="11">
                  <c:v>Bulgaria</c:v>
                </c:pt>
                <c:pt idx="12">
                  <c:v>Burkina Faso </c:v>
                </c:pt>
                <c:pt idx="13">
                  <c:v>Burundi</c:v>
                </c:pt>
                <c:pt idx="14">
                  <c:v>Cabo</c:v>
                </c:pt>
                <c:pt idx="15">
                  <c:v>Cambodia</c:v>
                </c:pt>
                <c:pt idx="16">
                  <c:v>Cameroon</c:v>
                </c:pt>
                <c:pt idx="17">
                  <c:v>Central African Republic</c:v>
                </c:pt>
                <c:pt idx="18">
                  <c:v>Côte d’Ivoire</c:v>
                </c:pt>
                <c:pt idx="19">
                  <c:v>Czech Republic</c:v>
                </c:pt>
                <c:pt idx="20">
                  <c:v>Denmark</c:v>
                </c:pt>
                <c:pt idx="21">
                  <c:v>Dominica</c:v>
                </c:pt>
                <c:pt idx="22">
                  <c:v>Gabon</c:v>
                </c:pt>
                <c:pt idx="23">
                  <c:v>Georgia</c:v>
                </c:pt>
                <c:pt idx="24">
                  <c:v>Ghana</c:v>
                </c:pt>
                <c:pt idx="25">
                  <c:v>Grenada</c:v>
                </c:pt>
                <c:pt idx="26">
                  <c:v>Guatemala</c:v>
                </c:pt>
                <c:pt idx="27">
                  <c:v>Haiti</c:v>
                </c:pt>
                <c:pt idx="28">
                  <c:v>Honduras</c:v>
                </c:pt>
                <c:pt idx="29">
                  <c:v>Hungary</c:v>
                </c:pt>
                <c:pt idx="30">
                  <c:v>Iceland</c:v>
                </c:pt>
                <c:pt idx="31">
                  <c:v>Indonesia</c:v>
                </c:pt>
                <c:pt idx="32">
                  <c:v>Iraq</c:v>
                </c:pt>
                <c:pt idx="33">
                  <c:v>Israel</c:v>
                </c:pt>
                <c:pt idx="34">
                  <c:v>Japan</c:v>
                </c:pt>
                <c:pt idx="35">
                  <c:v>Kazakhstan</c:v>
                </c:pt>
                <c:pt idx="36">
                  <c:v>Kenya</c:v>
                </c:pt>
                <c:pt idx="37">
                  <c:v>Korea</c:v>
                </c:pt>
                <c:pt idx="38">
                  <c:v>Kuwait</c:v>
                </c:pt>
                <c:pt idx="39">
                  <c:v>Lesotho</c:v>
                </c:pt>
                <c:pt idx="40">
                  <c:v>North Macedonia </c:v>
                </c:pt>
                <c:pt idx="41">
                  <c:v>Mauritius</c:v>
                </c:pt>
                <c:pt idx="42">
                  <c:v>Mexico</c:v>
                </c:pt>
                <c:pt idx="43">
                  <c:v>Moldova</c:v>
                </c:pt>
                <c:pt idx="44">
                  <c:v>Mongolia</c:v>
                </c:pt>
                <c:pt idx="45">
                  <c:v>Mozambique</c:v>
                </c:pt>
                <c:pt idx="46">
                  <c:v>Namibia</c:v>
                </c:pt>
                <c:pt idx="47">
                  <c:v>Nepal</c:v>
                </c:pt>
                <c:pt idx="48">
                  <c:v>New Zealand</c:v>
                </c:pt>
                <c:pt idx="49">
                  <c:v>Nicaragua</c:v>
                </c:pt>
                <c:pt idx="50">
                  <c:v>Niger</c:v>
                </c:pt>
                <c:pt idx="51">
                  <c:v>Nigeria</c:v>
                </c:pt>
                <c:pt idx="52">
                  <c:v>Norway</c:v>
                </c:pt>
                <c:pt idx="53">
                  <c:v>Panama</c:v>
                </c:pt>
                <c:pt idx="54">
                  <c:v>Paraguay</c:v>
                </c:pt>
                <c:pt idx="55">
                  <c:v>Peru</c:v>
                </c:pt>
                <c:pt idx="56">
                  <c:v>Poland</c:v>
                </c:pt>
                <c:pt idx="57">
                  <c:v>Rwanda</c:v>
                </c:pt>
                <c:pt idx="58">
                  <c:v>Senegal</c:v>
                </c:pt>
                <c:pt idx="59">
                  <c:v>South Africa</c:v>
                </c:pt>
                <c:pt idx="60">
                  <c:v>St. Kitts and Nevis </c:v>
                </c:pt>
                <c:pt idx="61">
                  <c:v>St. Vincent and the Grenadines </c:v>
                </c:pt>
                <c:pt idx="62">
                  <c:v>Suriname</c:v>
                </c:pt>
                <c:pt idx="63">
                  <c:v>Sweden</c:v>
                </c:pt>
                <c:pt idx="64">
                  <c:v>Tajikistan</c:v>
                </c:pt>
                <c:pt idx="65">
                  <c:v>Tanzania</c:v>
                </c:pt>
                <c:pt idx="66">
                  <c:v>Thailand</c:v>
                </c:pt>
                <c:pt idx="67">
                  <c:v>Togo</c:v>
                </c:pt>
                <c:pt idx="68">
                  <c:v>Turkey</c:v>
                </c:pt>
                <c:pt idx="69">
                  <c:v>Uganda</c:v>
                </c:pt>
                <c:pt idx="70">
                  <c:v>Ukraine</c:v>
                </c:pt>
                <c:pt idx="71">
                  <c:v>Uruguay</c:v>
                </c:pt>
                <c:pt idx="72">
                  <c:v>Zambia</c:v>
                </c:pt>
              </c:strCache>
            </c:strRef>
          </c:xVal>
          <c:yVal>
            <c:numRef>
              <c:f>Sayfa1!$C$3:$C$75</c:f>
              <c:numCache>
                <c:formatCode>0%</c:formatCode>
                <c:ptCount val="73"/>
                <c:pt idx="0">
                  <c:v>0.03</c:v>
                </c:pt>
                <c:pt idx="1">
                  <c:v>0.08</c:v>
                </c:pt>
                <c:pt idx="2">
                  <c:v>0.06</c:v>
                </c:pt>
                <c:pt idx="3">
                  <c:v>0.02</c:v>
                </c:pt>
                <c:pt idx="4">
                  <c:v>0.04</c:v>
                </c:pt>
                <c:pt idx="5">
                  <c:v>0.06</c:v>
                </c:pt>
                <c:pt idx="6">
                  <c:v>0.02</c:v>
                </c:pt>
                <c:pt idx="7">
                  <c:v>0.04</c:v>
                </c:pt>
                <c:pt idx="8">
                  <c:v>0.08</c:v>
                </c:pt>
                <c:pt idx="9">
                  <c:v>0.03</c:v>
                </c:pt>
                <c:pt idx="10">
                  <c:v>0.19</c:v>
                </c:pt>
                <c:pt idx="11">
                  <c:v>0.09</c:v>
                </c:pt>
                <c:pt idx="12">
                  <c:v>0.02</c:v>
                </c:pt>
                <c:pt idx="13">
                  <c:v>0.05</c:v>
                </c:pt>
                <c:pt idx="14">
                  <c:v>0.02</c:v>
                </c:pt>
                <c:pt idx="15">
                  <c:v>0.13</c:v>
                </c:pt>
                <c:pt idx="16">
                  <c:v>0.02</c:v>
                </c:pt>
                <c:pt idx="17">
                  <c:v>0.01</c:v>
                </c:pt>
                <c:pt idx="18">
                  <c:v>0.03</c:v>
                </c:pt>
                <c:pt idx="19">
                  <c:v>0.05</c:v>
                </c:pt>
                <c:pt idx="20">
                  <c:v>0.06</c:v>
                </c:pt>
                <c:pt idx="21">
                  <c:v>7.0000000000000007E-2</c:v>
                </c:pt>
                <c:pt idx="22">
                  <c:v>0.02</c:v>
                </c:pt>
                <c:pt idx="23">
                  <c:v>0.02</c:v>
                </c:pt>
                <c:pt idx="24">
                  <c:v>0.02</c:v>
                </c:pt>
                <c:pt idx="25">
                  <c:v>0.03</c:v>
                </c:pt>
                <c:pt idx="26">
                  <c:v>0.02</c:v>
                </c:pt>
                <c:pt idx="27">
                  <c:v>0.04</c:v>
                </c:pt>
                <c:pt idx="28">
                  <c:v>0.02</c:v>
                </c:pt>
                <c:pt idx="29">
                  <c:v>0.03</c:v>
                </c:pt>
                <c:pt idx="30">
                  <c:v>7.0000000000000007E-2</c:v>
                </c:pt>
                <c:pt idx="31">
                  <c:v>0.01</c:v>
                </c:pt>
                <c:pt idx="32">
                  <c:v>0.08</c:v>
                </c:pt>
                <c:pt idx="33">
                  <c:v>0.02</c:v>
                </c:pt>
                <c:pt idx="34">
                  <c:v>0.03</c:v>
                </c:pt>
                <c:pt idx="35">
                  <c:v>0.02</c:v>
                </c:pt>
                <c:pt idx="36">
                  <c:v>0.02</c:v>
                </c:pt>
                <c:pt idx="37">
                  <c:v>0.03</c:v>
                </c:pt>
                <c:pt idx="38">
                  <c:v>0.04</c:v>
                </c:pt>
                <c:pt idx="39">
                  <c:v>0.04</c:v>
                </c:pt>
                <c:pt idx="40">
                  <c:v>0.04</c:v>
                </c:pt>
                <c:pt idx="41">
                  <c:v>0.01</c:v>
                </c:pt>
                <c:pt idx="42">
                  <c:v>0.03</c:v>
                </c:pt>
                <c:pt idx="43">
                  <c:v>0.04</c:v>
                </c:pt>
                <c:pt idx="44">
                  <c:v>0.01</c:v>
                </c:pt>
                <c:pt idx="45">
                  <c:v>0.04</c:v>
                </c:pt>
                <c:pt idx="46">
                  <c:v>0.04</c:v>
                </c:pt>
                <c:pt idx="47">
                  <c:v>0.04</c:v>
                </c:pt>
                <c:pt idx="48">
                  <c:v>0.03</c:v>
                </c:pt>
                <c:pt idx="49">
                  <c:v>0.02</c:v>
                </c:pt>
                <c:pt idx="50">
                  <c:v>0.01</c:v>
                </c:pt>
                <c:pt idx="51">
                  <c:v>0.02</c:v>
                </c:pt>
                <c:pt idx="52">
                  <c:v>0.05</c:v>
                </c:pt>
                <c:pt idx="53">
                  <c:v>0.04</c:v>
                </c:pt>
                <c:pt idx="54">
                  <c:v>0.04</c:v>
                </c:pt>
                <c:pt idx="55">
                  <c:v>0.04</c:v>
                </c:pt>
                <c:pt idx="56">
                  <c:v>0.01</c:v>
                </c:pt>
                <c:pt idx="57">
                  <c:v>0.04</c:v>
                </c:pt>
                <c:pt idx="58">
                  <c:v>0.02</c:v>
                </c:pt>
                <c:pt idx="59">
                  <c:v>0.01</c:v>
                </c:pt>
                <c:pt idx="60">
                  <c:v>0.03</c:v>
                </c:pt>
                <c:pt idx="61">
                  <c:v>0.02</c:v>
                </c:pt>
                <c:pt idx="62">
                  <c:v>0.02</c:v>
                </c:pt>
                <c:pt idx="63">
                  <c:v>0.05</c:v>
                </c:pt>
                <c:pt idx="64">
                  <c:v>0.06</c:v>
                </c:pt>
                <c:pt idx="65">
                  <c:v>0.02</c:v>
                </c:pt>
                <c:pt idx="66">
                  <c:v>0.02</c:v>
                </c:pt>
                <c:pt idx="67">
                  <c:v>0.03</c:v>
                </c:pt>
                <c:pt idx="68">
                  <c:v>0.01</c:v>
                </c:pt>
                <c:pt idx="69">
                  <c:v>0.04</c:v>
                </c:pt>
                <c:pt idx="70">
                  <c:v>0.01</c:v>
                </c:pt>
                <c:pt idx="71">
                  <c:v>0.04</c:v>
                </c:pt>
                <c:pt idx="72">
                  <c:v>0.01</c:v>
                </c:pt>
              </c:numCache>
            </c:numRef>
          </c:yVal>
          <c:smooth val="0"/>
          <c:extLst>
            <c:ext xmlns:c16="http://schemas.microsoft.com/office/drawing/2014/chart" uri="{C3380CC4-5D6E-409C-BE32-E72D297353CC}">
              <c16:uniqueId val="{00000012-FCEE-4940-B170-E2D20A23BC4B}"/>
            </c:ext>
          </c:extLst>
        </c:ser>
        <c:dLbls>
          <c:showLegendKey val="0"/>
          <c:showVal val="0"/>
          <c:showCatName val="0"/>
          <c:showSerName val="0"/>
          <c:showPercent val="0"/>
          <c:showBubbleSize val="0"/>
        </c:dLbls>
        <c:axId val="187834432"/>
        <c:axId val="226790624"/>
      </c:scatterChart>
      <c:valAx>
        <c:axId val="187834432"/>
        <c:scaling>
          <c:orientation val="minMax"/>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226790624"/>
        <c:crosses val="autoZero"/>
        <c:crossBetween val="midCat"/>
      </c:valAx>
      <c:valAx>
        <c:axId val="226790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AT"/>
          </a:p>
        </c:txPr>
        <c:crossAx val="187834432"/>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A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FBBD7-94E0-4E4B-BA29-B06A3519B31D}" type="doc">
      <dgm:prSet loTypeId="urn:microsoft.com/office/officeart/2005/8/layout/hProcess9" loCatId="process" qsTypeId="urn:microsoft.com/office/officeart/2005/8/quickstyle/simple1" qsCatId="simple" csTypeId="urn:microsoft.com/office/officeart/2005/8/colors/accent0_2" csCatId="mainScheme" phldr="1"/>
      <dgm:spPr/>
    </dgm:pt>
    <dgm:pt modelId="{96417D3B-115A-4698-98B1-EE510A869795}">
      <dgm:prSet phldrT="[Text]" custT="1"/>
      <dgm:spPr>
        <a:solidFill>
          <a:srgbClr val="004C97"/>
        </a:solidFill>
      </dgm:spPr>
      <dgm:t>
        <a:bodyPr anchor="ctr" anchorCtr="0"/>
        <a:lstStyle/>
        <a:p>
          <a:r>
            <a:rPr lang="en-GB" altLang="en-US" sz="2600" dirty="0">
              <a:solidFill>
                <a:schemeClr val="bg1"/>
              </a:solidFill>
              <a:highlight>
                <a:srgbClr val="004C97"/>
              </a:highlight>
            </a:rPr>
            <a:t>The Cash Buffer: what it is, why we need it</a:t>
          </a:r>
          <a:endParaRPr lang="en-US" sz="2600" dirty="0">
            <a:solidFill>
              <a:schemeClr val="bg1"/>
            </a:solidFill>
            <a:highlight>
              <a:srgbClr val="004C97"/>
            </a:highlight>
          </a:endParaRPr>
        </a:p>
      </dgm:t>
    </dgm:pt>
    <dgm:pt modelId="{11AB7770-E072-4134-89EF-2D0749FC3493}" type="parTrans" cxnId="{DD98888F-5134-443F-99F6-4C0B69B02C73}">
      <dgm:prSet/>
      <dgm:spPr/>
      <dgm:t>
        <a:bodyPr/>
        <a:lstStyle/>
        <a:p>
          <a:endParaRPr lang="en-US" sz="2400"/>
        </a:p>
      </dgm:t>
    </dgm:pt>
    <dgm:pt modelId="{E7057AA6-F357-4992-AA29-3E9DC79D5EE2}" type="sibTrans" cxnId="{DD98888F-5134-443F-99F6-4C0B69B02C73}">
      <dgm:prSet/>
      <dgm:spPr/>
      <dgm:t>
        <a:bodyPr/>
        <a:lstStyle/>
        <a:p>
          <a:endParaRPr lang="en-US" sz="2400"/>
        </a:p>
      </dgm:t>
    </dgm:pt>
    <dgm:pt modelId="{86FDB1A7-D681-40CC-B97D-0BD6F01CA9F8}">
      <dgm:prSet custT="1"/>
      <dgm:spPr/>
      <dgm:t>
        <a:bodyPr anchor="ctr" anchorCtr="0"/>
        <a:lstStyle/>
        <a:p>
          <a:pPr>
            <a:spcAft>
              <a:spcPts val="0"/>
            </a:spcAft>
          </a:pPr>
          <a:r>
            <a:rPr lang="en-GB" altLang="en-US" sz="2600" dirty="0"/>
            <a:t>Determining the Buffer </a:t>
          </a:r>
        </a:p>
        <a:p>
          <a:pPr>
            <a:spcAft>
              <a:spcPts val="0"/>
            </a:spcAft>
          </a:pPr>
          <a:r>
            <a:rPr lang="en-GB" altLang="en-US" sz="2600" dirty="0"/>
            <a:t>and its Components</a:t>
          </a:r>
        </a:p>
      </dgm:t>
    </dgm:pt>
    <dgm:pt modelId="{DBEE6FBD-B2DE-421E-9A4D-C66576101D8F}" type="parTrans" cxnId="{838BC39B-790A-4093-A145-A546C16FC71C}">
      <dgm:prSet/>
      <dgm:spPr/>
      <dgm:t>
        <a:bodyPr/>
        <a:lstStyle/>
        <a:p>
          <a:endParaRPr lang="en-US" sz="2400"/>
        </a:p>
      </dgm:t>
    </dgm:pt>
    <dgm:pt modelId="{A8C8D15C-181B-47D3-BE95-9317D4BBADA9}" type="sibTrans" cxnId="{838BC39B-790A-4093-A145-A546C16FC71C}">
      <dgm:prSet/>
      <dgm:spPr/>
      <dgm:t>
        <a:bodyPr/>
        <a:lstStyle/>
        <a:p>
          <a:endParaRPr lang="en-US" sz="2400"/>
        </a:p>
      </dgm:t>
    </dgm:pt>
    <dgm:pt modelId="{1A1F56BF-8DF7-452E-BEA3-638DF19CE165}">
      <dgm:prSet custT="1"/>
      <dgm:spPr/>
      <dgm:t>
        <a:bodyPr/>
        <a:lstStyle/>
        <a:p>
          <a:r>
            <a:rPr lang="en-GB" altLang="en-US" sz="2600" dirty="0"/>
            <a:t>International examples</a:t>
          </a:r>
        </a:p>
      </dgm:t>
    </dgm:pt>
    <dgm:pt modelId="{89299127-CBC9-4BD8-A502-6B4CC8D740BB}" type="parTrans" cxnId="{B0847CA0-1BD8-4286-848A-36361C036510}">
      <dgm:prSet/>
      <dgm:spPr/>
      <dgm:t>
        <a:bodyPr/>
        <a:lstStyle/>
        <a:p>
          <a:endParaRPr lang="en-US" sz="2400"/>
        </a:p>
      </dgm:t>
    </dgm:pt>
    <dgm:pt modelId="{5E85FC80-4761-46DB-9243-4512304BCB13}" type="sibTrans" cxnId="{B0847CA0-1BD8-4286-848A-36361C036510}">
      <dgm:prSet/>
      <dgm:spPr/>
      <dgm:t>
        <a:bodyPr/>
        <a:lstStyle/>
        <a:p>
          <a:endParaRPr lang="en-US" sz="2400"/>
        </a:p>
      </dgm:t>
    </dgm:pt>
    <dgm:pt modelId="{F84AE7B0-DB7E-4905-A700-9F527B32B408}">
      <dgm:prSet custT="1"/>
      <dgm:spPr/>
      <dgm:t>
        <a:bodyPr/>
        <a:lstStyle/>
        <a:p>
          <a:r>
            <a:rPr lang="en-GB" altLang="en-US" sz="2800" dirty="0"/>
            <a:t>Some Issues Arising</a:t>
          </a:r>
        </a:p>
      </dgm:t>
    </dgm:pt>
    <dgm:pt modelId="{65B7056C-B6C5-4B5A-9DF7-7FF1C1A53D45}" type="parTrans" cxnId="{B705E704-CA12-48AC-AE06-2F52979289BD}">
      <dgm:prSet/>
      <dgm:spPr/>
      <dgm:t>
        <a:bodyPr/>
        <a:lstStyle/>
        <a:p>
          <a:endParaRPr lang="en-US" sz="2400"/>
        </a:p>
      </dgm:t>
    </dgm:pt>
    <dgm:pt modelId="{E013F9D9-2172-40FC-A47A-42920EF76F78}" type="sibTrans" cxnId="{B705E704-CA12-48AC-AE06-2F52979289BD}">
      <dgm:prSet/>
      <dgm:spPr/>
      <dgm:t>
        <a:bodyPr/>
        <a:lstStyle/>
        <a:p>
          <a:endParaRPr lang="en-US" sz="2400"/>
        </a:p>
      </dgm:t>
    </dgm:pt>
    <dgm:pt modelId="{CD76B4E2-B8CD-43A4-95E2-36DD03824AE4}" type="pres">
      <dgm:prSet presAssocID="{CD5FBBD7-94E0-4E4B-BA29-B06A3519B31D}" presName="CompostProcess" presStyleCnt="0">
        <dgm:presLayoutVars>
          <dgm:dir/>
          <dgm:resizeHandles val="exact"/>
        </dgm:presLayoutVars>
      </dgm:prSet>
      <dgm:spPr/>
    </dgm:pt>
    <dgm:pt modelId="{42BF332B-9470-4CB6-8C6F-5AFACF743862}" type="pres">
      <dgm:prSet presAssocID="{CD5FBBD7-94E0-4E4B-BA29-B06A3519B31D}" presName="arrow" presStyleLbl="bgShp" presStyleIdx="0" presStyleCnt="1" custLinFactNeighborX="-588"/>
      <dgm:spPr>
        <a:solidFill>
          <a:srgbClr val="CFD5EA"/>
        </a:solidFill>
      </dgm:spPr>
    </dgm:pt>
    <dgm:pt modelId="{1E562C04-1623-461F-867B-3BBE35187D28}" type="pres">
      <dgm:prSet presAssocID="{CD5FBBD7-94E0-4E4B-BA29-B06A3519B31D}" presName="linearProcess" presStyleCnt="0"/>
      <dgm:spPr/>
    </dgm:pt>
    <dgm:pt modelId="{98279409-42F1-434A-83DB-7875900BB96D}" type="pres">
      <dgm:prSet presAssocID="{96417D3B-115A-4698-98B1-EE510A869795}" presName="textNode" presStyleLbl="node1" presStyleIdx="0" presStyleCnt="4" custScaleX="106299" custLinFactNeighborX="-1294" custLinFactNeighborY="-1172">
        <dgm:presLayoutVars>
          <dgm:bulletEnabled val="1"/>
        </dgm:presLayoutVars>
      </dgm:prSet>
      <dgm:spPr/>
    </dgm:pt>
    <dgm:pt modelId="{A2D6F68B-2DFE-46EF-80D6-6BAF84868F3C}" type="pres">
      <dgm:prSet presAssocID="{E7057AA6-F357-4992-AA29-3E9DC79D5EE2}" presName="sibTrans" presStyleCnt="0"/>
      <dgm:spPr/>
    </dgm:pt>
    <dgm:pt modelId="{69B80941-00E4-4A68-91D4-091DABFF1DD2}" type="pres">
      <dgm:prSet presAssocID="{86FDB1A7-D681-40CC-B97D-0BD6F01CA9F8}" presName="textNode" presStyleLbl="node1" presStyleIdx="1" presStyleCnt="4" custScaleX="106258" custLinFactNeighborX="-6087">
        <dgm:presLayoutVars>
          <dgm:bulletEnabled val="1"/>
        </dgm:presLayoutVars>
      </dgm:prSet>
      <dgm:spPr/>
    </dgm:pt>
    <dgm:pt modelId="{B0EC5D7A-F866-4947-B5A1-601E435B4782}" type="pres">
      <dgm:prSet presAssocID="{A8C8D15C-181B-47D3-BE95-9317D4BBADA9}" presName="sibTrans" presStyleCnt="0"/>
      <dgm:spPr/>
    </dgm:pt>
    <dgm:pt modelId="{66B01804-B4DF-432F-9592-5DE10DAC317F}" type="pres">
      <dgm:prSet presAssocID="{1A1F56BF-8DF7-452E-BEA3-638DF19CE165}" presName="textNode" presStyleLbl="node1" presStyleIdx="2" presStyleCnt="4" custScaleX="106372" custLinFactNeighborX="-6269">
        <dgm:presLayoutVars>
          <dgm:bulletEnabled val="1"/>
        </dgm:presLayoutVars>
      </dgm:prSet>
      <dgm:spPr/>
    </dgm:pt>
    <dgm:pt modelId="{1629292C-D117-474A-A122-778A5204639B}" type="pres">
      <dgm:prSet presAssocID="{5E85FC80-4761-46DB-9243-4512304BCB13}" presName="sibTrans" presStyleCnt="0"/>
      <dgm:spPr/>
    </dgm:pt>
    <dgm:pt modelId="{D4DB188C-BE5A-46C3-A77C-440CB56285CE}" type="pres">
      <dgm:prSet presAssocID="{F84AE7B0-DB7E-4905-A700-9F527B32B408}" presName="textNode" presStyleLbl="node1" presStyleIdx="3" presStyleCnt="4" custScaleX="106843">
        <dgm:presLayoutVars>
          <dgm:bulletEnabled val="1"/>
        </dgm:presLayoutVars>
      </dgm:prSet>
      <dgm:spPr/>
    </dgm:pt>
  </dgm:ptLst>
  <dgm:cxnLst>
    <dgm:cxn modelId="{B705E704-CA12-48AC-AE06-2F52979289BD}" srcId="{CD5FBBD7-94E0-4E4B-BA29-B06A3519B31D}" destId="{F84AE7B0-DB7E-4905-A700-9F527B32B408}" srcOrd="3" destOrd="0" parTransId="{65B7056C-B6C5-4B5A-9DF7-7FF1C1A53D45}" sibTransId="{E013F9D9-2172-40FC-A47A-42920EF76F78}"/>
    <dgm:cxn modelId="{6EAF0B2F-7D92-4E65-B9AF-3A5FD0C60FB0}" type="presOf" srcId="{CD5FBBD7-94E0-4E4B-BA29-B06A3519B31D}" destId="{CD76B4E2-B8CD-43A4-95E2-36DD03824AE4}" srcOrd="0" destOrd="0" presId="urn:microsoft.com/office/officeart/2005/8/layout/hProcess9"/>
    <dgm:cxn modelId="{DD98888F-5134-443F-99F6-4C0B69B02C73}" srcId="{CD5FBBD7-94E0-4E4B-BA29-B06A3519B31D}" destId="{96417D3B-115A-4698-98B1-EE510A869795}" srcOrd="0" destOrd="0" parTransId="{11AB7770-E072-4134-89EF-2D0749FC3493}" sibTransId="{E7057AA6-F357-4992-AA29-3E9DC79D5EE2}"/>
    <dgm:cxn modelId="{838BC39B-790A-4093-A145-A546C16FC71C}" srcId="{CD5FBBD7-94E0-4E4B-BA29-B06A3519B31D}" destId="{86FDB1A7-D681-40CC-B97D-0BD6F01CA9F8}" srcOrd="1" destOrd="0" parTransId="{DBEE6FBD-B2DE-421E-9A4D-C66576101D8F}" sibTransId="{A8C8D15C-181B-47D3-BE95-9317D4BBADA9}"/>
    <dgm:cxn modelId="{B0847CA0-1BD8-4286-848A-36361C036510}" srcId="{CD5FBBD7-94E0-4E4B-BA29-B06A3519B31D}" destId="{1A1F56BF-8DF7-452E-BEA3-638DF19CE165}" srcOrd="2" destOrd="0" parTransId="{89299127-CBC9-4BD8-A502-6B4CC8D740BB}" sibTransId="{5E85FC80-4761-46DB-9243-4512304BCB13}"/>
    <dgm:cxn modelId="{E35171B4-3150-49D2-99E5-4B215A4267CB}" type="presOf" srcId="{86FDB1A7-D681-40CC-B97D-0BD6F01CA9F8}" destId="{69B80941-00E4-4A68-91D4-091DABFF1DD2}" srcOrd="0" destOrd="0" presId="urn:microsoft.com/office/officeart/2005/8/layout/hProcess9"/>
    <dgm:cxn modelId="{06DAA2D3-30E8-40D0-9E40-7280DCF7B23C}" type="presOf" srcId="{F84AE7B0-DB7E-4905-A700-9F527B32B408}" destId="{D4DB188C-BE5A-46C3-A77C-440CB56285CE}" srcOrd="0" destOrd="0" presId="urn:microsoft.com/office/officeart/2005/8/layout/hProcess9"/>
    <dgm:cxn modelId="{E20725DA-816B-4595-B4FD-2D74D46C479A}" type="presOf" srcId="{96417D3B-115A-4698-98B1-EE510A869795}" destId="{98279409-42F1-434A-83DB-7875900BB96D}" srcOrd="0" destOrd="0" presId="urn:microsoft.com/office/officeart/2005/8/layout/hProcess9"/>
    <dgm:cxn modelId="{BA4F4CDF-EC87-450D-919E-CA16B807853A}" type="presOf" srcId="{1A1F56BF-8DF7-452E-BEA3-638DF19CE165}" destId="{66B01804-B4DF-432F-9592-5DE10DAC317F}" srcOrd="0" destOrd="0" presId="urn:microsoft.com/office/officeart/2005/8/layout/hProcess9"/>
    <dgm:cxn modelId="{5203D0A2-8E4A-4485-95DC-00B3751BE341}" type="presParOf" srcId="{CD76B4E2-B8CD-43A4-95E2-36DD03824AE4}" destId="{42BF332B-9470-4CB6-8C6F-5AFACF743862}" srcOrd="0" destOrd="0" presId="urn:microsoft.com/office/officeart/2005/8/layout/hProcess9"/>
    <dgm:cxn modelId="{1B8FD930-4910-421D-9BCF-F786D958AA89}" type="presParOf" srcId="{CD76B4E2-B8CD-43A4-95E2-36DD03824AE4}" destId="{1E562C04-1623-461F-867B-3BBE35187D28}" srcOrd="1" destOrd="0" presId="urn:microsoft.com/office/officeart/2005/8/layout/hProcess9"/>
    <dgm:cxn modelId="{BE24B50B-1C44-4D50-B384-6A4992095711}" type="presParOf" srcId="{1E562C04-1623-461F-867B-3BBE35187D28}" destId="{98279409-42F1-434A-83DB-7875900BB96D}" srcOrd="0" destOrd="0" presId="urn:microsoft.com/office/officeart/2005/8/layout/hProcess9"/>
    <dgm:cxn modelId="{E7A70BE8-D05A-400A-97CD-56C9CE879AFE}" type="presParOf" srcId="{1E562C04-1623-461F-867B-3BBE35187D28}" destId="{A2D6F68B-2DFE-46EF-80D6-6BAF84868F3C}" srcOrd="1" destOrd="0" presId="urn:microsoft.com/office/officeart/2005/8/layout/hProcess9"/>
    <dgm:cxn modelId="{BC8D961B-EC63-47C6-B183-1B9234A71964}" type="presParOf" srcId="{1E562C04-1623-461F-867B-3BBE35187D28}" destId="{69B80941-00E4-4A68-91D4-091DABFF1DD2}" srcOrd="2" destOrd="0" presId="urn:microsoft.com/office/officeart/2005/8/layout/hProcess9"/>
    <dgm:cxn modelId="{1C47AD81-1984-4E0A-BEE4-09B9E6A0FC92}" type="presParOf" srcId="{1E562C04-1623-461F-867B-3BBE35187D28}" destId="{B0EC5D7A-F866-4947-B5A1-601E435B4782}" srcOrd="3" destOrd="0" presId="urn:microsoft.com/office/officeart/2005/8/layout/hProcess9"/>
    <dgm:cxn modelId="{8C882841-442D-4963-BEFF-4B5EA71B14ED}" type="presParOf" srcId="{1E562C04-1623-461F-867B-3BBE35187D28}" destId="{66B01804-B4DF-432F-9592-5DE10DAC317F}" srcOrd="4" destOrd="0" presId="urn:microsoft.com/office/officeart/2005/8/layout/hProcess9"/>
    <dgm:cxn modelId="{D2A2D7AA-9614-49A6-BD66-BDC3BC472C1D}" type="presParOf" srcId="{1E562C04-1623-461F-867B-3BBE35187D28}" destId="{1629292C-D117-474A-A122-778A5204639B}" srcOrd="5" destOrd="0" presId="urn:microsoft.com/office/officeart/2005/8/layout/hProcess9"/>
    <dgm:cxn modelId="{7C2A589E-5579-4CF2-974A-D8A1B5A5E295}" type="presParOf" srcId="{1E562C04-1623-461F-867B-3BBE35187D28}" destId="{D4DB188C-BE5A-46C3-A77C-440CB56285C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655CC1-855D-44DA-A5E9-EA169476CCE7}" type="doc">
      <dgm:prSet loTypeId="urn:microsoft.com/office/officeart/2005/8/layout/cycle7" loCatId="cycle" qsTypeId="urn:microsoft.com/office/officeart/2005/8/quickstyle/simple1" qsCatId="simple" csTypeId="urn:microsoft.com/office/officeart/2005/8/colors/accent0_2" csCatId="mainScheme" phldr="1"/>
      <dgm:spPr/>
      <dgm:t>
        <a:bodyPr/>
        <a:lstStyle/>
        <a:p>
          <a:endParaRPr lang="en-US"/>
        </a:p>
      </dgm:t>
    </dgm:pt>
    <dgm:pt modelId="{99E76987-72CB-43AD-A5E4-C6D011AAA2E0}">
      <dgm:prSet phldrT="[Text]" custT="1"/>
      <dgm:spPr/>
      <dgm:t>
        <a:bodyPr/>
        <a:lstStyle/>
        <a:p>
          <a:r>
            <a:rPr lang="en-US" sz="2000" dirty="0"/>
            <a:t>Identification of risky periods (e.g. past poor auction performance – mean &amp; standard deviation)</a:t>
          </a:r>
        </a:p>
      </dgm:t>
    </dgm:pt>
    <dgm:pt modelId="{469A9020-B3A2-4AE2-858C-DEE2EF0CF12D}" type="parTrans" cxnId="{E14722D3-DCC1-41FE-BD99-AC5056F2DE6C}">
      <dgm:prSet/>
      <dgm:spPr/>
      <dgm:t>
        <a:bodyPr/>
        <a:lstStyle/>
        <a:p>
          <a:endParaRPr lang="en-US"/>
        </a:p>
      </dgm:t>
    </dgm:pt>
    <dgm:pt modelId="{284E2E4B-CDF5-4885-8681-32D1034F9179}" type="sibTrans" cxnId="{E14722D3-DCC1-41FE-BD99-AC5056F2DE6C}">
      <dgm:prSet/>
      <dgm:spPr>
        <a:solidFill>
          <a:srgbClr val="CFD5EA"/>
        </a:solidFill>
        <a:ln>
          <a:solidFill>
            <a:srgbClr val="004C97"/>
          </a:solidFill>
        </a:ln>
      </dgm:spPr>
      <dgm:t>
        <a:bodyPr/>
        <a:lstStyle/>
        <a:p>
          <a:endParaRPr lang="en-US"/>
        </a:p>
      </dgm:t>
    </dgm:pt>
    <dgm:pt modelId="{8E665A00-42E2-43BB-99A5-DFE8FFF98A2E}">
      <dgm:prSet phldrT="[Text]"/>
      <dgm:spPr/>
      <dgm:t>
        <a:bodyPr/>
        <a:lstStyle/>
        <a:p>
          <a:r>
            <a:rPr lang="en-US" dirty="0"/>
            <a:t>Duration of risky periods – identify average or maximum</a:t>
          </a:r>
        </a:p>
      </dgm:t>
    </dgm:pt>
    <dgm:pt modelId="{E3B48ACE-B4FC-4CB9-9398-766497C9564B}" type="parTrans" cxnId="{400C0FE0-DE3D-438B-9A97-7ECCDCB9A5A4}">
      <dgm:prSet/>
      <dgm:spPr/>
      <dgm:t>
        <a:bodyPr/>
        <a:lstStyle/>
        <a:p>
          <a:endParaRPr lang="en-US"/>
        </a:p>
      </dgm:t>
    </dgm:pt>
    <dgm:pt modelId="{DD9FD8B2-8181-4EBD-8FCF-0E7FE290046F}" type="sibTrans" cxnId="{400C0FE0-DE3D-438B-9A97-7ECCDCB9A5A4}">
      <dgm:prSet/>
      <dgm:spPr>
        <a:solidFill>
          <a:srgbClr val="CFD5EA"/>
        </a:solidFill>
        <a:ln>
          <a:solidFill>
            <a:srgbClr val="004C97"/>
          </a:solidFill>
        </a:ln>
      </dgm:spPr>
      <dgm:t>
        <a:bodyPr/>
        <a:lstStyle/>
        <a:p>
          <a:endParaRPr lang="en-US"/>
        </a:p>
      </dgm:t>
    </dgm:pt>
    <dgm:pt modelId="{C3A57FC8-B6D5-42B2-9793-7AADA6C69788}">
      <dgm:prSet phldrT="[Text]"/>
      <dgm:spPr/>
      <dgm:t>
        <a:bodyPr/>
        <a:lstStyle/>
        <a:p>
          <a:r>
            <a:rPr lang="en-US" dirty="0"/>
            <a:t>Ability to borrow during risky period  - taking account of other financing sources</a:t>
          </a:r>
        </a:p>
      </dgm:t>
    </dgm:pt>
    <dgm:pt modelId="{B315B552-1FCB-4F21-8F29-501C97D1DC55}" type="parTrans" cxnId="{B90AB487-5915-4F62-A02A-BDA2C7FFE5F0}">
      <dgm:prSet/>
      <dgm:spPr/>
      <dgm:t>
        <a:bodyPr/>
        <a:lstStyle/>
        <a:p>
          <a:endParaRPr lang="en-US"/>
        </a:p>
      </dgm:t>
    </dgm:pt>
    <dgm:pt modelId="{D75516B0-BC22-45C5-9F24-627A2FAD0567}" type="sibTrans" cxnId="{B90AB487-5915-4F62-A02A-BDA2C7FFE5F0}">
      <dgm:prSet/>
      <dgm:spPr>
        <a:solidFill>
          <a:srgbClr val="CFD5EA"/>
        </a:solidFill>
        <a:ln>
          <a:solidFill>
            <a:srgbClr val="004C97"/>
          </a:solidFill>
        </a:ln>
      </dgm:spPr>
      <dgm:t>
        <a:bodyPr/>
        <a:lstStyle/>
        <a:p>
          <a:endParaRPr lang="en-US"/>
        </a:p>
      </dgm:t>
    </dgm:pt>
    <dgm:pt modelId="{677A8359-3647-42D9-A1C4-B12CCF62983E}" type="pres">
      <dgm:prSet presAssocID="{51655CC1-855D-44DA-A5E9-EA169476CCE7}" presName="Name0" presStyleCnt="0">
        <dgm:presLayoutVars>
          <dgm:dir/>
          <dgm:resizeHandles val="exact"/>
        </dgm:presLayoutVars>
      </dgm:prSet>
      <dgm:spPr/>
    </dgm:pt>
    <dgm:pt modelId="{6CE6753D-6D7C-4A45-9DE1-A02C5B2FCAE2}" type="pres">
      <dgm:prSet presAssocID="{99E76987-72CB-43AD-A5E4-C6D011AAA2E0}" presName="node" presStyleLbl="node1" presStyleIdx="0" presStyleCnt="3" custScaleX="124037" custScaleY="131943">
        <dgm:presLayoutVars>
          <dgm:bulletEnabled val="1"/>
        </dgm:presLayoutVars>
      </dgm:prSet>
      <dgm:spPr/>
    </dgm:pt>
    <dgm:pt modelId="{57ED016A-E23C-499A-8CCC-0F95DDB85253}" type="pres">
      <dgm:prSet presAssocID="{284E2E4B-CDF5-4885-8681-32D1034F9179}" presName="sibTrans" presStyleLbl="sibTrans2D1" presStyleIdx="0" presStyleCnt="3" custLinFactNeighborX="2593" custLinFactNeighborY="2760"/>
      <dgm:spPr/>
    </dgm:pt>
    <dgm:pt modelId="{7E68D599-98A2-4DD9-8986-C041229EB3E8}" type="pres">
      <dgm:prSet presAssocID="{284E2E4B-CDF5-4885-8681-32D1034F9179}" presName="connectorText" presStyleLbl="sibTrans2D1" presStyleIdx="0" presStyleCnt="3"/>
      <dgm:spPr/>
    </dgm:pt>
    <dgm:pt modelId="{73D4E0D0-480C-403F-BEAC-A410B280A7B3}" type="pres">
      <dgm:prSet presAssocID="{8E665A00-42E2-43BB-99A5-DFE8FFF98A2E}" presName="node" presStyleLbl="node1" presStyleIdx="1" presStyleCnt="3" custScaleX="104510" custScaleY="128568">
        <dgm:presLayoutVars>
          <dgm:bulletEnabled val="1"/>
        </dgm:presLayoutVars>
      </dgm:prSet>
      <dgm:spPr/>
    </dgm:pt>
    <dgm:pt modelId="{80D3BEB5-CD0B-4EBF-9408-A1C76AB842AF}" type="pres">
      <dgm:prSet presAssocID="{DD9FD8B2-8181-4EBD-8FCF-0E7FE290046F}" presName="sibTrans" presStyleLbl="sibTrans2D1" presStyleIdx="1" presStyleCnt="3"/>
      <dgm:spPr/>
    </dgm:pt>
    <dgm:pt modelId="{B1201355-9C78-41FE-9715-39F43556369B}" type="pres">
      <dgm:prSet presAssocID="{DD9FD8B2-8181-4EBD-8FCF-0E7FE290046F}" presName="connectorText" presStyleLbl="sibTrans2D1" presStyleIdx="1" presStyleCnt="3"/>
      <dgm:spPr/>
    </dgm:pt>
    <dgm:pt modelId="{EEEC747F-FE5C-4701-AF1A-E6F2C25D6867}" type="pres">
      <dgm:prSet presAssocID="{C3A57FC8-B6D5-42B2-9793-7AADA6C69788}" presName="node" presStyleLbl="node1" presStyleIdx="2" presStyleCnt="3" custScaleX="116398" custScaleY="127951">
        <dgm:presLayoutVars>
          <dgm:bulletEnabled val="1"/>
        </dgm:presLayoutVars>
      </dgm:prSet>
      <dgm:spPr/>
    </dgm:pt>
    <dgm:pt modelId="{D18DF4A9-BCA2-40CD-AF11-939B959DA063}" type="pres">
      <dgm:prSet presAssocID="{D75516B0-BC22-45C5-9F24-627A2FAD0567}" presName="sibTrans" presStyleLbl="sibTrans2D1" presStyleIdx="2" presStyleCnt="3"/>
      <dgm:spPr/>
    </dgm:pt>
    <dgm:pt modelId="{C8BE44D6-5D24-4810-9283-DF7E6D0C8BA1}" type="pres">
      <dgm:prSet presAssocID="{D75516B0-BC22-45C5-9F24-627A2FAD0567}" presName="connectorText" presStyleLbl="sibTrans2D1" presStyleIdx="2" presStyleCnt="3"/>
      <dgm:spPr/>
    </dgm:pt>
  </dgm:ptLst>
  <dgm:cxnLst>
    <dgm:cxn modelId="{2BB34E0B-B29D-4004-B8BE-2B57FFFABA84}" type="presOf" srcId="{8E665A00-42E2-43BB-99A5-DFE8FFF98A2E}" destId="{73D4E0D0-480C-403F-BEAC-A410B280A7B3}" srcOrd="0" destOrd="0" presId="urn:microsoft.com/office/officeart/2005/8/layout/cycle7"/>
    <dgm:cxn modelId="{96476622-8DA9-4C47-8692-2C702C021059}" type="presOf" srcId="{DD9FD8B2-8181-4EBD-8FCF-0E7FE290046F}" destId="{80D3BEB5-CD0B-4EBF-9408-A1C76AB842AF}" srcOrd="0" destOrd="0" presId="urn:microsoft.com/office/officeart/2005/8/layout/cycle7"/>
    <dgm:cxn modelId="{43155323-30E6-4695-BC3C-999B9305F534}" type="presOf" srcId="{99E76987-72CB-43AD-A5E4-C6D011AAA2E0}" destId="{6CE6753D-6D7C-4A45-9DE1-A02C5B2FCAE2}" srcOrd="0" destOrd="0" presId="urn:microsoft.com/office/officeart/2005/8/layout/cycle7"/>
    <dgm:cxn modelId="{6E27D242-0A6C-4138-8F9C-313396D836F9}" type="presOf" srcId="{284E2E4B-CDF5-4885-8681-32D1034F9179}" destId="{7E68D599-98A2-4DD9-8986-C041229EB3E8}" srcOrd="1" destOrd="0" presId="urn:microsoft.com/office/officeart/2005/8/layout/cycle7"/>
    <dgm:cxn modelId="{14D28D79-EA9B-418A-96EB-83062BD9264F}" type="presOf" srcId="{51655CC1-855D-44DA-A5E9-EA169476CCE7}" destId="{677A8359-3647-42D9-A1C4-B12CCF62983E}" srcOrd="0" destOrd="0" presId="urn:microsoft.com/office/officeart/2005/8/layout/cycle7"/>
    <dgm:cxn modelId="{B90AB487-5915-4F62-A02A-BDA2C7FFE5F0}" srcId="{51655CC1-855D-44DA-A5E9-EA169476CCE7}" destId="{C3A57FC8-B6D5-42B2-9793-7AADA6C69788}" srcOrd="2" destOrd="0" parTransId="{B315B552-1FCB-4F21-8F29-501C97D1DC55}" sibTransId="{D75516B0-BC22-45C5-9F24-627A2FAD0567}"/>
    <dgm:cxn modelId="{702048C0-B412-4310-8C89-018370A27426}" type="presOf" srcId="{DD9FD8B2-8181-4EBD-8FCF-0E7FE290046F}" destId="{B1201355-9C78-41FE-9715-39F43556369B}" srcOrd="1" destOrd="0" presId="urn:microsoft.com/office/officeart/2005/8/layout/cycle7"/>
    <dgm:cxn modelId="{3D67CCCD-A3EC-4B50-8F10-6A90835344F8}" type="presOf" srcId="{284E2E4B-CDF5-4885-8681-32D1034F9179}" destId="{57ED016A-E23C-499A-8CCC-0F95DDB85253}" srcOrd="0" destOrd="0" presId="urn:microsoft.com/office/officeart/2005/8/layout/cycle7"/>
    <dgm:cxn modelId="{E14722D3-DCC1-41FE-BD99-AC5056F2DE6C}" srcId="{51655CC1-855D-44DA-A5E9-EA169476CCE7}" destId="{99E76987-72CB-43AD-A5E4-C6D011AAA2E0}" srcOrd="0" destOrd="0" parTransId="{469A9020-B3A2-4AE2-858C-DEE2EF0CF12D}" sibTransId="{284E2E4B-CDF5-4885-8681-32D1034F9179}"/>
    <dgm:cxn modelId="{400C0FE0-DE3D-438B-9A97-7ECCDCB9A5A4}" srcId="{51655CC1-855D-44DA-A5E9-EA169476CCE7}" destId="{8E665A00-42E2-43BB-99A5-DFE8FFF98A2E}" srcOrd="1" destOrd="0" parTransId="{E3B48ACE-B4FC-4CB9-9398-766497C9564B}" sibTransId="{DD9FD8B2-8181-4EBD-8FCF-0E7FE290046F}"/>
    <dgm:cxn modelId="{21BE68E2-FA75-4751-BA4B-524A1573F54A}" type="presOf" srcId="{C3A57FC8-B6D5-42B2-9793-7AADA6C69788}" destId="{EEEC747F-FE5C-4701-AF1A-E6F2C25D6867}" srcOrd="0" destOrd="0" presId="urn:microsoft.com/office/officeart/2005/8/layout/cycle7"/>
    <dgm:cxn modelId="{F86397F3-F821-4EAC-A7E0-B8A14EBA0F19}" type="presOf" srcId="{D75516B0-BC22-45C5-9F24-627A2FAD0567}" destId="{C8BE44D6-5D24-4810-9283-DF7E6D0C8BA1}" srcOrd="1" destOrd="0" presId="urn:microsoft.com/office/officeart/2005/8/layout/cycle7"/>
    <dgm:cxn modelId="{88C4A0F8-E6F6-4525-A452-FDFBA09F3735}" type="presOf" srcId="{D75516B0-BC22-45C5-9F24-627A2FAD0567}" destId="{D18DF4A9-BCA2-40CD-AF11-939B959DA063}" srcOrd="0" destOrd="0" presId="urn:microsoft.com/office/officeart/2005/8/layout/cycle7"/>
    <dgm:cxn modelId="{D0BF96B3-9366-4FBF-95BF-25E61CE10611}" type="presParOf" srcId="{677A8359-3647-42D9-A1C4-B12CCF62983E}" destId="{6CE6753D-6D7C-4A45-9DE1-A02C5B2FCAE2}" srcOrd="0" destOrd="0" presId="urn:microsoft.com/office/officeart/2005/8/layout/cycle7"/>
    <dgm:cxn modelId="{706CF785-AE1E-4050-9BED-1C5937C37243}" type="presParOf" srcId="{677A8359-3647-42D9-A1C4-B12CCF62983E}" destId="{57ED016A-E23C-499A-8CCC-0F95DDB85253}" srcOrd="1" destOrd="0" presId="urn:microsoft.com/office/officeart/2005/8/layout/cycle7"/>
    <dgm:cxn modelId="{DC4AE7DC-2979-4E72-BE7D-C0637BC817A8}" type="presParOf" srcId="{57ED016A-E23C-499A-8CCC-0F95DDB85253}" destId="{7E68D599-98A2-4DD9-8986-C041229EB3E8}" srcOrd="0" destOrd="0" presId="urn:microsoft.com/office/officeart/2005/8/layout/cycle7"/>
    <dgm:cxn modelId="{3BF2D49D-7927-4049-A0EB-85D500AB5C2B}" type="presParOf" srcId="{677A8359-3647-42D9-A1C4-B12CCF62983E}" destId="{73D4E0D0-480C-403F-BEAC-A410B280A7B3}" srcOrd="2" destOrd="0" presId="urn:microsoft.com/office/officeart/2005/8/layout/cycle7"/>
    <dgm:cxn modelId="{9373E2A1-912B-45EB-807E-11B0AF4F0B3D}" type="presParOf" srcId="{677A8359-3647-42D9-A1C4-B12CCF62983E}" destId="{80D3BEB5-CD0B-4EBF-9408-A1C76AB842AF}" srcOrd="3" destOrd="0" presId="urn:microsoft.com/office/officeart/2005/8/layout/cycle7"/>
    <dgm:cxn modelId="{70174C1F-3135-4E2A-8FFE-CA9D4A627877}" type="presParOf" srcId="{80D3BEB5-CD0B-4EBF-9408-A1C76AB842AF}" destId="{B1201355-9C78-41FE-9715-39F43556369B}" srcOrd="0" destOrd="0" presId="urn:microsoft.com/office/officeart/2005/8/layout/cycle7"/>
    <dgm:cxn modelId="{8B918AD7-90F2-48EE-AE7C-7B65B0023618}" type="presParOf" srcId="{677A8359-3647-42D9-A1C4-B12CCF62983E}" destId="{EEEC747F-FE5C-4701-AF1A-E6F2C25D6867}" srcOrd="4" destOrd="0" presId="urn:microsoft.com/office/officeart/2005/8/layout/cycle7"/>
    <dgm:cxn modelId="{6431DA74-9B37-43E1-8D7B-91F1E6CCB179}" type="presParOf" srcId="{677A8359-3647-42D9-A1C4-B12CCF62983E}" destId="{D18DF4A9-BCA2-40CD-AF11-939B959DA063}" srcOrd="5" destOrd="0" presId="urn:microsoft.com/office/officeart/2005/8/layout/cycle7"/>
    <dgm:cxn modelId="{5945CE2D-CC8D-409F-A3FF-CEAB18E97C8C}" type="presParOf" srcId="{D18DF4A9-BCA2-40CD-AF11-939B959DA063}" destId="{C8BE44D6-5D24-4810-9283-DF7E6D0C8BA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C5BC80-DC3B-450A-8A56-0C967BA844B8}"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GB"/>
        </a:p>
      </dgm:t>
    </dgm:pt>
    <dgm:pt modelId="{C2B5A028-405E-41AC-BA11-756C31EBAD28}">
      <dgm:prSet phldrT="[Text]"/>
      <dgm:spPr>
        <a:ln>
          <a:noFill/>
        </a:ln>
      </dgm:spPr>
      <dgm:t>
        <a:bodyPr/>
        <a:lstStyle/>
        <a:p>
          <a:r>
            <a:rPr lang="en-GB" dirty="0"/>
            <a:t>Borrowing from the Central Bank</a:t>
          </a:r>
        </a:p>
      </dgm:t>
    </dgm:pt>
    <dgm:pt modelId="{A6810D82-C135-4E8C-93BC-1C7AECDD14A4}" type="parTrans" cxnId="{258E4C24-3C36-4B9D-B2B4-0720CE330350}">
      <dgm:prSet/>
      <dgm:spPr/>
      <dgm:t>
        <a:bodyPr/>
        <a:lstStyle/>
        <a:p>
          <a:endParaRPr lang="en-GB"/>
        </a:p>
      </dgm:t>
    </dgm:pt>
    <dgm:pt modelId="{1110B3C9-35FB-4D71-8EC0-2234D670E434}" type="sibTrans" cxnId="{258E4C24-3C36-4B9D-B2B4-0720CE330350}">
      <dgm:prSet/>
      <dgm:spPr/>
      <dgm:t>
        <a:bodyPr/>
        <a:lstStyle/>
        <a:p>
          <a:endParaRPr lang="en-GB"/>
        </a:p>
      </dgm:t>
    </dgm:pt>
    <dgm:pt modelId="{19EBD954-9235-4D8D-AFBE-6907314E6547}">
      <dgm:prSet phldrT="[Text]"/>
      <dgm:spPr>
        <a:ln>
          <a:noFill/>
        </a:ln>
      </dgm:spPr>
      <dgm:t>
        <a:bodyPr/>
        <a:lstStyle/>
        <a:p>
          <a:r>
            <a:rPr lang="en-GB" dirty="0"/>
            <a:t>Breaking deposits</a:t>
          </a:r>
        </a:p>
      </dgm:t>
    </dgm:pt>
    <dgm:pt modelId="{DFF5CC01-B68D-4A31-AFFB-8A0EDFE00324}" type="parTrans" cxnId="{65EF5BAC-3B22-49F6-A711-A6CEEC32660A}">
      <dgm:prSet/>
      <dgm:spPr/>
      <dgm:t>
        <a:bodyPr/>
        <a:lstStyle/>
        <a:p>
          <a:endParaRPr lang="en-GB"/>
        </a:p>
      </dgm:t>
    </dgm:pt>
    <dgm:pt modelId="{528563A2-D1B1-4021-9695-8F92453E501A}" type="sibTrans" cxnId="{65EF5BAC-3B22-49F6-A711-A6CEEC32660A}">
      <dgm:prSet/>
      <dgm:spPr/>
      <dgm:t>
        <a:bodyPr/>
        <a:lstStyle/>
        <a:p>
          <a:endParaRPr lang="en-GB"/>
        </a:p>
      </dgm:t>
    </dgm:pt>
    <dgm:pt modelId="{B4D8D733-117E-4588-971E-F30C0A157DD4}">
      <dgm:prSet phldrT="[Text]"/>
      <dgm:spPr>
        <a:solidFill>
          <a:srgbClr val="CFD5EA">
            <a:alpha val="90000"/>
          </a:srgbClr>
        </a:solidFill>
      </dgm:spPr>
      <dgm:t>
        <a:bodyPr/>
        <a:lstStyle/>
        <a:p>
          <a:r>
            <a:rPr lang="en-GB" dirty="0"/>
            <a:t>Not an option in many countries – quantum and tenor should be constrained</a:t>
          </a:r>
        </a:p>
      </dgm:t>
    </dgm:pt>
    <dgm:pt modelId="{142866F4-EF09-4A19-BF80-C7BFA26EE0B5}" type="parTrans" cxnId="{64807459-4D39-4D68-93EB-89979E659AF4}">
      <dgm:prSet/>
      <dgm:spPr/>
      <dgm:t>
        <a:bodyPr/>
        <a:lstStyle/>
        <a:p>
          <a:endParaRPr lang="en-GB"/>
        </a:p>
      </dgm:t>
    </dgm:pt>
    <dgm:pt modelId="{96D7321C-BBD4-4FCD-9DDB-E72044FAB103}" type="sibTrans" cxnId="{64807459-4D39-4D68-93EB-89979E659AF4}">
      <dgm:prSet/>
      <dgm:spPr/>
      <dgm:t>
        <a:bodyPr/>
        <a:lstStyle/>
        <a:p>
          <a:endParaRPr lang="en-GB"/>
        </a:p>
      </dgm:t>
    </dgm:pt>
    <dgm:pt modelId="{6C9FBA47-D350-4605-A31C-FE029750E112}">
      <dgm:prSet phldrT="[Text]"/>
      <dgm:spPr>
        <a:ln>
          <a:noFill/>
        </a:ln>
      </dgm:spPr>
      <dgm:t>
        <a:bodyPr/>
        <a:lstStyle/>
        <a:p>
          <a:r>
            <a:rPr lang="en-GB" dirty="0"/>
            <a:t>Credit lines with commercial banks</a:t>
          </a:r>
        </a:p>
      </dgm:t>
    </dgm:pt>
    <dgm:pt modelId="{1F979D88-14F0-4D5A-81EB-7B2996548B8D}" type="parTrans" cxnId="{300A4104-6BA3-4717-819D-DF990D56BF90}">
      <dgm:prSet/>
      <dgm:spPr/>
      <dgm:t>
        <a:bodyPr/>
        <a:lstStyle/>
        <a:p>
          <a:endParaRPr lang="en-GB"/>
        </a:p>
      </dgm:t>
    </dgm:pt>
    <dgm:pt modelId="{83F24858-3DD4-48E9-B1A6-9CC3730E3B01}" type="sibTrans" cxnId="{300A4104-6BA3-4717-819D-DF990D56BF90}">
      <dgm:prSet/>
      <dgm:spPr/>
      <dgm:t>
        <a:bodyPr/>
        <a:lstStyle/>
        <a:p>
          <a:endParaRPr lang="en-GB"/>
        </a:p>
      </dgm:t>
    </dgm:pt>
    <dgm:pt modelId="{CEB423F1-8787-4000-8EC5-8D961DAA1C02}">
      <dgm:prSet phldrT="[Text]"/>
      <dgm:spPr>
        <a:solidFill>
          <a:srgbClr val="CFD5EA">
            <a:alpha val="90000"/>
          </a:srgbClr>
        </a:solidFill>
      </dgm:spPr>
      <dgm:t>
        <a:bodyPr/>
        <a:lstStyle/>
        <a:p>
          <a:r>
            <a:rPr lang="en-GB" dirty="0"/>
            <a:t>A useful option although it usually carries a cost</a:t>
          </a:r>
        </a:p>
      </dgm:t>
    </dgm:pt>
    <dgm:pt modelId="{FF667213-2249-4A89-9C2F-82903F24FDAE}" type="parTrans" cxnId="{73485A21-A2C4-46B2-A82D-7C3B2D037BB9}">
      <dgm:prSet/>
      <dgm:spPr/>
      <dgm:t>
        <a:bodyPr/>
        <a:lstStyle/>
        <a:p>
          <a:endParaRPr lang="en-GB"/>
        </a:p>
      </dgm:t>
    </dgm:pt>
    <dgm:pt modelId="{E2B45ECF-6095-47E0-9D37-D8CBEA82DD7F}" type="sibTrans" cxnId="{73485A21-A2C4-46B2-A82D-7C3B2D037BB9}">
      <dgm:prSet/>
      <dgm:spPr/>
      <dgm:t>
        <a:bodyPr/>
        <a:lstStyle/>
        <a:p>
          <a:endParaRPr lang="en-GB"/>
        </a:p>
      </dgm:t>
    </dgm:pt>
    <dgm:pt modelId="{6ABD3D26-682D-4725-9085-AD20531699DB}">
      <dgm:prSet phldrT="[Text]"/>
      <dgm:spPr>
        <a:solidFill>
          <a:srgbClr val="CFD5EA">
            <a:alpha val="90000"/>
          </a:srgbClr>
        </a:solidFill>
      </dgm:spPr>
      <dgm:t>
        <a:bodyPr/>
        <a:lstStyle/>
        <a:p>
          <a:r>
            <a:rPr lang="en-GB" dirty="0"/>
            <a:t>Often possible (not for repo) – with a penalty</a:t>
          </a:r>
        </a:p>
      </dgm:t>
    </dgm:pt>
    <dgm:pt modelId="{98576204-E362-4222-83BE-2FBBD6EB7D0E}" type="parTrans" cxnId="{52BC5B83-9A2C-4BF5-9F84-656E379DD782}">
      <dgm:prSet/>
      <dgm:spPr/>
      <dgm:t>
        <a:bodyPr/>
        <a:lstStyle/>
        <a:p>
          <a:endParaRPr lang="en-GB"/>
        </a:p>
      </dgm:t>
    </dgm:pt>
    <dgm:pt modelId="{979F8102-F099-4785-B025-6957544F9606}" type="sibTrans" cxnId="{52BC5B83-9A2C-4BF5-9F84-656E379DD782}">
      <dgm:prSet/>
      <dgm:spPr/>
      <dgm:t>
        <a:bodyPr/>
        <a:lstStyle/>
        <a:p>
          <a:endParaRPr lang="en-GB"/>
        </a:p>
      </dgm:t>
    </dgm:pt>
    <dgm:pt modelId="{D51EA38A-BA39-4911-8656-86EDDF489F9C}">
      <dgm:prSet phldrT="[Text]"/>
      <dgm:spPr>
        <a:ln>
          <a:noFill/>
        </a:ln>
      </dgm:spPr>
      <dgm:t>
        <a:bodyPr/>
        <a:lstStyle/>
        <a:p>
          <a:r>
            <a:rPr lang="en-GB" dirty="0"/>
            <a:t>Access to FX</a:t>
          </a:r>
        </a:p>
      </dgm:t>
    </dgm:pt>
    <dgm:pt modelId="{E8697DF7-370B-403E-B0A0-D9282C3BF547}" type="parTrans" cxnId="{A8865F88-288B-41E7-BD99-DF03971EB74D}">
      <dgm:prSet/>
      <dgm:spPr/>
      <dgm:t>
        <a:bodyPr/>
        <a:lstStyle/>
        <a:p>
          <a:endParaRPr lang="en-GB"/>
        </a:p>
      </dgm:t>
    </dgm:pt>
    <dgm:pt modelId="{4154020C-ECCB-42F9-A656-A388776A63F7}" type="sibTrans" cxnId="{A8865F88-288B-41E7-BD99-DF03971EB74D}">
      <dgm:prSet/>
      <dgm:spPr/>
      <dgm:t>
        <a:bodyPr/>
        <a:lstStyle/>
        <a:p>
          <a:endParaRPr lang="en-GB"/>
        </a:p>
      </dgm:t>
    </dgm:pt>
    <dgm:pt modelId="{9020AA91-8B4F-41A8-AFF5-502B7CFBD91E}">
      <dgm:prSet phldrT="[Text]"/>
      <dgm:spPr>
        <a:solidFill>
          <a:srgbClr val="CFD5EA">
            <a:alpha val="90000"/>
          </a:srgbClr>
        </a:solidFill>
      </dgm:spPr>
      <dgm:t>
        <a:bodyPr/>
        <a:lstStyle/>
        <a:p>
          <a:r>
            <a:rPr lang="en-GB" dirty="0"/>
            <a:t>Same day value?</a:t>
          </a:r>
        </a:p>
      </dgm:t>
    </dgm:pt>
    <dgm:pt modelId="{FDDD0A1C-C309-4869-8B83-E7A5E09238D1}" type="parTrans" cxnId="{9CD81FE9-0B84-4AF4-969B-746D65A44698}">
      <dgm:prSet/>
      <dgm:spPr/>
      <dgm:t>
        <a:bodyPr/>
        <a:lstStyle/>
        <a:p>
          <a:endParaRPr lang="en-GB"/>
        </a:p>
      </dgm:t>
    </dgm:pt>
    <dgm:pt modelId="{AE6DF641-8B93-45C8-952A-035641270BEC}" type="sibTrans" cxnId="{9CD81FE9-0B84-4AF4-969B-746D65A44698}">
      <dgm:prSet/>
      <dgm:spPr/>
      <dgm:t>
        <a:bodyPr/>
        <a:lstStyle/>
        <a:p>
          <a:endParaRPr lang="en-GB"/>
        </a:p>
      </dgm:t>
    </dgm:pt>
    <dgm:pt modelId="{F4441671-929F-4183-BAF2-F1021FE09E8F}">
      <dgm:prSet phldrT="[Text]"/>
      <dgm:spPr>
        <a:ln>
          <a:noFill/>
        </a:ln>
      </dgm:spPr>
      <dgm:t>
        <a:bodyPr/>
        <a:lstStyle/>
        <a:p>
          <a:r>
            <a:rPr lang="en-GB" dirty="0"/>
            <a:t>Other cash sources?</a:t>
          </a:r>
        </a:p>
      </dgm:t>
    </dgm:pt>
    <dgm:pt modelId="{60B41CCC-75B7-4CF5-8569-548B01673F9E}" type="parTrans" cxnId="{21D8871A-0846-4C7E-A0B4-1C285A1B5A6B}">
      <dgm:prSet/>
      <dgm:spPr/>
      <dgm:t>
        <a:bodyPr/>
        <a:lstStyle/>
        <a:p>
          <a:endParaRPr lang="en-GB"/>
        </a:p>
      </dgm:t>
    </dgm:pt>
    <dgm:pt modelId="{B7042CD5-6414-4774-870B-791052AD491A}" type="sibTrans" cxnId="{21D8871A-0846-4C7E-A0B4-1C285A1B5A6B}">
      <dgm:prSet/>
      <dgm:spPr/>
      <dgm:t>
        <a:bodyPr/>
        <a:lstStyle/>
        <a:p>
          <a:endParaRPr lang="en-GB"/>
        </a:p>
      </dgm:t>
    </dgm:pt>
    <dgm:pt modelId="{B4B04FA4-55AE-4A12-807F-39591DEEB92F}">
      <dgm:prSet phldrT="[Text]"/>
      <dgm:spPr>
        <a:solidFill>
          <a:srgbClr val="CFD5EA">
            <a:alpha val="90000"/>
          </a:srgbClr>
        </a:solidFill>
      </dgm:spPr>
      <dgm:t>
        <a:bodyPr/>
        <a:lstStyle/>
        <a:p>
          <a:r>
            <a:rPr lang="en-GB" dirty="0"/>
            <a:t>Sovereign wealth funds – should be arm’s length</a:t>
          </a:r>
        </a:p>
      </dgm:t>
    </dgm:pt>
    <dgm:pt modelId="{E7318C54-EE32-4024-9A43-87B3D4E96EBA}" type="parTrans" cxnId="{93EDD89C-3513-4F0D-ABB7-4B12365F81F3}">
      <dgm:prSet/>
      <dgm:spPr/>
      <dgm:t>
        <a:bodyPr/>
        <a:lstStyle/>
        <a:p>
          <a:endParaRPr lang="en-GB"/>
        </a:p>
      </dgm:t>
    </dgm:pt>
    <dgm:pt modelId="{8CE1B8F7-59D7-49B4-88C8-4E77BC9B5EA5}" type="sibTrans" cxnId="{93EDD89C-3513-4F0D-ABB7-4B12365F81F3}">
      <dgm:prSet/>
      <dgm:spPr/>
      <dgm:t>
        <a:bodyPr/>
        <a:lstStyle/>
        <a:p>
          <a:endParaRPr lang="en-GB"/>
        </a:p>
      </dgm:t>
    </dgm:pt>
    <dgm:pt modelId="{F51E4338-AAE4-411C-8C99-E95A3311BE91}" type="pres">
      <dgm:prSet presAssocID="{10C5BC80-DC3B-450A-8A56-0C967BA844B8}" presName="Name0" presStyleCnt="0">
        <dgm:presLayoutVars>
          <dgm:dir/>
          <dgm:animLvl val="lvl"/>
          <dgm:resizeHandles val="exact"/>
        </dgm:presLayoutVars>
      </dgm:prSet>
      <dgm:spPr/>
    </dgm:pt>
    <dgm:pt modelId="{551325B0-222F-4839-B4F8-F972CCBABEEA}" type="pres">
      <dgm:prSet presAssocID="{C2B5A028-405E-41AC-BA11-756C31EBAD28}" presName="linNode" presStyleCnt="0"/>
      <dgm:spPr/>
    </dgm:pt>
    <dgm:pt modelId="{10A41BF0-7A53-4969-98B8-D40BEB6C7AB6}" type="pres">
      <dgm:prSet presAssocID="{C2B5A028-405E-41AC-BA11-756C31EBAD28}" presName="parentText" presStyleLbl="node1" presStyleIdx="0" presStyleCnt="5">
        <dgm:presLayoutVars>
          <dgm:chMax val="1"/>
          <dgm:bulletEnabled val="1"/>
        </dgm:presLayoutVars>
      </dgm:prSet>
      <dgm:spPr/>
    </dgm:pt>
    <dgm:pt modelId="{FEFA4827-54E3-4C04-A15D-141BCF2D59AF}" type="pres">
      <dgm:prSet presAssocID="{C2B5A028-405E-41AC-BA11-756C31EBAD28}" presName="descendantText" presStyleLbl="alignAccFollowNode1" presStyleIdx="0" presStyleCnt="5">
        <dgm:presLayoutVars>
          <dgm:bulletEnabled val="1"/>
        </dgm:presLayoutVars>
      </dgm:prSet>
      <dgm:spPr/>
    </dgm:pt>
    <dgm:pt modelId="{F54FCDAE-9837-4ECB-97ED-A1E07D59237D}" type="pres">
      <dgm:prSet presAssocID="{1110B3C9-35FB-4D71-8EC0-2234D670E434}" presName="sp" presStyleCnt="0"/>
      <dgm:spPr/>
    </dgm:pt>
    <dgm:pt modelId="{3E9C276D-849F-4564-8C13-C8059B90066B}" type="pres">
      <dgm:prSet presAssocID="{6C9FBA47-D350-4605-A31C-FE029750E112}" presName="linNode" presStyleCnt="0"/>
      <dgm:spPr/>
    </dgm:pt>
    <dgm:pt modelId="{30D4FA78-B3BE-4E27-AE56-AEA1D60386A9}" type="pres">
      <dgm:prSet presAssocID="{6C9FBA47-D350-4605-A31C-FE029750E112}" presName="parentText" presStyleLbl="node1" presStyleIdx="1" presStyleCnt="5">
        <dgm:presLayoutVars>
          <dgm:chMax val="1"/>
          <dgm:bulletEnabled val="1"/>
        </dgm:presLayoutVars>
      </dgm:prSet>
      <dgm:spPr/>
    </dgm:pt>
    <dgm:pt modelId="{F162859F-A449-4DC4-B138-7DD6A3508499}" type="pres">
      <dgm:prSet presAssocID="{6C9FBA47-D350-4605-A31C-FE029750E112}" presName="descendantText" presStyleLbl="alignAccFollowNode1" presStyleIdx="1" presStyleCnt="5">
        <dgm:presLayoutVars>
          <dgm:bulletEnabled val="1"/>
        </dgm:presLayoutVars>
      </dgm:prSet>
      <dgm:spPr/>
    </dgm:pt>
    <dgm:pt modelId="{A33327F8-1C38-4FD1-887B-73B44E341496}" type="pres">
      <dgm:prSet presAssocID="{83F24858-3DD4-48E9-B1A6-9CC3730E3B01}" presName="sp" presStyleCnt="0"/>
      <dgm:spPr/>
    </dgm:pt>
    <dgm:pt modelId="{5F2597BF-BA1F-4C6F-8DE6-77E2AF7AFF71}" type="pres">
      <dgm:prSet presAssocID="{19EBD954-9235-4D8D-AFBE-6907314E6547}" presName="linNode" presStyleCnt="0"/>
      <dgm:spPr/>
    </dgm:pt>
    <dgm:pt modelId="{BE071659-6FBB-4E21-98E2-1EFB0CE2A9A1}" type="pres">
      <dgm:prSet presAssocID="{19EBD954-9235-4D8D-AFBE-6907314E6547}" presName="parentText" presStyleLbl="node1" presStyleIdx="2" presStyleCnt="5">
        <dgm:presLayoutVars>
          <dgm:chMax val="1"/>
          <dgm:bulletEnabled val="1"/>
        </dgm:presLayoutVars>
      </dgm:prSet>
      <dgm:spPr/>
    </dgm:pt>
    <dgm:pt modelId="{2EC8B873-EC3B-4005-A068-77DB29F3B878}" type="pres">
      <dgm:prSet presAssocID="{19EBD954-9235-4D8D-AFBE-6907314E6547}" presName="descendantText" presStyleLbl="alignAccFollowNode1" presStyleIdx="2" presStyleCnt="5">
        <dgm:presLayoutVars>
          <dgm:bulletEnabled val="1"/>
        </dgm:presLayoutVars>
      </dgm:prSet>
      <dgm:spPr/>
    </dgm:pt>
    <dgm:pt modelId="{083965F7-B49F-4772-8686-D981A5A3FA7F}" type="pres">
      <dgm:prSet presAssocID="{528563A2-D1B1-4021-9695-8F92453E501A}" presName="sp" presStyleCnt="0"/>
      <dgm:spPr/>
    </dgm:pt>
    <dgm:pt modelId="{DE699561-8EA2-48D7-AF9F-A5513C8C1F35}" type="pres">
      <dgm:prSet presAssocID="{D51EA38A-BA39-4911-8656-86EDDF489F9C}" presName="linNode" presStyleCnt="0"/>
      <dgm:spPr/>
    </dgm:pt>
    <dgm:pt modelId="{B15A0ED7-15EF-4D77-9E93-EC4D474A1443}" type="pres">
      <dgm:prSet presAssocID="{D51EA38A-BA39-4911-8656-86EDDF489F9C}" presName="parentText" presStyleLbl="node1" presStyleIdx="3" presStyleCnt="5">
        <dgm:presLayoutVars>
          <dgm:chMax val="1"/>
          <dgm:bulletEnabled val="1"/>
        </dgm:presLayoutVars>
      </dgm:prSet>
      <dgm:spPr/>
    </dgm:pt>
    <dgm:pt modelId="{FDE7B009-2DE6-4EB8-9308-289A0153F095}" type="pres">
      <dgm:prSet presAssocID="{D51EA38A-BA39-4911-8656-86EDDF489F9C}" presName="descendantText" presStyleLbl="alignAccFollowNode1" presStyleIdx="3" presStyleCnt="5">
        <dgm:presLayoutVars>
          <dgm:bulletEnabled val="1"/>
        </dgm:presLayoutVars>
      </dgm:prSet>
      <dgm:spPr/>
    </dgm:pt>
    <dgm:pt modelId="{540D3A59-935D-4926-95E8-7F881261D6DC}" type="pres">
      <dgm:prSet presAssocID="{4154020C-ECCB-42F9-A656-A388776A63F7}" presName="sp" presStyleCnt="0"/>
      <dgm:spPr/>
    </dgm:pt>
    <dgm:pt modelId="{887C8191-B15C-489E-8593-E53B985339A1}" type="pres">
      <dgm:prSet presAssocID="{F4441671-929F-4183-BAF2-F1021FE09E8F}" presName="linNode" presStyleCnt="0"/>
      <dgm:spPr/>
    </dgm:pt>
    <dgm:pt modelId="{04D106F5-8F07-4497-A0EC-BB06767F8DFB}" type="pres">
      <dgm:prSet presAssocID="{F4441671-929F-4183-BAF2-F1021FE09E8F}" presName="parentText" presStyleLbl="node1" presStyleIdx="4" presStyleCnt="5">
        <dgm:presLayoutVars>
          <dgm:chMax val="1"/>
          <dgm:bulletEnabled val="1"/>
        </dgm:presLayoutVars>
      </dgm:prSet>
      <dgm:spPr/>
    </dgm:pt>
    <dgm:pt modelId="{799FEDAD-1CAB-445B-B37A-FB1711077A85}" type="pres">
      <dgm:prSet presAssocID="{F4441671-929F-4183-BAF2-F1021FE09E8F}" presName="descendantText" presStyleLbl="alignAccFollowNode1" presStyleIdx="4" presStyleCnt="5">
        <dgm:presLayoutVars>
          <dgm:bulletEnabled val="1"/>
        </dgm:presLayoutVars>
      </dgm:prSet>
      <dgm:spPr/>
    </dgm:pt>
  </dgm:ptLst>
  <dgm:cxnLst>
    <dgm:cxn modelId="{300A4104-6BA3-4717-819D-DF990D56BF90}" srcId="{10C5BC80-DC3B-450A-8A56-0C967BA844B8}" destId="{6C9FBA47-D350-4605-A31C-FE029750E112}" srcOrd="1" destOrd="0" parTransId="{1F979D88-14F0-4D5A-81EB-7B2996548B8D}" sibTransId="{83F24858-3DD4-48E9-B1A6-9CC3730E3B01}"/>
    <dgm:cxn modelId="{D2B05418-643C-4EE3-A485-E7692FDB1D1E}" type="presOf" srcId="{F4441671-929F-4183-BAF2-F1021FE09E8F}" destId="{04D106F5-8F07-4497-A0EC-BB06767F8DFB}" srcOrd="0" destOrd="0" presId="urn:microsoft.com/office/officeart/2005/8/layout/vList5"/>
    <dgm:cxn modelId="{21D8871A-0846-4C7E-A0B4-1C285A1B5A6B}" srcId="{10C5BC80-DC3B-450A-8A56-0C967BA844B8}" destId="{F4441671-929F-4183-BAF2-F1021FE09E8F}" srcOrd="4" destOrd="0" parTransId="{60B41CCC-75B7-4CF5-8569-548B01673F9E}" sibTransId="{B7042CD5-6414-4774-870B-791052AD491A}"/>
    <dgm:cxn modelId="{73485A21-A2C4-46B2-A82D-7C3B2D037BB9}" srcId="{6C9FBA47-D350-4605-A31C-FE029750E112}" destId="{CEB423F1-8787-4000-8EC5-8D961DAA1C02}" srcOrd="0" destOrd="0" parTransId="{FF667213-2249-4A89-9C2F-82903F24FDAE}" sibTransId="{E2B45ECF-6095-47E0-9D37-D8CBEA82DD7F}"/>
    <dgm:cxn modelId="{258E4C24-3C36-4B9D-B2B4-0720CE330350}" srcId="{10C5BC80-DC3B-450A-8A56-0C967BA844B8}" destId="{C2B5A028-405E-41AC-BA11-756C31EBAD28}" srcOrd="0" destOrd="0" parTransId="{A6810D82-C135-4E8C-93BC-1C7AECDD14A4}" sibTransId="{1110B3C9-35FB-4D71-8EC0-2234D670E434}"/>
    <dgm:cxn modelId="{D8C2DF5D-2DA4-46B2-8302-F81A02B255EA}" type="presOf" srcId="{B4D8D733-117E-4588-971E-F30C0A157DD4}" destId="{FEFA4827-54E3-4C04-A15D-141BCF2D59AF}" srcOrd="0" destOrd="0" presId="urn:microsoft.com/office/officeart/2005/8/layout/vList5"/>
    <dgm:cxn modelId="{43318243-4F49-471E-AB5A-507096EB9AF7}" type="presOf" srcId="{19EBD954-9235-4D8D-AFBE-6907314E6547}" destId="{BE071659-6FBB-4E21-98E2-1EFB0CE2A9A1}" srcOrd="0" destOrd="0" presId="urn:microsoft.com/office/officeart/2005/8/layout/vList5"/>
    <dgm:cxn modelId="{CC82D16E-A7A0-4517-81C2-C8AC3014A010}" type="presOf" srcId="{10C5BC80-DC3B-450A-8A56-0C967BA844B8}" destId="{F51E4338-AAE4-411C-8C99-E95A3311BE91}" srcOrd="0" destOrd="0" presId="urn:microsoft.com/office/officeart/2005/8/layout/vList5"/>
    <dgm:cxn modelId="{0E6B2579-0CCB-4DD5-88AC-5CDB7397047A}" type="presOf" srcId="{CEB423F1-8787-4000-8EC5-8D961DAA1C02}" destId="{F162859F-A449-4DC4-B138-7DD6A3508499}" srcOrd="0" destOrd="0" presId="urn:microsoft.com/office/officeart/2005/8/layout/vList5"/>
    <dgm:cxn modelId="{64807459-4D39-4D68-93EB-89979E659AF4}" srcId="{C2B5A028-405E-41AC-BA11-756C31EBAD28}" destId="{B4D8D733-117E-4588-971E-F30C0A157DD4}" srcOrd="0" destOrd="0" parTransId="{142866F4-EF09-4A19-BF80-C7BFA26EE0B5}" sibTransId="{96D7321C-BBD4-4FCD-9DDB-E72044FAB103}"/>
    <dgm:cxn modelId="{52BC5B83-9A2C-4BF5-9F84-656E379DD782}" srcId="{19EBD954-9235-4D8D-AFBE-6907314E6547}" destId="{6ABD3D26-682D-4725-9085-AD20531699DB}" srcOrd="0" destOrd="0" parTransId="{98576204-E362-4222-83BE-2FBBD6EB7D0E}" sibTransId="{979F8102-F099-4785-B025-6957544F9606}"/>
    <dgm:cxn modelId="{A8865F88-288B-41E7-BD99-DF03971EB74D}" srcId="{10C5BC80-DC3B-450A-8A56-0C967BA844B8}" destId="{D51EA38A-BA39-4911-8656-86EDDF489F9C}" srcOrd="3" destOrd="0" parTransId="{E8697DF7-370B-403E-B0A0-D9282C3BF547}" sibTransId="{4154020C-ECCB-42F9-A656-A388776A63F7}"/>
    <dgm:cxn modelId="{0EF37389-B5C5-483E-87F5-AC2D797A9D1B}" type="presOf" srcId="{6C9FBA47-D350-4605-A31C-FE029750E112}" destId="{30D4FA78-B3BE-4E27-AE56-AEA1D60386A9}" srcOrd="0" destOrd="0" presId="urn:microsoft.com/office/officeart/2005/8/layout/vList5"/>
    <dgm:cxn modelId="{AA287397-C5C9-49CD-B44A-F17B46C7F024}" type="presOf" srcId="{6ABD3D26-682D-4725-9085-AD20531699DB}" destId="{2EC8B873-EC3B-4005-A068-77DB29F3B878}" srcOrd="0" destOrd="0" presId="urn:microsoft.com/office/officeart/2005/8/layout/vList5"/>
    <dgm:cxn modelId="{93EDD89C-3513-4F0D-ABB7-4B12365F81F3}" srcId="{F4441671-929F-4183-BAF2-F1021FE09E8F}" destId="{B4B04FA4-55AE-4A12-807F-39591DEEB92F}" srcOrd="0" destOrd="0" parTransId="{E7318C54-EE32-4024-9A43-87B3D4E96EBA}" sibTransId="{8CE1B8F7-59D7-49B4-88C8-4E77BC9B5EA5}"/>
    <dgm:cxn modelId="{32E32BAA-4A6E-4327-97C3-156B3958C206}" type="presOf" srcId="{C2B5A028-405E-41AC-BA11-756C31EBAD28}" destId="{10A41BF0-7A53-4969-98B8-D40BEB6C7AB6}" srcOrd="0" destOrd="0" presId="urn:microsoft.com/office/officeart/2005/8/layout/vList5"/>
    <dgm:cxn modelId="{65EF5BAC-3B22-49F6-A711-A6CEEC32660A}" srcId="{10C5BC80-DC3B-450A-8A56-0C967BA844B8}" destId="{19EBD954-9235-4D8D-AFBE-6907314E6547}" srcOrd="2" destOrd="0" parTransId="{DFF5CC01-B68D-4A31-AFFB-8A0EDFE00324}" sibTransId="{528563A2-D1B1-4021-9695-8F92453E501A}"/>
    <dgm:cxn modelId="{3E0477AD-FB0A-42F1-A322-CBDDED57FED2}" type="presOf" srcId="{B4B04FA4-55AE-4A12-807F-39591DEEB92F}" destId="{799FEDAD-1CAB-445B-B37A-FB1711077A85}" srcOrd="0" destOrd="0" presId="urn:microsoft.com/office/officeart/2005/8/layout/vList5"/>
    <dgm:cxn modelId="{90D0A6B7-BF50-4C52-A69E-9EDB4F3E04F4}" type="presOf" srcId="{9020AA91-8B4F-41A8-AFF5-502B7CFBD91E}" destId="{FDE7B009-2DE6-4EB8-9308-289A0153F095}" srcOrd="0" destOrd="0" presId="urn:microsoft.com/office/officeart/2005/8/layout/vList5"/>
    <dgm:cxn modelId="{9CD81FE9-0B84-4AF4-969B-746D65A44698}" srcId="{D51EA38A-BA39-4911-8656-86EDDF489F9C}" destId="{9020AA91-8B4F-41A8-AFF5-502B7CFBD91E}" srcOrd="0" destOrd="0" parTransId="{FDDD0A1C-C309-4869-8B83-E7A5E09238D1}" sibTransId="{AE6DF641-8B93-45C8-952A-035641270BEC}"/>
    <dgm:cxn modelId="{08364EFB-2F45-45A4-944A-EFF5D363A23C}" type="presOf" srcId="{D51EA38A-BA39-4911-8656-86EDDF489F9C}" destId="{B15A0ED7-15EF-4D77-9E93-EC4D474A1443}" srcOrd="0" destOrd="0" presId="urn:microsoft.com/office/officeart/2005/8/layout/vList5"/>
    <dgm:cxn modelId="{6885F287-7843-404C-BE27-A8D287380B68}" type="presParOf" srcId="{F51E4338-AAE4-411C-8C99-E95A3311BE91}" destId="{551325B0-222F-4839-B4F8-F972CCBABEEA}" srcOrd="0" destOrd="0" presId="urn:microsoft.com/office/officeart/2005/8/layout/vList5"/>
    <dgm:cxn modelId="{9E84B42C-7BB6-495A-B91B-955A9168EC5D}" type="presParOf" srcId="{551325B0-222F-4839-B4F8-F972CCBABEEA}" destId="{10A41BF0-7A53-4969-98B8-D40BEB6C7AB6}" srcOrd="0" destOrd="0" presId="urn:microsoft.com/office/officeart/2005/8/layout/vList5"/>
    <dgm:cxn modelId="{7E9ED300-A702-4619-B157-BE4608751DFF}" type="presParOf" srcId="{551325B0-222F-4839-B4F8-F972CCBABEEA}" destId="{FEFA4827-54E3-4C04-A15D-141BCF2D59AF}" srcOrd="1" destOrd="0" presId="urn:microsoft.com/office/officeart/2005/8/layout/vList5"/>
    <dgm:cxn modelId="{86351668-476A-4854-A116-C0AA4E22AF5B}" type="presParOf" srcId="{F51E4338-AAE4-411C-8C99-E95A3311BE91}" destId="{F54FCDAE-9837-4ECB-97ED-A1E07D59237D}" srcOrd="1" destOrd="0" presId="urn:microsoft.com/office/officeart/2005/8/layout/vList5"/>
    <dgm:cxn modelId="{A561F6B5-0A75-44CA-85D8-3C1508BD8756}" type="presParOf" srcId="{F51E4338-AAE4-411C-8C99-E95A3311BE91}" destId="{3E9C276D-849F-4564-8C13-C8059B90066B}" srcOrd="2" destOrd="0" presId="urn:microsoft.com/office/officeart/2005/8/layout/vList5"/>
    <dgm:cxn modelId="{7149FAC7-383C-411E-A1FA-A0F598C28FFC}" type="presParOf" srcId="{3E9C276D-849F-4564-8C13-C8059B90066B}" destId="{30D4FA78-B3BE-4E27-AE56-AEA1D60386A9}" srcOrd="0" destOrd="0" presId="urn:microsoft.com/office/officeart/2005/8/layout/vList5"/>
    <dgm:cxn modelId="{0706BBDE-2259-4121-8A18-7E06EF56F204}" type="presParOf" srcId="{3E9C276D-849F-4564-8C13-C8059B90066B}" destId="{F162859F-A449-4DC4-B138-7DD6A3508499}" srcOrd="1" destOrd="0" presId="urn:microsoft.com/office/officeart/2005/8/layout/vList5"/>
    <dgm:cxn modelId="{E219818C-7A61-454C-B9F2-7105CB8BE94F}" type="presParOf" srcId="{F51E4338-AAE4-411C-8C99-E95A3311BE91}" destId="{A33327F8-1C38-4FD1-887B-73B44E341496}" srcOrd="3" destOrd="0" presId="urn:microsoft.com/office/officeart/2005/8/layout/vList5"/>
    <dgm:cxn modelId="{7E6F66CA-5D7D-429E-A9A4-BCF30DCCDA6A}" type="presParOf" srcId="{F51E4338-AAE4-411C-8C99-E95A3311BE91}" destId="{5F2597BF-BA1F-4C6F-8DE6-77E2AF7AFF71}" srcOrd="4" destOrd="0" presId="urn:microsoft.com/office/officeart/2005/8/layout/vList5"/>
    <dgm:cxn modelId="{137CCEC9-C6EA-4F24-8284-D9664DAF95EB}" type="presParOf" srcId="{5F2597BF-BA1F-4C6F-8DE6-77E2AF7AFF71}" destId="{BE071659-6FBB-4E21-98E2-1EFB0CE2A9A1}" srcOrd="0" destOrd="0" presId="urn:microsoft.com/office/officeart/2005/8/layout/vList5"/>
    <dgm:cxn modelId="{C5C8951B-6CBB-4300-BA1B-C5A191941CB6}" type="presParOf" srcId="{5F2597BF-BA1F-4C6F-8DE6-77E2AF7AFF71}" destId="{2EC8B873-EC3B-4005-A068-77DB29F3B878}" srcOrd="1" destOrd="0" presId="urn:microsoft.com/office/officeart/2005/8/layout/vList5"/>
    <dgm:cxn modelId="{CC6C94D9-A463-4204-9261-36CD6A064D84}" type="presParOf" srcId="{F51E4338-AAE4-411C-8C99-E95A3311BE91}" destId="{083965F7-B49F-4772-8686-D981A5A3FA7F}" srcOrd="5" destOrd="0" presId="urn:microsoft.com/office/officeart/2005/8/layout/vList5"/>
    <dgm:cxn modelId="{C97A688B-0BD9-4576-B72A-21B61E08470B}" type="presParOf" srcId="{F51E4338-AAE4-411C-8C99-E95A3311BE91}" destId="{DE699561-8EA2-48D7-AF9F-A5513C8C1F35}" srcOrd="6" destOrd="0" presId="urn:microsoft.com/office/officeart/2005/8/layout/vList5"/>
    <dgm:cxn modelId="{BC28E9DA-6C0C-4EED-A424-EB96B1981CCE}" type="presParOf" srcId="{DE699561-8EA2-48D7-AF9F-A5513C8C1F35}" destId="{B15A0ED7-15EF-4D77-9E93-EC4D474A1443}" srcOrd="0" destOrd="0" presId="urn:microsoft.com/office/officeart/2005/8/layout/vList5"/>
    <dgm:cxn modelId="{7637354A-6F19-49C4-8CCA-0C9FBA3DB37A}" type="presParOf" srcId="{DE699561-8EA2-48D7-AF9F-A5513C8C1F35}" destId="{FDE7B009-2DE6-4EB8-9308-289A0153F095}" srcOrd="1" destOrd="0" presId="urn:microsoft.com/office/officeart/2005/8/layout/vList5"/>
    <dgm:cxn modelId="{5FA81A1E-B17C-412B-8658-AC00CFF28B59}" type="presParOf" srcId="{F51E4338-AAE4-411C-8C99-E95A3311BE91}" destId="{540D3A59-935D-4926-95E8-7F881261D6DC}" srcOrd="7" destOrd="0" presId="urn:microsoft.com/office/officeart/2005/8/layout/vList5"/>
    <dgm:cxn modelId="{E6BCD1B4-E5C0-4487-8BC0-21F963CCB012}" type="presParOf" srcId="{F51E4338-AAE4-411C-8C99-E95A3311BE91}" destId="{887C8191-B15C-489E-8593-E53B985339A1}" srcOrd="8" destOrd="0" presId="urn:microsoft.com/office/officeart/2005/8/layout/vList5"/>
    <dgm:cxn modelId="{B34DAA1D-76CE-42CC-9C08-1787AE3B2D53}" type="presParOf" srcId="{887C8191-B15C-489E-8593-E53B985339A1}" destId="{04D106F5-8F07-4497-A0EC-BB06767F8DFB}" srcOrd="0" destOrd="0" presId="urn:microsoft.com/office/officeart/2005/8/layout/vList5"/>
    <dgm:cxn modelId="{E6050C3D-EB22-4B1E-8B3D-C25FC226CC4D}" type="presParOf" srcId="{887C8191-B15C-489E-8593-E53B985339A1}" destId="{799FEDAD-1CAB-445B-B37A-FB1711077A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5FBBD7-94E0-4E4B-BA29-B06A3519B31D}" type="doc">
      <dgm:prSet loTypeId="urn:microsoft.com/office/officeart/2005/8/layout/hProcess9" loCatId="process" qsTypeId="urn:microsoft.com/office/officeart/2005/8/quickstyle/simple1" qsCatId="simple" csTypeId="urn:microsoft.com/office/officeart/2005/8/colors/accent0_2" csCatId="mainScheme" phldr="1"/>
      <dgm:spPr/>
    </dgm:pt>
    <dgm:pt modelId="{96417D3B-115A-4698-98B1-EE510A869795}">
      <dgm:prSet phldrT="[Text]" custT="1"/>
      <dgm:spPr/>
      <dgm:t>
        <a:bodyPr anchor="ctr" anchorCtr="0"/>
        <a:lstStyle/>
        <a:p>
          <a:r>
            <a:rPr lang="en-GB" altLang="en-US" sz="2600" dirty="0"/>
            <a:t>The Cash Buffer: what it is, why we need it</a:t>
          </a:r>
          <a:endParaRPr lang="en-US" sz="2600" dirty="0"/>
        </a:p>
      </dgm:t>
    </dgm:pt>
    <dgm:pt modelId="{11AB7770-E072-4134-89EF-2D0749FC3493}" type="parTrans" cxnId="{DD98888F-5134-443F-99F6-4C0B69B02C73}">
      <dgm:prSet/>
      <dgm:spPr/>
      <dgm:t>
        <a:bodyPr/>
        <a:lstStyle/>
        <a:p>
          <a:endParaRPr lang="en-US" sz="2400"/>
        </a:p>
      </dgm:t>
    </dgm:pt>
    <dgm:pt modelId="{E7057AA6-F357-4992-AA29-3E9DC79D5EE2}" type="sibTrans" cxnId="{DD98888F-5134-443F-99F6-4C0B69B02C73}">
      <dgm:prSet/>
      <dgm:spPr/>
      <dgm:t>
        <a:bodyPr/>
        <a:lstStyle/>
        <a:p>
          <a:endParaRPr lang="en-US" sz="2400"/>
        </a:p>
      </dgm:t>
    </dgm:pt>
    <dgm:pt modelId="{86FDB1A7-D681-40CC-B97D-0BD6F01CA9F8}">
      <dgm:prSet custT="1"/>
      <dgm:spPr/>
      <dgm:t>
        <a:bodyPr anchor="ctr" anchorCtr="0"/>
        <a:lstStyle/>
        <a:p>
          <a:pPr>
            <a:spcAft>
              <a:spcPts val="0"/>
            </a:spcAft>
          </a:pPr>
          <a:r>
            <a:rPr lang="en-GB" altLang="en-US" sz="2600" dirty="0"/>
            <a:t>Determining the Buffer </a:t>
          </a:r>
        </a:p>
        <a:p>
          <a:pPr>
            <a:spcAft>
              <a:spcPts val="0"/>
            </a:spcAft>
          </a:pPr>
          <a:r>
            <a:rPr lang="en-GB" altLang="en-US" sz="2600" dirty="0"/>
            <a:t>and its Components</a:t>
          </a:r>
        </a:p>
      </dgm:t>
    </dgm:pt>
    <dgm:pt modelId="{DBEE6FBD-B2DE-421E-9A4D-C66576101D8F}" type="parTrans" cxnId="{838BC39B-790A-4093-A145-A546C16FC71C}">
      <dgm:prSet/>
      <dgm:spPr/>
      <dgm:t>
        <a:bodyPr/>
        <a:lstStyle/>
        <a:p>
          <a:endParaRPr lang="en-US" sz="2400"/>
        </a:p>
      </dgm:t>
    </dgm:pt>
    <dgm:pt modelId="{A8C8D15C-181B-47D3-BE95-9317D4BBADA9}" type="sibTrans" cxnId="{838BC39B-790A-4093-A145-A546C16FC71C}">
      <dgm:prSet/>
      <dgm:spPr/>
      <dgm:t>
        <a:bodyPr/>
        <a:lstStyle/>
        <a:p>
          <a:endParaRPr lang="en-US" sz="2400"/>
        </a:p>
      </dgm:t>
    </dgm:pt>
    <dgm:pt modelId="{1A1F56BF-8DF7-452E-BEA3-638DF19CE165}">
      <dgm:prSet custT="1"/>
      <dgm:spPr>
        <a:solidFill>
          <a:srgbClr val="004C97"/>
        </a:solidFill>
      </dgm:spPr>
      <dgm:t>
        <a:bodyPr/>
        <a:lstStyle/>
        <a:p>
          <a:r>
            <a:rPr lang="en-GB" altLang="en-US" sz="2600" dirty="0">
              <a:solidFill>
                <a:schemeClr val="bg1"/>
              </a:solidFill>
            </a:rPr>
            <a:t>International examples</a:t>
          </a:r>
        </a:p>
      </dgm:t>
    </dgm:pt>
    <dgm:pt modelId="{89299127-CBC9-4BD8-A502-6B4CC8D740BB}" type="parTrans" cxnId="{B0847CA0-1BD8-4286-848A-36361C036510}">
      <dgm:prSet/>
      <dgm:spPr/>
      <dgm:t>
        <a:bodyPr/>
        <a:lstStyle/>
        <a:p>
          <a:endParaRPr lang="en-US" sz="2400"/>
        </a:p>
      </dgm:t>
    </dgm:pt>
    <dgm:pt modelId="{5E85FC80-4761-46DB-9243-4512304BCB13}" type="sibTrans" cxnId="{B0847CA0-1BD8-4286-848A-36361C036510}">
      <dgm:prSet/>
      <dgm:spPr/>
      <dgm:t>
        <a:bodyPr/>
        <a:lstStyle/>
        <a:p>
          <a:endParaRPr lang="en-US" sz="2400"/>
        </a:p>
      </dgm:t>
    </dgm:pt>
    <dgm:pt modelId="{F84AE7B0-DB7E-4905-A700-9F527B32B408}">
      <dgm:prSet custT="1"/>
      <dgm:spPr/>
      <dgm:t>
        <a:bodyPr/>
        <a:lstStyle/>
        <a:p>
          <a:r>
            <a:rPr lang="en-GB" altLang="en-US" sz="2800" dirty="0"/>
            <a:t>Some Issues Arising</a:t>
          </a:r>
        </a:p>
      </dgm:t>
    </dgm:pt>
    <dgm:pt modelId="{65B7056C-B6C5-4B5A-9DF7-7FF1C1A53D45}" type="parTrans" cxnId="{B705E704-CA12-48AC-AE06-2F52979289BD}">
      <dgm:prSet/>
      <dgm:spPr/>
      <dgm:t>
        <a:bodyPr/>
        <a:lstStyle/>
        <a:p>
          <a:endParaRPr lang="en-US" sz="2400"/>
        </a:p>
      </dgm:t>
    </dgm:pt>
    <dgm:pt modelId="{E013F9D9-2172-40FC-A47A-42920EF76F78}" type="sibTrans" cxnId="{B705E704-CA12-48AC-AE06-2F52979289BD}">
      <dgm:prSet/>
      <dgm:spPr/>
      <dgm:t>
        <a:bodyPr/>
        <a:lstStyle/>
        <a:p>
          <a:endParaRPr lang="en-US" sz="2400"/>
        </a:p>
      </dgm:t>
    </dgm:pt>
    <dgm:pt modelId="{CD76B4E2-B8CD-43A4-95E2-36DD03824AE4}" type="pres">
      <dgm:prSet presAssocID="{CD5FBBD7-94E0-4E4B-BA29-B06A3519B31D}" presName="CompostProcess" presStyleCnt="0">
        <dgm:presLayoutVars>
          <dgm:dir/>
          <dgm:resizeHandles val="exact"/>
        </dgm:presLayoutVars>
      </dgm:prSet>
      <dgm:spPr/>
    </dgm:pt>
    <dgm:pt modelId="{42BF332B-9470-4CB6-8C6F-5AFACF743862}" type="pres">
      <dgm:prSet presAssocID="{CD5FBBD7-94E0-4E4B-BA29-B06A3519B31D}" presName="arrow" presStyleLbl="bgShp" presStyleIdx="0" presStyleCnt="1" custLinFactNeighborX="-588"/>
      <dgm:spPr>
        <a:solidFill>
          <a:srgbClr val="CFD5EA"/>
        </a:solidFill>
      </dgm:spPr>
    </dgm:pt>
    <dgm:pt modelId="{1E562C04-1623-461F-867B-3BBE35187D28}" type="pres">
      <dgm:prSet presAssocID="{CD5FBBD7-94E0-4E4B-BA29-B06A3519B31D}" presName="linearProcess" presStyleCnt="0"/>
      <dgm:spPr/>
    </dgm:pt>
    <dgm:pt modelId="{98279409-42F1-434A-83DB-7875900BB96D}" type="pres">
      <dgm:prSet presAssocID="{96417D3B-115A-4698-98B1-EE510A869795}" presName="textNode" presStyleLbl="node1" presStyleIdx="0" presStyleCnt="4" custScaleX="106299" custLinFactNeighborX="-1294" custLinFactNeighborY="-1172">
        <dgm:presLayoutVars>
          <dgm:bulletEnabled val="1"/>
        </dgm:presLayoutVars>
      </dgm:prSet>
      <dgm:spPr/>
    </dgm:pt>
    <dgm:pt modelId="{A2D6F68B-2DFE-46EF-80D6-6BAF84868F3C}" type="pres">
      <dgm:prSet presAssocID="{E7057AA6-F357-4992-AA29-3E9DC79D5EE2}" presName="sibTrans" presStyleCnt="0"/>
      <dgm:spPr/>
    </dgm:pt>
    <dgm:pt modelId="{69B80941-00E4-4A68-91D4-091DABFF1DD2}" type="pres">
      <dgm:prSet presAssocID="{86FDB1A7-D681-40CC-B97D-0BD6F01CA9F8}" presName="textNode" presStyleLbl="node1" presStyleIdx="1" presStyleCnt="4" custScaleX="106258" custLinFactNeighborX="-6087">
        <dgm:presLayoutVars>
          <dgm:bulletEnabled val="1"/>
        </dgm:presLayoutVars>
      </dgm:prSet>
      <dgm:spPr/>
    </dgm:pt>
    <dgm:pt modelId="{B0EC5D7A-F866-4947-B5A1-601E435B4782}" type="pres">
      <dgm:prSet presAssocID="{A8C8D15C-181B-47D3-BE95-9317D4BBADA9}" presName="sibTrans" presStyleCnt="0"/>
      <dgm:spPr/>
    </dgm:pt>
    <dgm:pt modelId="{66B01804-B4DF-432F-9592-5DE10DAC317F}" type="pres">
      <dgm:prSet presAssocID="{1A1F56BF-8DF7-452E-BEA3-638DF19CE165}" presName="textNode" presStyleLbl="node1" presStyleIdx="2" presStyleCnt="4" custScaleX="106372" custLinFactNeighborX="-6269">
        <dgm:presLayoutVars>
          <dgm:bulletEnabled val="1"/>
        </dgm:presLayoutVars>
      </dgm:prSet>
      <dgm:spPr/>
    </dgm:pt>
    <dgm:pt modelId="{1629292C-D117-474A-A122-778A5204639B}" type="pres">
      <dgm:prSet presAssocID="{5E85FC80-4761-46DB-9243-4512304BCB13}" presName="sibTrans" presStyleCnt="0"/>
      <dgm:spPr/>
    </dgm:pt>
    <dgm:pt modelId="{D4DB188C-BE5A-46C3-A77C-440CB56285CE}" type="pres">
      <dgm:prSet presAssocID="{F84AE7B0-DB7E-4905-A700-9F527B32B408}" presName="textNode" presStyleLbl="node1" presStyleIdx="3" presStyleCnt="4" custScaleX="106843">
        <dgm:presLayoutVars>
          <dgm:bulletEnabled val="1"/>
        </dgm:presLayoutVars>
      </dgm:prSet>
      <dgm:spPr/>
    </dgm:pt>
  </dgm:ptLst>
  <dgm:cxnLst>
    <dgm:cxn modelId="{B705E704-CA12-48AC-AE06-2F52979289BD}" srcId="{CD5FBBD7-94E0-4E4B-BA29-B06A3519B31D}" destId="{F84AE7B0-DB7E-4905-A700-9F527B32B408}" srcOrd="3" destOrd="0" parTransId="{65B7056C-B6C5-4B5A-9DF7-7FF1C1A53D45}" sibTransId="{E013F9D9-2172-40FC-A47A-42920EF76F78}"/>
    <dgm:cxn modelId="{6EAF0B2F-7D92-4E65-B9AF-3A5FD0C60FB0}" type="presOf" srcId="{CD5FBBD7-94E0-4E4B-BA29-B06A3519B31D}" destId="{CD76B4E2-B8CD-43A4-95E2-36DD03824AE4}" srcOrd="0" destOrd="0" presId="urn:microsoft.com/office/officeart/2005/8/layout/hProcess9"/>
    <dgm:cxn modelId="{DD98888F-5134-443F-99F6-4C0B69B02C73}" srcId="{CD5FBBD7-94E0-4E4B-BA29-B06A3519B31D}" destId="{96417D3B-115A-4698-98B1-EE510A869795}" srcOrd="0" destOrd="0" parTransId="{11AB7770-E072-4134-89EF-2D0749FC3493}" sibTransId="{E7057AA6-F357-4992-AA29-3E9DC79D5EE2}"/>
    <dgm:cxn modelId="{838BC39B-790A-4093-A145-A546C16FC71C}" srcId="{CD5FBBD7-94E0-4E4B-BA29-B06A3519B31D}" destId="{86FDB1A7-D681-40CC-B97D-0BD6F01CA9F8}" srcOrd="1" destOrd="0" parTransId="{DBEE6FBD-B2DE-421E-9A4D-C66576101D8F}" sibTransId="{A8C8D15C-181B-47D3-BE95-9317D4BBADA9}"/>
    <dgm:cxn modelId="{B0847CA0-1BD8-4286-848A-36361C036510}" srcId="{CD5FBBD7-94E0-4E4B-BA29-B06A3519B31D}" destId="{1A1F56BF-8DF7-452E-BEA3-638DF19CE165}" srcOrd="2" destOrd="0" parTransId="{89299127-CBC9-4BD8-A502-6B4CC8D740BB}" sibTransId="{5E85FC80-4761-46DB-9243-4512304BCB13}"/>
    <dgm:cxn modelId="{E35171B4-3150-49D2-99E5-4B215A4267CB}" type="presOf" srcId="{86FDB1A7-D681-40CC-B97D-0BD6F01CA9F8}" destId="{69B80941-00E4-4A68-91D4-091DABFF1DD2}" srcOrd="0" destOrd="0" presId="urn:microsoft.com/office/officeart/2005/8/layout/hProcess9"/>
    <dgm:cxn modelId="{06DAA2D3-30E8-40D0-9E40-7280DCF7B23C}" type="presOf" srcId="{F84AE7B0-DB7E-4905-A700-9F527B32B408}" destId="{D4DB188C-BE5A-46C3-A77C-440CB56285CE}" srcOrd="0" destOrd="0" presId="urn:microsoft.com/office/officeart/2005/8/layout/hProcess9"/>
    <dgm:cxn modelId="{E20725DA-816B-4595-B4FD-2D74D46C479A}" type="presOf" srcId="{96417D3B-115A-4698-98B1-EE510A869795}" destId="{98279409-42F1-434A-83DB-7875900BB96D}" srcOrd="0" destOrd="0" presId="urn:microsoft.com/office/officeart/2005/8/layout/hProcess9"/>
    <dgm:cxn modelId="{BA4F4CDF-EC87-450D-919E-CA16B807853A}" type="presOf" srcId="{1A1F56BF-8DF7-452E-BEA3-638DF19CE165}" destId="{66B01804-B4DF-432F-9592-5DE10DAC317F}" srcOrd="0" destOrd="0" presId="urn:microsoft.com/office/officeart/2005/8/layout/hProcess9"/>
    <dgm:cxn modelId="{5203D0A2-8E4A-4485-95DC-00B3751BE341}" type="presParOf" srcId="{CD76B4E2-B8CD-43A4-95E2-36DD03824AE4}" destId="{42BF332B-9470-4CB6-8C6F-5AFACF743862}" srcOrd="0" destOrd="0" presId="urn:microsoft.com/office/officeart/2005/8/layout/hProcess9"/>
    <dgm:cxn modelId="{1B8FD930-4910-421D-9BCF-F786D958AA89}" type="presParOf" srcId="{CD76B4E2-B8CD-43A4-95E2-36DD03824AE4}" destId="{1E562C04-1623-461F-867B-3BBE35187D28}" srcOrd="1" destOrd="0" presId="urn:microsoft.com/office/officeart/2005/8/layout/hProcess9"/>
    <dgm:cxn modelId="{BE24B50B-1C44-4D50-B384-6A4992095711}" type="presParOf" srcId="{1E562C04-1623-461F-867B-3BBE35187D28}" destId="{98279409-42F1-434A-83DB-7875900BB96D}" srcOrd="0" destOrd="0" presId="urn:microsoft.com/office/officeart/2005/8/layout/hProcess9"/>
    <dgm:cxn modelId="{E7A70BE8-D05A-400A-97CD-56C9CE879AFE}" type="presParOf" srcId="{1E562C04-1623-461F-867B-3BBE35187D28}" destId="{A2D6F68B-2DFE-46EF-80D6-6BAF84868F3C}" srcOrd="1" destOrd="0" presId="urn:microsoft.com/office/officeart/2005/8/layout/hProcess9"/>
    <dgm:cxn modelId="{BC8D961B-EC63-47C6-B183-1B9234A71964}" type="presParOf" srcId="{1E562C04-1623-461F-867B-3BBE35187D28}" destId="{69B80941-00E4-4A68-91D4-091DABFF1DD2}" srcOrd="2" destOrd="0" presId="urn:microsoft.com/office/officeart/2005/8/layout/hProcess9"/>
    <dgm:cxn modelId="{1C47AD81-1984-4E0A-BEE4-09B9E6A0FC92}" type="presParOf" srcId="{1E562C04-1623-461F-867B-3BBE35187D28}" destId="{B0EC5D7A-F866-4947-B5A1-601E435B4782}" srcOrd="3" destOrd="0" presId="urn:microsoft.com/office/officeart/2005/8/layout/hProcess9"/>
    <dgm:cxn modelId="{8C882841-442D-4963-BEFF-4B5EA71B14ED}" type="presParOf" srcId="{1E562C04-1623-461F-867B-3BBE35187D28}" destId="{66B01804-B4DF-432F-9592-5DE10DAC317F}" srcOrd="4" destOrd="0" presId="urn:microsoft.com/office/officeart/2005/8/layout/hProcess9"/>
    <dgm:cxn modelId="{D2A2D7AA-9614-49A6-BD66-BDC3BC472C1D}" type="presParOf" srcId="{1E562C04-1623-461F-867B-3BBE35187D28}" destId="{1629292C-D117-474A-A122-778A5204639B}" srcOrd="5" destOrd="0" presId="urn:microsoft.com/office/officeart/2005/8/layout/hProcess9"/>
    <dgm:cxn modelId="{7C2A589E-5579-4CF2-974A-D8A1B5A5E295}" type="presParOf" srcId="{1E562C04-1623-461F-867B-3BBE35187D28}" destId="{D4DB188C-BE5A-46C3-A77C-440CB56285C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3CBB36-F26B-4E7C-A341-989B9D565889}"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GB"/>
        </a:p>
      </dgm:t>
    </dgm:pt>
    <dgm:pt modelId="{0D111ABE-5FA3-45AF-A563-CDD6B442102A}">
      <dgm:prSet custT="1"/>
      <dgm:spPr/>
      <dgm:t>
        <a:bodyPr/>
        <a:lstStyle/>
        <a:p>
          <a:r>
            <a:rPr lang="en-GB" sz="2000" dirty="0"/>
            <a:t>Cruz and </a:t>
          </a:r>
          <a:r>
            <a:rPr lang="en-GB" sz="2000" dirty="0" err="1"/>
            <a:t>Koç</a:t>
          </a:r>
          <a:r>
            <a:rPr lang="en-GB" sz="2000" dirty="0"/>
            <a:t> Survey of OECD Countries 2016</a:t>
          </a:r>
        </a:p>
      </dgm:t>
    </dgm:pt>
    <dgm:pt modelId="{49A8B656-A19B-4B49-8A02-B9A203F3E59B}" type="parTrans" cxnId="{2E80EB26-5E48-4D85-AF0A-1062AF30B845}">
      <dgm:prSet/>
      <dgm:spPr/>
      <dgm:t>
        <a:bodyPr/>
        <a:lstStyle/>
        <a:p>
          <a:endParaRPr lang="en-GB"/>
        </a:p>
      </dgm:t>
    </dgm:pt>
    <dgm:pt modelId="{23169F9F-5EBC-4B18-8B54-3CA5AE77DF93}" type="sibTrans" cxnId="{2E80EB26-5E48-4D85-AF0A-1062AF30B845}">
      <dgm:prSet/>
      <dgm:spPr/>
      <dgm:t>
        <a:bodyPr/>
        <a:lstStyle/>
        <a:p>
          <a:endParaRPr lang="en-GB"/>
        </a:p>
      </dgm:t>
    </dgm:pt>
    <dgm:pt modelId="{FB267301-E85F-44DA-9B87-7211960A92D8}">
      <dgm:prSet/>
      <dgm:spPr>
        <a:ln>
          <a:noFill/>
        </a:ln>
      </dgm:spPr>
      <dgm:t>
        <a:bodyPr/>
        <a:lstStyle/>
        <a:p>
          <a:r>
            <a:rPr lang="en-GB" dirty="0"/>
            <a:t>29/35 countries agreed that buffers are important and effective tool to mitigate refinancing and liquidity risk</a:t>
          </a:r>
        </a:p>
      </dgm:t>
    </dgm:pt>
    <dgm:pt modelId="{C6052558-A797-411D-A9E6-F17AF3F9B025}" type="parTrans" cxnId="{B0F05B05-D68C-418F-8AA5-54D566038377}">
      <dgm:prSet/>
      <dgm:spPr/>
      <dgm:t>
        <a:bodyPr/>
        <a:lstStyle/>
        <a:p>
          <a:endParaRPr lang="en-GB"/>
        </a:p>
      </dgm:t>
    </dgm:pt>
    <dgm:pt modelId="{5A3E1EEF-1ECA-4288-8D86-84E605EE78C8}" type="sibTrans" cxnId="{B0F05B05-D68C-418F-8AA5-54D566038377}">
      <dgm:prSet/>
      <dgm:spPr/>
      <dgm:t>
        <a:bodyPr/>
        <a:lstStyle/>
        <a:p>
          <a:endParaRPr lang="en-GB"/>
        </a:p>
      </dgm:t>
    </dgm:pt>
    <dgm:pt modelId="{E0474033-0592-43A5-B49B-39015AD84128}">
      <dgm:prSet/>
      <dgm:spPr>
        <a:ln>
          <a:noFill/>
        </a:ln>
      </dgm:spPr>
      <dgm:t>
        <a:bodyPr/>
        <a:lstStyle/>
        <a:p>
          <a:r>
            <a:rPr lang="en-GB" dirty="0"/>
            <a:t>Cash is the main asset, mostly in central bank, mostly domestic currency</a:t>
          </a:r>
        </a:p>
      </dgm:t>
    </dgm:pt>
    <dgm:pt modelId="{77A8EF6E-132A-4DD7-A604-75014FF280EA}" type="parTrans" cxnId="{2E29345E-54D6-45E3-884F-9874F6D99231}">
      <dgm:prSet/>
      <dgm:spPr/>
      <dgm:t>
        <a:bodyPr/>
        <a:lstStyle/>
        <a:p>
          <a:endParaRPr lang="en-GB"/>
        </a:p>
      </dgm:t>
    </dgm:pt>
    <dgm:pt modelId="{6B3B858A-E2CA-4E9C-B03C-9504DCEE9812}" type="sibTrans" cxnId="{2E29345E-54D6-45E3-884F-9874F6D99231}">
      <dgm:prSet/>
      <dgm:spPr/>
      <dgm:t>
        <a:bodyPr/>
        <a:lstStyle/>
        <a:p>
          <a:endParaRPr lang="en-GB"/>
        </a:p>
      </dgm:t>
    </dgm:pt>
    <dgm:pt modelId="{6E6F4EE9-E930-4250-B7E1-AFF1850FA0D6}">
      <dgm:prSet/>
      <dgm:spPr>
        <a:ln>
          <a:noFill/>
        </a:ln>
      </dgm:spPr>
      <dgm:t>
        <a:bodyPr/>
        <a:lstStyle/>
        <a:p>
          <a:r>
            <a:rPr lang="en-GB" dirty="0"/>
            <a:t>Main purposes: to manage time differences; to reduce refinancing risk and to withstand severe liquidity strains, enhancing market confidence</a:t>
          </a:r>
        </a:p>
      </dgm:t>
    </dgm:pt>
    <dgm:pt modelId="{B310A138-E378-4F46-B7B9-C95B0036EDE3}" type="parTrans" cxnId="{9B71D525-FE45-4777-9824-DC6678C82788}">
      <dgm:prSet/>
      <dgm:spPr/>
      <dgm:t>
        <a:bodyPr/>
        <a:lstStyle/>
        <a:p>
          <a:endParaRPr lang="en-GB"/>
        </a:p>
      </dgm:t>
    </dgm:pt>
    <dgm:pt modelId="{946FE85D-CACB-4EBD-8A44-35D6BCFC2D9D}" type="sibTrans" cxnId="{9B71D525-FE45-4777-9824-DC6678C82788}">
      <dgm:prSet/>
      <dgm:spPr/>
      <dgm:t>
        <a:bodyPr/>
        <a:lstStyle/>
        <a:p>
          <a:endParaRPr lang="en-GB"/>
        </a:p>
      </dgm:t>
    </dgm:pt>
    <dgm:pt modelId="{B90F7363-9CDD-4CFC-AF58-4C51A02065D5}">
      <dgm:prSet/>
      <dgm:spPr>
        <a:ln>
          <a:noFill/>
        </a:ln>
      </dgm:spPr>
      <dgm:t>
        <a:bodyPr/>
        <a:lstStyle/>
        <a:p>
          <a:r>
            <a:rPr lang="en-GB" dirty="0"/>
            <a:t>Most common practice: a buffer sufficient to meet one month of expenditures – but great variation (following debt crisis Greece set cash reserves to cover debt service the next 4 years, exc Tbills)</a:t>
          </a:r>
        </a:p>
      </dgm:t>
    </dgm:pt>
    <dgm:pt modelId="{E4304A0F-C57A-4E44-8ABA-A7D912DD9443}" type="parTrans" cxnId="{DBB8CEF7-563F-406B-9C89-9AAEE509C3A5}">
      <dgm:prSet/>
      <dgm:spPr/>
      <dgm:t>
        <a:bodyPr/>
        <a:lstStyle/>
        <a:p>
          <a:endParaRPr lang="en-GB"/>
        </a:p>
      </dgm:t>
    </dgm:pt>
    <dgm:pt modelId="{7EDC8763-EAD5-4615-8ACE-6892B6DAD79B}" type="sibTrans" cxnId="{DBB8CEF7-563F-406B-9C89-9AAEE509C3A5}">
      <dgm:prSet/>
      <dgm:spPr/>
      <dgm:t>
        <a:bodyPr/>
        <a:lstStyle/>
        <a:p>
          <a:endParaRPr lang="en-GB"/>
        </a:p>
      </dgm:t>
    </dgm:pt>
    <dgm:pt modelId="{BC5076A4-FC75-4545-A18B-272057D80ABB}">
      <dgm:prSet/>
      <dgm:spPr>
        <a:ln>
          <a:noFill/>
        </a:ln>
      </dgm:spPr>
      <dgm:t>
        <a:bodyPr/>
        <a:lstStyle/>
        <a:p>
          <a:r>
            <a:rPr lang="en-GB" dirty="0"/>
            <a:t>Estimated by a range of liquidity indicators and scenario analysis</a:t>
          </a:r>
        </a:p>
      </dgm:t>
    </dgm:pt>
    <dgm:pt modelId="{25A8E6F2-77A3-4EC1-A7FA-A3F6EA0F924C}" type="parTrans" cxnId="{E20D7AEF-7BF7-45FA-A97C-976463E49B78}">
      <dgm:prSet/>
      <dgm:spPr/>
      <dgm:t>
        <a:bodyPr/>
        <a:lstStyle/>
        <a:p>
          <a:endParaRPr lang="en-GB"/>
        </a:p>
      </dgm:t>
    </dgm:pt>
    <dgm:pt modelId="{694F5F3B-B113-4F8C-BDCE-47F89CF7144A}" type="sibTrans" cxnId="{E20D7AEF-7BF7-45FA-A97C-976463E49B78}">
      <dgm:prSet/>
      <dgm:spPr/>
      <dgm:t>
        <a:bodyPr/>
        <a:lstStyle/>
        <a:p>
          <a:endParaRPr lang="en-GB"/>
        </a:p>
      </dgm:t>
    </dgm:pt>
    <dgm:pt modelId="{F9A1C57F-9400-4D27-9D4F-549CB327456C}">
      <dgm:prSet/>
      <dgm:spPr>
        <a:ln>
          <a:noFill/>
        </a:ln>
      </dgm:spPr>
      <dgm:t>
        <a:bodyPr/>
        <a:lstStyle/>
        <a:p>
          <a:r>
            <a:rPr lang="en-GB" dirty="0"/>
            <a:t>&gt; half respondents disclose their cash balance regularly as a part of transparency of public finances</a:t>
          </a:r>
        </a:p>
      </dgm:t>
    </dgm:pt>
    <dgm:pt modelId="{1E915E5C-8896-4C5F-8C83-D5B6840CEF3A}" type="parTrans" cxnId="{7FC1B462-E045-489D-99AB-EB42F0A4EFBD}">
      <dgm:prSet/>
      <dgm:spPr/>
      <dgm:t>
        <a:bodyPr/>
        <a:lstStyle/>
        <a:p>
          <a:endParaRPr lang="en-GB"/>
        </a:p>
      </dgm:t>
    </dgm:pt>
    <dgm:pt modelId="{1942030D-5918-43DD-8295-E718A5F89DB1}" type="sibTrans" cxnId="{7FC1B462-E045-489D-99AB-EB42F0A4EFBD}">
      <dgm:prSet/>
      <dgm:spPr/>
      <dgm:t>
        <a:bodyPr/>
        <a:lstStyle/>
        <a:p>
          <a:endParaRPr lang="en-GB"/>
        </a:p>
      </dgm:t>
    </dgm:pt>
    <dgm:pt modelId="{526719C5-4351-47C5-8D7F-D752A026E5C8}">
      <dgm:prSet/>
      <dgm:spPr>
        <a:ln>
          <a:noFill/>
        </a:ln>
      </dgm:spPr>
      <dgm:t>
        <a:bodyPr/>
        <a:lstStyle/>
        <a:p>
          <a:r>
            <a:rPr lang="en-GB" dirty="0"/>
            <a:t>DMOs primarily coordinate governance of the buffer with the MoF &amp; central bank</a:t>
          </a:r>
        </a:p>
      </dgm:t>
    </dgm:pt>
    <dgm:pt modelId="{0F2A0673-E3A9-41F7-A7C7-BADE3B29D2FE}" type="parTrans" cxnId="{41335F25-1523-4FFB-AC64-D893DD326C8B}">
      <dgm:prSet/>
      <dgm:spPr/>
      <dgm:t>
        <a:bodyPr/>
        <a:lstStyle/>
        <a:p>
          <a:endParaRPr lang="en-GB"/>
        </a:p>
      </dgm:t>
    </dgm:pt>
    <dgm:pt modelId="{72D0881C-0C96-49B6-AC57-7E35599BCAFD}" type="sibTrans" cxnId="{41335F25-1523-4FFB-AC64-D893DD326C8B}">
      <dgm:prSet/>
      <dgm:spPr/>
      <dgm:t>
        <a:bodyPr/>
        <a:lstStyle/>
        <a:p>
          <a:endParaRPr lang="en-GB"/>
        </a:p>
      </dgm:t>
    </dgm:pt>
    <dgm:pt modelId="{405138E7-ADFD-407D-8800-E80CAAEB2123}">
      <dgm:prSet phldrT="[Text]" custT="1"/>
      <dgm:spPr/>
      <dgm:t>
        <a:bodyPr/>
        <a:lstStyle/>
        <a:p>
          <a:r>
            <a:rPr lang="en-GB" sz="1800" dirty="0"/>
            <a:t>Several </a:t>
          </a:r>
          <a:r>
            <a:rPr lang="en-GB" sz="1800" dirty="0" err="1"/>
            <a:t>N.Europe</a:t>
          </a:r>
          <a:r>
            <a:rPr lang="en-GB" sz="1800" dirty="0"/>
            <a:t> countries operate with cash balances &lt;&lt; 0.1% annual central government expenditure </a:t>
          </a:r>
        </a:p>
      </dgm:t>
    </dgm:pt>
    <dgm:pt modelId="{B89DF8D5-B7D2-4FD9-A6F7-131C85A9EDA1}" type="parTrans" cxnId="{E12AC473-B8E3-4E73-9ABD-B0EF903F5637}">
      <dgm:prSet/>
      <dgm:spPr/>
      <dgm:t>
        <a:bodyPr/>
        <a:lstStyle/>
        <a:p>
          <a:endParaRPr lang="en-GB"/>
        </a:p>
      </dgm:t>
    </dgm:pt>
    <dgm:pt modelId="{5A26029D-03C7-4D2C-9B04-4E7360BC99CB}" type="sibTrans" cxnId="{E12AC473-B8E3-4E73-9ABD-B0EF903F5637}">
      <dgm:prSet/>
      <dgm:spPr/>
      <dgm:t>
        <a:bodyPr/>
        <a:lstStyle/>
        <a:p>
          <a:endParaRPr lang="en-GB"/>
        </a:p>
      </dgm:t>
    </dgm:pt>
    <dgm:pt modelId="{7963FF84-6930-40F5-9A8A-E05F1AA52950}">
      <dgm:prSet/>
      <dgm:spPr>
        <a:ln>
          <a:noFill/>
        </a:ln>
      </dgm:spPr>
      <dgm:t>
        <a:bodyPr/>
        <a:lstStyle/>
        <a:p>
          <a:r>
            <a:rPr lang="en-GB" dirty="0"/>
            <a:t>But they have liquid money markets, sophisticated active cash management</a:t>
          </a:r>
        </a:p>
      </dgm:t>
    </dgm:pt>
    <dgm:pt modelId="{AAB8A57A-FD2C-4249-A9FD-2CF140D8188D}" type="parTrans" cxnId="{5341872B-8B7A-4592-A9D7-C9DB6D6A44F5}">
      <dgm:prSet/>
      <dgm:spPr/>
      <dgm:t>
        <a:bodyPr/>
        <a:lstStyle/>
        <a:p>
          <a:endParaRPr lang="en-GB"/>
        </a:p>
      </dgm:t>
    </dgm:pt>
    <dgm:pt modelId="{E8278E66-9B95-4CBD-9DFD-95847C6869DD}" type="sibTrans" cxnId="{5341872B-8B7A-4592-A9D7-C9DB6D6A44F5}">
      <dgm:prSet/>
      <dgm:spPr/>
      <dgm:t>
        <a:bodyPr/>
        <a:lstStyle/>
        <a:p>
          <a:endParaRPr lang="en-GB"/>
        </a:p>
      </dgm:t>
    </dgm:pt>
    <dgm:pt modelId="{26F2C67B-1B41-41AF-9714-5032C8106B9E}">
      <dgm:prSet/>
      <dgm:spPr>
        <a:ln>
          <a:noFill/>
        </a:ln>
      </dgm:spPr>
      <dgm:t>
        <a:bodyPr/>
        <a:lstStyle/>
        <a:p>
          <a:r>
            <a:rPr lang="en-GB" dirty="0"/>
            <a:t>Some plan to be long of cash and on-lend only when position is secure</a:t>
          </a:r>
        </a:p>
      </dgm:t>
    </dgm:pt>
    <dgm:pt modelId="{15548344-3DBF-4358-8683-8D042C6609EF}" type="parTrans" cxnId="{0BEBCEB2-B697-4C48-A101-CF10A29E67AA}">
      <dgm:prSet/>
      <dgm:spPr/>
      <dgm:t>
        <a:bodyPr/>
        <a:lstStyle/>
        <a:p>
          <a:endParaRPr lang="en-GB"/>
        </a:p>
      </dgm:t>
    </dgm:pt>
    <dgm:pt modelId="{5E5C3D1D-FEE7-488A-B3E6-689D0EB93F5C}" type="sibTrans" cxnId="{0BEBCEB2-B697-4C48-A101-CF10A29E67AA}">
      <dgm:prSet/>
      <dgm:spPr/>
      <dgm:t>
        <a:bodyPr/>
        <a:lstStyle/>
        <a:p>
          <a:endParaRPr lang="en-GB"/>
        </a:p>
      </dgm:t>
    </dgm:pt>
    <dgm:pt modelId="{5B6FADED-F484-4C1E-A8E5-C01EFE47BB75}">
      <dgm:prSet/>
      <dgm:spPr>
        <a:ln>
          <a:noFill/>
        </a:ln>
      </dgm:spPr>
      <dgm:t>
        <a:bodyPr/>
        <a:lstStyle/>
        <a:p>
          <a:r>
            <a:rPr lang="en-GB" dirty="0"/>
            <a:t>Drying up of liquidity in financial crisis led some to be more cautious</a:t>
          </a:r>
        </a:p>
      </dgm:t>
    </dgm:pt>
    <dgm:pt modelId="{09082AE0-87D2-4314-90A9-B4E49CE45DC9}" type="parTrans" cxnId="{1B101DB4-D234-44A6-99E9-C7B387ACFF07}">
      <dgm:prSet/>
      <dgm:spPr/>
      <dgm:t>
        <a:bodyPr/>
        <a:lstStyle/>
        <a:p>
          <a:endParaRPr lang="en-GB"/>
        </a:p>
      </dgm:t>
    </dgm:pt>
    <dgm:pt modelId="{DA8347BE-15B7-426C-8085-FE3BB73DDB73}" type="sibTrans" cxnId="{1B101DB4-D234-44A6-99E9-C7B387ACFF07}">
      <dgm:prSet/>
      <dgm:spPr/>
      <dgm:t>
        <a:bodyPr/>
        <a:lstStyle/>
        <a:p>
          <a:endParaRPr lang="en-GB"/>
        </a:p>
      </dgm:t>
    </dgm:pt>
    <dgm:pt modelId="{838B2960-CA1F-476A-AABD-D5F7D64C574C}" type="pres">
      <dgm:prSet presAssocID="{FF3CBB36-F26B-4E7C-A341-989B9D565889}" presName="Name0" presStyleCnt="0">
        <dgm:presLayoutVars>
          <dgm:dir/>
          <dgm:animLvl val="lvl"/>
          <dgm:resizeHandles val="exact"/>
        </dgm:presLayoutVars>
      </dgm:prSet>
      <dgm:spPr/>
    </dgm:pt>
    <dgm:pt modelId="{F96C7F4B-F41E-4F7A-9CD7-03CED0CFA0E6}" type="pres">
      <dgm:prSet presAssocID="{0D111ABE-5FA3-45AF-A563-CDD6B442102A}" presName="linNode" presStyleCnt="0"/>
      <dgm:spPr/>
    </dgm:pt>
    <dgm:pt modelId="{2EF46FD8-B9B4-4F96-BD7B-7E8B5E287C5E}" type="pres">
      <dgm:prSet presAssocID="{0D111ABE-5FA3-45AF-A563-CDD6B442102A}" presName="parTx" presStyleLbl="revTx" presStyleIdx="0" presStyleCnt="2">
        <dgm:presLayoutVars>
          <dgm:chMax val="1"/>
          <dgm:bulletEnabled val="1"/>
        </dgm:presLayoutVars>
      </dgm:prSet>
      <dgm:spPr/>
    </dgm:pt>
    <dgm:pt modelId="{2E184D49-6DDF-427D-A7EF-22185F234557}" type="pres">
      <dgm:prSet presAssocID="{0D111ABE-5FA3-45AF-A563-CDD6B442102A}" presName="bracket" presStyleLbl="parChTrans1D1" presStyleIdx="0" presStyleCnt="2"/>
      <dgm:spPr/>
    </dgm:pt>
    <dgm:pt modelId="{EF4E90C8-1173-44C3-929A-A5936AEF1D4C}" type="pres">
      <dgm:prSet presAssocID="{0D111ABE-5FA3-45AF-A563-CDD6B442102A}" presName="spH" presStyleCnt="0"/>
      <dgm:spPr/>
    </dgm:pt>
    <dgm:pt modelId="{06C4E50B-7EDF-4329-B72E-BA9C22C291CD}" type="pres">
      <dgm:prSet presAssocID="{0D111ABE-5FA3-45AF-A563-CDD6B442102A}" presName="desTx" presStyleLbl="node1" presStyleIdx="0" presStyleCnt="2">
        <dgm:presLayoutVars>
          <dgm:bulletEnabled val="1"/>
        </dgm:presLayoutVars>
      </dgm:prSet>
      <dgm:spPr/>
    </dgm:pt>
    <dgm:pt modelId="{6E8FEA3D-6CD8-4CD0-A95D-FB07D938B83E}" type="pres">
      <dgm:prSet presAssocID="{23169F9F-5EBC-4B18-8B54-3CA5AE77DF93}" presName="spV" presStyleCnt="0"/>
      <dgm:spPr/>
    </dgm:pt>
    <dgm:pt modelId="{3702EB1C-9969-4D2A-83A0-89EC50EA1096}" type="pres">
      <dgm:prSet presAssocID="{405138E7-ADFD-407D-8800-E80CAAEB2123}" presName="linNode" presStyleCnt="0"/>
      <dgm:spPr/>
    </dgm:pt>
    <dgm:pt modelId="{CCA6BE14-DFD5-43CB-9515-EE525D703A26}" type="pres">
      <dgm:prSet presAssocID="{405138E7-ADFD-407D-8800-E80CAAEB2123}" presName="parTx" presStyleLbl="revTx" presStyleIdx="1" presStyleCnt="2">
        <dgm:presLayoutVars>
          <dgm:chMax val="1"/>
          <dgm:bulletEnabled val="1"/>
        </dgm:presLayoutVars>
      </dgm:prSet>
      <dgm:spPr/>
    </dgm:pt>
    <dgm:pt modelId="{57CCFA6B-09A1-41F0-A8E1-1CB3D9011809}" type="pres">
      <dgm:prSet presAssocID="{405138E7-ADFD-407D-8800-E80CAAEB2123}" presName="bracket" presStyleLbl="parChTrans1D1" presStyleIdx="1" presStyleCnt="2"/>
      <dgm:spPr/>
    </dgm:pt>
    <dgm:pt modelId="{B1BC8090-367A-4D94-AE05-904DFF3D38F1}" type="pres">
      <dgm:prSet presAssocID="{405138E7-ADFD-407D-8800-E80CAAEB2123}" presName="spH" presStyleCnt="0"/>
      <dgm:spPr/>
    </dgm:pt>
    <dgm:pt modelId="{1F395BD1-E655-4E37-832C-AC95C5A7437D}" type="pres">
      <dgm:prSet presAssocID="{405138E7-ADFD-407D-8800-E80CAAEB2123}" presName="desTx" presStyleLbl="node1" presStyleIdx="1" presStyleCnt="2">
        <dgm:presLayoutVars>
          <dgm:bulletEnabled val="1"/>
        </dgm:presLayoutVars>
      </dgm:prSet>
      <dgm:spPr/>
    </dgm:pt>
  </dgm:ptLst>
  <dgm:cxnLst>
    <dgm:cxn modelId="{B5B54B02-9FA7-4919-894D-AA3EC30E4193}" type="presOf" srcId="{26F2C67B-1B41-41AF-9714-5032C8106B9E}" destId="{1F395BD1-E655-4E37-832C-AC95C5A7437D}" srcOrd="0" destOrd="1" presId="urn:diagrams.loki3.com/BracketList"/>
    <dgm:cxn modelId="{B0F05B05-D68C-418F-8AA5-54D566038377}" srcId="{0D111ABE-5FA3-45AF-A563-CDD6B442102A}" destId="{FB267301-E85F-44DA-9B87-7211960A92D8}" srcOrd="0" destOrd="0" parTransId="{C6052558-A797-411D-A9E6-F17AF3F9B025}" sibTransId="{5A3E1EEF-1ECA-4288-8D86-84E605EE78C8}"/>
    <dgm:cxn modelId="{10BBA512-3227-4C11-A2DA-576C0F3726DB}" type="presOf" srcId="{FF3CBB36-F26B-4E7C-A341-989B9D565889}" destId="{838B2960-CA1F-476A-AABD-D5F7D64C574C}" srcOrd="0" destOrd="0" presId="urn:diagrams.loki3.com/BracketList"/>
    <dgm:cxn modelId="{41335F25-1523-4FFB-AC64-D893DD326C8B}" srcId="{0D111ABE-5FA3-45AF-A563-CDD6B442102A}" destId="{526719C5-4351-47C5-8D7F-D752A026E5C8}" srcOrd="6" destOrd="0" parTransId="{0F2A0673-E3A9-41F7-A7C7-BADE3B29D2FE}" sibTransId="{72D0881C-0C96-49B6-AC57-7E35599BCAFD}"/>
    <dgm:cxn modelId="{9B71D525-FE45-4777-9824-DC6678C82788}" srcId="{0D111ABE-5FA3-45AF-A563-CDD6B442102A}" destId="{6E6F4EE9-E930-4250-B7E1-AFF1850FA0D6}" srcOrd="2" destOrd="0" parTransId="{B310A138-E378-4F46-B7B9-C95B0036EDE3}" sibTransId="{946FE85D-CACB-4EBD-8A44-35D6BCFC2D9D}"/>
    <dgm:cxn modelId="{2E80EB26-5E48-4D85-AF0A-1062AF30B845}" srcId="{FF3CBB36-F26B-4E7C-A341-989B9D565889}" destId="{0D111ABE-5FA3-45AF-A563-CDD6B442102A}" srcOrd="0" destOrd="0" parTransId="{49A8B656-A19B-4B49-8A02-B9A203F3E59B}" sibTransId="{23169F9F-5EBC-4B18-8B54-3CA5AE77DF93}"/>
    <dgm:cxn modelId="{5341872B-8B7A-4592-A9D7-C9DB6D6A44F5}" srcId="{405138E7-ADFD-407D-8800-E80CAAEB2123}" destId="{7963FF84-6930-40F5-9A8A-E05F1AA52950}" srcOrd="0" destOrd="0" parTransId="{AAB8A57A-FD2C-4249-A9FD-2CF140D8188D}" sibTransId="{E8278E66-9B95-4CBD-9DFD-95847C6869DD}"/>
    <dgm:cxn modelId="{8A7B8E37-5366-4E1E-8EA3-39BBB0D71AB6}" type="presOf" srcId="{FB267301-E85F-44DA-9B87-7211960A92D8}" destId="{06C4E50B-7EDF-4329-B72E-BA9C22C291CD}" srcOrd="0" destOrd="0" presId="urn:diagrams.loki3.com/BracketList"/>
    <dgm:cxn modelId="{17C8153B-7394-4BED-AF65-221D82FEFF9F}" type="presOf" srcId="{F9A1C57F-9400-4D27-9D4F-549CB327456C}" destId="{06C4E50B-7EDF-4329-B72E-BA9C22C291CD}" srcOrd="0" destOrd="5" presId="urn:diagrams.loki3.com/BracketList"/>
    <dgm:cxn modelId="{187E0C3C-4384-42C5-ACDC-E04514FF16E2}" type="presOf" srcId="{B90F7363-9CDD-4CFC-AF58-4C51A02065D5}" destId="{06C4E50B-7EDF-4329-B72E-BA9C22C291CD}" srcOrd="0" destOrd="3" presId="urn:diagrams.loki3.com/BracketList"/>
    <dgm:cxn modelId="{2E29345E-54D6-45E3-884F-9874F6D99231}" srcId="{0D111ABE-5FA3-45AF-A563-CDD6B442102A}" destId="{E0474033-0592-43A5-B49B-39015AD84128}" srcOrd="1" destOrd="0" parTransId="{77A8EF6E-132A-4DD7-A604-75014FF280EA}" sibTransId="{6B3B858A-E2CA-4E9C-B03C-9504DCEE9812}"/>
    <dgm:cxn modelId="{A037AD5F-7A87-4D4F-94E9-D93FE7EA17D6}" type="presOf" srcId="{6E6F4EE9-E930-4250-B7E1-AFF1850FA0D6}" destId="{06C4E50B-7EDF-4329-B72E-BA9C22C291CD}" srcOrd="0" destOrd="2" presId="urn:diagrams.loki3.com/BracketList"/>
    <dgm:cxn modelId="{7FC1B462-E045-489D-99AB-EB42F0A4EFBD}" srcId="{0D111ABE-5FA3-45AF-A563-CDD6B442102A}" destId="{F9A1C57F-9400-4D27-9D4F-549CB327456C}" srcOrd="5" destOrd="0" parTransId="{1E915E5C-8896-4C5F-8C83-D5B6840CEF3A}" sibTransId="{1942030D-5918-43DD-8295-E718A5F89DB1}"/>
    <dgm:cxn modelId="{E12AC473-B8E3-4E73-9ABD-B0EF903F5637}" srcId="{FF3CBB36-F26B-4E7C-A341-989B9D565889}" destId="{405138E7-ADFD-407D-8800-E80CAAEB2123}" srcOrd="1" destOrd="0" parTransId="{B89DF8D5-B7D2-4FD9-A6F7-131C85A9EDA1}" sibTransId="{5A26029D-03C7-4D2C-9B04-4E7360BC99CB}"/>
    <dgm:cxn modelId="{99500959-E05C-4B6A-BBCA-0B24C3998030}" type="presOf" srcId="{7963FF84-6930-40F5-9A8A-E05F1AA52950}" destId="{1F395BD1-E655-4E37-832C-AC95C5A7437D}" srcOrd="0" destOrd="0" presId="urn:diagrams.loki3.com/BracketList"/>
    <dgm:cxn modelId="{D2D80A9E-38C6-4596-9815-15EC62018B7C}" type="presOf" srcId="{E0474033-0592-43A5-B49B-39015AD84128}" destId="{06C4E50B-7EDF-4329-B72E-BA9C22C291CD}" srcOrd="0" destOrd="1" presId="urn:diagrams.loki3.com/BracketList"/>
    <dgm:cxn modelId="{11E1ECB1-43C7-45B0-A091-A90B4ACE826C}" type="presOf" srcId="{405138E7-ADFD-407D-8800-E80CAAEB2123}" destId="{CCA6BE14-DFD5-43CB-9515-EE525D703A26}" srcOrd="0" destOrd="0" presId="urn:diagrams.loki3.com/BracketList"/>
    <dgm:cxn modelId="{0BEBCEB2-B697-4C48-A101-CF10A29E67AA}" srcId="{405138E7-ADFD-407D-8800-E80CAAEB2123}" destId="{26F2C67B-1B41-41AF-9714-5032C8106B9E}" srcOrd="1" destOrd="0" parTransId="{15548344-3DBF-4358-8683-8D042C6609EF}" sibTransId="{5E5C3D1D-FEE7-488A-B3E6-689D0EB93F5C}"/>
    <dgm:cxn modelId="{1B101DB4-D234-44A6-99E9-C7B387ACFF07}" srcId="{405138E7-ADFD-407D-8800-E80CAAEB2123}" destId="{5B6FADED-F484-4C1E-A8E5-C01EFE47BB75}" srcOrd="2" destOrd="0" parTransId="{09082AE0-87D2-4314-90A9-B4E49CE45DC9}" sibTransId="{DA8347BE-15B7-426C-8085-FE3BB73DDB73}"/>
    <dgm:cxn modelId="{8B5851B4-C5DB-4D09-ACCA-6220B6329926}" type="presOf" srcId="{5B6FADED-F484-4C1E-A8E5-C01EFE47BB75}" destId="{1F395BD1-E655-4E37-832C-AC95C5A7437D}" srcOrd="0" destOrd="2" presId="urn:diagrams.loki3.com/BracketList"/>
    <dgm:cxn modelId="{9E4F24E8-BE94-465B-A380-751375CFB0B5}" type="presOf" srcId="{BC5076A4-FC75-4545-A18B-272057D80ABB}" destId="{06C4E50B-7EDF-4329-B72E-BA9C22C291CD}" srcOrd="0" destOrd="4" presId="urn:diagrams.loki3.com/BracketList"/>
    <dgm:cxn modelId="{E20D7AEF-7BF7-45FA-A97C-976463E49B78}" srcId="{0D111ABE-5FA3-45AF-A563-CDD6B442102A}" destId="{BC5076A4-FC75-4545-A18B-272057D80ABB}" srcOrd="4" destOrd="0" parTransId="{25A8E6F2-77A3-4EC1-A7FA-A3F6EA0F924C}" sibTransId="{694F5F3B-B113-4F8C-BDCE-47F89CF7144A}"/>
    <dgm:cxn modelId="{3E764FF6-169C-469A-BBED-178C01036D5C}" type="presOf" srcId="{0D111ABE-5FA3-45AF-A563-CDD6B442102A}" destId="{2EF46FD8-B9B4-4F96-BD7B-7E8B5E287C5E}" srcOrd="0" destOrd="0" presId="urn:diagrams.loki3.com/BracketList"/>
    <dgm:cxn modelId="{DBB8CEF7-563F-406B-9C89-9AAEE509C3A5}" srcId="{0D111ABE-5FA3-45AF-A563-CDD6B442102A}" destId="{B90F7363-9CDD-4CFC-AF58-4C51A02065D5}" srcOrd="3" destOrd="0" parTransId="{E4304A0F-C57A-4E44-8ABA-A7D912DD9443}" sibTransId="{7EDC8763-EAD5-4615-8ACE-6892B6DAD79B}"/>
    <dgm:cxn modelId="{CB5B10FB-D88F-45E0-9A8E-E69E06C80D2C}" type="presOf" srcId="{526719C5-4351-47C5-8D7F-D752A026E5C8}" destId="{06C4E50B-7EDF-4329-B72E-BA9C22C291CD}" srcOrd="0" destOrd="6" presId="urn:diagrams.loki3.com/BracketList"/>
    <dgm:cxn modelId="{C809B5C7-4F4B-4A97-81E3-4AE3DA6CAB33}" type="presParOf" srcId="{838B2960-CA1F-476A-AABD-D5F7D64C574C}" destId="{F96C7F4B-F41E-4F7A-9CD7-03CED0CFA0E6}" srcOrd="0" destOrd="0" presId="urn:diagrams.loki3.com/BracketList"/>
    <dgm:cxn modelId="{508B7B08-CBB9-4AA3-9842-0EC6978129F0}" type="presParOf" srcId="{F96C7F4B-F41E-4F7A-9CD7-03CED0CFA0E6}" destId="{2EF46FD8-B9B4-4F96-BD7B-7E8B5E287C5E}" srcOrd="0" destOrd="0" presId="urn:diagrams.loki3.com/BracketList"/>
    <dgm:cxn modelId="{93D6B908-766B-41C7-83C7-DE5DE6B1E246}" type="presParOf" srcId="{F96C7F4B-F41E-4F7A-9CD7-03CED0CFA0E6}" destId="{2E184D49-6DDF-427D-A7EF-22185F234557}" srcOrd="1" destOrd="0" presId="urn:diagrams.loki3.com/BracketList"/>
    <dgm:cxn modelId="{31325155-BFBA-4054-B87B-E3BC6D8058BB}" type="presParOf" srcId="{F96C7F4B-F41E-4F7A-9CD7-03CED0CFA0E6}" destId="{EF4E90C8-1173-44C3-929A-A5936AEF1D4C}" srcOrd="2" destOrd="0" presId="urn:diagrams.loki3.com/BracketList"/>
    <dgm:cxn modelId="{18FED350-A540-4064-9F6E-AF195F1254F6}" type="presParOf" srcId="{F96C7F4B-F41E-4F7A-9CD7-03CED0CFA0E6}" destId="{06C4E50B-7EDF-4329-B72E-BA9C22C291CD}" srcOrd="3" destOrd="0" presId="urn:diagrams.loki3.com/BracketList"/>
    <dgm:cxn modelId="{922EA8F4-2646-47B3-BF27-E1068EAE444C}" type="presParOf" srcId="{838B2960-CA1F-476A-AABD-D5F7D64C574C}" destId="{6E8FEA3D-6CD8-4CD0-A95D-FB07D938B83E}" srcOrd="1" destOrd="0" presId="urn:diagrams.loki3.com/BracketList"/>
    <dgm:cxn modelId="{6B370DF5-9824-4BC0-A63C-3E3EE0AC3EE9}" type="presParOf" srcId="{838B2960-CA1F-476A-AABD-D5F7D64C574C}" destId="{3702EB1C-9969-4D2A-83A0-89EC50EA1096}" srcOrd="2" destOrd="0" presId="urn:diagrams.loki3.com/BracketList"/>
    <dgm:cxn modelId="{2ED2953C-5E23-4AB6-BFEB-3A8FB5C896CD}" type="presParOf" srcId="{3702EB1C-9969-4D2A-83A0-89EC50EA1096}" destId="{CCA6BE14-DFD5-43CB-9515-EE525D703A26}" srcOrd="0" destOrd="0" presId="urn:diagrams.loki3.com/BracketList"/>
    <dgm:cxn modelId="{9E078D3F-4556-4151-9403-F5D5032602E6}" type="presParOf" srcId="{3702EB1C-9969-4D2A-83A0-89EC50EA1096}" destId="{57CCFA6B-09A1-41F0-A8E1-1CB3D9011809}" srcOrd="1" destOrd="0" presId="urn:diagrams.loki3.com/BracketList"/>
    <dgm:cxn modelId="{1048B1A0-F788-4FA7-AF7A-8E260C44E47F}" type="presParOf" srcId="{3702EB1C-9969-4D2A-83A0-89EC50EA1096}" destId="{B1BC8090-367A-4D94-AE05-904DFF3D38F1}" srcOrd="2" destOrd="0" presId="urn:diagrams.loki3.com/BracketList"/>
    <dgm:cxn modelId="{37BA1F75-4E8C-4A04-8EAB-F83F8A3D7821}" type="presParOf" srcId="{3702EB1C-9969-4D2A-83A0-89EC50EA1096}" destId="{1F395BD1-E655-4E37-832C-AC95C5A7437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313B8A-62AF-42E9-82A8-FD5D7431220F}"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GB"/>
        </a:p>
      </dgm:t>
    </dgm:pt>
    <dgm:pt modelId="{BAA225E3-EC85-4DB8-96A2-EA7C3353BB2B}">
      <dgm:prSet custT="1"/>
      <dgm:spPr/>
      <dgm:t>
        <a:bodyPr/>
        <a:lstStyle/>
        <a:p>
          <a:r>
            <a:rPr lang="en-GB" sz="2000" dirty="0"/>
            <a:t>Some other approaches – the importance of signalling prudence</a:t>
          </a:r>
        </a:p>
      </dgm:t>
    </dgm:pt>
    <dgm:pt modelId="{575296BC-3E6F-444B-AE22-A8E1D9807424}" type="parTrans" cxnId="{3EB10A42-2EDA-4D20-BFDC-C661ADDE1D42}">
      <dgm:prSet/>
      <dgm:spPr/>
      <dgm:t>
        <a:bodyPr/>
        <a:lstStyle/>
        <a:p>
          <a:endParaRPr lang="en-GB"/>
        </a:p>
      </dgm:t>
    </dgm:pt>
    <dgm:pt modelId="{29AAC517-E76B-404D-8868-86931D8EE8B7}" type="sibTrans" cxnId="{3EB10A42-2EDA-4D20-BFDC-C661ADDE1D42}">
      <dgm:prSet/>
      <dgm:spPr/>
      <dgm:t>
        <a:bodyPr/>
        <a:lstStyle/>
        <a:p>
          <a:endParaRPr lang="en-GB"/>
        </a:p>
      </dgm:t>
    </dgm:pt>
    <dgm:pt modelId="{4FE6849D-33A3-48E0-8FF3-DC7FE0FC7EC3}">
      <dgm:prSet/>
      <dgm:spPr>
        <a:ln>
          <a:noFill/>
        </a:ln>
      </dgm:spPr>
      <dgm:t>
        <a:bodyPr/>
        <a:lstStyle/>
        <a:p>
          <a:r>
            <a:rPr lang="en-GB" dirty="0"/>
            <a:t>Buffer calculated as safety reserve in event of adverse market conditions – market closure or higher costs</a:t>
          </a:r>
        </a:p>
      </dgm:t>
    </dgm:pt>
    <dgm:pt modelId="{A15E15CE-1CC8-4248-921B-99C580FE30BD}" type="parTrans" cxnId="{9CAA2C7E-0BCB-4458-98F9-DDC591561CB1}">
      <dgm:prSet/>
      <dgm:spPr/>
      <dgm:t>
        <a:bodyPr/>
        <a:lstStyle/>
        <a:p>
          <a:endParaRPr lang="en-GB"/>
        </a:p>
      </dgm:t>
    </dgm:pt>
    <dgm:pt modelId="{CDE97BA6-141F-48E6-9E81-FA72B5244FB1}" type="sibTrans" cxnId="{9CAA2C7E-0BCB-4458-98F9-DDC591561CB1}">
      <dgm:prSet/>
      <dgm:spPr/>
      <dgm:t>
        <a:bodyPr/>
        <a:lstStyle/>
        <a:p>
          <a:endParaRPr lang="en-GB"/>
        </a:p>
      </dgm:t>
    </dgm:pt>
    <dgm:pt modelId="{4C4972D1-F280-483C-943E-A08E314A1201}">
      <dgm:prSet/>
      <dgm:spPr>
        <a:ln>
          <a:noFill/>
        </a:ln>
      </dgm:spPr>
      <dgm:t>
        <a:bodyPr/>
        <a:lstStyle/>
        <a:p>
          <a:r>
            <a:rPr lang="en-GB" dirty="0"/>
            <a:t>Maintaining balances &gt;= debt redemptions due in next month, implicitly allows for failed auction</a:t>
          </a:r>
        </a:p>
      </dgm:t>
    </dgm:pt>
    <dgm:pt modelId="{1CD66790-16C4-4E50-80FB-E2F65D58D71D}" type="parTrans" cxnId="{2CD7EAE1-08ED-4083-8859-7B76C0A26516}">
      <dgm:prSet/>
      <dgm:spPr/>
      <dgm:t>
        <a:bodyPr/>
        <a:lstStyle/>
        <a:p>
          <a:endParaRPr lang="en-GB"/>
        </a:p>
      </dgm:t>
    </dgm:pt>
    <dgm:pt modelId="{12AA8CC0-07A2-4E21-972A-F0424D3C5064}" type="sibTrans" cxnId="{2CD7EAE1-08ED-4083-8859-7B76C0A26516}">
      <dgm:prSet/>
      <dgm:spPr/>
      <dgm:t>
        <a:bodyPr/>
        <a:lstStyle/>
        <a:p>
          <a:endParaRPr lang="en-GB"/>
        </a:p>
      </dgm:t>
    </dgm:pt>
    <dgm:pt modelId="{1A535DC1-62CD-4107-9E68-964DD5EC9D02}">
      <dgm:prSet/>
      <dgm:spPr>
        <a:ln>
          <a:noFill/>
        </a:ln>
      </dgm:spPr>
      <dgm:t>
        <a:bodyPr/>
        <a:lstStyle/>
        <a:p>
          <a:r>
            <a:rPr lang="en-GB" dirty="0"/>
            <a:t>To guarantee budget execution or debt service for [X] months</a:t>
          </a:r>
        </a:p>
      </dgm:t>
    </dgm:pt>
    <dgm:pt modelId="{DF4C29D5-40D6-432A-BF78-44F996D9730D}" type="parTrans" cxnId="{AAC8C69C-8246-4E90-8854-29D37F53B606}">
      <dgm:prSet/>
      <dgm:spPr/>
      <dgm:t>
        <a:bodyPr/>
        <a:lstStyle/>
        <a:p>
          <a:endParaRPr lang="en-GB"/>
        </a:p>
      </dgm:t>
    </dgm:pt>
    <dgm:pt modelId="{10661DAF-AB17-4C30-99DC-5D12DACF244D}" type="sibTrans" cxnId="{AAC8C69C-8246-4E90-8854-29D37F53B606}">
      <dgm:prSet/>
      <dgm:spPr/>
      <dgm:t>
        <a:bodyPr/>
        <a:lstStyle/>
        <a:p>
          <a:endParaRPr lang="en-GB"/>
        </a:p>
      </dgm:t>
    </dgm:pt>
    <dgm:pt modelId="{EF1CDFEF-9AF2-4F8F-A3C2-B0EB7C57FB95}">
      <dgm:prSet/>
      <dgm:spPr>
        <a:ln>
          <a:noFill/>
        </a:ln>
      </dgm:spPr>
      <dgm:t>
        <a:bodyPr/>
        <a:lstStyle/>
        <a:p>
          <a:r>
            <a:rPr lang="en-GB" dirty="0"/>
            <a:t>In Italy used to be (until 2011) a legal requirement for balances to exceed €10 billion – the peak of cumulative net outflows reached in any period</a:t>
          </a:r>
        </a:p>
      </dgm:t>
    </dgm:pt>
    <dgm:pt modelId="{A691A414-75F4-4A5C-93D2-97C1CF14DF23}" type="parTrans" cxnId="{9CECB278-647C-4EAE-B157-A79820527A48}">
      <dgm:prSet/>
      <dgm:spPr/>
      <dgm:t>
        <a:bodyPr/>
        <a:lstStyle/>
        <a:p>
          <a:endParaRPr lang="en-GB"/>
        </a:p>
      </dgm:t>
    </dgm:pt>
    <dgm:pt modelId="{8A554181-54CE-4D29-B6E8-45033D4013D7}" type="sibTrans" cxnId="{9CECB278-647C-4EAE-B157-A79820527A48}">
      <dgm:prSet/>
      <dgm:spPr/>
      <dgm:t>
        <a:bodyPr/>
        <a:lstStyle/>
        <a:p>
          <a:endParaRPr lang="en-GB"/>
        </a:p>
      </dgm:t>
    </dgm:pt>
    <dgm:pt modelId="{5A63B90C-7C09-4616-B2DE-D728230CE70F}">
      <dgm:prSet/>
      <dgm:spPr>
        <a:ln>
          <a:noFill/>
        </a:ln>
      </dgm:spPr>
      <dgm:t>
        <a:bodyPr/>
        <a:lstStyle/>
        <a:p>
          <a:r>
            <a:rPr lang="en-GB" dirty="0"/>
            <a:t>See also results of World Bank 2014 survey at annex</a:t>
          </a:r>
        </a:p>
      </dgm:t>
    </dgm:pt>
    <dgm:pt modelId="{D8DBA9C3-E15D-498D-A7DC-E9AD0A841F66}" type="parTrans" cxnId="{EADD97D5-A702-486C-A57D-9245387C2D3E}">
      <dgm:prSet/>
      <dgm:spPr/>
      <dgm:t>
        <a:bodyPr/>
        <a:lstStyle/>
        <a:p>
          <a:endParaRPr lang="en-GB"/>
        </a:p>
      </dgm:t>
    </dgm:pt>
    <dgm:pt modelId="{3C46C679-7B84-4ADF-80BB-97AEC71CB055}" type="sibTrans" cxnId="{EADD97D5-A702-486C-A57D-9245387C2D3E}">
      <dgm:prSet/>
      <dgm:spPr/>
      <dgm:t>
        <a:bodyPr/>
        <a:lstStyle/>
        <a:p>
          <a:endParaRPr lang="en-GB"/>
        </a:p>
      </dgm:t>
    </dgm:pt>
    <dgm:pt modelId="{BC82A001-9876-4D9C-B455-DA1FF3163600}">
      <dgm:prSet/>
      <dgm:spPr>
        <a:ln>
          <a:noFill/>
        </a:ln>
      </dgm:spPr>
      <dgm:t>
        <a:bodyPr/>
        <a:lstStyle/>
        <a:p>
          <a:r>
            <a:rPr lang="en-GB" dirty="0"/>
            <a:t>Uruguay focuses on risk of excessive cost of borrowing rather than access to borrowing – implies a large buffer</a:t>
          </a:r>
        </a:p>
      </dgm:t>
    </dgm:pt>
    <dgm:pt modelId="{961BD0F7-5431-47E3-A8F4-291A13DAA807}" type="parTrans" cxnId="{FE6927C2-84F5-4B2A-A66F-E189BAA60970}">
      <dgm:prSet/>
      <dgm:spPr/>
      <dgm:t>
        <a:bodyPr/>
        <a:lstStyle/>
        <a:p>
          <a:endParaRPr lang="en-GB"/>
        </a:p>
      </dgm:t>
    </dgm:pt>
    <dgm:pt modelId="{EDFF08F4-D2C1-4F08-8586-B49F5EAE2CC1}" type="sibTrans" cxnId="{FE6927C2-84F5-4B2A-A66F-E189BAA60970}">
      <dgm:prSet/>
      <dgm:spPr/>
      <dgm:t>
        <a:bodyPr/>
        <a:lstStyle/>
        <a:p>
          <a:endParaRPr lang="en-GB"/>
        </a:p>
      </dgm:t>
    </dgm:pt>
    <dgm:pt modelId="{B303A89C-E238-4F9A-B2C1-A3B95741485B}" type="pres">
      <dgm:prSet presAssocID="{2D313B8A-62AF-42E9-82A8-FD5D7431220F}" presName="Name0" presStyleCnt="0">
        <dgm:presLayoutVars>
          <dgm:dir/>
          <dgm:animLvl val="lvl"/>
          <dgm:resizeHandles val="exact"/>
        </dgm:presLayoutVars>
      </dgm:prSet>
      <dgm:spPr/>
    </dgm:pt>
    <dgm:pt modelId="{A0D990B9-BE54-4D8F-B4F2-CB25A8C221E9}" type="pres">
      <dgm:prSet presAssocID="{BAA225E3-EC85-4DB8-96A2-EA7C3353BB2B}" presName="linNode" presStyleCnt="0"/>
      <dgm:spPr/>
    </dgm:pt>
    <dgm:pt modelId="{D22A94D1-0A89-41B6-883D-7147B80DF065}" type="pres">
      <dgm:prSet presAssocID="{BAA225E3-EC85-4DB8-96A2-EA7C3353BB2B}" presName="parTx" presStyleLbl="revTx" presStyleIdx="0" presStyleCnt="1">
        <dgm:presLayoutVars>
          <dgm:chMax val="1"/>
          <dgm:bulletEnabled val="1"/>
        </dgm:presLayoutVars>
      </dgm:prSet>
      <dgm:spPr/>
    </dgm:pt>
    <dgm:pt modelId="{5335B570-2E74-4ED0-9A9E-08B2B7FCAC49}" type="pres">
      <dgm:prSet presAssocID="{BAA225E3-EC85-4DB8-96A2-EA7C3353BB2B}" presName="bracket" presStyleLbl="parChTrans1D1" presStyleIdx="0" presStyleCnt="1"/>
      <dgm:spPr/>
    </dgm:pt>
    <dgm:pt modelId="{48E2CCB6-D264-445E-8ABE-DE68C3F88335}" type="pres">
      <dgm:prSet presAssocID="{BAA225E3-EC85-4DB8-96A2-EA7C3353BB2B}" presName="spH" presStyleCnt="0"/>
      <dgm:spPr/>
    </dgm:pt>
    <dgm:pt modelId="{A9E78F83-CB4E-416B-B580-86BD88A56A32}" type="pres">
      <dgm:prSet presAssocID="{BAA225E3-EC85-4DB8-96A2-EA7C3353BB2B}" presName="desTx" presStyleLbl="node1" presStyleIdx="0" presStyleCnt="1">
        <dgm:presLayoutVars>
          <dgm:bulletEnabled val="1"/>
        </dgm:presLayoutVars>
      </dgm:prSet>
      <dgm:spPr/>
    </dgm:pt>
  </dgm:ptLst>
  <dgm:cxnLst>
    <dgm:cxn modelId="{3D46F809-320A-4F86-A6EB-990E1933A715}" type="presOf" srcId="{4C4972D1-F280-483C-943E-A08E314A1201}" destId="{A9E78F83-CB4E-416B-B580-86BD88A56A32}" srcOrd="0" destOrd="1" presId="urn:diagrams.loki3.com/BracketList"/>
    <dgm:cxn modelId="{FF13B33C-4315-4ABD-AC6B-09202E105A75}" type="presOf" srcId="{BAA225E3-EC85-4DB8-96A2-EA7C3353BB2B}" destId="{D22A94D1-0A89-41B6-883D-7147B80DF065}" srcOrd="0" destOrd="0" presId="urn:diagrams.loki3.com/BracketList"/>
    <dgm:cxn modelId="{2F2EE65E-65E3-439D-87E7-846B8A28D295}" type="presOf" srcId="{BC82A001-9876-4D9C-B455-DA1FF3163600}" destId="{A9E78F83-CB4E-416B-B580-86BD88A56A32}" srcOrd="0" destOrd="4" presId="urn:diagrams.loki3.com/BracketList"/>
    <dgm:cxn modelId="{3EB10A42-2EDA-4D20-BFDC-C661ADDE1D42}" srcId="{2D313B8A-62AF-42E9-82A8-FD5D7431220F}" destId="{BAA225E3-EC85-4DB8-96A2-EA7C3353BB2B}" srcOrd="0" destOrd="0" parTransId="{575296BC-3E6F-444B-AE22-A8E1D9807424}" sibTransId="{29AAC517-E76B-404D-8868-86931D8EE8B7}"/>
    <dgm:cxn modelId="{D69B3045-5CF1-43A9-A3F5-7506EF5D263F}" type="presOf" srcId="{1A535DC1-62CD-4107-9E68-964DD5EC9D02}" destId="{A9E78F83-CB4E-416B-B580-86BD88A56A32}" srcOrd="0" destOrd="2" presId="urn:diagrams.loki3.com/BracketList"/>
    <dgm:cxn modelId="{9CECB278-647C-4EAE-B157-A79820527A48}" srcId="{BAA225E3-EC85-4DB8-96A2-EA7C3353BB2B}" destId="{EF1CDFEF-9AF2-4F8F-A3C2-B0EB7C57FB95}" srcOrd="3" destOrd="0" parTransId="{A691A414-75F4-4A5C-93D2-97C1CF14DF23}" sibTransId="{8A554181-54CE-4D29-B6E8-45033D4013D7}"/>
    <dgm:cxn modelId="{9CAA2C7E-0BCB-4458-98F9-DDC591561CB1}" srcId="{BAA225E3-EC85-4DB8-96A2-EA7C3353BB2B}" destId="{4FE6849D-33A3-48E0-8FF3-DC7FE0FC7EC3}" srcOrd="0" destOrd="0" parTransId="{A15E15CE-1CC8-4248-921B-99C580FE30BD}" sibTransId="{CDE97BA6-141F-48E6-9E81-FA72B5244FB1}"/>
    <dgm:cxn modelId="{AAC8C69C-8246-4E90-8854-29D37F53B606}" srcId="{BAA225E3-EC85-4DB8-96A2-EA7C3353BB2B}" destId="{1A535DC1-62CD-4107-9E68-964DD5EC9D02}" srcOrd="2" destOrd="0" parTransId="{DF4C29D5-40D6-432A-BF78-44F996D9730D}" sibTransId="{10661DAF-AB17-4C30-99DC-5D12DACF244D}"/>
    <dgm:cxn modelId="{646B50B3-3494-4AC6-BD6E-5030E7430646}" type="presOf" srcId="{4FE6849D-33A3-48E0-8FF3-DC7FE0FC7EC3}" destId="{A9E78F83-CB4E-416B-B580-86BD88A56A32}" srcOrd="0" destOrd="0" presId="urn:diagrams.loki3.com/BracketList"/>
    <dgm:cxn modelId="{FE6927C2-84F5-4B2A-A66F-E189BAA60970}" srcId="{BAA225E3-EC85-4DB8-96A2-EA7C3353BB2B}" destId="{BC82A001-9876-4D9C-B455-DA1FF3163600}" srcOrd="4" destOrd="0" parTransId="{961BD0F7-5431-47E3-A8F4-291A13DAA807}" sibTransId="{EDFF08F4-D2C1-4F08-8586-B49F5EAE2CC1}"/>
    <dgm:cxn modelId="{EADD97D5-A702-486C-A57D-9245387C2D3E}" srcId="{BAA225E3-EC85-4DB8-96A2-EA7C3353BB2B}" destId="{5A63B90C-7C09-4616-B2DE-D728230CE70F}" srcOrd="5" destOrd="0" parTransId="{D8DBA9C3-E15D-498D-A7DC-E9AD0A841F66}" sibTransId="{3C46C679-7B84-4ADF-80BB-97AEC71CB055}"/>
    <dgm:cxn modelId="{A422F2DC-0097-4F4B-8D88-532D4112A806}" type="presOf" srcId="{2D313B8A-62AF-42E9-82A8-FD5D7431220F}" destId="{B303A89C-E238-4F9A-B2C1-A3B95741485B}" srcOrd="0" destOrd="0" presId="urn:diagrams.loki3.com/BracketList"/>
    <dgm:cxn modelId="{7AB4C6DD-92ED-409F-9330-4E1A583E2469}" type="presOf" srcId="{5A63B90C-7C09-4616-B2DE-D728230CE70F}" destId="{A9E78F83-CB4E-416B-B580-86BD88A56A32}" srcOrd="0" destOrd="5" presId="urn:diagrams.loki3.com/BracketList"/>
    <dgm:cxn modelId="{2CD7EAE1-08ED-4083-8859-7B76C0A26516}" srcId="{BAA225E3-EC85-4DB8-96A2-EA7C3353BB2B}" destId="{4C4972D1-F280-483C-943E-A08E314A1201}" srcOrd="1" destOrd="0" parTransId="{1CD66790-16C4-4E50-80FB-E2F65D58D71D}" sibTransId="{12AA8CC0-07A2-4E21-972A-F0424D3C5064}"/>
    <dgm:cxn modelId="{534519F1-224E-49B4-BD53-65898954684B}" type="presOf" srcId="{EF1CDFEF-9AF2-4F8F-A3C2-B0EB7C57FB95}" destId="{A9E78F83-CB4E-416B-B580-86BD88A56A32}" srcOrd="0" destOrd="3" presId="urn:diagrams.loki3.com/BracketList"/>
    <dgm:cxn modelId="{077A965B-7AC7-4F25-80C8-B999323D3925}" type="presParOf" srcId="{B303A89C-E238-4F9A-B2C1-A3B95741485B}" destId="{A0D990B9-BE54-4D8F-B4F2-CB25A8C221E9}" srcOrd="0" destOrd="0" presId="urn:diagrams.loki3.com/BracketList"/>
    <dgm:cxn modelId="{B0374490-5A55-4AC0-A562-FE400A8C3591}" type="presParOf" srcId="{A0D990B9-BE54-4D8F-B4F2-CB25A8C221E9}" destId="{D22A94D1-0A89-41B6-883D-7147B80DF065}" srcOrd="0" destOrd="0" presId="urn:diagrams.loki3.com/BracketList"/>
    <dgm:cxn modelId="{683FD8FB-D6F1-4B64-93A7-C194358D45A1}" type="presParOf" srcId="{A0D990B9-BE54-4D8F-B4F2-CB25A8C221E9}" destId="{5335B570-2E74-4ED0-9A9E-08B2B7FCAC49}" srcOrd="1" destOrd="0" presId="urn:diagrams.loki3.com/BracketList"/>
    <dgm:cxn modelId="{B648E727-FDF9-4EB8-89B4-55ED5600E0C7}" type="presParOf" srcId="{A0D990B9-BE54-4D8F-B4F2-CB25A8C221E9}" destId="{48E2CCB6-D264-445E-8ABE-DE68C3F88335}" srcOrd="2" destOrd="0" presId="urn:diagrams.loki3.com/BracketList"/>
    <dgm:cxn modelId="{4A39D09E-F24C-4A35-8306-1C019D3C0406}" type="presParOf" srcId="{A0D990B9-BE54-4D8F-B4F2-CB25A8C221E9}" destId="{A9E78F83-CB4E-416B-B580-86BD88A56A3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34D5EA-6ED9-4385-91A3-73DD477DF24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E326EF23-300F-4CC0-8892-EEB15E8D784B}">
      <dgm:prSet phldrT="[Text]" custT="1"/>
      <dgm:spPr>
        <a:ln>
          <a:noFill/>
        </a:ln>
      </dgm:spPr>
      <dgm:t>
        <a:bodyPr/>
        <a:lstStyle/>
        <a:p>
          <a:r>
            <a:rPr lang="en-GB" sz="2400" dirty="0"/>
            <a:t>Comment</a:t>
          </a:r>
        </a:p>
      </dgm:t>
    </dgm:pt>
    <dgm:pt modelId="{E4D95DB9-34CD-4642-8393-E8F75AEDEE8B}" type="parTrans" cxnId="{2C6AB629-DB80-4F19-ADE3-7CD5D4B5988D}">
      <dgm:prSet/>
      <dgm:spPr/>
      <dgm:t>
        <a:bodyPr/>
        <a:lstStyle/>
        <a:p>
          <a:endParaRPr lang="en-GB" sz="3600"/>
        </a:p>
      </dgm:t>
    </dgm:pt>
    <dgm:pt modelId="{B09EB6BC-DA4B-4238-B745-D391AD27FC36}" type="sibTrans" cxnId="{2C6AB629-DB80-4F19-ADE3-7CD5D4B5988D}">
      <dgm:prSet/>
      <dgm:spPr/>
      <dgm:t>
        <a:bodyPr/>
        <a:lstStyle/>
        <a:p>
          <a:endParaRPr lang="en-GB" sz="3600"/>
        </a:p>
      </dgm:t>
    </dgm:pt>
    <dgm:pt modelId="{E4F84B7E-53B1-4D90-8146-61BBC41F266E}">
      <dgm:prSet phldrT="[Text]" custT="1"/>
      <dgm:spPr/>
      <dgm:t>
        <a:bodyPr/>
        <a:lstStyle/>
        <a:p>
          <a:pPr>
            <a:lnSpc>
              <a:spcPct val="100000"/>
            </a:lnSpc>
            <a:spcAft>
              <a:spcPts val="600"/>
            </a:spcAft>
          </a:pPr>
          <a:r>
            <a:rPr lang="en-GB" sz="1600" dirty="0"/>
            <a:t>Simple approaches [x days of flows] risk excess reserves, which carry a cost</a:t>
          </a:r>
        </a:p>
      </dgm:t>
    </dgm:pt>
    <dgm:pt modelId="{E6F14F99-E795-47F1-96ED-6BB58F33499C}" type="parTrans" cxnId="{2CAC8F24-C1F0-4B4C-910A-8B93445E3126}">
      <dgm:prSet/>
      <dgm:spPr/>
      <dgm:t>
        <a:bodyPr/>
        <a:lstStyle/>
        <a:p>
          <a:endParaRPr lang="en-GB" sz="3600"/>
        </a:p>
      </dgm:t>
    </dgm:pt>
    <dgm:pt modelId="{98200C77-404F-41B8-8C3B-8BA51453D752}" type="sibTrans" cxnId="{2CAC8F24-C1F0-4B4C-910A-8B93445E3126}">
      <dgm:prSet/>
      <dgm:spPr/>
      <dgm:t>
        <a:bodyPr/>
        <a:lstStyle/>
        <a:p>
          <a:endParaRPr lang="en-GB" sz="3600"/>
        </a:p>
      </dgm:t>
    </dgm:pt>
    <dgm:pt modelId="{001B19C5-27CB-45DE-B54E-E05BDE1DF248}">
      <dgm:prSet phldrT="[Text]" custT="1"/>
      <dgm:spPr/>
      <dgm:t>
        <a:bodyPr/>
        <a:lstStyle/>
        <a:p>
          <a:pPr>
            <a:lnSpc>
              <a:spcPct val="100000"/>
            </a:lnSpc>
            <a:spcAft>
              <a:spcPts val="600"/>
            </a:spcAft>
          </a:pPr>
          <a:r>
            <a:rPr lang="en-GB" sz="1600" dirty="0"/>
            <a:t>Buffer must have some analytical underpinning – from data and experience</a:t>
          </a:r>
        </a:p>
      </dgm:t>
    </dgm:pt>
    <dgm:pt modelId="{34F5CFF1-C456-475C-9A0D-AFE1EA143BC6}" type="parTrans" cxnId="{4125EEC5-D25D-4904-B216-DB4AAF7DBDBD}">
      <dgm:prSet/>
      <dgm:spPr/>
      <dgm:t>
        <a:bodyPr/>
        <a:lstStyle/>
        <a:p>
          <a:endParaRPr lang="en-GB" sz="3600"/>
        </a:p>
      </dgm:t>
    </dgm:pt>
    <dgm:pt modelId="{ED592588-0DBF-494C-98DF-C5116128D30C}" type="sibTrans" cxnId="{4125EEC5-D25D-4904-B216-DB4AAF7DBDBD}">
      <dgm:prSet/>
      <dgm:spPr/>
      <dgm:t>
        <a:bodyPr/>
        <a:lstStyle/>
        <a:p>
          <a:endParaRPr lang="en-GB" sz="3600"/>
        </a:p>
      </dgm:t>
    </dgm:pt>
    <dgm:pt modelId="{CE7F493C-B034-402E-8363-AB43E4CF61E3}">
      <dgm:prSet phldrT="[Text]" custT="1"/>
      <dgm:spPr/>
      <dgm:t>
        <a:bodyPr/>
        <a:lstStyle/>
        <a:p>
          <a:pPr>
            <a:lnSpc>
              <a:spcPct val="100000"/>
            </a:lnSpc>
            <a:spcAft>
              <a:spcPts val="600"/>
            </a:spcAft>
          </a:pPr>
          <a:r>
            <a:rPr lang="en-GB" sz="1600" dirty="0"/>
            <a:t>Some cash rich countries do not have a buffer – but structurally surplus cash can still be put to good use =&gt; may be cost effective to borrow with Tbills to smooth cash flows even if there is surplus cash</a:t>
          </a:r>
        </a:p>
      </dgm:t>
    </dgm:pt>
    <dgm:pt modelId="{9471D269-8FD3-46F0-9012-083B6F327496}" type="parTrans" cxnId="{071B5C96-EC30-4797-B329-AA9CE993FDC4}">
      <dgm:prSet/>
      <dgm:spPr/>
      <dgm:t>
        <a:bodyPr/>
        <a:lstStyle/>
        <a:p>
          <a:endParaRPr lang="en-GB" sz="3600"/>
        </a:p>
      </dgm:t>
    </dgm:pt>
    <dgm:pt modelId="{84BA6105-3F32-4169-9E0C-3311255DBB6B}" type="sibTrans" cxnId="{071B5C96-EC30-4797-B329-AA9CE993FDC4}">
      <dgm:prSet/>
      <dgm:spPr/>
      <dgm:t>
        <a:bodyPr/>
        <a:lstStyle/>
        <a:p>
          <a:endParaRPr lang="en-GB" sz="3600"/>
        </a:p>
      </dgm:t>
    </dgm:pt>
    <dgm:pt modelId="{DEBC5609-340B-4BDA-969B-5E886E836A04}" type="pres">
      <dgm:prSet presAssocID="{7D34D5EA-6ED9-4385-91A3-73DD477DF24A}" presName="linear" presStyleCnt="0">
        <dgm:presLayoutVars>
          <dgm:animLvl val="lvl"/>
          <dgm:resizeHandles val="exact"/>
        </dgm:presLayoutVars>
      </dgm:prSet>
      <dgm:spPr/>
    </dgm:pt>
    <dgm:pt modelId="{06E9D1CC-864E-4792-9B60-16C12D2F0906}" type="pres">
      <dgm:prSet presAssocID="{E326EF23-300F-4CC0-8892-EEB15E8D784B}" presName="parentText" presStyleLbl="node1" presStyleIdx="0" presStyleCnt="1" custScaleX="98816" custScaleY="115673" custLinFactNeighborX="-222">
        <dgm:presLayoutVars>
          <dgm:chMax val="0"/>
          <dgm:bulletEnabled val="1"/>
        </dgm:presLayoutVars>
      </dgm:prSet>
      <dgm:spPr/>
    </dgm:pt>
    <dgm:pt modelId="{3EE15105-B623-4B39-92A3-BD5157B595B0}" type="pres">
      <dgm:prSet presAssocID="{E326EF23-300F-4CC0-8892-EEB15E8D784B}" presName="childText" presStyleLbl="revTx" presStyleIdx="0" presStyleCnt="1" custScaleY="315187">
        <dgm:presLayoutVars>
          <dgm:bulletEnabled val="1"/>
        </dgm:presLayoutVars>
      </dgm:prSet>
      <dgm:spPr/>
    </dgm:pt>
  </dgm:ptLst>
  <dgm:cxnLst>
    <dgm:cxn modelId="{2CAC8F24-C1F0-4B4C-910A-8B93445E3126}" srcId="{E326EF23-300F-4CC0-8892-EEB15E8D784B}" destId="{E4F84B7E-53B1-4D90-8146-61BBC41F266E}" srcOrd="0" destOrd="0" parTransId="{E6F14F99-E795-47F1-96ED-6BB58F33499C}" sibTransId="{98200C77-404F-41B8-8C3B-8BA51453D752}"/>
    <dgm:cxn modelId="{2C6AB629-DB80-4F19-ADE3-7CD5D4B5988D}" srcId="{7D34D5EA-6ED9-4385-91A3-73DD477DF24A}" destId="{E326EF23-300F-4CC0-8892-EEB15E8D784B}" srcOrd="0" destOrd="0" parTransId="{E4D95DB9-34CD-4642-8393-E8F75AEDEE8B}" sibTransId="{B09EB6BC-DA4B-4238-B745-D391AD27FC36}"/>
    <dgm:cxn modelId="{A7118746-3414-4487-A571-AB8C8A2929C5}" type="presOf" srcId="{001B19C5-27CB-45DE-B54E-E05BDE1DF248}" destId="{3EE15105-B623-4B39-92A3-BD5157B595B0}" srcOrd="0" destOrd="1" presId="urn:microsoft.com/office/officeart/2005/8/layout/vList2"/>
    <dgm:cxn modelId="{B810E373-E1EF-498A-B237-651DE54E2A05}" type="presOf" srcId="{E4F84B7E-53B1-4D90-8146-61BBC41F266E}" destId="{3EE15105-B623-4B39-92A3-BD5157B595B0}" srcOrd="0" destOrd="0" presId="urn:microsoft.com/office/officeart/2005/8/layout/vList2"/>
    <dgm:cxn modelId="{071B5C96-EC30-4797-B329-AA9CE993FDC4}" srcId="{E326EF23-300F-4CC0-8892-EEB15E8D784B}" destId="{CE7F493C-B034-402E-8363-AB43E4CF61E3}" srcOrd="2" destOrd="0" parTransId="{9471D269-8FD3-46F0-9012-083B6F327496}" sibTransId="{84BA6105-3F32-4169-9E0C-3311255DBB6B}"/>
    <dgm:cxn modelId="{0924D5AE-3E58-42B3-8052-E3E6A711E9CE}" type="presOf" srcId="{E326EF23-300F-4CC0-8892-EEB15E8D784B}" destId="{06E9D1CC-864E-4792-9B60-16C12D2F0906}" srcOrd="0" destOrd="0" presId="urn:microsoft.com/office/officeart/2005/8/layout/vList2"/>
    <dgm:cxn modelId="{66B950AF-CCC5-42D2-B3E1-052C6763DDEA}" type="presOf" srcId="{7D34D5EA-6ED9-4385-91A3-73DD477DF24A}" destId="{DEBC5609-340B-4BDA-969B-5E886E836A04}" srcOrd="0" destOrd="0" presId="urn:microsoft.com/office/officeart/2005/8/layout/vList2"/>
    <dgm:cxn modelId="{4125EEC5-D25D-4904-B216-DB4AAF7DBDBD}" srcId="{E326EF23-300F-4CC0-8892-EEB15E8D784B}" destId="{001B19C5-27CB-45DE-B54E-E05BDE1DF248}" srcOrd="1" destOrd="0" parTransId="{34F5CFF1-C456-475C-9A0D-AFE1EA143BC6}" sibTransId="{ED592588-0DBF-494C-98DF-C5116128D30C}"/>
    <dgm:cxn modelId="{485C95D6-D52C-4645-8048-CC1436CF10AC}" type="presOf" srcId="{CE7F493C-B034-402E-8363-AB43E4CF61E3}" destId="{3EE15105-B623-4B39-92A3-BD5157B595B0}" srcOrd="0" destOrd="2" presId="urn:microsoft.com/office/officeart/2005/8/layout/vList2"/>
    <dgm:cxn modelId="{CC196158-F949-43FA-A590-006D797E4C87}" type="presParOf" srcId="{DEBC5609-340B-4BDA-969B-5E886E836A04}" destId="{06E9D1CC-864E-4792-9B60-16C12D2F0906}" srcOrd="0" destOrd="0" presId="urn:microsoft.com/office/officeart/2005/8/layout/vList2"/>
    <dgm:cxn modelId="{231659F0-28FC-41EF-98B8-0F444D2A16E9}" type="presParOf" srcId="{DEBC5609-340B-4BDA-969B-5E886E836A04}" destId="{3EE15105-B623-4B39-92A3-BD5157B595B0}"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0A16B4A-797F-4C23-9C98-1F7F2C819256}"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B"/>
        </a:p>
      </dgm:t>
    </dgm:pt>
    <dgm:pt modelId="{E22CB1AB-C4EC-47E4-A480-1397A27C0105}">
      <dgm:prSet phldrT="[Text]" custT="1"/>
      <dgm:spPr/>
      <dgm:t>
        <a:bodyPr/>
        <a:lstStyle/>
        <a:p>
          <a:r>
            <a:rPr lang="en-GB" sz="1800" dirty="0"/>
            <a:t>Only three countries reported a formal target for cash buffer</a:t>
          </a:r>
        </a:p>
      </dgm:t>
    </dgm:pt>
    <dgm:pt modelId="{A81FC4CC-7C93-4CF6-89B9-4BDD809CBE1B}" type="parTrans" cxnId="{3AC72414-0899-4C83-9101-6103F3767289}">
      <dgm:prSet/>
      <dgm:spPr/>
      <dgm:t>
        <a:bodyPr/>
        <a:lstStyle/>
        <a:p>
          <a:endParaRPr lang="en-GB" sz="2000"/>
        </a:p>
      </dgm:t>
    </dgm:pt>
    <dgm:pt modelId="{E0B12583-2E91-47BA-8A0D-19F3E3BAB02A}" type="sibTrans" cxnId="{3AC72414-0899-4C83-9101-6103F3767289}">
      <dgm:prSet/>
      <dgm:spPr/>
      <dgm:t>
        <a:bodyPr/>
        <a:lstStyle/>
        <a:p>
          <a:endParaRPr lang="en-GB" sz="2000"/>
        </a:p>
      </dgm:t>
    </dgm:pt>
    <dgm:pt modelId="{6E0C8C7D-06BC-440F-BFCC-4A49A3B05AC5}">
      <dgm:prSet custT="1"/>
      <dgm:spPr>
        <a:solidFill>
          <a:srgbClr val="CFD5EA">
            <a:alpha val="90000"/>
          </a:srgbClr>
        </a:solidFill>
      </dgm:spPr>
      <dgm:t>
        <a:bodyPr/>
        <a:lstStyle/>
        <a:p>
          <a:r>
            <a:rPr lang="en-GB" sz="1600"/>
            <a:t>Albania: the buffer, minimum and maximum levels, is defined largely in relation to expenditure flows across a month.  It can be varied as required.</a:t>
          </a:r>
          <a:endParaRPr lang="en-GB" sz="1600" dirty="0"/>
        </a:p>
      </dgm:t>
    </dgm:pt>
    <dgm:pt modelId="{6C50009D-5C3F-45E3-9090-211DFF5415B4}" type="parTrans" cxnId="{3A5BDB5C-E5C6-47CC-9B98-199BC0254CBF}">
      <dgm:prSet/>
      <dgm:spPr/>
      <dgm:t>
        <a:bodyPr/>
        <a:lstStyle/>
        <a:p>
          <a:endParaRPr lang="en-GB" sz="2000"/>
        </a:p>
      </dgm:t>
    </dgm:pt>
    <dgm:pt modelId="{DF0D03F5-830C-4B8A-875A-3FD64F29159A}" type="sibTrans" cxnId="{3A5BDB5C-E5C6-47CC-9B98-199BC0254CBF}">
      <dgm:prSet/>
      <dgm:spPr/>
      <dgm:t>
        <a:bodyPr/>
        <a:lstStyle/>
        <a:p>
          <a:endParaRPr lang="en-GB" sz="2000"/>
        </a:p>
      </dgm:t>
    </dgm:pt>
    <dgm:pt modelId="{BD3B532D-CF25-4628-832F-4B614AC9A2CA}">
      <dgm:prSet custT="1"/>
      <dgm:spPr>
        <a:solidFill>
          <a:srgbClr val="CFD5EA">
            <a:alpha val="90000"/>
          </a:srgbClr>
        </a:solidFill>
      </dgm:spPr>
      <dgm:t>
        <a:bodyPr/>
        <a:lstStyle/>
        <a:p>
          <a:r>
            <a:rPr lang="en-GB" sz="1600" dirty="0"/>
            <a:t>Hungary: the buffer was first set in 2003. minimum balance set at 4-6 weeks of gross financing needs Increased following financial crisis to boost investor conference.  In 2013 change in outlook implied target modified to 50% of bond and loan redemption in the first quarter.  In 2017 switched to percentile of daily cash flows for minimum limit with optimal balance based on 6 weeks of financing plan</a:t>
          </a:r>
        </a:p>
      </dgm:t>
    </dgm:pt>
    <dgm:pt modelId="{3D6DD296-C549-4D2B-BB58-E36F8B9503BE}" type="parTrans" cxnId="{CA0162CE-A053-4BB5-A6BE-C18C6E74E508}">
      <dgm:prSet/>
      <dgm:spPr/>
      <dgm:t>
        <a:bodyPr/>
        <a:lstStyle/>
        <a:p>
          <a:endParaRPr lang="en-GB" sz="2000"/>
        </a:p>
      </dgm:t>
    </dgm:pt>
    <dgm:pt modelId="{4B617ACB-3DA8-4E8B-9EBD-9ADD87245203}" type="sibTrans" cxnId="{CA0162CE-A053-4BB5-A6BE-C18C6E74E508}">
      <dgm:prSet/>
      <dgm:spPr/>
      <dgm:t>
        <a:bodyPr/>
        <a:lstStyle/>
        <a:p>
          <a:endParaRPr lang="en-GB" sz="2000"/>
        </a:p>
      </dgm:t>
    </dgm:pt>
    <dgm:pt modelId="{BB54A68D-8204-4A53-BF17-EA3EFFE6A6EB}">
      <dgm:prSet custT="1"/>
      <dgm:spPr>
        <a:solidFill>
          <a:srgbClr val="CFD5EA">
            <a:alpha val="90000"/>
          </a:srgbClr>
        </a:solidFill>
      </dgm:spPr>
      <dgm:t>
        <a:bodyPr/>
        <a:lstStyle/>
        <a:p>
          <a:r>
            <a:rPr lang="en-GB" sz="1600" dirty="0"/>
            <a:t>Türkiye: the buffer, also first set in 2003, is defined in relation to cash flows; it may also vary across the year</a:t>
          </a:r>
        </a:p>
      </dgm:t>
    </dgm:pt>
    <dgm:pt modelId="{7469388A-BD7D-4C59-AFA3-235D8E0295A0}" type="parTrans" cxnId="{8E5C6B0C-11B2-4BF8-A928-097CA6A57270}">
      <dgm:prSet/>
      <dgm:spPr/>
      <dgm:t>
        <a:bodyPr/>
        <a:lstStyle/>
        <a:p>
          <a:endParaRPr lang="en-GB" sz="2000"/>
        </a:p>
      </dgm:t>
    </dgm:pt>
    <dgm:pt modelId="{3EC82438-B276-4817-8F6B-02A1605BA921}" type="sibTrans" cxnId="{8E5C6B0C-11B2-4BF8-A928-097CA6A57270}">
      <dgm:prSet/>
      <dgm:spPr/>
      <dgm:t>
        <a:bodyPr/>
        <a:lstStyle/>
        <a:p>
          <a:endParaRPr lang="en-GB" sz="2000"/>
        </a:p>
      </dgm:t>
    </dgm:pt>
    <dgm:pt modelId="{7130C4AF-D4A9-4181-A3A3-FB9BE54358EE}">
      <dgm:prSet custT="1"/>
      <dgm:spPr/>
      <dgm:t>
        <a:bodyPr/>
        <a:lstStyle/>
        <a:p>
          <a:r>
            <a:rPr lang="en-GB" sz="1800" dirty="0"/>
            <a:t>It may be that most countries operate a buffer in practice even if it is not formally defined</a:t>
          </a:r>
        </a:p>
      </dgm:t>
    </dgm:pt>
    <dgm:pt modelId="{89DC5A26-40E5-465C-9442-6F443CF10E00}" type="parTrans" cxnId="{314D28ED-24C1-4F19-8EE3-4F080A6B21E9}">
      <dgm:prSet/>
      <dgm:spPr/>
      <dgm:t>
        <a:bodyPr/>
        <a:lstStyle/>
        <a:p>
          <a:endParaRPr lang="en-GB" sz="2000"/>
        </a:p>
      </dgm:t>
    </dgm:pt>
    <dgm:pt modelId="{7994202F-A79E-4E3E-B4EC-DBD87CA3ADC8}" type="sibTrans" cxnId="{314D28ED-24C1-4F19-8EE3-4F080A6B21E9}">
      <dgm:prSet/>
      <dgm:spPr/>
      <dgm:t>
        <a:bodyPr/>
        <a:lstStyle/>
        <a:p>
          <a:endParaRPr lang="en-GB" sz="2000"/>
        </a:p>
      </dgm:t>
    </dgm:pt>
    <dgm:pt modelId="{005B3BE1-0CFC-44F0-AB7A-7616B1132F67}">
      <dgm:prSet custT="1"/>
      <dgm:spPr>
        <a:solidFill>
          <a:srgbClr val="CFD5EA">
            <a:alpha val="90000"/>
          </a:srgbClr>
        </a:solidFill>
      </dgm:spPr>
      <dgm:t>
        <a:bodyPr/>
        <a:lstStyle/>
        <a:p>
          <a:r>
            <a:rPr lang="en-GB" sz="1600" dirty="0"/>
            <a:t>Most countries pointed to the volatility of revenues and expenditures; and the errors in forecasting them. Other factors included: the risk of auction failure; or of wider financial market disruption; or of contingent liabilities crystallizing</a:t>
          </a:r>
        </a:p>
      </dgm:t>
    </dgm:pt>
    <dgm:pt modelId="{1F210F37-BBFC-4FE2-96B8-9DAB528CB6DD}" type="parTrans" cxnId="{2990C546-C8AC-4EB2-8706-E4A5EC7D0C44}">
      <dgm:prSet/>
      <dgm:spPr/>
      <dgm:t>
        <a:bodyPr/>
        <a:lstStyle/>
        <a:p>
          <a:endParaRPr lang="en-GB" sz="2000"/>
        </a:p>
      </dgm:t>
    </dgm:pt>
    <dgm:pt modelId="{D5C3BD40-2FEC-4FFD-AAFB-D2FCF19A8DB5}" type="sibTrans" cxnId="{2990C546-C8AC-4EB2-8706-E4A5EC7D0C44}">
      <dgm:prSet/>
      <dgm:spPr/>
      <dgm:t>
        <a:bodyPr/>
        <a:lstStyle/>
        <a:p>
          <a:endParaRPr lang="en-GB" sz="2000"/>
        </a:p>
      </dgm:t>
    </dgm:pt>
    <dgm:pt modelId="{5C031516-60B6-4DE5-8726-BAB2881DACF7}">
      <dgm:prSet custT="1"/>
      <dgm:spPr>
        <a:solidFill>
          <a:srgbClr val="CFD5EA">
            <a:alpha val="90000"/>
          </a:srgbClr>
        </a:solidFill>
      </dgm:spPr>
      <dgm:t>
        <a:bodyPr/>
        <a:lstStyle/>
        <a:p>
          <a:r>
            <a:rPr lang="en-GB" sz="1600" dirty="0"/>
            <a:t>Safety nets: several mentioned ability to break deposits, and access to FX balances</a:t>
          </a:r>
        </a:p>
      </dgm:t>
    </dgm:pt>
    <dgm:pt modelId="{0F35A81D-2747-426D-B661-8FF3671983ED}" type="parTrans" cxnId="{AB09D3ED-9FE0-4F7D-9CBF-88AA0A27A397}">
      <dgm:prSet/>
      <dgm:spPr/>
      <dgm:t>
        <a:bodyPr/>
        <a:lstStyle/>
        <a:p>
          <a:endParaRPr lang="en-GB" sz="2000"/>
        </a:p>
      </dgm:t>
    </dgm:pt>
    <dgm:pt modelId="{411D9A2A-C5AA-4A01-9864-57ADA5FD21BB}" type="sibTrans" cxnId="{AB09D3ED-9FE0-4F7D-9CBF-88AA0A27A397}">
      <dgm:prSet/>
      <dgm:spPr/>
      <dgm:t>
        <a:bodyPr/>
        <a:lstStyle/>
        <a:p>
          <a:endParaRPr lang="en-GB" sz="2000"/>
        </a:p>
      </dgm:t>
    </dgm:pt>
    <dgm:pt modelId="{313250A2-5E90-4E23-B6CB-715F9F336B9C}">
      <dgm:prSet custT="1"/>
      <dgm:spPr>
        <a:solidFill>
          <a:srgbClr val="CFD5EA">
            <a:alpha val="90000"/>
          </a:srgbClr>
        </a:solidFill>
      </dgm:spPr>
      <dgm:t>
        <a:bodyPr/>
        <a:lstStyle/>
        <a:p>
          <a:r>
            <a:rPr lang="en-GB" sz="1600" dirty="0"/>
            <a:t>8 of the 12 countries reported a buffer in the 2016 survey</a:t>
          </a:r>
        </a:p>
      </dgm:t>
    </dgm:pt>
    <dgm:pt modelId="{AD948912-C375-4CB2-A019-AD7B8DA2E86B}" type="parTrans" cxnId="{A4B18190-42B5-49C9-83A9-09EBD41AD1C6}">
      <dgm:prSet/>
      <dgm:spPr/>
      <dgm:t>
        <a:bodyPr/>
        <a:lstStyle/>
        <a:p>
          <a:endParaRPr lang="en-GB"/>
        </a:p>
      </dgm:t>
    </dgm:pt>
    <dgm:pt modelId="{AA91EB64-4B4F-4F97-B7A4-55882AD5E270}" type="sibTrans" cxnId="{A4B18190-42B5-49C9-83A9-09EBD41AD1C6}">
      <dgm:prSet/>
      <dgm:spPr/>
      <dgm:t>
        <a:bodyPr/>
        <a:lstStyle/>
        <a:p>
          <a:endParaRPr lang="en-GB"/>
        </a:p>
      </dgm:t>
    </dgm:pt>
    <dgm:pt modelId="{FEF34A26-22F5-49E7-9D80-922CAB4BC078}" type="pres">
      <dgm:prSet presAssocID="{F0A16B4A-797F-4C23-9C98-1F7F2C819256}" presName="linear" presStyleCnt="0">
        <dgm:presLayoutVars>
          <dgm:dir/>
          <dgm:animLvl val="lvl"/>
          <dgm:resizeHandles val="exact"/>
        </dgm:presLayoutVars>
      </dgm:prSet>
      <dgm:spPr/>
    </dgm:pt>
    <dgm:pt modelId="{BCFFCCFB-71C0-4FBD-B407-BE6768F66C33}" type="pres">
      <dgm:prSet presAssocID="{E22CB1AB-C4EC-47E4-A480-1397A27C0105}" presName="parentLin" presStyleCnt="0"/>
      <dgm:spPr/>
    </dgm:pt>
    <dgm:pt modelId="{039756C3-C2DE-4814-90CA-9C95F3C2C018}" type="pres">
      <dgm:prSet presAssocID="{E22CB1AB-C4EC-47E4-A480-1397A27C0105}" presName="parentLeftMargin" presStyleLbl="node1" presStyleIdx="0" presStyleCnt="2"/>
      <dgm:spPr/>
    </dgm:pt>
    <dgm:pt modelId="{E2319BDF-DCC7-458D-98CE-F1E4970B4A1A}" type="pres">
      <dgm:prSet presAssocID="{E22CB1AB-C4EC-47E4-A480-1397A27C0105}" presName="parentText" presStyleLbl="node1" presStyleIdx="0" presStyleCnt="2">
        <dgm:presLayoutVars>
          <dgm:chMax val="0"/>
          <dgm:bulletEnabled val="1"/>
        </dgm:presLayoutVars>
      </dgm:prSet>
      <dgm:spPr/>
    </dgm:pt>
    <dgm:pt modelId="{A7EC2E1A-8B99-4804-8641-C3B32CB72775}" type="pres">
      <dgm:prSet presAssocID="{E22CB1AB-C4EC-47E4-A480-1397A27C0105}" presName="negativeSpace" presStyleCnt="0"/>
      <dgm:spPr/>
    </dgm:pt>
    <dgm:pt modelId="{B314EEB2-EB60-4017-AC94-0F88DA10AB00}" type="pres">
      <dgm:prSet presAssocID="{E22CB1AB-C4EC-47E4-A480-1397A27C0105}" presName="childText" presStyleLbl="conFgAcc1" presStyleIdx="0" presStyleCnt="2">
        <dgm:presLayoutVars>
          <dgm:bulletEnabled val="1"/>
        </dgm:presLayoutVars>
      </dgm:prSet>
      <dgm:spPr/>
    </dgm:pt>
    <dgm:pt modelId="{E55B3D38-17F1-44E3-AFED-CAAEBCD23D95}" type="pres">
      <dgm:prSet presAssocID="{E0B12583-2E91-47BA-8A0D-19F3E3BAB02A}" presName="spaceBetweenRectangles" presStyleCnt="0"/>
      <dgm:spPr/>
    </dgm:pt>
    <dgm:pt modelId="{E062007F-F885-4A15-9B78-DE2B4FEB8E45}" type="pres">
      <dgm:prSet presAssocID="{7130C4AF-D4A9-4181-A3A3-FB9BE54358EE}" presName="parentLin" presStyleCnt="0"/>
      <dgm:spPr/>
    </dgm:pt>
    <dgm:pt modelId="{8C1B0400-8B29-4681-8F3D-200565AD49FA}" type="pres">
      <dgm:prSet presAssocID="{7130C4AF-D4A9-4181-A3A3-FB9BE54358EE}" presName="parentLeftMargin" presStyleLbl="node1" presStyleIdx="0" presStyleCnt="2"/>
      <dgm:spPr/>
    </dgm:pt>
    <dgm:pt modelId="{2684CF39-D959-4046-A224-01859FDF56D4}" type="pres">
      <dgm:prSet presAssocID="{7130C4AF-D4A9-4181-A3A3-FB9BE54358EE}" presName="parentText" presStyleLbl="node1" presStyleIdx="1" presStyleCnt="2" custScaleY="106240">
        <dgm:presLayoutVars>
          <dgm:chMax val="0"/>
          <dgm:bulletEnabled val="1"/>
        </dgm:presLayoutVars>
      </dgm:prSet>
      <dgm:spPr/>
    </dgm:pt>
    <dgm:pt modelId="{11FC5AED-12F2-4E49-AB7B-3335CCA301BA}" type="pres">
      <dgm:prSet presAssocID="{7130C4AF-D4A9-4181-A3A3-FB9BE54358EE}" presName="negativeSpace" presStyleCnt="0"/>
      <dgm:spPr/>
    </dgm:pt>
    <dgm:pt modelId="{FD9DD46E-5E4F-41A4-A393-E94CAA264C48}" type="pres">
      <dgm:prSet presAssocID="{7130C4AF-D4A9-4181-A3A3-FB9BE54358EE}" presName="childText" presStyleLbl="conFgAcc1" presStyleIdx="1" presStyleCnt="2">
        <dgm:presLayoutVars>
          <dgm:bulletEnabled val="1"/>
        </dgm:presLayoutVars>
      </dgm:prSet>
      <dgm:spPr/>
    </dgm:pt>
  </dgm:ptLst>
  <dgm:cxnLst>
    <dgm:cxn modelId="{EB4E5307-EC56-4228-91F2-5364F0DEB33A}" type="presOf" srcId="{005B3BE1-0CFC-44F0-AB7A-7616B1132F67}" destId="{FD9DD46E-5E4F-41A4-A393-E94CAA264C48}" srcOrd="0" destOrd="1" presId="urn:microsoft.com/office/officeart/2005/8/layout/list1"/>
    <dgm:cxn modelId="{8E5C6B0C-11B2-4BF8-A928-097CA6A57270}" srcId="{E22CB1AB-C4EC-47E4-A480-1397A27C0105}" destId="{BB54A68D-8204-4A53-BF17-EA3EFFE6A6EB}" srcOrd="2" destOrd="0" parTransId="{7469388A-BD7D-4C59-AFA3-235D8E0295A0}" sibTransId="{3EC82438-B276-4817-8F6B-02A1605BA921}"/>
    <dgm:cxn modelId="{3AC72414-0899-4C83-9101-6103F3767289}" srcId="{F0A16B4A-797F-4C23-9C98-1F7F2C819256}" destId="{E22CB1AB-C4EC-47E4-A480-1397A27C0105}" srcOrd="0" destOrd="0" parTransId="{A81FC4CC-7C93-4CF6-89B9-4BDD809CBE1B}" sibTransId="{E0B12583-2E91-47BA-8A0D-19F3E3BAB02A}"/>
    <dgm:cxn modelId="{612B601B-E570-46F6-999F-D71D125060F7}" type="presOf" srcId="{E22CB1AB-C4EC-47E4-A480-1397A27C0105}" destId="{039756C3-C2DE-4814-90CA-9C95F3C2C018}" srcOrd="0" destOrd="0" presId="urn:microsoft.com/office/officeart/2005/8/layout/list1"/>
    <dgm:cxn modelId="{5EBF361D-851B-4488-BB5B-7E3F41540923}" type="presOf" srcId="{BD3B532D-CF25-4628-832F-4B614AC9A2CA}" destId="{B314EEB2-EB60-4017-AC94-0F88DA10AB00}" srcOrd="0" destOrd="1" presId="urn:microsoft.com/office/officeart/2005/8/layout/list1"/>
    <dgm:cxn modelId="{AAD9712F-D324-41BF-B2D6-5F962900AA3D}" type="presOf" srcId="{7130C4AF-D4A9-4181-A3A3-FB9BE54358EE}" destId="{2684CF39-D959-4046-A224-01859FDF56D4}" srcOrd="1" destOrd="0" presId="urn:microsoft.com/office/officeart/2005/8/layout/list1"/>
    <dgm:cxn modelId="{49AC933D-8931-4A40-964D-96DB839404E2}" type="presOf" srcId="{F0A16B4A-797F-4C23-9C98-1F7F2C819256}" destId="{FEF34A26-22F5-49E7-9D80-922CAB4BC078}" srcOrd="0" destOrd="0" presId="urn:microsoft.com/office/officeart/2005/8/layout/list1"/>
    <dgm:cxn modelId="{CDBDCC5C-64B5-47EE-B75E-A478485588FF}" type="presOf" srcId="{7130C4AF-D4A9-4181-A3A3-FB9BE54358EE}" destId="{8C1B0400-8B29-4681-8F3D-200565AD49FA}" srcOrd="0" destOrd="0" presId="urn:microsoft.com/office/officeart/2005/8/layout/list1"/>
    <dgm:cxn modelId="{3A5BDB5C-E5C6-47CC-9B98-199BC0254CBF}" srcId="{E22CB1AB-C4EC-47E4-A480-1397A27C0105}" destId="{6E0C8C7D-06BC-440F-BFCC-4A49A3B05AC5}" srcOrd="0" destOrd="0" parTransId="{6C50009D-5C3F-45E3-9090-211DFF5415B4}" sibTransId="{DF0D03F5-830C-4B8A-875A-3FD64F29159A}"/>
    <dgm:cxn modelId="{2990C546-C8AC-4EB2-8706-E4A5EC7D0C44}" srcId="{7130C4AF-D4A9-4181-A3A3-FB9BE54358EE}" destId="{005B3BE1-0CFC-44F0-AB7A-7616B1132F67}" srcOrd="1" destOrd="0" parTransId="{1F210F37-BBFC-4FE2-96B8-9DAB528CB6DD}" sibTransId="{D5C3BD40-2FEC-4FFD-AAFB-D2FCF19A8DB5}"/>
    <dgm:cxn modelId="{8CDAB469-2430-4E51-BE8B-D44EF6AF8D7C}" type="presOf" srcId="{BB54A68D-8204-4A53-BF17-EA3EFFE6A6EB}" destId="{B314EEB2-EB60-4017-AC94-0F88DA10AB00}" srcOrd="0" destOrd="2" presId="urn:microsoft.com/office/officeart/2005/8/layout/list1"/>
    <dgm:cxn modelId="{F0821952-2568-43A0-B0A0-993421524C65}" type="presOf" srcId="{6E0C8C7D-06BC-440F-BFCC-4A49A3B05AC5}" destId="{B314EEB2-EB60-4017-AC94-0F88DA10AB00}" srcOrd="0" destOrd="0" presId="urn:microsoft.com/office/officeart/2005/8/layout/list1"/>
    <dgm:cxn modelId="{10679D57-2C83-47BA-85D6-D49C4E58E4FC}" type="presOf" srcId="{313250A2-5E90-4E23-B6CB-715F9F336B9C}" destId="{FD9DD46E-5E4F-41A4-A393-E94CAA264C48}" srcOrd="0" destOrd="0" presId="urn:microsoft.com/office/officeart/2005/8/layout/list1"/>
    <dgm:cxn modelId="{A4B18190-42B5-49C9-83A9-09EBD41AD1C6}" srcId="{7130C4AF-D4A9-4181-A3A3-FB9BE54358EE}" destId="{313250A2-5E90-4E23-B6CB-715F9F336B9C}" srcOrd="0" destOrd="0" parTransId="{AD948912-C375-4CB2-A019-AD7B8DA2E86B}" sibTransId="{AA91EB64-4B4F-4F97-B7A4-55882AD5E270}"/>
    <dgm:cxn modelId="{1FA2C2AE-438B-44A5-8F7B-2165F2F695FD}" type="presOf" srcId="{5C031516-60B6-4DE5-8726-BAB2881DACF7}" destId="{FD9DD46E-5E4F-41A4-A393-E94CAA264C48}" srcOrd="0" destOrd="2" presId="urn:microsoft.com/office/officeart/2005/8/layout/list1"/>
    <dgm:cxn modelId="{CAB63AC5-7D5C-468D-A826-FB2703BEB670}" type="presOf" srcId="{E22CB1AB-C4EC-47E4-A480-1397A27C0105}" destId="{E2319BDF-DCC7-458D-98CE-F1E4970B4A1A}" srcOrd="1" destOrd="0" presId="urn:microsoft.com/office/officeart/2005/8/layout/list1"/>
    <dgm:cxn modelId="{CA0162CE-A053-4BB5-A6BE-C18C6E74E508}" srcId="{E22CB1AB-C4EC-47E4-A480-1397A27C0105}" destId="{BD3B532D-CF25-4628-832F-4B614AC9A2CA}" srcOrd="1" destOrd="0" parTransId="{3D6DD296-C549-4D2B-BB58-E36F8B9503BE}" sibTransId="{4B617ACB-3DA8-4E8B-9EBD-9ADD87245203}"/>
    <dgm:cxn modelId="{314D28ED-24C1-4F19-8EE3-4F080A6B21E9}" srcId="{F0A16B4A-797F-4C23-9C98-1F7F2C819256}" destId="{7130C4AF-D4A9-4181-A3A3-FB9BE54358EE}" srcOrd="1" destOrd="0" parTransId="{89DC5A26-40E5-465C-9442-6F443CF10E00}" sibTransId="{7994202F-A79E-4E3E-B4EC-DBD87CA3ADC8}"/>
    <dgm:cxn modelId="{AB09D3ED-9FE0-4F7D-9CBF-88AA0A27A397}" srcId="{7130C4AF-D4A9-4181-A3A3-FB9BE54358EE}" destId="{5C031516-60B6-4DE5-8726-BAB2881DACF7}" srcOrd="2" destOrd="0" parTransId="{0F35A81D-2747-426D-B661-8FF3671983ED}" sibTransId="{411D9A2A-C5AA-4A01-9864-57ADA5FD21BB}"/>
    <dgm:cxn modelId="{1B08F680-444A-4698-9B9D-B28104D5F981}" type="presParOf" srcId="{FEF34A26-22F5-49E7-9D80-922CAB4BC078}" destId="{BCFFCCFB-71C0-4FBD-B407-BE6768F66C33}" srcOrd="0" destOrd="0" presId="urn:microsoft.com/office/officeart/2005/8/layout/list1"/>
    <dgm:cxn modelId="{34844B9C-B5DD-4D7D-BC18-80DDF7F6D738}" type="presParOf" srcId="{BCFFCCFB-71C0-4FBD-B407-BE6768F66C33}" destId="{039756C3-C2DE-4814-90CA-9C95F3C2C018}" srcOrd="0" destOrd="0" presId="urn:microsoft.com/office/officeart/2005/8/layout/list1"/>
    <dgm:cxn modelId="{6F991EC6-C799-4DE4-BCE7-1BE4C8C35E40}" type="presParOf" srcId="{BCFFCCFB-71C0-4FBD-B407-BE6768F66C33}" destId="{E2319BDF-DCC7-458D-98CE-F1E4970B4A1A}" srcOrd="1" destOrd="0" presId="urn:microsoft.com/office/officeart/2005/8/layout/list1"/>
    <dgm:cxn modelId="{632C5D29-2471-4F7D-A488-96E0B24189ED}" type="presParOf" srcId="{FEF34A26-22F5-49E7-9D80-922CAB4BC078}" destId="{A7EC2E1A-8B99-4804-8641-C3B32CB72775}" srcOrd="1" destOrd="0" presId="urn:microsoft.com/office/officeart/2005/8/layout/list1"/>
    <dgm:cxn modelId="{007312C2-9A9F-47CC-AAFB-DCB591941899}" type="presParOf" srcId="{FEF34A26-22F5-49E7-9D80-922CAB4BC078}" destId="{B314EEB2-EB60-4017-AC94-0F88DA10AB00}" srcOrd="2" destOrd="0" presId="urn:microsoft.com/office/officeart/2005/8/layout/list1"/>
    <dgm:cxn modelId="{49B3A4B8-7072-47B3-9DBD-9095F9B8B702}" type="presParOf" srcId="{FEF34A26-22F5-49E7-9D80-922CAB4BC078}" destId="{E55B3D38-17F1-44E3-AFED-CAAEBCD23D95}" srcOrd="3" destOrd="0" presId="urn:microsoft.com/office/officeart/2005/8/layout/list1"/>
    <dgm:cxn modelId="{2B996580-23C7-43AF-999D-C5E6E17E5C8F}" type="presParOf" srcId="{FEF34A26-22F5-49E7-9D80-922CAB4BC078}" destId="{E062007F-F885-4A15-9B78-DE2B4FEB8E45}" srcOrd="4" destOrd="0" presId="urn:microsoft.com/office/officeart/2005/8/layout/list1"/>
    <dgm:cxn modelId="{CC819207-A79F-4FF1-9B11-384DCBBE1650}" type="presParOf" srcId="{E062007F-F885-4A15-9B78-DE2B4FEB8E45}" destId="{8C1B0400-8B29-4681-8F3D-200565AD49FA}" srcOrd="0" destOrd="0" presId="urn:microsoft.com/office/officeart/2005/8/layout/list1"/>
    <dgm:cxn modelId="{B30283D8-945C-4482-8FCF-C3C2F136CE4B}" type="presParOf" srcId="{E062007F-F885-4A15-9B78-DE2B4FEB8E45}" destId="{2684CF39-D959-4046-A224-01859FDF56D4}" srcOrd="1" destOrd="0" presId="urn:microsoft.com/office/officeart/2005/8/layout/list1"/>
    <dgm:cxn modelId="{53F12A72-B6AD-43B7-B49D-EE93740BA643}" type="presParOf" srcId="{FEF34A26-22F5-49E7-9D80-922CAB4BC078}" destId="{11FC5AED-12F2-4E49-AB7B-3335CCA301BA}" srcOrd="5" destOrd="0" presId="urn:microsoft.com/office/officeart/2005/8/layout/list1"/>
    <dgm:cxn modelId="{DB70975D-D810-42DC-9A62-5476A9F2D8F6}" type="presParOf" srcId="{FEF34A26-22F5-49E7-9D80-922CAB4BC078}" destId="{FD9DD46E-5E4F-41A4-A393-E94CAA264C4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D5FBBD7-94E0-4E4B-BA29-B06A3519B31D}" type="doc">
      <dgm:prSet loTypeId="urn:microsoft.com/office/officeart/2005/8/layout/hProcess9" loCatId="process" qsTypeId="urn:microsoft.com/office/officeart/2005/8/quickstyle/simple1" qsCatId="simple" csTypeId="urn:microsoft.com/office/officeart/2005/8/colors/accent0_2" csCatId="mainScheme" phldr="1"/>
      <dgm:spPr/>
    </dgm:pt>
    <dgm:pt modelId="{96417D3B-115A-4698-98B1-EE510A869795}">
      <dgm:prSet phldrT="[Text]" custT="1"/>
      <dgm:spPr/>
      <dgm:t>
        <a:bodyPr anchor="ctr" anchorCtr="0"/>
        <a:lstStyle/>
        <a:p>
          <a:r>
            <a:rPr lang="en-GB" altLang="en-US" sz="2600" dirty="0"/>
            <a:t>The Cash Buffer: what it is, why we need it</a:t>
          </a:r>
          <a:endParaRPr lang="en-US" sz="2600" dirty="0"/>
        </a:p>
      </dgm:t>
    </dgm:pt>
    <dgm:pt modelId="{11AB7770-E072-4134-89EF-2D0749FC3493}" type="parTrans" cxnId="{DD98888F-5134-443F-99F6-4C0B69B02C73}">
      <dgm:prSet/>
      <dgm:spPr/>
      <dgm:t>
        <a:bodyPr/>
        <a:lstStyle/>
        <a:p>
          <a:endParaRPr lang="en-US" sz="2400"/>
        </a:p>
      </dgm:t>
    </dgm:pt>
    <dgm:pt modelId="{E7057AA6-F357-4992-AA29-3E9DC79D5EE2}" type="sibTrans" cxnId="{DD98888F-5134-443F-99F6-4C0B69B02C73}">
      <dgm:prSet/>
      <dgm:spPr/>
      <dgm:t>
        <a:bodyPr/>
        <a:lstStyle/>
        <a:p>
          <a:endParaRPr lang="en-US" sz="2400"/>
        </a:p>
      </dgm:t>
    </dgm:pt>
    <dgm:pt modelId="{86FDB1A7-D681-40CC-B97D-0BD6F01CA9F8}">
      <dgm:prSet custT="1"/>
      <dgm:spPr/>
      <dgm:t>
        <a:bodyPr anchor="ctr" anchorCtr="0"/>
        <a:lstStyle/>
        <a:p>
          <a:pPr>
            <a:spcAft>
              <a:spcPts val="0"/>
            </a:spcAft>
          </a:pPr>
          <a:r>
            <a:rPr lang="en-GB" altLang="en-US" sz="2600" dirty="0"/>
            <a:t>Determining the Buffer </a:t>
          </a:r>
        </a:p>
        <a:p>
          <a:pPr>
            <a:spcAft>
              <a:spcPts val="0"/>
            </a:spcAft>
          </a:pPr>
          <a:r>
            <a:rPr lang="en-GB" altLang="en-US" sz="2600" dirty="0"/>
            <a:t>and its Components</a:t>
          </a:r>
        </a:p>
      </dgm:t>
    </dgm:pt>
    <dgm:pt modelId="{DBEE6FBD-B2DE-421E-9A4D-C66576101D8F}" type="parTrans" cxnId="{838BC39B-790A-4093-A145-A546C16FC71C}">
      <dgm:prSet/>
      <dgm:spPr/>
      <dgm:t>
        <a:bodyPr/>
        <a:lstStyle/>
        <a:p>
          <a:endParaRPr lang="en-US" sz="2400"/>
        </a:p>
      </dgm:t>
    </dgm:pt>
    <dgm:pt modelId="{A8C8D15C-181B-47D3-BE95-9317D4BBADA9}" type="sibTrans" cxnId="{838BC39B-790A-4093-A145-A546C16FC71C}">
      <dgm:prSet/>
      <dgm:spPr/>
      <dgm:t>
        <a:bodyPr/>
        <a:lstStyle/>
        <a:p>
          <a:endParaRPr lang="en-US" sz="2400"/>
        </a:p>
      </dgm:t>
    </dgm:pt>
    <dgm:pt modelId="{1A1F56BF-8DF7-452E-BEA3-638DF19CE165}">
      <dgm:prSet custT="1"/>
      <dgm:spPr/>
      <dgm:t>
        <a:bodyPr/>
        <a:lstStyle/>
        <a:p>
          <a:r>
            <a:rPr lang="en-GB" altLang="en-US" sz="2600" dirty="0"/>
            <a:t>International examples</a:t>
          </a:r>
        </a:p>
      </dgm:t>
    </dgm:pt>
    <dgm:pt modelId="{89299127-CBC9-4BD8-A502-6B4CC8D740BB}" type="parTrans" cxnId="{B0847CA0-1BD8-4286-848A-36361C036510}">
      <dgm:prSet/>
      <dgm:spPr/>
      <dgm:t>
        <a:bodyPr/>
        <a:lstStyle/>
        <a:p>
          <a:endParaRPr lang="en-US" sz="2400"/>
        </a:p>
      </dgm:t>
    </dgm:pt>
    <dgm:pt modelId="{5E85FC80-4761-46DB-9243-4512304BCB13}" type="sibTrans" cxnId="{B0847CA0-1BD8-4286-848A-36361C036510}">
      <dgm:prSet/>
      <dgm:spPr/>
      <dgm:t>
        <a:bodyPr/>
        <a:lstStyle/>
        <a:p>
          <a:endParaRPr lang="en-US" sz="2400"/>
        </a:p>
      </dgm:t>
    </dgm:pt>
    <dgm:pt modelId="{F84AE7B0-DB7E-4905-A700-9F527B32B408}">
      <dgm:prSet custT="1"/>
      <dgm:spPr>
        <a:solidFill>
          <a:srgbClr val="004C97"/>
        </a:solidFill>
      </dgm:spPr>
      <dgm:t>
        <a:bodyPr/>
        <a:lstStyle/>
        <a:p>
          <a:r>
            <a:rPr lang="en-GB" altLang="en-US" sz="2800" dirty="0">
              <a:solidFill>
                <a:schemeClr val="bg1"/>
              </a:solidFill>
            </a:rPr>
            <a:t>Some Issues Arising</a:t>
          </a:r>
        </a:p>
      </dgm:t>
    </dgm:pt>
    <dgm:pt modelId="{65B7056C-B6C5-4B5A-9DF7-7FF1C1A53D45}" type="parTrans" cxnId="{B705E704-CA12-48AC-AE06-2F52979289BD}">
      <dgm:prSet/>
      <dgm:spPr/>
      <dgm:t>
        <a:bodyPr/>
        <a:lstStyle/>
        <a:p>
          <a:endParaRPr lang="en-US" sz="2400"/>
        </a:p>
      </dgm:t>
    </dgm:pt>
    <dgm:pt modelId="{E013F9D9-2172-40FC-A47A-42920EF76F78}" type="sibTrans" cxnId="{B705E704-CA12-48AC-AE06-2F52979289BD}">
      <dgm:prSet/>
      <dgm:spPr/>
      <dgm:t>
        <a:bodyPr/>
        <a:lstStyle/>
        <a:p>
          <a:endParaRPr lang="en-US" sz="2400"/>
        </a:p>
      </dgm:t>
    </dgm:pt>
    <dgm:pt modelId="{CD76B4E2-B8CD-43A4-95E2-36DD03824AE4}" type="pres">
      <dgm:prSet presAssocID="{CD5FBBD7-94E0-4E4B-BA29-B06A3519B31D}" presName="CompostProcess" presStyleCnt="0">
        <dgm:presLayoutVars>
          <dgm:dir/>
          <dgm:resizeHandles val="exact"/>
        </dgm:presLayoutVars>
      </dgm:prSet>
      <dgm:spPr/>
    </dgm:pt>
    <dgm:pt modelId="{42BF332B-9470-4CB6-8C6F-5AFACF743862}" type="pres">
      <dgm:prSet presAssocID="{CD5FBBD7-94E0-4E4B-BA29-B06A3519B31D}" presName="arrow" presStyleLbl="bgShp" presStyleIdx="0" presStyleCnt="1" custLinFactNeighborX="-588"/>
      <dgm:spPr>
        <a:solidFill>
          <a:srgbClr val="CFD5EA"/>
        </a:solidFill>
      </dgm:spPr>
    </dgm:pt>
    <dgm:pt modelId="{1E562C04-1623-461F-867B-3BBE35187D28}" type="pres">
      <dgm:prSet presAssocID="{CD5FBBD7-94E0-4E4B-BA29-B06A3519B31D}" presName="linearProcess" presStyleCnt="0"/>
      <dgm:spPr/>
    </dgm:pt>
    <dgm:pt modelId="{98279409-42F1-434A-83DB-7875900BB96D}" type="pres">
      <dgm:prSet presAssocID="{96417D3B-115A-4698-98B1-EE510A869795}" presName="textNode" presStyleLbl="node1" presStyleIdx="0" presStyleCnt="4" custScaleX="106299" custLinFactNeighborX="-1294" custLinFactNeighborY="-1172">
        <dgm:presLayoutVars>
          <dgm:bulletEnabled val="1"/>
        </dgm:presLayoutVars>
      </dgm:prSet>
      <dgm:spPr/>
    </dgm:pt>
    <dgm:pt modelId="{A2D6F68B-2DFE-46EF-80D6-6BAF84868F3C}" type="pres">
      <dgm:prSet presAssocID="{E7057AA6-F357-4992-AA29-3E9DC79D5EE2}" presName="sibTrans" presStyleCnt="0"/>
      <dgm:spPr/>
    </dgm:pt>
    <dgm:pt modelId="{69B80941-00E4-4A68-91D4-091DABFF1DD2}" type="pres">
      <dgm:prSet presAssocID="{86FDB1A7-D681-40CC-B97D-0BD6F01CA9F8}" presName="textNode" presStyleLbl="node1" presStyleIdx="1" presStyleCnt="4" custScaleX="106258" custLinFactNeighborX="-6087">
        <dgm:presLayoutVars>
          <dgm:bulletEnabled val="1"/>
        </dgm:presLayoutVars>
      </dgm:prSet>
      <dgm:spPr/>
    </dgm:pt>
    <dgm:pt modelId="{B0EC5D7A-F866-4947-B5A1-601E435B4782}" type="pres">
      <dgm:prSet presAssocID="{A8C8D15C-181B-47D3-BE95-9317D4BBADA9}" presName="sibTrans" presStyleCnt="0"/>
      <dgm:spPr/>
    </dgm:pt>
    <dgm:pt modelId="{66B01804-B4DF-432F-9592-5DE10DAC317F}" type="pres">
      <dgm:prSet presAssocID="{1A1F56BF-8DF7-452E-BEA3-638DF19CE165}" presName="textNode" presStyleLbl="node1" presStyleIdx="2" presStyleCnt="4" custScaleX="106372" custLinFactNeighborX="-6269">
        <dgm:presLayoutVars>
          <dgm:bulletEnabled val="1"/>
        </dgm:presLayoutVars>
      </dgm:prSet>
      <dgm:spPr/>
    </dgm:pt>
    <dgm:pt modelId="{1629292C-D117-474A-A122-778A5204639B}" type="pres">
      <dgm:prSet presAssocID="{5E85FC80-4761-46DB-9243-4512304BCB13}" presName="sibTrans" presStyleCnt="0"/>
      <dgm:spPr/>
    </dgm:pt>
    <dgm:pt modelId="{D4DB188C-BE5A-46C3-A77C-440CB56285CE}" type="pres">
      <dgm:prSet presAssocID="{F84AE7B0-DB7E-4905-A700-9F527B32B408}" presName="textNode" presStyleLbl="node1" presStyleIdx="3" presStyleCnt="4" custScaleX="106843">
        <dgm:presLayoutVars>
          <dgm:bulletEnabled val="1"/>
        </dgm:presLayoutVars>
      </dgm:prSet>
      <dgm:spPr/>
    </dgm:pt>
  </dgm:ptLst>
  <dgm:cxnLst>
    <dgm:cxn modelId="{B705E704-CA12-48AC-AE06-2F52979289BD}" srcId="{CD5FBBD7-94E0-4E4B-BA29-B06A3519B31D}" destId="{F84AE7B0-DB7E-4905-A700-9F527B32B408}" srcOrd="3" destOrd="0" parTransId="{65B7056C-B6C5-4B5A-9DF7-7FF1C1A53D45}" sibTransId="{E013F9D9-2172-40FC-A47A-42920EF76F78}"/>
    <dgm:cxn modelId="{6EAF0B2F-7D92-4E65-B9AF-3A5FD0C60FB0}" type="presOf" srcId="{CD5FBBD7-94E0-4E4B-BA29-B06A3519B31D}" destId="{CD76B4E2-B8CD-43A4-95E2-36DD03824AE4}" srcOrd="0" destOrd="0" presId="urn:microsoft.com/office/officeart/2005/8/layout/hProcess9"/>
    <dgm:cxn modelId="{DD98888F-5134-443F-99F6-4C0B69B02C73}" srcId="{CD5FBBD7-94E0-4E4B-BA29-B06A3519B31D}" destId="{96417D3B-115A-4698-98B1-EE510A869795}" srcOrd="0" destOrd="0" parTransId="{11AB7770-E072-4134-89EF-2D0749FC3493}" sibTransId="{E7057AA6-F357-4992-AA29-3E9DC79D5EE2}"/>
    <dgm:cxn modelId="{838BC39B-790A-4093-A145-A546C16FC71C}" srcId="{CD5FBBD7-94E0-4E4B-BA29-B06A3519B31D}" destId="{86FDB1A7-D681-40CC-B97D-0BD6F01CA9F8}" srcOrd="1" destOrd="0" parTransId="{DBEE6FBD-B2DE-421E-9A4D-C66576101D8F}" sibTransId="{A8C8D15C-181B-47D3-BE95-9317D4BBADA9}"/>
    <dgm:cxn modelId="{B0847CA0-1BD8-4286-848A-36361C036510}" srcId="{CD5FBBD7-94E0-4E4B-BA29-B06A3519B31D}" destId="{1A1F56BF-8DF7-452E-BEA3-638DF19CE165}" srcOrd="2" destOrd="0" parTransId="{89299127-CBC9-4BD8-A502-6B4CC8D740BB}" sibTransId="{5E85FC80-4761-46DB-9243-4512304BCB13}"/>
    <dgm:cxn modelId="{E35171B4-3150-49D2-99E5-4B215A4267CB}" type="presOf" srcId="{86FDB1A7-D681-40CC-B97D-0BD6F01CA9F8}" destId="{69B80941-00E4-4A68-91D4-091DABFF1DD2}" srcOrd="0" destOrd="0" presId="urn:microsoft.com/office/officeart/2005/8/layout/hProcess9"/>
    <dgm:cxn modelId="{06DAA2D3-30E8-40D0-9E40-7280DCF7B23C}" type="presOf" srcId="{F84AE7B0-DB7E-4905-A700-9F527B32B408}" destId="{D4DB188C-BE5A-46C3-A77C-440CB56285CE}" srcOrd="0" destOrd="0" presId="urn:microsoft.com/office/officeart/2005/8/layout/hProcess9"/>
    <dgm:cxn modelId="{E20725DA-816B-4595-B4FD-2D74D46C479A}" type="presOf" srcId="{96417D3B-115A-4698-98B1-EE510A869795}" destId="{98279409-42F1-434A-83DB-7875900BB96D}" srcOrd="0" destOrd="0" presId="urn:microsoft.com/office/officeart/2005/8/layout/hProcess9"/>
    <dgm:cxn modelId="{BA4F4CDF-EC87-450D-919E-CA16B807853A}" type="presOf" srcId="{1A1F56BF-8DF7-452E-BEA3-638DF19CE165}" destId="{66B01804-B4DF-432F-9592-5DE10DAC317F}" srcOrd="0" destOrd="0" presId="urn:microsoft.com/office/officeart/2005/8/layout/hProcess9"/>
    <dgm:cxn modelId="{5203D0A2-8E4A-4485-95DC-00B3751BE341}" type="presParOf" srcId="{CD76B4E2-B8CD-43A4-95E2-36DD03824AE4}" destId="{42BF332B-9470-4CB6-8C6F-5AFACF743862}" srcOrd="0" destOrd="0" presId="urn:microsoft.com/office/officeart/2005/8/layout/hProcess9"/>
    <dgm:cxn modelId="{1B8FD930-4910-421D-9BCF-F786D958AA89}" type="presParOf" srcId="{CD76B4E2-B8CD-43A4-95E2-36DD03824AE4}" destId="{1E562C04-1623-461F-867B-3BBE35187D28}" srcOrd="1" destOrd="0" presId="urn:microsoft.com/office/officeart/2005/8/layout/hProcess9"/>
    <dgm:cxn modelId="{BE24B50B-1C44-4D50-B384-6A4992095711}" type="presParOf" srcId="{1E562C04-1623-461F-867B-3BBE35187D28}" destId="{98279409-42F1-434A-83DB-7875900BB96D}" srcOrd="0" destOrd="0" presId="urn:microsoft.com/office/officeart/2005/8/layout/hProcess9"/>
    <dgm:cxn modelId="{E7A70BE8-D05A-400A-97CD-56C9CE879AFE}" type="presParOf" srcId="{1E562C04-1623-461F-867B-3BBE35187D28}" destId="{A2D6F68B-2DFE-46EF-80D6-6BAF84868F3C}" srcOrd="1" destOrd="0" presId="urn:microsoft.com/office/officeart/2005/8/layout/hProcess9"/>
    <dgm:cxn modelId="{BC8D961B-EC63-47C6-B183-1B9234A71964}" type="presParOf" srcId="{1E562C04-1623-461F-867B-3BBE35187D28}" destId="{69B80941-00E4-4A68-91D4-091DABFF1DD2}" srcOrd="2" destOrd="0" presId="urn:microsoft.com/office/officeart/2005/8/layout/hProcess9"/>
    <dgm:cxn modelId="{1C47AD81-1984-4E0A-BEE4-09B9E6A0FC92}" type="presParOf" srcId="{1E562C04-1623-461F-867B-3BBE35187D28}" destId="{B0EC5D7A-F866-4947-B5A1-601E435B4782}" srcOrd="3" destOrd="0" presId="urn:microsoft.com/office/officeart/2005/8/layout/hProcess9"/>
    <dgm:cxn modelId="{8C882841-442D-4963-BEFF-4B5EA71B14ED}" type="presParOf" srcId="{1E562C04-1623-461F-867B-3BBE35187D28}" destId="{66B01804-B4DF-432F-9592-5DE10DAC317F}" srcOrd="4" destOrd="0" presId="urn:microsoft.com/office/officeart/2005/8/layout/hProcess9"/>
    <dgm:cxn modelId="{D2A2D7AA-9614-49A6-BD66-BDC3BC472C1D}" type="presParOf" srcId="{1E562C04-1623-461F-867B-3BBE35187D28}" destId="{1629292C-D117-474A-A122-778A5204639B}" srcOrd="5" destOrd="0" presId="urn:microsoft.com/office/officeart/2005/8/layout/hProcess9"/>
    <dgm:cxn modelId="{7C2A589E-5579-4CF2-974A-D8A1B5A5E295}" type="presParOf" srcId="{1E562C04-1623-461F-867B-3BBE35187D28}" destId="{D4DB188C-BE5A-46C3-A77C-440CB56285C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1975FC5-57A3-4ADB-A865-24FE71D31F3E}"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GB"/>
        </a:p>
      </dgm:t>
    </dgm:pt>
    <dgm:pt modelId="{DDEF1C40-5ED9-43BD-99E5-D577308D16DA}">
      <dgm:prSet phldrT="[Text]"/>
      <dgm:spPr/>
      <dgm:t>
        <a:bodyPr/>
        <a:lstStyle/>
        <a:p>
          <a:r>
            <a:rPr lang="en-GB" sz="1900" dirty="0"/>
            <a:t>Should there be sub-categories within the buffer (“sub-buffers”) linked to specific expenditures or risks?  For example:</a:t>
          </a:r>
        </a:p>
      </dgm:t>
    </dgm:pt>
    <dgm:pt modelId="{9A909630-AC6C-46EF-BDE4-D7370D78A471}" type="parTrans" cxnId="{E0410EA4-F33F-4A31-9BAE-EBA8AF0D9DAF}">
      <dgm:prSet/>
      <dgm:spPr/>
      <dgm:t>
        <a:bodyPr/>
        <a:lstStyle/>
        <a:p>
          <a:endParaRPr lang="en-GB"/>
        </a:p>
      </dgm:t>
    </dgm:pt>
    <dgm:pt modelId="{6B21F664-26AE-4428-B112-8968B50B688D}" type="sibTrans" cxnId="{E0410EA4-F33F-4A31-9BAE-EBA8AF0D9DAF}">
      <dgm:prSet/>
      <dgm:spPr>
        <a:solidFill>
          <a:srgbClr val="CFD5EA">
            <a:alpha val="90000"/>
          </a:srgbClr>
        </a:solidFill>
      </dgm:spPr>
      <dgm:t>
        <a:bodyPr/>
        <a:lstStyle/>
        <a:p>
          <a:endParaRPr lang="en-GB"/>
        </a:p>
      </dgm:t>
    </dgm:pt>
    <dgm:pt modelId="{8476FA5E-D9B3-43E4-AB1E-862B97CE13F6}">
      <dgm:prSet custT="1"/>
      <dgm:spPr/>
      <dgm:t>
        <a:bodyPr/>
        <a:lstStyle/>
        <a:p>
          <a:r>
            <a:rPr lang="en-GB" sz="1600" dirty="0"/>
            <a:t>A debt service sub-buffer linked to exchange rate or interest rate fluctuations</a:t>
          </a:r>
        </a:p>
      </dgm:t>
    </dgm:pt>
    <dgm:pt modelId="{0826CF38-5E18-401B-BAF9-0F7316CAA981}" type="parTrans" cxnId="{B213A1E1-A38B-43C8-9A12-3F776FE4B530}">
      <dgm:prSet/>
      <dgm:spPr/>
      <dgm:t>
        <a:bodyPr/>
        <a:lstStyle/>
        <a:p>
          <a:endParaRPr lang="en-GB"/>
        </a:p>
      </dgm:t>
    </dgm:pt>
    <dgm:pt modelId="{71B7274C-D148-491D-9961-74F143D9AAFF}" type="sibTrans" cxnId="{B213A1E1-A38B-43C8-9A12-3F776FE4B530}">
      <dgm:prSet/>
      <dgm:spPr/>
      <dgm:t>
        <a:bodyPr/>
        <a:lstStyle/>
        <a:p>
          <a:endParaRPr lang="en-GB"/>
        </a:p>
      </dgm:t>
    </dgm:pt>
    <dgm:pt modelId="{AEB7B6E3-3A51-4C37-AF78-0F1B1B7D130D}">
      <dgm:prSet custT="1"/>
      <dgm:spPr/>
      <dgm:t>
        <a:bodyPr/>
        <a:lstStyle/>
        <a:p>
          <a:r>
            <a:rPr lang="en-GB" sz="1600" dirty="0"/>
            <a:t>A contingencies buffer for non-budgeted expenditures</a:t>
          </a:r>
        </a:p>
      </dgm:t>
    </dgm:pt>
    <dgm:pt modelId="{C414071F-08AC-4396-B983-AFB340F408AA}" type="parTrans" cxnId="{EAB99669-5AB1-4441-8AC6-AC44D614A7F6}">
      <dgm:prSet/>
      <dgm:spPr/>
      <dgm:t>
        <a:bodyPr/>
        <a:lstStyle/>
        <a:p>
          <a:endParaRPr lang="en-GB"/>
        </a:p>
      </dgm:t>
    </dgm:pt>
    <dgm:pt modelId="{AD4140E8-6259-4A90-9F70-8D352C713D45}" type="sibTrans" cxnId="{EAB99669-5AB1-4441-8AC6-AC44D614A7F6}">
      <dgm:prSet/>
      <dgm:spPr/>
      <dgm:t>
        <a:bodyPr/>
        <a:lstStyle/>
        <a:p>
          <a:endParaRPr lang="en-GB"/>
        </a:p>
      </dgm:t>
    </dgm:pt>
    <dgm:pt modelId="{339747F1-FEA8-4DC2-ABD7-9C2236457A01}">
      <dgm:prSet/>
      <dgm:spPr/>
      <dgm:t>
        <a:bodyPr/>
        <a:lstStyle/>
        <a:p>
          <a:r>
            <a:rPr lang="en-GB" sz="1900" dirty="0"/>
            <a:t>Ideally not:</a:t>
          </a:r>
        </a:p>
      </dgm:t>
    </dgm:pt>
    <dgm:pt modelId="{FF35128D-F423-4C7E-9EB3-A7B8AB3DE3B4}" type="parTrans" cxnId="{85691CA7-9951-45A5-8404-8F739A8AA38A}">
      <dgm:prSet/>
      <dgm:spPr/>
      <dgm:t>
        <a:bodyPr/>
        <a:lstStyle/>
        <a:p>
          <a:endParaRPr lang="en-GB"/>
        </a:p>
      </dgm:t>
    </dgm:pt>
    <dgm:pt modelId="{8F65B1BC-E746-48DF-AE85-C5A555BAC233}" type="sibTrans" cxnId="{85691CA7-9951-45A5-8404-8F739A8AA38A}">
      <dgm:prSet/>
      <dgm:spPr>
        <a:solidFill>
          <a:srgbClr val="CFD5EA">
            <a:alpha val="90000"/>
          </a:srgbClr>
        </a:solidFill>
      </dgm:spPr>
      <dgm:t>
        <a:bodyPr/>
        <a:lstStyle/>
        <a:p>
          <a:endParaRPr lang="en-GB"/>
        </a:p>
      </dgm:t>
    </dgm:pt>
    <dgm:pt modelId="{60F4576F-18DC-4A00-B768-A3E9818B1FB9}">
      <dgm:prSet custT="1"/>
      <dgm:spPr/>
      <dgm:t>
        <a:bodyPr/>
        <a:lstStyle/>
        <a:p>
          <a:r>
            <a:rPr lang="en-GB" sz="1600" dirty="0"/>
            <a:t>Sub-buffers risk an unnecessarily high total buffer, with costs arising</a:t>
          </a:r>
        </a:p>
      </dgm:t>
    </dgm:pt>
    <dgm:pt modelId="{9F259CCE-564A-476B-BEA9-AF8765E10C86}" type="parTrans" cxnId="{7A6C03F4-F9A9-4A18-B7AB-2B5F66ED0C15}">
      <dgm:prSet/>
      <dgm:spPr/>
      <dgm:t>
        <a:bodyPr/>
        <a:lstStyle/>
        <a:p>
          <a:endParaRPr lang="en-GB"/>
        </a:p>
      </dgm:t>
    </dgm:pt>
    <dgm:pt modelId="{37D90B30-511F-43ED-A4CF-1D9D49C145F5}" type="sibTrans" cxnId="{7A6C03F4-F9A9-4A18-B7AB-2B5F66ED0C15}">
      <dgm:prSet/>
      <dgm:spPr/>
      <dgm:t>
        <a:bodyPr/>
        <a:lstStyle/>
        <a:p>
          <a:endParaRPr lang="en-GB"/>
        </a:p>
      </dgm:t>
    </dgm:pt>
    <dgm:pt modelId="{B0D96F79-1139-405D-BB98-4F5AF49589BA}">
      <dgm:prSet custT="1"/>
      <dgm:spPr/>
      <dgm:t>
        <a:bodyPr/>
        <a:lstStyle/>
        <a:p>
          <a:r>
            <a:rPr lang="en-GB" sz="1600" dirty="0"/>
            <a:t>The underlying calculation of both transactions and safety elements should take account of all risks</a:t>
          </a:r>
        </a:p>
      </dgm:t>
    </dgm:pt>
    <dgm:pt modelId="{5B5CC697-A2E2-49FF-8D87-A89E960982A6}" type="parTrans" cxnId="{61588F82-6D02-407E-8C6A-E766027B6EBE}">
      <dgm:prSet/>
      <dgm:spPr/>
      <dgm:t>
        <a:bodyPr/>
        <a:lstStyle/>
        <a:p>
          <a:endParaRPr lang="en-GB"/>
        </a:p>
      </dgm:t>
    </dgm:pt>
    <dgm:pt modelId="{E420C339-B80B-4AE5-B4EF-B2448673D038}" type="sibTrans" cxnId="{61588F82-6D02-407E-8C6A-E766027B6EBE}">
      <dgm:prSet/>
      <dgm:spPr/>
      <dgm:t>
        <a:bodyPr/>
        <a:lstStyle/>
        <a:p>
          <a:endParaRPr lang="en-GB"/>
        </a:p>
      </dgm:t>
    </dgm:pt>
    <dgm:pt modelId="{FAF120B4-3865-4A80-A55B-62C24292154B}">
      <dgm:prSet/>
      <dgm:spPr/>
      <dgm:t>
        <a:bodyPr/>
        <a:lstStyle/>
        <a:p>
          <a:r>
            <a:rPr lang="en-GB" sz="1900"/>
            <a:t>Possible exceptions</a:t>
          </a:r>
          <a:endParaRPr lang="en-GB" sz="1900" dirty="0"/>
        </a:p>
      </dgm:t>
    </dgm:pt>
    <dgm:pt modelId="{57C3D0FF-3E71-4F53-815A-D568FEB7D6EA}" type="parTrans" cxnId="{AC310F14-502D-41A7-9FCF-AD8003F75479}">
      <dgm:prSet/>
      <dgm:spPr/>
      <dgm:t>
        <a:bodyPr/>
        <a:lstStyle/>
        <a:p>
          <a:endParaRPr lang="en-GB"/>
        </a:p>
      </dgm:t>
    </dgm:pt>
    <dgm:pt modelId="{6068530E-D51D-4FFC-92F9-A4708E409E33}" type="sibTrans" cxnId="{AC310F14-502D-41A7-9FCF-AD8003F75479}">
      <dgm:prSet/>
      <dgm:spPr/>
      <dgm:t>
        <a:bodyPr/>
        <a:lstStyle/>
        <a:p>
          <a:endParaRPr lang="en-GB"/>
        </a:p>
      </dgm:t>
    </dgm:pt>
    <dgm:pt modelId="{6339D721-7362-451E-AD32-66AFD625815C}">
      <dgm:prSet custT="1"/>
      <dgm:spPr/>
      <dgm:t>
        <a:bodyPr/>
        <a:lstStyle/>
        <a:p>
          <a:r>
            <a:rPr lang="en-GB" sz="1600" dirty="0"/>
            <a:t>If cash is not fungible (there are protected or hypothecated balances in the TSA) that may need to be reflected in sub-buffers</a:t>
          </a:r>
        </a:p>
      </dgm:t>
    </dgm:pt>
    <dgm:pt modelId="{4B9058CC-4F5F-45D9-8E0A-39447C0AEF0E}" type="parTrans" cxnId="{433807E5-5813-42F7-8C6C-21F98C12C870}">
      <dgm:prSet/>
      <dgm:spPr/>
      <dgm:t>
        <a:bodyPr/>
        <a:lstStyle/>
        <a:p>
          <a:endParaRPr lang="en-GB"/>
        </a:p>
      </dgm:t>
    </dgm:pt>
    <dgm:pt modelId="{71356E8B-F224-4496-A73B-802E0995816B}" type="sibTrans" cxnId="{433807E5-5813-42F7-8C6C-21F98C12C870}">
      <dgm:prSet/>
      <dgm:spPr/>
      <dgm:t>
        <a:bodyPr/>
        <a:lstStyle/>
        <a:p>
          <a:endParaRPr lang="en-GB"/>
        </a:p>
      </dgm:t>
    </dgm:pt>
    <dgm:pt modelId="{05BBDFE6-3AF2-434B-8640-B6014698E76A}">
      <dgm:prSet custT="1"/>
      <dgm:spPr/>
      <dgm:t>
        <a:bodyPr/>
        <a:lstStyle/>
        <a:p>
          <a:r>
            <a:rPr lang="en-GB" sz="1600" dirty="0"/>
            <a:t>Access to FX may need to be protected if there is a risk that the central bank is unwilling to supply on demand, or it is not available on the local market</a:t>
          </a:r>
        </a:p>
      </dgm:t>
    </dgm:pt>
    <dgm:pt modelId="{4824B333-1D44-4E69-B164-45B37B6DB86A}" type="parTrans" cxnId="{0C7B36FE-0FD5-4326-A92C-0096124C0C42}">
      <dgm:prSet/>
      <dgm:spPr/>
      <dgm:t>
        <a:bodyPr/>
        <a:lstStyle/>
        <a:p>
          <a:endParaRPr lang="en-GB"/>
        </a:p>
      </dgm:t>
    </dgm:pt>
    <dgm:pt modelId="{1908054C-FEE0-41FC-9F6B-ECC483962423}" type="sibTrans" cxnId="{0C7B36FE-0FD5-4326-A92C-0096124C0C42}">
      <dgm:prSet/>
      <dgm:spPr/>
      <dgm:t>
        <a:bodyPr/>
        <a:lstStyle/>
        <a:p>
          <a:endParaRPr lang="en-GB"/>
        </a:p>
      </dgm:t>
    </dgm:pt>
    <dgm:pt modelId="{3EDA2DC0-88F2-4015-AA2C-3C6E4D561824}" type="pres">
      <dgm:prSet presAssocID="{51975FC5-57A3-4ADB-A865-24FE71D31F3E}" presName="outerComposite" presStyleCnt="0">
        <dgm:presLayoutVars>
          <dgm:chMax val="5"/>
          <dgm:dir/>
          <dgm:resizeHandles val="exact"/>
        </dgm:presLayoutVars>
      </dgm:prSet>
      <dgm:spPr/>
    </dgm:pt>
    <dgm:pt modelId="{BD99EE34-F92B-4268-809E-B12A366C75F9}" type="pres">
      <dgm:prSet presAssocID="{51975FC5-57A3-4ADB-A865-24FE71D31F3E}" presName="dummyMaxCanvas" presStyleCnt="0">
        <dgm:presLayoutVars/>
      </dgm:prSet>
      <dgm:spPr/>
    </dgm:pt>
    <dgm:pt modelId="{34A40EA5-C26E-4062-9553-FBD82EEE5019}" type="pres">
      <dgm:prSet presAssocID="{51975FC5-57A3-4ADB-A865-24FE71D31F3E}" presName="ThreeNodes_1" presStyleLbl="node1" presStyleIdx="0" presStyleCnt="3">
        <dgm:presLayoutVars>
          <dgm:bulletEnabled val="1"/>
        </dgm:presLayoutVars>
      </dgm:prSet>
      <dgm:spPr/>
    </dgm:pt>
    <dgm:pt modelId="{F6687178-368A-4CC0-AADB-C766C9F377B4}" type="pres">
      <dgm:prSet presAssocID="{51975FC5-57A3-4ADB-A865-24FE71D31F3E}" presName="ThreeNodes_2" presStyleLbl="node1" presStyleIdx="1" presStyleCnt="3">
        <dgm:presLayoutVars>
          <dgm:bulletEnabled val="1"/>
        </dgm:presLayoutVars>
      </dgm:prSet>
      <dgm:spPr/>
    </dgm:pt>
    <dgm:pt modelId="{194EF24D-8A70-4722-A603-AD1DB8050B05}" type="pres">
      <dgm:prSet presAssocID="{51975FC5-57A3-4ADB-A865-24FE71D31F3E}" presName="ThreeNodes_3" presStyleLbl="node1" presStyleIdx="2" presStyleCnt="3" custScaleY="120625">
        <dgm:presLayoutVars>
          <dgm:bulletEnabled val="1"/>
        </dgm:presLayoutVars>
      </dgm:prSet>
      <dgm:spPr/>
    </dgm:pt>
    <dgm:pt modelId="{49FE3267-4E95-4ACE-B820-9C270D3923A7}" type="pres">
      <dgm:prSet presAssocID="{51975FC5-57A3-4ADB-A865-24FE71D31F3E}" presName="ThreeConn_1-2" presStyleLbl="fgAccFollowNode1" presStyleIdx="0" presStyleCnt="2">
        <dgm:presLayoutVars>
          <dgm:bulletEnabled val="1"/>
        </dgm:presLayoutVars>
      </dgm:prSet>
      <dgm:spPr/>
    </dgm:pt>
    <dgm:pt modelId="{14D4ECC6-3AE4-4E96-B415-44F82CE0A2B9}" type="pres">
      <dgm:prSet presAssocID="{51975FC5-57A3-4ADB-A865-24FE71D31F3E}" presName="ThreeConn_2-3" presStyleLbl="fgAccFollowNode1" presStyleIdx="1" presStyleCnt="2">
        <dgm:presLayoutVars>
          <dgm:bulletEnabled val="1"/>
        </dgm:presLayoutVars>
      </dgm:prSet>
      <dgm:spPr/>
    </dgm:pt>
    <dgm:pt modelId="{2F8551E9-6B91-4D70-A185-D4074FA7A25B}" type="pres">
      <dgm:prSet presAssocID="{51975FC5-57A3-4ADB-A865-24FE71D31F3E}" presName="ThreeNodes_1_text" presStyleLbl="node1" presStyleIdx="2" presStyleCnt="3">
        <dgm:presLayoutVars>
          <dgm:bulletEnabled val="1"/>
        </dgm:presLayoutVars>
      </dgm:prSet>
      <dgm:spPr/>
    </dgm:pt>
    <dgm:pt modelId="{7098BD99-8AFE-40EF-B23C-2935287A5689}" type="pres">
      <dgm:prSet presAssocID="{51975FC5-57A3-4ADB-A865-24FE71D31F3E}" presName="ThreeNodes_2_text" presStyleLbl="node1" presStyleIdx="2" presStyleCnt="3">
        <dgm:presLayoutVars>
          <dgm:bulletEnabled val="1"/>
        </dgm:presLayoutVars>
      </dgm:prSet>
      <dgm:spPr/>
    </dgm:pt>
    <dgm:pt modelId="{4CDE988D-4A2C-437C-8514-DF1C88E66B12}" type="pres">
      <dgm:prSet presAssocID="{51975FC5-57A3-4ADB-A865-24FE71D31F3E}" presName="ThreeNodes_3_text" presStyleLbl="node1" presStyleIdx="2" presStyleCnt="3">
        <dgm:presLayoutVars>
          <dgm:bulletEnabled val="1"/>
        </dgm:presLayoutVars>
      </dgm:prSet>
      <dgm:spPr/>
    </dgm:pt>
  </dgm:ptLst>
  <dgm:cxnLst>
    <dgm:cxn modelId="{F0BA650A-2A31-4BA8-AB1B-D42B8FB21D45}" type="presOf" srcId="{339747F1-FEA8-4DC2-ABD7-9C2236457A01}" destId="{7098BD99-8AFE-40EF-B23C-2935287A5689}" srcOrd="1" destOrd="0" presId="urn:microsoft.com/office/officeart/2005/8/layout/vProcess5"/>
    <dgm:cxn modelId="{AC310F14-502D-41A7-9FCF-AD8003F75479}" srcId="{51975FC5-57A3-4ADB-A865-24FE71D31F3E}" destId="{FAF120B4-3865-4A80-A55B-62C24292154B}" srcOrd="2" destOrd="0" parTransId="{57C3D0FF-3E71-4F53-815A-D568FEB7D6EA}" sibTransId="{6068530E-D51D-4FFC-92F9-A4708E409E33}"/>
    <dgm:cxn modelId="{0F92AC15-CA42-4B2F-96AB-AA6343FAFEBD}" type="presOf" srcId="{DDEF1C40-5ED9-43BD-99E5-D577308D16DA}" destId="{2F8551E9-6B91-4D70-A185-D4074FA7A25B}" srcOrd="1" destOrd="0" presId="urn:microsoft.com/office/officeart/2005/8/layout/vProcess5"/>
    <dgm:cxn modelId="{7041CA39-AC0A-414E-B62C-5A2A3CC25038}" type="presOf" srcId="{AEB7B6E3-3A51-4C37-AF78-0F1B1B7D130D}" destId="{2F8551E9-6B91-4D70-A185-D4074FA7A25B}" srcOrd="1" destOrd="2" presId="urn:microsoft.com/office/officeart/2005/8/layout/vProcess5"/>
    <dgm:cxn modelId="{95DEC861-8136-40F1-A42E-FB448A9856C4}" type="presOf" srcId="{AEB7B6E3-3A51-4C37-AF78-0F1B1B7D130D}" destId="{34A40EA5-C26E-4062-9553-FBD82EEE5019}" srcOrd="0" destOrd="2" presId="urn:microsoft.com/office/officeart/2005/8/layout/vProcess5"/>
    <dgm:cxn modelId="{3BF36863-ABF2-430A-8D4F-9D13819756CF}" type="presOf" srcId="{339747F1-FEA8-4DC2-ABD7-9C2236457A01}" destId="{F6687178-368A-4CC0-AADB-C766C9F377B4}" srcOrd="0" destOrd="0" presId="urn:microsoft.com/office/officeart/2005/8/layout/vProcess5"/>
    <dgm:cxn modelId="{035FFD68-0E61-46A9-8378-1A809897BD87}" type="presOf" srcId="{B0D96F79-1139-405D-BB98-4F5AF49589BA}" destId="{F6687178-368A-4CC0-AADB-C766C9F377B4}" srcOrd="0" destOrd="2" presId="urn:microsoft.com/office/officeart/2005/8/layout/vProcess5"/>
    <dgm:cxn modelId="{EAB99669-5AB1-4441-8AC6-AC44D614A7F6}" srcId="{DDEF1C40-5ED9-43BD-99E5-D577308D16DA}" destId="{AEB7B6E3-3A51-4C37-AF78-0F1B1B7D130D}" srcOrd="1" destOrd="0" parTransId="{C414071F-08AC-4396-B983-AFB340F408AA}" sibTransId="{AD4140E8-6259-4A90-9F70-8D352C713D45}"/>
    <dgm:cxn modelId="{858C2E7A-C775-43E1-A09D-C1C04C36C2B4}" type="presOf" srcId="{51975FC5-57A3-4ADB-A865-24FE71D31F3E}" destId="{3EDA2DC0-88F2-4015-AA2C-3C6E4D561824}" srcOrd="0" destOrd="0" presId="urn:microsoft.com/office/officeart/2005/8/layout/vProcess5"/>
    <dgm:cxn modelId="{1A53D37A-BE80-4F95-87EF-E0B097D1448A}" type="presOf" srcId="{05BBDFE6-3AF2-434B-8640-B6014698E76A}" destId="{4CDE988D-4A2C-437C-8514-DF1C88E66B12}" srcOrd="1" destOrd="2" presId="urn:microsoft.com/office/officeart/2005/8/layout/vProcess5"/>
    <dgm:cxn modelId="{61588F82-6D02-407E-8C6A-E766027B6EBE}" srcId="{339747F1-FEA8-4DC2-ABD7-9C2236457A01}" destId="{B0D96F79-1139-405D-BB98-4F5AF49589BA}" srcOrd="1" destOrd="0" parTransId="{5B5CC697-A2E2-49FF-8D87-A89E960982A6}" sibTransId="{E420C339-B80B-4AE5-B4EF-B2448673D038}"/>
    <dgm:cxn modelId="{ACA8A883-7AF7-473C-8E11-F13F15A92282}" type="presOf" srcId="{8476FA5E-D9B3-43E4-AB1E-862B97CE13F6}" destId="{2F8551E9-6B91-4D70-A185-D4074FA7A25B}" srcOrd="1" destOrd="1" presId="urn:microsoft.com/office/officeart/2005/8/layout/vProcess5"/>
    <dgm:cxn modelId="{73BC6A9E-A166-48CD-9843-659F2914B394}" type="presOf" srcId="{05BBDFE6-3AF2-434B-8640-B6014698E76A}" destId="{194EF24D-8A70-4722-A603-AD1DB8050B05}" srcOrd="0" destOrd="2" presId="urn:microsoft.com/office/officeart/2005/8/layout/vProcess5"/>
    <dgm:cxn modelId="{1C0366A3-A2B0-4592-8D8E-10DA64FB08BB}" type="presOf" srcId="{DDEF1C40-5ED9-43BD-99E5-D577308D16DA}" destId="{34A40EA5-C26E-4062-9553-FBD82EEE5019}" srcOrd="0" destOrd="0" presId="urn:microsoft.com/office/officeart/2005/8/layout/vProcess5"/>
    <dgm:cxn modelId="{E0410EA4-F33F-4A31-9BAE-EBA8AF0D9DAF}" srcId="{51975FC5-57A3-4ADB-A865-24FE71D31F3E}" destId="{DDEF1C40-5ED9-43BD-99E5-D577308D16DA}" srcOrd="0" destOrd="0" parTransId="{9A909630-AC6C-46EF-BDE4-D7370D78A471}" sibTransId="{6B21F664-26AE-4428-B112-8968B50B688D}"/>
    <dgm:cxn modelId="{85691CA7-9951-45A5-8404-8F739A8AA38A}" srcId="{51975FC5-57A3-4ADB-A865-24FE71D31F3E}" destId="{339747F1-FEA8-4DC2-ABD7-9C2236457A01}" srcOrd="1" destOrd="0" parTransId="{FF35128D-F423-4C7E-9EB3-A7B8AB3DE3B4}" sibTransId="{8F65B1BC-E746-48DF-AE85-C5A555BAC233}"/>
    <dgm:cxn modelId="{387B69AE-2109-4300-BDFA-77F3CE4C6BEE}" type="presOf" srcId="{FAF120B4-3865-4A80-A55B-62C24292154B}" destId="{4CDE988D-4A2C-437C-8514-DF1C88E66B12}" srcOrd="1" destOrd="0" presId="urn:microsoft.com/office/officeart/2005/8/layout/vProcess5"/>
    <dgm:cxn modelId="{FD5920AF-FB99-488C-8DFE-C9C6373581AD}" type="presOf" srcId="{60F4576F-18DC-4A00-B768-A3E9818B1FB9}" destId="{7098BD99-8AFE-40EF-B23C-2935287A5689}" srcOrd="1" destOrd="1" presId="urn:microsoft.com/office/officeart/2005/8/layout/vProcess5"/>
    <dgm:cxn modelId="{2BE87BB3-B4AD-47C6-997F-98174EBE7B3B}" type="presOf" srcId="{6339D721-7362-451E-AD32-66AFD625815C}" destId="{4CDE988D-4A2C-437C-8514-DF1C88E66B12}" srcOrd="1" destOrd="1" presId="urn:microsoft.com/office/officeart/2005/8/layout/vProcess5"/>
    <dgm:cxn modelId="{C4FF2EBC-9BE0-4599-9159-5AB9EC26A9EB}" type="presOf" srcId="{8476FA5E-D9B3-43E4-AB1E-862B97CE13F6}" destId="{34A40EA5-C26E-4062-9553-FBD82EEE5019}" srcOrd="0" destOrd="1" presId="urn:microsoft.com/office/officeart/2005/8/layout/vProcess5"/>
    <dgm:cxn modelId="{C975EFCB-6130-430A-83B5-D5BA0A2F98BA}" type="presOf" srcId="{6B21F664-26AE-4428-B112-8968B50B688D}" destId="{49FE3267-4E95-4ACE-B820-9C270D3923A7}" srcOrd="0" destOrd="0" presId="urn:microsoft.com/office/officeart/2005/8/layout/vProcess5"/>
    <dgm:cxn modelId="{50852FD3-9E34-44EB-AF5D-D90D8C554084}" type="presOf" srcId="{8F65B1BC-E746-48DF-AE85-C5A555BAC233}" destId="{14D4ECC6-3AE4-4E96-B415-44F82CE0A2B9}" srcOrd="0" destOrd="0" presId="urn:microsoft.com/office/officeart/2005/8/layout/vProcess5"/>
    <dgm:cxn modelId="{B213A1E1-A38B-43C8-9A12-3F776FE4B530}" srcId="{DDEF1C40-5ED9-43BD-99E5-D577308D16DA}" destId="{8476FA5E-D9B3-43E4-AB1E-862B97CE13F6}" srcOrd="0" destOrd="0" parTransId="{0826CF38-5E18-401B-BAF9-0F7316CAA981}" sibTransId="{71B7274C-D148-491D-9961-74F143D9AAFF}"/>
    <dgm:cxn modelId="{433807E5-5813-42F7-8C6C-21F98C12C870}" srcId="{FAF120B4-3865-4A80-A55B-62C24292154B}" destId="{6339D721-7362-451E-AD32-66AFD625815C}" srcOrd="0" destOrd="0" parTransId="{4B9058CC-4F5F-45D9-8E0A-39447C0AEF0E}" sibTransId="{71356E8B-F224-4496-A73B-802E0995816B}"/>
    <dgm:cxn modelId="{929F10EB-445E-4889-B709-022483F0156F}" type="presOf" srcId="{60F4576F-18DC-4A00-B768-A3E9818B1FB9}" destId="{F6687178-368A-4CC0-AADB-C766C9F377B4}" srcOrd="0" destOrd="1" presId="urn:microsoft.com/office/officeart/2005/8/layout/vProcess5"/>
    <dgm:cxn modelId="{9703B4ED-2BF3-4542-9181-B1036E632C5C}" type="presOf" srcId="{FAF120B4-3865-4A80-A55B-62C24292154B}" destId="{194EF24D-8A70-4722-A603-AD1DB8050B05}" srcOrd="0" destOrd="0" presId="urn:microsoft.com/office/officeart/2005/8/layout/vProcess5"/>
    <dgm:cxn modelId="{7A6C03F4-F9A9-4A18-B7AB-2B5F66ED0C15}" srcId="{339747F1-FEA8-4DC2-ABD7-9C2236457A01}" destId="{60F4576F-18DC-4A00-B768-A3E9818B1FB9}" srcOrd="0" destOrd="0" parTransId="{9F259CCE-564A-476B-BEA9-AF8765E10C86}" sibTransId="{37D90B30-511F-43ED-A4CF-1D9D49C145F5}"/>
    <dgm:cxn modelId="{69F6F8F7-7E77-48BE-97E0-B188F87E2D20}" type="presOf" srcId="{B0D96F79-1139-405D-BB98-4F5AF49589BA}" destId="{7098BD99-8AFE-40EF-B23C-2935287A5689}" srcOrd="1" destOrd="2" presId="urn:microsoft.com/office/officeart/2005/8/layout/vProcess5"/>
    <dgm:cxn modelId="{0C7B36FE-0FD5-4326-A92C-0096124C0C42}" srcId="{FAF120B4-3865-4A80-A55B-62C24292154B}" destId="{05BBDFE6-3AF2-434B-8640-B6014698E76A}" srcOrd="1" destOrd="0" parTransId="{4824B333-1D44-4E69-B164-45B37B6DB86A}" sibTransId="{1908054C-FEE0-41FC-9F6B-ECC483962423}"/>
    <dgm:cxn modelId="{CA32E9FF-30AB-4245-91B5-F54ED162DF5F}" type="presOf" srcId="{6339D721-7362-451E-AD32-66AFD625815C}" destId="{194EF24D-8A70-4722-A603-AD1DB8050B05}" srcOrd="0" destOrd="1" presId="urn:microsoft.com/office/officeart/2005/8/layout/vProcess5"/>
    <dgm:cxn modelId="{D6CDA1C0-2652-44C9-8EE7-0D5DE4EB7F1F}" type="presParOf" srcId="{3EDA2DC0-88F2-4015-AA2C-3C6E4D561824}" destId="{BD99EE34-F92B-4268-809E-B12A366C75F9}" srcOrd="0" destOrd="0" presId="urn:microsoft.com/office/officeart/2005/8/layout/vProcess5"/>
    <dgm:cxn modelId="{5EB6CF8C-0451-4BF3-86A8-73EDA470CC4F}" type="presParOf" srcId="{3EDA2DC0-88F2-4015-AA2C-3C6E4D561824}" destId="{34A40EA5-C26E-4062-9553-FBD82EEE5019}" srcOrd="1" destOrd="0" presId="urn:microsoft.com/office/officeart/2005/8/layout/vProcess5"/>
    <dgm:cxn modelId="{E138ADEE-8BC9-4B14-BF16-900593A030B8}" type="presParOf" srcId="{3EDA2DC0-88F2-4015-AA2C-3C6E4D561824}" destId="{F6687178-368A-4CC0-AADB-C766C9F377B4}" srcOrd="2" destOrd="0" presId="urn:microsoft.com/office/officeart/2005/8/layout/vProcess5"/>
    <dgm:cxn modelId="{BB3104BA-104B-44AD-87BC-313BF9EB7866}" type="presParOf" srcId="{3EDA2DC0-88F2-4015-AA2C-3C6E4D561824}" destId="{194EF24D-8A70-4722-A603-AD1DB8050B05}" srcOrd="3" destOrd="0" presId="urn:microsoft.com/office/officeart/2005/8/layout/vProcess5"/>
    <dgm:cxn modelId="{F749BE4C-55EA-44A7-8ADA-ABBF5CA08263}" type="presParOf" srcId="{3EDA2DC0-88F2-4015-AA2C-3C6E4D561824}" destId="{49FE3267-4E95-4ACE-B820-9C270D3923A7}" srcOrd="4" destOrd="0" presId="urn:microsoft.com/office/officeart/2005/8/layout/vProcess5"/>
    <dgm:cxn modelId="{F0EFE3EF-8DA3-42BF-AB9E-3DE1F80F4798}" type="presParOf" srcId="{3EDA2DC0-88F2-4015-AA2C-3C6E4D561824}" destId="{14D4ECC6-3AE4-4E96-B415-44F82CE0A2B9}" srcOrd="5" destOrd="0" presId="urn:microsoft.com/office/officeart/2005/8/layout/vProcess5"/>
    <dgm:cxn modelId="{705AD3AB-A97B-4C94-BBB3-8B9BA57BBA78}" type="presParOf" srcId="{3EDA2DC0-88F2-4015-AA2C-3C6E4D561824}" destId="{2F8551E9-6B91-4D70-A185-D4074FA7A25B}" srcOrd="6" destOrd="0" presId="urn:microsoft.com/office/officeart/2005/8/layout/vProcess5"/>
    <dgm:cxn modelId="{3B9F8D1A-1E96-4B12-AB19-22FF5F321187}" type="presParOf" srcId="{3EDA2DC0-88F2-4015-AA2C-3C6E4D561824}" destId="{7098BD99-8AFE-40EF-B23C-2935287A5689}" srcOrd="7" destOrd="0" presId="urn:microsoft.com/office/officeart/2005/8/layout/vProcess5"/>
    <dgm:cxn modelId="{FBAB032D-4B9B-4E8F-B93C-693AE69302C6}" type="presParOf" srcId="{3EDA2DC0-88F2-4015-AA2C-3C6E4D561824}" destId="{4CDE988D-4A2C-437C-8514-DF1C88E66B1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40682C9-41AD-4D11-81A7-15C269A3397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5E18A749-7707-433E-8CEA-ED5B08136B57}">
      <dgm:prSet phldrT="[Text]" custT="1"/>
      <dgm:spPr>
        <a:ln>
          <a:noFill/>
        </a:ln>
      </dgm:spPr>
      <dgm:t>
        <a:bodyPr/>
        <a:lstStyle/>
        <a:p>
          <a:r>
            <a:rPr lang="en-GB" sz="2400" dirty="0"/>
            <a:t>Normal presumption is that the buffer is held in the Central Bank</a:t>
          </a:r>
        </a:p>
      </dgm:t>
    </dgm:pt>
    <dgm:pt modelId="{2D7D0A35-5834-44E8-805E-7D1502604768}" type="parTrans" cxnId="{6D4ECF15-5848-4B58-8F4C-A0E18369759D}">
      <dgm:prSet/>
      <dgm:spPr/>
      <dgm:t>
        <a:bodyPr/>
        <a:lstStyle/>
        <a:p>
          <a:endParaRPr lang="en-GB"/>
        </a:p>
      </dgm:t>
    </dgm:pt>
    <dgm:pt modelId="{9C4AD4ED-8F95-4D9C-847A-484FAE58FB0F}" type="sibTrans" cxnId="{6D4ECF15-5848-4B58-8F4C-A0E18369759D}">
      <dgm:prSet/>
      <dgm:spPr/>
      <dgm:t>
        <a:bodyPr/>
        <a:lstStyle/>
        <a:p>
          <a:endParaRPr lang="en-GB"/>
        </a:p>
      </dgm:t>
    </dgm:pt>
    <dgm:pt modelId="{C9D2DB3F-C5B9-4E71-BFEB-01721611DD41}">
      <dgm:prSet phldrT="[Text]" custT="1"/>
      <dgm:spPr>
        <a:ln>
          <a:noFill/>
        </a:ln>
      </dgm:spPr>
      <dgm:t>
        <a:bodyPr/>
        <a:lstStyle/>
        <a:p>
          <a:r>
            <a:rPr lang="en-GB" sz="2400" dirty="0"/>
            <a:t>There are other options, at least for some part of the buffer</a:t>
          </a:r>
        </a:p>
      </dgm:t>
    </dgm:pt>
    <dgm:pt modelId="{BC711C9D-C00B-435A-A93C-B5E04B3AD8D3}" type="parTrans" cxnId="{9CBF2F76-39E7-4EEC-AF64-886FF2552D39}">
      <dgm:prSet/>
      <dgm:spPr/>
      <dgm:t>
        <a:bodyPr/>
        <a:lstStyle/>
        <a:p>
          <a:endParaRPr lang="en-GB"/>
        </a:p>
      </dgm:t>
    </dgm:pt>
    <dgm:pt modelId="{040D50B6-AE58-48F4-AE9B-354BF02A84C6}" type="sibTrans" cxnId="{9CBF2F76-39E7-4EEC-AF64-886FF2552D39}">
      <dgm:prSet/>
      <dgm:spPr/>
      <dgm:t>
        <a:bodyPr/>
        <a:lstStyle/>
        <a:p>
          <a:endParaRPr lang="en-GB"/>
        </a:p>
      </dgm:t>
    </dgm:pt>
    <dgm:pt modelId="{A28A50DC-C1CA-42D6-A585-EC75FE36DAE5}">
      <dgm:prSet custT="1"/>
      <dgm:spPr>
        <a:solidFill>
          <a:srgbClr val="CFD5EA">
            <a:alpha val="90000"/>
          </a:srgbClr>
        </a:solidFill>
      </dgm:spPr>
      <dgm:t>
        <a:bodyPr/>
        <a:lstStyle/>
        <a:p>
          <a:r>
            <a:rPr lang="en-GB" sz="1800" dirty="0"/>
            <a:t>Part of the balance in the TSA – as seems to be the case from the survey</a:t>
          </a:r>
        </a:p>
      </dgm:t>
    </dgm:pt>
    <dgm:pt modelId="{7D028091-0963-47B6-B46D-CCEBA1F61FA2}" type="parTrans" cxnId="{51534B32-A1C5-4520-B8DB-905018F93FEC}">
      <dgm:prSet/>
      <dgm:spPr/>
      <dgm:t>
        <a:bodyPr/>
        <a:lstStyle/>
        <a:p>
          <a:endParaRPr lang="en-GB"/>
        </a:p>
      </dgm:t>
    </dgm:pt>
    <dgm:pt modelId="{47A3881C-A6AC-4784-A069-5A57AFC95266}" type="sibTrans" cxnId="{51534B32-A1C5-4520-B8DB-905018F93FEC}">
      <dgm:prSet/>
      <dgm:spPr/>
      <dgm:t>
        <a:bodyPr/>
        <a:lstStyle/>
        <a:p>
          <a:endParaRPr lang="en-GB"/>
        </a:p>
      </dgm:t>
    </dgm:pt>
    <dgm:pt modelId="{55C207DC-6DAD-473A-BB53-99139907DA6A}">
      <dgm:prSet custT="1"/>
      <dgm:spPr>
        <a:solidFill>
          <a:srgbClr val="CFD5EA">
            <a:alpha val="90000"/>
          </a:srgbClr>
        </a:solidFill>
      </dgm:spPr>
      <dgm:t>
        <a:bodyPr/>
        <a:lstStyle/>
        <a:p>
          <a:r>
            <a:rPr lang="en-GB" sz="1800" dirty="0"/>
            <a:t>Avoids any credit or liquidity risk</a:t>
          </a:r>
        </a:p>
      </dgm:t>
    </dgm:pt>
    <dgm:pt modelId="{8D459247-6CCC-4E8D-BA13-29072397412D}" type="parTrans" cxnId="{DE2069CC-03B4-4A39-9729-3A4362C8F5AB}">
      <dgm:prSet/>
      <dgm:spPr/>
      <dgm:t>
        <a:bodyPr/>
        <a:lstStyle/>
        <a:p>
          <a:endParaRPr lang="en-GB"/>
        </a:p>
      </dgm:t>
    </dgm:pt>
    <dgm:pt modelId="{914C640E-25E0-4486-8F52-1A855C418D7E}" type="sibTrans" cxnId="{DE2069CC-03B4-4A39-9729-3A4362C8F5AB}">
      <dgm:prSet/>
      <dgm:spPr/>
      <dgm:t>
        <a:bodyPr/>
        <a:lstStyle/>
        <a:p>
          <a:endParaRPr lang="en-GB"/>
        </a:p>
      </dgm:t>
    </dgm:pt>
    <dgm:pt modelId="{8D826381-1045-45A1-BFC6-0D619CDE034F}">
      <dgm:prSet custT="1"/>
      <dgm:spPr>
        <a:solidFill>
          <a:srgbClr val="CFD5EA">
            <a:alpha val="90000"/>
          </a:srgbClr>
        </a:solidFill>
      </dgm:spPr>
      <dgm:t>
        <a:bodyPr/>
        <a:lstStyle/>
        <a:p>
          <a:r>
            <a:rPr lang="en-GB" sz="1800" dirty="0"/>
            <a:t>If cash managed actively to keep TSA close to the buffer, no adverse implications for monetary policy</a:t>
          </a:r>
        </a:p>
      </dgm:t>
    </dgm:pt>
    <dgm:pt modelId="{41DB34EA-D1FD-4789-85F3-D9D008F8B6CC}" type="parTrans" cxnId="{BF7CE8AD-F5C1-4608-9708-0FC6A89CD4B4}">
      <dgm:prSet/>
      <dgm:spPr/>
      <dgm:t>
        <a:bodyPr/>
        <a:lstStyle/>
        <a:p>
          <a:endParaRPr lang="en-GB"/>
        </a:p>
      </dgm:t>
    </dgm:pt>
    <dgm:pt modelId="{09CA0469-1574-4550-AABC-529A218FFA8D}" type="sibTrans" cxnId="{BF7CE8AD-F5C1-4608-9708-0FC6A89CD4B4}">
      <dgm:prSet/>
      <dgm:spPr/>
      <dgm:t>
        <a:bodyPr/>
        <a:lstStyle/>
        <a:p>
          <a:endParaRPr lang="en-GB"/>
        </a:p>
      </dgm:t>
    </dgm:pt>
    <dgm:pt modelId="{930C3836-FCF4-4C8A-ACB0-3C685BDE071B}">
      <dgm:prSet custT="1"/>
      <dgm:spPr>
        <a:solidFill>
          <a:srgbClr val="CFD5EA">
            <a:alpha val="90000"/>
          </a:srgbClr>
        </a:solidFill>
      </dgm:spPr>
      <dgm:t>
        <a:bodyPr/>
        <a:lstStyle/>
        <a:p>
          <a:r>
            <a:rPr lang="en-GB" sz="1800" dirty="0"/>
            <a:t>Should be remunerated at risk-free market rate (close to the policy rate) – reflects opportunity cost and to give the right incentives</a:t>
          </a:r>
        </a:p>
      </dgm:t>
    </dgm:pt>
    <dgm:pt modelId="{61589AE4-6059-4449-8781-C9739AA53915}" type="parTrans" cxnId="{B5FE3978-861A-4709-B0AF-35DB82BD3D3D}">
      <dgm:prSet/>
      <dgm:spPr/>
      <dgm:t>
        <a:bodyPr/>
        <a:lstStyle/>
        <a:p>
          <a:endParaRPr lang="en-GB"/>
        </a:p>
      </dgm:t>
    </dgm:pt>
    <dgm:pt modelId="{FFBACC2F-0D5E-4793-BF7F-F85CF5523E11}" type="sibTrans" cxnId="{B5FE3978-861A-4709-B0AF-35DB82BD3D3D}">
      <dgm:prSet/>
      <dgm:spPr/>
      <dgm:t>
        <a:bodyPr/>
        <a:lstStyle/>
        <a:p>
          <a:endParaRPr lang="en-GB"/>
        </a:p>
      </dgm:t>
    </dgm:pt>
    <dgm:pt modelId="{66BF7048-C660-477D-B07E-1D8E6EEEA4B8}">
      <dgm:prSet custT="1"/>
      <dgm:spPr>
        <a:solidFill>
          <a:srgbClr val="CFD5EA">
            <a:alpha val="90000"/>
          </a:srgbClr>
        </a:solidFill>
      </dgm:spPr>
      <dgm:t>
        <a:bodyPr/>
        <a:lstStyle/>
        <a:p>
          <a:r>
            <a:rPr lang="en-GB" sz="1800" dirty="0"/>
            <a:t>Deposits with commercial banks; but beware of </a:t>
          </a:r>
        </a:p>
      </dgm:t>
    </dgm:pt>
    <dgm:pt modelId="{7039E19C-0289-4571-9137-7947D3E0D538}" type="parTrans" cxnId="{16ED6920-4724-4514-B1E3-0FD7702ADEFB}">
      <dgm:prSet/>
      <dgm:spPr/>
      <dgm:t>
        <a:bodyPr/>
        <a:lstStyle/>
        <a:p>
          <a:endParaRPr lang="en-GB"/>
        </a:p>
      </dgm:t>
    </dgm:pt>
    <dgm:pt modelId="{67C8D019-0148-4152-9766-F6EF28C50757}" type="sibTrans" cxnId="{16ED6920-4724-4514-B1E3-0FD7702ADEFB}">
      <dgm:prSet/>
      <dgm:spPr/>
      <dgm:t>
        <a:bodyPr/>
        <a:lstStyle/>
        <a:p>
          <a:endParaRPr lang="en-GB"/>
        </a:p>
      </dgm:t>
    </dgm:pt>
    <dgm:pt modelId="{7784263B-3734-4C61-83BD-FCAA40A831CB}">
      <dgm:prSet custT="1"/>
      <dgm:spPr>
        <a:solidFill>
          <a:srgbClr val="CFD5EA">
            <a:alpha val="90000"/>
          </a:srgbClr>
        </a:solidFill>
      </dgm:spPr>
      <dgm:t>
        <a:bodyPr/>
        <a:lstStyle/>
        <a:p>
          <a:r>
            <a:rPr lang="en-GB" sz="1600" dirty="0"/>
            <a:t>Credit risk unless collateralized  (or as reverse repo)</a:t>
          </a:r>
        </a:p>
      </dgm:t>
    </dgm:pt>
    <dgm:pt modelId="{89683AFC-3C43-4FE1-859C-28313230FD6A}" type="parTrans" cxnId="{D6D23B67-865C-4287-A875-4570976BA876}">
      <dgm:prSet/>
      <dgm:spPr/>
      <dgm:t>
        <a:bodyPr/>
        <a:lstStyle/>
        <a:p>
          <a:endParaRPr lang="en-GB"/>
        </a:p>
      </dgm:t>
    </dgm:pt>
    <dgm:pt modelId="{D607EB15-EC42-4208-83CD-9D7C35E307CB}" type="sibTrans" cxnId="{D6D23B67-865C-4287-A875-4570976BA876}">
      <dgm:prSet/>
      <dgm:spPr/>
      <dgm:t>
        <a:bodyPr/>
        <a:lstStyle/>
        <a:p>
          <a:endParaRPr lang="en-GB"/>
        </a:p>
      </dgm:t>
    </dgm:pt>
    <dgm:pt modelId="{3DA88390-7047-49B8-A9A7-4A722DB09015}">
      <dgm:prSet custT="1"/>
      <dgm:spPr>
        <a:solidFill>
          <a:srgbClr val="CFD5EA">
            <a:alpha val="90000"/>
          </a:srgbClr>
        </a:solidFill>
      </dgm:spPr>
      <dgm:t>
        <a:bodyPr/>
        <a:lstStyle/>
        <a:p>
          <a:r>
            <a:rPr lang="en-GB" sz="1600" dirty="0"/>
            <a:t>Liquidity risk unless very short term or callable (breaking term deposits incurs a penalty)</a:t>
          </a:r>
        </a:p>
      </dgm:t>
    </dgm:pt>
    <dgm:pt modelId="{E8A806C5-234B-462D-B94C-2141AE32148E}" type="parTrans" cxnId="{EEACAD92-05EE-4E4C-929D-EB422B0215A8}">
      <dgm:prSet/>
      <dgm:spPr/>
      <dgm:t>
        <a:bodyPr/>
        <a:lstStyle/>
        <a:p>
          <a:endParaRPr lang="en-GB"/>
        </a:p>
      </dgm:t>
    </dgm:pt>
    <dgm:pt modelId="{41F55E1D-C9C7-4E7A-AE2C-41C4D3E2B699}" type="sibTrans" cxnId="{EEACAD92-05EE-4E4C-929D-EB422B0215A8}">
      <dgm:prSet/>
      <dgm:spPr/>
      <dgm:t>
        <a:bodyPr/>
        <a:lstStyle/>
        <a:p>
          <a:endParaRPr lang="en-GB"/>
        </a:p>
      </dgm:t>
    </dgm:pt>
    <dgm:pt modelId="{3184E02F-E997-41C6-A2FF-AD724C699CF2}">
      <dgm:prSet custT="1"/>
      <dgm:spPr>
        <a:solidFill>
          <a:srgbClr val="CFD5EA">
            <a:alpha val="90000"/>
          </a:srgbClr>
        </a:solidFill>
      </dgm:spPr>
      <dgm:t>
        <a:bodyPr/>
        <a:lstStyle/>
        <a:p>
          <a:r>
            <a:rPr lang="en-GB" sz="1800" dirty="0"/>
            <a:t>Money market funds – but claimed liquidity may be a chimera</a:t>
          </a:r>
        </a:p>
      </dgm:t>
    </dgm:pt>
    <dgm:pt modelId="{11B3A72E-B561-44D7-B9AB-B2E8A4C51821}" type="parTrans" cxnId="{789D48A9-77AD-4A37-8883-A186343E7DBA}">
      <dgm:prSet/>
      <dgm:spPr/>
      <dgm:t>
        <a:bodyPr/>
        <a:lstStyle/>
        <a:p>
          <a:endParaRPr lang="en-GB"/>
        </a:p>
      </dgm:t>
    </dgm:pt>
    <dgm:pt modelId="{C8B9CD8F-4D62-4A46-B79B-E3638DBC6FDC}" type="sibTrans" cxnId="{789D48A9-77AD-4A37-8883-A186343E7DBA}">
      <dgm:prSet/>
      <dgm:spPr/>
      <dgm:t>
        <a:bodyPr/>
        <a:lstStyle/>
        <a:p>
          <a:endParaRPr lang="en-GB"/>
        </a:p>
      </dgm:t>
    </dgm:pt>
    <dgm:pt modelId="{2D566DD7-54D4-4E21-93E1-F4D722062778}">
      <dgm:prSet custT="1"/>
      <dgm:spPr>
        <a:solidFill>
          <a:srgbClr val="CFD5EA">
            <a:alpha val="90000"/>
          </a:srgbClr>
        </a:solidFill>
      </dgm:spPr>
      <dgm:t>
        <a:bodyPr/>
        <a:lstStyle/>
        <a:p>
          <a:r>
            <a:rPr lang="en-GB" sz="1800" dirty="0"/>
            <a:t>Such options may be more relevant for a cash reserve fund above buffer (next slide)</a:t>
          </a:r>
        </a:p>
      </dgm:t>
    </dgm:pt>
    <dgm:pt modelId="{D22287D1-18E5-432A-8D99-269029F8147A}" type="parTrans" cxnId="{4727DB7E-2492-43CE-8318-04BE2258A2E7}">
      <dgm:prSet/>
      <dgm:spPr/>
      <dgm:t>
        <a:bodyPr/>
        <a:lstStyle/>
        <a:p>
          <a:endParaRPr lang="en-GB"/>
        </a:p>
      </dgm:t>
    </dgm:pt>
    <dgm:pt modelId="{F302B065-B66A-4768-AC3B-2A247C40851A}" type="sibTrans" cxnId="{4727DB7E-2492-43CE-8318-04BE2258A2E7}">
      <dgm:prSet/>
      <dgm:spPr/>
      <dgm:t>
        <a:bodyPr/>
        <a:lstStyle/>
        <a:p>
          <a:endParaRPr lang="en-GB"/>
        </a:p>
      </dgm:t>
    </dgm:pt>
    <dgm:pt modelId="{6EBFEFE4-B572-4E0C-BCD5-CAA2E44D1529}" type="pres">
      <dgm:prSet presAssocID="{B40682C9-41AD-4D11-81A7-15C269A33972}" presName="Name0" presStyleCnt="0">
        <dgm:presLayoutVars>
          <dgm:dir/>
          <dgm:animLvl val="lvl"/>
          <dgm:resizeHandles val="exact"/>
        </dgm:presLayoutVars>
      </dgm:prSet>
      <dgm:spPr/>
    </dgm:pt>
    <dgm:pt modelId="{E3FC3F92-F2D9-4200-B2B9-F945FB86DFF0}" type="pres">
      <dgm:prSet presAssocID="{5E18A749-7707-433E-8CEA-ED5B08136B57}" presName="composite" presStyleCnt="0"/>
      <dgm:spPr/>
    </dgm:pt>
    <dgm:pt modelId="{46C9A761-6516-47BF-B9BA-1A65037547F9}" type="pres">
      <dgm:prSet presAssocID="{5E18A749-7707-433E-8CEA-ED5B08136B57}" presName="parTx" presStyleLbl="alignNode1" presStyleIdx="0" presStyleCnt="2" custLinFactNeighborX="457" custLinFactNeighborY="941">
        <dgm:presLayoutVars>
          <dgm:chMax val="0"/>
          <dgm:chPref val="0"/>
          <dgm:bulletEnabled val="1"/>
        </dgm:presLayoutVars>
      </dgm:prSet>
      <dgm:spPr/>
    </dgm:pt>
    <dgm:pt modelId="{2848B0C3-9547-4A3B-8339-B85B230C0DB6}" type="pres">
      <dgm:prSet presAssocID="{5E18A749-7707-433E-8CEA-ED5B08136B57}" presName="desTx" presStyleLbl="alignAccFollowNode1" presStyleIdx="0" presStyleCnt="2">
        <dgm:presLayoutVars>
          <dgm:bulletEnabled val="1"/>
        </dgm:presLayoutVars>
      </dgm:prSet>
      <dgm:spPr/>
    </dgm:pt>
    <dgm:pt modelId="{D7D46068-429E-4F50-A2A0-490F153391FB}" type="pres">
      <dgm:prSet presAssocID="{9C4AD4ED-8F95-4D9C-847A-484FAE58FB0F}" presName="space" presStyleCnt="0"/>
      <dgm:spPr/>
    </dgm:pt>
    <dgm:pt modelId="{1A0D603B-26CC-468F-8739-015BF9CA06A3}" type="pres">
      <dgm:prSet presAssocID="{C9D2DB3F-C5B9-4E71-BFEB-01721611DD41}" presName="composite" presStyleCnt="0"/>
      <dgm:spPr/>
    </dgm:pt>
    <dgm:pt modelId="{922BF78C-E852-4654-ADB9-71D8CF98C783}" type="pres">
      <dgm:prSet presAssocID="{C9D2DB3F-C5B9-4E71-BFEB-01721611DD41}" presName="parTx" presStyleLbl="alignNode1" presStyleIdx="1" presStyleCnt="2">
        <dgm:presLayoutVars>
          <dgm:chMax val="0"/>
          <dgm:chPref val="0"/>
          <dgm:bulletEnabled val="1"/>
        </dgm:presLayoutVars>
      </dgm:prSet>
      <dgm:spPr/>
    </dgm:pt>
    <dgm:pt modelId="{86C749DD-8525-40B9-BFF7-4D677A8CDBEE}" type="pres">
      <dgm:prSet presAssocID="{C9D2DB3F-C5B9-4E71-BFEB-01721611DD41}" presName="desTx" presStyleLbl="alignAccFollowNode1" presStyleIdx="1" presStyleCnt="2">
        <dgm:presLayoutVars>
          <dgm:bulletEnabled val="1"/>
        </dgm:presLayoutVars>
      </dgm:prSet>
      <dgm:spPr/>
    </dgm:pt>
  </dgm:ptLst>
  <dgm:cxnLst>
    <dgm:cxn modelId="{6D4ECF15-5848-4B58-8F4C-A0E18369759D}" srcId="{B40682C9-41AD-4D11-81A7-15C269A33972}" destId="{5E18A749-7707-433E-8CEA-ED5B08136B57}" srcOrd="0" destOrd="0" parTransId="{2D7D0A35-5834-44E8-805E-7D1502604768}" sibTransId="{9C4AD4ED-8F95-4D9C-847A-484FAE58FB0F}"/>
    <dgm:cxn modelId="{16ED6920-4724-4514-B1E3-0FD7702ADEFB}" srcId="{C9D2DB3F-C5B9-4E71-BFEB-01721611DD41}" destId="{66BF7048-C660-477D-B07E-1D8E6EEEA4B8}" srcOrd="0" destOrd="0" parTransId="{7039E19C-0289-4571-9137-7947D3E0D538}" sibTransId="{67C8D019-0148-4152-9766-F6EF28C50757}"/>
    <dgm:cxn modelId="{DD6B7520-BB62-45BE-9D67-0EADDE4EFBA7}" type="presOf" srcId="{3184E02F-E997-41C6-A2FF-AD724C699CF2}" destId="{86C749DD-8525-40B9-BFF7-4D677A8CDBEE}" srcOrd="0" destOrd="3" presId="urn:microsoft.com/office/officeart/2005/8/layout/hList1"/>
    <dgm:cxn modelId="{ACC0EF23-8CD4-40BC-94AB-EAD58DEB0C7A}" type="presOf" srcId="{8D826381-1045-45A1-BFC6-0D619CDE034F}" destId="{2848B0C3-9547-4A3B-8339-B85B230C0DB6}" srcOrd="0" destOrd="2" presId="urn:microsoft.com/office/officeart/2005/8/layout/hList1"/>
    <dgm:cxn modelId="{51534B32-A1C5-4520-B8DB-905018F93FEC}" srcId="{5E18A749-7707-433E-8CEA-ED5B08136B57}" destId="{A28A50DC-C1CA-42D6-A585-EC75FE36DAE5}" srcOrd="0" destOrd="0" parTransId="{7D028091-0963-47B6-B46D-CCEBA1F61FA2}" sibTransId="{47A3881C-A6AC-4784-A069-5A57AFC95266}"/>
    <dgm:cxn modelId="{B1FAEA66-7ED2-4911-8A93-C86E8DFDA4FA}" type="presOf" srcId="{930C3836-FCF4-4C8A-ACB0-3C685BDE071B}" destId="{2848B0C3-9547-4A3B-8339-B85B230C0DB6}" srcOrd="0" destOrd="3" presId="urn:microsoft.com/office/officeart/2005/8/layout/hList1"/>
    <dgm:cxn modelId="{D6D23B67-865C-4287-A875-4570976BA876}" srcId="{66BF7048-C660-477D-B07E-1D8E6EEEA4B8}" destId="{7784263B-3734-4C61-83BD-FCAA40A831CB}" srcOrd="0" destOrd="0" parTransId="{89683AFC-3C43-4FE1-859C-28313230FD6A}" sibTransId="{D607EB15-EC42-4208-83CD-9D7C35E307CB}"/>
    <dgm:cxn modelId="{9CBF2F76-39E7-4EEC-AF64-886FF2552D39}" srcId="{B40682C9-41AD-4D11-81A7-15C269A33972}" destId="{C9D2DB3F-C5B9-4E71-BFEB-01721611DD41}" srcOrd="1" destOrd="0" parTransId="{BC711C9D-C00B-435A-A93C-B5E04B3AD8D3}" sibTransId="{040D50B6-AE58-48F4-AE9B-354BF02A84C6}"/>
    <dgm:cxn modelId="{B5FE3978-861A-4709-B0AF-35DB82BD3D3D}" srcId="{5E18A749-7707-433E-8CEA-ED5B08136B57}" destId="{930C3836-FCF4-4C8A-ACB0-3C685BDE071B}" srcOrd="3" destOrd="0" parTransId="{61589AE4-6059-4449-8781-C9739AA53915}" sibTransId="{FFBACC2F-0D5E-4793-BF7F-F85CF5523E11}"/>
    <dgm:cxn modelId="{4727DB7E-2492-43CE-8318-04BE2258A2E7}" srcId="{C9D2DB3F-C5B9-4E71-BFEB-01721611DD41}" destId="{2D566DD7-54D4-4E21-93E1-F4D722062778}" srcOrd="2" destOrd="0" parTransId="{D22287D1-18E5-432A-8D99-269029F8147A}" sibTransId="{F302B065-B66A-4768-AC3B-2A247C40851A}"/>
    <dgm:cxn modelId="{EEACAD92-05EE-4E4C-929D-EB422B0215A8}" srcId="{66BF7048-C660-477D-B07E-1D8E6EEEA4B8}" destId="{3DA88390-7047-49B8-A9A7-4A722DB09015}" srcOrd="1" destOrd="0" parTransId="{E8A806C5-234B-462D-B94C-2141AE32148E}" sibTransId="{41F55E1D-C9C7-4E7A-AE2C-41C4D3E2B699}"/>
    <dgm:cxn modelId="{540A0BA5-8418-477F-A783-43523AF99008}" type="presOf" srcId="{5E18A749-7707-433E-8CEA-ED5B08136B57}" destId="{46C9A761-6516-47BF-B9BA-1A65037547F9}" srcOrd="0" destOrd="0" presId="urn:microsoft.com/office/officeart/2005/8/layout/hList1"/>
    <dgm:cxn modelId="{31942EA6-13A5-45BD-96CA-A4304F0BAE2B}" type="presOf" srcId="{66BF7048-C660-477D-B07E-1D8E6EEEA4B8}" destId="{86C749DD-8525-40B9-BFF7-4D677A8CDBEE}" srcOrd="0" destOrd="0" presId="urn:microsoft.com/office/officeart/2005/8/layout/hList1"/>
    <dgm:cxn modelId="{789D48A9-77AD-4A37-8883-A186343E7DBA}" srcId="{C9D2DB3F-C5B9-4E71-BFEB-01721611DD41}" destId="{3184E02F-E997-41C6-A2FF-AD724C699CF2}" srcOrd="1" destOrd="0" parTransId="{11B3A72E-B561-44D7-B9AB-B2E8A4C51821}" sibTransId="{C8B9CD8F-4D62-4A46-B79B-E3638DBC6FDC}"/>
    <dgm:cxn modelId="{BF7CE8AD-F5C1-4608-9708-0FC6A89CD4B4}" srcId="{5E18A749-7707-433E-8CEA-ED5B08136B57}" destId="{8D826381-1045-45A1-BFC6-0D619CDE034F}" srcOrd="2" destOrd="0" parTransId="{41DB34EA-D1FD-4789-85F3-D9D008F8B6CC}" sibTransId="{09CA0469-1574-4550-AABC-529A218FFA8D}"/>
    <dgm:cxn modelId="{5EF03CAF-EC28-43A8-98C8-A622F3C73847}" type="presOf" srcId="{A28A50DC-C1CA-42D6-A585-EC75FE36DAE5}" destId="{2848B0C3-9547-4A3B-8339-B85B230C0DB6}" srcOrd="0" destOrd="0" presId="urn:microsoft.com/office/officeart/2005/8/layout/hList1"/>
    <dgm:cxn modelId="{FDCDCAC8-B58C-426F-B1C5-282F3EE01655}" type="presOf" srcId="{7784263B-3734-4C61-83BD-FCAA40A831CB}" destId="{86C749DD-8525-40B9-BFF7-4D677A8CDBEE}" srcOrd="0" destOrd="1" presId="urn:microsoft.com/office/officeart/2005/8/layout/hList1"/>
    <dgm:cxn modelId="{DE2069CC-03B4-4A39-9729-3A4362C8F5AB}" srcId="{5E18A749-7707-433E-8CEA-ED5B08136B57}" destId="{55C207DC-6DAD-473A-BB53-99139907DA6A}" srcOrd="1" destOrd="0" parTransId="{8D459247-6CCC-4E8D-BA13-29072397412D}" sibTransId="{914C640E-25E0-4486-8F52-1A855C418D7E}"/>
    <dgm:cxn modelId="{C05A81CC-C77C-4AA4-B60E-099D580067E9}" type="presOf" srcId="{C9D2DB3F-C5B9-4E71-BFEB-01721611DD41}" destId="{922BF78C-E852-4654-ADB9-71D8CF98C783}" srcOrd="0" destOrd="0" presId="urn:microsoft.com/office/officeart/2005/8/layout/hList1"/>
    <dgm:cxn modelId="{CE0C04DB-AEE1-4725-8F65-C7DE83E16878}" type="presOf" srcId="{55C207DC-6DAD-473A-BB53-99139907DA6A}" destId="{2848B0C3-9547-4A3B-8339-B85B230C0DB6}" srcOrd="0" destOrd="1" presId="urn:microsoft.com/office/officeart/2005/8/layout/hList1"/>
    <dgm:cxn modelId="{305F4BF1-8F52-4C31-97AB-96FC455D220A}" type="presOf" srcId="{2D566DD7-54D4-4E21-93E1-F4D722062778}" destId="{86C749DD-8525-40B9-BFF7-4D677A8CDBEE}" srcOrd="0" destOrd="4" presId="urn:microsoft.com/office/officeart/2005/8/layout/hList1"/>
    <dgm:cxn modelId="{D2F119F7-D99E-4064-AD8A-481C8E93E36F}" type="presOf" srcId="{3DA88390-7047-49B8-A9A7-4A722DB09015}" destId="{86C749DD-8525-40B9-BFF7-4D677A8CDBEE}" srcOrd="0" destOrd="2" presId="urn:microsoft.com/office/officeart/2005/8/layout/hList1"/>
    <dgm:cxn modelId="{215366FC-C9FD-49C9-94D3-B12C57A7C8AF}" type="presOf" srcId="{B40682C9-41AD-4D11-81A7-15C269A33972}" destId="{6EBFEFE4-B572-4E0C-BCD5-CAA2E44D1529}" srcOrd="0" destOrd="0" presId="urn:microsoft.com/office/officeart/2005/8/layout/hList1"/>
    <dgm:cxn modelId="{D366A156-F6D9-40A0-885C-904B69FFDE47}" type="presParOf" srcId="{6EBFEFE4-B572-4E0C-BCD5-CAA2E44D1529}" destId="{E3FC3F92-F2D9-4200-B2B9-F945FB86DFF0}" srcOrd="0" destOrd="0" presId="urn:microsoft.com/office/officeart/2005/8/layout/hList1"/>
    <dgm:cxn modelId="{E8B2E17A-3486-4C94-AC7E-F6B896342C68}" type="presParOf" srcId="{E3FC3F92-F2D9-4200-B2B9-F945FB86DFF0}" destId="{46C9A761-6516-47BF-B9BA-1A65037547F9}" srcOrd="0" destOrd="0" presId="urn:microsoft.com/office/officeart/2005/8/layout/hList1"/>
    <dgm:cxn modelId="{39B9FF50-0F91-463D-AABB-B94AAA933FF2}" type="presParOf" srcId="{E3FC3F92-F2D9-4200-B2B9-F945FB86DFF0}" destId="{2848B0C3-9547-4A3B-8339-B85B230C0DB6}" srcOrd="1" destOrd="0" presId="urn:microsoft.com/office/officeart/2005/8/layout/hList1"/>
    <dgm:cxn modelId="{874B5A9E-0B70-4FE3-8719-F4CF2D645E09}" type="presParOf" srcId="{6EBFEFE4-B572-4E0C-BCD5-CAA2E44D1529}" destId="{D7D46068-429E-4F50-A2A0-490F153391FB}" srcOrd="1" destOrd="0" presId="urn:microsoft.com/office/officeart/2005/8/layout/hList1"/>
    <dgm:cxn modelId="{C5C53A5B-1070-4B16-B653-2A8763A5A3AD}" type="presParOf" srcId="{6EBFEFE4-B572-4E0C-BCD5-CAA2E44D1529}" destId="{1A0D603B-26CC-468F-8739-015BF9CA06A3}" srcOrd="2" destOrd="0" presId="urn:microsoft.com/office/officeart/2005/8/layout/hList1"/>
    <dgm:cxn modelId="{E8CCD183-99CA-4CE4-A5D5-B453020353BE}" type="presParOf" srcId="{1A0D603B-26CC-468F-8739-015BF9CA06A3}" destId="{922BF78C-E852-4654-ADB9-71D8CF98C783}" srcOrd="0" destOrd="0" presId="urn:microsoft.com/office/officeart/2005/8/layout/hList1"/>
    <dgm:cxn modelId="{FF2C4077-052A-4438-8BC4-5B72D6847AFC}" type="presParOf" srcId="{1A0D603B-26CC-468F-8739-015BF9CA06A3}" destId="{86C749DD-8525-40B9-BFF7-4D677A8CDB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15AD53-203A-41AA-A486-0D0DE644CA16}"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GB"/>
        </a:p>
      </dgm:t>
    </dgm:pt>
    <dgm:pt modelId="{43202D1B-417D-4FE7-8A0C-0E99CBE3F4B5}">
      <dgm:prSet phldrT="[Text]"/>
      <dgm:spPr/>
      <dgm:t>
        <a:bodyPr/>
        <a:lstStyle/>
        <a:p>
          <a:r>
            <a:rPr lang="en-GB" dirty="0"/>
            <a:t>What is the Cash Buffer?</a:t>
          </a:r>
        </a:p>
      </dgm:t>
    </dgm:pt>
    <dgm:pt modelId="{9270A43F-183C-4ADB-B6CD-CB2CE5E65372}" type="parTrans" cxnId="{FAAAAC4E-0753-4D5F-9860-65AC509D7DAB}">
      <dgm:prSet/>
      <dgm:spPr/>
      <dgm:t>
        <a:bodyPr/>
        <a:lstStyle/>
        <a:p>
          <a:endParaRPr lang="en-GB"/>
        </a:p>
      </dgm:t>
    </dgm:pt>
    <dgm:pt modelId="{3DB84053-6950-4711-ABB1-6DF44C1F0555}" type="sibTrans" cxnId="{FAAAAC4E-0753-4D5F-9860-65AC509D7DAB}">
      <dgm:prSet/>
      <dgm:spPr/>
      <dgm:t>
        <a:bodyPr/>
        <a:lstStyle/>
        <a:p>
          <a:endParaRPr lang="en-GB"/>
        </a:p>
      </dgm:t>
    </dgm:pt>
    <dgm:pt modelId="{27CA83FB-BB1E-4305-8EDB-619F5B0AC41F}">
      <dgm:prSet/>
      <dgm:spPr>
        <a:ln>
          <a:noFill/>
        </a:ln>
      </dgm:spPr>
      <dgm:t>
        <a:bodyPr/>
        <a:lstStyle/>
        <a:p>
          <a:r>
            <a:rPr lang="en-GB" dirty="0"/>
            <a:t>“The minimum level of cash balances to be sure of meeting day to day cash requirements, at all times, under all circumstances, taking into account the availability of other liquid resources”</a:t>
          </a:r>
        </a:p>
      </dgm:t>
    </dgm:pt>
    <dgm:pt modelId="{9DE89388-7BB0-42EC-AF3C-AB5B76137A2A}" type="parTrans" cxnId="{438A501A-B927-4776-B313-817DEC8CE278}">
      <dgm:prSet/>
      <dgm:spPr/>
      <dgm:t>
        <a:bodyPr/>
        <a:lstStyle/>
        <a:p>
          <a:endParaRPr lang="en-GB"/>
        </a:p>
      </dgm:t>
    </dgm:pt>
    <dgm:pt modelId="{E39BAE95-7464-42F6-A9FE-F08C9EE2458C}" type="sibTrans" cxnId="{438A501A-B927-4776-B313-817DEC8CE278}">
      <dgm:prSet/>
      <dgm:spPr/>
      <dgm:t>
        <a:bodyPr/>
        <a:lstStyle/>
        <a:p>
          <a:endParaRPr lang="en-GB"/>
        </a:p>
      </dgm:t>
    </dgm:pt>
    <dgm:pt modelId="{A8832E06-B1A3-4025-9F06-379F2ACF5966}">
      <dgm:prSet/>
      <dgm:spPr/>
      <dgm:t>
        <a:bodyPr/>
        <a:lstStyle/>
        <a:p>
          <a:r>
            <a:rPr lang="en-GB"/>
            <a:t>Why do we need it?</a:t>
          </a:r>
        </a:p>
      </dgm:t>
    </dgm:pt>
    <dgm:pt modelId="{B561DFAC-C55D-47A6-AC9F-B75512518591}" type="parTrans" cxnId="{45009085-FD80-41BA-8024-1BA886AF0BD7}">
      <dgm:prSet/>
      <dgm:spPr/>
      <dgm:t>
        <a:bodyPr/>
        <a:lstStyle/>
        <a:p>
          <a:endParaRPr lang="en-GB"/>
        </a:p>
      </dgm:t>
    </dgm:pt>
    <dgm:pt modelId="{64C02994-F186-4740-ACAF-25F9151DF35E}" type="sibTrans" cxnId="{45009085-FD80-41BA-8024-1BA886AF0BD7}">
      <dgm:prSet/>
      <dgm:spPr/>
      <dgm:t>
        <a:bodyPr/>
        <a:lstStyle/>
        <a:p>
          <a:endParaRPr lang="en-GB"/>
        </a:p>
      </dgm:t>
    </dgm:pt>
    <dgm:pt modelId="{190215AF-C12A-4FB1-9548-2648E588AC9B}">
      <dgm:prSet/>
      <dgm:spPr>
        <a:ln>
          <a:noFill/>
        </a:ln>
      </dgm:spPr>
      <dgm:t>
        <a:bodyPr/>
        <a:lstStyle/>
        <a:p>
          <a:r>
            <a:rPr lang="en-GB" dirty="0"/>
            <a:t>To meet day to day volatility</a:t>
          </a:r>
        </a:p>
      </dgm:t>
    </dgm:pt>
    <dgm:pt modelId="{A74F4275-BFAF-441B-829A-0F7767DB165F}" type="parTrans" cxnId="{39ADAD3C-1FDF-4B5F-B3C2-1111DA0A830C}">
      <dgm:prSet/>
      <dgm:spPr/>
      <dgm:t>
        <a:bodyPr/>
        <a:lstStyle/>
        <a:p>
          <a:endParaRPr lang="en-GB"/>
        </a:p>
      </dgm:t>
    </dgm:pt>
    <dgm:pt modelId="{90DCB87B-B20D-4077-B0F1-955FA8FC2F8A}" type="sibTrans" cxnId="{39ADAD3C-1FDF-4B5F-B3C2-1111DA0A830C}">
      <dgm:prSet/>
      <dgm:spPr/>
      <dgm:t>
        <a:bodyPr/>
        <a:lstStyle/>
        <a:p>
          <a:endParaRPr lang="en-GB"/>
        </a:p>
      </dgm:t>
    </dgm:pt>
    <dgm:pt modelId="{30A8C89F-B94A-494E-9FDD-1C9B1AB2F9FE}">
      <dgm:prSet/>
      <dgm:spPr>
        <a:ln>
          <a:noFill/>
        </a:ln>
      </dgm:spPr>
      <dgm:t>
        <a:bodyPr/>
        <a:lstStyle/>
        <a:p>
          <a:r>
            <a:rPr lang="en-GB" dirty="0"/>
            <a:t>To cope with forecasting errors</a:t>
          </a:r>
        </a:p>
      </dgm:t>
    </dgm:pt>
    <dgm:pt modelId="{07B48611-4AE5-4736-8F02-84B542008C9D}" type="parTrans" cxnId="{15B2D960-5ED1-45B1-B487-40AE5D047736}">
      <dgm:prSet/>
      <dgm:spPr/>
      <dgm:t>
        <a:bodyPr/>
        <a:lstStyle/>
        <a:p>
          <a:endParaRPr lang="en-GB"/>
        </a:p>
      </dgm:t>
    </dgm:pt>
    <dgm:pt modelId="{1DC26288-7BDA-43A0-9984-999355B07322}" type="sibTrans" cxnId="{15B2D960-5ED1-45B1-B487-40AE5D047736}">
      <dgm:prSet/>
      <dgm:spPr/>
      <dgm:t>
        <a:bodyPr/>
        <a:lstStyle/>
        <a:p>
          <a:endParaRPr lang="en-GB"/>
        </a:p>
      </dgm:t>
    </dgm:pt>
    <dgm:pt modelId="{96C11689-F0D4-4DBE-AF0D-CAEB33B17F6C}">
      <dgm:prSet/>
      <dgm:spPr>
        <a:ln>
          <a:noFill/>
        </a:ln>
      </dgm:spPr>
      <dgm:t>
        <a:bodyPr/>
        <a:lstStyle/>
        <a:p>
          <a:r>
            <a:rPr lang="en-GB" dirty="0"/>
            <a:t>To tide over times of financial stress or crisis</a:t>
          </a:r>
        </a:p>
      </dgm:t>
    </dgm:pt>
    <dgm:pt modelId="{AFE0B866-BCEA-420B-AD99-C324D57CB18C}" type="parTrans" cxnId="{D6B0758B-D64C-4231-BCB6-738620404C62}">
      <dgm:prSet/>
      <dgm:spPr/>
      <dgm:t>
        <a:bodyPr/>
        <a:lstStyle/>
        <a:p>
          <a:endParaRPr lang="en-GB"/>
        </a:p>
      </dgm:t>
    </dgm:pt>
    <dgm:pt modelId="{BA76939D-DD8E-40CD-A181-016EB1D5624A}" type="sibTrans" cxnId="{D6B0758B-D64C-4231-BCB6-738620404C62}">
      <dgm:prSet/>
      <dgm:spPr/>
      <dgm:t>
        <a:bodyPr/>
        <a:lstStyle/>
        <a:p>
          <a:endParaRPr lang="en-GB"/>
        </a:p>
      </dgm:t>
    </dgm:pt>
    <dgm:pt modelId="{DE03AE97-CEAB-4FB9-9628-B119FF96B15C}" type="pres">
      <dgm:prSet presAssocID="{D415AD53-203A-41AA-A486-0D0DE644CA16}" presName="Name0" presStyleCnt="0">
        <dgm:presLayoutVars>
          <dgm:dir/>
          <dgm:animLvl val="lvl"/>
          <dgm:resizeHandles val="exact"/>
        </dgm:presLayoutVars>
      </dgm:prSet>
      <dgm:spPr/>
    </dgm:pt>
    <dgm:pt modelId="{8DC48E49-32F5-4B9E-8280-46A66EDC2E87}" type="pres">
      <dgm:prSet presAssocID="{43202D1B-417D-4FE7-8A0C-0E99CBE3F4B5}" presName="linNode" presStyleCnt="0"/>
      <dgm:spPr/>
    </dgm:pt>
    <dgm:pt modelId="{C1C2BA07-FF00-432F-8DEC-34B789EA0C3D}" type="pres">
      <dgm:prSet presAssocID="{43202D1B-417D-4FE7-8A0C-0E99CBE3F4B5}" presName="parTx" presStyleLbl="revTx" presStyleIdx="0" presStyleCnt="2">
        <dgm:presLayoutVars>
          <dgm:chMax val="1"/>
          <dgm:bulletEnabled val="1"/>
        </dgm:presLayoutVars>
      </dgm:prSet>
      <dgm:spPr/>
    </dgm:pt>
    <dgm:pt modelId="{67A8B3A8-84B0-4807-A6D7-0B995EC760DE}" type="pres">
      <dgm:prSet presAssocID="{43202D1B-417D-4FE7-8A0C-0E99CBE3F4B5}" presName="bracket" presStyleLbl="parChTrans1D1" presStyleIdx="0" presStyleCnt="2"/>
      <dgm:spPr/>
    </dgm:pt>
    <dgm:pt modelId="{8B7EFECE-41B8-4F1B-BB7B-642B6B5C5AA7}" type="pres">
      <dgm:prSet presAssocID="{43202D1B-417D-4FE7-8A0C-0E99CBE3F4B5}" presName="spH" presStyleCnt="0"/>
      <dgm:spPr/>
    </dgm:pt>
    <dgm:pt modelId="{197AE824-A98E-4119-BE9B-51AF1EFC65EE}" type="pres">
      <dgm:prSet presAssocID="{43202D1B-417D-4FE7-8A0C-0E99CBE3F4B5}" presName="desTx" presStyleLbl="node1" presStyleIdx="0" presStyleCnt="2">
        <dgm:presLayoutVars>
          <dgm:bulletEnabled val="1"/>
        </dgm:presLayoutVars>
      </dgm:prSet>
      <dgm:spPr/>
    </dgm:pt>
    <dgm:pt modelId="{DC95BB79-A3B6-4475-96C0-121BD93A128B}" type="pres">
      <dgm:prSet presAssocID="{3DB84053-6950-4711-ABB1-6DF44C1F0555}" presName="spV" presStyleCnt="0"/>
      <dgm:spPr/>
    </dgm:pt>
    <dgm:pt modelId="{A7C570EA-8699-4C49-B609-01ECA0805749}" type="pres">
      <dgm:prSet presAssocID="{A8832E06-B1A3-4025-9F06-379F2ACF5966}" presName="linNode" presStyleCnt="0"/>
      <dgm:spPr/>
    </dgm:pt>
    <dgm:pt modelId="{93B80B76-23EE-4808-92CB-37D9D60BF14A}" type="pres">
      <dgm:prSet presAssocID="{A8832E06-B1A3-4025-9F06-379F2ACF5966}" presName="parTx" presStyleLbl="revTx" presStyleIdx="1" presStyleCnt="2">
        <dgm:presLayoutVars>
          <dgm:chMax val="1"/>
          <dgm:bulletEnabled val="1"/>
        </dgm:presLayoutVars>
      </dgm:prSet>
      <dgm:spPr/>
    </dgm:pt>
    <dgm:pt modelId="{5F00DF5C-B5FC-4351-AEC8-8118EBB5CDDC}" type="pres">
      <dgm:prSet presAssocID="{A8832E06-B1A3-4025-9F06-379F2ACF5966}" presName="bracket" presStyleLbl="parChTrans1D1" presStyleIdx="1" presStyleCnt="2"/>
      <dgm:spPr/>
    </dgm:pt>
    <dgm:pt modelId="{84598F1A-AD8A-431E-AC42-183083849BEC}" type="pres">
      <dgm:prSet presAssocID="{A8832E06-B1A3-4025-9F06-379F2ACF5966}" presName="spH" presStyleCnt="0"/>
      <dgm:spPr/>
    </dgm:pt>
    <dgm:pt modelId="{5CF8709D-EE61-4F41-A104-56D82F88F16E}" type="pres">
      <dgm:prSet presAssocID="{A8832E06-B1A3-4025-9F06-379F2ACF5966}" presName="desTx" presStyleLbl="node1" presStyleIdx="1" presStyleCnt="2">
        <dgm:presLayoutVars>
          <dgm:bulletEnabled val="1"/>
        </dgm:presLayoutVars>
      </dgm:prSet>
      <dgm:spPr/>
    </dgm:pt>
  </dgm:ptLst>
  <dgm:cxnLst>
    <dgm:cxn modelId="{75BC4413-4D01-4325-BBF3-FF961B7B55C0}" type="presOf" srcId="{A8832E06-B1A3-4025-9F06-379F2ACF5966}" destId="{93B80B76-23EE-4808-92CB-37D9D60BF14A}" srcOrd="0" destOrd="0" presId="urn:diagrams.loki3.com/BracketList"/>
    <dgm:cxn modelId="{438A501A-B927-4776-B313-817DEC8CE278}" srcId="{43202D1B-417D-4FE7-8A0C-0E99CBE3F4B5}" destId="{27CA83FB-BB1E-4305-8EDB-619F5B0AC41F}" srcOrd="0" destOrd="0" parTransId="{9DE89388-7BB0-42EC-AF3C-AB5B76137A2A}" sibTransId="{E39BAE95-7464-42F6-A9FE-F08C9EE2458C}"/>
    <dgm:cxn modelId="{7CEA871B-229A-4E4F-AA1E-A3905E995BAB}" type="presOf" srcId="{27CA83FB-BB1E-4305-8EDB-619F5B0AC41F}" destId="{197AE824-A98E-4119-BE9B-51AF1EFC65EE}" srcOrd="0" destOrd="0" presId="urn:diagrams.loki3.com/BracketList"/>
    <dgm:cxn modelId="{39ADAD3C-1FDF-4B5F-B3C2-1111DA0A830C}" srcId="{A8832E06-B1A3-4025-9F06-379F2ACF5966}" destId="{190215AF-C12A-4FB1-9548-2648E588AC9B}" srcOrd="0" destOrd="0" parTransId="{A74F4275-BFAF-441B-829A-0F7767DB165F}" sibTransId="{90DCB87B-B20D-4077-B0F1-955FA8FC2F8A}"/>
    <dgm:cxn modelId="{DA448E5D-96C0-418D-A5BC-9E37DCBB4B58}" type="presOf" srcId="{96C11689-F0D4-4DBE-AF0D-CAEB33B17F6C}" destId="{5CF8709D-EE61-4F41-A104-56D82F88F16E}" srcOrd="0" destOrd="2" presId="urn:diagrams.loki3.com/BracketList"/>
    <dgm:cxn modelId="{15B2D960-5ED1-45B1-B487-40AE5D047736}" srcId="{A8832E06-B1A3-4025-9F06-379F2ACF5966}" destId="{30A8C89F-B94A-494E-9FDD-1C9B1AB2F9FE}" srcOrd="1" destOrd="0" parTransId="{07B48611-4AE5-4736-8F02-84B542008C9D}" sibTransId="{1DC26288-7BDA-43A0-9984-999355B07322}"/>
    <dgm:cxn modelId="{57F04E45-FB8D-4C66-8E33-A089A7CEE8D1}" type="presOf" srcId="{43202D1B-417D-4FE7-8A0C-0E99CBE3F4B5}" destId="{C1C2BA07-FF00-432F-8DEC-34B789EA0C3D}" srcOrd="0" destOrd="0" presId="urn:diagrams.loki3.com/BracketList"/>
    <dgm:cxn modelId="{8EE38266-3872-41FC-BB14-EE9CAD8555CF}" type="presOf" srcId="{30A8C89F-B94A-494E-9FDD-1C9B1AB2F9FE}" destId="{5CF8709D-EE61-4F41-A104-56D82F88F16E}" srcOrd="0" destOrd="1" presId="urn:diagrams.loki3.com/BracketList"/>
    <dgm:cxn modelId="{FAAAAC4E-0753-4D5F-9860-65AC509D7DAB}" srcId="{D415AD53-203A-41AA-A486-0D0DE644CA16}" destId="{43202D1B-417D-4FE7-8A0C-0E99CBE3F4B5}" srcOrd="0" destOrd="0" parTransId="{9270A43F-183C-4ADB-B6CD-CB2CE5E65372}" sibTransId="{3DB84053-6950-4711-ABB1-6DF44C1F0555}"/>
    <dgm:cxn modelId="{1EEFF479-EE4C-414A-998D-462982EF3235}" type="presOf" srcId="{190215AF-C12A-4FB1-9548-2648E588AC9B}" destId="{5CF8709D-EE61-4F41-A104-56D82F88F16E}" srcOrd="0" destOrd="0" presId="urn:diagrams.loki3.com/BracketList"/>
    <dgm:cxn modelId="{45009085-FD80-41BA-8024-1BA886AF0BD7}" srcId="{D415AD53-203A-41AA-A486-0D0DE644CA16}" destId="{A8832E06-B1A3-4025-9F06-379F2ACF5966}" srcOrd="1" destOrd="0" parTransId="{B561DFAC-C55D-47A6-AC9F-B75512518591}" sibTransId="{64C02994-F186-4740-ACAF-25F9151DF35E}"/>
    <dgm:cxn modelId="{D6B0758B-D64C-4231-BCB6-738620404C62}" srcId="{A8832E06-B1A3-4025-9F06-379F2ACF5966}" destId="{96C11689-F0D4-4DBE-AF0D-CAEB33B17F6C}" srcOrd="2" destOrd="0" parTransId="{AFE0B866-BCEA-420B-AD99-C324D57CB18C}" sibTransId="{BA76939D-DD8E-40CD-A181-016EB1D5624A}"/>
    <dgm:cxn modelId="{DF7B8CE7-3189-4CAA-A85E-4FCDF57178C4}" type="presOf" srcId="{D415AD53-203A-41AA-A486-0D0DE644CA16}" destId="{DE03AE97-CEAB-4FB9-9628-B119FF96B15C}" srcOrd="0" destOrd="0" presId="urn:diagrams.loki3.com/BracketList"/>
    <dgm:cxn modelId="{042DA295-88D0-4C01-90D1-8FA23E2400E9}" type="presParOf" srcId="{DE03AE97-CEAB-4FB9-9628-B119FF96B15C}" destId="{8DC48E49-32F5-4B9E-8280-46A66EDC2E87}" srcOrd="0" destOrd="0" presId="urn:diagrams.loki3.com/BracketList"/>
    <dgm:cxn modelId="{46CD7F4D-3CC1-4D5A-BE7B-461F084079A9}" type="presParOf" srcId="{8DC48E49-32F5-4B9E-8280-46A66EDC2E87}" destId="{C1C2BA07-FF00-432F-8DEC-34B789EA0C3D}" srcOrd="0" destOrd="0" presId="urn:diagrams.loki3.com/BracketList"/>
    <dgm:cxn modelId="{BBC8C3A5-5F2B-498F-A939-4B65C5F9623C}" type="presParOf" srcId="{8DC48E49-32F5-4B9E-8280-46A66EDC2E87}" destId="{67A8B3A8-84B0-4807-A6D7-0B995EC760DE}" srcOrd="1" destOrd="0" presId="urn:diagrams.loki3.com/BracketList"/>
    <dgm:cxn modelId="{487A186B-9177-4B89-A8EE-BE817173C4B5}" type="presParOf" srcId="{8DC48E49-32F5-4B9E-8280-46A66EDC2E87}" destId="{8B7EFECE-41B8-4F1B-BB7B-642B6B5C5AA7}" srcOrd="2" destOrd="0" presId="urn:diagrams.loki3.com/BracketList"/>
    <dgm:cxn modelId="{5DC7A7E3-7549-4161-9C24-3E7A2F6B58FE}" type="presParOf" srcId="{8DC48E49-32F5-4B9E-8280-46A66EDC2E87}" destId="{197AE824-A98E-4119-BE9B-51AF1EFC65EE}" srcOrd="3" destOrd="0" presId="urn:diagrams.loki3.com/BracketList"/>
    <dgm:cxn modelId="{68D30D51-0780-4D22-882F-90F2B5F589D3}" type="presParOf" srcId="{DE03AE97-CEAB-4FB9-9628-B119FF96B15C}" destId="{DC95BB79-A3B6-4475-96C0-121BD93A128B}" srcOrd="1" destOrd="0" presId="urn:diagrams.loki3.com/BracketList"/>
    <dgm:cxn modelId="{05619FB5-23CA-46C9-B12C-4E8E59671B8E}" type="presParOf" srcId="{DE03AE97-CEAB-4FB9-9628-B119FF96B15C}" destId="{A7C570EA-8699-4C49-B609-01ECA0805749}" srcOrd="2" destOrd="0" presId="urn:diagrams.loki3.com/BracketList"/>
    <dgm:cxn modelId="{FEDE5013-4856-4A61-9577-645270E62353}" type="presParOf" srcId="{A7C570EA-8699-4C49-B609-01ECA0805749}" destId="{93B80B76-23EE-4808-92CB-37D9D60BF14A}" srcOrd="0" destOrd="0" presId="urn:diagrams.loki3.com/BracketList"/>
    <dgm:cxn modelId="{B79584BA-DD5C-4FA9-AA26-B782D09F675E}" type="presParOf" srcId="{A7C570EA-8699-4C49-B609-01ECA0805749}" destId="{5F00DF5C-B5FC-4351-AEC8-8118EBB5CDDC}" srcOrd="1" destOrd="0" presId="urn:diagrams.loki3.com/BracketList"/>
    <dgm:cxn modelId="{9B0CB74E-D929-4633-80D2-CBD51B9FC688}" type="presParOf" srcId="{A7C570EA-8699-4C49-B609-01ECA0805749}" destId="{84598F1A-AD8A-431E-AC42-183083849BEC}" srcOrd="2" destOrd="0" presId="urn:diagrams.loki3.com/BracketList"/>
    <dgm:cxn modelId="{5AF663B1-A61D-4C04-AAB5-186B11EB6267}" type="presParOf" srcId="{A7C570EA-8699-4C49-B609-01ECA0805749}" destId="{5CF8709D-EE61-4F41-A104-56D82F88F16E}"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EE8991D-C256-44BA-9C6D-87B3A021B2F2}" type="doc">
      <dgm:prSet loTypeId="urn:microsoft.com/office/officeart/2005/8/layout/hierarchy4" loCatId="hierarchy" qsTypeId="urn:microsoft.com/office/officeart/2005/8/quickstyle/simple1" qsCatId="simple" csTypeId="urn:microsoft.com/office/officeart/2005/8/colors/accent0_3" csCatId="mainScheme" phldr="1"/>
      <dgm:spPr/>
      <dgm:t>
        <a:bodyPr/>
        <a:lstStyle/>
        <a:p>
          <a:endParaRPr lang="en-GB"/>
        </a:p>
      </dgm:t>
    </dgm:pt>
    <dgm:pt modelId="{6DB3096B-052B-480C-84DE-29D589A6B081}">
      <dgm:prSet phldrT="[Text]"/>
      <dgm:spPr>
        <a:ln>
          <a:noFill/>
        </a:ln>
      </dgm:spPr>
      <dgm:t>
        <a:bodyPr/>
        <a:lstStyle/>
        <a:p>
          <a:pPr algn="l"/>
          <a:r>
            <a:rPr lang="en-GB" dirty="0">
              <a:latin typeface="Segoe UI" panose="020B0502040204020203" pitchFamily="34" charset="0"/>
              <a:cs typeface="Segoe UI" panose="020B0502040204020203" pitchFamily="34" charset="0"/>
            </a:rPr>
            <a:t>• </a:t>
          </a:r>
          <a:r>
            <a:rPr lang="en-GB" dirty="0"/>
            <a:t>Several countries have modified buffer – taking account of market conditions (change in interest rates as well as stressed markets), ability to manage cash balances more actively, and expected fiscal pressures/borrowing requirements </a:t>
          </a:r>
        </a:p>
        <a:p>
          <a:pPr algn="l"/>
          <a:r>
            <a:rPr lang="en-GB" dirty="0">
              <a:latin typeface="Segoe UI" panose="020B0502040204020203" pitchFamily="34" charset="0"/>
              <a:cs typeface="Segoe UI" panose="020B0502040204020203" pitchFamily="34" charset="0"/>
            </a:rPr>
            <a:t>• </a:t>
          </a:r>
          <a:r>
            <a:rPr lang="en-GB" dirty="0"/>
            <a:t>Many countries increased during covid even if fallen back since </a:t>
          </a:r>
        </a:p>
      </dgm:t>
    </dgm:pt>
    <dgm:pt modelId="{9FABF4DA-E43C-41CE-AD38-40E59F5DDE07}" type="parTrans" cxnId="{8531CA0D-8E1D-457B-9241-87A83BA2B2AB}">
      <dgm:prSet/>
      <dgm:spPr/>
      <dgm:t>
        <a:bodyPr/>
        <a:lstStyle/>
        <a:p>
          <a:endParaRPr lang="en-GB"/>
        </a:p>
      </dgm:t>
    </dgm:pt>
    <dgm:pt modelId="{924C5D40-78C6-46A8-A837-592723383414}" type="sibTrans" cxnId="{8531CA0D-8E1D-457B-9241-87A83BA2B2AB}">
      <dgm:prSet/>
      <dgm:spPr/>
      <dgm:t>
        <a:bodyPr/>
        <a:lstStyle/>
        <a:p>
          <a:endParaRPr lang="en-GB"/>
        </a:p>
      </dgm:t>
    </dgm:pt>
    <dgm:pt modelId="{7363693C-1465-4EC4-87AF-05F96B5A5C57}">
      <dgm:prSet/>
      <dgm:spPr>
        <a:ln>
          <a:noFill/>
        </a:ln>
      </dgm:spPr>
      <dgm:t>
        <a:bodyPr/>
        <a:lstStyle/>
        <a:p>
          <a:r>
            <a:rPr lang="en-GB"/>
            <a:t>From year to year</a:t>
          </a:r>
          <a:endParaRPr lang="en-GB" dirty="0"/>
        </a:p>
      </dgm:t>
    </dgm:pt>
    <dgm:pt modelId="{55C98D91-AC23-44B7-9190-B1FE1D3B6616}" type="parTrans" cxnId="{4D7E58FF-DF31-41B5-A9E9-7238DD5573A2}">
      <dgm:prSet/>
      <dgm:spPr/>
      <dgm:t>
        <a:bodyPr/>
        <a:lstStyle/>
        <a:p>
          <a:endParaRPr lang="en-GB"/>
        </a:p>
      </dgm:t>
    </dgm:pt>
    <dgm:pt modelId="{8615820B-2ABB-44DA-AEF3-C6805F5C2287}" type="sibTrans" cxnId="{4D7E58FF-DF31-41B5-A9E9-7238DD5573A2}">
      <dgm:prSet/>
      <dgm:spPr/>
      <dgm:t>
        <a:bodyPr/>
        <a:lstStyle/>
        <a:p>
          <a:endParaRPr lang="en-GB"/>
        </a:p>
      </dgm:t>
    </dgm:pt>
    <dgm:pt modelId="{D9865381-DB02-4545-9890-2BE77EA545ED}">
      <dgm:prSet custT="1"/>
      <dgm:spPr>
        <a:ln>
          <a:noFill/>
        </a:ln>
      </dgm:spPr>
      <dgm:t>
        <a:bodyPr/>
        <a:lstStyle/>
        <a:p>
          <a:r>
            <a:rPr lang="en-GB" sz="1400" dirty="0"/>
            <a:t>Portugal: initially (2013) 100% of gross borrowing needs (exc Tbills), reduced to 50% in 2015, then 40% in 2017.  Buffer was part of policy to improve market confidence – linked with transparent communications strategy</a:t>
          </a:r>
        </a:p>
      </dgm:t>
    </dgm:pt>
    <dgm:pt modelId="{7741A1B5-56C1-4426-BA68-6583E393756C}" type="parTrans" cxnId="{719EBD75-6BE3-4BA9-8ECF-D12CD8429F10}">
      <dgm:prSet/>
      <dgm:spPr/>
      <dgm:t>
        <a:bodyPr/>
        <a:lstStyle/>
        <a:p>
          <a:endParaRPr lang="en-GB"/>
        </a:p>
      </dgm:t>
    </dgm:pt>
    <dgm:pt modelId="{3CA1C20A-EF8E-4886-B0DB-80D0052D4E8F}" type="sibTrans" cxnId="{719EBD75-6BE3-4BA9-8ECF-D12CD8429F10}">
      <dgm:prSet/>
      <dgm:spPr/>
      <dgm:t>
        <a:bodyPr/>
        <a:lstStyle/>
        <a:p>
          <a:endParaRPr lang="en-GB"/>
        </a:p>
      </dgm:t>
    </dgm:pt>
    <dgm:pt modelId="{9822E489-0628-4117-96DF-AF3FE0B70C11}">
      <dgm:prSet custT="1"/>
      <dgm:spPr>
        <a:ln>
          <a:noFill/>
        </a:ln>
      </dgm:spPr>
      <dgm:t>
        <a:bodyPr/>
        <a:lstStyle/>
        <a:p>
          <a:r>
            <a:rPr lang="en-GB" sz="1400" dirty="0"/>
            <a:t>Poland: stronger fiscal position allowed reduction from PLN 85 bn to PLN 26 bn in Dec 17</a:t>
          </a:r>
        </a:p>
      </dgm:t>
    </dgm:pt>
    <dgm:pt modelId="{FC2D8FA2-2032-42EF-AF30-67D981A79C75}" type="parTrans" cxnId="{C020D076-307E-47EA-AA62-8FCD023282F0}">
      <dgm:prSet/>
      <dgm:spPr/>
      <dgm:t>
        <a:bodyPr/>
        <a:lstStyle/>
        <a:p>
          <a:endParaRPr lang="en-GB"/>
        </a:p>
      </dgm:t>
    </dgm:pt>
    <dgm:pt modelId="{1996B555-16B3-43F4-94C4-27466EAFAC73}" type="sibTrans" cxnId="{C020D076-307E-47EA-AA62-8FCD023282F0}">
      <dgm:prSet/>
      <dgm:spPr/>
      <dgm:t>
        <a:bodyPr/>
        <a:lstStyle/>
        <a:p>
          <a:endParaRPr lang="en-GB"/>
        </a:p>
      </dgm:t>
    </dgm:pt>
    <dgm:pt modelId="{90564FFB-2E62-48C2-90FF-0A3590A407D3}">
      <dgm:prSet custT="1"/>
      <dgm:spPr>
        <a:ln>
          <a:noFill/>
        </a:ln>
      </dgm:spPr>
      <dgm:t>
        <a:bodyPr/>
        <a:lstStyle/>
        <a:p>
          <a:r>
            <a:rPr lang="en-GB" sz="1400" dirty="0"/>
            <a:t>Hungary: buffer increased following 2008-09 crisis; since fallen back</a:t>
          </a:r>
        </a:p>
      </dgm:t>
    </dgm:pt>
    <dgm:pt modelId="{C6ED2556-5342-4D4B-8D6E-6D912B51DAAB}" type="parTrans" cxnId="{363942F1-5B04-4669-B55B-2CEFEFEC9BFB}">
      <dgm:prSet/>
      <dgm:spPr/>
      <dgm:t>
        <a:bodyPr/>
        <a:lstStyle/>
        <a:p>
          <a:endParaRPr lang="en-GB"/>
        </a:p>
      </dgm:t>
    </dgm:pt>
    <dgm:pt modelId="{73C93A63-FC98-40F3-AD3C-4708403A8853}" type="sibTrans" cxnId="{363942F1-5B04-4669-B55B-2CEFEFEC9BFB}">
      <dgm:prSet/>
      <dgm:spPr/>
      <dgm:t>
        <a:bodyPr/>
        <a:lstStyle/>
        <a:p>
          <a:endParaRPr lang="en-GB"/>
        </a:p>
      </dgm:t>
    </dgm:pt>
    <dgm:pt modelId="{BA2C777F-E2E0-4008-8883-C70C45AA65BB}">
      <dgm:prSet/>
      <dgm:spPr>
        <a:ln>
          <a:noFill/>
        </a:ln>
      </dgm:spPr>
      <dgm:t>
        <a:bodyPr/>
        <a:lstStyle/>
        <a:p>
          <a:r>
            <a:rPr lang="en-GB"/>
            <a:t>Within the year</a:t>
          </a:r>
          <a:endParaRPr lang="en-GB" dirty="0"/>
        </a:p>
      </dgm:t>
    </dgm:pt>
    <dgm:pt modelId="{07634E6D-DF4C-4746-B99E-FDE20689CAA1}" type="parTrans" cxnId="{238E50C6-BAB6-4F2A-A1E5-823E4D3D14F0}">
      <dgm:prSet/>
      <dgm:spPr/>
      <dgm:t>
        <a:bodyPr/>
        <a:lstStyle/>
        <a:p>
          <a:endParaRPr lang="en-GB"/>
        </a:p>
      </dgm:t>
    </dgm:pt>
    <dgm:pt modelId="{909D04BC-41E1-43BE-882D-CCB37EECD1CD}" type="sibTrans" cxnId="{238E50C6-BAB6-4F2A-A1E5-823E4D3D14F0}">
      <dgm:prSet/>
      <dgm:spPr/>
      <dgm:t>
        <a:bodyPr/>
        <a:lstStyle/>
        <a:p>
          <a:endParaRPr lang="en-GB"/>
        </a:p>
      </dgm:t>
    </dgm:pt>
    <dgm:pt modelId="{5BBB0BB3-5B47-4B1A-8D35-B073084F9450}">
      <dgm:prSet custT="1"/>
      <dgm:spPr>
        <a:ln>
          <a:noFill/>
        </a:ln>
      </dgm:spPr>
      <dgm:t>
        <a:bodyPr/>
        <a:lstStyle/>
        <a:p>
          <a:r>
            <a:rPr lang="en-GB" sz="1400" dirty="0"/>
            <a:t>Türkiye: minimum limit reviewed monthly – takes account of volatile redemption profile</a:t>
          </a:r>
        </a:p>
      </dgm:t>
    </dgm:pt>
    <dgm:pt modelId="{769A9E0F-3F77-4F07-8AEA-10D268E4685A}" type="parTrans" cxnId="{CE615449-D4DD-441B-B2EC-CFA97B8D0477}">
      <dgm:prSet/>
      <dgm:spPr/>
      <dgm:t>
        <a:bodyPr/>
        <a:lstStyle/>
        <a:p>
          <a:endParaRPr lang="en-GB"/>
        </a:p>
      </dgm:t>
    </dgm:pt>
    <dgm:pt modelId="{40A38194-F886-4947-ABCE-C1D0968AC898}" type="sibTrans" cxnId="{CE615449-D4DD-441B-B2EC-CFA97B8D0477}">
      <dgm:prSet/>
      <dgm:spPr/>
      <dgm:t>
        <a:bodyPr/>
        <a:lstStyle/>
        <a:p>
          <a:endParaRPr lang="en-GB"/>
        </a:p>
      </dgm:t>
    </dgm:pt>
    <dgm:pt modelId="{31E815DC-D7F6-4EF9-B273-9F5C1D0F58BD}">
      <dgm:prSet custT="1"/>
      <dgm:spPr>
        <a:ln>
          <a:noFill/>
        </a:ln>
      </dgm:spPr>
      <dgm:t>
        <a:bodyPr/>
        <a:lstStyle/>
        <a:p>
          <a:r>
            <a:rPr lang="en-GB" sz="1400" dirty="0"/>
            <a:t>UK: informs central bank each week of its target average balance for the week ahead</a:t>
          </a:r>
        </a:p>
      </dgm:t>
    </dgm:pt>
    <dgm:pt modelId="{64E49517-AEDA-467C-8E75-E6E1164AA576}" type="parTrans" cxnId="{BA12CF3A-9D00-4DA2-8430-401E20F38233}">
      <dgm:prSet/>
      <dgm:spPr/>
      <dgm:t>
        <a:bodyPr/>
        <a:lstStyle/>
        <a:p>
          <a:endParaRPr lang="en-GB"/>
        </a:p>
      </dgm:t>
    </dgm:pt>
    <dgm:pt modelId="{31B4A4C0-8B4C-4912-8E15-91A7529F7226}" type="sibTrans" cxnId="{BA12CF3A-9D00-4DA2-8430-401E20F38233}">
      <dgm:prSet/>
      <dgm:spPr/>
      <dgm:t>
        <a:bodyPr/>
        <a:lstStyle/>
        <a:p>
          <a:endParaRPr lang="en-GB"/>
        </a:p>
      </dgm:t>
    </dgm:pt>
    <dgm:pt modelId="{1B7DD075-907D-4F38-B542-3EDA491914D6}" type="pres">
      <dgm:prSet presAssocID="{CEE8991D-C256-44BA-9C6D-87B3A021B2F2}" presName="Name0" presStyleCnt="0">
        <dgm:presLayoutVars>
          <dgm:chPref val="1"/>
          <dgm:dir/>
          <dgm:animOne val="branch"/>
          <dgm:animLvl val="lvl"/>
          <dgm:resizeHandles/>
        </dgm:presLayoutVars>
      </dgm:prSet>
      <dgm:spPr/>
    </dgm:pt>
    <dgm:pt modelId="{45E4FD61-58A2-4AAF-B0CC-8C9E6A5EB8E8}" type="pres">
      <dgm:prSet presAssocID="{6DB3096B-052B-480C-84DE-29D589A6B081}" presName="vertOne" presStyleCnt="0"/>
      <dgm:spPr/>
    </dgm:pt>
    <dgm:pt modelId="{5A2D84ED-251F-467F-B650-4B59EBEE1D87}" type="pres">
      <dgm:prSet presAssocID="{6DB3096B-052B-480C-84DE-29D589A6B081}" presName="txOne" presStyleLbl="node0" presStyleIdx="0" presStyleCnt="1" custLinFactNeighborX="0" custLinFactNeighborY="-4222">
        <dgm:presLayoutVars>
          <dgm:chPref val="3"/>
        </dgm:presLayoutVars>
      </dgm:prSet>
      <dgm:spPr/>
    </dgm:pt>
    <dgm:pt modelId="{FBDB44FE-29BC-4D44-A304-779CC29AF9ED}" type="pres">
      <dgm:prSet presAssocID="{6DB3096B-052B-480C-84DE-29D589A6B081}" presName="parTransOne" presStyleCnt="0"/>
      <dgm:spPr/>
    </dgm:pt>
    <dgm:pt modelId="{972BDA2C-A707-45AB-8FC7-8F1239E2DF3B}" type="pres">
      <dgm:prSet presAssocID="{6DB3096B-052B-480C-84DE-29D589A6B081}" presName="horzOne" presStyleCnt="0"/>
      <dgm:spPr/>
    </dgm:pt>
    <dgm:pt modelId="{D2D2CD0C-9A21-4D06-A9E8-7CF47DC02148}" type="pres">
      <dgm:prSet presAssocID="{7363693C-1465-4EC4-87AF-05F96B5A5C57}" presName="vertTwo" presStyleCnt="0"/>
      <dgm:spPr/>
    </dgm:pt>
    <dgm:pt modelId="{B0F54A3F-8020-4373-AE27-D502DB1A362C}" type="pres">
      <dgm:prSet presAssocID="{7363693C-1465-4EC4-87AF-05F96B5A5C57}" presName="txTwo" presStyleLbl="node2" presStyleIdx="0" presStyleCnt="2" custScaleY="60031">
        <dgm:presLayoutVars>
          <dgm:chPref val="3"/>
        </dgm:presLayoutVars>
      </dgm:prSet>
      <dgm:spPr/>
    </dgm:pt>
    <dgm:pt modelId="{05E1DA11-F3B8-4358-A023-C265CCAEE2EF}" type="pres">
      <dgm:prSet presAssocID="{7363693C-1465-4EC4-87AF-05F96B5A5C57}" presName="parTransTwo" presStyleCnt="0"/>
      <dgm:spPr/>
    </dgm:pt>
    <dgm:pt modelId="{46D52347-D9D0-470C-9713-C67D75D0B488}" type="pres">
      <dgm:prSet presAssocID="{7363693C-1465-4EC4-87AF-05F96B5A5C57}" presName="horzTwo" presStyleCnt="0"/>
      <dgm:spPr/>
    </dgm:pt>
    <dgm:pt modelId="{E37168A7-28EF-42E7-9205-4FB8F7307900}" type="pres">
      <dgm:prSet presAssocID="{D9865381-DB02-4545-9890-2BE77EA545ED}" presName="vertThree" presStyleCnt="0"/>
      <dgm:spPr/>
    </dgm:pt>
    <dgm:pt modelId="{CEF969E2-833D-4981-A765-05492CF44757}" type="pres">
      <dgm:prSet presAssocID="{D9865381-DB02-4545-9890-2BE77EA545ED}" presName="txThree" presStyleLbl="node3" presStyleIdx="0" presStyleCnt="5" custScaleX="166912" custScaleY="134709">
        <dgm:presLayoutVars>
          <dgm:chPref val="3"/>
        </dgm:presLayoutVars>
      </dgm:prSet>
      <dgm:spPr/>
    </dgm:pt>
    <dgm:pt modelId="{034F8A0D-EB63-4566-8DE0-E29C7FDA9E3F}" type="pres">
      <dgm:prSet presAssocID="{D9865381-DB02-4545-9890-2BE77EA545ED}" presName="horzThree" presStyleCnt="0"/>
      <dgm:spPr/>
    </dgm:pt>
    <dgm:pt modelId="{B40A7777-2400-4D30-985A-4B1F2920DA68}" type="pres">
      <dgm:prSet presAssocID="{3CA1C20A-EF8E-4886-B0DB-80D0052D4E8F}" presName="sibSpaceThree" presStyleCnt="0"/>
      <dgm:spPr/>
    </dgm:pt>
    <dgm:pt modelId="{97C94F9C-DEC8-4D3B-9094-EFCF8F8675DB}" type="pres">
      <dgm:prSet presAssocID="{9822E489-0628-4117-96DF-AF3FE0B70C11}" presName="vertThree" presStyleCnt="0"/>
      <dgm:spPr/>
    </dgm:pt>
    <dgm:pt modelId="{EB02F13B-1687-402E-9240-55BD90D070C5}" type="pres">
      <dgm:prSet presAssocID="{9822E489-0628-4117-96DF-AF3FE0B70C11}" presName="txThree" presStyleLbl="node3" presStyleIdx="1" presStyleCnt="5" custScaleY="132328">
        <dgm:presLayoutVars>
          <dgm:chPref val="3"/>
        </dgm:presLayoutVars>
      </dgm:prSet>
      <dgm:spPr/>
    </dgm:pt>
    <dgm:pt modelId="{0AE12114-1E4E-4C77-A538-7C21E33CA580}" type="pres">
      <dgm:prSet presAssocID="{9822E489-0628-4117-96DF-AF3FE0B70C11}" presName="horzThree" presStyleCnt="0"/>
      <dgm:spPr/>
    </dgm:pt>
    <dgm:pt modelId="{D22FF2DA-E96A-40B3-8EDB-C0D5EC3813E0}" type="pres">
      <dgm:prSet presAssocID="{1996B555-16B3-43F4-94C4-27466EAFAC73}" presName="sibSpaceThree" presStyleCnt="0"/>
      <dgm:spPr/>
    </dgm:pt>
    <dgm:pt modelId="{84C0B55B-CD0C-4C54-942D-3DD0721889B2}" type="pres">
      <dgm:prSet presAssocID="{90564FFB-2E62-48C2-90FF-0A3590A407D3}" presName="vertThree" presStyleCnt="0"/>
      <dgm:spPr/>
    </dgm:pt>
    <dgm:pt modelId="{F622E55D-9044-472D-B833-6F0693C3AD3E}" type="pres">
      <dgm:prSet presAssocID="{90564FFB-2E62-48C2-90FF-0A3590A407D3}" presName="txThree" presStyleLbl="node3" presStyleIdx="2" presStyleCnt="5" custScaleY="135736" custLinFactNeighborX="-1327" custLinFactNeighborY="-940">
        <dgm:presLayoutVars>
          <dgm:chPref val="3"/>
        </dgm:presLayoutVars>
      </dgm:prSet>
      <dgm:spPr/>
    </dgm:pt>
    <dgm:pt modelId="{57275E8F-12E7-4E6E-AC12-37DE345F1AD9}" type="pres">
      <dgm:prSet presAssocID="{90564FFB-2E62-48C2-90FF-0A3590A407D3}" presName="horzThree" presStyleCnt="0"/>
      <dgm:spPr/>
    </dgm:pt>
    <dgm:pt modelId="{48EA9C9B-00C5-45AC-8830-26CBED12858F}" type="pres">
      <dgm:prSet presAssocID="{8615820B-2ABB-44DA-AEF3-C6805F5C2287}" presName="sibSpaceTwo" presStyleCnt="0"/>
      <dgm:spPr/>
    </dgm:pt>
    <dgm:pt modelId="{6DBA7545-9C51-4927-87E3-72203A3F06DE}" type="pres">
      <dgm:prSet presAssocID="{BA2C777F-E2E0-4008-8883-C70C45AA65BB}" presName="vertTwo" presStyleCnt="0"/>
      <dgm:spPr/>
    </dgm:pt>
    <dgm:pt modelId="{52049E24-D1D9-4215-935E-8643D3C2FB25}" type="pres">
      <dgm:prSet presAssocID="{BA2C777F-E2E0-4008-8883-C70C45AA65BB}" presName="txTwo" presStyleLbl="node2" presStyleIdx="1" presStyleCnt="2" custScaleY="58128" custLinFactNeighborX="-640" custLinFactNeighborY="23790">
        <dgm:presLayoutVars>
          <dgm:chPref val="3"/>
        </dgm:presLayoutVars>
      </dgm:prSet>
      <dgm:spPr/>
    </dgm:pt>
    <dgm:pt modelId="{C32C1E74-88DF-4D34-B345-5FBD1C26E1F5}" type="pres">
      <dgm:prSet presAssocID="{BA2C777F-E2E0-4008-8883-C70C45AA65BB}" presName="parTransTwo" presStyleCnt="0"/>
      <dgm:spPr/>
    </dgm:pt>
    <dgm:pt modelId="{5FFDB246-982D-4233-B151-A1C54884E429}" type="pres">
      <dgm:prSet presAssocID="{BA2C777F-E2E0-4008-8883-C70C45AA65BB}" presName="horzTwo" presStyleCnt="0"/>
      <dgm:spPr/>
    </dgm:pt>
    <dgm:pt modelId="{FEBCD11F-FA95-4F04-9377-621E3370B825}" type="pres">
      <dgm:prSet presAssocID="{5BBB0BB3-5B47-4B1A-8D35-B073084F9450}" presName="vertThree" presStyleCnt="0"/>
      <dgm:spPr/>
    </dgm:pt>
    <dgm:pt modelId="{ADB8BDB9-F872-4B53-A42E-D40A5A41B8A2}" type="pres">
      <dgm:prSet presAssocID="{5BBB0BB3-5B47-4B1A-8D35-B073084F9450}" presName="txThree" presStyleLbl="node3" presStyleIdx="3" presStyleCnt="5" custScaleX="101630" custScaleY="134304" custLinFactNeighborX="-3090" custLinFactNeighborY="1380">
        <dgm:presLayoutVars>
          <dgm:chPref val="3"/>
        </dgm:presLayoutVars>
      </dgm:prSet>
      <dgm:spPr/>
    </dgm:pt>
    <dgm:pt modelId="{ACB6AE06-F2BF-4E35-AC47-5EFF25154D08}" type="pres">
      <dgm:prSet presAssocID="{5BBB0BB3-5B47-4B1A-8D35-B073084F9450}" presName="horzThree" presStyleCnt="0"/>
      <dgm:spPr/>
    </dgm:pt>
    <dgm:pt modelId="{F99E45CB-08D2-4705-854F-987F9E51D362}" type="pres">
      <dgm:prSet presAssocID="{40A38194-F886-4947-ABCE-C1D0968AC898}" presName="sibSpaceThree" presStyleCnt="0"/>
      <dgm:spPr/>
    </dgm:pt>
    <dgm:pt modelId="{19EFA05F-F21B-4372-854A-F4C63A35FA81}" type="pres">
      <dgm:prSet presAssocID="{31E815DC-D7F6-4EF9-B273-9F5C1D0F58BD}" presName="vertThree" presStyleCnt="0"/>
      <dgm:spPr/>
    </dgm:pt>
    <dgm:pt modelId="{74D0B0A7-C732-402A-91B3-44E4AC1FA0C1}" type="pres">
      <dgm:prSet presAssocID="{31E815DC-D7F6-4EF9-B273-9F5C1D0F58BD}" presName="txThree" presStyleLbl="node3" presStyleIdx="4" presStyleCnt="5" custScaleY="132018" custLinFactNeighborX="-1327">
        <dgm:presLayoutVars>
          <dgm:chPref val="3"/>
        </dgm:presLayoutVars>
      </dgm:prSet>
      <dgm:spPr/>
    </dgm:pt>
    <dgm:pt modelId="{C2A387DF-7BA2-4AE5-9272-E5D62BE9ECF4}" type="pres">
      <dgm:prSet presAssocID="{31E815DC-D7F6-4EF9-B273-9F5C1D0F58BD}" presName="horzThree" presStyleCnt="0"/>
      <dgm:spPr/>
    </dgm:pt>
  </dgm:ptLst>
  <dgm:cxnLst>
    <dgm:cxn modelId="{D669230C-948D-43A1-A27D-D680B73A0FF8}" type="presOf" srcId="{BA2C777F-E2E0-4008-8883-C70C45AA65BB}" destId="{52049E24-D1D9-4215-935E-8643D3C2FB25}" srcOrd="0" destOrd="0" presId="urn:microsoft.com/office/officeart/2005/8/layout/hierarchy4"/>
    <dgm:cxn modelId="{8531CA0D-8E1D-457B-9241-87A83BA2B2AB}" srcId="{CEE8991D-C256-44BA-9C6D-87B3A021B2F2}" destId="{6DB3096B-052B-480C-84DE-29D589A6B081}" srcOrd="0" destOrd="0" parTransId="{9FABF4DA-E43C-41CE-AD38-40E59F5DDE07}" sibTransId="{924C5D40-78C6-46A8-A837-592723383414}"/>
    <dgm:cxn modelId="{A0136020-D324-4D4F-A8C4-6CEC16A72617}" type="presOf" srcId="{9822E489-0628-4117-96DF-AF3FE0B70C11}" destId="{EB02F13B-1687-402E-9240-55BD90D070C5}" srcOrd="0" destOrd="0" presId="urn:microsoft.com/office/officeart/2005/8/layout/hierarchy4"/>
    <dgm:cxn modelId="{BA12CF3A-9D00-4DA2-8430-401E20F38233}" srcId="{BA2C777F-E2E0-4008-8883-C70C45AA65BB}" destId="{31E815DC-D7F6-4EF9-B273-9F5C1D0F58BD}" srcOrd="1" destOrd="0" parTransId="{64E49517-AEDA-467C-8E75-E6E1164AA576}" sibTransId="{31B4A4C0-8B4C-4912-8E15-91A7529F7226}"/>
    <dgm:cxn modelId="{BDFF6E46-2BB7-4667-AAEC-AAD59555C050}" type="presOf" srcId="{D9865381-DB02-4545-9890-2BE77EA545ED}" destId="{CEF969E2-833D-4981-A765-05492CF44757}" srcOrd="0" destOrd="0" presId="urn:microsoft.com/office/officeart/2005/8/layout/hierarchy4"/>
    <dgm:cxn modelId="{47460D47-AEEE-4941-9B5E-C6E1946DDF62}" type="presOf" srcId="{5BBB0BB3-5B47-4B1A-8D35-B073084F9450}" destId="{ADB8BDB9-F872-4B53-A42E-D40A5A41B8A2}" srcOrd="0" destOrd="0" presId="urn:microsoft.com/office/officeart/2005/8/layout/hierarchy4"/>
    <dgm:cxn modelId="{CE615449-D4DD-441B-B2EC-CFA97B8D0477}" srcId="{BA2C777F-E2E0-4008-8883-C70C45AA65BB}" destId="{5BBB0BB3-5B47-4B1A-8D35-B073084F9450}" srcOrd="0" destOrd="0" parTransId="{769A9E0F-3F77-4F07-8AEA-10D268E4685A}" sibTransId="{40A38194-F886-4947-ABCE-C1D0968AC898}"/>
    <dgm:cxn modelId="{719EBD75-6BE3-4BA9-8ECF-D12CD8429F10}" srcId="{7363693C-1465-4EC4-87AF-05F96B5A5C57}" destId="{D9865381-DB02-4545-9890-2BE77EA545ED}" srcOrd="0" destOrd="0" parTransId="{7741A1B5-56C1-4426-BA68-6583E393756C}" sibTransId="{3CA1C20A-EF8E-4886-B0DB-80D0052D4E8F}"/>
    <dgm:cxn modelId="{C020D076-307E-47EA-AA62-8FCD023282F0}" srcId="{7363693C-1465-4EC4-87AF-05F96B5A5C57}" destId="{9822E489-0628-4117-96DF-AF3FE0B70C11}" srcOrd="1" destOrd="0" parTransId="{FC2D8FA2-2032-42EF-AF30-67D981A79C75}" sibTransId="{1996B555-16B3-43F4-94C4-27466EAFAC73}"/>
    <dgm:cxn modelId="{E69F6284-AC9C-4D1E-928A-6165980C633A}" type="presOf" srcId="{7363693C-1465-4EC4-87AF-05F96B5A5C57}" destId="{B0F54A3F-8020-4373-AE27-D502DB1A362C}" srcOrd="0" destOrd="0" presId="urn:microsoft.com/office/officeart/2005/8/layout/hierarchy4"/>
    <dgm:cxn modelId="{6F9D3C8D-2354-4E00-928E-CBA084B8B2AA}" type="presOf" srcId="{31E815DC-D7F6-4EF9-B273-9F5C1D0F58BD}" destId="{74D0B0A7-C732-402A-91B3-44E4AC1FA0C1}" srcOrd="0" destOrd="0" presId="urn:microsoft.com/office/officeart/2005/8/layout/hierarchy4"/>
    <dgm:cxn modelId="{A968DD98-4AD7-4ADB-97D7-5630B1AF0BE6}" type="presOf" srcId="{CEE8991D-C256-44BA-9C6D-87B3A021B2F2}" destId="{1B7DD075-907D-4F38-B542-3EDA491914D6}" srcOrd="0" destOrd="0" presId="urn:microsoft.com/office/officeart/2005/8/layout/hierarchy4"/>
    <dgm:cxn modelId="{238E50C6-BAB6-4F2A-A1E5-823E4D3D14F0}" srcId="{6DB3096B-052B-480C-84DE-29D589A6B081}" destId="{BA2C777F-E2E0-4008-8883-C70C45AA65BB}" srcOrd="1" destOrd="0" parTransId="{07634E6D-DF4C-4746-B99E-FDE20689CAA1}" sibTransId="{909D04BC-41E1-43BE-882D-CCB37EECD1CD}"/>
    <dgm:cxn modelId="{A87F9CD7-E27D-40F5-A859-5A0CD3F39DFF}" type="presOf" srcId="{90564FFB-2E62-48C2-90FF-0A3590A407D3}" destId="{F622E55D-9044-472D-B833-6F0693C3AD3E}" srcOrd="0" destOrd="0" presId="urn:microsoft.com/office/officeart/2005/8/layout/hierarchy4"/>
    <dgm:cxn modelId="{39EC31EF-F696-4647-9C26-61E3D6F04B83}" type="presOf" srcId="{6DB3096B-052B-480C-84DE-29D589A6B081}" destId="{5A2D84ED-251F-467F-B650-4B59EBEE1D87}" srcOrd="0" destOrd="0" presId="urn:microsoft.com/office/officeart/2005/8/layout/hierarchy4"/>
    <dgm:cxn modelId="{363942F1-5B04-4669-B55B-2CEFEFEC9BFB}" srcId="{7363693C-1465-4EC4-87AF-05F96B5A5C57}" destId="{90564FFB-2E62-48C2-90FF-0A3590A407D3}" srcOrd="2" destOrd="0" parTransId="{C6ED2556-5342-4D4B-8D6E-6D912B51DAAB}" sibTransId="{73C93A63-FC98-40F3-AD3C-4708403A8853}"/>
    <dgm:cxn modelId="{4D7E58FF-DF31-41B5-A9E9-7238DD5573A2}" srcId="{6DB3096B-052B-480C-84DE-29D589A6B081}" destId="{7363693C-1465-4EC4-87AF-05F96B5A5C57}" srcOrd="0" destOrd="0" parTransId="{55C98D91-AC23-44B7-9190-B1FE1D3B6616}" sibTransId="{8615820B-2ABB-44DA-AEF3-C6805F5C2287}"/>
    <dgm:cxn modelId="{CDB94D21-DD53-4448-8887-E8D5BE530177}" type="presParOf" srcId="{1B7DD075-907D-4F38-B542-3EDA491914D6}" destId="{45E4FD61-58A2-4AAF-B0CC-8C9E6A5EB8E8}" srcOrd="0" destOrd="0" presId="urn:microsoft.com/office/officeart/2005/8/layout/hierarchy4"/>
    <dgm:cxn modelId="{1EBFA62F-1A77-460F-976A-9D7B4F7B0B3D}" type="presParOf" srcId="{45E4FD61-58A2-4AAF-B0CC-8C9E6A5EB8E8}" destId="{5A2D84ED-251F-467F-B650-4B59EBEE1D87}" srcOrd="0" destOrd="0" presId="urn:microsoft.com/office/officeart/2005/8/layout/hierarchy4"/>
    <dgm:cxn modelId="{F3692038-D899-435D-8969-F8628461C3C0}" type="presParOf" srcId="{45E4FD61-58A2-4AAF-B0CC-8C9E6A5EB8E8}" destId="{FBDB44FE-29BC-4D44-A304-779CC29AF9ED}" srcOrd="1" destOrd="0" presId="urn:microsoft.com/office/officeart/2005/8/layout/hierarchy4"/>
    <dgm:cxn modelId="{5087715A-9E6A-4A1D-8D5C-E749FAA2F5A3}" type="presParOf" srcId="{45E4FD61-58A2-4AAF-B0CC-8C9E6A5EB8E8}" destId="{972BDA2C-A707-45AB-8FC7-8F1239E2DF3B}" srcOrd="2" destOrd="0" presId="urn:microsoft.com/office/officeart/2005/8/layout/hierarchy4"/>
    <dgm:cxn modelId="{2E613ACA-6699-4F55-84C2-929420D40E87}" type="presParOf" srcId="{972BDA2C-A707-45AB-8FC7-8F1239E2DF3B}" destId="{D2D2CD0C-9A21-4D06-A9E8-7CF47DC02148}" srcOrd="0" destOrd="0" presId="urn:microsoft.com/office/officeart/2005/8/layout/hierarchy4"/>
    <dgm:cxn modelId="{0DE0D6A9-A53F-4E84-B277-ADA7BE392CA0}" type="presParOf" srcId="{D2D2CD0C-9A21-4D06-A9E8-7CF47DC02148}" destId="{B0F54A3F-8020-4373-AE27-D502DB1A362C}" srcOrd="0" destOrd="0" presId="urn:microsoft.com/office/officeart/2005/8/layout/hierarchy4"/>
    <dgm:cxn modelId="{32B19590-8AF8-41D7-8831-49067D471BD1}" type="presParOf" srcId="{D2D2CD0C-9A21-4D06-A9E8-7CF47DC02148}" destId="{05E1DA11-F3B8-4358-A023-C265CCAEE2EF}" srcOrd="1" destOrd="0" presId="urn:microsoft.com/office/officeart/2005/8/layout/hierarchy4"/>
    <dgm:cxn modelId="{BBC11F7E-ED4E-4081-ACAC-87772E36FB7E}" type="presParOf" srcId="{D2D2CD0C-9A21-4D06-A9E8-7CF47DC02148}" destId="{46D52347-D9D0-470C-9713-C67D75D0B488}" srcOrd="2" destOrd="0" presId="urn:microsoft.com/office/officeart/2005/8/layout/hierarchy4"/>
    <dgm:cxn modelId="{64919DA4-42AB-407B-8D43-13C6D9E7C5A1}" type="presParOf" srcId="{46D52347-D9D0-470C-9713-C67D75D0B488}" destId="{E37168A7-28EF-42E7-9205-4FB8F7307900}" srcOrd="0" destOrd="0" presId="urn:microsoft.com/office/officeart/2005/8/layout/hierarchy4"/>
    <dgm:cxn modelId="{B6C55524-B2DF-4903-AB96-71C72054F24E}" type="presParOf" srcId="{E37168A7-28EF-42E7-9205-4FB8F7307900}" destId="{CEF969E2-833D-4981-A765-05492CF44757}" srcOrd="0" destOrd="0" presId="urn:microsoft.com/office/officeart/2005/8/layout/hierarchy4"/>
    <dgm:cxn modelId="{1E099402-05AD-476F-8780-E6D96D93F479}" type="presParOf" srcId="{E37168A7-28EF-42E7-9205-4FB8F7307900}" destId="{034F8A0D-EB63-4566-8DE0-E29C7FDA9E3F}" srcOrd="1" destOrd="0" presId="urn:microsoft.com/office/officeart/2005/8/layout/hierarchy4"/>
    <dgm:cxn modelId="{CAA7F945-00AA-418E-B79C-1D0F2CC09436}" type="presParOf" srcId="{46D52347-D9D0-470C-9713-C67D75D0B488}" destId="{B40A7777-2400-4D30-985A-4B1F2920DA68}" srcOrd="1" destOrd="0" presId="urn:microsoft.com/office/officeart/2005/8/layout/hierarchy4"/>
    <dgm:cxn modelId="{845E5174-6F5F-4014-A789-1B28F90FCE28}" type="presParOf" srcId="{46D52347-D9D0-470C-9713-C67D75D0B488}" destId="{97C94F9C-DEC8-4D3B-9094-EFCF8F8675DB}" srcOrd="2" destOrd="0" presId="urn:microsoft.com/office/officeart/2005/8/layout/hierarchy4"/>
    <dgm:cxn modelId="{AE2E39E8-7135-4482-8340-FE0F7D5C2CFB}" type="presParOf" srcId="{97C94F9C-DEC8-4D3B-9094-EFCF8F8675DB}" destId="{EB02F13B-1687-402E-9240-55BD90D070C5}" srcOrd="0" destOrd="0" presId="urn:microsoft.com/office/officeart/2005/8/layout/hierarchy4"/>
    <dgm:cxn modelId="{2FA87D9E-9F00-488D-9BB8-A81DA535580B}" type="presParOf" srcId="{97C94F9C-DEC8-4D3B-9094-EFCF8F8675DB}" destId="{0AE12114-1E4E-4C77-A538-7C21E33CA580}" srcOrd="1" destOrd="0" presId="urn:microsoft.com/office/officeart/2005/8/layout/hierarchy4"/>
    <dgm:cxn modelId="{9468BB38-59BA-4B70-8136-BA810708ECA2}" type="presParOf" srcId="{46D52347-D9D0-470C-9713-C67D75D0B488}" destId="{D22FF2DA-E96A-40B3-8EDB-C0D5EC3813E0}" srcOrd="3" destOrd="0" presId="urn:microsoft.com/office/officeart/2005/8/layout/hierarchy4"/>
    <dgm:cxn modelId="{A2431647-924C-40C2-BFC4-A2BA2E2F6EBA}" type="presParOf" srcId="{46D52347-D9D0-470C-9713-C67D75D0B488}" destId="{84C0B55B-CD0C-4C54-942D-3DD0721889B2}" srcOrd="4" destOrd="0" presId="urn:microsoft.com/office/officeart/2005/8/layout/hierarchy4"/>
    <dgm:cxn modelId="{223883E1-4791-4E38-B4E7-8033E4B8FE20}" type="presParOf" srcId="{84C0B55B-CD0C-4C54-942D-3DD0721889B2}" destId="{F622E55D-9044-472D-B833-6F0693C3AD3E}" srcOrd="0" destOrd="0" presId="urn:microsoft.com/office/officeart/2005/8/layout/hierarchy4"/>
    <dgm:cxn modelId="{0570C986-59F2-47C2-80D7-12B52C51B0E8}" type="presParOf" srcId="{84C0B55B-CD0C-4C54-942D-3DD0721889B2}" destId="{57275E8F-12E7-4E6E-AC12-37DE345F1AD9}" srcOrd="1" destOrd="0" presId="urn:microsoft.com/office/officeart/2005/8/layout/hierarchy4"/>
    <dgm:cxn modelId="{3DDED72C-1FF1-4978-AEED-A3F35E36D29E}" type="presParOf" srcId="{972BDA2C-A707-45AB-8FC7-8F1239E2DF3B}" destId="{48EA9C9B-00C5-45AC-8830-26CBED12858F}" srcOrd="1" destOrd="0" presId="urn:microsoft.com/office/officeart/2005/8/layout/hierarchy4"/>
    <dgm:cxn modelId="{83F076A6-11D9-4669-B933-BEE48D358A6C}" type="presParOf" srcId="{972BDA2C-A707-45AB-8FC7-8F1239E2DF3B}" destId="{6DBA7545-9C51-4927-87E3-72203A3F06DE}" srcOrd="2" destOrd="0" presId="urn:microsoft.com/office/officeart/2005/8/layout/hierarchy4"/>
    <dgm:cxn modelId="{B05D2F19-4450-45E0-9B2C-1CE57CA2D2B8}" type="presParOf" srcId="{6DBA7545-9C51-4927-87E3-72203A3F06DE}" destId="{52049E24-D1D9-4215-935E-8643D3C2FB25}" srcOrd="0" destOrd="0" presId="urn:microsoft.com/office/officeart/2005/8/layout/hierarchy4"/>
    <dgm:cxn modelId="{A38D9D6E-54D5-4DE6-B562-0B370C47CF04}" type="presParOf" srcId="{6DBA7545-9C51-4927-87E3-72203A3F06DE}" destId="{C32C1E74-88DF-4D34-B345-5FBD1C26E1F5}" srcOrd="1" destOrd="0" presId="urn:microsoft.com/office/officeart/2005/8/layout/hierarchy4"/>
    <dgm:cxn modelId="{F72D9109-BB76-4474-BE5E-09C5368EE549}" type="presParOf" srcId="{6DBA7545-9C51-4927-87E3-72203A3F06DE}" destId="{5FFDB246-982D-4233-B151-A1C54884E429}" srcOrd="2" destOrd="0" presId="urn:microsoft.com/office/officeart/2005/8/layout/hierarchy4"/>
    <dgm:cxn modelId="{3A35FB7A-1898-4BFB-B64C-40035FC61031}" type="presParOf" srcId="{5FFDB246-982D-4233-B151-A1C54884E429}" destId="{FEBCD11F-FA95-4F04-9377-621E3370B825}" srcOrd="0" destOrd="0" presId="urn:microsoft.com/office/officeart/2005/8/layout/hierarchy4"/>
    <dgm:cxn modelId="{90EDA340-F72E-4E0D-8F3A-21AC1DBDAB00}" type="presParOf" srcId="{FEBCD11F-FA95-4F04-9377-621E3370B825}" destId="{ADB8BDB9-F872-4B53-A42E-D40A5A41B8A2}" srcOrd="0" destOrd="0" presId="urn:microsoft.com/office/officeart/2005/8/layout/hierarchy4"/>
    <dgm:cxn modelId="{A86C60CA-2332-49AC-AA1C-172BC5BF3468}" type="presParOf" srcId="{FEBCD11F-FA95-4F04-9377-621E3370B825}" destId="{ACB6AE06-F2BF-4E35-AC47-5EFF25154D08}" srcOrd="1" destOrd="0" presId="urn:microsoft.com/office/officeart/2005/8/layout/hierarchy4"/>
    <dgm:cxn modelId="{FD12BC53-CE8A-46CD-86E0-5DC70F674A7F}" type="presParOf" srcId="{5FFDB246-982D-4233-B151-A1C54884E429}" destId="{F99E45CB-08D2-4705-854F-987F9E51D362}" srcOrd="1" destOrd="0" presId="urn:microsoft.com/office/officeart/2005/8/layout/hierarchy4"/>
    <dgm:cxn modelId="{6700BCFD-572F-44E6-AD3B-55D8CF180E76}" type="presParOf" srcId="{5FFDB246-982D-4233-B151-A1C54884E429}" destId="{19EFA05F-F21B-4372-854A-F4C63A35FA81}" srcOrd="2" destOrd="0" presId="urn:microsoft.com/office/officeart/2005/8/layout/hierarchy4"/>
    <dgm:cxn modelId="{78FD1144-6F71-44C0-B192-D5DD4D3E7238}" type="presParOf" srcId="{19EFA05F-F21B-4372-854A-F4C63A35FA81}" destId="{74D0B0A7-C732-402A-91B3-44E4AC1FA0C1}" srcOrd="0" destOrd="0" presId="urn:microsoft.com/office/officeart/2005/8/layout/hierarchy4"/>
    <dgm:cxn modelId="{3947756B-748A-43FE-A40F-D4B1512B0DE1}" type="presParOf" srcId="{19EFA05F-F21B-4372-854A-F4C63A35FA81}" destId="{C2A387DF-7BA2-4AE5-9272-E5D62BE9ECF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32D816-A884-4A8E-9A20-A2D68834A11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B"/>
        </a:p>
      </dgm:t>
    </dgm:pt>
    <dgm:pt modelId="{02FD8D11-81A7-4CAA-8A10-5F313A30D6B6}">
      <dgm:prSet phldrT="[Text]"/>
      <dgm:spPr/>
      <dgm:t>
        <a:bodyPr/>
        <a:lstStyle/>
        <a:p>
          <a:r>
            <a:rPr lang="en-GB" dirty="0"/>
            <a:t>Minimum floor is most common</a:t>
          </a:r>
        </a:p>
      </dgm:t>
    </dgm:pt>
    <dgm:pt modelId="{E89F6763-D2E4-458B-B7FE-809F70810CE4}" type="parTrans" cxnId="{53F952E1-27CB-4F19-9101-F3A2708DFA8D}">
      <dgm:prSet/>
      <dgm:spPr/>
      <dgm:t>
        <a:bodyPr/>
        <a:lstStyle/>
        <a:p>
          <a:endParaRPr lang="en-GB"/>
        </a:p>
      </dgm:t>
    </dgm:pt>
    <dgm:pt modelId="{DC84EDD9-C722-4C2B-83C8-DE091160D24E}" type="sibTrans" cxnId="{53F952E1-27CB-4F19-9101-F3A2708DFA8D}">
      <dgm:prSet/>
      <dgm:spPr/>
      <dgm:t>
        <a:bodyPr/>
        <a:lstStyle/>
        <a:p>
          <a:endParaRPr lang="en-GB"/>
        </a:p>
      </dgm:t>
    </dgm:pt>
    <dgm:pt modelId="{CAE700B0-1B53-4175-8059-90DEB49A18E0}">
      <dgm:prSet/>
      <dgm:spPr/>
      <dgm:t>
        <a:bodyPr/>
        <a:lstStyle/>
        <a:p>
          <a:r>
            <a:rPr lang="en-GB" dirty="0"/>
            <a:t>Zone around a preferred balance – Australia</a:t>
          </a:r>
        </a:p>
      </dgm:t>
    </dgm:pt>
    <dgm:pt modelId="{3323D90F-FC7F-4590-A9E3-D9E511CEA9E7}" type="parTrans" cxnId="{8D0AE370-C5C5-4251-9F49-DBD845D7B7D2}">
      <dgm:prSet/>
      <dgm:spPr/>
      <dgm:t>
        <a:bodyPr/>
        <a:lstStyle/>
        <a:p>
          <a:endParaRPr lang="en-GB"/>
        </a:p>
      </dgm:t>
    </dgm:pt>
    <dgm:pt modelId="{13399E8B-BEFD-4426-83D1-FA00D9A9B09D}" type="sibTrans" cxnId="{8D0AE370-C5C5-4251-9F49-DBD845D7B7D2}">
      <dgm:prSet/>
      <dgm:spPr/>
      <dgm:t>
        <a:bodyPr/>
        <a:lstStyle/>
        <a:p>
          <a:endParaRPr lang="en-GB"/>
        </a:p>
      </dgm:t>
    </dgm:pt>
    <dgm:pt modelId="{19729CC2-567C-41FA-B4DC-65F55030C494}">
      <dgm:prSet/>
      <dgm:spPr/>
      <dgm:t>
        <a:bodyPr/>
        <a:lstStyle/>
        <a:p>
          <a:r>
            <a:rPr lang="en-GB" dirty="0"/>
            <a:t>In Eurozone, ECB does not renumerate above a target level – to encourage countries to manage to the previously agreed level</a:t>
          </a:r>
        </a:p>
      </dgm:t>
    </dgm:pt>
    <dgm:pt modelId="{FBC4DC0F-3150-40A8-A6B5-867D4B64F283}" type="parTrans" cxnId="{87DACDF3-0EE0-4A3A-9248-CFBA6B0BB579}">
      <dgm:prSet/>
      <dgm:spPr/>
      <dgm:t>
        <a:bodyPr/>
        <a:lstStyle/>
        <a:p>
          <a:endParaRPr lang="en-GB"/>
        </a:p>
      </dgm:t>
    </dgm:pt>
    <dgm:pt modelId="{5BF979C7-78E1-4016-8F0D-ECAF51010C60}" type="sibTrans" cxnId="{87DACDF3-0EE0-4A3A-9248-CFBA6B0BB579}">
      <dgm:prSet/>
      <dgm:spPr/>
      <dgm:t>
        <a:bodyPr/>
        <a:lstStyle/>
        <a:p>
          <a:endParaRPr lang="en-GB"/>
        </a:p>
      </dgm:t>
    </dgm:pt>
    <dgm:pt modelId="{F0BE8456-5043-4181-883B-8814359FFC03}">
      <dgm:prSet/>
      <dgm:spPr/>
      <dgm:t>
        <a:bodyPr/>
        <a:lstStyle/>
        <a:p>
          <a:r>
            <a:rPr lang="en-GB"/>
            <a:t>Two tiers</a:t>
          </a:r>
          <a:endParaRPr lang="en-GB" dirty="0"/>
        </a:p>
      </dgm:t>
    </dgm:pt>
    <dgm:pt modelId="{C4501B37-2632-4FF8-A276-BA50C5E1483C}" type="parTrans" cxnId="{9AE2F79E-F69A-42AB-B688-4404CF349AE6}">
      <dgm:prSet/>
      <dgm:spPr/>
      <dgm:t>
        <a:bodyPr/>
        <a:lstStyle/>
        <a:p>
          <a:endParaRPr lang="en-GB"/>
        </a:p>
      </dgm:t>
    </dgm:pt>
    <dgm:pt modelId="{B3B74795-1108-4914-B075-01C65B2C13BD}" type="sibTrans" cxnId="{9AE2F79E-F69A-42AB-B688-4404CF349AE6}">
      <dgm:prSet/>
      <dgm:spPr/>
      <dgm:t>
        <a:bodyPr/>
        <a:lstStyle/>
        <a:p>
          <a:endParaRPr lang="en-GB"/>
        </a:p>
      </dgm:t>
    </dgm:pt>
    <dgm:pt modelId="{6A88C5D0-CB9D-4AD2-B3FF-A745043613BD}">
      <dgm:prSet/>
      <dgm:spPr>
        <a:solidFill>
          <a:srgbClr val="CFD5EA">
            <a:alpha val="90000"/>
          </a:srgbClr>
        </a:solidFill>
      </dgm:spPr>
      <dgm:t>
        <a:bodyPr/>
        <a:lstStyle/>
        <a:p>
          <a:r>
            <a:rPr lang="en-GB"/>
            <a:t>Some countries distinguish between cash buffer and liquidity buffer</a:t>
          </a:r>
          <a:endParaRPr lang="en-GB" dirty="0"/>
        </a:p>
      </dgm:t>
    </dgm:pt>
    <dgm:pt modelId="{F2867D1D-88DE-403E-9BE1-6816D66ABF7C}" type="parTrans" cxnId="{ECB67E4C-6EFF-4D5A-9C15-787F151FEFCD}">
      <dgm:prSet/>
      <dgm:spPr/>
      <dgm:t>
        <a:bodyPr/>
        <a:lstStyle/>
        <a:p>
          <a:endParaRPr lang="en-GB"/>
        </a:p>
      </dgm:t>
    </dgm:pt>
    <dgm:pt modelId="{F7E31C3A-9773-41BF-808C-CBF14BD5A24F}" type="sibTrans" cxnId="{ECB67E4C-6EFF-4D5A-9C15-787F151FEFCD}">
      <dgm:prSet/>
      <dgm:spPr/>
      <dgm:t>
        <a:bodyPr/>
        <a:lstStyle/>
        <a:p>
          <a:endParaRPr lang="en-GB"/>
        </a:p>
      </dgm:t>
    </dgm:pt>
    <dgm:pt modelId="{A2A7212C-5751-4491-81BF-6C28C75CCA0E}">
      <dgm:prSet/>
      <dgm:spPr>
        <a:solidFill>
          <a:srgbClr val="CFD5EA">
            <a:alpha val="90000"/>
          </a:srgbClr>
        </a:solidFill>
      </dgm:spPr>
      <dgm:t>
        <a:bodyPr/>
        <a:lstStyle/>
        <a:p>
          <a:r>
            <a:rPr lang="en-GB"/>
            <a:t>Hungary example</a:t>
          </a:r>
          <a:endParaRPr lang="en-GB" dirty="0"/>
        </a:p>
      </dgm:t>
    </dgm:pt>
    <dgm:pt modelId="{467AE8AD-97AC-4112-983B-59B92B0F3179}" type="parTrans" cxnId="{ED8F2E37-75EA-475A-838C-5E498872568B}">
      <dgm:prSet/>
      <dgm:spPr/>
      <dgm:t>
        <a:bodyPr/>
        <a:lstStyle/>
        <a:p>
          <a:endParaRPr lang="en-GB"/>
        </a:p>
      </dgm:t>
    </dgm:pt>
    <dgm:pt modelId="{EBA50C48-CA35-45FA-94D0-55973A9FC88C}" type="sibTrans" cxnId="{ED8F2E37-75EA-475A-838C-5E498872568B}">
      <dgm:prSet/>
      <dgm:spPr/>
      <dgm:t>
        <a:bodyPr/>
        <a:lstStyle/>
        <a:p>
          <a:endParaRPr lang="en-GB"/>
        </a:p>
      </dgm:t>
    </dgm:pt>
    <dgm:pt modelId="{9C3FF11A-A640-44AD-B034-FF99A0980D5A}">
      <dgm:prSet/>
      <dgm:spPr>
        <a:solidFill>
          <a:srgbClr val="CFD5EA">
            <a:alpha val="90000"/>
          </a:srgbClr>
        </a:solidFill>
      </dgm:spPr>
      <dgm:t>
        <a:bodyPr/>
        <a:lstStyle/>
        <a:p>
          <a:r>
            <a:rPr lang="en-GB"/>
            <a:t>Minimum TSA balance is calculated using the extreme daily Treasury expenditures</a:t>
          </a:r>
          <a:endParaRPr lang="en-GB" dirty="0"/>
        </a:p>
      </dgm:t>
    </dgm:pt>
    <dgm:pt modelId="{249E4BFE-EDF1-4247-A653-976A8569DC55}" type="parTrans" cxnId="{E69F3AA1-D349-4294-9B2B-BEDBE84440A5}">
      <dgm:prSet/>
      <dgm:spPr/>
      <dgm:t>
        <a:bodyPr/>
        <a:lstStyle/>
        <a:p>
          <a:endParaRPr lang="en-GB"/>
        </a:p>
      </dgm:t>
    </dgm:pt>
    <dgm:pt modelId="{6F2CD1C6-474A-48BE-99B1-CC6CBFF7948F}" type="sibTrans" cxnId="{E69F3AA1-D349-4294-9B2B-BEDBE84440A5}">
      <dgm:prSet/>
      <dgm:spPr/>
      <dgm:t>
        <a:bodyPr/>
        <a:lstStyle/>
        <a:p>
          <a:endParaRPr lang="en-GB"/>
        </a:p>
      </dgm:t>
    </dgm:pt>
    <dgm:pt modelId="{EB21CD30-36EA-45CB-9D6A-A4D7ED37A572}">
      <dgm:prSet/>
      <dgm:spPr>
        <a:solidFill>
          <a:srgbClr val="CFD5EA">
            <a:alpha val="90000"/>
          </a:srgbClr>
        </a:solidFill>
      </dgm:spPr>
      <dgm:t>
        <a:bodyPr/>
        <a:lstStyle/>
        <a:p>
          <a:r>
            <a:rPr lang="en-GB" dirty="0"/>
            <a:t>Optimal TSA balance (to be targeted by the financing plan), based on the forecast error and financing risk in the annual financing plan (e.g. risk of higher deficit, risk of unsuccessful auctions, cash outflow in the retail debt program).  Take account also of risk of market stress</a:t>
          </a:r>
        </a:p>
      </dgm:t>
    </dgm:pt>
    <dgm:pt modelId="{D20B542E-8615-4B0B-921C-CEAEC411089B}" type="parTrans" cxnId="{F12939A9-EE1F-445A-BBDF-6AEDEC33C06C}">
      <dgm:prSet/>
      <dgm:spPr/>
      <dgm:t>
        <a:bodyPr/>
        <a:lstStyle/>
        <a:p>
          <a:endParaRPr lang="en-GB"/>
        </a:p>
      </dgm:t>
    </dgm:pt>
    <dgm:pt modelId="{10089DA8-940C-42D2-8BEF-9B3BC99991C2}" type="sibTrans" cxnId="{F12939A9-EE1F-445A-BBDF-6AEDEC33C06C}">
      <dgm:prSet/>
      <dgm:spPr/>
      <dgm:t>
        <a:bodyPr/>
        <a:lstStyle/>
        <a:p>
          <a:endParaRPr lang="en-GB"/>
        </a:p>
      </dgm:t>
    </dgm:pt>
    <dgm:pt modelId="{42922D57-B5A4-47EC-A5FC-E09AF2406D0E}">
      <dgm:prSet/>
      <dgm:spPr>
        <a:solidFill>
          <a:srgbClr val="CFD5EA">
            <a:alpha val="90000"/>
          </a:srgbClr>
        </a:solidFill>
      </dgm:spPr>
      <dgm:t>
        <a:bodyPr/>
        <a:lstStyle/>
        <a:p>
          <a:r>
            <a:rPr lang="en-GB" dirty="0"/>
            <a:t>Miller-Ord model can help to guide preferred band width – see annex	</a:t>
          </a:r>
        </a:p>
      </dgm:t>
    </dgm:pt>
    <dgm:pt modelId="{8C538058-22F8-427B-9804-550A0FC8D9AB}" type="parTrans" cxnId="{6D010B04-417F-4B5D-8ECC-6EC0210ADA15}">
      <dgm:prSet/>
      <dgm:spPr/>
    </dgm:pt>
    <dgm:pt modelId="{42BC27C1-3275-4E96-801E-F6285458C2D4}" type="sibTrans" cxnId="{6D010B04-417F-4B5D-8ECC-6EC0210ADA15}">
      <dgm:prSet/>
      <dgm:spPr/>
    </dgm:pt>
    <dgm:pt modelId="{8A20A7EE-10CE-4375-BDF6-08D33976B118}" type="pres">
      <dgm:prSet presAssocID="{B632D816-A884-4A8E-9A20-A2D68834A114}" presName="linear" presStyleCnt="0">
        <dgm:presLayoutVars>
          <dgm:dir/>
          <dgm:animLvl val="lvl"/>
          <dgm:resizeHandles val="exact"/>
        </dgm:presLayoutVars>
      </dgm:prSet>
      <dgm:spPr/>
    </dgm:pt>
    <dgm:pt modelId="{EF89AA96-B314-49EC-B087-C8B774D218B2}" type="pres">
      <dgm:prSet presAssocID="{02FD8D11-81A7-4CAA-8A10-5F313A30D6B6}" presName="parentLin" presStyleCnt="0"/>
      <dgm:spPr/>
    </dgm:pt>
    <dgm:pt modelId="{B151677D-D669-4ED9-B9DA-9F37A5F93084}" type="pres">
      <dgm:prSet presAssocID="{02FD8D11-81A7-4CAA-8A10-5F313A30D6B6}" presName="parentLeftMargin" presStyleLbl="node1" presStyleIdx="0" presStyleCnt="4"/>
      <dgm:spPr/>
    </dgm:pt>
    <dgm:pt modelId="{65C47C78-867A-482D-A0BF-26A883B33E33}" type="pres">
      <dgm:prSet presAssocID="{02FD8D11-81A7-4CAA-8A10-5F313A30D6B6}" presName="parentText" presStyleLbl="node1" presStyleIdx="0" presStyleCnt="4">
        <dgm:presLayoutVars>
          <dgm:chMax val="0"/>
          <dgm:bulletEnabled val="1"/>
        </dgm:presLayoutVars>
      </dgm:prSet>
      <dgm:spPr/>
    </dgm:pt>
    <dgm:pt modelId="{17FB0AD5-FB00-4197-B086-9A81C92B713A}" type="pres">
      <dgm:prSet presAssocID="{02FD8D11-81A7-4CAA-8A10-5F313A30D6B6}" presName="negativeSpace" presStyleCnt="0"/>
      <dgm:spPr/>
    </dgm:pt>
    <dgm:pt modelId="{8D563A17-92AF-420B-91EB-A3E31EAB5D32}" type="pres">
      <dgm:prSet presAssocID="{02FD8D11-81A7-4CAA-8A10-5F313A30D6B6}" presName="childText" presStyleLbl="conFgAcc1" presStyleIdx="0" presStyleCnt="4">
        <dgm:presLayoutVars>
          <dgm:bulletEnabled val="1"/>
        </dgm:presLayoutVars>
      </dgm:prSet>
      <dgm:spPr>
        <a:solidFill>
          <a:srgbClr val="CFD5EA">
            <a:alpha val="90000"/>
          </a:srgbClr>
        </a:solidFill>
      </dgm:spPr>
    </dgm:pt>
    <dgm:pt modelId="{189FE6A6-9E18-4FA8-9CC3-5E0BAE078955}" type="pres">
      <dgm:prSet presAssocID="{DC84EDD9-C722-4C2B-83C8-DE091160D24E}" presName="spaceBetweenRectangles" presStyleCnt="0"/>
      <dgm:spPr/>
    </dgm:pt>
    <dgm:pt modelId="{664EB566-82FB-4BA7-B806-DF7E94D2B42B}" type="pres">
      <dgm:prSet presAssocID="{CAE700B0-1B53-4175-8059-90DEB49A18E0}" presName="parentLin" presStyleCnt="0"/>
      <dgm:spPr/>
    </dgm:pt>
    <dgm:pt modelId="{069648D7-AA83-4DF7-A5F5-E541F343D887}" type="pres">
      <dgm:prSet presAssocID="{CAE700B0-1B53-4175-8059-90DEB49A18E0}" presName="parentLeftMargin" presStyleLbl="node1" presStyleIdx="0" presStyleCnt="4"/>
      <dgm:spPr/>
    </dgm:pt>
    <dgm:pt modelId="{B81CA3E7-6450-45F0-A3F1-4C82993346F6}" type="pres">
      <dgm:prSet presAssocID="{CAE700B0-1B53-4175-8059-90DEB49A18E0}" presName="parentText" presStyleLbl="node1" presStyleIdx="1" presStyleCnt="4">
        <dgm:presLayoutVars>
          <dgm:chMax val="0"/>
          <dgm:bulletEnabled val="1"/>
        </dgm:presLayoutVars>
      </dgm:prSet>
      <dgm:spPr/>
    </dgm:pt>
    <dgm:pt modelId="{238C0377-6992-4E85-8D1F-9FC55A4F2985}" type="pres">
      <dgm:prSet presAssocID="{CAE700B0-1B53-4175-8059-90DEB49A18E0}" presName="negativeSpace" presStyleCnt="0"/>
      <dgm:spPr/>
    </dgm:pt>
    <dgm:pt modelId="{8B67427E-D204-4480-9517-4CC81B44DFF9}" type="pres">
      <dgm:prSet presAssocID="{CAE700B0-1B53-4175-8059-90DEB49A18E0}" presName="childText" presStyleLbl="conFgAcc1" presStyleIdx="1" presStyleCnt="4" custLinFactNeighborX="-226" custLinFactNeighborY="-15810">
        <dgm:presLayoutVars>
          <dgm:bulletEnabled val="1"/>
        </dgm:presLayoutVars>
      </dgm:prSet>
      <dgm:spPr/>
    </dgm:pt>
    <dgm:pt modelId="{DAD490B3-942D-4B93-8C10-08B303B93C7A}" type="pres">
      <dgm:prSet presAssocID="{13399E8B-BEFD-4426-83D1-FA00D9A9B09D}" presName="spaceBetweenRectangles" presStyleCnt="0"/>
      <dgm:spPr/>
    </dgm:pt>
    <dgm:pt modelId="{70335BA1-ECF4-4BB1-86F9-03C0102B36FA}" type="pres">
      <dgm:prSet presAssocID="{19729CC2-567C-41FA-B4DC-65F55030C494}" presName="parentLin" presStyleCnt="0"/>
      <dgm:spPr/>
    </dgm:pt>
    <dgm:pt modelId="{7DC067BF-7C7A-4AE1-9EF0-023505DA6566}" type="pres">
      <dgm:prSet presAssocID="{19729CC2-567C-41FA-B4DC-65F55030C494}" presName="parentLeftMargin" presStyleLbl="node1" presStyleIdx="1" presStyleCnt="4"/>
      <dgm:spPr/>
    </dgm:pt>
    <dgm:pt modelId="{56EA0BE7-84B1-4DD1-B287-8BB455BCBF2C}" type="pres">
      <dgm:prSet presAssocID="{19729CC2-567C-41FA-B4DC-65F55030C494}" presName="parentText" presStyleLbl="node1" presStyleIdx="2" presStyleCnt="4" custScaleY="140591">
        <dgm:presLayoutVars>
          <dgm:chMax val="0"/>
          <dgm:bulletEnabled val="1"/>
        </dgm:presLayoutVars>
      </dgm:prSet>
      <dgm:spPr/>
    </dgm:pt>
    <dgm:pt modelId="{047F573A-ABE5-4F29-BAB7-6FF9BA2DF6E0}" type="pres">
      <dgm:prSet presAssocID="{19729CC2-567C-41FA-B4DC-65F55030C494}" presName="negativeSpace" presStyleCnt="0"/>
      <dgm:spPr/>
    </dgm:pt>
    <dgm:pt modelId="{801851BF-38E4-4E77-A4B9-B2CE308E9153}" type="pres">
      <dgm:prSet presAssocID="{19729CC2-567C-41FA-B4DC-65F55030C494}" presName="childText" presStyleLbl="conFgAcc1" presStyleIdx="2" presStyleCnt="4" custLinFactNeighborX="-75" custLinFactNeighborY="-23717">
        <dgm:presLayoutVars>
          <dgm:bulletEnabled val="1"/>
        </dgm:presLayoutVars>
      </dgm:prSet>
      <dgm:spPr>
        <a:solidFill>
          <a:srgbClr val="CFD5EA">
            <a:alpha val="90000"/>
          </a:srgbClr>
        </a:solidFill>
      </dgm:spPr>
    </dgm:pt>
    <dgm:pt modelId="{4C531D5D-0FFA-4F17-A37A-9307EA808922}" type="pres">
      <dgm:prSet presAssocID="{5BF979C7-78E1-4016-8F0D-ECAF51010C60}" presName="spaceBetweenRectangles" presStyleCnt="0"/>
      <dgm:spPr/>
    </dgm:pt>
    <dgm:pt modelId="{3A03E796-1E10-45AD-980D-B760894B1478}" type="pres">
      <dgm:prSet presAssocID="{F0BE8456-5043-4181-883B-8814359FFC03}" presName="parentLin" presStyleCnt="0"/>
      <dgm:spPr/>
    </dgm:pt>
    <dgm:pt modelId="{FFA016C2-D023-4F74-B4E6-8F717DFF0A29}" type="pres">
      <dgm:prSet presAssocID="{F0BE8456-5043-4181-883B-8814359FFC03}" presName="parentLeftMargin" presStyleLbl="node1" presStyleIdx="2" presStyleCnt="4"/>
      <dgm:spPr/>
    </dgm:pt>
    <dgm:pt modelId="{8BA34CB7-3160-481C-8F0A-F689BDEB4CEF}" type="pres">
      <dgm:prSet presAssocID="{F0BE8456-5043-4181-883B-8814359FFC03}" presName="parentText" presStyleLbl="node1" presStyleIdx="3" presStyleCnt="4">
        <dgm:presLayoutVars>
          <dgm:chMax val="0"/>
          <dgm:bulletEnabled val="1"/>
        </dgm:presLayoutVars>
      </dgm:prSet>
      <dgm:spPr/>
    </dgm:pt>
    <dgm:pt modelId="{159FE17E-6EE4-4D49-B933-1D43EE872B64}" type="pres">
      <dgm:prSet presAssocID="{F0BE8456-5043-4181-883B-8814359FFC03}" presName="negativeSpace" presStyleCnt="0"/>
      <dgm:spPr/>
    </dgm:pt>
    <dgm:pt modelId="{02074EBC-2499-48CD-899A-95C37E191038}" type="pres">
      <dgm:prSet presAssocID="{F0BE8456-5043-4181-883B-8814359FFC03}" presName="childText" presStyleLbl="conFgAcc1" presStyleIdx="3" presStyleCnt="4" custLinFactNeighborX="-226" custLinFactNeighborY="-2892">
        <dgm:presLayoutVars>
          <dgm:bulletEnabled val="1"/>
        </dgm:presLayoutVars>
      </dgm:prSet>
      <dgm:spPr/>
    </dgm:pt>
  </dgm:ptLst>
  <dgm:cxnLst>
    <dgm:cxn modelId="{6D010B04-417F-4B5D-8ECC-6EC0210ADA15}" srcId="{CAE700B0-1B53-4175-8059-90DEB49A18E0}" destId="{42922D57-B5A4-47EC-A5FC-E09AF2406D0E}" srcOrd="0" destOrd="0" parTransId="{8C538058-22F8-427B-9804-550A0FC8D9AB}" sibTransId="{42BC27C1-3275-4E96-801E-F6285458C2D4}"/>
    <dgm:cxn modelId="{E6F1E536-DF17-495E-A8BC-09C5D73BAB91}" type="presOf" srcId="{CAE700B0-1B53-4175-8059-90DEB49A18E0}" destId="{069648D7-AA83-4DF7-A5F5-E541F343D887}" srcOrd="0" destOrd="0" presId="urn:microsoft.com/office/officeart/2005/8/layout/list1"/>
    <dgm:cxn modelId="{ED8F2E37-75EA-475A-838C-5E498872568B}" srcId="{F0BE8456-5043-4181-883B-8814359FFC03}" destId="{A2A7212C-5751-4491-81BF-6C28C75CCA0E}" srcOrd="1" destOrd="0" parTransId="{467AE8AD-97AC-4112-983B-59B92B0F3179}" sibTransId="{EBA50C48-CA35-45FA-94D0-55973A9FC88C}"/>
    <dgm:cxn modelId="{0F1BA162-5D79-47A3-BFF4-37C31F059523}" type="presOf" srcId="{02FD8D11-81A7-4CAA-8A10-5F313A30D6B6}" destId="{B151677D-D669-4ED9-B9DA-9F37A5F93084}" srcOrd="0" destOrd="0" presId="urn:microsoft.com/office/officeart/2005/8/layout/list1"/>
    <dgm:cxn modelId="{ECB67E4C-6EFF-4D5A-9C15-787F151FEFCD}" srcId="{F0BE8456-5043-4181-883B-8814359FFC03}" destId="{6A88C5D0-CB9D-4AD2-B3FF-A745043613BD}" srcOrd="0" destOrd="0" parTransId="{F2867D1D-88DE-403E-9BE1-6816D66ABF7C}" sibTransId="{F7E31C3A-9773-41BF-808C-CBF14BD5A24F}"/>
    <dgm:cxn modelId="{8D0AE370-C5C5-4251-9F49-DBD845D7B7D2}" srcId="{B632D816-A884-4A8E-9A20-A2D68834A114}" destId="{CAE700B0-1B53-4175-8059-90DEB49A18E0}" srcOrd="1" destOrd="0" parTransId="{3323D90F-FC7F-4590-A9E3-D9E511CEA9E7}" sibTransId="{13399E8B-BEFD-4426-83D1-FA00D9A9B09D}"/>
    <dgm:cxn modelId="{CA29C671-A726-4ABB-9EB2-1765CC236A8D}" type="presOf" srcId="{F0BE8456-5043-4181-883B-8814359FFC03}" destId="{FFA016C2-D023-4F74-B4E6-8F717DFF0A29}" srcOrd="0" destOrd="0" presId="urn:microsoft.com/office/officeart/2005/8/layout/list1"/>
    <dgm:cxn modelId="{A71C3273-0E3A-4E7B-B3F8-D64A78250CEB}" type="presOf" srcId="{42922D57-B5A4-47EC-A5FC-E09AF2406D0E}" destId="{8B67427E-D204-4480-9517-4CC81B44DFF9}" srcOrd="0" destOrd="0" presId="urn:microsoft.com/office/officeart/2005/8/layout/list1"/>
    <dgm:cxn modelId="{B540EB59-2685-454E-B5E0-27754A58D77B}" type="presOf" srcId="{19729CC2-567C-41FA-B4DC-65F55030C494}" destId="{7DC067BF-7C7A-4AE1-9EF0-023505DA6566}" srcOrd="0" destOrd="0" presId="urn:microsoft.com/office/officeart/2005/8/layout/list1"/>
    <dgm:cxn modelId="{CE36F68B-37BA-45A8-8167-97B952CB72B9}" type="presOf" srcId="{CAE700B0-1B53-4175-8059-90DEB49A18E0}" destId="{B81CA3E7-6450-45F0-A3F1-4C82993346F6}" srcOrd="1" destOrd="0" presId="urn:microsoft.com/office/officeart/2005/8/layout/list1"/>
    <dgm:cxn modelId="{9AE2F79E-F69A-42AB-B688-4404CF349AE6}" srcId="{B632D816-A884-4A8E-9A20-A2D68834A114}" destId="{F0BE8456-5043-4181-883B-8814359FFC03}" srcOrd="3" destOrd="0" parTransId="{C4501B37-2632-4FF8-A276-BA50C5E1483C}" sibTransId="{B3B74795-1108-4914-B075-01C65B2C13BD}"/>
    <dgm:cxn modelId="{E69F3AA1-D349-4294-9B2B-BEDBE84440A5}" srcId="{A2A7212C-5751-4491-81BF-6C28C75CCA0E}" destId="{9C3FF11A-A640-44AD-B034-FF99A0980D5A}" srcOrd="0" destOrd="0" parTransId="{249E4BFE-EDF1-4247-A653-976A8569DC55}" sibTransId="{6F2CD1C6-474A-48BE-99B1-CC6CBFF7948F}"/>
    <dgm:cxn modelId="{F12939A9-EE1F-445A-BBDF-6AEDEC33C06C}" srcId="{A2A7212C-5751-4491-81BF-6C28C75CCA0E}" destId="{EB21CD30-36EA-45CB-9D6A-A4D7ED37A572}" srcOrd="1" destOrd="0" parTransId="{D20B542E-8615-4B0B-921C-CEAEC411089B}" sibTransId="{10089DA8-940C-42D2-8BEF-9B3BC99991C2}"/>
    <dgm:cxn modelId="{0B1BC0B4-FFB7-4A9D-935A-0F7EE5351781}" type="presOf" srcId="{EB21CD30-36EA-45CB-9D6A-A4D7ED37A572}" destId="{02074EBC-2499-48CD-899A-95C37E191038}" srcOrd="0" destOrd="3" presId="urn:microsoft.com/office/officeart/2005/8/layout/list1"/>
    <dgm:cxn modelId="{976485B5-7B47-4AD8-B3AB-11280A63558F}" type="presOf" srcId="{19729CC2-567C-41FA-B4DC-65F55030C494}" destId="{56EA0BE7-84B1-4DD1-B287-8BB455BCBF2C}" srcOrd="1" destOrd="0" presId="urn:microsoft.com/office/officeart/2005/8/layout/list1"/>
    <dgm:cxn modelId="{E7911AB8-B729-4EC7-AB9F-C8A4E5433BEB}" type="presOf" srcId="{02FD8D11-81A7-4CAA-8A10-5F313A30D6B6}" destId="{65C47C78-867A-482D-A0BF-26A883B33E33}" srcOrd="1" destOrd="0" presId="urn:microsoft.com/office/officeart/2005/8/layout/list1"/>
    <dgm:cxn modelId="{B429BFBE-D5A3-4DF6-8E7A-A5D112F2A45E}" type="presOf" srcId="{9C3FF11A-A640-44AD-B034-FF99A0980D5A}" destId="{02074EBC-2499-48CD-899A-95C37E191038}" srcOrd="0" destOrd="2" presId="urn:microsoft.com/office/officeart/2005/8/layout/list1"/>
    <dgm:cxn modelId="{2D37C5BE-8FF1-4E6C-B76A-218762D3199C}" type="presOf" srcId="{B632D816-A884-4A8E-9A20-A2D68834A114}" destId="{8A20A7EE-10CE-4375-BDF6-08D33976B118}" srcOrd="0" destOrd="0" presId="urn:microsoft.com/office/officeart/2005/8/layout/list1"/>
    <dgm:cxn modelId="{63871FC6-46B5-42FB-B8A6-33408DB5A453}" type="presOf" srcId="{A2A7212C-5751-4491-81BF-6C28C75CCA0E}" destId="{02074EBC-2499-48CD-899A-95C37E191038}" srcOrd="0" destOrd="1" presId="urn:microsoft.com/office/officeart/2005/8/layout/list1"/>
    <dgm:cxn modelId="{8A7A20D5-6F31-44A9-9F66-1BA4A794F9E3}" type="presOf" srcId="{6A88C5D0-CB9D-4AD2-B3FF-A745043613BD}" destId="{02074EBC-2499-48CD-899A-95C37E191038}" srcOrd="0" destOrd="0" presId="urn:microsoft.com/office/officeart/2005/8/layout/list1"/>
    <dgm:cxn modelId="{53F952E1-27CB-4F19-9101-F3A2708DFA8D}" srcId="{B632D816-A884-4A8E-9A20-A2D68834A114}" destId="{02FD8D11-81A7-4CAA-8A10-5F313A30D6B6}" srcOrd="0" destOrd="0" parTransId="{E89F6763-D2E4-458B-B7FE-809F70810CE4}" sibTransId="{DC84EDD9-C722-4C2B-83C8-DE091160D24E}"/>
    <dgm:cxn modelId="{87DACDF3-0EE0-4A3A-9248-CFBA6B0BB579}" srcId="{B632D816-A884-4A8E-9A20-A2D68834A114}" destId="{19729CC2-567C-41FA-B4DC-65F55030C494}" srcOrd="2" destOrd="0" parTransId="{FBC4DC0F-3150-40A8-A6B5-867D4B64F283}" sibTransId="{5BF979C7-78E1-4016-8F0D-ECAF51010C60}"/>
    <dgm:cxn modelId="{438B68FA-22A7-4E63-8C78-02516555800D}" type="presOf" srcId="{F0BE8456-5043-4181-883B-8814359FFC03}" destId="{8BA34CB7-3160-481C-8F0A-F689BDEB4CEF}" srcOrd="1" destOrd="0" presId="urn:microsoft.com/office/officeart/2005/8/layout/list1"/>
    <dgm:cxn modelId="{1B815D90-BCB7-4B29-8D16-4090AE2ADFC6}" type="presParOf" srcId="{8A20A7EE-10CE-4375-BDF6-08D33976B118}" destId="{EF89AA96-B314-49EC-B087-C8B774D218B2}" srcOrd="0" destOrd="0" presId="urn:microsoft.com/office/officeart/2005/8/layout/list1"/>
    <dgm:cxn modelId="{57B69897-20F8-40B8-A114-FA28D52CEC32}" type="presParOf" srcId="{EF89AA96-B314-49EC-B087-C8B774D218B2}" destId="{B151677D-D669-4ED9-B9DA-9F37A5F93084}" srcOrd="0" destOrd="0" presId="urn:microsoft.com/office/officeart/2005/8/layout/list1"/>
    <dgm:cxn modelId="{95F2E43E-FDEA-480B-AC52-F9E6F2C6B491}" type="presParOf" srcId="{EF89AA96-B314-49EC-B087-C8B774D218B2}" destId="{65C47C78-867A-482D-A0BF-26A883B33E33}" srcOrd="1" destOrd="0" presId="urn:microsoft.com/office/officeart/2005/8/layout/list1"/>
    <dgm:cxn modelId="{0F268A65-F78C-4960-B3A1-3ABF6238806E}" type="presParOf" srcId="{8A20A7EE-10CE-4375-BDF6-08D33976B118}" destId="{17FB0AD5-FB00-4197-B086-9A81C92B713A}" srcOrd="1" destOrd="0" presId="urn:microsoft.com/office/officeart/2005/8/layout/list1"/>
    <dgm:cxn modelId="{BEC9D22E-AACE-469D-997E-EE672D704030}" type="presParOf" srcId="{8A20A7EE-10CE-4375-BDF6-08D33976B118}" destId="{8D563A17-92AF-420B-91EB-A3E31EAB5D32}" srcOrd="2" destOrd="0" presId="urn:microsoft.com/office/officeart/2005/8/layout/list1"/>
    <dgm:cxn modelId="{7B60B029-5BF3-4F0E-B879-02358C426399}" type="presParOf" srcId="{8A20A7EE-10CE-4375-BDF6-08D33976B118}" destId="{189FE6A6-9E18-4FA8-9CC3-5E0BAE078955}" srcOrd="3" destOrd="0" presId="urn:microsoft.com/office/officeart/2005/8/layout/list1"/>
    <dgm:cxn modelId="{752B75D0-7B4E-42D4-97A7-3C680BE28B0B}" type="presParOf" srcId="{8A20A7EE-10CE-4375-BDF6-08D33976B118}" destId="{664EB566-82FB-4BA7-B806-DF7E94D2B42B}" srcOrd="4" destOrd="0" presId="urn:microsoft.com/office/officeart/2005/8/layout/list1"/>
    <dgm:cxn modelId="{03C3B0F5-5D3C-461B-A8D2-83D6694BF615}" type="presParOf" srcId="{664EB566-82FB-4BA7-B806-DF7E94D2B42B}" destId="{069648D7-AA83-4DF7-A5F5-E541F343D887}" srcOrd="0" destOrd="0" presId="urn:microsoft.com/office/officeart/2005/8/layout/list1"/>
    <dgm:cxn modelId="{FB7BC4EA-CBA6-4946-8128-6808B0A1F62D}" type="presParOf" srcId="{664EB566-82FB-4BA7-B806-DF7E94D2B42B}" destId="{B81CA3E7-6450-45F0-A3F1-4C82993346F6}" srcOrd="1" destOrd="0" presId="urn:microsoft.com/office/officeart/2005/8/layout/list1"/>
    <dgm:cxn modelId="{255B83BB-41DB-4DBC-9FF1-C0050A9691BD}" type="presParOf" srcId="{8A20A7EE-10CE-4375-BDF6-08D33976B118}" destId="{238C0377-6992-4E85-8D1F-9FC55A4F2985}" srcOrd="5" destOrd="0" presId="urn:microsoft.com/office/officeart/2005/8/layout/list1"/>
    <dgm:cxn modelId="{74D55AC0-8745-4BCB-B06D-01B1639D6791}" type="presParOf" srcId="{8A20A7EE-10CE-4375-BDF6-08D33976B118}" destId="{8B67427E-D204-4480-9517-4CC81B44DFF9}" srcOrd="6" destOrd="0" presId="urn:microsoft.com/office/officeart/2005/8/layout/list1"/>
    <dgm:cxn modelId="{88BED9D6-C6BD-4D17-A998-033D06ACBDED}" type="presParOf" srcId="{8A20A7EE-10CE-4375-BDF6-08D33976B118}" destId="{DAD490B3-942D-4B93-8C10-08B303B93C7A}" srcOrd="7" destOrd="0" presId="urn:microsoft.com/office/officeart/2005/8/layout/list1"/>
    <dgm:cxn modelId="{959FD933-95E7-46AA-88E8-72DFA9E8C480}" type="presParOf" srcId="{8A20A7EE-10CE-4375-BDF6-08D33976B118}" destId="{70335BA1-ECF4-4BB1-86F9-03C0102B36FA}" srcOrd="8" destOrd="0" presId="urn:microsoft.com/office/officeart/2005/8/layout/list1"/>
    <dgm:cxn modelId="{B05F522E-AD14-4880-B749-392EAB94F2B1}" type="presParOf" srcId="{70335BA1-ECF4-4BB1-86F9-03C0102B36FA}" destId="{7DC067BF-7C7A-4AE1-9EF0-023505DA6566}" srcOrd="0" destOrd="0" presId="urn:microsoft.com/office/officeart/2005/8/layout/list1"/>
    <dgm:cxn modelId="{D9B48496-720F-43E6-BA2B-7B9CAF4C6A02}" type="presParOf" srcId="{70335BA1-ECF4-4BB1-86F9-03C0102B36FA}" destId="{56EA0BE7-84B1-4DD1-B287-8BB455BCBF2C}" srcOrd="1" destOrd="0" presId="urn:microsoft.com/office/officeart/2005/8/layout/list1"/>
    <dgm:cxn modelId="{A20AC01F-81EE-4903-9137-89E1566C349E}" type="presParOf" srcId="{8A20A7EE-10CE-4375-BDF6-08D33976B118}" destId="{047F573A-ABE5-4F29-BAB7-6FF9BA2DF6E0}" srcOrd="9" destOrd="0" presId="urn:microsoft.com/office/officeart/2005/8/layout/list1"/>
    <dgm:cxn modelId="{64991CF1-9415-498A-8EE6-A3B44DA275B1}" type="presParOf" srcId="{8A20A7EE-10CE-4375-BDF6-08D33976B118}" destId="{801851BF-38E4-4E77-A4B9-B2CE308E9153}" srcOrd="10" destOrd="0" presId="urn:microsoft.com/office/officeart/2005/8/layout/list1"/>
    <dgm:cxn modelId="{3CD911D6-32EC-4E05-8752-B9A9DE2FB96A}" type="presParOf" srcId="{8A20A7EE-10CE-4375-BDF6-08D33976B118}" destId="{4C531D5D-0FFA-4F17-A37A-9307EA808922}" srcOrd="11" destOrd="0" presId="urn:microsoft.com/office/officeart/2005/8/layout/list1"/>
    <dgm:cxn modelId="{14FE493D-F664-45CF-A99C-303B00E0687F}" type="presParOf" srcId="{8A20A7EE-10CE-4375-BDF6-08D33976B118}" destId="{3A03E796-1E10-45AD-980D-B760894B1478}" srcOrd="12" destOrd="0" presId="urn:microsoft.com/office/officeart/2005/8/layout/list1"/>
    <dgm:cxn modelId="{E4488DA8-D7FD-4565-AE67-8165F1BBDC46}" type="presParOf" srcId="{3A03E796-1E10-45AD-980D-B760894B1478}" destId="{FFA016C2-D023-4F74-B4E6-8F717DFF0A29}" srcOrd="0" destOrd="0" presId="urn:microsoft.com/office/officeart/2005/8/layout/list1"/>
    <dgm:cxn modelId="{CADDEACC-019E-4F1A-832D-1A8E99B1C659}" type="presParOf" srcId="{3A03E796-1E10-45AD-980D-B760894B1478}" destId="{8BA34CB7-3160-481C-8F0A-F689BDEB4CEF}" srcOrd="1" destOrd="0" presId="urn:microsoft.com/office/officeart/2005/8/layout/list1"/>
    <dgm:cxn modelId="{5A793214-9A36-4A1C-A6F4-CAA2C9A91B49}" type="presParOf" srcId="{8A20A7EE-10CE-4375-BDF6-08D33976B118}" destId="{159FE17E-6EE4-4D49-B933-1D43EE872B64}" srcOrd="13" destOrd="0" presId="urn:microsoft.com/office/officeart/2005/8/layout/list1"/>
    <dgm:cxn modelId="{9203C083-00A0-4794-9698-39DF8121ECBB}" type="presParOf" srcId="{8A20A7EE-10CE-4375-BDF6-08D33976B118}" destId="{02074EBC-2499-48CD-899A-95C37E19103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E474DE9-73C4-40F9-9A29-45BF335C41D1}" type="doc">
      <dgm:prSet loTypeId="urn:diagrams.loki3.com/BracketList" loCatId="list" qsTypeId="urn:microsoft.com/office/officeart/2005/8/quickstyle/simple1" qsCatId="simple" csTypeId="urn:microsoft.com/office/officeart/2005/8/colors/accent0_2" csCatId="mainScheme" phldr="1"/>
      <dgm:spPr/>
      <dgm:t>
        <a:bodyPr/>
        <a:lstStyle/>
        <a:p>
          <a:endParaRPr lang="en-GB"/>
        </a:p>
      </dgm:t>
    </dgm:pt>
    <dgm:pt modelId="{12AC2DAE-E882-43C3-9AD3-686AC57D7039}">
      <dgm:prSet phldrT="[Text]" custT="1"/>
      <dgm:spPr/>
      <dgm:t>
        <a:bodyPr/>
        <a:lstStyle/>
        <a:p>
          <a:r>
            <a:rPr lang="en-GB" sz="1800" dirty="0"/>
            <a:t>Who decides [or leads in recommending to decision makers]</a:t>
          </a:r>
        </a:p>
      </dgm:t>
    </dgm:pt>
    <dgm:pt modelId="{206A43E3-A560-4A95-A880-4861C5AB4769}" type="parTrans" cxnId="{89BAB37B-0B1D-45AF-A962-DCD549B92890}">
      <dgm:prSet/>
      <dgm:spPr/>
      <dgm:t>
        <a:bodyPr/>
        <a:lstStyle/>
        <a:p>
          <a:endParaRPr lang="en-GB"/>
        </a:p>
      </dgm:t>
    </dgm:pt>
    <dgm:pt modelId="{E5C9AC46-76E2-451C-951F-807051143FB2}" type="sibTrans" cxnId="{89BAB37B-0B1D-45AF-A962-DCD549B92890}">
      <dgm:prSet/>
      <dgm:spPr/>
      <dgm:t>
        <a:bodyPr/>
        <a:lstStyle/>
        <a:p>
          <a:endParaRPr lang="en-GB"/>
        </a:p>
      </dgm:t>
    </dgm:pt>
    <dgm:pt modelId="{AD990D46-1611-4539-A875-7E68685F31D5}">
      <dgm:prSet/>
      <dgm:spPr/>
      <dgm:t>
        <a:bodyPr/>
        <a:lstStyle/>
        <a:p>
          <a:r>
            <a:rPr lang="en-GB"/>
            <a:t>Integrated DMO – issue does not arise</a:t>
          </a:r>
          <a:endParaRPr lang="en-GB" dirty="0"/>
        </a:p>
      </dgm:t>
    </dgm:pt>
    <dgm:pt modelId="{D42C6F63-F585-4016-A5D5-89CC18F49560}" type="parTrans" cxnId="{130FF27B-2F9B-4BE0-8CEB-0A20D40DFE8E}">
      <dgm:prSet/>
      <dgm:spPr/>
      <dgm:t>
        <a:bodyPr/>
        <a:lstStyle/>
        <a:p>
          <a:endParaRPr lang="en-GB"/>
        </a:p>
      </dgm:t>
    </dgm:pt>
    <dgm:pt modelId="{93702659-EE00-47D9-9139-573590FB5637}" type="sibTrans" cxnId="{130FF27B-2F9B-4BE0-8CEB-0A20D40DFE8E}">
      <dgm:prSet/>
      <dgm:spPr/>
      <dgm:t>
        <a:bodyPr/>
        <a:lstStyle/>
        <a:p>
          <a:endParaRPr lang="en-GB"/>
        </a:p>
      </dgm:t>
    </dgm:pt>
    <dgm:pt modelId="{8CCC6E8D-DBFF-4B53-ABA5-3040922A41B3}">
      <dgm:prSet/>
      <dgm:spPr/>
      <dgm:t>
        <a:bodyPr/>
        <a:lstStyle/>
        <a:p>
          <a:r>
            <a:rPr lang="en-GB"/>
            <a:t>Example Hungary: ÁKK proposes the level of the minimum liquidity buffer; approved each year by Minister of Finance</a:t>
          </a:r>
          <a:endParaRPr lang="en-GB" dirty="0"/>
        </a:p>
      </dgm:t>
    </dgm:pt>
    <dgm:pt modelId="{D305882C-2AE5-4DB2-B07F-2EF38C065015}" type="parTrans" cxnId="{AB86879A-886F-478E-89B3-B52386A13372}">
      <dgm:prSet/>
      <dgm:spPr/>
      <dgm:t>
        <a:bodyPr/>
        <a:lstStyle/>
        <a:p>
          <a:endParaRPr lang="en-GB"/>
        </a:p>
      </dgm:t>
    </dgm:pt>
    <dgm:pt modelId="{C731868B-0902-4182-995C-86B2BF7428F4}" type="sibTrans" cxnId="{AB86879A-886F-478E-89B3-B52386A13372}">
      <dgm:prSet/>
      <dgm:spPr/>
      <dgm:t>
        <a:bodyPr/>
        <a:lstStyle/>
        <a:p>
          <a:endParaRPr lang="en-GB"/>
        </a:p>
      </dgm:t>
    </dgm:pt>
    <dgm:pt modelId="{5C700517-0E4D-49AE-ACF6-093F2757E734}">
      <dgm:prSet/>
      <dgm:spPr/>
      <dgm:t>
        <a:bodyPr/>
        <a:lstStyle/>
        <a:p>
          <a:r>
            <a:rPr lang="en-GB"/>
            <a:t>In separate debt/cash functions:</a:t>
          </a:r>
          <a:endParaRPr lang="en-GB" dirty="0"/>
        </a:p>
      </dgm:t>
    </dgm:pt>
    <dgm:pt modelId="{5A124447-DAFF-4B9A-993E-0469DEF9B743}" type="parTrans" cxnId="{96DCBA22-B8FF-4D6F-8E20-D710F4952A58}">
      <dgm:prSet/>
      <dgm:spPr/>
      <dgm:t>
        <a:bodyPr/>
        <a:lstStyle/>
        <a:p>
          <a:endParaRPr lang="en-GB"/>
        </a:p>
      </dgm:t>
    </dgm:pt>
    <dgm:pt modelId="{7CDC8A1B-6C6C-4CEB-962D-A5F04E579986}" type="sibTrans" cxnId="{96DCBA22-B8FF-4D6F-8E20-D710F4952A58}">
      <dgm:prSet/>
      <dgm:spPr/>
      <dgm:t>
        <a:bodyPr/>
        <a:lstStyle/>
        <a:p>
          <a:endParaRPr lang="en-GB"/>
        </a:p>
      </dgm:t>
    </dgm:pt>
    <dgm:pt modelId="{E9C3464E-928B-400C-ADFB-06051C26B15F}">
      <dgm:prSet/>
      <dgm:spPr/>
      <dgm:t>
        <a:bodyPr/>
        <a:lstStyle/>
        <a:p>
          <a:r>
            <a:rPr lang="en-GB"/>
            <a:t>Cash managers better placed to do the transactions analysis</a:t>
          </a:r>
          <a:endParaRPr lang="en-GB" dirty="0"/>
        </a:p>
      </dgm:t>
    </dgm:pt>
    <dgm:pt modelId="{0B101543-7539-403A-920A-BDD135CCCD98}" type="parTrans" cxnId="{236F3A14-76A7-43CB-A45C-FDF98EB79ECB}">
      <dgm:prSet/>
      <dgm:spPr/>
      <dgm:t>
        <a:bodyPr/>
        <a:lstStyle/>
        <a:p>
          <a:endParaRPr lang="en-GB"/>
        </a:p>
      </dgm:t>
    </dgm:pt>
    <dgm:pt modelId="{3BD9DBAA-C935-470E-BABB-65BDBD913872}" type="sibTrans" cxnId="{236F3A14-76A7-43CB-A45C-FDF98EB79ECB}">
      <dgm:prSet/>
      <dgm:spPr/>
      <dgm:t>
        <a:bodyPr/>
        <a:lstStyle/>
        <a:p>
          <a:endParaRPr lang="en-GB"/>
        </a:p>
      </dgm:t>
    </dgm:pt>
    <dgm:pt modelId="{00525DCC-91E7-444F-93DF-AB58E3754154}">
      <dgm:prSet/>
      <dgm:spPr/>
      <dgm:t>
        <a:bodyPr/>
        <a:lstStyle/>
        <a:p>
          <a:r>
            <a:rPr lang="en-GB" dirty="0"/>
            <a:t>But debt managers need to consider debt management/safety buffer</a:t>
          </a:r>
        </a:p>
      </dgm:t>
    </dgm:pt>
    <dgm:pt modelId="{4A98AF26-38D3-4E30-849F-BDE624EE62B4}" type="parTrans" cxnId="{63795067-8E6A-4103-9545-5C9F8DFB7297}">
      <dgm:prSet/>
      <dgm:spPr/>
      <dgm:t>
        <a:bodyPr/>
        <a:lstStyle/>
        <a:p>
          <a:endParaRPr lang="en-GB"/>
        </a:p>
      </dgm:t>
    </dgm:pt>
    <dgm:pt modelId="{CBD21F9B-F354-46BB-81D2-E731D7ED9665}" type="sibTrans" cxnId="{63795067-8E6A-4103-9545-5C9F8DFB7297}">
      <dgm:prSet/>
      <dgm:spPr/>
      <dgm:t>
        <a:bodyPr/>
        <a:lstStyle/>
        <a:p>
          <a:endParaRPr lang="en-GB"/>
        </a:p>
      </dgm:t>
    </dgm:pt>
    <dgm:pt modelId="{EE1663A0-6BC3-4B67-BFCC-75944B77FD84}">
      <dgm:prSet/>
      <dgm:spPr/>
      <dgm:t>
        <a:bodyPr/>
        <a:lstStyle/>
        <a:p>
          <a:r>
            <a:rPr lang="en-GB"/>
            <a:t>Implies a need to liaise – to ensure an integrated approach, and shared understanding of safety nets available</a:t>
          </a:r>
          <a:endParaRPr lang="en-GB" dirty="0"/>
        </a:p>
      </dgm:t>
    </dgm:pt>
    <dgm:pt modelId="{69671105-C7B4-4545-985B-D92CC745B432}" type="parTrans" cxnId="{90DE7FD6-EA77-4EC3-B4B2-0B023CF85EC4}">
      <dgm:prSet/>
      <dgm:spPr/>
      <dgm:t>
        <a:bodyPr/>
        <a:lstStyle/>
        <a:p>
          <a:endParaRPr lang="en-GB"/>
        </a:p>
      </dgm:t>
    </dgm:pt>
    <dgm:pt modelId="{C33E64C3-71F7-4F31-8F63-8B5EDBFD6529}" type="sibTrans" cxnId="{90DE7FD6-EA77-4EC3-B4B2-0B023CF85EC4}">
      <dgm:prSet/>
      <dgm:spPr/>
      <dgm:t>
        <a:bodyPr/>
        <a:lstStyle/>
        <a:p>
          <a:endParaRPr lang="en-GB"/>
        </a:p>
      </dgm:t>
    </dgm:pt>
    <dgm:pt modelId="{55D929DA-682B-4480-9C08-911C7CB3391B}">
      <dgm:prSet custT="1"/>
      <dgm:spPr/>
      <dgm:t>
        <a:bodyPr/>
        <a:lstStyle/>
        <a:p>
          <a:r>
            <a:rPr lang="en-GB" sz="1800" dirty="0"/>
            <a:t>Essential to inform central bank</a:t>
          </a:r>
        </a:p>
      </dgm:t>
    </dgm:pt>
    <dgm:pt modelId="{BD24F600-6E93-4840-92D3-1680B1325670}" type="parTrans" cxnId="{32BCBB65-CBD2-4359-B6C3-AFA42F8DB08D}">
      <dgm:prSet/>
      <dgm:spPr/>
      <dgm:t>
        <a:bodyPr/>
        <a:lstStyle/>
        <a:p>
          <a:endParaRPr lang="en-GB"/>
        </a:p>
      </dgm:t>
    </dgm:pt>
    <dgm:pt modelId="{EF3B989D-4822-478A-99A4-6F6DC3A39B61}" type="sibTrans" cxnId="{32BCBB65-CBD2-4359-B6C3-AFA42F8DB08D}">
      <dgm:prSet/>
      <dgm:spPr/>
      <dgm:t>
        <a:bodyPr/>
        <a:lstStyle/>
        <a:p>
          <a:endParaRPr lang="en-GB"/>
        </a:p>
      </dgm:t>
    </dgm:pt>
    <dgm:pt modelId="{BA8654DE-21F1-48E6-BD41-E4FE9F486A00}">
      <dgm:prSet/>
      <dgm:spPr/>
      <dgm:t>
        <a:bodyPr/>
        <a:lstStyle/>
        <a:p>
          <a:r>
            <a:rPr lang="en-GB"/>
            <a:t>It must know what is being targeted as an input into its liquidity forecast required for open market operations</a:t>
          </a:r>
          <a:endParaRPr lang="en-GB" dirty="0"/>
        </a:p>
      </dgm:t>
    </dgm:pt>
    <dgm:pt modelId="{AAE38F75-1FD4-4027-9752-149C8F38C68F}" type="parTrans" cxnId="{7846BE34-4B97-4317-9E81-4FB0F0956E19}">
      <dgm:prSet/>
      <dgm:spPr/>
      <dgm:t>
        <a:bodyPr/>
        <a:lstStyle/>
        <a:p>
          <a:endParaRPr lang="en-GB"/>
        </a:p>
      </dgm:t>
    </dgm:pt>
    <dgm:pt modelId="{57F00CE7-08F5-4AFC-8F71-A8575C6450C9}" type="sibTrans" cxnId="{7846BE34-4B97-4317-9E81-4FB0F0956E19}">
      <dgm:prSet/>
      <dgm:spPr/>
      <dgm:t>
        <a:bodyPr/>
        <a:lstStyle/>
        <a:p>
          <a:endParaRPr lang="en-GB"/>
        </a:p>
      </dgm:t>
    </dgm:pt>
    <dgm:pt modelId="{B0941907-C9F0-4262-AD3D-BFBB576C25E9}">
      <dgm:prSet custT="1"/>
      <dgm:spPr/>
      <dgm:t>
        <a:bodyPr/>
        <a:lstStyle/>
        <a:p>
          <a:r>
            <a:rPr lang="en-GB" sz="1800" dirty="0"/>
            <a:t>Advantages to informing the public</a:t>
          </a:r>
        </a:p>
      </dgm:t>
    </dgm:pt>
    <dgm:pt modelId="{77C71893-F930-42ED-AC93-EA7FF482E1C5}" type="parTrans" cxnId="{8DA02662-D1A2-41E0-A17F-B6C548C8CE83}">
      <dgm:prSet/>
      <dgm:spPr/>
      <dgm:t>
        <a:bodyPr/>
        <a:lstStyle/>
        <a:p>
          <a:endParaRPr lang="en-GB"/>
        </a:p>
      </dgm:t>
    </dgm:pt>
    <dgm:pt modelId="{74FCE9B7-79DD-4314-A519-46C43830957B}" type="sibTrans" cxnId="{8DA02662-D1A2-41E0-A17F-B6C548C8CE83}">
      <dgm:prSet/>
      <dgm:spPr/>
      <dgm:t>
        <a:bodyPr/>
        <a:lstStyle/>
        <a:p>
          <a:endParaRPr lang="en-GB"/>
        </a:p>
      </dgm:t>
    </dgm:pt>
    <dgm:pt modelId="{320F6A39-B2A6-4AB6-BC6E-60B219486889}">
      <dgm:prSet/>
      <dgm:spPr/>
      <dgm:t>
        <a:bodyPr/>
        <a:lstStyle/>
        <a:p>
          <a:r>
            <a:rPr lang="en-GB"/>
            <a:t>Public disclosure has a positive signalling effect on market participants, enhancing credibility of government.</a:t>
          </a:r>
          <a:endParaRPr lang="en-GB" dirty="0"/>
        </a:p>
      </dgm:t>
    </dgm:pt>
    <dgm:pt modelId="{D3DA51E9-CE6F-4C3A-85EB-DB312550ED59}" type="parTrans" cxnId="{01F2D773-390C-4F41-A018-1AE4D54EC1C8}">
      <dgm:prSet/>
      <dgm:spPr/>
      <dgm:t>
        <a:bodyPr/>
        <a:lstStyle/>
        <a:p>
          <a:endParaRPr lang="en-GB"/>
        </a:p>
      </dgm:t>
    </dgm:pt>
    <dgm:pt modelId="{653AE484-A8DA-4FD9-AA3F-8DDF55A40A3C}" type="sibTrans" cxnId="{01F2D773-390C-4F41-A018-1AE4D54EC1C8}">
      <dgm:prSet/>
      <dgm:spPr/>
      <dgm:t>
        <a:bodyPr/>
        <a:lstStyle/>
        <a:p>
          <a:endParaRPr lang="en-GB"/>
        </a:p>
      </dgm:t>
    </dgm:pt>
    <dgm:pt modelId="{C7C5EF6F-0ABC-4C7C-A7AE-3099F5AB5ADA}">
      <dgm:prSet/>
      <dgm:spPr/>
      <dgm:t>
        <a:bodyPr/>
        <a:lstStyle/>
        <a:p>
          <a:r>
            <a:rPr lang="en-GB" dirty="0"/>
            <a:t>Disclosing actual level of the cash buffer further increases the fiscal transparency and market confidence. Examples: Canada, Denmark, Italy and the US.</a:t>
          </a:r>
        </a:p>
      </dgm:t>
    </dgm:pt>
    <dgm:pt modelId="{8809A57A-EEE2-4B53-96DA-526A94CA5476}" type="parTrans" cxnId="{F82F5357-09F5-4866-BA07-4B9313C65D13}">
      <dgm:prSet/>
      <dgm:spPr/>
      <dgm:t>
        <a:bodyPr/>
        <a:lstStyle/>
        <a:p>
          <a:endParaRPr lang="en-GB"/>
        </a:p>
      </dgm:t>
    </dgm:pt>
    <dgm:pt modelId="{EC371EBB-2D78-4569-9C7A-7AB59B7E6A1F}" type="sibTrans" cxnId="{F82F5357-09F5-4866-BA07-4B9313C65D13}">
      <dgm:prSet/>
      <dgm:spPr/>
      <dgm:t>
        <a:bodyPr/>
        <a:lstStyle/>
        <a:p>
          <a:endParaRPr lang="en-GB"/>
        </a:p>
      </dgm:t>
    </dgm:pt>
    <dgm:pt modelId="{1A0ED745-D262-4E9C-975B-BE657203E529}">
      <dgm:prSet/>
      <dgm:spPr/>
      <dgm:t>
        <a:bodyPr/>
        <a:lstStyle/>
        <a:p>
          <a:r>
            <a:rPr lang="en-GB" dirty="0"/>
            <a:t>In more uncertain environment, some disclose the information about the policy (rationale and determinants) without providing information on the actual and target level of the buffer in order to avoid potential misperceptions</a:t>
          </a:r>
        </a:p>
      </dgm:t>
    </dgm:pt>
    <dgm:pt modelId="{CECBD69A-0A23-4D41-8525-D716CD00E124}" type="parTrans" cxnId="{D6D7EC86-B11E-49B4-BD30-29DF94DB74B6}">
      <dgm:prSet/>
      <dgm:spPr/>
      <dgm:t>
        <a:bodyPr/>
        <a:lstStyle/>
        <a:p>
          <a:endParaRPr lang="en-GB"/>
        </a:p>
      </dgm:t>
    </dgm:pt>
    <dgm:pt modelId="{9355EB9D-F336-484E-8F22-2197E65E6F70}" type="sibTrans" cxnId="{D6D7EC86-B11E-49B4-BD30-29DF94DB74B6}">
      <dgm:prSet/>
      <dgm:spPr/>
      <dgm:t>
        <a:bodyPr/>
        <a:lstStyle/>
        <a:p>
          <a:endParaRPr lang="en-GB"/>
        </a:p>
      </dgm:t>
    </dgm:pt>
    <dgm:pt modelId="{3965C091-5D39-4317-925D-EA26A19CC8AC}">
      <dgm:prSet custT="1"/>
      <dgm:spPr/>
      <dgm:t>
        <a:bodyPr/>
        <a:lstStyle/>
        <a:p>
          <a:r>
            <a:rPr lang="en-GB" sz="1800" dirty="0"/>
            <a:t>Review legislative requirements</a:t>
          </a:r>
        </a:p>
      </dgm:t>
    </dgm:pt>
    <dgm:pt modelId="{8017C375-8611-4CB9-A1F9-F2BF85816CC8}" type="parTrans" cxnId="{27324636-B989-4F4D-A1BD-251F44F5A24B}">
      <dgm:prSet/>
      <dgm:spPr/>
      <dgm:t>
        <a:bodyPr/>
        <a:lstStyle/>
        <a:p>
          <a:endParaRPr lang="en-GB"/>
        </a:p>
      </dgm:t>
    </dgm:pt>
    <dgm:pt modelId="{B5D55F52-9D83-4A53-95CE-A4369428F67F}" type="sibTrans" cxnId="{27324636-B989-4F4D-A1BD-251F44F5A24B}">
      <dgm:prSet/>
      <dgm:spPr/>
      <dgm:t>
        <a:bodyPr/>
        <a:lstStyle/>
        <a:p>
          <a:endParaRPr lang="en-GB"/>
        </a:p>
      </dgm:t>
    </dgm:pt>
    <dgm:pt modelId="{1E004E4F-F956-4595-A1B7-253545760C7C}">
      <dgm:prSet/>
      <dgm:spPr/>
      <dgm:t>
        <a:bodyPr/>
        <a:lstStyle/>
        <a:p>
          <a:r>
            <a:rPr lang="en-GB" dirty="0"/>
            <a:t>Some countries currently would not allow over borrowing to build buffer </a:t>
          </a:r>
        </a:p>
      </dgm:t>
    </dgm:pt>
    <dgm:pt modelId="{5DD189F5-DBF7-42B6-A68E-123AED10FC91}" type="parTrans" cxnId="{FEF45E05-D017-4DA1-B6FE-9CD571B32713}">
      <dgm:prSet/>
      <dgm:spPr/>
      <dgm:t>
        <a:bodyPr/>
        <a:lstStyle/>
        <a:p>
          <a:endParaRPr lang="en-GB"/>
        </a:p>
      </dgm:t>
    </dgm:pt>
    <dgm:pt modelId="{84204C09-9375-47DF-8167-D49EC930D1FB}" type="sibTrans" cxnId="{FEF45E05-D017-4DA1-B6FE-9CD571B32713}">
      <dgm:prSet/>
      <dgm:spPr/>
      <dgm:t>
        <a:bodyPr/>
        <a:lstStyle/>
        <a:p>
          <a:endParaRPr lang="en-GB"/>
        </a:p>
      </dgm:t>
    </dgm:pt>
    <dgm:pt modelId="{87F0E12D-F9F9-40C5-B144-3303B1B14B1D}" type="pres">
      <dgm:prSet presAssocID="{5E474DE9-73C4-40F9-9A29-45BF335C41D1}" presName="Name0" presStyleCnt="0">
        <dgm:presLayoutVars>
          <dgm:dir/>
          <dgm:animLvl val="lvl"/>
          <dgm:resizeHandles val="exact"/>
        </dgm:presLayoutVars>
      </dgm:prSet>
      <dgm:spPr/>
    </dgm:pt>
    <dgm:pt modelId="{68D992BF-A411-4FE3-AED7-E699CAA04260}" type="pres">
      <dgm:prSet presAssocID="{12AC2DAE-E882-43C3-9AD3-686AC57D7039}" presName="linNode" presStyleCnt="0"/>
      <dgm:spPr/>
    </dgm:pt>
    <dgm:pt modelId="{4438DB73-15C9-42C2-AAF2-E0226695BD2F}" type="pres">
      <dgm:prSet presAssocID="{12AC2DAE-E882-43C3-9AD3-686AC57D7039}" presName="parTx" presStyleLbl="revTx" presStyleIdx="0" presStyleCnt="4">
        <dgm:presLayoutVars>
          <dgm:chMax val="1"/>
          <dgm:bulletEnabled val="1"/>
        </dgm:presLayoutVars>
      </dgm:prSet>
      <dgm:spPr/>
    </dgm:pt>
    <dgm:pt modelId="{955E0045-1535-40D1-A490-082F880414F7}" type="pres">
      <dgm:prSet presAssocID="{12AC2DAE-E882-43C3-9AD3-686AC57D7039}" presName="bracket" presStyleLbl="parChTrans1D1" presStyleIdx="0" presStyleCnt="4"/>
      <dgm:spPr/>
    </dgm:pt>
    <dgm:pt modelId="{A340EC81-8AB1-4423-8673-F54D52179513}" type="pres">
      <dgm:prSet presAssocID="{12AC2DAE-E882-43C3-9AD3-686AC57D7039}" presName="spH" presStyleCnt="0"/>
      <dgm:spPr/>
    </dgm:pt>
    <dgm:pt modelId="{9F7EE0CA-ECF3-4B21-8567-2DF81B68B7E8}" type="pres">
      <dgm:prSet presAssocID="{12AC2DAE-E882-43C3-9AD3-686AC57D7039}" presName="desTx" presStyleLbl="node1" presStyleIdx="0" presStyleCnt="4">
        <dgm:presLayoutVars>
          <dgm:bulletEnabled val="1"/>
        </dgm:presLayoutVars>
      </dgm:prSet>
      <dgm:spPr/>
    </dgm:pt>
    <dgm:pt modelId="{CE21BBA0-76EE-4781-823F-11DF65A9F074}" type="pres">
      <dgm:prSet presAssocID="{E5C9AC46-76E2-451C-951F-807051143FB2}" presName="spV" presStyleCnt="0"/>
      <dgm:spPr/>
    </dgm:pt>
    <dgm:pt modelId="{318D1CE3-43EA-44F5-8847-70D9F2A1890E}" type="pres">
      <dgm:prSet presAssocID="{55D929DA-682B-4480-9C08-911C7CB3391B}" presName="linNode" presStyleCnt="0"/>
      <dgm:spPr/>
    </dgm:pt>
    <dgm:pt modelId="{BA91AA63-F47B-4A23-8E0D-ECE03CBCEF73}" type="pres">
      <dgm:prSet presAssocID="{55D929DA-682B-4480-9C08-911C7CB3391B}" presName="parTx" presStyleLbl="revTx" presStyleIdx="1" presStyleCnt="4">
        <dgm:presLayoutVars>
          <dgm:chMax val="1"/>
          <dgm:bulletEnabled val="1"/>
        </dgm:presLayoutVars>
      </dgm:prSet>
      <dgm:spPr/>
    </dgm:pt>
    <dgm:pt modelId="{3AA5B17F-D3AE-4D00-89C7-CB353270651D}" type="pres">
      <dgm:prSet presAssocID="{55D929DA-682B-4480-9C08-911C7CB3391B}" presName="bracket" presStyleLbl="parChTrans1D1" presStyleIdx="1" presStyleCnt="4"/>
      <dgm:spPr/>
    </dgm:pt>
    <dgm:pt modelId="{641AC861-E222-41EF-8BDF-B81B907AACEA}" type="pres">
      <dgm:prSet presAssocID="{55D929DA-682B-4480-9C08-911C7CB3391B}" presName="spH" presStyleCnt="0"/>
      <dgm:spPr/>
    </dgm:pt>
    <dgm:pt modelId="{755699E3-82B4-4C1B-987E-061D2B236B8A}" type="pres">
      <dgm:prSet presAssocID="{55D929DA-682B-4480-9C08-911C7CB3391B}" presName="desTx" presStyleLbl="node1" presStyleIdx="1" presStyleCnt="4">
        <dgm:presLayoutVars>
          <dgm:bulletEnabled val="1"/>
        </dgm:presLayoutVars>
      </dgm:prSet>
      <dgm:spPr/>
    </dgm:pt>
    <dgm:pt modelId="{11EEC6A7-45DD-44E5-804D-D0155FDFA16F}" type="pres">
      <dgm:prSet presAssocID="{EF3B989D-4822-478A-99A4-6F6DC3A39B61}" presName="spV" presStyleCnt="0"/>
      <dgm:spPr/>
    </dgm:pt>
    <dgm:pt modelId="{CE19E98F-E902-4F1A-806D-019AC228D5A6}" type="pres">
      <dgm:prSet presAssocID="{B0941907-C9F0-4262-AD3D-BFBB576C25E9}" presName="linNode" presStyleCnt="0"/>
      <dgm:spPr/>
    </dgm:pt>
    <dgm:pt modelId="{EA0DA4E6-8DB3-4C45-A0C3-8B70762C480D}" type="pres">
      <dgm:prSet presAssocID="{B0941907-C9F0-4262-AD3D-BFBB576C25E9}" presName="parTx" presStyleLbl="revTx" presStyleIdx="2" presStyleCnt="4">
        <dgm:presLayoutVars>
          <dgm:chMax val="1"/>
          <dgm:bulletEnabled val="1"/>
        </dgm:presLayoutVars>
      </dgm:prSet>
      <dgm:spPr/>
    </dgm:pt>
    <dgm:pt modelId="{013F5CBF-C4A0-477D-8EAA-CC55F237C38E}" type="pres">
      <dgm:prSet presAssocID="{B0941907-C9F0-4262-AD3D-BFBB576C25E9}" presName="bracket" presStyleLbl="parChTrans1D1" presStyleIdx="2" presStyleCnt="4"/>
      <dgm:spPr/>
    </dgm:pt>
    <dgm:pt modelId="{7ADCF576-3FC6-4C6E-B82C-CA8AC5F5874F}" type="pres">
      <dgm:prSet presAssocID="{B0941907-C9F0-4262-AD3D-BFBB576C25E9}" presName="spH" presStyleCnt="0"/>
      <dgm:spPr/>
    </dgm:pt>
    <dgm:pt modelId="{2A42E2F9-B6FB-4474-B68B-0A8D860C39F6}" type="pres">
      <dgm:prSet presAssocID="{B0941907-C9F0-4262-AD3D-BFBB576C25E9}" presName="desTx" presStyleLbl="node1" presStyleIdx="2" presStyleCnt="4">
        <dgm:presLayoutVars>
          <dgm:bulletEnabled val="1"/>
        </dgm:presLayoutVars>
      </dgm:prSet>
      <dgm:spPr/>
    </dgm:pt>
    <dgm:pt modelId="{408D97E0-AC6E-45EE-AF2F-05F5FC9BD36B}" type="pres">
      <dgm:prSet presAssocID="{74FCE9B7-79DD-4314-A519-46C43830957B}" presName="spV" presStyleCnt="0"/>
      <dgm:spPr/>
    </dgm:pt>
    <dgm:pt modelId="{4BB5059B-CD09-40D9-8C78-38BCD13D98EF}" type="pres">
      <dgm:prSet presAssocID="{3965C091-5D39-4317-925D-EA26A19CC8AC}" presName="linNode" presStyleCnt="0"/>
      <dgm:spPr/>
    </dgm:pt>
    <dgm:pt modelId="{944647E7-41E4-4B51-8EAF-E27287250702}" type="pres">
      <dgm:prSet presAssocID="{3965C091-5D39-4317-925D-EA26A19CC8AC}" presName="parTx" presStyleLbl="revTx" presStyleIdx="3" presStyleCnt="4">
        <dgm:presLayoutVars>
          <dgm:chMax val="1"/>
          <dgm:bulletEnabled val="1"/>
        </dgm:presLayoutVars>
      </dgm:prSet>
      <dgm:spPr/>
    </dgm:pt>
    <dgm:pt modelId="{A9930C0F-8775-44A4-A490-E79F7EE735BB}" type="pres">
      <dgm:prSet presAssocID="{3965C091-5D39-4317-925D-EA26A19CC8AC}" presName="bracket" presStyleLbl="parChTrans1D1" presStyleIdx="3" presStyleCnt="4"/>
      <dgm:spPr/>
    </dgm:pt>
    <dgm:pt modelId="{B072214F-613F-476B-87FA-701862BAE2D5}" type="pres">
      <dgm:prSet presAssocID="{3965C091-5D39-4317-925D-EA26A19CC8AC}" presName="spH" presStyleCnt="0"/>
      <dgm:spPr/>
    </dgm:pt>
    <dgm:pt modelId="{33E16E4E-152A-4419-9369-A97C740D54C5}" type="pres">
      <dgm:prSet presAssocID="{3965C091-5D39-4317-925D-EA26A19CC8AC}" presName="desTx" presStyleLbl="node1" presStyleIdx="3" presStyleCnt="4">
        <dgm:presLayoutVars>
          <dgm:bulletEnabled val="1"/>
        </dgm:presLayoutVars>
      </dgm:prSet>
      <dgm:spPr/>
    </dgm:pt>
  </dgm:ptLst>
  <dgm:cxnLst>
    <dgm:cxn modelId="{FEF45E05-D017-4DA1-B6FE-9CD571B32713}" srcId="{3965C091-5D39-4317-925D-EA26A19CC8AC}" destId="{1E004E4F-F956-4595-A1B7-253545760C7C}" srcOrd="0" destOrd="0" parTransId="{5DD189F5-DBF7-42B6-A68E-123AED10FC91}" sibTransId="{84204C09-9375-47DF-8167-D49EC930D1FB}"/>
    <dgm:cxn modelId="{78C98E12-474F-454A-9D4F-A0CFBCAA1292}" type="presOf" srcId="{AD990D46-1611-4539-A875-7E68685F31D5}" destId="{9F7EE0CA-ECF3-4B21-8567-2DF81B68B7E8}" srcOrd="0" destOrd="0" presId="urn:diagrams.loki3.com/BracketList"/>
    <dgm:cxn modelId="{236F3A14-76A7-43CB-A45C-FDF98EB79ECB}" srcId="{5C700517-0E4D-49AE-ACF6-093F2757E734}" destId="{E9C3464E-928B-400C-ADFB-06051C26B15F}" srcOrd="0" destOrd="0" parTransId="{0B101543-7539-403A-920A-BDD135CCCD98}" sibTransId="{3BD9DBAA-C935-470E-BABB-65BDBD913872}"/>
    <dgm:cxn modelId="{96DCBA22-B8FF-4D6F-8E20-D710F4952A58}" srcId="{12AC2DAE-E882-43C3-9AD3-686AC57D7039}" destId="{5C700517-0E4D-49AE-ACF6-093F2757E734}" srcOrd="1" destOrd="0" parTransId="{5A124447-DAFF-4B9A-993E-0469DEF9B743}" sibTransId="{7CDC8A1B-6C6C-4CEB-962D-A5F04E579986}"/>
    <dgm:cxn modelId="{FEEF2E32-46E6-42D0-8CA6-60C395B6D5C5}" type="presOf" srcId="{5E474DE9-73C4-40F9-9A29-45BF335C41D1}" destId="{87F0E12D-F9F9-40C5-B144-3303B1B14B1D}" srcOrd="0" destOrd="0" presId="urn:diagrams.loki3.com/BracketList"/>
    <dgm:cxn modelId="{7846BE34-4B97-4317-9E81-4FB0F0956E19}" srcId="{55D929DA-682B-4480-9C08-911C7CB3391B}" destId="{BA8654DE-21F1-48E6-BD41-E4FE9F486A00}" srcOrd="0" destOrd="0" parTransId="{AAE38F75-1FD4-4027-9752-149C8F38C68F}" sibTransId="{57F00CE7-08F5-4AFC-8F71-A8575C6450C9}"/>
    <dgm:cxn modelId="{27324636-B989-4F4D-A1BD-251F44F5A24B}" srcId="{5E474DE9-73C4-40F9-9A29-45BF335C41D1}" destId="{3965C091-5D39-4317-925D-EA26A19CC8AC}" srcOrd="3" destOrd="0" parTransId="{8017C375-8611-4CB9-A1F9-F2BF85816CC8}" sibTransId="{B5D55F52-9D83-4A53-95CE-A4369428F67F}"/>
    <dgm:cxn modelId="{F169913F-424A-4D85-8840-7245D86EAB7F}" type="presOf" srcId="{3965C091-5D39-4317-925D-EA26A19CC8AC}" destId="{944647E7-41E4-4B51-8EAF-E27287250702}" srcOrd="0" destOrd="0" presId="urn:diagrams.loki3.com/BracketList"/>
    <dgm:cxn modelId="{8DA02662-D1A2-41E0-A17F-B6C548C8CE83}" srcId="{5E474DE9-73C4-40F9-9A29-45BF335C41D1}" destId="{B0941907-C9F0-4262-AD3D-BFBB576C25E9}" srcOrd="2" destOrd="0" parTransId="{77C71893-F930-42ED-AC93-EA7FF482E1C5}" sibTransId="{74FCE9B7-79DD-4314-A519-46C43830957B}"/>
    <dgm:cxn modelId="{1FF22664-F6F4-40E7-86D8-5D350B786304}" type="presOf" srcId="{5C700517-0E4D-49AE-ACF6-093F2757E734}" destId="{9F7EE0CA-ECF3-4B21-8567-2DF81B68B7E8}" srcOrd="0" destOrd="2" presId="urn:diagrams.loki3.com/BracketList"/>
    <dgm:cxn modelId="{32BCBB65-CBD2-4359-B6C3-AFA42F8DB08D}" srcId="{5E474DE9-73C4-40F9-9A29-45BF335C41D1}" destId="{55D929DA-682B-4480-9C08-911C7CB3391B}" srcOrd="1" destOrd="0" parTransId="{BD24F600-6E93-4840-92D3-1680B1325670}" sibTransId="{EF3B989D-4822-478A-99A4-6F6DC3A39B61}"/>
    <dgm:cxn modelId="{63795067-8E6A-4103-9545-5C9F8DFB7297}" srcId="{5C700517-0E4D-49AE-ACF6-093F2757E734}" destId="{00525DCC-91E7-444F-93DF-AB58E3754154}" srcOrd="1" destOrd="0" parTransId="{4A98AF26-38D3-4E30-849F-BDE624EE62B4}" sibTransId="{CBD21F9B-F354-46BB-81D2-E731D7ED9665}"/>
    <dgm:cxn modelId="{2F533773-F7BC-48DB-80EE-7E8000881B7B}" type="presOf" srcId="{55D929DA-682B-4480-9C08-911C7CB3391B}" destId="{BA91AA63-F47B-4A23-8E0D-ECE03CBCEF73}" srcOrd="0" destOrd="0" presId="urn:diagrams.loki3.com/BracketList"/>
    <dgm:cxn modelId="{01F2D773-390C-4F41-A018-1AE4D54EC1C8}" srcId="{B0941907-C9F0-4262-AD3D-BFBB576C25E9}" destId="{320F6A39-B2A6-4AB6-BC6E-60B219486889}" srcOrd="0" destOrd="0" parTransId="{D3DA51E9-CE6F-4C3A-85EB-DB312550ED59}" sibTransId="{653AE484-A8DA-4FD9-AA3F-8DDF55A40A3C}"/>
    <dgm:cxn modelId="{F82F5357-09F5-4866-BA07-4B9313C65D13}" srcId="{B0941907-C9F0-4262-AD3D-BFBB576C25E9}" destId="{C7C5EF6F-0ABC-4C7C-A7AE-3099F5AB5ADA}" srcOrd="1" destOrd="0" parTransId="{8809A57A-EEE2-4B53-96DA-526A94CA5476}" sibTransId="{EC371EBB-2D78-4569-9C7A-7AB59B7E6A1F}"/>
    <dgm:cxn modelId="{BEB1287A-9FF9-4A4C-AB5D-1EB1A87DB6D3}" type="presOf" srcId="{EE1663A0-6BC3-4B67-BFCC-75944B77FD84}" destId="{9F7EE0CA-ECF3-4B21-8567-2DF81B68B7E8}" srcOrd="0" destOrd="5" presId="urn:diagrams.loki3.com/BracketList"/>
    <dgm:cxn modelId="{89BAB37B-0B1D-45AF-A962-DCD549B92890}" srcId="{5E474DE9-73C4-40F9-9A29-45BF335C41D1}" destId="{12AC2DAE-E882-43C3-9AD3-686AC57D7039}" srcOrd="0" destOrd="0" parTransId="{206A43E3-A560-4A95-A880-4861C5AB4769}" sibTransId="{E5C9AC46-76E2-451C-951F-807051143FB2}"/>
    <dgm:cxn modelId="{130FF27B-2F9B-4BE0-8CEB-0A20D40DFE8E}" srcId="{12AC2DAE-E882-43C3-9AD3-686AC57D7039}" destId="{AD990D46-1611-4539-A875-7E68685F31D5}" srcOrd="0" destOrd="0" parTransId="{D42C6F63-F585-4016-A5D5-89CC18F49560}" sibTransId="{93702659-EE00-47D9-9139-573590FB5637}"/>
    <dgm:cxn modelId="{D6D7EC86-B11E-49B4-BD30-29DF94DB74B6}" srcId="{B0941907-C9F0-4262-AD3D-BFBB576C25E9}" destId="{1A0ED745-D262-4E9C-975B-BE657203E529}" srcOrd="2" destOrd="0" parTransId="{CECBD69A-0A23-4D41-8525-D716CD00E124}" sibTransId="{9355EB9D-F336-484E-8F22-2197E65E6F70}"/>
    <dgm:cxn modelId="{36F99D8F-245F-47A8-A3BA-3E7B2900A316}" type="presOf" srcId="{BA8654DE-21F1-48E6-BD41-E4FE9F486A00}" destId="{755699E3-82B4-4C1B-987E-061D2B236B8A}" srcOrd="0" destOrd="0" presId="urn:diagrams.loki3.com/BracketList"/>
    <dgm:cxn modelId="{4758C591-D1BD-45EA-9786-24320CF1E330}" type="presOf" srcId="{12AC2DAE-E882-43C3-9AD3-686AC57D7039}" destId="{4438DB73-15C9-42C2-AAF2-E0226695BD2F}" srcOrd="0" destOrd="0" presId="urn:diagrams.loki3.com/BracketList"/>
    <dgm:cxn modelId="{80B6119A-7CE6-4EB2-BF64-D0CF056D9DA1}" type="presOf" srcId="{00525DCC-91E7-444F-93DF-AB58E3754154}" destId="{9F7EE0CA-ECF3-4B21-8567-2DF81B68B7E8}" srcOrd="0" destOrd="4" presId="urn:diagrams.loki3.com/BracketList"/>
    <dgm:cxn modelId="{AB86879A-886F-478E-89B3-B52386A13372}" srcId="{AD990D46-1611-4539-A875-7E68685F31D5}" destId="{8CCC6E8D-DBFF-4B53-ABA5-3040922A41B3}" srcOrd="0" destOrd="0" parTransId="{D305882C-2AE5-4DB2-B07F-2EF38C065015}" sibTransId="{C731868B-0902-4182-995C-86B2BF7428F4}"/>
    <dgm:cxn modelId="{AD7ED4A6-FDD2-43E4-9400-E13A0AD039FC}" type="presOf" srcId="{B0941907-C9F0-4262-AD3D-BFBB576C25E9}" destId="{EA0DA4E6-8DB3-4C45-A0C3-8B70762C480D}" srcOrd="0" destOrd="0" presId="urn:diagrams.loki3.com/BracketList"/>
    <dgm:cxn modelId="{34BFC6A7-2D69-482A-BDA1-A10EAF48E773}" type="presOf" srcId="{E9C3464E-928B-400C-ADFB-06051C26B15F}" destId="{9F7EE0CA-ECF3-4B21-8567-2DF81B68B7E8}" srcOrd="0" destOrd="3" presId="urn:diagrams.loki3.com/BracketList"/>
    <dgm:cxn modelId="{561D43CD-DEF8-4999-909B-6760AC0A097C}" type="presOf" srcId="{1A0ED745-D262-4E9C-975B-BE657203E529}" destId="{2A42E2F9-B6FB-4474-B68B-0A8D860C39F6}" srcOrd="0" destOrd="2" presId="urn:diagrams.loki3.com/BracketList"/>
    <dgm:cxn modelId="{90DE7FD6-EA77-4EC3-B4B2-0B023CF85EC4}" srcId="{5C700517-0E4D-49AE-ACF6-093F2757E734}" destId="{EE1663A0-6BC3-4B67-BFCC-75944B77FD84}" srcOrd="2" destOrd="0" parTransId="{69671105-C7B4-4545-985B-D92CC745B432}" sibTransId="{C33E64C3-71F7-4F31-8F63-8B5EDBFD6529}"/>
    <dgm:cxn modelId="{2B94F5E4-09C0-4BE7-A121-0829068660F9}" type="presOf" srcId="{8CCC6E8D-DBFF-4B53-ABA5-3040922A41B3}" destId="{9F7EE0CA-ECF3-4B21-8567-2DF81B68B7E8}" srcOrd="0" destOrd="1" presId="urn:diagrams.loki3.com/BracketList"/>
    <dgm:cxn modelId="{B384C9E5-A9DE-4193-80A3-3AA0F7013024}" type="presOf" srcId="{320F6A39-B2A6-4AB6-BC6E-60B219486889}" destId="{2A42E2F9-B6FB-4474-B68B-0A8D860C39F6}" srcOrd="0" destOrd="0" presId="urn:diagrams.loki3.com/BracketList"/>
    <dgm:cxn modelId="{EABF3FF9-6836-4B8B-A35E-25811D57473A}" type="presOf" srcId="{C7C5EF6F-0ABC-4C7C-A7AE-3099F5AB5ADA}" destId="{2A42E2F9-B6FB-4474-B68B-0A8D860C39F6}" srcOrd="0" destOrd="1" presId="urn:diagrams.loki3.com/BracketList"/>
    <dgm:cxn modelId="{BA1C7AFC-9165-4D76-B066-8895ADBDF1D7}" type="presOf" srcId="{1E004E4F-F956-4595-A1B7-253545760C7C}" destId="{33E16E4E-152A-4419-9369-A97C740D54C5}" srcOrd="0" destOrd="0" presId="urn:diagrams.loki3.com/BracketList"/>
    <dgm:cxn modelId="{9B45F6B0-603D-41FD-9F1A-86A9D5CACE58}" type="presParOf" srcId="{87F0E12D-F9F9-40C5-B144-3303B1B14B1D}" destId="{68D992BF-A411-4FE3-AED7-E699CAA04260}" srcOrd="0" destOrd="0" presId="urn:diagrams.loki3.com/BracketList"/>
    <dgm:cxn modelId="{C49EB271-AAC3-4C82-AE47-5D79814D4397}" type="presParOf" srcId="{68D992BF-A411-4FE3-AED7-E699CAA04260}" destId="{4438DB73-15C9-42C2-AAF2-E0226695BD2F}" srcOrd="0" destOrd="0" presId="urn:diagrams.loki3.com/BracketList"/>
    <dgm:cxn modelId="{A99E42F4-46BB-44DF-889A-A7478DB3E636}" type="presParOf" srcId="{68D992BF-A411-4FE3-AED7-E699CAA04260}" destId="{955E0045-1535-40D1-A490-082F880414F7}" srcOrd="1" destOrd="0" presId="urn:diagrams.loki3.com/BracketList"/>
    <dgm:cxn modelId="{B2280550-DE1A-436D-9198-E1F2F979DB53}" type="presParOf" srcId="{68D992BF-A411-4FE3-AED7-E699CAA04260}" destId="{A340EC81-8AB1-4423-8673-F54D52179513}" srcOrd="2" destOrd="0" presId="urn:diagrams.loki3.com/BracketList"/>
    <dgm:cxn modelId="{6E0BADEA-CDB0-4EA9-9315-FAC64D554DBE}" type="presParOf" srcId="{68D992BF-A411-4FE3-AED7-E699CAA04260}" destId="{9F7EE0CA-ECF3-4B21-8567-2DF81B68B7E8}" srcOrd="3" destOrd="0" presId="urn:diagrams.loki3.com/BracketList"/>
    <dgm:cxn modelId="{53D176FE-3C23-40A0-A49F-75CF75455A53}" type="presParOf" srcId="{87F0E12D-F9F9-40C5-B144-3303B1B14B1D}" destId="{CE21BBA0-76EE-4781-823F-11DF65A9F074}" srcOrd="1" destOrd="0" presId="urn:diagrams.loki3.com/BracketList"/>
    <dgm:cxn modelId="{536CA1E2-D7A0-43F7-B79B-BC91FB13F13F}" type="presParOf" srcId="{87F0E12D-F9F9-40C5-B144-3303B1B14B1D}" destId="{318D1CE3-43EA-44F5-8847-70D9F2A1890E}" srcOrd="2" destOrd="0" presId="urn:diagrams.loki3.com/BracketList"/>
    <dgm:cxn modelId="{7B0071D9-D3EF-4A07-B798-376A7D9C377D}" type="presParOf" srcId="{318D1CE3-43EA-44F5-8847-70D9F2A1890E}" destId="{BA91AA63-F47B-4A23-8E0D-ECE03CBCEF73}" srcOrd="0" destOrd="0" presId="urn:diagrams.loki3.com/BracketList"/>
    <dgm:cxn modelId="{614FEC69-4CAD-4A45-B55B-4ACD1AE42556}" type="presParOf" srcId="{318D1CE3-43EA-44F5-8847-70D9F2A1890E}" destId="{3AA5B17F-D3AE-4D00-89C7-CB353270651D}" srcOrd="1" destOrd="0" presId="urn:diagrams.loki3.com/BracketList"/>
    <dgm:cxn modelId="{3440C062-FDD7-4102-A7DF-93DD9B624979}" type="presParOf" srcId="{318D1CE3-43EA-44F5-8847-70D9F2A1890E}" destId="{641AC861-E222-41EF-8BDF-B81B907AACEA}" srcOrd="2" destOrd="0" presId="urn:diagrams.loki3.com/BracketList"/>
    <dgm:cxn modelId="{BEDBED43-F663-4372-8AD9-2BAE137D41EF}" type="presParOf" srcId="{318D1CE3-43EA-44F5-8847-70D9F2A1890E}" destId="{755699E3-82B4-4C1B-987E-061D2B236B8A}" srcOrd="3" destOrd="0" presId="urn:diagrams.loki3.com/BracketList"/>
    <dgm:cxn modelId="{94844839-C0F3-495C-BCAB-DAE5057CC9C1}" type="presParOf" srcId="{87F0E12D-F9F9-40C5-B144-3303B1B14B1D}" destId="{11EEC6A7-45DD-44E5-804D-D0155FDFA16F}" srcOrd="3" destOrd="0" presId="urn:diagrams.loki3.com/BracketList"/>
    <dgm:cxn modelId="{EFE8F875-17F1-4801-B122-8C8952F2ECBC}" type="presParOf" srcId="{87F0E12D-F9F9-40C5-B144-3303B1B14B1D}" destId="{CE19E98F-E902-4F1A-806D-019AC228D5A6}" srcOrd="4" destOrd="0" presId="urn:diagrams.loki3.com/BracketList"/>
    <dgm:cxn modelId="{985FF217-4D64-41A3-8CA9-E77264B414DA}" type="presParOf" srcId="{CE19E98F-E902-4F1A-806D-019AC228D5A6}" destId="{EA0DA4E6-8DB3-4C45-A0C3-8B70762C480D}" srcOrd="0" destOrd="0" presId="urn:diagrams.loki3.com/BracketList"/>
    <dgm:cxn modelId="{3FA6EA2D-8522-41A6-9C3A-F3B3437036A6}" type="presParOf" srcId="{CE19E98F-E902-4F1A-806D-019AC228D5A6}" destId="{013F5CBF-C4A0-477D-8EAA-CC55F237C38E}" srcOrd="1" destOrd="0" presId="urn:diagrams.loki3.com/BracketList"/>
    <dgm:cxn modelId="{A1DC9DD8-5AAB-4738-83E3-CB382313F5B7}" type="presParOf" srcId="{CE19E98F-E902-4F1A-806D-019AC228D5A6}" destId="{7ADCF576-3FC6-4C6E-B82C-CA8AC5F5874F}" srcOrd="2" destOrd="0" presId="urn:diagrams.loki3.com/BracketList"/>
    <dgm:cxn modelId="{CE40E18E-D1EF-4183-9C06-F3981E4CBD6E}" type="presParOf" srcId="{CE19E98F-E902-4F1A-806D-019AC228D5A6}" destId="{2A42E2F9-B6FB-4474-B68B-0A8D860C39F6}" srcOrd="3" destOrd="0" presId="urn:diagrams.loki3.com/BracketList"/>
    <dgm:cxn modelId="{B072BF42-DA6C-40B7-805E-671DB0DBCE60}" type="presParOf" srcId="{87F0E12D-F9F9-40C5-B144-3303B1B14B1D}" destId="{408D97E0-AC6E-45EE-AF2F-05F5FC9BD36B}" srcOrd="5" destOrd="0" presId="urn:diagrams.loki3.com/BracketList"/>
    <dgm:cxn modelId="{456003FE-3A08-478B-B32A-0870E2971E31}" type="presParOf" srcId="{87F0E12D-F9F9-40C5-B144-3303B1B14B1D}" destId="{4BB5059B-CD09-40D9-8C78-38BCD13D98EF}" srcOrd="6" destOrd="0" presId="urn:diagrams.loki3.com/BracketList"/>
    <dgm:cxn modelId="{943250F9-5C4B-4336-8E98-1A1392C6EA84}" type="presParOf" srcId="{4BB5059B-CD09-40D9-8C78-38BCD13D98EF}" destId="{944647E7-41E4-4B51-8EAF-E27287250702}" srcOrd="0" destOrd="0" presId="urn:diagrams.loki3.com/BracketList"/>
    <dgm:cxn modelId="{468863CA-93E1-48DF-8106-B169FE12AEB3}" type="presParOf" srcId="{4BB5059B-CD09-40D9-8C78-38BCD13D98EF}" destId="{A9930C0F-8775-44A4-A490-E79F7EE735BB}" srcOrd="1" destOrd="0" presId="urn:diagrams.loki3.com/BracketList"/>
    <dgm:cxn modelId="{A121C58D-D7CA-4B48-A113-97C144A9D281}" type="presParOf" srcId="{4BB5059B-CD09-40D9-8C78-38BCD13D98EF}" destId="{B072214F-613F-476B-87FA-701862BAE2D5}" srcOrd="2" destOrd="0" presId="urn:diagrams.loki3.com/BracketList"/>
    <dgm:cxn modelId="{651B51B0-D1C6-45A1-87E2-0469A6863FB6}" type="presParOf" srcId="{4BB5059B-CD09-40D9-8C78-38BCD13D98EF}" destId="{33E16E4E-152A-4419-9369-A97C740D54C5}"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3F90D24-A7CA-45F4-8537-125529626E4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B"/>
        </a:p>
      </dgm:t>
    </dgm:pt>
    <dgm:pt modelId="{8AE72978-F9CA-4348-960D-327A0918F54F}">
      <dgm:prSet phldrT="[Text]" custT="1"/>
      <dgm:spPr/>
      <dgm:t>
        <a:bodyPr/>
        <a:lstStyle/>
        <a:p>
          <a:r>
            <a:rPr lang="en-GB" sz="2000" dirty="0"/>
            <a:t>Cash buffers just one part of the “financing continuity plan” </a:t>
          </a:r>
        </a:p>
      </dgm:t>
    </dgm:pt>
    <dgm:pt modelId="{38FC3A01-F86D-4E2B-9FC2-852D92CECEC0}" type="parTrans" cxnId="{55700D4F-F738-4C7C-81E6-76AB7C27E6CF}">
      <dgm:prSet/>
      <dgm:spPr/>
      <dgm:t>
        <a:bodyPr/>
        <a:lstStyle/>
        <a:p>
          <a:endParaRPr lang="en-GB"/>
        </a:p>
      </dgm:t>
    </dgm:pt>
    <dgm:pt modelId="{68AEFE8D-DE96-4259-912A-9C4E7CA6D10B}" type="sibTrans" cxnId="{55700D4F-F738-4C7C-81E6-76AB7C27E6CF}">
      <dgm:prSet/>
      <dgm:spPr/>
      <dgm:t>
        <a:bodyPr/>
        <a:lstStyle/>
        <a:p>
          <a:endParaRPr lang="en-GB"/>
        </a:p>
      </dgm:t>
    </dgm:pt>
    <dgm:pt modelId="{E291BA2F-AD88-4E27-98FF-22216B2A101D}">
      <dgm:prSet custT="1"/>
      <dgm:spPr/>
      <dgm:t>
        <a:bodyPr/>
        <a:lstStyle/>
        <a:p>
          <a:r>
            <a:rPr lang="en-GB" sz="2000"/>
            <a:t>Need to consider:</a:t>
          </a:r>
          <a:endParaRPr lang="en-GB" sz="2000" dirty="0"/>
        </a:p>
      </dgm:t>
    </dgm:pt>
    <dgm:pt modelId="{1AC8EB1B-B89B-47C0-96CE-5F00E99E8A8E}" type="parTrans" cxnId="{A46ACA08-3BA7-4D60-8165-D05D48C6C352}">
      <dgm:prSet/>
      <dgm:spPr/>
      <dgm:t>
        <a:bodyPr/>
        <a:lstStyle/>
        <a:p>
          <a:endParaRPr lang="en-GB"/>
        </a:p>
      </dgm:t>
    </dgm:pt>
    <dgm:pt modelId="{024A39A0-A966-4845-B88E-FE94D98C7CE6}" type="sibTrans" cxnId="{A46ACA08-3BA7-4D60-8165-D05D48C6C352}">
      <dgm:prSet/>
      <dgm:spPr/>
      <dgm:t>
        <a:bodyPr/>
        <a:lstStyle/>
        <a:p>
          <a:endParaRPr lang="en-GB"/>
        </a:p>
      </dgm:t>
    </dgm:pt>
    <dgm:pt modelId="{D93F2620-F857-4A48-A588-EBDB1B565CD4}">
      <dgm:prSet custT="1"/>
      <dgm:spPr>
        <a:solidFill>
          <a:srgbClr val="CFD5EA">
            <a:alpha val="90000"/>
          </a:srgbClr>
        </a:solidFill>
      </dgm:spPr>
      <dgm:t>
        <a:bodyPr/>
        <a:lstStyle/>
        <a:p>
          <a:r>
            <a:rPr lang="en-GB" sz="2000" dirty="0"/>
            <a:t>Underlying volatility</a:t>
          </a:r>
        </a:p>
      </dgm:t>
    </dgm:pt>
    <dgm:pt modelId="{7BE81098-5AE1-4763-ABE2-D6CBF6C23C3F}" type="parTrans" cxnId="{5A182306-84D4-49F7-BF4D-C20572038C81}">
      <dgm:prSet/>
      <dgm:spPr/>
      <dgm:t>
        <a:bodyPr/>
        <a:lstStyle/>
        <a:p>
          <a:endParaRPr lang="en-GB"/>
        </a:p>
      </dgm:t>
    </dgm:pt>
    <dgm:pt modelId="{CB15968D-49F8-4E1E-80CB-915CB31AE75C}" type="sibTrans" cxnId="{5A182306-84D4-49F7-BF4D-C20572038C81}">
      <dgm:prSet/>
      <dgm:spPr/>
      <dgm:t>
        <a:bodyPr/>
        <a:lstStyle/>
        <a:p>
          <a:endParaRPr lang="en-GB"/>
        </a:p>
      </dgm:t>
    </dgm:pt>
    <dgm:pt modelId="{EB79BB14-38FF-4E5B-8489-6AF98EBE71B7}">
      <dgm:prSet custT="1"/>
      <dgm:spPr>
        <a:solidFill>
          <a:srgbClr val="CFD5EA">
            <a:alpha val="90000"/>
          </a:srgbClr>
        </a:solidFill>
      </dgm:spPr>
      <dgm:t>
        <a:bodyPr/>
        <a:lstStyle/>
        <a:p>
          <a:r>
            <a:rPr lang="en-GB" sz="2000" dirty="0"/>
            <a:t>Ability to forecast and take advantage of the forecast</a:t>
          </a:r>
        </a:p>
      </dgm:t>
    </dgm:pt>
    <dgm:pt modelId="{DC63B681-EC32-49AA-8474-1B866CD831F6}" type="parTrans" cxnId="{3627AC1D-6D0B-454E-B28F-9627C3E9CFE9}">
      <dgm:prSet/>
      <dgm:spPr/>
      <dgm:t>
        <a:bodyPr/>
        <a:lstStyle/>
        <a:p>
          <a:endParaRPr lang="en-GB"/>
        </a:p>
      </dgm:t>
    </dgm:pt>
    <dgm:pt modelId="{BFDA5231-330E-4064-BECC-58DDAA1E9741}" type="sibTrans" cxnId="{3627AC1D-6D0B-454E-B28F-9627C3E9CFE9}">
      <dgm:prSet/>
      <dgm:spPr/>
      <dgm:t>
        <a:bodyPr/>
        <a:lstStyle/>
        <a:p>
          <a:endParaRPr lang="en-GB"/>
        </a:p>
      </dgm:t>
    </dgm:pt>
    <dgm:pt modelId="{669C1E44-9F0D-4035-B5FF-F7FD940718A2}">
      <dgm:prSet custT="1"/>
      <dgm:spPr>
        <a:solidFill>
          <a:srgbClr val="CFD5EA">
            <a:alpha val="90000"/>
          </a:srgbClr>
        </a:solidFill>
      </dgm:spPr>
      <dgm:t>
        <a:bodyPr/>
        <a:lstStyle/>
        <a:p>
          <a:r>
            <a:rPr lang="en-GB" sz="2000" dirty="0"/>
            <a:t>Ability to react </a:t>
          </a:r>
        </a:p>
      </dgm:t>
    </dgm:pt>
    <dgm:pt modelId="{BEDA9C44-946B-48B0-B4D1-F462EB49C095}" type="parTrans" cxnId="{A6C8A08A-50AD-45EA-AB09-3C5AA8410D44}">
      <dgm:prSet/>
      <dgm:spPr/>
      <dgm:t>
        <a:bodyPr/>
        <a:lstStyle/>
        <a:p>
          <a:endParaRPr lang="en-GB"/>
        </a:p>
      </dgm:t>
    </dgm:pt>
    <dgm:pt modelId="{4C6F567F-8940-4302-AD2F-07E7136926CE}" type="sibTrans" cxnId="{A6C8A08A-50AD-45EA-AB09-3C5AA8410D44}">
      <dgm:prSet/>
      <dgm:spPr/>
      <dgm:t>
        <a:bodyPr/>
        <a:lstStyle/>
        <a:p>
          <a:endParaRPr lang="en-GB"/>
        </a:p>
      </dgm:t>
    </dgm:pt>
    <dgm:pt modelId="{DBBBA24E-1D51-431D-AE95-3A9C76504B03}">
      <dgm:prSet custT="1"/>
      <dgm:spPr>
        <a:solidFill>
          <a:srgbClr val="CFD5EA">
            <a:alpha val="90000"/>
          </a:srgbClr>
        </a:solidFill>
      </dgm:spPr>
      <dgm:t>
        <a:bodyPr/>
        <a:lstStyle/>
        <a:p>
          <a:r>
            <a:rPr lang="en-GB" sz="2000" dirty="0"/>
            <a:t>Safety nets</a:t>
          </a:r>
        </a:p>
      </dgm:t>
    </dgm:pt>
    <dgm:pt modelId="{73443216-F260-478B-9FE8-5DEA07A0D52E}" type="parTrans" cxnId="{12CBAA9E-3FFE-4011-BC06-6A620A631027}">
      <dgm:prSet/>
      <dgm:spPr/>
      <dgm:t>
        <a:bodyPr/>
        <a:lstStyle/>
        <a:p>
          <a:endParaRPr lang="en-GB"/>
        </a:p>
      </dgm:t>
    </dgm:pt>
    <dgm:pt modelId="{D3FC1800-8F73-44F6-B359-AD33F6D95CEA}" type="sibTrans" cxnId="{12CBAA9E-3FFE-4011-BC06-6A620A631027}">
      <dgm:prSet/>
      <dgm:spPr/>
      <dgm:t>
        <a:bodyPr/>
        <a:lstStyle/>
        <a:p>
          <a:endParaRPr lang="en-GB"/>
        </a:p>
      </dgm:t>
    </dgm:pt>
    <dgm:pt modelId="{49CB6B67-8456-4703-BC02-E4DBE94F39FE}">
      <dgm:prSet custT="1"/>
      <dgm:spPr/>
      <dgm:t>
        <a:bodyPr/>
        <a:lstStyle/>
        <a:p>
          <a:r>
            <a:rPr lang="en-GB" sz="2000" dirty="0"/>
            <a:t>Distinguish between a transactions buffer; and a safety or precautionary buffer</a:t>
          </a:r>
        </a:p>
      </dgm:t>
    </dgm:pt>
    <dgm:pt modelId="{788EDF48-0461-4855-9E67-2F740A252EC8}" type="parTrans" cxnId="{E8DA2571-0CE4-42F9-946F-84188C228751}">
      <dgm:prSet/>
      <dgm:spPr/>
      <dgm:t>
        <a:bodyPr/>
        <a:lstStyle/>
        <a:p>
          <a:endParaRPr lang="en-GB"/>
        </a:p>
      </dgm:t>
    </dgm:pt>
    <dgm:pt modelId="{D5F25E40-38D5-494D-A7F2-2F282E97AD50}" type="sibTrans" cxnId="{E8DA2571-0CE4-42F9-946F-84188C228751}">
      <dgm:prSet/>
      <dgm:spPr/>
      <dgm:t>
        <a:bodyPr/>
        <a:lstStyle/>
        <a:p>
          <a:endParaRPr lang="en-GB"/>
        </a:p>
      </dgm:t>
    </dgm:pt>
    <dgm:pt modelId="{4E531848-5B10-42EA-886B-C9155B2639D9}">
      <dgm:prSet custT="1"/>
      <dgm:spPr/>
      <dgm:t>
        <a:bodyPr/>
        <a:lstStyle/>
        <a:p>
          <a:r>
            <a:rPr lang="en-GB" sz="1900" dirty="0"/>
            <a:t>Avoid </a:t>
          </a:r>
          <a:r>
            <a:rPr lang="en-GB" sz="2000" dirty="0"/>
            <a:t>formulaic</a:t>
          </a:r>
          <a:r>
            <a:rPr lang="en-GB" sz="1900" dirty="0"/>
            <a:t> approaches: identify the drivers and consider the opportunity cost</a:t>
          </a:r>
        </a:p>
      </dgm:t>
    </dgm:pt>
    <dgm:pt modelId="{34124CB5-6C1B-40F0-9F88-AEA28D166494}" type="parTrans" cxnId="{9D2BBCC8-63DE-48A7-8AD1-90B216A4EEFE}">
      <dgm:prSet/>
      <dgm:spPr/>
      <dgm:t>
        <a:bodyPr/>
        <a:lstStyle/>
        <a:p>
          <a:endParaRPr lang="en-GB"/>
        </a:p>
      </dgm:t>
    </dgm:pt>
    <dgm:pt modelId="{0D1DC00D-C62C-4385-B85D-946DDE42D944}" type="sibTrans" cxnId="{9D2BBCC8-63DE-48A7-8AD1-90B216A4EEFE}">
      <dgm:prSet/>
      <dgm:spPr/>
      <dgm:t>
        <a:bodyPr/>
        <a:lstStyle/>
        <a:p>
          <a:endParaRPr lang="en-GB"/>
        </a:p>
      </dgm:t>
    </dgm:pt>
    <dgm:pt modelId="{81C32CF4-12E9-48B5-B16D-943DFAC7D2D8}">
      <dgm:prSet custT="1"/>
      <dgm:spPr/>
      <dgm:t>
        <a:bodyPr/>
        <a:lstStyle/>
        <a:p>
          <a:r>
            <a:rPr lang="en-GB" sz="2000"/>
            <a:t>Are there signalling advantages from telling the market?</a:t>
          </a:r>
          <a:endParaRPr lang="en-GB" sz="2000" dirty="0"/>
        </a:p>
      </dgm:t>
    </dgm:pt>
    <dgm:pt modelId="{3A3C3624-C477-4E05-9ED1-B8490CECA406}" type="parTrans" cxnId="{9FF51432-11C3-478B-9CED-BD1B39C00299}">
      <dgm:prSet/>
      <dgm:spPr/>
      <dgm:t>
        <a:bodyPr/>
        <a:lstStyle/>
        <a:p>
          <a:endParaRPr lang="en-GB"/>
        </a:p>
      </dgm:t>
    </dgm:pt>
    <dgm:pt modelId="{0DC49DBD-E63A-4321-9E0C-E819E014E912}" type="sibTrans" cxnId="{9FF51432-11C3-478B-9CED-BD1B39C00299}">
      <dgm:prSet/>
      <dgm:spPr/>
      <dgm:t>
        <a:bodyPr/>
        <a:lstStyle/>
        <a:p>
          <a:endParaRPr lang="en-GB"/>
        </a:p>
      </dgm:t>
    </dgm:pt>
    <dgm:pt modelId="{8CCB1BBA-4302-4BFF-AED3-DF00E4A76913}">
      <dgm:prSet custT="1"/>
      <dgm:spPr>
        <a:solidFill>
          <a:srgbClr val="CFD5EA">
            <a:alpha val="90000"/>
          </a:srgbClr>
        </a:solidFill>
      </dgm:spPr>
      <dgm:t>
        <a:bodyPr/>
        <a:lstStyle/>
        <a:p>
          <a:r>
            <a:rPr lang="en-GB" sz="2000" dirty="0"/>
            <a:t>Cost of carry</a:t>
          </a:r>
        </a:p>
      </dgm:t>
    </dgm:pt>
    <dgm:pt modelId="{7C9C50D5-32B1-43C5-8F6E-BEBEF5995901}" type="parTrans" cxnId="{6ECB798B-DC5D-4217-8C69-4825D8954B7B}">
      <dgm:prSet/>
      <dgm:spPr/>
      <dgm:t>
        <a:bodyPr/>
        <a:lstStyle/>
        <a:p>
          <a:endParaRPr lang="en-GB"/>
        </a:p>
      </dgm:t>
    </dgm:pt>
    <dgm:pt modelId="{4D5623B4-8382-4268-9C27-43F1FE4FC3C5}" type="sibTrans" cxnId="{6ECB798B-DC5D-4217-8C69-4825D8954B7B}">
      <dgm:prSet/>
      <dgm:spPr/>
      <dgm:t>
        <a:bodyPr/>
        <a:lstStyle/>
        <a:p>
          <a:endParaRPr lang="en-GB"/>
        </a:p>
      </dgm:t>
    </dgm:pt>
    <dgm:pt modelId="{348C2AF3-2E20-4224-8B41-8552E5DA2270}" type="pres">
      <dgm:prSet presAssocID="{03F90D24-A7CA-45F4-8537-125529626E49}" presName="linear" presStyleCnt="0">
        <dgm:presLayoutVars>
          <dgm:dir/>
          <dgm:animLvl val="lvl"/>
          <dgm:resizeHandles val="exact"/>
        </dgm:presLayoutVars>
      </dgm:prSet>
      <dgm:spPr/>
    </dgm:pt>
    <dgm:pt modelId="{B559AEE1-8411-4017-9050-C3FC1A5FFA4D}" type="pres">
      <dgm:prSet presAssocID="{8AE72978-F9CA-4348-960D-327A0918F54F}" presName="parentLin" presStyleCnt="0"/>
      <dgm:spPr/>
    </dgm:pt>
    <dgm:pt modelId="{4453CF4D-BBEB-4828-9996-D0A6A30B0DAD}" type="pres">
      <dgm:prSet presAssocID="{8AE72978-F9CA-4348-960D-327A0918F54F}" presName="parentLeftMargin" presStyleLbl="node1" presStyleIdx="0" presStyleCnt="5"/>
      <dgm:spPr/>
    </dgm:pt>
    <dgm:pt modelId="{1BBAA47A-3923-43A0-9BEB-DE15A26AF35D}" type="pres">
      <dgm:prSet presAssocID="{8AE72978-F9CA-4348-960D-327A0918F54F}" presName="parentText" presStyleLbl="node1" presStyleIdx="0" presStyleCnt="5" custScaleX="142857" custLinFactNeighborX="7355" custLinFactNeighborY="-6829">
        <dgm:presLayoutVars>
          <dgm:chMax val="0"/>
          <dgm:bulletEnabled val="1"/>
        </dgm:presLayoutVars>
      </dgm:prSet>
      <dgm:spPr/>
    </dgm:pt>
    <dgm:pt modelId="{979A3E1F-7851-4901-A9E3-31FF4464A8F9}" type="pres">
      <dgm:prSet presAssocID="{8AE72978-F9CA-4348-960D-327A0918F54F}" presName="negativeSpace" presStyleCnt="0"/>
      <dgm:spPr/>
    </dgm:pt>
    <dgm:pt modelId="{1F8C766A-C398-4797-8A04-72A3498D4BEE}" type="pres">
      <dgm:prSet presAssocID="{8AE72978-F9CA-4348-960D-327A0918F54F}" presName="childText" presStyleLbl="conFgAcc1" presStyleIdx="0" presStyleCnt="5">
        <dgm:presLayoutVars>
          <dgm:bulletEnabled val="1"/>
        </dgm:presLayoutVars>
      </dgm:prSet>
      <dgm:spPr>
        <a:solidFill>
          <a:srgbClr val="CFD5EA">
            <a:alpha val="90000"/>
          </a:srgbClr>
        </a:solidFill>
      </dgm:spPr>
    </dgm:pt>
    <dgm:pt modelId="{BA901A5B-02C4-4DE9-B48F-95216A8977E7}" type="pres">
      <dgm:prSet presAssocID="{68AEFE8D-DE96-4259-912A-9C4E7CA6D10B}" presName="spaceBetweenRectangles" presStyleCnt="0"/>
      <dgm:spPr/>
    </dgm:pt>
    <dgm:pt modelId="{31BCA563-D15C-4088-84B2-E0CC8636A08A}" type="pres">
      <dgm:prSet presAssocID="{E291BA2F-AD88-4E27-98FF-22216B2A101D}" presName="parentLin" presStyleCnt="0"/>
      <dgm:spPr/>
    </dgm:pt>
    <dgm:pt modelId="{3814BE86-B438-4225-B6CE-50CF0CA4FE91}" type="pres">
      <dgm:prSet presAssocID="{E291BA2F-AD88-4E27-98FF-22216B2A101D}" presName="parentLeftMargin" presStyleLbl="node1" presStyleIdx="0" presStyleCnt="5"/>
      <dgm:spPr/>
    </dgm:pt>
    <dgm:pt modelId="{7518E5F2-C5D2-4780-A4A4-307A1FA5DB46}" type="pres">
      <dgm:prSet presAssocID="{E291BA2F-AD88-4E27-98FF-22216B2A101D}" presName="parentText" presStyleLbl="node1" presStyleIdx="1" presStyleCnt="5" custScaleX="142857">
        <dgm:presLayoutVars>
          <dgm:chMax val="0"/>
          <dgm:bulletEnabled val="1"/>
        </dgm:presLayoutVars>
      </dgm:prSet>
      <dgm:spPr/>
    </dgm:pt>
    <dgm:pt modelId="{6DDB2AED-2A89-4819-9513-076F5C810E55}" type="pres">
      <dgm:prSet presAssocID="{E291BA2F-AD88-4E27-98FF-22216B2A101D}" presName="negativeSpace" presStyleCnt="0"/>
      <dgm:spPr/>
    </dgm:pt>
    <dgm:pt modelId="{7CA52012-047F-4AEC-89F6-CD76386C2774}" type="pres">
      <dgm:prSet presAssocID="{E291BA2F-AD88-4E27-98FF-22216B2A101D}" presName="childText" presStyleLbl="conFgAcc1" presStyleIdx="1" presStyleCnt="5">
        <dgm:presLayoutVars>
          <dgm:bulletEnabled val="1"/>
        </dgm:presLayoutVars>
      </dgm:prSet>
      <dgm:spPr/>
    </dgm:pt>
    <dgm:pt modelId="{5563D0B7-BB16-453C-A793-95CB52F538B3}" type="pres">
      <dgm:prSet presAssocID="{024A39A0-A966-4845-B88E-FE94D98C7CE6}" presName="spaceBetweenRectangles" presStyleCnt="0"/>
      <dgm:spPr/>
    </dgm:pt>
    <dgm:pt modelId="{EB1927D3-4A97-45D3-B9EF-5D8DA597B9F1}" type="pres">
      <dgm:prSet presAssocID="{49CB6B67-8456-4703-BC02-E4DBE94F39FE}" presName="parentLin" presStyleCnt="0"/>
      <dgm:spPr/>
    </dgm:pt>
    <dgm:pt modelId="{F8FCE80B-C43E-43F0-A7DC-2DE90E2A10C5}" type="pres">
      <dgm:prSet presAssocID="{49CB6B67-8456-4703-BC02-E4DBE94F39FE}" presName="parentLeftMargin" presStyleLbl="node1" presStyleIdx="1" presStyleCnt="5"/>
      <dgm:spPr/>
    </dgm:pt>
    <dgm:pt modelId="{A4C65A59-ACFE-4FB3-AE38-FF08A111E086}" type="pres">
      <dgm:prSet presAssocID="{49CB6B67-8456-4703-BC02-E4DBE94F39FE}" presName="parentText" presStyleLbl="node1" presStyleIdx="2" presStyleCnt="5" custScaleX="135714">
        <dgm:presLayoutVars>
          <dgm:chMax val="0"/>
          <dgm:bulletEnabled val="1"/>
        </dgm:presLayoutVars>
      </dgm:prSet>
      <dgm:spPr/>
    </dgm:pt>
    <dgm:pt modelId="{3CB5D35A-4357-489A-883F-349313FD7DFC}" type="pres">
      <dgm:prSet presAssocID="{49CB6B67-8456-4703-BC02-E4DBE94F39FE}" presName="negativeSpace" presStyleCnt="0"/>
      <dgm:spPr/>
    </dgm:pt>
    <dgm:pt modelId="{AB70EE4A-C5E5-40B4-A2A4-881D2B4FF515}" type="pres">
      <dgm:prSet presAssocID="{49CB6B67-8456-4703-BC02-E4DBE94F39FE}" presName="childText" presStyleLbl="conFgAcc1" presStyleIdx="2" presStyleCnt="5">
        <dgm:presLayoutVars>
          <dgm:bulletEnabled val="1"/>
        </dgm:presLayoutVars>
      </dgm:prSet>
      <dgm:spPr>
        <a:solidFill>
          <a:srgbClr val="CFD5EA">
            <a:alpha val="90000"/>
          </a:srgbClr>
        </a:solidFill>
      </dgm:spPr>
    </dgm:pt>
    <dgm:pt modelId="{4D55A31B-3E15-4075-914B-2E7DDB07B680}" type="pres">
      <dgm:prSet presAssocID="{D5F25E40-38D5-494D-A7F2-2F282E97AD50}" presName="spaceBetweenRectangles" presStyleCnt="0"/>
      <dgm:spPr/>
    </dgm:pt>
    <dgm:pt modelId="{94175C72-318E-420E-835B-E4DAA0DB87C1}" type="pres">
      <dgm:prSet presAssocID="{4E531848-5B10-42EA-886B-C9155B2639D9}" presName="parentLin" presStyleCnt="0"/>
      <dgm:spPr/>
    </dgm:pt>
    <dgm:pt modelId="{2DBA3DC4-3A81-477B-8E9B-2FB394B10C01}" type="pres">
      <dgm:prSet presAssocID="{4E531848-5B10-42EA-886B-C9155B2639D9}" presName="parentLeftMargin" presStyleLbl="node1" presStyleIdx="2" presStyleCnt="5"/>
      <dgm:spPr/>
    </dgm:pt>
    <dgm:pt modelId="{EE6D216C-DE67-4754-9410-1F2E7388AB31}" type="pres">
      <dgm:prSet presAssocID="{4E531848-5B10-42EA-886B-C9155B2639D9}" presName="parentText" presStyleLbl="node1" presStyleIdx="3" presStyleCnt="5" custScaleX="142857">
        <dgm:presLayoutVars>
          <dgm:chMax val="0"/>
          <dgm:bulletEnabled val="1"/>
        </dgm:presLayoutVars>
      </dgm:prSet>
      <dgm:spPr/>
    </dgm:pt>
    <dgm:pt modelId="{12169E86-B281-4C82-8873-C78AF50CA3A0}" type="pres">
      <dgm:prSet presAssocID="{4E531848-5B10-42EA-886B-C9155B2639D9}" presName="negativeSpace" presStyleCnt="0"/>
      <dgm:spPr/>
    </dgm:pt>
    <dgm:pt modelId="{58861BF9-174D-4D4D-98F6-831FD9D83900}" type="pres">
      <dgm:prSet presAssocID="{4E531848-5B10-42EA-886B-C9155B2639D9}" presName="childText" presStyleLbl="conFgAcc1" presStyleIdx="3" presStyleCnt="5" custLinFactNeighborY="-13086">
        <dgm:presLayoutVars>
          <dgm:bulletEnabled val="1"/>
        </dgm:presLayoutVars>
      </dgm:prSet>
      <dgm:spPr>
        <a:solidFill>
          <a:srgbClr val="CFD5EA">
            <a:alpha val="90000"/>
          </a:srgbClr>
        </a:solidFill>
      </dgm:spPr>
    </dgm:pt>
    <dgm:pt modelId="{CC7ED647-DD61-424F-80FF-58A935C4D1E4}" type="pres">
      <dgm:prSet presAssocID="{0D1DC00D-C62C-4385-B85D-946DDE42D944}" presName="spaceBetweenRectangles" presStyleCnt="0"/>
      <dgm:spPr/>
    </dgm:pt>
    <dgm:pt modelId="{A01B6B6B-976B-41EF-9FA0-1180CAD18682}" type="pres">
      <dgm:prSet presAssocID="{81C32CF4-12E9-48B5-B16D-943DFAC7D2D8}" presName="parentLin" presStyleCnt="0"/>
      <dgm:spPr/>
    </dgm:pt>
    <dgm:pt modelId="{8F4E2A38-767D-4625-8297-8EA15946E1AD}" type="pres">
      <dgm:prSet presAssocID="{81C32CF4-12E9-48B5-B16D-943DFAC7D2D8}" presName="parentLeftMargin" presStyleLbl="node1" presStyleIdx="3" presStyleCnt="5"/>
      <dgm:spPr/>
    </dgm:pt>
    <dgm:pt modelId="{2422AC8E-B3FD-43FA-B911-21EAEA2B5423}" type="pres">
      <dgm:prSet presAssocID="{81C32CF4-12E9-48B5-B16D-943DFAC7D2D8}" presName="parentText" presStyleLbl="node1" presStyleIdx="4" presStyleCnt="5" custScaleX="142857">
        <dgm:presLayoutVars>
          <dgm:chMax val="0"/>
          <dgm:bulletEnabled val="1"/>
        </dgm:presLayoutVars>
      </dgm:prSet>
      <dgm:spPr/>
    </dgm:pt>
    <dgm:pt modelId="{949FFAC4-657D-438A-B830-C08DEFEB5A33}" type="pres">
      <dgm:prSet presAssocID="{81C32CF4-12E9-48B5-B16D-943DFAC7D2D8}" presName="negativeSpace" presStyleCnt="0"/>
      <dgm:spPr/>
    </dgm:pt>
    <dgm:pt modelId="{10281CAA-19A4-4D2A-A530-54AEF1861772}" type="pres">
      <dgm:prSet presAssocID="{81C32CF4-12E9-48B5-B16D-943DFAC7D2D8}" presName="childText" presStyleLbl="conFgAcc1" presStyleIdx="4" presStyleCnt="5">
        <dgm:presLayoutVars>
          <dgm:bulletEnabled val="1"/>
        </dgm:presLayoutVars>
      </dgm:prSet>
      <dgm:spPr>
        <a:solidFill>
          <a:srgbClr val="CFD5EA">
            <a:alpha val="90000"/>
          </a:srgbClr>
        </a:solidFill>
      </dgm:spPr>
    </dgm:pt>
  </dgm:ptLst>
  <dgm:cxnLst>
    <dgm:cxn modelId="{5E107000-5C8C-4055-84DF-B9F9F0697832}" type="presOf" srcId="{81C32CF4-12E9-48B5-B16D-943DFAC7D2D8}" destId="{8F4E2A38-767D-4625-8297-8EA15946E1AD}" srcOrd="0" destOrd="0" presId="urn:microsoft.com/office/officeart/2005/8/layout/list1"/>
    <dgm:cxn modelId="{5A182306-84D4-49F7-BF4D-C20572038C81}" srcId="{E291BA2F-AD88-4E27-98FF-22216B2A101D}" destId="{D93F2620-F857-4A48-A588-EBDB1B565CD4}" srcOrd="0" destOrd="0" parTransId="{7BE81098-5AE1-4763-ABE2-D6CBF6C23C3F}" sibTransId="{CB15968D-49F8-4E1E-80CB-915CB31AE75C}"/>
    <dgm:cxn modelId="{A46ACA08-3BA7-4D60-8165-D05D48C6C352}" srcId="{03F90D24-A7CA-45F4-8537-125529626E49}" destId="{E291BA2F-AD88-4E27-98FF-22216B2A101D}" srcOrd="1" destOrd="0" parTransId="{1AC8EB1B-B89B-47C0-96CE-5F00E99E8A8E}" sibTransId="{024A39A0-A966-4845-B88E-FE94D98C7CE6}"/>
    <dgm:cxn modelId="{A2CE510F-22B8-47CA-B73C-7BA05391F9C5}" type="presOf" srcId="{D93F2620-F857-4A48-A588-EBDB1B565CD4}" destId="{7CA52012-047F-4AEC-89F6-CD76386C2774}" srcOrd="0" destOrd="0" presId="urn:microsoft.com/office/officeart/2005/8/layout/list1"/>
    <dgm:cxn modelId="{3627AC1D-6D0B-454E-B28F-9627C3E9CFE9}" srcId="{E291BA2F-AD88-4E27-98FF-22216B2A101D}" destId="{EB79BB14-38FF-4E5B-8489-6AF98EBE71B7}" srcOrd="1" destOrd="0" parTransId="{DC63B681-EC32-49AA-8474-1B866CD831F6}" sibTransId="{BFDA5231-330E-4064-BECC-58DDAA1E9741}"/>
    <dgm:cxn modelId="{34922C1E-1927-4D13-B046-CDFADCE77777}" type="presOf" srcId="{4E531848-5B10-42EA-886B-C9155B2639D9}" destId="{2DBA3DC4-3A81-477B-8E9B-2FB394B10C01}" srcOrd="0" destOrd="0" presId="urn:microsoft.com/office/officeart/2005/8/layout/list1"/>
    <dgm:cxn modelId="{F557C322-D2D2-4CBE-9918-7D9C6B7F7599}" type="presOf" srcId="{669C1E44-9F0D-4035-B5FF-F7FD940718A2}" destId="{7CA52012-047F-4AEC-89F6-CD76386C2774}" srcOrd="0" destOrd="2" presId="urn:microsoft.com/office/officeart/2005/8/layout/list1"/>
    <dgm:cxn modelId="{9FF51432-11C3-478B-9CED-BD1B39C00299}" srcId="{03F90D24-A7CA-45F4-8537-125529626E49}" destId="{81C32CF4-12E9-48B5-B16D-943DFAC7D2D8}" srcOrd="4" destOrd="0" parTransId="{3A3C3624-C477-4E05-9ED1-B8490CECA406}" sibTransId="{0DC49DBD-E63A-4321-9E0C-E819E014E912}"/>
    <dgm:cxn modelId="{96007134-7906-4C6D-9DB7-B3908CDEB782}" type="presOf" srcId="{E291BA2F-AD88-4E27-98FF-22216B2A101D}" destId="{3814BE86-B438-4225-B6CE-50CF0CA4FE91}" srcOrd="0" destOrd="0" presId="urn:microsoft.com/office/officeart/2005/8/layout/list1"/>
    <dgm:cxn modelId="{354C9E3F-84BE-4687-B9CF-17CA754E35DA}" type="presOf" srcId="{03F90D24-A7CA-45F4-8537-125529626E49}" destId="{348C2AF3-2E20-4224-8B41-8552E5DA2270}" srcOrd="0" destOrd="0" presId="urn:microsoft.com/office/officeart/2005/8/layout/list1"/>
    <dgm:cxn modelId="{ADB7025B-7447-4732-9AB7-CC03F785A82A}" type="presOf" srcId="{49CB6B67-8456-4703-BC02-E4DBE94F39FE}" destId="{F8FCE80B-C43E-43F0-A7DC-2DE90E2A10C5}" srcOrd="0" destOrd="0" presId="urn:microsoft.com/office/officeart/2005/8/layout/list1"/>
    <dgm:cxn modelId="{58604E63-8818-4735-890E-6CBF4651AF0A}" type="presOf" srcId="{DBBBA24E-1D51-431D-AE95-3A9C76504B03}" destId="{7CA52012-047F-4AEC-89F6-CD76386C2774}" srcOrd="0" destOrd="3" presId="urn:microsoft.com/office/officeart/2005/8/layout/list1"/>
    <dgm:cxn modelId="{55700D4F-F738-4C7C-81E6-76AB7C27E6CF}" srcId="{03F90D24-A7CA-45F4-8537-125529626E49}" destId="{8AE72978-F9CA-4348-960D-327A0918F54F}" srcOrd="0" destOrd="0" parTransId="{38FC3A01-F86D-4E2B-9FC2-852D92CECEC0}" sibTransId="{68AEFE8D-DE96-4259-912A-9C4E7CA6D10B}"/>
    <dgm:cxn modelId="{E8DA2571-0CE4-42F9-946F-84188C228751}" srcId="{03F90D24-A7CA-45F4-8537-125529626E49}" destId="{49CB6B67-8456-4703-BC02-E4DBE94F39FE}" srcOrd="2" destOrd="0" parTransId="{788EDF48-0461-4855-9E67-2F740A252EC8}" sibTransId="{D5F25E40-38D5-494D-A7F2-2F282E97AD50}"/>
    <dgm:cxn modelId="{7BFD5F59-FF1E-4FF7-AE05-61AC7FBF5711}" type="presOf" srcId="{8AE72978-F9CA-4348-960D-327A0918F54F}" destId="{1BBAA47A-3923-43A0-9BEB-DE15A26AF35D}" srcOrd="1" destOrd="0" presId="urn:microsoft.com/office/officeart/2005/8/layout/list1"/>
    <dgm:cxn modelId="{0BB5D185-77AA-4FF1-A4A4-60F173AC141F}" type="presOf" srcId="{4E531848-5B10-42EA-886B-C9155B2639D9}" destId="{EE6D216C-DE67-4754-9410-1F2E7388AB31}" srcOrd="1" destOrd="0" presId="urn:microsoft.com/office/officeart/2005/8/layout/list1"/>
    <dgm:cxn modelId="{A6C8A08A-50AD-45EA-AB09-3C5AA8410D44}" srcId="{E291BA2F-AD88-4E27-98FF-22216B2A101D}" destId="{669C1E44-9F0D-4035-B5FF-F7FD940718A2}" srcOrd="2" destOrd="0" parTransId="{BEDA9C44-946B-48B0-B4D1-F462EB49C095}" sibTransId="{4C6F567F-8940-4302-AD2F-07E7136926CE}"/>
    <dgm:cxn modelId="{6ECB798B-DC5D-4217-8C69-4825D8954B7B}" srcId="{E291BA2F-AD88-4E27-98FF-22216B2A101D}" destId="{8CCB1BBA-4302-4BFF-AED3-DF00E4A76913}" srcOrd="4" destOrd="0" parTransId="{7C9C50D5-32B1-43C5-8F6E-BEBEF5995901}" sibTransId="{4D5623B4-8382-4268-9C27-43F1FE4FC3C5}"/>
    <dgm:cxn modelId="{6951C396-5F2C-4F33-A57E-AF0B3F2F663B}" type="presOf" srcId="{81C32CF4-12E9-48B5-B16D-943DFAC7D2D8}" destId="{2422AC8E-B3FD-43FA-B911-21EAEA2B5423}" srcOrd="1" destOrd="0" presId="urn:microsoft.com/office/officeart/2005/8/layout/list1"/>
    <dgm:cxn modelId="{12CBAA9E-3FFE-4011-BC06-6A620A631027}" srcId="{E291BA2F-AD88-4E27-98FF-22216B2A101D}" destId="{DBBBA24E-1D51-431D-AE95-3A9C76504B03}" srcOrd="3" destOrd="0" parTransId="{73443216-F260-478B-9FE8-5DEA07A0D52E}" sibTransId="{D3FC1800-8F73-44F6-B359-AD33F6D95CEA}"/>
    <dgm:cxn modelId="{C83459A9-EA5D-41FA-BC7E-128702F591DB}" type="presOf" srcId="{8AE72978-F9CA-4348-960D-327A0918F54F}" destId="{4453CF4D-BBEB-4828-9996-D0A6A30B0DAD}" srcOrd="0" destOrd="0" presId="urn:microsoft.com/office/officeart/2005/8/layout/list1"/>
    <dgm:cxn modelId="{6677C1AC-6A95-4520-98B5-2F7B09251746}" type="presOf" srcId="{49CB6B67-8456-4703-BC02-E4DBE94F39FE}" destId="{A4C65A59-ACFE-4FB3-AE38-FF08A111E086}" srcOrd="1" destOrd="0" presId="urn:microsoft.com/office/officeart/2005/8/layout/list1"/>
    <dgm:cxn modelId="{9D2BBCC8-63DE-48A7-8AD1-90B216A4EEFE}" srcId="{03F90D24-A7CA-45F4-8537-125529626E49}" destId="{4E531848-5B10-42EA-886B-C9155B2639D9}" srcOrd="3" destOrd="0" parTransId="{34124CB5-6C1B-40F0-9F88-AEA28D166494}" sibTransId="{0D1DC00D-C62C-4385-B85D-946DDE42D944}"/>
    <dgm:cxn modelId="{072935D0-FAC4-4D2D-9AAC-3EF5F9102C20}" type="presOf" srcId="{EB79BB14-38FF-4E5B-8489-6AF98EBE71B7}" destId="{7CA52012-047F-4AEC-89F6-CD76386C2774}" srcOrd="0" destOrd="1" presId="urn:microsoft.com/office/officeart/2005/8/layout/list1"/>
    <dgm:cxn modelId="{08D724E6-99B7-4DDE-B6DD-F633D86ACF52}" type="presOf" srcId="{E291BA2F-AD88-4E27-98FF-22216B2A101D}" destId="{7518E5F2-C5D2-4780-A4A4-307A1FA5DB46}" srcOrd="1" destOrd="0" presId="urn:microsoft.com/office/officeart/2005/8/layout/list1"/>
    <dgm:cxn modelId="{9F37BCF0-F80D-4434-B5D1-10312AEED795}" type="presOf" srcId="{8CCB1BBA-4302-4BFF-AED3-DF00E4A76913}" destId="{7CA52012-047F-4AEC-89F6-CD76386C2774}" srcOrd="0" destOrd="4" presId="urn:microsoft.com/office/officeart/2005/8/layout/list1"/>
    <dgm:cxn modelId="{5AC05A6B-30E3-413F-8DC9-A79E7DEAE767}" type="presParOf" srcId="{348C2AF3-2E20-4224-8B41-8552E5DA2270}" destId="{B559AEE1-8411-4017-9050-C3FC1A5FFA4D}" srcOrd="0" destOrd="0" presId="urn:microsoft.com/office/officeart/2005/8/layout/list1"/>
    <dgm:cxn modelId="{3BD255B3-2454-4755-A6AC-84A90217EFE4}" type="presParOf" srcId="{B559AEE1-8411-4017-9050-C3FC1A5FFA4D}" destId="{4453CF4D-BBEB-4828-9996-D0A6A30B0DAD}" srcOrd="0" destOrd="0" presId="urn:microsoft.com/office/officeart/2005/8/layout/list1"/>
    <dgm:cxn modelId="{5AAE1AF9-DEBB-479D-8BC6-7F0EB0C6240D}" type="presParOf" srcId="{B559AEE1-8411-4017-9050-C3FC1A5FFA4D}" destId="{1BBAA47A-3923-43A0-9BEB-DE15A26AF35D}" srcOrd="1" destOrd="0" presId="urn:microsoft.com/office/officeart/2005/8/layout/list1"/>
    <dgm:cxn modelId="{E27E32BF-0997-40C3-A2A5-D674D6C9EB67}" type="presParOf" srcId="{348C2AF3-2E20-4224-8B41-8552E5DA2270}" destId="{979A3E1F-7851-4901-A9E3-31FF4464A8F9}" srcOrd="1" destOrd="0" presId="urn:microsoft.com/office/officeart/2005/8/layout/list1"/>
    <dgm:cxn modelId="{886BB074-7FFB-4174-AD1F-B58E6979478C}" type="presParOf" srcId="{348C2AF3-2E20-4224-8B41-8552E5DA2270}" destId="{1F8C766A-C398-4797-8A04-72A3498D4BEE}" srcOrd="2" destOrd="0" presId="urn:microsoft.com/office/officeart/2005/8/layout/list1"/>
    <dgm:cxn modelId="{AA8ECE8B-9C00-4358-A6D3-49582EC8DD64}" type="presParOf" srcId="{348C2AF3-2E20-4224-8B41-8552E5DA2270}" destId="{BA901A5B-02C4-4DE9-B48F-95216A8977E7}" srcOrd="3" destOrd="0" presId="urn:microsoft.com/office/officeart/2005/8/layout/list1"/>
    <dgm:cxn modelId="{86D98FF4-15F7-49D7-B969-35E680FADBD6}" type="presParOf" srcId="{348C2AF3-2E20-4224-8B41-8552E5DA2270}" destId="{31BCA563-D15C-4088-84B2-E0CC8636A08A}" srcOrd="4" destOrd="0" presId="urn:microsoft.com/office/officeart/2005/8/layout/list1"/>
    <dgm:cxn modelId="{F5E8BD18-C6E3-4E9A-9EA4-ACB2F516A4BE}" type="presParOf" srcId="{31BCA563-D15C-4088-84B2-E0CC8636A08A}" destId="{3814BE86-B438-4225-B6CE-50CF0CA4FE91}" srcOrd="0" destOrd="0" presId="urn:microsoft.com/office/officeart/2005/8/layout/list1"/>
    <dgm:cxn modelId="{7D8BC134-884A-468B-ABF0-5D107EF290C3}" type="presParOf" srcId="{31BCA563-D15C-4088-84B2-E0CC8636A08A}" destId="{7518E5F2-C5D2-4780-A4A4-307A1FA5DB46}" srcOrd="1" destOrd="0" presId="urn:microsoft.com/office/officeart/2005/8/layout/list1"/>
    <dgm:cxn modelId="{D9755680-BBDC-4F2E-9ADD-ACBFD2C3D71B}" type="presParOf" srcId="{348C2AF3-2E20-4224-8B41-8552E5DA2270}" destId="{6DDB2AED-2A89-4819-9513-076F5C810E55}" srcOrd="5" destOrd="0" presId="urn:microsoft.com/office/officeart/2005/8/layout/list1"/>
    <dgm:cxn modelId="{B54ABB86-74F2-44FD-833B-AAD5209D819D}" type="presParOf" srcId="{348C2AF3-2E20-4224-8B41-8552E5DA2270}" destId="{7CA52012-047F-4AEC-89F6-CD76386C2774}" srcOrd="6" destOrd="0" presId="urn:microsoft.com/office/officeart/2005/8/layout/list1"/>
    <dgm:cxn modelId="{07DABF6F-4D7A-4D98-B951-0762DF957385}" type="presParOf" srcId="{348C2AF3-2E20-4224-8B41-8552E5DA2270}" destId="{5563D0B7-BB16-453C-A793-95CB52F538B3}" srcOrd="7" destOrd="0" presId="urn:microsoft.com/office/officeart/2005/8/layout/list1"/>
    <dgm:cxn modelId="{38F7E01E-3F87-4AC2-9A4A-4D6B8C38C172}" type="presParOf" srcId="{348C2AF3-2E20-4224-8B41-8552E5DA2270}" destId="{EB1927D3-4A97-45D3-B9EF-5D8DA597B9F1}" srcOrd="8" destOrd="0" presId="urn:microsoft.com/office/officeart/2005/8/layout/list1"/>
    <dgm:cxn modelId="{D4E74447-AD32-4003-8878-946AB98912AC}" type="presParOf" srcId="{EB1927D3-4A97-45D3-B9EF-5D8DA597B9F1}" destId="{F8FCE80B-C43E-43F0-A7DC-2DE90E2A10C5}" srcOrd="0" destOrd="0" presId="urn:microsoft.com/office/officeart/2005/8/layout/list1"/>
    <dgm:cxn modelId="{9D6F51C5-1DE9-4903-8411-B219C2D914A5}" type="presParOf" srcId="{EB1927D3-4A97-45D3-B9EF-5D8DA597B9F1}" destId="{A4C65A59-ACFE-4FB3-AE38-FF08A111E086}" srcOrd="1" destOrd="0" presId="urn:microsoft.com/office/officeart/2005/8/layout/list1"/>
    <dgm:cxn modelId="{B8761A97-FF93-46E5-99E1-2F2B496C9C06}" type="presParOf" srcId="{348C2AF3-2E20-4224-8B41-8552E5DA2270}" destId="{3CB5D35A-4357-489A-883F-349313FD7DFC}" srcOrd="9" destOrd="0" presId="urn:microsoft.com/office/officeart/2005/8/layout/list1"/>
    <dgm:cxn modelId="{B9F5E07A-6510-4A25-9DDA-DA96D1AF1162}" type="presParOf" srcId="{348C2AF3-2E20-4224-8B41-8552E5DA2270}" destId="{AB70EE4A-C5E5-40B4-A2A4-881D2B4FF515}" srcOrd="10" destOrd="0" presId="urn:microsoft.com/office/officeart/2005/8/layout/list1"/>
    <dgm:cxn modelId="{56391127-CB66-40BC-9124-39405E588B94}" type="presParOf" srcId="{348C2AF3-2E20-4224-8B41-8552E5DA2270}" destId="{4D55A31B-3E15-4075-914B-2E7DDB07B680}" srcOrd="11" destOrd="0" presId="urn:microsoft.com/office/officeart/2005/8/layout/list1"/>
    <dgm:cxn modelId="{1676E49A-C601-4520-9145-D5103C7D000F}" type="presParOf" srcId="{348C2AF3-2E20-4224-8B41-8552E5DA2270}" destId="{94175C72-318E-420E-835B-E4DAA0DB87C1}" srcOrd="12" destOrd="0" presId="urn:microsoft.com/office/officeart/2005/8/layout/list1"/>
    <dgm:cxn modelId="{3EB481D3-C2BF-46DC-BA9F-A33974A0AA56}" type="presParOf" srcId="{94175C72-318E-420E-835B-E4DAA0DB87C1}" destId="{2DBA3DC4-3A81-477B-8E9B-2FB394B10C01}" srcOrd="0" destOrd="0" presId="urn:microsoft.com/office/officeart/2005/8/layout/list1"/>
    <dgm:cxn modelId="{0657E290-70F1-4FA0-B538-AE24BFCEAF1A}" type="presParOf" srcId="{94175C72-318E-420E-835B-E4DAA0DB87C1}" destId="{EE6D216C-DE67-4754-9410-1F2E7388AB31}" srcOrd="1" destOrd="0" presId="urn:microsoft.com/office/officeart/2005/8/layout/list1"/>
    <dgm:cxn modelId="{B3038E1D-4579-4FE7-A9F1-E96EE547D380}" type="presParOf" srcId="{348C2AF3-2E20-4224-8B41-8552E5DA2270}" destId="{12169E86-B281-4C82-8873-C78AF50CA3A0}" srcOrd="13" destOrd="0" presId="urn:microsoft.com/office/officeart/2005/8/layout/list1"/>
    <dgm:cxn modelId="{B204DAD3-7AAE-4E14-901A-D191398A283C}" type="presParOf" srcId="{348C2AF3-2E20-4224-8B41-8552E5DA2270}" destId="{58861BF9-174D-4D4D-98F6-831FD9D83900}" srcOrd="14" destOrd="0" presId="urn:microsoft.com/office/officeart/2005/8/layout/list1"/>
    <dgm:cxn modelId="{5282A8EB-E4CA-451D-A9D0-6C1191224D00}" type="presParOf" srcId="{348C2AF3-2E20-4224-8B41-8552E5DA2270}" destId="{CC7ED647-DD61-424F-80FF-58A935C4D1E4}" srcOrd="15" destOrd="0" presId="urn:microsoft.com/office/officeart/2005/8/layout/list1"/>
    <dgm:cxn modelId="{61EAC84D-6862-4221-AC7E-DD1C3B208E2F}" type="presParOf" srcId="{348C2AF3-2E20-4224-8B41-8552E5DA2270}" destId="{A01B6B6B-976B-41EF-9FA0-1180CAD18682}" srcOrd="16" destOrd="0" presId="urn:microsoft.com/office/officeart/2005/8/layout/list1"/>
    <dgm:cxn modelId="{17625340-88D1-419F-8622-F6FE04974C0F}" type="presParOf" srcId="{A01B6B6B-976B-41EF-9FA0-1180CAD18682}" destId="{8F4E2A38-767D-4625-8297-8EA15946E1AD}" srcOrd="0" destOrd="0" presId="urn:microsoft.com/office/officeart/2005/8/layout/list1"/>
    <dgm:cxn modelId="{D4B82924-B3DF-4622-A7B0-27FA8403772F}" type="presParOf" srcId="{A01B6B6B-976B-41EF-9FA0-1180CAD18682}" destId="{2422AC8E-B3FD-43FA-B911-21EAEA2B5423}" srcOrd="1" destOrd="0" presId="urn:microsoft.com/office/officeart/2005/8/layout/list1"/>
    <dgm:cxn modelId="{0AD9EA42-6471-40AE-9913-0F8E197BF01B}" type="presParOf" srcId="{348C2AF3-2E20-4224-8B41-8552E5DA2270}" destId="{949FFAC4-657D-438A-B830-C08DEFEB5A33}" srcOrd="17" destOrd="0" presId="urn:microsoft.com/office/officeart/2005/8/layout/list1"/>
    <dgm:cxn modelId="{4582FE73-8760-4311-BEB9-0EA6DC595B48}" type="presParOf" srcId="{348C2AF3-2E20-4224-8B41-8552E5DA2270}" destId="{10281CAA-19A4-4D2A-A530-54AEF186177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306AD09-EA8E-4A96-AF43-9768472E659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DB0BB962-94E2-49D2-83B0-30062B7948A5}">
      <dgm:prSet phldrT="[Text]" custT="1"/>
      <dgm:spPr>
        <a:ln>
          <a:noFill/>
        </a:ln>
      </dgm:spPr>
      <dgm:t>
        <a:bodyPr/>
        <a:lstStyle/>
        <a:p>
          <a:r>
            <a:rPr lang="en-GB" sz="1600" dirty="0"/>
            <a:t>Benefits of a buffer generally recognised (11 responses)</a:t>
          </a:r>
        </a:p>
      </dgm:t>
    </dgm:pt>
    <dgm:pt modelId="{4EDADE77-D437-48E8-8DD1-5A2B715C0EF1}" type="parTrans" cxnId="{D4183A43-48A1-42DA-987E-F8EEB8C417B7}">
      <dgm:prSet/>
      <dgm:spPr/>
      <dgm:t>
        <a:bodyPr/>
        <a:lstStyle/>
        <a:p>
          <a:endParaRPr lang="en-GB"/>
        </a:p>
      </dgm:t>
    </dgm:pt>
    <dgm:pt modelId="{7F56BE3C-D8F6-4097-8CE6-5A167A792402}" type="sibTrans" cxnId="{D4183A43-48A1-42DA-987E-F8EEB8C417B7}">
      <dgm:prSet/>
      <dgm:spPr/>
      <dgm:t>
        <a:bodyPr/>
        <a:lstStyle/>
        <a:p>
          <a:endParaRPr lang="en-GB"/>
        </a:p>
      </dgm:t>
    </dgm:pt>
    <dgm:pt modelId="{6958B3DB-7EF3-419D-A196-64CEB620665E}">
      <dgm:prSet custT="1"/>
      <dgm:spPr/>
      <dgm:t>
        <a:bodyPr/>
        <a:lstStyle/>
        <a:p>
          <a:r>
            <a:rPr lang="en-GB" sz="1600" dirty="0"/>
            <a:t>But motives vary</a:t>
          </a:r>
        </a:p>
      </dgm:t>
    </dgm:pt>
    <dgm:pt modelId="{F4DA91CD-DB9C-46CE-9D99-9CDB2D1EB57D}" type="parTrans" cxnId="{BA4BD782-91A2-4ECF-82C1-F41A3C3EE82A}">
      <dgm:prSet/>
      <dgm:spPr/>
      <dgm:t>
        <a:bodyPr/>
        <a:lstStyle/>
        <a:p>
          <a:endParaRPr lang="en-GB"/>
        </a:p>
      </dgm:t>
    </dgm:pt>
    <dgm:pt modelId="{6FCA313E-BEF9-4936-B5A5-6C89556F482A}" type="sibTrans" cxnId="{BA4BD782-91A2-4ECF-82C1-F41A3C3EE82A}">
      <dgm:prSet/>
      <dgm:spPr/>
      <dgm:t>
        <a:bodyPr/>
        <a:lstStyle/>
        <a:p>
          <a:endParaRPr lang="en-GB"/>
        </a:p>
      </dgm:t>
    </dgm:pt>
    <dgm:pt modelId="{291CD34B-1ABF-414F-89D9-DB930DF1DEA9}">
      <dgm:prSet custT="1"/>
      <dgm:spPr/>
      <dgm:t>
        <a:bodyPr/>
        <a:lstStyle/>
        <a:p>
          <a:r>
            <a:rPr lang="en-GB" sz="1400" dirty="0"/>
            <a:t>Different emphasis as between transactions/volatility and financial stress</a:t>
          </a:r>
        </a:p>
      </dgm:t>
    </dgm:pt>
    <dgm:pt modelId="{AC9A4475-EF7C-4C19-865B-51F957E145A0}" type="parTrans" cxnId="{CC8786FE-B3DD-4A6B-B3B2-FD126ECA5F07}">
      <dgm:prSet/>
      <dgm:spPr/>
      <dgm:t>
        <a:bodyPr/>
        <a:lstStyle/>
        <a:p>
          <a:endParaRPr lang="en-GB"/>
        </a:p>
      </dgm:t>
    </dgm:pt>
    <dgm:pt modelId="{55F37424-0091-477A-8621-C6C912AB62F5}" type="sibTrans" cxnId="{CC8786FE-B3DD-4A6B-B3B2-FD126ECA5F07}">
      <dgm:prSet/>
      <dgm:spPr/>
      <dgm:t>
        <a:bodyPr/>
        <a:lstStyle/>
        <a:p>
          <a:endParaRPr lang="en-GB"/>
        </a:p>
      </dgm:t>
    </dgm:pt>
    <dgm:pt modelId="{E3A2D83D-B226-456F-A054-0B13E664C59D}">
      <dgm:prSet custT="1"/>
      <dgm:spPr/>
      <dgm:t>
        <a:bodyPr/>
        <a:lstStyle/>
        <a:p>
          <a:r>
            <a:rPr lang="en-GB" sz="1400" dirty="0"/>
            <a:t>Some countries (Hungary, Uruguay) quoted need to support debt management operations – e.g. buy-backs – or to reduce refinancing risk</a:t>
          </a:r>
        </a:p>
      </dgm:t>
    </dgm:pt>
    <dgm:pt modelId="{72F504A5-5ADE-4B29-AA91-AEB8D6AFC67E}" type="parTrans" cxnId="{39A610D8-668E-4B42-BD4D-04064E7383A1}">
      <dgm:prSet/>
      <dgm:spPr/>
      <dgm:t>
        <a:bodyPr/>
        <a:lstStyle/>
        <a:p>
          <a:endParaRPr lang="en-GB"/>
        </a:p>
      </dgm:t>
    </dgm:pt>
    <dgm:pt modelId="{A39B7EB9-759A-4754-8EEC-D5CF8AAD6A56}" type="sibTrans" cxnId="{39A610D8-668E-4B42-BD4D-04064E7383A1}">
      <dgm:prSet/>
      <dgm:spPr/>
      <dgm:t>
        <a:bodyPr/>
        <a:lstStyle/>
        <a:p>
          <a:endParaRPr lang="en-GB"/>
        </a:p>
      </dgm:t>
    </dgm:pt>
    <dgm:pt modelId="{B43F4B18-A9E5-4F1D-93E3-303CFC870B99}">
      <dgm:prSet custT="1"/>
      <dgm:spPr/>
      <dgm:t>
        <a:bodyPr/>
        <a:lstStyle/>
        <a:p>
          <a:r>
            <a:rPr lang="en-GB" sz="1400" dirty="0"/>
            <a:t>Different views about telling the market</a:t>
          </a:r>
        </a:p>
      </dgm:t>
    </dgm:pt>
    <dgm:pt modelId="{6994A7E9-0830-418B-A88D-A7CC362BEF21}" type="parTrans" cxnId="{E63429D3-AF0A-4F99-B06B-592C9FF77ED7}">
      <dgm:prSet/>
      <dgm:spPr/>
      <dgm:t>
        <a:bodyPr/>
        <a:lstStyle/>
        <a:p>
          <a:endParaRPr lang="en-GB"/>
        </a:p>
      </dgm:t>
    </dgm:pt>
    <dgm:pt modelId="{2EA16933-2820-4B93-A821-1591A1F55B03}" type="sibTrans" cxnId="{E63429D3-AF0A-4F99-B06B-592C9FF77ED7}">
      <dgm:prSet/>
      <dgm:spPr/>
      <dgm:t>
        <a:bodyPr/>
        <a:lstStyle/>
        <a:p>
          <a:endParaRPr lang="en-GB"/>
        </a:p>
      </dgm:t>
    </dgm:pt>
    <dgm:pt modelId="{9D877F1D-42AE-402F-8C3D-C71FABE29E49}">
      <dgm:prSet custT="1"/>
      <dgm:spPr>
        <a:solidFill>
          <a:srgbClr val="004C97">
            <a:hueOff val="0"/>
            <a:satOff val="0"/>
            <a:lumOff val="0"/>
            <a:alphaOff val="0"/>
          </a:srgbClr>
        </a:solidFill>
        <a:ln w="25400" cap="flat" cmpd="sng" algn="ctr">
          <a:noFill/>
          <a:prstDash val="solid"/>
        </a:ln>
        <a:effectLst/>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r>
            <a:rPr lang="en-GB" sz="1600" kern="1200">
              <a:solidFill>
                <a:srgbClr val="FEFEFE"/>
              </a:solidFill>
              <a:latin typeface="Arial" panose="020B0604020202020204"/>
              <a:ea typeface="+mn-ea"/>
              <a:cs typeface="+mn-cs"/>
            </a:rPr>
            <a:t>The target</a:t>
          </a:r>
          <a:endParaRPr lang="en-GB" sz="1600" kern="1200" dirty="0">
            <a:solidFill>
              <a:srgbClr val="FEFEFE"/>
            </a:solidFill>
            <a:latin typeface="Arial" panose="020B0604020202020204"/>
            <a:ea typeface="+mn-ea"/>
            <a:cs typeface="+mn-cs"/>
          </a:endParaRPr>
        </a:p>
      </dgm:t>
    </dgm:pt>
    <dgm:pt modelId="{E71F73AE-348A-420E-A9CB-72DBE5DD7B90}" type="parTrans" cxnId="{344D8350-C4B6-4CBA-84CF-AC57EB48B5DE}">
      <dgm:prSet/>
      <dgm:spPr/>
      <dgm:t>
        <a:bodyPr/>
        <a:lstStyle/>
        <a:p>
          <a:endParaRPr lang="en-GB"/>
        </a:p>
      </dgm:t>
    </dgm:pt>
    <dgm:pt modelId="{688389BC-2D04-49B2-9C4C-9EE3013EB964}" type="sibTrans" cxnId="{344D8350-C4B6-4CBA-84CF-AC57EB48B5DE}">
      <dgm:prSet/>
      <dgm:spPr/>
      <dgm:t>
        <a:bodyPr/>
        <a:lstStyle/>
        <a:p>
          <a:endParaRPr lang="en-GB"/>
        </a:p>
      </dgm:t>
    </dgm:pt>
    <dgm:pt modelId="{A1023E73-9BEE-43AC-81EA-D5499C9A38F7}">
      <dgm:prSet custT="1"/>
      <dgm:spPr/>
      <dgm:t>
        <a:bodyPr/>
        <a:lstStyle/>
        <a:p>
          <a:r>
            <a:rPr lang="en-GB" sz="1600" dirty="0"/>
            <a:t>Often expressed as months of financing – regular flows or specific lumpy flows (redemptions, auctions)</a:t>
          </a:r>
        </a:p>
      </dgm:t>
    </dgm:pt>
    <dgm:pt modelId="{58EB2468-9CFA-4BCC-B438-7D4E741BA9DD}" type="parTrans" cxnId="{9AE15E50-214F-4A1B-A331-D824EE98C01B}">
      <dgm:prSet/>
      <dgm:spPr/>
      <dgm:t>
        <a:bodyPr/>
        <a:lstStyle/>
        <a:p>
          <a:endParaRPr lang="en-GB"/>
        </a:p>
      </dgm:t>
    </dgm:pt>
    <dgm:pt modelId="{089641F8-745B-4932-B2D4-489A84D2E353}" type="sibTrans" cxnId="{9AE15E50-214F-4A1B-A331-D824EE98C01B}">
      <dgm:prSet/>
      <dgm:spPr/>
      <dgm:t>
        <a:bodyPr/>
        <a:lstStyle/>
        <a:p>
          <a:endParaRPr lang="en-GB"/>
        </a:p>
      </dgm:t>
    </dgm:pt>
    <dgm:pt modelId="{EF4A8DA2-8CF4-4443-9027-928E17C15126}">
      <dgm:prSet custT="1"/>
      <dgm:spPr>
        <a:solidFill>
          <a:srgbClr val="004C97">
            <a:hueOff val="0"/>
            <a:satOff val="0"/>
            <a:lumOff val="0"/>
            <a:alphaOff val="0"/>
          </a:srgbClr>
        </a:solidFill>
        <a:ln w="25400" cap="flat" cmpd="sng" algn="ctr">
          <a:noFill/>
          <a:prstDash val="solid"/>
        </a:ln>
        <a:effectLst/>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r>
            <a:rPr lang="en-GB" sz="1600" kern="1200">
              <a:solidFill>
                <a:srgbClr val="FEFEFE"/>
              </a:solidFill>
              <a:latin typeface="Arial" panose="020B0604020202020204"/>
              <a:ea typeface="+mn-ea"/>
              <a:cs typeface="+mn-cs"/>
            </a:rPr>
            <a:t>Some countries have no formal buffer</a:t>
          </a:r>
          <a:endParaRPr lang="en-GB" sz="1600" kern="1200" dirty="0">
            <a:solidFill>
              <a:srgbClr val="FEFEFE"/>
            </a:solidFill>
            <a:latin typeface="Arial" panose="020B0604020202020204"/>
            <a:ea typeface="+mn-ea"/>
            <a:cs typeface="+mn-cs"/>
          </a:endParaRPr>
        </a:p>
      </dgm:t>
    </dgm:pt>
    <dgm:pt modelId="{99B01C8D-AC54-41D8-86EB-5FEA4957CB0D}" type="parTrans" cxnId="{98262A4C-7652-4AB3-BC51-DACCB01053C0}">
      <dgm:prSet/>
      <dgm:spPr/>
      <dgm:t>
        <a:bodyPr/>
        <a:lstStyle/>
        <a:p>
          <a:endParaRPr lang="en-GB"/>
        </a:p>
      </dgm:t>
    </dgm:pt>
    <dgm:pt modelId="{29774668-F80C-4405-BA55-8D4DEB4DC2CC}" type="sibTrans" cxnId="{98262A4C-7652-4AB3-BC51-DACCB01053C0}">
      <dgm:prSet/>
      <dgm:spPr/>
      <dgm:t>
        <a:bodyPr/>
        <a:lstStyle/>
        <a:p>
          <a:endParaRPr lang="en-GB"/>
        </a:p>
      </dgm:t>
    </dgm:pt>
    <dgm:pt modelId="{4D1FD3A6-98C6-42D6-A606-434E653A04AA}">
      <dgm:prSet custT="1"/>
      <dgm:spPr/>
      <dgm:t>
        <a:bodyPr/>
        <a:lstStyle/>
        <a:p>
          <a:r>
            <a:rPr lang="en-GB" sz="1600" dirty="0"/>
            <a:t>May be because too much/easy access to cash (Chile, Colombia) or not enough cash (Kenya, Nigeria)</a:t>
          </a:r>
        </a:p>
      </dgm:t>
    </dgm:pt>
    <dgm:pt modelId="{5580A5E6-B3C9-402E-BA58-A89E6CB8E505}" type="parTrans" cxnId="{4F85D979-D729-48BF-B7CF-FA349441E408}">
      <dgm:prSet/>
      <dgm:spPr/>
      <dgm:t>
        <a:bodyPr/>
        <a:lstStyle/>
        <a:p>
          <a:endParaRPr lang="en-GB"/>
        </a:p>
      </dgm:t>
    </dgm:pt>
    <dgm:pt modelId="{108369A8-9C1B-4CEB-92DA-E8E5B4A300D6}" type="sibTrans" cxnId="{4F85D979-D729-48BF-B7CF-FA349441E408}">
      <dgm:prSet/>
      <dgm:spPr/>
      <dgm:t>
        <a:bodyPr/>
        <a:lstStyle/>
        <a:p>
          <a:endParaRPr lang="en-GB"/>
        </a:p>
      </dgm:t>
    </dgm:pt>
    <dgm:pt modelId="{6CC8A42A-D988-4C4B-99C9-9646CFDCE68B}">
      <dgm:prSet custT="1"/>
      <dgm:spPr>
        <a:solidFill>
          <a:srgbClr val="004C97">
            <a:hueOff val="0"/>
            <a:satOff val="0"/>
            <a:lumOff val="0"/>
            <a:alphaOff val="0"/>
          </a:srgbClr>
        </a:solidFill>
        <a:ln w="25400" cap="flat" cmpd="sng" algn="ctr">
          <a:noFill/>
          <a:prstDash val="solid"/>
        </a:ln>
        <a:effectLst/>
      </dgm:spPr>
      <dgm:t>
        <a:bodyPr spcFirstLastPara="0" vert="horz" wrap="square" lIns="60960" tIns="60960" rIns="60960" bIns="60960" numCol="1" spcCol="1270" anchor="ctr" anchorCtr="0"/>
        <a:lstStyle/>
        <a:p>
          <a:r>
            <a:rPr lang="en-GB" sz="1600" kern="1200" dirty="0"/>
            <a:t>All countries have some safety nets (borrowing from central bank </a:t>
          </a:r>
          <a:r>
            <a:rPr lang="en-GB" sz="1600" kern="1200" dirty="0">
              <a:solidFill>
                <a:srgbClr val="FEFEFE"/>
              </a:solidFill>
              <a:latin typeface="Arial" panose="020B0604020202020204"/>
              <a:ea typeface="+mn-ea"/>
              <a:cs typeface="+mn-cs"/>
            </a:rPr>
            <a:t>and</a:t>
          </a:r>
          <a:r>
            <a:rPr lang="en-GB" sz="1600" kern="1200" dirty="0"/>
            <a:t>/or overnight from commercial banks)</a:t>
          </a:r>
        </a:p>
      </dgm:t>
    </dgm:pt>
    <dgm:pt modelId="{970A93CB-A2A1-4892-A3C0-011A9557DD70}" type="parTrans" cxnId="{2B9A9043-E499-4AF1-AADE-AAB092E5613C}">
      <dgm:prSet/>
      <dgm:spPr/>
      <dgm:t>
        <a:bodyPr/>
        <a:lstStyle/>
        <a:p>
          <a:endParaRPr lang="en-GB"/>
        </a:p>
      </dgm:t>
    </dgm:pt>
    <dgm:pt modelId="{69A6A29A-D2F0-410E-BE39-7899570BAC6B}" type="sibTrans" cxnId="{2B9A9043-E499-4AF1-AADE-AAB092E5613C}">
      <dgm:prSet/>
      <dgm:spPr/>
      <dgm:t>
        <a:bodyPr/>
        <a:lstStyle/>
        <a:p>
          <a:endParaRPr lang="en-GB"/>
        </a:p>
      </dgm:t>
    </dgm:pt>
    <dgm:pt modelId="{1E22A975-6AC7-4DA1-8B1A-DAA2ADEB06D3}">
      <dgm:prSet custT="1"/>
      <dgm:spPr>
        <a:solidFill>
          <a:srgbClr val="004C97">
            <a:hueOff val="0"/>
            <a:satOff val="0"/>
            <a:lumOff val="0"/>
            <a:alphaOff val="0"/>
          </a:srgbClr>
        </a:solidFill>
        <a:ln w="25400" cap="flat" cmpd="sng" algn="ctr">
          <a:noFill/>
          <a:prstDash val="solid"/>
        </a:ln>
        <a:effectLst/>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r>
            <a:rPr lang="en-GB" sz="1600" kern="1200">
              <a:solidFill>
                <a:srgbClr val="FEFEFE"/>
              </a:solidFill>
              <a:latin typeface="Arial" panose="020B0604020202020204"/>
              <a:ea typeface="+mn-ea"/>
              <a:cs typeface="+mn-cs"/>
            </a:rPr>
            <a:t>Uruguay – a different approach</a:t>
          </a:r>
          <a:endParaRPr lang="en-GB" sz="1600" kern="1200" dirty="0">
            <a:solidFill>
              <a:srgbClr val="FEFEFE"/>
            </a:solidFill>
            <a:latin typeface="Arial" panose="020B0604020202020204"/>
            <a:ea typeface="+mn-ea"/>
            <a:cs typeface="+mn-cs"/>
          </a:endParaRPr>
        </a:p>
      </dgm:t>
    </dgm:pt>
    <dgm:pt modelId="{77B96327-5C8B-47C5-8C2C-B317B6EF2DBA}" type="parTrans" cxnId="{B8B9A380-5915-4D8C-8894-C86B66EB3C71}">
      <dgm:prSet/>
      <dgm:spPr/>
      <dgm:t>
        <a:bodyPr/>
        <a:lstStyle/>
        <a:p>
          <a:endParaRPr lang="en-GB"/>
        </a:p>
      </dgm:t>
    </dgm:pt>
    <dgm:pt modelId="{329B5320-A5CB-4255-A5F1-BCC16B4BB25D}" type="sibTrans" cxnId="{B8B9A380-5915-4D8C-8894-C86B66EB3C71}">
      <dgm:prSet/>
      <dgm:spPr/>
      <dgm:t>
        <a:bodyPr/>
        <a:lstStyle/>
        <a:p>
          <a:endParaRPr lang="en-GB"/>
        </a:p>
      </dgm:t>
    </dgm:pt>
    <dgm:pt modelId="{4D203D96-CA1F-4F1C-B617-2EB47AF46766}">
      <dgm:prSet custT="1"/>
      <dgm:spPr/>
      <dgm:t>
        <a:bodyPr/>
        <a:lstStyle/>
        <a:p>
          <a:r>
            <a:rPr lang="en-GB" sz="1600" dirty="0"/>
            <a:t>Deficit + amortization for 12 months (=4% of GDP)</a:t>
          </a:r>
        </a:p>
      </dgm:t>
    </dgm:pt>
    <dgm:pt modelId="{B683B3B4-A43E-4DFE-B185-ABC6AA0AD74D}" type="parTrans" cxnId="{517B7B60-C98F-4FAF-BBB8-0A4757C084D1}">
      <dgm:prSet/>
      <dgm:spPr/>
      <dgm:t>
        <a:bodyPr/>
        <a:lstStyle/>
        <a:p>
          <a:endParaRPr lang="en-GB"/>
        </a:p>
      </dgm:t>
    </dgm:pt>
    <dgm:pt modelId="{06364028-F1E4-42E8-979F-E5A8D350DFF5}" type="sibTrans" cxnId="{517B7B60-C98F-4FAF-BBB8-0A4757C084D1}">
      <dgm:prSet/>
      <dgm:spPr/>
      <dgm:t>
        <a:bodyPr/>
        <a:lstStyle/>
        <a:p>
          <a:endParaRPr lang="en-GB"/>
        </a:p>
      </dgm:t>
    </dgm:pt>
    <dgm:pt modelId="{8AE9D9B4-E4B1-4C71-A4AC-63A151099132}">
      <dgm:prSet custT="1"/>
      <dgm:spPr/>
      <dgm:t>
        <a:bodyPr/>
        <a:lstStyle/>
        <a:p>
          <a:r>
            <a:rPr lang="en-GB" sz="1600" dirty="0"/>
            <a:t>Based on probability that market is “closed”</a:t>
          </a:r>
        </a:p>
      </dgm:t>
    </dgm:pt>
    <dgm:pt modelId="{5A5325D2-0DBF-46C8-90E9-B14FADCFA46A}" type="parTrans" cxnId="{F3D8A81A-5332-4C01-B219-A17FBF562400}">
      <dgm:prSet/>
      <dgm:spPr/>
      <dgm:t>
        <a:bodyPr/>
        <a:lstStyle/>
        <a:p>
          <a:endParaRPr lang="en-GB"/>
        </a:p>
      </dgm:t>
    </dgm:pt>
    <dgm:pt modelId="{0FC0C403-CBEB-4E40-B6E0-EAE94BCAAA8A}" type="sibTrans" cxnId="{F3D8A81A-5332-4C01-B219-A17FBF562400}">
      <dgm:prSet/>
      <dgm:spPr/>
      <dgm:t>
        <a:bodyPr/>
        <a:lstStyle/>
        <a:p>
          <a:endParaRPr lang="en-GB"/>
        </a:p>
      </dgm:t>
    </dgm:pt>
    <dgm:pt modelId="{93A1B701-12F7-4154-8444-E407202D7E5D}">
      <dgm:prSet custT="1"/>
      <dgm:spPr/>
      <dgm:t>
        <a:bodyPr/>
        <a:lstStyle/>
        <a:p>
          <a:r>
            <a:rPr lang="en-GB" sz="1400" dirty="0"/>
            <a:t>“closed” = EMBI+ 20%&gt;trend; or Uruguay paying 200bps&gt;EMBI+</a:t>
          </a:r>
        </a:p>
      </dgm:t>
    </dgm:pt>
    <dgm:pt modelId="{5EB4FBF1-1492-4972-82C9-5B15BCCE821B}" type="parTrans" cxnId="{77459603-435E-4FEC-9320-D54106AD9C20}">
      <dgm:prSet/>
      <dgm:spPr/>
      <dgm:t>
        <a:bodyPr/>
        <a:lstStyle/>
        <a:p>
          <a:endParaRPr lang="en-GB"/>
        </a:p>
      </dgm:t>
    </dgm:pt>
    <dgm:pt modelId="{CDEE6716-A0DD-4D2F-B90E-21E1935E283E}" type="sibTrans" cxnId="{77459603-435E-4FEC-9320-D54106AD9C20}">
      <dgm:prSet/>
      <dgm:spPr/>
      <dgm:t>
        <a:bodyPr/>
        <a:lstStyle/>
        <a:p>
          <a:endParaRPr lang="en-GB"/>
        </a:p>
      </dgm:t>
    </dgm:pt>
    <dgm:pt modelId="{C1938370-1D6D-41BF-A346-F6A08DAC767B}">
      <dgm:prSet custT="1"/>
      <dgm:spPr/>
      <dgm:t>
        <a:bodyPr/>
        <a:lstStyle/>
        <a:p>
          <a:r>
            <a:rPr lang="en-GB" sz="1400" dirty="0"/>
            <a:t>Focus on external borrowing only – not clear why</a:t>
          </a:r>
        </a:p>
      </dgm:t>
    </dgm:pt>
    <dgm:pt modelId="{D53F8153-0BC5-4D6C-9794-A31F4F7D9085}" type="parTrans" cxnId="{A4D0962C-FB61-4260-8FA8-BF03B64E8360}">
      <dgm:prSet/>
      <dgm:spPr/>
      <dgm:t>
        <a:bodyPr/>
        <a:lstStyle/>
        <a:p>
          <a:endParaRPr lang="en-GB"/>
        </a:p>
      </dgm:t>
    </dgm:pt>
    <dgm:pt modelId="{4F73E3E8-8A7B-4669-9761-A3192286BAD4}" type="sibTrans" cxnId="{A4D0962C-FB61-4260-8FA8-BF03B64E8360}">
      <dgm:prSet/>
      <dgm:spPr/>
      <dgm:t>
        <a:bodyPr/>
        <a:lstStyle/>
        <a:p>
          <a:endParaRPr lang="en-GB"/>
        </a:p>
      </dgm:t>
    </dgm:pt>
    <dgm:pt modelId="{8BE6FF33-148A-4B08-971E-47D1CDC12D5D}" type="pres">
      <dgm:prSet presAssocID="{2306AD09-EA8E-4A96-AF43-9768472E6594}" presName="linear" presStyleCnt="0">
        <dgm:presLayoutVars>
          <dgm:animLvl val="lvl"/>
          <dgm:resizeHandles val="exact"/>
        </dgm:presLayoutVars>
      </dgm:prSet>
      <dgm:spPr/>
    </dgm:pt>
    <dgm:pt modelId="{C6487EFB-18C6-49FA-965E-0DA969D2718B}" type="pres">
      <dgm:prSet presAssocID="{DB0BB962-94E2-49D2-83B0-30062B7948A5}" presName="parentText" presStyleLbl="node1" presStyleIdx="0" presStyleCnt="5" custScaleY="105862" custLinFactNeighborX="-722" custLinFactNeighborY="1651">
        <dgm:presLayoutVars>
          <dgm:chMax val="0"/>
          <dgm:bulletEnabled val="1"/>
        </dgm:presLayoutVars>
      </dgm:prSet>
      <dgm:spPr/>
    </dgm:pt>
    <dgm:pt modelId="{01B5E9FD-D70A-4B29-A817-2428CCC00C1A}" type="pres">
      <dgm:prSet presAssocID="{DB0BB962-94E2-49D2-83B0-30062B7948A5}" presName="childText" presStyleLbl="revTx" presStyleIdx="0" presStyleCnt="4">
        <dgm:presLayoutVars>
          <dgm:bulletEnabled val="1"/>
        </dgm:presLayoutVars>
      </dgm:prSet>
      <dgm:spPr/>
    </dgm:pt>
    <dgm:pt modelId="{968DE8B4-56C3-4838-9F9B-003EC6AE82BC}" type="pres">
      <dgm:prSet presAssocID="{9D877F1D-42AE-402F-8C3D-C71FABE29E49}" presName="parentText" presStyleLbl="node1" presStyleIdx="1" presStyleCnt="5">
        <dgm:presLayoutVars>
          <dgm:chMax val="0"/>
          <dgm:bulletEnabled val="1"/>
        </dgm:presLayoutVars>
      </dgm:prSet>
      <dgm:spPr>
        <a:xfrm>
          <a:off x="0" y="1558412"/>
          <a:ext cx="10058399" cy="411840"/>
        </a:xfrm>
        <a:prstGeom prst="roundRect">
          <a:avLst/>
        </a:prstGeom>
      </dgm:spPr>
    </dgm:pt>
    <dgm:pt modelId="{6EE92AD9-6504-4C8A-A514-AFD382BAC808}" type="pres">
      <dgm:prSet presAssocID="{9D877F1D-42AE-402F-8C3D-C71FABE29E49}" presName="childText" presStyleLbl="revTx" presStyleIdx="1" presStyleCnt="4">
        <dgm:presLayoutVars>
          <dgm:bulletEnabled val="1"/>
        </dgm:presLayoutVars>
      </dgm:prSet>
      <dgm:spPr/>
    </dgm:pt>
    <dgm:pt modelId="{DA788DE4-1557-43EE-BC97-2E11EAD0C01F}" type="pres">
      <dgm:prSet presAssocID="{EF4A8DA2-8CF4-4443-9027-928E17C15126}" presName="parentText" presStyleLbl="node1" presStyleIdx="2" presStyleCnt="5">
        <dgm:presLayoutVars>
          <dgm:chMax val="0"/>
          <dgm:bulletEnabled val="1"/>
        </dgm:presLayoutVars>
      </dgm:prSet>
      <dgm:spPr>
        <a:xfrm>
          <a:off x="0" y="2334572"/>
          <a:ext cx="10058399" cy="411840"/>
        </a:xfrm>
        <a:prstGeom prst="roundRect">
          <a:avLst/>
        </a:prstGeom>
      </dgm:spPr>
    </dgm:pt>
    <dgm:pt modelId="{FF5DC4E1-99F5-4160-BD80-CE82B6A3482E}" type="pres">
      <dgm:prSet presAssocID="{EF4A8DA2-8CF4-4443-9027-928E17C15126}" presName="childText" presStyleLbl="revTx" presStyleIdx="2" presStyleCnt="4">
        <dgm:presLayoutVars>
          <dgm:bulletEnabled val="1"/>
        </dgm:presLayoutVars>
      </dgm:prSet>
      <dgm:spPr/>
    </dgm:pt>
    <dgm:pt modelId="{EE13D535-C7E7-4496-A4A2-C0AEB487471A}" type="pres">
      <dgm:prSet presAssocID="{6CC8A42A-D988-4C4B-99C9-9646CFDCE68B}" presName="parentText" presStyleLbl="node1" presStyleIdx="3" presStyleCnt="5">
        <dgm:presLayoutVars>
          <dgm:chMax val="0"/>
          <dgm:bulletEnabled val="1"/>
        </dgm:presLayoutVars>
      </dgm:prSet>
      <dgm:spPr>
        <a:xfrm>
          <a:off x="0" y="3213197"/>
          <a:ext cx="10058399" cy="411840"/>
        </a:xfrm>
        <a:prstGeom prst="roundRect">
          <a:avLst/>
        </a:prstGeom>
      </dgm:spPr>
    </dgm:pt>
    <dgm:pt modelId="{82D47397-5C00-4A7C-835A-D6E57A33DDA3}" type="pres">
      <dgm:prSet presAssocID="{69A6A29A-D2F0-410E-BE39-7899570BAC6B}" presName="spacer" presStyleCnt="0"/>
      <dgm:spPr/>
    </dgm:pt>
    <dgm:pt modelId="{B6CFA39F-4E7B-402A-A380-7013C338F7FA}" type="pres">
      <dgm:prSet presAssocID="{1E22A975-6AC7-4DA1-8B1A-DAA2ADEB06D3}" presName="parentText" presStyleLbl="node1" presStyleIdx="4" presStyleCnt="5">
        <dgm:presLayoutVars>
          <dgm:chMax val="0"/>
          <dgm:bulletEnabled val="1"/>
        </dgm:presLayoutVars>
      </dgm:prSet>
      <dgm:spPr>
        <a:xfrm>
          <a:off x="0" y="3688397"/>
          <a:ext cx="10058399" cy="411840"/>
        </a:xfrm>
        <a:prstGeom prst="roundRect">
          <a:avLst/>
        </a:prstGeom>
      </dgm:spPr>
    </dgm:pt>
    <dgm:pt modelId="{C0DF8BE1-C0F0-487F-B8C7-4E509B1F176D}" type="pres">
      <dgm:prSet presAssocID="{1E22A975-6AC7-4DA1-8B1A-DAA2ADEB06D3}" presName="childText" presStyleLbl="revTx" presStyleIdx="3" presStyleCnt="4">
        <dgm:presLayoutVars>
          <dgm:bulletEnabled val="1"/>
        </dgm:presLayoutVars>
      </dgm:prSet>
      <dgm:spPr/>
    </dgm:pt>
  </dgm:ptLst>
  <dgm:cxnLst>
    <dgm:cxn modelId="{78143301-3DDB-4C47-8E6F-D66A77C6878A}" type="presOf" srcId="{8AE9D9B4-E4B1-4C71-A4AC-63A151099132}" destId="{C0DF8BE1-C0F0-487F-B8C7-4E509B1F176D}" srcOrd="0" destOrd="1" presId="urn:microsoft.com/office/officeart/2005/8/layout/vList2"/>
    <dgm:cxn modelId="{77459603-435E-4FEC-9320-D54106AD9C20}" srcId="{8AE9D9B4-E4B1-4C71-A4AC-63A151099132}" destId="{93A1B701-12F7-4154-8444-E407202D7E5D}" srcOrd="0" destOrd="0" parTransId="{5EB4FBF1-1492-4972-82C9-5B15BCCE821B}" sibTransId="{CDEE6716-A0DD-4D2F-B90E-21E1935E283E}"/>
    <dgm:cxn modelId="{F3D8A81A-5332-4C01-B219-A17FBF562400}" srcId="{1E22A975-6AC7-4DA1-8B1A-DAA2ADEB06D3}" destId="{8AE9D9B4-E4B1-4C71-A4AC-63A151099132}" srcOrd="1" destOrd="0" parTransId="{5A5325D2-0DBF-46C8-90E9-B14FADCFA46A}" sibTransId="{0FC0C403-CBEB-4E40-B6E0-EAE94BCAAA8A}"/>
    <dgm:cxn modelId="{1244431B-071C-45E9-BD15-C915DD919A56}" type="presOf" srcId="{B43F4B18-A9E5-4F1D-93E3-303CFC870B99}" destId="{01B5E9FD-D70A-4B29-A817-2428CCC00C1A}" srcOrd="0" destOrd="3" presId="urn:microsoft.com/office/officeart/2005/8/layout/vList2"/>
    <dgm:cxn modelId="{86502027-9B67-4473-A10B-5CD79FE06BAD}" type="presOf" srcId="{9D877F1D-42AE-402F-8C3D-C71FABE29E49}" destId="{968DE8B4-56C3-4838-9F9B-003EC6AE82BC}" srcOrd="0" destOrd="0" presId="urn:microsoft.com/office/officeart/2005/8/layout/vList2"/>
    <dgm:cxn modelId="{CCC1BA27-306A-4E50-B604-3EC15E848C0B}" type="presOf" srcId="{C1938370-1D6D-41BF-A346-F6A08DAC767B}" destId="{C0DF8BE1-C0F0-487F-B8C7-4E509B1F176D}" srcOrd="0" destOrd="3" presId="urn:microsoft.com/office/officeart/2005/8/layout/vList2"/>
    <dgm:cxn modelId="{A4D0962C-FB61-4260-8FA8-BF03B64E8360}" srcId="{8AE9D9B4-E4B1-4C71-A4AC-63A151099132}" destId="{C1938370-1D6D-41BF-A346-F6A08DAC767B}" srcOrd="1" destOrd="0" parTransId="{D53F8153-0BC5-4D6C-9794-A31F4F7D9085}" sibTransId="{4F73E3E8-8A7B-4669-9761-A3192286BAD4}"/>
    <dgm:cxn modelId="{517B7B60-C98F-4FAF-BBB8-0A4757C084D1}" srcId="{1E22A975-6AC7-4DA1-8B1A-DAA2ADEB06D3}" destId="{4D203D96-CA1F-4F1C-B617-2EB47AF46766}" srcOrd="0" destOrd="0" parTransId="{B683B3B4-A43E-4DFE-B185-ABC6AA0AD74D}" sibTransId="{06364028-F1E4-42E8-979F-E5A8D350DFF5}"/>
    <dgm:cxn modelId="{D4183A43-48A1-42DA-987E-F8EEB8C417B7}" srcId="{2306AD09-EA8E-4A96-AF43-9768472E6594}" destId="{DB0BB962-94E2-49D2-83B0-30062B7948A5}" srcOrd="0" destOrd="0" parTransId="{4EDADE77-D437-48E8-8DD1-5A2B715C0EF1}" sibTransId="{7F56BE3C-D8F6-4097-8CE6-5A167A792402}"/>
    <dgm:cxn modelId="{2B9A9043-E499-4AF1-AADE-AAB092E5613C}" srcId="{2306AD09-EA8E-4A96-AF43-9768472E6594}" destId="{6CC8A42A-D988-4C4B-99C9-9646CFDCE68B}" srcOrd="3" destOrd="0" parTransId="{970A93CB-A2A1-4892-A3C0-011A9557DD70}" sibTransId="{69A6A29A-D2F0-410E-BE39-7899570BAC6B}"/>
    <dgm:cxn modelId="{AF9F7967-A303-47AB-BFBF-C311F7FF3716}" type="presOf" srcId="{291CD34B-1ABF-414F-89D9-DB930DF1DEA9}" destId="{01B5E9FD-D70A-4B29-A817-2428CCC00C1A}" srcOrd="0" destOrd="1" presId="urn:microsoft.com/office/officeart/2005/8/layout/vList2"/>
    <dgm:cxn modelId="{98262A4C-7652-4AB3-BC51-DACCB01053C0}" srcId="{2306AD09-EA8E-4A96-AF43-9768472E6594}" destId="{EF4A8DA2-8CF4-4443-9027-928E17C15126}" srcOrd="2" destOrd="0" parTransId="{99B01C8D-AC54-41D8-86EB-5FEA4957CB0D}" sibTransId="{29774668-F80C-4405-BA55-8D4DEB4DC2CC}"/>
    <dgm:cxn modelId="{56AD264D-D2DB-44B6-A315-A0A2AA90663D}" type="presOf" srcId="{DB0BB962-94E2-49D2-83B0-30062B7948A5}" destId="{C6487EFB-18C6-49FA-965E-0DA969D2718B}" srcOrd="0" destOrd="0" presId="urn:microsoft.com/office/officeart/2005/8/layout/vList2"/>
    <dgm:cxn modelId="{0337B76D-297E-4998-9F93-96AE9DD0220E}" type="presOf" srcId="{2306AD09-EA8E-4A96-AF43-9768472E6594}" destId="{8BE6FF33-148A-4B08-971E-47D1CDC12D5D}" srcOrd="0" destOrd="0" presId="urn:microsoft.com/office/officeart/2005/8/layout/vList2"/>
    <dgm:cxn modelId="{9AE15E50-214F-4A1B-A331-D824EE98C01B}" srcId="{9D877F1D-42AE-402F-8C3D-C71FABE29E49}" destId="{A1023E73-9BEE-43AC-81EA-D5499C9A38F7}" srcOrd="0" destOrd="0" parTransId="{58EB2468-9CFA-4BCC-B438-7D4E741BA9DD}" sibTransId="{089641F8-745B-4932-B2D4-489A84D2E353}"/>
    <dgm:cxn modelId="{344D8350-C4B6-4CBA-84CF-AC57EB48B5DE}" srcId="{2306AD09-EA8E-4A96-AF43-9768472E6594}" destId="{9D877F1D-42AE-402F-8C3D-C71FABE29E49}" srcOrd="1" destOrd="0" parTransId="{E71F73AE-348A-420E-A9CB-72DBE5DD7B90}" sibTransId="{688389BC-2D04-49B2-9C4C-9EE3013EB964}"/>
    <dgm:cxn modelId="{2E010076-26D4-4390-95AC-6F4AF17EFBC3}" type="presOf" srcId="{4D203D96-CA1F-4F1C-B617-2EB47AF46766}" destId="{C0DF8BE1-C0F0-487F-B8C7-4E509B1F176D}" srcOrd="0" destOrd="0" presId="urn:microsoft.com/office/officeart/2005/8/layout/vList2"/>
    <dgm:cxn modelId="{4F85D979-D729-48BF-B7CF-FA349441E408}" srcId="{EF4A8DA2-8CF4-4443-9027-928E17C15126}" destId="{4D1FD3A6-98C6-42D6-A606-434E653A04AA}" srcOrd="0" destOrd="0" parTransId="{5580A5E6-B3C9-402E-BA58-A89E6CB8E505}" sibTransId="{108369A8-9C1B-4CEB-92DA-E8E5B4A300D6}"/>
    <dgm:cxn modelId="{71D7EE7C-BC4D-413B-A5E2-9332BA9EDA20}" type="presOf" srcId="{A1023E73-9BEE-43AC-81EA-D5499C9A38F7}" destId="{6EE92AD9-6504-4C8A-A514-AFD382BAC808}" srcOrd="0" destOrd="0" presId="urn:microsoft.com/office/officeart/2005/8/layout/vList2"/>
    <dgm:cxn modelId="{B8B9A380-5915-4D8C-8894-C86B66EB3C71}" srcId="{2306AD09-EA8E-4A96-AF43-9768472E6594}" destId="{1E22A975-6AC7-4DA1-8B1A-DAA2ADEB06D3}" srcOrd="4" destOrd="0" parTransId="{77B96327-5C8B-47C5-8C2C-B317B6EF2DBA}" sibTransId="{329B5320-A5CB-4255-A5F1-BCC16B4BB25D}"/>
    <dgm:cxn modelId="{BA4BD782-91A2-4ECF-82C1-F41A3C3EE82A}" srcId="{DB0BB962-94E2-49D2-83B0-30062B7948A5}" destId="{6958B3DB-7EF3-419D-A196-64CEB620665E}" srcOrd="0" destOrd="0" parTransId="{F4DA91CD-DB9C-46CE-9D99-9CDB2D1EB57D}" sibTransId="{6FCA313E-BEF9-4936-B5A5-6C89556F482A}"/>
    <dgm:cxn modelId="{C68B6E8F-BE41-4317-93A1-AC888FAEA5DE}" type="presOf" srcId="{1E22A975-6AC7-4DA1-8B1A-DAA2ADEB06D3}" destId="{B6CFA39F-4E7B-402A-A380-7013C338F7FA}" srcOrd="0" destOrd="0" presId="urn:microsoft.com/office/officeart/2005/8/layout/vList2"/>
    <dgm:cxn modelId="{359BFF90-2DB7-4516-8525-A8A2E3E5DFC7}" type="presOf" srcId="{93A1B701-12F7-4154-8444-E407202D7E5D}" destId="{C0DF8BE1-C0F0-487F-B8C7-4E509B1F176D}" srcOrd="0" destOrd="2" presId="urn:microsoft.com/office/officeart/2005/8/layout/vList2"/>
    <dgm:cxn modelId="{A951F2BE-9A73-495D-A246-557532E8F571}" type="presOf" srcId="{E3A2D83D-B226-456F-A054-0B13E664C59D}" destId="{01B5E9FD-D70A-4B29-A817-2428CCC00C1A}" srcOrd="0" destOrd="2" presId="urn:microsoft.com/office/officeart/2005/8/layout/vList2"/>
    <dgm:cxn modelId="{0DEE33BF-E820-45D0-9216-AC6B19273189}" type="presOf" srcId="{EF4A8DA2-8CF4-4443-9027-928E17C15126}" destId="{DA788DE4-1557-43EE-BC97-2E11EAD0C01F}" srcOrd="0" destOrd="0" presId="urn:microsoft.com/office/officeart/2005/8/layout/vList2"/>
    <dgm:cxn modelId="{F2ABC7C4-11E1-413E-B2BB-3488BE1FB90D}" type="presOf" srcId="{4D1FD3A6-98C6-42D6-A606-434E653A04AA}" destId="{FF5DC4E1-99F5-4160-BD80-CE82B6A3482E}" srcOrd="0" destOrd="0" presId="urn:microsoft.com/office/officeart/2005/8/layout/vList2"/>
    <dgm:cxn modelId="{E63429D3-AF0A-4F99-B06B-592C9FF77ED7}" srcId="{6958B3DB-7EF3-419D-A196-64CEB620665E}" destId="{B43F4B18-A9E5-4F1D-93E3-303CFC870B99}" srcOrd="2" destOrd="0" parTransId="{6994A7E9-0830-418B-A88D-A7CC362BEF21}" sibTransId="{2EA16933-2820-4B93-A821-1591A1F55B03}"/>
    <dgm:cxn modelId="{39A610D8-668E-4B42-BD4D-04064E7383A1}" srcId="{6958B3DB-7EF3-419D-A196-64CEB620665E}" destId="{E3A2D83D-B226-456F-A054-0B13E664C59D}" srcOrd="1" destOrd="0" parTransId="{72F504A5-5ADE-4B29-AA91-AEB8D6AFC67E}" sibTransId="{A39B7EB9-759A-4754-8EEC-D5CF8AAD6A56}"/>
    <dgm:cxn modelId="{E7706BD9-6A8E-4B8D-847B-0369BB445398}" type="presOf" srcId="{6958B3DB-7EF3-419D-A196-64CEB620665E}" destId="{01B5E9FD-D70A-4B29-A817-2428CCC00C1A}" srcOrd="0" destOrd="0" presId="urn:microsoft.com/office/officeart/2005/8/layout/vList2"/>
    <dgm:cxn modelId="{63A4A8DC-504B-4E94-824E-3C95EDFD964F}" type="presOf" srcId="{6CC8A42A-D988-4C4B-99C9-9646CFDCE68B}" destId="{EE13D535-C7E7-4496-A4A2-C0AEB487471A}" srcOrd="0" destOrd="0" presId="urn:microsoft.com/office/officeart/2005/8/layout/vList2"/>
    <dgm:cxn modelId="{CC8786FE-B3DD-4A6B-B3B2-FD126ECA5F07}" srcId="{6958B3DB-7EF3-419D-A196-64CEB620665E}" destId="{291CD34B-1ABF-414F-89D9-DB930DF1DEA9}" srcOrd="0" destOrd="0" parTransId="{AC9A4475-EF7C-4C19-865B-51F957E145A0}" sibTransId="{55F37424-0091-477A-8621-C6C912AB62F5}"/>
    <dgm:cxn modelId="{082529F6-7B18-453D-B0F7-A23EFCC4567A}" type="presParOf" srcId="{8BE6FF33-148A-4B08-971E-47D1CDC12D5D}" destId="{C6487EFB-18C6-49FA-965E-0DA969D2718B}" srcOrd="0" destOrd="0" presId="urn:microsoft.com/office/officeart/2005/8/layout/vList2"/>
    <dgm:cxn modelId="{480322B6-529E-4233-A537-588B40109B61}" type="presParOf" srcId="{8BE6FF33-148A-4B08-971E-47D1CDC12D5D}" destId="{01B5E9FD-D70A-4B29-A817-2428CCC00C1A}" srcOrd="1" destOrd="0" presId="urn:microsoft.com/office/officeart/2005/8/layout/vList2"/>
    <dgm:cxn modelId="{58CB6969-DD1C-4295-A27C-B8986D88E8A5}" type="presParOf" srcId="{8BE6FF33-148A-4B08-971E-47D1CDC12D5D}" destId="{968DE8B4-56C3-4838-9F9B-003EC6AE82BC}" srcOrd="2" destOrd="0" presId="urn:microsoft.com/office/officeart/2005/8/layout/vList2"/>
    <dgm:cxn modelId="{AF7D4B8A-384C-427A-801D-C3445E01FB91}" type="presParOf" srcId="{8BE6FF33-148A-4B08-971E-47D1CDC12D5D}" destId="{6EE92AD9-6504-4C8A-A514-AFD382BAC808}" srcOrd="3" destOrd="0" presId="urn:microsoft.com/office/officeart/2005/8/layout/vList2"/>
    <dgm:cxn modelId="{1B608C7B-B243-4B6E-82F6-27F9C4289EC5}" type="presParOf" srcId="{8BE6FF33-148A-4B08-971E-47D1CDC12D5D}" destId="{DA788DE4-1557-43EE-BC97-2E11EAD0C01F}" srcOrd="4" destOrd="0" presId="urn:microsoft.com/office/officeart/2005/8/layout/vList2"/>
    <dgm:cxn modelId="{4081C46E-D34E-49FA-B7F2-9C7D70D2ADAE}" type="presParOf" srcId="{8BE6FF33-148A-4B08-971E-47D1CDC12D5D}" destId="{FF5DC4E1-99F5-4160-BD80-CE82B6A3482E}" srcOrd="5" destOrd="0" presId="urn:microsoft.com/office/officeart/2005/8/layout/vList2"/>
    <dgm:cxn modelId="{6EAD619C-B25E-46A0-BC23-828F630CDC57}" type="presParOf" srcId="{8BE6FF33-148A-4B08-971E-47D1CDC12D5D}" destId="{EE13D535-C7E7-4496-A4A2-C0AEB487471A}" srcOrd="6" destOrd="0" presId="urn:microsoft.com/office/officeart/2005/8/layout/vList2"/>
    <dgm:cxn modelId="{232E8E3C-4FD4-4F0E-A934-DB6565B4CDF0}" type="presParOf" srcId="{8BE6FF33-148A-4B08-971E-47D1CDC12D5D}" destId="{82D47397-5C00-4A7C-835A-D6E57A33DDA3}" srcOrd="7" destOrd="0" presId="urn:microsoft.com/office/officeart/2005/8/layout/vList2"/>
    <dgm:cxn modelId="{9B96EF81-40CB-429E-BA0F-A874B4519C8F}" type="presParOf" srcId="{8BE6FF33-148A-4B08-971E-47D1CDC12D5D}" destId="{B6CFA39F-4E7B-402A-A380-7013C338F7FA}" srcOrd="8" destOrd="0" presId="urn:microsoft.com/office/officeart/2005/8/layout/vList2"/>
    <dgm:cxn modelId="{A4F9336E-4DDA-42D8-B5A6-B29FD6C10CE5}" type="presParOf" srcId="{8BE6FF33-148A-4B08-971E-47D1CDC12D5D}" destId="{C0DF8BE1-C0F0-487F-B8C7-4E509B1F176D}"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21BFC-87EC-4726-BB2A-B48209C93A8C}"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05AD2147-7A12-4CD7-8013-848A95DF348C}">
      <dgm:prSet phldrT="[Text]" custT="1"/>
      <dgm:spPr/>
      <dgm:t>
        <a:bodyPr/>
        <a:lstStyle/>
        <a:p>
          <a:r>
            <a:rPr lang="en-GB" altLang="en-US" sz="2400" dirty="0"/>
            <a:t>Need for cash buffers long understood; but the Global Financial Crisis (&amp; Covid) drew attention to</a:t>
          </a:r>
          <a:endParaRPr lang="en-US" sz="2400" dirty="0"/>
        </a:p>
      </dgm:t>
    </dgm:pt>
    <dgm:pt modelId="{C5767519-BD50-4B63-8DC6-9D74C6003AD4}" type="parTrans" cxnId="{D409D533-A7CE-4E41-A22C-A84ED90231AA}">
      <dgm:prSet/>
      <dgm:spPr/>
      <dgm:t>
        <a:bodyPr/>
        <a:lstStyle/>
        <a:p>
          <a:endParaRPr lang="en-US"/>
        </a:p>
      </dgm:t>
    </dgm:pt>
    <dgm:pt modelId="{FD4B2370-E0F6-4DDD-9346-3F2C3CD2DBD5}" type="sibTrans" cxnId="{D409D533-A7CE-4E41-A22C-A84ED90231AA}">
      <dgm:prSet/>
      <dgm:spPr/>
      <dgm:t>
        <a:bodyPr/>
        <a:lstStyle/>
        <a:p>
          <a:endParaRPr lang="en-US"/>
        </a:p>
      </dgm:t>
    </dgm:pt>
    <dgm:pt modelId="{DAD1B337-2BF4-4AD1-A868-D46A52D79B34}">
      <dgm:prSet/>
      <dgm:spPr>
        <a:solidFill>
          <a:srgbClr val="CFD5EA">
            <a:alpha val="90000"/>
          </a:srgbClr>
        </a:solidFill>
      </dgm:spPr>
      <dgm:t>
        <a:bodyPr/>
        <a:lstStyle/>
        <a:p>
          <a:pPr>
            <a:spcBef>
              <a:spcPts val="600"/>
            </a:spcBef>
          </a:pPr>
          <a:r>
            <a:rPr lang="en-GB" altLang="en-US" sz="1900" dirty="0"/>
            <a:t>Risk that domestic markets (not only FX markets) can dry up</a:t>
          </a:r>
        </a:p>
      </dgm:t>
    </dgm:pt>
    <dgm:pt modelId="{FFBDF456-CF4A-4C14-A898-DD955A591C21}" type="parTrans" cxnId="{F32E15C4-422B-43D3-B3B2-DBAB3796348A}">
      <dgm:prSet/>
      <dgm:spPr/>
      <dgm:t>
        <a:bodyPr/>
        <a:lstStyle/>
        <a:p>
          <a:endParaRPr lang="en-US"/>
        </a:p>
      </dgm:t>
    </dgm:pt>
    <dgm:pt modelId="{21B05943-A9F5-46AB-9DE1-6DA30C7E341A}" type="sibTrans" cxnId="{F32E15C4-422B-43D3-B3B2-DBAB3796348A}">
      <dgm:prSet/>
      <dgm:spPr/>
      <dgm:t>
        <a:bodyPr/>
        <a:lstStyle/>
        <a:p>
          <a:endParaRPr lang="en-US"/>
        </a:p>
      </dgm:t>
    </dgm:pt>
    <dgm:pt modelId="{60AA4B92-9C90-424B-BFD1-77AB11DCC8BF}">
      <dgm:prSet custT="1"/>
      <dgm:spPr>
        <a:solidFill>
          <a:srgbClr val="CFD5EA">
            <a:alpha val="90000"/>
          </a:srgbClr>
        </a:solidFill>
      </dgm:spPr>
      <dgm:t>
        <a:bodyPr/>
        <a:lstStyle/>
        <a:p>
          <a:pPr>
            <a:spcBef>
              <a:spcPts val="600"/>
            </a:spcBef>
          </a:pPr>
          <a:r>
            <a:rPr lang="en-GB" altLang="en-US" sz="1800" dirty="0"/>
            <a:t>Liquidity risk; activity in the interbank (especially) and repo markets fell</a:t>
          </a:r>
        </a:p>
      </dgm:t>
    </dgm:pt>
    <dgm:pt modelId="{39A96D4E-B47F-4F4B-8942-CF84F9BA5559}" type="parTrans" cxnId="{C6ECC2B1-C23B-4311-B700-C4D967F48E66}">
      <dgm:prSet/>
      <dgm:spPr/>
      <dgm:t>
        <a:bodyPr/>
        <a:lstStyle/>
        <a:p>
          <a:endParaRPr lang="en-US"/>
        </a:p>
      </dgm:t>
    </dgm:pt>
    <dgm:pt modelId="{C1E65648-86DA-4103-B36C-414982FB79AE}" type="sibTrans" cxnId="{C6ECC2B1-C23B-4311-B700-C4D967F48E66}">
      <dgm:prSet/>
      <dgm:spPr/>
      <dgm:t>
        <a:bodyPr/>
        <a:lstStyle/>
        <a:p>
          <a:endParaRPr lang="en-US"/>
        </a:p>
      </dgm:t>
    </dgm:pt>
    <dgm:pt modelId="{692FAA9A-E41D-4B65-91FB-2A8C6684756A}">
      <dgm:prSet/>
      <dgm:spPr>
        <a:solidFill>
          <a:srgbClr val="CFD5EA">
            <a:alpha val="90000"/>
          </a:srgbClr>
        </a:solidFill>
      </dgm:spPr>
      <dgm:t>
        <a:bodyPr/>
        <a:lstStyle/>
        <a:p>
          <a:pPr>
            <a:spcBef>
              <a:spcPts val="600"/>
            </a:spcBef>
          </a:pPr>
          <a:r>
            <a:rPr lang="en-GB" altLang="en-US" sz="1900" dirty="0"/>
            <a:t>Several countries increased their cash buffer post-GFC (especially in Europe)</a:t>
          </a:r>
        </a:p>
      </dgm:t>
    </dgm:pt>
    <dgm:pt modelId="{D8CB7470-0A15-4161-BFE0-811B3EFACFC5}" type="parTrans" cxnId="{43972F86-1A37-4243-A0D6-A30604A20A14}">
      <dgm:prSet/>
      <dgm:spPr/>
      <dgm:t>
        <a:bodyPr/>
        <a:lstStyle/>
        <a:p>
          <a:endParaRPr lang="en-US"/>
        </a:p>
      </dgm:t>
    </dgm:pt>
    <dgm:pt modelId="{33337B8B-F175-4330-B80F-EE5D0BDCB11F}" type="sibTrans" cxnId="{43972F86-1A37-4243-A0D6-A30604A20A14}">
      <dgm:prSet/>
      <dgm:spPr/>
      <dgm:t>
        <a:bodyPr/>
        <a:lstStyle/>
        <a:p>
          <a:endParaRPr lang="en-US"/>
        </a:p>
      </dgm:t>
    </dgm:pt>
    <dgm:pt modelId="{31108EF5-39E4-46AF-816D-E295EFAB3D77}">
      <dgm:prSet/>
      <dgm:spPr>
        <a:solidFill>
          <a:srgbClr val="CFD5EA">
            <a:alpha val="90000"/>
          </a:srgbClr>
        </a:solidFill>
      </dgm:spPr>
      <dgm:t>
        <a:bodyPr/>
        <a:lstStyle/>
        <a:p>
          <a:pPr>
            <a:spcBef>
              <a:spcPts val="600"/>
            </a:spcBef>
          </a:pPr>
          <a:r>
            <a:rPr lang="en-GB" altLang="en-US" sz="1900" dirty="0"/>
            <a:t>Recognised importance of a “financing continuity plan”</a:t>
          </a:r>
        </a:p>
      </dgm:t>
    </dgm:pt>
    <dgm:pt modelId="{1275C898-921C-46EF-86D1-F55C8B64989D}" type="parTrans" cxnId="{CE53FB7B-374A-4301-891F-72418F221698}">
      <dgm:prSet/>
      <dgm:spPr/>
      <dgm:t>
        <a:bodyPr/>
        <a:lstStyle/>
        <a:p>
          <a:endParaRPr lang="en-US"/>
        </a:p>
      </dgm:t>
    </dgm:pt>
    <dgm:pt modelId="{7A461117-967D-48AC-87F9-E124AFE98C2A}" type="sibTrans" cxnId="{CE53FB7B-374A-4301-891F-72418F221698}">
      <dgm:prSet/>
      <dgm:spPr/>
      <dgm:t>
        <a:bodyPr/>
        <a:lstStyle/>
        <a:p>
          <a:endParaRPr lang="en-US"/>
        </a:p>
      </dgm:t>
    </dgm:pt>
    <dgm:pt modelId="{1EFD34D3-07A0-485D-A7B8-14BC8C63B4A5}">
      <dgm:prSet custT="1"/>
      <dgm:spPr>
        <a:solidFill>
          <a:srgbClr val="CFD5EA">
            <a:alpha val="90000"/>
          </a:srgbClr>
        </a:solidFill>
      </dgm:spPr>
      <dgm:t>
        <a:bodyPr/>
        <a:lstStyle/>
        <a:p>
          <a:pPr>
            <a:spcBef>
              <a:spcPts val="600"/>
            </a:spcBef>
          </a:pPr>
          <a:r>
            <a:rPr lang="en-GB" altLang="en-US" sz="1800" dirty="0"/>
            <a:t>Cash buffers are part but only part of this</a:t>
          </a:r>
        </a:p>
      </dgm:t>
    </dgm:pt>
    <dgm:pt modelId="{B3E8A146-E624-4844-83FA-D04E96AEDFF6}" type="parTrans" cxnId="{15BE8FE9-7F02-4453-8D64-E014AF5A212B}">
      <dgm:prSet/>
      <dgm:spPr/>
      <dgm:t>
        <a:bodyPr/>
        <a:lstStyle/>
        <a:p>
          <a:endParaRPr lang="en-US"/>
        </a:p>
      </dgm:t>
    </dgm:pt>
    <dgm:pt modelId="{274AC2BE-7146-4073-BAA1-406558FA6017}" type="sibTrans" cxnId="{15BE8FE9-7F02-4453-8D64-E014AF5A212B}">
      <dgm:prSet/>
      <dgm:spPr/>
      <dgm:t>
        <a:bodyPr/>
        <a:lstStyle/>
        <a:p>
          <a:endParaRPr lang="en-US"/>
        </a:p>
      </dgm:t>
    </dgm:pt>
    <dgm:pt modelId="{A2263446-D262-49BF-88B1-76A83A34F6E6}">
      <dgm:prSet custT="1"/>
      <dgm:spPr/>
      <dgm:t>
        <a:bodyPr/>
        <a:lstStyle/>
        <a:p>
          <a:r>
            <a:rPr lang="en-GB" altLang="en-US" sz="2400"/>
            <a:t>Note: cash buffer is separate from structural surpluses</a:t>
          </a:r>
          <a:endParaRPr lang="en-GB" altLang="en-US" sz="2400" dirty="0"/>
        </a:p>
      </dgm:t>
    </dgm:pt>
    <dgm:pt modelId="{B2319603-7129-4BCF-8094-1C2CEE644DFA}" type="parTrans" cxnId="{596EFAD4-87FF-4D68-9B70-8F8C7A1D13E6}">
      <dgm:prSet/>
      <dgm:spPr/>
      <dgm:t>
        <a:bodyPr/>
        <a:lstStyle/>
        <a:p>
          <a:endParaRPr lang="en-US"/>
        </a:p>
      </dgm:t>
    </dgm:pt>
    <dgm:pt modelId="{52A3EC45-0837-4A0F-BA1A-6F2D34BA7FA2}" type="sibTrans" cxnId="{596EFAD4-87FF-4D68-9B70-8F8C7A1D13E6}">
      <dgm:prSet/>
      <dgm:spPr/>
      <dgm:t>
        <a:bodyPr/>
        <a:lstStyle/>
        <a:p>
          <a:endParaRPr lang="en-US"/>
        </a:p>
      </dgm:t>
    </dgm:pt>
    <dgm:pt modelId="{5136495B-27D0-4009-A3FC-24779A646D65}">
      <dgm:prSet/>
      <dgm:spPr>
        <a:solidFill>
          <a:srgbClr val="CFD5EA">
            <a:alpha val="90000"/>
          </a:srgbClr>
        </a:solidFill>
        <a:ln>
          <a:solidFill>
            <a:srgbClr val="CFD5EA">
              <a:alpha val="90000"/>
            </a:srgbClr>
          </a:solidFill>
        </a:ln>
      </dgm:spPr>
      <dgm:t>
        <a:bodyPr/>
        <a:lstStyle/>
        <a:p>
          <a:pPr>
            <a:spcBef>
              <a:spcPts val="600"/>
            </a:spcBef>
          </a:pPr>
          <a:r>
            <a:rPr lang="en-GB" altLang="en-US" dirty="0"/>
            <a:t>Cash managers control cash or investments needed in the short-term [&lt;3 months?]</a:t>
          </a:r>
        </a:p>
      </dgm:t>
    </dgm:pt>
    <dgm:pt modelId="{9D215223-4828-41BB-AA6E-2CEE2F50325A}" type="parTrans" cxnId="{D3B18D41-F86A-425A-B134-429778463969}">
      <dgm:prSet/>
      <dgm:spPr/>
      <dgm:t>
        <a:bodyPr/>
        <a:lstStyle/>
        <a:p>
          <a:endParaRPr lang="en-US"/>
        </a:p>
      </dgm:t>
    </dgm:pt>
    <dgm:pt modelId="{2551E4D1-20A6-42F3-B471-91616586A5CB}" type="sibTrans" cxnId="{D3B18D41-F86A-425A-B134-429778463969}">
      <dgm:prSet/>
      <dgm:spPr/>
      <dgm:t>
        <a:bodyPr/>
        <a:lstStyle/>
        <a:p>
          <a:endParaRPr lang="en-US"/>
        </a:p>
      </dgm:t>
    </dgm:pt>
    <dgm:pt modelId="{881841DC-3D2E-45E7-86E4-9E28023B29A5}">
      <dgm:prSet/>
      <dgm:spPr>
        <a:solidFill>
          <a:srgbClr val="CFD5EA">
            <a:alpha val="90000"/>
          </a:srgbClr>
        </a:solidFill>
        <a:ln>
          <a:solidFill>
            <a:srgbClr val="CFD5EA">
              <a:alpha val="90000"/>
            </a:srgbClr>
          </a:solidFill>
        </a:ln>
      </dgm:spPr>
      <dgm:t>
        <a:bodyPr/>
        <a:lstStyle/>
        <a:p>
          <a:pPr>
            <a:spcBef>
              <a:spcPts val="600"/>
            </a:spcBef>
          </a:pPr>
          <a:r>
            <a:rPr lang="en-GB" altLang="en-US" dirty="0"/>
            <a:t>May still be cost-effective to borrow to manage cash volatility (and wider benefits to money market)</a:t>
          </a:r>
        </a:p>
      </dgm:t>
    </dgm:pt>
    <dgm:pt modelId="{DDD13562-2651-47A9-92A3-7C53560479F0}" type="parTrans" cxnId="{6FC4D31C-3294-4859-8C02-7E2DB753DB38}">
      <dgm:prSet/>
      <dgm:spPr/>
      <dgm:t>
        <a:bodyPr/>
        <a:lstStyle/>
        <a:p>
          <a:endParaRPr lang="en-US"/>
        </a:p>
      </dgm:t>
    </dgm:pt>
    <dgm:pt modelId="{60E0ABC0-83E3-45D2-9446-E18F4478B930}" type="sibTrans" cxnId="{6FC4D31C-3294-4859-8C02-7E2DB753DB38}">
      <dgm:prSet/>
      <dgm:spPr/>
      <dgm:t>
        <a:bodyPr/>
        <a:lstStyle/>
        <a:p>
          <a:endParaRPr lang="en-US"/>
        </a:p>
      </dgm:t>
    </dgm:pt>
    <dgm:pt modelId="{30B43183-8149-468B-94CF-680999D6E162}">
      <dgm:prSet/>
      <dgm:spPr>
        <a:solidFill>
          <a:srgbClr val="CFD5EA">
            <a:alpha val="90000"/>
          </a:srgbClr>
        </a:solidFill>
        <a:ln>
          <a:solidFill>
            <a:srgbClr val="CFD5EA">
              <a:alpha val="90000"/>
            </a:srgbClr>
          </a:solidFill>
        </a:ln>
      </dgm:spPr>
      <dgm:t>
        <a:bodyPr/>
        <a:lstStyle/>
        <a:p>
          <a:pPr>
            <a:spcBef>
              <a:spcPts val="600"/>
            </a:spcBef>
          </a:pPr>
          <a:r>
            <a:rPr lang="en-GB" altLang="en-US" dirty="0"/>
            <a:t>Sums above the cash buffers, not part of management of daily fluctuation, should be managed separately (or used to repay debt)</a:t>
          </a:r>
        </a:p>
      </dgm:t>
    </dgm:pt>
    <dgm:pt modelId="{14BBC49B-ED31-4873-98F5-BFE6D2DA6B88}" type="parTrans" cxnId="{985C9372-C987-468B-B874-EF3D406CBC22}">
      <dgm:prSet/>
      <dgm:spPr/>
      <dgm:t>
        <a:bodyPr/>
        <a:lstStyle/>
        <a:p>
          <a:endParaRPr lang="en-GB"/>
        </a:p>
      </dgm:t>
    </dgm:pt>
    <dgm:pt modelId="{2CAE2B83-CD96-4A89-8DD7-566BD0D3B14C}" type="sibTrans" cxnId="{985C9372-C987-468B-B874-EF3D406CBC22}">
      <dgm:prSet/>
      <dgm:spPr/>
      <dgm:t>
        <a:bodyPr/>
        <a:lstStyle/>
        <a:p>
          <a:endParaRPr lang="en-GB"/>
        </a:p>
      </dgm:t>
    </dgm:pt>
    <dgm:pt modelId="{82C80F48-2166-4DCE-B65C-CE656045289D}">
      <dgm:prSet/>
      <dgm:spPr>
        <a:solidFill>
          <a:srgbClr val="CFD5EA">
            <a:alpha val="90000"/>
          </a:srgbClr>
        </a:solidFill>
        <a:ln>
          <a:solidFill>
            <a:srgbClr val="CFD5EA">
              <a:alpha val="90000"/>
            </a:srgbClr>
          </a:solidFill>
        </a:ln>
      </dgm:spPr>
      <dgm:t>
        <a:bodyPr/>
        <a:lstStyle/>
        <a:p>
          <a:pPr>
            <a:spcBef>
              <a:spcPts val="600"/>
            </a:spcBef>
          </a:pPr>
          <a:r>
            <a:rPr lang="en-GB" altLang="en-US" dirty="0"/>
            <a:t>Subject to different criteria, with different managers &amp; different governance framework</a:t>
          </a:r>
        </a:p>
      </dgm:t>
    </dgm:pt>
    <dgm:pt modelId="{19833A6D-4F32-4B19-9DE4-04E619D6E615}" type="parTrans" cxnId="{17633F5C-6C85-493C-8AB5-569A99B91762}">
      <dgm:prSet/>
      <dgm:spPr/>
      <dgm:t>
        <a:bodyPr/>
        <a:lstStyle/>
        <a:p>
          <a:endParaRPr lang="en-GB"/>
        </a:p>
      </dgm:t>
    </dgm:pt>
    <dgm:pt modelId="{0FE008EB-8308-4580-B62B-EC411CBAEC2F}" type="sibTrans" cxnId="{17633F5C-6C85-493C-8AB5-569A99B91762}">
      <dgm:prSet/>
      <dgm:spPr/>
      <dgm:t>
        <a:bodyPr/>
        <a:lstStyle/>
        <a:p>
          <a:endParaRPr lang="en-GB"/>
        </a:p>
      </dgm:t>
    </dgm:pt>
    <dgm:pt modelId="{AE0D76E8-E339-452D-8765-39A944CDAF93}" type="pres">
      <dgm:prSet presAssocID="{23621BFC-87EC-4726-BB2A-B48209C93A8C}" presName="Name0" presStyleCnt="0">
        <dgm:presLayoutVars>
          <dgm:dir/>
          <dgm:animLvl val="lvl"/>
          <dgm:resizeHandles val="exact"/>
        </dgm:presLayoutVars>
      </dgm:prSet>
      <dgm:spPr/>
    </dgm:pt>
    <dgm:pt modelId="{B010B629-3857-4B72-B8A0-6DF4587A66E5}" type="pres">
      <dgm:prSet presAssocID="{05AD2147-7A12-4CD7-8013-848A95DF348C}" presName="composite" presStyleCnt="0"/>
      <dgm:spPr/>
    </dgm:pt>
    <dgm:pt modelId="{DEE1EC3D-8C68-4E2E-9E5D-C96F4DF0145E}" type="pres">
      <dgm:prSet presAssocID="{05AD2147-7A12-4CD7-8013-848A95DF348C}" presName="parTx" presStyleLbl="alignNode1" presStyleIdx="0" presStyleCnt="2">
        <dgm:presLayoutVars>
          <dgm:chMax val="0"/>
          <dgm:chPref val="0"/>
          <dgm:bulletEnabled val="1"/>
        </dgm:presLayoutVars>
      </dgm:prSet>
      <dgm:spPr/>
    </dgm:pt>
    <dgm:pt modelId="{8F9522A3-65BF-450C-9D66-1168DC03A961}" type="pres">
      <dgm:prSet presAssocID="{05AD2147-7A12-4CD7-8013-848A95DF348C}" presName="desTx" presStyleLbl="alignAccFollowNode1" presStyleIdx="0" presStyleCnt="2">
        <dgm:presLayoutVars>
          <dgm:bulletEnabled val="1"/>
        </dgm:presLayoutVars>
      </dgm:prSet>
      <dgm:spPr/>
    </dgm:pt>
    <dgm:pt modelId="{F545DB1F-59C3-4720-817B-E3D82CF1469E}" type="pres">
      <dgm:prSet presAssocID="{FD4B2370-E0F6-4DDD-9346-3F2C3CD2DBD5}" presName="space" presStyleCnt="0"/>
      <dgm:spPr/>
    </dgm:pt>
    <dgm:pt modelId="{8378ABAA-13F3-46EB-BDE6-5C4E897F7E42}" type="pres">
      <dgm:prSet presAssocID="{A2263446-D262-49BF-88B1-76A83A34F6E6}" presName="composite" presStyleCnt="0"/>
      <dgm:spPr/>
    </dgm:pt>
    <dgm:pt modelId="{99BCE708-087C-48FC-B6A6-5F9F86D15013}" type="pres">
      <dgm:prSet presAssocID="{A2263446-D262-49BF-88B1-76A83A34F6E6}" presName="parTx" presStyleLbl="alignNode1" presStyleIdx="1" presStyleCnt="2">
        <dgm:presLayoutVars>
          <dgm:chMax val="0"/>
          <dgm:chPref val="0"/>
          <dgm:bulletEnabled val="1"/>
        </dgm:presLayoutVars>
      </dgm:prSet>
      <dgm:spPr/>
    </dgm:pt>
    <dgm:pt modelId="{AD477DAA-BFD0-416C-99B6-DA0DEF8C7521}" type="pres">
      <dgm:prSet presAssocID="{A2263446-D262-49BF-88B1-76A83A34F6E6}" presName="desTx" presStyleLbl="alignAccFollowNode1" presStyleIdx="1" presStyleCnt="2">
        <dgm:presLayoutVars>
          <dgm:bulletEnabled val="1"/>
        </dgm:presLayoutVars>
      </dgm:prSet>
      <dgm:spPr/>
    </dgm:pt>
  </dgm:ptLst>
  <dgm:cxnLst>
    <dgm:cxn modelId="{3D11B313-B876-4639-90F2-23BA208515E4}" type="presOf" srcId="{82C80F48-2166-4DCE-B65C-CE656045289D}" destId="{AD477DAA-BFD0-416C-99B6-DA0DEF8C7521}" srcOrd="0" destOrd="2" presId="urn:microsoft.com/office/officeart/2005/8/layout/hList1"/>
    <dgm:cxn modelId="{6FC4D31C-3294-4859-8C02-7E2DB753DB38}" srcId="{A2263446-D262-49BF-88B1-76A83A34F6E6}" destId="{881841DC-3D2E-45E7-86E4-9E28023B29A5}" srcOrd="2" destOrd="0" parTransId="{DDD13562-2651-47A9-92A3-7C53560479F0}" sibTransId="{60E0ABC0-83E3-45D2-9446-E18F4478B930}"/>
    <dgm:cxn modelId="{D94C0D24-269A-486E-86A3-399C0C8E5B1B}" type="presOf" srcId="{DAD1B337-2BF4-4AD1-A868-D46A52D79B34}" destId="{8F9522A3-65BF-450C-9D66-1168DC03A961}" srcOrd="0" destOrd="0" presId="urn:microsoft.com/office/officeart/2005/8/layout/hList1"/>
    <dgm:cxn modelId="{6B0AD82C-776E-4795-B584-BF50E6462F7A}" type="presOf" srcId="{1EFD34D3-07A0-485D-A7B8-14BC8C63B4A5}" destId="{8F9522A3-65BF-450C-9D66-1168DC03A961}" srcOrd="0" destOrd="4" presId="urn:microsoft.com/office/officeart/2005/8/layout/hList1"/>
    <dgm:cxn modelId="{D409D533-A7CE-4E41-A22C-A84ED90231AA}" srcId="{23621BFC-87EC-4726-BB2A-B48209C93A8C}" destId="{05AD2147-7A12-4CD7-8013-848A95DF348C}" srcOrd="0" destOrd="0" parTransId="{C5767519-BD50-4B63-8DC6-9D74C6003AD4}" sibTransId="{FD4B2370-E0F6-4DDD-9346-3F2C3CD2DBD5}"/>
    <dgm:cxn modelId="{A36D053A-689F-4734-BD5B-86373CE77738}" type="presOf" srcId="{60AA4B92-9C90-424B-BFD1-77AB11DCC8BF}" destId="{8F9522A3-65BF-450C-9D66-1168DC03A961}" srcOrd="0" destOrd="1" presId="urn:microsoft.com/office/officeart/2005/8/layout/hList1"/>
    <dgm:cxn modelId="{17633F5C-6C85-493C-8AB5-569A99B91762}" srcId="{30B43183-8149-468B-94CF-680999D6E162}" destId="{82C80F48-2166-4DCE-B65C-CE656045289D}" srcOrd="0" destOrd="0" parTransId="{19833A6D-4F32-4B19-9DE4-04E619D6E615}" sibTransId="{0FE008EB-8308-4580-B62B-EC411CBAEC2F}"/>
    <dgm:cxn modelId="{D3B18D41-F86A-425A-B134-429778463969}" srcId="{A2263446-D262-49BF-88B1-76A83A34F6E6}" destId="{5136495B-27D0-4009-A3FC-24779A646D65}" srcOrd="0" destOrd="0" parTransId="{9D215223-4828-41BB-AA6E-2CEE2F50325A}" sibTransId="{2551E4D1-20A6-42F3-B471-91616586A5CB}"/>
    <dgm:cxn modelId="{985C9372-C987-468B-B874-EF3D406CBC22}" srcId="{A2263446-D262-49BF-88B1-76A83A34F6E6}" destId="{30B43183-8149-468B-94CF-680999D6E162}" srcOrd="1" destOrd="0" parTransId="{14BBC49B-ED31-4873-98F5-BFE6D2DA6B88}" sibTransId="{2CAE2B83-CD96-4A89-8DD7-566BD0D3B14C}"/>
    <dgm:cxn modelId="{3482CD56-15CC-4F58-B721-7ED10E13F519}" type="presOf" srcId="{5136495B-27D0-4009-A3FC-24779A646D65}" destId="{AD477DAA-BFD0-416C-99B6-DA0DEF8C7521}" srcOrd="0" destOrd="0" presId="urn:microsoft.com/office/officeart/2005/8/layout/hList1"/>
    <dgm:cxn modelId="{CE53FB7B-374A-4301-891F-72418F221698}" srcId="{05AD2147-7A12-4CD7-8013-848A95DF348C}" destId="{31108EF5-39E4-46AF-816D-E295EFAB3D77}" srcOrd="2" destOrd="0" parTransId="{1275C898-921C-46EF-86D1-F55C8B64989D}" sibTransId="{7A461117-967D-48AC-87F9-E124AFE98C2A}"/>
    <dgm:cxn modelId="{4AFDC683-D2A2-4E80-BDB9-BEA111FA8B03}" type="presOf" srcId="{31108EF5-39E4-46AF-816D-E295EFAB3D77}" destId="{8F9522A3-65BF-450C-9D66-1168DC03A961}" srcOrd="0" destOrd="3" presId="urn:microsoft.com/office/officeart/2005/8/layout/hList1"/>
    <dgm:cxn modelId="{43972F86-1A37-4243-A0D6-A30604A20A14}" srcId="{05AD2147-7A12-4CD7-8013-848A95DF348C}" destId="{692FAA9A-E41D-4B65-91FB-2A8C6684756A}" srcOrd="1" destOrd="0" parTransId="{D8CB7470-0A15-4161-BFE0-811B3EFACFC5}" sibTransId="{33337B8B-F175-4330-B80F-EE5D0BDCB11F}"/>
    <dgm:cxn modelId="{7A6DB086-2365-41EE-8325-C2B847D47F36}" type="presOf" srcId="{30B43183-8149-468B-94CF-680999D6E162}" destId="{AD477DAA-BFD0-416C-99B6-DA0DEF8C7521}" srcOrd="0" destOrd="1" presId="urn:microsoft.com/office/officeart/2005/8/layout/hList1"/>
    <dgm:cxn modelId="{2B1AD594-F085-4312-B66F-D285F32D1DD5}" type="presOf" srcId="{23621BFC-87EC-4726-BB2A-B48209C93A8C}" destId="{AE0D76E8-E339-452D-8765-39A944CDAF93}" srcOrd="0" destOrd="0" presId="urn:microsoft.com/office/officeart/2005/8/layout/hList1"/>
    <dgm:cxn modelId="{09E8EDA0-5BE2-4317-95F1-94A338749C72}" type="presOf" srcId="{692FAA9A-E41D-4B65-91FB-2A8C6684756A}" destId="{8F9522A3-65BF-450C-9D66-1168DC03A961}" srcOrd="0" destOrd="2" presId="urn:microsoft.com/office/officeart/2005/8/layout/hList1"/>
    <dgm:cxn modelId="{C6ECC2B1-C23B-4311-B700-C4D967F48E66}" srcId="{DAD1B337-2BF4-4AD1-A868-D46A52D79B34}" destId="{60AA4B92-9C90-424B-BFD1-77AB11DCC8BF}" srcOrd="0" destOrd="0" parTransId="{39A96D4E-B47F-4F4B-8942-CF84F9BA5559}" sibTransId="{C1E65648-86DA-4103-B36C-414982FB79AE}"/>
    <dgm:cxn modelId="{F32E15C4-422B-43D3-B3B2-DBAB3796348A}" srcId="{05AD2147-7A12-4CD7-8013-848A95DF348C}" destId="{DAD1B337-2BF4-4AD1-A868-D46A52D79B34}" srcOrd="0" destOrd="0" parTransId="{FFBDF456-CF4A-4C14-A898-DD955A591C21}" sibTransId="{21B05943-A9F5-46AB-9DE1-6DA30C7E341A}"/>
    <dgm:cxn modelId="{596EFAD4-87FF-4D68-9B70-8F8C7A1D13E6}" srcId="{23621BFC-87EC-4726-BB2A-B48209C93A8C}" destId="{A2263446-D262-49BF-88B1-76A83A34F6E6}" srcOrd="1" destOrd="0" parTransId="{B2319603-7129-4BCF-8094-1C2CEE644DFA}" sibTransId="{52A3EC45-0837-4A0F-BA1A-6F2D34BA7FA2}"/>
    <dgm:cxn modelId="{F0A3ECE3-6DBF-45F9-A2DC-D6070FE69213}" type="presOf" srcId="{05AD2147-7A12-4CD7-8013-848A95DF348C}" destId="{DEE1EC3D-8C68-4E2E-9E5D-C96F4DF0145E}" srcOrd="0" destOrd="0" presId="urn:microsoft.com/office/officeart/2005/8/layout/hList1"/>
    <dgm:cxn modelId="{3C81D1E4-037B-4980-AAA3-2AC68E88ECB9}" type="presOf" srcId="{A2263446-D262-49BF-88B1-76A83A34F6E6}" destId="{99BCE708-087C-48FC-B6A6-5F9F86D15013}" srcOrd="0" destOrd="0" presId="urn:microsoft.com/office/officeart/2005/8/layout/hList1"/>
    <dgm:cxn modelId="{15BE8FE9-7F02-4453-8D64-E014AF5A212B}" srcId="{31108EF5-39E4-46AF-816D-E295EFAB3D77}" destId="{1EFD34D3-07A0-485D-A7B8-14BC8C63B4A5}" srcOrd="0" destOrd="0" parTransId="{B3E8A146-E624-4844-83FA-D04E96AEDFF6}" sibTransId="{274AC2BE-7146-4073-BAA1-406558FA6017}"/>
    <dgm:cxn modelId="{FC7D05F5-B78D-4AA5-92D0-A8BF406BC67D}" type="presOf" srcId="{881841DC-3D2E-45E7-86E4-9E28023B29A5}" destId="{AD477DAA-BFD0-416C-99B6-DA0DEF8C7521}" srcOrd="0" destOrd="3" presId="urn:microsoft.com/office/officeart/2005/8/layout/hList1"/>
    <dgm:cxn modelId="{372B5082-0FAC-40F3-8AA9-D5333017D982}" type="presParOf" srcId="{AE0D76E8-E339-452D-8765-39A944CDAF93}" destId="{B010B629-3857-4B72-B8A0-6DF4587A66E5}" srcOrd="0" destOrd="0" presId="urn:microsoft.com/office/officeart/2005/8/layout/hList1"/>
    <dgm:cxn modelId="{3342B4B4-E7B6-499E-BF39-DBF3CD3B1580}" type="presParOf" srcId="{B010B629-3857-4B72-B8A0-6DF4587A66E5}" destId="{DEE1EC3D-8C68-4E2E-9E5D-C96F4DF0145E}" srcOrd="0" destOrd="0" presId="urn:microsoft.com/office/officeart/2005/8/layout/hList1"/>
    <dgm:cxn modelId="{CF1B487D-9452-45B1-8133-741DF2A3325F}" type="presParOf" srcId="{B010B629-3857-4B72-B8A0-6DF4587A66E5}" destId="{8F9522A3-65BF-450C-9D66-1168DC03A961}" srcOrd="1" destOrd="0" presId="urn:microsoft.com/office/officeart/2005/8/layout/hList1"/>
    <dgm:cxn modelId="{FBF3A401-0773-400F-98E3-E24048C4005D}" type="presParOf" srcId="{AE0D76E8-E339-452D-8765-39A944CDAF93}" destId="{F545DB1F-59C3-4720-817B-E3D82CF1469E}" srcOrd="1" destOrd="0" presId="urn:microsoft.com/office/officeart/2005/8/layout/hList1"/>
    <dgm:cxn modelId="{97D358C6-11E6-4FA9-AA23-77081768F2D0}" type="presParOf" srcId="{AE0D76E8-E339-452D-8765-39A944CDAF93}" destId="{8378ABAA-13F3-46EB-BDE6-5C4E897F7E42}" srcOrd="2" destOrd="0" presId="urn:microsoft.com/office/officeart/2005/8/layout/hList1"/>
    <dgm:cxn modelId="{AF66B6F2-7FBA-4647-BA53-4E4CBD7E09DB}" type="presParOf" srcId="{8378ABAA-13F3-46EB-BDE6-5C4E897F7E42}" destId="{99BCE708-087C-48FC-B6A6-5F9F86D15013}" srcOrd="0" destOrd="0" presId="urn:microsoft.com/office/officeart/2005/8/layout/hList1"/>
    <dgm:cxn modelId="{9B17F194-8A2D-4F55-AAA5-845FA0D57D86}" type="presParOf" srcId="{8378ABAA-13F3-46EB-BDE6-5C4E897F7E42}" destId="{AD477DAA-BFD0-416C-99B6-DA0DEF8C75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5FBBD7-94E0-4E4B-BA29-B06A3519B31D}" type="doc">
      <dgm:prSet loTypeId="urn:microsoft.com/office/officeart/2005/8/layout/hProcess9" loCatId="process" qsTypeId="urn:microsoft.com/office/officeart/2005/8/quickstyle/simple1" qsCatId="simple" csTypeId="urn:microsoft.com/office/officeart/2005/8/colors/accent0_2" csCatId="mainScheme" phldr="1"/>
      <dgm:spPr/>
    </dgm:pt>
    <dgm:pt modelId="{96417D3B-115A-4698-98B1-EE510A869795}">
      <dgm:prSet phldrT="[Text]" custT="1"/>
      <dgm:spPr/>
      <dgm:t>
        <a:bodyPr anchor="ctr" anchorCtr="0"/>
        <a:lstStyle/>
        <a:p>
          <a:r>
            <a:rPr lang="en-GB" altLang="en-US" sz="2600" dirty="0"/>
            <a:t>The Cash Buffer: what it is, why we need it</a:t>
          </a:r>
          <a:endParaRPr lang="en-US" sz="2600" dirty="0"/>
        </a:p>
      </dgm:t>
    </dgm:pt>
    <dgm:pt modelId="{11AB7770-E072-4134-89EF-2D0749FC3493}" type="parTrans" cxnId="{DD98888F-5134-443F-99F6-4C0B69B02C73}">
      <dgm:prSet/>
      <dgm:spPr/>
      <dgm:t>
        <a:bodyPr/>
        <a:lstStyle/>
        <a:p>
          <a:endParaRPr lang="en-US" sz="2400"/>
        </a:p>
      </dgm:t>
    </dgm:pt>
    <dgm:pt modelId="{E7057AA6-F357-4992-AA29-3E9DC79D5EE2}" type="sibTrans" cxnId="{DD98888F-5134-443F-99F6-4C0B69B02C73}">
      <dgm:prSet/>
      <dgm:spPr/>
      <dgm:t>
        <a:bodyPr/>
        <a:lstStyle/>
        <a:p>
          <a:endParaRPr lang="en-US" sz="2400"/>
        </a:p>
      </dgm:t>
    </dgm:pt>
    <dgm:pt modelId="{86FDB1A7-D681-40CC-B97D-0BD6F01CA9F8}">
      <dgm:prSet custT="1"/>
      <dgm:spPr>
        <a:solidFill>
          <a:srgbClr val="004C97"/>
        </a:solidFill>
      </dgm:spPr>
      <dgm:t>
        <a:bodyPr anchor="ctr" anchorCtr="0"/>
        <a:lstStyle/>
        <a:p>
          <a:pPr>
            <a:spcAft>
              <a:spcPts val="0"/>
            </a:spcAft>
          </a:pPr>
          <a:r>
            <a:rPr lang="en-GB" altLang="en-US" sz="2600" dirty="0">
              <a:solidFill>
                <a:schemeClr val="bg1"/>
              </a:solidFill>
            </a:rPr>
            <a:t>Determining the Buffer </a:t>
          </a:r>
        </a:p>
        <a:p>
          <a:pPr>
            <a:spcAft>
              <a:spcPts val="0"/>
            </a:spcAft>
          </a:pPr>
          <a:r>
            <a:rPr lang="en-GB" altLang="en-US" sz="2600" dirty="0">
              <a:solidFill>
                <a:schemeClr val="bg1"/>
              </a:solidFill>
            </a:rPr>
            <a:t>and its Components</a:t>
          </a:r>
        </a:p>
      </dgm:t>
    </dgm:pt>
    <dgm:pt modelId="{DBEE6FBD-B2DE-421E-9A4D-C66576101D8F}" type="parTrans" cxnId="{838BC39B-790A-4093-A145-A546C16FC71C}">
      <dgm:prSet/>
      <dgm:spPr/>
      <dgm:t>
        <a:bodyPr/>
        <a:lstStyle/>
        <a:p>
          <a:endParaRPr lang="en-US" sz="2400"/>
        </a:p>
      </dgm:t>
    </dgm:pt>
    <dgm:pt modelId="{A8C8D15C-181B-47D3-BE95-9317D4BBADA9}" type="sibTrans" cxnId="{838BC39B-790A-4093-A145-A546C16FC71C}">
      <dgm:prSet/>
      <dgm:spPr/>
      <dgm:t>
        <a:bodyPr/>
        <a:lstStyle/>
        <a:p>
          <a:endParaRPr lang="en-US" sz="2400"/>
        </a:p>
      </dgm:t>
    </dgm:pt>
    <dgm:pt modelId="{1A1F56BF-8DF7-452E-BEA3-638DF19CE165}">
      <dgm:prSet custT="1"/>
      <dgm:spPr/>
      <dgm:t>
        <a:bodyPr/>
        <a:lstStyle/>
        <a:p>
          <a:r>
            <a:rPr lang="en-GB" altLang="en-US" sz="2600" dirty="0"/>
            <a:t>International examples</a:t>
          </a:r>
        </a:p>
      </dgm:t>
    </dgm:pt>
    <dgm:pt modelId="{89299127-CBC9-4BD8-A502-6B4CC8D740BB}" type="parTrans" cxnId="{B0847CA0-1BD8-4286-848A-36361C036510}">
      <dgm:prSet/>
      <dgm:spPr/>
      <dgm:t>
        <a:bodyPr/>
        <a:lstStyle/>
        <a:p>
          <a:endParaRPr lang="en-US" sz="2400"/>
        </a:p>
      </dgm:t>
    </dgm:pt>
    <dgm:pt modelId="{5E85FC80-4761-46DB-9243-4512304BCB13}" type="sibTrans" cxnId="{B0847CA0-1BD8-4286-848A-36361C036510}">
      <dgm:prSet/>
      <dgm:spPr/>
      <dgm:t>
        <a:bodyPr/>
        <a:lstStyle/>
        <a:p>
          <a:endParaRPr lang="en-US" sz="2400"/>
        </a:p>
      </dgm:t>
    </dgm:pt>
    <dgm:pt modelId="{F84AE7B0-DB7E-4905-A700-9F527B32B408}">
      <dgm:prSet custT="1"/>
      <dgm:spPr/>
      <dgm:t>
        <a:bodyPr/>
        <a:lstStyle/>
        <a:p>
          <a:r>
            <a:rPr lang="en-GB" altLang="en-US" sz="2800" dirty="0"/>
            <a:t>Some Issues Arising</a:t>
          </a:r>
        </a:p>
      </dgm:t>
    </dgm:pt>
    <dgm:pt modelId="{65B7056C-B6C5-4B5A-9DF7-7FF1C1A53D45}" type="parTrans" cxnId="{B705E704-CA12-48AC-AE06-2F52979289BD}">
      <dgm:prSet/>
      <dgm:spPr/>
      <dgm:t>
        <a:bodyPr/>
        <a:lstStyle/>
        <a:p>
          <a:endParaRPr lang="en-US" sz="2400"/>
        </a:p>
      </dgm:t>
    </dgm:pt>
    <dgm:pt modelId="{E013F9D9-2172-40FC-A47A-42920EF76F78}" type="sibTrans" cxnId="{B705E704-CA12-48AC-AE06-2F52979289BD}">
      <dgm:prSet/>
      <dgm:spPr/>
      <dgm:t>
        <a:bodyPr/>
        <a:lstStyle/>
        <a:p>
          <a:endParaRPr lang="en-US" sz="2400"/>
        </a:p>
      </dgm:t>
    </dgm:pt>
    <dgm:pt modelId="{CD76B4E2-B8CD-43A4-95E2-36DD03824AE4}" type="pres">
      <dgm:prSet presAssocID="{CD5FBBD7-94E0-4E4B-BA29-B06A3519B31D}" presName="CompostProcess" presStyleCnt="0">
        <dgm:presLayoutVars>
          <dgm:dir/>
          <dgm:resizeHandles val="exact"/>
        </dgm:presLayoutVars>
      </dgm:prSet>
      <dgm:spPr/>
    </dgm:pt>
    <dgm:pt modelId="{42BF332B-9470-4CB6-8C6F-5AFACF743862}" type="pres">
      <dgm:prSet presAssocID="{CD5FBBD7-94E0-4E4B-BA29-B06A3519B31D}" presName="arrow" presStyleLbl="bgShp" presStyleIdx="0" presStyleCnt="1" custLinFactNeighborX="-588"/>
      <dgm:spPr>
        <a:solidFill>
          <a:srgbClr val="CFD5EA"/>
        </a:solidFill>
      </dgm:spPr>
    </dgm:pt>
    <dgm:pt modelId="{1E562C04-1623-461F-867B-3BBE35187D28}" type="pres">
      <dgm:prSet presAssocID="{CD5FBBD7-94E0-4E4B-BA29-B06A3519B31D}" presName="linearProcess" presStyleCnt="0"/>
      <dgm:spPr/>
    </dgm:pt>
    <dgm:pt modelId="{98279409-42F1-434A-83DB-7875900BB96D}" type="pres">
      <dgm:prSet presAssocID="{96417D3B-115A-4698-98B1-EE510A869795}" presName="textNode" presStyleLbl="node1" presStyleIdx="0" presStyleCnt="4" custScaleX="106299" custLinFactNeighborX="-1294" custLinFactNeighborY="-1172">
        <dgm:presLayoutVars>
          <dgm:bulletEnabled val="1"/>
        </dgm:presLayoutVars>
      </dgm:prSet>
      <dgm:spPr/>
    </dgm:pt>
    <dgm:pt modelId="{A2D6F68B-2DFE-46EF-80D6-6BAF84868F3C}" type="pres">
      <dgm:prSet presAssocID="{E7057AA6-F357-4992-AA29-3E9DC79D5EE2}" presName="sibTrans" presStyleCnt="0"/>
      <dgm:spPr/>
    </dgm:pt>
    <dgm:pt modelId="{69B80941-00E4-4A68-91D4-091DABFF1DD2}" type="pres">
      <dgm:prSet presAssocID="{86FDB1A7-D681-40CC-B97D-0BD6F01CA9F8}" presName="textNode" presStyleLbl="node1" presStyleIdx="1" presStyleCnt="4" custScaleX="106258" custLinFactNeighborX="-6087">
        <dgm:presLayoutVars>
          <dgm:bulletEnabled val="1"/>
        </dgm:presLayoutVars>
      </dgm:prSet>
      <dgm:spPr/>
    </dgm:pt>
    <dgm:pt modelId="{B0EC5D7A-F866-4947-B5A1-601E435B4782}" type="pres">
      <dgm:prSet presAssocID="{A8C8D15C-181B-47D3-BE95-9317D4BBADA9}" presName="sibTrans" presStyleCnt="0"/>
      <dgm:spPr/>
    </dgm:pt>
    <dgm:pt modelId="{66B01804-B4DF-432F-9592-5DE10DAC317F}" type="pres">
      <dgm:prSet presAssocID="{1A1F56BF-8DF7-452E-BEA3-638DF19CE165}" presName="textNode" presStyleLbl="node1" presStyleIdx="2" presStyleCnt="4" custScaleX="106372" custLinFactNeighborX="-6269">
        <dgm:presLayoutVars>
          <dgm:bulletEnabled val="1"/>
        </dgm:presLayoutVars>
      </dgm:prSet>
      <dgm:spPr/>
    </dgm:pt>
    <dgm:pt modelId="{1629292C-D117-474A-A122-778A5204639B}" type="pres">
      <dgm:prSet presAssocID="{5E85FC80-4761-46DB-9243-4512304BCB13}" presName="sibTrans" presStyleCnt="0"/>
      <dgm:spPr/>
    </dgm:pt>
    <dgm:pt modelId="{D4DB188C-BE5A-46C3-A77C-440CB56285CE}" type="pres">
      <dgm:prSet presAssocID="{F84AE7B0-DB7E-4905-A700-9F527B32B408}" presName="textNode" presStyleLbl="node1" presStyleIdx="3" presStyleCnt="4" custScaleX="106843">
        <dgm:presLayoutVars>
          <dgm:bulletEnabled val="1"/>
        </dgm:presLayoutVars>
      </dgm:prSet>
      <dgm:spPr/>
    </dgm:pt>
  </dgm:ptLst>
  <dgm:cxnLst>
    <dgm:cxn modelId="{B705E704-CA12-48AC-AE06-2F52979289BD}" srcId="{CD5FBBD7-94E0-4E4B-BA29-B06A3519B31D}" destId="{F84AE7B0-DB7E-4905-A700-9F527B32B408}" srcOrd="3" destOrd="0" parTransId="{65B7056C-B6C5-4B5A-9DF7-7FF1C1A53D45}" sibTransId="{E013F9D9-2172-40FC-A47A-42920EF76F78}"/>
    <dgm:cxn modelId="{6EAF0B2F-7D92-4E65-B9AF-3A5FD0C60FB0}" type="presOf" srcId="{CD5FBBD7-94E0-4E4B-BA29-B06A3519B31D}" destId="{CD76B4E2-B8CD-43A4-95E2-36DD03824AE4}" srcOrd="0" destOrd="0" presId="urn:microsoft.com/office/officeart/2005/8/layout/hProcess9"/>
    <dgm:cxn modelId="{DD98888F-5134-443F-99F6-4C0B69B02C73}" srcId="{CD5FBBD7-94E0-4E4B-BA29-B06A3519B31D}" destId="{96417D3B-115A-4698-98B1-EE510A869795}" srcOrd="0" destOrd="0" parTransId="{11AB7770-E072-4134-89EF-2D0749FC3493}" sibTransId="{E7057AA6-F357-4992-AA29-3E9DC79D5EE2}"/>
    <dgm:cxn modelId="{838BC39B-790A-4093-A145-A546C16FC71C}" srcId="{CD5FBBD7-94E0-4E4B-BA29-B06A3519B31D}" destId="{86FDB1A7-D681-40CC-B97D-0BD6F01CA9F8}" srcOrd="1" destOrd="0" parTransId="{DBEE6FBD-B2DE-421E-9A4D-C66576101D8F}" sibTransId="{A8C8D15C-181B-47D3-BE95-9317D4BBADA9}"/>
    <dgm:cxn modelId="{B0847CA0-1BD8-4286-848A-36361C036510}" srcId="{CD5FBBD7-94E0-4E4B-BA29-B06A3519B31D}" destId="{1A1F56BF-8DF7-452E-BEA3-638DF19CE165}" srcOrd="2" destOrd="0" parTransId="{89299127-CBC9-4BD8-A502-6B4CC8D740BB}" sibTransId="{5E85FC80-4761-46DB-9243-4512304BCB13}"/>
    <dgm:cxn modelId="{E35171B4-3150-49D2-99E5-4B215A4267CB}" type="presOf" srcId="{86FDB1A7-D681-40CC-B97D-0BD6F01CA9F8}" destId="{69B80941-00E4-4A68-91D4-091DABFF1DD2}" srcOrd="0" destOrd="0" presId="urn:microsoft.com/office/officeart/2005/8/layout/hProcess9"/>
    <dgm:cxn modelId="{06DAA2D3-30E8-40D0-9E40-7280DCF7B23C}" type="presOf" srcId="{F84AE7B0-DB7E-4905-A700-9F527B32B408}" destId="{D4DB188C-BE5A-46C3-A77C-440CB56285CE}" srcOrd="0" destOrd="0" presId="urn:microsoft.com/office/officeart/2005/8/layout/hProcess9"/>
    <dgm:cxn modelId="{E20725DA-816B-4595-B4FD-2D74D46C479A}" type="presOf" srcId="{96417D3B-115A-4698-98B1-EE510A869795}" destId="{98279409-42F1-434A-83DB-7875900BB96D}" srcOrd="0" destOrd="0" presId="urn:microsoft.com/office/officeart/2005/8/layout/hProcess9"/>
    <dgm:cxn modelId="{BA4F4CDF-EC87-450D-919E-CA16B807853A}" type="presOf" srcId="{1A1F56BF-8DF7-452E-BEA3-638DF19CE165}" destId="{66B01804-B4DF-432F-9592-5DE10DAC317F}" srcOrd="0" destOrd="0" presId="urn:microsoft.com/office/officeart/2005/8/layout/hProcess9"/>
    <dgm:cxn modelId="{5203D0A2-8E4A-4485-95DC-00B3751BE341}" type="presParOf" srcId="{CD76B4E2-B8CD-43A4-95E2-36DD03824AE4}" destId="{42BF332B-9470-4CB6-8C6F-5AFACF743862}" srcOrd="0" destOrd="0" presId="urn:microsoft.com/office/officeart/2005/8/layout/hProcess9"/>
    <dgm:cxn modelId="{1B8FD930-4910-421D-9BCF-F786D958AA89}" type="presParOf" srcId="{CD76B4E2-B8CD-43A4-95E2-36DD03824AE4}" destId="{1E562C04-1623-461F-867B-3BBE35187D28}" srcOrd="1" destOrd="0" presId="urn:microsoft.com/office/officeart/2005/8/layout/hProcess9"/>
    <dgm:cxn modelId="{BE24B50B-1C44-4D50-B384-6A4992095711}" type="presParOf" srcId="{1E562C04-1623-461F-867B-3BBE35187D28}" destId="{98279409-42F1-434A-83DB-7875900BB96D}" srcOrd="0" destOrd="0" presId="urn:microsoft.com/office/officeart/2005/8/layout/hProcess9"/>
    <dgm:cxn modelId="{E7A70BE8-D05A-400A-97CD-56C9CE879AFE}" type="presParOf" srcId="{1E562C04-1623-461F-867B-3BBE35187D28}" destId="{A2D6F68B-2DFE-46EF-80D6-6BAF84868F3C}" srcOrd="1" destOrd="0" presId="urn:microsoft.com/office/officeart/2005/8/layout/hProcess9"/>
    <dgm:cxn modelId="{BC8D961B-EC63-47C6-B183-1B9234A71964}" type="presParOf" srcId="{1E562C04-1623-461F-867B-3BBE35187D28}" destId="{69B80941-00E4-4A68-91D4-091DABFF1DD2}" srcOrd="2" destOrd="0" presId="urn:microsoft.com/office/officeart/2005/8/layout/hProcess9"/>
    <dgm:cxn modelId="{1C47AD81-1984-4E0A-BEE4-09B9E6A0FC92}" type="presParOf" srcId="{1E562C04-1623-461F-867B-3BBE35187D28}" destId="{B0EC5D7A-F866-4947-B5A1-601E435B4782}" srcOrd="3" destOrd="0" presId="urn:microsoft.com/office/officeart/2005/8/layout/hProcess9"/>
    <dgm:cxn modelId="{8C882841-442D-4963-BEFF-4B5EA71B14ED}" type="presParOf" srcId="{1E562C04-1623-461F-867B-3BBE35187D28}" destId="{66B01804-B4DF-432F-9592-5DE10DAC317F}" srcOrd="4" destOrd="0" presId="urn:microsoft.com/office/officeart/2005/8/layout/hProcess9"/>
    <dgm:cxn modelId="{D2A2D7AA-9614-49A6-BD66-BDC3BC472C1D}" type="presParOf" srcId="{1E562C04-1623-461F-867B-3BBE35187D28}" destId="{1629292C-D117-474A-A122-778A5204639B}" srcOrd="5" destOrd="0" presId="urn:microsoft.com/office/officeart/2005/8/layout/hProcess9"/>
    <dgm:cxn modelId="{7C2A589E-5579-4CF2-974A-D8A1B5A5E295}" type="presParOf" srcId="{1E562C04-1623-461F-867B-3BBE35187D28}" destId="{D4DB188C-BE5A-46C3-A77C-440CB56285C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8AA6D6-4FD6-4009-B1D0-861468B61C13}" type="doc">
      <dgm:prSet loTypeId="urn:microsoft.com/office/officeart/2005/8/layout/hierarchy4" loCatId="hierarchy" qsTypeId="urn:microsoft.com/office/officeart/2005/8/quickstyle/simple1" qsCatId="simple" csTypeId="urn:microsoft.com/office/officeart/2005/8/colors/accent0_2" csCatId="mainScheme" phldr="1"/>
      <dgm:spPr/>
      <dgm:t>
        <a:bodyPr/>
        <a:lstStyle/>
        <a:p>
          <a:endParaRPr lang="en-GB"/>
        </a:p>
      </dgm:t>
    </dgm:pt>
    <dgm:pt modelId="{F5B8C0A8-BABA-4FB6-8851-4FF16E00C3BD}">
      <dgm:prSet phldrT="[Text]" custT="1"/>
      <dgm:spPr>
        <a:solidFill>
          <a:srgbClr val="004C97"/>
        </a:solidFill>
      </dgm:spPr>
      <dgm:t>
        <a:bodyPr/>
        <a:lstStyle/>
        <a:p>
          <a:r>
            <a:rPr lang="en-US" sz="3600" dirty="0">
              <a:solidFill>
                <a:schemeClr val="bg1"/>
              </a:solidFill>
            </a:rPr>
            <a:t>Usually both a transaction buffer and a safety [or precautionary or market] buffer are necessary</a:t>
          </a:r>
          <a:endParaRPr lang="en-GB" sz="3600" dirty="0">
            <a:solidFill>
              <a:schemeClr val="bg1"/>
            </a:solidFill>
          </a:endParaRPr>
        </a:p>
      </dgm:t>
    </dgm:pt>
    <dgm:pt modelId="{2F1387C1-EB18-4EC9-AC16-125AB89FBEA5}" type="parTrans" cxnId="{1B5E05AA-0614-44EE-94F0-D5B80E51763F}">
      <dgm:prSet/>
      <dgm:spPr/>
      <dgm:t>
        <a:bodyPr/>
        <a:lstStyle/>
        <a:p>
          <a:endParaRPr lang="en-GB"/>
        </a:p>
      </dgm:t>
    </dgm:pt>
    <dgm:pt modelId="{34787522-F326-4A27-854B-6DC33671AB7F}" type="sibTrans" cxnId="{1B5E05AA-0614-44EE-94F0-D5B80E51763F}">
      <dgm:prSet/>
      <dgm:spPr/>
      <dgm:t>
        <a:bodyPr/>
        <a:lstStyle/>
        <a:p>
          <a:endParaRPr lang="en-GB"/>
        </a:p>
      </dgm:t>
    </dgm:pt>
    <dgm:pt modelId="{9A073D9E-72CD-494C-8405-CB233108CE20}">
      <dgm:prSet/>
      <dgm:spPr>
        <a:solidFill>
          <a:srgbClr val="CFD5EA"/>
        </a:solidFill>
        <a:ln>
          <a:solidFill>
            <a:srgbClr val="004C97"/>
          </a:solidFill>
        </a:ln>
      </dgm:spPr>
      <dgm:t>
        <a:bodyPr/>
        <a:lstStyle/>
        <a:p>
          <a:r>
            <a:rPr lang="en-GB" altLang="en-US" dirty="0"/>
            <a:t>Transaction buffer must be sufficient to meet daily treasury payments and transfers under most circumstances</a:t>
          </a:r>
        </a:p>
      </dgm:t>
    </dgm:pt>
    <dgm:pt modelId="{4F9E238A-A842-49FA-A553-22222F8E7D21}" type="parTrans" cxnId="{9B0BA243-001A-4944-92AE-3E222FABB58B}">
      <dgm:prSet/>
      <dgm:spPr/>
      <dgm:t>
        <a:bodyPr/>
        <a:lstStyle/>
        <a:p>
          <a:endParaRPr lang="en-GB"/>
        </a:p>
      </dgm:t>
    </dgm:pt>
    <dgm:pt modelId="{0DAAD047-34DB-4747-8449-F5AC9D145E11}" type="sibTrans" cxnId="{9B0BA243-001A-4944-92AE-3E222FABB58B}">
      <dgm:prSet/>
      <dgm:spPr/>
      <dgm:t>
        <a:bodyPr/>
        <a:lstStyle/>
        <a:p>
          <a:endParaRPr lang="en-GB"/>
        </a:p>
      </dgm:t>
    </dgm:pt>
    <dgm:pt modelId="{ABB7088C-FB2B-4E51-BC65-88E621155514}">
      <dgm:prSet/>
      <dgm:spPr/>
      <dgm:t>
        <a:bodyPr/>
        <a:lstStyle/>
        <a:p>
          <a:r>
            <a:rPr lang="en-GB" altLang="en-US" dirty="0"/>
            <a:t>But otherwise as low as possible to save costs</a:t>
          </a:r>
        </a:p>
      </dgm:t>
    </dgm:pt>
    <dgm:pt modelId="{96C068F4-714B-44F3-ADF6-E7EF85FE8FBF}" type="parTrans" cxnId="{463DD096-9235-495F-86A7-D1D15DCB9037}">
      <dgm:prSet/>
      <dgm:spPr/>
      <dgm:t>
        <a:bodyPr/>
        <a:lstStyle/>
        <a:p>
          <a:endParaRPr lang="en-GB"/>
        </a:p>
      </dgm:t>
    </dgm:pt>
    <dgm:pt modelId="{122A5E3F-0A74-4A58-B37C-CC7CCEBFCD47}" type="sibTrans" cxnId="{463DD096-9235-495F-86A7-D1D15DCB9037}">
      <dgm:prSet/>
      <dgm:spPr/>
      <dgm:t>
        <a:bodyPr/>
        <a:lstStyle/>
        <a:p>
          <a:endParaRPr lang="en-GB"/>
        </a:p>
      </dgm:t>
    </dgm:pt>
    <dgm:pt modelId="{6F5BADE3-D00E-42E3-AF85-0262E3446A10}">
      <dgm:prSet/>
      <dgm:spPr/>
      <dgm:t>
        <a:bodyPr/>
        <a:lstStyle/>
        <a:p>
          <a:r>
            <a:rPr lang="en-GB" altLang="en-US" dirty="0"/>
            <a:t>Emergency credit lines and borrowing can supplement transaction buffer</a:t>
          </a:r>
        </a:p>
      </dgm:t>
    </dgm:pt>
    <dgm:pt modelId="{939C5B78-B71E-464D-BA73-60DE5576D00A}" type="parTrans" cxnId="{05419AD9-4B6C-4853-836A-FE8139E90664}">
      <dgm:prSet/>
      <dgm:spPr/>
      <dgm:t>
        <a:bodyPr/>
        <a:lstStyle/>
        <a:p>
          <a:endParaRPr lang="en-GB"/>
        </a:p>
      </dgm:t>
    </dgm:pt>
    <dgm:pt modelId="{CBE55117-AD24-49C0-A3C2-6EBA4052864D}" type="sibTrans" cxnId="{05419AD9-4B6C-4853-836A-FE8139E90664}">
      <dgm:prSet/>
      <dgm:spPr/>
      <dgm:t>
        <a:bodyPr/>
        <a:lstStyle/>
        <a:p>
          <a:endParaRPr lang="en-GB"/>
        </a:p>
      </dgm:t>
    </dgm:pt>
    <dgm:pt modelId="{1BDA7EDC-C688-4BD6-BF86-29CD79AAA728}">
      <dgm:prSet/>
      <dgm:spPr>
        <a:solidFill>
          <a:srgbClr val="CFD5EA"/>
        </a:solidFill>
      </dgm:spPr>
      <dgm:t>
        <a:bodyPr/>
        <a:lstStyle/>
        <a:p>
          <a:r>
            <a:rPr lang="en-US" dirty="0"/>
            <a:t>Maintaining a “safety” buffer on top of the “transaction” buffer is important for prudential reasons</a:t>
          </a:r>
        </a:p>
      </dgm:t>
    </dgm:pt>
    <dgm:pt modelId="{ACF8E0E1-1AF8-42EE-86E9-0B50D7556B3A}" type="parTrans" cxnId="{E2F43D88-D558-4874-8018-CF5A27D36D10}">
      <dgm:prSet/>
      <dgm:spPr/>
      <dgm:t>
        <a:bodyPr/>
        <a:lstStyle/>
        <a:p>
          <a:endParaRPr lang="en-GB"/>
        </a:p>
      </dgm:t>
    </dgm:pt>
    <dgm:pt modelId="{0240E1D1-2304-495B-A092-6D3A251AE124}" type="sibTrans" cxnId="{E2F43D88-D558-4874-8018-CF5A27D36D10}">
      <dgm:prSet/>
      <dgm:spPr/>
      <dgm:t>
        <a:bodyPr/>
        <a:lstStyle/>
        <a:p>
          <a:endParaRPr lang="en-GB"/>
        </a:p>
      </dgm:t>
    </dgm:pt>
    <dgm:pt modelId="{36C6EC56-F767-49DB-9D36-663342D74E34}">
      <dgm:prSet/>
      <dgm:spPr/>
      <dgm:t>
        <a:bodyPr/>
        <a:lstStyle/>
        <a:p>
          <a:r>
            <a:rPr lang="en-US" dirty="0"/>
            <a:t>Provide a safety reserve in the event of auction failure or other adverse market conditions that affect financing</a:t>
          </a:r>
        </a:p>
      </dgm:t>
    </dgm:pt>
    <dgm:pt modelId="{B30E272A-08FD-4A44-A640-40F96DBE82BA}" type="parTrans" cxnId="{16A3C759-B611-49A9-82F2-D1B2AAB4B192}">
      <dgm:prSet/>
      <dgm:spPr/>
      <dgm:t>
        <a:bodyPr/>
        <a:lstStyle/>
        <a:p>
          <a:endParaRPr lang="en-GB"/>
        </a:p>
      </dgm:t>
    </dgm:pt>
    <dgm:pt modelId="{107823F9-A73A-46BD-9AA2-6497CFD63156}" type="sibTrans" cxnId="{16A3C759-B611-49A9-82F2-D1B2AAB4B192}">
      <dgm:prSet/>
      <dgm:spPr/>
      <dgm:t>
        <a:bodyPr/>
        <a:lstStyle/>
        <a:p>
          <a:endParaRPr lang="en-GB"/>
        </a:p>
      </dgm:t>
    </dgm:pt>
    <dgm:pt modelId="{C79EAFBD-211F-4443-84B3-06938B914BFD}">
      <dgm:prSet/>
      <dgm:spPr/>
      <dgm:t>
        <a:bodyPr/>
        <a:lstStyle/>
        <a:p>
          <a:r>
            <a:rPr lang="en-US" dirty="0"/>
            <a:t>Size depends on nature of risks and expected time to return to normality</a:t>
          </a:r>
        </a:p>
      </dgm:t>
    </dgm:pt>
    <dgm:pt modelId="{F45D214B-FD9A-4BA7-81DD-857C0E391DEF}" type="parTrans" cxnId="{50C4C209-34F6-4705-8C03-B61CC1F4AE4A}">
      <dgm:prSet/>
      <dgm:spPr/>
      <dgm:t>
        <a:bodyPr/>
        <a:lstStyle/>
        <a:p>
          <a:endParaRPr lang="en-GB"/>
        </a:p>
      </dgm:t>
    </dgm:pt>
    <dgm:pt modelId="{3B9ACA0E-FC18-4403-8809-3FE75A07E608}" type="sibTrans" cxnId="{50C4C209-34F6-4705-8C03-B61CC1F4AE4A}">
      <dgm:prSet/>
      <dgm:spPr/>
      <dgm:t>
        <a:bodyPr/>
        <a:lstStyle/>
        <a:p>
          <a:endParaRPr lang="en-GB"/>
        </a:p>
      </dgm:t>
    </dgm:pt>
    <dgm:pt modelId="{C0A32495-CE18-4B11-96C4-EE248B2FE202}" type="pres">
      <dgm:prSet presAssocID="{948AA6D6-4FD6-4009-B1D0-861468B61C13}" presName="Name0" presStyleCnt="0">
        <dgm:presLayoutVars>
          <dgm:chPref val="1"/>
          <dgm:dir/>
          <dgm:animOne val="branch"/>
          <dgm:animLvl val="lvl"/>
          <dgm:resizeHandles/>
        </dgm:presLayoutVars>
      </dgm:prSet>
      <dgm:spPr/>
    </dgm:pt>
    <dgm:pt modelId="{4B9ED02E-0B15-4E55-989C-728C1C212D0D}" type="pres">
      <dgm:prSet presAssocID="{F5B8C0A8-BABA-4FB6-8851-4FF16E00C3BD}" presName="vertOne" presStyleCnt="0"/>
      <dgm:spPr/>
    </dgm:pt>
    <dgm:pt modelId="{E62CF673-9C65-4D59-BD58-2B31A5A0AEBB}" type="pres">
      <dgm:prSet presAssocID="{F5B8C0A8-BABA-4FB6-8851-4FF16E00C3BD}" presName="txOne" presStyleLbl="node0" presStyleIdx="0" presStyleCnt="1">
        <dgm:presLayoutVars>
          <dgm:chPref val="3"/>
        </dgm:presLayoutVars>
      </dgm:prSet>
      <dgm:spPr/>
    </dgm:pt>
    <dgm:pt modelId="{2BAF61EE-03E2-4436-8E6C-D96CE26332B7}" type="pres">
      <dgm:prSet presAssocID="{F5B8C0A8-BABA-4FB6-8851-4FF16E00C3BD}" presName="parTransOne" presStyleCnt="0"/>
      <dgm:spPr/>
    </dgm:pt>
    <dgm:pt modelId="{7CC3E03E-9ED4-46CC-A809-536544A357E6}" type="pres">
      <dgm:prSet presAssocID="{F5B8C0A8-BABA-4FB6-8851-4FF16E00C3BD}" presName="horzOne" presStyleCnt="0"/>
      <dgm:spPr/>
    </dgm:pt>
    <dgm:pt modelId="{11070DD9-107A-4D6A-A9B8-725F3616D577}" type="pres">
      <dgm:prSet presAssocID="{9A073D9E-72CD-494C-8405-CB233108CE20}" presName="vertTwo" presStyleCnt="0"/>
      <dgm:spPr/>
    </dgm:pt>
    <dgm:pt modelId="{05BE1218-924C-4F45-86E3-73DA79AFE0FB}" type="pres">
      <dgm:prSet presAssocID="{9A073D9E-72CD-494C-8405-CB233108CE20}" presName="txTwo" presStyleLbl="node2" presStyleIdx="0" presStyleCnt="2">
        <dgm:presLayoutVars>
          <dgm:chPref val="3"/>
        </dgm:presLayoutVars>
      </dgm:prSet>
      <dgm:spPr/>
    </dgm:pt>
    <dgm:pt modelId="{AAAE9B78-4CDA-4167-8188-FF5D587D373F}" type="pres">
      <dgm:prSet presAssocID="{9A073D9E-72CD-494C-8405-CB233108CE20}" presName="parTransTwo" presStyleCnt="0"/>
      <dgm:spPr/>
    </dgm:pt>
    <dgm:pt modelId="{BC5C2537-6345-4E55-ADC5-19A05DC36710}" type="pres">
      <dgm:prSet presAssocID="{9A073D9E-72CD-494C-8405-CB233108CE20}" presName="horzTwo" presStyleCnt="0"/>
      <dgm:spPr/>
    </dgm:pt>
    <dgm:pt modelId="{C1528C1C-7A3E-443A-9263-646ACB8F2920}" type="pres">
      <dgm:prSet presAssocID="{ABB7088C-FB2B-4E51-BC65-88E621155514}" presName="vertThree" presStyleCnt="0"/>
      <dgm:spPr/>
    </dgm:pt>
    <dgm:pt modelId="{C5F23B89-7F76-4498-8695-DE405527B5B7}" type="pres">
      <dgm:prSet presAssocID="{ABB7088C-FB2B-4E51-BC65-88E621155514}" presName="txThree" presStyleLbl="node3" presStyleIdx="0" presStyleCnt="4">
        <dgm:presLayoutVars>
          <dgm:chPref val="3"/>
        </dgm:presLayoutVars>
      </dgm:prSet>
      <dgm:spPr/>
    </dgm:pt>
    <dgm:pt modelId="{8503F073-AE39-491B-BFBB-5D850830E0B3}" type="pres">
      <dgm:prSet presAssocID="{ABB7088C-FB2B-4E51-BC65-88E621155514}" presName="horzThree" presStyleCnt="0"/>
      <dgm:spPr/>
    </dgm:pt>
    <dgm:pt modelId="{B017EE14-2272-4F17-B8E9-AC0955DBA5B8}" type="pres">
      <dgm:prSet presAssocID="{122A5E3F-0A74-4A58-B37C-CC7CCEBFCD47}" presName="sibSpaceThree" presStyleCnt="0"/>
      <dgm:spPr/>
    </dgm:pt>
    <dgm:pt modelId="{7112C40D-E723-4471-9394-091349A237BC}" type="pres">
      <dgm:prSet presAssocID="{6F5BADE3-D00E-42E3-AF85-0262E3446A10}" presName="vertThree" presStyleCnt="0"/>
      <dgm:spPr/>
    </dgm:pt>
    <dgm:pt modelId="{CA750A43-4EDC-4E58-96F7-5FB32C0931AB}" type="pres">
      <dgm:prSet presAssocID="{6F5BADE3-D00E-42E3-AF85-0262E3446A10}" presName="txThree" presStyleLbl="node3" presStyleIdx="1" presStyleCnt="4">
        <dgm:presLayoutVars>
          <dgm:chPref val="3"/>
        </dgm:presLayoutVars>
      </dgm:prSet>
      <dgm:spPr/>
    </dgm:pt>
    <dgm:pt modelId="{61134FF1-A386-4415-887C-49CB0FE0E3FA}" type="pres">
      <dgm:prSet presAssocID="{6F5BADE3-D00E-42E3-AF85-0262E3446A10}" presName="horzThree" presStyleCnt="0"/>
      <dgm:spPr/>
    </dgm:pt>
    <dgm:pt modelId="{4BD8BA0B-8DF1-429F-A196-8B608AF340F7}" type="pres">
      <dgm:prSet presAssocID="{0DAAD047-34DB-4747-8449-F5AC9D145E11}" presName="sibSpaceTwo" presStyleCnt="0"/>
      <dgm:spPr/>
    </dgm:pt>
    <dgm:pt modelId="{99F29FEE-D965-4749-B85C-8364F31436BB}" type="pres">
      <dgm:prSet presAssocID="{1BDA7EDC-C688-4BD6-BF86-29CD79AAA728}" presName="vertTwo" presStyleCnt="0"/>
      <dgm:spPr/>
    </dgm:pt>
    <dgm:pt modelId="{8EFA55ED-A3CB-4051-93B8-AC1ED5A2CC74}" type="pres">
      <dgm:prSet presAssocID="{1BDA7EDC-C688-4BD6-BF86-29CD79AAA728}" presName="txTwo" presStyleLbl="node2" presStyleIdx="1" presStyleCnt="2">
        <dgm:presLayoutVars>
          <dgm:chPref val="3"/>
        </dgm:presLayoutVars>
      </dgm:prSet>
      <dgm:spPr/>
    </dgm:pt>
    <dgm:pt modelId="{FB60B0ED-A122-4043-B0BE-225545766068}" type="pres">
      <dgm:prSet presAssocID="{1BDA7EDC-C688-4BD6-BF86-29CD79AAA728}" presName="parTransTwo" presStyleCnt="0"/>
      <dgm:spPr/>
    </dgm:pt>
    <dgm:pt modelId="{3D937F39-BD7D-48DE-B8BF-A84EC4D22220}" type="pres">
      <dgm:prSet presAssocID="{1BDA7EDC-C688-4BD6-BF86-29CD79AAA728}" presName="horzTwo" presStyleCnt="0"/>
      <dgm:spPr/>
    </dgm:pt>
    <dgm:pt modelId="{8F5451E0-41AB-4142-A313-78E8186A602F}" type="pres">
      <dgm:prSet presAssocID="{36C6EC56-F767-49DB-9D36-663342D74E34}" presName="vertThree" presStyleCnt="0"/>
      <dgm:spPr/>
    </dgm:pt>
    <dgm:pt modelId="{E17E7158-8543-4305-A3AC-DE5D66B3A61A}" type="pres">
      <dgm:prSet presAssocID="{36C6EC56-F767-49DB-9D36-663342D74E34}" presName="txThree" presStyleLbl="node3" presStyleIdx="2" presStyleCnt="4">
        <dgm:presLayoutVars>
          <dgm:chPref val="3"/>
        </dgm:presLayoutVars>
      </dgm:prSet>
      <dgm:spPr/>
    </dgm:pt>
    <dgm:pt modelId="{23AA6E68-CAEA-401D-8C61-C95AD6B93DAA}" type="pres">
      <dgm:prSet presAssocID="{36C6EC56-F767-49DB-9D36-663342D74E34}" presName="horzThree" presStyleCnt="0"/>
      <dgm:spPr/>
    </dgm:pt>
    <dgm:pt modelId="{22D62FC9-7130-44B5-9D5B-3485C3159B31}" type="pres">
      <dgm:prSet presAssocID="{107823F9-A73A-46BD-9AA2-6497CFD63156}" presName="sibSpaceThree" presStyleCnt="0"/>
      <dgm:spPr/>
    </dgm:pt>
    <dgm:pt modelId="{D146EF19-7E67-4287-B449-2D9E4C3B0105}" type="pres">
      <dgm:prSet presAssocID="{C79EAFBD-211F-4443-84B3-06938B914BFD}" presName="vertThree" presStyleCnt="0"/>
      <dgm:spPr/>
    </dgm:pt>
    <dgm:pt modelId="{31CDF59D-7B3A-4209-8939-76A7D6583020}" type="pres">
      <dgm:prSet presAssocID="{C79EAFBD-211F-4443-84B3-06938B914BFD}" presName="txThree" presStyleLbl="node3" presStyleIdx="3" presStyleCnt="4">
        <dgm:presLayoutVars>
          <dgm:chPref val="3"/>
        </dgm:presLayoutVars>
      </dgm:prSet>
      <dgm:spPr/>
    </dgm:pt>
    <dgm:pt modelId="{159347E3-7114-4A1E-866A-5226CA92DA79}" type="pres">
      <dgm:prSet presAssocID="{C79EAFBD-211F-4443-84B3-06938B914BFD}" presName="horzThree" presStyleCnt="0"/>
      <dgm:spPr/>
    </dgm:pt>
  </dgm:ptLst>
  <dgm:cxnLst>
    <dgm:cxn modelId="{50C4C209-34F6-4705-8C03-B61CC1F4AE4A}" srcId="{1BDA7EDC-C688-4BD6-BF86-29CD79AAA728}" destId="{C79EAFBD-211F-4443-84B3-06938B914BFD}" srcOrd="1" destOrd="0" parTransId="{F45D214B-FD9A-4BA7-81DD-857C0E391DEF}" sibTransId="{3B9ACA0E-FC18-4403-8809-3FE75A07E608}"/>
    <dgm:cxn modelId="{B8F42615-6D04-4870-835F-25B643AAB3C2}" type="presOf" srcId="{948AA6D6-4FD6-4009-B1D0-861468B61C13}" destId="{C0A32495-CE18-4B11-96C4-EE248B2FE202}" srcOrd="0" destOrd="0" presId="urn:microsoft.com/office/officeart/2005/8/layout/hierarchy4"/>
    <dgm:cxn modelId="{B6559436-AE34-4BEB-A076-4CD2F0730FA6}" type="presOf" srcId="{36C6EC56-F767-49DB-9D36-663342D74E34}" destId="{E17E7158-8543-4305-A3AC-DE5D66B3A61A}" srcOrd="0" destOrd="0" presId="urn:microsoft.com/office/officeart/2005/8/layout/hierarchy4"/>
    <dgm:cxn modelId="{9FE1F536-ED1E-4A26-A571-3EDD9A745FF2}" type="presOf" srcId="{6F5BADE3-D00E-42E3-AF85-0262E3446A10}" destId="{CA750A43-4EDC-4E58-96F7-5FB32C0931AB}" srcOrd="0" destOrd="0" presId="urn:microsoft.com/office/officeart/2005/8/layout/hierarchy4"/>
    <dgm:cxn modelId="{9B0BA243-001A-4944-92AE-3E222FABB58B}" srcId="{F5B8C0A8-BABA-4FB6-8851-4FF16E00C3BD}" destId="{9A073D9E-72CD-494C-8405-CB233108CE20}" srcOrd="0" destOrd="0" parTransId="{4F9E238A-A842-49FA-A553-22222F8E7D21}" sibTransId="{0DAAD047-34DB-4747-8449-F5AC9D145E11}"/>
    <dgm:cxn modelId="{16A3C759-B611-49A9-82F2-D1B2AAB4B192}" srcId="{1BDA7EDC-C688-4BD6-BF86-29CD79AAA728}" destId="{36C6EC56-F767-49DB-9D36-663342D74E34}" srcOrd="0" destOrd="0" parTransId="{B30E272A-08FD-4A44-A640-40F96DBE82BA}" sibTransId="{107823F9-A73A-46BD-9AA2-6497CFD63156}"/>
    <dgm:cxn modelId="{92ED117D-9825-4798-BC6D-11B3752DEE50}" type="presOf" srcId="{1BDA7EDC-C688-4BD6-BF86-29CD79AAA728}" destId="{8EFA55ED-A3CB-4051-93B8-AC1ED5A2CC74}" srcOrd="0" destOrd="0" presId="urn:microsoft.com/office/officeart/2005/8/layout/hierarchy4"/>
    <dgm:cxn modelId="{E2F43D88-D558-4874-8018-CF5A27D36D10}" srcId="{F5B8C0A8-BABA-4FB6-8851-4FF16E00C3BD}" destId="{1BDA7EDC-C688-4BD6-BF86-29CD79AAA728}" srcOrd="1" destOrd="0" parTransId="{ACF8E0E1-1AF8-42EE-86E9-0B50D7556B3A}" sibTransId="{0240E1D1-2304-495B-A092-6D3A251AE124}"/>
    <dgm:cxn modelId="{463DD096-9235-495F-86A7-D1D15DCB9037}" srcId="{9A073D9E-72CD-494C-8405-CB233108CE20}" destId="{ABB7088C-FB2B-4E51-BC65-88E621155514}" srcOrd="0" destOrd="0" parTransId="{96C068F4-714B-44F3-ADF6-E7EF85FE8FBF}" sibTransId="{122A5E3F-0A74-4A58-B37C-CC7CCEBFCD47}"/>
    <dgm:cxn modelId="{A8BBF3A9-B957-4137-B64A-BA1D93AAB776}" type="presOf" srcId="{ABB7088C-FB2B-4E51-BC65-88E621155514}" destId="{C5F23B89-7F76-4498-8695-DE405527B5B7}" srcOrd="0" destOrd="0" presId="urn:microsoft.com/office/officeart/2005/8/layout/hierarchy4"/>
    <dgm:cxn modelId="{1B5E05AA-0614-44EE-94F0-D5B80E51763F}" srcId="{948AA6D6-4FD6-4009-B1D0-861468B61C13}" destId="{F5B8C0A8-BABA-4FB6-8851-4FF16E00C3BD}" srcOrd="0" destOrd="0" parTransId="{2F1387C1-EB18-4EC9-AC16-125AB89FBEA5}" sibTransId="{34787522-F326-4A27-854B-6DC33671AB7F}"/>
    <dgm:cxn modelId="{2590EFB1-2897-4C70-BA31-4D65C31A855F}" type="presOf" srcId="{9A073D9E-72CD-494C-8405-CB233108CE20}" destId="{05BE1218-924C-4F45-86E3-73DA79AFE0FB}" srcOrd="0" destOrd="0" presId="urn:microsoft.com/office/officeart/2005/8/layout/hierarchy4"/>
    <dgm:cxn modelId="{2B165BB4-E19A-4704-992E-A66B8F6BBB85}" type="presOf" srcId="{F5B8C0A8-BABA-4FB6-8851-4FF16E00C3BD}" destId="{E62CF673-9C65-4D59-BD58-2B31A5A0AEBB}" srcOrd="0" destOrd="0" presId="urn:microsoft.com/office/officeart/2005/8/layout/hierarchy4"/>
    <dgm:cxn modelId="{05419AD9-4B6C-4853-836A-FE8139E90664}" srcId="{9A073D9E-72CD-494C-8405-CB233108CE20}" destId="{6F5BADE3-D00E-42E3-AF85-0262E3446A10}" srcOrd="1" destOrd="0" parTransId="{939C5B78-B71E-464D-BA73-60DE5576D00A}" sibTransId="{CBE55117-AD24-49C0-A3C2-6EBA4052864D}"/>
    <dgm:cxn modelId="{4FE03CDF-B627-442F-B52E-1954C27A4A2B}" type="presOf" srcId="{C79EAFBD-211F-4443-84B3-06938B914BFD}" destId="{31CDF59D-7B3A-4209-8939-76A7D6583020}" srcOrd="0" destOrd="0" presId="urn:microsoft.com/office/officeart/2005/8/layout/hierarchy4"/>
    <dgm:cxn modelId="{7CDBF444-675A-436F-BD87-8D27BEC58615}" type="presParOf" srcId="{C0A32495-CE18-4B11-96C4-EE248B2FE202}" destId="{4B9ED02E-0B15-4E55-989C-728C1C212D0D}" srcOrd="0" destOrd="0" presId="urn:microsoft.com/office/officeart/2005/8/layout/hierarchy4"/>
    <dgm:cxn modelId="{4E8DB2DD-A8FF-4D19-9798-94B5F1154C61}" type="presParOf" srcId="{4B9ED02E-0B15-4E55-989C-728C1C212D0D}" destId="{E62CF673-9C65-4D59-BD58-2B31A5A0AEBB}" srcOrd="0" destOrd="0" presId="urn:microsoft.com/office/officeart/2005/8/layout/hierarchy4"/>
    <dgm:cxn modelId="{53ACA9B4-70B8-46E9-B168-A428CB5A9813}" type="presParOf" srcId="{4B9ED02E-0B15-4E55-989C-728C1C212D0D}" destId="{2BAF61EE-03E2-4436-8E6C-D96CE26332B7}" srcOrd="1" destOrd="0" presId="urn:microsoft.com/office/officeart/2005/8/layout/hierarchy4"/>
    <dgm:cxn modelId="{48230CA2-D5D6-4EBC-BD2B-99560F3EC85F}" type="presParOf" srcId="{4B9ED02E-0B15-4E55-989C-728C1C212D0D}" destId="{7CC3E03E-9ED4-46CC-A809-536544A357E6}" srcOrd="2" destOrd="0" presId="urn:microsoft.com/office/officeart/2005/8/layout/hierarchy4"/>
    <dgm:cxn modelId="{D2E7883F-4180-48DC-A28F-7882D9E29EB6}" type="presParOf" srcId="{7CC3E03E-9ED4-46CC-A809-536544A357E6}" destId="{11070DD9-107A-4D6A-A9B8-725F3616D577}" srcOrd="0" destOrd="0" presId="urn:microsoft.com/office/officeart/2005/8/layout/hierarchy4"/>
    <dgm:cxn modelId="{3627B884-1583-436E-97C0-FE4FB1BF8167}" type="presParOf" srcId="{11070DD9-107A-4D6A-A9B8-725F3616D577}" destId="{05BE1218-924C-4F45-86E3-73DA79AFE0FB}" srcOrd="0" destOrd="0" presId="urn:microsoft.com/office/officeart/2005/8/layout/hierarchy4"/>
    <dgm:cxn modelId="{E1144F37-AB96-41EE-A844-F9F37DD81D8F}" type="presParOf" srcId="{11070DD9-107A-4D6A-A9B8-725F3616D577}" destId="{AAAE9B78-4CDA-4167-8188-FF5D587D373F}" srcOrd="1" destOrd="0" presId="urn:microsoft.com/office/officeart/2005/8/layout/hierarchy4"/>
    <dgm:cxn modelId="{157E50C3-62C7-4D2F-BF0A-E05E121E96D3}" type="presParOf" srcId="{11070DD9-107A-4D6A-A9B8-725F3616D577}" destId="{BC5C2537-6345-4E55-ADC5-19A05DC36710}" srcOrd="2" destOrd="0" presId="urn:microsoft.com/office/officeart/2005/8/layout/hierarchy4"/>
    <dgm:cxn modelId="{83FA664F-98DA-4619-B135-F5888FDEA2BF}" type="presParOf" srcId="{BC5C2537-6345-4E55-ADC5-19A05DC36710}" destId="{C1528C1C-7A3E-443A-9263-646ACB8F2920}" srcOrd="0" destOrd="0" presId="urn:microsoft.com/office/officeart/2005/8/layout/hierarchy4"/>
    <dgm:cxn modelId="{CFDFE6F0-B62C-40AC-9753-6156E5BC9ACD}" type="presParOf" srcId="{C1528C1C-7A3E-443A-9263-646ACB8F2920}" destId="{C5F23B89-7F76-4498-8695-DE405527B5B7}" srcOrd="0" destOrd="0" presId="urn:microsoft.com/office/officeart/2005/8/layout/hierarchy4"/>
    <dgm:cxn modelId="{E06B3C64-6811-4789-883D-3BDFEAB79E27}" type="presParOf" srcId="{C1528C1C-7A3E-443A-9263-646ACB8F2920}" destId="{8503F073-AE39-491B-BFBB-5D850830E0B3}" srcOrd="1" destOrd="0" presId="urn:microsoft.com/office/officeart/2005/8/layout/hierarchy4"/>
    <dgm:cxn modelId="{41E3BCAE-ACEB-46DA-B697-6BCBBB79C9D3}" type="presParOf" srcId="{BC5C2537-6345-4E55-ADC5-19A05DC36710}" destId="{B017EE14-2272-4F17-B8E9-AC0955DBA5B8}" srcOrd="1" destOrd="0" presId="urn:microsoft.com/office/officeart/2005/8/layout/hierarchy4"/>
    <dgm:cxn modelId="{2E2C4890-2752-4BAB-A8AF-05AFE7F5B4A8}" type="presParOf" srcId="{BC5C2537-6345-4E55-ADC5-19A05DC36710}" destId="{7112C40D-E723-4471-9394-091349A237BC}" srcOrd="2" destOrd="0" presId="urn:microsoft.com/office/officeart/2005/8/layout/hierarchy4"/>
    <dgm:cxn modelId="{B641C00B-6BBE-4E44-ADB2-BBB8D4C9E784}" type="presParOf" srcId="{7112C40D-E723-4471-9394-091349A237BC}" destId="{CA750A43-4EDC-4E58-96F7-5FB32C0931AB}" srcOrd="0" destOrd="0" presId="urn:microsoft.com/office/officeart/2005/8/layout/hierarchy4"/>
    <dgm:cxn modelId="{9B7120A3-676D-43BD-A8AB-7E6386BB716F}" type="presParOf" srcId="{7112C40D-E723-4471-9394-091349A237BC}" destId="{61134FF1-A386-4415-887C-49CB0FE0E3FA}" srcOrd="1" destOrd="0" presId="urn:microsoft.com/office/officeart/2005/8/layout/hierarchy4"/>
    <dgm:cxn modelId="{9ED942DA-F583-404C-8369-1F3437418755}" type="presParOf" srcId="{7CC3E03E-9ED4-46CC-A809-536544A357E6}" destId="{4BD8BA0B-8DF1-429F-A196-8B608AF340F7}" srcOrd="1" destOrd="0" presId="urn:microsoft.com/office/officeart/2005/8/layout/hierarchy4"/>
    <dgm:cxn modelId="{F0B1CA51-97BF-48EB-80C5-D362AB823F04}" type="presParOf" srcId="{7CC3E03E-9ED4-46CC-A809-536544A357E6}" destId="{99F29FEE-D965-4749-B85C-8364F31436BB}" srcOrd="2" destOrd="0" presId="urn:microsoft.com/office/officeart/2005/8/layout/hierarchy4"/>
    <dgm:cxn modelId="{EEBAFE77-C978-47B0-9722-53834A095211}" type="presParOf" srcId="{99F29FEE-D965-4749-B85C-8364F31436BB}" destId="{8EFA55ED-A3CB-4051-93B8-AC1ED5A2CC74}" srcOrd="0" destOrd="0" presId="urn:microsoft.com/office/officeart/2005/8/layout/hierarchy4"/>
    <dgm:cxn modelId="{A83268E2-76B2-47EB-AC05-6378D17245AC}" type="presParOf" srcId="{99F29FEE-D965-4749-B85C-8364F31436BB}" destId="{FB60B0ED-A122-4043-B0BE-225545766068}" srcOrd="1" destOrd="0" presId="urn:microsoft.com/office/officeart/2005/8/layout/hierarchy4"/>
    <dgm:cxn modelId="{970CBCCF-DEFC-487F-91A4-9703A8CDD52E}" type="presParOf" srcId="{99F29FEE-D965-4749-B85C-8364F31436BB}" destId="{3D937F39-BD7D-48DE-B8BF-A84EC4D22220}" srcOrd="2" destOrd="0" presId="urn:microsoft.com/office/officeart/2005/8/layout/hierarchy4"/>
    <dgm:cxn modelId="{6028DE71-DD7F-4994-A8DA-A83E5A5A4840}" type="presParOf" srcId="{3D937F39-BD7D-48DE-B8BF-A84EC4D22220}" destId="{8F5451E0-41AB-4142-A313-78E8186A602F}" srcOrd="0" destOrd="0" presId="urn:microsoft.com/office/officeart/2005/8/layout/hierarchy4"/>
    <dgm:cxn modelId="{45F3BA48-548A-4F9F-BBC9-5E2443446829}" type="presParOf" srcId="{8F5451E0-41AB-4142-A313-78E8186A602F}" destId="{E17E7158-8543-4305-A3AC-DE5D66B3A61A}" srcOrd="0" destOrd="0" presId="urn:microsoft.com/office/officeart/2005/8/layout/hierarchy4"/>
    <dgm:cxn modelId="{694180FA-99D7-4EFD-9CB5-8ECCF6A89F64}" type="presParOf" srcId="{8F5451E0-41AB-4142-A313-78E8186A602F}" destId="{23AA6E68-CAEA-401D-8C61-C95AD6B93DAA}" srcOrd="1" destOrd="0" presId="urn:microsoft.com/office/officeart/2005/8/layout/hierarchy4"/>
    <dgm:cxn modelId="{B3ECFA8B-82BC-4DD3-9535-CFF2D926608A}" type="presParOf" srcId="{3D937F39-BD7D-48DE-B8BF-A84EC4D22220}" destId="{22D62FC9-7130-44B5-9D5B-3485C3159B31}" srcOrd="1" destOrd="0" presId="urn:microsoft.com/office/officeart/2005/8/layout/hierarchy4"/>
    <dgm:cxn modelId="{3DBCE22B-0F5C-46AE-81DA-409A0C8271A4}" type="presParOf" srcId="{3D937F39-BD7D-48DE-B8BF-A84EC4D22220}" destId="{D146EF19-7E67-4287-B449-2D9E4C3B0105}" srcOrd="2" destOrd="0" presId="urn:microsoft.com/office/officeart/2005/8/layout/hierarchy4"/>
    <dgm:cxn modelId="{F2E759C2-2DC8-4E60-901D-BFFC4FFB37AD}" type="presParOf" srcId="{D146EF19-7E67-4287-B449-2D9E4C3B0105}" destId="{31CDF59D-7B3A-4209-8939-76A7D6583020}" srcOrd="0" destOrd="0" presId="urn:microsoft.com/office/officeart/2005/8/layout/hierarchy4"/>
    <dgm:cxn modelId="{B74B8965-36C7-4F51-9209-05FCA202D09D}" type="presParOf" srcId="{D146EF19-7E67-4287-B449-2D9E4C3B0105}" destId="{159347E3-7114-4A1E-866A-5226CA92DA7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F60F37-0DE9-482C-A048-0508BAFC427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65EA0183-9A68-42E4-9C91-F1E79A91D0E4}">
      <dgm:prSet phldrT="[Text]" custT="1"/>
      <dgm:spPr/>
      <dgm:t>
        <a:bodyPr/>
        <a:lstStyle/>
        <a:p>
          <a:r>
            <a:rPr lang="en-GB" sz="2800" dirty="0"/>
            <a:t>Buffer for Cash Management</a:t>
          </a:r>
        </a:p>
      </dgm:t>
    </dgm:pt>
    <dgm:pt modelId="{5DF704B5-52AD-4614-835A-6C2736206287}" type="parTrans" cxnId="{4C9DD206-4F29-4FE6-A49B-B03B46F541E6}">
      <dgm:prSet/>
      <dgm:spPr/>
      <dgm:t>
        <a:bodyPr/>
        <a:lstStyle/>
        <a:p>
          <a:endParaRPr lang="en-GB"/>
        </a:p>
      </dgm:t>
    </dgm:pt>
    <dgm:pt modelId="{56750550-E1EA-4419-9687-862A5EC0B8D2}" type="sibTrans" cxnId="{4C9DD206-4F29-4FE6-A49B-B03B46F541E6}">
      <dgm:prSet/>
      <dgm:spPr/>
      <dgm:t>
        <a:bodyPr/>
        <a:lstStyle/>
        <a:p>
          <a:endParaRPr lang="en-GB"/>
        </a:p>
      </dgm:t>
    </dgm:pt>
    <dgm:pt modelId="{06A735FD-EA19-46EA-AAE8-3D2E6D1BB193}">
      <dgm:prSet phldrT="[Text]"/>
      <dgm:spPr>
        <a:solidFill>
          <a:srgbClr val="CFD5EA">
            <a:alpha val="90000"/>
          </a:srgbClr>
        </a:solidFill>
      </dgm:spPr>
      <dgm:t>
        <a:bodyPr/>
        <a:lstStyle/>
        <a:p>
          <a:r>
            <a:rPr lang="en-GB" dirty="0"/>
            <a:t>Volatility of cash flows</a:t>
          </a:r>
        </a:p>
      </dgm:t>
    </dgm:pt>
    <dgm:pt modelId="{A03C4476-F331-41E6-82BD-8C24035D2833}" type="parTrans" cxnId="{3DE9A902-28A0-4DBB-B5CA-01A7A973902E}">
      <dgm:prSet/>
      <dgm:spPr/>
      <dgm:t>
        <a:bodyPr/>
        <a:lstStyle/>
        <a:p>
          <a:endParaRPr lang="en-GB"/>
        </a:p>
      </dgm:t>
    </dgm:pt>
    <dgm:pt modelId="{8F5B7758-9094-47A5-88CB-122EA74E721C}" type="sibTrans" cxnId="{3DE9A902-28A0-4DBB-B5CA-01A7A973902E}">
      <dgm:prSet/>
      <dgm:spPr/>
      <dgm:t>
        <a:bodyPr/>
        <a:lstStyle/>
        <a:p>
          <a:endParaRPr lang="en-GB"/>
        </a:p>
      </dgm:t>
    </dgm:pt>
    <dgm:pt modelId="{7542C6C6-9A9D-4AA0-A80D-89BADE087C4E}">
      <dgm:prSet phldrT="[Text]"/>
      <dgm:spPr>
        <a:solidFill>
          <a:srgbClr val="CFD5EA">
            <a:alpha val="90000"/>
          </a:srgbClr>
        </a:solidFill>
      </dgm:spPr>
      <dgm:t>
        <a:bodyPr/>
        <a:lstStyle/>
        <a:p>
          <a:r>
            <a:rPr lang="en-GB" dirty="0"/>
            <a:t>Risk of extended period of outflows</a:t>
          </a:r>
        </a:p>
      </dgm:t>
    </dgm:pt>
    <dgm:pt modelId="{10F78CAB-70DC-4B85-9946-31709B1BFFD2}" type="parTrans" cxnId="{42440FEA-0F0C-4F60-87D1-CFB2C59477B6}">
      <dgm:prSet/>
      <dgm:spPr/>
      <dgm:t>
        <a:bodyPr/>
        <a:lstStyle/>
        <a:p>
          <a:endParaRPr lang="en-GB"/>
        </a:p>
      </dgm:t>
    </dgm:pt>
    <dgm:pt modelId="{21E5FA38-3F3E-4A57-8C22-ACD332376AB4}" type="sibTrans" cxnId="{42440FEA-0F0C-4F60-87D1-CFB2C59477B6}">
      <dgm:prSet/>
      <dgm:spPr/>
      <dgm:t>
        <a:bodyPr/>
        <a:lstStyle/>
        <a:p>
          <a:endParaRPr lang="en-GB"/>
        </a:p>
      </dgm:t>
    </dgm:pt>
    <dgm:pt modelId="{675A554D-CA0B-4B19-B2A9-0E0F9CEEB463}">
      <dgm:prSet phldrT="[Text]"/>
      <dgm:spPr>
        <a:solidFill>
          <a:srgbClr val="CFD5EA">
            <a:alpha val="90000"/>
          </a:srgbClr>
        </a:solidFill>
      </dgm:spPr>
      <dgm:t>
        <a:bodyPr/>
        <a:lstStyle/>
        <a:p>
          <a:r>
            <a:rPr lang="en-GB" dirty="0"/>
            <a:t>Forecast errors</a:t>
          </a:r>
        </a:p>
      </dgm:t>
    </dgm:pt>
    <dgm:pt modelId="{591AE3FE-FD71-4A28-BC70-31D0C5243616}" type="parTrans" cxnId="{AA81B80F-3D3A-4902-8221-33A2E68A5D43}">
      <dgm:prSet/>
      <dgm:spPr/>
      <dgm:t>
        <a:bodyPr/>
        <a:lstStyle/>
        <a:p>
          <a:endParaRPr lang="en-GB"/>
        </a:p>
      </dgm:t>
    </dgm:pt>
    <dgm:pt modelId="{C9F68152-AE80-44A9-974D-004653D49C93}" type="sibTrans" cxnId="{AA81B80F-3D3A-4902-8221-33A2E68A5D43}">
      <dgm:prSet/>
      <dgm:spPr/>
      <dgm:t>
        <a:bodyPr/>
        <a:lstStyle/>
        <a:p>
          <a:endParaRPr lang="en-GB"/>
        </a:p>
      </dgm:t>
    </dgm:pt>
    <dgm:pt modelId="{BDA59FA8-8720-417A-AD23-7AADFE0AC2B1}">
      <dgm:prSet phldrT="[Text]"/>
      <dgm:spPr>
        <a:solidFill>
          <a:srgbClr val="CFD5EA">
            <a:alpha val="90000"/>
          </a:srgbClr>
        </a:solidFill>
      </dgm:spPr>
      <dgm:t>
        <a:bodyPr/>
        <a:lstStyle/>
        <a:p>
          <a:r>
            <a:rPr lang="en-GB" dirty="0"/>
            <a:t>Mitigants include access to central bank, credit lines</a:t>
          </a:r>
        </a:p>
      </dgm:t>
    </dgm:pt>
    <dgm:pt modelId="{90DAE485-ABEF-436B-A592-95175D42912B}" type="parTrans" cxnId="{DB3AF94B-0F39-43AD-84B5-E7D3CAD7983A}">
      <dgm:prSet/>
      <dgm:spPr/>
      <dgm:t>
        <a:bodyPr/>
        <a:lstStyle/>
        <a:p>
          <a:endParaRPr lang="en-GB"/>
        </a:p>
      </dgm:t>
    </dgm:pt>
    <dgm:pt modelId="{AF080B8A-8D38-4A88-B10C-72F5C41878F3}" type="sibTrans" cxnId="{DB3AF94B-0F39-43AD-84B5-E7D3CAD7983A}">
      <dgm:prSet/>
      <dgm:spPr/>
      <dgm:t>
        <a:bodyPr/>
        <a:lstStyle/>
        <a:p>
          <a:endParaRPr lang="en-GB"/>
        </a:p>
      </dgm:t>
    </dgm:pt>
    <dgm:pt modelId="{3523DE15-40F8-4D8D-8C77-EDAA99894C11}">
      <dgm:prSet phldrT="[Text]" custT="1"/>
      <dgm:spPr/>
      <dgm:t>
        <a:bodyPr/>
        <a:lstStyle/>
        <a:p>
          <a:r>
            <a:rPr lang="en-GB" sz="2800" dirty="0"/>
            <a:t>Buffer for Debt Management</a:t>
          </a:r>
        </a:p>
      </dgm:t>
    </dgm:pt>
    <dgm:pt modelId="{053319DB-AC21-4DA0-A4F6-ABACABDE62D3}" type="parTrans" cxnId="{E3718760-AF2F-4A65-A911-9C4109FA4D7C}">
      <dgm:prSet/>
      <dgm:spPr/>
      <dgm:t>
        <a:bodyPr/>
        <a:lstStyle/>
        <a:p>
          <a:endParaRPr lang="en-GB"/>
        </a:p>
      </dgm:t>
    </dgm:pt>
    <dgm:pt modelId="{EDB6C2FB-10E7-4C1C-AF74-DDBBCE477B34}" type="sibTrans" cxnId="{E3718760-AF2F-4A65-A911-9C4109FA4D7C}">
      <dgm:prSet/>
      <dgm:spPr/>
      <dgm:t>
        <a:bodyPr/>
        <a:lstStyle/>
        <a:p>
          <a:endParaRPr lang="en-GB"/>
        </a:p>
      </dgm:t>
    </dgm:pt>
    <dgm:pt modelId="{7A9BC687-1717-4194-800A-B3C888F390B6}">
      <dgm:prSet phldrT="[Text]"/>
      <dgm:spPr>
        <a:solidFill>
          <a:srgbClr val="CFD5EA">
            <a:alpha val="90000"/>
          </a:srgbClr>
        </a:solidFill>
        <a:ln>
          <a:solidFill>
            <a:srgbClr val="CFD5EA">
              <a:alpha val="90000"/>
            </a:srgbClr>
          </a:solidFill>
        </a:ln>
      </dgm:spPr>
      <dgm:t>
        <a:bodyPr/>
        <a:lstStyle/>
        <a:p>
          <a:r>
            <a:rPr lang="en-GB" dirty="0"/>
            <a:t>Focus on debt service for period ahead</a:t>
          </a:r>
        </a:p>
      </dgm:t>
    </dgm:pt>
    <dgm:pt modelId="{608FF69D-9D58-4455-A17E-C34B378898E9}" type="parTrans" cxnId="{90C465BB-CCD8-4B2C-BC21-1B9E175FFD63}">
      <dgm:prSet/>
      <dgm:spPr/>
      <dgm:t>
        <a:bodyPr/>
        <a:lstStyle/>
        <a:p>
          <a:endParaRPr lang="en-GB"/>
        </a:p>
      </dgm:t>
    </dgm:pt>
    <dgm:pt modelId="{938D7D68-DDD5-4579-BEA5-3B6471C3EB32}" type="sibTrans" cxnId="{90C465BB-CCD8-4B2C-BC21-1B9E175FFD63}">
      <dgm:prSet/>
      <dgm:spPr/>
      <dgm:t>
        <a:bodyPr/>
        <a:lstStyle/>
        <a:p>
          <a:endParaRPr lang="en-GB"/>
        </a:p>
      </dgm:t>
    </dgm:pt>
    <dgm:pt modelId="{6F0A53FF-B508-4A7F-A33D-6221720488AE}">
      <dgm:prSet phldrT="[Text]"/>
      <dgm:spPr>
        <a:solidFill>
          <a:srgbClr val="CFD5EA">
            <a:alpha val="90000"/>
          </a:srgbClr>
        </a:solidFill>
        <a:ln>
          <a:solidFill>
            <a:srgbClr val="CFD5EA">
              <a:alpha val="90000"/>
            </a:srgbClr>
          </a:solidFill>
        </a:ln>
      </dgm:spPr>
      <dgm:t>
        <a:bodyPr/>
        <a:lstStyle/>
        <a:p>
          <a:r>
            <a:rPr lang="en-GB" dirty="0"/>
            <a:t>Risk of market disruption to meet issuance targets</a:t>
          </a:r>
        </a:p>
      </dgm:t>
    </dgm:pt>
    <dgm:pt modelId="{B45E6375-DBFB-4186-AAE2-153F78564B24}" type="parTrans" cxnId="{6F70E65B-ED8C-4AB0-A68A-E91420AE0F8F}">
      <dgm:prSet/>
      <dgm:spPr/>
      <dgm:t>
        <a:bodyPr/>
        <a:lstStyle/>
        <a:p>
          <a:endParaRPr lang="en-GB"/>
        </a:p>
      </dgm:t>
    </dgm:pt>
    <dgm:pt modelId="{C3419B41-D208-40CF-AE27-CE79B30B25D8}" type="sibTrans" cxnId="{6F70E65B-ED8C-4AB0-A68A-E91420AE0F8F}">
      <dgm:prSet/>
      <dgm:spPr/>
      <dgm:t>
        <a:bodyPr/>
        <a:lstStyle/>
        <a:p>
          <a:endParaRPr lang="en-GB"/>
        </a:p>
      </dgm:t>
    </dgm:pt>
    <dgm:pt modelId="{38B0098E-7EC4-4EBD-8692-A9B4A6859CDB}">
      <dgm:prSet phldrT="[Text]"/>
      <dgm:spPr>
        <a:solidFill>
          <a:srgbClr val="CFD5EA">
            <a:alpha val="90000"/>
          </a:srgbClr>
        </a:solidFill>
        <a:ln>
          <a:solidFill>
            <a:srgbClr val="CFD5EA">
              <a:alpha val="90000"/>
            </a:srgbClr>
          </a:solidFill>
        </a:ln>
      </dgm:spPr>
      <dgm:t>
        <a:bodyPr/>
        <a:lstStyle/>
        <a:p>
          <a:r>
            <a:rPr lang="en-GB" dirty="0"/>
            <a:t>Mitigants include primary dealer underwriting</a:t>
          </a:r>
        </a:p>
      </dgm:t>
    </dgm:pt>
    <dgm:pt modelId="{0E9D24A9-B3E2-41C0-9DC0-C6ECF83F77CD}" type="parTrans" cxnId="{4B3FDED8-F62B-4713-9626-F89ED2876D77}">
      <dgm:prSet/>
      <dgm:spPr/>
      <dgm:t>
        <a:bodyPr/>
        <a:lstStyle/>
        <a:p>
          <a:endParaRPr lang="en-GB"/>
        </a:p>
      </dgm:t>
    </dgm:pt>
    <dgm:pt modelId="{1044B187-CF67-4817-A2BB-2F936B26D019}" type="sibTrans" cxnId="{4B3FDED8-F62B-4713-9626-F89ED2876D77}">
      <dgm:prSet/>
      <dgm:spPr/>
      <dgm:t>
        <a:bodyPr/>
        <a:lstStyle/>
        <a:p>
          <a:endParaRPr lang="en-GB"/>
        </a:p>
      </dgm:t>
    </dgm:pt>
    <dgm:pt modelId="{D5B4E54F-55D6-46D6-B4A9-ED2C7104D603}" type="pres">
      <dgm:prSet presAssocID="{DBF60F37-0DE9-482C-A048-0508BAFC4270}" presName="Name0" presStyleCnt="0">
        <dgm:presLayoutVars>
          <dgm:dir/>
          <dgm:animLvl val="lvl"/>
          <dgm:resizeHandles val="exact"/>
        </dgm:presLayoutVars>
      </dgm:prSet>
      <dgm:spPr/>
    </dgm:pt>
    <dgm:pt modelId="{2990453A-D08A-44AE-AB31-684E5493F272}" type="pres">
      <dgm:prSet presAssocID="{65EA0183-9A68-42E4-9C91-F1E79A91D0E4}" presName="composite" presStyleCnt="0"/>
      <dgm:spPr/>
    </dgm:pt>
    <dgm:pt modelId="{0986A3F7-62ED-4698-92A0-EC79FEFABB18}" type="pres">
      <dgm:prSet presAssocID="{65EA0183-9A68-42E4-9C91-F1E79A91D0E4}" presName="parTx" presStyleLbl="alignNode1" presStyleIdx="0" presStyleCnt="2">
        <dgm:presLayoutVars>
          <dgm:chMax val="0"/>
          <dgm:chPref val="0"/>
          <dgm:bulletEnabled val="1"/>
        </dgm:presLayoutVars>
      </dgm:prSet>
      <dgm:spPr/>
    </dgm:pt>
    <dgm:pt modelId="{AB785346-FE80-42E7-88F8-992AC53C0F35}" type="pres">
      <dgm:prSet presAssocID="{65EA0183-9A68-42E4-9C91-F1E79A91D0E4}" presName="desTx" presStyleLbl="alignAccFollowNode1" presStyleIdx="0" presStyleCnt="2">
        <dgm:presLayoutVars>
          <dgm:bulletEnabled val="1"/>
        </dgm:presLayoutVars>
      </dgm:prSet>
      <dgm:spPr/>
    </dgm:pt>
    <dgm:pt modelId="{4F5AC42B-899C-4FF2-B270-149D80463D8B}" type="pres">
      <dgm:prSet presAssocID="{56750550-E1EA-4419-9687-862A5EC0B8D2}" presName="space" presStyleCnt="0"/>
      <dgm:spPr/>
    </dgm:pt>
    <dgm:pt modelId="{6DADC243-3F87-4EDD-827C-64FCD3122FEA}" type="pres">
      <dgm:prSet presAssocID="{3523DE15-40F8-4D8D-8C77-EDAA99894C11}" presName="composite" presStyleCnt="0"/>
      <dgm:spPr/>
    </dgm:pt>
    <dgm:pt modelId="{B036C4A9-C4CD-4BEA-8D38-42B911F5248D}" type="pres">
      <dgm:prSet presAssocID="{3523DE15-40F8-4D8D-8C77-EDAA99894C11}" presName="parTx" presStyleLbl="alignNode1" presStyleIdx="1" presStyleCnt="2">
        <dgm:presLayoutVars>
          <dgm:chMax val="0"/>
          <dgm:chPref val="0"/>
          <dgm:bulletEnabled val="1"/>
        </dgm:presLayoutVars>
      </dgm:prSet>
      <dgm:spPr/>
    </dgm:pt>
    <dgm:pt modelId="{B3A7F437-60A8-443B-806A-298C532B8C19}" type="pres">
      <dgm:prSet presAssocID="{3523DE15-40F8-4D8D-8C77-EDAA99894C11}" presName="desTx" presStyleLbl="alignAccFollowNode1" presStyleIdx="1" presStyleCnt="2" custLinFactNeighborX="1" custLinFactNeighborY="-355">
        <dgm:presLayoutVars>
          <dgm:bulletEnabled val="1"/>
        </dgm:presLayoutVars>
      </dgm:prSet>
      <dgm:spPr/>
    </dgm:pt>
  </dgm:ptLst>
  <dgm:cxnLst>
    <dgm:cxn modelId="{3DE9A902-28A0-4DBB-B5CA-01A7A973902E}" srcId="{65EA0183-9A68-42E4-9C91-F1E79A91D0E4}" destId="{06A735FD-EA19-46EA-AAE8-3D2E6D1BB193}" srcOrd="0" destOrd="0" parTransId="{A03C4476-F331-41E6-82BD-8C24035D2833}" sibTransId="{8F5B7758-9094-47A5-88CB-122EA74E721C}"/>
    <dgm:cxn modelId="{35024805-D9D0-493F-8311-27C59E205156}" type="presOf" srcId="{06A735FD-EA19-46EA-AAE8-3D2E6D1BB193}" destId="{AB785346-FE80-42E7-88F8-992AC53C0F35}" srcOrd="0" destOrd="0" presId="urn:microsoft.com/office/officeart/2005/8/layout/hList1"/>
    <dgm:cxn modelId="{4C9DD206-4F29-4FE6-A49B-B03B46F541E6}" srcId="{DBF60F37-0DE9-482C-A048-0508BAFC4270}" destId="{65EA0183-9A68-42E4-9C91-F1E79A91D0E4}" srcOrd="0" destOrd="0" parTransId="{5DF704B5-52AD-4614-835A-6C2736206287}" sibTransId="{56750550-E1EA-4419-9687-862A5EC0B8D2}"/>
    <dgm:cxn modelId="{CD3CF60B-3639-4CDE-9E92-ECF60A387508}" type="presOf" srcId="{38B0098E-7EC4-4EBD-8692-A9B4A6859CDB}" destId="{B3A7F437-60A8-443B-806A-298C532B8C19}" srcOrd="0" destOrd="2" presId="urn:microsoft.com/office/officeart/2005/8/layout/hList1"/>
    <dgm:cxn modelId="{AA81B80F-3D3A-4902-8221-33A2E68A5D43}" srcId="{65EA0183-9A68-42E4-9C91-F1E79A91D0E4}" destId="{675A554D-CA0B-4B19-B2A9-0E0F9CEEB463}" srcOrd="2" destOrd="0" parTransId="{591AE3FE-FD71-4A28-BC70-31D0C5243616}" sibTransId="{C9F68152-AE80-44A9-974D-004653D49C93}"/>
    <dgm:cxn modelId="{6F201738-69E7-48F6-8A00-8C7ECD66E152}" type="presOf" srcId="{3523DE15-40F8-4D8D-8C77-EDAA99894C11}" destId="{B036C4A9-C4CD-4BEA-8D38-42B911F5248D}" srcOrd="0" destOrd="0" presId="urn:microsoft.com/office/officeart/2005/8/layout/hList1"/>
    <dgm:cxn modelId="{6F70E65B-ED8C-4AB0-A68A-E91420AE0F8F}" srcId="{3523DE15-40F8-4D8D-8C77-EDAA99894C11}" destId="{6F0A53FF-B508-4A7F-A33D-6221720488AE}" srcOrd="1" destOrd="0" parTransId="{B45E6375-DBFB-4186-AAE2-153F78564B24}" sibTransId="{C3419B41-D208-40CF-AE27-CE79B30B25D8}"/>
    <dgm:cxn modelId="{E3718760-AF2F-4A65-A911-9C4109FA4D7C}" srcId="{DBF60F37-0DE9-482C-A048-0508BAFC4270}" destId="{3523DE15-40F8-4D8D-8C77-EDAA99894C11}" srcOrd="1" destOrd="0" parTransId="{053319DB-AC21-4DA0-A4F6-ABACABDE62D3}" sibTransId="{EDB6C2FB-10E7-4C1C-AF74-DDBBCE477B34}"/>
    <dgm:cxn modelId="{7121E545-5D65-4919-B092-D51F7F27C301}" type="presOf" srcId="{BDA59FA8-8720-417A-AD23-7AADFE0AC2B1}" destId="{AB785346-FE80-42E7-88F8-992AC53C0F35}" srcOrd="0" destOrd="3" presId="urn:microsoft.com/office/officeart/2005/8/layout/hList1"/>
    <dgm:cxn modelId="{DB3AF94B-0F39-43AD-84B5-E7D3CAD7983A}" srcId="{65EA0183-9A68-42E4-9C91-F1E79A91D0E4}" destId="{BDA59FA8-8720-417A-AD23-7AADFE0AC2B1}" srcOrd="3" destOrd="0" parTransId="{90DAE485-ABEF-436B-A592-95175D42912B}" sibTransId="{AF080B8A-8D38-4A88-B10C-72F5C41878F3}"/>
    <dgm:cxn modelId="{E2D35850-E26D-4549-926E-68C2F7FB8BEA}" type="presOf" srcId="{7A9BC687-1717-4194-800A-B3C888F390B6}" destId="{B3A7F437-60A8-443B-806A-298C532B8C19}" srcOrd="0" destOrd="0" presId="urn:microsoft.com/office/officeart/2005/8/layout/hList1"/>
    <dgm:cxn modelId="{DFB7F192-530A-401E-8E11-9480E5FC7DF0}" type="presOf" srcId="{6F0A53FF-B508-4A7F-A33D-6221720488AE}" destId="{B3A7F437-60A8-443B-806A-298C532B8C19}" srcOrd="0" destOrd="1" presId="urn:microsoft.com/office/officeart/2005/8/layout/hList1"/>
    <dgm:cxn modelId="{770A86A6-9233-4C08-840B-7ED5D7C75A50}" type="presOf" srcId="{7542C6C6-9A9D-4AA0-A80D-89BADE087C4E}" destId="{AB785346-FE80-42E7-88F8-992AC53C0F35}" srcOrd="0" destOrd="1" presId="urn:microsoft.com/office/officeart/2005/8/layout/hList1"/>
    <dgm:cxn modelId="{1E911FB8-2CFA-4EC7-9033-3D6FD0DC3262}" type="presOf" srcId="{DBF60F37-0DE9-482C-A048-0508BAFC4270}" destId="{D5B4E54F-55D6-46D6-B4A9-ED2C7104D603}" srcOrd="0" destOrd="0" presId="urn:microsoft.com/office/officeart/2005/8/layout/hList1"/>
    <dgm:cxn modelId="{90C465BB-CCD8-4B2C-BC21-1B9E175FFD63}" srcId="{3523DE15-40F8-4D8D-8C77-EDAA99894C11}" destId="{7A9BC687-1717-4194-800A-B3C888F390B6}" srcOrd="0" destOrd="0" parTransId="{608FF69D-9D58-4455-A17E-C34B378898E9}" sibTransId="{938D7D68-DDD5-4579-BEA5-3B6471C3EB32}"/>
    <dgm:cxn modelId="{5175B6BE-A7A9-40D8-9790-50B7DC93A346}" type="presOf" srcId="{675A554D-CA0B-4B19-B2A9-0E0F9CEEB463}" destId="{AB785346-FE80-42E7-88F8-992AC53C0F35}" srcOrd="0" destOrd="2" presId="urn:microsoft.com/office/officeart/2005/8/layout/hList1"/>
    <dgm:cxn modelId="{4B3FDED8-F62B-4713-9626-F89ED2876D77}" srcId="{3523DE15-40F8-4D8D-8C77-EDAA99894C11}" destId="{38B0098E-7EC4-4EBD-8692-A9B4A6859CDB}" srcOrd="2" destOrd="0" parTransId="{0E9D24A9-B3E2-41C0-9DC0-C6ECF83F77CD}" sibTransId="{1044B187-CF67-4817-A2BB-2F936B26D019}"/>
    <dgm:cxn modelId="{42440FEA-0F0C-4F60-87D1-CFB2C59477B6}" srcId="{65EA0183-9A68-42E4-9C91-F1E79A91D0E4}" destId="{7542C6C6-9A9D-4AA0-A80D-89BADE087C4E}" srcOrd="1" destOrd="0" parTransId="{10F78CAB-70DC-4B85-9946-31709B1BFFD2}" sibTransId="{21E5FA38-3F3E-4A57-8C22-ACD332376AB4}"/>
    <dgm:cxn modelId="{07B7F8F3-D526-429B-B736-246262E6A985}" type="presOf" srcId="{65EA0183-9A68-42E4-9C91-F1E79A91D0E4}" destId="{0986A3F7-62ED-4698-92A0-EC79FEFABB18}" srcOrd="0" destOrd="0" presId="urn:microsoft.com/office/officeart/2005/8/layout/hList1"/>
    <dgm:cxn modelId="{8DEFB4AD-32C5-44A2-8DCC-40F6E3370E6B}" type="presParOf" srcId="{D5B4E54F-55D6-46D6-B4A9-ED2C7104D603}" destId="{2990453A-D08A-44AE-AB31-684E5493F272}" srcOrd="0" destOrd="0" presId="urn:microsoft.com/office/officeart/2005/8/layout/hList1"/>
    <dgm:cxn modelId="{FFFDD38D-DF4C-459E-85D7-4E85BCC639E0}" type="presParOf" srcId="{2990453A-D08A-44AE-AB31-684E5493F272}" destId="{0986A3F7-62ED-4698-92A0-EC79FEFABB18}" srcOrd="0" destOrd="0" presId="urn:microsoft.com/office/officeart/2005/8/layout/hList1"/>
    <dgm:cxn modelId="{580B117E-F4A6-4D53-A915-B9FE792937CC}" type="presParOf" srcId="{2990453A-D08A-44AE-AB31-684E5493F272}" destId="{AB785346-FE80-42E7-88F8-992AC53C0F35}" srcOrd="1" destOrd="0" presId="urn:microsoft.com/office/officeart/2005/8/layout/hList1"/>
    <dgm:cxn modelId="{A10B4B74-78AE-4E6B-90F7-D1CA5C933B51}" type="presParOf" srcId="{D5B4E54F-55D6-46D6-B4A9-ED2C7104D603}" destId="{4F5AC42B-899C-4FF2-B270-149D80463D8B}" srcOrd="1" destOrd="0" presId="urn:microsoft.com/office/officeart/2005/8/layout/hList1"/>
    <dgm:cxn modelId="{084F0052-85AB-4A5B-B178-5B4A35FB3F64}" type="presParOf" srcId="{D5B4E54F-55D6-46D6-B4A9-ED2C7104D603}" destId="{6DADC243-3F87-4EDD-827C-64FCD3122FEA}" srcOrd="2" destOrd="0" presId="urn:microsoft.com/office/officeart/2005/8/layout/hList1"/>
    <dgm:cxn modelId="{D724A9E8-67DC-40D1-A5B6-87E92C5D6F88}" type="presParOf" srcId="{6DADC243-3F87-4EDD-827C-64FCD3122FEA}" destId="{B036C4A9-C4CD-4BEA-8D38-42B911F5248D}" srcOrd="0" destOrd="0" presId="urn:microsoft.com/office/officeart/2005/8/layout/hList1"/>
    <dgm:cxn modelId="{4138A0EB-EB91-4643-B269-83F8D0598B85}" type="presParOf" srcId="{6DADC243-3F87-4EDD-827C-64FCD3122FEA}" destId="{B3A7F437-60A8-443B-806A-298C532B8C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2F6B5E-5B83-4B05-9026-CBE2E0075FE7}"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B"/>
        </a:p>
      </dgm:t>
    </dgm:pt>
    <dgm:pt modelId="{1DE19314-1FAD-42D9-990C-D1F27DD0B31C}">
      <dgm:prSet phldrT="[Text]" custT="1"/>
      <dgm:spPr/>
      <dgm:t>
        <a:bodyPr/>
        <a:lstStyle/>
        <a:p>
          <a:pPr>
            <a:buFontTx/>
            <a:buNone/>
          </a:pPr>
          <a:r>
            <a:rPr lang="en-GB" sz="2000" dirty="0"/>
            <a:t>1. The volatility of daily cash flows</a:t>
          </a:r>
        </a:p>
      </dgm:t>
    </dgm:pt>
    <dgm:pt modelId="{199B838C-6335-44B1-ABB5-F9DE8254FB67}" type="parTrans" cxnId="{77768EC2-068E-4063-B4AA-34F933C92A6C}">
      <dgm:prSet/>
      <dgm:spPr/>
      <dgm:t>
        <a:bodyPr/>
        <a:lstStyle/>
        <a:p>
          <a:endParaRPr lang="en-GB" sz="2000"/>
        </a:p>
      </dgm:t>
    </dgm:pt>
    <dgm:pt modelId="{4EEBBC72-4753-44E6-85C5-3F8E5EE9D768}" type="sibTrans" cxnId="{77768EC2-068E-4063-B4AA-34F933C92A6C}">
      <dgm:prSet/>
      <dgm:spPr/>
      <dgm:t>
        <a:bodyPr/>
        <a:lstStyle/>
        <a:p>
          <a:endParaRPr lang="en-GB" sz="2000"/>
        </a:p>
      </dgm:t>
    </dgm:pt>
    <dgm:pt modelId="{BB53B7A5-5A70-4F2A-83BC-26F0A4617135}">
      <dgm:prSet custT="1"/>
      <dgm:spPr/>
      <dgm:t>
        <a:bodyPr/>
        <a:lstStyle/>
        <a:p>
          <a:r>
            <a:rPr lang="en-GB" sz="2000" dirty="0"/>
            <a:t>2.  The ability to forecast those cash flows</a:t>
          </a:r>
        </a:p>
      </dgm:t>
    </dgm:pt>
    <dgm:pt modelId="{13988E84-6281-4877-ACC1-FF2837D77340}" type="parTrans" cxnId="{F52A29A6-7B87-4DA3-81A5-389CF8811C86}">
      <dgm:prSet/>
      <dgm:spPr/>
      <dgm:t>
        <a:bodyPr/>
        <a:lstStyle/>
        <a:p>
          <a:endParaRPr lang="en-GB" sz="2000"/>
        </a:p>
      </dgm:t>
    </dgm:pt>
    <dgm:pt modelId="{6973ABA8-CDAF-40C6-B812-B22854AC775D}" type="sibTrans" cxnId="{F52A29A6-7B87-4DA3-81A5-389CF8811C86}">
      <dgm:prSet/>
      <dgm:spPr/>
      <dgm:t>
        <a:bodyPr/>
        <a:lstStyle/>
        <a:p>
          <a:endParaRPr lang="en-GB" sz="2000"/>
        </a:p>
      </dgm:t>
    </dgm:pt>
    <dgm:pt modelId="{37928832-5900-4AE7-A867-97365D0029AA}">
      <dgm:prSet custT="1"/>
      <dgm:spPr/>
      <dgm:t>
        <a:bodyPr/>
        <a:lstStyle/>
        <a:p>
          <a:r>
            <a:rPr lang="en-GB" sz="2000" dirty="0"/>
            <a:t>3. Ability to respond to the forecasts</a:t>
          </a:r>
        </a:p>
      </dgm:t>
    </dgm:pt>
    <dgm:pt modelId="{0B3BC59C-B18A-47DF-A501-B1CF7EFF99C7}" type="parTrans" cxnId="{53D39C13-5B11-44C4-B278-7D2EE326B83C}">
      <dgm:prSet/>
      <dgm:spPr/>
      <dgm:t>
        <a:bodyPr/>
        <a:lstStyle/>
        <a:p>
          <a:endParaRPr lang="en-GB" sz="2000"/>
        </a:p>
      </dgm:t>
    </dgm:pt>
    <dgm:pt modelId="{A1188C6D-2800-4C2D-8433-779C2533329C}" type="sibTrans" cxnId="{53D39C13-5B11-44C4-B278-7D2EE326B83C}">
      <dgm:prSet/>
      <dgm:spPr/>
      <dgm:t>
        <a:bodyPr/>
        <a:lstStyle/>
        <a:p>
          <a:endParaRPr lang="en-GB" sz="2000"/>
        </a:p>
      </dgm:t>
    </dgm:pt>
    <dgm:pt modelId="{1C8005EF-126A-4B6C-87E5-06D73E88F18F}">
      <dgm:prSet custT="1"/>
      <dgm:spPr/>
      <dgm:t>
        <a:bodyPr/>
        <a:lstStyle/>
        <a:p>
          <a:r>
            <a:rPr lang="en-GB" sz="2000" dirty="0"/>
            <a:t>4.  The scope (&amp; timescale) for managing unanticipated fluctuations</a:t>
          </a:r>
        </a:p>
      </dgm:t>
    </dgm:pt>
    <dgm:pt modelId="{6521BDFF-D256-4828-A7BD-6A9133274DF5}" type="parTrans" cxnId="{3B7FBE89-6897-46AA-A044-F062646803E8}">
      <dgm:prSet/>
      <dgm:spPr/>
      <dgm:t>
        <a:bodyPr/>
        <a:lstStyle/>
        <a:p>
          <a:endParaRPr lang="en-GB" sz="2000"/>
        </a:p>
      </dgm:t>
    </dgm:pt>
    <dgm:pt modelId="{4E03BFBA-39F1-4FD3-882A-2C37612B2AF3}" type="sibTrans" cxnId="{3B7FBE89-6897-46AA-A044-F062646803E8}">
      <dgm:prSet/>
      <dgm:spPr/>
      <dgm:t>
        <a:bodyPr/>
        <a:lstStyle/>
        <a:p>
          <a:endParaRPr lang="en-GB" sz="2000"/>
        </a:p>
      </dgm:t>
    </dgm:pt>
    <dgm:pt modelId="{0C7CC306-76D7-4390-B858-708D41DCF526}">
      <dgm:prSet custT="1"/>
      <dgm:spPr/>
      <dgm:t>
        <a:bodyPr/>
        <a:lstStyle/>
        <a:p>
          <a:r>
            <a:rPr lang="en-GB" sz="2000" dirty="0"/>
            <a:t>5.  Safety nets</a:t>
          </a:r>
        </a:p>
      </dgm:t>
    </dgm:pt>
    <dgm:pt modelId="{567667DA-E418-4AA0-A5DB-219BDEF4535E}" type="parTrans" cxnId="{1E537749-1465-48AA-B3B5-99F42CAC53CE}">
      <dgm:prSet/>
      <dgm:spPr/>
      <dgm:t>
        <a:bodyPr/>
        <a:lstStyle/>
        <a:p>
          <a:endParaRPr lang="en-GB" sz="2000"/>
        </a:p>
      </dgm:t>
    </dgm:pt>
    <dgm:pt modelId="{D3EA4E0D-09E8-42B5-8710-E81D1CA1B976}" type="sibTrans" cxnId="{1E537749-1465-48AA-B3B5-99F42CAC53CE}">
      <dgm:prSet/>
      <dgm:spPr/>
      <dgm:t>
        <a:bodyPr/>
        <a:lstStyle/>
        <a:p>
          <a:endParaRPr lang="en-GB" sz="2000"/>
        </a:p>
      </dgm:t>
    </dgm:pt>
    <dgm:pt modelId="{B053B09F-4656-49C2-9408-EB9CF97EB71F}">
      <dgm:prSet custT="1"/>
      <dgm:spPr/>
      <dgm:t>
        <a:bodyPr/>
        <a:lstStyle/>
        <a:p>
          <a:r>
            <a:rPr lang="en-GB" sz="2000" dirty="0"/>
            <a:t>6. Cost of Carry</a:t>
          </a:r>
        </a:p>
      </dgm:t>
    </dgm:pt>
    <dgm:pt modelId="{5B27AEC0-1EFB-4002-A8BA-E35DF4A99E48}" type="parTrans" cxnId="{40B84288-48F1-4AAC-BDEE-0875D55CDE17}">
      <dgm:prSet/>
      <dgm:spPr/>
      <dgm:t>
        <a:bodyPr/>
        <a:lstStyle/>
        <a:p>
          <a:endParaRPr lang="en-GB" sz="2000"/>
        </a:p>
      </dgm:t>
    </dgm:pt>
    <dgm:pt modelId="{0FFE6823-1E91-4E9F-98D6-06C1308C1BC4}" type="sibTrans" cxnId="{40B84288-48F1-4AAC-BDEE-0875D55CDE17}">
      <dgm:prSet/>
      <dgm:spPr/>
      <dgm:t>
        <a:bodyPr/>
        <a:lstStyle/>
        <a:p>
          <a:endParaRPr lang="en-GB" sz="2000"/>
        </a:p>
      </dgm:t>
    </dgm:pt>
    <dgm:pt modelId="{88F0D30E-8C2F-488A-90E6-0E8A8C4F9AA2}" type="pres">
      <dgm:prSet presAssocID="{A62F6B5E-5B83-4B05-9026-CBE2E0075FE7}" presName="linear" presStyleCnt="0">
        <dgm:presLayoutVars>
          <dgm:dir/>
          <dgm:animLvl val="lvl"/>
          <dgm:resizeHandles val="exact"/>
        </dgm:presLayoutVars>
      </dgm:prSet>
      <dgm:spPr/>
    </dgm:pt>
    <dgm:pt modelId="{DB5C5291-1243-4036-BC7B-B40B984B0756}" type="pres">
      <dgm:prSet presAssocID="{1DE19314-1FAD-42D9-990C-D1F27DD0B31C}" presName="parentLin" presStyleCnt="0"/>
      <dgm:spPr/>
    </dgm:pt>
    <dgm:pt modelId="{C7140480-87C0-40AA-965C-10AB1C021D24}" type="pres">
      <dgm:prSet presAssocID="{1DE19314-1FAD-42D9-990C-D1F27DD0B31C}" presName="parentLeftMargin" presStyleLbl="node1" presStyleIdx="0" presStyleCnt="6"/>
      <dgm:spPr/>
    </dgm:pt>
    <dgm:pt modelId="{69DC94FC-07D5-4562-BCFA-9F8A90257BCA}" type="pres">
      <dgm:prSet presAssocID="{1DE19314-1FAD-42D9-990C-D1F27DD0B31C}" presName="parentText" presStyleLbl="node1" presStyleIdx="0" presStyleCnt="6" custScaleX="106299">
        <dgm:presLayoutVars>
          <dgm:chMax val="0"/>
          <dgm:bulletEnabled val="1"/>
        </dgm:presLayoutVars>
      </dgm:prSet>
      <dgm:spPr/>
    </dgm:pt>
    <dgm:pt modelId="{93D842FC-61B5-4C52-8758-29A828D62DC2}" type="pres">
      <dgm:prSet presAssocID="{1DE19314-1FAD-42D9-990C-D1F27DD0B31C}" presName="negativeSpace" presStyleCnt="0"/>
      <dgm:spPr/>
    </dgm:pt>
    <dgm:pt modelId="{89D84287-E08C-4A8F-B8E3-33F809E859C4}" type="pres">
      <dgm:prSet presAssocID="{1DE19314-1FAD-42D9-990C-D1F27DD0B31C}" presName="childText" presStyleLbl="conFgAcc1" presStyleIdx="0" presStyleCnt="6">
        <dgm:presLayoutVars>
          <dgm:bulletEnabled val="1"/>
        </dgm:presLayoutVars>
      </dgm:prSet>
      <dgm:spPr>
        <a:solidFill>
          <a:srgbClr val="CFD5EA">
            <a:alpha val="90000"/>
          </a:srgbClr>
        </a:solidFill>
      </dgm:spPr>
    </dgm:pt>
    <dgm:pt modelId="{BD9C0BEC-9EB8-45E3-9AFE-7271B58EAAC5}" type="pres">
      <dgm:prSet presAssocID="{4EEBBC72-4753-44E6-85C5-3F8E5EE9D768}" presName="spaceBetweenRectangles" presStyleCnt="0"/>
      <dgm:spPr/>
    </dgm:pt>
    <dgm:pt modelId="{CE6D8441-987C-4038-8980-8EFFB5E2DDE7}" type="pres">
      <dgm:prSet presAssocID="{BB53B7A5-5A70-4F2A-83BC-26F0A4617135}" presName="parentLin" presStyleCnt="0"/>
      <dgm:spPr/>
    </dgm:pt>
    <dgm:pt modelId="{02156247-6CC1-41CC-B55F-8FA9D116B5F1}" type="pres">
      <dgm:prSet presAssocID="{BB53B7A5-5A70-4F2A-83BC-26F0A4617135}" presName="parentLeftMargin" presStyleLbl="node1" presStyleIdx="0" presStyleCnt="6"/>
      <dgm:spPr/>
    </dgm:pt>
    <dgm:pt modelId="{3F15CC6E-FEEB-461C-855A-200854611036}" type="pres">
      <dgm:prSet presAssocID="{BB53B7A5-5A70-4F2A-83BC-26F0A4617135}" presName="parentText" presStyleLbl="node1" presStyleIdx="1" presStyleCnt="6" custScaleX="106299" custLinFactNeighborX="2941" custLinFactNeighborY="4189">
        <dgm:presLayoutVars>
          <dgm:chMax val="0"/>
          <dgm:bulletEnabled val="1"/>
        </dgm:presLayoutVars>
      </dgm:prSet>
      <dgm:spPr/>
    </dgm:pt>
    <dgm:pt modelId="{EAA2B5E5-8315-489B-AEA4-6BCFCCD368CE}" type="pres">
      <dgm:prSet presAssocID="{BB53B7A5-5A70-4F2A-83BC-26F0A4617135}" presName="negativeSpace" presStyleCnt="0"/>
      <dgm:spPr/>
    </dgm:pt>
    <dgm:pt modelId="{59CC95FC-E53D-461A-AE5C-B101EF96D621}" type="pres">
      <dgm:prSet presAssocID="{BB53B7A5-5A70-4F2A-83BC-26F0A4617135}" presName="childText" presStyleLbl="conFgAcc1" presStyleIdx="1" presStyleCnt="6">
        <dgm:presLayoutVars>
          <dgm:bulletEnabled val="1"/>
        </dgm:presLayoutVars>
      </dgm:prSet>
      <dgm:spPr>
        <a:xfrm>
          <a:off x="0" y="1157819"/>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65417126-5C00-43E1-905C-EA163597CCD1}" type="pres">
      <dgm:prSet presAssocID="{6973ABA8-CDAF-40C6-B812-B22854AC775D}" presName="spaceBetweenRectangles" presStyleCnt="0"/>
      <dgm:spPr/>
    </dgm:pt>
    <dgm:pt modelId="{1A6B26A7-4198-43E0-9AD8-455F2BD81260}" type="pres">
      <dgm:prSet presAssocID="{37928832-5900-4AE7-A867-97365D0029AA}" presName="parentLin" presStyleCnt="0"/>
      <dgm:spPr/>
    </dgm:pt>
    <dgm:pt modelId="{21B23195-1564-4CE2-A276-F1C7F92202AF}" type="pres">
      <dgm:prSet presAssocID="{37928832-5900-4AE7-A867-97365D0029AA}" presName="parentLeftMargin" presStyleLbl="node1" presStyleIdx="1" presStyleCnt="6"/>
      <dgm:spPr/>
    </dgm:pt>
    <dgm:pt modelId="{F90110E2-5915-4FA6-A17F-D30DBA99CADB}" type="pres">
      <dgm:prSet presAssocID="{37928832-5900-4AE7-A867-97365D0029AA}" presName="parentText" presStyleLbl="node1" presStyleIdx="2" presStyleCnt="6" custScaleX="106303">
        <dgm:presLayoutVars>
          <dgm:chMax val="0"/>
          <dgm:bulletEnabled val="1"/>
        </dgm:presLayoutVars>
      </dgm:prSet>
      <dgm:spPr/>
    </dgm:pt>
    <dgm:pt modelId="{20CF813D-CEBD-4CFC-A1AC-44B6D42894BE}" type="pres">
      <dgm:prSet presAssocID="{37928832-5900-4AE7-A867-97365D0029AA}" presName="negativeSpace" presStyleCnt="0"/>
      <dgm:spPr/>
    </dgm:pt>
    <dgm:pt modelId="{2EA460DE-442B-40AC-968E-016B2A558B17}" type="pres">
      <dgm:prSet presAssocID="{37928832-5900-4AE7-A867-97365D0029AA}" presName="childText" presStyleLbl="conFgAcc1" presStyleIdx="2" presStyleCnt="6">
        <dgm:presLayoutVars>
          <dgm:bulletEnabled val="1"/>
        </dgm:presLayoutVars>
      </dgm:prSet>
      <dgm:spPr>
        <a:xfrm>
          <a:off x="0" y="1974299"/>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77F7142E-FC60-4B7C-865F-0D0A2C819085}" type="pres">
      <dgm:prSet presAssocID="{A1188C6D-2800-4C2D-8433-779C2533329C}" presName="spaceBetweenRectangles" presStyleCnt="0"/>
      <dgm:spPr/>
    </dgm:pt>
    <dgm:pt modelId="{11A614DB-B473-4F37-B79D-06A501B5EEEC}" type="pres">
      <dgm:prSet presAssocID="{1C8005EF-126A-4B6C-87E5-06D73E88F18F}" presName="parentLin" presStyleCnt="0"/>
      <dgm:spPr/>
    </dgm:pt>
    <dgm:pt modelId="{51086EAA-4BD3-4C0E-AAAB-BAD026F4C659}" type="pres">
      <dgm:prSet presAssocID="{1C8005EF-126A-4B6C-87E5-06D73E88F18F}" presName="parentLeftMargin" presStyleLbl="node1" presStyleIdx="2" presStyleCnt="6"/>
      <dgm:spPr/>
    </dgm:pt>
    <dgm:pt modelId="{1CD741E7-59DA-4292-9382-139C7D3D1D7E}" type="pres">
      <dgm:prSet presAssocID="{1C8005EF-126A-4B6C-87E5-06D73E88F18F}" presName="parentText" presStyleLbl="node1" presStyleIdx="3" presStyleCnt="6" custScaleX="106302" custScaleY="126863">
        <dgm:presLayoutVars>
          <dgm:chMax val="0"/>
          <dgm:bulletEnabled val="1"/>
        </dgm:presLayoutVars>
      </dgm:prSet>
      <dgm:spPr/>
    </dgm:pt>
    <dgm:pt modelId="{8027996F-1925-4654-ACD8-5718DD818780}" type="pres">
      <dgm:prSet presAssocID="{1C8005EF-126A-4B6C-87E5-06D73E88F18F}" presName="negativeSpace" presStyleCnt="0"/>
      <dgm:spPr/>
    </dgm:pt>
    <dgm:pt modelId="{677A2C0D-1BFD-485B-B5D2-076E591F788B}" type="pres">
      <dgm:prSet presAssocID="{1C8005EF-126A-4B6C-87E5-06D73E88F18F}" presName="childText" presStyleLbl="conFgAcc1" presStyleIdx="3" presStyleCnt="6">
        <dgm:presLayoutVars>
          <dgm:bulletEnabled val="1"/>
        </dgm:presLayoutVars>
      </dgm:prSet>
      <dgm:spPr>
        <a:xfrm>
          <a:off x="0" y="2790780"/>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B90A8DA8-0083-4D7A-A9FE-6FC765765E4A}" type="pres">
      <dgm:prSet presAssocID="{4E03BFBA-39F1-4FD3-882A-2C37612B2AF3}" presName="spaceBetweenRectangles" presStyleCnt="0"/>
      <dgm:spPr/>
    </dgm:pt>
    <dgm:pt modelId="{B860E56C-76D5-463A-974D-AEB478A16B49}" type="pres">
      <dgm:prSet presAssocID="{0C7CC306-76D7-4390-B858-708D41DCF526}" presName="parentLin" presStyleCnt="0"/>
      <dgm:spPr/>
    </dgm:pt>
    <dgm:pt modelId="{65FCD50D-8F8B-412F-8DC5-DE6E9C60D915}" type="pres">
      <dgm:prSet presAssocID="{0C7CC306-76D7-4390-B858-708D41DCF526}" presName="parentLeftMargin" presStyleLbl="node1" presStyleIdx="3" presStyleCnt="6"/>
      <dgm:spPr/>
    </dgm:pt>
    <dgm:pt modelId="{2B8E47A2-6811-457A-8ABF-E72CFCB3FB01}" type="pres">
      <dgm:prSet presAssocID="{0C7CC306-76D7-4390-B858-708D41DCF526}" presName="parentText" presStyleLbl="node1" presStyleIdx="4" presStyleCnt="6" custScaleX="106299">
        <dgm:presLayoutVars>
          <dgm:chMax val="0"/>
          <dgm:bulletEnabled val="1"/>
        </dgm:presLayoutVars>
      </dgm:prSet>
      <dgm:spPr/>
    </dgm:pt>
    <dgm:pt modelId="{8EBE392B-8B96-40FD-A232-1F8D21660F95}" type="pres">
      <dgm:prSet presAssocID="{0C7CC306-76D7-4390-B858-708D41DCF526}" presName="negativeSpace" presStyleCnt="0"/>
      <dgm:spPr/>
    </dgm:pt>
    <dgm:pt modelId="{E335C826-5248-4963-A2CC-9C43A3AF6567}" type="pres">
      <dgm:prSet presAssocID="{0C7CC306-76D7-4390-B858-708D41DCF526}" presName="childText" presStyleLbl="conFgAcc1" presStyleIdx="4" presStyleCnt="6">
        <dgm:presLayoutVars>
          <dgm:bulletEnabled val="1"/>
        </dgm:presLayoutVars>
      </dgm:prSet>
      <dgm:spPr>
        <a:xfrm>
          <a:off x="0" y="3607260"/>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BA4AA750-7F5D-48C7-B22C-510674FFDD67}" type="pres">
      <dgm:prSet presAssocID="{D3EA4E0D-09E8-42B5-8710-E81D1CA1B976}" presName="spaceBetweenRectangles" presStyleCnt="0"/>
      <dgm:spPr/>
    </dgm:pt>
    <dgm:pt modelId="{A6BE0C87-A1F0-4C7F-99CF-D9406E30B7AF}" type="pres">
      <dgm:prSet presAssocID="{B053B09F-4656-49C2-9408-EB9CF97EB71F}" presName="parentLin" presStyleCnt="0"/>
      <dgm:spPr/>
    </dgm:pt>
    <dgm:pt modelId="{34221FB4-C653-4ABA-A1AD-F3388806A2AE}" type="pres">
      <dgm:prSet presAssocID="{B053B09F-4656-49C2-9408-EB9CF97EB71F}" presName="parentLeftMargin" presStyleLbl="node1" presStyleIdx="4" presStyleCnt="6"/>
      <dgm:spPr/>
    </dgm:pt>
    <dgm:pt modelId="{E593EB3F-FE6A-4105-85D3-F9A69D60F851}" type="pres">
      <dgm:prSet presAssocID="{B053B09F-4656-49C2-9408-EB9CF97EB71F}" presName="parentText" presStyleLbl="node1" presStyleIdx="5" presStyleCnt="6" custScaleX="106299">
        <dgm:presLayoutVars>
          <dgm:chMax val="0"/>
          <dgm:bulletEnabled val="1"/>
        </dgm:presLayoutVars>
      </dgm:prSet>
      <dgm:spPr/>
    </dgm:pt>
    <dgm:pt modelId="{8880F317-F9E1-49DA-AD43-023DEBE9A808}" type="pres">
      <dgm:prSet presAssocID="{B053B09F-4656-49C2-9408-EB9CF97EB71F}" presName="negativeSpace" presStyleCnt="0"/>
      <dgm:spPr/>
    </dgm:pt>
    <dgm:pt modelId="{2106AB4B-1E7B-439B-89FF-577A165608EE}" type="pres">
      <dgm:prSet presAssocID="{B053B09F-4656-49C2-9408-EB9CF97EB71F}" presName="childText" presStyleLbl="conFgAcc1" presStyleIdx="5" presStyleCnt="6">
        <dgm:presLayoutVars>
          <dgm:bulletEnabled val="1"/>
        </dgm:presLayoutVars>
      </dgm:prSet>
      <dgm:spPr>
        <a:xfrm>
          <a:off x="0" y="4423740"/>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Lst>
  <dgm:cxnLst>
    <dgm:cxn modelId="{2C3FF507-0A19-423F-BF68-711DF0A2660D}" type="presOf" srcId="{0C7CC306-76D7-4390-B858-708D41DCF526}" destId="{2B8E47A2-6811-457A-8ABF-E72CFCB3FB01}" srcOrd="1" destOrd="0" presId="urn:microsoft.com/office/officeart/2005/8/layout/list1"/>
    <dgm:cxn modelId="{53D39C13-5B11-44C4-B278-7D2EE326B83C}" srcId="{A62F6B5E-5B83-4B05-9026-CBE2E0075FE7}" destId="{37928832-5900-4AE7-A867-97365D0029AA}" srcOrd="2" destOrd="0" parTransId="{0B3BC59C-B18A-47DF-A501-B1CF7EFF99C7}" sibTransId="{A1188C6D-2800-4C2D-8433-779C2533329C}"/>
    <dgm:cxn modelId="{9BB13624-B8F3-479A-9D54-DBD7B57CAD25}" type="presOf" srcId="{0C7CC306-76D7-4390-B858-708D41DCF526}" destId="{65FCD50D-8F8B-412F-8DC5-DE6E9C60D915}" srcOrd="0" destOrd="0" presId="urn:microsoft.com/office/officeart/2005/8/layout/list1"/>
    <dgm:cxn modelId="{20DAD62B-F28E-4E6A-B748-117BE65CA37C}" type="presOf" srcId="{37928832-5900-4AE7-A867-97365D0029AA}" destId="{21B23195-1564-4CE2-A276-F1C7F92202AF}" srcOrd="0" destOrd="0" presId="urn:microsoft.com/office/officeart/2005/8/layout/list1"/>
    <dgm:cxn modelId="{7984EC31-D584-4F8C-9E74-1B1371D2BA26}" type="presOf" srcId="{B053B09F-4656-49C2-9408-EB9CF97EB71F}" destId="{34221FB4-C653-4ABA-A1AD-F3388806A2AE}" srcOrd="0" destOrd="0" presId="urn:microsoft.com/office/officeart/2005/8/layout/list1"/>
    <dgm:cxn modelId="{1E537749-1465-48AA-B3B5-99F42CAC53CE}" srcId="{A62F6B5E-5B83-4B05-9026-CBE2E0075FE7}" destId="{0C7CC306-76D7-4390-B858-708D41DCF526}" srcOrd="4" destOrd="0" parTransId="{567667DA-E418-4AA0-A5DB-219BDEF4535E}" sibTransId="{D3EA4E0D-09E8-42B5-8710-E81D1CA1B976}"/>
    <dgm:cxn modelId="{C1A77A74-B63D-460D-A383-75440EF9720F}" type="presOf" srcId="{37928832-5900-4AE7-A867-97365D0029AA}" destId="{F90110E2-5915-4FA6-A17F-D30DBA99CADB}" srcOrd="1" destOrd="0" presId="urn:microsoft.com/office/officeart/2005/8/layout/list1"/>
    <dgm:cxn modelId="{29166575-EAA9-48C6-AC32-94FCB642CBD4}" type="presOf" srcId="{B053B09F-4656-49C2-9408-EB9CF97EB71F}" destId="{E593EB3F-FE6A-4105-85D3-F9A69D60F851}" srcOrd="1" destOrd="0" presId="urn:microsoft.com/office/officeart/2005/8/layout/list1"/>
    <dgm:cxn modelId="{6AECE356-21F0-4798-9328-0CA5B2B527E1}" type="presOf" srcId="{BB53B7A5-5A70-4F2A-83BC-26F0A4617135}" destId="{3F15CC6E-FEEB-461C-855A-200854611036}" srcOrd="1" destOrd="0" presId="urn:microsoft.com/office/officeart/2005/8/layout/list1"/>
    <dgm:cxn modelId="{40B84288-48F1-4AAC-BDEE-0875D55CDE17}" srcId="{A62F6B5E-5B83-4B05-9026-CBE2E0075FE7}" destId="{B053B09F-4656-49C2-9408-EB9CF97EB71F}" srcOrd="5" destOrd="0" parTransId="{5B27AEC0-1EFB-4002-A8BA-E35DF4A99E48}" sibTransId="{0FFE6823-1E91-4E9F-98D6-06C1308C1BC4}"/>
    <dgm:cxn modelId="{3B7FBE89-6897-46AA-A044-F062646803E8}" srcId="{A62F6B5E-5B83-4B05-9026-CBE2E0075FE7}" destId="{1C8005EF-126A-4B6C-87E5-06D73E88F18F}" srcOrd="3" destOrd="0" parTransId="{6521BDFF-D256-4828-A7BD-6A9133274DF5}" sibTransId="{4E03BFBA-39F1-4FD3-882A-2C37612B2AF3}"/>
    <dgm:cxn modelId="{8386958E-115D-4E2B-81A9-1CD442BE6B87}" type="presOf" srcId="{1DE19314-1FAD-42D9-990C-D1F27DD0B31C}" destId="{C7140480-87C0-40AA-965C-10AB1C021D24}" srcOrd="0" destOrd="0" presId="urn:microsoft.com/office/officeart/2005/8/layout/list1"/>
    <dgm:cxn modelId="{3DAB839F-F934-4FD3-A9DD-8C453E00EB37}" type="presOf" srcId="{BB53B7A5-5A70-4F2A-83BC-26F0A4617135}" destId="{02156247-6CC1-41CC-B55F-8FA9D116B5F1}" srcOrd="0" destOrd="0" presId="urn:microsoft.com/office/officeart/2005/8/layout/list1"/>
    <dgm:cxn modelId="{F52A29A6-7B87-4DA3-81A5-389CF8811C86}" srcId="{A62F6B5E-5B83-4B05-9026-CBE2E0075FE7}" destId="{BB53B7A5-5A70-4F2A-83BC-26F0A4617135}" srcOrd="1" destOrd="0" parTransId="{13988E84-6281-4877-ACC1-FF2837D77340}" sibTransId="{6973ABA8-CDAF-40C6-B812-B22854AC775D}"/>
    <dgm:cxn modelId="{D0B7C4C0-0B76-4F1C-BB3D-9F48508C3C87}" type="presOf" srcId="{1DE19314-1FAD-42D9-990C-D1F27DD0B31C}" destId="{69DC94FC-07D5-4562-BCFA-9F8A90257BCA}" srcOrd="1" destOrd="0" presId="urn:microsoft.com/office/officeart/2005/8/layout/list1"/>
    <dgm:cxn modelId="{77768EC2-068E-4063-B4AA-34F933C92A6C}" srcId="{A62F6B5E-5B83-4B05-9026-CBE2E0075FE7}" destId="{1DE19314-1FAD-42D9-990C-D1F27DD0B31C}" srcOrd="0" destOrd="0" parTransId="{199B838C-6335-44B1-ABB5-F9DE8254FB67}" sibTransId="{4EEBBC72-4753-44E6-85C5-3F8E5EE9D768}"/>
    <dgm:cxn modelId="{174AEBD0-0936-4FBD-B77B-014C0E8E9A6D}" type="presOf" srcId="{1C8005EF-126A-4B6C-87E5-06D73E88F18F}" destId="{1CD741E7-59DA-4292-9382-139C7D3D1D7E}" srcOrd="1" destOrd="0" presId="urn:microsoft.com/office/officeart/2005/8/layout/list1"/>
    <dgm:cxn modelId="{70A597D8-6E0B-4562-8364-1271F555A06E}" type="presOf" srcId="{1C8005EF-126A-4B6C-87E5-06D73E88F18F}" destId="{51086EAA-4BD3-4C0E-AAAB-BAD026F4C659}" srcOrd="0" destOrd="0" presId="urn:microsoft.com/office/officeart/2005/8/layout/list1"/>
    <dgm:cxn modelId="{8591F3FA-A7E3-48D2-8EF7-56925FC7111E}" type="presOf" srcId="{A62F6B5E-5B83-4B05-9026-CBE2E0075FE7}" destId="{88F0D30E-8C2F-488A-90E6-0E8A8C4F9AA2}" srcOrd="0" destOrd="0" presId="urn:microsoft.com/office/officeart/2005/8/layout/list1"/>
    <dgm:cxn modelId="{F827B3CA-1751-4625-A86D-35F91FB41D30}" type="presParOf" srcId="{88F0D30E-8C2F-488A-90E6-0E8A8C4F9AA2}" destId="{DB5C5291-1243-4036-BC7B-B40B984B0756}" srcOrd="0" destOrd="0" presId="urn:microsoft.com/office/officeart/2005/8/layout/list1"/>
    <dgm:cxn modelId="{E89D0B17-6F47-46EA-A920-832003B25738}" type="presParOf" srcId="{DB5C5291-1243-4036-BC7B-B40B984B0756}" destId="{C7140480-87C0-40AA-965C-10AB1C021D24}" srcOrd="0" destOrd="0" presId="urn:microsoft.com/office/officeart/2005/8/layout/list1"/>
    <dgm:cxn modelId="{8345F4BD-F765-4059-A6BB-3BD98583A9C6}" type="presParOf" srcId="{DB5C5291-1243-4036-BC7B-B40B984B0756}" destId="{69DC94FC-07D5-4562-BCFA-9F8A90257BCA}" srcOrd="1" destOrd="0" presId="urn:microsoft.com/office/officeart/2005/8/layout/list1"/>
    <dgm:cxn modelId="{7F1AFF19-71A2-49B9-9394-94FE01BDB432}" type="presParOf" srcId="{88F0D30E-8C2F-488A-90E6-0E8A8C4F9AA2}" destId="{93D842FC-61B5-4C52-8758-29A828D62DC2}" srcOrd="1" destOrd="0" presId="urn:microsoft.com/office/officeart/2005/8/layout/list1"/>
    <dgm:cxn modelId="{F0D62032-E458-410D-A12F-301FF02516B3}" type="presParOf" srcId="{88F0D30E-8C2F-488A-90E6-0E8A8C4F9AA2}" destId="{89D84287-E08C-4A8F-B8E3-33F809E859C4}" srcOrd="2" destOrd="0" presId="urn:microsoft.com/office/officeart/2005/8/layout/list1"/>
    <dgm:cxn modelId="{04CCCFBC-B472-4C52-A9D8-4EBF080185D7}" type="presParOf" srcId="{88F0D30E-8C2F-488A-90E6-0E8A8C4F9AA2}" destId="{BD9C0BEC-9EB8-45E3-9AFE-7271B58EAAC5}" srcOrd="3" destOrd="0" presId="urn:microsoft.com/office/officeart/2005/8/layout/list1"/>
    <dgm:cxn modelId="{A76CF221-CE12-49CA-8CA7-5E190D28B4D8}" type="presParOf" srcId="{88F0D30E-8C2F-488A-90E6-0E8A8C4F9AA2}" destId="{CE6D8441-987C-4038-8980-8EFFB5E2DDE7}" srcOrd="4" destOrd="0" presId="urn:microsoft.com/office/officeart/2005/8/layout/list1"/>
    <dgm:cxn modelId="{B855AEE8-096B-4D46-9CED-C658AA6EF665}" type="presParOf" srcId="{CE6D8441-987C-4038-8980-8EFFB5E2DDE7}" destId="{02156247-6CC1-41CC-B55F-8FA9D116B5F1}" srcOrd="0" destOrd="0" presId="urn:microsoft.com/office/officeart/2005/8/layout/list1"/>
    <dgm:cxn modelId="{DB3C7F96-F59D-449E-8337-A7FB506B1ACD}" type="presParOf" srcId="{CE6D8441-987C-4038-8980-8EFFB5E2DDE7}" destId="{3F15CC6E-FEEB-461C-855A-200854611036}" srcOrd="1" destOrd="0" presId="urn:microsoft.com/office/officeart/2005/8/layout/list1"/>
    <dgm:cxn modelId="{CEA7057F-659D-4DD2-A136-F36D2DB52BD9}" type="presParOf" srcId="{88F0D30E-8C2F-488A-90E6-0E8A8C4F9AA2}" destId="{EAA2B5E5-8315-489B-AEA4-6BCFCCD368CE}" srcOrd="5" destOrd="0" presId="urn:microsoft.com/office/officeart/2005/8/layout/list1"/>
    <dgm:cxn modelId="{7F447A35-D934-4152-8477-6133BCC7400F}" type="presParOf" srcId="{88F0D30E-8C2F-488A-90E6-0E8A8C4F9AA2}" destId="{59CC95FC-E53D-461A-AE5C-B101EF96D621}" srcOrd="6" destOrd="0" presId="urn:microsoft.com/office/officeart/2005/8/layout/list1"/>
    <dgm:cxn modelId="{884F57DE-64BB-44BB-932B-494CBF16D56F}" type="presParOf" srcId="{88F0D30E-8C2F-488A-90E6-0E8A8C4F9AA2}" destId="{65417126-5C00-43E1-905C-EA163597CCD1}" srcOrd="7" destOrd="0" presId="urn:microsoft.com/office/officeart/2005/8/layout/list1"/>
    <dgm:cxn modelId="{DCC0C345-1D52-413D-AEEE-FADAFF3CF731}" type="presParOf" srcId="{88F0D30E-8C2F-488A-90E6-0E8A8C4F9AA2}" destId="{1A6B26A7-4198-43E0-9AD8-455F2BD81260}" srcOrd="8" destOrd="0" presId="urn:microsoft.com/office/officeart/2005/8/layout/list1"/>
    <dgm:cxn modelId="{9B8BE7EC-7013-41B0-900F-6B3E714E6800}" type="presParOf" srcId="{1A6B26A7-4198-43E0-9AD8-455F2BD81260}" destId="{21B23195-1564-4CE2-A276-F1C7F92202AF}" srcOrd="0" destOrd="0" presId="urn:microsoft.com/office/officeart/2005/8/layout/list1"/>
    <dgm:cxn modelId="{D85C5C43-813E-4C6C-917D-F472A86644C7}" type="presParOf" srcId="{1A6B26A7-4198-43E0-9AD8-455F2BD81260}" destId="{F90110E2-5915-4FA6-A17F-D30DBA99CADB}" srcOrd="1" destOrd="0" presId="urn:microsoft.com/office/officeart/2005/8/layout/list1"/>
    <dgm:cxn modelId="{DED5D4E1-F00D-4D5B-A219-CDFE008067EF}" type="presParOf" srcId="{88F0D30E-8C2F-488A-90E6-0E8A8C4F9AA2}" destId="{20CF813D-CEBD-4CFC-A1AC-44B6D42894BE}" srcOrd="9" destOrd="0" presId="urn:microsoft.com/office/officeart/2005/8/layout/list1"/>
    <dgm:cxn modelId="{64AECC67-3628-4886-BEEC-20C1C9B137D7}" type="presParOf" srcId="{88F0D30E-8C2F-488A-90E6-0E8A8C4F9AA2}" destId="{2EA460DE-442B-40AC-968E-016B2A558B17}" srcOrd="10" destOrd="0" presId="urn:microsoft.com/office/officeart/2005/8/layout/list1"/>
    <dgm:cxn modelId="{E8A67A3E-1CA0-4579-9EC3-39203F268FE3}" type="presParOf" srcId="{88F0D30E-8C2F-488A-90E6-0E8A8C4F9AA2}" destId="{77F7142E-FC60-4B7C-865F-0D0A2C819085}" srcOrd="11" destOrd="0" presId="urn:microsoft.com/office/officeart/2005/8/layout/list1"/>
    <dgm:cxn modelId="{EB8D790B-337A-46CC-9F8F-D2621EBFFB5D}" type="presParOf" srcId="{88F0D30E-8C2F-488A-90E6-0E8A8C4F9AA2}" destId="{11A614DB-B473-4F37-B79D-06A501B5EEEC}" srcOrd="12" destOrd="0" presId="urn:microsoft.com/office/officeart/2005/8/layout/list1"/>
    <dgm:cxn modelId="{1DB0FEA9-704A-4796-B160-D6B0C87F9D46}" type="presParOf" srcId="{11A614DB-B473-4F37-B79D-06A501B5EEEC}" destId="{51086EAA-4BD3-4C0E-AAAB-BAD026F4C659}" srcOrd="0" destOrd="0" presId="urn:microsoft.com/office/officeart/2005/8/layout/list1"/>
    <dgm:cxn modelId="{84245660-7038-4442-A077-1E65478A8243}" type="presParOf" srcId="{11A614DB-B473-4F37-B79D-06A501B5EEEC}" destId="{1CD741E7-59DA-4292-9382-139C7D3D1D7E}" srcOrd="1" destOrd="0" presId="urn:microsoft.com/office/officeart/2005/8/layout/list1"/>
    <dgm:cxn modelId="{15F83D8B-957B-4877-B5AA-97049FA14137}" type="presParOf" srcId="{88F0D30E-8C2F-488A-90E6-0E8A8C4F9AA2}" destId="{8027996F-1925-4654-ACD8-5718DD818780}" srcOrd="13" destOrd="0" presId="urn:microsoft.com/office/officeart/2005/8/layout/list1"/>
    <dgm:cxn modelId="{952124A1-B99A-4113-98D6-E3804A13081D}" type="presParOf" srcId="{88F0D30E-8C2F-488A-90E6-0E8A8C4F9AA2}" destId="{677A2C0D-1BFD-485B-B5D2-076E591F788B}" srcOrd="14" destOrd="0" presId="urn:microsoft.com/office/officeart/2005/8/layout/list1"/>
    <dgm:cxn modelId="{CDD669B8-4160-488B-BE41-A489F0668954}" type="presParOf" srcId="{88F0D30E-8C2F-488A-90E6-0E8A8C4F9AA2}" destId="{B90A8DA8-0083-4D7A-A9FE-6FC765765E4A}" srcOrd="15" destOrd="0" presId="urn:microsoft.com/office/officeart/2005/8/layout/list1"/>
    <dgm:cxn modelId="{C2AA817E-C458-43CE-966B-C314BE4958DF}" type="presParOf" srcId="{88F0D30E-8C2F-488A-90E6-0E8A8C4F9AA2}" destId="{B860E56C-76D5-463A-974D-AEB478A16B49}" srcOrd="16" destOrd="0" presId="urn:microsoft.com/office/officeart/2005/8/layout/list1"/>
    <dgm:cxn modelId="{C4CC6232-AB90-469F-9C3D-A6D550E46821}" type="presParOf" srcId="{B860E56C-76D5-463A-974D-AEB478A16B49}" destId="{65FCD50D-8F8B-412F-8DC5-DE6E9C60D915}" srcOrd="0" destOrd="0" presId="urn:microsoft.com/office/officeart/2005/8/layout/list1"/>
    <dgm:cxn modelId="{8CB8261A-F982-42CB-A8BA-282227B39F29}" type="presParOf" srcId="{B860E56C-76D5-463A-974D-AEB478A16B49}" destId="{2B8E47A2-6811-457A-8ABF-E72CFCB3FB01}" srcOrd="1" destOrd="0" presId="urn:microsoft.com/office/officeart/2005/8/layout/list1"/>
    <dgm:cxn modelId="{49A14467-DAAB-45FC-B800-935B5DB5F54E}" type="presParOf" srcId="{88F0D30E-8C2F-488A-90E6-0E8A8C4F9AA2}" destId="{8EBE392B-8B96-40FD-A232-1F8D21660F95}" srcOrd="17" destOrd="0" presId="urn:microsoft.com/office/officeart/2005/8/layout/list1"/>
    <dgm:cxn modelId="{0E6048FB-CE5C-4F3E-9D4A-0349F7A50089}" type="presParOf" srcId="{88F0D30E-8C2F-488A-90E6-0E8A8C4F9AA2}" destId="{E335C826-5248-4963-A2CC-9C43A3AF6567}" srcOrd="18" destOrd="0" presId="urn:microsoft.com/office/officeart/2005/8/layout/list1"/>
    <dgm:cxn modelId="{44943339-2C37-45CE-87D3-6EB03B51EA1B}" type="presParOf" srcId="{88F0D30E-8C2F-488A-90E6-0E8A8C4F9AA2}" destId="{BA4AA750-7F5D-48C7-B22C-510674FFDD67}" srcOrd="19" destOrd="0" presId="urn:microsoft.com/office/officeart/2005/8/layout/list1"/>
    <dgm:cxn modelId="{E524136A-99AD-479E-AEE8-D26036326E14}" type="presParOf" srcId="{88F0D30E-8C2F-488A-90E6-0E8A8C4F9AA2}" destId="{A6BE0C87-A1F0-4C7F-99CF-D9406E30B7AF}" srcOrd="20" destOrd="0" presId="urn:microsoft.com/office/officeart/2005/8/layout/list1"/>
    <dgm:cxn modelId="{06D9AEFB-4927-482B-92D0-063A2E300A8B}" type="presParOf" srcId="{A6BE0C87-A1F0-4C7F-99CF-D9406E30B7AF}" destId="{34221FB4-C653-4ABA-A1AD-F3388806A2AE}" srcOrd="0" destOrd="0" presId="urn:microsoft.com/office/officeart/2005/8/layout/list1"/>
    <dgm:cxn modelId="{5041D2AC-7E4B-4CEC-B8F9-FDD1321CA426}" type="presParOf" srcId="{A6BE0C87-A1F0-4C7F-99CF-D9406E30B7AF}" destId="{E593EB3F-FE6A-4105-85D3-F9A69D60F851}" srcOrd="1" destOrd="0" presId="urn:microsoft.com/office/officeart/2005/8/layout/list1"/>
    <dgm:cxn modelId="{81048261-668E-44D1-86F9-62F5997471C0}" type="presParOf" srcId="{88F0D30E-8C2F-488A-90E6-0E8A8C4F9AA2}" destId="{8880F317-F9E1-49DA-AD43-023DEBE9A808}" srcOrd="21" destOrd="0" presId="urn:microsoft.com/office/officeart/2005/8/layout/list1"/>
    <dgm:cxn modelId="{F07FFE76-94C2-4E25-AF23-CBE8523FA93E}" type="presParOf" srcId="{88F0D30E-8C2F-488A-90E6-0E8A8C4F9AA2}" destId="{2106AB4B-1E7B-439B-89FF-577A165608E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E12136-4B51-4B38-8E93-BD765330ABA7}"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GB"/>
        </a:p>
      </dgm:t>
    </dgm:pt>
    <dgm:pt modelId="{85B18E9B-9EF5-4195-9E44-764E46BBD7FD}">
      <dgm:prSet phldrT="[Text]" custT="1"/>
      <dgm:spPr/>
      <dgm:t>
        <a:bodyPr/>
        <a:lstStyle/>
        <a:p>
          <a:r>
            <a:rPr lang="en-GB" sz="1800" dirty="0"/>
            <a:t>If historical daily volatility is known, able to calculate relationship between size of buffer and chance that cash will always be enough</a:t>
          </a:r>
        </a:p>
      </dgm:t>
    </dgm:pt>
    <dgm:pt modelId="{6CE57D98-A49D-4695-AA37-627748E0EF88}" type="parTrans" cxnId="{E7B5EC07-3526-4E40-8243-32122ED3BA24}">
      <dgm:prSet/>
      <dgm:spPr/>
      <dgm:t>
        <a:bodyPr/>
        <a:lstStyle/>
        <a:p>
          <a:endParaRPr lang="en-GB"/>
        </a:p>
      </dgm:t>
    </dgm:pt>
    <dgm:pt modelId="{D5EAFF3B-236E-465A-BEA4-BC958F3259E0}" type="sibTrans" cxnId="{E7B5EC07-3526-4E40-8243-32122ED3BA24}">
      <dgm:prSet/>
      <dgm:spPr>
        <a:solidFill>
          <a:srgbClr val="CFD5EA">
            <a:alpha val="90000"/>
          </a:srgbClr>
        </a:solidFill>
      </dgm:spPr>
      <dgm:t>
        <a:bodyPr/>
        <a:lstStyle/>
        <a:p>
          <a:endParaRPr lang="en-GB"/>
        </a:p>
      </dgm:t>
    </dgm:pt>
    <dgm:pt modelId="{2E85C663-D839-45D5-96D6-BE18F55B00CF}">
      <dgm:prSet custT="1"/>
      <dgm:spPr/>
      <dgm:t>
        <a:bodyPr/>
        <a:lstStyle/>
        <a:p>
          <a:pPr>
            <a:spcAft>
              <a:spcPts val="0"/>
            </a:spcAft>
          </a:pPr>
          <a:r>
            <a:rPr lang="en-GB" sz="1800" dirty="0"/>
            <a:t>Example: buffer to give e.g. 99% confidence level that balance will not fall below zero over a month.*  But:</a:t>
          </a:r>
        </a:p>
      </dgm:t>
    </dgm:pt>
    <dgm:pt modelId="{B8E2EF0D-6A1F-4696-918F-6CCD0F470F8E}" type="parTrans" cxnId="{23B84F35-61C1-49EC-97F2-A06E318E47F5}">
      <dgm:prSet/>
      <dgm:spPr/>
      <dgm:t>
        <a:bodyPr/>
        <a:lstStyle/>
        <a:p>
          <a:endParaRPr lang="en-GB"/>
        </a:p>
      </dgm:t>
    </dgm:pt>
    <dgm:pt modelId="{3524E32A-9A95-412D-9B24-D6AECF75FF06}" type="sibTrans" cxnId="{23B84F35-61C1-49EC-97F2-A06E318E47F5}">
      <dgm:prSet/>
      <dgm:spPr>
        <a:solidFill>
          <a:srgbClr val="CFD5EA">
            <a:alpha val="90000"/>
          </a:srgbClr>
        </a:solidFill>
      </dgm:spPr>
      <dgm:t>
        <a:bodyPr/>
        <a:lstStyle/>
        <a:p>
          <a:endParaRPr lang="en-GB"/>
        </a:p>
      </dgm:t>
    </dgm:pt>
    <dgm:pt modelId="{54FBFB85-1015-4531-9363-667E0CE4E37B}">
      <dgm:prSet custT="1"/>
      <dgm:spPr/>
      <dgm:t>
        <a:bodyPr/>
        <a:lstStyle/>
        <a:p>
          <a:pPr>
            <a:spcAft>
              <a:spcPts val="0"/>
            </a:spcAft>
          </a:pPr>
          <a:r>
            <a:rPr lang="en-GB" sz="1600" dirty="0"/>
            <a:t>Underlying distributions of flows may not be normal (should test)</a:t>
          </a:r>
        </a:p>
      </dgm:t>
    </dgm:pt>
    <dgm:pt modelId="{298797B8-7126-41EE-A37A-E0FBB475DD79}" type="parTrans" cxnId="{2724904B-D44D-4B74-92BA-FA47EE4A4AC7}">
      <dgm:prSet/>
      <dgm:spPr/>
      <dgm:t>
        <a:bodyPr/>
        <a:lstStyle/>
        <a:p>
          <a:endParaRPr lang="en-GB"/>
        </a:p>
      </dgm:t>
    </dgm:pt>
    <dgm:pt modelId="{25F79D6F-8FD9-410A-876C-2157B94D58CF}" type="sibTrans" cxnId="{2724904B-D44D-4B74-92BA-FA47EE4A4AC7}">
      <dgm:prSet/>
      <dgm:spPr/>
      <dgm:t>
        <a:bodyPr/>
        <a:lstStyle/>
        <a:p>
          <a:endParaRPr lang="en-GB"/>
        </a:p>
      </dgm:t>
    </dgm:pt>
    <dgm:pt modelId="{6FD50E3E-29B6-45B2-B60E-9C8A4104AA1E}">
      <dgm:prSet custT="1"/>
      <dgm:spPr/>
      <dgm:t>
        <a:bodyPr/>
        <a:lstStyle/>
        <a:p>
          <a:pPr>
            <a:spcAft>
              <a:spcPts val="0"/>
            </a:spcAft>
          </a:pPr>
          <a:r>
            <a:rPr lang="en-GB" sz="1600" dirty="0"/>
            <a:t>Expect negative serial correlation (errors offset within the month: e.g. tax receipts may be delayed by just a day, </a:t>
          </a:r>
        </a:p>
      </dgm:t>
    </dgm:pt>
    <dgm:pt modelId="{1008953F-6709-4B38-8CE2-D02254417E33}" type="parTrans" cxnId="{7809AC26-ACF4-4546-AD7F-61D2DC0B42D4}">
      <dgm:prSet/>
      <dgm:spPr/>
      <dgm:t>
        <a:bodyPr/>
        <a:lstStyle/>
        <a:p>
          <a:endParaRPr lang="en-GB"/>
        </a:p>
      </dgm:t>
    </dgm:pt>
    <dgm:pt modelId="{FD07DF20-5C45-4922-8A12-8364F14DFEA1}" type="sibTrans" cxnId="{7809AC26-ACF4-4546-AD7F-61D2DC0B42D4}">
      <dgm:prSet/>
      <dgm:spPr/>
      <dgm:t>
        <a:bodyPr/>
        <a:lstStyle/>
        <a:p>
          <a:endParaRPr lang="en-GB"/>
        </a:p>
      </dgm:t>
    </dgm:pt>
    <dgm:pt modelId="{48587B3A-053B-475C-9F04-9588BE1BB255}">
      <dgm:prSet custT="1"/>
      <dgm:spPr/>
      <dgm:t>
        <a:bodyPr/>
        <a:lstStyle/>
        <a:p>
          <a:pPr>
            <a:spcAft>
              <a:spcPts val="0"/>
            </a:spcAft>
          </a:pPr>
          <a:r>
            <a:rPr lang="en-GB" sz="1600" dirty="0"/>
            <a:t>Is there a way of dealing with the residual 1%?  Do we worry about black swans?  Should we aim off for fat tails?</a:t>
          </a:r>
        </a:p>
      </dgm:t>
    </dgm:pt>
    <dgm:pt modelId="{AFCFA713-E6B4-43EE-87CB-FD9C5D861649}" type="parTrans" cxnId="{BC7ED659-F2D2-4C06-B4F5-405B226C00A1}">
      <dgm:prSet/>
      <dgm:spPr/>
      <dgm:t>
        <a:bodyPr/>
        <a:lstStyle/>
        <a:p>
          <a:endParaRPr lang="en-GB"/>
        </a:p>
      </dgm:t>
    </dgm:pt>
    <dgm:pt modelId="{18E1043D-9448-4279-916D-BE654A452BF0}" type="sibTrans" cxnId="{BC7ED659-F2D2-4C06-B4F5-405B226C00A1}">
      <dgm:prSet/>
      <dgm:spPr/>
      <dgm:t>
        <a:bodyPr/>
        <a:lstStyle/>
        <a:p>
          <a:endParaRPr lang="en-GB"/>
        </a:p>
      </dgm:t>
    </dgm:pt>
    <dgm:pt modelId="{3040BFBA-28DB-4815-83C4-B74BD3E9A722}">
      <dgm:prSet custT="1"/>
      <dgm:spPr/>
      <dgm:t>
        <a:bodyPr/>
        <a:lstStyle/>
        <a:p>
          <a:pPr>
            <a:spcAft>
              <a:spcPts val="0"/>
            </a:spcAft>
          </a:pPr>
          <a:r>
            <a:rPr lang="en-GB" sz="1800" dirty="0"/>
            <a:t>Possible to develop probabilistic models relating the optimal cash balance to the interest rate differentials (on overdraft or funding rate compared to the rate on cash balances).  Measures cost of caution. But again assumes:</a:t>
          </a:r>
          <a:endParaRPr lang="en-GB" sz="1600" dirty="0"/>
        </a:p>
      </dgm:t>
    </dgm:pt>
    <dgm:pt modelId="{D93C5D2A-BB91-4E73-BFC6-6CAD997CF187}" type="parTrans" cxnId="{68F9F61B-E13A-4276-84E7-F80FE6C128D1}">
      <dgm:prSet/>
      <dgm:spPr/>
      <dgm:t>
        <a:bodyPr/>
        <a:lstStyle/>
        <a:p>
          <a:endParaRPr lang="en-GB"/>
        </a:p>
      </dgm:t>
    </dgm:pt>
    <dgm:pt modelId="{929C9C55-013F-4EA7-AFEB-11F6B6725F71}" type="sibTrans" cxnId="{68F9F61B-E13A-4276-84E7-F80FE6C128D1}">
      <dgm:prSet/>
      <dgm:spPr/>
      <dgm:t>
        <a:bodyPr/>
        <a:lstStyle/>
        <a:p>
          <a:endParaRPr lang="en-GB"/>
        </a:p>
      </dgm:t>
    </dgm:pt>
    <dgm:pt modelId="{CD261198-6051-40F5-881E-1C79679CF1FF}">
      <dgm:prSet custT="1"/>
      <dgm:spPr/>
      <dgm:t>
        <a:bodyPr/>
        <a:lstStyle/>
        <a:p>
          <a:pPr>
            <a:spcAft>
              <a:spcPts val="0"/>
            </a:spcAft>
          </a:pPr>
          <a:r>
            <a:rPr lang="en-GB" sz="1600" dirty="0"/>
            <a:t>Normally distributed errors</a:t>
          </a:r>
        </a:p>
      </dgm:t>
    </dgm:pt>
    <dgm:pt modelId="{EAF0ECD2-B59C-4581-A27B-A49982C8EB10}" type="parTrans" cxnId="{4AD6696A-C9DA-43E0-A9CF-B97BAAD6B813}">
      <dgm:prSet/>
      <dgm:spPr/>
      <dgm:t>
        <a:bodyPr/>
        <a:lstStyle/>
        <a:p>
          <a:endParaRPr lang="en-GB"/>
        </a:p>
      </dgm:t>
    </dgm:pt>
    <dgm:pt modelId="{22C00DFC-0F48-4B63-98E0-F0411810D43F}" type="sibTrans" cxnId="{4AD6696A-C9DA-43E0-A9CF-B97BAAD6B813}">
      <dgm:prSet/>
      <dgm:spPr/>
      <dgm:t>
        <a:bodyPr/>
        <a:lstStyle/>
        <a:p>
          <a:endParaRPr lang="en-GB"/>
        </a:p>
      </dgm:t>
    </dgm:pt>
    <dgm:pt modelId="{E9019677-B14A-463E-A36A-C077BA6ADE00}">
      <dgm:prSet custT="1"/>
      <dgm:spPr/>
      <dgm:t>
        <a:bodyPr/>
        <a:lstStyle/>
        <a:p>
          <a:pPr>
            <a:spcAft>
              <a:spcPts val="0"/>
            </a:spcAft>
          </a:pPr>
          <a:r>
            <a:rPr lang="en-GB" sz="1600" dirty="0"/>
            <a:t>Overdraft borrowing is available and acceptable </a:t>
          </a:r>
        </a:p>
      </dgm:t>
    </dgm:pt>
    <dgm:pt modelId="{4D8C6491-F716-436C-ACE1-5F3C11304CA8}" type="parTrans" cxnId="{90002AD8-128B-42FD-B120-3261BB2FFC4B}">
      <dgm:prSet/>
      <dgm:spPr/>
      <dgm:t>
        <a:bodyPr/>
        <a:lstStyle/>
        <a:p>
          <a:endParaRPr lang="en-GB"/>
        </a:p>
      </dgm:t>
    </dgm:pt>
    <dgm:pt modelId="{229E7C35-C60B-4F39-90FB-B5F0EA09ED57}" type="sibTrans" cxnId="{90002AD8-128B-42FD-B120-3261BB2FFC4B}">
      <dgm:prSet/>
      <dgm:spPr/>
      <dgm:t>
        <a:bodyPr/>
        <a:lstStyle/>
        <a:p>
          <a:endParaRPr lang="en-GB"/>
        </a:p>
      </dgm:t>
    </dgm:pt>
    <dgm:pt modelId="{A809551A-A141-4A20-BC3E-16EE336FCF78}" type="pres">
      <dgm:prSet presAssocID="{5EE12136-4B51-4B38-8E93-BD765330ABA7}" presName="outerComposite" presStyleCnt="0">
        <dgm:presLayoutVars>
          <dgm:chMax val="5"/>
          <dgm:dir/>
          <dgm:resizeHandles val="exact"/>
        </dgm:presLayoutVars>
      </dgm:prSet>
      <dgm:spPr/>
    </dgm:pt>
    <dgm:pt modelId="{F1930D6D-65E9-4C26-8F1B-A647806422B1}" type="pres">
      <dgm:prSet presAssocID="{5EE12136-4B51-4B38-8E93-BD765330ABA7}" presName="dummyMaxCanvas" presStyleCnt="0">
        <dgm:presLayoutVars/>
      </dgm:prSet>
      <dgm:spPr/>
    </dgm:pt>
    <dgm:pt modelId="{9E1C10CE-4E9E-4F4A-AD64-8379B61E8E94}" type="pres">
      <dgm:prSet presAssocID="{5EE12136-4B51-4B38-8E93-BD765330ABA7}" presName="ThreeNodes_1" presStyleLbl="node1" presStyleIdx="0" presStyleCnt="3" custScaleX="105099" custScaleY="57120" custLinFactNeighborX="1275" custLinFactNeighborY="-3660">
        <dgm:presLayoutVars>
          <dgm:bulletEnabled val="1"/>
        </dgm:presLayoutVars>
      </dgm:prSet>
      <dgm:spPr/>
    </dgm:pt>
    <dgm:pt modelId="{FEF7316C-C61E-4E88-A0AF-4F3F471EE1C7}" type="pres">
      <dgm:prSet presAssocID="{5EE12136-4B51-4B38-8E93-BD765330ABA7}" presName="ThreeNodes_2" presStyleLbl="node1" presStyleIdx="1" presStyleCnt="3" custScaleY="136192" custLinFactNeighborX="0" custLinFactNeighborY="-15038">
        <dgm:presLayoutVars>
          <dgm:bulletEnabled val="1"/>
        </dgm:presLayoutVars>
      </dgm:prSet>
      <dgm:spPr/>
    </dgm:pt>
    <dgm:pt modelId="{A8F74A77-3691-411F-AB26-9403C52F19D6}" type="pres">
      <dgm:prSet presAssocID="{5EE12136-4B51-4B38-8E93-BD765330ABA7}" presName="ThreeNodes_3" presStyleLbl="node1" presStyleIdx="2" presStyleCnt="3" custScaleY="115615">
        <dgm:presLayoutVars>
          <dgm:bulletEnabled val="1"/>
        </dgm:presLayoutVars>
      </dgm:prSet>
      <dgm:spPr/>
    </dgm:pt>
    <dgm:pt modelId="{5A1B2F13-C03C-4B89-B0BF-F06751F886BB}" type="pres">
      <dgm:prSet presAssocID="{5EE12136-4B51-4B38-8E93-BD765330ABA7}" presName="ThreeConn_1-2" presStyleLbl="fgAccFollowNode1" presStyleIdx="0" presStyleCnt="2" custLinFactNeighborX="9709" custLinFactNeighborY="-37218">
        <dgm:presLayoutVars>
          <dgm:bulletEnabled val="1"/>
        </dgm:presLayoutVars>
      </dgm:prSet>
      <dgm:spPr/>
    </dgm:pt>
    <dgm:pt modelId="{C13E4CB9-AD43-4FC6-85EA-7BC28F5F6944}" type="pres">
      <dgm:prSet presAssocID="{5EE12136-4B51-4B38-8E93-BD765330ABA7}" presName="ThreeConn_2-3" presStyleLbl="fgAccFollowNode1" presStyleIdx="1" presStyleCnt="2">
        <dgm:presLayoutVars>
          <dgm:bulletEnabled val="1"/>
        </dgm:presLayoutVars>
      </dgm:prSet>
      <dgm:spPr/>
    </dgm:pt>
    <dgm:pt modelId="{530E4076-6E8B-4D96-94F3-980F49E3C670}" type="pres">
      <dgm:prSet presAssocID="{5EE12136-4B51-4B38-8E93-BD765330ABA7}" presName="ThreeNodes_1_text" presStyleLbl="node1" presStyleIdx="2" presStyleCnt="3">
        <dgm:presLayoutVars>
          <dgm:bulletEnabled val="1"/>
        </dgm:presLayoutVars>
      </dgm:prSet>
      <dgm:spPr/>
    </dgm:pt>
    <dgm:pt modelId="{DB590AEE-57B1-408E-A746-03B845089813}" type="pres">
      <dgm:prSet presAssocID="{5EE12136-4B51-4B38-8E93-BD765330ABA7}" presName="ThreeNodes_2_text" presStyleLbl="node1" presStyleIdx="2" presStyleCnt="3">
        <dgm:presLayoutVars>
          <dgm:bulletEnabled val="1"/>
        </dgm:presLayoutVars>
      </dgm:prSet>
      <dgm:spPr/>
    </dgm:pt>
    <dgm:pt modelId="{F643D4BC-6D08-4632-922A-D61CD2C5E8B5}" type="pres">
      <dgm:prSet presAssocID="{5EE12136-4B51-4B38-8E93-BD765330ABA7}" presName="ThreeNodes_3_text" presStyleLbl="node1" presStyleIdx="2" presStyleCnt="3">
        <dgm:presLayoutVars>
          <dgm:bulletEnabled val="1"/>
        </dgm:presLayoutVars>
      </dgm:prSet>
      <dgm:spPr/>
    </dgm:pt>
  </dgm:ptLst>
  <dgm:cxnLst>
    <dgm:cxn modelId="{E7B5EC07-3526-4E40-8243-32122ED3BA24}" srcId="{5EE12136-4B51-4B38-8E93-BD765330ABA7}" destId="{85B18E9B-9EF5-4195-9E44-764E46BBD7FD}" srcOrd="0" destOrd="0" parTransId="{6CE57D98-A49D-4695-AA37-627748E0EF88}" sibTransId="{D5EAFF3B-236E-465A-BEA4-BC958F3259E0}"/>
    <dgm:cxn modelId="{C4A0500D-3923-4F18-AA89-100880F03B7E}" type="presOf" srcId="{85B18E9B-9EF5-4195-9E44-764E46BBD7FD}" destId="{530E4076-6E8B-4D96-94F3-980F49E3C670}" srcOrd="1" destOrd="0" presId="urn:microsoft.com/office/officeart/2005/8/layout/vProcess5"/>
    <dgm:cxn modelId="{68F9F61B-E13A-4276-84E7-F80FE6C128D1}" srcId="{5EE12136-4B51-4B38-8E93-BD765330ABA7}" destId="{3040BFBA-28DB-4815-83C4-B74BD3E9A722}" srcOrd="2" destOrd="0" parTransId="{D93C5D2A-BB91-4E73-BFC6-6CAD997CF187}" sibTransId="{929C9C55-013F-4EA7-AFEB-11F6B6725F71}"/>
    <dgm:cxn modelId="{5C458720-4738-46E9-B9AE-19D88D1680BC}" type="presOf" srcId="{6FD50E3E-29B6-45B2-B60E-9C8A4104AA1E}" destId="{DB590AEE-57B1-408E-A746-03B845089813}" srcOrd="1" destOrd="2" presId="urn:microsoft.com/office/officeart/2005/8/layout/vProcess5"/>
    <dgm:cxn modelId="{0C161626-A3B0-4189-8F70-081D6AEF651E}" type="presOf" srcId="{48587B3A-053B-475C-9F04-9588BE1BB255}" destId="{DB590AEE-57B1-408E-A746-03B845089813}" srcOrd="1" destOrd="3" presId="urn:microsoft.com/office/officeart/2005/8/layout/vProcess5"/>
    <dgm:cxn modelId="{7809AC26-ACF4-4546-AD7F-61D2DC0B42D4}" srcId="{2E85C663-D839-45D5-96D6-BE18F55B00CF}" destId="{6FD50E3E-29B6-45B2-B60E-9C8A4104AA1E}" srcOrd="1" destOrd="0" parTransId="{1008953F-6709-4B38-8CE2-D02254417E33}" sibTransId="{FD07DF20-5C45-4922-8A12-8364F14DFEA1}"/>
    <dgm:cxn modelId="{23B84F35-61C1-49EC-97F2-A06E318E47F5}" srcId="{5EE12136-4B51-4B38-8E93-BD765330ABA7}" destId="{2E85C663-D839-45D5-96D6-BE18F55B00CF}" srcOrd="1" destOrd="0" parTransId="{B8E2EF0D-6A1F-4696-918F-6CCD0F470F8E}" sibTransId="{3524E32A-9A95-412D-9B24-D6AECF75FF06}"/>
    <dgm:cxn modelId="{DFBD6936-A388-4BBE-83C8-637EBFAB62B8}" type="presOf" srcId="{2E85C663-D839-45D5-96D6-BE18F55B00CF}" destId="{DB590AEE-57B1-408E-A746-03B845089813}" srcOrd="1" destOrd="0" presId="urn:microsoft.com/office/officeart/2005/8/layout/vProcess5"/>
    <dgm:cxn modelId="{202E3E62-3884-4AD8-8AFE-11C1D087AF20}" type="presOf" srcId="{54FBFB85-1015-4531-9363-667E0CE4E37B}" destId="{FEF7316C-C61E-4E88-A0AF-4F3F471EE1C7}" srcOrd="0" destOrd="1" presId="urn:microsoft.com/office/officeart/2005/8/layout/vProcess5"/>
    <dgm:cxn modelId="{DECDC744-5BA9-4E72-96EF-2B0E53EFE678}" type="presOf" srcId="{48587B3A-053B-475C-9F04-9588BE1BB255}" destId="{FEF7316C-C61E-4E88-A0AF-4F3F471EE1C7}" srcOrd="0" destOrd="3" presId="urn:microsoft.com/office/officeart/2005/8/layout/vProcess5"/>
    <dgm:cxn modelId="{4AD6696A-C9DA-43E0-A9CF-B97BAAD6B813}" srcId="{3040BFBA-28DB-4815-83C4-B74BD3E9A722}" destId="{CD261198-6051-40F5-881E-1C79679CF1FF}" srcOrd="0" destOrd="0" parTransId="{EAF0ECD2-B59C-4581-A27B-A49982C8EB10}" sibTransId="{22C00DFC-0F48-4B63-98E0-F0411810D43F}"/>
    <dgm:cxn modelId="{2724904B-D44D-4B74-92BA-FA47EE4A4AC7}" srcId="{2E85C663-D839-45D5-96D6-BE18F55B00CF}" destId="{54FBFB85-1015-4531-9363-667E0CE4E37B}" srcOrd="0" destOrd="0" parTransId="{298797B8-7126-41EE-A37A-E0FBB475DD79}" sibTransId="{25F79D6F-8FD9-410A-876C-2157B94D58CF}"/>
    <dgm:cxn modelId="{99F9064E-2FCC-4757-B94D-7032FD5E377B}" type="presOf" srcId="{3040BFBA-28DB-4815-83C4-B74BD3E9A722}" destId="{A8F74A77-3691-411F-AB26-9403C52F19D6}" srcOrd="0" destOrd="0" presId="urn:microsoft.com/office/officeart/2005/8/layout/vProcess5"/>
    <dgm:cxn modelId="{BC7ED659-F2D2-4C06-B4F5-405B226C00A1}" srcId="{2E85C663-D839-45D5-96D6-BE18F55B00CF}" destId="{48587B3A-053B-475C-9F04-9588BE1BB255}" srcOrd="2" destOrd="0" parTransId="{AFCFA713-E6B4-43EE-87CB-FD9C5D861649}" sibTransId="{18E1043D-9448-4279-916D-BE654A452BF0}"/>
    <dgm:cxn modelId="{88931F8B-3772-4BD8-A917-2904AD9D5276}" type="presOf" srcId="{6FD50E3E-29B6-45B2-B60E-9C8A4104AA1E}" destId="{FEF7316C-C61E-4E88-A0AF-4F3F471EE1C7}" srcOrd="0" destOrd="2" presId="urn:microsoft.com/office/officeart/2005/8/layout/vProcess5"/>
    <dgm:cxn modelId="{C19B428E-A9A7-4938-A2BE-9B9BE7FBA67B}" type="presOf" srcId="{85B18E9B-9EF5-4195-9E44-764E46BBD7FD}" destId="{9E1C10CE-4E9E-4F4A-AD64-8379B61E8E94}" srcOrd="0" destOrd="0" presId="urn:microsoft.com/office/officeart/2005/8/layout/vProcess5"/>
    <dgm:cxn modelId="{8A291791-37A9-4627-B01E-39AF5FEAEEB4}" type="presOf" srcId="{54FBFB85-1015-4531-9363-667E0CE4E37B}" destId="{DB590AEE-57B1-408E-A746-03B845089813}" srcOrd="1" destOrd="1" presId="urn:microsoft.com/office/officeart/2005/8/layout/vProcess5"/>
    <dgm:cxn modelId="{92CA19A8-1712-4B87-971E-A623F32F65C3}" type="presOf" srcId="{3040BFBA-28DB-4815-83C4-B74BD3E9A722}" destId="{F643D4BC-6D08-4632-922A-D61CD2C5E8B5}" srcOrd="1" destOrd="0" presId="urn:microsoft.com/office/officeart/2005/8/layout/vProcess5"/>
    <dgm:cxn modelId="{C30495A8-2812-4D71-BC86-9BFAEB4DB925}" type="presOf" srcId="{CD261198-6051-40F5-881E-1C79679CF1FF}" destId="{A8F74A77-3691-411F-AB26-9403C52F19D6}" srcOrd="0" destOrd="1" presId="urn:microsoft.com/office/officeart/2005/8/layout/vProcess5"/>
    <dgm:cxn modelId="{D2D581AC-14DC-450E-8C0F-1EB02AE47CC2}" type="presOf" srcId="{2E85C663-D839-45D5-96D6-BE18F55B00CF}" destId="{FEF7316C-C61E-4E88-A0AF-4F3F471EE1C7}" srcOrd="0" destOrd="0" presId="urn:microsoft.com/office/officeart/2005/8/layout/vProcess5"/>
    <dgm:cxn modelId="{2CC012AF-1268-42C3-9887-B5B564C9870D}" type="presOf" srcId="{E9019677-B14A-463E-A36A-C077BA6ADE00}" destId="{F643D4BC-6D08-4632-922A-D61CD2C5E8B5}" srcOrd="1" destOrd="2" presId="urn:microsoft.com/office/officeart/2005/8/layout/vProcess5"/>
    <dgm:cxn modelId="{7850E6BE-28BD-4D2B-9EB1-6461D580F1EF}" type="presOf" srcId="{E9019677-B14A-463E-A36A-C077BA6ADE00}" destId="{A8F74A77-3691-411F-AB26-9403C52F19D6}" srcOrd="0" destOrd="2" presId="urn:microsoft.com/office/officeart/2005/8/layout/vProcess5"/>
    <dgm:cxn modelId="{84625BC0-6FA1-485D-8F5B-EB5328C20458}" type="presOf" srcId="{D5EAFF3B-236E-465A-BEA4-BC958F3259E0}" destId="{5A1B2F13-C03C-4B89-B0BF-F06751F886BB}" srcOrd="0" destOrd="0" presId="urn:microsoft.com/office/officeart/2005/8/layout/vProcess5"/>
    <dgm:cxn modelId="{90002AD8-128B-42FD-B120-3261BB2FFC4B}" srcId="{3040BFBA-28DB-4815-83C4-B74BD3E9A722}" destId="{E9019677-B14A-463E-A36A-C077BA6ADE00}" srcOrd="1" destOrd="0" parTransId="{4D8C6491-F716-436C-ACE1-5F3C11304CA8}" sibTransId="{229E7C35-C60B-4F39-90FB-B5F0EA09ED57}"/>
    <dgm:cxn modelId="{1451CCDB-F213-49AB-B38B-C2242D3F9E3D}" type="presOf" srcId="{3524E32A-9A95-412D-9B24-D6AECF75FF06}" destId="{C13E4CB9-AD43-4FC6-85EA-7BC28F5F6944}" srcOrd="0" destOrd="0" presId="urn:microsoft.com/office/officeart/2005/8/layout/vProcess5"/>
    <dgm:cxn modelId="{8C0460E7-AE2A-4379-84BA-88F11B77EB1F}" type="presOf" srcId="{5EE12136-4B51-4B38-8E93-BD765330ABA7}" destId="{A809551A-A141-4A20-BC3E-16EE336FCF78}" srcOrd="0" destOrd="0" presId="urn:microsoft.com/office/officeart/2005/8/layout/vProcess5"/>
    <dgm:cxn modelId="{A358C3FD-F944-4FD7-925D-201099C5152E}" type="presOf" srcId="{CD261198-6051-40F5-881E-1C79679CF1FF}" destId="{F643D4BC-6D08-4632-922A-D61CD2C5E8B5}" srcOrd="1" destOrd="1" presId="urn:microsoft.com/office/officeart/2005/8/layout/vProcess5"/>
    <dgm:cxn modelId="{77F3B6EA-E06C-45C9-AD5F-89F1795CDF9E}" type="presParOf" srcId="{A809551A-A141-4A20-BC3E-16EE336FCF78}" destId="{F1930D6D-65E9-4C26-8F1B-A647806422B1}" srcOrd="0" destOrd="0" presId="urn:microsoft.com/office/officeart/2005/8/layout/vProcess5"/>
    <dgm:cxn modelId="{77074AEA-ABF3-4574-BA8D-1EE178308F20}" type="presParOf" srcId="{A809551A-A141-4A20-BC3E-16EE336FCF78}" destId="{9E1C10CE-4E9E-4F4A-AD64-8379B61E8E94}" srcOrd="1" destOrd="0" presId="urn:microsoft.com/office/officeart/2005/8/layout/vProcess5"/>
    <dgm:cxn modelId="{90FE2103-CC91-46D7-A627-D208DC905596}" type="presParOf" srcId="{A809551A-A141-4A20-BC3E-16EE336FCF78}" destId="{FEF7316C-C61E-4E88-A0AF-4F3F471EE1C7}" srcOrd="2" destOrd="0" presId="urn:microsoft.com/office/officeart/2005/8/layout/vProcess5"/>
    <dgm:cxn modelId="{D3D8F803-38C8-415C-937E-4E3250EFFC2D}" type="presParOf" srcId="{A809551A-A141-4A20-BC3E-16EE336FCF78}" destId="{A8F74A77-3691-411F-AB26-9403C52F19D6}" srcOrd="3" destOrd="0" presId="urn:microsoft.com/office/officeart/2005/8/layout/vProcess5"/>
    <dgm:cxn modelId="{E62B356D-883F-44A3-8546-57012D50141D}" type="presParOf" srcId="{A809551A-A141-4A20-BC3E-16EE336FCF78}" destId="{5A1B2F13-C03C-4B89-B0BF-F06751F886BB}" srcOrd="4" destOrd="0" presId="urn:microsoft.com/office/officeart/2005/8/layout/vProcess5"/>
    <dgm:cxn modelId="{C108BC38-0EDF-485F-A54E-C496BE170D9A}" type="presParOf" srcId="{A809551A-A141-4A20-BC3E-16EE336FCF78}" destId="{C13E4CB9-AD43-4FC6-85EA-7BC28F5F6944}" srcOrd="5" destOrd="0" presId="urn:microsoft.com/office/officeart/2005/8/layout/vProcess5"/>
    <dgm:cxn modelId="{4A5A6B0F-F22F-4FE3-A3AF-89BDE89D3781}" type="presParOf" srcId="{A809551A-A141-4A20-BC3E-16EE336FCF78}" destId="{530E4076-6E8B-4D96-94F3-980F49E3C670}" srcOrd="6" destOrd="0" presId="urn:microsoft.com/office/officeart/2005/8/layout/vProcess5"/>
    <dgm:cxn modelId="{B71623B8-811F-486C-81C8-E699086D6338}" type="presParOf" srcId="{A809551A-A141-4A20-BC3E-16EE336FCF78}" destId="{DB590AEE-57B1-408E-A746-03B845089813}" srcOrd="7" destOrd="0" presId="urn:microsoft.com/office/officeart/2005/8/layout/vProcess5"/>
    <dgm:cxn modelId="{AC2D2EAC-ABEA-4D44-9476-3A118466BC67}" type="presParOf" srcId="{A809551A-A141-4A20-BC3E-16EE336FCF78}" destId="{F643D4BC-6D08-4632-922A-D61CD2C5E8B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7E01C7-6B28-4170-8EF8-D7D7161A7ABD}"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GB"/>
        </a:p>
      </dgm:t>
    </dgm:pt>
    <dgm:pt modelId="{82F360F6-56B4-4355-95DA-5A60F66A8D03}">
      <dgm:prSet phldrT="[Text]" custT="1"/>
      <dgm:spPr/>
      <dgm:t>
        <a:bodyPr/>
        <a:lstStyle/>
        <a:p>
          <a:r>
            <a:rPr lang="en-GB" sz="2000" dirty="0"/>
            <a:t>Forecast errors are backward looking – may want to cross-check with scenarios of adverse circumstances</a:t>
          </a:r>
        </a:p>
      </dgm:t>
    </dgm:pt>
    <dgm:pt modelId="{D22BA29B-32A8-487D-93C3-E55D819CC72B}" type="parTrans" cxnId="{F1F29F23-0CEB-47F8-A17E-9348CDB62BCB}">
      <dgm:prSet/>
      <dgm:spPr/>
      <dgm:t>
        <a:bodyPr/>
        <a:lstStyle/>
        <a:p>
          <a:endParaRPr lang="en-GB" sz="2000"/>
        </a:p>
      </dgm:t>
    </dgm:pt>
    <dgm:pt modelId="{3C7FA571-6E12-4021-B37D-D9A2ADDF1271}" type="sibTrans" cxnId="{F1F29F23-0CEB-47F8-A17E-9348CDB62BCB}">
      <dgm:prSet custT="1"/>
      <dgm:spPr>
        <a:solidFill>
          <a:srgbClr val="CFD5EA">
            <a:alpha val="90000"/>
          </a:srgbClr>
        </a:solidFill>
      </dgm:spPr>
      <dgm:t>
        <a:bodyPr/>
        <a:lstStyle/>
        <a:p>
          <a:endParaRPr lang="en-GB" sz="4000"/>
        </a:p>
      </dgm:t>
    </dgm:pt>
    <dgm:pt modelId="{4C7884A2-B74E-46B6-AE4A-C44BDE4D02B0}">
      <dgm:prSet custT="1"/>
      <dgm:spPr/>
      <dgm:t>
        <a:bodyPr/>
        <a:lstStyle/>
        <a:p>
          <a:r>
            <a:rPr lang="en-GB" sz="1600" dirty="0"/>
            <a:t>Can link forecasts to specific assumptions; as necessary the buffer can be “released” when concerns are past</a:t>
          </a:r>
        </a:p>
      </dgm:t>
    </dgm:pt>
    <dgm:pt modelId="{A7C0A20E-1C40-4827-B9AA-E144A9490A50}" type="parTrans" cxnId="{82BA360D-DF8C-44C1-AF28-B8389D051884}">
      <dgm:prSet/>
      <dgm:spPr/>
      <dgm:t>
        <a:bodyPr/>
        <a:lstStyle/>
        <a:p>
          <a:endParaRPr lang="en-GB" sz="2000"/>
        </a:p>
      </dgm:t>
    </dgm:pt>
    <dgm:pt modelId="{A1DD4C48-C13F-460C-B8AF-7264AD6303C5}" type="sibTrans" cxnId="{82BA360D-DF8C-44C1-AF28-B8389D051884}">
      <dgm:prSet/>
      <dgm:spPr/>
      <dgm:t>
        <a:bodyPr/>
        <a:lstStyle/>
        <a:p>
          <a:endParaRPr lang="en-GB" sz="2000"/>
        </a:p>
      </dgm:t>
    </dgm:pt>
    <dgm:pt modelId="{722D23D8-3A7A-40C6-80D2-56BBED92E9F5}">
      <dgm:prSet custT="1"/>
      <dgm:spPr/>
      <dgm:t>
        <a:bodyPr/>
        <a:lstStyle/>
        <a:p>
          <a:r>
            <a:rPr lang="en-GB" sz="2000" dirty="0"/>
            <a:t>Potentially useful when a significant change in cash flow pattern is expected or there are many one-off components in forecasts</a:t>
          </a:r>
        </a:p>
      </dgm:t>
    </dgm:pt>
    <dgm:pt modelId="{CBD170E1-C966-49F5-A6B4-26FA243F1F65}" type="parTrans" cxnId="{9EA42CCF-F2E0-464F-9863-9BDF9D6CD8DB}">
      <dgm:prSet/>
      <dgm:spPr/>
      <dgm:t>
        <a:bodyPr/>
        <a:lstStyle/>
        <a:p>
          <a:endParaRPr lang="en-GB" sz="2000"/>
        </a:p>
      </dgm:t>
    </dgm:pt>
    <dgm:pt modelId="{46F1BAD0-438E-497A-8F65-E9DD903B19CD}" type="sibTrans" cxnId="{9EA42CCF-F2E0-464F-9863-9BDF9D6CD8DB}">
      <dgm:prSet custT="1"/>
      <dgm:spPr>
        <a:solidFill>
          <a:srgbClr val="CFD5EA">
            <a:alpha val="90000"/>
          </a:srgbClr>
        </a:solidFill>
      </dgm:spPr>
      <dgm:t>
        <a:bodyPr/>
        <a:lstStyle/>
        <a:p>
          <a:endParaRPr lang="en-GB" sz="4000"/>
        </a:p>
      </dgm:t>
    </dgm:pt>
    <dgm:pt modelId="{AC5E9109-A6B7-4A17-90AF-B0A1689B0808}">
      <dgm:prSet custT="1"/>
      <dgm:spPr/>
      <dgm:t>
        <a:bodyPr/>
        <a:lstStyle/>
        <a:p>
          <a:r>
            <a:rPr lang="en-GB" sz="2000" dirty="0"/>
            <a:t>Examples: allow for:</a:t>
          </a:r>
        </a:p>
      </dgm:t>
    </dgm:pt>
    <dgm:pt modelId="{57B48DB0-BBE5-4FB6-9E1B-EA1E8A647BCC}" type="parTrans" cxnId="{C7A71202-073B-499F-A687-5C2F01C230B4}">
      <dgm:prSet/>
      <dgm:spPr/>
      <dgm:t>
        <a:bodyPr/>
        <a:lstStyle/>
        <a:p>
          <a:endParaRPr lang="en-GB" sz="2000"/>
        </a:p>
      </dgm:t>
    </dgm:pt>
    <dgm:pt modelId="{C6EE1FC1-1EE2-43E1-A59E-0D14CED6EE31}" type="sibTrans" cxnId="{C7A71202-073B-499F-A687-5C2F01C230B4}">
      <dgm:prSet custT="1"/>
      <dgm:spPr>
        <a:solidFill>
          <a:srgbClr val="CFD5EA">
            <a:alpha val="90000"/>
          </a:srgbClr>
        </a:solidFill>
      </dgm:spPr>
      <dgm:t>
        <a:bodyPr/>
        <a:lstStyle/>
        <a:p>
          <a:endParaRPr lang="en-GB" sz="4000"/>
        </a:p>
      </dgm:t>
    </dgm:pt>
    <dgm:pt modelId="{90265B39-A9C7-4745-9C22-3C6EE7ED0324}">
      <dgm:prSet custT="1"/>
      <dgm:spPr/>
      <dgm:t>
        <a:bodyPr/>
        <a:lstStyle/>
        <a:p>
          <a:r>
            <a:rPr lang="en-GB" sz="1600" dirty="0"/>
            <a:t>Increased revenue or expenditure forecasts errors, compared with historical experience</a:t>
          </a:r>
        </a:p>
      </dgm:t>
    </dgm:pt>
    <dgm:pt modelId="{C521E85E-6666-4BF0-97B0-9AD30A9103CE}" type="parTrans" cxnId="{9E191E71-58C4-41DF-89DB-2057ABF6A04B}">
      <dgm:prSet/>
      <dgm:spPr/>
      <dgm:t>
        <a:bodyPr/>
        <a:lstStyle/>
        <a:p>
          <a:endParaRPr lang="en-GB" sz="2000"/>
        </a:p>
      </dgm:t>
    </dgm:pt>
    <dgm:pt modelId="{979E3E13-EC24-42F6-B003-488FB914E835}" type="sibTrans" cxnId="{9E191E71-58C4-41DF-89DB-2057ABF6A04B}">
      <dgm:prSet/>
      <dgm:spPr/>
      <dgm:t>
        <a:bodyPr/>
        <a:lstStyle/>
        <a:p>
          <a:endParaRPr lang="en-GB" sz="2000"/>
        </a:p>
      </dgm:t>
    </dgm:pt>
    <dgm:pt modelId="{BD954D16-7740-471C-95F6-EC3AA7D676A6}">
      <dgm:prSet custT="1"/>
      <dgm:spPr/>
      <dgm:t>
        <a:bodyPr/>
        <a:lstStyle/>
        <a:p>
          <a:r>
            <a:rPr lang="en-GB" sz="1600" dirty="0"/>
            <a:t>One-off expenditure or revenue shock</a:t>
          </a:r>
        </a:p>
      </dgm:t>
    </dgm:pt>
    <dgm:pt modelId="{8AF3A553-FFD3-431A-8F14-EA5CEEBC089B}" type="parTrans" cxnId="{2426059C-0580-48BC-8B1C-212A76EB41CD}">
      <dgm:prSet/>
      <dgm:spPr/>
      <dgm:t>
        <a:bodyPr/>
        <a:lstStyle/>
        <a:p>
          <a:endParaRPr lang="en-GB" sz="2000"/>
        </a:p>
      </dgm:t>
    </dgm:pt>
    <dgm:pt modelId="{0ABA391B-177F-46C5-B578-80C9CD82EE27}" type="sibTrans" cxnId="{2426059C-0580-48BC-8B1C-212A76EB41CD}">
      <dgm:prSet/>
      <dgm:spPr/>
      <dgm:t>
        <a:bodyPr/>
        <a:lstStyle/>
        <a:p>
          <a:endParaRPr lang="en-GB" sz="2000"/>
        </a:p>
      </dgm:t>
    </dgm:pt>
    <dgm:pt modelId="{E27C8E61-2C13-4551-A3A4-AB5916ABB543}">
      <dgm:prSet custT="1"/>
      <dgm:spPr/>
      <dgm:t>
        <a:bodyPr/>
        <a:lstStyle/>
        <a:p>
          <a:r>
            <a:rPr lang="en-GB" sz="2000" dirty="0"/>
            <a:t>Possibility of 2-tier buffer; some part held as near-cash reserve at higher rate?  [eg Canada’s callable deposits]</a:t>
          </a:r>
        </a:p>
      </dgm:t>
    </dgm:pt>
    <dgm:pt modelId="{527112EE-2E29-4FAB-B620-06BF40374096}" type="parTrans" cxnId="{13A2356E-22AB-4EA5-A6F2-A3E9C843FE0D}">
      <dgm:prSet/>
      <dgm:spPr/>
      <dgm:t>
        <a:bodyPr/>
        <a:lstStyle/>
        <a:p>
          <a:endParaRPr lang="en-GB" sz="2000"/>
        </a:p>
      </dgm:t>
    </dgm:pt>
    <dgm:pt modelId="{25522ADF-4D19-4041-80AD-2E24ECF48F51}" type="sibTrans" cxnId="{13A2356E-22AB-4EA5-A6F2-A3E9C843FE0D}">
      <dgm:prSet/>
      <dgm:spPr/>
      <dgm:t>
        <a:bodyPr/>
        <a:lstStyle/>
        <a:p>
          <a:endParaRPr lang="en-GB" sz="2000"/>
        </a:p>
      </dgm:t>
    </dgm:pt>
    <dgm:pt modelId="{F0DCED5D-8AF6-4E5C-9FE8-E56BC4B7AD87}">
      <dgm:prSet custT="1"/>
      <dgm:spPr/>
      <dgm:t>
        <a:bodyPr/>
        <a:lstStyle/>
        <a:p>
          <a:r>
            <a:rPr lang="en-GB" sz="1600" dirty="0"/>
            <a:t>Denial of market access</a:t>
          </a:r>
        </a:p>
      </dgm:t>
    </dgm:pt>
    <dgm:pt modelId="{D31952D5-6236-4D7D-91DC-5262AF3EE08A}" type="parTrans" cxnId="{9CCDD89A-5845-4B7A-870E-9401137B3062}">
      <dgm:prSet/>
      <dgm:spPr/>
      <dgm:t>
        <a:bodyPr/>
        <a:lstStyle/>
        <a:p>
          <a:endParaRPr lang="en-GB" sz="2000"/>
        </a:p>
      </dgm:t>
    </dgm:pt>
    <dgm:pt modelId="{7886D243-42EA-412A-B63F-A4FADFAF1FEF}" type="sibTrans" cxnId="{9CCDD89A-5845-4B7A-870E-9401137B3062}">
      <dgm:prSet/>
      <dgm:spPr/>
      <dgm:t>
        <a:bodyPr/>
        <a:lstStyle/>
        <a:p>
          <a:endParaRPr lang="en-GB" sz="2000"/>
        </a:p>
      </dgm:t>
    </dgm:pt>
    <dgm:pt modelId="{8848658C-02DE-4C99-B395-5CCB9C2BB9BB}" type="pres">
      <dgm:prSet presAssocID="{757E01C7-6B28-4170-8EF8-D7D7161A7ABD}" presName="outerComposite" presStyleCnt="0">
        <dgm:presLayoutVars>
          <dgm:chMax val="5"/>
          <dgm:dir/>
          <dgm:resizeHandles val="exact"/>
        </dgm:presLayoutVars>
      </dgm:prSet>
      <dgm:spPr/>
    </dgm:pt>
    <dgm:pt modelId="{79BCC9B2-ABC5-473D-8211-E1821CF5F4EE}" type="pres">
      <dgm:prSet presAssocID="{757E01C7-6B28-4170-8EF8-D7D7161A7ABD}" presName="dummyMaxCanvas" presStyleCnt="0">
        <dgm:presLayoutVars/>
      </dgm:prSet>
      <dgm:spPr/>
    </dgm:pt>
    <dgm:pt modelId="{08DCCD59-1BA7-42F3-BCBC-220257FE30BC}" type="pres">
      <dgm:prSet presAssocID="{757E01C7-6B28-4170-8EF8-D7D7161A7ABD}" presName="FourNodes_1" presStyleLbl="node1" presStyleIdx="0" presStyleCnt="4">
        <dgm:presLayoutVars>
          <dgm:bulletEnabled val="1"/>
        </dgm:presLayoutVars>
      </dgm:prSet>
      <dgm:spPr/>
    </dgm:pt>
    <dgm:pt modelId="{7199A71C-7060-40FE-9C79-746EC23DCD75}" type="pres">
      <dgm:prSet presAssocID="{757E01C7-6B28-4170-8EF8-D7D7161A7ABD}" presName="FourNodes_2" presStyleLbl="node1" presStyleIdx="1" presStyleCnt="4">
        <dgm:presLayoutVars>
          <dgm:bulletEnabled val="1"/>
        </dgm:presLayoutVars>
      </dgm:prSet>
      <dgm:spPr/>
    </dgm:pt>
    <dgm:pt modelId="{33937E27-A0AF-4467-8705-B8E1E6F1D805}" type="pres">
      <dgm:prSet presAssocID="{757E01C7-6B28-4170-8EF8-D7D7161A7ABD}" presName="FourNodes_3" presStyleLbl="node1" presStyleIdx="2" presStyleCnt="4" custScaleY="117614">
        <dgm:presLayoutVars>
          <dgm:bulletEnabled val="1"/>
        </dgm:presLayoutVars>
      </dgm:prSet>
      <dgm:spPr/>
    </dgm:pt>
    <dgm:pt modelId="{4998BFC5-68FA-4760-AF7E-A088A6D400AB}" type="pres">
      <dgm:prSet presAssocID="{757E01C7-6B28-4170-8EF8-D7D7161A7ABD}" presName="FourNodes_4" presStyleLbl="node1" presStyleIdx="3" presStyleCnt="4" custScaleY="80398">
        <dgm:presLayoutVars>
          <dgm:bulletEnabled val="1"/>
        </dgm:presLayoutVars>
      </dgm:prSet>
      <dgm:spPr/>
    </dgm:pt>
    <dgm:pt modelId="{D88223A6-644B-491B-8ADE-F665E76BA8BE}" type="pres">
      <dgm:prSet presAssocID="{757E01C7-6B28-4170-8EF8-D7D7161A7ABD}" presName="FourConn_1-2" presStyleLbl="fgAccFollowNode1" presStyleIdx="0" presStyleCnt="3">
        <dgm:presLayoutVars>
          <dgm:bulletEnabled val="1"/>
        </dgm:presLayoutVars>
      </dgm:prSet>
      <dgm:spPr/>
    </dgm:pt>
    <dgm:pt modelId="{D0E7925F-DE79-4190-A8A4-63A2B0454147}" type="pres">
      <dgm:prSet presAssocID="{757E01C7-6B28-4170-8EF8-D7D7161A7ABD}" presName="FourConn_2-3" presStyleLbl="fgAccFollowNode1" presStyleIdx="1" presStyleCnt="3">
        <dgm:presLayoutVars>
          <dgm:bulletEnabled val="1"/>
        </dgm:presLayoutVars>
      </dgm:prSet>
      <dgm:spPr/>
    </dgm:pt>
    <dgm:pt modelId="{D6AC18EB-4CA7-4890-A383-E39993F178A3}" type="pres">
      <dgm:prSet presAssocID="{757E01C7-6B28-4170-8EF8-D7D7161A7ABD}" presName="FourConn_3-4" presStyleLbl="fgAccFollowNode1" presStyleIdx="2" presStyleCnt="3">
        <dgm:presLayoutVars>
          <dgm:bulletEnabled val="1"/>
        </dgm:presLayoutVars>
      </dgm:prSet>
      <dgm:spPr/>
    </dgm:pt>
    <dgm:pt modelId="{C47BC449-2F8C-4881-93DE-C25FA966FFFC}" type="pres">
      <dgm:prSet presAssocID="{757E01C7-6B28-4170-8EF8-D7D7161A7ABD}" presName="FourNodes_1_text" presStyleLbl="node1" presStyleIdx="3" presStyleCnt="4">
        <dgm:presLayoutVars>
          <dgm:bulletEnabled val="1"/>
        </dgm:presLayoutVars>
      </dgm:prSet>
      <dgm:spPr/>
    </dgm:pt>
    <dgm:pt modelId="{C7B257A1-BFA4-4D8C-B3FF-F7A386D598D9}" type="pres">
      <dgm:prSet presAssocID="{757E01C7-6B28-4170-8EF8-D7D7161A7ABD}" presName="FourNodes_2_text" presStyleLbl="node1" presStyleIdx="3" presStyleCnt="4">
        <dgm:presLayoutVars>
          <dgm:bulletEnabled val="1"/>
        </dgm:presLayoutVars>
      </dgm:prSet>
      <dgm:spPr/>
    </dgm:pt>
    <dgm:pt modelId="{B44090F1-09B2-40B5-88FA-96FD717513C5}" type="pres">
      <dgm:prSet presAssocID="{757E01C7-6B28-4170-8EF8-D7D7161A7ABD}" presName="FourNodes_3_text" presStyleLbl="node1" presStyleIdx="3" presStyleCnt="4">
        <dgm:presLayoutVars>
          <dgm:bulletEnabled val="1"/>
        </dgm:presLayoutVars>
      </dgm:prSet>
      <dgm:spPr/>
    </dgm:pt>
    <dgm:pt modelId="{02332EAF-4D61-451D-84BE-90D4AAB12A82}" type="pres">
      <dgm:prSet presAssocID="{757E01C7-6B28-4170-8EF8-D7D7161A7ABD}" presName="FourNodes_4_text" presStyleLbl="node1" presStyleIdx="3" presStyleCnt="4">
        <dgm:presLayoutVars>
          <dgm:bulletEnabled val="1"/>
        </dgm:presLayoutVars>
      </dgm:prSet>
      <dgm:spPr/>
    </dgm:pt>
  </dgm:ptLst>
  <dgm:cxnLst>
    <dgm:cxn modelId="{C7A71202-073B-499F-A687-5C2F01C230B4}" srcId="{757E01C7-6B28-4170-8EF8-D7D7161A7ABD}" destId="{AC5E9109-A6B7-4A17-90AF-B0A1689B0808}" srcOrd="2" destOrd="0" parTransId="{57B48DB0-BBE5-4FB6-9E1B-EA1E8A647BCC}" sibTransId="{C6EE1FC1-1EE2-43E1-A59E-0D14CED6EE31}"/>
    <dgm:cxn modelId="{82BA360D-DF8C-44C1-AF28-B8389D051884}" srcId="{82F360F6-56B4-4355-95DA-5A60F66A8D03}" destId="{4C7884A2-B74E-46B6-AE4A-C44BDE4D02B0}" srcOrd="0" destOrd="0" parTransId="{A7C0A20E-1C40-4827-B9AA-E144A9490A50}" sibTransId="{A1DD4C48-C13F-460C-B8AF-7264AD6303C5}"/>
    <dgm:cxn modelId="{9C1E2515-A318-4B0B-9EDA-2EFA65904F20}" type="presOf" srcId="{E27C8E61-2C13-4551-A3A4-AB5916ABB543}" destId="{4998BFC5-68FA-4760-AF7E-A088A6D400AB}" srcOrd="0" destOrd="0" presId="urn:microsoft.com/office/officeart/2005/8/layout/vProcess5"/>
    <dgm:cxn modelId="{3CEAC416-FC2D-4E2B-BEB1-058790E49B66}" type="presOf" srcId="{BD954D16-7740-471C-95F6-EC3AA7D676A6}" destId="{B44090F1-09B2-40B5-88FA-96FD717513C5}" srcOrd="1" destOrd="2" presId="urn:microsoft.com/office/officeart/2005/8/layout/vProcess5"/>
    <dgm:cxn modelId="{EDD76A20-1C14-4777-9DAA-00CCEA9E473B}" type="presOf" srcId="{82F360F6-56B4-4355-95DA-5A60F66A8D03}" destId="{08DCCD59-1BA7-42F3-BCBC-220257FE30BC}" srcOrd="0" destOrd="0" presId="urn:microsoft.com/office/officeart/2005/8/layout/vProcess5"/>
    <dgm:cxn modelId="{202BCD21-BEA3-420F-862C-870BA5138491}" type="presOf" srcId="{4C7884A2-B74E-46B6-AE4A-C44BDE4D02B0}" destId="{C47BC449-2F8C-4881-93DE-C25FA966FFFC}" srcOrd="1" destOrd="1" presId="urn:microsoft.com/office/officeart/2005/8/layout/vProcess5"/>
    <dgm:cxn modelId="{F1F29F23-0CEB-47F8-A17E-9348CDB62BCB}" srcId="{757E01C7-6B28-4170-8EF8-D7D7161A7ABD}" destId="{82F360F6-56B4-4355-95DA-5A60F66A8D03}" srcOrd="0" destOrd="0" parTransId="{D22BA29B-32A8-487D-93C3-E55D819CC72B}" sibTransId="{3C7FA571-6E12-4021-B37D-D9A2ADDF1271}"/>
    <dgm:cxn modelId="{2B67F52F-5158-455C-8ED5-1FDCD22EDBBE}" type="presOf" srcId="{4C7884A2-B74E-46B6-AE4A-C44BDE4D02B0}" destId="{08DCCD59-1BA7-42F3-BCBC-220257FE30BC}" srcOrd="0" destOrd="1" presId="urn:microsoft.com/office/officeart/2005/8/layout/vProcess5"/>
    <dgm:cxn modelId="{F504BB3E-EB63-4350-AF61-44AACCBE8AD1}" type="presOf" srcId="{90265B39-A9C7-4745-9C22-3C6EE7ED0324}" destId="{33937E27-A0AF-4467-8705-B8E1E6F1D805}" srcOrd="0" destOrd="1" presId="urn:microsoft.com/office/officeart/2005/8/layout/vProcess5"/>
    <dgm:cxn modelId="{01FDC03F-39A5-4729-9EAF-7EE8644D62BA}" type="presOf" srcId="{722D23D8-3A7A-40C6-80D2-56BBED92E9F5}" destId="{7199A71C-7060-40FE-9C79-746EC23DCD75}" srcOrd="0" destOrd="0" presId="urn:microsoft.com/office/officeart/2005/8/layout/vProcess5"/>
    <dgm:cxn modelId="{3B9B5D63-F7FC-4F78-BE9F-21522576ABC4}" type="presOf" srcId="{3C7FA571-6E12-4021-B37D-D9A2ADDF1271}" destId="{D88223A6-644B-491B-8ADE-F665E76BA8BE}" srcOrd="0" destOrd="0" presId="urn:microsoft.com/office/officeart/2005/8/layout/vProcess5"/>
    <dgm:cxn modelId="{0E114544-C174-4C39-AC51-635434E1A14C}" type="presOf" srcId="{AC5E9109-A6B7-4A17-90AF-B0A1689B0808}" destId="{33937E27-A0AF-4467-8705-B8E1E6F1D805}" srcOrd="0" destOrd="0" presId="urn:microsoft.com/office/officeart/2005/8/layout/vProcess5"/>
    <dgm:cxn modelId="{13A2356E-22AB-4EA5-A6F2-A3E9C843FE0D}" srcId="{757E01C7-6B28-4170-8EF8-D7D7161A7ABD}" destId="{E27C8E61-2C13-4551-A3A4-AB5916ABB543}" srcOrd="3" destOrd="0" parTransId="{527112EE-2E29-4FAB-B620-06BF40374096}" sibTransId="{25522ADF-4D19-4041-80AD-2E24ECF48F51}"/>
    <dgm:cxn modelId="{9650AF4F-55A2-4800-A9F8-3DC55373100C}" type="presOf" srcId="{AC5E9109-A6B7-4A17-90AF-B0A1689B0808}" destId="{B44090F1-09B2-40B5-88FA-96FD717513C5}" srcOrd="1" destOrd="0" presId="urn:microsoft.com/office/officeart/2005/8/layout/vProcess5"/>
    <dgm:cxn modelId="{49BCA550-7C28-4496-B932-E4C961D0890F}" type="presOf" srcId="{C6EE1FC1-1EE2-43E1-A59E-0D14CED6EE31}" destId="{D6AC18EB-4CA7-4890-A383-E39993F178A3}" srcOrd="0" destOrd="0" presId="urn:microsoft.com/office/officeart/2005/8/layout/vProcess5"/>
    <dgm:cxn modelId="{9102F850-3084-40E2-968B-C33D79CD85D2}" type="presOf" srcId="{46F1BAD0-438E-497A-8F65-E9DD903B19CD}" destId="{D0E7925F-DE79-4190-A8A4-63A2B0454147}" srcOrd="0" destOrd="0" presId="urn:microsoft.com/office/officeart/2005/8/layout/vProcess5"/>
    <dgm:cxn modelId="{9E191E71-58C4-41DF-89DB-2057ABF6A04B}" srcId="{AC5E9109-A6B7-4A17-90AF-B0A1689B0808}" destId="{90265B39-A9C7-4745-9C22-3C6EE7ED0324}" srcOrd="0" destOrd="0" parTransId="{C521E85E-6666-4BF0-97B0-9AD30A9103CE}" sibTransId="{979E3E13-EC24-42F6-B003-488FB914E835}"/>
    <dgm:cxn modelId="{42DB1D52-B11D-4289-B829-9805B775DCED}" type="presOf" srcId="{E27C8E61-2C13-4551-A3A4-AB5916ABB543}" destId="{02332EAF-4D61-451D-84BE-90D4AAB12A82}" srcOrd="1" destOrd="0" presId="urn:microsoft.com/office/officeart/2005/8/layout/vProcess5"/>
    <dgm:cxn modelId="{3A926A7B-F51F-4CF4-90F6-46C237DD2412}" type="presOf" srcId="{722D23D8-3A7A-40C6-80D2-56BBED92E9F5}" destId="{C7B257A1-BFA4-4D8C-B3FF-F7A386D598D9}" srcOrd="1" destOrd="0" presId="urn:microsoft.com/office/officeart/2005/8/layout/vProcess5"/>
    <dgm:cxn modelId="{9EC1C987-5759-48CD-9141-3371B62B4A88}" type="presOf" srcId="{BD954D16-7740-471C-95F6-EC3AA7D676A6}" destId="{33937E27-A0AF-4467-8705-B8E1E6F1D805}" srcOrd="0" destOrd="2" presId="urn:microsoft.com/office/officeart/2005/8/layout/vProcess5"/>
    <dgm:cxn modelId="{9CCDD89A-5845-4B7A-870E-9401137B3062}" srcId="{AC5E9109-A6B7-4A17-90AF-B0A1689B0808}" destId="{F0DCED5D-8AF6-4E5C-9FE8-E56BC4B7AD87}" srcOrd="2" destOrd="0" parTransId="{D31952D5-6236-4D7D-91DC-5262AF3EE08A}" sibTransId="{7886D243-42EA-412A-B63F-A4FADFAF1FEF}"/>
    <dgm:cxn modelId="{2426059C-0580-48BC-8B1C-212A76EB41CD}" srcId="{AC5E9109-A6B7-4A17-90AF-B0A1689B0808}" destId="{BD954D16-7740-471C-95F6-EC3AA7D676A6}" srcOrd="1" destOrd="0" parTransId="{8AF3A553-FFD3-431A-8F14-EA5CEEBC089B}" sibTransId="{0ABA391B-177F-46C5-B578-80C9CD82EE27}"/>
    <dgm:cxn modelId="{14EC1CAD-4864-4E8E-A3A6-183BB3A45C56}" type="presOf" srcId="{82F360F6-56B4-4355-95DA-5A60F66A8D03}" destId="{C47BC449-2F8C-4881-93DE-C25FA966FFFC}" srcOrd="1" destOrd="0" presId="urn:microsoft.com/office/officeart/2005/8/layout/vProcess5"/>
    <dgm:cxn modelId="{9EA42CCF-F2E0-464F-9863-9BDF9D6CD8DB}" srcId="{757E01C7-6B28-4170-8EF8-D7D7161A7ABD}" destId="{722D23D8-3A7A-40C6-80D2-56BBED92E9F5}" srcOrd="1" destOrd="0" parTransId="{CBD170E1-C966-49F5-A6B4-26FA243F1F65}" sibTransId="{46F1BAD0-438E-497A-8F65-E9DD903B19CD}"/>
    <dgm:cxn modelId="{410FD0D7-939D-4DE7-8F0F-9B7E9564F5C5}" type="presOf" srcId="{F0DCED5D-8AF6-4E5C-9FE8-E56BC4B7AD87}" destId="{B44090F1-09B2-40B5-88FA-96FD717513C5}" srcOrd="1" destOrd="3" presId="urn:microsoft.com/office/officeart/2005/8/layout/vProcess5"/>
    <dgm:cxn modelId="{BE56B5DE-409C-4243-B255-801B6F6AA2EA}" type="presOf" srcId="{F0DCED5D-8AF6-4E5C-9FE8-E56BC4B7AD87}" destId="{33937E27-A0AF-4467-8705-B8E1E6F1D805}" srcOrd="0" destOrd="3" presId="urn:microsoft.com/office/officeart/2005/8/layout/vProcess5"/>
    <dgm:cxn modelId="{1504D7DF-D850-4BEA-B13B-01DE707BECFD}" type="presOf" srcId="{90265B39-A9C7-4745-9C22-3C6EE7ED0324}" destId="{B44090F1-09B2-40B5-88FA-96FD717513C5}" srcOrd="1" destOrd="1" presId="urn:microsoft.com/office/officeart/2005/8/layout/vProcess5"/>
    <dgm:cxn modelId="{71D390ED-1C2E-43AC-8AAA-9E9826475935}" type="presOf" srcId="{757E01C7-6B28-4170-8EF8-D7D7161A7ABD}" destId="{8848658C-02DE-4C99-B395-5CCB9C2BB9BB}" srcOrd="0" destOrd="0" presId="urn:microsoft.com/office/officeart/2005/8/layout/vProcess5"/>
    <dgm:cxn modelId="{6845E845-33D8-433D-A58F-4F7FE4FD02B8}" type="presParOf" srcId="{8848658C-02DE-4C99-B395-5CCB9C2BB9BB}" destId="{79BCC9B2-ABC5-473D-8211-E1821CF5F4EE}" srcOrd="0" destOrd="0" presId="urn:microsoft.com/office/officeart/2005/8/layout/vProcess5"/>
    <dgm:cxn modelId="{AFBC2236-414D-4D8B-B91F-0273B4BCC384}" type="presParOf" srcId="{8848658C-02DE-4C99-B395-5CCB9C2BB9BB}" destId="{08DCCD59-1BA7-42F3-BCBC-220257FE30BC}" srcOrd="1" destOrd="0" presId="urn:microsoft.com/office/officeart/2005/8/layout/vProcess5"/>
    <dgm:cxn modelId="{6BA4E6A0-A34D-4767-A336-96A3E911749D}" type="presParOf" srcId="{8848658C-02DE-4C99-B395-5CCB9C2BB9BB}" destId="{7199A71C-7060-40FE-9C79-746EC23DCD75}" srcOrd="2" destOrd="0" presId="urn:microsoft.com/office/officeart/2005/8/layout/vProcess5"/>
    <dgm:cxn modelId="{D1E88490-5291-4D42-B772-217AF5D5125E}" type="presParOf" srcId="{8848658C-02DE-4C99-B395-5CCB9C2BB9BB}" destId="{33937E27-A0AF-4467-8705-B8E1E6F1D805}" srcOrd="3" destOrd="0" presId="urn:microsoft.com/office/officeart/2005/8/layout/vProcess5"/>
    <dgm:cxn modelId="{312E2BD0-88F7-4B20-8250-1E46F7410228}" type="presParOf" srcId="{8848658C-02DE-4C99-B395-5CCB9C2BB9BB}" destId="{4998BFC5-68FA-4760-AF7E-A088A6D400AB}" srcOrd="4" destOrd="0" presId="urn:microsoft.com/office/officeart/2005/8/layout/vProcess5"/>
    <dgm:cxn modelId="{1D3407D9-C614-4787-92F5-F6018E28B90D}" type="presParOf" srcId="{8848658C-02DE-4C99-B395-5CCB9C2BB9BB}" destId="{D88223A6-644B-491B-8ADE-F665E76BA8BE}" srcOrd="5" destOrd="0" presId="urn:microsoft.com/office/officeart/2005/8/layout/vProcess5"/>
    <dgm:cxn modelId="{896632AE-C144-4359-9972-01E291D4FAC1}" type="presParOf" srcId="{8848658C-02DE-4C99-B395-5CCB9C2BB9BB}" destId="{D0E7925F-DE79-4190-A8A4-63A2B0454147}" srcOrd="6" destOrd="0" presId="urn:microsoft.com/office/officeart/2005/8/layout/vProcess5"/>
    <dgm:cxn modelId="{6CBE8371-417C-429C-B194-4B140FB2CE99}" type="presParOf" srcId="{8848658C-02DE-4C99-B395-5CCB9C2BB9BB}" destId="{D6AC18EB-4CA7-4890-A383-E39993F178A3}" srcOrd="7" destOrd="0" presId="urn:microsoft.com/office/officeart/2005/8/layout/vProcess5"/>
    <dgm:cxn modelId="{82B9D278-24EC-4E7A-9830-F44C03381831}" type="presParOf" srcId="{8848658C-02DE-4C99-B395-5CCB9C2BB9BB}" destId="{C47BC449-2F8C-4881-93DE-C25FA966FFFC}" srcOrd="8" destOrd="0" presId="urn:microsoft.com/office/officeart/2005/8/layout/vProcess5"/>
    <dgm:cxn modelId="{9BEFED51-C712-4CE5-859E-410CCE06603F}" type="presParOf" srcId="{8848658C-02DE-4C99-B395-5CCB9C2BB9BB}" destId="{C7B257A1-BFA4-4D8C-B3FF-F7A386D598D9}" srcOrd="9" destOrd="0" presId="urn:microsoft.com/office/officeart/2005/8/layout/vProcess5"/>
    <dgm:cxn modelId="{4433D832-92E7-4493-B793-2E5AF52C041C}" type="presParOf" srcId="{8848658C-02DE-4C99-B395-5CCB9C2BB9BB}" destId="{B44090F1-09B2-40B5-88FA-96FD717513C5}" srcOrd="10" destOrd="0" presId="urn:microsoft.com/office/officeart/2005/8/layout/vProcess5"/>
    <dgm:cxn modelId="{E69291BF-3DA3-4F39-BAAE-1E8EE74F81BD}" type="presParOf" srcId="{8848658C-02DE-4C99-B395-5CCB9C2BB9BB}" destId="{02332EAF-4D61-451D-84BE-90D4AAB12A8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F332B-9470-4CB6-8C6F-5AFACF743862}">
      <dsp:nvSpPr>
        <dsp:cNvPr id="0" name=""/>
        <dsp:cNvSpPr/>
      </dsp:nvSpPr>
      <dsp:spPr>
        <a:xfrm>
          <a:off x="742209" y="0"/>
          <a:ext cx="9012283" cy="531585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98279409-42F1-434A-83DB-7875900BB96D}">
      <dsp:nvSpPr>
        <dsp:cNvPr id="0" name=""/>
        <dsp:cNvSpPr/>
      </dsp:nvSpPr>
      <dsp:spPr>
        <a:xfrm>
          <a:off x="0" y="1569836"/>
          <a:ext cx="2367475" cy="2126342"/>
        </a:xfrm>
        <a:prstGeom prst="roundRect">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altLang="en-US" sz="2600" kern="1200" dirty="0">
              <a:solidFill>
                <a:schemeClr val="bg1"/>
              </a:solidFill>
              <a:highlight>
                <a:srgbClr val="004C97"/>
              </a:highlight>
            </a:rPr>
            <a:t>The Cash Buffer: what it is, why we need it</a:t>
          </a:r>
          <a:endParaRPr lang="en-US" sz="2600" kern="1200" dirty="0">
            <a:solidFill>
              <a:schemeClr val="bg1"/>
            </a:solidFill>
            <a:highlight>
              <a:srgbClr val="004C97"/>
            </a:highlight>
          </a:endParaRPr>
        </a:p>
      </dsp:txBody>
      <dsp:txXfrm>
        <a:off x="103799" y="1673635"/>
        <a:ext cx="2159877" cy="1918744"/>
      </dsp:txXfrm>
    </dsp:sp>
    <dsp:sp modelId="{69B80941-00E4-4A68-91D4-091DABFF1DD2}">
      <dsp:nvSpPr>
        <dsp:cNvPr id="0" name=""/>
        <dsp:cNvSpPr/>
      </dsp:nvSpPr>
      <dsp:spPr>
        <a:xfrm>
          <a:off x="2719259" y="1594757"/>
          <a:ext cx="2366562"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ts val="0"/>
            </a:spcAft>
            <a:buNone/>
          </a:pPr>
          <a:r>
            <a:rPr lang="en-GB" altLang="en-US" sz="2600" kern="1200" dirty="0"/>
            <a:t>Determining the Buffer </a:t>
          </a:r>
        </a:p>
        <a:p>
          <a:pPr marL="0" lvl="0" indent="0" algn="ctr" defTabSz="1155700">
            <a:lnSpc>
              <a:spcPct val="90000"/>
            </a:lnSpc>
            <a:spcBef>
              <a:spcPct val="0"/>
            </a:spcBef>
            <a:spcAft>
              <a:spcPts val="0"/>
            </a:spcAft>
            <a:buNone/>
          </a:pPr>
          <a:r>
            <a:rPr lang="en-GB" altLang="en-US" sz="2600" kern="1200" dirty="0"/>
            <a:t>and its Components</a:t>
          </a:r>
        </a:p>
      </dsp:txBody>
      <dsp:txXfrm>
        <a:off x="2823058" y="1698556"/>
        <a:ext cx="2158964" cy="1918744"/>
      </dsp:txXfrm>
    </dsp:sp>
    <dsp:sp modelId="{66B01804-B4DF-432F-9592-5DE10DAC317F}">
      <dsp:nvSpPr>
        <dsp:cNvPr id="0" name=""/>
        <dsp:cNvSpPr/>
      </dsp:nvSpPr>
      <dsp:spPr>
        <a:xfrm>
          <a:off x="5456343" y="1594757"/>
          <a:ext cx="2369101"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altLang="en-US" sz="2600" kern="1200" dirty="0"/>
            <a:t>International examples</a:t>
          </a:r>
        </a:p>
      </dsp:txBody>
      <dsp:txXfrm>
        <a:off x="5560142" y="1698556"/>
        <a:ext cx="2161503" cy="1918744"/>
      </dsp:txXfrm>
    </dsp:sp>
    <dsp:sp modelId="{D4DB188C-BE5A-46C3-A77C-440CB56285CE}">
      <dsp:nvSpPr>
        <dsp:cNvPr id="0" name=""/>
        <dsp:cNvSpPr/>
      </dsp:nvSpPr>
      <dsp:spPr>
        <a:xfrm>
          <a:off x="8219913" y="1594757"/>
          <a:ext cx="2379591"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altLang="en-US" sz="2800" kern="1200" dirty="0"/>
            <a:t>Some Issues Arising</a:t>
          </a:r>
        </a:p>
      </dsp:txBody>
      <dsp:txXfrm>
        <a:off x="8323712" y="1698556"/>
        <a:ext cx="2171993" cy="19187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6753D-6D7C-4A45-9DE1-A02C5B2FCAE2}">
      <dsp:nvSpPr>
        <dsp:cNvPr id="0" name=""/>
        <dsp:cNvSpPr/>
      </dsp:nvSpPr>
      <dsp:spPr>
        <a:xfrm>
          <a:off x="2416094" y="-166151"/>
          <a:ext cx="2726135" cy="144994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Identification of risky periods (e.g. past poor auction performance – mean &amp; standard deviation)</a:t>
          </a:r>
        </a:p>
      </dsp:txBody>
      <dsp:txXfrm>
        <a:off x="2458562" y="-123683"/>
        <a:ext cx="2641199" cy="1365012"/>
      </dsp:txXfrm>
    </dsp:sp>
    <dsp:sp modelId="{57ED016A-E23C-499A-8CCC-0F95DDB85253}">
      <dsp:nvSpPr>
        <dsp:cNvPr id="0" name=""/>
        <dsp:cNvSpPr/>
      </dsp:nvSpPr>
      <dsp:spPr>
        <a:xfrm rot="3600000">
          <a:off x="4235260" y="1960709"/>
          <a:ext cx="966489" cy="384622"/>
        </a:xfrm>
        <a:prstGeom prst="leftRightArrow">
          <a:avLst>
            <a:gd name="adj1" fmla="val 60000"/>
            <a:gd name="adj2" fmla="val 50000"/>
          </a:avLst>
        </a:prstGeom>
        <a:solidFill>
          <a:srgbClr val="CFD5EA"/>
        </a:solidFill>
        <a:ln>
          <a:solidFill>
            <a:srgbClr val="004C97"/>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350647" y="2037633"/>
        <a:ext cx="735715" cy="230774"/>
      </dsp:txXfrm>
    </dsp:sp>
    <dsp:sp modelId="{73D4E0D0-480C-403F-BEAC-A410B280A7B3}">
      <dsp:nvSpPr>
        <dsp:cNvPr id="0" name=""/>
        <dsp:cNvSpPr/>
      </dsp:nvSpPr>
      <dsp:spPr>
        <a:xfrm>
          <a:off x="4448537" y="3001013"/>
          <a:ext cx="2296962" cy="141285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Duration of risky periods – identify average or maximum</a:t>
          </a:r>
        </a:p>
      </dsp:txBody>
      <dsp:txXfrm>
        <a:off x="4489918" y="3042394"/>
        <a:ext cx="2214200" cy="1330097"/>
      </dsp:txXfrm>
    </dsp:sp>
    <dsp:sp modelId="{80D3BEB5-CD0B-4EBF-9408-A1C76AB842AF}">
      <dsp:nvSpPr>
        <dsp:cNvPr id="0" name=""/>
        <dsp:cNvSpPr/>
      </dsp:nvSpPr>
      <dsp:spPr>
        <a:xfrm rot="10800000">
          <a:off x="3361237" y="3515132"/>
          <a:ext cx="966489" cy="384622"/>
        </a:xfrm>
        <a:prstGeom prst="leftRightArrow">
          <a:avLst>
            <a:gd name="adj1" fmla="val 60000"/>
            <a:gd name="adj2" fmla="val 50000"/>
          </a:avLst>
        </a:prstGeom>
        <a:solidFill>
          <a:srgbClr val="CFD5EA"/>
        </a:solidFill>
        <a:ln>
          <a:solidFill>
            <a:srgbClr val="004C97"/>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476624" y="3592056"/>
        <a:ext cx="735715" cy="230774"/>
      </dsp:txXfrm>
    </dsp:sp>
    <dsp:sp modelId="{EEEC747F-FE5C-4701-AF1A-E6F2C25D6867}">
      <dsp:nvSpPr>
        <dsp:cNvPr id="0" name=""/>
        <dsp:cNvSpPr/>
      </dsp:nvSpPr>
      <dsp:spPr>
        <a:xfrm>
          <a:off x="682184" y="3004403"/>
          <a:ext cx="2558242" cy="140607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Ability to borrow during risky period  - taking account of other financing sources</a:t>
          </a:r>
        </a:p>
      </dsp:txBody>
      <dsp:txXfrm>
        <a:off x="723367" y="3045586"/>
        <a:ext cx="2475876" cy="1323713"/>
      </dsp:txXfrm>
    </dsp:sp>
    <dsp:sp modelId="{D18DF4A9-BCA2-40CD-AF11-939B959DA063}">
      <dsp:nvSpPr>
        <dsp:cNvPr id="0" name=""/>
        <dsp:cNvSpPr/>
      </dsp:nvSpPr>
      <dsp:spPr>
        <a:xfrm rot="18000000">
          <a:off x="2380657" y="1951788"/>
          <a:ext cx="966489" cy="384622"/>
        </a:xfrm>
        <a:prstGeom prst="leftRightArrow">
          <a:avLst>
            <a:gd name="adj1" fmla="val 60000"/>
            <a:gd name="adj2" fmla="val 50000"/>
          </a:avLst>
        </a:prstGeom>
        <a:solidFill>
          <a:srgbClr val="CFD5EA"/>
        </a:solidFill>
        <a:ln>
          <a:solidFill>
            <a:srgbClr val="004C97"/>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96044" y="2028712"/>
        <a:ext cx="735715" cy="2307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A4827-54E3-4C04-A15D-141BCF2D59AF}">
      <dsp:nvSpPr>
        <dsp:cNvPr id="0" name=""/>
        <dsp:cNvSpPr/>
      </dsp:nvSpPr>
      <dsp:spPr>
        <a:xfrm rot="5400000">
          <a:off x="6522575" y="-2779771"/>
          <a:ext cx="737904" cy="6486144"/>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t>Not an option in many countries – quantum and tenor should be constrained</a:t>
          </a:r>
        </a:p>
      </dsp:txBody>
      <dsp:txXfrm rot="-5400000">
        <a:off x="3648455" y="130371"/>
        <a:ext cx="6450122" cy="665860"/>
      </dsp:txXfrm>
    </dsp:sp>
    <dsp:sp modelId="{10A41BF0-7A53-4969-98B8-D40BEB6C7AB6}">
      <dsp:nvSpPr>
        <dsp:cNvPr id="0" name=""/>
        <dsp:cNvSpPr/>
      </dsp:nvSpPr>
      <dsp:spPr>
        <a:xfrm>
          <a:off x="0" y="2109"/>
          <a:ext cx="3648456" cy="92238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Borrowing from the Central Bank</a:t>
          </a:r>
        </a:p>
      </dsp:txBody>
      <dsp:txXfrm>
        <a:off x="45027" y="47136"/>
        <a:ext cx="3558402" cy="832326"/>
      </dsp:txXfrm>
    </dsp:sp>
    <dsp:sp modelId="{F162859F-A449-4DC4-B138-7DD6A3508499}">
      <dsp:nvSpPr>
        <dsp:cNvPr id="0" name=""/>
        <dsp:cNvSpPr/>
      </dsp:nvSpPr>
      <dsp:spPr>
        <a:xfrm rot="5400000">
          <a:off x="6522575" y="-1811271"/>
          <a:ext cx="737904" cy="6486144"/>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t>A useful option although it usually carries a cost</a:t>
          </a:r>
        </a:p>
      </dsp:txBody>
      <dsp:txXfrm rot="-5400000">
        <a:off x="3648455" y="1098871"/>
        <a:ext cx="6450122" cy="665860"/>
      </dsp:txXfrm>
    </dsp:sp>
    <dsp:sp modelId="{30D4FA78-B3BE-4E27-AE56-AEA1D60386A9}">
      <dsp:nvSpPr>
        <dsp:cNvPr id="0" name=""/>
        <dsp:cNvSpPr/>
      </dsp:nvSpPr>
      <dsp:spPr>
        <a:xfrm>
          <a:off x="0" y="970609"/>
          <a:ext cx="3648456" cy="92238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Credit lines with commercial banks</a:t>
          </a:r>
        </a:p>
      </dsp:txBody>
      <dsp:txXfrm>
        <a:off x="45027" y="1015636"/>
        <a:ext cx="3558402" cy="832326"/>
      </dsp:txXfrm>
    </dsp:sp>
    <dsp:sp modelId="{2EC8B873-EC3B-4005-A068-77DB29F3B878}">
      <dsp:nvSpPr>
        <dsp:cNvPr id="0" name=""/>
        <dsp:cNvSpPr/>
      </dsp:nvSpPr>
      <dsp:spPr>
        <a:xfrm rot="5400000">
          <a:off x="6522575" y="-842772"/>
          <a:ext cx="737904" cy="6486144"/>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t>Often possible (not for repo) – with a penalty</a:t>
          </a:r>
        </a:p>
      </dsp:txBody>
      <dsp:txXfrm rot="-5400000">
        <a:off x="3648455" y="2067370"/>
        <a:ext cx="6450122" cy="665860"/>
      </dsp:txXfrm>
    </dsp:sp>
    <dsp:sp modelId="{BE071659-6FBB-4E21-98E2-1EFB0CE2A9A1}">
      <dsp:nvSpPr>
        <dsp:cNvPr id="0" name=""/>
        <dsp:cNvSpPr/>
      </dsp:nvSpPr>
      <dsp:spPr>
        <a:xfrm>
          <a:off x="0" y="1939109"/>
          <a:ext cx="3648456" cy="92238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Breaking deposits</a:t>
          </a:r>
        </a:p>
      </dsp:txBody>
      <dsp:txXfrm>
        <a:off x="45027" y="1984136"/>
        <a:ext cx="3558402" cy="832326"/>
      </dsp:txXfrm>
    </dsp:sp>
    <dsp:sp modelId="{FDE7B009-2DE6-4EB8-9308-289A0153F095}">
      <dsp:nvSpPr>
        <dsp:cNvPr id="0" name=""/>
        <dsp:cNvSpPr/>
      </dsp:nvSpPr>
      <dsp:spPr>
        <a:xfrm rot="5400000">
          <a:off x="6522575" y="125727"/>
          <a:ext cx="737904" cy="6486144"/>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t>Same day value?</a:t>
          </a:r>
        </a:p>
      </dsp:txBody>
      <dsp:txXfrm rot="-5400000">
        <a:off x="3648455" y="3035869"/>
        <a:ext cx="6450122" cy="665860"/>
      </dsp:txXfrm>
    </dsp:sp>
    <dsp:sp modelId="{B15A0ED7-15EF-4D77-9E93-EC4D474A1443}">
      <dsp:nvSpPr>
        <dsp:cNvPr id="0" name=""/>
        <dsp:cNvSpPr/>
      </dsp:nvSpPr>
      <dsp:spPr>
        <a:xfrm>
          <a:off x="0" y="2907609"/>
          <a:ext cx="3648456" cy="92238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Access to FX</a:t>
          </a:r>
        </a:p>
      </dsp:txBody>
      <dsp:txXfrm>
        <a:off x="45027" y="2952636"/>
        <a:ext cx="3558402" cy="832326"/>
      </dsp:txXfrm>
    </dsp:sp>
    <dsp:sp modelId="{799FEDAD-1CAB-445B-B37A-FB1711077A85}">
      <dsp:nvSpPr>
        <dsp:cNvPr id="0" name=""/>
        <dsp:cNvSpPr/>
      </dsp:nvSpPr>
      <dsp:spPr>
        <a:xfrm rot="5400000">
          <a:off x="6522575" y="1094227"/>
          <a:ext cx="737904" cy="6486144"/>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t>Sovereign wealth funds – should be arm’s length</a:t>
          </a:r>
        </a:p>
      </dsp:txBody>
      <dsp:txXfrm rot="-5400000">
        <a:off x="3648455" y="4004369"/>
        <a:ext cx="6450122" cy="665860"/>
      </dsp:txXfrm>
    </dsp:sp>
    <dsp:sp modelId="{04D106F5-8F07-4497-A0EC-BB06767F8DFB}">
      <dsp:nvSpPr>
        <dsp:cNvPr id="0" name=""/>
        <dsp:cNvSpPr/>
      </dsp:nvSpPr>
      <dsp:spPr>
        <a:xfrm>
          <a:off x="0" y="3876109"/>
          <a:ext cx="3648456" cy="922380"/>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Other cash sources?</a:t>
          </a:r>
        </a:p>
      </dsp:txBody>
      <dsp:txXfrm>
        <a:off x="45027" y="3921136"/>
        <a:ext cx="3558402" cy="8323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F332B-9470-4CB6-8C6F-5AFACF743862}">
      <dsp:nvSpPr>
        <dsp:cNvPr id="0" name=""/>
        <dsp:cNvSpPr/>
      </dsp:nvSpPr>
      <dsp:spPr>
        <a:xfrm>
          <a:off x="742209" y="0"/>
          <a:ext cx="9012283" cy="531585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98279409-42F1-434A-83DB-7875900BB96D}">
      <dsp:nvSpPr>
        <dsp:cNvPr id="0" name=""/>
        <dsp:cNvSpPr/>
      </dsp:nvSpPr>
      <dsp:spPr>
        <a:xfrm>
          <a:off x="0" y="1569836"/>
          <a:ext cx="2367475"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altLang="en-US" sz="2600" kern="1200" dirty="0"/>
            <a:t>The Cash Buffer: what it is, why we need it</a:t>
          </a:r>
          <a:endParaRPr lang="en-US" sz="2600" kern="1200" dirty="0"/>
        </a:p>
      </dsp:txBody>
      <dsp:txXfrm>
        <a:off x="103799" y="1673635"/>
        <a:ext cx="2159877" cy="1918744"/>
      </dsp:txXfrm>
    </dsp:sp>
    <dsp:sp modelId="{69B80941-00E4-4A68-91D4-091DABFF1DD2}">
      <dsp:nvSpPr>
        <dsp:cNvPr id="0" name=""/>
        <dsp:cNvSpPr/>
      </dsp:nvSpPr>
      <dsp:spPr>
        <a:xfrm>
          <a:off x="2719259" y="1594757"/>
          <a:ext cx="2366562"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ts val="0"/>
            </a:spcAft>
            <a:buNone/>
          </a:pPr>
          <a:r>
            <a:rPr lang="en-GB" altLang="en-US" sz="2600" kern="1200" dirty="0"/>
            <a:t>Determining the Buffer </a:t>
          </a:r>
        </a:p>
        <a:p>
          <a:pPr marL="0" lvl="0" indent="0" algn="ctr" defTabSz="1155700">
            <a:lnSpc>
              <a:spcPct val="90000"/>
            </a:lnSpc>
            <a:spcBef>
              <a:spcPct val="0"/>
            </a:spcBef>
            <a:spcAft>
              <a:spcPts val="0"/>
            </a:spcAft>
            <a:buNone/>
          </a:pPr>
          <a:r>
            <a:rPr lang="en-GB" altLang="en-US" sz="2600" kern="1200" dirty="0"/>
            <a:t>and its Components</a:t>
          </a:r>
        </a:p>
      </dsp:txBody>
      <dsp:txXfrm>
        <a:off x="2823058" y="1698556"/>
        <a:ext cx="2158964" cy="1918744"/>
      </dsp:txXfrm>
    </dsp:sp>
    <dsp:sp modelId="{66B01804-B4DF-432F-9592-5DE10DAC317F}">
      <dsp:nvSpPr>
        <dsp:cNvPr id="0" name=""/>
        <dsp:cNvSpPr/>
      </dsp:nvSpPr>
      <dsp:spPr>
        <a:xfrm>
          <a:off x="5456343" y="1594757"/>
          <a:ext cx="2369101" cy="2126342"/>
        </a:xfrm>
        <a:prstGeom prst="roundRect">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altLang="en-US" sz="2600" kern="1200" dirty="0">
              <a:solidFill>
                <a:schemeClr val="bg1"/>
              </a:solidFill>
            </a:rPr>
            <a:t>International examples</a:t>
          </a:r>
        </a:p>
      </dsp:txBody>
      <dsp:txXfrm>
        <a:off x="5560142" y="1698556"/>
        <a:ext cx="2161503" cy="1918744"/>
      </dsp:txXfrm>
    </dsp:sp>
    <dsp:sp modelId="{D4DB188C-BE5A-46C3-A77C-440CB56285CE}">
      <dsp:nvSpPr>
        <dsp:cNvPr id="0" name=""/>
        <dsp:cNvSpPr/>
      </dsp:nvSpPr>
      <dsp:spPr>
        <a:xfrm>
          <a:off x="8219913" y="1594757"/>
          <a:ext cx="2379591"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altLang="en-US" sz="2800" kern="1200" dirty="0"/>
            <a:t>Some Issues Arising</a:t>
          </a:r>
        </a:p>
      </dsp:txBody>
      <dsp:txXfrm>
        <a:off x="8323712" y="1698556"/>
        <a:ext cx="2171993" cy="19187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46FD8-B9B4-4F96-BD7B-7E8B5E287C5E}">
      <dsp:nvSpPr>
        <dsp:cNvPr id="0" name=""/>
        <dsp:cNvSpPr/>
      </dsp:nvSpPr>
      <dsp:spPr>
        <a:xfrm>
          <a:off x="4528" y="1365145"/>
          <a:ext cx="2316161"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kern="1200" dirty="0"/>
            <a:t>Cruz and </a:t>
          </a:r>
          <a:r>
            <a:rPr lang="en-GB" sz="2000" kern="1200" dirty="0" err="1"/>
            <a:t>Koç</a:t>
          </a:r>
          <a:r>
            <a:rPr lang="en-GB" sz="2000" kern="1200" dirty="0"/>
            <a:t> Survey of OECD Countries 2016</a:t>
          </a:r>
        </a:p>
      </dsp:txBody>
      <dsp:txXfrm>
        <a:off x="4528" y="1365145"/>
        <a:ext cx="2316161" cy="891000"/>
      </dsp:txXfrm>
    </dsp:sp>
    <dsp:sp modelId="{2E184D49-6DDF-427D-A7EF-22185F234557}">
      <dsp:nvSpPr>
        <dsp:cNvPr id="0" name=""/>
        <dsp:cNvSpPr/>
      </dsp:nvSpPr>
      <dsp:spPr>
        <a:xfrm>
          <a:off x="2320689" y="56488"/>
          <a:ext cx="463232" cy="3508312"/>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C4E50B-7EDF-4329-B72E-BA9C22C291CD}">
      <dsp:nvSpPr>
        <dsp:cNvPr id="0" name=""/>
        <dsp:cNvSpPr/>
      </dsp:nvSpPr>
      <dsp:spPr>
        <a:xfrm>
          <a:off x="2969215" y="56488"/>
          <a:ext cx="6299959" cy="350831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29/35 countries agreed that buffers are important and effective tool to mitigate refinancing and liquidity risk</a:t>
          </a:r>
        </a:p>
        <a:p>
          <a:pPr marL="171450" lvl="1" indent="-171450" algn="l" defTabSz="711200">
            <a:lnSpc>
              <a:spcPct val="90000"/>
            </a:lnSpc>
            <a:spcBef>
              <a:spcPct val="0"/>
            </a:spcBef>
            <a:spcAft>
              <a:spcPct val="15000"/>
            </a:spcAft>
            <a:buChar char="•"/>
          </a:pPr>
          <a:r>
            <a:rPr lang="en-GB" sz="1600" kern="1200" dirty="0"/>
            <a:t>Cash is the main asset, mostly in central bank, mostly domestic currency</a:t>
          </a:r>
        </a:p>
        <a:p>
          <a:pPr marL="171450" lvl="1" indent="-171450" algn="l" defTabSz="711200">
            <a:lnSpc>
              <a:spcPct val="90000"/>
            </a:lnSpc>
            <a:spcBef>
              <a:spcPct val="0"/>
            </a:spcBef>
            <a:spcAft>
              <a:spcPct val="15000"/>
            </a:spcAft>
            <a:buChar char="•"/>
          </a:pPr>
          <a:r>
            <a:rPr lang="en-GB" sz="1600" kern="1200" dirty="0"/>
            <a:t>Main purposes: to manage time differences; to reduce refinancing risk and to withstand severe liquidity strains, enhancing market confidence</a:t>
          </a:r>
        </a:p>
        <a:p>
          <a:pPr marL="171450" lvl="1" indent="-171450" algn="l" defTabSz="711200">
            <a:lnSpc>
              <a:spcPct val="90000"/>
            </a:lnSpc>
            <a:spcBef>
              <a:spcPct val="0"/>
            </a:spcBef>
            <a:spcAft>
              <a:spcPct val="15000"/>
            </a:spcAft>
            <a:buChar char="•"/>
          </a:pPr>
          <a:r>
            <a:rPr lang="en-GB" sz="1600" kern="1200" dirty="0"/>
            <a:t>Most common practice: a buffer sufficient to meet one month of expenditures – but great variation (following debt crisis Greece set cash reserves to cover debt service the next 4 years, exc Tbills)</a:t>
          </a:r>
        </a:p>
        <a:p>
          <a:pPr marL="171450" lvl="1" indent="-171450" algn="l" defTabSz="711200">
            <a:lnSpc>
              <a:spcPct val="90000"/>
            </a:lnSpc>
            <a:spcBef>
              <a:spcPct val="0"/>
            </a:spcBef>
            <a:spcAft>
              <a:spcPct val="15000"/>
            </a:spcAft>
            <a:buChar char="•"/>
          </a:pPr>
          <a:r>
            <a:rPr lang="en-GB" sz="1600" kern="1200" dirty="0"/>
            <a:t>Estimated by a range of liquidity indicators and scenario analysis</a:t>
          </a:r>
        </a:p>
        <a:p>
          <a:pPr marL="171450" lvl="1" indent="-171450" algn="l" defTabSz="711200">
            <a:lnSpc>
              <a:spcPct val="90000"/>
            </a:lnSpc>
            <a:spcBef>
              <a:spcPct val="0"/>
            </a:spcBef>
            <a:spcAft>
              <a:spcPct val="15000"/>
            </a:spcAft>
            <a:buChar char="•"/>
          </a:pPr>
          <a:r>
            <a:rPr lang="en-GB" sz="1600" kern="1200" dirty="0"/>
            <a:t>&gt; half respondents disclose their cash balance regularly as a part of transparency of public finances</a:t>
          </a:r>
        </a:p>
        <a:p>
          <a:pPr marL="171450" lvl="1" indent="-171450" algn="l" defTabSz="711200">
            <a:lnSpc>
              <a:spcPct val="90000"/>
            </a:lnSpc>
            <a:spcBef>
              <a:spcPct val="0"/>
            </a:spcBef>
            <a:spcAft>
              <a:spcPct val="15000"/>
            </a:spcAft>
            <a:buChar char="•"/>
          </a:pPr>
          <a:r>
            <a:rPr lang="en-GB" sz="1600" kern="1200" dirty="0"/>
            <a:t>DMOs primarily coordinate governance of the buffer with the MoF &amp; central bank</a:t>
          </a:r>
        </a:p>
      </dsp:txBody>
      <dsp:txXfrm>
        <a:off x="2969215" y="56488"/>
        <a:ext cx="6299959" cy="3508312"/>
      </dsp:txXfrm>
    </dsp:sp>
    <dsp:sp modelId="{CCA6BE14-DFD5-43CB-9515-EE525D703A26}">
      <dsp:nvSpPr>
        <dsp:cNvPr id="0" name=""/>
        <dsp:cNvSpPr/>
      </dsp:nvSpPr>
      <dsp:spPr>
        <a:xfrm>
          <a:off x="4528" y="3622401"/>
          <a:ext cx="2316161" cy="154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GB" sz="1800" kern="1200" dirty="0"/>
            <a:t>Several </a:t>
          </a:r>
          <a:r>
            <a:rPr lang="en-GB" sz="1800" kern="1200" dirty="0" err="1"/>
            <a:t>N.Europe</a:t>
          </a:r>
          <a:r>
            <a:rPr lang="en-GB" sz="1800" kern="1200" dirty="0"/>
            <a:t> countries operate with cash balances &lt;&lt; 0.1% annual central government expenditure </a:t>
          </a:r>
        </a:p>
      </dsp:txBody>
      <dsp:txXfrm>
        <a:off x="4528" y="3622401"/>
        <a:ext cx="2316161" cy="1544400"/>
      </dsp:txXfrm>
    </dsp:sp>
    <dsp:sp modelId="{57CCFA6B-09A1-41F0-A8E1-1CB3D9011809}">
      <dsp:nvSpPr>
        <dsp:cNvPr id="0" name=""/>
        <dsp:cNvSpPr/>
      </dsp:nvSpPr>
      <dsp:spPr>
        <a:xfrm>
          <a:off x="2320689" y="3622401"/>
          <a:ext cx="463232" cy="1544400"/>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395BD1-E655-4E37-832C-AC95C5A7437D}">
      <dsp:nvSpPr>
        <dsp:cNvPr id="0" name=""/>
        <dsp:cNvSpPr/>
      </dsp:nvSpPr>
      <dsp:spPr>
        <a:xfrm>
          <a:off x="2969215" y="3622401"/>
          <a:ext cx="6299959" cy="15444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But they have liquid money markets, sophisticated active cash management</a:t>
          </a:r>
        </a:p>
        <a:p>
          <a:pPr marL="171450" lvl="1" indent="-171450" algn="l" defTabSz="711200">
            <a:lnSpc>
              <a:spcPct val="90000"/>
            </a:lnSpc>
            <a:spcBef>
              <a:spcPct val="0"/>
            </a:spcBef>
            <a:spcAft>
              <a:spcPct val="15000"/>
            </a:spcAft>
            <a:buChar char="•"/>
          </a:pPr>
          <a:r>
            <a:rPr lang="en-GB" sz="1600" kern="1200" dirty="0"/>
            <a:t>Some plan to be long of cash and on-lend only when position is secure</a:t>
          </a:r>
        </a:p>
        <a:p>
          <a:pPr marL="171450" lvl="1" indent="-171450" algn="l" defTabSz="711200">
            <a:lnSpc>
              <a:spcPct val="90000"/>
            </a:lnSpc>
            <a:spcBef>
              <a:spcPct val="0"/>
            </a:spcBef>
            <a:spcAft>
              <a:spcPct val="15000"/>
            </a:spcAft>
            <a:buChar char="•"/>
          </a:pPr>
          <a:r>
            <a:rPr lang="en-GB" sz="1600" kern="1200" dirty="0"/>
            <a:t>Drying up of liquidity in financial crisis led some to be more cautious</a:t>
          </a:r>
        </a:p>
      </dsp:txBody>
      <dsp:txXfrm>
        <a:off x="2969215" y="3622401"/>
        <a:ext cx="6299959" cy="1544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A94D1-0A89-41B6-883D-7147B80DF065}">
      <dsp:nvSpPr>
        <dsp:cNvPr id="0" name=""/>
        <dsp:cNvSpPr/>
      </dsp:nvSpPr>
      <dsp:spPr>
        <a:xfrm>
          <a:off x="5028" y="1146644"/>
          <a:ext cx="2571957" cy="117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kern="1200" dirty="0"/>
            <a:t>Some other approaches – the importance of signalling prudence</a:t>
          </a:r>
        </a:p>
      </dsp:txBody>
      <dsp:txXfrm>
        <a:off x="5028" y="1146644"/>
        <a:ext cx="2571957" cy="1175625"/>
      </dsp:txXfrm>
    </dsp:sp>
    <dsp:sp modelId="{5335B570-2E74-4ED0-9A9E-08B2B7FCAC49}">
      <dsp:nvSpPr>
        <dsp:cNvPr id="0" name=""/>
        <dsp:cNvSpPr/>
      </dsp:nvSpPr>
      <dsp:spPr>
        <a:xfrm>
          <a:off x="2576985" y="154710"/>
          <a:ext cx="514391" cy="3159492"/>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78F83-CB4E-416B-B580-86BD88A56A32}">
      <dsp:nvSpPr>
        <dsp:cNvPr id="0" name=""/>
        <dsp:cNvSpPr/>
      </dsp:nvSpPr>
      <dsp:spPr>
        <a:xfrm>
          <a:off x="3297134" y="154710"/>
          <a:ext cx="6995724" cy="31594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Buffer calculated as safety reserve in event of adverse market conditions – market closure or higher costs</a:t>
          </a:r>
        </a:p>
        <a:p>
          <a:pPr marL="171450" lvl="1" indent="-171450" algn="l" defTabSz="844550">
            <a:lnSpc>
              <a:spcPct val="90000"/>
            </a:lnSpc>
            <a:spcBef>
              <a:spcPct val="0"/>
            </a:spcBef>
            <a:spcAft>
              <a:spcPct val="15000"/>
            </a:spcAft>
            <a:buChar char="•"/>
          </a:pPr>
          <a:r>
            <a:rPr lang="en-GB" sz="1900" kern="1200" dirty="0"/>
            <a:t>Maintaining balances &gt;= debt redemptions due in next month, implicitly allows for failed auction</a:t>
          </a:r>
        </a:p>
        <a:p>
          <a:pPr marL="171450" lvl="1" indent="-171450" algn="l" defTabSz="844550">
            <a:lnSpc>
              <a:spcPct val="90000"/>
            </a:lnSpc>
            <a:spcBef>
              <a:spcPct val="0"/>
            </a:spcBef>
            <a:spcAft>
              <a:spcPct val="15000"/>
            </a:spcAft>
            <a:buChar char="•"/>
          </a:pPr>
          <a:r>
            <a:rPr lang="en-GB" sz="1900" kern="1200" dirty="0"/>
            <a:t>To guarantee budget execution or debt service for [X] months</a:t>
          </a:r>
        </a:p>
        <a:p>
          <a:pPr marL="171450" lvl="1" indent="-171450" algn="l" defTabSz="844550">
            <a:lnSpc>
              <a:spcPct val="90000"/>
            </a:lnSpc>
            <a:spcBef>
              <a:spcPct val="0"/>
            </a:spcBef>
            <a:spcAft>
              <a:spcPct val="15000"/>
            </a:spcAft>
            <a:buChar char="•"/>
          </a:pPr>
          <a:r>
            <a:rPr lang="en-GB" sz="1900" kern="1200" dirty="0"/>
            <a:t>In Italy used to be (until 2011) a legal requirement for balances to exceed €10 billion – the peak of cumulative net outflows reached in any period</a:t>
          </a:r>
        </a:p>
        <a:p>
          <a:pPr marL="171450" lvl="1" indent="-171450" algn="l" defTabSz="844550">
            <a:lnSpc>
              <a:spcPct val="90000"/>
            </a:lnSpc>
            <a:spcBef>
              <a:spcPct val="0"/>
            </a:spcBef>
            <a:spcAft>
              <a:spcPct val="15000"/>
            </a:spcAft>
            <a:buChar char="•"/>
          </a:pPr>
          <a:r>
            <a:rPr lang="en-GB" sz="1900" kern="1200" dirty="0"/>
            <a:t>Uruguay focuses on risk of excessive cost of borrowing rather than access to borrowing – implies a large buffer</a:t>
          </a:r>
        </a:p>
        <a:p>
          <a:pPr marL="171450" lvl="1" indent="-171450" algn="l" defTabSz="844550">
            <a:lnSpc>
              <a:spcPct val="90000"/>
            </a:lnSpc>
            <a:spcBef>
              <a:spcPct val="0"/>
            </a:spcBef>
            <a:spcAft>
              <a:spcPct val="15000"/>
            </a:spcAft>
            <a:buChar char="•"/>
          </a:pPr>
          <a:r>
            <a:rPr lang="en-GB" sz="1900" kern="1200" dirty="0"/>
            <a:t>See also results of World Bank 2014 survey at annex</a:t>
          </a:r>
        </a:p>
      </dsp:txBody>
      <dsp:txXfrm>
        <a:off x="3297134" y="154710"/>
        <a:ext cx="6995724" cy="31594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9D1CC-864E-4792-9B60-16C12D2F0906}">
      <dsp:nvSpPr>
        <dsp:cNvPr id="0" name=""/>
        <dsp:cNvSpPr/>
      </dsp:nvSpPr>
      <dsp:spPr>
        <a:xfrm>
          <a:off x="96178" y="1101"/>
          <a:ext cx="9807109" cy="482773"/>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Comment</a:t>
          </a:r>
        </a:p>
      </dsp:txBody>
      <dsp:txXfrm>
        <a:off x="119745" y="24668"/>
        <a:ext cx="9759975" cy="435639"/>
      </dsp:txXfrm>
    </dsp:sp>
    <dsp:sp modelId="{3EE15105-B623-4B39-92A3-BD5157B595B0}">
      <dsp:nvSpPr>
        <dsp:cNvPr id="0" name=""/>
        <dsp:cNvSpPr/>
      </dsp:nvSpPr>
      <dsp:spPr>
        <a:xfrm>
          <a:off x="0" y="483875"/>
          <a:ext cx="10043532" cy="1403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882" tIns="20320" rIns="113792" bIns="20320" numCol="1" spcCol="1270" anchor="t" anchorCtr="0">
          <a:noAutofit/>
        </a:bodyPr>
        <a:lstStyle/>
        <a:p>
          <a:pPr marL="171450" lvl="1" indent="-171450" algn="l" defTabSz="711200">
            <a:lnSpc>
              <a:spcPct val="100000"/>
            </a:lnSpc>
            <a:spcBef>
              <a:spcPct val="0"/>
            </a:spcBef>
            <a:spcAft>
              <a:spcPts val="600"/>
            </a:spcAft>
            <a:buChar char="•"/>
          </a:pPr>
          <a:r>
            <a:rPr lang="en-GB" sz="1600" kern="1200" dirty="0"/>
            <a:t>Simple approaches [x days of flows] risk excess reserves, which carry a cost</a:t>
          </a:r>
        </a:p>
        <a:p>
          <a:pPr marL="171450" lvl="1" indent="-171450" algn="l" defTabSz="711200">
            <a:lnSpc>
              <a:spcPct val="100000"/>
            </a:lnSpc>
            <a:spcBef>
              <a:spcPct val="0"/>
            </a:spcBef>
            <a:spcAft>
              <a:spcPts val="600"/>
            </a:spcAft>
            <a:buChar char="•"/>
          </a:pPr>
          <a:r>
            <a:rPr lang="en-GB" sz="1600" kern="1200" dirty="0"/>
            <a:t>Buffer must have some analytical underpinning – from data and experience</a:t>
          </a:r>
        </a:p>
        <a:p>
          <a:pPr marL="171450" lvl="1" indent="-171450" algn="l" defTabSz="711200">
            <a:lnSpc>
              <a:spcPct val="100000"/>
            </a:lnSpc>
            <a:spcBef>
              <a:spcPct val="0"/>
            </a:spcBef>
            <a:spcAft>
              <a:spcPts val="600"/>
            </a:spcAft>
            <a:buChar char="•"/>
          </a:pPr>
          <a:r>
            <a:rPr lang="en-GB" sz="1600" kern="1200" dirty="0"/>
            <a:t>Some cash rich countries do not have a buffer – but structurally surplus cash can still be put to good use =&gt; may be cost effective to borrow with Tbills to smooth cash flows even if there is surplus cash</a:t>
          </a:r>
        </a:p>
      </dsp:txBody>
      <dsp:txXfrm>
        <a:off x="0" y="483875"/>
        <a:ext cx="10043532" cy="14032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4EEB2-EB60-4017-AC94-0F88DA10AB00}">
      <dsp:nvSpPr>
        <dsp:cNvPr id="0" name=""/>
        <dsp:cNvSpPr/>
      </dsp:nvSpPr>
      <dsp:spPr>
        <a:xfrm>
          <a:off x="0" y="303887"/>
          <a:ext cx="9717315" cy="25200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172" tIns="416560" rIns="75417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Albania: the buffer, minimum and maximum levels, is defined largely in relation to expenditure flows across a month.  It can be varied as required.</a:t>
          </a:r>
          <a:endParaRPr lang="en-GB" sz="1600" kern="1200" dirty="0"/>
        </a:p>
        <a:p>
          <a:pPr marL="171450" lvl="1" indent="-171450" algn="l" defTabSz="711200">
            <a:lnSpc>
              <a:spcPct val="90000"/>
            </a:lnSpc>
            <a:spcBef>
              <a:spcPct val="0"/>
            </a:spcBef>
            <a:spcAft>
              <a:spcPct val="15000"/>
            </a:spcAft>
            <a:buChar char="•"/>
          </a:pPr>
          <a:r>
            <a:rPr lang="en-GB" sz="1600" kern="1200" dirty="0"/>
            <a:t>Hungary: the buffer was first set in 2003. minimum balance set at 4-6 weeks of gross financing needs Increased following financial crisis to boost investor conference.  In 2013 change in outlook implied target modified to 50% of bond and loan redemption in the first quarter.  In 2017 switched to percentile of daily cash flows for minimum limit with optimal balance based on 6 weeks of financing plan</a:t>
          </a:r>
        </a:p>
        <a:p>
          <a:pPr marL="171450" lvl="1" indent="-171450" algn="l" defTabSz="711200">
            <a:lnSpc>
              <a:spcPct val="90000"/>
            </a:lnSpc>
            <a:spcBef>
              <a:spcPct val="0"/>
            </a:spcBef>
            <a:spcAft>
              <a:spcPct val="15000"/>
            </a:spcAft>
            <a:buChar char="•"/>
          </a:pPr>
          <a:r>
            <a:rPr lang="en-GB" sz="1600" kern="1200" dirty="0"/>
            <a:t>Türkiye: the buffer, also first set in 2003, is defined in relation to cash flows; it may also vary across the year</a:t>
          </a:r>
        </a:p>
      </dsp:txBody>
      <dsp:txXfrm>
        <a:off x="0" y="303887"/>
        <a:ext cx="9717315" cy="2520000"/>
      </dsp:txXfrm>
    </dsp:sp>
    <dsp:sp modelId="{E2319BDF-DCC7-458D-98CE-F1E4970B4A1A}">
      <dsp:nvSpPr>
        <dsp:cNvPr id="0" name=""/>
        <dsp:cNvSpPr/>
      </dsp:nvSpPr>
      <dsp:spPr>
        <a:xfrm>
          <a:off x="485865" y="8687"/>
          <a:ext cx="6802120" cy="5904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04" tIns="0" rIns="257104" bIns="0" numCol="1" spcCol="1270" anchor="ctr" anchorCtr="0">
          <a:noAutofit/>
        </a:bodyPr>
        <a:lstStyle/>
        <a:p>
          <a:pPr marL="0" lvl="0" indent="0" algn="l" defTabSz="800100">
            <a:lnSpc>
              <a:spcPct val="90000"/>
            </a:lnSpc>
            <a:spcBef>
              <a:spcPct val="0"/>
            </a:spcBef>
            <a:spcAft>
              <a:spcPct val="35000"/>
            </a:spcAft>
            <a:buNone/>
          </a:pPr>
          <a:r>
            <a:rPr lang="en-GB" sz="1800" kern="1200" dirty="0"/>
            <a:t>Only three countries reported a formal target for cash buffer</a:t>
          </a:r>
        </a:p>
      </dsp:txBody>
      <dsp:txXfrm>
        <a:off x="514686" y="37508"/>
        <a:ext cx="6744478" cy="532758"/>
      </dsp:txXfrm>
    </dsp:sp>
    <dsp:sp modelId="{FD9DD46E-5E4F-41A4-A393-E94CAA264C48}">
      <dsp:nvSpPr>
        <dsp:cNvPr id="0" name=""/>
        <dsp:cNvSpPr/>
      </dsp:nvSpPr>
      <dsp:spPr>
        <a:xfrm>
          <a:off x="0" y="3263927"/>
          <a:ext cx="9717315" cy="16695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172" tIns="416560" rIns="75417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8 of the 12 countries reported a buffer in the 2016 survey</a:t>
          </a:r>
        </a:p>
        <a:p>
          <a:pPr marL="171450" lvl="1" indent="-171450" algn="l" defTabSz="711200">
            <a:lnSpc>
              <a:spcPct val="90000"/>
            </a:lnSpc>
            <a:spcBef>
              <a:spcPct val="0"/>
            </a:spcBef>
            <a:spcAft>
              <a:spcPct val="15000"/>
            </a:spcAft>
            <a:buChar char="•"/>
          </a:pPr>
          <a:r>
            <a:rPr lang="en-GB" sz="1600" kern="1200" dirty="0"/>
            <a:t>Most countries pointed to the volatility of revenues and expenditures; and the errors in forecasting them. Other factors included: the risk of auction failure; or of wider financial market disruption; or of contingent liabilities crystallizing</a:t>
          </a:r>
        </a:p>
        <a:p>
          <a:pPr marL="171450" lvl="1" indent="-171450" algn="l" defTabSz="711200">
            <a:lnSpc>
              <a:spcPct val="90000"/>
            </a:lnSpc>
            <a:spcBef>
              <a:spcPct val="0"/>
            </a:spcBef>
            <a:spcAft>
              <a:spcPct val="15000"/>
            </a:spcAft>
            <a:buChar char="•"/>
          </a:pPr>
          <a:r>
            <a:rPr lang="en-GB" sz="1600" kern="1200" dirty="0"/>
            <a:t>Safety nets: several mentioned ability to break deposits, and access to FX balances</a:t>
          </a:r>
        </a:p>
      </dsp:txBody>
      <dsp:txXfrm>
        <a:off x="0" y="3263927"/>
        <a:ext cx="9717315" cy="1669500"/>
      </dsp:txXfrm>
    </dsp:sp>
    <dsp:sp modelId="{2684CF39-D959-4046-A224-01859FDF56D4}">
      <dsp:nvSpPr>
        <dsp:cNvPr id="0" name=""/>
        <dsp:cNvSpPr/>
      </dsp:nvSpPr>
      <dsp:spPr>
        <a:xfrm>
          <a:off x="485865" y="2931887"/>
          <a:ext cx="6802120" cy="627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04" tIns="0" rIns="257104" bIns="0" numCol="1" spcCol="1270" anchor="ctr" anchorCtr="0">
          <a:noAutofit/>
        </a:bodyPr>
        <a:lstStyle/>
        <a:p>
          <a:pPr marL="0" lvl="0" indent="0" algn="l" defTabSz="800100">
            <a:lnSpc>
              <a:spcPct val="90000"/>
            </a:lnSpc>
            <a:spcBef>
              <a:spcPct val="0"/>
            </a:spcBef>
            <a:spcAft>
              <a:spcPct val="35000"/>
            </a:spcAft>
            <a:buNone/>
          </a:pPr>
          <a:r>
            <a:rPr lang="en-GB" sz="1800" kern="1200" dirty="0"/>
            <a:t>It may be that most countries operate a buffer in practice even if it is not formally defined</a:t>
          </a:r>
        </a:p>
      </dsp:txBody>
      <dsp:txXfrm>
        <a:off x="516484" y="2962506"/>
        <a:ext cx="6740882" cy="5660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F332B-9470-4CB6-8C6F-5AFACF743862}">
      <dsp:nvSpPr>
        <dsp:cNvPr id="0" name=""/>
        <dsp:cNvSpPr/>
      </dsp:nvSpPr>
      <dsp:spPr>
        <a:xfrm>
          <a:off x="742209" y="0"/>
          <a:ext cx="9012283" cy="531585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98279409-42F1-434A-83DB-7875900BB96D}">
      <dsp:nvSpPr>
        <dsp:cNvPr id="0" name=""/>
        <dsp:cNvSpPr/>
      </dsp:nvSpPr>
      <dsp:spPr>
        <a:xfrm>
          <a:off x="0" y="1569836"/>
          <a:ext cx="2367475"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altLang="en-US" sz="2600" kern="1200" dirty="0"/>
            <a:t>The Cash Buffer: what it is, why we need it</a:t>
          </a:r>
          <a:endParaRPr lang="en-US" sz="2600" kern="1200" dirty="0"/>
        </a:p>
      </dsp:txBody>
      <dsp:txXfrm>
        <a:off x="103799" y="1673635"/>
        <a:ext cx="2159877" cy="1918744"/>
      </dsp:txXfrm>
    </dsp:sp>
    <dsp:sp modelId="{69B80941-00E4-4A68-91D4-091DABFF1DD2}">
      <dsp:nvSpPr>
        <dsp:cNvPr id="0" name=""/>
        <dsp:cNvSpPr/>
      </dsp:nvSpPr>
      <dsp:spPr>
        <a:xfrm>
          <a:off x="2719259" y="1594757"/>
          <a:ext cx="2366562"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ts val="0"/>
            </a:spcAft>
            <a:buNone/>
          </a:pPr>
          <a:r>
            <a:rPr lang="en-GB" altLang="en-US" sz="2600" kern="1200" dirty="0"/>
            <a:t>Determining the Buffer </a:t>
          </a:r>
        </a:p>
        <a:p>
          <a:pPr marL="0" lvl="0" indent="0" algn="ctr" defTabSz="1155700">
            <a:lnSpc>
              <a:spcPct val="90000"/>
            </a:lnSpc>
            <a:spcBef>
              <a:spcPct val="0"/>
            </a:spcBef>
            <a:spcAft>
              <a:spcPts val="0"/>
            </a:spcAft>
            <a:buNone/>
          </a:pPr>
          <a:r>
            <a:rPr lang="en-GB" altLang="en-US" sz="2600" kern="1200" dirty="0"/>
            <a:t>and its Components</a:t>
          </a:r>
        </a:p>
      </dsp:txBody>
      <dsp:txXfrm>
        <a:off x="2823058" y="1698556"/>
        <a:ext cx="2158964" cy="1918744"/>
      </dsp:txXfrm>
    </dsp:sp>
    <dsp:sp modelId="{66B01804-B4DF-432F-9592-5DE10DAC317F}">
      <dsp:nvSpPr>
        <dsp:cNvPr id="0" name=""/>
        <dsp:cNvSpPr/>
      </dsp:nvSpPr>
      <dsp:spPr>
        <a:xfrm>
          <a:off x="5456343" y="1594757"/>
          <a:ext cx="2369101"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altLang="en-US" sz="2600" kern="1200" dirty="0"/>
            <a:t>International examples</a:t>
          </a:r>
        </a:p>
      </dsp:txBody>
      <dsp:txXfrm>
        <a:off x="5560142" y="1698556"/>
        <a:ext cx="2161503" cy="1918744"/>
      </dsp:txXfrm>
    </dsp:sp>
    <dsp:sp modelId="{D4DB188C-BE5A-46C3-A77C-440CB56285CE}">
      <dsp:nvSpPr>
        <dsp:cNvPr id="0" name=""/>
        <dsp:cNvSpPr/>
      </dsp:nvSpPr>
      <dsp:spPr>
        <a:xfrm>
          <a:off x="8219913" y="1594757"/>
          <a:ext cx="2379591" cy="2126342"/>
        </a:xfrm>
        <a:prstGeom prst="roundRect">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altLang="en-US" sz="2800" kern="1200" dirty="0">
              <a:solidFill>
                <a:schemeClr val="bg1"/>
              </a:solidFill>
            </a:rPr>
            <a:t>Some Issues Arising</a:t>
          </a:r>
        </a:p>
      </dsp:txBody>
      <dsp:txXfrm>
        <a:off x="8323712" y="1698556"/>
        <a:ext cx="2171993" cy="19187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40EA5-C26E-4062-9553-FBD82EEE5019}">
      <dsp:nvSpPr>
        <dsp:cNvPr id="0" name=""/>
        <dsp:cNvSpPr/>
      </dsp:nvSpPr>
      <dsp:spPr>
        <a:xfrm>
          <a:off x="0" y="-77497"/>
          <a:ext cx="8706742" cy="15029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844550">
            <a:lnSpc>
              <a:spcPct val="90000"/>
            </a:lnSpc>
            <a:spcBef>
              <a:spcPct val="0"/>
            </a:spcBef>
            <a:spcAft>
              <a:spcPct val="35000"/>
            </a:spcAft>
            <a:buNone/>
          </a:pPr>
          <a:r>
            <a:rPr lang="en-GB" sz="1900" kern="1200" dirty="0"/>
            <a:t>Should there be sub-categories within the buffer (“sub-buffers”) linked to specific expenditures or risks?  For example:</a:t>
          </a:r>
        </a:p>
        <a:p>
          <a:pPr marL="171450" lvl="1" indent="-171450" algn="l" defTabSz="711200">
            <a:lnSpc>
              <a:spcPct val="90000"/>
            </a:lnSpc>
            <a:spcBef>
              <a:spcPct val="0"/>
            </a:spcBef>
            <a:spcAft>
              <a:spcPct val="15000"/>
            </a:spcAft>
            <a:buChar char="•"/>
          </a:pPr>
          <a:r>
            <a:rPr lang="en-GB" sz="1600" kern="1200" dirty="0"/>
            <a:t>A debt service sub-buffer linked to exchange rate or interest rate fluctuations</a:t>
          </a:r>
        </a:p>
        <a:p>
          <a:pPr marL="171450" lvl="1" indent="-171450" algn="l" defTabSz="711200">
            <a:lnSpc>
              <a:spcPct val="90000"/>
            </a:lnSpc>
            <a:spcBef>
              <a:spcPct val="0"/>
            </a:spcBef>
            <a:spcAft>
              <a:spcPct val="15000"/>
            </a:spcAft>
            <a:buChar char="•"/>
          </a:pPr>
          <a:r>
            <a:rPr lang="en-GB" sz="1600" kern="1200" dirty="0"/>
            <a:t>A contingencies buffer for non-budgeted expenditures</a:t>
          </a:r>
        </a:p>
      </dsp:txBody>
      <dsp:txXfrm>
        <a:off x="44021" y="-33476"/>
        <a:ext cx="7084911" cy="1414935"/>
      </dsp:txXfrm>
    </dsp:sp>
    <dsp:sp modelId="{F6687178-368A-4CC0-AADB-C766C9F377B4}">
      <dsp:nvSpPr>
        <dsp:cNvPr id="0" name=""/>
        <dsp:cNvSpPr/>
      </dsp:nvSpPr>
      <dsp:spPr>
        <a:xfrm>
          <a:off x="768241" y="1675976"/>
          <a:ext cx="8706742" cy="150297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844550">
            <a:lnSpc>
              <a:spcPct val="90000"/>
            </a:lnSpc>
            <a:spcBef>
              <a:spcPct val="0"/>
            </a:spcBef>
            <a:spcAft>
              <a:spcPct val="35000"/>
            </a:spcAft>
            <a:buNone/>
          </a:pPr>
          <a:r>
            <a:rPr lang="en-GB" sz="1900" kern="1200" dirty="0"/>
            <a:t>Ideally not:</a:t>
          </a:r>
        </a:p>
        <a:p>
          <a:pPr marL="171450" lvl="1" indent="-171450" algn="l" defTabSz="711200">
            <a:lnSpc>
              <a:spcPct val="90000"/>
            </a:lnSpc>
            <a:spcBef>
              <a:spcPct val="0"/>
            </a:spcBef>
            <a:spcAft>
              <a:spcPct val="15000"/>
            </a:spcAft>
            <a:buChar char="•"/>
          </a:pPr>
          <a:r>
            <a:rPr lang="en-GB" sz="1600" kern="1200" dirty="0"/>
            <a:t>Sub-buffers risk an unnecessarily high total buffer, with costs arising</a:t>
          </a:r>
        </a:p>
        <a:p>
          <a:pPr marL="171450" lvl="1" indent="-171450" algn="l" defTabSz="711200">
            <a:lnSpc>
              <a:spcPct val="90000"/>
            </a:lnSpc>
            <a:spcBef>
              <a:spcPct val="0"/>
            </a:spcBef>
            <a:spcAft>
              <a:spcPct val="15000"/>
            </a:spcAft>
            <a:buChar char="•"/>
          </a:pPr>
          <a:r>
            <a:rPr lang="en-GB" sz="1600" kern="1200" dirty="0"/>
            <a:t>The underlying calculation of both transactions and safety elements should take account of all risks</a:t>
          </a:r>
        </a:p>
      </dsp:txBody>
      <dsp:txXfrm>
        <a:off x="812262" y="1719997"/>
        <a:ext cx="6873522" cy="1414935"/>
      </dsp:txXfrm>
    </dsp:sp>
    <dsp:sp modelId="{194EF24D-8A70-4722-A603-AD1DB8050B05}">
      <dsp:nvSpPr>
        <dsp:cNvPr id="0" name=""/>
        <dsp:cNvSpPr/>
      </dsp:nvSpPr>
      <dsp:spPr>
        <a:xfrm>
          <a:off x="1536483" y="3274455"/>
          <a:ext cx="8706742" cy="181296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844550">
            <a:lnSpc>
              <a:spcPct val="90000"/>
            </a:lnSpc>
            <a:spcBef>
              <a:spcPct val="0"/>
            </a:spcBef>
            <a:spcAft>
              <a:spcPct val="35000"/>
            </a:spcAft>
            <a:buNone/>
          </a:pPr>
          <a:r>
            <a:rPr lang="en-GB" sz="1900" kern="1200"/>
            <a:t>Possible exceptions</a:t>
          </a:r>
          <a:endParaRPr lang="en-GB" sz="1900" kern="1200" dirty="0"/>
        </a:p>
        <a:p>
          <a:pPr marL="171450" lvl="1" indent="-171450" algn="l" defTabSz="711200">
            <a:lnSpc>
              <a:spcPct val="90000"/>
            </a:lnSpc>
            <a:spcBef>
              <a:spcPct val="0"/>
            </a:spcBef>
            <a:spcAft>
              <a:spcPct val="15000"/>
            </a:spcAft>
            <a:buChar char="•"/>
          </a:pPr>
          <a:r>
            <a:rPr lang="en-GB" sz="1600" kern="1200" dirty="0"/>
            <a:t>If cash is not fungible (there are protected or hypothecated balances in the TSA) that may need to be reflected in sub-buffers</a:t>
          </a:r>
        </a:p>
        <a:p>
          <a:pPr marL="171450" lvl="1" indent="-171450" algn="l" defTabSz="711200">
            <a:lnSpc>
              <a:spcPct val="90000"/>
            </a:lnSpc>
            <a:spcBef>
              <a:spcPct val="0"/>
            </a:spcBef>
            <a:spcAft>
              <a:spcPct val="15000"/>
            </a:spcAft>
            <a:buChar char="•"/>
          </a:pPr>
          <a:r>
            <a:rPr lang="en-GB" sz="1600" kern="1200" dirty="0"/>
            <a:t>Access to FX may need to be protected if there is a risk that the central bank is unwilling to supply on demand, or it is not available on the local market</a:t>
          </a:r>
        </a:p>
      </dsp:txBody>
      <dsp:txXfrm>
        <a:off x="1589583" y="3327555"/>
        <a:ext cx="6855364" cy="1706766"/>
      </dsp:txXfrm>
    </dsp:sp>
    <dsp:sp modelId="{49FE3267-4E95-4ACE-B820-9C270D3923A7}">
      <dsp:nvSpPr>
        <dsp:cNvPr id="0" name=""/>
        <dsp:cNvSpPr/>
      </dsp:nvSpPr>
      <dsp:spPr>
        <a:xfrm>
          <a:off x="7729806" y="1062260"/>
          <a:ext cx="976935" cy="976935"/>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949616" y="1062260"/>
        <a:ext cx="537315" cy="735144"/>
      </dsp:txXfrm>
    </dsp:sp>
    <dsp:sp modelId="{14D4ECC6-3AE4-4E96-B415-44F82CE0A2B9}">
      <dsp:nvSpPr>
        <dsp:cNvPr id="0" name=""/>
        <dsp:cNvSpPr/>
      </dsp:nvSpPr>
      <dsp:spPr>
        <a:xfrm>
          <a:off x="8498048" y="2805714"/>
          <a:ext cx="976935" cy="976935"/>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8717858" y="2805714"/>
        <a:ext cx="537315" cy="73514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9A761-6516-47BF-B9BA-1A65037547F9}">
      <dsp:nvSpPr>
        <dsp:cNvPr id="0" name=""/>
        <dsp:cNvSpPr/>
      </dsp:nvSpPr>
      <dsp:spPr>
        <a:xfrm>
          <a:off x="21792" y="20938"/>
          <a:ext cx="4757790" cy="17568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Normal presumption is that the buffer is held in the Central Bank</a:t>
          </a:r>
        </a:p>
      </dsp:txBody>
      <dsp:txXfrm>
        <a:off x="21792" y="20938"/>
        <a:ext cx="4757790" cy="1756800"/>
      </dsp:txXfrm>
    </dsp:sp>
    <dsp:sp modelId="{2848B0C3-9547-4A3B-8339-B85B230C0DB6}">
      <dsp:nvSpPr>
        <dsp:cNvPr id="0" name=""/>
        <dsp:cNvSpPr/>
      </dsp:nvSpPr>
      <dsp:spPr>
        <a:xfrm>
          <a:off x="49" y="1761207"/>
          <a:ext cx="4757790" cy="2762842"/>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Part of the balance in the TSA – as seems to be the case from the survey</a:t>
          </a:r>
        </a:p>
        <a:p>
          <a:pPr marL="171450" lvl="1" indent="-171450" algn="l" defTabSz="800100">
            <a:lnSpc>
              <a:spcPct val="90000"/>
            </a:lnSpc>
            <a:spcBef>
              <a:spcPct val="0"/>
            </a:spcBef>
            <a:spcAft>
              <a:spcPct val="15000"/>
            </a:spcAft>
            <a:buChar char="•"/>
          </a:pPr>
          <a:r>
            <a:rPr lang="en-GB" sz="1800" kern="1200" dirty="0"/>
            <a:t>Avoids any credit or liquidity risk</a:t>
          </a:r>
        </a:p>
        <a:p>
          <a:pPr marL="171450" lvl="1" indent="-171450" algn="l" defTabSz="800100">
            <a:lnSpc>
              <a:spcPct val="90000"/>
            </a:lnSpc>
            <a:spcBef>
              <a:spcPct val="0"/>
            </a:spcBef>
            <a:spcAft>
              <a:spcPct val="15000"/>
            </a:spcAft>
            <a:buChar char="•"/>
          </a:pPr>
          <a:r>
            <a:rPr lang="en-GB" sz="1800" kern="1200" dirty="0"/>
            <a:t>If cash managed actively to keep TSA close to the buffer, no adverse implications for monetary policy</a:t>
          </a:r>
        </a:p>
        <a:p>
          <a:pPr marL="171450" lvl="1" indent="-171450" algn="l" defTabSz="800100">
            <a:lnSpc>
              <a:spcPct val="90000"/>
            </a:lnSpc>
            <a:spcBef>
              <a:spcPct val="0"/>
            </a:spcBef>
            <a:spcAft>
              <a:spcPct val="15000"/>
            </a:spcAft>
            <a:buChar char="•"/>
          </a:pPr>
          <a:r>
            <a:rPr lang="en-GB" sz="1800" kern="1200" dirty="0"/>
            <a:t>Should be remunerated at risk-free market rate (close to the policy rate) – reflects opportunity cost and to give the right incentives</a:t>
          </a:r>
        </a:p>
      </dsp:txBody>
      <dsp:txXfrm>
        <a:off x="49" y="1761207"/>
        <a:ext cx="4757790" cy="2762842"/>
      </dsp:txXfrm>
    </dsp:sp>
    <dsp:sp modelId="{922BF78C-E852-4654-ADB9-71D8CF98C783}">
      <dsp:nvSpPr>
        <dsp:cNvPr id="0" name=""/>
        <dsp:cNvSpPr/>
      </dsp:nvSpPr>
      <dsp:spPr>
        <a:xfrm>
          <a:off x="5423930" y="4407"/>
          <a:ext cx="4757790" cy="17568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There are other options, at least for some part of the buffer</a:t>
          </a:r>
        </a:p>
      </dsp:txBody>
      <dsp:txXfrm>
        <a:off x="5423930" y="4407"/>
        <a:ext cx="4757790" cy="1756800"/>
      </dsp:txXfrm>
    </dsp:sp>
    <dsp:sp modelId="{86C749DD-8525-40B9-BFF7-4D677A8CDBEE}">
      <dsp:nvSpPr>
        <dsp:cNvPr id="0" name=""/>
        <dsp:cNvSpPr/>
      </dsp:nvSpPr>
      <dsp:spPr>
        <a:xfrm>
          <a:off x="5423930" y="1761207"/>
          <a:ext cx="4757790" cy="2762842"/>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Deposits with commercial banks; but beware of </a:t>
          </a:r>
        </a:p>
        <a:p>
          <a:pPr marL="342900" lvl="2" indent="-171450" algn="l" defTabSz="711200">
            <a:lnSpc>
              <a:spcPct val="90000"/>
            </a:lnSpc>
            <a:spcBef>
              <a:spcPct val="0"/>
            </a:spcBef>
            <a:spcAft>
              <a:spcPct val="15000"/>
            </a:spcAft>
            <a:buChar char="•"/>
          </a:pPr>
          <a:r>
            <a:rPr lang="en-GB" sz="1600" kern="1200" dirty="0"/>
            <a:t>Credit risk unless collateralized  (or as reverse repo)</a:t>
          </a:r>
        </a:p>
        <a:p>
          <a:pPr marL="342900" lvl="2" indent="-171450" algn="l" defTabSz="711200">
            <a:lnSpc>
              <a:spcPct val="90000"/>
            </a:lnSpc>
            <a:spcBef>
              <a:spcPct val="0"/>
            </a:spcBef>
            <a:spcAft>
              <a:spcPct val="15000"/>
            </a:spcAft>
            <a:buChar char="•"/>
          </a:pPr>
          <a:r>
            <a:rPr lang="en-GB" sz="1600" kern="1200" dirty="0"/>
            <a:t>Liquidity risk unless very short term or callable (breaking term deposits incurs a penalty)</a:t>
          </a:r>
        </a:p>
        <a:p>
          <a:pPr marL="171450" lvl="1" indent="-171450" algn="l" defTabSz="800100">
            <a:lnSpc>
              <a:spcPct val="90000"/>
            </a:lnSpc>
            <a:spcBef>
              <a:spcPct val="0"/>
            </a:spcBef>
            <a:spcAft>
              <a:spcPct val="15000"/>
            </a:spcAft>
            <a:buChar char="•"/>
          </a:pPr>
          <a:r>
            <a:rPr lang="en-GB" sz="1800" kern="1200" dirty="0"/>
            <a:t>Money market funds – but claimed liquidity may be a chimera</a:t>
          </a:r>
        </a:p>
        <a:p>
          <a:pPr marL="171450" lvl="1" indent="-171450" algn="l" defTabSz="800100">
            <a:lnSpc>
              <a:spcPct val="90000"/>
            </a:lnSpc>
            <a:spcBef>
              <a:spcPct val="0"/>
            </a:spcBef>
            <a:spcAft>
              <a:spcPct val="15000"/>
            </a:spcAft>
            <a:buChar char="•"/>
          </a:pPr>
          <a:r>
            <a:rPr lang="en-GB" sz="1800" kern="1200" dirty="0"/>
            <a:t>Such options may be more relevant for a cash reserve fund above buffer (next slide)</a:t>
          </a:r>
        </a:p>
      </dsp:txBody>
      <dsp:txXfrm>
        <a:off x="5423930" y="1761207"/>
        <a:ext cx="4757790" cy="2762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2BA07-FF00-432F-8DEC-34B789EA0C3D}">
      <dsp:nvSpPr>
        <dsp:cNvPr id="0" name=""/>
        <dsp:cNvSpPr/>
      </dsp:nvSpPr>
      <dsp:spPr>
        <a:xfrm>
          <a:off x="5097" y="704427"/>
          <a:ext cx="2607301" cy="1381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78740" rIns="220472" bIns="78740" numCol="1" spcCol="1270" anchor="ctr" anchorCtr="0">
          <a:noAutofit/>
        </a:bodyPr>
        <a:lstStyle/>
        <a:p>
          <a:pPr marL="0" lvl="0" indent="0" algn="r" defTabSz="1377950">
            <a:lnSpc>
              <a:spcPct val="90000"/>
            </a:lnSpc>
            <a:spcBef>
              <a:spcPct val="0"/>
            </a:spcBef>
            <a:spcAft>
              <a:spcPct val="35000"/>
            </a:spcAft>
            <a:buNone/>
          </a:pPr>
          <a:r>
            <a:rPr lang="en-GB" sz="3100" kern="1200" dirty="0"/>
            <a:t>What is the Cash Buffer?</a:t>
          </a:r>
        </a:p>
      </dsp:txBody>
      <dsp:txXfrm>
        <a:off x="5097" y="704427"/>
        <a:ext cx="2607301" cy="1381050"/>
      </dsp:txXfrm>
    </dsp:sp>
    <dsp:sp modelId="{67A8B3A8-84B0-4807-A6D7-0B995EC760DE}">
      <dsp:nvSpPr>
        <dsp:cNvPr id="0" name=""/>
        <dsp:cNvSpPr/>
      </dsp:nvSpPr>
      <dsp:spPr>
        <a:xfrm>
          <a:off x="2612398" y="35481"/>
          <a:ext cx="521460" cy="2718942"/>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7AE824-A98E-4119-BE9B-51AF1EFC65EE}">
      <dsp:nvSpPr>
        <dsp:cNvPr id="0" name=""/>
        <dsp:cNvSpPr/>
      </dsp:nvSpPr>
      <dsp:spPr>
        <a:xfrm>
          <a:off x="3342443" y="35481"/>
          <a:ext cx="7091859" cy="271894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“The minimum level of cash balances to be sure of meeting day to day cash requirements, at all times, under all circumstances, taking into account the availability of other liquid resources”</a:t>
          </a:r>
        </a:p>
      </dsp:txBody>
      <dsp:txXfrm>
        <a:off x="3342443" y="35481"/>
        <a:ext cx="7091859" cy="2718942"/>
      </dsp:txXfrm>
    </dsp:sp>
    <dsp:sp modelId="{93B80B76-23EE-4808-92CB-37D9D60BF14A}">
      <dsp:nvSpPr>
        <dsp:cNvPr id="0" name=""/>
        <dsp:cNvSpPr/>
      </dsp:nvSpPr>
      <dsp:spPr>
        <a:xfrm>
          <a:off x="5097" y="3385715"/>
          <a:ext cx="2607301" cy="97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78740" rIns="220472" bIns="78740" numCol="1" spcCol="1270" anchor="ctr" anchorCtr="0">
          <a:noAutofit/>
        </a:bodyPr>
        <a:lstStyle/>
        <a:p>
          <a:pPr marL="0" lvl="0" indent="0" algn="r" defTabSz="1377950">
            <a:lnSpc>
              <a:spcPct val="90000"/>
            </a:lnSpc>
            <a:spcBef>
              <a:spcPct val="0"/>
            </a:spcBef>
            <a:spcAft>
              <a:spcPct val="35000"/>
            </a:spcAft>
            <a:buNone/>
          </a:pPr>
          <a:r>
            <a:rPr lang="en-GB" sz="3100" kern="1200"/>
            <a:t>Why do we need it?</a:t>
          </a:r>
        </a:p>
      </dsp:txBody>
      <dsp:txXfrm>
        <a:off x="5097" y="3385715"/>
        <a:ext cx="2607301" cy="978243"/>
      </dsp:txXfrm>
    </dsp:sp>
    <dsp:sp modelId="{5F00DF5C-B5FC-4351-AEC8-8118EBB5CDDC}">
      <dsp:nvSpPr>
        <dsp:cNvPr id="0" name=""/>
        <dsp:cNvSpPr/>
      </dsp:nvSpPr>
      <dsp:spPr>
        <a:xfrm>
          <a:off x="2612398" y="2866023"/>
          <a:ext cx="521460" cy="2017627"/>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F8709D-EE61-4F41-A104-56D82F88F16E}">
      <dsp:nvSpPr>
        <dsp:cNvPr id="0" name=""/>
        <dsp:cNvSpPr/>
      </dsp:nvSpPr>
      <dsp:spPr>
        <a:xfrm>
          <a:off x="3342443" y="2866023"/>
          <a:ext cx="7091859" cy="2017627"/>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285750" lvl="1" indent="-285750" algn="l" defTabSz="1377950">
            <a:lnSpc>
              <a:spcPct val="90000"/>
            </a:lnSpc>
            <a:spcBef>
              <a:spcPct val="0"/>
            </a:spcBef>
            <a:spcAft>
              <a:spcPct val="15000"/>
            </a:spcAft>
            <a:buChar char="•"/>
          </a:pPr>
          <a:r>
            <a:rPr lang="en-GB" sz="3100" kern="1200" dirty="0"/>
            <a:t>To meet day to day volatility</a:t>
          </a:r>
        </a:p>
        <a:p>
          <a:pPr marL="285750" lvl="1" indent="-285750" algn="l" defTabSz="1377950">
            <a:lnSpc>
              <a:spcPct val="90000"/>
            </a:lnSpc>
            <a:spcBef>
              <a:spcPct val="0"/>
            </a:spcBef>
            <a:spcAft>
              <a:spcPct val="15000"/>
            </a:spcAft>
            <a:buChar char="•"/>
          </a:pPr>
          <a:r>
            <a:rPr lang="en-GB" sz="3100" kern="1200" dirty="0"/>
            <a:t>To cope with forecasting errors</a:t>
          </a:r>
        </a:p>
        <a:p>
          <a:pPr marL="285750" lvl="1" indent="-285750" algn="l" defTabSz="1377950">
            <a:lnSpc>
              <a:spcPct val="90000"/>
            </a:lnSpc>
            <a:spcBef>
              <a:spcPct val="0"/>
            </a:spcBef>
            <a:spcAft>
              <a:spcPct val="15000"/>
            </a:spcAft>
            <a:buChar char="•"/>
          </a:pPr>
          <a:r>
            <a:rPr lang="en-GB" sz="3100" kern="1200" dirty="0"/>
            <a:t>To tide over times of financial stress or crisis</a:t>
          </a:r>
        </a:p>
      </dsp:txBody>
      <dsp:txXfrm>
        <a:off x="3342443" y="2866023"/>
        <a:ext cx="7091859" cy="201762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D84ED-251F-467F-B650-4B59EBEE1D87}">
      <dsp:nvSpPr>
        <dsp:cNvPr id="0" name=""/>
        <dsp:cNvSpPr/>
      </dsp:nvSpPr>
      <dsp:spPr>
        <a:xfrm>
          <a:off x="5701" y="0"/>
          <a:ext cx="9763968" cy="1544434"/>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Segoe UI" panose="020B0502040204020203" pitchFamily="34" charset="0"/>
              <a:cs typeface="Segoe UI" panose="020B0502040204020203" pitchFamily="34" charset="0"/>
            </a:rPr>
            <a:t>• </a:t>
          </a:r>
          <a:r>
            <a:rPr lang="en-GB" sz="2000" kern="1200" dirty="0"/>
            <a:t>Several countries have modified buffer – taking account of market conditions (change in interest rates as well as stressed markets), ability to manage cash balances more actively, and expected fiscal pressures/borrowing requirements </a:t>
          </a:r>
        </a:p>
        <a:p>
          <a:pPr marL="0" lvl="0" indent="0" algn="l" defTabSz="889000">
            <a:lnSpc>
              <a:spcPct val="90000"/>
            </a:lnSpc>
            <a:spcBef>
              <a:spcPct val="0"/>
            </a:spcBef>
            <a:spcAft>
              <a:spcPct val="35000"/>
            </a:spcAft>
            <a:buNone/>
          </a:pPr>
          <a:r>
            <a:rPr lang="en-GB" sz="2000" kern="1200" dirty="0">
              <a:latin typeface="Segoe UI" panose="020B0502040204020203" pitchFamily="34" charset="0"/>
              <a:cs typeface="Segoe UI" panose="020B0502040204020203" pitchFamily="34" charset="0"/>
            </a:rPr>
            <a:t>• </a:t>
          </a:r>
          <a:r>
            <a:rPr lang="en-GB" sz="2000" kern="1200" dirty="0"/>
            <a:t>Many countries increased during covid even if fallen back since </a:t>
          </a:r>
        </a:p>
      </dsp:txBody>
      <dsp:txXfrm>
        <a:off x="50936" y="45235"/>
        <a:ext cx="9673498" cy="1453964"/>
      </dsp:txXfrm>
    </dsp:sp>
    <dsp:sp modelId="{B0F54A3F-8020-4373-AE27-D502DB1A362C}">
      <dsp:nvSpPr>
        <dsp:cNvPr id="0" name=""/>
        <dsp:cNvSpPr/>
      </dsp:nvSpPr>
      <dsp:spPr>
        <a:xfrm>
          <a:off x="15231" y="1720037"/>
          <a:ext cx="6204068" cy="927139"/>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From year to year</a:t>
          </a:r>
          <a:endParaRPr lang="en-GB" sz="2000" kern="1200" dirty="0"/>
        </a:p>
      </dsp:txBody>
      <dsp:txXfrm>
        <a:off x="42386" y="1747192"/>
        <a:ext cx="6149758" cy="872829"/>
      </dsp:txXfrm>
    </dsp:sp>
    <dsp:sp modelId="{CEF969E2-833D-4981-A765-05492CF44757}">
      <dsp:nvSpPr>
        <dsp:cNvPr id="0" name=""/>
        <dsp:cNvSpPr/>
      </dsp:nvSpPr>
      <dsp:spPr>
        <a:xfrm>
          <a:off x="39719" y="2819047"/>
          <a:ext cx="2737644" cy="2080492"/>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Portugal: initially (2013) 100% of gross borrowing needs (exc Tbills), reduced to 50% in 2015, then 40% in 2017.  Buffer was part of policy to improve market confidence – linked with transparent communications strategy</a:t>
          </a:r>
        </a:p>
      </dsp:txBody>
      <dsp:txXfrm>
        <a:off x="100655" y="2879983"/>
        <a:ext cx="2615772" cy="1958620"/>
      </dsp:txXfrm>
    </dsp:sp>
    <dsp:sp modelId="{EB02F13B-1687-402E-9240-55BD90D070C5}">
      <dsp:nvSpPr>
        <dsp:cNvPr id="0" name=""/>
        <dsp:cNvSpPr/>
      </dsp:nvSpPr>
      <dsp:spPr>
        <a:xfrm>
          <a:off x="2845915" y="2819047"/>
          <a:ext cx="1640172" cy="2043719"/>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Poland: stronger fiscal position allowed reduction from PLN 85 bn to PLN 26 bn in Dec 17</a:t>
          </a:r>
        </a:p>
      </dsp:txBody>
      <dsp:txXfrm>
        <a:off x="2893954" y="2867086"/>
        <a:ext cx="1544094" cy="1947641"/>
      </dsp:txXfrm>
    </dsp:sp>
    <dsp:sp modelId="{F622E55D-9044-472D-B833-6F0693C3AD3E}">
      <dsp:nvSpPr>
        <dsp:cNvPr id="0" name=""/>
        <dsp:cNvSpPr/>
      </dsp:nvSpPr>
      <dsp:spPr>
        <a:xfrm>
          <a:off x="4532874" y="2804529"/>
          <a:ext cx="1640172" cy="2096354"/>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Hungary: buffer increased following 2008-09 crisis; since fallen back</a:t>
          </a:r>
        </a:p>
      </dsp:txBody>
      <dsp:txXfrm>
        <a:off x="4580913" y="2852568"/>
        <a:ext cx="1544094" cy="2000276"/>
      </dsp:txXfrm>
    </dsp:sp>
    <dsp:sp modelId="{52049E24-D1D9-4215-935E-8643D3C2FB25}">
      <dsp:nvSpPr>
        <dsp:cNvPr id="0" name=""/>
        <dsp:cNvSpPr/>
      </dsp:nvSpPr>
      <dsp:spPr>
        <a:xfrm>
          <a:off x="6335973" y="1760925"/>
          <a:ext cx="3402390" cy="897749"/>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Within the year</a:t>
          </a:r>
          <a:endParaRPr lang="en-GB" sz="2000" kern="1200" dirty="0"/>
        </a:p>
      </dsp:txBody>
      <dsp:txXfrm>
        <a:off x="6362267" y="1787219"/>
        <a:ext cx="3349802" cy="845161"/>
      </dsp:txXfrm>
    </dsp:sp>
    <dsp:sp modelId="{ADB8BDB9-F872-4B53-A42E-D40A5A41B8A2}">
      <dsp:nvSpPr>
        <dsp:cNvPr id="0" name=""/>
        <dsp:cNvSpPr/>
      </dsp:nvSpPr>
      <dsp:spPr>
        <a:xfrm>
          <a:off x="6320447" y="2810970"/>
          <a:ext cx="1666907" cy="2074237"/>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Türkiye: minimum limit reviewed monthly – takes account of volatile redemption profile</a:t>
          </a:r>
        </a:p>
      </dsp:txBody>
      <dsp:txXfrm>
        <a:off x="6369269" y="2859792"/>
        <a:ext cx="1569263" cy="1976593"/>
      </dsp:txXfrm>
    </dsp:sp>
    <dsp:sp modelId="{74D0B0A7-C732-402A-91B3-44E4AC1FA0C1}">
      <dsp:nvSpPr>
        <dsp:cNvPr id="0" name=""/>
        <dsp:cNvSpPr/>
      </dsp:nvSpPr>
      <dsp:spPr>
        <a:xfrm>
          <a:off x="8084822" y="2789657"/>
          <a:ext cx="1640172" cy="2038931"/>
        </a:xfrm>
        <a:prstGeom prst="roundRect">
          <a:avLst>
            <a:gd name="adj" fmla="val 10000"/>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UK: informs central bank each week of its target average balance for the week ahead</a:t>
          </a:r>
        </a:p>
      </dsp:txBody>
      <dsp:txXfrm>
        <a:off x="8132861" y="2837696"/>
        <a:ext cx="1544094" cy="194285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63A17-92AF-420B-91EB-A3E31EAB5D32}">
      <dsp:nvSpPr>
        <dsp:cNvPr id="0" name=""/>
        <dsp:cNvSpPr/>
      </dsp:nvSpPr>
      <dsp:spPr>
        <a:xfrm>
          <a:off x="0" y="477413"/>
          <a:ext cx="9637485" cy="4032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47C78-867A-482D-A0BF-26A883B33E33}">
      <dsp:nvSpPr>
        <dsp:cNvPr id="0" name=""/>
        <dsp:cNvSpPr/>
      </dsp:nvSpPr>
      <dsp:spPr>
        <a:xfrm>
          <a:off x="481874" y="241253"/>
          <a:ext cx="6746240" cy="4723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992" tIns="0" rIns="254992" bIns="0" numCol="1" spcCol="1270" anchor="ctr" anchorCtr="0">
          <a:noAutofit/>
        </a:bodyPr>
        <a:lstStyle/>
        <a:p>
          <a:pPr marL="0" lvl="0" indent="0" algn="l" defTabSz="711200">
            <a:lnSpc>
              <a:spcPct val="90000"/>
            </a:lnSpc>
            <a:spcBef>
              <a:spcPct val="0"/>
            </a:spcBef>
            <a:spcAft>
              <a:spcPct val="35000"/>
            </a:spcAft>
            <a:buNone/>
          </a:pPr>
          <a:r>
            <a:rPr lang="en-GB" sz="1600" kern="1200" dirty="0"/>
            <a:t>Minimum floor is most common</a:t>
          </a:r>
        </a:p>
      </dsp:txBody>
      <dsp:txXfrm>
        <a:off x="504931" y="264310"/>
        <a:ext cx="6700126" cy="426206"/>
      </dsp:txXfrm>
    </dsp:sp>
    <dsp:sp modelId="{8B67427E-D204-4480-9517-4CC81B44DFF9}">
      <dsp:nvSpPr>
        <dsp:cNvPr id="0" name=""/>
        <dsp:cNvSpPr/>
      </dsp:nvSpPr>
      <dsp:spPr>
        <a:xfrm>
          <a:off x="0" y="1189513"/>
          <a:ext cx="9637485" cy="6678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7976" tIns="333248" rIns="74797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Miller-Ord model can help to guide preferred band width – see annex	</a:t>
          </a:r>
        </a:p>
      </dsp:txBody>
      <dsp:txXfrm>
        <a:off x="0" y="1189513"/>
        <a:ext cx="9637485" cy="667800"/>
      </dsp:txXfrm>
    </dsp:sp>
    <dsp:sp modelId="{B81CA3E7-6450-45F0-A3F1-4C82993346F6}">
      <dsp:nvSpPr>
        <dsp:cNvPr id="0" name=""/>
        <dsp:cNvSpPr/>
      </dsp:nvSpPr>
      <dsp:spPr>
        <a:xfrm>
          <a:off x="481874" y="967013"/>
          <a:ext cx="6746240" cy="4723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992" tIns="0" rIns="254992" bIns="0" numCol="1" spcCol="1270" anchor="ctr" anchorCtr="0">
          <a:noAutofit/>
        </a:bodyPr>
        <a:lstStyle/>
        <a:p>
          <a:pPr marL="0" lvl="0" indent="0" algn="l" defTabSz="711200">
            <a:lnSpc>
              <a:spcPct val="90000"/>
            </a:lnSpc>
            <a:spcBef>
              <a:spcPct val="0"/>
            </a:spcBef>
            <a:spcAft>
              <a:spcPct val="35000"/>
            </a:spcAft>
            <a:buNone/>
          </a:pPr>
          <a:r>
            <a:rPr lang="en-GB" sz="1600" kern="1200" dirty="0"/>
            <a:t>Zone around a preferred balance – Australia</a:t>
          </a:r>
        </a:p>
      </dsp:txBody>
      <dsp:txXfrm>
        <a:off x="504931" y="990070"/>
        <a:ext cx="6700126" cy="426206"/>
      </dsp:txXfrm>
    </dsp:sp>
    <dsp:sp modelId="{801851BF-38E4-4E77-A4B9-B2CE308E9153}">
      <dsp:nvSpPr>
        <dsp:cNvPr id="0" name=""/>
        <dsp:cNvSpPr/>
      </dsp:nvSpPr>
      <dsp:spPr>
        <a:xfrm>
          <a:off x="0" y="2364761"/>
          <a:ext cx="9637485" cy="4032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EA0BE7-84B1-4DD1-B287-8BB455BCBF2C}">
      <dsp:nvSpPr>
        <dsp:cNvPr id="0" name=""/>
        <dsp:cNvSpPr/>
      </dsp:nvSpPr>
      <dsp:spPr>
        <a:xfrm>
          <a:off x="481874" y="1957373"/>
          <a:ext cx="6746240" cy="66403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992" tIns="0" rIns="254992" bIns="0" numCol="1" spcCol="1270" anchor="ctr" anchorCtr="0">
          <a:noAutofit/>
        </a:bodyPr>
        <a:lstStyle/>
        <a:p>
          <a:pPr marL="0" lvl="0" indent="0" algn="l" defTabSz="711200">
            <a:lnSpc>
              <a:spcPct val="90000"/>
            </a:lnSpc>
            <a:spcBef>
              <a:spcPct val="0"/>
            </a:spcBef>
            <a:spcAft>
              <a:spcPct val="35000"/>
            </a:spcAft>
            <a:buNone/>
          </a:pPr>
          <a:r>
            <a:rPr lang="en-GB" sz="1600" kern="1200" dirty="0"/>
            <a:t>In Eurozone, ECB does not renumerate above a target level – to encourage countries to manage to the previously agreed level</a:t>
          </a:r>
        </a:p>
      </dsp:txBody>
      <dsp:txXfrm>
        <a:off x="514290" y="1989789"/>
        <a:ext cx="6681408" cy="599207"/>
      </dsp:txXfrm>
    </dsp:sp>
    <dsp:sp modelId="{02074EBC-2499-48CD-899A-95C37E191038}">
      <dsp:nvSpPr>
        <dsp:cNvPr id="0" name=""/>
        <dsp:cNvSpPr/>
      </dsp:nvSpPr>
      <dsp:spPr>
        <a:xfrm>
          <a:off x="0" y="3104183"/>
          <a:ext cx="9637485" cy="20664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7976" tIns="333248" rIns="74797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Some countries distinguish between cash buffer and liquidity buffer</a:t>
          </a:r>
          <a:endParaRPr lang="en-GB" sz="1600" kern="1200" dirty="0"/>
        </a:p>
        <a:p>
          <a:pPr marL="171450" lvl="1" indent="-171450" algn="l" defTabSz="711200">
            <a:lnSpc>
              <a:spcPct val="90000"/>
            </a:lnSpc>
            <a:spcBef>
              <a:spcPct val="0"/>
            </a:spcBef>
            <a:spcAft>
              <a:spcPct val="15000"/>
            </a:spcAft>
            <a:buChar char="•"/>
          </a:pPr>
          <a:r>
            <a:rPr lang="en-GB" sz="1600" kern="1200"/>
            <a:t>Hungary example</a:t>
          </a:r>
          <a:endParaRPr lang="en-GB" sz="1600" kern="1200" dirty="0"/>
        </a:p>
        <a:p>
          <a:pPr marL="342900" lvl="2" indent="-171450" algn="l" defTabSz="711200">
            <a:lnSpc>
              <a:spcPct val="90000"/>
            </a:lnSpc>
            <a:spcBef>
              <a:spcPct val="0"/>
            </a:spcBef>
            <a:spcAft>
              <a:spcPct val="15000"/>
            </a:spcAft>
            <a:buChar char="•"/>
          </a:pPr>
          <a:r>
            <a:rPr lang="en-GB" sz="1600" kern="1200"/>
            <a:t>Minimum TSA balance is calculated using the extreme daily Treasury expenditures</a:t>
          </a:r>
          <a:endParaRPr lang="en-GB" sz="1600" kern="1200" dirty="0"/>
        </a:p>
        <a:p>
          <a:pPr marL="342900" lvl="2" indent="-171450" algn="l" defTabSz="711200">
            <a:lnSpc>
              <a:spcPct val="90000"/>
            </a:lnSpc>
            <a:spcBef>
              <a:spcPct val="0"/>
            </a:spcBef>
            <a:spcAft>
              <a:spcPct val="15000"/>
            </a:spcAft>
            <a:buChar char="•"/>
          </a:pPr>
          <a:r>
            <a:rPr lang="en-GB" sz="1600" kern="1200" dirty="0"/>
            <a:t>Optimal TSA balance (to be targeted by the financing plan), based on the forecast error and financing risk in the annual financing plan (e.g. risk of higher deficit, risk of unsuccessful auctions, cash outflow in the retail debt program).  Take account also of risk of market stress</a:t>
          </a:r>
        </a:p>
      </dsp:txBody>
      <dsp:txXfrm>
        <a:off x="0" y="3104183"/>
        <a:ext cx="9637485" cy="2066400"/>
      </dsp:txXfrm>
    </dsp:sp>
    <dsp:sp modelId="{8BA34CB7-3160-481C-8F0A-F689BDEB4CEF}">
      <dsp:nvSpPr>
        <dsp:cNvPr id="0" name=""/>
        <dsp:cNvSpPr/>
      </dsp:nvSpPr>
      <dsp:spPr>
        <a:xfrm>
          <a:off x="481874" y="2874853"/>
          <a:ext cx="6746240" cy="4723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992" tIns="0" rIns="254992" bIns="0" numCol="1" spcCol="1270" anchor="ctr" anchorCtr="0">
          <a:noAutofit/>
        </a:bodyPr>
        <a:lstStyle/>
        <a:p>
          <a:pPr marL="0" lvl="0" indent="0" algn="l" defTabSz="711200">
            <a:lnSpc>
              <a:spcPct val="90000"/>
            </a:lnSpc>
            <a:spcBef>
              <a:spcPct val="0"/>
            </a:spcBef>
            <a:spcAft>
              <a:spcPct val="35000"/>
            </a:spcAft>
            <a:buNone/>
          </a:pPr>
          <a:r>
            <a:rPr lang="en-GB" sz="1600" kern="1200"/>
            <a:t>Two tiers</a:t>
          </a:r>
          <a:endParaRPr lang="en-GB" sz="1600" kern="1200" dirty="0"/>
        </a:p>
      </dsp:txBody>
      <dsp:txXfrm>
        <a:off x="504931" y="2897910"/>
        <a:ext cx="6700126" cy="4262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8DB73-15C9-42C2-AAF2-E0226695BD2F}">
      <dsp:nvSpPr>
        <dsp:cNvPr id="0" name=""/>
        <dsp:cNvSpPr/>
      </dsp:nvSpPr>
      <dsp:spPr>
        <a:xfrm>
          <a:off x="0" y="566587"/>
          <a:ext cx="2557457" cy="81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GB" sz="1800" kern="1200" dirty="0"/>
            <a:t>Who decides [or leads in recommending to decision makers]</a:t>
          </a:r>
        </a:p>
      </dsp:txBody>
      <dsp:txXfrm>
        <a:off x="0" y="566587"/>
        <a:ext cx="2557457" cy="816750"/>
      </dsp:txXfrm>
    </dsp:sp>
    <dsp:sp modelId="{955E0045-1535-40D1-A490-082F880414F7}">
      <dsp:nvSpPr>
        <dsp:cNvPr id="0" name=""/>
        <dsp:cNvSpPr/>
      </dsp:nvSpPr>
      <dsp:spPr>
        <a:xfrm>
          <a:off x="2557457" y="30595"/>
          <a:ext cx="511491" cy="1888734"/>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7EE0CA-ECF3-4B21-8567-2DF81B68B7E8}">
      <dsp:nvSpPr>
        <dsp:cNvPr id="0" name=""/>
        <dsp:cNvSpPr/>
      </dsp:nvSpPr>
      <dsp:spPr>
        <a:xfrm>
          <a:off x="3273545" y="30595"/>
          <a:ext cx="6956283" cy="18887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a:t>Integrated DMO – issue does not arise</a:t>
          </a:r>
          <a:endParaRPr lang="en-GB" sz="1500" kern="1200" dirty="0"/>
        </a:p>
        <a:p>
          <a:pPr marL="228600" lvl="2" indent="-114300" algn="l" defTabSz="666750">
            <a:lnSpc>
              <a:spcPct val="90000"/>
            </a:lnSpc>
            <a:spcBef>
              <a:spcPct val="0"/>
            </a:spcBef>
            <a:spcAft>
              <a:spcPct val="15000"/>
            </a:spcAft>
            <a:buChar char="•"/>
          </a:pPr>
          <a:r>
            <a:rPr lang="en-GB" sz="1500" kern="1200"/>
            <a:t>Example Hungary: ÁKK proposes the level of the minimum liquidity buffer; approved each year by Minister of Finance</a:t>
          </a:r>
          <a:endParaRPr lang="en-GB" sz="1500" kern="1200" dirty="0"/>
        </a:p>
        <a:p>
          <a:pPr marL="114300" lvl="1" indent="-114300" algn="l" defTabSz="666750">
            <a:lnSpc>
              <a:spcPct val="90000"/>
            </a:lnSpc>
            <a:spcBef>
              <a:spcPct val="0"/>
            </a:spcBef>
            <a:spcAft>
              <a:spcPct val="15000"/>
            </a:spcAft>
            <a:buChar char="•"/>
          </a:pPr>
          <a:r>
            <a:rPr lang="en-GB" sz="1500" kern="1200"/>
            <a:t>In separate debt/cash functions:</a:t>
          </a:r>
          <a:endParaRPr lang="en-GB" sz="1500" kern="1200" dirty="0"/>
        </a:p>
        <a:p>
          <a:pPr marL="228600" lvl="2" indent="-114300" algn="l" defTabSz="666750">
            <a:lnSpc>
              <a:spcPct val="90000"/>
            </a:lnSpc>
            <a:spcBef>
              <a:spcPct val="0"/>
            </a:spcBef>
            <a:spcAft>
              <a:spcPct val="15000"/>
            </a:spcAft>
            <a:buChar char="•"/>
          </a:pPr>
          <a:r>
            <a:rPr lang="en-GB" sz="1500" kern="1200"/>
            <a:t>Cash managers better placed to do the transactions analysis</a:t>
          </a:r>
          <a:endParaRPr lang="en-GB" sz="1500" kern="1200" dirty="0"/>
        </a:p>
        <a:p>
          <a:pPr marL="228600" lvl="2" indent="-114300" algn="l" defTabSz="666750">
            <a:lnSpc>
              <a:spcPct val="90000"/>
            </a:lnSpc>
            <a:spcBef>
              <a:spcPct val="0"/>
            </a:spcBef>
            <a:spcAft>
              <a:spcPct val="15000"/>
            </a:spcAft>
            <a:buChar char="•"/>
          </a:pPr>
          <a:r>
            <a:rPr lang="en-GB" sz="1500" kern="1200" dirty="0"/>
            <a:t>But debt managers need to consider debt management/safety buffer</a:t>
          </a:r>
        </a:p>
        <a:p>
          <a:pPr marL="228600" lvl="2" indent="-114300" algn="l" defTabSz="666750">
            <a:lnSpc>
              <a:spcPct val="90000"/>
            </a:lnSpc>
            <a:spcBef>
              <a:spcPct val="0"/>
            </a:spcBef>
            <a:spcAft>
              <a:spcPct val="15000"/>
            </a:spcAft>
            <a:buChar char="•"/>
          </a:pPr>
          <a:r>
            <a:rPr lang="en-GB" sz="1500" kern="1200"/>
            <a:t>Implies a need to liaise – to ensure an integrated approach, and shared understanding of safety nets available</a:t>
          </a:r>
          <a:endParaRPr lang="en-GB" sz="1500" kern="1200" dirty="0"/>
        </a:p>
      </dsp:txBody>
      <dsp:txXfrm>
        <a:off x="3273545" y="30595"/>
        <a:ext cx="6956283" cy="1888734"/>
      </dsp:txXfrm>
    </dsp:sp>
    <dsp:sp modelId="{BA91AA63-F47B-4A23-8E0D-ECE03CBCEF73}">
      <dsp:nvSpPr>
        <dsp:cNvPr id="0" name=""/>
        <dsp:cNvSpPr/>
      </dsp:nvSpPr>
      <dsp:spPr>
        <a:xfrm>
          <a:off x="0" y="1973329"/>
          <a:ext cx="2557457" cy="566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GB" sz="1800" kern="1200" dirty="0"/>
            <a:t>Essential to inform central bank</a:t>
          </a:r>
        </a:p>
      </dsp:txBody>
      <dsp:txXfrm>
        <a:off x="0" y="1973329"/>
        <a:ext cx="2557457" cy="566156"/>
      </dsp:txXfrm>
    </dsp:sp>
    <dsp:sp modelId="{3AA5B17F-D3AE-4D00-89C7-CB353270651D}">
      <dsp:nvSpPr>
        <dsp:cNvPr id="0" name=""/>
        <dsp:cNvSpPr/>
      </dsp:nvSpPr>
      <dsp:spPr>
        <a:xfrm>
          <a:off x="2557457" y="1973329"/>
          <a:ext cx="511491" cy="566156"/>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699E3-82B4-4C1B-987E-061D2B236B8A}">
      <dsp:nvSpPr>
        <dsp:cNvPr id="0" name=""/>
        <dsp:cNvSpPr/>
      </dsp:nvSpPr>
      <dsp:spPr>
        <a:xfrm>
          <a:off x="3273545" y="1973329"/>
          <a:ext cx="6956283" cy="56615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a:t>It must know what is being targeted as an input into its liquidity forecast required for open market operations</a:t>
          </a:r>
          <a:endParaRPr lang="en-GB" sz="1500" kern="1200" dirty="0"/>
        </a:p>
      </dsp:txBody>
      <dsp:txXfrm>
        <a:off x="3273545" y="1973329"/>
        <a:ext cx="6956283" cy="566156"/>
      </dsp:txXfrm>
    </dsp:sp>
    <dsp:sp modelId="{EA0DA4E6-8DB3-4C45-A0C3-8B70762C480D}">
      <dsp:nvSpPr>
        <dsp:cNvPr id="0" name=""/>
        <dsp:cNvSpPr/>
      </dsp:nvSpPr>
      <dsp:spPr>
        <a:xfrm>
          <a:off x="0" y="3195027"/>
          <a:ext cx="2557457" cy="566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GB" sz="1800" kern="1200" dirty="0"/>
            <a:t>Advantages to informing the public</a:t>
          </a:r>
        </a:p>
      </dsp:txBody>
      <dsp:txXfrm>
        <a:off x="0" y="3195027"/>
        <a:ext cx="2557457" cy="566156"/>
      </dsp:txXfrm>
    </dsp:sp>
    <dsp:sp modelId="{013F5CBF-C4A0-477D-8EAA-CC55F237C38E}">
      <dsp:nvSpPr>
        <dsp:cNvPr id="0" name=""/>
        <dsp:cNvSpPr/>
      </dsp:nvSpPr>
      <dsp:spPr>
        <a:xfrm>
          <a:off x="2557457" y="2593486"/>
          <a:ext cx="511491" cy="1769238"/>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2E2F9-B6FB-4474-B68B-0A8D860C39F6}">
      <dsp:nvSpPr>
        <dsp:cNvPr id="0" name=""/>
        <dsp:cNvSpPr/>
      </dsp:nvSpPr>
      <dsp:spPr>
        <a:xfrm>
          <a:off x="3273545" y="2593486"/>
          <a:ext cx="6956283" cy="176923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a:t>Public disclosure has a positive signalling effect on market participants, enhancing credibility of government.</a:t>
          </a:r>
          <a:endParaRPr lang="en-GB" sz="1500" kern="1200" dirty="0"/>
        </a:p>
        <a:p>
          <a:pPr marL="114300" lvl="1" indent="-114300" algn="l" defTabSz="666750">
            <a:lnSpc>
              <a:spcPct val="90000"/>
            </a:lnSpc>
            <a:spcBef>
              <a:spcPct val="0"/>
            </a:spcBef>
            <a:spcAft>
              <a:spcPct val="15000"/>
            </a:spcAft>
            <a:buChar char="•"/>
          </a:pPr>
          <a:r>
            <a:rPr lang="en-GB" sz="1500" kern="1200" dirty="0"/>
            <a:t>Disclosing actual level of the cash buffer further increases the fiscal transparency and market confidence. Examples: Canada, Denmark, Italy and the US.</a:t>
          </a:r>
        </a:p>
        <a:p>
          <a:pPr marL="114300" lvl="1" indent="-114300" algn="l" defTabSz="666750">
            <a:lnSpc>
              <a:spcPct val="90000"/>
            </a:lnSpc>
            <a:spcBef>
              <a:spcPct val="0"/>
            </a:spcBef>
            <a:spcAft>
              <a:spcPct val="15000"/>
            </a:spcAft>
            <a:buChar char="•"/>
          </a:pPr>
          <a:r>
            <a:rPr lang="en-GB" sz="1500" kern="1200" dirty="0"/>
            <a:t>In more uncertain environment, some disclose the information about the policy (rationale and determinants) without providing information on the actual and target level of the buffer in order to avoid potential misperceptions</a:t>
          </a:r>
        </a:p>
      </dsp:txBody>
      <dsp:txXfrm>
        <a:off x="3273545" y="2593486"/>
        <a:ext cx="6956283" cy="1769238"/>
      </dsp:txXfrm>
    </dsp:sp>
    <dsp:sp modelId="{944647E7-41E4-4B51-8EAF-E27287250702}">
      <dsp:nvSpPr>
        <dsp:cNvPr id="0" name=""/>
        <dsp:cNvSpPr/>
      </dsp:nvSpPr>
      <dsp:spPr>
        <a:xfrm>
          <a:off x="0" y="4416724"/>
          <a:ext cx="2559957" cy="566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GB" sz="1800" kern="1200" dirty="0"/>
            <a:t>Review legislative requirements</a:t>
          </a:r>
        </a:p>
      </dsp:txBody>
      <dsp:txXfrm>
        <a:off x="0" y="4416724"/>
        <a:ext cx="2559957" cy="566156"/>
      </dsp:txXfrm>
    </dsp:sp>
    <dsp:sp modelId="{A9930C0F-8775-44A4-A490-E79F7EE735BB}">
      <dsp:nvSpPr>
        <dsp:cNvPr id="0" name=""/>
        <dsp:cNvSpPr/>
      </dsp:nvSpPr>
      <dsp:spPr>
        <a:xfrm>
          <a:off x="2559957" y="4416724"/>
          <a:ext cx="511991" cy="566156"/>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16E4E-152A-4419-9369-A97C740D54C5}">
      <dsp:nvSpPr>
        <dsp:cNvPr id="0" name=""/>
        <dsp:cNvSpPr/>
      </dsp:nvSpPr>
      <dsp:spPr>
        <a:xfrm>
          <a:off x="3276745" y="4416724"/>
          <a:ext cx="6963083" cy="56615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Some countries currently would not allow over borrowing to build buffer </a:t>
          </a:r>
        </a:p>
      </dsp:txBody>
      <dsp:txXfrm>
        <a:off x="3276745" y="4416724"/>
        <a:ext cx="6963083" cy="56615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C766A-C398-4797-8A04-72A3498D4BEE}">
      <dsp:nvSpPr>
        <dsp:cNvPr id="0" name=""/>
        <dsp:cNvSpPr/>
      </dsp:nvSpPr>
      <dsp:spPr>
        <a:xfrm>
          <a:off x="0" y="270869"/>
          <a:ext cx="10363200" cy="4284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AA47A-3923-43A0-9BEB-DE15A26AF35D}">
      <dsp:nvSpPr>
        <dsp:cNvPr id="0" name=""/>
        <dsp:cNvSpPr/>
      </dsp:nvSpPr>
      <dsp:spPr>
        <a:xfrm>
          <a:off x="495905" y="0"/>
          <a:ext cx="9867294" cy="5018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en-GB" sz="2000" kern="1200" dirty="0"/>
            <a:t>Cash buffers just one part of the “financing continuity plan” </a:t>
          </a:r>
        </a:p>
      </dsp:txBody>
      <dsp:txXfrm>
        <a:off x="520403" y="24498"/>
        <a:ext cx="9818298" cy="452844"/>
      </dsp:txXfrm>
    </dsp:sp>
    <dsp:sp modelId="{7CA52012-047F-4AEC-89F6-CD76386C2774}">
      <dsp:nvSpPr>
        <dsp:cNvPr id="0" name=""/>
        <dsp:cNvSpPr/>
      </dsp:nvSpPr>
      <dsp:spPr>
        <a:xfrm>
          <a:off x="0" y="1041989"/>
          <a:ext cx="10363200" cy="20349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354076" rIns="804299"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Underlying volatility</a:t>
          </a:r>
        </a:p>
        <a:p>
          <a:pPr marL="228600" lvl="1" indent="-228600" algn="l" defTabSz="889000">
            <a:lnSpc>
              <a:spcPct val="90000"/>
            </a:lnSpc>
            <a:spcBef>
              <a:spcPct val="0"/>
            </a:spcBef>
            <a:spcAft>
              <a:spcPct val="15000"/>
            </a:spcAft>
            <a:buChar char="•"/>
          </a:pPr>
          <a:r>
            <a:rPr lang="en-GB" sz="2000" kern="1200" dirty="0"/>
            <a:t>Ability to forecast and take advantage of the forecast</a:t>
          </a:r>
        </a:p>
        <a:p>
          <a:pPr marL="228600" lvl="1" indent="-228600" algn="l" defTabSz="889000">
            <a:lnSpc>
              <a:spcPct val="90000"/>
            </a:lnSpc>
            <a:spcBef>
              <a:spcPct val="0"/>
            </a:spcBef>
            <a:spcAft>
              <a:spcPct val="15000"/>
            </a:spcAft>
            <a:buChar char="•"/>
          </a:pPr>
          <a:r>
            <a:rPr lang="en-GB" sz="2000" kern="1200" dirty="0"/>
            <a:t>Ability to react </a:t>
          </a:r>
        </a:p>
        <a:p>
          <a:pPr marL="228600" lvl="1" indent="-228600" algn="l" defTabSz="889000">
            <a:lnSpc>
              <a:spcPct val="90000"/>
            </a:lnSpc>
            <a:spcBef>
              <a:spcPct val="0"/>
            </a:spcBef>
            <a:spcAft>
              <a:spcPct val="15000"/>
            </a:spcAft>
            <a:buChar char="•"/>
          </a:pPr>
          <a:r>
            <a:rPr lang="en-GB" sz="2000" kern="1200" dirty="0"/>
            <a:t>Safety nets</a:t>
          </a:r>
        </a:p>
        <a:p>
          <a:pPr marL="228600" lvl="1" indent="-228600" algn="l" defTabSz="889000">
            <a:lnSpc>
              <a:spcPct val="90000"/>
            </a:lnSpc>
            <a:spcBef>
              <a:spcPct val="0"/>
            </a:spcBef>
            <a:spcAft>
              <a:spcPct val="15000"/>
            </a:spcAft>
            <a:buChar char="•"/>
          </a:pPr>
          <a:r>
            <a:rPr lang="en-GB" sz="2000" kern="1200" dirty="0"/>
            <a:t>Cost of carry</a:t>
          </a:r>
        </a:p>
      </dsp:txBody>
      <dsp:txXfrm>
        <a:off x="0" y="1041989"/>
        <a:ext cx="10363200" cy="2034900"/>
      </dsp:txXfrm>
    </dsp:sp>
    <dsp:sp modelId="{7518E5F2-C5D2-4780-A4A4-307A1FA5DB46}">
      <dsp:nvSpPr>
        <dsp:cNvPr id="0" name=""/>
        <dsp:cNvSpPr/>
      </dsp:nvSpPr>
      <dsp:spPr>
        <a:xfrm>
          <a:off x="493365" y="791069"/>
          <a:ext cx="9867294" cy="5018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en-GB" sz="2000" kern="1200"/>
            <a:t>Need to consider:</a:t>
          </a:r>
          <a:endParaRPr lang="en-GB" sz="2000" kern="1200" dirty="0"/>
        </a:p>
      </dsp:txBody>
      <dsp:txXfrm>
        <a:off x="517863" y="815567"/>
        <a:ext cx="9818298" cy="452844"/>
      </dsp:txXfrm>
    </dsp:sp>
    <dsp:sp modelId="{AB70EE4A-C5E5-40B4-A2A4-881D2B4FF515}">
      <dsp:nvSpPr>
        <dsp:cNvPr id="0" name=""/>
        <dsp:cNvSpPr/>
      </dsp:nvSpPr>
      <dsp:spPr>
        <a:xfrm>
          <a:off x="0" y="3419610"/>
          <a:ext cx="10363200" cy="4284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C65A59-ACFE-4FB3-AE38-FF08A111E086}">
      <dsp:nvSpPr>
        <dsp:cNvPr id="0" name=""/>
        <dsp:cNvSpPr/>
      </dsp:nvSpPr>
      <dsp:spPr>
        <a:xfrm>
          <a:off x="518160" y="3168690"/>
          <a:ext cx="9845019" cy="5018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en-GB" sz="2000" kern="1200" dirty="0"/>
            <a:t>Distinguish between a transactions buffer; and a safety or precautionary buffer</a:t>
          </a:r>
        </a:p>
      </dsp:txBody>
      <dsp:txXfrm>
        <a:off x="542658" y="3193188"/>
        <a:ext cx="9796023" cy="452844"/>
      </dsp:txXfrm>
    </dsp:sp>
    <dsp:sp modelId="{58861BF9-174D-4D4D-98F6-831FD9D83900}">
      <dsp:nvSpPr>
        <dsp:cNvPr id="0" name=""/>
        <dsp:cNvSpPr/>
      </dsp:nvSpPr>
      <dsp:spPr>
        <a:xfrm>
          <a:off x="0" y="4178717"/>
          <a:ext cx="10363200" cy="4284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D216C-DE67-4754-9410-1F2E7388AB31}">
      <dsp:nvSpPr>
        <dsp:cNvPr id="0" name=""/>
        <dsp:cNvSpPr/>
      </dsp:nvSpPr>
      <dsp:spPr>
        <a:xfrm>
          <a:off x="493365" y="3939810"/>
          <a:ext cx="9867294" cy="5018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44550">
            <a:lnSpc>
              <a:spcPct val="90000"/>
            </a:lnSpc>
            <a:spcBef>
              <a:spcPct val="0"/>
            </a:spcBef>
            <a:spcAft>
              <a:spcPct val="35000"/>
            </a:spcAft>
            <a:buNone/>
          </a:pPr>
          <a:r>
            <a:rPr lang="en-GB" sz="1900" kern="1200" dirty="0"/>
            <a:t>Avoid </a:t>
          </a:r>
          <a:r>
            <a:rPr lang="en-GB" sz="2000" kern="1200" dirty="0"/>
            <a:t>formulaic</a:t>
          </a:r>
          <a:r>
            <a:rPr lang="en-GB" sz="1900" kern="1200" dirty="0"/>
            <a:t> approaches: identify the drivers and consider the opportunity cost</a:t>
          </a:r>
        </a:p>
      </dsp:txBody>
      <dsp:txXfrm>
        <a:off x="517863" y="3964308"/>
        <a:ext cx="9818298" cy="452844"/>
      </dsp:txXfrm>
    </dsp:sp>
    <dsp:sp modelId="{10281CAA-19A4-4D2A-A530-54AEF1861772}">
      <dsp:nvSpPr>
        <dsp:cNvPr id="0" name=""/>
        <dsp:cNvSpPr/>
      </dsp:nvSpPr>
      <dsp:spPr>
        <a:xfrm>
          <a:off x="0" y="4961849"/>
          <a:ext cx="10363200" cy="4284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2AC8E-B3FD-43FA-B911-21EAEA2B5423}">
      <dsp:nvSpPr>
        <dsp:cNvPr id="0" name=""/>
        <dsp:cNvSpPr/>
      </dsp:nvSpPr>
      <dsp:spPr>
        <a:xfrm>
          <a:off x="493365" y="4710930"/>
          <a:ext cx="9867294" cy="5018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en-GB" sz="2000" kern="1200"/>
            <a:t>Are there signalling advantages from telling the market?</a:t>
          </a:r>
          <a:endParaRPr lang="en-GB" sz="2000" kern="1200" dirty="0"/>
        </a:p>
      </dsp:txBody>
      <dsp:txXfrm>
        <a:off x="517863" y="4735428"/>
        <a:ext cx="9818298" cy="45284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87EFB-18C6-49FA-965E-0DA969D2718B}">
      <dsp:nvSpPr>
        <dsp:cNvPr id="0" name=""/>
        <dsp:cNvSpPr/>
      </dsp:nvSpPr>
      <dsp:spPr>
        <a:xfrm>
          <a:off x="0" y="76353"/>
          <a:ext cx="10058399" cy="435982"/>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Benefits of a buffer generally recognised (11 responses)</a:t>
          </a:r>
        </a:p>
      </dsp:txBody>
      <dsp:txXfrm>
        <a:off x="21283" y="97636"/>
        <a:ext cx="10015833" cy="393416"/>
      </dsp:txXfrm>
    </dsp:sp>
    <dsp:sp modelId="{01B5E9FD-D70A-4B29-A817-2428CCC00C1A}">
      <dsp:nvSpPr>
        <dsp:cNvPr id="0" name=""/>
        <dsp:cNvSpPr/>
      </dsp:nvSpPr>
      <dsp:spPr>
        <a:xfrm>
          <a:off x="0" y="493914"/>
          <a:ext cx="10058399"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But motives vary</a:t>
          </a:r>
        </a:p>
        <a:p>
          <a:pPr marL="228600" lvl="2" indent="-114300" algn="l" defTabSz="622300">
            <a:lnSpc>
              <a:spcPct val="90000"/>
            </a:lnSpc>
            <a:spcBef>
              <a:spcPct val="0"/>
            </a:spcBef>
            <a:spcAft>
              <a:spcPct val="20000"/>
            </a:spcAft>
            <a:buChar char="•"/>
          </a:pPr>
          <a:r>
            <a:rPr lang="en-GB" sz="1400" kern="1200" dirty="0"/>
            <a:t>Different emphasis as between transactions/volatility and financial stress</a:t>
          </a:r>
        </a:p>
        <a:p>
          <a:pPr marL="228600" lvl="2" indent="-114300" algn="l" defTabSz="622300">
            <a:lnSpc>
              <a:spcPct val="90000"/>
            </a:lnSpc>
            <a:spcBef>
              <a:spcPct val="0"/>
            </a:spcBef>
            <a:spcAft>
              <a:spcPct val="20000"/>
            </a:spcAft>
            <a:buChar char="•"/>
          </a:pPr>
          <a:r>
            <a:rPr lang="en-GB" sz="1400" kern="1200" dirty="0"/>
            <a:t>Some countries (Hungary, Uruguay) quoted need to support debt management operations – e.g. buy-backs – or to reduce refinancing risk</a:t>
          </a:r>
        </a:p>
        <a:p>
          <a:pPr marL="228600" lvl="2" indent="-114300" algn="l" defTabSz="622300">
            <a:lnSpc>
              <a:spcPct val="90000"/>
            </a:lnSpc>
            <a:spcBef>
              <a:spcPct val="0"/>
            </a:spcBef>
            <a:spcAft>
              <a:spcPct val="20000"/>
            </a:spcAft>
            <a:buChar char="•"/>
          </a:pPr>
          <a:r>
            <a:rPr lang="en-GB" sz="1400" kern="1200" dirty="0"/>
            <a:t>Different views about telling the market</a:t>
          </a:r>
        </a:p>
      </dsp:txBody>
      <dsp:txXfrm>
        <a:off x="0" y="493914"/>
        <a:ext cx="10058399" cy="1115730"/>
      </dsp:txXfrm>
    </dsp:sp>
    <dsp:sp modelId="{968DE8B4-56C3-4838-9F9B-003EC6AE82BC}">
      <dsp:nvSpPr>
        <dsp:cNvPr id="0" name=""/>
        <dsp:cNvSpPr/>
      </dsp:nvSpPr>
      <dsp:spPr>
        <a:xfrm>
          <a:off x="0" y="1609644"/>
          <a:ext cx="10058399" cy="411840"/>
        </a:xfrm>
        <a:prstGeom prst="roundRect">
          <a:avLst/>
        </a:prstGeom>
        <a:solidFill>
          <a:srgbClr val="004C97">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rgbClr val="FEFEFE"/>
              </a:solidFill>
              <a:latin typeface="Arial" panose="020B0604020202020204"/>
              <a:ea typeface="+mn-ea"/>
              <a:cs typeface="+mn-cs"/>
            </a:rPr>
            <a:t>The target</a:t>
          </a:r>
          <a:endParaRPr lang="en-GB" sz="1600" kern="1200" dirty="0">
            <a:solidFill>
              <a:srgbClr val="FEFEFE"/>
            </a:solidFill>
            <a:latin typeface="Arial" panose="020B0604020202020204"/>
            <a:ea typeface="+mn-ea"/>
            <a:cs typeface="+mn-cs"/>
          </a:endParaRPr>
        </a:p>
      </dsp:txBody>
      <dsp:txXfrm>
        <a:off x="20104" y="1629748"/>
        <a:ext cx="10018191" cy="371632"/>
      </dsp:txXfrm>
    </dsp:sp>
    <dsp:sp modelId="{6EE92AD9-6504-4C8A-A514-AFD382BAC808}">
      <dsp:nvSpPr>
        <dsp:cNvPr id="0" name=""/>
        <dsp:cNvSpPr/>
      </dsp:nvSpPr>
      <dsp:spPr>
        <a:xfrm>
          <a:off x="0" y="2021484"/>
          <a:ext cx="1005839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Often expressed as months of financing – regular flows or specific lumpy flows (redemptions, auctions)</a:t>
          </a:r>
        </a:p>
      </dsp:txBody>
      <dsp:txXfrm>
        <a:off x="0" y="2021484"/>
        <a:ext cx="10058399" cy="364320"/>
      </dsp:txXfrm>
    </dsp:sp>
    <dsp:sp modelId="{DA788DE4-1557-43EE-BC97-2E11EAD0C01F}">
      <dsp:nvSpPr>
        <dsp:cNvPr id="0" name=""/>
        <dsp:cNvSpPr/>
      </dsp:nvSpPr>
      <dsp:spPr>
        <a:xfrm>
          <a:off x="0" y="2385804"/>
          <a:ext cx="10058399" cy="411840"/>
        </a:xfrm>
        <a:prstGeom prst="roundRect">
          <a:avLst/>
        </a:prstGeom>
        <a:solidFill>
          <a:srgbClr val="004C97">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rgbClr val="FEFEFE"/>
              </a:solidFill>
              <a:latin typeface="Arial" panose="020B0604020202020204"/>
              <a:ea typeface="+mn-ea"/>
              <a:cs typeface="+mn-cs"/>
            </a:rPr>
            <a:t>Some countries have no formal buffer</a:t>
          </a:r>
          <a:endParaRPr lang="en-GB" sz="1600" kern="1200" dirty="0">
            <a:solidFill>
              <a:srgbClr val="FEFEFE"/>
            </a:solidFill>
            <a:latin typeface="Arial" panose="020B0604020202020204"/>
            <a:ea typeface="+mn-ea"/>
            <a:cs typeface="+mn-cs"/>
          </a:endParaRPr>
        </a:p>
      </dsp:txBody>
      <dsp:txXfrm>
        <a:off x="20104" y="2405908"/>
        <a:ext cx="10018191" cy="371632"/>
      </dsp:txXfrm>
    </dsp:sp>
    <dsp:sp modelId="{FF5DC4E1-99F5-4160-BD80-CE82B6A3482E}">
      <dsp:nvSpPr>
        <dsp:cNvPr id="0" name=""/>
        <dsp:cNvSpPr/>
      </dsp:nvSpPr>
      <dsp:spPr>
        <a:xfrm>
          <a:off x="0" y="2797644"/>
          <a:ext cx="1005839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May be because too much/easy access to cash (Chile, Colombia) or not enough cash (Kenya, Nigeria)</a:t>
          </a:r>
        </a:p>
      </dsp:txBody>
      <dsp:txXfrm>
        <a:off x="0" y="2797644"/>
        <a:ext cx="10058399" cy="364320"/>
      </dsp:txXfrm>
    </dsp:sp>
    <dsp:sp modelId="{EE13D535-C7E7-4496-A4A2-C0AEB487471A}">
      <dsp:nvSpPr>
        <dsp:cNvPr id="0" name=""/>
        <dsp:cNvSpPr/>
      </dsp:nvSpPr>
      <dsp:spPr>
        <a:xfrm>
          <a:off x="0" y="3161964"/>
          <a:ext cx="10058399" cy="411840"/>
        </a:xfrm>
        <a:prstGeom prst="roundRect">
          <a:avLst/>
        </a:prstGeom>
        <a:solidFill>
          <a:srgbClr val="004C97">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All countries have some safety nets (borrowing from central bank </a:t>
          </a:r>
          <a:r>
            <a:rPr lang="en-GB" sz="1600" kern="1200" dirty="0">
              <a:solidFill>
                <a:srgbClr val="FEFEFE"/>
              </a:solidFill>
              <a:latin typeface="Arial" panose="020B0604020202020204"/>
              <a:ea typeface="+mn-ea"/>
              <a:cs typeface="+mn-cs"/>
            </a:rPr>
            <a:t>and</a:t>
          </a:r>
          <a:r>
            <a:rPr lang="en-GB" sz="1600" kern="1200" dirty="0"/>
            <a:t>/or overnight from commercial banks)</a:t>
          </a:r>
        </a:p>
      </dsp:txBody>
      <dsp:txXfrm>
        <a:off x="20104" y="3182068"/>
        <a:ext cx="10018191" cy="371632"/>
      </dsp:txXfrm>
    </dsp:sp>
    <dsp:sp modelId="{B6CFA39F-4E7B-402A-A380-7013C338F7FA}">
      <dsp:nvSpPr>
        <dsp:cNvPr id="0" name=""/>
        <dsp:cNvSpPr/>
      </dsp:nvSpPr>
      <dsp:spPr>
        <a:xfrm>
          <a:off x="0" y="3637164"/>
          <a:ext cx="10058399" cy="411840"/>
        </a:xfrm>
        <a:prstGeom prst="roundRect">
          <a:avLst/>
        </a:prstGeom>
        <a:solidFill>
          <a:srgbClr val="004C97">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rgbClr val="FEFEFE"/>
              </a:solidFill>
              <a:latin typeface="Arial" panose="020B0604020202020204"/>
              <a:ea typeface="+mn-ea"/>
              <a:cs typeface="+mn-cs"/>
            </a:rPr>
            <a:t>Uruguay – a different approach</a:t>
          </a:r>
          <a:endParaRPr lang="en-GB" sz="1600" kern="1200" dirty="0">
            <a:solidFill>
              <a:srgbClr val="FEFEFE"/>
            </a:solidFill>
            <a:latin typeface="Arial" panose="020B0604020202020204"/>
            <a:ea typeface="+mn-ea"/>
            <a:cs typeface="+mn-cs"/>
          </a:endParaRPr>
        </a:p>
      </dsp:txBody>
      <dsp:txXfrm>
        <a:off x="20104" y="3657268"/>
        <a:ext cx="10018191" cy="371632"/>
      </dsp:txXfrm>
    </dsp:sp>
    <dsp:sp modelId="{C0DF8BE1-C0F0-487F-B8C7-4E509B1F176D}">
      <dsp:nvSpPr>
        <dsp:cNvPr id="0" name=""/>
        <dsp:cNvSpPr/>
      </dsp:nvSpPr>
      <dsp:spPr>
        <a:xfrm>
          <a:off x="0" y="4049004"/>
          <a:ext cx="10058399" cy="97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Deficit + amortization for 12 months (=4% of GDP)</a:t>
          </a:r>
        </a:p>
        <a:p>
          <a:pPr marL="171450" lvl="1" indent="-171450" algn="l" defTabSz="711200">
            <a:lnSpc>
              <a:spcPct val="90000"/>
            </a:lnSpc>
            <a:spcBef>
              <a:spcPct val="0"/>
            </a:spcBef>
            <a:spcAft>
              <a:spcPct val="20000"/>
            </a:spcAft>
            <a:buChar char="•"/>
          </a:pPr>
          <a:r>
            <a:rPr lang="en-GB" sz="1600" kern="1200" dirty="0"/>
            <a:t>Based on probability that market is “closed”</a:t>
          </a:r>
        </a:p>
        <a:p>
          <a:pPr marL="228600" lvl="2" indent="-114300" algn="l" defTabSz="622300">
            <a:lnSpc>
              <a:spcPct val="90000"/>
            </a:lnSpc>
            <a:spcBef>
              <a:spcPct val="0"/>
            </a:spcBef>
            <a:spcAft>
              <a:spcPct val="20000"/>
            </a:spcAft>
            <a:buChar char="•"/>
          </a:pPr>
          <a:r>
            <a:rPr lang="en-GB" sz="1400" kern="1200" dirty="0"/>
            <a:t>“closed” = EMBI+ 20%&gt;trend; or Uruguay paying 200bps&gt;EMBI+</a:t>
          </a:r>
        </a:p>
        <a:p>
          <a:pPr marL="228600" lvl="2" indent="-114300" algn="l" defTabSz="622300">
            <a:lnSpc>
              <a:spcPct val="90000"/>
            </a:lnSpc>
            <a:spcBef>
              <a:spcPct val="0"/>
            </a:spcBef>
            <a:spcAft>
              <a:spcPct val="20000"/>
            </a:spcAft>
            <a:buChar char="•"/>
          </a:pPr>
          <a:r>
            <a:rPr lang="en-GB" sz="1400" kern="1200" dirty="0"/>
            <a:t>Focus on external borrowing only – not clear why</a:t>
          </a:r>
        </a:p>
      </dsp:txBody>
      <dsp:txXfrm>
        <a:off x="0" y="4049004"/>
        <a:ext cx="10058399" cy="979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1EC3D-8C68-4E2E-9E5D-C96F4DF0145E}">
      <dsp:nvSpPr>
        <dsp:cNvPr id="0" name=""/>
        <dsp:cNvSpPr/>
      </dsp:nvSpPr>
      <dsp:spPr>
        <a:xfrm>
          <a:off x="50" y="365841"/>
          <a:ext cx="4842569" cy="1484706"/>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altLang="en-US" sz="2400" kern="1200" dirty="0"/>
            <a:t>Need for cash buffers long understood; but the Global Financial Crisis (&amp; Covid) drew attention to</a:t>
          </a:r>
          <a:endParaRPr lang="en-US" sz="2400" kern="1200" dirty="0"/>
        </a:p>
      </dsp:txBody>
      <dsp:txXfrm>
        <a:off x="50" y="365841"/>
        <a:ext cx="4842569" cy="1484706"/>
      </dsp:txXfrm>
    </dsp:sp>
    <dsp:sp modelId="{8F9522A3-65BF-450C-9D66-1168DC03A961}">
      <dsp:nvSpPr>
        <dsp:cNvPr id="0" name=""/>
        <dsp:cNvSpPr/>
      </dsp:nvSpPr>
      <dsp:spPr>
        <a:xfrm>
          <a:off x="50" y="1850547"/>
          <a:ext cx="4842569" cy="2613240"/>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44550">
            <a:lnSpc>
              <a:spcPct val="90000"/>
            </a:lnSpc>
            <a:spcBef>
              <a:spcPct val="0"/>
            </a:spcBef>
            <a:spcAft>
              <a:spcPct val="15000"/>
            </a:spcAft>
            <a:buChar char="•"/>
          </a:pPr>
          <a:r>
            <a:rPr lang="en-GB" altLang="en-US" sz="1900" kern="1200" dirty="0"/>
            <a:t>Risk that domestic markets (not only FX markets) can dry up</a:t>
          </a:r>
        </a:p>
        <a:p>
          <a:pPr marL="342900" lvl="2" indent="-171450" algn="l" defTabSz="800100">
            <a:lnSpc>
              <a:spcPct val="90000"/>
            </a:lnSpc>
            <a:spcBef>
              <a:spcPct val="0"/>
            </a:spcBef>
            <a:spcAft>
              <a:spcPct val="15000"/>
            </a:spcAft>
            <a:buChar char="•"/>
          </a:pPr>
          <a:r>
            <a:rPr lang="en-GB" altLang="en-US" sz="1800" kern="1200" dirty="0"/>
            <a:t>Liquidity risk; activity in the interbank (especially) and repo markets fell</a:t>
          </a:r>
        </a:p>
        <a:p>
          <a:pPr marL="171450" lvl="1" indent="-171450" algn="l" defTabSz="844550">
            <a:lnSpc>
              <a:spcPct val="90000"/>
            </a:lnSpc>
            <a:spcBef>
              <a:spcPct val="0"/>
            </a:spcBef>
            <a:spcAft>
              <a:spcPct val="15000"/>
            </a:spcAft>
            <a:buChar char="•"/>
          </a:pPr>
          <a:r>
            <a:rPr lang="en-GB" altLang="en-US" sz="1900" kern="1200" dirty="0"/>
            <a:t>Several countries increased their cash buffer post-GFC (especially in Europe)</a:t>
          </a:r>
        </a:p>
        <a:p>
          <a:pPr marL="171450" lvl="1" indent="-171450" algn="l" defTabSz="844550">
            <a:lnSpc>
              <a:spcPct val="90000"/>
            </a:lnSpc>
            <a:spcBef>
              <a:spcPct val="0"/>
            </a:spcBef>
            <a:spcAft>
              <a:spcPct val="15000"/>
            </a:spcAft>
            <a:buChar char="•"/>
          </a:pPr>
          <a:r>
            <a:rPr lang="en-GB" altLang="en-US" sz="1900" kern="1200" dirty="0"/>
            <a:t>Recognised importance of a “financing continuity plan”</a:t>
          </a:r>
        </a:p>
        <a:p>
          <a:pPr marL="342900" lvl="2" indent="-171450" algn="l" defTabSz="800100">
            <a:lnSpc>
              <a:spcPct val="90000"/>
            </a:lnSpc>
            <a:spcBef>
              <a:spcPct val="0"/>
            </a:spcBef>
            <a:spcAft>
              <a:spcPct val="15000"/>
            </a:spcAft>
            <a:buChar char="•"/>
          </a:pPr>
          <a:r>
            <a:rPr lang="en-GB" altLang="en-US" sz="1800" kern="1200" dirty="0"/>
            <a:t>Cash buffers are part but only part of this</a:t>
          </a:r>
        </a:p>
      </dsp:txBody>
      <dsp:txXfrm>
        <a:off x="50" y="1850547"/>
        <a:ext cx="4842569" cy="2613240"/>
      </dsp:txXfrm>
    </dsp:sp>
    <dsp:sp modelId="{99BCE708-087C-48FC-B6A6-5F9F86D15013}">
      <dsp:nvSpPr>
        <dsp:cNvPr id="0" name=""/>
        <dsp:cNvSpPr/>
      </dsp:nvSpPr>
      <dsp:spPr>
        <a:xfrm>
          <a:off x="5520579" y="365841"/>
          <a:ext cx="4842569" cy="1484706"/>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altLang="en-US" sz="2400" kern="1200"/>
            <a:t>Note: cash buffer is separate from structural surpluses</a:t>
          </a:r>
          <a:endParaRPr lang="en-GB" altLang="en-US" sz="2400" kern="1200" dirty="0"/>
        </a:p>
      </dsp:txBody>
      <dsp:txXfrm>
        <a:off x="5520579" y="365841"/>
        <a:ext cx="4842569" cy="1484706"/>
      </dsp:txXfrm>
    </dsp:sp>
    <dsp:sp modelId="{AD477DAA-BFD0-416C-99B6-DA0DEF8C7521}">
      <dsp:nvSpPr>
        <dsp:cNvPr id="0" name=""/>
        <dsp:cNvSpPr/>
      </dsp:nvSpPr>
      <dsp:spPr>
        <a:xfrm>
          <a:off x="5520579" y="1850547"/>
          <a:ext cx="4842569" cy="2613240"/>
        </a:xfrm>
        <a:prstGeom prst="rect">
          <a:avLst/>
        </a:prstGeom>
        <a:solidFill>
          <a:srgbClr val="CFD5EA">
            <a:alpha val="90000"/>
          </a:srgbClr>
        </a:solidFill>
        <a:ln w="25400" cap="flat" cmpd="sng" algn="ctr">
          <a:solidFill>
            <a:srgbClr val="CFD5E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altLang="en-US" sz="1700" kern="1200" dirty="0"/>
            <a:t>Cash managers control cash or investments needed in the short-term [&lt;3 months?]</a:t>
          </a:r>
        </a:p>
        <a:p>
          <a:pPr marL="171450" lvl="1" indent="-171450" algn="l" defTabSz="755650">
            <a:lnSpc>
              <a:spcPct val="90000"/>
            </a:lnSpc>
            <a:spcBef>
              <a:spcPct val="0"/>
            </a:spcBef>
            <a:spcAft>
              <a:spcPct val="15000"/>
            </a:spcAft>
            <a:buChar char="•"/>
          </a:pPr>
          <a:r>
            <a:rPr lang="en-GB" altLang="en-US" sz="1700" kern="1200" dirty="0"/>
            <a:t>Sums above the cash buffers, not part of management of daily fluctuation, should be managed separately (or used to repay debt)</a:t>
          </a:r>
        </a:p>
        <a:p>
          <a:pPr marL="342900" lvl="2" indent="-171450" algn="l" defTabSz="755650">
            <a:lnSpc>
              <a:spcPct val="90000"/>
            </a:lnSpc>
            <a:spcBef>
              <a:spcPct val="0"/>
            </a:spcBef>
            <a:spcAft>
              <a:spcPct val="15000"/>
            </a:spcAft>
            <a:buChar char="•"/>
          </a:pPr>
          <a:r>
            <a:rPr lang="en-GB" altLang="en-US" sz="1700" kern="1200" dirty="0"/>
            <a:t>Subject to different criteria, with different managers &amp; different governance framework</a:t>
          </a:r>
        </a:p>
        <a:p>
          <a:pPr marL="171450" lvl="1" indent="-171450" algn="l" defTabSz="755650">
            <a:lnSpc>
              <a:spcPct val="90000"/>
            </a:lnSpc>
            <a:spcBef>
              <a:spcPct val="0"/>
            </a:spcBef>
            <a:spcAft>
              <a:spcPct val="15000"/>
            </a:spcAft>
            <a:buChar char="•"/>
          </a:pPr>
          <a:r>
            <a:rPr lang="en-GB" altLang="en-US" sz="1700" kern="1200" dirty="0"/>
            <a:t>May still be cost-effective to borrow to manage cash volatility (and wider benefits to money market)</a:t>
          </a:r>
        </a:p>
      </dsp:txBody>
      <dsp:txXfrm>
        <a:off x="5520579" y="1850547"/>
        <a:ext cx="4842569" cy="2613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F332B-9470-4CB6-8C6F-5AFACF743862}">
      <dsp:nvSpPr>
        <dsp:cNvPr id="0" name=""/>
        <dsp:cNvSpPr/>
      </dsp:nvSpPr>
      <dsp:spPr>
        <a:xfrm>
          <a:off x="742209" y="0"/>
          <a:ext cx="9012283" cy="5315857"/>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98279409-42F1-434A-83DB-7875900BB96D}">
      <dsp:nvSpPr>
        <dsp:cNvPr id="0" name=""/>
        <dsp:cNvSpPr/>
      </dsp:nvSpPr>
      <dsp:spPr>
        <a:xfrm>
          <a:off x="0" y="1569836"/>
          <a:ext cx="2367475"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altLang="en-US" sz="2600" kern="1200" dirty="0"/>
            <a:t>The Cash Buffer: what it is, why we need it</a:t>
          </a:r>
          <a:endParaRPr lang="en-US" sz="2600" kern="1200" dirty="0"/>
        </a:p>
      </dsp:txBody>
      <dsp:txXfrm>
        <a:off x="103799" y="1673635"/>
        <a:ext cx="2159877" cy="1918744"/>
      </dsp:txXfrm>
    </dsp:sp>
    <dsp:sp modelId="{69B80941-00E4-4A68-91D4-091DABFF1DD2}">
      <dsp:nvSpPr>
        <dsp:cNvPr id="0" name=""/>
        <dsp:cNvSpPr/>
      </dsp:nvSpPr>
      <dsp:spPr>
        <a:xfrm>
          <a:off x="2719259" y="1594757"/>
          <a:ext cx="2366562" cy="2126342"/>
        </a:xfrm>
        <a:prstGeom prst="roundRect">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ts val="0"/>
            </a:spcAft>
            <a:buNone/>
          </a:pPr>
          <a:r>
            <a:rPr lang="en-GB" altLang="en-US" sz="2600" kern="1200" dirty="0">
              <a:solidFill>
                <a:schemeClr val="bg1"/>
              </a:solidFill>
            </a:rPr>
            <a:t>Determining the Buffer </a:t>
          </a:r>
        </a:p>
        <a:p>
          <a:pPr marL="0" lvl="0" indent="0" algn="ctr" defTabSz="1155700">
            <a:lnSpc>
              <a:spcPct val="90000"/>
            </a:lnSpc>
            <a:spcBef>
              <a:spcPct val="0"/>
            </a:spcBef>
            <a:spcAft>
              <a:spcPts val="0"/>
            </a:spcAft>
            <a:buNone/>
          </a:pPr>
          <a:r>
            <a:rPr lang="en-GB" altLang="en-US" sz="2600" kern="1200" dirty="0">
              <a:solidFill>
                <a:schemeClr val="bg1"/>
              </a:solidFill>
            </a:rPr>
            <a:t>and its Components</a:t>
          </a:r>
        </a:p>
      </dsp:txBody>
      <dsp:txXfrm>
        <a:off x="2823058" y="1698556"/>
        <a:ext cx="2158964" cy="1918744"/>
      </dsp:txXfrm>
    </dsp:sp>
    <dsp:sp modelId="{66B01804-B4DF-432F-9592-5DE10DAC317F}">
      <dsp:nvSpPr>
        <dsp:cNvPr id="0" name=""/>
        <dsp:cNvSpPr/>
      </dsp:nvSpPr>
      <dsp:spPr>
        <a:xfrm>
          <a:off x="5456343" y="1594757"/>
          <a:ext cx="2369101"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altLang="en-US" sz="2600" kern="1200" dirty="0"/>
            <a:t>International examples</a:t>
          </a:r>
        </a:p>
      </dsp:txBody>
      <dsp:txXfrm>
        <a:off x="5560142" y="1698556"/>
        <a:ext cx="2161503" cy="1918744"/>
      </dsp:txXfrm>
    </dsp:sp>
    <dsp:sp modelId="{D4DB188C-BE5A-46C3-A77C-440CB56285CE}">
      <dsp:nvSpPr>
        <dsp:cNvPr id="0" name=""/>
        <dsp:cNvSpPr/>
      </dsp:nvSpPr>
      <dsp:spPr>
        <a:xfrm>
          <a:off x="8219913" y="1594757"/>
          <a:ext cx="2379591" cy="2126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altLang="en-US" sz="2800" kern="1200" dirty="0"/>
            <a:t>Some Issues Arising</a:t>
          </a:r>
        </a:p>
      </dsp:txBody>
      <dsp:txXfrm>
        <a:off x="8323712" y="1698556"/>
        <a:ext cx="2171993" cy="1918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CF673-9C65-4D59-BD58-2B31A5A0AEBB}">
      <dsp:nvSpPr>
        <dsp:cNvPr id="0" name=""/>
        <dsp:cNvSpPr/>
      </dsp:nvSpPr>
      <dsp:spPr>
        <a:xfrm>
          <a:off x="3840" y="2522"/>
          <a:ext cx="10395787" cy="1449304"/>
        </a:xfrm>
        <a:prstGeom prst="roundRect">
          <a:avLst>
            <a:gd name="adj" fmla="val 10000"/>
          </a:avLst>
        </a:prstGeom>
        <a:solidFill>
          <a:srgbClr val="004C97"/>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Usually both a transaction buffer and a safety [or precautionary or market] buffer are necessary</a:t>
          </a:r>
          <a:endParaRPr lang="en-GB" sz="3600" kern="1200" dirty="0">
            <a:solidFill>
              <a:schemeClr val="bg1"/>
            </a:solidFill>
          </a:endParaRPr>
        </a:p>
      </dsp:txBody>
      <dsp:txXfrm>
        <a:off x="46289" y="44971"/>
        <a:ext cx="10310889" cy="1364406"/>
      </dsp:txXfrm>
    </dsp:sp>
    <dsp:sp modelId="{05BE1218-924C-4F45-86E3-73DA79AFE0FB}">
      <dsp:nvSpPr>
        <dsp:cNvPr id="0" name=""/>
        <dsp:cNvSpPr/>
      </dsp:nvSpPr>
      <dsp:spPr>
        <a:xfrm>
          <a:off x="3840" y="1631042"/>
          <a:ext cx="5093137" cy="1449304"/>
        </a:xfrm>
        <a:prstGeom prst="roundRect">
          <a:avLst>
            <a:gd name="adj" fmla="val 10000"/>
          </a:avLst>
        </a:prstGeom>
        <a:solidFill>
          <a:srgbClr val="CFD5EA"/>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altLang="en-US" sz="2300" kern="1200" dirty="0"/>
            <a:t>Transaction buffer must be sufficient to meet daily treasury payments and transfers under most circumstances</a:t>
          </a:r>
        </a:p>
      </dsp:txBody>
      <dsp:txXfrm>
        <a:off x="46289" y="1673491"/>
        <a:ext cx="5008239" cy="1364406"/>
      </dsp:txXfrm>
    </dsp:sp>
    <dsp:sp modelId="{C5F23B89-7F76-4498-8695-DE405527B5B7}">
      <dsp:nvSpPr>
        <dsp:cNvPr id="0" name=""/>
        <dsp:cNvSpPr/>
      </dsp:nvSpPr>
      <dsp:spPr>
        <a:xfrm>
          <a:off x="3840" y="3259563"/>
          <a:ext cx="2494190" cy="144930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altLang="en-US" sz="1600" kern="1200" dirty="0"/>
            <a:t>But otherwise as low as possible to save costs</a:t>
          </a:r>
        </a:p>
      </dsp:txBody>
      <dsp:txXfrm>
        <a:off x="46289" y="3302012"/>
        <a:ext cx="2409292" cy="1364406"/>
      </dsp:txXfrm>
    </dsp:sp>
    <dsp:sp modelId="{CA750A43-4EDC-4E58-96F7-5FB32C0931AB}">
      <dsp:nvSpPr>
        <dsp:cNvPr id="0" name=""/>
        <dsp:cNvSpPr/>
      </dsp:nvSpPr>
      <dsp:spPr>
        <a:xfrm>
          <a:off x="2602787" y="3259563"/>
          <a:ext cx="2494190" cy="144930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altLang="en-US" sz="1600" kern="1200" dirty="0"/>
            <a:t>Emergency credit lines and borrowing can supplement transaction buffer</a:t>
          </a:r>
        </a:p>
      </dsp:txBody>
      <dsp:txXfrm>
        <a:off x="2645236" y="3302012"/>
        <a:ext cx="2409292" cy="1364406"/>
      </dsp:txXfrm>
    </dsp:sp>
    <dsp:sp modelId="{8EFA55ED-A3CB-4051-93B8-AC1ED5A2CC74}">
      <dsp:nvSpPr>
        <dsp:cNvPr id="0" name=""/>
        <dsp:cNvSpPr/>
      </dsp:nvSpPr>
      <dsp:spPr>
        <a:xfrm>
          <a:off x="5306490" y="1631042"/>
          <a:ext cx="5093137" cy="1449304"/>
        </a:xfrm>
        <a:prstGeom prst="roundRect">
          <a:avLst>
            <a:gd name="adj" fmla="val 10000"/>
          </a:avLst>
        </a:prstGeom>
        <a:solidFill>
          <a:srgbClr val="CFD5EA"/>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Maintaining a “safety” buffer on top of the “transaction” buffer is important for prudential reasons</a:t>
          </a:r>
        </a:p>
      </dsp:txBody>
      <dsp:txXfrm>
        <a:off x="5348939" y="1673491"/>
        <a:ext cx="5008239" cy="1364406"/>
      </dsp:txXfrm>
    </dsp:sp>
    <dsp:sp modelId="{E17E7158-8543-4305-A3AC-DE5D66B3A61A}">
      <dsp:nvSpPr>
        <dsp:cNvPr id="0" name=""/>
        <dsp:cNvSpPr/>
      </dsp:nvSpPr>
      <dsp:spPr>
        <a:xfrm>
          <a:off x="5306490" y="3259563"/>
          <a:ext cx="2494190" cy="144930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Provide a safety reserve in the event of auction failure or other adverse market conditions that affect financing</a:t>
          </a:r>
        </a:p>
      </dsp:txBody>
      <dsp:txXfrm>
        <a:off x="5348939" y="3302012"/>
        <a:ext cx="2409292" cy="1364406"/>
      </dsp:txXfrm>
    </dsp:sp>
    <dsp:sp modelId="{31CDF59D-7B3A-4209-8939-76A7D6583020}">
      <dsp:nvSpPr>
        <dsp:cNvPr id="0" name=""/>
        <dsp:cNvSpPr/>
      </dsp:nvSpPr>
      <dsp:spPr>
        <a:xfrm>
          <a:off x="7905436" y="3259563"/>
          <a:ext cx="2494190" cy="144930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Size depends on nature of risks and expected time to return to normality</a:t>
          </a:r>
        </a:p>
      </dsp:txBody>
      <dsp:txXfrm>
        <a:off x="7947885" y="3302012"/>
        <a:ext cx="2409292" cy="13644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6A3F7-62ED-4698-92A0-EC79FEFABB18}">
      <dsp:nvSpPr>
        <dsp:cNvPr id="0" name=""/>
        <dsp:cNvSpPr/>
      </dsp:nvSpPr>
      <dsp:spPr>
        <a:xfrm>
          <a:off x="50" y="10854"/>
          <a:ext cx="4878176" cy="98349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t>Buffer for Cash Management</a:t>
          </a:r>
        </a:p>
      </dsp:txBody>
      <dsp:txXfrm>
        <a:off x="50" y="10854"/>
        <a:ext cx="4878176" cy="983494"/>
      </dsp:txXfrm>
    </dsp:sp>
    <dsp:sp modelId="{AB785346-FE80-42E7-88F8-992AC53C0F35}">
      <dsp:nvSpPr>
        <dsp:cNvPr id="0" name=""/>
        <dsp:cNvSpPr/>
      </dsp:nvSpPr>
      <dsp:spPr>
        <a:xfrm>
          <a:off x="50" y="994349"/>
          <a:ext cx="4878176" cy="2042794"/>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a:t>Volatility of cash flows</a:t>
          </a:r>
        </a:p>
        <a:p>
          <a:pPr marL="228600" lvl="1" indent="-228600" algn="l" defTabSz="933450">
            <a:lnSpc>
              <a:spcPct val="90000"/>
            </a:lnSpc>
            <a:spcBef>
              <a:spcPct val="0"/>
            </a:spcBef>
            <a:spcAft>
              <a:spcPct val="15000"/>
            </a:spcAft>
            <a:buChar char="•"/>
          </a:pPr>
          <a:r>
            <a:rPr lang="en-GB" sz="2100" kern="1200" dirty="0"/>
            <a:t>Risk of extended period of outflows</a:t>
          </a:r>
        </a:p>
        <a:p>
          <a:pPr marL="228600" lvl="1" indent="-228600" algn="l" defTabSz="933450">
            <a:lnSpc>
              <a:spcPct val="90000"/>
            </a:lnSpc>
            <a:spcBef>
              <a:spcPct val="0"/>
            </a:spcBef>
            <a:spcAft>
              <a:spcPct val="15000"/>
            </a:spcAft>
            <a:buChar char="•"/>
          </a:pPr>
          <a:r>
            <a:rPr lang="en-GB" sz="2100" kern="1200" dirty="0"/>
            <a:t>Forecast errors</a:t>
          </a:r>
        </a:p>
        <a:p>
          <a:pPr marL="228600" lvl="1" indent="-228600" algn="l" defTabSz="933450">
            <a:lnSpc>
              <a:spcPct val="90000"/>
            </a:lnSpc>
            <a:spcBef>
              <a:spcPct val="0"/>
            </a:spcBef>
            <a:spcAft>
              <a:spcPct val="15000"/>
            </a:spcAft>
            <a:buChar char="•"/>
          </a:pPr>
          <a:r>
            <a:rPr lang="en-GB" sz="2100" kern="1200" dirty="0"/>
            <a:t>Mitigants include access to central bank, credit lines</a:t>
          </a:r>
        </a:p>
      </dsp:txBody>
      <dsp:txXfrm>
        <a:off x="50" y="994349"/>
        <a:ext cx="4878176" cy="2042794"/>
      </dsp:txXfrm>
    </dsp:sp>
    <dsp:sp modelId="{B036C4A9-C4CD-4BEA-8D38-42B911F5248D}">
      <dsp:nvSpPr>
        <dsp:cNvPr id="0" name=""/>
        <dsp:cNvSpPr/>
      </dsp:nvSpPr>
      <dsp:spPr>
        <a:xfrm>
          <a:off x="5561172" y="10854"/>
          <a:ext cx="4878176" cy="98349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t>Buffer for Debt Management</a:t>
          </a:r>
        </a:p>
      </dsp:txBody>
      <dsp:txXfrm>
        <a:off x="5561172" y="10854"/>
        <a:ext cx="4878176" cy="983494"/>
      </dsp:txXfrm>
    </dsp:sp>
    <dsp:sp modelId="{B3A7F437-60A8-443B-806A-298C532B8C19}">
      <dsp:nvSpPr>
        <dsp:cNvPr id="0" name=""/>
        <dsp:cNvSpPr/>
      </dsp:nvSpPr>
      <dsp:spPr>
        <a:xfrm>
          <a:off x="5561221" y="987097"/>
          <a:ext cx="4878176" cy="2042794"/>
        </a:xfrm>
        <a:prstGeom prst="rect">
          <a:avLst/>
        </a:prstGeom>
        <a:solidFill>
          <a:srgbClr val="CFD5EA">
            <a:alpha val="90000"/>
          </a:srgbClr>
        </a:solidFill>
        <a:ln w="25400" cap="flat" cmpd="sng" algn="ctr">
          <a:solidFill>
            <a:srgbClr val="CFD5E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a:t>Focus on debt service for period ahead</a:t>
          </a:r>
        </a:p>
        <a:p>
          <a:pPr marL="228600" lvl="1" indent="-228600" algn="l" defTabSz="933450">
            <a:lnSpc>
              <a:spcPct val="90000"/>
            </a:lnSpc>
            <a:spcBef>
              <a:spcPct val="0"/>
            </a:spcBef>
            <a:spcAft>
              <a:spcPct val="15000"/>
            </a:spcAft>
            <a:buChar char="•"/>
          </a:pPr>
          <a:r>
            <a:rPr lang="en-GB" sz="2100" kern="1200" dirty="0"/>
            <a:t>Risk of market disruption to meet issuance targets</a:t>
          </a:r>
        </a:p>
        <a:p>
          <a:pPr marL="228600" lvl="1" indent="-228600" algn="l" defTabSz="933450">
            <a:lnSpc>
              <a:spcPct val="90000"/>
            </a:lnSpc>
            <a:spcBef>
              <a:spcPct val="0"/>
            </a:spcBef>
            <a:spcAft>
              <a:spcPct val="15000"/>
            </a:spcAft>
            <a:buChar char="•"/>
          </a:pPr>
          <a:r>
            <a:rPr lang="en-GB" sz="2100" kern="1200" dirty="0"/>
            <a:t>Mitigants include primary dealer underwriting</a:t>
          </a:r>
        </a:p>
      </dsp:txBody>
      <dsp:txXfrm>
        <a:off x="5561221" y="987097"/>
        <a:ext cx="4878176" cy="20427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84287-E08C-4A8F-B8E3-33F809E859C4}">
      <dsp:nvSpPr>
        <dsp:cNvPr id="0" name=""/>
        <dsp:cNvSpPr/>
      </dsp:nvSpPr>
      <dsp:spPr>
        <a:xfrm>
          <a:off x="0" y="269970"/>
          <a:ext cx="10363200" cy="4536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C94FC-07D5-4562-BCFA-9F8A90257BCA}">
      <dsp:nvSpPr>
        <dsp:cNvPr id="0" name=""/>
        <dsp:cNvSpPr/>
      </dsp:nvSpPr>
      <dsp:spPr>
        <a:xfrm>
          <a:off x="518160" y="4290"/>
          <a:ext cx="771118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FontTx/>
            <a:buNone/>
          </a:pPr>
          <a:r>
            <a:rPr lang="en-GB" sz="2000" kern="1200" dirty="0"/>
            <a:t>1. The volatility of daily cash flows</a:t>
          </a:r>
        </a:p>
      </dsp:txBody>
      <dsp:txXfrm>
        <a:off x="544099" y="30229"/>
        <a:ext cx="7659306" cy="479482"/>
      </dsp:txXfrm>
    </dsp:sp>
    <dsp:sp modelId="{59CC95FC-E53D-461A-AE5C-B101EF96D621}">
      <dsp:nvSpPr>
        <dsp:cNvPr id="0" name=""/>
        <dsp:cNvSpPr/>
      </dsp:nvSpPr>
      <dsp:spPr>
        <a:xfrm>
          <a:off x="0" y="1086450"/>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F15CC6E-FEEB-461C-855A-200854611036}">
      <dsp:nvSpPr>
        <dsp:cNvPr id="0" name=""/>
        <dsp:cNvSpPr/>
      </dsp:nvSpPr>
      <dsp:spPr>
        <a:xfrm>
          <a:off x="533399" y="843029"/>
          <a:ext cx="771118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en-GB" sz="2000" kern="1200" dirty="0"/>
            <a:t>2.  The ability to forecast those cash flows</a:t>
          </a:r>
        </a:p>
      </dsp:txBody>
      <dsp:txXfrm>
        <a:off x="559338" y="868968"/>
        <a:ext cx="7659306" cy="479482"/>
      </dsp:txXfrm>
    </dsp:sp>
    <dsp:sp modelId="{2EA460DE-442B-40AC-968E-016B2A558B17}">
      <dsp:nvSpPr>
        <dsp:cNvPr id="0" name=""/>
        <dsp:cNvSpPr/>
      </dsp:nvSpPr>
      <dsp:spPr>
        <a:xfrm>
          <a:off x="0" y="1902930"/>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F90110E2-5915-4FA6-A17F-D30DBA99CADB}">
      <dsp:nvSpPr>
        <dsp:cNvPr id="0" name=""/>
        <dsp:cNvSpPr/>
      </dsp:nvSpPr>
      <dsp:spPr>
        <a:xfrm>
          <a:off x="518160" y="1637250"/>
          <a:ext cx="771147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en-GB" sz="2000" kern="1200" dirty="0"/>
            <a:t>3. Ability to respond to the forecasts</a:t>
          </a:r>
        </a:p>
      </dsp:txBody>
      <dsp:txXfrm>
        <a:off x="544099" y="1663189"/>
        <a:ext cx="7659596" cy="479482"/>
      </dsp:txXfrm>
    </dsp:sp>
    <dsp:sp modelId="{677A2C0D-1BFD-485B-B5D2-076E591F788B}">
      <dsp:nvSpPr>
        <dsp:cNvPr id="0" name=""/>
        <dsp:cNvSpPr/>
      </dsp:nvSpPr>
      <dsp:spPr>
        <a:xfrm>
          <a:off x="0" y="2862149"/>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CD741E7-59DA-4292-9382-139C7D3D1D7E}">
      <dsp:nvSpPr>
        <dsp:cNvPr id="0" name=""/>
        <dsp:cNvSpPr/>
      </dsp:nvSpPr>
      <dsp:spPr>
        <a:xfrm>
          <a:off x="518160" y="2453730"/>
          <a:ext cx="7711402" cy="67409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en-GB" sz="2000" kern="1200" dirty="0"/>
            <a:t>4.  The scope (&amp; timescale) for managing unanticipated fluctuations</a:t>
          </a:r>
        </a:p>
      </dsp:txBody>
      <dsp:txXfrm>
        <a:off x="551067" y="2486637"/>
        <a:ext cx="7645588" cy="608285"/>
      </dsp:txXfrm>
    </dsp:sp>
    <dsp:sp modelId="{E335C826-5248-4963-A2CC-9C43A3AF6567}">
      <dsp:nvSpPr>
        <dsp:cNvPr id="0" name=""/>
        <dsp:cNvSpPr/>
      </dsp:nvSpPr>
      <dsp:spPr>
        <a:xfrm>
          <a:off x="0" y="3678629"/>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B8E47A2-6811-457A-8ABF-E72CFCB3FB01}">
      <dsp:nvSpPr>
        <dsp:cNvPr id="0" name=""/>
        <dsp:cNvSpPr/>
      </dsp:nvSpPr>
      <dsp:spPr>
        <a:xfrm>
          <a:off x="518160" y="3412949"/>
          <a:ext cx="771118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en-GB" sz="2000" kern="1200" dirty="0"/>
            <a:t>5.  Safety nets</a:t>
          </a:r>
        </a:p>
      </dsp:txBody>
      <dsp:txXfrm>
        <a:off x="544099" y="3438888"/>
        <a:ext cx="7659306" cy="479482"/>
      </dsp:txXfrm>
    </dsp:sp>
    <dsp:sp modelId="{2106AB4B-1E7B-439B-89FF-577A165608EE}">
      <dsp:nvSpPr>
        <dsp:cNvPr id="0" name=""/>
        <dsp:cNvSpPr/>
      </dsp:nvSpPr>
      <dsp:spPr>
        <a:xfrm>
          <a:off x="0" y="4495109"/>
          <a:ext cx="10363200" cy="453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593EB3F-FE6A-4105-85D3-F9A69D60F851}">
      <dsp:nvSpPr>
        <dsp:cNvPr id="0" name=""/>
        <dsp:cNvSpPr/>
      </dsp:nvSpPr>
      <dsp:spPr>
        <a:xfrm>
          <a:off x="518160" y="4229429"/>
          <a:ext cx="7711184" cy="5313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889000">
            <a:lnSpc>
              <a:spcPct val="90000"/>
            </a:lnSpc>
            <a:spcBef>
              <a:spcPct val="0"/>
            </a:spcBef>
            <a:spcAft>
              <a:spcPct val="35000"/>
            </a:spcAft>
            <a:buNone/>
          </a:pPr>
          <a:r>
            <a:rPr lang="en-GB" sz="2000" kern="1200" dirty="0"/>
            <a:t>6. Cost of Carry</a:t>
          </a:r>
        </a:p>
      </dsp:txBody>
      <dsp:txXfrm>
        <a:off x="544099" y="4255368"/>
        <a:ext cx="7659306"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C10CE-4E9E-4F4A-AD64-8379B61E8E94}">
      <dsp:nvSpPr>
        <dsp:cNvPr id="0" name=""/>
        <dsp:cNvSpPr/>
      </dsp:nvSpPr>
      <dsp:spPr>
        <a:xfrm>
          <a:off x="20" y="191484"/>
          <a:ext cx="8570667" cy="78822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If historical daily volatility is known, able to calculate relationship between size of buffer and chance that cash will always be enough</a:t>
          </a:r>
        </a:p>
      </dsp:txBody>
      <dsp:txXfrm>
        <a:off x="23106" y="214570"/>
        <a:ext cx="7044454" cy="742052"/>
      </dsp:txXfrm>
    </dsp:sp>
    <dsp:sp modelId="{FEF7316C-C61E-4E88-A0AF-4F3F471EE1C7}">
      <dsp:nvSpPr>
        <dsp:cNvPr id="0" name=""/>
        <dsp:cNvSpPr/>
      </dsp:nvSpPr>
      <dsp:spPr>
        <a:xfrm>
          <a:off x="823499" y="1098835"/>
          <a:ext cx="8154851" cy="18793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r>
            <a:rPr lang="en-GB" sz="1800" kern="1200" dirty="0"/>
            <a:t>Example: buffer to give e.g. 99% confidence level that balance will not fall below zero over a month.*  But:</a:t>
          </a:r>
        </a:p>
        <a:p>
          <a:pPr marL="171450" lvl="1" indent="-171450" algn="l" defTabSz="711200">
            <a:lnSpc>
              <a:spcPct val="90000"/>
            </a:lnSpc>
            <a:spcBef>
              <a:spcPct val="0"/>
            </a:spcBef>
            <a:spcAft>
              <a:spcPts val="0"/>
            </a:spcAft>
            <a:buChar char="•"/>
          </a:pPr>
          <a:r>
            <a:rPr lang="en-GB" sz="1600" kern="1200" dirty="0"/>
            <a:t>Underlying distributions of flows may not be normal (should test)</a:t>
          </a:r>
        </a:p>
        <a:p>
          <a:pPr marL="171450" lvl="1" indent="-171450" algn="l" defTabSz="711200">
            <a:lnSpc>
              <a:spcPct val="90000"/>
            </a:lnSpc>
            <a:spcBef>
              <a:spcPct val="0"/>
            </a:spcBef>
            <a:spcAft>
              <a:spcPts val="0"/>
            </a:spcAft>
            <a:buChar char="•"/>
          </a:pPr>
          <a:r>
            <a:rPr lang="en-GB" sz="1600" kern="1200" dirty="0"/>
            <a:t>Expect negative serial correlation (errors offset within the month: e.g. tax receipts may be delayed by just a day, </a:t>
          </a:r>
        </a:p>
        <a:p>
          <a:pPr marL="171450" lvl="1" indent="-171450" algn="l" defTabSz="711200">
            <a:lnSpc>
              <a:spcPct val="90000"/>
            </a:lnSpc>
            <a:spcBef>
              <a:spcPct val="0"/>
            </a:spcBef>
            <a:spcAft>
              <a:spcPts val="0"/>
            </a:spcAft>
            <a:buChar char="•"/>
          </a:pPr>
          <a:r>
            <a:rPr lang="en-GB" sz="1600" kern="1200" dirty="0"/>
            <a:t>Is there a way of dealing with the residual 1%?  Do we worry about black swans?  Should we aim off for fat tails?</a:t>
          </a:r>
        </a:p>
      </dsp:txBody>
      <dsp:txXfrm>
        <a:off x="878544" y="1153880"/>
        <a:ext cx="6428251" cy="1769285"/>
      </dsp:txXfrm>
    </dsp:sp>
    <dsp:sp modelId="{A8F74A77-3691-411F-AB26-9403C52F19D6}">
      <dsp:nvSpPr>
        <dsp:cNvPr id="0" name=""/>
        <dsp:cNvSpPr/>
      </dsp:nvSpPr>
      <dsp:spPr>
        <a:xfrm>
          <a:off x="1543045" y="3058264"/>
          <a:ext cx="8154851" cy="159542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r>
            <a:rPr lang="en-GB" sz="1800" kern="1200" dirty="0"/>
            <a:t>Possible to develop probabilistic models relating the optimal cash balance to the interest rate differentials (on overdraft or funding rate compared to the rate on cash balances).  Measures cost of caution. But again assumes:</a:t>
          </a:r>
          <a:endParaRPr lang="en-GB" sz="1600" kern="1200" dirty="0"/>
        </a:p>
        <a:p>
          <a:pPr marL="171450" lvl="1" indent="-171450" algn="l" defTabSz="711200">
            <a:lnSpc>
              <a:spcPct val="90000"/>
            </a:lnSpc>
            <a:spcBef>
              <a:spcPct val="0"/>
            </a:spcBef>
            <a:spcAft>
              <a:spcPts val="0"/>
            </a:spcAft>
            <a:buChar char="•"/>
          </a:pPr>
          <a:r>
            <a:rPr lang="en-GB" sz="1600" kern="1200" dirty="0"/>
            <a:t>Normally distributed errors</a:t>
          </a:r>
        </a:p>
        <a:p>
          <a:pPr marL="171450" lvl="1" indent="-171450" algn="l" defTabSz="711200">
            <a:lnSpc>
              <a:spcPct val="90000"/>
            </a:lnSpc>
            <a:spcBef>
              <a:spcPct val="0"/>
            </a:spcBef>
            <a:spcAft>
              <a:spcPts val="0"/>
            </a:spcAft>
            <a:buChar char="•"/>
          </a:pPr>
          <a:r>
            <a:rPr lang="en-GB" sz="1600" kern="1200" dirty="0"/>
            <a:t>Overdraft borrowing is available and acceptable </a:t>
          </a:r>
        </a:p>
      </dsp:txBody>
      <dsp:txXfrm>
        <a:off x="1589773" y="3104992"/>
        <a:ext cx="6444885" cy="1501968"/>
      </dsp:txXfrm>
    </dsp:sp>
    <dsp:sp modelId="{5A1B2F13-C03C-4B89-B0BF-F06751F886BB}">
      <dsp:nvSpPr>
        <dsp:cNvPr id="0" name=""/>
        <dsp:cNvSpPr/>
      </dsp:nvSpPr>
      <dsp:spPr>
        <a:xfrm>
          <a:off x="7448927" y="658756"/>
          <a:ext cx="896964" cy="896964"/>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650744" y="658756"/>
        <a:ext cx="493330" cy="674965"/>
      </dsp:txXfrm>
    </dsp:sp>
    <dsp:sp modelId="{C13E4CB9-AD43-4FC6-85EA-7BC28F5F6944}">
      <dsp:nvSpPr>
        <dsp:cNvPr id="0" name=""/>
        <dsp:cNvSpPr/>
      </dsp:nvSpPr>
      <dsp:spPr>
        <a:xfrm>
          <a:off x="8081386" y="2593326"/>
          <a:ext cx="896964" cy="896964"/>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8283203" y="2593326"/>
        <a:ext cx="493330" cy="6749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CCD59-1BA7-42F3-BCBC-220257FE30BC}">
      <dsp:nvSpPr>
        <dsp:cNvPr id="0" name=""/>
        <dsp:cNvSpPr/>
      </dsp:nvSpPr>
      <dsp:spPr>
        <a:xfrm>
          <a:off x="0" y="0"/>
          <a:ext cx="8331200" cy="124053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Forecast errors are backward looking – may want to cross-check with scenarios of adverse circumstances</a:t>
          </a:r>
        </a:p>
        <a:p>
          <a:pPr marL="171450" lvl="1" indent="-171450" algn="l" defTabSz="711200">
            <a:lnSpc>
              <a:spcPct val="90000"/>
            </a:lnSpc>
            <a:spcBef>
              <a:spcPct val="0"/>
            </a:spcBef>
            <a:spcAft>
              <a:spcPct val="15000"/>
            </a:spcAft>
            <a:buChar char="•"/>
          </a:pPr>
          <a:r>
            <a:rPr lang="en-GB" sz="1600" kern="1200" dirty="0"/>
            <a:t>Can link forecasts to specific assumptions; as necessary the buffer can be “released” when concerns are past</a:t>
          </a:r>
        </a:p>
      </dsp:txBody>
      <dsp:txXfrm>
        <a:off x="36334" y="36334"/>
        <a:ext cx="6887739" cy="1167868"/>
      </dsp:txXfrm>
    </dsp:sp>
    <dsp:sp modelId="{7199A71C-7060-40FE-9C79-746EC23DCD75}">
      <dsp:nvSpPr>
        <dsp:cNvPr id="0" name=""/>
        <dsp:cNvSpPr/>
      </dsp:nvSpPr>
      <dsp:spPr>
        <a:xfrm>
          <a:off x="697738" y="1466088"/>
          <a:ext cx="8331200" cy="124053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Potentially useful when a significant change in cash flow pattern is expected or there are many one-off components in forecasts</a:t>
          </a:r>
        </a:p>
      </dsp:txBody>
      <dsp:txXfrm>
        <a:off x="734072" y="1502422"/>
        <a:ext cx="6754445" cy="1167867"/>
      </dsp:txXfrm>
    </dsp:sp>
    <dsp:sp modelId="{33937E27-A0AF-4467-8705-B8E1E6F1D805}">
      <dsp:nvSpPr>
        <dsp:cNvPr id="0" name=""/>
        <dsp:cNvSpPr/>
      </dsp:nvSpPr>
      <dsp:spPr>
        <a:xfrm>
          <a:off x="1385061" y="2822921"/>
          <a:ext cx="8331200" cy="145904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Examples: allow for:</a:t>
          </a:r>
        </a:p>
        <a:p>
          <a:pPr marL="171450" lvl="1" indent="-171450" algn="l" defTabSz="711200">
            <a:lnSpc>
              <a:spcPct val="90000"/>
            </a:lnSpc>
            <a:spcBef>
              <a:spcPct val="0"/>
            </a:spcBef>
            <a:spcAft>
              <a:spcPct val="15000"/>
            </a:spcAft>
            <a:buChar char="•"/>
          </a:pPr>
          <a:r>
            <a:rPr lang="en-GB" sz="1600" kern="1200" dirty="0"/>
            <a:t>Increased revenue or expenditure forecasts errors, compared with historical experience</a:t>
          </a:r>
        </a:p>
        <a:p>
          <a:pPr marL="171450" lvl="1" indent="-171450" algn="l" defTabSz="711200">
            <a:lnSpc>
              <a:spcPct val="90000"/>
            </a:lnSpc>
            <a:spcBef>
              <a:spcPct val="0"/>
            </a:spcBef>
            <a:spcAft>
              <a:spcPct val="15000"/>
            </a:spcAft>
            <a:buChar char="•"/>
          </a:pPr>
          <a:r>
            <a:rPr lang="en-GB" sz="1600" kern="1200" dirty="0"/>
            <a:t>One-off expenditure or revenue shock</a:t>
          </a:r>
        </a:p>
        <a:p>
          <a:pPr marL="171450" lvl="1" indent="-171450" algn="l" defTabSz="711200">
            <a:lnSpc>
              <a:spcPct val="90000"/>
            </a:lnSpc>
            <a:spcBef>
              <a:spcPct val="0"/>
            </a:spcBef>
            <a:spcAft>
              <a:spcPct val="15000"/>
            </a:spcAft>
            <a:buChar char="•"/>
          </a:pPr>
          <a:r>
            <a:rPr lang="en-GB" sz="1600" kern="1200" dirty="0"/>
            <a:t>Denial of market access</a:t>
          </a:r>
        </a:p>
      </dsp:txBody>
      <dsp:txXfrm>
        <a:off x="1427795" y="2865655"/>
        <a:ext cx="6752059" cy="1373576"/>
      </dsp:txXfrm>
    </dsp:sp>
    <dsp:sp modelId="{4998BFC5-68FA-4760-AF7E-A088A6D400AB}">
      <dsp:nvSpPr>
        <dsp:cNvPr id="0" name=""/>
        <dsp:cNvSpPr/>
      </dsp:nvSpPr>
      <dsp:spPr>
        <a:xfrm>
          <a:off x="2082800" y="4519848"/>
          <a:ext cx="8331200" cy="99736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Possibility of 2-tier buffer; some part held as near-cash reserve at higher rate?  [eg Canada’s callable deposits]</a:t>
          </a:r>
        </a:p>
      </dsp:txBody>
      <dsp:txXfrm>
        <a:off x="2112012" y="4549060"/>
        <a:ext cx="6768689" cy="938942"/>
      </dsp:txXfrm>
    </dsp:sp>
    <dsp:sp modelId="{D88223A6-644B-491B-8ADE-F665E76BA8BE}">
      <dsp:nvSpPr>
        <dsp:cNvPr id="0" name=""/>
        <dsp:cNvSpPr/>
      </dsp:nvSpPr>
      <dsp:spPr>
        <a:xfrm>
          <a:off x="7524851" y="950137"/>
          <a:ext cx="806348" cy="806348"/>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a:off x="7706279" y="950137"/>
        <a:ext cx="443492" cy="606777"/>
      </dsp:txXfrm>
    </dsp:sp>
    <dsp:sp modelId="{D0E7925F-DE79-4190-A8A4-63A2B0454147}">
      <dsp:nvSpPr>
        <dsp:cNvPr id="0" name=""/>
        <dsp:cNvSpPr/>
      </dsp:nvSpPr>
      <dsp:spPr>
        <a:xfrm>
          <a:off x="8222589" y="2416225"/>
          <a:ext cx="806348" cy="806348"/>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a:off x="8404017" y="2416225"/>
        <a:ext cx="443492" cy="606777"/>
      </dsp:txXfrm>
    </dsp:sp>
    <dsp:sp modelId="{D6AC18EB-4CA7-4890-A383-E39993F178A3}">
      <dsp:nvSpPr>
        <dsp:cNvPr id="0" name=""/>
        <dsp:cNvSpPr/>
      </dsp:nvSpPr>
      <dsp:spPr>
        <a:xfrm>
          <a:off x="8909913" y="3882313"/>
          <a:ext cx="806348" cy="806348"/>
        </a:xfrm>
        <a:prstGeom prst="downArrow">
          <a:avLst>
            <a:gd name="adj1" fmla="val 55000"/>
            <a:gd name="adj2" fmla="val 45000"/>
          </a:avLst>
        </a:prstGeom>
        <a:solidFill>
          <a:srgbClr val="CFD5EA">
            <a:alpha val="90000"/>
          </a:srgb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a:off x="9091341" y="3882313"/>
        <a:ext cx="443492" cy="6067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2"/>
            <a:ext cx="2971901" cy="464343"/>
          </a:xfrm>
          <a:prstGeom prst="rect">
            <a:avLst/>
          </a:prstGeom>
        </p:spPr>
        <p:txBody>
          <a:bodyPr vert="horz" lIns="90244" tIns="45121" rIns="90244" bIns="45121" rtlCol="0"/>
          <a:lstStyle>
            <a:lvl1pPr algn="l">
              <a:defRPr sz="1200"/>
            </a:lvl1pPr>
          </a:lstStyle>
          <a:p>
            <a:endParaRPr lang="en-US" dirty="0"/>
          </a:p>
        </p:txBody>
      </p:sp>
      <p:sp>
        <p:nvSpPr>
          <p:cNvPr id="4" name="Footer Placeholder 3"/>
          <p:cNvSpPr>
            <a:spLocks noGrp="1"/>
          </p:cNvSpPr>
          <p:nvPr>
            <p:ph type="ftr" sz="quarter" idx="2"/>
          </p:nvPr>
        </p:nvSpPr>
        <p:spPr>
          <a:xfrm>
            <a:off x="12" y="8830484"/>
            <a:ext cx="2971901" cy="464343"/>
          </a:xfrm>
          <a:prstGeom prst="rect">
            <a:avLst/>
          </a:prstGeom>
        </p:spPr>
        <p:txBody>
          <a:bodyPr vert="horz" lIns="90244" tIns="45121" rIns="90244" bIns="4512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558" y="8830484"/>
            <a:ext cx="2971901" cy="464343"/>
          </a:xfrm>
          <a:prstGeom prst="rect">
            <a:avLst/>
          </a:prstGeom>
        </p:spPr>
        <p:txBody>
          <a:bodyPr vert="horz" lIns="90244" tIns="45121" rIns="90244" bIns="45121" rtlCol="0" anchor="b"/>
          <a:lstStyle>
            <a:lvl1pPr algn="r">
              <a:defRPr sz="1200"/>
            </a:lvl1pPr>
          </a:lstStyle>
          <a:p>
            <a:fld id="{70787CFD-D5C7-455D-B121-683BFE13FBD4}" type="slidenum">
              <a:rPr lang="en-US" smtClean="0"/>
              <a:pPr/>
              <a:t>‹#›</a:t>
            </a:fld>
            <a:endParaRPr lang="en-US" dirty="0"/>
          </a:p>
        </p:txBody>
      </p:sp>
    </p:spTree>
    <p:extLst>
      <p:ext uri="{BB962C8B-B14F-4D97-AF65-F5344CB8AC3E}">
        <p14:creationId xmlns:p14="http://schemas.microsoft.com/office/powerpoint/2010/main" val="3391989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2971800" cy="464820"/>
          </a:xfrm>
          <a:prstGeom prst="rect">
            <a:avLst/>
          </a:prstGeom>
        </p:spPr>
        <p:txBody>
          <a:bodyPr vert="horz" lIns="92119" tIns="46059" rIns="92119" bIns="46059" rtlCol="0"/>
          <a:lstStyle>
            <a:lvl1pPr algn="l">
              <a:defRPr sz="1200"/>
            </a:lvl1pPr>
          </a:lstStyle>
          <a:p>
            <a:endParaRPr lang="en-US" dirty="0"/>
          </a:p>
        </p:txBody>
      </p:sp>
      <p:sp>
        <p:nvSpPr>
          <p:cNvPr id="3" name="Date Placeholder 2"/>
          <p:cNvSpPr>
            <a:spLocks noGrp="1"/>
          </p:cNvSpPr>
          <p:nvPr>
            <p:ph type="dt" idx="1"/>
          </p:nvPr>
        </p:nvSpPr>
        <p:spPr>
          <a:xfrm>
            <a:off x="3884621" y="6"/>
            <a:ext cx="2971800" cy="464820"/>
          </a:xfrm>
          <a:prstGeom prst="rect">
            <a:avLst/>
          </a:prstGeom>
        </p:spPr>
        <p:txBody>
          <a:bodyPr vert="horz" lIns="92119" tIns="46059" rIns="92119" bIns="46059" rtlCol="0"/>
          <a:lstStyle>
            <a:lvl1pPr algn="r">
              <a:defRPr sz="1200"/>
            </a:lvl1pPr>
          </a:lstStyle>
          <a:p>
            <a:fld id="{49E4E862-E263-8B4A-AFB5-DFAAA754BCA9}" type="datetime1">
              <a:rPr lang="en-US" smtClean="0"/>
              <a:t>23-Jun-24</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2119" tIns="46059" rIns="92119" bIns="46059" rtlCol="0" anchor="ctr"/>
          <a:lstStyle/>
          <a:p>
            <a:endParaRPr lang="en-US" dirty="0"/>
          </a:p>
        </p:txBody>
      </p:sp>
      <p:sp>
        <p:nvSpPr>
          <p:cNvPr id="5" name="Notes Placeholder 4"/>
          <p:cNvSpPr>
            <a:spLocks noGrp="1"/>
          </p:cNvSpPr>
          <p:nvPr>
            <p:ph type="body" sz="quarter" idx="3"/>
          </p:nvPr>
        </p:nvSpPr>
        <p:spPr>
          <a:xfrm>
            <a:off x="685803" y="4415793"/>
            <a:ext cx="5486400" cy="4183380"/>
          </a:xfrm>
          <a:prstGeom prst="rect">
            <a:avLst/>
          </a:prstGeom>
        </p:spPr>
        <p:txBody>
          <a:bodyPr vert="horz" lIns="92119" tIns="46059" rIns="92119" bIns="4605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74"/>
            <a:ext cx="2971800" cy="464820"/>
          </a:xfrm>
          <a:prstGeom prst="rect">
            <a:avLst/>
          </a:prstGeom>
        </p:spPr>
        <p:txBody>
          <a:bodyPr vert="horz" lIns="92119" tIns="46059" rIns="92119" bIns="460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21" y="8829974"/>
            <a:ext cx="2971800" cy="464820"/>
          </a:xfrm>
          <a:prstGeom prst="rect">
            <a:avLst/>
          </a:prstGeom>
        </p:spPr>
        <p:txBody>
          <a:bodyPr vert="horz" lIns="92119" tIns="46059" rIns="92119" bIns="46059" rtlCol="0" anchor="b"/>
          <a:lstStyle>
            <a:lvl1pPr algn="r">
              <a:defRPr sz="1200"/>
            </a:lvl1pPr>
          </a:lstStyle>
          <a:p>
            <a:fld id="{BA49F774-CCF9-492C-9AEB-F2814D4A6625}" type="slidenum">
              <a:rPr lang="en-US" smtClean="0"/>
              <a:pPr/>
              <a:t>‹#›</a:t>
            </a:fld>
            <a:endParaRPr lang="en-US" dirty="0"/>
          </a:p>
        </p:txBody>
      </p:sp>
    </p:spTree>
    <p:extLst>
      <p:ext uri="{BB962C8B-B14F-4D97-AF65-F5344CB8AC3E}">
        <p14:creationId xmlns:p14="http://schemas.microsoft.com/office/powerpoint/2010/main" val="1913010238"/>
      </p:ext>
    </p:extLst>
  </p:cSld>
  <p:clrMap bg1="lt1" tx1="dk1" bg2="lt2" tx2="dk2" accent1="accent1" accent2="accent2" accent3="accent3" accent4="accent4" accent5="accent5" accent6="accent6" hlink="hlink" folHlink="folHlink"/>
  <p:hf hdr="0" ftr="0"/>
  <p:notesStyle>
    <a:lvl1pPr marL="0" algn="l" defTabSz="914314" rtl="0" eaLnBrk="1" latinLnBrk="0" hangingPunct="1">
      <a:defRPr sz="1200" kern="1200">
        <a:solidFill>
          <a:schemeClr val="tx1"/>
        </a:solidFill>
        <a:latin typeface="+mn-lt"/>
        <a:ea typeface="+mn-ea"/>
        <a:cs typeface="+mn-cs"/>
      </a:defRPr>
    </a:lvl1pPr>
    <a:lvl2pPr marL="457157"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2"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7"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DAB0A7B-D8C3-4646-AA62-897D0028DD78}" type="slidenum">
              <a:rPr lang="en-US" altLang="en-GB" smtClean="0"/>
              <a:pPr>
                <a:defRPr/>
              </a:pPr>
              <a:t>3</a:t>
            </a:fld>
            <a:endParaRPr lang="en-US" altLang="en-GB"/>
          </a:p>
        </p:txBody>
      </p:sp>
    </p:spTree>
    <p:extLst>
      <p:ext uri="{BB962C8B-B14F-4D97-AF65-F5344CB8AC3E}">
        <p14:creationId xmlns:p14="http://schemas.microsoft.com/office/powerpoint/2010/main" val="336714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New Roman" panose="02020603050405020304" pitchFamily="18" charset="0"/>
            </a:endParaRPr>
          </a:p>
        </p:txBody>
      </p:sp>
      <p:sp>
        <p:nvSpPr>
          <p:cNvPr id="1843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4852" indent="-282635">
              <a:defRPr sz="2400">
                <a:solidFill>
                  <a:schemeClr val="tx1"/>
                </a:solidFill>
                <a:latin typeface="Times New Roman" panose="02020603050405020304" pitchFamily="18" charset="0"/>
              </a:defRPr>
            </a:lvl2pPr>
            <a:lvl3pPr marL="1130541" indent="-226108">
              <a:defRPr sz="2400">
                <a:solidFill>
                  <a:schemeClr val="tx1"/>
                </a:solidFill>
                <a:latin typeface="Times New Roman" panose="02020603050405020304" pitchFamily="18" charset="0"/>
              </a:defRPr>
            </a:lvl3pPr>
            <a:lvl4pPr marL="1582758" indent="-226108">
              <a:defRPr sz="2400">
                <a:solidFill>
                  <a:schemeClr val="tx1"/>
                </a:solidFill>
                <a:latin typeface="Times New Roman" panose="02020603050405020304" pitchFamily="18" charset="0"/>
              </a:defRPr>
            </a:lvl4pPr>
            <a:lvl5pPr marL="2034974" indent="-226108">
              <a:defRPr sz="2400">
                <a:solidFill>
                  <a:schemeClr val="tx1"/>
                </a:solidFill>
                <a:latin typeface="Times New Roman" panose="02020603050405020304" pitchFamily="18" charset="0"/>
              </a:defRPr>
            </a:lvl5pPr>
            <a:lvl6pPr marL="2487191" indent="-226108" eaLnBrk="0" fontAlgn="base" hangingPunct="0">
              <a:spcBef>
                <a:spcPct val="0"/>
              </a:spcBef>
              <a:spcAft>
                <a:spcPct val="0"/>
              </a:spcAft>
              <a:defRPr sz="2400">
                <a:solidFill>
                  <a:schemeClr val="tx1"/>
                </a:solidFill>
                <a:latin typeface="Times New Roman" panose="02020603050405020304" pitchFamily="18" charset="0"/>
              </a:defRPr>
            </a:lvl6pPr>
            <a:lvl7pPr marL="2939407" indent="-226108" eaLnBrk="0" fontAlgn="base" hangingPunct="0">
              <a:spcBef>
                <a:spcPct val="0"/>
              </a:spcBef>
              <a:spcAft>
                <a:spcPct val="0"/>
              </a:spcAft>
              <a:defRPr sz="2400">
                <a:solidFill>
                  <a:schemeClr val="tx1"/>
                </a:solidFill>
                <a:latin typeface="Times New Roman" panose="02020603050405020304" pitchFamily="18" charset="0"/>
              </a:defRPr>
            </a:lvl7pPr>
            <a:lvl8pPr marL="3391624" indent="-226108" eaLnBrk="0" fontAlgn="base" hangingPunct="0">
              <a:spcBef>
                <a:spcPct val="0"/>
              </a:spcBef>
              <a:spcAft>
                <a:spcPct val="0"/>
              </a:spcAft>
              <a:defRPr sz="2400">
                <a:solidFill>
                  <a:schemeClr val="tx1"/>
                </a:solidFill>
                <a:latin typeface="Times New Roman" panose="02020603050405020304" pitchFamily="18" charset="0"/>
              </a:defRPr>
            </a:lvl8pPr>
            <a:lvl9pPr marL="3843840" indent="-226108" eaLnBrk="0" fontAlgn="base" hangingPunct="0">
              <a:spcBef>
                <a:spcPct val="0"/>
              </a:spcBef>
              <a:spcAft>
                <a:spcPct val="0"/>
              </a:spcAft>
              <a:defRPr sz="2400">
                <a:solidFill>
                  <a:schemeClr val="tx1"/>
                </a:solidFill>
                <a:latin typeface="Times New Roman" panose="02020603050405020304" pitchFamily="18" charset="0"/>
              </a:defRPr>
            </a:lvl9pPr>
          </a:lstStyle>
          <a:p>
            <a:fld id="{5249FAC2-D105-4133-A500-5AF8A2065B8B}" type="slidenum">
              <a:rPr lang="en-GB" altLang="en-US" sz="1200"/>
              <a:pPr/>
              <a:t>12</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49E4E862-E263-8B4A-AFB5-DFAAA754BCA9}" type="datetime1">
              <a:rPr lang="en-US" smtClean="0"/>
              <a:t>23-Jun-24</a:t>
            </a:fld>
            <a:endParaRPr lang="en-US" dirty="0"/>
          </a:p>
        </p:txBody>
      </p:sp>
      <p:sp>
        <p:nvSpPr>
          <p:cNvPr id="5" name="Slide Number Placeholder 4"/>
          <p:cNvSpPr>
            <a:spLocks noGrp="1"/>
          </p:cNvSpPr>
          <p:nvPr>
            <p:ph type="sldNum" sz="quarter" idx="5"/>
          </p:nvPr>
        </p:nvSpPr>
        <p:spPr/>
        <p:txBody>
          <a:bodyPr/>
          <a:lstStyle/>
          <a:p>
            <a:fld id="{BA49F774-CCF9-492C-9AEB-F2814D4A6625}" type="slidenum">
              <a:rPr lang="en-US" smtClean="0"/>
              <a:pPr/>
              <a:t>34</a:t>
            </a:fld>
            <a:endParaRPr lang="en-US" dirty="0"/>
          </a:p>
        </p:txBody>
      </p:sp>
    </p:spTree>
    <p:extLst>
      <p:ext uri="{BB962C8B-B14F-4D97-AF65-F5344CB8AC3E}">
        <p14:creationId xmlns:p14="http://schemas.microsoft.com/office/powerpoint/2010/main" val="2056420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05BF9-2A92-FA4A-AE68-6B1AFBD20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3714" y="697150"/>
            <a:ext cx="1241727" cy="1243780"/>
          </a:xfrm>
          <a:prstGeom prst="rect">
            <a:avLst/>
          </a:prstGeom>
        </p:spPr>
      </p:pic>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3799" userDrawn="1">
          <p15:clr>
            <a:srgbClr val="FBAE40"/>
          </p15:clr>
        </p15:guide>
        <p15:guide id="3" pos="3600" userDrawn="1">
          <p15:clr>
            <a:srgbClr val="FBAE40"/>
          </p15:clr>
        </p15:guide>
        <p15:guide id="4" pos="30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8839200" cy="1219200"/>
          </a:xfrm>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770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10449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5EBC-0B75-41FA-859A-8C2A0B952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C5120-EF25-40DC-8307-078D68635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8A635-4D0A-46E8-915E-76645CF6F4F8}"/>
              </a:ext>
            </a:extLst>
          </p:cNvPr>
          <p:cNvSpPr>
            <a:spLocks noGrp="1"/>
          </p:cNvSpPr>
          <p:nvPr>
            <p:ph type="dt" sz="half" idx="10"/>
          </p:nvPr>
        </p:nvSpPr>
        <p:spPr>
          <a:xfrm>
            <a:off x="1454150" y="6356350"/>
            <a:ext cx="2127250" cy="365125"/>
          </a:xfrm>
        </p:spPr>
        <p:txBody>
          <a:bodyPr/>
          <a:lstStyle/>
          <a:p>
            <a:fld id="{0644573E-E965-4D68-83A9-E1300D6AF06F}" type="datetimeFigureOut">
              <a:rPr lang="en-US" smtClean="0"/>
              <a:t>23-Jun-24</a:t>
            </a:fld>
            <a:endParaRPr lang="en-US" dirty="0"/>
          </a:p>
        </p:txBody>
      </p:sp>
      <p:sp>
        <p:nvSpPr>
          <p:cNvPr id="5" name="Footer Placeholder 4">
            <a:extLst>
              <a:ext uri="{FF2B5EF4-FFF2-40B4-BE49-F238E27FC236}">
                <a16:creationId xmlns:a16="http://schemas.microsoft.com/office/drawing/2014/main" id="{9F5D15AC-CD48-419E-872E-95FC8A5F4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46660-5CE2-4117-9383-AC0022C18256}"/>
              </a:ext>
            </a:extLst>
          </p:cNvPr>
          <p:cNvSpPr>
            <a:spLocks noGrp="1"/>
          </p:cNvSpPr>
          <p:nvPr>
            <p:ph type="sldNum" sz="quarter" idx="12"/>
          </p:nvPr>
        </p:nvSpPr>
        <p:spPr/>
        <p:txBody>
          <a:bodyPr/>
          <a:lstStyle/>
          <a:p>
            <a:fld id="{409E7B80-5393-4949-B5FC-4FF1A2A11BB3}" type="slidenum">
              <a:rPr lang="en-US" smtClean="0"/>
              <a:t>‹#›</a:t>
            </a:fld>
            <a:endParaRPr lang="en-US"/>
          </a:p>
        </p:txBody>
      </p:sp>
    </p:spTree>
    <p:extLst>
      <p:ext uri="{BB962C8B-B14F-4D97-AF65-F5344CB8AC3E}">
        <p14:creationId xmlns:p14="http://schemas.microsoft.com/office/powerpoint/2010/main" val="385693883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73588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5367013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40165849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6879988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87926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Text,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157693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5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Photo,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93800" y="1600202"/>
            <a:ext cx="103886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1193800" y="482138"/>
            <a:ext cx="10388600" cy="1118064"/>
          </a:xfrm>
          <a:prstGeom prst="rect">
            <a:avLst/>
          </a:prstGeom>
        </p:spPr>
        <p:txBody>
          <a:bodyPr vert="horz" lIns="0" tIns="0" rIns="0" bIns="0" rtlCol="0" anchor="ctr">
            <a:normAutofit/>
          </a:bodyPr>
          <a:lstStyle/>
          <a:p>
            <a:r>
              <a:rPr lang="en-US" dirty="0"/>
              <a:t>Master Slide Title</a:t>
            </a: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pic>
        <p:nvPicPr>
          <p:cNvPr id="6" name="Picture 5">
            <a:extLst>
              <a:ext uri="{FF2B5EF4-FFF2-40B4-BE49-F238E27FC236}">
                <a16:creationId xmlns:a16="http://schemas.microsoft.com/office/drawing/2014/main" id="{A3D260CC-D070-3F15-3B02-6A7AD370B7FA}"/>
              </a:ext>
            </a:extLst>
          </p:cNvPr>
          <p:cNvPicPr>
            <a:picLocks noChangeAspect="1"/>
          </p:cNvPicPr>
          <p:nvPr userDrawn="1"/>
        </p:nvPicPr>
        <p:blipFill>
          <a:blip r:embed="rId15"/>
          <a:stretch>
            <a:fillRect/>
          </a:stretch>
        </p:blipFill>
        <p:spPr>
          <a:xfrm>
            <a:off x="0" y="0"/>
            <a:ext cx="871728"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707" r:id="rId2"/>
    <p:sldLayoutId id="2147483748" r:id="rId3"/>
    <p:sldLayoutId id="2147483744" r:id="rId4"/>
    <p:sldLayoutId id="2147483747" r:id="rId5"/>
    <p:sldLayoutId id="2147483745" r:id="rId6"/>
    <p:sldLayoutId id="2147483749" r:id="rId7"/>
    <p:sldLayoutId id="2147483746" r:id="rId8"/>
    <p:sldLayoutId id="2147483743" r:id="rId9"/>
    <p:sldLayoutId id="2147483750" r:id="rId10"/>
    <p:sldLayoutId id="2147483751" r:id="rId11"/>
    <p:sldLayoutId id="2147483752" r:id="rId12"/>
    <p:sldLayoutId id="2147483754" r:id="rId13"/>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342900" indent="-342900" algn="l" defTabSz="914314" rtl="0" eaLnBrk="1" latinLnBrk="0" hangingPunct="1">
        <a:spcBef>
          <a:spcPts val="2400"/>
        </a:spcBef>
        <a:buClr>
          <a:srgbClr val="004C97"/>
        </a:buClr>
        <a:buSzPct val="110000"/>
        <a:buFont typeface="Wingdings" panose="05000000000000000000" pitchFamily="2" charset="2"/>
        <a:buChar char="§"/>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rgbClr val="004C97"/>
        </a:buClr>
        <a:buSzPct val="100000"/>
        <a:buFont typeface="Wingdings" panose="05000000000000000000" pitchFamily="2" charset="2"/>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0.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9FC6E0-9FBE-4E55-A57A-3A0BA1A1C7A1}"/>
              </a:ext>
            </a:extLst>
          </p:cNvPr>
          <p:cNvSpPr>
            <a:spLocks noGrp="1"/>
          </p:cNvSpPr>
          <p:nvPr>
            <p:ph type="subTitle" idx="1"/>
          </p:nvPr>
        </p:nvSpPr>
        <p:spPr>
          <a:xfrm>
            <a:off x="5376673" y="267856"/>
            <a:ext cx="6686018" cy="4124634"/>
          </a:xfrm>
        </p:spPr>
        <p:txBody>
          <a:bodyPr anchor="ctr" anchorCtr="0">
            <a:noAutofit/>
          </a:bodyPr>
          <a:lstStyle/>
          <a:p>
            <a:endParaRPr lang="en-GB" sz="4200" dirty="0"/>
          </a:p>
          <a:p>
            <a:pPr>
              <a:lnSpc>
                <a:spcPct val="120000"/>
              </a:lnSpc>
            </a:pPr>
            <a:endParaRPr lang="en-GB" sz="4200" b="1" dirty="0">
              <a:solidFill>
                <a:srgbClr val="004C97"/>
              </a:solidFill>
            </a:endParaRPr>
          </a:p>
        </p:txBody>
      </p:sp>
      <p:sp>
        <p:nvSpPr>
          <p:cNvPr id="7" name="TextBox 6">
            <a:extLst>
              <a:ext uri="{FF2B5EF4-FFF2-40B4-BE49-F238E27FC236}">
                <a16:creationId xmlns:a16="http://schemas.microsoft.com/office/drawing/2014/main" id="{311F1C12-7637-4A68-8A2F-CAD4C4889CB1}"/>
              </a:ext>
            </a:extLst>
          </p:cNvPr>
          <p:cNvSpPr txBox="1"/>
          <p:nvPr/>
        </p:nvSpPr>
        <p:spPr>
          <a:xfrm>
            <a:off x="7926542" y="5465443"/>
            <a:ext cx="3710611" cy="707886"/>
          </a:xfrm>
          <a:prstGeom prst="rect">
            <a:avLst/>
          </a:prstGeom>
          <a:noFill/>
        </p:spPr>
        <p:txBody>
          <a:bodyPr wrap="square" rtlCol="0">
            <a:spAutoFit/>
          </a:bodyPr>
          <a:lstStyle/>
          <a:p>
            <a:pPr algn="ctr"/>
            <a:r>
              <a:rPr lang="en-GB" sz="2000" dirty="0">
                <a:solidFill>
                  <a:srgbClr val="004C97"/>
                </a:solidFill>
                <a:latin typeface="Segoe UI" panose="020B0502040204020203" pitchFamily="34" charset="0"/>
                <a:cs typeface="Segoe UI" panose="020B0502040204020203" pitchFamily="34" charset="0"/>
              </a:rPr>
              <a:t>Mike Williams</a:t>
            </a:r>
          </a:p>
          <a:p>
            <a:pPr algn="ctr"/>
            <a:r>
              <a:rPr lang="en-GB" sz="2000" dirty="0">
                <a:solidFill>
                  <a:srgbClr val="004C97"/>
                </a:solidFill>
                <a:latin typeface="Segoe UI" panose="020B0502040204020203" pitchFamily="34" charset="0"/>
                <a:cs typeface="Segoe UI" panose="020B0502040204020203" pitchFamily="34" charset="0"/>
              </a:rPr>
              <a:t>mike.williams@mj-w.net</a:t>
            </a:r>
          </a:p>
        </p:txBody>
      </p:sp>
      <p:sp>
        <p:nvSpPr>
          <p:cNvPr id="4" name="Slide Number Placeholder 3">
            <a:extLst>
              <a:ext uri="{FF2B5EF4-FFF2-40B4-BE49-F238E27FC236}">
                <a16:creationId xmlns:a16="http://schemas.microsoft.com/office/drawing/2014/main" id="{0C17723F-D09A-4F48-89E1-5F9B6C60BAF6}"/>
              </a:ext>
            </a:extLst>
          </p:cNvPr>
          <p:cNvSpPr>
            <a:spLocks noGrp="1"/>
          </p:cNvSpPr>
          <p:nvPr>
            <p:ph type="sldNum" sz="quarter" idx="12"/>
          </p:nvPr>
        </p:nvSpPr>
        <p:spPr/>
        <p:txBody>
          <a:bodyPr/>
          <a:lstStyle/>
          <a:p>
            <a:fld id="{4FB41092-3153-49E0-8E33-DBA8C55FBAEA}" type="slidenum">
              <a:rPr lang="en-US" smtClean="0"/>
              <a:pPr/>
              <a:t>1</a:t>
            </a:fld>
            <a:endParaRPr lang="en-US" dirty="0"/>
          </a:p>
        </p:txBody>
      </p:sp>
      <p:sp>
        <p:nvSpPr>
          <p:cNvPr id="9" name="Rectangle: Rounded Corners 8">
            <a:extLst>
              <a:ext uri="{FF2B5EF4-FFF2-40B4-BE49-F238E27FC236}">
                <a16:creationId xmlns:a16="http://schemas.microsoft.com/office/drawing/2014/main" id="{9E547291-3B76-4E6D-8EBB-BF31B800771E}"/>
              </a:ext>
            </a:extLst>
          </p:cNvPr>
          <p:cNvSpPr/>
          <p:nvPr/>
        </p:nvSpPr>
        <p:spPr>
          <a:xfrm>
            <a:off x="1736263" y="403285"/>
            <a:ext cx="9309763" cy="1057216"/>
          </a:xfrm>
          <a:prstGeom prst="roundRect">
            <a:avLst/>
          </a:prstGeom>
          <a:solidFill>
            <a:srgbClr val="004C97"/>
          </a:solid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PEMPAL-Treasury COP</a:t>
            </a:r>
          </a:p>
        </p:txBody>
      </p:sp>
      <p:sp>
        <p:nvSpPr>
          <p:cNvPr id="5" name="Rectangle: Rounded Corners 4">
            <a:extLst>
              <a:ext uri="{FF2B5EF4-FFF2-40B4-BE49-F238E27FC236}">
                <a16:creationId xmlns:a16="http://schemas.microsoft.com/office/drawing/2014/main" id="{92B89519-78FF-4127-E93F-8EB386C10F82}"/>
              </a:ext>
            </a:extLst>
          </p:cNvPr>
          <p:cNvSpPr/>
          <p:nvPr/>
        </p:nvSpPr>
        <p:spPr>
          <a:xfrm>
            <a:off x="1736263" y="2228850"/>
            <a:ext cx="9309763" cy="2042611"/>
          </a:xfrm>
          <a:prstGeom prst="roundRect">
            <a:avLst/>
          </a:prstGeom>
          <a:solidFill>
            <a:schemeClr val="bg1"/>
          </a:solid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4C97"/>
                </a:solidFill>
              </a:rPr>
              <a:t>The Target Cash Buffer: </a:t>
            </a:r>
          </a:p>
          <a:p>
            <a:pPr algn="ctr"/>
            <a:r>
              <a:rPr lang="en-GB" sz="4000" b="1" dirty="0">
                <a:solidFill>
                  <a:srgbClr val="004C97"/>
                </a:solidFill>
              </a:rPr>
              <a:t>its Importance, Calculation and Implementation</a:t>
            </a:r>
            <a:endParaRPr lang="en-GB" sz="5400" b="1" dirty="0">
              <a:solidFill>
                <a:srgbClr val="004C97"/>
              </a:solidFill>
            </a:endParaRPr>
          </a:p>
        </p:txBody>
      </p:sp>
      <p:pic>
        <p:nvPicPr>
          <p:cNvPr id="8" name="Picture 7">
            <a:extLst>
              <a:ext uri="{FF2B5EF4-FFF2-40B4-BE49-F238E27FC236}">
                <a16:creationId xmlns:a16="http://schemas.microsoft.com/office/drawing/2014/main" id="{757F3450-F997-9FC6-A838-79E371207F50}"/>
              </a:ext>
            </a:extLst>
          </p:cNvPr>
          <p:cNvPicPr>
            <a:picLocks noChangeAspect="1"/>
          </p:cNvPicPr>
          <p:nvPr/>
        </p:nvPicPr>
        <p:blipFill>
          <a:blip r:embed="rId2"/>
          <a:stretch>
            <a:fillRect/>
          </a:stretch>
        </p:blipFill>
        <p:spPr>
          <a:xfrm>
            <a:off x="1962258" y="5465443"/>
            <a:ext cx="3724979" cy="792549"/>
          </a:xfrm>
          <a:prstGeom prst="rect">
            <a:avLst/>
          </a:prstGeom>
        </p:spPr>
      </p:pic>
      <p:sp>
        <p:nvSpPr>
          <p:cNvPr id="2" name="TextBox 1">
            <a:extLst>
              <a:ext uri="{FF2B5EF4-FFF2-40B4-BE49-F238E27FC236}">
                <a16:creationId xmlns:a16="http://schemas.microsoft.com/office/drawing/2014/main" id="{E9357CF6-53F5-154D-CEEF-77A9A2F3D487}"/>
              </a:ext>
            </a:extLst>
          </p:cNvPr>
          <p:cNvSpPr txBox="1"/>
          <p:nvPr/>
        </p:nvSpPr>
        <p:spPr>
          <a:xfrm>
            <a:off x="2746203" y="4576065"/>
            <a:ext cx="6804042" cy="584775"/>
          </a:xfrm>
          <a:prstGeom prst="rect">
            <a:avLst/>
          </a:prstGeom>
          <a:noFill/>
        </p:spPr>
        <p:txBody>
          <a:bodyPr wrap="none" rtlCol="0">
            <a:spAutoFit/>
          </a:bodyPr>
          <a:lstStyle/>
          <a:p>
            <a:r>
              <a:rPr lang="en-GB" sz="3200" b="1" dirty="0">
                <a:solidFill>
                  <a:srgbClr val="004C97"/>
                </a:solidFill>
              </a:rPr>
              <a:t>Remote Workshop, February 2024</a:t>
            </a:r>
          </a:p>
        </p:txBody>
      </p:sp>
    </p:spTree>
    <p:extLst>
      <p:ext uri="{BB962C8B-B14F-4D97-AF65-F5344CB8AC3E}">
        <p14:creationId xmlns:p14="http://schemas.microsoft.com/office/powerpoint/2010/main" val="19112238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1FAFFA4-5A3E-A41D-7DA2-70AFBB5CFD10}"/>
              </a:ext>
            </a:extLst>
          </p:cNvPr>
          <p:cNvGraphicFramePr/>
          <p:nvPr>
            <p:extLst>
              <p:ext uri="{D42A27DB-BD31-4B8C-83A1-F6EECF244321}">
                <p14:modId xmlns:p14="http://schemas.microsoft.com/office/powerpoint/2010/main" val="2565295074"/>
              </p:ext>
            </p:extLst>
          </p:nvPr>
        </p:nvGraphicFramePr>
        <p:xfrm>
          <a:off x="1320800" y="1219200"/>
          <a:ext cx="9593943" cy="4599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12">
            <a:extLst>
              <a:ext uri="{FF2B5EF4-FFF2-40B4-BE49-F238E27FC236}">
                <a16:creationId xmlns:a16="http://schemas.microsoft.com/office/drawing/2014/main" id="{A58011B6-C887-FF25-04DE-198E773731AB}"/>
              </a:ext>
            </a:extLst>
          </p:cNvPr>
          <p:cNvSpPr txBox="1">
            <a:spLocks/>
          </p:cNvSpPr>
          <p:nvPr/>
        </p:nvSpPr>
        <p:spPr>
          <a:xfrm>
            <a:off x="1161144" y="6011786"/>
            <a:ext cx="10377713" cy="514350"/>
          </a:xfrm>
          <a:prstGeom prst="rect">
            <a:avLst/>
          </a:prstGeom>
          <a:solidFill>
            <a:schemeClr val="bg1"/>
          </a:solidFill>
        </p:spPr>
        <p:txBody>
          <a:bodyPr/>
          <a:lstStyle>
            <a:lvl1pPr marL="342900" indent="-342900" algn="l" rtl="0" eaLnBrk="0" fontAlgn="base" hangingPunct="0">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n-lt"/>
              </a:defRPr>
            </a:lvl2pPr>
            <a:lvl3pPr marL="1143000" indent="-228600" algn="l" rtl="0" eaLnBrk="0" fontAlgn="base" hangingPunct="0">
              <a:spcBef>
                <a:spcPct val="20000"/>
              </a:spcBef>
              <a:spcAft>
                <a:spcPct val="0"/>
              </a:spcAft>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marL="0" indent="0">
              <a:buFontTx/>
              <a:buNone/>
              <a:defRPr/>
            </a:pPr>
            <a:r>
              <a:rPr lang="en-US" sz="1600" kern="0" dirty="0"/>
              <a:t>* Multiply daily standard deviation (</a:t>
            </a:r>
            <a:r>
              <a:rPr lang="en-US" sz="1600" kern="0" dirty="0" err="1"/>
              <a:t>StDev</a:t>
            </a:r>
            <a:r>
              <a:rPr lang="en-US" sz="1600" kern="0" dirty="0"/>
              <a:t>) by </a:t>
            </a:r>
            <a:r>
              <a:rPr lang="en-GB" sz="1600" kern="0" dirty="0"/>
              <a:t>[square root of number of days in month]*[value of normal distribution at a 2% confidence level (1% for each tail)] = </a:t>
            </a:r>
            <a:r>
              <a:rPr lang="en-GB" sz="1600" kern="0" dirty="0" err="1"/>
              <a:t>StDev</a:t>
            </a:r>
            <a:r>
              <a:rPr lang="en-GB" sz="1600" kern="0" dirty="0"/>
              <a:t>*(22^0.5)*2.33 = </a:t>
            </a:r>
            <a:r>
              <a:rPr lang="en-GB" sz="1600" kern="0" dirty="0" err="1"/>
              <a:t>StDev</a:t>
            </a:r>
            <a:r>
              <a:rPr lang="en-GB" sz="1600" kern="0" dirty="0"/>
              <a:t>*11</a:t>
            </a:r>
            <a:endParaRPr lang="en-US" sz="1600" kern="0" dirty="0"/>
          </a:p>
        </p:txBody>
      </p:sp>
      <p:sp>
        <p:nvSpPr>
          <p:cNvPr id="6" name="Title 1">
            <a:extLst>
              <a:ext uri="{FF2B5EF4-FFF2-40B4-BE49-F238E27FC236}">
                <a16:creationId xmlns:a16="http://schemas.microsoft.com/office/drawing/2014/main" id="{C7C954DB-1F1E-FA4D-F548-B19D3FA9889E}"/>
              </a:ext>
            </a:extLst>
          </p:cNvPr>
          <p:cNvSpPr>
            <a:spLocks noGrp="1" noChangeArrowheads="1"/>
          </p:cNvSpPr>
          <p:nvPr>
            <p:ph type="title"/>
          </p:nvPr>
        </p:nvSpPr>
        <p:spPr>
          <a:xfrm>
            <a:off x="1320800" y="0"/>
            <a:ext cx="9920514" cy="1219200"/>
          </a:xfrm>
        </p:spPr>
        <p:txBody>
          <a:bodyPr/>
          <a:lstStyle/>
          <a:p>
            <a:r>
              <a:rPr lang="en-GB" altLang="en-US" dirty="0"/>
              <a:t>The Usefulness of Historical Volatility</a:t>
            </a:r>
          </a:p>
        </p:txBody>
      </p:sp>
    </p:spTree>
    <p:extLst>
      <p:ext uri="{BB962C8B-B14F-4D97-AF65-F5344CB8AC3E}">
        <p14:creationId xmlns:p14="http://schemas.microsoft.com/office/powerpoint/2010/main" val="286665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noChangeArrowheads="1"/>
          </p:cNvSpPr>
          <p:nvPr>
            <p:ph type="title"/>
          </p:nvPr>
        </p:nvSpPr>
        <p:spPr>
          <a:xfrm>
            <a:off x="1371600" y="0"/>
            <a:ext cx="9067800" cy="1219200"/>
          </a:xfrm>
        </p:spPr>
        <p:txBody>
          <a:bodyPr/>
          <a:lstStyle/>
          <a:p>
            <a:r>
              <a:rPr lang="en-GB" altLang="en-US" dirty="0"/>
              <a:t>The Value of Forecasting</a:t>
            </a:r>
          </a:p>
        </p:txBody>
      </p:sp>
      <p:sp>
        <p:nvSpPr>
          <p:cNvPr id="5" name="Content Placeholder 4"/>
          <p:cNvSpPr>
            <a:spLocks noGrp="1"/>
          </p:cNvSpPr>
          <p:nvPr>
            <p:ph idx="1"/>
          </p:nvPr>
        </p:nvSpPr>
        <p:spPr>
          <a:xfrm>
            <a:off x="1201272" y="1477261"/>
            <a:ext cx="3187850" cy="4979121"/>
          </a:xfrm>
        </p:spPr>
        <p:txBody>
          <a:bodyPr>
            <a:normAutofit/>
          </a:bodyPr>
          <a:lstStyle/>
          <a:p>
            <a:pPr>
              <a:spcBef>
                <a:spcPts val="600"/>
              </a:spcBef>
              <a:defRPr/>
            </a:pPr>
            <a:r>
              <a:rPr lang="en-GB" dirty="0"/>
              <a:t>With a good forecast possible to plan a smoothing  strategy</a:t>
            </a:r>
          </a:p>
          <a:p>
            <a:pPr marL="671513" lvl="2" indent="-268288">
              <a:defRPr/>
            </a:pPr>
            <a:r>
              <a:rPr lang="en-GB" dirty="0"/>
              <a:t>Borrowing (Tbills) and investment</a:t>
            </a:r>
          </a:p>
          <a:p>
            <a:pPr>
              <a:spcBef>
                <a:spcPts val="600"/>
              </a:spcBef>
              <a:defRPr/>
            </a:pPr>
            <a:r>
              <a:rPr lang="en-GB" dirty="0"/>
              <a:t>If forecasts are “perfect” and Tbill market sufficiently liquid, theoretically no need for any cash buffer</a:t>
            </a:r>
          </a:p>
          <a:p>
            <a:pPr>
              <a:spcBef>
                <a:spcPts val="600"/>
              </a:spcBef>
              <a:defRPr/>
            </a:pPr>
            <a:r>
              <a:rPr lang="en-GB" dirty="0"/>
              <a:t>The better the forecasts, the less the buffer</a:t>
            </a:r>
          </a:p>
          <a:p>
            <a:pPr>
              <a:defRPr/>
            </a:pPr>
            <a:endParaRPr lang="en-GB" dirty="0"/>
          </a:p>
        </p:txBody>
      </p:sp>
      <p:pic>
        <p:nvPicPr>
          <p:cNvPr id="1638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371600"/>
            <a:ext cx="7088020" cy="499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1512886" y="152400"/>
            <a:ext cx="9669464" cy="873125"/>
          </a:xfrm>
        </p:spPr>
        <p:txBody>
          <a:bodyPr/>
          <a:lstStyle/>
          <a:p>
            <a:r>
              <a:rPr lang="en-GB" altLang="en-US" sz="3600" dirty="0"/>
              <a:t>Example: Importance of Forecasts</a:t>
            </a:r>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211245"/>
            <a:ext cx="40957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6"/>
          <p:cNvSpPr txBox="1">
            <a:spLocks noChangeArrowheads="1"/>
          </p:cNvSpPr>
          <p:nvPr/>
        </p:nvSpPr>
        <p:spPr bwMode="auto">
          <a:xfrm>
            <a:off x="6645274" y="1404938"/>
            <a:ext cx="3413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GB" altLang="en-US" sz="1800" dirty="0">
                <a:latin typeface="+mn-lt"/>
              </a:rPr>
              <a:t>Actual cumulative cash flow: fall of 80 billion in a short period</a:t>
            </a:r>
          </a:p>
        </p:txBody>
      </p:sp>
      <p:sp>
        <p:nvSpPr>
          <p:cNvPr id="17413" name="TextBox 7"/>
          <p:cNvSpPr txBox="1">
            <a:spLocks noChangeArrowheads="1"/>
          </p:cNvSpPr>
          <p:nvPr/>
        </p:nvSpPr>
        <p:spPr bwMode="auto">
          <a:xfrm>
            <a:off x="2543968" y="4055040"/>
            <a:ext cx="3775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GB" altLang="en-US" sz="1800" dirty="0">
                <a:latin typeface="+mn-lt"/>
              </a:rPr>
              <a:t>Cash flow forecasts: accumulated error in a short period suggests that 30 billion would be sufficient</a:t>
            </a:r>
          </a:p>
        </p:txBody>
      </p:sp>
      <p:sp>
        <p:nvSpPr>
          <p:cNvPr id="17414" name="Left Arrow 8"/>
          <p:cNvSpPr>
            <a:spLocks noChangeArrowheads="1"/>
          </p:cNvSpPr>
          <p:nvPr/>
        </p:nvSpPr>
        <p:spPr bwMode="auto">
          <a:xfrm>
            <a:off x="6347618" y="2372005"/>
            <a:ext cx="1782763" cy="161925"/>
          </a:xfrm>
          <a:prstGeom prst="leftArrow">
            <a:avLst>
              <a:gd name="adj1" fmla="val 50000"/>
              <a:gd name="adj2" fmla="val 50054"/>
            </a:avLst>
          </a:prstGeom>
          <a:solidFill>
            <a:srgbClr val="CFD5EA"/>
          </a:solidFill>
          <a:ln w="9525" algn="ctr">
            <a:solidFill>
              <a:schemeClr val="tx1"/>
            </a:solidFill>
            <a:round/>
            <a:headEnd/>
            <a:tailEnd/>
          </a:ln>
        </p:spPr>
        <p:txBody>
          <a:bodyPr lIns="68580" tIns="34290" rIns="68580" bIns="3429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sz="1800">
              <a:solidFill>
                <a:srgbClr val="000000"/>
              </a:solidFill>
            </a:endParaRPr>
          </a:p>
        </p:txBody>
      </p:sp>
      <p:sp>
        <p:nvSpPr>
          <p:cNvPr id="17415" name="Left Arrow 9"/>
          <p:cNvSpPr>
            <a:spLocks noChangeArrowheads="1"/>
          </p:cNvSpPr>
          <p:nvPr/>
        </p:nvSpPr>
        <p:spPr bwMode="auto">
          <a:xfrm rot="10800000">
            <a:off x="4431505" y="5137181"/>
            <a:ext cx="1782763" cy="161925"/>
          </a:xfrm>
          <a:prstGeom prst="leftArrow">
            <a:avLst>
              <a:gd name="adj1" fmla="val 50000"/>
              <a:gd name="adj2" fmla="val 50054"/>
            </a:avLst>
          </a:prstGeom>
          <a:solidFill>
            <a:srgbClr val="CFD5EA"/>
          </a:solidFill>
          <a:ln w="9525" algn="ctr">
            <a:solidFill>
              <a:schemeClr val="tx1"/>
            </a:solidFill>
            <a:round/>
            <a:headEnd/>
            <a:tailEnd/>
          </a:ln>
        </p:spPr>
        <p:txBody>
          <a:bodyPr lIns="68580" tIns="34290" rIns="68580" bIns="3429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sz="1800">
              <a:solidFill>
                <a:srgbClr val="000000"/>
              </a:solidFill>
            </a:endParaRPr>
          </a:p>
        </p:txBody>
      </p:sp>
      <p:pic>
        <p:nvPicPr>
          <p:cNvPr id="174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886" y="1277340"/>
            <a:ext cx="405447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2"/>
          <p:cNvSpPr txBox="1">
            <a:spLocks noChangeArrowheads="1"/>
          </p:cNvSpPr>
          <p:nvPr/>
        </p:nvSpPr>
        <p:spPr bwMode="auto">
          <a:xfrm>
            <a:off x="1219200" y="5994193"/>
            <a:ext cx="9724571" cy="646331"/>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dirty="0">
                <a:latin typeface="+mn-lt"/>
              </a:rPr>
              <a:t>Note: if it is not possible to respond to forecasts, then underlying volatility remains relevant – if Tbills issued weekly, likely still to be volatility within the week (unless repo is available)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2208213" y="31750"/>
            <a:ext cx="7772400" cy="827088"/>
          </a:xfrm>
        </p:spPr>
        <p:txBody>
          <a:bodyPr/>
          <a:lstStyle/>
          <a:p>
            <a:r>
              <a:rPr lang="en-GB" altLang="en-US"/>
              <a:t>Impact of Forecast Errors</a:t>
            </a:r>
          </a:p>
        </p:txBody>
      </p:sp>
      <p:sp>
        <p:nvSpPr>
          <p:cNvPr id="3" name="Content Placeholder 2"/>
          <p:cNvSpPr>
            <a:spLocks noGrp="1"/>
          </p:cNvSpPr>
          <p:nvPr>
            <p:ph idx="1"/>
          </p:nvPr>
        </p:nvSpPr>
        <p:spPr>
          <a:xfrm>
            <a:off x="1008743" y="1149700"/>
            <a:ext cx="4114800" cy="5229225"/>
          </a:xfrm>
        </p:spPr>
        <p:txBody>
          <a:bodyPr>
            <a:normAutofit fontScale="47500" lnSpcReduction="20000"/>
          </a:bodyPr>
          <a:lstStyle/>
          <a:p>
            <a:pPr>
              <a:lnSpc>
                <a:spcPct val="110000"/>
              </a:lnSpc>
              <a:defRPr/>
            </a:pPr>
            <a:r>
              <a:rPr lang="en-GB" sz="3800" dirty="0"/>
              <a:t>Standard deviation of the errors in the forecast &lt;&lt; standard deviation of the outturn</a:t>
            </a:r>
          </a:p>
          <a:p>
            <a:pPr marL="587375" lvl="2" indent="-266700">
              <a:lnSpc>
                <a:spcPct val="110000"/>
              </a:lnSpc>
              <a:defRPr/>
            </a:pPr>
            <a:r>
              <a:rPr lang="en-GB" sz="3500" dirty="0"/>
              <a:t>but they will not be zero</a:t>
            </a:r>
          </a:p>
          <a:p>
            <a:pPr marL="587375" lvl="2" indent="-266700">
              <a:lnSpc>
                <a:spcPct val="110000"/>
              </a:lnSpc>
              <a:defRPr/>
            </a:pPr>
            <a:r>
              <a:rPr lang="en-GB" sz="3500" dirty="0"/>
              <a:t>It is the cumulative error that is important</a:t>
            </a:r>
          </a:p>
          <a:p>
            <a:pPr>
              <a:lnSpc>
                <a:spcPct val="110000"/>
              </a:lnSpc>
              <a:defRPr/>
            </a:pPr>
            <a:r>
              <a:rPr lang="en-GB" sz="3800" dirty="0"/>
              <a:t>Identify: the maximum unanticipated fall in the cash balance over any period where intervention is no longer practical</a:t>
            </a:r>
          </a:p>
          <a:p>
            <a:pPr marL="587375" lvl="2" indent="-266700">
              <a:lnSpc>
                <a:spcPct val="110000"/>
              </a:lnSpc>
              <a:defRPr/>
            </a:pPr>
            <a:r>
              <a:rPr lang="en-GB" sz="3500" dirty="0"/>
              <a:t>In this context, the timescale over which unanticipated fluctuations can be managed is important. </a:t>
            </a:r>
          </a:p>
          <a:p>
            <a:pPr marL="587375" lvl="2" indent="-266700">
              <a:lnSpc>
                <a:spcPct val="110000"/>
              </a:lnSpc>
              <a:defRPr/>
            </a:pPr>
            <a:r>
              <a:rPr lang="en-GB" sz="3500" dirty="0"/>
              <a:t>In countries that issue Tbills regularly that is probably between 1-2 weeks </a:t>
            </a:r>
          </a:p>
          <a:p>
            <a:pPr>
              <a:defRPr/>
            </a:pPr>
            <a:endParaRPr lang="en-GB" dirty="0"/>
          </a:p>
        </p:txBody>
      </p:sp>
      <p:sp>
        <p:nvSpPr>
          <p:cNvPr id="6" name="TextBox 5"/>
          <p:cNvSpPr txBox="1">
            <a:spLocks noChangeArrowheads="1"/>
          </p:cNvSpPr>
          <p:nvPr/>
        </p:nvSpPr>
        <p:spPr bwMode="auto">
          <a:xfrm>
            <a:off x="1261551" y="6047565"/>
            <a:ext cx="106038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2200" b="1" dirty="0">
                <a:solidFill>
                  <a:srgbClr val="004C97"/>
                </a:solidFill>
                <a:latin typeface="+mn-lt"/>
              </a:rPr>
              <a:t>Transactions buffer = Maximum cumulative forecast error over reaction period</a:t>
            </a:r>
          </a:p>
        </p:txBody>
      </p:sp>
      <p:pic>
        <p:nvPicPr>
          <p:cNvPr id="1946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408179"/>
            <a:ext cx="6207125" cy="441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noChangeArrowheads="1"/>
          </p:cNvSpPr>
          <p:nvPr>
            <p:ph type="title"/>
          </p:nvPr>
        </p:nvSpPr>
        <p:spPr>
          <a:xfrm>
            <a:off x="2209800" y="0"/>
            <a:ext cx="7772400" cy="1143000"/>
          </a:xfrm>
        </p:spPr>
        <p:txBody>
          <a:bodyPr/>
          <a:lstStyle/>
          <a:p>
            <a:r>
              <a:rPr lang="en-GB" altLang="en-US"/>
              <a:t>Transaction Buffer: Illustration</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295399"/>
            <a:ext cx="9829800" cy="496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extBox 5"/>
          <p:cNvSpPr txBox="1"/>
          <p:nvPr/>
        </p:nvSpPr>
        <p:spPr>
          <a:xfrm>
            <a:off x="5638800" y="5334000"/>
            <a:ext cx="2057400" cy="584775"/>
          </a:xfrm>
          <a:prstGeom prst="rect">
            <a:avLst/>
          </a:prstGeom>
          <a:solidFill>
            <a:schemeClr val="bg1"/>
          </a:solidFill>
          <a:ln w="12700">
            <a:solidFill>
              <a:srgbClr val="000099"/>
            </a:solidFill>
          </a:ln>
        </p:spPr>
        <p:txBody>
          <a:bodyPr>
            <a:spAutoFit/>
          </a:bodyPr>
          <a:lstStyle/>
          <a:p>
            <a:pPr algn="ctr">
              <a:defRPr/>
            </a:pPr>
            <a:r>
              <a:rPr lang="en-GB" sz="1600" dirty="0">
                <a:solidFill>
                  <a:srgbClr val="000000"/>
                </a:solidFill>
              </a:rPr>
              <a:t>Deterioration  4.9 bn over 4 days</a:t>
            </a:r>
          </a:p>
        </p:txBody>
      </p:sp>
      <p:sp>
        <p:nvSpPr>
          <p:cNvPr id="7" name="TextBox 6"/>
          <p:cNvSpPr txBox="1"/>
          <p:nvPr/>
        </p:nvSpPr>
        <p:spPr>
          <a:xfrm>
            <a:off x="8428463" y="1389601"/>
            <a:ext cx="2057400" cy="584775"/>
          </a:xfrm>
          <a:prstGeom prst="rect">
            <a:avLst/>
          </a:prstGeom>
          <a:solidFill>
            <a:schemeClr val="bg1"/>
          </a:solidFill>
          <a:ln w="12700">
            <a:solidFill>
              <a:srgbClr val="000099"/>
            </a:solidFill>
          </a:ln>
        </p:spPr>
        <p:txBody>
          <a:bodyPr>
            <a:spAutoFit/>
          </a:bodyPr>
          <a:lstStyle>
            <a:defPPr>
              <a:defRPr lang="en-US"/>
            </a:defPPr>
            <a:lvl1pPr algn="ctr">
              <a:defRPr sz="1600">
                <a:solidFill>
                  <a:srgbClr val="000000"/>
                </a:solidFill>
              </a:defRPr>
            </a:lvl1pPr>
          </a:lstStyle>
          <a:p>
            <a:r>
              <a:rPr lang="en-GB" dirty="0"/>
              <a:t>Deterioration  5.8 bn over 6 days</a:t>
            </a:r>
          </a:p>
        </p:txBody>
      </p:sp>
      <p:cxnSp>
        <p:nvCxnSpPr>
          <p:cNvPr id="9" name="Straight Arrow Connector 8"/>
          <p:cNvCxnSpPr>
            <a:cxnSpLocks noChangeShapeType="1"/>
          </p:cNvCxnSpPr>
          <p:nvPr/>
        </p:nvCxnSpPr>
        <p:spPr bwMode="auto">
          <a:xfrm rot="5400000" flipH="1" flipV="1">
            <a:off x="7010400" y="4876800"/>
            <a:ext cx="609600" cy="304800"/>
          </a:xfrm>
          <a:prstGeom prst="straightConnector1">
            <a:avLst/>
          </a:prstGeom>
          <a:noFill/>
          <a:ln w="15875" algn="ctr">
            <a:solidFill>
              <a:srgbClr val="004C97"/>
            </a:solidFill>
            <a:round/>
            <a:headEnd/>
            <a:tailEnd type="arrow" w="med" len="med"/>
          </a:ln>
          <a:extLst>
            <a:ext uri="{909E8E84-426E-40DD-AFC4-6F175D3DCCD1}">
              <a14:hiddenFill xmlns:a14="http://schemas.microsoft.com/office/drawing/2010/main">
                <a:noFill/>
              </a14:hiddenFill>
            </a:ext>
          </a:extLst>
        </p:spPr>
      </p:cxnSp>
      <p:sp>
        <p:nvSpPr>
          <p:cNvPr id="10" name="Oval 9"/>
          <p:cNvSpPr>
            <a:spLocks noChangeArrowheads="1"/>
          </p:cNvSpPr>
          <p:nvPr/>
        </p:nvSpPr>
        <p:spPr bwMode="auto">
          <a:xfrm rot="-818945">
            <a:off x="7377113" y="2846388"/>
            <a:ext cx="609600" cy="2717800"/>
          </a:xfrm>
          <a:prstGeom prst="ellipse">
            <a:avLst/>
          </a:prstGeom>
          <a:noFill/>
          <a:ln w="15875" algn="ctr">
            <a:solidFill>
              <a:srgbClr val="004C97"/>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solidFill>
                <a:srgbClr val="000000"/>
              </a:solidFill>
            </a:endParaRPr>
          </a:p>
        </p:txBody>
      </p:sp>
      <p:sp>
        <p:nvSpPr>
          <p:cNvPr id="11" name="Oval 10"/>
          <p:cNvSpPr>
            <a:spLocks noChangeArrowheads="1"/>
          </p:cNvSpPr>
          <p:nvPr/>
        </p:nvSpPr>
        <p:spPr bwMode="auto">
          <a:xfrm rot="-1216136">
            <a:off x="8429625" y="2266950"/>
            <a:ext cx="579438" cy="3136900"/>
          </a:xfrm>
          <a:prstGeom prst="ellipse">
            <a:avLst/>
          </a:prstGeom>
          <a:noFill/>
          <a:ln w="15875" algn="ctr">
            <a:solidFill>
              <a:srgbClr val="004C97"/>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a:solidFill>
                <a:srgbClr val="000000"/>
              </a:solidFill>
            </a:endParaRPr>
          </a:p>
        </p:txBody>
      </p:sp>
      <p:cxnSp>
        <p:nvCxnSpPr>
          <p:cNvPr id="13" name="Straight Arrow Connector 12"/>
          <p:cNvCxnSpPr>
            <a:cxnSpLocks noChangeShapeType="1"/>
          </p:cNvCxnSpPr>
          <p:nvPr/>
        </p:nvCxnSpPr>
        <p:spPr bwMode="auto">
          <a:xfrm flipH="1">
            <a:off x="8610600" y="1974376"/>
            <a:ext cx="280639" cy="921224"/>
          </a:xfrm>
          <a:prstGeom prst="straightConnector1">
            <a:avLst/>
          </a:prstGeom>
          <a:noFill/>
          <a:ln w="15875" algn="ctr">
            <a:solidFill>
              <a:srgbClr val="004C97"/>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left)">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1193800" y="207075"/>
            <a:ext cx="10388600" cy="1118064"/>
          </a:xfrm>
        </p:spPr>
        <p:txBody>
          <a:bodyPr/>
          <a:lstStyle/>
          <a:p>
            <a:r>
              <a:rPr lang="en-GB" altLang="en-US" dirty="0"/>
              <a:t>Other Example</a:t>
            </a:r>
            <a:r>
              <a:rPr lang="en-US" altLang="en-US" dirty="0"/>
              <a:t>...</a:t>
            </a:r>
            <a:endParaRPr lang="en-GB" altLang="en-US" dirty="0"/>
          </a:p>
        </p:txBody>
      </p:sp>
      <p:pic>
        <p:nvPicPr>
          <p:cNvPr id="2150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800" y="1427357"/>
            <a:ext cx="94488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noChangeArrowheads="1"/>
          </p:cNvSpPr>
          <p:nvPr>
            <p:ph type="title"/>
          </p:nvPr>
        </p:nvSpPr>
        <p:spPr>
          <a:xfrm>
            <a:off x="2279650" y="0"/>
            <a:ext cx="7772400" cy="1219200"/>
          </a:xfrm>
        </p:spPr>
        <p:txBody>
          <a:bodyPr/>
          <a:lstStyle/>
          <a:p>
            <a:r>
              <a:rPr lang="en-GB" altLang="en-US"/>
              <a:t>Focus on Cumulative Errors</a:t>
            </a:r>
          </a:p>
        </p:txBody>
      </p:sp>
      <p:sp>
        <p:nvSpPr>
          <p:cNvPr id="22531" name="Content Placeholder 3"/>
          <p:cNvSpPr>
            <a:spLocks noGrp="1" noChangeArrowheads="1"/>
          </p:cNvSpPr>
          <p:nvPr>
            <p:ph idx="1"/>
          </p:nvPr>
        </p:nvSpPr>
        <p:spPr>
          <a:xfrm>
            <a:off x="8070850" y="1408906"/>
            <a:ext cx="3962400" cy="5327650"/>
          </a:xfrm>
        </p:spPr>
        <p:txBody>
          <a:bodyPr>
            <a:normAutofit fontScale="92500" lnSpcReduction="20000"/>
          </a:bodyPr>
          <a:lstStyle/>
          <a:p>
            <a:r>
              <a:rPr lang="en-GB" altLang="en-US" sz="2000" dirty="0"/>
              <a:t>October: cumulative negative error at start of month – 29,000 over 7 days.</a:t>
            </a:r>
          </a:p>
          <a:p>
            <a:r>
              <a:rPr lang="en-GB" altLang="en-US" sz="2000" dirty="0"/>
              <a:t>June: at end of month,  cumulative error  37,000 over 5 days. But linked with rescheduled bond sale. To the extent that decision was made earlier, no problem.</a:t>
            </a:r>
          </a:p>
          <a:p>
            <a:r>
              <a:rPr lang="en-GB" altLang="en-US" sz="2000" dirty="0"/>
              <a:t>September v. volatile. Positive error mid-month, linked with bond auctions and a tax receipt, reversed itself, then deterioration 30,000 at end month</a:t>
            </a:r>
          </a:p>
          <a:p>
            <a:r>
              <a:rPr lang="en-GB" altLang="en-US" sz="2000" dirty="0"/>
              <a:t>Suggests minimum balance c.30-40,000 [plus safety reserve]  – needs more analysis</a:t>
            </a:r>
          </a:p>
        </p:txBody>
      </p:sp>
      <p:pic>
        <p:nvPicPr>
          <p:cNvPr id="2253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580" y="1510507"/>
            <a:ext cx="6754269" cy="467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Case for Scenario Analysis?</a:t>
            </a:r>
          </a:p>
        </p:txBody>
      </p:sp>
      <p:graphicFrame>
        <p:nvGraphicFramePr>
          <p:cNvPr id="4" name="Diagram 3">
            <a:extLst>
              <a:ext uri="{FF2B5EF4-FFF2-40B4-BE49-F238E27FC236}">
                <a16:creationId xmlns:a16="http://schemas.microsoft.com/office/drawing/2014/main" id="{E466A161-5723-47C6-AA64-911AE29E05D4}"/>
              </a:ext>
            </a:extLst>
          </p:cNvPr>
          <p:cNvGraphicFramePr/>
          <p:nvPr>
            <p:extLst>
              <p:ext uri="{D42A27DB-BD31-4B8C-83A1-F6EECF244321}">
                <p14:modId xmlns:p14="http://schemas.microsoft.com/office/powerpoint/2010/main" val="776997646"/>
              </p:ext>
            </p:extLst>
          </p:nvPr>
        </p:nvGraphicFramePr>
        <p:xfrm>
          <a:off x="1320800" y="1047078"/>
          <a:ext cx="10414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871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5B90-5629-D87A-B41C-A6D9FAE338D9}"/>
              </a:ext>
            </a:extLst>
          </p:cNvPr>
          <p:cNvSpPr>
            <a:spLocks noGrp="1"/>
          </p:cNvSpPr>
          <p:nvPr>
            <p:ph type="title"/>
          </p:nvPr>
        </p:nvSpPr>
        <p:spPr>
          <a:xfrm>
            <a:off x="1276195" y="144966"/>
            <a:ext cx="3083932" cy="2230425"/>
          </a:xfrm>
        </p:spPr>
        <p:txBody>
          <a:bodyPr/>
          <a:lstStyle/>
          <a:p>
            <a:r>
              <a:rPr lang="en-GB" dirty="0"/>
              <a:t>Scenario Analysis: an Example*</a:t>
            </a:r>
          </a:p>
        </p:txBody>
      </p:sp>
      <p:pic>
        <p:nvPicPr>
          <p:cNvPr id="4" name="Resim 3">
            <a:extLst>
              <a:ext uri="{FF2B5EF4-FFF2-40B4-BE49-F238E27FC236}">
                <a16:creationId xmlns:a16="http://schemas.microsoft.com/office/drawing/2014/main" id="{017BFDF9-9794-8F65-7806-A5A411E3D14B}"/>
              </a:ext>
            </a:extLst>
          </p:cNvPr>
          <p:cNvPicPr>
            <a:picLocks noChangeAspect="1"/>
          </p:cNvPicPr>
          <p:nvPr/>
        </p:nvPicPr>
        <p:blipFill>
          <a:blip r:embed="rId2"/>
          <a:stretch>
            <a:fillRect/>
          </a:stretch>
        </p:blipFill>
        <p:spPr>
          <a:xfrm>
            <a:off x="4693327" y="335085"/>
            <a:ext cx="6801721" cy="2263331"/>
          </a:xfrm>
          <a:prstGeom prst="rect">
            <a:avLst/>
          </a:prstGeom>
        </p:spPr>
      </p:pic>
      <p:pic>
        <p:nvPicPr>
          <p:cNvPr id="5" name="Picture 4">
            <a:extLst>
              <a:ext uri="{FF2B5EF4-FFF2-40B4-BE49-F238E27FC236}">
                <a16:creationId xmlns:a16="http://schemas.microsoft.com/office/drawing/2014/main" id="{B1C26093-8B8F-C104-A5DD-150D6864E63B}"/>
              </a:ext>
            </a:extLst>
          </p:cNvPr>
          <p:cNvPicPr>
            <a:picLocks noChangeAspect="1"/>
          </p:cNvPicPr>
          <p:nvPr/>
        </p:nvPicPr>
        <p:blipFill>
          <a:blip r:embed="rId3"/>
          <a:stretch>
            <a:fillRect/>
          </a:stretch>
        </p:blipFill>
        <p:spPr>
          <a:xfrm>
            <a:off x="2583354" y="2810108"/>
            <a:ext cx="8911694" cy="3902925"/>
          </a:xfrm>
          <a:prstGeom prst="rect">
            <a:avLst/>
          </a:prstGeom>
        </p:spPr>
      </p:pic>
      <p:sp>
        <p:nvSpPr>
          <p:cNvPr id="6" name="TextBox 5">
            <a:extLst>
              <a:ext uri="{FF2B5EF4-FFF2-40B4-BE49-F238E27FC236}">
                <a16:creationId xmlns:a16="http://schemas.microsoft.com/office/drawing/2014/main" id="{6B35E6D0-1140-EB8C-461D-6AAE90B2321D}"/>
              </a:ext>
            </a:extLst>
          </p:cNvPr>
          <p:cNvSpPr txBox="1"/>
          <p:nvPr/>
        </p:nvSpPr>
        <p:spPr>
          <a:xfrm>
            <a:off x="1070516" y="5287860"/>
            <a:ext cx="1315844" cy="1077218"/>
          </a:xfrm>
          <a:prstGeom prst="rect">
            <a:avLst/>
          </a:prstGeom>
          <a:noFill/>
        </p:spPr>
        <p:txBody>
          <a:bodyPr wrap="square" rtlCol="0">
            <a:spAutoFit/>
          </a:bodyPr>
          <a:lstStyle/>
          <a:p>
            <a:r>
              <a:rPr lang="en-GB" sz="1600" dirty="0"/>
              <a:t>* Based on workshop ppt of Ilyas Tufan, 2022</a:t>
            </a:r>
          </a:p>
        </p:txBody>
      </p:sp>
    </p:spTree>
    <p:extLst>
      <p:ext uri="{BB962C8B-B14F-4D97-AF65-F5344CB8AC3E}">
        <p14:creationId xmlns:p14="http://schemas.microsoft.com/office/powerpoint/2010/main" val="362982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noChangeArrowheads="1"/>
          </p:cNvSpPr>
          <p:nvPr>
            <p:ph type="title"/>
          </p:nvPr>
        </p:nvSpPr>
        <p:spPr/>
        <p:txBody>
          <a:bodyPr/>
          <a:lstStyle/>
          <a:p>
            <a:r>
              <a:rPr lang="en-GB" altLang="en-US" dirty="0"/>
              <a:t>Safety Buffer</a:t>
            </a:r>
          </a:p>
        </p:txBody>
      </p:sp>
      <p:sp>
        <p:nvSpPr>
          <p:cNvPr id="23555" name="Content Placeholder 3"/>
          <p:cNvSpPr>
            <a:spLocks noGrp="1" noChangeArrowheads="1"/>
          </p:cNvSpPr>
          <p:nvPr>
            <p:ph idx="1"/>
          </p:nvPr>
        </p:nvSpPr>
        <p:spPr>
          <a:xfrm>
            <a:off x="950685" y="1219200"/>
            <a:ext cx="4397375" cy="5081588"/>
          </a:xfrm>
        </p:spPr>
        <p:txBody>
          <a:bodyPr>
            <a:normAutofit fontScale="92500" lnSpcReduction="20000"/>
          </a:bodyPr>
          <a:lstStyle/>
          <a:p>
            <a:pPr>
              <a:spcBef>
                <a:spcPts val="600"/>
              </a:spcBef>
            </a:pPr>
            <a:r>
              <a:rPr lang="en-GB" altLang="en-US" sz="2400" b="1" dirty="0">
                <a:solidFill>
                  <a:srgbClr val="004C97"/>
                </a:solidFill>
              </a:rPr>
              <a:t>Options</a:t>
            </a:r>
          </a:p>
          <a:p>
            <a:pPr marL="671513" lvl="2" indent="-265113"/>
            <a:r>
              <a:rPr lang="en-GB" altLang="en-US" sz="1900" dirty="0"/>
              <a:t>Maximum amount of financing needed if the capital market was disrupted for [2-3] months and no or limited bond issuance could take place in that period</a:t>
            </a:r>
          </a:p>
          <a:p>
            <a:pPr marL="671513" lvl="2" indent="-265113"/>
            <a:r>
              <a:rPr lang="en-GB" altLang="en-US" sz="1900" dirty="0"/>
              <a:t>Protecting auction program improves credibility of government</a:t>
            </a:r>
          </a:p>
          <a:p>
            <a:pPr marL="671513" lvl="2" indent="-265113"/>
            <a:r>
              <a:rPr lang="en-GB" altLang="en-US" sz="1900" dirty="0"/>
              <a:t>Some countries allow explicitly for a failed government securities auction</a:t>
            </a:r>
          </a:p>
          <a:p>
            <a:pPr>
              <a:spcBef>
                <a:spcPts val="600"/>
              </a:spcBef>
            </a:pPr>
            <a:r>
              <a:rPr lang="en-GB" altLang="en-US" sz="2200" b="1" dirty="0">
                <a:solidFill>
                  <a:srgbClr val="004C97"/>
                </a:solidFill>
              </a:rPr>
              <a:t>Mitigants</a:t>
            </a:r>
          </a:p>
          <a:p>
            <a:pPr lvl="2"/>
            <a:r>
              <a:rPr lang="en-GB" altLang="en-US" sz="1900" dirty="0"/>
              <a:t>Underwriting obligations on Primary dealers</a:t>
            </a:r>
          </a:p>
          <a:p>
            <a:pPr lvl="3"/>
            <a:r>
              <a:rPr lang="en-GB" altLang="en-US" sz="1700" dirty="0"/>
              <a:t>Risk that will not in practice work at time of stress</a:t>
            </a:r>
          </a:p>
          <a:p>
            <a:pPr lvl="3"/>
            <a:r>
              <a:rPr lang="en-GB" altLang="en-US" sz="1700" dirty="0"/>
              <a:t>Slovak Republic : primary dealers obliged to set up a money market credit line to the government for trades on money markets worth at least €100 million, with a minimum tenor of 14 days</a:t>
            </a:r>
          </a:p>
          <a:p>
            <a:pPr lvl="2"/>
            <a:endParaRPr lang="en-GB" altLang="en-US" sz="2400" dirty="0"/>
          </a:p>
          <a:p>
            <a:pPr>
              <a:lnSpc>
                <a:spcPct val="110000"/>
              </a:lnSpc>
              <a:spcBef>
                <a:spcPts val="600"/>
              </a:spcBef>
            </a:pPr>
            <a:endParaRPr lang="en-GB" altLang="en-US" sz="2400" dirty="0"/>
          </a:p>
        </p:txBody>
      </p:sp>
      <p:pic>
        <p:nvPicPr>
          <p:cNvPr id="2355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913" y="1448594"/>
            <a:ext cx="6393543" cy="457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graphicFrame>
        <p:nvGraphicFramePr>
          <p:cNvPr id="5" name="Diagram 4"/>
          <p:cNvGraphicFramePr/>
          <p:nvPr>
            <p:extLst>
              <p:ext uri="{D42A27DB-BD31-4B8C-83A1-F6EECF244321}">
                <p14:modId xmlns:p14="http://schemas.microsoft.com/office/powerpoint/2010/main" val="4133439077"/>
              </p:ext>
            </p:extLst>
          </p:nvPr>
        </p:nvGraphicFramePr>
        <p:xfrm>
          <a:off x="1320800" y="1121229"/>
          <a:ext cx="10602686" cy="5315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91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8966200" cy="1219200"/>
          </a:xfrm>
        </p:spPr>
        <p:txBody>
          <a:bodyPr/>
          <a:lstStyle/>
          <a:p>
            <a:r>
              <a:rPr lang="en-GB" dirty="0"/>
              <a:t>The Safety Buffer – other Considerations</a:t>
            </a:r>
          </a:p>
        </p:txBody>
      </p:sp>
      <p:graphicFrame>
        <p:nvGraphicFramePr>
          <p:cNvPr id="5" name="Diagram 4"/>
          <p:cNvGraphicFramePr/>
          <p:nvPr>
            <p:extLst>
              <p:ext uri="{D42A27DB-BD31-4B8C-83A1-F6EECF244321}">
                <p14:modId xmlns:p14="http://schemas.microsoft.com/office/powerpoint/2010/main" val="3737399156"/>
              </p:ext>
            </p:extLst>
          </p:nvPr>
        </p:nvGraphicFramePr>
        <p:xfrm>
          <a:off x="878114" y="1790222"/>
          <a:ext cx="7427685" cy="4247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8610600" y="1676400"/>
            <a:ext cx="2895600" cy="3886200"/>
            <a:chOff x="2864264" y="-168158"/>
            <a:chExt cx="2787027" cy="1482335"/>
          </a:xfrm>
        </p:grpSpPr>
        <p:sp>
          <p:nvSpPr>
            <p:cNvPr id="7" name="Rounded Rectangle 6"/>
            <p:cNvSpPr/>
            <p:nvPr/>
          </p:nvSpPr>
          <p:spPr>
            <a:xfrm>
              <a:off x="2864264" y="-168158"/>
              <a:ext cx="2787027" cy="1482335"/>
            </a:xfrm>
            <a:prstGeom prst="roundRect">
              <a:avLst>
                <a:gd name="adj" fmla="val 10000"/>
              </a:avLst>
            </a:prstGeom>
            <a:ln>
              <a:solidFill>
                <a:srgbClr val="004C97"/>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Rounded Rectangle 4"/>
            <p:cNvSpPr txBox="1"/>
            <p:nvPr/>
          </p:nvSpPr>
          <p:spPr>
            <a:xfrm>
              <a:off x="2907680" y="-124742"/>
              <a:ext cx="2700195" cy="139550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342900" lvl="0" indent="-342900" defTabSz="889000">
                <a:lnSpc>
                  <a:spcPct val="90000"/>
                </a:lnSpc>
                <a:spcBef>
                  <a:spcPct val="0"/>
                </a:spcBef>
                <a:spcAft>
                  <a:spcPct val="35000"/>
                </a:spcAft>
                <a:buFont typeface="Arial" panose="020B0604020202020204" pitchFamily="34" charset="0"/>
                <a:buChar char="•"/>
              </a:pPr>
              <a:r>
                <a:rPr lang="en-US" kern="1200" dirty="0"/>
                <a:t>Might imply need a dynamic buffer – that changes over time depending on perceived risk</a:t>
              </a:r>
            </a:p>
            <a:p>
              <a:pPr marL="342900" lvl="0" indent="-342900" defTabSz="889000">
                <a:lnSpc>
                  <a:spcPct val="90000"/>
                </a:lnSpc>
                <a:spcBef>
                  <a:spcPct val="0"/>
                </a:spcBef>
                <a:spcAft>
                  <a:spcPct val="35000"/>
                </a:spcAft>
                <a:buFont typeface="Arial" panose="020B0604020202020204" pitchFamily="34" charset="0"/>
                <a:buChar char="•"/>
              </a:pPr>
              <a:r>
                <a:rPr lang="en-US" dirty="0"/>
                <a:t>(Türkiye example – see later)</a:t>
              </a:r>
              <a:endParaRPr lang="en-US" kern="1200" dirty="0"/>
            </a:p>
            <a:p>
              <a:pPr marL="342900" lvl="0" indent="-342900" defTabSz="889000">
                <a:lnSpc>
                  <a:spcPct val="90000"/>
                </a:lnSpc>
                <a:spcBef>
                  <a:spcPct val="0"/>
                </a:spcBef>
                <a:spcAft>
                  <a:spcPct val="35000"/>
                </a:spcAft>
                <a:buFont typeface="Arial" panose="020B0604020202020204" pitchFamily="34" charset="0"/>
                <a:buChar char="•"/>
              </a:pPr>
              <a:r>
                <a:rPr lang="en-US" dirty="0"/>
                <a:t>Also plan for redemptions [strictly not part of buffer since they are known –definitional question</a:t>
              </a:r>
              <a:r>
                <a:rPr lang="en-US" sz="2000" dirty="0"/>
                <a:t>]</a:t>
              </a:r>
              <a:endParaRPr lang="en-US" sz="2000" kern="1200" dirty="0"/>
            </a:p>
          </p:txBody>
        </p:sp>
      </p:grpSp>
      <p:sp>
        <p:nvSpPr>
          <p:cNvPr id="12" name="Right Arrow 11"/>
          <p:cNvSpPr/>
          <p:nvPr/>
        </p:nvSpPr>
        <p:spPr bwMode="auto">
          <a:xfrm>
            <a:off x="7086600" y="3422715"/>
            <a:ext cx="1219200" cy="539685"/>
          </a:xfrm>
          <a:prstGeom prst="rightArrow">
            <a:avLst/>
          </a:prstGeom>
          <a:solidFill>
            <a:srgbClr val="CFD5EA"/>
          </a:solidFill>
          <a:ln w="9525" cap="flat" cmpd="sng" algn="ctr">
            <a:solidFill>
              <a:srgbClr val="004C9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33989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5EA8-4EB9-4699-BD5B-6770B967B7D0}"/>
              </a:ext>
            </a:extLst>
          </p:cNvPr>
          <p:cNvSpPr>
            <a:spLocks noGrp="1"/>
          </p:cNvSpPr>
          <p:nvPr>
            <p:ph type="title"/>
          </p:nvPr>
        </p:nvSpPr>
        <p:spPr>
          <a:xfrm>
            <a:off x="1251857" y="126768"/>
            <a:ext cx="10388600" cy="1118064"/>
          </a:xfrm>
        </p:spPr>
        <p:txBody>
          <a:bodyPr/>
          <a:lstStyle/>
          <a:p>
            <a:r>
              <a:rPr lang="en-GB" dirty="0"/>
              <a:t>Safety Nets?</a:t>
            </a:r>
          </a:p>
        </p:txBody>
      </p:sp>
      <p:graphicFrame>
        <p:nvGraphicFramePr>
          <p:cNvPr id="3" name="Diagram 2">
            <a:extLst>
              <a:ext uri="{FF2B5EF4-FFF2-40B4-BE49-F238E27FC236}">
                <a16:creationId xmlns:a16="http://schemas.microsoft.com/office/drawing/2014/main" id="{B55675F8-CAD3-4A73-A9AB-55F6801BD6F2}"/>
              </a:ext>
            </a:extLst>
          </p:cNvPr>
          <p:cNvGraphicFramePr/>
          <p:nvPr>
            <p:extLst>
              <p:ext uri="{D42A27DB-BD31-4B8C-83A1-F6EECF244321}">
                <p14:modId xmlns:p14="http://schemas.microsoft.com/office/powerpoint/2010/main" val="592945492"/>
              </p:ext>
            </p:extLst>
          </p:nvPr>
        </p:nvGraphicFramePr>
        <p:xfrm>
          <a:off x="1179286" y="1349828"/>
          <a:ext cx="10134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30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graphicFrame>
        <p:nvGraphicFramePr>
          <p:cNvPr id="5" name="Diagram 4"/>
          <p:cNvGraphicFramePr/>
          <p:nvPr>
            <p:extLst>
              <p:ext uri="{D42A27DB-BD31-4B8C-83A1-F6EECF244321}">
                <p14:modId xmlns:p14="http://schemas.microsoft.com/office/powerpoint/2010/main" val="3267590930"/>
              </p:ext>
            </p:extLst>
          </p:nvPr>
        </p:nvGraphicFramePr>
        <p:xfrm>
          <a:off x="1320800" y="1121229"/>
          <a:ext cx="10602686" cy="5315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678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0A9542C-5BE6-FD15-FC5D-53D684067268}"/>
              </a:ext>
            </a:extLst>
          </p:cNvPr>
          <p:cNvGraphicFramePr/>
          <p:nvPr>
            <p:extLst>
              <p:ext uri="{D42A27DB-BD31-4B8C-83A1-F6EECF244321}">
                <p14:modId xmlns:p14="http://schemas.microsoft.com/office/powerpoint/2010/main" val="2354723688"/>
              </p:ext>
            </p:extLst>
          </p:nvPr>
        </p:nvGraphicFramePr>
        <p:xfrm>
          <a:off x="1692613" y="959796"/>
          <a:ext cx="9273703" cy="5223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7DBBE0F9-2FFD-E6B5-269D-7795DF5E97E6}"/>
              </a:ext>
            </a:extLst>
          </p:cNvPr>
          <p:cNvSpPr>
            <a:spLocks noGrp="1"/>
          </p:cNvSpPr>
          <p:nvPr>
            <p:ph type="title"/>
          </p:nvPr>
        </p:nvSpPr>
        <p:spPr>
          <a:xfrm>
            <a:off x="1320800" y="0"/>
            <a:ext cx="8839200" cy="959796"/>
          </a:xfrm>
        </p:spPr>
        <p:txBody>
          <a:bodyPr/>
          <a:lstStyle/>
          <a:p>
            <a:r>
              <a:rPr lang="en-GB" dirty="0"/>
              <a:t>Cash Buffers in Practice - 1</a:t>
            </a:r>
          </a:p>
        </p:txBody>
      </p:sp>
    </p:spTree>
    <p:extLst>
      <p:ext uri="{BB962C8B-B14F-4D97-AF65-F5344CB8AC3E}">
        <p14:creationId xmlns:p14="http://schemas.microsoft.com/office/powerpoint/2010/main" val="3738533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3599-00E0-77C6-5A5B-014492E9D653}"/>
              </a:ext>
            </a:extLst>
          </p:cNvPr>
          <p:cNvSpPr>
            <a:spLocks noGrp="1"/>
          </p:cNvSpPr>
          <p:nvPr>
            <p:ph type="title"/>
          </p:nvPr>
        </p:nvSpPr>
        <p:spPr>
          <a:xfrm>
            <a:off x="1320799" y="0"/>
            <a:ext cx="8839200" cy="881974"/>
          </a:xfrm>
        </p:spPr>
        <p:txBody>
          <a:bodyPr/>
          <a:lstStyle/>
          <a:p>
            <a:r>
              <a:rPr lang="en-GB" dirty="0"/>
              <a:t>Cash Buffers in Practice - 2</a:t>
            </a:r>
          </a:p>
        </p:txBody>
      </p:sp>
      <p:graphicFrame>
        <p:nvGraphicFramePr>
          <p:cNvPr id="4" name="Diagram 3">
            <a:extLst>
              <a:ext uri="{FF2B5EF4-FFF2-40B4-BE49-F238E27FC236}">
                <a16:creationId xmlns:a16="http://schemas.microsoft.com/office/drawing/2014/main" id="{6D475D75-975B-FA59-2012-58582C39F775}"/>
              </a:ext>
            </a:extLst>
          </p:cNvPr>
          <p:cNvGraphicFramePr/>
          <p:nvPr>
            <p:extLst>
              <p:ext uri="{D42A27DB-BD31-4B8C-83A1-F6EECF244321}">
                <p14:modId xmlns:p14="http://schemas.microsoft.com/office/powerpoint/2010/main" val="3713889792"/>
              </p:ext>
            </p:extLst>
          </p:nvPr>
        </p:nvGraphicFramePr>
        <p:xfrm>
          <a:off x="1320799" y="965200"/>
          <a:ext cx="10297887" cy="3468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C62C956A-63E2-AC1E-B0AE-9BDB39725007}"/>
              </a:ext>
            </a:extLst>
          </p:cNvPr>
          <p:cNvGraphicFramePr/>
          <p:nvPr>
            <p:extLst>
              <p:ext uri="{D42A27DB-BD31-4B8C-83A1-F6EECF244321}">
                <p14:modId xmlns:p14="http://schemas.microsoft.com/office/powerpoint/2010/main" val="3762706824"/>
              </p:ext>
            </p:extLst>
          </p:nvPr>
        </p:nvGraphicFramePr>
        <p:xfrm>
          <a:off x="1427357" y="4713249"/>
          <a:ext cx="10043532" cy="188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06593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9149E5B-4C8A-E35F-DA4C-514E39069C1C}"/>
              </a:ext>
            </a:extLst>
          </p:cNvPr>
          <p:cNvGraphicFramePr/>
          <p:nvPr>
            <p:extLst>
              <p:ext uri="{D42A27DB-BD31-4B8C-83A1-F6EECF244321}">
                <p14:modId xmlns:p14="http://schemas.microsoft.com/office/powerpoint/2010/main" val="2235323897"/>
              </p:ext>
            </p:extLst>
          </p:nvPr>
        </p:nvGraphicFramePr>
        <p:xfrm>
          <a:off x="1690913" y="1386114"/>
          <a:ext cx="9717315" cy="4942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6CBD02EB-2896-6909-D641-8F48C57B2244}"/>
              </a:ext>
            </a:extLst>
          </p:cNvPr>
          <p:cNvSpPr>
            <a:spLocks noGrp="1"/>
          </p:cNvSpPr>
          <p:nvPr>
            <p:ph type="title"/>
          </p:nvPr>
        </p:nvSpPr>
        <p:spPr>
          <a:xfrm>
            <a:off x="1320800" y="0"/>
            <a:ext cx="10087428" cy="1219200"/>
          </a:xfrm>
        </p:spPr>
        <p:txBody>
          <a:bodyPr/>
          <a:lstStyle/>
          <a:p>
            <a:r>
              <a:rPr lang="en-GB" dirty="0"/>
              <a:t>PEMPAL Countries: 2021 TSA Survey</a:t>
            </a:r>
          </a:p>
        </p:txBody>
      </p:sp>
    </p:spTree>
    <p:extLst>
      <p:ext uri="{BB962C8B-B14F-4D97-AF65-F5344CB8AC3E}">
        <p14:creationId xmlns:p14="http://schemas.microsoft.com/office/powerpoint/2010/main" val="73101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84584" y="-29029"/>
            <a:ext cx="11056616" cy="1219200"/>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algn="ctr" eaLnBrk="0" hangingPunct="0"/>
            <a:r>
              <a:rPr lang="en-GB" dirty="0">
                <a:solidFill>
                  <a:srgbClr val="004C97"/>
                </a:solidFill>
                <a:latin typeface="Arial Black" panose="020B0A04020102020204" pitchFamily="34" charset="0"/>
                <a:cs typeface="+mj-cs"/>
              </a:rPr>
              <a:t>Cash Balances: Some Country Examples</a:t>
            </a:r>
            <a:endParaRPr lang="tr-TR" dirty="0">
              <a:solidFill>
                <a:srgbClr val="004C97"/>
              </a:solidFill>
              <a:latin typeface="Arial Black" panose="020B0A04020102020204" pitchFamily="34" charset="0"/>
              <a:cs typeface="+mj-cs"/>
            </a:endParaRPr>
          </a:p>
        </p:txBody>
      </p:sp>
      <p:sp>
        <p:nvSpPr>
          <p:cNvPr id="4" name="Metin kutusu 3"/>
          <p:cNvSpPr txBox="1"/>
          <p:nvPr/>
        </p:nvSpPr>
        <p:spPr>
          <a:xfrm>
            <a:off x="2667000" y="6324600"/>
            <a:ext cx="9144000" cy="276999"/>
          </a:xfrm>
          <a:prstGeom prst="rect">
            <a:avLst/>
          </a:prstGeom>
          <a:noFill/>
        </p:spPr>
        <p:txBody>
          <a:bodyPr wrap="square" rtlCol="0">
            <a:spAutoFit/>
          </a:bodyPr>
          <a:lstStyle/>
          <a:p>
            <a:r>
              <a:rPr lang="tr-TR" sz="1200" dirty="0">
                <a:latin typeface="+mn-lt"/>
              </a:rPr>
              <a:t>Central government cash balances at the central bank / GDP, 2018 data- Source: IMF  </a:t>
            </a:r>
            <a:r>
              <a:rPr lang="en-US" sz="1200" dirty="0">
                <a:latin typeface="+mn-lt"/>
              </a:rPr>
              <a:t>Monetary and Financial Statistics</a:t>
            </a:r>
            <a:r>
              <a:rPr lang="tr-TR" sz="1200" dirty="0">
                <a:latin typeface="+mn-lt"/>
              </a:rPr>
              <a:t> </a:t>
            </a:r>
            <a:endParaRPr lang="en-US" sz="1200" dirty="0">
              <a:latin typeface="+mn-lt"/>
            </a:endParaRPr>
          </a:p>
        </p:txBody>
      </p:sp>
      <p:graphicFrame>
        <p:nvGraphicFramePr>
          <p:cNvPr id="5" name="Grafik 4"/>
          <p:cNvGraphicFramePr>
            <a:graphicFrameLocks/>
          </p:cNvGraphicFramePr>
          <p:nvPr>
            <p:extLst>
              <p:ext uri="{D42A27DB-BD31-4B8C-83A1-F6EECF244321}">
                <p14:modId xmlns:p14="http://schemas.microsoft.com/office/powerpoint/2010/main" val="3318545055"/>
              </p:ext>
            </p:extLst>
          </p:nvPr>
        </p:nvGraphicFramePr>
        <p:xfrm>
          <a:off x="1212715" y="953037"/>
          <a:ext cx="10288119" cy="52288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11013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graphicFrame>
        <p:nvGraphicFramePr>
          <p:cNvPr id="5" name="Diagram 4"/>
          <p:cNvGraphicFramePr/>
          <p:nvPr>
            <p:extLst>
              <p:ext uri="{D42A27DB-BD31-4B8C-83A1-F6EECF244321}">
                <p14:modId xmlns:p14="http://schemas.microsoft.com/office/powerpoint/2010/main" val="3368870748"/>
              </p:ext>
            </p:extLst>
          </p:nvPr>
        </p:nvGraphicFramePr>
        <p:xfrm>
          <a:off x="1320800" y="1121229"/>
          <a:ext cx="10602686" cy="5315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365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9CC6-AF77-D869-EFED-AC182DF1BFA6}"/>
              </a:ext>
            </a:extLst>
          </p:cNvPr>
          <p:cNvSpPr>
            <a:spLocks noGrp="1"/>
          </p:cNvSpPr>
          <p:nvPr>
            <p:ph type="title"/>
          </p:nvPr>
        </p:nvSpPr>
        <p:spPr/>
        <p:txBody>
          <a:bodyPr/>
          <a:lstStyle/>
          <a:p>
            <a:r>
              <a:rPr lang="en-GB" dirty="0"/>
              <a:t>Hypothecating the Buffer?</a:t>
            </a:r>
          </a:p>
        </p:txBody>
      </p:sp>
      <p:graphicFrame>
        <p:nvGraphicFramePr>
          <p:cNvPr id="4" name="Diagram 3">
            <a:extLst>
              <a:ext uri="{FF2B5EF4-FFF2-40B4-BE49-F238E27FC236}">
                <a16:creationId xmlns:a16="http://schemas.microsoft.com/office/drawing/2014/main" id="{19B93186-BD59-8F08-D344-D8F579E6172A}"/>
              </a:ext>
            </a:extLst>
          </p:cNvPr>
          <p:cNvGraphicFramePr/>
          <p:nvPr>
            <p:extLst>
              <p:ext uri="{D42A27DB-BD31-4B8C-83A1-F6EECF244321}">
                <p14:modId xmlns:p14="http://schemas.microsoft.com/office/powerpoint/2010/main" val="1774315221"/>
              </p:ext>
            </p:extLst>
          </p:nvPr>
        </p:nvGraphicFramePr>
        <p:xfrm>
          <a:off x="1320800" y="1219200"/>
          <a:ext cx="10243226" cy="5009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7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04E8A80-4DE5-5F7E-6FC5-352C36B61199}"/>
              </a:ext>
            </a:extLst>
          </p:cNvPr>
          <p:cNvGraphicFramePr/>
          <p:nvPr>
            <p:extLst>
              <p:ext uri="{D42A27DB-BD31-4B8C-83A1-F6EECF244321}">
                <p14:modId xmlns:p14="http://schemas.microsoft.com/office/powerpoint/2010/main" val="2006904965"/>
              </p:ext>
            </p:extLst>
          </p:nvPr>
        </p:nvGraphicFramePr>
        <p:xfrm>
          <a:off x="1052285" y="1625600"/>
          <a:ext cx="10181771" cy="4528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0544D2EE-9518-EF87-2F2E-9D727D849C88}"/>
              </a:ext>
            </a:extLst>
          </p:cNvPr>
          <p:cNvSpPr>
            <a:spLocks noGrp="1" noChangeArrowheads="1"/>
          </p:cNvSpPr>
          <p:nvPr>
            <p:ph type="title"/>
          </p:nvPr>
        </p:nvSpPr>
        <p:spPr>
          <a:xfrm>
            <a:off x="1193800" y="206829"/>
            <a:ext cx="10388600" cy="1117600"/>
          </a:xfrm>
        </p:spPr>
        <p:txBody>
          <a:bodyPr/>
          <a:lstStyle/>
          <a:p>
            <a:r>
              <a:rPr lang="en-GB" altLang="en-US" dirty="0"/>
              <a:t>Investing the Buffer</a:t>
            </a:r>
          </a:p>
        </p:txBody>
      </p:sp>
    </p:spTree>
    <p:extLst>
      <p:ext uri="{BB962C8B-B14F-4D97-AF65-F5344CB8AC3E}">
        <p14:creationId xmlns:p14="http://schemas.microsoft.com/office/powerpoint/2010/main" val="337265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1295400" y="0"/>
            <a:ext cx="9677400" cy="1219200"/>
          </a:xfrm>
        </p:spPr>
        <p:txBody>
          <a:bodyPr/>
          <a:lstStyle/>
          <a:p>
            <a:r>
              <a:rPr lang="en-GB" altLang="en-US" dirty="0"/>
              <a:t>Why do we need a Cash Buffer?</a:t>
            </a:r>
          </a:p>
        </p:txBody>
      </p:sp>
      <p:graphicFrame>
        <p:nvGraphicFramePr>
          <p:cNvPr id="2" name="Diagram 1">
            <a:extLst>
              <a:ext uri="{FF2B5EF4-FFF2-40B4-BE49-F238E27FC236}">
                <a16:creationId xmlns:a16="http://schemas.microsoft.com/office/drawing/2014/main" id="{A755E5FB-9811-4217-9E12-0C3D6F6CECA8}"/>
              </a:ext>
            </a:extLst>
          </p:cNvPr>
          <p:cNvGraphicFramePr/>
          <p:nvPr>
            <p:extLst>
              <p:ext uri="{D42A27DB-BD31-4B8C-83A1-F6EECF244321}">
                <p14:modId xmlns:p14="http://schemas.microsoft.com/office/powerpoint/2010/main" val="3368059947"/>
              </p:ext>
            </p:extLst>
          </p:nvPr>
        </p:nvGraphicFramePr>
        <p:xfrm>
          <a:off x="1143000" y="1219200"/>
          <a:ext cx="10439400" cy="4919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Cash Reserve Funds</a:t>
            </a:r>
          </a:p>
        </p:txBody>
      </p:sp>
      <p:sp>
        <p:nvSpPr>
          <p:cNvPr id="3" name="Content Placeholder 2"/>
          <p:cNvSpPr>
            <a:spLocks noGrp="1"/>
          </p:cNvSpPr>
          <p:nvPr>
            <p:ph idx="1"/>
          </p:nvPr>
        </p:nvSpPr>
        <p:spPr>
          <a:xfrm>
            <a:off x="1190171" y="1306286"/>
            <a:ext cx="5246915" cy="4952999"/>
          </a:xfrm>
        </p:spPr>
        <p:txBody>
          <a:bodyPr>
            <a:normAutofit fontScale="85000" lnSpcReduction="20000"/>
          </a:bodyPr>
          <a:lstStyle/>
          <a:p>
            <a:pPr>
              <a:lnSpc>
                <a:spcPct val="110000"/>
              </a:lnSpc>
              <a:spcBef>
                <a:spcPts val="600"/>
              </a:spcBef>
            </a:pPr>
            <a:r>
              <a:rPr lang="en-GB" dirty="0"/>
              <a:t>Intermediate option between the buffer and longer-term funds.</a:t>
            </a:r>
          </a:p>
          <a:p>
            <a:pPr lvl="2">
              <a:lnSpc>
                <a:spcPct val="110000"/>
              </a:lnSpc>
            </a:pPr>
            <a:r>
              <a:rPr lang="en-GB" dirty="0"/>
              <a:t>Especially if money market is thin or volatile</a:t>
            </a:r>
          </a:p>
          <a:p>
            <a:pPr lvl="2">
              <a:lnSpc>
                <a:spcPct val="110000"/>
              </a:lnSpc>
            </a:pPr>
            <a:r>
              <a:rPr lang="en-GB" dirty="0"/>
              <a:t>Comprises a reserve source of liquidity if cash management problems; or a cushion against a concerning future scenario (e.g. banking collapse, impact of a pandemic)</a:t>
            </a:r>
          </a:p>
          <a:p>
            <a:pPr lvl="2">
              <a:lnSpc>
                <a:spcPct val="110000"/>
              </a:lnSpc>
            </a:pPr>
            <a:r>
              <a:rPr lang="en-GB" dirty="0"/>
              <a:t>Examples: UK 3G 3-month cash fund; Peru’s market liquidity fund; Canada’s callable deposits with central bank</a:t>
            </a:r>
          </a:p>
          <a:p>
            <a:pPr>
              <a:lnSpc>
                <a:spcPct val="110000"/>
              </a:lnSpc>
              <a:spcBef>
                <a:spcPts val="600"/>
              </a:spcBef>
            </a:pPr>
            <a:r>
              <a:rPr lang="en-GB" dirty="0"/>
              <a:t>May be separate from stabilisation or wealth fund; or in a single vehicle – integrates seamlessly with cash management</a:t>
            </a:r>
          </a:p>
          <a:p>
            <a:pPr lvl="2">
              <a:lnSpc>
                <a:spcPct val="110000"/>
              </a:lnSpc>
            </a:pPr>
            <a:r>
              <a:rPr lang="en-GB" dirty="0"/>
              <a:t>Excess cash flows into fund </a:t>
            </a:r>
          </a:p>
          <a:p>
            <a:pPr lvl="2">
              <a:lnSpc>
                <a:spcPct val="110000"/>
              </a:lnSpc>
            </a:pPr>
            <a:r>
              <a:rPr lang="en-GB" dirty="0"/>
              <a:t>Stabilisation buffer in the fund defines scope for a long-term savings objective – periodic rebalancing</a:t>
            </a:r>
          </a:p>
          <a:p>
            <a:pPr lvl="2">
              <a:lnSpc>
                <a:spcPct val="110000"/>
              </a:lnSpc>
            </a:pPr>
            <a:r>
              <a:rPr lang="en-GB" dirty="0"/>
              <a:t>“Cascading framework”</a:t>
            </a:r>
          </a:p>
        </p:txBody>
      </p:sp>
      <p:pic>
        <p:nvPicPr>
          <p:cNvPr id="4" name="Picture 3">
            <a:extLst>
              <a:ext uri="{FF2B5EF4-FFF2-40B4-BE49-F238E27FC236}">
                <a16:creationId xmlns:a16="http://schemas.microsoft.com/office/drawing/2014/main" id="{1E12ED2A-62A4-4763-B80D-4D1521EFFF23}"/>
              </a:ext>
            </a:extLst>
          </p:cNvPr>
          <p:cNvPicPr>
            <a:picLocks noChangeAspect="1"/>
          </p:cNvPicPr>
          <p:nvPr/>
        </p:nvPicPr>
        <p:blipFill>
          <a:blip r:embed="rId2"/>
          <a:stretch>
            <a:fillRect/>
          </a:stretch>
        </p:blipFill>
        <p:spPr>
          <a:xfrm>
            <a:off x="7086600" y="1447800"/>
            <a:ext cx="4298053" cy="4495800"/>
          </a:xfrm>
          <a:prstGeom prst="rect">
            <a:avLst/>
          </a:prstGeom>
        </p:spPr>
      </p:pic>
    </p:spTree>
    <p:extLst>
      <p:ext uri="{BB962C8B-B14F-4D97-AF65-F5344CB8AC3E}">
        <p14:creationId xmlns:p14="http://schemas.microsoft.com/office/powerpoint/2010/main" val="3093994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8CC6-DA4F-90D2-B924-C03476160EB5}"/>
              </a:ext>
            </a:extLst>
          </p:cNvPr>
          <p:cNvSpPr>
            <a:spLocks noGrp="1"/>
          </p:cNvSpPr>
          <p:nvPr>
            <p:ph type="title"/>
          </p:nvPr>
        </p:nvSpPr>
        <p:spPr/>
        <p:txBody>
          <a:bodyPr/>
          <a:lstStyle/>
          <a:p>
            <a:r>
              <a:rPr lang="en-GB" dirty="0"/>
              <a:t>Changing the Buffer over Time</a:t>
            </a:r>
          </a:p>
        </p:txBody>
      </p:sp>
      <p:graphicFrame>
        <p:nvGraphicFramePr>
          <p:cNvPr id="6" name="Diagram 5">
            <a:extLst>
              <a:ext uri="{FF2B5EF4-FFF2-40B4-BE49-F238E27FC236}">
                <a16:creationId xmlns:a16="http://schemas.microsoft.com/office/drawing/2014/main" id="{232FA4F9-02DF-C300-4B97-17E9088DA11C}"/>
              </a:ext>
            </a:extLst>
          </p:cNvPr>
          <p:cNvGraphicFramePr/>
          <p:nvPr>
            <p:extLst>
              <p:ext uri="{D42A27DB-BD31-4B8C-83A1-F6EECF244321}">
                <p14:modId xmlns:p14="http://schemas.microsoft.com/office/powerpoint/2010/main" val="2498931056"/>
              </p:ext>
            </p:extLst>
          </p:nvPr>
        </p:nvGraphicFramePr>
        <p:xfrm>
          <a:off x="1498600" y="1219200"/>
          <a:ext cx="9775371" cy="491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0796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B399-7813-4B7E-44C2-BDA559CD11DB}"/>
              </a:ext>
            </a:extLst>
          </p:cNvPr>
          <p:cNvSpPr>
            <a:spLocks noGrp="1"/>
          </p:cNvSpPr>
          <p:nvPr>
            <p:ph type="title"/>
          </p:nvPr>
        </p:nvSpPr>
        <p:spPr>
          <a:xfrm>
            <a:off x="1320799" y="0"/>
            <a:ext cx="9307755" cy="1219200"/>
          </a:xfrm>
        </p:spPr>
        <p:txBody>
          <a:bodyPr/>
          <a:lstStyle/>
          <a:p>
            <a:r>
              <a:rPr lang="en-GB" dirty="0"/>
              <a:t>Variation over time: the US Example</a:t>
            </a:r>
          </a:p>
        </p:txBody>
      </p:sp>
      <p:sp>
        <p:nvSpPr>
          <p:cNvPr id="3" name="Content Placeholder 2">
            <a:extLst>
              <a:ext uri="{FF2B5EF4-FFF2-40B4-BE49-F238E27FC236}">
                <a16:creationId xmlns:a16="http://schemas.microsoft.com/office/drawing/2014/main" id="{74BAB48F-E790-C2D3-B3C0-17E7124BC193}"/>
              </a:ext>
            </a:extLst>
          </p:cNvPr>
          <p:cNvSpPr>
            <a:spLocks noGrp="1"/>
          </p:cNvSpPr>
          <p:nvPr>
            <p:ph idx="1"/>
          </p:nvPr>
        </p:nvSpPr>
        <p:spPr>
          <a:xfrm>
            <a:off x="1149195" y="1518427"/>
            <a:ext cx="4478454" cy="4791806"/>
          </a:xfrm>
        </p:spPr>
        <p:txBody>
          <a:bodyPr>
            <a:normAutofit fontScale="92500" lnSpcReduction="10000"/>
          </a:bodyPr>
          <a:lstStyle/>
          <a:p>
            <a:r>
              <a:rPr lang="en-GB" sz="2200" dirty="0"/>
              <a:t>Buffer requirements first identified in June 2015</a:t>
            </a:r>
          </a:p>
          <a:p>
            <a:pPr lvl="2"/>
            <a:r>
              <a:rPr lang="en-GB" dirty="0"/>
              <a:t>Emphasised role of avoiding potential disruption to financing programmes (e.g. auction calendars), in turn supporting predictability in public debt management. </a:t>
            </a:r>
          </a:p>
          <a:p>
            <a:pPr lvl="2"/>
            <a:r>
              <a:rPr lang="en-GB" dirty="0"/>
              <a:t>Based on assessment of emerging threats, including temporary loss of market access  following a cyber-attack, storm or terror attack</a:t>
            </a:r>
          </a:p>
          <a:p>
            <a:pPr lvl="2"/>
            <a:r>
              <a:rPr lang="en-GB" dirty="0"/>
              <a:t>Original target: cash sufficient to cover one week of outflows in the Treasury General Account</a:t>
            </a:r>
          </a:p>
          <a:p>
            <a:pPr lvl="2"/>
            <a:r>
              <a:rPr lang="en-GB" dirty="0"/>
              <a:t>Since modified – see chart</a:t>
            </a:r>
          </a:p>
          <a:p>
            <a:pPr lvl="2"/>
            <a:endParaRPr lang="en-GB" dirty="0"/>
          </a:p>
        </p:txBody>
      </p:sp>
      <p:pic>
        <p:nvPicPr>
          <p:cNvPr id="6" name="Picture 5">
            <a:extLst>
              <a:ext uri="{FF2B5EF4-FFF2-40B4-BE49-F238E27FC236}">
                <a16:creationId xmlns:a16="http://schemas.microsoft.com/office/drawing/2014/main" id="{F6EDBC4A-2A89-38BF-6905-0A49B5C58FA0}"/>
              </a:ext>
            </a:extLst>
          </p:cNvPr>
          <p:cNvPicPr>
            <a:picLocks noChangeAspect="1"/>
          </p:cNvPicPr>
          <p:nvPr/>
        </p:nvPicPr>
        <p:blipFill>
          <a:blip r:embed="rId2"/>
          <a:stretch>
            <a:fillRect/>
          </a:stretch>
        </p:blipFill>
        <p:spPr>
          <a:xfrm>
            <a:off x="5740400" y="1947512"/>
            <a:ext cx="5779509" cy="3694496"/>
          </a:xfrm>
          <a:prstGeom prst="rect">
            <a:avLst/>
          </a:prstGeom>
        </p:spPr>
      </p:pic>
    </p:spTree>
    <p:extLst>
      <p:ext uri="{BB962C8B-B14F-4D97-AF65-F5344CB8AC3E}">
        <p14:creationId xmlns:p14="http://schemas.microsoft.com/office/powerpoint/2010/main" val="1470845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05B3-7206-5821-F15A-E79CE25A090D}"/>
              </a:ext>
            </a:extLst>
          </p:cNvPr>
          <p:cNvSpPr>
            <a:spLocks noGrp="1"/>
          </p:cNvSpPr>
          <p:nvPr>
            <p:ph type="title"/>
          </p:nvPr>
        </p:nvSpPr>
        <p:spPr/>
        <p:txBody>
          <a:bodyPr/>
          <a:lstStyle/>
          <a:p>
            <a:r>
              <a:rPr lang="en-GB" dirty="0"/>
              <a:t>Structure of the Buffer</a:t>
            </a:r>
          </a:p>
        </p:txBody>
      </p:sp>
      <p:graphicFrame>
        <p:nvGraphicFramePr>
          <p:cNvPr id="4" name="Diagram 3">
            <a:extLst>
              <a:ext uri="{FF2B5EF4-FFF2-40B4-BE49-F238E27FC236}">
                <a16:creationId xmlns:a16="http://schemas.microsoft.com/office/drawing/2014/main" id="{1AAC1D76-6342-AD32-9E5C-6C96B84044A1}"/>
              </a:ext>
            </a:extLst>
          </p:cNvPr>
          <p:cNvGraphicFramePr/>
          <p:nvPr>
            <p:extLst>
              <p:ext uri="{D42A27DB-BD31-4B8C-83A1-F6EECF244321}">
                <p14:modId xmlns:p14="http://schemas.microsoft.com/office/powerpoint/2010/main" val="741019253"/>
              </p:ext>
            </p:extLst>
          </p:nvPr>
        </p:nvGraphicFramePr>
        <p:xfrm>
          <a:off x="1524000" y="1060752"/>
          <a:ext cx="96374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544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B8EE-7B23-13A1-8FEE-10BC324E5926}"/>
              </a:ext>
            </a:extLst>
          </p:cNvPr>
          <p:cNvSpPr>
            <a:spLocks noGrp="1"/>
          </p:cNvSpPr>
          <p:nvPr>
            <p:ph type="title"/>
          </p:nvPr>
        </p:nvSpPr>
        <p:spPr/>
        <p:txBody>
          <a:bodyPr/>
          <a:lstStyle/>
          <a:p>
            <a:r>
              <a:rPr lang="en-GB" dirty="0"/>
              <a:t>Governance</a:t>
            </a:r>
          </a:p>
        </p:txBody>
      </p:sp>
      <p:graphicFrame>
        <p:nvGraphicFramePr>
          <p:cNvPr id="4" name="Diagram 3">
            <a:extLst>
              <a:ext uri="{FF2B5EF4-FFF2-40B4-BE49-F238E27FC236}">
                <a16:creationId xmlns:a16="http://schemas.microsoft.com/office/drawing/2014/main" id="{66DB283C-4383-8DEC-5030-13ADDDB99319}"/>
              </a:ext>
            </a:extLst>
          </p:cNvPr>
          <p:cNvGraphicFramePr/>
          <p:nvPr>
            <p:extLst>
              <p:ext uri="{D42A27DB-BD31-4B8C-83A1-F6EECF244321}">
                <p14:modId xmlns:p14="http://schemas.microsoft.com/office/powerpoint/2010/main" val="3158083769"/>
              </p:ext>
            </p:extLst>
          </p:nvPr>
        </p:nvGraphicFramePr>
        <p:xfrm>
          <a:off x="1233713" y="1124857"/>
          <a:ext cx="10239829" cy="5013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1027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8240198-68B1-447F-B2A3-029AE4550C2A}"/>
              </a:ext>
            </a:extLst>
          </p:cNvPr>
          <p:cNvGraphicFramePr>
            <a:graphicFrameLocks noGrp="1"/>
          </p:cNvGraphicFramePr>
          <p:nvPr>
            <p:ph idx="1"/>
            <p:extLst>
              <p:ext uri="{D42A27DB-BD31-4B8C-83A1-F6EECF244321}">
                <p14:modId xmlns:p14="http://schemas.microsoft.com/office/powerpoint/2010/main" val="2387730481"/>
              </p:ext>
            </p:extLst>
          </p:nvPr>
        </p:nvGraphicFramePr>
        <p:xfrm>
          <a:off x="914400" y="1219200"/>
          <a:ext cx="10363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BAB8B34C-7D3B-4343-8308-E6BD5197CD42}"/>
              </a:ext>
            </a:extLst>
          </p:cNvPr>
          <p:cNvSpPr>
            <a:spLocks noGrp="1" noChangeArrowheads="1"/>
          </p:cNvSpPr>
          <p:nvPr>
            <p:ph type="title"/>
          </p:nvPr>
        </p:nvSpPr>
        <p:spPr>
          <a:xfrm>
            <a:off x="1625600" y="0"/>
            <a:ext cx="8585200" cy="1219200"/>
          </a:xfrm>
        </p:spPr>
        <p:txBody>
          <a:bodyPr/>
          <a:lstStyle/>
          <a:p>
            <a:r>
              <a:rPr lang="en-GB" altLang="en-US" dirty="0"/>
              <a:t>Some (General) Conclusions</a:t>
            </a:r>
          </a:p>
        </p:txBody>
      </p:sp>
    </p:spTree>
    <p:extLst>
      <p:ext uri="{BB962C8B-B14F-4D97-AF65-F5344CB8AC3E}">
        <p14:creationId xmlns:p14="http://schemas.microsoft.com/office/powerpoint/2010/main" val="26612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0B132-9F98-44CC-80A2-01BB87547CA3}"/>
              </a:ext>
            </a:extLst>
          </p:cNvPr>
          <p:cNvSpPr>
            <a:spLocks noGrp="1"/>
          </p:cNvSpPr>
          <p:nvPr>
            <p:ph type="title"/>
          </p:nvPr>
        </p:nvSpPr>
        <p:spPr>
          <a:xfrm>
            <a:off x="1669142" y="0"/>
            <a:ext cx="8490857" cy="1219200"/>
          </a:xfrm>
        </p:spPr>
        <p:txBody>
          <a:bodyPr/>
          <a:lstStyle/>
          <a:p>
            <a:r>
              <a:rPr lang="en-GB" dirty="0"/>
              <a:t>References</a:t>
            </a:r>
          </a:p>
        </p:txBody>
      </p:sp>
      <p:sp>
        <p:nvSpPr>
          <p:cNvPr id="3" name="Content Placeholder 2">
            <a:extLst>
              <a:ext uri="{FF2B5EF4-FFF2-40B4-BE49-F238E27FC236}">
                <a16:creationId xmlns:a16="http://schemas.microsoft.com/office/drawing/2014/main" id="{64BA12E0-8F04-49C9-9AEC-5BD8F38D85CD}"/>
              </a:ext>
            </a:extLst>
          </p:cNvPr>
          <p:cNvSpPr>
            <a:spLocks noGrp="1"/>
          </p:cNvSpPr>
          <p:nvPr>
            <p:ph idx="1"/>
          </p:nvPr>
        </p:nvSpPr>
        <p:spPr>
          <a:xfrm>
            <a:off x="1431664" y="1219200"/>
            <a:ext cx="10060021" cy="5334000"/>
          </a:xfrm>
        </p:spPr>
        <p:txBody>
          <a:bodyPr>
            <a:normAutofit fontScale="85000" lnSpcReduction="20000"/>
          </a:bodyPr>
          <a:lstStyle/>
          <a:p>
            <a:pPr>
              <a:lnSpc>
                <a:spcPct val="110000"/>
              </a:lnSpc>
              <a:spcBef>
                <a:spcPts val="1200"/>
              </a:spcBef>
            </a:pPr>
            <a:r>
              <a:rPr lang="en-GB" sz="2100" dirty="0"/>
              <a:t>Yasemin </a:t>
            </a:r>
            <a:r>
              <a:rPr lang="en-GB" sz="2100" dirty="0" err="1"/>
              <a:t>Hürcan</a:t>
            </a:r>
            <a:r>
              <a:rPr lang="en-GB" sz="2100" dirty="0"/>
              <a:t>, Fatoş Koç, and Emre </a:t>
            </a:r>
            <a:r>
              <a:rPr lang="en-GB" sz="2100" dirty="0" err="1"/>
              <a:t>Balıbek</a:t>
            </a:r>
            <a:r>
              <a:rPr lang="en-GB" sz="2100" dirty="0"/>
              <a:t> “How to Set Up a Cash Buffer: a Practical Guide to Developing and Implementing a Cash Buffer Policy” (IMF How to Note 2020) https://www.imf.org/en/Publications/Fiscal-Affairs-Department-How-To-Notes/Issues/2020/12/21/How-to-Set-Up-A-Cash-Buffer-A-Practical-Guide-to-Developing-and-Implementing-a-Cash-Buffer-49955</a:t>
            </a:r>
          </a:p>
          <a:p>
            <a:pPr>
              <a:lnSpc>
                <a:spcPct val="110000"/>
              </a:lnSpc>
              <a:spcBef>
                <a:spcPts val="1200"/>
              </a:spcBef>
            </a:pPr>
            <a:r>
              <a:rPr lang="en-GB" sz="2100" dirty="0"/>
              <a:t>Pedro Cruz and Fatoş Koç “The liquidity buffer practices of public debt managers in OECD countries”(OECD, 2018) https://www.oecd-ilibrary.org/finance-and-investment/the-liquidity-buffer-practices-of-public-debt-managers-in-oecd-countries_3b468966-en</a:t>
            </a:r>
          </a:p>
          <a:p>
            <a:pPr>
              <a:lnSpc>
                <a:spcPct val="110000"/>
              </a:lnSpc>
              <a:spcBef>
                <a:spcPts val="1200"/>
              </a:spcBef>
            </a:pPr>
            <a:r>
              <a:rPr lang="en-GB" sz="2100" dirty="0"/>
              <a:t>World Bank “The Target Cash Buffer, Government Bond Market Peer Group Survey Analysis”(2014) (http://pubdocs.worldbank.org/en/361801442253296095/FS-Gemloc-PGD-May-6-2014-Survey-Analysis.pdf), 2014.</a:t>
            </a:r>
          </a:p>
          <a:p>
            <a:pPr>
              <a:lnSpc>
                <a:spcPct val="110000"/>
              </a:lnSpc>
              <a:spcBef>
                <a:spcPts val="1200"/>
              </a:spcBef>
            </a:pPr>
            <a:r>
              <a:rPr lang="en-GB" sz="2100" dirty="0"/>
              <a:t>PEMPAL TCOP “Government Treasury Single Account and Cash Management in PEMPAL Countries” (2021 Survey Report)  (https://www.pempal.org/knowledge-product/government-treasury-single-account-and-cash-management-pempal-countries).</a:t>
            </a:r>
          </a:p>
          <a:p>
            <a:pPr>
              <a:lnSpc>
                <a:spcPct val="110000"/>
              </a:lnSpc>
              <a:spcBef>
                <a:spcPts val="1200"/>
              </a:spcBef>
            </a:pPr>
            <a:r>
              <a:rPr lang="en-GB" sz="2100" dirty="0"/>
              <a:t>Mike Williams “Targeting the Cash Balance” (Presentation at PEMPAL TCOP 2016), https://www.pempal.org/sites/pempal/files/event/attachments/pempal-mike_williams_targeting_the_cash_balance_mar16.pptx.</a:t>
            </a:r>
          </a:p>
          <a:p>
            <a:endParaRPr lang="en-GB" sz="2200" dirty="0"/>
          </a:p>
        </p:txBody>
      </p:sp>
    </p:spTree>
    <p:extLst>
      <p:ext uri="{BB962C8B-B14F-4D97-AF65-F5344CB8AC3E}">
        <p14:creationId xmlns:p14="http://schemas.microsoft.com/office/powerpoint/2010/main" val="2669734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39A6E-237C-B610-95B7-8BEEEE340A8A}"/>
              </a:ext>
            </a:extLst>
          </p:cNvPr>
          <p:cNvSpPr>
            <a:spLocks noGrp="1"/>
          </p:cNvSpPr>
          <p:nvPr>
            <p:ph type="title"/>
          </p:nvPr>
        </p:nvSpPr>
        <p:spPr>
          <a:xfrm>
            <a:off x="1448708" y="38295"/>
            <a:ext cx="9715500" cy="978486"/>
          </a:xfrm>
        </p:spPr>
        <p:txBody>
          <a:bodyPr>
            <a:normAutofit/>
          </a:bodyPr>
          <a:lstStyle/>
          <a:p>
            <a:r>
              <a:rPr lang="en-GB" sz="3600" dirty="0"/>
              <a:t>Annex: Some Other Techniques</a:t>
            </a:r>
          </a:p>
        </p:txBody>
      </p:sp>
      <p:sp>
        <p:nvSpPr>
          <p:cNvPr id="4" name="Text Placeholder 3">
            <a:extLst>
              <a:ext uri="{FF2B5EF4-FFF2-40B4-BE49-F238E27FC236}">
                <a16:creationId xmlns:a16="http://schemas.microsoft.com/office/drawing/2014/main" id="{D8B8A83F-ED90-2D26-4615-5C35323E6816}"/>
              </a:ext>
            </a:extLst>
          </p:cNvPr>
          <p:cNvSpPr>
            <a:spLocks noGrp="1"/>
          </p:cNvSpPr>
          <p:nvPr>
            <p:ph type="body" sz="quarter" idx="10"/>
          </p:nvPr>
        </p:nvSpPr>
        <p:spPr>
          <a:xfrm>
            <a:off x="1236663" y="1212715"/>
            <a:ext cx="4572000" cy="4860591"/>
          </a:xfrm>
        </p:spPr>
        <p:txBody>
          <a:bodyPr/>
          <a:lstStyle/>
          <a:p>
            <a:pPr marL="0" indent="0" algn="ctr">
              <a:spcAft>
                <a:spcPts val="600"/>
              </a:spcAft>
              <a:buNone/>
            </a:pPr>
            <a:r>
              <a:rPr lang="en-GB" sz="2200" b="1" dirty="0">
                <a:solidFill>
                  <a:srgbClr val="004C97"/>
                </a:solidFill>
              </a:rPr>
              <a:t>Miller-Ord Model</a:t>
            </a:r>
          </a:p>
          <a:p>
            <a:pPr>
              <a:lnSpc>
                <a:spcPct val="90000"/>
              </a:lnSpc>
              <a:spcBef>
                <a:spcPts val="600"/>
              </a:spcBef>
            </a:pPr>
            <a:r>
              <a:rPr lang="en-GB" dirty="0"/>
              <a:t>Controls irregular movements of cash by the setting of upper and lower control limits on cash balance</a:t>
            </a:r>
          </a:p>
          <a:p>
            <a:pPr lvl="2">
              <a:lnSpc>
                <a:spcPct val="90000"/>
              </a:lnSpc>
            </a:pPr>
            <a:r>
              <a:rPr lang="en-GB" sz="1600" dirty="0"/>
              <a:t>Difference between them depends on cash flow variance, interest rate and transactions costs</a:t>
            </a:r>
          </a:p>
          <a:p>
            <a:pPr lvl="2">
              <a:lnSpc>
                <a:spcPct val="90000"/>
              </a:lnSpc>
            </a:pPr>
            <a:r>
              <a:rPr lang="en-GB" sz="1600" dirty="0"/>
              <a:t>At upper limit, buy securities; at lower limit sell securities – aim for a target between upper and lower limit.</a:t>
            </a:r>
          </a:p>
          <a:p>
            <a:pPr lvl="2">
              <a:lnSpc>
                <a:spcPct val="90000"/>
              </a:lnSpc>
            </a:pPr>
            <a:r>
              <a:rPr lang="en-GB" sz="1600" dirty="0"/>
              <a:t>But it does not specify how to determine lower limit (“set by management”)</a:t>
            </a:r>
          </a:p>
          <a:p>
            <a:pPr lvl="2">
              <a:lnSpc>
                <a:spcPct val="90000"/>
              </a:lnSpc>
            </a:pPr>
            <a:r>
              <a:rPr lang="en-GB" sz="1600" dirty="0"/>
              <a:t>Not used in practice by governments</a:t>
            </a:r>
          </a:p>
          <a:p>
            <a:pPr marL="0" indent="0">
              <a:buNone/>
            </a:pPr>
            <a:endParaRPr lang="en-GB" dirty="0"/>
          </a:p>
        </p:txBody>
      </p:sp>
      <p:sp>
        <p:nvSpPr>
          <p:cNvPr id="5" name="Text Placeholder 4">
            <a:extLst>
              <a:ext uri="{FF2B5EF4-FFF2-40B4-BE49-F238E27FC236}">
                <a16:creationId xmlns:a16="http://schemas.microsoft.com/office/drawing/2014/main" id="{A5AAAF94-5474-1306-9176-B61A850312A5}"/>
              </a:ext>
            </a:extLst>
          </p:cNvPr>
          <p:cNvSpPr>
            <a:spLocks noGrp="1"/>
          </p:cNvSpPr>
          <p:nvPr>
            <p:ph type="body" sz="quarter" idx="11"/>
          </p:nvPr>
        </p:nvSpPr>
        <p:spPr>
          <a:xfrm>
            <a:off x="6383338" y="1212715"/>
            <a:ext cx="4572000" cy="5117747"/>
          </a:xfrm>
        </p:spPr>
        <p:txBody>
          <a:bodyPr>
            <a:normAutofit fontScale="92500" lnSpcReduction="20000"/>
          </a:bodyPr>
          <a:lstStyle/>
          <a:p>
            <a:pPr marL="0" indent="0" algn="ctr">
              <a:spcAft>
                <a:spcPts val="600"/>
              </a:spcAft>
              <a:buNone/>
            </a:pPr>
            <a:r>
              <a:rPr lang="en-GB" sz="2400" b="1" dirty="0">
                <a:solidFill>
                  <a:srgbClr val="004C97"/>
                </a:solidFill>
              </a:rPr>
              <a:t>Liquidity Cover Ratio (LCR)</a:t>
            </a:r>
          </a:p>
          <a:p>
            <a:pPr>
              <a:lnSpc>
                <a:spcPct val="110000"/>
              </a:lnSpc>
              <a:spcBef>
                <a:spcPts val="600"/>
              </a:spcBef>
            </a:pPr>
            <a:r>
              <a:rPr lang="en-GB" dirty="0"/>
              <a:t>Arises from from Basel process</a:t>
            </a:r>
          </a:p>
          <a:p>
            <a:pPr>
              <a:lnSpc>
                <a:spcPct val="110000"/>
              </a:lnSpc>
              <a:spcBef>
                <a:spcPts val="600"/>
              </a:spcBef>
            </a:pPr>
            <a:r>
              <a:rPr lang="en-GB" dirty="0"/>
              <a:t>Considers the high-quality liquid assets available to cover net outflows over a specified period</a:t>
            </a:r>
          </a:p>
          <a:p>
            <a:pPr>
              <a:lnSpc>
                <a:spcPct val="110000"/>
              </a:lnSpc>
              <a:spcBef>
                <a:spcPts val="600"/>
              </a:spcBef>
            </a:pPr>
            <a:r>
              <a:rPr lang="en-GB" dirty="0"/>
              <a:t>But</a:t>
            </a:r>
          </a:p>
          <a:p>
            <a:pPr lvl="2">
              <a:lnSpc>
                <a:spcPct val="110000"/>
              </a:lnSpc>
            </a:pPr>
            <a:r>
              <a:rPr lang="en-GB" sz="1700" dirty="0"/>
              <a:t>Although potentially a useful indicator for management, it hides complexity and may be difficult to interpret</a:t>
            </a:r>
          </a:p>
          <a:p>
            <a:pPr lvl="2">
              <a:lnSpc>
                <a:spcPct val="110000"/>
              </a:lnSpc>
            </a:pPr>
            <a:r>
              <a:rPr lang="en-GB" sz="1700" dirty="0"/>
              <a:t>It is a passive concept – in practice governments have options to respond to outflows </a:t>
            </a:r>
          </a:p>
          <a:p>
            <a:pPr lvl="2">
              <a:lnSpc>
                <a:spcPct val="110000"/>
              </a:lnSpc>
            </a:pPr>
            <a:r>
              <a:rPr lang="en-GB" sz="1700" dirty="0"/>
              <a:t>Decision-makers need more information about the risks and sensitivities, and the cash flow impact of different shocks to which the government may be exposed, so that they can judge the action to be taken</a:t>
            </a:r>
          </a:p>
          <a:p>
            <a:pPr lvl="2">
              <a:lnSpc>
                <a:spcPct val="110000"/>
              </a:lnSpc>
            </a:pPr>
            <a:r>
              <a:rPr lang="en-GB" sz="1700" dirty="0"/>
              <a:t>Little used in practice (although Colombia has explored it)</a:t>
            </a:r>
          </a:p>
        </p:txBody>
      </p:sp>
      <p:pic>
        <p:nvPicPr>
          <p:cNvPr id="6" name="Picture 5">
            <a:extLst>
              <a:ext uri="{FF2B5EF4-FFF2-40B4-BE49-F238E27FC236}">
                <a16:creationId xmlns:a16="http://schemas.microsoft.com/office/drawing/2014/main" id="{DDDB093D-31C1-2974-5DD0-230527B45473}"/>
              </a:ext>
            </a:extLst>
          </p:cNvPr>
          <p:cNvPicPr>
            <a:picLocks noChangeAspect="1"/>
          </p:cNvPicPr>
          <p:nvPr/>
        </p:nvPicPr>
        <p:blipFill>
          <a:blip r:embed="rId2"/>
          <a:stretch>
            <a:fillRect/>
          </a:stretch>
        </p:blipFill>
        <p:spPr>
          <a:xfrm>
            <a:off x="1614519" y="5032216"/>
            <a:ext cx="3482773" cy="1566996"/>
          </a:xfrm>
          <a:prstGeom prst="rect">
            <a:avLst/>
          </a:prstGeom>
        </p:spPr>
      </p:pic>
    </p:spTree>
    <p:extLst>
      <p:ext uri="{BB962C8B-B14F-4D97-AF65-F5344CB8AC3E}">
        <p14:creationId xmlns:p14="http://schemas.microsoft.com/office/powerpoint/2010/main" val="166351821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1527628" y="0"/>
            <a:ext cx="7772400" cy="1219201"/>
          </a:xfrm>
        </p:spPr>
        <p:txBody>
          <a:bodyPr/>
          <a:lstStyle/>
          <a:p>
            <a:r>
              <a:rPr lang="en-GB" altLang="en-US" dirty="0"/>
              <a:t>Annex: World Bank Survey*</a:t>
            </a:r>
          </a:p>
        </p:txBody>
      </p:sp>
      <p:sp>
        <p:nvSpPr>
          <p:cNvPr id="5" name="TextBox 4"/>
          <p:cNvSpPr txBox="1"/>
          <p:nvPr/>
        </p:nvSpPr>
        <p:spPr>
          <a:xfrm>
            <a:off x="4221615" y="6158468"/>
            <a:ext cx="6751184" cy="338554"/>
          </a:xfrm>
          <a:prstGeom prst="rect">
            <a:avLst/>
          </a:prstGeom>
          <a:noFill/>
        </p:spPr>
        <p:txBody>
          <a:bodyPr wrap="square">
            <a:spAutoFit/>
          </a:bodyPr>
          <a:lstStyle/>
          <a:p>
            <a:pPr algn="r">
              <a:defRPr/>
            </a:pPr>
            <a:r>
              <a:rPr lang="en-GB" sz="1600" i="1" dirty="0">
                <a:latin typeface="+mn-lt"/>
              </a:rPr>
              <a:t>* WB Capital Markets Group: Peer Group Dialogue – May 2014 </a:t>
            </a:r>
          </a:p>
        </p:txBody>
      </p:sp>
      <p:graphicFrame>
        <p:nvGraphicFramePr>
          <p:cNvPr id="2" name="Diagram 1">
            <a:extLst>
              <a:ext uri="{FF2B5EF4-FFF2-40B4-BE49-F238E27FC236}">
                <a16:creationId xmlns:a16="http://schemas.microsoft.com/office/drawing/2014/main" id="{A5B2F289-76CB-8E22-5EE8-1562C1AF70E3}"/>
              </a:ext>
            </a:extLst>
          </p:cNvPr>
          <p:cNvGraphicFramePr/>
          <p:nvPr>
            <p:extLst>
              <p:ext uri="{D42A27DB-BD31-4B8C-83A1-F6EECF244321}">
                <p14:modId xmlns:p14="http://schemas.microsoft.com/office/powerpoint/2010/main" val="1471749517"/>
              </p:ext>
            </p:extLst>
          </p:nvPr>
        </p:nvGraphicFramePr>
        <p:xfrm>
          <a:off x="1139372" y="1052286"/>
          <a:ext cx="10058400" cy="508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Risks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9417984"/>
              </p:ext>
            </p:extLst>
          </p:nvPr>
        </p:nvGraphicFramePr>
        <p:xfrm>
          <a:off x="1255486" y="1328057"/>
          <a:ext cx="10363200" cy="4829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383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graphicFrame>
        <p:nvGraphicFramePr>
          <p:cNvPr id="5" name="Diagram 4"/>
          <p:cNvGraphicFramePr/>
          <p:nvPr>
            <p:extLst>
              <p:ext uri="{D42A27DB-BD31-4B8C-83A1-F6EECF244321}">
                <p14:modId xmlns:p14="http://schemas.microsoft.com/office/powerpoint/2010/main" val="3870189727"/>
              </p:ext>
            </p:extLst>
          </p:nvPr>
        </p:nvGraphicFramePr>
        <p:xfrm>
          <a:off x="1320800" y="1121229"/>
          <a:ext cx="10602686" cy="5315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198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EC166CA-BF3B-B650-27F8-001054DA24C2}"/>
              </a:ext>
            </a:extLst>
          </p:cNvPr>
          <p:cNvGraphicFramePr>
            <a:graphicFrameLocks noGrp="1"/>
          </p:cNvGraphicFramePr>
          <p:nvPr>
            <p:ph idx="1"/>
            <p:extLst>
              <p:ext uri="{D42A27DB-BD31-4B8C-83A1-F6EECF244321}">
                <p14:modId xmlns:p14="http://schemas.microsoft.com/office/powerpoint/2010/main" val="1832928999"/>
              </p:ext>
            </p:extLst>
          </p:nvPr>
        </p:nvGraphicFramePr>
        <p:xfrm>
          <a:off x="1193800" y="1600200"/>
          <a:ext cx="10403468" cy="4711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62D841D3-4B1C-4423-2C12-762DA2C2BFC7}"/>
              </a:ext>
            </a:extLst>
          </p:cNvPr>
          <p:cNvSpPr>
            <a:spLocks noGrp="1" noChangeArrowheads="1"/>
          </p:cNvSpPr>
          <p:nvPr>
            <p:ph type="title"/>
          </p:nvPr>
        </p:nvSpPr>
        <p:spPr>
          <a:xfrm>
            <a:off x="1320800" y="0"/>
            <a:ext cx="8839200" cy="1219200"/>
          </a:xfrm>
        </p:spPr>
        <p:txBody>
          <a:bodyPr/>
          <a:lstStyle/>
          <a:p>
            <a:r>
              <a:rPr lang="en-GB" altLang="en-US" dirty="0"/>
              <a:t>Two Types of Cash Buffers </a:t>
            </a:r>
            <a:endParaRPr lang="en-US" altLang="en-US" dirty="0"/>
          </a:p>
        </p:txBody>
      </p:sp>
    </p:spTree>
    <p:extLst>
      <p:ext uri="{BB962C8B-B14F-4D97-AF65-F5344CB8AC3E}">
        <p14:creationId xmlns:p14="http://schemas.microsoft.com/office/powerpoint/2010/main" val="34676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F9E8-4009-4B7C-8278-86667C63B225}"/>
              </a:ext>
            </a:extLst>
          </p:cNvPr>
          <p:cNvSpPr>
            <a:spLocks noGrp="1"/>
          </p:cNvSpPr>
          <p:nvPr>
            <p:ph type="title"/>
          </p:nvPr>
        </p:nvSpPr>
        <p:spPr/>
        <p:txBody>
          <a:bodyPr/>
          <a:lstStyle/>
          <a:p>
            <a:r>
              <a:rPr lang="en-GB" dirty="0"/>
              <a:t>Alternative Approach* </a:t>
            </a:r>
          </a:p>
        </p:txBody>
      </p:sp>
      <p:sp>
        <p:nvSpPr>
          <p:cNvPr id="6" name="Content Placeholder 5">
            <a:extLst>
              <a:ext uri="{FF2B5EF4-FFF2-40B4-BE49-F238E27FC236}">
                <a16:creationId xmlns:a16="http://schemas.microsoft.com/office/drawing/2014/main" id="{266F4E58-4F28-47B7-BA7E-B00610844FFB}"/>
              </a:ext>
            </a:extLst>
          </p:cNvPr>
          <p:cNvSpPr>
            <a:spLocks noGrp="1"/>
          </p:cNvSpPr>
          <p:nvPr>
            <p:ph idx="1"/>
          </p:nvPr>
        </p:nvSpPr>
        <p:spPr>
          <a:xfrm>
            <a:off x="1524000" y="4709886"/>
            <a:ext cx="9677400" cy="1487714"/>
          </a:xfrm>
        </p:spPr>
        <p:txBody>
          <a:bodyPr>
            <a:normAutofit fontScale="92500" lnSpcReduction="20000"/>
          </a:bodyPr>
          <a:lstStyle/>
          <a:p>
            <a:pPr>
              <a:lnSpc>
                <a:spcPct val="110000"/>
              </a:lnSpc>
              <a:spcBef>
                <a:spcPts val="600"/>
              </a:spcBef>
            </a:pPr>
            <a:r>
              <a:rPr lang="en-GB" sz="2600" dirty="0"/>
              <a:t>Essentially the same split as transactions/safety</a:t>
            </a:r>
          </a:p>
          <a:p>
            <a:pPr lvl="2">
              <a:lnSpc>
                <a:spcPct val="110000"/>
              </a:lnSpc>
            </a:pPr>
            <a:r>
              <a:rPr lang="en-GB" dirty="0"/>
              <a:t>The analytical building blocks are the same; and safety nets apply to both</a:t>
            </a:r>
          </a:p>
          <a:p>
            <a:pPr lvl="2">
              <a:lnSpc>
                <a:spcPct val="110000"/>
              </a:lnSpc>
            </a:pPr>
            <a:r>
              <a:rPr lang="en-GB" dirty="0"/>
              <a:t>Debt/cash split may be more intuitive if debt and cash management are institutionally separate – but decision making (at least) should be integrated</a:t>
            </a:r>
          </a:p>
          <a:p>
            <a:pPr lvl="2">
              <a:lnSpc>
                <a:spcPct val="110000"/>
              </a:lnSpc>
            </a:pPr>
            <a:endParaRPr lang="en-GB" dirty="0"/>
          </a:p>
          <a:p>
            <a:endParaRPr lang="en-GB" dirty="0"/>
          </a:p>
        </p:txBody>
      </p:sp>
      <p:graphicFrame>
        <p:nvGraphicFramePr>
          <p:cNvPr id="7" name="Diagram 6">
            <a:extLst>
              <a:ext uri="{FF2B5EF4-FFF2-40B4-BE49-F238E27FC236}">
                <a16:creationId xmlns:a16="http://schemas.microsoft.com/office/drawing/2014/main" id="{50F36950-ABA0-421E-A297-436B5CF0A2E2}"/>
              </a:ext>
            </a:extLst>
          </p:cNvPr>
          <p:cNvGraphicFramePr/>
          <p:nvPr>
            <p:extLst>
              <p:ext uri="{D42A27DB-BD31-4B8C-83A1-F6EECF244321}">
                <p14:modId xmlns:p14="http://schemas.microsoft.com/office/powerpoint/2010/main" val="2420497672"/>
              </p:ext>
            </p:extLst>
          </p:nvPr>
        </p:nvGraphicFramePr>
        <p:xfrm>
          <a:off x="1255486" y="1219200"/>
          <a:ext cx="10439400" cy="304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D8F0B21-E84D-474A-83B2-C924DF87D379}"/>
              </a:ext>
            </a:extLst>
          </p:cNvPr>
          <p:cNvSpPr txBox="1"/>
          <p:nvPr/>
        </p:nvSpPr>
        <p:spPr>
          <a:xfrm>
            <a:off x="8610600" y="6248400"/>
            <a:ext cx="3352801" cy="369332"/>
          </a:xfrm>
          <a:prstGeom prst="rect">
            <a:avLst/>
          </a:prstGeom>
          <a:noFill/>
        </p:spPr>
        <p:txBody>
          <a:bodyPr wrap="square" rtlCol="0">
            <a:spAutoFit/>
          </a:bodyPr>
          <a:lstStyle/>
          <a:p>
            <a:r>
              <a:rPr lang="en-GB" sz="1800" dirty="0"/>
              <a:t>* see IMF How-to-note</a:t>
            </a:r>
          </a:p>
        </p:txBody>
      </p:sp>
    </p:spTree>
    <p:extLst>
      <p:ext uri="{BB962C8B-B14F-4D97-AF65-F5344CB8AC3E}">
        <p14:creationId xmlns:p14="http://schemas.microsoft.com/office/powerpoint/2010/main" val="276581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noChangeArrowheads="1"/>
          </p:cNvSpPr>
          <p:nvPr>
            <p:ph type="title"/>
          </p:nvPr>
        </p:nvSpPr>
        <p:spPr>
          <a:xfrm>
            <a:off x="1676400" y="28575"/>
            <a:ext cx="10134600" cy="1219200"/>
          </a:xfrm>
        </p:spPr>
        <p:txBody>
          <a:bodyPr/>
          <a:lstStyle/>
          <a:p>
            <a:r>
              <a:rPr lang="en-GB" altLang="en-US" dirty="0"/>
              <a:t>Identifying the Transactions Buffer</a:t>
            </a:r>
          </a:p>
        </p:txBody>
      </p:sp>
      <p:pic>
        <p:nvPicPr>
          <p:cNvPr id="1331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600200"/>
            <a:ext cx="97536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763000" y="1828800"/>
            <a:ext cx="2133600" cy="338554"/>
          </a:xfrm>
          <a:prstGeom prst="rect">
            <a:avLst/>
          </a:prstGeom>
          <a:noFill/>
        </p:spPr>
        <p:txBody>
          <a:bodyPr wrap="square" rtlCol="0">
            <a:spAutoFit/>
          </a:bodyPr>
          <a:lstStyle/>
          <a:p>
            <a:r>
              <a:rPr lang="en-GB" sz="1600" dirty="0"/>
              <a:t>Cumulative cash flows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D5E7-B2BD-4255-B552-2F4321E034ED}"/>
              </a:ext>
            </a:extLst>
          </p:cNvPr>
          <p:cNvSpPr>
            <a:spLocks noGrp="1"/>
          </p:cNvSpPr>
          <p:nvPr>
            <p:ph type="title"/>
          </p:nvPr>
        </p:nvSpPr>
        <p:spPr>
          <a:xfrm>
            <a:off x="1045028" y="0"/>
            <a:ext cx="11146971" cy="1066800"/>
          </a:xfrm>
        </p:spPr>
        <p:txBody>
          <a:bodyPr/>
          <a:lstStyle/>
          <a:p>
            <a:r>
              <a:rPr lang="en-GB" dirty="0"/>
              <a:t>Transactions Buffer: the Relevant Variables</a:t>
            </a:r>
          </a:p>
        </p:txBody>
      </p:sp>
      <p:graphicFrame>
        <p:nvGraphicFramePr>
          <p:cNvPr id="4" name="Diagram 3">
            <a:extLst>
              <a:ext uri="{FF2B5EF4-FFF2-40B4-BE49-F238E27FC236}">
                <a16:creationId xmlns:a16="http://schemas.microsoft.com/office/drawing/2014/main" id="{6C2B1963-A166-464A-B7FE-AF693BF3BA61}"/>
              </a:ext>
            </a:extLst>
          </p:cNvPr>
          <p:cNvGraphicFramePr/>
          <p:nvPr>
            <p:extLst>
              <p:ext uri="{D42A27DB-BD31-4B8C-83A1-F6EECF244321}">
                <p14:modId xmlns:p14="http://schemas.microsoft.com/office/powerpoint/2010/main" val="2436264168"/>
              </p:ext>
            </p:extLst>
          </p:nvPr>
        </p:nvGraphicFramePr>
        <p:xfrm>
          <a:off x="1143000" y="1219200"/>
          <a:ext cx="10363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737128"/>
      </p:ext>
    </p:extLst>
  </p:cSld>
  <p:clrMapOvr>
    <a:masterClrMapping/>
  </p:clrMapOvr>
</p:sld>
</file>

<file path=ppt/theme/theme1.xml><?xml version="1.0" encoding="utf-8"?>
<a:theme xmlns:a="http://schemas.openxmlformats.org/drawingml/2006/main" name="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IMF_GenericExternalPowerPoint</Template>
  <TotalTime>18062</TotalTime>
  <Words>3828</Words>
  <Application>Microsoft Office PowerPoint</Application>
  <PresentationFormat>Widescreen</PresentationFormat>
  <Paragraphs>318</Paragraphs>
  <Slides>38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.HelveticaNeueDeskInterface-Regular</vt:lpstr>
      <vt:lpstr>Arial</vt:lpstr>
      <vt:lpstr>Arial Black</vt:lpstr>
      <vt:lpstr>ArialMT</vt:lpstr>
      <vt:lpstr>Calibri</vt:lpstr>
      <vt:lpstr>Segoe UI</vt:lpstr>
      <vt:lpstr>Times New Roman</vt:lpstr>
      <vt:lpstr>Wingdings</vt:lpstr>
      <vt:lpstr>Custom Design</vt:lpstr>
      <vt:lpstr>PowerPoint Presentation</vt:lpstr>
      <vt:lpstr>Outline</vt:lpstr>
      <vt:lpstr>Why do we need a Cash Buffer?</vt:lpstr>
      <vt:lpstr>New Risks</vt:lpstr>
      <vt:lpstr>Outline</vt:lpstr>
      <vt:lpstr>Two Types of Cash Buffers </vt:lpstr>
      <vt:lpstr>Alternative Approach* </vt:lpstr>
      <vt:lpstr>Identifying the Transactions Buffer</vt:lpstr>
      <vt:lpstr>Transactions Buffer: the Relevant Variables</vt:lpstr>
      <vt:lpstr>The Usefulness of Historical Volatility</vt:lpstr>
      <vt:lpstr>The Value of Forecasting</vt:lpstr>
      <vt:lpstr>Example: Importance of Forecasts</vt:lpstr>
      <vt:lpstr>Impact of Forecast Errors</vt:lpstr>
      <vt:lpstr>Transaction Buffer: Illustration</vt:lpstr>
      <vt:lpstr>Other Example...</vt:lpstr>
      <vt:lpstr>Focus on Cumulative Errors</vt:lpstr>
      <vt:lpstr>A Case for Scenario Analysis?</vt:lpstr>
      <vt:lpstr>Scenario Analysis: an Example*</vt:lpstr>
      <vt:lpstr>Safety Buffer</vt:lpstr>
      <vt:lpstr>The Safety Buffer – other Considerations</vt:lpstr>
      <vt:lpstr>Safety Nets?</vt:lpstr>
      <vt:lpstr>Outline</vt:lpstr>
      <vt:lpstr>Cash Buffers in Practice - 1</vt:lpstr>
      <vt:lpstr>Cash Buffers in Practice - 2</vt:lpstr>
      <vt:lpstr>PEMPAL Countries: 2021 TSA Survey</vt:lpstr>
      <vt:lpstr>PowerPoint Presentation</vt:lpstr>
      <vt:lpstr>Outline</vt:lpstr>
      <vt:lpstr>Hypothecating the Buffer?</vt:lpstr>
      <vt:lpstr>Investing the Buffer</vt:lpstr>
      <vt:lpstr>Cash Reserve Funds</vt:lpstr>
      <vt:lpstr>Changing the Buffer over Time</vt:lpstr>
      <vt:lpstr>Variation over time: the US Example</vt:lpstr>
      <vt:lpstr>Structure of the Buffer</vt:lpstr>
      <vt:lpstr>Governance</vt:lpstr>
      <vt:lpstr>Some (General) Conclusions</vt:lpstr>
      <vt:lpstr>References</vt:lpstr>
      <vt:lpstr>Annex: Some Other Techniques</vt:lpstr>
      <vt:lpstr>Annex: World Bank Survey*</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 visually integrated Fund</dc:title>
  <dc:creator>Kourdali, Baya</dc:creator>
  <cp:lastModifiedBy>K.R.</cp:lastModifiedBy>
  <cp:revision>283</cp:revision>
  <cp:lastPrinted>2024-02-05T13:13:25Z</cp:lastPrinted>
  <dcterms:created xsi:type="dcterms:W3CDTF">2018-03-12T18:37:20Z</dcterms:created>
  <dcterms:modified xsi:type="dcterms:W3CDTF">2024-06-23T18:49:33Z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