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4.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0"/>
  </p:notesMasterIdLst>
  <p:handoutMasterIdLst>
    <p:handoutMasterId r:id="rId41"/>
  </p:handoutMasterIdLst>
  <p:sldIdLst>
    <p:sldId id="1373" r:id="rId2"/>
    <p:sldId id="860" r:id="rId3"/>
    <p:sldId id="834" r:id="rId4"/>
    <p:sldId id="856" r:id="rId5"/>
    <p:sldId id="1376" r:id="rId6"/>
    <p:sldId id="1392" r:id="rId7"/>
    <p:sldId id="871" r:id="rId8"/>
    <p:sldId id="808" r:id="rId9"/>
    <p:sldId id="873" r:id="rId10"/>
    <p:sldId id="1384" r:id="rId11"/>
    <p:sldId id="811" r:id="rId12"/>
    <p:sldId id="838" r:id="rId13"/>
    <p:sldId id="812" r:id="rId14"/>
    <p:sldId id="813" r:id="rId15"/>
    <p:sldId id="831" r:id="rId16"/>
    <p:sldId id="833" r:id="rId17"/>
    <p:sldId id="883" r:id="rId18"/>
    <p:sldId id="1388" r:id="rId19"/>
    <p:sldId id="814" r:id="rId20"/>
    <p:sldId id="865" r:id="rId21"/>
    <p:sldId id="882" r:id="rId22"/>
    <p:sldId id="1374" r:id="rId23"/>
    <p:sldId id="1389" r:id="rId24"/>
    <p:sldId id="1377" r:id="rId25"/>
    <p:sldId id="1385" r:id="rId26"/>
    <p:sldId id="1204" r:id="rId27"/>
    <p:sldId id="1375" r:id="rId28"/>
    <p:sldId id="1453" r:id="rId29"/>
    <p:sldId id="1386" r:id="rId30"/>
    <p:sldId id="1188" r:id="rId31"/>
    <p:sldId id="1379" r:id="rId32"/>
    <p:sldId id="1383" r:id="rId33"/>
    <p:sldId id="1382" r:id="rId34"/>
    <p:sldId id="1380" r:id="rId35"/>
    <p:sldId id="869" r:id="rId36"/>
    <p:sldId id="1264" r:id="rId37"/>
    <p:sldId id="1387" r:id="rId38"/>
    <p:sldId id="816" r:id="rId39"/>
  </p:sldIdLst>
  <p:sldSz cx="12192000" cy="6858000"/>
  <p:notesSz cx="6858000" cy="9296400"/>
  <p:defaultTextStyle>
    <a:defPPr>
      <a:defRPr lang="en-US"/>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2"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5" algn="l" defTabSz="914314" rtl="0" eaLnBrk="1" latinLnBrk="0" hangingPunct="1">
      <a:defRPr sz="1800" kern="1200">
        <a:solidFill>
          <a:schemeClr val="tx1"/>
        </a:solidFill>
        <a:latin typeface="+mn-lt"/>
        <a:ea typeface="+mn-ea"/>
        <a:cs typeface="+mn-cs"/>
      </a:defRPr>
    </a:lvl6pPr>
    <a:lvl7pPr marL="2742942" algn="l" defTabSz="914314" rtl="0" eaLnBrk="1" latinLnBrk="0" hangingPunct="1">
      <a:defRPr sz="1800" kern="1200">
        <a:solidFill>
          <a:schemeClr val="tx1"/>
        </a:solidFill>
        <a:latin typeface="+mn-lt"/>
        <a:ea typeface="+mn-ea"/>
        <a:cs typeface="+mn-cs"/>
      </a:defRPr>
    </a:lvl7pPr>
    <a:lvl8pPr marL="3200100" algn="l" defTabSz="914314" rtl="0" eaLnBrk="1" latinLnBrk="0" hangingPunct="1">
      <a:defRPr sz="1800" kern="1200">
        <a:solidFill>
          <a:schemeClr val="tx1"/>
        </a:solidFill>
        <a:latin typeface="+mn-lt"/>
        <a:ea typeface="+mn-ea"/>
        <a:cs typeface="+mn-cs"/>
      </a:defRPr>
    </a:lvl8pPr>
    <a:lvl9pPr marL="3657257" algn="l" defTabSz="914314"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1754463-30FA-824E-9681-17E0926DDDD5}">
          <p14:sldIdLst>
            <p14:sldId id="1373"/>
            <p14:sldId id="860"/>
            <p14:sldId id="834"/>
            <p14:sldId id="856"/>
            <p14:sldId id="1376"/>
            <p14:sldId id="1392"/>
            <p14:sldId id="871"/>
            <p14:sldId id="808"/>
            <p14:sldId id="873"/>
            <p14:sldId id="1384"/>
            <p14:sldId id="811"/>
            <p14:sldId id="838"/>
            <p14:sldId id="812"/>
            <p14:sldId id="813"/>
            <p14:sldId id="831"/>
            <p14:sldId id="833"/>
            <p14:sldId id="883"/>
            <p14:sldId id="1388"/>
            <p14:sldId id="814"/>
            <p14:sldId id="865"/>
            <p14:sldId id="882"/>
            <p14:sldId id="1374"/>
            <p14:sldId id="1389"/>
            <p14:sldId id="1377"/>
            <p14:sldId id="1385"/>
            <p14:sldId id="1204"/>
            <p14:sldId id="1375"/>
            <p14:sldId id="1453"/>
            <p14:sldId id="1386"/>
            <p14:sldId id="1188"/>
            <p14:sldId id="1379"/>
            <p14:sldId id="1383"/>
            <p14:sldId id="1382"/>
            <p14:sldId id="1380"/>
            <p14:sldId id="869"/>
            <p14:sldId id="1264"/>
            <p14:sldId id="1387"/>
            <p14:sldId id="81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40" userDrawn="1">
          <p15:clr>
            <a:srgbClr val="A4A3A4"/>
          </p15:clr>
        </p15:guide>
        <p15:guide id="2" pos="2074" userDrawn="1">
          <p15:clr>
            <a:srgbClr val="A4A3A4"/>
          </p15:clr>
        </p15:guide>
        <p15:guide id="3" orient="horz" pos="2928" userDrawn="1">
          <p15:clr>
            <a:srgbClr val="A4A3A4"/>
          </p15:clr>
        </p15:guide>
        <p15:guide id="4"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ndwa, Boaz" initials="NB" lastIdx="10" clrIdx="0"/>
  <p:cmAuthor id="2" name="Mike Williams" initials="MW" lastIdx="1" clrIdx="6">
    <p:extLst>
      <p:ext uri="{19B8F6BF-5375-455C-9EA6-DF929625EA0E}">
        <p15:presenceInfo xmlns:p15="http://schemas.microsoft.com/office/powerpoint/2012/main" userId="Mike Williams" providerId="None"/>
      </p:ext>
    </p:extLst>
  </p:cmAuthor>
  <p:cmAuthor id="3" name="Tamirisa, Natalia" initials="TN" lastIdx="12" clrIdx="2"/>
  <p:cmAuthor id="4" name="Almalik, Mansour" initials="AM" lastIdx="6" clrIdx="3"/>
  <p:cmAuthor id="5" name="Pierre, Gaelle" initials="PG" lastIdx="3" clrIdx="4"/>
  <p:cmAuthor id="6" name="Basile, Gregory" initials="BG" lastIdx="9"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3F5"/>
    <a:srgbClr val="D9D9D9"/>
    <a:srgbClr val="A6A6A6"/>
    <a:srgbClr val="BFBFBF"/>
    <a:srgbClr val="474747"/>
    <a:srgbClr val="93A9CF"/>
    <a:srgbClr val="B9CDE5"/>
    <a:srgbClr val="4572A7"/>
    <a:srgbClr val="95B3D7"/>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44E167-78F1-42DF-B95D-F191A9E79B7F}" v="159" dt="2024-02-09T12:28:26.4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48" autoAdjust="0"/>
    <p:restoredTop sz="95316" autoAdjust="0"/>
  </p:normalViewPr>
  <p:slideViewPr>
    <p:cSldViewPr snapToGrid="0">
      <p:cViewPr varScale="1">
        <p:scale>
          <a:sx n="129" d="100"/>
          <a:sy n="129" d="100"/>
        </p:scale>
        <p:origin x="655" y="69"/>
      </p:cViewPr>
      <p:guideLst/>
    </p:cSldViewPr>
  </p:slideViewPr>
  <p:outlineViewPr>
    <p:cViewPr>
      <p:scale>
        <a:sx n="33" d="100"/>
        <a:sy n="33" d="100"/>
      </p:scale>
      <p:origin x="0" y="-1104"/>
    </p:cViewPr>
  </p:outlineViewPr>
  <p:notesTextViewPr>
    <p:cViewPr>
      <p:scale>
        <a:sx n="3" d="2"/>
        <a:sy n="3" d="2"/>
      </p:scale>
      <p:origin x="0" y="0"/>
    </p:cViewPr>
  </p:notesTextViewPr>
  <p:sorterViewPr>
    <p:cViewPr varScale="1">
      <p:scale>
        <a:sx n="1" d="1"/>
        <a:sy n="1" d="1"/>
      </p:scale>
      <p:origin x="0" y="-2952"/>
    </p:cViewPr>
  </p:sorterViewPr>
  <p:notesViewPr>
    <p:cSldViewPr snapToGrid="0">
      <p:cViewPr varScale="1">
        <p:scale>
          <a:sx n="167" d="100"/>
          <a:sy n="167" d="100"/>
        </p:scale>
        <p:origin x="4152" y="184"/>
      </p:cViewPr>
      <p:guideLst>
        <p:guide orient="horz" pos="2840"/>
        <p:guide pos="2074"/>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Ilyas\Documents\IMF%20Sierra%20Leone\Buffer%20%25%20GDP.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ru-RU" sz="1600" b="1"/>
              <a:t>Остаток средств</a:t>
            </a:r>
            <a:r>
              <a:rPr lang="ru-RU" sz="1600" b="1" baseline="0"/>
              <a:t> в процентах от </a:t>
            </a:r>
            <a:r>
              <a:rPr lang="ru-RU" sz="1600" b="1"/>
              <a:t>ВВП, 2018 г.</a:t>
            </a:r>
          </a:p>
        </c:rich>
      </c:tx>
      <c:layout>
        <c:manualLayout>
          <c:xMode val="edge"/>
          <c:yMode val="edge"/>
          <c:x val="0.58341147220192757"/>
          <c:y val="7.7723066060207457E-2"/>
        </c:manualLayout>
      </c:layout>
      <c:overlay val="0"/>
      <c:spPr>
        <a:solidFill>
          <a:schemeClr val="bg1"/>
        </a:solid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AT"/>
        </a:p>
      </c:txPr>
    </c:title>
    <c:autoTitleDeleted val="0"/>
    <c:plotArea>
      <c:layout>
        <c:manualLayout>
          <c:layoutTarget val="inner"/>
          <c:xMode val="edge"/>
          <c:yMode val="edge"/>
          <c:x val="3.9115947202975475E-2"/>
          <c:y val="5.1248646683449292E-2"/>
          <c:w val="0.94594501502790307"/>
          <c:h val="0.92925977003228832"/>
        </c:manualLayout>
      </c:layout>
      <c:scatterChart>
        <c:scatterStyle val="lineMarker"/>
        <c:varyColors val="0"/>
        <c:ser>
          <c:idx val="0"/>
          <c:order val="0"/>
          <c:tx>
            <c:strRef>
              <c:f>Sayfa1!$C$2</c:f>
              <c:strCache>
                <c:ptCount val="1"/>
                <c:pt idx="0">
                  <c:v>% от ВВП</c:v>
                </c:pt>
              </c:strCache>
            </c:strRef>
          </c:tx>
          <c:spPr>
            <a:ln w="19050" cap="rnd">
              <a:noFill/>
              <a:round/>
            </a:ln>
            <a:effectLst/>
          </c:spPr>
          <c:marker>
            <c:symbol val="diamond"/>
            <c:size val="7"/>
            <c:spPr>
              <a:solidFill>
                <a:schemeClr val="accent1"/>
              </a:solidFill>
              <a:ln w="15875">
                <a:solidFill>
                  <a:srgbClr val="004C97"/>
                </a:solidFill>
              </a:ln>
              <a:effectLst/>
            </c:spPr>
          </c:marker>
          <c:dLbls>
            <c:dLbl>
              <c:idx val="1"/>
              <c:spPr>
                <a:solidFill>
                  <a:sysClr val="window" lastClr="FFFFFF"/>
                </a:solidFill>
                <a:ln>
                  <a:solidFill>
                    <a:srgbClr val="00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AT"/>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0-FCEE-4940-B170-E2D20A23BC4B}"/>
                </c:ext>
              </c:extLst>
            </c:dLbl>
            <c:dLbl>
              <c:idx val="10"/>
              <c:spPr>
                <a:solidFill>
                  <a:sysClr val="window" lastClr="FFFFFF"/>
                </a:solidFill>
                <a:ln>
                  <a:solidFill>
                    <a:srgbClr val="00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AT"/>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1-FCEE-4940-B170-E2D20A23BC4B}"/>
                </c:ext>
              </c:extLst>
            </c:dLbl>
            <c:dLbl>
              <c:idx val="11"/>
              <c:spPr>
                <a:solidFill>
                  <a:sysClr val="window" lastClr="FFFFFF"/>
                </a:solidFill>
                <a:ln>
                  <a:solidFill>
                    <a:srgbClr val="00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AT"/>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2-FCEE-4940-B170-E2D20A23BC4B}"/>
                </c:ext>
              </c:extLst>
            </c:dLbl>
            <c:dLbl>
              <c:idx val="12"/>
              <c:layout>
                <c:manualLayout>
                  <c:x val="-8.9887625301731902E-2"/>
                  <c:y val="6.4690026954177901E-2"/>
                </c:manualLayout>
              </c:layout>
              <c:spPr>
                <a:solidFill>
                  <a:sysClr val="window" lastClr="FFFFFF"/>
                </a:solidFill>
                <a:ln>
                  <a:solidFill>
                    <a:srgbClr val="00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AT"/>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3-FCEE-4940-B170-E2D20A23BC4B}"/>
                </c:ext>
              </c:extLst>
            </c:dLbl>
            <c:dLbl>
              <c:idx val="13"/>
              <c:spPr>
                <a:solidFill>
                  <a:sysClr val="window" lastClr="FFFFFF"/>
                </a:solidFill>
                <a:ln>
                  <a:solidFill>
                    <a:srgbClr val="00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AT"/>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4-FCEE-4940-B170-E2D20A23BC4B}"/>
                </c:ext>
              </c:extLst>
            </c:dLbl>
            <c:dLbl>
              <c:idx val="15"/>
              <c:spPr>
                <a:solidFill>
                  <a:sysClr val="window" lastClr="FFFFFF"/>
                </a:solidFill>
                <a:ln>
                  <a:solidFill>
                    <a:srgbClr val="000000"/>
                  </a:solidFill>
                </a:ln>
                <a:effectLst/>
              </c:spPr>
              <c:txPr>
                <a:bodyPr rot="0" spcFirstLastPara="1" vertOverflow="clip" horzOverflow="clip"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AT"/>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5-FCEE-4940-B170-E2D20A23BC4B}"/>
                </c:ext>
              </c:extLst>
            </c:dLbl>
            <c:dLbl>
              <c:idx val="17"/>
              <c:spPr>
                <a:solidFill>
                  <a:sysClr val="window" lastClr="FFFFFF"/>
                </a:solidFill>
                <a:ln>
                  <a:solidFill>
                    <a:srgbClr val="00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AT"/>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6-FCEE-4940-B170-E2D20A23BC4B}"/>
                </c:ext>
              </c:extLst>
            </c:dLbl>
            <c:dLbl>
              <c:idx val="30"/>
              <c:layout>
                <c:manualLayout>
                  <c:x val="3.3333333333333229E-2"/>
                  <c:y val="5.092592592592584E-2"/>
                </c:manualLayout>
              </c:layout>
              <c:spPr>
                <a:solidFill>
                  <a:sysClr val="window" lastClr="FFFFFF"/>
                </a:solidFill>
                <a:ln>
                  <a:solidFill>
                    <a:srgbClr val="00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AT"/>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7-FCEE-4940-B170-E2D20A23BC4B}"/>
                </c:ext>
              </c:extLst>
            </c:dLbl>
            <c:dLbl>
              <c:idx val="32"/>
              <c:spPr>
                <a:solidFill>
                  <a:sysClr val="window" lastClr="FFFFFF"/>
                </a:solidFill>
                <a:ln>
                  <a:solidFill>
                    <a:srgbClr val="00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AT"/>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8-FCEE-4940-B170-E2D20A23BC4B}"/>
                </c:ext>
              </c:extLst>
            </c:dLbl>
            <c:dLbl>
              <c:idx val="36"/>
              <c:layout>
                <c:manualLayout>
                  <c:x val="-5.1364357315275368E-2"/>
                  <c:y val="5.7502246181491468E-2"/>
                </c:manualLayout>
              </c:layout>
              <c:spPr>
                <a:solidFill>
                  <a:sysClr val="window" lastClr="FFFFFF"/>
                </a:solidFill>
                <a:ln>
                  <a:solidFill>
                    <a:srgbClr val="00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AT"/>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9-FCEE-4940-B170-E2D20A23BC4B}"/>
                </c:ext>
              </c:extLst>
            </c:dLbl>
            <c:dLbl>
              <c:idx val="41"/>
              <c:spPr>
                <a:solidFill>
                  <a:sysClr val="window" lastClr="FFFFFF"/>
                </a:solidFill>
                <a:ln>
                  <a:solidFill>
                    <a:schemeClr val="tx1"/>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AT"/>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A-FCEE-4940-B170-E2D20A23BC4B}"/>
                </c:ext>
              </c:extLst>
            </c:dLbl>
            <c:dLbl>
              <c:idx val="51"/>
              <c:layout>
                <c:manualLayout>
                  <c:x val="-3.8523267986456451E-2"/>
                  <c:y val="7.9065588499550629E-2"/>
                </c:manualLayout>
              </c:layout>
              <c:spPr>
                <a:solidFill>
                  <a:sysClr val="window" lastClr="FFFFFF"/>
                </a:solidFill>
                <a:ln>
                  <a:solidFill>
                    <a:srgbClr val="00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AT"/>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B-FCEE-4940-B170-E2D20A23BC4B}"/>
                </c:ext>
              </c:extLst>
            </c:dLbl>
            <c:dLbl>
              <c:idx val="52"/>
              <c:spPr>
                <a:solidFill>
                  <a:sysClr val="window" lastClr="FFFFFF"/>
                </a:solidFill>
                <a:ln>
                  <a:solidFill>
                    <a:srgbClr val="00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AT"/>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C-FCEE-4940-B170-E2D20A23BC4B}"/>
                </c:ext>
              </c:extLst>
            </c:dLbl>
            <c:dLbl>
              <c:idx val="58"/>
              <c:layout>
                <c:manualLayout>
                  <c:x val="-2.1401815548031402E-3"/>
                  <c:y val="9.703504043126672E-2"/>
                </c:manualLayout>
              </c:layout>
              <c:spPr>
                <a:solidFill>
                  <a:sysClr val="window" lastClr="FFFFFF"/>
                </a:solidFill>
                <a:ln>
                  <a:solidFill>
                    <a:srgbClr val="000000"/>
                  </a:solidFill>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endParaRPr lang="en-AT"/>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0742733999362326"/>
                      <c:h val="3.9969720766036318E-2"/>
                    </c:manualLayout>
                  </c15:layout>
                </c:ext>
                <c:ext xmlns:c16="http://schemas.microsoft.com/office/drawing/2014/chart" uri="{C3380CC4-5D6E-409C-BE32-E72D297353CC}">
                  <c16:uniqueId val="{0000000D-FCEE-4940-B170-E2D20A23BC4B}"/>
                </c:ext>
              </c:extLst>
            </c:dLbl>
            <c:dLbl>
              <c:idx val="64"/>
              <c:spPr>
                <a:solidFill>
                  <a:sysClr val="window" lastClr="FFFFFF"/>
                </a:solidFill>
                <a:ln>
                  <a:solidFill>
                    <a:srgbClr val="00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AT"/>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E-FCEE-4940-B170-E2D20A23BC4B}"/>
                </c:ext>
              </c:extLst>
            </c:dLbl>
            <c:dLbl>
              <c:idx val="67"/>
              <c:spPr>
                <a:solidFill>
                  <a:sysClr val="window" lastClr="FFFFFF"/>
                </a:solidFill>
                <a:ln>
                  <a:solidFill>
                    <a:srgbClr val="00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AT"/>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F-FCEE-4940-B170-E2D20A23BC4B}"/>
                </c:ext>
              </c:extLst>
            </c:dLbl>
            <c:dLbl>
              <c:idx val="68"/>
              <c:layout>
                <c:manualLayout>
                  <c:x val="3.055909631086626E-3"/>
                  <c:y val="5.3234572093582642E-2"/>
                </c:manualLayout>
              </c:layout>
              <c:spPr>
                <a:solidFill>
                  <a:sysClr val="window" lastClr="FFFFFF"/>
                </a:solidFill>
                <a:ln>
                  <a:solidFill>
                    <a:srgbClr val="00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AT"/>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0-FCEE-4940-B170-E2D20A23BC4B}"/>
                </c:ext>
              </c:extLst>
            </c:dLbl>
            <c:dLbl>
              <c:idx val="72"/>
              <c:spPr>
                <a:solidFill>
                  <a:sysClr val="window" lastClr="FFFFFF"/>
                </a:solidFill>
                <a:ln>
                  <a:solidFill>
                    <a:schemeClr val="tx1"/>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AT"/>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1-FCEE-4940-B170-E2D20A23BC4B}"/>
                </c:ext>
              </c:extLst>
            </c:dLbl>
            <c:spPr>
              <a:noFill/>
              <a:ln>
                <a:solidFill>
                  <a:schemeClr val="tx1"/>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AT"/>
              </a:p>
            </c:txPr>
            <c:showLegendKey val="0"/>
            <c:showVal val="0"/>
            <c:showCatName val="0"/>
            <c:showSerName val="0"/>
            <c:showPercent val="0"/>
            <c:showBubbleSize val="0"/>
            <c:extLst>
              <c:ext xmlns:c15="http://schemas.microsoft.com/office/drawing/2012/chart" uri="{CE6537A1-D6FC-4f65-9D91-7224C49458BB}">
                <c15:showLeaderLines val="0"/>
              </c:ext>
            </c:extLst>
          </c:dLbls>
          <c:xVal>
            <c:strRef>
              <c:f>Sayfa1!$B$3:$B$75</c:f>
              <c:strCache>
                <c:ptCount val="73"/>
                <c:pt idx="0">
                  <c:v>Albania</c:v>
                </c:pt>
                <c:pt idx="1">
                  <c:v>Algeria</c:v>
                </c:pt>
                <c:pt idx="2">
                  <c:v>Angola</c:v>
                </c:pt>
                <c:pt idx="3">
                  <c:v>Azerbaijan</c:v>
                </c:pt>
                <c:pt idx="4">
                  <c:v>Barbados</c:v>
                </c:pt>
                <c:pt idx="5">
                  <c:v>Belarus</c:v>
                </c:pt>
                <c:pt idx="6">
                  <c:v>Belize</c:v>
                </c:pt>
                <c:pt idx="7">
                  <c:v>Benin</c:v>
                </c:pt>
                <c:pt idx="8">
                  <c:v>Bolivia</c:v>
                </c:pt>
                <c:pt idx="9">
                  <c:v>Botswana</c:v>
                </c:pt>
                <c:pt idx="10">
                  <c:v>Brazil</c:v>
                </c:pt>
                <c:pt idx="11">
                  <c:v>Bulgaria</c:v>
                </c:pt>
                <c:pt idx="12">
                  <c:v>Burkina Faso </c:v>
                </c:pt>
                <c:pt idx="13">
                  <c:v>Burundi</c:v>
                </c:pt>
                <c:pt idx="14">
                  <c:v>Cabo</c:v>
                </c:pt>
                <c:pt idx="15">
                  <c:v>Cambodia</c:v>
                </c:pt>
                <c:pt idx="16">
                  <c:v>Cameroon</c:v>
                </c:pt>
                <c:pt idx="17">
                  <c:v>Central African Republic</c:v>
                </c:pt>
                <c:pt idx="18">
                  <c:v>Côte d’Ivoire</c:v>
                </c:pt>
                <c:pt idx="19">
                  <c:v>Czech Republic</c:v>
                </c:pt>
                <c:pt idx="20">
                  <c:v>Denmark</c:v>
                </c:pt>
                <c:pt idx="21">
                  <c:v>Dominica</c:v>
                </c:pt>
                <c:pt idx="22">
                  <c:v>Gabon</c:v>
                </c:pt>
                <c:pt idx="23">
                  <c:v>Georgia</c:v>
                </c:pt>
                <c:pt idx="24">
                  <c:v>Ghana</c:v>
                </c:pt>
                <c:pt idx="25">
                  <c:v>Grenada</c:v>
                </c:pt>
                <c:pt idx="26">
                  <c:v>Guatemala</c:v>
                </c:pt>
                <c:pt idx="27">
                  <c:v>Haiti</c:v>
                </c:pt>
                <c:pt idx="28">
                  <c:v>Honduras</c:v>
                </c:pt>
                <c:pt idx="29">
                  <c:v>Hungary</c:v>
                </c:pt>
                <c:pt idx="30">
                  <c:v>Iceland</c:v>
                </c:pt>
                <c:pt idx="31">
                  <c:v>Indonesia</c:v>
                </c:pt>
                <c:pt idx="32">
                  <c:v>Iraq</c:v>
                </c:pt>
                <c:pt idx="33">
                  <c:v>Israel</c:v>
                </c:pt>
                <c:pt idx="34">
                  <c:v>Japan</c:v>
                </c:pt>
                <c:pt idx="35">
                  <c:v>Kazakhstan</c:v>
                </c:pt>
                <c:pt idx="36">
                  <c:v>Kenya</c:v>
                </c:pt>
                <c:pt idx="37">
                  <c:v>Korea</c:v>
                </c:pt>
                <c:pt idx="38">
                  <c:v>Kuwait</c:v>
                </c:pt>
                <c:pt idx="39">
                  <c:v>Lesotho</c:v>
                </c:pt>
                <c:pt idx="40">
                  <c:v>North Macedonia </c:v>
                </c:pt>
                <c:pt idx="41">
                  <c:v>Mauritius</c:v>
                </c:pt>
                <c:pt idx="42">
                  <c:v>Mexico</c:v>
                </c:pt>
                <c:pt idx="43">
                  <c:v>Moldova</c:v>
                </c:pt>
                <c:pt idx="44">
                  <c:v>Mongolia</c:v>
                </c:pt>
                <c:pt idx="45">
                  <c:v>Mozambique</c:v>
                </c:pt>
                <c:pt idx="46">
                  <c:v>Namibia</c:v>
                </c:pt>
                <c:pt idx="47">
                  <c:v>Nepal</c:v>
                </c:pt>
                <c:pt idx="48">
                  <c:v>New Zealand</c:v>
                </c:pt>
                <c:pt idx="49">
                  <c:v>Nicaragua</c:v>
                </c:pt>
                <c:pt idx="50">
                  <c:v>Niger</c:v>
                </c:pt>
                <c:pt idx="51">
                  <c:v>Nigeria</c:v>
                </c:pt>
                <c:pt idx="52">
                  <c:v>Norway</c:v>
                </c:pt>
                <c:pt idx="53">
                  <c:v>Panama</c:v>
                </c:pt>
                <c:pt idx="54">
                  <c:v>Paraguay</c:v>
                </c:pt>
                <c:pt idx="55">
                  <c:v>Peru</c:v>
                </c:pt>
                <c:pt idx="56">
                  <c:v>Poland</c:v>
                </c:pt>
                <c:pt idx="57">
                  <c:v>Rwanda</c:v>
                </c:pt>
                <c:pt idx="58">
                  <c:v>Senegal</c:v>
                </c:pt>
                <c:pt idx="59">
                  <c:v>South Africa</c:v>
                </c:pt>
                <c:pt idx="60">
                  <c:v>St. Kitts and Nevis </c:v>
                </c:pt>
                <c:pt idx="61">
                  <c:v>St. Vincent and the Grenadines </c:v>
                </c:pt>
                <c:pt idx="62">
                  <c:v>Suriname</c:v>
                </c:pt>
                <c:pt idx="63">
                  <c:v>Sweden</c:v>
                </c:pt>
                <c:pt idx="64">
                  <c:v>Tajikistan</c:v>
                </c:pt>
                <c:pt idx="65">
                  <c:v>Tanzania</c:v>
                </c:pt>
                <c:pt idx="66">
                  <c:v>Thailand</c:v>
                </c:pt>
                <c:pt idx="67">
                  <c:v>Togo</c:v>
                </c:pt>
                <c:pt idx="68">
                  <c:v>Turkey</c:v>
                </c:pt>
                <c:pt idx="69">
                  <c:v>Uganda</c:v>
                </c:pt>
                <c:pt idx="70">
                  <c:v>Ukraine</c:v>
                </c:pt>
                <c:pt idx="71">
                  <c:v>Uruguay</c:v>
                </c:pt>
                <c:pt idx="72">
                  <c:v>Zambia</c:v>
                </c:pt>
              </c:strCache>
            </c:strRef>
          </c:xVal>
          <c:yVal>
            <c:numRef>
              <c:f>Sayfa1!$C$3:$C$75</c:f>
              <c:numCache>
                <c:formatCode>0%</c:formatCode>
                <c:ptCount val="73"/>
                <c:pt idx="0">
                  <c:v>0.03</c:v>
                </c:pt>
                <c:pt idx="1">
                  <c:v>0.08</c:v>
                </c:pt>
                <c:pt idx="2">
                  <c:v>0.06</c:v>
                </c:pt>
                <c:pt idx="3">
                  <c:v>0.02</c:v>
                </c:pt>
                <c:pt idx="4">
                  <c:v>0.04</c:v>
                </c:pt>
                <c:pt idx="5">
                  <c:v>0.06</c:v>
                </c:pt>
                <c:pt idx="6">
                  <c:v>0.02</c:v>
                </c:pt>
                <c:pt idx="7">
                  <c:v>0.04</c:v>
                </c:pt>
                <c:pt idx="8">
                  <c:v>0.08</c:v>
                </c:pt>
                <c:pt idx="9">
                  <c:v>0.03</c:v>
                </c:pt>
                <c:pt idx="10">
                  <c:v>0.19</c:v>
                </c:pt>
                <c:pt idx="11">
                  <c:v>0.09</c:v>
                </c:pt>
                <c:pt idx="12">
                  <c:v>0.02</c:v>
                </c:pt>
                <c:pt idx="13">
                  <c:v>0.05</c:v>
                </c:pt>
                <c:pt idx="14">
                  <c:v>0.02</c:v>
                </c:pt>
                <c:pt idx="15">
                  <c:v>0.13</c:v>
                </c:pt>
                <c:pt idx="16">
                  <c:v>0.02</c:v>
                </c:pt>
                <c:pt idx="17">
                  <c:v>0.01</c:v>
                </c:pt>
                <c:pt idx="18">
                  <c:v>0.03</c:v>
                </c:pt>
                <c:pt idx="19">
                  <c:v>0.05</c:v>
                </c:pt>
                <c:pt idx="20">
                  <c:v>0.06</c:v>
                </c:pt>
                <c:pt idx="21">
                  <c:v>7.0000000000000007E-2</c:v>
                </c:pt>
                <c:pt idx="22">
                  <c:v>0.02</c:v>
                </c:pt>
                <c:pt idx="23">
                  <c:v>0.02</c:v>
                </c:pt>
                <c:pt idx="24">
                  <c:v>0.02</c:v>
                </c:pt>
                <c:pt idx="25">
                  <c:v>0.03</c:v>
                </c:pt>
                <c:pt idx="26">
                  <c:v>0.02</c:v>
                </c:pt>
                <c:pt idx="27">
                  <c:v>0.04</c:v>
                </c:pt>
                <c:pt idx="28">
                  <c:v>0.02</c:v>
                </c:pt>
                <c:pt idx="29">
                  <c:v>0.03</c:v>
                </c:pt>
                <c:pt idx="30">
                  <c:v>7.0000000000000007E-2</c:v>
                </c:pt>
                <c:pt idx="31">
                  <c:v>0.01</c:v>
                </c:pt>
                <c:pt idx="32">
                  <c:v>0.08</c:v>
                </c:pt>
                <c:pt idx="33">
                  <c:v>0.02</c:v>
                </c:pt>
                <c:pt idx="34">
                  <c:v>0.03</c:v>
                </c:pt>
                <c:pt idx="35">
                  <c:v>0.02</c:v>
                </c:pt>
                <c:pt idx="36">
                  <c:v>0.02</c:v>
                </c:pt>
                <c:pt idx="37">
                  <c:v>0.03</c:v>
                </c:pt>
                <c:pt idx="38">
                  <c:v>0.04</c:v>
                </c:pt>
                <c:pt idx="39">
                  <c:v>0.04</c:v>
                </c:pt>
                <c:pt idx="40">
                  <c:v>0.04</c:v>
                </c:pt>
                <c:pt idx="41">
                  <c:v>0.01</c:v>
                </c:pt>
                <c:pt idx="42">
                  <c:v>0.03</c:v>
                </c:pt>
                <c:pt idx="43">
                  <c:v>0.04</c:v>
                </c:pt>
                <c:pt idx="44">
                  <c:v>0.01</c:v>
                </c:pt>
                <c:pt idx="45">
                  <c:v>0.04</c:v>
                </c:pt>
                <c:pt idx="46">
                  <c:v>0.04</c:v>
                </c:pt>
                <c:pt idx="47">
                  <c:v>0.04</c:v>
                </c:pt>
                <c:pt idx="48">
                  <c:v>0.03</c:v>
                </c:pt>
                <c:pt idx="49">
                  <c:v>0.02</c:v>
                </c:pt>
                <c:pt idx="50">
                  <c:v>0.01</c:v>
                </c:pt>
                <c:pt idx="51">
                  <c:v>0.02</c:v>
                </c:pt>
                <c:pt idx="52">
                  <c:v>0.05</c:v>
                </c:pt>
                <c:pt idx="53">
                  <c:v>0.04</c:v>
                </c:pt>
                <c:pt idx="54">
                  <c:v>0.04</c:v>
                </c:pt>
                <c:pt idx="55">
                  <c:v>0.04</c:v>
                </c:pt>
                <c:pt idx="56">
                  <c:v>0.01</c:v>
                </c:pt>
                <c:pt idx="57">
                  <c:v>0.04</c:v>
                </c:pt>
                <c:pt idx="58">
                  <c:v>0.02</c:v>
                </c:pt>
                <c:pt idx="59">
                  <c:v>0.01</c:v>
                </c:pt>
                <c:pt idx="60">
                  <c:v>0.03</c:v>
                </c:pt>
                <c:pt idx="61">
                  <c:v>0.02</c:v>
                </c:pt>
                <c:pt idx="62">
                  <c:v>0.02</c:v>
                </c:pt>
                <c:pt idx="63">
                  <c:v>0.05</c:v>
                </c:pt>
                <c:pt idx="64">
                  <c:v>0.06</c:v>
                </c:pt>
                <c:pt idx="65">
                  <c:v>0.02</c:v>
                </c:pt>
                <c:pt idx="66">
                  <c:v>0.02</c:v>
                </c:pt>
                <c:pt idx="67">
                  <c:v>0.03</c:v>
                </c:pt>
                <c:pt idx="68">
                  <c:v>0.01</c:v>
                </c:pt>
                <c:pt idx="69">
                  <c:v>0.04</c:v>
                </c:pt>
                <c:pt idx="70">
                  <c:v>0.01</c:v>
                </c:pt>
                <c:pt idx="71">
                  <c:v>0.04</c:v>
                </c:pt>
                <c:pt idx="72">
                  <c:v>0.01</c:v>
                </c:pt>
              </c:numCache>
            </c:numRef>
          </c:yVal>
          <c:smooth val="0"/>
          <c:extLst>
            <c:ext xmlns:c16="http://schemas.microsoft.com/office/drawing/2014/chart" uri="{C3380CC4-5D6E-409C-BE32-E72D297353CC}">
              <c16:uniqueId val="{00000012-FCEE-4940-B170-E2D20A23BC4B}"/>
            </c:ext>
          </c:extLst>
        </c:ser>
        <c:dLbls>
          <c:showLegendKey val="0"/>
          <c:showVal val="0"/>
          <c:showCatName val="0"/>
          <c:showSerName val="0"/>
          <c:showPercent val="0"/>
          <c:showBubbleSize val="0"/>
        </c:dLbls>
        <c:axId val="187834432"/>
        <c:axId val="226790624"/>
      </c:scatterChart>
      <c:valAx>
        <c:axId val="187834432"/>
        <c:scaling>
          <c:orientation val="minMax"/>
        </c:scaling>
        <c:delete val="1"/>
        <c:axPos val="b"/>
        <c:majorGridlines>
          <c:spPr>
            <a:ln w="9525" cap="flat" cmpd="sng" algn="ctr">
              <a:solidFill>
                <a:schemeClr val="tx1">
                  <a:lumMod val="15000"/>
                  <a:lumOff val="85000"/>
                </a:schemeClr>
              </a:solidFill>
              <a:round/>
            </a:ln>
            <a:effectLst/>
          </c:spPr>
        </c:majorGridlines>
        <c:majorTickMark val="none"/>
        <c:minorTickMark val="none"/>
        <c:tickLblPos val="nextTo"/>
        <c:crossAx val="226790624"/>
        <c:crosses val="autoZero"/>
        <c:crossBetween val="midCat"/>
      </c:valAx>
      <c:valAx>
        <c:axId val="2267906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AT"/>
          </a:p>
        </c:txPr>
        <c:crossAx val="187834432"/>
        <c:crosses val="autoZero"/>
        <c:crossBetween val="midCat"/>
      </c:valAx>
      <c:spPr>
        <a:noFill/>
        <a:ln>
          <a:noFill/>
        </a:ln>
        <a:effectLst/>
      </c:spPr>
    </c:plotArea>
    <c:plotVisOnly val="1"/>
    <c:dispBlanksAs val="gap"/>
    <c:showDLblsOverMax val="0"/>
  </c:chart>
  <c:spPr>
    <a:solidFill>
      <a:schemeClr val="bg1"/>
    </a:solidFill>
    <a:ln>
      <a:noFill/>
    </a:ln>
    <a:effectLst/>
  </c:spPr>
  <c:txPr>
    <a:bodyPr/>
    <a:lstStyle/>
    <a:p>
      <a:pPr>
        <a:defRPr/>
      </a:pPr>
      <a:endParaRPr lang="en-AT"/>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5FBBD7-94E0-4E4B-BA29-B06A3519B31D}" type="doc">
      <dgm:prSet loTypeId="urn:microsoft.com/office/officeart/2005/8/layout/hProcess9" loCatId="process" qsTypeId="urn:microsoft.com/office/officeart/2005/8/quickstyle/simple1" qsCatId="simple" csTypeId="urn:microsoft.com/office/officeart/2005/8/colors/accent0_2" csCatId="mainScheme" phldr="1"/>
      <dgm:spPr/>
    </dgm:pt>
    <dgm:pt modelId="{96417D3B-115A-4698-98B1-EE510A869795}">
      <dgm:prSet phldrT="[Text]" custT="1"/>
      <dgm:spPr>
        <a:solidFill>
          <a:srgbClr val="004C97"/>
        </a:solidFill>
      </dgm:spPr>
      <dgm:t>
        <a:bodyPr anchor="ctr" anchorCtr="0"/>
        <a:lstStyle/>
        <a:p>
          <a:r>
            <a:rPr lang="ru-RU" sz="2000" dirty="0">
              <a:solidFill>
                <a:schemeClr val="bg1"/>
              </a:solidFill>
              <a:highlight>
                <a:srgbClr val="004C97"/>
              </a:highlight>
            </a:rPr>
            <a:t>Буфер  ликвидности: что это и для чего он нужен</a:t>
          </a:r>
        </a:p>
      </dgm:t>
    </dgm:pt>
    <dgm:pt modelId="{11AB7770-E072-4134-89EF-2D0749FC3493}" type="parTrans" cxnId="{DD98888F-5134-443F-99F6-4C0B69B02C73}">
      <dgm:prSet/>
      <dgm:spPr/>
      <dgm:t>
        <a:bodyPr/>
        <a:lstStyle/>
        <a:p>
          <a:endParaRPr lang="en-US" sz="2400"/>
        </a:p>
      </dgm:t>
    </dgm:pt>
    <dgm:pt modelId="{E7057AA6-F357-4992-AA29-3E9DC79D5EE2}" type="sibTrans" cxnId="{DD98888F-5134-443F-99F6-4C0B69B02C73}">
      <dgm:prSet/>
      <dgm:spPr/>
      <dgm:t>
        <a:bodyPr/>
        <a:lstStyle/>
        <a:p>
          <a:endParaRPr lang="en-US" sz="2400"/>
        </a:p>
      </dgm:t>
    </dgm:pt>
    <dgm:pt modelId="{86FDB1A7-D681-40CC-B97D-0BD6F01CA9F8}">
      <dgm:prSet custT="1"/>
      <dgm:spPr/>
      <dgm:t>
        <a:bodyPr anchor="ctr" anchorCtr="0"/>
        <a:lstStyle/>
        <a:p>
          <a:pPr>
            <a:spcAft>
              <a:spcPts val="0"/>
            </a:spcAft>
          </a:pPr>
          <a:r>
            <a:rPr lang="ru-RU" sz="2000" dirty="0"/>
            <a:t>Определение буфера </a:t>
          </a:r>
        </a:p>
        <a:p>
          <a:pPr>
            <a:spcAft>
              <a:spcPts val="0"/>
            </a:spcAft>
          </a:pPr>
          <a:r>
            <a:rPr lang="ru-RU" sz="2000" dirty="0"/>
            <a:t>и его компонентов</a:t>
          </a:r>
        </a:p>
      </dgm:t>
    </dgm:pt>
    <dgm:pt modelId="{DBEE6FBD-B2DE-421E-9A4D-C66576101D8F}" type="parTrans" cxnId="{838BC39B-790A-4093-A145-A546C16FC71C}">
      <dgm:prSet/>
      <dgm:spPr/>
      <dgm:t>
        <a:bodyPr/>
        <a:lstStyle/>
        <a:p>
          <a:endParaRPr lang="en-US" sz="2400"/>
        </a:p>
      </dgm:t>
    </dgm:pt>
    <dgm:pt modelId="{A8C8D15C-181B-47D3-BE95-9317D4BBADA9}" type="sibTrans" cxnId="{838BC39B-790A-4093-A145-A546C16FC71C}">
      <dgm:prSet/>
      <dgm:spPr/>
      <dgm:t>
        <a:bodyPr/>
        <a:lstStyle/>
        <a:p>
          <a:endParaRPr lang="en-US" sz="2400"/>
        </a:p>
      </dgm:t>
    </dgm:pt>
    <dgm:pt modelId="{1A1F56BF-8DF7-452E-BEA3-638DF19CE165}">
      <dgm:prSet custT="1"/>
      <dgm:spPr/>
      <dgm:t>
        <a:bodyPr/>
        <a:lstStyle/>
        <a:p>
          <a:r>
            <a:rPr lang="ru-RU" sz="2000"/>
            <a:t>Примеры из международной практики</a:t>
          </a:r>
        </a:p>
      </dgm:t>
    </dgm:pt>
    <dgm:pt modelId="{89299127-CBC9-4BD8-A502-6B4CC8D740BB}" type="parTrans" cxnId="{B0847CA0-1BD8-4286-848A-36361C036510}">
      <dgm:prSet/>
      <dgm:spPr/>
      <dgm:t>
        <a:bodyPr/>
        <a:lstStyle/>
        <a:p>
          <a:endParaRPr lang="en-US" sz="2400"/>
        </a:p>
      </dgm:t>
    </dgm:pt>
    <dgm:pt modelId="{5E85FC80-4761-46DB-9243-4512304BCB13}" type="sibTrans" cxnId="{B0847CA0-1BD8-4286-848A-36361C036510}">
      <dgm:prSet/>
      <dgm:spPr/>
      <dgm:t>
        <a:bodyPr/>
        <a:lstStyle/>
        <a:p>
          <a:endParaRPr lang="en-US" sz="2400"/>
        </a:p>
      </dgm:t>
    </dgm:pt>
    <dgm:pt modelId="{F84AE7B0-DB7E-4905-A700-9F527B32B408}">
      <dgm:prSet custT="1"/>
      <dgm:spPr/>
      <dgm:t>
        <a:bodyPr/>
        <a:lstStyle/>
        <a:p>
          <a:r>
            <a:rPr lang="ru-RU" sz="2000"/>
            <a:t>Некоторые возникающие вопросы</a:t>
          </a:r>
        </a:p>
      </dgm:t>
    </dgm:pt>
    <dgm:pt modelId="{65B7056C-B6C5-4B5A-9DF7-7FF1C1A53D45}" type="parTrans" cxnId="{B705E704-CA12-48AC-AE06-2F52979289BD}">
      <dgm:prSet/>
      <dgm:spPr/>
      <dgm:t>
        <a:bodyPr/>
        <a:lstStyle/>
        <a:p>
          <a:endParaRPr lang="en-US" sz="2400"/>
        </a:p>
      </dgm:t>
    </dgm:pt>
    <dgm:pt modelId="{E013F9D9-2172-40FC-A47A-42920EF76F78}" type="sibTrans" cxnId="{B705E704-CA12-48AC-AE06-2F52979289BD}">
      <dgm:prSet/>
      <dgm:spPr/>
      <dgm:t>
        <a:bodyPr/>
        <a:lstStyle/>
        <a:p>
          <a:endParaRPr lang="en-US" sz="2400"/>
        </a:p>
      </dgm:t>
    </dgm:pt>
    <dgm:pt modelId="{CD76B4E2-B8CD-43A4-95E2-36DD03824AE4}" type="pres">
      <dgm:prSet presAssocID="{CD5FBBD7-94E0-4E4B-BA29-B06A3519B31D}" presName="CompostProcess" presStyleCnt="0">
        <dgm:presLayoutVars>
          <dgm:dir/>
          <dgm:resizeHandles val="exact"/>
        </dgm:presLayoutVars>
      </dgm:prSet>
      <dgm:spPr/>
    </dgm:pt>
    <dgm:pt modelId="{42BF332B-9470-4CB6-8C6F-5AFACF743862}" type="pres">
      <dgm:prSet presAssocID="{CD5FBBD7-94E0-4E4B-BA29-B06A3519B31D}" presName="arrow" presStyleLbl="bgShp" presStyleIdx="0" presStyleCnt="1" custLinFactNeighborX="-588"/>
      <dgm:spPr>
        <a:solidFill>
          <a:srgbClr val="CFD5EA"/>
        </a:solidFill>
      </dgm:spPr>
    </dgm:pt>
    <dgm:pt modelId="{1E562C04-1623-461F-867B-3BBE35187D28}" type="pres">
      <dgm:prSet presAssocID="{CD5FBBD7-94E0-4E4B-BA29-B06A3519B31D}" presName="linearProcess" presStyleCnt="0"/>
      <dgm:spPr/>
    </dgm:pt>
    <dgm:pt modelId="{98279409-42F1-434A-83DB-7875900BB96D}" type="pres">
      <dgm:prSet presAssocID="{96417D3B-115A-4698-98B1-EE510A869795}" presName="textNode" presStyleLbl="node1" presStyleIdx="0" presStyleCnt="4" custScaleX="106299" custLinFactNeighborX="-1294" custLinFactNeighborY="-1172">
        <dgm:presLayoutVars>
          <dgm:bulletEnabled val="1"/>
        </dgm:presLayoutVars>
      </dgm:prSet>
      <dgm:spPr/>
    </dgm:pt>
    <dgm:pt modelId="{A2D6F68B-2DFE-46EF-80D6-6BAF84868F3C}" type="pres">
      <dgm:prSet presAssocID="{E7057AA6-F357-4992-AA29-3E9DC79D5EE2}" presName="sibTrans" presStyleCnt="0"/>
      <dgm:spPr/>
    </dgm:pt>
    <dgm:pt modelId="{69B80941-00E4-4A68-91D4-091DABFF1DD2}" type="pres">
      <dgm:prSet presAssocID="{86FDB1A7-D681-40CC-B97D-0BD6F01CA9F8}" presName="textNode" presStyleLbl="node1" presStyleIdx="1" presStyleCnt="4" custScaleX="106258" custLinFactNeighborX="-6087">
        <dgm:presLayoutVars>
          <dgm:bulletEnabled val="1"/>
        </dgm:presLayoutVars>
      </dgm:prSet>
      <dgm:spPr/>
    </dgm:pt>
    <dgm:pt modelId="{B0EC5D7A-F866-4947-B5A1-601E435B4782}" type="pres">
      <dgm:prSet presAssocID="{A8C8D15C-181B-47D3-BE95-9317D4BBADA9}" presName="sibTrans" presStyleCnt="0"/>
      <dgm:spPr/>
    </dgm:pt>
    <dgm:pt modelId="{66B01804-B4DF-432F-9592-5DE10DAC317F}" type="pres">
      <dgm:prSet presAssocID="{1A1F56BF-8DF7-452E-BEA3-638DF19CE165}" presName="textNode" presStyleLbl="node1" presStyleIdx="2" presStyleCnt="4" custScaleX="106372" custLinFactNeighborX="-6269">
        <dgm:presLayoutVars>
          <dgm:bulletEnabled val="1"/>
        </dgm:presLayoutVars>
      </dgm:prSet>
      <dgm:spPr/>
    </dgm:pt>
    <dgm:pt modelId="{1629292C-D117-474A-A122-778A5204639B}" type="pres">
      <dgm:prSet presAssocID="{5E85FC80-4761-46DB-9243-4512304BCB13}" presName="sibTrans" presStyleCnt="0"/>
      <dgm:spPr/>
    </dgm:pt>
    <dgm:pt modelId="{D4DB188C-BE5A-46C3-A77C-440CB56285CE}" type="pres">
      <dgm:prSet presAssocID="{F84AE7B0-DB7E-4905-A700-9F527B32B408}" presName="textNode" presStyleLbl="node1" presStyleIdx="3" presStyleCnt="4" custScaleX="106843">
        <dgm:presLayoutVars>
          <dgm:bulletEnabled val="1"/>
        </dgm:presLayoutVars>
      </dgm:prSet>
      <dgm:spPr/>
    </dgm:pt>
  </dgm:ptLst>
  <dgm:cxnLst>
    <dgm:cxn modelId="{B705E704-CA12-48AC-AE06-2F52979289BD}" srcId="{CD5FBBD7-94E0-4E4B-BA29-B06A3519B31D}" destId="{F84AE7B0-DB7E-4905-A700-9F527B32B408}" srcOrd="3" destOrd="0" parTransId="{65B7056C-B6C5-4B5A-9DF7-7FF1C1A53D45}" sibTransId="{E013F9D9-2172-40FC-A47A-42920EF76F78}"/>
    <dgm:cxn modelId="{6EAF0B2F-7D92-4E65-B9AF-3A5FD0C60FB0}" type="presOf" srcId="{CD5FBBD7-94E0-4E4B-BA29-B06A3519B31D}" destId="{CD76B4E2-B8CD-43A4-95E2-36DD03824AE4}" srcOrd="0" destOrd="0" presId="urn:microsoft.com/office/officeart/2005/8/layout/hProcess9"/>
    <dgm:cxn modelId="{DD98888F-5134-443F-99F6-4C0B69B02C73}" srcId="{CD5FBBD7-94E0-4E4B-BA29-B06A3519B31D}" destId="{96417D3B-115A-4698-98B1-EE510A869795}" srcOrd="0" destOrd="0" parTransId="{11AB7770-E072-4134-89EF-2D0749FC3493}" sibTransId="{E7057AA6-F357-4992-AA29-3E9DC79D5EE2}"/>
    <dgm:cxn modelId="{838BC39B-790A-4093-A145-A546C16FC71C}" srcId="{CD5FBBD7-94E0-4E4B-BA29-B06A3519B31D}" destId="{86FDB1A7-D681-40CC-B97D-0BD6F01CA9F8}" srcOrd="1" destOrd="0" parTransId="{DBEE6FBD-B2DE-421E-9A4D-C66576101D8F}" sibTransId="{A8C8D15C-181B-47D3-BE95-9317D4BBADA9}"/>
    <dgm:cxn modelId="{B0847CA0-1BD8-4286-848A-36361C036510}" srcId="{CD5FBBD7-94E0-4E4B-BA29-B06A3519B31D}" destId="{1A1F56BF-8DF7-452E-BEA3-638DF19CE165}" srcOrd="2" destOrd="0" parTransId="{89299127-CBC9-4BD8-A502-6B4CC8D740BB}" sibTransId="{5E85FC80-4761-46DB-9243-4512304BCB13}"/>
    <dgm:cxn modelId="{E35171B4-3150-49D2-99E5-4B215A4267CB}" type="presOf" srcId="{86FDB1A7-D681-40CC-B97D-0BD6F01CA9F8}" destId="{69B80941-00E4-4A68-91D4-091DABFF1DD2}" srcOrd="0" destOrd="0" presId="urn:microsoft.com/office/officeart/2005/8/layout/hProcess9"/>
    <dgm:cxn modelId="{06DAA2D3-30E8-40D0-9E40-7280DCF7B23C}" type="presOf" srcId="{F84AE7B0-DB7E-4905-A700-9F527B32B408}" destId="{D4DB188C-BE5A-46C3-A77C-440CB56285CE}" srcOrd="0" destOrd="0" presId="urn:microsoft.com/office/officeart/2005/8/layout/hProcess9"/>
    <dgm:cxn modelId="{E20725DA-816B-4595-B4FD-2D74D46C479A}" type="presOf" srcId="{96417D3B-115A-4698-98B1-EE510A869795}" destId="{98279409-42F1-434A-83DB-7875900BB96D}" srcOrd="0" destOrd="0" presId="urn:microsoft.com/office/officeart/2005/8/layout/hProcess9"/>
    <dgm:cxn modelId="{BA4F4CDF-EC87-450D-919E-CA16B807853A}" type="presOf" srcId="{1A1F56BF-8DF7-452E-BEA3-638DF19CE165}" destId="{66B01804-B4DF-432F-9592-5DE10DAC317F}" srcOrd="0" destOrd="0" presId="urn:microsoft.com/office/officeart/2005/8/layout/hProcess9"/>
    <dgm:cxn modelId="{5203D0A2-8E4A-4485-95DC-00B3751BE341}" type="presParOf" srcId="{CD76B4E2-B8CD-43A4-95E2-36DD03824AE4}" destId="{42BF332B-9470-4CB6-8C6F-5AFACF743862}" srcOrd="0" destOrd="0" presId="urn:microsoft.com/office/officeart/2005/8/layout/hProcess9"/>
    <dgm:cxn modelId="{1B8FD930-4910-421D-9BCF-F786D958AA89}" type="presParOf" srcId="{CD76B4E2-B8CD-43A4-95E2-36DD03824AE4}" destId="{1E562C04-1623-461F-867B-3BBE35187D28}" srcOrd="1" destOrd="0" presId="urn:microsoft.com/office/officeart/2005/8/layout/hProcess9"/>
    <dgm:cxn modelId="{BE24B50B-1C44-4D50-B384-6A4992095711}" type="presParOf" srcId="{1E562C04-1623-461F-867B-3BBE35187D28}" destId="{98279409-42F1-434A-83DB-7875900BB96D}" srcOrd="0" destOrd="0" presId="urn:microsoft.com/office/officeart/2005/8/layout/hProcess9"/>
    <dgm:cxn modelId="{E7A70BE8-D05A-400A-97CD-56C9CE879AFE}" type="presParOf" srcId="{1E562C04-1623-461F-867B-3BBE35187D28}" destId="{A2D6F68B-2DFE-46EF-80D6-6BAF84868F3C}" srcOrd="1" destOrd="0" presId="urn:microsoft.com/office/officeart/2005/8/layout/hProcess9"/>
    <dgm:cxn modelId="{BC8D961B-EC63-47C6-B183-1B9234A71964}" type="presParOf" srcId="{1E562C04-1623-461F-867B-3BBE35187D28}" destId="{69B80941-00E4-4A68-91D4-091DABFF1DD2}" srcOrd="2" destOrd="0" presId="urn:microsoft.com/office/officeart/2005/8/layout/hProcess9"/>
    <dgm:cxn modelId="{1C47AD81-1984-4E0A-BEE4-09B9E6A0FC92}" type="presParOf" srcId="{1E562C04-1623-461F-867B-3BBE35187D28}" destId="{B0EC5D7A-F866-4947-B5A1-601E435B4782}" srcOrd="3" destOrd="0" presId="urn:microsoft.com/office/officeart/2005/8/layout/hProcess9"/>
    <dgm:cxn modelId="{8C882841-442D-4963-BEFF-4B5EA71B14ED}" type="presParOf" srcId="{1E562C04-1623-461F-867B-3BBE35187D28}" destId="{66B01804-B4DF-432F-9592-5DE10DAC317F}" srcOrd="4" destOrd="0" presId="urn:microsoft.com/office/officeart/2005/8/layout/hProcess9"/>
    <dgm:cxn modelId="{D2A2D7AA-9614-49A6-BD66-BDC3BC472C1D}" type="presParOf" srcId="{1E562C04-1623-461F-867B-3BBE35187D28}" destId="{1629292C-D117-474A-A122-778A5204639B}" srcOrd="5" destOrd="0" presId="urn:microsoft.com/office/officeart/2005/8/layout/hProcess9"/>
    <dgm:cxn modelId="{7C2A589E-5579-4CF2-974A-D8A1B5A5E295}" type="presParOf" srcId="{1E562C04-1623-461F-867B-3BBE35187D28}" destId="{D4DB188C-BE5A-46C3-A77C-440CB56285C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1655CC1-855D-44DA-A5E9-EA169476CCE7}" type="doc">
      <dgm:prSet loTypeId="urn:microsoft.com/office/officeart/2005/8/layout/cycle7" loCatId="cycle" qsTypeId="urn:microsoft.com/office/officeart/2005/8/quickstyle/simple1" qsCatId="simple" csTypeId="urn:microsoft.com/office/officeart/2005/8/colors/accent0_2" csCatId="mainScheme" phldr="1"/>
      <dgm:spPr/>
      <dgm:t>
        <a:bodyPr/>
        <a:lstStyle/>
        <a:p>
          <a:endParaRPr lang="en-US"/>
        </a:p>
      </dgm:t>
    </dgm:pt>
    <dgm:pt modelId="{99E76987-72CB-43AD-A5E4-C6D011AAA2E0}">
      <dgm:prSet phldrT="[Text]" custT="1"/>
      <dgm:spPr/>
      <dgm:t>
        <a:bodyPr/>
        <a:lstStyle/>
        <a:p>
          <a:r>
            <a:rPr lang="ru-RU" sz="1600" dirty="0"/>
            <a:t>Определение периодов повышенного риска (например, неудовлетворительные результаты аукционов в прошлом – среднее и стандартное отклонение)</a:t>
          </a:r>
        </a:p>
      </dgm:t>
    </dgm:pt>
    <dgm:pt modelId="{469A9020-B3A2-4AE2-858C-DEE2EF0CF12D}" type="parTrans" cxnId="{E14722D3-DCC1-41FE-BD99-AC5056F2DE6C}">
      <dgm:prSet/>
      <dgm:spPr/>
      <dgm:t>
        <a:bodyPr/>
        <a:lstStyle/>
        <a:p>
          <a:endParaRPr lang="en-US"/>
        </a:p>
      </dgm:t>
    </dgm:pt>
    <dgm:pt modelId="{284E2E4B-CDF5-4885-8681-32D1034F9179}" type="sibTrans" cxnId="{E14722D3-DCC1-41FE-BD99-AC5056F2DE6C}">
      <dgm:prSet/>
      <dgm:spPr>
        <a:solidFill>
          <a:srgbClr val="CFD5EA"/>
        </a:solidFill>
        <a:ln>
          <a:solidFill>
            <a:srgbClr val="004C97"/>
          </a:solidFill>
        </a:ln>
      </dgm:spPr>
      <dgm:t>
        <a:bodyPr/>
        <a:lstStyle/>
        <a:p>
          <a:endParaRPr lang="en-US"/>
        </a:p>
      </dgm:t>
    </dgm:pt>
    <dgm:pt modelId="{8E665A00-42E2-43BB-99A5-DFE8FFF98A2E}">
      <dgm:prSet phldrT="[Text]"/>
      <dgm:spPr/>
      <dgm:t>
        <a:bodyPr/>
        <a:lstStyle/>
        <a:p>
          <a:r>
            <a:rPr lang="ru-RU"/>
            <a:t>Продолжительность периодов повышенного риска – определение среднего или максимального значения</a:t>
          </a:r>
        </a:p>
      </dgm:t>
    </dgm:pt>
    <dgm:pt modelId="{E3B48ACE-B4FC-4CB9-9398-766497C9564B}" type="parTrans" cxnId="{400C0FE0-DE3D-438B-9A97-7ECCDCB9A5A4}">
      <dgm:prSet/>
      <dgm:spPr/>
      <dgm:t>
        <a:bodyPr/>
        <a:lstStyle/>
        <a:p>
          <a:endParaRPr lang="en-US"/>
        </a:p>
      </dgm:t>
    </dgm:pt>
    <dgm:pt modelId="{DD9FD8B2-8181-4EBD-8FCF-0E7FE290046F}" type="sibTrans" cxnId="{400C0FE0-DE3D-438B-9A97-7ECCDCB9A5A4}">
      <dgm:prSet/>
      <dgm:spPr>
        <a:solidFill>
          <a:srgbClr val="CFD5EA"/>
        </a:solidFill>
        <a:ln>
          <a:solidFill>
            <a:srgbClr val="004C97"/>
          </a:solidFill>
        </a:ln>
      </dgm:spPr>
      <dgm:t>
        <a:bodyPr/>
        <a:lstStyle/>
        <a:p>
          <a:endParaRPr lang="en-US"/>
        </a:p>
      </dgm:t>
    </dgm:pt>
    <dgm:pt modelId="{C3A57FC8-B6D5-42B2-9793-7AADA6C69788}">
      <dgm:prSet phldrT="[Text]"/>
      <dgm:spPr/>
      <dgm:t>
        <a:bodyPr/>
        <a:lstStyle/>
        <a:p>
          <a:r>
            <a:rPr lang="ru-RU"/>
            <a:t>Возможность заимствования средств в период повышенного риска – с учетом других источников финансирования</a:t>
          </a:r>
        </a:p>
      </dgm:t>
    </dgm:pt>
    <dgm:pt modelId="{B315B552-1FCB-4F21-8F29-501C97D1DC55}" type="parTrans" cxnId="{B90AB487-5915-4F62-A02A-BDA2C7FFE5F0}">
      <dgm:prSet/>
      <dgm:spPr/>
      <dgm:t>
        <a:bodyPr/>
        <a:lstStyle/>
        <a:p>
          <a:endParaRPr lang="en-US"/>
        </a:p>
      </dgm:t>
    </dgm:pt>
    <dgm:pt modelId="{D75516B0-BC22-45C5-9F24-627A2FAD0567}" type="sibTrans" cxnId="{B90AB487-5915-4F62-A02A-BDA2C7FFE5F0}">
      <dgm:prSet/>
      <dgm:spPr>
        <a:solidFill>
          <a:srgbClr val="CFD5EA"/>
        </a:solidFill>
        <a:ln>
          <a:solidFill>
            <a:srgbClr val="004C97"/>
          </a:solidFill>
        </a:ln>
      </dgm:spPr>
      <dgm:t>
        <a:bodyPr/>
        <a:lstStyle/>
        <a:p>
          <a:endParaRPr lang="en-US"/>
        </a:p>
      </dgm:t>
    </dgm:pt>
    <dgm:pt modelId="{677A8359-3647-42D9-A1C4-B12CCF62983E}" type="pres">
      <dgm:prSet presAssocID="{51655CC1-855D-44DA-A5E9-EA169476CCE7}" presName="Name0" presStyleCnt="0">
        <dgm:presLayoutVars>
          <dgm:dir/>
          <dgm:resizeHandles val="exact"/>
        </dgm:presLayoutVars>
      </dgm:prSet>
      <dgm:spPr/>
    </dgm:pt>
    <dgm:pt modelId="{6CE6753D-6D7C-4A45-9DE1-A02C5B2FCAE2}" type="pres">
      <dgm:prSet presAssocID="{99E76987-72CB-43AD-A5E4-C6D011AAA2E0}" presName="node" presStyleLbl="node1" presStyleIdx="0" presStyleCnt="3" custScaleX="124037" custScaleY="131943">
        <dgm:presLayoutVars>
          <dgm:bulletEnabled val="1"/>
        </dgm:presLayoutVars>
      </dgm:prSet>
      <dgm:spPr/>
    </dgm:pt>
    <dgm:pt modelId="{57ED016A-E23C-499A-8CCC-0F95DDB85253}" type="pres">
      <dgm:prSet presAssocID="{284E2E4B-CDF5-4885-8681-32D1034F9179}" presName="sibTrans" presStyleLbl="sibTrans2D1" presStyleIdx="0" presStyleCnt="3" custLinFactNeighborX="2593" custLinFactNeighborY="2760"/>
      <dgm:spPr/>
    </dgm:pt>
    <dgm:pt modelId="{7E68D599-98A2-4DD9-8986-C041229EB3E8}" type="pres">
      <dgm:prSet presAssocID="{284E2E4B-CDF5-4885-8681-32D1034F9179}" presName="connectorText" presStyleLbl="sibTrans2D1" presStyleIdx="0" presStyleCnt="3"/>
      <dgm:spPr/>
    </dgm:pt>
    <dgm:pt modelId="{73D4E0D0-480C-403F-BEAC-A410B280A7B3}" type="pres">
      <dgm:prSet presAssocID="{8E665A00-42E2-43BB-99A5-DFE8FFF98A2E}" presName="node" presStyleLbl="node1" presStyleIdx="1" presStyleCnt="3" custScaleX="104510" custScaleY="128568">
        <dgm:presLayoutVars>
          <dgm:bulletEnabled val="1"/>
        </dgm:presLayoutVars>
      </dgm:prSet>
      <dgm:spPr/>
    </dgm:pt>
    <dgm:pt modelId="{80D3BEB5-CD0B-4EBF-9408-A1C76AB842AF}" type="pres">
      <dgm:prSet presAssocID="{DD9FD8B2-8181-4EBD-8FCF-0E7FE290046F}" presName="sibTrans" presStyleLbl="sibTrans2D1" presStyleIdx="1" presStyleCnt="3"/>
      <dgm:spPr/>
    </dgm:pt>
    <dgm:pt modelId="{B1201355-9C78-41FE-9715-39F43556369B}" type="pres">
      <dgm:prSet presAssocID="{DD9FD8B2-8181-4EBD-8FCF-0E7FE290046F}" presName="connectorText" presStyleLbl="sibTrans2D1" presStyleIdx="1" presStyleCnt="3"/>
      <dgm:spPr/>
    </dgm:pt>
    <dgm:pt modelId="{EEEC747F-FE5C-4701-AF1A-E6F2C25D6867}" type="pres">
      <dgm:prSet presAssocID="{C3A57FC8-B6D5-42B2-9793-7AADA6C69788}" presName="node" presStyleLbl="node1" presStyleIdx="2" presStyleCnt="3" custScaleX="116398" custScaleY="127951">
        <dgm:presLayoutVars>
          <dgm:bulletEnabled val="1"/>
        </dgm:presLayoutVars>
      </dgm:prSet>
      <dgm:spPr/>
    </dgm:pt>
    <dgm:pt modelId="{D18DF4A9-BCA2-40CD-AF11-939B959DA063}" type="pres">
      <dgm:prSet presAssocID="{D75516B0-BC22-45C5-9F24-627A2FAD0567}" presName="sibTrans" presStyleLbl="sibTrans2D1" presStyleIdx="2" presStyleCnt="3"/>
      <dgm:spPr/>
    </dgm:pt>
    <dgm:pt modelId="{C8BE44D6-5D24-4810-9283-DF7E6D0C8BA1}" type="pres">
      <dgm:prSet presAssocID="{D75516B0-BC22-45C5-9F24-627A2FAD0567}" presName="connectorText" presStyleLbl="sibTrans2D1" presStyleIdx="2" presStyleCnt="3"/>
      <dgm:spPr/>
    </dgm:pt>
  </dgm:ptLst>
  <dgm:cxnLst>
    <dgm:cxn modelId="{2BB34E0B-B29D-4004-B8BE-2B57FFFABA84}" type="presOf" srcId="{8E665A00-42E2-43BB-99A5-DFE8FFF98A2E}" destId="{73D4E0D0-480C-403F-BEAC-A410B280A7B3}" srcOrd="0" destOrd="0" presId="urn:microsoft.com/office/officeart/2005/8/layout/cycle7"/>
    <dgm:cxn modelId="{96476622-8DA9-4C47-8692-2C702C021059}" type="presOf" srcId="{DD9FD8B2-8181-4EBD-8FCF-0E7FE290046F}" destId="{80D3BEB5-CD0B-4EBF-9408-A1C76AB842AF}" srcOrd="0" destOrd="0" presId="urn:microsoft.com/office/officeart/2005/8/layout/cycle7"/>
    <dgm:cxn modelId="{43155323-30E6-4695-BC3C-999B9305F534}" type="presOf" srcId="{99E76987-72CB-43AD-A5E4-C6D011AAA2E0}" destId="{6CE6753D-6D7C-4A45-9DE1-A02C5B2FCAE2}" srcOrd="0" destOrd="0" presId="urn:microsoft.com/office/officeart/2005/8/layout/cycle7"/>
    <dgm:cxn modelId="{6E27D242-0A6C-4138-8F9C-313396D836F9}" type="presOf" srcId="{284E2E4B-CDF5-4885-8681-32D1034F9179}" destId="{7E68D599-98A2-4DD9-8986-C041229EB3E8}" srcOrd="1" destOrd="0" presId="urn:microsoft.com/office/officeart/2005/8/layout/cycle7"/>
    <dgm:cxn modelId="{14D28D79-EA9B-418A-96EB-83062BD9264F}" type="presOf" srcId="{51655CC1-855D-44DA-A5E9-EA169476CCE7}" destId="{677A8359-3647-42D9-A1C4-B12CCF62983E}" srcOrd="0" destOrd="0" presId="urn:microsoft.com/office/officeart/2005/8/layout/cycle7"/>
    <dgm:cxn modelId="{B90AB487-5915-4F62-A02A-BDA2C7FFE5F0}" srcId="{51655CC1-855D-44DA-A5E9-EA169476CCE7}" destId="{C3A57FC8-B6D5-42B2-9793-7AADA6C69788}" srcOrd="2" destOrd="0" parTransId="{B315B552-1FCB-4F21-8F29-501C97D1DC55}" sibTransId="{D75516B0-BC22-45C5-9F24-627A2FAD0567}"/>
    <dgm:cxn modelId="{702048C0-B412-4310-8C89-018370A27426}" type="presOf" srcId="{DD9FD8B2-8181-4EBD-8FCF-0E7FE290046F}" destId="{B1201355-9C78-41FE-9715-39F43556369B}" srcOrd="1" destOrd="0" presId="urn:microsoft.com/office/officeart/2005/8/layout/cycle7"/>
    <dgm:cxn modelId="{3D67CCCD-A3EC-4B50-8F10-6A90835344F8}" type="presOf" srcId="{284E2E4B-CDF5-4885-8681-32D1034F9179}" destId="{57ED016A-E23C-499A-8CCC-0F95DDB85253}" srcOrd="0" destOrd="0" presId="urn:microsoft.com/office/officeart/2005/8/layout/cycle7"/>
    <dgm:cxn modelId="{E14722D3-DCC1-41FE-BD99-AC5056F2DE6C}" srcId="{51655CC1-855D-44DA-A5E9-EA169476CCE7}" destId="{99E76987-72CB-43AD-A5E4-C6D011AAA2E0}" srcOrd="0" destOrd="0" parTransId="{469A9020-B3A2-4AE2-858C-DEE2EF0CF12D}" sibTransId="{284E2E4B-CDF5-4885-8681-32D1034F9179}"/>
    <dgm:cxn modelId="{400C0FE0-DE3D-438B-9A97-7ECCDCB9A5A4}" srcId="{51655CC1-855D-44DA-A5E9-EA169476CCE7}" destId="{8E665A00-42E2-43BB-99A5-DFE8FFF98A2E}" srcOrd="1" destOrd="0" parTransId="{E3B48ACE-B4FC-4CB9-9398-766497C9564B}" sibTransId="{DD9FD8B2-8181-4EBD-8FCF-0E7FE290046F}"/>
    <dgm:cxn modelId="{21BE68E2-FA75-4751-BA4B-524A1573F54A}" type="presOf" srcId="{C3A57FC8-B6D5-42B2-9793-7AADA6C69788}" destId="{EEEC747F-FE5C-4701-AF1A-E6F2C25D6867}" srcOrd="0" destOrd="0" presId="urn:microsoft.com/office/officeart/2005/8/layout/cycle7"/>
    <dgm:cxn modelId="{F86397F3-F821-4EAC-A7E0-B8A14EBA0F19}" type="presOf" srcId="{D75516B0-BC22-45C5-9F24-627A2FAD0567}" destId="{C8BE44D6-5D24-4810-9283-DF7E6D0C8BA1}" srcOrd="1" destOrd="0" presId="urn:microsoft.com/office/officeart/2005/8/layout/cycle7"/>
    <dgm:cxn modelId="{88C4A0F8-E6F6-4525-A452-FDFBA09F3735}" type="presOf" srcId="{D75516B0-BC22-45C5-9F24-627A2FAD0567}" destId="{D18DF4A9-BCA2-40CD-AF11-939B959DA063}" srcOrd="0" destOrd="0" presId="urn:microsoft.com/office/officeart/2005/8/layout/cycle7"/>
    <dgm:cxn modelId="{D0BF96B3-9366-4FBF-95BF-25E61CE10611}" type="presParOf" srcId="{677A8359-3647-42D9-A1C4-B12CCF62983E}" destId="{6CE6753D-6D7C-4A45-9DE1-A02C5B2FCAE2}" srcOrd="0" destOrd="0" presId="urn:microsoft.com/office/officeart/2005/8/layout/cycle7"/>
    <dgm:cxn modelId="{706CF785-AE1E-4050-9BED-1C5937C37243}" type="presParOf" srcId="{677A8359-3647-42D9-A1C4-B12CCF62983E}" destId="{57ED016A-E23C-499A-8CCC-0F95DDB85253}" srcOrd="1" destOrd="0" presId="urn:microsoft.com/office/officeart/2005/8/layout/cycle7"/>
    <dgm:cxn modelId="{DC4AE7DC-2979-4E72-BE7D-C0637BC817A8}" type="presParOf" srcId="{57ED016A-E23C-499A-8CCC-0F95DDB85253}" destId="{7E68D599-98A2-4DD9-8986-C041229EB3E8}" srcOrd="0" destOrd="0" presId="urn:microsoft.com/office/officeart/2005/8/layout/cycle7"/>
    <dgm:cxn modelId="{3BF2D49D-7927-4049-A0EB-85D500AB5C2B}" type="presParOf" srcId="{677A8359-3647-42D9-A1C4-B12CCF62983E}" destId="{73D4E0D0-480C-403F-BEAC-A410B280A7B3}" srcOrd="2" destOrd="0" presId="urn:microsoft.com/office/officeart/2005/8/layout/cycle7"/>
    <dgm:cxn modelId="{9373E2A1-912B-45EB-807E-11B0AF4F0B3D}" type="presParOf" srcId="{677A8359-3647-42D9-A1C4-B12CCF62983E}" destId="{80D3BEB5-CD0B-4EBF-9408-A1C76AB842AF}" srcOrd="3" destOrd="0" presId="urn:microsoft.com/office/officeart/2005/8/layout/cycle7"/>
    <dgm:cxn modelId="{70174C1F-3135-4E2A-8FFE-CA9D4A627877}" type="presParOf" srcId="{80D3BEB5-CD0B-4EBF-9408-A1C76AB842AF}" destId="{B1201355-9C78-41FE-9715-39F43556369B}" srcOrd="0" destOrd="0" presId="urn:microsoft.com/office/officeart/2005/8/layout/cycle7"/>
    <dgm:cxn modelId="{8B918AD7-90F2-48EE-AE7C-7B65B0023618}" type="presParOf" srcId="{677A8359-3647-42D9-A1C4-B12CCF62983E}" destId="{EEEC747F-FE5C-4701-AF1A-E6F2C25D6867}" srcOrd="4" destOrd="0" presId="urn:microsoft.com/office/officeart/2005/8/layout/cycle7"/>
    <dgm:cxn modelId="{6431DA74-9B37-43E1-8D7B-91F1E6CCB179}" type="presParOf" srcId="{677A8359-3647-42D9-A1C4-B12CCF62983E}" destId="{D18DF4A9-BCA2-40CD-AF11-939B959DA063}" srcOrd="5" destOrd="0" presId="urn:microsoft.com/office/officeart/2005/8/layout/cycle7"/>
    <dgm:cxn modelId="{5945CE2D-CC8D-409F-A3FF-CEAB18E97C8C}" type="presParOf" srcId="{D18DF4A9-BCA2-40CD-AF11-939B959DA063}" destId="{C8BE44D6-5D24-4810-9283-DF7E6D0C8BA1}"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0C5BC80-DC3B-450A-8A56-0C967BA844B8}"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GB"/>
        </a:p>
      </dgm:t>
    </dgm:pt>
    <dgm:pt modelId="{C2B5A028-405E-41AC-BA11-756C31EBAD28}">
      <dgm:prSet phldrT="[Text]"/>
      <dgm:spPr>
        <a:ln>
          <a:noFill/>
        </a:ln>
      </dgm:spPr>
      <dgm:t>
        <a:bodyPr/>
        <a:lstStyle/>
        <a:p>
          <a:r>
            <a:rPr lang="ru-RU"/>
            <a:t>Займы центрального банка</a:t>
          </a:r>
        </a:p>
      </dgm:t>
    </dgm:pt>
    <dgm:pt modelId="{A6810D82-C135-4E8C-93BC-1C7AECDD14A4}" type="parTrans" cxnId="{258E4C24-3C36-4B9D-B2B4-0720CE330350}">
      <dgm:prSet/>
      <dgm:spPr/>
      <dgm:t>
        <a:bodyPr/>
        <a:lstStyle/>
        <a:p>
          <a:endParaRPr lang="en-GB"/>
        </a:p>
      </dgm:t>
    </dgm:pt>
    <dgm:pt modelId="{1110B3C9-35FB-4D71-8EC0-2234D670E434}" type="sibTrans" cxnId="{258E4C24-3C36-4B9D-B2B4-0720CE330350}">
      <dgm:prSet/>
      <dgm:spPr/>
      <dgm:t>
        <a:bodyPr/>
        <a:lstStyle/>
        <a:p>
          <a:endParaRPr lang="en-GB"/>
        </a:p>
      </dgm:t>
    </dgm:pt>
    <dgm:pt modelId="{19EBD954-9235-4D8D-AFBE-6907314E6547}">
      <dgm:prSet phldrT="[Text]"/>
      <dgm:spPr>
        <a:ln>
          <a:noFill/>
        </a:ln>
      </dgm:spPr>
      <dgm:t>
        <a:bodyPr/>
        <a:lstStyle/>
        <a:p>
          <a:r>
            <a:rPr lang="ru-RU"/>
            <a:t>Закрытие депозитов</a:t>
          </a:r>
        </a:p>
      </dgm:t>
    </dgm:pt>
    <dgm:pt modelId="{DFF5CC01-B68D-4A31-AFFB-8A0EDFE00324}" type="parTrans" cxnId="{65EF5BAC-3B22-49F6-A711-A6CEEC32660A}">
      <dgm:prSet/>
      <dgm:spPr/>
      <dgm:t>
        <a:bodyPr/>
        <a:lstStyle/>
        <a:p>
          <a:endParaRPr lang="en-GB"/>
        </a:p>
      </dgm:t>
    </dgm:pt>
    <dgm:pt modelId="{528563A2-D1B1-4021-9695-8F92453E501A}" type="sibTrans" cxnId="{65EF5BAC-3B22-49F6-A711-A6CEEC32660A}">
      <dgm:prSet/>
      <dgm:spPr/>
      <dgm:t>
        <a:bodyPr/>
        <a:lstStyle/>
        <a:p>
          <a:endParaRPr lang="en-GB"/>
        </a:p>
      </dgm:t>
    </dgm:pt>
    <dgm:pt modelId="{B4D8D733-117E-4588-971E-F30C0A157DD4}">
      <dgm:prSet phldrT="[Text]"/>
      <dgm:spPr>
        <a:solidFill>
          <a:srgbClr val="CFD5EA">
            <a:alpha val="90000"/>
          </a:srgbClr>
        </a:solidFill>
      </dgm:spPr>
      <dgm:t>
        <a:bodyPr/>
        <a:lstStyle/>
        <a:p>
          <a:r>
            <a:rPr lang="ru-RU" dirty="0"/>
            <a:t>Во многих странах этот вариант не доступен – необходимы ограничения по объему и срокам</a:t>
          </a:r>
        </a:p>
      </dgm:t>
    </dgm:pt>
    <dgm:pt modelId="{142866F4-EF09-4A19-BF80-C7BFA26EE0B5}" type="parTrans" cxnId="{64807459-4D39-4D68-93EB-89979E659AF4}">
      <dgm:prSet/>
      <dgm:spPr/>
      <dgm:t>
        <a:bodyPr/>
        <a:lstStyle/>
        <a:p>
          <a:endParaRPr lang="en-GB"/>
        </a:p>
      </dgm:t>
    </dgm:pt>
    <dgm:pt modelId="{96D7321C-BBD4-4FCD-9DDB-E72044FAB103}" type="sibTrans" cxnId="{64807459-4D39-4D68-93EB-89979E659AF4}">
      <dgm:prSet/>
      <dgm:spPr/>
      <dgm:t>
        <a:bodyPr/>
        <a:lstStyle/>
        <a:p>
          <a:endParaRPr lang="en-GB"/>
        </a:p>
      </dgm:t>
    </dgm:pt>
    <dgm:pt modelId="{6C9FBA47-D350-4605-A31C-FE029750E112}">
      <dgm:prSet phldrT="[Text]"/>
      <dgm:spPr>
        <a:ln>
          <a:noFill/>
        </a:ln>
      </dgm:spPr>
      <dgm:t>
        <a:bodyPr/>
        <a:lstStyle/>
        <a:p>
          <a:r>
            <a:rPr lang="ru-RU"/>
            <a:t>Кредитные линии в коммерческих банках</a:t>
          </a:r>
        </a:p>
      </dgm:t>
    </dgm:pt>
    <dgm:pt modelId="{1F979D88-14F0-4D5A-81EB-7B2996548B8D}" type="parTrans" cxnId="{300A4104-6BA3-4717-819D-DF990D56BF90}">
      <dgm:prSet/>
      <dgm:spPr/>
      <dgm:t>
        <a:bodyPr/>
        <a:lstStyle/>
        <a:p>
          <a:endParaRPr lang="en-GB"/>
        </a:p>
      </dgm:t>
    </dgm:pt>
    <dgm:pt modelId="{83F24858-3DD4-48E9-B1A6-9CC3730E3B01}" type="sibTrans" cxnId="{300A4104-6BA3-4717-819D-DF990D56BF90}">
      <dgm:prSet/>
      <dgm:spPr/>
      <dgm:t>
        <a:bodyPr/>
        <a:lstStyle/>
        <a:p>
          <a:endParaRPr lang="en-GB"/>
        </a:p>
      </dgm:t>
    </dgm:pt>
    <dgm:pt modelId="{CEB423F1-8787-4000-8EC5-8D961DAA1C02}">
      <dgm:prSet phldrT="[Text]"/>
      <dgm:spPr>
        <a:solidFill>
          <a:srgbClr val="CFD5EA">
            <a:alpha val="90000"/>
          </a:srgbClr>
        </a:solidFill>
      </dgm:spPr>
      <dgm:t>
        <a:bodyPr/>
        <a:lstStyle/>
        <a:p>
          <a:r>
            <a:rPr lang="ru-RU"/>
            <a:t>Удобный вариант, хотя обычно сопряжен с издержками</a:t>
          </a:r>
        </a:p>
      </dgm:t>
    </dgm:pt>
    <dgm:pt modelId="{FF667213-2249-4A89-9C2F-82903F24FDAE}" type="parTrans" cxnId="{73485A21-A2C4-46B2-A82D-7C3B2D037BB9}">
      <dgm:prSet/>
      <dgm:spPr/>
      <dgm:t>
        <a:bodyPr/>
        <a:lstStyle/>
        <a:p>
          <a:endParaRPr lang="en-GB"/>
        </a:p>
      </dgm:t>
    </dgm:pt>
    <dgm:pt modelId="{E2B45ECF-6095-47E0-9D37-D8CBEA82DD7F}" type="sibTrans" cxnId="{73485A21-A2C4-46B2-A82D-7C3B2D037BB9}">
      <dgm:prSet/>
      <dgm:spPr/>
      <dgm:t>
        <a:bodyPr/>
        <a:lstStyle/>
        <a:p>
          <a:endParaRPr lang="en-GB"/>
        </a:p>
      </dgm:t>
    </dgm:pt>
    <dgm:pt modelId="{6ABD3D26-682D-4725-9085-AD20531699DB}">
      <dgm:prSet phldrT="[Text]"/>
      <dgm:spPr>
        <a:solidFill>
          <a:srgbClr val="CFD5EA">
            <a:alpha val="90000"/>
          </a:srgbClr>
        </a:solidFill>
      </dgm:spPr>
      <dgm:t>
        <a:bodyPr/>
        <a:lstStyle/>
        <a:p>
          <a:r>
            <a:rPr lang="ru-RU"/>
            <a:t>Нередко это возможно (не в случае РЕПО) – со штрафными санкциями</a:t>
          </a:r>
        </a:p>
      </dgm:t>
    </dgm:pt>
    <dgm:pt modelId="{98576204-E362-4222-83BE-2FBBD6EB7D0E}" type="parTrans" cxnId="{52BC5B83-9A2C-4BF5-9F84-656E379DD782}">
      <dgm:prSet/>
      <dgm:spPr/>
      <dgm:t>
        <a:bodyPr/>
        <a:lstStyle/>
        <a:p>
          <a:endParaRPr lang="en-GB"/>
        </a:p>
      </dgm:t>
    </dgm:pt>
    <dgm:pt modelId="{979F8102-F099-4785-B025-6957544F9606}" type="sibTrans" cxnId="{52BC5B83-9A2C-4BF5-9F84-656E379DD782}">
      <dgm:prSet/>
      <dgm:spPr/>
      <dgm:t>
        <a:bodyPr/>
        <a:lstStyle/>
        <a:p>
          <a:endParaRPr lang="en-GB"/>
        </a:p>
      </dgm:t>
    </dgm:pt>
    <dgm:pt modelId="{D51EA38A-BA39-4911-8656-86EDDF489F9C}">
      <dgm:prSet phldrT="[Text]"/>
      <dgm:spPr>
        <a:ln>
          <a:noFill/>
        </a:ln>
      </dgm:spPr>
      <dgm:t>
        <a:bodyPr/>
        <a:lstStyle/>
        <a:p>
          <a:r>
            <a:rPr lang="ru-RU"/>
            <a:t>Доступ к средствам в иностранной валюте</a:t>
          </a:r>
        </a:p>
      </dgm:t>
    </dgm:pt>
    <dgm:pt modelId="{E8697DF7-370B-403E-B0A0-D9282C3BF547}" type="parTrans" cxnId="{A8865F88-288B-41E7-BD99-DF03971EB74D}">
      <dgm:prSet/>
      <dgm:spPr/>
      <dgm:t>
        <a:bodyPr/>
        <a:lstStyle/>
        <a:p>
          <a:endParaRPr lang="en-GB"/>
        </a:p>
      </dgm:t>
    </dgm:pt>
    <dgm:pt modelId="{4154020C-ECCB-42F9-A656-A388776A63F7}" type="sibTrans" cxnId="{A8865F88-288B-41E7-BD99-DF03971EB74D}">
      <dgm:prSet/>
      <dgm:spPr/>
      <dgm:t>
        <a:bodyPr/>
        <a:lstStyle/>
        <a:p>
          <a:endParaRPr lang="en-GB"/>
        </a:p>
      </dgm:t>
    </dgm:pt>
    <dgm:pt modelId="{9020AA91-8B4F-41A8-AFF5-502B7CFBD91E}">
      <dgm:prSet phldrT="[Text]"/>
      <dgm:spPr>
        <a:solidFill>
          <a:srgbClr val="CFD5EA">
            <a:alpha val="90000"/>
          </a:srgbClr>
        </a:solidFill>
      </dgm:spPr>
      <dgm:t>
        <a:bodyPr/>
        <a:lstStyle/>
        <a:p>
          <a:r>
            <a:rPr lang="ru-RU"/>
            <a:t>Валютирование день в день?</a:t>
          </a:r>
        </a:p>
      </dgm:t>
    </dgm:pt>
    <dgm:pt modelId="{FDDD0A1C-C309-4869-8B83-E7A5E09238D1}" type="parTrans" cxnId="{9CD81FE9-0B84-4AF4-969B-746D65A44698}">
      <dgm:prSet/>
      <dgm:spPr/>
      <dgm:t>
        <a:bodyPr/>
        <a:lstStyle/>
        <a:p>
          <a:endParaRPr lang="en-GB"/>
        </a:p>
      </dgm:t>
    </dgm:pt>
    <dgm:pt modelId="{AE6DF641-8B93-45C8-952A-035641270BEC}" type="sibTrans" cxnId="{9CD81FE9-0B84-4AF4-969B-746D65A44698}">
      <dgm:prSet/>
      <dgm:spPr/>
      <dgm:t>
        <a:bodyPr/>
        <a:lstStyle/>
        <a:p>
          <a:endParaRPr lang="en-GB"/>
        </a:p>
      </dgm:t>
    </dgm:pt>
    <dgm:pt modelId="{F4441671-929F-4183-BAF2-F1021FE09E8F}">
      <dgm:prSet phldrT="[Text]"/>
      <dgm:spPr>
        <a:ln>
          <a:noFill/>
        </a:ln>
      </dgm:spPr>
      <dgm:t>
        <a:bodyPr/>
        <a:lstStyle/>
        <a:p>
          <a:r>
            <a:rPr lang="ru-RU"/>
            <a:t>Другие источники денежных средств?</a:t>
          </a:r>
        </a:p>
      </dgm:t>
    </dgm:pt>
    <dgm:pt modelId="{60B41CCC-75B7-4CF5-8569-548B01673F9E}" type="parTrans" cxnId="{21D8871A-0846-4C7E-A0B4-1C285A1B5A6B}">
      <dgm:prSet/>
      <dgm:spPr/>
      <dgm:t>
        <a:bodyPr/>
        <a:lstStyle/>
        <a:p>
          <a:endParaRPr lang="en-GB"/>
        </a:p>
      </dgm:t>
    </dgm:pt>
    <dgm:pt modelId="{B7042CD5-6414-4774-870B-791052AD491A}" type="sibTrans" cxnId="{21D8871A-0846-4C7E-A0B4-1C285A1B5A6B}">
      <dgm:prSet/>
      <dgm:spPr/>
      <dgm:t>
        <a:bodyPr/>
        <a:lstStyle/>
        <a:p>
          <a:endParaRPr lang="en-GB"/>
        </a:p>
      </dgm:t>
    </dgm:pt>
    <dgm:pt modelId="{B4B04FA4-55AE-4A12-807F-39591DEEB92F}">
      <dgm:prSet phldrT="[Text]"/>
      <dgm:spPr>
        <a:solidFill>
          <a:srgbClr val="CFD5EA">
            <a:alpha val="90000"/>
          </a:srgbClr>
        </a:solidFill>
      </dgm:spPr>
      <dgm:t>
        <a:bodyPr/>
        <a:lstStyle/>
        <a:p>
          <a:r>
            <a:rPr lang="ru-RU"/>
            <a:t>Фонды национального благосостояния – необходимо поддерживать их независимость</a:t>
          </a:r>
        </a:p>
      </dgm:t>
    </dgm:pt>
    <dgm:pt modelId="{E7318C54-EE32-4024-9A43-87B3D4E96EBA}" type="parTrans" cxnId="{93EDD89C-3513-4F0D-ABB7-4B12365F81F3}">
      <dgm:prSet/>
      <dgm:spPr/>
      <dgm:t>
        <a:bodyPr/>
        <a:lstStyle/>
        <a:p>
          <a:endParaRPr lang="en-GB"/>
        </a:p>
      </dgm:t>
    </dgm:pt>
    <dgm:pt modelId="{8CE1B8F7-59D7-49B4-88C8-4E77BC9B5EA5}" type="sibTrans" cxnId="{93EDD89C-3513-4F0D-ABB7-4B12365F81F3}">
      <dgm:prSet/>
      <dgm:spPr/>
      <dgm:t>
        <a:bodyPr/>
        <a:lstStyle/>
        <a:p>
          <a:endParaRPr lang="en-GB"/>
        </a:p>
      </dgm:t>
    </dgm:pt>
    <dgm:pt modelId="{F51E4338-AAE4-411C-8C99-E95A3311BE91}" type="pres">
      <dgm:prSet presAssocID="{10C5BC80-DC3B-450A-8A56-0C967BA844B8}" presName="Name0" presStyleCnt="0">
        <dgm:presLayoutVars>
          <dgm:dir/>
          <dgm:animLvl val="lvl"/>
          <dgm:resizeHandles val="exact"/>
        </dgm:presLayoutVars>
      </dgm:prSet>
      <dgm:spPr/>
    </dgm:pt>
    <dgm:pt modelId="{551325B0-222F-4839-B4F8-F972CCBABEEA}" type="pres">
      <dgm:prSet presAssocID="{C2B5A028-405E-41AC-BA11-756C31EBAD28}" presName="linNode" presStyleCnt="0"/>
      <dgm:spPr/>
    </dgm:pt>
    <dgm:pt modelId="{10A41BF0-7A53-4969-98B8-D40BEB6C7AB6}" type="pres">
      <dgm:prSet presAssocID="{C2B5A028-405E-41AC-BA11-756C31EBAD28}" presName="parentText" presStyleLbl="node1" presStyleIdx="0" presStyleCnt="5">
        <dgm:presLayoutVars>
          <dgm:chMax val="1"/>
          <dgm:bulletEnabled val="1"/>
        </dgm:presLayoutVars>
      </dgm:prSet>
      <dgm:spPr/>
    </dgm:pt>
    <dgm:pt modelId="{FEFA4827-54E3-4C04-A15D-141BCF2D59AF}" type="pres">
      <dgm:prSet presAssocID="{C2B5A028-405E-41AC-BA11-756C31EBAD28}" presName="descendantText" presStyleLbl="alignAccFollowNode1" presStyleIdx="0" presStyleCnt="5">
        <dgm:presLayoutVars>
          <dgm:bulletEnabled val="1"/>
        </dgm:presLayoutVars>
      </dgm:prSet>
      <dgm:spPr/>
    </dgm:pt>
    <dgm:pt modelId="{F54FCDAE-9837-4ECB-97ED-A1E07D59237D}" type="pres">
      <dgm:prSet presAssocID="{1110B3C9-35FB-4D71-8EC0-2234D670E434}" presName="sp" presStyleCnt="0"/>
      <dgm:spPr/>
    </dgm:pt>
    <dgm:pt modelId="{3E9C276D-849F-4564-8C13-C8059B90066B}" type="pres">
      <dgm:prSet presAssocID="{6C9FBA47-D350-4605-A31C-FE029750E112}" presName="linNode" presStyleCnt="0"/>
      <dgm:spPr/>
    </dgm:pt>
    <dgm:pt modelId="{30D4FA78-B3BE-4E27-AE56-AEA1D60386A9}" type="pres">
      <dgm:prSet presAssocID="{6C9FBA47-D350-4605-A31C-FE029750E112}" presName="parentText" presStyleLbl="node1" presStyleIdx="1" presStyleCnt="5">
        <dgm:presLayoutVars>
          <dgm:chMax val="1"/>
          <dgm:bulletEnabled val="1"/>
        </dgm:presLayoutVars>
      </dgm:prSet>
      <dgm:spPr/>
    </dgm:pt>
    <dgm:pt modelId="{F162859F-A449-4DC4-B138-7DD6A3508499}" type="pres">
      <dgm:prSet presAssocID="{6C9FBA47-D350-4605-A31C-FE029750E112}" presName="descendantText" presStyleLbl="alignAccFollowNode1" presStyleIdx="1" presStyleCnt="5">
        <dgm:presLayoutVars>
          <dgm:bulletEnabled val="1"/>
        </dgm:presLayoutVars>
      </dgm:prSet>
      <dgm:spPr/>
    </dgm:pt>
    <dgm:pt modelId="{A33327F8-1C38-4FD1-887B-73B44E341496}" type="pres">
      <dgm:prSet presAssocID="{83F24858-3DD4-48E9-B1A6-9CC3730E3B01}" presName="sp" presStyleCnt="0"/>
      <dgm:spPr/>
    </dgm:pt>
    <dgm:pt modelId="{5F2597BF-BA1F-4C6F-8DE6-77E2AF7AFF71}" type="pres">
      <dgm:prSet presAssocID="{19EBD954-9235-4D8D-AFBE-6907314E6547}" presName="linNode" presStyleCnt="0"/>
      <dgm:spPr/>
    </dgm:pt>
    <dgm:pt modelId="{BE071659-6FBB-4E21-98E2-1EFB0CE2A9A1}" type="pres">
      <dgm:prSet presAssocID="{19EBD954-9235-4D8D-AFBE-6907314E6547}" presName="parentText" presStyleLbl="node1" presStyleIdx="2" presStyleCnt="5">
        <dgm:presLayoutVars>
          <dgm:chMax val="1"/>
          <dgm:bulletEnabled val="1"/>
        </dgm:presLayoutVars>
      </dgm:prSet>
      <dgm:spPr/>
    </dgm:pt>
    <dgm:pt modelId="{2EC8B873-EC3B-4005-A068-77DB29F3B878}" type="pres">
      <dgm:prSet presAssocID="{19EBD954-9235-4D8D-AFBE-6907314E6547}" presName="descendantText" presStyleLbl="alignAccFollowNode1" presStyleIdx="2" presStyleCnt="5">
        <dgm:presLayoutVars>
          <dgm:bulletEnabled val="1"/>
        </dgm:presLayoutVars>
      </dgm:prSet>
      <dgm:spPr/>
    </dgm:pt>
    <dgm:pt modelId="{083965F7-B49F-4772-8686-D981A5A3FA7F}" type="pres">
      <dgm:prSet presAssocID="{528563A2-D1B1-4021-9695-8F92453E501A}" presName="sp" presStyleCnt="0"/>
      <dgm:spPr/>
    </dgm:pt>
    <dgm:pt modelId="{DE699561-8EA2-48D7-AF9F-A5513C8C1F35}" type="pres">
      <dgm:prSet presAssocID="{D51EA38A-BA39-4911-8656-86EDDF489F9C}" presName="linNode" presStyleCnt="0"/>
      <dgm:spPr/>
    </dgm:pt>
    <dgm:pt modelId="{B15A0ED7-15EF-4D77-9E93-EC4D474A1443}" type="pres">
      <dgm:prSet presAssocID="{D51EA38A-BA39-4911-8656-86EDDF489F9C}" presName="parentText" presStyleLbl="node1" presStyleIdx="3" presStyleCnt="5">
        <dgm:presLayoutVars>
          <dgm:chMax val="1"/>
          <dgm:bulletEnabled val="1"/>
        </dgm:presLayoutVars>
      </dgm:prSet>
      <dgm:spPr/>
    </dgm:pt>
    <dgm:pt modelId="{FDE7B009-2DE6-4EB8-9308-289A0153F095}" type="pres">
      <dgm:prSet presAssocID="{D51EA38A-BA39-4911-8656-86EDDF489F9C}" presName="descendantText" presStyleLbl="alignAccFollowNode1" presStyleIdx="3" presStyleCnt="5">
        <dgm:presLayoutVars>
          <dgm:bulletEnabled val="1"/>
        </dgm:presLayoutVars>
      </dgm:prSet>
      <dgm:spPr/>
    </dgm:pt>
    <dgm:pt modelId="{540D3A59-935D-4926-95E8-7F881261D6DC}" type="pres">
      <dgm:prSet presAssocID="{4154020C-ECCB-42F9-A656-A388776A63F7}" presName="sp" presStyleCnt="0"/>
      <dgm:spPr/>
    </dgm:pt>
    <dgm:pt modelId="{887C8191-B15C-489E-8593-E53B985339A1}" type="pres">
      <dgm:prSet presAssocID="{F4441671-929F-4183-BAF2-F1021FE09E8F}" presName="linNode" presStyleCnt="0"/>
      <dgm:spPr/>
    </dgm:pt>
    <dgm:pt modelId="{04D106F5-8F07-4497-A0EC-BB06767F8DFB}" type="pres">
      <dgm:prSet presAssocID="{F4441671-929F-4183-BAF2-F1021FE09E8F}" presName="parentText" presStyleLbl="node1" presStyleIdx="4" presStyleCnt="5">
        <dgm:presLayoutVars>
          <dgm:chMax val="1"/>
          <dgm:bulletEnabled val="1"/>
        </dgm:presLayoutVars>
      </dgm:prSet>
      <dgm:spPr/>
    </dgm:pt>
    <dgm:pt modelId="{799FEDAD-1CAB-445B-B37A-FB1711077A85}" type="pres">
      <dgm:prSet presAssocID="{F4441671-929F-4183-BAF2-F1021FE09E8F}" presName="descendantText" presStyleLbl="alignAccFollowNode1" presStyleIdx="4" presStyleCnt="5">
        <dgm:presLayoutVars>
          <dgm:bulletEnabled val="1"/>
        </dgm:presLayoutVars>
      </dgm:prSet>
      <dgm:spPr/>
    </dgm:pt>
  </dgm:ptLst>
  <dgm:cxnLst>
    <dgm:cxn modelId="{300A4104-6BA3-4717-819D-DF990D56BF90}" srcId="{10C5BC80-DC3B-450A-8A56-0C967BA844B8}" destId="{6C9FBA47-D350-4605-A31C-FE029750E112}" srcOrd="1" destOrd="0" parTransId="{1F979D88-14F0-4D5A-81EB-7B2996548B8D}" sibTransId="{83F24858-3DD4-48E9-B1A6-9CC3730E3B01}"/>
    <dgm:cxn modelId="{D2B05418-643C-4EE3-A485-E7692FDB1D1E}" type="presOf" srcId="{F4441671-929F-4183-BAF2-F1021FE09E8F}" destId="{04D106F5-8F07-4497-A0EC-BB06767F8DFB}" srcOrd="0" destOrd="0" presId="urn:microsoft.com/office/officeart/2005/8/layout/vList5"/>
    <dgm:cxn modelId="{21D8871A-0846-4C7E-A0B4-1C285A1B5A6B}" srcId="{10C5BC80-DC3B-450A-8A56-0C967BA844B8}" destId="{F4441671-929F-4183-BAF2-F1021FE09E8F}" srcOrd="4" destOrd="0" parTransId="{60B41CCC-75B7-4CF5-8569-548B01673F9E}" sibTransId="{B7042CD5-6414-4774-870B-791052AD491A}"/>
    <dgm:cxn modelId="{73485A21-A2C4-46B2-A82D-7C3B2D037BB9}" srcId="{6C9FBA47-D350-4605-A31C-FE029750E112}" destId="{CEB423F1-8787-4000-8EC5-8D961DAA1C02}" srcOrd="0" destOrd="0" parTransId="{FF667213-2249-4A89-9C2F-82903F24FDAE}" sibTransId="{E2B45ECF-6095-47E0-9D37-D8CBEA82DD7F}"/>
    <dgm:cxn modelId="{258E4C24-3C36-4B9D-B2B4-0720CE330350}" srcId="{10C5BC80-DC3B-450A-8A56-0C967BA844B8}" destId="{C2B5A028-405E-41AC-BA11-756C31EBAD28}" srcOrd="0" destOrd="0" parTransId="{A6810D82-C135-4E8C-93BC-1C7AECDD14A4}" sibTransId="{1110B3C9-35FB-4D71-8EC0-2234D670E434}"/>
    <dgm:cxn modelId="{D8C2DF5D-2DA4-46B2-8302-F81A02B255EA}" type="presOf" srcId="{B4D8D733-117E-4588-971E-F30C0A157DD4}" destId="{FEFA4827-54E3-4C04-A15D-141BCF2D59AF}" srcOrd="0" destOrd="0" presId="urn:microsoft.com/office/officeart/2005/8/layout/vList5"/>
    <dgm:cxn modelId="{43318243-4F49-471E-AB5A-507096EB9AF7}" type="presOf" srcId="{19EBD954-9235-4D8D-AFBE-6907314E6547}" destId="{BE071659-6FBB-4E21-98E2-1EFB0CE2A9A1}" srcOrd="0" destOrd="0" presId="urn:microsoft.com/office/officeart/2005/8/layout/vList5"/>
    <dgm:cxn modelId="{CC82D16E-A7A0-4517-81C2-C8AC3014A010}" type="presOf" srcId="{10C5BC80-DC3B-450A-8A56-0C967BA844B8}" destId="{F51E4338-AAE4-411C-8C99-E95A3311BE91}" srcOrd="0" destOrd="0" presId="urn:microsoft.com/office/officeart/2005/8/layout/vList5"/>
    <dgm:cxn modelId="{0E6B2579-0CCB-4DD5-88AC-5CDB7397047A}" type="presOf" srcId="{CEB423F1-8787-4000-8EC5-8D961DAA1C02}" destId="{F162859F-A449-4DC4-B138-7DD6A3508499}" srcOrd="0" destOrd="0" presId="urn:microsoft.com/office/officeart/2005/8/layout/vList5"/>
    <dgm:cxn modelId="{64807459-4D39-4D68-93EB-89979E659AF4}" srcId="{C2B5A028-405E-41AC-BA11-756C31EBAD28}" destId="{B4D8D733-117E-4588-971E-F30C0A157DD4}" srcOrd="0" destOrd="0" parTransId="{142866F4-EF09-4A19-BF80-C7BFA26EE0B5}" sibTransId="{96D7321C-BBD4-4FCD-9DDB-E72044FAB103}"/>
    <dgm:cxn modelId="{52BC5B83-9A2C-4BF5-9F84-656E379DD782}" srcId="{19EBD954-9235-4D8D-AFBE-6907314E6547}" destId="{6ABD3D26-682D-4725-9085-AD20531699DB}" srcOrd="0" destOrd="0" parTransId="{98576204-E362-4222-83BE-2FBBD6EB7D0E}" sibTransId="{979F8102-F099-4785-B025-6957544F9606}"/>
    <dgm:cxn modelId="{A8865F88-288B-41E7-BD99-DF03971EB74D}" srcId="{10C5BC80-DC3B-450A-8A56-0C967BA844B8}" destId="{D51EA38A-BA39-4911-8656-86EDDF489F9C}" srcOrd="3" destOrd="0" parTransId="{E8697DF7-370B-403E-B0A0-D9282C3BF547}" sibTransId="{4154020C-ECCB-42F9-A656-A388776A63F7}"/>
    <dgm:cxn modelId="{0EF37389-B5C5-483E-87F5-AC2D797A9D1B}" type="presOf" srcId="{6C9FBA47-D350-4605-A31C-FE029750E112}" destId="{30D4FA78-B3BE-4E27-AE56-AEA1D60386A9}" srcOrd="0" destOrd="0" presId="urn:microsoft.com/office/officeart/2005/8/layout/vList5"/>
    <dgm:cxn modelId="{AA287397-C5C9-49CD-B44A-F17B46C7F024}" type="presOf" srcId="{6ABD3D26-682D-4725-9085-AD20531699DB}" destId="{2EC8B873-EC3B-4005-A068-77DB29F3B878}" srcOrd="0" destOrd="0" presId="urn:microsoft.com/office/officeart/2005/8/layout/vList5"/>
    <dgm:cxn modelId="{93EDD89C-3513-4F0D-ABB7-4B12365F81F3}" srcId="{F4441671-929F-4183-BAF2-F1021FE09E8F}" destId="{B4B04FA4-55AE-4A12-807F-39591DEEB92F}" srcOrd="0" destOrd="0" parTransId="{E7318C54-EE32-4024-9A43-87B3D4E96EBA}" sibTransId="{8CE1B8F7-59D7-49B4-88C8-4E77BC9B5EA5}"/>
    <dgm:cxn modelId="{32E32BAA-4A6E-4327-97C3-156B3958C206}" type="presOf" srcId="{C2B5A028-405E-41AC-BA11-756C31EBAD28}" destId="{10A41BF0-7A53-4969-98B8-D40BEB6C7AB6}" srcOrd="0" destOrd="0" presId="urn:microsoft.com/office/officeart/2005/8/layout/vList5"/>
    <dgm:cxn modelId="{65EF5BAC-3B22-49F6-A711-A6CEEC32660A}" srcId="{10C5BC80-DC3B-450A-8A56-0C967BA844B8}" destId="{19EBD954-9235-4D8D-AFBE-6907314E6547}" srcOrd="2" destOrd="0" parTransId="{DFF5CC01-B68D-4A31-AFFB-8A0EDFE00324}" sibTransId="{528563A2-D1B1-4021-9695-8F92453E501A}"/>
    <dgm:cxn modelId="{3E0477AD-FB0A-42F1-A322-CBDDED57FED2}" type="presOf" srcId="{B4B04FA4-55AE-4A12-807F-39591DEEB92F}" destId="{799FEDAD-1CAB-445B-B37A-FB1711077A85}" srcOrd="0" destOrd="0" presId="urn:microsoft.com/office/officeart/2005/8/layout/vList5"/>
    <dgm:cxn modelId="{90D0A6B7-BF50-4C52-A69E-9EDB4F3E04F4}" type="presOf" srcId="{9020AA91-8B4F-41A8-AFF5-502B7CFBD91E}" destId="{FDE7B009-2DE6-4EB8-9308-289A0153F095}" srcOrd="0" destOrd="0" presId="urn:microsoft.com/office/officeart/2005/8/layout/vList5"/>
    <dgm:cxn modelId="{9CD81FE9-0B84-4AF4-969B-746D65A44698}" srcId="{D51EA38A-BA39-4911-8656-86EDDF489F9C}" destId="{9020AA91-8B4F-41A8-AFF5-502B7CFBD91E}" srcOrd="0" destOrd="0" parTransId="{FDDD0A1C-C309-4869-8B83-E7A5E09238D1}" sibTransId="{AE6DF641-8B93-45C8-952A-035641270BEC}"/>
    <dgm:cxn modelId="{08364EFB-2F45-45A4-944A-EFF5D363A23C}" type="presOf" srcId="{D51EA38A-BA39-4911-8656-86EDDF489F9C}" destId="{B15A0ED7-15EF-4D77-9E93-EC4D474A1443}" srcOrd="0" destOrd="0" presId="urn:microsoft.com/office/officeart/2005/8/layout/vList5"/>
    <dgm:cxn modelId="{6885F287-7843-404C-BE27-A8D287380B68}" type="presParOf" srcId="{F51E4338-AAE4-411C-8C99-E95A3311BE91}" destId="{551325B0-222F-4839-B4F8-F972CCBABEEA}" srcOrd="0" destOrd="0" presId="urn:microsoft.com/office/officeart/2005/8/layout/vList5"/>
    <dgm:cxn modelId="{9E84B42C-7BB6-495A-B91B-955A9168EC5D}" type="presParOf" srcId="{551325B0-222F-4839-B4F8-F972CCBABEEA}" destId="{10A41BF0-7A53-4969-98B8-D40BEB6C7AB6}" srcOrd="0" destOrd="0" presId="urn:microsoft.com/office/officeart/2005/8/layout/vList5"/>
    <dgm:cxn modelId="{7E9ED300-A702-4619-B157-BE4608751DFF}" type="presParOf" srcId="{551325B0-222F-4839-B4F8-F972CCBABEEA}" destId="{FEFA4827-54E3-4C04-A15D-141BCF2D59AF}" srcOrd="1" destOrd="0" presId="urn:microsoft.com/office/officeart/2005/8/layout/vList5"/>
    <dgm:cxn modelId="{86351668-476A-4854-A116-C0AA4E22AF5B}" type="presParOf" srcId="{F51E4338-AAE4-411C-8C99-E95A3311BE91}" destId="{F54FCDAE-9837-4ECB-97ED-A1E07D59237D}" srcOrd="1" destOrd="0" presId="urn:microsoft.com/office/officeart/2005/8/layout/vList5"/>
    <dgm:cxn modelId="{A561F6B5-0A75-44CA-85D8-3C1508BD8756}" type="presParOf" srcId="{F51E4338-AAE4-411C-8C99-E95A3311BE91}" destId="{3E9C276D-849F-4564-8C13-C8059B90066B}" srcOrd="2" destOrd="0" presId="urn:microsoft.com/office/officeart/2005/8/layout/vList5"/>
    <dgm:cxn modelId="{7149FAC7-383C-411E-A1FA-A0F598C28FFC}" type="presParOf" srcId="{3E9C276D-849F-4564-8C13-C8059B90066B}" destId="{30D4FA78-B3BE-4E27-AE56-AEA1D60386A9}" srcOrd="0" destOrd="0" presId="urn:microsoft.com/office/officeart/2005/8/layout/vList5"/>
    <dgm:cxn modelId="{0706BBDE-2259-4121-8A18-7E06EF56F204}" type="presParOf" srcId="{3E9C276D-849F-4564-8C13-C8059B90066B}" destId="{F162859F-A449-4DC4-B138-7DD6A3508499}" srcOrd="1" destOrd="0" presId="urn:microsoft.com/office/officeart/2005/8/layout/vList5"/>
    <dgm:cxn modelId="{E219818C-7A61-454C-B9F2-7105CB8BE94F}" type="presParOf" srcId="{F51E4338-AAE4-411C-8C99-E95A3311BE91}" destId="{A33327F8-1C38-4FD1-887B-73B44E341496}" srcOrd="3" destOrd="0" presId="urn:microsoft.com/office/officeart/2005/8/layout/vList5"/>
    <dgm:cxn modelId="{7E6F66CA-5D7D-429E-A9A4-BCF30DCCDA6A}" type="presParOf" srcId="{F51E4338-AAE4-411C-8C99-E95A3311BE91}" destId="{5F2597BF-BA1F-4C6F-8DE6-77E2AF7AFF71}" srcOrd="4" destOrd="0" presId="urn:microsoft.com/office/officeart/2005/8/layout/vList5"/>
    <dgm:cxn modelId="{137CCEC9-C6EA-4F24-8284-D9664DAF95EB}" type="presParOf" srcId="{5F2597BF-BA1F-4C6F-8DE6-77E2AF7AFF71}" destId="{BE071659-6FBB-4E21-98E2-1EFB0CE2A9A1}" srcOrd="0" destOrd="0" presId="urn:microsoft.com/office/officeart/2005/8/layout/vList5"/>
    <dgm:cxn modelId="{C5C8951B-6CBB-4300-BA1B-C5A191941CB6}" type="presParOf" srcId="{5F2597BF-BA1F-4C6F-8DE6-77E2AF7AFF71}" destId="{2EC8B873-EC3B-4005-A068-77DB29F3B878}" srcOrd="1" destOrd="0" presId="urn:microsoft.com/office/officeart/2005/8/layout/vList5"/>
    <dgm:cxn modelId="{CC6C94D9-A463-4204-9261-36CD6A064D84}" type="presParOf" srcId="{F51E4338-AAE4-411C-8C99-E95A3311BE91}" destId="{083965F7-B49F-4772-8686-D981A5A3FA7F}" srcOrd="5" destOrd="0" presId="urn:microsoft.com/office/officeart/2005/8/layout/vList5"/>
    <dgm:cxn modelId="{C97A688B-0BD9-4576-B72A-21B61E08470B}" type="presParOf" srcId="{F51E4338-AAE4-411C-8C99-E95A3311BE91}" destId="{DE699561-8EA2-48D7-AF9F-A5513C8C1F35}" srcOrd="6" destOrd="0" presId="urn:microsoft.com/office/officeart/2005/8/layout/vList5"/>
    <dgm:cxn modelId="{BC28E9DA-6C0C-4EED-A424-EB96B1981CCE}" type="presParOf" srcId="{DE699561-8EA2-48D7-AF9F-A5513C8C1F35}" destId="{B15A0ED7-15EF-4D77-9E93-EC4D474A1443}" srcOrd="0" destOrd="0" presId="urn:microsoft.com/office/officeart/2005/8/layout/vList5"/>
    <dgm:cxn modelId="{7637354A-6F19-49C4-8CCA-0C9FBA3DB37A}" type="presParOf" srcId="{DE699561-8EA2-48D7-AF9F-A5513C8C1F35}" destId="{FDE7B009-2DE6-4EB8-9308-289A0153F095}" srcOrd="1" destOrd="0" presId="urn:microsoft.com/office/officeart/2005/8/layout/vList5"/>
    <dgm:cxn modelId="{5FA81A1E-B17C-412B-8658-AC00CFF28B59}" type="presParOf" srcId="{F51E4338-AAE4-411C-8C99-E95A3311BE91}" destId="{540D3A59-935D-4926-95E8-7F881261D6DC}" srcOrd="7" destOrd="0" presId="urn:microsoft.com/office/officeart/2005/8/layout/vList5"/>
    <dgm:cxn modelId="{E6BCD1B4-E5C0-4487-8BC0-21F963CCB012}" type="presParOf" srcId="{F51E4338-AAE4-411C-8C99-E95A3311BE91}" destId="{887C8191-B15C-489E-8593-E53B985339A1}" srcOrd="8" destOrd="0" presId="urn:microsoft.com/office/officeart/2005/8/layout/vList5"/>
    <dgm:cxn modelId="{B34DAA1D-76CE-42CC-9C08-1787AE3B2D53}" type="presParOf" srcId="{887C8191-B15C-489E-8593-E53B985339A1}" destId="{04D106F5-8F07-4497-A0EC-BB06767F8DFB}" srcOrd="0" destOrd="0" presId="urn:microsoft.com/office/officeart/2005/8/layout/vList5"/>
    <dgm:cxn modelId="{E6050C3D-EB22-4B1E-8B3D-C25FC226CC4D}" type="presParOf" srcId="{887C8191-B15C-489E-8593-E53B985339A1}" destId="{799FEDAD-1CAB-445B-B37A-FB1711077A8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D5FBBD7-94E0-4E4B-BA29-B06A3519B31D}" type="doc">
      <dgm:prSet loTypeId="urn:microsoft.com/office/officeart/2005/8/layout/hProcess9" loCatId="process" qsTypeId="urn:microsoft.com/office/officeart/2005/8/quickstyle/simple1" qsCatId="simple" csTypeId="urn:microsoft.com/office/officeart/2005/8/colors/accent0_2" csCatId="mainScheme" phldr="1"/>
      <dgm:spPr/>
    </dgm:pt>
    <dgm:pt modelId="{96417D3B-115A-4698-98B1-EE510A869795}">
      <dgm:prSet phldrT="[Text]" custT="1"/>
      <dgm:spPr/>
      <dgm:t>
        <a:bodyPr anchor="ctr" anchorCtr="0"/>
        <a:lstStyle/>
        <a:p>
          <a:r>
            <a:rPr lang="ru-RU" sz="2000" dirty="0"/>
            <a:t>Буфер ликвидности: что это и для чего он нужен</a:t>
          </a:r>
        </a:p>
      </dgm:t>
    </dgm:pt>
    <dgm:pt modelId="{11AB7770-E072-4134-89EF-2D0749FC3493}" type="parTrans" cxnId="{DD98888F-5134-443F-99F6-4C0B69B02C73}">
      <dgm:prSet/>
      <dgm:spPr/>
      <dgm:t>
        <a:bodyPr/>
        <a:lstStyle/>
        <a:p>
          <a:endParaRPr lang="en-US" sz="2400"/>
        </a:p>
      </dgm:t>
    </dgm:pt>
    <dgm:pt modelId="{E7057AA6-F357-4992-AA29-3E9DC79D5EE2}" type="sibTrans" cxnId="{DD98888F-5134-443F-99F6-4C0B69B02C73}">
      <dgm:prSet/>
      <dgm:spPr/>
      <dgm:t>
        <a:bodyPr/>
        <a:lstStyle/>
        <a:p>
          <a:endParaRPr lang="en-US" sz="2400"/>
        </a:p>
      </dgm:t>
    </dgm:pt>
    <dgm:pt modelId="{86FDB1A7-D681-40CC-B97D-0BD6F01CA9F8}">
      <dgm:prSet custT="1"/>
      <dgm:spPr/>
      <dgm:t>
        <a:bodyPr anchor="ctr" anchorCtr="0"/>
        <a:lstStyle/>
        <a:p>
          <a:pPr>
            <a:spcAft>
              <a:spcPts val="0"/>
            </a:spcAft>
          </a:pPr>
          <a:r>
            <a:rPr lang="ru-RU" sz="2000" dirty="0"/>
            <a:t>Определение буфера </a:t>
          </a:r>
        </a:p>
        <a:p>
          <a:pPr>
            <a:spcAft>
              <a:spcPts val="0"/>
            </a:spcAft>
          </a:pPr>
          <a:r>
            <a:rPr lang="ru-RU" sz="2000" dirty="0"/>
            <a:t>и его компонентов</a:t>
          </a:r>
        </a:p>
      </dgm:t>
    </dgm:pt>
    <dgm:pt modelId="{DBEE6FBD-B2DE-421E-9A4D-C66576101D8F}" type="parTrans" cxnId="{838BC39B-790A-4093-A145-A546C16FC71C}">
      <dgm:prSet/>
      <dgm:spPr/>
      <dgm:t>
        <a:bodyPr/>
        <a:lstStyle/>
        <a:p>
          <a:endParaRPr lang="en-US" sz="2400"/>
        </a:p>
      </dgm:t>
    </dgm:pt>
    <dgm:pt modelId="{A8C8D15C-181B-47D3-BE95-9317D4BBADA9}" type="sibTrans" cxnId="{838BC39B-790A-4093-A145-A546C16FC71C}">
      <dgm:prSet/>
      <dgm:spPr/>
      <dgm:t>
        <a:bodyPr/>
        <a:lstStyle/>
        <a:p>
          <a:endParaRPr lang="en-US" sz="2400"/>
        </a:p>
      </dgm:t>
    </dgm:pt>
    <dgm:pt modelId="{1A1F56BF-8DF7-452E-BEA3-638DF19CE165}">
      <dgm:prSet custT="1"/>
      <dgm:spPr>
        <a:solidFill>
          <a:srgbClr val="004C97"/>
        </a:solidFill>
      </dgm:spPr>
      <dgm:t>
        <a:bodyPr/>
        <a:lstStyle/>
        <a:p>
          <a:r>
            <a:rPr lang="ru-RU" sz="2000">
              <a:solidFill>
                <a:schemeClr val="bg1"/>
              </a:solidFill>
            </a:rPr>
            <a:t>Примеры из международной практики</a:t>
          </a:r>
        </a:p>
      </dgm:t>
    </dgm:pt>
    <dgm:pt modelId="{89299127-CBC9-4BD8-A502-6B4CC8D740BB}" type="parTrans" cxnId="{B0847CA0-1BD8-4286-848A-36361C036510}">
      <dgm:prSet/>
      <dgm:spPr/>
      <dgm:t>
        <a:bodyPr/>
        <a:lstStyle/>
        <a:p>
          <a:endParaRPr lang="en-US" sz="2400"/>
        </a:p>
      </dgm:t>
    </dgm:pt>
    <dgm:pt modelId="{5E85FC80-4761-46DB-9243-4512304BCB13}" type="sibTrans" cxnId="{B0847CA0-1BD8-4286-848A-36361C036510}">
      <dgm:prSet/>
      <dgm:spPr/>
      <dgm:t>
        <a:bodyPr/>
        <a:lstStyle/>
        <a:p>
          <a:endParaRPr lang="en-US" sz="2400"/>
        </a:p>
      </dgm:t>
    </dgm:pt>
    <dgm:pt modelId="{F84AE7B0-DB7E-4905-A700-9F527B32B408}">
      <dgm:prSet custT="1"/>
      <dgm:spPr/>
      <dgm:t>
        <a:bodyPr/>
        <a:lstStyle/>
        <a:p>
          <a:r>
            <a:rPr lang="ru-RU" sz="2000"/>
            <a:t>Некоторые возникающие вопросы</a:t>
          </a:r>
        </a:p>
      </dgm:t>
    </dgm:pt>
    <dgm:pt modelId="{65B7056C-B6C5-4B5A-9DF7-7FF1C1A53D45}" type="parTrans" cxnId="{B705E704-CA12-48AC-AE06-2F52979289BD}">
      <dgm:prSet/>
      <dgm:spPr/>
      <dgm:t>
        <a:bodyPr/>
        <a:lstStyle/>
        <a:p>
          <a:endParaRPr lang="en-US" sz="2400"/>
        </a:p>
      </dgm:t>
    </dgm:pt>
    <dgm:pt modelId="{E013F9D9-2172-40FC-A47A-42920EF76F78}" type="sibTrans" cxnId="{B705E704-CA12-48AC-AE06-2F52979289BD}">
      <dgm:prSet/>
      <dgm:spPr/>
      <dgm:t>
        <a:bodyPr/>
        <a:lstStyle/>
        <a:p>
          <a:endParaRPr lang="en-US" sz="2400"/>
        </a:p>
      </dgm:t>
    </dgm:pt>
    <dgm:pt modelId="{CD76B4E2-B8CD-43A4-95E2-36DD03824AE4}" type="pres">
      <dgm:prSet presAssocID="{CD5FBBD7-94E0-4E4B-BA29-B06A3519B31D}" presName="CompostProcess" presStyleCnt="0">
        <dgm:presLayoutVars>
          <dgm:dir/>
          <dgm:resizeHandles val="exact"/>
        </dgm:presLayoutVars>
      </dgm:prSet>
      <dgm:spPr/>
    </dgm:pt>
    <dgm:pt modelId="{42BF332B-9470-4CB6-8C6F-5AFACF743862}" type="pres">
      <dgm:prSet presAssocID="{CD5FBBD7-94E0-4E4B-BA29-B06A3519B31D}" presName="arrow" presStyleLbl="bgShp" presStyleIdx="0" presStyleCnt="1" custLinFactNeighborX="-588"/>
      <dgm:spPr>
        <a:solidFill>
          <a:srgbClr val="CFD5EA"/>
        </a:solidFill>
      </dgm:spPr>
    </dgm:pt>
    <dgm:pt modelId="{1E562C04-1623-461F-867B-3BBE35187D28}" type="pres">
      <dgm:prSet presAssocID="{CD5FBBD7-94E0-4E4B-BA29-B06A3519B31D}" presName="linearProcess" presStyleCnt="0"/>
      <dgm:spPr/>
    </dgm:pt>
    <dgm:pt modelId="{98279409-42F1-434A-83DB-7875900BB96D}" type="pres">
      <dgm:prSet presAssocID="{96417D3B-115A-4698-98B1-EE510A869795}" presName="textNode" presStyleLbl="node1" presStyleIdx="0" presStyleCnt="4" custScaleX="106299" custLinFactNeighborX="-1294" custLinFactNeighborY="-1172">
        <dgm:presLayoutVars>
          <dgm:bulletEnabled val="1"/>
        </dgm:presLayoutVars>
      </dgm:prSet>
      <dgm:spPr/>
    </dgm:pt>
    <dgm:pt modelId="{A2D6F68B-2DFE-46EF-80D6-6BAF84868F3C}" type="pres">
      <dgm:prSet presAssocID="{E7057AA6-F357-4992-AA29-3E9DC79D5EE2}" presName="sibTrans" presStyleCnt="0"/>
      <dgm:spPr/>
    </dgm:pt>
    <dgm:pt modelId="{69B80941-00E4-4A68-91D4-091DABFF1DD2}" type="pres">
      <dgm:prSet presAssocID="{86FDB1A7-D681-40CC-B97D-0BD6F01CA9F8}" presName="textNode" presStyleLbl="node1" presStyleIdx="1" presStyleCnt="4" custScaleX="106258" custLinFactNeighborX="-6087">
        <dgm:presLayoutVars>
          <dgm:bulletEnabled val="1"/>
        </dgm:presLayoutVars>
      </dgm:prSet>
      <dgm:spPr/>
    </dgm:pt>
    <dgm:pt modelId="{B0EC5D7A-F866-4947-B5A1-601E435B4782}" type="pres">
      <dgm:prSet presAssocID="{A8C8D15C-181B-47D3-BE95-9317D4BBADA9}" presName="sibTrans" presStyleCnt="0"/>
      <dgm:spPr/>
    </dgm:pt>
    <dgm:pt modelId="{66B01804-B4DF-432F-9592-5DE10DAC317F}" type="pres">
      <dgm:prSet presAssocID="{1A1F56BF-8DF7-452E-BEA3-638DF19CE165}" presName="textNode" presStyleLbl="node1" presStyleIdx="2" presStyleCnt="4" custScaleX="106372" custLinFactNeighborX="-6269">
        <dgm:presLayoutVars>
          <dgm:bulletEnabled val="1"/>
        </dgm:presLayoutVars>
      </dgm:prSet>
      <dgm:spPr/>
    </dgm:pt>
    <dgm:pt modelId="{1629292C-D117-474A-A122-778A5204639B}" type="pres">
      <dgm:prSet presAssocID="{5E85FC80-4761-46DB-9243-4512304BCB13}" presName="sibTrans" presStyleCnt="0"/>
      <dgm:spPr/>
    </dgm:pt>
    <dgm:pt modelId="{D4DB188C-BE5A-46C3-A77C-440CB56285CE}" type="pres">
      <dgm:prSet presAssocID="{F84AE7B0-DB7E-4905-A700-9F527B32B408}" presName="textNode" presStyleLbl="node1" presStyleIdx="3" presStyleCnt="4" custScaleX="106843">
        <dgm:presLayoutVars>
          <dgm:bulletEnabled val="1"/>
        </dgm:presLayoutVars>
      </dgm:prSet>
      <dgm:spPr/>
    </dgm:pt>
  </dgm:ptLst>
  <dgm:cxnLst>
    <dgm:cxn modelId="{B705E704-CA12-48AC-AE06-2F52979289BD}" srcId="{CD5FBBD7-94E0-4E4B-BA29-B06A3519B31D}" destId="{F84AE7B0-DB7E-4905-A700-9F527B32B408}" srcOrd="3" destOrd="0" parTransId="{65B7056C-B6C5-4B5A-9DF7-7FF1C1A53D45}" sibTransId="{E013F9D9-2172-40FC-A47A-42920EF76F78}"/>
    <dgm:cxn modelId="{6EAF0B2F-7D92-4E65-B9AF-3A5FD0C60FB0}" type="presOf" srcId="{CD5FBBD7-94E0-4E4B-BA29-B06A3519B31D}" destId="{CD76B4E2-B8CD-43A4-95E2-36DD03824AE4}" srcOrd="0" destOrd="0" presId="urn:microsoft.com/office/officeart/2005/8/layout/hProcess9"/>
    <dgm:cxn modelId="{DD98888F-5134-443F-99F6-4C0B69B02C73}" srcId="{CD5FBBD7-94E0-4E4B-BA29-B06A3519B31D}" destId="{96417D3B-115A-4698-98B1-EE510A869795}" srcOrd="0" destOrd="0" parTransId="{11AB7770-E072-4134-89EF-2D0749FC3493}" sibTransId="{E7057AA6-F357-4992-AA29-3E9DC79D5EE2}"/>
    <dgm:cxn modelId="{838BC39B-790A-4093-A145-A546C16FC71C}" srcId="{CD5FBBD7-94E0-4E4B-BA29-B06A3519B31D}" destId="{86FDB1A7-D681-40CC-B97D-0BD6F01CA9F8}" srcOrd="1" destOrd="0" parTransId="{DBEE6FBD-B2DE-421E-9A4D-C66576101D8F}" sibTransId="{A8C8D15C-181B-47D3-BE95-9317D4BBADA9}"/>
    <dgm:cxn modelId="{B0847CA0-1BD8-4286-848A-36361C036510}" srcId="{CD5FBBD7-94E0-4E4B-BA29-B06A3519B31D}" destId="{1A1F56BF-8DF7-452E-BEA3-638DF19CE165}" srcOrd="2" destOrd="0" parTransId="{89299127-CBC9-4BD8-A502-6B4CC8D740BB}" sibTransId="{5E85FC80-4761-46DB-9243-4512304BCB13}"/>
    <dgm:cxn modelId="{E35171B4-3150-49D2-99E5-4B215A4267CB}" type="presOf" srcId="{86FDB1A7-D681-40CC-B97D-0BD6F01CA9F8}" destId="{69B80941-00E4-4A68-91D4-091DABFF1DD2}" srcOrd="0" destOrd="0" presId="urn:microsoft.com/office/officeart/2005/8/layout/hProcess9"/>
    <dgm:cxn modelId="{06DAA2D3-30E8-40D0-9E40-7280DCF7B23C}" type="presOf" srcId="{F84AE7B0-DB7E-4905-A700-9F527B32B408}" destId="{D4DB188C-BE5A-46C3-A77C-440CB56285CE}" srcOrd="0" destOrd="0" presId="urn:microsoft.com/office/officeart/2005/8/layout/hProcess9"/>
    <dgm:cxn modelId="{E20725DA-816B-4595-B4FD-2D74D46C479A}" type="presOf" srcId="{96417D3B-115A-4698-98B1-EE510A869795}" destId="{98279409-42F1-434A-83DB-7875900BB96D}" srcOrd="0" destOrd="0" presId="urn:microsoft.com/office/officeart/2005/8/layout/hProcess9"/>
    <dgm:cxn modelId="{BA4F4CDF-EC87-450D-919E-CA16B807853A}" type="presOf" srcId="{1A1F56BF-8DF7-452E-BEA3-638DF19CE165}" destId="{66B01804-B4DF-432F-9592-5DE10DAC317F}" srcOrd="0" destOrd="0" presId="urn:microsoft.com/office/officeart/2005/8/layout/hProcess9"/>
    <dgm:cxn modelId="{5203D0A2-8E4A-4485-95DC-00B3751BE341}" type="presParOf" srcId="{CD76B4E2-B8CD-43A4-95E2-36DD03824AE4}" destId="{42BF332B-9470-4CB6-8C6F-5AFACF743862}" srcOrd="0" destOrd="0" presId="urn:microsoft.com/office/officeart/2005/8/layout/hProcess9"/>
    <dgm:cxn modelId="{1B8FD930-4910-421D-9BCF-F786D958AA89}" type="presParOf" srcId="{CD76B4E2-B8CD-43A4-95E2-36DD03824AE4}" destId="{1E562C04-1623-461F-867B-3BBE35187D28}" srcOrd="1" destOrd="0" presId="urn:microsoft.com/office/officeart/2005/8/layout/hProcess9"/>
    <dgm:cxn modelId="{BE24B50B-1C44-4D50-B384-6A4992095711}" type="presParOf" srcId="{1E562C04-1623-461F-867B-3BBE35187D28}" destId="{98279409-42F1-434A-83DB-7875900BB96D}" srcOrd="0" destOrd="0" presId="urn:microsoft.com/office/officeart/2005/8/layout/hProcess9"/>
    <dgm:cxn modelId="{E7A70BE8-D05A-400A-97CD-56C9CE879AFE}" type="presParOf" srcId="{1E562C04-1623-461F-867B-3BBE35187D28}" destId="{A2D6F68B-2DFE-46EF-80D6-6BAF84868F3C}" srcOrd="1" destOrd="0" presId="urn:microsoft.com/office/officeart/2005/8/layout/hProcess9"/>
    <dgm:cxn modelId="{BC8D961B-EC63-47C6-B183-1B9234A71964}" type="presParOf" srcId="{1E562C04-1623-461F-867B-3BBE35187D28}" destId="{69B80941-00E4-4A68-91D4-091DABFF1DD2}" srcOrd="2" destOrd="0" presId="urn:microsoft.com/office/officeart/2005/8/layout/hProcess9"/>
    <dgm:cxn modelId="{1C47AD81-1984-4E0A-BEE4-09B9E6A0FC92}" type="presParOf" srcId="{1E562C04-1623-461F-867B-3BBE35187D28}" destId="{B0EC5D7A-F866-4947-B5A1-601E435B4782}" srcOrd="3" destOrd="0" presId="urn:microsoft.com/office/officeart/2005/8/layout/hProcess9"/>
    <dgm:cxn modelId="{8C882841-442D-4963-BEFF-4B5EA71B14ED}" type="presParOf" srcId="{1E562C04-1623-461F-867B-3BBE35187D28}" destId="{66B01804-B4DF-432F-9592-5DE10DAC317F}" srcOrd="4" destOrd="0" presId="urn:microsoft.com/office/officeart/2005/8/layout/hProcess9"/>
    <dgm:cxn modelId="{D2A2D7AA-9614-49A6-BD66-BDC3BC472C1D}" type="presParOf" srcId="{1E562C04-1623-461F-867B-3BBE35187D28}" destId="{1629292C-D117-474A-A122-778A5204639B}" srcOrd="5" destOrd="0" presId="urn:microsoft.com/office/officeart/2005/8/layout/hProcess9"/>
    <dgm:cxn modelId="{7C2A589E-5579-4CF2-974A-D8A1B5A5E295}" type="presParOf" srcId="{1E562C04-1623-461F-867B-3BBE35187D28}" destId="{D4DB188C-BE5A-46C3-A77C-440CB56285C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F3CBB36-F26B-4E7C-A341-989B9D565889}" type="doc">
      <dgm:prSet loTypeId="urn:diagrams.loki3.com/BracketList" loCatId="list" qsTypeId="urn:microsoft.com/office/officeart/2005/8/quickstyle/simple1" qsCatId="simple" csTypeId="urn:microsoft.com/office/officeart/2005/8/colors/accent0_3" csCatId="mainScheme" phldr="1"/>
      <dgm:spPr/>
      <dgm:t>
        <a:bodyPr/>
        <a:lstStyle/>
        <a:p>
          <a:endParaRPr lang="en-GB"/>
        </a:p>
      </dgm:t>
    </dgm:pt>
    <dgm:pt modelId="{0D111ABE-5FA3-45AF-A563-CDD6B442102A}">
      <dgm:prSet custT="1"/>
      <dgm:spPr/>
      <dgm:t>
        <a:bodyPr/>
        <a:lstStyle/>
        <a:p>
          <a:r>
            <a:rPr lang="ru-RU" sz="1400" dirty="0"/>
            <a:t>Обследование стран ОЭСР, проведенное в 2016 году Крузом и Коч</a:t>
          </a:r>
        </a:p>
      </dgm:t>
    </dgm:pt>
    <dgm:pt modelId="{49A8B656-A19B-4B49-8A02-B9A203F3E59B}" type="parTrans" cxnId="{2E80EB26-5E48-4D85-AF0A-1062AF30B845}">
      <dgm:prSet/>
      <dgm:spPr/>
      <dgm:t>
        <a:bodyPr/>
        <a:lstStyle/>
        <a:p>
          <a:endParaRPr lang="en-GB"/>
        </a:p>
      </dgm:t>
    </dgm:pt>
    <dgm:pt modelId="{23169F9F-5EBC-4B18-8B54-3CA5AE77DF93}" type="sibTrans" cxnId="{2E80EB26-5E48-4D85-AF0A-1062AF30B845}">
      <dgm:prSet/>
      <dgm:spPr/>
      <dgm:t>
        <a:bodyPr/>
        <a:lstStyle/>
        <a:p>
          <a:endParaRPr lang="en-GB"/>
        </a:p>
      </dgm:t>
    </dgm:pt>
    <dgm:pt modelId="{FB267301-E85F-44DA-9B87-7211960A92D8}">
      <dgm:prSet/>
      <dgm:spPr>
        <a:ln>
          <a:noFill/>
        </a:ln>
      </dgm:spPr>
      <dgm:t>
        <a:bodyPr/>
        <a:lstStyle/>
        <a:p>
          <a:r>
            <a:rPr lang="ru-RU" dirty="0"/>
            <a:t>29 из 35 стран согласились с тем, что буферы ликвидности являются важным и эффективным инструментом для снижения риска рефинансирования и риска ликвидности</a:t>
          </a:r>
        </a:p>
      </dgm:t>
    </dgm:pt>
    <dgm:pt modelId="{C6052558-A797-411D-A9E6-F17AF3F9B025}" type="parTrans" cxnId="{B0F05B05-D68C-418F-8AA5-54D566038377}">
      <dgm:prSet/>
      <dgm:spPr/>
      <dgm:t>
        <a:bodyPr/>
        <a:lstStyle/>
        <a:p>
          <a:endParaRPr lang="en-GB"/>
        </a:p>
      </dgm:t>
    </dgm:pt>
    <dgm:pt modelId="{5A3E1EEF-1ECA-4288-8D86-84E605EE78C8}" type="sibTrans" cxnId="{B0F05B05-D68C-418F-8AA5-54D566038377}">
      <dgm:prSet/>
      <dgm:spPr/>
      <dgm:t>
        <a:bodyPr/>
        <a:lstStyle/>
        <a:p>
          <a:endParaRPr lang="en-GB"/>
        </a:p>
      </dgm:t>
    </dgm:pt>
    <dgm:pt modelId="{E0474033-0592-43A5-B49B-39015AD84128}">
      <dgm:prSet/>
      <dgm:spPr>
        <a:ln>
          <a:noFill/>
        </a:ln>
      </dgm:spPr>
      <dgm:t>
        <a:bodyPr/>
        <a:lstStyle/>
        <a:p>
          <a:r>
            <a:rPr lang="ru-RU"/>
            <a:t>Денежные средства – это основной актив, в основном в центральном банке, в основном в национальной валюте</a:t>
          </a:r>
        </a:p>
      </dgm:t>
    </dgm:pt>
    <dgm:pt modelId="{77A8EF6E-132A-4DD7-A604-75014FF280EA}" type="parTrans" cxnId="{2E29345E-54D6-45E3-884F-9874F6D99231}">
      <dgm:prSet/>
      <dgm:spPr/>
      <dgm:t>
        <a:bodyPr/>
        <a:lstStyle/>
        <a:p>
          <a:endParaRPr lang="en-GB"/>
        </a:p>
      </dgm:t>
    </dgm:pt>
    <dgm:pt modelId="{6B3B858A-E2CA-4E9C-B03C-9504DCEE9812}" type="sibTrans" cxnId="{2E29345E-54D6-45E3-884F-9874F6D99231}">
      <dgm:prSet/>
      <dgm:spPr/>
      <dgm:t>
        <a:bodyPr/>
        <a:lstStyle/>
        <a:p>
          <a:endParaRPr lang="en-GB"/>
        </a:p>
      </dgm:t>
    </dgm:pt>
    <dgm:pt modelId="{6E6F4EE9-E930-4250-B7E1-AFF1850FA0D6}">
      <dgm:prSet/>
      <dgm:spPr>
        <a:ln>
          <a:noFill/>
        </a:ln>
      </dgm:spPr>
      <dgm:t>
        <a:bodyPr/>
        <a:lstStyle/>
        <a:p>
          <a:r>
            <a:rPr lang="ru-RU"/>
            <a:t>Основные цели: решение проблем, связанных с несовпадением сроков поступления и оттока средств, снижение риска рефинансирования, преодоление серьезных ограничений по ликвидности, укрепление уверенности среди участников рынка</a:t>
          </a:r>
        </a:p>
      </dgm:t>
    </dgm:pt>
    <dgm:pt modelId="{B310A138-E378-4F46-B7B9-C95B0036EDE3}" type="parTrans" cxnId="{9B71D525-FE45-4777-9824-DC6678C82788}">
      <dgm:prSet/>
      <dgm:spPr/>
      <dgm:t>
        <a:bodyPr/>
        <a:lstStyle/>
        <a:p>
          <a:endParaRPr lang="en-GB"/>
        </a:p>
      </dgm:t>
    </dgm:pt>
    <dgm:pt modelId="{946FE85D-CACB-4EBD-8A44-35D6BCFC2D9D}" type="sibTrans" cxnId="{9B71D525-FE45-4777-9824-DC6678C82788}">
      <dgm:prSet/>
      <dgm:spPr/>
      <dgm:t>
        <a:bodyPr/>
        <a:lstStyle/>
        <a:p>
          <a:endParaRPr lang="en-GB"/>
        </a:p>
      </dgm:t>
    </dgm:pt>
    <dgm:pt modelId="{B90F7363-9CDD-4CFC-AF58-4C51A02065D5}">
      <dgm:prSet/>
      <dgm:spPr>
        <a:ln>
          <a:noFill/>
        </a:ln>
      </dgm:spPr>
      <dgm:t>
        <a:bodyPr/>
        <a:lstStyle/>
        <a:p>
          <a:r>
            <a:rPr lang="ru-RU" dirty="0"/>
            <a:t>Наиболее распространенная практика: поддержание буфера, достаточного для покрытия расходов в течение одного месяца, но есть большие различия (после долгового кризиса Греция формирует буферы, достаточные для обслуживания долга, кроме казначейских векселей, в течение следующих 4 лет)</a:t>
          </a:r>
        </a:p>
      </dgm:t>
    </dgm:pt>
    <dgm:pt modelId="{E4304A0F-C57A-4E44-8ABA-A7D912DD9443}" type="parTrans" cxnId="{DBB8CEF7-563F-406B-9C89-9AAEE509C3A5}">
      <dgm:prSet/>
      <dgm:spPr/>
      <dgm:t>
        <a:bodyPr/>
        <a:lstStyle/>
        <a:p>
          <a:endParaRPr lang="en-GB"/>
        </a:p>
      </dgm:t>
    </dgm:pt>
    <dgm:pt modelId="{7EDC8763-EAD5-4615-8ACE-6892B6DAD79B}" type="sibTrans" cxnId="{DBB8CEF7-563F-406B-9C89-9AAEE509C3A5}">
      <dgm:prSet/>
      <dgm:spPr/>
      <dgm:t>
        <a:bodyPr/>
        <a:lstStyle/>
        <a:p>
          <a:endParaRPr lang="en-GB"/>
        </a:p>
      </dgm:t>
    </dgm:pt>
    <dgm:pt modelId="{BC5076A4-FC75-4545-A18B-272057D80ABB}">
      <dgm:prSet/>
      <dgm:spPr>
        <a:ln>
          <a:noFill/>
        </a:ln>
      </dgm:spPr>
      <dgm:t>
        <a:bodyPr/>
        <a:lstStyle/>
        <a:p>
          <a:r>
            <a:rPr lang="ru-RU"/>
            <a:t>Уровень оценивается на основе ряда показателей ликвидности и сценарного анализа</a:t>
          </a:r>
        </a:p>
      </dgm:t>
    </dgm:pt>
    <dgm:pt modelId="{25A8E6F2-77A3-4EC1-A7FA-A3F6EA0F924C}" type="parTrans" cxnId="{E20D7AEF-7BF7-45FA-A97C-976463E49B78}">
      <dgm:prSet/>
      <dgm:spPr/>
      <dgm:t>
        <a:bodyPr/>
        <a:lstStyle/>
        <a:p>
          <a:endParaRPr lang="en-GB"/>
        </a:p>
      </dgm:t>
    </dgm:pt>
    <dgm:pt modelId="{694F5F3B-B113-4F8C-BDCE-47F89CF7144A}" type="sibTrans" cxnId="{E20D7AEF-7BF7-45FA-A97C-976463E49B78}">
      <dgm:prSet/>
      <dgm:spPr/>
      <dgm:t>
        <a:bodyPr/>
        <a:lstStyle/>
        <a:p>
          <a:endParaRPr lang="en-GB"/>
        </a:p>
      </dgm:t>
    </dgm:pt>
    <dgm:pt modelId="{F9A1C57F-9400-4D27-9D4F-549CB327456C}">
      <dgm:prSet/>
      <dgm:spPr>
        <a:ln>
          <a:noFill/>
        </a:ln>
      </dgm:spPr>
      <dgm:t>
        <a:bodyPr/>
        <a:lstStyle/>
        <a:p>
          <a:r>
            <a:rPr lang="ru-RU"/>
            <a:t>Более половины респондентов регулярно раскрывают информацию об остатке денежных средств в целях повышения прозрачности государственных финансов</a:t>
          </a:r>
        </a:p>
      </dgm:t>
    </dgm:pt>
    <dgm:pt modelId="{1E915E5C-8896-4C5F-8C83-D5B6840CEF3A}" type="parTrans" cxnId="{7FC1B462-E045-489D-99AB-EB42F0A4EFBD}">
      <dgm:prSet/>
      <dgm:spPr/>
      <dgm:t>
        <a:bodyPr/>
        <a:lstStyle/>
        <a:p>
          <a:endParaRPr lang="en-GB"/>
        </a:p>
      </dgm:t>
    </dgm:pt>
    <dgm:pt modelId="{1942030D-5918-43DD-8295-E718A5F89DB1}" type="sibTrans" cxnId="{7FC1B462-E045-489D-99AB-EB42F0A4EFBD}">
      <dgm:prSet/>
      <dgm:spPr/>
      <dgm:t>
        <a:bodyPr/>
        <a:lstStyle/>
        <a:p>
          <a:endParaRPr lang="en-GB"/>
        </a:p>
      </dgm:t>
    </dgm:pt>
    <dgm:pt modelId="{526719C5-4351-47C5-8D7F-D752A026E5C8}">
      <dgm:prSet/>
      <dgm:spPr>
        <a:ln>
          <a:noFill/>
        </a:ln>
      </dgm:spPr>
      <dgm:t>
        <a:bodyPr/>
        <a:lstStyle/>
        <a:p>
          <a:r>
            <a:rPr lang="ru-RU" dirty="0"/>
            <a:t>ПУД (подразделения по управлению долгом) координируют вопросы управления буфером ликвидности в основном с Минфином и ЦБ</a:t>
          </a:r>
        </a:p>
      </dgm:t>
    </dgm:pt>
    <dgm:pt modelId="{0F2A0673-E3A9-41F7-A7C7-BADE3B29D2FE}" type="parTrans" cxnId="{41335F25-1523-4FFB-AC64-D893DD326C8B}">
      <dgm:prSet/>
      <dgm:spPr/>
      <dgm:t>
        <a:bodyPr/>
        <a:lstStyle/>
        <a:p>
          <a:endParaRPr lang="en-GB"/>
        </a:p>
      </dgm:t>
    </dgm:pt>
    <dgm:pt modelId="{72D0881C-0C96-49B6-AC57-7E35599BCAFD}" type="sibTrans" cxnId="{41335F25-1523-4FFB-AC64-D893DD326C8B}">
      <dgm:prSet/>
      <dgm:spPr/>
      <dgm:t>
        <a:bodyPr/>
        <a:lstStyle/>
        <a:p>
          <a:endParaRPr lang="en-GB"/>
        </a:p>
      </dgm:t>
    </dgm:pt>
    <dgm:pt modelId="{405138E7-ADFD-407D-8800-E80CAAEB2123}">
      <dgm:prSet phldrT="[Text]" custT="1"/>
      <dgm:spPr/>
      <dgm:t>
        <a:bodyPr/>
        <a:lstStyle/>
        <a:p>
          <a:r>
            <a:rPr lang="ru-RU" sz="1400" dirty="0"/>
            <a:t>Ряд стран С. Европы оперирует остатками денежных средств, размер которых значительно меньше 0,1% от годовых расходов центрального правительства </a:t>
          </a:r>
        </a:p>
      </dgm:t>
    </dgm:pt>
    <dgm:pt modelId="{B89DF8D5-B7D2-4FD9-A6F7-131C85A9EDA1}" type="parTrans" cxnId="{E12AC473-B8E3-4E73-9ABD-B0EF903F5637}">
      <dgm:prSet/>
      <dgm:spPr/>
      <dgm:t>
        <a:bodyPr/>
        <a:lstStyle/>
        <a:p>
          <a:endParaRPr lang="en-GB"/>
        </a:p>
      </dgm:t>
    </dgm:pt>
    <dgm:pt modelId="{5A26029D-03C7-4D2C-9B04-4E7360BC99CB}" type="sibTrans" cxnId="{E12AC473-B8E3-4E73-9ABD-B0EF903F5637}">
      <dgm:prSet/>
      <dgm:spPr/>
      <dgm:t>
        <a:bodyPr/>
        <a:lstStyle/>
        <a:p>
          <a:endParaRPr lang="en-GB"/>
        </a:p>
      </dgm:t>
    </dgm:pt>
    <dgm:pt modelId="{7963FF84-6930-40F5-9A8A-E05F1AA52950}">
      <dgm:prSet/>
      <dgm:spPr>
        <a:ln>
          <a:noFill/>
        </a:ln>
      </dgm:spPr>
      <dgm:t>
        <a:bodyPr/>
        <a:lstStyle/>
        <a:p>
          <a:r>
            <a:rPr lang="ru-RU"/>
            <a:t>Но у них есть ликвидные денежные рынки, эффективный процесс активного управления ликвидностью</a:t>
          </a:r>
        </a:p>
      </dgm:t>
    </dgm:pt>
    <dgm:pt modelId="{AAB8A57A-FD2C-4249-A9FD-2CF140D8188D}" type="parTrans" cxnId="{5341872B-8B7A-4592-A9D7-C9DB6D6A44F5}">
      <dgm:prSet/>
      <dgm:spPr/>
      <dgm:t>
        <a:bodyPr/>
        <a:lstStyle/>
        <a:p>
          <a:endParaRPr lang="en-GB"/>
        </a:p>
      </dgm:t>
    </dgm:pt>
    <dgm:pt modelId="{E8278E66-9B95-4CBD-9DFD-95847C6869DD}" type="sibTrans" cxnId="{5341872B-8B7A-4592-A9D7-C9DB6D6A44F5}">
      <dgm:prSet/>
      <dgm:spPr/>
      <dgm:t>
        <a:bodyPr/>
        <a:lstStyle/>
        <a:p>
          <a:endParaRPr lang="en-GB"/>
        </a:p>
      </dgm:t>
    </dgm:pt>
    <dgm:pt modelId="{26F2C67B-1B41-41AF-9714-5032C8106B9E}">
      <dgm:prSet/>
      <dgm:spPr>
        <a:ln>
          <a:noFill/>
        </a:ln>
      </dgm:spPr>
      <dgm:t>
        <a:bodyPr/>
        <a:lstStyle/>
        <a:p>
          <a:r>
            <a:rPr lang="ru-RU"/>
            <a:t>Некоторые планируют накопление запасов ликвидности и осуществление последующего кредитования только в безопасных условиях</a:t>
          </a:r>
        </a:p>
      </dgm:t>
    </dgm:pt>
    <dgm:pt modelId="{15548344-3DBF-4358-8683-8D042C6609EF}" type="parTrans" cxnId="{0BEBCEB2-B697-4C48-A101-CF10A29E67AA}">
      <dgm:prSet/>
      <dgm:spPr/>
      <dgm:t>
        <a:bodyPr/>
        <a:lstStyle/>
        <a:p>
          <a:endParaRPr lang="en-GB"/>
        </a:p>
      </dgm:t>
    </dgm:pt>
    <dgm:pt modelId="{5E5C3D1D-FEE7-488A-B3E6-689D0EB93F5C}" type="sibTrans" cxnId="{0BEBCEB2-B697-4C48-A101-CF10A29E67AA}">
      <dgm:prSet/>
      <dgm:spPr/>
      <dgm:t>
        <a:bodyPr/>
        <a:lstStyle/>
        <a:p>
          <a:endParaRPr lang="en-GB"/>
        </a:p>
      </dgm:t>
    </dgm:pt>
    <dgm:pt modelId="{5B6FADED-F484-4C1E-A8E5-C01EFE47BB75}">
      <dgm:prSet/>
      <dgm:spPr>
        <a:ln>
          <a:noFill/>
        </a:ln>
      </dgm:spPr>
      <dgm:t>
        <a:bodyPr/>
        <a:lstStyle/>
        <a:p>
          <a:r>
            <a:rPr lang="ru-RU"/>
            <a:t>Истощение ликвидности в период финансового кризиса заставило некоторых быть более осторожными</a:t>
          </a:r>
        </a:p>
      </dgm:t>
    </dgm:pt>
    <dgm:pt modelId="{09082AE0-87D2-4314-90A9-B4E49CE45DC9}" type="parTrans" cxnId="{1B101DB4-D234-44A6-99E9-C7B387ACFF07}">
      <dgm:prSet/>
      <dgm:spPr/>
      <dgm:t>
        <a:bodyPr/>
        <a:lstStyle/>
        <a:p>
          <a:endParaRPr lang="en-GB"/>
        </a:p>
      </dgm:t>
    </dgm:pt>
    <dgm:pt modelId="{DA8347BE-15B7-426C-8085-FE3BB73DDB73}" type="sibTrans" cxnId="{1B101DB4-D234-44A6-99E9-C7B387ACFF07}">
      <dgm:prSet/>
      <dgm:spPr/>
      <dgm:t>
        <a:bodyPr/>
        <a:lstStyle/>
        <a:p>
          <a:endParaRPr lang="en-GB"/>
        </a:p>
      </dgm:t>
    </dgm:pt>
    <dgm:pt modelId="{838B2960-CA1F-476A-AABD-D5F7D64C574C}" type="pres">
      <dgm:prSet presAssocID="{FF3CBB36-F26B-4E7C-A341-989B9D565889}" presName="Name0" presStyleCnt="0">
        <dgm:presLayoutVars>
          <dgm:dir/>
          <dgm:animLvl val="lvl"/>
          <dgm:resizeHandles val="exact"/>
        </dgm:presLayoutVars>
      </dgm:prSet>
      <dgm:spPr/>
    </dgm:pt>
    <dgm:pt modelId="{F96C7F4B-F41E-4F7A-9CD7-03CED0CFA0E6}" type="pres">
      <dgm:prSet presAssocID="{0D111ABE-5FA3-45AF-A563-CDD6B442102A}" presName="linNode" presStyleCnt="0"/>
      <dgm:spPr/>
    </dgm:pt>
    <dgm:pt modelId="{2EF46FD8-B9B4-4F96-BD7B-7E8B5E287C5E}" type="pres">
      <dgm:prSet presAssocID="{0D111ABE-5FA3-45AF-A563-CDD6B442102A}" presName="parTx" presStyleLbl="revTx" presStyleIdx="0" presStyleCnt="2">
        <dgm:presLayoutVars>
          <dgm:chMax val="1"/>
          <dgm:bulletEnabled val="1"/>
        </dgm:presLayoutVars>
      </dgm:prSet>
      <dgm:spPr/>
    </dgm:pt>
    <dgm:pt modelId="{2E184D49-6DDF-427D-A7EF-22185F234557}" type="pres">
      <dgm:prSet presAssocID="{0D111ABE-5FA3-45AF-A563-CDD6B442102A}" presName="bracket" presStyleLbl="parChTrans1D1" presStyleIdx="0" presStyleCnt="2"/>
      <dgm:spPr/>
    </dgm:pt>
    <dgm:pt modelId="{EF4E90C8-1173-44C3-929A-A5936AEF1D4C}" type="pres">
      <dgm:prSet presAssocID="{0D111ABE-5FA3-45AF-A563-CDD6B442102A}" presName="spH" presStyleCnt="0"/>
      <dgm:spPr/>
    </dgm:pt>
    <dgm:pt modelId="{06C4E50B-7EDF-4329-B72E-BA9C22C291CD}" type="pres">
      <dgm:prSet presAssocID="{0D111ABE-5FA3-45AF-A563-CDD6B442102A}" presName="desTx" presStyleLbl="node1" presStyleIdx="0" presStyleCnt="2">
        <dgm:presLayoutVars>
          <dgm:bulletEnabled val="1"/>
        </dgm:presLayoutVars>
      </dgm:prSet>
      <dgm:spPr/>
    </dgm:pt>
    <dgm:pt modelId="{6E8FEA3D-6CD8-4CD0-A95D-FB07D938B83E}" type="pres">
      <dgm:prSet presAssocID="{23169F9F-5EBC-4B18-8B54-3CA5AE77DF93}" presName="spV" presStyleCnt="0"/>
      <dgm:spPr/>
    </dgm:pt>
    <dgm:pt modelId="{3702EB1C-9969-4D2A-83A0-89EC50EA1096}" type="pres">
      <dgm:prSet presAssocID="{405138E7-ADFD-407D-8800-E80CAAEB2123}" presName="linNode" presStyleCnt="0"/>
      <dgm:spPr/>
    </dgm:pt>
    <dgm:pt modelId="{CCA6BE14-DFD5-43CB-9515-EE525D703A26}" type="pres">
      <dgm:prSet presAssocID="{405138E7-ADFD-407D-8800-E80CAAEB2123}" presName="parTx" presStyleLbl="revTx" presStyleIdx="1" presStyleCnt="2">
        <dgm:presLayoutVars>
          <dgm:chMax val="1"/>
          <dgm:bulletEnabled val="1"/>
        </dgm:presLayoutVars>
      </dgm:prSet>
      <dgm:spPr/>
    </dgm:pt>
    <dgm:pt modelId="{57CCFA6B-09A1-41F0-A8E1-1CB3D9011809}" type="pres">
      <dgm:prSet presAssocID="{405138E7-ADFD-407D-8800-E80CAAEB2123}" presName="bracket" presStyleLbl="parChTrans1D1" presStyleIdx="1" presStyleCnt="2"/>
      <dgm:spPr/>
    </dgm:pt>
    <dgm:pt modelId="{B1BC8090-367A-4D94-AE05-904DFF3D38F1}" type="pres">
      <dgm:prSet presAssocID="{405138E7-ADFD-407D-8800-E80CAAEB2123}" presName="spH" presStyleCnt="0"/>
      <dgm:spPr/>
    </dgm:pt>
    <dgm:pt modelId="{1F395BD1-E655-4E37-832C-AC95C5A7437D}" type="pres">
      <dgm:prSet presAssocID="{405138E7-ADFD-407D-8800-E80CAAEB2123}" presName="desTx" presStyleLbl="node1" presStyleIdx="1" presStyleCnt="2">
        <dgm:presLayoutVars>
          <dgm:bulletEnabled val="1"/>
        </dgm:presLayoutVars>
      </dgm:prSet>
      <dgm:spPr/>
    </dgm:pt>
  </dgm:ptLst>
  <dgm:cxnLst>
    <dgm:cxn modelId="{B5B54B02-9FA7-4919-894D-AA3EC30E4193}" type="presOf" srcId="{26F2C67B-1B41-41AF-9714-5032C8106B9E}" destId="{1F395BD1-E655-4E37-832C-AC95C5A7437D}" srcOrd="0" destOrd="1" presId="urn:diagrams.loki3.com/BracketList"/>
    <dgm:cxn modelId="{B0F05B05-D68C-418F-8AA5-54D566038377}" srcId="{0D111ABE-5FA3-45AF-A563-CDD6B442102A}" destId="{FB267301-E85F-44DA-9B87-7211960A92D8}" srcOrd="0" destOrd="0" parTransId="{C6052558-A797-411D-A9E6-F17AF3F9B025}" sibTransId="{5A3E1EEF-1ECA-4288-8D86-84E605EE78C8}"/>
    <dgm:cxn modelId="{10BBA512-3227-4C11-A2DA-576C0F3726DB}" type="presOf" srcId="{FF3CBB36-F26B-4E7C-A341-989B9D565889}" destId="{838B2960-CA1F-476A-AABD-D5F7D64C574C}" srcOrd="0" destOrd="0" presId="urn:diagrams.loki3.com/BracketList"/>
    <dgm:cxn modelId="{41335F25-1523-4FFB-AC64-D893DD326C8B}" srcId="{0D111ABE-5FA3-45AF-A563-CDD6B442102A}" destId="{526719C5-4351-47C5-8D7F-D752A026E5C8}" srcOrd="6" destOrd="0" parTransId="{0F2A0673-E3A9-41F7-A7C7-BADE3B29D2FE}" sibTransId="{72D0881C-0C96-49B6-AC57-7E35599BCAFD}"/>
    <dgm:cxn modelId="{9B71D525-FE45-4777-9824-DC6678C82788}" srcId="{0D111ABE-5FA3-45AF-A563-CDD6B442102A}" destId="{6E6F4EE9-E930-4250-B7E1-AFF1850FA0D6}" srcOrd="2" destOrd="0" parTransId="{B310A138-E378-4F46-B7B9-C95B0036EDE3}" sibTransId="{946FE85D-CACB-4EBD-8A44-35D6BCFC2D9D}"/>
    <dgm:cxn modelId="{2E80EB26-5E48-4D85-AF0A-1062AF30B845}" srcId="{FF3CBB36-F26B-4E7C-A341-989B9D565889}" destId="{0D111ABE-5FA3-45AF-A563-CDD6B442102A}" srcOrd="0" destOrd="0" parTransId="{49A8B656-A19B-4B49-8A02-B9A203F3E59B}" sibTransId="{23169F9F-5EBC-4B18-8B54-3CA5AE77DF93}"/>
    <dgm:cxn modelId="{5341872B-8B7A-4592-A9D7-C9DB6D6A44F5}" srcId="{405138E7-ADFD-407D-8800-E80CAAEB2123}" destId="{7963FF84-6930-40F5-9A8A-E05F1AA52950}" srcOrd="0" destOrd="0" parTransId="{AAB8A57A-FD2C-4249-A9FD-2CF140D8188D}" sibTransId="{E8278E66-9B95-4CBD-9DFD-95847C6869DD}"/>
    <dgm:cxn modelId="{8A7B8E37-5366-4E1E-8EA3-39BBB0D71AB6}" type="presOf" srcId="{FB267301-E85F-44DA-9B87-7211960A92D8}" destId="{06C4E50B-7EDF-4329-B72E-BA9C22C291CD}" srcOrd="0" destOrd="0" presId="urn:diagrams.loki3.com/BracketList"/>
    <dgm:cxn modelId="{17C8153B-7394-4BED-AF65-221D82FEFF9F}" type="presOf" srcId="{F9A1C57F-9400-4D27-9D4F-549CB327456C}" destId="{06C4E50B-7EDF-4329-B72E-BA9C22C291CD}" srcOrd="0" destOrd="5" presId="urn:diagrams.loki3.com/BracketList"/>
    <dgm:cxn modelId="{187E0C3C-4384-42C5-ACDC-E04514FF16E2}" type="presOf" srcId="{B90F7363-9CDD-4CFC-AF58-4C51A02065D5}" destId="{06C4E50B-7EDF-4329-B72E-BA9C22C291CD}" srcOrd="0" destOrd="3" presId="urn:diagrams.loki3.com/BracketList"/>
    <dgm:cxn modelId="{2E29345E-54D6-45E3-884F-9874F6D99231}" srcId="{0D111ABE-5FA3-45AF-A563-CDD6B442102A}" destId="{E0474033-0592-43A5-B49B-39015AD84128}" srcOrd="1" destOrd="0" parTransId="{77A8EF6E-132A-4DD7-A604-75014FF280EA}" sibTransId="{6B3B858A-E2CA-4E9C-B03C-9504DCEE9812}"/>
    <dgm:cxn modelId="{A037AD5F-7A87-4D4F-94E9-D93FE7EA17D6}" type="presOf" srcId="{6E6F4EE9-E930-4250-B7E1-AFF1850FA0D6}" destId="{06C4E50B-7EDF-4329-B72E-BA9C22C291CD}" srcOrd="0" destOrd="2" presId="urn:diagrams.loki3.com/BracketList"/>
    <dgm:cxn modelId="{7FC1B462-E045-489D-99AB-EB42F0A4EFBD}" srcId="{0D111ABE-5FA3-45AF-A563-CDD6B442102A}" destId="{F9A1C57F-9400-4D27-9D4F-549CB327456C}" srcOrd="5" destOrd="0" parTransId="{1E915E5C-8896-4C5F-8C83-D5B6840CEF3A}" sibTransId="{1942030D-5918-43DD-8295-E718A5F89DB1}"/>
    <dgm:cxn modelId="{E12AC473-B8E3-4E73-9ABD-B0EF903F5637}" srcId="{FF3CBB36-F26B-4E7C-A341-989B9D565889}" destId="{405138E7-ADFD-407D-8800-E80CAAEB2123}" srcOrd="1" destOrd="0" parTransId="{B89DF8D5-B7D2-4FD9-A6F7-131C85A9EDA1}" sibTransId="{5A26029D-03C7-4D2C-9B04-4E7360BC99CB}"/>
    <dgm:cxn modelId="{99500959-E05C-4B6A-BBCA-0B24C3998030}" type="presOf" srcId="{7963FF84-6930-40F5-9A8A-E05F1AA52950}" destId="{1F395BD1-E655-4E37-832C-AC95C5A7437D}" srcOrd="0" destOrd="0" presId="urn:diagrams.loki3.com/BracketList"/>
    <dgm:cxn modelId="{D2D80A9E-38C6-4596-9815-15EC62018B7C}" type="presOf" srcId="{E0474033-0592-43A5-B49B-39015AD84128}" destId="{06C4E50B-7EDF-4329-B72E-BA9C22C291CD}" srcOrd="0" destOrd="1" presId="urn:diagrams.loki3.com/BracketList"/>
    <dgm:cxn modelId="{11E1ECB1-43C7-45B0-A091-A90B4ACE826C}" type="presOf" srcId="{405138E7-ADFD-407D-8800-E80CAAEB2123}" destId="{CCA6BE14-DFD5-43CB-9515-EE525D703A26}" srcOrd="0" destOrd="0" presId="urn:diagrams.loki3.com/BracketList"/>
    <dgm:cxn modelId="{0BEBCEB2-B697-4C48-A101-CF10A29E67AA}" srcId="{405138E7-ADFD-407D-8800-E80CAAEB2123}" destId="{26F2C67B-1B41-41AF-9714-5032C8106B9E}" srcOrd="1" destOrd="0" parTransId="{15548344-3DBF-4358-8683-8D042C6609EF}" sibTransId="{5E5C3D1D-FEE7-488A-B3E6-689D0EB93F5C}"/>
    <dgm:cxn modelId="{1B101DB4-D234-44A6-99E9-C7B387ACFF07}" srcId="{405138E7-ADFD-407D-8800-E80CAAEB2123}" destId="{5B6FADED-F484-4C1E-A8E5-C01EFE47BB75}" srcOrd="2" destOrd="0" parTransId="{09082AE0-87D2-4314-90A9-B4E49CE45DC9}" sibTransId="{DA8347BE-15B7-426C-8085-FE3BB73DDB73}"/>
    <dgm:cxn modelId="{8B5851B4-C5DB-4D09-ACCA-6220B6329926}" type="presOf" srcId="{5B6FADED-F484-4C1E-A8E5-C01EFE47BB75}" destId="{1F395BD1-E655-4E37-832C-AC95C5A7437D}" srcOrd="0" destOrd="2" presId="urn:diagrams.loki3.com/BracketList"/>
    <dgm:cxn modelId="{9E4F24E8-BE94-465B-A380-751375CFB0B5}" type="presOf" srcId="{BC5076A4-FC75-4545-A18B-272057D80ABB}" destId="{06C4E50B-7EDF-4329-B72E-BA9C22C291CD}" srcOrd="0" destOrd="4" presId="urn:diagrams.loki3.com/BracketList"/>
    <dgm:cxn modelId="{E20D7AEF-7BF7-45FA-A97C-976463E49B78}" srcId="{0D111ABE-5FA3-45AF-A563-CDD6B442102A}" destId="{BC5076A4-FC75-4545-A18B-272057D80ABB}" srcOrd="4" destOrd="0" parTransId="{25A8E6F2-77A3-4EC1-A7FA-A3F6EA0F924C}" sibTransId="{694F5F3B-B113-4F8C-BDCE-47F89CF7144A}"/>
    <dgm:cxn modelId="{3E764FF6-169C-469A-BBED-178C01036D5C}" type="presOf" srcId="{0D111ABE-5FA3-45AF-A563-CDD6B442102A}" destId="{2EF46FD8-B9B4-4F96-BD7B-7E8B5E287C5E}" srcOrd="0" destOrd="0" presId="urn:diagrams.loki3.com/BracketList"/>
    <dgm:cxn modelId="{DBB8CEF7-563F-406B-9C89-9AAEE509C3A5}" srcId="{0D111ABE-5FA3-45AF-A563-CDD6B442102A}" destId="{B90F7363-9CDD-4CFC-AF58-4C51A02065D5}" srcOrd="3" destOrd="0" parTransId="{E4304A0F-C57A-4E44-8ABA-A7D912DD9443}" sibTransId="{7EDC8763-EAD5-4615-8ACE-6892B6DAD79B}"/>
    <dgm:cxn modelId="{CB5B10FB-D88F-45E0-9A8E-E69E06C80D2C}" type="presOf" srcId="{526719C5-4351-47C5-8D7F-D752A026E5C8}" destId="{06C4E50B-7EDF-4329-B72E-BA9C22C291CD}" srcOrd="0" destOrd="6" presId="urn:diagrams.loki3.com/BracketList"/>
    <dgm:cxn modelId="{C809B5C7-4F4B-4A97-81E3-4AE3DA6CAB33}" type="presParOf" srcId="{838B2960-CA1F-476A-AABD-D5F7D64C574C}" destId="{F96C7F4B-F41E-4F7A-9CD7-03CED0CFA0E6}" srcOrd="0" destOrd="0" presId="urn:diagrams.loki3.com/BracketList"/>
    <dgm:cxn modelId="{508B7B08-CBB9-4AA3-9842-0EC6978129F0}" type="presParOf" srcId="{F96C7F4B-F41E-4F7A-9CD7-03CED0CFA0E6}" destId="{2EF46FD8-B9B4-4F96-BD7B-7E8B5E287C5E}" srcOrd="0" destOrd="0" presId="urn:diagrams.loki3.com/BracketList"/>
    <dgm:cxn modelId="{93D6B908-766B-41C7-83C7-DE5DE6B1E246}" type="presParOf" srcId="{F96C7F4B-F41E-4F7A-9CD7-03CED0CFA0E6}" destId="{2E184D49-6DDF-427D-A7EF-22185F234557}" srcOrd="1" destOrd="0" presId="urn:diagrams.loki3.com/BracketList"/>
    <dgm:cxn modelId="{31325155-BFBA-4054-B87B-E3BC6D8058BB}" type="presParOf" srcId="{F96C7F4B-F41E-4F7A-9CD7-03CED0CFA0E6}" destId="{EF4E90C8-1173-44C3-929A-A5936AEF1D4C}" srcOrd="2" destOrd="0" presId="urn:diagrams.loki3.com/BracketList"/>
    <dgm:cxn modelId="{18FED350-A540-4064-9F6E-AF195F1254F6}" type="presParOf" srcId="{F96C7F4B-F41E-4F7A-9CD7-03CED0CFA0E6}" destId="{06C4E50B-7EDF-4329-B72E-BA9C22C291CD}" srcOrd="3" destOrd="0" presId="urn:diagrams.loki3.com/BracketList"/>
    <dgm:cxn modelId="{922EA8F4-2646-47B3-BF27-E1068EAE444C}" type="presParOf" srcId="{838B2960-CA1F-476A-AABD-D5F7D64C574C}" destId="{6E8FEA3D-6CD8-4CD0-A95D-FB07D938B83E}" srcOrd="1" destOrd="0" presId="urn:diagrams.loki3.com/BracketList"/>
    <dgm:cxn modelId="{6B370DF5-9824-4BC0-A63C-3E3EE0AC3EE9}" type="presParOf" srcId="{838B2960-CA1F-476A-AABD-D5F7D64C574C}" destId="{3702EB1C-9969-4D2A-83A0-89EC50EA1096}" srcOrd="2" destOrd="0" presId="urn:diagrams.loki3.com/BracketList"/>
    <dgm:cxn modelId="{2ED2953C-5E23-4AB6-BFEB-3A8FB5C896CD}" type="presParOf" srcId="{3702EB1C-9969-4D2A-83A0-89EC50EA1096}" destId="{CCA6BE14-DFD5-43CB-9515-EE525D703A26}" srcOrd="0" destOrd="0" presId="urn:diagrams.loki3.com/BracketList"/>
    <dgm:cxn modelId="{9E078D3F-4556-4151-9403-F5D5032602E6}" type="presParOf" srcId="{3702EB1C-9969-4D2A-83A0-89EC50EA1096}" destId="{57CCFA6B-09A1-41F0-A8E1-1CB3D9011809}" srcOrd="1" destOrd="0" presId="urn:diagrams.loki3.com/BracketList"/>
    <dgm:cxn modelId="{1048B1A0-F788-4FA7-AF7A-8E260C44E47F}" type="presParOf" srcId="{3702EB1C-9969-4D2A-83A0-89EC50EA1096}" destId="{B1BC8090-367A-4D94-AE05-904DFF3D38F1}" srcOrd="2" destOrd="0" presId="urn:diagrams.loki3.com/BracketList"/>
    <dgm:cxn modelId="{37BA1F75-4E8C-4A04-8EAB-F83F8A3D7821}" type="presParOf" srcId="{3702EB1C-9969-4D2A-83A0-89EC50EA1096}" destId="{1F395BD1-E655-4E37-832C-AC95C5A7437D}"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D313B8A-62AF-42E9-82A8-FD5D7431220F}" type="doc">
      <dgm:prSet loTypeId="urn:diagrams.loki3.com/BracketList" loCatId="list" qsTypeId="urn:microsoft.com/office/officeart/2005/8/quickstyle/simple1" qsCatId="simple" csTypeId="urn:microsoft.com/office/officeart/2005/8/colors/accent0_3" csCatId="mainScheme" phldr="1"/>
      <dgm:spPr/>
      <dgm:t>
        <a:bodyPr/>
        <a:lstStyle/>
        <a:p>
          <a:endParaRPr lang="en-GB"/>
        </a:p>
      </dgm:t>
    </dgm:pt>
    <dgm:pt modelId="{BAA225E3-EC85-4DB8-96A2-EA7C3353BB2B}">
      <dgm:prSet custT="1"/>
      <dgm:spPr/>
      <dgm:t>
        <a:bodyPr/>
        <a:lstStyle/>
        <a:p>
          <a:r>
            <a:rPr lang="ru-RU" sz="2000"/>
            <a:t>Некоторые другие подходы – важность подачи сигналов об осмотрительном поведении</a:t>
          </a:r>
        </a:p>
      </dgm:t>
    </dgm:pt>
    <dgm:pt modelId="{575296BC-3E6F-444B-AE22-A8E1D9807424}" type="parTrans" cxnId="{3EB10A42-2EDA-4D20-BFDC-C661ADDE1D42}">
      <dgm:prSet/>
      <dgm:spPr/>
      <dgm:t>
        <a:bodyPr/>
        <a:lstStyle/>
        <a:p>
          <a:endParaRPr lang="en-GB"/>
        </a:p>
      </dgm:t>
    </dgm:pt>
    <dgm:pt modelId="{29AAC517-E76B-404D-8868-86931D8EE8B7}" type="sibTrans" cxnId="{3EB10A42-2EDA-4D20-BFDC-C661ADDE1D42}">
      <dgm:prSet/>
      <dgm:spPr/>
      <dgm:t>
        <a:bodyPr/>
        <a:lstStyle/>
        <a:p>
          <a:endParaRPr lang="en-GB"/>
        </a:p>
      </dgm:t>
    </dgm:pt>
    <dgm:pt modelId="{4FE6849D-33A3-48E0-8FF3-DC7FE0FC7EC3}">
      <dgm:prSet/>
      <dgm:spPr>
        <a:ln>
          <a:noFill/>
        </a:ln>
      </dgm:spPr>
      <dgm:t>
        <a:bodyPr/>
        <a:lstStyle/>
        <a:p>
          <a:r>
            <a:rPr lang="ru-RU" dirty="0"/>
            <a:t>Буфер ликвидности рассчитывается как страховочный буфер на случай неблагоприятных условий на рынке – закрытия рынка или роста издержек</a:t>
          </a:r>
        </a:p>
      </dgm:t>
    </dgm:pt>
    <dgm:pt modelId="{A15E15CE-1CC8-4248-921B-99C580FE30BD}" type="parTrans" cxnId="{9CAA2C7E-0BCB-4458-98F9-DDC591561CB1}">
      <dgm:prSet/>
      <dgm:spPr/>
      <dgm:t>
        <a:bodyPr/>
        <a:lstStyle/>
        <a:p>
          <a:endParaRPr lang="en-GB"/>
        </a:p>
      </dgm:t>
    </dgm:pt>
    <dgm:pt modelId="{CDE97BA6-141F-48E6-9E81-FA72B5244FB1}" type="sibTrans" cxnId="{9CAA2C7E-0BCB-4458-98F9-DDC591561CB1}">
      <dgm:prSet/>
      <dgm:spPr/>
      <dgm:t>
        <a:bodyPr/>
        <a:lstStyle/>
        <a:p>
          <a:endParaRPr lang="en-GB"/>
        </a:p>
      </dgm:t>
    </dgm:pt>
    <dgm:pt modelId="{4C4972D1-F280-483C-943E-A08E314A1201}">
      <dgm:prSet/>
      <dgm:spPr>
        <a:ln>
          <a:noFill/>
        </a:ln>
      </dgm:spPr>
      <dgm:t>
        <a:bodyPr/>
        <a:lstStyle/>
        <a:p>
          <a:r>
            <a:rPr lang="ru-RU"/>
            <a:t>Поддержание остатков на уровне, большем или равном уровню погашения долга в следующем месяце, что косвенно допускает возможность признания аукциона несостоявшимся</a:t>
          </a:r>
        </a:p>
      </dgm:t>
    </dgm:pt>
    <dgm:pt modelId="{1CD66790-16C4-4E50-80FB-E2F65D58D71D}" type="parTrans" cxnId="{2CD7EAE1-08ED-4083-8859-7B76C0A26516}">
      <dgm:prSet/>
      <dgm:spPr/>
      <dgm:t>
        <a:bodyPr/>
        <a:lstStyle/>
        <a:p>
          <a:endParaRPr lang="en-GB"/>
        </a:p>
      </dgm:t>
    </dgm:pt>
    <dgm:pt modelId="{12AA8CC0-07A2-4E21-972A-F0424D3C5064}" type="sibTrans" cxnId="{2CD7EAE1-08ED-4083-8859-7B76C0A26516}">
      <dgm:prSet/>
      <dgm:spPr/>
      <dgm:t>
        <a:bodyPr/>
        <a:lstStyle/>
        <a:p>
          <a:endParaRPr lang="en-GB"/>
        </a:p>
      </dgm:t>
    </dgm:pt>
    <dgm:pt modelId="{1A535DC1-62CD-4107-9E68-964DD5EC9D02}">
      <dgm:prSet/>
      <dgm:spPr>
        <a:ln>
          <a:noFill/>
        </a:ln>
      </dgm:spPr>
      <dgm:t>
        <a:bodyPr/>
        <a:lstStyle/>
        <a:p>
          <a:r>
            <a:rPr lang="ru-RU" dirty="0"/>
            <a:t>Для гарантирования исполнения бюджета или обслуживания долга в течение (X) месяцев</a:t>
          </a:r>
        </a:p>
      </dgm:t>
    </dgm:pt>
    <dgm:pt modelId="{DF4C29D5-40D6-432A-BF78-44F996D9730D}" type="parTrans" cxnId="{AAC8C69C-8246-4E90-8854-29D37F53B606}">
      <dgm:prSet/>
      <dgm:spPr/>
      <dgm:t>
        <a:bodyPr/>
        <a:lstStyle/>
        <a:p>
          <a:endParaRPr lang="en-GB"/>
        </a:p>
      </dgm:t>
    </dgm:pt>
    <dgm:pt modelId="{10661DAF-AB17-4C30-99DC-5D12DACF244D}" type="sibTrans" cxnId="{AAC8C69C-8246-4E90-8854-29D37F53B606}">
      <dgm:prSet/>
      <dgm:spPr/>
      <dgm:t>
        <a:bodyPr/>
        <a:lstStyle/>
        <a:p>
          <a:endParaRPr lang="en-GB"/>
        </a:p>
      </dgm:t>
    </dgm:pt>
    <dgm:pt modelId="{EF1CDFEF-9AF2-4F8F-A3C2-B0EB7C57FB95}">
      <dgm:prSet/>
      <dgm:spPr>
        <a:ln>
          <a:noFill/>
        </a:ln>
      </dgm:spPr>
      <dgm:t>
        <a:bodyPr/>
        <a:lstStyle/>
        <a:p>
          <a:r>
            <a:rPr lang="ru-RU"/>
            <a:t>В Италии (до 2011 г.) было законодательно установлено требование к поддержанию остатков на уровне выше 10 млрд евро – максимальный размер совокупного чистого оттока средств за любой период</a:t>
          </a:r>
        </a:p>
      </dgm:t>
    </dgm:pt>
    <dgm:pt modelId="{A691A414-75F4-4A5C-93D2-97C1CF14DF23}" type="parTrans" cxnId="{9CECB278-647C-4EAE-B157-A79820527A48}">
      <dgm:prSet/>
      <dgm:spPr/>
      <dgm:t>
        <a:bodyPr/>
        <a:lstStyle/>
        <a:p>
          <a:endParaRPr lang="en-GB"/>
        </a:p>
      </dgm:t>
    </dgm:pt>
    <dgm:pt modelId="{8A554181-54CE-4D29-B6E8-45033D4013D7}" type="sibTrans" cxnId="{9CECB278-647C-4EAE-B157-A79820527A48}">
      <dgm:prSet/>
      <dgm:spPr/>
      <dgm:t>
        <a:bodyPr/>
        <a:lstStyle/>
        <a:p>
          <a:endParaRPr lang="en-GB"/>
        </a:p>
      </dgm:t>
    </dgm:pt>
    <dgm:pt modelId="{5A63B90C-7C09-4616-B2DE-D728230CE70F}">
      <dgm:prSet/>
      <dgm:spPr>
        <a:ln>
          <a:noFill/>
        </a:ln>
      </dgm:spPr>
      <dgm:t>
        <a:bodyPr/>
        <a:lstStyle/>
        <a:p>
          <a:r>
            <a:rPr lang="ru-RU"/>
            <a:t>См. также результаты обследования Всемирного банка 2014 года в Приложении</a:t>
          </a:r>
        </a:p>
      </dgm:t>
    </dgm:pt>
    <dgm:pt modelId="{D8DBA9C3-E15D-498D-A7DC-E9AD0A841F66}" type="parTrans" cxnId="{EADD97D5-A702-486C-A57D-9245387C2D3E}">
      <dgm:prSet/>
      <dgm:spPr/>
      <dgm:t>
        <a:bodyPr/>
        <a:lstStyle/>
        <a:p>
          <a:endParaRPr lang="en-GB"/>
        </a:p>
      </dgm:t>
    </dgm:pt>
    <dgm:pt modelId="{3C46C679-7B84-4ADF-80BB-97AEC71CB055}" type="sibTrans" cxnId="{EADD97D5-A702-486C-A57D-9245387C2D3E}">
      <dgm:prSet/>
      <dgm:spPr/>
      <dgm:t>
        <a:bodyPr/>
        <a:lstStyle/>
        <a:p>
          <a:endParaRPr lang="en-GB"/>
        </a:p>
      </dgm:t>
    </dgm:pt>
    <dgm:pt modelId="{BC82A001-9876-4D9C-B455-DA1FF3163600}">
      <dgm:prSet/>
      <dgm:spPr>
        <a:ln>
          <a:noFill/>
        </a:ln>
      </dgm:spPr>
      <dgm:t>
        <a:bodyPr/>
        <a:lstStyle/>
        <a:p>
          <a:r>
            <a:rPr lang="ru-RU" dirty="0"/>
            <a:t>Уругвай акцентирует внимание на риске чрезмерного роста стоимости заимствований, а не на доступности инструментов заимствования, что предполагает наличие значительного буфера</a:t>
          </a:r>
        </a:p>
      </dgm:t>
    </dgm:pt>
    <dgm:pt modelId="{961BD0F7-5431-47E3-A8F4-291A13DAA807}" type="parTrans" cxnId="{FE6927C2-84F5-4B2A-A66F-E189BAA60970}">
      <dgm:prSet/>
      <dgm:spPr/>
      <dgm:t>
        <a:bodyPr/>
        <a:lstStyle/>
        <a:p>
          <a:endParaRPr lang="en-GB"/>
        </a:p>
      </dgm:t>
    </dgm:pt>
    <dgm:pt modelId="{EDFF08F4-D2C1-4F08-8586-B49F5EAE2CC1}" type="sibTrans" cxnId="{FE6927C2-84F5-4B2A-A66F-E189BAA60970}">
      <dgm:prSet/>
      <dgm:spPr/>
      <dgm:t>
        <a:bodyPr/>
        <a:lstStyle/>
        <a:p>
          <a:endParaRPr lang="en-GB"/>
        </a:p>
      </dgm:t>
    </dgm:pt>
    <dgm:pt modelId="{B303A89C-E238-4F9A-B2C1-A3B95741485B}" type="pres">
      <dgm:prSet presAssocID="{2D313B8A-62AF-42E9-82A8-FD5D7431220F}" presName="Name0" presStyleCnt="0">
        <dgm:presLayoutVars>
          <dgm:dir/>
          <dgm:animLvl val="lvl"/>
          <dgm:resizeHandles val="exact"/>
        </dgm:presLayoutVars>
      </dgm:prSet>
      <dgm:spPr/>
    </dgm:pt>
    <dgm:pt modelId="{A0D990B9-BE54-4D8F-B4F2-CB25A8C221E9}" type="pres">
      <dgm:prSet presAssocID="{BAA225E3-EC85-4DB8-96A2-EA7C3353BB2B}" presName="linNode" presStyleCnt="0"/>
      <dgm:spPr/>
    </dgm:pt>
    <dgm:pt modelId="{D22A94D1-0A89-41B6-883D-7147B80DF065}" type="pres">
      <dgm:prSet presAssocID="{BAA225E3-EC85-4DB8-96A2-EA7C3353BB2B}" presName="parTx" presStyleLbl="revTx" presStyleIdx="0" presStyleCnt="1">
        <dgm:presLayoutVars>
          <dgm:chMax val="1"/>
          <dgm:bulletEnabled val="1"/>
        </dgm:presLayoutVars>
      </dgm:prSet>
      <dgm:spPr/>
    </dgm:pt>
    <dgm:pt modelId="{5335B570-2E74-4ED0-9A9E-08B2B7FCAC49}" type="pres">
      <dgm:prSet presAssocID="{BAA225E3-EC85-4DB8-96A2-EA7C3353BB2B}" presName="bracket" presStyleLbl="parChTrans1D1" presStyleIdx="0" presStyleCnt="1"/>
      <dgm:spPr/>
    </dgm:pt>
    <dgm:pt modelId="{48E2CCB6-D264-445E-8ABE-DE68C3F88335}" type="pres">
      <dgm:prSet presAssocID="{BAA225E3-EC85-4DB8-96A2-EA7C3353BB2B}" presName="spH" presStyleCnt="0"/>
      <dgm:spPr/>
    </dgm:pt>
    <dgm:pt modelId="{A9E78F83-CB4E-416B-B580-86BD88A56A32}" type="pres">
      <dgm:prSet presAssocID="{BAA225E3-EC85-4DB8-96A2-EA7C3353BB2B}" presName="desTx" presStyleLbl="node1" presStyleIdx="0" presStyleCnt="1">
        <dgm:presLayoutVars>
          <dgm:bulletEnabled val="1"/>
        </dgm:presLayoutVars>
      </dgm:prSet>
      <dgm:spPr/>
    </dgm:pt>
  </dgm:ptLst>
  <dgm:cxnLst>
    <dgm:cxn modelId="{3D46F809-320A-4F86-A6EB-990E1933A715}" type="presOf" srcId="{4C4972D1-F280-483C-943E-A08E314A1201}" destId="{A9E78F83-CB4E-416B-B580-86BD88A56A32}" srcOrd="0" destOrd="1" presId="urn:diagrams.loki3.com/BracketList"/>
    <dgm:cxn modelId="{FF13B33C-4315-4ABD-AC6B-09202E105A75}" type="presOf" srcId="{BAA225E3-EC85-4DB8-96A2-EA7C3353BB2B}" destId="{D22A94D1-0A89-41B6-883D-7147B80DF065}" srcOrd="0" destOrd="0" presId="urn:diagrams.loki3.com/BracketList"/>
    <dgm:cxn modelId="{2F2EE65E-65E3-439D-87E7-846B8A28D295}" type="presOf" srcId="{BC82A001-9876-4D9C-B455-DA1FF3163600}" destId="{A9E78F83-CB4E-416B-B580-86BD88A56A32}" srcOrd="0" destOrd="4" presId="urn:diagrams.loki3.com/BracketList"/>
    <dgm:cxn modelId="{3EB10A42-2EDA-4D20-BFDC-C661ADDE1D42}" srcId="{2D313B8A-62AF-42E9-82A8-FD5D7431220F}" destId="{BAA225E3-EC85-4DB8-96A2-EA7C3353BB2B}" srcOrd="0" destOrd="0" parTransId="{575296BC-3E6F-444B-AE22-A8E1D9807424}" sibTransId="{29AAC517-E76B-404D-8868-86931D8EE8B7}"/>
    <dgm:cxn modelId="{D69B3045-5CF1-43A9-A3F5-7506EF5D263F}" type="presOf" srcId="{1A535DC1-62CD-4107-9E68-964DD5EC9D02}" destId="{A9E78F83-CB4E-416B-B580-86BD88A56A32}" srcOrd="0" destOrd="2" presId="urn:diagrams.loki3.com/BracketList"/>
    <dgm:cxn modelId="{9CECB278-647C-4EAE-B157-A79820527A48}" srcId="{BAA225E3-EC85-4DB8-96A2-EA7C3353BB2B}" destId="{EF1CDFEF-9AF2-4F8F-A3C2-B0EB7C57FB95}" srcOrd="3" destOrd="0" parTransId="{A691A414-75F4-4A5C-93D2-97C1CF14DF23}" sibTransId="{8A554181-54CE-4D29-B6E8-45033D4013D7}"/>
    <dgm:cxn modelId="{9CAA2C7E-0BCB-4458-98F9-DDC591561CB1}" srcId="{BAA225E3-EC85-4DB8-96A2-EA7C3353BB2B}" destId="{4FE6849D-33A3-48E0-8FF3-DC7FE0FC7EC3}" srcOrd="0" destOrd="0" parTransId="{A15E15CE-1CC8-4248-921B-99C580FE30BD}" sibTransId="{CDE97BA6-141F-48E6-9E81-FA72B5244FB1}"/>
    <dgm:cxn modelId="{AAC8C69C-8246-4E90-8854-29D37F53B606}" srcId="{BAA225E3-EC85-4DB8-96A2-EA7C3353BB2B}" destId="{1A535DC1-62CD-4107-9E68-964DD5EC9D02}" srcOrd="2" destOrd="0" parTransId="{DF4C29D5-40D6-432A-BF78-44F996D9730D}" sibTransId="{10661DAF-AB17-4C30-99DC-5D12DACF244D}"/>
    <dgm:cxn modelId="{646B50B3-3494-4AC6-BD6E-5030E7430646}" type="presOf" srcId="{4FE6849D-33A3-48E0-8FF3-DC7FE0FC7EC3}" destId="{A9E78F83-CB4E-416B-B580-86BD88A56A32}" srcOrd="0" destOrd="0" presId="urn:diagrams.loki3.com/BracketList"/>
    <dgm:cxn modelId="{FE6927C2-84F5-4B2A-A66F-E189BAA60970}" srcId="{BAA225E3-EC85-4DB8-96A2-EA7C3353BB2B}" destId="{BC82A001-9876-4D9C-B455-DA1FF3163600}" srcOrd="4" destOrd="0" parTransId="{961BD0F7-5431-47E3-A8F4-291A13DAA807}" sibTransId="{EDFF08F4-D2C1-4F08-8586-B49F5EAE2CC1}"/>
    <dgm:cxn modelId="{EADD97D5-A702-486C-A57D-9245387C2D3E}" srcId="{BAA225E3-EC85-4DB8-96A2-EA7C3353BB2B}" destId="{5A63B90C-7C09-4616-B2DE-D728230CE70F}" srcOrd="5" destOrd="0" parTransId="{D8DBA9C3-E15D-498D-A7DC-E9AD0A841F66}" sibTransId="{3C46C679-7B84-4ADF-80BB-97AEC71CB055}"/>
    <dgm:cxn modelId="{A422F2DC-0097-4F4B-8D88-532D4112A806}" type="presOf" srcId="{2D313B8A-62AF-42E9-82A8-FD5D7431220F}" destId="{B303A89C-E238-4F9A-B2C1-A3B95741485B}" srcOrd="0" destOrd="0" presId="urn:diagrams.loki3.com/BracketList"/>
    <dgm:cxn modelId="{7AB4C6DD-92ED-409F-9330-4E1A583E2469}" type="presOf" srcId="{5A63B90C-7C09-4616-B2DE-D728230CE70F}" destId="{A9E78F83-CB4E-416B-B580-86BD88A56A32}" srcOrd="0" destOrd="5" presId="urn:diagrams.loki3.com/BracketList"/>
    <dgm:cxn modelId="{2CD7EAE1-08ED-4083-8859-7B76C0A26516}" srcId="{BAA225E3-EC85-4DB8-96A2-EA7C3353BB2B}" destId="{4C4972D1-F280-483C-943E-A08E314A1201}" srcOrd="1" destOrd="0" parTransId="{1CD66790-16C4-4E50-80FB-E2F65D58D71D}" sibTransId="{12AA8CC0-07A2-4E21-972A-F0424D3C5064}"/>
    <dgm:cxn modelId="{534519F1-224E-49B4-BD53-65898954684B}" type="presOf" srcId="{EF1CDFEF-9AF2-4F8F-A3C2-B0EB7C57FB95}" destId="{A9E78F83-CB4E-416B-B580-86BD88A56A32}" srcOrd="0" destOrd="3" presId="urn:diagrams.loki3.com/BracketList"/>
    <dgm:cxn modelId="{077A965B-7AC7-4F25-80C8-B999323D3925}" type="presParOf" srcId="{B303A89C-E238-4F9A-B2C1-A3B95741485B}" destId="{A0D990B9-BE54-4D8F-B4F2-CB25A8C221E9}" srcOrd="0" destOrd="0" presId="urn:diagrams.loki3.com/BracketList"/>
    <dgm:cxn modelId="{B0374490-5A55-4AC0-A562-FE400A8C3591}" type="presParOf" srcId="{A0D990B9-BE54-4D8F-B4F2-CB25A8C221E9}" destId="{D22A94D1-0A89-41B6-883D-7147B80DF065}" srcOrd="0" destOrd="0" presId="urn:diagrams.loki3.com/BracketList"/>
    <dgm:cxn modelId="{683FD8FB-D6F1-4B64-93A7-C194358D45A1}" type="presParOf" srcId="{A0D990B9-BE54-4D8F-B4F2-CB25A8C221E9}" destId="{5335B570-2E74-4ED0-9A9E-08B2B7FCAC49}" srcOrd="1" destOrd="0" presId="urn:diagrams.loki3.com/BracketList"/>
    <dgm:cxn modelId="{B648E727-FDF9-4EB8-89B4-55ED5600E0C7}" type="presParOf" srcId="{A0D990B9-BE54-4D8F-B4F2-CB25A8C221E9}" destId="{48E2CCB6-D264-445E-8ABE-DE68C3F88335}" srcOrd="2" destOrd="0" presId="urn:diagrams.loki3.com/BracketList"/>
    <dgm:cxn modelId="{4A39D09E-F24C-4A35-8306-1C019D3C0406}" type="presParOf" srcId="{A0D990B9-BE54-4D8F-B4F2-CB25A8C221E9}" destId="{A9E78F83-CB4E-416B-B580-86BD88A56A32}"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D34D5EA-6ED9-4385-91A3-73DD477DF24A}"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GB"/>
        </a:p>
      </dgm:t>
    </dgm:pt>
    <dgm:pt modelId="{E326EF23-300F-4CC0-8892-EEB15E8D784B}">
      <dgm:prSet phldrT="[Text]" custT="1"/>
      <dgm:spPr>
        <a:ln>
          <a:noFill/>
        </a:ln>
      </dgm:spPr>
      <dgm:t>
        <a:bodyPr/>
        <a:lstStyle/>
        <a:p>
          <a:r>
            <a:rPr lang="ru-RU" sz="2000"/>
            <a:t>Комментарий</a:t>
          </a:r>
        </a:p>
      </dgm:t>
    </dgm:pt>
    <dgm:pt modelId="{E4D95DB9-34CD-4642-8393-E8F75AEDEE8B}" type="parTrans" cxnId="{2C6AB629-DB80-4F19-ADE3-7CD5D4B5988D}">
      <dgm:prSet/>
      <dgm:spPr/>
      <dgm:t>
        <a:bodyPr/>
        <a:lstStyle/>
        <a:p>
          <a:endParaRPr lang="en-GB" sz="3200"/>
        </a:p>
      </dgm:t>
    </dgm:pt>
    <dgm:pt modelId="{B09EB6BC-DA4B-4238-B745-D391AD27FC36}" type="sibTrans" cxnId="{2C6AB629-DB80-4F19-ADE3-7CD5D4B5988D}">
      <dgm:prSet/>
      <dgm:spPr/>
      <dgm:t>
        <a:bodyPr/>
        <a:lstStyle/>
        <a:p>
          <a:endParaRPr lang="en-GB" sz="3200"/>
        </a:p>
      </dgm:t>
    </dgm:pt>
    <dgm:pt modelId="{E4F84B7E-53B1-4D90-8146-61BBC41F266E}">
      <dgm:prSet phldrT="[Text]" custT="1"/>
      <dgm:spPr/>
      <dgm:t>
        <a:bodyPr/>
        <a:lstStyle/>
        <a:p>
          <a:pPr>
            <a:lnSpc>
              <a:spcPct val="100000"/>
            </a:lnSpc>
            <a:spcAft>
              <a:spcPts val="600"/>
            </a:spcAft>
          </a:pPr>
          <a:r>
            <a:rPr lang="ru-RU" sz="1400" dirty="0"/>
            <a:t>Простые подходы (поток средств за Х дней) создают риск формирования избыточных буферов, что сопряжено с издержками</a:t>
          </a:r>
        </a:p>
      </dgm:t>
    </dgm:pt>
    <dgm:pt modelId="{E6F14F99-E795-47F1-96ED-6BB58F33499C}" type="parTrans" cxnId="{2CAC8F24-C1F0-4B4C-910A-8B93445E3126}">
      <dgm:prSet/>
      <dgm:spPr/>
      <dgm:t>
        <a:bodyPr/>
        <a:lstStyle/>
        <a:p>
          <a:endParaRPr lang="en-GB" sz="3200"/>
        </a:p>
      </dgm:t>
    </dgm:pt>
    <dgm:pt modelId="{98200C77-404F-41B8-8C3B-8BA51453D752}" type="sibTrans" cxnId="{2CAC8F24-C1F0-4B4C-910A-8B93445E3126}">
      <dgm:prSet/>
      <dgm:spPr/>
      <dgm:t>
        <a:bodyPr/>
        <a:lstStyle/>
        <a:p>
          <a:endParaRPr lang="en-GB" sz="3200"/>
        </a:p>
      </dgm:t>
    </dgm:pt>
    <dgm:pt modelId="{001B19C5-27CB-45DE-B54E-E05BDE1DF248}">
      <dgm:prSet phldrT="[Text]" custT="1"/>
      <dgm:spPr/>
      <dgm:t>
        <a:bodyPr/>
        <a:lstStyle/>
        <a:p>
          <a:pPr>
            <a:lnSpc>
              <a:spcPct val="100000"/>
            </a:lnSpc>
            <a:spcAft>
              <a:spcPts val="600"/>
            </a:spcAft>
          </a:pPr>
          <a:r>
            <a:rPr lang="ru-RU" sz="1400" dirty="0"/>
            <a:t>Буфер ликвидности должен иметь определенное аналитическое обоснование – на основе данных и опыта</a:t>
          </a:r>
        </a:p>
      </dgm:t>
    </dgm:pt>
    <dgm:pt modelId="{34F5CFF1-C456-475C-9A0D-AFE1EA143BC6}" type="parTrans" cxnId="{4125EEC5-D25D-4904-B216-DB4AAF7DBDBD}">
      <dgm:prSet/>
      <dgm:spPr/>
      <dgm:t>
        <a:bodyPr/>
        <a:lstStyle/>
        <a:p>
          <a:endParaRPr lang="en-GB" sz="3200"/>
        </a:p>
      </dgm:t>
    </dgm:pt>
    <dgm:pt modelId="{ED592588-0DBF-494C-98DF-C5116128D30C}" type="sibTrans" cxnId="{4125EEC5-D25D-4904-B216-DB4AAF7DBDBD}">
      <dgm:prSet/>
      <dgm:spPr/>
      <dgm:t>
        <a:bodyPr/>
        <a:lstStyle/>
        <a:p>
          <a:endParaRPr lang="en-GB" sz="3200"/>
        </a:p>
      </dgm:t>
    </dgm:pt>
    <dgm:pt modelId="{CE7F493C-B034-402E-8363-AB43E4CF61E3}">
      <dgm:prSet phldrT="[Text]" custT="1"/>
      <dgm:spPr/>
      <dgm:t>
        <a:bodyPr/>
        <a:lstStyle/>
        <a:p>
          <a:pPr>
            <a:lnSpc>
              <a:spcPct val="100000"/>
            </a:lnSpc>
            <a:spcAft>
              <a:spcPts val="600"/>
            </a:spcAft>
          </a:pPr>
          <a:r>
            <a:rPr lang="ru-RU" sz="1400" dirty="0"/>
            <a:t>В некоторых странах, располагающих большим объемом денежных средств, нет буфера ликвидности, но, тем не менее, структурный излишек ликвидности можно эффективно использовать, поэтому даже при его наличии представляется экономически целесообразным сглаживать потоки денежных средств за счет заимствований путем размещения казначейских векселей</a:t>
          </a:r>
        </a:p>
      </dgm:t>
    </dgm:pt>
    <dgm:pt modelId="{9471D269-8FD3-46F0-9012-083B6F327496}" type="parTrans" cxnId="{071B5C96-EC30-4797-B329-AA9CE993FDC4}">
      <dgm:prSet/>
      <dgm:spPr/>
      <dgm:t>
        <a:bodyPr/>
        <a:lstStyle/>
        <a:p>
          <a:endParaRPr lang="en-GB" sz="3200"/>
        </a:p>
      </dgm:t>
    </dgm:pt>
    <dgm:pt modelId="{84BA6105-3F32-4169-9E0C-3311255DBB6B}" type="sibTrans" cxnId="{071B5C96-EC30-4797-B329-AA9CE993FDC4}">
      <dgm:prSet/>
      <dgm:spPr/>
      <dgm:t>
        <a:bodyPr/>
        <a:lstStyle/>
        <a:p>
          <a:endParaRPr lang="en-GB" sz="3200"/>
        </a:p>
      </dgm:t>
    </dgm:pt>
    <dgm:pt modelId="{DEBC5609-340B-4BDA-969B-5E886E836A04}" type="pres">
      <dgm:prSet presAssocID="{7D34D5EA-6ED9-4385-91A3-73DD477DF24A}" presName="linear" presStyleCnt="0">
        <dgm:presLayoutVars>
          <dgm:animLvl val="lvl"/>
          <dgm:resizeHandles val="exact"/>
        </dgm:presLayoutVars>
      </dgm:prSet>
      <dgm:spPr/>
    </dgm:pt>
    <dgm:pt modelId="{06E9D1CC-864E-4792-9B60-16C12D2F0906}" type="pres">
      <dgm:prSet presAssocID="{E326EF23-300F-4CC0-8892-EEB15E8D784B}" presName="parentText" presStyleLbl="node1" presStyleIdx="0" presStyleCnt="1" custScaleX="98816" custScaleY="115673" custLinFactNeighborX="-222">
        <dgm:presLayoutVars>
          <dgm:chMax val="0"/>
          <dgm:bulletEnabled val="1"/>
        </dgm:presLayoutVars>
      </dgm:prSet>
      <dgm:spPr/>
    </dgm:pt>
    <dgm:pt modelId="{3EE15105-B623-4B39-92A3-BD5157B595B0}" type="pres">
      <dgm:prSet presAssocID="{E326EF23-300F-4CC0-8892-EEB15E8D784B}" presName="childText" presStyleLbl="revTx" presStyleIdx="0" presStyleCnt="1" custScaleY="315187">
        <dgm:presLayoutVars>
          <dgm:bulletEnabled val="1"/>
        </dgm:presLayoutVars>
      </dgm:prSet>
      <dgm:spPr/>
    </dgm:pt>
  </dgm:ptLst>
  <dgm:cxnLst>
    <dgm:cxn modelId="{2CAC8F24-C1F0-4B4C-910A-8B93445E3126}" srcId="{E326EF23-300F-4CC0-8892-EEB15E8D784B}" destId="{E4F84B7E-53B1-4D90-8146-61BBC41F266E}" srcOrd="0" destOrd="0" parTransId="{E6F14F99-E795-47F1-96ED-6BB58F33499C}" sibTransId="{98200C77-404F-41B8-8C3B-8BA51453D752}"/>
    <dgm:cxn modelId="{2C6AB629-DB80-4F19-ADE3-7CD5D4B5988D}" srcId="{7D34D5EA-6ED9-4385-91A3-73DD477DF24A}" destId="{E326EF23-300F-4CC0-8892-EEB15E8D784B}" srcOrd="0" destOrd="0" parTransId="{E4D95DB9-34CD-4642-8393-E8F75AEDEE8B}" sibTransId="{B09EB6BC-DA4B-4238-B745-D391AD27FC36}"/>
    <dgm:cxn modelId="{A7118746-3414-4487-A571-AB8C8A2929C5}" type="presOf" srcId="{001B19C5-27CB-45DE-B54E-E05BDE1DF248}" destId="{3EE15105-B623-4B39-92A3-BD5157B595B0}" srcOrd="0" destOrd="1" presId="urn:microsoft.com/office/officeart/2005/8/layout/vList2"/>
    <dgm:cxn modelId="{B810E373-E1EF-498A-B237-651DE54E2A05}" type="presOf" srcId="{E4F84B7E-53B1-4D90-8146-61BBC41F266E}" destId="{3EE15105-B623-4B39-92A3-BD5157B595B0}" srcOrd="0" destOrd="0" presId="urn:microsoft.com/office/officeart/2005/8/layout/vList2"/>
    <dgm:cxn modelId="{071B5C96-EC30-4797-B329-AA9CE993FDC4}" srcId="{E326EF23-300F-4CC0-8892-EEB15E8D784B}" destId="{CE7F493C-B034-402E-8363-AB43E4CF61E3}" srcOrd="2" destOrd="0" parTransId="{9471D269-8FD3-46F0-9012-083B6F327496}" sibTransId="{84BA6105-3F32-4169-9E0C-3311255DBB6B}"/>
    <dgm:cxn modelId="{0924D5AE-3E58-42B3-8052-E3E6A711E9CE}" type="presOf" srcId="{E326EF23-300F-4CC0-8892-EEB15E8D784B}" destId="{06E9D1CC-864E-4792-9B60-16C12D2F0906}" srcOrd="0" destOrd="0" presId="urn:microsoft.com/office/officeart/2005/8/layout/vList2"/>
    <dgm:cxn modelId="{66B950AF-CCC5-42D2-B3E1-052C6763DDEA}" type="presOf" srcId="{7D34D5EA-6ED9-4385-91A3-73DD477DF24A}" destId="{DEBC5609-340B-4BDA-969B-5E886E836A04}" srcOrd="0" destOrd="0" presId="urn:microsoft.com/office/officeart/2005/8/layout/vList2"/>
    <dgm:cxn modelId="{4125EEC5-D25D-4904-B216-DB4AAF7DBDBD}" srcId="{E326EF23-300F-4CC0-8892-EEB15E8D784B}" destId="{001B19C5-27CB-45DE-B54E-E05BDE1DF248}" srcOrd="1" destOrd="0" parTransId="{34F5CFF1-C456-475C-9A0D-AFE1EA143BC6}" sibTransId="{ED592588-0DBF-494C-98DF-C5116128D30C}"/>
    <dgm:cxn modelId="{485C95D6-D52C-4645-8048-CC1436CF10AC}" type="presOf" srcId="{CE7F493C-B034-402E-8363-AB43E4CF61E3}" destId="{3EE15105-B623-4B39-92A3-BD5157B595B0}" srcOrd="0" destOrd="2" presId="urn:microsoft.com/office/officeart/2005/8/layout/vList2"/>
    <dgm:cxn modelId="{CC196158-F949-43FA-A590-006D797E4C87}" type="presParOf" srcId="{DEBC5609-340B-4BDA-969B-5E886E836A04}" destId="{06E9D1CC-864E-4792-9B60-16C12D2F0906}" srcOrd="0" destOrd="0" presId="urn:microsoft.com/office/officeart/2005/8/layout/vList2"/>
    <dgm:cxn modelId="{231659F0-28FC-41EF-98B8-0F444D2A16E9}" type="presParOf" srcId="{DEBC5609-340B-4BDA-969B-5E886E836A04}" destId="{3EE15105-B623-4B39-92A3-BD5157B595B0}"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0A16B4A-797F-4C23-9C98-1F7F2C819256}"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n-GB"/>
        </a:p>
      </dgm:t>
    </dgm:pt>
    <dgm:pt modelId="{E22CB1AB-C4EC-47E4-A480-1397A27C0105}">
      <dgm:prSet phldrT="[Text]" custT="1"/>
      <dgm:spPr/>
      <dgm:t>
        <a:bodyPr/>
        <a:lstStyle/>
        <a:p>
          <a:r>
            <a:rPr lang="ru-RU" sz="1600" dirty="0"/>
            <a:t>Целевое значение уровня буфера ликвидности официально установлено только в трех странах</a:t>
          </a:r>
        </a:p>
      </dgm:t>
    </dgm:pt>
    <dgm:pt modelId="{A81FC4CC-7C93-4CF6-89B9-4BDD809CBE1B}" type="parTrans" cxnId="{3AC72414-0899-4C83-9101-6103F3767289}">
      <dgm:prSet/>
      <dgm:spPr/>
      <dgm:t>
        <a:bodyPr/>
        <a:lstStyle/>
        <a:p>
          <a:endParaRPr lang="en-GB" sz="1800"/>
        </a:p>
      </dgm:t>
    </dgm:pt>
    <dgm:pt modelId="{E0B12583-2E91-47BA-8A0D-19F3E3BAB02A}" type="sibTrans" cxnId="{3AC72414-0899-4C83-9101-6103F3767289}">
      <dgm:prSet/>
      <dgm:spPr/>
      <dgm:t>
        <a:bodyPr/>
        <a:lstStyle/>
        <a:p>
          <a:endParaRPr lang="en-GB" sz="1800"/>
        </a:p>
      </dgm:t>
    </dgm:pt>
    <dgm:pt modelId="{6E0C8C7D-06BC-440F-BFCC-4A49A3B05AC5}">
      <dgm:prSet custT="1"/>
      <dgm:spPr>
        <a:solidFill>
          <a:srgbClr val="CFD5EA">
            <a:alpha val="90000"/>
          </a:srgbClr>
        </a:solidFill>
      </dgm:spPr>
      <dgm:t>
        <a:bodyPr/>
        <a:lstStyle/>
        <a:p>
          <a:r>
            <a:rPr lang="ru-RU" sz="1400" dirty="0"/>
            <a:t>Албания: размер буфера (минимальный и максимальный) определяется главным образом на основе расходов в течение месяца. Может меняться при необходимости.</a:t>
          </a:r>
        </a:p>
      </dgm:t>
    </dgm:pt>
    <dgm:pt modelId="{6C50009D-5C3F-45E3-9090-211DFF5415B4}" type="parTrans" cxnId="{3A5BDB5C-E5C6-47CC-9B98-199BC0254CBF}">
      <dgm:prSet/>
      <dgm:spPr/>
      <dgm:t>
        <a:bodyPr/>
        <a:lstStyle/>
        <a:p>
          <a:endParaRPr lang="en-GB" sz="1800"/>
        </a:p>
      </dgm:t>
    </dgm:pt>
    <dgm:pt modelId="{DF0D03F5-830C-4B8A-875A-3FD64F29159A}" type="sibTrans" cxnId="{3A5BDB5C-E5C6-47CC-9B98-199BC0254CBF}">
      <dgm:prSet/>
      <dgm:spPr/>
      <dgm:t>
        <a:bodyPr/>
        <a:lstStyle/>
        <a:p>
          <a:endParaRPr lang="en-GB" sz="1800"/>
        </a:p>
      </dgm:t>
    </dgm:pt>
    <dgm:pt modelId="{BD3B532D-CF25-4628-832F-4B614AC9A2CA}">
      <dgm:prSet custT="1"/>
      <dgm:spPr>
        <a:solidFill>
          <a:srgbClr val="CFD5EA">
            <a:alpha val="90000"/>
          </a:srgbClr>
        </a:solidFill>
      </dgm:spPr>
      <dgm:t>
        <a:bodyPr/>
        <a:lstStyle/>
        <a:p>
          <a:r>
            <a:rPr lang="ru-RU" sz="1400" dirty="0"/>
            <a:t>Венгрия: впервые буфер ликвидности был сформирован в 2003 году. Размер минимального остатка определяется на уровне валовой потребности в финансировании в течение 4–6 недель. Увеличен после финансового кризиса в целях укрепления доверия инвесторов. В 2013 году из-за изменения прогноза целевое значение было установлено на уровне 50% от суммы погашения облигаций и кредитов в первом квартале. В 2017 году минимальный размер буфера ликвидности стали рассчитывать на основе процентиля ежедневных потоков денежных средств, а оптимальный размер – исходя из плана финансирования на 6 недель</a:t>
          </a:r>
        </a:p>
      </dgm:t>
    </dgm:pt>
    <dgm:pt modelId="{3D6DD296-C549-4D2B-BB58-E36F8B9503BE}" type="parTrans" cxnId="{CA0162CE-A053-4BB5-A6BE-C18C6E74E508}">
      <dgm:prSet/>
      <dgm:spPr/>
      <dgm:t>
        <a:bodyPr/>
        <a:lstStyle/>
        <a:p>
          <a:endParaRPr lang="en-GB" sz="1800"/>
        </a:p>
      </dgm:t>
    </dgm:pt>
    <dgm:pt modelId="{4B617ACB-3DA8-4E8B-9EBD-9ADD87245203}" type="sibTrans" cxnId="{CA0162CE-A053-4BB5-A6BE-C18C6E74E508}">
      <dgm:prSet/>
      <dgm:spPr/>
      <dgm:t>
        <a:bodyPr/>
        <a:lstStyle/>
        <a:p>
          <a:endParaRPr lang="en-GB" sz="1800"/>
        </a:p>
      </dgm:t>
    </dgm:pt>
    <dgm:pt modelId="{BB54A68D-8204-4A53-BF17-EA3EFFE6A6EB}">
      <dgm:prSet custT="1"/>
      <dgm:spPr>
        <a:solidFill>
          <a:srgbClr val="CFD5EA">
            <a:alpha val="90000"/>
          </a:srgbClr>
        </a:solidFill>
      </dgm:spPr>
      <dgm:t>
        <a:bodyPr/>
        <a:lstStyle/>
        <a:p>
          <a:r>
            <a:rPr lang="ru-RU" sz="1400" dirty="0"/>
            <a:t>Турция: размер буфера, который также был впервые сформирован в 2003 году, определяется на основе потоков денежных средств, и может меняться в течение года</a:t>
          </a:r>
        </a:p>
      </dgm:t>
    </dgm:pt>
    <dgm:pt modelId="{7469388A-BD7D-4C59-AFA3-235D8E0295A0}" type="parTrans" cxnId="{8E5C6B0C-11B2-4BF8-A928-097CA6A57270}">
      <dgm:prSet/>
      <dgm:spPr/>
      <dgm:t>
        <a:bodyPr/>
        <a:lstStyle/>
        <a:p>
          <a:endParaRPr lang="en-GB" sz="1800"/>
        </a:p>
      </dgm:t>
    </dgm:pt>
    <dgm:pt modelId="{3EC82438-B276-4817-8F6B-02A1605BA921}" type="sibTrans" cxnId="{8E5C6B0C-11B2-4BF8-A928-097CA6A57270}">
      <dgm:prSet/>
      <dgm:spPr/>
      <dgm:t>
        <a:bodyPr/>
        <a:lstStyle/>
        <a:p>
          <a:endParaRPr lang="en-GB" sz="1800"/>
        </a:p>
      </dgm:t>
    </dgm:pt>
    <dgm:pt modelId="{7130C4AF-D4A9-4181-A3A3-FB9BE54358EE}">
      <dgm:prSet custT="1"/>
      <dgm:spPr/>
      <dgm:t>
        <a:bodyPr/>
        <a:lstStyle/>
        <a:p>
          <a:r>
            <a:rPr lang="ru-RU" sz="1600" dirty="0"/>
            <a:t>Возможно, большинство других стран тоже на практике имеют буфер ликвидности, хотя официально он не определен</a:t>
          </a:r>
        </a:p>
      </dgm:t>
    </dgm:pt>
    <dgm:pt modelId="{89DC5A26-40E5-465C-9442-6F443CF10E00}" type="parTrans" cxnId="{314D28ED-24C1-4F19-8EE3-4F080A6B21E9}">
      <dgm:prSet/>
      <dgm:spPr/>
      <dgm:t>
        <a:bodyPr/>
        <a:lstStyle/>
        <a:p>
          <a:endParaRPr lang="en-GB" sz="1800"/>
        </a:p>
      </dgm:t>
    </dgm:pt>
    <dgm:pt modelId="{7994202F-A79E-4E3E-B4EC-DBD87CA3ADC8}" type="sibTrans" cxnId="{314D28ED-24C1-4F19-8EE3-4F080A6B21E9}">
      <dgm:prSet/>
      <dgm:spPr/>
      <dgm:t>
        <a:bodyPr/>
        <a:lstStyle/>
        <a:p>
          <a:endParaRPr lang="en-GB" sz="1800"/>
        </a:p>
      </dgm:t>
    </dgm:pt>
    <dgm:pt modelId="{005B3BE1-0CFC-44F0-AB7A-7616B1132F67}">
      <dgm:prSet custT="1"/>
      <dgm:spPr>
        <a:solidFill>
          <a:srgbClr val="CFD5EA">
            <a:alpha val="90000"/>
          </a:srgbClr>
        </a:solidFill>
      </dgm:spPr>
      <dgm:t>
        <a:bodyPr/>
        <a:lstStyle/>
        <a:p>
          <a:r>
            <a:rPr lang="ru-RU" sz="1400" dirty="0"/>
            <a:t>Большинство стран отметили волатильность доходов и расходов и ошибки при их прогнозировании. В число других факторов вошли риск неудачного завершения аукциона или более существенной дестабилизации рынка, а также риск условных обязательств</a:t>
          </a:r>
        </a:p>
      </dgm:t>
    </dgm:pt>
    <dgm:pt modelId="{1F210F37-BBFC-4FE2-96B8-9DAB528CB6DD}" type="parTrans" cxnId="{2990C546-C8AC-4EB2-8706-E4A5EC7D0C44}">
      <dgm:prSet/>
      <dgm:spPr/>
      <dgm:t>
        <a:bodyPr/>
        <a:lstStyle/>
        <a:p>
          <a:endParaRPr lang="en-GB" sz="1800"/>
        </a:p>
      </dgm:t>
    </dgm:pt>
    <dgm:pt modelId="{D5C3BD40-2FEC-4FFD-AAFB-D2FCF19A8DB5}" type="sibTrans" cxnId="{2990C546-C8AC-4EB2-8706-E4A5EC7D0C44}">
      <dgm:prSet/>
      <dgm:spPr/>
      <dgm:t>
        <a:bodyPr/>
        <a:lstStyle/>
        <a:p>
          <a:endParaRPr lang="en-GB" sz="1800"/>
        </a:p>
      </dgm:t>
    </dgm:pt>
    <dgm:pt modelId="{5C031516-60B6-4DE5-8726-BAB2881DACF7}">
      <dgm:prSet custT="1"/>
      <dgm:spPr>
        <a:solidFill>
          <a:srgbClr val="CFD5EA">
            <a:alpha val="90000"/>
          </a:srgbClr>
        </a:solidFill>
      </dgm:spPr>
      <dgm:t>
        <a:bodyPr/>
        <a:lstStyle/>
        <a:p>
          <a:r>
            <a:rPr lang="ru-RU" sz="1400" dirty="0"/>
            <a:t>Страховочные инструменты: некоторые отметили возможность закрытия депозитов и доступ к валютным остаткам</a:t>
          </a:r>
        </a:p>
      </dgm:t>
    </dgm:pt>
    <dgm:pt modelId="{0F35A81D-2747-426D-B661-8FF3671983ED}" type="parTrans" cxnId="{AB09D3ED-9FE0-4F7D-9CBF-88AA0A27A397}">
      <dgm:prSet/>
      <dgm:spPr/>
      <dgm:t>
        <a:bodyPr/>
        <a:lstStyle/>
        <a:p>
          <a:endParaRPr lang="en-GB" sz="1800"/>
        </a:p>
      </dgm:t>
    </dgm:pt>
    <dgm:pt modelId="{411D9A2A-C5AA-4A01-9864-57ADA5FD21BB}" type="sibTrans" cxnId="{AB09D3ED-9FE0-4F7D-9CBF-88AA0A27A397}">
      <dgm:prSet/>
      <dgm:spPr/>
      <dgm:t>
        <a:bodyPr/>
        <a:lstStyle/>
        <a:p>
          <a:endParaRPr lang="en-GB" sz="1800"/>
        </a:p>
      </dgm:t>
    </dgm:pt>
    <dgm:pt modelId="{313250A2-5E90-4E23-B6CB-715F9F336B9C}">
      <dgm:prSet custT="1"/>
      <dgm:spPr>
        <a:solidFill>
          <a:srgbClr val="CFD5EA">
            <a:alpha val="90000"/>
          </a:srgbClr>
        </a:solidFill>
      </dgm:spPr>
      <dgm:t>
        <a:bodyPr/>
        <a:lstStyle/>
        <a:p>
          <a:r>
            <a:rPr lang="ru-RU" sz="1400" dirty="0"/>
            <a:t>В 2016 году о наличии буфера сообщили 8 из 12 стран</a:t>
          </a:r>
        </a:p>
      </dgm:t>
    </dgm:pt>
    <dgm:pt modelId="{AD948912-C375-4CB2-A019-AD7B8DA2E86B}" type="parTrans" cxnId="{A4B18190-42B5-49C9-83A9-09EBD41AD1C6}">
      <dgm:prSet/>
      <dgm:spPr/>
      <dgm:t>
        <a:bodyPr/>
        <a:lstStyle/>
        <a:p>
          <a:endParaRPr lang="en-GB" sz="1600"/>
        </a:p>
      </dgm:t>
    </dgm:pt>
    <dgm:pt modelId="{AA91EB64-4B4F-4F97-B7A4-55882AD5E270}" type="sibTrans" cxnId="{A4B18190-42B5-49C9-83A9-09EBD41AD1C6}">
      <dgm:prSet/>
      <dgm:spPr/>
      <dgm:t>
        <a:bodyPr/>
        <a:lstStyle/>
        <a:p>
          <a:endParaRPr lang="en-GB" sz="1600"/>
        </a:p>
      </dgm:t>
    </dgm:pt>
    <dgm:pt modelId="{FEF34A26-22F5-49E7-9D80-922CAB4BC078}" type="pres">
      <dgm:prSet presAssocID="{F0A16B4A-797F-4C23-9C98-1F7F2C819256}" presName="linear" presStyleCnt="0">
        <dgm:presLayoutVars>
          <dgm:dir/>
          <dgm:animLvl val="lvl"/>
          <dgm:resizeHandles val="exact"/>
        </dgm:presLayoutVars>
      </dgm:prSet>
      <dgm:spPr/>
    </dgm:pt>
    <dgm:pt modelId="{BCFFCCFB-71C0-4FBD-B407-BE6768F66C33}" type="pres">
      <dgm:prSet presAssocID="{E22CB1AB-C4EC-47E4-A480-1397A27C0105}" presName="parentLin" presStyleCnt="0"/>
      <dgm:spPr/>
    </dgm:pt>
    <dgm:pt modelId="{039756C3-C2DE-4814-90CA-9C95F3C2C018}" type="pres">
      <dgm:prSet presAssocID="{E22CB1AB-C4EC-47E4-A480-1397A27C0105}" presName="parentLeftMargin" presStyleLbl="node1" presStyleIdx="0" presStyleCnt="2"/>
      <dgm:spPr/>
    </dgm:pt>
    <dgm:pt modelId="{E2319BDF-DCC7-458D-98CE-F1E4970B4A1A}" type="pres">
      <dgm:prSet presAssocID="{E22CB1AB-C4EC-47E4-A480-1397A27C0105}" presName="parentText" presStyleLbl="node1" presStyleIdx="0" presStyleCnt="2">
        <dgm:presLayoutVars>
          <dgm:chMax val="0"/>
          <dgm:bulletEnabled val="1"/>
        </dgm:presLayoutVars>
      </dgm:prSet>
      <dgm:spPr/>
    </dgm:pt>
    <dgm:pt modelId="{A7EC2E1A-8B99-4804-8641-C3B32CB72775}" type="pres">
      <dgm:prSet presAssocID="{E22CB1AB-C4EC-47E4-A480-1397A27C0105}" presName="negativeSpace" presStyleCnt="0"/>
      <dgm:spPr/>
    </dgm:pt>
    <dgm:pt modelId="{B314EEB2-EB60-4017-AC94-0F88DA10AB00}" type="pres">
      <dgm:prSet presAssocID="{E22CB1AB-C4EC-47E4-A480-1397A27C0105}" presName="childText" presStyleLbl="conFgAcc1" presStyleIdx="0" presStyleCnt="2">
        <dgm:presLayoutVars>
          <dgm:bulletEnabled val="1"/>
        </dgm:presLayoutVars>
      </dgm:prSet>
      <dgm:spPr/>
    </dgm:pt>
    <dgm:pt modelId="{E55B3D38-17F1-44E3-AFED-CAAEBCD23D95}" type="pres">
      <dgm:prSet presAssocID="{E0B12583-2E91-47BA-8A0D-19F3E3BAB02A}" presName="spaceBetweenRectangles" presStyleCnt="0"/>
      <dgm:spPr/>
    </dgm:pt>
    <dgm:pt modelId="{E062007F-F885-4A15-9B78-DE2B4FEB8E45}" type="pres">
      <dgm:prSet presAssocID="{7130C4AF-D4A9-4181-A3A3-FB9BE54358EE}" presName="parentLin" presStyleCnt="0"/>
      <dgm:spPr/>
    </dgm:pt>
    <dgm:pt modelId="{8C1B0400-8B29-4681-8F3D-200565AD49FA}" type="pres">
      <dgm:prSet presAssocID="{7130C4AF-D4A9-4181-A3A3-FB9BE54358EE}" presName="parentLeftMargin" presStyleLbl="node1" presStyleIdx="0" presStyleCnt="2"/>
      <dgm:spPr/>
    </dgm:pt>
    <dgm:pt modelId="{2684CF39-D959-4046-A224-01859FDF56D4}" type="pres">
      <dgm:prSet presAssocID="{7130C4AF-D4A9-4181-A3A3-FB9BE54358EE}" presName="parentText" presStyleLbl="node1" presStyleIdx="1" presStyleCnt="2" custScaleY="106240">
        <dgm:presLayoutVars>
          <dgm:chMax val="0"/>
          <dgm:bulletEnabled val="1"/>
        </dgm:presLayoutVars>
      </dgm:prSet>
      <dgm:spPr/>
    </dgm:pt>
    <dgm:pt modelId="{11FC5AED-12F2-4E49-AB7B-3335CCA301BA}" type="pres">
      <dgm:prSet presAssocID="{7130C4AF-D4A9-4181-A3A3-FB9BE54358EE}" presName="negativeSpace" presStyleCnt="0"/>
      <dgm:spPr/>
    </dgm:pt>
    <dgm:pt modelId="{FD9DD46E-5E4F-41A4-A393-E94CAA264C48}" type="pres">
      <dgm:prSet presAssocID="{7130C4AF-D4A9-4181-A3A3-FB9BE54358EE}" presName="childText" presStyleLbl="conFgAcc1" presStyleIdx="1" presStyleCnt="2">
        <dgm:presLayoutVars>
          <dgm:bulletEnabled val="1"/>
        </dgm:presLayoutVars>
      </dgm:prSet>
      <dgm:spPr/>
    </dgm:pt>
  </dgm:ptLst>
  <dgm:cxnLst>
    <dgm:cxn modelId="{EB4E5307-EC56-4228-91F2-5364F0DEB33A}" type="presOf" srcId="{005B3BE1-0CFC-44F0-AB7A-7616B1132F67}" destId="{FD9DD46E-5E4F-41A4-A393-E94CAA264C48}" srcOrd="0" destOrd="1" presId="urn:microsoft.com/office/officeart/2005/8/layout/list1"/>
    <dgm:cxn modelId="{8E5C6B0C-11B2-4BF8-A928-097CA6A57270}" srcId="{E22CB1AB-C4EC-47E4-A480-1397A27C0105}" destId="{BB54A68D-8204-4A53-BF17-EA3EFFE6A6EB}" srcOrd="2" destOrd="0" parTransId="{7469388A-BD7D-4C59-AFA3-235D8E0295A0}" sibTransId="{3EC82438-B276-4817-8F6B-02A1605BA921}"/>
    <dgm:cxn modelId="{3AC72414-0899-4C83-9101-6103F3767289}" srcId="{F0A16B4A-797F-4C23-9C98-1F7F2C819256}" destId="{E22CB1AB-C4EC-47E4-A480-1397A27C0105}" srcOrd="0" destOrd="0" parTransId="{A81FC4CC-7C93-4CF6-89B9-4BDD809CBE1B}" sibTransId="{E0B12583-2E91-47BA-8A0D-19F3E3BAB02A}"/>
    <dgm:cxn modelId="{612B601B-E570-46F6-999F-D71D125060F7}" type="presOf" srcId="{E22CB1AB-C4EC-47E4-A480-1397A27C0105}" destId="{039756C3-C2DE-4814-90CA-9C95F3C2C018}" srcOrd="0" destOrd="0" presId="urn:microsoft.com/office/officeart/2005/8/layout/list1"/>
    <dgm:cxn modelId="{5EBF361D-851B-4488-BB5B-7E3F41540923}" type="presOf" srcId="{BD3B532D-CF25-4628-832F-4B614AC9A2CA}" destId="{B314EEB2-EB60-4017-AC94-0F88DA10AB00}" srcOrd="0" destOrd="1" presId="urn:microsoft.com/office/officeart/2005/8/layout/list1"/>
    <dgm:cxn modelId="{AAD9712F-D324-41BF-B2D6-5F962900AA3D}" type="presOf" srcId="{7130C4AF-D4A9-4181-A3A3-FB9BE54358EE}" destId="{2684CF39-D959-4046-A224-01859FDF56D4}" srcOrd="1" destOrd="0" presId="urn:microsoft.com/office/officeart/2005/8/layout/list1"/>
    <dgm:cxn modelId="{49AC933D-8931-4A40-964D-96DB839404E2}" type="presOf" srcId="{F0A16B4A-797F-4C23-9C98-1F7F2C819256}" destId="{FEF34A26-22F5-49E7-9D80-922CAB4BC078}" srcOrd="0" destOrd="0" presId="urn:microsoft.com/office/officeart/2005/8/layout/list1"/>
    <dgm:cxn modelId="{CDBDCC5C-64B5-47EE-B75E-A478485588FF}" type="presOf" srcId="{7130C4AF-D4A9-4181-A3A3-FB9BE54358EE}" destId="{8C1B0400-8B29-4681-8F3D-200565AD49FA}" srcOrd="0" destOrd="0" presId="urn:microsoft.com/office/officeart/2005/8/layout/list1"/>
    <dgm:cxn modelId="{3A5BDB5C-E5C6-47CC-9B98-199BC0254CBF}" srcId="{E22CB1AB-C4EC-47E4-A480-1397A27C0105}" destId="{6E0C8C7D-06BC-440F-BFCC-4A49A3B05AC5}" srcOrd="0" destOrd="0" parTransId="{6C50009D-5C3F-45E3-9090-211DFF5415B4}" sibTransId="{DF0D03F5-830C-4B8A-875A-3FD64F29159A}"/>
    <dgm:cxn modelId="{2990C546-C8AC-4EB2-8706-E4A5EC7D0C44}" srcId="{7130C4AF-D4A9-4181-A3A3-FB9BE54358EE}" destId="{005B3BE1-0CFC-44F0-AB7A-7616B1132F67}" srcOrd="1" destOrd="0" parTransId="{1F210F37-BBFC-4FE2-96B8-9DAB528CB6DD}" sibTransId="{D5C3BD40-2FEC-4FFD-AAFB-D2FCF19A8DB5}"/>
    <dgm:cxn modelId="{8CDAB469-2430-4E51-BE8B-D44EF6AF8D7C}" type="presOf" srcId="{BB54A68D-8204-4A53-BF17-EA3EFFE6A6EB}" destId="{B314EEB2-EB60-4017-AC94-0F88DA10AB00}" srcOrd="0" destOrd="2" presId="urn:microsoft.com/office/officeart/2005/8/layout/list1"/>
    <dgm:cxn modelId="{F0821952-2568-43A0-B0A0-993421524C65}" type="presOf" srcId="{6E0C8C7D-06BC-440F-BFCC-4A49A3B05AC5}" destId="{B314EEB2-EB60-4017-AC94-0F88DA10AB00}" srcOrd="0" destOrd="0" presId="urn:microsoft.com/office/officeart/2005/8/layout/list1"/>
    <dgm:cxn modelId="{10679D57-2C83-47BA-85D6-D49C4E58E4FC}" type="presOf" srcId="{313250A2-5E90-4E23-B6CB-715F9F336B9C}" destId="{FD9DD46E-5E4F-41A4-A393-E94CAA264C48}" srcOrd="0" destOrd="0" presId="urn:microsoft.com/office/officeart/2005/8/layout/list1"/>
    <dgm:cxn modelId="{A4B18190-42B5-49C9-83A9-09EBD41AD1C6}" srcId="{7130C4AF-D4A9-4181-A3A3-FB9BE54358EE}" destId="{313250A2-5E90-4E23-B6CB-715F9F336B9C}" srcOrd="0" destOrd="0" parTransId="{AD948912-C375-4CB2-A019-AD7B8DA2E86B}" sibTransId="{AA91EB64-4B4F-4F97-B7A4-55882AD5E270}"/>
    <dgm:cxn modelId="{1FA2C2AE-438B-44A5-8F7B-2165F2F695FD}" type="presOf" srcId="{5C031516-60B6-4DE5-8726-BAB2881DACF7}" destId="{FD9DD46E-5E4F-41A4-A393-E94CAA264C48}" srcOrd="0" destOrd="2" presId="urn:microsoft.com/office/officeart/2005/8/layout/list1"/>
    <dgm:cxn modelId="{CAB63AC5-7D5C-468D-A826-FB2703BEB670}" type="presOf" srcId="{E22CB1AB-C4EC-47E4-A480-1397A27C0105}" destId="{E2319BDF-DCC7-458D-98CE-F1E4970B4A1A}" srcOrd="1" destOrd="0" presId="urn:microsoft.com/office/officeart/2005/8/layout/list1"/>
    <dgm:cxn modelId="{CA0162CE-A053-4BB5-A6BE-C18C6E74E508}" srcId="{E22CB1AB-C4EC-47E4-A480-1397A27C0105}" destId="{BD3B532D-CF25-4628-832F-4B614AC9A2CA}" srcOrd="1" destOrd="0" parTransId="{3D6DD296-C549-4D2B-BB58-E36F8B9503BE}" sibTransId="{4B617ACB-3DA8-4E8B-9EBD-9ADD87245203}"/>
    <dgm:cxn modelId="{314D28ED-24C1-4F19-8EE3-4F080A6B21E9}" srcId="{F0A16B4A-797F-4C23-9C98-1F7F2C819256}" destId="{7130C4AF-D4A9-4181-A3A3-FB9BE54358EE}" srcOrd="1" destOrd="0" parTransId="{89DC5A26-40E5-465C-9442-6F443CF10E00}" sibTransId="{7994202F-A79E-4E3E-B4EC-DBD87CA3ADC8}"/>
    <dgm:cxn modelId="{AB09D3ED-9FE0-4F7D-9CBF-88AA0A27A397}" srcId="{7130C4AF-D4A9-4181-A3A3-FB9BE54358EE}" destId="{5C031516-60B6-4DE5-8726-BAB2881DACF7}" srcOrd="2" destOrd="0" parTransId="{0F35A81D-2747-426D-B661-8FF3671983ED}" sibTransId="{411D9A2A-C5AA-4A01-9864-57ADA5FD21BB}"/>
    <dgm:cxn modelId="{1B08F680-444A-4698-9B9D-B28104D5F981}" type="presParOf" srcId="{FEF34A26-22F5-49E7-9D80-922CAB4BC078}" destId="{BCFFCCFB-71C0-4FBD-B407-BE6768F66C33}" srcOrd="0" destOrd="0" presId="urn:microsoft.com/office/officeart/2005/8/layout/list1"/>
    <dgm:cxn modelId="{34844B9C-B5DD-4D7D-BC18-80DDF7F6D738}" type="presParOf" srcId="{BCFFCCFB-71C0-4FBD-B407-BE6768F66C33}" destId="{039756C3-C2DE-4814-90CA-9C95F3C2C018}" srcOrd="0" destOrd="0" presId="urn:microsoft.com/office/officeart/2005/8/layout/list1"/>
    <dgm:cxn modelId="{6F991EC6-C799-4DE4-BCE7-1BE4C8C35E40}" type="presParOf" srcId="{BCFFCCFB-71C0-4FBD-B407-BE6768F66C33}" destId="{E2319BDF-DCC7-458D-98CE-F1E4970B4A1A}" srcOrd="1" destOrd="0" presId="urn:microsoft.com/office/officeart/2005/8/layout/list1"/>
    <dgm:cxn modelId="{632C5D29-2471-4F7D-A488-96E0B24189ED}" type="presParOf" srcId="{FEF34A26-22F5-49E7-9D80-922CAB4BC078}" destId="{A7EC2E1A-8B99-4804-8641-C3B32CB72775}" srcOrd="1" destOrd="0" presId="urn:microsoft.com/office/officeart/2005/8/layout/list1"/>
    <dgm:cxn modelId="{007312C2-9A9F-47CC-AAFB-DCB591941899}" type="presParOf" srcId="{FEF34A26-22F5-49E7-9D80-922CAB4BC078}" destId="{B314EEB2-EB60-4017-AC94-0F88DA10AB00}" srcOrd="2" destOrd="0" presId="urn:microsoft.com/office/officeart/2005/8/layout/list1"/>
    <dgm:cxn modelId="{49B3A4B8-7072-47B3-9DBD-9095F9B8B702}" type="presParOf" srcId="{FEF34A26-22F5-49E7-9D80-922CAB4BC078}" destId="{E55B3D38-17F1-44E3-AFED-CAAEBCD23D95}" srcOrd="3" destOrd="0" presId="urn:microsoft.com/office/officeart/2005/8/layout/list1"/>
    <dgm:cxn modelId="{2B996580-23C7-43AF-999D-C5E6E17E5C8F}" type="presParOf" srcId="{FEF34A26-22F5-49E7-9D80-922CAB4BC078}" destId="{E062007F-F885-4A15-9B78-DE2B4FEB8E45}" srcOrd="4" destOrd="0" presId="urn:microsoft.com/office/officeart/2005/8/layout/list1"/>
    <dgm:cxn modelId="{CC819207-A79F-4FF1-9B11-384DCBBE1650}" type="presParOf" srcId="{E062007F-F885-4A15-9B78-DE2B4FEB8E45}" destId="{8C1B0400-8B29-4681-8F3D-200565AD49FA}" srcOrd="0" destOrd="0" presId="urn:microsoft.com/office/officeart/2005/8/layout/list1"/>
    <dgm:cxn modelId="{B30283D8-945C-4482-8FCF-C3C2F136CE4B}" type="presParOf" srcId="{E062007F-F885-4A15-9B78-DE2B4FEB8E45}" destId="{2684CF39-D959-4046-A224-01859FDF56D4}" srcOrd="1" destOrd="0" presId="urn:microsoft.com/office/officeart/2005/8/layout/list1"/>
    <dgm:cxn modelId="{53F12A72-B6AD-43B7-B49D-EE93740BA643}" type="presParOf" srcId="{FEF34A26-22F5-49E7-9D80-922CAB4BC078}" destId="{11FC5AED-12F2-4E49-AB7B-3335CCA301BA}" srcOrd="5" destOrd="0" presId="urn:microsoft.com/office/officeart/2005/8/layout/list1"/>
    <dgm:cxn modelId="{DB70975D-D810-42DC-9A62-5476A9F2D8F6}" type="presParOf" srcId="{FEF34A26-22F5-49E7-9D80-922CAB4BC078}" destId="{FD9DD46E-5E4F-41A4-A393-E94CAA264C48}"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D5FBBD7-94E0-4E4B-BA29-B06A3519B31D}" type="doc">
      <dgm:prSet loTypeId="urn:microsoft.com/office/officeart/2005/8/layout/hProcess9" loCatId="process" qsTypeId="urn:microsoft.com/office/officeart/2005/8/quickstyle/simple1" qsCatId="simple" csTypeId="urn:microsoft.com/office/officeart/2005/8/colors/accent0_2" csCatId="mainScheme" phldr="1"/>
      <dgm:spPr/>
    </dgm:pt>
    <dgm:pt modelId="{96417D3B-115A-4698-98B1-EE510A869795}">
      <dgm:prSet phldrT="[Text]" custT="1"/>
      <dgm:spPr/>
      <dgm:t>
        <a:bodyPr anchor="ctr" anchorCtr="0"/>
        <a:lstStyle/>
        <a:p>
          <a:r>
            <a:rPr lang="ru-RU" sz="2000" dirty="0"/>
            <a:t>Буфер ликвидности: что это и для чего он нужен</a:t>
          </a:r>
        </a:p>
      </dgm:t>
    </dgm:pt>
    <dgm:pt modelId="{11AB7770-E072-4134-89EF-2D0749FC3493}" type="parTrans" cxnId="{DD98888F-5134-443F-99F6-4C0B69B02C73}">
      <dgm:prSet/>
      <dgm:spPr/>
      <dgm:t>
        <a:bodyPr/>
        <a:lstStyle/>
        <a:p>
          <a:endParaRPr lang="en-US" sz="2400"/>
        </a:p>
      </dgm:t>
    </dgm:pt>
    <dgm:pt modelId="{E7057AA6-F357-4992-AA29-3E9DC79D5EE2}" type="sibTrans" cxnId="{DD98888F-5134-443F-99F6-4C0B69B02C73}">
      <dgm:prSet/>
      <dgm:spPr/>
      <dgm:t>
        <a:bodyPr/>
        <a:lstStyle/>
        <a:p>
          <a:endParaRPr lang="en-US" sz="2400"/>
        </a:p>
      </dgm:t>
    </dgm:pt>
    <dgm:pt modelId="{86FDB1A7-D681-40CC-B97D-0BD6F01CA9F8}">
      <dgm:prSet custT="1"/>
      <dgm:spPr/>
      <dgm:t>
        <a:bodyPr anchor="ctr" anchorCtr="0"/>
        <a:lstStyle/>
        <a:p>
          <a:pPr>
            <a:spcAft>
              <a:spcPts val="0"/>
            </a:spcAft>
          </a:pPr>
          <a:r>
            <a:rPr lang="ru-RU" sz="2000" dirty="0"/>
            <a:t>Определение буфера </a:t>
          </a:r>
        </a:p>
        <a:p>
          <a:pPr>
            <a:spcAft>
              <a:spcPts val="0"/>
            </a:spcAft>
          </a:pPr>
          <a:r>
            <a:rPr lang="ru-RU" sz="2000" dirty="0"/>
            <a:t>и его компонентов</a:t>
          </a:r>
        </a:p>
      </dgm:t>
    </dgm:pt>
    <dgm:pt modelId="{DBEE6FBD-B2DE-421E-9A4D-C66576101D8F}" type="parTrans" cxnId="{838BC39B-790A-4093-A145-A546C16FC71C}">
      <dgm:prSet/>
      <dgm:spPr/>
      <dgm:t>
        <a:bodyPr/>
        <a:lstStyle/>
        <a:p>
          <a:endParaRPr lang="en-US" sz="2400"/>
        </a:p>
      </dgm:t>
    </dgm:pt>
    <dgm:pt modelId="{A8C8D15C-181B-47D3-BE95-9317D4BBADA9}" type="sibTrans" cxnId="{838BC39B-790A-4093-A145-A546C16FC71C}">
      <dgm:prSet/>
      <dgm:spPr/>
      <dgm:t>
        <a:bodyPr/>
        <a:lstStyle/>
        <a:p>
          <a:endParaRPr lang="en-US" sz="2400"/>
        </a:p>
      </dgm:t>
    </dgm:pt>
    <dgm:pt modelId="{1A1F56BF-8DF7-452E-BEA3-638DF19CE165}">
      <dgm:prSet custT="1"/>
      <dgm:spPr/>
      <dgm:t>
        <a:bodyPr/>
        <a:lstStyle/>
        <a:p>
          <a:r>
            <a:rPr lang="ru-RU" sz="2000"/>
            <a:t>Примеры из международной практики</a:t>
          </a:r>
        </a:p>
      </dgm:t>
    </dgm:pt>
    <dgm:pt modelId="{89299127-CBC9-4BD8-A502-6B4CC8D740BB}" type="parTrans" cxnId="{B0847CA0-1BD8-4286-848A-36361C036510}">
      <dgm:prSet/>
      <dgm:spPr/>
      <dgm:t>
        <a:bodyPr/>
        <a:lstStyle/>
        <a:p>
          <a:endParaRPr lang="en-US" sz="2400"/>
        </a:p>
      </dgm:t>
    </dgm:pt>
    <dgm:pt modelId="{5E85FC80-4761-46DB-9243-4512304BCB13}" type="sibTrans" cxnId="{B0847CA0-1BD8-4286-848A-36361C036510}">
      <dgm:prSet/>
      <dgm:spPr/>
      <dgm:t>
        <a:bodyPr/>
        <a:lstStyle/>
        <a:p>
          <a:endParaRPr lang="en-US" sz="2400"/>
        </a:p>
      </dgm:t>
    </dgm:pt>
    <dgm:pt modelId="{F84AE7B0-DB7E-4905-A700-9F527B32B408}">
      <dgm:prSet custT="1"/>
      <dgm:spPr>
        <a:solidFill>
          <a:srgbClr val="004C97"/>
        </a:solidFill>
      </dgm:spPr>
      <dgm:t>
        <a:bodyPr/>
        <a:lstStyle/>
        <a:p>
          <a:r>
            <a:rPr lang="ru-RU" sz="2000">
              <a:solidFill>
                <a:schemeClr val="bg1"/>
              </a:solidFill>
            </a:rPr>
            <a:t>Некоторые возникающие вопросы</a:t>
          </a:r>
        </a:p>
      </dgm:t>
    </dgm:pt>
    <dgm:pt modelId="{65B7056C-B6C5-4B5A-9DF7-7FF1C1A53D45}" type="parTrans" cxnId="{B705E704-CA12-48AC-AE06-2F52979289BD}">
      <dgm:prSet/>
      <dgm:spPr/>
      <dgm:t>
        <a:bodyPr/>
        <a:lstStyle/>
        <a:p>
          <a:endParaRPr lang="en-US" sz="2400"/>
        </a:p>
      </dgm:t>
    </dgm:pt>
    <dgm:pt modelId="{E013F9D9-2172-40FC-A47A-42920EF76F78}" type="sibTrans" cxnId="{B705E704-CA12-48AC-AE06-2F52979289BD}">
      <dgm:prSet/>
      <dgm:spPr/>
      <dgm:t>
        <a:bodyPr/>
        <a:lstStyle/>
        <a:p>
          <a:endParaRPr lang="en-US" sz="2400"/>
        </a:p>
      </dgm:t>
    </dgm:pt>
    <dgm:pt modelId="{CD76B4E2-B8CD-43A4-95E2-36DD03824AE4}" type="pres">
      <dgm:prSet presAssocID="{CD5FBBD7-94E0-4E4B-BA29-B06A3519B31D}" presName="CompostProcess" presStyleCnt="0">
        <dgm:presLayoutVars>
          <dgm:dir/>
          <dgm:resizeHandles val="exact"/>
        </dgm:presLayoutVars>
      </dgm:prSet>
      <dgm:spPr/>
    </dgm:pt>
    <dgm:pt modelId="{42BF332B-9470-4CB6-8C6F-5AFACF743862}" type="pres">
      <dgm:prSet presAssocID="{CD5FBBD7-94E0-4E4B-BA29-B06A3519B31D}" presName="arrow" presStyleLbl="bgShp" presStyleIdx="0" presStyleCnt="1" custLinFactNeighborX="-588"/>
      <dgm:spPr>
        <a:solidFill>
          <a:srgbClr val="CFD5EA"/>
        </a:solidFill>
      </dgm:spPr>
    </dgm:pt>
    <dgm:pt modelId="{1E562C04-1623-461F-867B-3BBE35187D28}" type="pres">
      <dgm:prSet presAssocID="{CD5FBBD7-94E0-4E4B-BA29-B06A3519B31D}" presName="linearProcess" presStyleCnt="0"/>
      <dgm:spPr/>
    </dgm:pt>
    <dgm:pt modelId="{98279409-42F1-434A-83DB-7875900BB96D}" type="pres">
      <dgm:prSet presAssocID="{96417D3B-115A-4698-98B1-EE510A869795}" presName="textNode" presStyleLbl="node1" presStyleIdx="0" presStyleCnt="4" custScaleX="106299" custLinFactNeighborX="-1294" custLinFactNeighborY="-1172">
        <dgm:presLayoutVars>
          <dgm:bulletEnabled val="1"/>
        </dgm:presLayoutVars>
      </dgm:prSet>
      <dgm:spPr/>
    </dgm:pt>
    <dgm:pt modelId="{A2D6F68B-2DFE-46EF-80D6-6BAF84868F3C}" type="pres">
      <dgm:prSet presAssocID="{E7057AA6-F357-4992-AA29-3E9DC79D5EE2}" presName="sibTrans" presStyleCnt="0"/>
      <dgm:spPr/>
    </dgm:pt>
    <dgm:pt modelId="{69B80941-00E4-4A68-91D4-091DABFF1DD2}" type="pres">
      <dgm:prSet presAssocID="{86FDB1A7-D681-40CC-B97D-0BD6F01CA9F8}" presName="textNode" presStyleLbl="node1" presStyleIdx="1" presStyleCnt="4" custScaleX="106258" custLinFactNeighborX="-6087">
        <dgm:presLayoutVars>
          <dgm:bulletEnabled val="1"/>
        </dgm:presLayoutVars>
      </dgm:prSet>
      <dgm:spPr/>
    </dgm:pt>
    <dgm:pt modelId="{B0EC5D7A-F866-4947-B5A1-601E435B4782}" type="pres">
      <dgm:prSet presAssocID="{A8C8D15C-181B-47D3-BE95-9317D4BBADA9}" presName="sibTrans" presStyleCnt="0"/>
      <dgm:spPr/>
    </dgm:pt>
    <dgm:pt modelId="{66B01804-B4DF-432F-9592-5DE10DAC317F}" type="pres">
      <dgm:prSet presAssocID="{1A1F56BF-8DF7-452E-BEA3-638DF19CE165}" presName="textNode" presStyleLbl="node1" presStyleIdx="2" presStyleCnt="4" custScaleX="106372" custLinFactNeighborX="-6269">
        <dgm:presLayoutVars>
          <dgm:bulletEnabled val="1"/>
        </dgm:presLayoutVars>
      </dgm:prSet>
      <dgm:spPr/>
    </dgm:pt>
    <dgm:pt modelId="{1629292C-D117-474A-A122-778A5204639B}" type="pres">
      <dgm:prSet presAssocID="{5E85FC80-4761-46DB-9243-4512304BCB13}" presName="sibTrans" presStyleCnt="0"/>
      <dgm:spPr/>
    </dgm:pt>
    <dgm:pt modelId="{D4DB188C-BE5A-46C3-A77C-440CB56285CE}" type="pres">
      <dgm:prSet presAssocID="{F84AE7B0-DB7E-4905-A700-9F527B32B408}" presName="textNode" presStyleLbl="node1" presStyleIdx="3" presStyleCnt="4" custScaleX="106843">
        <dgm:presLayoutVars>
          <dgm:bulletEnabled val="1"/>
        </dgm:presLayoutVars>
      </dgm:prSet>
      <dgm:spPr/>
    </dgm:pt>
  </dgm:ptLst>
  <dgm:cxnLst>
    <dgm:cxn modelId="{B705E704-CA12-48AC-AE06-2F52979289BD}" srcId="{CD5FBBD7-94E0-4E4B-BA29-B06A3519B31D}" destId="{F84AE7B0-DB7E-4905-A700-9F527B32B408}" srcOrd="3" destOrd="0" parTransId="{65B7056C-B6C5-4B5A-9DF7-7FF1C1A53D45}" sibTransId="{E013F9D9-2172-40FC-A47A-42920EF76F78}"/>
    <dgm:cxn modelId="{6EAF0B2F-7D92-4E65-B9AF-3A5FD0C60FB0}" type="presOf" srcId="{CD5FBBD7-94E0-4E4B-BA29-B06A3519B31D}" destId="{CD76B4E2-B8CD-43A4-95E2-36DD03824AE4}" srcOrd="0" destOrd="0" presId="urn:microsoft.com/office/officeart/2005/8/layout/hProcess9"/>
    <dgm:cxn modelId="{DD98888F-5134-443F-99F6-4C0B69B02C73}" srcId="{CD5FBBD7-94E0-4E4B-BA29-B06A3519B31D}" destId="{96417D3B-115A-4698-98B1-EE510A869795}" srcOrd="0" destOrd="0" parTransId="{11AB7770-E072-4134-89EF-2D0749FC3493}" sibTransId="{E7057AA6-F357-4992-AA29-3E9DC79D5EE2}"/>
    <dgm:cxn modelId="{838BC39B-790A-4093-A145-A546C16FC71C}" srcId="{CD5FBBD7-94E0-4E4B-BA29-B06A3519B31D}" destId="{86FDB1A7-D681-40CC-B97D-0BD6F01CA9F8}" srcOrd="1" destOrd="0" parTransId="{DBEE6FBD-B2DE-421E-9A4D-C66576101D8F}" sibTransId="{A8C8D15C-181B-47D3-BE95-9317D4BBADA9}"/>
    <dgm:cxn modelId="{B0847CA0-1BD8-4286-848A-36361C036510}" srcId="{CD5FBBD7-94E0-4E4B-BA29-B06A3519B31D}" destId="{1A1F56BF-8DF7-452E-BEA3-638DF19CE165}" srcOrd="2" destOrd="0" parTransId="{89299127-CBC9-4BD8-A502-6B4CC8D740BB}" sibTransId="{5E85FC80-4761-46DB-9243-4512304BCB13}"/>
    <dgm:cxn modelId="{E35171B4-3150-49D2-99E5-4B215A4267CB}" type="presOf" srcId="{86FDB1A7-D681-40CC-B97D-0BD6F01CA9F8}" destId="{69B80941-00E4-4A68-91D4-091DABFF1DD2}" srcOrd="0" destOrd="0" presId="urn:microsoft.com/office/officeart/2005/8/layout/hProcess9"/>
    <dgm:cxn modelId="{06DAA2D3-30E8-40D0-9E40-7280DCF7B23C}" type="presOf" srcId="{F84AE7B0-DB7E-4905-A700-9F527B32B408}" destId="{D4DB188C-BE5A-46C3-A77C-440CB56285CE}" srcOrd="0" destOrd="0" presId="urn:microsoft.com/office/officeart/2005/8/layout/hProcess9"/>
    <dgm:cxn modelId="{E20725DA-816B-4595-B4FD-2D74D46C479A}" type="presOf" srcId="{96417D3B-115A-4698-98B1-EE510A869795}" destId="{98279409-42F1-434A-83DB-7875900BB96D}" srcOrd="0" destOrd="0" presId="urn:microsoft.com/office/officeart/2005/8/layout/hProcess9"/>
    <dgm:cxn modelId="{BA4F4CDF-EC87-450D-919E-CA16B807853A}" type="presOf" srcId="{1A1F56BF-8DF7-452E-BEA3-638DF19CE165}" destId="{66B01804-B4DF-432F-9592-5DE10DAC317F}" srcOrd="0" destOrd="0" presId="urn:microsoft.com/office/officeart/2005/8/layout/hProcess9"/>
    <dgm:cxn modelId="{5203D0A2-8E4A-4485-95DC-00B3751BE341}" type="presParOf" srcId="{CD76B4E2-B8CD-43A4-95E2-36DD03824AE4}" destId="{42BF332B-9470-4CB6-8C6F-5AFACF743862}" srcOrd="0" destOrd="0" presId="urn:microsoft.com/office/officeart/2005/8/layout/hProcess9"/>
    <dgm:cxn modelId="{1B8FD930-4910-421D-9BCF-F786D958AA89}" type="presParOf" srcId="{CD76B4E2-B8CD-43A4-95E2-36DD03824AE4}" destId="{1E562C04-1623-461F-867B-3BBE35187D28}" srcOrd="1" destOrd="0" presId="urn:microsoft.com/office/officeart/2005/8/layout/hProcess9"/>
    <dgm:cxn modelId="{BE24B50B-1C44-4D50-B384-6A4992095711}" type="presParOf" srcId="{1E562C04-1623-461F-867B-3BBE35187D28}" destId="{98279409-42F1-434A-83DB-7875900BB96D}" srcOrd="0" destOrd="0" presId="urn:microsoft.com/office/officeart/2005/8/layout/hProcess9"/>
    <dgm:cxn modelId="{E7A70BE8-D05A-400A-97CD-56C9CE879AFE}" type="presParOf" srcId="{1E562C04-1623-461F-867B-3BBE35187D28}" destId="{A2D6F68B-2DFE-46EF-80D6-6BAF84868F3C}" srcOrd="1" destOrd="0" presId="urn:microsoft.com/office/officeart/2005/8/layout/hProcess9"/>
    <dgm:cxn modelId="{BC8D961B-EC63-47C6-B183-1B9234A71964}" type="presParOf" srcId="{1E562C04-1623-461F-867B-3BBE35187D28}" destId="{69B80941-00E4-4A68-91D4-091DABFF1DD2}" srcOrd="2" destOrd="0" presId="urn:microsoft.com/office/officeart/2005/8/layout/hProcess9"/>
    <dgm:cxn modelId="{1C47AD81-1984-4E0A-BEE4-09B9E6A0FC92}" type="presParOf" srcId="{1E562C04-1623-461F-867B-3BBE35187D28}" destId="{B0EC5D7A-F866-4947-B5A1-601E435B4782}" srcOrd="3" destOrd="0" presId="urn:microsoft.com/office/officeart/2005/8/layout/hProcess9"/>
    <dgm:cxn modelId="{8C882841-442D-4963-BEFF-4B5EA71B14ED}" type="presParOf" srcId="{1E562C04-1623-461F-867B-3BBE35187D28}" destId="{66B01804-B4DF-432F-9592-5DE10DAC317F}" srcOrd="4" destOrd="0" presId="urn:microsoft.com/office/officeart/2005/8/layout/hProcess9"/>
    <dgm:cxn modelId="{D2A2D7AA-9614-49A6-BD66-BDC3BC472C1D}" type="presParOf" srcId="{1E562C04-1623-461F-867B-3BBE35187D28}" destId="{1629292C-D117-474A-A122-778A5204639B}" srcOrd="5" destOrd="0" presId="urn:microsoft.com/office/officeart/2005/8/layout/hProcess9"/>
    <dgm:cxn modelId="{7C2A589E-5579-4CF2-974A-D8A1B5A5E295}" type="presParOf" srcId="{1E562C04-1623-461F-867B-3BBE35187D28}" destId="{D4DB188C-BE5A-46C3-A77C-440CB56285C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1975FC5-57A3-4ADB-A865-24FE71D31F3E}" type="doc">
      <dgm:prSet loTypeId="urn:microsoft.com/office/officeart/2005/8/layout/vProcess5" loCatId="process" qsTypeId="urn:microsoft.com/office/officeart/2005/8/quickstyle/simple1" qsCatId="simple" csTypeId="urn:microsoft.com/office/officeart/2005/8/colors/accent0_2" csCatId="mainScheme" phldr="1"/>
      <dgm:spPr/>
      <dgm:t>
        <a:bodyPr/>
        <a:lstStyle/>
        <a:p>
          <a:endParaRPr lang="en-GB"/>
        </a:p>
      </dgm:t>
    </dgm:pt>
    <dgm:pt modelId="{DDEF1C40-5ED9-43BD-99E5-D577308D16DA}">
      <dgm:prSet phldrT="[Text]" custT="1"/>
      <dgm:spPr/>
      <dgm:t>
        <a:bodyPr/>
        <a:lstStyle/>
        <a:p>
          <a:r>
            <a:rPr lang="ru-RU" sz="1800" dirty="0"/>
            <a:t>Целесообразно ли разбивать буфер ликвидности на подкатегории («суббуферы»), привязанные к конкретным расходам или рискам?  Например:</a:t>
          </a:r>
        </a:p>
      </dgm:t>
    </dgm:pt>
    <dgm:pt modelId="{9A909630-AC6C-46EF-BDE4-D7370D78A471}" type="parTrans" cxnId="{E0410EA4-F33F-4A31-9BAE-EBA8AF0D9DAF}">
      <dgm:prSet/>
      <dgm:spPr/>
      <dgm:t>
        <a:bodyPr/>
        <a:lstStyle/>
        <a:p>
          <a:endParaRPr lang="en-GB"/>
        </a:p>
      </dgm:t>
    </dgm:pt>
    <dgm:pt modelId="{6B21F664-26AE-4428-B112-8968B50B688D}" type="sibTrans" cxnId="{E0410EA4-F33F-4A31-9BAE-EBA8AF0D9DAF}">
      <dgm:prSet/>
      <dgm:spPr>
        <a:solidFill>
          <a:srgbClr val="CFD5EA">
            <a:alpha val="90000"/>
          </a:srgbClr>
        </a:solidFill>
      </dgm:spPr>
      <dgm:t>
        <a:bodyPr/>
        <a:lstStyle/>
        <a:p>
          <a:endParaRPr lang="en-GB"/>
        </a:p>
      </dgm:t>
    </dgm:pt>
    <dgm:pt modelId="{8476FA5E-D9B3-43E4-AB1E-862B97CE13F6}">
      <dgm:prSet custT="1"/>
      <dgm:spPr/>
      <dgm:t>
        <a:bodyPr/>
        <a:lstStyle/>
        <a:p>
          <a:r>
            <a:rPr lang="ru-RU" sz="1400" dirty="0"/>
            <a:t>Суббуфер на обслуживание долга, привязанный к колебаниям валютных курсов или процентных ставок</a:t>
          </a:r>
        </a:p>
      </dgm:t>
    </dgm:pt>
    <dgm:pt modelId="{0826CF38-5E18-401B-BAF9-0F7316CAA981}" type="parTrans" cxnId="{B213A1E1-A38B-43C8-9A12-3F776FE4B530}">
      <dgm:prSet/>
      <dgm:spPr/>
      <dgm:t>
        <a:bodyPr/>
        <a:lstStyle/>
        <a:p>
          <a:endParaRPr lang="en-GB"/>
        </a:p>
      </dgm:t>
    </dgm:pt>
    <dgm:pt modelId="{71B7274C-D148-491D-9961-74F143D9AAFF}" type="sibTrans" cxnId="{B213A1E1-A38B-43C8-9A12-3F776FE4B530}">
      <dgm:prSet/>
      <dgm:spPr/>
      <dgm:t>
        <a:bodyPr/>
        <a:lstStyle/>
        <a:p>
          <a:endParaRPr lang="en-GB"/>
        </a:p>
      </dgm:t>
    </dgm:pt>
    <dgm:pt modelId="{AEB7B6E3-3A51-4C37-AF78-0F1B1B7D130D}">
      <dgm:prSet custT="1"/>
      <dgm:spPr/>
      <dgm:t>
        <a:bodyPr/>
        <a:lstStyle/>
        <a:p>
          <a:r>
            <a:rPr lang="ru-RU" sz="1400" dirty="0"/>
            <a:t>Буфер на случай непредвиденных расходов, не предусмотренных бюджетом</a:t>
          </a:r>
        </a:p>
      </dgm:t>
    </dgm:pt>
    <dgm:pt modelId="{C414071F-08AC-4396-B983-AFB340F408AA}" type="parTrans" cxnId="{EAB99669-5AB1-4441-8AC6-AC44D614A7F6}">
      <dgm:prSet/>
      <dgm:spPr/>
      <dgm:t>
        <a:bodyPr/>
        <a:lstStyle/>
        <a:p>
          <a:endParaRPr lang="en-GB"/>
        </a:p>
      </dgm:t>
    </dgm:pt>
    <dgm:pt modelId="{AD4140E8-6259-4A90-9F70-8D352C713D45}" type="sibTrans" cxnId="{EAB99669-5AB1-4441-8AC6-AC44D614A7F6}">
      <dgm:prSet/>
      <dgm:spPr/>
      <dgm:t>
        <a:bodyPr/>
        <a:lstStyle/>
        <a:p>
          <a:endParaRPr lang="en-GB"/>
        </a:p>
      </dgm:t>
    </dgm:pt>
    <dgm:pt modelId="{339747F1-FEA8-4DC2-ABD7-9C2236457A01}">
      <dgm:prSet custT="1"/>
      <dgm:spPr/>
      <dgm:t>
        <a:bodyPr/>
        <a:lstStyle/>
        <a:p>
          <a:r>
            <a:rPr lang="ru-RU" sz="1800"/>
            <a:t>В идеале – нет:</a:t>
          </a:r>
        </a:p>
      </dgm:t>
    </dgm:pt>
    <dgm:pt modelId="{FF35128D-F423-4C7E-9EB3-A7B8AB3DE3B4}" type="parTrans" cxnId="{85691CA7-9951-45A5-8404-8F739A8AA38A}">
      <dgm:prSet/>
      <dgm:spPr/>
      <dgm:t>
        <a:bodyPr/>
        <a:lstStyle/>
        <a:p>
          <a:endParaRPr lang="en-GB"/>
        </a:p>
      </dgm:t>
    </dgm:pt>
    <dgm:pt modelId="{8F65B1BC-E746-48DF-AE85-C5A555BAC233}" type="sibTrans" cxnId="{85691CA7-9951-45A5-8404-8F739A8AA38A}">
      <dgm:prSet/>
      <dgm:spPr>
        <a:solidFill>
          <a:srgbClr val="CFD5EA">
            <a:alpha val="90000"/>
          </a:srgbClr>
        </a:solidFill>
      </dgm:spPr>
      <dgm:t>
        <a:bodyPr/>
        <a:lstStyle/>
        <a:p>
          <a:endParaRPr lang="en-GB"/>
        </a:p>
      </dgm:t>
    </dgm:pt>
    <dgm:pt modelId="{60F4576F-18DC-4A00-B768-A3E9818B1FB9}">
      <dgm:prSet custT="1"/>
      <dgm:spPr/>
      <dgm:t>
        <a:bodyPr/>
        <a:lstStyle/>
        <a:p>
          <a:r>
            <a:rPr lang="ru-RU" sz="1400" dirty="0"/>
            <a:t>В случае определения суббуферов возникает риск того, что совокупный буфер будет неоправданно большим, что создаст дополнительные издержки</a:t>
          </a:r>
        </a:p>
      </dgm:t>
    </dgm:pt>
    <dgm:pt modelId="{9F259CCE-564A-476B-BEA9-AF8765E10C86}" type="parTrans" cxnId="{7A6C03F4-F9A9-4A18-B7AB-2B5F66ED0C15}">
      <dgm:prSet/>
      <dgm:spPr/>
      <dgm:t>
        <a:bodyPr/>
        <a:lstStyle/>
        <a:p>
          <a:endParaRPr lang="en-GB"/>
        </a:p>
      </dgm:t>
    </dgm:pt>
    <dgm:pt modelId="{37D90B30-511F-43ED-A4CF-1D9D49C145F5}" type="sibTrans" cxnId="{7A6C03F4-F9A9-4A18-B7AB-2B5F66ED0C15}">
      <dgm:prSet/>
      <dgm:spPr/>
      <dgm:t>
        <a:bodyPr/>
        <a:lstStyle/>
        <a:p>
          <a:endParaRPr lang="en-GB"/>
        </a:p>
      </dgm:t>
    </dgm:pt>
    <dgm:pt modelId="{B0D96F79-1139-405D-BB98-4F5AF49589BA}">
      <dgm:prSet custT="1"/>
      <dgm:spPr/>
      <dgm:t>
        <a:bodyPr/>
        <a:lstStyle/>
        <a:p>
          <a:r>
            <a:rPr lang="ru-RU" sz="1400" dirty="0"/>
            <a:t>Базовый расчет операционного и страховочного элементов буфера должен учитывать все риски</a:t>
          </a:r>
        </a:p>
      </dgm:t>
    </dgm:pt>
    <dgm:pt modelId="{5B5CC697-A2E2-49FF-8D87-A89E960982A6}" type="parTrans" cxnId="{61588F82-6D02-407E-8C6A-E766027B6EBE}">
      <dgm:prSet/>
      <dgm:spPr/>
      <dgm:t>
        <a:bodyPr/>
        <a:lstStyle/>
        <a:p>
          <a:endParaRPr lang="en-GB"/>
        </a:p>
      </dgm:t>
    </dgm:pt>
    <dgm:pt modelId="{E420C339-B80B-4AE5-B4EF-B2448673D038}" type="sibTrans" cxnId="{61588F82-6D02-407E-8C6A-E766027B6EBE}">
      <dgm:prSet/>
      <dgm:spPr/>
      <dgm:t>
        <a:bodyPr/>
        <a:lstStyle/>
        <a:p>
          <a:endParaRPr lang="en-GB"/>
        </a:p>
      </dgm:t>
    </dgm:pt>
    <dgm:pt modelId="{FAF120B4-3865-4A80-A55B-62C24292154B}">
      <dgm:prSet custT="1"/>
      <dgm:spPr/>
      <dgm:t>
        <a:bodyPr/>
        <a:lstStyle/>
        <a:p>
          <a:r>
            <a:rPr lang="ru-RU" sz="1800"/>
            <a:t>Возможные исключения:</a:t>
          </a:r>
        </a:p>
      </dgm:t>
    </dgm:pt>
    <dgm:pt modelId="{57C3D0FF-3E71-4F53-815A-D568FEB7D6EA}" type="parTrans" cxnId="{AC310F14-502D-41A7-9FCF-AD8003F75479}">
      <dgm:prSet/>
      <dgm:spPr/>
      <dgm:t>
        <a:bodyPr/>
        <a:lstStyle/>
        <a:p>
          <a:endParaRPr lang="en-GB"/>
        </a:p>
      </dgm:t>
    </dgm:pt>
    <dgm:pt modelId="{6068530E-D51D-4FFC-92F9-A4708E409E33}" type="sibTrans" cxnId="{AC310F14-502D-41A7-9FCF-AD8003F75479}">
      <dgm:prSet/>
      <dgm:spPr/>
      <dgm:t>
        <a:bodyPr/>
        <a:lstStyle/>
        <a:p>
          <a:endParaRPr lang="en-GB"/>
        </a:p>
      </dgm:t>
    </dgm:pt>
    <dgm:pt modelId="{6339D721-7362-451E-AD32-66AFD625815C}">
      <dgm:prSet custT="1"/>
      <dgm:spPr/>
      <dgm:t>
        <a:bodyPr/>
        <a:lstStyle/>
        <a:p>
          <a:r>
            <a:rPr lang="ru-RU" sz="1400" dirty="0"/>
            <a:t>Если денежные средства не являются переносимыми (на ЕКС есть защищенные остатки или остатки, предназначенные для целевого использования), то, возможно, целесообразно использовать суббуферы</a:t>
          </a:r>
        </a:p>
      </dgm:t>
    </dgm:pt>
    <dgm:pt modelId="{4B9058CC-4F5F-45D9-8E0A-39447C0AEF0E}" type="parTrans" cxnId="{433807E5-5813-42F7-8C6C-21F98C12C870}">
      <dgm:prSet/>
      <dgm:spPr/>
      <dgm:t>
        <a:bodyPr/>
        <a:lstStyle/>
        <a:p>
          <a:endParaRPr lang="en-GB"/>
        </a:p>
      </dgm:t>
    </dgm:pt>
    <dgm:pt modelId="{71356E8B-F224-4496-A73B-802E0995816B}" type="sibTrans" cxnId="{433807E5-5813-42F7-8C6C-21F98C12C870}">
      <dgm:prSet/>
      <dgm:spPr/>
      <dgm:t>
        <a:bodyPr/>
        <a:lstStyle/>
        <a:p>
          <a:endParaRPr lang="en-GB"/>
        </a:p>
      </dgm:t>
    </dgm:pt>
    <dgm:pt modelId="{05BBDFE6-3AF2-434B-8640-B6014698E76A}">
      <dgm:prSet custT="1"/>
      <dgm:spPr/>
      <dgm:t>
        <a:bodyPr/>
        <a:lstStyle/>
        <a:p>
          <a:r>
            <a:rPr lang="ru-RU" sz="1400"/>
            <a:t>Возможно, доступ к средствам в иностранной валюте должен быть ограничен, если есть риск, что ЦБ не готов предоставлять такие средства по первому требованию, или на местном рынке нет иностранной валюты</a:t>
          </a:r>
        </a:p>
      </dgm:t>
    </dgm:pt>
    <dgm:pt modelId="{4824B333-1D44-4E69-B164-45B37B6DB86A}" type="parTrans" cxnId="{0C7B36FE-0FD5-4326-A92C-0096124C0C42}">
      <dgm:prSet/>
      <dgm:spPr/>
      <dgm:t>
        <a:bodyPr/>
        <a:lstStyle/>
        <a:p>
          <a:endParaRPr lang="en-GB"/>
        </a:p>
      </dgm:t>
    </dgm:pt>
    <dgm:pt modelId="{1908054C-FEE0-41FC-9F6B-ECC483962423}" type="sibTrans" cxnId="{0C7B36FE-0FD5-4326-A92C-0096124C0C42}">
      <dgm:prSet/>
      <dgm:spPr/>
      <dgm:t>
        <a:bodyPr/>
        <a:lstStyle/>
        <a:p>
          <a:endParaRPr lang="en-GB"/>
        </a:p>
      </dgm:t>
    </dgm:pt>
    <dgm:pt modelId="{3EDA2DC0-88F2-4015-AA2C-3C6E4D561824}" type="pres">
      <dgm:prSet presAssocID="{51975FC5-57A3-4ADB-A865-24FE71D31F3E}" presName="outerComposite" presStyleCnt="0">
        <dgm:presLayoutVars>
          <dgm:chMax val="5"/>
          <dgm:dir/>
          <dgm:resizeHandles val="exact"/>
        </dgm:presLayoutVars>
      </dgm:prSet>
      <dgm:spPr/>
    </dgm:pt>
    <dgm:pt modelId="{BD99EE34-F92B-4268-809E-B12A366C75F9}" type="pres">
      <dgm:prSet presAssocID="{51975FC5-57A3-4ADB-A865-24FE71D31F3E}" presName="dummyMaxCanvas" presStyleCnt="0">
        <dgm:presLayoutVars/>
      </dgm:prSet>
      <dgm:spPr/>
    </dgm:pt>
    <dgm:pt modelId="{34A40EA5-C26E-4062-9553-FBD82EEE5019}" type="pres">
      <dgm:prSet presAssocID="{51975FC5-57A3-4ADB-A865-24FE71D31F3E}" presName="ThreeNodes_1" presStyleLbl="node1" presStyleIdx="0" presStyleCnt="3">
        <dgm:presLayoutVars>
          <dgm:bulletEnabled val="1"/>
        </dgm:presLayoutVars>
      </dgm:prSet>
      <dgm:spPr/>
    </dgm:pt>
    <dgm:pt modelId="{F6687178-368A-4CC0-AADB-C766C9F377B4}" type="pres">
      <dgm:prSet presAssocID="{51975FC5-57A3-4ADB-A865-24FE71D31F3E}" presName="ThreeNodes_2" presStyleLbl="node1" presStyleIdx="1" presStyleCnt="3">
        <dgm:presLayoutVars>
          <dgm:bulletEnabled val="1"/>
        </dgm:presLayoutVars>
      </dgm:prSet>
      <dgm:spPr/>
    </dgm:pt>
    <dgm:pt modelId="{194EF24D-8A70-4722-A603-AD1DB8050B05}" type="pres">
      <dgm:prSet presAssocID="{51975FC5-57A3-4ADB-A865-24FE71D31F3E}" presName="ThreeNodes_3" presStyleLbl="node1" presStyleIdx="2" presStyleCnt="3" custScaleY="120625">
        <dgm:presLayoutVars>
          <dgm:bulletEnabled val="1"/>
        </dgm:presLayoutVars>
      </dgm:prSet>
      <dgm:spPr/>
    </dgm:pt>
    <dgm:pt modelId="{49FE3267-4E95-4ACE-B820-9C270D3923A7}" type="pres">
      <dgm:prSet presAssocID="{51975FC5-57A3-4ADB-A865-24FE71D31F3E}" presName="ThreeConn_1-2" presStyleLbl="fgAccFollowNode1" presStyleIdx="0" presStyleCnt="2">
        <dgm:presLayoutVars>
          <dgm:bulletEnabled val="1"/>
        </dgm:presLayoutVars>
      </dgm:prSet>
      <dgm:spPr/>
    </dgm:pt>
    <dgm:pt modelId="{14D4ECC6-3AE4-4E96-B415-44F82CE0A2B9}" type="pres">
      <dgm:prSet presAssocID="{51975FC5-57A3-4ADB-A865-24FE71D31F3E}" presName="ThreeConn_2-3" presStyleLbl="fgAccFollowNode1" presStyleIdx="1" presStyleCnt="2">
        <dgm:presLayoutVars>
          <dgm:bulletEnabled val="1"/>
        </dgm:presLayoutVars>
      </dgm:prSet>
      <dgm:spPr/>
    </dgm:pt>
    <dgm:pt modelId="{2F8551E9-6B91-4D70-A185-D4074FA7A25B}" type="pres">
      <dgm:prSet presAssocID="{51975FC5-57A3-4ADB-A865-24FE71D31F3E}" presName="ThreeNodes_1_text" presStyleLbl="node1" presStyleIdx="2" presStyleCnt="3">
        <dgm:presLayoutVars>
          <dgm:bulletEnabled val="1"/>
        </dgm:presLayoutVars>
      </dgm:prSet>
      <dgm:spPr/>
    </dgm:pt>
    <dgm:pt modelId="{7098BD99-8AFE-40EF-B23C-2935287A5689}" type="pres">
      <dgm:prSet presAssocID="{51975FC5-57A3-4ADB-A865-24FE71D31F3E}" presName="ThreeNodes_2_text" presStyleLbl="node1" presStyleIdx="2" presStyleCnt="3">
        <dgm:presLayoutVars>
          <dgm:bulletEnabled val="1"/>
        </dgm:presLayoutVars>
      </dgm:prSet>
      <dgm:spPr/>
    </dgm:pt>
    <dgm:pt modelId="{4CDE988D-4A2C-437C-8514-DF1C88E66B12}" type="pres">
      <dgm:prSet presAssocID="{51975FC5-57A3-4ADB-A865-24FE71D31F3E}" presName="ThreeNodes_3_text" presStyleLbl="node1" presStyleIdx="2" presStyleCnt="3">
        <dgm:presLayoutVars>
          <dgm:bulletEnabled val="1"/>
        </dgm:presLayoutVars>
      </dgm:prSet>
      <dgm:spPr/>
    </dgm:pt>
  </dgm:ptLst>
  <dgm:cxnLst>
    <dgm:cxn modelId="{F0BA650A-2A31-4BA8-AB1B-D42B8FB21D45}" type="presOf" srcId="{339747F1-FEA8-4DC2-ABD7-9C2236457A01}" destId="{7098BD99-8AFE-40EF-B23C-2935287A5689}" srcOrd="1" destOrd="0" presId="urn:microsoft.com/office/officeart/2005/8/layout/vProcess5"/>
    <dgm:cxn modelId="{AC310F14-502D-41A7-9FCF-AD8003F75479}" srcId="{51975FC5-57A3-4ADB-A865-24FE71D31F3E}" destId="{FAF120B4-3865-4A80-A55B-62C24292154B}" srcOrd="2" destOrd="0" parTransId="{57C3D0FF-3E71-4F53-815A-D568FEB7D6EA}" sibTransId="{6068530E-D51D-4FFC-92F9-A4708E409E33}"/>
    <dgm:cxn modelId="{0F92AC15-CA42-4B2F-96AB-AA6343FAFEBD}" type="presOf" srcId="{DDEF1C40-5ED9-43BD-99E5-D577308D16DA}" destId="{2F8551E9-6B91-4D70-A185-D4074FA7A25B}" srcOrd="1" destOrd="0" presId="urn:microsoft.com/office/officeart/2005/8/layout/vProcess5"/>
    <dgm:cxn modelId="{7041CA39-AC0A-414E-B62C-5A2A3CC25038}" type="presOf" srcId="{AEB7B6E3-3A51-4C37-AF78-0F1B1B7D130D}" destId="{2F8551E9-6B91-4D70-A185-D4074FA7A25B}" srcOrd="1" destOrd="2" presId="urn:microsoft.com/office/officeart/2005/8/layout/vProcess5"/>
    <dgm:cxn modelId="{95DEC861-8136-40F1-A42E-FB448A9856C4}" type="presOf" srcId="{AEB7B6E3-3A51-4C37-AF78-0F1B1B7D130D}" destId="{34A40EA5-C26E-4062-9553-FBD82EEE5019}" srcOrd="0" destOrd="2" presId="urn:microsoft.com/office/officeart/2005/8/layout/vProcess5"/>
    <dgm:cxn modelId="{3BF36863-ABF2-430A-8D4F-9D13819756CF}" type="presOf" srcId="{339747F1-FEA8-4DC2-ABD7-9C2236457A01}" destId="{F6687178-368A-4CC0-AADB-C766C9F377B4}" srcOrd="0" destOrd="0" presId="urn:microsoft.com/office/officeart/2005/8/layout/vProcess5"/>
    <dgm:cxn modelId="{035FFD68-0E61-46A9-8378-1A809897BD87}" type="presOf" srcId="{B0D96F79-1139-405D-BB98-4F5AF49589BA}" destId="{F6687178-368A-4CC0-AADB-C766C9F377B4}" srcOrd="0" destOrd="2" presId="urn:microsoft.com/office/officeart/2005/8/layout/vProcess5"/>
    <dgm:cxn modelId="{EAB99669-5AB1-4441-8AC6-AC44D614A7F6}" srcId="{DDEF1C40-5ED9-43BD-99E5-D577308D16DA}" destId="{AEB7B6E3-3A51-4C37-AF78-0F1B1B7D130D}" srcOrd="1" destOrd="0" parTransId="{C414071F-08AC-4396-B983-AFB340F408AA}" sibTransId="{AD4140E8-6259-4A90-9F70-8D352C713D45}"/>
    <dgm:cxn modelId="{858C2E7A-C775-43E1-A09D-C1C04C36C2B4}" type="presOf" srcId="{51975FC5-57A3-4ADB-A865-24FE71D31F3E}" destId="{3EDA2DC0-88F2-4015-AA2C-3C6E4D561824}" srcOrd="0" destOrd="0" presId="urn:microsoft.com/office/officeart/2005/8/layout/vProcess5"/>
    <dgm:cxn modelId="{1A53D37A-BE80-4F95-87EF-E0B097D1448A}" type="presOf" srcId="{05BBDFE6-3AF2-434B-8640-B6014698E76A}" destId="{4CDE988D-4A2C-437C-8514-DF1C88E66B12}" srcOrd="1" destOrd="2" presId="urn:microsoft.com/office/officeart/2005/8/layout/vProcess5"/>
    <dgm:cxn modelId="{61588F82-6D02-407E-8C6A-E766027B6EBE}" srcId="{339747F1-FEA8-4DC2-ABD7-9C2236457A01}" destId="{B0D96F79-1139-405D-BB98-4F5AF49589BA}" srcOrd="1" destOrd="0" parTransId="{5B5CC697-A2E2-49FF-8D87-A89E960982A6}" sibTransId="{E420C339-B80B-4AE5-B4EF-B2448673D038}"/>
    <dgm:cxn modelId="{ACA8A883-7AF7-473C-8E11-F13F15A92282}" type="presOf" srcId="{8476FA5E-D9B3-43E4-AB1E-862B97CE13F6}" destId="{2F8551E9-6B91-4D70-A185-D4074FA7A25B}" srcOrd="1" destOrd="1" presId="urn:microsoft.com/office/officeart/2005/8/layout/vProcess5"/>
    <dgm:cxn modelId="{73BC6A9E-A166-48CD-9843-659F2914B394}" type="presOf" srcId="{05BBDFE6-3AF2-434B-8640-B6014698E76A}" destId="{194EF24D-8A70-4722-A603-AD1DB8050B05}" srcOrd="0" destOrd="2" presId="urn:microsoft.com/office/officeart/2005/8/layout/vProcess5"/>
    <dgm:cxn modelId="{1C0366A3-A2B0-4592-8D8E-10DA64FB08BB}" type="presOf" srcId="{DDEF1C40-5ED9-43BD-99E5-D577308D16DA}" destId="{34A40EA5-C26E-4062-9553-FBD82EEE5019}" srcOrd="0" destOrd="0" presId="urn:microsoft.com/office/officeart/2005/8/layout/vProcess5"/>
    <dgm:cxn modelId="{E0410EA4-F33F-4A31-9BAE-EBA8AF0D9DAF}" srcId="{51975FC5-57A3-4ADB-A865-24FE71D31F3E}" destId="{DDEF1C40-5ED9-43BD-99E5-D577308D16DA}" srcOrd="0" destOrd="0" parTransId="{9A909630-AC6C-46EF-BDE4-D7370D78A471}" sibTransId="{6B21F664-26AE-4428-B112-8968B50B688D}"/>
    <dgm:cxn modelId="{85691CA7-9951-45A5-8404-8F739A8AA38A}" srcId="{51975FC5-57A3-4ADB-A865-24FE71D31F3E}" destId="{339747F1-FEA8-4DC2-ABD7-9C2236457A01}" srcOrd="1" destOrd="0" parTransId="{FF35128D-F423-4C7E-9EB3-A7B8AB3DE3B4}" sibTransId="{8F65B1BC-E746-48DF-AE85-C5A555BAC233}"/>
    <dgm:cxn modelId="{387B69AE-2109-4300-BDFA-77F3CE4C6BEE}" type="presOf" srcId="{FAF120B4-3865-4A80-A55B-62C24292154B}" destId="{4CDE988D-4A2C-437C-8514-DF1C88E66B12}" srcOrd="1" destOrd="0" presId="urn:microsoft.com/office/officeart/2005/8/layout/vProcess5"/>
    <dgm:cxn modelId="{FD5920AF-FB99-488C-8DFE-C9C6373581AD}" type="presOf" srcId="{60F4576F-18DC-4A00-B768-A3E9818B1FB9}" destId="{7098BD99-8AFE-40EF-B23C-2935287A5689}" srcOrd="1" destOrd="1" presId="urn:microsoft.com/office/officeart/2005/8/layout/vProcess5"/>
    <dgm:cxn modelId="{2BE87BB3-B4AD-47C6-997F-98174EBE7B3B}" type="presOf" srcId="{6339D721-7362-451E-AD32-66AFD625815C}" destId="{4CDE988D-4A2C-437C-8514-DF1C88E66B12}" srcOrd="1" destOrd="1" presId="urn:microsoft.com/office/officeart/2005/8/layout/vProcess5"/>
    <dgm:cxn modelId="{C4FF2EBC-9BE0-4599-9159-5AB9EC26A9EB}" type="presOf" srcId="{8476FA5E-D9B3-43E4-AB1E-862B97CE13F6}" destId="{34A40EA5-C26E-4062-9553-FBD82EEE5019}" srcOrd="0" destOrd="1" presId="urn:microsoft.com/office/officeart/2005/8/layout/vProcess5"/>
    <dgm:cxn modelId="{C975EFCB-6130-430A-83B5-D5BA0A2F98BA}" type="presOf" srcId="{6B21F664-26AE-4428-B112-8968B50B688D}" destId="{49FE3267-4E95-4ACE-B820-9C270D3923A7}" srcOrd="0" destOrd="0" presId="urn:microsoft.com/office/officeart/2005/8/layout/vProcess5"/>
    <dgm:cxn modelId="{50852FD3-9E34-44EB-AF5D-D90D8C554084}" type="presOf" srcId="{8F65B1BC-E746-48DF-AE85-C5A555BAC233}" destId="{14D4ECC6-3AE4-4E96-B415-44F82CE0A2B9}" srcOrd="0" destOrd="0" presId="urn:microsoft.com/office/officeart/2005/8/layout/vProcess5"/>
    <dgm:cxn modelId="{B213A1E1-A38B-43C8-9A12-3F776FE4B530}" srcId="{DDEF1C40-5ED9-43BD-99E5-D577308D16DA}" destId="{8476FA5E-D9B3-43E4-AB1E-862B97CE13F6}" srcOrd="0" destOrd="0" parTransId="{0826CF38-5E18-401B-BAF9-0F7316CAA981}" sibTransId="{71B7274C-D148-491D-9961-74F143D9AAFF}"/>
    <dgm:cxn modelId="{433807E5-5813-42F7-8C6C-21F98C12C870}" srcId="{FAF120B4-3865-4A80-A55B-62C24292154B}" destId="{6339D721-7362-451E-AD32-66AFD625815C}" srcOrd="0" destOrd="0" parTransId="{4B9058CC-4F5F-45D9-8E0A-39447C0AEF0E}" sibTransId="{71356E8B-F224-4496-A73B-802E0995816B}"/>
    <dgm:cxn modelId="{929F10EB-445E-4889-B709-022483F0156F}" type="presOf" srcId="{60F4576F-18DC-4A00-B768-A3E9818B1FB9}" destId="{F6687178-368A-4CC0-AADB-C766C9F377B4}" srcOrd="0" destOrd="1" presId="urn:microsoft.com/office/officeart/2005/8/layout/vProcess5"/>
    <dgm:cxn modelId="{9703B4ED-2BF3-4542-9181-B1036E632C5C}" type="presOf" srcId="{FAF120B4-3865-4A80-A55B-62C24292154B}" destId="{194EF24D-8A70-4722-A603-AD1DB8050B05}" srcOrd="0" destOrd="0" presId="urn:microsoft.com/office/officeart/2005/8/layout/vProcess5"/>
    <dgm:cxn modelId="{7A6C03F4-F9A9-4A18-B7AB-2B5F66ED0C15}" srcId="{339747F1-FEA8-4DC2-ABD7-9C2236457A01}" destId="{60F4576F-18DC-4A00-B768-A3E9818B1FB9}" srcOrd="0" destOrd="0" parTransId="{9F259CCE-564A-476B-BEA9-AF8765E10C86}" sibTransId="{37D90B30-511F-43ED-A4CF-1D9D49C145F5}"/>
    <dgm:cxn modelId="{69F6F8F7-7E77-48BE-97E0-B188F87E2D20}" type="presOf" srcId="{B0D96F79-1139-405D-BB98-4F5AF49589BA}" destId="{7098BD99-8AFE-40EF-B23C-2935287A5689}" srcOrd="1" destOrd="2" presId="urn:microsoft.com/office/officeart/2005/8/layout/vProcess5"/>
    <dgm:cxn modelId="{0C7B36FE-0FD5-4326-A92C-0096124C0C42}" srcId="{FAF120B4-3865-4A80-A55B-62C24292154B}" destId="{05BBDFE6-3AF2-434B-8640-B6014698E76A}" srcOrd="1" destOrd="0" parTransId="{4824B333-1D44-4E69-B164-45B37B6DB86A}" sibTransId="{1908054C-FEE0-41FC-9F6B-ECC483962423}"/>
    <dgm:cxn modelId="{CA32E9FF-30AB-4245-91B5-F54ED162DF5F}" type="presOf" srcId="{6339D721-7362-451E-AD32-66AFD625815C}" destId="{194EF24D-8A70-4722-A603-AD1DB8050B05}" srcOrd="0" destOrd="1" presId="urn:microsoft.com/office/officeart/2005/8/layout/vProcess5"/>
    <dgm:cxn modelId="{D6CDA1C0-2652-44C9-8EE7-0D5DE4EB7F1F}" type="presParOf" srcId="{3EDA2DC0-88F2-4015-AA2C-3C6E4D561824}" destId="{BD99EE34-F92B-4268-809E-B12A366C75F9}" srcOrd="0" destOrd="0" presId="urn:microsoft.com/office/officeart/2005/8/layout/vProcess5"/>
    <dgm:cxn modelId="{5EB6CF8C-0451-4BF3-86A8-73EDA470CC4F}" type="presParOf" srcId="{3EDA2DC0-88F2-4015-AA2C-3C6E4D561824}" destId="{34A40EA5-C26E-4062-9553-FBD82EEE5019}" srcOrd="1" destOrd="0" presId="urn:microsoft.com/office/officeart/2005/8/layout/vProcess5"/>
    <dgm:cxn modelId="{E138ADEE-8BC9-4B14-BF16-900593A030B8}" type="presParOf" srcId="{3EDA2DC0-88F2-4015-AA2C-3C6E4D561824}" destId="{F6687178-368A-4CC0-AADB-C766C9F377B4}" srcOrd="2" destOrd="0" presId="urn:microsoft.com/office/officeart/2005/8/layout/vProcess5"/>
    <dgm:cxn modelId="{BB3104BA-104B-44AD-87BC-313BF9EB7866}" type="presParOf" srcId="{3EDA2DC0-88F2-4015-AA2C-3C6E4D561824}" destId="{194EF24D-8A70-4722-A603-AD1DB8050B05}" srcOrd="3" destOrd="0" presId="urn:microsoft.com/office/officeart/2005/8/layout/vProcess5"/>
    <dgm:cxn modelId="{F749BE4C-55EA-44A7-8ADA-ABBF5CA08263}" type="presParOf" srcId="{3EDA2DC0-88F2-4015-AA2C-3C6E4D561824}" destId="{49FE3267-4E95-4ACE-B820-9C270D3923A7}" srcOrd="4" destOrd="0" presId="urn:microsoft.com/office/officeart/2005/8/layout/vProcess5"/>
    <dgm:cxn modelId="{F0EFE3EF-8DA3-42BF-AB9E-3DE1F80F4798}" type="presParOf" srcId="{3EDA2DC0-88F2-4015-AA2C-3C6E4D561824}" destId="{14D4ECC6-3AE4-4E96-B415-44F82CE0A2B9}" srcOrd="5" destOrd="0" presId="urn:microsoft.com/office/officeart/2005/8/layout/vProcess5"/>
    <dgm:cxn modelId="{705AD3AB-A97B-4C94-BBB3-8B9BA57BBA78}" type="presParOf" srcId="{3EDA2DC0-88F2-4015-AA2C-3C6E4D561824}" destId="{2F8551E9-6B91-4D70-A185-D4074FA7A25B}" srcOrd="6" destOrd="0" presId="urn:microsoft.com/office/officeart/2005/8/layout/vProcess5"/>
    <dgm:cxn modelId="{3B9F8D1A-1E96-4B12-AB19-22FF5F321187}" type="presParOf" srcId="{3EDA2DC0-88F2-4015-AA2C-3C6E4D561824}" destId="{7098BD99-8AFE-40EF-B23C-2935287A5689}" srcOrd="7" destOrd="0" presId="urn:microsoft.com/office/officeart/2005/8/layout/vProcess5"/>
    <dgm:cxn modelId="{FBAB032D-4B9B-4E8F-B93C-693AE69302C6}" type="presParOf" srcId="{3EDA2DC0-88F2-4015-AA2C-3C6E4D561824}" destId="{4CDE988D-4A2C-437C-8514-DF1C88E66B12}"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40682C9-41AD-4D11-81A7-15C269A33972}"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GB"/>
        </a:p>
      </dgm:t>
    </dgm:pt>
    <dgm:pt modelId="{5E18A749-7707-433E-8CEA-ED5B08136B57}">
      <dgm:prSet phldrT="[Text]" custT="1"/>
      <dgm:spPr>
        <a:ln>
          <a:noFill/>
        </a:ln>
      </dgm:spPr>
      <dgm:t>
        <a:bodyPr/>
        <a:lstStyle/>
        <a:p>
          <a:r>
            <a:rPr lang="ru-RU" sz="2000" dirty="0"/>
            <a:t>Обычно предполагается, что буфер хранится в Центральном Банке</a:t>
          </a:r>
        </a:p>
      </dgm:t>
    </dgm:pt>
    <dgm:pt modelId="{2D7D0A35-5834-44E8-805E-7D1502604768}" type="parTrans" cxnId="{6D4ECF15-5848-4B58-8F4C-A0E18369759D}">
      <dgm:prSet/>
      <dgm:spPr/>
      <dgm:t>
        <a:bodyPr/>
        <a:lstStyle/>
        <a:p>
          <a:endParaRPr lang="en-GB" sz="1600"/>
        </a:p>
      </dgm:t>
    </dgm:pt>
    <dgm:pt modelId="{9C4AD4ED-8F95-4D9C-847A-484FAE58FB0F}" type="sibTrans" cxnId="{6D4ECF15-5848-4B58-8F4C-A0E18369759D}">
      <dgm:prSet/>
      <dgm:spPr/>
      <dgm:t>
        <a:bodyPr/>
        <a:lstStyle/>
        <a:p>
          <a:endParaRPr lang="en-GB" sz="1600"/>
        </a:p>
      </dgm:t>
    </dgm:pt>
    <dgm:pt modelId="{C9D2DB3F-C5B9-4E71-BFEB-01721611DD41}">
      <dgm:prSet phldrT="[Text]" custT="1"/>
      <dgm:spPr>
        <a:ln>
          <a:noFill/>
        </a:ln>
      </dgm:spPr>
      <dgm:t>
        <a:bodyPr/>
        <a:lstStyle/>
        <a:p>
          <a:r>
            <a:rPr lang="ru-RU" sz="2000" dirty="0"/>
            <a:t>Существуют и другие варианты, по крайней мере, для некоторой части буфера</a:t>
          </a:r>
        </a:p>
      </dgm:t>
    </dgm:pt>
    <dgm:pt modelId="{BC711C9D-C00B-435A-A93C-B5E04B3AD8D3}" type="parTrans" cxnId="{9CBF2F76-39E7-4EEC-AF64-886FF2552D39}">
      <dgm:prSet/>
      <dgm:spPr/>
      <dgm:t>
        <a:bodyPr/>
        <a:lstStyle/>
        <a:p>
          <a:endParaRPr lang="en-GB" sz="1600"/>
        </a:p>
      </dgm:t>
    </dgm:pt>
    <dgm:pt modelId="{040D50B6-AE58-48F4-AE9B-354BF02A84C6}" type="sibTrans" cxnId="{9CBF2F76-39E7-4EEC-AF64-886FF2552D39}">
      <dgm:prSet/>
      <dgm:spPr/>
      <dgm:t>
        <a:bodyPr/>
        <a:lstStyle/>
        <a:p>
          <a:endParaRPr lang="en-GB" sz="1600"/>
        </a:p>
      </dgm:t>
    </dgm:pt>
    <dgm:pt modelId="{A28A50DC-C1CA-42D6-A585-EC75FE36DAE5}">
      <dgm:prSet custT="1"/>
      <dgm:spPr>
        <a:solidFill>
          <a:srgbClr val="CFD5EA">
            <a:alpha val="90000"/>
          </a:srgbClr>
        </a:solidFill>
      </dgm:spPr>
      <dgm:t>
        <a:bodyPr/>
        <a:lstStyle/>
        <a:p>
          <a:r>
            <a:rPr lang="ru-RU" sz="1600" dirty="0"/>
            <a:t>Часть остатка средств на ЕКС – судя по результатам обследования</a:t>
          </a:r>
        </a:p>
      </dgm:t>
    </dgm:pt>
    <dgm:pt modelId="{7D028091-0963-47B6-B46D-CCEBA1F61FA2}" type="parTrans" cxnId="{51534B32-A1C5-4520-B8DB-905018F93FEC}">
      <dgm:prSet/>
      <dgm:spPr/>
      <dgm:t>
        <a:bodyPr/>
        <a:lstStyle/>
        <a:p>
          <a:endParaRPr lang="en-GB" sz="1600"/>
        </a:p>
      </dgm:t>
    </dgm:pt>
    <dgm:pt modelId="{47A3881C-A6AC-4784-A069-5A57AFC95266}" type="sibTrans" cxnId="{51534B32-A1C5-4520-B8DB-905018F93FEC}">
      <dgm:prSet/>
      <dgm:spPr/>
      <dgm:t>
        <a:bodyPr/>
        <a:lstStyle/>
        <a:p>
          <a:endParaRPr lang="en-GB" sz="1600"/>
        </a:p>
      </dgm:t>
    </dgm:pt>
    <dgm:pt modelId="{55C207DC-6DAD-473A-BB53-99139907DA6A}">
      <dgm:prSet custT="1"/>
      <dgm:spPr>
        <a:solidFill>
          <a:srgbClr val="CFD5EA">
            <a:alpha val="90000"/>
          </a:srgbClr>
        </a:solidFill>
      </dgm:spPr>
      <dgm:t>
        <a:bodyPr/>
        <a:lstStyle/>
        <a:p>
          <a:r>
            <a:rPr lang="ru-RU" sz="1600"/>
            <a:t>Избегание риска, связанного с кредитованием или ликвидностью</a:t>
          </a:r>
        </a:p>
      </dgm:t>
    </dgm:pt>
    <dgm:pt modelId="{8D459247-6CCC-4E8D-BA13-29072397412D}" type="parTrans" cxnId="{DE2069CC-03B4-4A39-9729-3A4362C8F5AB}">
      <dgm:prSet/>
      <dgm:spPr/>
      <dgm:t>
        <a:bodyPr/>
        <a:lstStyle/>
        <a:p>
          <a:endParaRPr lang="en-GB" sz="1600"/>
        </a:p>
      </dgm:t>
    </dgm:pt>
    <dgm:pt modelId="{914C640E-25E0-4486-8F52-1A855C418D7E}" type="sibTrans" cxnId="{DE2069CC-03B4-4A39-9729-3A4362C8F5AB}">
      <dgm:prSet/>
      <dgm:spPr/>
      <dgm:t>
        <a:bodyPr/>
        <a:lstStyle/>
        <a:p>
          <a:endParaRPr lang="en-GB" sz="1600"/>
        </a:p>
      </dgm:t>
    </dgm:pt>
    <dgm:pt modelId="{8D826381-1045-45A1-BFC6-0D619CDE034F}">
      <dgm:prSet custT="1"/>
      <dgm:spPr>
        <a:solidFill>
          <a:srgbClr val="CFD5EA">
            <a:alpha val="90000"/>
          </a:srgbClr>
        </a:solidFill>
      </dgm:spPr>
      <dgm:t>
        <a:bodyPr/>
        <a:lstStyle/>
        <a:p>
          <a:r>
            <a:rPr lang="ru-RU" sz="1600" dirty="0"/>
            <a:t>В случае активного управления ликвидностью для поддержания суммы средств на ЕКС в размере близком к размеру буфера, то нет отрицательных последствий для кредитно-денежной политики</a:t>
          </a:r>
        </a:p>
      </dgm:t>
    </dgm:pt>
    <dgm:pt modelId="{41DB34EA-D1FD-4789-85F3-D9D008F8B6CC}" type="parTrans" cxnId="{BF7CE8AD-F5C1-4608-9708-0FC6A89CD4B4}">
      <dgm:prSet/>
      <dgm:spPr/>
      <dgm:t>
        <a:bodyPr/>
        <a:lstStyle/>
        <a:p>
          <a:endParaRPr lang="en-GB" sz="1600"/>
        </a:p>
      </dgm:t>
    </dgm:pt>
    <dgm:pt modelId="{09CA0469-1574-4550-AABC-529A218FFA8D}" type="sibTrans" cxnId="{BF7CE8AD-F5C1-4608-9708-0FC6A89CD4B4}">
      <dgm:prSet/>
      <dgm:spPr/>
      <dgm:t>
        <a:bodyPr/>
        <a:lstStyle/>
        <a:p>
          <a:endParaRPr lang="en-GB" sz="1600"/>
        </a:p>
      </dgm:t>
    </dgm:pt>
    <dgm:pt modelId="{930C3836-FCF4-4C8A-ACB0-3C685BDE071B}">
      <dgm:prSet custT="1"/>
      <dgm:spPr>
        <a:solidFill>
          <a:srgbClr val="CFD5EA">
            <a:alpha val="90000"/>
          </a:srgbClr>
        </a:solidFill>
      </dgm:spPr>
      <dgm:t>
        <a:bodyPr/>
        <a:lstStyle/>
        <a:p>
          <a:r>
            <a:rPr lang="ru-RU" sz="1600"/>
            <a:t>Следует начислять процентный доход по безрисковой рыночной ставке (близкой к ключевой), что будет отражать альтернативные издержки и создавать правильные стимулы</a:t>
          </a:r>
        </a:p>
      </dgm:t>
    </dgm:pt>
    <dgm:pt modelId="{61589AE4-6059-4449-8781-C9739AA53915}" type="parTrans" cxnId="{B5FE3978-861A-4709-B0AF-35DB82BD3D3D}">
      <dgm:prSet/>
      <dgm:spPr/>
      <dgm:t>
        <a:bodyPr/>
        <a:lstStyle/>
        <a:p>
          <a:endParaRPr lang="en-GB" sz="1600"/>
        </a:p>
      </dgm:t>
    </dgm:pt>
    <dgm:pt modelId="{FFBACC2F-0D5E-4793-BF7F-F85CF5523E11}" type="sibTrans" cxnId="{B5FE3978-861A-4709-B0AF-35DB82BD3D3D}">
      <dgm:prSet/>
      <dgm:spPr/>
      <dgm:t>
        <a:bodyPr/>
        <a:lstStyle/>
        <a:p>
          <a:endParaRPr lang="en-GB" sz="1600"/>
        </a:p>
      </dgm:t>
    </dgm:pt>
    <dgm:pt modelId="{66BF7048-C660-477D-B07E-1D8E6EEEA4B8}">
      <dgm:prSet custT="1"/>
      <dgm:spPr>
        <a:solidFill>
          <a:srgbClr val="CFD5EA">
            <a:alpha val="90000"/>
          </a:srgbClr>
        </a:solidFill>
      </dgm:spPr>
      <dgm:t>
        <a:bodyPr/>
        <a:lstStyle/>
        <a:p>
          <a:r>
            <a:rPr lang="ru-RU" sz="1600"/>
            <a:t>Депозиты в коммерческих банках, но следует остерегаться: </a:t>
          </a:r>
        </a:p>
      </dgm:t>
    </dgm:pt>
    <dgm:pt modelId="{7039E19C-0289-4571-9137-7947D3E0D538}" type="parTrans" cxnId="{16ED6920-4724-4514-B1E3-0FD7702ADEFB}">
      <dgm:prSet/>
      <dgm:spPr/>
      <dgm:t>
        <a:bodyPr/>
        <a:lstStyle/>
        <a:p>
          <a:endParaRPr lang="en-GB" sz="1600"/>
        </a:p>
      </dgm:t>
    </dgm:pt>
    <dgm:pt modelId="{67C8D019-0148-4152-9766-F6EF28C50757}" type="sibTrans" cxnId="{16ED6920-4724-4514-B1E3-0FD7702ADEFB}">
      <dgm:prSet/>
      <dgm:spPr/>
      <dgm:t>
        <a:bodyPr/>
        <a:lstStyle/>
        <a:p>
          <a:endParaRPr lang="en-GB" sz="1600"/>
        </a:p>
      </dgm:t>
    </dgm:pt>
    <dgm:pt modelId="{7784263B-3734-4C61-83BD-FCAA40A831CB}">
      <dgm:prSet custT="1"/>
      <dgm:spPr>
        <a:solidFill>
          <a:srgbClr val="CFD5EA">
            <a:alpha val="90000"/>
          </a:srgbClr>
        </a:solidFill>
      </dgm:spPr>
      <dgm:t>
        <a:bodyPr/>
        <a:lstStyle/>
        <a:p>
          <a:r>
            <a:rPr lang="ru-RU" sz="1400" dirty="0"/>
            <a:t>кредитных рисков, если нет обеспечения (или речь не идет об обратном РЕПО)</a:t>
          </a:r>
        </a:p>
      </dgm:t>
    </dgm:pt>
    <dgm:pt modelId="{89683AFC-3C43-4FE1-859C-28313230FD6A}" type="parTrans" cxnId="{D6D23B67-865C-4287-A875-4570976BA876}">
      <dgm:prSet/>
      <dgm:spPr/>
      <dgm:t>
        <a:bodyPr/>
        <a:lstStyle/>
        <a:p>
          <a:endParaRPr lang="en-GB" sz="1600"/>
        </a:p>
      </dgm:t>
    </dgm:pt>
    <dgm:pt modelId="{D607EB15-EC42-4208-83CD-9D7C35E307CB}" type="sibTrans" cxnId="{D6D23B67-865C-4287-A875-4570976BA876}">
      <dgm:prSet/>
      <dgm:spPr/>
      <dgm:t>
        <a:bodyPr/>
        <a:lstStyle/>
        <a:p>
          <a:endParaRPr lang="en-GB" sz="1600"/>
        </a:p>
      </dgm:t>
    </dgm:pt>
    <dgm:pt modelId="{3DA88390-7047-49B8-A9A7-4A722DB09015}">
      <dgm:prSet custT="1"/>
      <dgm:spPr>
        <a:solidFill>
          <a:srgbClr val="CFD5EA">
            <a:alpha val="90000"/>
          </a:srgbClr>
        </a:solidFill>
      </dgm:spPr>
      <dgm:t>
        <a:bodyPr/>
        <a:lstStyle/>
        <a:p>
          <a:r>
            <a:rPr lang="ru-RU" sz="1400"/>
            <a:t>рисков ликвидности, если они не являются краткосрочными или отзывными (закрытие срочных депозитов подразумевает штрафные санкции) </a:t>
          </a:r>
        </a:p>
      </dgm:t>
    </dgm:pt>
    <dgm:pt modelId="{E8A806C5-234B-462D-B94C-2141AE32148E}" type="parTrans" cxnId="{EEACAD92-05EE-4E4C-929D-EB422B0215A8}">
      <dgm:prSet/>
      <dgm:spPr/>
      <dgm:t>
        <a:bodyPr/>
        <a:lstStyle/>
        <a:p>
          <a:endParaRPr lang="en-GB" sz="1600"/>
        </a:p>
      </dgm:t>
    </dgm:pt>
    <dgm:pt modelId="{41F55E1D-C9C7-4E7A-AE2C-41C4D3E2B699}" type="sibTrans" cxnId="{EEACAD92-05EE-4E4C-929D-EB422B0215A8}">
      <dgm:prSet/>
      <dgm:spPr/>
      <dgm:t>
        <a:bodyPr/>
        <a:lstStyle/>
        <a:p>
          <a:endParaRPr lang="en-GB" sz="1600"/>
        </a:p>
      </dgm:t>
    </dgm:pt>
    <dgm:pt modelId="{3184E02F-E997-41C6-A2FF-AD724C699CF2}">
      <dgm:prSet custT="1"/>
      <dgm:spPr>
        <a:solidFill>
          <a:srgbClr val="CFD5EA">
            <a:alpha val="90000"/>
          </a:srgbClr>
        </a:solidFill>
      </dgm:spPr>
      <dgm:t>
        <a:bodyPr/>
        <a:lstStyle/>
        <a:p>
          <a:r>
            <a:rPr lang="ru-RU" sz="1600"/>
            <a:t>Фонды денежного рынка – но заявленная ликвидность может оказаться иллюзией</a:t>
          </a:r>
        </a:p>
      </dgm:t>
    </dgm:pt>
    <dgm:pt modelId="{11B3A72E-B561-44D7-B9AB-B2E8A4C51821}" type="parTrans" cxnId="{789D48A9-77AD-4A37-8883-A186343E7DBA}">
      <dgm:prSet/>
      <dgm:spPr/>
      <dgm:t>
        <a:bodyPr/>
        <a:lstStyle/>
        <a:p>
          <a:endParaRPr lang="en-GB" sz="1600"/>
        </a:p>
      </dgm:t>
    </dgm:pt>
    <dgm:pt modelId="{C8B9CD8F-4D62-4A46-B79B-E3638DBC6FDC}" type="sibTrans" cxnId="{789D48A9-77AD-4A37-8883-A186343E7DBA}">
      <dgm:prSet/>
      <dgm:spPr/>
      <dgm:t>
        <a:bodyPr/>
        <a:lstStyle/>
        <a:p>
          <a:endParaRPr lang="en-GB" sz="1600"/>
        </a:p>
      </dgm:t>
    </dgm:pt>
    <dgm:pt modelId="{2D566DD7-54D4-4E21-93E1-F4D722062778}">
      <dgm:prSet custT="1"/>
      <dgm:spPr>
        <a:solidFill>
          <a:srgbClr val="CFD5EA">
            <a:alpha val="90000"/>
          </a:srgbClr>
        </a:solidFill>
      </dgm:spPr>
      <dgm:t>
        <a:bodyPr/>
        <a:lstStyle/>
        <a:p>
          <a:r>
            <a:rPr lang="ru-RU" sz="1600" dirty="0"/>
            <a:t>Такие варианты могут быть более подходящими для буферного фонда ликвидности сверх буфера ликвидности (следующий слайд)</a:t>
          </a:r>
        </a:p>
      </dgm:t>
    </dgm:pt>
    <dgm:pt modelId="{D22287D1-18E5-432A-8D99-269029F8147A}" type="parTrans" cxnId="{4727DB7E-2492-43CE-8318-04BE2258A2E7}">
      <dgm:prSet/>
      <dgm:spPr/>
      <dgm:t>
        <a:bodyPr/>
        <a:lstStyle/>
        <a:p>
          <a:endParaRPr lang="en-GB" sz="1600"/>
        </a:p>
      </dgm:t>
    </dgm:pt>
    <dgm:pt modelId="{F302B065-B66A-4768-AC3B-2A247C40851A}" type="sibTrans" cxnId="{4727DB7E-2492-43CE-8318-04BE2258A2E7}">
      <dgm:prSet/>
      <dgm:spPr/>
      <dgm:t>
        <a:bodyPr/>
        <a:lstStyle/>
        <a:p>
          <a:endParaRPr lang="en-GB" sz="1600"/>
        </a:p>
      </dgm:t>
    </dgm:pt>
    <dgm:pt modelId="{6EBFEFE4-B572-4E0C-BCD5-CAA2E44D1529}" type="pres">
      <dgm:prSet presAssocID="{B40682C9-41AD-4D11-81A7-15C269A33972}" presName="Name0" presStyleCnt="0">
        <dgm:presLayoutVars>
          <dgm:dir/>
          <dgm:animLvl val="lvl"/>
          <dgm:resizeHandles val="exact"/>
        </dgm:presLayoutVars>
      </dgm:prSet>
      <dgm:spPr/>
    </dgm:pt>
    <dgm:pt modelId="{E3FC3F92-F2D9-4200-B2B9-F945FB86DFF0}" type="pres">
      <dgm:prSet presAssocID="{5E18A749-7707-433E-8CEA-ED5B08136B57}" presName="composite" presStyleCnt="0"/>
      <dgm:spPr/>
    </dgm:pt>
    <dgm:pt modelId="{46C9A761-6516-47BF-B9BA-1A65037547F9}" type="pres">
      <dgm:prSet presAssocID="{5E18A749-7707-433E-8CEA-ED5B08136B57}" presName="parTx" presStyleLbl="alignNode1" presStyleIdx="0" presStyleCnt="2" custLinFactNeighborX="457" custLinFactNeighborY="941">
        <dgm:presLayoutVars>
          <dgm:chMax val="0"/>
          <dgm:chPref val="0"/>
          <dgm:bulletEnabled val="1"/>
        </dgm:presLayoutVars>
      </dgm:prSet>
      <dgm:spPr/>
    </dgm:pt>
    <dgm:pt modelId="{2848B0C3-9547-4A3B-8339-B85B230C0DB6}" type="pres">
      <dgm:prSet presAssocID="{5E18A749-7707-433E-8CEA-ED5B08136B57}" presName="desTx" presStyleLbl="alignAccFollowNode1" presStyleIdx="0" presStyleCnt="2">
        <dgm:presLayoutVars>
          <dgm:bulletEnabled val="1"/>
        </dgm:presLayoutVars>
      </dgm:prSet>
      <dgm:spPr/>
    </dgm:pt>
    <dgm:pt modelId="{D7D46068-429E-4F50-A2A0-490F153391FB}" type="pres">
      <dgm:prSet presAssocID="{9C4AD4ED-8F95-4D9C-847A-484FAE58FB0F}" presName="space" presStyleCnt="0"/>
      <dgm:spPr/>
    </dgm:pt>
    <dgm:pt modelId="{1A0D603B-26CC-468F-8739-015BF9CA06A3}" type="pres">
      <dgm:prSet presAssocID="{C9D2DB3F-C5B9-4E71-BFEB-01721611DD41}" presName="composite" presStyleCnt="0"/>
      <dgm:spPr/>
    </dgm:pt>
    <dgm:pt modelId="{922BF78C-E852-4654-ADB9-71D8CF98C783}" type="pres">
      <dgm:prSet presAssocID="{C9D2DB3F-C5B9-4E71-BFEB-01721611DD41}" presName="parTx" presStyleLbl="alignNode1" presStyleIdx="1" presStyleCnt="2">
        <dgm:presLayoutVars>
          <dgm:chMax val="0"/>
          <dgm:chPref val="0"/>
          <dgm:bulletEnabled val="1"/>
        </dgm:presLayoutVars>
      </dgm:prSet>
      <dgm:spPr/>
    </dgm:pt>
    <dgm:pt modelId="{86C749DD-8525-40B9-BFF7-4D677A8CDBEE}" type="pres">
      <dgm:prSet presAssocID="{C9D2DB3F-C5B9-4E71-BFEB-01721611DD41}" presName="desTx" presStyleLbl="alignAccFollowNode1" presStyleIdx="1" presStyleCnt="2">
        <dgm:presLayoutVars>
          <dgm:bulletEnabled val="1"/>
        </dgm:presLayoutVars>
      </dgm:prSet>
      <dgm:spPr/>
    </dgm:pt>
  </dgm:ptLst>
  <dgm:cxnLst>
    <dgm:cxn modelId="{6D4ECF15-5848-4B58-8F4C-A0E18369759D}" srcId="{B40682C9-41AD-4D11-81A7-15C269A33972}" destId="{5E18A749-7707-433E-8CEA-ED5B08136B57}" srcOrd="0" destOrd="0" parTransId="{2D7D0A35-5834-44E8-805E-7D1502604768}" sibTransId="{9C4AD4ED-8F95-4D9C-847A-484FAE58FB0F}"/>
    <dgm:cxn modelId="{16ED6920-4724-4514-B1E3-0FD7702ADEFB}" srcId="{C9D2DB3F-C5B9-4E71-BFEB-01721611DD41}" destId="{66BF7048-C660-477D-B07E-1D8E6EEEA4B8}" srcOrd="0" destOrd="0" parTransId="{7039E19C-0289-4571-9137-7947D3E0D538}" sibTransId="{67C8D019-0148-4152-9766-F6EF28C50757}"/>
    <dgm:cxn modelId="{DD6B7520-BB62-45BE-9D67-0EADDE4EFBA7}" type="presOf" srcId="{3184E02F-E997-41C6-A2FF-AD724C699CF2}" destId="{86C749DD-8525-40B9-BFF7-4D677A8CDBEE}" srcOrd="0" destOrd="3" presId="urn:microsoft.com/office/officeart/2005/8/layout/hList1"/>
    <dgm:cxn modelId="{ACC0EF23-8CD4-40BC-94AB-EAD58DEB0C7A}" type="presOf" srcId="{8D826381-1045-45A1-BFC6-0D619CDE034F}" destId="{2848B0C3-9547-4A3B-8339-B85B230C0DB6}" srcOrd="0" destOrd="2" presId="urn:microsoft.com/office/officeart/2005/8/layout/hList1"/>
    <dgm:cxn modelId="{51534B32-A1C5-4520-B8DB-905018F93FEC}" srcId="{5E18A749-7707-433E-8CEA-ED5B08136B57}" destId="{A28A50DC-C1CA-42D6-A585-EC75FE36DAE5}" srcOrd="0" destOrd="0" parTransId="{7D028091-0963-47B6-B46D-CCEBA1F61FA2}" sibTransId="{47A3881C-A6AC-4784-A069-5A57AFC95266}"/>
    <dgm:cxn modelId="{B1FAEA66-7ED2-4911-8A93-C86E8DFDA4FA}" type="presOf" srcId="{930C3836-FCF4-4C8A-ACB0-3C685BDE071B}" destId="{2848B0C3-9547-4A3B-8339-B85B230C0DB6}" srcOrd="0" destOrd="3" presId="urn:microsoft.com/office/officeart/2005/8/layout/hList1"/>
    <dgm:cxn modelId="{D6D23B67-865C-4287-A875-4570976BA876}" srcId="{66BF7048-C660-477D-B07E-1D8E6EEEA4B8}" destId="{7784263B-3734-4C61-83BD-FCAA40A831CB}" srcOrd="0" destOrd="0" parTransId="{89683AFC-3C43-4FE1-859C-28313230FD6A}" sibTransId="{D607EB15-EC42-4208-83CD-9D7C35E307CB}"/>
    <dgm:cxn modelId="{9CBF2F76-39E7-4EEC-AF64-886FF2552D39}" srcId="{B40682C9-41AD-4D11-81A7-15C269A33972}" destId="{C9D2DB3F-C5B9-4E71-BFEB-01721611DD41}" srcOrd="1" destOrd="0" parTransId="{BC711C9D-C00B-435A-A93C-B5E04B3AD8D3}" sibTransId="{040D50B6-AE58-48F4-AE9B-354BF02A84C6}"/>
    <dgm:cxn modelId="{B5FE3978-861A-4709-B0AF-35DB82BD3D3D}" srcId="{5E18A749-7707-433E-8CEA-ED5B08136B57}" destId="{930C3836-FCF4-4C8A-ACB0-3C685BDE071B}" srcOrd="3" destOrd="0" parTransId="{61589AE4-6059-4449-8781-C9739AA53915}" sibTransId="{FFBACC2F-0D5E-4793-BF7F-F85CF5523E11}"/>
    <dgm:cxn modelId="{4727DB7E-2492-43CE-8318-04BE2258A2E7}" srcId="{C9D2DB3F-C5B9-4E71-BFEB-01721611DD41}" destId="{2D566DD7-54D4-4E21-93E1-F4D722062778}" srcOrd="2" destOrd="0" parTransId="{D22287D1-18E5-432A-8D99-269029F8147A}" sibTransId="{F302B065-B66A-4768-AC3B-2A247C40851A}"/>
    <dgm:cxn modelId="{EEACAD92-05EE-4E4C-929D-EB422B0215A8}" srcId="{66BF7048-C660-477D-B07E-1D8E6EEEA4B8}" destId="{3DA88390-7047-49B8-A9A7-4A722DB09015}" srcOrd="1" destOrd="0" parTransId="{E8A806C5-234B-462D-B94C-2141AE32148E}" sibTransId="{41F55E1D-C9C7-4E7A-AE2C-41C4D3E2B699}"/>
    <dgm:cxn modelId="{540A0BA5-8418-477F-A783-43523AF99008}" type="presOf" srcId="{5E18A749-7707-433E-8CEA-ED5B08136B57}" destId="{46C9A761-6516-47BF-B9BA-1A65037547F9}" srcOrd="0" destOrd="0" presId="urn:microsoft.com/office/officeart/2005/8/layout/hList1"/>
    <dgm:cxn modelId="{31942EA6-13A5-45BD-96CA-A4304F0BAE2B}" type="presOf" srcId="{66BF7048-C660-477D-B07E-1D8E6EEEA4B8}" destId="{86C749DD-8525-40B9-BFF7-4D677A8CDBEE}" srcOrd="0" destOrd="0" presId="urn:microsoft.com/office/officeart/2005/8/layout/hList1"/>
    <dgm:cxn modelId="{789D48A9-77AD-4A37-8883-A186343E7DBA}" srcId="{C9D2DB3F-C5B9-4E71-BFEB-01721611DD41}" destId="{3184E02F-E997-41C6-A2FF-AD724C699CF2}" srcOrd="1" destOrd="0" parTransId="{11B3A72E-B561-44D7-B9AB-B2E8A4C51821}" sibTransId="{C8B9CD8F-4D62-4A46-B79B-E3638DBC6FDC}"/>
    <dgm:cxn modelId="{BF7CE8AD-F5C1-4608-9708-0FC6A89CD4B4}" srcId="{5E18A749-7707-433E-8CEA-ED5B08136B57}" destId="{8D826381-1045-45A1-BFC6-0D619CDE034F}" srcOrd="2" destOrd="0" parTransId="{41DB34EA-D1FD-4789-85F3-D9D008F8B6CC}" sibTransId="{09CA0469-1574-4550-AABC-529A218FFA8D}"/>
    <dgm:cxn modelId="{5EF03CAF-EC28-43A8-98C8-A622F3C73847}" type="presOf" srcId="{A28A50DC-C1CA-42D6-A585-EC75FE36DAE5}" destId="{2848B0C3-9547-4A3B-8339-B85B230C0DB6}" srcOrd="0" destOrd="0" presId="urn:microsoft.com/office/officeart/2005/8/layout/hList1"/>
    <dgm:cxn modelId="{FDCDCAC8-B58C-426F-B1C5-282F3EE01655}" type="presOf" srcId="{7784263B-3734-4C61-83BD-FCAA40A831CB}" destId="{86C749DD-8525-40B9-BFF7-4D677A8CDBEE}" srcOrd="0" destOrd="1" presId="urn:microsoft.com/office/officeart/2005/8/layout/hList1"/>
    <dgm:cxn modelId="{DE2069CC-03B4-4A39-9729-3A4362C8F5AB}" srcId="{5E18A749-7707-433E-8CEA-ED5B08136B57}" destId="{55C207DC-6DAD-473A-BB53-99139907DA6A}" srcOrd="1" destOrd="0" parTransId="{8D459247-6CCC-4E8D-BA13-29072397412D}" sibTransId="{914C640E-25E0-4486-8F52-1A855C418D7E}"/>
    <dgm:cxn modelId="{C05A81CC-C77C-4AA4-B60E-099D580067E9}" type="presOf" srcId="{C9D2DB3F-C5B9-4E71-BFEB-01721611DD41}" destId="{922BF78C-E852-4654-ADB9-71D8CF98C783}" srcOrd="0" destOrd="0" presId="urn:microsoft.com/office/officeart/2005/8/layout/hList1"/>
    <dgm:cxn modelId="{CE0C04DB-AEE1-4725-8F65-C7DE83E16878}" type="presOf" srcId="{55C207DC-6DAD-473A-BB53-99139907DA6A}" destId="{2848B0C3-9547-4A3B-8339-B85B230C0DB6}" srcOrd="0" destOrd="1" presId="urn:microsoft.com/office/officeart/2005/8/layout/hList1"/>
    <dgm:cxn modelId="{305F4BF1-8F52-4C31-97AB-96FC455D220A}" type="presOf" srcId="{2D566DD7-54D4-4E21-93E1-F4D722062778}" destId="{86C749DD-8525-40B9-BFF7-4D677A8CDBEE}" srcOrd="0" destOrd="4" presId="urn:microsoft.com/office/officeart/2005/8/layout/hList1"/>
    <dgm:cxn modelId="{D2F119F7-D99E-4064-AD8A-481C8E93E36F}" type="presOf" srcId="{3DA88390-7047-49B8-A9A7-4A722DB09015}" destId="{86C749DD-8525-40B9-BFF7-4D677A8CDBEE}" srcOrd="0" destOrd="2" presId="urn:microsoft.com/office/officeart/2005/8/layout/hList1"/>
    <dgm:cxn modelId="{215366FC-C9FD-49C9-94D3-B12C57A7C8AF}" type="presOf" srcId="{B40682C9-41AD-4D11-81A7-15C269A33972}" destId="{6EBFEFE4-B572-4E0C-BCD5-CAA2E44D1529}" srcOrd="0" destOrd="0" presId="urn:microsoft.com/office/officeart/2005/8/layout/hList1"/>
    <dgm:cxn modelId="{D366A156-F6D9-40A0-885C-904B69FFDE47}" type="presParOf" srcId="{6EBFEFE4-B572-4E0C-BCD5-CAA2E44D1529}" destId="{E3FC3F92-F2D9-4200-B2B9-F945FB86DFF0}" srcOrd="0" destOrd="0" presId="urn:microsoft.com/office/officeart/2005/8/layout/hList1"/>
    <dgm:cxn modelId="{E8B2E17A-3486-4C94-AC7E-F6B896342C68}" type="presParOf" srcId="{E3FC3F92-F2D9-4200-B2B9-F945FB86DFF0}" destId="{46C9A761-6516-47BF-B9BA-1A65037547F9}" srcOrd="0" destOrd="0" presId="urn:microsoft.com/office/officeart/2005/8/layout/hList1"/>
    <dgm:cxn modelId="{39B9FF50-0F91-463D-AABB-B94AAA933FF2}" type="presParOf" srcId="{E3FC3F92-F2D9-4200-B2B9-F945FB86DFF0}" destId="{2848B0C3-9547-4A3B-8339-B85B230C0DB6}" srcOrd="1" destOrd="0" presId="urn:microsoft.com/office/officeart/2005/8/layout/hList1"/>
    <dgm:cxn modelId="{874B5A9E-0B70-4FE3-8719-F4CF2D645E09}" type="presParOf" srcId="{6EBFEFE4-B572-4E0C-BCD5-CAA2E44D1529}" destId="{D7D46068-429E-4F50-A2A0-490F153391FB}" srcOrd="1" destOrd="0" presId="urn:microsoft.com/office/officeart/2005/8/layout/hList1"/>
    <dgm:cxn modelId="{C5C53A5B-1070-4B16-B653-2A8763A5A3AD}" type="presParOf" srcId="{6EBFEFE4-B572-4E0C-BCD5-CAA2E44D1529}" destId="{1A0D603B-26CC-468F-8739-015BF9CA06A3}" srcOrd="2" destOrd="0" presId="urn:microsoft.com/office/officeart/2005/8/layout/hList1"/>
    <dgm:cxn modelId="{E8CCD183-99CA-4CE4-A5D5-B453020353BE}" type="presParOf" srcId="{1A0D603B-26CC-468F-8739-015BF9CA06A3}" destId="{922BF78C-E852-4654-ADB9-71D8CF98C783}" srcOrd="0" destOrd="0" presId="urn:microsoft.com/office/officeart/2005/8/layout/hList1"/>
    <dgm:cxn modelId="{FF2C4077-052A-4438-8BC4-5B72D6847AFC}" type="presParOf" srcId="{1A0D603B-26CC-468F-8739-015BF9CA06A3}" destId="{86C749DD-8525-40B9-BFF7-4D677A8CDBE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15AD53-203A-41AA-A486-0D0DE644CA16}" type="doc">
      <dgm:prSet loTypeId="urn:diagrams.loki3.com/BracketList" loCatId="list" qsTypeId="urn:microsoft.com/office/officeart/2005/8/quickstyle/simple1" qsCatId="simple" csTypeId="urn:microsoft.com/office/officeart/2005/8/colors/accent0_3" csCatId="mainScheme" phldr="1"/>
      <dgm:spPr/>
      <dgm:t>
        <a:bodyPr/>
        <a:lstStyle/>
        <a:p>
          <a:endParaRPr lang="en-GB"/>
        </a:p>
      </dgm:t>
    </dgm:pt>
    <dgm:pt modelId="{43202D1B-417D-4FE7-8A0C-0E99CBE3F4B5}">
      <dgm:prSet phldrT="[Text]"/>
      <dgm:spPr/>
      <dgm:t>
        <a:bodyPr/>
        <a:lstStyle/>
        <a:p>
          <a:r>
            <a:rPr lang="ru-RU" dirty="0"/>
            <a:t>Что такое буфер ликвидности?</a:t>
          </a:r>
        </a:p>
      </dgm:t>
    </dgm:pt>
    <dgm:pt modelId="{9270A43F-183C-4ADB-B6CD-CB2CE5E65372}" type="parTrans" cxnId="{FAAAAC4E-0753-4D5F-9860-65AC509D7DAB}">
      <dgm:prSet/>
      <dgm:spPr/>
      <dgm:t>
        <a:bodyPr/>
        <a:lstStyle/>
        <a:p>
          <a:endParaRPr lang="en-GB"/>
        </a:p>
      </dgm:t>
    </dgm:pt>
    <dgm:pt modelId="{3DB84053-6950-4711-ABB1-6DF44C1F0555}" type="sibTrans" cxnId="{FAAAAC4E-0753-4D5F-9860-65AC509D7DAB}">
      <dgm:prSet/>
      <dgm:spPr/>
      <dgm:t>
        <a:bodyPr/>
        <a:lstStyle/>
        <a:p>
          <a:endParaRPr lang="en-GB"/>
        </a:p>
      </dgm:t>
    </dgm:pt>
    <dgm:pt modelId="{27CA83FB-BB1E-4305-8EDB-619F5B0AC41F}">
      <dgm:prSet/>
      <dgm:spPr>
        <a:ln>
          <a:noFill/>
        </a:ln>
      </dgm:spPr>
      <dgm:t>
        <a:bodyPr/>
        <a:lstStyle/>
        <a:p>
          <a:r>
            <a:rPr lang="ru-RU"/>
            <a:t>«Минимальный уровень остатка денежных средств для обеспечения ежедневных потребностей в ликвидности в любой момент времени при любых обстоятельствах с учетом наличия иных ликвидных ресурсов»</a:t>
          </a:r>
        </a:p>
      </dgm:t>
    </dgm:pt>
    <dgm:pt modelId="{9DE89388-7BB0-42EC-AF3C-AB5B76137A2A}" type="parTrans" cxnId="{438A501A-B927-4776-B313-817DEC8CE278}">
      <dgm:prSet/>
      <dgm:spPr/>
      <dgm:t>
        <a:bodyPr/>
        <a:lstStyle/>
        <a:p>
          <a:endParaRPr lang="en-GB"/>
        </a:p>
      </dgm:t>
    </dgm:pt>
    <dgm:pt modelId="{E39BAE95-7464-42F6-A9FE-F08C9EE2458C}" type="sibTrans" cxnId="{438A501A-B927-4776-B313-817DEC8CE278}">
      <dgm:prSet/>
      <dgm:spPr/>
      <dgm:t>
        <a:bodyPr/>
        <a:lstStyle/>
        <a:p>
          <a:endParaRPr lang="en-GB"/>
        </a:p>
      </dgm:t>
    </dgm:pt>
    <dgm:pt modelId="{A8832E06-B1A3-4025-9F06-379F2ACF5966}">
      <dgm:prSet/>
      <dgm:spPr/>
      <dgm:t>
        <a:bodyPr/>
        <a:lstStyle/>
        <a:p>
          <a:r>
            <a:rPr lang="ru-RU"/>
            <a:t>Для чего он нужен?</a:t>
          </a:r>
        </a:p>
      </dgm:t>
    </dgm:pt>
    <dgm:pt modelId="{B561DFAC-C55D-47A6-AC9F-B75512518591}" type="parTrans" cxnId="{45009085-FD80-41BA-8024-1BA886AF0BD7}">
      <dgm:prSet/>
      <dgm:spPr/>
      <dgm:t>
        <a:bodyPr/>
        <a:lstStyle/>
        <a:p>
          <a:endParaRPr lang="en-GB"/>
        </a:p>
      </dgm:t>
    </dgm:pt>
    <dgm:pt modelId="{64C02994-F186-4740-ACAF-25F9151DF35E}" type="sibTrans" cxnId="{45009085-FD80-41BA-8024-1BA886AF0BD7}">
      <dgm:prSet/>
      <dgm:spPr/>
      <dgm:t>
        <a:bodyPr/>
        <a:lstStyle/>
        <a:p>
          <a:endParaRPr lang="en-GB"/>
        </a:p>
      </dgm:t>
    </dgm:pt>
    <dgm:pt modelId="{190215AF-C12A-4FB1-9548-2648E588AC9B}">
      <dgm:prSet/>
      <dgm:spPr>
        <a:ln>
          <a:noFill/>
        </a:ln>
      </dgm:spPr>
      <dgm:t>
        <a:bodyPr/>
        <a:lstStyle/>
        <a:p>
          <a:r>
            <a:rPr lang="ru-RU"/>
            <a:t>Для компенсации текущей волатильности</a:t>
          </a:r>
        </a:p>
      </dgm:t>
    </dgm:pt>
    <dgm:pt modelId="{A74F4275-BFAF-441B-829A-0F7767DB165F}" type="parTrans" cxnId="{39ADAD3C-1FDF-4B5F-B3C2-1111DA0A830C}">
      <dgm:prSet/>
      <dgm:spPr/>
      <dgm:t>
        <a:bodyPr/>
        <a:lstStyle/>
        <a:p>
          <a:endParaRPr lang="en-GB"/>
        </a:p>
      </dgm:t>
    </dgm:pt>
    <dgm:pt modelId="{90DCB87B-B20D-4077-B0F1-955FA8FC2F8A}" type="sibTrans" cxnId="{39ADAD3C-1FDF-4B5F-B3C2-1111DA0A830C}">
      <dgm:prSet/>
      <dgm:spPr/>
      <dgm:t>
        <a:bodyPr/>
        <a:lstStyle/>
        <a:p>
          <a:endParaRPr lang="en-GB"/>
        </a:p>
      </dgm:t>
    </dgm:pt>
    <dgm:pt modelId="{30A8C89F-B94A-494E-9FDD-1C9B1AB2F9FE}">
      <dgm:prSet/>
      <dgm:spPr>
        <a:ln>
          <a:noFill/>
        </a:ln>
      </dgm:spPr>
      <dgm:t>
        <a:bodyPr/>
        <a:lstStyle/>
        <a:p>
          <a:r>
            <a:rPr lang="ru-RU"/>
            <a:t>Для уменьшения влияния ошибок прогнозирования</a:t>
          </a:r>
        </a:p>
      </dgm:t>
    </dgm:pt>
    <dgm:pt modelId="{07B48611-4AE5-4736-8F02-84B542008C9D}" type="parTrans" cxnId="{15B2D960-5ED1-45B1-B487-40AE5D047736}">
      <dgm:prSet/>
      <dgm:spPr/>
      <dgm:t>
        <a:bodyPr/>
        <a:lstStyle/>
        <a:p>
          <a:endParaRPr lang="en-GB"/>
        </a:p>
      </dgm:t>
    </dgm:pt>
    <dgm:pt modelId="{1DC26288-7BDA-43A0-9984-999355B07322}" type="sibTrans" cxnId="{15B2D960-5ED1-45B1-B487-40AE5D047736}">
      <dgm:prSet/>
      <dgm:spPr/>
      <dgm:t>
        <a:bodyPr/>
        <a:lstStyle/>
        <a:p>
          <a:endParaRPr lang="en-GB"/>
        </a:p>
      </dgm:t>
    </dgm:pt>
    <dgm:pt modelId="{96C11689-F0D4-4DBE-AF0D-CAEB33B17F6C}">
      <dgm:prSet/>
      <dgm:spPr>
        <a:ln>
          <a:noFill/>
        </a:ln>
      </dgm:spPr>
      <dgm:t>
        <a:bodyPr/>
        <a:lstStyle/>
        <a:p>
          <a:r>
            <a:rPr lang="ru-RU"/>
            <a:t>Для преодоления финансовых стрессов или кризисов</a:t>
          </a:r>
        </a:p>
      </dgm:t>
    </dgm:pt>
    <dgm:pt modelId="{AFE0B866-BCEA-420B-AD99-C324D57CB18C}" type="parTrans" cxnId="{D6B0758B-D64C-4231-BCB6-738620404C62}">
      <dgm:prSet/>
      <dgm:spPr/>
      <dgm:t>
        <a:bodyPr/>
        <a:lstStyle/>
        <a:p>
          <a:endParaRPr lang="en-GB"/>
        </a:p>
      </dgm:t>
    </dgm:pt>
    <dgm:pt modelId="{BA76939D-DD8E-40CD-A181-016EB1D5624A}" type="sibTrans" cxnId="{D6B0758B-D64C-4231-BCB6-738620404C62}">
      <dgm:prSet/>
      <dgm:spPr/>
      <dgm:t>
        <a:bodyPr/>
        <a:lstStyle/>
        <a:p>
          <a:endParaRPr lang="en-GB"/>
        </a:p>
      </dgm:t>
    </dgm:pt>
    <dgm:pt modelId="{DE03AE97-CEAB-4FB9-9628-B119FF96B15C}" type="pres">
      <dgm:prSet presAssocID="{D415AD53-203A-41AA-A486-0D0DE644CA16}" presName="Name0" presStyleCnt="0">
        <dgm:presLayoutVars>
          <dgm:dir/>
          <dgm:animLvl val="lvl"/>
          <dgm:resizeHandles val="exact"/>
        </dgm:presLayoutVars>
      </dgm:prSet>
      <dgm:spPr/>
    </dgm:pt>
    <dgm:pt modelId="{8DC48E49-32F5-4B9E-8280-46A66EDC2E87}" type="pres">
      <dgm:prSet presAssocID="{43202D1B-417D-4FE7-8A0C-0E99CBE3F4B5}" presName="linNode" presStyleCnt="0"/>
      <dgm:spPr/>
    </dgm:pt>
    <dgm:pt modelId="{C1C2BA07-FF00-432F-8DEC-34B789EA0C3D}" type="pres">
      <dgm:prSet presAssocID="{43202D1B-417D-4FE7-8A0C-0E99CBE3F4B5}" presName="parTx" presStyleLbl="revTx" presStyleIdx="0" presStyleCnt="2">
        <dgm:presLayoutVars>
          <dgm:chMax val="1"/>
          <dgm:bulletEnabled val="1"/>
        </dgm:presLayoutVars>
      </dgm:prSet>
      <dgm:spPr/>
    </dgm:pt>
    <dgm:pt modelId="{67A8B3A8-84B0-4807-A6D7-0B995EC760DE}" type="pres">
      <dgm:prSet presAssocID="{43202D1B-417D-4FE7-8A0C-0E99CBE3F4B5}" presName="bracket" presStyleLbl="parChTrans1D1" presStyleIdx="0" presStyleCnt="2"/>
      <dgm:spPr/>
    </dgm:pt>
    <dgm:pt modelId="{8B7EFECE-41B8-4F1B-BB7B-642B6B5C5AA7}" type="pres">
      <dgm:prSet presAssocID="{43202D1B-417D-4FE7-8A0C-0E99CBE3F4B5}" presName="spH" presStyleCnt="0"/>
      <dgm:spPr/>
    </dgm:pt>
    <dgm:pt modelId="{197AE824-A98E-4119-BE9B-51AF1EFC65EE}" type="pres">
      <dgm:prSet presAssocID="{43202D1B-417D-4FE7-8A0C-0E99CBE3F4B5}" presName="desTx" presStyleLbl="node1" presStyleIdx="0" presStyleCnt="2">
        <dgm:presLayoutVars>
          <dgm:bulletEnabled val="1"/>
        </dgm:presLayoutVars>
      </dgm:prSet>
      <dgm:spPr/>
    </dgm:pt>
    <dgm:pt modelId="{DC95BB79-A3B6-4475-96C0-121BD93A128B}" type="pres">
      <dgm:prSet presAssocID="{3DB84053-6950-4711-ABB1-6DF44C1F0555}" presName="spV" presStyleCnt="0"/>
      <dgm:spPr/>
    </dgm:pt>
    <dgm:pt modelId="{A7C570EA-8699-4C49-B609-01ECA0805749}" type="pres">
      <dgm:prSet presAssocID="{A8832E06-B1A3-4025-9F06-379F2ACF5966}" presName="linNode" presStyleCnt="0"/>
      <dgm:spPr/>
    </dgm:pt>
    <dgm:pt modelId="{93B80B76-23EE-4808-92CB-37D9D60BF14A}" type="pres">
      <dgm:prSet presAssocID="{A8832E06-B1A3-4025-9F06-379F2ACF5966}" presName="parTx" presStyleLbl="revTx" presStyleIdx="1" presStyleCnt="2">
        <dgm:presLayoutVars>
          <dgm:chMax val="1"/>
          <dgm:bulletEnabled val="1"/>
        </dgm:presLayoutVars>
      </dgm:prSet>
      <dgm:spPr/>
    </dgm:pt>
    <dgm:pt modelId="{5F00DF5C-B5FC-4351-AEC8-8118EBB5CDDC}" type="pres">
      <dgm:prSet presAssocID="{A8832E06-B1A3-4025-9F06-379F2ACF5966}" presName="bracket" presStyleLbl="parChTrans1D1" presStyleIdx="1" presStyleCnt="2"/>
      <dgm:spPr/>
    </dgm:pt>
    <dgm:pt modelId="{84598F1A-AD8A-431E-AC42-183083849BEC}" type="pres">
      <dgm:prSet presAssocID="{A8832E06-B1A3-4025-9F06-379F2ACF5966}" presName="spH" presStyleCnt="0"/>
      <dgm:spPr/>
    </dgm:pt>
    <dgm:pt modelId="{5CF8709D-EE61-4F41-A104-56D82F88F16E}" type="pres">
      <dgm:prSet presAssocID="{A8832E06-B1A3-4025-9F06-379F2ACF5966}" presName="desTx" presStyleLbl="node1" presStyleIdx="1" presStyleCnt="2">
        <dgm:presLayoutVars>
          <dgm:bulletEnabled val="1"/>
        </dgm:presLayoutVars>
      </dgm:prSet>
      <dgm:spPr/>
    </dgm:pt>
  </dgm:ptLst>
  <dgm:cxnLst>
    <dgm:cxn modelId="{75BC4413-4D01-4325-BBF3-FF961B7B55C0}" type="presOf" srcId="{A8832E06-B1A3-4025-9F06-379F2ACF5966}" destId="{93B80B76-23EE-4808-92CB-37D9D60BF14A}" srcOrd="0" destOrd="0" presId="urn:diagrams.loki3.com/BracketList"/>
    <dgm:cxn modelId="{438A501A-B927-4776-B313-817DEC8CE278}" srcId="{43202D1B-417D-4FE7-8A0C-0E99CBE3F4B5}" destId="{27CA83FB-BB1E-4305-8EDB-619F5B0AC41F}" srcOrd="0" destOrd="0" parTransId="{9DE89388-7BB0-42EC-AF3C-AB5B76137A2A}" sibTransId="{E39BAE95-7464-42F6-A9FE-F08C9EE2458C}"/>
    <dgm:cxn modelId="{7CEA871B-229A-4E4F-AA1E-A3905E995BAB}" type="presOf" srcId="{27CA83FB-BB1E-4305-8EDB-619F5B0AC41F}" destId="{197AE824-A98E-4119-BE9B-51AF1EFC65EE}" srcOrd="0" destOrd="0" presId="urn:diagrams.loki3.com/BracketList"/>
    <dgm:cxn modelId="{39ADAD3C-1FDF-4B5F-B3C2-1111DA0A830C}" srcId="{A8832E06-B1A3-4025-9F06-379F2ACF5966}" destId="{190215AF-C12A-4FB1-9548-2648E588AC9B}" srcOrd="0" destOrd="0" parTransId="{A74F4275-BFAF-441B-829A-0F7767DB165F}" sibTransId="{90DCB87B-B20D-4077-B0F1-955FA8FC2F8A}"/>
    <dgm:cxn modelId="{DA448E5D-96C0-418D-A5BC-9E37DCBB4B58}" type="presOf" srcId="{96C11689-F0D4-4DBE-AF0D-CAEB33B17F6C}" destId="{5CF8709D-EE61-4F41-A104-56D82F88F16E}" srcOrd="0" destOrd="2" presId="urn:diagrams.loki3.com/BracketList"/>
    <dgm:cxn modelId="{15B2D960-5ED1-45B1-B487-40AE5D047736}" srcId="{A8832E06-B1A3-4025-9F06-379F2ACF5966}" destId="{30A8C89F-B94A-494E-9FDD-1C9B1AB2F9FE}" srcOrd="1" destOrd="0" parTransId="{07B48611-4AE5-4736-8F02-84B542008C9D}" sibTransId="{1DC26288-7BDA-43A0-9984-999355B07322}"/>
    <dgm:cxn modelId="{57F04E45-FB8D-4C66-8E33-A089A7CEE8D1}" type="presOf" srcId="{43202D1B-417D-4FE7-8A0C-0E99CBE3F4B5}" destId="{C1C2BA07-FF00-432F-8DEC-34B789EA0C3D}" srcOrd="0" destOrd="0" presId="urn:diagrams.loki3.com/BracketList"/>
    <dgm:cxn modelId="{8EE38266-3872-41FC-BB14-EE9CAD8555CF}" type="presOf" srcId="{30A8C89F-B94A-494E-9FDD-1C9B1AB2F9FE}" destId="{5CF8709D-EE61-4F41-A104-56D82F88F16E}" srcOrd="0" destOrd="1" presId="urn:diagrams.loki3.com/BracketList"/>
    <dgm:cxn modelId="{FAAAAC4E-0753-4D5F-9860-65AC509D7DAB}" srcId="{D415AD53-203A-41AA-A486-0D0DE644CA16}" destId="{43202D1B-417D-4FE7-8A0C-0E99CBE3F4B5}" srcOrd="0" destOrd="0" parTransId="{9270A43F-183C-4ADB-B6CD-CB2CE5E65372}" sibTransId="{3DB84053-6950-4711-ABB1-6DF44C1F0555}"/>
    <dgm:cxn modelId="{1EEFF479-EE4C-414A-998D-462982EF3235}" type="presOf" srcId="{190215AF-C12A-4FB1-9548-2648E588AC9B}" destId="{5CF8709D-EE61-4F41-A104-56D82F88F16E}" srcOrd="0" destOrd="0" presId="urn:diagrams.loki3.com/BracketList"/>
    <dgm:cxn modelId="{45009085-FD80-41BA-8024-1BA886AF0BD7}" srcId="{D415AD53-203A-41AA-A486-0D0DE644CA16}" destId="{A8832E06-B1A3-4025-9F06-379F2ACF5966}" srcOrd="1" destOrd="0" parTransId="{B561DFAC-C55D-47A6-AC9F-B75512518591}" sibTransId="{64C02994-F186-4740-ACAF-25F9151DF35E}"/>
    <dgm:cxn modelId="{D6B0758B-D64C-4231-BCB6-738620404C62}" srcId="{A8832E06-B1A3-4025-9F06-379F2ACF5966}" destId="{96C11689-F0D4-4DBE-AF0D-CAEB33B17F6C}" srcOrd="2" destOrd="0" parTransId="{AFE0B866-BCEA-420B-AD99-C324D57CB18C}" sibTransId="{BA76939D-DD8E-40CD-A181-016EB1D5624A}"/>
    <dgm:cxn modelId="{DF7B8CE7-3189-4CAA-A85E-4FCDF57178C4}" type="presOf" srcId="{D415AD53-203A-41AA-A486-0D0DE644CA16}" destId="{DE03AE97-CEAB-4FB9-9628-B119FF96B15C}" srcOrd="0" destOrd="0" presId="urn:diagrams.loki3.com/BracketList"/>
    <dgm:cxn modelId="{042DA295-88D0-4C01-90D1-8FA23E2400E9}" type="presParOf" srcId="{DE03AE97-CEAB-4FB9-9628-B119FF96B15C}" destId="{8DC48E49-32F5-4B9E-8280-46A66EDC2E87}" srcOrd="0" destOrd="0" presId="urn:diagrams.loki3.com/BracketList"/>
    <dgm:cxn modelId="{46CD7F4D-3CC1-4D5A-BE7B-461F084079A9}" type="presParOf" srcId="{8DC48E49-32F5-4B9E-8280-46A66EDC2E87}" destId="{C1C2BA07-FF00-432F-8DEC-34B789EA0C3D}" srcOrd="0" destOrd="0" presId="urn:diagrams.loki3.com/BracketList"/>
    <dgm:cxn modelId="{BBC8C3A5-5F2B-498F-A939-4B65C5F9623C}" type="presParOf" srcId="{8DC48E49-32F5-4B9E-8280-46A66EDC2E87}" destId="{67A8B3A8-84B0-4807-A6D7-0B995EC760DE}" srcOrd="1" destOrd="0" presId="urn:diagrams.loki3.com/BracketList"/>
    <dgm:cxn modelId="{487A186B-9177-4B89-A8EE-BE817173C4B5}" type="presParOf" srcId="{8DC48E49-32F5-4B9E-8280-46A66EDC2E87}" destId="{8B7EFECE-41B8-4F1B-BB7B-642B6B5C5AA7}" srcOrd="2" destOrd="0" presId="urn:diagrams.loki3.com/BracketList"/>
    <dgm:cxn modelId="{5DC7A7E3-7549-4161-9C24-3E7A2F6B58FE}" type="presParOf" srcId="{8DC48E49-32F5-4B9E-8280-46A66EDC2E87}" destId="{197AE824-A98E-4119-BE9B-51AF1EFC65EE}" srcOrd="3" destOrd="0" presId="urn:diagrams.loki3.com/BracketList"/>
    <dgm:cxn modelId="{68D30D51-0780-4D22-882F-90F2B5F589D3}" type="presParOf" srcId="{DE03AE97-CEAB-4FB9-9628-B119FF96B15C}" destId="{DC95BB79-A3B6-4475-96C0-121BD93A128B}" srcOrd="1" destOrd="0" presId="urn:diagrams.loki3.com/BracketList"/>
    <dgm:cxn modelId="{05619FB5-23CA-46C9-B12C-4E8E59671B8E}" type="presParOf" srcId="{DE03AE97-CEAB-4FB9-9628-B119FF96B15C}" destId="{A7C570EA-8699-4C49-B609-01ECA0805749}" srcOrd="2" destOrd="0" presId="urn:diagrams.loki3.com/BracketList"/>
    <dgm:cxn modelId="{FEDE5013-4856-4A61-9577-645270E62353}" type="presParOf" srcId="{A7C570EA-8699-4C49-B609-01ECA0805749}" destId="{93B80B76-23EE-4808-92CB-37D9D60BF14A}" srcOrd="0" destOrd="0" presId="urn:diagrams.loki3.com/BracketList"/>
    <dgm:cxn modelId="{B79584BA-DD5C-4FA9-AA26-B782D09F675E}" type="presParOf" srcId="{A7C570EA-8699-4C49-B609-01ECA0805749}" destId="{5F00DF5C-B5FC-4351-AEC8-8118EBB5CDDC}" srcOrd="1" destOrd="0" presId="urn:diagrams.loki3.com/BracketList"/>
    <dgm:cxn modelId="{9B0CB74E-D929-4633-80D2-CBD51B9FC688}" type="presParOf" srcId="{A7C570EA-8699-4C49-B609-01ECA0805749}" destId="{84598F1A-AD8A-431E-AC42-183083849BEC}" srcOrd="2" destOrd="0" presId="urn:diagrams.loki3.com/BracketList"/>
    <dgm:cxn modelId="{5AF663B1-A61D-4C04-AAB5-186B11EB6267}" type="presParOf" srcId="{A7C570EA-8699-4C49-B609-01ECA0805749}" destId="{5CF8709D-EE61-4F41-A104-56D82F88F16E}"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EE8991D-C256-44BA-9C6D-87B3A021B2F2}" type="doc">
      <dgm:prSet loTypeId="urn:microsoft.com/office/officeart/2005/8/layout/hierarchy4" loCatId="hierarchy" qsTypeId="urn:microsoft.com/office/officeart/2005/8/quickstyle/simple1" qsCatId="simple" csTypeId="urn:microsoft.com/office/officeart/2005/8/colors/accent0_3" csCatId="mainScheme" phldr="1"/>
      <dgm:spPr/>
      <dgm:t>
        <a:bodyPr/>
        <a:lstStyle/>
        <a:p>
          <a:endParaRPr lang="en-GB"/>
        </a:p>
      </dgm:t>
    </dgm:pt>
    <dgm:pt modelId="{6DB3096B-052B-480C-84DE-29D589A6B081}">
      <dgm:prSet phldrT="[Text]" custT="1"/>
      <dgm:spPr>
        <a:ln>
          <a:noFill/>
        </a:ln>
      </dgm:spPr>
      <dgm:t>
        <a:bodyPr/>
        <a:lstStyle/>
        <a:p>
          <a:pPr algn="l"/>
          <a:r>
            <a:rPr lang="ru-RU" sz="1400" dirty="0">
              <a:latin typeface="Segoe UI" panose="020B0502040204020203" pitchFamily="34" charset="0"/>
              <a:cs typeface="Segoe UI" panose="020B0502040204020203" pitchFamily="34" charset="0"/>
            </a:rPr>
            <a:t>• </a:t>
          </a:r>
          <a:r>
            <a:rPr lang="ru-RU" sz="1400" dirty="0"/>
            <a:t>Некоторые страны изменяют целевой размер буфера ликвидности в зависимости от рыночных условий (изменение процентных ставок, ситуация напряженности на рынке), способности более активно управлять остатком средств и ожидаемых бюджетных трудностей / потребности в заемных средствах </a:t>
          </a:r>
        </a:p>
        <a:p>
          <a:pPr algn="l"/>
          <a:r>
            <a:rPr lang="ru-RU" sz="1400" dirty="0">
              <a:latin typeface="Segoe UI" panose="020B0502040204020203" pitchFamily="34" charset="0"/>
              <a:cs typeface="Segoe UI" panose="020B0502040204020203" pitchFamily="34" charset="0"/>
            </a:rPr>
            <a:t>• </a:t>
          </a:r>
          <a:r>
            <a:rPr lang="ru-RU" sz="1400" dirty="0"/>
            <a:t>Многие страны увеличили размер буфера ликвидности во время пандемии Covid, хотя некоторые вновь уменьшили его после ее завершения </a:t>
          </a:r>
        </a:p>
      </dgm:t>
    </dgm:pt>
    <dgm:pt modelId="{9FABF4DA-E43C-41CE-AD38-40E59F5DDE07}" type="parTrans" cxnId="{8531CA0D-8E1D-457B-9241-87A83BA2B2AB}">
      <dgm:prSet/>
      <dgm:spPr/>
      <dgm:t>
        <a:bodyPr/>
        <a:lstStyle/>
        <a:p>
          <a:endParaRPr lang="en-GB" sz="1600"/>
        </a:p>
      </dgm:t>
    </dgm:pt>
    <dgm:pt modelId="{924C5D40-78C6-46A8-A837-592723383414}" type="sibTrans" cxnId="{8531CA0D-8E1D-457B-9241-87A83BA2B2AB}">
      <dgm:prSet/>
      <dgm:spPr/>
      <dgm:t>
        <a:bodyPr/>
        <a:lstStyle/>
        <a:p>
          <a:endParaRPr lang="en-GB" sz="1600"/>
        </a:p>
      </dgm:t>
    </dgm:pt>
    <dgm:pt modelId="{7363693C-1465-4EC4-87AF-05F96B5A5C57}">
      <dgm:prSet custT="1"/>
      <dgm:spPr>
        <a:ln>
          <a:noFill/>
        </a:ln>
      </dgm:spPr>
      <dgm:t>
        <a:bodyPr/>
        <a:lstStyle/>
        <a:p>
          <a:r>
            <a:rPr lang="ru-RU" sz="1400"/>
            <a:t>В многолетней перспективе</a:t>
          </a:r>
        </a:p>
      </dgm:t>
    </dgm:pt>
    <dgm:pt modelId="{55C98D91-AC23-44B7-9190-B1FE1D3B6616}" type="parTrans" cxnId="{4D7E58FF-DF31-41B5-A9E9-7238DD5573A2}">
      <dgm:prSet/>
      <dgm:spPr/>
      <dgm:t>
        <a:bodyPr/>
        <a:lstStyle/>
        <a:p>
          <a:endParaRPr lang="en-GB" sz="1600"/>
        </a:p>
      </dgm:t>
    </dgm:pt>
    <dgm:pt modelId="{8615820B-2ABB-44DA-AEF3-C6805F5C2287}" type="sibTrans" cxnId="{4D7E58FF-DF31-41B5-A9E9-7238DD5573A2}">
      <dgm:prSet/>
      <dgm:spPr/>
      <dgm:t>
        <a:bodyPr/>
        <a:lstStyle/>
        <a:p>
          <a:endParaRPr lang="en-GB" sz="1600"/>
        </a:p>
      </dgm:t>
    </dgm:pt>
    <dgm:pt modelId="{D9865381-DB02-4545-9890-2BE77EA545ED}">
      <dgm:prSet custT="1"/>
      <dgm:spPr>
        <a:ln>
          <a:noFill/>
        </a:ln>
      </dgm:spPr>
      <dgm:t>
        <a:bodyPr/>
        <a:lstStyle/>
        <a:p>
          <a:r>
            <a:rPr lang="ru-RU" sz="1200" dirty="0"/>
            <a:t>Португалия: первоначально (в 2013 г.) на уровне 100% от валовой потребности в заимствованиях (исключая казначейские векселя), в 2015 году уменьшено до 50%, а в 2017 году – до 40%.  Поддержание буфера осуществлялось в рамках политики укрепления уверенности среди участников рынка в сочетании со стратегией информационной прозрачности</a:t>
          </a:r>
        </a:p>
      </dgm:t>
    </dgm:pt>
    <dgm:pt modelId="{7741A1B5-56C1-4426-BA68-6583E393756C}" type="parTrans" cxnId="{719EBD75-6BE3-4BA9-8ECF-D12CD8429F10}">
      <dgm:prSet/>
      <dgm:spPr/>
      <dgm:t>
        <a:bodyPr/>
        <a:lstStyle/>
        <a:p>
          <a:endParaRPr lang="en-GB" sz="1600"/>
        </a:p>
      </dgm:t>
    </dgm:pt>
    <dgm:pt modelId="{3CA1C20A-EF8E-4886-B0DB-80D0052D4E8F}" type="sibTrans" cxnId="{719EBD75-6BE3-4BA9-8ECF-D12CD8429F10}">
      <dgm:prSet/>
      <dgm:spPr/>
      <dgm:t>
        <a:bodyPr/>
        <a:lstStyle/>
        <a:p>
          <a:endParaRPr lang="en-GB" sz="1600"/>
        </a:p>
      </dgm:t>
    </dgm:pt>
    <dgm:pt modelId="{9822E489-0628-4117-96DF-AF3FE0B70C11}">
      <dgm:prSet custT="1"/>
      <dgm:spPr>
        <a:ln>
          <a:noFill/>
        </a:ln>
      </dgm:spPr>
      <dgm:t>
        <a:bodyPr/>
        <a:lstStyle/>
        <a:p>
          <a:r>
            <a:rPr lang="ru-RU" sz="1200" dirty="0"/>
            <a:t>Польша: в декабре 2017 года на фоне улучшения состояния бюджета размер буфера был уменьшен с 85 млрд до 26 млрд польских злотых</a:t>
          </a:r>
        </a:p>
      </dgm:t>
    </dgm:pt>
    <dgm:pt modelId="{FC2D8FA2-2032-42EF-AF30-67D981A79C75}" type="parTrans" cxnId="{C020D076-307E-47EA-AA62-8FCD023282F0}">
      <dgm:prSet/>
      <dgm:spPr/>
      <dgm:t>
        <a:bodyPr/>
        <a:lstStyle/>
        <a:p>
          <a:endParaRPr lang="en-GB" sz="1600"/>
        </a:p>
      </dgm:t>
    </dgm:pt>
    <dgm:pt modelId="{1996B555-16B3-43F4-94C4-27466EAFAC73}" type="sibTrans" cxnId="{C020D076-307E-47EA-AA62-8FCD023282F0}">
      <dgm:prSet/>
      <dgm:spPr/>
      <dgm:t>
        <a:bodyPr/>
        <a:lstStyle/>
        <a:p>
          <a:endParaRPr lang="en-GB" sz="1600"/>
        </a:p>
      </dgm:t>
    </dgm:pt>
    <dgm:pt modelId="{90564FFB-2E62-48C2-90FF-0A3590A407D3}">
      <dgm:prSet custT="1"/>
      <dgm:spPr>
        <a:ln>
          <a:noFill/>
        </a:ln>
      </dgm:spPr>
      <dgm:t>
        <a:bodyPr/>
        <a:lstStyle/>
        <a:p>
          <a:r>
            <a:rPr lang="ru-RU" sz="1200" dirty="0"/>
            <a:t>Венгрия: буфер ликвидности был увеличен после кризиса 2008–2009 гг., а затем вновь уменьшен</a:t>
          </a:r>
        </a:p>
      </dgm:t>
    </dgm:pt>
    <dgm:pt modelId="{C6ED2556-5342-4D4B-8D6E-6D912B51DAAB}" type="parTrans" cxnId="{363942F1-5B04-4669-B55B-2CEFEFEC9BFB}">
      <dgm:prSet/>
      <dgm:spPr/>
      <dgm:t>
        <a:bodyPr/>
        <a:lstStyle/>
        <a:p>
          <a:endParaRPr lang="en-GB" sz="1600"/>
        </a:p>
      </dgm:t>
    </dgm:pt>
    <dgm:pt modelId="{73C93A63-FC98-40F3-AD3C-4708403A8853}" type="sibTrans" cxnId="{363942F1-5B04-4669-B55B-2CEFEFEC9BFB}">
      <dgm:prSet/>
      <dgm:spPr/>
      <dgm:t>
        <a:bodyPr/>
        <a:lstStyle/>
        <a:p>
          <a:endParaRPr lang="en-GB" sz="1600"/>
        </a:p>
      </dgm:t>
    </dgm:pt>
    <dgm:pt modelId="{BA2C777F-E2E0-4008-8883-C70C45AA65BB}">
      <dgm:prSet custT="1"/>
      <dgm:spPr>
        <a:ln>
          <a:noFill/>
        </a:ln>
      </dgm:spPr>
      <dgm:t>
        <a:bodyPr/>
        <a:lstStyle/>
        <a:p>
          <a:r>
            <a:rPr lang="ru-RU" sz="1400" dirty="0"/>
            <a:t>В пределах года</a:t>
          </a:r>
        </a:p>
      </dgm:t>
    </dgm:pt>
    <dgm:pt modelId="{07634E6D-DF4C-4746-B99E-FDE20689CAA1}" type="parTrans" cxnId="{238E50C6-BAB6-4F2A-A1E5-823E4D3D14F0}">
      <dgm:prSet/>
      <dgm:spPr/>
      <dgm:t>
        <a:bodyPr/>
        <a:lstStyle/>
        <a:p>
          <a:endParaRPr lang="en-GB" sz="1600"/>
        </a:p>
      </dgm:t>
    </dgm:pt>
    <dgm:pt modelId="{909D04BC-41E1-43BE-882D-CCB37EECD1CD}" type="sibTrans" cxnId="{238E50C6-BAB6-4F2A-A1E5-823E4D3D14F0}">
      <dgm:prSet/>
      <dgm:spPr/>
      <dgm:t>
        <a:bodyPr/>
        <a:lstStyle/>
        <a:p>
          <a:endParaRPr lang="en-GB" sz="1600"/>
        </a:p>
      </dgm:t>
    </dgm:pt>
    <dgm:pt modelId="{5BBB0BB3-5B47-4B1A-8D35-B073084F9450}">
      <dgm:prSet custT="1"/>
      <dgm:spPr>
        <a:ln>
          <a:noFill/>
        </a:ln>
      </dgm:spPr>
      <dgm:t>
        <a:bodyPr/>
        <a:lstStyle/>
        <a:p>
          <a:r>
            <a:rPr lang="ru-RU" sz="1200"/>
            <a:t>Турция: минимальный размер пересматривается ежемесячно с учетом волатильности профиля погашения долга</a:t>
          </a:r>
        </a:p>
      </dgm:t>
    </dgm:pt>
    <dgm:pt modelId="{769A9E0F-3F77-4F07-8AEA-10D268E4685A}" type="parTrans" cxnId="{CE615449-D4DD-441B-B2EC-CFA97B8D0477}">
      <dgm:prSet/>
      <dgm:spPr/>
      <dgm:t>
        <a:bodyPr/>
        <a:lstStyle/>
        <a:p>
          <a:endParaRPr lang="en-GB" sz="1600"/>
        </a:p>
      </dgm:t>
    </dgm:pt>
    <dgm:pt modelId="{40A38194-F886-4947-ABCE-C1D0968AC898}" type="sibTrans" cxnId="{CE615449-D4DD-441B-B2EC-CFA97B8D0477}">
      <dgm:prSet/>
      <dgm:spPr/>
      <dgm:t>
        <a:bodyPr/>
        <a:lstStyle/>
        <a:p>
          <a:endParaRPr lang="en-GB" sz="1600"/>
        </a:p>
      </dgm:t>
    </dgm:pt>
    <dgm:pt modelId="{31E815DC-D7F6-4EF9-B273-9F5C1D0F58BD}">
      <dgm:prSet custT="1"/>
      <dgm:spPr>
        <a:ln>
          <a:noFill/>
        </a:ln>
      </dgm:spPr>
      <dgm:t>
        <a:bodyPr/>
        <a:lstStyle/>
        <a:p>
          <a:r>
            <a:rPr lang="ru-RU" sz="1200"/>
            <a:t>Великобритания: еженедельно информирует ЦБ о целевом значении среднего остатка на неделю вперед</a:t>
          </a:r>
        </a:p>
      </dgm:t>
    </dgm:pt>
    <dgm:pt modelId="{64E49517-AEDA-467C-8E75-E6E1164AA576}" type="parTrans" cxnId="{BA12CF3A-9D00-4DA2-8430-401E20F38233}">
      <dgm:prSet/>
      <dgm:spPr/>
      <dgm:t>
        <a:bodyPr/>
        <a:lstStyle/>
        <a:p>
          <a:endParaRPr lang="en-GB" sz="1600"/>
        </a:p>
      </dgm:t>
    </dgm:pt>
    <dgm:pt modelId="{31B4A4C0-8B4C-4912-8E15-91A7529F7226}" type="sibTrans" cxnId="{BA12CF3A-9D00-4DA2-8430-401E20F38233}">
      <dgm:prSet/>
      <dgm:spPr/>
      <dgm:t>
        <a:bodyPr/>
        <a:lstStyle/>
        <a:p>
          <a:endParaRPr lang="en-GB" sz="1600"/>
        </a:p>
      </dgm:t>
    </dgm:pt>
    <dgm:pt modelId="{1B7DD075-907D-4F38-B542-3EDA491914D6}" type="pres">
      <dgm:prSet presAssocID="{CEE8991D-C256-44BA-9C6D-87B3A021B2F2}" presName="Name0" presStyleCnt="0">
        <dgm:presLayoutVars>
          <dgm:chPref val="1"/>
          <dgm:dir/>
          <dgm:animOne val="branch"/>
          <dgm:animLvl val="lvl"/>
          <dgm:resizeHandles/>
        </dgm:presLayoutVars>
      </dgm:prSet>
      <dgm:spPr/>
    </dgm:pt>
    <dgm:pt modelId="{45E4FD61-58A2-4AAF-B0CC-8C9E6A5EB8E8}" type="pres">
      <dgm:prSet presAssocID="{6DB3096B-052B-480C-84DE-29D589A6B081}" presName="vertOne" presStyleCnt="0"/>
      <dgm:spPr/>
    </dgm:pt>
    <dgm:pt modelId="{5A2D84ED-251F-467F-B650-4B59EBEE1D87}" type="pres">
      <dgm:prSet presAssocID="{6DB3096B-052B-480C-84DE-29D589A6B081}" presName="txOne" presStyleLbl="node0" presStyleIdx="0" presStyleCnt="1" custLinFactNeighborX="0" custLinFactNeighborY="-4222">
        <dgm:presLayoutVars>
          <dgm:chPref val="3"/>
        </dgm:presLayoutVars>
      </dgm:prSet>
      <dgm:spPr/>
    </dgm:pt>
    <dgm:pt modelId="{FBDB44FE-29BC-4D44-A304-779CC29AF9ED}" type="pres">
      <dgm:prSet presAssocID="{6DB3096B-052B-480C-84DE-29D589A6B081}" presName="parTransOne" presStyleCnt="0"/>
      <dgm:spPr/>
    </dgm:pt>
    <dgm:pt modelId="{972BDA2C-A707-45AB-8FC7-8F1239E2DF3B}" type="pres">
      <dgm:prSet presAssocID="{6DB3096B-052B-480C-84DE-29D589A6B081}" presName="horzOne" presStyleCnt="0"/>
      <dgm:spPr/>
    </dgm:pt>
    <dgm:pt modelId="{D2D2CD0C-9A21-4D06-A9E8-7CF47DC02148}" type="pres">
      <dgm:prSet presAssocID="{7363693C-1465-4EC4-87AF-05F96B5A5C57}" presName="vertTwo" presStyleCnt="0"/>
      <dgm:spPr/>
    </dgm:pt>
    <dgm:pt modelId="{B0F54A3F-8020-4373-AE27-D502DB1A362C}" type="pres">
      <dgm:prSet presAssocID="{7363693C-1465-4EC4-87AF-05F96B5A5C57}" presName="txTwo" presStyleLbl="node2" presStyleIdx="0" presStyleCnt="2" custScaleY="60031">
        <dgm:presLayoutVars>
          <dgm:chPref val="3"/>
        </dgm:presLayoutVars>
      </dgm:prSet>
      <dgm:spPr/>
    </dgm:pt>
    <dgm:pt modelId="{05E1DA11-F3B8-4358-A023-C265CCAEE2EF}" type="pres">
      <dgm:prSet presAssocID="{7363693C-1465-4EC4-87AF-05F96B5A5C57}" presName="parTransTwo" presStyleCnt="0"/>
      <dgm:spPr/>
    </dgm:pt>
    <dgm:pt modelId="{46D52347-D9D0-470C-9713-C67D75D0B488}" type="pres">
      <dgm:prSet presAssocID="{7363693C-1465-4EC4-87AF-05F96B5A5C57}" presName="horzTwo" presStyleCnt="0"/>
      <dgm:spPr/>
    </dgm:pt>
    <dgm:pt modelId="{E37168A7-28EF-42E7-9205-4FB8F7307900}" type="pres">
      <dgm:prSet presAssocID="{D9865381-DB02-4545-9890-2BE77EA545ED}" presName="vertThree" presStyleCnt="0"/>
      <dgm:spPr/>
    </dgm:pt>
    <dgm:pt modelId="{CEF969E2-833D-4981-A765-05492CF44757}" type="pres">
      <dgm:prSet presAssocID="{D9865381-DB02-4545-9890-2BE77EA545ED}" presName="txThree" presStyleLbl="node3" presStyleIdx="0" presStyleCnt="5" custScaleX="166912" custScaleY="134709">
        <dgm:presLayoutVars>
          <dgm:chPref val="3"/>
        </dgm:presLayoutVars>
      </dgm:prSet>
      <dgm:spPr/>
    </dgm:pt>
    <dgm:pt modelId="{034F8A0D-EB63-4566-8DE0-E29C7FDA9E3F}" type="pres">
      <dgm:prSet presAssocID="{D9865381-DB02-4545-9890-2BE77EA545ED}" presName="horzThree" presStyleCnt="0"/>
      <dgm:spPr/>
    </dgm:pt>
    <dgm:pt modelId="{B40A7777-2400-4D30-985A-4B1F2920DA68}" type="pres">
      <dgm:prSet presAssocID="{3CA1C20A-EF8E-4886-B0DB-80D0052D4E8F}" presName="sibSpaceThree" presStyleCnt="0"/>
      <dgm:spPr/>
    </dgm:pt>
    <dgm:pt modelId="{97C94F9C-DEC8-4D3B-9094-EFCF8F8675DB}" type="pres">
      <dgm:prSet presAssocID="{9822E489-0628-4117-96DF-AF3FE0B70C11}" presName="vertThree" presStyleCnt="0"/>
      <dgm:spPr/>
    </dgm:pt>
    <dgm:pt modelId="{EB02F13B-1687-402E-9240-55BD90D070C5}" type="pres">
      <dgm:prSet presAssocID="{9822E489-0628-4117-96DF-AF3FE0B70C11}" presName="txThree" presStyleLbl="node3" presStyleIdx="1" presStyleCnt="5" custScaleY="132328">
        <dgm:presLayoutVars>
          <dgm:chPref val="3"/>
        </dgm:presLayoutVars>
      </dgm:prSet>
      <dgm:spPr/>
    </dgm:pt>
    <dgm:pt modelId="{0AE12114-1E4E-4C77-A538-7C21E33CA580}" type="pres">
      <dgm:prSet presAssocID="{9822E489-0628-4117-96DF-AF3FE0B70C11}" presName="horzThree" presStyleCnt="0"/>
      <dgm:spPr/>
    </dgm:pt>
    <dgm:pt modelId="{D22FF2DA-E96A-40B3-8EDB-C0D5EC3813E0}" type="pres">
      <dgm:prSet presAssocID="{1996B555-16B3-43F4-94C4-27466EAFAC73}" presName="sibSpaceThree" presStyleCnt="0"/>
      <dgm:spPr/>
    </dgm:pt>
    <dgm:pt modelId="{84C0B55B-CD0C-4C54-942D-3DD0721889B2}" type="pres">
      <dgm:prSet presAssocID="{90564FFB-2E62-48C2-90FF-0A3590A407D3}" presName="vertThree" presStyleCnt="0"/>
      <dgm:spPr/>
    </dgm:pt>
    <dgm:pt modelId="{F622E55D-9044-472D-B833-6F0693C3AD3E}" type="pres">
      <dgm:prSet presAssocID="{90564FFB-2E62-48C2-90FF-0A3590A407D3}" presName="txThree" presStyleLbl="node3" presStyleIdx="2" presStyleCnt="5" custScaleY="135736" custLinFactNeighborX="-1327" custLinFactNeighborY="-940">
        <dgm:presLayoutVars>
          <dgm:chPref val="3"/>
        </dgm:presLayoutVars>
      </dgm:prSet>
      <dgm:spPr/>
    </dgm:pt>
    <dgm:pt modelId="{57275E8F-12E7-4E6E-AC12-37DE345F1AD9}" type="pres">
      <dgm:prSet presAssocID="{90564FFB-2E62-48C2-90FF-0A3590A407D3}" presName="horzThree" presStyleCnt="0"/>
      <dgm:spPr/>
    </dgm:pt>
    <dgm:pt modelId="{48EA9C9B-00C5-45AC-8830-26CBED12858F}" type="pres">
      <dgm:prSet presAssocID="{8615820B-2ABB-44DA-AEF3-C6805F5C2287}" presName="sibSpaceTwo" presStyleCnt="0"/>
      <dgm:spPr/>
    </dgm:pt>
    <dgm:pt modelId="{6DBA7545-9C51-4927-87E3-72203A3F06DE}" type="pres">
      <dgm:prSet presAssocID="{BA2C777F-E2E0-4008-8883-C70C45AA65BB}" presName="vertTwo" presStyleCnt="0"/>
      <dgm:spPr/>
    </dgm:pt>
    <dgm:pt modelId="{52049E24-D1D9-4215-935E-8643D3C2FB25}" type="pres">
      <dgm:prSet presAssocID="{BA2C777F-E2E0-4008-8883-C70C45AA65BB}" presName="txTwo" presStyleLbl="node2" presStyleIdx="1" presStyleCnt="2" custScaleY="58128" custLinFactNeighborX="-640" custLinFactNeighborY="23790">
        <dgm:presLayoutVars>
          <dgm:chPref val="3"/>
        </dgm:presLayoutVars>
      </dgm:prSet>
      <dgm:spPr/>
    </dgm:pt>
    <dgm:pt modelId="{C32C1E74-88DF-4D34-B345-5FBD1C26E1F5}" type="pres">
      <dgm:prSet presAssocID="{BA2C777F-E2E0-4008-8883-C70C45AA65BB}" presName="parTransTwo" presStyleCnt="0"/>
      <dgm:spPr/>
    </dgm:pt>
    <dgm:pt modelId="{5FFDB246-982D-4233-B151-A1C54884E429}" type="pres">
      <dgm:prSet presAssocID="{BA2C777F-E2E0-4008-8883-C70C45AA65BB}" presName="horzTwo" presStyleCnt="0"/>
      <dgm:spPr/>
    </dgm:pt>
    <dgm:pt modelId="{FEBCD11F-FA95-4F04-9377-621E3370B825}" type="pres">
      <dgm:prSet presAssocID="{5BBB0BB3-5B47-4B1A-8D35-B073084F9450}" presName="vertThree" presStyleCnt="0"/>
      <dgm:spPr/>
    </dgm:pt>
    <dgm:pt modelId="{ADB8BDB9-F872-4B53-A42E-D40A5A41B8A2}" type="pres">
      <dgm:prSet presAssocID="{5BBB0BB3-5B47-4B1A-8D35-B073084F9450}" presName="txThree" presStyleLbl="node3" presStyleIdx="3" presStyleCnt="5" custScaleX="101630" custScaleY="134304" custLinFactNeighborX="-3090" custLinFactNeighborY="1380">
        <dgm:presLayoutVars>
          <dgm:chPref val="3"/>
        </dgm:presLayoutVars>
      </dgm:prSet>
      <dgm:spPr/>
    </dgm:pt>
    <dgm:pt modelId="{ACB6AE06-F2BF-4E35-AC47-5EFF25154D08}" type="pres">
      <dgm:prSet presAssocID="{5BBB0BB3-5B47-4B1A-8D35-B073084F9450}" presName="horzThree" presStyleCnt="0"/>
      <dgm:spPr/>
    </dgm:pt>
    <dgm:pt modelId="{F99E45CB-08D2-4705-854F-987F9E51D362}" type="pres">
      <dgm:prSet presAssocID="{40A38194-F886-4947-ABCE-C1D0968AC898}" presName="sibSpaceThree" presStyleCnt="0"/>
      <dgm:spPr/>
    </dgm:pt>
    <dgm:pt modelId="{19EFA05F-F21B-4372-854A-F4C63A35FA81}" type="pres">
      <dgm:prSet presAssocID="{31E815DC-D7F6-4EF9-B273-9F5C1D0F58BD}" presName="vertThree" presStyleCnt="0"/>
      <dgm:spPr/>
    </dgm:pt>
    <dgm:pt modelId="{74D0B0A7-C732-402A-91B3-44E4AC1FA0C1}" type="pres">
      <dgm:prSet presAssocID="{31E815DC-D7F6-4EF9-B273-9F5C1D0F58BD}" presName="txThree" presStyleLbl="node3" presStyleIdx="4" presStyleCnt="5" custScaleY="132018" custLinFactNeighborX="-1327">
        <dgm:presLayoutVars>
          <dgm:chPref val="3"/>
        </dgm:presLayoutVars>
      </dgm:prSet>
      <dgm:spPr/>
    </dgm:pt>
    <dgm:pt modelId="{C2A387DF-7BA2-4AE5-9272-E5D62BE9ECF4}" type="pres">
      <dgm:prSet presAssocID="{31E815DC-D7F6-4EF9-B273-9F5C1D0F58BD}" presName="horzThree" presStyleCnt="0"/>
      <dgm:spPr/>
    </dgm:pt>
  </dgm:ptLst>
  <dgm:cxnLst>
    <dgm:cxn modelId="{D669230C-948D-43A1-A27D-D680B73A0FF8}" type="presOf" srcId="{BA2C777F-E2E0-4008-8883-C70C45AA65BB}" destId="{52049E24-D1D9-4215-935E-8643D3C2FB25}" srcOrd="0" destOrd="0" presId="urn:microsoft.com/office/officeart/2005/8/layout/hierarchy4"/>
    <dgm:cxn modelId="{8531CA0D-8E1D-457B-9241-87A83BA2B2AB}" srcId="{CEE8991D-C256-44BA-9C6D-87B3A021B2F2}" destId="{6DB3096B-052B-480C-84DE-29D589A6B081}" srcOrd="0" destOrd="0" parTransId="{9FABF4DA-E43C-41CE-AD38-40E59F5DDE07}" sibTransId="{924C5D40-78C6-46A8-A837-592723383414}"/>
    <dgm:cxn modelId="{A0136020-D324-4D4F-A8C4-6CEC16A72617}" type="presOf" srcId="{9822E489-0628-4117-96DF-AF3FE0B70C11}" destId="{EB02F13B-1687-402E-9240-55BD90D070C5}" srcOrd="0" destOrd="0" presId="urn:microsoft.com/office/officeart/2005/8/layout/hierarchy4"/>
    <dgm:cxn modelId="{BA12CF3A-9D00-4DA2-8430-401E20F38233}" srcId="{BA2C777F-E2E0-4008-8883-C70C45AA65BB}" destId="{31E815DC-D7F6-4EF9-B273-9F5C1D0F58BD}" srcOrd="1" destOrd="0" parTransId="{64E49517-AEDA-467C-8E75-E6E1164AA576}" sibTransId="{31B4A4C0-8B4C-4912-8E15-91A7529F7226}"/>
    <dgm:cxn modelId="{BDFF6E46-2BB7-4667-AAEC-AAD59555C050}" type="presOf" srcId="{D9865381-DB02-4545-9890-2BE77EA545ED}" destId="{CEF969E2-833D-4981-A765-05492CF44757}" srcOrd="0" destOrd="0" presId="urn:microsoft.com/office/officeart/2005/8/layout/hierarchy4"/>
    <dgm:cxn modelId="{47460D47-AEEE-4941-9B5E-C6E1946DDF62}" type="presOf" srcId="{5BBB0BB3-5B47-4B1A-8D35-B073084F9450}" destId="{ADB8BDB9-F872-4B53-A42E-D40A5A41B8A2}" srcOrd="0" destOrd="0" presId="urn:microsoft.com/office/officeart/2005/8/layout/hierarchy4"/>
    <dgm:cxn modelId="{CE615449-D4DD-441B-B2EC-CFA97B8D0477}" srcId="{BA2C777F-E2E0-4008-8883-C70C45AA65BB}" destId="{5BBB0BB3-5B47-4B1A-8D35-B073084F9450}" srcOrd="0" destOrd="0" parTransId="{769A9E0F-3F77-4F07-8AEA-10D268E4685A}" sibTransId="{40A38194-F886-4947-ABCE-C1D0968AC898}"/>
    <dgm:cxn modelId="{719EBD75-6BE3-4BA9-8ECF-D12CD8429F10}" srcId="{7363693C-1465-4EC4-87AF-05F96B5A5C57}" destId="{D9865381-DB02-4545-9890-2BE77EA545ED}" srcOrd="0" destOrd="0" parTransId="{7741A1B5-56C1-4426-BA68-6583E393756C}" sibTransId="{3CA1C20A-EF8E-4886-B0DB-80D0052D4E8F}"/>
    <dgm:cxn modelId="{C020D076-307E-47EA-AA62-8FCD023282F0}" srcId="{7363693C-1465-4EC4-87AF-05F96B5A5C57}" destId="{9822E489-0628-4117-96DF-AF3FE0B70C11}" srcOrd="1" destOrd="0" parTransId="{FC2D8FA2-2032-42EF-AF30-67D981A79C75}" sibTransId="{1996B555-16B3-43F4-94C4-27466EAFAC73}"/>
    <dgm:cxn modelId="{E69F6284-AC9C-4D1E-928A-6165980C633A}" type="presOf" srcId="{7363693C-1465-4EC4-87AF-05F96B5A5C57}" destId="{B0F54A3F-8020-4373-AE27-D502DB1A362C}" srcOrd="0" destOrd="0" presId="urn:microsoft.com/office/officeart/2005/8/layout/hierarchy4"/>
    <dgm:cxn modelId="{6F9D3C8D-2354-4E00-928E-CBA084B8B2AA}" type="presOf" srcId="{31E815DC-D7F6-4EF9-B273-9F5C1D0F58BD}" destId="{74D0B0A7-C732-402A-91B3-44E4AC1FA0C1}" srcOrd="0" destOrd="0" presId="urn:microsoft.com/office/officeart/2005/8/layout/hierarchy4"/>
    <dgm:cxn modelId="{A968DD98-4AD7-4ADB-97D7-5630B1AF0BE6}" type="presOf" srcId="{CEE8991D-C256-44BA-9C6D-87B3A021B2F2}" destId="{1B7DD075-907D-4F38-B542-3EDA491914D6}" srcOrd="0" destOrd="0" presId="urn:microsoft.com/office/officeart/2005/8/layout/hierarchy4"/>
    <dgm:cxn modelId="{238E50C6-BAB6-4F2A-A1E5-823E4D3D14F0}" srcId="{6DB3096B-052B-480C-84DE-29D589A6B081}" destId="{BA2C777F-E2E0-4008-8883-C70C45AA65BB}" srcOrd="1" destOrd="0" parTransId="{07634E6D-DF4C-4746-B99E-FDE20689CAA1}" sibTransId="{909D04BC-41E1-43BE-882D-CCB37EECD1CD}"/>
    <dgm:cxn modelId="{A87F9CD7-E27D-40F5-A859-5A0CD3F39DFF}" type="presOf" srcId="{90564FFB-2E62-48C2-90FF-0A3590A407D3}" destId="{F622E55D-9044-472D-B833-6F0693C3AD3E}" srcOrd="0" destOrd="0" presId="urn:microsoft.com/office/officeart/2005/8/layout/hierarchy4"/>
    <dgm:cxn modelId="{39EC31EF-F696-4647-9C26-61E3D6F04B83}" type="presOf" srcId="{6DB3096B-052B-480C-84DE-29D589A6B081}" destId="{5A2D84ED-251F-467F-B650-4B59EBEE1D87}" srcOrd="0" destOrd="0" presId="urn:microsoft.com/office/officeart/2005/8/layout/hierarchy4"/>
    <dgm:cxn modelId="{363942F1-5B04-4669-B55B-2CEFEFEC9BFB}" srcId="{7363693C-1465-4EC4-87AF-05F96B5A5C57}" destId="{90564FFB-2E62-48C2-90FF-0A3590A407D3}" srcOrd="2" destOrd="0" parTransId="{C6ED2556-5342-4D4B-8D6E-6D912B51DAAB}" sibTransId="{73C93A63-FC98-40F3-AD3C-4708403A8853}"/>
    <dgm:cxn modelId="{4D7E58FF-DF31-41B5-A9E9-7238DD5573A2}" srcId="{6DB3096B-052B-480C-84DE-29D589A6B081}" destId="{7363693C-1465-4EC4-87AF-05F96B5A5C57}" srcOrd="0" destOrd="0" parTransId="{55C98D91-AC23-44B7-9190-B1FE1D3B6616}" sibTransId="{8615820B-2ABB-44DA-AEF3-C6805F5C2287}"/>
    <dgm:cxn modelId="{CDB94D21-DD53-4448-8887-E8D5BE530177}" type="presParOf" srcId="{1B7DD075-907D-4F38-B542-3EDA491914D6}" destId="{45E4FD61-58A2-4AAF-B0CC-8C9E6A5EB8E8}" srcOrd="0" destOrd="0" presId="urn:microsoft.com/office/officeart/2005/8/layout/hierarchy4"/>
    <dgm:cxn modelId="{1EBFA62F-1A77-460F-976A-9D7B4F7B0B3D}" type="presParOf" srcId="{45E4FD61-58A2-4AAF-B0CC-8C9E6A5EB8E8}" destId="{5A2D84ED-251F-467F-B650-4B59EBEE1D87}" srcOrd="0" destOrd="0" presId="urn:microsoft.com/office/officeart/2005/8/layout/hierarchy4"/>
    <dgm:cxn modelId="{F3692038-D899-435D-8969-F8628461C3C0}" type="presParOf" srcId="{45E4FD61-58A2-4AAF-B0CC-8C9E6A5EB8E8}" destId="{FBDB44FE-29BC-4D44-A304-779CC29AF9ED}" srcOrd="1" destOrd="0" presId="urn:microsoft.com/office/officeart/2005/8/layout/hierarchy4"/>
    <dgm:cxn modelId="{5087715A-9E6A-4A1D-8D5C-E749FAA2F5A3}" type="presParOf" srcId="{45E4FD61-58A2-4AAF-B0CC-8C9E6A5EB8E8}" destId="{972BDA2C-A707-45AB-8FC7-8F1239E2DF3B}" srcOrd="2" destOrd="0" presId="urn:microsoft.com/office/officeart/2005/8/layout/hierarchy4"/>
    <dgm:cxn modelId="{2E613ACA-6699-4F55-84C2-929420D40E87}" type="presParOf" srcId="{972BDA2C-A707-45AB-8FC7-8F1239E2DF3B}" destId="{D2D2CD0C-9A21-4D06-A9E8-7CF47DC02148}" srcOrd="0" destOrd="0" presId="urn:microsoft.com/office/officeart/2005/8/layout/hierarchy4"/>
    <dgm:cxn modelId="{0DE0D6A9-A53F-4E84-B277-ADA7BE392CA0}" type="presParOf" srcId="{D2D2CD0C-9A21-4D06-A9E8-7CF47DC02148}" destId="{B0F54A3F-8020-4373-AE27-D502DB1A362C}" srcOrd="0" destOrd="0" presId="urn:microsoft.com/office/officeart/2005/8/layout/hierarchy4"/>
    <dgm:cxn modelId="{32B19590-8AF8-41D7-8831-49067D471BD1}" type="presParOf" srcId="{D2D2CD0C-9A21-4D06-A9E8-7CF47DC02148}" destId="{05E1DA11-F3B8-4358-A023-C265CCAEE2EF}" srcOrd="1" destOrd="0" presId="urn:microsoft.com/office/officeart/2005/8/layout/hierarchy4"/>
    <dgm:cxn modelId="{BBC11F7E-ED4E-4081-ACAC-87772E36FB7E}" type="presParOf" srcId="{D2D2CD0C-9A21-4D06-A9E8-7CF47DC02148}" destId="{46D52347-D9D0-470C-9713-C67D75D0B488}" srcOrd="2" destOrd="0" presId="urn:microsoft.com/office/officeart/2005/8/layout/hierarchy4"/>
    <dgm:cxn modelId="{64919DA4-42AB-407B-8D43-13C6D9E7C5A1}" type="presParOf" srcId="{46D52347-D9D0-470C-9713-C67D75D0B488}" destId="{E37168A7-28EF-42E7-9205-4FB8F7307900}" srcOrd="0" destOrd="0" presId="urn:microsoft.com/office/officeart/2005/8/layout/hierarchy4"/>
    <dgm:cxn modelId="{B6C55524-B2DF-4903-AB96-71C72054F24E}" type="presParOf" srcId="{E37168A7-28EF-42E7-9205-4FB8F7307900}" destId="{CEF969E2-833D-4981-A765-05492CF44757}" srcOrd="0" destOrd="0" presId="urn:microsoft.com/office/officeart/2005/8/layout/hierarchy4"/>
    <dgm:cxn modelId="{1E099402-05AD-476F-8780-E6D96D93F479}" type="presParOf" srcId="{E37168A7-28EF-42E7-9205-4FB8F7307900}" destId="{034F8A0D-EB63-4566-8DE0-E29C7FDA9E3F}" srcOrd="1" destOrd="0" presId="urn:microsoft.com/office/officeart/2005/8/layout/hierarchy4"/>
    <dgm:cxn modelId="{CAA7F945-00AA-418E-B79C-1D0F2CC09436}" type="presParOf" srcId="{46D52347-D9D0-470C-9713-C67D75D0B488}" destId="{B40A7777-2400-4D30-985A-4B1F2920DA68}" srcOrd="1" destOrd="0" presId="urn:microsoft.com/office/officeart/2005/8/layout/hierarchy4"/>
    <dgm:cxn modelId="{845E5174-6F5F-4014-A789-1B28F90FCE28}" type="presParOf" srcId="{46D52347-D9D0-470C-9713-C67D75D0B488}" destId="{97C94F9C-DEC8-4D3B-9094-EFCF8F8675DB}" srcOrd="2" destOrd="0" presId="urn:microsoft.com/office/officeart/2005/8/layout/hierarchy4"/>
    <dgm:cxn modelId="{AE2E39E8-7135-4482-8340-FE0F7D5C2CFB}" type="presParOf" srcId="{97C94F9C-DEC8-4D3B-9094-EFCF8F8675DB}" destId="{EB02F13B-1687-402E-9240-55BD90D070C5}" srcOrd="0" destOrd="0" presId="urn:microsoft.com/office/officeart/2005/8/layout/hierarchy4"/>
    <dgm:cxn modelId="{2FA87D9E-9F00-488D-9BB8-A81DA535580B}" type="presParOf" srcId="{97C94F9C-DEC8-4D3B-9094-EFCF8F8675DB}" destId="{0AE12114-1E4E-4C77-A538-7C21E33CA580}" srcOrd="1" destOrd="0" presId="urn:microsoft.com/office/officeart/2005/8/layout/hierarchy4"/>
    <dgm:cxn modelId="{9468BB38-59BA-4B70-8136-BA810708ECA2}" type="presParOf" srcId="{46D52347-D9D0-470C-9713-C67D75D0B488}" destId="{D22FF2DA-E96A-40B3-8EDB-C0D5EC3813E0}" srcOrd="3" destOrd="0" presId="urn:microsoft.com/office/officeart/2005/8/layout/hierarchy4"/>
    <dgm:cxn modelId="{A2431647-924C-40C2-BFC4-A2BA2E2F6EBA}" type="presParOf" srcId="{46D52347-D9D0-470C-9713-C67D75D0B488}" destId="{84C0B55B-CD0C-4C54-942D-3DD0721889B2}" srcOrd="4" destOrd="0" presId="urn:microsoft.com/office/officeart/2005/8/layout/hierarchy4"/>
    <dgm:cxn modelId="{223883E1-4791-4E38-B4E7-8033E4B8FE20}" type="presParOf" srcId="{84C0B55B-CD0C-4C54-942D-3DD0721889B2}" destId="{F622E55D-9044-472D-B833-6F0693C3AD3E}" srcOrd="0" destOrd="0" presId="urn:microsoft.com/office/officeart/2005/8/layout/hierarchy4"/>
    <dgm:cxn modelId="{0570C986-59F2-47C2-80D7-12B52C51B0E8}" type="presParOf" srcId="{84C0B55B-CD0C-4C54-942D-3DD0721889B2}" destId="{57275E8F-12E7-4E6E-AC12-37DE345F1AD9}" srcOrd="1" destOrd="0" presId="urn:microsoft.com/office/officeart/2005/8/layout/hierarchy4"/>
    <dgm:cxn modelId="{3DDED72C-1FF1-4978-AEED-A3F35E36D29E}" type="presParOf" srcId="{972BDA2C-A707-45AB-8FC7-8F1239E2DF3B}" destId="{48EA9C9B-00C5-45AC-8830-26CBED12858F}" srcOrd="1" destOrd="0" presId="urn:microsoft.com/office/officeart/2005/8/layout/hierarchy4"/>
    <dgm:cxn modelId="{83F076A6-11D9-4669-B933-BEE48D358A6C}" type="presParOf" srcId="{972BDA2C-A707-45AB-8FC7-8F1239E2DF3B}" destId="{6DBA7545-9C51-4927-87E3-72203A3F06DE}" srcOrd="2" destOrd="0" presId="urn:microsoft.com/office/officeart/2005/8/layout/hierarchy4"/>
    <dgm:cxn modelId="{B05D2F19-4450-45E0-9B2C-1CE57CA2D2B8}" type="presParOf" srcId="{6DBA7545-9C51-4927-87E3-72203A3F06DE}" destId="{52049E24-D1D9-4215-935E-8643D3C2FB25}" srcOrd="0" destOrd="0" presId="urn:microsoft.com/office/officeart/2005/8/layout/hierarchy4"/>
    <dgm:cxn modelId="{A38D9D6E-54D5-4DE6-B562-0B370C47CF04}" type="presParOf" srcId="{6DBA7545-9C51-4927-87E3-72203A3F06DE}" destId="{C32C1E74-88DF-4D34-B345-5FBD1C26E1F5}" srcOrd="1" destOrd="0" presId="urn:microsoft.com/office/officeart/2005/8/layout/hierarchy4"/>
    <dgm:cxn modelId="{F72D9109-BB76-4474-BE5E-09C5368EE549}" type="presParOf" srcId="{6DBA7545-9C51-4927-87E3-72203A3F06DE}" destId="{5FFDB246-982D-4233-B151-A1C54884E429}" srcOrd="2" destOrd="0" presId="urn:microsoft.com/office/officeart/2005/8/layout/hierarchy4"/>
    <dgm:cxn modelId="{3A35FB7A-1898-4BFB-B64C-40035FC61031}" type="presParOf" srcId="{5FFDB246-982D-4233-B151-A1C54884E429}" destId="{FEBCD11F-FA95-4F04-9377-621E3370B825}" srcOrd="0" destOrd="0" presId="urn:microsoft.com/office/officeart/2005/8/layout/hierarchy4"/>
    <dgm:cxn modelId="{90EDA340-F72E-4E0D-8F3A-21AC1DBDAB00}" type="presParOf" srcId="{FEBCD11F-FA95-4F04-9377-621E3370B825}" destId="{ADB8BDB9-F872-4B53-A42E-D40A5A41B8A2}" srcOrd="0" destOrd="0" presId="urn:microsoft.com/office/officeart/2005/8/layout/hierarchy4"/>
    <dgm:cxn modelId="{A86C60CA-2332-49AC-AA1C-172BC5BF3468}" type="presParOf" srcId="{FEBCD11F-FA95-4F04-9377-621E3370B825}" destId="{ACB6AE06-F2BF-4E35-AC47-5EFF25154D08}" srcOrd="1" destOrd="0" presId="urn:microsoft.com/office/officeart/2005/8/layout/hierarchy4"/>
    <dgm:cxn modelId="{FD12BC53-CE8A-46CD-86E0-5DC70F674A7F}" type="presParOf" srcId="{5FFDB246-982D-4233-B151-A1C54884E429}" destId="{F99E45CB-08D2-4705-854F-987F9E51D362}" srcOrd="1" destOrd="0" presId="urn:microsoft.com/office/officeart/2005/8/layout/hierarchy4"/>
    <dgm:cxn modelId="{6700BCFD-572F-44E6-AD3B-55D8CF180E76}" type="presParOf" srcId="{5FFDB246-982D-4233-B151-A1C54884E429}" destId="{19EFA05F-F21B-4372-854A-F4C63A35FA81}" srcOrd="2" destOrd="0" presId="urn:microsoft.com/office/officeart/2005/8/layout/hierarchy4"/>
    <dgm:cxn modelId="{78FD1144-6F71-44C0-B192-D5DD4D3E7238}" type="presParOf" srcId="{19EFA05F-F21B-4372-854A-F4C63A35FA81}" destId="{74D0B0A7-C732-402A-91B3-44E4AC1FA0C1}" srcOrd="0" destOrd="0" presId="urn:microsoft.com/office/officeart/2005/8/layout/hierarchy4"/>
    <dgm:cxn modelId="{3947756B-748A-43FE-A40F-D4B1512B0DE1}" type="presParOf" srcId="{19EFA05F-F21B-4372-854A-F4C63A35FA81}" destId="{C2A387DF-7BA2-4AE5-9272-E5D62BE9ECF4}"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632D816-A884-4A8E-9A20-A2D68834A114}"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n-GB"/>
        </a:p>
      </dgm:t>
    </dgm:pt>
    <dgm:pt modelId="{02FD8D11-81A7-4CAA-8A10-5F313A30D6B6}">
      <dgm:prSet phldrT="[Text]"/>
      <dgm:spPr/>
      <dgm:t>
        <a:bodyPr/>
        <a:lstStyle/>
        <a:p>
          <a:r>
            <a:rPr lang="ru-RU" dirty="0"/>
            <a:t>Чаще всего устанавливается минимальный уровень</a:t>
          </a:r>
        </a:p>
      </dgm:t>
    </dgm:pt>
    <dgm:pt modelId="{E89F6763-D2E4-458B-B7FE-809F70810CE4}" type="parTrans" cxnId="{53F952E1-27CB-4F19-9101-F3A2708DFA8D}">
      <dgm:prSet/>
      <dgm:spPr/>
      <dgm:t>
        <a:bodyPr/>
        <a:lstStyle/>
        <a:p>
          <a:endParaRPr lang="en-GB"/>
        </a:p>
      </dgm:t>
    </dgm:pt>
    <dgm:pt modelId="{DC84EDD9-C722-4C2B-83C8-DE091160D24E}" type="sibTrans" cxnId="{53F952E1-27CB-4F19-9101-F3A2708DFA8D}">
      <dgm:prSet/>
      <dgm:spPr/>
      <dgm:t>
        <a:bodyPr/>
        <a:lstStyle/>
        <a:p>
          <a:endParaRPr lang="en-GB"/>
        </a:p>
      </dgm:t>
    </dgm:pt>
    <dgm:pt modelId="{CAE700B0-1B53-4175-8059-90DEB49A18E0}">
      <dgm:prSet/>
      <dgm:spPr/>
      <dgm:t>
        <a:bodyPr/>
        <a:lstStyle/>
        <a:p>
          <a:r>
            <a:rPr lang="ru-RU"/>
            <a:t>Диапазон значений относительно предпочтительного остатка – Австралия</a:t>
          </a:r>
        </a:p>
      </dgm:t>
    </dgm:pt>
    <dgm:pt modelId="{3323D90F-FC7F-4590-A9E3-D9E511CEA9E7}" type="parTrans" cxnId="{8D0AE370-C5C5-4251-9F49-DBD845D7B7D2}">
      <dgm:prSet/>
      <dgm:spPr/>
      <dgm:t>
        <a:bodyPr/>
        <a:lstStyle/>
        <a:p>
          <a:endParaRPr lang="en-GB"/>
        </a:p>
      </dgm:t>
    </dgm:pt>
    <dgm:pt modelId="{13399E8B-BEFD-4426-83D1-FA00D9A9B09D}" type="sibTrans" cxnId="{8D0AE370-C5C5-4251-9F49-DBD845D7B7D2}">
      <dgm:prSet/>
      <dgm:spPr/>
      <dgm:t>
        <a:bodyPr/>
        <a:lstStyle/>
        <a:p>
          <a:endParaRPr lang="en-GB"/>
        </a:p>
      </dgm:t>
    </dgm:pt>
    <dgm:pt modelId="{19729CC2-567C-41FA-B4DC-65F55030C494}">
      <dgm:prSet/>
      <dgm:spPr/>
      <dgm:t>
        <a:bodyPr/>
        <a:lstStyle/>
        <a:p>
          <a:r>
            <a:rPr lang="ru-RU" dirty="0"/>
            <a:t>В еврозоне ЕЦБ не выплачивает проценты на сумму свыше целевого уровня, чтобы стимулировать страны поддерживать буфер на ранее согласованном уровне</a:t>
          </a:r>
        </a:p>
      </dgm:t>
    </dgm:pt>
    <dgm:pt modelId="{FBC4DC0F-3150-40A8-A6B5-867D4B64F283}" type="parTrans" cxnId="{87DACDF3-0EE0-4A3A-9248-CFBA6B0BB579}">
      <dgm:prSet/>
      <dgm:spPr/>
      <dgm:t>
        <a:bodyPr/>
        <a:lstStyle/>
        <a:p>
          <a:endParaRPr lang="en-GB"/>
        </a:p>
      </dgm:t>
    </dgm:pt>
    <dgm:pt modelId="{5BF979C7-78E1-4016-8F0D-ECAF51010C60}" type="sibTrans" cxnId="{87DACDF3-0EE0-4A3A-9248-CFBA6B0BB579}">
      <dgm:prSet/>
      <dgm:spPr/>
      <dgm:t>
        <a:bodyPr/>
        <a:lstStyle/>
        <a:p>
          <a:endParaRPr lang="en-GB"/>
        </a:p>
      </dgm:t>
    </dgm:pt>
    <dgm:pt modelId="{F0BE8456-5043-4181-883B-8814359FFC03}">
      <dgm:prSet/>
      <dgm:spPr/>
      <dgm:t>
        <a:bodyPr/>
        <a:lstStyle/>
        <a:p>
          <a:r>
            <a:rPr lang="ru-RU" dirty="0"/>
            <a:t>Два типа</a:t>
          </a:r>
        </a:p>
      </dgm:t>
    </dgm:pt>
    <dgm:pt modelId="{C4501B37-2632-4FF8-A276-BA50C5E1483C}" type="parTrans" cxnId="{9AE2F79E-F69A-42AB-B688-4404CF349AE6}">
      <dgm:prSet/>
      <dgm:spPr/>
      <dgm:t>
        <a:bodyPr/>
        <a:lstStyle/>
        <a:p>
          <a:endParaRPr lang="en-GB"/>
        </a:p>
      </dgm:t>
    </dgm:pt>
    <dgm:pt modelId="{B3B74795-1108-4914-B075-01C65B2C13BD}" type="sibTrans" cxnId="{9AE2F79E-F69A-42AB-B688-4404CF349AE6}">
      <dgm:prSet/>
      <dgm:spPr/>
      <dgm:t>
        <a:bodyPr/>
        <a:lstStyle/>
        <a:p>
          <a:endParaRPr lang="en-GB"/>
        </a:p>
      </dgm:t>
    </dgm:pt>
    <dgm:pt modelId="{6A88C5D0-CB9D-4AD2-B3FF-A745043613BD}">
      <dgm:prSet/>
      <dgm:spPr>
        <a:solidFill>
          <a:srgbClr val="CFD5EA">
            <a:alpha val="90000"/>
          </a:srgbClr>
        </a:solidFill>
      </dgm:spPr>
      <dgm:t>
        <a:bodyPr/>
        <a:lstStyle/>
        <a:p>
          <a:r>
            <a:rPr lang="ru-RU" dirty="0"/>
            <a:t>В некоторых странах проводится различие между буфером денежной наличности и буфером ликвидности</a:t>
          </a:r>
        </a:p>
      </dgm:t>
    </dgm:pt>
    <dgm:pt modelId="{F2867D1D-88DE-403E-9BE1-6816D66ABF7C}" type="parTrans" cxnId="{ECB67E4C-6EFF-4D5A-9C15-787F151FEFCD}">
      <dgm:prSet/>
      <dgm:spPr/>
      <dgm:t>
        <a:bodyPr/>
        <a:lstStyle/>
        <a:p>
          <a:endParaRPr lang="en-GB"/>
        </a:p>
      </dgm:t>
    </dgm:pt>
    <dgm:pt modelId="{F7E31C3A-9773-41BF-808C-CBF14BD5A24F}" type="sibTrans" cxnId="{ECB67E4C-6EFF-4D5A-9C15-787F151FEFCD}">
      <dgm:prSet/>
      <dgm:spPr/>
      <dgm:t>
        <a:bodyPr/>
        <a:lstStyle/>
        <a:p>
          <a:endParaRPr lang="en-GB"/>
        </a:p>
      </dgm:t>
    </dgm:pt>
    <dgm:pt modelId="{A2A7212C-5751-4491-81BF-6C28C75CCA0E}">
      <dgm:prSet/>
      <dgm:spPr>
        <a:solidFill>
          <a:srgbClr val="CFD5EA">
            <a:alpha val="90000"/>
          </a:srgbClr>
        </a:solidFill>
      </dgm:spPr>
      <dgm:t>
        <a:bodyPr/>
        <a:lstStyle/>
        <a:p>
          <a:r>
            <a:rPr lang="ru-RU"/>
            <a:t>Пример из опыта Венгрии</a:t>
          </a:r>
        </a:p>
      </dgm:t>
    </dgm:pt>
    <dgm:pt modelId="{467AE8AD-97AC-4112-983B-59B92B0F3179}" type="parTrans" cxnId="{ED8F2E37-75EA-475A-838C-5E498872568B}">
      <dgm:prSet/>
      <dgm:spPr/>
      <dgm:t>
        <a:bodyPr/>
        <a:lstStyle/>
        <a:p>
          <a:endParaRPr lang="en-GB"/>
        </a:p>
      </dgm:t>
    </dgm:pt>
    <dgm:pt modelId="{EBA50C48-CA35-45FA-94D0-55973A9FC88C}" type="sibTrans" cxnId="{ED8F2E37-75EA-475A-838C-5E498872568B}">
      <dgm:prSet/>
      <dgm:spPr/>
      <dgm:t>
        <a:bodyPr/>
        <a:lstStyle/>
        <a:p>
          <a:endParaRPr lang="en-GB"/>
        </a:p>
      </dgm:t>
    </dgm:pt>
    <dgm:pt modelId="{9C3FF11A-A640-44AD-B034-FF99A0980D5A}">
      <dgm:prSet/>
      <dgm:spPr>
        <a:solidFill>
          <a:srgbClr val="CFD5EA">
            <a:alpha val="90000"/>
          </a:srgbClr>
        </a:solidFill>
      </dgm:spPr>
      <dgm:t>
        <a:bodyPr/>
        <a:lstStyle/>
        <a:p>
          <a:r>
            <a:rPr lang="ru-RU"/>
            <a:t>Минимальный остаток на ЕКС рассчитывается по крайним ежедневным расходам Казначейства</a:t>
          </a:r>
        </a:p>
      </dgm:t>
    </dgm:pt>
    <dgm:pt modelId="{249E4BFE-EDF1-4247-A653-976A8569DC55}" type="parTrans" cxnId="{E69F3AA1-D349-4294-9B2B-BEDBE84440A5}">
      <dgm:prSet/>
      <dgm:spPr/>
      <dgm:t>
        <a:bodyPr/>
        <a:lstStyle/>
        <a:p>
          <a:endParaRPr lang="en-GB"/>
        </a:p>
      </dgm:t>
    </dgm:pt>
    <dgm:pt modelId="{6F2CD1C6-474A-48BE-99B1-CC6CBFF7948F}" type="sibTrans" cxnId="{E69F3AA1-D349-4294-9B2B-BEDBE84440A5}">
      <dgm:prSet/>
      <dgm:spPr/>
      <dgm:t>
        <a:bodyPr/>
        <a:lstStyle/>
        <a:p>
          <a:endParaRPr lang="en-GB"/>
        </a:p>
      </dgm:t>
    </dgm:pt>
    <dgm:pt modelId="{EB21CD30-36EA-45CB-9D6A-A4D7ED37A572}">
      <dgm:prSet/>
      <dgm:spPr>
        <a:solidFill>
          <a:srgbClr val="CFD5EA">
            <a:alpha val="90000"/>
          </a:srgbClr>
        </a:solidFill>
      </dgm:spPr>
      <dgm:t>
        <a:bodyPr/>
        <a:lstStyle/>
        <a:p>
          <a:r>
            <a:rPr lang="ru-RU" dirty="0"/>
            <a:t>Оптимальный размер остатка средств на ЕКС (его целевое значение определяется планом финансирования) исходя из ошибки прогноза и риска финансирования в годовом плане финансирования (например, риск увеличения дефицита, риск неудачных аукционов, отток денежных средств по программе розничного долга). Также учитывается риск возникновения напряженности на рынке</a:t>
          </a:r>
        </a:p>
      </dgm:t>
    </dgm:pt>
    <dgm:pt modelId="{D20B542E-8615-4B0B-921C-CEAEC411089B}" type="parTrans" cxnId="{F12939A9-EE1F-445A-BBDF-6AEDEC33C06C}">
      <dgm:prSet/>
      <dgm:spPr/>
      <dgm:t>
        <a:bodyPr/>
        <a:lstStyle/>
        <a:p>
          <a:endParaRPr lang="en-GB"/>
        </a:p>
      </dgm:t>
    </dgm:pt>
    <dgm:pt modelId="{10089DA8-940C-42D2-8BEF-9B3BC99991C2}" type="sibTrans" cxnId="{F12939A9-EE1F-445A-BBDF-6AEDEC33C06C}">
      <dgm:prSet/>
      <dgm:spPr/>
      <dgm:t>
        <a:bodyPr/>
        <a:lstStyle/>
        <a:p>
          <a:endParaRPr lang="en-GB"/>
        </a:p>
      </dgm:t>
    </dgm:pt>
    <dgm:pt modelId="{42922D57-B5A4-47EC-A5FC-E09AF2406D0E}">
      <dgm:prSet/>
      <dgm:spPr>
        <a:solidFill>
          <a:srgbClr val="CFD5EA">
            <a:alpha val="90000"/>
          </a:srgbClr>
        </a:solidFill>
      </dgm:spPr>
      <dgm:t>
        <a:bodyPr/>
        <a:lstStyle/>
        <a:p>
          <a:r>
            <a:rPr lang="ru-RU"/>
            <a:t>Определить предпочтительный диапазон можно с помощью модели Миллера-Орра – см. Приложение	</a:t>
          </a:r>
        </a:p>
      </dgm:t>
    </dgm:pt>
    <dgm:pt modelId="{8C538058-22F8-427B-9804-550A0FC8D9AB}" type="parTrans" cxnId="{6D010B04-417F-4B5D-8ECC-6EC0210ADA15}">
      <dgm:prSet/>
      <dgm:spPr/>
      <dgm:t>
        <a:bodyPr/>
        <a:lstStyle/>
        <a:p>
          <a:endParaRPr lang="en-US"/>
        </a:p>
      </dgm:t>
    </dgm:pt>
    <dgm:pt modelId="{42BC27C1-3275-4E96-801E-F6285458C2D4}" type="sibTrans" cxnId="{6D010B04-417F-4B5D-8ECC-6EC0210ADA15}">
      <dgm:prSet/>
      <dgm:spPr/>
      <dgm:t>
        <a:bodyPr/>
        <a:lstStyle/>
        <a:p>
          <a:endParaRPr lang="en-US"/>
        </a:p>
      </dgm:t>
    </dgm:pt>
    <dgm:pt modelId="{8A20A7EE-10CE-4375-BDF6-08D33976B118}" type="pres">
      <dgm:prSet presAssocID="{B632D816-A884-4A8E-9A20-A2D68834A114}" presName="linear" presStyleCnt="0">
        <dgm:presLayoutVars>
          <dgm:dir/>
          <dgm:animLvl val="lvl"/>
          <dgm:resizeHandles val="exact"/>
        </dgm:presLayoutVars>
      </dgm:prSet>
      <dgm:spPr/>
    </dgm:pt>
    <dgm:pt modelId="{EF89AA96-B314-49EC-B087-C8B774D218B2}" type="pres">
      <dgm:prSet presAssocID="{02FD8D11-81A7-4CAA-8A10-5F313A30D6B6}" presName="parentLin" presStyleCnt="0"/>
      <dgm:spPr/>
    </dgm:pt>
    <dgm:pt modelId="{B151677D-D669-4ED9-B9DA-9F37A5F93084}" type="pres">
      <dgm:prSet presAssocID="{02FD8D11-81A7-4CAA-8A10-5F313A30D6B6}" presName="parentLeftMargin" presStyleLbl="node1" presStyleIdx="0" presStyleCnt="4"/>
      <dgm:spPr/>
    </dgm:pt>
    <dgm:pt modelId="{65C47C78-867A-482D-A0BF-26A883B33E33}" type="pres">
      <dgm:prSet presAssocID="{02FD8D11-81A7-4CAA-8A10-5F313A30D6B6}" presName="parentText" presStyleLbl="node1" presStyleIdx="0" presStyleCnt="4">
        <dgm:presLayoutVars>
          <dgm:chMax val="0"/>
          <dgm:bulletEnabled val="1"/>
        </dgm:presLayoutVars>
      </dgm:prSet>
      <dgm:spPr/>
    </dgm:pt>
    <dgm:pt modelId="{17FB0AD5-FB00-4197-B086-9A81C92B713A}" type="pres">
      <dgm:prSet presAssocID="{02FD8D11-81A7-4CAA-8A10-5F313A30D6B6}" presName="negativeSpace" presStyleCnt="0"/>
      <dgm:spPr/>
    </dgm:pt>
    <dgm:pt modelId="{8D563A17-92AF-420B-91EB-A3E31EAB5D32}" type="pres">
      <dgm:prSet presAssocID="{02FD8D11-81A7-4CAA-8A10-5F313A30D6B6}" presName="childText" presStyleLbl="conFgAcc1" presStyleIdx="0" presStyleCnt="4">
        <dgm:presLayoutVars>
          <dgm:bulletEnabled val="1"/>
        </dgm:presLayoutVars>
      </dgm:prSet>
      <dgm:spPr>
        <a:solidFill>
          <a:srgbClr val="CFD5EA">
            <a:alpha val="90000"/>
          </a:srgbClr>
        </a:solidFill>
      </dgm:spPr>
    </dgm:pt>
    <dgm:pt modelId="{189FE6A6-9E18-4FA8-9CC3-5E0BAE078955}" type="pres">
      <dgm:prSet presAssocID="{DC84EDD9-C722-4C2B-83C8-DE091160D24E}" presName="spaceBetweenRectangles" presStyleCnt="0"/>
      <dgm:spPr/>
    </dgm:pt>
    <dgm:pt modelId="{664EB566-82FB-4BA7-B806-DF7E94D2B42B}" type="pres">
      <dgm:prSet presAssocID="{CAE700B0-1B53-4175-8059-90DEB49A18E0}" presName="parentLin" presStyleCnt="0"/>
      <dgm:spPr/>
    </dgm:pt>
    <dgm:pt modelId="{069648D7-AA83-4DF7-A5F5-E541F343D887}" type="pres">
      <dgm:prSet presAssocID="{CAE700B0-1B53-4175-8059-90DEB49A18E0}" presName="parentLeftMargin" presStyleLbl="node1" presStyleIdx="0" presStyleCnt="4"/>
      <dgm:spPr/>
    </dgm:pt>
    <dgm:pt modelId="{B81CA3E7-6450-45F0-A3F1-4C82993346F6}" type="pres">
      <dgm:prSet presAssocID="{CAE700B0-1B53-4175-8059-90DEB49A18E0}" presName="parentText" presStyleLbl="node1" presStyleIdx="1" presStyleCnt="4">
        <dgm:presLayoutVars>
          <dgm:chMax val="0"/>
          <dgm:bulletEnabled val="1"/>
        </dgm:presLayoutVars>
      </dgm:prSet>
      <dgm:spPr/>
    </dgm:pt>
    <dgm:pt modelId="{238C0377-6992-4E85-8D1F-9FC55A4F2985}" type="pres">
      <dgm:prSet presAssocID="{CAE700B0-1B53-4175-8059-90DEB49A18E0}" presName="negativeSpace" presStyleCnt="0"/>
      <dgm:spPr/>
    </dgm:pt>
    <dgm:pt modelId="{8B67427E-D204-4480-9517-4CC81B44DFF9}" type="pres">
      <dgm:prSet presAssocID="{CAE700B0-1B53-4175-8059-90DEB49A18E0}" presName="childText" presStyleLbl="conFgAcc1" presStyleIdx="1" presStyleCnt="4" custLinFactNeighborX="-226" custLinFactNeighborY="-15810">
        <dgm:presLayoutVars>
          <dgm:bulletEnabled val="1"/>
        </dgm:presLayoutVars>
      </dgm:prSet>
      <dgm:spPr/>
    </dgm:pt>
    <dgm:pt modelId="{DAD490B3-942D-4B93-8C10-08B303B93C7A}" type="pres">
      <dgm:prSet presAssocID="{13399E8B-BEFD-4426-83D1-FA00D9A9B09D}" presName="spaceBetweenRectangles" presStyleCnt="0"/>
      <dgm:spPr/>
    </dgm:pt>
    <dgm:pt modelId="{70335BA1-ECF4-4BB1-86F9-03C0102B36FA}" type="pres">
      <dgm:prSet presAssocID="{19729CC2-567C-41FA-B4DC-65F55030C494}" presName="parentLin" presStyleCnt="0"/>
      <dgm:spPr/>
    </dgm:pt>
    <dgm:pt modelId="{7DC067BF-7C7A-4AE1-9EF0-023505DA6566}" type="pres">
      <dgm:prSet presAssocID="{19729CC2-567C-41FA-B4DC-65F55030C494}" presName="parentLeftMargin" presStyleLbl="node1" presStyleIdx="1" presStyleCnt="4"/>
      <dgm:spPr/>
    </dgm:pt>
    <dgm:pt modelId="{56EA0BE7-84B1-4DD1-B287-8BB455BCBF2C}" type="pres">
      <dgm:prSet presAssocID="{19729CC2-567C-41FA-B4DC-65F55030C494}" presName="parentText" presStyleLbl="node1" presStyleIdx="2" presStyleCnt="4" custScaleY="140591">
        <dgm:presLayoutVars>
          <dgm:chMax val="0"/>
          <dgm:bulletEnabled val="1"/>
        </dgm:presLayoutVars>
      </dgm:prSet>
      <dgm:spPr/>
    </dgm:pt>
    <dgm:pt modelId="{047F573A-ABE5-4F29-BAB7-6FF9BA2DF6E0}" type="pres">
      <dgm:prSet presAssocID="{19729CC2-567C-41FA-B4DC-65F55030C494}" presName="negativeSpace" presStyleCnt="0"/>
      <dgm:spPr/>
    </dgm:pt>
    <dgm:pt modelId="{801851BF-38E4-4E77-A4B9-B2CE308E9153}" type="pres">
      <dgm:prSet presAssocID="{19729CC2-567C-41FA-B4DC-65F55030C494}" presName="childText" presStyleLbl="conFgAcc1" presStyleIdx="2" presStyleCnt="4" custLinFactNeighborX="-75" custLinFactNeighborY="-23717">
        <dgm:presLayoutVars>
          <dgm:bulletEnabled val="1"/>
        </dgm:presLayoutVars>
      </dgm:prSet>
      <dgm:spPr>
        <a:solidFill>
          <a:srgbClr val="CFD5EA">
            <a:alpha val="90000"/>
          </a:srgbClr>
        </a:solidFill>
      </dgm:spPr>
    </dgm:pt>
    <dgm:pt modelId="{4C531D5D-0FFA-4F17-A37A-9307EA808922}" type="pres">
      <dgm:prSet presAssocID="{5BF979C7-78E1-4016-8F0D-ECAF51010C60}" presName="spaceBetweenRectangles" presStyleCnt="0"/>
      <dgm:spPr/>
    </dgm:pt>
    <dgm:pt modelId="{3A03E796-1E10-45AD-980D-B760894B1478}" type="pres">
      <dgm:prSet presAssocID="{F0BE8456-5043-4181-883B-8814359FFC03}" presName="parentLin" presStyleCnt="0"/>
      <dgm:spPr/>
    </dgm:pt>
    <dgm:pt modelId="{FFA016C2-D023-4F74-B4E6-8F717DFF0A29}" type="pres">
      <dgm:prSet presAssocID="{F0BE8456-5043-4181-883B-8814359FFC03}" presName="parentLeftMargin" presStyleLbl="node1" presStyleIdx="2" presStyleCnt="4"/>
      <dgm:spPr/>
    </dgm:pt>
    <dgm:pt modelId="{8BA34CB7-3160-481C-8F0A-F689BDEB4CEF}" type="pres">
      <dgm:prSet presAssocID="{F0BE8456-5043-4181-883B-8814359FFC03}" presName="parentText" presStyleLbl="node1" presStyleIdx="3" presStyleCnt="4">
        <dgm:presLayoutVars>
          <dgm:chMax val="0"/>
          <dgm:bulletEnabled val="1"/>
        </dgm:presLayoutVars>
      </dgm:prSet>
      <dgm:spPr/>
    </dgm:pt>
    <dgm:pt modelId="{159FE17E-6EE4-4D49-B933-1D43EE872B64}" type="pres">
      <dgm:prSet presAssocID="{F0BE8456-5043-4181-883B-8814359FFC03}" presName="negativeSpace" presStyleCnt="0"/>
      <dgm:spPr/>
    </dgm:pt>
    <dgm:pt modelId="{02074EBC-2499-48CD-899A-95C37E191038}" type="pres">
      <dgm:prSet presAssocID="{F0BE8456-5043-4181-883B-8814359FFC03}" presName="childText" presStyleLbl="conFgAcc1" presStyleIdx="3" presStyleCnt="4" custLinFactNeighborX="-226" custLinFactNeighborY="-2892">
        <dgm:presLayoutVars>
          <dgm:bulletEnabled val="1"/>
        </dgm:presLayoutVars>
      </dgm:prSet>
      <dgm:spPr/>
    </dgm:pt>
  </dgm:ptLst>
  <dgm:cxnLst>
    <dgm:cxn modelId="{6D010B04-417F-4B5D-8ECC-6EC0210ADA15}" srcId="{CAE700B0-1B53-4175-8059-90DEB49A18E0}" destId="{42922D57-B5A4-47EC-A5FC-E09AF2406D0E}" srcOrd="0" destOrd="0" parTransId="{8C538058-22F8-427B-9804-550A0FC8D9AB}" sibTransId="{42BC27C1-3275-4E96-801E-F6285458C2D4}"/>
    <dgm:cxn modelId="{E6F1E536-DF17-495E-A8BC-09C5D73BAB91}" type="presOf" srcId="{CAE700B0-1B53-4175-8059-90DEB49A18E0}" destId="{069648D7-AA83-4DF7-A5F5-E541F343D887}" srcOrd="0" destOrd="0" presId="urn:microsoft.com/office/officeart/2005/8/layout/list1"/>
    <dgm:cxn modelId="{ED8F2E37-75EA-475A-838C-5E498872568B}" srcId="{F0BE8456-5043-4181-883B-8814359FFC03}" destId="{A2A7212C-5751-4491-81BF-6C28C75CCA0E}" srcOrd="1" destOrd="0" parTransId="{467AE8AD-97AC-4112-983B-59B92B0F3179}" sibTransId="{EBA50C48-CA35-45FA-94D0-55973A9FC88C}"/>
    <dgm:cxn modelId="{0F1BA162-5D79-47A3-BFF4-37C31F059523}" type="presOf" srcId="{02FD8D11-81A7-4CAA-8A10-5F313A30D6B6}" destId="{B151677D-D669-4ED9-B9DA-9F37A5F93084}" srcOrd="0" destOrd="0" presId="urn:microsoft.com/office/officeart/2005/8/layout/list1"/>
    <dgm:cxn modelId="{ECB67E4C-6EFF-4D5A-9C15-787F151FEFCD}" srcId="{F0BE8456-5043-4181-883B-8814359FFC03}" destId="{6A88C5D0-CB9D-4AD2-B3FF-A745043613BD}" srcOrd="0" destOrd="0" parTransId="{F2867D1D-88DE-403E-9BE1-6816D66ABF7C}" sibTransId="{F7E31C3A-9773-41BF-808C-CBF14BD5A24F}"/>
    <dgm:cxn modelId="{8D0AE370-C5C5-4251-9F49-DBD845D7B7D2}" srcId="{B632D816-A884-4A8E-9A20-A2D68834A114}" destId="{CAE700B0-1B53-4175-8059-90DEB49A18E0}" srcOrd="1" destOrd="0" parTransId="{3323D90F-FC7F-4590-A9E3-D9E511CEA9E7}" sibTransId="{13399E8B-BEFD-4426-83D1-FA00D9A9B09D}"/>
    <dgm:cxn modelId="{CA29C671-A726-4ABB-9EB2-1765CC236A8D}" type="presOf" srcId="{F0BE8456-5043-4181-883B-8814359FFC03}" destId="{FFA016C2-D023-4F74-B4E6-8F717DFF0A29}" srcOrd="0" destOrd="0" presId="urn:microsoft.com/office/officeart/2005/8/layout/list1"/>
    <dgm:cxn modelId="{A71C3273-0E3A-4E7B-B3F8-D64A78250CEB}" type="presOf" srcId="{42922D57-B5A4-47EC-A5FC-E09AF2406D0E}" destId="{8B67427E-D204-4480-9517-4CC81B44DFF9}" srcOrd="0" destOrd="0" presId="urn:microsoft.com/office/officeart/2005/8/layout/list1"/>
    <dgm:cxn modelId="{B540EB59-2685-454E-B5E0-27754A58D77B}" type="presOf" srcId="{19729CC2-567C-41FA-B4DC-65F55030C494}" destId="{7DC067BF-7C7A-4AE1-9EF0-023505DA6566}" srcOrd="0" destOrd="0" presId="urn:microsoft.com/office/officeart/2005/8/layout/list1"/>
    <dgm:cxn modelId="{CE36F68B-37BA-45A8-8167-97B952CB72B9}" type="presOf" srcId="{CAE700B0-1B53-4175-8059-90DEB49A18E0}" destId="{B81CA3E7-6450-45F0-A3F1-4C82993346F6}" srcOrd="1" destOrd="0" presId="urn:microsoft.com/office/officeart/2005/8/layout/list1"/>
    <dgm:cxn modelId="{9AE2F79E-F69A-42AB-B688-4404CF349AE6}" srcId="{B632D816-A884-4A8E-9A20-A2D68834A114}" destId="{F0BE8456-5043-4181-883B-8814359FFC03}" srcOrd="3" destOrd="0" parTransId="{C4501B37-2632-4FF8-A276-BA50C5E1483C}" sibTransId="{B3B74795-1108-4914-B075-01C65B2C13BD}"/>
    <dgm:cxn modelId="{E69F3AA1-D349-4294-9B2B-BEDBE84440A5}" srcId="{A2A7212C-5751-4491-81BF-6C28C75CCA0E}" destId="{9C3FF11A-A640-44AD-B034-FF99A0980D5A}" srcOrd="0" destOrd="0" parTransId="{249E4BFE-EDF1-4247-A653-976A8569DC55}" sibTransId="{6F2CD1C6-474A-48BE-99B1-CC6CBFF7948F}"/>
    <dgm:cxn modelId="{F12939A9-EE1F-445A-BBDF-6AEDEC33C06C}" srcId="{A2A7212C-5751-4491-81BF-6C28C75CCA0E}" destId="{EB21CD30-36EA-45CB-9D6A-A4D7ED37A572}" srcOrd="1" destOrd="0" parTransId="{D20B542E-8615-4B0B-921C-CEAEC411089B}" sibTransId="{10089DA8-940C-42D2-8BEF-9B3BC99991C2}"/>
    <dgm:cxn modelId="{0B1BC0B4-FFB7-4A9D-935A-0F7EE5351781}" type="presOf" srcId="{EB21CD30-36EA-45CB-9D6A-A4D7ED37A572}" destId="{02074EBC-2499-48CD-899A-95C37E191038}" srcOrd="0" destOrd="3" presId="urn:microsoft.com/office/officeart/2005/8/layout/list1"/>
    <dgm:cxn modelId="{976485B5-7B47-4AD8-B3AB-11280A63558F}" type="presOf" srcId="{19729CC2-567C-41FA-B4DC-65F55030C494}" destId="{56EA0BE7-84B1-4DD1-B287-8BB455BCBF2C}" srcOrd="1" destOrd="0" presId="urn:microsoft.com/office/officeart/2005/8/layout/list1"/>
    <dgm:cxn modelId="{E7911AB8-B729-4EC7-AB9F-C8A4E5433BEB}" type="presOf" srcId="{02FD8D11-81A7-4CAA-8A10-5F313A30D6B6}" destId="{65C47C78-867A-482D-A0BF-26A883B33E33}" srcOrd="1" destOrd="0" presId="urn:microsoft.com/office/officeart/2005/8/layout/list1"/>
    <dgm:cxn modelId="{B429BFBE-D5A3-4DF6-8E7A-A5D112F2A45E}" type="presOf" srcId="{9C3FF11A-A640-44AD-B034-FF99A0980D5A}" destId="{02074EBC-2499-48CD-899A-95C37E191038}" srcOrd="0" destOrd="2" presId="urn:microsoft.com/office/officeart/2005/8/layout/list1"/>
    <dgm:cxn modelId="{2D37C5BE-8FF1-4E6C-B76A-218762D3199C}" type="presOf" srcId="{B632D816-A884-4A8E-9A20-A2D68834A114}" destId="{8A20A7EE-10CE-4375-BDF6-08D33976B118}" srcOrd="0" destOrd="0" presId="urn:microsoft.com/office/officeart/2005/8/layout/list1"/>
    <dgm:cxn modelId="{63871FC6-46B5-42FB-B8A6-33408DB5A453}" type="presOf" srcId="{A2A7212C-5751-4491-81BF-6C28C75CCA0E}" destId="{02074EBC-2499-48CD-899A-95C37E191038}" srcOrd="0" destOrd="1" presId="urn:microsoft.com/office/officeart/2005/8/layout/list1"/>
    <dgm:cxn modelId="{8A7A20D5-6F31-44A9-9F66-1BA4A794F9E3}" type="presOf" srcId="{6A88C5D0-CB9D-4AD2-B3FF-A745043613BD}" destId="{02074EBC-2499-48CD-899A-95C37E191038}" srcOrd="0" destOrd="0" presId="urn:microsoft.com/office/officeart/2005/8/layout/list1"/>
    <dgm:cxn modelId="{53F952E1-27CB-4F19-9101-F3A2708DFA8D}" srcId="{B632D816-A884-4A8E-9A20-A2D68834A114}" destId="{02FD8D11-81A7-4CAA-8A10-5F313A30D6B6}" srcOrd="0" destOrd="0" parTransId="{E89F6763-D2E4-458B-B7FE-809F70810CE4}" sibTransId="{DC84EDD9-C722-4C2B-83C8-DE091160D24E}"/>
    <dgm:cxn modelId="{87DACDF3-0EE0-4A3A-9248-CFBA6B0BB579}" srcId="{B632D816-A884-4A8E-9A20-A2D68834A114}" destId="{19729CC2-567C-41FA-B4DC-65F55030C494}" srcOrd="2" destOrd="0" parTransId="{FBC4DC0F-3150-40A8-A6B5-867D4B64F283}" sibTransId="{5BF979C7-78E1-4016-8F0D-ECAF51010C60}"/>
    <dgm:cxn modelId="{438B68FA-22A7-4E63-8C78-02516555800D}" type="presOf" srcId="{F0BE8456-5043-4181-883B-8814359FFC03}" destId="{8BA34CB7-3160-481C-8F0A-F689BDEB4CEF}" srcOrd="1" destOrd="0" presId="urn:microsoft.com/office/officeart/2005/8/layout/list1"/>
    <dgm:cxn modelId="{1B815D90-BCB7-4B29-8D16-4090AE2ADFC6}" type="presParOf" srcId="{8A20A7EE-10CE-4375-BDF6-08D33976B118}" destId="{EF89AA96-B314-49EC-B087-C8B774D218B2}" srcOrd="0" destOrd="0" presId="urn:microsoft.com/office/officeart/2005/8/layout/list1"/>
    <dgm:cxn modelId="{57B69897-20F8-40B8-A114-FA28D52CEC32}" type="presParOf" srcId="{EF89AA96-B314-49EC-B087-C8B774D218B2}" destId="{B151677D-D669-4ED9-B9DA-9F37A5F93084}" srcOrd="0" destOrd="0" presId="urn:microsoft.com/office/officeart/2005/8/layout/list1"/>
    <dgm:cxn modelId="{95F2E43E-FDEA-480B-AC52-F9E6F2C6B491}" type="presParOf" srcId="{EF89AA96-B314-49EC-B087-C8B774D218B2}" destId="{65C47C78-867A-482D-A0BF-26A883B33E33}" srcOrd="1" destOrd="0" presId="urn:microsoft.com/office/officeart/2005/8/layout/list1"/>
    <dgm:cxn modelId="{0F268A65-F78C-4960-B3A1-3ABF6238806E}" type="presParOf" srcId="{8A20A7EE-10CE-4375-BDF6-08D33976B118}" destId="{17FB0AD5-FB00-4197-B086-9A81C92B713A}" srcOrd="1" destOrd="0" presId="urn:microsoft.com/office/officeart/2005/8/layout/list1"/>
    <dgm:cxn modelId="{BEC9D22E-AACE-469D-997E-EE672D704030}" type="presParOf" srcId="{8A20A7EE-10CE-4375-BDF6-08D33976B118}" destId="{8D563A17-92AF-420B-91EB-A3E31EAB5D32}" srcOrd="2" destOrd="0" presId="urn:microsoft.com/office/officeart/2005/8/layout/list1"/>
    <dgm:cxn modelId="{7B60B029-5BF3-4F0E-B879-02358C426399}" type="presParOf" srcId="{8A20A7EE-10CE-4375-BDF6-08D33976B118}" destId="{189FE6A6-9E18-4FA8-9CC3-5E0BAE078955}" srcOrd="3" destOrd="0" presId="urn:microsoft.com/office/officeart/2005/8/layout/list1"/>
    <dgm:cxn modelId="{752B75D0-7B4E-42D4-97A7-3C680BE28B0B}" type="presParOf" srcId="{8A20A7EE-10CE-4375-BDF6-08D33976B118}" destId="{664EB566-82FB-4BA7-B806-DF7E94D2B42B}" srcOrd="4" destOrd="0" presId="urn:microsoft.com/office/officeart/2005/8/layout/list1"/>
    <dgm:cxn modelId="{03C3B0F5-5D3C-461B-A8D2-83D6694BF615}" type="presParOf" srcId="{664EB566-82FB-4BA7-B806-DF7E94D2B42B}" destId="{069648D7-AA83-4DF7-A5F5-E541F343D887}" srcOrd="0" destOrd="0" presId="urn:microsoft.com/office/officeart/2005/8/layout/list1"/>
    <dgm:cxn modelId="{FB7BC4EA-CBA6-4946-8128-6808B0A1F62D}" type="presParOf" srcId="{664EB566-82FB-4BA7-B806-DF7E94D2B42B}" destId="{B81CA3E7-6450-45F0-A3F1-4C82993346F6}" srcOrd="1" destOrd="0" presId="urn:microsoft.com/office/officeart/2005/8/layout/list1"/>
    <dgm:cxn modelId="{255B83BB-41DB-4DBC-9FF1-C0050A9691BD}" type="presParOf" srcId="{8A20A7EE-10CE-4375-BDF6-08D33976B118}" destId="{238C0377-6992-4E85-8D1F-9FC55A4F2985}" srcOrd="5" destOrd="0" presId="urn:microsoft.com/office/officeart/2005/8/layout/list1"/>
    <dgm:cxn modelId="{74D55AC0-8745-4BCB-B06D-01B1639D6791}" type="presParOf" srcId="{8A20A7EE-10CE-4375-BDF6-08D33976B118}" destId="{8B67427E-D204-4480-9517-4CC81B44DFF9}" srcOrd="6" destOrd="0" presId="urn:microsoft.com/office/officeart/2005/8/layout/list1"/>
    <dgm:cxn modelId="{88BED9D6-C6BD-4D17-A998-033D06ACBDED}" type="presParOf" srcId="{8A20A7EE-10CE-4375-BDF6-08D33976B118}" destId="{DAD490B3-942D-4B93-8C10-08B303B93C7A}" srcOrd="7" destOrd="0" presId="urn:microsoft.com/office/officeart/2005/8/layout/list1"/>
    <dgm:cxn modelId="{959FD933-95E7-46AA-88E8-72DFA9E8C480}" type="presParOf" srcId="{8A20A7EE-10CE-4375-BDF6-08D33976B118}" destId="{70335BA1-ECF4-4BB1-86F9-03C0102B36FA}" srcOrd="8" destOrd="0" presId="urn:microsoft.com/office/officeart/2005/8/layout/list1"/>
    <dgm:cxn modelId="{B05F522E-AD14-4880-B749-392EAB94F2B1}" type="presParOf" srcId="{70335BA1-ECF4-4BB1-86F9-03C0102B36FA}" destId="{7DC067BF-7C7A-4AE1-9EF0-023505DA6566}" srcOrd="0" destOrd="0" presId="urn:microsoft.com/office/officeart/2005/8/layout/list1"/>
    <dgm:cxn modelId="{D9B48496-720F-43E6-BA2B-7B9CAF4C6A02}" type="presParOf" srcId="{70335BA1-ECF4-4BB1-86F9-03C0102B36FA}" destId="{56EA0BE7-84B1-4DD1-B287-8BB455BCBF2C}" srcOrd="1" destOrd="0" presId="urn:microsoft.com/office/officeart/2005/8/layout/list1"/>
    <dgm:cxn modelId="{A20AC01F-81EE-4903-9137-89E1566C349E}" type="presParOf" srcId="{8A20A7EE-10CE-4375-BDF6-08D33976B118}" destId="{047F573A-ABE5-4F29-BAB7-6FF9BA2DF6E0}" srcOrd="9" destOrd="0" presId="urn:microsoft.com/office/officeart/2005/8/layout/list1"/>
    <dgm:cxn modelId="{64991CF1-9415-498A-8EE6-A3B44DA275B1}" type="presParOf" srcId="{8A20A7EE-10CE-4375-BDF6-08D33976B118}" destId="{801851BF-38E4-4E77-A4B9-B2CE308E9153}" srcOrd="10" destOrd="0" presId="urn:microsoft.com/office/officeart/2005/8/layout/list1"/>
    <dgm:cxn modelId="{3CD911D6-32EC-4E05-8752-B9A9DE2FB96A}" type="presParOf" srcId="{8A20A7EE-10CE-4375-BDF6-08D33976B118}" destId="{4C531D5D-0FFA-4F17-A37A-9307EA808922}" srcOrd="11" destOrd="0" presId="urn:microsoft.com/office/officeart/2005/8/layout/list1"/>
    <dgm:cxn modelId="{14FE493D-F664-45CF-A99C-303B00E0687F}" type="presParOf" srcId="{8A20A7EE-10CE-4375-BDF6-08D33976B118}" destId="{3A03E796-1E10-45AD-980D-B760894B1478}" srcOrd="12" destOrd="0" presId="urn:microsoft.com/office/officeart/2005/8/layout/list1"/>
    <dgm:cxn modelId="{E4488DA8-D7FD-4565-AE67-8165F1BBDC46}" type="presParOf" srcId="{3A03E796-1E10-45AD-980D-B760894B1478}" destId="{FFA016C2-D023-4F74-B4E6-8F717DFF0A29}" srcOrd="0" destOrd="0" presId="urn:microsoft.com/office/officeart/2005/8/layout/list1"/>
    <dgm:cxn modelId="{CADDEACC-019E-4F1A-832D-1A8E99B1C659}" type="presParOf" srcId="{3A03E796-1E10-45AD-980D-B760894B1478}" destId="{8BA34CB7-3160-481C-8F0A-F689BDEB4CEF}" srcOrd="1" destOrd="0" presId="urn:microsoft.com/office/officeart/2005/8/layout/list1"/>
    <dgm:cxn modelId="{5A793214-9A36-4A1C-A6F4-CAA2C9A91B49}" type="presParOf" srcId="{8A20A7EE-10CE-4375-BDF6-08D33976B118}" destId="{159FE17E-6EE4-4D49-B933-1D43EE872B64}" srcOrd="13" destOrd="0" presId="urn:microsoft.com/office/officeart/2005/8/layout/list1"/>
    <dgm:cxn modelId="{9203C083-00A0-4794-9698-39DF8121ECBB}" type="presParOf" srcId="{8A20A7EE-10CE-4375-BDF6-08D33976B118}" destId="{02074EBC-2499-48CD-899A-95C37E191038}"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E474DE9-73C4-40F9-9A29-45BF335C41D1}" type="doc">
      <dgm:prSet loTypeId="urn:diagrams.loki3.com/BracketList" loCatId="list" qsTypeId="urn:microsoft.com/office/officeart/2005/8/quickstyle/simple1" qsCatId="simple" csTypeId="urn:microsoft.com/office/officeart/2005/8/colors/accent0_2" csCatId="mainScheme" phldr="1"/>
      <dgm:spPr/>
      <dgm:t>
        <a:bodyPr/>
        <a:lstStyle/>
        <a:p>
          <a:endParaRPr lang="en-GB"/>
        </a:p>
      </dgm:t>
    </dgm:pt>
    <dgm:pt modelId="{12AC2DAE-E882-43C3-9AD3-686AC57D7039}">
      <dgm:prSet phldrT="[Text]" custT="1"/>
      <dgm:spPr/>
      <dgm:t>
        <a:bodyPr/>
        <a:lstStyle/>
        <a:p>
          <a:r>
            <a:rPr lang="ru-RU" sz="1600" dirty="0"/>
            <a:t>Кто принимает решение (или играет основную роль в предоставлении рекомендаций лицам, принимающим решения)</a:t>
          </a:r>
        </a:p>
      </dgm:t>
    </dgm:pt>
    <dgm:pt modelId="{206A43E3-A560-4A95-A880-4861C5AB4769}" type="parTrans" cxnId="{89BAB37B-0B1D-45AF-A962-DCD549B92890}">
      <dgm:prSet/>
      <dgm:spPr/>
      <dgm:t>
        <a:bodyPr/>
        <a:lstStyle/>
        <a:p>
          <a:endParaRPr lang="en-GB"/>
        </a:p>
      </dgm:t>
    </dgm:pt>
    <dgm:pt modelId="{E5C9AC46-76E2-451C-951F-807051143FB2}" type="sibTrans" cxnId="{89BAB37B-0B1D-45AF-A962-DCD549B92890}">
      <dgm:prSet/>
      <dgm:spPr/>
      <dgm:t>
        <a:bodyPr/>
        <a:lstStyle/>
        <a:p>
          <a:endParaRPr lang="en-GB"/>
        </a:p>
      </dgm:t>
    </dgm:pt>
    <dgm:pt modelId="{AD990D46-1611-4539-A875-7E68685F31D5}">
      <dgm:prSet/>
      <dgm:spPr/>
      <dgm:t>
        <a:bodyPr/>
        <a:lstStyle/>
        <a:p>
          <a:r>
            <a:rPr lang="ru-RU" dirty="0"/>
            <a:t>Интегрированное ПУД (подразделение по управлению долгом) – проблема отсутствует</a:t>
          </a:r>
        </a:p>
      </dgm:t>
    </dgm:pt>
    <dgm:pt modelId="{D42C6F63-F585-4016-A5D5-89CC18F49560}" type="parTrans" cxnId="{130FF27B-2F9B-4BE0-8CEB-0A20D40DFE8E}">
      <dgm:prSet/>
      <dgm:spPr/>
      <dgm:t>
        <a:bodyPr/>
        <a:lstStyle/>
        <a:p>
          <a:endParaRPr lang="en-GB"/>
        </a:p>
      </dgm:t>
    </dgm:pt>
    <dgm:pt modelId="{93702659-EE00-47D9-9139-573590FB5637}" type="sibTrans" cxnId="{130FF27B-2F9B-4BE0-8CEB-0A20D40DFE8E}">
      <dgm:prSet/>
      <dgm:spPr/>
      <dgm:t>
        <a:bodyPr/>
        <a:lstStyle/>
        <a:p>
          <a:endParaRPr lang="en-GB"/>
        </a:p>
      </dgm:t>
    </dgm:pt>
    <dgm:pt modelId="{8CCC6E8D-DBFF-4B53-ABA5-3040922A41B3}">
      <dgm:prSet/>
      <dgm:spPr/>
      <dgm:t>
        <a:bodyPr/>
        <a:lstStyle/>
        <a:p>
          <a:r>
            <a:rPr lang="ru-RU" dirty="0"/>
            <a:t>Пример из опыта Венгрии: ÁKK (Агентство по управлению государственным долгом) предлагает минимальный уровень буфера ликвидности, который ежегодно утверждается министром финансов</a:t>
          </a:r>
        </a:p>
      </dgm:t>
    </dgm:pt>
    <dgm:pt modelId="{D305882C-2AE5-4DB2-B07F-2EF38C065015}" type="parTrans" cxnId="{AB86879A-886F-478E-89B3-B52386A13372}">
      <dgm:prSet/>
      <dgm:spPr/>
      <dgm:t>
        <a:bodyPr/>
        <a:lstStyle/>
        <a:p>
          <a:endParaRPr lang="en-GB"/>
        </a:p>
      </dgm:t>
    </dgm:pt>
    <dgm:pt modelId="{C731868B-0902-4182-995C-86B2BF7428F4}" type="sibTrans" cxnId="{AB86879A-886F-478E-89B3-B52386A13372}">
      <dgm:prSet/>
      <dgm:spPr/>
      <dgm:t>
        <a:bodyPr/>
        <a:lstStyle/>
        <a:p>
          <a:endParaRPr lang="en-GB"/>
        </a:p>
      </dgm:t>
    </dgm:pt>
    <dgm:pt modelId="{5C700517-0E4D-49AE-ACF6-093F2757E734}">
      <dgm:prSet/>
      <dgm:spPr/>
      <dgm:t>
        <a:bodyPr/>
        <a:lstStyle/>
        <a:p>
          <a:r>
            <a:rPr lang="ru-RU"/>
            <a:t>В рамках раздельных функций по управлению долгом/ликвидностью:</a:t>
          </a:r>
        </a:p>
      </dgm:t>
    </dgm:pt>
    <dgm:pt modelId="{5A124447-DAFF-4B9A-993E-0469DEF9B743}" type="parTrans" cxnId="{96DCBA22-B8FF-4D6F-8E20-D710F4952A58}">
      <dgm:prSet/>
      <dgm:spPr/>
      <dgm:t>
        <a:bodyPr/>
        <a:lstStyle/>
        <a:p>
          <a:endParaRPr lang="en-GB"/>
        </a:p>
      </dgm:t>
    </dgm:pt>
    <dgm:pt modelId="{7CDC8A1B-6C6C-4CEB-962D-A5F04E579986}" type="sibTrans" cxnId="{96DCBA22-B8FF-4D6F-8E20-D710F4952A58}">
      <dgm:prSet/>
      <dgm:spPr/>
      <dgm:t>
        <a:bodyPr/>
        <a:lstStyle/>
        <a:p>
          <a:endParaRPr lang="en-GB"/>
        </a:p>
      </dgm:t>
    </dgm:pt>
    <dgm:pt modelId="{E9C3464E-928B-400C-ADFB-06051C26B15F}">
      <dgm:prSet/>
      <dgm:spPr/>
      <dgm:t>
        <a:bodyPr/>
        <a:lstStyle/>
        <a:p>
          <a:r>
            <a:rPr lang="ru-RU"/>
            <a:t>У ответственных за управление ликвидностью больше возможностей для проведения анализа операций</a:t>
          </a:r>
        </a:p>
      </dgm:t>
    </dgm:pt>
    <dgm:pt modelId="{0B101543-7539-403A-920A-BDD135CCCD98}" type="parTrans" cxnId="{236F3A14-76A7-43CB-A45C-FDF98EB79ECB}">
      <dgm:prSet/>
      <dgm:spPr/>
      <dgm:t>
        <a:bodyPr/>
        <a:lstStyle/>
        <a:p>
          <a:endParaRPr lang="en-GB"/>
        </a:p>
      </dgm:t>
    </dgm:pt>
    <dgm:pt modelId="{3BD9DBAA-C935-470E-BABB-65BDBD913872}" type="sibTrans" cxnId="{236F3A14-76A7-43CB-A45C-FDF98EB79ECB}">
      <dgm:prSet/>
      <dgm:spPr/>
      <dgm:t>
        <a:bodyPr/>
        <a:lstStyle/>
        <a:p>
          <a:endParaRPr lang="en-GB"/>
        </a:p>
      </dgm:t>
    </dgm:pt>
    <dgm:pt modelId="{00525DCC-91E7-444F-93DF-AB58E3754154}">
      <dgm:prSet/>
      <dgm:spPr/>
      <dgm:t>
        <a:bodyPr/>
        <a:lstStyle/>
        <a:p>
          <a:r>
            <a:rPr lang="ru-RU" dirty="0"/>
            <a:t>Но ответственные за управление долгом должны учитывать соображения, связанные с управлением долгом / поддержанием страховочного буфера.</a:t>
          </a:r>
        </a:p>
      </dgm:t>
    </dgm:pt>
    <dgm:pt modelId="{4A98AF26-38D3-4E30-849F-BDE624EE62B4}" type="parTrans" cxnId="{63795067-8E6A-4103-9545-5C9F8DFB7297}">
      <dgm:prSet/>
      <dgm:spPr/>
      <dgm:t>
        <a:bodyPr/>
        <a:lstStyle/>
        <a:p>
          <a:endParaRPr lang="en-GB"/>
        </a:p>
      </dgm:t>
    </dgm:pt>
    <dgm:pt modelId="{CBD21F9B-F354-46BB-81D2-E731D7ED9665}" type="sibTrans" cxnId="{63795067-8E6A-4103-9545-5C9F8DFB7297}">
      <dgm:prSet/>
      <dgm:spPr/>
      <dgm:t>
        <a:bodyPr/>
        <a:lstStyle/>
        <a:p>
          <a:endParaRPr lang="en-GB"/>
        </a:p>
      </dgm:t>
    </dgm:pt>
    <dgm:pt modelId="{EE1663A0-6BC3-4B67-BFCC-75944B77FD84}">
      <dgm:prSet/>
      <dgm:spPr/>
      <dgm:t>
        <a:bodyPr/>
        <a:lstStyle/>
        <a:p>
          <a:r>
            <a:rPr lang="ru-RU"/>
            <a:t>Это предполагает необходимость координации в целях обеспечения комплексного подхода и формирования общего понимания относительно доступных страховочных инструментов</a:t>
          </a:r>
        </a:p>
      </dgm:t>
    </dgm:pt>
    <dgm:pt modelId="{69671105-C7B4-4545-985B-D92CC745B432}" type="parTrans" cxnId="{90DE7FD6-EA77-4EC3-B4B2-0B023CF85EC4}">
      <dgm:prSet/>
      <dgm:spPr/>
      <dgm:t>
        <a:bodyPr/>
        <a:lstStyle/>
        <a:p>
          <a:endParaRPr lang="en-GB"/>
        </a:p>
      </dgm:t>
    </dgm:pt>
    <dgm:pt modelId="{C33E64C3-71F7-4F31-8F63-8B5EDBFD6529}" type="sibTrans" cxnId="{90DE7FD6-EA77-4EC3-B4B2-0B023CF85EC4}">
      <dgm:prSet/>
      <dgm:spPr/>
      <dgm:t>
        <a:bodyPr/>
        <a:lstStyle/>
        <a:p>
          <a:endParaRPr lang="en-GB"/>
        </a:p>
      </dgm:t>
    </dgm:pt>
    <dgm:pt modelId="{55D929DA-682B-4480-9C08-911C7CB3391B}">
      <dgm:prSet custT="1"/>
      <dgm:spPr/>
      <dgm:t>
        <a:bodyPr/>
        <a:lstStyle/>
        <a:p>
          <a:r>
            <a:rPr lang="ru-RU" sz="1600" dirty="0"/>
            <a:t>Крайне важно информировать ЦБ</a:t>
          </a:r>
        </a:p>
      </dgm:t>
    </dgm:pt>
    <dgm:pt modelId="{BD24F600-6E93-4840-92D3-1680B1325670}" type="parTrans" cxnId="{32BCBB65-CBD2-4359-B6C3-AFA42F8DB08D}">
      <dgm:prSet/>
      <dgm:spPr/>
      <dgm:t>
        <a:bodyPr/>
        <a:lstStyle/>
        <a:p>
          <a:endParaRPr lang="en-GB"/>
        </a:p>
      </dgm:t>
    </dgm:pt>
    <dgm:pt modelId="{EF3B989D-4822-478A-99A4-6F6DC3A39B61}" type="sibTrans" cxnId="{32BCBB65-CBD2-4359-B6C3-AFA42F8DB08D}">
      <dgm:prSet/>
      <dgm:spPr/>
      <dgm:t>
        <a:bodyPr/>
        <a:lstStyle/>
        <a:p>
          <a:endParaRPr lang="en-GB"/>
        </a:p>
      </dgm:t>
    </dgm:pt>
    <dgm:pt modelId="{BA8654DE-21F1-48E6-BD41-E4FE9F486A00}">
      <dgm:prSet/>
      <dgm:spPr/>
      <dgm:t>
        <a:bodyPr/>
        <a:lstStyle/>
        <a:p>
          <a:r>
            <a:rPr lang="ru-RU"/>
            <a:t>Ему должен быть известен целевой уровень в качестве одного из исходных данных для подготовки прогноза ликвидности, необходимого для операций на открытом рынке</a:t>
          </a:r>
        </a:p>
      </dgm:t>
    </dgm:pt>
    <dgm:pt modelId="{AAE38F75-1FD4-4027-9752-149C8F38C68F}" type="parTrans" cxnId="{7846BE34-4B97-4317-9E81-4FB0F0956E19}">
      <dgm:prSet/>
      <dgm:spPr/>
      <dgm:t>
        <a:bodyPr/>
        <a:lstStyle/>
        <a:p>
          <a:endParaRPr lang="en-GB"/>
        </a:p>
      </dgm:t>
    </dgm:pt>
    <dgm:pt modelId="{57F00CE7-08F5-4AFC-8F71-A8575C6450C9}" type="sibTrans" cxnId="{7846BE34-4B97-4317-9E81-4FB0F0956E19}">
      <dgm:prSet/>
      <dgm:spPr/>
      <dgm:t>
        <a:bodyPr/>
        <a:lstStyle/>
        <a:p>
          <a:endParaRPr lang="en-GB"/>
        </a:p>
      </dgm:t>
    </dgm:pt>
    <dgm:pt modelId="{B0941907-C9F0-4262-AD3D-BFBB576C25E9}">
      <dgm:prSet custT="1"/>
      <dgm:spPr/>
      <dgm:t>
        <a:bodyPr/>
        <a:lstStyle/>
        <a:p>
          <a:r>
            <a:rPr lang="ru-RU" sz="1600"/>
            <a:t>Преимущества публичного раскрытия информации</a:t>
          </a:r>
        </a:p>
      </dgm:t>
    </dgm:pt>
    <dgm:pt modelId="{77C71893-F930-42ED-AC93-EA7FF482E1C5}" type="parTrans" cxnId="{8DA02662-D1A2-41E0-A17F-B6C548C8CE83}">
      <dgm:prSet/>
      <dgm:spPr/>
      <dgm:t>
        <a:bodyPr/>
        <a:lstStyle/>
        <a:p>
          <a:endParaRPr lang="en-GB"/>
        </a:p>
      </dgm:t>
    </dgm:pt>
    <dgm:pt modelId="{74FCE9B7-79DD-4314-A519-46C43830957B}" type="sibTrans" cxnId="{8DA02662-D1A2-41E0-A17F-B6C548C8CE83}">
      <dgm:prSet/>
      <dgm:spPr/>
      <dgm:t>
        <a:bodyPr/>
        <a:lstStyle/>
        <a:p>
          <a:endParaRPr lang="en-GB"/>
        </a:p>
      </dgm:t>
    </dgm:pt>
    <dgm:pt modelId="{320F6A39-B2A6-4AB6-BC6E-60B219486889}">
      <dgm:prSet/>
      <dgm:spPr/>
      <dgm:t>
        <a:bodyPr/>
        <a:lstStyle/>
        <a:p>
          <a:r>
            <a:rPr lang="ru-RU"/>
            <a:t>Публичное раскрытие информации дает положительный сигнал участникам рынка, повышая доверие к правительству.</a:t>
          </a:r>
        </a:p>
      </dgm:t>
    </dgm:pt>
    <dgm:pt modelId="{D3DA51E9-CE6F-4C3A-85EB-DB312550ED59}" type="parTrans" cxnId="{01F2D773-390C-4F41-A018-1AE4D54EC1C8}">
      <dgm:prSet/>
      <dgm:spPr/>
      <dgm:t>
        <a:bodyPr/>
        <a:lstStyle/>
        <a:p>
          <a:endParaRPr lang="en-GB"/>
        </a:p>
      </dgm:t>
    </dgm:pt>
    <dgm:pt modelId="{653AE484-A8DA-4FD9-AA3F-8DDF55A40A3C}" type="sibTrans" cxnId="{01F2D773-390C-4F41-A018-1AE4D54EC1C8}">
      <dgm:prSet/>
      <dgm:spPr/>
      <dgm:t>
        <a:bodyPr/>
        <a:lstStyle/>
        <a:p>
          <a:endParaRPr lang="en-GB"/>
        </a:p>
      </dgm:t>
    </dgm:pt>
    <dgm:pt modelId="{C7C5EF6F-0ABC-4C7C-A7AE-3099F5AB5ADA}">
      <dgm:prSet/>
      <dgm:spPr/>
      <dgm:t>
        <a:bodyPr/>
        <a:lstStyle/>
        <a:p>
          <a:r>
            <a:rPr lang="ru-RU" dirty="0"/>
            <a:t>Раскрытие информации о фактическом размере буфера ликвидности также способствует повышению прозрачности в налогово-бюджетной сфере и уверенности среди участников рынка. Примеры: Канада, Дания, Италия и США.</a:t>
          </a:r>
        </a:p>
      </dgm:t>
    </dgm:pt>
    <dgm:pt modelId="{8809A57A-EEE2-4B53-96DA-526A94CA5476}" type="parTrans" cxnId="{F82F5357-09F5-4866-BA07-4B9313C65D13}">
      <dgm:prSet/>
      <dgm:spPr/>
      <dgm:t>
        <a:bodyPr/>
        <a:lstStyle/>
        <a:p>
          <a:endParaRPr lang="en-GB"/>
        </a:p>
      </dgm:t>
    </dgm:pt>
    <dgm:pt modelId="{EC371EBB-2D78-4569-9C7A-7AB59B7E6A1F}" type="sibTrans" cxnId="{F82F5357-09F5-4866-BA07-4B9313C65D13}">
      <dgm:prSet/>
      <dgm:spPr/>
      <dgm:t>
        <a:bodyPr/>
        <a:lstStyle/>
        <a:p>
          <a:endParaRPr lang="en-GB"/>
        </a:p>
      </dgm:t>
    </dgm:pt>
    <dgm:pt modelId="{1A0ED745-D262-4E9C-975B-BE657203E529}">
      <dgm:prSet/>
      <dgm:spPr/>
      <dgm:t>
        <a:bodyPr/>
        <a:lstStyle/>
        <a:p>
          <a:r>
            <a:rPr lang="ru-RU" dirty="0"/>
            <a:t>В обстановке, характеризующейся большей неопределенностью, некоторые страны раскрывают информацию о политике (обоснование и определяющие факторы), не предоставляя информации о фактическом и целевом уровне буфера во избежание возможных недоразумений</a:t>
          </a:r>
        </a:p>
      </dgm:t>
    </dgm:pt>
    <dgm:pt modelId="{CECBD69A-0A23-4D41-8525-D716CD00E124}" type="parTrans" cxnId="{D6D7EC86-B11E-49B4-BD30-29DF94DB74B6}">
      <dgm:prSet/>
      <dgm:spPr/>
      <dgm:t>
        <a:bodyPr/>
        <a:lstStyle/>
        <a:p>
          <a:endParaRPr lang="en-GB"/>
        </a:p>
      </dgm:t>
    </dgm:pt>
    <dgm:pt modelId="{9355EB9D-F336-484E-8F22-2197E65E6F70}" type="sibTrans" cxnId="{D6D7EC86-B11E-49B4-BD30-29DF94DB74B6}">
      <dgm:prSet/>
      <dgm:spPr/>
      <dgm:t>
        <a:bodyPr/>
        <a:lstStyle/>
        <a:p>
          <a:endParaRPr lang="en-GB"/>
        </a:p>
      </dgm:t>
    </dgm:pt>
    <dgm:pt modelId="{3965C091-5D39-4317-925D-EA26A19CC8AC}">
      <dgm:prSet custT="1"/>
      <dgm:spPr/>
      <dgm:t>
        <a:bodyPr/>
        <a:lstStyle/>
        <a:p>
          <a:r>
            <a:rPr lang="ru-RU" sz="1600"/>
            <a:t>Пересмотр законодательных требований</a:t>
          </a:r>
        </a:p>
      </dgm:t>
    </dgm:pt>
    <dgm:pt modelId="{8017C375-8611-4CB9-A1F9-F2BF85816CC8}" type="parTrans" cxnId="{27324636-B989-4F4D-A1BD-251F44F5A24B}">
      <dgm:prSet/>
      <dgm:spPr/>
      <dgm:t>
        <a:bodyPr/>
        <a:lstStyle/>
        <a:p>
          <a:endParaRPr lang="en-GB"/>
        </a:p>
      </dgm:t>
    </dgm:pt>
    <dgm:pt modelId="{B5D55F52-9D83-4A53-95CE-A4369428F67F}" type="sibTrans" cxnId="{27324636-B989-4F4D-A1BD-251F44F5A24B}">
      <dgm:prSet/>
      <dgm:spPr/>
      <dgm:t>
        <a:bodyPr/>
        <a:lstStyle/>
        <a:p>
          <a:endParaRPr lang="en-GB"/>
        </a:p>
      </dgm:t>
    </dgm:pt>
    <dgm:pt modelId="{1E004E4F-F956-4595-A1B7-253545760C7C}">
      <dgm:prSet/>
      <dgm:spPr/>
      <dgm:t>
        <a:bodyPr/>
        <a:lstStyle/>
        <a:p>
          <a:r>
            <a:rPr lang="ru-RU" dirty="0"/>
            <a:t>В некоторых странах сейчас не допускаются чрезмерные заимствования для формирования буфера </a:t>
          </a:r>
        </a:p>
      </dgm:t>
    </dgm:pt>
    <dgm:pt modelId="{5DD189F5-DBF7-42B6-A68E-123AED10FC91}" type="parTrans" cxnId="{FEF45E05-D017-4DA1-B6FE-9CD571B32713}">
      <dgm:prSet/>
      <dgm:spPr/>
      <dgm:t>
        <a:bodyPr/>
        <a:lstStyle/>
        <a:p>
          <a:endParaRPr lang="en-GB"/>
        </a:p>
      </dgm:t>
    </dgm:pt>
    <dgm:pt modelId="{84204C09-9375-47DF-8167-D49EC930D1FB}" type="sibTrans" cxnId="{FEF45E05-D017-4DA1-B6FE-9CD571B32713}">
      <dgm:prSet/>
      <dgm:spPr/>
      <dgm:t>
        <a:bodyPr/>
        <a:lstStyle/>
        <a:p>
          <a:endParaRPr lang="en-GB"/>
        </a:p>
      </dgm:t>
    </dgm:pt>
    <dgm:pt modelId="{87F0E12D-F9F9-40C5-B144-3303B1B14B1D}" type="pres">
      <dgm:prSet presAssocID="{5E474DE9-73C4-40F9-9A29-45BF335C41D1}" presName="Name0" presStyleCnt="0">
        <dgm:presLayoutVars>
          <dgm:dir/>
          <dgm:animLvl val="lvl"/>
          <dgm:resizeHandles val="exact"/>
        </dgm:presLayoutVars>
      </dgm:prSet>
      <dgm:spPr/>
    </dgm:pt>
    <dgm:pt modelId="{68D992BF-A411-4FE3-AED7-E699CAA04260}" type="pres">
      <dgm:prSet presAssocID="{12AC2DAE-E882-43C3-9AD3-686AC57D7039}" presName="linNode" presStyleCnt="0"/>
      <dgm:spPr/>
    </dgm:pt>
    <dgm:pt modelId="{4438DB73-15C9-42C2-AAF2-E0226695BD2F}" type="pres">
      <dgm:prSet presAssocID="{12AC2DAE-E882-43C3-9AD3-686AC57D7039}" presName="parTx" presStyleLbl="revTx" presStyleIdx="0" presStyleCnt="4">
        <dgm:presLayoutVars>
          <dgm:chMax val="1"/>
          <dgm:bulletEnabled val="1"/>
        </dgm:presLayoutVars>
      </dgm:prSet>
      <dgm:spPr/>
    </dgm:pt>
    <dgm:pt modelId="{955E0045-1535-40D1-A490-082F880414F7}" type="pres">
      <dgm:prSet presAssocID="{12AC2DAE-E882-43C3-9AD3-686AC57D7039}" presName="bracket" presStyleLbl="parChTrans1D1" presStyleIdx="0" presStyleCnt="4"/>
      <dgm:spPr/>
    </dgm:pt>
    <dgm:pt modelId="{A340EC81-8AB1-4423-8673-F54D52179513}" type="pres">
      <dgm:prSet presAssocID="{12AC2DAE-E882-43C3-9AD3-686AC57D7039}" presName="spH" presStyleCnt="0"/>
      <dgm:spPr/>
    </dgm:pt>
    <dgm:pt modelId="{9F7EE0CA-ECF3-4B21-8567-2DF81B68B7E8}" type="pres">
      <dgm:prSet presAssocID="{12AC2DAE-E882-43C3-9AD3-686AC57D7039}" presName="desTx" presStyleLbl="node1" presStyleIdx="0" presStyleCnt="4">
        <dgm:presLayoutVars>
          <dgm:bulletEnabled val="1"/>
        </dgm:presLayoutVars>
      </dgm:prSet>
      <dgm:spPr/>
    </dgm:pt>
    <dgm:pt modelId="{CE21BBA0-76EE-4781-823F-11DF65A9F074}" type="pres">
      <dgm:prSet presAssocID="{E5C9AC46-76E2-451C-951F-807051143FB2}" presName="spV" presStyleCnt="0"/>
      <dgm:spPr/>
    </dgm:pt>
    <dgm:pt modelId="{318D1CE3-43EA-44F5-8847-70D9F2A1890E}" type="pres">
      <dgm:prSet presAssocID="{55D929DA-682B-4480-9C08-911C7CB3391B}" presName="linNode" presStyleCnt="0"/>
      <dgm:spPr/>
    </dgm:pt>
    <dgm:pt modelId="{BA91AA63-F47B-4A23-8E0D-ECE03CBCEF73}" type="pres">
      <dgm:prSet presAssocID="{55D929DA-682B-4480-9C08-911C7CB3391B}" presName="parTx" presStyleLbl="revTx" presStyleIdx="1" presStyleCnt="4">
        <dgm:presLayoutVars>
          <dgm:chMax val="1"/>
          <dgm:bulletEnabled val="1"/>
        </dgm:presLayoutVars>
      </dgm:prSet>
      <dgm:spPr/>
    </dgm:pt>
    <dgm:pt modelId="{3AA5B17F-D3AE-4D00-89C7-CB353270651D}" type="pres">
      <dgm:prSet presAssocID="{55D929DA-682B-4480-9C08-911C7CB3391B}" presName="bracket" presStyleLbl="parChTrans1D1" presStyleIdx="1" presStyleCnt="4"/>
      <dgm:spPr/>
    </dgm:pt>
    <dgm:pt modelId="{641AC861-E222-41EF-8BDF-B81B907AACEA}" type="pres">
      <dgm:prSet presAssocID="{55D929DA-682B-4480-9C08-911C7CB3391B}" presName="spH" presStyleCnt="0"/>
      <dgm:spPr/>
    </dgm:pt>
    <dgm:pt modelId="{755699E3-82B4-4C1B-987E-061D2B236B8A}" type="pres">
      <dgm:prSet presAssocID="{55D929DA-682B-4480-9C08-911C7CB3391B}" presName="desTx" presStyleLbl="node1" presStyleIdx="1" presStyleCnt="4">
        <dgm:presLayoutVars>
          <dgm:bulletEnabled val="1"/>
        </dgm:presLayoutVars>
      </dgm:prSet>
      <dgm:spPr/>
    </dgm:pt>
    <dgm:pt modelId="{11EEC6A7-45DD-44E5-804D-D0155FDFA16F}" type="pres">
      <dgm:prSet presAssocID="{EF3B989D-4822-478A-99A4-6F6DC3A39B61}" presName="spV" presStyleCnt="0"/>
      <dgm:spPr/>
    </dgm:pt>
    <dgm:pt modelId="{CE19E98F-E902-4F1A-806D-019AC228D5A6}" type="pres">
      <dgm:prSet presAssocID="{B0941907-C9F0-4262-AD3D-BFBB576C25E9}" presName="linNode" presStyleCnt="0"/>
      <dgm:spPr/>
    </dgm:pt>
    <dgm:pt modelId="{EA0DA4E6-8DB3-4C45-A0C3-8B70762C480D}" type="pres">
      <dgm:prSet presAssocID="{B0941907-C9F0-4262-AD3D-BFBB576C25E9}" presName="parTx" presStyleLbl="revTx" presStyleIdx="2" presStyleCnt="4">
        <dgm:presLayoutVars>
          <dgm:chMax val="1"/>
          <dgm:bulletEnabled val="1"/>
        </dgm:presLayoutVars>
      </dgm:prSet>
      <dgm:spPr/>
    </dgm:pt>
    <dgm:pt modelId="{013F5CBF-C4A0-477D-8EAA-CC55F237C38E}" type="pres">
      <dgm:prSet presAssocID="{B0941907-C9F0-4262-AD3D-BFBB576C25E9}" presName="bracket" presStyleLbl="parChTrans1D1" presStyleIdx="2" presStyleCnt="4"/>
      <dgm:spPr/>
    </dgm:pt>
    <dgm:pt modelId="{7ADCF576-3FC6-4C6E-B82C-CA8AC5F5874F}" type="pres">
      <dgm:prSet presAssocID="{B0941907-C9F0-4262-AD3D-BFBB576C25E9}" presName="spH" presStyleCnt="0"/>
      <dgm:spPr/>
    </dgm:pt>
    <dgm:pt modelId="{2A42E2F9-B6FB-4474-B68B-0A8D860C39F6}" type="pres">
      <dgm:prSet presAssocID="{B0941907-C9F0-4262-AD3D-BFBB576C25E9}" presName="desTx" presStyleLbl="node1" presStyleIdx="2" presStyleCnt="4">
        <dgm:presLayoutVars>
          <dgm:bulletEnabled val="1"/>
        </dgm:presLayoutVars>
      </dgm:prSet>
      <dgm:spPr/>
    </dgm:pt>
    <dgm:pt modelId="{408D97E0-AC6E-45EE-AF2F-05F5FC9BD36B}" type="pres">
      <dgm:prSet presAssocID="{74FCE9B7-79DD-4314-A519-46C43830957B}" presName="spV" presStyleCnt="0"/>
      <dgm:spPr/>
    </dgm:pt>
    <dgm:pt modelId="{4BB5059B-CD09-40D9-8C78-38BCD13D98EF}" type="pres">
      <dgm:prSet presAssocID="{3965C091-5D39-4317-925D-EA26A19CC8AC}" presName="linNode" presStyleCnt="0"/>
      <dgm:spPr/>
    </dgm:pt>
    <dgm:pt modelId="{944647E7-41E4-4B51-8EAF-E27287250702}" type="pres">
      <dgm:prSet presAssocID="{3965C091-5D39-4317-925D-EA26A19CC8AC}" presName="parTx" presStyleLbl="revTx" presStyleIdx="3" presStyleCnt="4">
        <dgm:presLayoutVars>
          <dgm:chMax val="1"/>
          <dgm:bulletEnabled val="1"/>
        </dgm:presLayoutVars>
      </dgm:prSet>
      <dgm:spPr/>
    </dgm:pt>
    <dgm:pt modelId="{A9930C0F-8775-44A4-A490-E79F7EE735BB}" type="pres">
      <dgm:prSet presAssocID="{3965C091-5D39-4317-925D-EA26A19CC8AC}" presName="bracket" presStyleLbl="parChTrans1D1" presStyleIdx="3" presStyleCnt="4"/>
      <dgm:spPr/>
    </dgm:pt>
    <dgm:pt modelId="{B072214F-613F-476B-87FA-701862BAE2D5}" type="pres">
      <dgm:prSet presAssocID="{3965C091-5D39-4317-925D-EA26A19CC8AC}" presName="spH" presStyleCnt="0"/>
      <dgm:spPr/>
    </dgm:pt>
    <dgm:pt modelId="{33E16E4E-152A-4419-9369-A97C740D54C5}" type="pres">
      <dgm:prSet presAssocID="{3965C091-5D39-4317-925D-EA26A19CC8AC}" presName="desTx" presStyleLbl="node1" presStyleIdx="3" presStyleCnt="4">
        <dgm:presLayoutVars>
          <dgm:bulletEnabled val="1"/>
        </dgm:presLayoutVars>
      </dgm:prSet>
      <dgm:spPr/>
    </dgm:pt>
  </dgm:ptLst>
  <dgm:cxnLst>
    <dgm:cxn modelId="{FEF45E05-D017-4DA1-B6FE-9CD571B32713}" srcId="{3965C091-5D39-4317-925D-EA26A19CC8AC}" destId="{1E004E4F-F956-4595-A1B7-253545760C7C}" srcOrd="0" destOrd="0" parTransId="{5DD189F5-DBF7-42B6-A68E-123AED10FC91}" sibTransId="{84204C09-9375-47DF-8167-D49EC930D1FB}"/>
    <dgm:cxn modelId="{78C98E12-474F-454A-9D4F-A0CFBCAA1292}" type="presOf" srcId="{AD990D46-1611-4539-A875-7E68685F31D5}" destId="{9F7EE0CA-ECF3-4B21-8567-2DF81B68B7E8}" srcOrd="0" destOrd="0" presId="urn:diagrams.loki3.com/BracketList"/>
    <dgm:cxn modelId="{236F3A14-76A7-43CB-A45C-FDF98EB79ECB}" srcId="{5C700517-0E4D-49AE-ACF6-093F2757E734}" destId="{E9C3464E-928B-400C-ADFB-06051C26B15F}" srcOrd="0" destOrd="0" parTransId="{0B101543-7539-403A-920A-BDD135CCCD98}" sibTransId="{3BD9DBAA-C935-470E-BABB-65BDBD913872}"/>
    <dgm:cxn modelId="{96DCBA22-B8FF-4D6F-8E20-D710F4952A58}" srcId="{12AC2DAE-E882-43C3-9AD3-686AC57D7039}" destId="{5C700517-0E4D-49AE-ACF6-093F2757E734}" srcOrd="1" destOrd="0" parTransId="{5A124447-DAFF-4B9A-993E-0469DEF9B743}" sibTransId="{7CDC8A1B-6C6C-4CEB-962D-A5F04E579986}"/>
    <dgm:cxn modelId="{FEEF2E32-46E6-42D0-8CA6-60C395B6D5C5}" type="presOf" srcId="{5E474DE9-73C4-40F9-9A29-45BF335C41D1}" destId="{87F0E12D-F9F9-40C5-B144-3303B1B14B1D}" srcOrd="0" destOrd="0" presId="urn:diagrams.loki3.com/BracketList"/>
    <dgm:cxn modelId="{7846BE34-4B97-4317-9E81-4FB0F0956E19}" srcId="{55D929DA-682B-4480-9C08-911C7CB3391B}" destId="{BA8654DE-21F1-48E6-BD41-E4FE9F486A00}" srcOrd="0" destOrd="0" parTransId="{AAE38F75-1FD4-4027-9752-149C8F38C68F}" sibTransId="{57F00CE7-08F5-4AFC-8F71-A8575C6450C9}"/>
    <dgm:cxn modelId="{27324636-B989-4F4D-A1BD-251F44F5A24B}" srcId="{5E474DE9-73C4-40F9-9A29-45BF335C41D1}" destId="{3965C091-5D39-4317-925D-EA26A19CC8AC}" srcOrd="3" destOrd="0" parTransId="{8017C375-8611-4CB9-A1F9-F2BF85816CC8}" sibTransId="{B5D55F52-9D83-4A53-95CE-A4369428F67F}"/>
    <dgm:cxn modelId="{F169913F-424A-4D85-8840-7245D86EAB7F}" type="presOf" srcId="{3965C091-5D39-4317-925D-EA26A19CC8AC}" destId="{944647E7-41E4-4B51-8EAF-E27287250702}" srcOrd="0" destOrd="0" presId="urn:diagrams.loki3.com/BracketList"/>
    <dgm:cxn modelId="{8DA02662-D1A2-41E0-A17F-B6C548C8CE83}" srcId="{5E474DE9-73C4-40F9-9A29-45BF335C41D1}" destId="{B0941907-C9F0-4262-AD3D-BFBB576C25E9}" srcOrd="2" destOrd="0" parTransId="{77C71893-F930-42ED-AC93-EA7FF482E1C5}" sibTransId="{74FCE9B7-79DD-4314-A519-46C43830957B}"/>
    <dgm:cxn modelId="{1FF22664-F6F4-40E7-86D8-5D350B786304}" type="presOf" srcId="{5C700517-0E4D-49AE-ACF6-093F2757E734}" destId="{9F7EE0CA-ECF3-4B21-8567-2DF81B68B7E8}" srcOrd="0" destOrd="2" presId="urn:diagrams.loki3.com/BracketList"/>
    <dgm:cxn modelId="{32BCBB65-CBD2-4359-B6C3-AFA42F8DB08D}" srcId="{5E474DE9-73C4-40F9-9A29-45BF335C41D1}" destId="{55D929DA-682B-4480-9C08-911C7CB3391B}" srcOrd="1" destOrd="0" parTransId="{BD24F600-6E93-4840-92D3-1680B1325670}" sibTransId="{EF3B989D-4822-478A-99A4-6F6DC3A39B61}"/>
    <dgm:cxn modelId="{63795067-8E6A-4103-9545-5C9F8DFB7297}" srcId="{5C700517-0E4D-49AE-ACF6-093F2757E734}" destId="{00525DCC-91E7-444F-93DF-AB58E3754154}" srcOrd="1" destOrd="0" parTransId="{4A98AF26-38D3-4E30-849F-BDE624EE62B4}" sibTransId="{CBD21F9B-F354-46BB-81D2-E731D7ED9665}"/>
    <dgm:cxn modelId="{2F533773-F7BC-48DB-80EE-7E8000881B7B}" type="presOf" srcId="{55D929DA-682B-4480-9C08-911C7CB3391B}" destId="{BA91AA63-F47B-4A23-8E0D-ECE03CBCEF73}" srcOrd="0" destOrd="0" presId="urn:diagrams.loki3.com/BracketList"/>
    <dgm:cxn modelId="{01F2D773-390C-4F41-A018-1AE4D54EC1C8}" srcId="{B0941907-C9F0-4262-AD3D-BFBB576C25E9}" destId="{320F6A39-B2A6-4AB6-BC6E-60B219486889}" srcOrd="0" destOrd="0" parTransId="{D3DA51E9-CE6F-4C3A-85EB-DB312550ED59}" sibTransId="{653AE484-A8DA-4FD9-AA3F-8DDF55A40A3C}"/>
    <dgm:cxn modelId="{F82F5357-09F5-4866-BA07-4B9313C65D13}" srcId="{B0941907-C9F0-4262-AD3D-BFBB576C25E9}" destId="{C7C5EF6F-0ABC-4C7C-A7AE-3099F5AB5ADA}" srcOrd="1" destOrd="0" parTransId="{8809A57A-EEE2-4B53-96DA-526A94CA5476}" sibTransId="{EC371EBB-2D78-4569-9C7A-7AB59B7E6A1F}"/>
    <dgm:cxn modelId="{BEB1287A-9FF9-4A4C-AB5D-1EB1A87DB6D3}" type="presOf" srcId="{EE1663A0-6BC3-4B67-BFCC-75944B77FD84}" destId="{9F7EE0CA-ECF3-4B21-8567-2DF81B68B7E8}" srcOrd="0" destOrd="5" presId="urn:diagrams.loki3.com/BracketList"/>
    <dgm:cxn modelId="{89BAB37B-0B1D-45AF-A962-DCD549B92890}" srcId="{5E474DE9-73C4-40F9-9A29-45BF335C41D1}" destId="{12AC2DAE-E882-43C3-9AD3-686AC57D7039}" srcOrd="0" destOrd="0" parTransId="{206A43E3-A560-4A95-A880-4861C5AB4769}" sibTransId="{E5C9AC46-76E2-451C-951F-807051143FB2}"/>
    <dgm:cxn modelId="{130FF27B-2F9B-4BE0-8CEB-0A20D40DFE8E}" srcId="{12AC2DAE-E882-43C3-9AD3-686AC57D7039}" destId="{AD990D46-1611-4539-A875-7E68685F31D5}" srcOrd="0" destOrd="0" parTransId="{D42C6F63-F585-4016-A5D5-89CC18F49560}" sibTransId="{93702659-EE00-47D9-9139-573590FB5637}"/>
    <dgm:cxn modelId="{D6D7EC86-B11E-49B4-BD30-29DF94DB74B6}" srcId="{B0941907-C9F0-4262-AD3D-BFBB576C25E9}" destId="{1A0ED745-D262-4E9C-975B-BE657203E529}" srcOrd="2" destOrd="0" parTransId="{CECBD69A-0A23-4D41-8525-D716CD00E124}" sibTransId="{9355EB9D-F336-484E-8F22-2197E65E6F70}"/>
    <dgm:cxn modelId="{36F99D8F-245F-47A8-A3BA-3E7B2900A316}" type="presOf" srcId="{BA8654DE-21F1-48E6-BD41-E4FE9F486A00}" destId="{755699E3-82B4-4C1B-987E-061D2B236B8A}" srcOrd="0" destOrd="0" presId="urn:diagrams.loki3.com/BracketList"/>
    <dgm:cxn modelId="{4758C591-D1BD-45EA-9786-24320CF1E330}" type="presOf" srcId="{12AC2DAE-E882-43C3-9AD3-686AC57D7039}" destId="{4438DB73-15C9-42C2-AAF2-E0226695BD2F}" srcOrd="0" destOrd="0" presId="urn:diagrams.loki3.com/BracketList"/>
    <dgm:cxn modelId="{80B6119A-7CE6-4EB2-BF64-D0CF056D9DA1}" type="presOf" srcId="{00525DCC-91E7-444F-93DF-AB58E3754154}" destId="{9F7EE0CA-ECF3-4B21-8567-2DF81B68B7E8}" srcOrd="0" destOrd="4" presId="urn:diagrams.loki3.com/BracketList"/>
    <dgm:cxn modelId="{AB86879A-886F-478E-89B3-B52386A13372}" srcId="{AD990D46-1611-4539-A875-7E68685F31D5}" destId="{8CCC6E8D-DBFF-4B53-ABA5-3040922A41B3}" srcOrd="0" destOrd="0" parTransId="{D305882C-2AE5-4DB2-B07F-2EF38C065015}" sibTransId="{C731868B-0902-4182-995C-86B2BF7428F4}"/>
    <dgm:cxn modelId="{AD7ED4A6-FDD2-43E4-9400-E13A0AD039FC}" type="presOf" srcId="{B0941907-C9F0-4262-AD3D-BFBB576C25E9}" destId="{EA0DA4E6-8DB3-4C45-A0C3-8B70762C480D}" srcOrd="0" destOrd="0" presId="urn:diagrams.loki3.com/BracketList"/>
    <dgm:cxn modelId="{34BFC6A7-2D69-482A-BDA1-A10EAF48E773}" type="presOf" srcId="{E9C3464E-928B-400C-ADFB-06051C26B15F}" destId="{9F7EE0CA-ECF3-4B21-8567-2DF81B68B7E8}" srcOrd="0" destOrd="3" presId="urn:diagrams.loki3.com/BracketList"/>
    <dgm:cxn modelId="{561D43CD-DEF8-4999-909B-6760AC0A097C}" type="presOf" srcId="{1A0ED745-D262-4E9C-975B-BE657203E529}" destId="{2A42E2F9-B6FB-4474-B68B-0A8D860C39F6}" srcOrd="0" destOrd="2" presId="urn:diagrams.loki3.com/BracketList"/>
    <dgm:cxn modelId="{90DE7FD6-EA77-4EC3-B4B2-0B023CF85EC4}" srcId="{5C700517-0E4D-49AE-ACF6-093F2757E734}" destId="{EE1663A0-6BC3-4B67-BFCC-75944B77FD84}" srcOrd="2" destOrd="0" parTransId="{69671105-C7B4-4545-985B-D92CC745B432}" sibTransId="{C33E64C3-71F7-4F31-8F63-8B5EDBFD6529}"/>
    <dgm:cxn modelId="{2B94F5E4-09C0-4BE7-A121-0829068660F9}" type="presOf" srcId="{8CCC6E8D-DBFF-4B53-ABA5-3040922A41B3}" destId="{9F7EE0CA-ECF3-4B21-8567-2DF81B68B7E8}" srcOrd="0" destOrd="1" presId="urn:diagrams.loki3.com/BracketList"/>
    <dgm:cxn modelId="{B384C9E5-A9DE-4193-80A3-3AA0F7013024}" type="presOf" srcId="{320F6A39-B2A6-4AB6-BC6E-60B219486889}" destId="{2A42E2F9-B6FB-4474-B68B-0A8D860C39F6}" srcOrd="0" destOrd="0" presId="urn:diagrams.loki3.com/BracketList"/>
    <dgm:cxn modelId="{EABF3FF9-6836-4B8B-A35E-25811D57473A}" type="presOf" srcId="{C7C5EF6F-0ABC-4C7C-A7AE-3099F5AB5ADA}" destId="{2A42E2F9-B6FB-4474-B68B-0A8D860C39F6}" srcOrd="0" destOrd="1" presId="urn:diagrams.loki3.com/BracketList"/>
    <dgm:cxn modelId="{BA1C7AFC-9165-4D76-B066-8895ADBDF1D7}" type="presOf" srcId="{1E004E4F-F956-4595-A1B7-253545760C7C}" destId="{33E16E4E-152A-4419-9369-A97C740D54C5}" srcOrd="0" destOrd="0" presId="urn:diagrams.loki3.com/BracketList"/>
    <dgm:cxn modelId="{9B45F6B0-603D-41FD-9F1A-86A9D5CACE58}" type="presParOf" srcId="{87F0E12D-F9F9-40C5-B144-3303B1B14B1D}" destId="{68D992BF-A411-4FE3-AED7-E699CAA04260}" srcOrd="0" destOrd="0" presId="urn:diagrams.loki3.com/BracketList"/>
    <dgm:cxn modelId="{C49EB271-AAC3-4C82-AE47-5D79814D4397}" type="presParOf" srcId="{68D992BF-A411-4FE3-AED7-E699CAA04260}" destId="{4438DB73-15C9-42C2-AAF2-E0226695BD2F}" srcOrd="0" destOrd="0" presId="urn:diagrams.loki3.com/BracketList"/>
    <dgm:cxn modelId="{A99E42F4-46BB-44DF-889A-A7478DB3E636}" type="presParOf" srcId="{68D992BF-A411-4FE3-AED7-E699CAA04260}" destId="{955E0045-1535-40D1-A490-082F880414F7}" srcOrd="1" destOrd="0" presId="urn:diagrams.loki3.com/BracketList"/>
    <dgm:cxn modelId="{B2280550-DE1A-436D-9198-E1F2F979DB53}" type="presParOf" srcId="{68D992BF-A411-4FE3-AED7-E699CAA04260}" destId="{A340EC81-8AB1-4423-8673-F54D52179513}" srcOrd="2" destOrd="0" presId="urn:diagrams.loki3.com/BracketList"/>
    <dgm:cxn modelId="{6E0BADEA-CDB0-4EA9-9315-FAC64D554DBE}" type="presParOf" srcId="{68D992BF-A411-4FE3-AED7-E699CAA04260}" destId="{9F7EE0CA-ECF3-4B21-8567-2DF81B68B7E8}" srcOrd="3" destOrd="0" presId="urn:diagrams.loki3.com/BracketList"/>
    <dgm:cxn modelId="{53D176FE-3C23-40A0-A49F-75CF75455A53}" type="presParOf" srcId="{87F0E12D-F9F9-40C5-B144-3303B1B14B1D}" destId="{CE21BBA0-76EE-4781-823F-11DF65A9F074}" srcOrd="1" destOrd="0" presId="urn:diagrams.loki3.com/BracketList"/>
    <dgm:cxn modelId="{536CA1E2-D7A0-43F7-B79B-BC91FB13F13F}" type="presParOf" srcId="{87F0E12D-F9F9-40C5-B144-3303B1B14B1D}" destId="{318D1CE3-43EA-44F5-8847-70D9F2A1890E}" srcOrd="2" destOrd="0" presId="urn:diagrams.loki3.com/BracketList"/>
    <dgm:cxn modelId="{7B0071D9-D3EF-4A07-B798-376A7D9C377D}" type="presParOf" srcId="{318D1CE3-43EA-44F5-8847-70D9F2A1890E}" destId="{BA91AA63-F47B-4A23-8E0D-ECE03CBCEF73}" srcOrd="0" destOrd="0" presId="urn:diagrams.loki3.com/BracketList"/>
    <dgm:cxn modelId="{614FEC69-4CAD-4A45-B55B-4ACD1AE42556}" type="presParOf" srcId="{318D1CE3-43EA-44F5-8847-70D9F2A1890E}" destId="{3AA5B17F-D3AE-4D00-89C7-CB353270651D}" srcOrd="1" destOrd="0" presId="urn:diagrams.loki3.com/BracketList"/>
    <dgm:cxn modelId="{3440C062-FDD7-4102-A7DF-93DD9B624979}" type="presParOf" srcId="{318D1CE3-43EA-44F5-8847-70D9F2A1890E}" destId="{641AC861-E222-41EF-8BDF-B81B907AACEA}" srcOrd="2" destOrd="0" presId="urn:diagrams.loki3.com/BracketList"/>
    <dgm:cxn modelId="{BEDBED43-F663-4372-8AD9-2BAE137D41EF}" type="presParOf" srcId="{318D1CE3-43EA-44F5-8847-70D9F2A1890E}" destId="{755699E3-82B4-4C1B-987E-061D2B236B8A}" srcOrd="3" destOrd="0" presId="urn:diagrams.loki3.com/BracketList"/>
    <dgm:cxn modelId="{94844839-C0F3-495C-BCAB-DAE5057CC9C1}" type="presParOf" srcId="{87F0E12D-F9F9-40C5-B144-3303B1B14B1D}" destId="{11EEC6A7-45DD-44E5-804D-D0155FDFA16F}" srcOrd="3" destOrd="0" presId="urn:diagrams.loki3.com/BracketList"/>
    <dgm:cxn modelId="{EFE8F875-17F1-4801-B122-8C8952F2ECBC}" type="presParOf" srcId="{87F0E12D-F9F9-40C5-B144-3303B1B14B1D}" destId="{CE19E98F-E902-4F1A-806D-019AC228D5A6}" srcOrd="4" destOrd="0" presId="urn:diagrams.loki3.com/BracketList"/>
    <dgm:cxn modelId="{985FF217-4D64-41A3-8CA9-E77264B414DA}" type="presParOf" srcId="{CE19E98F-E902-4F1A-806D-019AC228D5A6}" destId="{EA0DA4E6-8DB3-4C45-A0C3-8B70762C480D}" srcOrd="0" destOrd="0" presId="urn:diagrams.loki3.com/BracketList"/>
    <dgm:cxn modelId="{3FA6EA2D-8522-41A6-9C3A-F3B3437036A6}" type="presParOf" srcId="{CE19E98F-E902-4F1A-806D-019AC228D5A6}" destId="{013F5CBF-C4A0-477D-8EAA-CC55F237C38E}" srcOrd="1" destOrd="0" presId="urn:diagrams.loki3.com/BracketList"/>
    <dgm:cxn modelId="{A1DC9DD8-5AAB-4738-83E3-CB382313F5B7}" type="presParOf" srcId="{CE19E98F-E902-4F1A-806D-019AC228D5A6}" destId="{7ADCF576-3FC6-4C6E-B82C-CA8AC5F5874F}" srcOrd="2" destOrd="0" presId="urn:diagrams.loki3.com/BracketList"/>
    <dgm:cxn modelId="{CE40E18E-D1EF-4183-9C06-F3981E4CBD6E}" type="presParOf" srcId="{CE19E98F-E902-4F1A-806D-019AC228D5A6}" destId="{2A42E2F9-B6FB-4474-B68B-0A8D860C39F6}" srcOrd="3" destOrd="0" presId="urn:diagrams.loki3.com/BracketList"/>
    <dgm:cxn modelId="{B072BF42-DA6C-40B7-805E-671DB0DBCE60}" type="presParOf" srcId="{87F0E12D-F9F9-40C5-B144-3303B1B14B1D}" destId="{408D97E0-AC6E-45EE-AF2F-05F5FC9BD36B}" srcOrd="5" destOrd="0" presId="urn:diagrams.loki3.com/BracketList"/>
    <dgm:cxn modelId="{456003FE-3A08-478B-B32A-0870E2971E31}" type="presParOf" srcId="{87F0E12D-F9F9-40C5-B144-3303B1B14B1D}" destId="{4BB5059B-CD09-40D9-8C78-38BCD13D98EF}" srcOrd="6" destOrd="0" presId="urn:diagrams.loki3.com/BracketList"/>
    <dgm:cxn modelId="{943250F9-5C4B-4336-8E98-1A1392C6EA84}" type="presParOf" srcId="{4BB5059B-CD09-40D9-8C78-38BCD13D98EF}" destId="{944647E7-41E4-4B51-8EAF-E27287250702}" srcOrd="0" destOrd="0" presId="urn:diagrams.loki3.com/BracketList"/>
    <dgm:cxn modelId="{468863CA-93E1-48DF-8106-B169FE12AEB3}" type="presParOf" srcId="{4BB5059B-CD09-40D9-8C78-38BCD13D98EF}" destId="{A9930C0F-8775-44A4-A490-E79F7EE735BB}" srcOrd="1" destOrd="0" presId="urn:diagrams.loki3.com/BracketList"/>
    <dgm:cxn modelId="{A121C58D-D7CA-4B48-A113-97C144A9D281}" type="presParOf" srcId="{4BB5059B-CD09-40D9-8C78-38BCD13D98EF}" destId="{B072214F-613F-476B-87FA-701862BAE2D5}" srcOrd="2" destOrd="0" presId="urn:diagrams.loki3.com/BracketList"/>
    <dgm:cxn modelId="{651B51B0-D1C6-45A1-87E2-0469A6863FB6}" type="presParOf" srcId="{4BB5059B-CD09-40D9-8C78-38BCD13D98EF}" destId="{33E16E4E-152A-4419-9369-A97C740D54C5}"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3F90D24-A7CA-45F4-8537-125529626E49}"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n-GB"/>
        </a:p>
      </dgm:t>
    </dgm:pt>
    <dgm:pt modelId="{8AE72978-F9CA-4348-960D-327A0918F54F}">
      <dgm:prSet phldrT="[Text]" custT="1"/>
      <dgm:spPr/>
      <dgm:t>
        <a:bodyPr/>
        <a:lstStyle/>
        <a:p>
          <a:r>
            <a:rPr lang="ru-RU" sz="1800"/>
            <a:t>Буфер </a:t>
          </a:r>
          <a:r>
            <a:rPr lang="ru-RU" sz="1800" dirty="0"/>
            <a:t>ликвидности – лишь одна часть «плана обеспечения непрерывности финансирования» </a:t>
          </a:r>
        </a:p>
      </dgm:t>
    </dgm:pt>
    <dgm:pt modelId="{38FC3A01-F86D-4E2B-9FC2-852D92CECEC0}" type="parTrans" cxnId="{55700D4F-F738-4C7C-81E6-76AB7C27E6CF}">
      <dgm:prSet/>
      <dgm:spPr/>
      <dgm:t>
        <a:bodyPr/>
        <a:lstStyle/>
        <a:p>
          <a:endParaRPr lang="en-GB" sz="1600"/>
        </a:p>
      </dgm:t>
    </dgm:pt>
    <dgm:pt modelId="{68AEFE8D-DE96-4259-912A-9C4E7CA6D10B}" type="sibTrans" cxnId="{55700D4F-F738-4C7C-81E6-76AB7C27E6CF}">
      <dgm:prSet/>
      <dgm:spPr/>
      <dgm:t>
        <a:bodyPr/>
        <a:lstStyle/>
        <a:p>
          <a:endParaRPr lang="en-GB" sz="1600"/>
        </a:p>
      </dgm:t>
    </dgm:pt>
    <dgm:pt modelId="{E291BA2F-AD88-4E27-98FF-22216B2A101D}">
      <dgm:prSet custT="1"/>
      <dgm:spPr/>
      <dgm:t>
        <a:bodyPr/>
        <a:lstStyle/>
        <a:p>
          <a:r>
            <a:rPr lang="ru-RU" sz="1800" dirty="0"/>
            <a:t>Необходимо учитывать:</a:t>
          </a:r>
        </a:p>
      </dgm:t>
    </dgm:pt>
    <dgm:pt modelId="{1AC8EB1B-B89B-47C0-96CE-5F00E99E8A8E}" type="parTrans" cxnId="{A46ACA08-3BA7-4D60-8165-D05D48C6C352}">
      <dgm:prSet/>
      <dgm:spPr/>
      <dgm:t>
        <a:bodyPr/>
        <a:lstStyle/>
        <a:p>
          <a:endParaRPr lang="en-GB" sz="1600"/>
        </a:p>
      </dgm:t>
    </dgm:pt>
    <dgm:pt modelId="{024A39A0-A966-4845-B88E-FE94D98C7CE6}" type="sibTrans" cxnId="{A46ACA08-3BA7-4D60-8165-D05D48C6C352}">
      <dgm:prSet/>
      <dgm:spPr/>
      <dgm:t>
        <a:bodyPr/>
        <a:lstStyle/>
        <a:p>
          <a:endParaRPr lang="en-GB" sz="1600"/>
        </a:p>
      </dgm:t>
    </dgm:pt>
    <dgm:pt modelId="{D93F2620-F857-4A48-A588-EBDB1B565CD4}">
      <dgm:prSet custT="1"/>
      <dgm:spPr>
        <a:solidFill>
          <a:srgbClr val="CFD5EA">
            <a:alpha val="90000"/>
          </a:srgbClr>
        </a:solidFill>
      </dgm:spPr>
      <dgm:t>
        <a:bodyPr/>
        <a:lstStyle/>
        <a:p>
          <a:r>
            <a:rPr lang="ru-RU" sz="1800"/>
            <a:t>исходную волатильность</a:t>
          </a:r>
        </a:p>
      </dgm:t>
    </dgm:pt>
    <dgm:pt modelId="{7BE81098-5AE1-4763-ABE2-D6CBF6C23C3F}" type="parTrans" cxnId="{5A182306-84D4-49F7-BF4D-C20572038C81}">
      <dgm:prSet/>
      <dgm:spPr/>
      <dgm:t>
        <a:bodyPr/>
        <a:lstStyle/>
        <a:p>
          <a:endParaRPr lang="en-GB" sz="1600"/>
        </a:p>
      </dgm:t>
    </dgm:pt>
    <dgm:pt modelId="{CB15968D-49F8-4E1E-80CB-915CB31AE75C}" type="sibTrans" cxnId="{5A182306-84D4-49F7-BF4D-C20572038C81}">
      <dgm:prSet/>
      <dgm:spPr/>
      <dgm:t>
        <a:bodyPr/>
        <a:lstStyle/>
        <a:p>
          <a:endParaRPr lang="en-GB" sz="1600"/>
        </a:p>
      </dgm:t>
    </dgm:pt>
    <dgm:pt modelId="{EB79BB14-38FF-4E5B-8489-6AF98EBE71B7}">
      <dgm:prSet custT="1"/>
      <dgm:spPr>
        <a:solidFill>
          <a:srgbClr val="CFD5EA">
            <a:alpha val="90000"/>
          </a:srgbClr>
        </a:solidFill>
      </dgm:spPr>
      <dgm:t>
        <a:bodyPr/>
        <a:lstStyle/>
        <a:p>
          <a:r>
            <a:rPr lang="ru-RU" sz="1800" dirty="0"/>
            <a:t>способность прогнозировать и использовать прогнозы</a:t>
          </a:r>
        </a:p>
      </dgm:t>
    </dgm:pt>
    <dgm:pt modelId="{DC63B681-EC32-49AA-8474-1B866CD831F6}" type="parTrans" cxnId="{3627AC1D-6D0B-454E-B28F-9627C3E9CFE9}">
      <dgm:prSet/>
      <dgm:spPr/>
      <dgm:t>
        <a:bodyPr/>
        <a:lstStyle/>
        <a:p>
          <a:endParaRPr lang="en-GB" sz="1600"/>
        </a:p>
      </dgm:t>
    </dgm:pt>
    <dgm:pt modelId="{BFDA5231-330E-4064-BECC-58DDAA1E9741}" type="sibTrans" cxnId="{3627AC1D-6D0B-454E-B28F-9627C3E9CFE9}">
      <dgm:prSet/>
      <dgm:spPr/>
      <dgm:t>
        <a:bodyPr/>
        <a:lstStyle/>
        <a:p>
          <a:endParaRPr lang="en-GB" sz="1600"/>
        </a:p>
      </dgm:t>
    </dgm:pt>
    <dgm:pt modelId="{669C1E44-9F0D-4035-B5FF-F7FD940718A2}">
      <dgm:prSet custT="1"/>
      <dgm:spPr>
        <a:solidFill>
          <a:srgbClr val="CFD5EA">
            <a:alpha val="90000"/>
          </a:srgbClr>
        </a:solidFill>
      </dgm:spPr>
      <dgm:t>
        <a:bodyPr/>
        <a:lstStyle/>
        <a:p>
          <a:r>
            <a:rPr lang="ru-RU" sz="1800" dirty="0"/>
            <a:t>способность реагировать </a:t>
          </a:r>
        </a:p>
      </dgm:t>
    </dgm:pt>
    <dgm:pt modelId="{BEDA9C44-946B-48B0-B4D1-F462EB49C095}" type="parTrans" cxnId="{A6C8A08A-50AD-45EA-AB09-3C5AA8410D44}">
      <dgm:prSet/>
      <dgm:spPr/>
      <dgm:t>
        <a:bodyPr/>
        <a:lstStyle/>
        <a:p>
          <a:endParaRPr lang="en-GB" sz="1600"/>
        </a:p>
      </dgm:t>
    </dgm:pt>
    <dgm:pt modelId="{4C6F567F-8940-4302-AD2F-07E7136926CE}" type="sibTrans" cxnId="{A6C8A08A-50AD-45EA-AB09-3C5AA8410D44}">
      <dgm:prSet/>
      <dgm:spPr/>
      <dgm:t>
        <a:bodyPr/>
        <a:lstStyle/>
        <a:p>
          <a:endParaRPr lang="en-GB" sz="1600"/>
        </a:p>
      </dgm:t>
    </dgm:pt>
    <dgm:pt modelId="{DBBBA24E-1D51-431D-AE95-3A9C76504B03}">
      <dgm:prSet custT="1"/>
      <dgm:spPr>
        <a:solidFill>
          <a:srgbClr val="CFD5EA">
            <a:alpha val="90000"/>
          </a:srgbClr>
        </a:solidFill>
      </dgm:spPr>
      <dgm:t>
        <a:bodyPr/>
        <a:lstStyle/>
        <a:p>
          <a:r>
            <a:rPr lang="ru-RU" sz="1800" dirty="0"/>
            <a:t>страховочные инструменты</a:t>
          </a:r>
        </a:p>
      </dgm:t>
    </dgm:pt>
    <dgm:pt modelId="{73443216-F260-478B-9FE8-5DEA07A0D52E}" type="parTrans" cxnId="{12CBAA9E-3FFE-4011-BC06-6A620A631027}">
      <dgm:prSet/>
      <dgm:spPr/>
      <dgm:t>
        <a:bodyPr/>
        <a:lstStyle/>
        <a:p>
          <a:endParaRPr lang="en-GB" sz="1600"/>
        </a:p>
      </dgm:t>
    </dgm:pt>
    <dgm:pt modelId="{D3FC1800-8F73-44F6-B359-AD33F6D95CEA}" type="sibTrans" cxnId="{12CBAA9E-3FFE-4011-BC06-6A620A631027}">
      <dgm:prSet/>
      <dgm:spPr/>
      <dgm:t>
        <a:bodyPr/>
        <a:lstStyle/>
        <a:p>
          <a:endParaRPr lang="en-GB" sz="1600"/>
        </a:p>
      </dgm:t>
    </dgm:pt>
    <dgm:pt modelId="{49CB6B67-8456-4703-BC02-E4DBE94F39FE}">
      <dgm:prSet custT="1"/>
      <dgm:spPr/>
      <dgm:t>
        <a:bodyPr/>
        <a:lstStyle/>
        <a:p>
          <a:r>
            <a:rPr lang="ru-RU" sz="1800" dirty="0"/>
            <a:t>Следует проводить различие между операционным буфером и страховочным буфером (буфером на случай непредвиденных обстоятельств)</a:t>
          </a:r>
        </a:p>
      </dgm:t>
    </dgm:pt>
    <dgm:pt modelId="{788EDF48-0461-4855-9E67-2F740A252EC8}" type="parTrans" cxnId="{E8DA2571-0CE4-42F9-946F-84188C228751}">
      <dgm:prSet/>
      <dgm:spPr/>
      <dgm:t>
        <a:bodyPr/>
        <a:lstStyle/>
        <a:p>
          <a:endParaRPr lang="en-GB" sz="1600"/>
        </a:p>
      </dgm:t>
    </dgm:pt>
    <dgm:pt modelId="{D5F25E40-38D5-494D-A7F2-2F282E97AD50}" type="sibTrans" cxnId="{E8DA2571-0CE4-42F9-946F-84188C228751}">
      <dgm:prSet/>
      <dgm:spPr/>
      <dgm:t>
        <a:bodyPr/>
        <a:lstStyle/>
        <a:p>
          <a:endParaRPr lang="en-GB" sz="1600"/>
        </a:p>
      </dgm:t>
    </dgm:pt>
    <dgm:pt modelId="{4E531848-5B10-42EA-886B-C9155B2639D9}">
      <dgm:prSet custT="1"/>
      <dgm:spPr/>
      <dgm:t>
        <a:bodyPr/>
        <a:lstStyle/>
        <a:p>
          <a:r>
            <a:rPr lang="ru-RU" sz="1800" dirty="0"/>
            <a:t>Следует избегать шаблонных подходов: необходимо определить основные факторы и учитывать альтернативные издержки</a:t>
          </a:r>
        </a:p>
      </dgm:t>
    </dgm:pt>
    <dgm:pt modelId="{34124CB5-6C1B-40F0-9F88-AEA28D166494}" type="parTrans" cxnId="{9D2BBCC8-63DE-48A7-8AD1-90B216A4EEFE}">
      <dgm:prSet/>
      <dgm:spPr/>
      <dgm:t>
        <a:bodyPr/>
        <a:lstStyle/>
        <a:p>
          <a:endParaRPr lang="en-GB" sz="1600"/>
        </a:p>
      </dgm:t>
    </dgm:pt>
    <dgm:pt modelId="{0D1DC00D-C62C-4385-B85D-946DDE42D944}" type="sibTrans" cxnId="{9D2BBCC8-63DE-48A7-8AD1-90B216A4EEFE}">
      <dgm:prSet/>
      <dgm:spPr/>
      <dgm:t>
        <a:bodyPr/>
        <a:lstStyle/>
        <a:p>
          <a:endParaRPr lang="en-GB" sz="1600"/>
        </a:p>
      </dgm:t>
    </dgm:pt>
    <dgm:pt modelId="{81C32CF4-12E9-48B5-B16D-943DFAC7D2D8}">
      <dgm:prSet custT="1"/>
      <dgm:spPr/>
      <dgm:t>
        <a:bodyPr/>
        <a:lstStyle/>
        <a:p>
          <a:r>
            <a:rPr lang="ru-RU" sz="1800" dirty="0"/>
            <a:t>Есть ли преимущества от подачи сигналов рынку путем раскрытия информации?</a:t>
          </a:r>
        </a:p>
      </dgm:t>
    </dgm:pt>
    <dgm:pt modelId="{3A3C3624-C477-4E05-9ED1-B8490CECA406}" type="parTrans" cxnId="{9FF51432-11C3-478B-9CED-BD1B39C00299}">
      <dgm:prSet/>
      <dgm:spPr/>
      <dgm:t>
        <a:bodyPr/>
        <a:lstStyle/>
        <a:p>
          <a:endParaRPr lang="en-GB" sz="1600"/>
        </a:p>
      </dgm:t>
    </dgm:pt>
    <dgm:pt modelId="{0DC49DBD-E63A-4321-9E0C-E819E014E912}" type="sibTrans" cxnId="{9FF51432-11C3-478B-9CED-BD1B39C00299}">
      <dgm:prSet/>
      <dgm:spPr/>
      <dgm:t>
        <a:bodyPr/>
        <a:lstStyle/>
        <a:p>
          <a:endParaRPr lang="en-GB" sz="1600"/>
        </a:p>
      </dgm:t>
    </dgm:pt>
    <dgm:pt modelId="{8CCB1BBA-4302-4BFF-AED3-DF00E4A76913}">
      <dgm:prSet custT="1"/>
      <dgm:spPr>
        <a:solidFill>
          <a:srgbClr val="CFD5EA">
            <a:alpha val="90000"/>
          </a:srgbClr>
        </a:solidFill>
      </dgm:spPr>
      <dgm:t>
        <a:bodyPr/>
        <a:lstStyle/>
        <a:p>
          <a:r>
            <a:rPr lang="ru-RU" sz="1800" dirty="0"/>
            <a:t>затраты на поддержание запаса ликвидности</a:t>
          </a:r>
        </a:p>
      </dgm:t>
    </dgm:pt>
    <dgm:pt modelId="{7C9C50D5-32B1-43C5-8F6E-BEBEF5995901}" type="parTrans" cxnId="{6ECB798B-DC5D-4217-8C69-4825D8954B7B}">
      <dgm:prSet/>
      <dgm:spPr/>
      <dgm:t>
        <a:bodyPr/>
        <a:lstStyle/>
        <a:p>
          <a:endParaRPr lang="en-GB" sz="1600"/>
        </a:p>
      </dgm:t>
    </dgm:pt>
    <dgm:pt modelId="{4D5623B4-8382-4268-9C27-43F1FE4FC3C5}" type="sibTrans" cxnId="{6ECB798B-DC5D-4217-8C69-4825D8954B7B}">
      <dgm:prSet/>
      <dgm:spPr/>
      <dgm:t>
        <a:bodyPr/>
        <a:lstStyle/>
        <a:p>
          <a:endParaRPr lang="en-GB" sz="1600"/>
        </a:p>
      </dgm:t>
    </dgm:pt>
    <dgm:pt modelId="{348C2AF3-2E20-4224-8B41-8552E5DA2270}" type="pres">
      <dgm:prSet presAssocID="{03F90D24-A7CA-45F4-8537-125529626E49}" presName="linear" presStyleCnt="0">
        <dgm:presLayoutVars>
          <dgm:dir/>
          <dgm:animLvl val="lvl"/>
          <dgm:resizeHandles val="exact"/>
        </dgm:presLayoutVars>
      </dgm:prSet>
      <dgm:spPr/>
    </dgm:pt>
    <dgm:pt modelId="{B559AEE1-8411-4017-9050-C3FC1A5FFA4D}" type="pres">
      <dgm:prSet presAssocID="{8AE72978-F9CA-4348-960D-327A0918F54F}" presName="parentLin" presStyleCnt="0"/>
      <dgm:spPr/>
    </dgm:pt>
    <dgm:pt modelId="{4453CF4D-BBEB-4828-9996-D0A6A30B0DAD}" type="pres">
      <dgm:prSet presAssocID="{8AE72978-F9CA-4348-960D-327A0918F54F}" presName="parentLeftMargin" presStyleLbl="node1" presStyleIdx="0" presStyleCnt="5"/>
      <dgm:spPr/>
    </dgm:pt>
    <dgm:pt modelId="{1BBAA47A-3923-43A0-9BEB-DE15A26AF35D}" type="pres">
      <dgm:prSet presAssocID="{8AE72978-F9CA-4348-960D-327A0918F54F}" presName="parentText" presStyleLbl="node1" presStyleIdx="0" presStyleCnt="5" custScaleX="142857" custLinFactNeighborX="7355" custLinFactNeighborY="-6829">
        <dgm:presLayoutVars>
          <dgm:chMax val="0"/>
          <dgm:bulletEnabled val="1"/>
        </dgm:presLayoutVars>
      </dgm:prSet>
      <dgm:spPr/>
    </dgm:pt>
    <dgm:pt modelId="{979A3E1F-7851-4901-A9E3-31FF4464A8F9}" type="pres">
      <dgm:prSet presAssocID="{8AE72978-F9CA-4348-960D-327A0918F54F}" presName="negativeSpace" presStyleCnt="0"/>
      <dgm:spPr/>
    </dgm:pt>
    <dgm:pt modelId="{1F8C766A-C398-4797-8A04-72A3498D4BEE}" type="pres">
      <dgm:prSet presAssocID="{8AE72978-F9CA-4348-960D-327A0918F54F}" presName="childText" presStyleLbl="conFgAcc1" presStyleIdx="0" presStyleCnt="5">
        <dgm:presLayoutVars>
          <dgm:bulletEnabled val="1"/>
        </dgm:presLayoutVars>
      </dgm:prSet>
      <dgm:spPr>
        <a:solidFill>
          <a:srgbClr val="CFD5EA">
            <a:alpha val="90000"/>
          </a:srgbClr>
        </a:solidFill>
      </dgm:spPr>
    </dgm:pt>
    <dgm:pt modelId="{BA901A5B-02C4-4DE9-B48F-95216A8977E7}" type="pres">
      <dgm:prSet presAssocID="{68AEFE8D-DE96-4259-912A-9C4E7CA6D10B}" presName="spaceBetweenRectangles" presStyleCnt="0"/>
      <dgm:spPr/>
    </dgm:pt>
    <dgm:pt modelId="{31BCA563-D15C-4088-84B2-E0CC8636A08A}" type="pres">
      <dgm:prSet presAssocID="{E291BA2F-AD88-4E27-98FF-22216B2A101D}" presName="parentLin" presStyleCnt="0"/>
      <dgm:spPr/>
    </dgm:pt>
    <dgm:pt modelId="{3814BE86-B438-4225-B6CE-50CF0CA4FE91}" type="pres">
      <dgm:prSet presAssocID="{E291BA2F-AD88-4E27-98FF-22216B2A101D}" presName="parentLeftMargin" presStyleLbl="node1" presStyleIdx="0" presStyleCnt="5"/>
      <dgm:spPr/>
    </dgm:pt>
    <dgm:pt modelId="{7518E5F2-C5D2-4780-A4A4-307A1FA5DB46}" type="pres">
      <dgm:prSet presAssocID="{E291BA2F-AD88-4E27-98FF-22216B2A101D}" presName="parentText" presStyleLbl="node1" presStyleIdx="1" presStyleCnt="5" custScaleX="142857">
        <dgm:presLayoutVars>
          <dgm:chMax val="0"/>
          <dgm:bulletEnabled val="1"/>
        </dgm:presLayoutVars>
      </dgm:prSet>
      <dgm:spPr/>
    </dgm:pt>
    <dgm:pt modelId="{6DDB2AED-2A89-4819-9513-076F5C810E55}" type="pres">
      <dgm:prSet presAssocID="{E291BA2F-AD88-4E27-98FF-22216B2A101D}" presName="negativeSpace" presStyleCnt="0"/>
      <dgm:spPr/>
    </dgm:pt>
    <dgm:pt modelId="{7CA52012-047F-4AEC-89F6-CD76386C2774}" type="pres">
      <dgm:prSet presAssocID="{E291BA2F-AD88-4E27-98FF-22216B2A101D}" presName="childText" presStyleLbl="conFgAcc1" presStyleIdx="1" presStyleCnt="5">
        <dgm:presLayoutVars>
          <dgm:bulletEnabled val="1"/>
        </dgm:presLayoutVars>
      </dgm:prSet>
      <dgm:spPr/>
    </dgm:pt>
    <dgm:pt modelId="{5563D0B7-BB16-453C-A793-95CB52F538B3}" type="pres">
      <dgm:prSet presAssocID="{024A39A0-A966-4845-B88E-FE94D98C7CE6}" presName="spaceBetweenRectangles" presStyleCnt="0"/>
      <dgm:spPr/>
    </dgm:pt>
    <dgm:pt modelId="{EB1927D3-4A97-45D3-B9EF-5D8DA597B9F1}" type="pres">
      <dgm:prSet presAssocID="{49CB6B67-8456-4703-BC02-E4DBE94F39FE}" presName="parentLin" presStyleCnt="0"/>
      <dgm:spPr/>
    </dgm:pt>
    <dgm:pt modelId="{F8FCE80B-C43E-43F0-A7DC-2DE90E2A10C5}" type="pres">
      <dgm:prSet presAssocID="{49CB6B67-8456-4703-BC02-E4DBE94F39FE}" presName="parentLeftMargin" presStyleLbl="node1" presStyleIdx="1" presStyleCnt="5"/>
      <dgm:spPr/>
    </dgm:pt>
    <dgm:pt modelId="{A4C65A59-ACFE-4FB3-AE38-FF08A111E086}" type="pres">
      <dgm:prSet presAssocID="{49CB6B67-8456-4703-BC02-E4DBE94F39FE}" presName="parentText" presStyleLbl="node1" presStyleIdx="2" presStyleCnt="5" custScaleX="135714">
        <dgm:presLayoutVars>
          <dgm:chMax val="0"/>
          <dgm:bulletEnabled val="1"/>
        </dgm:presLayoutVars>
      </dgm:prSet>
      <dgm:spPr/>
    </dgm:pt>
    <dgm:pt modelId="{3CB5D35A-4357-489A-883F-349313FD7DFC}" type="pres">
      <dgm:prSet presAssocID="{49CB6B67-8456-4703-BC02-E4DBE94F39FE}" presName="negativeSpace" presStyleCnt="0"/>
      <dgm:spPr/>
    </dgm:pt>
    <dgm:pt modelId="{AB70EE4A-C5E5-40B4-A2A4-881D2B4FF515}" type="pres">
      <dgm:prSet presAssocID="{49CB6B67-8456-4703-BC02-E4DBE94F39FE}" presName="childText" presStyleLbl="conFgAcc1" presStyleIdx="2" presStyleCnt="5">
        <dgm:presLayoutVars>
          <dgm:bulletEnabled val="1"/>
        </dgm:presLayoutVars>
      </dgm:prSet>
      <dgm:spPr>
        <a:solidFill>
          <a:srgbClr val="CFD5EA">
            <a:alpha val="90000"/>
          </a:srgbClr>
        </a:solidFill>
      </dgm:spPr>
    </dgm:pt>
    <dgm:pt modelId="{4D55A31B-3E15-4075-914B-2E7DDB07B680}" type="pres">
      <dgm:prSet presAssocID="{D5F25E40-38D5-494D-A7F2-2F282E97AD50}" presName="spaceBetweenRectangles" presStyleCnt="0"/>
      <dgm:spPr/>
    </dgm:pt>
    <dgm:pt modelId="{94175C72-318E-420E-835B-E4DAA0DB87C1}" type="pres">
      <dgm:prSet presAssocID="{4E531848-5B10-42EA-886B-C9155B2639D9}" presName="parentLin" presStyleCnt="0"/>
      <dgm:spPr/>
    </dgm:pt>
    <dgm:pt modelId="{2DBA3DC4-3A81-477B-8E9B-2FB394B10C01}" type="pres">
      <dgm:prSet presAssocID="{4E531848-5B10-42EA-886B-C9155B2639D9}" presName="parentLeftMargin" presStyleLbl="node1" presStyleIdx="2" presStyleCnt="5"/>
      <dgm:spPr/>
    </dgm:pt>
    <dgm:pt modelId="{EE6D216C-DE67-4754-9410-1F2E7388AB31}" type="pres">
      <dgm:prSet presAssocID="{4E531848-5B10-42EA-886B-C9155B2639D9}" presName="parentText" presStyleLbl="node1" presStyleIdx="3" presStyleCnt="5" custScaleX="142857">
        <dgm:presLayoutVars>
          <dgm:chMax val="0"/>
          <dgm:bulletEnabled val="1"/>
        </dgm:presLayoutVars>
      </dgm:prSet>
      <dgm:spPr/>
    </dgm:pt>
    <dgm:pt modelId="{12169E86-B281-4C82-8873-C78AF50CA3A0}" type="pres">
      <dgm:prSet presAssocID="{4E531848-5B10-42EA-886B-C9155B2639D9}" presName="negativeSpace" presStyleCnt="0"/>
      <dgm:spPr/>
    </dgm:pt>
    <dgm:pt modelId="{58861BF9-174D-4D4D-98F6-831FD9D83900}" type="pres">
      <dgm:prSet presAssocID="{4E531848-5B10-42EA-886B-C9155B2639D9}" presName="childText" presStyleLbl="conFgAcc1" presStyleIdx="3" presStyleCnt="5" custLinFactNeighborY="-13086">
        <dgm:presLayoutVars>
          <dgm:bulletEnabled val="1"/>
        </dgm:presLayoutVars>
      </dgm:prSet>
      <dgm:spPr>
        <a:solidFill>
          <a:srgbClr val="CFD5EA">
            <a:alpha val="90000"/>
          </a:srgbClr>
        </a:solidFill>
      </dgm:spPr>
    </dgm:pt>
    <dgm:pt modelId="{CC7ED647-DD61-424F-80FF-58A935C4D1E4}" type="pres">
      <dgm:prSet presAssocID="{0D1DC00D-C62C-4385-B85D-946DDE42D944}" presName="spaceBetweenRectangles" presStyleCnt="0"/>
      <dgm:spPr/>
    </dgm:pt>
    <dgm:pt modelId="{A01B6B6B-976B-41EF-9FA0-1180CAD18682}" type="pres">
      <dgm:prSet presAssocID="{81C32CF4-12E9-48B5-B16D-943DFAC7D2D8}" presName="parentLin" presStyleCnt="0"/>
      <dgm:spPr/>
    </dgm:pt>
    <dgm:pt modelId="{8F4E2A38-767D-4625-8297-8EA15946E1AD}" type="pres">
      <dgm:prSet presAssocID="{81C32CF4-12E9-48B5-B16D-943DFAC7D2D8}" presName="parentLeftMargin" presStyleLbl="node1" presStyleIdx="3" presStyleCnt="5"/>
      <dgm:spPr/>
    </dgm:pt>
    <dgm:pt modelId="{2422AC8E-B3FD-43FA-B911-21EAEA2B5423}" type="pres">
      <dgm:prSet presAssocID="{81C32CF4-12E9-48B5-B16D-943DFAC7D2D8}" presName="parentText" presStyleLbl="node1" presStyleIdx="4" presStyleCnt="5" custScaleX="142857">
        <dgm:presLayoutVars>
          <dgm:chMax val="0"/>
          <dgm:bulletEnabled val="1"/>
        </dgm:presLayoutVars>
      </dgm:prSet>
      <dgm:spPr/>
    </dgm:pt>
    <dgm:pt modelId="{949FFAC4-657D-438A-B830-C08DEFEB5A33}" type="pres">
      <dgm:prSet presAssocID="{81C32CF4-12E9-48B5-B16D-943DFAC7D2D8}" presName="negativeSpace" presStyleCnt="0"/>
      <dgm:spPr/>
    </dgm:pt>
    <dgm:pt modelId="{10281CAA-19A4-4D2A-A530-54AEF1861772}" type="pres">
      <dgm:prSet presAssocID="{81C32CF4-12E9-48B5-B16D-943DFAC7D2D8}" presName="childText" presStyleLbl="conFgAcc1" presStyleIdx="4" presStyleCnt="5">
        <dgm:presLayoutVars>
          <dgm:bulletEnabled val="1"/>
        </dgm:presLayoutVars>
      </dgm:prSet>
      <dgm:spPr>
        <a:solidFill>
          <a:srgbClr val="CFD5EA">
            <a:alpha val="90000"/>
          </a:srgbClr>
        </a:solidFill>
      </dgm:spPr>
    </dgm:pt>
  </dgm:ptLst>
  <dgm:cxnLst>
    <dgm:cxn modelId="{5E107000-5C8C-4055-84DF-B9F9F0697832}" type="presOf" srcId="{81C32CF4-12E9-48B5-B16D-943DFAC7D2D8}" destId="{8F4E2A38-767D-4625-8297-8EA15946E1AD}" srcOrd="0" destOrd="0" presId="urn:microsoft.com/office/officeart/2005/8/layout/list1"/>
    <dgm:cxn modelId="{5A182306-84D4-49F7-BF4D-C20572038C81}" srcId="{E291BA2F-AD88-4E27-98FF-22216B2A101D}" destId="{D93F2620-F857-4A48-A588-EBDB1B565CD4}" srcOrd="0" destOrd="0" parTransId="{7BE81098-5AE1-4763-ABE2-D6CBF6C23C3F}" sibTransId="{CB15968D-49F8-4E1E-80CB-915CB31AE75C}"/>
    <dgm:cxn modelId="{A46ACA08-3BA7-4D60-8165-D05D48C6C352}" srcId="{03F90D24-A7CA-45F4-8537-125529626E49}" destId="{E291BA2F-AD88-4E27-98FF-22216B2A101D}" srcOrd="1" destOrd="0" parTransId="{1AC8EB1B-B89B-47C0-96CE-5F00E99E8A8E}" sibTransId="{024A39A0-A966-4845-B88E-FE94D98C7CE6}"/>
    <dgm:cxn modelId="{A2CE510F-22B8-47CA-B73C-7BA05391F9C5}" type="presOf" srcId="{D93F2620-F857-4A48-A588-EBDB1B565CD4}" destId="{7CA52012-047F-4AEC-89F6-CD76386C2774}" srcOrd="0" destOrd="0" presId="urn:microsoft.com/office/officeart/2005/8/layout/list1"/>
    <dgm:cxn modelId="{3627AC1D-6D0B-454E-B28F-9627C3E9CFE9}" srcId="{E291BA2F-AD88-4E27-98FF-22216B2A101D}" destId="{EB79BB14-38FF-4E5B-8489-6AF98EBE71B7}" srcOrd="1" destOrd="0" parTransId="{DC63B681-EC32-49AA-8474-1B866CD831F6}" sibTransId="{BFDA5231-330E-4064-BECC-58DDAA1E9741}"/>
    <dgm:cxn modelId="{34922C1E-1927-4D13-B046-CDFADCE77777}" type="presOf" srcId="{4E531848-5B10-42EA-886B-C9155B2639D9}" destId="{2DBA3DC4-3A81-477B-8E9B-2FB394B10C01}" srcOrd="0" destOrd="0" presId="urn:microsoft.com/office/officeart/2005/8/layout/list1"/>
    <dgm:cxn modelId="{F557C322-D2D2-4CBE-9918-7D9C6B7F7599}" type="presOf" srcId="{669C1E44-9F0D-4035-B5FF-F7FD940718A2}" destId="{7CA52012-047F-4AEC-89F6-CD76386C2774}" srcOrd="0" destOrd="2" presId="urn:microsoft.com/office/officeart/2005/8/layout/list1"/>
    <dgm:cxn modelId="{9FF51432-11C3-478B-9CED-BD1B39C00299}" srcId="{03F90D24-A7CA-45F4-8537-125529626E49}" destId="{81C32CF4-12E9-48B5-B16D-943DFAC7D2D8}" srcOrd="4" destOrd="0" parTransId="{3A3C3624-C477-4E05-9ED1-B8490CECA406}" sibTransId="{0DC49DBD-E63A-4321-9E0C-E819E014E912}"/>
    <dgm:cxn modelId="{96007134-7906-4C6D-9DB7-B3908CDEB782}" type="presOf" srcId="{E291BA2F-AD88-4E27-98FF-22216B2A101D}" destId="{3814BE86-B438-4225-B6CE-50CF0CA4FE91}" srcOrd="0" destOrd="0" presId="urn:microsoft.com/office/officeart/2005/8/layout/list1"/>
    <dgm:cxn modelId="{354C9E3F-84BE-4687-B9CF-17CA754E35DA}" type="presOf" srcId="{03F90D24-A7CA-45F4-8537-125529626E49}" destId="{348C2AF3-2E20-4224-8B41-8552E5DA2270}" srcOrd="0" destOrd="0" presId="urn:microsoft.com/office/officeart/2005/8/layout/list1"/>
    <dgm:cxn modelId="{ADB7025B-7447-4732-9AB7-CC03F785A82A}" type="presOf" srcId="{49CB6B67-8456-4703-BC02-E4DBE94F39FE}" destId="{F8FCE80B-C43E-43F0-A7DC-2DE90E2A10C5}" srcOrd="0" destOrd="0" presId="urn:microsoft.com/office/officeart/2005/8/layout/list1"/>
    <dgm:cxn modelId="{58604E63-8818-4735-890E-6CBF4651AF0A}" type="presOf" srcId="{DBBBA24E-1D51-431D-AE95-3A9C76504B03}" destId="{7CA52012-047F-4AEC-89F6-CD76386C2774}" srcOrd="0" destOrd="3" presId="urn:microsoft.com/office/officeart/2005/8/layout/list1"/>
    <dgm:cxn modelId="{55700D4F-F738-4C7C-81E6-76AB7C27E6CF}" srcId="{03F90D24-A7CA-45F4-8537-125529626E49}" destId="{8AE72978-F9CA-4348-960D-327A0918F54F}" srcOrd="0" destOrd="0" parTransId="{38FC3A01-F86D-4E2B-9FC2-852D92CECEC0}" sibTransId="{68AEFE8D-DE96-4259-912A-9C4E7CA6D10B}"/>
    <dgm:cxn modelId="{E8DA2571-0CE4-42F9-946F-84188C228751}" srcId="{03F90D24-A7CA-45F4-8537-125529626E49}" destId="{49CB6B67-8456-4703-BC02-E4DBE94F39FE}" srcOrd="2" destOrd="0" parTransId="{788EDF48-0461-4855-9E67-2F740A252EC8}" sibTransId="{D5F25E40-38D5-494D-A7F2-2F282E97AD50}"/>
    <dgm:cxn modelId="{7BFD5F59-FF1E-4FF7-AE05-61AC7FBF5711}" type="presOf" srcId="{8AE72978-F9CA-4348-960D-327A0918F54F}" destId="{1BBAA47A-3923-43A0-9BEB-DE15A26AF35D}" srcOrd="1" destOrd="0" presId="urn:microsoft.com/office/officeart/2005/8/layout/list1"/>
    <dgm:cxn modelId="{0BB5D185-77AA-4FF1-A4A4-60F173AC141F}" type="presOf" srcId="{4E531848-5B10-42EA-886B-C9155B2639D9}" destId="{EE6D216C-DE67-4754-9410-1F2E7388AB31}" srcOrd="1" destOrd="0" presId="urn:microsoft.com/office/officeart/2005/8/layout/list1"/>
    <dgm:cxn modelId="{A6C8A08A-50AD-45EA-AB09-3C5AA8410D44}" srcId="{E291BA2F-AD88-4E27-98FF-22216B2A101D}" destId="{669C1E44-9F0D-4035-B5FF-F7FD940718A2}" srcOrd="2" destOrd="0" parTransId="{BEDA9C44-946B-48B0-B4D1-F462EB49C095}" sibTransId="{4C6F567F-8940-4302-AD2F-07E7136926CE}"/>
    <dgm:cxn modelId="{6ECB798B-DC5D-4217-8C69-4825D8954B7B}" srcId="{E291BA2F-AD88-4E27-98FF-22216B2A101D}" destId="{8CCB1BBA-4302-4BFF-AED3-DF00E4A76913}" srcOrd="4" destOrd="0" parTransId="{7C9C50D5-32B1-43C5-8F6E-BEBEF5995901}" sibTransId="{4D5623B4-8382-4268-9C27-43F1FE4FC3C5}"/>
    <dgm:cxn modelId="{6951C396-5F2C-4F33-A57E-AF0B3F2F663B}" type="presOf" srcId="{81C32CF4-12E9-48B5-B16D-943DFAC7D2D8}" destId="{2422AC8E-B3FD-43FA-B911-21EAEA2B5423}" srcOrd="1" destOrd="0" presId="urn:microsoft.com/office/officeart/2005/8/layout/list1"/>
    <dgm:cxn modelId="{12CBAA9E-3FFE-4011-BC06-6A620A631027}" srcId="{E291BA2F-AD88-4E27-98FF-22216B2A101D}" destId="{DBBBA24E-1D51-431D-AE95-3A9C76504B03}" srcOrd="3" destOrd="0" parTransId="{73443216-F260-478B-9FE8-5DEA07A0D52E}" sibTransId="{D3FC1800-8F73-44F6-B359-AD33F6D95CEA}"/>
    <dgm:cxn modelId="{C83459A9-EA5D-41FA-BC7E-128702F591DB}" type="presOf" srcId="{8AE72978-F9CA-4348-960D-327A0918F54F}" destId="{4453CF4D-BBEB-4828-9996-D0A6A30B0DAD}" srcOrd="0" destOrd="0" presId="urn:microsoft.com/office/officeart/2005/8/layout/list1"/>
    <dgm:cxn modelId="{6677C1AC-6A95-4520-98B5-2F7B09251746}" type="presOf" srcId="{49CB6B67-8456-4703-BC02-E4DBE94F39FE}" destId="{A4C65A59-ACFE-4FB3-AE38-FF08A111E086}" srcOrd="1" destOrd="0" presId="urn:microsoft.com/office/officeart/2005/8/layout/list1"/>
    <dgm:cxn modelId="{9D2BBCC8-63DE-48A7-8AD1-90B216A4EEFE}" srcId="{03F90D24-A7CA-45F4-8537-125529626E49}" destId="{4E531848-5B10-42EA-886B-C9155B2639D9}" srcOrd="3" destOrd="0" parTransId="{34124CB5-6C1B-40F0-9F88-AEA28D166494}" sibTransId="{0D1DC00D-C62C-4385-B85D-946DDE42D944}"/>
    <dgm:cxn modelId="{072935D0-FAC4-4D2D-9AAC-3EF5F9102C20}" type="presOf" srcId="{EB79BB14-38FF-4E5B-8489-6AF98EBE71B7}" destId="{7CA52012-047F-4AEC-89F6-CD76386C2774}" srcOrd="0" destOrd="1" presId="urn:microsoft.com/office/officeart/2005/8/layout/list1"/>
    <dgm:cxn modelId="{08D724E6-99B7-4DDE-B6DD-F633D86ACF52}" type="presOf" srcId="{E291BA2F-AD88-4E27-98FF-22216B2A101D}" destId="{7518E5F2-C5D2-4780-A4A4-307A1FA5DB46}" srcOrd="1" destOrd="0" presId="urn:microsoft.com/office/officeart/2005/8/layout/list1"/>
    <dgm:cxn modelId="{9F37BCF0-F80D-4434-B5D1-10312AEED795}" type="presOf" srcId="{8CCB1BBA-4302-4BFF-AED3-DF00E4A76913}" destId="{7CA52012-047F-4AEC-89F6-CD76386C2774}" srcOrd="0" destOrd="4" presId="urn:microsoft.com/office/officeart/2005/8/layout/list1"/>
    <dgm:cxn modelId="{5AC05A6B-30E3-413F-8DC9-A79E7DEAE767}" type="presParOf" srcId="{348C2AF3-2E20-4224-8B41-8552E5DA2270}" destId="{B559AEE1-8411-4017-9050-C3FC1A5FFA4D}" srcOrd="0" destOrd="0" presId="urn:microsoft.com/office/officeart/2005/8/layout/list1"/>
    <dgm:cxn modelId="{3BD255B3-2454-4755-A6AC-84A90217EFE4}" type="presParOf" srcId="{B559AEE1-8411-4017-9050-C3FC1A5FFA4D}" destId="{4453CF4D-BBEB-4828-9996-D0A6A30B0DAD}" srcOrd="0" destOrd="0" presId="urn:microsoft.com/office/officeart/2005/8/layout/list1"/>
    <dgm:cxn modelId="{5AAE1AF9-DEBB-479D-8BC6-7F0EB0C6240D}" type="presParOf" srcId="{B559AEE1-8411-4017-9050-C3FC1A5FFA4D}" destId="{1BBAA47A-3923-43A0-9BEB-DE15A26AF35D}" srcOrd="1" destOrd="0" presId="urn:microsoft.com/office/officeart/2005/8/layout/list1"/>
    <dgm:cxn modelId="{E27E32BF-0997-40C3-A2A5-D674D6C9EB67}" type="presParOf" srcId="{348C2AF3-2E20-4224-8B41-8552E5DA2270}" destId="{979A3E1F-7851-4901-A9E3-31FF4464A8F9}" srcOrd="1" destOrd="0" presId="urn:microsoft.com/office/officeart/2005/8/layout/list1"/>
    <dgm:cxn modelId="{886BB074-7FFB-4174-AD1F-B58E6979478C}" type="presParOf" srcId="{348C2AF3-2E20-4224-8B41-8552E5DA2270}" destId="{1F8C766A-C398-4797-8A04-72A3498D4BEE}" srcOrd="2" destOrd="0" presId="urn:microsoft.com/office/officeart/2005/8/layout/list1"/>
    <dgm:cxn modelId="{AA8ECE8B-9C00-4358-A6D3-49582EC8DD64}" type="presParOf" srcId="{348C2AF3-2E20-4224-8B41-8552E5DA2270}" destId="{BA901A5B-02C4-4DE9-B48F-95216A8977E7}" srcOrd="3" destOrd="0" presId="urn:microsoft.com/office/officeart/2005/8/layout/list1"/>
    <dgm:cxn modelId="{86D98FF4-15F7-49D7-B969-35E680FADBD6}" type="presParOf" srcId="{348C2AF3-2E20-4224-8B41-8552E5DA2270}" destId="{31BCA563-D15C-4088-84B2-E0CC8636A08A}" srcOrd="4" destOrd="0" presId="urn:microsoft.com/office/officeart/2005/8/layout/list1"/>
    <dgm:cxn modelId="{F5E8BD18-C6E3-4E9A-9EA4-ACB2F516A4BE}" type="presParOf" srcId="{31BCA563-D15C-4088-84B2-E0CC8636A08A}" destId="{3814BE86-B438-4225-B6CE-50CF0CA4FE91}" srcOrd="0" destOrd="0" presId="urn:microsoft.com/office/officeart/2005/8/layout/list1"/>
    <dgm:cxn modelId="{7D8BC134-884A-468B-ABF0-5D107EF290C3}" type="presParOf" srcId="{31BCA563-D15C-4088-84B2-E0CC8636A08A}" destId="{7518E5F2-C5D2-4780-A4A4-307A1FA5DB46}" srcOrd="1" destOrd="0" presId="urn:microsoft.com/office/officeart/2005/8/layout/list1"/>
    <dgm:cxn modelId="{D9755680-BBDC-4F2E-9ADD-ACBFD2C3D71B}" type="presParOf" srcId="{348C2AF3-2E20-4224-8B41-8552E5DA2270}" destId="{6DDB2AED-2A89-4819-9513-076F5C810E55}" srcOrd="5" destOrd="0" presId="urn:microsoft.com/office/officeart/2005/8/layout/list1"/>
    <dgm:cxn modelId="{B54ABB86-74F2-44FD-833B-AAD5209D819D}" type="presParOf" srcId="{348C2AF3-2E20-4224-8B41-8552E5DA2270}" destId="{7CA52012-047F-4AEC-89F6-CD76386C2774}" srcOrd="6" destOrd="0" presId="urn:microsoft.com/office/officeart/2005/8/layout/list1"/>
    <dgm:cxn modelId="{07DABF6F-4D7A-4D98-B951-0762DF957385}" type="presParOf" srcId="{348C2AF3-2E20-4224-8B41-8552E5DA2270}" destId="{5563D0B7-BB16-453C-A793-95CB52F538B3}" srcOrd="7" destOrd="0" presId="urn:microsoft.com/office/officeart/2005/8/layout/list1"/>
    <dgm:cxn modelId="{38F7E01E-3F87-4AC2-9A4A-4D6B8C38C172}" type="presParOf" srcId="{348C2AF3-2E20-4224-8B41-8552E5DA2270}" destId="{EB1927D3-4A97-45D3-B9EF-5D8DA597B9F1}" srcOrd="8" destOrd="0" presId="urn:microsoft.com/office/officeart/2005/8/layout/list1"/>
    <dgm:cxn modelId="{D4E74447-AD32-4003-8878-946AB98912AC}" type="presParOf" srcId="{EB1927D3-4A97-45D3-B9EF-5D8DA597B9F1}" destId="{F8FCE80B-C43E-43F0-A7DC-2DE90E2A10C5}" srcOrd="0" destOrd="0" presId="urn:microsoft.com/office/officeart/2005/8/layout/list1"/>
    <dgm:cxn modelId="{9D6F51C5-1DE9-4903-8411-B219C2D914A5}" type="presParOf" srcId="{EB1927D3-4A97-45D3-B9EF-5D8DA597B9F1}" destId="{A4C65A59-ACFE-4FB3-AE38-FF08A111E086}" srcOrd="1" destOrd="0" presId="urn:microsoft.com/office/officeart/2005/8/layout/list1"/>
    <dgm:cxn modelId="{B8761A97-FF93-46E5-99E1-2F2B496C9C06}" type="presParOf" srcId="{348C2AF3-2E20-4224-8B41-8552E5DA2270}" destId="{3CB5D35A-4357-489A-883F-349313FD7DFC}" srcOrd="9" destOrd="0" presId="urn:microsoft.com/office/officeart/2005/8/layout/list1"/>
    <dgm:cxn modelId="{B9F5E07A-6510-4A25-9DDA-DA96D1AF1162}" type="presParOf" srcId="{348C2AF3-2E20-4224-8B41-8552E5DA2270}" destId="{AB70EE4A-C5E5-40B4-A2A4-881D2B4FF515}" srcOrd="10" destOrd="0" presId="urn:microsoft.com/office/officeart/2005/8/layout/list1"/>
    <dgm:cxn modelId="{56391127-CB66-40BC-9124-39405E588B94}" type="presParOf" srcId="{348C2AF3-2E20-4224-8B41-8552E5DA2270}" destId="{4D55A31B-3E15-4075-914B-2E7DDB07B680}" srcOrd="11" destOrd="0" presId="urn:microsoft.com/office/officeart/2005/8/layout/list1"/>
    <dgm:cxn modelId="{1676E49A-C601-4520-9145-D5103C7D000F}" type="presParOf" srcId="{348C2AF3-2E20-4224-8B41-8552E5DA2270}" destId="{94175C72-318E-420E-835B-E4DAA0DB87C1}" srcOrd="12" destOrd="0" presId="urn:microsoft.com/office/officeart/2005/8/layout/list1"/>
    <dgm:cxn modelId="{3EB481D3-C2BF-46DC-BA9F-A33974A0AA56}" type="presParOf" srcId="{94175C72-318E-420E-835B-E4DAA0DB87C1}" destId="{2DBA3DC4-3A81-477B-8E9B-2FB394B10C01}" srcOrd="0" destOrd="0" presId="urn:microsoft.com/office/officeart/2005/8/layout/list1"/>
    <dgm:cxn modelId="{0657E290-70F1-4FA0-B538-AE24BFCEAF1A}" type="presParOf" srcId="{94175C72-318E-420E-835B-E4DAA0DB87C1}" destId="{EE6D216C-DE67-4754-9410-1F2E7388AB31}" srcOrd="1" destOrd="0" presId="urn:microsoft.com/office/officeart/2005/8/layout/list1"/>
    <dgm:cxn modelId="{B3038E1D-4579-4FE7-A9F1-E96EE547D380}" type="presParOf" srcId="{348C2AF3-2E20-4224-8B41-8552E5DA2270}" destId="{12169E86-B281-4C82-8873-C78AF50CA3A0}" srcOrd="13" destOrd="0" presId="urn:microsoft.com/office/officeart/2005/8/layout/list1"/>
    <dgm:cxn modelId="{B204DAD3-7AAE-4E14-901A-D191398A283C}" type="presParOf" srcId="{348C2AF3-2E20-4224-8B41-8552E5DA2270}" destId="{58861BF9-174D-4D4D-98F6-831FD9D83900}" srcOrd="14" destOrd="0" presId="urn:microsoft.com/office/officeart/2005/8/layout/list1"/>
    <dgm:cxn modelId="{5282A8EB-E4CA-451D-A9D0-6C1191224D00}" type="presParOf" srcId="{348C2AF3-2E20-4224-8B41-8552E5DA2270}" destId="{CC7ED647-DD61-424F-80FF-58A935C4D1E4}" srcOrd="15" destOrd="0" presId="urn:microsoft.com/office/officeart/2005/8/layout/list1"/>
    <dgm:cxn modelId="{61EAC84D-6862-4221-AC7E-DD1C3B208E2F}" type="presParOf" srcId="{348C2AF3-2E20-4224-8B41-8552E5DA2270}" destId="{A01B6B6B-976B-41EF-9FA0-1180CAD18682}" srcOrd="16" destOrd="0" presId="urn:microsoft.com/office/officeart/2005/8/layout/list1"/>
    <dgm:cxn modelId="{17625340-88D1-419F-8622-F6FE04974C0F}" type="presParOf" srcId="{A01B6B6B-976B-41EF-9FA0-1180CAD18682}" destId="{8F4E2A38-767D-4625-8297-8EA15946E1AD}" srcOrd="0" destOrd="0" presId="urn:microsoft.com/office/officeart/2005/8/layout/list1"/>
    <dgm:cxn modelId="{D4B82924-B3DF-4622-A7B0-27FA8403772F}" type="presParOf" srcId="{A01B6B6B-976B-41EF-9FA0-1180CAD18682}" destId="{2422AC8E-B3FD-43FA-B911-21EAEA2B5423}" srcOrd="1" destOrd="0" presId="urn:microsoft.com/office/officeart/2005/8/layout/list1"/>
    <dgm:cxn modelId="{0AD9EA42-6471-40AE-9913-0F8E197BF01B}" type="presParOf" srcId="{348C2AF3-2E20-4224-8B41-8552E5DA2270}" destId="{949FFAC4-657D-438A-B830-C08DEFEB5A33}" srcOrd="17" destOrd="0" presId="urn:microsoft.com/office/officeart/2005/8/layout/list1"/>
    <dgm:cxn modelId="{4582FE73-8760-4311-BEB9-0EA6DC595B48}" type="presParOf" srcId="{348C2AF3-2E20-4224-8B41-8552E5DA2270}" destId="{10281CAA-19A4-4D2A-A530-54AEF1861772}"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2306AD09-EA8E-4A96-AF43-9768472E6594}"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GB"/>
        </a:p>
      </dgm:t>
    </dgm:pt>
    <dgm:pt modelId="{DB0BB962-94E2-49D2-83B0-30062B7948A5}">
      <dgm:prSet phldrT="[Text]" custT="1"/>
      <dgm:spPr>
        <a:ln>
          <a:noFill/>
        </a:ln>
      </dgm:spPr>
      <dgm:t>
        <a:bodyPr/>
        <a:lstStyle/>
        <a:p>
          <a:r>
            <a:rPr lang="ru-RU" sz="1400" dirty="0"/>
            <a:t>Польза буфера ликвидности общепризнана (11 ответов)</a:t>
          </a:r>
        </a:p>
      </dgm:t>
    </dgm:pt>
    <dgm:pt modelId="{4EDADE77-D437-48E8-8DD1-5A2B715C0EF1}" type="parTrans" cxnId="{D4183A43-48A1-42DA-987E-F8EEB8C417B7}">
      <dgm:prSet/>
      <dgm:spPr/>
      <dgm:t>
        <a:bodyPr/>
        <a:lstStyle/>
        <a:p>
          <a:endParaRPr lang="en-GB" sz="1600"/>
        </a:p>
      </dgm:t>
    </dgm:pt>
    <dgm:pt modelId="{7F56BE3C-D8F6-4097-8CE6-5A167A792402}" type="sibTrans" cxnId="{D4183A43-48A1-42DA-987E-F8EEB8C417B7}">
      <dgm:prSet/>
      <dgm:spPr/>
      <dgm:t>
        <a:bodyPr/>
        <a:lstStyle/>
        <a:p>
          <a:endParaRPr lang="en-GB" sz="1600"/>
        </a:p>
      </dgm:t>
    </dgm:pt>
    <dgm:pt modelId="{6958B3DB-7EF3-419D-A196-64CEB620665E}">
      <dgm:prSet custT="1"/>
      <dgm:spPr/>
      <dgm:t>
        <a:bodyPr/>
        <a:lstStyle/>
        <a:p>
          <a:r>
            <a:rPr lang="ru-RU" sz="1400"/>
            <a:t>Но основания различаются</a:t>
          </a:r>
        </a:p>
      </dgm:t>
    </dgm:pt>
    <dgm:pt modelId="{F4DA91CD-DB9C-46CE-9D99-9CDB2D1EB57D}" type="parTrans" cxnId="{BA4BD782-91A2-4ECF-82C1-F41A3C3EE82A}">
      <dgm:prSet/>
      <dgm:spPr/>
      <dgm:t>
        <a:bodyPr/>
        <a:lstStyle/>
        <a:p>
          <a:endParaRPr lang="en-GB" sz="1600"/>
        </a:p>
      </dgm:t>
    </dgm:pt>
    <dgm:pt modelId="{6FCA313E-BEF9-4936-B5A5-6C89556F482A}" type="sibTrans" cxnId="{BA4BD782-91A2-4ECF-82C1-F41A3C3EE82A}">
      <dgm:prSet/>
      <dgm:spPr/>
      <dgm:t>
        <a:bodyPr/>
        <a:lstStyle/>
        <a:p>
          <a:endParaRPr lang="en-GB" sz="1600"/>
        </a:p>
      </dgm:t>
    </dgm:pt>
    <dgm:pt modelId="{291CD34B-1ABF-414F-89D9-DB930DF1DEA9}">
      <dgm:prSet custT="1"/>
      <dgm:spPr/>
      <dgm:t>
        <a:bodyPr/>
        <a:lstStyle/>
        <a:p>
          <a:r>
            <a:rPr lang="ru-RU" sz="1200"/>
            <a:t>Разный акцент между операциями/волатильностью и финансовым стрессом</a:t>
          </a:r>
        </a:p>
      </dgm:t>
    </dgm:pt>
    <dgm:pt modelId="{AC9A4475-EF7C-4C19-865B-51F957E145A0}" type="parTrans" cxnId="{CC8786FE-B3DD-4A6B-B3B2-FD126ECA5F07}">
      <dgm:prSet/>
      <dgm:spPr/>
      <dgm:t>
        <a:bodyPr/>
        <a:lstStyle/>
        <a:p>
          <a:endParaRPr lang="en-GB" sz="1600"/>
        </a:p>
      </dgm:t>
    </dgm:pt>
    <dgm:pt modelId="{55F37424-0091-477A-8621-C6C912AB62F5}" type="sibTrans" cxnId="{CC8786FE-B3DD-4A6B-B3B2-FD126ECA5F07}">
      <dgm:prSet/>
      <dgm:spPr/>
      <dgm:t>
        <a:bodyPr/>
        <a:lstStyle/>
        <a:p>
          <a:endParaRPr lang="en-GB" sz="1600"/>
        </a:p>
      </dgm:t>
    </dgm:pt>
    <dgm:pt modelId="{E3A2D83D-B226-456F-A054-0B13E664C59D}">
      <dgm:prSet custT="1"/>
      <dgm:spPr/>
      <dgm:t>
        <a:bodyPr/>
        <a:lstStyle/>
        <a:p>
          <a:r>
            <a:rPr lang="ru-RU" sz="1200"/>
            <a:t>Некоторые страны (Венгрия, Уругвай) отметили необходимость поддержки операций по управлению долгом (например, обратный выкуп) или снижения риска рефинансирования</a:t>
          </a:r>
        </a:p>
      </dgm:t>
    </dgm:pt>
    <dgm:pt modelId="{72F504A5-5ADE-4B29-AA91-AEB8D6AFC67E}" type="parTrans" cxnId="{39A610D8-668E-4B42-BD4D-04064E7383A1}">
      <dgm:prSet/>
      <dgm:spPr/>
      <dgm:t>
        <a:bodyPr/>
        <a:lstStyle/>
        <a:p>
          <a:endParaRPr lang="en-GB" sz="1600"/>
        </a:p>
      </dgm:t>
    </dgm:pt>
    <dgm:pt modelId="{A39B7EB9-759A-4754-8EEC-D5CF8AAD6A56}" type="sibTrans" cxnId="{39A610D8-668E-4B42-BD4D-04064E7383A1}">
      <dgm:prSet/>
      <dgm:spPr/>
      <dgm:t>
        <a:bodyPr/>
        <a:lstStyle/>
        <a:p>
          <a:endParaRPr lang="en-GB" sz="1600"/>
        </a:p>
      </dgm:t>
    </dgm:pt>
    <dgm:pt modelId="{B43F4B18-A9E5-4F1D-93E3-303CFC870B99}">
      <dgm:prSet custT="1"/>
      <dgm:spPr/>
      <dgm:t>
        <a:bodyPr/>
        <a:lstStyle/>
        <a:p>
          <a:r>
            <a:rPr lang="ru-RU" sz="1200"/>
            <a:t>Разные взгляды на раскрытие информации рынку</a:t>
          </a:r>
        </a:p>
      </dgm:t>
    </dgm:pt>
    <dgm:pt modelId="{6994A7E9-0830-418B-A88D-A7CC362BEF21}" type="parTrans" cxnId="{E63429D3-AF0A-4F99-B06B-592C9FF77ED7}">
      <dgm:prSet/>
      <dgm:spPr/>
      <dgm:t>
        <a:bodyPr/>
        <a:lstStyle/>
        <a:p>
          <a:endParaRPr lang="en-GB" sz="1600"/>
        </a:p>
      </dgm:t>
    </dgm:pt>
    <dgm:pt modelId="{2EA16933-2820-4B93-A821-1591A1F55B03}" type="sibTrans" cxnId="{E63429D3-AF0A-4F99-B06B-592C9FF77ED7}">
      <dgm:prSet/>
      <dgm:spPr/>
      <dgm:t>
        <a:bodyPr/>
        <a:lstStyle/>
        <a:p>
          <a:endParaRPr lang="en-GB" sz="1600"/>
        </a:p>
      </dgm:t>
    </dgm:pt>
    <dgm:pt modelId="{9D877F1D-42AE-402F-8C3D-C71FABE29E49}">
      <dgm:prSet custT="1"/>
      <dgm:spPr>
        <a:solidFill>
          <a:srgbClr val="004C97">
            <a:hueOff val="0"/>
            <a:satOff val="0"/>
            <a:lumOff val="0"/>
            <a:alphaOff val="0"/>
          </a:srgbClr>
        </a:solidFill>
        <a:ln w="25400" cap="flat" cmpd="sng" algn="ctr">
          <a:noFill/>
          <a:prstDash val="solid"/>
        </a:ln>
        <a:effectLst/>
      </dgm:spPr>
      <dgm:t>
        <a:bodyPr spcFirstLastPara="0" vert="horz" wrap="square" lIns="60960" tIns="60960" rIns="60960" bIns="60960" numCol="1" spcCol="1270" anchor="ctr" anchorCtr="0"/>
        <a:lstStyle/>
        <a:p>
          <a:pPr marL="0" lvl="0" indent="0" algn="l" defTabSz="711200">
            <a:lnSpc>
              <a:spcPct val="90000"/>
            </a:lnSpc>
            <a:spcBef>
              <a:spcPct val="0"/>
            </a:spcBef>
            <a:spcAft>
              <a:spcPct val="35000"/>
            </a:spcAft>
            <a:buNone/>
          </a:pPr>
          <a:r>
            <a:rPr lang="ru-RU" sz="1400">
              <a:solidFill>
                <a:srgbClr val="FEFEFE"/>
              </a:solidFill>
              <a:latin typeface="Arial" panose="020B0604020202020204"/>
              <a:ea typeface="+mn-ea"/>
              <a:cs typeface="+mn-cs"/>
            </a:rPr>
            <a:t>Целевой уровень</a:t>
          </a:r>
        </a:p>
      </dgm:t>
    </dgm:pt>
    <dgm:pt modelId="{E71F73AE-348A-420E-A9CB-72DBE5DD7B90}" type="parTrans" cxnId="{344D8350-C4B6-4CBA-84CF-AC57EB48B5DE}">
      <dgm:prSet/>
      <dgm:spPr/>
      <dgm:t>
        <a:bodyPr/>
        <a:lstStyle/>
        <a:p>
          <a:endParaRPr lang="en-GB" sz="1600"/>
        </a:p>
      </dgm:t>
    </dgm:pt>
    <dgm:pt modelId="{688389BC-2D04-49B2-9C4C-9EE3013EB964}" type="sibTrans" cxnId="{344D8350-C4B6-4CBA-84CF-AC57EB48B5DE}">
      <dgm:prSet/>
      <dgm:spPr/>
      <dgm:t>
        <a:bodyPr/>
        <a:lstStyle/>
        <a:p>
          <a:endParaRPr lang="en-GB" sz="1600"/>
        </a:p>
      </dgm:t>
    </dgm:pt>
    <dgm:pt modelId="{A1023E73-9BEE-43AC-81EA-D5499C9A38F7}">
      <dgm:prSet custT="1"/>
      <dgm:spPr/>
      <dgm:t>
        <a:bodyPr/>
        <a:lstStyle/>
        <a:p>
          <a:r>
            <a:rPr lang="ru-RU" sz="1400"/>
            <a:t>Часто выражается в месяцах финансирования – будь то обычные потоки или специфические неоднородные потоки (погашения, аукционы)</a:t>
          </a:r>
        </a:p>
      </dgm:t>
    </dgm:pt>
    <dgm:pt modelId="{58EB2468-9CFA-4BCC-B438-7D4E741BA9DD}" type="parTrans" cxnId="{9AE15E50-214F-4A1B-A331-D824EE98C01B}">
      <dgm:prSet/>
      <dgm:spPr/>
      <dgm:t>
        <a:bodyPr/>
        <a:lstStyle/>
        <a:p>
          <a:endParaRPr lang="en-GB" sz="1600"/>
        </a:p>
      </dgm:t>
    </dgm:pt>
    <dgm:pt modelId="{089641F8-745B-4932-B2D4-489A84D2E353}" type="sibTrans" cxnId="{9AE15E50-214F-4A1B-A331-D824EE98C01B}">
      <dgm:prSet/>
      <dgm:spPr/>
      <dgm:t>
        <a:bodyPr/>
        <a:lstStyle/>
        <a:p>
          <a:endParaRPr lang="en-GB" sz="1600"/>
        </a:p>
      </dgm:t>
    </dgm:pt>
    <dgm:pt modelId="{EF4A8DA2-8CF4-4443-9027-928E17C15126}">
      <dgm:prSet custT="1"/>
      <dgm:spPr>
        <a:solidFill>
          <a:srgbClr val="004C97">
            <a:hueOff val="0"/>
            <a:satOff val="0"/>
            <a:lumOff val="0"/>
            <a:alphaOff val="0"/>
          </a:srgbClr>
        </a:solidFill>
        <a:ln w="25400" cap="flat" cmpd="sng" algn="ctr">
          <a:noFill/>
          <a:prstDash val="solid"/>
        </a:ln>
        <a:effectLst/>
      </dgm:spPr>
      <dgm:t>
        <a:bodyPr spcFirstLastPara="0" vert="horz" wrap="square" lIns="60960" tIns="60960" rIns="60960" bIns="60960" numCol="1" spcCol="1270" anchor="ctr" anchorCtr="0"/>
        <a:lstStyle/>
        <a:p>
          <a:pPr marL="0" lvl="0" indent="0" algn="l" defTabSz="711200">
            <a:lnSpc>
              <a:spcPct val="90000"/>
            </a:lnSpc>
            <a:spcBef>
              <a:spcPct val="0"/>
            </a:spcBef>
            <a:spcAft>
              <a:spcPct val="35000"/>
            </a:spcAft>
            <a:buNone/>
          </a:pPr>
          <a:r>
            <a:rPr lang="ru-RU" sz="1400" dirty="0">
              <a:solidFill>
                <a:srgbClr val="FEFEFE"/>
              </a:solidFill>
              <a:latin typeface="Arial" panose="020B0604020202020204"/>
              <a:ea typeface="+mn-ea"/>
              <a:cs typeface="+mn-cs"/>
            </a:rPr>
            <a:t>В некоторых странах нет официального буфера ликвидности</a:t>
          </a:r>
        </a:p>
      </dgm:t>
    </dgm:pt>
    <dgm:pt modelId="{99B01C8D-AC54-41D8-86EB-5FEA4957CB0D}" type="parTrans" cxnId="{98262A4C-7652-4AB3-BC51-DACCB01053C0}">
      <dgm:prSet/>
      <dgm:spPr/>
      <dgm:t>
        <a:bodyPr/>
        <a:lstStyle/>
        <a:p>
          <a:endParaRPr lang="en-GB" sz="1600"/>
        </a:p>
      </dgm:t>
    </dgm:pt>
    <dgm:pt modelId="{29774668-F80C-4405-BA55-8D4DEB4DC2CC}" type="sibTrans" cxnId="{98262A4C-7652-4AB3-BC51-DACCB01053C0}">
      <dgm:prSet/>
      <dgm:spPr/>
      <dgm:t>
        <a:bodyPr/>
        <a:lstStyle/>
        <a:p>
          <a:endParaRPr lang="en-GB" sz="1600"/>
        </a:p>
      </dgm:t>
    </dgm:pt>
    <dgm:pt modelId="{4D1FD3A6-98C6-42D6-A606-434E653A04AA}">
      <dgm:prSet custT="1"/>
      <dgm:spPr/>
      <dgm:t>
        <a:bodyPr/>
        <a:lstStyle/>
        <a:p>
          <a:r>
            <a:rPr lang="ru-RU" sz="1400" dirty="0"/>
            <a:t>Возможно из-за слишком большого объема / легкодоступности денежных средств (Чили, Колумбия) или из-за их недостатка (Кения, Нигерия)</a:t>
          </a:r>
        </a:p>
      </dgm:t>
    </dgm:pt>
    <dgm:pt modelId="{5580A5E6-B3C9-402E-BA58-A89E6CB8E505}" type="parTrans" cxnId="{4F85D979-D729-48BF-B7CF-FA349441E408}">
      <dgm:prSet/>
      <dgm:spPr/>
      <dgm:t>
        <a:bodyPr/>
        <a:lstStyle/>
        <a:p>
          <a:endParaRPr lang="en-GB" sz="1600"/>
        </a:p>
      </dgm:t>
    </dgm:pt>
    <dgm:pt modelId="{108369A8-9C1B-4CEB-92DA-E8E5B4A300D6}" type="sibTrans" cxnId="{4F85D979-D729-48BF-B7CF-FA349441E408}">
      <dgm:prSet/>
      <dgm:spPr/>
      <dgm:t>
        <a:bodyPr/>
        <a:lstStyle/>
        <a:p>
          <a:endParaRPr lang="en-GB" sz="1600"/>
        </a:p>
      </dgm:t>
    </dgm:pt>
    <dgm:pt modelId="{6CC8A42A-D988-4C4B-99C9-9646CFDCE68B}">
      <dgm:prSet custT="1"/>
      <dgm:spPr>
        <a:solidFill>
          <a:srgbClr val="004C97">
            <a:hueOff val="0"/>
            <a:satOff val="0"/>
            <a:lumOff val="0"/>
            <a:alphaOff val="0"/>
          </a:srgbClr>
        </a:solidFill>
        <a:ln w="25400" cap="flat" cmpd="sng" algn="ctr">
          <a:noFill/>
          <a:prstDash val="solid"/>
        </a:ln>
        <a:effectLst/>
      </dgm:spPr>
      <dgm:t>
        <a:bodyPr spcFirstLastPara="0" vert="horz" wrap="square" lIns="60960" tIns="60960" rIns="60960" bIns="60960" numCol="1" spcCol="1270" anchor="ctr" anchorCtr="0"/>
        <a:lstStyle/>
        <a:p>
          <a:r>
            <a:rPr lang="ru-RU" sz="1400"/>
            <a:t>Во всех странах существуют определенные страховочные инструменты (займы ЦБ </a:t>
          </a:r>
          <a:r>
            <a:rPr lang="ru-RU" sz="1400">
              <a:solidFill>
                <a:srgbClr val="FEFEFE"/>
              </a:solidFill>
              <a:latin typeface="Arial" panose="020B0604020202020204"/>
              <a:ea typeface="+mn-ea"/>
              <a:cs typeface="+mn-cs"/>
            </a:rPr>
            <a:t>и</a:t>
          </a:r>
          <a:r>
            <a:rPr lang="ru-RU" sz="1400"/>
            <a:t>/или однодневные займы коммерческих банков)</a:t>
          </a:r>
        </a:p>
      </dgm:t>
    </dgm:pt>
    <dgm:pt modelId="{970A93CB-A2A1-4892-A3C0-011A9557DD70}" type="parTrans" cxnId="{2B9A9043-E499-4AF1-AADE-AAB092E5613C}">
      <dgm:prSet/>
      <dgm:spPr/>
      <dgm:t>
        <a:bodyPr/>
        <a:lstStyle/>
        <a:p>
          <a:endParaRPr lang="en-GB" sz="1600"/>
        </a:p>
      </dgm:t>
    </dgm:pt>
    <dgm:pt modelId="{69A6A29A-D2F0-410E-BE39-7899570BAC6B}" type="sibTrans" cxnId="{2B9A9043-E499-4AF1-AADE-AAB092E5613C}">
      <dgm:prSet/>
      <dgm:spPr/>
      <dgm:t>
        <a:bodyPr/>
        <a:lstStyle/>
        <a:p>
          <a:endParaRPr lang="en-GB" sz="1600"/>
        </a:p>
      </dgm:t>
    </dgm:pt>
    <dgm:pt modelId="{1E22A975-6AC7-4DA1-8B1A-DAA2ADEB06D3}">
      <dgm:prSet custT="1"/>
      <dgm:spPr>
        <a:solidFill>
          <a:srgbClr val="004C97">
            <a:hueOff val="0"/>
            <a:satOff val="0"/>
            <a:lumOff val="0"/>
            <a:alphaOff val="0"/>
          </a:srgbClr>
        </a:solidFill>
        <a:ln w="25400" cap="flat" cmpd="sng" algn="ctr">
          <a:noFill/>
          <a:prstDash val="solid"/>
        </a:ln>
        <a:effectLst/>
      </dgm:spPr>
      <dgm:t>
        <a:bodyPr spcFirstLastPara="0" vert="horz" wrap="square" lIns="60960" tIns="60960" rIns="60960" bIns="60960" numCol="1" spcCol="1270" anchor="ctr" anchorCtr="0"/>
        <a:lstStyle/>
        <a:p>
          <a:pPr marL="0" lvl="0" indent="0" algn="l" defTabSz="711200">
            <a:lnSpc>
              <a:spcPct val="90000"/>
            </a:lnSpc>
            <a:spcBef>
              <a:spcPct val="0"/>
            </a:spcBef>
            <a:spcAft>
              <a:spcPct val="35000"/>
            </a:spcAft>
            <a:buNone/>
          </a:pPr>
          <a:r>
            <a:rPr lang="ru-RU" sz="1400">
              <a:solidFill>
                <a:srgbClr val="FEFEFE"/>
              </a:solidFill>
              <a:latin typeface="Arial" panose="020B0604020202020204"/>
              <a:ea typeface="+mn-ea"/>
              <a:cs typeface="+mn-cs"/>
            </a:rPr>
            <a:t>Уругвай – другой подход</a:t>
          </a:r>
        </a:p>
      </dgm:t>
    </dgm:pt>
    <dgm:pt modelId="{77B96327-5C8B-47C5-8C2C-B317B6EF2DBA}" type="parTrans" cxnId="{B8B9A380-5915-4D8C-8894-C86B66EB3C71}">
      <dgm:prSet/>
      <dgm:spPr/>
      <dgm:t>
        <a:bodyPr/>
        <a:lstStyle/>
        <a:p>
          <a:endParaRPr lang="en-GB" sz="1600"/>
        </a:p>
      </dgm:t>
    </dgm:pt>
    <dgm:pt modelId="{329B5320-A5CB-4255-A5F1-BCC16B4BB25D}" type="sibTrans" cxnId="{B8B9A380-5915-4D8C-8894-C86B66EB3C71}">
      <dgm:prSet/>
      <dgm:spPr/>
      <dgm:t>
        <a:bodyPr/>
        <a:lstStyle/>
        <a:p>
          <a:endParaRPr lang="en-GB" sz="1600"/>
        </a:p>
      </dgm:t>
    </dgm:pt>
    <dgm:pt modelId="{4D203D96-CA1F-4F1C-B617-2EB47AF46766}">
      <dgm:prSet custT="1"/>
      <dgm:spPr/>
      <dgm:t>
        <a:bodyPr/>
        <a:lstStyle/>
        <a:p>
          <a:r>
            <a:rPr lang="ru-RU" sz="1400"/>
            <a:t>Дефицит + амортизация за 12 месяцев (= 4% от ВВП)</a:t>
          </a:r>
        </a:p>
      </dgm:t>
    </dgm:pt>
    <dgm:pt modelId="{B683B3B4-A43E-4DFE-B185-ABC6AA0AD74D}" type="parTrans" cxnId="{517B7B60-C98F-4FAF-BBB8-0A4757C084D1}">
      <dgm:prSet/>
      <dgm:spPr/>
      <dgm:t>
        <a:bodyPr/>
        <a:lstStyle/>
        <a:p>
          <a:endParaRPr lang="en-GB" sz="1600"/>
        </a:p>
      </dgm:t>
    </dgm:pt>
    <dgm:pt modelId="{06364028-F1E4-42E8-979F-E5A8D350DFF5}" type="sibTrans" cxnId="{517B7B60-C98F-4FAF-BBB8-0A4757C084D1}">
      <dgm:prSet/>
      <dgm:spPr/>
      <dgm:t>
        <a:bodyPr/>
        <a:lstStyle/>
        <a:p>
          <a:endParaRPr lang="en-GB" sz="1600"/>
        </a:p>
      </dgm:t>
    </dgm:pt>
    <dgm:pt modelId="{8AE9D9B4-E4B1-4C71-A4AC-63A151099132}">
      <dgm:prSet custT="1"/>
      <dgm:spPr/>
      <dgm:t>
        <a:bodyPr/>
        <a:lstStyle/>
        <a:p>
          <a:r>
            <a:rPr lang="ru-RU" sz="1400"/>
            <a:t>Исходя из вероятности «закрытости» рынка</a:t>
          </a:r>
        </a:p>
      </dgm:t>
    </dgm:pt>
    <dgm:pt modelId="{5A5325D2-0DBF-46C8-90E9-B14FADCFA46A}" type="parTrans" cxnId="{F3D8A81A-5332-4C01-B219-A17FBF562400}">
      <dgm:prSet/>
      <dgm:spPr/>
      <dgm:t>
        <a:bodyPr/>
        <a:lstStyle/>
        <a:p>
          <a:endParaRPr lang="en-GB" sz="1600"/>
        </a:p>
      </dgm:t>
    </dgm:pt>
    <dgm:pt modelId="{0FC0C403-CBEB-4E40-B6E0-EAE94BCAAA8A}" type="sibTrans" cxnId="{F3D8A81A-5332-4C01-B219-A17FBF562400}">
      <dgm:prSet/>
      <dgm:spPr/>
      <dgm:t>
        <a:bodyPr/>
        <a:lstStyle/>
        <a:p>
          <a:endParaRPr lang="en-GB" sz="1600"/>
        </a:p>
      </dgm:t>
    </dgm:pt>
    <dgm:pt modelId="{93A1B701-12F7-4154-8444-E407202D7E5D}">
      <dgm:prSet custT="1"/>
      <dgm:spPr/>
      <dgm:t>
        <a:bodyPr/>
        <a:lstStyle/>
        <a:p>
          <a:r>
            <a:rPr lang="ru-RU" sz="1200" dirty="0"/>
            <a:t>«закрытость» = индекс EMBI + 20%&gt;тенденции; или Уругвай платит</a:t>
          </a:r>
          <a:r>
            <a:rPr lang="en-US" sz="1200" dirty="0"/>
            <a:t> </a:t>
          </a:r>
          <a:r>
            <a:rPr lang="ru-RU" sz="1200" dirty="0"/>
            <a:t>на 200 базисных пунктов&gt;EMBI+</a:t>
          </a:r>
        </a:p>
      </dgm:t>
    </dgm:pt>
    <dgm:pt modelId="{5EB4FBF1-1492-4972-82C9-5B15BCCE821B}" type="parTrans" cxnId="{77459603-435E-4FEC-9320-D54106AD9C20}">
      <dgm:prSet/>
      <dgm:spPr/>
      <dgm:t>
        <a:bodyPr/>
        <a:lstStyle/>
        <a:p>
          <a:endParaRPr lang="en-GB" sz="1600"/>
        </a:p>
      </dgm:t>
    </dgm:pt>
    <dgm:pt modelId="{CDEE6716-A0DD-4D2F-B90E-21E1935E283E}" type="sibTrans" cxnId="{77459603-435E-4FEC-9320-D54106AD9C20}">
      <dgm:prSet/>
      <dgm:spPr/>
      <dgm:t>
        <a:bodyPr/>
        <a:lstStyle/>
        <a:p>
          <a:endParaRPr lang="en-GB" sz="1600"/>
        </a:p>
      </dgm:t>
    </dgm:pt>
    <dgm:pt modelId="{C1938370-1D6D-41BF-A346-F6A08DAC767B}">
      <dgm:prSet custT="1"/>
      <dgm:spPr/>
      <dgm:t>
        <a:bodyPr/>
        <a:lstStyle/>
        <a:p>
          <a:r>
            <a:rPr lang="ru-RU" sz="1200" dirty="0"/>
            <a:t>акцент исключительно на внешних займах – причина неясна</a:t>
          </a:r>
        </a:p>
      </dgm:t>
    </dgm:pt>
    <dgm:pt modelId="{D53F8153-0BC5-4D6C-9794-A31F4F7D9085}" type="parTrans" cxnId="{A4D0962C-FB61-4260-8FA8-BF03B64E8360}">
      <dgm:prSet/>
      <dgm:spPr/>
      <dgm:t>
        <a:bodyPr/>
        <a:lstStyle/>
        <a:p>
          <a:endParaRPr lang="en-GB" sz="1600"/>
        </a:p>
      </dgm:t>
    </dgm:pt>
    <dgm:pt modelId="{4F73E3E8-8A7B-4669-9761-A3192286BAD4}" type="sibTrans" cxnId="{A4D0962C-FB61-4260-8FA8-BF03B64E8360}">
      <dgm:prSet/>
      <dgm:spPr/>
      <dgm:t>
        <a:bodyPr/>
        <a:lstStyle/>
        <a:p>
          <a:endParaRPr lang="en-GB" sz="1600"/>
        </a:p>
      </dgm:t>
    </dgm:pt>
    <dgm:pt modelId="{8BE6FF33-148A-4B08-971E-47D1CDC12D5D}" type="pres">
      <dgm:prSet presAssocID="{2306AD09-EA8E-4A96-AF43-9768472E6594}" presName="linear" presStyleCnt="0">
        <dgm:presLayoutVars>
          <dgm:animLvl val="lvl"/>
          <dgm:resizeHandles val="exact"/>
        </dgm:presLayoutVars>
      </dgm:prSet>
      <dgm:spPr/>
    </dgm:pt>
    <dgm:pt modelId="{C6487EFB-18C6-49FA-965E-0DA969D2718B}" type="pres">
      <dgm:prSet presAssocID="{DB0BB962-94E2-49D2-83B0-30062B7948A5}" presName="parentText" presStyleLbl="node1" presStyleIdx="0" presStyleCnt="5" custScaleY="105862" custLinFactNeighborX="-722" custLinFactNeighborY="1651">
        <dgm:presLayoutVars>
          <dgm:chMax val="0"/>
          <dgm:bulletEnabled val="1"/>
        </dgm:presLayoutVars>
      </dgm:prSet>
      <dgm:spPr/>
    </dgm:pt>
    <dgm:pt modelId="{01B5E9FD-D70A-4B29-A817-2428CCC00C1A}" type="pres">
      <dgm:prSet presAssocID="{DB0BB962-94E2-49D2-83B0-30062B7948A5}" presName="childText" presStyleLbl="revTx" presStyleIdx="0" presStyleCnt="4">
        <dgm:presLayoutVars>
          <dgm:bulletEnabled val="1"/>
        </dgm:presLayoutVars>
      </dgm:prSet>
      <dgm:spPr/>
    </dgm:pt>
    <dgm:pt modelId="{968DE8B4-56C3-4838-9F9B-003EC6AE82BC}" type="pres">
      <dgm:prSet presAssocID="{9D877F1D-42AE-402F-8C3D-C71FABE29E49}" presName="parentText" presStyleLbl="node1" presStyleIdx="1" presStyleCnt="5">
        <dgm:presLayoutVars>
          <dgm:chMax val="0"/>
          <dgm:bulletEnabled val="1"/>
        </dgm:presLayoutVars>
      </dgm:prSet>
      <dgm:spPr>
        <a:xfrm>
          <a:off x="0" y="1558412"/>
          <a:ext cx="10058399" cy="411840"/>
        </a:xfrm>
        <a:prstGeom prst="roundRect">
          <a:avLst/>
        </a:prstGeom>
      </dgm:spPr>
    </dgm:pt>
    <dgm:pt modelId="{6EE92AD9-6504-4C8A-A514-AFD382BAC808}" type="pres">
      <dgm:prSet presAssocID="{9D877F1D-42AE-402F-8C3D-C71FABE29E49}" presName="childText" presStyleLbl="revTx" presStyleIdx="1" presStyleCnt="4">
        <dgm:presLayoutVars>
          <dgm:bulletEnabled val="1"/>
        </dgm:presLayoutVars>
      </dgm:prSet>
      <dgm:spPr/>
    </dgm:pt>
    <dgm:pt modelId="{DA788DE4-1557-43EE-BC97-2E11EAD0C01F}" type="pres">
      <dgm:prSet presAssocID="{EF4A8DA2-8CF4-4443-9027-928E17C15126}" presName="parentText" presStyleLbl="node1" presStyleIdx="2" presStyleCnt="5">
        <dgm:presLayoutVars>
          <dgm:chMax val="0"/>
          <dgm:bulletEnabled val="1"/>
        </dgm:presLayoutVars>
      </dgm:prSet>
      <dgm:spPr>
        <a:xfrm>
          <a:off x="0" y="2334572"/>
          <a:ext cx="10058399" cy="411840"/>
        </a:xfrm>
        <a:prstGeom prst="roundRect">
          <a:avLst/>
        </a:prstGeom>
      </dgm:spPr>
    </dgm:pt>
    <dgm:pt modelId="{FF5DC4E1-99F5-4160-BD80-CE82B6A3482E}" type="pres">
      <dgm:prSet presAssocID="{EF4A8DA2-8CF4-4443-9027-928E17C15126}" presName="childText" presStyleLbl="revTx" presStyleIdx="2" presStyleCnt="4">
        <dgm:presLayoutVars>
          <dgm:bulletEnabled val="1"/>
        </dgm:presLayoutVars>
      </dgm:prSet>
      <dgm:spPr/>
    </dgm:pt>
    <dgm:pt modelId="{EE13D535-C7E7-4496-A4A2-C0AEB487471A}" type="pres">
      <dgm:prSet presAssocID="{6CC8A42A-D988-4C4B-99C9-9646CFDCE68B}" presName="parentText" presStyleLbl="node1" presStyleIdx="3" presStyleCnt="5">
        <dgm:presLayoutVars>
          <dgm:chMax val="0"/>
          <dgm:bulletEnabled val="1"/>
        </dgm:presLayoutVars>
      </dgm:prSet>
      <dgm:spPr>
        <a:xfrm>
          <a:off x="0" y="3213197"/>
          <a:ext cx="10058399" cy="411840"/>
        </a:xfrm>
        <a:prstGeom prst="roundRect">
          <a:avLst/>
        </a:prstGeom>
      </dgm:spPr>
    </dgm:pt>
    <dgm:pt modelId="{82D47397-5C00-4A7C-835A-D6E57A33DDA3}" type="pres">
      <dgm:prSet presAssocID="{69A6A29A-D2F0-410E-BE39-7899570BAC6B}" presName="spacer" presStyleCnt="0"/>
      <dgm:spPr/>
    </dgm:pt>
    <dgm:pt modelId="{B6CFA39F-4E7B-402A-A380-7013C338F7FA}" type="pres">
      <dgm:prSet presAssocID="{1E22A975-6AC7-4DA1-8B1A-DAA2ADEB06D3}" presName="parentText" presStyleLbl="node1" presStyleIdx="4" presStyleCnt="5">
        <dgm:presLayoutVars>
          <dgm:chMax val="0"/>
          <dgm:bulletEnabled val="1"/>
        </dgm:presLayoutVars>
      </dgm:prSet>
      <dgm:spPr>
        <a:xfrm>
          <a:off x="0" y="3688397"/>
          <a:ext cx="10058399" cy="411840"/>
        </a:xfrm>
        <a:prstGeom prst="roundRect">
          <a:avLst/>
        </a:prstGeom>
      </dgm:spPr>
    </dgm:pt>
    <dgm:pt modelId="{C0DF8BE1-C0F0-487F-B8C7-4E509B1F176D}" type="pres">
      <dgm:prSet presAssocID="{1E22A975-6AC7-4DA1-8B1A-DAA2ADEB06D3}" presName="childText" presStyleLbl="revTx" presStyleIdx="3" presStyleCnt="4">
        <dgm:presLayoutVars>
          <dgm:bulletEnabled val="1"/>
        </dgm:presLayoutVars>
      </dgm:prSet>
      <dgm:spPr/>
    </dgm:pt>
  </dgm:ptLst>
  <dgm:cxnLst>
    <dgm:cxn modelId="{78143301-3DDB-4C47-8E6F-D66A77C6878A}" type="presOf" srcId="{8AE9D9B4-E4B1-4C71-A4AC-63A151099132}" destId="{C0DF8BE1-C0F0-487F-B8C7-4E509B1F176D}" srcOrd="0" destOrd="1" presId="urn:microsoft.com/office/officeart/2005/8/layout/vList2"/>
    <dgm:cxn modelId="{77459603-435E-4FEC-9320-D54106AD9C20}" srcId="{8AE9D9B4-E4B1-4C71-A4AC-63A151099132}" destId="{93A1B701-12F7-4154-8444-E407202D7E5D}" srcOrd="0" destOrd="0" parTransId="{5EB4FBF1-1492-4972-82C9-5B15BCCE821B}" sibTransId="{CDEE6716-A0DD-4D2F-B90E-21E1935E283E}"/>
    <dgm:cxn modelId="{F3D8A81A-5332-4C01-B219-A17FBF562400}" srcId="{1E22A975-6AC7-4DA1-8B1A-DAA2ADEB06D3}" destId="{8AE9D9B4-E4B1-4C71-A4AC-63A151099132}" srcOrd="1" destOrd="0" parTransId="{5A5325D2-0DBF-46C8-90E9-B14FADCFA46A}" sibTransId="{0FC0C403-CBEB-4E40-B6E0-EAE94BCAAA8A}"/>
    <dgm:cxn modelId="{1244431B-071C-45E9-BD15-C915DD919A56}" type="presOf" srcId="{B43F4B18-A9E5-4F1D-93E3-303CFC870B99}" destId="{01B5E9FD-D70A-4B29-A817-2428CCC00C1A}" srcOrd="0" destOrd="3" presId="urn:microsoft.com/office/officeart/2005/8/layout/vList2"/>
    <dgm:cxn modelId="{86502027-9B67-4473-A10B-5CD79FE06BAD}" type="presOf" srcId="{9D877F1D-42AE-402F-8C3D-C71FABE29E49}" destId="{968DE8B4-56C3-4838-9F9B-003EC6AE82BC}" srcOrd="0" destOrd="0" presId="urn:microsoft.com/office/officeart/2005/8/layout/vList2"/>
    <dgm:cxn modelId="{CCC1BA27-306A-4E50-B604-3EC15E848C0B}" type="presOf" srcId="{C1938370-1D6D-41BF-A346-F6A08DAC767B}" destId="{C0DF8BE1-C0F0-487F-B8C7-4E509B1F176D}" srcOrd="0" destOrd="3" presId="urn:microsoft.com/office/officeart/2005/8/layout/vList2"/>
    <dgm:cxn modelId="{A4D0962C-FB61-4260-8FA8-BF03B64E8360}" srcId="{8AE9D9B4-E4B1-4C71-A4AC-63A151099132}" destId="{C1938370-1D6D-41BF-A346-F6A08DAC767B}" srcOrd="1" destOrd="0" parTransId="{D53F8153-0BC5-4D6C-9794-A31F4F7D9085}" sibTransId="{4F73E3E8-8A7B-4669-9761-A3192286BAD4}"/>
    <dgm:cxn modelId="{517B7B60-C98F-4FAF-BBB8-0A4757C084D1}" srcId="{1E22A975-6AC7-4DA1-8B1A-DAA2ADEB06D3}" destId="{4D203D96-CA1F-4F1C-B617-2EB47AF46766}" srcOrd="0" destOrd="0" parTransId="{B683B3B4-A43E-4DFE-B185-ABC6AA0AD74D}" sibTransId="{06364028-F1E4-42E8-979F-E5A8D350DFF5}"/>
    <dgm:cxn modelId="{D4183A43-48A1-42DA-987E-F8EEB8C417B7}" srcId="{2306AD09-EA8E-4A96-AF43-9768472E6594}" destId="{DB0BB962-94E2-49D2-83B0-30062B7948A5}" srcOrd="0" destOrd="0" parTransId="{4EDADE77-D437-48E8-8DD1-5A2B715C0EF1}" sibTransId="{7F56BE3C-D8F6-4097-8CE6-5A167A792402}"/>
    <dgm:cxn modelId="{2B9A9043-E499-4AF1-AADE-AAB092E5613C}" srcId="{2306AD09-EA8E-4A96-AF43-9768472E6594}" destId="{6CC8A42A-D988-4C4B-99C9-9646CFDCE68B}" srcOrd="3" destOrd="0" parTransId="{970A93CB-A2A1-4892-A3C0-011A9557DD70}" sibTransId="{69A6A29A-D2F0-410E-BE39-7899570BAC6B}"/>
    <dgm:cxn modelId="{AF9F7967-A303-47AB-BFBF-C311F7FF3716}" type="presOf" srcId="{291CD34B-1ABF-414F-89D9-DB930DF1DEA9}" destId="{01B5E9FD-D70A-4B29-A817-2428CCC00C1A}" srcOrd="0" destOrd="1" presId="urn:microsoft.com/office/officeart/2005/8/layout/vList2"/>
    <dgm:cxn modelId="{98262A4C-7652-4AB3-BC51-DACCB01053C0}" srcId="{2306AD09-EA8E-4A96-AF43-9768472E6594}" destId="{EF4A8DA2-8CF4-4443-9027-928E17C15126}" srcOrd="2" destOrd="0" parTransId="{99B01C8D-AC54-41D8-86EB-5FEA4957CB0D}" sibTransId="{29774668-F80C-4405-BA55-8D4DEB4DC2CC}"/>
    <dgm:cxn modelId="{56AD264D-D2DB-44B6-A315-A0A2AA90663D}" type="presOf" srcId="{DB0BB962-94E2-49D2-83B0-30062B7948A5}" destId="{C6487EFB-18C6-49FA-965E-0DA969D2718B}" srcOrd="0" destOrd="0" presId="urn:microsoft.com/office/officeart/2005/8/layout/vList2"/>
    <dgm:cxn modelId="{0337B76D-297E-4998-9F93-96AE9DD0220E}" type="presOf" srcId="{2306AD09-EA8E-4A96-AF43-9768472E6594}" destId="{8BE6FF33-148A-4B08-971E-47D1CDC12D5D}" srcOrd="0" destOrd="0" presId="urn:microsoft.com/office/officeart/2005/8/layout/vList2"/>
    <dgm:cxn modelId="{9AE15E50-214F-4A1B-A331-D824EE98C01B}" srcId="{9D877F1D-42AE-402F-8C3D-C71FABE29E49}" destId="{A1023E73-9BEE-43AC-81EA-D5499C9A38F7}" srcOrd="0" destOrd="0" parTransId="{58EB2468-9CFA-4BCC-B438-7D4E741BA9DD}" sibTransId="{089641F8-745B-4932-B2D4-489A84D2E353}"/>
    <dgm:cxn modelId="{344D8350-C4B6-4CBA-84CF-AC57EB48B5DE}" srcId="{2306AD09-EA8E-4A96-AF43-9768472E6594}" destId="{9D877F1D-42AE-402F-8C3D-C71FABE29E49}" srcOrd="1" destOrd="0" parTransId="{E71F73AE-348A-420E-A9CB-72DBE5DD7B90}" sibTransId="{688389BC-2D04-49B2-9C4C-9EE3013EB964}"/>
    <dgm:cxn modelId="{2E010076-26D4-4390-95AC-6F4AF17EFBC3}" type="presOf" srcId="{4D203D96-CA1F-4F1C-B617-2EB47AF46766}" destId="{C0DF8BE1-C0F0-487F-B8C7-4E509B1F176D}" srcOrd="0" destOrd="0" presId="urn:microsoft.com/office/officeart/2005/8/layout/vList2"/>
    <dgm:cxn modelId="{4F85D979-D729-48BF-B7CF-FA349441E408}" srcId="{EF4A8DA2-8CF4-4443-9027-928E17C15126}" destId="{4D1FD3A6-98C6-42D6-A606-434E653A04AA}" srcOrd="0" destOrd="0" parTransId="{5580A5E6-B3C9-402E-BA58-A89E6CB8E505}" sibTransId="{108369A8-9C1B-4CEB-92DA-E8E5B4A300D6}"/>
    <dgm:cxn modelId="{71D7EE7C-BC4D-413B-A5E2-9332BA9EDA20}" type="presOf" srcId="{A1023E73-9BEE-43AC-81EA-D5499C9A38F7}" destId="{6EE92AD9-6504-4C8A-A514-AFD382BAC808}" srcOrd="0" destOrd="0" presId="urn:microsoft.com/office/officeart/2005/8/layout/vList2"/>
    <dgm:cxn modelId="{B8B9A380-5915-4D8C-8894-C86B66EB3C71}" srcId="{2306AD09-EA8E-4A96-AF43-9768472E6594}" destId="{1E22A975-6AC7-4DA1-8B1A-DAA2ADEB06D3}" srcOrd="4" destOrd="0" parTransId="{77B96327-5C8B-47C5-8C2C-B317B6EF2DBA}" sibTransId="{329B5320-A5CB-4255-A5F1-BCC16B4BB25D}"/>
    <dgm:cxn modelId="{BA4BD782-91A2-4ECF-82C1-F41A3C3EE82A}" srcId="{DB0BB962-94E2-49D2-83B0-30062B7948A5}" destId="{6958B3DB-7EF3-419D-A196-64CEB620665E}" srcOrd="0" destOrd="0" parTransId="{F4DA91CD-DB9C-46CE-9D99-9CDB2D1EB57D}" sibTransId="{6FCA313E-BEF9-4936-B5A5-6C89556F482A}"/>
    <dgm:cxn modelId="{C68B6E8F-BE41-4317-93A1-AC888FAEA5DE}" type="presOf" srcId="{1E22A975-6AC7-4DA1-8B1A-DAA2ADEB06D3}" destId="{B6CFA39F-4E7B-402A-A380-7013C338F7FA}" srcOrd="0" destOrd="0" presId="urn:microsoft.com/office/officeart/2005/8/layout/vList2"/>
    <dgm:cxn modelId="{359BFF90-2DB7-4516-8525-A8A2E3E5DFC7}" type="presOf" srcId="{93A1B701-12F7-4154-8444-E407202D7E5D}" destId="{C0DF8BE1-C0F0-487F-B8C7-4E509B1F176D}" srcOrd="0" destOrd="2" presId="urn:microsoft.com/office/officeart/2005/8/layout/vList2"/>
    <dgm:cxn modelId="{A951F2BE-9A73-495D-A246-557532E8F571}" type="presOf" srcId="{E3A2D83D-B226-456F-A054-0B13E664C59D}" destId="{01B5E9FD-D70A-4B29-A817-2428CCC00C1A}" srcOrd="0" destOrd="2" presId="urn:microsoft.com/office/officeart/2005/8/layout/vList2"/>
    <dgm:cxn modelId="{0DEE33BF-E820-45D0-9216-AC6B19273189}" type="presOf" srcId="{EF4A8DA2-8CF4-4443-9027-928E17C15126}" destId="{DA788DE4-1557-43EE-BC97-2E11EAD0C01F}" srcOrd="0" destOrd="0" presId="urn:microsoft.com/office/officeart/2005/8/layout/vList2"/>
    <dgm:cxn modelId="{F2ABC7C4-11E1-413E-B2BB-3488BE1FB90D}" type="presOf" srcId="{4D1FD3A6-98C6-42D6-A606-434E653A04AA}" destId="{FF5DC4E1-99F5-4160-BD80-CE82B6A3482E}" srcOrd="0" destOrd="0" presId="urn:microsoft.com/office/officeart/2005/8/layout/vList2"/>
    <dgm:cxn modelId="{E63429D3-AF0A-4F99-B06B-592C9FF77ED7}" srcId="{6958B3DB-7EF3-419D-A196-64CEB620665E}" destId="{B43F4B18-A9E5-4F1D-93E3-303CFC870B99}" srcOrd="2" destOrd="0" parTransId="{6994A7E9-0830-418B-A88D-A7CC362BEF21}" sibTransId="{2EA16933-2820-4B93-A821-1591A1F55B03}"/>
    <dgm:cxn modelId="{39A610D8-668E-4B42-BD4D-04064E7383A1}" srcId="{6958B3DB-7EF3-419D-A196-64CEB620665E}" destId="{E3A2D83D-B226-456F-A054-0B13E664C59D}" srcOrd="1" destOrd="0" parTransId="{72F504A5-5ADE-4B29-AA91-AEB8D6AFC67E}" sibTransId="{A39B7EB9-759A-4754-8EEC-D5CF8AAD6A56}"/>
    <dgm:cxn modelId="{E7706BD9-6A8E-4B8D-847B-0369BB445398}" type="presOf" srcId="{6958B3DB-7EF3-419D-A196-64CEB620665E}" destId="{01B5E9FD-D70A-4B29-A817-2428CCC00C1A}" srcOrd="0" destOrd="0" presId="urn:microsoft.com/office/officeart/2005/8/layout/vList2"/>
    <dgm:cxn modelId="{63A4A8DC-504B-4E94-824E-3C95EDFD964F}" type="presOf" srcId="{6CC8A42A-D988-4C4B-99C9-9646CFDCE68B}" destId="{EE13D535-C7E7-4496-A4A2-C0AEB487471A}" srcOrd="0" destOrd="0" presId="urn:microsoft.com/office/officeart/2005/8/layout/vList2"/>
    <dgm:cxn modelId="{CC8786FE-B3DD-4A6B-B3B2-FD126ECA5F07}" srcId="{6958B3DB-7EF3-419D-A196-64CEB620665E}" destId="{291CD34B-1ABF-414F-89D9-DB930DF1DEA9}" srcOrd="0" destOrd="0" parTransId="{AC9A4475-EF7C-4C19-865B-51F957E145A0}" sibTransId="{55F37424-0091-477A-8621-C6C912AB62F5}"/>
    <dgm:cxn modelId="{082529F6-7B18-453D-B0F7-A23EFCC4567A}" type="presParOf" srcId="{8BE6FF33-148A-4B08-971E-47D1CDC12D5D}" destId="{C6487EFB-18C6-49FA-965E-0DA969D2718B}" srcOrd="0" destOrd="0" presId="urn:microsoft.com/office/officeart/2005/8/layout/vList2"/>
    <dgm:cxn modelId="{480322B6-529E-4233-A537-588B40109B61}" type="presParOf" srcId="{8BE6FF33-148A-4B08-971E-47D1CDC12D5D}" destId="{01B5E9FD-D70A-4B29-A817-2428CCC00C1A}" srcOrd="1" destOrd="0" presId="urn:microsoft.com/office/officeart/2005/8/layout/vList2"/>
    <dgm:cxn modelId="{58CB6969-DD1C-4295-A27C-B8986D88E8A5}" type="presParOf" srcId="{8BE6FF33-148A-4B08-971E-47D1CDC12D5D}" destId="{968DE8B4-56C3-4838-9F9B-003EC6AE82BC}" srcOrd="2" destOrd="0" presId="urn:microsoft.com/office/officeart/2005/8/layout/vList2"/>
    <dgm:cxn modelId="{AF7D4B8A-384C-427A-801D-C3445E01FB91}" type="presParOf" srcId="{8BE6FF33-148A-4B08-971E-47D1CDC12D5D}" destId="{6EE92AD9-6504-4C8A-A514-AFD382BAC808}" srcOrd="3" destOrd="0" presId="urn:microsoft.com/office/officeart/2005/8/layout/vList2"/>
    <dgm:cxn modelId="{1B608C7B-B243-4B6E-82F6-27F9C4289EC5}" type="presParOf" srcId="{8BE6FF33-148A-4B08-971E-47D1CDC12D5D}" destId="{DA788DE4-1557-43EE-BC97-2E11EAD0C01F}" srcOrd="4" destOrd="0" presId="urn:microsoft.com/office/officeart/2005/8/layout/vList2"/>
    <dgm:cxn modelId="{4081C46E-D34E-49FA-B7F2-9C7D70D2ADAE}" type="presParOf" srcId="{8BE6FF33-148A-4B08-971E-47D1CDC12D5D}" destId="{FF5DC4E1-99F5-4160-BD80-CE82B6A3482E}" srcOrd="5" destOrd="0" presId="urn:microsoft.com/office/officeart/2005/8/layout/vList2"/>
    <dgm:cxn modelId="{6EAD619C-B25E-46A0-BC23-828F630CDC57}" type="presParOf" srcId="{8BE6FF33-148A-4B08-971E-47D1CDC12D5D}" destId="{EE13D535-C7E7-4496-A4A2-C0AEB487471A}" srcOrd="6" destOrd="0" presId="urn:microsoft.com/office/officeart/2005/8/layout/vList2"/>
    <dgm:cxn modelId="{232E8E3C-4FD4-4F0E-A934-DB6565B4CDF0}" type="presParOf" srcId="{8BE6FF33-148A-4B08-971E-47D1CDC12D5D}" destId="{82D47397-5C00-4A7C-835A-D6E57A33DDA3}" srcOrd="7" destOrd="0" presId="urn:microsoft.com/office/officeart/2005/8/layout/vList2"/>
    <dgm:cxn modelId="{9B96EF81-40CB-429E-BA0F-A874B4519C8F}" type="presParOf" srcId="{8BE6FF33-148A-4B08-971E-47D1CDC12D5D}" destId="{B6CFA39F-4E7B-402A-A380-7013C338F7FA}" srcOrd="8" destOrd="0" presId="urn:microsoft.com/office/officeart/2005/8/layout/vList2"/>
    <dgm:cxn modelId="{A4F9336E-4DDA-42D8-B5A6-B29FD6C10CE5}" type="presParOf" srcId="{8BE6FF33-148A-4B08-971E-47D1CDC12D5D}" destId="{C0DF8BE1-C0F0-487F-B8C7-4E509B1F176D}"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621BFC-87EC-4726-BB2A-B48209C93A8C}"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05AD2147-7A12-4CD7-8013-848A95DF348C}">
      <dgm:prSet phldrT="[Text]" custT="1"/>
      <dgm:spPr/>
      <dgm:t>
        <a:bodyPr/>
        <a:lstStyle/>
        <a:p>
          <a:r>
            <a:rPr lang="ru-RU" sz="2000" dirty="0"/>
            <a:t>Потребность в буферах ликвидности осознавалась давно, но мировой финансовый кризис (а также Covid) повысил актуальность проблемы</a:t>
          </a:r>
        </a:p>
      </dgm:t>
    </dgm:pt>
    <dgm:pt modelId="{C5767519-BD50-4B63-8DC6-9D74C6003AD4}" type="parTrans" cxnId="{D409D533-A7CE-4E41-A22C-A84ED90231AA}">
      <dgm:prSet/>
      <dgm:spPr/>
      <dgm:t>
        <a:bodyPr/>
        <a:lstStyle/>
        <a:p>
          <a:endParaRPr lang="en-US" sz="1600"/>
        </a:p>
      </dgm:t>
    </dgm:pt>
    <dgm:pt modelId="{FD4B2370-E0F6-4DDD-9346-3F2C3CD2DBD5}" type="sibTrans" cxnId="{D409D533-A7CE-4E41-A22C-A84ED90231AA}">
      <dgm:prSet/>
      <dgm:spPr/>
      <dgm:t>
        <a:bodyPr/>
        <a:lstStyle/>
        <a:p>
          <a:endParaRPr lang="en-US" sz="1600"/>
        </a:p>
      </dgm:t>
    </dgm:pt>
    <dgm:pt modelId="{DAD1B337-2BF4-4AD1-A868-D46A52D79B34}">
      <dgm:prSet custT="1"/>
      <dgm:spPr>
        <a:solidFill>
          <a:srgbClr val="CFD5EA">
            <a:alpha val="90000"/>
          </a:srgbClr>
        </a:solidFill>
      </dgm:spPr>
      <dgm:t>
        <a:bodyPr/>
        <a:lstStyle/>
        <a:p>
          <a:pPr>
            <a:spcBef>
              <a:spcPts val="600"/>
            </a:spcBef>
          </a:pPr>
          <a:r>
            <a:rPr lang="ru-RU" sz="1400" dirty="0"/>
            <a:t>Риск истощения внутренних рынков (не только валютных)</a:t>
          </a:r>
        </a:p>
      </dgm:t>
    </dgm:pt>
    <dgm:pt modelId="{FFBDF456-CF4A-4C14-A898-DD955A591C21}" type="parTrans" cxnId="{F32E15C4-422B-43D3-B3B2-DBAB3796348A}">
      <dgm:prSet/>
      <dgm:spPr/>
      <dgm:t>
        <a:bodyPr/>
        <a:lstStyle/>
        <a:p>
          <a:endParaRPr lang="en-US" sz="1600"/>
        </a:p>
      </dgm:t>
    </dgm:pt>
    <dgm:pt modelId="{21B05943-A9F5-46AB-9DE1-6DA30C7E341A}" type="sibTrans" cxnId="{F32E15C4-422B-43D3-B3B2-DBAB3796348A}">
      <dgm:prSet/>
      <dgm:spPr/>
      <dgm:t>
        <a:bodyPr/>
        <a:lstStyle/>
        <a:p>
          <a:endParaRPr lang="en-US" sz="1600"/>
        </a:p>
      </dgm:t>
    </dgm:pt>
    <dgm:pt modelId="{60AA4B92-9C90-424B-BFD1-77AB11DCC8BF}">
      <dgm:prSet custT="1"/>
      <dgm:spPr>
        <a:solidFill>
          <a:srgbClr val="CFD5EA">
            <a:alpha val="90000"/>
          </a:srgbClr>
        </a:solidFill>
      </dgm:spPr>
      <dgm:t>
        <a:bodyPr/>
        <a:lstStyle/>
        <a:p>
          <a:pPr>
            <a:spcBef>
              <a:spcPts val="600"/>
            </a:spcBef>
          </a:pPr>
          <a:r>
            <a:rPr lang="ru-RU" sz="1400" dirty="0"/>
            <a:t>Риск ликвидности; снижение активности на межбанковских рынках (особенно) и на рынках РЕПО</a:t>
          </a:r>
        </a:p>
      </dgm:t>
    </dgm:pt>
    <dgm:pt modelId="{39A96D4E-B47F-4F4B-8942-CF84F9BA5559}" type="parTrans" cxnId="{C6ECC2B1-C23B-4311-B700-C4D967F48E66}">
      <dgm:prSet/>
      <dgm:spPr/>
      <dgm:t>
        <a:bodyPr/>
        <a:lstStyle/>
        <a:p>
          <a:endParaRPr lang="en-US" sz="1600"/>
        </a:p>
      </dgm:t>
    </dgm:pt>
    <dgm:pt modelId="{C1E65648-86DA-4103-B36C-414982FB79AE}" type="sibTrans" cxnId="{C6ECC2B1-C23B-4311-B700-C4D967F48E66}">
      <dgm:prSet/>
      <dgm:spPr/>
      <dgm:t>
        <a:bodyPr/>
        <a:lstStyle/>
        <a:p>
          <a:endParaRPr lang="en-US" sz="1600"/>
        </a:p>
      </dgm:t>
    </dgm:pt>
    <dgm:pt modelId="{692FAA9A-E41D-4B65-91FB-2A8C6684756A}">
      <dgm:prSet custT="1"/>
      <dgm:spPr>
        <a:solidFill>
          <a:srgbClr val="CFD5EA">
            <a:alpha val="90000"/>
          </a:srgbClr>
        </a:solidFill>
      </dgm:spPr>
      <dgm:t>
        <a:bodyPr/>
        <a:lstStyle/>
        <a:p>
          <a:pPr>
            <a:spcBef>
              <a:spcPts val="600"/>
            </a:spcBef>
          </a:pPr>
          <a:r>
            <a:rPr lang="ru-RU" sz="1400" dirty="0"/>
            <a:t>Некоторые страны увеличили размеры буфера ликвидности после мирового финансового кризиса (особенно в Европе)</a:t>
          </a:r>
        </a:p>
      </dgm:t>
    </dgm:pt>
    <dgm:pt modelId="{D8CB7470-0A15-4161-BFE0-811B3EFACFC5}" type="parTrans" cxnId="{43972F86-1A37-4243-A0D6-A30604A20A14}">
      <dgm:prSet/>
      <dgm:spPr/>
      <dgm:t>
        <a:bodyPr/>
        <a:lstStyle/>
        <a:p>
          <a:endParaRPr lang="en-US" sz="1600"/>
        </a:p>
      </dgm:t>
    </dgm:pt>
    <dgm:pt modelId="{33337B8B-F175-4330-B80F-EE5D0BDCB11F}" type="sibTrans" cxnId="{43972F86-1A37-4243-A0D6-A30604A20A14}">
      <dgm:prSet/>
      <dgm:spPr/>
      <dgm:t>
        <a:bodyPr/>
        <a:lstStyle/>
        <a:p>
          <a:endParaRPr lang="en-US" sz="1600"/>
        </a:p>
      </dgm:t>
    </dgm:pt>
    <dgm:pt modelId="{31108EF5-39E4-46AF-816D-E295EFAB3D77}">
      <dgm:prSet custT="1"/>
      <dgm:spPr>
        <a:solidFill>
          <a:srgbClr val="CFD5EA">
            <a:alpha val="90000"/>
          </a:srgbClr>
        </a:solidFill>
      </dgm:spPr>
      <dgm:t>
        <a:bodyPr/>
        <a:lstStyle/>
        <a:p>
          <a:pPr>
            <a:spcBef>
              <a:spcPts val="600"/>
            </a:spcBef>
          </a:pPr>
          <a:r>
            <a:rPr lang="ru-RU" sz="1400" dirty="0"/>
            <a:t>Признание важности «плана обеспечения непрерывности финансирования»</a:t>
          </a:r>
        </a:p>
      </dgm:t>
    </dgm:pt>
    <dgm:pt modelId="{1275C898-921C-46EF-86D1-F55C8B64989D}" type="parTrans" cxnId="{CE53FB7B-374A-4301-891F-72418F221698}">
      <dgm:prSet/>
      <dgm:spPr/>
      <dgm:t>
        <a:bodyPr/>
        <a:lstStyle/>
        <a:p>
          <a:endParaRPr lang="en-US" sz="1600"/>
        </a:p>
      </dgm:t>
    </dgm:pt>
    <dgm:pt modelId="{7A461117-967D-48AC-87F9-E124AFE98C2A}" type="sibTrans" cxnId="{CE53FB7B-374A-4301-891F-72418F221698}">
      <dgm:prSet/>
      <dgm:spPr/>
      <dgm:t>
        <a:bodyPr/>
        <a:lstStyle/>
        <a:p>
          <a:endParaRPr lang="en-US" sz="1600"/>
        </a:p>
      </dgm:t>
    </dgm:pt>
    <dgm:pt modelId="{1EFD34D3-07A0-485D-A7B8-14BC8C63B4A5}">
      <dgm:prSet custT="1"/>
      <dgm:spPr>
        <a:solidFill>
          <a:srgbClr val="CFD5EA">
            <a:alpha val="90000"/>
          </a:srgbClr>
        </a:solidFill>
      </dgm:spPr>
      <dgm:t>
        <a:bodyPr/>
        <a:lstStyle/>
        <a:p>
          <a:pPr>
            <a:spcBef>
              <a:spcPts val="600"/>
            </a:spcBef>
          </a:pPr>
          <a:r>
            <a:rPr lang="ru-RU" sz="1400" dirty="0"/>
            <a:t>буфер ликвидности – одно из средств, но не единственное</a:t>
          </a:r>
        </a:p>
      </dgm:t>
    </dgm:pt>
    <dgm:pt modelId="{B3E8A146-E624-4844-83FA-D04E96AEDFF6}" type="parTrans" cxnId="{15BE8FE9-7F02-4453-8D64-E014AF5A212B}">
      <dgm:prSet/>
      <dgm:spPr/>
      <dgm:t>
        <a:bodyPr/>
        <a:lstStyle/>
        <a:p>
          <a:endParaRPr lang="en-US" sz="1600"/>
        </a:p>
      </dgm:t>
    </dgm:pt>
    <dgm:pt modelId="{274AC2BE-7146-4073-BAA1-406558FA6017}" type="sibTrans" cxnId="{15BE8FE9-7F02-4453-8D64-E014AF5A212B}">
      <dgm:prSet/>
      <dgm:spPr/>
      <dgm:t>
        <a:bodyPr/>
        <a:lstStyle/>
        <a:p>
          <a:endParaRPr lang="en-US" sz="1600"/>
        </a:p>
      </dgm:t>
    </dgm:pt>
    <dgm:pt modelId="{A2263446-D262-49BF-88B1-76A83A34F6E6}">
      <dgm:prSet custT="1"/>
      <dgm:spPr/>
      <dgm:t>
        <a:bodyPr/>
        <a:lstStyle/>
        <a:p>
          <a:r>
            <a:rPr lang="ru-RU" sz="2000" dirty="0"/>
            <a:t>Примечание: буфер ликвидности отличается от структурного профицита</a:t>
          </a:r>
        </a:p>
      </dgm:t>
    </dgm:pt>
    <dgm:pt modelId="{B2319603-7129-4BCF-8094-1C2CEE644DFA}" type="parTrans" cxnId="{596EFAD4-87FF-4D68-9B70-8F8C7A1D13E6}">
      <dgm:prSet/>
      <dgm:spPr/>
      <dgm:t>
        <a:bodyPr/>
        <a:lstStyle/>
        <a:p>
          <a:endParaRPr lang="en-US" sz="1600"/>
        </a:p>
      </dgm:t>
    </dgm:pt>
    <dgm:pt modelId="{52A3EC45-0837-4A0F-BA1A-6F2D34BA7FA2}" type="sibTrans" cxnId="{596EFAD4-87FF-4D68-9B70-8F8C7A1D13E6}">
      <dgm:prSet/>
      <dgm:spPr/>
      <dgm:t>
        <a:bodyPr/>
        <a:lstStyle/>
        <a:p>
          <a:endParaRPr lang="en-US" sz="1600"/>
        </a:p>
      </dgm:t>
    </dgm:pt>
    <dgm:pt modelId="{5136495B-27D0-4009-A3FC-24779A646D65}">
      <dgm:prSet custT="1"/>
      <dgm:spPr>
        <a:solidFill>
          <a:srgbClr val="CFD5EA">
            <a:alpha val="90000"/>
          </a:srgbClr>
        </a:solidFill>
        <a:ln>
          <a:solidFill>
            <a:srgbClr val="CFD5EA">
              <a:alpha val="90000"/>
            </a:srgbClr>
          </a:solidFill>
        </a:ln>
      </dgm:spPr>
      <dgm:t>
        <a:bodyPr/>
        <a:lstStyle/>
        <a:p>
          <a:pPr>
            <a:spcBef>
              <a:spcPts val="600"/>
            </a:spcBef>
          </a:pPr>
          <a:r>
            <a:rPr lang="ru-RU" sz="1400"/>
            <a:t>Ответственные за управление ликвидностью управляют краткосрочными (менее 3 месяцев?) потребностями в наличности или инвестициях</a:t>
          </a:r>
        </a:p>
      </dgm:t>
    </dgm:pt>
    <dgm:pt modelId="{9D215223-4828-41BB-AA6E-2CEE2F50325A}" type="parTrans" cxnId="{D3B18D41-F86A-425A-B134-429778463969}">
      <dgm:prSet/>
      <dgm:spPr/>
      <dgm:t>
        <a:bodyPr/>
        <a:lstStyle/>
        <a:p>
          <a:endParaRPr lang="en-US" sz="1600"/>
        </a:p>
      </dgm:t>
    </dgm:pt>
    <dgm:pt modelId="{2551E4D1-20A6-42F3-B471-91616586A5CB}" type="sibTrans" cxnId="{D3B18D41-F86A-425A-B134-429778463969}">
      <dgm:prSet/>
      <dgm:spPr/>
      <dgm:t>
        <a:bodyPr/>
        <a:lstStyle/>
        <a:p>
          <a:endParaRPr lang="en-US" sz="1600"/>
        </a:p>
      </dgm:t>
    </dgm:pt>
    <dgm:pt modelId="{881841DC-3D2E-45E7-86E4-9E28023B29A5}">
      <dgm:prSet custT="1"/>
      <dgm:spPr>
        <a:solidFill>
          <a:srgbClr val="CFD5EA">
            <a:alpha val="90000"/>
          </a:srgbClr>
        </a:solidFill>
        <a:ln>
          <a:solidFill>
            <a:srgbClr val="CFD5EA">
              <a:alpha val="90000"/>
            </a:srgbClr>
          </a:solidFill>
        </a:ln>
      </dgm:spPr>
      <dgm:t>
        <a:bodyPr/>
        <a:lstStyle/>
        <a:p>
          <a:pPr>
            <a:spcBef>
              <a:spcPts val="600"/>
            </a:spcBef>
          </a:pPr>
          <a:r>
            <a:rPr lang="ru-RU" sz="1400" dirty="0"/>
            <a:t>По-прежнему может быть экономически выгодно занимать средства для управления волатильностью потоков денежных средств (что также создает преимущества для денежного рынка)</a:t>
          </a:r>
        </a:p>
      </dgm:t>
    </dgm:pt>
    <dgm:pt modelId="{DDD13562-2651-47A9-92A3-7C53560479F0}" type="parTrans" cxnId="{6FC4D31C-3294-4859-8C02-7E2DB753DB38}">
      <dgm:prSet/>
      <dgm:spPr/>
      <dgm:t>
        <a:bodyPr/>
        <a:lstStyle/>
        <a:p>
          <a:endParaRPr lang="en-US" sz="1600"/>
        </a:p>
      </dgm:t>
    </dgm:pt>
    <dgm:pt modelId="{60E0ABC0-83E3-45D2-9446-E18F4478B930}" type="sibTrans" cxnId="{6FC4D31C-3294-4859-8C02-7E2DB753DB38}">
      <dgm:prSet/>
      <dgm:spPr/>
      <dgm:t>
        <a:bodyPr/>
        <a:lstStyle/>
        <a:p>
          <a:endParaRPr lang="en-US" sz="1600"/>
        </a:p>
      </dgm:t>
    </dgm:pt>
    <dgm:pt modelId="{30B43183-8149-468B-94CF-680999D6E162}">
      <dgm:prSet custT="1"/>
      <dgm:spPr>
        <a:solidFill>
          <a:srgbClr val="CFD5EA">
            <a:alpha val="90000"/>
          </a:srgbClr>
        </a:solidFill>
        <a:ln>
          <a:solidFill>
            <a:srgbClr val="CFD5EA">
              <a:alpha val="90000"/>
            </a:srgbClr>
          </a:solidFill>
        </a:ln>
      </dgm:spPr>
      <dgm:t>
        <a:bodyPr/>
        <a:lstStyle/>
        <a:p>
          <a:pPr>
            <a:spcBef>
              <a:spcPts val="600"/>
            </a:spcBef>
          </a:pPr>
          <a:r>
            <a:rPr lang="ru-RU" sz="1400" dirty="0"/>
            <a:t>Суммами сверх величины буфера ликвидности, не используемыми в управлении ежедневными колебаниями, необходимо управлять отдельно (либо направлять их на погашение долга)</a:t>
          </a:r>
        </a:p>
      </dgm:t>
    </dgm:pt>
    <dgm:pt modelId="{14BBC49B-ED31-4873-98F5-BFE6D2DA6B88}" type="parTrans" cxnId="{985C9372-C987-468B-B874-EF3D406CBC22}">
      <dgm:prSet/>
      <dgm:spPr/>
      <dgm:t>
        <a:bodyPr/>
        <a:lstStyle/>
        <a:p>
          <a:endParaRPr lang="en-GB" sz="1600"/>
        </a:p>
      </dgm:t>
    </dgm:pt>
    <dgm:pt modelId="{2CAE2B83-CD96-4A89-8DD7-566BD0D3B14C}" type="sibTrans" cxnId="{985C9372-C987-468B-B874-EF3D406CBC22}">
      <dgm:prSet/>
      <dgm:spPr/>
      <dgm:t>
        <a:bodyPr/>
        <a:lstStyle/>
        <a:p>
          <a:endParaRPr lang="en-GB" sz="1600"/>
        </a:p>
      </dgm:t>
    </dgm:pt>
    <dgm:pt modelId="{82C80F48-2166-4DCE-B65C-CE656045289D}">
      <dgm:prSet custT="1"/>
      <dgm:spPr>
        <a:solidFill>
          <a:srgbClr val="CFD5EA">
            <a:alpha val="90000"/>
          </a:srgbClr>
        </a:solidFill>
        <a:ln>
          <a:solidFill>
            <a:srgbClr val="CFD5EA">
              <a:alpha val="90000"/>
            </a:srgbClr>
          </a:solidFill>
        </a:ln>
      </dgm:spPr>
      <dgm:t>
        <a:bodyPr/>
        <a:lstStyle/>
        <a:p>
          <a:pPr>
            <a:spcBef>
              <a:spcPts val="600"/>
            </a:spcBef>
          </a:pPr>
          <a:r>
            <a:rPr lang="ru-RU" sz="1400" dirty="0"/>
            <a:t>Другие критерии, другие лица, ответственные за управление, и другая система управления</a:t>
          </a:r>
        </a:p>
      </dgm:t>
    </dgm:pt>
    <dgm:pt modelId="{19833A6D-4F32-4B19-9DE4-04E619D6E615}" type="parTrans" cxnId="{17633F5C-6C85-493C-8AB5-569A99B91762}">
      <dgm:prSet/>
      <dgm:spPr/>
      <dgm:t>
        <a:bodyPr/>
        <a:lstStyle/>
        <a:p>
          <a:endParaRPr lang="en-GB" sz="1600"/>
        </a:p>
      </dgm:t>
    </dgm:pt>
    <dgm:pt modelId="{0FE008EB-8308-4580-B62B-EC411CBAEC2F}" type="sibTrans" cxnId="{17633F5C-6C85-493C-8AB5-569A99B91762}">
      <dgm:prSet/>
      <dgm:spPr/>
      <dgm:t>
        <a:bodyPr/>
        <a:lstStyle/>
        <a:p>
          <a:endParaRPr lang="en-GB" sz="1600"/>
        </a:p>
      </dgm:t>
    </dgm:pt>
    <dgm:pt modelId="{AE0D76E8-E339-452D-8765-39A944CDAF93}" type="pres">
      <dgm:prSet presAssocID="{23621BFC-87EC-4726-BB2A-B48209C93A8C}" presName="Name0" presStyleCnt="0">
        <dgm:presLayoutVars>
          <dgm:dir/>
          <dgm:animLvl val="lvl"/>
          <dgm:resizeHandles val="exact"/>
        </dgm:presLayoutVars>
      </dgm:prSet>
      <dgm:spPr/>
    </dgm:pt>
    <dgm:pt modelId="{B010B629-3857-4B72-B8A0-6DF4587A66E5}" type="pres">
      <dgm:prSet presAssocID="{05AD2147-7A12-4CD7-8013-848A95DF348C}" presName="composite" presStyleCnt="0"/>
      <dgm:spPr/>
    </dgm:pt>
    <dgm:pt modelId="{DEE1EC3D-8C68-4E2E-9E5D-C96F4DF0145E}" type="pres">
      <dgm:prSet presAssocID="{05AD2147-7A12-4CD7-8013-848A95DF348C}" presName="parTx" presStyleLbl="alignNode1" presStyleIdx="0" presStyleCnt="2">
        <dgm:presLayoutVars>
          <dgm:chMax val="0"/>
          <dgm:chPref val="0"/>
          <dgm:bulletEnabled val="1"/>
        </dgm:presLayoutVars>
      </dgm:prSet>
      <dgm:spPr/>
    </dgm:pt>
    <dgm:pt modelId="{8F9522A3-65BF-450C-9D66-1168DC03A961}" type="pres">
      <dgm:prSet presAssocID="{05AD2147-7A12-4CD7-8013-848A95DF348C}" presName="desTx" presStyleLbl="alignAccFollowNode1" presStyleIdx="0" presStyleCnt="2">
        <dgm:presLayoutVars>
          <dgm:bulletEnabled val="1"/>
        </dgm:presLayoutVars>
      </dgm:prSet>
      <dgm:spPr/>
    </dgm:pt>
    <dgm:pt modelId="{F545DB1F-59C3-4720-817B-E3D82CF1469E}" type="pres">
      <dgm:prSet presAssocID="{FD4B2370-E0F6-4DDD-9346-3F2C3CD2DBD5}" presName="space" presStyleCnt="0"/>
      <dgm:spPr/>
    </dgm:pt>
    <dgm:pt modelId="{8378ABAA-13F3-46EB-BDE6-5C4E897F7E42}" type="pres">
      <dgm:prSet presAssocID="{A2263446-D262-49BF-88B1-76A83A34F6E6}" presName="composite" presStyleCnt="0"/>
      <dgm:spPr/>
    </dgm:pt>
    <dgm:pt modelId="{99BCE708-087C-48FC-B6A6-5F9F86D15013}" type="pres">
      <dgm:prSet presAssocID="{A2263446-D262-49BF-88B1-76A83A34F6E6}" presName="parTx" presStyleLbl="alignNode1" presStyleIdx="1" presStyleCnt="2">
        <dgm:presLayoutVars>
          <dgm:chMax val="0"/>
          <dgm:chPref val="0"/>
          <dgm:bulletEnabled val="1"/>
        </dgm:presLayoutVars>
      </dgm:prSet>
      <dgm:spPr/>
    </dgm:pt>
    <dgm:pt modelId="{AD477DAA-BFD0-416C-99B6-DA0DEF8C7521}" type="pres">
      <dgm:prSet presAssocID="{A2263446-D262-49BF-88B1-76A83A34F6E6}" presName="desTx" presStyleLbl="alignAccFollowNode1" presStyleIdx="1" presStyleCnt="2">
        <dgm:presLayoutVars>
          <dgm:bulletEnabled val="1"/>
        </dgm:presLayoutVars>
      </dgm:prSet>
      <dgm:spPr/>
    </dgm:pt>
  </dgm:ptLst>
  <dgm:cxnLst>
    <dgm:cxn modelId="{3D11B313-B876-4639-90F2-23BA208515E4}" type="presOf" srcId="{82C80F48-2166-4DCE-B65C-CE656045289D}" destId="{AD477DAA-BFD0-416C-99B6-DA0DEF8C7521}" srcOrd="0" destOrd="2" presId="urn:microsoft.com/office/officeart/2005/8/layout/hList1"/>
    <dgm:cxn modelId="{6FC4D31C-3294-4859-8C02-7E2DB753DB38}" srcId="{A2263446-D262-49BF-88B1-76A83A34F6E6}" destId="{881841DC-3D2E-45E7-86E4-9E28023B29A5}" srcOrd="2" destOrd="0" parTransId="{DDD13562-2651-47A9-92A3-7C53560479F0}" sibTransId="{60E0ABC0-83E3-45D2-9446-E18F4478B930}"/>
    <dgm:cxn modelId="{D94C0D24-269A-486E-86A3-399C0C8E5B1B}" type="presOf" srcId="{DAD1B337-2BF4-4AD1-A868-D46A52D79B34}" destId="{8F9522A3-65BF-450C-9D66-1168DC03A961}" srcOrd="0" destOrd="0" presId="urn:microsoft.com/office/officeart/2005/8/layout/hList1"/>
    <dgm:cxn modelId="{6B0AD82C-776E-4795-B584-BF50E6462F7A}" type="presOf" srcId="{1EFD34D3-07A0-485D-A7B8-14BC8C63B4A5}" destId="{8F9522A3-65BF-450C-9D66-1168DC03A961}" srcOrd="0" destOrd="4" presId="urn:microsoft.com/office/officeart/2005/8/layout/hList1"/>
    <dgm:cxn modelId="{D409D533-A7CE-4E41-A22C-A84ED90231AA}" srcId="{23621BFC-87EC-4726-BB2A-B48209C93A8C}" destId="{05AD2147-7A12-4CD7-8013-848A95DF348C}" srcOrd="0" destOrd="0" parTransId="{C5767519-BD50-4B63-8DC6-9D74C6003AD4}" sibTransId="{FD4B2370-E0F6-4DDD-9346-3F2C3CD2DBD5}"/>
    <dgm:cxn modelId="{A36D053A-689F-4734-BD5B-86373CE77738}" type="presOf" srcId="{60AA4B92-9C90-424B-BFD1-77AB11DCC8BF}" destId="{8F9522A3-65BF-450C-9D66-1168DC03A961}" srcOrd="0" destOrd="1" presId="urn:microsoft.com/office/officeart/2005/8/layout/hList1"/>
    <dgm:cxn modelId="{17633F5C-6C85-493C-8AB5-569A99B91762}" srcId="{30B43183-8149-468B-94CF-680999D6E162}" destId="{82C80F48-2166-4DCE-B65C-CE656045289D}" srcOrd="0" destOrd="0" parTransId="{19833A6D-4F32-4B19-9DE4-04E619D6E615}" sibTransId="{0FE008EB-8308-4580-B62B-EC411CBAEC2F}"/>
    <dgm:cxn modelId="{D3B18D41-F86A-425A-B134-429778463969}" srcId="{A2263446-D262-49BF-88B1-76A83A34F6E6}" destId="{5136495B-27D0-4009-A3FC-24779A646D65}" srcOrd="0" destOrd="0" parTransId="{9D215223-4828-41BB-AA6E-2CEE2F50325A}" sibTransId="{2551E4D1-20A6-42F3-B471-91616586A5CB}"/>
    <dgm:cxn modelId="{985C9372-C987-468B-B874-EF3D406CBC22}" srcId="{A2263446-D262-49BF-88B1-76A83A34F6E6}" destId="{30B43183-8149-468B-94CF-680999D6E162}" srcOrd="1" destOrd="0" parTransId="{14BBC49B-ED31-4873-98F5-BFE6D2DA6B88}" sibTransId="{2CAE2B83-CD96-4A89-8DD7-566BD0D3B14C}"/>
    <dgm:cxn modelId="{3482CD56-15CC-4F58-B721-7ED10E13F519}" type="presOf" srcId="{5136495B-27D0-4009-A3FC-24779A646D65}" destId="{AD477DAA-BFD0-416C-99B6-DA0DEF8C7521}" srcOrd="0" destOrd="0" presId="urn:microsoft.com/office/officeart/2005/8/layout/hList1"/>
    <dgm:cxn modelId="{CE53FB7B-374A-4301-891F-72418F221698}" srcId="{05AD2147-7A12-4CD7-8013-848A95DF348C}" destId="{31108EF5-39E4-46AF-816D-E295EFAB3D77}" srcOrd="2" destOrd="0" parTransId="{1275C898-921C-46EF-86D1-F55C8B64989D}" sibTransId="{7A461117-967D-48AC-87F9-E124AFE98C2A}"/>
    <dgm:cxn modelId="{4AFDC683-D2A2-4E80-BDB9-BEA111FA8B03}" type="presOf" srcId="{31108EF5-39E4-46AF-816D-E295EFAB3D77}" destId="{8F9522A3-65BF-450C-9D66-1168DC03A961}" srcOrd="0" destOrd="3" presId="urn:microsoft.com/office/officeart/2005/8/layout/hList1"/>
    <dgm:cxn modelId="{43972F86-1A37-4243-A0D6-A30604A20A14}" srcId="{05AD2147-7A12-4CD7-8013-848A95DF348C}" destId="{692FAA9A-E41D-4B65-91FB-2A8C6684756A}" srcOrd="1" destOrd="0" parTransId="{D8CB7470-0A15-4161-BFE0-811B3EFACFC5}" sibTransId="{33337B8B-F175-4330-B80F-EE5D0BDCB11F}"/>
    <dgm:cxn modelId="{7A6DB086-2365-41EE-8325-C2B847D47F36}" type="presOf" srcId="{30B43183-8149-468B-94CF-680999D6E162}" destId="{AD477DAA-BFD0-416C-99B6-DA0DEF8C7521}" srcOrd="0" destOrd="1" presId="urn:microsoft.com/office/officeart/2005/8/layout/hList1"/>
    <dgm:cxn modelId="{2B1AD594-F085-4312-B66F-D285F32D1DD5}" type="presOf" srcId="{23621BFC-87EC-4726-BB2A-B48209C93A8C}" destId="{AE0D76E8-E339-452D-8765-39A944CDAF93}" srcOrd="0" destOrd="0" presId="urn:microsoft.com/office/officeart/2005/8/layout/hList1"/>
    <dgm:cxn modelId="{09E8EDA0-5BE2-4317-95F1-94A338749C72}" type="presOf" srcId="{692FAA9A-E41D-4B65-91FB-2A8C6684756A}" destId="{8F9522A3-65BF-450C-9D66-1168DC03A961}" srcOrd="0" destOrd="2" presId="urn:microsoft.com/office/officeart/2005/8/layout/hList1"/>
    <dgm:cxn modelId="{C6ECC2B1-C23B-4311-B700-C4D967F48E66}" srcId="{DAD1B337-2BF4-4AD1-A868-D46A52D79B34}" destId="{60AA4B92-9C90-424B-BFD1-77AB11DCC8BF}" srcOrd="0" destOrd="0" parTransId="{39A96D4E-B47F-4F4B-8942-CF84F9BA5559}" sibTransId="{C1E65648-86DA-4103-B36C-414982FB79AE}"/>
    <dgm:cxn modelId="{F32E15C4-422B-43D3-B3B2-DBAB3796348A}" srcId="{05AD2147-7A12-4CD7-8013-848A95DF348C}" destId="{DAD1B337-2BF4-4AD1-A868-D46A52D79B34}" srcOrd="0" destOrd="0" parTransId="{FFBDF456-CF4A-4C14-A898-DD955A591C21}" sibTransId="{21B05943-A9F5-46AB-9DE1-6DA30C7E341A}"/>
    <dgm:cxn modelId="{596EFAD4-87FF-4D68-9B70-8F8C7A1D13E6}" srcId="{23621BFC-87EC-4726-BB2A-B48209C93A8C}" destId="{A2263446-D262-49BF-88B1-76A83A34F6E6}" srcOrd="1" destOrd="0" parTransId="{B2319603-7129-4BCF-8094-1C2CEE644DFA}" sibTransId="{52A3EC45-0837-4A0F-BA1A-6F2D34BA7FA2}"/>
    <dgm:cxn modelId="{F0A3ECE3-6DBF-45F9-A2DC-D6070FE69213}" type="presOf" srcId="{05AD2147-7A12-4CD7-8013-848A95DF348C}" destId="{DEE1EC3D-8C68-4E2E-9E5D-C96F4DF0145E}" srcOrd="0" destOrd="0" presId="urn:microsoft.com/office/officeart/2005/8/layout/hList1"/>
    <dgm:cxn modelId="{3C81D1E4-037B-4980-AAA3-2AC68E88ECB9}" type="presOf" srcId="{A2263446-D262-49BF-88B1-76A83A34F6E6}" destId="{99BCE708-087C-48FC-B6A6-5F9F86D15013}" srcOrd="0" destOrd="0" presId="urn:microsoft.com/office/officeart/2005/8/layout/hList1"/>
    <dgm:cxn modelId="{15BE8FE9-7F02-4453-8D64-E014AF5A212B}" srcId="{31108EF5-39E4-46AF-816D-E295EFAB3D77}" destId="{1EFD34D3-07A0-485D-A7B8-14BC8C63B4A5}" srcOrd="0" destOrd="0" parTransId="{B3E8A146-E624-4844-83FA-D04E96AEDFF6}" sibTransId="{274AC2BE-7146-4073-BAA1-406558FA6017}"/>
    <dgm:cxn modelId="{FC7D05F5-B78D-4AA5-92D0-A8BF406BC67D}" type="presOf" srcId="{881841DC-3D2E-45E7-86E4-9E28023B29A5}" destId="{AD477DAA-BFD0-416C-99B6-DA0DEF8C7521}" srcOrd="0" destOrd="3" presId="urn:microsoft.com/office/officeart/2005/8/layout/hList1"/>
    <dgm:cxn modelId="{372B5082-0FAC-40F3-8AA9-D5333017D982}" type="presParOf" srcId="{AE0D76E8-E339-452D-8765-39A944CDAF93}" destId="{B010B629-3857-4B72-B8A0-6DF4587A66E5}" srcOrd="0" destOrd="0" presId="urn:microsoft.com/office/officeart/2005/8/layout/hList1"/>
    <dgm:cxn modelId="{3342B4B4-E7B6-499E-BF39-DBF3CD3B1580}" type="presParOf" srcId="{B010B629-3857-4B72-B8A0-6DF4587A66E5}" destId="{DEE1EC3D-8C68-4E2E-9E5D-C96F4DF0145E}" srcOrd="0" destOrd="0" presId="urn:microsoft.com/office/officeart/2005/8/layout/hList1"/>
    <dgm:cxn modelId="{CF1B487D-9452-45B1-8133-741DF2A3325F}" type="presParOf" srcId="{B010B629-3857-4B72-B8A0-6DF4587A66E5}" destId="{8F9522A3-65BF-450C-9D66-1168DC03A961}" srcOrd="1" destOrd="0" presId="urn:microsoft.com/office/officeart/2005/8/layout/hList1"/>
    <dgm:cxn modelId="{FBF3A401-0773-400F-98E3-E24048C4005D}" type="presParOf" srcId="{AE0D76E8-E339-452D-8765-39A944CDAF93}" destId="{F545DB1F-59C3-4720-817B-E3D82CF1469E}" srcOrd="1" destOrd="0" presId="urn:microsoft.com/office/officeart/2005/8/layout/hList1"/>
    <dgm:cxn modelId="{97D358C6-11E6-4FA9-AA23-77081768F2D0}" type="presParOf" srcId="{AE0D76E8-E339-452D-8765-39A944CDAF93}" destId="{8378ABAA-13F3-46EB-BDE6-5C4E897F7E42}" srcOrd="2" destOrd="0" presId="urn:microsoft.com/office/officeart/2005/8/layout/hList1"/>
    <dgm:cxn modelId="{AF66B6F2-7FBA-4647-BA53-4E4CBD7E09DB}" type="presParOf" srcId="{8378ABAA-13F3-46EB-BDE6-5C4E897F7E42}" destId="{99BCE708-087C-48FC-B6A6-5F9F86D15013}" srcOrd="0" destOrd="0" presId="urn:microsoft.com/office/officeart/2005/8/layout/hList1"/>
    <dgm:cxn modelId="{9B17F194-8A2D-4F55-AAA5-845FA0D57D86}" type="presParOf" srcId="{8378ABAA-13F3-46EB-BDE6-5C4E897F7E42}" destId="{AD477DAA-BFD0-416C-99B6-DA0DEF8C752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5FBBD7-94E0-4E4B-BA29-B06A3519B31D}" type="doc">
      <dgm:prSet loTypeId="urn:microsoft.com/office/officeart/2005/8/layout/hProcess9" loCatId="process" qsTypeId="urn:microsoft.com/office/officeart/2005/8/quickstyle/simple1" qsCatId="simple" csTypeId="urn:microsoft.com/office/officeart/2005/8/colors/accent0_2" csCatId="mainScheme" phldr="1"/>
      <dgm:spPr/>
    </dgm:pt>
    <dgm:pt modelId="{96417D3B-115A-4698-98B1-EE510A869795}">
      <dgm:prSet phldrT="[Text]" custT="1"/>
      <dgm:spPr/>
      <dgm:t>
        <a:bodyPr anchor="ctr" anchorCtr="0"/>
        <a:lstStyle/>
        <a:p>
          <a:r>
            <a:rPr lang="ru-RU" sz="2000" dirty="0"/>
            <a:t>Буфер ликвидности: что это и для чего он нужен</a:t>
          </a:r>
        </a:p>
      </dgm:t>
    </dgm:pt>
    <dgm:pt modelId="{11AB7770-E072-4134-89EF-2D0749FC3493}" type="parTrans" cxnId="{DD98888F-5134-443F-99F6-4C0B69B02C73}">
      <dgm:prSet/>
      <dgm:spPr/>
      <dgm:t>
        <a:bodyPr/>
        <a:lstStyle/>
        <a:p>
          <a:endParaRPr lang="en-US" sz="2400"/>
        </a:p>
      </dgm:t>
    </dgm:pt>
    <dgm:pt modelId="{E7057AA6-F357-4992-AA29-3E9DC79D5EE2}" type="sibTrans" cxnId="{DD98888F-5134-443F-99F6-4C0B69B02C73}">
      <dgm:prSet/>
      <dgm:spPr/>
      <dgm:t>
        <a:bodyPr/>
        <a:lstStyle/>
        <a:p>
          <a:endParaRPr lang="en-US" sz="2400"/>
        </a:p>
      </dgm:t>
    </dgm:pt>
    <dgm:pt modelId="{86FDB1A7-D681-40CC-B97D-0BD6F01CA9F8}">
      <dgm:prSet custT="1"/>
      <dgm:spPr>
        <a:solidFill>
          <a:srgbClr val="004C97"/>
        </a:solidFill>
      </dgm:spPr>
      <dgm:t>
        <a:bodyPr anchor="ctr" anchorCtr="0"/>
        <a:lstStyle/>
        <a:p>
          <a:pPr>
            <a:spcAft>
              <a:spcPts val="0"/>
            </a:spcAft>
          </a:pPr>
          <a:r>
            <a:rPr lang="ru-RU" sz="2000" dirty="0">
              <a:solidFill>
                <a:schemeClr val="bg1"/>
              </a:solidFill>
            </a:rPr>
            <a:t>Определение буфера </a:t>
          </a:r>
        </a:p>
        <a:p>
          <a:pPr>
            <a:spcAft>
              <a:spcPts val="0"/>
            </a:spcAft>
          </a:pPr>
          <a:r>
            <a:rPr lang="ru-RU" sz="2000" dirty="0">
              <a:solidFill>
                <a:schemeClr val="bg1"/>
              </a:solidFill>
            </a:rPr>
            <a:t>и его компонентов</a:t>
          </a:r>
        </a:p>
      </dgm:t>
    </dgm:pt>
    <dgm:pt modelId="{DBEE6FBD-B2DE-421E-9A4D-C66576101D8F}" type="parTrans" cxnId="{838BC39B-790A-4093-A145-A546C16FC71C}">
      <dgm:prSet/>
      <dgm:spPr/>
      <dgm:t>
        <a:bodyPr/>
        <a:lstStyle/>
        <a:p>
          <a:endParaRPr lang="en-US" sz="2400"/>
        </a:p>
      </dgm:t>
    </dgm:pt>
    <dgm:pt modelId="{A8C8D15C-181B-47D3-BE95-9317D4BBADA9}" type="sibTrans" cxnId="{838BC39B-790A-4093-A145-A546C16FC71C}">
      <dgm:prSet/>
      <dgm:spPr/>
      <dgm:t>
        <a:bodyPr/>
        <a:lstStyle/>
        <a:p>
          <a:endParaRPr lang="en-US" sz="2400"/>
        </a:p>
      </dgm:t>
    </dgm:pt>
    <dgm:pt modelId="{1A1F56BF-8DF7-452E-BEA3-638DF19CE165}">
      <dgm:prSet custT="1"/>
      <dgm:spPr/>
      <dgm:t>
        <a:bodyPr/>
        <a:lstStyle/>
        <a:p>
          <a:r>
            <a:rPr lang="ru-RU" sz="2000"/>
            <a:t>Примеры из международной практики</a:t>
          </a:r>
        </a:p>
      </dgm:t>
    </dgm:pt>
    <dgm:pt modelId="{89299127-CBC9-4BD8-A502-6B4CC8D740BB}" type="parTrans" cxnId="{B0847CA0-1BD8-4286-848A-36361C036510}">
      <dgm:prSet/>
      <dgm:spPr/>
      <dgm:t>
        <a:bodyPr/>
        <a:lstStyle/>
        <a:p>
          <a:endParaRPr lang="en-US" sz="2400"/>
        </a:p>
      </dgm:t>
    </dgm:pt>
    <dgm:pt modelId="{5E85FC80-4761-46DB-9243-4512304BCB13}" type="sibTrans" cxnId="{B0847CA0-1BD8-4286-848A-36361C036510}">
      <dgm:prSet/>
      <dgm:spPr/>
      <dgm:t>
        <a:bodyPr/>
        <a:lstStyle/>
        <a:p>
          <a:endParaRPr lang="en-US" sz="2400"/>
        </a:p>
      </dgm:t>
    </dgm:pt>
    <dgm:pt modelId="{F84AE7B0-DB7E-4905-A700-9F527B32B408}">
      <dgm:prSet custT="1"/>
      <dgm:spPr/>
      <dgm:t>
        <a:bodyPr/>
        <a:lstStyle/>
        <a:p>
          <a:r>
            <a:rPr lang="ru-RU" sz="2000"/>
            <a:t>Некоторые возникающие вопросы</a:t>
          </a:r>
        </a:p>
      </dgm:t>
    </dgm:pt>
    <dgm:pt modelId="{65B7056C-B6C5-4B5A-9DF7-7FF1C1A53D45}" type="parTrans" cxnId="{B705E704-CA12-48AC-AE06-2F52979289BD}">
      <dgm:prSet/>
      <dgm:spPr/>
      <dgm:t>
        <a:bodyPr/>
        <a:lstStyle/>
        <a:p>
          <a:endParaRPr lang="en-US" sz="2400"/>
        </a:p>
      </dgm:t>
    </dgm:pt>
    <dgm:pt modelId="{E013F9D9-2172-40FC-A47A-42920EF76F78}" type="sibTrans" cxnId="{B705E704-CA12-48AC-AE06-2F52979289BD}">
      <dgm:prSet/>
      <dgm:spPr/>
      <dgm:t>
        <a:bodyPr/>
        <a:lstStyle/>
        <a:p>
          <a:endParaRPr lang="en-US" sz="2400"/>
        </a:p>
      </dgm:t>
    </dgm:pt>
    <dgm:pt modelId="{CD76B4E2-B8CD-43A4-95E2-36DD03824AE4}" type="pres">
      <dgm:prSet presAssocID="{CD5FBBD7-94E0-4E4B-BA29-B06A3519B31D}" presName="CompostProcess" presStyleCnt="0">
        <dgm:presLayoutVars>
          <dgm:dir/>
          <dgm:resizeHandles val="exact"/>
        </dgm:presLayoutVars>
      </dgm:prSet>
      <dgm:spPr/>
    </dgm:pt>
    <dgm:pt modelId="{42BF332B-9470-4CB6-8C6F-5AFACF743862}" type="pres">
      <dgm:prSet presAssocID="{CD5FBBD7-94E0-4E4B-BA29-B06A3519B31D}" presName="arrow" presStyleLbl="bgShp" presStyleIdx="0" presStyleCnt="1" custLinFactNeighborX="-588"/>
      <dgm:spPr>
        <a:solidFill>
          <a:srgbClr val="CFD5EA"/>
        </a:solidFill>
      </dgm:spPr>
    </dgm:pt>
    <dgm:pt modelId="{1E562C04-1623-461F-867B-3BBE35187D28}" type="pres">
      <dgm:prSet presAssocID="{CD5FBBD7-94E0-4E4B-BA29-B06A3519B31D}" presName="linearProcess" presStyleCnt="0"/>
      <dgm:spPr/>
    </dgm:pt>
    <dgm:pt modelId="{98279409-42F1-434A-83DB-7875900BB96D}" type="pres">
      <dgm:prSet presAssocID="{96417D3B-115A-4698-98B1-EE510A869795}" presName="textNode" presStyleLbl="node1" presStyleIdx="0" presStyleCnt="4" custScaleX="106299" custLinFactNeighborX="-1294" custLinFactNeighborY="-1172">
        <dgm:presLayoutVars>
          <dgm:bulletEnabled val="1"/>
        </dgm:presLayoutVars>
      </dgm:prSet>
      <dgm:spPr/>
    </dgm:pt>
    <dgm:pt modelId="{A2D6F68B-2DFE-46EF-80D6-6BAF84868F3C}" type="pres">
      <dgm:prSet presAssocID="{E7057AA6-F357-4992-AA29-3E9DC79D5EE2}" presName="sibTrans" presStyleCnt="0"/>
      <dgm:spPr/>
    </dgm:pt>
    <dgm:pt modelId="{69B80941-00E4-4A68-91D4-091DABFF1DD2}" type="pres">
      <dgm:prSet presAssocID="{86FDB1A7-D681-40CC-B97D-0BD6F01CA9F8}" presName="textNode" presStyleLbl="node1" presStyleIdx="1" presStyleCnt="4" custScaleX="106258" custLinFactNeighborX="-6087">
        <dgm:presLayoutVars>
          <dgm:bulletEnabled val="1"/>
        </dgm:presLayoutVars>
      </dgm:prSet>
      <dgm:spPr/>
    </dgm:pt>
    <dgm:pt modelId="{B0EC5D7A-F866-4947-B5A1-601E435B4782}" type="pres">
      <dgm:prSet presAssocID="{A8C8D15C-181B-47D3-BE95-9317D4BBADA9}" presName="sibTrans" presStyleCnt="0"/>
      <dgm:spPr/>
    </dgm:pt>
    <dgm:pt modelId="{66B01804-B4DF-432F-9592-5DE10DAC317F}" type="pres">
      <dgm:prSet presAssocID="{1A1F56BF-8DF7-452E-BEA3-638DF19CE165}" presName="textNode" presStyleLbl="node1" presStyleIdx="2" presStyleCnt="4" custScaleX="106372" custLinFactNeighborX="-6269">
        <dgm:presLayoutVars>
          <dgm:bulletEnabled val="1"/>
        </dgm:presLayoutVars>
      </dgm:prSet>
      <dgm:spPr/>
    </dgm:pt>
    <dgm:pt modelId="{1629292C-D117-474A-A122-778A5204639B}" type="pres">
      <dgm:prSet presAssocID="{5E85FC80-4761-46DB-9243-4512304BCB13}" presName="sibTrans" presStyleCnt="0"/>
      <dgm:spPr/>
    </dgm:pt>
    <dgm:pt modelId="{D4DB188C-BE5A-46C3-A77C-440CB56285CE}" type="pres">
      <dgm:prSet presAssocID="{F84AE7B0-DB7E-4905-A700-9F527B32B408}" presName="textNode" presStyleLbl="node1" presStyleIdx="3" presStyleCnt="4" custScaleX="106843">
        <dgm:presLayoutVars>
          <dgm:bulletEnabled val="1"/>
        </dgm:presLayoutVars>
      </dgm:prSet>
      <dgm:spPr/>
    </dgm:pt>
  </dgm:ptLst>
  <dgm:cxnLst>
    <dgm:cxn modelId="{B705E704-CA12-48AC-AE06-2F52979289BD}" srcId="{CD5FBBD7-94E0-4E4B-BA29-B06A3519B31D}" destId="{F84AE7B0-DB7E-4905-A700-9F527B32B408}" srcOrd="3" destOrd="0" parTransId="{65B7056C-B6C5-4B5A-9DF7-7FF1C1A53D45}" sibTransId="{E013F9D9-2172-40FC-A47A-42920EF76F78}"/>
    <dgm:cxn modelId="{6EAF0B2F-7D92-4E65-B9AF-3A5FD0C60FB0}" type="presOf" srcId="{CD5FBBD7-94E0-4E4B-BA29-B06A3519B31D}" destId="{CD76B4E2-B8CD-43A4-95E2-36DD03824AE4}" srcOrd="0" destOrd="0" presId="urn:microsoft.com/office/officeart/2005/8/layout/hProcess9"/>
    <dgm:cxn modelId="{DD98888F-5134-443F-99F6-4C0B69B02C73}" srcId="{CD5FBBD7-94E0-4E4B-BA29-B06A3519B31D}" destId="{96417D3B-115A-4698-98B1-EE510A869795}" srcOrd="0" destOrd="0" parTransId="{11AB7770-E072-4134-89EF-2D0749FC3493}" sibTransId="{E7057AA6-F357-4992-AA29-3E9DC79D5EE2}"/>
    <dgm:cxn modelId="{838BC39B-790A-4093-A145-A546C16FC71C}" srcId="{CD5FBBD7-94E0-4E4B-BA29-B06A3519B31D}" destId="{86FDB1A7-D681-40CC-B97D-0BD6F01CA9F8}" srcOrd="1" destOrd="0" parTransId="{DBEE6FBD-B2DE-421E-9A4D-C66576101D8F}" sibTransId="{A8C8D15C-181B-47D3-BE95-9317D4BBADA9}"/>
    <dgm:cxn modelId="{B0847CA0-1BD8-4286-848A-36361C036510}" srcId="{CD5FBBD7-94E0-4E4B-BA29-B06A3519B31D}" destId="{1A1F56BF-8DF7-452E-BEA3-638DF19CE165}" srcOrd="2" destOrd="0" parTransId="{89299127-CBC9-4BD8-A502-6B4CC8D740BB}" sibTransId="{5E85FC80-4761-46DB-9243-4512304BCB13}"/>
    <dgm:cxn modelId="{E35171B4-3150-49D2-99E5-4B215A4267CB}" type="presOf" srcId="{86FDB1A7-D681-40CC-B97D-0BD6F01CA9F8}" destId="{69B80941-00E4-4A68-91D4-091DABFF1DD2}" srcOrd="0" destOrd="0" presId="urn:microsoft.com/office/officeart/2005/8/layout/hProcess9"/>
    <dgm:cxn modelId="{06DAA2D3-30E8-40D0-9E40-7280DCF7B23C}" type="presOf" srcId="{F84AE7B0-DB7E-4905-A700-9F527B32B408}" destId="{D4DB188C-BE5A-46C3-A77C-440CB56285CE}" srcOrd="0" destOrd="0" presId="urn:microsoft.com/office/officeart/2005/8/layout/hProcess9"/>
    <dgm:cxn modelId="{E20725DA-816B-4595-B4FD-2D74D46C479A}" type="presOf" srcId="{96417D3B-115A-4698-98B1-EE510A869795}" destId="{98279409-42F1-434A-83DB-7875900BB96D}" srcOrd="0" destOrd="0" presId="urn:microsoft.com/office/officeart/2005/8/layout/hProcess9"/>
    <dgm:cxn modelId="{BA4F4CDF-EC87-450D-919E-CA16B807853A}" type="presOf" srcId="{1A1F56BF-8DF7-452E-BEA3-638DF19CE165}" destId="{66B01804-B4DF-432F-9592-5DE10DAC317F}" srcOrd="0" destOrd="0" presId="urn:microsoft.com/office/officeart/2005/8/layout/hProcess9"/>
    <dgm:cxn modelId="{5203D0A2-8E4A-4485-95DC-00B3751BE341}" type="presParOf" srcId="{CD76B4E2-B8CD-43A4-95E2-36DD03824AE4}" destId="{42BF332B-9470-4CB6-8C6F-5AFACF743862}" srcOrd="0" destOrd="0" presId="urn:microsoft.com/office/officeart/2005/8/layout/hProcess9"/>
    <dgm:cxn modelId="{1B8FD930-4910-421D-9BCF-F786D958AA89}" type="presParOf" srcId="{CD76B4E2-B8CD-43A4-95E2-36DD03824AE4}" destId="{1E562C04-1623-461F-867B-3BBE35187D28}" srcOrd="1" destOrd="0" presId="urn:microsoft.com/office/officeart/2005/8/layout/hProcess9"/>
    <dgm:cxn modelId="{BE24B50B-1C44-4D50-B384-6A4992095711}" type="presParOf" srcId="{1E562C04-1623-461F-867B-3BBE35187D28}" destId="{98279409-42F1-434A-83DB-7875900BB96D}" srcOrd="0" destOrd="0" presId="urn:microsoft.com/office/officeart/2005/8/layout/hProcess9"/>
    <dgm:cxn modelId="{E7A70BE8-D05A-400A-97CD-56C9CE879AFE}" type="presParOf" srcId="{1E562C04-1623-461F-867B-3BBE35187D28}" destId="{A2D6F68B-2DFE-46EF-80D6-6BAF84868F3C}" srcOrd="1" destOrd="0" presId="urn:microsoft.com/office/officeart/2005/8/layout/hProcess9"/>
    <dgm:cxn modelId="{BC8D961B-EC63-47C6-B183-1B9234A71964}" type="presParOf" srcId="{1E562C04-1623-461F-867B-3BBE35187D28}" destId="{69B80941-00E4-4A68-91D4-091DABFF1DD2}" srcOrd="2" destOrd="0" presId="urn:microsoft.com/office/officeart/2005/8/layout/hProcess9"/>
    <dgm:cxn modelId="{1C47AD81-1984-4E0A-BEE4-09B9E6A0FC92}" type="presParOf" srcId="{1E562C04-1623-461F-867B-3BBE35187D28}" destId="{B0EC5D7A-F866-4947-B5A1-601E435B4782}" srcOrd="3" destOrd="0" presId="urn:microsoft.com/office/officeart/2005/8/layout/hProcess9"/>
    <dgm:cxn modelId="{8C882841-442D-4963-BEFF-4B5EA71B14ED}" type="presParOf" srcId="{1E562C04-1623-461F-867B-3BBE35187D28}" destId="{66B01804-B4DF-432F-9592-5DE10DAC317F}" srcOrd="4" destOrd="0" presId="urn:microsoft.com/office/officeart/2005/8/layout/hProcess9"/>
    <dgm:cxn modelId="{D2A2D7AA-9614-49A6-BD66-BDC3BC472C1D}" type="presParOf" srcId="{1E562C04-1623-461F-867B-3BBE35187D28}" destId="{1629292C-D117-474A-A122-778A5204639B}" srcOrd="5" destOrd="0" presId="urn:microsoft.com/office/officeart/2005/8/layout/hProcess9"/>
    <dgm:cxn modelId="{7C2A589E-5579-4CF2-974A-D8A1B5A5E295}" type="presParOf" srcId="{1E562C04-1623-461F-867B-3BBE35187D28}" destId="{D4DB188C-BE5A-46C3-A77C-440CB56285C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48AA6D6-4FD6-4009-B1D0-861468B61C13}" type="doc">
      <dgm:prSet loTypeId="urn:microsoft.com/office/officeart/2005/8/layout/hierarchy4" loCatId="hierarchy" qsTypeId="urn:microsoft.com/office/officeart/2005/8/quickstyle/simple1" qsCatId="simple" csTypeId="urn:microsoft.com/office/officeart/2005/8/colors/accent0_2" csCatId="mainScheme" phldr="1"/>
      <dgm:spPr/>
      <dgm:t>
        <a:bodyPr/>
        <a:lstStyle/>
        <a:p>
          <a:endParaRPr lang="en-GB"/>
        </a:p>
      </dgm:t>
    </dgm:pt>
    <dgm:pt modelId="{F5B8C0A8-BABA-4FB6-8851-4FF16E00C3BD}">
      <dgm:prSet phldrT="[Text]" custT="1"/>
      <dgm:spPr>
        <a:solidFill>
          <a:srgbClr val="004C97"/>
        </a:solidFill>
      </dgm:spPr>
      <dgm:t>
        <a:bodyPr/>
        <a:lstStyle/>
        <a:p>
          <a:r>
            <a:rPr lang="ru-RU" sz="2800" dirty="0">
              <a:solidFill>
                <a:schemeClr val="bg1"/>
              </a:solidFill>
            </a:rPr>
            <a:t>Обычно требуется операционный буфер и страховочный буфер (также называемый буфером на случай непредвиденных обстоятельств или рыночным буфером) </a:t>
          </a:r>
        </a:p>
      </dgm:t>
    </dgm:pt>
    <dgm:pt modelId="{2F1387C1-EB18-4EC9-AC16-125AB89FBEA5}" type="parTrans" cxnId="{1B5E05AA-0614-44EE-94F0-D5B80E51763F}">
      <dgm:prSet/>
      <dgm:spPr/>
      <dgm:t>
        <a:bodyPr/>
        <a:lstStyle/>
        <a:p>
          <a:endParaRPr lang="en-GB"/>
        </a:p>
      </dgm:t>
    </dgm:pt>
    <dgm:pt modelId="{34787522-F326-4A27-854B-6DC33671AB7F}" type="sibTrans" cxnId="{1B5E05AA-0614-44EE-94F0-D5B80E51763F}">
      <dgm:prSet/>
      <dgm:spPr/>
      <dgm:t>
        <a:bodyPr/>
        <a:lstStyle/>
        <a:p>
          <a:endParaRPr lang="en-GB"/>
        </a:p>
      </dgm:t>
    </dgm:pt>
    <dgm:pt modelId="{9A073D9E-72CD-494C-8405-CB233108CE20}">
      <dgm:prSet/>
      <dgm:spPr>
        <a:solidFill>
          <a:srgbClr val="CFD5EA"/>
        </a:solidFill>
        <a:ln>
          <a:solidFill>
            <a:srgbClr val="004C97"/>
          </a:solidFill>
        </a:ln>
      </dgm:spPr>
      <dgm:t>
        <a:bodyPr/>
        <a:lstStyle/>
        <a:p>
          <a:r>
            <a:rPr lang="ru-RU" dirty="0"/>
            <a:t>Операционный буфер должен быть достаточным для осуществления ежедневных казначейских платежей и трансфертов в большинстве обстоятельств</a:t>
          </a:r>
        </a:p>
      </dgm:t>
    </dgm:pt>
    <dgm:pt modelId="{4F9E238A-A842-49FA-A553-22222F8E7D21}" type="parTrans" cxnId="{9B0BA243-001A-4944-92AE-3E222FABB58B}">
      <dgm:prSet/>
      <dgm:spPr/>
      <dgm:t>
        <a:bodyPr/>
        <a:lstStyle/>
        <a:p>
          <a:endParaRPr lang="en-GB"/>
        </a:p>
      </dgm:t>
    </dgm:pt>
    <dgm:pt modelId="{0DAAD047-34DB-4747-8449-F5AC9D145E11}" type="sibTrans" cxnId="{9B0BA243-001A-4944-92AE-3E222FABB58B}">
      <dgm:prSet/>
      <dgm:spPr/>
      <dgm:t>
        <a:bodyPr/>
        <a:lstStyle/>
        <a:p>
          <a:endParaRPr lang="en-GB"/>
        </a:p>
      </dgm:t>
    </dgm:pt>
    <dgm:pt modelId="{ABB7088C-FB2B-4E51-BC65-88E621155514}">
      <dgm:prSet/>
      <dgm:spPr/>
      <dgm:t>
        <a:bodyPr/>
        <a:lstStyle/>
        <a:p>
          <a:r>
            <a:rPr lang="ru-RU"/>
            <a:t>Но, с другой стороны, он должен быть минимальным в целях сокращения расходов</a:t>
          </a:r>
        </a:p>
      </dgm:t>
    </dgm:pt>
    <dgm:pt modelId="{96C068F4-714B-44F3-ADF6-E7EF85FE8FBF}" type="parTrans" cxnId="{463DD096-9235-495F-86A7-D1D15DCB9037}">
      <dgm:prSet/>
      <dgm:spPr/>
      <dgm:t>
        <a:bodyPr/>
        <a:lstStyle/>
        <a:p>
          <a:endParaRPr lang="en-GB"/>
        </a:p>
      </dgm:t>
    </dgm:pt>
    <dgm:pt modelId="{122A5E3F-0A74-4A58-B37C-CC7CCEBFCD47}" type="sibTrans" cxnId="{463DD096-9235-495F-86A7-D1D15DCB9037}">
      <dgm:prSet/>
      <dgm:spPr/>
      <dgm:t>
        <a:bodyPr/>
        <a:lstStyle/>
        <a:p>
          <a:endParaRPr lang="en-GB"/>
        </a:p>
      </dgm:t>
    </dgm:pt>
    <dgm:pt modelId="{6F5BADE3-D00E-42E3-AF85-0262E3446A10}">
      <dgm:prSet/>
      <dgm:spPr/>
      <dgm:t>
        <a:bodyPr/>
        <a:lstStyle/>
        <a:p>
          <a:r>
            <a:rPr lang="ru-RU" dirty="0"/>
            <a:t>Дополнением к операционному буферу могут служить чрезвычайные кредитные линии и заимствования</a:t>
          </a:r>
        </a:p>
      </dgm:t>
    </dgm:pt>
    <dgm:pt modelId="{939C5B78-B71E-464D-BA73-60DE5576D00A}" type="parTrans" cxnId="{05419AD9-4B6C-4853-836A-FE8139E90664}">
      <dgm:prSet/>
      <dgm:spPr/>
      <dgm:t>
        <a:bodyPr/>
        <a:lstStyle/>
        <a:p>
          <a:endParaRPr lang="en-GB"/>
        </a:p>
      </dgm:t>
    </dgm:pt>
    <dgm:pt modelId="{CBE55117-AD24-49C0-A3C2-6EBA4052864D}" type="sibTrans" cxnId="{05419AD9-4B6C-4853-836A-FE8139E90664}">
      <dgm:prSet/>
      <dgm:spPr/>
      <dgm:t>
        <a:bodyPr/>
        <a:lstStyle/>
        <a:p>
          <a:endParaRPr lang="en-GB"/>
        </a:p>
      </dgm:t>
    </dgm:pt>
    <dgm:pt modelId="{1BDA7EDC-C688-4BD6-BF86-29CD79AAA728}">
      <dgm:prSet/>
      <dgm:spPr>
        <a:solidFill>
          <a:srgbClr val="CFD5EA"/>
        </a:solidFill>
      </dgm:spPr>
      <dgm:t>
        <a:bodyPr/>
        <a:lstStyle/>
        <a:p>
          <a:r>
            <a:rPr lang="ru-RU" dirty="0"/>
            <a:t>Поддержание «страховочного» буфера сверх «операционного» важно по пруденциальным соображениям</a:t>
          </a:r>
        </a:p>
      </dgm:t>
    </dgm:pt>
    <dgm:pt modelId="{ACF8E0E1-1AF8-42EE-86E9-0B50D7556B3A}" type="parTrans" cxnId="{E2F43D88-D558-4874-8018-CF5A27D36D10}">
      <dgm:prSet/>
      <dgm:spPr/>
      <dgm:t>
        <a:bodyPr/>
        <a:lstStyle/>
        <a:p>
          <a:endParaRPr lang="en-GB"/>
        </a:p>
      </dgm:t>
    </dgm:pt>
    <dgm:pt modelId="{0240E1D1-2304-495B-A092-6D3A251AE124}" type="sibTrans" cxnId="{E2F43D88-D558-4874-8018-CF5A27D36D10}">
      <dgm:prSet/>
      <dgm:spPr/>
      <dgm:t>
        <a:bodyPr/>
        <a:lstStyle/>
        <a:p>
          <a:endParaRPr lang="en-GB"/>
        </a:p>
      </dgm:t>
    </dgm:pt>
    <dgm:pt modelId="{36C6EC56-F767-49DB-9D36-663342D74E34}">
      <dgm:prSet/>
      <dgm:spPr/>
      <dgm:t>
        <a:bodyPr/>
        <a:lstStyle/>
        <a:p>
          <a:r>
            <a:rPr lang="ru-RU" dirty="0"/>
            <a:t>Играет роль страховочного фонда в случае признания аукциона несостоявшимся или других неблагоприятных рыночных условий, влияющих на финансирование</a:t>
          </a:r>
        </a:p>
      </dgm:t>
    </dgm:pt>
    <dgm:pt modelId="{B30E272A-08FD-4A44-A640-40F96DBE82BA}" type="parTrans" cxnId="{16A3C759-B611-49A9-82F2-D1B2AAB4B192}">
      <dgm:prSet/>
      <dgm:spPr/>
      <dgm:t>
        <a:bodyPr/>
        <a:lstStyle/>
        <a:p>
          <a:endParaRPr lang="en-GB"/>
        </a:p>
      </dgm:t>
    </dgm:pt>
    <dgm:pt modelId="{107823F9-A73A-46BD-9AA2-6497CFD63156}" type="sibTrans" cxnId="{16A3C759-B611-49A9-82F2-D1B2AAB4B192}">
      <dgm:prSet/>
      <dgm:spPr/>
      <dgm:t>
        <a:bodyPr/>
        <a:lstStyle/>
        <a:p>
          <a:endParaRPr lang="en-GB"/>
        </a:p>
      </dgm:t>
    </dgm:pt>
    <dgm:pt modelId="{C79EAFBD-211F-4443-84B3-06938B914BFD}">
      <dgm:prSet/>
      <dgm:spPr/>
      <dgm:t>
        <a:bodyPr/>
        <a:lstStyle/>
        <a:p>
          <a:r>
            <a:rPr lang="ru-RU"/>
            <a:t>Размер зависит от характера рисков и ожидаемого срока возвращения к нормальной ситуации</a:t>
          </a:r>
        </a:p>
      </dgm:t>
    </dgm:pt>
    <dgm:pt modelId="{F45D214B-FD9A-4BA7-81DD-857C0E391DEF}" type="parTrans" cxnId="{50C4C209-34F6-4705-8C03-B61CC1F4AE4A}">
      <dgm:prSet/>
      <dgm:spPr/>
      <dgm:t>
        <a:bodyPr/>
        <a:lstStyle/>
        <a:p>
          <a:endParaRPr lang="en-GB"/>
        </a:p>
      </dgm:t>
    </dgm:pt>
    <dgm:pt modelId="{3B9ACA0E-FC18-4403-8809-3FE75A07E608}" type="sibTrans" cxnId="{50C4C209-34F6-4705-8C03-B61CC1F4AE4A}">
      <dgm:prSet/>
      <dgm:spPr/>
      <dgm:t>
        <a:bodyPr/>
        <a:lstStyle/>
        <a:p>
          <a:endParaRPr lang="en-GB"/>
        </a:p>
      </dgm:t>
    </dgm:pt>
    <dgm:pt modelId="{C0A32495-CE18-4B11-96C4-EE248B2FE202}" type="pres">
      <dgm:prSet presAssocID="{948AA6D6-4FD6-4009-B1D0-861468B61C13}" presName="Name0" presStyleCnt="0">
        <dgm:presLayoutVars>
          <dgm:chPref val="1"/>
          <dgm:dir/>
          <dgm:animOne val="branch"/>
          <dgm:animLvl val="lvl"/>
          <dgm:resizeHandles/>
        </dgm:presLayoutVars>
      </dgm:prSet>
      <dgm:spPr/>
    </dgm:pt>
    <dgm:pt modelId="{4B9ED02E-0B15-4E55-989C-728C1C212D0D}" type="pres">
      <dgm:prSet presAssocID="{F5B8C0A8-BABA-4FB6-8851-4FF16E00C3BD}" presName="vertOne" presStyleCnt="0"/>
      <dgm:spPr/>
    </dgm:pt>
    <dgm:pt modelId="{E62CF673-9C65-4D59-BD58-2B31A5A0AEBB}" type="pres">
      <dgm:prSet presAssocID="{F5B8C0A8-BABA-4FB6-8851-4FF16E00C3BD}" presName="txOne" presStyleLbl="node0" presStyleIdx="0" presStyleCnt="1">
        <dgm:presLayoutVars>
          <dgm:chPref val="3"/>
        </dgm:presLayoutVars>
      </dgm:prSet>
      <dgm:spPr/>
    </dgm:pt>
    <dgm:pt modelId="{2BAF61EE-03E2-4436-8E6C-D96CE26332B7}" type="pres">
      <dgm:prSet presAssocID="{F5B8C0A8-BABA-4FB6-8851-4FF16E00C3BD}" presName="parTransOne" presStyleCnt="0"/>
      <dgm:spPr/>
    </dgm:pt>
    <dgm:pt modelId="{7CC3E03E-9ED4-46CC-A809-536544A357E6}" type="pres">
      <dgm:prSet presAssocID="{F5B8C0A8-BABA-4FB6-8851-4FF16E00C3BD}" presName="horzOne" presStyleCnt="0"/>
      <dgm:spPr/>
    </dgm:pt>
    <dgm:pt modelId="{11070DD9-107A-4D6A-A9B8-725F3616D577}" type="pres">
      <dgm:prSet presAssocID="{9A073D9E-72CD-494C-8405-CB233108CE20}" presName="vertTwo" presStyleCnt="0"/>
      <dgm:spPr/>
    </dgm:pt>
    <dgm:pt modelId="{05BE1218-924C-4F45-86E3-73DA79AFE0FB}" type="pres">
      <dgm:prSet presAssocID="{9A073D9E-72CD-494C-8405-CB233108CE20}" presName="txTwo" presStyleLbl="node2" presStyleIdx="0" presStyleCnt="2">
        <dgm:presLayoutVars>
          <dgm:chPref val="3"/>
        </dgm:presLayoutVars>
      </dgm:prSet>
      <dgm:spPr/>
    </dgm:pt>
    <dgm:pt modelId="{AAAE9B78-4CDA-4167-8188-FF5D587D373F}" type="pres">
      <dgm:prSet presAssocID="{9A073D9E-72CD-494C-8405-CB233108CE20}" presName="parTransTwo" presStyleCnt="0"/>
      <dgm:spPr/>
    </dgm:pt>
    <dgm:pt modelId="{BC5C2537-6345-4E55-ADC5-19A05DC36710}" type="pres">
      <dgm:prSet presAssocID="{9A073D9E-72CD-494C-8405-CB233108CE20}" presName="horzTwo" presStyleCnt="0"/>
      <dgm:spPr/>
    </dgm:pt>
    <dgm:pt modelId="{C1528C1C-7A3E-443A-9263-646ACB8F2920}" type="pres">
      <dgm:prSet presAssocID="{ABB7088C-FB2B-4E51-BC65-88E621155514}" presName="vertThree" presStyleCnt="0"/>
      <dgm:spPr/>
    </dgm:pt>
    <dgm:pt modelId="{C5F23B89-7F76-4498-8695-DE405527B5B7}" type="pres">
      <dgm:prSet presAssocID="{ABB7088C-FB2B-4E51-BC65-88E621155514}" presName="txThree" presStyleLbl="node3" presStyleIdx="0" presStyleCnt="4">
        <dgm:presLayoutVars>
          <dgm:chPref val="3"/>
        </dgm:presLayoutVars>
      </dgm:prSet>
      <dgm:spPr/>
    </dgm:pt>
    <dgm:pt modelId="{8503F073-AE39-491B-BFBB-5D850830E0B3}" type="pres">
      <dgm:prSet presAssocID="{ABB7088C-FB2B-4E51-BC65-88E621155514}" presName="horzThree" presStyleCnt="0"/>
      <dgm:spPr/>
    </dgm:pt>
    <dgm:pt modelId="{B017EE14-2272-4F17-B8E9-AC0955DBA5B8}" type="pres">
      <dgm:prSet presAssocID="{122A5E3F-0A74-4A58-B37C-CC7CCEBFCD47}" presName="sibSpaceThree" presStyleCnt="0"/>
      <dgm:spPr/>
    </dgm:pt>
    <dgm:pt modelId="{7112C40D-E723-4471-9394-091349A237BC}" type="pres">
      <dgm:prSet presAssocID="{6F5BADE3-D00E-42E3-AF85-0262E3446A10}" presName="vertThree" presStyleCnt="0"/>
      <dgm:spPr/>
    </dgm:pt>
    <dgm:pt modelId="{CA750A43-4EDC-4E58-96F7-5FB32C0931AB}" type="pres">
      <dgm:prSet presAssocID="{6F5BADE3-D00E-42E3-AF85-0262E3446A10}" presName="txThree" presStyleLbl="node3" presStyleIdx="1" presStyleCnt="4">
        <dgm:presLayoutVars>
          <dgm:chPref val="3"/>
        </dgm:presLayoutVars>
      </dgm:prSet>
      <dgm:spPr/>
    </dgm:pt>
    <dgm:pt modelId="{61134FF1-A386-4415-887C-49CB0FE0E3FA}" type="pres">
      <dgm:prSet presAssocID="{6F5BADE3-D00E-42E3-AF85-0262E3446A10}" presName="horzThree" presStyleCnt="0"/>
      <dgm:spPr/>
    </dgm:pt>
    <dgm:pt modelId="{4BD8BA0B-8DF1-429F-A196-8B608AF340F7}" type="pres">
      <dgm:prSet presAssocID="{0DAAD047-34DB-4747-8449-F5AC9D145E11}" presName="sibSpaceTwo" presStyleCnt="0"/>
      <dgm:spPr/>
    </dgm:pt>
    <dgm:pt modelId="{99F29FEE-D965-4749-B85C-8364F31436BB}" type="pres">
      <dgm:prSet presAssocID="{1BDA7EDC-C688-4BD6-BF86-29CD79AAA728}" presName="vertTwo" presStyleCnt="0"/>
      <dgm:spPr/>
    </dgm:pt>
    <dgm:pt modelId="{8EFA55ED-A3CB-4051-93B8-AC1ED5A2CC74}" type="pres">
      <dgm:prSet presAssocID="{1BDA7EDC-C688-4BD6-BF86-29CD79AAA728}" presName="txTwo" presStyleLbl="node2" presStyleIdx="1" presStyleCnt="2">
        <dgm:presLayoutVars>
          <dgm:chPref val="3"/>
        </dgm:presLayoutVars>
      </dgm:prSet>
      <dgm:spPr/>
    </dgm:pt>
    <dgm:pt modelId="{FB60B0ED-A122-4043-B0BE-225545766068}" type="pres">
      <dgm:prSet presAssocID="{1BDA7EDC-C688-4BD6-BF86-29CD79AAA728}" presName="parTransTwo" presStyleCnt="0"/>
      <dgm:spPr/>
    </dgm:pt>
    <dgm:pt modelId="{3D937F39-BD7D-48DE-B8BF-A84EC4D22220}" type="pres">
      <dgm:prSet presAssocID="{1BDA7EDC-C688-4BD6-BF86-29CD79AAA728}" presName="horzTwo" presStyleCnt="0"/>
      <dgm:spPr/>
    </dgm:pt>
    <dgm:pt modelId="{8F5451E0-41AB-4142-A313-78E8186A602F}" type="pres">
      <dgm:prSet presAssocID="{36C6EC56-F767-49DB-9D36-663342D74E34}" presName="vertThree" presStyleCnt="0"/>
      <dgm:spPr/>
    </dgm:pt>
    <dgm:pt modelId="{E17E7158-8543-4305-A3AC-DE5D66B3A61A}" type="pres">
      <dgm:prSet presAssocID="{36C6EC56-F767-49DB-9D36-663342D74E34}" presName="txThree" presStyleLbl="node3" presStyleIdx="2" presStyleCnt="4">
        <dgm:presLayoutVars>
          <dgm:chPref val="3"/>
        </dgm:presLayoutVars>
      </dgm:prSet>
      <dgm:spPr/>
    </dgm:pt>
    <dgm:pt modelId="{23AA6E68-CAEA-401D-8C61-C95AD6B93DAA}" type="pres">
      <dgm:prSet presAssocID="{36C6EC56-F767-49DB-9D36-663342D74E34}" presName="horzThree" presStyleCnt="0"/>
      <dgm:spPr/>
    </dgm:pt>
    <dgm:pt modelId="{22D62FC9-7130-44B5-9D5B-3485C3159B31}" type="pres">
      <dgm:prSet presAssocID="{107823F9-A73A-46BD-9AA2-6497CFD63156}" presName="sibSpaceThree" presStyleCnt="0"/>
      <dgm:spPr/>
    </dgm:pt>
    <dgm:pt modelId="{D146EF19-7E67-4287-B449-2D9E4C3B0105}" type="pres">
      <dgm:prSet presAssocID="{C79EAFBD-211F-4443-84B3-06938B914BFD}" presName="vertThree" presStyleCnt="0"/>
      <dgm:spPr/>
    </dgm:pt>
    <dgm:pt modelId="{31CDF59D-7B3A-4209-8939-76A7D6583020}" type="pres">
      <dgm:prSet presAssocID="{C79EAFBD-211F-4443-84B3-06938B914BFD}" presName="txThree" presStyleLbl="node3" presStyleIdx="3" presStyleCnt="4">
        <dgm:presLayoutVars>
          <dgm:chPref val="3"/>
        </dgm:presLayoutVars>
      </dgm:prSet>
      <dgm:spPr/>
    </dgm:pt>
    <dgm:pt modelId="{159347E3-7114-4A1E-866A-5226CA92DA79}" type="pres">
      <dgm:prSet presAssocID="{C79EAFBD-211F-4443-84B3-06938B914BFD}" presName="horzThree" presStyleCnt="0"/>
      <dgm:spPr/>
    </dgm:pt>
  </dgm:ptLst>
  <dgm:cxnLst>
    <dgm:cxn modelId="{50C4C209-34F6-4705-8C03-B61CC1F4AE4A}" srcId="{1BDA7EDC-C688-4BD6-BF86-29CD79AAA728}" destId="{C79EAFBD-211F-4443-84B3-06938B914BFD}" srcOrd="1" destOrd="0" parTransId="{F45D214B-FD9A-4BA7-81DD-857C0E391DEF}" sibTransId="{3B9ACA0E-FC18-4403-8809-3FE75A07E608}"/>
    <dgm:cxn modelId="{B8F42615-6D04-4870-835F-25B643AAB3C2}" type="presOf" srcId="{948AA6D6-4FD6-4009-B1D0-861468B61C13}" destId="{C0A32495-CE18-4B11-96C4-EE248B2FE202}" srcOrd="0" destOrd="0" presId="urn:microsoft.com/office/officeart/2005/8/layout/hierarchy4"/>
    <dgm:cxn modelId="{B6559436-AE34-4BEB-A076-4CD2F0730FA6}" type="presOf" srcId="{36C6EC56-F767-49DB-9D36-663342D74E34}" destId="{E17E7158-8543-4305-A3AC-DE5D66B3A61A}" srcOrd="0" destOrd="0" presId="urn:microsoft.com/office/officeart/2005/8/layout/hierarchy4"/>
    <dgm:cxn modelId="{9FE1F536-ED1E-4A26-A571-3EDD9A745FF2}" type="presOf" srcId="{6F5BADE3-D00E-42E3-AF85-0262E3446A10}" destId="{CA750A43-4EDC-4E58-96F7-5FB32C0931AB}" srcOrd="0" destOrd="0" presId="urn:microsoft.com/office/officeart/2005/8/layout/hierarchy4"/>
    <dgm:cxn modelId="{9B0BA243-001A-4944-92AE-3E222FABB58B}" srcId="{F5B8C0A8-BABA-4FB6-8851-4FF16E00C3BD}" destId="{9A073D9E-72CD-494C-8405-CB233108CE20}" srcOrd="0" destOrd="0" parTransId="{4F9E238A-A842-49FA-A553-22222F8E7D21}" sibTransId="{0DAAD047-34DB-4747-8449-F5AC9D145E11}"/>
    <dgm:cxn modelId="{16A3C759-B611-49A9-82F2-D1B2AAB4B192}" srcId="{1BDA7EDC-C688-4BD6-BF86-29CD79AAA728}" destId="{36C6EC56-F767-49DB-9D36-663342D74E34}" srcOrd="0" destOrd="0" parTransId="{B30E272A-08FD-4A44-A640-40F96DBE82BA}" sibTransId="{107823F9-A73A-46BD-9AA2-6497CFD63156}"/>
    <dgm:cxn modelId="{92ED117D-9825-4798-BC6D-11B3752DEE50}" type="presOf" srcId="{1BDA7EDC-C688-4BD6-BF86-29CD79AAA728}" destId="{8EFA55ED-A3CB-4051-93B8-AC1ED5A2CC74}" srcOrd="0" destOrd="0" presId="urn:microsoft.com/office/officeart/2005/8/layout/hierarchy4"/>
    <dgm:cxn modelId="{E2F43D88-D558-4874-8018-CF5A27D36D10}" srcId="{F5B8C0A8-BABA-4FB6-8851-4FF16E00C3BD}" destId="{1BDA7EDC-C688-4BD6-BF86-29CD79AAA728}" srcOrd="1" destOrd="0" parTransId="{ACF8E0E1-1AF8-42EE-86E9-0B50D7556B3A}" sibTransId="{0240E1D1-2304-495B-A092-6D3A251AE124}"/>
    <dgm:cxn modelId="{463DD096-9235-495F-86A7-D1D15DCB9037}" srcId="{9A073D9E-72CD-494C-8405-CB233108CE20}" destId="{ABB7088C-FB2B-4E51-BC65-88E621155514}" srcOrd="0" destOrd="0" parTransId="{96C068F4-714B-44F3-ADF6-E7EF85FE8FBF}" sibTransId="{122A5E3F-0A74-4A58-B37C-CC7CCEBFCD47}"/>
    <dgm:cxn modelId="{A8BBF3A9-B957-4137-B64A-BA1D93AAB776}" type="presOf" srcId="{ABB7088C-FB2B-4E51-BC65-88E621155514}" destId="{C5F23B89-7F76-4498-8695-DE405527B5B7}" srcOrd="0" destOrd="0" presId="urn:microsoft.com/office/officeart/2005/8/layout/hierarchy4"/>
    <dgm:cxn modelId="{1B5E05AA-0614-44EE-94F0-D5B80E51763F}" srcId="{948AA6D6-4FD6-4009-B1D0-861468B61C13}" destId="{F5B8C0A8-BABA-4FB6-8851-4FF16E00C3BD}" srcOrd="0" destOrd="0" parTransId="{2F1387C1-EB18-4EC9-AC16-125AB89FBEA5}" sibTransId="{34787522-F326-4A27-854B-6DC33671AB7F}"/>
    <dgm:cxn modelId="{2590EFB1-2897-4C70-BA31-4D65C31A855F}" type="presOf" srcId="{9A073D9E-72CD-494C-8405-CB233108CE20}" destId="{05BE1218-924C-4F45-86E3-73DA79AFE0FB}" srcOrd="0" destOrd="0" presId="urn:microsoft.com/office/officeart/2005/8/layout/hierarchy4"/>
    <dgm:cxn modelId="{2B165BB4-E19A-4704-992E-A66B8F6BBB85}" type="presOf" srcId="{F5B8C0A8-BABA-4FB6-8851-4FF16E00C3BD}" destId="{E62CF673-9C65-4D59-BD58-2B31A5A0AEBB}" srcOrd="0" destOrd="0" presId="urn:microsoft.com/office/officeart/2005/8/layout/hierarchy4"/>
    <dgm:cxn modelId="{05419AD9-4B6C-4853-836A-FE8139E90664}" srcId="{9A073D9E-72CD-494C-8405-CB233108CE20}" destId="{6F5BADE3-D00E-42E3-AF85-0262E3446A10}" srcOrd="1" destOrd="0" parTransId="{939C5B78-B71E-464D-BA73-60DE5576D00A}" sibTransId="{CBE55117-AD24-49C0-A3C2-6EBA4052864D}"/>
    <dgm:cxn modelId="{4FE03CDF-B627-442F-B52E-1954C27A4A2B}" type="presOf" srcId="{C79EAFBD-211F-4443-84B3-06938B914BFD}" destId="{31CDF59D-7B3A-4209-8939-76A7D6583020}" srcOrd="0" destOrd="0" presId="urn:microsoft.com/office/officeart/2005/8/layout/hierarchy4"/>
    <dgm:cxn modelId="{7CDBF444-675A-436F-BD87-8D27BEC58615}" type="presParOf" srcId="{C0A32495-CE18-4B11-96C4-EE248B2FE202}" destId="{4B9ED02E-0B15-4E55-989C-728C1C212D0D}" srcOrd="0" destOrd="0" presId="urn:microsoft.com/office/officeart/2005/8/layout/hierarchy4"/>
    <dgm:cxn modelId="{4E8DB2DD-A8FF-4D19-9798-94B5F1154C61}" type="presParOf" srcId="{4B9ED02E-0B15-4E55-989C-728C1C212D0D}" destId="{E62CF673-9C65-4D59-BD58-2B31A5A0AEBB}" srcOrd="0" destOrd="0" presId="urn:microsoft.com/office/officeart/2005/8/layout/hierarchy4"/>
    <dgm:cxn modelId="{53ACA9B4-70B8-46E9-B168-A428CB5A9813}" type="presParOf" srcId="{4B9ED02E-0B15-4E55-989C-728C1C212D0D}" destId="{2BAF61EE-03E2-4436-8E6C-D96CE26332B7}" srcOrd="1" destOrd="0" presId="urn:microsoft.com/office/officeart/2005/8/layout/hierarchy4"/>
    <dgm:cxn modelId="{48230CA2-D5D6-4EBC-BD2B-99560F3EC85F}" type="presParOf" srcId="{4B9ED02E-0B15-4E55-989C-728C1C212D0D}" destId="{7CC3E03E-9ED4-46CC-A809-536544A357E6}" srcOrd="2" destOrd="0" presId="urn:microsoft.com/office/officeart/2005/8/layout/hierarchy4"/>
    <dgm:cxn modelId="{D2E7883F-4180-48DC-A28F-7882D9E29EB6}" type="presParOf" srcId="{7CC3E03E-9ED4-46CC-A809-536544A357E6}" destId="{11070DD9-107A-4D6A-A9B8-725F3616D577}" srcOrd="0" destOrd="0" presId="urn:microsoft.com/office/officeart/2005/8/layout/hierarchy4"/>
    <dgm:cxn modelId="{3627B884-1583-436E-97C0-FE4FB1BF8167}" type="presParOf" srcId="{11070DD9-107A-4D6A-A9B8-725F3616D577}" destId="{05BE1218-924C-4F45-86E3-73DA79AFE0FB}" srcOrd="0" destOrd="0" presId="urn:microsoft.com/office/officeart/2005/8/layout/hierarchy4"/>
    <dgm:cxn modelId="{E1144F37-AB96-41EE-A844-F9F37DD81D8F}" type="presParOf" srcId="{11070DD9-107A-4D6A-A9B8-725F3616D577}" destId="{AAAE9B78-4CDA-4167-8188-FF5D587D373F}" srcOrd="1" destOrd="0" presId="urn:microsoft.com/office/officeart/2005/8/layout/hierarchy4"/>
    <dgm:cxn modelId="{157E50C3-62C7-4D2F-BF0A-E05E121E96D3}" type="presParOf" srcId="{11070DD9-107A-4D6A-A9B8-725F3616D577}" destId="{BC5C2537-6345-4E55-ADC5-19A05DC36710}" srcOrd="2" destOrd="0" presId="urn:microsoft.com/office/officeart/2005/8/layout/hierarchy4"/>
    <dgm:cxn modelId="{83FA664F-98DA-4619-B135-F5888FDEA2BF}" type="presParOf" srcId="{BC5C2537-6345-4E55-ADC5-19A05DC36710}" destId="{C1528C1C-7A3E-443A-9263-646ACB8F2920}" srcOrd="0" destOrd="0" presId="urn:microsoft.com/office/officeart/2005/8/layout/hierarchy4"/>
    <dgm:cxn modelId="{CFDFE6F0-B62C-40AC-9753-6156E5BC9ACD}" type="presParOf" srcId="{C1528C1C-7A3E-443A-9263-646ACB8F2920}" destId="{C5F23B89-7F76-4498-8695-DE405527B5B7}" srcOrd="0" destOrd="0" presId="urn:microsoft.com/office/officeart/2005/8/layout/hierarchy4"/>
    <dgm:cxn modelId="{E06B3C64-6811-4789-883D-3BDFEAB79E27}" type="presParOf" srcId="{C1528C1C-7A3E-443A-9263-646ACB8F2920}" destId="{8503F073-AE39-491B-BFBB-5D850830E0B3}" srcOrd="1" destOrd="0" presId="urn:microsoft.com/office/officeart/2005/8/layout/hierarchy4"/>
    <dgm:cxn modelId="{41E3BCAE-ACEB-46DA-B697-6BCBBB79C9D3}" type="presParOf" srcId="{BC5C2537-6345-4E55-ADC5-19A05DC36710}" destId="{B017EE14-2272-4F17-B8E9-AC0955DBA5B8}" srcOrd="1" destOrd="0" presId="urn:microsoft.com/office/officeart/2005/8/layout/hierarchy4"/>
    <dgm:cxn modelId="{2E2C4890-2752-4BAB-A8AF-05AFE7F5B4A8}" type="presParOf" srcId="{BC5C2537-6345-4E55-ADC5-19A05DC36710}" destId="{7112C40D-E723-4471-9394-091349A237BC}" srcOrd="2" destOrd="0" presId="urn:microsoft.com/office/officeart/2005/8/layout/hierarchy4"/>
    <dgm:cxn modelId="{B641C00B-6BBE-4E44-ADB2-BBB8D4C9E784}" type="presParOf" srcId="{7112C40D-E723-4471-9394-091349A237BC}" destId="{CA750A43-4EDC-4E58-96F7-5FB32C0931AB}" srcOrd="0" destOrd="0" presId="urn:microsoft.com/office/officeart/2005/8/layout/hierarchy4"/>
    <dgm:cxn modelId="{9B7120A3-676D-43BD-A8AB-7E6386BB716F}" type="presParOf" srcId="{7112C40D-E723-4471-9394-091349A237BC}" destId="{61134FF1-A386-4415-887C-49CB0FE0E3FA}" srcOrd="1" destOrd="0" presId="urn:microsoft.com/office/officeart/2005/8/layout/hierarchy4"/>
    <dgm:cxn modelId="{9ED942DA-F583-404C-8369-1F3437418755}" type="presParOf" srcId="{7CC3E03E-9ED4-46CC-A809-536544A357E6}" destId="{4BD8BA0B-8DF1-429F-A196-8B608AF340F7}" srcOrd="1" destOrd="0" presId="urn:microsoft.com/office/officeart/2005/8/layout/hierarchy4"/>
    <dgm:cxn modelId="{F0B1CA51-97BF-48EB-80C5-D362AB823F04}" type="presParOf" srcId="{7CC3E03E-9ED4-46CC-A809-536544A357E6}" destId="{99F29FEE-D965-4749-B85C-8364F31436BB}" srcOrd="2" destOrd="0" presId="urn:microsoft.com/office/officeart/2005/8/layout/hierarchy4"/>
    <dgm:cxn modelId="{EEBAFE77-C978-47B0-9722-53834A095211}" type="presParOf" srcId="{99F29FEE-D965-4749-B85C-8364F31436BB}" destId="{8EFA55ED-A3CB-4051-93B8-AC1ED5A2CC74}" srcOrd="0" destOrd="0" presId="urn:microsoft.com/office/officeart/2005/8/layout/hierarchy4"/>
    <dgm:cxn modelId="{A83268E2-76B2-47EB-AC05-6378D17245AC}" type="presParOf" srcId="{99F29FEE-D965-4749-B85C-8364F31436BB}" destId="{FB60B0ED-A122-4043-B0BE-225545766068}" srcOrd="1" destOrd="0" presId="urn:microsoft.com/office/officeart/2005/8/layout/hierarchy4"/>
    <dgm:cxn modelId="{970CBCCF-DEFC-487F-91A4-9703A8CDD52E}" type="presParOf" srcId="{99F29FEE-D965-4749-B85C-8364F31436BB}" destId="{3D937F39-BD7D-48DE-B8BF-A84EC4D22220}" srcOrd="2" destOrd="0" presId="urn:microsoft.com/office/officeart/2005/8/layout/hierarchy4"/>
    <dgm:cxn modelId="{6028DE71-DD7F-4994-A8DA-A83E5A5A4840}" type="presParOf" srcId="{3D937F39-BD7D-48DE-B8BF-A84EC4D22220}" destId="{8F5451E0-41AB-4142-A313-78E8186A602F}" srcOrd="0" destOrd="0" presId="urn:microsoft.com/office/officeart/2005/8/layout/hierarchy4"/>
    <dgm:cxn modelId="{45F3BA48-548A-4F9F-BBC9-5E2443446829}" type="presParOf" srcId="{8F5451E0-41AB-4142-A313-78E8186A602F}" destId="{E17E7158-8543-4305-A3AC-DE5D66B3A61A}" srcOrd="0" destOrd="0" presId="urn:microsoft.com/office/officeart/2005/8/layout/hierarchy4"/>
    <dgm:cxn modelId="{694180FA-99D7-4EFD-9CB5-8ECCF6A89F64}" type="presParOf" srcId="{8F5451E0-41AB-4142-A313-78E8186A602F}" destId="{23AA6E68-CAEA-401D-8C61-C95AD6B93DAA}" srcOrd="1" destOrd="0" presId="urn:microsoft.com/office/officeart/2005/8/layout/hierarchy4"/>
    <dgm:cxn modelId="{B3ECFA8B-82BC-4DD3-9535-CFF2D926608A}" type="presParOf" srcId="{3D937F39-BD7D-48DE-B8BF-A84EC4D22220}" destId="{22D62FC9-7130-44B5-9D5B-3485C3159B31}" srcOrd="1" destOrd="0" presId="urn:microsoft.com/office/officeart/2005/8/layout/hierarchy4"/>
    <dgm:cxn modelId="{3DBCE22B-0F5C-46AE-81DA-409A0C8271A4}" type="presParOf" srcId="{3D937F39-BD7D-48DE-B8BF-A84EC4D22220}" destId="{D146EF19-7E67-4287-B449-2D9E4C3B0105}" srcOrd="2" destOrd="0" presId="urn:microsoft.com/office/officeart/2005/8/layout/hierarchy4"/>
    <dgm:cxn modelId="{F2E759C2-2DC8-4E60-901D-BFFC4FFB37AD}" type="presParOf" srcId="{D146EF19-7E67-4287-B449-2D9E4C3B0105}" destId="{31CDF59D-7B3A-4209-8939-76A7D6583020}" srcOrd="0" destOrd="0" presId="urn:microsoft.com/office/officeart/2005/8/layout/hierarchy4"/>
    <dgm:cxn modelId="{B74B8965-36C7-4F51-9209-05FCA202D09D}" type="presParOf" srcId="{D146EF19-7E67-4287-B449-2D9E4C3B0105}" destId="{159347E3-7114-4A1E-866A-5226CA92DA79}"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BF60F37-0DE9-482C-A048-0508BAFC4270}"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GB"/>
        </a:p>
      </dgm:t>
    </dgm:pt>
    <dgm:pt modelId="{65EA0183-9A68-42E4-9C91-F1E79A91D0E4}">
      <dgm:prSet phldrT="[Text]" custT="1"/>
      <dgm:spPr/>
      <dgm:t>
        <a:bodyPr/>
        <a:lstStyle/>
        <a:p>
          <a:r>
            <a:rPr lang="ru-RU" sz="2800" dirty="0"/>
            <a:t>Буфер для управления ликвидностью</a:t>
          </a:r>
        </a:p>
      </dgm:t>
    </dgm:pt>
    <dgm:pt modelId="{5DF704B5-52AD-4614-835A-6C2736206287}" type="parTrans" cxnId="{4C9DD206-4F29-4FE6-A49B-B03B46F541E6}">
      <dgm:prSet/>
      <dgm:spPr/>
      <dgm:t>
        <a:bodyPr/>
        <a:lstStyle/>
        <a:p>
          <a:endParaRPr lang="en-GB"/>
        </a:p>
      </dgm:t>
    </dgm:pt>
    <dgm:pt modelId="{56750550-E1EA-4419-9687-862A5EC0B8D2}" type="sibTrans" cxnId="{4C9DD206-4F29-4FE6-A49B-B03B46F541E6}">
      <dgm:prSet/>
      <dgm:spPr/>
      <dgm:t>
        <a:bodyPr/>
        <a:lstStyle/>
        <a:p>
          <a:endParaRPr lang="en-GB"/>
        </a:p>
      </dgm:t>
    </dgm:pt>
    <dgm:pt modelId="{06A735FD-EA19-46EA-AAE8-3D2E6D1BB193}">
      <dgm:prSet phldrT="[Text]"/>
      <dgm:spPr>
        <a:solidFill>
          <a:srgbClr val="CFD5EA">
            <a:alpha val="90000"/>
          </a:srgbClr>
        </a:solidFill>
      </dgm:spPr>
      <dgm:t>
        <a:bodyPr/>
        <a:lstStyle/>
        <a:p>
          <a:r>
            <a:rPr lang="ru-RU"/>
            <a:t>Волатильность потоков денежных средств</a:t>
          </a:r>
        </a:p>
      </dgm:t>
    </dgm:pt>
    <dgm:pt modelId="{A03C4476-F331-41E6-82BD-8C24035D2833}" type="parTrans" cxnId="{3DE9A902-28A0-4DBB-B5CA-01A7A973902E}">
      <dgm:prSet/>
      <dgm:spPr/>
      <dgm:t>
        <a:bodyPr/>
        <a:lstStyle/>
        <a:p>
          <a:endParaRPr lang="en-GB"/>
        </a:p>
      </dgm:t>
    </dgm:pt>
    <dgm:pt modelId="{8F5B7758-9094-47A5-88CB-122EA74E721C}" type="sibTrans" cxnId="{3DE9A902-28A0-4DBB-B5CA-01A7A973902E}">
      <dgm:prSet/>
      <dgm:spPr/>
      <dgm:t>
        <a:bodyPr/>
        <a:lstStyle/>
        <a:p>
          <a:endParaRPr lang="en-GB"/>
        </a:p>
      </dgm:t>
    </dgm:pt>
    <dgm:pt modelId="{7542C6C6-9A9D-4AA0-A80D-89BADE087C4E}">
      <dgm:prSet phldrT="[Text]"/>
      <dgm:spPr>
        <a:solidFill>
          <a:srgbClr val="CFD5EA">
            <a:alpha val="90000"/>
          </a:srgbClr>
        </a:solidFill>
      </dgm:spPr>
      <dgm:t>
        <a:bodyPr/>
        <a:lstStyle/>
        <a:p>
          <a:r>
            <a:rPr lang="ru-RU"/>
            <a:t>Риск длительного периода оттока средств</a:t>
          </a:r>
        </a:p>
      </dgm:t>
    </dgm:pt>
    <dgm:pt modelId="{10F78CAB-70DC-4B85-9946-31709B1BFFD2}" type="parTrans" cxnId="{42440FEA-0F0C-4F60-87D1-CFB2C59477B6}">
      <dgm:prSet/>
      <dgm:spPr/>
      <dgm:t>
        <a:bodyPr/>
        <a:lstStyle/>
        <a:p>
          <a:endParaRPr lang="en-GB"/>
        </a:p>
      </dgm:t>
    </dgm:pt>
    <dgm:pt modelId="{21E5FA38-3F3E-4A57-8C22-ACD332376AB4}" type="sibTrans" cxnId="{42440FEA-0F0C-4F60-87D1-CFB2C59477B6}">
      <dgm:prSet/>
      <dgm:spPr/>
      <dgm:t>
        <a:bodyPr/>
        <a:lstStyle/>
        <a:p>
          <a:endParaRPr lang="en-GB"/>
        </a:p>
      </dgm:t>
    </dgm:pt>
    <dgm:pt modelId="{675A554D-CA0B-4B19-B2A9-0E0F9CEEB463}">
      <dgm:prSet phldrT="[Text]"/>
      <dgm:spPr>
        <a:solidFill>
          <a:srgbClr val="CFD5EA">
            <a:alpha val="90000"/>
          </a:srgbClr>
        </a:solidFill>
      </dgm:spPr>
      <dgm:t>
        <a:bodyPr/>
        <a:lstStyle/>
        <a:p>
          <a:r>
            <a:rPr lang="ru-RU"/>
            <a:t>Ошибки прогнозирования</a:t>
          </a:r>
        </a:p>
      </dgm:t>
    </dgm:pt>
    <dgm:pt modelId="{591AE3FE-FD71-4A28-BC70-31D0C5243616}" type="parTrans" cxnId="{AA81B80F-3D3A-4902-8221-33A2E68A5D43}">
      <dgm:prSet/>
      <dgm:spPr/>
      <dgm:t>
        <a:bodyPr/>
        <a:lstStyle/>
        <a:p>
          <a:endParaRPr lang="en-GB"/>
        </a:p>
      </dgm:t>
    </dgm:pt>
    <dgm:pt modelId="{C9F68152-AE80-44A9-974D-004653D49C93}" type="sibTrans" cxnId="{AA81B80F-3D3A-4902-8221-33A2E68A5D43}">
      <dgm:prSet/>
      <dgm:spPr/>
      <dgm:t>
        <a:bodyPr/>
        <a:lstStyle/>
        <a:p>
          <a:endParaRPr lang="en-GB"/>
        </a:p>
      </dgm:t>
    </dgm:pt>
    <dgm:pt modelId="{BDA59FA8-8720-417A-AD23-7AADFE0AC2B1}">
      <dgm:prSet phldrT="[Text]"/>
      <dgm:spPr>
        <a:solidFill>
          <a:srgbClr val="CFD5EA">
            <a:alpha val="90000"/>
          </a:srgbClr>
        </a:solidFill>
      </dgm:spPr>
      <dgm:t>
        <a:bodyPr/>
        <a:lstStyle/>
        <a:p>
          <a:r>
            <a:rPr lang="ru-RU" dirty="0"/>
            <a:t>Механизмы снижения риска включают доступ к центральному банку, кредитным линиям</a:t>
          </a:r>
        </a:p>
      </dgm:t>
    </dgm:pt>
    <dgm:pt modelId="{90DAE485-ABEF-436B-A592-95175D42912B}" type="parTrans" cxnId="{DB3AF94B-0F39-43AD-84B5-E7D3CAD7983A}">
      <dgm:prSet/>
      <dgm:spPr/>
      <dgm:t>
        <a:bodyPr/>
        <a:lstStyle/>
        <a:p>
          <a:endParaRPr lang="en-GB"/>
        </a:p>
      </dgm:t>
    </dgm:pt>
    <dgm:pt modelId="{AF080B8A-8D38-4A88-B10C-72F5C41878F3}" type="sibTrans" cxnId="{DB3AF94B-0F39-43AD-84B5-E7D3CAD7983A}">
      <dgm:prSet/>
      <dgm:spPr/>
      <dgm:t>
        <a:bodyPr/>
        <a:lstStyle/>
        <a:p>
          <a:endParaRPr lang="en-GB"/>
        </a:p>
      </dgm:t>
    </dgm:pt>
    <dgm:pt modelId="{3523DE15-40F8-4D8D-8C77-EDAA99894C11}">
      <dgm:prSet phldrT="[Text]" custT="1"/>
      <dgm:spPr/>
      <dgm:t>
        <a:bodyPr/>
        <a:lstStyle/>
        <a:p>
          <a:r>
            <a:rPr lang="ru-RU" sz="2800" dirty="0"/>
            <a:t>Буфер для управления долгом</a:t>
          </a:r>
        </a:p>
      </dgm:t>
    </dgm:pt>
    <dgm:pt modelId="{053319DB-AC21-4DA0-A4F6-ABACABDE62D3}" type="parTrans" cxnId="{E3718760-AF2F-4A65-A911-9C4109FA4D7C}">
      <dgm:prSet/>
      <dgm:spPr/>
      <dgm:t>
        <a:bodyPr/>
        <a:lstStyle/>
        <a:p>
          <a:endParaRPr lang="en-GB"/>
        </a:p>
      </dgm:t>
    </dgm:pt>
    <dgm:pt modelId="{EDB6C2FB-10E7-4C1C-AF74-DDBBCE477B34}" type="sibTrans" cxnId="{E3718760-AF2F-4A65-A911-9C4109FA4D7C}">
      <dgm:prSet/>
      <dgm:spPr/>
      <dgm:t>
        <a:bodyPr/>
        <a:lstStyle/>
        <a:p>
          <a:endParaRPr lang="en-GB"/>
        </a:p>
      </dgm:t>
    </dgm:pt>
    <dgm:pt modelId="{7A9BC687-1717-4194-800A-B3C888F390B6}">
      <dgm:prSet phldrT="[Text]"/>
      <dgm:spPr>
        <a:solidFill>
          <a:srgbClr val="CFD5EA">
            <a:alpha val="90000"/>
          </a:srgbClr>
        </a:solidFill>
        <a:ln>
          <a:solidFill>
            <a:srgbClr val="CFD5EA">
              <a:alpha val="90000"/>
            </a:srgbClr>
          </a:solidFill>
        </a:ln>
      </dgm:spPr>
      <dgm:t>
        <a:bodyPr/>
        <a:lstStyle/>
        <a:p>
          <a:r>
            <a:rPr lang="ru-RU"/>
            <a:t>Акцент на обслуживании долга на предстоящий период</a:t>
          </a:r>
        </a:p>
      </dgm:t>
    </dgm:pt>
    <dgm:pt modelId="{608FF69D-9D58-4455-A17E-C34B378898E9}" type="parTrans" cxnId="{90C465BB-CCD8-4B2C-BC21-1B9E175FFD63}">
      <dgm:prSet/>
      <dgm:spPr/>
      <dgm:t>
        <a:bodyPr/>
        <a:lstStyle/>
        <a:p>
          <a:endParaRPr lang="en-GB"/>
        </a:p>
      </dgm:t>
    </dgm:pt>
    <dgm:pt modelId="{938D7D68-DDD5-4579-BEA5-3B6471C3EB32}" type="sibTrans" cxnId="{90C465BB-CCD8-4B2C-BC21-1B9E175FFD63}">
      <dgm:prSet/>
      <dgm:spPr/>
      <dgm:t>
        <a:bodyPr/>
        <a:lstStyle/>
        <a:p>
          <a:endParaRPr lang="en-GB"/>
        </a:p>
      </dgm:t>
    </dgm:pt>
    <dgm:pt modelId="{6F0A53FF-B508-4A7F-A33D-6221720488AE}">
      <dgm:prSet phldrT="[Text]"/>
      <dgm:spPr>
        <a:solidFill>
          <a:srgbClr val="CFD5EA">
            <a:alpha val="90000"/>
          </a:srgbClr>
        </a:solidFill>
        <a:ln>
          <a:solidFill>
            <a:srgbClr val="CFD5EA">
              <a:alpha val="90000"/>
            </a:srgbClr>
          </a:solidFill>
        </a:ln>
      </dgm:spPr>
      <dgm:t>
        <a:bodyPr/>
        <a:lstStyle/>
        <a:p>
          <a:r>
            <a:rPr lang="ru-RU"/>
            <a:t>Риск сбоев на рынке, препятствующих достижению целевых показателей по эмиссии</a:t>
          </a:r>
        </a:p>
      </dgm:t>
    </dgm:pt>
    <dgm:pt modelId="{B45E6375-DBFB-4186-AAE2-153F78564B24}" type="parTrans" cxnId="{6F70E65B-ED8C-4AB0-A68A-E91420AE0F8F}">
      <dgm:prSet/>
      <dgm:spPr/>
      <dgm:t>
        <a:bodyPr/>
        <a:lstStyle/>
        <a:p>
          <a:endParaRPr lang="en-GB"/>
        </a:p>
      </dgm:t>
    </dgm:pt>
    <dgm:pt modelId="{C3419B41-D208-40CF-AE27-CE79B30B25D8}" type="sibTrans" cxnId="{6F70E65B-ED8C-4AB0-A68A-E91420AE0F8F}">
      <dgm:prSet/>
      <dgm:spPr/>
      <dgm:t>
        <a:bodyPr/>
        <a:lstStyle/>
        <a:p>
          <a:endParaRPr lang="en-GB"/>
        </a:p>
      </dgm:t>
    </dgm:pt>
    <dgm:pt modelId="{38B0098E-7EC4-4EBD-8692-A9B4A6859CDB}">
      <dgm:prSet phldrT="[Text]"/>
      <dgm:spPr>
        <a:solidFill>
          <a:srgbClr val="CFD5EA">
            <a:alpha val="90000"/>
          </a:srgbClr>
        </a:solidFill>
        <a:ln>
          <a:solidFill>
            <a:srgbClr val="CFD5EA">
              <a:alpha val="90000"/>
            </a:srgbClr>
          </a:solidFill>
        </a:ln>
      </dgm:spPr>
      <dgm:t>
        <a:bodyPr/>
        <a:lstStyle/>
        <a:p>
          <a:r>
            <a:rPr lang="ru-RU" dirty="0"/>
            <a:t>Механизмы снижения риска включают </a:t>
          </a:r>
          <a:r>
            <a:rPr lang="ru-RU" dirty="0" err="1"/>
            <a:t>андеррайтинг</a:t>
          </a:r>
          <a:r>
            <a:rPr lang="ru-RU" dirty="0"/>
            <a:t> ценных бумаг первичными дилерами</a:t>
          </a:r>
        </a:p>
      </dgm:t>
    </dgm:pt>
    <dgm:pt modelId="{0E9D24A9-B3E2-41C0-9DC0-C6ECF83F77CD}" type="parTrans" cxnId="{4B3FDED8-F62B-4713-9626-F89ED2876D77}">
      <dgm:prSet/>
      <dgm:spPr/>
      <dgm:t>
        <a:bodyPr/>
        <a:lstStyle/>
        <a:p>
          <a:endParaRPr lang="en-GB"/>
        </a:p>
      </dgm:t>
    </dgm:pt>
    <dgm:pt modelId="{1044B187-CF67-4817-A2BB-2F936B26D019}" type="sibTrans" cxnId="{4B3FDED8-F62B-4713-9626-F89ED2876D77}">
      <dgm:prSet/>
      <dgm:spPr/>
      <dgm:t>
        <a:bodyPr/>
        <a:lstStyle/>
        <a:p>
          <a:endParaRPr lang="en-GB"/>
        </a:p>
      </dgm:t>
    </dgm:pt>
    <dgm:pt modelId="{D5B4E54F-55D6-46D6-B4A9-ED2C7104D603}" type="pres">
      <dgm:prSet presAssocID="{DBF60F37-0DE9-482C-A048-0508BAFC4270}" presName="Name0" presStyleCnt="0">
        <dgm:presLayoutVars>
          <dgm:dir/>
          <dgm:animLvl val="lvl"/>
          <dgm:resizeHandles val="exact"/>
        </dgm:presLayoutVars>
      </dgm:prSet>
      <dgm:spPr/>
    </dgm:pt>
    <dgm:pt modelId="{2990453A-D08A-44AE-AB31-684E5493F272}" type="pres">
      <dgm:prSet presAssocID="{65EA0183-9A68-42E4-9C91-F1E79A91D0E4}" presName="composite" presStyleCnt="0"/>
      <dgm:spPr/>
    </dgm:pt>
    <dgm:pt modelId="{0986A3F7-62ED-4698-92A0-EC79FEFABB18}" type="pres">
      <dgm:prSet presAssocID="{65EA0183-9A68-42E4-9C91-F1E79A91D0E4}" presName="parTx" presStyleLbl="alignNode1" presStyleIdx="0" presStyleCnt="2">
        <dgm:presLayoutVars>
          <dgm:chMax val="0"/>
          <dgm:chPref val="0"/>
          <dgm:bulletEnabled val="1"/>
        </dgm:presLayoutVars>
      </dgm:prSet>
      <dgm:spPr/>
    </dgm:pt>
    <dgm:pt modelId="{AB785346-FE80-42E7-88F8-992AC53C0F35}" type="pres">
      <dgm:prSet presAssocID="{65EA0183-9A68-42E4-9C91-F1E79A91D0E4}" presName="desTx" presStyleLbl="alignAccFollowNode1" presStyleIdx="0" presStyleCnt="2">
        <dgm:presLayoutVars>
          <dgm:bulletEnabled val="1"/>
        </dgm:presLayoutVars>
      </dgm:prSet>
      <dgm:spPr/>
    </dgm:pt>
    <dgm:pt modelId="{4F5AC42B-899C-4FF2-B270-149D80463D8B}" type="pres">
      <dgm:prSet presAssocID="{56750550-E1EA-4419-9687-862A5EC0B8D2}" presName="space" presStyleCnt="0"/>
      <dgm:spPr/>
    </dgm:pt>
    <dgm:pt modelId="{6DADC243-3F87-4EDD-827C-64FCD3122FEA}" type="pres">
      <dgm:prSet presAssocID="{3523DE15-40F8-4D8D-8C77-EDAA99894C11}" presName="composite" presStyleCnt="0"/>
      <dgm:spPr/>
    </dgm:pt>
    <dgm:pt modelId="{B036C4A9-C4CD-4BEA-8D38-42B911F5248D}" type="pres">
      <dgm:prSet presAssocID="{3523DE15-40F8-4D8D-8C77-EDAA99894C11}" presName="parTx" presStyleLbl="alignNode1" presStyleIdx="1" presStyleCnt="2">
        <dgm:presLayoutVars>
          <dgm:chMax val="0"/>
          <dgm:chPref val="0"/>
          <dgm:bulletEnabled val="1"/>
        </dgm:presLayoutVars>
      </dgm:prSet>
      <dgm:spPr/>
    </dgm:pt>
    <dgm:pt modelId="{B3A7F437-60A8-443B-806A-298C532B8C19}" type="pres">
      <dgm:prSet presAssocID="{3523DE15-40F8-4D8D-8C77-EDAA99894C11}" presName="desTx" presStyleLbl="alignAccFollowNode1" presStyleIdx="1" presStyleCnt="2" custLinFactNeighborX="1" custLinFactNeighborY="-355">
        <dgm:presLayoutVars>
          <dgm:bulletEnabled val="1"/>
        </dgm:presLayoutVars>
      </dgm:prSet>
      <dgm:spPr/>
    </dgm:pt>
  </dgm:ptLst>
  <dgm:cxnLst>
    <dgm:cxn modelId="{3DE9A902-28A0-4DBB-B5CA-01A7A973902E}" srcId="{65EA0183-9A68-42E4-9C91-F1E79A91D0E4}" destId="{06A735FD-EA19-46EA-AAE8-3D2E6D1BB193}" srcOrd="0" destOrd="0" parTransId="{A03C4476-F331-41E6-82BD-8C24035D2833}" sibTransId="{8F5B7758-9094-47A5-88CB-122EA74E721C}"/>
    <dgm:cxn modelId="{35024805-D9D0-493F-8311-27C59E205156}" type="presOf" srcId="{06A735FD-EA19-46EA-AAE8-3D2E6D1BB193}" destId="{AB785346-FE80-42E7-88F8-992AC53C0F35}" srcOrd="0" destOrd="0" presId="urn:microsoft.com/office/officeart/2005/8/layout/hList1"/>
    <dgm:cxn modelId="{4C9DD206-4F29-4FE6-A49B-B03B46F541E6}" srcId="{DBF60F37-0DE9-482C-A048-0508BAFC4270}" destId="{65EA0183-9A68-42E4-9C91-F1E79A91D0E4}" srcOrd="0" destOrd="0" parTransId="{5DF704B5-52AD-4614-835A-6C2736206287}" sibTransId="{56750550-E1EA-4419-9687-862A5EC0B8D2}"/>
    <dgm:cxn modelId="{CD3CF60B-3639-4CDE-9E92-ECF60A387508}" type="presOf" srcId="{38B0098E-7EC4-4EBD-8692-A9B4A6859CDB}" destId="{B3A7F437-60A8-443B-806A-298C532B8C19}" srcOrd="0" destOrd="2" presId="urn:microsoft.com/office/officeart/2005/8/layout/hList1"/>
    <dgm:cxn modelId="{AA81B80F-3D3A-4902-8221-33A2E68A5D43}" srcId="{65EA0183-9A68-42E4-9C91-F1E79A91D0E4}" destId="{675A554D-CA0B-4B19-B2A9-0E0F9CEEB463}" srcOrd="2" destOrd="0" parTransId="{591AE3FE-FD71-4A28-BC70-31D0C5243616}" sibTransId="{C9F68152-AE80-44A9-974D-004653D49C93}"/>
    <dgm:cxn modelId="{6F201738-69E7-48F6-8A00-8C7ECD66E152}" type="presOf" srcId="{3523DE15-40F8-4D8D-8C77-EDAA99894C11}" destId="{B036C4A9-C4CD-4BEA-8D38-42B911F5248D}" srcOrd="0" destOrd="0" presId="urn:microsoft.com/office/officeart/2005/8/layout/hList1"/>
    <dgm:cxn modelId="{6F70E65B-ED8C-4AB0-A68A-E91420AE0F8F}" srcId="{3523DE15-40F8-4D8D-8C77-EDAA99894C11}" destId="{6F0A53FF-B508-4A7F-A33D-6221720488AE}" srcOrd="1" destOrd="0" parTransId="{B45E6375-DBFB-4186-AAE2-153F78564B24}" sibTransId="{C3419B41-D208-40CF-AE27-CE79B30B25D8}"/>
    <dgm:cxn modelId="{E3718760-AF2F-4A65-A911-9C4109FA4D7C}" srcId="{DBF60F37-0DE9-482C-A048-0508BAFC4270}" destId="{3523DE15-40F8-4D8D-8C77-EDAA99894C11}" srcOrd="1" destOrd="0" parTransId="{053319DB-AC21-4DA0-A4F6-ABACABDE62D3}" sibTransId="{EDB6C2FB-10E7-4C1C-AF74-DDBBCE477B34}"/>
    <dgm:cxn modelId="{7121E545-5D65-4919-B092-D51F7F27C301}" type="presOf" srcId="{BDA59FA8-8720-417A-AD23-7AADFE0AC2B1}" destId="{AB785346-FE80-42E7-88F8-992AC53C0F35}" srcOrd="0" destOrd="3" presId="urn:microsoft.com/office/officeart/2005/8/layout/hList1"/>
    <dgm:cxn modelId="{DB3AF94B-0F39-43AD-84B5-E7D3CAD7983A}" srcId="{65EA0183-9A68-42E4-9C91-F1E79A91D0E4}" destId="{BDA59FA8-8720-417A-AD23-7AADFE0AC2B1}" srcOrd="3" destOrd="0" parTransId="{90DAE485-ABEF-436B-A592-95175D42912B}" sibTransId="{AF080B8A-8D38-4A88-B10C-72F5C41878F3}"/>
    <dgm:cxn modelId="{E2D35850-E26D-4549-926E-68C2F7FB8BEA}" type="presOf" srcId="{7A9BC687-1717-4194-800A-B3C888F390B6}" destId="{B3A7F437-60A8-443B-806A-298C532B8C19}" srcOrd="0" destOrd="0" presId="urn:microsoft.com/office/officeart/2005/8/layout/hList1"/>
    <dgm:cxn modelId="{DFB7F192-530A-401E-8E11-9480E5FC7DF0}" type="presOf" srcId="{6F0A53FF-B508-4A7F-A33D-6221720488AE}" destId="{B3A7F437-60A8-443B-806A-298C532B8C19}" srcOrd="0" destOrd="1" presId="urn:microsoft.com/office/officeart/2005/8/layout/hList1"/>
    <dgm:cxn modelId="{770A86A6-9233-4C08-840B-7ED5D7C75A50}" type="presOf" srcId="{7542C6C6-9A9D-4AA0-A80D-89BADE087C4E}" destId="{AB785346-FE80-42E7-88F8-992AC53C0F35}" srcOrd="0" destOrd="1" presId="urn:microsoft.com/office/officeart/2005/8/layout/hList1"/>
    <dgm:cxn modelId="{1E911FB8-2CFA-4EC7-9033-3D6FD0DC3262}" type="presOf" srcId="{DBF60F37-0DE9-482C-A048-0508BAFC4270}" destId="{D5B4E54F-55D6-46D6-B4A9-ED2C7104D603}" srcOrd="0" destOrd="0" presId="urn:microsoft.com/office/officeart/2005/8/layout/hList1"/>
    <dgm:cxn modelId="{90C465BB-CCD8-4B2C-BC21-1B9E175FFD63}" srcId="{3523DE15-40F8-4D8D-8C77-EDAA99894C11}" destId="{7A9BC687-1717-4194-800A-B3C888F390B6}" srcOrd="0" destOrd="0" parTransId="{608FF69D-9D58-4455-A17E-C34B378898E9}" sibTransId="{938D7D68-DDD5-4579-BEA5-3B6471C3EB32}"/>
    <dgm:cxn modelId="{5175B6BE-A7A9-40D8-9790-50B7DC93A346}" type="presOf" srcId="{675A554D-CA0B-4B19-B2A9-0E0F9CEEB463}" destId="{AB785346-FE80-42E7-88F8-992AC53C0F35}" srcOrd="0" destOrd="2" presId="urn:microsoft.com/office/officeart/2005/8/layout/hList1"/>
    <dgm:cxn modelId="{4B3FDED8-F62B-4713-9626-F89ED2876D77}" srcId="{3523DE15-40F8-4D8D-8C77-EDAA99894C11}" destId="{38B0098E-7EC4-4EBD-8692-A9B4A6859CDB}" srcOrd="2" destOrd="0" parTransId="{0E9D24A9-B3E2-41C0-9DC0-C6ECF83F77CD}" sibTransId="{1044B187-CF67-4817-A2BB-2F936B26D019}"/>
    <dgm:cxn modelId="{42440FEA-0F0C-4F60-87D1-CFB2C59477B6}" srcId="{65EA0183-9A68-42E4-9C91-F1E79A91D0E4}" destId="{7542C6C6-9A9D-4AA0-A80D-89BADE087C4E}" srcOrd="1" destOrd="0" parTransId="{10F78CAB-70DC-4B85-9946-31709B1BFFD2}" sibTransId="{21E5FA38-3F3E-4A57-8C22-ACD332376AB4}"/>
    <dgm:cxn modelId="{07B7F8F3-D526-429B-B736-246262E6A985}" type="presOf" srcId="{65EA0183-9A68-42E4-9C91-F1E79A91D0E4}" destId="{0986A3F7-62ED-4698-92A0-EC79FEFABB18}" srcOrd="0" destOrd="0" presId="urn:microsoft.com/office/officeart/2005/8/layout/hList1"/>
    <dgm:cxn modelId="{8DEFB4AD-32C5-44A2-8DCC-40F6E3370E6B}" type="presParOf" srcId="{D5B4E54F-55D6-46D6-B4A9-ED2C7104D603}" destId="{2990453A-D08A-44AE-AB31-684E5493F272}" srcOrd="0" destOrd="0" presId="urn:microsoft.com/office/officeart/2005/8/layout/hList1"/>
    <dgm:cxn modelId="{FFFDD38D-DF4C-459E-85D7-4E85BCC639E0}" type="presParOf" srcId="{2990453A-D08A-44AE-AB31-684E5493F272}" destId="{0986A3F7-62ED-4698-92A0-EC79FEFABB18}" srcOrd="0" destOrd="0" presId="urn:microsoft.com/office/officeart/2005/8/layout/hList1"/>
    <dgm:cxn modelId="{580B117E-F4A6-4D53-A915-B9FE792937CC}" type="presParOf" srcId="{2990453A-D08A-44AE-AB31-684E5493F272}" destId="{AB785346-FE80-42E7-88F8-992AC53C0F35}" srcOrd="1" destOrd="0" presId="urn:microsoft.com/office/officeart/2005/8/layout/hList1"/>
    <dgm:cxn modelId="{A10B4B74-78AE-4E6B-90F7-D1CA5C933B51}" type="presParOf" srcId="{D5B4E54F-55D6-46D6-B4A9-ED2C7104D603}" destId="{4F5AC42B-899C-4FF2-B270-149D80463D8B}" srcOrd="1" destOrd="0" presId="urn:microsoft.com/office/officeart/2005/8/layout/hList1"/>
    <dgm:cxn modelId="{084F0052-85AB-4A5B-B178-5B4A35FB3F64}" type="presParOf" srcId="{D5B4E54F-55D6-46D6-B4A9-ED2C7104D603}" destId="{6DADC243-3F87-4EDD-827C-64FCD3122FEA}" srcOrd="2" destOrd="0" presId="urn:microsoft.com/office/officeart/2005/8/layout/hList1"/>
    <dgm:cxn modelId="{D724A9E8-67DC-40D1-A5B6-87E92C5D6F88}" type="presParOf" srcId="{6DADC243-3F87-4EDD-827C-64FCD3122FEA}" destId="{B036C4A9-C4CD-4BEA-8D38-42B911F5248D}" srcOrd="0" destOrd="0" presId="urn:microsoft.com/office/officeart/2005/8/layout/hList1"/>
    <dgm:cxn modelId="{4138A0EB-EB91-4643-B269-83F8D0598B85}" type="presParOf" srcId="{6DADC243-3F87-4EDD-827C-64FCD3122FEA}" destId="{B3A7F437-60A8-443B-806A-298C532B8C1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62F6B5E-5B83-4B05-9026-CBE2E0075FE7}"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n-GB"/>
        </a:p>
      </dgm:t>
    </dgm:pt>
    <dgm:pt modelId="{1DE19314-1FAD-42D9-990C-D1F27DD0B31C}">
      <dgm:prSet phldrT="[Text]" custT="1"/>
      <dgm:spPr/>
      <dgm:t>
        <a:bodyPr/>
        <a:lstStyle/>
        <a:p>
          <a:pPr>
            <a:buFontTx/>
            <a:buNone/>
          </a:pPr>
          <a:r>
            <a:rPr lang="ru-RU" sz="2000"/>
            <a:t>1. Волатильность ежедневных потоков денежных средств</a:t>
          </a:r>
        </a:p>
      </dgm:t>
    </dgm:pt>
    <dgm:pt modelId="{199B838C-6335-44B1-ABB5-F9DE8254FB67}" type="parTrans" cxnId="{77768EC2-068E-4063-B4AA-34F933C92A6C}">
      <dgm:prSet/>
      <dgm:spPr/>
      <dgm:t>
        <a:bodyPr/>
        <a:lstStyle/>
        <a:p>
          <a:endParaRPr lang="en-GB" sz="2000"/>
        </a:p>
      </dgm:t>
    </dgm:pt>
    <dgm:pt modelId="{4EEBBC72-4753-44E6-85C5-3F8E5EE9D768}" type="sibTrans" cxnId="{77768EC2-068E-4063-B4AA-34F933C92A6C}">
      <dgm:prSet/>
      <dgm:spPr/>
      <dgm:t>
        <a:bodyPr/>
        <a:lstStyle/>
        <a:p>
          <a:endParaRPr lang="en-GB" sz="2000"/>
        </a:p>
      </dgm:t>
    </dgm:pt>
    <dgm:pt modelId="{BB53B7A5-5A70-4F2A-83BC-26F0A4617135}">
      <dgm:prSet custT="1"/>
      <dgm:spPr/>
      <dgm:t>
        <a:bodyPr/>
        <a:lstStyle/>
        <a:p>
          <a:r>
            <a:rPr lang="ru-RU" sz="2000" dirty="0"/>
            <a:t>2.  Способность прогнозировать потоки денежных средств</a:t>
          </a:r>
        </a:p>
      </dgm:t>
    </dgm:pt>
    <dgm:pt modelId="{13988E84-6281-4877-ACC1-FF2837D77340}" type="parTrans" cxnId="{F52A29A6-7B87-4DA3-81A5-389CF8811C86}">
      <dgm:prSet/>
      <dgm:spPr/>
      <dgm:t>
        <a:bodyPr/>
        <a:lstStyle/>
        <a:p>
          <a:endParaRPr lang="en-GB" sz="2000"/>
        </a:p>
      </dgm:t>
    </dgm:pt>
    <dgm:pt modelId="{6973ABA8-CDAF-40C6-B812-B22854AC775D}" type="sibTrans" cxnId="{F52A29A6-7B87-4DA3-81A5-389CF8811C86}">
      <dgm:prSet/>
      <dgm:spPr/>
      <dgm:t>
        <a:bodyPr/>
        <a:lstStyle/>
        <a:p>
          <a:endParaRPr lang="en-GB" sz="2000"/>
        </a:p>
      </dgm:t>
    </dgm:pt>
    <dgm:pt modelId="{37928832-5900-4AE7-A867-97365D0029AA}">
      <dgm:prSet custT="1"/>
      <dgm:spPr/>
      <dgm:t>
        <a:bodyPr/>
        <a:lstStyle/>
        <a:p>
          <a:r>
            <a:rPr lang="ru-RU" sz="2000"/>
            <a:t>3. Способность реагировать на прогнозы</a:t>
          </a:r>
        </a:p>
      </dgm:t>
    </dgm:pt>
    <dgm:pt modelId="{0B3BC59C-B18A-47DF-A501-B1CF7EFF99C7}" type="parTrans" cxnId="{53D39C13-5B11-44C4-B278-7D2EE326B83C}">
      <dgm:prSet/>
      <dgm:spPr/>
      <dgm:t>
        <a:bodyPr/>
        <a:lstStyle/>
        <a:p>
          <a:endParaRPr lang="en-GB" sz="2000"/>
        </a:p>
      </dgm:t>
    </dgm:pt>
    <dgm:pt modelId="{A1188C6D-2800-4C2D-8433-779C2533329C}" type="sibTrans" cxnId="{53D39C13-5B11-44C4-B278-7D2EE326B83C}">
      <dgm:prSet/>
      <dgm:spPr/>
      <dgm:t>
        <a:bodyPr/>
        <a:lstStyle/>
        <a:p>
          <a:endParaRPr lang="en-GB" sz="2000"/>
        </a:p>
      </dgm:t>
    </dgm:pt>
    <dgm:pt modelId="{1C8005EF-126A-4B6C-87E5-06D73E88F18F}">
      <dgm:prSet custT="1"/>
      <dgm:spPr/>
      <dgm:t>
        <a:bodyPr/>
        <a:lstStyle/>
        <a:p>
          <a:r>
            <a:rPr lang="ru-RU" sz="2000"/>
            <a:t>4.  Масштаб (и временные рамки) управления непредвиденными колебаниями</a:t>
          </a:r>
        </a:p>
      </dgm:t>
    </dgm:pt>
    <dgm:pt modelId="{6521BDFF-D256-4828-A7BD-6A9133274DF5}" type="parTrans" cxnId="{3B7FBE89-6897-46AA-A044-F062646803E8}">
      <dgm:prSet/>
      <dgm:spPr/>
      <dgm:t>
        <a:bodyPr/>
        <a:lstStyle/>
        <a:p>
          <a:endParaRPr lang="en-GB" sz="2000"/>
        </a:p>
      </dgm:t>
    </dgm:pt>
    <dgm:pt modelId="{4E03BFBA-39F1-4FD3-882A-2C37612B2AF3}" type="sibTrans" cxnId="{3B7FBE89-6897-46AA-A044-F062646803E8}">
      <dgm:prSet/>
      <dgm:spPr/>
      <dgm:t>
        <a:bodyPr/>
        <a:lstStyle/>
        <a:p>
          <a:endParaRPr lang="en-GB" sz="2000"/>
        </a:p>
      </dgm:t>
    </dgm:pt>
    <dgm:pt modelId="{0C7CC306-76D7-4390-B858-708D41DCF526}">
      <dgm:prSet custT="1"/>
      <dgm:spPr/>
      <dgm:t>
        <a:bodyPr/>
        <a:lstStyle/>
        <a:p>
          <a:r>
            <a:rPr lang="ru-RU" sz="2000"/>
            <a:t>5.  Страховочные инструменты</a:t>
          </a:r>
        </a:p>
      </dgm:t>
    </dgm:pt>
    <dgm:pt modelId="{567667DA-E418-4AA0-A5DB-219BDEF4535E}" type="parTrans" cxnId="{1E537749-1465-48AA-B3B5-99F42CAC53CE}">
      <dgm:prSet/>
      <dgm:spPr/>
      <dgm:t>
        <a:bodyPr/>
        <a:lstStyle/>
        <a:p>
          <a:endParaRPr lang="en-GB" sz="2000"/>
        </a:p>
      </dgm:t>
    </dgm:pt>
    <dgm:pt modelId="{D3EA4E0D-09E8-42B5-8710-E81D1CA1B976}" type="sibTrans" cxnId="{1E537749-1465-48AA-B3B5-99F42CAC53CE}">
      <dgm:prSet/>
      <dgm:spPr/>
      <dgm:t>
        <a:bodyPr/>
        <a:lstStyle/>
        <a:p>
          <a:endParaRPr lang="en-GB" sz="2000"/>
        </a:p>
      </dgm:t>
    </dgm:pt>
    <dgm:pt modelId="{B053B09F-4656-49C2-9408-EB9CF97EB71F}">
      <dgm:prSet custT="1"/>
      <dgm:spPr/>
      <dgm:t>
        <a:bodyPr/>
        <a:lstStyle/>
        <a:p>
          <a:r>
            <a:rPr lang="ru-RU" sz="2000" dirty="0"/>
            <a:t>6. Затраты на поддержание буфера ликвидности</a:t>
          </a:r>
        </a:p>
      </dgm:t>
    </dgm:pt>
    <dgm:pt modelId="{5B27AEC0-1EFB-4002-A8BA-E35DF4A99E48}" type="parTrans" cxnId="{40B84288-48F1-4AAC-BDEE-0875D55CDE17}">
      <dgm:prSet/>
      <dgm:spPr/>
      <dgm:t>
        <a:bodyPr/>
        <a:lstStyle/>
        <a:p>
          <a:endParaRPr lang="en-GB" sz="2000"/>
        </a:p>
      </dgm:t>
    </dgm:pt>
    <dgm:pt modelId="{0FFE6823-1E91-4E9F-98D6-06C1308C1BC4}" type="sibTrans" cxnId="{40B84288-48F1-4AAC-BDEE-0875D55CDE17}">
      <dgm:prSet/>
      <dgm:spPr/>
      <dgm:t>
        <a:bodyPr/>
        <a:lstStyle/>
        <a:p>
          <a:endParaRPr lang="en-GB" sz="2000"/>
        </a:p>
      </dgm:t>
    </dgm:pt>
    <dgm:pt modelId="{88F0D30E-8C2F-488A-90E6-0E8A8C4F9AA2}" type="pres">
      <dgm:prSet presAssocID="{A62F6B5E-5B83-4B05-9026-CBE2E0075FE7}" presName="linear" presStyleCnt="0">
        <dgm:presLayoutVars>
          <dgm:dir/>
          <dgm:animLvl val="lvl"/>
          <dgm:resizeHandles val="exact"/>
        </dgm:presLayoutVars>
      </dgm:prSet>
      <dgm:spPr/>
    </dgm:pt>
    <dgm:pt modelId="{DB5C5291-1243-4036-BC7B-B40B984B0756}" type="pres">
      <dgm:prSet presAssocID="{1DE19314-1FAD-42D9-990C-D1F27DD0B31C}" presName="parentLin" presStyleCnt="0"/>
      <dgm:spPr/>
    </dgm:pt>
    <dgm:pt modelId="{C7140480-87C0-40AA-965C-10AB1C021D24}" type="pres">
      <dgm:prSet presAssocID="{1DE19314-1FAD-42D9-990C-D1F27DD0B31C}" presName="parentLeftMargin" presStyleLbl="node1" presStyleIdx="0" presStyleCnt="6"/>
      <dgm:spPr/>
    </dgm:pt>
    <dgm:pt modelId="{69DC94FC-07D5-4562-BCFA-9F8A90257BCA}" type="pres">
      <dgm:prSet presAssocID="{1DE19314-1FAD-42D9-990C-D1F27DD0B31C}" presName="parentText" presStyleLbl="node1" presStyleIdx="0" presStyleCnt="6" custScaleX="106299">
        <dgm:presLayoutVars>
          <dgm:chMax val="0"/>
          <dgm:bulletEnabled val="1"/>
        </dgm:presLayoutVars>
      </dgm:prSet>
      <dgm:spPr/>
    </dgm:pt>
    <dgm:pt modelId="{93D842FC-61B5-4C52-8758-29A828D62DC2}" type="pres">
      <dgm:prSet presAssocID="{1DE19314-1FAD-42D9-990C-D1F27DD0B31C}" presName="negativeSpace" presStyleCnt="0"/>
      <dgm:spPr/>
    </dgm:pt>
    <dgm:pt modelId="{89D84287-E08C-4A8F-B8E3-33F809E859C4}" type="pres">
      <dgm:prSet presAssocID="{1DE19314-1FAD-42D9-990C-D1F27DD0B31C}" presName="childText" presStyleLbl="conFgAcc1" presStyleIdx="0" presStyleCnt="6">
        <dgm:presLayoutVars>
          <dgm:bulletEnabled val="1"/>
        </dgm:presLayoutVars>
      </dgm:prSet>
      <dgm:spPr>
        <a:solidFill>
          <a:srgbClr val="CFD5EA">
            <a:alpha val="90000"/>
          </a:srgbClr>
        </a:solidFill>
      </dgm:spPr>
    </dgm:pt>
    <dgm:pt modelId="{BD9C0BEC-9EB8-45E3-9AFE-7271B58EAAC5}" type="pres">
      <dgm:prSet presAssocID="{4EEBBC72-4753-44E6-85C5-3F8E5EE9D768}" presName="spaceBetweenRectangles" presStyleCnt="0"/>
      <dgm:spPr/>
    </dgm:pt>
    <dgm:pt modelId="{CE6D8441-987C-4038-8980-8EFFB5E2DDE7}" type="pres">
      <dgm:prSet presAssocID="{BB53B7A5-5A70-4F2A-83BC-26F0A4617135}" presName="parentLin" presStyleCnt="0"/>
      <dgm:spPr/>
    </dgm:pt>
    <dgm:pt modelId="{02156247-6CC1-41CC-B55F-8FA9D116B5F1}" type="pres">
      <dgm:prSet presAssocID="{BB53B7A5-5A70-4F2A-83BC-26F0A4617135}" presName="parentLeftMargin" presStyleLbl="node1" presStyleIdx="0" presStyleCnt="6"/>
      <dgm:spPr/>
    </dgm:pt>
    <dgm:pt modelId="{3F15CC6E-FEEB-461C-855A-200854611036}" type="pres">
      <dgm:prSet presAssocID="{BB53B7A5-5A70-4F2A-83BC-26F0A4617135}" presName="parentText" presStyleLbl="node1" presStyleIdx="1" presStyleCnt="6" custScaleX="106299" custLinFactNeighborX="2941" custLinFactNeighborY="4189">
        <dgm:presLayoutVars>
          <dgm:chMax val="0"/>
          <dgm:bulletEnabled val="1"/>
        </dgm:presLayoutVars>
      </dgm:prSet>
      <dgm:spPr/>
    </dgm:pt>
    <dgm:pt modelId="{EAA2B5E5-8315-489B-AEA4-6BCFCCD368CE}" type="pres">
      <dgm:prSet presAssocID="{BB53B7A5-5A70-4F2A-83BC-26F0A4617135}" presName="negativeSpace" presStyleCnt="0"/>
      <dgm:spPr/>
    </dgm:pt>
    <dgm:pt modelId="{59CC95FC-E53D-461A-AE5C-B101EF96D621}" type="pres">
      <dgm:prSet presAssocID="{BB53B7A5-5A70-4F2A-83BC-26F0A4617135}" presName="childText" presStyleLbl="conFgAcc1" presStyleIdx="1" presStyleCnt="6">
        <dgm:presLayoutVars>
          <dgm:bulletEnabled val="1"/>
        </dgm:presLayoutVars>
      </dgm:prSet>
      <dgm:spPr>
        <a:xfrm>
          <a:off x="0" y="1157819"/>
          <a:ext cx="10363200" cy="453600"/>
        </a:xfrm>
        <a:prstGeom prst="rect">
          <a:avLst/>
        </a:prstGeom>
        <a:solidFill>
          <a:srgbClr val="CFD5EA">
            <a:alpha val="90000"/>
          </a:srgbClr>
        </a:solidFill>
        <a:ln w="25400" cap="flat" cmpd="sng" algn="ctr">
          <a:solidFill>
            <a:srgbClr val="004C97">
              <a:hueOff val="0"/>
              <a:satOff val="0"/>
              <a:lumOff val="0"/>
              <a:alphaOff val="0"/>
            </a:srgbClr>
          </a:solidFill>
          <a:prstDash val="solid"/>
        </a:ln>
        <a:effectLst/>
      </dgm:spPr>
    </dgm:pt>
    <dgm:pt modelId="{65417126-5C00-43E1-905C-EA163597CCD1}" type="pres">
      <dgm:prSet presAssocID="{6973ABA8-CDAF-40C6-B812-B22854AC775D}" presName="spaceBetweenRectangles" presStyleCnt="0"/>
      <dgm:spPr/>
    </dgm:pt>
    <dgm:pt modelId="{1A6B26A7-4198-43E0-9AD8-455F2BD81260}" type="pres">
      <dgm:prSet presAssocID="{37928832-5900-4AE7-A867-97365D0029AA}" presName="parentLin" presStyleCnt="0"/>
      <dgm:spPr/>
    </dgm:pt>
    <dgm:pt modelId="{21B23195-1564-4CE2-A276-F1C7F92202AF}" type="pres">
      <dgm:prSet presAssocID="{37928832-5900-4AE7-A867-97365D0029AA}" presName="parentLeftMargin" presStyleLbl="node1" presStyleIdx="1" presStyleCnt="6"/>
      <dgm:spPr/>
    </dgm:pt>
    <dgm:pt modelId="{F90110E2-5915-4FA6-A17F-D30DBA99CADB}" type="pres">
      <dgm:prSet presAssocID="{37928832-5900-4AE7-A867-97365D0029AA}" presName="parentText" presStyleLbl="node1" presStyleIdx="2" presStyleCnt="6" custScaleX="106303">
        <dgm:presLayoutVars>
          <dgm:chMax val="0"/>
          <dgm:bulletEnabled val="1"/>
        </dgm:presLayoutVars>
      </dgm:prSet>
      <dgm:spPr/>
    </dgm:pt>
    <dgm:pt modelId="{20CF813D-CEBD-4CFC-A1AC-44B6D42894BE}" type="pres">
      <dgm:prSet presAssocID="{37928832-5900-4AE7-A867-97365D0029AA}" presName="negativeSpace" presStyleCnt="0"/>
      <dgm:spPr/>
    </dgm:pt>
    <dgm:pt modelId="{2EA460DE-442B-40AC-968E-016B2A558B17}" type="pres">
      <dgm:prSet presAssocID="{37928832-5900-4AE7-A867-97365D0029AA}" presName="childText" presStyleLbl="conFgAcc1" presStyleIdx="2" presStyleCnt="6">
        <dgm:presLayoutVars>
          <dgm:bulletEnabled val="1"/>
        </dgm:presLayoutVars>
      </dgm:prSet>
      <dgm:spPr>
        <a:xfrm>
          <a:off x="0" y="1974299"/>
          <a:ext cx="10363200" cy="453600"/>
        </a:xfrm>
        <a:prstGeom prst="rect">
          <a:avLst/>
        </a:prstGeom>
        <a:solidFill>
          <a:srgbClr val="CFD5EA">
            <a:alpha val="90000"/>
          </a:srgbClr>
        </a:solidFill>
        <a:ln w="25400" cap="flat" cmpd="sng" algn="ctr">
          <a:solidFill>
            <a:srgbClr val="004C97">
              <a:hueOff val="0"/>
              <a:satOff val="0"/>
              <a:lumOff val="0"/>
              <a:alphaOff val="0"/>
            </a:srgbClr>
          </a:solidFill>
          <a:prstDash val="solid"/>
        </a:ln>
        <a:effectLst/>
      </dgm:spPr>
    </dgm:pt>
    <dgm:pt modelId="{77F7142E-FC60-4B7C-865F-0D0A2C819085}" type="pres">
      <dgm:prSet presAssocID="{A1188C6D-2800-4C2D-8433-779C2533329C}" presName="spaceBetweenRectangles" presStyleCnt="0"/>
      <dgm:spPr/>
    </dgm:pt>
    <dgm:pt modelId="{11A614DB-B473-4F37-B79D-06A501B5EEEC}" type="pres">
      <dgm:prSet presAssocID="{1C8005EF-126A-4B6C-87E5-06D73E88F18F}" presName="parentLin" presStyleCnt="0"/>
      <dgm:spPr/>
    </dgm:pt>
    <dgm:pt modelId="{51086EAA-4BD3-4C0E-AAAB-BAD026F4C659}" type="pres">
      <dgm:prSet presAssocID="{1C8005EF-126A-4B6C-87E5-06D73E88F18F}" presName="parentLeftMargin" presStyleLbl="node1" presStyleIdx="2" presStyleCnt="6"/>
      <dgm:spPr/>
    </dgm:pt>
    <dgm:pt modelId="{1CD741E7-59DA-4292-9382-139C7D3D1D7E}" type="pres">
      <dgm:prSet presAssocID="{1C8005EF-126A-4B6C-87E5-06D73E88F18F}" presName="parentText" presStyleLbl="node1" presStyleIdx="3" presStyleCnt="6" custScaleX="106302" custScaleY="126863">
        <dgm:presLayoutVars>
          <dgm:chMax val="0"/>
          <dgm:bulletEnabled val="1"/>
        </dgm:presLayoutVars>
      </dgm:prSet>
      <dgm:spPr/>
    </dgm:pt>
    <dgm:pt modelId="{8027996F-1925-4654-ACD8-5718DD818780}" type="pres">
      <dgm:prSet presAssocID="{1C8005EF-126A-4B6C-87E5-06D73E88F18F}" presName="negativeSpace" presStyleCnt="0"/>
      <dgm:spPr/>
    </dgm:pt>
    <dgm:pt modelId="{677A2C0D-1BFD-485B-B5D2-076E591F788B}" type="pres">
      <dgm:prSet presAssocID="{1C8005EF-126A-4B6C-87E5-06D73E88F18F}" presName="childText" presStyleLbl="conFgAcc1" presStyleIdx="3" presStyleCnt="6">
        <dgm:presLayoutVars>
          <dgm:bulletEnabled val="1"/>
        </dgm:presLayoutVars>
      </dgm:prSet>
      <dgm:spPr>
        <a:xfrm>
          <a:off x="0" y="2790780"/>
          <a:ext cx="10363200" cy="453600"/>
        </a:xfrm>
        <a:prstGeom prst="rect">
          <a:avLst/>
        </a:prstGeom>
        <a:solidFill>
          <a:srgbClr val="CFD5EA">
            <a:alpha val="90000"/>
          </a:srgbClr>
        </a:solidFill>
        <a:ln w="25400" cap="flat" cmpd="sng" algn="ctr">
          <a:solidFill>
            <a:srgbClr val="004C97">
              <a:hueOff val="0"/>
              <a:satOff val="0"/>
              <a:lumOff val="0"/>
              <a:alphaOff val="0"/>
            </a:srgbClr>
          </a:solidFill>
          <a:prstDash val="solid"/>
        </a:ln>
        <a:effectLst/>
      </dgm:spPr>
    </dgm:pt>
    <dgm:pt modelId="{B90A8DA8-0083-4D7A-A9FE-6FC765765E4A}" type="pres">
      <dgm:prSet presAssocID="{4E03BFBA-39F1-4FD3-882A-2C37612B2AF3}" presName="spaceBetweenRectangles" presStyleCnt="0"/>
      <dgm:spPr/>
    </dgm:pt>
    <dgm:pt modelId="{B860E56C-76D5-463A-974D-AEB478A16B49}" type="pres">
      <dgm:prSet presAssocID="{0C7CC306-76D7-4390-B858-708D41DCF526}" presName="parentLin" presStyleCnt="0"/>
      <dgm:spPr/>
    </dgm:pt>
    <dgm:pt modelId="{65FCD50D-8F8B-412F-8DC5-DE6E9C60D915}" type="pres">
      <dgm:prSet presAssocID="{0C7CC306-76D7-4390-B858-708D41DCF526}" presName="parentLeftMargin" presStyleLbl="node1" presStyleIdx="3" presStyleCnt="6"/>
      <dgm:spPr/>
    </dgm:pt>
    <dgm:pt modelId="{2B8E47A2-6811-457A-8ABF-E72CFCB3FB01}" type="pres">
      <dgm:prSet presAssocID="{0C7CC306-76D7-4390-B858-708D41DCF526}" presName="parentText" presStyleLbl="node1" presStyleIdx="4" presStyleCnt="6" custScaleX="106299">
        <dgm:presLayoutVars>
          <dgm:chMax val="0"/>
          <dgm:bulletEnabled val="1"/>
        </dgm:presLayoutVars>
      </dgm:prSet>
      <dgm:spPr/>
    </dgm:pt>
    <dgm:pt modelId="{8EBE392B-8B96-40FD-A232-1F8D21660F95}" type="pres">
      <dgm:prSet presAssocID="{0C7CC306-76D7-4390-B858-708D41DCF526}" presName="negativeSpace" presStyleCnt="0"/>
      <dgm:spPr/>
    </dgm:pt>
    <dgm:pt modelId="{E335C826-5248-4963-A2CC-9C43A3AF6567}" type="pres">
      <dgm:prSet presAssocID="{0C7CC306-76D7-4390-B858-708D41DCF526}" presName="childText" presStyleLbl="conFgAcc1" presStyleIdx="4" presStyleCnt="6">
        <dgm:presLayoutVars>
          <dgm:bulletEnabled val="1"/>
        </dgm:presLayoutVars>
      </dgm:prSet>
      <dgm:spPr>
        <a:xfrm>
          <a:off x="0" y="3607260"/>
          <a:ext cx="10363200" cy="453600"/>
        </a:xfrm>
        <a:prstGeom prst="rect">
          <a:avLst/>
        </a:prstGeom>
        <a:solidFill>
          <a:srgbClr val="CFD5EA">
            <a:alpha val="90000"/>
          </a:srgbClr>
        </a:solidFill>
        <a:ln w="25400" cap="flat" cmpd="sng" algn="ctr">
          <a:solidFill>
            <a:srgbClr val="004C97">
              <a:hueOff val="0"/>
              <a:satOff val="0"/>
              <a:lumOff val="0"/>
              <a:alphaOff val="0"/>
            </a:srgbClr>
          </a:solidFill>
          <a:prstDash val="solid"/>
        </a:ln>
        <a:effectLst/>
      </dgm:spPr>
    </dgm:pt>
    <dgm:pt modelId="{BA4AA750-7F5D-48C7-B22C-510674FFDD67}" type="pres">
      <dgm:prSet presAssocID="{D3EA4E0D-09E8-42B5-8710-E81D1CA1B976}" presName="spaceBetweenRectangles" presStyleCnt="0"/>
      <dgm:spPr/>
    </dgm:pt>
    <dgm:pt modelId="{A6BE0C87-A1F0-4C7F-99CF-D9406E30B7AF}" type="pres">
      <dgm:prSet presAssocID="{B053B09F-4656-49C2-9408-EB9CF97EB71F}" presName="parentLin" presStyleCnt="0"/>
      <dgm:spPr/>
    </dgm:pt>
    <dgm:pt modelId="{34221FB4-C653-4ABA-A1AD-F3388806A2AE}" type="pres">
      <dgm:prSet presAssocID="{B053B09F-4656-49C2-9408-EB9CF97EB71F}" presName="parentLeftMargin" presStyleLbl="node1" presStyleIdx="4" presStyleCnt="6"/>
      <dgm:spPr/>
    </dgm:pt>
    <dgm:pt modelId="{E593EB3F-FE6A-4105-85D3-F9A69D60F851}" type="pres">
      <dgm:prSet presAssocID="{B053B09F-4656-49C2-9408-EB9CF97EB71F}" presName="parentText" presStyleLbl="node1" presStyleIdx="5" presStyleCnt="6" custScaleX="106299">
        <dgm:presLayoutVars>
          <dgm:chMax val="0"/>
          <dgm:bulletEnabled val="1"/>
        </dgm:presLayoutVars>
      </dgm:prSet>
      <dgm:spPr/>
    </dgm:pt>
    <dgm:pt modelId="{8880F317-F9E1-49DA-AD43-023DEBE9A808}" type="pres">
      <dgm:prSet presAssocID="{B053B09F-4656-49C2-9408-EB9CF97EB71F}" presName="negativeSpace" presStyleCnt="0"/>
      <dgm:spPr/>
    </dgm:pt>
    <dgm:pt modelId="{2106AB4B-1E7B-439B-89FF-577A165608EE}" type="pres">
      <dgm:prSet presAssocID="{B053B09F-4656-49C2-9408-EB9CF97EB71F}" presName="childText" presStyleLbl="conFgAcc1" presStyleIdx="5" presStyleCnt="6">
        <dgm:presLayoutVars>
          <dgm:bulletEnabled val="1"/>
        </dgm:presLayoutVars>
      </dgm:prSet>
      <dgm:spPr>
        <a:xfrm>
          <a:off x="0" y="4423740"/>
          <a:ext cx="10363200" cy="453600"/>
        </a:xfrm>
        <a:prstGeom prst="rect">
          <a:avLst/>
        </a:prstGeom>
        <a:solidFill>
          <a:srgbClr val="CFD5EA">
            <a:alpha val="90000"/>
          </a:srgbClr>
        </a:solidFill>
        <a:ln w="25400" cap="flat" cmpd="sng" algn="ctr">
          <a:solidFill>
            <a:srgbClr val="004C97">
              <a:hueOff val="0"/>
              <a:satOff val="0"/>
              <a:lumOff val="0"/>
              <a:alphaOff val="0"/>
            </a:srgbClr>
          </a:solidFill>
          <a:prstDash val="solid"/>
        </a:ln>
        <a:effectLst/>
      </dgm:spPr>
    </dgm:pt>
  </dgm:ptLst>
  <dgm:cxnLst>
    <dgm:cxn modelId="{2C3FF507-0A19-423F-BF68-711DF0A2660D}" type="presOf" srcId="{0C7CC306-76D7-4390-B858-708D41DCF526}" destId="{2B8E47A2-6811-457A-8ABF-E72CFCB3FB01}" srcOrd="1" destOrd="0" presId="urn:microsoft.com/office/officeart/2005/8/layout/list1"/>
    <dgm:cxn modelId="{53D39C13-5B11-44C4-B278-7D2EE326B83C}" srcId="{A62F6B5E-5B83-4B05-9026-CBE2E0075FE7}" destId="{37928832-5900-4AE7-A867-97365D0029AA}" srcOrd="2" destOrd="0" parTransId="{0B3BC59C-B18A-47DF-A501-B1CF7EFF99C7}" sibTransId="{A1188C6D-2800-4C2D-8433-779C2533329C}"/>
    <dgm:cxn modelId="{9BB13624-B8F3-479A-9D54-DBD7B57CAD25}" type="presOf" srcId="{0C7CC306-76D7-4390-B858-708D41DCF526}" destId="{65FCD50D-8F8B-412F-8DC5-DE6E9C60D915}" srcOrd="0" destOrd="0" presId="urn:microsoft.com/office/officeart/2005/8/layout/list1"/>
    <dgm:cxn modelId="{20DAD62B-F28E-4E6A-B748-117BE65CA37C}" type="presOf" srcId="{37928832-5900-4AE7-A867-97365D0029AA}" destId="{21B23195-1564-4CE2-A276-F1C7F92202AF}" srcOrd="0" destOrd="0" presId="urn:microsoft.com/office/officeart/2005/8/layout/list1"/>
    <dgm:cxn modelId="{7984EC31-D584-4F8C-9E74-1B1371D2BA26}" type="presOf" srcId="{B053B09F-4656-49C2-9408-EB9CF97EB71F}" destId="{34221FB4-C653-4ABA-A1AD-F3388806A2AE}" srcOrd="0" destOrd="0" presId="urn:microsoft.com/office/officeart/2005/8/layout/list1"/>
    <dgm:cxn modelId="{1E537749-1465-48AA-B3B5-99F42CAC53CE}" srcId="{A62F6B5E-5B83-4B05-9026-CBE2E0075FE7}" destId="{0C7CC306-76D7-4390-B858-708D41DCF526}" srcOrd="4" destOrd="0" parTransId="{567667DA-E418-4AA0-A5DB-219BDEF4535E}" sibTransId="{D3EA4E0D-09E8-42B5-8710-E81D1CA1B976}"/>
    <dgm:cxn modelId="{C1A77A74-B63D-460D-A383-75440EF9720F}" type="presOf" srcId="{37928832-5900-4AE7-A867-97365D0029AA}" destId="{F90110E2-5915-4FA6-A17F-D30DBA99CADB}" srcOrd="1" destOrd="0" presId="urn:microsoft.com/office/officeart/2005/8/layout/list1"/>
    <dgm:cxn modelId="{29166575-EAA9-48C6-AC32-94FCB642CBD4}" type="presOf" srcId="{B053B09F-4656-49C2-9408-EB9CF97EB71F}" destId="{E593EB3F-FE6A-4105-85D3-F9A69D60F851}" srcOrd="1" destOrd="0" presId="urn:microsoft.com/office/officeart/2005/8/layout/list1"/>
    <dgm:cxn modelId="{6AECE356-21F0-4798-9328-0CA5B2B527E1}" type="presOf" srcId="{BB53B7A5-5A70-4F2A-83BC-26F0A4617135}" destId="{3F15CC6E-FEEB-461C-855A-200854611036}" srcOrd="1" destOrd="0" presId="urn:microsoft.com/office/officeart/2005/8/layout/list1"/>
    <dgm:cxn modelId="{40B84288-48F1-4AAC-BDEE-0875D55CDE17}" srcId="{A62F6B5E-5B83-4B05-9026-CBE2E0075FE7}" destId="{B053B09F-4656-49C2-9408-EB9CF97EB71F}" srcOrd="5" destOrd="0" parTransId="{5B27AEC0-1EFB-4002-A8BA-E35DF4A99E48}" sibTransId="{0FFE6823-1E91-4E9F-98D6-06C1308C1BC4}"/>
    <dgm:cxn modelId="{3B7FBE89-6897-46AA-A044-F062646803E8}" srcId="{A62F6B5E-5B83-4B05-9026-CBE2E0075FE7}" destId="{1C8005EF-126A-4B6C-87E5-06D73E88F18F}" srcOrd="3" destOrd="0" parTransId="{6521BDFF-D256-4828-A7BD-6A9133274DF5}" sibTransId="{4E03BFBA-39F1-4FD3-882A-2C37612B2AF3}"/>
    <dgm:cxn modelId="{8386958E-115D-4E2B-81A9-1CD442BE6B87}" type="presOf" srcId="{1DE19314-1FAD-42D9-990C-D1F27DD0B31C}" destId="{C7140480-87C0-40AA-965C-10AB1C021D24}" srcOrd="0" destOrd="0" presId="urn:microsoft.com/office/officeart/2005/8/layout/list1"/>
    <dgm:cxn modelId="{3DAB839F-F934-4FD3-A9DD-8C453E00EB37}" type="presOf" srcId="{BB53B7A5-5A70-4F2A-83BC-26F0A4617135}" destId="{02156247-6CC1-41CC-B55F-8FA9D116B5F1}" srcOrd="0" destOrd="0" presId="urn:microsoft.com/office/officeart/2005/8/layout/list1"/>
    <dgm:cxn modelId="{F52A29A6-7B87-4DA3-81A5-389CF8811C86}" srcId="{A62F6B5E-5B83-4B05-9026-CBE2E0075FE7}" destId="{BB53B7A5-5A70-4F2A-83BC-26F0A4617135}" srcOrd="1" destOrd="0" parTransId="{13988E84-6281-4877-ACC1-FF2837D77340}" sibTransId="{6973ABA8-CDAF-40C6-B812-B22854AC775D}"/>
    <dgm:cxn modelId="{D0B7C4C0-0B76-4F1C-BB3D-9F48508C3C87}" type="presOf" srcId="{1DE19314-1FAD-42D9-990C-D1F27DD0B31C}" destId="{69DC94FC-07D5-4562-BCFA-9F8A90257BCA}" srcOrd="1" destOrd="0" presId="urn:microsoft.com/office/officeart/2005/8/layout/list1"/>
    <dgm:cxn modelId="{77768EC2-068E-4063-B4AA-34F933C92A6C}" srcId="{A62F6B5E-5B83-4B05-9026-CBE2E0075FE7}" destId="{1DE19314-1FAD-42D9-990C-D1F27DD0B31C}" srcOrd="0" destOrd="0" parTransId="{199B838C-6335-44B1-ABB5-F9DE8254FB67}" sibTransId="{4EEBBC72-4753-44E6-85C5-3F8E5EE9D768}"/>
    <dgm:cxn modelId="{174AEBD0-0936-4FBD-B77B-014C0E8E9A6D}" type="presOf" srcId="{1C8005EF-126A-4B6C-87E5-06D73E88F18F}" destId="{1CD741E7-59DA-4292-9382-139C7D3D1D7E}" srcOrd="1" destOrd="0" presId="urn:microsoft.com/office/officeart/2005/8/layout/list1"/>
    <dgm:cxn modelId="{70A597D8-6E0B-4562-8364-1271F555A06E}" type="presOf" srcId="{1C8005EF-126A-4B6C-87E5-06D73E88F18F}" destId="{51086EAA-4BD3-4C0E-AAAB-BAD026F4C659}" srcOrd="0" destOrd="0" presId="urn:microsoft.com/office/officeart/2005/8/layout/list1"/>
    <dgm:cxn modelId="{8591F3FA-A7E3-48D2-8EF7-56925FC7111E}" type="presOf" srcId="{A62F6B5E-5B83-4B05-9026-CBE2E0075FE7}" destId="{88F0D30E-8C2F-488A-90E6-0E8A8C4F9AA2}" srcOrd="0" destOrd="0" presId="urn:microsoft.com/office/officeart/2005/8/layout/list1"/>
    <dgm:cxn modelId="{F827B3CA-1751-4625-A86D-35F91FB41D30}" type="presParOf" srcId="{88F0D30E-8C2F-488A-90E6-0E8A8C4F9AA2}" destId="{DB5C5291-1243-4036-BC7B-B40B984B0756}" srcOrd="0" destOrd="0" presId="urn:microsoft.com/office/officeart/2005/8/layout/list1"/>
    <dgm:cxn modelId="{E89D0B17-6F47-46EA-A920-832003B25738}" type="presParOf" srcId="{DB5C5291-1243-4036-BC7B-B40B984B0756}" destId="{C7140480-87C0-40AA-965C-10AB1C021D24}" srcOrd="0" destOrd="0" presId="urn:microsoft.com/office/officeart/2005/8/layout/list1"/>
    <dgm:cxn modelId="{8345F4BD-F765-4059-A6BB-3BD98583A9C6}" type="presParOf" srcId="{DB5C5291-1243-4036-BC7B-B40B984B0756}" destId="{69DC94FC-07D5-4562-BCFA-9F8A90257BCA}" srcOrd="1" destOrd="0" presId="urn:microsoft.com/office/officeart/2005/8/layout/list1"/>
    <dgm:cxn modelId="{7F1AFF19-71A2-49B9-9394-94FE01BDB432}" type="presParOf" srcId="{88F0D30E-8C2F-488A-90E6-0E8A8C4F9AA2}" destId="{93D842FC-61B5-4C52-8758-29A828D62DC2}" srcOrd="1" destOrd="0" presId="urn:microsoft.com/office/officeart/2005/8/layout/list1"/>
    <dgm:cxn modelId="{F0D62032-E458-410D-A12F-301FF02516B3}" type="presParOf" srcId="{88F0D30E-8C2F-488A-90E6-0E8A8C4F9AA2}" destId="{89D84287-E08C-4A8F-B8E3-33F809E859C4}" srcOrd="2" destOrd="0" presId="urn:microsoft.com/office/officeart/2005/8/layout/list1"/>
    <dgm:cxn modelId="{04CCCFBC-B472-4C52-A9D8-4EBF080185D7}" type="presParOf" srcId="{88F0D30E-8C2F-488A-90E6-0E8A8C4F9AA2}" destId="{BD9C0BEC-9EB8-45E3-9AFE-7271B58EAAC5}" srcOrd="3" destOrd="0" presId="urn:microsoft.com/office/officeart/2005/8/layout/list1"/>
    <dgm:cxn modelId="{A76CF221-CE12-49CA-8CA7-5E190D28B4D8}" type="presParOf" srcId="{88F0D30E-8C2F-488A-90E6-0E8A8C4F9AA2}" destId="{CE6D8441-987C-4038-8980-8EFFB5E2DDE7}" srcOrd="4" destOrd="0" presId="urn:microsoft.com/office/officeart/2005/8/layout/list1"/>
    <dgm:cxn modelId="{B855AEE8-096B-4D46-9CED-C658AA6EF665}" type="presParOf" srcId="{CE6D8441-987C-4038-8980-8EFFB5E2DDE7}" destId="{02156247-6CC1-41CC-B55F-8FA9D116B5F1}" srcOrd="0" destOrd="0" presId="urn:microsoft.com/office/officeart/2005/8/layout/list1"/>
    <dgm:cxn modelId="{DB3C7F96-F59D-449E-8337-A7FB506B1ACD}" type="presParOf" srcId="{CE6D8441-987C-4038-8980-8EFFB5E2DDE7}" destId="{3F15CC6E-FEEB-461C-855A-200854611036}" srcOrd="1" destOrd="0" presId="urn:microsoft.com/office/officeart/2005/8/layout/list1"/>
    <dgm:cxn modelId="{CEA7057F-659D-4DD2-A136-F36D2DB52BD9}" type="presParOf" srcId="{88F0D30E-8C2F-488A-90E6-0E8A8C4F9AA2}" destId="{EAA2B5E5-8315-489B-AEA4-6BCFCCD368CE}" srcOrd="5" destOrd="0" presId="urn:microsoft.com/office/officeart/2005/8/layout/list1"/>
    <dgm:cxn modelId="{7F447A35-D934-4152-8477-6133BCC7400F}" type="presParOf" srcId="{88F0D30E-8C2F-488A-90E6-0E8A8C4F9AA2}" destId="{59CC95FC-E53D-461A-AE5C-B101EF96D621}" srcOrd="6" destOrd="0" presId="urn:microsoft.com/office/officeart/2005/8/layout/list1"/>
    <dgm:cxn modelId="{884F57DE-64BB-44BB-932B-494CBF16D56F}" type="presParOf" srcId="{88F0D30E-8C2F-488A-90E6-0E8A8C4F9AA2}" destId="{65417126-5C00-43E1-905C-EA163597CCD1}" srcOrd="7" destOrd="0" presId="urn:microsoft.com/office/officeart/2005/8/layout/list1"/>
    <dgm:cxn modelId="{DCC0C345-1D52-413D-AEEE-FADAFF3CF731}" type="presParOf" srcId="{88F0D30E-8C2F-488A-90E6-0E8A8C4F9AA2}" destId="{1A6B26A7-4198-43E0-9AD8-455F2BD81260}" srcOrd="8" destOrd="0" presId="urn:microsoft.com/office/officeart/2005/8/layout/list1"/>
    <dgm:cxn modelId="{9B8BE7EC-7013-41B0-900F-6B3E714E6800}" type="presParOf" srcId="{1A6B26A7-4198-43E0-9AD8-455F2BD81260}" destId="{21B23195-1564-4CE2-A276-F1C7F92202AF}" srcOrd="0" destOrd="0" presId="urn:microsoft.com/office/officeart/2005/8/layout/list1"/>
    <dgm:cxn modelId="{D85C5C43-813E-4C6C-917D-F472A86644C7}" type="presParOf" srcId="{1A6B26A7-4198-43E0-9AD8-455F2BD81260}" destId="{F90110E2-5915-4FA6-A17F-D30DBA99CADB}" srcOrd="1" destOrd="0" presId="urn:microsoft.com/office/officeart/2005/8/layout/list1"/>
    <dgm:cxn modelId="{DED5D4E1-F00D-4D5B-A219-CDFE008067EF}" type="presParOf" srcId="{88F0D30E-8C2F-488A-90E6-0E8A8C4F9AA2}" destId="{20CF813D-CEBD-4CFC-A1AC-44B6D42894BE}" srcOrd="9" destOrd="0" presId="urn:microsoft.com/office/officeart/2005/8/layout/list1"/>
    <dgm:cxn modelId="{64AECC67-3628-4886-BEEC-20C1C9B137D7}" type="presParOf" srcId="{88F0D30E-8C2F-488A-90E6-0E8A8C4F9AA2}" destId="{2EA460DE-442B-40AC-968E-016B2A558B17}" srcOrd="10" destOrd="0" presId="urn:microsoft.com/office/officeart/2005/8/layout/list1"/>
    <dgm:cxn modelId="{E8A67A3E-1CA0-4579-9EC3-39203F268FE3}" type="presParOf" srcId="{88F0D30E-8C2F-488A-90E6-0E8A8C4F9AA2}" destId="{77F7142E-FC60-4B7C-865F-0D0A2C819085}" srcOrd="11" destOrd="0" presId="urn:microsoft.com/office/officeart/2005/8/layout/list1"/>
    <dgm:cxn modelId="{EB8D790B-337A-46CC-9F8F-D2621EBFFB5D}" type="presParOf" srcId="{88F0D30E-8C2F-488A-90E6-0E8A8C4F9AA2}" destId="{11A614DB-B473-4F37-B79D-06A501B5EEEC}" srcOrd="12" destOrd="0" presId="urn:microsoft.com/office/officeart/2005/8/layout/list1"/>
    <dgm:cxn modelId="{1DB0FEA9-704A-4796-B160-D6B0C87F9D46}" type="presParOf" srcId="{11A614DB-B473-4F37-B79D-06A501B5EEEC}" destId="{51086EAA-4BD3-4C0E-AAAB-BAD026F4C659}" srcOrd="0" destOrd="0" presId="urn:microsoft.com/office/officeart/2005/8/layout/list1"/>
    <dgm:cxn modelId="{84245660-7038-4442-A077-1E65478A8243}" type="presParOf" srcId="{11A614DB-B473-4F37-B79D-06A501B5EEEC}" destId="{1CD741E7-59DA-4292-9382-139C7D3D1D7E}" srcOrd="1" destOrd="0" presId="urn:microsoft.com/office/officeart/2005/8/layout/list1"/>
    <dgm:cxn modelId="{15F83D8B-957B-4877-B5AA-97049FA14137}" type="presParOf" srcId="{88F0D30E-8C2F-488A-90E6-0E8A8C4F9AA2}" destId="{8027996F-1925-4654-ACD8-5718DD818780}" srcOrd="13" destOrd="0" presId="urn:microsoft.com/office/officeart/2005/8/layout/list1"/>
    <dgm:cxn modelId="{952124A1-B99A-4113-98D6-E3804A13081D}" type="presParOf" srcId="{88F0D30E-8C2F-488A-90E6-0E8A8C4F9AA2}" destId="{677A2C0D-1BFD-485B-B5D2-076E591F788B}" srcOrd="14" destOrd="0" presId="urn:microsoft.com/office/officeart/2005/8/layout/list1"/>
    <dgm:cxn modelId="{CDD669B8-4160-488B-BE41-A489F0668954}" type="presParOf" srcId="{88F0D30E-8C2F-488A-90E6-0E8A8C4F9AA2}" destId="{B90A8DA8-0083-4D7A-A9FE-6FC765765E4A}" srcOrd="15" destOrd="0" presId="urn:microsoft.com/office/officeart/2005/8/layout/list1"/>
    <dgm:cxn modelId="{C2AA817E-C458-43CE-966B-C314BE4958DF}" type="presParOf" srcId="{88F0D30E-8C2F-488A-90E6-0E8A8C4F9AA2}" destId="{B860E56C-76D5-463A-974D-AEB478A16B49}" srcOrd="16" destOrd="0" presId="urn:microsoft.com/office/officeart/2005/8/layout/list1"/>
    <dgm:cxn modelId="{C4CC6232-AB90-469F-9C3D-A6D550E46821}" type="presParOf" srcId="{B860E56C-76D5-463A-974D-AEB478A16B49}" destId="{65FCD50D-8F8B-412F-8DC5-DE6E9C60D915}" srcOrd="0" destOrd="0" presId="urn:microsoft.com/office/officeart/2005/8/layout/list1"/>
    <dgm:cxn modelId="{8CB8261A-F982-42CB-A8BA-282227B39F29}" type="presParOf" srcId="{B860E56C-76D5-463A-974D-AEB478A16B49}" destId="{2B8E47A2-6811-457A-8ABF-E72CFCB3FB01}" srcOrd="1" destOrd="0" presId="urn:microsoft.com/office/officeart/2005/8/layout/list1"/>
    <dgm:cxn modelId="{49A14467-DAAB-45FC-B800-935B5DB5F54E}" type="presParOf" srcId="{88F0D30E-8C2F-488A-90E6-0E8A8C4F9AA2}" destId="{8EBE392B-8B96-40FD-A232-1F8D21660F95}" srcOrd="17" destOrd="0" presId="urn:microsoft.com/office/officeart/2005/8/layout/list1"/>
    <dgm:cxn modelId="{0E6048FB-CE5C-4F3E-9D4A-0349F7A50089}" type="presParOf" srcId="{88F0D30E-8C2F-488A-90E6-0E8A8C4F9AA2}" destId="{E335C826-5248-4963-A2CC-9C43A3AF6567}" srcOrd="18" destOrd="0" presId="urn:microsoft.com/office/officeart/2005/8/layout/list1"/>
    <dgm:cxn modelId="{44943339-2C37-45CE-87D3-6EB03B51EA1B}" type="presParOf" srcId="{88F0D30E-8C2F-488A-90E6-0E8A8C4F9AA2}" destId="{BA4AA750-7F5D-48C7-B22C-510674FFDD67}" srcOrd="19" destOrd="0" presId="urn:microsoft.com/office/officeart/2005/8/layout/list1"/>
    <dgm:cxn modelId="{E524136A-99AD-479E-AEE8-D26036326E14}" type="presParOf" srcId="{88F0D30E-8C2F-488A-90E6-0E8A8C4F9AA2}" destId="{A6BE0C87-A1F0-4C7F-99CF-D9406E30B7AF}" srcOrd="20" destOrd="0" presId="urn:microsoft.com/office/officeart/2005/8/layout/list1"/>
    <dgm:cxn modelId="{06D9AEFB-4927-482B-92D0-063A2E300A8B}" type="presParOf" srcId="{A6BE0C87-A1F0-4C7F-99CF-D9406E30B7AF}" destId="{34221FB4-C653-4ABA-A1AD-F3388806A2AE}" srcOrd="0" destOrd="0" presId="urn:microsoft.com/office/officeart/2005/8/layout/list1"/>
    <dgm:cxn modelId="{5041D2AC-7E4B-4CEC-B8F9-FDD1321CA426}" type="presParOf" srcId="{A6BE0C87-A1F0-4C7F-99CF-D9406E30B7AF}" destId="{E593EB3F-FE6A-4105-85D3-F9A69D60F851}" srcOrd="1" destOrd="0" presId="urn:microsoft.com/office/officeart/2005/8/layout/list1"/>
    <dgm:cxn modelId="{81048261-668E-44D1-86F9-62F5997471C0}" type="presParOf" srcId="{88F0D30E-8C2F-488A-90E6-0E8A8C4F9AA2}" destId="{8880F317-F9E1-49DA-AD43-023DEBE9A808}" srcOrd="21" destOrd="0" presId="urn:microsoft.com/office/officeart/2005/8/layout/list1"/>
    <dgm:cxn modelId="{F07FFE76-94C2-4E25-AF23-CBE8523FA93E}" type="presParOf" srcId="{88F0D30E-8C2F-488A-90E6-0E8A8C4F9AA2}" destId="{2106AB4B-1E7B-439B-89FF-577A165608EE}"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EE12136-4B51-4B38-8E93-BD765330ABA7}" type="doc">
      <dgm:prSet loTypeId="urn:microsoft.com/office/officeart/2005/8/layout/vProcess5" loCatId="process" qsTypeId="urn:microsoft.com/office/officeart/2005/8/quickstyle/simple1" qsCatId="simple" csTypeId="urn:microsoft.com/office/officeart/2005/8/colors/accent0_2" csCatId="mainScheme" phldr="1"/>
      <dgm:spPr/>
      <dgm:t>
        <a:bodyPr/>
        <a:lstStyle/>
        <a:p>
          <a:endParaRPr lang="en-GB"/>
        </a:p>
      </dgm:t>
    </dgm:pt>
    <dgm:pt modelId="{85B18E9B-9EF5-4195-9E44-764E46BBD7FD}">
      <dgm:prSet phldrT="[Text]" custT="1"/>
      <dgm:spPr/>
      <dgm:t>
        <a:bodyPr/>
        <a:lstStyle/>
        <a:p>
          <a:r>
            <a:rPr lang="ru-RU" sz="1400" dirty="0"/>
            <a:t>Если известна историческая ежедневная волатильность, можно рассчитать соотношение между размером буфера и вероятностью постоянной достаточности денежных средств</a:t>
          </a:r>
        </a:p>
      </dgm:t>
    </dgm:pt>
    <dgm:pt modelId="{6CE57D98-A49D-4695-AA37-627748E0EF88}" type="parTrans" cxnId="{E7B5EC07-3526-4E40-8243-32122ED3BA24}">
      <dgm:prSet/>
      <dgm:spPr/>
      <dgm:t>
        <a:bodyPr/>
        <a:lstStyle/>
        <a:p>
          <a:endParaRPr lang="en-GB"/>
        </a:p>
      </dgm:t>
    </dgm:pt>
    <dgm:pt modelId="{D5EAFF3B-236E-465A-BEA4-BC958F3259E0}" type="sibTrans" cxnId="{E7B5EC07-3526-4E40-8243-32122ED3BA24}">
      <dgm:prSet/>
      <dgm:spPr>
        <a:solidFill>
          <a:srgbClr val="CFD5EA">
            <a:alpha val="90000"/>
          </a:srgbClr>
        </a:solidFill>
      </dgm:spPr>
      <dgm:t>
        <a:bodyPr/>
        <a:lstStyle/>
        <a:p>
          <a:endParaRPr lang="en-GB"/>
        </a:p>
      </dgm:t>
    </dgm:pt>
    <dgm:pt modelId="{2E85C663-D839-45D5-96D6-BE18F55B00CF}">
      <dgm:prSet custT="1"/>
      <dgm:spPr/>
      <dgm:t>
        <a:bodyPr/>
        <a:lstStyle/>
        <a:p>
          <a:pPr>
            <a:spcAft>
              <a:spcPts val="0"/>
            </a:spcAft>
          </a:pPr>
          <a:r>
            <a:rPr lang="ru-RU" sz="1400" dirty="0"/>
            <a:t>Пример: размер буфера, гарантирующий, что уровень остатка не упадет ниже нуля в течение месяца, с уровнем доверия, к примеру, 99%*.  Но:</a:t>
          </a:r>
        </a:p>
      </dgm:t>
    </dgm:pt>
    <dgm:pt modelId="{B8E2EF0D-6A1F-4696-918F-6CCD0F470F8E}" type="parTrans" cxnId="{23B84F35-61C1-49EC-97F2-A06E318E47F5}">
      <dgm:prSet/>
      <dgm:spPr/>
      <dgm:t>
        <a:bodyPr/>
        <a:lstStyle/>
        <a:p>
          <a:endParaRPr lang="en-GB"/>
        </a:p>
      </dgm:t>
    </dgm:pt>
    <dgm:pt modelId="{3524E32A-9A95-412D-9B24-D6AECF75FF06}" type="sibTrans" cxnId="{23B84F35-61C1-49EC-97F2-A06E318E47F5}">
      <dgm:prSet/>
      <dgm:spPr>
        <a:solidFill>
          <a:srgbClr val="CFD5EA">
            <a:alpha val="90000"/>
          </a:srgbClr>
        </a:solidFill>
      </dgm:spPr>
      <dgm:t>
        <a:bodyPr/>
        <a:lstStyle/>
        <a:p>
          <a:endParaRPr lang="en-GB"/>
        </a:p>
      </dgm:t>
    </dgm:pt>
    <dgm:pt modelId="{54FBFB85-1015-4531-9363-667E0CE4E37B}">
      <dgm:prSet custT="1"/>
      <dgm:spPr/>
      <dgm:t>
        <a:bodyPr/>
        <a:lstStyle/>
        <a:p>
          <a:pPr>
            <a:spcAft>
              <a:spcPts val="0"/>
            </a:spcAft>
          </a:pPr>
          <a:r>
            <a:rPr lang="ru-RU" sz="1200" dirty="0"/>
            <a:t>Исходное распределение потоков может отличаться от нормального (требуется проверка)</a:t>
          </a:r>
        </a:p>
      </dgm:t>
    </dgm:pt>
    <dgm:pt modelId="{298797B8-7126-41EE-A37A-E0FBB475DD79}" type="parTrans" cxnId="{2724904B-D44D-4B74-92BA-FA47EE4A4AC7}">
      <dgm:prSet/>
      <dgm:spPr/>
      <dgm:t>
        <a:bodyPr/>
        <a:lstStyle/>
        <a:p>
          <a:endParaRPr lang="en-GB"/>
        </a:p>
      </dgm:t>
    </dgm:pt>
    <dgm:pt modelId="{25F79D6F-8FD9-410A-876C-2157B94D58CF}" type="sibTrans" cxnId="{2724904B-D44D-4B74-92BA-FA47EE4A4AC7}">
      <dgm:prSet/>
      <dgm:spPr/>
      <dgm:t>
        <a:bodyPr/>
        <a:lstStyle/>
        <a:p>
          <a:endParaRPr lang="en-GB"/>
        </a:p>
      </dgm:t>
    </dgm:pt>
    <dgm:pt modelId="{6FD50E3E-29B6-45B2-B60E-9C8A4104AA1E}">
      <dgm:prSet custT="1"/>
      <dgm:spPr/>
      <dgm:t>
        <a:bodyPr/>
        <a:lstStyle/>
        <a:p>
          <a:pPr>
            <a:spcAft>
              <a:spcPts val="0"/>
            </a:spcAft>
          </a:pPr>
          <a:r>
            <a:rPr lang="ru-RU" sz="1200" dirty="0"/>
            <a:t>Можно ожидать наличие отрицательной серийной корреляции (ошибки компенсируются в течение месяца, к примеру, налоговые поступления могут задержаться на один день) </a:t>
          </a:r>
        </a:p>
      </dgm:t>
    </dgm:pt>
    <dgm:pt modelId="{1008953F-6709-4B38-8CE2-D02254417E33}" type="parTrans" cxnId="{7809AC26-ACF4-4546-AD7F-61D2DC0B42D4}">
      <dgm:prSet/>
      <dgm:spPr/>
      <dgm:t>
        <a:bodyPr/>
        <a:lstStyle/>
        <a:p>
          <a:endParaRPr lang="en-GB"/>
        </a:p>
      </dgm:t>
    </dgm:pt>
    <dgm:pt modelId="{FD07DF20-5C45-4922-8A12-8364F14DFEA1}" type="sibTrans" cxnId="{7809AC26-ACF4-4546-AD7F-61D2DC0B42D4}">
      <dgm:prSet/>
      <dgm:spPr/>
      <dgm:t>
        <a:bodyPr/>
        <a:lstStyle/>
        <a:p>
          <a:endParaRPr lang="en-GB"/>
        </a:p>
      </dgm:t>
    </dgm:pt>
    <dgm:pt modelId="{48587B3A-053B-475C-9F04-9588BE1BB255}">
      <dgm:prSet custT="1"/>
      <dgm:spPr/>
      <dgm:t>
        <a:bodyPr/>
        <a:lstStyle/>
        <a:p>
          <a:pPr>
            <a:spcAft>
              <a:spcPts val="0"/>
            </a:spcAft>
          </a:pPr>
          <a:r>
            <a:rPr lang="ru-RU" sz="1200" dirty="0"/>
            <a:t>Как решать проблему, связанную с оставшимся 1%? Следует ли беспокоиться о «черных лебедях»? Следует ли учитывать наличие «толстых хвостов»?</a:t>
          </a:r>
        </a:p>
      </dgm:t>
    </dgm:pt>
    <dgm:pt modelId="{AFCFA713-E6B4-43EE-87CB-FD9C5D861649}" type="parTrans" cxnId="{BC7ED659-F2D2-4C06-B4F5-405B226C00A1}">
      <dgm:prSet/>
      <dgm:spPr/>
      <dgm:t>
        <a:bodyPr/>
        <a:lstStyle/>
        <a:p>
          <a:endParaRPr lang="en-GB"/>
        </a:p>
      </dgm:t>
    </dgm:pt>
    <dgm:pt modelId="{18E1043D-9448-4279-916D-BE654A452BF0}" type="sibTrans" cxnId="{BC7ED659-F2D2-4C06-B4F5-405B226C00A1}">
      <dgm:prSet/>
      <dgm:spPr/>
      <dgm:t>
        <a:bodyPr/>
        <a:lstStyle/>
        <a:p>
          <a:endParaRPr lang="en-GB"/>
        </a:p>
      </dgm:t>
    </dgm:pt>
    <dgm:pt modelId="{3040BFBA-28DB-4815-83C4-B74BD3E9A722}">
      <dgm:prSet custT="1"/>
      <dgm:spPr/>
      <dgm:t>
        <a:bodyPr/>
        <a:lstStyle/>
        <a:p>
          <a:pPr>
            <a:spcAft>
              <a:spcPts val="0"/>
            </a:spcAft>
          </a:pPr>
          <a:r>
            <a:rPr lang="ru-RU" sz="1400" dirty="0"/>
            <a:t>Возможна разработка вероятностных моделей, соотносящих оптимальный остаток средств и разности в процентных ставках (на овердрафт или финансирование по сравнению со ставкой на остатки средств).    Оцениваются издержки предосторожности. Но опять же при следующих допущениях:</a:t>
          </a:r>
        </a:p>
      </dgm:t>
    </dgm:pt>
    <dgm:pt modelId="{D93C5D2A-BB91-4E73-BFC6-6CAD997CF187}" type="parTrans" cxnId="{68F9F61B-E13A-4276-84E7-F80FE6C128D1}">
      <dgm:prSet/>
      <dgm:spPr/>
      <dgm:t>
        <a:bodyPr/>
        <a:lstStyle/>
        <a:p>
          <a:endParaRPr lang="en-GB"/>
        </a:p>
      </dgm:t>
    </dgm:pt>
    <dgm:pt modelId="{929C9C55-013F-4EA7-AFEB-11F6B6725F71}" type="sibTrans" cxnId="{68F9F61B-E13A-4276-84E7-F80FE6C128D1}">
      <dgm:prSet/>
      <dgm:spPr/>
      <dgm:t>
        <a:bodyPr/>
        <a:lstStyle/>
        <a:p>
          <a:endParaRPr lang="en-GB"/>
        </a:p>
      </dgm:t>
    </dgm:pt>
    <dgm:pt modelId="{CD261198-6051-40F5-881E-1C79679CF1FF}">
      <dgm:prSet custT="1"/>
      <dgm:spPr/>
      <dgm:t>
        <a:bodyPr/>
        <a:lstStyle/>
        <a:p>
          <a:pPr>
            <a:spcAft>
              <a:spcPts val="0"/>
            </a:spcAft>
          </a:pPr>
          <a:r>
            <a:rPr lang="ru-RU" sz="1200"/>
            <a:t>Нормальное распределение ошибок</a:t>
          </a:r>
        </a:p>
      </dgm:t>
    </dgm:pt>
    <dgm:pt modelId="{EAF0ECD2-B59C-4581-A27B-A49982C8EB10}" type="parTrans" cxnId="{4AD6696A-C9DA-43E0-A9CF-B97BAAD6B813}">
      <dgm:prSet/>
      <dgm:spPr/>
      <dgm:t>
        <a:bodyPr/>
        <a:lstStyle/>
        <a:p>
          <a:endParaRPr lang="en-GB"/>
        </a:p>
      </dgm:t>
    </dgm:pt>
    <dgm:pt modelId="{22C00DFC-0F48-4B63-98E0-F0411810D43F}" type="sibTrans" cxnId="{4AD6696A-C9DA-43E0-A9CF-B97BAAD6B813}">
      <dgm:prSet/>
      <dgm:spPr/>
      <dgm:t>
        <a:bodyPr/>
        <a:lstStyle/>
        <a:p>
          <a:endParaRPr lang="en-GB"/>
        </a:p>
      </dgm:t>
    </dgm:pt>
    <dgm:pt modelId="{E9019677-B14A-463E-A36A-C077BA6ADE00}">
      <dgm:prSet custT="1"/>
      <dgm:spPr/>
      <dgm:t>
        <a:bodyPr/>
        <a:lstStyle/>
        <a:p>
          <a:pPr>
            <a:spcAft>
              <a:spcPts val="0"/>
            </a:spcAft>
          </a:pPr>
          <a:r>
            <a:rPr lang="ru-RU" sz="1200" dirty="0"/>
            <a:t>Доступность и приемлемость кредита по овердрафту </a:t>
          </a:r>
        </a:p>
      </dgm:t>
    </dgm:pt>
    <dgm:pt modelId="{4D8C6491-F716-436C-ACE1-5F3C11304CA8}" type="parTrans" cxnId="{90002AD8-128B-42FD-B120-3261BB2FFC4B}">
      <dgm:prSet/>
      <dgm:spPr/>
      <dgm:t>
        <a:bodyPr/>
        <a:lstStyle/>
        <a:p>
          <a:endParaRPr lang="en-GB"/>
        </a:p>
      </dgm:t>
    </dgm:pt>
    <dgm:pt modelId="{229E7C35-C60B-4F39-90FB-B5F0EA09ED57}" type="sibTrans" cxnId="{90002AD8-128B-42FD-B120-3261BB2FFC4B}">
      <dgm:prSet/>
      <dgm:spPr/>
      <dgm:t>
        <a:bodyPr/>
        <a:lstStyle/>
        <a:p>
          <a:endParaRPr lang="en-GB"/>
        </a:p>
      </dgm:t>
    </dgm:pt>
    <dgm:pt modelId="{A809551A-A141-4A20-BC3E-16EE336FCF78}" type="pres">
      <dgm:prSet presAssocID="{5EE12136-4B51-4B38-8E93-BD765330ABA7}" presName="outerComposite" presStyleCnt="0">
        <dgm:presLayoutVars>
          <dgm:chMax val="5"/>
          <dgm:dir/>
          <dgm:resizeHandles val="exact"/>
        </dgm:presLayoutVars>
      </dgm:prSet>
      <dgm:spPr/>
    </dgm:pt>
    <dgm:pt modelId="{F1930D6D-65E9-4C26-8F1B-A647806422B1}" type="pres">
      <dgm:prSet presAssocID="{5EE12136-4B51-4B38-8E93-BD765330ABA7}" presName="dummyMaxCanvas" presStyleCnt="0">
        <dgm:presLayoutVars/>
      </dgm:prSet>
      <dgm:spPr/>
    </dgm:pt>
    <dgm:pt modelId="{9E1C10CE-4E9E-4F4A-AD64-8379B61E8E94}" type="pres">
      <dgm:prSet presAssocID="{5EE12136-4B51-4B38-8E93-BD765330ABA7}" presName="ThreeNodes_1" presStyleLbl="node1" presStyleIdx="0" presStyleCnt="3" custScaleX="105099" custScaleY="57120" custLinFactNeighborX="1275" custLinFactNeighborY="-3660">
        <dgm:presLayoutVars>
          <dgm:bulletEnabled val="1"/>
        </dgm:presLayoutVars>
      </dgm:prSet>
      <dgm:spPr/>
    </dgm:pt>
    <dgm:pt modelId="{FEF7316C-C61E-4E88-A0AF-4F3F471EE1C7}" type="pres">
      <dgm:prSet presAssocID="{5EE12136-4B51-4B38-8E93-BD765330ABA7}" presName="ThreeNodes_2" presStyleLbl="node1" presStyleIdx="1" presStyleCnt="3" custScaleY="136192" custLinFactNeighborX="0" custLinFactNeighborY="-15038">
        <dgm:presLayoutVars>
          <dgm:bulletEnabled val="1"/>
        </dgm:presLayoutVars>
      </dgm:prSet>
      <dgm:spPr/>
    </dgm:pt>
    <dgm:pt modelId="{A8F74A77-3691-411F-AB26-9403C52F19D6}" type="pres">
      <dgm:prSet presAssocID="{5EE12136-4B51-4B38-8E93-BD765330ABA7}" presName="ThreeNodes_3" presStyleLbl="node1" presStyleIdx="2" presStyleCnt="3" custScaleY="115615">
        <dgm:presLayoutVars>
          <dgm:bulletEnabled val="1"/>
        </dgm:presLayoutVars>
      </dgm:prSet>
      <dgm:spPr/>
    </dgm:pt>
    <dgm:pt modelId="{5A1B2F13-C03C-4B89-B0BF-F06751F886BB}" type="pres">
      <dgm:prSet presAssocID="{5EE12136-4B51-4B38-8E93-BD765330ABA7}" presName="ThreeConn_1-2" presStyleLbl="fgAccFollowNode1" presStyleIdx="0" presStyleCnt="2" custLinFactNeighborX="9709" custLinFactNeighborY="-37218">
        <dgm:presLayoutVars>
          <dgm:bulletEnabled val="1"/>
        </dgm:presLayoutVars>
      </dgm:prSet>
      <dgm:spPr/>
    </dgm:pt>
    <dgm:pt modelId="{C13E4CB9-AD43-4FC6-85EA-7BC28F5F6944}" type="pres">
      <dgm:prSet presAssocID="{5EE12136-4B51-4B38-8E93-BD765330ABA7}" presName="ThreeConn_2-3" presStyleLbl="fgAccFollowNode1" presStyleIdx="1" presStyleCnt="2">
        <dgm:presLayoutVars>
          <dgm:bulletEnabled val="1"/>
        </dgm:presLayoutVars>
      </dgm:prSet>
      <dgm:spPr/>
    </dgm:pt>
    <dgm:pt modelId="{530E4076-6E8B-4D96-94F3-980F49E3C670}" type="pres">
      <dgm:prSet presAssocID="{5EE12136-4B51-4B38-8E93-BD765330ABA7}" presName="ThreeNodes_1_text" presStyleLbl="node1" presStyleIdx="2" presStyleCnt="3">
        <dgm:presLayoutVars>
          <dgm:bulletEnabled val="1"/>
        </dgm:presLayoutVars>
      </dgm:prSet>
      <dgm:spPr/>
    </dgm:pt>
    <dgm:pt modelId="{DB590AEE-57B1-408E-A746-03B845089813}" type="pres">
      <dgm:prSet presAssocID="{5EE12136-4B51-4B38-8E93-BD765330ABA7}" presName="ThreeNodes_2_text" presStyleLbl="node1" presStyleIdx="2" presStyleCnt="3">
        <dgm:presLayoutVars>
          <dgm:bulletEnabled val="1"/>
        </dgm:presLayoutVars>
      </dgm:prSet>
      <dgm:spPr/>
    </dgm:pt>
    <dgm:pt modelId="{F643D4BC-6D08-4632-922A-D61CD2C5E8B5}" type="pres">
      <dgm:prSet presAssocID="{5EE12136-4B51-4B38-8E93-BD765330ABA7}" presName="ThreeNodes_3_text" presStyleLbl="node1" presStyleIdx="2" presStyleCnt="3">
        <dgm:presLayoutVars>
          <dgm:bulletEnabled val="1"/>
        </dgm:presLayoutVars>
      </dgm:prSet>
      <dgm:spPr/>
    </dgm:pt>
  </dgm:ptLst>
  <dgm:cxnLst>
    <dgm:cxn modelId="{E7B5EC07-3526-4E40-8243-32122ED3BA24}" srcId="{5EE12136-4B51-4B38-8E93-BD765330ABA7}" destId="{85B18E9B-9EF5-4195-9E44-764E46BBD7FD}" srcOrd="0" destOrd="0" parTransId="{6CE57D98-A49D-4695-AA37-627748E0EF88}" sibTransId="{D5EAFF3B-236E-465A-BEA4-BC958F3259E0}"/>
    <dgm:cxn modelId="{C4A0500D-3923-4F18-AA89-100880F03B7E}" type="presOf" srcId="{85B18E9B-9EF5-4195-9E44-764E46BBD7FD}" destId="{530E4076-6E8B-4D96-94F3-980F49E3C670}" srcOrd="1" destOrd="0" presId="urn:microsoft.com/office/officeart/2005/8/layout/vProcess5"/>
    <dgm:cxn modelId="{68F9F61B-E13A-4276-84E7-F80FE6C128D1}" srcId="{5EE12136-4B51-4B38-8E93-BD765330ABA7}" destId="{3040BFBA-28DB-4815-83C4-B74BD3E9A722}" srcOrd="2" destOrd="0" parTransId="{D93C5D2A-BB91-4E73-BFC6-6CAD997CF187}" sibTransId="{929C9C55-013F-4EA7-AFEB-11F6B6725F71}"/>
    <dgm:cxn modelId="{5C458720-4738-46E9-B9AE-19D88D1680BC}" type="presOf" srcId="{6FD50E3E-29B6-45B2-B60E-9C8A4104AA1E}" destId="{DB590AEE-57B1-408E-A746-03B845089813}" srcOrd="1" destOrd="2" presId="urn:microsoft.com/office/officeart/2005/8/layout/vProcess5"/>
    <dgm:cxn modelId="{0C161626-A3B0-4189-8F70-081D6AEF651E}" type="presOf" srcId="{48587B3A-053B-475C-9F04-9588BE1BB255}" destId="{DB590AEE-57B1-408E-A746-03B845089813}" srcOrd="1" destOrd="3" presId="urn:microsoft.com/office/officeart/2005/8/layout/vProcess5"/>
    <dgm:cxn modelId="{7809AC26-ACF4-4546-AD7F-61D2DC0B42D4}" srcId="{2E85C663-D839-45D5-96D6-BE18F55B00CF}" destId="{6FD50E3E-29B6-45B2-B60E-9C8A4104AA1E}" srcOrd="1" destOrd="0" parTransId="{1008953F-6709-4B38-8CE2-D02254417E33}" sibTransId="{FD07DF20-5C45-4922-8A12-8364F14DFEA1}"/>
    <dgm:cxn modelId="{23B84F35-61C1-49EC-97F2-A06E318E47F5}" srcId="{5EE12136-4B51-4B38-8E93-BD765330ABA7}" destId="{2E85C663-D839-45D5-96D6-BE18F55B00CF}" srcOrd="1" destOrd="0" parTransId="{B8E2EF0D-6A1F-4696-918F-6CCD0F470F8E}" sibTransId="{3524E32A-9A95-412D-9B24-D6AECF75FF06}"/>
    <dgm:cxn modelId="{DFBD6936-A388-4BBE-83C8-637EBFAB62B8}" type="presOf" srcId="{2E85C663-D839-45D5-96D6-BE18F55B00CF}" destId="{DB590AEE-57B1-408E-A746-03B845089813}" srcOrd="1" destOrd="0" presId="urn:microsoft.com/office/officeart/2005/8/layout/vProcess5"/>
    <dgm:cxn modelId="{202E3E62-3884-4AD8-8AFE-11C1D087AF20}" type="presOf" srcId="{54FBFB85-1015-4531-9363-667E0CE4E37B}" destId="{FEF7316C-C61E-4E88-A0AF-4F3F471EE1C7}" srcOrd="0" destOrd="1" presId="urn:microsoft.com/office/officeart/2005/8/layout/vProcess5"/>
    <dgm:cxn modelId="{DECDC744-5BA9-4E72-96EF-2B0E53EFE678}" type="presOf" srcId="{48587B3A-053B-475C-9F04-9588BE1BB255}" destId="{FEF7316C-C61E-4E88-A0AF-4F3F471EE1C7}" srcOrd="0" destOrd="3" presId="urn:microsoft.com/office/officeart/2005/8/layout/vProcess5"/>
    <dgm:cxn modelId="{4AD6696A-C9DA-43E0-A9CF-B97BAAD6B813}" srcId="{3040BFBA-28DB-4815-83C4-B74BD3E9A722}" destId="{CD261198-6051-40F5-881E-1C79679CF1FF}" srcOrd="0" destOrd="0" parTransId="{EAF0ECD2-B59C-4581-A27B-A49982C8EB10}" sibTransId="{22C00DFC-0F48-4B63-98E0-F0411810D43F}"/>
    <dgm:cxn modelId="{2724904B-D44D-4B74-92BA-FA47EE4A4AC7}" srcId="{2E85C663-D839-45D5-96D6-BE18F55B00CF}" destId="{54FBFB85-1015-4531-9363-667E0CE4E37B}" srcOrd="0" destOrd="0" parTransId="{298797B8-7126-41EE-A37A-E0FBB475DD79}" sibTransId="{25F79D6F-8FD9-410A-876C-2157B94D58CF}"/>
    <dgm:cxn modelId="{99F9064E-2FCC-4757-B94D-7032FD5E377B}" type="presOf" srcId="{3040BFBA-28DB-4815-83C4-B74BD3E9A722}" destId="{A8F74A77-3691-411F-AB26-9403C52F19D6}" srcOrd="0" destOrd="0" presId="urn:microsoft.com/office/officeart/2005/8/layout/vProcess5"/>
    <dgm:cxn modelId="{BC7ED659-F2D2-4C06-B4F5-405B226C00A1}" srcId="{2E85C663-D839-45D5-96D6-BE18F55B00CF}" destId="{48587B3A-053B-475C-9F04-9588BE1BB255}" srcOrd="2" destOrd="0" parTransId="{AFCFA713-E6B4-43EE-87CB-FD9C5D861649}" sibTransId="{18E1043D-9448-4279-916D-BE654A452BF0}"/>
    <dgm:cxn modelId="{88931F8B-3772-4BD8-A917-2904AD9D5276}" type="presOf" srcId="{6FD50E3E-29B6-45B2-B60E-9C8A4104AA1E}" destId="{FEF7316C-C61E-4E88-A0AF-4F3F471EE1C7}" srcOrd="0" destOrd="2" presId="urn:microsoft.com/office/officeart/2005/8/layout/vProcess5"/>
    <dgm:cxn modelId="{C19B428E-A9A7-4938-A2BE-9B9BE7FBA67B}" type="presOf" srcId="{85B18E9B-9EF5-4195-9E44-764E46BBD7FD}" destId="{9E1C10CE-4E9E-4F4A-AD64-8379B61E8E94}" srcOrd="0" destOrd="0" presId="urn:microsoft.com/office/officeart/2005/8/layout/vProcess5"/>
    <dgm:cxn modelId="{8A291791-37A9-4627-B01E-39AF5FEAEEB4}" type="presOf" srcId="{54FBFB85-1015-4531-9363-667E0CE4E37B}" destId="{DB590AEE-57B1-408E-A746-03B845089813}" srcOrd="1" destOrd="1" presId="urn:microsoft.com/office/officeart/2005/8/layout/vProcess5"/>
    <dgm:cxn modelId="{92CA19A8-1712-4B87-971E-A623F32F65C3}" type="presOf" srcId="{3040BFBA-28DB-4815-83C4-B74BD3E9A722}" destId="{F643D4BC-6D08-4632-922A-D61CD2C5E8B5}" srcOrd="1" destOrd="0" presId="urn:microsoft.com/office/officeart/2005/8/layout/vProcess5"/>
    <dgm:cxn modelId="{C30495A8-2812-4D71-BC86-9BFAEB4DB925}" type="presOf" srcId="{CD261198-6051-40F5-881E-1C79679CF1FF}" destId="{A8F74A77-3691-411F-AB26-9403C52F19D6}" srcOrd="0" destOrd="1" presId="urn:microsoft.com/office/officeart/2005/8/layout/vProcess5"/>
    <dgm:cxn modelId="{D2D581AC-14DC-450E-8C0F-1EB02AE47CC2}" type="presOf" srcId="{2E85C663-D839-45D5-96D6-BE18F55B00CF}" destId="{FEF7316C-C61E-4E88-A0AF-4F3F471EE1C7}" srcOrd="0" destOrd="0" presId="urn:microsoft.com/office/officeart/2005/8/layout/vProcess5"/>
    <dgm:cxn modelId="{2CC012AF-1268-42C3-9887-B5B564C9870D}" type="presOf" srcId="{E9019677-B14A-463E-A36A-C077BA6ADE00}" destId="{F643D4BC-6D08-4632-922A-D61CD2C5E8B5}" srcOrd="1" destOrd="2" presId="urn:microsoft.com/office/officeart/2005/8/layout/vProcess5"/>
    <dgm:cxn modelId="{7850E6BE-28BD-4D2B-9EB1-6461D580F1EF}" type="presOf" srcId="{E9019677-B14A-463E-A36A-C077BA6ADE00}" destId="{A8F74A77-3691-411F-AB26-9403C52F19D6}" srcOrd="0" destOrd="2" presId="urn:microsoft.com/office/officeart/2005/8/layout/vProcess5"/>
    <dgm:cxn modelId="{84625BC0-6FA1-485D-8F5B-EB5328C20458}" type="presOf" srcId="{D5EAFF3B-236E-465A-BEA4-BC958F3259E0}" destId="{5A1B2F13-C03C-4B89-B0BF-F06751F886BB}" srcOrd="0" destOrd="0" presId="urn:microsoft.com/office/officeart/2005/8/layout/vProcess5"/>
    <dgm:cxn modelId="{90002AD8-128B-42FD-B120-3261BB2FFC4B}" srcId="{3040BFBA-28DB-4815-83C4-B74BD3E9A722}" destId="{E9019677-B14A-463E-A36A-C077BA6ADE00}" srcOrd="1" destOrd="0" parTransId="{4D8C6491-F716-436C-ACE1-5F3C11304CA8}" sibTransId="{229E7C35-C60B-4F39-90FB-B5F0EA09ED57}"/>
    <dgm:cxn modelId="{1451CCDB-F213-49AB-B38B-C2242D3F9E3D}" type="presOf" srcId="{3524E32A-9A95-412D-9B24-D6AECF75FF06}" destId="{C13E4CB9-AD43-4FC6-85EA-7BC28F5F6944}" srcOrd="0" destOrd="0" presId="urn:microsoft.com/office/officeart/2005/8/layout/vProcess5"/>
    <dgm:cxn modelId="{8C0460E7-AE2A-4379-84BA-88F11B77EB1F}" type="presOf" srcId="{5EE12136-4B51-4B38-8E93-BD765330ABA7}" destId="{A809551A-A141-4A20-BC3E-16EE336FCF78}" srcOrd="0" destOrd="0" presId="urn:microsoft.com/office/officeart/2005/8/layout/vProcess5"/>
    <dgm:cxn modelId="{A358C3FD-F944-4FD7-925D-201099C5152E}" type="presOf" srcId="{CD261198-6051-40F5-881E-1C79679CF1FF}" destId="{F643D4BC-6D08-4632-922A-D61CD2C5E8B5}" srcOrd="1" destOrd="1" presId="urn:microsoft.com/office/officeart/2005/8/layout/vProcess5"/>
    <dgm:cxn modelId="{77F3B6EA-E06C-45C9-AD5F-89F1795CDF9E}" type="presParOf" srcId="{A809551A-A141-4A20-BC3E-16EE336FCF78}" destId="{F1930D6D-65E9-4C26-8F1B-A647806422B1}" srcOrd="0" destOrd="0" presId="urn:microsoft.com/office/officeart/2005/8/layout/vProcess5"/>
    <dgm:cxn modelId="{77074AEA-ABF3-4574-BA8D-1EE178308F20}" type="presParOf" srcId="{A809551A-A141-4A20-BC3E-16EE336FCF78}" destId="{9E1C10CE-4E9E-4F4A-AD64-8379B61E8E94}" srcOrd="1" destOrd="0" presId="urn:microsoft.com/office/officeart/2005/8/layout/vProcess5"/>
    <dgm:cxn modelId="{90FE2103-CC91-46D7-A627-D208DC905596}" type="presParOf" srcId="{A809551A-A141-4A20-BC3E-16EE336FCF78}" destId="{FEF7316C-C61E-4E88-A0AF-4F3F471EE1C7}" srcOrd="2" destOrd="0" presId="urn:microsoft.com/office/officeart/2005/8/layout/vProcess5"/>
    <dgm:cxn modelId="{D3D8F803-38C8-415C-937E-4E3250EFFC2D}" type="presParOf" srcId="{A809551A-A141-4A20-BC3E-16EE336FCF78}" destId="{A8F74A77-3691-411F-AB26-9403C52F19D6}" srcOrd="3" destOrd="0" presId="urn:microsoft.com/office/officeart/2005/8/layout/vProcess5"/>
    <dgm:cxn modelId="{E62B356D-883F-44A3-8546-57012D50141D}" type="presParOf" srcId="{A809551A-A141-4A20-BC3E-16EE336FCF78}" destId="{5A1B2F13-C03C-4B89-B0BF-F06751F886BB}" srcOrd="4" destOrd="0" presId="urn:microsoft.com/office/officeart/2005/8/layout/vProcess5"/>
    <dgm:cxn modelId="{C108BC38-0EDF-485F-A54E-C496BE170D9A}" type="presParOf" srcId="{A809551A-A141-4A20-BC3E-16EE336FCF78}" destId="{C13E4CB9-AD43-4FC6-85EA-7BC28F5F6944}" srcOrd="5" destOrd="0" presId="urn:microsoft.com/office/officeart/2005/8/layout/vProcess5"/>
    <dgm:cxn modelId="{4A5A6B0F-F22F-4FE3-A3AF-89BDE89D3781}" type="presParOf" srcId="{A809551A-A141-4A20-BC3E-16EE336FCF78}" destId="{530E4076-6E8B-4D96-94F3-980F49E3C670}" srcOrd="6" destOrd="0" presId="urn:microsoft.com/office/officeart/2005/8/layout/vProcess5"/>
    <dgm:cxn modelId="{B71623B8-811F-486C-81C8-E699086D6338}" type="presParOf" srcId="{A809551A-A141-4A20-BC3E-16EE336FCF78}" destId="{DB590AEE-57B1-408E-A746-03B845089813}" srcOrd="7" destOrd="0" presId="urn:microsoft.com/office/officeart/2005/8/layout/vProcess5"/>
    <dgm:cxn modelId="{AC2D2EAC-ABEA-4D44-9476-3A118466BC67}" type="presParOf" srcId="{A809551A-A141-4A20-BC3E-16EE336FCF78}" destId="{F643D4BC-6D08-4632-922A-D61CD2C5E8B5}"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57E01C7-6B28-4170-8EF8-D7D7161A7ABD}" type="doc">
      <dgm:prSet loTypeId="urn:microsoft.com/office/officeart/2005/8/layout/vProcess5" loCatId="process" qsTypeId="urn:microsoft.com/office/officeart/2005/8/quickstyle/simple1" qsCatId="simple" csTypeId="urn:microsoft.com/office/officeart/2005/8/colors/accent0_2" csCatId="mainScheme" phldr="1"/>
      <dgm:spPr/>
      <dgm:t>
        <a:bodyPr/>
        <a:lstStyle/>
        <a:p>
          <a:endParaRPr lang="en-GB"/>
        </a:p>
      </dgm:t>
    </dgm:pt>
    <dgm:pt modelId="{82F360F6-56B4-4355-95DA-5A60F66A8D03}">
      <dgm:prSet phldrT="[Text]" custT="1"/>
      <dgm:spPr/>
      <dgm:t>
        <a:bodyPr/>
        <a:lstStyle/>
        <a:p>
          <a:r>
            <a:rPr lang="ru-RU" sz="1600"/>
            <a:t>Поскольку ошибки прогнозов являются ретроспективными показателями, возможно, целесообразно проводить проверку прогнозов в контексте сценариев неблагоприятных обстоятельств</a:t>
          </a:r>
        </a:p>
      </dgm:t>
    </dgm:pt>
    <dgm:pt modelId="{D22BA29B-32A8-487D-93C3-E55D819CC72B}" type="parTrans" cxnId="{F1F29F23-0CEB-47F8-A17E-9348CDB62BCB}">
      <dgm:prSet/>
      <dgm:spPr/>
      <dgm:t>
        <a:bodyPr/>
        <a:lstStyle/>
        <a:p>
          <a:endParaRPr lang="en-GB" sz="2000"/>
        </a:p>
      </dgm:t>
    </dgm:pt>
    <dgm:pt modelId="{3C7FA571-6E12-4021-B37D-D9A2ADDF1271}" type="sibTrans" cxnId="{F1F29F23-0CEB-47F8-A17E-9348CDB62BCB}">
      <dgm:prSet custT="1"/>
      <dgm:spPr>
        <a:solidFill>
          <a:srgbClr val="CFD5EA">
            <a:alpha val="90000"/>
          </a:srgbClr>
        </a:solidFill>
      </dgm:spPr>
      <dgm:t>
        <a:bodyPr/>
        <a:lstStyle/>
        <a:p>
          <a:endParaRPr lang="en-GB" sz="4000"/>
        </a:p>
      </dgm:t>
    </dgm:pt>
    <dgm:pt modelId="{4C7884A2-B74E-46B6-AE4A-C44BDE4D02B0}">
      <dgm:prSet custT="1"/>
      <dgm:spPr/>
      <dgm:t>
        <a:bodyPr/>
        <a:lstStyle/>
        <a:p>
          <a:r>
            <a:rPr lang="ru-RU" sz="1200" dirty="0"/>
            <a:t>Возможность увязывать прогнозы с конкретными допущениями; по мере необходимости буфер может «высвобождаться», если опасения уже позади</a:t>
          </a:r>
        </a:p>
      </dgm:t>
    </dgm:pt>
    <dgm:pt modelId="{A7C0A20E-1C40-4827-B9AA-E144A9490A50}" type="parTrans" cxnId="{82BA360D-DF8C-44C1-AF28-B8389D051884}">
      <dgm:prSet/>
      <dgm:spPr/>
      <dgm:t>
        <a:bodyPr/>
        <a:lstStyle/>
        <a:p>
          <a:endParaRPr lang="en-GB" sz="2000"/>
        </a:p>
      </dgm:t>
    </dgm:pt>
    <dgm:pt modelId="{A1DD4C48-C13F-460C-B8AF-7264AD6303C5}" type="sibTrans" cxnId="{82BA360D-DF8C-44C1-AF28-B8389D051884}">
      <dgm:prSet/>
      <dgm:spPr/>
      <dgm:t>
        <a:bodyPr/>
        <a:lstStyle/>
        <a:p>
          <a:endParaRPr lang="en-GB" sz="2000"/>
        </a:p>
      </dgm:t>
    </dgm:pt>
    <dgm:pt modelId="{722D23D8-3A7A-40C6-80D2-56BBED92E9F5}">
      <dgm:prSet custT="1"/>
      <dgm:spPr/>
      <dgm:t>
        <a:bodyPr/>
        <a:lstStyle/>
        <a:p>
          <a:r>
            <a:rPr lang="ru-RU" sz="1600" dirty="0"/>
            <a:t>Это может быть полезно, если ожидается существенное изменение </a:t>
          </a:r>
          <a:r>
            <a:rPr lang="en-US" sz="1600" dirty="0"/>
            <a:t>c</a:t>
          </a:r>
          <a:r>
            <a:rPr lang="ru-RU" sz="1600" dirty="0"/>
            <a:t>хемы денежных потоков или в прогнозах содержится много разовых событий</a:t>
          </a:r>
        </a:p>
      </dgm:t>
    </dgm:pt>
    <dgm:pt modelId="{CBD170E1-C966-49F5-A6B4-26FA243F1F65}" type="parTrans" cxnId="{9EA42CCF-F2E0-464F-9863-9BDF9D6CD8DB}">
      <dgm:prSet/>
      <dgm:spPr/>
      <dgm:t>
        <a:bodyPr/>
        <a:lstStyle/>
        <a:p>
          <a:endParaRPr lang="en-GB" sz="2000"/>
        </a:p>
      </dgm:t>
    </dgm:pt>
    <dgm:pt modelId="{46F1BAD0-438E-497A-8F65-E9DD903B19CD}" type="sibTrans" cxnId="{9EA42CCF-F2E0-464F-9863-9BDF9D6CD8DB}">
      <dgm:prSet custT="1"/>
      <dgm:spPr>
        <a:solidFill>
          <a:srgbClr val="CFD5EA">
            <a:alpha val="90000"/>
          </a:srgbClr>
        </a:solidFill>
      </dgm:spPr>
      <dgm:t>
        <a:bodyPr/>
        <a:lstStyle/>
        <a:p>
          <a:endParaRPr lang="en-GB" sz="4000"/>
        </a:p>
      </dgm:t>
    </dgm:pt>
    <dgm:pt modelId="{AC5E9109-A6B7-4A17-90AF-B0A1689B0808}">
      <dgm:prSet custT="1"/>
      <dgm:spPr/>
      <dgm:t>
        <a:bodyPr/>
        <a:lstStyle/>
        <a:p>
          <a:r>
            <a:rPr lang="ru-RU" sz="1600"/>
            <a:t>Примеры – возможность учитывать следующие обстоятельства:</a:t>
          </a:r>
        </a:p>
      </dgm:t>
    </dgm:pt>
    <dgm:pt modelId="{57B48DB0-BBE5-4FB6-9E1B-EA1E8A647BCC}" type="parTrans" cxnId="{C7A71202-073B-499F-A687-5C2F01C230B4}">
      <dgm:prSet/>
      <dgm:spPr/>
      <dgm:t>
        <a:bodyPr/>
        <a:lstStyle/>
        <a:p>
          <a:endParaRPr lang="en-GB" sz="2000"/>
        </a:p>
      </dgm:t>
    </dgm:pt>
    <dgm:pt modelId="{C6EE1FC1-1EE2-43E1-A59E-0D14CED6EE31}" type="sibTrans" cxnId="{C7A71202-073B-499F-A687-5C2F01C230B4}">
      <dgm:prSet custT="1"/>
      <dgm:spPr>
        <a:solidFill>
          <a:srgbClr val="CFD5EA">
            <a:alpha val="90000"/>
          </a:srgbClr>
        </a:solidFill>
      </dgm:spPr>
      <dgm:t>
        <a:bodyPr/>
        <a:lstStyle/>
        <a:p>
          <a:endParaRPr lang="en-GB" sz="4000"/>
        </a:p>
      </dgm:t>
    </dgm:pt>
    <dgm:pt modelId="{90265B39-A9C7-4745-9C22-3C6EE7ED0324}">
      <dgm:prSet custT="1"/>
      <dgm:spPr/>
      <dgm:t>
        <a:bodyPr/>
        <a:lstStyle/>
        <a:p>
          <a:r>
            <a:rPr lang="ru-RU" sz="1200" dirty="0"/>
            <a:t>увеличение ошибок в прогнозах доходов и расходов по сравнению с прошлым опытом</a:t>
          </a:r>
        </a:p>
      </dgm:t>
    </dgm:pt>
    <dgm:pt modelId="{C521E85E-6666-4BF0-97B0-9AD30A9103CE}" type="parTrans" cxnId="{9E191E71-58C4-41DF-89DB-2057ABF6A04B}">
      <dgm:prSet/>
      <dgm:spPr/>
      <dgm:t>
        <a:bodyPr/>
        <a:lstStyle/>
        <a:p>
          <a:endParaRPr lang="en-GB" sz="2000"/>
        </a:p>
      </dgm:t>
    </dgm:pt>
    <dgm:pt modelId="{979E3E13-EC24-42F6-B003-488FB914E835}" type="sibTrans" cxnId="{9E191E71-58C4-41DF-89DB-2057ABF6A04B}">
      <dgm:prSet/>
      <dgm:spPr/>
      <dgm:t>
        <a:bodyPr/>
        <a:lstStyle/>
        <a:p>
          <a:endParaRPr lang="en-GB" sz="2000"/>
        </a:p>
      </dgm:t>
    </dgm:pt>
    <dgm:pt modelId="{BD954D16-7740-471C-95F6-EC3AA7D676A6}">
      <dgm:prSet custT="1"/>
      <dgm:spPr/>
      <dgm:t>
        <a:bodyPr/>
        <a:lstStyle/>
        <a:p>
          <a:r>
            <a:rPr lang="ru-RU" sz="1200"/>
            <a:t>разовый шок от изменения уровня расходов или доходов</a:t>
          </a:r>
        </a:p>
      </dgm:t>
    </dgm:pt>
    <dgm:pt modelId="{8AF3A553-FFD3-431A-8F14-EA5CEEBC089B}" type="parTrans" cxnId="{2426059C-0580-48BC-8B1C-212A76EB41CD}">
      <dgm:prSet/>
      <dgm:spPr/>
      <dgm:t>
        <a:bodyPr/>
        <a:lstStyle/>
        <a:p>
          <a:endParaRPr lang="en-GB" sz="2000"/>
        </a:p>
      </dgm:t>
    </dgm:pt>
    <dgm:pt modelId="{0ABA391B-177F-46C5-B578-80C9CD82EE27}" type="sibTrans" cxnId="{2426059C-0580-48BC-8B1C-212A76EB41CD}">
      <dgm:prSet/>
      <dgm:spPr/>
      <dgm:t>
        <a:bodyPr/>
        <a:lstStyle/>
        <a:p>
          <a:endParaRPr lang="en-GB" sz="2000"/>
        </a:p>
      </dgm:t>
    </dgm:pt>
    <dgm:pt modelId="{E27C8E61-2C13-4551-A3A4-AB5916ABB543}">
      <dgm:prSet custT="1"/>
      <dgm:spPr/>
      <dgm:t>
        <a:bodyPr/>
        <a:lstStyle/>
        <a:p>
          <a:r>
            <a:rPr lang="ru-RU" sz="1600" dirty="0"/>
            <a:t>Возможность формирования 2-уровневого буфера; определенная часть удерживается в качестве квазиденежного буфера по более высокой ставке?  (например, отзывные депозиты в Канаде)</a:t>
          </a:r>
        </a:p>
      </dgm:t>
    </dgm:pt>
    <dgm:pt modelId="{527112EE-2E29-4FAB-B620-06BF40374096}" type="parTrans" cxnId="{13A2356E-22AB-4EA5-A6F2-A3E9C843FE0D}">
      <dgm:prSet/>
      <dgm:spPr/>
      <dgm:t>
        <a:bodyPr/>
        <a:lstStyle/>
        <a:p>
          <a:endParaRPr lang="en-GB" sz="2000"/>
        </a:p>
      </dgm:t>
    </dgm:pt>
    <dgm:pt modelId="{25522ADF-4D19-4041-80AD-2E24ECF48F51}" type="sibTrans" cxnId="{13A2356E-22AB-4EA5-A6F2-A3E9C843FE0D}">
      <dgm:prSet/>
      <dgm:spPr/>
      <dgm:t>
        <a:bodyPr/>
        <a:lstStyle/>
        <a:p>
          <a:endParaRPr lang="en-GB" sz="2000"/>
        </a:p>
      </dgm:t>
    </dgm:pt>
    <dgm:pt modelId="{F0DCED5D-8AF6-4E5C-9FE8-E56BC4B7AD87}">
      <dgm:prSet custT="1"/>
      <dgm:spPr/>
      <dgm:t>
        <a:bodyPr/>
        <a:lstStyle/>
        <a:p>
          <a:r>
            <a:rPr lang="ru-RU" sz="1200"/>
            <a:t>отказ в доступе к рынку</a:t>
          </a:r>
        </a:p>
      </dgm:t>
    </dgm:pt>
    <dgm:pt modelId="{D31952D5-6236-4D7D-91DC-5262AF3EE08A}" type="parTrans" cxnId="{9CCDD89A-5845-4B7A-870E-9401137B3062}">
      <dgm:prSet/>
      <dgm:spPr/>
      <dgm:t>
        <a:bodyPr/>
        <a:lstStyle/>
        <a:p>
          <a:endParaRPr lang="en-GB" sz="2000"/>
        </a:p>
      </dgm:t>
    </dgm:pt>
    <dgm:pt modelId="{7886D243-42EA-412A-B63F-A4FADFAF1FEF}" type="sibTrans" cxnId="{9CCDD89A-5845-4B7A-870E-9401137B3062}">
      <dgm:prSet/>
      <dgm:spPr/>
      <dgm:t>
        <a:bodyPr/>
        <a:lstStyle/>
        <a:p>
          <a:endParaRPr lang="en-GB" sz="2000"/>
        </a:p>
      </dgm:t>
    </dgm:pt>
    <dgm:pt modelId="{8848658C-02DE-4C99-B395-5CCB9C2BB9BB}" type="pres">
      <dgm:prSet presAssocID="{757E01C7-6B28-4170-8EF8-D7D7161A7ABD}" presName="outerComposite" presStyleCnt="0">
        <dgm:presLayoutVars>
          <dgm:chMax val="5"/>
          <dgm:dir/>
          <dgm:resizeHandles val="exact"/>
        </dgm:presLayoutVars>
      </dgm:prSet>
      <dgm:spPr/>
    </dgm:pt>
    <dgm:pt modelId="{79BCC9B2-ABC5-473D-8211-E1821CF5F4EE}" type="pres">
      <dgm:prSet presAssocID="{757E01C7-6B28-4170-8EF8-D7D7161A7ABD}" presName="dummyMaxCanvas" presStyleCnt="0">
        <dgm:presLayoutVars/>
      </dgm:prSet>
      <dgm:spPr/>
    </dgm:pt>
    <dgm:pt modelId="{08DCCD59-1BA7-42F3-BCBC-220257FE30BC}" type="pres">
      <dgm:prSet presAssocID="{757E01C7-6B28-4170-8EF8-D7D7161A7ABD}" presName="FourNodes_1" presStyleLbl="node1" presStyleIdx="0" presStyleCnt="4">
        <dgm:presLayoutVars>
          <dgm:bulletEnabled val="1"/>
        </dgm:presLayoutVars>
      </dgm:prSet>
      <dgm:spPr/>
    </dgm:pt>
    <dgm:pt modelId="{7199A71C-7060-40FE-9C79-746EC23DCD75}" type="pres">
      <dgm:prSet presAssocID="{757E01C7-6B28-4170-8EF8-D7D7161A7ABD}" presName="FourNodes_2" presStyleLbl="node1" presStyleIdx="1" presStyleCnt="4">
        <dgm:presLayoutVars>
          <dgm:bulletEnabled val="1"/>
        </dgm:presLayoutVars>
      </dgm:prSet>
      <dgm:spPr/>
    </dgm:pt>
    <dgm:pt modelId="{33937E27-A0AF-4467-8705-B8E1E6F1D805}" type="pres">
      <dgm:prSet presAssocID="{757E01C7-6B28-4170-8EF8-D7D7161A7ABD}" presName="FourNodes_3" presStyleLbl="node1" presStyleIdx="2" presStyleCnt="4" custScaleY="117614">
        <dgm:presLayoutVars>
          <dgm:bulletEnabled val="1"/>
        </dgm:presLayoutVars>
      </dgm:prSet>
      <dgm:spPr/>
    </dgm:pt>
    <dgm:pt modelId="{4998BFC5-68FA-4760-AF7E-A088A6D400AB}" type="pres">
      <dgm:prSet presAssocID="{757E01C7-6B28-4170-8EF8-D7D7161A7ABD}" presName="FourNodes_4" presStyleLbl="node1" presStyleIdx="3" presStyleCnt="4" custScaleY="80398">
        <dgm:presLayoutVars>
          <dgm:bulletEnabled val="1"/>
        </dgm:presLayoutVars>
      </dgm:prSet>
      <dgm:spPr/>
    </dgm:pt>
    <dgm:pt modelId="{D88223A6-644B-491B-8ADE-F665E76BA8BE}" type="pres">
      <dgm:prSet presAssocID="{757E01C7-6B28-4170-8EF8-D7D7161A7ABD}" presName="FourConn_1-2" presStyleLbl="fgAccFollowNode1" presStyleIdx="0" presStyleCnt="3">
        <dgm:presLayoutVars>
          <dgm:bulletEnabled val="1"/>
        </dgm:presLayoutVars>
      </dgm:prSet>
      <dgm:spPr/>
    </dgm:pt>
    <dgm:pt modelId="{D0E7925F-DE79-4190-A8A4-63A2B0454147}" type="pres">
      <dgm:prSet presAssocID="{757E01C7-6B28-4170-8EF8-D7D7161A7ABD}" presName="FourConn_2-3" presStyleLbl="fgAccFollowNode1" presStyleIdx="1" presStyleCnt="3">
        <dgm:presLayoutVars>
          <dgm:bulletEnabled val="1"/>
        </dgm:presLayoutVars>
      </dgm:prSet>
      <dgm:spPr/>
    </dgm:pt>
    <dgm:pt modelId="{D6AC18EB-4CA7-4890-A383-E39993F178A3}" type="pres">
      <dgm:prSet presAssocID="{757E01C7-6B28-4170-8EF8-D7D7161A7ABD}" presName="FourConn_3-4" presStyleLbl="fgAccFollowNode1" presStyleIdx="2" presStyleCnt="3">
        <dgm:presLayoutVars>
          <dgm:bulletEnabled val="1"/>
        </dgm:presLayoutVars>
      </dgm:prSet>
      <dgm:spPr/>
    </dgm:pt>
    <dgm:pt modelId="{C47BC449-2F8C-4881-93DE-C25FA966FFFC}" type="pres">
      <dgm:prSet presAssocID="{757E01C7-6B28-4170-8EF8-D7D7161A7ABD}" presName="FourNodes_1_text" presStyleLbl="node1" presStyleIdx="3" presStyleCnt="4">
        <dgm:presLayoutVars>
          <dgm:bulletEnabled val="1"/>
        </dgm:presLayoutVars>
      </dgm:prSet>
      <dgm:spPr/>
    </dgm:pt>
    <dgm:pt modelId="{C7B257A1-BFA4-4D8C-B3FF-F7A386D598D9}" type="pres">
      <dgm:prSet presAssocID="{757E01C7-6B28-4170-8EF8-D7D7161A7ABD}" presName="FourNodes_2_text" presStyleLbl="node1" presStyleIdx="3" presStyleCnt="4">
        <dgm:presLayoutVars>
          <dgm:bulletEnabled val="1"/>
        </dgm:presLayoutVars>
      </dgm:prSet>
      <dgm:spPr/>
    </dgm:pt>
    <dgm:pt modelId="{B44090F1-09B2-40B5-88FA-96FD717513C5}" type="pres">
      <dgm:prSet presAssocID="{757E01C7-6B28-4170-8EF8-D7D7161A7ABD}" presName="FourNodes_3_text" presStyleLbl="node1" presStyleIdx="3" presStyleCnt="4">
        <dgm:presLayoutVars>
          <dgm:bulletEnabled val="1"/>
        </dgm:presLayoutVars>
      </dgm:prSet>
      <dgm:spPr/>
    </dgm:pt>
    <dgm:pt modelId="{02332EAF-4D61-451D-84BE-90D4AAB12A82}" type="pres">
      <dgm:prSet presAssocID="{757E01C7-6B28-4170-8EF8-D7D7161A7ABD}" presName="FourNodes_4_text" presStyleLbl="node1" presStyleIdx="3" presStyleCnt="4">
        <dgm:presLayoutVars>
          <dgm:bulletEnabled val="1"/>
        </dgm:presLayoutVars>
      </dgm:prSet>
      <dgm:spPr/>
    </dgm:pt>
  </dgm:ptLst>
  <dgm:cxnLst>
    <dgm:cxn modelId="{C7A71202-073B-499F-A687-5C2F01C230B4}" srcId="{757E01C7-6B28-4170-8EF8-D7D7161A7ABD}" destId="{AC5E9109-A6B7-4A17-90AF-B0A1689B0808}" srcOrd="2" destOrd="0" parTransId="{57B48DB0-BBE5-4FB6-9E1B-EA1E8A647BCC}" sibTransId="{C6EE1FC1-1EE2-43E1-A59E-0D14CED6EE31}"/>
    <dgm:cxn modelId="{82BA360D-DF8C-44C1-AF28-B8389D051884}" srcId="{82F360F6-56B4-4355-95DA-5A60F66A8D03}" destId="{4C7884A2-B74E-46B6-AE4A-C44BDE4D02B0}" srcOrd="0" destOrd="0" parTransId="{A7C0A20E-1C40-4827-B9AA-E144A9490A50}" sibTransId="{A1DD4C48-C13F-460C-B8AF-7264AD6303C5}"/>
    <dgm:cxn modelId="{9C1E2515-A318-4B0B-9EDA-2EFA65904F20}" type="presOf" srcId="{E27C8E61-2C13-4551-A3A4-AB5916ABB543}" destId="{4998BFC5-68FA-4760-AF7E-A088A6D400AB}" srcOrd="0" destOrd="0" presId="urn:microsoft.com/office/officeart/2005/8/layout/vProcess5"/>
    <dgm:cxn modelId="{3CEAC416-FC2D-4E2B-BEB1-058790E49B66}" type="presOf" srcId="{BD954D16-7740-471C-95F6-EC3AA7D676A6}" destId="{B44090F1-09B2-40B5-88FA-96FD717513C5}" srcOrd="1" destOrd="2" presId="urn:microsoft.com/office/officeart/2005/8/layout/vProcess5"/>
    <dgm:cxn modelId="{EDD76A20-1C14-4777-9DAA-00CCEA9E473B}" type="presOf" srcId="{82F360F6-56B4-4355-95DA-5A60F66A8D03}" destId="{08DCCD59-1BA7-42F3-BCBC-220257FE30BC}" srcOrd="0" destOrd="0" presId="urn:microsoft.com/office/officeart/2005/8/layout/vProcess5"/>
    <dgm:cxn modelId="{202BCD21-BEA3-420F-862C-870BA5138491}" type="presOf" srcId="{4C7884A2-B74E-46B6-AE4A-C44BDE4D02B0}" destId="{C47BC449-2F8C-4881-93DE-C25FA966FFFC}" srcOrd="1" destOrd="1" presId="urn:microsoft.com/office/officeart/2005/8/layout/vProcess5"/>
    <dgm:cxn modelId="{F1F29F23-0CEB-47F8-A17E-9348CDB62BCB}" srcId="{757E01C7-6B28-4170-8EF8-D7D7161A7ABD}" destId="{82F360F6-56B4-4355-95DA-5A60F66A8D03}" srcOrd="0" destOrd="0" parTransId="{D22BA29B-32A8-487D-93C3-E55D819CC72B}" sibTransId="{3C7FA571-6E12-4021-B37D-D9A2ADDF1271}"/>
    <dgm:cxn modelId="{2B67F52F-5158-455C-8ED5-1FDCD22EDBBE}" type="presOf" srcId="{4C7884A2-B74E-46B6-AE4A-C44BDE4D02B0}" destId="{08DCCD59-1BA7-42F3-BCBC-220257FE30BC}" srcOrd="0" destOrd="1" presId="urn:microsoft.com/office/officeart/2005/8/layout/vProcess5"/>
    <dgm:cxn modelId="{F504BB3E-EB63-4350-AF61-44AACCBE8AD1}" type="presOf" srcId="{90265B39-A9C7-4745-9C22-3C6EE7ED0324}" destId="{33937E27-A0AF-4467-8705-B8E1E6F1D805}" srcOrd="0" destOrd="1" presId="urn:microsoft.com/office/officeart/2005/8/layout/vProcess5"/>
    <dgm:cxn modelId="{01FDC03F-39A5-4729-9EAF-7EE8644D62BA}" type="presOf" srcId="{722D23D8-3A7A-40C6-80D2-56BBED92E9F5}" destId="{7199A71C-7060-40FE-9C79-746EC23DCD75}" srcOrd="0" destOrd="0" presId="urn:microsoft.com/office/officeart/2005/8/layout/vProcess5"/>
    <dgm:cxn modelId="{3B9B5D63-F7FC-4F78-BE9F-21522576ABC4}" type="presOf" srcId="{3C7FA571-6E12-4021-B37D-D9A2ADDF1271}" destId="{D88223A6-644B-491B-8ADE-F665E76BA8BE}" srcOrd="0" destOrd="0" presId="urn:microsoft.com/office/officeart/2005/8/layout/vProcess5"/>
    <dgm:cxn modelId="{0E114544-C174-4C39-AC51-635434E1A14C}" type="presOf" srcId="{AC5E9109-A6B7-4A17-90AF-B0A1689B0808}" destId="{33937E27-A0AF-4467-8705-B8E1E6F1D805}" srcOrd="0" destOrd="0" presId="urn:microsoft.com/office/officeart/2005/8/layout/vProcess5"/>
    <dgm:cxn modelId="{13A2356E-22AB-4EA5-A6F2-A3E9C843FE0D}" srcId="{757E01C7-6B28-4170-8EF8-D7D7161A7ABD}" destId="{E27C8E61-2C13-4551-A3A4-AB5916ABB543}" srcOrd="3" destOrd="0" parTransId="{527112EE-2E29-4FAB-B620-06BF40374096}" sibTransId="{25522ADF-4D19-4041-80AD-2E24ECF48F51}"/>
    <dgm:cxn modelId="{9650AF4F-55A2-4800-A9F8-3DC55373100C}" type="presOf" srcId="{AC5E9109-A6B7-4A17-90AF-B0A1689B0808}" destId="{B44090F1-09B2-40B5-88FA-96FD717513C5}" srcOrd="1" destOrd="0" presId="urn:microsoft.com/office/officeart/2005/8/layout/vProcess5"/>
    <dgm:cxn modelId="{49BCA550-7C28-4496-B932-E4C961D0890F}" type="presOf" srcId="{C6EE1FC1-1EE2-43E1-A59E-0D14CED6EE31}" destId="{D6AC18EB-4CA7-4890-A383-E39993F178A3}" srcOrd="0" destOrd="0" presId="urn:microsoft.com/office/officeart/2005/8/layout/vProcess5"/>
    <dgm:cxn modelId="{9102F850-3084-40E2-968B-C33D79CD85D2}" type="presOf" srcId="{46F1BAD0-438E-497A-8F65-E9DD903B19CD}" destId="{D0E7925F-DE79-4190-A8A4-63A2B0454147}" srcOrd="0" destOrd="0" presId="urn:microsoft.com/office/officeart/2005/8/layout/vProcess5"/>
    <dgm:cxn modelId="{9E191E71-58C4-41DF-89DB-2057ABF6A04B}" srcId="{AC5E9109-A6B7-4A17-90AF-B0A1689B0808}" destId="{90265B39-A9C7-4745-9C22-3C6EE7ED0324}" srcOrd="0" destOrd="0" parTransId="{C521E85E-6666-4BF0-97B0-9AD30A9103CE}" sibTransId="{979E3E13-EC24-42F6-B003-488FB914E835}"/>
    <dgm:cxn modelId="{42DB1D52-B11D-4289-B829-9805B775DCED}" type="presOf" srcId="{E27C8E61-2C13-4551-A3A4-AB5916ABB543}" destId="{02332EAF-4D61-451D-84BE-90D4AAB12A82}" srcOrd="1" destOrd="0" presId="urn:microsoft.com/office/officeart/2005/8/layout/vProcess5"/>
    <dgm:cxn modelId="{3A926A7B-F51F-4CF4-90F6-46C237DD2412}" type="presOf" srcId="{722D23D8-3A7A-40C6-80D2-56BBED92E9F5}" destId="{C7B257A1-BFA4-4D8C-B3FF-F7A386D598D9}" srcOrd="1" destOrd="0" presId="urn:microsoft.com/office/officeart/2005/8/layout/vProcess5"/>
    <dgm:cxn modelId="{9EC1C987-5759-48CD-9141-3371B62B4A88}" type="presOf" srcId="{BD954D16-7740-471C-95F6-EC3AA7D676A6}" destId="{33937E27-A0AF-4467-8705-B8E1E6F1D805}" srcOrd="0" destOrd="2" presId="urn:microsoft.com/office/officeart/2005/8/layout/vProcess5"/>
    <dgm:cxn modelId="{9CCDD89A-5845-4B7A-870E-9401137B3062}" srcId="{AC5E9109-A6B7-4A17-90AF-B0A1689B0808}" destId="{F0DCED5D-8AF6-4E5C-9FE8-E56BC4B7AD87}" srcOrd="2" destOrd="0" parTransId="{D31952D5-6236-4D7D-91DC-5262AF3EE08A}" sibTransId="{7886D243-42EA-412A-B63F-A4FADFAF1FEF}"/>
    <dgm:cxn modelId="{2426059C-0580-48BC-8B1C-212A76EB41CD}" srcId="{AC5E9109-A6B7-4A17-90AF-B0A1689B0808}" destId="{BD954D16-7740-471C-95F6-EC3AA7D676A6}" srcOrd="1" destOrd="0" parTransId="{8AF3A553-FFD3-431A-8F14-EA5CEEBC089B}" sibTransId="{0ABA391B-177F-46C5-B578-80C9CD82EE27}"/>
    <dgm:cxn modelId="{14EC1CAD-4864-4E8E-A3A6-183BB3A45C56}" type="presOf" srcId="{82F360F6-56B4-4355-95DA-5A60F66A8D03}" destId="{C47BC449-2F8C-4881-93DE-C25FA966FFFC}" srcOrd="1" destOrd="0" presId="urn:microsoft.com/office/officeart/2005/8/layout/vProcess5"/>
    <dgm:cxn modelId="{9EA42CCF-F2E0-464F-9863-9BDF9D6CD8DB}" srcId="{757E01C7-6B28-4170-8EF8-D7D7161A7ABD}" destId="{722D23D8-3A7A-40C6-80D2-56BBED92E9F5}" srcOrd="1" destOrd="0" parTransId="{CBD170E1-C966-49F5-A6B4-26FA243F1F65}" sibTransId="{46F1BAD0-438E-497A-8F65-E9DD903B19CD}"/>
    <dgm:cxn modelId="{410FD0D7-939D-4DE7-8F0F-9B7E9564F5C5}" type="presOf" srcId="{F0DCED5D-8AF6-4E5C-9FE8-E56BC4B7AD87}" destId="{B44090F1-09B2-40B5-88FA-96FD717513C5}" srcOrd="1" destOrd="3" presId="urn:microsoft.com/office/officeart/2005/8/layout/vProcess5"/>
    <dgm:cxn modelId="{BE56B5DE-409C-4243-B255-801B6F6AA2EA}" type="presOf" srcId="{F0DCED5D-8AF6-4E5C-9FE8-E56BC4B7AD87}" destId="{33937E27-A0AF-4467-8705-B8E1E6F1D805}" srcOrd="0" destOrd="3" presId="urn:microsoft.com/office/officeart/2005/8/layout/vProcess5"/>
    <dgm:cxn modelId="{1504D7DF-D850-4BEA-B13B-01DE707BECFD}" type="presOf" srcId="{90265B39-A9C7-4745-9C22-3C6EE7ED0324}" destId="{B44090F1-09B2-40B5-88FA-96FD717513C5}" srcOrd="1" destOrd="1" presId="urn:microsoft.com/office/officeart/2005/8/layout/vProcess5"/>
    <dgm:cxn modelId="{71D390ED-1C2E-43AC-8AAA-9E9826475935}" type="presOf" srcId="{757E01C7-6B28-4170-8EF8-D7D7161A7ABD}" destId="{8848658C-02DE-4C99-B395-5CCB9C2BB9BB}" srcOrd="0" destOrd="0" presId="urn:microsoft.com/office/officeart/2005/8/layout/vProcess5"/>
    <dgm:cxn modelId="{6845E845-33D8-433D-A58F-4F7FE4FD02B8}" type="presParOf" srcId="{8848658C-02DE-4C99-B395-5CCB9C2BB9BB}" destId="{79BCC9B2-ABC5-473D-8211-E1821CF5F4EE}" srcOrd="0" destOrd="0" presId="urn:microsoft.com/office/officeart/2005/8/layout/vProcess5"/>
    <dgm:cxn modelId="{AFBC2236-414D-4D8B-B91F-0273B4BCC384}" type="presParOf" srcId="{8848658C-02DE-4C99-B395-5CCB9C2BB9BB}" destId="{08DCCD59-1BA7-42F3-BCBC-220257FE30BC}" srcOrd="1" destOrd="0" presId="urn:microsoft.com/office/officeart/2005/8/layout/vProcess5"/>
    <dgm:cxn modelId="{6BA4E6A0-A34D-4767-A336-96A3E911749D}" type="presParOf" srcId="{8848658C-02DE-4C99-B395-5CCB9C2BB9BB}" destId="{7199A71C-7060-40FE-9C79-746EC23DCD75}" srcOrd="2" destOrd="0" presId="urn:microsoft.com/office/officeart/2005/8/layout/vProcess5"/>
    <dgm:cxn modelId="{D1E88490-5291-4D42-B772-217AF5D5125E}" type="presParOf" srcId="{8848658C-02DE-4C99-B395-5CCB9C2BB9BB}" destId="{33937E27-A0AF-4467-8705-B8E1E6F1D805}" srcOrd="3" destOrd="0" presId="urn:microsoft.com/office/officeart/2005/8/layout/vProcess5"/>
    <dgm:cxn modelId="{312E2BD0-88F7-4B20-8250-1E46F7410228}" type="presParOf" srcId="{8848658C-02DE-4C99-B395-5CCB9C2BB9BB}" destId="{4998BFC5-68FA-4760-AF7E-A088A6D400AB}" srcOrd="4" destOrd="0" presId="urn:microsoft.com/office/officeart/2005/8/layout/vProcess5"/>
    <dgm:cxn modelId="{1D3407D9-C614-4787-92F5-F6018E28B90D}" type="presParOf" srcId="{8848658C-02DE-4C99-B395-5CCB9C2BB9BB}" destId="{D88223A6-644B-491B-8ADE-F665E76BA8BE}" srcOrd="5" destOrd="0" presId="urn:microsoft.com/office/officeart/2005/8/layout/vProcess5"/>
    <dgm:cxn modelId="{896632AE-C144-4359-9972-01E291D4FAC1}" type="presParOf" srcId="{8848658C-02DE-4C99-B395-5CCB9C2BB9BB}" destId="{D0E7925F-DE79-4190-A8A4-63A2B0454147}" srcOrd="6" destOrd="0" presId="urn:microsoft.com/office/officeart/2005/8/layout/vProcess5"/>
    <dgm:cxn modelId="{6CBE8371-417C-429C-B194-4B140FB2CE99}" type="presParOf" srcId="{8848658C-02DE-4C99-B395-5CCB9C2BB9BB}" destId="{D6AC18EB-4CA7-4890-A383-E39993F178A3}" srcOrd="7" destOrd="0" presId="urn:microsoft.com/office/officeart/2005/8/layout/vProcess5"/>
    <dgm:cxn modelId="{82B9D278-24EC-4E7A-9830-F44C03381831}" type="presParOf" srcId="{8848658C-02DE-4C99-B395-5CCB9C2BB9BB}" destId="{C47BC449-2F8C-4881-93DE-C25FA966FFFC}" srcOrd="8" destOrd="0" presId="urn:microsoft.com/office/officeart/2005/8/layout/vProcess5"/>
    <dgm:cxn modelId="{9BEFED51-C712-4CE5-859E-410CCE06603F}" type="presParOf" srcId="{8848658C-02DE-4C99-B395-5CCB9C2BB9BB}" destId="{C7B257A1-BFA4-4D8C-B3FF-F7A386D598D9}" srcOrd="9" destOrd="0" presId="urn:microsoft.com/office/officeart/2005/8/layout/vProcess5"/>
    <dgm:cxn modelId="{4433D832-92E7-4493-B793-2E5AF52C041C}" type="presParOf" srcId="{8848658C-02DE-4C99-B395-5CCB9C2BB9BB}" destId="{B44090F1-09B2-40B5-88FA-96FD717513C5}" srcOrd="10" destOrd="0" presId="urn:microsoft.com/office/officeart/2005/8/layout/vProcess5"/>
    <dgm:cxn modelId="{E69291BF-3DA3-4F39-BAAE-1E8EE74F81BD}" type="presParOf" srcId="{8848658C-02DE-4C99-B395-5CCB9C2BB9BB}" destId="{02332EAF-4D61-451D-84BE-90D4AAB12A82}"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F332B-9470-4CB6-8C6F-5AFACF743862}">
      <dsp:nvSpPr>
        <dsp:cNvPr id="0" name=""/>
        <dsp:cNvSpPr/>
      </dsp:nvSpPr>
      <dsp:spPr>
        <a:xfrm>
          <a:off x="742209" y="0"/>
          <a:ext cx="9012283" cy="5315857"/>
        </a:xfrm>
        <a:prstGeom prst="rightArrow">
          <a:avLst/>
        </a:prstGeom>
        <a:solidFill>
          <a:srgbClr val="CFD5EA"/>
        </a:solidFill>
        <a:ln>
          <a:noFill/>
        </a:ln>
        <a:effectLst/>
      </dsp:spPr>
      <dsp:style>
        <a:lnRef idx="0">
          <a:scrgbClr r="0" g="0" b="0"/>
        </a:lnRef>
        <a:fillRef idx="1">
          <a:scrgbClr r="0" g="0" b="0"/>
        </a:fillRef>
        <a:effectRef idx="0">
          <a:scrgbClr r="0" g="0" b="0"/>
        </a:effectRef>
        <a:fontRef idx="minor"/>
      </dsp:style>
    </dsp:sp>
    <dsp:sp modelId="{98279409-42F1-434A-83DB-7875900BB96D}">
      <dsp:nvSpPr>
        <dsp:cNvPr id="0" name=""/>
        <dsp:cNvSpPr/>
      </dsp:nvSpPr>
      <dsp:spPr>
        <a:xfrm>
          <a:off x="0" y="1569836"/>
          <a:ext cx="2367475" cy="2126342"/>
        </a:xfrm>
        <a:prstGeom prst="roundRect">
          <a:avLst/>
        </a:prstGeom>
        <a:solidFill>
          <a:srgbClr val="004C97"/>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solidFill>
                <a:schemeClr val="bg1"/>
              </a:solidFill>
              <a:highlight>
                <a:srgbClr val="004C97"/>
              </a:highlight>
            </a:rPr>
            <a:t>Буфер  ликвидности: что это и для чего он нужен</a:t>
          </a:r>
        </a:p>
      </dsp:txBody>
      <dsp:txXfrm>
        <a:off x="103799" y="1673635"/>
        <a:ext cx="2159877" cy="1918744"/>
      </dsp:txXfrm>
    </dsp:sp>
    <dsp:sp modelId="{69B80941-00E4-4A68-91D4-091DABFF1DD2}">
      <dsp:nvSpPr>
        <dsp:cNvPr id="0" name=""/>
        <dsp:cNvSpPr/>
      </dsp:nvSpPr>
      <dsp:spPr>
        <a:xfrm>
          <a:off x="2719259" y="1594757"/>
          <a:ext cx="2366562" cy="2126342"/>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ts val="0"/>
            </a:spcAft>
            <a:buNone/>
          </a:pPr>
          <a:r>
            <a:rPr lang="ru-RU" sz="2000" kern="1200" dirty="0"/>
            <a:t>Определение буфера </a:t>
          </a:r>
        </a:p>
        <a:p>
          <a:pPr marL="0" lvl="0" indent="0" algn="ctr" defTabSz="889000">
            <a:lnSpc>
              <a:spcPct val="90000"/>
            </a:lnSpc>
            <a:spcBef>
              <a:spcPct val="0"/>
            </a:spcBef>
            <a:spcAft>
              <a:spcPts val="0"/>
            </a:spcAft>
            <a:buNone/>
          </a:pPr>
          <a:r>
            <a:rPr lang="ru-RU" sz="2000" kern="1200" dirty="0"/>
            <a:t>и его компонентов</a:t>
          </a:r>
        </a:p>
      </dsp:txBody>
      <dsp:txXfrm>
        <a:off x="2823058" y="1698556"/>
        <a:ext cx="2158964" cy="1918744"/>
      </dsp:txXfrm>
    </dsp:sp>
    <dsp:sp modelId="{66B01804-B4DF-432F-9592-5DE10DAC317F}">
      <dsp:nvSpPr>
        <dsp:cNvPr id="0" name=""/>
        <dsp:cNvSpPr/>
      </dsp:nvSpPr>
      <dsp:spPr>
        <a:xfrm>
          <a:off x="5456343" y="1594757"/>
          <a:ext cx="2369101" cy="2126342"/>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a:t>Примеры из международной практики</a:t>
          </a:r>
        </a:p>
      </dsp:txBody>
      <dsp:txXfrm>
        <a:off x="5560142" y="1698556"/>
        <a:ext cx="2161503" cy="1918744"/>
      </dsp:txXfrm>
    </dsp:sp>
    <dsp:sp modelId="{D4DB188C-BE5A-46C3-A77C-440CB56285CE}">
      <dsp:nvSpPr>
        <dsp:cNvPr id="0" name=""/>
        <dsp:cNvSpPr/>
      </dsp:nvSpPr>
      <dsp:spPr>
        <a:xfrm>
          <a:off x="8219913" y="1594757"/>
          <a:ext cx="2379591" cy="2126342"/>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a:t>Некоторые возникающие вопросы</a:t>
          </a:r>
        </a:p>
      </dsp:txBody>
      <dsp:txXfrm>
        <a:off x="8323712" y="1698556"/>
        <a:ext cx="2171993" cy="191874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6753D-6D7C-4A45-9DE1-A02C5B2FCAE2}">
      <dsp:nvSpPr>
        <dsp:cNvPr id="0" name=""/>
        <dsp:cNvSpPr/>
      </dsp:nvSpPr>
      <dsp:spPr>
        <a:xfrm>
          <a:off x="2416094" y="-166151"/>
          <a:ext cx="2726135" cy="1449948"/>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t>Определение периодов повышенного риска (например, неудовлетворительные результаты аукционов в прошлом – среднее и стандартное отклонение)</a:t>
          </a:r>
        </a:p>
      </dsp:txBody>
      <dsp:txXfrm>
        <a:off x="2458562" y="-123683"/>
        <a:ext cx="2641199" cy="1365012"/>
      </dsp:txXfrm>
    </dsp:sp>
    <dsp:sp modelId="{57ED016A-E23C-499A-8CCC-0F95DDB85253}">
      <dsp:nvSpPr>
        <dsp:cNvPr id="0" name=""/>
        <dsp:cNvSpPr/>
      </dsp:nvSpPr>
      <dsp:spPr>
        <a:xfrm rot="3600000">
          <a:off x="4235260" y="1960709"/>
          <a:ext cx="966489" cy="384622"/>
        </a:xfrm>
        <a:prstGeom prst="leftRightArrow">
          <a:avLst>
            <a:gd name="adj1" fmla="val 60000"/>
            <a:gd name="adj2" fmla="val 50000"/>
          </a:avLst>
        </a:prstGeom>
        <a:solidFill>
          <a:srgbClr val="CFD5EA"/>
        </a:solidFill>
        <a:ln>
          <a:solidFill>
            <a:srgbClr val="004C97"/>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350647" y="2037633"/>
        <a:ext cx="735715" cy="230774"/>
      </dsp:txXfrm>
    </dsp:sp>
    <dsp:sp modelId="{73D4E0D0-480C-403F-BEAC-A410B280A7B3}">
      <dsp:nvSpPr>
        <dsp:cNvPr id="0" name=""/>
        <dsp:cNvSpPr/>
      </dsp:nvSpPr>
      <dsp:spPr>
        <a:xfrm>
          <a:off x="4448537" y="3001013"/>
          <a:ext cx="2296962" cy="1412859"/>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kern="1200"/>
            <a:t>Продолжительность периодов повышенного риска – определение среднего или максимального значения</a:t>
          </a:r>
        </a:p>
      </dsp:txBody>
      <dsp:txXfrm>
        <a:off x="4489918" y="3042394"/>
        <a:ext cx="2214200" cy="1330097"/>
      </dsp:txXfrm>
    </dsp:sp>
    <dsp:sp modelId="{80D3BEB5-CD0B-4EBF-9408-A1C76AB842AF}">
      <dsp:nvSpPr>
        <dsp:cNvPr id="0" name=""/>
        <dsp:cNvSpPr/>
      </dsp:nvSpPr>
      <dsp:spPr>
        <a:xfrm rot="10800000">
          <a:off x="3361237" y="3515132"/>
          <a:ext cx="966489" cy="384622"/>
        </a:xfrm>
        <a:prstGeom prst="leftRightArrow">
          <a:avLst>
            <a:gd name="adj1" fmla="val 60000"/>
            <a:gd name="adj2" fmla="val 50000"/>
          </a:avLst>
        </a:prstGeom>
        <a:solidFill>
          <a:srgbClr val="CFD5EA"/>
        </a:solidFill>
        <a:ln>
          <a:solidFill>
            <a:srgbClr val="004C97"/>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3476624" y="3592056"/>
        <a:ext cx="735715" cy="230774"/>
      </dsp:txXfrm>
    </dsp:sp>
    <dsp:sp modelId="{EEEC747F-FE5C-4701-AF1A-E6F2C25D6867}">
      <dsp:nvSpPr>
        <dsp:cNvPr id="0" name=""/>
        <dsp:cNvSpPr/>
      </dsp:nvSpPr>
      <dsp:spPr>
        <a:xfrm>
          <a:off x="682184" y="3004403"/>
          <a:ext cx="2558242" cy="1406079"/>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kern="1200"/>
            <a:t>Возможность заимствования средств в период повышенного риска – с учетом других источников финансирования</a:t>
          </a:r>
        </a:p>
      </dsp:txBody>
      <dsp:txXfrm>
        <a:off x="723367" y="3045586"/>
        <a:ext cx="2475876" cy="1323713"/>
      </dsp:txXfrm>
    </dsp:sp>
    <dsp:sp modelId="{D18DF4A9-BCA2-40CD-AF11-939B959DA063}">
      <dsp:nvSpPr>
        <dsp:cNvPr id="0" name=""/>
        <dsp:cNvSpPr/>
      </dsp:nvSpPr>
      <dsp:spPr>
        <a:xfrm rot="18000000">
          <a:off x="2380657" y="1951788"/>
          <a:ext cx="966489" cy="384622"/>
        </a:xfrm>
        <a:prstGeom prst="leftRightArrow">
          <a:avLst>
            <a:gd name="adj1" fmla="val 60000"/>
            <a:gd name="adj2" fmla="val 50000"/>
          </a:avLst>
        </a:prstGeom>
        <a:solidFill>
          <a:srgbClr val="CFD5EA"/>
        </a:solidFill>
        <a:ln>
          <a:solidFill>
            <a:srgbClr val="004C97"/>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496044" y="2028712"/>
        <a:ext cx="735715" cy="23077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FA4827-54E3-4C04-A15D-141BCF2D59AF}">
      <dsp:nvSpPr>
        <dsp:cNvPr id="0" name=""/>
        <dsp:cNvSpPr/>
      </dsp:nvSpPr>
      <dsp:spPr>
        <a:xfrm rot="5400000">
          <a:off x="6522575" y="-2779771"/>
          <a:ext cx="737904" cy="6486144"/>
        </a:xfrm>
        <a:prstGeom prst="round2SameRect">
          <a:avLst/>
        </a:prstGeom>
        <a:solidFill>
          <a:srgbClr val="CFD5EA">
            <a:alpha val="90000"/>
          </a:srgb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ru-RU" sz="2100" kern="1200" dirty="0"/>
            <a:t>Во многих странах этот вариант не доступен – необходимы ограничения по объему и срокам</a:t>
          </a:r>
        </a:p>
      </dsp:txBody>
      <dsp:txXfrm rot="-5400000">
        <a:off x="3648455" y="130371"/>
        <a:ext cx="6450122" cy="665860"/>
      </dsp:txXfrm>
    </dsp:sp>
    <dsp:sp modelId="{10A41BF0-7A53-4969-98B8-D40BEB6C7AB6}">
      <dsp:nvSpPr>
        <dsp:cNvPr id="0" name=""/>
        <dsp:cNvSpPr/>
      </dsp:nvSpPr>
      <dsp:spPr>
        <a:xfrm>
          <a:off x="0" y="2109"/>
          <a:ext cx="3648456" cy="922380"/>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ru-RU" sz="2600" kern="1200"/>
            <a:t>Займы центрального банка</a:t>
          </a:r>
        </a:p>
      </dsp:txBody>
      <dsp:txXfrm>
        <a:off x="45027" y="47136"/>
        <a:ext cx="3558402" cy="832326"/>
      </dsp:txXfrm>
    </dsp:sp>
    <dsp:sp modelId="{F162859F-A449-4DC4-B138-7DD6A3508499}">
      <dsp:nvSpPr>
        <dsp:cNvPr id="0" name=""/>
        <dsp:cNvSpPr/>
      </dsp:nvSpPr>
      <dsp:spPr>
        <a:xfrm rot="5400000">
          <a:off x="6522575" y="-1811271"/>
          <a:ext cx="737904" cy="6486144"/>
        </a:xfrm>
        <a:prstGeom prst="round2SameRect">
          <a:avLst/>
        </a:prstGeom>
        <a:solidFill>
          <a:srgbClr val="CFD5EA">
            <a:alpha val="90000"/>
          </a:srgb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ru-RU" sz="2100" kern="1200"/>
            <a:t>Удобный вариант, хотя обычно сопряжен с издержками</a:t>
          </a:r>
        </a:p>
      </dsp:txBody>
      <dsp:txXfrm rot="-5400000">
        <a:off x="3648455" y="1098871"/>
        <a:ext cx="6450122" cy="665860"/>
      </dsp:txXfrm>
    </dsp:sp>
    <dsp:sp modelId="{30D4FA78-B3BE-4E27-AE56-AEA1D60386A9}">
      <dsp:nvSpPr>
        <dsp:cNvPr id="0" name=""/>
        <dsp:cNvSpPr/>
      </dsp:nvSpPr>
      <dsp:spPr>
        <a:xfrm>
          <a:off x="0" y="970609"/>
          <a:ext cx="3648456" cy="922380"/>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ru-RU" sz="2600" kern="1200"/>
            <a:t>Кредитные линии в коммерческих банках</a:t>
          </a:r>
        </a:p>
      </dsp:txBody>
      <dsp:txXfrm>
        <a:off x="45027" y="1015636"/>
        <a:ext cx="3558402" cy="832326"/>
      </dsp:txXfrm>
    </dsp:sp>
    <dsp:sp modelId="{2EC8B873-EC3B-4005-A068-77DB29F3B878}">
      <dsp:nvSpPr>
        <dsp:cNvPr id="0" name=""/>
        <dsp:cNvSpPr/>
      </dsp:nvSpPr>
      <dsp:spPr>
        <a:xfrm rot="5400000">
          <a:off x="6522575" y="-842772"/>
          <a:ext cx="737904" cy="6486144"/>
        </a:xfrm>
        <a:prstGeom prst="round2SameRect">
          <a:avLst/>
        </a:prstGeom>
        <a:solidFill>
          <a:srgbClr val="CFD5EA">
            <a:alpha val="90000"/>
          </a:srgb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ru-RU" sz="2100" kern="1200"/>
            <a:t>Нередко это возможно (не в случае РЕПО) – со штрафными санкциями</a:t>
          </a:r>
        </a:p>
      </dsp:txBody>
      <dsp:txXfrm rot="-5400000">
        <a:off x="3648455" y="2067370"/>
        <a:ext cx="6450122" cy="665860"/>
      </dsp:txXfrm>
    </dsp:sp>
    <dsp:sp modelId="{BE071659-6FBB-4E21-98E2-1EFB0CE2A9A1}">
      <dsp:nvSpPr>
        <dsp:cNvPr id="0" name=""/>
        <dsp:cNvSpPr/>
      </dsp:nvSpPr>
      <dsp:spPr>
        <a:xfrm>
          <a:off x="0" y="1939109"/>
          <a:ext cx="3648456" cy="922380"/>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ru-RU" sz="2600" kern="1200"/>
            <a:t>Закрытие депозитов</a:t>
          </a:r>
        </a:p>
      </dsp:txBody>
      <dsp:txXfrm>
        <a:off x="45027" y="1984136"/>
        <a:ext cx="3558402" cy="832326"/>
      </dsp:txXfrm>
    </dsp:sp>
    <dsp:sp modelId="{FDE7B009-2DE6-4EB8-9308-289A0153F095}">
      <dsp:nvSpPr>
        <dsp:cNvPr id="0" name=""/>
        <dsp:cNvSpPr/>
      </dsp:nvSpPr>
      <dsp:spPr>
        <a:xfrm rot="5400000">
          <a:off x="6522575" y="125727"/>
          <a:ext cx="737904" cy="6486144"/>
        </a:xfrm>
        <a:prstGeom prst="round2SameRect">
          <a:avLst/>
        </a:prstGeom>
        <a:solidFill>
          <a:srgbClr val="CFD5EA">
            <a:alpha val="90000"/>
          </a:srgb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ru-RU" sz="2100" kern="1200"/>
            <a:t>Валютирование день в день?</a:t>
          </a:r>
        </a:p>
      </dsp:txBody>
      <dsp:txXfrm rot="-5400000">
        <a:off x="3648455" y="3035869"/>
        <a:ext cx="6450122" cy="665860"/>
      </dsp:txXfrm>
    </dsp:sp>
    <dsp:sp modelId="{B15A0ED7-15EF-4D77-9E93-EC4D474A1443}">
      <dsp:nvSpPr>
        <dsp:cNvPr id="0" name=""/>
        <dsp:cNvSpPr/>
      </dsp:nvSpPr>
      <dsp:spPr>
        <a:xfrm>
          <a:off x="0" y="2907609"/>
          <a:ext cx="3648456" cy="922380"/>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ru-RU" sz="2600" kern="1200"/>
            <a:t>Доступ к средствам в иностранной валюте</a:t>
          </a:r>
        </a:p>
      </dsp:txBody>
      <dsp:txXfrm>
        <a:off x="45027" y="2952636"/>
        <a:ext cx="3558402" cy="832326"/>
      </dsp:txXfrm>
    </dsp:sp>
    <dsp:sp modelId="{799FEDAD-1CAB-445B-B37A-FB1711077A85}">
      <dsp:nvSpPr>
        <dsp:cNvPr id="0" name=""/>
        <dsp:cNvSpPr/>
      </dsp:nvSpPr>
      <dsp:spPr>
        <a:xfrm rot="5400000">
          <a:off x="6522575" y="1094227"/>
          <a:ext cx="737904" cy="6486144"/>
        </a:xfrm>
        <a:prstGeom prst="round2SameRect">
          <a:avLst/>
        </a:prstGeom>
        <a:solidFill>
          <a:srgbClr val="CFD5EA">
            <a:alpha val="90000"/>
          </a:srgb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ru-RU" sz="2100" kern="1200"/>
            <a:t>Фонды национального благосостояния – необходимо поддерживать их независимость</a:t>
          </a:r>
        </a:p>
      </dsp:txBody>
      <dsp:txXfrm rot="-5400000">
        <a:off x="3648455" y="4004369"/>
        <a:ext cx="6450122" cy="665860"/>
      </dsp:txXfrm>
    </dsp:sp>
    <dsp:sp modelId="{04D106F5-8F07-4497-A0EC-BB06767F8DFB}">
      <dsp:nvSpPr>
        <dsp:cNvPr id="0" name=""/>
        <dsp:cNvSpPr/>
      </dsp:nvSpPr>
      <dsp:spPr>
        <a:xfrm>
          <a:off x="0" y="3876109"/>
          <a:ext cx="3648456" cy="922380"/>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ru-RU" sz="2600" kern="1200"/>
            <a:t>Другие источники денежных средств?</a:t>
          </a:r>
        </a:p>
      </dsp:txBody>
      <dsp:txXfrm>
        <a:off x="45027" y="3921136"/>
        <a:ext cx="3558402" cy="83232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F332B-9470-4CB6-8C6F-5AFACF743862}">
      <dsp:nvSpPr>
        <dsp:cNvPr id="0" name=""/>
        <dsp:cNvSpPr/>
      </dsp:nvSpPr>
      <dsp:spPr>
        <a:xfrm>
          <a:off x="742209" y="0"/>
          <a:ext cx="9012283" cy="5315857"/>
        </a:xfrm>
        <a:prstGeom prst="rightArrow">
          <a:avLst/>
        </a:prstGeom>
        <a:solidFill>
          <a:srgbClr val="CFD5EA"/>
        </a:solidFill>
        <a:ln>
          <a:noFill/>
        </a:ln>
        <a:effectLst/>
      </dsp:spPr>
      <dsp:style>
        <a:lnRef idx="0">
          <a:scrgbClr r="0" g="0" b="0"/>
        </a:lnRef>
        <a:fillRef idx="1">
          <a:scrgbClr r="0" g="0" b="0"/>
        </a:fillRef>
        <a:effectRef idx="0">
          <a:scrgbClr r="0" g="0" b="0"/>
        </a:effectRef>
        <a:fontRef idx="minor"/>
      </dsp:style>
    </dsp:sp>
    <dsp:sp modelId="{98279409-42F1-434A-83DB-7875900BB96D}">
      <dsp:nvSpPr>
        <dsp:cNvPr id="0" name=""/>
        <dsp:cNvSpPr/>
      </dsp:nvSpPr>
      <dsp:spPr>
        <a:xfrm>
          <a:off x="0" y="1569836"/>
          <a:ext cx="2367475" cy="2126342"/>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t>Буфер ликвидности: что это и для чего он нужен</a:t>
          </a:r>
        </a:p>
      </dsp:txBody>
      <dsp:txXfrm>
        <a:off x="103799" y="1673635"/>
        <a:ext cx="2159877" cy="1918744"/>
      </dsp:txXfrm>
    </dsp:sp>
    <dsp:sp modelId="{69B80941-00E4-4A68-91D4-091DABFF1DD2}">
      <dsp:nvSpPr>
        <dsp:cNvPr id="0" name=""/>
        <dsp:cNvSpPr/>
      </dsp:nvSpPr>
      <dsp:spPr>
        <a:xfrm>
          <a:off x="2719259" y="1594757"/>
          <a:ext cx="2366562" cy="2126342"/>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ts val="0"/>
            </a:spcAft>
            <a:buNone/>
          </a:pPr>
          <a:r>
            <a:rPr lang="ru-RU" sz="2000" kern="1200" dirty="0"/>
            <a:t>Определение буфера </a:t>
          </a:r>
        </a:p>
        <a:p>
          <a:pPr marL="0" lvl="0" indent="0" algn="ctr" defTabSz="889000">
            <a:lnSpc>
              <a:spcPct val="90000"/>
            </a:lnSpc>
            <a:spcBef>
              <a:spcPct val="0"/>
            </a:spcBef>
            <a:spcAft>
              <a:spcPts val="0"/>
            </a:spcAft>
            <a:buNone/>
          </a:pPr>
          <a:r>
            <a:rPr lang="ru-RU" sz="2000" kern="1200" dirty="0"/>
            <a:t>и его компонентов</a:t>
          </a:r>
        </a:p>
      </dsp:txBody>
      <dsp:txXfrm>
        <a:off x="2823058" y="1698556"/>
        <a:ext cx="2158964" cy="1918744"/>
      </dsp:txXfrm>
    </dsp:sp>
    <dsp:sp modelId="{66B01804-B4DF-432F-9592-5DE10DAC317F}">
      <dsp:nvSpPr>
        <dsp:cNvPr id="0" name=""/>
        <dsp:cNvSpPr/>
      </dsp:nvSpPr>
      <dsp:spPr>
        <a:xfrm>
          <a:off x="5456343" y="1594757"/>
          <a:ext cx="2369101" cy="2126342"/>
        </a:xfrm>
        <a:prstGeom prst="roundRect">
          <a:avLst/>
        </a:prstGeom>
        <a:solidFill>
          <a:srgbClr val="004C97"/>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a:solidFill>
                <a:schemeClr val="bg1"/>
              </a:solidFill>
            </a:rPr>
            <a:t>Примеры из международной практики</a:t>
          </a:r>
        </a:p>
      </dsp:txBody>
      <dsp:txXfrm>
        <a:off x="5560142" y="1698556"/>
        <a:ext cx="2161503" cy="1918744"/>
      </dsp:txXfrm>
    </dsp:sp>
    <dsp:sp modelId="{D4DB188C-BE5A-46C3-A77C-440CB56285CE}">
      <dsp:nvSpPr>
        <dsp:cNvPr id="0" name=""/>
        <dsp:cNvSpPr/>
      </dsp:nvSpPr>
      <dsp:spPr>
        <a:xfrm>
          <a:off x="8219913" y="1594757"/>
          <a:ext cx="2379591" cy="2126342"/>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a:t>Некоторые возникающие вопросы</a:t>
          </a:r>
        </a:p>
      </dsp:txBody>
      <dsp:txXfrm>
        <a:off x="8323712" y="1698556"/>
        <a:ext cx="2171993" cy="191874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F46FD8-B9B4-4F96-BD7B-7E8B5E287C5E}">
      <dsp:nvSpPr>
        <dsp:cNvPr id="0" name=""/>
        <dsp:cNvSpPr/>
      </dsp:nvSpPr>
      <dsp:spPr>
        <a:xfrm>
          <a:off x="4528" y="1505995"/>
          <a:ext cx="2316161" cy="623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ru-RU" sz="1400" kern="1200" dirty="0"/>
            <a:t>Обследование стран ОЭСР, проведенное в 2016 году Крузом и Коч</a:t>
          </a:r>
        </a:p>
      </dsp:txBody>
      <dsp:txXfrm>
        <a:off x="4528" y="1505995"/>
        <a:ext cx="2316161" cy="623700"/>
      </dsp:txXfrm>
    </dsp:sp>
    <dsp:sp modelId="{2E184D49-6DDF-427D-A7EF-22185F234557}">
      <dsp:nvSpPr>
        <dsp:cNvPr id="0" name=""/>
        <dsp:cNvSpPr/>
      </dsp:nvSpPr>
      <dsp:spPr>
        <a:xfrm>
          <a:off x="2320689" y="258595"/>
          <a:ext cx="463232" cy="3118499"/>
        </a:xfrm>
        <a:prstGeom prst="leftBrace">
          <a:avLst>
            <a:gd name="adj1" fmla="val 35000"/>
            <a:gd name="adj2" fmla="val 50000"/>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C4E50B-7EDF-4329-B72E-BA9C22C291CD}">
      <dsp:nvSpPr>
        <dsp:cNvPr id="0" name=""/>
        <dsp:cNvSpPr/>
      </dsp:nvSpPr>
      <dsp:spPr>
        <a:xfrm>
          <a:off x="2969215" y="258595"/>
          <a:ext cx="6299959" cy="3118499"/>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a:t>29 из 35 стран согласились с тем, что буферы ликвидности являются важным и эффективным инструментом для снижения риска рефинансирования и риска ликвидности</a:t>
          </a:r>
        </a:p>
        <a:p>
          <a:pPr marL="114300" lvl="1" indent="-114300" algn="l" defTabSz="533400">
            <a:lnSpc>
              <a:spcPct val="90000"/>
            </a:lnSpc>
            <a:spcBef>
              <a:spcPct val="0"/>
            </a:spcBef>
            <a:spcAft>
              <a:spcPct val="15000"/>
            </a:spcAft>
            <a:buChar char="•"/>
          </a:pPr>
          <a:r>
            <a:rPr lang="ru-RU" sz="1200" kern="1200"/>
            <a:t>Денежные средства – это основной актив, в основном в центральном банке, в основном в национальной валюте</a:t>
          </a:r>
        </a:p>
        <a:p>
          <a:pPr marL="114300" lvl="1" indent="-114300" algn="l" defTabSz="533400">
            <a:lnSpc>
              <a:spcPct val="90000"/>
            </a:lnSpc>
            <a:spcBef>
              <a:spcPct val="0"/>
            </a:spcBef>
            <a:spcAft>
              <a:spcPct val="15000"/>
            </a:spcAft>
            <a:buChar char="•"/>
          </a:pPr>
          <a:r>
            <a:rPr lang="ru-RU" sz="1200" kern="1200"/>
            <a:t>Основные цели: решение проблем, связанных с несовпадением сроков поступления и оттока средств, снижение риска рефинансирования, преодоление серьезных ограничений по ликвидности, укрепление уверенности среди участников рынка</a:t>
          </a:r>
        </a:p>
        <a:p>
          <a:pPr marL="114300" lvl="1" indent="-114300" algn="l" defTabSz="533400">
            <a:lnSpc>
              <a:spcPct val="90000"/>
            </a:lnSpc>
            <a:spcBef>
              <a:spcPct val="0"/>
            </a:spcBef>
            <a:spcAft>
              <a:spcPct val="15000"/>
            </a:spcAft>
            <a:buChar char="•"/>
          </a:pPr>
          <a:r>
            <a:rPr lang="ru-RU" sz="1200" kern="1200" dirty="0"/>
            <a:t>Наиболее распространенная практика: поддержание буфера, достаточного для покрытия расходов в течение одного месяца, но есть большие различия (после долгового кризиса Греция формирует буферы, достаточные для обслуживания долга, кроме казначейских векселей, в течение следующих 4 лет)</a:t>
          </a:r>
        </a:p>
        <a:p>
          <a:pPr marL="114300" lvl="1" indent="-114300" algn="l" defTabSz="533400">
            <a:lnSpc>
              <a:spcPct val="90000"/>
            </a:lnSpc>
            <a:spcBef>
              <a:spcPct val="0"/>
            </a:spcBef>
            <a:spcAft>
              <a:spcPct val="15000"/>
            </a:spcAft>
            <a:buChar char="•"/>
          </a:pPr>
          <a:r>
            <a:rPr lang="ru-RU" sz="1200" kern="1200"/>
            <a:t>Уровень оценивается на основе ряда показателей ликвидности и сценарного анализа</a:t>
          </a:r>
        </a:p>
        <a:p>
          <a:pPr marL="114300" lvl="1" indent="-114300" algn="l" defTabSz="533400">
            <a:lnSpc>
              <a:spcPct val="90000"/>
            </a:lnSpc>
            <a:spcBef>
              <a:spcPct val="0"/>
            </a:spcBef>
            <a:spcAft>
              <a:spcPct val="15000"/>
            </a:spcAft>
            <a:buChar char="•"/>
          </a:pPr>
          <a:r>
            <a:rPr lang="ru-RU" sz="1200" kern="1200"/>
            <a:t>Более половины респондентов регулярно раскрывают информацию об остатке денежных средств в целях повышения прозрачности государственных финансов</a:t>
          </a:r>
        </a:p>
        <a:p>
          <a:pPr marL="114300" lvl="1" indent="-114300" algn="l" defTabSz="533400">
            <a:lnSpc>
              <a:spcPct val="90000"/>
            </a:lnSpc>
            <a:spcBef>
              <a:spcPct val="0"/>
            </a:spcBef>
            <a:spcAft>
              <a:spcPct val="15000"/>
            </a:spcAft>
            <a:buChar char="•"/>
          </a:pPr>
          <a:r>
            <a:rPr lang="ru-RU" sz="1200" kern="1200" dirty="0"/>
            <a:t>ПУД (подразделения по управлению долгом) координируют вопросы управления буфером ликвидности в основном с Минфином и ЦБ</a:t>
          </a:r>
        </a:p>
      </dsp:txBody>
      <dsp:txXfrm>
        <a:off x="2969215" y="258595"/>
        <a:ext cx="6299959" cy="3118499"/>
      </dsp:txXfrm>
    </dsp:sp>
    <dsp:sp modelId="{CCA6BE14-DFD5-43CB-9515-EE525D703A26}">
      <dsp:nvSpPr>
        <dsp:cNvPr id="0" name=""/>
        <dsp:cNvSpPr/>
      </dsp:nvSpPr>
      <dsp:spPr>
        <a:xfrm>
          <a:off x="4528" y="3420295"/>
          <a:ext cx="2316161" cy="154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ru-RU" sz="1400" kern="1200" dirty="0"/>
            <a:t>Ряд стран С. Европы оперирует остатками денежных средств, размер которых значительно меньше 0,1% от годовых расходов центрального правительства </a:t>
          </a:r>
        </a:p>
      </dsp:txBody>
      <dsp:txXfrm>
        <a:off x="4528" y="3420295"/>
        <a:ext cx="2316161" cy="1544400"/>
      </dsp:txXfrm>
    </dsp:sp>
    <dsp:sp modelId="{57CCFA6B-09A1-41F0-A8E1-1CB3D9011809}">
      <dsp:nvSpPr>
        <dsp:cNvPr id="0" name=""/>
        <dsp:cNvSpPr/>
      </dsp:nvSpPr>
      <dsp:spPr>
        <a:xfrm>
          <a:off x="2320689" y="3420295"/>
          <a:ext cx="463232" cy="1544400"/>
        </a:xfrm>
        <a:prstGeom prst="leftBrace">
          <a:avLst>
            <a:gd name="adj1" fmla="val 35000"/>
            <a:gd name="adj2" fmla="val 50000"/>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395BD1-E655-4E37-832C-AC95C5A7437D}">
      <dsp:nvSpPr>
        <dsp:cNvPr id="0" name=""/>
        <dsp:cNvSpPr/>
      </dsp:nvSpPr>
      <dsp:spPr>
        <a:xfrm>
          <a:off x="2969215" y="3420295"/>
          <a:ext cx="6299959" cy="1544400"/>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ru-RU" sz="1200" kern="1200"/>
            <a:t>Но у них есть ликвидные денежные рынки, эффективный процесс активного управления ликвидностью</a:t>
          </a:r>
        </a:p>
        <a:p>
          <a:pPr marL="114300" lvl="1" indent="-114300" algn="l" defTabSz="533400">
            <a:lnSpc>
              <a:spcPct val="90000"/>
            </a:lnSpc>
            <a:spcBef>
              <a:spcPct val="0"/>
            </a:spcBef>
            <a:spcAft>
              <a:spcPct val="15000"/>
            </a:spcAft>
            <a:buChar char="•"/>
          </a:pPr>
          <a:r>
            <a:rPr lang="ru-RU" sz="1200" kern="1200"/>
            <a:t>Некоторые планируют накопление запасов ликвидности и осуществление последующего кредитования только в безопасных условиях</a:t>
          </a:r>
        </a:p>
        <a:p>
          <a:pPr marL="114300" lvl="1" indent="-114300" algn="l" defTabSz="533400">
            <a:lnSpc>
              <a:spcPct val="90000"/>
            </a:lnSpc>
            <a:spcBef>
              <a:spcPct val="0"/>
            </a:spcBef>
            <a:spcAft>
              <a:spcPct val="15000"/>
            </a:spcAft>
            <a:buChar char="•"/>
          </a:pPr>
          <a:r>
            <a:rPr lang="ru-RU" sz="1200" kern="1200"/>
            <a:t>Истощение ликвидности в период финансового кризиса заставило некоторых быть более осторожными</a:t>
          </a:r>
        </a:p>
      </dsp:txBody>
      <dsp:txXfrm>
        <a:off x="2969215" y="3420295"/>
        <a:ext cx="6299959" cy="15444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A94D1-0A89-41B6-883D-7147B80DF065}">
      <dsp:nvSpPr>
        <dsp:cNvPr id="0" name=""/>
        <dsp:cNvSpPr/>
      </dsp:nvSpPr>
      <dsp:spPr>
        <a:xfrm>
          <a:off x="5028" y="880582"/>
          <a:ext cx="2571957" cy="1707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ru-RU" sz="2000" kern="1200"/>
            <a:t>Некоторые другие подходы – важность подачи сигналов об осмотрительном поведении</a:t>
          </a:r>
        </a:p>
      </dsp:txBody>
      <dsp:txXfrm>
        <a:off x="5028" y="880582"/>
        <a:ext cx="2571957" cy="1707750"/>
      </dsp:txXfrm>
    </dsp:sp>
    <dsp:sp modelId="{5335B570-2E74-4ED0-9A9E-08B2B7FCAC49}">
      <dsp:nvSpPr>
        <dsp:cNvPr id="0" name=""/>
        <dsp:cNvSpPr/>
      </dsp:nvSpPr>
      <dsp:spPr>
        <a:xfrm>
          <a:off x="2576985" y="106757"/>
          <a:ext cx="514391" cy="3255398"/>
        </a:xfrm>
        <a:prstGeom prst="leftBrace">
          <a:avLst>
            <a:gd name="adj1" fmla="val 35000"/>
            <a:gd name="adj2" fmla="val 50000"/>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E78F83-CB4E-416B-B580-86BD88A56A32}">
      <dsp:nvSpPr>
        <dsp:cNvPr id="0" name=""/>
        <dsp:cNvSpPr/>
      </dsp:nvSpPr>
      <dsp:spPr>
        <a:xfrm>
          <a:off x="3297134" y="106757"/>
          <a:ext cx="6995724" cy="3255398"/>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ru-RU" sz="1500" kern="1200" dirty="0"/>
            <a:t>Буфер ликвидности рассчитывается как страховочный буфер на случай неблагоприятных условий на рынке – закрытия рынка или роста издержек</a:t>
          </a:r>
        </a:p>
        <a:p>
          <a:pPr marL="114300" lvl="1" indent="-114300" algn="l" defTabSz="666750">
            <a:lnSpc>
              <a:spcPct val="90000"/>
            </a:lnSpc>
            <a:spcBef>
              <a:spcPct val="0"/>
            </a:spcBef>
            <a:spcAft>
              <a:spcPct val="15000"/>
            </a:spcAft>
            <a:buChar char="•"/>
          </a:pPr>
          <a:r>
            <a:rPr lang="ru-RU" sz="1500" kern="1200"/>
            <a:t>Поддержание остатков на уровне, большем или равном уровню погашения долга в следующем месяце, что косвенно допускает возможность признания аукциона несостоявшимся</a:t>
          </a:r>
        </a:p>
        <a:p>
          <a:pPr marL="114300" lvl="1" indent="-114300" algn="l" defTabSz="666750">
            <a:lnSpc>
              <a:spcPct val="90000"/>
            </a:lnSpc>
            <a:spcBef>
              <a:spcPct val="0"/>
            </a:spcBef>
            <a:spcAft>
              <a:spcPct val="15000"/>
            </a:spcAft>
            <a:buChar char="•"/>
          </a:pPr>
          <a:r>
            <a:rPr lang="ru-RU" sz="1500" kern="1200" dirty="0"/>
            <a:t>Для гарантирования исполнения бюджета или обслуживания долга в течение (X) месяцев</a:t>
          </a:r>
        </a:p>
        <a:p>
          <a:pPr marL="114300" lvl="1" indent="-114300" algn="l" defTabSz="666750">
            <a:lnSpc>
              <a:spcPct val="90000"/>
            </a:lnSpc>
            <a:spcBef>
              <a:spcPct val="0"/>
            </a:spcBef>
            <a:spcAft>
              <a:spcPct val="15000"/>
            </a:spcAft>
            <a:buChar char="•"/>
          </a:pPr>
          <a:r>
            <a:rPr lang="ru-RU" sz="1500" kern="1200"/>
            <a:t>В Италии (до 2011 г.) было законодательно установлено требование к поддержанию остатков на уровне выше 10 млрд евро – максимальный размер совокупного чистого оттока средств за любой период</a:t>
          </a:r>
        </a:p>
        <a:p>
          <a:pPr marL="114300" lvl="1" indent="-114300" algn="l" defTabSz="666750">
            <a:lnSpc>
              <a:spcPct val="90000"/>
            </a:lnSpc>
            <a:spcBef>
              <a:spcPct val="0"/>
            </a:spcBef>
            <a:spcAft>
              <a:spcPct val="15000"/>
            </a:spcAft>
            <a:buChar char="•"/>
          </a:pPr>
          <a:r>
            <a:rPr lang="ru-RU" sz="1500" kern="1200" dirty="0"/>
            <a:t>Уругвай акцентирует внимание на риске чрезмерного роста стоимости заимствований, а не на доступности инструментов заимствования, что предполагает наличие значительного буфера</a:t>
          </a:r>
        </a:p>
        <a:p>
          <a:pPr marL="114300" lvl="1" indent="-114300" algn="l" defTabSz="666750">
            <a:lnSpc>
              <a:spcPct val="90000"/>
            </a:lnSpc>
            <a:spcBef>
              <a:spcPct val="0"/>
            </a:spcBef>
            <a:spcAft>
              <a:spcPct val="15000"/>
            </a:spcAft>
            <a:buChar char="•"/>
          </a:pPr>
          <a:r>
            <a:rPr lang="ru-RU" sz="1500" kern="1200"/>
            <a:t>См. также результаты обследования Всемирного банка 2014 года в Приложении</a:t>
          </a:r>
        </a:p>
      </dsp:txBody>
      <dsp:txXfrm>
        <a:off x="3297134" y="106757"/>
        <a:ext cx="6995724" cy="325539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9D1CC-864E-4792-9B60-16C12D2F0906}">
      <dsp:nvSpPr>
        <dsp:cNvPr id="0" name=""/>
        <dsp:cNvSpPr/>
      </dsp:nvSpPr>
      <dsp:spPr>
        <a:xfrm>
          <a:off x="96178" y="1267"/>
          <a:ext cx="9807109" cy="338277"/>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u-RU" sz="2000" kern="1200"/>
            <a:t>Комментарий</a:t>
          </a:r>
        </a:p>
      </dsp:txBody>
      <dsp:txXfrm>
        <a:off x="112691" y="17780"/>
        <a:ext cx="9774083" cy="305251"/>
      </dsp:txXfrm>
    </dsp:sp>
    <dsp:sp modelId="{3EE15105-B623-4B39-92A3-BD5157B595B0}">
      <dsp:nvSpPr>
        <dsp:cNvPr id="0" name=""/>
        <dsp:cNvSpPr/>
      </dsp:nvSpPr>
      <dsp:spPr>
        <a:xfrm>
          <a:off x="0" y="339544"/>
          <a:ext cx="10043532" cy="1547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882" tIns="17780" rIns="99568" bIns="17780" numCol="1" spcCol="1270" anchor="t" anchorCtr="0">
          <a:noAutofit/>
        </a:bodyPr>
        <a:lstStyle/>
        <a:p>
          <a:pPr marL="114300" lvl="1" indent="-114300" algn="l" defTabSz="622300">
            <a:lnSpc>
              <a:spcPct val="100000"/>
            </a:lnSpc>
            <a:spcBef>
              <a:spcPct val="0"/>
            </a:spcBef>
            <a:spcAft>
              <a:spcPts val="600"/>
            </a:spcAft>
            <a:buChar char="•"/>
          </a:pPr>
          <a:r>
            <a:rPr lang="ru-RU" sz="1400" kern="1200" dirty="0"/>
            <a:t>Простые подходы (поток средств за Х дней) создают риск формирования избыточных буферов, что сопряжено с издержками</a:t>
          </a:r>
        </a:p>
        <a:p>
          <a:pPr marL="114300" lvl="1" indent="-114300" algn="l" defTabSz="622300">
            <a:lnSpc>
              <a:spcPct val="100000"/>
            </a:lnSpc>
            <a:spcBef>
              <a:spcPct val="0"/>
            </a:spcBef>
            <a:spcAft>
              <a:spcPts val="600"/>
            </a:spcAft>
            <a:buChar char="•"/>
          </a:pPr>
          <a:r>
            <a:rPr lang="ru-RU" sz="1400" kern="1200" dirty="0"/>
            <a:t>Буфер ликвидности должен иметь определенное аналитическое обоснование – на основе данных и опыта</a:t>
          </a:r>
        </a:p>
        <a:p>
          <a:pPr marL="114300" lvl="1" indent="-114300" algn="l" defTabSz="622300">
            <a:lnSpc>
              <a:spcPct val="100000"/>
            </a:lnSpc>
            <a:spcBef>
              <a:spcPct val="0"/>
            </a:spcBef>
            <a:spcAft>
              <a:spcPts val="600"/>
            </a:spcAft>
            <a:buChar char="•"/>
          </a:pPr>
          <a:r>
            <a:rPr lang="ru-RU" sz="1400" kern="1200" dirty="0"/>
            <a:t>В некоторых странах, располагающих большим объемом денежных средств, нет буфера ликвидности, но, тем не менее, структурный излишек ликвидности можно эффективно использовать, поэтому даже при его наличии представляется экономически целесообразным сглаживать потоки денежных средств за счет заимствований путем размещения казначейских векселей</a:t>
          </a:r>
        </a:p>
      </dsp:txBody>
      <dsp:txXfrm>
        <a:off x="0" y="339544"/>
        <a:ext cx="10043532" cy="154746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4EEB2-EB60-4017-AC94-0F88DA10AB00}">
      <dsp:nvSpPr>
        <dsp:cNvPr id="0" name=""/>
        <dsp:cNvSpPr/>
      </dsp:nvSpPr>
      <dsp:spPr>
        <a:xfrm>
          <a:off x="0" y="279629"/>
          <a:ext cx="9717315" cy="2608200"/>
        </a:xfrm>
        <a:prstGeom prst="rect">
          <a:avLst/>
        </a:prstGeom>
        <a:solidFill>
          <a:srgbClr val="CFD5EA">
            <a:alpha val="90000"/>
          </a:srgb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4172" tIns="374904" rIns="754172" bIns="99568" numCol="1" spcCol="1270" anchor="t" anchorCtr="0">
          <a:noAutofit/>
        </a:bodyPr>
        <a:lstStyle/>
        <a:p>
          <a:pPr marL="114300" lvl="1" indent="-114300" algn="l" defTabSz="622300">
            <a:lnSpc>
              <a:spcPct val="90000"/>
            </a:lnSpc>
            <a:spcBef>
              <a:spcPct val="0"/>
            </a:spcBef>
            <a:spcAft>
              <a:spcPct val="15000"/>
            </a:spcAft>
            <a:buChar char="•"/>
          </a:pPr>
          <a:r>
            <a:rPr lang="ru-RU" sz="1400" kern="1200" dirty="0"/>
            <a:t>Албания: размер буфера (минимальный и максимальный) определяется главным образом на основе расходов в течение месяца. Может меняться при необходимости.</a:t>
          </a:r>
        </a:p>
        <a:p>
          <a:pPr marL="114300" lvl="1" indent="-114300" algn="l" defTabSz="622300">
            <a:lnSpc>
              <a:spcPct val="90000"/>
            </a:lnSpc>
            <a:spcBef>
              <a:spcPct val="0"/>
            </a:spcBef>
            <a:spcAft>
              <a:spcPct val="15000"/>
            </a:spcAft>
            <a:buChar char="•"/>
          </a:pPr>
          <a:r>
            <a:rPr lang="ru-RU" sz="1400" kern="1200" dirty="0"/>
            <a:t>Венгрия: впервые буфер ликвидности был сформирован в 2003 году. Размер минимального остатка определяется на уровне валовой потребности в финансировании в течение 4–6 недель. Увеличен после финансового кризиса в целях укрепления доверия инвесторов. В 2013 году из-за изменения прогноза целевое значение было установлено на уровне 50% от суммы погашения облигаций и кредитов в первом квартале. В 2017 году минимальный размер буфера ликвидности стали рассчитывать на основе процентиля ежедневных потоков денежных средств, а оптимальный размер – исходя из плана финансирования на 6 недель</a:t>
          </a:r>
        </a:p>
        <a:p>
          <a:pPr marL="114300" lvl="1" indent="-114300" algn="l" defTabSz="622300">
            <a:lnSpc>
              <a:spcPct val="90000"/>
            </a:lnSpc>
            <a:spcBef>
              <a:spcPct val="0"/>
            </a:spcBef>
            <a:spcAft>
              <a:spcPct val="15000"/>
            </a:spcAft>
            <a:buChar char="•"/>
          </a:pPr>
          <a:r>
            <a:rPr lang="ru-RU" sz="1400" kern="1200" dirty="0"/>
            <a:t>Турция: размер буфера, который также был впервые сформирован в 2003 году, определяется на основе потоков денежных средств, и может меняться в течение года</a:t>
          </a:r>
        </a:p>
      </dsp:txBody>
      <dsp:txXfrm>
        <a:off x="0" y="279629"/>
        <a:ext cx="9717315" cy="2608200"/>
      </dsp:txXfrm>
    </dsp:sp>
    <dsp:sp modelId="{E2319BDF-DCC7-458D-98CE-F1E4970B4A1A}">
      <dsp:nvSpPr>
        <dsp:cNvPr id="0" name=""/>
        <dsp:cNvSpPr/>
      </dsp:nvSpPr>
      <dsp:spPr>
        <a:xfrm>
          <a:off x="485865" y="13949"/>
          <a:ext cx="6802120" cy="53136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104" tIns="0" rIns="257104" bIns="0" numCol="1" spcCol="1270" anchor="ctr" anchorCtr="0">
          <a:noAutofit/>
        </a:bodyPr>
        <a:lstStyle/>
        <a:p>
          <a:pPr marL="0" lvl="0" indent="0" algn="l" defTabSz="711200">
            <a:lnSpc>
              <a:spcPct val="90000"/>
            </a:lnSpc>
            <a:spcBef>
              <a:spcPct val="0"/>
            </a:spcBef>
            <a:spcAft>
              <a:spcPct val="35000"/>
            </a:spcAft>
            <a:buNone/>
          </a:pPr>
          <a:r>
            <a:rPr lang="ru-RU" sz="1600" kern="1200" dirty="0"/>
            <a:t>Целевое значение уровня буфера ликвидности официально установлено только в трех странах</a:t>
          </a:r>
        </a:p>
      </dsp:txBody>
      <dsp:txXfrm>
        <a:off x="511804" y="39888"/>
        <a:ext cx="6750242" cy="479482"/>
      </dsp:txXfrm>
    </dsp:sp>
    <dsp:sp modelId="{FD9DD46E-5E4F-41A4-A393-E94CAA264C48}">
      <dsp:nvSpPr>
        <dsp:cNvPr id="0" name=""/>
        <dsp:cNvSpPr/>
      </dsp:nvSpPr>
      <dsp:spPr>
        <a:xfrm>
          <a:off x="0" y="3283865"/>
          <a:ext cx="9717315" cy="1644300"/>
        </a:xfrm>
        <a:prstGeom prst="rect">
          <a:avLst/>
        </a:prstGeom>
        <a:solidFill>
          <a:srgbClr val="CFD5EA">
            <a:alpha val="90000"/>
          </a:srgb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4172" tIns="374904" rIns="754172" bIns="99568" numCol="1" spcCol="1270" anchor="t" anchorCtr="0">
          <a:noAutofit/>
        </a:bodyPr>
        <a:lstStyle/>
        <a:p>
          <a:pPr marL="114300" lvl="1" indent="-114300" algn="l" defTabSz="622300">
            <a:lnSpc>
              <a:spcPct val="90000"/>
            </a:lnSpc>
            <a:spcBef>
              <a:spcPct val="0"/>
            </a:spcBef>
            <a:spcAft>
              <a:spcPct val="15000"/>
            </a:spcAft>
            <a:buChar char="•"/>
          </a:pPr>
          <a:r>
            <a:rPr lang="ru-RU" sz="1400" kern="1200" dirty="0"/>
            <a:t>В 2016 году о наличии буфера сообщили 8 из 12 стран</a:t>
          </a:r>
        </a:p>
        <a:p>
          <a:pPr marL="114300" lvl="1" indent="-114300" algn="l" defTabSz="622300">
            <a:lnSpc>
              <a:spcPct val="90000"/>
            </a:lnSpc>
            <a:spcBef>
              <a:spcPct val="0"/>
            </a:spcBef>
            <a:spcAft>
              <a:spcPct val="15000"/>
            </a:spcAft>
            <a:buChar char="•"/>
          </a:pPr>
          <a:r>
            <a:rPr lang="ru-RU" sz="1400" kern="1200" dirty="0"/>
            <a:t>Большинство стран отметили волатильность доходов и расходов и ошибки при их прогнозировании. В число других факторов вошли риск неудачного завершения аукциона или более существенной дестабилизации рынка, а также риск условных обязательств</a:t>
          </a:r>
        </a:p>
        <a:p>
          <a:pPr marL="114300" lvl="1" indent="-114300" algn="l" defTabSz="622300">
            <a:lnSpc>
              <a:spcPct val="90000"/>
            </a:lnSpc>
            <a:spcBef>
              <a:spcPct val="0"/>
            </a:spcBef>
            <a:spcAft>
              <a:spcPct val="15000"/>
            </a:spcAft>
            <a:buChar char="•"/>
          </a:pPr>
          <a:r>
            <a:rPr lang="ru-RU" sz="1400" kern="1200" dirty="0"/>
            <a:t>Страховочные инструменты: некоторые отметили возможность закрытия депозитов и доступ к валютным остаткам</a:t>
          </a:r>
        </a:p>
      </dsp:txBody>
      <dsp:txXfrm>
        <a:off x="0" y="3283865"/>
        <a:ext cx="9717315" cy="1644300"/>
      </dsp:txXfrm>
    </dsp:sp>
    <dsp:sp modelId="{2684CF39-D959-4046-A224-01859FDF56D4}">
      <dsp:nvSpPr>
        <dsp:cNvPr id="0" name=""/>
        <dsp:cNvSpPr/>
      </dsp:nvSpPr>
      <dsp:spPr>
        <a:xfrm>
          <a:off x="485865" y="2985029"/>
          <a:ext cx="6802120" cy="564516"/>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104" tIns="0" rIns="257104" bIns="0" numCol="1" spcCol="1270" anchor="ctr" anchorCtr="0">
          <a:noAutofit/>
        </a:bodyPr>
        <a:lstStyle/>
        <a:p>
          <a:pPr marL="0" lvl="0" indent="0" algn="l" defTabSz="711200">
            <a:lnSpc>
              <a:spcPct val="90000"/>
            </a:lnSpc>
            <a:spcBef>
              <a:spcPct val="0"/>
            </a:spcBef>
            <a:spcAft>
              <a:spcPct val="35000"/>
            </a:spcAft>
            <a:buNone/>
          </a:pPr>
          <a:r>
            <a:rPr lang="ru-RU" sz="1600" kern="1200" dirty="0"/>
            <a:t>Возможно, большинство других стран тоже на практике имеют буфер ликвидности, хотя официально он не определен</a:t>
          </a:r>
        </a:p>
      </dsp:txBody>
      <dsp:txXfrm>
        <a:off x="513422" y="3012586"/>
        <a:ext cx="6747006" cy="50940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F332B-9470-4CB6-8C6F-5AFACF743862}">
      <dsp:nvSpPr>
        <dsp:cNvPr id="0" name=""/>
        <dsp:cNvSpPr/>
      </dsp:nvSpPr>
      <dsp:spPr>
        <a:xfrm>
          <a:off x="742209" y="0"/>
          <a:ext cx="9012283" cy="5315857"/>
        </a:xfrm>
        <a:prstGeom prst="rightArrow">
          <a:avLst/>
        </a:prstGeom>
        <a:solidFill>
          <a:srgbClr val="CFD5EA"/>
        </a:solidFill>
        <a:ln>
          <a:noFill/>
        </a:ln>
        <a:effectLst/>
      </dsp:spPr>
      <dsp:style>
        <a:lnRef idx="0">
          <a:scrgbClr r="0" g="0" b="0"/>
        </a:lnRef>
        <a:fillRef idx="1">
          <a:scrgbClr r="0" g="0" b="0"/>
        </a:fillRef>
        <a:effectRef idx="0">
          <a:scrgbClr r="0" g="0" b="0"/>
        </a:effectRef>
        <a:fontRef idx="minor"/>
      </dsp:style>
    </dsp:sp>
    <dsp:sp modelId="{98279409-42F1-434A-83DB-7875900BB96D}">
      <dsp:nvSpPr>
        <dsp:cNvPr id="0" name=""/>
        <dsp:cNvSpPr/>
      </dsp:nvSpPr>
      <dsp:spPr>
        <a:xfrm>
          <a:off x="0" y="1569836"/>
          <a:ext cx="2367475" cy="2126342"/>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t>Буфер ликвидности: что это и для чего он нужен</a:t>
          </a:r>
        </a:p>
      </dsp:txBody>
      <dsp:txXfrm>
        <a:off x="103799" y="1673635"/>
        <a:ext cx="2159877" cy="1918744"/>
      </dsp:txXfrm>
    </dsp:sp>
    <dsp:sp modelId="{69B80941-00E4-4A68-91D4-091DABFF1DD2}">
      <dsp:nvSpPr>
        <dsp:cNvPr id="0" name=""/>
        <dsp:cNvSpPr/>
      </dsp:nvSpPr>
      <dsp:spPr>
        <a:xfrm>
          <a:off x="2719259" y="1594757"/>
          <a:ext cx="2366562" cy="2126342"/>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ts val="0"/>
            </a:spcAft>
            <a:buNone/>
          </a:pPr>
          <a:r>
            <a:rPr lang="ru-RU" sz="2000" kern="1200" dirty="0"/>
            <a:t>Определение буфера </a:t>
          </a:r>
        </a:p>
        <a:p>
          <a:pPr marL="0" lvl="0" indent="0" algn="ctr" defTabSz="889000">
            <a:lnSpc>
              <a:spcPct val="90000"/>
            </a:lnSpc>
            <a:spcBef>
              <a:spcPct val="0"/>
            </a:spcBef>
            <a:spcAft>
              <a:spcPts val="0"/>
            </a:spcAft>
            <a:buNone/>
          </a:pPr>
          <a:r>
            <a:rPr lang="ru-RU" sz="2000" kern="1200" dirty="0"/>
            <a:t>и его компонентов</a:t>
          </a:r>
        </a:p>
      </dsp:txBody>
      <dsp:txXfrm>
        <a:off x="2823058" y="1698556"/>
        <a:ext cx="2158964" cy="1918744"/>
      </dsp:txXfrm>
    </dsp:sp>
    <dsp:sp modelId="{66B01804-B4DF-432F-9592-5DE10DAC317F}">
      <dsp:nvSpPr>
        <dsp:cNvPr id="0" name=""/>
        <dsp:cNvSpPr/>
      </dsp:nvSpPr>
      <dsp:spPr>
        <a:xfrm>
          <a:off x="5456343" y="1594757"/>
          <a:ext cx="2369101" cy="2126342"/>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a:t>Примеры из международной практики</a:t>
          </a:r>
        </a:p>
      </dsp:txBody>
      <dsp:txXfrm>
        <a:off x="5560142" y="1698556"/>
        <a:ext cx="2161503" cy="1918744"/>
      </dsp:txXfrm>
    </dsp:sp>
    <dsp:sp modelId="{D4DB188C-BE5A-46C3-A77C-440CB56285CE}">
      <dsp:nvSpPr>
        <dsp:cNvPr id="0" name=""/>
        <dsp:cNvSpPr/>
      </dsp:nvSpPr>
      <dsp:spPr>
        <a:xfrm>
          <a:off x="8219913" y="1594757"/>
          <a:ext cx="2379591" cy="2126342"/>
        </a:xfrm>
        <a:prstGeom prst="roundRect">
          <a:avLst/>
        </a:prstGeom>
        <a:solidFill>
          <a:srgbClr val="004C97"/>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a:solidFill>
                <a:schemeClr val="bg1"/>
              </a:solidFill>
            </a:rPr>
            <a:t>Некоторые возникающие вопросы</a:t>
          </a:r>
        </a:p>
      </dsp:txBody>
      <dsp:txXfrm>
        <a:off x="8323712" y="1698556"/>
        <a:ext cx="2171993" cy="191874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40EA5-C26E-4062-9553-FBD82EEE5019}">
      <dsp:nvSpPr>
        <dsp:cNvPr id="0" name=""/>
        <dsp:cNvSpPr/>
      </dsp:nvSpPr>
      <dsp:spPr>
        <a:xfrm>
          <a:off x="0" y="-77497"/>
          <a:ext cx="8706742" cy="150297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t>Целесообразно ли разбивать буфер ликвидности на подкатегории («суббуферы»), привязанные к конкретным расходам или рискам?  Например:</a:t>
          </a:r>
        </a:p>
        <a:p>
          <a:pPr marL="114300" lvl="1" indent="-114300" algn="l" defTabSz="622300">
            <a:lnSpc>
              <a:spcPct val="90000"/>
            </a:lnSpc>
            <a:spcBef>
              <a:spcPct val="0"/>
            </a:spcBef>
            <a:spcAft>
              <a:spcPct val="15000"/>
            </a:spcAft>
            <a:buChar char="•"/>
          </a:pPr>
          <a:r>
            <a:rPr lang="ru-RU" sz="1400" kern="1200" dirty="0"/>
            <a:t>Суббуфер на обслуживание долга, привязанный к колебаниям валютных курсов или процентных ставок</a:t>
          </a:r>
        </a:p>
        <a:p>
          <a:pPr marL="114300" lvl="1" indent="-114300" algn="l" defTabSz="622300">
            <a:lnSpc>
              <a:spcPct val="90000"/>
            </a:lnSpc>
            <a:spcBef>
              <a:spcPct val="0"/>
            </a:spcBef>
            <a:spcAft>
              <a:spcPct val="15000"/>
            </a:spcAft>
            <a:buChar char="•"/>
          </a:pPr>
          <a:r>
            <a:rPr lang="ru-RU" sz="1400" kern="1200" dirty="0"/>
            <a:t>Буфер на случай непредвиденных расходов, не предусмотренных бюджетом</a:t>
          </a:r>
        </a:p>
      </dsp:txBody>
      <dsp:txXfrm>
        <a:off x="44021" y="-33476"/>
        <a:ext cx="7084911" cy="1414935"/>
      </dsp:txXfrm>
    </dsp:sp>
    <dsp:sp modelId="{F6687178-368A-4CC0-AADB-C766C9F377B4}">
      <dsp:nvSpPr>
        <dsp:cNvPr id="0" name=""/>
        <dsp:cNvSpPr/>
      </dsp:nvSpPr>
      <dsp:spPr>
        <a:xfrm>
          <a:off x="768241" y="1675976"/>
          <a:ext cx="8706742" cy="150297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a:t>В идеале – нет:</a:t>
          </a:r>
        </a:p>
        <a:p>
          <a:pPr marL="114300" lvl="1" indent="-114300" algn="l" defTabSz="622300">
            <a:lnSpc>
              <a:spcPct val="90000"/>
            </a:lnSpc>
            <a:spcBef>
              <a:spcPct val="0"/>
            </a:spcBef>
            <a:spcAft>
              <a:spcPct val="15000"/>
            </a:spcAft>
            <a:buChar char="•"/>
          </a:pPr>
          <a:r>
            <a:rPr lang="ru-RU" sz="1400" kern="1200" dirty="0"/>
            <a:t>В случае определения суббуферов возникает риск того, что совокупный буфер будет неоправданно большим, что создаст дополнительные издержки</a:t>
          </a:r>
        </a:p>
        <a:p>
          <a:pPr marL="114300" lvl="1" indent="-114300" algn="l" defTabSz="622300">
            <a:lnSpc>
              <a:spcPct val="90000"/>
            </a:lnSpc>
            <a:spcBef>
              <a:spcPct val="0"/>
            </a:spcBef>
            <a:spcAft>
              <a:spcPct val="15000"/>
            </a:spcAft>
            <a:buChar char="•"/>
          </a:pPr>
          <a:r>
            <a:rPr lang="ru-RU" sz="1400" kern="1200" dirty="0"/>
            <a:t>Базовый расчет операционного и страховочного элементов буфера должен учитывать все риски</a:t>
          </a:r>
        </a:p>
      </dsp:txBody>
      <dsp:txXfrm>
        <a:off x="812262" y="1719997"/>
        <a:ext cx="6873522" cy="1414935"/>
      </dsp:txXfrm>
    </dsp:sp>
    <dsp:sp modelId="{194EF24D-8A70-4722-A603-AD1DB8050B05}">
      <dsp:nvSpPr>
        <dsp:cNvPr id="0" name=""/>
        <dsp:cNvSpPr/>
      </dsp:nvSpPr>
      <dsp:spPr>
        <a:xfrm>
          <a:off x="1536483" y="3274455"/>
          <a:ext cx="8706742" cy="1812966"/>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a:t>Возможные исключения:</a:t>
          </a:r>
        </a:p>
        <a:p>
          <a:pPr marL="114300" lvl="1" indent="-114300" algn="l" defTabSz="622300">
            <a:lnSpc>
              <a:spcPct val="90000"/>
            </a:lnSpc>
            <a:spcBef>
              <a:spcPct val="0"/>
            </a:spcBef>
            <a:spcAft>
              <a:spcPct val="15000"/>
            </a:spcAft>
            <a:buChar char="•"/>
          </a:pPr>
          <a:r>
            <a:rPr lang="ru-RU" sz="1400" kern="1200" dirty="0"/>
            <a:t>Если денежные средства не являются переносимыми (на ЕКС есть защищенные остатки или остатки, предназначенные для целевого использования), то, возможно, целесообразно использовать суббуферы</a:t>
          </a:r>
        </a:p>
        <a:p>
          <a:pPr marL="114300" lvl="1" indent="-114300" algn="l" defTabSz="622300">
            <a:lnSpc>
              <a:spcPct val="90000"/>
            </a:lnSpc>
            <a:spcBef>
              <a:spcPct val="0"/>
            </a:spcBef>
            <a:spcAft>
              <a:spcPct val="15000"/>
            </a:spcAft>
            <a:buChar char="•"/>
          </a:pPr>
          <a:r>
            <a:rPr lang="ru-RU" sz="1400" kern="1200"/>
            <a:t>Возможно, доступ к средствам в иностранной валюте должен быть ограничен, если есть риск, что ЦБ не готов предоставлять такие средства по первому требованию, или на местном рынке нет иностранной валюты</a:t>
          </a:r>
        </a:p>
      </dsp:txBody>
      <dsp:txXfrm>
        <a:off x="1589583" y="3327555"/>
        <a:ext cx="6855364" cy="1706766"/>
      </dsp:txXfrm>
    </dsp:sp>
    <dsp:sp modelId="{49FE3267-4E95-4ACE-B820-9C270D3923A7}">
      <dsp:nvSpPr>
        <dsp:cNvPr id="0" name=""/>
        <dsp:cNvSpPr/>
      </dsp:nvSpPr>
      <dsp:spPr>
        <a:xfrm>
          <a:off x="7729806" y="1062260"/>
          <a:ext cx="976935" cy="976935"/>
        </a:xfrm>
        <a:prstGeom prst="downArrow">
          <a:avLst>
            <a:gd name="adj1" fmla="val 55000"/>
            <a:gd name="adj2" fmla="val 45000"/>
          </a:avLst>
        </a:prstGeom>
        <a:solidFill>
          <a:srgbClr val="CFD5EA">
            <a:alpha val="90000"/>
          </a:srgb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7949616" y="1062260"/>
        <a:ext cx="537315" cy="735144"/>
      </dsp:txXfrm>
    </dsp:sp>
    <dsp:sp modelId="{14D4ECC6-3AE4-4E96-B415-44F82CE0A2B9}">
      <dsp:nvSpPr>
        <dsp:cNvPr id="0" name=""/>
        <dsp:cNvSpPr/>
      </dsp:nvSpPr>
      <dsp:spPr>
        <a:xfrm>
          <a:off x="8498048" y="2805714"/>
          <a:ext cx="976935" cy="976935"/>
        </a:xfrm>
        <a:prstGeom prst="downArrow">
          <a:avLst>
            <a:gd name="adj1" fmla="val 55000"/>
            <a:gd name="adj2" fmla="val 45000"/>
          </a:avLst>
        </a:prstGeom>
        <a:solidFill>
          <a:srgbClr val="CFD5EA">
            <a:alpha val="90000"/>
          </a:srgb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8717858" y="2805714"/>
        <a:ext cx="537315" cy="73514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C9A761-6516-47BF-B9BA-1A65037547F9}">
      <dsp:nvSpPr>
        <dsp:cNvPr id="0" name=""/>
        <dsp:cNvSpPr/>
      </dsp:nvSpPr>
      <dsp:spPr>
        <a:xfrm>
          <a:off x="21792" y="27928"/>
          <a:ext cx="4757790" cy="1209600"/>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ru-RU" sz="2000" kern="1200" dirty="0"/>
            <a:t>Обычно предполагается, что буфер хранится в Центральном Банке</a:t>
          </a:r>
        </a:p>
      </dsp:txBody>
      <dsp:txXfrm>
        <a:off x="21792" y="27928"/>
        <a:ext cx="4757790" cy="1209600"/>
      </dsp:txXfrm>
    </dsp:sp>
    <dsp:sp modelId="{2848B0C3-9547-4A3B-8339-B85B230C0DB6}">
      <dsp:nvSpPr>
        <dsp:cNvPr id="0" name=""/>
        <dsp:cNvSpPr/>
      </dsp:nvSpPr>
      <dsp:spPr>
        <a:xfrm>
          <a:off x="49" y="1226146"/>
          <a:ext cx="4757790" cy="3285765"/>
        </a:xfrm>
        <a:prstGeom prst="rect">
          <a:avLst/>
        </a:prstGeom>
        <a:solidFill>
          <a:srgbClr val="CFD5EA">
            <a:alpha val="90000"/>
          </a:srgb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ru-RU" sz="1600" kern="1200" dirty="0"/>
            <a:t>Часть остатка средств на ЕКС – судя по результатам обследования</a:t>
          </a:r>
        </a:p>
        <a:p>
          <a:pPr marL="171450" lvl="1" indent="-171450" algn="l" defTabSz="711200">
            <a:lnSpc>
              <a:spcPct val="90000"/>
            </a:lnSpc>
            <a:spcBef>
              <a:spcPct val="0"/>
            </a:spcBef>
            <a:spcAft>
              <a:spcPct val="15000"/>
            </a:spcAft>
            <a:buChar char="•"/>
          </a:pPr>
          <a:r>
            <a:rPr lang="ru-RU" sz="1600" kern="1200"/>
            <a:t>Избегание риска, связанного с кредитованием или ликвидностью</a:t>
          </a:r>
        </a:p>
        <a:p>
          <a:pPr marL="171450" lvl="1" indent="-171450" algn="l" defTabSz="711200">
            <a:lnSpc>
              <a:spcPct val="90000"/>
            </a:lnSpc>
            <a:spcBef>
              <a:spcPct val="0"/>
            </a:spcBef>
            <a:spcAft>
              <a:spcPct val="15000"/>
            </a:spcAft>
            <a:buChar char="•"/>
          </a:pPr>
          <a:r>
            <a:rPr lang="ru-RU" sz="1600" kern="1200" dirty="0"/>
            <a:t>В случае активного управления ликвидностью для поддержания суммы средств на ЕКС в размере близком к размеру буфера, то нет отрицательных последствий для кредитно-денежной политики</a:t>
          </a:r>
        </a:p>
        <a:p>
          <a:pPr marL="171450" lvl="1" indent="-171450" algn="l" defTabSz="711200">
            <a:lnSpc>
              <a:spcPct val="90000"/>
            </a:lnSpc>
            <a:spcBef>
              <a:spcPct val="0"/>
            </a:spcBef>
            <a:spcAft>
              <a:spcPct val="15000"/>
            </a:spcAft>
            <a:buChar char="•"/>
          </a:pPr>
          <a:r>
            <a:rPr lang="ru-RU" sz="1600" kern="1200"/>
            <a:t>Следует начислять процентный доход по безрисковой рыночной ставке (близкой к ключевой), что будет отражать альтернативные издержки и создавать правильные стимулы</a:t>
          </a:r>
        </a:p>
      </dsp:txBody>
      <dsp:txXfrm>
        <a:off x="49" y="1226146"/>
        <a:ext cx="4757790" cy="3285765"/>
      </dsp:txXfrm>
    </dsp:sp>
    <dsp:sp modelId="{922BF78C-E852-4654-ADB9-71D8CF98C783}">
      <dsp:nvSpPr>
        <dsp:cNvPr id="0" name=""/>
        <dsp:cNvSpPr/>
      </dsp:nvSpPr>
      <dsp:spPr>
        <a:xfrm>
          <a:off x="5423930" y="16545"/>
          <a:ext cx="4757790" cy="1209600"/>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ru-RU" sz="2000" kern="1200" dirty="0"/>
            <a:t>Существуют и другие варианты, по крайней мере, для некоторой части буфера</a:t>
          </a:r>
        </a:p>
      </dsp:txBody>
      <dsp:txXfrm>
        <a:off x="5423930" y="16545"/>
        <a:ext cx="4757790" cy="1209600"/>
      </dsp:txXfrm>
    </dsp:sp>
    <dsp:sp modelId="{86C749DD-8525-40B9-BFF7-4D677A8CDBEE}">
      <dsp:nvSpPr>
        <dsp:cNvPr id="0" name=""/>
        <dsp:cNvSpPr/>
      </dsp:nvSpPr>
      <dsp:spPr>
        <a:xfrm>
          <a:off x="5423930" y="1226146"/>
          <a:ext cx="4757790" cy="3285765"/>
        </a:xfrm>
        <a:prstGeom prst="rect">
          <a:avLst/>
        </a:prstGeom>
        <a:solidFill>
          <a:srgbClr val="CFD5EA">
            <a:alpha val="90000"/>
          </a:srgb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ru-RU" sz="1600" kern="1200"/>
            <a:t>Депозиты в коммерческих банках, но следует остерегаться: </a:t>
          </a:r>
        </a:p>
        <a:p>
          <a:pPr marL="228600" lvl="2" indent="-114300" algn="l" defTabSz="622300">
            <a:lnSpc>
              <a:spcPct val="90000"/>
            </a:lnSpc>
            <a:spcBef>
              <a:spcPct val="0"/>
            </a:spcBef>
            <a:spcAft>
              <a:spcPct val="15000"/>
            </a:spcAft>
            <a:buChar char="•"/>
          </a:pPr>
          <a:r>
            <a:rPr lang="ru-RU" sz="1400" kern="1200" dirty="0"/>
            <a:t>кредитных рисков, если нет обеспечения (или речь не идет об обратном РЕПО)</a:t>
          </a:r>
        </a:p>
        <a:p>
          <a:pPr marL="228600" lvl="2" indent="-114300" algn="l" defTabSz="622300">
            <a:lnSpc>
              <a:spcPct val="90000"/>
            </a:lnSpc>
            <a:spcBef>
              <a:spcPct val="0"/>
            </a:spcBef>
            <a:spcAft>
              <a:spcPct val="15000"/>
            </a:spcAft>
            <a:buChar char="•"/>
          </a:pPr>
          <a:r>
            <a:rPr lang="ru-RU" sz="1400" kern="1200"/>
            <a:t>рисков ликвидности, если они не являются краткосрочными или отзывными (закрытие срочных депозитов подразумевает штрафные санкции) </a:t>
          </a:r>
        </a:p>
        <a:p>
          <a:pPr marL="171450" lvl="1" indent="-171450" algn="l" defTabSz="711200">
            <a:lnSpc>
              <a:spcPct val="90000"/>
            </a:lnSpc>
            <a:spcBef>
              <a:spcPct val="0"/>
            </a:spcBef>
            <a:spcAft>
              <a:spcPct val="15000"/>
            </a:spcAft>
            <a:buChar char="•"/>
          </a:pPr>
          <a:r>
            <a:rPr lang="ru-RU" sz="1600" kern="1200"/>
            <a:t>Фонды денежного рынка – но заявленная ликвидность может оказаться иллюзией</a:t>
          </a:r>
        </a:p>
        <a:p>
          <a:pPr marL="171450" lvl="1" indent="-171450" algn="l" defTabSz="711200">
            <a:lnSpc>
              <a:spcPct val="90000"/>
            </a:lnSpc>
            <a:spcBef>
              <a:spcPct val="0"/>
            </a:spcBef>
            <a:spcAft>
              <a:spcPct val="15000"/>
            </a:spcAft>
            <a:buChar char="•"/>
          </a:pPr>
          <a:r>
            <a:rPr lang="ru-RU" sz="1600" kern="1200" dirty="0"/>
            <a:t>Такие варианты могут быть более подходящими для буферного фонда ликвидности сверх буфера ликвидности (следующий слайд)</a:t>
          </a:r>
        </a:p>
      </dsp:txBody>
      <dsp:txXfrm>
        <a:off x="5423930" y="1226146"/>
        <a:ext cx="4757790" cy="32857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C2BA07-FF00-432F-8DEC-34B789EA0C3D}">
      <dsp:nvSpPr>
        <dsp:cNvPr id="0" name=""/>
        <dsp:cNvSpPr/>
      </dsp:nvSpPr>
      <dsp:spPr>
        <a:xfrm>
          <a:off x="5097" y="808038"/>
          <a:ext cx="2607301" cy="1158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66040" rIns="184912" bIns="66040" numCol="1" spcCol="1270" anchor="ctr" anchorCtr="0">
          <a:noAutofit/>
        </a:bodyPr>
        <a:lstStyle/>
        <a:p>
          <a:pPr marL="0" lvl="0" indent="0" algn="r" defTabSz="1155700">
            <a:lnSpc>
              <a:spcPct val="90000"/>
            </a:lnSpc>
            <a:spcBef>
              <a:spcPct val="0"/>
            </a:spcBef>
            <a:spcAft>
              <a:spcPct val="35000"/>
            </a:spcAft>
            <a:buNone/>
          </a:pPr>
          <a:r>
            <a:rPr lang="ru-RU" sz="2600" kern="1200" dirty="0"/>
            <a:t>Что такое буфер ликвидности?</a:t>
          </a:r>
        </a:p>
      </dsp:txBody>
      <dsp:txXfrm>
        <a:off x="5097" y="808038"/>
        <a:ext cx="2607301" cy="1158300"/>
      </dsp:txXfrm>
    </dsp:sp>
    <dsp:sp modelId="{67A8B3A8-84B0-4807-A6D7-0B995EC760DE}">
      <dsp:nvSpPr>
        <dsp:cNvPr id="0" name=""/>
        <dsp:cNvSpPr/>
      </dsp:nvSpPr>
      <dsp:spPr>
        <a:xfrm>
          <a:off x="2612398" y="246986"/>
          <a:ext cx="521460" cy="2280403"/>
        </a:xfrm>
        <a:prstGeom prst="leftBrace">
          <a:avLst>
            <a:gd name="adj1" fmla="val 35000"/>
            <a:gd name="adj2" fmla="val 50000"/>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7AE824-A98E-4119-BE9B-51AF1EFC65EE}">
      <dsp:nvSpPr>
        <dsp:cNvPr id="0" name=""/>
        <dsp:cNvSpPr/>
      </dsp:nvSpPr>
      <dsp:spPr>
        <a:xfrm>
          <a:off x="3342443" y="246986"/>
          <a:ext cx="7091859" cy="2280403"/>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228600" lvl="1" indent="-228600" algn="l" defTabSz="1155700">
            <a:lnSpc>
              <a:spcPct val="90000"/>
            </a:lnSpc>
            <a:spcBef>
              <a:spcPct val="0"/>
            </a:spcBef>
            <a:spcAft>
              <a:spcPct val="15000"/>
            </a:spcAft>
            <a:buChar char="•"/>
          </a:pPr>
          <a:r>
            <a:rPr lang="ru-RU" sz="2600" kern="1200"/>
            <a:t>«Минимальный уровень остатка денежных средств для обеспечения ежедневных потребностей в ликвидности в любой момент времени при любых обстоятельствах с учетом наличия иных ликвидных ресурсов»</a:t>
          </a:r>
        </a:p>
      </dsp:txBody>
      <dsp:txXfrm>
        <a:off x="3342443" y="246986"/>
        <a:ext cx="7091859" cy="2280403"/>
      </dsp:txXfrm>
    </dsp:sp>
    <dsp:sp modelId="{93B80B76-23EE-4808-92CB-37D9D60BF14A}">
      <dsp:nvSpPr>
        <dsp:cNvPr id="0" name=""/>
        <dsp:cNvSpPr/>
      </dsp:nvSpPr>
      <dsp:spPr>
        <a:xfrm>
          <a:off x="5097" y="3236336"/>
          <a:ext cx="2607301" cy="820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66040" rIns="184912" bIns="66040" numCol="1" spcCol="1270" anchor="ctr" anchorCtr="0">
          <a:noAutofit/>
        </a:bodyPr>
        <a:lstStyle/>
        <a:p>
          <a:pPr marL="0" lvl="0" indent="0" algn="r" defTabSz="1155700">
            <a:lnSpc>
              <a:spcPct val="90000"/>
            </a:lnSpc>
            <a:spcBef>
              <a:spcPct val="0"/>
            </a:spcBef>
            <a:spcAft>
              <a:spcPct val="35000"/>
            </a:spcAft>
            <a:buNone/>
          </a:pPr>
          <a:r>
            <a:rPr lang="ru-RU" sz="2600" kern="1200"/>
            <a:t>Для чего он нужен?</a:t>
          </a:r>
        </a:p>
      </dsp:txBody>
      <dsp:txXfrm>
        <a:off x="5097" y="3236336"/>
        <a:ext cx="2607301" cy="820462"/>
      </dsp:txXfrm>
    </dsp:sp>
    <dsp:sp modelId="{5F00DF5C-B5FC-4351-AEC8-8118EBB5CDDC}">
      <dsp:nvSpPr>
        <dsp:cNvPr id="0" name=""/>
        <dsp:cNvSpPr/>
      </dsp:nvSpPr>
      <dsp:spPr>
        <a:xfrm>
          <a:off x="2612398" y="2620989"/>
          <a:ext cx="521460" cy="2051156"/>
        </a:xfrm>
        <a:prstGeom prst="leftBrace">
          <a:avLst>
            <a:gd name="adj1" fmla="val 35000"/>
            <a:gd name="adj2" fmla="val 50000"/>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F8709D-EE61-4F41-A104-56D82F88F16E}">
      <dsp:nvSpPr>
        <dsp:cNvPr id="0" name=""/>
        <dsp:cNvSpPr/>
      </dsp:nvSpPr>
      <dsp:spPr>
        <a:xfrm>
          <a:off x="3342443" y="2620989"/>
          <a:ext cx="7091859" cy="2051156"/>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228600" lvl="1" indent="-228600" algn="l" defTabSz="1155700">
            <a:lnSpc>
              <a:spcPct val="90000"/>
            </a:lnSpc>
            <a:spcBef>
              <a:spcPct val="0"/>
            </a:spcBef>
            <a:spcAft>
              <a:spcPct val="15000"/>
            </a:spcAft>
            <a:buChar char="•"/>
          </a:pPr>
          <a:r>
            <a:rPr lang="ru-RU" sz="2600" kern="1200"/>
            <a:t>Для компенсации текущей волатильности</a:t>
          </a:r>
        </a:p>
        <a:p>
          <a:pPr marL="228600" lvl="1" indent="-228600" algn="l" defTabSz="1155700">
            <a:lnSpc>
              <a:spcPct val="90000"/>
            </a:lnSpc>
            <a:spcBef>
              <a:spcPct val="0"/>
            </a:spcBef>
            <a:spcAft>
              <a:spcPct val="15000"/>
            </a:spcAft>
            <a:buChar char="•"/>
          </a:pPr>
          <a:r>
            <a:rPr lang="ru-RU" sz="2600" kern="1200"/>
            <a:t>Для уменьшения влияния ошибок прогнозирования</a:t>
          </a:r>
        </a:p>
        <a:p>
          <a:pPr marL="228600" lvl="1" indent="-228600" algn="l" defTabSz="1155700">
            <a:lnSpc>
              <a:spcPct val="90000"/>
            </a:lnSpc>
            <a:spcBef>
              <a:spcPct val="0"/>
            </a:spcBef>
            <a:spcAft>
              <a:spcPct val="15000"/>
            </a:spcAft>
            <a:buChar char="•"/>
          </a:pPr>
          <a:r>
            <a:rPr lang="ru-RU" sz="2600" kern="1200"/>
            <a:t>Для преодоления финансовых стрессов или кризисов</a:t>
          </a:r>
        </a:p>
      </dsp:txBody>
      <dsp:txXfrm>
        <a:off x="3342443" y="2620989"/>
        <a:ext cx="7091859" cy="205115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D84ED-251F-467F-B650-4B59EBEE1D87}">
      <dsp:nvSpPr>
        <dsp:cNvPr id="0" name=""/>
        <dsp:cNvSpPr/>
      </dsp:nvSpPr>
      <dsp:spPr>
        <a:xfrm>
          <a:off x="5701" y="0"/>
          <a:ext cx="9763968" cy="1544434"/>
        </a:xfrm>
        <a:prstGeom prst="roundRect">
          <a:avLst>
            <a:gd name="adj" fmla="val 10000"/>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ru-RU" sz="1400" kern="1200" dirty="0">
              <a:latin typeface="Segoe UI" panose="020B0502040204020203" pitchFamily="34" charset="0"/>
              <a:cs typeface="Segoe UI" panose="020B0502040204020203" pitchFamily="34" charset="0"/>
            </a:rPr>
            <a:t>• </a:t>
          </a:r>
          <a:r>
            <a:rPr lang="ru-RU" sz="1400" kern="1200" dirty="0"/>
            <a:t>Некоторые страны изменяют целевой размер буфера ликвидности в зависимости от рыночных условий (изменение процентных ставок, ситуация напряженности на рынке), способности более активно управлять остатком средств и ожидаемых бюджетных трудностей / потребности в заемных средствах </a:t>
          </a:r>
        </a:p>
        <a:p>
          <a:pPr marL="0" lvl="0" indent="0" algn="l" defTabSz="622300">
            <a:lnSpc>
              <a:spcPct val="90000"/>
            </a:lnSpc>
            <a:spcBef>
              <a:spcPct val="0"/>
            </a:spcBef>
            <a:spcAft>
              <a:spcPct val="35000"/>
            </a:spcAft>
            <a:buNone/>
          </a:pPr>
          <a:r>
            <a:rPr lang="ru-RU" sz="1400" kern="1200" dirty="0">
              <a:latin typeface="Segoe UI" panose="020B0502040204020203" pitchFamily="34" charset="0"/>
              <a:cs typeface="Segoe UI" panose="020B0502040204020203" pitchFamily="34" charset="0"/>
            </a:rPr>
            <a:t>• </a:t>
          </a:r>
          <a:r>
            <a:rPr lang="ru-RU" sz="1400" kern="1200" dirty="0"/>
            <a:t>Многие страны увеличили размер буфера ликвидности во время пандемии Covid, хотя некоторые вновь уменьшили его после ее завершения </a:t>
          </a:r>
        </a:p>
      </dsp:txBody>
      <dsp:txXfrm>
        <a:off x="50936" y="45235"/>
        <a:ext cx="9673498" cy="1453964"/>
      </dsp:txXfrm>
    </dsp:sp>
    <dsp:sp modelId="{B0F54A3F-8020-4373-AE27-D502DB1A362C}">
      <dsp:nvSpPr>
        <dsp:cNvPr id="0" name=""/>
        <dsp:cNvSpPr/>
      </dsp:nvSpPr>
      <dsp:spPr>
        <a:xfrm>
          <a:off x="15231" y="1720037"/>
          <a:ext cx="6204068" cy="927139"/>
        </a:xfrm>
        <a:prstGeom prst="roundRect">
          <a:avLst>
            <a:gd name="adj" fmla="val 10000"/>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kern="1200"/>
            <a:t>В многолетней перспективе</a:t>
          </a:r>
        </a:p>
      </dsp:txBody>
      <dsp:txXfrm>
        <a:off x="42386" y="1747192"/>
        <a:ext cx="6149758" cy="872829"/>
      </dsp:txXfrm>
    </dsp:sp>
    <dsp:sp modelId="{CEF969E2-833D-4981-A765-05492CF44757}">
      <dsp:nvSpPr>
        <dsp:cNvPr id="0" name=""/>
        <dsp:cNvSpPr/>
      </dsp:nvSpPr>
      <dsp:spPr>
        <a:xfrm>
          <a:off x="39719" y="2819047"/>
          <a:ext cx="2737644" cy="2080492"/>
        </a:xfrm>
        <a:prstGeom prst="roundRect">
          <a:avLst>
            <a:gd name="adj" fmla="val 10000"/>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kern="1200" dirty="0"/>
            <a:t>Португалия: первоначально (в 2013 г.) на уровне 100% от валовой потребности в заимствованиях (исключая казначейские векселя), в 2015 году уменьшено до 50%, а в 2017 году – до 40%.  Поддержание буфера осуществлялось в рамках политики укрепления уверенности среди участников рынка в сочетании со стратегией информационной прозрачности</a:t>
          </a:r>
        </a:p>
      </dsp:txBody>
      <dsp:txXfrm>
        <a:off x="100655" y="2879983"/>
        <a:ext cx="2615772" cy="1958620"/>
      </dsp:txXfrm>
    </dsp:sp>
    <dsp:sp modelId="{EB02F13B-1687-402E-9240-55BD90D070C5}">
      <dsp:nvSpPr>
        <dsp:cNvPr id="0" name=""/>
        <dsp:cNvSpPr/>
      </dsp:nvSpPr>
      <dsp:spPr>
        <a:xfrm>
          <a:off x="2845915" y="2819047"/>
          <a:ext cx="1640172" cy="2043719"/>
        </a:xfrm>
        <a:prstGeom prst="roundRect">
          <a:avLst>
            <a:gd name="adj" fmla="val 10000"/>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kern="1200" dirty="0"/>
            <a:t>Польша: в декабре 2017 года на фоне улучшения состояния бюджета размер буфера был уменьшен с 85 млрд до 26 млрд польских злотых</a:t>
          </a:r>
        </a:p>
      </dsp:txBody>
      <dsp:txXfrm>
        <a:off x="2893954" y="2867086"/>
        <a:ext cx="1544094" cy="1947641"/>
      </dsp:txXfrm>
    </dsp:sp>
    <dsp:sp modelId="{F622E55D-9044-472D-B833-6F0693C3AD3E}">
      <dsp:nvSpPr>
        <dsp:cNvPr id="0" name=""/>
        <dsp:cNvSpPr/>
      </dsp:nvSpPr>
      <dsp:spPr>
        <a:xfrm>
          <a:off x="4532874" y="2804529"/>
          <a:ext cx="1640172" cy="2096354"/>
        </a:xfrm>
        <a:prstGeom prst="roundRect">
          <a:avLst>
            <a:gd name="adj" fmla="val 10000"/>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kern="1200" dirty="0"/>
            <a:t>Венгрия: буфер ликвидности был увеличен после кризиса 2008–2009 гг., а затем вновь уменьшен</a:t>
          </a:r>
        </a:p>
      </dsp:txBody>
      <dsp:txXfrm>
        <a:off x="4580913" y="2852568"/>
        <a:ext cx="1544094" cy="2000276"/>
      </dsp:txXfrm>
    </dsp:sp>
    <dsp:sp modelId="{52049E24-D1D9-4215-935E-8643D3C2FB25}">
      <dsp:nvSpPr>
        <dsp:cNvPr id="0" name=""/>
        <dsp:cNvSpPr/>
      </dsp:nvSpPr>
      <dsp:spPr>
        <a:xfrm>
          <a:off x="6335973" y="1760925"/>
          <a:ext cx="3402390" cy="897749"/>
        </a:xfrm>
        <a:prstGeom prst="roundRect">
          <a:avLst>
            <a:gd name="adj" fmla="val 10000"/>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kern="1200" dirty="0"/>
            <a:t>В пределах года</a:t>
          </a:r>
        </a:p>
      </dsp:txBody>
      <dsp:txXfrm>
        <a:off x="6362267" y="1787219"/>
        <a:ext cx="3349802" cy="845161"/>
      </dsp:txXfrm>
    </dsp:sp>
    <dsp:sp modelId="{ADB8BDB9-F872-4B53-A42E-D40A5A41B8A2}">
      <dsp:nvSpPr>
        <dsp:cNvPr id="0" name=""/>
        <dsp:cNvSpPr/>
      </dsp:nvSpPr>
      <dsp:spPr>
        <a:xfrm>
          <a:off x="6320447" y="2810970"/>
          <a:ext cx="1666907" cy="2074237"/>
        </a:xfrm>
        <a:prstGeom prst="roundRect">
          <a:avLst>
            <a:gd name="adj" fmla="val 10000"/>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kern="1200"/>
            <a:t>Турция: минимальный размер пересматривается ежемесячно с учетом волатильности профиля погашения долга</a:t>
          </a:r>
        </a:p>
      </dsp:txBody>
      <dsp:txXfrm>
        <a:off x="6369269" y="2859792"/>
        <a:ext cx="1569263" cy="1976593"/>
      </dsp:txXfrm>
    </dsp:sp>
    <dsp:sp modelId="{74D0B0A7-C732-402A-91B3-44E4AC1FA0C1}">
      <dsp:nvSpPr>
        <dsp:cNvPr id="0" name=""/>
        <dsp:cNvSpPr/>
      </dsp:nvSpPr>
      <dsp:spPr>
        <a:xfrm>
          <a:off x="8084822" y="2789657"/>
          <a:ext cx="1640172" cy="2038931"/>
        </a:xfrm>
        <a:prstGeom prst="roundRect">
          <a:avLst>
            <a:gd name="adj" fmla="val 10000"/>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kern="1200"/>
            <a:t>Великобритания: еженедельно информирует ЦБ о целевом значении среднего остатка на неделю вперед</a:t>
          </a:r>
        </a:p>
      </dsp:txBody>
      <dsp:txXfrm>
        <a:off x="8132861" y="2837696"/>
        <a:ext cx="1544094" cy="194285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63A17-92AF-420B-91EB-A3E31EAB5D32}">
      <dsp:nvSpPr>
        <dsp:cNvPr id="0" name=""/>
        <dsp:cNvSpPr/>
      </dsp:nvSpPr>
      <dsp:spPr>
        <a:xfrm>
          <a:off x="0" y="1035393"/>
          <a:ext cx="9637485" cy="302400"/>
        </a:xfrm>
        <a:prstGeom prst="rect">
          <a:avLst/>
        </a:prstGeom>
        <a:solidFill>
          <a:srgbClr val="CFD5EA">
            <a:alpha val="90000"/>
          </a:srgb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C47C78-867A-482D-A0BF-26A883B33E33}">
      <dsp:nvSpPr>
        <dsp:cNvPr id="0" name=""/>
        <dsp:cNvSpPr/>
      </dsp:nvSpPr>
      <dsp:spPr>
        <a:xfrm>
          <a:off x="481874" y="858273"/>
          <a:ext cx="6746240" cy="35424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992" tIns="0" rIns="254992" bIns="0" numCol="1" spcCol="1270" anchor="ctr" anchorCtr="0">
          <a:noAutofit/>
        </a:bodyPr>
        <a:lstStyle/>
        <a:p>
          <a:pPr marL="0" lvl="0" indent="0" algn="l" defTabSz="533400">
            <a:lnSpc>
              <a:spcPct val="90000"/>
            </a:lnSpc>
            <a:spcBef>
              <a:spcPct val="0"/>
            </a:spcBef>
            <a:spcAft>
              <a:spcPct val="35000"/>
            </a:spcAft>
            <a:buNone/>
          </a:pPr>
          <a:r>
            <a:rPr lang="ru-RU" sz="1200" kern="1200" dirty="0"/>
            <a:t>Чаще всего устанавливается минимальный уровень</a:t>
          </a:r>
        </a:p>
      </dsp:txBody>
      <dsp:txXfrm>
        <a:off x="499167" y="875566"/>
        <a:ext cx="6711654" cy="319654"/>
      </dsp:txXfrm>
    </dsp:sp>
    <dsp:sp modelId="{8B67427E-D204-4480-9517-4CC81B44DFF9}">
      <dsp:nvSpPr>
        <dsp:cNvPr id="0" name=""/>
        <dsp:cNvSpPr/>
      </dsp:nvSpPr>
      <dsp:spPr>
        <a:xfrm>
          <a:off x="0" y="1569468"/>
          <a:ext cx="9637485" cy="500850"/>
        </a:xfrm>
        <a:prstGeom prst="rect">
          <a:avLst/>
        </a:prstGeom>
        <a:solidFill>
          <a:srgbClr val="CFD5EA">
            <a:alpha val="90000"/>
          </a:srgb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7976" tIns="249936" rIns="747976" bIns="85344" numCol="1" spcCol="1270" anchor="t" anchorCtr="0">
          <a:noAutofit/>
        </a:bodyPr>
        <a:lstStyle/>
        <a:p>
          <a:pPr marL="114300" lvl="1" indent="-114300" algn="l" defTabSz="533400">
            <a:lnSpc>
              <a:spcPct val="90000"/>
            </a:lnSpc>
            <a:spcBef>
              <a:spcPct val="0"/>
            </a:spcBef>
            <a:spcAft>
              <a:spcPct val="15000"/>
            </a:spcAft>
            <a:buChar char="•"/>
          </a:pPr>
          <a:r>
            <a:rPr lang="ru-RU" sz="1200" kern="1200"/>
            <a:t>Определить предпочтительный диапазон можно с помощью модели Миллера-Орра – см. Приложение	</a:t>
          </a:r>
        </a:p>
      </dsp:txBody>
      <dsp:txXfrm>
        <a:off x="0" y="1569468"/>
        <a:ext cx="9637485" cy="500850"/>
      </dsp:txXfrm>
    </dsp:sp>
    <dsp:sp modelId="{B81CA3E7-6450-45F0-A3F1-4C82993346F6}">
      <dsp:nvSpPr>
        <dsp:cNvPr id="0" name=""/>
        <dsp:cNvSpPr/>
      </dsp:nvSpPr>
      <dsp:spPr>
        <a:xfrm>
          <a:off x="481874" y="1402593"/>
          <a:ext cx="6746240" cy="35424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992" tIns="0" rIns="254992" bIns="0" numCol="1" spcCol="1270" anchor="ctr" anchorCtr="0">
          <a:noAutofit/>
        </a:bodyPr>
        <a:lstStyle/>
        <a:p>
          <a:pPr marL="0" lvl="0" indent="0" algn="l" defTabSz="533400">
            <a:lnSpc>
              <a:spcPct val="90000"/>
            </a:lnSpc>
            <a:spcBef>
              <a:spcPct val="0"/>
            </a:spcBef>
            <a:spcAft>
              <a:spcPct val="35000"/>
            </a:spcAft>
            <a:buNone/>
          </a:pPr>
          <a:r>
            <a:rPr lang="ru-RU" sz="1200" kern="1200"/>
            <a:t>Диапазон значений относительно предпочтительного остатка – Австралия</a:t>
          </a:r>
        </a:p>
      </dsp:txBody>
      <dsp:txXfrm>
        <a:off x="499167" y="1419886"/>
        <a:ext cx="6711654" cy="319654"/>
      </dsp:txXfrm>
    </dsp:sp>
    <dsp:sp modelId="{801851BF-38E4-4E77-A4B9-B2CE308E9153}">
      <dsp:nvSpPr>
        <dsp:cNvPr id="0" name=""/>
        <dsp:cNvSpPr/>
      </dsp:nvSpPr>
      <dsp:spPr>
        <a:xfrm>
          <a:off x="0" y="2450904"/>
          <a:ext cx="9637485" cy="302400"/>
        </a:xfrm>
        <a:prstGeom prst="rect">
          <a:avLst/>
        </a:prstGeom>
        <a:solidFill>
          <a:srgbClr val="CFD5EA">
            <a:alpha val="90000"/>
          </a:srgb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EA0BE7-84B1-4DD1-B287-8BB455BCBF2C}">
      <dsp:nvSpPr>
        <dsp:cNvPr id="0" name=""/>
        <dsp:cNvSpPr/>
      </dsp:nvSpPr>
      <dsp:spPr>
        <a:xfrm>
          <a:off x="481874" y="2145363"/>
          <a:ext cx="6746240" cy="498029"/>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992" tIns="0" rIns="254992" bIns="0" numCol="1" spcCol="1270" anchor="ctr" anchorCtr="0">
          <a:noAutofit/>
        </a:bodyPr>
        <a:lstStyle/>
        <a:p>
          <a:pPr marL="0" lvl="0" indent="0" algn="l" defTabSz="533400">
            <a:lnSpc>
              <a:spcPct val="90000"/>
            </a:lnSpc>
            <a:spcBef>
              <a:spcPct val="0"/>
            </a:spcBef>
            <a:spcAft>
              <a:spcPct val="35000"/>
            </a:spcAft>
            <a:buNone/>
          </a:pPr>
          <a:r>
            <a:rPr lang="ru-RU" sz="1200" kern="1200" dirty="0"/>
            <a:t>В еврозоне ЕЦБ не выплачивает проценты на сумму свыше целевого уровня, чтобы стимулировать страны поддерживать буфер на ранее согласованном уровне</a:t>
          </a:r>
        </a:p>
      </dsp:txBody>
      <dsp:txXfrm>
        <a:off x="506186" y="2169675"/>
        <a:ext cx="6697616" cy="449405"/>
      </dsp:txXfrm>
    </dsp:sp>
    <dsp:sp modelId="{02074EBC-2499-48CD-899A-95C37E191038}">
      <dsp:nvSpPr>
        <dsp:cNvPr id="0" name=""/>
        <dsp:cNvSpPr/>
      </dsp:nvSpPr>
      <dsp:spPr>
        <a:xfrm>
          <a:off x="0" y="3005470"/>
          <a:ext cx="9637485" cy="1549800"/>
        </a:xfrm>
        <a:prstGeom prst="rect">
          <a:avLst/>
        </a:prstGeom>
        <a:solidFill>
          <a:srgbClr val="CFD5EA">
            <a:alpha val="90000"/>
          </a:srgb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7976" tIns="249936" rIns="747976" bIns="85344" numCol="1" spcCol="1270" anchor="t" anchorCtr="0">
          <a:noAutofit/>
        </a:bodyPr>
        <a:lstStyle/>
        <a:p>
          <a:pPr marL="114300" lvl="1" indent="-114300" algn="l" defTabSz="533400">
            <a:lnSpc>
              <a:spcPct val="90000"/>
            </a:lnSpc>
            <a:spcBef>
              <a:spcPct val="0"/>
            </a:spcBef>
            <a:spcAft>
              <a:spcPct val="15000"/>
            </a:spcAft>
            <a:buChar char="•"/>
          </a:pPr>
          <a:r>
            <a:rPr lang="ru-RU" sz="1200" kern="1200" dirty="0"/>
            <a:t>В некоторых странах проводится различие между буфером денежной наличности и буфером ликвидности</a:t>
          </a:r>
        </a:p>
        <a:p>
          <a:pPr marL="114300" lvl="1" indent="-114300" algn="l" defTabSz="533400">
            <a:lnSpc>
              <a:spcPct val="90000"/>
            </a:lnSpc>
            <a:spcBef>
              <a:spcPct val="0"/>
            </a:spcBef>
            <a:spcAft>
              <a:spcPct val="15000"/>
            </a:spcAft>
            <a:buChar char="•"/>
          </a:pPr>
          <a:r>
            <a:rPr lang="ru-RU" sz="1200" kern="1200"/>
            <a:t>Пример из опыта Венгрии</a:t>
          </a:r>
        </a:p>
        <a:p>
          <a:pPr marL="228600" lvl="2" indent="-114300" algn="l" defTabSz="533400">
            <a:lnSpc>
              <a:spcPct val="90000"/>
            </a:lnSpc>
            <a:spcBef>
              <a:spcPct val="0"/>
            </a:spcBef>
            <a:spcAft>
              <a:spcPct val="15000"/>
            </a:spcAft>
            <a:buChar char="•"/>
          </a:pPr>
          <a:r>
            <a:rPr lang="ru-RU" sz="1200" kern="1200"/>
            <a:t>Минимальный остаток на ЕКС рассчитывается по крайним ежедневным расходам Казначейства</a:t>
          </a:r>
        </a:p>
        <a:p>
          <a:pPr marL="228600" lvl="2" indent="-114300" algn="l" defTabSz="533400">
            <a:lnSpc>
              <a:spcPct val="90000"/>
            </a:lnSpc>
            <a:spcBef>
              <a:spcPct val="0"/>
            </a:spcBef>
            <a:spcAft>
              <a:spcPct val="15000"/>
            </a:spcAft>
            <a:buChar char="•"/>
          </a:pPr>
          <a:r>
            <a:rPr lang="ru-RU" sz="1200" kern="1200" dirty="0"/>
            <a:t>Оптимальный размер остатка средств на ЕКС (его целевое значение определяется планом финансирования) исходя из ошибки прогноза и риска финансирования в годовом плане финансирования (например, риск увеличения дефицита, риск неудачных аукционов, отток денежных средств по программе розничного долга). Также учитывается риск возникновения напряженности на рынке</a:t>
          </a:r>
        </a:p>
      </dsp:txBody>
      <dsp:txXfrm>
        <a:off x="0" y="3005470"/>
        <a:ext cx="9637485" cy="1549800"/>
      </dsp:txXfrm>
    </dsp:sp>
    <dsp:sp modelId="{8BA34CB7-3160-481C-8F0A-F689BDEB4CEF}">
      <dsp:nvSpPr>
        <dsp:cNvPr id="0" name=""/>
        <dsp:cNvSpPr/>
      </dsp:nvSpPr>
      <dsp:spPr>
        <a:xfrm>
          <a:off x="481874" y="2833473"/>
          <a:ext cx="6746240" cy="35424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992" tIns="0" rIns="254992" bIns="0" numCol="1" spcCol="1270" anchor="ctr" anchorCtr="0">
          <a:noAutofit/>
        </a:bodyPr>
        <a:lstStyle/>
        <a:p>
          <a:pPr marL="0" lvl="0" indent="0" algn="l" defTabSz="533400">
            <a:lnSpc>
              <a:spcPct val="90000"/>
            </a:lnSpc>
            <a:spcBef>
              <a:spcPct val="0"/>
            </a:spcBef>
            <a:spcAft>
              <a:spcPct val="35000"/>
            </a:spcAft>
            <a:buNone/>
          </a:pPr>
          <a:r>
            <a:rPr lang="ru-RU" sz="1200" kern="1200" dirty="0"/>
            <a:t>Два типа</a:t>
          </a:r>
        </a:p>
      </dsp:txBody>
      <dsp:txXfrm>
        <a:off x="499167" y="2850766"/>
        <a:ext cx="6711654" cy="31965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8DB73-15C9-42C2-AAF2-E0226695BD2F}">
      <dsp:nvSpPr>
        <dsp:cNvPr id="0" name=""/>
        <dsp:cNvSpPr/>
      </dsp:nvSpPr>
      <dsp:spPr>
        <a:xfrm>
          <a:off x="4999" y="348087"/>
          <a:ext cx="2557457" cy="1366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ru-RU" sz="1600" kern="1200" dirty="0"/>
            <a:t>Кто принимает решение (или играет основную роль в предоставлении рекомендаций лицам, принимающим решения)</a:t>
          </a:r>
        </a:p>
      </dsp:txBody>
      <dsp:txXfrm>
        <a:off x="4999" y="348087"/>
        <a:ext cx="2557457" cy="1366199"/>
      </dsp:txXfrm>
    </dsp:sp>
    <dsp:sp modelId="{955E0045-1535-40D1-A490-082F880414F7}">
      <dsp:nvSpPr>
        <dsp:cNvPr id="0" name=""/>
        <dsp:cNvSpPr/>
      </dsp:nvSpPr>
      <dsp:spPr>
        <a:xfrm>
          <a:off x="2562457" y="49231"/>
          <a:ext cx="511491" cy="1963912"/>
        </a:xfrm>
        <a:prstGeom prst="leftBrace">
          <a:avLst>
            <a:gd name="adj1" fmla="val 35000"/>
            <a:gd name="adj2" fmla="val 50000"/>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7EE0CA-ECF3-4B21-8567-2DF81B68B7E8}">
      <dsp:nvSpPr>
        <dsp:cNvPr id="0" name=""/>
        <dsp:cNvSpPr/>
      </dsp:nvSpPr>
      <dsp:spPr>
        <a:xfrm>
          <a:off x="3278545" y="49231"/>
          <a:ext cx="6956283" cy="196391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a:t>Интегрированное ПУД (подразделение по управлению долгом) – проблема отсутствует</a:t>
          </a:r>
        </a:p>
        <a:p>
          <a:pPr marL="228600" lvl="2" indent="-114300" algn="l" defTabSz="533400">
            <a:lnSpc>
              <a:spcPct val="90000"/>
            </a:lnSpc>
            <a:spcBef>
              <a:spcPct val="0"/>
            </a:spcBef>
            <a:spcAft>
              <a:spcPct val="15000"/>
            </a:spcAft>
            <a:buChar char="•"/>
          </a:pPr>
          <a:r>
            <a:rPr lang="ru-RU" sz="1200" kern="1200" dirty="0"/>
            <a:t>Пример из опыта Венгрии: ÁKK (Агентство по управлению государственным долгом) предлагает минимальный уровень буфера ликвидности, который ежегодно утверждается министром финансов</a:t>
          </a:r>
        </a:p>
        <a:p>
          <a:pPr marL="114300" lvl="1" indent="-114300" algn="l" defTabSz="533400">
            <a:lnSpc>
              <a:spcPct val="90000"/>
            </a:lnSpc>
            <a:spcBef>
              <a:spcPct val="0"/>
            </a:spcBef>
            <a:spcAft>
              <a:spcPct val="15000"/>
            </a:spcAft>
            <a:buChar char="•"/>
          </a:pPr>
          <a:r>
            <a:rPr lang="ru-RU" sz="1200" kern="1200"/>
            <a:t>В рамках раздельных функций по управлению долгом/ликвидностью:</a:t>
          </a:r>
        </a:p>
        <a:p>
          <a:pPr marL="228600" lvl="2" indent="-114300" algn="l" defTabSz="533400">
            <a:lnSpc>
              <a:spcPct val="90000"/>
            </a:lnSpc>
            <a:spcBef>
              <a:spcPct val="0"/>
            </a:spcBef>
            <a:spcAft>
              <a:spcPct val="15000"/>
            </a:spcAft>
            <a:buChar char="•"/>
          </a:pPr>
          <a:r>
            <a:rPr lang="ru-RU" sz="1200" kern="1200"/>
            <a:t>У ответственных за управление ликвидностью больше возможностей для проведения анализа операций</a:t>
          </a:r>
        </a:p>
        <a:p>
          <a:pPr marL="228600" lvl="2" indent="-114300" algn="l" defTabSz="533400">
            <a:lnSpc>
              <a:spcPct val="90000"/>
            </a:lnSpc>
            <a:spcBef>
              <a:spcPct val="0"/>
            </a:spcBef>
            <a:spcAft>
              <a:spcPct val="15000"/>
            </a:spcAft>
            <a:buChar char="•"/>
          </a:pPr>
          <a:r>
            <a:rPr lang="ru-RU" sz="1200" kern="1200" dirty="0"/>
            <a:t>Но ответственные за управление долгом должны учитывать соображения, связанные с управлением долгом / поддержанием страховочного буфера.</a:t>
          </a:r>
        </a:p>
        <a:p>
          <a:pPr marL="228600" lvl="2" indent="-114300" algn="l" defTabSz="533400">
            <a:lnSpc>
              <a:spcPct val="90000"/>
            </a:lnSpc>
            <a:spcBef>
              <a:spcPct val="0"/>
            </a:spcBef>
            <a:spcAft>
              <a:spcPct val="15000"/>
            </a:spcAft>
            <a:buChar char="•"/>
          </a:pPr>
          <a:r>
            <a:rPr lang="ru-RU" sz="1200" kern="1200"/>
            <a:t>Это предполагает необходимость координации в целях обеспечения комплексного подхода и формирования общего понимания относительно доступных страховочных инструментов</a:t>
          </a:r>
        </a:p>
      </dsp:txBody>
      <dsp:txXfrm>
        <a:off x="3278545" y="49231"/>
        <a:ext cx="6956283" cy="1963912"/>
      </dsp:txXfrm>
    </dsp:sp>
    <dsp:sp modelId="{BA91AA63-F47B-4A23-8E0D-ECE03CBCEF73}">
      <dsp:nvSpPr>
        <dsp:cNvPr id="0" name=""/>
        <dsp:cNvSpPr/>
      </dsp:nvSpPr>
      <dsp:spPr>
        <a:xfrm>
          <a:off x="4999" y="2056344"/>
          <a:ext cx="2557457" cy="504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ru-RU" sz="1600" kern="1200" dirty="0"/>
            <a:t>Крайне важно информировать ЦБ</a:t>
          </a:r>
        </a:p>
      </dsp:txBody>
      <dsp:txXfrm>
        <a:off x="4999" y="2056344"/>
        <a:ext cx="2557457" cy="504900"/>
      </dsp:txXfrm>
    </dsp:sp>
    <dsp:sp modelId="{3AA5B17F-D3AE-4D00-89C7-CB353270651D}">
      <dsp:nvSpPr>
        <dsp:cNvPr id="0" name=""/>
        <dsp:cNvSpPr/>
      </dsp:nvSpPr>
      <dsp:spPr>
        <a:xfrm>
          <a:off x="2562457" y="2056344"/>
          <a:ext cx="511491" cy="504900"/>
        </a:xfrm>
        <a:prstGeom prst="leftBrace">
          <a:avLst>
            <a:gd name="adj1" fmla="val 35000"/>
            <a:gd name="adj2" fmla="val 50000"/>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5699E3-82B4-4C1B-987E-061D2B236B8A}">
      <dsp:nvSpPr>
        <dsp:cNvPr id="0" name=""/>
        <dsp:cNvSpPr/>
      </dsp:nvSpPr>
      <dsp:spPr>
        <a:xfrm>
          <a:off x="3278545" y="2056344"/>
          <a:ext cx="6956283" cy="50490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ru-RU" sz="1200" kern="1200"/>
            <a:t>Ему должен быть известен целевой уровень в качестве одного из исходных данных для подготовки прогноза ликвидности, необходимого для операций на открытом рынке</a:t>
          </a:r>
        </a:p>
      </dsp:txBody>
      <dsp:txXfrm>
        <a:off x="3278545" y="2056344"/>
        <a:ext cx="6956283" cy="504900"/>
      </dsp:txXfrm>
    </dsp:sp>
    <dsp:sp modelId="{EA0DA4E6-8DB3-4C45-A0C3-8B70762C480D}">
      <dsp:nvSpPr>
        <dsp:cNvPr id="0" name=""/>
        <dsp:cNvSpPr/>
      </dsp:nvSpPr>
      <dsp:spPr>
        <a:xfrm>
          <a:off x="4999" y="3049944"/>
          <a:ext cx="2557457" cy="71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ru-RU" sz="1600" kern="1200"/>
            <a:t>Преимущества публичного раскрытия информации</a:t>
          </a:r>
        </a:p>
      </dsp:txBody>
      <dsp:txXfrm>
        <a:off x="4999" y="3049944"/>
        <a:ext cx="2557457" cy="712800"/>
      </dsp:txXfrm>
    </dsp:sp>
    <dsp:sp modelId="{013F5CBF-C4A0-477D-8EAA-CC55F237C38E}">
      <dsp:nvSpPr>
        <dsp:cNvPr id="0" name=""/>
        <dsp:cNvSpPr/>
      </dsp:nvSpPr>
      <dsp:spPr>
        <a:xfrm>
          <a:off x="2562457" y="2604444"/>
          <a:ext cx="511491" cy="1603800"/>
        </a:xfrm>
        <a:prstGeom prst="leftBrace">
          <a:avLst>
            <a:gd name="adj1" fmla="val 35000"/>
            <a:gd name="adj2" fmla="val 50000"/>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42E2F9-B6FB-4474-B68B-0A8D860C39F6}">
      <dsp:nvSpPr>
        <dsp:cNvPr id="0" name=""/>
        <dsp:cNvSpPr/>
      </dsp:nvSpPr>
      <dsp:spPr>
        <a:xfrm>
          <a:off x="3278545" y="2604444"/>
          <a:ext cx="6956283" cy="160380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ru-RU" sz="1200" kern="1200"/>
            <a:t>Публичное раскрытие информации дает положительный сигнал участникам рынка, повышая доверие к правительству.</a:t>
          </a:r>
        </a:p>
        <a:p>
          <a:pPr marL="114300" lvl="1" indent="-114300" algn="l" defTabSz="533400">
            <a:lnSpc>
              <a:spcPct val="90000"/>
            </a:lnSpc>
            <a:spcBef>
              <a:spcPct val="0"/>
            </a:spcBef>
            <a:spcAft>
              <a:spcPct val="15000"/>
            </a:spcAft>
            <a:buChar char="•"/>
          </a:pPr>
          <a:r>
            <a:rPr lang="ru-RU" sz="1200" kern="1200" dirty="0"/>
            <a:t>Раскрытие информации о фактическом размере буфера ликвидности также способствует повышению прозрачности в налогово-бюджетной сфере и уверенности среди участников рынка. Примеры: Канада, Дания, Италия и США.</a:t>
          </a:r>
        </a:p>
        <a:p>
          <a:pPr marL="114300" lvl="1" indent="-114300" algn="l" defTabSz="533400">
            <a:lnSpc>
              <a:spcPct val="90000"/>
            </a:lnSpc>
            <a:spcBef>
              <a:spcPct val="0"/>
            </a:spcBef>
            <a:spcAft>
              <a:spcPct val="15000"/>
            </a:spcAft>
            <a:buChar char="•"/>
          </a:pPr>
          <a:r>
            <a:rPr lang="ru-RU" sz="1200" kern="1200" dirty="0"/>
            <a:t>В обстановке, характеризующейся большей неопределенностью, некоторые страны раскрывают информацию о политике (обоснование и определяющие факторы), не предоставляя информации о фактическом и целевом уровне буфера во избежание возможных недоразумений</a:t>
          </a:r>
        </a:p>
      </dsp:txBody>
      <dsp:txXfrm>
        <a:off x="3278545" y="2604444"/>
        <a:ext cx="6956283" cy="1603800"/>
      </dsp:txXfrm>
    </dsp:sp>
    <dsp:sp modelId="{944647E7-41E4-4B51-8EAF-E27287250702}">
      <dsp:nvSpPr>
        <dsp:cNvPr id="0" name=""/>
        <dsp:cNvSpPr/>
      </dsp:nvSpPr>
      <dsp:spPr>
        <a:xfrm>
          <a:off x="4999" y="4251444"/>
          <a:ext cx="2557457" cy="71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ru-RU" sz="1600" kern="1200"/>
            <a:t>Пересмотр законодательных требований</a:t>
          </a:r>
        </a:p>
      </dsp:txBody>
      <dsp:txXfrm>
        <a:off x="4999" y="4251444"/>
        <a:ext cx="2557457" cy="712800"/>
      </dsp:txXfrm>
    </dsp:sp>
    <dsp:sp modelId="{A9930C0F-8775-44A4-A490-E79F7EE735BB}">
      <dsp:nvSpPr>
        <dsp:cNvPr id="0" name=""/>
        <dsp:cNvSpPr/>
      </dsp:nvSpPr>
      <dsp:spPr>
        <a:xfrm>
          <a:off x="2562457" y="4251444"/>
          <a:ext cx="511491" cy="712800"/>
        </a:xfrm>
        <a:prstGeom prst="leftBrace">
          <a:avLst>
            <a:gd name="adj1" fmla="val 35000"/>
            <a:gd name="adj2" fmla="val 50000"/>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E16E4E-152A-4419-9369-A97C740D54C5}">
      <dsp:nvSpPr>
        <dsp:cNvPr id="0" name=""/>
        <dsp:cNvSpPr/>
      </dsp:nvSpPr>
      <dsp:spPr>
        <a:xfrm>
          <a:off x="3278545" y="4251444"/>
          <a:ext cx="6956283" cy="71280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a:t>В некоторых странах сейчас не допускаются чрезмерные заимствования для формирования буфера </a:t>
          </a:r>
        </a:p>
      </dsp:txBody>
      <dsp:txXfrm>
        <a:off x="3278545" y="4251444"/>
        <a:ext cx="6956283" cy="71280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8C766A-C398-4797-8A04-72A3498D4BEE}">
      <dsp:nvSpPr>
        <dsp:cNvPr id="0" name=""/>
        <dsp:cNvSpPr/>
      </dsp:nvSpPr>
      <dsp:spPr>
        <a:xfrm>
          <a:off x="0" y="269430"/>
          <a:ext cx="10363200" cy="453600"/>
        </a:xfrm>
        <a:prstGeom prst="rect">
          <a:avLst/>
        </a:prstGeom>
        <a:solidFill>
          <a:srgbClr val="CFD5EA">
            <a:alpha val="90000"/>
          </a:srgb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BAA47A-3923-43A0-9BEB-DE15A26AF35D}">
      <dsp:nvSpPr>
        <dsp:cNvPr id="0" name=""/>
        <dsp:cNvSpPr/>
      </dsp:nvSpPr>
      <dsp:spPr>
        <a:xfrm>
          <a:off x="495905" y="0"/>
          <a:ext cx="9867294" cy="53136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193" tIns="0" rIns="274193" bIns="0" numCol="1" spcCol="1270" anchor="ctr" anchorCtr="0">
          <a:noAutofit/>
        </a:bodyPr>
        <a:lstStyle/>
        <a:p>
          <a:pPr marL="0" lvl="0" indent="0" algn="l" defTabSz="800100">
            <a:lnSpc>
              <a:spcPct val="90000"/>
            </a:lnSpc>
            <a:spcBef>
              <a:spcPct val="0"/>
            </a:spcBef>
            <a:spcAft>
              <a:spcPct val="35000"/>
            </a:spcAft>
            <a:buNone/>
          </a:pPr>
          <a:r>
            <a:rPr lang="ru-RU" sz="1800" kern="1200"/>
            <a:t>Буфер </a:t>
          </a:r>
          <a:r>
            <a:rPr lang="ru-RU" sz="1800" kern="1200" dirty="0"/>
            <a:t>ликвидности – лишь одна часть «плана обеспечения непрерывности финансирования» </a:t>
          </a:r>
        </a:p>
      </dsp:txBody>
      <dsp:txXfrm>
        <a:off x="521844" y="25939"/>
        <a:ext cx="9815416" cy="479482"/>
      </dsp:txXfrm>
    </dsp:sp>
    <dsp:sp modelId="{7CA52012-047F-4AEC-89F6-CD76386C2774}">
      <dsp:nvSpPr>
        <dsp:cNvPr id="0" name=""/>
        <dsp:cNvSpPr/>
      </dsp:nvSpPr>
      <dsp:spPr>
        <a:xfrm>
          <a:off x="0" y="1085910"/>
          <a:ext cx="10363200" cy="1871100"/>
        </a:xfrm>
        <a:prstGeom prst="rect">
          <a:avLst/>
        </a:prstGeom>
        <a:solidFill>
          <a:srgbClr val="CFD5EA">
            <a:alpha val="90000"/>
          </a:srgb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4299" tIns="374904" rIns="804299" bIns="128016" numCol="1" spcCol="1270" anchor="t" anchorCtr="0">
          <a:noAutofit/>
        </a:bodyPr>
        <a:lstStyle/>
        <a:p>
          <a:pPr marL="171450" lvl="1" indent="-171450" algn="l" defTabSz="800100">
            <a:lnSpc>
              <a:spcPct val="90000"/>
            </a:lnSpc>
            <a:spcBef>
              <a:spcPct val="0"/>
            </a:spcBef>
            <a:spcAft>
              <a:spcPct val="15000"/>
            </a:spcAft>
            <a:buChar char="•"/>
          </a:pPr>
          <a:r>
            <a:rPr lang="ru-RU" sz="1800" kern="1200"/>
            <a:t>исходную волатильность</a:t>
          </a:r>
        </a:p>
        <a:p>
          <a:pPr marL="171450" lvl="1" indent="-171450" algn="l" defTabSz="800100">
            <a:lnSpc>
              <a:spcPct val="90000"/>
            </a:lnSpc>
            <a:spcBef>
              <a:spcPct val="0"/>
            </a:spcBef>
            <a:spcAft>
              <a:spcPct val="15000"/>
            </a:spcAft>
            <a:buChar char="•"/>
          </a:pPr>
          <a:r>
            <a:rPr lang="ru-RU" sz="1800" kern="1200" dirty="0"/>
            <a:t>способность прогнозировать и использовать прогнозы</a:t>
          </a:r>
        </a:p>
        <a:p>
          <a:pPr marL="171450" lvl="1" indent="-171450" algn="l" defTabSz="800100">
            <a:lnSpc>
              <a:spcPct val="90000"/>
            </a:lnSpc>
            <a:spcBef>
              <a:spcPct val="0"/>
            </a:spcBef>
            <a:spcAft>
              <a:spcPct val="15000"/>
            </a:spcAft>
            <a:buChar char="•"/>
          </a:pPr>
          <a:r>
            <a:rPr lang="ru-RU" sz="1800" kern="1200" dirty="0"/>
            <a:t>способность реагировать </a:t>
          </a:r>
        </a:p>
        <a:p>
          <a:pPr marL="171450" lvl="1" indent="-171450" algn="l" defTabSz="800100">
            <a:lnSpc>
              <a:spcPct val="90000"/>
            </a:lnSpc>
            <a:spcBef>
              <a:spcPct val="0"/>
            </a:spcBef>
            <a:spcAft>
              <a:spcPct val="15000"/>
            </a:spcAft>
            <a:buChar char="•"/>
          </a:pPr>
          <a:r>
            <a:rPr lang="ru-RU" sz="1800" kern="1200" dirty="0"/>
            <a:t>страховочные инструменты</a:t>
          </a:r>
        </a:p>
        <a:p>
          <a:pPr marL="171450" lvl="1" indent="-171450" algn="l" defTabSz="800100">
            <a:lnSpc>
              <a:spcPct val="90000"/>
            </a:lnSpc>
            <a:spcBef>
              <a:spcPct val="0"/>
            </a:spcBef>
            <a:spcAft>
              <a:spcPct val="15000"/>
            </a:spcAft>
            <a:buChar char="•"/>
          </a:pPr>
          <a:r>
            <a:rPr lang="ru-RU" sz="1800" kern="1200" dirty="0"/>
            <a:t>затраты на поддержание запаса ликвидности</a:t>
          </a:r>
        </a:p>
      </dsp:txBody>
      <dsp:txXfrm>
        <a:off x="0" y="1085910"/>
        <a:ext cx="10363200" cy="1871100"/>
      </dsp:txXfrm>
    </dsp:sp>
    <dsp:sp modelId="{7518E5F2-C5D2-4780-A4A4-307A1FA5DB46}">
      <dsp:nvSpPr>
        <dsp:cNvPr id="0" name=""/>
        <dsp:cNvSpPr/>
      </dsp:nvSpPr>
      <dsp:spPr>
        <a:xfrm>
          <a:off x="493365" y="820230"/>
          <a:ext cx="9867294" cy="53136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193" tIns="0" rIns="274193" bIns="0" numCol="1" spcCol="1270" anchor="ctr" anchorCtr="0">
          <a:noAutofit/>
        </a:bodyPr>
        <a:lstStyle/>
        <a:p>
          <a:pPr marL="0" lvl="0" indent="0" algn="l" defTabSz="800100">
            <a:lnSpc>
              <a:spcPct val="90000"/>
            </a:lnSpc>
            <a:spcBef>
              <a:spcPct val="0"/>
            </a:spcBef>
            <a:spcAft>
              <a:spcPct val="35000"/>
            </a:spcAft>
            <a:buNone/>
          </a:pPr>
          <a:r>
            <a:rPr lang="ru-RU" sz="1800" kern="1200" dirty="0"/>
            <a:t>Необходимо учитывать:</a:t>
          </a:r>
        </a:p>
      </dsp:txBody>
      <dsp:txXfrm>
        <a:off x="519304" y="846169"/>
        <a:ext cx="9815416" cy="479482"/>
      </dsp:txXfrm>
    </dsp:sp>
    <dsp:sp modelId="{AB70EE4A-C5E5-40B4-A2A4-881D2B4FF515}">
      <dsp:nvSpPr>
        <dsp:cNvPr id="0" name=""/>
        <dsp:cNvSpPr/>
      </dsp:nvSpPr>
      <dsp:spPr>
        <a:xfrm>
          <a:off x="0" y="3319890"/>
          <a:ext cx="10363200" cy="453600"/>
        </a:xfrm>
        <a:prstGeom prst="rect">
          <a:avLst/>
        </a:prstGeom>
        <a:solidFill>
          <a:srgbClr val="CFD5EA">
            <a:alpha val="90000"/>
          </a:srgb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C65A59-ACFE-4FB3-AE38-FF08A111E086}">
      <dsp:nvSpPr>
        <dsp:cNvPr id="0" name=""/>
        <dsp:cNvSpPr/>
      </dsp:nvSpPr>
      <dsp:spPr>
        <a:xfrm>
          <a:off x="518160" y="3054210"/>
          <a:ext cx="9845019" cy="53136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193" tIns="0" rIns="274193" bIns="0" numCol="1" spcCol="1270" anchor="ctr" anchorCtr="0">
          <a:noAutofit/>
        </a:bodyPr>
        <a:lstStyle/>
        <a:p>
          <a:pPr marL="0" lvl="0" indent="0" algn="l" defTabSz="800100">
            <a:lnSpc>
              <a:spcPct val="90000"/>
            </a:lnSpc>
            <a:spcBef>
              <a:spcPct val="0"/>
            </a:spcBef>
            <a:spcAft>
              <a:spcPct val="35000"/>
            </a:spcAft>
            <a:buNone/>
          </a:pPr>
          <a:r>
            <a:rPr lang="ru-RU" sz="1800" kern="1200" dirty="0"/>
            <a:t>Следует проводить различие между операционным буфером и страховочным буфером (буфером на случай непредвиденных обстоятельств)</a:t>
          </a:r>
        </a:p>
      </dsp:txBody>
      <dsp:txXfrm>
        <a:off x="544099" y="3080149"/>
        <a:ext cx="9793141" cy="479482"/>
      </dsp:txXfrm>
    </dsp:sp>
    <dsp:sp modelId="{58861BF9-174D-4D4D-98F6-831FD9D83900}">
      <dsp:nvSpPr>
        <dsp:cNvPr id="0" name=""/>
        <dsp:cNvSpPr/>
      </dsp:nvSpPr>
      <dsp:spPr>
        <a:xfrm>
          <a:off x="0" y="4123650"/>
          <a:ext cx="10363200" cy="453600"/>
        </a:xfrm>
        <a:prstGeom prst="rect">
          <a:avLst/>
        </a:prstGeom>
        <a:solidFill>
          <a:srgbClr val="CFD5EA">
            <a:alpha val="90000"/>
          </a:srgb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6D216C-DE67-4754-9410-1F2E7388AB31}">
      <dsp:nvSpPr>
        <dsp:cNvPr id="0" name=""/>
        <dsp:cNvSpPr/>
      </dsp:nvSpPr>
      <dsp:spPr>
        <a:xfrm>
          <a:off x="493365" y="3870690"/>
          <a:ext cx="9867294" cy="53136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193" tIns="0" rIns="274193" bIns="0" numCol="1" spcCol="1270" anchor="ctr" anchorCtr="0">
          <a:noAutofit/>
        </a:bodyPr>
        <a:lstStyle/>
        <a:p>
          <a:pPr marL="0" lvl="0" indent="0" algn="l" defTabSz="800100">
            <a:lnSpc>
              <a:spcPct val="90000"/>
            </a:lnSpc>
            <a:spcBef>
              <a:spcPct val="0"/>
            </a:spcBef>
            <a:spcAft>
              <a:spcPct val="35000"/>
            </a:spcAft>
            <a:buNone/>
          </a:pPr>
          <a:r>
            <a:rPr lang="ru-RU" sz="1800" kern="1200" dirty="0"/>
            <a:t>Следует избегать шаблонных подходов: необходимо определить основные факторы и учитывать альтернативные издержки</a:t>
          </a:r>
        </a:p>
      </dsp:txBody>
      <dsp:txXfrm>
        <a:off x="519304" y="3896629"/>
        <a:ext cx="9815416" cy="479482"/>
      </dsp:txXfrm>
    </dsp:sp>
    <dsp:sp modelId="{10281CAA-19A4-4D2A-A530-54AEF1861772}">
      <dsp:nvSpPr>
        <dsp:cNvPr id="0" name=""/>
        <dsp:cNvSpPr/>
      </dsp:nvSpPr>
      <dsp:spPr>
        <a:xfrm>
          <a:off x="0" y="4952849"/>
          <a:ext cx="10363200" cy="453600"/>
        </a:xfrm>
        <a:prstGeom prst="rect">
          <a:avLst/>
        </a:prstGeom>
        <a:solidFill>
          <a:srgbClr val="CFD5EA">
            <a:alpha val="90000"/>
          </a:srgb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22AC8E-B3FD-43FA-B911-21EAEA2B5423}">
      <dsp:nvSpPr>
        <dsp:cNvPr id="0" name=""/>
        <dsp:cNvSpPr/>
      </dsp:nvSpPr>
      <dsp:spPr>
        <a:xfrm>
          <a:off x="493365" y="4687169"/>
          <a:ext cx="9867294" cy="53136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193" tIns="0" rIns="274193" bIns="0" numCol="1" spcCol="1270" anchor="ctr" anchorCtr="0">
          <a:noAutofit/>
        </a:bodyPr>
        <a:lstStyle/>
        <a:p>
          <a:pPr marL="0" lvl="0" indent="0" algn="l" defTabSz="800100">
            <a:lnSpc>
              <a:spcPct val="90000"/>
            </a:lnSpc>
            <a:spcBef>
              <a:spcPct val="0"/>
            </a:spcBef>
            <a:spcAft>
              <a:spcPct val="35000"/>
            </a:spcAft>
            <a:buNone/>
          </a:pPr>
          <a:r>
            <a:rPr lang="ru-RU" sz="1800" kern="1200" dirty="0"/>
            <a:t>Есть ли преимущества от подачи сигналов рынку путем раскрытия информации?</a:t>
          </a:r>
        </a:p>
      </dsp:txBody>
      <dsp:txXfrm>
        <a:off x="519304" y="4713108"/>
        <a:ext cx="9815416" cy="47948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87EFB-18C6-49FA-965E-0DA969D2718B}">
      <dsp:nvSpPr>
        <dsp:cNvPr id="0" name=""/>
        <dsp:cNvSpPr/>
      </dsp:nvSpPr>
      <dsp:spPr>
        <a:xfrm>
          <a:off x="0" y="18777"/>
          <a:ext cx="10058399" cy="542045"/>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ru-RU" sz="1400" kern="1200" dirty="0"/>
            <a:t>Польза буфера ликвидности общепризнана (11 ответов)</a:t>
          </a:r>
        </a:p>
      </dsp:txBody>
      <dsp:txXfrm>
        <a:off x="26460" y="45237"/>
        <a:ext cx="10005479" cy="489125"/>
      </dsp:txXfrm>
    </dsp:sp>
    <dsp:sp modelId="{01B5E9FD-D70A-4B29-A817-2428CCC00C1A}">
      <dsp:nvSpPr>
        <dsp:cNvPr id="0" name=""/>
        <dsp:cNvSpPr/>
      </dsp:nvSpPr>
      <dsp:spPr>
        <a:xfrm>
          <a:off x="0" y="545701"/>
          <a:ext cx="10058399" cy="915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17780" rIns="99568" bIns="17780" numCol="1" spcCol="1270" anchor="t" anchorCtr="0">
          <a:noAutofit/>
        </a:bodyPr>
        <a:lstStyle/>
        <a:p>
          <a:pPr marL="114300" lvl="1" indent="-114300" algn="l" defTabSz="622300">
            <a:lnSpc>
              <a:spcPct val="90000"/>
            </a:lnSpc>
            <a:spcBef>
              <a:spcPct val="0"/>
            </a:spcBef>
            <a:spcAft>
              <a:spcPct val="20000"/>
            </a:spcAft>
            <a:buChar char="•"/>
          </a:pPr>
          <a:r>
            <a:rPr lang="ru-RU" sz="1400" kern="1200"/>
            <a:t>Но основания различаются</a:t>
          </a:r>
        </a:p>
        <a:p>
          <a:pPr marL="228600" lvl="2" indent="-114300" algn="l" defTabSz="533400">
            <a:lnSpc>
              <a:spcPct val="90000"/>
            </a:lnSpc>
            <a:spcBef>
              <a:spcPct val="0"/>
            </a:spcBef>
            <a:spcAft>
              <a:spcPct val="20000"/>
            </a:spcAft>
            <a:buChar char="•"/>
          </a:pPr>
          <a:r>
            <a:rPr lang="ru-RU" sz="1200" kern="1200"/>
            <a:t>Разный акцент между операциями/волатильностью и финансовым стрессом</a:t>
          </a:r>
        </a:p>
        <a:p>
          <a:pPr marL="228600" lvl="2" indent="-114300" algn="l" defTabSz="533400">
            <a:lnSpc>
              <a:spcPct val="90000"/>
            </a:lnSpc>
            <a:spcBef>
              <a:spcPct val="0"/>
            </a:spcBef>
            <a:spcAft>
              <a:spcPct val="20000"/>
            </a:spcAft>
            <a:buChar char="•"/>
          </a:pPr>
          <a:r>
            <a:rPr lang="ru-RU" sz="1200" kern="1200"/>
            <a:t>Некоторые страны (Венгрия, Уругвай) отметили необходимость поддержки операций по управлению долгом (например, обратный выкуп) или снижения риска рефинансирования</a:t>
          </a:r>
        </a:p>
        <a:p>
          <a:pPr marL="228600" lvl="2" indent="-114300" algn="l" defTabSz="533400">
            <a:lnSpc>
              <a:spcPct val="90000"/>
            </a:lnSpc>
            <a:spcBef>
              <a:spcPct val="0"/>
            </a:spcBef>
            <a:spcAft>
              <a:spcPct val="20000"/>
            </a:spcAft>
            <a:buChar char="•"/>
          </a:pPr>
          <a:r>
            <a:rPr lang="ru-RU" sz="1200" kern="1200"/>
            <a:t>Разные взгляды на раскрытие информации рынку</a:t>
          </a:r>
        </a:p>
      </dsp:txBody>
      <dsp:txXfrm>
        <a:off x="0" y="545701"/>
        <a:ext cx="10058399" cy="915948"/>
      </dsp:txXfrm>
    </dsp:sp>
    <dsp:sp modelId="{968DE8B4-56C3-4838-9F9B-003EC6AE82BC}">
      <dsp:nvSpPr>
        <dsp:cNvPr id="0" name=""/>
        <dsp:cNvSpPr/>
      </dsp:nvSpPr>
      <dsp:spPr>
        <a:xfrm>
          <a:off x="0" y="1461650"/>
          <a:ext cx="10058399" cy="512030"/>
        </a:xfrm>
        <a:prstGeom prst="roundRect">
          <a:avLst/>
        </a:prstGeom>
        <a:solidFill>
          <a:srgbClr val="004C97">
            <a:hueOff val="0"/>
            <a:satOff val="0"/>
            <a:lumOff val="0"/>
            <a:alphaOff val="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ru-RU" sz="1400" kern="1200">
              <a:solidFill>
                <a:srgbClr val="FEFEFE"/>
              </a:solidFill>
              <a:latin typeface="Arial" panose="020B0604020202020204"/>
              <a:ea typeface="+mn-ea"/>
              <a:cs typeface="+mn-cs"/>
            </a:rPr>
            <a:t>Целевой уровень</a:t>
          </a:r>
        </a:p>
      </dsp:txBody>
      <dsp:txXfrm>
        <a:off x="24995" y="1486645"/>
        <a:ext cx="10008409" cy="462040"/>
      </dsp:txXfrm>
    </dsp:sp>
    <dsp:sp modelId="{6EE92AD9-6504-4C8A-A514-AFD382BAC808}">
      <dsp:nvSpPr>
        <dsp:cNvPr id="0" name=""/>
        <dsp:cNvSpPr/>
      </dsp:nvSpPr>
      <dsp:spPr>
        <a:xfrm>
          <a:off x="0" y="1973680"/>
          <a:ext cx="10058399" cy="380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17780" rIns="99568" bIns="17780" numCol="1" spcCol="1270" anchor="t" anchorCtr="0">
          <a:noAutofit/>
        </a:bodyPr>
        <a:lstStyle/>
        <a:p>
          <a:pPr marL="114300" lvl="1" indent="-114300" algn="l" defTabSz="622300">
            <a:lnSpc>
              <a:spcPct val="90000"/>
            </a:lnSpc>
            <a:spcBef>
              <a:spcPct val="0"/>
            </a:spcBef>
            <a:spcAft>
              <a:spcPct val="20000"/>
            </a:spcAft>
            <a:buChar char="•"/>
          </a:pPr>
          <a:r>
            <a:rPr lang="ru-RU" sz="1400" kern="1200"/>
            <a:t>Часто выражается в месяцах финансирования – будь то обычные потоки или специфические неоднородные потоки (погашения, аукционы)</a:t>
          </a:r>
        </a:p>
      </dsp:txBody>
      <dsp:txXfrm>
        <a:off x="0" y="1973680"/>
        <a:ext cx="10058399" cy="380021"/>
      </dsp:txXfrm>
    </dsp:sp>
    <dsp:sp modelId="{DA788DE4-1557-43EE-BC97-2E11EAD0C01F}">
      <dsp:nvSpPr>
        <dsp:cNvPr id="0" name=""/>
        <dsp:cNvSpPr/>
      </dsp:nvSpPr>
      <dsp:spPr>
        <a:xfrm>
          <a:off x="0" y="2353702"/>
          <a:ext cx="10058399" cy="512030"/>
        </a:xfrm>
        <a:prstGeom prst="roundRect">
          <a:avLst/>
        </a:prstGeom>
        <a:solidFill>
          <a:srgbClr val="004C97">
            <a:hueOff val="0"/>
            <a:satOff val="0"/>
            <a:lumOff val="0"/>
            <a:alphaOff val="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ru-RU" sz="1400" kern="1200" dirty="0">
              <a:solidFill>
                <a:srgbClr val="FEFEFE"/>
              </a:solidFill>
              <a:latin typeface="Arial" panose="020B0604020202020204"/>
              <a:ea typeface="+mn-ea"/>
              <a:cs typeface="+mn-cs"/>
            </a:rPr>
            <a:t>В некоторых странах нет официального буфера ликвидности</a:t>
          </a:r>
        </a:p>
      </dsp:txBody>
      <dsp:txXfrm>
        <a:off x="24995" y="2378697"/>
        <a:ext cx="10008409" cy="462040"/>
      </dsp:txXfrm>
    </dsp:sp>
    <dsp:sp modelId="{FF5DC4E1-99F5-4160-BD80-CE82B6A3482E}">
      <dsp:nvSpPr>
        <dsp:cNvPr id="0" name=""/>
        <dsp:cNvSpPr/>
      </dsp:nvSpPr>
      <dsp:spPr>
        <a:xfrm>
          <a:off x="0" y="2865732"/>
          <a:ext cx="10058399" cy="380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17780" rIns="99568" bIns="17780" numCol="1" spcCol="1270" anchor="t" anchorCtr="0">
          <a:noAutofit/>
        </a:bodyPr>
        <a:lstStyle/>
        <a:p>
          <a:pPr marL="114300" lvl="1" indent="-114300" algn="l" defTabSz="622300">
            <a:lnSpc>
              <a:spcPct val="90000"/>
            </a:lnSpc>
            <a:spcBef>
              <a:spcPct val="0"/>
            </a:spcBef>
            <a:spcAft>
              <a:spcPct val="20000"/>
            </a:spcAft>
            <a:buChar char="•"/>
          </a:pPr>
          <a:r>
            <a:rPr lang="ru-RU" sz="1400" kern="1200" dirty="0"/>
            <a:t>Возможно из-за слишком большого объема / легкодоступности денежных средств (Чили, Колумбия) или из-за их недостатка (Кения, Нигерия)</a:t>
          </a:r>
        </a:p>
      </dsp:txBody>
      <dsp:txXfrm>
        <a:off x="0" y="2865732"/>
        <a:ext cx="10058399" cy="380021"/>
      </dsp:txXfrm>
    </dsp:sp>
    <dsp:sp modelId="{EE13D535-C7E7-4496-A4A2-C0AEB487471A}">
      <dsp:nvSpPr>
        <dsp:cNvPr id="0" name=""/>
        <dsp:cNvSpPr/>
      </dsp:nvSpPr>
      <dsp:spPr>
        <a:xfrm>
          <a:off x="0" y="3245754"/>
          <a:ext cx="10058399" cy="512030"/>
        </a:xfrm>
        <a:prstGeom prst="roundRect">
          <a:avLst/>
        </a:prstGeom>
        <a:solidFill>
          <a:srgbClr val="004C97">
            <a:hueOff val="0"/>
            <a:satOff val="0"/>
            <a:lumOff val="0"/>
            <a:alphaOff val="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622300">
            <a:lnSpc>
              <a:spcPct val="90000"/>
            </a:lnSpc>
            <a:spcBef>
              <a:spcPct val="0"/>
            </a:spcBef>
            <a:spcAft>
              <a:spcPct val="35000"/>
            </a:spcAft>
            <a:buNone/>
          </a:pPr>
          <a:r>
            <a:rPr lang="ru-RU" sz="1400" kern="1200"/>
            <a:t>Во всех странах существуют определенные страховочные инструменты (займы ЦБ </a:t>
          </a:r>
          <a:r>
            <a:rPr lang="ru-RU" sz="1400" kern="1200">
              <a:solidFill>
                <a:srgbClr val="FEFEFE"/>
              </a:solidFill>
              <a:latin typeface="Arial" panose="020B0604020202020204"/>
              <a:ea typeface="+mn-ea"/>
              <a:cs typeface="+mn-cs"/>
            </a:rPr>
            <a:t>и</a:t>
          </a:r>
          <a:r>
            <a:rPr lang="ru-RU" sz="1400" kern="1200"/>
            <a:t>/или однодневные займы коммерческих банков)</a:t>
          </a:r>
        </a:p>
      </dsp:txBody>
      <dsp:txXfrm>
        <a:off x="24995" y="3270749"/>
        <a:ext cx="10008409" cy="462040"/>
      </dsp:txXfrm>
    </dsp:sp>
    <dsp:sp modelId="{B6CFA39F-4E7B-402A-A380-7013C338F7FA}">
      <dsp:nvSpPr>
        <dsp:cNvPr id="0" name=""/>
        <dsp:cNvSpPr/>
      </dsp:nvSpPr>
      <dsp:spPr>
        <a:xfrm>
          <a:off x="0" y="3771341"/>
          <a:ext cx="10058399" cy="512030"/>
        </a:xfrm>
        <a:prstGeom prst="roundRect">
          <a:avLst/>
        </a:prstGeom>
        <a:solidFill>
          <a:srgbClr val="004C97">
            <a:hueOff val="0"/>
            <a:satOff val="0"/>
            <a:lumOff val="0"/>
            <a:alphaOff val="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ru-RU" sz="1400" kern="1200">
              <a:solidFill>
                <a:srgbClr val="FEFEFE"/>
              </a:solidFill>
              <a:latin typeface="Arial" panose="020B0604020202020204"/>
              <a:ea typeface="+mn-ea"/>
              <a:cs typeface="+mn-cs"/>
            </a:rPr>
            <a:t>Уругвай – другой подход</a:t>
          </a:r>
        </a:p>
      </dsp:txBody>
      <dsp:txXfrm>
        <a:off x="24995" y="3796336"/>
        <a:ext cx="10008409" cy="462040"/>
      </dsp:txXfrm>
    </dsp:sp>
    <dsp:sp modelId="{C0DF8BE1-C0F0-487F-B8C7-4E509B1F176D}">
      <dsp:nvSpPr>
        <dsp:cNvPr id="0" name=""/>
        <dsp:cNvSpPr/>
      </dsp:nvSpPr>
      <dsp:spPr>
        <a:xfrm>
          <a:off x="0" y="4283372"/>
          <a:ext cx="10058399" cy="799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17780" rIns="99568" bIns="17780" numCol="1" spcCol="1270" anchor="t" anchorCtr="0">
          <a:noAutofit/>
        </a:bodyPr>
        <a:lstStyle/>
        <a:p>
          <a:pPr marL="114300" lvl="1" indent="-114300" algn="l" defTabSz="622300">
            <a:lnSpc>
              <a:spcPct val="90000"/>
            </a:lnSpc>
            <a:spcBef>
              <a:spcPct val="0"/>
            </a:spcBef>
            <a:spcAft>
              <a:spcPct val="20000"/>
            </a:spcAft>
            <a:buChar char="•"/>
          </a:pPr>
          <a:r>
            <a:rPr lang="ru-RU" sz="1400" kern="1200"/>
            <a:t>Дефицит + амортизация за 12 месяцев (= 4% от ВВП)</a:t>
          </a:r>
        </a:p>
        <a:p>
          <a:pPr marL="114300" lvl="1" indent="-114300" algn="l" defTabSz="622300">
            <a:lnSpc>
              <a:spcPct val="90000"/>
            </a:lnSpc>
            <a:spcBef>
              <a:spcPct val="0"/>
            </a:spcBef>
            <a:spcAft>
              <a:spcPct val="20000"/>
            </a:spcAft>
            <a:buChar char="•"/>
          </a:pPr>
          <a:r>
            <a:rPr lang="ru-RU" sz="1400" kern="1200"/>
            <a:t>Исходя из вероятности «закрытости» рынка</a:t>
          </a:r>
        </a:p>
        <a:p>
          <a:pPr marL="228600" lvl="2" indent="-114300" algn="l" defTabSz="533400">
            <a:lnSpc>
              <a:spcPct val="90000"/>
            </a:lnSpc>
            <a:spcBef>
              <a:spcPct val="0"/>
            </a:spcBef>
            <a:spcAft>
              <a:spcPct val="20000"/>
            </a:spcAft>
            <a:buChar char="•"/>
          </a:pPr>
          <a:r>
            <a:rPr lang="ru-RU" sz="1200" kern="1200" dirty="0"/>
            <a:t>«закрытость» = индекс EMBI + 20%&gt;тенденции; или Уругвай платит</a:t>
          </a:r>
          <a:r>
            <a:rPr lang="en-US" sz="1200" kern="1200" dirty="0"/>
            <a:t> </a:t>
          </a:r>
          <a:r>
            <a:rPr lang="ru-RU" sz="1200" kern="1200" dirty="0"/>
            <a:t>на 200 базисных пунктов&gt;EMBI+</a:t>
          </a:r>
        </a:p>
        <a:p>
          <a:pPr marL="228600" lvl="2" indent="-114300" algn="l" defTabSz="533400">
            <a:lnSpc>
              <a:spcPct val="90000"/>
            </a:lnSpc>
            <a:spcBef>
              <a:spcPct val="0"/>
            </a:spcBef>
            <a:spcAft>
              <a:spcPct val="20000"/>
            </a:spcAft>
            <a:buChar char="•"/>
          </a:pPr>
          <a:r>
            <a:rPr lang="ru-RU" sz="1200" kern="1200" dirty="0"/>
            <a:t>акцент исключительно на внешних займах – причина неясна</a:t>
          </a:r>
        </a:p>
      </dsp:txBody>
      <dsp:txXfrm>
        <a:off x="0" y="4283372"/>
        <a:ext cx="10058399" cy="7990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E1EC3D-8C68-4E2E-9E5D-C96F4DF0145E}">
      <dsp:nvSpPr>
        <dsp:cNvPr id="0" name=""/>
        <dsp:cNvSpPr/>
      </dsp:nvSpPr>
      <dsp:spPr>
        <a:xfrm>
          <a:off x="50" y="51414"/>
          <a:ext cx="4842569" cy="187200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ru-RU" sz="2000" kern="1200" dirty="0"/>
            <a:t>Потребность в буферах ликвидности осознавалась давно, но мировой финансовый кризис (а также Covid) повысил актуальность проблемы</a:t>
          </a:r>
        </a:p>
      </dsp:txBody>
      <dsp:txXfrm>
        <a:off x="50" y="51414"/>
        <a:ext cx="4842569" cy="1872000"/>
      </dsp:txXfrm>
    </dsp:sp>
    <dsp:sp modelId="{8F9522A3-65BF-450C-9D66-1168DC03A961}">
      <dsp:nvSpPr>
        <dsp:cNvPr id="0" name=""/>
        <dsp:cNvSpPr/>
      </dsp:nvSpPr>
      <dsp:spPr>
        <a:xfrm>
          <a:off x="50" y="1923414"/>
          <a:ext cx="4842569" cy="2854800"/>
        </a:xfrm>
        <a:prstGeom prst="rect">
          <a:avLst/>
        </a:prstGeom>
        <a:solidFill>
          <a:srgbClr val="CFD5EA">
            <a:alpha val="90000"/>
          </a:srgb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ru-RU" sz="1400" kern="1200" dirty="0"/>
            <a:t>Риск истощения внутренних рынков (не только валютных)</a:t>
          </a:r>
        </a:p>
        <a:p>
          <a:pPr marL="228600" lvl="2" indent="-114300" algn="l" defTabSz="622300">
            <a:lnSpc>
              <a:spcPct val="90000"/>
            </a:lnSpc>
            <a:spcBef>
              <a:spcPct val="0"/>
            </a:spcBef>
            <a:spcAft>
              <a:spcPct val="15000"/>
            </a:spcAft>
            <a:buChar char="•"/>
          </a:pPr>
          <a:r>
            <a:rPr lang="ru-RU" sz="1400" kern="1200" dirty="0"/>
            <a:t>Риск ликвидности; снижение активности на межбанковских рынках (особенно) и на рынках РЕПО</a:t>
          </a:r>
        </a:p>
        <a:p>
          <a:pPr marL="114300" lvl="1" indent="-114300" algn="l" defTabSz="622300">
            <a:lnSpc>
              <a:spcPct val="90000"/>
            </a:lnSpc>
            <a:spcBef>
              <a:spcPct val="0"/>
            </a:spcBef>
            <a:spcAft>
              <a:spcPct val="15000"/>
            </a:spcAft>
            <a:buChar char="•"/>
          </a:pPr>
          <a:r>
            <a:rPr lang="ru-RU" sz="1400" kern="1200" dirty="0"/>
            <a:t>Некоторые страны увеличили размеры буфера ликвидности после мирового финансового кризиса (особенно в Европе)</a:t>
          </a:r>
        </a:p>
        <a:p>
          <a:pPr marL="114300" lvl="1" indent="-114300" algn="l" defTabSz="622300">
            <a:lnSpc>
              <a:spcPct val="90000"/>
            </a:lnSpc>
            <a:spcBef>
              <a:spcPct val="0"/>
            </a:spcBef>
            <a:spcAft>
              <a:spcPct val="15000"/>
            </a:spcAft>
            <a:buChar char="•"/>
          </a:pPr>
          <a:r>
            <a:rPr lang="ru-RU" sz="1400" kern="1200" dirty="0"/>
            <a:t>Признание важности «плана обеспечения непрерывности финансирования»</a:t>
          </a:r>
        </a:p>
        <a:p>
          <a:pPr marL="228600" lvl="2" indent="-114300" algn="l" defTabSz="622300">
            <a:lnSpc>
              <a:spcPct val="90000"/>
            </a:lnSpc>
            <a:spcBef>
              <a:spcPct val="0"/>
            </a:spcBef>
            <a:spcAft>
              <a:spcPct val="15000"/>
            </a:spcAft>
            <a:buChar char="•"/>
          </a:pPr>
          <a:r>
            <a:rPr lang="ru-RU" sz="1400" kern="1200" dirty="0"/>
            <a:t>буфер ликвидности – одно из средств, но не единственное</a:t>
          </a:r>
        </a:p>
      </dsp:txBody>
      <dsp:txXfrm>
        <a:off x="50" y="1923414"/>
        <a:ext cx="4842569" cy="2854800"/>
      </dsp:txXfrm>
    </dsp:sp>
    <dsp:sp modelId="{99BCE708-087C-48FC-B6A6-5F9F86D15013}">
      <dsp:nvSpPr>
        <dsp:cNvPr id="0" name=""/>
        <dsp:cNvSpPr/>
      </dsp:nvSpPr>
      <dsp:spPr>
        <a:xfrm>
          <a:off x="5520579" y="51414"/>
          <a:ext cx="4842569" cy="187200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ru-RU" sz="2000" kern="1200" dirty="0"/>
            <a:t>Примечание: буфер ликвидности отличается от структурного профицита</a:t>
          </a:r>
        </a:p>
      </dsp:txBody>
      <dsp:txXfrm>
        <a:off x="5520579" y="51414"/>
        <a:ext cx="4842569" cy="1872000"/>
      </dsp:txXfrm>
    </dsp:sp>
    <dsp:sp modelId="{AD477DAA-BFD0-416C-99B6-DA0DEF8C7521}">
      <dsp:nvSpPr>
        <dsp:cNvPr id="0" name=""/>
        <dsp:cNvSpPr/>
      </dsp:nvSpPr>
      <dsp:spPr>
        <a:xfrm>
          <a:off x="5520579" y="1923414"/>
          <a:ext cx="4842569" cy="2854800"/>
        </a:xfrm>
        <a:prstGeom prst="rect">
          <a:avLst/>
        </a:prstGeom>
        <a:solidFill>
          <a:srgbClr val="CFD5EA">
            <a:alpha val="90000"/>
          </a:srgbClr>
        </a:solidFill>
        <a:ln w="25400" cap="flat" cmpd="sng" algn="ctr">
          <a:solidFill>
            <a:srgbClr val="CFD5EA">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ru-RU" sz="1400" kern="1200"/>
            <a:t>Ответственные за управление ликвидностью управляют краткосрочными (менее 3 месяцев?) потребностями в наличности или инвестициях</a:t>
          </a:r>
        </a:p>
        <a:p>
          <a:pPr marL="114300" lvl="1" indent="-114300" algn="l" defTabSz="622300">
            <a:lnSpc>
              <a:spcPct val="90000"/>
            </a:lnSpc>
            <a:spcBef>
              <a:spcPct val="0"/>
            </a:spcBef>
            <a:spcAft>
              <a:spcPct val="15000"/>
            </a:spcAft>
            <a:buChar char="•"/>
          </a:pPr>
          <a:r>
            <a:rPr lang="ru-RU" sz="1400" kern="1200" dirty="0"/>
            <a:t>Суммами сверх величины буфера ликвидности, не используемыми в управлении ежедневными колебаниями, необходимо управлять отдельно (либо направлять их на погашение долга)</a:t>
          </a:r>
        </a:p>
        <a:p>
          <a:pPr marL="228600" lvl="2" indent="-114300" algn="l" defTabSz="622300">
            <a:lnSpc>
              <a:spcPct val="90000"/>
            </a:lnSpc>
            <a:spcBef>
              <a:spcPct val="0"/>
            </a:spcBef>
            <a:spcAft>
              <a:spcPct val="15000"/>
            </a:spcAft>
            <a:buChar char="•"/>
          </a:pPr>
          <a:r>
            <a:rPr lang="ru-RU" sz="1400" kern="1200" dirty="0"/>
            <a:t>Другие критерии, другие лица, ответственные за управление, и другая система управления</a:t>
          </a:r>
        </a:p>
        <a:p>
          <a:pPr marL="114300" lvl="1" indent="-114300" algn="l" defTabSz="622300">
            <a:lnSpc>
              <a:spcPct val="90000"/>
            </a:lnSpc>
            <a:spcBef>
              <a:spcPct val="0"/>
            </a:spcBef>
            <a:spcAft>
              <a:spcPct val="15000"/>
            </a:spcAft>
            <a:buChar char="•"/>
          </a:pPr>
          <a:r>
            <a:rPr lang="ru-RU" sz="1400" kern="1200" dirty="0"/>
            <a:t>По-прежнему может быть экономически выгодно занимать средства для управления волатильностью потоков денежных средств (что также создает преимущества для денежного рынка)</a:t>
          </a:r>
        </a:p>
      </dsp:txBody>
      <dsp:txXfrm>
        <a:off x="5520579" y="1923414"/>
        <a:ext cx="4842569" cy="28548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F332B-9470-4CB6-8C6F-5AFACF743862}">
      <dsp:nvSpPr>
        <dsp:cNvPr id="0" name=""/>
        <dsp:cNvSpPr/>
      </dsp:nvSpPr>
      <dsp:spPr>
        <a:xfrm>
          <a:off x="742209" y="0"/>
          <a:ext cx="9012283" cy="5315857"/>
        </a:xfrm>
        <a:prstGeom prst="rightArrow">
          <a:avLst/>
        </a:prstGeom>
        <a:solidFill>
          <a:srgbClr val="CFD5EA"/>
        </a:solidFill>
        <a:ln>
          <a:noFill/>
        </a:ln>
        <a:effectLst/>
      </dsp:spPr>
      <dsp:style>
        <a:lnRef idx="0">
          <a:scrgbClr r="0" g="0" b="0"/>
        </a:lnRef>
        <a:fillRef idx="1">
          <a:scrgbClr r="0" g="0" b="0"/>
        </a:fillRef>
        <a:effectRef idx="0">
          <a:scrgbClr r="0" g="0" b="0"/>
        </a:effectRef>
        <a:fontRef idx="minor"/>
      </dsp:style>
    </dsp:sp>
    <dsp:sp modelId="{98279409-42F1-434A-83DB-7875900BB96D}">
      <dsp:nvSpPr>
        <dsp:cNvPr id="0" name=""/>
        <dsp:cNvSpPr/>
      </dsp:nvSpPr>
      <dsp:spPr>
        <a:xfrm>
          <a:off x="0" y="1569836"/>
          <a:ext cx="2367475" cy="2126342"/>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t>Буфер ликвидности: что это и для чего он нужен</a:t>
          </a:r>
        </a:p>
      </dsp:txBody>
      <dsp:txXfrm>
        <a:off x="103799" y="1673635"/>
        <a:ext cx="2159877" cy="1918744"/>
      </dsp:txXfrm>
    </dsp:sp>
    <dsp:sp modelId="{69B80941-00E4-4A68-91D4-091DABFF1DD2}">
      <dsp:nvSpPr>
        <dsp:cNvPr id="0" name=""/>
        <dsp:cNvSpPr/>
      </dsp:nvSpPr>
      <dsp:spPr>
        <a:xfrm>
          <a:off x="2719259" y="1594757"/>
          <a:ext cx="2366562" cy="2126342"/>
        </a:xfrm>
        <a:prstGeom prst="roundRect">
          <a:avLst/>
        </a:prstGeom>
        <a:solidFill>
          <a:srgbClr val="004C97"/>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ts val="0"/>
            </a:spcAft>
            <a:buNone/>
          </a:pPr>
          <a:r>
            <a:rPr lang="ru-RU" sz="2000" kern="1200" dirty="0">
              <a:solidFill>
                <a:schemeClr val="bg1"/>
              </a:solidFill>
            </a:rPr>
            <a:t>Определение буфера </a:t>
          </a:r>
        </a:p>
        <a:p>
          <a:pPr marL="0" lvl="0" indent="0" algn="ctr" defTabSz="889000">
            <a:lnSpc>
              <a:spcPct val="90000"/>
            </a:lnSpc>
            <a:spcBef>
              <a:spcPct val="0"/>
            </a:spcBef>
            <a:spcAft>
              <a:spcPts val="0"/>
            </a:spcAft>
            <a:buNone/>
          </a:pPr>
          <a:r>
            <a:rPr lang="ru-RU" sz="2000" kern="1200" dirty="0">
              <a:solidFill>
                <a:schemeClr val="bg1"/>
              </a:solidFill>
            </a:rPr>
            <a:t>и его компонентов</a:t>
          </a:r>
        </a:p>
      </dsp:txBody>
      <dsp:txXfrm>
        <a:off x="2823058" y="1698556"/>
        <a:ext cx="2158964" cy="1918744"/>
      </dsp:txXfrm>
    </dsp:sp>
    <dsp:sp modelId="{66B01804-B4DF-432F-9592-5DE10DAC317F}">
      <dsp:nvSpPr>
        <dsp:cNvPr id="0" name=""/>
        <dsp:cNvSpPr/>
      </dsp:nvSpPr>
      <dsp:spPr>
        <a:xfrm>
          <a:off x="5456343" y="1594757"/>
          <a:ext cx="2369101" cy="2126342"/>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a:t>Примеры из международной практики</a:t>
          </a:r>
        </a:p>
      </dsp:txBody>
      <dsp:txXfrm>
        <a:off x="5560142" y="1698556"/>
        <a:ext cx="2161503" cy="1918744"/>
      </dsp:txXfrm>
    </dsp:sp>
    <dsp:sp modelId="{D4DB188C-BE5A-46C3-A77C-440CB56285CE}">
      <dsp:nvSpPr>
        <dsp:cNvPr id="0" name=""/>
        <dsp:cNvSpPr/>
      </dsp:nvSpPr>
      <dsp:spPr>
        <a:xfrm>
          <a:off x="8219913" y="1594757"/>
          <a:ext cx="2379591" cy="2126342"/>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a:t>Некоторые возникающие вопросы</a:t>
          </a:r>
        </a:p>
      </dsp:txBody>
      <dsp:txXfrm>
        <a:off x="8323712" y="1698556"/>
        <a:ext cx="2171993" cy="19187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2CF673-9C65-4D59-BD58-2B31A5A0AEBB}">
      <dsp:nvSpPr>
        <dsp:cNvPr id="0" name=""/>
        <dsp:cNvSpPr/>
      </dsp:nvSpPr>
      <dsp:spPr>
        <a:xfrm>
          <a:off x="3840" y="2522"/>
          <a:ext cx="10395787" cy="1449304"/>
        </a:xfrm>
        <a:prstGeom prst="roundRect">
          <a:avLst>
            <a:gd name="adj" fmla="val 10000"/>
          </a:avLst>
        </a:prstGeom>
        <a:solidFill>
          <a:srgbClr val="004C97"/>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ru-RU" sz="2800" kern="1200" dirty="0">
              <a:solidFill>
                <a:schemeClr val="bg1"/>
              </a:solidFill>
            </a:rPr>
            <a:t>Обычно требуется операционный буфер и страховочный буфер (также называемый буфером на случай непредвиденных обстоятельств или рыночным буфером) </a:t>
          </a:r>
        </a:p>
      </dsp:txBody>
      <dsp:txXfrm>
        <a:off x="46289" y="44971"/>
        <a:ext cx="10310889" cy="1364406"/>
      </dsp:txXfrm>
    </dsp:sp>
    <dsp:sp modelId="{05BE1218-924C-4F45-86E3-73DA79AFE0FB}">
      <dsp:nvSpPr>
        <dsp:cNvPr id="0" name=""/>
        <dsp:cNvSpPr/>
      </dsp:nvSpPr>
      <dsp:spPr>
        <a:xfrm>
          <a:off x="3840" y="1631042"/>
          <a:ext cx="5093137" cy="1449304"/>
        </a:xfrm>
        <a:prstGeom prst="roundRect">
          <a:avLst>
            <a:gd name="adj" fmla="val 10000"/>
          </a:avLst>
        </a:prstGeom>
        <a:solidFill>
          <a:srgbClr val="CFD5EA"/>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a:t>Операционный буфер должен быть достаточным для осуществления ежедневных казначейских платежей и трансфертов в большинстве обстоятельств</a:t>
          </a:r>
        </a:p>
      </dsp:txBody>
      <dsp:txXfrm>
        <a:off x="46289" y="1673491"/>
        <a:ext cx="5008239" cy="1364406"/>
      </dsp:txXfrm>
    </dsp:sp>
    <dsp:sp modelId="{C5F23B89-7F76-4498-8695-DE405527B5B7}">
      <dsp:nvSpPr>
        <dsp:cNvPr id="0" name=""/>
        <dsp:cNvSpPr/>
      </dsp:nvSpPr>
      <dsp:spPr>
        <a:xfrm>
          <a:off x="3840" y="3259563"/>
          <a:ext cx="2494190" cy="1449304"/>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kern="1200"/>
            <a:t>Но, с другой стороны, он должен быть минимальным в целях сокращения расходов</a:t>
          </a:r>
        </a:p>
      </dsp:txBody>
      <dsp:txXfrm>
        <a:off x="46289" y="3302012"/>
        <a:ext cx="2409292" cy="1364406"/>
      </dsp:txXfrm>
    </dsp:sp>
    <dsp:sp modelId="{CA750A43-4EDC-4E58-96F7-5FB32C0931AB}">
      <dsp:nvSpPr>
        <dsp:cNvPr id="0" name=""/>
        <dsp:cNvSpPr/>
      </dsp:nvSpPr>
      <dsp:spPr>
        <a:xfrm>
          <a:off x="2602787" y="3259563"/>
          <a:ext cx="2494190" cy="1449304"/>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kern="1200" dirty="0"/>
            <a:t>Дополнением к операционному буферу могут служить чрезвычайные кредитные линии и заимствования</a:t>
          </a:r>
        </a:p>
      </dsp:txBody>
      <dsp:txXfrm>
        <a:off x="2645236" y="3302012"/>
        <a:ext cx="2409292" cy="1364406"/>
      </dsp:txXfrm>
    </dsp:sp>
    <dsp:sp modelId="{8EFA55ED-A3CB-4051-93B8-AC1ED5A2CC74}">
      <dsp:nvSpPr>
        <dsp:cNvPr id="0" name=""/>
        <dsp:cNvSpPr/>
      </dsp:nvSpPr>
      <dsp:spPr>
        <a:xfrm>
          <a:off x="5306490" y="1631042"/>
          <a:ext cx="5093137" cy="1449304"/>
        </a:xfrm>
        <a:prstGeom prst="roundRect">
          <a:avLst>
            <a:gd name="adj" fmla="val 10000"/>
          </a:avLst>
        </a:prstGeom>
        <a:solidFill>
          <a:srgbClr val="CFD5EA"/>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a:t>Поддержание «страховочного» буфера сверх «операционного» важно по пруденциальным соображениям</a:t>
          </a:r>
        </a:p>
      </dsp:txBody>
      <dsp:txXfrm>
        <a:off x="5348939" y="1673491"/>
        <a:ext cx="5008239" cy="1364406"/>
      </dsp:txXfrm>
    </dsp:sp>
    <dsp:sp modelId="{E17E7158-8543-4305-A3AC-DE5D66B3A61A}">
      <dsp:nvSpPr>
        <dsp:cNvPr id="0" name=""/>
        <dsp:cNvSpPr/>
      </dsp:nvSpPr>
      <dsp:spPr>
        <a:xfrm>
          <a:off x="5306490" y="3259563"/>
          <a:ext cx="2494190" cy="1449304"/>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kern="1200" dirty="0"/>
            <a:t>Играет роль страховочного фонда в случае признания аукциона несостоявшимся или других неблагоприятных рыночных условий, влияющих на финансирование</a:t>
          </a:r>
        </a:p>
      </dsp:txBody>
      <dsp:txXfrm>
        <a:off x="5348939" y="3302012"/>
        <a:ext cx="2409292" cy="1364406"/>
      </dsp:txXfrm>
    </dsp:sp>
    <dsp:sp modelId="{31CDF59D-7B3A-4209-8939-76A7D6583020}">
      <dsp:nvSpPr>
        <dsp:cNvPr id="0" name=""/>
        <dsp:cNvSpPr/>
      </dsp:nvSpPr>
      <dsp:spPr>
        <a:xfrm>
          <a:off x="7905436" y="3259563"/>
          <a:ext cx="2494190" cy="1449304"/>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kern="1200"/>
            <a:t>Размер зависит от характера рисков и ожидаемого срока возвращения к нормальной ситуации</a:t>
          </a:r>
        </a:p>
      </dsp:txBody>
      <dsp:txXfrm>
        <a:off x="7947885" y="3302012"/>
        <a:ext cx="2409292" cy="13644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6A3F7-62ED-4698-92A0-EC79FEFABB18}">
      <dsp:nvSpPr>
        <dsp:cNvPr id="0" name=""/>
        <dsp:cNvSpPr/>
      </dsp:nvSpPr>
      <dsp:spPr>
        <a:xfrm>
          <a:off x="50" y="151132"/>
          <a:ext cx="4878176" cy="973149"/>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ru-RU" sz="2800" kern="1200" dirty="0"/>
            <a:t>Буфер для управления ликвидностью</a:t>
          </a:r>
        </a:p>
      </dsp:txBody>
      <dsp:txXfrm>
        <a:off x="50" y="151132"/>
        <a:ext cx="4878176" cy="973149"/>
      </dsp:txXfrm>
    </dsp:sp>
    <dsp:sp modelId="{AB785346-FE80-42E7-88F8-992AC53C0F35}">
      <dsp:nvSpPr>
        <dsp:cNvPr id="0" name=""/>
        <dsp:cNvSpPr/>
      </dsp:nvSpPr>
      <dsp:spPr>
        <a:xfrm>
          <a:off x="50" y="1124282"/>
          <a:ext cx="4878176" cy="1772583"/>
        </a:xfrm>
        <a:prstGeom prst="rect">
          <a:avLst/>
        </a:prstGeom>
        <a:solidFill>
          <a:srgbClr val="CFD5EA">
            <a:alpha val="90000"/>
          </a:srgb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ru-RU" sz="1600" kern="1200"/>
            <a:t>Волатильность потоков денежных средств</a:t>
          </a:r>
        </a:p>
        <a:p>
          <a:pPr marL="171450" lvl="1" indent="-171450" algn="l" defTabSz="711200">
            <a:lnSpc>
              <a:spcPct val="90000"/>
            </a:lnSpc>
            <a:spcBef>
              <a:spcPct val="0"/>
            </a:spcBef>
            <a:spcAft>
              <a:spcPct val="15000"/>
            </a:spcAft>
            <a:buChar char="•"/>
          </a:pPr>
          <a:r>
            <a:rPr lang="ru-RU" sz="1600" kern="1200"/>
            <a:t>Риск длительного периода оттока средств</a:t>
          </a:r>
        </a:p>
        <a:p>
          <a:pPr marL="171450" lvl="1" indent="-171450" algn="l" defTabSz="711200">
            <a:lnSpc>
              <a:spcPct val="90000"/>
            </a:lnSpc>
            <a:spcBef>
              <a:spcPct val="0"/>
            </a:spcBef>
            <a:spcAft>
              <a:spcPct val="15000"/>
            </a:spcAft>
            <a:buChar char="•"/>
          </a:pPr>
          <a:r>
            <a:rPr lang="ru-RU" sz="1600" kern="1200"/>
            <a:t>Ошибки прогнозирования</a:t>
          </a:r>
        </a:p>
        <a:p>
          <a:pPr marL="171450" lvl="1" indent="-171450" algn="l" defTabSz="711200">
            <a:lnSpc>
              <a:spcPct val="90000"/>
            </a:lnSpc>
            <a:spcBef>
              <a:spcPct val="0"/>
            </a:spcBef>
            <a:spcAft>
              <a:spcPct val="15000"/>
            </a:spcAft>
            <a:buChar char="•"/>
          </a:pPr>
          <a:r>
            <a:rPr lang="ru-RU" sz="1600" kern="1200" dirty="0"/>
            <a:t>Механизмы снижения риска включают доступ к центральному банку, кредитным линиям</a:t>
          </a:r>
        </a:p>
      </dsp:txBody>
      <dsp:txXfrm>
        <a:off x="50" y="1124282"/>
        <a:ext cx="4878176" cy="1772583"/>
      </dsp:txXfrm>
    </dsp:sp>
    <dsp:sp modelId="{B036C4A9-C4CD-4BEA-8D38-42B911F5248D}">
      <dsp:nvSpPr>
        <dsp:cNvPr id="0" name=""/>
        <dsp:cNvSpPr/>
      </dsp:nvSpPr>
      <dsp:spPr>
        <a:xfrm>
          <a:off x="5561172" y="151132"/>
          <a:ext cx="4878176" cy="973149"/>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ru-RU" sz="2800" kern="1200" dirty="0"/>
            <a:t>Буфер для управления долгом</a:t>
          </a:r>
        </a:p>
      </dsp:txBody>
      <dsp:txXfrm>
        <a:off x="5561172" y="151132"/>
        <a:ext cx="4878176" cy="973149"/>
      </dsp:txXfrm>
    </dsp:sp>
    <dsp:sp modelId="{B3A7F437-60A8-443B-806A-298C532B8C19}">
      <dsp:nvSpPr>
        <dsp:cNvPr id="0" name=""/>
        <dsp:cNvSpPr/>
      </dsp:nvSpPr>
      <dsp:spPr>
        <a:xfrm>
          <a:off x="5561221" y="1117989"/>
          <a:ext cx="4878176" cy="1772583"/>
        </a:xfrm>
        <a:prstGeom prst="rect">
          <a:avLst/>
        </a:prstGeom>
        <a:solidFill>
          <a:srgbClr val="CFD5EA">
            <a:alpha val="90000"/>
          </a:srgbClr>
        </a:solidFill>
        <a:ln w="25400" cap="flat" cmpd="sng" algn="ctr">
          <a:solidFill>
            <a:srgbClr val="CFD5EA">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ru-RU" sz="1600" kern="1200"/>
            <a:t>Акцент на обслуживании долга на предстоящий период</a:t>
          </a:r>
        </a:p>
        <a:p>
          <a:pPr marL="171450" lvl="1" indent="-171450" algn="l" defTabSz="711200">
            <a:lnSpc>
              <a:spcPct val="90000"/>
            </a:lnSpc>
            <a:spcBef>
              <a:spcPct val="0"/>
            </a:spcBef>
            <a:spcAft>
              <a:spcPct val="15000"/>
            </a:spcAft>
            <a:buChar char="•"/>
          </a:pPr>
          <a:r>
            <a:rPr lang="ru-RU" sz="1600" kern="1200"/>
            <a:t>Риск сбоев на рынке, препятствующих достижению целевых показателей по эмиссии</a:t>
          </a:r>
        </a:p>
        <a:p>
          <a:pPr marL="171450" lvl="1" indent="-171450" algn="l" defTabSz="711200">
            <a:lnSpc>
              <a:spcPct val="90000"/>
            </a:lnSpc>
            <a:spcBef>
              <a:spcPct val="0"/>
            </a:spcBef>
            <a:spcAft>
              <a:spcPct val="15000"/>
            </a:spcAft>
            <a:buChar char="•"/>
          </a:pPr>
          <a:r>
            <a:rPr lang="ru-RU" sz="1600" kern="1200" dirty="0"/>
            <a:t>Механизмы снижения риска включают </a:t>
          </a:r>
          <a:r>
            <a:rPr lang="ru-RU" sz="1600" kern="1200" dirty="0" err="1"/>
            <a:t>андеррайтинг</a:t>
          </a:r>
          <a:r>
            <a:rPr lang="ru-RU" sz="1600" kern="1200" dirty="0"/>
            <a:t> ценных бумаг первичными дилерами</a:t>
          </a:r>
        </a:p>
      </dsp:txBody>
      <dsp:txXfrm>
        <a:off x="5561221" y="1117989"/>
        <a:ext cx="4878176" cy="17725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D84287-E08C-4A8F-B8E3-33F809E859C4}">
      <dsp:nvSpPr>
        <dsp:cNvPr id="0" name=""/>
        <dsp:cNvSpPr/>
      </dsp:nvSpPr>
      <dsp:spPr>
        <a:xfrm>
          <a:off x="0" y="269970"/>
          <a:ext cx="10363200" cy="453600"/>
        </a:xfrm>
        <a:prstGeom prst="rect">
          <a:avLst/>
        </a:prstGeom>
        <a:solidFill>
          <a:srgbClr val="CFD5EA">
            <a:alpha val="90000"/>
          </a:srgb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DC94FC-07D5-4562-BCFA-9F8A90257BCA}">
      <dsp:nvSpPr>
        <dsp:cNvPr id="0" name=""/>
        <dsp:cNvSpPr/>
      </dsp:nvSpPr>
      <dsp:spPr>
        <a:xfrm>
          <a:off x="518160" y="4290"/>
          <a:ext cx="7711184" cy="53136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193" tIns="0" rIns="274193" bIns="0" numCol="1" spcCol="1270" anchor="ctr" anchorCtr="0">
          <a:noAutofit/>
        </a:bodyPr>
        <a:lstStyle/>
        <a:p>
          <a:pPr marL="0" lvl="0" indent="0" algn="l" defTabSz="889000">
            <a:lnSpc>
              <a:spcPct val="90000"/>
            </a:lnSpc>
            <a:spcBef>
              <a:spcPct val="0"/>
            </a:spcBef>
            <a:spcAft>
              <a:spcPct val="35000"/>
            </a:spcAft>
            <a:buFontTx/>
            <a:buNone/>
          </a:pPr>
          <a:r>
            <a:rPr lang="ru-RU" sz="2000" kern="1200"/>
            <a:t>1. Волатильность ежедневных потоков денежных средств</a:t>
          </a:r>
        </a:p>
      </dsp:txBody>
      <dsp:txXfrm>
        <a:off x="544099" y="30229"/>
        <a:ext cx="7659306" cy="479482"/>
      </dsp:txXfrm>
    </dsp:sp>
    <dsp:sp modelId="{59CC95FC-E53D-461A-AE5C-B101EF96D621}">
      <dsp:nvSpPr>
        <dsp:cNvPr id="0" name=""/>
        <dsp:cNvSpPr/>
      </dsp:nvSpPr>
      <dsp:spPr>
        <a:xfrm>
          <a:off x="0" y="1086450"/>
          <a:ext cx="10363200" cy="453600"/>
        </a:xfrm>
        <a:prstGeom prst="rect">
          <a:avLst/>
        </a:prstGeom>
        <a:solidFill>
          <a:srgbClr val="CFD5EA">
            <a:alpha val="90000"/>
          </a:srgbClr>
        </a:solidFill>
        <a:ln w="25400" cap="flat" cmpd="sng" algn="ctr">
          <a:solidFill>
            <a:srgbClr val="004C97">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3F15CC6E-FEEB-461C-855A-200854611036}">
      <dsp:nvSpPr>
        <dsp:cNvPr id="0" name=""/>
        <dsp:cNvSpPr/>
      </dsp:nvSpPr>
      <dsp:spPr>
        <a:xfrm>
          <a:off x="533399" y="843029"/>
          <a:ext cx="7711184" cy="53136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193" tIns="0" rIns="274193" bIns="0" numCol="1" spcCol="1270" anchor="ctr" anchorCtr="0">
          <a:noAutofit/>
        </a:bodyPr>
        <a:lstStyle/>
        <a:p>
          <a:pPr marL="0" lvl="0" indent="0" algn="l" defTabSz="889000">
            <a:lnSpc>
              <a:spcPct val="90000"/>
            </a:lnSpc>
            <a:spcBef>
              <a:spcPct val="0"/>
            </a:spcBef>
            <a:spcAft>
              <a:spcPct val="35000"/>
            </a:spcAft>
            <a:buNone/>
          </a:pPr>
          <a:r>
            <a:rPr lang="ru-RU" sz="2000" kern="1200" dirty="0"/>
            <a:t>2.  Способность прогнозировать потоки денежных средств</a:t>
          </a:r>
        </a:p>
      </dsp:txBody>
      <dsp:txXfrm>
        <a:off x="559338" y="868968"/>
        <a:ext cx="7659306" cy="479482"/>
      </dsp:txXfrm>
    </dsp:sp>
    <dsp:sp modelId="{2EA460DE-442B-40AC-968E-016B2A558B17}">
      <dsp:nvSpPr>
        <dsp:cNvPr id="0" name=""/>
        <dsp:cNvSpPr/>
      </dsp:nvSpPr>
      <dsp:spPr>
        <a:xfrm>
          <a:off x="0" y="1902930"/>
          <a:ext cx="10363200" cy="453600"/>
        </a:xfrm>
        <a:prstGeom prst="rect">
          <a:avLst/>
        </a:prstGeom>
        <a:solidFill>
          <a:srgbClr val="CFD5EA">
            <a:alpha val="90000"/>
          </a:srgbClr>
        </a:solidFill>
        <a:ln w="25400" cap="flat" cmpd="sng" algn="ctr">
          <a:solidFill>
            <a:srgbClr val="004C97">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F90110E2-5915-4FA6-A17F-D30DBA99CADB}">
      <dsp:nvSpPr>
        <dsp:cNvPr id="0" name=""/>
        <dsp:cNvSpPr/>
      </dsp:nvSpPr>
      <dsp:spPr>
        <a:xfrm>
          <a:off x="518160" y="1637250"/>
          <a:ext cx="7711474" cy="53136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193" tIns="0" rIns="274193" bIns="0" numCol="1" spcCol="1270" anchor="ctr" anchorCtr="0">
          <a:noAutofit/>
        </a:bodyPr>
        <a:lstStyle/>
        <a:p>
          <a:pPr marL="0" lvl="0" indent="0" algn="l" defTabSz="889000">
            <a:lnSpc>
              <a:spcPct val="90000"/>
            </a:lnSpc>
            <a:spcBef>
              <a:spcPct val="0"/>
            </a:spcBef>
            <a:spcAft>
              <a:spcPct val="35000"/>
            </a:spcAft>
            <a:buNone/>
          </a:pPr>
          <a:r>
            <a:rPr lang="ru-RU" sz="2000" kern="1200"/>
            <a:t>3. Способность реагировать на прогнозы</a:t>
          </a:r>
        </a:p>
      </dsp:txBody>
      <dsp:txXfrm>
        <a:off x="544099" y="1663189"/>
        <a:ext cx="7659596" cy="479482"/>
      </dsp:txXfrm>
    </dsp:sp>
    <dsp:sp modelId="{677A2C0D-1BFD-485B-B5D2-076E591F788B}">
      <dsp:nvSpPr>
        <dsp:cNvPr id="0" name=""/>
        <dsp:cNvSpPr/>
      </dsp:nvSpPr>
      <dsp:spPr>
        <a:xfrm>
          <a:off x="0" y="2862149"/>
          <a:ext cx="10363200" cy="453600"/>
        </a:xfrm>
        <a:prstGeom prst="rect">
          <a:avLst/>
        </a:prstGeom>
        <a:solidFill>
          <a:srgbClr val="CFD5EA">
            <a:alpha val="90000"/>
          </a:srgbClr>
        </a:solidFill>
        <a:ln w="25400" cap="flat" cmpd="sng" algn="ctr">
          <a:solidFill>
            <a:srgbClr val="004C97">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1CD741E7-59DA-4292-9382-139C7D3D1D7E}">
      <dsp:nvSpPr>
        <dsp:cNvPr id="0" name=""/>
        <dsp:cNvSpPr/>
      </dsp:nvSpPr>
      <dsp:spPr>
        <a:xfrm>
          <a:off x="518160" y="2453730"/>
          <a:ext cx="7711402" cy="674099"/>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193" tIns="0" rIns="274193" bIns="0" numCol="1" spcCol="1270" anchor="ctr" anchorCtr="0">
          <a:noAutofit/>
        </a:bodyPr>
        <a:lstStyle/>
        <a:p>
          <a:pPr marL="0" lvl="0" indent="0" algn="l" defTabSz="889000">
            <a:lnSpc>
              <a:spcPct val="90000"/>
            </a:lnSpc>
            <a:spcBef>
              <a:spcPct val="0"/>
            </a:spcBef>
            <a:spcAft>
              <a:spcPct val="35000"/>
            </a:spcAft>
            <a:buNone/>
          </a:pPr>
          <a:r>
            <a:rPr lang="ru-RU" sz="2000" kern="1200"/>
            <a:t>4.  Масштаб (и временные рамки) управления непредвиденными колебаниями</a:t>
          </a:r>
        </a:p>
      </dsp:txBody>
      <dsp:txXfrm>
        <a:off x="551067" y="2486637"/>
        <a:ext cx="7645588" cy="608285"/>
      </dsp:txXfrm>
    </dsp:sp>
    <dsp:sp modelId="{E335C826-5248-4963-A2CC-9C43A3AF6567}">
      <dsp:nvSpPr>
        <dsp:cNvPr id="0" name=""/>
        <dsp:cNvSpPr/>
      </dsp:nvSpPr>
      <dsp:spPr>
        <a:xfrm>
          <a:off x="0" y="3678629"/>
          <a:ext cx="10363200" cy="453600"/>
        </a:xfrm>
        <a:prstGeom prst="rect">
          <a:avLst/>
        </a:prstGeom>
        <a:solidFill>
          <a:srgbClr val="CFD5EA">
            <a:alpha val="90000"/>
          </a:srgbClr>
        </a:solidFill>
        <a:ln w="25400" cap="flat" cmpd="sng" algn="ctr">
          <a:solidFill>
            <a:srgbClr val="004C97">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2B8E47A2-6811-457A-8ABF-E72CFCB3FB01}">
      <dsp:nvSpPr>
        <dsp:cNvPr id="0" name=""/>
        <dsp:cNvSpPr/>
      </dsp:nvSpPr>
      <dsp:spPr>
        <a:xfrm>
          <a:off x="518160" y="3412949"/>
          <a:ext cx="7711184" cy="53136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193" tIns="0" rIns="274193" bIns="0" numCol="1" spcCol="1270" anchor="ctr" anchorCtr="0">
          <a:noAutofit/>
        </a:bodyPr>
        <a:lstStyle/>
        <a:p>
          <a:pPr marL="0" lvl="0" indent="0" algn="l" defTabSz="889000">
            <a:lnSpc>
              <a:spcPct val="90000"/>
            </a:lnSpc>
            <a:spcBef>
              <a:spcPct val="0"/>
            </a:spcBef>
            <a:spcAft>
              <a:spcPct val="35000"/>
            </a:spcAft>
            <a:buNone/>
          </a:pPr>
          <a:r>
            <a:rPr lang="ru-RU" sz="2000" kern="1200"/>
            <a:t>5.  Страховочные инструменты</a:t>
          </a:r>
        </a:p>
      </dsp:txBody>
      <dsp:txXfrm>
        <a:off x="544099" y="3438888"/>
        <a:ext cx="7659306" cy="479482"/>
      </dsp:txXfrm>
    </dsp:sp>
    <dsp:sp modelId="{2106AB4B-1E7B-439B-89FF-577A165608EE}">
      <dsp:nvSpPr>
        <dsp:cNvPr id="0" name=""/>
        <dsp:cNvSpPr/>
      </dsp:nvSpPr>
      <dsp:spPr>
        <a:xfrm>
          <a:off x="0" y="4495109"/>
          <a:ext cx="10363200" cy="453600"/>
        </a:xfrm>
        <a:prstGeom prst="rect">
          <a:avLst/>
        </a:prstGeom>
        <a:solidFill>
          <a:srgbClr val="CFD5EA">
            <a:alpha val="90000"/>
          </a:srgbClr>
        </a:solidFill>
        <a:ln w="25400" cap="flat" cmpd="sng" algn="ctr">
          <a:solidFill>
            <a:srgbClr val="004C97">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E593EB3F-FE6A-4105-85D3-F9A69D60F851}">
      <dsp:nvSpPr>
        <dsp:cNvPr id="0" name=""/>
        <dsp:cNvSpPr/>
      </dsp:nvSpPr>
      <dsp:spPr>
        <a:xfrm>
          <a:off x="518160" y="4229429"/>
          <a:ext cx="7711184" cy="53136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193" tIns="0" rIns="274193" bIns="0" numCol="1" spcCol="1270" anchor="ctr" anchorCtr="0">
          <a:noAutofit/>
        </a:bodyPr>
        <a:lstStyle/>
        <a:p>
          <a:pPr marL="0" lvl="0" indent="0" algn="l" defTabSz="889000">
            <a:lnSpc>
              <a:spcPct val="90000"/>
            </a:lnSpc>
            <a:spcBef>
              <a:spcPct val="0"/>
            </a:spcBef>
            <a:spcAft>
              <a:spcPct val="35000"/>
            </a:spcAft>
            <a:buNone/>
          </a:pPr>
          <a:r>
            <a:rPr lang="ru-RU" sz="2000" kern="1200" dirty="0"/>
            <a:t>6. Затраты на поддержание буфера ликвидности</a:t>
          </a:r>
        </a:p>
      </dsp:txBody>
      <dsp:txXfrm>
        <a:off x="544099" y="4255368"/>
        <a:ext cx="7659306" cy="4794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1C10CE-4E9E-4F4A-AD64-8379B61E8E94}">
      <dsp:nvSpPr>
        <dsp:cNvPr id="0" name=""/>
        <dsp:cNvSpPr/>
      </dsp:nvSpPr>
      <dsp:spPr>
        <a:xfrm>
          <a:off x="20" y="191484"/>
          <a:ext cx="8570667" cy="788224"/>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ru-RU" sz="1400" kern="1200" dirty="0"/>
            <a:t>Если известна историческая ежедневная волатильность, можно рассчитать соотношение между размером буфера и вероятностью постоянной достаточности денежных средств</a:t>
          </a:r>
        </a:p>
      </dsp:txBody>
      <dsp:txXfrm>
        <a:off x="23106" y="214570"/>
        <a:ext cx="7044454" cy="742052"/>
      </dsp:txXfrm>
    </dsp:sp>
    <dsp:sp modelId="{FEF7316C-C61E-4E88-A0AF-4F3F471EE1C7}">
      <dsp:nvSpPr>
        <dsp:cNvPr id="0" name=""/>
        <dsp:cNvSpPr/>
      </dsp:nvSpPr>
      <dsp:spPr>
        <a:xfrm>
          <a:off x="823499" y="1098835"/>
          <a:ext cx="8154851" cy="1879375"/>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ts val="0"/>
            </a:spcAft>
            <a:buNone/>
          </a:pPr>
          <a:r>
            <a:rPr lang="ru-RU" sz="1400" kern="1200" dirty="0"/>
            <a:t>Пример: размер буфера, гарантирующий, что уровень остатка не упадет ниже нуля в течение месяца, с уровнем доверия, к примеру, 99%*.  Но:</a:t>
          </a:r>
        </a:p>
        <a:p>
          <a:pPr marL="114300" lvl="1" indent="-114300" algn="l" defTabSz="533400">
            <a:lnSpc>
              <a:spcPct val="90000"/>
            </a:lnSpc>
            <a:spcBef>
              <a:spcPct val="0"/>
            </a:spcBef>
            <a:spcAft>
              <a:spcPts val="0"/>
            </a:spcAft>
            <a:buChar char="•"/>
          </a:pPr>
          <a:r>
            <a:rPr lang="ru-RU" sz="1200" kern="1200" dirty="0"/>
            <a:t>Исходное распределение потоков может отличаться от нормального (требуется проверка)</a:t>
          </a:r>
        </a:p>
        <a:p>
          <a:pPr marL="114300" lvl="1" indent="-114300" algn="l" defTabSz="533400">
            <a:lnSpc>
              <a:spcPct val="90000"/>
            </a:lnSpc>
            <a:spcBef>
              <a:spcPct val="0"/>
            </a:spcBef>
            <a:spcAft>
              <a:spcPts val="0"/>
            </a:spcAft>
            <a:buChar char="•"/>
          </a:pPr>
          <a:r>
            <a:rPr lang="ru-RU" sz="1200" kern="1200" dirty="0"/>
            <a:t>Можно ожидать наличие отрицательной серийной корреляции (ошибки компенсируются в течение месяца, к примеру, налоговые поступления могут задержаться на один день) </a:t>
          </a:r>
        </a:p>
        <a:p>
          <a:pPr marL="114300" lvl="1" indent="-114300" algn="l" defTabSz="533400">
            <a:lnSpc>
              <a:spcPct val="90000"/>
            </a:lnSpc>
            <a:spcBef>
              <a:spcPct val="0"/>
            </a:spcBef>
            <a:spcAft>
              <a:spcPts val="0"/>
            </a:spcAft>
            <a:buChar char="•"/>
          </a:pPr>
          <a:r>
            <a:rPr lang="ru-RU" sz="1200" kern="1200" dirty="0"/>
            <a:t>Как решать проблему, связанную с оставшимся 1%? Следует ли беспокоиться о «черных лебедях»? Следует ли учитывать наличие «толстых хвостов»?</a:t>
          </a:r>
        </a:p>
      </dsp:txBody>
      <dsp:txXfrm>
        <a:off x="878544" y="1153880"/>
        <a:ext cx="6428251" cy="1769285"/>
      </dsp:txXfrm>
    </dsp:sp>
    <dsp:sp modelId="{A8F74A77-3691-411F-AB26-9403C52F19D6}">
      <dsp:nvSpPr>
        <dsp:cNvPr id="0" name=""/>
        <dsp:cNvSpPr/>
      </dsp:nvSpPr>
      <dsp:spPr>
        <a:xfrm>
          <a:off x="1543045" y="3058264"/>
          <a:ext cx="8154851" cy="1595424"/>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ts val="0"/>
            </a:spcAft>
            <a:buNone/>
          </a:pPr>
          <a:r>
            <a:rPr lang="ru-RU" sz="1400" kern="1200" dirty="0"/>
            <a:t>Возможна разработка вероятностных моделей, соотносящих оптимальный остаток средств и разности в процентных ставках (на овердрафт или финансирование по сравнению со ставкой на остатки средств).    Оцениваются издержки предосторожности. Но опять же при следующих допущениях:</a:t>
          </a:r>
        </a:p>
        <a:p>
          <a:pPr marL="114300" lvl="1" indent="-114300" algn="l" defTabSz="533400">
            <a:lnSpc>
              <a:spcPct val="90000"/>
            </a:lnSpc>
            <a:spcBef>
              <a:spcPct val="0"/>
            </a:spcBef>
            <a:spcAft>
              <a:spcPts val="0"/>
            </a:spcAft>
            <a:buChar char="•"/>
          </a:pPr>
          <a:r>
            <a:rPr lang="ru-RU" sz="1200" kern="1200"/>
            <a:t>Нормальное распределение ошибок</a:t>
          </a:r>
        </a:p>
        <a:p>
          <a:pPr marL="114300" lvl="1" indent="-114300" algn="l" defTabSz="533400">
            <a:lnSpc>
              <a:spcPct val="90000"/>
            </a:lnSpc>
            <a:spcBef>
              <a:spcPct val="0"/>
            </a:spcBef>
            <a:spcAft>
              <a:spcPts val="0"/>
            </a:spcAft>
            <a:buChar char="•"/>
          </a:pPr>
          <a:r>
            <a:rPr lang="ru-RU" sz="1200" kern="1200" dirty="0"/>
            <a:t>Доступность и приемлемость кредита по овердрафту </a:t>
          </a:r>
        </a:p>
      </dsp:txBody>
      <dsp:txXfrm>
        <a:off x="1589773" y="3104992"/>
        <a:ext cx="6444885" cy="1501968"/>
      </dsp:txXfrm>
    </dsp:sp>
    <dsp:sp modelId="{5A1B2F13-C03C-4B89-B0BF-F06751F886BB}">
      <dsp:nvSpPr>
        <dsp:cNvPr id="0" name=""/>
        <dsp:cNvSpPr/>
      </dsp:nvSpPr>
      <dsp:spPr>
        <a:xfrm>
          <a:off x="7448927" y="658756"/>
          <a:ext cx="896964" cy="896964"/>
        </a:xfrm>
        <a:prstGeom prst="downArrow">
          <a:avLst>
            <a:gd name="adj1" fmla="val 55000"/>
            <a:gd name="adj2" fmla="val 45000"/>
          </a:avLst>
        </a:prstGeom>
        <a:solidFill>
          <a:srgbClr val="CFD5EA">
            <a:alpha val="90000"/>
          </a:srgb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7650744" y="658756"/>
        <a:ext cx="493330" cy="674965"/>
      </dsp:txXfrm>
    </dsp:sp>
    <dsp:sp modelId="{C13E4CB9-AD43-4FC6-85EA-7BC28F5F6944}">
      <dsp:nvSpPr>
        <dsp:cNvPr id="0" name=""/>
        <dsp:cNvSpPr/>
      </dsp:nvSpPr>
      <dsp:spPr>
        <a:xfrm>
          <a:off x="8081386" y="2593326"/>
          <a:ext cx="896964" cy="896964"/>
        </a:xfrm>
        <a:prstGeom prst="downArrow">
          <a:avLst>
            <a:gd name="adj1" fmla="val 55000"/>
            <a:gd name="adj2" fmla="val 45000"/>
          </a:avLst>
        </a:prstGeom>
        <a:solidFill>
          <a:srgbClr val="CFD5EA">
            <a:alpha val="90000"/>
          </a:srgb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8283203" y="2593326"/>
        <a:ext cx="493330" cy="67496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DCCD59-1BA7-42F3-BCBC-220257FE30BC}">
      <dsp:nvSpPr>
        <dsp:cNvPr id="0" name=""/>
        <dsp:cNvSpPr/>
      </dsp:nvSpPr>
      <dsp:spPr>
        <a:xfrm>
          <a:off x="0" y="0"/>
          <a:ext cx="8331200" cy="1240536"/>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ru-RU" sz="1600" kern="1200"/>
            <a:t>Поскольку ошибки прогнозов являются ретроспективными показателями, возможно, целесообразно проводить проверку прогнозов в контексте сценариев неблагоприятных обстоятельств</a:t>
          </a:r>
        </a:p>
        <a:p>
          <a:pPr marL="114300" lvl="1" indent="-114300" algn="l" defTabSz="533400">
            <a:lnSpc>
              <a:spcPct val="90000"/>
            </a:lnSpc>
            <a:spcBef>
              <a:spcPct val="0"/>
            </a:spcBef>
            <a:spcAft>
              <a:spcPct val="15000"/>
            </a:spcAft>
            <a:buChar char="•"/>
          </a:pPr>
          <a:r>
            <a:rPr lang="ru-RU" sz="1200" kern="1200" dirty="0"/>
            <a:t>Возможность увязывать прогнозы с конкретными допущениями; по мере необходимости буфер может «высвобождаться», если опасения уже позади</a:t>
          </a:r>
        </a:p>
      </dsp:txBody>
      <dsp:txXfrm>
        <a:off x="36334" y="36334"/>
        <a:ext cx="6887739" cy="1167868"/>
      </dsp:txXfrm>
    </dsp:sp>
    <dsp:sp modelId="{7199A71C-7060-40FE-9C79-746EC23DCD75}">
      <dsp:nvSpPr>
        <dsp:cNvPr id="0" name=""/>
        <dsp:cNvSpPr/>
      </dsp:nvSpPr>
      <dsp:spPr>
        <a:xfrm>
          <a:off x="697738" y="1466088"/>
          <a:ext cx="8331200" cy="1240536"/>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ru-RU" sz="1600" kern="1200" dirty="0"/>
            <a:t>Это может быть полезно, если ожидается существенное изменение </a:t>
          </a:r>
          <a:r>
            <a:rPr lang="en-US" sz="1600" kern="1200" dirty="0"/>
            <a:t>c</a:t>
          </a:r>
          <a:r>
            <a:rPr lang="ru-RU" sz="1600" kern="1200" dirty="0"/>
            <a:t>хемы денежных потоков или в прогнозах содержится много разовых событий</a:t>
          </a:r>
        </a:p>
      </dsp:txBody>
      <dsp:txXfrm>
        <a:off x="734072" y="1502422"/>
        <a:ext cx="6754445" cy="1167867"/>
      </dsp:txXfrm>
    </dsp:sp>
    <dsp:sp modelId="{33937E27-A0AF-4467-8705-B8E1E6F1D805}">
      <dsp:nvSpPr>
        <dsp:cNvPr id="0" name=""/>
        <dsp:cNvSpPr/>
      </dsp:nvSpPr>
      <dsp:spPr>
        <a:xfrm>
          <a:off x="1385061" y="2822921"/>
          <a:ext cx="8331200" cy="1459044"/>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ru-RU" sz="1600" kern="1200"/>
            <a:t>Примеры – возможность учитывать следующие обстоятельства:</a:t>
          </a:r>
        </a:p>
        <a:p>
          <a:pPr marL="114300" lvl="1" indent="-114300" algn="l" defTabSz="533400">
            <a:lnSpc>
              <a:spcPct val="90000"/>
            </a:lnSpc>
            <a:spcBef>
              <a:spcPct val="0"/>
            </a:spcBef>
            <a:spcAft>
              <a:spcPct val="15000"/>
            </a:spcAft>
            <a:buChar char="•"/>
          </a:pPr>
          <a:r>
            <a:rPr lang="ru-RU" sz="1200" kern="1200" dirty="0"/>
            <a:t>увеличение ошибок в прогнозах доходов и расходов по сравнению с прошлым опытом</a:t>
          </a:r>
        </a:p>
        <a:p>
          <a:pPr marL="114300" lvl="1" indent="-114300" algn="l" defTabSz="533400">
            <a:lnSpc>
              <a:spcPct val="90000"/>
            </a:lnSpc>
            <a:spcBef>
              <a:spcPct val="0"/>
            </a:spcBef>
            <a:spcAft>
              <a:spcPct val="15000"/>
            </a:spcAft>
            <a:buChar char="•"/>
          </a:pPr>
          <a:r>
            <a:rPr lang="ru-RU" sz="1200" kern="1200"/>
            <a:t>разовый шок от изменения уровня расходов или доходов</a:t>
          </a:r>
        </a:p>
        <a:p>
          <a:pPr marL="114300" lvl="1" indent="-114300" algn="l" defTabSz="533400">
            <a:lnSpc>
              <a:spcPct val="90000"/>
            </a:lnSpc>
            <a:spcBef>
              <a:spcPct val="0"/>
            </a:spcBef>
            <a:spcAft>
              <a:spcPct val="15000"/>
            </a:spcAft>
            <a:buChar char="•"/>
          </a:pPr>
          <a:r>
            <a:rPr lang="ru-RU" sz="1200" kern="1200"/>
            <a:t>отказ в доступе к рынку</a:t>
          </a:r>
        </a:p>
      </dsp:txBody>
      <dsp:txXfrm>
        <a:off x="1427795" y="2865655"/>
        <a:ext cx="6752059" cy="1373576"/>
      </dsp:txXfrm>
    </dsp:sp>
    <dsp:sp modelId="{4998BFC5-68FA-4760-AF7E-A088A6D400AB}">
      <dsp:nvSpPr>
        <dsp:cNvPr id="0" name=""/>
        <dsp:cNvSpPr/>
      </dsp:nvSpPr>
      <dsp:spPr>
        <a:xfrm>
          <a:off x="2082800" y="4519848"/>
          <a:ext cx="8331200" cy="997366"/>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ru-RU" sz="1600" kern="1200" dirty="0"/>
            <a:t>Возможность формирования 2-уровневого буфера; определенная часть удерживается в качестве квазиденежного буфера по более высокой ставке?  (например, отзывные депозиты в Канаде)</a:t>
          </a:r>
        </a:p>
      </dsp:txBody>
      <dsp:txXfrm>
        <a:off x="2112012" y="4549060"/>
        <a:ext cx="6768689" cy="938942"/>
      </dsp:txXfrm>
    </dsp:sp>
    <dsp:sp modelId="{D88223A6-644B-491B-8ADE-F665E76BA8BE}">
      <dsp:nvSpPr>
        <dsp:cNvPr id="0" name=""/>
        <dsp:cNvSpPr/>
      </dsp:nvSpPr>
      <dsp:spPr>
        <a:xfrm>
          <a:off x="7524851" y="950137"/>
          <a:ext cx="806348" cy="806348"/>
        </a:xfrm>
        <a:prstGeom prst="downArrow">
          <a:avLst>
            <a:gd name="adj1" fmla="val 55000"/>
            <a:gd name="adj2" fmla="val 45000"/>
          </a:avLst>
        </a:prstGeom>
        <a:solidFill>
          <a:srgbClr val="CFD5EA">
            <a:alpha val="90000"/>
          </a:srgb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en-GB" sz="4000" kern="1200"/>
        </a:p>
      </dsp:txBody>
      <dsp:txXfrm>
        <a:off x="7706279" y="950137"/>
        <a:ext cx="443492" cy="606777"/>
      </dsp:txXfrm>
    </dsp:sp>
    <dsp:sp modelId="{D0E7925F-DE79-4190-A8A4-63A2B0454147}">
      <dsp:nvSpPr>
        <dsp:cNvPr id="0" name=""/>
        <dsp:cNvSpPr/>
      </dsp:nvSpPr>
      <dsp:spPr>
        <a:xfrm>
          <a:off x="8222589" y="2416225"/>
          <a:ext cx="806348" cy="806348"/>
        </a:xfrm>
        <a:prstGeom prst="downArrow">
          <a:avLst>
            <a:gd name="adj1" fmla="val 55000"/>
            <a:gd name="adj2" fmla="val 45000"/>
          </a:avLst>
        </a:prstGeom>
        <a:solidFill>
          <a:srgbClr val="CFD5EA">
            <a:alpha val="90000"/>
          </a:srgb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en-GB" sz="4000" kern="1200"/>
        </a:p>
      </dsp:txBody>
      <dsp:txXfrm>
        <a:off x="8404017" y="2416225"/>
        <a:ext cx="443492" cy="606777"/>
      </dsp:txXfrm>
    </dsp:sp>
    <dsp:sp modelId="{D6AC18EB-4CA7-4890-A383-E39993F178A3}">
      <dsp:nvSpPr>
        <dsp:cNvPr id="0" name=""/>
        <dsp:cNvSpPr/>
      </dsp:nvSpPr>
      <dsp:spPr>
        <a:xfrm>
          <a:off x="8909913" y="3882313"/>
          <a:ext cx="806348" cy="806348"/>
        </a:xfrm>
        <a:prstGeom prst="downArrow">
          <a:avLst>
            <a:gd name="adj1" fmla="val 55000"/>
            <a:gd name="adj2" fmla="val 45000"/>
          </a:avLst>
        </a:prstGeom>
        <a:solidFill>
          <a:srgbClr val="CFD5EA">
            <a:alpha val="90000"/>
          </a:srgb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en-GB" sz="4000" kern="1200"/>
        </a:p>
      </dsp:txBody>
      <dsp:txXfrm>
        <a:off x="9091341" y="3882313"/>
        <a:ext cx="443492" cy="60677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4.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0.18462</cdr:x>
      <cdr:y>0.085</cdr:y>
    </cdr:from>
    <cdr:to>
      <cdr:x>0.24536</cdr:x>
      <cdr:y>0.1089</cdr:y>
    </cdr:to>
    <cdr:sp macro="" textlink="">
      <cdr:nvSpPr>
        <cdr:cNvPr id="2" name="Прямоугольник 1"/>
        <cdr:cNvSpPr/>
      </cdr:nvSpPr>
      <cdr:spPr>
        <a:xfrm xmlns:a="http://schemas.openxmlformats.org/drawingml/2006/main">
          <a:off x="1899412" y="444460"/>
          <a:ext cx="624840" cy="124968"/>
        </a:xfrm>
        <a:prstGeom xmlns:a="http://schemas.openxmlformats.org/drawingml/2006/main" prst="rect">
          <a:avLst/>
        </a:prstGeom>
        <a:solidFill xmlns:a="http://schemas.openxmlformats.org/drawingml/2006/main">
          <a:srgbClr val="FFFFFF"/>
        </a:solidFill>
      </cdr:spPr>
      <cdr:txBody>
        <a:bodyPr xmlns:a="http://schemas.openxmlformats.org/drawingml/2006/main" wrap="none" lIns="0" tIns="0" rIns="0" bIns="0">
          <a:no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indent="0"/>
          <a:r>
            <a:rPr lang="ru-RU" sz="950">
              <a:latin typeface="Calibri"/>
            </a:rPr>
            <a:t>Бразилия, 19%</a:t>
          </a:r>
        </a:p>
      </cdr:txBody>
    </cdr:sp>
  </cdr:relSizeAnchor>
  <cdr:relSizeAnchor xmlns:cdr="http://schemas.openxmlformats.org/drawingml/2006/chartDrawing">
    <cdr:from>
      <cdr:x>0.24338</cdr:x>
      <cdr:y>0.36189</cdr:y>
    </cdr:from>
    <cdr:to>
      <cdr:x>0.33967</cdr:x>
      <cdr:y>0.3922</cdr:y>
    </cdr:to>
    <cdr:sp macro="" textlink="">
      <cdr:nvSpPr>
        <cdr:cNvPr id="3" name="Прямоугольник 2"/>
        <cdr:cNvSpPr/>
      </cdr:nvSpPr>
      <cdr:spPr>
        <a:xfrm xmlns:a="http://schemas.openxmlformats.org/drawingml/2006/main">
          <a:off x="2503971" y="1892260"/>
          <a:ext cx="990600" cy="158496"/>
        </a:xfrm>
        <a:prstGeom xmlns:a="http://schemas.openxmlformats.org/drawingml/2006/main" prst="rect">
          <a:avLst/>
        </a:prstGeom>
        <a:solidFill xmlns:a="http://schemas.openxmlformats.org/drawingml/2006/main">
          <a:srgbClr val="FFFFFF"/>
        </a:solidFill>
      </cdr:spPr>
      <cdr:txBody>
        <a:bodyPr xmlns:a="http://schemas.openxmlformats.org/drawingml/2006/main" wrap="none" lIns="0" tIns="0" rIns="0" bIns="0">
          <a:no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indent="0"/>
          <a:r>
            <a:rPr lang="ru-RU" sz="1000">
              <a:latin typeface="Arial"/>
            </a:rPr>
            <a:t>Камбоджа, 13%</a:t>
          </a:r>
        </a:p>
      </cdr:txBody>
    </cdr:sp>
  </cdr:relSizeAnchor>
  <cdr:relSizeAnchor xmlns:cdr="http://schemas.openxmlformats.org/drawingml/2006/chartDrawing">
    <cdr:from>
      <cdr:x>0.19647</cdr:x>
      <cdr:y>0.55127</cdr:y>
    </cdr:from>
    <cdr:to>
      <cdr:x>0.26432</cdr:x>
      <cdr:y>0.57634</cdr:y>
    </cdr:to>
    <cdr:sp macro="" textlink="">
      <cdr:nvSpPr>
        <cdr:cNvPr id="5" name="Прямоугольник 4"/>
        <cdr:cNvSpPr/>
      </cdr:nvSpPr>
      <cdr:spPr>
        <a:xfrm xmlns:a="http://schemas.openxmlformats.org/drawingml/2006/main">
          <a:off x="2021332" y="2882509"/>
          <a:ext cx="697992" cy="131064"/>
        </a:xfrm>
        <a:prstGeom xmlns:a="http://schemas.openxmlformats.org/drawingml/2006/main" prst="rect">
          <a:avLst/>
        </a:prstGeom>
        <a:solidFill xmlns:a="http://schemas.openxmlformats.org/drawingml/2006/main">
          <a:srgbClr val="FFFFFF"/>
        </a:solidFill>
      </cdr:spPr>
      <cdr:txBody>
        <a:bodyPr xmlns:a="http://schemas.openxmlformats.org/drawingml/2006/main" wrap="none" lIns="0" tIns="0" rIns="0" bIns="0">
          <a:no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indent="0"/>
          <a:r>
            <a:rPr lang="ru-RU" sz="950">
              <a:latin typeface="Calibri"/>
            </a:rPr>
            <a:t>Болгария, 9%</a:t>
          </a:r>
        </a:p>
      </cdr:txBody>
    </cdr:sp>
  </cdr:relSizeAnchor>
  <cdr:relSizeAnchor xmlns:cdr="http://schemas.openxmlformats.org/drawingml/2006/chartDrawing">
    <cdr:from>
      <cdr:x>0.07954</cdr:x>
      <cdr:y>0.59629</cdr:y>
    </cdr:from>
    <cdr:to>
      <cdr:x>0.14136</cdr:x>
      <cdr:y>0.61981</cdr:y>
    </cdr:to>
    <cdr:sp macro="" textlink="">
      <cdr:nvSpPr>
        <cdr:cNvPr id="6" name="Прямоугольник 5"/>
        <cdr:cNvSpPr/>
      </cdr:nvSpPr>
      <cdr:spPr>
        <a:xfrm xmlns:a="http://schemas.openxmlformats.org/drawingml/2006/main">
          <a:off x="818308" y="3117908"/>
          <a:ext cx="635977" cy="122986"/>
        </a:xfrm>
        <a:prstGeom xmlns:a="http://schemas.openxmlformats.org/drawingml/2006/main" prst="rect">
          <a:avLst/>
        </a:prstGeom>
        <a:solidFill xmlns:a="http://schemas.openxmlformats.org/drawingml/2006/main">
          <a:srgbClr val="FFFFFF"/>
        </a:solidFill>
      </cdr:spPr>
      <cdr:txBody>
        <a:bodyPr xmlns:a="http://schemas.openxmlformats.org/drawingml/2006/main" wrap="none" lIns="0" tIns="0" rIns="0" bIns="0">
          <a:no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indent="0"/>
          <a:r>
            <a:rPr lang="ru-RU" sz="950">
              <a:latin typeface="Calibri"/>
            </a:rPr>
            <a:t>Алжир, 8%</a:t>
          </a:r>
        </a:p>
      </cdr:txBody>
    </cdr:sp>
  </cdr:relSizeAnchor>
  <cdr:relSizeAnchor xmlns:cdr="http://schemas.openxmlformats.org/drawingml/2006/chartDrawing">
    <cdr:from>
      <cdr:x>0.44471</cdr:x>
      <cdr:y>0.59345</cdr:y>
    </cdr:from>
    <cdr:to>
      <cdr:x>0.49152</cdr:x>
      <cdr:y>0.62486</cdr:y>
    </cdr:to>
    <cdr:sp macro="" textlink="">
      <cdr:nvSpPr>
        <cdr:cNvPr id="7" name="Прямоугольник 6"/>
        <cdr:cNvSpPr/>
      </cdr:nvSpPr>
      <cdr:spPr>
        <a:xfrm xmlns:a="http://schemas.openxmlformats.org/drawingml/2006/main">
          <a:off x="4575204" y="3103019"/>
          <a:ext cx="481584" cy="164251"/>
        </a:xfrm>
        <a:prstGeom xmlns:a="http://schemas.openxmlformats.org/drawingml/2006/main" prst="rect">
          <a:avLst/>
        </a:prstGeom>
        <a:solidFill xmlns:a="http://schemas.openxmlformats.org/drawingml/2006/main">
          <a:srgbClr val="FFFFFF"/>
        </a:solidFill>
      </cdr:spPr>
      <cdr:txBody>
        <a:bodyPr xmlns:a="http://schemas.openxmlformats.org/drawingml/2006/main" wrap="none" lIns="0" tIns="0" rIns="0" bIns="0">
          <a:no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indent="0"/>
          <a:r>
            <a:rPr lang="ru-RU" sz="950">
              <a:latin typeface="Calibri"/>
            </a:rPr>
            <a:t>Ирак, 8%</a:t>
          </a:r>
        </a:p>
      </cdr:txBody>
    </cdr:sp>
  </cdr:relSizeAnchor>
  <cdr:relSizeAnchor xmlns:cdr="http://schemas.openxmlformats.org/drawingml/2006/chartDrawing">
    <cdr:from>
      <cdr:x>0.21988</cdr:x>
      <cdr:y>0.73561</cdr:y>
    </cdr:from>
    <cdr:to>
      <cdr:x>0.28357</cdr:x>
      <cdr:y>0.75893</cdr:y>
    </cdr:to>
    <cdr:sp macro="" textlink="">
      <cdr:nvSpPr>
        <cdr:cNvPr id="8" name="Прямоугольник 7"/>
        <cdr:cNvSpPr/>
      </cdr:nvSpPr>
      <cdr:spPr>
        <a:xfrm xmlns:a="http://schemas.openxmlformats.org/drawingml/2006/main">
          <a:off x="2262123" y="3846380"/>
          <a:ext cx="655320" cy="121920"/>
        </a:xfrm>
        <a:prstGeom xmlns:a="http://schemas.openxmlformats.org/drawingml/2006/main" prst="rect">
          <a:avLst/>
        </a:prstGeom>
        <a:solidFill xmlns:a="http://schemas.openxmlformats.org/drawingml/2006/main">
          <a:srgbClr val="FFFFFF"/>
        </a:solidFill>
      </cdr:spPr>
      <cdr:txBody>
        <a:bodyPr xmlns:a="http://schemas.openxmlformats.org/drawingml/2006/main" wrap="none" lIns="0" tIns="0" rIns="0" bIns="0">
          <a:no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indent="0"/>
          <a:r>
            <a:rPr lang="ru-RU" sz="950">
              <a:latin typeface="Calibri"/>
            </a:rPr>
            <a:t>Бурунди, 5%</a:t>
          </a:r>
        </a:p>
      </cdr:txBody>
    </cdr:sp>
  </cdr:relSizeAnchor>
  <cdr:relSizeAnchor xmlns:cdr="http://schemas.openxmlformats.org/drawingml/2006/chartDrawing">
    <cdr:from>
      <cdr:x>0.45682</cdr:x>
      <cdr:y>0.69364</cdr:y>
    </cdr:from>
    <cdr:to>
      <cdr:x>0.53029</cdr:x>
      <cdr:y>0.71344</cdr:y>
    </cdr:to>
    <cdr:sp macro="" textlink="">
      <cdr:nvSpPr>
        <cdr:cNvPr id="9" name="Прямоугольник 8"/>
        <cdr:cNvSpPr/>
      </cdr:nvSpPr>
      <cdr:spPr>
        <a:xfrm xmlns:a="http://schemas.openxmlformats.org/drawingml/2006/main">
          <a:off x="4699819" y="3626920"/>
          <a:ext cx="755895" cy="103556"/>
        </a:xfrm>
        <a:prstGeom xmlns:a="http://schemas.openxmlformats.org/drawingml/2006/main" prst="rect">
          <a:avLst/>
        </a:prstGeom>
        <a:solidFill xmlns:a="http://schemas.openxmlformats.org/drawingml/2006/main">
          <a:srgbClr val="FFFFFF"/>
        </a:solidFill>
      </cdr:spPr>
      <cdr:txBody>
        <a:bodyPr xmlns:a="http://schemas.openxmlformats.org/drawingml/2006/main" wrap="none" lIns="0" tIns="0" rIns="0" bIns="0">
          <a:no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indent="0" algn="just"/>
          <a:r>
            <a:rPr lang="ru-RU" sz="950" dirty="0">
              <a:latin typeface="Calibri"/>
            </a:rPr>
            <a:t>Исландия, 7%</a:t>
          </a:r>
        </a:p>
      </cdr:txBody>
    </cdr:sp>
  </cdr:relSizeAnchor>
  <cdr:relSizeAnchor xmlns:cdr="http://schemas.openxmlformats.org/drawingml/2006/chartDrawing">
    <cdr:from>
      <cdr:x>0.6806</cdr:x>
      <cdr:y>0.73554</cdr:y>
    </cdr:from>
    <cdr:to>
      <cdr:x>0.74282</cdr:x>
      <cdr:y>0.75944</cdr:y>
    </cdr:to>
    <cdr:sp macro="" textlink="">
      <cdr:nvSpPr>
        <cdr:cNvPr id="10" name="Прямоугольник 9"/>
        <cdr:cNvSpPr/>
      </cdr:nvSpPr>
      <cdr:spPr>
        <a:xfrm xmlns:a="http://schemas.openxmlformats.org/drawingml/2006/main">
          <a:off x="7002115" y="3846028"/>
          <a:ext cx="640080" cy="124968"/>
        </a:xfrm>
        <a:prstGeom xmlns:a="http://schemas.openxmlformats.org/drawingml/2006/main" prst="rect">
          <a:avLst/>
        </a:prstGeom>
        <a:solidFill xmlns:a="http://schemas.openxmlformats.org/drawingml/2006/main">
          <a:srgbClr val="FFFFFF"/>
        </a:solidFill>
      </cdr:spPr>
      <cdr:txBody>
        <a:bodyPr xmlns:a="http://schemas.openxmlformats.org/drawingml/2006/main" wrap="none" lIns="0" tIns="0" rIns="0" bIns="0">
          <a:no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indent="0" algn="r"/>
          <a:r>
            <a:rPr lang="ru-RU" sz="950">
              <a:latin typeface="Calibri"/>
            </a:rPr>
            <a:t>Норвегия, 5%</a:t>
          </a:r>
        </a:p>
      </cdr:txBody>
    </cdr:sp>
  </cdr:relSizeAnchor>
  <cdr:relSizeAnchor xmlns:cdr="http://schemas.openxmlformats.org/drawingml/2006/chartDrawing">
    <cdr:from>
      <cdr:x>0.82308</cdr:x>
      <cdr:y>0.68716</cdr:y>
    </cdr:from>
    <cdr:to>
      <cdr:x>0.89745</cdr:x>
      <cdr:y>0.71339</cdr:y>
    </cdr:to>
    <cdr:sp macro="" textlink="">
      <cdr:nvSpPr>
        <cdr:cNvPr id="11" name="Прямоугольник 10"/>
        <cdr:cNvSpPr/>
      </cdr:nvSpPr>
      <cdr:spPr>
        <a:xfrm xmlns:a="http://schemas.openxmlformats.org/drawingml/2006/main">
          <a:off x="8467994" y="3593044"/>
          <a:ext cx="765048" cy="137160"/>
        </a:xfrm>
        <a:prstGeom xmlns:a="http://schemas.openxmlformats.org/drawingml/2006/main" prst="rect">
          <a:avLst/>
        </a:prstGeom>
        <a:solidFill xmlns:a="http://schemas.openxmlformats.org/drawingml/2006/main">
          <a:srgbClr val="FFFFFF"/>
        </a:solidFill>
      </cdr:spPr>
      <cdr:txBody>
        <a:bodyPr xmlns:a="http://schemas.openxmlformats.org/drawingml/2006/main" wrap="none" lIns="0" tIns="0" rIns="0" bIns="0">
          <a:no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indent="0" algn="r"/>
          <a:r>
            <a:rPr lang="ru-RU" sz="950">
              <a:latin typeface="Calibri"/>
            </a:rPr>
            <a:t>Таджикистан, 6%</a:t>
          </a:r>
        </a:p>
      </cdr:txBody>
    </cdr:sp>
  </cdr:relSizeAnchor>
  <cdr:relSizeAnchor xmlns:cdr="http://schemas.openxmlformats.org/drawingml/2006/chartDrawing">
    <cdr:from>
      <cdr:x>0.85921</cdr:x>
      <cdr:y>0.83032</cdr:y>
    </cdr:from>
    <cdr:to>
      <cdr:x>0.90765</cdr:x>
      <cdr:y>0.85522</cdr:y>
    </cdr:to>
    <cdr:sp macro="" textlink="">
      <cdr:nvSpPr>
        <cdr:cNvPr id="12" name="Прямоугольник 11"/>
        <cdr:cNvSpPr/>
      </cdr:nvSpPr>
      <cdr:spPr>
        <a:xfrm xmlns:a="http://schemas.openxmlformats.org/drawingml/2006/main">
          <a:off x="8839616" y="4341618"/>
          <a:ext cx="498438" cy="130199"/>
        </a:xfrm>
        <a:prstGeom xmlns:a="http://schemas.openxmlformats.org/drawingml/2006/main" prst="rect">
          <a:avLst/>
        </a:prstGeom>
        <a:solidFill xmlns:a="http://schemas.openxmlformats.org/drawingml/2006/main">
          <a:srgbClr val="FFFFFF"/>
        </a:solidFill>
      </cdr:spPr>
      <cdr:txBody>
        <a:bodyPr xmlns:a="http://schemas.openxmlformats.org/drawingml/2006/main" wrap="none" lIns="0" tIns="0" rIns="0" bIns="0">
          <a:no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indent="0" algn="r"/>
          <a:r>
            <a:rPr lang="ru-RU" sz="950">
              <a:latin typeface="Calibri"/>
            </a:rPr>
            <a:t>Того, 3%</a:t>
          </a:r>
        </a:p>
      </cdr:txBody>
    </cdr:sp>
  </cdr:relSizeAnchor>
  <cdr:relSizeAnchor xmlns:cdr="http://schemas.openxmlformats.org/drawingml/2006/chartDrawing">
    <cdr:from>
      <cdr:x>0.11859</cdr:x>
      <cdr:y>0.94034</cdr:y>
    </cdr:from>
    <cdr:to>
      <cdr:x>0.21339</cdr:x>
      <cdr:y>0.96789</cdr:y>
    </cdr:to>
    <cdr:sp macro="" textlink="">
      <cdr:nvSpPr>
        <cdr:cNvPr id="13" name="Прямоугольник 12"/>
        <cdr:cNvSpPr/>
      </cdr:nvSpPr>
      <cdr:spPr>
        <a:xfrm xmlns:a="http://schemas.openxmlformats.org/drawingml/2006/main">
          <a:off x="1220059" y="4916869"/>
          <a:ext cx="975360" cy="144032"/>
        </a:xfrm>
        <a:prstGeom xmlns:a="http://schemas.openxmlformats.org/drawingml/2006/main" prst="rect">
          <a:avLst/>
        </a:prstGeom>
        <a:solidFill xmlns:a="http://schemas.openxmlformats.org/drawingml/2006/main">
          <a:srgbClr val="FFFFFF"/>
        </a:solidFill>
      </cdr:spPr>
      <cdr:txBody>
        <a:bodyPr xmlns:a="http://schemas.openxmlformats.org/drawingml/2006/main" wrap="none" lIns="0" tIns="0" rIns="0" bIns="0">
          <a:no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indent="0"/>
          <a:r>
            <a:rPr lang="ru-RU" sz="950">
              <a:latin typeface="Calibri"/>
            </a:rPr>
            <a:t>Буркина-Фасо, 2%</a:t>
          </a:r>
        </a:p>
      </cdr:txBody>
    </cdr:sp>
  </cdr:relSizeAnchor>
  <cdr:relSizeAnchor xmlns:cdr="http://schemas.openxmlformats.org/drawingml/2006/chartDrawing">
    <cdr:from>
      <cdr:x>0.26899</cdr:x>
      <cdr:y>0.91848</cdr:y>
    </cdr:from>
    <cdr:to>
      <cdr:x>0.41106</cdr:x>
      <cdr:y>0.94704</cdr:y>
    </cdr:to>
    <cdr:sp macro="" textlink="">
      <cdr:nvSpPr>
        <cdr:cNvPr id="14" name="Прямоугольник 13"/>
        <cdr:cNvSpPr/>
      </cdr:nvSpPr>
      <cdr:spPr>
        <a:xfrm xmlns:a="http://schemas.openxmlformats.org/drawingml/2006/main">
          <a:off x="2767401" y="4802568"/>
          <a:ext cx="1461679" cy="149358"/>
        </a:xfrm>
        <a:prstGeom xmlns:a="http://schemas.openxmlformats.org/drawingml/2006/main" prst="rect">
          <a:avLst/>
        </a:prstGeom>
        <a:solidFill xmlns:a="http://schemas.openxmlformats.org/drawingml/2006/main">
          <a:srgbClr val="FFFFFF"/>
        </a:solidFill>
      </cdr:spPr>
      <cdr:txBody>
        <a:bodyPr xmlns:a="http://schemas.openxmlformats.org/drawingml/2006/main" wrap="none" lIns="0" tIns="0" rIns="0" bIns="0">
          <a:no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indent="0"/>
          <a:r>
            <a:rPr lang="ru-RU" sz="950" dirty="0">
              <a:latin typeface="Calibri"/>
            </a:rPr>
            <a:t>ЦАР, 1%</a:t>
          </a:r>
        </a:p>
      </cdr:txBody>
    </cdr:sp>
  </cdr:relSizeAnchor>
  <cdr:relSizeAnchor xmlns:cdr="http://schemas.openxmlformats.org/drawingml/2006/chartDrawing">
    <cdr:from>
      <cdr:x>0.44282</cdr:x>
      <cdr:y>0.93032</cdr:y>
    </cdr:from>
    <cdr:to>
      <cdr:x>0.49744</cdr:x>
      <cdr:y>0.95611</cdr:y>
    </cdr:to>
    <cdr:sp macro="" textlink="">
      <cdr:nvSpPr>
        <cdr:cNvPr id="15" name="Прямоугольник 14"/>
        <cdr:cNvSpPr/>
      </cdr:nvSpPr>
      <cdr:spPr>
        <a:xfrm xmlns:a="http://schemas.openxmlformats.org/drawingml/2006/main">
          <a:off x="4555795" y="4864467"/>
          <a:ext cx="561952" cy="134887"/>
        </a:xfrm>
        <a:prstGeom xmlns:a="http://schemas.openxmlformats.org/drawingml/2006/main" prst="rect">
          <a:avLst/>
        </a:prstGeom>
        <a:solidFill xmlns:a="http://schemas.openxmlformats.org/drawingml/2006/main">
          <a:srgbClr val="FFFFFF"/>
        </a:solidFill>
      </cdr:spPr>
      <cdr:txBody>
        <a:bodyPr xmlns:a="http://schemas.openxmlformats.org/drawingml/2006/main" wrap="none" lIns="0" tIns="0" rIns="0" bIns="0">
          <a:no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indent="0"/>
          <a:r>
            <a:rPr lang="ru-RU" sz="950">
              <a:latin typeface="Calibri"/>
            </a:rPr>
            <a:t>Кения, 2%</a:t>
          </a:r>
        </a:p>
      </cdr:txBody>
    </cdr:sp>
  </cdr:relSizeAnchor>
  <cdr:relSizeAnchor xmlns:cdr="http://schemas.openxmlformats.org/drawingml/2006/chartDrawing">
    <cdr:from>
      <cdr:x>0.63135</cdr:x>
      <cdr:y>0.95256</cdr:y>
    </cdr:from>
    <cdr:to>
      <cdr:x>0.69209</cdr:x>
      <cdr:y>0.97646</cdr:y>
    </cdr:to>
    <cdr:sp macro="" textlink="">
      <cdr:nvSpPr>
        <cdr:cNvPr id="16" name="Прямоугольник 15"/>
        <cdr:cNvSpPr/>
      </cdr:nvSpPr>
      <cdr:spPr>
        <a:xfrm xmlns:a="http://schemas.openxmlformats.org/drawingml/2006/main">
          <a:off x="6495444" y="4980760"/>
          <a:ext cx="624840" cy="124968"/>
        </a:xfrm>
        <a:prstGeom xmlns:a="http://schemas.openxmlformats.org/drawingml/2006/main" prst="rect">
          <a:avLst/>
        </a:prstGeom>
        <a:solidFill xmlns:a="http://schemas.openxmlformats.org/drawingml/2006/main">
          <a:srgbClr val="FFFFFF"/>
        </a:solidFill>
      </cdr:spPr>
      <cdr:txBody>
        <a:bodyPr xmlns:a="http://schemas.openxmlformats.org/drawingml/2006/main" wrap="none" lIns="0" tIns="0" rIns="0" bIns="0">
          <a:no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indent="0"/>
          <a:r>
            <a:rPr lang="ru-RU" sz="950">
              <a:latin typeface="Calibri"/>
            </a:rPr>
            <a:t>Нигерия, 2%</a:t>
          </a:r>
        </a:p>
      </cdr:txBody>
    </cdr:sp>
  </cdr:relSizeAnchor>
  <cdr:relSizeAnchor xmlns:cdr="http://schemas.openxmlformats.org/drawingml/2006/chartDrawing">
    <cdr:from>
      <cdr:x>0.76277</cdr:x>
      <cdr:y>0.96741</cdr:y>
    </cdr:from>
    <cdr:to>
      <cdr:x>0.83476</cdr:x>
      <cdr:y>0.99539</cdr:y>
    </cdr:to>
    <cdr:sp macro="" textlink="">
      <cdr:nvSpPr>
        <cdr:cNvPr id="17" name="Прямоугольник 16"/>
        <cdr:cNvSpPr/>
      </cdr:nvSpPr>
      <cdr:spPr>
        <a:xfrm xmlns:a="http://schemas.openxmlformats.org/drawingml/2006/main">
          <a:off x="7847469" y="5058439"/>
          <a:ext cx="740641" cy="146302"/>
        </a:xfrm>
        <a:prstGeom xmlns:a="http://schemas.openxmlformats.org/drawingml/2006/main" prst="rect">
          <a:avLst/>
        </a:prstGeom>
        <a:solidFill xmlns:a="http://schemas.openxmlformats.org/drawingml/2006/main">
          <a:srgbClr val="FFFFFF"/>
        </a:solidFill>
      </cdr:spPr>
      <cdr:txBody>
        <a:bodyPr xmlns:a="http://schemas.openxmlformats.org/drawingml/2006/main" wrap="none" lIns="0" tIns="0" rIns="0" bIns="0">
          <a:no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indent="0" algn="r"/>
          <a:r>
            <a:rPr lang="ru-RU" sz="950" dirty="0">
              <a:latin typeface="Calibri"/>
            </a:rPr>
            <a:t>Сенегал, 2%</a:t>
          </a:r>
        </a:p>
      </cdr:txBody>
    </cdr:sp>
  </cdr:relSizeAnchor>
  <cdr:relSizeAnchor xmlns:cdr="http://schemas.openxmlformats.org/drawingml/2006/chartDrawing">
    <cdr:from>
      <cdr:x>0.87602</cdr:x>
      <cdr:y>0.96993</cdr:y>
    </cdr:from>
    <cdr:to>
      <cdr:x>0.93676</cdr:x>
      <cdr:y>0.99908</cdr:y>
    </cdr:to>
    <cdr:sp macro="" textlink="">
      <cdr:nvSpPr>
        <cdr:cNvPr id="18" name="Прямоугольник 17"/>
        <cdr:cNvSpPr/>
      </cdr:nvSpPr>
      <cdr:spPr>
        <a:xfrm xmlns:a="http://schemas.openxmlformats.org/drawingml/2006/main">
          <a:off x="9012648" y="5071592"/>
          <a:ext cx="624840" cy="152400"/>
        </a:xfrm>
        <a:prstGeom xmlns:a="http://schemas.openxmlformats.org/drawingml/2006/main" prst="rect">
          <a:avLst/>
        </a:prstGeom>
        <a:solidFill xmlns:a="http://schemas.openxmlformats.org/drawingml/2006/main">
          <a:srgbClr val="FFFFFF"/>
        </a:solidFill>
      </cdr:spPr>
      <cdr:txBody>
        <a:bodyPr xmlns:a="http://schemas.openxmlformats.org/drawingml/2006/main" wrap="none" lIns="0" tIns="0" rIns="0" bIns="0">
          <a:no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indent="0" algn="just"/>
          <a:r>
            <a:rPr lang="ru-RU" sz="950">
              <a:latin typeface="Calibri"/>
            </a:rPr>
            <a:t>Турция, 1%</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2" y="12"/>
            <a:ext cx="2971901" cy="464343"/>
          </a:xfrm>
          <a:prstGeom prst="rect">
            <a:avLst/>
          </a:prstGeom>
        </p:spPr>
        <p:txBody>
          <a:bodyPr vert="horz" lIns="90244" tIns="45121" rIns="90244" bIns="45121" rtlCol="0"/>
          <a:lstStyle>
            <a:lvl1pPr algn="l">
              <a:defRPr sz="1200"/>
            </a:lvl1pPr>
          </a:lstStyle>
          <a:p>
            <a:endParaRPr lang="en-US" dirty="0"/>
          </a:p>
        </p:txBody>
      </p:sp>
      <p:sp>
        <p:nvSpPr>
          <p:cNvPr id="4" name="Footer Placeholder 3"/>
          <p:cNvSpPr>
            <a:spLocks noGrp="1"/>
          </p:cNvSpPr>
          <p:nvPr>
            <p:ph type="ftr" sz="quarter" idx="2"/>
          </p:nvPr>
        </p:nvSpPr>
        <p:spPr>
          <a:xfrm>
            <a:off x="12" y="8830484"/>
            <a:ext cx="2971901" cy="464343"/>
          </a:xfrm>
          <a:prstGeom prst="rect">
            <a:avLst/>
          </a:prstGeom>
        </p:spPr>
        <p:txBody>
          <a:bodyPr vert="horz" lIns="90244" tIns="45121" rIns="90244" bIns="4512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558" y="8830484"/>
            <a:ext cx="2971901" cy="464343"/>
          </a:xfrm>
          <a:prstGeom prst="rect">
            <a:avLst/>
          </a:prstGeom>
        </p:spPr>
        <p:txBody>
          <a:bodyPr vert="horz" lIns="90244" tIns="45121" rIns="90244" bIns="45121" rtlCol="0" anchor="b"/>
          <a:lstStyle>
            <a:lvl1pPr algn="r">
              <a:defRPr sz="1200"/>
            </a:lvl1pPr>
          </a:lstStyle>
          <a:p>
            <a:fld id="{70787CFD-D5C7-455D-B121-683BFE13FBD4}" type="slidenum">
              <a:rPr lang="en-US" smtClean="0"/>
              <a:pPr/>
              <a:t>‹#›</a:t>
            </a:fld>
            <a:endParaRPr lang="en-US" dirty="0"/>
          </a:p>
        </p:txBody>
      </p:sp>
    </p:spTree>
    <p:extLst>
      <p:ext uri="{BB962C8B-B14F-4D97-AF65-F5344CB8AC3E}">
        <p14:creationId xmlns:p14="http://schemas.microsoft.com/office/powerpoint/2010/main" val="339198984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6"/>
            <a:ext cx="2971800" cy="464820"/>
          </a:xfrm>
          <a:prstGeom prst="rect">
            <a:avLst/>
          </a:prstGeom>
        </p:spPr>
        <p:txBody>
          <a:bodyPr vert="horz" lIns="92119" tIns="46059" rIns="92119" bIns="46059" rtlCol="0"/>
          <a:lstStyle>
            <a:lvl1pPr algn="l">
              <a:defRPr sz="1200"/>
            </a:lvl1pPr>
          </a:lstStyle>
          <a:p>
            <a:endParaRPr lang="en-US" dirty="0"/>
          </a:p>
        </p:txBody>
      </p:sp>
      <p:sp>
        <p:nvSpPr>
          <p:cNvPr id="3" name="Date Placeholder 2"/>
          <p:cNvSpPr>
            <a:spLocks noGrp="1"/>
          </p:cNvSpPr>
          <p:nvPr>
            <p:ph type="dt" idx="1"/>
          </p:nvPr>
        </p:nvSpPr>
        <p:spPr>
          <a:xfrm>
            <a:off x="3884621" y="6"/>
            <a:ext cx="2971800" cy="464820"/>
          </a:xfrm>
          <a:prstGeom prst="rect">
            <a:avLst/>
          </a:prstGeom>
        </p:spPr>
        <p:txBody>
          <a:bodyPr vert="horz" lIns="92119" tIns="46059" rIns="92119" bIns="46059" rtlCol="0"/>
          <a:lstStyle>
            <a:lvl1pPr algn="r">
              <a:defRPr sz="1200"/>
            </a:lvl1pPr>
          </a:lstStyle>
          <a:p>
            <a:fld id="{49E4E862-E263-8B4A-AFB5-DFAAA754BCA9}" type="datetime1">
              <a:rPr lang="en-US" smtClean="0"/>
              <a:t>23-Jun-24</a:t>
            </a:fld>
            <a:endParaRPr lang="en-US" dirty="0"/>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2119" tIns="46059" rIns="92119" bIns="46059" rtlCol="0" anchor="ctr"/>
          <a:lstStyle/>
          <a:p>
            <a:endParaRPr lang="en-US" dirty="0"/>
          </a:p>
        </p:txBody>
      </p:sp>
      <p:sp>
        <p:nvSpPr>
          <p:cNvPr id="5" name="Notes Placeholder 4"/>
          <p:cNvSpPr>
            <a:spLocks noGrp="1"/>
          </p:cNvSpPr>
          <p:nvPr>
            <p:ph type="body" sz="quarter" idx="3"/>
          </p:nvPr>
        </p:nvSpPr>
        <p:spPr>
          <a:xfrm>
            <a:off x="685803" y="4415793"/>
            <a:ext cx="5486400" cy="4183380"/>
          </a:xfrm>
          <a:prstGeom prst="rect">
            <a:avLst/>
          </a:prstGeom>
        </p:spPr>
        <p:txBody>
          <a:bodyPr vert="horz" lIns="92119" tIns="46059" rIns="92119" bIns="4605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829974"/>
            <a:ext cx="2971800" cy="464820"/>
          </a:xfrm>
          <a:prstGeom prst="rect">
            <a:avLst/>
          </a:prstGeom>
        </p:spPr>
        <p:txBody>
          <a:bodyPr vert="horz" lIns="92119" tIns="46059" rIns="92119" bIns="4605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21" y="8829974"/>
            <a:ext cx="2971800" cy="464820"/>
          </a:xfrm>
          <a:prstGeom prst="rect">
            <a:avLst/>
          </a:prstGeom>
        </p:spPr>
        <p:txBody>
          <a:bodyPr vert="horz" lIns="92119" tIns="46059" rIns="92119" bIns="46059" rtlCol="0" anchor="b"/>
          <a:lstStyle>
            <a:lvl1pPr algn="r">
              <a:defRPr sz="1200"/>
            </a:lvl1pPr>
          </a:lstStyle>
          <a:p>
            <a:fld id="{BA49F774-CCF9-492C-9AEB-F2814D4A6625}" type="slidenum">
              <a:rPr lang="en-US" smtClean="0"/>
              <a:pPr/>
              <a:t>‹#›</a:t>
            </a:fld>
            <a:endParaRPr lang="en-US" dirty="0"/>
          </a:p>
        </p:txBody>
      </p:sp>
    </p:spTree>
    <p:extLst>
      <p:ext uri="{BB962C8B-B14F-4D97-AF65-F5344CB8AC3E}">
        <p14:creationId xmlns:p14="http://schemas.microsoft.com/office/powerpoint/2010/main" val="1913010238"/>
      </p:ext>
    </p:extLst>
  </p:cSld>
  <p:clrMap bg1="lt1" tx1="dk1" bg2="lt2" tx2="dk2" accent1="accent1" accent2="accent2" accent3="accent3" accent4="accent4" accent5="accent5" accent6="accent6" hlink="hlink" folHlink="folHlink"/>
  <p:hf hdr="0" ftr="0"/>
  <p:notesStyle>
    <a:lvl1pPr marL="0" algn="l" defTabSz="914314" rtl="0" eaLnBrk="1" latinLnBrk="0" hangingPunct="1">
      <a:defRPr sz="1200" kern="1200">
        <a:solidFill>
          <a:schemeClr val="tx1"/>
        </a:solidFill>
        <a:latin typeface="+mn-lt"/>
        <a:ea typeface="+mn-ea"/>
        <a:cs typeface="+mn-cs"/>
      </a:defRPr>
    </a:lvl1pPr>
    <a:lvl2pPr marL="457157" algn="l" defTabSz="914314" rtl="0" eaLnBrk="1" latinLnBrk="0" hangingPunct="1">
      <a:defRPr sz="1200" kern="1200">
        <a:solidFill>
          <a:schemeClr val="tx1"/>
        </a:solidFill>
        <a:latin typeface="+mn-lt"/>
        <a:ea typeface="+mn-ea"/>
        <a:cs typeface="+mn-cs"/>
      </a:defRPr>
    </a:lvl2pPr>
    <a:lvl3pPr marL="914314" algn="l" defTabSz="914314" rtl="0" eaLnBrk="1" latinLnBrk="0" hangingPunct="1">
      <a:defRPr sz="1200" kern="1200">
        <a:solidFill>
          <a:schemeClr val="tx1"/>
        </a:solidFill>
        <a:latin typeface="+mn-lt"/>
        <a:ea typeface="+mn-ea"/>
        <a:cs typeface="+mn-cs"/>
      </a:defRPr>
    </a:lvl3pPr>
    <a:lvl4pPr marL="1371472" algn="l" defTabSz="914314" rtl="0" eaLnBrk="1" latinLnBrk="0" hangingPunct="1">
      <a:defRPr sz="1200" kern="1200">
        <a:solidFill>
          <a:schemeClr val="tx1"/>
        </a:solidFill>
        <a:latin typeface="+mn-lt"/>
        <a:ea typeface="+mn-ea"/>
        <a:cs typeface="+mn-cs"/>
      </a:defRPr>
    </a:lvl4pPr>
    <a:lvl5pPr marL="1828628" algn="l" defTabSz="914314" rtl="0" eaLnBrk="1" latinLnBrk="0" hangingPunct="1">
      <a:defRPr sz="1200" kern="1200">
        <a:solidFill>
          <a:schemeClr val="tx1"/>
        </a:solidFill>
        <a:latin typeface="+mn-lt"/>
        <a:ea typeface="+mn-ea"/>
        <a:cs typeface="+mn-cs"/>
      </a:defRPr>
    </a:lvl5pPr>
    <a:lvl6pPr marL="2285785" algn="l" defTabSz="914314" rtl="0" eaLnBrk="1" latinLnBrk="0" hangingPunct="1">
      <a:defRPr sz="1200" kern="1200">
        <a:solidFill>
          <a:schemeClr val="tx1"/>
        </a:solidFill>
        <a:latin typeface="+mn-lt"/>
        <a:ea typeface="+mn-ea"/>
        <a:cs typeface="+mn-cs"/>
      </a:defRPr>
    </a:lvl6pPr>
    <a:lvl7pPr marL="2742942" algn="l" defTabSz="914314" rtl="0" eaLnBrk="1" latinLnBrk="0" hangingPunct="1">
      <a:defRPr sz="1200" kern="1200">
        <a:solidFill>
          <a:schemeClr val="tx1"/>
        </a:solidFill>
        <a:latin typeface="+mn-lt"/>
        <a:ea typeface="+mn-ea"/>
        <a:cs typeface="+mn-cs"/>
      </a:defRPr>
    </a:lvl7pPr>
    <a:lvl8pPr marL="3200100" algn="l" defTabSz="914314" rtl="0" eaLnBrk="1" latinLnBrk="0" hangingPunct="1">
      <a:defRPr sz="1200" kern="1200">
        <a:solidFill>
          <a:schemeClr val="tx1"/>
        </a:solidFill>
        <a:latin typeface="+mn-lt"/>
        <a:ea typeface="+mn-ea"/>
        <a:cs typeface="+mn-cs"/>
      </a:defRPr>
    </a:lvl8pPr>
    <a:lvl9pPr marL="3657257" algn="l" defTabSz="91431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CDAB0A7B-D8C3-4646-AA62-897D0028DD78}" type="slidenum">
              <a:rPr lang="en-US" altLang="en-GB" smtClean="0"/>
              <a:pPr>
                <a:defRPr/>
              </a:pPr>
              <a:t>3</a:t>
            </a:fld>
            <a:endParaRPr lang="en-US" altLang="en-GB"/>
          </a:p>
        </p:txBody>
      </p:sp>
    </p:spTree>
    <p:extLst>
      <p:ext uri="{BB962C8B-B14F-4D97-AF65-F5344CB8AC3E}">
        <p14:creationId xmlns:p14="http://schemas.microsoft.com/office/powerpoint/2010/main" val="3367144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ChangeArrowheads="1" noTextEdit="1"/>
          </p:cNvSpPr>
          <p:nvPr>
            <p:ph type="sldImg"/>
          </p:nvPr>
        </p:nvSpPr>
        <p:spPr>
          <a:ln/>
        </p:spPr>
      </p:sp>
      <p:sp>
        <p:nvSpPr>
          <p:cNvPr id="18435"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Times New Roman" panose="02020603050405020304" pitchFamily="18" charset="0"/>
            </a:endParaRPr>
          </a:p>
        </p:txBody>
      </p:sp>
      <p:sp>
        <p:nvSpPr>
          <p:cNvPr id="18436"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34852" indent="-282635">
              <a:defRPr sz="2400">
                <a:solidFill>
                  <a:schemeClr val="tx1"/>
                </a:solidFill>
                <a:latin typeface="Times New Roman" panose="02020603050405020304" pitchFamily="18" charset="0"/>
              </a:defRPr>
            </a:lvl2pPr>
            <a:lvl3pPr marL="1130541" indent="-226108">
              <a:defRPr sz="2400">
                <a:solidFill>
                  <a:schemeClr val="tx1"/>
                </a:solidFill>
                <a:latin typeface="Times New Roman" panose="02020603050405020304" pitchFamily="18" charset="0"/>
              </a:defRPr>
            </a:lvl3pPr>
            <a:lvl4pPr marL="1582758" indent="-226108">
              <a:defRPr sz="2400">
                <a:solidFill>
                  <a:schemeClr val="tx1"/>
                </a:solidFill>
                <a:latin typeface="Times New Roman" panose="02020603050405020304" pitchFamily="18" charset="0"/>
              </a:defRPr>
            </a:lvl4pPr>
            <a:lvl5pPr marL="2034974" indent="-226108">
              <a:defRPr sz="2400">
                <a:solidFill>
                  <a:schemeClr val="tx1"/>
                </a:solidFill>
                <a:latin typeface="Times New Roman" panose="02020603050405020304" pitchFamily="18" charset="0"/>
              </a:defRPr>
            </a:lvl5pPr>
            <a:lvl6pPr marL="2487191" indent="-226108" eaLnBrk="0" fontAlgn="base" hangingPunct="0">
              <a:spcBef>
                <a:spcPct val="0"/>
              </a:spcBef>
              <a:spcAft>
                <a:spcPct val="0"/>
              </a:spcAft>
              <a:defRPr sz="2400">
                <a:solidFill>
                  <a:schemeClr val="tx1"/>
                </a:solidFill>
                <a:latin typeface="Times New Roman" panose="02020603050405020304" pitchFamily="18" charset="0"/>
              </a:defRPr>
            </a:lvl6pPr>
            <a:lvl7pPr marL="2939407" indent="-226108" eaLnBrk="0" fontAlgn="base" hangingPunct="0">
              <a:spcBef>
                <a:spcPct val="0"/>
              </a:spcBef>
              <a:spcAft>
                <a:spcPct val="0"/>
              </a:spcAft>
              <a:defRPr sz="2400">
                <a:solidFill>
                  <a:schemeClr val="tx1"/>
                </a:solidFill>
                <a:latin typeface="Times New Roman" panose="02020603050405020304" pitchFamily="18" charset="0"/>
              </a:defRPr>
            </a:lvl7pPr>
            <a:lvl8pPr marL="3391624" indent="-226108" eaLnBrk="0" fontAlgn="base" hangingPunct="0">
              <a:spcBef>
                <a:spcPct val="0"/>
              </a:spcBef>
              <a:spcAft>
                <a:spcPct val="0"/>
              </a:spcAft>
              <a:defRPr sz="2400">
                <a:solidFill>
                  <a:schemeClr val="tx1"/>
                </a:solidFill>
                <a:latin typeface="Times New Roman" panose="02020603050405020304" pitchFamily="18" charset="0"/>
              </a:defRPr>
            </a:lvl8pPr>
            <a:lvl9pPr marL="3843840" indent="-226108" eaLnBrk="0" fontAlgn="base" hangingPunct="0">
              <a:spcBef>
                <a:spcPct val="0"/>
              </a:spcBef>
              <a:spcAft>
                <a:spcPct val="0"/>
              </a:spcAft>
              <a:defRPr sz="2400">
                <a:solidFill>
                  <a:schemeClr val="tx1"/>
                </a:solidFill>
                <a:latin typeface="Times New Roman" panose="02020603050405020304" pitchFamily="18" charset="0"/>
              </a:defRPr>
            </a:lvl9pPr>
          </a:lstStyle>
          <a:p>
            <a:fld id="{5249FAC2-D105-4133-A500-5AF8A2065B8B}" type="slidenum">
              <a:rPr lang="en-GB" altLang="en-US" sz="1200"/>
              <a:pPr/>
              <a:t>12</a:t>
            </a:fld>
            <a:endParaRPr lang="en-GB"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49E4E862-E263-8B4A-AFB5-DFAAA754BCA9}" type="datetime1">
              <a:rPr lang="en-US" smtClean="0"/>
              <a:t>23-Jun-24</a:t>
            </a:fld>
            <a:endParaRPr lang="en-US" dirty="0"/>
          </a:p>
        </p:txBody>
      </p:sp>
      <p:sp>
        <p:nvSpPr>
          <p:cNvPr id="5" name="Slide Number Placeholder 4"/>
          <p:cNvSpPr>
            <a:spLocks noGrp="1"/>
          </p:cNvSpPr>
          <p:nvPr>
            <p:ph type="sldNum" sz="quarter" idx="5"/>
          </p:nvPr>
        </p:nvSpPr>
        <p:spPr/>
        <p:txBody>
          <a:bodyPr/>
          <a:lstStyle/>
          <a:p>
            <a:fld id="{BA49F774-CCF9-492C-9AEB-F2814D4A6625}" type="slidenum">
              <a:rPr lang="en-US" smtClean="0"/>
              <a:pPr/>
              <a:t>16</a:t>
            </a:fld>
            <a:endParaRPr lang="en-US" dirty="0"/>
          </a:p>
        </p:txBody>
      </p:sp>
    </p:spTree>
    <p:extLst>
      <p:ext uri="{BB962C8B-B14F-4D97-AF65-F5344CB8AC3E}">
        <p14:creationId xmlns:p14="http://schemas.microsoft.com/office/powerpoint/2010/main" val="2235495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fld id="{49E4E862-E263-8B4A-AFB5-DFAAA754BCA9}" type="datetime1">
              <a:rPr lang="en-US" smtClean="0"/>
              <a:t>23-Jun-24</a:t>
            </a:fld>
            <a:endParaRPr lang="en-US" dirty="0"/>
          </a:p>
        </p:txBody>
      </p:sp>
      <p:sp>
        <p:nvSpPr>
          <p:cNvPr id="5" name="Slide Number Placeholder 4"/>
          <p:cNvSpPr>
            <a:spLocks noGrp="1"/>
          </p:cNvSpPr>
          <p:nvPr>
            <p:ph type="sldNum" sz="quarter" idx="5"/>
          </p:nvPr>
        </p:nvSpPr>
        <p:spPr/>
        <p:txBody>
          <a:bodyPr/>
          <a:lstStyle/>
          <a:p>
            <a:fld id="{BA49F774-CCF9-492C-9AEB-F2814D4A6625}" type="slidenum">
              <a:rPr lang="en-US" smtClean="0"/>
              <a:pPr/>
              <a:t>34</a:t>
            </a:fld>
            <a:endParaRPr lang="en-US" dirty="0"/>
          </a:p>
        </p:txBody>
      </p:sp>
    </p:spTree>
    <p:extLst>
      <p:ext uri="{BB962C8B-B14F-4D97-AF65-F5344CB8AC3E}">
        <p14:creationId xmlns:p14="http://schemas.microsoft.com/office/powerpoint/2010/main" val="20564209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605BF9-2A92-FA4A-AE68-6B1AFBD208D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73714" y="697150"/>
            <a:ext cx="1241727" cy="1243780"/>
          </a:xfrm>
          <a:prstGeom prst="rect">
            <a:avLst/>
          </a:prstGeom>
        </p:spPr>
      </p:pic>
      <p:sp>
        <p:nvSpPr>
          <p:cNvPr id="9" name="Rectangle 8">
            <a:extLst>
              <a:ext uri="{FF2B5EF4-FFF2-40B4-BE49-F238E27FC236}">
                <a16:creationId xmlns:a16="http://schemas.microsoft.com/office/drawing/2014/main" id="{FE35A615-44B8-AC4C-BDEB-B9D50F7261D9}"/>
              </a:ext>
            </a:extLst>
          </p:cNvPr>
          <p:cNvSpPr/>
          <p:nvPr userDrawn="1"/>
        </p:nvSpPr>
        <p:spPr>
          <a:xfrm>
            <a:off x="11938958" y="-2"/>
            <a:ext cx="253042"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5741048" y="1940930"/>
            <a:ext cx="5515284" cy="2239337"/>
          </a:xfrm>
        </p:spPr>
        <p:txBody>
          <a:bodyPr lIns="0" tIns="0" rIns="0" bIns="45720" anchor="b" anchorCtr="0">
            <a:normAutofit/>
          </a:bodyPr>
          <a:lstStyle>
            <a:lvl1pPr algn="l">
              <a:lnSpc>
                <a:spcPct val="95000"/>
              </a:lnSpc>
              <a:defRPr sz="4000" b="0" i="0">
                <a:solidFill>
                  <a:schemeClr val="tx2"/>
                </a:solidFill>
                <a:latin typeface="Arial Black" panose="020B0604020202020204" pitchFamily="34" charset="0"/>
                <a:cs typeface="Arial Black" panose="020B0604020202020204" pitchFamily="34" charset="0"/>
              </a:defRPr>
            </a:lvl1pPr>
          </a:lstStyle>
          <a:p>
            <a:r>
              <a:rPr lang="en-US" dirty="0"/>
              <a:t>Presentation Title up to three lines in length</a:t>
            </a:r>
          </a:p>
        </p:txBody>
      </p:sp>
      <p:sp>
        <p:nvSpPr>
          <p:cNvPr id="3" name="Subtitle 2"/>
          <p:cNvSpPr>
            <a:spLocks noGrp="1"/>
          </p:cNvSpPr>
          <p:nvPr>
            <p:ph type="subTitle" idx="1" hasCustomPrompt="1"/>
          </p:nvPr>
        </p:nvSpPr>
        <p:spPr>
          <a:xfrm>
            <a:off x="5741048" y="4180267"/>
            <a:ext cx="5515284" cy="465240"/>
          </a:xfrm>
        </p:spPr>
        <p:txBody>
          <a:bodyPr lIns="0" tIns="91440" rIns="0" bIns="0"/>
          <a:lstStyle>
            <a:lvl1pPr marL="0" indent="0" algn="l">
              <a:buNone/>
              <a:defRPr b="1" cap="all" baseline="0">
                <a:solidFill>
                  <a:schemeClr val="tx2"/>
                </a:solidFill>
              </a:defRPr>
            </a:lvl1pPr>
            <a:lvl2pPr marL="457157" indent="0" algn="ctr">
              <a:buNone/>
              <a:defRPr>
                <a:solidFill>
                  <a:schemeClr val="tx1">
                    <a:tint val="75000"/>
                  </a:schemeClr>
                </a:solidFill>
              </a:defRPr>
            </a:lvl2pPr>
            <a:lvl3pPr marL="914314" indent="0" algn="ctr">
              <a:buNone/>
              <a:defRPr>
                <a:solidFill>
                  <a:schemeClr val="tx1">
                    <a:tint val="75000"/>
                  </a:schemeClr>
                </a:solidFill>
              </a:defRPr>
            </a:lvl3pPr>
            <a:lvl4pPr marL="1371472" indent="0" algn="ctr">
              <a:buNone/>
              <a:defRPr>
                <a:solidFill>
                  <a:schemeClr val="tx1">
                    <a:tint val="75000"/>
                  </a:schemeClr>
                </a:solidFill>
              </a:defRPr>
            </a:lvl4pPr>
            <a:lvl5pPr marL="1828628" indent="0" algn="ctr">
              <a:buNone/>
              <a:defRPr>
                <a:solidFill>
                  <a:schemeClr val="tx1">
                    <a:tint val="75000"/>
                  </a:schemeClr>
                </a:solidFill>
              </a:defRPr>
            </a:lvl5pPr>
            <a:lvl6pPr marL="2285785" indent="0" algn="ctr">
              <a:buNone/>
              <a:defRPr>
                <a:solidFill>
                  <a:schemeClr val="tx1">
                    <a:tint val="75000"/>
                  </a:schemeClr>
                </a:solidFill>
              </a:defRPr>
            </a:lvl6pPr>
            <a:lvl7pPr marL="2742942" indent="0" algn="ctr">
              <a:buNone/>
              <a:defRPr>
                <a:solidFill>
                  <a:schemeClr val="tx1">
                    <a:tint val="75000"/>
                  </a:schemeClr>
                </a:solidFill>
              </a:defRPr>
            </a:lvl7pPr>
            <a:lvl8pPr marL="3200100" indent="0" algn="ctr">
              <a:buNone/>
              <a:defRPr>
                <a:solidFill>
                  <a:schemeClr val="tx1">
                    <a:tint val="75000"/>
                  </a:schemeClr>
                </a:solidFill>
              </a:defRPr>
            </a:lvl8pPr>
            <a:lvl9pPr marL="3657257" indent="0" algn="ctr">
              <a:buNone/>
              <a:defRPr>
                <a:solidFill>
                  <a:schemeClr val="tx1">
                    <a:tint val="75000"/>
                  </a:schemeClr>
                </a:solidFill>
              </a:defRPr>
            </a:lvl9pPr>
          </a:lstStyle>
          <a:p>
            <a:r>
              <a:rPr lang="en-US" dirty="0"/>
              <a:t>Month </a:t>
            </a:r>
            <a:r>
              <a:rPr lang="en-US" dirty="0" err="1"/>
              <a:t>dd</a:t>
            </a:r>
            <a:r>
              <a:rPr lang="en-US" dirty="0"/>
              <a:t>, </a:t>
            </a:r>
            <a:r>
              <a:rPr lang="en-US" dirty="0" err="1"/>
              <a:t>yyyy</a:t>
            </a:r>
            <a:endParaRPr lang="en-US" dirty="0"/>
          </a:p>
        </p:txBody>
      </p:sp>
      <p:sp>
        <p:nvSpPr>
          <p:cNvPr id="12" name="Text Placeholder 11">
            <a:extLst>
              <a:ext uri="{FF2B5EF4-FFF2-40B4-BE49-F238E27FC236}">
                <a16:creationId xmlns:a16="http://schemas.microsoft.com/office/drawing/2014/main" id="{FF8FC6B8-AF18-8A44-98A9-C2E79C685356}"/>
              </a:ext>
            </a:extLst>
          </p:cNvPr>
          <p:cNvSpPr>
            <a:spLocks noGrp="1"/>
          </p:cNvSpPr>
          <p:nvPr>
            <p:ph type="body" sz="quarter" idx="10" hasCustomPrompt="1"/>
          </p:nvPr>
        </p:nvSpPr>
        <p:spPr>
          <a:xfrm>
            <a:off x="5741048" y="4879731"/>
            <a:ext cx="5515284" cy="1213338"/>
          </a:xfrm>
        </p:spPr>
        <p:txBody>
          <a:bodyPr lIns="0" tIns="0" rIns="0" bIns="0" anchor="b" anchorCtr="0"/>
          <a:lstStyle>
            <a:lvl1pPr marL="0" indent="0">
              <a:spcBef>
                <a:spcPts val="300"/>
              </a:spcBef>
              <a:buNone/>
              <a:tabLst/>
              <a:defRPr>
                <a:solidFill>
                  <a:schemeClr val="bg1">
                    <a:lumMod val="50000"/>
                  </a:schemeClr>
                </a:solidFill>
              </a:defRPr>
            </a:lvl1pPr>
            <a:lvl2pPr marL="0" indent="0">
              <a:spcBef>
                <a:spcPts val="300"/>
              </a:spcBef>
              <a:buNone/>
              <a:tabLst/>
              <a:defRPr>
                <a:solidFill>
                  <a:schemeClr val="bg1">
                    <a:lumMod val="50000"/>
                  </a:schemeClr>
                </a:solidFill>
              </a:defRPr>
            </a:lvl2pPr>
            <a:lvl3pPr marL="0" indent="0">
              <a:spcBef>
                <a:spcPts val="300"/>
              </a:spcBef>
              <a:buNone/>
              <a:tabLst/>
              <a:defRPr>
                <a:solidFill>
                  <a:schemeClr val="bg1">
                    <a:lumMod val="50000"/>
                  </a:schemeClr>
                </a:solidFill>
              </a:defRPr>
            </a:lvl3pPr>
            <a:lvl4pPr marL="0" indent="0">
              <a:spcBef>
                <a:spcPts val="300"/>
              </a:spcBef>
              <a:buNone/>
              <a:tabLst/>
              <a:defRPr>
                <a:solidFill>
                  <a:schemeClr val="bg1">
                    <a:lumMod val="50000"/>
                  </a:schemeClr>
                </a:solidFill>
              </a:defRPr>
            </a:lvl4pPr>
            <a:lvl5pPr marL="0" indent="0">
              <a:spcBef>
                <a:spcPts val="300"/>
              </a:spcBef>
              <a:buNone/>
              <a:tabLst/>
              <a:defRPr>
                <a:solidFill>
                  <a:schemeClr val="bg1">
                    <a:lumMod val="50000"/>
                  </a:schemeClr>
                </a:solidFill>
              </a:defRPr>
            </a:lvl5pPr>
          </a:lstStyle>
          <a:p>
            <a:pPr lvl="0"/>
            <a:r>
              <a:rPr lang="en-US" dirty="0"/>
              <a:t>Speaker Name</a:t>
            </a:r>
          </a:p>
          <a:p>
            <a:pPr lvl="0"/>
            <a:r>
              <a:rPr lang="en-US" dirty="0"/>
              <a:t>Division/Title/Affiliation</a:t>
            </a:r>
          </a:p>
        </p:txBody>
      </p:sp>
      <p:sp>
        <p:nvSpPr>
          <p:cNvPr id="5" name="Picture Placeholder 4">
            <a:extLst>
              <a:ext uri="{FF2B5EF4-FFF2-40B4-BE49-F238E27FC236}">
                <a16:creationId xmlns:a16="http://schemas.microsoft.com/office/drawing/2014/main" id="{EDD8EAEE-101A-B04C-9480-47C14533CE54}"/>
              </a:ext>
            </a:extLst>
          </p:cNvPr>
          <p:cNvSpPr>
            <a:spLocks noGrp="1"/>
          </p:cNvSpPr>
          <p:nvPr>
            <p:ph type="pic" sz="quarter" idx="11" hasCustomPrompt="1"/>
          </p:nvPr>
        </p:nvSpPr>
        <p:spPr>
          <a:xfrm>
            <a:off x="0" y="0"/>
            <a:ext cx="4891088" cy="6858000"/>
          </a:xfrm>
          <a:solidFill>
            <a:schemeClr val="tx2"/>
          </a:solidFill>
        </p:spPr>
        <p:txBody>
          <a:bodyPr lIns="365760" tIns="365760" rIns="365760" bIns="2971800" anchor="b">
            <a:normAutofit/>
          </a:bodyPr>
          <a:lstStyle>
            <a:lvl1pPr marL="0" indent="0" algn="ctr">
              <a:buNone/>
              <a:defRPr sz="1600" i="1">
                <a:solidFill>
                  <a:schemeClr val="tx2">
                    <a:lumMod val="40000"/>
                    <a:lumOff val="60000"/>
                  </a:schemeClr>
                </a:solidFill>
              </a:defRPr>
            </a:lvl1pPr>
          </a:lstStyle>
          <a:p>
            <a:r>
              <a:rPr lang="en-US" dirty="0"/>
              <a:t>Click icon to insert a photo.</a:t>
            </a:r>
          </a:p>
        </p:txBody>
      </p:sp>
      <p:sp>
        <p:nvSpPr>
          <p:cNvPr id="8" name="Text Placeholder 4">
            <a:extLst>
              <a:ext uri="{FF2B5EF4-FFF2-40B4-BE49-F238E27FC236}">
                <a16:creationId xmlns:a16="http://schemas.microsoft.com/office/drawing/2014/main" id="{FEFAF05C-419E-4343-8983-4850A83FB6CD}"/>
              </a:ext>
            </a:extLst>
          </p:cNvPr>
          <p:cNvSpPr>
            <a:spLocks noGrp="1"/>
          </p:cNvSpPr>
          <p:nvPr>
            <p:ph type="body" sz="quarter" idx="12" hasCustomPrompt="1"/>
          </p:nvPr>
        </p:nvSpPr>
        <p:spPr>
          <a:xfrm>
            <a:off x="0" y="6597160"/>
            <a:ext cx="4891089"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orient="horz" pos="3799" userDrawn="1">
          <p15:clr>
            <a:srgbClr val="FBAE40"/>
          </p15:clr>
        </p15:guide>
        <p15:guide id="3" pos="3600" userDrawn="1">
          <p15:clr>
            <a:srgbClr val="FBAE40"/>
          </p15:clr>
        </p15:guide>
        <p15:guide id="4" pos="30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800" y="0"/>
            <a:ext cx="8839200" cy="1219200"/>
          </a:xfrm>
        </p:spPr>
        <p:txBody>
          <a:bodyPr/>
          <a:lstStyle>
            <a:lvl1pPr>
              <a:defRPr sz="3600"/>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77701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104498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15EBC-0B75-41FA-859A-8C2A0B9520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CC5120-EF25-40DC-8307-078D686359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28A635-4D0A-46E8-915E-76645CF6F4F8}"/>
              </a:ext>
            </a:extLst>
          </p:cNvPr>
          <p:cNvSpPr>
            <a:spLocks noGrp="1"/>
          </p:cNvSpPr>
          <p:nvPr>
            <p:ph type="dt" sz="half" idx="10"/>
          </p:nvPr>
        </p:nvSpPr>
        <p:spPr>
          <a:xfrm>
            <a:off x="1454150" y="6356350"/>
            <a:ext cx="2127250" cy="365125"/>
          </a:xfrm>
        </p:spPr>
        <p:txBody>
          <a:bodyPr/>
          <a:lstStyle/>
          <a:p>
            <a:fld id="{0644573E-E965-4D68-83A9-E1300D6AF06F}" type="datetimeFigureOut">
              <a:rPr lang="en-US" smtClean="0"/>
              <a:t>23-Jun-24</a:t>
            </a:fld>
            <a:endParaRPr lang="en-US" dirty="0"/>
          </a:p>
        </p:txBody>
      </p:sp>
      <p:sp>
        <p:nvSpPr>
          <p:cNvPr id="5" name="Footer Placeholder 4">
            <a:extLst>
              <a:ext uri="{FF2B5EF4-FFF2-40B4-BE49-F238E27FC236}">
                <a16:creationId xmlns:a16="http://schemas.microsoft.com/office/drawing/2014/main" id="{9F5D15AC-CD48-419E-872E-95FC8A5F4D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046660-5CE2-4117-9383-AC0022C18256}"/>
              </a:ext>
            </a:extLst>
          </p:cNvPr>
          <p:cNvSpPr>
            <a:spLocks noGrp="1"/>
          </p:cNvSpPr>
          <p:nvPr>
            <p:ph type="sldNum" sz="quarter" idx="12"/>
          </p:nvPr>
        </p:nvSpPr>
        <p:spPr/>
        <p:txBody>
          <a:bodyPr/>
          <a:lstStyle/>
          <a:p>
            <a:fld id="{409E7B80-5393-4949-B5FC-4FF1A2A11BB3}" type="slidenum">
              <a:rPr lang="en-US" smtClean="0"/>
              <a:t>‹#›</a:t>
            </a:fld>
            <a:endParaRPr lang="en-US"/>
          </a:p>
        </p:txBody>
      </p:sp>
    </p:spTree>
    <p:extLst>
      <p:ext uri="{BB962C8B-B14F-4D97-AF65-F5344CB8AC3E}">
        <p14:creationId xmlns:p14="http://schemas.microsoft.com/office/powerpoint/2010/main" val="3856938833"/>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W)">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173588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Column, Whit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Slide Title for Single-Column, White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a:spcBef>
                <a:spcPts val="2400"/>
              </a:spcBef>
              <a:defRPr>
                <a:solidFill>
                  <a:schemeClr val="tx1"/>
                </a:solidFill>
              </a:defRPr>
            </a:lvl1pPr>
            <a:lvl2pPr>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lvl3pPr>
            <a:lvl4pPr>
              <a:defRPr/>
            </a:lvl4pPr>
            <a:lvl5pPr>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Tree>
    <p:extLst>
      <p:ext uri="{BB962C8B-B14F-4D97-AF65-F5344CB8AC3E}">
        <p14:creationId xmlns:p14="http://schemas.microsoft.com/office/powerpoint/2010/main" val="808027569"/>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81" userDrawn="1">
          <p15:clr>
            <a:srgbClr val="FBAE40"/>
          </p15:clr>
        </p15:guide>
        <p15:guide id="4" pos="690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Text, Whit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Title for </a:t>
            </a:r>
            <a:r>
              <a:rPr lang="en-US" dirty="0" err="1"/>
              <a:t>Photo+Text</a:t>
            </a:r>
            <a:r>
              <a:rPr lang="en-US" dirty="0"/>
              <a:t>, White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marL="917575" marR="0"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marL="917575" marR="0" lvl="4"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a:pPr>
            <a:r>
              <a:rPr lang="en-US" dirty="0"/>
              <a:t>Quadruple-click the “Indent More” button (above) for fourth-level bullets</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1239838" y="1669499"/>
            <a:ext cx="4856162" cy="44805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dirty="0"/>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239839" y="5889219"/>
            <a:ext cx="4856162"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353670137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Column, Whit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Title for Two-Column, White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Tree>
    <p:extLst>
      <p:ext uri="{BB962C8B-B14F-4D97-AF65-F5344CB8AC3E}">
        <p14:creationId xmlns:p14="http://schemas.microsoft.com/office/powerpoint/2010/main" val="401658498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Photo, Whit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987607" y="5349451"/>
            <a:ext cx="10216785" cy="978486"/>
          </a:xfrm>
          <a:prstGeom prst="rect">
            <a:avLst/>
          </a:prstGeom>
        </p:spPr>
        <p:txBody>
          <a:bodyPr vert="horz" lIns="0" tIns="182880" rIns="0" bIns="0" rtlCol="0" anchor="t">
            <a:noAutofit/>
          </a:bodyPr>
          <a:lstStyle>
            <a:lvl1pPr algn="ctr">
              <a:defRPr lang="en-US" sz="2400" dirty="0">
                <a:solidFill>
                  <a:schemeClr val="tx2"/>
                </a:solidFill>
                <a:latin typeface="Arial Black" charset="0"/>
                <a:ea typeface="Arial Black" charset="0"/>
                <a:cs typeface="Arial Black" charset="0"/>
              </a:defRPr>
            </a:lvl1pPr>
          </a:lstStyle>
          <a:p>
            <a:pPr marL="0" lvl="0"/>
            <a:r>
              <a:rPr lang="en-US" dirty="0"/>
              <a:t>Title for Large-Photo, White Layout</a:t>
            </a:r>
          </a:p>
        </p:txBody>
      </p:sp>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0"/>
            <a:ext cx="12192000" cy="5349875"/>
          </a:xfrm>
          <a:solidFill>
            <a:schemeClr val="bg1">
              <a:lumMod val="90000"/>
            </a:schemeClr>
          </a:solidFill>
        </p:spPr>
        <p:txBody>
          <a:bodyPr tIns="0" bIns="2057400" anchor="b"/>
          <a:lstStyle>
            <a:lvl1pPr algn="ctr">
              <a:defRPr i="1">
                <a:solidFill>
                  <a:schemeClr val="bg1">
                    <a:lumMod val="75000"/>
                  </a:schemeClr>
                </a:solidFill>
              </a:defRPr>
            </a:lvl1pPr>
          </a:lstStyle>
          <a:p>
            <a:r>
              <a:rPr lang="en-US" dirty="0"/>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168799884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ingle-Column, Blue">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Single-Column, Blue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marL="0" marR="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solidFill>
                  <a:schemeClr val="bg1"/>
                </a:solidFill>
              </a:defRPr>
            </a:lvl1pPr>
            <a:lvl2pPr>
              <a:buClr>
                <a:schemeClr val="tx2">
                  <a:lumMod val="40000"/>
                  <a:lumOff val="60000"/>
                </a:schemeClr>
              </a:buClr>
              <a:defRPr>
                <a:solidFill>
                  <a:schemeClr val="bg1"/>
                </a:solidFill>
              </a:defRPr>
            </a:lvl2pPr>
            <a:lvl3pPr>
              <a:buClr>
                <a:schemeClr val="bg1">
                  <a:lumMod val="75000"/>
                </a:schemeClr>
              </a:buClr>
              <a:defRPr>
                <a:solidFill>
                  <a:schemeClr val="bg1"/>
                </a:solidFill>
              </a:defRPr>
            </a:lvl3pPr>
            <a:lvl4pPr>
              <a:buClr>
                <a:schemeClr val="tx2">
                  <a:lumMod val="40000"/>
                  <a:lumOff val="60000"/>
                </a:schemeClr>
              </a:buClr>
              <a:defRPr>
                <a:solidFill>
                  <a:schemeClr val="bg1"/>
                </a:solidFill>
              </a:defRPr>
            </a:lvl4pPr>
            <a:lvl5pPr>
              <a:buClr>
                <a:schemeClr val="bg1">
                  <a:lumMod val="75000"/>
                </a:schemeClr>
              </a:buClr>
              <a:defRPr>
                <a:solidFill>
                  <a:schemeClr val="bg1"/>
                </a:solidFill>
              </a:defRPr>
            </a:lvl5pPr>
          </a:lstStyle>
          <a:p>
            <a:pPr marL="0" marR="0" lvl="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pPr>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4" name="TextBox 3">
            <a:extLst>
              <a:ext uri="{FF2B5EF4-FFF2-40B4-BE49-F238E27FC236}">
                <a16:creationId xmlns:a16="http://schemas.microsoft.com/office/drawing/2014/main" id="{5B31EA4B-58AD-3842-9BEC-4B9FF60E019D}"/>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INTERNATIONAL MONETARY FUND</a:t>
            </a:r>
            <a:endParaRPr lang="en-US" sz="900" dirty="0">
              <a:solidFill>
                <a:schemeClr val="accent1">
                  <a:lumMod val="60000"/>
                  <a:lumOff val="40000"/>
                </a:schemeClr>
              </a:solidFill>
            </a:endParaRPr>
          </a:p>
        </p:txBody>
      </p:sp>
      <p:sp>
        <p:nvSpPr>
          <p:cNvPr id="5" name="TextBox 4">
            <a:extLst>
              <a:ext uri="{FF2B5EF4-FFF2-40B4-BE49-F238E27FC236}">
                <a16:creationId xmlns:a16="http://schemas.microsoft.com/office/drawing/2014/main" id="{E06FD9C8-9F14-B64C-88D7-AFEADAB39B39}"/>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28792685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hoto+Text, Blue">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a:t>
            </a:r>
            <a:r>
              <a:rPr lang="en-US" dirty="0" err="1"/>
              <a:t>Photo+Text</a:t>
            </a:r>
            <a:r>
              <a:rPr lang="en-US" dirty="0"/>
              <a:t>, Blue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INTERNATIONAL MONETARY FUND</a:t>
            </a:r>
            <a:endParaRPr lang="en-US" sz="900" dirty="0">
              <a:solidFill>
                <a:schemeClr val="accent1">
                  <a:lumMod val="60000"/>
                  <a:lumOff val="40000"/>
                </a:schemeClr>
              </a:solidFill>
            </a:endParaRPr>
          </a:p>
        </p:txBody>
      </p:sp>
      <p:sp>
        <p:nvSpPr>
          <p:cNvPr id="6" name="TextBox 5">
            <a:extLst>
              <a:ext uri="{FF2B5EF4-FFF2-40B4-BE49-F238E27FC236}">
                <a16:creationId xmlns:a16="http://schemas.microsoft.com/office/drawing/2014/main" id="{77362889-E692-BF4A-B8C8-D6FF23EE4CF0}"/>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
        <p:nvSpPr>
          <p:cNvPr id="9" name="Picture Placeholder 4">
            <a:extLst>
              <a:ext uri="{FF2B5EF4-FFF2-40B4-BE49-F238E27FC236}">
                <a16:creationId xmlns:a16="http://schemas.microsoft.com/office/drawing/2014/main" id="{ADC7D600-7783-1F4F-AD62-06B784E129FD}"/>
              </a:ext>
            </a:extLst>
          </p:cNvPr>
          <p:cNvSpPr>
            <a:spLocks noGrp="1"/>
          </p:cNvSpPr>
          <p:nvPr>
            <p:ph type="pic" sz="quarter" idx="13" hasCustomPrompt="1"/>
          </p:nvPr>
        </p:nvSpPr>
        <p:spPr>
          <a:xfrm>
            <a:off x="1239838" y="1672046"/>
            <a:ext cx="4855464" cy="44805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dirty="0"/>
              <a:t>Click icon to insert a photo.</a:t>
            </a:r>
          </a:p>
        </p:txBody>
      </p:sp>
      <p:sp>
        <p:nvSpPr>
          <p:cNvPr id="10" name="Text Placeholder 4">
            <a:extLst>
              <a:ext uri="{FF2B5EF4-FFF2-40B4-BE49-F238E27FC236}">
                <a16:creationId xmlns:a16="http://schemas.microsoft.com/office/drawing/2014/main" id="{A3893C67-9BAE-6946-9896-78E2472B03D8}"/>
              </a:ext>
            </a:extLst>
          </p:cNvPr>
          <p:cNvSpPr>
            <a:spLocks noGrp="1"/>
          </p:cNvSpPr>
          <p:nvPr>
            <p:ph type="body" sz="quarter" idx="14" hasCustomPrompt="1"/>
          </p:nvPr>
        </p:nvSpPr>
        <p:spPr>
          <a:xfrm>
            <a:off x="1239838" y="5891766"/>
            <a:ext cx="4855464"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111576932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1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wo-Column, Blue">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Two-Column, Blue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INTERNATIONAL MONETARY FUND</a:t>
            </a:r>
            <a:endParaRPr lang="en-US" sz="900" dirty="0">
              <a:solidFill>
                <a:schemeClr val="accent1">
                  <a:lumMod val="60000"/>
                  <a:lumOff val="40000"/>
                </a:schemeClr>
              </a:solidFill>
            </a:endParaRPr>
          </a:p>
        </p:txBody>
      </p:sp>
      <p:sp>
        <p:nvSpPr>
          <p:cNvPr id="6" name="TextBox 5">
            <a:extLst>
              <a:ext uri="{FF2B5EF4-FFF2-40B4-BE49-F238E27FC236}">
                <a16:creationId xmlns:a16="http://schemas.microsoft.com/office/drawing/2014/main" id="{77362889-E692-BF4A-B8C8-D6FF23EE4CF0}"/>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cxnSp>
        <p:nvCxnSpPr>
          <p:cNvPr id="7" name="Straight Connector 6">
            <a:extLst>
              <a:ext uri="{FF2B5EF4-FFF2-40B4-BE49-F238E27FC236}">
                <a16:creationId xmlns:a16="http://schemas.microsoft.com/office/drawing/2014/main" id="{DCB5B26B-2A1F-084E-BAF6-BEA91A8E38A5}"/>
              </a:ext>
            </a:extLst>
          </p:cNvPr>
          <p:cNvCxnSpPr>
            <a:cxnSpLocks/>
          </p:cNvCxnSpPr>
          <p:nvPr userDrawn="1"/>
        </p:nvCxnSpPr>
        <p:spPr>
          <a:xfrm>
            <a:off x="6096000" y="1670538"/>
            <a:ext cx="0" cy="4425462"/>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015890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arge-Photo, Blue">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987607" y="5349451"/>
            <a:ext cx="10216785" cy="978486"/>
          </a:xfrm>
          <a:prstGeom prst="rect">
            <a:avLst/>
          </a:prstGeom>
        </p:spPr>
        <p:txBody>
          <a:bodyPr vert="horz" lIns="0" tIns="182880" rIns="0" bIns="0" rtlCol="0" anchor="t">
            <a:noAutofit/>
          </a:bodyPr>
          <a:lstStyle>
            <a:lvl1pPr algn="ctr">
              <a:defRPr lang="en-US" sz="2400" dirty="0">
                <a:solidFill>
                  <a:schemeClr val="bg1"/>
                </a:solidFill>
                <a:latin typeface="Arial Black" charset="0"/>
                <a:ea typeface="Arial Black" charset="0"/>
                <a:cs typeface="Arial Black" charset="0"/>
              </a:defRPr>
            </a:lvl1pPr>
          </a:lstStyle>
          <a:p>
            <a:pPr marL="0" lvl="0"/>
            <a:r>
              <a:rPr lang="en-US" dirty="0"/>
              <a:t>Title for Large-Photo, Blue Layout</a:t>
            </a:r>
          </a:p>
        </p:txBody>
      </p:sp>
      <p:sp>
        <p:nvSpPr>
          <p:cNvPr id="3" name="Picture Placeholder 2">
            <a:extLst>
              <a:ext uri="{FF2B5EF4-FFF2-40B4-BE49-F238E27FC236}">
                <a16:creationId xmlns:a16="http://schemas.microsoft.com/office/drawing/2014/main" id="{6B57DE7E-D5A7-934A-BDAA-810E25C7A254}"/>
              </a:ext>
            </a:extLst>
          </p:cNvPr>
          <p:cNvSpPr>
            <a:spLocks noGrp="1"/>
          </p:cNvSpPr>
          <p:nvPr>
            <p:ph type="pic" sz="quarter" idx="10" hasCustomPrompt="1"/>
          </p:nvPr>
        </p:nvSpPr>
        <p:spPr>
          <a:xfrm>
            <a:off x="0" y="0"/>
            <a:ext cx="12192000" cy="5349875"/>
          </a:xfrm>
          <a:solidFill>
            <a:schemeClr val="tx2">
              <a:lumMod val="50000"/>
            </a:schemeClr>
          </a:solidFill>
        </p:spPr>
        <p:txBody>
          <a:bodyPr tIns="0" bIns="2057400" anchor="b"/>
          <a:lstStyle>
            <a:lvl1pPr algn="ctr">
              <a:defRPr i="1">
                <a:solidFill>
                  <a:schemeClr val="tx2"/>
                </a:solidFill>
              </a:defRPr>
            </a:lvl1pPr>
          </a:lstStyle>
          <a:p>
            <a:r>
              <a:rPr lang="en-US" dirty="0"/>
              <a:t>Click icon to insert a photo.</a:t>
            </a:r>
          </a:p>
        </p:txBody>
      </p:sp>
      <p:sp>
        <p:nvSpPr>
          <p:cNvPr id="5" name="Text Placeholder 4">
            <a:extLst>
              <a:ext uri="{FF2B5EF4-FFF2-40B4-BE49-F238E27FC236}">
                <a16:creationId xmlns:a16="http://schemas.microsoft.com/office/drawing/2014/main" id="{7096E3DB-FA3A-7842-8A68-4AE4AACEC5FF}"/>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12" name="TextBox 11">
            <a:extLst>
              <a:ext uri="{FF2B5EF4-FFF2-40B4-BE49-F238E27FC236}">
                <a16:creationId xmlns:a16="http://schemas.microsoft.com/office/drawing/2014/main" id="{764FF97F-5A7B-3544-BBF1-8D9147069589}"/>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INTERNATIONAL MONETARY FUND</a:t>
            </a:r>
            <a:endParaRPr lang="en-US" sz="900" dirty="0">
              <a:solidFill>
                <a:schemeClr val="accent1">
                  <a:lumMod val="60000"/>
                  <a:lumOff val="40000"/>
                </a:schemeClr>
              </a:solidFill>
            </a:endParaRPr>
          </a:p>
        </p:txBody>
      </p:sp>
      <p:sp>
        <p:nvSpPr>
          <p:cNvPr id="13" name="TextBox 12">
            <a:extLst>
              <a:ext uri="{FF2B5EF4-FFF2-40B4-BE49-F238E27FC236}">
                <a16:creationId xmlns:a16="http://schemas.microsoft.com/office/drawing/2014/main" id="{5558205F-7910-2A4D-9D13-3F4027CE12D3}"/>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93800" y="1600202"/>
            <a:ext cx="10388600" cy="4791806"/>
          </a:xfrm>
          <a:prstGeom prst="rect">
            <a:avLst/>
          </a:prstGeom>
        </p:spPr>
        <p:txBody>
          <a:bodyPr vert="horz" lIns="0" tIns="137160" rIns="0" bIns="0" rtlCol="0">
            <a:normAutofit/>
          </a:bodyPr>
          <a:lstStyle/>
          <a:p>
            <a:pPr lvl="0"/>
            <a:r>
              <a:rPr lang="en-US" dirty="0"/>
              <a:t>Paragraph type</a:t>
            </a:r>
          </a:p>
          <a:p>
            <a:pPr lvl="1"/>
            <a:r>
              <a:rPr lang="en-US" dirty="0"/>
              <a:t>Click the “Indent More” button (above) for first-level bullets</a:t>
            </a:r>
          </a:p>
          <a:p>
            <a:pPr lvl="2"/>
            <a:r>
              <a:rPr lang="en-US" dirty="0"/>
              <a:t>Click the “Indent More” button (above) twice for second-level bullets</a:t>
            </a:r>
          </a:p>
          <a:p>
            <a:pPr lvl="3"/>
            <a:r>
              <a:rPr lang="en-US" dirty="0"/>
              <a:t>Click the “Indent More” button (above) three times for third-level bullets</a:t>
            </a:r>
          </a:p>
          <a:p>
            <a:pPr lvl="4"/>
            <a:r>
              <a:rPr lang="en-US" dirty="0"/>
              <a:t>Click the “Indent More” button (above) four times for fourth-level bullets</a:t>
            </a:r>
          </a:p>
        </p:txBody>
      </p:sp>
      <p:sp>
        <p:nvSpPr>
          <p:cNvPr id="2" name="Title Placeholder 1"/>
          <p:cNvSpPr>
            <a:spLocks noGrp="1"/>
          </p:cNvSpPr>
          <p:nvPr>
            <p:ph type="title"/>
          </p:nvPr>
        </p:nvSpPr>
        <p:spPr>
          <a:xfrm>
            <a:off x="1193800" y="482138"/>
            <a:ext cx="10388600" cy="1118064"/>
          </a:xfrm>
          <a:prstGeom prst="rect">
            <a:avLst/>
          </a:prstGeom>
        </p:spPr>
        <p:txBody>
          <a:bodyPr vert="horz" lIns="0" tIns="0" rIns="0" bIns="0" rtlCol="0" anchor="ctr">
            <a:normAutofit/>
          </a:bodyPr>
          <a:lstStyle/>
          <a:p>
            <a:r>
              <a:rPr lang="en-US" dirty="0"/>
              <a:t>Master Slide Title</a:t>
            </a:r>
          </a:p>
        </p:txBody>
      </p:sp>
      <p:sp>
        <p:nvSpPr>
          <p:cNvPr id="5" name="TextBox 4">
            <a:extLst>
              <a:ext uri="{FF2B5EF4-FFF2-40B4-BE49-F238E27FC236}">
                <a16:creationId xmlns:a16="http://schemas.microsoft.com/office/drawing/2014/main" id="{00B5D478-FD4A-2240-B032-46F4E3BAB6E8}"/>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accent1"/>
                </a:solidFill>
              </a:rPr>
              <a:pPr algn="r"/>
              <a:t>‹#›</a:t>
            </a:fld>
            <a:endParaRPr lang="en-US" sz="1000" dirty="0">
              <a:solidFill>
                <a:schemeClr val="accent1"/>
              </a:solidFill>
            </a:endParaRPr>
          </a:p>
        </p:txBody>
      </p:sp>
      <p:pic>
        <p:nvPicPr>
          <p:cNvPr id="6" name="Picture 5">
            <a:extLst>
              <a:ext uri="{FF2B5EF4-FFF2-40B4-BE49-F238E27FC236}">
                <a16:creationId xmlns:a16="http://schemas.microsoft.com/office/drawing/2014/main" id="{A3D260CC-D070-3F15-3B02-6A7AD370B7FA}"/>
              </a:ext>
            </a:extLst>
          </p:cNvPr>
          <p:cNvPicPr>
            <a:picLocks noChangeAspect="1"/>
          </p:cNvPicPr>
          <p:nvPr userDrawn="1"/>
        </p:nvPicPr>
        <p:blipFill>
          <a:blip r:embed="rId15"/>
          <a:stretch>
            <a:fillRect/>
          </a:stretch>
        </p:blipFill>
        <p:spPr>
          <a:xfrm>
            <a:off x="0" y="0"/>
            <a:ext cx="871728"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707" r:id="rId2"/>
    <p:sldLayoutId id="2147483748" r:id="rId3"/>
    <p:sldLayoutId id="2147483744" r:id="rId4"/>
    <p:sldLayoutId id="2147483747" r:id="rId5"/>
    <p:sldLayoutId id="2147483745" r:id="rId6"/>
    <p:sldLayoutId id="2147483749" r:id="rId7"/>
    <p:sldLayoutId id="2147483746" r:id="rId8"/>
    <p:sldLayoutId id="2147483743" r:id="rId9"/>
    <p:sldLayoutId id="2147483750" r:id="rId10"/>
    <p:sldLayoutId id="2147483751" r:id="rId11"/>
    <p:sldLayoutId id="2147483752" r:id="rId12"/>
    <p:sldLayoutId id="2147483754" r:id="rId13"/>
  </p:sldLayoutIdLst>
  <p:transition>
    <p:fade/>
  </p:transition>
  <p:hf hdr="0" dt="0"/>
  <p:txStyles>
    <p:titleStyle>
      <a:lvl1pPr algn="l" defTabSz="914314" rtl="0" eaLnBrk="1" latinLnBrk="0" hangingPunct="1">
        <a:lnSpc>
          <a:spcPct val="90000"/>
        </a:lnSpc>
        <a:spcBef>
          <a:spcPct val="0"/>
        </a:spcBef>
        <a:buNone/>
        <a:defRPr sz="3600" b="1" i="0" kern="1200">
          <a:solidFill>
            <a:schemeClr val="tx2"/>
          </a:solidFill>
          <a:latin typeface="Arial Black" panose="020B0604020202020204" pitchFamily="34" charset="0"/>
          <a:ea typeface="+mj-ea"/>
          <a:cs typeface="Arial Black" panose="020B0604020202020204" pitchFamily="34" charset="0"/>
        </a:defRPr>
      </a:lvl1pPr>
    </p:titleStyle>
    <p:bodyStyle>
      <a:lvl1pPr marL="342900" indent="-342900" algn="l" defTabSz="914314" rtl="0" eaLnBrk="1" latinLnBrk="0" hangingPunct="1">
        <a:spcBef>
          <a:spcPts val="2400"/>
        </a:spcBef>
        <a:buClr>
          <a:srgbClr val="004C97"/>
        </a:buClr>
        <a:buSzPct val="110000"/>
        <a:buFont typeface="Wingdings" panose="05000000000000000000" pitchFamily="2" charset="2"/>
        <a:buChar char="§"/>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indent="-225425" algn="l" defTabSz="914314" rtl="0" eaLnBrk="1" latinLnBrk="0" hangingPunct="1">
        <a:spcBef>
          <a:spcPts val="600"/>
        </a:spcBef>
        <a:buClr>
          <a:schemeClr val="bg1">
            <a:lumMod val="50000"/>
          </a:schemeClr>
        </a:buClr>
        <a:buSzPct val="65000"/>
        <a:buFont typeface="ArialMT"/>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rgbClr val="004C97"/>
        </a:buClr>
        <a:buSzPct val="100000"/>
        <a:buFont typeface="Wingdings" panose="05000000000000000000" pitchFamily="2" charset="2"/>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2"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5" algn="l" defTabSz="914314" rtl="0" eaLnBrk="1" latinLnBrk="0" hangingPunct="1">
        <a:defRPr sz="1800" kern="1200">
          <a:solidFill>
            <a:schemeClr val="tx1"/>
          </a:solidFill>
          <a:latin typeface="+mn-lt"/>
          <a:ea typeface="+mn-ea"/>
          <a:cs typeface="+mn-cs"/>
        </a:defRPr>
      </a:lvl6pPr>
      <a:lvl7pPr marL="2742942" algn="l" defTabSz="914314" rtl="0" eaLnBrk="1" latinLnBrk="0" hangingPunct="1">
        <a:defRPr sz="1800" kern="1200">
          <a:solidFill>
            <a:schemeClr val="tx1"/>
          </a:solidFill>
          <a:latin typeface="+mn-lt"/>
          <a:ea typeface="+mn-ea"/>
          <a:cs typeface="+mn-cs"/>
        </a:defRPr>
      </a:lvl7pPr>
      <a:lvl8pPr marL="3200100" algn="l" defTabSz="914314" rtl="0" eaLnBrk="1" latinLnBrk="0" hangingPunct="1">
        <a:defRPr sz="1800" kern="1200">
          <a:solidFill>
            <a:schemeClr val="tx1"/>
          </a:solidFill>
          <a:latin typeface="+mn-lt"/>
          <a:ea typeface="+mn-ea"/>
          <a:cs typeface="+mn-cs"/>
        </a:defRPr>
      </a:lvl8pPr>
      <a:lvl9pPr marL="3657257" algn="l" defTabSz="91431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0.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0.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0.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0.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0.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2" Type="http://schemas.openxmlformats.org/officeDocument/2006/relationships/diagramData" Target="../diagrams/data14.xml"/><Relationship Id="rId1" Type="http://schemas.openxmlformats.org/officeDocument/2006/relationships/slideLayout" Target="../slideLayouts/slideLayout10.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0.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0.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0.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1.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0.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10.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10.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10.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9FC6E0-9FBE-4E55-A57A-3A0BA1A1C7A1}"/>
              </a:ext>
            </a:extLst>
          </p:cNvPr>
          <p:cNvSpPr>
            <a:spLocks noGrp="1"/>
          </p:cNvSpPr>
          <p:nvPr>
            <p:ph type="subTitle" idx="1"/>
          </p:nvPr>
        </p:nvSpPr>
        <p:spPr>
          <a:xfrm>
            <a:off x="5376673" y="267856"/>
            <a:ext cx="6686018" cy="4124634"/>
          </a:xfrm>
        </p:spPr>
        <p:txBody>
          <a:bodyPr anchor="ctr" anchorCtr="0">
            <a:noAutofit/>
          </a:bodyPr>
          <a:lstStyle/>
          <a:p>
            <a:endParaRPr lang="en-GB" sz="4200" dirty="0"/>
          </a:p>
          <a:p>
            <a:pPr>
              <a:lnSpc>
                <a:spcPct val="120000"/>
              </a:lnSpc>
            </a:pPr>
            <a:endParaRPr lang="en-GB" sz="4200" b="1" dirty="0">
              <a:solidFill>
                <a:srgbClr val="004C97"/>
              </a:solidFill>
            </a:endParaRPr>
          </a:p>
        </p:txBody>
      </p:sp>
      <p:sp>
        <p:nvSpPr>
          <p:cNvPr id="7" name="TextBox 6">
            <a:extLst>
              <a:ext uri="{FF2B5EF4-FFF2-40B4-BE49-F238E27FC236}">
                <a16:creationId xmlns:a16="http://schemas.microsoft.com/office/drawing/2014/main" id="{311F1C12-7637-4A68-8A2F-CAD4C4889CB1}"/>
              </a:ext>
            </a:extLst>
          </p:cNvPr>
          <p:cNvSpPr txBox="1"/>
          <p:nvPr/>
        </p:nvSpPr>
        <p:spPr>
          <a:xfrm>
            <a:off x="7926542" y="5465443"/>
            <a:ext cx="3710611" cy="707886"/>
          </a:xfrm>
          <a:prstGeom prst="rect">
            <a:avLst/>
          </a:prstGeom>
          <a:noFill/>
        </p:spPr>
        <p:txBody>
          <a:bodyPr wrap="square" rtlCol="0">
            <a:spAutoFit/>
          </a:bodyPr>
          <a:lstStyle/>
          <a:p>
            <a:pPr algn="ctr"/>
            <a:r>
              <a:rPr lang="ru-RU" sz="2000">
                <a:solidFill>
                  <a:srgbClr val="004C97"/>
                </a:solidFill>
                <a:latin typeface="Segoe UI" panose="020B0502040204020203" pitchFamily="34" charset="0"/>
                <a:cs typeface="Segoe UI" panose="020B0502040204020203" pitchFamily="34" charset="0"/>
              </a:rPr>
              <a:t>Майк Уильямс</a:t>
            </a:r>
          </a:p>
          <a:p>
            <a:pPr algn="ctr"/>
            <a:r>
              <a:rPr lang="ru-RU" sz="2000">
                <a:solidFill>
                  <a:srgbClr val="004C97"/>
                </a:solidFill>
                <a:latin typeface="Segoe UI" panose="020B0502040204020203" pitchFamily="34" charset="0"/>
                <a:cs typeface="Segoe UI" panose="020B0502040204020203" pitchFamily="34" charset="0"/>
              </a:rPr>
              <a:t>mike.williams@mj-w.net</a:t>
            </a:r>
          </a:p>
        </p:txBody>
      </p:sp>
      <p:sp>
        <p:nvSpPr>
          <p:cNvPr id="4" name="Slide Number Placeholder 3">
            <a:extLst>
              <a:ext uri="{FF2B5EF4-FFF2-40B4-BE49-F238E27FC236}">
                <a16:creationId xmlns:a16="http://schemas.microsoft.com/office/drawing/2014/main" id="{0C17723F-D09A-4F48-89E1-5F9B6C60BAF6}"/>
              </a:ext>
            </a:extLst>
          </p:cNvPr>
          <p:cNvSpPr>
            <a:spLocks noGrp="1"/>
          </p:cNvSpPr>
          <p:nvPr>
            <p:ph type="sldNum" sz="quarter" idx="12"/>
          </p:nvPr>
        </p:nvSpPr>
        <p:spPr/>
        <p:txBody>
          <a:bodyPr/>
          <a:lstStyle/>
          <a:p>
            <a:fld id="{4FB41092-3153-49E0-8E33-DBA8C55FBAEA}" type="slidenum">
              <a:rPr lang="en-US" smtClean="0"/>
              <a:pPr/>
              <a:t>1</a:t>
            </a:fld>
            <a:endParaRPr lang="en-US"/>
          </a:p>
        </p:txBody>
      </p:sp>
      <p:sp>
        <p:nvSpPr>
          <p:cNvPr id="9" name="Rectangle: Rounded Corners 8">
            <a:extLst>
              <a:ext uri="{FF2B5EF4-FFF2-40B4-BE49-F238E27FC236}">
                <a16:creationId xmlns:a16="http://schemas.microsoft.com/office/drawing/2014/main" id="{9E547291-3B76-4E6D-8EBB-BF31B800771E}"/>
              </a:ext>
            </a:extLst>
          </p:cNvPr>
          <p:cNvSpPr/>
          <p:nvPr/>
        </p:nvSpPr>
        <p:spPr>
          <a:xfrm>
            <a:off x="1736263" y="403285"/>
            <a:ext cx="9309763" cy="1057216"/>
          </a:xfrm>
          <a:prstGeom prst="roundRect">
            <a:avLst/>
          </a:prstGeom>
          <a:solidFill>
            <a:srgbClr val="004C97"/>
          </a:solidFill>
          <a:ln>
            <a:solidFill>
              <a:srgbClr val="004C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a:t>Казначейское сообщество PEMPAL</a:t>
            </a:r>
          </a:p>
        </p:txBody>
      </p:sp>
      <p:sp>
        <p:nvSpPr>
          <p:cNvPr id="5" name="Rectangle: Rounded Corners 4">
            <a:extLst>
              <a:ext uri="{FF2B5EF4-FFF2-40B4-BE49-F238E27FC236}">
                <a16:creationId xmlns:a16="http://schemas.microsoft.com/office/drawing/2014/main" id="{92B89519-78FF-4127-E93F-8EB386C10F82}"/>
              </a:ext>
            </a:extLst>
          </p:cNvPr>
          <p:cNvSpPr/>
          <p:nvPr/>
        </p:nvSpPr>
        <p:spPr>
          <a:xfrm>
            <a:off x="1736263" y="2228850"/>
            <a:ext cx="9309763" cy="2042611"/>
          </a:xfrm>
          <a:prstGeom prst="roundRect">
            <a:avLst/>
          </a:prstGeom>
          <a:solidFill>
            <a:schemeClr val="bg1"/>
          </a:solidFill>
          <a:ln>
            <a:solidFill>
              <a:srgbClr val="004C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a:solidFill>
                  <a:srgbClr val="004C97"/>
                </a:solidFill>
              </a:rPr>
              <a:t>Буфер ликвидности: </a:t>
            </a:r>
          </a:p>
          <a:p>
            <a:pPr algn="ctr"/>
            <a:r>
              <a:rPr lang="ru-RU" sz="4000" b="1" dirty="0">
                <a:solidFill>
                  <a:srgbClr val="004C97"/>
                </a:solidFill>
              </a:rPr>
              <a:t>его значение, расчет и механизм реализации </a:t>
            </a:r>
          </a:p>
        </p:txBody>
      </p:sp>
      <p:pic>
        <p:nvPicPr>
          <p:cNvPr id="8" name="Picture 7">
            <a:extLst>
              <a:ext uri="{FF2B5EF4-FFF2-40B4-BE49-F238E27FC236}">
                <a16:creationId xmlns:a16="http://schemas.microsoft.com/office/drawing/2014/main" id="{757F3450-F997-9FC6-A838-79E371207F50}"/>
              </a:ext>
            </a:extLst>
          </p:cNvPr>
          <p:cNvPicPr>
            <a:picLocks noChangeAspect="1"/>
          </p:cNvPicPr>
          <p:nvPr/>
        </p:nvPicPr>
        <p:blipFill>
          <a:blip r:embed="rId2"/>
          <a:stretch>
            <a:fillRect/>
          </a:stretch>
        </p:blipFill>
        <p:spPr>
          <a:xfrm>
            <a:off x="1962258" y="5465443"/>
            <a:ext cx="3724979" cy="792549"/>
          </a:xfrm>
          <a:prstGeom prst="rect">
            <a:avLst/>
          </a:prstGeom>
        </p:spPr>
      </p:pic>
      <p:sp>
        <p:nvSpPr>
          <p:cNvPr id="2" name="TextBox 1">
            <a:extLst>
              <a:ext uri="{FF2B5EF4-FFF2-40B4-BE49-F238E27FC236}">
                <a16:creationId xmlns:a16="http://schemas.microsoft.com/office/drawing/2014/main" id="{E9357CF6-53F5-154D-CEEF-77A9A2F3D487}"/>
              </a:ext>
            </a:extLst>
          </p:cNvPr>
          <p:cNvSpPr txBox="1"/>
          <p:nvPr/>
        </p:nvSpPr>
        <p:spPr>
          <a:xfrm>
            <a:off x="2746203" y="4576065"/>
            <a:ext cx="8309006" cy="584775"/>
          </a:xfrm>
          <a:prstGeom prst="rect">
            <a:avLst/>
          </a:prstGeom>
          <a:noFill/>
        </p:spPr>
        <p:txBody>
          <a:bodyPr wrap="none" rtlCol="0">
            <a:spAutoFit/>
          </a:bodyPr>
          <a:lstStyle/>
          <a:p>
            <a:r>
              <a:rPr lang="ru-RU" sz="3200" b="1" dirty="0">
                <a:solidFill>
                  <a:srgbClr val="004C97"/>
                </a:solidFill>
              </a:rPr>
              <a:t>Видеоконференция, февраль 202</a:t>
            </a:r>
            <a:r>
              <a:rPr lang="en-US" sz="3200" b="1">
                <a:solidFill>
                  <a:srgbClr val="004C97"/>
                </a:solidFill>
              </a:rPr>
              <a:t>4</a:t>
            </a:r>
            <a:r>
              <a:rPr lang="ru-RU" sz="3200" b="1">
                <a:solidFill>
                  <a:srgbClr val="004C97"/>
                </a:solidFill>
              </a:rPr>
              <a:t> </a:t>
            </a:r>
            <a:r>
              <a:rPr lang="ru-RU" sz="3200" b="1" dirty="0">
                <a:solidFill>
                  <a:srgbClr val="004C97"/>
                </a:solidFill>
              </a:rPr>
              <a:t>года</a:t>
            </a:r>
          </a:p>
        </p:txBody>
      </p:sp>
    </p:spTree>
    <p:extLst>
      <p:ext uri="{BB962C8B-B14F-4D97-AF65-F5344CB8AC3E}">
        <p14:creationId xmlns:p14="http://schemas.microsoft.com/office/powerpoint/2010/main" val="191122381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E1FAFFA4-5A3E-A41D-7DA2-70AFBB5CFD10}"/>
              </a:ext>
            </a:extLst>
          </p:cNvPr>
          <p:cNvGraphicFramePr/>
          <p:nvPr>
            <p:extLst>
              <p:ext uri="{D42A27DB-BD31-4B8C-83A1-F6EECF244321}">
                <p14:modId xmlns:p14="http://schemas.microsoft.com/office/powerpoint/2010/main" val="1914970877"/>
              </p:ext>
            </p:extLst>
          </p:nvPr>
        </p:nvGraphicFramePr>
        <p:xfrm>
          <a:off x="1320800" y="1219200"/>
          <a:ext cx="9593943" cy="4599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12">
            <a:extLst>
              <a:ext uri="{FF2B5EF4-FFF2-40B4-BE49-F238E27FC236}">
                <a16:creationId xmlns:a16="http://schemas.microsoft.com/office/drawing/2014/main" id="{A58011B6-C887-FF25-04DE-198E773731AB}"/>
              </a:ext>
            </a:extLst>
          </p:cNvPr>
          <p:cNvSpPr txBox="1">
            <a:spLocks/>
          </p:cNvSpPr>
          <p:nvPr/>
        </p:nvSpPr>
        <p:spPr>
          <a:xfrm>
            <a:off x="1161144" y="6011786"/>
            <a:ext cx="10377713" cy="514350"/>
          </a:xfrm>
          <a:prstGeom prst="rect">
            <a:avLst/>
          </a:prstGeom>
          <a:solidFill>
            <a:schemeClr val="bg1"/>
          </a:solidFill>
        </p:spPr>
        <p:txBody>
          <a:bodyPr/>
          <a:lstStyle>
            <a:lvl1pPr marL="342900" indent="-342900" algn="l" rtl="0" eaLnBrk="0" fontAlgn="base" hangingPunct="0">
              <a:spcBef>
                <a:spcPct val="20000"/>
              </a:spcBef>
              <a:spcAft>
                <a:spcPct val="0"/>
              </a:spcAft>
              <a:buClr>
                <a:schemeClr val="tx1"/>
              </a:buClr>
              <a:buChar char="•"/>
              <a:defRPr sz="32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99"/>
                </a:solidFill>
                <a:latin typeface="+mn-lt"/>
              </a:defRPr>
            </a:lvl2pPr>
            <a:lvl3pPr marL="1143000" indent="-228600" algn="l" rtl="0" eaLnBrk="0" fontAlgn="base" hangingPunct="0">
              <a:spcBef>
                <a:spcPct val="20000"/>
              </a:spcBef>
              <a:spcAft>
                <a:spcPct val="0"/>
              </a:spcAft>
              <a:buChar char="•"/>
              <a:defRPr sz="2400">
                <a:solidFill>
                  <a:srgbClr val="000099"/>
                </a:solidFill>
                <a:latin typeface="+mn-lt"/>
              </a:defRPr>
            </a:lvl3pPr>
            <a:lvl4pPr marL="1600200" indent="-228600" algn="l" rtl="0" eaLnBrk="0" fontAlgn="base" hangingPunct="0">
              <a:spcBef>
                <a:spcPct val="20000"/>
              </a:spcBef>
              <a:spcAft>
                <a:spcPct val="0"/>
              </a:spcAft>
              <a:buChar char="–"/>
              <a:defRPr sz="2000">
                <a:solidFill>
                  <a:srgbClr val="000099"/>
                </a:solidFill>
                <a:latin typeface="+mn-lt"/>
              </a:defRPr>
            </a:lvl4pPr>
            <a:lvl5pPr marL="2057400" indent="-228600" algn="l" rtl="0" eaLnBrk="0" fontAlgn="base" hangingPunct="0">
              <a:spcBef>
                <a:spcPct val="20000"/>
              </a:spcBef>
              <a:spcAft>
                <a:spcPct val="0"/>
              </a:spcAft>
              <a:buChar char="»"/>
              <a:defRPr sz="2000">
                <a:solidFill>
                  <a:srgbClr val="000099"/>
                </a:solidFill>
                <a:latin typeface="+mn-lt"/>
              </a:defRPr>
            </a:lvl5pPr>
            <a:lvl6pPr marL="2514600" indent="-228600" algn="l" rtl="0" eaLnBrk="0" fontAlgn="base" hangingPunct="0">
              <a:spcBef>
                <a:spcPct val="20000"/>
              </a:spcBef>
              <a:spcAft>
                <a:spcPct val="0"/>
              </a:spcAft>
              <a:buChar char="»"/>
              <a:defRPr sz="2000">
                <a:solidFill>
                  <a:srgbClr val="000099"/>
                </a:solidFill>
                <a:latin typeface="+mn-lt"/>
              </a:defRPr>
            </a:lvl6pPr>
            <a:lvl7pPr marL="2971800" indent="-228600" algn="l" rtl="0" eaLnBrk="0" fontAlgn="base" hangingPunct="0">
              <a:spcBef>
                <a:spcPct val="20000"/>
              </a:spcBef>
              <a:spcAft>
                <a:spcPct val="0"/>
              </a:spcAft>
              <a:buChar char="»"/>
              <a:defRPr sz="2000">
                <a:solidFill>
                  <a:srgbClr val="000099"/>
                </a:solidFill>
                <a:latin typeface="+mn-lt"/>
              </a:defRPr>
            </a:lvl7pPr>
            <a:lvl8pPr marL="3429000" indent="-228600" algn="l" rtl="0" eaLnBrk="0" fontAlgn="base" hangingPunct="0">
              <a:spcBef>
                <a:spcPct val="20000"/>
              </a:spcBef>
              <a:spcAft>
                <a:spcPct val="0"/>
              </a:spcAft>
              <a:buChar char="»"/>
              <a:defRPr sz="2000">
                <a:solidFill>
                  <a:srgbClr val="000099"/>
                </a:solidFill>
                <a:latin typeface="+mn-lt"/>
              </a:defRPr>
            </a:lvl8pPr>
            <a:lvl9pPr marL="3886200" indent="-228600" algn="l" rtl="0" eaLnBrk="0" fontAlgn="base" hangingPunct="0">
              <a:spcBef>
                <a:spcPct val="20000"/>
              </a:spcBef>
              <a:spcAft>
                <a:spcPct val="0"/>
              </a:spcAft>
              <a:buChar char="»"/>
              <a:defRPr sz="2000">
                <a:solidFill>
                  <a:srgbClr val="000099"/>
                </a:solidFill>
                <a:latin typeface="+mn-lt"/>
              </a:defRPr>
            </a:lvl9pPr>
          </a:lstStyle>
          <a:p>
            <a:pPr marL="0" indent="0">
              <a:buFontTx/>
              <a:buNone/>
              <a:defRPr/>
            </a:pPr>
            <a:r>
              <a:rPr lang="ru-RU" sz="1200" dirty="0"/>
              <a:t>* Умножить ежедневное стандартное отклонение (</a:t>
            </a:r>
            <a:r>
              <a:rPr lang="ru-RU" sz="1200" dirty="0" err="1"/>
              <a:t>StDev</a:t>
            </a:r>
            <a:r>
              <a:rPr lang="ru-RU" sz="1200" dirty="0"/>
              <a:t>) на (квадратный корень из количества дней в месяце)*(значение нормального распределения при уровне значимости 2% (по 1% на каждый «хвост»)) = </a:t>
            </a:r>
            <a:r>
              <a:rPr lang="ru-RU" sz="1200" dirty="0" err="1"/>
              <a:t>StDev</a:t>
            </a:r>
            <a:r>
              <a:rPr lang="ru-RU" sz="1200" dirty="0"/>
              <a:t>*(22^0,5)*2,33 = </a:t>
            </a:r>
            <a:r>
              <a:rPr lang="ru-RU" sz="1200" dirty="0" err="1"/>
              <a:t>StDev</a:t>
            </a:r>
            <a:r>
              <a:rPr lang="ru-RU" sz="1200" dirty="0"/>
              <a:t>*11</a:t>
            </a:r>
          </a:p>
        </p:txBody>
      </p:sp>
      <p:sp>
        <p:nvSpPr>
          <p:cNvPr id="6" name="Title 1">
            <a:extLst>
              <a:ext uri="{FF2B5EF4-FFF2-40B4-BE49-F238E27FC236}">
                <a16:creationId xmlns:a16="http://schemas.microsoft.com/office/drawing/2014/main" id="{C7C954DB-1F1E-FA4D-F548-B19D3FA9889E}"/>
              </a:ext>
            </a:extLst>
          </p:cNvPr>
          <p:cNvSpPr>
            <a:spLocks noGrp="1" noChangeArrowheads="1"/>
          </p:cNvSpPr>
          <p:nvPr>
            <p:ph type="title"/>
          </p:nvPr>
        </p:nvSpPr>
        <p:spPr>
          <a:xfrm>
            <a:off x="1320800" y="0"/>
            <a:ext cx="9920514" cy="1219200"/>
          </a:xfrm>
        </p:spPr>
        <p:txBody>
          <a:bodyPr/>
          <a:lstStyle/>
          <a:p>
            <a:r>
              <a:rPr lang="ru-RU"/>
              <a:t>Полезность данных об исторической волатильности</a:t>
            </a:r>
          </a:p>
        </p:txBody>
      </p:sp>
    </p:spTree>
    <p:extLst>
      <p:ext uri="{BB962C8B-B14F-4D97-AF65-F5344CB8AC3E}">
        <p14:creationId xmlns:p14="http://schemas.microsoft.com/office/powerpoint/2010/main" val="2866651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noChangeArrowheads="1"/>
          </p:cNvSpPr>
          <p:nvPr>
            <p:ph type="title"/>
          </p:nvPr>
        </p:nvSpPr>
        <p:spPr>
          <a:xfrm>
            <a:off x="1371600" y="0"/>
            <a:ext cx="9067800" cy="1219200"/>
          </a:xfrm>
        </p:spPr>
        <p:txBody>
          <a:bodyPr/>
          <a:lstStyle/>
          <a:p>
            <a:r>
              <a:rPr lang="ru-RU"/>
              <a:t>Значение прогнозирования</a:t>
            </a:r>
          </a:p>
        </p:txBody>
      </p:sp>
      <p:sp>
        <p:nvSpPr>
          <p:cNvPr id="5" name="Content Placeholder 4"/>
          <p:cNvSpPr>
            <a:spLocks noGrp="1"/>
          </p:cNvSpPr>
          <p:nvPr>
            <p:ph idx="1"/>
          </p:nvPr>
        </p:nvSpPr>
        <p:spPr>
          <a:xfrm>
            <a:off x="1201272" y="1477261"/>
            <a:ext cx="3187850" cy="4979121"/>
          </a:xfrm>
        </p:spPr>
        <p:txBody>
          <a:bodyPr>
            <a:normAutofit fontScale="92500" lnSpcReduction="20000"/>
          </a:bodyPr>
          <a:lstStyle/>
          <a:p>
            <a:pPr>
              <a:spcBef>
                <a:spcPts val="600"/>
              </a:spcBef>
              <a:defRPr/>
            </a:pPr>
            <a:r>
              <a:rPr lang="ru-RU" dirty="0"/>
              <a:t>Хороший прогноз позволяет запланировать стратегию сглаживания</a:t>
            </a:r>
          </a:p>
          <a:p>
            <a:pPr marL="671513" lvl="2" indent="-268288">
              <a:defRPr/>
            </a:pPr>
            <a:r>
              <a:rPr lang="ru-RU" dirty="0"/>
              <a:t>Заимствования (казначейские векселя) и инвестиции</a:t>
            </a:r>
          </a:p>
          <a:p>
            <a:pPr>
              <a:spcBef>
                <a:spcPts val="600"/>
              </a:spcBef>
              <a:defRPr/>
            </a:pPr>
            <a:r>
              <a:rPr lang="ru-RU" dirty="0"/>
              <a:t>Если прогнозы являются «идеальными», а рынок казначейских векселей достаточно ликвиден, теоретически нет необходимости в буфере ликвидности</a:t>
            </a:r>
          </a:p>
          <a:p>
            <a:pPr>
              <a:spcBef>
                <a:spcPts val="600"/>
              </a:spcBef>
              <a:defRPr/>
            </a:pPr>
            <a:r>
              <a:rPr lang="ru-RU" dirty="0"/>
              <a:t>Чем лучше прогнозы, тем меньше буфер ликвидности</a:t>
            </a:r>
          </a:p>
          <a:p>
            <a:pPr>
              <a:defRPr/>
            </a:pPr>
            <a:endParaRPr lang="en-GB" dirty="0"/>
          </a:p>
        </p:txBody>
      </p:sp>
      <p:pic>
        <p:nvPicPr>
          <p:cNvPr id="16388"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371600"/>
            <a:ext cx="7088020" cy="4992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5052025" y="1594104"/>
            <a:ext cx="3468624" cy="441960"/>
          </a:xfrm>
          <a:prstGeom prst="rect">
            <a:avLst/>
          </a:prstGeom>
          <a:solidFill>
            <a:srgbClr val="FFFFFF"/>
          </a:solidFill>
        </p:spPr>
        <p:txBody>
          <a:bodyPr lIns="0" tIns="0" rIns="0" bIns="0">
            <a:noAutofit/>
          </a:bodyPr>
          <a:lstStyle/>
          <a:p>
            <a:pPr indent="0">
              <a:lnSpc>
                <a:spcPct val="108000"/>
              </a:lnSpc>
            </a:pPr>
            <a:r>
              <a:rPr lang="ru-RU" sz="1200" dirty="0">
                <a:latin typeface="Calibri"/>
              </a:rPr>
              <a:t>План: поддержание остатка денежных средств в пределах +/- 3 млрд, т. е. ЕКС на уровне 8–14 млрд</a:t>
            </a:r>
          </a:p>
        </p:txBody>
      </p:sp>
      <p:sp>
        <p:nvSpPr>
          <p:cNvPr id="7" name="Прямоугольник 6"/>
          <p:cNvSpPr/>
          <p:nvPr/>
        </p:nvSpPr>
        <p:spPr>
          <a:xfrm>
            <a:off x="10543032" y="2176272"/>
            <a:ext cx="1193188" cy="411480"/>
          </a:xfrm>
          <a:prstGeom prst="rect">
            <a:avLst/>
          </a:prstGeom>
          <a:solidFill>
            <a:srgbClr val="FFFFFF"/>
          </a:solidFill>
        </p:spPr>
        <p:txBody>
          <a:bodyPr lIns="0" tIns="0" rIns="0" bIns="0">
            <a:noAutofit/>
          </a:bodyPr>
          <a:lstStyle/>
          <a:p>
            <a:pPr>
              <a:lnSpc>
                <a:spcPct val="107000"/>
              </a:lnSpc>
            </a:pPr>
            <a:r>
              <a:rPr lang="ru-RU" sz="1200" dirty="0">
                <a:latin typeface="Calibri"/>
              </a:rPr>
              <a:t>Остаток средств после сглаживания</a:t>
            </a:r>
          </a:p>
        </p:txBody>
      </p:sp>
      <p:sp>
        <p:nvSpPr>
          <p:cNvPr id="8" name="Прямоугольник 7"/>
          <p:cNvSpPr/>
          <p:nvPr/>
        </p:nvSpPr>
        <p:spPr>
          <a:xfrm>
            <a:off x="8732520" y="4367784"/>
            <a:ext cx="1490472" cy="192024"/>
          </a:xfrm>
          <a:prstGeom prst="rect">
            <a:avLst/>
          </a:prstGeom>
          <a:solidFill>
            <a:srgbClr val="B9CDE5"/>
          </a:solidFill>
        </p:spPr>
        <p:txBody>
          <a:bodyPr wrap="none" lIns="0" tIns="0" rIns="0" bIns="0">
            <a:noAutofit/>
          </a:bodyPr>
          <a:lstStyle/>
          <a:p>
            <a:pPr indent="0" algn="r"/>
            <a:r>
              <a:rPr lang="ru-RU" sz="1200" dirty="0">
                <a:latin typeface="Calibri"/>
              </a:rPr>
              <a:t>буфер ликвидности = 6 млрд</a:t>
            </a:r>
          </a:p>
        </p:txBody>
      </p:sp>
      <p:sp>
        <p:nvSpPr>
          <p:cNvPr id="9" name="Прямоугольник 8"/>
          <p:cNvSpPr/>
          <p:nvPr/>
        </p:nvSpPr>
        <p:spPr>
          <a:xfrm>
            <a:off x="6272264" y="5401056"/>
            <a:ext cx="3551960" cy="414528"/>
          </a:xfrm>
          <a:prstGeom prst="rect">
            <a:avLst/>
          </a:prstGeom>
          <a:solidFill>
            <a:srgbClr val="4572A7"/>
          </a:solidFill>
        </p:spPr>
        <p:txBody>
          <a:bodyPr lIns="0" tIns="0" rIns="0" bIns="0">
            <a:noAutofit/>
          </a:bodyPr>
          <a:lstStyle/>
          <a:p>
            <a:pPr indent="0" algn="ctr">
              <a:lnSpc>
                <a:spcPct val="108000"/>
              </a:lnSpc>
            </a:pPr>
            <a:r>
              <a:rPr lang="ru-RU" sz="1200" dirty="0">
                <a:latin typeface="Calibri"/>
              </a:rPr>
              <a:t>Обособленные остатки (средства доноров, стабилизационный фонд и т. п.) = 2 млрд</a:t>
            </a:r>
          </a:p>
        </p:txBody>
      </p:sp>
      <p:sp>
        <p:nvSpPr>
          <p:cNvPr id="10" name="Прямоугольник 9"/>
          <p:cNvSpPr/>
          <p:nvPr/>
        </p:nvSpPr>
        <p:spPr>
          <a:xfrm>
            <a:off x="10564368" y="5532120"/>
            <a:ext cx="856488" cy="219456"/>
          </a:xfrm>
          <a:prstGeom prst="rect">
            <a:avLst/>
          </a:prstGeom>
          <a:solidFill>
            <a:srgbClr val="4572A7"/>
          </a:solidFill>
        </p:spPr>
        <p:txBody>
          <a:bodyPr wrap="none" lIns="0" tIns="0" rIns="0" bIns="0">
            <a:noAutofit/>
          </a:bodyPr>
          <a:lstStyle/>
          <a:p>
            <a:pPr indent="0" algn="r"/>
            <a:r>
              <a:rPr lang="ru-RU" sz="1000">
                <a:latin typeface="Calibri"/>
              </a:rPr>
              <a:t>Рабочие дни</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noChangeArrowheads="1"/>
          </p:cNvSpPr>
          <p:nvPr>
            <p:ph type="title"/>
          </p:nvPr>
        </p:nvSpPr>
        <p:spPr>
          <a:xfrm>
            <a:off x="1512886" y="152400"/>
            <a:ext cx="9669464" cy="873125"/>
          </a:xfrm>
        </p:spPr>
        <p:txBody>
          <a:bodyPr/>
          <a:lstStyle/>
          <a:p>
            <a:r>
              <a:rPr lang="ru-RU" sz="3600"/>
              <a:t>Пример: важность прогнозов</a:t>
            </a:r>
          </a:p>
        </p:txBody>
      </p:sp>
      <p:pic>
        <p:nvPicPr>
          <p:cNvPr id="174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3211245"/>
            <a:ext cx="4095750"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Box 6"/>
          <p:cNvSpPr txBox="1">
            <a:spLocks noChangeArrowheads="1"/>
          </p:cNvSpPr>
          <p:nvPr/>
        </p:nvSpPr>
        <p:spPr bwMode="auto">
          <a:xfrm>
            <a:off x="6645274" y="1404938"/>
            <a:ext cx="34131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r>
              <a:rPr lang="ru-RU" sz="1400" dirty="0">
                <a:latin typeface="+mn-lt"/>
              </a:rPr>
              <a:t>Фактический совокупный поток денежных средств: снижение уровня на 80 млрд за короткий период</a:t>
            </a:r>
          </a:p>
        </p:txBody>
      </p:sp>
      <p:sp>
        <p:nvSpPr>
          <p:cNvPr id="17413" name="TextBox 7"/>
          <p:cNvSpPr txBox="1">
            <a:spLocks noChangeArrowheads="1"/>
          </p:cNvSpPr>
          <p:nvPr/>
        </p:nvSpPr>
        <p:spPr bwMode="auto">
          <a:xfrm>
            <a:off x="2543968" y="4055040"/>
            <a:ext cx="37750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r>
              <a:rPr lang="ru-RU" sz="1400" dirty="0">
                <a:latin typeface="+mn-lt"/>
              </a:rPr>
              <a:t>Прогнозы потоков денежных средств: исходя из оценки совокупной ошибки за короткий период, 30 млрд будет, предположительно, достаточно</a:t>
            </a:r>
          </a:p>
        </p:txBody>
      </p:sp>
      <p:sp>
        <p:nvSpPr>
          <p:cNvPr id="17414" name="Left Arrow 8"/>
          <p:cNvSpPr>
            <a:spLocks noChangeArrowheads="1"/>
          </p:cNvSpPr>
          <p:nvPr/>
        </p:nvSpPr>
        <p:spPr bwMode="auto">
          <a:xfrm>
            <a:off x="6347618" y="2372005"/>
            <a:ext cx="1782763" cy="161925"/>
          </a:xfrm>
          <a:prstGeom prst="leftArrow">
            <a:avLst>
              <a:gd name="adj1" fmla="val 50000"/>
              <a:gd name="adj2" fmla="val 50054"/>
            </a:avLst>
          </a:prstGeom>
          <a:solidFill>
            <a:srgbClr val="CFD5EA"/>
          </a:solidFill>
          <a:ln w="9525" algn="ctr">
            <a:solidFill>
              <a:schemeClr val="tx1"/>
            </a:solidFill>
            <a:round/>
            <a:headEnd/>
            <a:tailEnd/>
          </a:ln>
        </p:spPr>
        <p:txBody>
          <a:bodyPr lIns="68580" tIns="34290" rIns="68580" bIns="3429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GB" altLang="en-US" sz="1800">
              <a:solidFill>
                <a:srgbClr val="000000"/>
              </a:solidFill>
            </a:endParaRPr>
          </a:p>
        </p:txBody>
      </p:sp>
      <p:sp>
        <p:nvSpPr>
          <p:cNvPr id="17415" name="Left Arrow 9"/>
          <p:cNvSpPr>
            <a:spLocks noChangeArrowheads="1"/>
          </p:cNvSpPr>
          <p:nvPr/>
        </p:nvSpPr>
        <p:spPr bwMode="auto">
          <a:xfrm rot="10800000">
            <a:off x="4431505" y="5137181"/>
            <a:ext cx="1782763" cy="161925"/>
          </a:xfrm>
          <a:prstGeom prst="leftArrow">
            <a:avLst>
              <a:gd name="adj1" fmla="val 50000"/>
              <a:gd name="adj2" fmla="val 50054"/>
            </a:avLst>
          </a:prstGeom>
          <a:solidFill>
            <a:srgbClr val="CFD5EA"/>
          </a:solidFill>
          <a:ln w="9525" algn="ctr">
            <a:solidFill>
              <a:schemeClr val="tx1"/>
            </a:solidFill>
            <a:round/>
            <a:headEnd/>
            <a:tailEnd/>
          </a:ln>
        </p:spPr>
        <p:txBody>
          <a:bodyPr lIns="68580" tIns="34290" rIns="68580" bIns="3429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GB" altLang="en-US" sz="1800">
              <a:solidFill>
                <a:srgbClr val="000000"/>
              </a:solidFill>
            </a:endParaRPr>
          </a:p>
        </p:txBody>
      </p:sp>
      <p:pic>
        <p:nvPicPr>
          <p:cNvPr id="17416"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2886" y="1277340"/>
            <a:ext cx="4054475" cy="243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TextBox 2"/>
          <p:cNvSpPr txBox="1">
            <a:spLocks noChangeArrowheads="1"/>
          </p:cNvSpPr>
          <p:nvPr/>
        </p:nvSpPr>
        <p:spPr bwMode="auto">
          <a:xfrm>
            <a:off x="1219200" y="5994193"/>
            <a:ext cx="9872472" cy="738664"/>
          </a:xfrm>
          <a:prstGeom prst="rect">
            <a:avLst/>
          </a:prstGeom>
          <a:solidFill>
            <a:schemeClr val="bg1"/>
          </a:solidFill>
          <a:ln>
            <a:noFill/>
          </a:ln>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ru-RU" sz="1400" dirty="0">
                <a:latin typeface="+mn-lt"/>
              </a:rPr>
              <a:t>Примечание: при отсутствии возможности реагировать на прогнозы остается актуальной исходная волатильность – если казначейские векселя выпускаются еженедельно, то сохраняется вероятность волатильности в течение недели (если только не доступны РЕПО)</a:t>
            </a:r>
          </a:p>
        </p:txBody>
      </p:sp>
      <p:sp>
        <p:nvSpPr>
          <p:cNvPr id="10" name="Прямоугольник 9"/>
          <p:cNvSpPr/>
          <p:nvPr/>
        </p:nvSpPr>
        <p:spPr>
          <a:xfrm>
            <a:off x="2319528" y="1469136"/>
            <a:ext cx="414528" cy="121920"/>
          </a:xfrm>
          <a:prstGeom prst="rect">
            <a:avLst/>
          </a:prstGeom>
          <a:solidFill>
            <a:srgbClr val="FFFFFF"/>
          </a:solidFill>
        </p:spPr>
        <p:txBody>
          <a:bodyPr wrap="none" lIns="0" tIns="0" rIns="0" bIns="0">
            <a:noAutofit/>
          </a:bodyPr>
          <a:lstStyle/>
          <a:p>
            <a:pPr indent="0" algn="just"/>
            <a:r>
              <a:rPr lang="ru-RU" sz="1000">
                <a:latin typeface="Calibri"/>
              </a:rPr>
              <a:t>млрд</a:t>
            </a:r>
          </a:p>
        </p:txBody>
      </p:sp>
      <p:sp>
        <p:nvSpPr>
          <p:cNvPr id="11" name="Прямоугольник 10"/>
          <p:cNvSpPr/>
          <p:nvPr/>
        </p:nvSpPr>
        <p:spPr>
          <a:xfrm>
            <a:off x="2145792" y="3489960"/>
            <a:ext cx="231648" cy="152400"/>
          </a:xfrm>
          <a:prstGeom prst="rect">
            <a:avLst/>
          </a:prstGeom>
          <a:solidFill>
            <a:srgbClr val="FFFFFF"/>
          </a:solidFill>
        </p:spPr>
        <p:txBody>
          <a:bodyPr wrap="none" lIns="0" tIns="0" rIns="0" bIns="0" anchor="ctr">
            <a:noAutofit/>
          </a:bodyPr>
          <a:lstStyle/>
          <a:p>
            <a:pPr indent="0" algn="ctr"/>
            <a:r>
              <a:rPr lang="ru-RU" sz="1000">
                <a:latin typeface="Calibri"/>
              </a:rPr>
              <a:t>Янв</a:t>
            </a:r>
          </a:p>
        </p:txBody>
      </p:sp>
      <p:sp>
        <p:nvSpPr>
          <p:cNvPr id="12" name="Прямоугольник 11"/>
          <p:cNvSpPr/>
          <p:nvPr/>
        </p:nvSpPr>
        <p:spPr>
          <a:xfrm>
            <a:off x="2694432" y="3520440"/>
            <a:ext cx="286512" cy="121920"/>
          </a:xfrm>
          <a:prstGeom prst="rect">
            <a:avLst/>
          </a:prstGeom>
          <a:solidFill>
            <a:srgbClr val="FFFFFF"/>
          </a:solidFill>
        </p:spPr>
        <p:txBody>
          <a:bodyPr wrap="none" lIns="0" tIns="0" rIns="0" bIns="0" anchor="ctr">
            <a:noAutofit/>
          </a:bodyPr>
          <a:lstStyle/>
          <a:p>
            <a:pPr indent="0" algn="ctr"/>
            <a:r>
              <a:rPr lang="ru-RU" sz="950">
                <a:latin typeface="Calibri"/>
              </a:rPr>
              <a:t>Фев</a:t>
            </a:r>
          </a:p>
        </p:txBody>
      </p:sp>
      <p:sp>
        <p:nvSpPr>
          <p:cNvPr id="13" name="Прямоугольник 12"/>
          <p:cNvSpPr/>
          <p:nvPr/>
        </p:nvSpPr>
        <p:spPr>
          <a:xfrm>
            <a:off x="3255264" y="3497870"/>
            <a:ext cx="313944" cy="152400"/>
          </a:xfrm>
          <a:prstGeom prst="rect">
            <a:avLst/>
          </a:prstGeom>
          <a:solidFill>
            <a:srgbClr val="FFFFFF"/>
          </a:solidFill>
        </p:spPr>
        <p:txBody>
          <a:bodyPr wrap="none" lIns="0" tIns="0" rIns="0" bIns="0" anchor="ctr">
            <a:noAutofit/>
          </a:bodyPr>
          <a:lstStyle/>
          <a:p>
            <a:pPr indent="0" algn="ctr"/>
            <a:r>
              <a:rPr lang="ru-RU" sz="1000" dirty="0">
                <a:latin typeface="Calibri"/>
              </a:rPr>
              <a:t>Март</a:t>
            </a:r>
          </a:p>
        </p:txBody>
      </p:sp>
      <p:sp>
        <p:nvSpPr>
          <p:cNvPr id="14" name="Прямоугольник 13"/>
          <p:cNvSpPr/>
          <p:nvPr/>
        </p:nvSpPr>
        <p:spPr>
          <a:xfrm>
            <a:off x="3828288" y="3501535"/>
            <a:ext cx="292608" cy="137160"/>
          </a:xfrm>
          <a:prstGeom prst="rect">
            <a:avLst/>
          </a:prstGeom>
          <a:solidFill>
            <a:srgbClr val="FFFFFF"/>
          </a:solidFill>
        </p:spPr>
        <p:txBody>
          <a:bodyPr wrap="none" lIns="0" tIns="0" rIns="0" bIns="0" anchor="ctr">
            <a:noAutofit/>
          </a:bodyPr>
          <a:lstStyle/>
          <a:p>
            <a:pPr indent="0" algn="ctr"/>
            <a:r>
              <a:rPr lang="ru-RU" sz="1000" dirty="0" err="1">
                <a:latin typeface="Calibri"/>
              </a:rPr>
              <a:t>Апр</a:t>
            </a:r>
            <a:endParaRPr lang="ru-RU" sz="1000" dirty="0">
              <a:latin typeface="Calibri"/>
            </a:endParaRPr>
          </a:p>
        </p:txBody>
      </p:sp>
      <p:sp>
        <p:nvSpPr>
          <p:cNvPr id="15" name="Прямоугольник 14"/>
          <p:cNvSpPr/>
          <p:nvPr/>
        </p:nvSpPr>
        <p:spPr>
          <a:xfrm>
            <a:off x="4370832" y="3497870"/>
            <a:ext cx="320040" cy="152400"/>
          </a:xfrm>
          <a:prstGeom prst="rect">
            <a:avLst/>
          </a:prstGeom>
          <a:solidFill>
            <a:srgbClr val="FFFFFF"/>
          </a:solidFill>
        </p:spPr>
        <p:txBody>
          <a:bodyPr wrap="none" lIns="0" tIns="0" rIns="0" bIns="0" anchor="ctr">
            <a:noAutofit/>
          </a:bodyPr>
          <a:lstStyle/>
          <a:p>
            <a:pPr indent="0" algn="ctr"/>
            <a:r>
              <a:rPr lang="ru-RU" sz="1000" dirty="0">
                <a:latin typeface="Calibri"/>
              </a:rPr>
              <a:t>Май</a:t>
            </a:r>
          </a:p>
        </p:txBody>
      </p:sp>
      <p:sp>
        <p:nvSpPr>
          <p:cNvPr id="16" name="Прямоугольник 15"/>
          <p:cNvSpPr/>
          <p:nvPr/>
        </p:nvSpPr>
        <p:spPr>
          <a:xfrm>
            <a:off x="4937760" y="3489960"/>
            <a:ext cx="332232" cy="146304"/>
          </a:xfrm>
          <a:prstGeom prst="rect">
            <a:avLst/>
          </a:prstGeom>
          <a:solidFill>
            <a:srgbClr val="FFFFFF"/>
          </a:solidFill>
        </p:spPr>
        <p:txBody>
          <a:bodyPr wrap="none" lIns="0" tIns="0" rIns="0" bIns="0" anchor="ctr">
            <a:noAutofit/>
          </a:bodyPr>
          <a:lstStyle/>
          <a:p>
            <a:pPr indent="0" algn="ctr"/>
            <a:r>
              <a:rPr lang="ru-RU" sz="1000">
                <a:latin typeface="Calibri"/>
              </a:rPr>
              <a:t>Июнь</a:t>
            </a:r>
          </a:p>
        </p:txBody>
      </p:sp>
      <p:sp>
        <p:nvSpPr>
          <p:cNvPr id="17" name="Прямоугольник 16"/>
          <p:cNvSpPr/>
          <p:nvPr/>
        </p:nvSpPr>
        <p:spPr>
          <a:xfrm>
            <a:off x="7443216" y="3846576"/>
            <a:ext cx="1322832" cy="283464"/>
          </a:xfrm>
          <a:prstGeom prst="rect">
            <a:avLst/>
          </a:prstGeom>
          <a:solidFill>
            <a:srgbClr val="FFFFFF"/>
          </a:solidFill>
        </p:spPr>
        <p:txBody>
          <a:bodyPr lIns="0" tIns="0" rIns="0" bIns="0">
            <a:noAutofit/>
          </a:bodyPr>
          <a:lstStyle/>
          <a:p>
            <a:pPr indent="0" algn="ctr"/>
            <a:r>
              <a:rPr lang="ru-RU" sz="950" dirty="0">
                <a:latin typeface="Calibri"/>
              </a:rPr>
              <a:t>Снижение уровня на 28 млрд за 7 дней</a:t>
            </a:r>
          </a:p>
        </p:txBody>
      </p:sp>
      <p:sp>
        <p:nvSpPr>
          <p:cNvPr id="18" name="Прямоугольник 17"/>
          <p:cNvSpPr/>
          <p:nvPr/>
        </p:nvSpPr>
        <p:spPr>
          <a:xfrm>
            <a:off x="8561948" y="3576538"/>
            <a:ext cx="1395752" cy="274320"/>
          </a:xfrm>
          <a:prstGeom prst="rect">
            <a:avLst/>
          </a:prstGeom>
          <a:solidFill>
            <a:srgbClr val="FFFFFF"/>
          </a:solidFill>
        </p:spPr>
        <p:txBody>
          <a:bodyPr lIns="0" tIns="0" rIns="0" bIns="0">
            <a:noAutofit/>
          </a:bodyPr>
          <a:lstStyle/>
          <a:p>
            <a:pPr indent="0" algn="ctr"/>
            <a:r>
              <a:rPr lang="ru-RU" sz="950" dirty="0">
                <a:latin typeface="Calibri"/>
              </a:rPr>
              <a:t>Снижение уровня на 39 млрд за 9 дней</a:t>
            </a:r>
          </a:p>
        </p:txBody>
      </p:sp>
      <p:sp>
        <p:nvSpPr>
          <p:cNvPr id="19" name="Прямоугольник 18"/>
          <p:cNvSpPr/>
          <p:nvPr/>
        </p:nvSpPr>
        <p:spPr>
          <a:xfrm>
            <a:off x="7431024" y="3364992"/>
            <a:ext cx="377952" cy="161544"/>
          </a:xfrm>
          <a:prstGeom prst="rect">
            <a:avLst/>
          </a:prstGeom>
          <a:solidFill>
            <a:srgbClr val="FFFFFF"/>
          </a:solidFill>
        </p:spPr>
        <p:txBody>
          <a:bodyPr wrap="none" lIns="0" tIns="0" rIns="0" bIns="0">
            <a:noAutofit/>
          </a:bodyPr>
          <a:lstStyle/>
          <a:p>
            <a:pPr indent="0"/>
            <a:r>
              <a:rPr lang="ru-RU" sz="1000">
                <a:latin typeface="Calibri"/>
              </a:rPr>
              <a:t>млрд</a:t>
            </a:r>
          </a:p>
        </p:txBody>
      </p:sp>
      <p:sp>
        <p:nvSpPr>
          <p:cNvPr id="20" name="Прямоугольник 19"/>
          <p:cNvSpPr/>
          <p:nvPr/>
        </p:nvSpPr>
        <p:spPr>
          <a:xfrm>
            <a:off x="9957700" y="4325112"/>
            <a:ext cx="1133972" cy="274320"/>
          </a:xfrm>
          <a:prstGeom prst="rect">
            <a:avLst/>
          </a:prstGeom>
          <a:solidFill>
            <a:srgbClr val="FFFFFF"/>
          </a:solidFill>
        </p:spPr>
        <p:txBody>
          <a:bodyPr lIns="0" tIns="0" rIns="0" bIns="0">
            <a:noAutofit/>
          </a:bodyPr>
          <a:lstStyle/>
          <a:p>
            <a:pPr indent="0" algn="ctr">
              <a:lnSpc>
                <a:spcPct val="121000"/>
              </a:lnSpc>
            </a:pPr>
            <a:r>
              <a:rPr lang="ru-RU" sz="900" dirty="0">
                <a:latin typeface="Arial"/>
              </a:rPr>
              <a:t>Снижение уровня на 29 млрд за 7 дней</a:t>
            </a:r>
          </a:p>
        </p:txBody>
      </p:sp>
      <p:sp>
        <p:nvSpPr>
          <p:cNvPr id="21" name="Прямоугольник 20"/>
          <p:cNvSpPr/>
          <p:nvPr/>
        </p:nvSpPr>
        <p:spPr>
          <a:xfrm>
            <a:off x="7607808" y="5486400"/>
            <a:ext cx="271272" cy="164592"/>
          </a:xfrm>
          <a:prstGeom prst="rect">
            <a:avLst/>
          </a:prstGeom>
          <a:solidFill>
            <a:srgbClr val="FFFFFF"/>
          </a:solidFill>
        </p:spPr>
        <p:txBody>
          <a:bodyPr wrap="none" lIns="0" tIns="0" rIns="0" bIns="0" anchor="ctr">
            <a:noAutofit/>
          </a:bodyPr>
          <a:lstStyle/>
          <a:p>
            <a:pPr indent="0" algn="ctr"/>
            <a:r>
              <a:rPr lang="ru-RU" sz="1000">
                <a:latin typeface="Calibri"/>
              </a:rPr>
              <a:t>Янв</a:t>
            </a:r>
          </a:p>
        </p:txBody>
      </p:sp>
      <p:sp>
        <p:nvSpPr>
          <p:cNvPr id="22" name="Прямоугольник 21"/>
          <p:cNvSpPr/>
          <p:nvPr/>
        </p:nvSpPr>
        <p:spPr>
          <a:xfrm>
            <a:off x="8232648" y="5489448"/>
            <a:ext cx="289560" cy="152400"/>
          </a:xfrm>
          <a:prstGeom prst="rect">
            <a:avLst/>
          </a:prstGeom>
          <a:solidFill>
            <a:srgbClr val="FFFFFF"/>
          </a:solidFill>
        </p:spPr>
        <p:txBody>
          <a:bodyPr wrap="none" lIns="0" tIns="0" rIns="0" bIns="0" anchor="ctr">
            <a:noAutofit/>
          </a:bodyPr>
          <a:lstStyle/>
          <a:p>
            <a:pPr indent="0" algn="ctr"/>
            <a:r>
              <a:rPr lang="ru-RU" sz="1000">
                <a:latin typeface="Calibri"/>
              </a:rPr>
              <a:t>Фев</a:t>
            </a:r>
          </a:p>
        </p:txBody>
      </p:sp>
      <p:sp>
        <p:nvSpPr>
          <p:cNvPr id="23" name="Прямоугольник 22"/>
          <p:cNvSpPr/>
          <p:nvPr/>
        </p:nvSpPr>
        <p:spPr>
          <a:xfrm>
            <a:off x="8833104" y="5489448"/>
            <a:ext cx="292608" cy="161544"/>
          </a:xfrm>
          <a:prstGeom prst="rect">
            <a:avLst/>
          </a:prstGeom>
          <a:solidFill>
            <a:srgbClr val="FFFFFF"/>
          </a:solidFill>
        </p:spPr>
        <p:txBody>
          <a:bodyPr wrap="none" lIns="0" tIns="0" rIns="0" bIns="0" anchor="ctr">
            <a:noAutofit/>
          </a:bodyPr>
          <a:lstStyle/>
          <a:p>
            <a:pPr indent="0" algn="ctr"/>
            <a:r>
              <a:rPr lang="ru-RU" sz="1000">
                <a:latin typeface="Calibri"/>
              </a:rPr>
              <a:t>Март</a:t>
            </a:r>
          </a:p>
        </p:txBody>
      </p:sp>
      <p:sp>
        <p:nvSpPr>
          <p:cNvPr id="24" name="Прямоугольник 23"/>
          <p:cNvSpPr/>
          <p:nvPr/>
        </p:nvSpPr>
        <p:spPr>
          <a:xfrm>
            <a:off x="9436608" y="5486400"/>
            <a:ext cx="295656" cy="170688"/>
          </a:xfrm>
          <a:prstGeom prst="rect">
            <a:avLst/>
          </a:prstGeom>
          <a:solidFill>
            <a:srgbClr val="FFFFFF"/>
          </a:solidFill>
        </p:spPr>
        <p:txBody>
          <a:bodyPr wrap="none" lIns="0" tIns="0" rIns="0" bIns="0" anchor="ctr">
            <a:noAutofit/>
          </a:bodyPr>
          <a:lstStyle/>
          <a:p>
            <a:pPr indent="0" algn="ctr"/>
            <a:r>
              <a:rPr lang="ru-RU" sz="1000">
                <a:latin typeface="Calibri"/>
              </a:rPr>
              <a:t>Апр</a:t>
            </a:r>
          </a:p>
        </p:txBody>
      </p:sp>
      <p:sp>
        <p:nvSpPr>
          <p:cNvPr id="25" name="Прямоугольник 24"/>
          <p:cNvSpPr/>
          <p:nvPr/>
        </p:nvSpPr>
        <p:spPr>
          <a:xfrm>
            <a:off x="10012680" y="5519928"/>
            <a:ext cx="332232" cy="121920"/>
          </a:xfrm>
          <a:prstGeom prst="rect">
            <a:avLst/>
          </a:prstGeom>
          <a:solidFill>
            <a:srgbClr val="FFFFFF"/>
          </a:solidFill>
        </p:spPr>
        <p:txBody>
          <a:bodyPr wrap="none" lIns="0" tIns="0" rIns="0" bIns="0" anchor="ctr">
            <a:noAutofit/>
          </a:bodyPr>
          <a:lstStyle/>
          <a:p>
            <a:pPr indent="0" algn="ctr"/>
            <a:r>
              <a:rPr lang="ru-RU" sz="1000">
                <a:latin typeface="Calibri"/>
              </a:rPr>
              <a:t>Май</a:t>
            </a:r>
          </a:p>
        </p:txBody>
      </p:sp>
      <p:sp>
        <p:nvSpPr>
          <p:cNvPr id="26" name="Прямоугольник 25"/>
          <p:cNvSpPr/>
          <p:nvPr/>
        </p:nvSpPr>
        <p:spPr>
          <a:xfrm>
            <a:off x="10613136" y="5495544"/>
            <a:ext cx="347472" cy="161544"/>
          </a:xfrm>
          <a:prstGeom prst="rect">
            <a:avLst/>
          </a:prstGeom>
          <a:solidFill>
            <a:srgbClr val="FFFFFF"/>
          </a:solidFill>
        </p:spPr>
        <p:txBody>
          <a:bodyPr wrap="none" lIns="0" tIns="0" rIns="0" bIns="0" anchor="ctr">
            <a:noAutofit/>
          </a:bodyPr>
          <a:lstStyle/>
          <a:p>
            <a:pPr indent="0" algn="ctr"/>
            <a:r>
              <a:rPr lang="ru-RU" sz="1000">
                <a:latin typeface="Calibri"/>
              </a:rPr>
              <a:t>Июнь</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noChangeArrowheads="1"/>
          </p:cNvSpPr>
          <p:nvPr>
            <p:ph type="title"/>
          </p:nvPr>
        </p:nvSpPr>
        <p:spPr>
          <a:xfrm>
            <a:off x="2208213" y="31750"/>
            <a:ext cx="7772400" cy="827088"/>
          </a:xfrm>
        </p:spPr>
        <p:txBody>
          <a:bodyPr/>
          <a:lstStyle/>
          <a:p>
            <a:r>
              <a:rPr lang="ru-RU" dirty="0"/>
              <a:t>Влияние ошибок прогноза</a:t>
            </a:r>
          </a:p>
        </p:txBody>
      </p:sp>
      <p:sp>
        <p:nvSpPr>
          <p:cNvPr id="3" name="Content Placeholder 2"/>
          <p:cNvSpPr>
            <a:spLocks noGrp="1"/>
          </p:cNvSpPr>
          <p:nvPr>
            <p:ph idx="1"/>
          </p:nvPr>
        </p:nvSpPr>
        <p:spPr>
          <a:xfrm>
            <a:off x="1008743" y="1149700"/>
            <a:ext cx="4114800" cy="5229225"/>
          </a:xfrm>
        </p:spPr>
        <p:txBody>
          <a:bodyPr>
            <a:normAutofit fontScale="40000" lnSpcReduction="20000"/>
          </a:bodyPr>
          <a:lstStyle/>
          <a:p>
            <a:pPr>
              <a:lnSpc>
                <a:spcPct val="110000"/>
              </a:lnSpc>
              <a:defRPr/>
            </a:pPr>
            <a:r>
              <a:rPr lang="ru-RU" sz="3800" dirty="0"/>
              <a:t>Стандартное отклонение ошибок в прогнозе намного меньше стандартного отклонения фактических результатов</a:t>
            </a:r>
          </a:p>
          <a:p>
            <a:pPr marL="587375" lvl="2" indent="-266700">
              <a:lnSpc>
                <a:spcPct val="110000"/>
              </a:lnSpc>
              <a:defRPr/>
            </a:pPr>
            <a:r>
              <a:rPr lang="ru-RU" sz="3500" dirty="0"/>
              <a:t>но они не будут равны нулю</a:t>
            </a:r>
          </a:p>
          <a:p>
            <a:pPr marL="587375" lvl="2" indent="-266700">
              <a:lnSpc>
                <a:spcPct val="110000"/>
              </a:lnSpc>
              <a:defRPr/>
            </a:pPr>
            <a:r>
              <a:rPr lang="ru-RU" sz="3500" dirty="0"/>
              <a:t>важна совокупная ошибка</a:t>
            </a:r>
          </a:p>
          <a:p>
            <a:pPr>
              <a:lnSpc>
                <a:spcPct val="110000"/>
              </a:lnSpc>
              <a:defRPr/>
            </a:pPr>
            <a:r>
              <a:rPr lang="ru-RU" sz="3800" dirty="0"/>
              <a:t>Определить: максимальное непредвиденное снижение уровня остатка денежных средств за любой период, когда вмешательство уже практически невозможно</a:t>
            </a:r>
          </a:p>
          <a:p>
            <a:pPr marL="587375" lvl="2" indent="-266700">
              <a:lnSpc>
                <a:spcPct val="110000"/>
              </a:lnSpc>
              <a:defRPr/>
            </a:pPr>
            <a:r>
              <a:rPr lang="ru-RU" sz="3500" dirty="0"/>
              <a:t>В этом контексте важны сроки, в рамках которых можно управлять непредвиденными колебаниями </a:t>
            </a:r>
          </a:p>
          <a:p>
            <a:pPr marL="587375" lvl="2" indent="-266700">
              <a:lnSpc>
                <a:spcPct val="110000"/>
              </a:lnSpc>
              <a:defRPr/>
            </a:pPr>
            <a:r>
              <a:rPr lang="ru-RU" sz="3500" dirty="0"/>
              <a:t>В странах, которые регулярно выпускают казначейские векселя, речь вероятно идет об 1–2 неделях </a:t>
            </a:r>
          </a:p>
          <a:p>
            <a:pPr>
              <a:defRPr/>
            </a:pPr>
            <a:endParaRPr lang="en-GB" dirty="0"/>
          </a:p>
        </p:txBody>
      </p:sp>
      <p:sp>
        <p:nvSpPr>
          <p:cNvPr id="6" name="TextBox 5"/>
          <p:cNvSpPr txBox="1">
            <a:spLocks noChangeArrowheads="1"/>
          </p:cNvSpPr>
          <p:nvPr/>
        </p:nvSpPr>
        <p:spPr bwMode="auto">
          <a:xfrm>
            <a:off x="1261551" y="6047565"/>
            <a:ext cx="1060382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ru-RU" sz="2200" b="1" dirty="0">
                <a:solidFill>
                  <a:srgbClr val="004C97"/>
                </a:solidFill>
                <a:latin typeface="+mn-lt"/>
              </a:rPr>
              <a:t>Операционный буфер = максимальная совокупная ошибка прогноза в течение периода реагирования</a:t>
            </a:r>
          </a:p>
        </p:txBody>
      </p:sp>
      <p:pic>
        <p:nvPicPr>
          <p:cNvPr id="19462"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1408179"/>
            <a:ext cx="6207125" cy="4413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5798634" y="1610384"/>
            <a:ext cx="2793678" cy="402336"/>
          </a:xfrm>
          <a:prstGeom prst="rect">
            <a:avLst/>
          </a:prstGeom>
          <a:solidFill>
            <a:srgbClr val="FFFFFF"/>
          </a:solidFill>
        </p:spPr>
        <p:txBody>
          <a:bodyPr lIns="0" tIns="0" rIns="0" bIns="0">
            <a:noAutofit/>
          </a:bodyPr>
          <a:lstStyle/>
          <a:p>
            <a:pPr indent="0">
              <a:lnSpc>
                <a:spcPct val="115000"/>
              </a:lnSpc>
            </a:pPr>
            <a:r>
              <a:rPr lang="ru-RU" sz="1000" dirty="0">
                <a:latin typeface="Calibri"/>
              </a:rPr>
              <a:t>План: поддержание остатка денежных средств в пределах +/- 3 млрд, т. е. ЕКС на уровне 8–14 млрд</a:t>
            </a:r>
          </a:p>
        </p:txBody>
      </p:sp>
      <p:sp>
        <p:nvSpPr>
          <p:cNvPr id="8" name="Прямоугольник 7"/>
          <p:cNvSpPr/>
          <p:nvPr/>
        </p:nvSpPr>
        <p:spPr>
          <a:xfrm>
            <a:off x="10503408" y="2182368"/>
            <a:ext cx="947928" cy="320040"/>
          </a:xfrm>
          <a:prstGeom prst="rect">
            <a:avLst/>
          </a:prstGeom>
          <a:solidFill>
            <a:srgbClr val="FFFFFF"/>
          </a:solidFill>
        </p:spPr>
        <p:txBody>
          <a:bodyPr lIns="0" tIns="0" rIns="0" bIns="0">
            <a:noAutofit/>
          </a:bodyPr>
          <a:lstStyle/>
          <a:p>
            <a:pPr indent="0" algn="r">
              <a:lnSpc>
                <a:spcPct val="115000"/>
              </a:lnSpc>
            </a:pPr>
            <a:r>
              <a:rPr lang="ru-RU" sz="1000">
                <a:latin typeface="Calibri"/>
              </a:rPr>
              <a:t>Остаток средств после сглаживания</a:t>
            </a:r>
          </a:p>
        </p:txBody>
      </p:sp>
      <p:sp>
        <p:nvSpPr>
          <p:cNvPr id="9" name="Прямоугольник 8"/>
          <p:cNvSpPr/>
          <p:nvPr/>
        </p:nvSpPr>
        <p:spPr>
          <a:xfrm>
            <a:off x="7729728" y="4239768"/>
            <a:ext cx="862584" cy="402336"/>
          </a:xfrm>
          <a:prstGeom prst="rect">
            <a:avLst/>
          </a:prstGeom>
          <a:solidFill>
            <a:srgbClr val="95B3D7"/>
          </a:solidFill>
        </p:spPr>
        <p:txBody>
          <a:bodyPr lIns="0" tIns="0" rIns="0" bIns="0">
            <a:noAutofit/>
          </a:bodyPr>
          <a:lstStyle/>
          <a:p>
            <a:pPr indent="0">
              <a:lnSpc>
                <a:spcPct val="115000"/>
              </a:lnSpc>
            </a:pPr>
            <a:r>
              <a:rPr lang="ru-RU" sz="1000">
                <a:latin typeface="Calibri"/>
              </a:rPr>
              <a:t>Влияние ошибки прогноза</a:t>
            </a:r>
          </a:p>
        </p:txBody>
      </p:sp>
      <p:sp>
        <p:nvSpPr>
          <p:cNvPr id="10" name="Прямоугольник 9"/>
          <p:cNvSpPr/>
          <p:nvPr/>
        </p:nvSpPr>
        <p:spPr>
          <a:xfrm>
            <a:off x="9009888" y="4053840"/>
            <a:ext cx="1289304" cy="201168"/>
          </a:xfrm>
          <a:prstGeom prst="rect">
            <a:avLst/>
          </a:prstGeom>
          <a:solidFill>
            <a:srgbClr val="95B3D7"/>
          </a:solidFill>
        </p:spPr>
        <p:txBody>
          <a:bodyPr wrap="none" lIns="0" tIns="0" rIns="0" bIns="0">
            <a:noAutofit/>
          </a:bodyPr>
          <a:lstStyle/>
          <a:p>
            <a:pPr indent="0" algn="r"/>
            <a:r>
              <a:rPr lang="ru-RU" sz="1000" dirty="0">
                <a:latin typeface="Calibri"/>
              </a:rPr>
              <a:t>буфер ликвидности = 6 млрд</a:t>
            </a:r>
          </a:p>
        </p:txBody>
      </p:sp>
      <p:sp>
        <p:nvSpPr>
          <p:cNvPr id="11" name="Прямоугольник 10"/>
          <p:cNvSpPr/>
          <p:nvPr/>
        </p:nvSpPr>
        <p:spPr>
          <a:xfrm>
            <a:off x="6768790" y="4959096"/>
            <a:ext cx="3180700" cy="384048"/>
          </a:xfrm>
          <a:prstGeom prst="rect">
            <a:avLst/>
          </a:prstGeom>
          <a:solidFill>
            <a:srgbClr val="4572A7"/>
          </a:solidFill>
        </p:spPr>
        <p:txBody>
          <a:bodyPr lIns="0" tIns="0" rIns="0" bIns="0">
            <a:noAutofit/>
          </a:bodyPr>
          <a:lstStyle/>
          <a:p>
            <a:pPr indent="0" algn="ctr">
              <a:lnSpc>
                <a:spcPct val="115000"/>
              </a:lnSpc>
            </a:pPr>
            <a:r>
              <a:rPr lang="ru-RU" sz="1000" dirty="0">
                <a:latin typeface="Calibri"/>
              </a:rPr>
              <a:t>обособленные остатки (средства доноров, стабилизационный фонд и т. п.) = 2 млрд</a:t>
            </a:r>
          </a:p>
        </p:txBody>
      </p:sp>
      <p:sp>
        <p:nvSpPr>
          <p:cNvPr id="12" name="Прямоугольник 11"/>
          <p:cNvSpPr/>
          <p:nvPr/>
        </p:nvSpPr>
        <p:spPr>
          <a:xfrm>
            <a:off x="10594848" y="5105400"/>
            <a:ext cx="752856" cy="164592"/>
          </a:xfrm>
          <a:prstGeom prst="rect">
            <a:avLst/>
          </a:prstGeom>
          <a:solidFill>
            <a:srgbClr val="4572A7"/>
          </a:solidFill>
        </p:spPr>
        <p:txBody>
          <a:bodyPr wrap="none" lIns="0" tIns="0" rIns="0" bIns="0">
            <a:noAutofit/>
          </a:bodyPr>
          <a:lstStyle/>
          <a:p>
            <a:pPr indent="0"/>
            <a:r>
              <a:rPr lang="ru-RU" sz="1000">
                <a:latin typeface="Calibri"/>
              </a:rPr>
              <a:t>Рабочие дни</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noChangeArrowheads="1"/>
          </p:cNvSpPr>
          <p:nvPr>
            <p:ph type="title"/>
          </p:nvPr>
        </p:nvSpPr>
        <p:spPr>
          <a:xfrm>
            <a:off x="2209800" y="0"/>
            <a:ext cx="7772400" cy="1143000"/>
          </a:xfrm>
        </p:spPr>
        <p:txBody>
          <a:bodyPr/>
          <a:lstStyle/>
          <a:p>
            <a:r>
              <a:rPr lang="ru-RU" dirty="0"/>
              <a:t>Операционный буфер: иллюстрация</a:t>
            </a:r>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100" y="1295399"/>
            <a:ext cx="9829800" cy="4962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 name="TextBox 5"/>
          <p:cNvSpPr txBox="1"/>
          <p:nvPr/>
        </p:nvSpPr>
        <p:spPr>
          <a:xfrm>
            <a:off x="5638800" y="5334000"/>
            <a:ext cx="2057400" cy="523220"/>
          </a:xfrm>
          <a:prstGeom prst="rect">
            <a:avLst/>
          </a:prstGeom>
          <a:solidFill>
            <a:schemeClr val="bg1"/>
          </a:solidFill>
          <a:ln w="12700">
            <a:solidFill>
              <a:srgbClr val="000099"/>
            </a:solidFill>
          </a:ln>
        </p:spPr>
        <p:txBody>
          <a:bodyPr>
            <a:spAutoFit/>
          </a:bodyPr>
          <a:lstStyle/>
          <a:p>
            <a:pPr algn="ctr">
              <a:defRPr/>
            </a:pPr>
            <a:r>
              <a:rPr lang="ru-RU" sz="1400">
                <a:solidFill>
                  <a:srgbClr val="000000"/>
                </a:solidFill>
              </a:rPr>
              <a:t>Снижение уровня на 4,9 млрд за 4 дня</a:t>
            </a:r>
          </a:p>
        </p:txBody>
      </p:sp>
      <p:sp>
        <p:nvSpPr>
          <p:cNvPr id="7" name="TextBox 6"/>
          <p:cNvSpPr txBox="1"/>
          <p:nvPr/>
        </p:nvSpPr>
        <p:spPr>
          <a:xfrm>
            <a:off x="8428463" y="1389601"/>
            <a:ext cx="2057400" cy="523220"/>
          </a:xfrm>
          <a:prstGeom prst="rect">
            <a:avLst/>
          </a:prstGeom>
          <a:solidFill>
            <a:schemeClr val="bg1"/>
          </a:solidFill>
          <a:ln w="12700">
            <a:solidFill>
              <a:srgbClr val="000099"/>
            </a:solidFill>
          </a:ln>
        </p:spPr>
        <p:txBody>
          <a:bodyPr>
            <a:spAutoFit/>
          </a:bodyPr>
          <a:lstStyle>
            <a:defPPr>
              <a:defRPr lang="en-US"/>
            </a:defPPr>
            <a:lvl1pPr algn="ctr">
              <a:defRPr sz="1600">
                <a:solidFill>
                  <a:srgbClr val="000000"/>
                </a:solidFill>
              </a:defRPr>
            </a:lvl1pPr>
          </a:lstStyle>
          <a:p>
            <a:r>
              <a:rPr lang="ru-RU" sz="1400" dirty="0"/>
              <a:t>Снижение уровня на 5,8 млрд за 6 дней</a:t>
            </a:r>
          </a:p>
        </p:txBody>
      </p:sp>
      <p:cxnSp>
        <p:nvCxnSpPr>
          <p:cNvPr id="9" name="Straight Arrow Connector 8"/>
          <p:cNvCxnSpPr>
            <a:cxnSpLocks noChangeShapeType="1"/>
          </p:cNvCxnSpPr>
          <p:nvPr/>
        </p:nvCxnSpPr>
        <p:spPr bwMode="auto">
          <a:xfrm rot="5400000" flipH="1" flipV="1">
            <a:off x="7010400" y="4876800"/>
            <a:ext cx="609600" cy="304800"/>
          </a:xfrm>
          <a:prstGeom prst="straightConnector1">
            <a:avLst/>
          </a:prstGeom>
          <a:noFill/>
          <a:ln w="15875" algn="ctr">
            <a:solidFill>
              <a:srgbClr val="004C97"/>
            </a:solidFill>
            <a:round/>
            <a:headEnd/>
            <a:tailEnd type="arrow" w="med" len="med"/>
          </a:ln>
          <a:extLst>
            <a:ext uri="{909E8E84-426E-40DD-AFC4-6F175D3DCCD1}">
              <a14:hiddenFill xmlns:a14="http://schemas.microsoft.com/office/drawing/2010/main">
                <a:noFill/>
              </a14:hiddenFill>
            </a:ext>
          </a:extLst>
        </p:spPr>
      </p:cxnSp>
      <p:sp>
        <p:nvSpPr>
          <p:cNvPr id="10" name="Oval 9"/>
          <p:cNvSpPr>
            <a:spLocks noChangeArrowheads="1"/>
          </p:cNvSpPr>
          <p:nvPr/>
        </p:nvSpPr>
        <p:spPr bwMode="auto">
          <a:xfrm rot="-818945">
            <a:off x="7377113" y="2846388"/>
            <a:ext cx="609600" cy="2717800"/>
          </a:xfrm>
          <a:prstGeom prst="ellipse">
            <a:avLst/>
          </a:prstGeom>
          <a:noFill/>
          <a:ln w="15875" algn="ctr">
            <a:solidFill>
              <a:srgbClr val="004C97"/>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GB" altLang="en-US">
              <a:solidFill>
                <a:srgbClr val="000000"/>
              </a:solidFill>
            </a:endParaRPr>
          </a:p>
        </p:txBody>
      </p:sp>
      <p:sp>
        <p:nvSpPr>
          <p:cNvPr id="11" name="Oval 10"/>
          <p:cNvSpPr>
            <a:spLocks noChangeArrowheads="1"/>
          </p:cNvSpPr>
          <p:nvPr/>
        </p:nvSpPr>
        <p:spPr bwMode="auto">
          <a:xfrm rot="-1216136">
            <a:off x="8429625" y="2266950"/>
            <a:ext cx="579438" cy="3136900"/>
          </a:xfrm>
          <a:prstGeom prst="ellipse">
            <a:avLst/>
          </a:prstGeom>
          <a:noFill/>
          <a:ln w="15875" algn="ctr">
            <a:solidFill>
              <a:srgbClr val="004C97"/>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GB" altLang="en-US">
              <a:solidFill>
                <a:srgbClr val="000000"/>
              </a:solidFill>
            </a:endParaRPr>
          </a:p>
        </p:txBody>
      </p:sp>
      <p:cxnSp>
        <p:nvCxnSpPr>
          <p:cNvPr id="13" name="Straight Arrow Connector 12"/>
          <p:cNvCxnSpPr>
            <a:cxnSpLocks noChangeShapeType="1"/>
          </p:cNvCxnSpPr>
          <p:nvPr/>
        </p:nvCxnSpPr>
        <p:spPr bwMode="auto">
          <a:xfrm flipH="1">
            <a:off x="8610600" y="1974376"/>
            <a:ext cx="280639" cy="921224"/>
          </a:xfrm>
          <a:prstGeom prst="straightConnector1">
            <a:avLst/>
          </a:prstGeom>
          <a:noFill/>
          <a:ln w="15875" algn="ctr">
            <a:solidFill>
              <a:srgbClr val="004C97"/>
            </a:solidFill>
            <a:round/>
            <a:headEnd/>
            <a:tailEnd type="arrow" w="med" len="med"/>
          </a:ln>
          <a:extLst>
            <a:ext uri="{909E8E84-426E-40DD-AFC4-6F175D3DCCD1}">
              <a14:hiddenFill xmlns:a14="http://schemas.microsoft.com/office/drawing/2010/main">
                <a:noFill/>
              </a14:hiddenFill>
            </a:ext>
          </a:extLst>
        </p:spPr>
      </p:cxnSp>
      <p:sp>
        <p:nvSpPr>
          <p:cNvPr id="12" name="Прямоугольник 11"/>
          <p:cNvSpPr/>
          <p:nvPr/>
        </p:nvSpPr>
        <p:spPr>
          <a:xfrm>
            <a:off x="3505200" y="1469136"/>
            <a:ext cx="1606296" cy="152400"/>
          </a:xfrm>
          <a:prstGeom prst="rect">
            <a:avLst/>
          </a:prstGeom>
          <a:solidFill>
            <a:srgbClr val="FFFFFF"/>
          </a:solidFill>
        </p:spPr>
        <p:txBody>
          <a:bodyPr wrap="none" lIns="0" tIns="0" rIns="0" bIns="0" anchor="ctr">
            <a:noAutofit/>
          </a:bodyPr>
          <a:lstStyle/>
          <a:p>
            <a:pPr indent="0"/>
            <a:r>
              <a:rPr lang="ru-RU" sz="1100">
                <a:latin typeface="Calibri"/>
              </a:rPr>
              <a:t>Совокупное изменение уровня – прогноз</a:t>
            </a:r>
          </a:p>
        </p:txBody>
      </p:sp>
      <p:sp>
        <p:nvSpPr>
          <p:cNvPr id="14" name="Прямоугольник 13"/>
          <p:cNvSpPr/>
          <p:nvPr/>
        </p:nvSpPr>
        <p:spPr>
          <a:xfrm>
            <a:off x="3505200" y="1664208"/>
            <a:ext cx="1426464" cy="152400"/>
          </a:xfrm>
          <a:prstGeom prst="rect">
            <a:avLst/>
          </a:prstGeom>
          <a:solidFill>
            <a:srgbClr val="FFFFFF"/>
          </a:solidFill>
        </p:spPr>
        <p:txBody>
          <a:bodyPr wrap="none" lIns="0" tIns="0" rIns="0" bIns="0" anchor="ctr">
            <a:noAutofit/>
          </a:bodyPr>
          <a:lstStyle/>
          <a:p>
            <a:pPr indent="0"/>
            <a:r>
              <a:rPr lang="ru-RU" sz="1100">
                <a:latin typeface="Calibri"/>
              </a:rPr>
              <a:t>Совокупное изменение уровня – факт</a:t>
            </a:r>
          </a:p>
        </p:txBody>
      </p:sp>
      <p:sp>
        <p:nvSpPr>
          <p:cNvPr id="15" name="Прямоугольник 14"/>
          <p:cNvSpPr/>
          <p:nvPr/>
        </p:nvSpPr>
        <p:spPr>
          <a:xfrm>
            <a:off x="3496056" y="1905000"/>
            <a:ext cx="1359408" cy="146304"/>
          </a:xfrm>
          <a:prstGeom prst="rect">
            <a:avLst/>
          </a:prstGeom>
          <a:solidFill>
            <a:srgbClr val="FFFFFF"/>
          </a:solidFill>
        </p:spPr>
        <p:txBody>
          <a:bodyPr wrap="none" lIns="0" tIns="0" rIns="0" bIns="0" anchor="ctr">
            <a:noAutofit/>
          </a:bodyPr>
          <a:lstStyle/>
          <a:p>
            <a:pPr indent="0"/>
            <a:r>
              <a:rPr lang="ru-RU" sz="1100">
                <a:latin typeface="Calibri"/>
              </a:rPr>
              <a:t>Совокупная ошибка</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wipe(left)">
                                      <p:cBhvr>
                                        <p:cTn id="7" dur="500"/>
                                        <p:tgtEl>
                                          <p:spTgt spid="337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par>
                                <p:cTn id="24" presetID="22" presetClass="entr" presetSubtype="4"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noChangeArrowheads="1"/>
          </p:cNvSpPr>
          <p:nvPr>
            <p:ph type="title"/>
          </p:nvPr>
        </p:nvSpPr>
        <p:spPr>
          <a:xfrm>
            <a:off x="1193800" y="207075"/>
            <a:ext cx="10388600" cy="1118064"/>
          </a:xfrm>
        </p:spPr>
        <p:txBody>
          <a:bodyPr/>
          <a:lstStyle/>
          <a:p>
            <a:r>
              <a:rPr lang="ru-RU"/>
              <a:t>Другой пример...</a:t>
            </a:r>
          </a:p>
        </p:txBody>
      </p:sp>
      <p:pic>
        <p:nvPicPr>
          <p:cNvPr id="2150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3800" y="1427357"/>
            <a:ext cx="9448800"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4916424" y="1816608"/>
            <a:ext cx="4855464" cy="225552"/>
          </a:xfrm>
          <a:prstGeom prst="rect">
            <a:avLst/>
          </a:prstGeom>
          <a:solidFill>
            <a:srgbClr val="FFFFFF"/>
          </a:solidFill>
        </p:spPr>
        <p:txBody>
          <a:bodyPr wrap="none" lIns="0" tIns="0" rIns="0" bIns="0" anchor="ctr">
            <a:noAutofit/>
          </a:bodyPr>
          <a:lstStyle/>
          <a:p>
            <a:pPr indent="114300"/>
            <a:r>
              <a:rPr lang="ru-RU" sz="1300">
                <a:latin typeface="Calibri"/>
              </a:rPr>
              <a:t>Фактический остаток по сравнению с прогнозным на начало месяца</a:t>
            </a:r>
          </a:p>
        </p:txBody>
      </p:sp>
      <p:sp>
        <p:nvSpPr>
          <p:cNvPr id="5" name="Прямоугольник 4"/>
          <p:cNvSpPr/>
          <p:nvPr/>
        </p:nvSpPr>
        <p:spPr>
          <a:xfrm>
            <a:off x="4901184" y="5254171"/>
            <a:ext cx="1752600" cy="250517"/>
          </a:xfrm>
          <a:prstGeom prst="rect">
            <a:avLst/>
          </a:prstGeom>
          <a:solidFill>
            <a:srgbClr val="FFFFFF"/>
          </a:solidFill>
        </p:spPr>
        <p:txBody>
          <a:bodyPr wrap="none" lIns="0" tIns="0" rIns="0" bIns="0" anchor="ctr">
            <a:noAutofit/>
          </a:bodyPr>
          <a:lstStyle/>
          <a:p>
            <a:pPr indent="0"/>
            <a:r>
              <a:rPr lang="ru-RU" sz="1100">
                <a:latin typeface="Calibri"/>
              </a:rPr>
              <a:t>Первый день месяца</a:t>
            </a:r>
          </a:p>
        </p:txBody>
      </p:sp>
      <p:sp>
        <p:nvSpPr>
          <p:cNvPr id="6" name="Прямоугольник 5"/>
          <p:cNvSpPr/>
          <p:nvPr/>
        </p:nvSpPr>
        <p:spPr>
          <a:xfrm>
            <a:off x="9137904" y="5394960"/>
            <a:ext cx="960120" cy="204216"/>
          </a:xfrm>
          <a:prstGeom prst="rect">
            <a:avLst/>
          </a:prstGeom>
          <a:solidFill>
            <a:srgbClr val="FFFFFF"/>
          </a:solidFill>
        </p:spPr>
        <p:txBody>
          <a:bodyPr wrap="none" lIns="0" tIns="0" rIns="0" bIns="0" anchor="ctr">
            <a:noAutofit/>
          </a:bodyPr>
          <a:lstStyle/>
          <a:p>
            <a:pPr indent="0" algn="r"/>
            <a:r>
              <a:rPr lang="ru-RU" sz="950">
                <a:latin typeface="Calibri"/>
              </a:rPr>
              <a:t>Рабочие дни</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noChangeArrowheads="1"/>
          </p:cNvSpPr>
          <p:nvPr>
            <p:ph type="title"/>
          </p:nvPr>
        </p:nvSpPr>
        <p:spPr>
          <a:xfrm>
            <a:off x="2279649" y="0"/>
            <a:ext cx="8481277" cy="1219200"/>
          </a:xfrm>
        </p:spPr>
        <p:txBody>
          <a:bodyPr/>
          <a:lstStyle/>
          <a:p>
            <a:r>
              <a:rPr lang="ru-RU" dirty="0"/>
              <a:t>Акцент на совокупных ошибках</a:t>
            </a:r>
          </a:p>
        </p:txBody>
      </p:sp>
      <p:sp>
        <p:nvSpPr>
          <p:cNvPr id="22531" name="Content Placeholder 3"/>
          <p:cNvSpPr>
            <a:spLocks noGrp="1" noChangeArrowheads="1"/>
          </p:cNvSpPr>
          <p:nvPr>
            <p:ph idx="1"/>
          </p:nvPr>
        </p:nvSpPr>
        <p:spPr>
          <a:xfrm>
            <a:off x="8070850" y="1408906"/>
            <a:ext cx="3962400" cy="5327650"/>
          </a:xfrm>
        </p:spPr>
        <p:txBody>
          <a:bodyPr>
            <a:normAutofit fontScale="77500" lnSpcReduction="20000"/>
          </a:bodyPr>
          <a:lstStyle/>
          <a:p>
            <a:r>
              <a:rPr lang="ru-RU" sz="2000" dirty="0"/>
              <a:t>Октябрь: совокупная отрицательная ошибка на начало месяца – 29 000 за 7 дней.</a:t>
            </a:r>
          </a:p>
          <a:p>
            <a:r>
              <a:rPr lang="ru-RU" sz="2000" dirty="0"/>
              <a:t>Июнь: совокупная ошибка на конец месяца – 37 000 за 5 дней. Но связана с перенесенной продажей облигаций. Если решение было принято ранее, проблем нет.</a:t>
            </a:r>
          </a:p>
          <a:p>
            <a:r>
              <a:rPr lang="ru-RU" sz="2000" dirty="0"/>
              <a:t>Сентябрь очень волатильный. Положительная ошибка в середине месяца, связанная с аукционами по размещению облигаций и налоговыми поступлениями, компенсировала сама себя, а затем снижение уровня на 30 000 на конец месяца</a:t>
            </a:r>
          </a:p>
          <a:p>
            <a:r>
              <a:rPr lang="ru-RU" sz="2000" dirty="0"/>
              <a:t>Предполагаемый минимальный остаток около 30–40 тыс. (плюс страховочный буфер) – требуется дополнительный анализ</a:t>
            </a:r>
            <a:br>
              <a:rPr lang="ru-RU" sz="2000" dirty="0"/>
            </a:br>
            <a:endParaRPr lang="ru-RU" sz="2000" dirty="0"/>
          </a:p>
        </p:txBody>
      </p:sp>
      <p:pic>
        <p:nvPicPr>
          <p:cNvPr id="2253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2580" y="1510507"/>
            <a:ext cx="6754269" cy="4672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791968" y="2109216"/>
            <a:ext cx="719328" cy="195072"/>
          </a:xfrm>
          <a:prstGeom prst="rect">
            <a:avLst/>
          </a:prstGeom>
          <a:solidFill>
            <a:srgbClr val="FFFFFF"/>
          </a:solidFill>
        </p:spPr>
        <p:txBody>
          <a:bodyPr wrap="none" lIns="0" tIns="0" rIns="0" bIns="0" anchor="ctr">
            <a:noAutofit/>
          </a:bodyPr>
          <a:lstStyle/>
          <a:p>
            <a:pPr indent="0"/>
            <a:r>
              <a:rPr lang="ru-RU" sz="1100">
                <a:latin typeface="Calibri"/>
              </a:rPr>
              <a:t>Октябрь</a:t>
            </a:r>
          </a:p>
        </p:txBody>
      </p:sp>
      <p:sp>
        <p:nvSpPr>
          <p:cNvPr id="6" name="Прямоугольник 5"/>
          <p:cNvSpPr/>
          <p:nvPr/>
        </p:nvSpPr>
        <p:spPr>
          <a:xfrm>
            <a:off x="2791968" y="2383536"/>
            <a:ext cx="719328" cy="161544"/>
          </a:xfrm>
          <a:prstGeom prst="rect">
            <a:avLst/>
          </a:prstGeom>
          <a:solidFill>
            <a:srgbClr val="FFFFFF"/>
          </a:solidFill>
        </p:spPr>
        <p:txBody>
          <a:bodyPr wrap="none" lIns="0" tIns="0" rIns="0" bIns="0" anchor="ctr">
            <a:noAutofit/>
          </a:bodyPr>
          <a:lstStyle/>
          <a:p>
            <a:pPr indent="0"/>
            <a:r>
              <a:rPr lang="ru-RU" sz="1100">
                <a:latin typeface="Calibri"/>
              </a:rPr>
              <a:t>Июнь</a:t>
            </a:r>
          </a:p>
        </p:txBody>
      </p:sp>
      <p:sp>
        <p:nvSpPr>
          <p:cNvPr id="7" name="Прямоугольник 6"/>
          <p:cNvSpPr/>
          <p:nvPr/>
        </p:nvSpPr>
        <p:spPr>
          <a:xfrm>
            <a:off x="2776728" y="2843784"/>
            <a:ext cx="734568" cy="179832"/>
          </a:xfrm>
          <a:prstGeom prst="rect">
            <a:avLst/>
          </a:prstGeom>
          <a:solidFill>
            <a:srgbClr val="FFFFFF"/>
          </a:solidFill>
        </p:spPr>
        <p:txBody>
          <a:bodyPr wrap="none" lIns="0" tIns="0" rIns="0" bIns="0" anchor="ctr">
            <a:noAutofit/>
          </a:bodyPr>
          <a:lstStyle/>
          <a:p>
            <a:pPr indent="0">
              <a:spcBef>
                <a:spcPts val="350"/>
              </a:spcBef>
            </a:pPr>
            <a:r>
              <a:rPr lang="ru-RU" sz="1100">
                <a:latin typeface="Calibri"/>
              </a:rPr>
              <a:t>Сентябрь</a:t>
            </a:r>
          </a:p>
        </p:txBody>
      </p:sp>
      <p:sp>
        <p:nvSpPr>
          <p:cNvPr id="8" name="Прямоугольник 7"/>
          <p:cNvSpPr/>
          <p:nvPr/>
        </p:nvSpPr>
        <p:spPr>
          <a:xfrm>
            <a:off x="2791968" y="2618232"/>
            <a:ext cx="283464" cy="167640"/>
          </a:xfrm>
          <a:prstGeom prst="rect">
            <a:avLst/>
          </a:prstGeom>
          <a:solidFill>
            <a:srgbClr val="FFFFFF"/>
          </a:solidFill>
        </p:spPr>
        <p:txBody>
          <a:bodyPr wrap="none" lIns="0" tIns="0" rIns="0" bIns="0" anchor="ctr">
            <a:noAutofit/>
          </a:bodyPr>
          <a:lstStyle/>
          <a:p>
            <a:pPr indent="0"/>
            <a:r>
              <a:rPr lang="ru-RU" sz="1100">
                <a:latin typeface="Calibri"/>
              </a:rPr>
              <a:t>Июль</a:t>
            </a:r>
          </a:p>
        </p:txBody>
      </p:sp>
      <p:sp>
        <p:nvSpPr>
          <p:cNvPr id="9" name="Прямоугольник 8"/>
          <p:cNvSpPr/>
          <p:nvPr/>
        </p:nvSpPr>
        <p:spPr>
          <a:xfrm>
            <a:off x="6979920" y="4828032"/>
            <a:ext cx="643128" cy="167640"/>
          </a:xfrm>
          <a:prstGeom prst="rect">
            <a:avLst/>
          </a:prstGeom>
          <a:solidFill>
            <a:srgbClr val="FFFFFF"/>
          </a:solidFill>
        </p:spPr>
        <p:txBody>
          <a:bodyPr wrap="none" lIns="0" tIns="0" rIns="0" bIns="0" anchor="ctr">
            <a:noAutofit/>
          </a:bodyPr>
          <a:lstStyle/>
          <a:p>
            <a:pPr indent="0"/>
            <a:r>
              <a:rPr lang="ru-RU" sz="800">
                <a:latin typeface="Calibri"/>
              </a:rPr>
              <a:t>Рабочие дни</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Целесообразен ли сценарный анализ?</a:t>
            </a:r>
          </a:p>
        </p:txBody>
      </p:sp>
      <p:graphicFrame>
        <p:nvGraphicFramePr>
          <p:cNvPr id="4" name="Diagram 3">
            <a:extLst>
              <a:ext uri="{FF2B5EF4-FFF2-40B4-BE49-F238E27FC236}">
                <a16:creationId xmlns:a16="http://schemas.microsoft.com/office/drawing/2014/main" id="{E466A161-5723-47C6-AA64-911AE29E05D4}"/>
              </a:ext>
            </a:extLst>
          </p:cNvPr>
          <p:cNvGraphicFramePr/>
          <p:nvPr>
            <p:extLst>
              <p:ext uri="{D42A27DB-BD31-4B8C-83A1-F6EECF244321}">
                <p14:modId xmlns:p14="http://schemas.microsoft.com/office/powerpoint/2010/main" val="1753398039"/>
              </p:ext>
            </p:extLst>
          </p:nvPr>
        </p:nvGraphicFramePr>
        <p:xfrm>
          <a:off x="1320800" y="1047078"/>
          <a:ext cx="104140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1871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F5B90-5629-D87A-B41C-A6D9FAE338D9}"/>
              </a:ext>
            </a:extLst>
          </p:cNvPr>
          <p:cNvSpPr>
            <a:spLocks noGrp="1"/>
          </p:cNvSpPr>
          <p:nvPr>
            <p:ph type="title"/>
          </p:nvPr>
        </p:nvSpPr>
        <p:spPr>
          <a:xfrm>
            <a:off x="1276195" y="144966"/>
            <a:ext cx="3083932" cy="2230425"/>
          </a:xfrm>
        </p:spPr>
        <p:txBody>
          <a:bodyPr/>
          <a:lstStyle/>
          <a:p>
            <a:r>
              <a:rPr lang="ru-RU"/>
              <a:t>Сценарный анализ: пример*</a:t>
            </a:r>
          </a:p>
        </p:txBody>
      </p:sp>
      <p:pic>
        <p:nvPicPr>
          <p:cNvPr id="5" name="Picture 4">
            <a:extLst>
              <a:ext uri="{FF2B5EF4-FFF2-40B4-BE49-F238E27FC236}">
                <a16:creationId xmlns:a16="http://schemas.microsoft.com/office/drawing/2014/main" id="{B1C26093-8B8F-C104-A5DD-150D6864E63B}"/>
              </a:ext>
            </a:extLst>
          </p:cNvPr>
          <p:cNvPicPr>
            <a:picLocks noChangeAspect="1"/>
          </p:cNvPicPr>
          <p:nvPr/>
        </p:nvPicPr>
        <p:blipFill>
          <a:blip r:embed="rId2"/>
          <a:stretch>
            <a:fillRect/>
          </a:stretch>
        </p:blipFill>
        <p:spPr>
          <a:xfrm>
            <a:off x="2583354" y="2810108"/>
            <a:ext cx="8911694" cy="3902925"/>
          </a:xfrm>
          <a:prstGeom prst="rect">
            <a:avLst/>
          </a:prstGeom>
        </p:spPr>
      </p:pic>
      <p:sp>
        <p:nvSpPr>
          <p:cNvPr id="6" name="TextBox 5">
            <a:extLst>
              <a:ext uri="{FF2B5EF4-FFF2-40B4-BE49-F238E27FC236}">
                <a16:creationId xmlns:a16="http://schemas.microsoft.com/office/drawing/2014/main" id="{6B35E6D0-1140-EB8C-461D-6AAE90B2321D}"/>
              </a:ext>
            </a:extLst>
          </p:cNvPr>
          <p:cNvSpPr txBox="1"/>
          <p:nvPr/>
        </p:nvSpPr>
        <p:spPr>
          <a:xfrm>
            <a:off x="1070516" y="5287860"/>
            <a:ext cx="1315844" cy="1107996"/>
          </a:xfrm>
          <a:prstGeom prst="rect">
            <a:avLst/>
          </a:prstGeom>
          <a:noFill/>
        </p:spPr>
        <p:txBody>
          <a:bodyPr wrap="square" rtlCol="0">
            <a:spAutoFit/>
          </a:bodyPr>
          <a:lstStyle/>
          <a:p>
            <a:r>
              <a:rPr lang="ru-RU" sz="1100" dirty="0"/>
              <a:t>* На основе презентации </a:t>
            </a:r>
            <a:r>
              <a:rPr lang="ru-RU" sz="1100" dirty="0" err="1"/>
              <a:t>Илиаса</a:t>
            </a:r>
            <a:r>
              <a:rPr lang="ru-RU" sz="1100" dirty="0"/>
              <a:t> Туфана, представленной на семинаре в 2022 году</a:t>
            </a:r>
          </a:p>
        </p:txBody>
      </p:sp>
      <p:sp>
        <p:nvSpPr>
          <p:cNvPr id="7" name="Прямоугольник 6"/>
          <p:cNvSpPr/>
          <p:nvPr/>
        </p:nvSpPr>
        <p:spPr>
          <a:xfrm>
            <a:off x="6224016" y="2895600"/>
            <a:ext cx="2197608" cy="185928"/>
          </a:xfrm>
          <a:prstGeom prst="rect">
            <a:avLst/>
          </a:prstGeom>
          <a:solidFill>
            <a:srgbClr val="FFFFFF"/>
          </a:solidFill>
        </p:spPr>
        <p:txBody>
          <a:bodyPr wrap="none" lIns="0" tIns="0" rIns="0" bIns="0">
            <a:noAutofit/>
          </a:bodyPr>
          <a:lstStyle/>
          <a:p>
            <a:pPr indent="0" algn="ctr"/>
            <a:r>
              <a:rPr lang="ru-RU" sz="1000" b="1" dirty="0">
                <a:solidFill>
                  <a:srgbClr val="042261"/>
                </a:solidFill>
                <a:latin typeface="Arial"/>
              </a:rPr>
              <a:t>ЕЖЕДНЕВНЫЕ буферЫ ДЕНЕЖНЫХ СРЕДСТВ</a:t>
            </a:r>
          </a:p>
        </p:txBody>
      </p:sp>
      <p:sp>
        <p:nvSpPr>
          <p:cNvPr id="8" name="Прямоугольник 7"/>
          <p:cNvSpPr/>
          <p:nvPr/>
        </p:nvSpPr>
        <p:spPr>
          <a:xfrm>
            <a:off x="4434840" y="3270504"/>
            <a:ext cx="2481072" cy="161544"/>
          </a:xfrm>
          <a:prstGeom prst="rect">
            <a:avLst/>
          </a:prstGeom>
          <a:solidFill>
            <a:srgbClr val="FFFFFF"/>
          </a:solidFill>
        </p:spPr>
        <p:txBody>
          <a:bodyPr wrap="none" lIns="0" tIns="0" rIns="0" bIns="0">
            <a:noAutofit/>
          </a:bodyPr>
          <a:lstStyle/>
          <a:p>
            <a:pPr indent="0"/>
            <a:r>
              <a:rPr lang="ru-RU" sz="600" b="1">
                <a:latin typeface="Arial"/>
              </a:rPr>
              <a:t>Разница между двумя сценариями: 71,3 млрд</a:t>
            </a:r>
          </a:p>
        </p:txBody>
      </p:sp>
      <p:sp>
        <p:nvSpPr>
          <p:cNvPr id="9" name="Прямоугольник 8"/>
          <p:cNvSpPr/>
          <p:nvPr/>
        </p:nvSpPr>
        <p:spPr>
          <a:xfrm>
            <a:off x="6132077" y="6503815"/>
            <a:ext cx="969264" cy="124968"/>
          </a:xfrm>
          <a:prstGeom prst="rect">
            <a:avLst/>
          </a:prstGeom>
          <a:solidFill>
            <a:srgbClr val="FFFFFF"/>
          </a:solidFill>
        </p:spPr>
        <p:txBody>
          <a:bodyPr wrap="none" lIns="0" tIns="0" rIns="0" bIns="0" anchor="ctr">
            <a:noAutofit/>
          </a:bodyPr>
          <a:lstStyle/>
          <a:p>
            <a:pPr indent="0"/>
            <a:r>
              <a:rPr lang="ru-RU" sz="600" b="1" dirty="0">
                <a:solidFill>
                  <a:srgbClr val="646464"/>
                </a:solidFill>
                <a:latin typeface="Arial"/>
              </a:rPr>
              <a:t>Базовый сценарий</a:t>
            </a:r>
          </a:p>
        </p:txBody>
      </p:sp>
      <p:sp>
        <p:nvSpPr>
          <p:cNvPr id="10" name="Прямоугольник 9"/>
          <p:cNvSpPr/>
          <p:nvPr/>
        </p:nvSpPr>
        <p:spPr>
          <a:xfrm>
            <a:off x="7510814" y="6492240"/>
            <a:ext cx="853440" cy="152400"/>
          </a:xfrm>
          <a:prstGeom prst="rect">
            <a:avLst/>
          </a:prstGeom>
          <a:solidFill>
            <a:srgbClr val="FFFFFF"/>
          </a:solidFill>
        </p:spPr>
        <p:txBody>
          <a:bodyPr wrap="none" lIns="0" tIns="0" rIns="0" bIns="0" anchor="ctr">
            <a:noAutofit/>
          </a:bodyPr>
          <a:lstStyle/>
          <a:p>
            <a:pPr indent="0"/>
            <a:r>
              <a:rPr lang="ru-RU" sz="600" b="1" dirty="0">
                <a:solidFill>
                  <a:srgbClr val="646464"/>
                </a:solidFill>
                <a:latin typeface="Arial"/>
              </a:rPr>
              <a:t>Сценарий с использованием буфера</a:t>
            </a:r>
          </a:p>
        </p:txBody>
      </p:sp>
      <p:sp>
        <p:nvSpPr>
          <p:cNvPr id="11" name="Прямоугольник 10"/>
          <p:cNvSpPr/>
          <p:nvPr/>
        </p:nvSpPr>
        <p:spPr>
          <a:xfrm>
            <a:off x="3279648" y="6297168"/>
            <a:ext cx="277368" cy="115824"/>
          </a:xfrm>
          <a:prstGeom prst="rect">
            <a:avLst/>
          </a:prstGeom>
          <a:solidFill>
            <a:srgbClr val="FFFFFF"/>
          </a:solidFill>
        </p:spPr>
        <p:txBody>
          <a:bodyPr wrap="none" lIns="0" tIns="0" rIns="0" bIns="0" anchor="ctr">
            <a:noAutofit/>
          </a:bodyPr>
          <a:lstStyle/>
          <a:p>
            <a:pPr indent="0" algn="ctr"/>
            <a:r>
              <a:rPr lang="ru-RU" sz="550" b="1">
                <a:solidFill>
                  <a:srgbClr val="848484"/>
                </a:solidFill>
                <a:latin typeface="Arial"/>
              </a:rPr>
              <a:t>Янв</a:t>
            </a:r>
          </a:p>
        </p:txBody>
      </p:sp>
      <p:sp>
        <p:nvSpPr>
          <p:cNvPr id="12" name="Прямоугольник 11"/>
          <p:cNvSpPr/>
          <p:nvPr/>
        </p:nvSpPr>
        <p:spPr>
          <a:xfrm>
            <a:off x="3983736" y="6288024"/>
            <a:ext cx="252984" cy="109728"/>
          </a:xfrm>
          <a:prstGeom prst="rect">
            <a:avLst/>
          </a:prstGeom>
          <a:solidFill>
            <a:srgbClr val="FFFFFF"/>
          </a:solidFill>
        </p:spPr>
        <p:txBody>
          <a:bodyPr wrap="none" lIns="0" tIns="0" rIns="0" bIns="0" anchor="ctr">
            <a:noAutofit/>
          </a:bodyPr>
          <a:lstStyle/>
          <a:p>
            <a:pPr indent="0" algn="ctr"/>
            <a:r>
              <a:rPr lang="ru-RU" sz="550" b="1">
                <a:solidFill>
                  <a:srgbClr val="848484"/>
                </a:solidFill>
                <a:latin typeface="Arial"/>
              </a:rPr>
              <a:t>Фев</a:t>
            </a:r>
          </a:p>
        </p:txBody>
      </p:sp>
      <p:sp>
        <p:nvSpPr>
          <p:cNvPr id="13" name="Прямоугольник 12"/>
          <p:cNvSpPr/>
          <p:nvPr/>
        </p:nvSpPr>
        <p:spPr>
          <a:xfrm>
            <a:off x="4581144" y="6288024"/>
            <a:ext cx="289560" cy="137160"/>
          </a:xfrm>
          <a:prstGeom prst="rect">
            <a:avLst/>
          </a:prstGeom>
          <a:solidFill>
            <a:srgbClr val="FFFFFF"/>
          </a:solidFill>
        </p:spPr>
        <p:txBody>
          <a:bodyPr wrap="none" lIns="0" tIns="0" rIns="0" bIns="0" anchor="ctr">
            <a:noAutofit/>
          </a:bodyPr>
          <a:lstStyle/>
          <a:p>
            <a:pPr indent="0" algn="ctr"/>
            <a:r>
              <a:rPr lang="ru-RU" sz="550" b="1">
                <a:solidFill>
                  <a:srgbClr val="848484"/>
                </a:solidFill>
                <a:latin typeface="Arial"/>
              </a:rPr>
              <a:t>Март</a:t>
            </a:r>
          </a:p>
        </p:txBody>
      </p:sp>
      <p:sp>
        <p:nvSpPr>
          <p:cNvPr id="14" name="Прямоугольник 13"/>
          <p:cNvSpPr/>
          <p:nvPr/>
        </p:nvSpPr>
        <p:spPr>
          <a:xfrm>
            <a:off x="5279136" y="6297168"/>
            <a:ext cx="301752" cy="137160"/>
          </a:xfrm>
          <a:prstGeom prst="rect">
            <a:avLst/>
          </a:prstGeom>
          <a:solidFill>
            <a:srgbClr val="FFFFFF"/>
          </a:solidFill>
        </p:spPr>
        <p:txBody>
          <a:bodyPr wrap="none" lIns="0" tIns="0" rIns="0" bIns="0" anchor="ctr">
            <a:noAutofit/>
          </a:bodyPr>
          <a:lstStyle/>
          <a:p>
            <a:pPr indent="0" algn="ctr"/>
            <a:r>
              <a:rPr lang="ru-RU" sz="550" b="1">
                <a:solidFill>
                  <a:srgbClr val="848484"/>
                </a:solidFill>
                <a:latin typeface="Arial"/>
              </a:rPr>
              <a:t>Апр</a:t>
            </a:r>
          </a:p>
        </p:txBody>
      </p:sp>
      <p:sp>
        <p:nvSpPr>
          <p:cNvPr id="15" name="Прямоугольник 14"/>
          <p:cNvSpPr/>
          <p:nvPr/>
        </p:nvSpPr>
        <p:spPr>
          <a:xfrm>
            <a:off x="5907024" y="6288024"/>
            <a:ext cx="335280" cy="131064"/>
          </a:xfrm>
          <a:prstGeom prst="rect">
            <a:avLst/>
          </a:prstGeom>
          <a:solidFill>
            <a:srgbClr val="FFFFFF"/>
          </a:solidFill>
        </p:spPr>
        <p:txBody>
          <a:bodyPr wrap="none" lIns="0" tIns="0" rIns="0" bIns="0" anchor="ctr">
            <a:noAutofit/>
          </a:bodyPr>
          <a:lstStyle/>
          <a:p>
            <a:pPr indent="0" algn="ctr"/>
            <a:r>
              <a:rPr lang="ru-RU" sz="550" b="1">
                <a:solidFill>
                  <a:srgbClr val="848484"/>
                </a:solidFill>
                <a:latin typeface="Arial"/>
              </a:rPr>
              <a:t>Май</a:t>
            </a:r>
          </a:p>
        </p:txBody>
      </p:sp>
      <p:sp>
        <p:nvSpPr>
          <p:cNvPr id="16" name="Прямоугольник 15"/>
          <p:cNvSpPr/>
          <p:nvPr/>
        </p:nvSpPr>
        <p:spPr>
          <a:xfrm>
            <a:off x="6629400" y="6275832"/>
            <a:ext cx="289560" cy="137160"/>
          </a:xfrm>
          <a:prstGeom prst="rect">
            <a:avLst/>
          </a:prstGeom>
          <a:solidFill>
            <a:srgbClr val="FFFFFF"/>
          </a:solidFill>
        </p:spPr>
        <p:txBody>
          <a:bodyPr wrap="none" lIns="0" tIns="0" rIns="0" bIns="0" anchor="ctr">
            <a:noAutofit/>
          </a:bodyPr>
          <a:lstStyle/>
          <a:p>
            <a:pPr indent="0" algn="ctr"/>
            <a:r>
              <a:rPr lang="ru-RU" sz="550" b="1">
                <a:solidFill>
                  <a:srgbClr val="848484"/>
                </a:solidFill>
                <a:latin typeface="Arial"/>
              </a:rPr>
              <a:t>Июнь</a:t>
            </a:r>
          </a:p>
        </p:txBody>
      </p:sp>
      <p:sp>
        <p:nvSpPr>
          <p:cNvPr id="17" name="Прямоугольник 16"/>
          <p:cNvSpPr/>
          <p:nvPr/>
        </p:nvSpPr>
        <p:spPr>
          <a:xfrm>
            <a:off x="7376160" y="6275832"/>
            <a:ext cx="259080" cy="143256"/>
          </a:xfrm>
          <a:prstGeom prst="rect">
            <a:avLst/>
          </a:prstGeom>
          <a:solidFill>
            <a:srgbClr val="FFFFFF"/>
          </a:solidFill>
        </p:spPr>
        <p:txBody>
          <a:bodyPr wrap="none" lIns="0" tIns="0" rIns="0" bIns="0" anchor="ctr">
            <a:noAutofit/>
          </a:bodyPr>
          <a:lstStyle/>
          <a:p>
            <a:pPr indent="0" algn="ctr"/>
            <a:r>
              <a:rPr lang="ru-RU" sz="550" b="1">
                <a:solidFill>
                  <a:srgbClr val="848484"/>
                </a:solidFill>
                <a:latin typeface="Arial"/>
              </a:rPr>
              <a:t>Июль</a:t>
            </a:r>
          </a:p>
        </p:txBody>
      </p:sp>
      <p:sp>
        <p:nvSpPr>
          <p:cNvPr id="18" name="Прямоугольник 17"/>
          <p:cNvSpPr/>
          <p:nvPr/>
        </p:nvSpPr>
        <p:spPr>
          <a:xfrm>
            <a:off x="8046720" y="6275832"/>
            <a:ext cx="326136" cy="143256"/>
          </a:xfrm>
          <a:prstGeom prst="rect">
            <a:avLst/>
          </a:prstGeom>
          <a:solidFill>
            <a:srgbClr val="FFFFFF"/>
          </a:solidFill>
        </p:spPr>
        <p:txBody>
          <a:bodyPr wrap="none" lIns="0" tIns="0" rIns="0" bIns="0" anchor="ctr">
            <a:noAutofit/>
          </a:bodyPr>
          <a:lstStyle/>
          <a:p>
            <a:pPr indent="0" algn="ctr"/>
            <a:r>
              <a:rPr lang="ru-RU" sz="550" b="1">
                <a:solidFill>
                  <a:srgbClr val="848484"/>
                </a:solidFill>
                <a:latin typeface="Arial"/>
              </a:rPr>
              <a:t>Авг</a:t>
            </a:r>
          </a:p>
        </p:txBody>
      </p:sp>
      <p:sp>
        <p:nvSpPr>
          <p:cNvPr id="19" name="Прямоугольник 18"/>
          <p:cNvSpPr/>
          <p:nvPr/>
        </p:nvSpPr>
        <p:spPr>
          <a:xfrm>
            <a:off x="8769096" y="6269736"/>
            <a:ext cx="256032" cy="158496"/>
          </a:xfrm>
          <a:prstGeom prst="rect">
            <a:avLst/>
          </a:prstGeom>
          <a:solidFill>
            <a:srgbClr val="FFFFFF"/>
          </a:solidFill>
        </p:spPr>
        <p:txBody>
          <a:bodyPr wrap="none" lIns="0" tIns="0" rIns="0" bIns="0" anchor="ctr">
            <a:noAutofit/>
          </a:bodyPr>
          <a:lstStyle/>
          <a:p>
            <a:pPr indent="0" algn="ctr"/>
            <a:r>
              <a:rPr lang="ru-RU" sz="550" b="1">
                <a:solidFill>
                  <a:srgbClr val="848484"/>
                </a:solidFill>
                <a:latin typeface="Arial"/>
              </a:rPr>
              <a:t>Сен</a:t>
            </a:r>
          </a:p>
        </p:txBody>
      </p:sp>
      <p:sp>
        <p:nvSpPr>
          <p:cNvPr id="20" name="Прямоугольник 19"/>
          <p:cNvSpPr/>
          <p:nvPr/>
        </p:nvSpPr>
        <p:spPr>
          <a:xfrm>
            <a:off x="9436608" y="6269736"/>
            <a:ext cx="298704" cy="155448"/>
          </a:xfrm>
          <a:prstGeom prst="rect">
            <a:avLst/>
          </a:prstGeom>
          <a:solidFill>
            <a:srgbClr val="FFFFFF"/>
          </a:solidFill>
        </p:spPr>
        <p:txBody>
          <a:bodyPr wrap="none" lIns="0" tIns="0" rIns="0" bIns="0" anchor="ctr">
            <a:noAutofit/>
          </a:bodyPr>
          <a:lstStyle/>
          <a:p>
            <a:pPr indent="0" algn="ctr"/>
            <a:r>
              <a:rPr lang="ru-RU" sz="550" b="1">
                <a:solidFill>
                  <a:srgbClr val="848484"/>
                </a:solidFill>
                <a:latin typeface="Arial"/>
              </a:rPr>
              <a:t>Окт</a:t>
            </a:r>
          </a:p>
        </p:txBody>
      </p:sp>
      <p:sp>
        <p:nvSpPr>
          <p:cNvPr id="21" name="Прямоугольник 20"/>
          <p:cNvSpPr/>
          <p:nvPr/>
        </p:nvSpPr>
        <p:spPr>
          <a:xfrm>
            <a:off x="10125456" y="6272784"/>
            <a:ext cx="316992" cy="152400"/>
          </a:xfrm>
          <a:prstGeom prst="rect">
            <a:avLst/>
          </a:prstGeom>
          <a:solidFill>
            <a:srgbClr val="FFFFFF"/>
          </a:solidFill>
        </p:spPr>
        <p:txBody>
          <a:bodyPr wrap="none" lIns="0" tIns="0" rIns="0" bIns="0" anchor="ctr">
            <a:noAutofit/>
          </a:bodyPr>
          <a:lstStyle/>
          <a:p>
            <a:pPr indent="0" algn="ctr"/>
            <a:r>
              <a:rPr lang="ru-RU" sz="550" b="1">
                <a:solidFill>
                  <a:srgbClr val="848484"/>
                </a:solidFill>
                <a:latin typeface="Arial"/>
              </a:rPr>
              <a:t>Ноя</a:t>
            </a:r>
          </a:p>
        </p:txBody>
      </p:sp>
      <p:sp>
        <p:nvSpPr>
          <p:cNvPr id="22" name="Прямоугольник 21"/>
          <p:cNvSpPr/>
          <p:nvPr/>
        </p:nvSpPr>
        <p:spPr>
          <a:xfrm>
            <a:off x="10811256" y="6269736"/>
            <a:ext cx="304800" cy="155448"/>
          </a:xfrm>
          <a:prstGeom prst="rect">
            <a:avLst/>
          </a:prstGeom>
          <a:solidFill>
            <a:srgbClr val="FFFFFF"/>
          </a:solidFill>
        </p:spPr>
        <p:txBody>
          <a:bodyPr wrap="none" lIns="0" tIns="0" rIns="0" bIns="0" anchor="ctr">
            <a:noAutofit/>
          </a:bodyPr>
          <a:lstStyle/>
          <a:p>
            <a:pPr indent="0" algn="ctr"/>
            <a:r>
              <a:rPr lang="ru-RU" sz="550" b="1">
                <a:solidFill>
                  <a:srgbClr val="848484"/>
                </a:solidFill>
                <a:latin typeface="Arial"/>
              </a:rPr>
              <a:t>Дек</a:t>
            </a:r>
          </a:p>
        </p:txBody>
      </p:sp>
      <p:graphicFrame>
        <p:nvGraphicFramePr>
          <p:cNvPr id="23" name="Таблица 22"/>
          <p:cNvGraphicFramePr>
            <a:graphicFrameLocks noGrp="1"/>
          </p:cNvGraphicFramePr>
          <p:nvPr>
            <p:extLst>
              <p:ext uri="{D42A27DB-BD31-4B8C-83A1-F6EECF244321}">
                <p14:modId xmlns:p14="http://schemas.microsoft.com/office/powerpoint/2010/main" val="3198768966"/>
              </p:ext>
            </p:extLst>
          </p:nvPr>
        </p:nvGraphicFramePr>
        <p:xfrm>
          <a:off x="4690872" y="332232"/>
          <a:ext cx="6809232" cy="2362264"/>
        </p:xfrm>
        <a:graphic>
          <a:graphicData uri="http://schemas.openxmlformats.org/drawingml/2006/table">
            <a:tbl>
              <a:tblPr/>
              <a:tblGrid>
                <a:gridCol w="2139696">
                  <a:extLst>
                    <a:ext uri="{9D8B030D-6E8A-4147-A177-3AD203B41FA5}">
                      <a16:colId xmlns:a16="http://schemas.microsoft.com/office/drawing/2014/main" val="20000"/>
                    </a:ext>
                  </a:extLst>
                </a:gridCol>
                <a:gridCol w="4669536">
                  <a:extLst>
                    <a:ext uri="{9D8B030D-6E8A-4147-A177-3AD203B41FA5}">
                      <a16:colId xmlns:a16="http://schemas.microsoft.com/office/drawing/2014/main" val="20001"/>
                    </a:ext>
                  </a:extLst>
                </a:gridCol>
              </a:tblGrid>
              <a:tr h="259080">
                <a:tc>
                  <a:txBody>
                    <a:bodyPr/>
                    <a:lstStyle/>
                    <a:p>
                      <a:pPr indent="0"/>
                      <a:r>
                        <a:rPr lang="ru-RU" sz="1200" b="1">
                          <a:solidFill>
                            <a:srgbClr val="E7E6E6"/>
                          </a:solidFill>
                          <a:latin typeface="Calibri"/>
                        </a:rPr>
                        <a:t>Источник риска</a:t>
                      </a:r>
                    </a:p>
                  </a:txBody>
                  <a:tcPr marL="0" marR="0" marT="0" marB="0" anchor="ctr">
                    <a:solidFill>
                      <a:srgbClr val="0071C1"/>
                    </a:solidFill>
                  </a:tcPr>
                </a:tc>
                <a:tc>
                  <a:txBody>
                    <a:bodyPr/>
                    <a:lstStyle/>
                    <a:p>
                      <a:pPr indent="0" algn="ctr"/>
                      <a:r>
                        <a:rPr lang="ru-RU" sz="1200" b="1">
                          <a:solidFill>
                            <a:srgbClr val="E7E6E6"/>
                          </a:solidFill>
                          <a:latin typeface="Calibri"/>
                        </a:rPr>
                        <a:t>Допущения</a:t>
                      </a:r>
                    </a:p>
                  </a:txBody>
                  <a:tcPr marL="0" marR="0" marT="0" marB="0" anchor="ctr">
                    <a:solidFill>
                      <a:srgbClr val="0071C1"/>
                    </a:solidFill>
                  </a:tcPr>
                </a:tc>
                <a:extLst>
                  <a:ext uri="{0D108BD9-81ED-4DB2-BD59-A6C34878D82A}">
                    <a16:rowId xmlns:a16="http://schemas.microsoft.com/office/drawing/2014/main" val="10000"/>
                  </a:ext>
                </a:extLst>
              </a:tr>
              <a:tr h="438912">
                <a:tc>
                  <a:txBody>
                    <a:bodyPr/>
                    <a:lstStyle/>
                    <a:p>
                      <a:pPr indent="0"/>
                      <a:r>
                        <a:rPr lang="ru-RU" sz="1050" b="1">
                          <a:latin typeface="Calibri"/>
                        </a:rPr>
                        <a:t>Ошибка прогноза доходов</a:t>
                      </a:r>
                    </a:p>
                  </a:txBody>
                  <a:tcPr marL="0" marR="0" marT="0" marB="0" anchor="ctr"/>
                </a:tc>
                <a:tc>
                  <a:txBody>
                    <a:bodyPr/>
                    <a:lstStyle/>
                    <a:p>
                      <a:pPr indent="0">
                        <a:lnSpc>
                          <a:spcPct val="125000"/>
                        </a:lnSpc>
                      </a:pPr>
                      <a:r>
                        <a:rPr lang="ru-RU" sz="1050">
                          <a:latin typeface="Calibri"/>
                        </a:rPr>
                        <a:t>Среднее отрицательное отклонение уровня доходов будет на 1% выше среднемесячного абсолютного отклонения уровня доходов в предыдущем году</a:t>
                      </a:r>
                    </a:p>
                  </a:txBody>
                  <a:tcPr marL="0" marR="0" marT="0" marB="0" anchor="ctr"/>
                </a:tc>
                <a:extLst>
                  <a:ext uri="{0D108BD9-81ED-4DB2-BD59-A6C34878D82A}">
                    <a16:rowId xmlns:a16="http://schemas.microsoft.com/office/drawing/2014/main" val="10001"/>
                  </a:ext>
                </a:extLst>
              </a:tr>
              <a:tr h="429768">
                <a:tc>
                  <a:txBody>
                    <a:bodyPr/>
                    <a:lstStyle/>
                    <a:p>
                      <a:pPr indent="0"/>
                      <a:r>
                        <a:rPr lang="ru-RU" sz="1050" b="1">
                          <a:latin typeface="Calibri"/>
                        </a:rPr>
                        <a:t>Ошибка прогноза расходов</a:t>
                      </a:r>
                    </a:p>
                  </a:txBody>
                  <a:tcPr marL="0" marR="0" marT="0" marB="0" anchor="ctr"/>
                </a:tc>
                <a:tc>
                  <a:txBody>
                    <a:bodyPr/>
                    <a:lstStyle/>
                    <a:p>
                      <a:pPr indent="0">
                        <a:lnSpc>
                          <a:spcPct val="125000"/>
                        </a:lnSpc>
                      </a:pPr>
                      <a:r>
                        <a:rPr lang="ru-RU" sz="1050">
                          <a:latin typeface="Calibri"/>
                        </a:rPr>
                        <a:t>Среднее отклонение уровня расходов будет совпадать со среднемесячным абсолютным отклонением уровня расходов в предыдущем году</a:t>
                      </a:r>
                    </a:p>
                  </a:txBody>
                  <a:tcPr marL="0" marR="0" marT="0" marB="0" anchor="ctr"/>
                </a:tc>
                <a:extLst>
                  <a:ext uri="{0D108BD9-81ED-4DB2-BD59-A6C34878D82A}">
                    <a16:rowId xmlns:a16="http://schemas.microsoft.com/office/drawing/2014/main" val="10002"/>
                  </a:ext>
                </a:extLst>
              </a:tr>
              <a:tr h="649224">
                <a:tc>
                  <a:txBody>
                    <a:bodyPr/>
                    <a:lstStyle/>
                    <a:p>
                      <a:pPr indent="0"/>
                      <a:r>
                        <a:rPr lang="ru-RU" sz="1050" b="1">
                          <a:latin typeface="Calibri"/>
                        </a:rPr>
                        <a:t>Шок от изменения уровня доходов</a:t>
                      </a:r>
                    </a:p>
                  </a:txBody>
                  <a:tcPr marL="0" marR="0" marT="0" marB="0" anchor="ctr"/>
                </a:tc>
                <a:tc>
                  <a:txBody>
                    <a:bodyPr/>
                    <a:lstStyle/>
                    <a:p>
                      <a:pPr indent="0">
                        <a:spcAft>
                          <a:spcPts val="210"/>
                        </a:spcAft>
                      </a:pPr>
                      <a:r>
                        <a:rPr lang="ru-RU" sz="1050">
                          <a:latin typeface="Calibri"/>
                        </a:rPr>
                        <a:t>- недополучение 25% от ожидаемых поступлений в рамках последующего кредитования</a:t>
                      </a:r>
                    </a:p>
                    <a:p>
                      <a:pPr indent="0"/>
                      <a:r>
                        <a:rPr lang="ru-RU" sz="1050">
                          <a:latin typeface="Calibri"/>
                        </a:rPr>
                        <a:t>- задержка поступлений от приватизации на 2 месяца.</a:t>
                      </a:r>
                    </a:p>
                  </a:txBody>
                  <a:tcPr marL="0" marR="0" marT="0" marB="0" anchor="ctr"/>
                </a:tc>
                <a:extLst>
                  <a:ext uri="{0D108BD9-81ED-4DB2-BD59-A6C34878D82A}">
                    <a16:rowId xmlns:a16="http://schemas.microsoft.com/office/drawing/2014/main" val="10003"/>
                  </a:ext>
                </a:extLst>
              </a:tr>
              <a:tr h="490728">
                <a:tc>
                  <a:txBody>
                    <a:bodyPr/>
                    <a:lstStyle/>
                    <a:p>
                      <a:pPr indent="0"/>
                      <a:r>
                        <a:rPr lang="ru-RU" sz="1050" b="1">
                          <a:latin typeface="Calibri"/>
                        </a:rPr>
                        <a:t>Шок от изменения уровня расходов</a:t>
                      </a:r>
                    </a:p>
                  </a:txBody>
                  <a:tcPr marL="0" marR="0" marT="0" marB="0" anchor="ctr"/>
                </a:tc>
                <a:tc>
                  <a:txBody>
                    <a:bodyPr/>
                    <a:lstStyle/>
                    <a:p>
                      <a:pPr indent="0">
                        <a:lnSpc>
                          <a:spcPct val="125000"/>
                        </a:lnSpc>
                      </a:pPr>
                      <a:r>
                        <a:rPr lang="ru-RU" sz="1050" dirty="0">
                          <a:latin typeface="Calibri"/>
                        </a:rPr>
                        <a:t>Каждый месяц в случайном порядке будет наступать на две недели раньше ожидаемого срок выплаты суммы эквивалентной 1-дневным совокупным расходам</a:t>
                      </a:r>
                    </a:p>
                  </a:txBody>
                  <a:tcPr marL="0" marR="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2982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noChangeArrowheads="1"/>
          </p:cNvSpPr>
          <p:nvPr>
            <p:ph type="title"/>
          </p:nvPr>
        </p:nvSpPr>
        <p:spPr/>
        <p:txBody>
          <a:bodyPr/>
          <a:lstStyle/>
          <a:p>
            <a:r>
              <a:rPr lang="ru-RU" dirty="0"/>
              <a:t>Страховочный буфер</a:t>
            </a:r>
          </a:p>
        </p:txBody>
      </p:sp>
      <p:sp>
        <p:nvSpPr>
          <p:cNvPr id="23555" name="Content Placeholder 3"/>
          <p:cNvSpPr>
            <a:spLocks noGrp="1" noChangeArrowheads="1"/>
          </p:cNvSpPr>
          <p:nvPr>
            <p:ph idx="1"/>
          </p:nvPr>
        </p:nvSpPr>
        <p:spPr>
          <a:xfrm>
            <a:off x="950685" y="1219200"/>
            <a:ext cx="4397375" cy="5081588"/>
          </a:xfrm>
        </p:spPr>
        <p:txBody>
          <a:bodyPr>
            <a:normAutofit fontScale="77500" lnSpcReduction="20000"/>
          </a:bodyPr>
          <a:lstStyle/>
          <a:p>
            <a:pPr>
              <a:spcBef>
                <a:spcPts val="600"/>
              </a:spcBef>
            </a:pPr>
            <a:r>
              <a:rPr lang="ru-RU" sz="2400" b="1" dirty="0">
                <a:solidFill>
                  <a:srgbClr val="004C97"/>
                </a:solidFill>
              </a:rPr>
              <a:t>Варианты</a:t>
            </a:r>
          </a:p>
          <a:p>
            <a:pPr marL="671513" lvl="2" indent="-265113"/>
            <a:r>
              <a:rPr lang="ru-RU" sz="1900" dirty="0"/>
              <a:t>Максимальная сумма финансирования, необходимая в случае сбоя на рынке капитала на протяжении (2–3) месяцев с невозможностью или ограниченной возможностью выпуска облигаций в течение данного периода</a:t>
            </a:r>
          </a:p>
          <a:p>
            <a:pPr marL="671513" lvl="2" indent="-265113"/>
            <a:r>
              <a:rPr lang="ru-RU" sz="1900" dirty="0"/>
              <a:t>Защита программы аукционов повышает доверие к правительству</a:t>
            </a:r>
          </a:p>
          <a:p>
            <a:pPr marL="671513" lvl="2" indent="-265113"/>
            <a:r>
              <a:rPr lang="ru-RU" sz="1900" dirty="0"/>
              <a:t>В некоторых странах напрямую допускается возможность признания несостоявшимся аукциона по размещению государственных ценных бумаг</a:t>
            </a:r>
          </a:p>
          <a:p>
            <a:pPr>
              <a:spcBef>
                <a:spcPts val="600"/>
              </a:spcBef>
            </a:pPr>
            <a:r>
              <a:rPr lang="ru-RU" sz="2200" b="1" dirty="0">
                <a:solidFill>
                  <a:srgbClr val="004C97"/>
                </a:solidFill>
              </a:rPr>
              <a:t>Механизмы снижения риска</a:t>
            </a:r>
          </a:p>
          <a:p>
            <a:pPr lvl="2"/>
            <a:r>
              <a:rPr lang="ru-RU" sz="1900" dirty="0"/>
              <a:t>Обязательства первичных дилеров в части </a:t>
            </a:r>
            <a:r>
              <a:rPr lang="ru-RU" sz="1900" dirty="0" err="1"/>
              <a:t>андеррайтинга</a:t>
            </a:r>
            <a:r>
              <a:rPr lang="ru-RU" sz="1900" dirty="0"/>
              <a:t> </a:t>
            </a:r>
          </a:p>
          <a:p>
            <a:pPr lvl="3"/>
            <a:r>
              <a:rPr lang="ru-RU" sz="1700" dirty="0"/>
              <a:t>Риск того, что это не сработает на практике в период напряженности</a:t>
            </a:r>
          </a:p>
          <a:p>
            <a:pPr lvl="3"/>
            <a:r>
              <a:rPr lang="ru-RU" sz="1700" dirty="0"/>
              <a:t>Словацкая Республика: первичные дилеры обязаны открыть правительству кредитную линию на денежном рынке для осуществления операций на сумму не менее 100 млн евро, с минимальным сроком 14 дней</a:t>
            </a:r>
          </a:p>
          <a:p>
            <a:pPr lvl="2"/>
            <a:endParaRPr lang="en-GB" altLang="en-US" sz="2400" dirty="0"/>
          </a:p>
          <a:p>
            <a:pPr>
              <a:lnSpc>
                <a:spcPct val="110000"/>
              </a:lnSpc>
              <a:spcBef>
                <a:spcPts val="600"/>
              </a:spcBef>
            </a:pPr>
            <a:endParaRPr lang="en-GB" altLang="en-US" sz="2400" dirty="0"/>
          </a:p>
        </p:txBody>
      </p:sp>
      <p:pic>
        <p:nvPicPr>
          <p:cNvPr id="23556"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0913" y="1448594"/>
            <a:ext cx="6393543" cy="4571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5876693" y="1648968"/>
            <a:ext cx="3233853" cy="414528"/>
          </a:xfrm>
          <a:prstGeom prst="rect">
            <a:avLst/>
          </a:prstGeom>
          <a:solidFill>
            <a:srgbClr val="FFFFFF"/>
          </a:solidFill>
        </p:spPr>
        <p:txBody>
          <a:bodyPr lIns="0" tIns="0" rIns="0" bIns="0">
            <a:noAutofit/>
          </a:bodyPr>
          <a:lstStyle/>
          <a:p>
            <a:pPr indent="0">
              <a:lnSpc>
                <a:spcPct val="107000"/>
              </a:lnSpc>
            </a:pPr>
            <a:r>
              <a:rPr lang="ru-RU" sz="1100" dirty="0">
                <a:latin typeface="Calibri"/>
              </a:rPr>
              <a:t>План: поддержание остатка денежных средств в пределах +/- 3 млрд, т. е. ЕКС на уровне 7–13 млрд</a:t>
            </a:r>
          </a:p>
        </p:txBody>
      </p:sp>
      <p:sp>
        <p:nvSpPr>
          <p:cNvPr id="6" name="Прямоугольник 5"/>
          <p:cNvSpPr/>
          <p:nvPr/>
        </p:nvSpPr>
        <p:spPr>
          <a:xfrm>
            <a:off x="10408061" y="1722120"/>
            <a:ext cx="1277971" cy="341376"/>
          </a:xfrm>
          <a:prstGeom prst="rect">
            <a:avLst/>
          </a:prstGeom>
          <a:solidFill>
            <a:srgbClr val="FFFFFF"/>
          </a:solidFill>
        </p:spPr>
        <p:txBody>
          <a:bodyPr lIns="0" tIns="0" rIns="0" bIns="0">
            <a:noAutofit/>
          </a:bodyPr>
          <a:lstStyle/>
          <a:p>
            <a:pPr indent="0" algn="r">
              <a:lnSpc>
                <a:spcPct val="107000"/>
              </a:lnSpc>
            </a:pPr>
            <a:r>
              <a:rPr lang="ru-RU" sz="1100" dirty="0">
                <a:latin typeface="Calibri"/>
              </a:rPr>
              <a:t>Остаток средств после сглаживания</a:t>
            </a:r>
          </a:p>
        </p:txBody>
      </p:sp>
      <p:sp>
        <p:nvSpPr>
          <p:cNvPr id="7" name="Прямоугольник 6"/>
          <p:cNvSpPr/>
          <p:nvPr/>
        </p:nvSpPr>
        <p:spPr>
          <a:xfrm>
            <a:off x="8979408" y="4014216"/>
            <a:ext cx="1853184" cy="195072"/>
          </a:xfrm>
          <a:prstGeom prst="rect">
            <a:avLst/>
          </a:prstGeom>
          <a:solidFill>
            <a:srgbClr val="93A9CF"/>
          </a:solidFill>
        </p:spPr>
        <p:txBody>
          <a:bodyPr wrap="none" lIns="0" tIns="0" rIns="0" bIns="0">
            <a:noAutofit/>
          </a:bodyPr>
          <a:lstStyle/>
          <a:p>
            <a:pPr indent="0" algn="r"/>
            <a:r>
              <a:rPr lang="ru-RU" sz="1100" dirty="0">
                <a:latin typeface="Calibri"/>
              </a:rPr>
              <a:t>Операционный буфер = 2,5 млрд</a:t>
            </a:r>
          </a:p>
        </p:txBody>
      </p:sp>
      <p:sp>
        <p:nvSpPr>
          <p:cNvPr id="8" name="Прямоугольник 7"/>
          <p:cNvSpPr/>
          <p:nvPr/>
        </p:nvSpPr>
        <p:spPr>
          <a:xfrm>
            <a:off x="8607552" y="4614672"/>
            <a:ext cx="1563624" cy="219456"/>
          </a:xfrm>
          <a:prstGeom prst="rect">
            <a:avLst/>
          </a:prstGeom>
          <a:solidFill>
            <a:srgbClr val="B9CDE5"/>
          </a:solidFill>
        </p:spPr>
        <p:txBody>
          <a:bodyPr wrap="none" lIns="0" tIns="0" rIns="0" bIns="0">
            <a:noAutofit/>
          </a:bodyPr>
          <a:lstStyle/>
          <a:p>
            <a:pPr indent="0"/>
            <a:r>
              <a:rPr lang="ru-RU" sz="1100" dirty="0">
                <a:latin typeface="Calibri"/>
              </a:rPr>
              <a:t>Страховочный буфер = 2,5 млрд</a:t>
            </a:r>
          </a:p>
        </p:txBody>
      </p:sp>
      <p:sp>
        <p:nvSpPr>
          <p:cNvPr id="9" name="Прямоугольник 8"/>
          <p:cNvSpPr/>
          <p:nvPr/>
        </p:nvSpPr>
        <p:spPr>
          <a:xfrm>
            <a:off x="7140321" y="5114544"/>
            <a:ext cx="3267740" cy="381000"/>
          </a:xfrm>
          <a:prstGeom prst="rect">
            <a:avLst/>
          </a:prstGeom>
          <a:solidFill>
            <a:srgbClr val="4572A7"/>
          </a:solidFill>
        </p:spPr>
        <p:txBody>
          <a:bodyPr lIns="0" tIns="0" rIns="0" bIns="0">
            <a:noAutofit/>
          </a:bodyPr>
          <a:lstStyle/>
          <a:p>
            <a:pPr indent="0" algn="ctr">
              <a:lnSpc>
                <a:spcPct val="109000"/>
              </a:lnSpc>
            </a:pPr>
            <a:r>
              <a:rPr lang="ru-RU" sz="1100" dirty="0">
                <a:latin typeface="Calibri"/>
              </a:rPr>
              <a:t>Обособленные остатки (средства доноров, стабилизационный фонд и т. п.) = 2 млрд</a:t>
            </a:r>
          </a:p>
        </p:txBody>
      </p:sp>
      <p:sp>
        <p:nvSpPr>
          <p:cNvPr id="10" name="Прямоугольник 9"/>
          <p:cNvSpPr/>
          <p:nvPr/>
        </p:nvSpPr>
        <p:spPr>
          <a:xfrm>
            <a:off x="10832592" y="5254752"/>
            <a:ext cx="771144" cy="198120"/>
          </a:xfrm>
          <a:prstGeom prst="rect">
            <a:avLst/>
          </a:prstGeom>
          <a:solidFill>
            <a:srgbClr val="4572A7"/>
          </a:solidFill>
        </p:spPr>
        <p:txBody>
          <a:bodyPr wrap="none" lIns="0" tIns="0" rIns="0" bIns="0">
            <a:noAutofit/>
          </a:bodyPr>
          <a:lstStyle/>
          <a:p>
            <a:pPr indent="0" algn="r"/>
            <a:r>
              <a:rPr lang="ru-RU" sz="1000">
                <a:latin typeface="Calibri"/>
              </a:rPr>
              <a:t>Рабочие дни</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Содержание</a:t>
            </a:r>
          </a:p>
        </p:txBody>
      </p:sp>
      <p:graphicFrame>
        <p:nvGraphicFramePr>
          <p:cNvPr id="5" name="Diagram 4"/>
          <p:cNvGraphicFramePr/>
          <p:nvPr>
            <p:extLst>
              <p:ext uri="{D42A27DB-BD31-4B8C-83A1-F6EECF244321}">
                <p14:modId xmlns:p14="http://schemas.microsoft.com/office/powerpoint/2010/main" val="2890355455"/>
              </p:ext>
            </p:extLst>
          </p:nvPr>
        </p:nvGraphicFramePr>
        <p:xfrm>
          <a:off x="1320800" y="1121229"/>
          <a:ext cx="10602686" cy="53158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7910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600" y="0"/>
            <a:ext cx="8966200" cy="1219200"/>
          </a:xfrm>
        </p:spPr>
        <p:txBody>
          <a:bodyPr/>
          <a:lstStyle/>
          <a:p>
            <a:r>
              <a:rPr lang="ru-RU" dirty="0"/>
              <a:t>Страховочный буфер – прочие соображения</a:t>
            </a:r>
          </a:p>
        </p:txBody>
      </p:sp>
      <p:graphicFrame>
        <p:nvGraphicFramePr>
          <p:cNvPr id="5" name="Diagram 4"/>
          <p:cNvGraphicFramePr/>
          <p:nvPr>
            <p:extLst>
              <p:ext uri="{D42A27DB-BD31-4B8C-83A1-F6EECF244321}">
                <p14:modId xmlns:p14="http://schemas.microsoft.com/office/powerpoint/2010/main" val="2639247521"/>
              </p:ext>
            </p:extLst>
          </p:nvPr>
        </p:nvGraphicFramePr>
        <p:xfrm>
          <a:off x="878114" y="1790222"/>
          <a:ext cx="7427685" cy="42477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p:cNvGrpSpPr/>
          <p:nvPr/>
        </p:nvGrpSpPr>
        <p:grpSpPr>
          <a:xfrm>
            <a:off x="8610600" y="1676400"/>
            <a:ext cx="2895600" cy="3886200"/>
            <a:chOff x="2864264" y="-168158"/>
            <a:chExt cx="2787027" cy="1482335"/>
          </a:xfrm>
        </p:grpSpPr>
        <p:sp>
          <p:nvSpPr>
            <p:cNvPr id="7" name="Rounded Rectangle 6"/>
            <p:cNvSpPr/>
            <p:nvPr/>
          </p:nvSpPr>
          <p:spPr>
            <a:xfrm>
              <a:off x="2864264" y="-168158"/>
              <a:ext cx="2787027" cy="1482335"/>
            </a:xfrm>
            <a:prstGeom prst="roundRect">
              <a:avLst>
                <a:gd name="adj" fmla="val 10000"/>
              </a:avLst>
            </a:prstGeom>
            <a:ln>
              <a:solidFill>
                <a:srgbClr val="004C97"/>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8" name="Rounded Rectangle 4"/>
            <p:cNvSpPr txBox="1"/>
            <p:nvPr/>
          </p:nvSpPr>
          <p:spPr>
            <a:xfrm>
              <a:off x="2907680" y="-124742"/>
              <a:ext cx="2700195" cy="1395503"/>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342900" lvl="0" indent="-342900" defTabSz="889000">
                <a:lnSpc>
                  <a:spcPct val="90000"/>
                </a:lnSpc>
                <a:spcBef>
                  <a:spcPct val="0"/>
                </a:spcBef>
                <a:spcAft>
                  <a:spcPct val="35000"/>
                </a:spcAft>
                <a:buFont typeface="Arial" panose="020B0604020202020204" pitchFamily="34" charset="0"/>
                <a:buChar char="•"/>
              </a:pPr>
              <a:r>
                <a:rPr lang="ru-RU" sz="1600" dirty="0"/>
                <a:t>Может означать необходимость в динамическом буфере, который изменяется во времени в зависимости от предполагаемого риска</a:t>
              </a:r>
            </a:p>
            <a:p>
              <a:pPr marL="342900" lvl="0" indent="-342900" defTabSz="889000">
                <a:lnSpc>
                  <a:spcPct val="90000"/>
                </a:lnSpc>
                <a:spcBef>
                  <a:spcPct val="0"/>
                </a:spcBef>
                <a:spcAft>
                  <a:spcPct val="35000"/>
                </a:spcAft>
                <a:buFont typeface="Arial" panose="020B0604020202020204" pitchFamily="34" charset="0"/>
                <a:buChar char="•"/>
              </a:pPr>
              <a:r>
                <a:rPr lang="ru-RU" sz="1600" dirty="0"/>
                <a:t>(Пример Турции – см. далее)</a:t>
              </a:r>
            </a:p>
            <a:p>
              <a:pPr marL="342900" lvl="0" indent="-342900" defTabSz="889000">
                <a:lnSpc>
                  <a:spcPct val="90000"/>
                </a:lnSpc>
                <a:spcBef>
                  <a:spcPct val="0"/>
                </a:spcBef>
                <a:spcAft>
                  <a:spcPct val="35000"/>
                </a:spcAft>
                <a:buFont typeface="Arial" panose="020B0604020202020204" pitchFamily="34" charset="0"/>
                <a:buChar char="•"/>
              </a:pPr>
              <a:r>
                <a:rPr lang="ru-RU" sz="1600" dirty="0"/>
                <a:t>Кроме того, планирование погашений (строго говоря, эти средства не относятся к буферу, так как суммы известны – вопрос определения</a:t>
              </a:r>
              <a:r>
                <a:rPr lang="ru-RU" dirty="0"/>
                <a:t>)</a:t>
              </a:r>
            </a:p>
          </p:txBody>
        </p:sp>
      </p:grpSp>
      <p:sp>
        <p:nvSpPr>
          <p:cNvPr id="12" name="Right Arrow 11"/>
          <p:cNvSpPr/>
          <p:nvPr/>
        </p:nvSpPr>
        <p:spPr bwMode="auto">
          <a:xfrm>
            <a:off x="7086600" y="3422715"/>
            <a:ext cx="1219200" cy="539685"/>
          </a:xfrm>
          <a:prstGeom prst="rightArrow">
            <a:avLst/>
          </a:prstGeom>
          <a:solidFill>
            <a:srgbClr val="CFD5EA"/>
          </a:solidFill>
          <a:ln w="9525" cap="flat" cmpd="sng" algn="ctr">
            <a:solidFill>
              <a:srgbClr val="004C9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133989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95EA8-4EB9-4699-BD5B-6770B967B7D0}"/>
              </a:ext>
            </a:extLst>
          </p:cNvPr>
          <p:cNvSpPr>
            <a:spLocks noGrp="1"/>
          </p:cNvSpPr>
          <p:nvPr>
            <p:ph type="title"/>
          </p:nvPr>
        </p:nvSpPr>
        <p:spPr>
          <a:xfrm>
            <a:off x="1251857" y="126768"/>
            <a:ext cx="10388600" cy="1118064"/>
          </a:xfrm>
        </p:spPr>
        <p:txBody>
          <a:bodyPr/>
          <a:lstStyle/>
          <a:p>
            <a:r>
              <a:rPr lang="ru-RU"/>
              <a:t>Страховочные инструменты?</a:t>
            </a:r>
          </a:p>
        </p:txBody>
      </p:sp>
      <p:graphicFrame>
        <p:nvGraphicFramePr>
          <p:cNvPr id="3" name="Diagram 2">
            <a:extLst>
              <a:ext uri="{FF2B5EF4-FFF2-40B4-BE49-F238E27FC236}">
                <a16:creationId xmlns:a16="http://schemas.microsoft.com/office/drawing/2014/main" id="{B55675F8-CAD3-4A73-A9AB-55F6801BD6F2}"/>
              </a:ext>
            </a:extLst>
          </p:cNvPr>
          <p:cNvGraphicFramePr/>
          <p:nvPr>
            <p:extLst>
              <p:ext uri="{D42A27DB-BD31-4B8C-83A1-F6EECF244321}">
                <p14:modId xmlns:p14="http://schemas.microsoft.com/office/powerpoint/2010/main" val="2723821588"/>
              </p:ext>
            </p:extLst>
          </p:nvPr>
        </p:nvGraphicFramePr>
        <p:xfrm>
          <a:off x="1179286" y="1349828"/>
          <a:ext cx="10134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13017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Содержание</a:t>
            </a:r>
          </a:p>
        </p:txBody>
      </p:sp>
      <p:graphicFrame>
        <p:nvGraphicFramePr>
          <p:cNvPr id="5" name="Diagram 4"/>
          <p:cNvGraphicFramePr/>
          <p:nvPr>
            <p:extLst>
              <p:ext uri="{D42A27DB-BD31-4B8C-83A1-F6EECF244321}">
                <p14:modId xmlns:p14="http://schemas.microsoft.com/office/powerpoint/2010/main" val="653710957"/>
              </p:ext>
            </p:extLst>
          </p:nvPr>
        </p:nvGraphicFramePr>
        <p:xfrm>
          <a:off x="1320800" y="1121229"/>
          <a:ext cx="10602686" cy="53158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1678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30A9542C-5BE6-FD15-FC5D-53D684067268}"/>
              </a:ext>
            </a:extLst>
          </p:cNvPr>
          <p:cNvGraphicFramePr/>
          <p:nvPr>
            <p:extLst>
              <p:ext uri="{D42A27DB-BD31-4B8C-83A1-F6EECF244321}">
                <p14:modId xmlns:p14="http://schemas.microsoft.com/office/powerpoint/2010/main" val="3957082673"/>
              </p:ext>
            </p:extLst>
          </p:nvPr>
        </p:nvGraphicFramePr>
        <p:xfrm>
          <a:off x="1692613" y="959796"/>
          <a:ext cx="9273703" cy="52232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7DBBE0F9-2FFD-E6B5-269D-7795DF5E97E6}"/>
              </a:ext>
            </a:extLst>
          </p:cNvPr>
          <p:cNvSpPr>
            <a:spLocks noGrp="1"/>
          </p:cNvSpPr>
          <p:nvPr>
            <p:ph type="title"/>
          </p:nvPr>
        </p:nvSpPr>
        <p:spPr>
          <a:xfrm>
            <a:off x="1320800" y="0"/>
            <a:ext cx="8839200" cy="959796"/>
          </a:xfrm>
        </p:spPr>
        <p:txBody>
          <a:bodyPr>
            <a:normAutofit fontScale="90000"/>
          </a:bodyPr>
          <a:lstStyle/>
          <a:p>
            <a:r>
              <a:rPr lang="ru-RU" dirty="0"/>
              <a:t>буферы ликвидности на практике – 1</a:t>
            </a:r>
          </a:p>
        </p:txBody>
      </p:sp>
    </p:spTree>
    <p:extLst>
      <p:ext uri="{BB962C8B-B14F-4D97-AF65-F5344CB8AC3E}">
        <p14:creationId xmlns:p14="http://schemas.microsoft.com/office/powerpoint/2010/main" val="3738533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43599-00E0-77C6-5A5B-014492E9D653}"/>
              </a:ext>
            </a:extLst>
          </p:cNvPr>
          <p:cNvSpPr>
            <a:spLocks noGrp="1"/>
          </p:cNvSpPr>
          <p:nvPr>
            <p:ph type="title"/>
          </p:nvPr>
        </p:nvSpPr>
        <p:spPr>
          <a:xfrm>
            <a:off x="1320799" y="0"/>
            <a:ext cx="8839200" cy="881974"/>
          </a:xfrm>
        </p:spPr>
        <p:txBody>
          <a:bodyPr>
            <a:normAutofit fontScale="90000"/>
          </a:bodyPr>
          <a:lstStyle/>
          <a:p>
            <a:r>
              <a:rPr lang="ru-RU" dirty="0"/>
              <a:t>Буферы ликвидности на практике – 2</a:t>
            </a:r>
          </a:p>
        </p:txBody>
      </p:sp>
      <p:graphicFrame>
        <p:nvGraphicFramePr>
          <p:cNvPr id="4" name="Diagram 3">
            <a:extLst>
              <a:ext uri="{FF2B5EF4-FFF2-40B4-BE49-F238E27FC236}">
                <a16:creationId xmlns:a16="http://schemas.microsoft.com/office/drawing/2014/main" id="{6D475D75-975B-FA59-2012-58582C39F775}"/>
              </a:ext>
            </a:extLst>
          </p:cNvPr>
          <p:cNvGraphicFramePr/>
          <p:nvPr>
            <p:extLst>
              <p:ext uri="{D42A27DB-BD31-4B8C-83A1-F6EECF244321}">
                <p14:modId xmlns:p14="http://schemas.microsoft.com/office/powerpoint/2010/main" val="1501720269"/>
              </p:ext>
            </p:extLst>
          </p:nvPr>
        </p:nvGraphicFramePr>
        <p:xfrm>
          <a:off x="1320799" y="965200"/>
          <a:ext cx="10297887" cy="3468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a:extLst>
              <a:ext uri="{FF2B5EF4-FFF2-40B4-BE49-F238E27FC236}">
                <a16:creationId xmlns:a16="http://schemas.microsoft.com/office/drawing/2014/main" id="{C62C956A-63E2-AC1E-B0AE-9BDB39725007}"/>
              </a:ext>
            </a:extLst>
          </p:cNvPr>
          <p:cNvGraphicFramePr/>
          <p:nvPr>
            <p:extLst>
              <p:ext uri="{D42A27DB-BD31-4B8C-83A1-F6EECF244321}">
                <p14:modId xmlns:p14="http://schemas.microsoft.com/office/powerpoint/2010/main" val="3226205446"/>
              </p:ext>
            </p:extLst>
          </p:nvPr>
        </p:nvGraphicFramePr>
        <p:xfrm>
          <a:off x="1427357" y="4713249"/>
          <a:ext cx="10043532" cy="18882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006593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9149E5B-4C8A-E35F-DA4C-514E39069C1C}"/>
              </a:ext>
            </a:extLst>
          </p:cNvPr>
          <p:cNvGraphicFramePr/>
          <p:nvPr>
            <p:extLst>
              <p:ext uri="{D42A27DB-BD31-4B8C-83A1-F6EECF244321}">
                <p14:modId xmlns:p14="http://schemas.microsoft.com/office/powerpoint/2010/main" val="2537118783"/>
              </p:ext>
            </p:extLst>
          </p:nvPr>
        </p:nvGraphicFramePr>
        <p:xfrm>
          <a:off x="1690913" y="1386114"/>
          <a:ext cx="9717315" cy="4942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a:extLst>
              <a:ext uri="{FF2B5EF4-FFF2-40B4-BE49-F238E27FC236}">
                <a16:creationId xmlns:a16="http://schemas.microsoft.com/office/drawing/2014/main" id="{6CBD02EB-2896-6909-D641-8F48C57B2244}"/>
              </a:ext>
            </a:extLst>
          </p:cNvPr>
          <p:cNvSpPr>
            <a:spLocks noGrp="1"/>
          </p:cNvSpPr>
          <p:nvPr>
            <p:ph type="title"/>
          </p:nvPr>
        </p:nvSpPr>
        <p:spPr>
          <a:xfrm>
            <a:off x="1320800" y="0"/>
            <a:ext cx="10087428" cy="1219200"/>
          </a:xfrm>
        </p:spPr>
        <p:txBody>
          <a:bodyPr/>
          <a:lstStyle/>
          <a:p>
            <a:r>
              <a:rPr lang="ru-RU"/>
              <a:t>Страны PEMPAL: опрос 2021 года о практике применения ЕКС</a:t>
            </a:r>
          </a:p>
        </p:txBody>
      </p:sp>
    </p:spTree>
    <p:extLst>
      <p:ext uri="{BB962C8B-B14F-4D97-AF65-F5344CB8AC3E}">
        <p14:creationId xmlns:p14="http://schemas.microsoft.com/office/powerpoint/2010/main" val="731014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84584" y="-29029"/>
            <a:ext cx="11056616" cy="1219200"/>
          </a:xfrm>
          <a:prstGeom prst="rect">
            <a:avLst/>
          </a:prstGeom>
        </p:spPr>
        <p:txBody>
          <a:bodyPr vert="horz" lIns="0" tIns="0" rIns="0" bIns="0" rtlCol="0" anchor="ctr">
            <a:normAutofit/>
          </a:bodyPr>
          <a:lstStyle>
            <a:lvl1pPr algn="l" defTabSz="914314" rtl="0" eaLnBrk="1" latinLnBrk="0" hangingPunct="1">
              <a:lnSpc>
                <a:spcPct val="90000"/>
              </a:lnSpc>
              <a:spcBef>
                <a:spcPct val="0"/>
              </a:spcBef>
              <a:buNone/>
              <a:defRPr sz="3600" b="1" i="0" kern="1200">
                <a:solidFill>
                  <a:schemeClr val="tx2"/>
                </a:solidFill>
                <a:latin typeface="Arial Black" panose="020B0604020202020204" pitchFamily="34" charset="0"/>
                <a:ea typeface="+mj-ea"/>
                <a:cs typeface="Arial Black" panose="020B0604020202020204" pitchFamily="34" charset="0"/>
              </a:defRPr>
            </a:lvl1pPr>
          </a:lstStyle>
          <a:p>
            <a:pPr algn="ctr" eaLnBrk="0" hangingPunct="0"/>
            <a:r>
              <a:rPr lang="ru-RU" dirty="0">
                <a:solidFill>
                  <a:srgbClr val="004C97"/>
                </a:solidFill>
                <a:latin typeface="Arial Black" panose="020B0A04020102020204" pitchFamily="34" charset="0"/>
                <a:cs typeface="+mj-cs"/>
              </a:rPr>
              <a:t>Остаток средств: примеры из опыта некоторых стран</a:t>
            </a:r>
          </a:p>
        </p:txBody>
      </p:sp>
      <p:sp>
        <p:nvSpPr>
          <p:cNvPr id="4" name="Metin kutusu 3"/>
          <p:cNvSpPr txBox="1"/>
          <p:nvPr/>
        </p:nvSpPr>
        <p:spPr>
          <a:xfrm>
            <a:off x="2667000" y="6324600"/>
            <a:ext cx="9144000" cy="276999"/>
          </a:xfrm>
          <a:prstGeom prst="rect">
            <a:avLst/>
          </a:prstGeom>
          <a:noFill/>
        </p:spPr>
        <p:txBody>
          <a:bodyPr wrap="square" rtlCol="0">
            <a:spAutoFit/>
          </a:bodyPr>
          <a:lstStyle/>
          <a:p>
            <a:r>
              <a:rPr lang="ru-RU" sz="1200" dirty="0">
                <a:latin typeface="+mn-lt"/>
              </a:rPr>
              <a:t>Остатки средств центрального правительства в ЦБ / ВВП, данные за 2018 г. Источник: Валютно-финансовая статистика МВФ </a:t>
            </a:r>
          </a:p>
        </p:txBody>
      </p:sp>
      <p:graphicFrame>
        <p:nvGraphicFramePr>
          <p:cNvPr id="5" name="Grafik 4"/>
          <p:cNvGraphicFramePr>
            <a:graphicFrameLocks/>
          </p:cNvGraphicFramePr>
          <p:nvPr>
            <p:extLst>
              <p:ext uri="{D42A27DB-BD31-4B8C-83A1-F6EECF244321}">
                <p14:modId xmlns:p14="http://schemas.microsoft.com/office/powerpoint/2010/main" val="2312053114"/>
              </p:ext>
            </p:extLst>
          </p:nvPr>
        </p:nvGraphicFramePr>
        <p:xfrm>
          <a:off x="1212715" y="953037"/>
          <a:ext cx="10288119" cy="52288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111013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Содержание</a:t>
            </a:r>
          </a:p>
        </p:txBody>
      </p:sp>
      <p:graphicFrame>
        <p:nvGraphicFramePr>
          <p:cNvPr id="5" name="Diagram 4"/>
          <p:cNvGraphicFramePr/>
          <p:nvPr>
            <p:extLst>
              <p:ext uri="{D42A27DB-BD31-4B8C-83A1-F6EECF244321}">
                <p14:modId xmlns:p14="http://schemas.microsoft.com/office/powerpoint/2010/main" val="3859918700"/>
              </p:ext>
            </p:extLst>
          </p:nvPr>
        </p:nvGraphicFramePr>
        <p:xfrm>
          <a:off x="1320800" y="1121229"/>
          <a:ext cx="10602686" cy="53158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0365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89CC6-AF77-D869-EFED-AC182DF1BFA6}"/>
              </a:ext>
            </a:extLst>
          </p:cNvPr>
          <p:cNvSpPr>
            <a:spLocks noGrp="1"/>
          </p:cNvSpPr>
          <p:nvPr>
            <p:ph type="title"/>
          </p:nvPr>
        </p:nvSpPr>
        <p:spPr/>
        <p:txBody>
          <a:bodyPr/>
          <a:lstStyle/>
          <a:p>
            <a:r>
              <a:rPr lang="ru-RU" dirty="0"/>
              <a:t>Целевое использование статей буфера ликвидности?</a:t>
            </a:r>
          </a:p>
        </p:txBody>
      </p:sp>
      <p:graphicFrame>
        <p:nvGraphicFramePr>
          <p:cNvPr id="4" name="Diagram 3">
            <a:extLst>
              <a:ext uri="{FF2B5EF4-FFF2-40B4-BE49-F238E27FC236}">
                <a16:creationId xmlns:a16="http://schemas.microsoft.com/office/drawing/2014/main" id="{19B93186-BD59-8F08-D344-D8F579E6172A}"/>
              </a:ext>
            </a:extLst>
          </p:cNvPr>
          <p:cNvGraphicFramePr/>
          <p:nvPr>
            <p:extLst>
              <p:ext uri="{D42A27DB-BD31-4B8C-83A1-F6EECF244321}">
                <p14:modId xmlns:p14="http://schemas.microsoft.com/office/powerpoint/2010/main" val="2795209956"/>
              </p:ext>
            </p:extLst>
          </p:nvPr>
        </p:nvGraphicFramePr>
        <p:xfrm>
          <a:off x="1320800" y="1219200"/>
          <a:ext cx="10243226" cy="50099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7726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304E8A80-4DE5-5F7E-6FC5-352C36B61199}"/>
              </a:ext>
            </a:extLst>
          </p:cNvPr>
          <p:cNvGraphicFramePr/>
          <p:nvPr>
            <p:extLst>
              <p:ext uri="{D42A27DB-BD31-4B8C-83A1-F6EECF244321}">
                <p14:modId xmlns:p14="http://schemas.microsoft.com/office/powerpoint/2010/main" val="1107554070"/>
              </p:ext>
            </p:extLst>
          </p:nvPr>
        </p:nvGraphicFramePr>
        <p:xfrm>
          <a:off x="1052285" y="1625600"/>
          <a:ext cx="10181771" cy="4528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a:extLst>
              <a:ext uri="{FF2B5EF4-FFF2-40B4-BE49-F238E27FC236}">
                <a16:creationId xmlns:a16="http://schemas.microsoft.com/office/drawing/2014/main" id="{0544D2EE-9518-EF87-2F2E-9D727D849C88}"/>
              </a:ext>
            </a:extLst>
          </p:cNvPr>
          <p:cNvSpPr>
            <a:spLocks noGrp="1" noChangeArrowheads="1"/>
          </p:cNvSpPr>
          <p:nvPr>
            <p:ph type="title"/>
          </p:nvPr>
        </p:nvSpPr>
        <p:spPr>
          <a:xfrm>
            <a:off x="1193800" y="206829"/>
            <a:ext cx="10388600" cy="1117600"/>
          </a:xfrm>
        </p:spPr>
        <p:txBody>
          <a:bodyPr/>
          <a:lstStyle/>
          <a:p>
            <a:r>
              <a:rPr lang="ru-RU" dirty="0"/>
              <a:t>Инвестирование буфера</a:t>
            </a:r>
          </a:p>
        </p:txBody>
      </p:sp>
    </p:spTree>
    <p:extLst>
      <p:ext uri="{BB962C8B-B14F-4D97-AF65-F5344CB8AC3E}">
        <p14:creationId xmlns:p14="http://schemas.microsoft.com/office/powerpoint/2010/main" val="3372654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noChangeArrowheads="1"/>
          </p:cNvSpPr>
          <p:nvPr>
            <p:ph type="title"/>
          </p:nvPr>
        </p:nvSpPr>
        <p:spPr>
          <a:xfrm>
            <a:off x="1295400" y="0"/>
            <a:ext cx="9677400" cy="1219200"/>
          </a:xfrm>
        </p:spPr>
        <p:txBody>
          <a:bodyPr/>
          <a:lstStyle/>
          <a:p>
            <a:r>
              <a:rPr lang="ru-RU" dirty="0"/>
              <a:t>Для чего нужен буфер ликвидности?</a:t>
            </a:r>
          </a:p>
        </p:txBody>
      </p:sp>
      <p:graphicFrame>
        <p:nvGraphicFramePr>
          <p:cNvPr id="2" name="Diagram 1">
            <a:extLst>
              <a:ext uri="{FF2B5EF4-FFF2-40B4-BE49-F238E27FC236}">
                <a16:creationId xmlns:a16="http://schemas.microsoft.com/office/drawing/2014/main" id="{A755E5FB-9811-4217-9E12-0C3D6F6CECA8}"/>
              </a:ext>
            </a:extLst>
          </p:cNvPr>
          <p:cNvGraphicFramePr/>
          <p:nvPr>
            <p:extLst>
              <p:ext uri="{D42A27DB-BD31-4B8C-83A1-F6EECF244321}">
                <p14:modId xmlns:p14="http://schemas.microsoft.com/office/powerpoint/2010/main" val="3368059947"/>
              </p:ext>
            </p:extLst>
          </p:nvPr>
        </p:nvGraphicFramePr>
        <p:xfrm>
          <a:off x="1143000" y="1219200"/>
          <a:ext cx="10439400" cy="4919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Буферные фонды ликвидности</a:t>
            </a:r>
          </a:p>
        </p:txBody>
      </p:sp>
      <p:sp>
        <p:nvSpPr>
          <p:cNvPr id="3" name="Content Placeholder 2"/>
          <p:cNvSpPr>
            <a:spLocks noGrp="1"/>
          </p:cNvSpPr>
          <p:nvPr>
            <p:ph idx="1"/>
          </p:nvPr>
        </p:nvSpPr>
        <p:spPr>
          <a:xfrm>
            <a:off x="1190171" y="1306286"/>
            <a:ext cx="5246915" cy="4952999"/>
          </a:xfrm>
        </p:spPr>
        <p:txBody>
          <a:bodyPr>
            <a:normAutofit fontScale="62500" lnSpcReduction="20000"/>
          </a:bodyPr>
          <a:lstStyle/>
          <a:p>
            <a:pPr>
              <a:lnSpc>
                <a:spcPct val="110000"/>
              </a:lnSpc>
              <a:spcBef>
                <a:spcPts val="600"/>
              </a:spcBef>
            </a:pPr>
            <a:r>
              <a:rPr lang="ru-RU" dirty="0"/>
              <a:t>Промежуточный вариант между буфером ликвидности и более долгосрочными фондами.</a:t>
            </a:r>
          </a:p>
          <a:p>
            <a:pPr lvl="2">
              <a:lnSpc>
                <a:spcPct val="110000"/>
              </a:lnSpc>
            </a:pPr>
            <a:r>
              <a:rPr lang="ru-RU" dirty="0"/>
              <a:t>Особенно, если денежный рынок является узким или волатильным</a:t>
            </a:r>
          </a:p>
          <a:p>
            <a:pPr lvl="2">
              <a:lnSpc>
                <a:spcPct val="110000"/>
              </a:lnSpc>
            </a:pPr>
            <a:r>
              <a:rPr lang="ru-RU" dirty="0"/>
              <a:t>Представляет собой буферный источник ликвидности в случае проблем с управлением ликвидностью или «подушку безопасности» на случай неблагоприятного будущего сценария (например, крах банковской системы, кризис, вызванный пандемией)</a:t>
            </a:r>
          </a:p>
          <a:p>
            <a:pPr lvl="2">
              <a:lnSpc>
                <a:spcPct val="110000"/>
              </a:lnSpc>
            </a:pPr>
            <a:r>
              <a:rPr lang="ru-RU" dirty="0"/>
              <a:t>Примеры: фонд ликвидности в Великобритании, созданный на средства от продажи 3G-лицензий, с доходностью на уровне 3-месячных ставок на денежном рынке; фонд рыночной ликвидности в Перу; отзывные депозиты в ЦБ Канады</a:t>
            </a:r>
          </a:p>
          <a:p>
            <a:pPr>
              <a:lnSpc>
                <a:spcPct val="110000"/>
              </a:lnSpc>
              <a:spcBef>
                <a:spcPts val="600"/>
              </a:spcBef>
            </a:pPr>
            <a:r>
              <a:rPr lang="ru-RU" dirty="0"/>
              <a:t>Могут поддерживаться отдельно от стабилизационного фонда или фонда благосостояния либо существовать в рамках единой структуры – легкая интеграция с процессом управления ликвидностью</a:t>
            </a:r>
          </a:p>
          <a:p>
            <a:pPr lvl="2">
              <a:lnSpc>
                <a:spcPct val="110000"/>
              </a:lnSpc>
            </a:pPr>
            <a:r>
              <a:rPr lang="ru-RU" dirty="0"/>
              <a:t>Излишки денежных средств поступают в фонд </a:t>
            </a:r>
          </a:p>
          <a:p>
            <a:pPr lvl="2">
              <a:lnSpc>
                <a:spcPct val="110000"/>
              </a:lnSpc>
            </a:pPr>
            <a:r>
              <a:rPr lang="ru-RU" dirty="0"/>
              <a:t>Стабилизационный буфер в структуре фонда определяет объем возможностей для достижения целей долгосрочных сбережений – периодическая ребалансировка</a:t>
            </a:r>
          </a:p>
          <a:p>
            <a:pPr lvl="2">
              <a:lnSpc>
                <a:spcPct val="110000"/>
              </a:lnSpc>
            </a:pPr>
            <a:r>
              <a:rPr lang="ru-RU" dirty="0"/>
              <a:t>«Каскадный» подход</a:t>
            </a:r>
          </a:p>
        </p:txBody>
      </p:sp>
      <p:pic>
        <p:nvPicPr>
          <p:cNvPr id="4" name="Picture 3">
            <a:extLst>
              <a:ext uri="{FF2B5EF4-FFF2-40B4-BE49-F238E27FC236}">
                <a16:creationId xmlns:a16="http://schemas.microsoft.com/office/drawing/2014/main" id="{1E12ED2A-62A4-4763-B80D-4D1521EFFF23}"/>
              </a:ext>
            </a:extLst>
          </p:cNvPr>
          <p:cNvPicPr>
            <a:picLocks noChangeAspect="1"/>
          </p:cNvPicPr>
          <p:nvPr/>
        </p:nvPicPr>
        <p:blipFill>
          <a:blip r:embed="rId2"/>
          <a:stretch>
            <a:fillRect/>
          </a:stretch>
        </p:blipFill>
        <p:spPr>
          <a:xfrm>
            <a:off x="7086600" y="1447800"/>
            <a:ext cx="4298053" cy="4495800"/>
          </a:xfrm>
          <a:prstGeom prst="rect">
            <a:avLst/>
          </a:prstGeom>
        </p:spPr>
      </p:pic>
      <p:sp>
        <p:nvSpPr>
          <p:cNvPr id="5" name="Прямоугольник 4"/>
          <p:cNvSpPr/>
          <p:nvPr/>
        </p:nvSpPr>
        <p:spPr>
          <a:xfrm>
            <a:off x="7717536" y="1664208"/>
            <a:ext cx="3029712" cy="289560"/>
          </a:xfrm>
          <a:prstGeom prst="rect">
            <a:avLst/>
          </a:prstGeom>
          <a:solidFill>
            <a:srgbClr val="FFFFFF"/>
          </a:solidFill>
        </p:spPr>
        <p:txBody>
          <a:bodyPr wrap="none" lIns="0" tIns="0" rIns="0" bIns="0">
            <a:noAutofit/>
          </a:bodyPr>
          <a:lstStyle/>
          <a:p>
            <a:pPr indent="0"/>
            <a:r>
              <a:rPr lang="ru-RU" sz="1600">
                <a:solidFill>
                  <a:srgbClr val="362D38"/>
                </a:solidFill>
                <a:latin typeface="Arial"/>
              </a:rPr>
              <a:t>Бюджет и его финансирование</a:t>
            </a:r>
          </a:p>
        </p:txBody>
      </p:sp>
      <p:sp>
        <p:nvSpPr>
          <p:cNvPr id="6" name="Прямоугольник 5"/>
          <p:cNvSpPr/>
          <p:nvPr/>
        </p:nvSpPr>
        <p:spPr>
          <a:xfrm>
            <a:off x="7296241" y="2093976"/>
            <a:ext cx="1747397" cy="195072"/>
          </a:xfrm>
          <a:prstGeom prst="rect">
            <a:avLst/>
          </a:prstGeom>
          <a:solidFill>
            <a:srgbClr val="FFFFFF"/>
          </a:solidFill>
        </p:spPr>
        <p:txBody>
          <a:bodyPr wrap="none" lIns="0" tIns="0" rIns="0" bIns="0">
            <a:noAutofit/>
          </a:bodyPr>
          <a:lstStyle/>
          <a:p>
            <a:pPr indent="0"/>
            <a:r>
              <a:rPr lang="ru-RU" sz="1200" dirty="0">
                <a:solidFill>
                  <a:srgbClr val="646464"/>
                </a:solidFill>
                <a:latin typeface="Arial"/>
              </a:rPr>
              <a:t>Доходы, приток средств</a:t>
            </a:r>
          </a:p>
        </p:txBody>
      </p:sp>
      <p:sp>
        <p:nvSpPr>
          <p:cNvPr id="7" name="Прямоугольник 6"/>
          <p:cNvSpPr/>
          <p:nvPr/>
        </p:nvSpPr>
        <p:spPr>
          <a:xfrm>
            <a:off x="9195816" y="2072640"/>
            <a:ext cx="1908048" cy="216408"/>
          </a:xfrm>
          <a:prstGeom prst="rect">
            <a:avLst/>
          </a:prstGeom>
          <a:solidFill>
            <a:srgbClr val="FFFFFF"/>
          </a:solidFill>
        </p:spPr>
        <p:txBody>
          <a:bodyPr wrap="none" lIns="0" tIns="0" rIns="0" bIns="0">
            <a:noAutofit/>
          </a:bodyPr>
          <a:lstStyle/>
          <a:p>
            <a:pPr indent="0"/>
            <a:r>
              <a:rPr lang="ru-RU" sz="1200" dirty="0">
                <a:solidFill>
                  <a:srgbClr val="646464"/>
                </a:solidFill>
                <a:latin typeface="Arial"/>
              </a:rPr>
              <a:t>Расходы</a:t>
            </a:r>
            <a:r>
              <a:rPr lang="ru-RU" sz="1400" dirty="0">
                <a:solidFill>
                  <a:srgbClr val="646464"/>
                </a:solidFill>
                <a:latin typeface="Arial"/>
              </a:rPr>
              <a:t>, отток средств</a:t>
            </a:r>
          </a:p>
        </p:txBody>
      </p:sp>
      <p:sp>
        <p:nvSpPr>
          <p:cNvPr id="8" name="Прямоугольник 7"/>
          <p:cNvSpPr/>
          <p:nvPr/>
        </p:nvSpPr>
        <p:spPr>
          <a:xfrm>
            <a:off x="7970520" y="2639568"/>
            <a:ext cx="2447544" cy="225552"/>
          </a:xfrm>
          <a:prstGeom prst="rect">
            <a:avLst/>
          </a:prstGeom>
          <a:solidFill>
            <a:srgbClr val="FFFFFF"/>
          </a:solidFill>
        </p:spPr>
        <p:txBody>
          <a:bodyPr wrap="none" lIns="0" tIns="0" rIns="0" bIns="0">
            <a:noAutofit/>
          </a:bodyPr>
          <a:lstStyle/>
          <a:p>
            <a:r>
              <a:rPr lang="ru-RU" sz="1400" b="1" dirty="0">
                <a:solidFill>
                  <a:srgbClr val="362D38"/>
                </a:solidFill>
                <a:latin typeface="Arial"/>
              </a:rPr>
              <a:t>Единый казначейский счет</a:t>
            </a:r>
          </a:p>
        </p:txBody>
      </p:sp>
      <p:sp>
        <p:nvSpPr>
          <p:cNvPr id="9" name="Прямоугольник 8"/>
          <p:cNvSpPr/>
          <p:nvPr/>
        </p:nvSpPr>
        <p:spPr>
          <a:xfrm>
            <a:off x="8441252" y="3008376"/>
            <a:ext cx="1330635" cy="201168"/>
          </a:xfrm>
          <a:prstGeom prst="rect">
            <a:avLst/>
          </a:prstGeom>
          <a:solidFill>
            <a:srgbClr val="D9D9D9"/>
          </a:solidFill>
        </p:spPr>
        <p:txBody>
          <a:bodyPr wrap="none" lIns="0" tIns="0" rIns="0" bIns="0">
            <a:noAutofit/>
          </a:bodyPr>
          <a:lstStyle/>
          <a:p>
            <a:pPr marL="47820" indent="0"/>
            <a:r>
              <a:rPr lang="ru-RU" sz="1400" dirty="0">
                <a:solidFill>
                  <a:srgbClr val="362D38"/>
                </a:solidFill>
                <a:latin typeface="Arial"/>
              </a:rPr>
              <a:t>Буфер ликвидности</a:t>
            </a:r>
          </a:p>
        </p:txBody>
      </p:sp>
      <p:sp>
        <p:nvSpPr>
          <p:cNvPr id="10" name="Прямоугольник 9"/>
          <p:cNvSpPr/>
          <p:nvPr/>
        </p:nvSpPr>
        <p:spPr>
          <a:xfrm>
            <a:off x="7815221" y="3648456"/>
            <a:ext cx="2711529" cy="195072"/>
          </a:xfrm>
          <a:prstGeom prst="rect">
            <a:avLst/>
          </a:prstGeom>
          <a:solidFill>
            <a:srgbClr val="FFFFFF"/>
          </a:solidFill>
        </p:spPr>
        <p:txBody>
          <a:bodyPr wrap="none" lIns="0" tIns="0" rIns="0" bIns="0">
            <a:noAutofit/>
          </a:bodyPr>
          <a:lstStyle/>
          <a:p>
            <a:pPr indent="190500"/>
            <a:r>
              <a:rPr lang="ru-RU" sz="1400" dirty="0">
                <a:solidFill>
                  <a:srgbClr val="646464"/>
                </a:solidFill>
                <a:latin typeface="Arial"/>
              </a:rPr>
              <a:t>Потоки денежных средств для </a:t>
            </a:r>
            <a:br>
              <a:rPr lang="en-US" sz="1400" dirty="0">
                <a:solidFill>
                  <a:srgbClr val="646464"/>
                </a:solidFill>
                <a:latin typeface="Arial"/>
              </a:rPr>
            </a:br>
            <a:r>
              <a:rPr lang="ru-RU" sz="1400" dirty="0">
                <a:solidFill>
                  <a:srgbClr val="646464"/>
                </a:solidFill>
                <a:latin typeface="Arial"/>
              </a:rPr>
              <a:t>налогово-бюджетной стабилизации</a:t>
            </a:r>
          </a:p>
        </p:txBody>
      </p:sp>
      <p:sp>
        <p:nvSpPr>
          <p:cNvPr id="11" name="Прямоугольник 10"/>
          <p:cNvSpPr/>
          <p:nvPr/>
        </p:nvSpPr>
        <p:spPr>
          <a:xfrm>
            <a:off x="7517482" y="4194048"/>
            <a:ext cx="3363578" cy="246888"/>
          </a:xfrm>
          <a:prstGeom prst="rect">
            <a:avLst/>
          </a:prstGeom>
          <a:solidFill>
            <a:srgbClr val="FFFFFF"/>
          </a:solidFill>
        </p:spPr>
        <p:txBody>
          <a:bodyPr wrap="none" lIns="0" tIns="0" rIns="0" bIns="0">
            <a:noAutofit/>
          </a:bodyPr>
          <a:lstStyle/>
          <a:p>
            <a:r>
              <a:rPr lang="ru-RU" sz="1600" dirty="0">
                <a:solidFill>
                  <a:srgbClr val="362D38"/>
                </a:solidFill>
                <a:latin typeface="Arial"/>
              </a:rPr>
              <a:t>Фонд национального благосостояния</a:t>
            </a:r>
          </a:p>
        </p:txBody>
      </p:sp>
      <p:sp>
        <p:nvSpPr>
          <p:cNvPr id="12" name="Прямоугольник 11"/>
          <p:cNvSpPr/>
          <p:nvPr/>
        </p:nvSpPr>
        <p:spPr>
          <a:xfrm>
            <a:off x="8513064" y="4632960"/>
            <a:ext cx="1520952" cy="252984"/>
          </a:xfrm>
          <a:prstGeom prst="rect">
            <a:avLst/>
          </a:prstGeom>
          <a:solidFill>
            <a:srgbClr val="A6A6A6"/>
          </a:solidFill>
        </p:spPr>
        <p:txBody>
          <a:bodyPr wrap="none" lIns="0" tIns="0" rIns="0" bIns="0">
            <a:noAutofit/>
          </a:bodyPr>
          <a:lstStyle/>
          <a:p>
            <a:pPr indent="0" algn="ctr"/>
            <a:r>
              <a:rPr lang="ru-RU" sz="1400" dirty="0">
                <a:solidFill>
                  <a:srgbClr val="362D38"/>
                </a:solidFill>
                <a:latin typeface="Arial"/>
              </a:rPr>
              <a:t>Сберегательный фонд</a:t>
            </a:r>
          </a:p>
        </p:txBody>
      </p:sp>
      <p:sp>
        <p:nvSpPr>
          <p:cNvPr id="13" name="Прямоугольник 12"/>
          <p:cNvSpPr/>
          <p:nvPr/>
        </p:nvSpPr>
        <p:spPr>
          <a:xfrm>
            <a:off x="8638032" y="5053584"/>
            <a:ext cx="1133856" cy="210312"/>
          </a:xfrm>
          <a:prstGeom prst="rect">
            <a:avLst/>
          </a:prstGeom>
          <a:solidFill>
            <a:srgbClr val="FFFFFF"/>
          </a:solidFill>
        </p:spPr>
        <p:txBody>
          <a:bodyPr wrap="none" lIns="0" tIns="0" rIns="0" bIns="0">
            <a:noAutofit/>
          </a:bodyPr>
          <a:lstStyle/>
          <a:p>
            <a:pPr indent="0"/>
            <a:r>
              <a:rPr lang="ru-RU" sz="1100" dirty="0">
                <a:solidFill>
                  <a:srgbClr val="646464"/>
                </a:solidFill>
                <a:latin typeface="Arial"/>
              </a:rPr>
              <a:t>Ребалансировка</a:t>
            </a:r>
          </a:p>
        </p:txBody>
      </p:sp>
      <p:sp>
        <p:nvSpPr>
          <p:cNvPr id="14" name="Прямоугольник 13"/>
          <p:cNvSpPr/>
          <p:nvPr/>
        </p:nvSpPr>
        <p:spPr>
          <a:xfrm>
            <a:off x="8275320" y="5313554"/>
            <a:ext cx="1795272" cy="252985"/>
          </a:xfrm>
          <a:prstGeom prst="rect">
            <a:avLst/>
          </a:prstGeom>
          <a:solidFill>
            <a:srgbClr val="BFBFBF"/>
          </a:solidFill>
        </p:spPr>
        <p:txBody>
          <a:bodyPr wrap="none" lIns="0" tIns="0" rIns="0" bIns="0">
            <a:noAutofit/>
          </a:bodyPr>
          <a:lstStyle/>
          <a:p>
            <a:pPr marL="155516" indent="0"/>
            <a:r>
              <a:rPr lang="ru-RU" sz="1200" dirty="0">
                <a:solidFill>
                  <a:srgbClr val="362D38"/>
                </a:solidFill>
                <a:latin typeface="Arial"/>
              </a:rPr>
              <a:t>Стабилизационный фонд</a:t>
            </a:r>
          </a:p>
        </p:txBody>
      </p:sp>
      <p:sp>
        <p:nvSpPr>
          <p:cNvPr id="15" name="Прямоугольник 14"/>
          <p:cNvSpPr/>
          <p:nvPr/>
        </p:nvSpPr>
        <p:spPr>
          <a:xfrm>
            <a:off x="7608475" y="5546319"/>
            <a:ext cx="3363578" cy="204216"/>
          </a:xfrm>
          <a:prstGeom prst="rect">
            <a:avLst/>
          </a:prstGeom>
          <a:solidFill>
            <a:srgbClr val="BFBFBF"/>
          </a:solidFill>
        </p:spPr>
        <p:txBody>
          <a:bodyPr wrap="none" lIns="0" tIns="0" rIns="0" bIns="0">
            <a:noAutofit/>
          </a:bodyPr>
          <a:lstStyle/>
          <a:p>
            <a:r>
              <a:rPr lang="ru-RU" sz="1200" dirty="0">
                <a:solidFill>
                  <a:srgbClr val="362D38"/>
                </a:solidFill>
                <a:latin typeface="Arial"/>
              </a:rPr>
              <a:t>(включая транш из буфера денежных средств)</a:t>
            </a:r>
          </a:p>
        </p:txBody>
      </p:sp>
    </p:spTree>
    <p:extLst>
      <p:ext uri="{BB962C8B-B14F-4D97-AF65-F5344CB8AC3E}">
        <p14:creationId xmlns:p14="http://schemas.microsoft.com/office/powerpoint/2010/main" val="30939944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F8CC6-DA4F-90D2-B924-C03476160EB5}"/>
              </a:ext>
            </a:extLst>
          </p:cNvPr>
          <p:cNvSpPr>
            <a:spLocks noGrp="1"/>
          </p:cNvSpPr>
          <p:nvPr>
            <p:ph type="title"/>
          </p:nvPr>
        </p:nvSpPr>
        <p:spPr/>
        <p:txBody>
          <a:bodyPr/>
          <a:lstStyle/>
          <a:p>
            <a:r>
              <a:rPr lang="ru-RU" dirty="0"/>
              <a:t>Изменения размера буфера ликвидности с течением времени</a:t>
            </a:r>
          </a:p>
        </p:txBody>
      </p:sp>
      <p:graphicFrame>
        <p:nvGraphicFramePr>
          <p:cNvPr id="6" name="Diagram 5">
            <a:extLst>
              <a:ext uri="{FF2B5EF4-FFF2-40B4-BE49-F238E27FC236}">
                <a16:creationId xmlns:a16="http://schemas.microsoft.com/office/drawing/2014/main" id="{232FA4F9-02DF-C300-4B97-17E9088DA11C}"/>
              </a:ext>
            </a:extLst>
          </p:cNvPr>
          <p:cNvGraphicFramePr/>
          <p:nvPr>
            <p:extLst>
              <p:ext uri="{D42A27DB-BD31-4B8C-83A1-F6EECF244321}">
                <p14:modId xmlns:p14="http://schemas.microsoft.com/office/powerpoint/2010/main" val="95256123"/>
              </p:ext>
            </p:extLst>
          </p:nvPr>
        </p:nvGraphicFramePr>
        <p:xfrm>
          <a:off x="1498600" y="1219200"/>
          <a:ext cx="9775371" cy="4919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07960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EB399-7813-4B7E-44C2-BDA559CD11DB}"/>
              </a:ext>
            </a:extLst>
          </p:cNvPr>
          <p:cNvSpPr>
            <a:spLocks noGrp="1"/>
          </p:cNvSpPr>
          <p:nvPr>
            <p:ph type="title"/>
          </p:nvPr>
        </p:nvSpPr>
        <p:spPr>
          <a:xfrm>
            <a:off x="1320799" y="0"/>
            <a:ext cx="9307755" cy="1219200"/>
          </a:xfrm>
        </p:spPr>
        <p:txBody>
          <a:bodyPr/>
          <a:lstStyle/>
          <a:p>
            <a:r>
              <a:rPr lang="ru-RU"/>
              <a:t>Изменения с течением времени: пример из опыта США</a:t>
            </a:r>
          </a:p>
        </p:txBody>
      </p:sp>
      <p:sp>
        <p:nvSpPr>
          <p:cNvPr id="3" name="Content Placeholder 2">
            <a:extLst>
              <a:ext uri="{FF2B5EF4-FFF2-40B4-BE49-F238E27FC236}">
                <a16:creationId xmlns:a16="http://schemas.microsoft.com/office/drawing/2014/main" id="{74BAB48F-E790-C2D3-B3C0-17E7124BC193}"/>
              </a:ext>
            </a:extLst>
          </p:cNvPr>
          <p:cNvSpPr>
            <a:spLocks noGrp="1"/>
          </p:cNvSpPr>
          <p:nvPr>
            <p:ph idx="1"/>
          </p:nvPr>
        </p:nvSpPr>
        <p:spPr>
          <a:xfrm>
            <a:off x="1149195" y="1518427"/>
            <a:ext cx="4478454" cy="4791806"/>
          </a:xfrm>
        </p:spPr>
        <p:txBody>
          <a:bodyPr>
            <a:normAutofit fontScale="85000" lnSpcReduction="20000"/>
          </a:bodyPr>
          <a:lstStyle/>
          <a:p>
            <a:r>
              <a:rPr lang="ru-RU" sz="2200" dirty="0"/>
              <a:t>Требования к буферу ликвидности были впервые определены в июне 2015 года</a:t>
            </a:r>
          </a:p>
          <a:p>
            <a:pPr lvl="2"/>
            <a:r>
              <a:rPr lang="ru-RU" dirty="0"/>
              <a:t>Акцент на предотвращении возможных нарушений программ финансирования (например, календаря аукционов), что, в свою очередь, способствовало повышению предсказуемости управления государственным долгом </a:t>
            </a:r>
          </a:p>
          <a:p>
            <a:pPr lvl="2"/>
            <a:r>
              <a:rPr lang="ru-RU" dirty="0"/>
              <a:t>На основе оценки новых угроз, включая временную потерю доступа к рынку в результате кибератаки, урагана или теракта</a:t>
            </a:r>
          </a:p>
          <a:p>
            <a:pPr lvl="2"/>
            <a:r>
              <a:rPr lang="ru-RU" dirty="0"/>
              <a:t>Первоначальное целевое значение: объем ликвидности, достаточный для покрытия оттока средств с общего счета казначейства в течение одной недели</a:t>
            </a:r>
          </a:p>
          <a:p>
            <a:pPr lvl="2"/>
            <a:r>
              <a:rPr lang="ru-RU" dirty="0"/>
              <a:t>После этого были изменения – см. график</a:t>
            </a:r>
          </a:p>
          <a:p>
            <a:pPr lvl="2"/>
            <a:endParaRPr lang="en-GB" dirty="0"/>
          </a:p>
        </p:txBody>
      </p:sp>
      <p:pic>
        <p:nvPicPr>
          <p:cNvPr id="6" name="Picture 5">
            <a:extLst>
              <a:ext uri="{FF2B5EF4-FFF2-40B4-BE49-F238E27FC236}">
                <a16:creationId xmlns:a16="http://schemas.microsoft.com/office/drawing/2014/main" id="{F6EDBC4A-2A89-38BF-6905-0A49B5C58FA0}"/>
              </a:ext>
            </a:extLst>
          </p:cNvPr>
          <p:cNvPicPr>
            <a:picLocks noChangeAspect="1"/>
          </p:cNvPicPr>
          <p:nvPr/>
        </p:nvPicPr>
        <p:blipFill>
          <a:blip r:embed="rId2"/>
          <a:stretch>
            <a:fillRect/>
          </a:stretch>
        </p:blipFill>
        <p:spPr>
          <a:xfrm>
            <a:off x="5740400" y="1947512"/>
            <a:ext cx="5779509" cy="3694496"/>
          </a:xfrm>
          <a:prstGeom prst="rect">
            <a:avLst/>
          </a:prstGeom>
        </p:spPr>
      </p:pic>
      <p:sp>
        <p:nvSpPr>
          <p:cNvPr id="5" name="Прямоугольник 4"/>
          <p:cNvSpPr/>
          <p:nvPr/>
        </p:nvSpPr>
        <p:spPr>
          <a:xfrm>
            <a:off x="8040624" y="2151888"/>
            <a:ext cx="2770632" cy="249936"/>
          </a:xfrm>
          <a:prstGeom prst="rect">
            <a:avLst/>
          </a:prstGeom>
          <a:solidFill>
            <a:srgbClr val="FFFFFF"/>
          </a:solidFill>
        </p:spPr>
        <p:txBody>
          <a:bodyPr wrap="none" lIns="0" tIns="0" rIns="0" bIns="0">
            <a:noAutofit/>
          </a:bodyPr>
          <a:lstStyle/>
          <a:p>
            <a:pPr indent="0" algn="r"/>
            <a:r>
              <a:rPr lang="ru-RU" sz="1400" b="1" dirty="0">
                <a:solidFill>
                  <a:srgbClr val="595959"/>
                </a:solidFill>
                <a:latin typeface="Calibri"/>
              </a:rPr>
              <a:t>Минфин США: операционный </a:t>
            </a:r>
            <a:br>
              <a:rPr lang="en-US" sz="1400" b="1" dirty="0">
                <a:solidFill>
                  <a:srgbClr val="595959"/>
                </a:solidFill>
                <a:latin typeface="Calibri"/>
              </a:rPr>
            </a:br>
            <a:r>
              <a:rPr lang="ru-RU" sz="1400" b="1" dirty="0">
                <a:solidFill>
                  <a:srgbClr val="595959"/>
                </a:solidFill>
                <a:latin typeface="Calibri"/>
              </a:rPr>
              <a:t>остаток денежных средств</a:t>
            </a:r>
          </a:p>
        </p:txBody>
      </p:sp>
      <p:sp>
        <p:nvSpPr>
          <p:cNvPr id="7" name="Прямоугольник 6"/>
          <p:cNvSpPr/>
          <p:nvPr/>
        </p:nvSpPr>
        <p:spPr>
          <a:xfrm>
            <a:off x="9832848" y="2697480"/>
            <a:ext cx="1496568" cy="313944"/>
          </a:xfrm>
          <a:prstGeom prst="rect">
            <a:avLst/>
          </a:prstGeom>
          <a:solidFill>
            <a:srgbClr val="FFFFFF"/>
          </a:solidFill>
        </p:spPr>
        <p:txBody>
          <a:bodyPr lIns="0" tIns="0" rIns="0" bIns="0">
            <a:noAutofit/>
          </a:bodyPr>
          <a:lstStyle/>
          <a:p>
            <a:pPr indent="0" algn="ctr"/>
            <a:r>
              <a:rPr lang="ru-RU" sz="900" dirty="0">
                <a:solidFill>
                  <a:srgbClr val="362D38"/>
                </a:solidFill>
                <a:latin typeface="Calibri"/>
              </a:rPr>
              <a:t>Текущий целевой уровень – примерно сумма расходов в течение 1 месяца</a:t>
            </a:r>
          </a:p>
        </p:txBody>
      </p:sp>
      <p:sp>
        <p:nvSpPr>
          <p:cNvPr id="8" name="Прямоугольник 7"/>
          <p:cNvSpPr/>
          <p:nvPr/>
        </p:nvSpPr>
        <p:spPr>
          <a:xfrm>
            <a:off x="6284976" y="2157984"/>
            <a:ext cx="502920" cy="176784"/>
          </a:xfrm>
          <a:prstGeom prst="rect">
            <a:avLst/>
          </a:prstGeom>
          <a:solidFill>
            <a:srgbClr val="FFFFFF"/>
          </a:solidFill>
        </p:spPr>
        <p:txBody>
          <a:bodyPr wrap="none" lIns="0" tIns="0" rIns="0" bIns="0">
            <a:noAutofit/>
          </a:bodyPr>
          <a:lstStyle/>
          <a:p>
            <a:pPr indent="0"/>
            <a:r>
              <a:rPr lang="ru-RU" sz="1100">
                <a:solidFill>
                  <a:srgbClr val="646464"/>
                </a:solidFill>
                <a:latin typeface="Calibri"/>
              </a:rPr>
              <a:t>Млрд долл. США</a:t>
            </a:r>
          </a:p>
        </p:txBody>
      </p:sp>
      <p:sp>
        <p:nvSpPr>
          <p:cNvPr id="9" name="Прямоугольник 8"/>
          <p:cNvSpPr/>
          <p:nvPr/>
        </p:nvSpPr>
        <p:spPr>
          <a:xfrm>
            <a:off x="8491728" y="3121152"/>
            <a:ext cx="1731264" cy="374904"/>
          </a:xfrm>
          <a:prstGeom prst="rect">
            <a:avLst/>
          </a:prstGeom>
          <a:solidFill>
            <a:srgbClr val="FFFFFF"/>
          </a:solidFill>
        </p:spPr>
        <p:txBody>
          <a:bodyPr lIns="0" tIns="0" rIns="0" bIns="0">
            <a:noAutofit/>
          </a:bodyPr>
          <a:lstStyle/>
          <a:p>
            <a:pPr indent="0" algn="ctr"/>
            <a:r>
              <a:rPr lang="ru-RU" sz="900">
                <a:latin typeface="Calibri"/>
              </a:rPr>
              <a:t>Допускается уменьшение </a:t>
            </a:r>
            <a:r>
              <a:rPr lang="ru-RU" sz="900">
                <a:solidFill>
                  <a:srgbClr val="362D38"/>
                </a:solidFill>
                <a:latin typeface="Calibri"/>
              </a:rPr>
              <a:t>остатка средств во время кризисов, связанных с лимитом госдолга</a:t>
            </a:r>
          </a:p>
        </p:txBody>
      </p:sp>
      <p:sp>
        <p:nvSpPr>
          <p:cNvPr id="10" name="Прямоугольник 9"/>
          <p:cNvSpPr/>
          <p:nvPr/>
        </p:nvSpPr>
        <p:spPr>
          <a:xfrm>
            <a:off x="7168896" y="3294888"/>
            <a:ext cx="923544" cy="484632"/>
          </a:xfrm>
          <a:prstGeom prst="rect">
            <a:avLst/>
          </a:prstGeom>
          <a:solidFill>
            <a:srgbClr val="FFFFFF"/>
          </a:solidFill>
        </p:spPr>
        <p:txBody>
          <a:bodyPr lIns="0" tIns="0" rIns="0" bIns="0">
            <a:noAutofit/>
          </a:bodyPr>
          <a:lstStyle/>
          <a:p>
            <a:pPr indent="0" algn="ctr"/>
            <a:r>
              <a:rPr lang="ru-RU" sz="900">
                <a:solidFill>
                  <a:srgbClr val="362D38"/>
                </a:solidFill>
                <a:latin typeface="Calibri"/>
              </a:rPr>
              <a:t>Целевой уровень увеличился во время пандемии Covid</a:t>
            </a:r>
          </a:p>
        </p:txBody>
      </p:sp>
      <p:sp>
        <p:nvSpPr>
          <p:cNvPr id="11" name="Прямоугольник 10"/>
          <p:cNvSpPr/>
          <p:nvPr/>
        </p:nvSpPr>
        <p:spPr>
          <a:xfrm>
            <a:off x="6928104" y="4718304"/>
            <a:ext cx="1164336" cy="204216"/>
          </a:xfrm>
          <a:prstGeom prst="rect">
            <a:avLst/>
          </a:prstGeom>
          <a:solidFill>
            <a:srgbClr val="FFFFFF"/>
          </a:solidFill>
        </p:spPr>
        <p:txBody>
          <a:bodyPr wrap="none" lIns="0" tIns="0" rIns="0" bIns="0">
            <a:noAutofit/>
          </a:bodyPr>
          <a:lstStyle/>
          <a:p>
            <a:pPr indent="0"/>
            <a:r>
              <a:rPr lang="ru-RU" sz="1000">
                <a:solidFill>
                  <a:srgbClr val="646464"/>
                </a:solidFill>
                <a:latin typeface="Calibri"/>
              </a:rPr>
              <a:t>Источник: Минфин США</a:t>
            </a:r>
          </a:p>
        </p:txBody>
      </p:sp>
    </p:spTree>
    <p:extLst>
      <p:ext uri="{BB962C8B-B14F-4D97-AF65-F5344CB8AC3E}">
        <p14:creationId xmlns:p14="http://schemas.microsoft.com/office/powerpoint/2010/main" val="14708459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105B3-7206-5821-F15A-E79CE25A090D}"/>
              </a:ext>
            </a:extLst>
          </p:cNvPr>
          <p:cNvSpPr>
            <a:spLocks noGrp="1"/>
          </p:cNvSpPr>
          <p:nvPr>
            <p:ph type="title"/>
          </p:nvPr>
        </p:nvSpPr>
        <p:spPr/>
        <p:txBody>
          <a:bodyPr/>
          <a:lstStyle/>
          <a:p>
            <a:r>
              <a:rPr lang="ru-RU" dirty="0"/>
              <a:t>Структура буфера ликвидности</a:t>
            </a:r>
          </a:p>
        </p:txBody>
      </p:sp>
      <p:graphicFrame>
        <p:nvGraphicFramePr>
          <p:cNvPr id="4" name="Diagram 3">
            <a:extLst>
              <a:ext uri="{FF2B5EF4-FFF2-40B4-BE49-F238E27FC236}">
                <a16:creationId xmlns:a16="http://schemas.microsoft.com/office/drawing/2014/main" id="{1AAC1D76-6342-AD32-9E5C-6C96B84044A1}"/>
              </a:ext>
            </a:extLst>
          </p:cNvPr>
          <p:cNvGraphicFramePr/>
          <p:nvPr>
            <p:extLst>
              <p:ext uri="{D42A27DB-BD31-4B8C-83A1-F6EECF244321}">
                <p14:modId xmlns:p14="http://schemas.microsoft.com/office/powerpoint/2010/main" val="250540003"/>
              </p:ext>
            </p:extLst>
          </p:nvPr>
        </p:nvGraphicFramePr>
        <p:xfrm>
          <a:off x="1524000" y="1060752"/>
          <a:ext cx="963748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05449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6B8EE-7B23-13A1-8FEE-10BC324E5926}"/>
              </a:ext>
            </a:extLst>
          </p:cNvPr>
          <p:cNvSpPr>
            <a:spLocks noGrp="1"/>
          </p:cNvSpPr>
          <p:nvPr>
            <p:ph type="title"/>
          </p:nvPr>
        </p:nvSpPr>
        <p:spPr/>
        <p:txBody>
          <a:bodyPr/>
          <a:lstStyle/>
          <a:p>
            <a:r>
              <a:rPr lang="ru-RU"/>
              <a:t>Управление</a:t>
            </a:r>
          </a:p>
        </p:txBody>
      </p:sp>
      <p:graphicFrame>
        <p:nvGraphicFramePr>
          <p:cNvPr id="4" name="Diagram 3">
            <a:extLst>
              <a:ext uri="{FF2B5EF4-FFF2-40B4-BE49-F238E27FC236}">
                <a16:creationId xmlns:a16="http://schemas.microsoft.com/office/drawing/2014/main" id="{66DB283C-4383-8DEC-5030-13ADDDB99319}"/>
              </a:ext>
            </a:extLst>
          </p:cNvPr>
          <p:cNvGraphicFramePr/>
          <p:nvPr>
            <p:extLst>
              <p:ext uri="{D42A27DB-BD31-4B8C-83A1-F6EECF244321}">
                <p14:modId xmlns:p14="http://schemas.microsoft.com/office/powerpoint/2010/main" val="2542572910"/>
              </p:ext>
            </p:extLst>
          </p:nvPr>
        </p:nvGraphicFramePr>
        <p:xfrm>
          <a:off x="1233713" y="1124857"/>
          <a:ext cx="10239829" cy="50134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10277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8240198-68B1-447F-B2A3-029AE4550C2A}"/>
              </a:ext>
            </a:extLst>
          </p:cNvPr>
          <p:cNvGraphicFramePr>
            <a:graphicFrameLocks noGrp="1"/>
          </p:cNvGraphicFramePr>
          <p:nvPr>
            <p:ph idx="1"/>
            <p:extLst>
              <p:ext uri="{D42A27DB-BD31-4B8C-83A1-F6EECF244321}">
                <p14:modId xmlns:p14="http://schemas.microsoft.com/office/powerpoint/2010/main" val="2170768894"/>
              </p:ext>
            </p:extLst>
          </p:nvPr>
        </p:nvGraphicFramePr>
        <p:xfrm>
          <a:off x="914400" y="1219200"/>
          <a:ext cx="103632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BAB8B34C-7D3B-4343-8308-E6BD5197CD42}"/>
              </a:ext>
            </a:extLst>
          </p:cNvPr>
          <p:cNvSpPr>
            <a:spLocks noGrp="1" noChangeArrowheads="1"/>
          </p:cNvSpPr>
          <p:nvPr>
            <p:ph type="title"/>
          </p:nvPr>
        </p:nvSpPr>
        <p:spPr>
          <a:xfrm>
            <a:off x="1625600" y="0"/>
            <a:ext cx="8585200" cy="1219200"/>
          </a:xfrm>
        </p:spPr>
        <p:txBody>
          <a:bodyPr/>
          <a:lstStyle/>
          <a:p>
            <a:r>
              <a:rPr lang="ru-RU"/>
              <a:t>Некоторые (общие) выводы</a:t>
            </a:r>
          </a:p>
        </p:txBody>
      </p:sp>
    </p:spTree>
    <p:extLst>
      <p:ext uri="{BB962C8B-B14F-4D97-AF65-F5344CB8AC3E}">
        <p14:creationId xmlns:p14="http://schemas.microsoft.com/office/powerpoint/2010/main" val="266127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0B132-9F98-44CC-80A2-01BB87547CA3}"/>
              </a:ext>
            </a:extLst>
          </p:cNvPr>
          <p:cNvSpPr>
            <a:spLocks noGrp="1"/>
          </p:cNvSpPr>
          <p:nvPr>
            <p:ph type="title"/>
          </p:nvPr>
        </p:nvSpPr>
        <p:spPr>
          <a:xfrm>
            <a:off x="1669142" y="0"/>
            <a:ext cx="8490857" cy="1219200"/>
          </a:xfrm>
        </p:spPr>
        <p:txBody>
          <a:bodyPr/>
          <a:lstStyle/>
          <a:p>
            <a:r>
              <a:rPr lang="ru-RU" dirty="0"/>
              <a:t>Литература</a:t>
            </a:r>
            <a:endParaRPr lang="en-GB" dirty="0"/>
          </a:p>
        </p:txBody>
      </p:sp>
      <p:sp>
        <p:nvSpPr>
          <p:cNvPr id="3" name="Content Placeholder 2">
            <a:extLst>
              <a:ext uri="{FF2B5EF4-FFF2-40B4-BE49-F238E27FC236}">
                <a16:creationId xmlns:a16="http://schemas.microsoft.com/office/drawing/2014/main" id="{64BA12E0-8F04-49C9-9AEC-5BD8F38D85CD}"/>
              </a:ext>
            </a:extLst>
          </p:cNvPr>
          <p:cNvSpPr>
            <a:spLocks noGrp="1"/>
          </p:cNvSpPr>
          <p:nvPr>
            <p:ph idx="1"/>
          </p:nvPr>
        </p:nvSpPr>
        <p:spPr>
          <a:xfrm>
            <a:off x="1431664" y="1219200"/>
            <a:ext cx="10060021" cy="5334000"/>
          </a:xfrm>
        </p:spPr>
        <p:txBody>
          <a:bodyPr>
            <a:normAutofit fontScale="85000" lnSpcReduction="20000"/>
          </a:bodyPr>
          <a:lstStyle/>
          <a:p>
            <a:pPr>
              <a:lnSpc>
                <a:spcPct val="110000"/>
              </a:lnSpc>
              <a:spcBef>
                <a:spcPts val="1200"/>
              </a:spcBef>
            </a:pPr>
            <a:r>
              <a:rPr lang="en-GB" sz="2100" dirty="0"/>
              <a:t>Yasemin </a:t>
            </a:r>
            <a:r>
              <a:rPr lang="en-GB" sz="2100" dirty="0" err="1"/>
              <a:t>Hürcan</a:t>
            </a:r>
            <a:r>
              <a:rPr lang="en-GB" sz="2100" dirty="0"/>
              <a:t>, Fatoş Koç, and Emre </a:t>
            </a:r>
            <a:r>
              <a:rPr lang="en-GB" sz="2100" dirty="0" err="1"/>
              <a:t>Balıbek</a:t>
            </a:r>
            <a:r>
              <a:rPr lang="en-GB" sz="2100" dirty="0"/>
              <a:t> “How to Set Up a Cash Buffer: a Practical Guide to Developing and Implementing a Cash Buffer Policy” (IMF How to Note 2020) https://www.imf.org/en/Publications/Fiscal-Affairs-Department-How-To-Notes/Issues/2020/12/21/How-to-Set-Up-A-Cash-Buffer-A-Practical-Guide-to-Developing-and-Implementing-a-Cash-Buffer-49955</a:t>
            </a:r>
          </a:p>
          <a:p>
            <a:pPr>
              <a:lnSpc>
                <a:spcPct val="110000"/>
              </a:lnSpc>
              <a:spcBef>
                <a:spcPts val="1200"/>
              </a:spcBef>
            </a:pPr>
            <a:r>
              <a:rPr lang="en-GB" sz="2100" dirty="0"/>
              <a:t>Pedro Cruz and Fatoş Koç “The liquidity buffer practices of public debt managers in OECD countries”(OECD, 2018) https://www.oecd-ilibrary.org/finance-and-investment/the-liquidity-buffer-practices-of-public-debt-managers-in-oecd-countries_3b468966-en</a:t>
            </a:r>
          </a:p>
          <a:p>
            <a:pPr>
              <a:lnSpc>
                <a:spcPct val="110000"/>
              </a:lnSpc>
              <a:spcBef>
                <a:spcPts val="1200"/>
              </a:spcBef>
            </a:pPr>
            <a:r>
              <a:rPr lang="en-GB" sz="2100" dirty="0"/>
              <a:t>World Bank “The Target Cash Buffer, Government Bond Market Peer Group Survey Analysis”(2014) (http://pubdocs.worldbank.org/en/361801442253296095/FS-Gemloc-PGD-May-6-2014-Survey-Analysis.pdf), 2014.</a:t>
            </a:r>
          </a:p>
          <a:p>
            <a:pPr>
              <a:lnSpc>
                <a:spcPct val="110000"/>
              </a:lnSpc>
              <a:spcBef>
                <a:spcPts val="1200"/>
              </a:spcBef>
            </a:pPr>
            <a:r>
              <a:rPr lang="en-GB" sz="2100" dirty="0"/>
              <a:t>PEMPAL TCOP “Government Treasury Single Account and Cash Management in PEMPAL Countries” (2021 Survey Report)  (https://www.pempal.org/knowledge-product/government-treasury-single-account-and-cash-management-pempal-countries).</a:t>
            </a:r>
          </a:p>
          <a:p>
            <a:pPr>
              <a:lnSpc>
                <a:spcPct val="110000"/>
              </a:lnSpc>
              <a:spcBef>
                <a:spcPts val="1200"/>
              </a:spcBef>
            </a:pPr>
            <a:r>
              <a:rPr lang="en-GB" sz="2100" dirty="0"/>
              <a:t>Mike Williams “Targeting the Cash Balance” (Presentation at PEMPAL TCOP 2016), https://www.pempal.org/sites/pempal/files/event/attachments/pempal-mike_williams_targeting_the_cash_balance_mar16.pptx.</a:t>
            </a:r>
          </a:p>
          <a:p>
            <a:endParaRPr lang="en-GB" sz="2200" dirty="0"/>
          </a:p>
        </p:txBody>
      </p:sp>
    </p:spTree>
    <p:extLst>
      <p:ext uri="{BB962C8B-B14F-4D97-AF65-F5344CB8AC3E}">
        <p14:creationId xmlns:p14="http://schemas.microsoft.com/office/powerpoint/2010/main" val="26697343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39A6E-237C-B610-95B7-8BEEEE340A8A}"/>
              </a:ext>
            </a:extLst>
          </p:cNvPr>
          <p:cNvSpPr>
            <a:spLocks noGrp="1"/>
          </p:cNvSpPr>
          <p:nvPr>
            <p:ph type="title"/>
          </p:nvPr>
        </p:nvSpPr>
        <p:spPr>
          <a:xfrm>
            <a:off x="1448708" y="38295"/>
            <a:ext cx="9715500" cy="978486"/>
          </a:xfrm>
        </p:spPr>
        <p:txBody>
          <a:bodyPr>
            <a:normAutofit fontScale="90000"/>
          </a:bodyPr>
          <a:lstStyle/>
          <a:p>
            <a:r>
              <a:rPr lang="ru-RU" sz="3600"/>
              <a:t>Приложение: некоторые другие подходы</a:t>
            </a:r>
          </a:p>
        </p:txBody>
      </p:sp>
      <p:sp>
        <p:nvSpPr>
          <p:cNvPr id="4" name="Text Placeholder 3">
            <a:extLst>
              <a:ext uri="{FF2B5EF4-FFF2-40B4-BE49-F238E27FC236}">
                <a16:creationId xmlns:a16="http://schemas.microsoft.com/office/drawing/2014/main" id="{D8B8A83F-ED90-2D26-4615-5C35323E6816}"/>
              </a:ext>
            </a:extLst>
          </p:cNvPr>
          <p:cNvSpPr>
            <a:spLocks noGrp="1"/>
          </p:cNvSpPr>
          <p:nvPr>
            <p:ph type="body" sz="quarter" idx="10"/>
          </p:nvPr>
        </p:nvSpPr>
        <p:spPr>
          <a:xfrm>
            <a:off x="1236663" y="1212715"/>
            <a:ext cx="4572000" cy="4860591"/>
          </a:xfrm>
        </p:spPr>
        <p:txBody>
          <a:bodyPr>
            <a:normAutofit/>
          </a:bodyPr>
          <a:lstStyle/>
          <a:p>
            <a:pPr marL="0" indent="0" algn="ctr">
              <a:spcAft>
                <a:spcPts val="600"/>
              </a:spcAft>
              <a:buNone/>
            </a:pPr>
            <a:r>
              <a:rPr lang="ru-RU" sz="1600" b="1" dirty="0">
                <a:solidFill>
                  <a:srgbClr val="004C97"/>
                </a:solidFill>
              </a:rPr>
              <a:t>Модель Миллера–Орра</a:t>
            </a:r>
          </a:p>
          <a:p>
            <a:pPr>
              <a:lnSpc>
                <a:spcPct val="90000"/>
              </a:lnSpc>
              <a:spcBef>
                <a:spcPts val="600"/>
              </a:spcBef>
            </a:pPr>
            <a:r>
              <a:rPr lang="ru-RU" sz="1400" dirty="0"/>
              <a:t>Предназначена для управления движением денежных средств, когда такое движение имеет нерегулярный характер, путем установки верхней и нижней границ допустимого остатка денежных средств</a:t>
            </a:r>
          </a:p>
          <a:p>
            <a:pPr lvl="2">
              <a:lnSpc>
                <a:spcPct val="90000"/>
              </a:lnSpc>
            </a:pPr>
            <a:r>
              <a:rPr lang="ru-RU" sz="1200" dirty="0"/>
              <a:t>Разница между верхней и нижней границами зависит от дисперсии денежного потока, процентной ставки и транзакционных издержек</a:t>
            </a:r>
          </a:p>
          <a:p>
            <a:pPr lvl="2">
              <a:lnSpc>
                <a:spcPct val="90000"/>
              </a:lnSpc>
            </a:pPr>
            <a:r>
              <a:rPr lang="ru-RU" sz="1200" dirty="0"/>
              <a:t>При достижении верхней границы следует приобретать ценные бумаги, а при достижении нижней границы – продавать их; при этом задача состоит в поддержании остатка денежных средств на целевом уровне между минимальным и максимальным значениями.</a:t>
            </a:r>
          </a:p>
          <a:p>
            <a:pPr lvl="2">
              <a:lnSpc>
                <a:spcPct val="90000"/>
              </a:lnSpc>
            </a:pPr>
            <a:r>
              <a:rPr lang="ru-RU" sz="1200" dirty="0"/>
              <a:t>Однако модель не говорит, как определять нижнюю границу («устанавливается руководством»)</a:t>
            </a:r>
          </a:p>
          <a:p>
            <a:pPr lvl="2">
              <a:lnSpc>
                <a:spcPct val="90000"/>
              </a:lnSpc>
            </a:pPr>
            <a:r>
              <a:rPr lang="ru-RU" sz="1200" dirty="0"/>
              <a:t>Не используется на практике правительствами</a:t>
            </a:r>
          </a:p>
          <a:p>
            <a:pPr marL="0" indent="0">
              <a:buNone/>
            </a:pPr>
            <a:endParaRPr lang="en-GB" sz="1400" dirty="0"/>
          </a:p>
        </p:txBody>
      </p:sp>
      <p:sp>
        <p:nvSpPr>
          <p:cNvPr id="5" name="Text Placeholder 4">
            <a:extLst>
              <a:ext uri="{FF2B5EF4-FFF2-40B4-BE49-F238E27FC236}">
                <a16:creationId xmlns:a16="http://schemas.microsoft.com/office/drawing/2014/main" id="{A5AAAF94-5474-1306-9176-B61A850312A5}"/>
              </a:ext>
            </a:extLst>
          </p:cNvPr>
          <p:cNvSpPr>
            <a:spLocks noGrp="1"/>
          </p:cNvSpPr>
          <p:nvPr>
            <p:ph type="body" sz="quarter" idx="11"/>
          </p:nvPr>
        </p:nvSpPr>
        <p:spPr>
          <a:xfrm>
            <a:off x="6383338" y="1212715"/>
            <a:ext cx="4572000" cy="5117747"/>
          </a:xfrm>
        </p:spPr>
        <p:txBody>
          <a:bodyPr>
            <a:normAutofit fontScale="92500" lnSpcReduction="10000"/>
          </a:bodyPr>
          <a:lstStyle/>
          <a:p>
            <a:pPr marL="0" indent="0" algn="ctr">
              <a:spcAft>
                <a:spcPts val="600"/>
              </a:spcAft>
              <a:buNone/>
            </a:pPr>
            <a:r>
              <a:rPr lang="ru-RU" sz="1600" b="1" dirty="0">
                <a:solidFill>
                  <a:srgbClr val="004C97"/>
                </a:solidFill>
              </a:rPr>
              <a:t>Коэффициент покрытия ликвидности (LCR)</a:t>
            </a:r>
          </a:p>
          <a:p>
            <a:pPr>
              <a:lnSpc>
                <a:spcPct val="110000"/>
              </a:lnSpc>
              <a:spcBef>
                <a:spcPts val="600"/>
              </a:spcBef>
            </a:pPr>
            <a:r>
              <a:rPr lang="ru-RU" sz="1400" dirty="0"/>
              <a:t>Показатель из набора международных стандартов банковского регулирования, разработанных Базельским комитетом по банковскому надзору</a:t>
            </a:r>
          </a:p>
          <a:p>
            <a:pPr>
              <a:lnSpc>
                <a:spcPct val="110000"/>
              </a:lnSpc>
              <a:spcBef>
                <a:spcPts val="600"/>
              </a:spcBef>
            </a:pPr>
            <a:r>
              <a:rPr lang="ru-RU" sz="1400" dirty="0"/>
              <a:t>Отражает соотношение имеющихся высококачественных ликвидных активов к оценке чистого оттока средств в течение определенного периода</a:t>
            </a:r>
          </a:p>
          <a:p>
            <a:pPr>
              <a:lnSpc>
                <a:spcPct val="110000"/>
              </a:lnSpc>
              <a:spcBef>
                <a:spcPts val="600"/>
              </a:spcBef>
            </a:pPr>
            <a:r>
              <a:rPr lang="ru-RU" sz="1400" dirty="0"/>
              <a:t>Однако:</a:t>
            </a:r>
          </a:p>
          <a:p>
            <a:pPr lvl="2">
              <a:lnSpc>
                <a:spcPct val="110000"/>
              </a:lnSpc>
            </a:pPr>
            <a:r>
              <a:rPr lang="ru-RU" sz="1400" dirty="0"/>
              <a:t>При том, что это потенциально полезный показатель для руководства, он не дает полной картины, и его может быть трудно интерпретировать</a:t>
            </a:r>
          </a:p>
          <a:p>
            <a:pPr lvl="2">
              <a:lnSpc>
                <a:spcPct val="110000"/>
              </a:lnSpc>
            </a:pPr>
            <a:r>
              <a:rPr lang="ru-RU" sz="1400" dirty="0"/>
              <a:t>Он является пассивным показателем: на практике у правительств есть возможности реагирования на отток денежных средств </a:t>
            </a:r>
          </a:p>
          <a:p>
            <a:pPr lvl="2">
              <a:lnSpc>
                <a:spcPct val="110000"/>
              </a:lnSpc>
            </a:pPr>
            <a:r>
              <a:rPr lang="ru-RU" sz="1400" dirty="0"/>
              <a:t>Лицам, принимающим решения, требуется больше информации о рисках и факторах чувствительности, а также о воздействии различных шоков, с которыми может столкнуться правительство, на денежные потоки, для оценки необходимых мер</a:t>
            </a:r>
          </a:p>
          <a:p>
            <a:pPr lvl="2">
              <a:lnSpc>
                <a:spcPct val="110000"/>
              </a:lnSpc>
            </a:pPr>
            <a:r>
              <a:rPr lang="ru-RU" sz="1400" dirty="0"/>
              <a:t>Мало используется на практике (хотя Колумбия прорабатывала такую возможность)</a:t>
            </a:r>
          </a:p>
        </p:txBody>
      </p:sp>
      <p:pic>
        <p:nvPicPr>
          <p:cNvPr id="6" name="Picture 5">
            <a:extLst>
              <a:ext uri="{FF2B5EF4-FFF2-40B4-BE49-F238E27FC236}">
                <a16:creationId xmlns:a16="http://schemas.microsoft.com/office/drawing/2014/main" id="{DDDB093D-31C1-2974-5DD0-230527B45473}"/>
              </a:ext>
            </a:extLst>
          </p:cNvPr>
          <p:cNvPicPr>
            <a:picLocks noChangeAspect="1"/>
          </p:cNvPicPr>
          <p:nvPr/>
        </p:nvPicPr>
        <p:blipFill>
          <a:blip r:embed="rId2"/>
          <a:stretch>
            <a:fillRect/>
          </a:stretch>
        </p:blipFill>
        <p:spPr>
          <a:xfrm>
            <a:off x="1614519" y="5032216"/>
            <a:ext cx="3482773" cy="1566996"/>
          </a:xfrm>
          <a:prstGeom prst="rect">
            <a:avLst/>
          </a:prstGeom>
          <a:solidFill>
            <a:srgbClr val="F3F3F5"/>
          </a:solidFill>
        </p:spPr>
      </p:pic>
      <p:sp>
        <p:nvSpPr>
          <p:cNvPr id="7" name="Прямоугольник 6"/>
          <p:cNvSpPr/>
          <p:nvPr/>
        </p:nvSpPr>
        <p:spPr>
          <a:xfrm>
            <a:off x="4282440" y="5266944"/>
            <a:ext cx="630936" cy="134112"/>
          </a:xfrm>
          <a:prstGeom prst="rect">
            <a:avLst/>
          </a:prstGeom>
          <a:solidFill>
            <a:srgbClr val="F3F3F5"/>
          </a:solidFill>
        </p:spPr>
        <p:txBody>
          <a:bodyPr wrap="none" lIns="0" tIns="0" rIns="0" bIns="0">
            <a:noAutofit/>
          </a:bodyPr>
          <a:lstStyle/>
          <a:p>
            <a:pPr indent="0"/>
            <a:r>
              <a:rPr lang="ru-RU" sz="500" b="1">
                <a:solidFill>
                  <a:srgbClr val="48484A"/>
                </a:solidFill>
                <a:latin typeface="Arial"/>
              </a:rPr>
              <a:t>Максимальный уровень</a:t>
            </a:r>
          </a:p>
        </p:txBody>
      </p:sp>
      <p:sp>
        <p:nvSpPr>
          <p:cNvPr id="8" name="Прямоугольник 7"/>
          <p:cNvSpPr/>
          <p:nvPr/>
        </p:nvSpPr>
        <p:spPr>
          <a:xfrm>
            <a:off x="4267200" y="5751576"/>
            <a:ext cx="685800" cy="137160"/>
          </a:xfrm>
          <a:prstGeom prst="rect">
            <a:avLst/>
          </a:prstGeom>
          <a:solidFill>
            <a:srgbClr val="F3F3F5"/>
          </a:solidFill>
        </p:spPr>
        <p:txBody>
          <a:bodyPr wrap="none" lIns="0" tIns="0" rIns="0" bIns="0">
            <a:noAutofit/>
          </a:bodyPr>
          <a:lstStyle/>
          <a:p>
            <a:pPr indent="0"/>
            <a:r>
              <a:rPr lang="ru-RU" sz="500" b="1">
                <a:solidFill>
                  <a:srgbClr val="48484A"/>
                </a:solidFill>
                <a:latin typeface="Arial"/>
              </a:rPr>
              <a:t>Точка возврата (Z)</a:t>
            </a:r>
          </a:p>
        </p:txBody>
      </p:sp>
      <p:sp>
        <p:nvSpPr>
          <p:cNvPr id="9" name="Прямоугольник 8"/>
          <p:cNvSpPr/>
          <p:nvPr/>
        </p:nvSpPr>
        <p:spPr>
          <a:xfrm>
            <a:off x="1737360" y="5132832"/>
            <a:ext cx="283464" cy="124968"/>
          </a:xfrm>
          <a:prstGeom prst="rect">
            <a:avLst/>
          </a:prstGeom>
          <a:solidFill>
            <a:srgbClr val="F3F3F5"/>
          </a:solidFill>
        </p:spPr>
        <p:txBody>
          <a:bodyPr wrap="none" lIns="0" tIns="0" rIns="0" bIns="0">
            <a:noAutofit/>
          </a:bodyPr>
          <a:lstStyle/>
          <a:p>
            <a:pPr indent="0"/>
            <a:r>
              <a:rPr lang="ru-RU" sz="500" b="1">
                <a:solidFill>
                  <a:srgbClr val="48484A"/>
                </a:solidFill>
                <a:latin typeface="Arial"/>
              </a:rPr>
              <a:t>Деньги</a:t>
            </a:r>
          </a:p>
        </p:txBody>
      </p:sp>
      <p:sp>
        <p:nvSpPr>
          <p:cNvPr id="10" name="Прямоугольник 9"/>
          <p:cNvSpPr/>
          <p:nvPr/>
        </p:nvSpPr>
        <p:spPr>
          <a:xfrm>
            <a:off x="4288536" y="6013704"/>
            <a:ext cx="603504" cy="146304"/>
          </a:xfrm>
          <a:prstGeom prst="rect">
            <a:avLst/>
          </a:prstGeom>
          <a:solidFill>
            <a:srgbClr val="F3F3F5"/>
          </a:solidFill>
        </p:spPr>
        <p:txBody>
          <a:bodyPr wrap="none" lIns="0" tIns="0" rIns="0" bIns="0">
            <a:noAutofit/>
          </a:bodyPr>
          <a:lstStyle/>
          <a:p>
            <a:pPr indent="0" algn="ctr"/>
            <a:r>
              <a:rPr lang="ru-RU" sz="500" b="1">
                <a:solidFill>
                  <a:srgbClr val="48484A"/>
                </a:solidFill>
                <a:latin typeface="Arial"/>
              </a:rPr>
              <a:t>Минимальный уровень</a:t>
            </a:r>
          </a:p>
        </p:txBody>
      </p:sp>
      <p:sp>
        <p:nvSpPr>
          <p:cNvPr id="11" name="Прямоугольник 10"/>
          <p:cNvSpPr/>
          <p:nvPr/>
        </p:nvSpPr>
        <p:spPr>
          <a:xfrm>
            <a:off x="4005072" y="6376416"/>
            <a:ext cx="271272" cy="115824"/>
          </a:xfrm>
          <a:prstGeom prst="rect">
            <a:avLst/>
          </a:prstGeom>
          <a:solidFill>
            <a:srgbClr val="F3F3F5"/>
          </a:solidFill>
        </p:spPr>
        <p:txBody>
          <a:bodyPr wrap="none" lIns="0" tIns="0" rIns="0" bIns="0">
            <a:noAutofit/>
          </a:bodyPr>
          <a:lstStyle/>
          <a:p>
            <a:pPr indent="0"/>
            <a:r>
              <a:rPr lang="ru-RU" sz="500" b="1">
                <a:solidFill>
                  <a:srgbClr val="48484A"/>
                </a:solidFill>
                <a:latin typeface="Arial"/>
              </a:rPr>
              <a:t>Время</a:t>
            </a:r>
          </a:p>
        </p:txBody>
      </p:sp>
    </p:spTree>
    <p:extLst>
      <p:ext uri="{BB962C8B-B14F-4D97-AF65-F5344CB8AC3E}">
        <p14:creationId xmlns:p14="http://schemas.microsoft.com/office/powerpoint/2010/main" val="1663518214"/>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noChangeArrowheads="1"/>
          </p:cNvSpPr>
          <p:nvPr>
            <p:ph type="title"/>
          </p:nvPr>
        </p:nvSpPr>
        <p:spPr>
          <a:xfrm>
            <a:off x="1527628" y="0"/>
            <a:ext cx="7772400" cy="1219201"/>
          </a:xfrm>
        </p:spPr>
        <p:txBody>
          <a:bodyPr/>
          <a:lstStyle/>
          <a:p>
            <a:r>
              <a:rPr lang="ru-RU"/>
              <a:t>Приложение: обследование Всемирного банка*</a:t>
            </a:r>
          </a:p>
        </p:txBody>
      </p:sp>
      <p:sp>
        <p:nvSpPr>
          <p:cNvPr id="5" name="TextBox 4"/>
          <p:cNvSpPr txBox="1"/>
          <p:nvPr/>
        </p:nvSpPr>
        <p:spPr>
          <a:xfrm>
            <a:off x="3993266" y="6158468"/>
            <a:ext cx="6979533" cy="338554"/>
          </a:xfrm>
          <a:prstGeom prst="rect">
            <a:avLst/>
          </a:prstGeom>
          <a:noFill/>
        </p:spPr>
        <p:txBody>
          <a:bodyPr wrap="square">
            <a:spAutoFit/>
          </a:bodyPr>
          <a:lstStyle/>
          <a:p>
            <a:pPr algn="r">
              <a:defRPr/>
            </a:pPr>
            <a:r>
              <a:rPr lang="ru-RU" sz="1600" i="1" dirty="0">
                <a:latin typeface="+mn-lt"/>
              </a:rPr>
              <a:t>* Группа ВБ по рынкам капитала: коллегиальный диалог – май 2014 г. </a:t>
            </a:r>
          </a:p>
        </p:txBody>
      </p:sp>
      <p:graphicFrame>
        <p:nvGraphicFramePr>
          <p:cNvPr id="2" name="Diagram 1">
            <a:extLst>
              <a:ext uri="{FF2B5EF4-FFF2-40B4-BE49-F238E27FC236}">
                <a16:creationId xmlns:a16="http://schemas.microsoft.com/office/drawing/2014/main" id="{A5B2F289-76CB-8E22-5EE8-1562C1AF70E3}"/>
              </a:ext>
            </a:extLst>
          </p:cNvPr>
          <p:cNvGraphicFramePr/>
          <p:nvPr>
            <p:extLst>
              <p:ext uri="{D42A27DB-BD31-4B8C-83A1-F6EECF244321}">
                <p14:modId xmlns:p14="http://schemas.microsoft.com/office/powerpoint/2010/main" val="229907044"/>
              </p:ext>
            </p:extLst>
          </p:nvPr>
        </p:nvGraphicFramePr>
        <p:xfrm>
          <a:off x="1139372" y="1052286"/>
          <a:ext cx="10058400" cy="5086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Новые риски</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2442998"/>
              </p:ext>
            </p:extLst>
          </p:nvPr>
        </p:nvGraphicFramePr>
        <p:xfrm>
          <a:off x="1255486" y="1328057"/>
          <a:ext cx="10363200" cy="48296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3837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Содержание</a:t>
            </a:r>
          </a:p>
        </p:txBody>
      </p:sp>
      <p:graphicFrame>
        <p:nvGraphicFramePr>
          <p:cNvPr id="5" name="Diagram 4"/>
          <p:cNvGraphicFramePr/>
          <p:nvPr>
            <p:extLst>
              <p:ext uri="{D42A27DB-BD31-4B8C-83A1-F6EECF244321}">
                <p14:modId xmlns:p14="http://schemas.microsoft.com/office/powerpoint/2010/main" val="3391184710"/>
              </p:ext>
            </p:extLst>
          </p:nvPr>
        </p:nvGraphicFramePr>
        <p:xfrm>
          <a:off x="1320800" y="1121229"/>
          <a:ext cx="10602686" cy="53158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1988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EC166CA-BF3B-B650-27F8-001054DA24C2}"/>
              </a:ext>
            </a:extLst>
          </p:cNvPr>
          <p:cNvGraphicFramePr>
            <a:graphicFrameLocks noGrp="1"/>
          </p:cNvGraphicFramePr>
          <p:nvPr>
            <p:ph idx="1"/>
            <p:extLst>
              <p:ext uri="{D42A27DB-BD31-4B8C-83A1-F6EECF244321}">
                <p14:modId xmlns:p14="http://schemas.microsoft.com/office/powerpoint/2010/main" val="1605248350"/>
              </p:ext>
            </p:extLst>
          </p:nvPr>
        </p:nvGraphicFramePr>
        <p:xfrm>
          <a:off x="1193800" y="1600200"/>
          <a:ext cx="10403468" cy="47113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2">
            <a:extLst>
              <a:ext uri="{FF2B5EF4-FFF2-40B4-BE49-F238E27FC236}">
                <a16:creationId xmlns:a16="http://schemas.microsoft.com/office/drawing/2014/main" id="{62D841D3-4B1C-4423-2C12-762DA2C2BFC7}"/>
              </a:ext>
            </a:extLst>
          </p:cNvPr>
          <p:cNvSpPr>
            <a:spLocks noGrp="1" noChangeArrowheads="1"/>
          </p:cNvSpPr>
          <p:nvPr>
            <p:ph type="title"/>
          </p:nvPr>
        </p:nvSpPr>
        <p:spPr>
          <a:xfrm>
            <a:off x="1320800" y="0"/>
            <a:ext cx="8839200" cy="1219200"/>
          </a:xfrm>
        </p:spPr>
        <p:txBody>
          <a:bodyPr/>
          <a:lstStyle/>
          <a:p>
            <a:r>
              <a:rPr lang="ru-RU" dirty="0"/>
              <a:t>Два типа буфера ликвидности </a:t>
            </a:r>
          </a:p>
        </p:txBody>
      </p:sp>
    </p:spTree>
    <p:extLst>
      <p:ext uri="{BB962C8B-B14F-4D97-AF65-F5344CB8AC3E}">
        <p14:creationId xmlns:p14="http://schemas.microsoft.com/office/powerpoint/2010/main" val="346764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AF9E8-4009-4B7C-8278-86667C63B225}"/>
              </a:ext>
            </a:extLst>
          </p:cNvPr>
          <p:cNvSpPr>
            <a:spLocks noGrp="1"/>
          </p:cNvSpPr>
          <p:nvPr>
            <p:ph type="title"/>
          </p:nvPr>
        </p:nvSpPr>
        <p:spPr/>
        <p:txBody>
          <a:bodyPr/>
          <a:lstStyle/>
          <a:p>
            <a:r>
              <a:rPr lang="ru-RU"/>
              <a:t>Альтернативный подход* </a:t>
            </a:r>
          </a:p>
        </p:txBody>
      </p:sp>
      <p:sp>
        <p:nvSpPr>
          <p:cNvPr id="6" name="Content Placeholder 5">
            <a:extLst>
              <a:ext uri="{FF2B5EF4-FFF2-40B4-BE49-F238E27FC236}">
                <a16:creationId xmlns:a16="http://schemas.microsoft.com/office/drawing/2014/main" id="{266F4E58-4F28-47B7-BA7E-B00610844FFB}"/>
              </a:ext>
            </a:extLst>
          </p:cNvPr>
          <p:cNvSpPr>
            <a:spLocks noGrp="1"/>
          </p:cNvSpPr>
          <p:nvPr>
            <p:ph idx="1"/>
          </p:nvPr>
        </p:nvSpPr>
        <p:spPr>
          <a:xfrm>
            <a:off x="1524000" y="4709886"/>
            <a:ext cx="9677400" cy="1487714"/>
          </a:xfrm>
        </p:spPr>
        <p:txBody>
          <a:bodyPr>
            <a:normAutofit fontScale="62500" lnSpcReduction="20000"/>
          </a:bodyPr>
          <a:lstStyle/>
          <a:p>
            <a:pPr>
              <a:lnSpc>
                <a:spcPct val="110000"/>
              </a:lnSpc>
              <a:spcBef>
                <a:spcPts val="600"/>
              </a:spcBef>
            </a:pPr>
            <a:r>
              <a:rPr lang="ru-RU" sz="2600" dirty="0"/>
              <a:t>По существу, такое же разделение, как и в случае операционного/страховочного буфера</a:t>
            </a:r>
          </a:p>
          <a:p>
            <a:pPr lvl="2">
              <a:lnSpc>
                <a:spcPct val="110000"/>
              </a:lnSpc>
            </a:pPr>
            <a:r>
              <a:rPr lang="ru-RU" dirty="0"/>
              <a:t>Основные компоненты анализа одинаковые, и в обоих случаях предусмотрены страховочные инструменты</a:t>
            </a:r>
          </a:p>
          <a:p>
            <a:pPr lvl="2">
              <a:lnSpc>
                <a:spcPct val="110000"/>
              </a:lnSpc>
            </a:pPr>
            <a:r>
              <a:rPr lang="ru-RU" dirty="0"/>
              <a:t>Разделение буфера по целям на управление долгом/ликвидностью может представляться более логичным, если управление долгом и ликвидностью разделено на институциональном уровне, однако (как минимум) процесс принятия решений должен быть интегрированным</a:t>
            </a:r>
          </a:p>
          <a:p>
            <a:pPr lvl="2">
              <a:lnSpc>
                <a:spcPct val="110000"/>
              </a:lnSpc>
            </a:pPr>
            <a:endParaRPr lang="en-GB" dirty="0"/>
          </a:p>
          <a:p>
            <a:pPr marL="0" indent="0">
              <a:buNone/>
            </a:pPr>
            <a:endParaRPr lang="en-GB" dirty="0"/>
          </a:p>
        </p:txBody>
      </p:sp>
      <p:graphicFrame>
        <p:nvGraphicFramePr>
          <p:cNvPr id="7" name="Diagram 6">
            <a:extLst>
              <a:ext uri="{FF2B5EF4-FFF2-40B4-BE49-F238E27FC236}">
                <a16:creationId xmlns:a16="http://schemas.microsoft.com/office/drawing/2014/main" id="{50F36950-ABA0-421E-A297-436B5CF0A2E2}"/>
              </a:ext>
            </a:extLst>
          </p:cNvPr>
          <p:cNvGraphicFramePr/>
          <p:nvPr>
            <p:extLst>
              <p:ext uri="{D42A27DB-BD31-4B8C-83A1-F6EECF244321}">
                <p14:modId xmlns:p14="http://schemas.microsoft.com/office/powerpoint/2010/main" val="3642932383"/>
              </p:ext>
            </p:extLst>
          </p:nvPr>
        </p:nvGraphicFramePr>
        <p:xfrm>
          <a:off x="1255486" y="1219200"/>
          <a:ext cx="10439400" cy="304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4D8F0B21-E84D-474A-83B2-C924DF87D379}"/>
              </a:ext>
            </a:extLst>
          </p:cNvPr>
          <p:cNvSpPr txBox="1"/>
          <p:nvPr/>
        </p:nvSpPr>
        <p:spPr>
          <a:xfrm>
            <a:off x="8610600" y="6248400"/>
            <a:ext cx="3352801" cy="307777"/>
          </a:xfrm>
          <a:prstGeom prst="rect">
            <a:avLst/>
          </a:prstGeom>
          <a:noFill/>
        </p:spPr>
        <p:txBody>
          <a:bodyPr wrap="square" rtlCol="0">
            <a:spAutoFit/>
          </a:bodyPr>
          <a:lstStyle/>
          <a:p>
            <a:r>
              <a:rPr lang="ru-RU" sz="1400" dirty="0"/>
              <a:t>* см. Практическое руководство МВФ</a:t>
            </a:r>
          </a:p>
        </p:txBody>
      </p:sp>
    </p:spTree>
    <p:extLst>
      <p:ext uri="{BB962C8B-B14F-4D97-AF65-F5344CB8AC3E}">
        <p14:creationId xmlns:p14="http://schemas.microsoft.com/office/powerpoint/2010/main" val="2765812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noChangeArrowheads="1"/>
          </p:cNvSpPr>
          <p:nvPr>
            <p:ph type="title"/>
          </p:nvPr>
        </p:nvSpPr>
        <p:spPr>
          <a:xfrm>
            <a:off x="1676400" y="28575"/>
            <a:ext cx="10134600" cy="1219200"/>
          </a:xfrm>
        </p:spPr>
        <p:txBody>
          <a:bodyPr/>
          <a:lstStyle/>
          <a:p>
            <a:r>
              <a:rPr lang="ru-RU" dirty="0"/>
              <a:t>Определение операционного буфера</a:t>
            </a:r>
          </a:p>
        </p:txBody>
      </p:sp>
      <p:pic>
        <p:nvPicPr>
          <p:cNvPr id="1331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1600200"/>
            <a:ext cx="9753600" cy="512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763000" y="1828800"/>
            <a:ext cx="2133600" cy="338554"/>
          </a:xfrm>
          <a:prstGeom prst="rect">
            <a:avLst/>
          </a:prstGeom>
          <a:noFill/>
        </p:spPr>
        <p:txBody>
          <a:bodyPr wrap="square" rtlCol="0">
            <a:spAutoFit/>
          </a:bodyPr>
          <a:lstStyle/>
          <a:p>
            <a:r>
              <a:rPr lang="ru-RU" sz="1600"/>
              <a:t>Совокупный поток денежных средств</a:t>
            </a:r>
          </a:p>
        </p:txBody>
      </p:sp>
      <p:sp>
        <p:nvSpPr>
          <p:cNvPr id="5" name="Прямоугольник 4"/>
          <p:cNvSpPr/>
          <p:nvPr/>
        </p:nvSpPr>
        <p:spPr>
          <a:xfrm>
            <a:off x="2724912" y="1859280"/>
            <a:ext cx="3761232" cy="438912"/>
          </a:xfrm>
          <a:prstGeom prst="rect">
            <a:avLst/>
          </a:prstGeom>
          <a:solidFill>
            <a:srgbClr val="FFFFFF"/>
          </a:solidFill>
        </p:spPr>
        <p:txBody>
          <a:bodyPr lIns="0" tIns="0" rIns="0" bIns="0">
            <a:noAutofit/>
          </a:bodyPr>
          <a:lstStyle/>
          <a:p>
            <a:pPr indent="0"/>
            <a:r>
              <a:rPr lang="ru-RU" sz="1300" dirty="0">
                <a:latin typeface="Calibri"/>
              </a:rPr>
              <a:t>План: поддержание остатка денежных средств в пределах +/- 3 млрд, т. е. ЕКС на уровне 8–14 млрд</a:t>
            </a:r>
          </a:p>
        </p:txBody>
      </p:sp>
      <p:sp>
        <p:nvSpPr>
          <p:cNvPr id="7" name="Прямоугольник 6"/>
          <p:cNvSpPr/>
          <p:nvPr/>
        </p:nvSpPr>
        <p:spPr>
          <a:xfrm>
            <a:off x="7135368" y="4684776"/>
            <a:ext cx="1965960" cy="225552"/>
          </a:xfrm>
          <a:prstGeom prst="rect">
            <a:avLst/>
          </a:prstGeom>
          <a:solidFill>
            <a:srgbClr val="95B3D7"/>
          </a:solidFill>
        </p:spPr>
        <p:txBody>
          <a:bodyPr wrap="none" lIns="0" tIns="0" rIns="0" bIns="0">
            <a:noAutofit/>
          </a:bodyPr>
          <a:lstStyle/>
          <a:p>
            <a:pPr indent="0" algn="ctr"/>
            <a:r>
              <a:rPr lang="ru-RU" sz="1300" dirty="0">
                <a:latin typeface="Calibri"/>
              </a:rPr>
              <a:t>буфер ликвидности = 6 млрд</a:t>
            </a:r>
          </a:p>
        </p:txBody>
      </p:sp>
      <p:sp>
        <p:nvSpPr>
          <p:cNvPr id="8" name="Прямоугольник 7"/>
          <p:cNvSpPr/>
          <p:nvPr/>
        </p:nvSpPr>
        <p:spPr>
          <a:xfrm>
            <a:off x="9610344" y="5879592"/>
            <a:ext cx="1133856" cy="207264"/>
          </a:xfrm>
          <a:prstGeom prst="rect">
            <a:avLst/>
          </a:prstGeom>
          <a:solidFill>
            <a:srgbClr val="4F81BD"/>
          </a:solidFill>
        </p:spPr>
        <p:txBody>
          <a:bodyPr wrap="none" lIns="0" tIns="0" rIns="0" bIns="0">
            <a:noAutofit/>
          </a:bodyPr>
          <a:lstStyle/>
          <a:p>
            <a:pPr indent="0" algn="r"/>
            <a:r>
              <a:rPr lang="ru-RU" sz="1100">
                <a:latin typeface="Calibri"/>
              </a:rPr>
              <a:t>Рабочие дни</a:t>
            </a:r>
          </a:p>
        </p:txBody>
      </p:sp>
      <p:sp>
        <p:nvSpPr>
          <p:cNvPr id="9" name="Прямоугольник 8"/>
          <p:cNvSpPr/>
          <p:nvPr/>
        </p:nvSpPr>
        <p:spPr>
          <a:xfrm>
            <a:off x="4140522" y="5721096"/>
            <a:ext cx="3880476" cy="460248"/>
          </a:xfrm>
          <a:prstGeom prst="rect">
            <a:avLst/>
          </a:prstGeom>
          <a:solidFill>
            <a:srgbClr val="4F81BD"/>
          </a:solidFill>
        </p:spPr>
        <p:txBody>
          <a:bodyPr lIns="0" tIns="0" rIns="0" bIns="0">
            <a:noAutofit/>
          </a:bodyPr>
          <a:lstStyle/>
          <a:p>
            <a:pPr indent="0" algn="ctr"/>
            <a:r>
              <a:rPr lang="ru-RU" sz="1300" dirty="0">
                <a:latin typeface="Calibri"/>
              </a:rPr>
              <a:t>Обособленные остатки (средства доноров, стабилизационный фонд и т. п.) = 2 млрд</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0D5E7-B2BD-4255-B552-2F4321E034ED}"/>
              </a:ext>
            </a:extLst>
          </p:cNvPr>
          <p:cNvSpPr>
            <a:spLocks noGrp="1"/>
          </p:cNvSpPr>
          <p:nvPr>
            <p:ph type="title"/>
          </p:nvPr>
        </p:nvSpPr>
        <p:spPr>
          <a:xfrm>
            <a:off x="1045028" y="0"/>
            <a:ext cx="11146971" cy="1066800"/>
          </a:xfrm>
        </p:spPr>
        <p:txBody>
          <a:bodyPr/>
          <a:lstStyle/>
          <a:p>
            <a:r>
              <a:rPr lang="ru-RU" dirty="0"/>
              <a:t>Операционный буфер: важные переменные</a:t>
            </a:r>
          </a:p>
        </p:txBody>
      </p:sp>
      <p:graphicFrame>
        <p:nvGraphicFramePr>
          <p:cNvPr id="4" name="Diagram 3">
            <a:extLst>
              <a:ext uri="{FF2B5EF4-FFF2-40B4-BE49-F238E27FC236}">
                <a16:creationId xmlns:a16="http://schemas.microsoft.com/office/drawing/2014/main" id="{6C2B1963-A166-464A-B7FE-AF693BF3BA61}"/>
              </a:ext>
            </a:extLst>
          </p:cNvPr>
          <p:cNvGraphicFramePr/>
          <p:nvPr>
            <p:extLst>
              <p:ext uri="{D42A27DB-BD31-4B8C-83A1-F6EECF244321}">
                <p14:modId xmlns:p14="http://schemas.microsoft.com/office/powerpoint/2010/main" val="3411912723"/>
              </p:ext>
            </p:extLst>
          </p:nvPr>
        </p:nvGraphicFramePr>
        <p:xfrm>
          <a:off x="1143000" y="1219200"/>
          <a:ext cx="103632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5737128"/>
      </p:ext>
    </p:extLst>
  </p:cSld>
  <p:clrMapOvr>
    <a:masterClrMapping/>
  </p:clrMapOvr>
</p:sld>
</file>

<file path=ppt/theme/theme1.xml><?xml version="1.0" encoding="utf-8"?>
<a:theme xmlns:a="http://schemas.openxmlformats.org/drawingml/2006/main" name="Custom Design">
  <a:themeElements>
    <a:clrScheme name="MCD-Test1">
      <a:dk1>
        <a:srgbClr val="000000"/>
      </a:dk1>
      <a:lt1>
        <a:srgbClr val="FEFEFE"/>
      </a:lt1>
      <a:dk2>
        <a:srgbClr val="004C97"/>
      </a:dk2>
      <a:lt2>
        <a:srgbClr val="CAEDFE"/>
      </a:lt2>
      <a:accent1>
        <a:srgbClr val="009CDE"/>
      </a:accent1>
      <a:accent2>
        <a:srgbClr val="F1A800"/>
      </a:accent2>
      <a:accent3>
        <a:srgbClr val="712EA5"/>
      </a:accent3>
      <a:accent4>
        <a:srgbClr val="DA281C"/>
      </a:accent4>
      <a:accent5>
        <a:srgbClr val="78BE20"/>
      </a:accent5>
      <a:accent6>
        <a:srgbClr val="00B0B9"/>
      </a:accent6>
      <a:hlink>
        <a:srgbClr val="0065B3"/>
      </a:hlink>
      <a:folHlink>
        <a:srgbClr val="FFBD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MF-ExternalPowerPoint" id="{1321CDCF-73F3-F24E-AE22-CEC7E53E1B8D}" vid="{BD453AAE-108E-BA46-89C7-F40981556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IMF_GenericExternalPowerPoint</Template>
  <TotalTime>18420</TotalTime>
  <Words>4604</Words>
  <Application>Microsoft Office PowerPoint</Application>
  <PresentationFormat>Widescreen</PresentationFormat>
  <Paragraphs>434</Paragraphs>
  <Slides>38</Slides>
  <Notes>4</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.HelveticaNeueDeskInterface-Regular</vt:lpstr>
      <vt:lpstr>Arial</vt:lpstr>
      <vt:lpstr>Arial Black</vt:lpstr>
      <vt:lpstr>ArialMT</vt:lpstr>
      <vt:lpstr>Calibri</vt:lpstr>
      <vt:lpstr>Segoe UI</vt:lpstr>
      <vt:lpstr>Times New Roman</vt:lpstr>
      <vt:lpstr>Wingdings</vt:lpstr>
      <vt:lpstr>Custom Design</vt:lpstr>
      <vt:lpstr>PowerPoint Presentation</vt:lpstr>
      <vt:lpstr>Содержание</vt:lpstr>
      <vt:lpstr>Для чего нужен буфер ликвидности?</vt:lpstr>
      <vt:lpstr>Новые риски</vt:lpstr>
      <vt:lpstr>Содержание</vt:lpstr>
      <vt:lpstr>Два типа буфера ликвидности </vt:lpstr>
      <vt:lpstr>Альтернативный подход* </vt:lpstr>
      <vt:lpstr>Определение операционного буфера</vt:lpstr>
      <vt:lpstr>Операционный буфер: важные переменные</vt:lpstr>
      <vt:lpstr>Полезность данных об исторической волатильности</vt:lpstr>
      <vt:lpstr>Значение прогнозирования</vt:lpstr>
      <vt:lpstr>Пример: важность прогнозов</vt:lpstr>
      <vt:lpstr>Влияние ошибок прогноза</vt:lpstr>
      <vt:lpstr>Операционный буфер: иллюстрация</vt:lpstr>
      <vt:lpstr>Другой пример...</vt:lpstr>
      <vt:lpstr>Акцент на совокупных ошибках</vt:lpstr>
      <vt:lpstr>Целесообразен ли сценарный анализ?</vt:lpstr>
      <vt:lpstr>Сценарный анализ: пример*</vt:lpstr>
      <vt:lpstr>Страховочный буфер</vt:lpstr>
      <vt:lpstr>Страховочный буфер – прочие соображения</vt:lpstr>
      <vt:lpstr>Страховочные инструменты?</vt:lpstr>
      <vt:lpstr>Содержание</vt:lpstr>
      <vt:lpstr>буферы ликвидности на практике – 1</vt:lpstr>
      <vt:lpstr>Буферы ликвидности на практике – 2</vt:lpstr>
      <vt:lpstr>Страны PEMPAL: опрос 2021 года о практике применения ЕКС</vt:lpstr>
      <vt:lpstr>PowerPoint Presentation</vt:lpstr>
      <vt:lpstr>Содержание</vt:lpstr>
      <vt:lpstr>Целевое использование статей буфера ликвидности?</vt:lpstr>
      <vt:lpstr>Инвестирование буфера</vt:lpstr>
      <vt:lpstr>Буферные фонды ликвидности</vt:lpstr>
      <vt:lpstr>Изменения размера буфера ликвидности с течением времени</vt:lpstr>
      <vt:lpstr>Изменения с течением времени: пример из опыта США</vt:lpstr>
      <vt:lpstr>Структура буфера ликвидности</vt:lpstr>
      <vt:lpstr>Управление</vt:lpstr>
      <vt:lpstr>Некоторые (общие) выводы</vt:lpstr>
      <vt:lpstr>Литература</vt:lpstr>
      <vt:lpstr>Приложение: некоторые другие подходы</vt:lpstr>
      <vt:lpstr>Приложение: обследование Всемирного банка*</vt:lpstr>
    </vt:vector>
  </TitlesOfParts>
  <Company>International Monetary Fund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a visually integrated Fund</dc:title>
  <dc:creator>Kourdali, Baya</dc:creator>
  <cp:lastModifiedBy>K.R.</cp:lastModifiedBy>
  <cp:revision>351</cp:revision>
  <cp:lastPrinted>2017-12-21T20:31:56Z</cp:lastPrinted>
  <dcterms:created xsi:type="dcterms:W3CDTF">2018-03-12T18:37:20Z</dcterms:created>
  <dcterms:modified xsi:type="dcterms:W3CDTF">2024-06-23T19:03:00Z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