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6" r:id="rId3"/>
    <p:sldId id="315" r:id="rId4"/>
    <p:sldId id="333" r:id="rId5"/>
    <p:sldId id="316" r:id="rId6"/>
    <p:sldId id="334" r:id="rId7"/>
    <p:sldId id="336" r:id="rId8"/>
    <p:sldId id="337" r:id="rId9"/>
    <p:sldId id="338" r:id="rId10"/>
    <p:sldId id="322" r:id="rId11"/>
    <p:sldId id="340" r:id="rId12"/>
    <p:sldId id="339" r:id="rId13"/>
    <p:sldId id="341" r:id="rId14"/>
    <p:sldId id="329" r:id="rId15"/>
    <p:sldId id="342" r:id="rId16"/>
    <p:sldId id="343" r:id="rId17"/>
    <p:sldId id="344" r:id="rId18"/>
    <p:sldId id="285" r:id="rId1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B886"/>
    <a:srgbClr val="C0C0C0"/>
    <a:srgbClr val="969696"/>
    <a:srgbClr val="B2B2B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743" autoAdjust="0"/>
  </p:normalViewPr>
  <p:slideViewPr>
    <p:cSldViewPr>
      <p:cViewPr varScale="1">
        <p:scale>
          <a:sx n="82" d="100"/>
          <a:sy n="82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35874-7C41-42B8-981B-1F3BA82ED97B}" type="datetimeFigureOut">
              <a:rPr lang="tr-TR" smtClean="0"/>
              <a:t>18.02.2016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869A1-C784-4D13-9720-7781CBEE7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213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A054160-BEF0-4E6A-952C-DD1263546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87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54160-BEF0-4E6A-952C-DD126354697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36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tr-TR" smtClean="0">
                <a:latin typeface="Arial" charset="0"/>
              </a:rPr>
              <a:t>Content Layouts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tr-TR" smtClean="0">
                <a:latin typeface="Arial" charset="0"/>
              </a:rPr>
              <a:t>Content Layouts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tr-TR" smtClean="0">
                <a:latin typeface="Arial" charset="0"/>
              </a:rPr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77" name="Group 25"/>
          <p:cNvGrpSpPr>
            <a:grpSpLocks/>
          </p:cNvGrpSpPr>
          <p:nvPr userDrawn="1"/>
        </p:nvGrpSpPr>
        <p:grpSpPr bwMode="auto">
          <a:xfrm>
            <a:off x="0" y="1447800"/>
            <a:ext cx="9144000" cy="5410200"/>
            <a:chOff x="0" y="1152"/>
            <a:chExt cx="5760" cy="3168"/>
          </a:xfrm>
        </p:grpSpPr>
        <p:sp>
          <p:nvSpPr>
            <p:cNvPr id="49178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79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49180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49181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9182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49183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84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pic>
        <p:nvPicPr>
          <p:cNvPr id="49185" name="Picture 33" descr="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5" r="17516" b="21506"/>
          <a:stretch>
            <a:fillRect/>
          </a:stretch>
        </p:blipFill>
        <p:spPr bwMode="gray">
          <a:xfrm rot="-355085">
            <a:off x="3873500" y="2209800"/>
            <a:ext cx="4662488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86" name="Picture 34" descr="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71" r="51070"/>
          <a:stretch>
            <a:fillRect/>
          </a:stretch>
        </p:blipFill>
        <p:spPr bwMode="gray">
          <a:xfrm>
            <a:off x="8153400" y="1482725"/>
            <a:ext cx="990600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9187" name="Group 35"/>
          <p:cNvGrpSpPr>
            <a:grpSpLocks/>
          </p:cNvGrpSpPr>
          <p:nvPr userDrawn="1"/>
        </p:nvGrpSpPr>
        <p:grpSpPr bwMode="auto">
          <a:xfrm>
            <a:off x="7551738" y="471488"/>
            <a:ext cx="1592262" cy="1236662"/>
            <a:chOff x="4757" y="297"/>
            <a:chExt cx="1003" cy="779"/>
          </a:xfrm>
        </p:grpSpPr>
        <p:sp>
          <p:nvSpPr>
            <p:cNvPr id="49188" name="Freeform 36"/>
            <p:cNvSpPr>
              <a:spLocks/>
            </p:cNvSpPr>
            <p:nvPr userDrawn="1"/>
          </p:nvSpPr>
          <p:spPr bwMode="gray">
            <a:xfrm>
              <a:off x="4767" y="297"/>
              <a:ext cx="993" cy="772"/>
            </a:xfrm>
            <a:custGeom>
              <a:avLst/>
              <a:gdLst>
                <a:gd name="T0" fmla="*/ 993 w 993"/>
                <a:gd name="T1" fmla="*/ 503 h 772"/>
                <a:gd name="T2" fmla="*/ 648 w 993"/>
                <a:gd name="T3" fmla="*/ 84 h 772"/>
                <a:gd name="T4" fmla="*/ 143 w 993"/>
                <a:gd name="T5" fmla="*/ 1 h 772"/>
                <a:gd name="T6" fmla="*/ 0 w 993"/>
                <a:gd name="T7" fmla="*/ 54 h 772"/>
                <a:gd name="T8" fmla="*/ 881 w 993"/>
                <a:gd name="T9" fmla="*/ 752 h 772"/>
                <a:gd name="T10" fmla="*/ 993 w 993"/>
                <a:gd name="T11" fmla="*/ 772 h 772"/>
                <a:gd name="T12" fmla="*/ 993 w 993"/>
                <a:gd name="T13" fmla="*/ 503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3" h="772">
                  <a:moveTo>
                    <a:pt x="993" y="503"/>
                  </a:moveTo>
                  <a:cubicBezTo>
                    <a:pt x="934" y="361"/>
                    <a:pt x="785" y="92"/>
                    <a:pt x="648" y="84"/>
                  </a:cubicBezTo>
                  <a:cubicBezTo>
                    <a:pt x="648" y="84"/>
                    <a:pt x="392" y="40"/>
                    <a:pt x="143" y="1"/>
                  </a:cubicBezTo>
                  <a:cubicBezTo>
                    <a:pt x="144" y="0"/>
                    <a:pt x="56" y="14"/>
                    <a:pt x="0" y="54"/>
                  </a:cubicBezTo>
                  <a:cubicBezTo>
                    <a:pt x="615" y="129"/>
                    <a:pt x="709" y="683"/>
                    <a:pt x="881" y="752"/>
                  </a:cubicBezTo>
                  <a:lnTo>
                    <a:pt x="993" y="772"/>
                  </a:lnTo>
                  <a:lnTo>
                    <a:pt x="993" y="503"/>
                  </a:lnTo>
                  <a:close/>
                </a:path>
              </a:pathLst>
            </a:custGeom>
            <a:gradFill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89" name="Freeform 37"/>
            <p:cNvSpPr>
              <a:spLocks/>
            </p:cNvSpPr>
            <p:nvPr userDrawn="1"/>
          </p:nvSpPr>
          <p:spPr bwMode="gray">
            <a:xfrm>
              <a:off x="4757" y="303"/>
              <a:ext cx="1002" cy="773"/>
            </a:xfrm>
            <a:custGeom>
              <a:avLst/>
              <a:gdLst>
                <a:gd name="T0" fmla="*/ 1002 w 1002"/>
                <a:gd name="T1" fmla="*/ 521 h 773"/>
                <a:gd name="T2" fmla="*/ 648 w 1002"/>
                <a:gd name="T3" fmla="*/ 84 h 773"/>
                <a:gd name="T4" fmla="*/ 143 w 1002"/>
                <a:gd name="T5" fmla="*/ 1 h 773"/>
                <a:gd name="T6" fmla="*/ 0 w 1002"/>
                <a:gd name="T7" fmla="*/ 54 h 773"/>
                <a:gd name="T8" fmla="*/ 881 w 1002"/>
                <a:gd name="T9" fmla="*/ 752 h 773"/>
                <a:gd name="T10" fmla="*/ 1002 w 1002"/>
                <a:gd name="T11" fmla="*/ 773 h 773"/>
                <a:gd name="T12" fmla="*/ 1002 w 1002"/>
                <a:gd name="T13" fmla="*/ 521 h 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2" h="773">
                  <a:moveTo>
                    <a:pt x="1002" y="521"/>
                  </a:moveTo>
                  <a:cubicBezTo>
                    <a:pt x="943" y="379"/>
                    <a:pt x="785" y="92"/>
                    <a:pt x="648" y="84"/>
                  </a:cubicBezTo>
                  <a:cubicBezTo>
                    <a:pt x="648" y="84"/>
                    <a:pt x="392" y="40"/>
                    <a:pt x="143" y="1"/>
                  </a:cubicBezTo>
                  <a:cubicBezTo>
                    <a:pt x="144" y="0"/>
                    <a:pt x="56" y="14"/>
                    <a:pt x="0" y="54"/>
                  </a:cubicBezTo>
                  <a:cubicBezTo>
                    <a:pt x="615" y="129"/>
                    <a:pt x="709" y="683"/>
                    <a:pt x="881" y="752"/>
                  </a:cubicBezTo>
                  <a:lnTo>
                    <a:pt x="1002" y="773"/>
                  </a:lnTo>
                  <a:lnTo>
                    <a:pt x="1002" y="521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66667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6666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9190" name="Rectangle 3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556D9ED-B17A-459A-905A-95A2B865BAF4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49191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2400"/>
            <a:ext cx="2895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tr-TR"/>
          </a:p>
        </p:txBody>
      </p:sp>
      <p:sp>
        <p:nvSpPr>
          <p:cNvPr id="49192" name="Rectangle 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91D4B86-EE34-4CDC-9CBD-F5D88A57ECFF}" type="slidenum">
              <a:rPr lang="en-US" altLang="tr-TR"/>
              <a:pPr/>
              <a:t>‹#›</a:t>
            </a:fld>
            <a:endParaRPr lang="en-US" altLang="tr-TR"/>
          </a:p>
        </p:txBody>
      </p:sp>
      <p:grpSp>
        <p:nvGrpSpPr>
          <p:cNvPr id="49196" name="Group 44"/>
          <p:cNvGrpSpPr>
            <a:grpSpLocks/>
          </p:cNvGrpSpPr>
          <p:nvPr userDrawn="1"/>
        </p:nvGrpSpPr>
        <p:grpSpPr bwMode="auto">
          <a:xfrm>
            <a:off x="5475288" y="469900"/>
            <a:ext cx="3144837" cy="2640013"/>
            <a:chOff x="3449" y="296"/>
            <a:chExt cx="1981" cy="1663"/>
          </a:xfrm>
        </p:grpSpPr>
        <p:sp>
          <p:nvSpPr>
            <p:cNvPr id="49197" name="Freeform 45"/>
            <p:cNvSpPr>
              <a:spLocks/>
            </p:cNvSpPr>
            <p:nvPr userDrawn="1"/>
          </p:nvSpPr>
          <p:spPr bwMode="gray">
            <a:xfrm>
              <a:off x="3483" y="302"/>
              <a:ext cx="1947" cy="1657"/>
            </a:xfrm>
            <a:custGeom>
              <a:avLst/>
              <a:gdLst>
                <a:gd name="T0" fmla="*/ 1947 w 1947"/>
                <a:gd name="T1" fmla="*/ 86 h 1657"/>
                <a:gd name="T2" fmla="*/ 1459 w 1947"/>
                <a:gd name="T3" fmla="*/ 0 h 1657"/>
                <a:gd name="T4" fmla="*/ 0 w 1947"/>
                <a:gd name="T5" fmla="*/ 1454 h 1657"/>
                <a:gd name="T6" fmla="*/ 43 w 1947"/>
                <a:gd name="T7" fmla="*/ 1497 h 1657"/>
                <a:gd name="T8" fmla="*/ 731 w 1947"/>
                <a:gd name="T9" fmla="*/ 1647 h 1657"/>
                <a:gd name="T10" fmla="*/ 1947 w 1947"/>
                <a:gd name="T11" fmla="*/ 86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47" h="1657">
                  <a:moveTo>
                    <a:pt x="1947" y="86"/>
                  </a:moveTo>
                  <a:cubicBezTo>
                    <a:pt x="1947" y="86"/>
                    <a:pt x="1618" y="29"/>
                    <a:pt x="1459" y="0"/>
                  </a:cubicBezTo>
                  <a:cubicBezTo>
                    <a:pt x="838" y="101"/>
                    <a:pt x="836" y="1527"/>
                    <a:pt x="0" y="1454"/>
                  </a:cubicBezTo>
                  <a:cubicBezTo>
                    <a:pt x="48" y="1512"/>
                    <a:pt x="42" y="1494"/>
                    <a:pt x="43" y="1497"/>
                  </a:cubicBezTo>
                  <a:cubicBezTo>
                    <a:pt x="464" y="1574"/>
                    <a:pt x="731" y="1647"/>
                    <a:pt x="731" y="1647"/>
                  </a:cubicBezTo>
                  <a:cubicBezTo>
                    <a:pt x="1152" y="1657"/>
                    <a:pt x="1262" y="137"/>
                    <a:pt x="1947" y="8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79216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98" name="Freeform 46"/>
            <p:cNvSpPr>
              <a:spLocks/>
            </p:cNvSpPr>
            <p:nvPr userDrawn="1"/>
          </p:nvSpPr>
          <p:spPr bwMode="gray">
            <a:xfrm>
              <a:off x="3449" y="296"/>
              <a:ext cx="1966" cy="1640"/>
            </a:xfrm>
            <a:custGeom>
              <a:avLst/>
              <a:gdLst>
                <a:gd name="T0" fmla="*/ 1966 w 1966"/>
                <a:gd name="T1" fmla="*/ 82 h 1640"/>
                <a:gd name="T2" fmla="*/ 1471 w 1966"/>
                <a:gd name="T3" fmla="*/ 0 h 1640"/>
                <a:gd name="T4" fmla="*/ 0 w 1966"/>
                <a:gd name="T5" fmla="*/ 1460 h 1640"/>
                <a:gd name="T6" fmla="*/ 43 w 1966"/>
                <a:gd name="T7" fmla="*/ 1503 h 1640"/>
                <a:gd name="T8" fmla="*/ 761 w 1966"/>
                <a:gd name="T9" fmla="*/ 1640 h 1640"/>
                <a:gd name="T10" fmla="*/ 1966 w 1966"/>
                <a:gd name="T11" fmla="*/ 82 h 1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66" h="1640">
                  <a:moveTo>
                    <a:pt x="1966" y="82"/>
                  </a:moveTo>
                  <a:cubicBezTo>
                    <a:pt x="1966" y="82"/>
                    <a:pt x="1630" y="29"/>
                    <a:pt x="1471" y="0"/>
                  </a:cubicBezTo>
                  <a:cubicBezTo>
                    <a:pt x="850" y="101"/>
                    <a:pt x="836" y="1533"/>
                    <a:pt x="0" y="1460"/>
                  </a:cubicBezTo>
                  <a:cubicBezTo>
                    <a:pt x="48" y="1518"/>
                    <a:pt x="42" y="1500"/>
                    <a:pt x="43" y="1503"/>
                  </a:cubicBezTo>
                  <a:cubicBezTo>
                    <a:pt x="464" y="1580"/>
                    <a:pt x="761" y="1640"/>
                    <a:pt x="761" y="1640"/>
                  </a:cubicBezTo>
                  <a:cubicBezTo>
                    <a:pt x="1173" y="1640"/>
                    <a:pt x="1281" y="133"/>
                    <a:pt x="1966" y="8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>
              <a:prstShdw prst="shdw17" dist="127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99" name="Freeform 47"/>
            <p:cNvSpPr>
              <a:spLocks/>
            </p:cNvSpPr>
            <p:nvPr userDrawn="1"/>
          </p:nvSpPr>
          <p:spPr bwMode="gray">
            <a:xfrm>
              <a:off x="3449" y="296"/>
              <a:ext cx="1966" cy="1640"/>
            </a:xfrm>
            <a:custGeom>
              <a:avLst/>
              <a:gdLst>
                <a:gd name="T0" fmla="*/ 1966 w 1966"/>
                <a:gd name="T1" fmla="*/ 82 h 1640"/>
                <a:gd name="T2" fmla="*/ 1471 w 1966"/>
                <a:gd name="T3" fmla="*/ 0 h 1640"/>
                <a:gd name="T4" fmla="*/ 0 w 1966"/>
                <a:gd name="T5" fmla="*/ 1460 h 1640"/>
                <a:gd name="T6" fmla="*/ 43 w 1966"/>
                <a:gd name="T7" fmla="*/ 1503 h 1640"/>
                <a:gd name="T8" fmla="*/ 761 w 1966"/>
                <a:gd name="T9" fmla="*/ 1640 h 1640"/>
                <a:gd name="T10" fmla="*/ 1966 w 1966"/>
                <a:gd name="T11" fmla="*/ 82 h 1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66" h="1640">
                  <a:moveTo>
                    <a:pt x="1966" y="82"/>
                  </a:moveTo>
                  <a:cubicBezTo>
                    <a:pt x="1966" y="82"/>
                    <a:pt x="1630" y="29"/>
                    <a:pt x="1471" y="0"/>
                  </a:cubicBezTo>
                  <a:cubicBezTo>
                    <a:pt x="850" y="101"/>
                    <a:pt x="836" y="1533"/>
                    <a:pt x="0" y="1460"/>
                  </a:cubicBezTo>
                  <a:cubicBezTo>
                    <a:pt x="48" y="1518"/>
                    <a:pt x="42" y="1500"/>
                    <a:pt x="43" y="1503"/>
                  </a:cubicBezTo>
                  <a:cubicBezTo>
                    <a:pt x="464" y="1580"/>
                    <a:pt x="761" y="1640"/>
                    <a:pt x="761" y="1640"/>
                  </a:cubicBezTo>
                  <a:cubicBezTo>
                    <a:pt x="1173" y="1640"/>
                    <a:pt x="1281" y="133"/>
                    <a:pt x="1966" y="8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35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49200" name="Group 48"/>
          <p:cNvGrpSpPr>
            <a:grpSpLocks/>
          </p:cNvGrpSpPr>
          <p:nvPr userDrawn="1"/>
        </p:nvGrpSpPr>
        <p:grpSpPr bwMode="auto">
          <a:xfrm>
            <a:off x="3530600" y="962025"/>
            <a:ext cx="3162300" cy="2133600"/>
            <a:chOff x="2224" y="606"/>
            <a:chExt cx="1992" cy="1344"/>
          </a:xfrm>
        </p:grpSpPr>
        <p:sp>
          <p:nvSpPr>
            <p:cNvPr id="49201" name="Freeform 49"/>
            <p:cNvSpPr>
              <a:spLocks/>
            </p:cNvSpPr>
            <p:nvPr userDrawn="1"/>
          </p:nvSpPr>
          <p:spPr bwMode="gray">
            <a:xfrm>
              <a:off x="2224" y="606"/>
              <a:ext cx="1992" cy="1334"/>
            </a:xfrm>
            <a:custGeom>
              <a:avLst/>
              <a:gdLst>
                <a:gd name="T0" fmla="*/ 1992 w 1992"/>
                <a:gd name="T1" fmla="*/ 1334 h 1334"/>
                <a:gd name="T2" fmla="*/ 1285 w 1992"/>
                <a:gd name="T3" fmla="*/ 1198 h 1334"/>
                <a:gd name="T4" fmla="*/ 0 w 1992"/>
                <a:gd name="T5" fmla="*/ 78 h 1334"/>
                <a:gd name="T6" fmla="*/ 334 w 1992"/>
                <a:gd name="T7" fmla="*/ 22 h 1334"/>
                <a:gd name="T8" fmla="*/ 1039 w 1992"/>
                <a:gd name="T9" fmla="*/ 154 h 1334"/>
                <a:gd name="T10" fmla="*/ 1992 w 1992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92" h="1334">
                  <a:moveTo>
                    <a:pt x="1992" y="1334"/>
                  </a:moveTo>
                  <a:cubicBezTo>
                    <a:pt x="1695" y="1274"/>
                    <a:pt x="1285" y="1198"/>
                    <a:pt x="1285" y="1198"/>
                  </a:cubicBezTo>
                  <a:cubicBezTo>
                    <a:pt x="1081" y="1147"/>
                    <a:pt x="689" y="0"/>
                    <a:pt x="0" y="78"/>
                  </a:cubicBezTo>
                  <a:cubicBezTo>
                    <a:pt x="216" y="28"/>
                    <a:pt x="332" y="17"/>
                    <a:pt x="334" y="22"/>
                  </a:cubicBezTo>
                  <a:cubicBezTo>
                    <a:pt x="626" y="75"/>
                    <a:pt x="1039" y="154"/>
                    <a:pt x="1039" y="154"/>
                  </a:cubicBezTo>
                  <a:cubicBezTo>
                    <a:pt x="1420" y="204"/>
                    <a:pt x="1638" y="1256"/>
                    <a:pt x="1992" y="133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202" name="Freeform 50"/>
            <p:cNvSpPr>
              <a:spLocks/>
            </p:cNvSpPr>
            <p:nvPr userDrawn="1"/>
          </p:nvSpPr>
          <p:spPr bwMode="gray">
            <a:xfrm>
              <a:off x="2228" y="606"/>
              <a:ext cx="1988" cy="1344"/>
            </a:xfrm>
            <a:custGeom>
              <a:avLst/>
              <a:gdLst>
                <a:gd name="T0" fmla="*/ 1988 w 1988"/>
                <a:gd name="T1" fmla="*/ 1344 h 1344"/>
                <a:gd name="T2" fmla="*/ 1255 w 1988"/>
                <a:gd name="T3" fmla="*/ 1198 h 1344"/>
                <a:gd name="T4" fmla="*/ 0 w 1988"/>
                <a:gd name="T5" fmla="*/ 78 h 1344"/>
                <a:gd name="T6" fmla="*/ 296 w 1988"/>
                <a:gd name="T7" fmla="*/ 30 h 1344"/>
                <a:gd name="T8" fmla="*/ 1009 w 1988"/>
                <a:gd name="T9" fmla="*/ 154 h 1344"/>
                <a:gd name="T10" fmla="*/ 1988 w 1988"/>
                <a:gd name="T11" fmla="*/ 134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8" h="1344">
                  <a:moveTo>
                    <a:pt x="1988" y="1344"/>
                  </a:moveTo>
                  <a:cubicBezTo>
                    <a:pt x="1691" y="1284"/>
                    <a:pt x="1255" y="1198"/>
                    <a:pt x="1255" y="1198"/>
                  </a:cubicBezTo>
                  <a:cubicBezTo>
                    <a:pt x="1051" y="1147"/>
                    <a:pt x="689" y="0"/>
                    <a:pt x="0" y="78"/>
                  </a:cubicBezTo>
                  <a:cubicBezTo>
                    <a:pt x="216" y="28"/>
                    <a:pt x="294" y="25"/>
                    <a:pt x="296" y="30"/>
                  </a:cubicBezTo>
                  <a:cubicBezTo>
                    <a:pt x="588" y="83"/>
                    <a:pt x="1009" y="154"/>
                    <a:pt x="1009" y="154"/>
                  </a:cubicBezTo>
                  <a:cubicBezTo>
                    <a:pt x="1408" y="207"/>
                    <a:pt x="1630" y="1272"/>
                    <a:pt x="1988" y="134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66667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6666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49203" name="Group 51"/>
          <p:cNvGrpSpPr>
            <a:grpSpLocks/>
          </p:cNvGrpSpPr>
          <p:nvPr userDrawn="1"/>
        </p:nvGrpSpPr>
        <p:grpSpPr bwMode="auto">
          <a:xfrm>
            <a:off x="889000" y="996950"/>
            <a:ext cx="4337050" cy="4168775"/>
            <a:chOff x="560" y="628"/>
            <a:chExt cx="2732" cy="2626"/>
          </a:xfrm>
        </p:grpSpPr>
        <p:sp>
          <p:nvSpPr>
            <p:cNvPr id="49204" name="Freeform 52"/>
            <p:cNvSpPr>
              <a:spLocks/>
            </p:cNvSpPr>
            <p:nvPr userDrawn="1"/>
          </p:nvSpPr>
          <p:spPr bwMode="gray">
            <a:xfrm>
              <a:off x="600" y="632"/>
              <a:ext cx="2692" cy="2622"/>
            </a:xfrm>
            <a:custGeom>
              <a:avLst/>
              <a:gdLst>
                <a:gd name="T0" fmla="*/ 2692 w 2692"/>
                <a:gd name="T1" fmla="*/ 136 h 2622"/>
                <a:gd name="T2" fmla="*/ 1966 w 2692"/>
                <a:gd name="T3" fmla="*/ 0 h 2622"/>
                <a:gd name="T4" fmla="*/ 355 w 2692"/>
                <a:gd name="T5" fmla="*/ 1501 h 2622"/>
                <a:gd name="T6" fmla="*/ 0 w 2692"/>
                <a:gd name="T7" fmla="*/ 1419 h 2622"/>
                <a:gd name="T8" fmla="*/ 297 w 2692"/>
                <a:gd name="T9" fmla="*/ 2622 h 2622"/>
                <a:gd name="T10" fmla="*/ 1766 w 2692"/>
                <a:gd name="T11" fmla="*/ 1757 h 2622"/>
                <a:gd name="T12" fmla="*/ 1186 w 2692"/>
                <a:gd name="T13" fmla="*/ 1649 h 2622"/>
                <a:gd name="T14" fmla="*/ 2692 w 2692"/>
                <a:gd name="T15" fmla="*/ 136 h 2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2" h="2622">
                  <a:moveTo>
                    <a:pt x="2692" y="136"/>
                  </a:moveTo>
                  <a:cubicBezTo>
                    <a:pt x="2472" y="93"/>
                    <a:pt x="1966" y="0"/>
                    <a:pt x="1966" y="0"/>
                  </a:cubicBezTo>
                  <a:cubicBezTo>
                    <a:pt x="918" y="52"/>
                    <a:pt x="355" y="1501"/>
                    <a:pt x="355" y="1501"/>
                  </a:cubicBezTo>
                  <a:lnTo>
                    <a:pt x="0" y="1419"/>
                  </a:lnTo>
                  <a:lnTo>
                    <a:pt x="297" y="2622"/>
                  </a:lnTo>
                  <a:lnTo>
                    <a:pt x="1766" y="1757"/>
                  </a:lnTo>
                  <a:lnTo>
                    <a:pt x="1186" y="1649"/>
                  </a:lnTo>
                  <a:cubicBezTo>
                    <a:pt x="1186" y="1649"/>
                    <a:pt x="1675" y="162"/>
                    <a:pt x="2692" y="13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7921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205" name="Freeform 53"/>
            <p:cNvSpPr>
              <a:spLocks/>
            </p:cNvSpPr>
            <p:nvPr userDrawn="1"/>
          </p:nvSpPr>
          <p:spPr bwMode="gray">
            <a:xfrm>
              <a:off x="560" y="628"/>
              <a:ext cx="2695" cy="2626"/>
            </a:xfrm>
            <a:custGeom>
              <a:avLst/>
              <a:gdLst>
                <a:gd name="T0" fmla="*/ 2695 w 2695"/>
                <a:gd name="T1" fmla="*/ 130 h 2626"/>
                <a:gd name="T2" fmla="*/ 1984 w 2695"/>
                <a:gd name="T3" fmla="*/ 0 h 2626"/>
                <a:gd name="T4" fmla="*/ 355 w 2695"/>
                <a:gd name="T5" fmla="*/ 1505 h 2626"/>
                <a:gd name="T6" fmla="*/ 0 w 2695"/>
                <a:gd name="T7" fmla="*/ 1423 h 2626"/>
                <a:gd name="T8" fmla="*/ 297 w 2695"/>
                <a:gd name="T9" fmla="*/ 2626 h 2626"/>
                <a:gd name="T10" fmla="*/ 1766 w 2695"/>
                <a:gd name="T11" fmla="*/ 1761 h 2626"/>
                <a:gd name="T12" fmla="*/ 1186 w 2695"/>
                <a:gd name="T13" fmla="*/ 1653 h 2626"/>
                <a:gd name="T14" fmla="*/ 2695 w 2695"/>
                <a:gd name="T15" fmla="*/ 130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5" h="2626">
                  <a:moveTo>
                    <a:pt x="2695" y="130"/>
                  </a:moveTo>
                  <a:cubicBezTo>
                    <a:pt x="2475" y="87"/>
                    <a:pt x="1984" y="0"/>
                    <a:pt x="1984" y="0"/>
                  </a:cubicBezTo>
                  <a:cubicBezTo>
                    <a:pt x="936" y="52"/>
                    <a:pt x="355" y="1505"/>
                    <a:pt x="355" y="1505"/>
                  </a:cubicBezTo>
                  <a:lnTo>
                    <a:pt x="0" y="1423"/>
                  </a:lnTo>
                  <a:lnTo>
                    <a:pt x="297" y="2626"/>
                  </a:lnTo>
                  <a:lnTo>
                    <a:pt x="1766" y="1761"/>
                  </a:lnTo>
                  <a:lnTo>
                    <a:pt x="1186" y="1653"/>
                  </a:lnTo>
                  <a:cubicBezTo>
                    <a:pt x="1186" y="1653"/>
                    <a:pt x="1678" y="156"/>
                    <a:pt x="2695" y="13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919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2362200" y="4013200"/>
            <a:ext cx="6400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1" hangingPunct="1">
              <a:defRPr sz="5200" smtClean="0"/>
            </a:lvl1pPr>
          </a:lstStyle>
          <a:p>
            <a:pPr lvl="0"/>
            <a:r>
              <a:rPr lang="en-US" altLang="tr-TR" noProof="0" smtClean="0"/>
              <a:t>Click to edit Master title style</a:t>
            </a:r>
          </a:p>
        </p:txBody>
      </p:sp>
      <p:sp>
        <p:nvSpPr>
          <p:cNvPr id="4919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5603875"/>
            <a:ext cx="6400800" cy="609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dist" eaLnBrk="1" hangingPunct="1">
              <a:buFontTx/>
              <a:buNone/>
              <a:defRPr sz="2200" smtClean="0"/>
            </a:lvl1pPr>
          </a:lstStyle>
          <a:p>
            <a:pPr lvl="0"/>
            <a:r>
              <a:rPr lang="en-US" altLang="tr-TR" noProof="0" smtClean="0"/>
              <a:t>Click to edit Master subtitle style</a:t>
            </a:r>
          </a:p>
        </p:txBody>
      </p:sp>
      <p:pic>
        <p:nvPicPr>
          <p:cNvPr id="4920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1368152" cy="125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94" grpId="0" autoUpdateAnimBg="0"/>
      <p:bldP spid="49195" grpId="0" build="p" autoUpdateAnimBg="0" advAuto="0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91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EE0AC-020D-41F8-A357-2CA5E5967896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307A1-D384-4423-80E3-95EC7F54E58C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82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F7F59-9A3C-473D-BF27-95B3DB6070A1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86D23-1329-40CC-A43E-1CFEC1F959C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06652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4C5EA-B7A7-4B46-80A6-AF513D5C58B5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BF38A-1336-4A64-9A62-28A5D6D3559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69856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6058D-85FF-4612-A84B-BEEFD39E8896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0EA43-0640-4907-95D3-855086516C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5902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02A51-7540-4B53-B571-2E7F029F04F2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05A61-2864-4730-9F0D-6A49A47C29EA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41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4A8D6-F83C-437B-BECD-304981E36D94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4F089-D7D7-4DBE-B857-286AFE099FD7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48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404A2-17CF-4AC0-BACF-37C88E1C665A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DCE87-10B4-4128-845D-EEC9F2577864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8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28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B4869-5D1E-4177-96AF-2802CDDFD2CD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B09E6-2468-4B1F-B474-99538496A548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9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5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A1D85C-55F6-4C29-A9AC-75A28E85614F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295C5-1028-46D7-9017-0F8B0DC64372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5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48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D0472-6BCE-4C37-8199-64A80A104550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AD822-BF66-4873-8B25-23CD94618225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4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46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256A4-51CF-4F2B-853D-F0A247F78CB1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36B51-0F89-4A16-A131-D1BCA91525ED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37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53683-7F65-46FF-960D-4B2FE1C45291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E7994-7FD4-4357-97D4-9861E2D59AF9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09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152"/>
            <a:chExt cx="5760" cy="3168"/>
          </a:xfrm>
        </p:grpSpPr>
        <p:sp>
          <p:nvSpPr>
            <p:cNvPr id="5146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47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5148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5149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5151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52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153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3C4022C7-291A-4398-B140-651878A325BD}" type="datetimeFigureOut">
              <a:rPr lang="en-US" altLang="tr-TR"/>
              <a:pPr/>
              <a:t>2/18/2016</a:t>
            </a:fld>
            <a:endParaRPr lang="en-US" altLang="tr-TR"/>
          </a:p>
        </p:txBody>
      </p:sp>
      <p:sp>
        <p:nvSpPr>
          <p:cNvPr id="5155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032ECF-3FBC-4F82-89AC-F5F3F0F933E8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5156" name="Picture 36" descr="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5" r="27542" b="21506"/>
          <a:stretch>
            <a:fillRect/>
          </a:stretch>
        </p:blipFill>
        <p:spPr bwMode="gray">
          <a:xfrm rot="-355085">
            <a:off x="8250238" y="568325"/>
            <a:ext cx="923925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57" name="Group 37"/>
          <p:cNvGrpSpPr>
            <a:grpSpLocks/>
          </p:cNvGrpSpPr>
          <p:nvPr/>
        </p:nvGrpSpPr>
        <p:grpSpPr bwMode="auto">
          <a:xfrm>
            <a:off x="8613775" y="165100"/>
            <a:ext cx="717550" cy="601663"/>
            <a:chOff x="3449" y="296"/>
            <a:chExt cx="1981" cy="1663"/>
          </a:xfrm>
        </p:grpSpPr>
        <p:sp>
          <p:nvSpPr>
            <p:cNvPr id="5158" name="Freeform 38"/>
            <p:cNvSpPr>
              <a:spLocks/>
            </p:cNvSpPr>
            <p:nvPr userDrawn="1"/>
          </p:nvSpPr>
          <p:spPr bwMode="gray">
            <a:xfrm>
              <a:off x="3483" y="302"/>
              <a:ext cx="1947" cy="1657"/>
            </a:xfrm>
            <a:custGeom>
              <a:avLst/>
              <a:gdLst>
                <a:gd name="T0" fmla="*/ 1947 w 1947"/>
                <a:gd name="T1" fmla="*/ 86 h 1657"/>
                <a:gd name="T2" fmla="*/ 1459 w 1947"/>
                <a:gd name="T3" fmla="*/ 0 h 1657"/>
                <a:gd name="T4" fmla="*/ 0 w 1947"/>
                <a:gd name="T5" fmla="*/ 1454 h 1657"/>
                <a:gd name="T6" fmla="*/ 43 w 1947"/>
                <a:gd name="T7" fmla="*/ 1497 h 1657"/>
                <a:gd name="T8" fmla="*/ 731 w 1947"/>
                <a:gd name="T9" fmla="*/ 1647 h 1657"/>
                <a:gd name="T10" fmla="*/ 1947 w 1947"/>
                <a:gd name="T11" fmla="*/ 86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47" h="1657">
                  <a:moveTo>
                    <a:pt x="1947" y="86"/>
                  </a:moveTo>
                  <a:cubicBezTo>
                    <a:pt x="1947" y="86"/>
                    <a:pt x="1618" y="29"/>
                    <a:pt x="1459" y="0"/>
                  </a:cubicBezTo>
                  <a:cubicBezTo>
                    <a:pt x="838" y="101"/>
                    <a:pt x="836" y="1527"/>
                    <a:pt x="0" y="1454"/>
                  </a:cubicBezTo>
                  <a:cubicBezTo>
                    <a:pt x="48" y="1512"/>
                    <a:pt x="42" y="1494"/>
                    <a:pt x="43" y="1497"/>
                  </a:cubicBezTo>
                  <a:cubicBezTo>
                    <a:pt x="464" y="1574"/>
                    <a:pt x="731" y="1647"/>
                    <a:pt x="731" y="1647"/>
                  </a:cubicBezTo>
                  <a:cubicBezTo>
                    <a:pt x="1152" y="1657"/>
                    <a:pt x="1262" y="137"/>
                    <a:pt x="1947" y="8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79216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59" name="Freeform 39"/>
            <p:cNvSpPr>
              <a:spLocks/>
            </p:cNvSpPr>
            <p:nvPr userDrawn="1"/>
          </p:nvSpPr>
          <p:spPr bwMode="gray">
            <a:xfrm>
              <a:off x="3449" y="296"/>
              <a:ext cx="1966" cy="1640"/>
            </a:xfrm>
            <a:custGeom>
              <a:avLst/>
              <a:gdLst>
                <a:gd name="T0" fmla="*/ 1966 w 1966"/>
                <a:gd name="T1" fmla="*/ 82 h 1640"/>
                <a:gd name="T2" fmla="*/ 1471 w 1966"/>
                <a:gd name="T3" fmla="*/ 0 h 1640"/>
                <a:gd name="T4" fmla="*/ 0 w 1966"/>
                <a:gd name="T5" fmla="*/ 1460 h 1640"/>
                <a:gd name="T6" fmla="*/ 43 w 1966"/>
                <a:gd name="T7" fmla="*/ 1503 h 1640"/>
                <a:gd name="T8" fmla="*/ 761 w 1966"/>
                <a:gd name="T9" fmla="*/ 1640 h 1640"/>
                <a:gd name="T10" fmla="*/ 1966 w 1966"/>
                <a:gd name="T11" fmla="*/ 82 h 1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66" h="1640">
                  <a:moveTo>
                    <a:pt x="1966" y="82"/>
                  </a:moveTo>
                  <a:cubicBezTo>
                    <a:pt x="1966" y="82"/>
                    <a:pt x="1630" y="29"/>
                    <a:pt x="1471" y="0"/>
                  </a:cubicBezTo>
                  <a:cubicBezTo>
                    <a:pt x="850" y="101"/>
                    <a:pt x="836" y="1533"/>
                    <a:pt x="0" y="1460"/>
                  </a:cubicBezTo>
                  <a:cubicBezTo>
                    <a:pt x="48" y="1518"/>
                    <a:pt x="42" y="1500"/>
                    <a:pt x="43" y="1503"/>
                  </a:cubicBezTo>
                  <a:cubicBezTo>
                    <a:pt x="464" y="1580"/>
                    <a:pt x="761" y="1640"/>
                    <a:pt x="761" y="1640"/>
                  </a:cubicBezTo>
                  <a:cubicBezTo>
                    <a:pt x="1173" y="1640"/>
                    <a:pt x="1281" y="133"/>
                    <a:pt x="1966" y="8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>
              <a:prstShdw prst="shdw17" dist="127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60" name="Freeform 40"/>
            <p:cNvSpPr>
              <a:spLocks/>
            </p:cNvSpPr>
            <p:nvPr userDrawn="1"/>
          </p:nvSpPr>
          <p:spPr bwMode="gray">
            <a:xfrm>
              <a:off x="3449" y="296"/>
              <a:ext cx="1966" cy="1640"/>
            </a:xfrm>
            <a:custGeom>
              <a:avLst/>
              <a:gdLst>
                <a:gd name="T0" fmla="*/ 1966 w 1966"/>
                <a:gd name="T1" fmla="*/ 82 h 1640"/>
                <a:gd name="T2" fmla="*/ 1471 w 1966"/>
                <a:gd name="T3" fmla="*/ 0 h 1640"/>
                <a:gd name="T4" fmla="*/ 0 w 1966"/>
                <a:gd name="T5" fmla="*/ 1460 h 1640"/>
                <a:gd name="T6" fmla="*/ 43 w 1966"/>
                <a:gd name="T7" fmla="*/ 1503 h 1640"/>
                <a:gd name="T8" fmla="*/ 761 w 1966"/>
                <a:gd name="T9" fmla="*/ 1640 h 1640"/>
                <a:gd name="T10" fmla="*/ 1966 w 1966"/>
                <a:gd name="T11" fmla="*/ 82 h 1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66" h="1640">
                  <a:moveTo>
                    <a:pt x="1966" y="82"/>
                  </a:moveTo>
                  <a:cubicBezTo>
                    <a:pt x="1966" y="82"/>
                    <a:pt x="1630" y="29"/>
                    <a:pt x="1471" y="0"/>
                  </a:cubicBezTo>
                  <a:cubicBezTo>
                    <a:pt x="850" y="101"/>
                    <a:pt x="836" y="1533"/>
                    <a:pt x="0" y="1460"/>
                  </a:cubicBezTo>
                  <a:cubicBezTo>
                    <a:pt x="48" y="1518"/>
                    <a:pt x="42" y="1500"/>
                    <a:pt x="43" y="1503"/>
                  </a:cubicBezTo>
                  <a:cubicBezTo>
                    <a:pt x="464" y="1580"/>
                    <a:pt x="761" y="1640"/>
                    <a:pt x="761" y="1640"/>
                  </a:cubicBezTo>
                  <a:cubicBezTo>
                    <a:pt x="1173" y="1640"/>
                    <a:pt x="1281" y="133"/>
                    <a:pt x="1966" y="8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35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5161" name="Group 41"/>
          <p:cNvGrpSpPr>
            <a:grpSpLocks/>
          </p:cNvGrpSpPr>
          <p:nvPr/>
        </p:nvGrpSpPr>
        <p:grpSpPr bwMode="auto">
          <a:xfrm>
            <a:off x="8170863" y="277813"/>
            <a:ext cx="720725" cy="485775"/>
            <a:chOff x="2224" y="606"/>
            <a:chExt cx="1992" cy="1344"/>
          </a:xfrm>
        </p:grpSpPr>
        <p:sp>
          <p:nvSpPr>
            <p:cNvPr id="5162" name="Freeform 42"/>
            <p:cNvSpPr>
              <a:spLocks/>
            </p:cNvSpPr>
            <p:nvPr userDrawn="1"/>
          </p:nvSpPr>
          <p:spPr bwMode="gray">
            <a:xfrm>
              <a:off x="2224" y="606"/>
              <a:ext cx="1992" cy="1334"/>
            </a:xfrm>
            <a:custGeom>
              <a:avLst/>
              <a:gdLst>
                <a:gd name="T0" fmla="*/ 1992 w 1992"/>
                <a:gd name="T1" fmla="*/ 1334 h 1334"/>
                <a:gd name="T2" fmla="*/ 1285 w 1992"/>
                <a:gd name="T3" fmla="*/ 1198 h 1334"/>
                <a:gd name="T4" fmla="*/ 0 w 1992"/>
                <a:gd name="T5" fmla="*/ 78 h 1334"/>
                <a:gd name="T6" fmla="*/ 334 w 1992"/>
                <a:gd name="T7" fmla="*/ 22 h 1334"/>
                <a:gd name="T8" fmla="*/ 1039 w 1992"/>
                <a:gd name="T9" fmla="*/ 154 h 1334"/>
                <a:gd name="T10" fmla="*/ 1992 w 1992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92" h="1334">
                  <a:moveTo>
                    <a:pt x="1992" y="1334"/>
                  </a:moveTo>
                  <a:cubicBezTo>
                    <a:pt x="1695" y="1274"/>
                    <a:pt x="1285" y="1198"/>
                    <a:pt x="1285" y="1198"/>
                  </a:cubicBezTo>
                  <a:cubicBezTo>
                    <a:pt x="1081" y="1147"/>
                    <a:pt x="689" y="0"/>
                    <a:pt x="0" y="78"/>
                  </a:cubicBezTo>
                  <a:cubicBezTo>
                    <a:pt x="216" y="28"/>
                    <a:pt x="332" y="17"/>
                    <a:pt x="334" y="22"/>
                  </a:cubicBezTo>
                  <a:cubicBezTo>
                    <a:pt x="626" y="75"/>
                    <a:pt x="1039" y="154"/>
                    <a:pt x="1039" y="154"/>
                  </a:cubicBezTo>
                  <a:cubicBezTo>
                    <a:pt x="1420" y="204"/>
                    <a:pt x="1638" y="1256"/>
                    <a:pt x="1992" y="133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63" name="Freeform 43"/>
            <p:cNvSpPr>
              <a:spLocks/>
            </p:cNvSpPr>
            <p:nvPr userDrawn="1"/>
          </p:nvSpPr>
          <p:spPr bwMode="gray">
            <a:xfrm>
              <a:off x="2228" y="606"/>
              <a:ext cx="1988" cy="1344"/>
            </a:xfrm>
            <a:custGeom>
              <a:avLst/>
              <a:gdLst>
                <a:gd name="T0" fmla="*/ 1988 w 1988"/>
                <a:gd name="T1" fmla="*/ 1344 h 1344"/>
                <a:gd name="T2" fmla="*/ 1255 w 1988"/>
                <a:gd name="T3" fmla="*/ 1198 h 1344"/>
                <a:gd name="T4" fmla="*/ 0 w 1988"/>
                <a:gd name="T5" fmla="*/ 78 h 1344"/>
                <a:gd name="T6" fmla="*/ 296 w 1988"/>
                <a:gd name="T7" fmla="*/ 30 h 1344"/>
                <a:gd name="T8" fmla="*/ 1009 w 1988"/>
                <a:gd name="T9" fmla="*/ 154 h 1344"/>
                <a:gd name="T10" fmla="*/ 1988 w 1988"/>
                <a:gd name="T11" fmla="*/ 134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8" h="1344">
                  <a:moveTo>
                    <a:pt x="1988" y="1344"/>
                  </a:moveTo>
                  <a:cubicBezTo>
                    <a:pt x="1691" y="1284"/>
                    <a:pt x="1255" y="1198"/>
                    <a:pt x="1255" y="1198"/>
                  </a:cubicBezTo>
                  <a:cubicBezTo>
                    <a:pt x="1051" y="1147"/>
                    <a:pt x="689" y="0"/>
                    <a:pt x="0" y="78"/>
                  </a:cubicBezTo>
                  <a:cubicBezTo>
                    <a:pt x="216" y="28"/>
                    <a:pt x="294" y="25"/>
                    <a:pt x="296" y="30"/>
                  </a:cubicBezTo>
                  <a:cubicBezTo>
                    <a:pt x="588" y="83"/>
                    <a:pt x="1009" y="154"/>
                    <a:pt x="1009" y="154"/>
                  </a:cubicBezTo>
                  <a:cubicBezTo>
                    <a:pt x="1408" y="207"/>
                    <a:pt x="1630" y="1272"/>
                    <a:pt x="1988" y="134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66667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6666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5164" name="Group 44"/>
          <p:cNvGrpSpPr>
            <a:grpSpLocks/>
          </p:cNvGrpSpPr>
          <p:nvPr/>
        </p:nvGrpSpPr>
        <p:grpSpPr bwMode="auto">
          <a:xfrm>
            <a:off x="7569200" y="285750"/>
            <a:ext cx="989013" cy="949325"/>
            <a:chOff x="560" y="628"/>
            <a:chExt cx="2732" cy="2626"/>
          </a:xfrm>
        </p:grpSpPr>
        <p:sp>
          <p:nvSpPr>
            <p:cNvPr id="5165" name="Freeform 45"/>
            <p:cNvSpPr>
              <a:spLocks/>
            </p:cNvSpPr>
            <p:nvPr userDrawn="1"/>
          </p:nvSpPr>
          <p:spPr bwMode="gray">
            <a:xfrm>
              <a:off x="600" y="632"/>
              <a:ext cx="2692" cy="2622"/>
            </a:xfrm>
            <a:custGeom>
              <a:avLst/>
              <a:gdLst>
                <a:gd name="T0" fmla="*/ 2692 w 2692"/>
                <a:gd name="T1" fmla="*/ 136 h 2622"/>
                <a:gd name="T2" fmla="*/ 1966 w 2692"/>
                <a:gd name="T3" fmla="*/ 0 h 2622"/>
                <a:gd name="T4" fmla="*/ 355 w 2692"/>
                <a:gd name="T5" fmla="*/ 1501 h 2622"/>
                <a:gd name="T6" fmla="*/ 0 w 2692"/>
                <a:gd name="T7" fmla="*/ 1419 h 2622"/>
                <a:gd name="T8" fmla="*/ 297 w 2692"/>
                <a:gd name="T9" fmla="*/ 2622 h 2622"/>
                <a:gd name="T10" fmla="*/ 1766 w 2692"/>
                <a:gd name="T11" fmla="*/ 1757 h 2622"/>
                <a:gd name="T12" fmla="*/ 1186 w 2692"/>
                <a:gd name="T13" fmla="*/ 1649 h 2622"/>
                <a:gd name="T14" fmla="*/ 2692 w 2692"/>
                <a:gd name="T15" fmla="*/ 136 h 2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2" h="2622">
                  <a:moveTo>
                    <a:pt x="2692" y="136"/>
                  </a:moveTo>
                  <a:cubicBezTo>
                    <a:pt x="2472" y="93"/>
                    <a:pt x="1966" y="0"/>
                    <a:pt x="1966" y="0"/>
                  </a:cubicBezTo>
                  <a:cubicBezTo>
                    <a:pt x="918" y="52"/>
                    <a:pt x="355" y="1501"/>
                    <a:pt x="355" y="1501"/>
                  </a:cubicBezTo>
                  <a:lnTo>
                    <a:pt x="0" y="1419"/>
                  </a:lnTo>
                  <a:lnTo>
                    <a:pt x="297" y="2622"/>
                  </a:lnTo>
                  <a:lnTo>
                    <a:pt x="1766" y="1757"/>
                  </a:lnTo>
                  <a:lnTo>
                    <a:pt x="1186" y="1649"/>
                  </a:lnTo>
                  <a:cubicBezTo>
                    <a:pt x="1186" y="1649"/>
                    <a:pt x="1675" y="162"/>
                    <a:pt x="2692" y="13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7921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66" name="Freeform 46"/>
            <p:cNvSpPr>
              <a:spLocks/>
            </p:cNvSpPr>
            <p:nvPr userDrawn="1"/>
          </p:nvSpPr>
          <p:spPr bwMode="gray">
            <a:xfrm>
              <a:off x="560" y="628"/>
              <a:ext cx="2695" cy="2626"/>
            </a:xfrm>
            <a:custGeom>
              <a:avLst/>
              <a:gdLst>
                <a:gd name="T0" fmla="*/ 2695 w 2695"/>
                <a:gd name="T1" fmla="*/ 130 h 2626"/>
                <a:gd name="T2" fmla="*/ 1984 w 2695"/>
                <a:gd name="T3" fmla="*/ 0 h 2626"/>
                <a:gd name="T4" fmla="*/ 355 w 2695"/>
                <a:gd name="T5" fmla="*/ 1505 h 2626"/>
                <a:gd name="T6" fmla="*/ 0 w 2695"/>
                <a:gd name="T7" fmla="*/ 1423 h 2626"/>
                <a:gd name="T8" fmla="*/ 297 w 2695"/>
                <a:gd name="T9" fmla="*/ 2626 h 2626"/>
                <a:gd name="T10" fmla="*/ 1766 w 2695"/>
                <a:gd name="T11" fmla="*/ 1761 h 2626"/>
                <a:gd name="T12" fmla="*/ 1186 w 2695"/>
                <a:gd name="T13" fmla="*/ 1653 h 2626"/>
                <a:gd name="T14" fmla="*/ 2695 w 2695"/>
                <a:gd name="T15" fmla="*/ 130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5" h="2626">
                  <a:moveTo>
                    <a:pt x="2695" y="130"/>
                  </a:moveTo>
                  <a:cubicBezTo>
                    <a:pt x="2475" y="87"/>
                    <a:pt x="1984" y="0"/>
                    <a:pt x="1984" y="0"/>
                  </a:cubicBezTo>
                  <a:cubicBezTo>
                    <a:pt x="936" y="52"/>
                    <a:pt x="355" y="1505"/>
                    <a:pt x="355" y="1505"/>
                  </a:cubicBezTo>
                  <a:lnTo>
                    <a:pt x="0" y="1423"/>
                  </a:lnTo>
                  <a:lnTo>
                    <a:pt x="297" y="2626"/>
                  </a:lnTo>
                  <a:lnTo>
                    <a:pt x="1766" y="1761"/>
                  </a:lnTo>
                  <a:lnTo>
                    <a:pt x="1186" y="1653"/>
                  </a:lnTo>
                  <a:cubicBezTo>
                    <a:pt x="1186" y="1653"/>
                    <a:pt x="1678" y="156"/>
                    <a:pt x="2695" y="13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167" name="Rectangle 4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66021" y="4005064"/>
            <a:ext cx="6400800" cy="1752600"/>
          </a:xfrm>
        </p:spPr>
        <p:txBody>
          <a:bodyPr/>
          <a:lstStyle/>
          <a:p>
            <a:pPr algn="ctr">
              <a:defRPr/>
            </a:pPr>
            <a:r>
              <a:rPr lang="en-US" altLang="tr-TR" sz="3000" dirty="0"/>
              <a:t/>
            </a:r>
            <a:br>
              <a:rPr lang="en-US" altLang="tr-TR" sz="3000" dirty="0"/>
            </a:br>
            <a:r>
              <a:rPr lang="tr-TR" sz="2800" spc="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Calibri" pitchFamily="34" charset="0"/>
              </a:rPr>
              <a:t>STRATEGIC ROADMAP </a:t>
            </a:r>
            <a:br>
              <a:rPr lang="tr-TR" sz="2800" spc="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Calibri" pitchFamily="34" charset="0"/>
              </a:rPr>
            </a:br>
            <a:r>
              <a:rPr lang="tr-TR" sz="2800" spc="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Calibri" pitchFamily="34" charset="0"/>
              </a:rPr>
              <a:t>OF</a:t>
            </a:r>
            <a:r>
              <a:rPr lang="tr-TR" altLang="tr-TR" sz="3000" dirty="0" smtClean="0"/>
              <a:t/>
            </a:r>
            <a:br>
              <a:rPr lang="tr-TR" altLang="tr-TR" sz="3000" dirty="0" smtClean="0"/>
            </a:br>
            <a:r>
              <a:rPr lang="en-US" sz="2800" spc="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Calibri" pitchFamily="34" charset="0"/>
              </a:rPr>
              <a:t>CASH MANAGEMENT </a:t>
            </a:r>
            <a:r>
              <a:rPr lang="tr-TR" sz="3200" spc="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Calibri" pitchFamily="34" charset="0"/>
              </a:rPr>
              <a:t/>
            </a:r>
            <a:br>
              <a:rPr lang="tr-TR" sz="3200" spc="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Calibri" pitchFamily="34" charset="0"/>
              </a:rPr>
            </a:br>
            <a:endParaRPr lang="en-US" sz="3200" spc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Calibri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55976" y="5877272"/>
            <a:ext cx="4788025" cy="792088"/>
          </a:xfrm>
        </p:spPr>
        <p:txBody>
          <a:bodyPr/>
          <a:lstStyle/>
          <a:p>
            <a:pPr algn="ctr"/>
            <a:r>
              <a:rPr lang="tr-TR" altLang="tr-TR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TURKISH TREASURY</a:t>
            </a:r>
          </a:p>
          <a:p>
            <a:pPr algn="ctr"/>
            <a:r>
              <a:rPr lang="tr-TR" altLang="tr-TR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Cash Management </a:t>
            </a:r>
            <a:r>
              <a:rPr lang="tr-TR" altLang="tr-TR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Department</a:t>
            </a:r>
            <a:r>
              <a:rPr lang="tr-TR" altLang="tr-TR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endParaRPr lang="en-US" altLang="tr-TR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672" y="2687919"/>
            <a:ext cx="6369720" cy="88509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dirty="0">
                <a:latin typeface="Calibri" panose="020F0502020204030204" pitchFamily="34" charset="0"/>
              </a:rPr>
              <a:t>GAPS &amp; </a:t>
            </a:r>
            <a:r>
              <a:rPr lang="tr-TR" dirty="0" err="1">
                <a:latin typeface="Calibri" panose="020F0502020204030204" pitchFamily="34" charset="0"/>
              </a:rPr>
              <a:t>challenges</a:t>
            </a:r>
            <a:endParaRPr lang="tr-T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7584" y="2618252"/>
            <a:ext cx="826295" cy="854870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37"/>
            <p:cNvSpPr txBox="1">
              <a:spLocks noChangeArrowheads="1"/>
            </p:cNvSpPr>
            <p:nvPr/>
          </p:nvSpPr>
          <p:spPr bwMode="gray">
            <a:xfrm>
              <a:off x="2205038" y="2193926"/>
              <a:ext cx="434975" cy="471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altLang="tr-TR" sz="4000" b="1" dirty="0" smtClean="0">
                  <a:solidFill>
                    <a:srgbClr val="FFFFFF"/>
                  </a:solidFill>
                </a:rPr>
                <a:t>3</a:t>
              </a:r>
              <a:endParaRPr lang="en-US" altLang="tr-TR" sz="40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318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Calibri" panose="020F0502020204030204" pitchFamily="34" charset="0"/>
              </a:rPr>
              <a:t>Pillar</a:t>
            </a:r>
            <a:r>
              <a:rPr lang="tr-TR" dirty="0">
                <a:latin typeface="Calibri" panose="020F0502020204030204" pitchFamily="34" charset="0"/>
              </a:rPr>
              <a:t> I-Cash Planning </a:t>
            </a:r>
            <a:r>
              <a:rPr lang="tr-TR" dirty="0" err="1">
                <a:latin typeface="Calibri" panose="020F0502020204030204" pitchFamily="34" charset="0"/>
              </a:rPr>
              <a:t>and</a:t>
            </a:r>
            <a:r>
              <a:rPr lang="tr-TR" dirty="0">
                <a:latin typeface="Calibri" panose="020F0502020204030204" pitchFamily="34" charset="0"/>
              </a:rPr>
              <a:t> Management</a:t>
            </a:r>
            <a:endParaRPr lang="en-US" altLang="tr-TR" dirty="0" smtClean="0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gray">
          <a:xfrm>
            <a:off x="1447800" y="1741488"/>
            <a:ext cx="6381750" cy="1096962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gray">
          <a:xfrm>
            <a:off x="1450975" y="3324225"/>
            <a:ext cx="6380163" cy="976313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gray">
          <a:xfrm>
            <a:off x="1457325" y="4860925"/>
            <a:ext cx="6381750" cy="989013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pic>
        <p:nvPicPr>
          <p:cNvPr id="61446" name="Picture 6" descr="Picture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503363" y="1781175"/>
            <a:ext cx="646112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7" name="Picture 7" descr="Picture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500188" y="3368675"/>
            <a:ext cx="64770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8" name="Picture 8" descr="Picture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503363" y="4900613"/>
            <a:ext cx="64770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9" name="AutoShape 9"/>
          <p:cNvSpPr>
            <a:spLocks noChangeArrowheads="1"/>
          </p:cNvSpPr>
          <p:nvPr/>
        </p:nvSpPr>
        <p:spPr bwMode="gray">
          <a:xfrm>
            <a:off x="1914525" y="1524000"/>
            <a:ext cx="5554663" cy="43815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gray">
          <a:xfrm>
            <a:off x="1914525" y="3124200"/>
            <a:ext cx="5554663" cy="43815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gray">
          <a:xfrm>
            <a:off x="1914525" y="4648200"/>
            <a:ext cx="5554663" cy="43815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sz="1200" dirty="0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gray">
          <a:xfrm>
            <a:off x="1843088" y="1976630"/>
            <a:ext cx="57721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1450" indent="-171450" algn="l" eaLnBrk="0" hangingPunct="0">
              <a:buFontTx/>
              <a:buChar char="-"/>
            </a:pP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Revenue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and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expenditure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classifications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of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the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budget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are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not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compatible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with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the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cash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inflow-outflow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series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.</a:t>
            </a:r>
          </a:p>
          <a:p>
            <a:pPr marL="171450" indent="-171450" algn="l" eaLnBrk="0" hangingPunct="0">
              <a:buFontTx/>
              <a:buChar char="-"/>
            </a:pP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A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better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input-output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relationship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could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be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established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between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budgetary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and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cash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–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based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data</a:t>
            </a:r>
            <a:endParaRPr lang="tr-TR" altLang="tr-TR" sz="1200" dirty="0" smtClean="0">
              <a:solidFill>
                <a:srgbClr val="FEFFFF"/>
              </a:solidFill>
              <a:latin typeface="Corbel" pitchFamily="34" charset="0"/>
              <a:cs typeface="Arial" charset="0"/>
            </a:endParaRPr>
          </a:p>
          <a:p>
            <a:pPr marL="171450" indent="-171450" algn="l" eaLnBrk="0" hangingPunct="0">
              <a:buFontTx/>
              <a:buChar char="-"/>
            </a:pPr>
            <a:endParaRPr lang="en-US" altLang="tr-TR" sz="1200" dirty="0">
              <a:solidFill>
                <a:srgbClr val="FEFFFF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gray">
          <a:xfrm>
            <a:off x="1843088" y="3640138"/>
            <a:ext cx="57721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171450" indent="-171450" algn="l" eaLnBrk="0" hangingPunct="0">
              <a:buFontTx/>
              <a:buChar char="-"/>
              <a:defRPr sz="1200" b="1">
                <a:solidFill>
                  <a:srgbClr val="FEFFFF"/>
                </a:solidFill>
                <a:latin typeface="Corbel" pitchFamily="34" charset="0"/>
                <a:cs typeface="Arial" charset="0"/>
              </a:defRPr>
            </a:lvl1pPr>
          </a:lstStyle>
          <a:p>
            <a:r>
              <a:rPr lang="tr-TR" altLang="tr-TR" dirty="0" err="1" smtClean="0"/>
              <a:t>MsExcel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plays</a:t>
            </a:r>
            <a:r>
              <a:rPr lang="tr-TR" altLang="tr-TR" dirty="0" smtClean="0"/>
              <a:t> an </a:t>
            </a:r>
            <a:r>
              <a:rPr lang="tr-TR" altLang="tr-TR" dirty="0" err="1" smtClean="0"/>
              <a:t>important</a:t>
            </a:r>
            <a:r>
              <a:rPr lang="tr-TR" altLang="tr-TR" dirty="0" smtClean="0"/>
              <a:t> role in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planning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execution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process</a:t>
            </a:r>
            <a:r>
              <a:rPr lang="tr-TR" altLang="tr-TR" dirty="0" smtClean="0"/>
              <a:t> </a:t>
            </a:r>
          </a:p>
          <a:p>
            <a:r>
              <a:rPr lang="tr-TR" altLang="tr-TR" dirty="0" smtClean="0"/>
              <a:t>Manual </a:t>
            </a:r>
            <a:r>
              <a:rPr lang="tr-TR" altLang="tr-TR" dirty="0" err="1" smtClean="0"/>
              <a:t>controls</a:t>
            </a:r>
            <a:r>
              <a:rPr lang="tr-TR" altLang="tr-TR" dirty="0" smtClean="0"/>
              <a:t> 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decisions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should</a:t>
            </a:r>
            <a:r>
              <a:rPr lang="tr-TR" altLang="tr-TR" dirty="0" smtClean="0"/>
              <a:t> be </a:t>
            </a:r>
            <a:r>
              <a:rPr lang="tr-TR" altLang="tr-TR" dirty="0" err="1" smtClean="0"/>
              <a:t>evolved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more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automotized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controls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decision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support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systems</a:t>
            </a:r>
            <a:r>
              <a:rPr lang="tr-TR" altLang="tr-TR" dirty="0" smtClean="0"/>
              <a:t> </a:t>
            </a:r>
            <a:endParaRPr lang="en-US" altLang="tr-TR" dirty="0"/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gray">
          <a:xfrm>
            <a:off x="1843088" y="5138738"/>
            <a:ext cx="5772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171450" indent="-171450" algn="l" eaLnBrk="0" hangingPunct="0">
              <a:buFontTx/>
              <a:buChar char="-"/>
              <a:defRPr sz="1200" b="1">
                <a:solidFill>
                  <a:srgbClr val="FEFFFF"/>
                </a:solidFill>
                <a:latin typeface="Corbel" pitchFamily="34" charset="0"/>
                <a:cs typeface="Arial" charset="0"/>
              </a:defRPr>
            </a:lvl1pPr>
          </a:lstStyle>
          <a:p>
            <a:r>
              <a:rPr lang="tr-TR" altLang="tr-TR" dirty="0" smtClean="0"/>
              <a:t>Cash </a:t>
            </a:r>
            <a:r>
              <a:rPr lang="tr-TR" altLang="tr-TR" dirty="0" err="1"/>
              <a:t>request</a:t>
            </a:r>
            <a:r>
              <a:rPr lang="tr-TR" altLang="tr-TR" dirty="0"/>
              <a:t> </a:t>
            </a:r>
            <a:r>
              <a:rPr lang="tr-TR" altLang="tr-TR" dirty="0" err="1"/>
              <a:t>system</a:t>
            </a:r>
            <a:r>
              <a:rPr lang="tr-TR" altLang="tr-TR" dirty="0"/>
              <a:t> </a:t>
            </a:r>
            <a:r>
              <a:rPr lang="tr-TR" altLang="tr-TR" dirty="0" err="1"/>
              <a:t>should</a:t>
            </a:r>
            <a:r>
              <a:rPr lang="tr-TR" altLang="tr-TR" dirty="0"/>
              <a:t> be </a:t>
            </a:r>
            <a:r>
              <a:rPr lang="tr-TR" altLang="tr-TR" dirty="0" err="1"/>
              <a:t>modified</a:t>
            </a:r>
            <a:r>
              <a:rPr lang="tr-TR" altLang="tr-TR" dirty="0"/>
              <a:t> in </a:t>
            </a:r>
            <a:r>
              <a:rPr lang="tr-TR" altLang="tr-TR" dirty="0" err="1"/>
              <a:t>order</a:t>
            </a:r>
            <a:r>
              <a:rPr lang="tr-TR" altLang="tr-TR" dirty="0"/>
              <a:t> </a:t>
            </a:r>
            <a:r>
              <a:rPr lang="tr-TR" altLang="tr-TR" dirty="0" err="1"/>
              <a:t>to</a:t>
            </a:r>
            <a:r>
              <a:rPr lang="tr-TR" altLang="tr-TR" dirty="0"/>
              <a:t> </a:t>
            </a:r>
            <a:r>
              <a:rPr lang="tr-TR" altLang="tr-TR" dirty="0" err="1" smtClean="0"/>
              <a:t>make</a:t>
            </a:r>
            <a:r>
              <a:rPr lang="tr-TR" altLang="tr-TR" dirty="0" smtClean="0"/>
              <a:t> it </a:t>
            </a:r>
            <a:r>
              <a:rPr lang="tr-TR" altLang="tr-TR" dirty="0" err="1" smtClean="0"/>
              <a:t>more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user</a:t>
            </a:r>
            <a:r>
              <a:rPr lang="tr-TR" altLang="tr-TR" dirty="0" err="1"/>
              <a:t>-</a:t>
            </a:r>
            <a:r>
              <a:rPr lang="tr-TR" altLang="tr-TR" dirty="0" err="1" smtClean="0"/>
              <a:t>friendly</a:t>
            </a:r>
            <a:endParaRPr lang="tr-TR" altLang="tr-TR" dirty="0"/>
          </a:p>
          <a:p>
            <a:r>
              <a:rPr lang="tr-TR" altLang="tr-TR" dirty="0" smtClean="0"/>
              <a:t>An </a:t>
            </a:r>
            <a:r>
              <a:rPr lang="tr-TR" altLang="tr-TR" dirty="0" err="1"/>
              <a:t>effective</a:t>
            </a:r>
            <a:r>
              <a:rPr lang="tr-TR" altLang="tr-TR" dirty="0"/>
              <a:t> </a:t>
            </a:r>
            <a:r>
              <a:rPr lang="tr-TR" altLang="tr-TR" dirty="0" err="1"/>
              <a:t>econometric-modelling</a:t>
            </a:r>
            <a:r>
              <a:rPr lang="tr-TR" altLang="tr-TR" dirty="0"/>
              <a:t> </a:t>
            </a:r>
            <a:r>
              <a:rPr lang="tr-TR" altLang="tr-TR" dirty="0" err="1"/>
              <a:t>capacity</a:t>
            </a:r>
            <a:r>
              <a:rPr lang="tr-TR" altLang="tr-TR" dirty="0"/>
              <a:t> </a:t>
            </a:r>
            <a:r>
              <a:rPr lang="tr-TR" altLang="tr-TR" dirty="0" err="1"/>
              <a:t>should</a:t>
            </a:r>
            <a:r>
              <a:rPr lang="tr-TR" altLang="tr-TR" dirty="0"/>
              <a:t> be </a:t>
            </a:r>
            <a:r>
              <a:rPr lang="tr-TR" altLang="tr-TR" dirty="0" err="1"/>
              <a:t>developed</a:t>
            </a:r>
            <a:r>
              <a:rPr lang="tr-TR" altLang="tr-TR" dirty="0"/>
              <a:t>  </a:t>
            </a:r>
            <a:endParaRPr lang="en-US" altLang="tr-TR" dirty="0"/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2281238" y="1512888"/>
            <a:ext cx="533400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tr-TR" sz="1200" b="1" dirty="0">
                <a:solidFill>
                  <a:schemeClr val="folHlink"/>
                </a:solidFill>
                <a:latin typeface="Corbel" pitchFamily="34" charset="0"/>
                <a:cs typeface="Arial" charset="0"/>
              </a:rPr>
              <a:t>Developing a cash planning and management infrastructure fully compatible with  central government budget structure</a:t>
            </a:r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2281238" y="3122613"/>
            <a:ext cx="4822825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tr-TR" sz="1200" b="1" dirty="0">
                <a:solidFill>
                  <a:schemeClr val="accent1"/>
                </a:solidFill>
                <a:latin typeface="Corbel" pitchFamily="34" charset="0"/>
                <a:cs typeface="Arial" charset="0"/>
              </a:rPr>
              <a:t>Improving operational quality and speed and minimizing the risks of the cash planning and management processes</a:t>
            </a:r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2281238" y="4646613"/>
            <a:ext cx="4822825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tr-TR" sz="1200" b="1" dirty="0">
                <a:solidFill>
                  <a:schemeClr val="accent2"/>
                </a:solidFill>
                <a:latin typeface="Corbel" pitchFamily="34" charset="0"/>
                <a:cs typeface="Arial" charset="0"/>
              </a:rPr>
              <a:t>Improving revenue and expenditure forecasting capabilities</a:t>
            </a:r>
          </a:p>
        </p:txBody>
      </p:sp>
    </p:spTree>
    <p:extLst>
      <p:ext uri="{BB962C8B-B14F-4D97-AF65-F5344CB8AC3E}">
        <p14:creationId xmlns:p14="http://schemas.microsoft.com/office/powerpoint/2010/main" val="1968835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Calibri" panose="020F0502020204030204" pitchFamily="34" charset="0"/>
              </a:rPr>
              <a:t>Pillar</a:t>
            </a:r>
            <a:r>
              <a:rPr lang="tr-TR" dirty="0">
                <a:latin typeface="Calibri" panose="020F0502020204030204" pitchFamily="34" charset="0"/>
              </a:rPr>
              <a:t> II-</a:t>
            </a:r>
            <a:r>
              <a:rPr lang="tr-TR" dirty="0" err="1">
                <a:latin typeface="Calibri" panose="020F0502020204030204" pitchFamily="34" charset="0"/>
              </a:rPr>
              <a:t>Utilization</a:t>
            </a:r>
            <a:r>
              <a:rPr lang="tr-TR" dirty="0">
                <a:latin typeface="Calibri" panose="020F0502020204030204" pitchFamily="34" charset="0"/>
              </a:rPr>
              <a:t> of </a:t>
            </a:r>
            <a:r>
              <a:rPr lang="tr-TR" dirty="0" err="1">
                <a:latin typeface="Calibri" panose="020F0502020204030204" pitchFamily="34" charset="0"/>
              </a:rPr>
              <a:t>Public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Sector</a:t>
            </a:r>
            <a:r>
              <a:rPr lang="tr-TR" dirty="0">
                <a:latin typeface="Calibri" panose="020F0502020204030204" pitchFamily="34" charset="0"/>
              </a:rPr>
              <a:t> Financial </a:t>
            </a:r>
            <a:r>
              <a:rPr lang="tr-TR" dirty="0" err="1">
                <a:latin typeface="Calibri" panose="020F0502020204030204" pitchFamily="34" charset="0"/>
              </a:rPr>
              <a:t>Resources</a:t>
            </a:r>
            <a:endParaRPr lang="en-US" altLang="tr-TR" dirty="0" smtClean="0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gray">
          <a:xfrm>
            <a:off x="1447800" y="1741488"/>
            <a:ext cx="6381750" cy="1096962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gray">
          <a:xfrm>
            <a:off x="1450975" y="3324225"/>
            <a:ext cx="6380163" cy="976313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gray">
          <a:xfrm>
            <a:off x="1457325" y="4860925"/>
            <a:ext cx="6381750" cy="989013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pic>
        <p:nvPicPr>
          <p:cNvPr id="61446" name="Picture 6" descr="Picture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503363" y="1781175"/>
            <a:ext cx="646112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7" name="Picture 7" descr="Picture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500188" y="3368675"/>
            <a:ext cx="64770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8" name="Picture 8" descr="Picture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503363" y="4900613"/>
            <a:ext cx="64770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9" name="AutoShape 9"/>
          <p:cNvSpPr>
            <a:spLocks noChangeArrowheads="1"/>
          </p:cNvSpPr>
          <p:nvPr/>
        </p:nvSpPr>
        <p:spPr bwMode="gray">
          <a:xfrm>
            <a:off x="1914525" y="1524000"/>
            <a:ext cx="5554663" cy="43815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gray">
          <a:xfrm>
            <a:off x="1914525" y="3124200"/>
            <a:ext cx="5554663" cy="43815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gray">
          <a:xfrm>
            <a:off x="1914525" y="4648200"/>
            <a:ext cx="5554663" cy="43815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sz="1200" dirty="0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gray">
          <a:xfrm>
            <a:off x="1843088" y="2108200"/>
            <a:ext cx="57721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-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There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is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only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a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single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channel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for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the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remuneration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of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the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Treasury’s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cash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.</a:t>
            </a:r>
          </a:p>
          <a:p>
            <a:pPr algn="l" eaLnBrk="0" hangingPunct="0"/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-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Lacking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an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offical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cash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management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policy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statement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which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envisages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daily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reserve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targets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,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remuneration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channels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,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benchmark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portfolio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,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foreign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exchange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policy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etc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. </a:t>
            </a:r>
            <a:endParaRPr lang="en-US" altLang="tr-TR" sz="1200" dirty="0">
              <a:solidFill>
                <a:srgbClr val="FEFFFF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gray">
          <a:xfrm>
            <a:off x="1824038" y="3548062"/>
            <a:ext cx="57721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 algn="l" eaLnBrk="0" hangingPunct="0">
              <a:buFontTx/>
              <a:buChar char="-"/>
            </a:pP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Need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to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expand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the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coverage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of TSA</a:t>
            </a:r>
          </a:p>
          <a:p>
            <a:pPr marL="285750" indent="-285750" algn="l" eaLnBrk="0" hangingPunct="0">
              <a:buFontTx/>
              <a:buChar char="-"/>
            </a:pP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Need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to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establish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institutional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TSAs</a:t>
            </a:r>
            <a:endParaRPr lang="tr-TR" altLang="tr-TR" sz="1200" b="1" dirty="0" smtClean="0">
              <a:solidFill>
                <a:srgbClr val="FEFFFF"/>
              </a:solidFill>
              <a:latin typeface="Corbel" pitchFamily="34" charset="0"/>
              <a:cs typeface="Arial" charset="0"/>
            </a:endParaRPr>
          </a:p>
          <a:p>
            <a:pPr marL="285750" indent="-285750" algn="l" eaLnBrk="0" hangingPunct="0">
              <a:buFontTx/>
              <a:buChar char="-"/>
            </a:pP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Need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to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establish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a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more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flexible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planning</a:t>
            </a:r>
            <a:r>
              <a:rPr lang="tr-TR" altLang="tr-TR" sz="1200" b="1" dirty="0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 </a:t>
            </a:r>
            <a:r>
              <a:rPr lang="tr-TR" altLang="tr-TR" sz="1200" b="1" dirty="0" err="1" smtClean="0">
                <a:solidFill>
                  <a:srgbClr val="FEFFFF"/>
                </a:solidFill>
                <a:latin typeface="Corbel" pitchFamily="34" charset="0"/>
                <a:cs typeface="Arial" charset="0"/>
              </a:rPr>
              <a:t>schedule</a:t>
            </a:r>
            <a:endParaRPr lang="en-US" altLang="tr-TR" sz="1200" dirty="0">
              <a:solidFill>
                <a:srgbClr val="FEFFFF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gray">
          <a:xfrm>
            <a:off x="1827213" y="5086350"/>
            <a:ext cx="57721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285750" indent="-285750" algn="l" eaLnBrk="0" hangingPunct="0">
              <a:buFontTx/>
              <a:buChar char="-"/>
              <a:defRPr sz="1200" b="1">
                <a:solidFill>
                  <a:srgbClr val="FEFFFF"/>
                </a:solidFill>
                <a:latin typeface="Corbel" pitchFamily="34" charset="0"/>
                <a:cs typeface="Arial" charset="0"/>
              </a:defRPr>
            </a:lvl1pPr>
          </a:lstStyle>
          <a:p>
            <a:r>
              <a:rPr lang="tr-TR" altLang="tr-TR" dirty="0" err="1" smtClean="0"/>
              <a:t>Need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establish</a:t>
            </a:r>
            <a:r>
              <a:rPr lang="tr-TR" altLang="tr-TR" dirty="0" smtClean="0"/>
              <a:t> a  </a:t>
            </a:r>
            <a:r>
              <a:rPr lang="tr-TR" altLang="tr-TR" dirty="0" err="1" smtClean="0"/>
              <a:t>framework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portfolio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management</a:t>
            </a:r>
            <a:r>
              <a:rPr lang="tr-TR" altLang="tr-TR" dirty="0" smtClean="0"/>
              <a:t> model </a:t>
            </a:r>
            <a:r>
              <a:rPr lang="tr-TR" altLang="tr-TR" dirty="0" err="1" smtClean="0"/>
              <a:t>strategy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public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funds</a:t>
            </a:r>
            <a:endParaRPr lang="tr-TR" altLang="tr-TR" dirty="0" smtClean="0"/>
          </a:p>
          <a:p>
            <a:r>
              <a:rPr lang="tr-TR" altLang="tr-TR" dirty="0" err="1" smtClean="0"/>
              <a:t>Need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increase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variability</a:t>
            </a:r>
            <a:r>
              <a:rPr lang="tr-TR" altLang="tr-TR" dirty="0" smtClean="0"/>
              <a:t> of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instruments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 </a:t>
            </a:r>
            <a:r>
              <a:rPr lang="tr-TR" altLang="tr-TR" dirty="0" err="1" smtClean="0"/>
              <a:t>improve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consultancy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function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institutions</a:t>
            </a:r>
            <a:r>
              <a:rPr lang="tr-TR" altLang="tr-TR" dirty="0" smtClean="0"/>
              <a:t> in </a:t>
            </a:r>
            <a:r>
              <a:rPr lang="tr-TR" altLang="tr-TR" dirty="0" err="1" smtClean="0"/>
              <a:t>order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utilize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their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resources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with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higher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return</a:t>
            </a:r>
            <a:endParaRPr lang="en-US" altLang="tr-TR" dirty="0"/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2281238" y="1512888"/>
            <a:ext cx="533400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tr-TR" sz="1200" b="1" dirty="0">
                <a:solidFill>
                  <a:schemeClr val="folHlink"/>
                </a:solidFill>
                <a:latin typeface="Corbel" pitchFamily="34" charset="0"/>
                <a:cs typeface="Arial" charset="0"/>
              </a:rPr>
              <a:t>Remunerating Treasury’s reserves in order to gain maximum return under tolerable risk constraints</a:t>
            </a:r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2281238" y="3122613"/>
            <a:ext cx="4822825" cy="29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tr-TR" sz="1200" b="1" dirty="0">
                <a:solidFill>
                  <a:schemeClr val="accent1"/>
                </a:solidFill>
                <a:latin typeface="Corbel" pitchFamily="34" charset="0"/>
                <a:cs typeface="Arial" charset="0"/>
              </a:rPr>
              <a:t>Minimizing redundant public cash</a:t>
            </a:r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2281238" y="4646613"/>
            <a:ext cx="4822825" cy="52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tr-TR" sz="1200" b="1" dirty="0">
                <a:solidFill>
                  <a:schemeClr val="accent2"/>
                </a:solidFill>
                <a:latin typeface="Corbel" pitchFamily="34" charset="0"/>
                <a:cs typeface="Arial" charset="0"/>
              </a:rPr>
              <a:t>Guiding public institutions in order to utilize their financial resources in an effective manner </a:t>
            </a:r>
          </a:p>
        </p:txBody>
      </p:sp>
    </p:spTree>
    <p:extLst>
      <p:ext uri="{BB962C8B-B14F-4D97-AF65-F5344CB8AC3E}">
        <p14:creationId xmlns:p14="http://schemas.microsoft.com/office/powerpoint/2010/main" val="701542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36759" y="303436"/>
            <a:ext cx="73914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tr-TR" sz="3600" dirty="0" err="1">
                <a:latin typeface="Calibri" panose="020F0502020204030204" pitchFamily="34" charset="0"/>
              </a:rPr>
              <a:t>Pillar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smtClean="0">
                <a:latin typeface="Calibri" panose="020F0502020204030204" pitchFamily="34" charset="0"/>
              </a:rPr>
              <a:t>III-</a:t>
            </a:r>
            <a:r>
              <a:rPr lang="tr-TR" sz="3600" dirty="0" err="1">
                <a:latin typeface="Calibri" panose="020F0502020204030204" pitchFamily="34" charset="0"/>
              </a:rPr>
              <a:t>Institutional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Capacity</a:t>
            </a:r>
            <a:endParaRPr lang="en-US" altLang="tr-TR" sz="3600" kern="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tr-TR" sz="1800" kern="0" smtClean="0">
                <a:latin typeface="Calibri" panose="020F0502020204030204" pitchFamily="34" charset="0"/>
              </a:rPr>
              <a:t>    </a:t>
            </a:r>
            <a:endParaRPr lang="tr-TR" sz="1800" kern="0" dirty="0">
              <a:latin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7715200" cy="77809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tr-TR" sz="3200" kern="0" dirty="0"/>
          </a:p>
        </p:txBody>
      </p:sp>
      <p:grpSp>
        <p:nvGrpSpPr>
          <p:cNvPr id="5" name="Group 4"/>
          <p:cNvGrpSpPr/>
          <p:nvPr/>
        </p:nvGrpSpPr>
        <p:grpSpPr>
          <a:xfrm>
            <a:off x="434169" y="1704078"/>
            <a:ext cx="385604" cy="398939"/>
            <a:chOff x="2146300" y="2165350"/>
            <a:chExt cx="550863" cy="569913"/>
          </a:xfrm>
        </p:grpSpPr>
        <p:grpSp>
          <p:nvGrpSpPr>
            <p:cNvPr id="6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7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99592" y="1402547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Need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to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develop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an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expertise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model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capacity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which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extends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beyond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proficiency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in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cash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management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processes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yet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encompasses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knowledge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about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budget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debt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, risk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IT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management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well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as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businesses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of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cash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recipient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institutions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. </a:t>
            </a:r>
            <a:endParaRPr lang="tr-TR" altLang="tr-TR" dirty="0">
              <a:latin typeface="Calibri" panose="020F05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1579" y="2951535"/>
            <a:ext cx="385604" cy="398939"/>
            <a:chOff x="2146300" y="2165350"/>
            <a:chExt cx="550863" cy="569913"/>
          </a:xfrm>
        </p:grpSpPr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436759" y="3933056"/>
            <a:ext cx="385604" cy="398939"/>
            <a:chOff x="2146300" y="2165350"/>
            <a:chExt cx="550863" cy="569913"/>
          </a:xfrm>
        </p:grpSpPr>
        <p:grpSp>
          <p:nvGrpSpPr>
            <p:cNvPr id="17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9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1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3" name="TextBox 22"/>
          <p:cNvSpPr txBox="1"/>
          <p:nvPr/>
        </p:nvSpPr>
        <p:spPr>
          <a:xfrm>
            <a:off x="879296" y="2823395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A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room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for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improvement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regarding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institutionalization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of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knowledge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business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continuity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management</a:t>
            </a:r>
            <a:endParaRPr lang="tr-TR" altLang="tr-TR" dirty="0">
              <a:latin typeface="Calibri" panose="020F050202020403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70885" y="4778844"/>
            <a:ext cx="385604" cy="398939"/>
            <a:chOff x="2146300" y="2165350"/>
            <a:chExt cx="550863" cy="569913"/>
          </a:xfrm>
        </p:grpSpPr>
        <p:grpSp>
          <p:nvGrpSpPr>
            <p:cNvPr id="2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29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0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2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Group 30"/>
          <p:cNvGrpSpPr/>
          <p:nvPr/>
        </p:nvGrpSpPr>
        <p:grpSpPr>
          <a:xfrm>
            <a:off x="493692" y="5809709"/>
            <a:ext cx="385604" cy="398939"/>
            <a:chOff x="2146300" y="2165350"/>
            <a:chExt cx="550863" cy="569913"/>
          </a:xfrm>
        </p:grpSpPr>
        <p:grpSp>
          <p:nvGrpSpPr>
            <p:cNvPr id="3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3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3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" name="TextBox 35"/>
          <p:cNvSpPr txBox="1"/>
          <p:nvPr/>
        </p:nvSpPr>
        <p:spPr>
          <a:xfrm>
            <a:off x="876706" y="3809359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Utiliziation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of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diverse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IT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technologies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inter-linked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processes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requires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lean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more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integrated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operational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structure</a:t>
            </a:r>
            <a:endParaRPr lang="tr-TR" altLang="tr-TR" dirty="0">
              <a:latin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18530" y="476594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tr-TR" altLang="tr-TR" dirty="0" err="1" smtClean="0">
                <a:latin typeface="Calibri" panose="020F0502020204030204" pitchFamily="34" charset="0"/>
              </a:rPr>
              <a:t>Current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key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performance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indicators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are</a:t>
            </a:r>
            <a:r>
              <a:rPr lang="tr-TR" altLang="tr-TR" dirty="0" smtClean="0">
                <a:latin typeface="Calibri" panose="020F0502020204030204" pitchFamily="34" charset="0"/>
              </a:rPr>
              <a:t> not </a:t>
            </a:r>
            <a:r>
              <a:rPr lang="tr-TR" altLang="tr-TR" dirty="0" err="1" smtClean="0">
                <a:latin typeface="Calibri" panose="020F0502020204030204" pitchFamily="34" charset="0"/>
              </a:rPr>
              <a:t>sufficient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to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monitor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unit’s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performance</a:t>
            </a:r>
            <a:endParaRPr lang="tr-TR" altLang="tr-TR" dirty="0">
              <a:latin typeface="Calibri" panose="020F0502020204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48393" y="5809709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tr-TR" altLang="tr-TR" dirty="0" err="1" smtClean="0">
                <a:latin typeface="Calibri" panose="020F0502020204030204" pitchFamily="34" charset="0"/>
              </a:rPr>
              <a:t>Internal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control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system</a:t>
            </a:r>
            <a:r>
              <a:rPr lang="tr-TR" altLang="tr-TR" dirty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contains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areas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to</a:t>
            </a:r>
            <a:r>
              <a:rPr lang="tr-TR" altLang="tr-TR" dirty="0" smtClean="0">
                <a:latin typeface="Calibri" panose="020F0502020204030204" pitchFamily="34" charset="0"/>
              </a:rPr>
              <a:t> be </a:t>
            </a:r>
            <a:r>
              <a:rPr lang="tr-TR" altLang="tr-TR" dirty="0" err="1" smtClean="0">
                <a:latin typeface="Calibri" panose="020F0502020204030204" pitchFamily="34" charset="0"/>
              </a:rPr>
              <a:t>improved</a:t>
            </a:r>
            <a:r>
              <a:rPr lang="tr-TR" altLang="tr-TR" dirty="0" smtClean="0">
                <a:latin typeface="Calibri" panose="020F0502020204030204" pitchFamily="34" charset="0"/>
              </a:rPr>
              <a:t>. </a:t>
            </a:r>
            <a:endParaRPr lang="tr-TR" altLang="tr-T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81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393225"/>
            <a:ext cx="4680520" cy="809489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STRATEGIC PLAN</a:t>
            </a:r>
            <a:endParaRPr lang="tr-T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86480" y="2350361"/>
            <a:ext cx="826295" cy="854870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37"/>
            <p:cNvSpPr txBox="1">
              <a:spLocks noChangeArrowheads="1"/>
            </p:cNvSpPr>
            <p:nvPr/>
          </p:nvSpPr>
          <p:spPr bwMode="gray">
            <a:xfrm>
              <a:off x="2205038" y="2193926"/>
              <a:ext cx="434975" cy="471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altLang="tr-TR" sz="4000" b="1" dirty="0" smtClean="0">
                  <a:solidFill>
                    <a:srgbClr val="FFFFFF"/>
                  </a:solidFill>
                </a:rPr>
                <a:t>4</a:t>
              </a:r>
              <a:endParaRPr lang="en-US" altLang="tr-TR" sz="40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33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Calibri" panose="020F0502020204030204" pitchFamily="34" charset="0"/>
              </a:rPr>
              <a:t>Pillar</a:t>
            </a:r>
            <a:r>
              <a:rPr lang="tr-TR" dirty="0">
                <a:latin typeface="Calibri" panose="020F0502020204030204" pitchFamily="34" charset="0"/>
              </a:rPr>
              <a:t> I-Cash Planning </a:t>
            </a:r>
            <a:r>
              <a:rPr lang="tr-TR" dirty="0" err="1">
                <a:latin typeface="Calibri" panose="020F0502020204030204" pitchFamily="34" charset="0"/>
              </a:rPr>
              <a:t>and</a:t>
            </a:r>
            <a:r>
              <a:rPr lang="tr-TR" dirty="0">
                <a:latin typeface="Calibri" panose="020F0502020204030204" pitchFamily="34" charset="0"/>
              </a:rPr>
              <a:t> Management</a:t>
            </a:r>
            <a:endParaRPr lang="en-US" altLang="tr-TR" dirty="0" smtClean="0"/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gray">
          <a:xfrm>
            <a:off x="1951038" y="1808163"/>
            <a:ext cx="6021387" cy="4592637"/>
          </a:xfrm>
          <a:custGeom>
            <a:avLst/>
            <a:gdLst>
              <a:gd name="G0" fmla="+- -5540036 0 0"/>
              <a:gd name="G1" fmla="+- 1595038 0 0"/>
              <a:gd name="G2" fmla="+- -5540036 0 1595038"/>
              <a:gd name="G3" fmla="+- 10800 0 0"/>
              <a:gd name="G4" fmla="+- 0 0 -5540036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474 0 0"/>
              <a:gd name="G9" fmla="+- 0 0 1595038"/>
              <a:gd name="G10" fmla="+- 7474 0 2700"/>
              <a:gd name="G11" fmla="cos G10 -5540036"/>
              <a:gd name="G12" fmla="sin G10 -5540036"/>
              <a:gd name="G13" fmla="cos 13500 -5540036"/>
              <a:gd name="G14" fmla="sin 13500 -5540036"/>
              <a:gd name="G15" fmla="+- G11 10800 0"/>
              <a:gd name="G16" fmla="+- G12 10800 0"/>
              <a:gd name="G17" fmla="+- G13 10800 0"/>
              <a:gd name="G18" fmla="+- G14 10800 0"/>
              <a:gd name="G19" fmla="*/ 7474 1 2"/>
              <a:gd name="G20" fmla="+- G19 5400 0"/>
              <a:gd name="G21" fmla="cos G20 -5540036"/>
              <a:gd name="G22" fmla="sin G20 -5540036"/>
              <a:gd name="G23" fmla="+- G21 10800 0"/>
              <a:gd name="G24" fmla="+- G12 G23 G22"/>
              <a:gd name="G25" fmla="+- G22 G23 G11"/>
              <a:gd name="G26" fmla="cos 10800 -5540036"/>
              <a:gd name="G27" fmla="sin 10800 -5540036"/>
              <a:gd name="G28" fmla="cos 7474 -5540036"/>
              <a:gd name="G29" fmla="sin 7474 -5540036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595038"/>
              <a:gd name="G36" fmla="sin G34 1595038"/>
              <a:gd name="G37" fmla="+/ 1595038 -5540036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474 G39"/>
              <a:gd name="G43" fmla="sin 747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456 w 21600"/>
              <a:gd name="T5" fmla="*/ 16215 h 21600"/>
              <a:gd name="T6" fmla="*/ 19124 w 21600"/>
              <a:gd name="T7" fmla="*/ 14565 h 21600"/>
              <a:gd name="T8" fmla="*/ 4333 w 21600"/>
              <a:gd name="T9" fmla="*/ 14548 h 21600"/>
              <a:gd name="T10" fmla="*/ 12085 w 21600"/>
              <a:gd name="T11" fmla="*/ -2639 h 21600"/>
              <a:gd name="T12" fmla="*/ 16013 w 21600"/>
              <a:gd name="T13" fmla="*/ 2120 h 21600"/>
              <a:gd name="T14" fmla="*/ 11254 w 21600"/>
              <a:gd name="T15" fmla="*/ 604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1511" y="3359"/>
                </a:moveTo>
                <a:cubicBezTo>
                  <a:pt x="11275" y="3337"/>
                  <a:pt x="11037" y="3326"/>
                  <a:pt x="10800" y="3326"/>
                </a:cubicBezTo>
                <a:cubicBezTo>
                  <a:pt x="6672" y="3326"/>
                  <a:pt x="3326" y="6672"/>
                  <a:pt x="3326" y="10800"/>
                </a:cubicBezTo>
                <a:cubicBezTo>
                  <a:pt x="3326" y="14927"/>
                  <a:pt x="6672" y="18274"/>
                  <a:pt x="10800" y="18274"/>
                </a:cubicBezTo>
                <a:cubicBezTo>
                  <a:pt x="13735" y="18274"/>
                  <a:pt x="16399" y="16555"/>
                  <a:pt x="17609" y="13880"/>
                </a:cubicBezTo>
                <a:lnTo>
                  <a:pt x="20640" y="15250"/>
                </a:lnTo>
                <a:cubicBezTo>
                  <a:pt x="18891" y="19116"/>
                  <a:pt x="15042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1143" y="-1"/>
                  <a:pt x="11486" y="16"/>
                  <a:pt x="11828" y="49"/>
                </a:cubicBezTo>
                <a:lnTo>
                  <a:pt x="12085" y="-2639"/>
                </a:lnTo>
                <a:lnTo>
                  <a:pt x="16013" y="2120"/>
                </a:lnTo>
                <a:lnTo>
                  <a:pt x="11254" y="6047"/>
                </a:lnTo>
                <a:lnTo>
                  <a:pt x="11511" y="3359"/>
                </a:lnTo>
                <a:close/>
              </a:path>
            </a:pathLst>
          </a:custGeom>
          <a:gradFill rotWithShape="1">
            <a:gsLst>
              <a:gs pos="0">
                <a:srgbClr val="A4B3BC">
                  <a:gamma/>
                  <a:shade val="82353"/>
                  <a:invGamma/>
                </a:srgbClr>
              </a:gs>
              <a:gs pos="50000">
                <a:srgbClr val="A4B3BC"/>
              </a:gs>
              <a:gs pos="100000">
                <a:srgbClr val="A4B3BC">
                  <a:gamma/>
                  <a:shade val="82353"/>
                  <a:invGamma/>
                </a:srgbClr>
              </a:gs>
            </a:gsLst>
            <a:lin ang="5400000" scaled="1"/>
          </a:gradFill>
          <a:ln>
            <a:noFill/>
          </a:ln>
          <a:effectLst/>
          <a:scene3d>
            <a:camera prst="legacyObliqueBottom">
              <a:rot lat="19499999" lon="0" rev="0"/>
            </a:camera>
            <a:lightRig rig="legacyNormal4" dir="t"/>
          </a:scene3d>
          <a:sp3d extrusionH="100000" prstMaterial="legacyMetal">
            <a:bevelT w="13500" h="13500" prst="angle"/>
            <a:bevelB w="13500" h="13500" prst="angle"/>
            <a:extrusionClr>
              <a:srgbClr val="A4B3BC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/>
          </a:p>
        </p:txBody>
      </p:sp>
      <p:pic>
        <p:nvPicPr>
          <p:cNvPr id="73733" name="Picture 5" descr="232"/>
          <p:cNvPicPr>
            <a:picLocks noChangeAspect="1" noChangeArrowheads="1"/>
          </p:cNvPicPr>
          <p:nvPr/>
        </p:nvPicPr>
        <p:blipFill>
          <a:blip r:embed="rId2" cstate="print">
            <a:lum bright="-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4124325"/>
            <a:ext cx="1125537" cy="98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4" name="Picture 6" descr="133"/>
          <p:cNvPicPr>
            <a:picLocks noChangeAspect="1" noChangeArrowheads="1"/>
          </p:cNvPicPr>
          <p:nvPr/>
        </p:nvPicPr>
        <p:blipFill>
          <a:blip r:embed="rId3" cstate="print"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468" y="3356992"/>
            <a:ext cx="989012" cy="112395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</p:pic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3727226" y="1341450"/>
            <a:ext cx="318792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tr-TR" altLang="tr-TR" sz="1200" b="1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-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Developing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econometric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modelling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expertise</a:t>
            </a:r>
            <a:endParaRPr lang="en-US" altLang="tr-TR" sz="1200" dirty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642421" y="1806695"/>
            <a:ext cx="212937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tr-TR" altLang="tr-TR" sz="1200" b="1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-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Establishing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data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participation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structure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compatible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with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budget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revenue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and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expenditure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classification</a:t>
            </a:r>
            <a:endParaRPr lang="en-US" altLang="tr-TR" sz="1200" dirty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</p:txBody>
      </p:sp>
      <p:cxnSp>
        <p:nvCxnSpPr>
          <p:cNvPr id="73739" name="AutoShape 11"/>
          <p:cNvCxnSpPr>
            <a:cxnSpLocks noChangeShapeType="1"/>
            <a:stCxn id="73736" idx="2"/>
            <a:endCxn id="73734" idx="1"/>
          </p:cNvCxnSpPr>
          <p:nvPr/>
        </p:nvCxnSpPr>
        <p:spPr bwMode="auto">
          <a:xfrm rot="16200000" flipH="1">
            <a:off x="1214152" y="3130650"/>
            <a:ext cx="1281275" cy="295357"/>
          </a:xfrm>
          <a:prstGeom prst="bentConnector2">
            <a:avLst/>
          </a:prstGeom>
          <a:noFill/>
          <a:ln w="9525">
            <a:solidFill>
              <a:srgbClr val="010000"/>
            </a:solidFill>
            <a:miter lim="800000"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0" name="AutoShape 12"/>
          <p:cNvCxnSpPr>
            <a:cxnSpLocks noChangeShapeType="1"/>
            <a:stCxn id="73749" idx="3"/>
            <a:endCxn id="73735" idx="2"/>
          </p:cNvCxnSpPr>
          <p:nvPr/>
        </p:nvCxnSpPr>
        <p:spPr bwMode="auto">
          <a:xfrm flipV="1">
            <a:off x="4633202" y="1618449"/>
            <a:ext cx="687986" cy="671935"/>
          </a:xfrm>
          <a:prstGeom prst="bentConnector2">
            <a:avLst/>
          </a:prstGeom>
          <a:noFill/>
          <a:ln w="9525">
            <a:solidFill>
              <a:srgbClr val="010000"/>
            </a:solidFill>
            <a:miter lim="800000"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1" name="AutoShape 13"/>
          <p:cNvCxnSpPr>
            <a:cxnSpLocks noChangeShapeType="1"/>
          </p:cNvCxnSpPr>
          <p:nvPr/>
        </p:nvCxnSpPr>
        <p:spPr bwMode="auto">
          <a:xfrm flipV="1">
            <a:off x="5860821" y="5108576"/>
            <a:ext cx="487482" cy="503623"/>
          </a:xfrm>
          <a:prstGeom prst="bentConnector2">
            <a:avLst/>
          </a:prstGeom>
          <a:noFill/>
          <a:ln w="9525">
            <a:solidFill>
              <a:srgbClr val="010000"/>
            </a:solidFill>
            <a:miter lim="800000"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3744" name="Group 16"/>
          <p:cNvGrpSpPr>
            <a:grpSpLocks/>
          </p:cNvGrpSpPr>
          <p:nvPr/>
        </p:nvGrpSpPr>
        <p:grpSpPr bwMode="auto">
          <a:xfrm>
            <a:off x="4068763" y="2205038"/>
            <a:ext cx="1125537" cy="1038225"/>
            <a:chOff x="482" y="1851"/>
            <a:chExt cx="860" cy="796"/>
          </a:xfrm>
        </p:grpSpPr>
        <p:sp>
          <p:nvSpPr>
            <p:cNvPr id="73745" name="Freeform 17"/>
            <p:cNvSpPr>
              <a:spLocks/>
            </p:cNvSpPr>
            <p:nvPr/>
          </p:nvSpPr>
          <p:spPr bwMode="gray">
            <a:xfrm>
              <a:off x="567" y="2464"/>
              <a:ext cx="335" cy="173"/>
            </a:xfrm>
            <a:custGeom>
              <a:avLst/>
              <a:gdLst>
                <a:gd name="T0" fmla="*/ 0 w 335"/>
                <a:gd name="T1" fmla="*/ 166 h 173"/>
                <a:gd name="T2" fmla="*/ 58 w 335"/>
                <a:gd name="T3" fmla="*/ 173 h 173"/>
                <a:gd name="T4" fmla="*/ 297 w 335"/>
                <a:gd name="T5" fmla="*/ 32 h 173"/>
                <a:gd name="T6" fmla="*/ 289 w 335"/>
                <a:gd name="T7" fmla="*/ 8 h 173"/>
                <a:gd name="T8" fmla="*/ 223 w 335"/>
                <a:gd name="T9" fmla="*/ 26 h 173"/>
                <a:gd name="T10" fmla="*/ 0 w 335"/>
                <a:gd name="T11" fmla="*/ 16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5" h="173">
                  <a:moveTo>
                    <a:pt x="0" y="166"/>
                  </a:moveTo>
                  <a:lnTo>
                    <a:pt x="58" y="173"/>
                  </a:lnTo>
                  <a:lnTo>
                    <a:pt x="297" y="32"/>
                  </a:lnTo>
                  <a:cubicBezTo>
                    <a:pt x="335" y="5"/>
                    <a:pt x="301" y="9"/>
                    <a:pt x="289" y="8"/>
                  </a:cubicBezTo>
                  <a:cubicBezTo>
                    <a:pt x="277" y="7"/>
                    <a:pt x="271" y="0"/>
                    <a:pt x="223" y="26"/>
                  </a:cubicBezTo>
                  <a:lnTo>
                    <a:pt x="0" y="166"/>
                  </a:lnTo>
                  <a:close/>
                </a:path>
              </a:pathLst>
            </a:custGeom>
            <a:gradFill rotWithShape="1">
              <a:gsLst>
                <a:gs pos="0">
                  <a:srgbClr val="1C1C1C">
                    <a:gamma/>
                    <a:shade val="85882"/>
                    <a:invGamma/>
                    <a:alpha val="0"/>
                  </a:srgbClr>
                </a:gs>
                <a:gs pos="100000">
                  <a:srgbClr val="1C1C1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746" name="Freeform 18"/>
            <p:cNvSpPr>
              <a:spLocks/>
            </p:cNvSpPr>
            <p:nvPr/>
          </p:nvSpPr>
          <p:spPr bwMode="gray">
            <a:xfrm>
              <a:off x="797" y="2401"/>
              <a:ext cx="367" cy="170"/>
            </a:xfrm>
            <a:custGeom>
              <a:avLst/>
              <a:gdLst>
                <a:gd name="T0" fmla="*/ 0 w 367"/>
                <a:gd name="T1" fmla="*/ 158 h 170"/>
                <a:gd name="T2" fmla="*/ 80 w 367"/>
                <a:gd name="T3" fmla="*/ 170 h 170"/>
                <a:gd name="T4" fmla="*/ 332 w 367"/>
                <a:gd name="T5" fmla="*/ 37 h 170"/>
                <a:gd name="T6" fmla="*/ 292 w 367"/>
                <a:gd name="T7" fmla="*/ 1 h 170"/>
                <a:gd name="T8" fmla="*/ 230 w 367"/>
                <a:gd name="T9" fmla="*/ 29 h 170"/>
                <a:gd name="T10" fmla="*/ 0 w 367"/>
                <a:gd name="T11" fmla="*/ 158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7" h="170">
                  <a:moveTo>
                    <a:pt x="0" y="158"/>
                  </a:moveTo>
                  <a:lnTo>
                    <a:pt x="80" y="170"/>
                  </a:lnTo>
                  <a:lnTo>
                    <a:pt x="332" y="37"/>
                  </a:lnTo>
                  <a:cubicBezTo>
                    <a:pt x="367" y="9"/>
                    <a:pt x="309" y="2"/>
                    <a:pt x="292" y="1"/>
                  </a:cubicBezTo>
                  <a:cubicBezTo>
                    <a:pt x="280" y="0"/>
                    <a:pt x="279" y="3"/>
                    <a:pt x="230" y="29"/>
                  </a:cubicBezTo>
                  <a:lnTo>
                    <a:pt x="0" y="158"/>
                  </a:lnTo>
                  <a:close/>
                </a:path>
              </a:pathLst>
            </a:custGeom>
            <a:gradFill rotWithShape="1">
              <a:gsLst>
                <a:gs pos="0">
                  <a:srgbClr val="1C1C1C">
                    <a:gamma/>
                    <a:shade val="85882"/>
                    <a:invGamma/>
                    <a:alpha val="0"/>
                  </a:srgbClr>
                </a:gs>
                <a:gs pos="100000">
                  <a:srgbClr val="1C1C1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747" name="Freeform 19"/>
            <p:cNvSpPr>
              <a:spLocks/>
            </p:cNvSpPr>
            <p:nvPr/>
          </p:nvSpPr>
          <p:spPr bwMode="gray">
            <a:xfrm>
              <a:off x="1035" y="2504"/>
              <a:ext cx="307" cy="143"/>
            </a:xfrm>
            <a:custGeom>
              <a:avLst/>
              <a:gdLst>
                <a:gd name="T0" fmla="*/ 0 w 307"/>
                <a:gd name="T1" fmla="*/ 134 h 143"/>
                <a:gd name="T2" fmla="*/ 66 w 307"/>
                <a:gd name="T3" fmla="*/ 143 h 143"/>
                <a:gd name="T4" fmla="*/ 282 w 307"/>
                <a:gd name="T5" fmla="*/ 35 h 143"/>
                <a:gd name="T6" fmla="*/ 219 w 307"/>
                <a:gd name="T7" fmla="*/ 17 h 143"/>
                <a:gd name="T8" fmla="*/ 0 w 307"/>
                <a:gd name="T9" fmla="*/ 13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143">
                  <a:moveTo>
                    <a:pt x="0" y="134"/>
                  </a:moveTo>
                  <a:lnTo>
                    <a:pt x="66" y="143"/>
                  </a:lnTo>
                  <a:lnTo>
                    <a:pt x="282" y="35"/>
                  </a:lnTo>
                  <a:cubicBezTo>
                    <a:pt x="307" y="14"/>
                    <a:pt x="266" y="0"/>
                    <a:pt x="219" y="17"/>
                  </a:cubicBezTo>
                  <a:lnTo>
                    <a:pt x="0" y="134"/>
                  </a:lnTo>
                  <a:close/>
                </a:path>
              </a:pathLst>
            </a:custGeom>
            <a:gradFill rotWithShape="1">
              <a:gsLst>
                <a:gs pos="0">
                  <a:srgbClr val="1C1C1C">
                    <a:gamma/>
                    <a:shade val="85882"/>
                    <a:invGamma/>
                    <a:alpha val="0"/>
                  </a:srgbClr>
                </a:gs>
                <a:gs pos="100000">
                  <a:srgbClr val="1C1C1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748" name="Freeform 20"/>
            <p:cNvSpPr>
              <a:spLocks/>
            </p:cNvSpPr>
            <p:nvPr/>
          </p:nvSpPr>
          <p:spPr bwMode="gray">
            <a:xfrm>
              <a:off x="482" y="2066"/>
              <a:ext cx="224" cy="569"/>
            </a:xfrm>
            <a:custGeom>
              <a:avLst/>
              <a:gdLst>
                <a:gd name="T0" fmla="*/ 103 w 224"/>
                <a:gd name="T1" fmla="*/ 101 h 569"/>
                <a:gd name="T2" fmla="*/ 74 w 224"/>
                <a:gd name="T3" fmla="*/ 50 h 569"/>
                <a:gd name="T4" fmla="*/ 121 w 224"/>
                <a:gd name="T5" fmla="*/ 1 h 569"/>
                <a:gd name="T6" fmla="*/ 171 w 224"/>
                <a:gd name="T7" fmla="*/ 52 h 569"/>
                <a:gd name="T8" fmla="*/ 135 w 224"/>
                <a:gd name="T9" fmla="*/ 101 h 569"/>
                <a:gd name="T10" fmla="*/ 134 w 224"/>
                <a:gd name="T11" fmla="*/ 124 h 569"/>
                <a:gd name="T12" fmla="*/ 209 w 224"/>
                <a:gd name="T13" fmla="*/ 145 h 569"/>
                <a:gd name="T14" fmla="*/ 221 w 224"/>
                <a:gd name="T15" fmla="*/ 204 h 569"/>
                <a:gd name="T16" fmla="*/ 218 w 224"/>
                <a:gd name="T17" fmla="*/ 321 h 569"/>
                <a:gd name="T18" fmla="*/ 209 w 224"/>
                <a:gd name="T19" fmla="*/ 365 h 569"/>
                <a:gd name="T20" fmla="*/ 196 w 224"/>
                <a:gd name="T21" fmla="*/ 308 h 569"/>
                <a:gd name="T22" fmla="*/ 187 w 224"/>
                <a:gd name="T23" fmla="*/ 202 h 569"/>
                <a:gd name="T24" fmla="*/ 170 w 224"/>
                <a:gd name="T25" fmla="*/ 321 h 569"/>
                <a:gd name="T26" fmla="*/ 144 w 224"/>
                <a:gd name="T27" fmla="*/ 569 h 569"/>
                <a:gd name="T28" fmla="*/ 78 w 224"/>
                <a:gd name="T29" fmla="*/ 565 h 569"/>
                <a:gd name="T30" fmla="*/ 50 w 224"/>
                <a:gd name="T31" fmla="*/ 325 h 569"/>
                <a:gd name="T32" fmla="*/ 33 w 224"/>
                <a:gd name="T33" fmla="*/ 208 h 569"/>
                <a:gd name="T34" fmla="*/ 25 w 224"/>
                <a:gd name="T35" fmla="*/ 310 h 569"/>
                <a:gd name="T36" fmla="*/ 12 w 224"/>
                <a:gd name="T37" fmla="*/ 365 h 569"/>
                <a:gd name="T38" fmla="*/ 1 w 224"/>
                <a:gd name="T39" fmla="*/ 305 h 569"/>
                <a:gd name="T40" fmla="*/ 7 w 224"/>
                <a:gd name="T41" fmla="*/ 184 h 569"/>
                <a:gd name="T42" fmla="*/ 23 w 224"/>
                <a:gd name="T43" fmla="*/ 140 h 569"/>
                <a:gd name="T44" fmla="*/ 102 w 224"/>
                <a:gd name="T45" fmla="*/ 124 h 569"/>
                <a:gd name="T46" fmla="*/ 103 w 224"/>
                <a:gd name="T47" fmla="*/ 101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4" h="569">
                  <a:moveTo>
                    <a:pt x="103" y="101"/>
                  </a:moveTo>
                  <a:cubicBezTo>
                    <a:pt x="87" y="94"/>
                    <a:pt x="75" y="75"/>
                    <a:pt x="74" y="50"/>
                  </a:cubicBezTo>
                  <a:cubicBezTo>
                    <a:pt x="72" y="26"/>
                    <a:pt x="90" y="0"/>
                    <a:pt x="121" y="1"/>
                  </a:cubicBezTo>
                  <a:cubicBezTo>
                    <a:pt x="152" y="2"/>
                    <a:pt x="172" y="18"/>
                    <a:pt x="171" y="52"/>
                  </a:cubicBezTo>
                  <a:cubicBezTo>
                    <a:pt x="170" y="85"/>
                    <a:pt x="151" y="96"/>
                    <a:pt x="135" y="101"/>
                  </a:cubicBezTo>
                  <a:cubicBezTo>
                    <a:pt x="132" y="111"/>
                    <a:pt x="132" y="118"/>
                    <a:pt x="134" y="124"/>
                  </a:cubicBezTo>
                  <a:cubicBezTo>
                    <a:pt x="151" y="131"/>
                    <a:pt x="194" y="132"/>
                    <a:pt x="209" y="145"/>
                  </a:cubicBezTo>
                  <a:cubicBezTo>
                    <a:pt x="224" y="156"/>
                    <a:pt x="219" y="175"/>
                    <a:pt x="221" y="204"/>
                  </a:cubicBezTo>
                  <a:lnTo>
                    <a:pt x="218" y="321"/>
                  </a:lnTo>
                  <a:cubicBezTo>
                    <a:pt x="216" y="348"/>
                    <a:pt x="212" y="367"/>
                    <a:pt x="209" y="365"/>
                  </a:cubicBezTo>
                  <a:cubicBezTo>
                    <a:pt x="199" y="370"/>
                    <a:pt x="200" y="335"/>
                    <a:pt x="196" y="308"/>
                  </a:cubicBezTo>
                  <a:lnTo>
                    <a:pt x="187" y="202"/>
                  </a:lnTo>
                  <a:cubicBezTo>
                    <a:pt x="182" y="204"/>
                    <a:pt x="177" y="260"/>
                    <a:pt x="170" y="321"/>
                  </a:cubicBezTo>
                  <a:lnTo>
                    <a:pt x="144" y="569"/>
                  </a:lnTo>
                  <a:lnTo>
                    <a:pt x="78" y="565"/>
                  </a:lnTo>
                  <a:lnTo>
                    <a:pt x="50" y="325"/>
                  </a:lnTo>
                  <a:cubicBezTo>
                    <a:pt x="39" y="255"/>
                    <a:pt x="37" y="211"/>
                    <a:pt x="33" y="208"/>
                  </a:cubicBezTo>
                  <a:lnTo>
                    <a:pt x="25" y="310"/>
                  </a:lnTo>
                  <a:cubicBezTo>
                    <a:pt x="22" y="336"/>
                    <a:pt x="16" y="366"/>
                    <a:pt x="12" y="365"/>
                  </a:cubicBezTo>
                  <a:cubicBezTo>
                    <a:pt x="4" y="365"/>
                    <a:pt x="2" y="335"/>
                    <a:pt x="1" y="305"/>
                  </a:cubicBezTo>
                  <a:cubicBezTo>
                    <a:pt x="0" y="275"/>
                    <a:pt x="3" y="212"/>
                    <a:pt x="7" y="184"/>
                  </a:cubicBezTo>
                  <a:cubicBezTo>
                    <a:pt x="12" y="157"/>
                    <a:pt x="7" y="150"/>
                    <a:pt x="23" y="140"/>
                  </a:cubicBezTo>
                  <a:cubicBezTo>
                    <a:pt x="39" y="131"/>
                    <a:pt x="89" y="131"/>
                    <a:pt x="102" y="124"/>
                  </a:cubicBezTo>
                  <a:cubicBezTo>
                    <a:pt x="106" y="120"/>
                    <a:pt x="108" y="108"/>
                    <a:pt x="103" y="101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scene3d>
              <a:camera prst="legacyPerspectiveTopRight">
                <a:rot lat="0" lon="900000" rev="0"/>
              </a:camera>
              <a:lightRig rig="legacyFlat1" dir="t"/>
            </a:scene3d>
            <a:sp3d extrusionH="36500" prstMaterial="legacyMetal">
              <a:bevelT w="13500" h="13500" prst="angle"/>
              <a:bevelB w="13500" h="13500" prst="angle"/>
              <a:extrusionClr>
                <a:srgbClr val="333333"/>
              </a:extrusion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sy="50000" rotWithShape="0">
                      <a:srgbClr val="1C1C1C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tr-TR"/>
            </a:p>
          </p:txBody>
        </p:sp>
        <p:sp>
          <p:nvSpPr>
            <p:cNvPr id="73749" name="Freeform 21"/>
            <p:cNvSpPr>
              <a:spLocks/>
            </p:cNvSpPr>
            <p:nvPr/>
          </p:nvSpPr>
          <p:spPr bwMode="gray">
            <a:xfrm>
              <a:off x="698" y="1851"/>
              <a:ext cx="282" cy="716"/>
            </a:xfrm>
            <a:custGeom>
              <a:avLst/>
              <a:gdLst>
                <a:gd name="T0" fmla="*/ 103 w 224"/>
                <a:gd name="T1" fmla="*/ 101 h 569"/>
                <a:gd name="T2" fmla="*/ 74 w 224"/>
                <a:gd name="T3" fmla="*/ 50 h 569"/>
                <a:gd name="T4" fmla="*/ 121 w 224"/>
                <a:gd name="T5" fmla="*/ 1 h 569"/>
                <a:gd name="T6" fmla="*/ 171 w 224"/>
                <a:gd name="T7" fmla="*/ 52 h 569"/>
                <a:gd name="T8" fmla="*/ 135 w 224"/>
                <a:gd name="T9" fmla="*/ 101 h 569"/>
                <a:gd name="T10" fmla="*/ 134 w 224"/>
                <a:gd name="T11" fmla="*/ 124 h 569"/>
                <a:gd name="T12" fmla="*/ 209 w 224"/>
                <a:gd name="T13" fmla="*/ 145 h 569"/>
                <a:gd name="T14" fmla="*/ 221 w 224"/>
                <a:gd name="T15" fmla="*/ 204 h 569"/>
                <a:gd name="T16" fmla="*/ 218 w 224"/>
                <a:gd name="T17" fmla="*/ 321 h 569"/>
                <a:gd name="T18" fmla="*/ 209 w 224"/>
                <a:gd name="T19" fmla="*/ 365 h 569"/>
                <a:gd name="T20" fmla="*/ 196 w 224"/>
                <a:gd name="T21" fmla="*/ 308 h 569"/>
                <a:gd name="T22" fmla="*/ 187 w 224"/>
                <a:gd name="T23" fmla="*/ 202 h 569"/>
                <a:gd name="T24" fmla="*/ 170 w 224"/>
                <a:gd name="T25" fmla="*/ 321 h 569"/>
                <a:gd name="T26" fmla="*/ 144 w 224"/>
                <a:gd name="T27" fmla="*/ 569 h 569"/>
                <a:gd name="T28" fmla="*/ 78 w 224"/>
                <a:gd name="T29" fmla="*/ 565 h 569"/>
                <a:gd name="T30" fmla="*/ 50 w 224"/>
                <a:gd name="T31" fmla="*/ 325 h 569"/>
                <a:gd name="T32" fmla="*/ 33 w 224"/>
                <a:gd name="T33" fmla="*/ 208 h 569"/>
                <a:gd name="T34" fmla="*/ 25 w 224"/>
                <a:gd name="T35" fmla="*/ 310 h 569"/>
                <a:gd name="T36" fmla="*/ 12 w 224"/>
                <a:gd name="T37" fmla="*/ 365 h 569"/>
                <a:gd name="T38" fmla="*/ 1 w 224"/>
                <a:gd name="T39" fmla="*/ 305 h 569"/>
                <a:gd name="T40" fmla="*/ 7 w 224"/>
                <a:gd name="T41" fmla="*/ 184 h 569"/>
                <a:gd name="T42" fmla="*/ 23 w 224"/>
                <a:gd name="T43" fmla="*/ 140 h 569"/>
                <a:gd name="T44" fmla="*/ 102 w 224"/>
                <a:gd name="T45" fmla="*/ 124 h 569"/>
                <a:gd name="T46" fmla="*/ 103 w 224"/>
                <a:gd name="T47" fmla="*/ 101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4" h="569">
                  <a:moveTo>
                    <a:pt x="103" y="101"/>
                  </a:moveTo>
                  <a:cubicBezTo>
                    <a:pt x="87" y="94"/>
                    <a:pt x="75" y="75"/>
                    <a:pt x="74" y="50"/>
                  </a:cubicBezTo>
                  <a:cubicBezTo>
                    <a:pt x="72" y="26"/>
                    <a:pt x="90" y="0"/>
                    <a:pt x="121" y="1"/>
                  </a:cubicBezTo>
                  <a:cubicBezTo>
                    <a:pt x="152" y="2"/>
                    <a:pt x="172" y="18"/>
                    <a:pt x="171" y="52"/>
                  </a:cubicBezTo>
                  <a:cubicBezTo>
                    <a:pt x="170" y="85"/>
                    <a:pt x="151" y="96"/>
                    <a:pt x="135" y="101"/>
                  </a:cubicBezTo>
                  <a:cubicBezTo>
                    <a:pt x="132" y="111"/>
                    <a:pt x="132" y="118"/>
                    <a:pt x="134" y="124"/>
                  </a:cubicBezTo>
                  <a:cubicBezTo>
                    <a:pt x="151" y="131"/>
                    <a:pt x="194" y="132"/>
                    <a:pt x="209" y="145"/>
                  </a:cubicBezTo>
                  <a:cubicBezTo>
                    <a:pt x="224" y="156"/>
                    <a:pt x="219" y="175"/>
                    <a:pt x="221" y="204"/>
                  </a:cubicBezTo>
                  <a:lnTo>
                    <a:pt x="218" y="321"/>
                  </a:lnTo>
                  <a:cubicBezTo>
                    <a:pt x="216" y="348"/>
                    <a:pt x="212" y="367"/>
                    <a:pt x="209" y="365"/>
                  </a:cubicBezTo>
                  <a:cubicBezTo>
                    <a:pt x="199" y="370"/>
                    <a:pt x="200" y="335"/>
                    <a:pt x="196" y="308"/>
                  </a:cubicBezTo>
                  <a:lnTo>
                    <a:pt x="187" y="202"/>
                  </a:lnTo>
                  <a:cubicBezTo>
                    <a:pt x="182" y="204"/>
                    <a:pt x="177" y="260"/>
                    <a:pt x="170" y="321"/>
                  </a:cubicBezTo>
                  <a:lnTo>
                    <a:pt x="144" y="569"/>
                  </a:lnTo>
                  <a:lnTo>
                    <a:pt x="78" y="565"/>
                  </a:lnTo>
                  <a:lnTo>
                    <a:pt x="50" y="325"/>
                  </a:lnTo>
                  <a:cubicBezTo>
                    <a:pt x="39" y="255"/>
                    <a:pt x="37" y="211"/>
                    <a:pt x="33" y="208"/>
                  </a:cubicBezTo>
                  <a:lnTo>
                    <a:pt x="25" y="310"/>
                  </a:lnTo>
                  <a:cubicBezTo>
                    <a:pt x="22" y="336"/>
                    <a:pt x="16" y="366"/>
                    <a:pt x="12" y="365"/>
                  </a:cubicBezTo>
                  <a:cubicBezTo>
                    <a:pt x="4" y="365"/>
                    <a:pt x="2" y="335"/>
                    <a:pt x="1" y="305"/>
                  </a:cubicBezTo>
                  <a:cubicBezTo>
                    <a:pt x="0" y="275"/>
                    <a:pt x="3" y="212"/>
                    <a:pt x="7" y="184"/>
                  </a:cubicBezTo>
                  <a:cubicBezTo>
                    <a:pt x="12" y="157"/>
                    <a:pt x="7" y="150"/>
                    <a:pt x="23" y="140"/>
                  </a:cubicBezTo>
                  <a:cubicBezTo>
                    <a:pt x="39" y="131"/>
                    <a:pt x="89" y="131"/>
                    <a:pt x="102" y="124"/>
                  </a:cubicBezTo>
                  <a:cubicBezTo>
                    <a:pt x="106" y="120"/>
                    <a:pt x="108" y="108"/>
                    <a:pt x="103" y="101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scene3d>
              <a:camera prst="legacyPerspectiveTopRight">
                <a:rot lat="0" lon="900000" rev="0"/>
              </a:camera>
              <a:lightRig rig="legacyFlat1" dir="t"/>
            </a:scene3d>
            <a:sp3d extrusionH="36500" prstMaterial="legacyMetal">
              <a:bevelT w="13500" h="13500" prst="angle"/>
              <a:bevelB w="13500" h="13500" prst="angle"/>
              <a:extrusionClr>
                <a:srgbClr val="333333"/>
              </a:extrusion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sy="50000" rotWithShape="0">
                      <a:srgbClr val="1C1C1C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tr-TR"/>
            </a:p>
          </p:txBody>
        </p:sp>
        <p:sp>
          <p:nvSpPr>
            <p:cNvPr id="73750" name="Freeform 22"/>
            <p:cNvSpPr>
              <a:spLocks/>
            </p:cNvSpPr>
            <p:nvPr/>
          </p:nvSpPr>
          <p:spPr bwMode="gray">
            <a:xfrm>
              <a:off x="956" y="2078"/>
              <a:ext cx="224" cy="569"/>
            </a:xfrm>
            <a:custGeom>
              <a:avLst/>
              <a:gdLst>
                <a:gd name="T0" fmla="*/ 103 w 224"/>
                <a:gd name="T1" fmla="*/ 101 h 569"/>
                <a:gd name="T2" fmla="*/ 74 w 224"/>
                <a:gd name="T3" fmla="*/ 50 h 569"/>
                <a:gd name="T4" fmla="*/ 121 w 224"/>
                <a:gd name="T5" fmla="*/ 1 h 569"/>
                <a:gd name="T6" fmla="*/ 171 w 224"/>
                <a:gd name="T7" fmla="*/ 52 h 569"/>
                <a:gd name="T8" fmla="*/ 135 w 224"/>
                <a:gd name="T9" fmla="*/ 101 h 569"/>
                <a:gd name="T10" fmla="*/ 134 w 224"/>
                <a:gd name="T11" fmla="*/ 124 h 569"/>
                <a:gd name="T12" fmla="*/ 209 w 224"/>
                <a:gd name="T13" fmla="*/ 145 h 569"/>
                <a:gd name="T14" fmla="*/ 221 w 224"/>
                <a:gd name="T15" fmla="*/ 204 h 569"/>
                <a:gd name="T16" fmla="*/ 218 w 224"/>
                <a:gd name="T17" fmla="*/ 321 h 569"/>
                <a:gd name="T18" fmla="*/ 209 w 224"/>
                <a:gd name="T19" fmla="*/ 365 h 569"/>
                <a:gd name="T20" fmla="*/ 196 w 224"/>
                <a:gd name="T21" fmla="*/ 308 h 569"/>
                <a:gd name="T22" fmla="*/ 187 w 224"/>
                <a:gd name="T23" fmla="*/ 202 h 569"/>
                <a:gd name="T24" fmla="*/ 170 w 224"/>
                <a:gd name="T25" fmla="*/ 321 h 569"/>
                <a:gd name="T26" fmla="*/ 144 w 224"/>
                <a:gd name="T27" fmla="*/ 569 h 569"/>
                <a:gd name="T28" fmla="*/ 78 w 224"/>
                <a:gd name="T29" fmla="*/ 565 h 569"/>
                <a:gd name="T30" fmla="*/ 50 w 224"/>
                <a:gd name="T31" fmla="*/ 325 h 569"/>
                <a:gd name="T32" fmla="*/ 33 w 224"/>
                <a:gd name="T33" fmla="*/ 208 h 569"/>
                <a:gd name="T34" fmla="*/ 25 w 224"/>
                <a:gd name="T35" fmla="*/ 310 h 569"/>
                <a:gd name="T36" fmla="*/ 12 w 224"/>
                <a:gd name="T37" fmla="*/ 365 h 569"/>
                <a:gd name="T38" fmla="*/ 1 w 224"/>
                <a:gd name="T39" fmla="*/ 305 h 569"/>
                <a:gd name="T40" fmla="*/ 7 w 224"/>
                <a:gd name="T41" fmla="*/ 184 h 569"/>
                <a:gd name="T42" fmla="*/ 23 w 224"/>
                <a:gd name="T43" fmla="*/ 140 h 569"/>
                <a:gd name="T44" fmla="*/ 102 w 224"/>
                <a:gd name="T45" fmla="*/ 124 h 569"/>
                <a:gd name="T46" fmla="*/ 103 w 224"/>
                <a:gd name="T47" fmla="*/ 101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4" h="569">
                  <a:moveTo>
                    <a:pt x="103" y="101"/>
                  </a:moveTo>
                  <a:cubicBezTo>
                    <a:pt x="87" y="94"/>
                    <a:pt x="75" y="75"/>
                    <a:pt x="74" y="50"/>
                  </a:cubicBezTo>
                  <a:cubicBezTo>
                    <a:pt x="72" y="26"/>
                    <a:pt x="90" y="0"/>
                    <a:pt x="121" y="1"/>
                  </a:cubicBezTo>
                  <a:cubicBezTo>
                    <a:pt x="152" y="2"/>
                    <a:pt x="172" y="18"/>
                    <a:pt x="171" y="52"/>
                  </a:cubicBezTo>
                  <a:cubicBezTo>
                    <a:pt x="170" y="85"/>
                    <a:pt x="151" y="96"/>
                    <a:pt x="135" y="101"/>
                  </a:cubicBezTo>
                  <a:cubicBezTo>
                    <a:pt x="132" y="111"/>
                    <a:pt x="132" y="118"/>
                    <a:pt x="134" y="124"/>
                  </a:cubicBezTo>
                  <a:cubicBezTo>
                    <a:pt x="151" y="131"/>
                    <a:pt x="194" y="132"/>
                    <a:pt x="209" y="145"/>
                  </a:cubicBezTo>
                  <a:cubicBezTo>
                    <a:pt x="224" y="156"/>
                    <a:pt x="219" y="175"/>
                    <a:pt x="221" y="204"/>
                  </a:cubicBezTo>
                  <a:lnTo>
                    <a:pt x="218" y="321"/>
                  </a:lnTo>
                  <a:cubicBezTo>
                    <a:pt x="216" y="348"/>
                    <a:pt x="212" y="367"/>
                    <a:pt x="209" y="365"/>
                  </a:cubicBezTo>
                  <a:cubicBezTo>
                    <a:pt x="199" y="370"/>
                    <a:pt x="200" y="335"/>
                    <a:pt x="196" y="308"/>
                  </a:cubicBezTo>
                  <a:lnTo>
                    <a:pt x="187" y="202"/>
                  </a:lnTo>
                  <a:cubicBezTo>
                    <a:pt x="182" y="204"/>
                    <a:pt x="177" y="260"/>
                    <a:pt x="170" y="321"/>
                  </a:cubicBezTo>
                  <a:lnTo>
                    <a:pt x="144" y="569"/>
                  </a:lnTo>
                  <a:lnTo>
                    <a:pt x="78" y="565"/>
                  </a:lnTo>
                  <a:lnTo>
                    <a:pt x="50" y="325"/>
                  </a:lnTo>
                  <a:cubicBezTo>
                    <a:pt x="39" y="255"/>
                    <a:pt x="37" y="211"/>
                    <a:pt x="33" y="208"/>
                  </a:cubicBezTo>
                  <a:lnTo>
                    <a:pt x="25" y="310"/>
                  </a:lnTo>
                  <a:cubicBezTo>
                    <a:pt x="22" y="336"/>
                    <a:pt x="16" y="366"/>
                    <a:pt x="12" y="365"/>
                  </a:cubicBezTo>
                  <a:cubicBezTo>
                    <a:pt x="4" y="365"/>
                    <a:pt x="2" y="335"/>
                    <a:pt x="1" y="305"/>
                  </a:cubicBezTo>
                  <a:cubicBezTo>
                    <a:pt x="0" y="275"/>
                    <a:pt x="3" y="212"/>
                    <a:pt x="7" y="184"/>
                  </a:cubicBezTo>
                  <a:cubicBezTo>
                    <a:pt x="12" y="157"/>
                    <a:pt x="7" y="150"/>
                    <a:pt x="23" y="140"/>
                  </a:cubicBezTo>
                  <a:cubicBezTo>
                    <a:pt x="39" y="131"/>
                    <a:pt x="89" y="131"/>
                    <a:pt x="102" y="124"/>
                  </a:cubicBezTo>
                  <a:cubicBezTo>
                    <a:pt x="106" y="120"/>
                    <a:pt x="108" y="108"/>
                    <a:pt x="103" y="101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scene3d>
              <a:camera prst="legacyPerspectiveTopRight">
                <a:rot lat="0" lon="900000" rev="0"/>
              </a:camera>
              <a:lightRig rig="legacyFlat1" dir="t"/>
            </a:scene3d>
            <a:sp3d extrusionH="36500" prstMaterial="legacyMetal">
              <a:bevelT w="13500" h="13500" prst="angle"/>
              <a:bevelB w="13500" h="13500" prst="angle"/>
              <a:extrusionClr>
                <a:srgbClr val="333333"/>
              </a:extrusion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sy="50000" rotWithShape="0">
                      <a:srgbClr val="1C1C1C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tr-TR"/>
            </a:p>
          </p:txBody>
        </p:sp>
      </p:grp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2195736" y="5360387"/>
            <a:ext cx="350215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Developing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a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cash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management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IT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system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containing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cash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management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database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,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automated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controls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,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decision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support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systems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and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flexible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planning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infrastructure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and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ability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to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manage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integrated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business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processes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.</a:t>
            </a:r>
          </a:p>
          <a:p>
            <a:pPr marL="171450" indent="-171450" algn="l">
              <a:buFontTx/>
              <a:buChar char="-"/>
            </a:pPr>
            <a:endParaRPr lang="en-US" altLang="tr-TR" sz="1200" dirty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</p:txBody>
      </p:sp>
      <p:pic>
        <p:nvPicPr>
          <p:cNvPr id="1026" name="Picture 2" descr="C:\Users\ilyas.tufan\Downloads\1455637244_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681" y="2833036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318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Calibri" panose="020F0502020204030204" pitchFamily="34" charset="0"/>
              </a:rPr>
              <a:t>Pillar</a:t>
            </a:r>
            <a:r>
              <a:rPr lang="tr-TR" dirty="0">
                <a:latin typeface="Calibri" panose="020F0502020204030204" pitchFamily="34" charset="0"/>
              </a:rPr>
              <a:t> II-</a:t>
            </a:r>
            <a:r>
              <a:rPr lang="tr-TR" dirty="0" err="1">
                <a:latin typeface="Calibri" panose="020F0502020204030204" pitchFamily="34" charset="0"/>
              </a:rPr>
              <a:t>Utilization</a:t>
            </a:r>
            <a:r>
              <a:rPr lang="tr-TR" dirty="0">
                <a:latin typeface="Calibri" panose="020F0502020204030204" pitchFamily="34" charset="0"/>
              </a:rPr>
              <a:t> of </a:t>
            </a:r>
            <a:r>
              <a:rPr lang="tr-TR" dirty="0" err="1">
                <a:latin typeface="Calibri" panose="020F0502020204030204" pitchFamily="34" charset="0"/>
              </a:rPr>
              <a:t>Public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Sector</a:t>
            </a:r>
            <a:r>
              <a:rPr lang="tr-TR" dirty="0">
                <a:latin typeface="Calibri" panose="020F0502020204030204" pitchFamily="34" charset="0"/>
              </a:rPr>
              <a:t> Financial </a:t>
            </a:r>
            <a:r>
              <a:rPr lang="tr-TR" dirty="0" err="1">
                <a:latin typeface="Calibri" panose="020F0502020204030204" pitchFamily="34" charset="0"/>
              </a:rPr>
              <a:t>Resources</a:t>
            </a:r>
            <a:endParaRPr lang="en-US" altLang="tr-TR" dirty="0" smtClean="0"/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gray">
          <a:xfrm>
            <a:off x="1951038" y="1808163"/>
            <a:ext cx="6021387" cy="4592637"/>
          </a:xfrm>
          <a:custGeom>
            <a:avLst/>
            <a:gdLst>
              <a:gd name="G0" fmla="+- -5540036 0 0"/>
              <a:gd name="G1" fmla="+- 1595038 0 0"/>
              <a:gd name="G2" fmla="+- -5540036 0 1595038"/>
              <a:gd name="G3" fmla="+- 10800 0 0"/>
              <a:gd name="G4" fmla="+- 0 0 -5540036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474 0 0"/>
              <a:gd name="G9" fmla="+- 0 0 1595038"/>
              <a:gd name="G10" fmla="+- 7474 0 2700"/>
              <a:gd name="G11" fmla="cos G10 -5540036"/>
              <a:gd name="G12" fmla="sin G10 -5540036"/>
              <a:gd name="G13" fmla="cos 13500 -5540036"/>
              <a:gd name="G14" fmla="sin 13500 -5540036"/>
              <a:gd name="G15" fmla="+- G11 10800 0"/>
              <a:gd name="G16" fmla="+- G12 10800 0"/>
              <a:gd name="G17" fmla="+- G13 10800 0"/>
              <a:gd name="G18" fmla="+- G14 10800 0"/>
              <a:gd name="G19" fmla="*/ 7474 1 2"/>
              <a:gd name="G20" fmla="+- G19 5400 0"/>
              <a:gd name="G21" fmla="cos G20 -5540036"/>
              <a:gd name="G22" fmla="sin G20 -5540036"/>
              <a:gd name="G23" fmla="+- G21 10800 0"/>
              <a:gd name="G24" fmla="+- G12 G23 G22"/>
              <a:gd name="G25" fmla="+- G22 G23 G11"/>
              <a:gd name="G26" fmla="cos 10800 -5540036"/>
              <a:gd name="G27" fmla="sin 10800 -5540036"/>
              <a:gd name="G28" fmla="cos 7474 -5540036"/>
              <a:gd name="G29" fmla="sin 7474 -5540036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595038"/>
              <a:gd name="G36" fmla="sin G34 1595038"/>
              <a:gd name="G37" fmla="+/ 1595038 -5540036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474 G39"/>
              <a:gd name="G43" fmla="sin 747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456 w 21600"/>
              <a:gd name="T5" fmla="*/ 16215 h 21600"/>
              <a:gd name="T6" fmla="*/ 19124 w 21600"/>
              <a:gd name="T7" fmla="*/ 14565 h 21600"/>
              <a:gd name="T8" fmla="*/ 4333 w 21600"/>
              <a:gd name="T9" fmla="*/ 14548 h 21600"/>
              <a:gd name="T10" fmla="*/ 12085 w 21600"/>
              <a:gd name="T11" fmla="*/ -2639 h 21600"/>
              <a:gd name="T12" fmla="*/ 16013 w 21600"/>
              <a:gd name="T13" fmla="*/ 2120 h 21600"/>
              <a:gd name="T14" fmla="*/ 11254 w 21600"/>
              <a:gd name="T15" fmla="*/ 604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1511" y="3359"/>
                </a:moveTo>
                <a:cubicBezTo>
                  <a:pt x="11275" y="3337"/>
                  <a:pt x="11037" y="3326"/>
                  <a:pt x="10800" y="3326"/>
                </a:cubicBezTo>
                <a:cubicBezTo>
                  <a:pt x="6672" y="3326"/>
                  <a:pt x="3326" y="6672"/>
                  <a:pt x="3326" y="10800"/>
                </a:cubicBezTo>
                <a:cubicBezTo>
                  <a:pt x="3326" y="14927"/>
                  <a:pt x="6672" y="18274"/>
                  <a:pt x="10800" y="18274"/>
                </a:cubicBezTo>
                <a:cubicBezTo>
                  <a:pt x="13735" y="18274"/>
                  <a:pt x="16399" y="16555"/>
                  <a:pt x="17609" y="13880"/>
                </a:cubicBezTo>
                <a:lnTo>
                  <a:pt x="20640" y="15250"/>
                </a:lnTo>
                <a:cubicBezTo>
                  <a:pt x="18891" y="19116"/>
                  <a:pt x="15042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1143" y="-1"/>
                  <a:pt x="11486" y="16"/>
                  <a:pt x="11828" y="49"/>
                </a:cubicBezTo>
                <a:lnTo>
                  <a:pt x="12085" y="-2639"/>
                </a:lnTo>
                <a:lnTo>
                  <a:pt x="16013" y="2120"/>
                </a:lnTo>
                <a:lnTo>
                  <a:pt x="11254" y="6047"/>
                </a:lnTo>
                <a:lnTo>
                  <a:pt x="11511" y="3359"/>
                </a:lnTo>
                <a:close/>
              </a:path>
            </a:pathLst>
          </a:custGeom>
          <a:gradFill rotWithShape="1">
            <a:gsLst>
              <a:gs pos="0">
                <a:srgbClr val="A4B3BC">
                  <a:gamma/>
                  <a:shade val="82353"/>
                  <a:invGamma/>
                </a:srgbClr>
              </a:gs>
              <a:gs pos="50000">
                <a:srgbClr val="A4B3BC"/>
              </a:gs>
              <a:gs pos="100000">
                <a:srgbClr val="A4B3BC">
                  <a:gamma/>
                  <a:shade val="82353"/>
                  <a:invGamma/>
                </a:srgbClr>
              </a:gs>
            </a:gsLst>
            <a:lin ang="5400000" scaled="1"/>
          </a:gradFill>
          <a:ln>
            <a:noFill/>
          </a:ln>
          <a:effectLst/>
          <a:scene3d>
            <a:camera prst="legacyObliqueBottom">
              <a:rot lat="19499999" lon="0" rev="0"/>
            </a:camera>
            <a:lightRig rig="legacyNormal4" dir="t"/>
          </a:scene3d>
          <a:sp3d extrusionH="100000" prstMaterial="legacyMetal">
            <a:bevelT w="13500" h="13500" prst="angle"/>
            <a:bevelB w="13500" h="13500" prst="angle"/>
            <a:extrusionClr>
              <a:srgbClr val="A4B3BC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/>
          </a:p>
        </p:txBody>
      </p:sp>
      <p:pic>
        <p:nvPicPr>
          <p:cNvPr id="73734" name="Picture 6" descr="133"/>
          <p:cNvPicPr>
            <a:picLocks noChangeAspect="1" noChangeArrowheads="1"/>
          </p:cNvPicPr>
          <p:nvPr/>
        </p:nvPicPr>
        <p:blipFill>
          <a:blip r:embed="rId2" cstate="print"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35234"/>
            <a:ext cx="989012" cy="112395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</p:pic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4694539" y="980728"/>
            <a:ext cx="318792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Expanding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the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coverage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of TSA at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least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to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comprise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whole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CG.</a:t>
            </a:r>
          </a:p>
          <a:p>
            <a:pPr marL="171450" indent="-171450" algn="l">
              <a:buFontTx/>
              <a:buChar char="-"/>
            </a:pP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Establishing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institutional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TSAs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at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least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for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CG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institutions</a:t>
            </a:r>
            <a:endParaRPr lang="en-US" altLang="tr-TR" sz="1200" dirty="0" smtClean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  <a:p>
            <a:pPr algn="l"/>
            <a:endParaRPr lang="en-US" altLang="tr-TR" sz="1200" dirty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642421" y="1806695"/>
            <a:ext cx="212937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Establishing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alternative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channels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for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remunerating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Treasury’s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cash</a:t>
            </a:r>
            <a:endParaRPr lang="tr-TR" altLang="tr-TR" sz="1200" dirty="0" smtClean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  <a:p>
            <a:pPr marL="171450" indent="-171450" algn="l">
              <a:buFontTx/>
              <a:buChar char="-"/>
            </a:pP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Overnight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remuneration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structrure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for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reserves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at CB</a:t>
            </a:r>
          </a:p>
          <a:p>
            <a:pPr marL="171450" indent="-171450" algn="l">
              <a:buFontTx/>
              <a:buChar char="-"/>
            </a:pP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Establishing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Treasury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Cash Management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Policy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tatement</a:t>
            </a:r>
          </a:p>
        </p:txBody>
      </p:sp>
      <p:cxnSp>
        <p:nvCxnSpPr>
          <p:cNvPr id="73739" name="AutoShape 11"/>
          <p:cNvCxnSpPr>
            <a:cxnSpLocks noChangeShapeType="1"/>
            <a:stCxn id="73736" idx="2"/>
            <a:endCxn id="73734" idx="1"/>
          </p:cNvCxnSpPr>
          <p:nvPr/>
        </p:nvCxnSpPr>
        <p:spPr bwMode="auto">
          <a:xfrm rot="16200000" flipH="1">
            <a:off x="1554992" y="3528473"/>
            <a:ext cx="720854" cy="416617"/>
          </a:xfrm>
          <a:prstGeom prst="bentConnector2">
            <a:avLst/>
          </a:prstGeom>
          <a:noFill/>
          <a:ln w="9525">
            <a:solidFill>
              <a:srgbClr val="010000"/>
            </a:solidFill>
            <a:miter lim="800000"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0" name="AutoShape 12"/>
          <p:cNvCxnSpPr>
            <a:cxnSpLocks noChangeShapeType="1"/>
          </p:cNvCxnSpPr>
          <p:nvPr/>
        </p:nvCxnSpPr>
        <p:spPr bwMode="auto">
          <a:xfrm flipV="1">
            <a:off x="4627851" y="1829914"/>
            <a:ext cx="1386673" cy="436186"/>
          </a:xfrm>
          <a:prstGeom prst="bentConnector3">
            <a:avLst>
              <a:gd name="adj1" fmla="val 104849"/>
            </a:avLst>
          </a:prstGeom>
          <a:noFill/>
          <a:ln w="9525">
            <a:solidFill>
              <a:srgbClr val="010000"/>
            </a:solidFill>
            <a:miter lim="800000"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1" name="AutoShape 13"/>
          <p:cNvCxnSpPr>
            <a:cxnSpLocks noChangeShapeType="1"/>
            <a:stCxn id="30" idx="3"/>
          </p:cNvCxnSpPr>
          <p:nvPr/>
        </p:nvCxnSpPr>
        <p:spPr bwMode="auto">
          <a:xfrm flipV="1">
            <a:off x="5697891" y="5108578"/>
            <a:ext cx="650413" cy="826787"/>
          </a:xfrm>
          <a:prstGeom prst="bentConnector2">
            <a:avLst/>
          </a:prstGeom>
          <a:noFill/>
          <a:ln w="9525">
            <a:solidFill>
              <a:srgbClr val="010000"/>
            </a:solidFill>
            <a:miter lim="800000"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2195736" y="5612199"/>
            <a:ext cx="35021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Developing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a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portfolio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management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model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and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framework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for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public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funds</a:t>
            </a:r>
            <a:endParaRPr lang="tr-TR" altLang="tr-TR" sz="1200" dirty="0" smtClean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  <a:p>
            <a:pPr marL="171450" indent="-171450" algn="l">
              <a:buFontTx/>
              <a:buChar char="-"/>
            </a:pPr>
            <a:endParaRPr lang="en-US" altLang="tr-TR" sz="1200" dirty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</p:txBody>
      </p:sp>
      <p:pic>
        <p:nvPicPr>
          <p:cNvPr id="20" name="Picture 6" descr="133"/>
          <p:cNvPicPr>
            <a:picLocks noChangeAspect="1" noChangeArrowheads="1"/>
          </p:cNvPicPr>
          <p:nvPr/>
        </p:nvPicPr>
        <p:blipFill>
          <a:blip r:embed="rId2" cstate="print"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176" y="2244874"/>
            <a:ext cx="989012" cy="112395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</p:pic>
      <p:pic>
        <p:nvPicPr>
          <p:cNvPr id="23" name="Picture 6" descr="133"/>
          <p:cNvPicPr>
            <a:picLocks noChangeAspect="1" noChangeArrowheads="1"/>
          </p:cNvPicPr>
          <p:nvPr/>
        </p:nvPicPr>
        <p:blipFill>
          <a:blip r:embed="rId2" cstate="print"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761" y="3984627"/>
            <a:ext cx="989012" cy="112395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</p:pic>
      <p:pic>
        <p:nvPicPr>
          <p:cNvPr id="2050" name="Picture 2" descr="C:\Users\ilyas.tufan\Downloads\1455637244_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925634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779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Calibri" panose="020F0502020204030204" pitchFamily="34" charset="0"/>
              </a:rPr>
              <a:t>Pillar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</a:rPr>
              <a:t>III-</a:t>
            </a:r>
            <a:r>
              <a:rPr lang="tr-TR" dirty="0" err="1" smtClean="0">
                <a:latin typeface="Calibri" panose="020F0502020204030204" pitchFamily="34" charset="0"/>
              </a:rPr>
              <a:t>Institutional</a:t>
            </a:r>
            <a:r>
              <a:rPr lang="tr-TR" dirty="0" smtClean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Capacity</a:t>
            </a:r>
            <a:endParaRPr lang="en-US" altLang="tr-TR" dirty="0" smtClean="0"/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gray">
          <a:xfrm>
            <a:off x="1951038" y="1808163"/>
            <a:ext cx="6021387" cy="4592637"/>
          </a:xfrm>
          <a:custGeom>
            <a:avLst/>
            <a:gdLst>
              <a:gd name="G0" fmla="+- -5540036 0 0"/>
              <a:gd name="G1" fmla="+- 1595038 0 0"/>
              <a:gd name="G2" fmla="+- -5540036 0 1595038"/>
              <a:gd name="G3" fmla="+- 10800 0 0"/>
              <a:gd name="G4" fmla="+- 0 0 -5540036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474 0 0"/>
              <a:gd name="G9" fmla="+- 0 0 1595038"/>
              <a:gd name="G10" fmla="+- 7474 0 2700"/>
              <a:gd name="G11" fmla="cos G10 -5540036"/>
              <a:gd name="G12" fmla="sin G10 -5540036"/>
              <a:gd name="G13" fmla="cos 13500 -5540036"/>
              <a:gd name="G14" fmla="sin 13500 -5540036"/>
              <a:gd name="G15" fmla="+- G11 10800 0"/>
              <a:gd name="G16" fmla="+- G12 10800 0"/>
              <a:gd name="G17" fmla="+- G13 10800 0"/>
              <a:gd name="G18" fmla="+- G14 10800 0"/>
              <a:gd name="G19" fmla="*/ 7474 1 2"/>
              <a:gd name="G20" fmla="+- G19 5400 0"/>
              <a:gd name="G21" fmla="cos G20 -5540036"/>
              <a:gd name="G22" fmla="sin G20 -5540036"/>
              <a:gd name="G23" fmla="+- G21 10800 0"/>
              <a:gd name="G24" fmla="+- G12 G23 G22"/>
              <a:gd name="G25" fmla="+- G22 G23 G11"/>
              <a:gd name="G26" fmla="cos 10800 -5540036"/>
              <a:gd name="G27" fmla="sin 10800 -5540036"/>
              <a:gd name="G28" fmla="cos 7474 -5540036"/>
              <a:gd name="G29" fmla="sin 7474 -5540036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595038"/>
              <a:gd name="G36" fmla="sin G34 1595038"/>
              <a:gd name="G37" fmla="+/ 1595038 -5540036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474 G39"/>
              <a:gd name="G43" fmla="sin 747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456 w 21600"/>
              <a:gd name="T5" fmla="*/ 16215 h 21600"/>
              <a:gd name="T6" fmla="*/ 19124 w 21600"/>
              <a:gd name="T7" fmla="*/ 14565 h 21600"/>
              <a:gd name="T8" fmla="*/ 4333 w 21600"/>
              <a:gd name="T9" fmla="*/ 14548 h 21600"/>
              <a:gd name="T10" fmla="*/ 12085 w 21600"/>
              <a:gd name="T11" fmla="*/ -2639 h 21600"/>
              <a:gd name="T12" fmla="*/ 16013 w 21600"/>
              <a:gd name="T13" fmla="*/ 2120 h 21600"/>
              <a:gd name="T14" fmla="*/ 11254 w 21600"/>
              <a:gd name="T15" fmla="*/ 604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1511" y="3359"/>
                </a:moveTo>
                <a:cubicBezTo>
                  <a:pt x="11275" y="3337"/>
                  <a:pt x="11037" y="3326"/>
                  <a:pt x="10800" y="3326"/>
                </a:cubicBezTo>
                <a:cubicBezTo>
                  <a:pt x="6672" y="3326"/>
                  <a:pt x="3326" y="6672"/>
                  <a:pt x="3326" y="10800"/>
                </a:cubicBezTo>
                <a:cubicBezTo>
                  <a:pt x="3326" y="14927"/>
                  <a:pt x="6672" y="18274"/>
                  <a:pt x="10800" y="18274"/>
                </a:cubicBezTo>
                <a:cubicBezTo>
                  <a:pt x="13735" y="18274"/>
                  <a:pt x="16399" y="16555"/>
                  <a:pt x="17609" y="13880"/>
                </a:cubicBezTo>
                <a:lnTo>
                  <a:pt x="20640" y="15250"/>
                </a:lnTo>
                <a:cubicBezTo>
                  <a:pt x="18891" y="19116"/>
                  <a:pt x="15042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1143" y="-1"/>
                  <a:pt x="11486" y="16"/>
                  <a:pt x="11828" y="49"/>
                </a:cubicBezTo>
                <a:lnTo>
                  <a:pt x="12085" y="-2639"/>
                </a:lnTo>
                <a:lnTo>
                  <a:pt x="16013" y="2120"/>
                </a:lnTo>
                <a:lnTo>
                  <a:pt x="11254" y="6047"/>
                </a:lnTo>
                <a:lnTo>
                  <a:pt x="11511" y="3359"/>
                </a:lnTo>
                <a:close/>
              </a:path>
            </a:pathLst>
          </a:custGeom>
          <a:gradFill rotWithShape="1">
            <a:gsLst>
              <a:gs pos="0">
                <a:srgbClr val="A4B3BC">
                  <a:gamma/>
                  <a:shade val="82353"/>
                  <a:invGamma/>
                </a:srgbClr>
              </a:gs>
              <a:gs pos="50000">
                <a:srgbClr val="A4B3BC"/>
              </a:gs>
              <a:gs pos="100000">
                <a:srgbClr val="A4B3BC">
                  <a:gamma/>
                  <a:shade val="82353"/>
                  <a:invGamma/>
                </a:srgbClr>
              </a:gs>
            </a:gsLst>
            <a:lin ang="5400000" scaled="1"/>
          </a:gradFill>
          <a:ln>
            <a:noFill/>
          </a:ln>
          <a:effectLst/>
          <a:scene3d>
            <a:camera prst="legacyObliqueBottom">
              <a:rot lat="19499999" lon="0" rev="0"/>
            </a:camera>
            <a:lightRig rig="legacyNormal4" dir="t"/>
          </a:scene3d>
          <a:sp3d extrusionH="100000" prstMaterial="legacyMetal">
            <a:bevelT w="13500" h="13500" prst="angle"/>
            <a:bevelB w="13500" h="13500" prst="angle"/>
            <a:extrusionClr>
              <a:srgbClr val="A4B3BC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/>
          </a:p>
        </p:txBody>
      </p:sp>
      <p:pic>
        <p:nvPicPr>
          <p:cNvPr id="73733" name="Picture 5" descr="232"/>
          <p:cNvPicPr>
            <a:picLocks noChangeAspect="1" noChangeArrowheads="1"/>
          </p:cNvPicPr>
          <p:nvPr/>
        </p:nvPicPr>
        <p:blipFill>
          <a:blip r:embed="rId2" cstate="print">
            <a:lum bright="-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4124325"/>
            <a:ext cx="1125537" cy="98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4" name="Picture 6" descr="133"/>
          <p:cNvPicPr>
            <a:picLocks noChangeAspect="1" noChangeArrowheads="1"/>
          </p:cNvPicPr>
          <p:nvPr/>
        </p:nvPicPr>
        <p:blipFill>
          <a:blip r:embed="rId3" cstate="print"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468" y="3356992"/>
            <a:ext cx="989012" cy="112395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</p:pic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4103929" y="1256510"/>
            <a:ext cx="318792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Developing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a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subject</a:t>
            </a:r>
            <a:r>
              <a:rPr lang="tr-TR" altLang="tr-TR" sz="1200" dirty="0" err="1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-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based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expertise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model </a:t>
            </a:r>
          </a:p>
          <a:p>
            <a:pPr marL="171450" indent="-171450" algn="l">
              <a:buFontTx/>
              <a:buChar char="-"/>
            </a:pP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Delegating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decisional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authority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to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lower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managerial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levels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with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a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formal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and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clear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delegation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mechanism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</a:p>
          <a:p>
            <a:pPr algn="l"/>
            <a:endParaRPr lang="en-US" altLang="tr-TR" sz="1200" dirty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642421" y="1806695"/>
            <a:ext cx="21293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tr-TR" altLang="tr-TR" sz="1200" b="1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-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Reorganizing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process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guidelines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for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basic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cash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mangement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processes</a:t>
            </a:r>
            <a:endParaRPr lang="tr-TR" altLang="tr-TR" sz="1200" dirty="0" smtClean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  <a:p>
            <a:pPr algn="l"/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-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Establishing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a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performance-based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management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mechanism</a:t>
            </a:r>
            <a:endParaRPr lang="en-US" altLang="tr-TR" sz="1200" dirty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</p:txBody>
      </p:sp>
      <p:cxnSp>
        <p:nvCxnSpPr>
          <p:cNvPr id="73739" name="AutoShape 11"/>
          <p:cNvCxnSpPr>
            <a:cxnSpLocks noChangeShapeType="1"/>
            <a:stCxn id="73736" idx="2"/>
            <a:endCxn id="73734" idx="1"/>
          </p:cNvCxnSpPr>
          <p:nvPr/>
        </p:nvCxnSpPr>
        <p:spPr bwMode="auto">
          <a:xfrm rot="16200000" flipH="1">
            <a:off x="1398818" y="3315316"/>
            <a:ext cx="911943" cy="295357"/>
          </a:xfrm>
          <a:prstGeom prst="bentConnector2">
            <a:avLst/>
          </a:prstGeom>
          <a:noFill/>
          <a:ln w="9525">
            <a:solidFill>
              <a:srgbClr val="010000"/>
            </a:solidFill>
            <a:miter lim="800000"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0" name="AutoShape 12"/>
          <p:cNvCxnSpPr>
            <a:cxnSpLocks noChangeShapeType="1"/>
            <a:stCxn id="73749" idx="3"/>
            <a:endCxn id="73735" idx="2"/>
          </p:cNvCxnSpPr>
          <p:nvPr/>
        </p:nvCxnSpPr>
        <p:spPr bwMode="auto">
          <a:xfrm flipV="1">
            <a:off x="4633202" y="2272173"/>
            <a:ext cx="1064689" cy="18211"/>
          </a:xfrm>
          <a:prstGeom prst="bentConnector2">
            <a:avLst/>
          </a:prstGeom>
          <a:noFill/>
          <a:ln w="9525">
            <a:solidFill>
              <a:srgbClr val="010000"/>
            </a:solidFill>
            <a:miter lim="800000"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1" name="AutoShape 13"/>
          <p:cNvCxnSpPr>
            <a:cxnSpLocks noChangeShapeType="1"/>
          </p:cNvCxnSpPr>
          <p:nvPr/>
        </p:nvCxnSpPr>
        <p:spPr bwMode="auto">
          <a:xfrm flipV="1">
            <a:off x="5860821" y="5108576"/>
            <a:ext cx="487482" cy="503623"/>
          </a:xfrm>
          <a:prstGeom prst="bentConnector2">
            <a:avLst/>
          </a:prstGeom>
          <a:noFill/>
          <a:ln w="9525">
            <a:solidFill>
              <a:srgbClr val="010000"/>
            </a:solidFill>
            <a:miter lim="800000"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3744" name="Group 16"/>
          <p:cNvGrpSpPr>
            <a:grpSpLocks/>
          </p:cNvGrpSpPr>
          <p:nvPr/>
        </p:nvGrpSpPr>
        <p:grpSpPr bwMode="auto">
          <a:xfrm>
            <a:off x="4068763" y="2205038"/>
            <a:ext cx="1125537" cy="1038225"/>
            <a:chOff x="482" y="1851"/>
            <a:chExt cx="860" cy="796"/>
          </a:xfrm>
        </p:grpSpPr>
        <p:sp>
          <p:nvSpPr>
            <p:cNvPr id="73745" name="Freeform 17"/>
            <p:cNvSpPr>
              <a:spLocks/>
            </p:cNvSpPr>
            <p:nvPr/>
          </p:nvSpPr>
          <p:spPr bwMode="gray">
            <a:xfrm>
              <a:off x="567" y="2464"/>
              <a:ext cx="335" cy="173"/>
            </a:xfrm>
            <a:custGeom>
              <a:avLst/>
              <a:gdLst>
                <a:gd name="T0" fmla="*/ 0 w 335"/>
                <a:gd name="T1" fmla="*/ 166 h 173"/>
                <a:gd name="T2" fmla="*/ 58 w 335"/>
                <a:gd name="T3" fmla="*/ 173 h 173"/>
                <a:gd name="T4" fmla="*/ 297 w 335"/>
                <a:gd name="T5" fmla="*/ 32 h 173"/>
                <a:gd name="T6" fmla="*/ 289 w 335"/>
                <a:gd name="T7" fmla="*/ 8 h 173"/>
                <a:gd name="T8" fmla="*/ 223 w 335"/>
                <a:gd name="T9" fmla="*/ 26 h 173"/>
                <a:gd name="T10" fmla="*/ 0 w 335"/>
                <a:gd name="T11" fmla="*/ 16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5" h="173">
                  <a:moveTo>
                    <a:pt x="0" y="166"/>
                  </a:moveTo>
                  <a:lnTo>
                    <a:pt x="58" y="173"/>
                  </a:lnTo>
                  <a:lnTo>
                    <a:pt x="297" y="32"/>
                  </a:lnTo>
                  <a:cubicBezTo>
                    <a:pt x="335" y="5"/>
                    <a:pt x="301" y="9"/>
                    <a:pt x="289" y="8"/>
                  </a:cubicBezTo>
                  <a:cubicBezTo>
                    <a:pt x="277" y="7"/>
                    <a:pt x="271" y="0"/>
                    <a:pt x="223" y="26"/>
                  </a:cubicBezTo>
                  <a:lnTo>
                    <a:pt x="0" y="166"/>
                  </a:lnTo>
                  <a:close/>
                </a:path>
              </a:pathLst>
            </a:custGeom>
            <a:gradFill rotWithShape="1">
              <a:gsLst>
                <a:gs pos="0">
                  <a:srgbClr val="1C1C1C">
                    <a:gamma/>
                    <a:shade val="85882"/>
                    <a:invGamma/>
                    <a:alpha val="0"/>
                  </a:srgbClr>
                </a:gs>
                <a:gs pos="100000">
                  <a:srgbClr val="1C1C1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746" name="Freeform 18"/>
            <p:cNvSpPr>
              <a:spLocks/>
            </p:cNvSpPr>
            <p:nvPr/>
          </p:nvSpPr>
          <p:spPr bwMode="gray">
            <a:xfrm>
              <a:off x="797" y="2401"/>
              <a:ext cx="367" cy="170"/>
            </a:xfrm>
            <a:custGeom>
              <a:avLst/>
              <a:gdLst>
                <a:gd name="T0" fmla="*/ 0 w 367"/>
                <a:gd name="T1" fmla="*/ 158 h 170"/>
                <a:gd name="T2" fmla="*/ 80 w 367"/>
                <a:gd name="T3" fmla="*/ 170 h 170"/>
                <a:gd name="T4" fmla="*/ 332 w 367"/>
                <a:gd name="T5" fmla="*/ 37 h 170"/>
                <a:gd name="T6" fmla="*/ 292 w 367"/>
                <a:gd name="T7" fmla="*/ 1 h 170"/>
                <a:gd name="T8" fmla="*/ 230 w 367"/>
                <a:gd name="T9" fmla="*/ 29 h 170"/>
                <a:gd name="T10" fmla="*/ 0 w 367"/>
                <a:gd name="T11" fmla="*/ 158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7" h="170">
                  <a:moveTo>
                    <a:pt x="0" y="158"/>
                  </a:moveTo>
                  <a:lnTo>
                    <a:pt x="80" y="170"/>
                  </a:lnTo>
                  <a:lnTo>
                    <a:pt x="332" y="37"/>
                  </a:lnTo>
                  <a:cubicBezTo>
                    <a:pt x="367" y="9"/>
                    <a:pt x="309" y="2"/>
                    <a:pt x="292" y="1"/>
                  </a:cubicBezTo>
                  <a:cubicBezTo>
                    <a:pt x="280" y="0"/>
                    <a:pt x="279" y="3"/>
                    <a:pt x="230" y="29"/>
                  </a:cubicBezTo>
                  <a:lnTo>
                    <a:pt x="0" y="158"/>
                  </a:lnTo>
                  <a:close/>
                </a:path>
              </a:pathLst>
            </a:custGeom>
            <a:gradFill rotWithShape="1">
              <a:gsLst>
                <a:gs pos="0">
                  <a:srgbClr val="1C1C1C">
                    <a:gamma/>
                    <a:shade val="85882"/>
                    <a:invGamma/>
                    <a:alpha val="0"/>
                  </a:srgbClr>
                </a:gs>
                <a:gs pos="100000">
                  <a:srgbClr val="1C1C1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747" name="Freeform 19"/>
            <p:cNvSpPr>
              <a:spLocks/>
            </p:cNvSpPr>
            <p:nvPr/>
          </p:nvSpPr>
          <p:spPr bwMode="gray">
            <a:xfrm>
              <a:off x="1035" y="2504"/>
              <a:ext cx="307" cy="143"/>
            </a:xfrm>
            <a:custGeom>
              <a:avLst/>
              <a:gdLst>
                <a:gd name="T0" fmla="*/ 0 w 307"/>
                <a:gd name="T1" fmla="*/ 134 h 143"/>
                <a:gd name="T2" fmla="*/ 66 w 307"/>
                <a:gd name="T3" fmla="*/ 143 h 143"/>
                <a:gd name="T4" fmla="*/ 282 w 307"/>
                <a:gd name="T5" fmla="*/ 35 h 143"/>
                <a:gd name="T6" fmla="*/ 219 w 307"/>
                <a:gd name="T7" fmla="*/ 17 h 143"/>
                <a:gd name="T8" fmla="*/ 0 w 307"/>
                <a:gd name="T9" fmla="*/ 13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143">
                  <a:moveTo>
                    <a:pt x="0" y="134"/>
                  </a:moveTo>
                  <a:lnTo>
                    <a:pt x="66" y="143"/>
                  </a:lnTo>
                  <a:lnTo>
                    <a:pt x="282" y="35"/>
                  </a:lnTo>
                  <a:cubicBezTo>
                    <a:pt x="307" y="14"/>
                    <a:pt x="266" y="0"/>
                    <a:pt x="219" y="17"/>
                  </a:cubicBezTo>
                  <a:lnTo>
                    <a:pt x="0" y="134"/>
                  </a:lnTo>
                  <a:close/>
                </a:path>
              </a:pathLst>
            </a:custGeom>
            <a:gradFill rotWithShape="1">
              <a:gsLst>
                <a:gs pos="0">
                  <a:srgbClr val="1C1C1C">
                    <a:gamma/>
                    <a:shade val="85882"/>
                    <a:invGamma/>
                    <a:alpha val="0"/>
                  </a:srgbClr>
                </a:gs>
                <a:gs pos="100000">
                  <a:srgbClr val="1C1C1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748" name="Freeform 20"/>
            <p:cNvSpPr>
              <a:spLocks/>
            </p:cNvSpPr>
            <p:nvPr/>
          </p:nvSpPr>
          <p:spPr bwMode="gray">
            <a:xfrm>
              <a:off x="482" y="2066"/>
              <a:ext cx="224" cy="569"/>
            </a:xfrm>
            <a:custGeom>
              <a:avLst/>
              <a:gdLst>
                <a:gd name="T0" fmla="*/ 103 w 224"/>
                <a:gd name="T1" fmla="*/ 101 h 569"/>
                <a:gd name="T2" fmla="*/ 74 w 224"/>
                <a:gd name="T3" fmla="*/ 50 h 569"/>
                <a:gd name="T4" fmla="*/ 121 w 224"/>
                <a:gd name="T5" fmla="*/ 1 h 569"/>
                <a:gd name="T6" fmla="*/ 171 w 224"/>
                <a:gd name="T7" fmla="*/ 52 h 569"/>
                <a:gd name="T8" fmla="*/ 135 w 224"/>
                <a:gd name="T9" fmla="*/ 101 h 569"/>
                <a:gd name="T10" fmla="*/ 134 w 224"/>
                <a:gd name="T11" fmla="*/ 124 h 569"/>
                <a:gd name="T12" fmla="*/ 209 w 224"/>
                <a:gd name="T13" fmla="*/ 145 h 569"/>
                <a:gd name="T14" fmla="*/ 221 w 224"/>
                <a:gd name="T15" fmla="*/ 204 h 569"/>
                <a:gd name="T16" fmla="*/ 218 w 224"/>
                <a:gd name="T17" fmla="*/ 321 h 569"/>
                <a:gd name="T18" fmla="*/ 209 w 224"/>
                <a:gd name="T19" fmla="*/ 365 h 569"/>
                <a:gd name="T20" fmla="*/ 196 w 224"/>
                <a:gd name="T21" fmla="*/ 308 h 569"/>
                <a:gd name="T22" fmla="*/ 187 w 224"/>
                <a:gd name="T23" fmla="*/ 202 h 569"/>
                <a:gd name="T24" fmla="*/ 170 w 224"/>
                <a:gd name="T25" fmla="*/ 321 h 569"/>
                <a:gd name="T26" fmla="*/ 144 w 224"/>
                <a:gd name="T27" fmla="*/ 569 h 569"/>
                <a:gd name="T28" fmla="*/ 78 w 224"/>
                <a:gd name="T29" fmla="*/ 565 h 569"/>
                <a:gd name="T30" fmla="*/ 50 w 224"/>
                <a:gd name="T31" fmla="*/ 325 h 569"/>
                <a:gd name="T32" fmla="*/ 33 w 224"/>
                <a:gd name="T33" fmla="*/ 208 h 569"/>
                <a:gd name="T34" fmla="*/ 25 w 224"/>
                <a:gd name="T35" fmla="*/ 310 h 569"/>
                <a:gd name="T36" fmla="*/ 12 w 224"/>
                <a:gd name="T37" fmla="*/ 365 h 569"/>
                <a:gd name="T38" fmla="*/ 1 w 224"/>
                <a:gd name="T39" fmla="*/ 305 h 569"/>
                <a:gd name="T40" fmla="*/ 7 w 224"/>
                <a:gd name="T41" fmla="*/ 184 h 569"/>
                <a:gd name="T42" fmla="*/ 23 w 224"/>
                <a:gd name="T43" fmla="*/ 140 h 569"/>
                <a:gd name="T44" fmla="*/ 102 w 224"/>
                <a:gd name="T45" fmla="*/ 124 h 569"/>
                <a:gd name="T46" fmla="*/ 103 w 224"/>
                <a:gd name="T47" fmla="*/ 101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4" h="569">
                  <a:moveTo>
                    <a:pt x="103" y="101"/>
                  </a:moveTo>
                  <a:cubicBezTo>
                    <a:pt x="87" y="94"/>
                    <a:pt x="75" y="75"/>
                    <a:pt x="74" y="50"/>
                  </a:cubicBezTo>
                  <a:cubicBezTo>
                    <a:pt x="72" y="26"/>
                    <a:pt x="90" y="0"/>
                    <a:pt x="121" y="1"/>
                  </a:cubicBezTo>
                  <a:cubicBezTo>
                    <a:pt x="152" y="2"/>
                    <a:pt x="172" y="18"/>
                    <a:pt x="171" y="52"/>
                  </a:cubicBezTo>
                  <a:cubicBezTo>
                    <a:pt x="170" y="85"/>
                    <a:pt x="151" y="96"/>
                    <a:pt x="135" y="101"/>
                  </a:cubicBezTo>
                  <a:cubicBezTo>
                    <a:pt x="132" y="111"/>
                    <a:pt x="132" y="118"/>
                    <a:pt x="134" y="124"/>
                  </a:cubicBezTo>
                  <a:cubicBezTo>
                    <a:pt x="151" y="131"/>
                    <a:pt x="194" y="132"/>
                    <a:pt x="209" y="145"/>
                  </a:cubicBezTo>
                  <a:cubicBezTo>
                    <a:pt x="224" y="156"/>
                    <a:pt x="219" y="175"/>
                    <a:pt x="221" y="204"/>
                  </a:cubicBezTo>
                  <a:lnTo>
                    <a:pt x="218" y="321"/>
                  </a:lnTo>
                  <a:cubicBezTo>
                    <a:pt x="216" y="348"/>
                    <a:pt x="212" y="367"/>
                    <a:pt x="209" y="365"/>
                  </a:cubicBezTo>
                  <a:cubicBezTo>
                    <a:pt x="199" y="370"/>
                    <a:pt x="200" y="335"/>
                    <a:pt x="196" y="308"/>
                  </a:cubicBezTo>
                  <a:lnTo>
                    <a:pt x="187" y="202"/>
                  </a:lnTo>
                  <a:cubicBezTo>
                    <a:pt x="182" y="204"/>
                    <a:pt x="177" y="260"/>
                    <a:pt x="170" y="321"/>
                  </a:cubicBezTo>
                  <a:lnTo>
                    <a:pt x="144" y="569"/>
                  </a:lnTo>
                  <a:lnTo>
                    <a:pt x="78" y="565"/>
                  </a:lnTo>
                  <a:lnTo>
                    <a:pt x="50" y="325"/>
                  </a:lnTo>
                  <a:cubicBezTo>
                    <a:pt x="39" y="255"/>
                    <a:pt x="37" y="211"/>
                    <a:pt x="33" y="208"/>
                  </a:cubicBezTo>
                  <a:lnTo>
                    <a:pt x="25" y="310"/>
                  </a:lnTo>
                  <a:cubicBezTo>
                    <a:pt x="22" y="336"/>
                    <a:pt x="16" y="366"/>
                    <a:pt x="12" y="365"/>
                  </a:cubicBezTo>
                  <a:cubicBezTo>
                    <a:pt x="4" y="365"/>
                    <a:pt x="2" y="335"/>
                    <a:pt x="1" y="305"/>
                  </a:cubicBezTo>
                  <a:cubicBezTo>
                    <a:pt x="0" y="275"/>
                    <a:pt x="3" y="212"/>
                    <a:pt x="7" y="184"/>
                  </a:cubicBezTo>
                  <a:cubicBezTo>
                    <a:pt x="12" y="157"/>
                    <a:pt x="7" y="150"/>
                    <a:pt x="23" y="140"/>
                  </a:cubicBezTo>
                  <a:cubicBezTo>
                    <a:pt x="39" y="131"/>
                    <a:pt x="89" y="131"/>
                    <a:pt x="102" y="124"/>
                  </a:cubicBezTo>
                  <a:cubicBezTo>
                    <a:pt x="106" y="120"/>
                    <a:pt x="108" y="108"/>
                    <a:pt x="103" y="101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scene3d>
              <a:camera prst="legacyPerspectiveTopRight">
                <a:rot lat="0" lon="900000" rev="0"/>
              </a:camera>
              <a:lightRig rig="legacyFlat1" dir="t"/>
            </a:scene3d>
            <a:sp3d extrusionH="36500" prstMaterial="legacyMetal">
              <a:bevelT w="13500" h="13500" prst="angle"/>
              <a:bevelB w="13500" h="13500" prst="angle"/>
              <a:extrusionClr>
                <a:srgbClr val="333333"/>
              </a:extrusion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sy="50000" rotWithShape="0">
                      <a:srgbClr val="1C1C1C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tr-TR"/>
            </a:p>
          </p:txBody>
        </p:sp>
        <p:sp>
          <p:nvSpPr>
            <p:cNvPr id="73749" name="Freeform 21"/>
            <p:cNvSpPr>
              <a:spLocks/>
            </p:cNvSpPr>
            <p:nvPr/>
          </p:nvSpPr>
          <p:spPr bwMode="gray">
            <a:xfrm>
              <a:off x="698" y="1851"/>
              <a:ext cx="282" cy="716"/>
            </a:xfrm>
            <a:custGeom>
              <a:avLst/>
              <a:gdLst>
                <a:gd name="T0" fmla="*/ 103 w 224"/>
                <a:gd name="T1" fmla="*/ 101 h 569"/>
                <a:gd name="T2" fmla="*/ 74 w 224"/>
                <a:gd name="T3" fmla="*/ 50 h 569"/>
                <a:gd name="T4" fmla="*/ 121 w 224"/>
                <a:gd name="T5" fmla="*/ 1 h 569"/>
                <a:gd name="T6" fmla="*/ 171 w 224"/>
                <a:gd name="T7" fmla="*/ 52 h 569"/>
                <a:gd name="T8" fmla="*/ 135 w 224"/>
                <a:gd name="T9" fmla="*/ 101 h 569"/>
                <a:gd name="T10" fmla="*/ 134 w 224"/>
                <a:gd name="T11" fmla="*/ 124 h 569"/>
                <a:gd name="T12" fmla="*/ 209 w 224"/>
                <a:gd name="T13" fmla="*/ 145 h 569"/>
                <a:gd name="T14" fmla="*/ 221 w 224"/>
                <a:gd name="T15" fmla="*/ 204 h 569"/>
                <a:gd name="T16" fmla="*/ 218 w 224"/>
                <a:gd name="T17" fmla="*/ 321 h 569"/>
                <a:gd name="T18" fmla="*/ 209 w 224"/>
                <a:gd name="T19" fmla="*/ 365 h 569"/>
                <a:gd name="T20" fmla="*/ 196 w 224"/>
                <a:gd name="T21" fmla="*/ 308 h 569"/>
                <a:gd name="T22" fmla="*/ 187 w 224"/>
                <a:gd name="T23" fmla="*/ 202 h 569"/>
                <a:gd name="T24" fmla="*/ 170 w 224"/>
                <a:gd name="T25" fmla="*/ 321 h 569"/>
                <a:gd name="T26" fmla="*/ 144 w 224"/>
                <a:gd name="T27" fmla="*/ 569 h 569"/>
                <a:gd name="T28" fmla="*/ 78 w 224"/>
                <a:gd name="T29" fmla="*/ 565 h 569"/>
                <a:gd name="T30" fmla="*/ 50 w 224"/>
                <a:gd name="T31" fmla="*/ 325 h 569"/>
                <a:gd name="T32" fmla="*/ 33 w 224"/>
                <a:gd name="T33" fmla="*/ 208 h 569"/>
                <a:gd name="T34" fmla="*/ 25 w 224"/>
                <a:gd name="T35" fmla="*/ 310 h 569"/>
                <a:gd name="T36" fmla="*/ 12 w 224"/>
                <a:gd name="T37" fmla="*/ 365 h 569"/>
                <a:gd name="T38" fmla="*/ 1 w 224"/>
                <a:gd name="T39" fmla="*/ 305 h 569"/>
                <a:gd name="T40" fmla="*/ 7 w 224"/>
                <a:gd name="T41" fmla="*/ 184 h 569"/>
                <a:gd name="T42" fmla="*/ 23 w 224"/>
                <a:gd name="T43" fmla="*/ 140 h 569"/>
                <a:gd name="T44" fmla="*/ 102 w 224"/>
                <a:gd name="T45" fmla="*/ 124 h 569"/>
                <a:gd name="T46" fmla="*/ 103 w 224"/>
                <a:gd name="T47" fmla="*/ 101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4" h="569">
                  <a:moveTo>
                    <a:pt x="103" y="101"/>
                  </a:moveTo>
                  <a:cubicBezTo>
                    <a:pt x="87" y="94"/>
                    <a:pt x="75" y="75"/>
                    <a:pt x="74" y="50"/>
                  </a:cubicBezTo>
                  <a:cubicBezTo>
                    <a:pt x="72" y="26"/>
                    <a:pt x="90" y="0"/>
                    <a:pt x="121" y="1"/>
                  </a:cubicBezTo>
                  <a:cubicBezTo>
                    <a:pt x="152" y="2"/>
                    <a:pt x="172" y="18"/>
                    <a:pt x="171" y="52"/>
                  </a:cubicBezTo>
                  <a:cubicBezTo>
                    <a:pt x="170" y="85"/>
                    <a:pt x="151" y="96"/>
                    <a:pt x="135" y="101"/>
                  </a:cubicBezTo>
                  <a:cubicBezTo>
                    <a:pt x="132" y="111"/>
                    <a:pt x="132" y="118"/>
                    <a:pt x="134" y="124"/>
                  </a:cubicBezTo>
                  <a:cubicBezTo>
                    <a:pt x="151" y="131"/>
                    <a:pt x="194" y="132"/>
                    <a:pt x="209" y="145"/>
                  </a:cubicBezTo>
                  <a:cubicBezTo>
                    <a:pt x="224" y="156"/>
                    <a:pt x="219" y="175"/>
                    <a:pt x="221" y="204"/>
                  </a:cubicBezTo>
                  <a:lnTo>
                    <a:pt x="218" y="321"/>
                  </a:lnTo>
                  <a:cubicBezTo>
                    <a:pt x="216" y="348"/>
                    <a:pt x="212" y="367"/>
                    <a:pt x="209" y="365"/>
                  </a:cubicBezTo>
                  <a:cubicBezTo>
                    <a:pt x="199" y="370"/>
                    <a:pt x="200" y="335"/>
                    <a:pt x="196" y="308"/>
                  </a:cubicBezTo>
                  <a:lnTo>
                    <a:pt x="187" y="202"/>
                  </a:lnTo>
                  <a:cubicBezTo>
                    <a:pt x="182" y="204"/>
                    <a:pt x="177" y="260"/>
                    <a:pt x="170" y="321"/>
                  </a:cubicBezTo>
                  <a:lnTo>
                    <a:pt x="144" y="569"/>
                  </a:lnTo>
                  <a:lnTo>
                    <a:pt x="78" y="565"/>
                  </a:lnTo>
                  <a:lnTo>
                    <a:pt x="50" y="325"/>
                  </a:lnTo>
                  <a:cubicBezTo>
                    <a:pt x="39" y="255"/>
                    <a:pt x="37" y="211"/>
                    <a:pt x="33" y="208"/>
                  </a:cubicBezTo>
                  <a:lnTo>
                    <a:pt x="25" y="310"/>
                  </a:lnTo>
                  <a:cubicBezTo>
                    <a:pt x="22" y="336"/>
                    <a:pt x="16" y="366"/>
                    <a:pt x="12" y="365"/>
                  </a:cubicBezTo>
                  <a:cubicBezTo>
                    <a:pt x="4" y="365"/>
                    <a:pt x="2" y="335"/>
                    <a:pt x="1" y="305"/>
                  </a:cubicBezTo>
                  <a:cubicBezTo>
                    <a:pt x="0" y="275"/>
                    <a:pt x="3" y="212"/>
                    <a:pt x="7" y="184"/>
                  </a:cubicBezTo>
                  <a:cubicBezTo>
                    <a:pt x="12" y="157"/>
                    <a:pt x="7" y="150"/>
                    <a:pt x="23" y="140"/>
                  </a:cubicBezTo>
                  <a:cubicBezTo>
                    <a:pt x="39" y="131"/>
                    <a:pt x="89" y="131"/>
                    <a:pt x="102" y="124"/>
                  </a:cubicBezTo>
                  <a:cubicBezTo>
                    <a:pt x="106" y="120"/>
                    <a:pt x="108" y="108"/>
                    <a:pt x="103" y="101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scene3d>
              <a:camera prst="legacyPerspectiveTopRight">
                <a:rot lat="0" lon="900000" rev="0"/>
              </a:camera>
              <a:lightRig rig="legacyFlat1" dir="t"/>
            </a:scene3d>
            <a:sp3d extrusionH="36500" prstMaterial="legacyMetal">
              <a:bevelT w="13500" h="13500" prst="angle"/>
              <a:bevelB w="13500" h="13500" prst="angle"/>
              <a:extrusionClr>
                <a:srgbClr val="333333"/>
              </a:extrusion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sy="50000" rotWithShape="0">
                      <a:srgbClr val="1C1C1C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tr-TR"/>
            </a:p>
          </p:txBody>
        </p:sp>
        <p:sp>
          <p:nvSpPr>
            <p:cNvPr id="73750" name="Freeform 22"/>
            <p:cNvSpPr>
              <a:spLocks/>
            </p:cNvSpPr>
            <p:nvPr/>
          </p:nvSpPr>
          <p:spPr bwMode="gray">
            <a:xfrm>
              <a:off x="956" y="2078"/>
              <a:ext cx="224" cy="569"/>
            </a:xfrm>
            <a:custGeom>
              <a:avLst/>
              <a:gdLst>
                <a:gd name="T0" fmla="*/ 103 w 224"/>
                <a:gd name="T1" fmla="*/ 101 h 569"/>
                <a:gd name="T2" fmla="*/ 74 w 224"/>
                <a:gd name="T3" fmla="*/ 50 h 569"/>
                <a:gd name="T4" fmla="*/ 121 w 224"/>
                <a:gd name="T5" fmla="*/ 1 h 569"/>
                <a:gd name="T6" fmla="*/ 171 w 224"/>
                <a:gd name="T7" fmla="*/ 52 h 569"/>
                <a:gd name="T8" fmla="*/ 135 w 224"/>
                <a:gd name="T9" fmla="*/ 101 h 569"/>
                <a:gd name="T10" fmla="*/ 134 w 224"/>
                <a:gd name="T11" fmla="*/ 124 h 569"/>
                <a:gd name="T12" fmla="*/ 209 w 224"/>
                <a:gd name="T13" fmla="*/ 145 h 569"/>
                <a:gd name="T14" fmla="*/ 221 w 224"/>
                <a:gd name="T15" fmla="*/ 204 h 569"/>
                <a:gd name="T16" fmla="*/ 218 w 224"/>
                <a:gd name="T17" fmla="*/ 321 h 569"/>
                <a:gd name="T18" fmla="*/ 209 w 224"/>
                <a:gd name="T19" fmla="*/ 365 h 569"/>
                <a:gd name="T20" fmla="*/ 196 w 224"/>
                <a:gd name="T21" fmla="*/ 308 h 569"/>
                <a:gd name="T22" fmla="*/ 187 w 224"/>
                <a:gd name="T23" fmla="*/ 202 h 569"/>
                <a:gd name="T24" fmla="*/ 170 w 224"/>
                <a:gd name="T25" fmla="*/ 321 h 569"/>
                <a:gd name="T26" fmla="*/ 144 w 224"/>
                <a:gd name="T27" fmla="*/ 569 h 569"/>
                <a:gd name="T28" fmla="*/ 78 w 224"/>
                <a:gd name="T29" fmla="*/ 565 h 569"/>
                <a:gd name="T30" fmla="*/ 50 w 224"/>
                <a:gd name="T31" fmla="*/ 325 h 569"/>
                <a:gd name="T32" fmla="*/ 33 w 224"/>
                <a:gd name="T33" fmla="*/ 208 h 569"/>
                <a:gd name="T34" fmla="*/ 25 w 224"/>
                <a:gd name="T35" fmla="*/ 310 h 569"/>
                <a:gd name="T36" fmla="*/ 12 w 224"/>
                <a:gd name="T37" fmla="*/ 365 h 569"/>
                <a:gd name="T38" fmla="*/ 1 w 224"/>
                <a:gd name="T39" fmla="*/ 305 h 569"/>
                <a:gd name="T40" fmla="*/ 7 w 224"/>
                <a:gd name="T41" fmla="*/ 184 h 569"/>
                <a:gd name="T42" fmla="*/ 23 w 224"/>
                <a:gd name="T43" fmla="*/ 140 h 569"/>
                <a:gd name="T44" fmla="*/ 102 w 224"/>
                <a:gd name="T45" fmla="*/ 124 h 569"/>
                <a:gd name="T46" fmla="*/ 103 w 224"/>
                <a:gd name="T47" fmla="*/ 101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4" h="569">
                  <a:moveTo>
                    <a:pt x="103" y="101"/>
                  </a:moveTo>
                  <a:cubicBezTo>
                    <a:pt x="87" y="94"/>
                    <a:pt x="75" y="75"/>
                    <a:pt x="74" y="50"/>
                  </a:cubicBezTo>
                  <a:cubicBezTo>
                    <a:pt x="72" y="26"/>
                    <a:pt x="90" y="0"/>
                    <a:pt x="121" y="1"/>
                  </a:cubicBezTo>
                  <a:cubicBezTo>
                    <a:pt x="152" y="2"/>
                    <a:pt x="172" y="18"/>
                    <a:pt x="171" y="52"/>
                  </a:cubicBezTo>
                  <a:cubicBezTo>
                    <a:pt x="170" y="85"/>
                    <a:pt x="151" y="96"/>
                    <a:pt x="135" y="101"/>
                  </a:cubicBezTo>
                  <a:cubicBezTo>
                    <a:pt x="132" y="111"/>
                    <a:pt x="132" y="118"/>
                    <a:pt x="134" y="124"/>
                  </a:cubicBezTo>
                  <a:cubicBezTo>
                    <a:pt x="151" y="131"/>
                    <a:pt x="194" y="132"/>
                    <a:pt x="209" y="145"/>
                  </a:cubicBezTo>
                  <a:cubicBezTo>
                    <a:pt x="224" y="156"/>
                    <a:pt x="219" y="175"/>
                    <a:pt x="221" y="204"/>
                  </a:cubicBezTo>
                  <a:lnTo>
                    <a:pt x="218" y="321"/>
                  </a:lnTo>
                  <a:cubicBezTo>
                    <a:pt x="216" y="348"/>
                    <a:pt x="212" y="367"/>
                    <a:pt x="209" y="365"/>
                  </a:cubicBezTo>
                  <a:cubicBezTo>
                    <a:pt x="199" y="370"/>
                    <a:pt x="200" y="335"/>
                    <a:pt x="196" y="308"/>
                  </a:cubicBezTo>
                  <a:lnTo>
                    <a:pt x="187" y="202"/>
                  </a:lnTo>
                  <a:cubicBezTo>
                    <a:pt x="182" y="204"/>
                    <a:pt x="177" y="260"/>
                    <a:pt x="170" y="321"/>
                  </a:cubicBezTo>
                  <a:lnTo>
                    <a:pt x="144" y="569"/>
                  </a:lnTo>
                  <a:lnTo>
                    <a:pt x="78" y="565"/>
                  </a:lnTo>
                  <a:lnTo>
                    <a:pt x="50" y="325"/>
                  </a:lnTo>
                  <a:cubicBezTo>
                    <a:pt x="39" y="255"/>
                    <a:pt x="37" y="211"/>
                    <a:pt x="33" y="208"/>
                  </a:cubicBezTo>
                  <a:lnTo>
                    <a:pt x="25" y="310"/>
                  </a:lnTo>
                  <a:cubicBezTo>
                    <a:pt x="22" y="336"/>
                    <a:pt x="16" y="366"/>
                    <a:pt x="12" y="365"/>
                  </a:cubicBezTo>
                  <a:cubicBezTo>
                    <a:pt x="4" y="365"/>
                    <a:pt x="2" y="335"/>
                    <a:pt x="1" y="305"/>
                  </a:cubicBezTo>
                  <a:cubicBezTo>
                    <a:pt x="0" y="275"/>
                    <a:pt x="3" y="212"/>
                    <a:pt x="7" y="184"/>
                  </a:cubicBezTo>
                  <a:cubicBezTo>
                    <a:pt x="12" y="157"/>
                    <a:pt x="7" y="150"/>
                    <a:pt x="23" y="140"/>
                  </a:cubicBezTo>
                  <a:cubicBezTo>
                    <a:pt x="39" y="131"/>
                    <a:pt x="89" y="131"/>
                    <a:pt x="102" y="124"/>
                  </a:cubicBezTo>
                  <a:cubicBezTo>
                    <a:pt x="106" y="120"/>
                    <a:pt x="108" y="108"/>
                    <a:pt x="103" y="101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scene3d>
              <a:camera prst="legacyPerspectiveTopRight">
                <a:rot lat="0" lon="900000" rev="0"/>
              </a:camera>
              <a:lightRig rig="legacyFlat1" dir="t"/>
            </a:scene3d>
            <a:sp3d extrusionH="36500" prstMaterial="legacyMetal">
              <a:bevelT w="13500" h="13500" prst="angle"/>
              <a:bevelB w="13500" h="13500" prst="angle"/>
              <a:extrusionClr>
                <a:srgbClr val="333333"/>
              </a:extrusion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sy="50000" rotWithShape="0">
                      <a:srgbClr val="1C1C1C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tr-TR"/>
            </a:p>
          </p:txBody>
        </p:sp>
      </p:grp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2195736" y="5360387"/>
            <a:ext cx="35021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Reorganizing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 CRS in a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more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user-friendly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manner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and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with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an on-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line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communication</a:t>
            </a:r>
            <a:r>
              <a:rPr lang="tr-TR" altLang="tr-TR" sz="1200" dirty="0" smtClean="0">
                <a:solidFill>
                  <a:srgbClr val="010000"/>
                </a:solidFill>
                <a:latin typeface="Calibri" panose="020F0502020204030204" pitchFamily="34" charset="0"/>
                <a:cs typeface="Arial" charset="0"/>
              </a:rPr>
              <a:t> platform</a:t>
            </a:r>
          </a:p>
          <a:p>
            <a:pPr marL="171450" indent="-171450" algn="l">
              <a:buFontTx/>
              <a:buChar char="-"/>
            </a:pPr>
            <a:endParaRPr lang="en-US" altLang="tr-TR" sz="1200" dirty="0">
              <a:solidFill>
                <a:srgbClr val="010000"/>
              </a:solidFill>
              <a:latin typeface="Calibri" panose="020F0502020204030204" pitchFamily="34" charset="0"/>
              <a:cs typeface="Arial" charset="0"/>
            </a:endParaRPr>
          </a:p>
        </p:txBody>
      </p:sp>
      <p:pic>
        <p:nvPicPr>
          <p:cNvPr id="3074" name="Picture 2" descr="C:\Users\ilyas.tufan\Downloads\1455637244_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819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699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39752" y="4221088"/>
            <a:ext cx="6400800" cy="1346200"/>
          </a:xfrm>
        </p:spPr>
        <p:txBody>
          <a:bodyPr/>
          <a:lstStyle/>
          <a:p>
            <a:r>
              <a:rPr lang="en-US" altLang="tr-TR" sz="4000" dirty="0"/>
              <a:t>Thank You!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altLang="tr-TR" b="1" dirty="0">
                <a:solidFill>
                  <a:srgbClr val="002060"/>
                </a:solidFill>
              </a:rPr>
              <a:t>TURKISH TREASURY</a:t>
            </a:r>
          </a:p>
          <a:p>
            <a:pPr algn="r"/>
            <a:r>
              <a:rPr lang="tr-TR" altLang="tr-TR" b="1" dirty="0">
                <a:solidFill>
                  <a:srgbClr val="002060"/>
                </a:solidFill>
              </a:rPr>
              <a:t>Cash Management </a:t>
            </a:r>
            <a:r>
              <a:rPr lang="tr-TR" altLang="tr-TR" b="1" dirty="0" err="1">
                <a:solidFill>
                  <a:srgbClr val="002060"/>
                </a:solidFill>
              </a:rPr>
              <a:t>Department</a:t>
            </a:r>
            <a:r>
              <a:rPr lang="tr-TR" altLang="tr-TR" b="1" dirty="0">
                <a:solidFill>
                  <a:srgbClr val="002060"/>
                </a:solidFill>
              </a:rPr>
              <a:t> </a:t>
            </a:r>
            <a:endParaRPr lang="en-US" altLang="tr-TR" b="1" dirty="0">
              <a:solidFill>
                <a:srgbClr val="002060"/>
              </a:solidFill>
            </a:endParaRPr>
          </a:p>
          <a:p>
            <a:pPr algn="r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35931" y="476672"/>
            <a:ext cx="7391400" cy="7493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tr-TR" sz="3600" dirty="0">
                <a:latin typeface="Calibri" panose="020F0502020204030204" pitchFamily="34" charset="0"/>
              </a:rPr>
              <a:t>Contents</a:t>
            </a:r>
          </a:p>
        </p:txBody>
      </p:sp>
      <p:cxnSp>
        <p:nvCxnSpPr>
          <p:cNvPr id="44" name="Straight Connector 43"/>
          <p:cNvCxnSpPr>
            <a:cxnSpLocks noChangeShapeType="1"/>
          </p:cNvCxnSpPr>
          <p:nvPr/>
        </p:nvCxnSpPr>
        <p:spPr bwMode="auto">
          <a:xfrm>
            <a:off x="1259632" y="2383866"/>
            <a:ext cx="6310608" cy="2048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2031616" y="1627313"/>
            <a:ext cx="4960069" cy="59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tr-TR" altLang="tr-TR" sz="2400" b="1" dirty="0" err="1" smtClean="0">
                <a:latin typeface="Corbel" pitchFamily="34" charset="0"/>
                <a:cs typeface="Arial" charset="0"/>
              </a:rPr>
              <a:t>Our</a:t>
            </a:r>
            <a:r>
              <a:rPr lang="tr-TR" altLang="tr-TR" sz="2400" b="1" dirty="0" smtClean="0">
                <a:latin typeface="Corbel" pitchFamily="34" charset="0"/>
                <a:cs typeface="Arial" charset="0"/>
              </a:rPr>
              <a:t>  </a:t>
            </a:r>
            <a:r>
              <a:rPr lang="tr-TR" altLang="tr-TR" sz="2400" b="1" dirty="0" err="1" smtClean="0">
                <a:latin typeface="Corbel" pitchFamily="34" charset="0"/>
                <a:cs typeface="Arial" charset="0"/>
              </a:rPr>
              <a:t>Vision</a:t>
            </a:r>
            <a:r>
              <a:rPr lang="tr-TR" altLang="tr-TR" sz="2400" b="1" dirty="0" smtClean="0">
                <a:latin typeface="Corbel" pitchFamily="34" charset="0"/>
                <a:cs typeface="Arial" charset="0"/>
              </a:rPr>
              <a:t> &amp; </a:t>
            </a:r>
            <a:r>
              <a:rPr lang="tr-TR" altLang="tr-TR" sz="2400" b="1" dirty="0" err="1" smtClean="0">
                <a:latin typeface="Corbel" pitchFamily="34" charset="0"/>
                <a:cs typeface="Arial" charset="0"/>
              </a:rPr>
              <a:t>Mission</a:t>
            </a:r>
            <a:endParaRPr lang="en-US" altLang="tr-TR" sz="2400" b="1" dirty="0" smtClean="0">
              <a:latin typeface="Corbel" pitchFamily="34" charset="0"/>
              <a:cs typeface="Arial" charset="0"/>
            </a:endParaRPr>
          </a:p>
        </p:txBody>
      </p:sp>
      <p:cxnSp>
        <p:nvCxnSpPr>
          <p:cNvPr id="4" name="Straight Connector 43"/>
          <p:cNvCxnSpPr>
            <a:cxnSpLocks noChangeShapeType="1"/>
          </p:cNvCxnSpPr>
          <p:nvPr/>
        </p:nvCxnSpPr>
        <p:spPr bwMode="auto">
          <a:xfrm>
            <a:off x="1259632" y="4797531"/>
            <a:ext cx="6310608" cy="2047"/>
          </a:xfrm>
          <a:prstGeom prst="line">
            <a:avLst/>
          </a:prstGeom>
          <a:noFill/>
          <a:ln w="9525" algn="ctr">
            <a:solidFill>
              <a:schemeClr val="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43"/>
          <p:cNvCxnSpPr>
            <a:cxnSpLocks noChangeShapeType="1"/>
          </p:cNvCxnSpPr>
          <p:nvPr/>
        </p:nvCxnSpPr>
        <p:spPr bwMode="auto">
          <a:xfrm>
            <a:off x="1259632" y="3606053"/>
            <a:ext cx="6310608" cy="2047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9167" name="Group 15"/>
          <p:cNvGrpSpPr>
            <a:grpSpLocks/>
          </p:cNvGrpSpPr>
          <p:nvPr/>
        </p:nvGrpSpPr>
        <p:grpSpPr bwMode="auto">
          <a:xfrm>
            <a:off x="1272153" y="3941796"/>
            <a:ext cx="724135" cy="734949"/>
            <a:chOff x="480" y="1200"/>
            <a:chExt cx="1042" cy="1019"/>
          </a:xfrm>
        </p:grpSpPr>
        <p:pic>
          <p:nvPicPr>
            <p:cNvPr id="49168" name="Picture 16" descr="circuler_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80" y="1200"/>
              <a:ext cx="1042" cy="1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169" name="Oval 17"/>
            <p:cNvSpPr>
              <a:spLocks noChangeArrowheads="1"/>
            </p:cNvSpPr>
            <p:nvPr/>
          </p:nvSpPr>
          <p:spPr bwMode="gray">
            <a:xfrm>
              <a:off x="480" y="1200"/>
              <a:ext cx="1035" cy="101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55000"/>
                  </a:schemeClr>
                </a:gs>
                <a:gs pos="50000">
                  <a:schemeClr val="hlink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hlink">
                    <a:alpha val="55000"/>
                  </a:schemeClr>
                </a:gs>
              </a:gsLst>
              <a:lin ang="5400000" scaled="1"/>
            </a:gradFill>
            <a:ln w="50800" algn="ctr">
              <a:solidFill>
                <a:srgbClr val="5F5F5F">
                  <a:alpha val="2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pic>
        <p:nvPicPr>
          <p:cNvPr id="49170" name="Picture 18" descr="Pictur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347279" y="3949985"/>
            <a:ext cx="571795" cy="25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71" name="Text Box 19"/>
          <p:cNvSpPr txBox="1">
            <a:spLocks noChangeArrowheads="1"/>
          </p:cNvSpPr>
          <p:nvPr/>
        </p:nvSpPr>
        <p:spPr bwMode="gray">
          <a:xfrm>
            <a:off x="1347279" y="4074193"/>
            <a:ext cx="571795" cy="58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tr-TR" sz="2400" b="1" dirty="0">
                <a:solidFill>
                  <a:srgbClr val="FFFFFF"/>
                </a:solidFill>
              </a:rPr>
              <a:t>3</a:t>
            </a:r>
          </a:p>
        </p:txBody>
      </p:sp>
      <p:grpSp>
        <p:nvGrpSpPr>
          <p:cNvPr id="49172" name="Group 20"/>
          <p:cNvGrpSpPr>
            <a:grpSpLocks/>
          </p:cNvGrpSpPr>
          <p:nvPr/>
        </p:nvGrpSpPr>
        <p:grpSpPr bwMode="auto">
          <a:xfrm>
            <a:off x="1272153" y="2783073"/>
            <a:ext cx="724135" cy="734949"/>
            <a:chOff x="1352" y="2011"/>
            <a:chExt cx="347" cy="359"/>
          </a:xfrm>
        </p:grpSpPr>
        <p:grpSp>
          <p:nvGrpSpPr>
            <p:cNvPr id="49173" name="Group 21"/>
            <p:cNvGrpSpPr>
              <a:grpSpLocks/>
            </p:cNvGrpSpPr>
            <p:nvPr/>
          </p:nvGrpSpPr>
          <p:grpSpPr bwMode="auto">
            <a:xfrm>
              <a:off x="1352" y="2011"/>
              <a:ext cx="347" cy="359"/>
              <a:chOff x="480" y="1200"/>
              <a:chExt cx="1042" cy="1019"/>
            </a:xfrm>
          </p:grpSpPr>
          <p:grpSp>
            <p:nvGrpSpPr>
              <p:cNvPr id="49174" name="Group 22"/>
              <p:cNvGrpSpPr>
                <a:grpSpLocks/>
              </p:cNvGrpSpPr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49175" name="Picture 23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9176" name="Oval 24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alpha val="55000"/>
                      </a:schemeClr>
                    </a:gs>
                    <a:gs pos="50000">
                      <a:schemeClr val="accent2">
                        <a:gamma/>
                        <a:shade val="46275"/>
                        <a:invGamma/>
                        <a:alpha val="89999"/>
                      </a:schemeClr>
                    </a:gs>
                    <a:gs pos="100000">
                      <a:schemeClr val="accent2">
                        <a:alpha val="55000"/>
                      </a:schemeClr>
                    </a:gs>
                  </a:gsLst>
                  <a:lin ang="5400000" scaled="1"/>
                </a:gradFill>
                <a:ln w="50800" algn="ctr">
                  <a:solidFill>
                    <a:srgbClr val="5F5F5F">
                      <a:alpha val="20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pic>
            <p:nvPicPr>
              <p:cNvPr id="49177" name="Picture 25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9178" name="Text Box 26"/>
            <p:cNvSpPr txBox="1">
              <a:spLocks noChangeArrowheads="1"/>
            </p:cNvSpPr>
            <p:nvPr/>
          </p:nvSpPr>
          <p:spPr bwMode="gray">
            <a:xfrm>
              <a:off x="1387" y="2068"/>
              <a:ext cx="2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tr-TR" sz="2400" b="1" dirty="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72153" y="5074764"/>
            <a:ext cx="6314782" cy="802508"/>
            <a:chOff x="2133600" y="5016500"/>
            <a:chExt cx="4803775" cy="622300"/>
          </a:xfrm>
        </p:grpSpPr>
        <p:cxnSp>
          <p:nvCxnSpPr>
            <p:cNvPr id="7" name="Straight Connector 43"/>
            <p:cNvCxnSpPr>
              <a:cxnSpLocks noChangeShapeType="1"/>
            </p:cNvCxnSpPr>
            <p:nvPr/>
          </p:nvCxnSpPr>
          <p:spPr bwMode="auto">
            <a:xfrm>
              <a:off x="2136775" y="5637213"/>
              <a:ext cx="4800600" cy="1587"/>
            </a:xfrm>
            <a:prstGeom prst="line">
              <a:avLst/>
            </a:prstGeom>
            <a:noFill/>
            <a:ln w="9525" algn="ctr">
              <a:solidFill>
                <a:schemeClr val="folHlink"/>
              </a:solidFill>
              <a:round/>
              <a:headEnd type="diamond" w="med" len="med"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9179" name="Group 27"/>
            <p:cNvGrpSpPr>
              <a:grpSpLocks/>
            </p:cNvGrpSpPr>
            <p:nvPr/>
          </p:nvGrpSpPr>
          <p:grpSpPr bwMode="auto">
            <a:xfrm>
              <a:off x="2133600" y="5016500"/>
              <a:ext cx="582613" cy="561975"/>
              <a:chOff x="1344" y="3208"/>
              <a:chExt cx="367" cy="354"/>
            </a:xfrm>
          </p:grpSpPr>
          <p:pic>
            <p:nvPicPr>
              <p:cNvPr id="49180" name="Picture 28" descr="circuler_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344" y="3208"/>
                <a:ext cx="367" cy="35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1" name="Oval 29"/>
              <p:cNvSpPr>
                <a:spLocks noChangeArrowheads="1"/>
              </p:cNvSpPr>
              <p:nvPr/>
            </p:nvSpPr>
            <p:spPr bwMode="gray">
              <a:xfrm>
                <a:off x="1345" y="3208"/>
                <a:ext cx="365" cy="354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alpha val="55000"/>
                    </a:schemeClr>
                  </a:gs>
                  <a:gs pos="50000">
                    <a:schemeClr val="folHlink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folHlink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pic>
            <p:nvPicPr>
              <p:cNvPr id="49182" name="Picture 30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382" y="3217"/>
                <a:ext cx="290" cy="1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3" name="Text Box 31"/>
              <p:cNvSpPr txBox="1">
                <a:spLocks noChangeArrowheads="1"/>
              </p:cNvSpPr>
              <p:nvPr/>
            </p:nvSpPr>
            <p:spPr bwMode="gray">
              <a:xfrm>
                <a:off x="1375" y="3248"/>
                <a:ext cx="2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tr-TR" sz="2400" b="1" dirty="0">
                    <a:solidFill>
                      <a:srgbClr val="FFFFFF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1272153" y="1556792"/>
            <a:ext cx="724135" cy="734950"/>
            <a:chOff x="2146300" y="2165350"/>
            <a:chExt cx="550863" cy="569913"/>
          </a:xfrm>
        </p:grpSpPr>
        <p:grpSp>
          <p:nvGrpSpPr>
            <p:cNvPr id="4918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9186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7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4918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189" name="Text Box 37"/>
            <p:cNvSpPr txBox="1">
              <a:spLocks noChangeArrowheads="1"/>
            </p:cNvSpPr>
            <p:nvPr/>
          </p:nvSpPr>
          <p:spPr bwMode="gray">
            <a:xfrm>
              <a:off x="2201281" y="2269557"/>
              <a:ext cx="4349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tr-TR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51" name="Text Box 45"/>
          <p:cNvSpPr txBox="1">
            <a:spLocks noChangeArrowheads="1"/>
          </p:cNvSpPr>
          <p:nvPr/>
        </p:nvSpPr>
        <p:spPr bwMode="auto">
          <a:xfrm>
            <a:off x="2123728" y="5168738"/>
            <a:ext cx="20585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tr-TR" altLang="tr-TR" sz="2400" b="1" dirty="0" smtClean="0">
                <a:latin typeface="Corbel" pitchFamily="34" charset="0"/>
                <a:cs typeface="Arial" charset="0"/>
              </a:rPr>
              <a:t>Strategic Plan</a:t>
            </a:r>
            <a:endParaRPr lang="en-US" altLang="tr-TR" sz="2400" b="1" dirty="0" smtClean="0">
              <a:latin typeface="Corbel" pitchFamily="34" charset="0"/>
              <a:cs typeface="Arial" charset="0"/>
            </a:endParaRPr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2059678" y="2851787"/>
            <a:ext cx="6328746" cy="59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tr-TR" altLang="tr-TR" sz="2400" b="1" dirty="0">
                <a:latin typeface="Corbel" pitchFamily="34" charset="0"/>
                <a:cs typeface="Arial" charset="0"/>
              </a:rPr>
              <a:t>Strategic  </a:t>
            </a:r>
            <a:r>
              <a:rPr lang="tr-TR" altLang="tr-TR" sz="2400" b="1" dirty="0" err="1" smtClean="0">
                <a:latin typeface="Corbel" pitchFamily="34" charset="0"/>
                <a:cs typeface="Arial" charset="0"/>
              </a:rPr>
              <a:t>Pillars</a:t>
            </a:r>
            <a:r>
              <a:rPr lang="tr-TR" altLang="tr-TR" sz="2400" b="1" dirty="0" smtClean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&amp;</a:t>
            </a:r>
            <a:r>
              <a:rPr lang="tr-TR" altLang="tr-TR" sz="2400" b="1" dirty="0" smtClean="0">
                <a:latin typeface="Corbel" pitchFamily="34" charset="0"/>
                <a:cs typeface="Arial" charset="0"/>
              </a:rPr>
              <a:t> </a:t>
            </a:r>
            <a:r>
              <a:rPr lang="tr-TR" altLang="tr-TR" sz="2400" b="1" dirty="0" err="1" smtClean="0">
                <a:latin typeface="Corbel" pitchFamily="34" charset="0"/>
                <a:cs typeface="Arial" charset="0"/>
              </a:rPr>
              <a:t>Targets</a:t>
            </a:r>
            <a:endParaRPr lang="en-US" altLang="tr-TR" sz="2400" b="1" dirty="0" smtClean="0">
              <a:latin typeface="Corbel" pitchFamily="34" charset="0"/>
              <a:cs typeface="Arial" charset="0"/>
            </a:endParaRPr>
          </a:p>
        </p:txBody>
      </p:sp>
      <p:sp>
        <p:nvSpPr>
          <p:cNvPr id="43" name="Text Box 45"/>
          <p:cNvSpPr txBox="1">
            <a:spLocks noChangeArrowheads="1"/>
          </p:cNvSpPr>
          <p:nvPr/>
        </p:nvSpPr>
        <p:spPr bwMode="auto">
          <a:xfrm>
            <a:off x="2064099" y="4010510"/>
            <a:ext cx="3455168" cy="59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tr-TR" altLang="tr-TR" sz="2400" b="1" dirty="0" err="1" smtClean="0">
                <a:latin typeface="Corbel" pitchFamily="34" charset="0"/>
                <a:cs typeface="Arial" charset="0"/>
              </a:rPr>
              <a:t>Gaps</a:t>
            </a:r>
            <a:r>
              <a:rPr lang="tr-TR" altLang="tr-TR" sz="2400" b="1" dirty="0" smtClean="0">
                <a:latin typeface="Corbel" pitchFamily="34" charset="0"/>
                <a:cs typeface="Arial" charset="0"/>
              </a:rPr>
              <a:t> &amp; </a:t>
            </a:r>
            <a:r>
              <a:rPr lang="tr-TR" altLang="tr-TR" sz="2400" b="1" dirty="0" err="1" smtClean="0">
                <a:latin typeface="Corbel" pitchFamily="34" charset="0"/>
                <a:cs typeface="Arial" charset="0"/>
              </a:rPr>
              <a:t>Challenges</a:t>
            </a:r>
            <a:endParaRPr lang="en-US" altLang="tr-TR" sz="2400" b="1" dirty="0" smtClean="0">
              <a:latin typeface="Corbel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37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687963"/>
            <a:ext cx="6950569" cy="1362075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OUR VISION AND MISSION</a:t>
            </a:r>
            <a:endParaRPr lang="tr-T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7584" y="2618252"/>
            <a:ext cx="826295" cy="854870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37"/>
            <p:cNvSpPr txBox="1">
              <a:spLocks noChangeArrowheads="1"/>
            </p:cNvSpPr>
            <p:nvPr/>
          </p:nvSpPr>
          <p:spPr bwMode="gray">
            <a:xfrm>
              <a:off x="2205038" y="2193925"/>
              <a:ext cx="434975" cy="471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tr-TR" sz="40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54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36759" y="303436"/>
            <a:ext cx="73914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tr-TR" altLang="tr-TR" sz="3600" kern="0" dirty="0" err="1" smtClean="0">
                <a:latin typeface="Calibri" panose="020F0502020204030204" pitchFamily="34" charset="0"/>
              </a:rPr>
              <a:t>Vision</a:t>
            </a:r>
            <a:r>
              <a:rPr lang="tr-TR" altLang="tr-TR" sz="3600" kern="0" dirty="0" smtClean="0">
                <a:latin typeface="Calibri" panose="020F0502020204030204" pitchFamily="34" charset="0"/>
              </a:rPr>
              <a:t> </a:t>
            </a:r>
            <a:r>
              <a:rPr lang="tr-TR" altLang="tr-TR" sz="3600" kern="0" dirty="0" err="1" smtClean="0">
                <a:latin typeface="Calibri" panose="020F0502020204030204" pitchFamily="34" charset="0"/>
              </a:rPr>
              <a:t>and</a:t>
            </a:r>
            <a:r>
              <a:rPr lang="tr-TR" altLang="tr-TR" sz="3600" kern="0" dirty="0" smtClean="0">
                <a:latin typeface="Calibri" panose="020F0502020204030204" pitchFamily="34" charset="0"/>
              </a:rPr>
              <a:t> </a:t>
            </a:r>
            <a:r>
              <a:rPr lang="tr-TR" altLang="tr-TR" sz="3600" kern="0" dirty="0" err="1" smtClean="0">
                <a:latin typeface="Calibri" panose="020F0502020204030204" pitchFamily="34" charset="0"/>
              </a:rPr>
              <a:t>Mission</a:t>
            </a:r>
            <a:endParaRPr lang="en-US" altLang="tr-TR" sz="3600" kern="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tr-TR" sz="1800" kern="0" smtClean="0">
                <a:latin typeface="Calibri" panose="020F0502020204030204" pitchFamily="34" charset="0"/>
              </a:rPr>
              <a:t>    </a:t>
            </a:r>
            <a:endParaRPr lang="tr-TR" sz="1800" kern="0" dirty="0">
              <a:latin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7715200" cy="77809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tr-TR" sz="3200" kern="0" dirty="0"/>
          </a:p>
        </p:txBody>
      </p:sp>
      <p:grpSp>
        <p:nvGrpSpPr>
          <p:cNvPr id="5" name="Group 4"/>
          <p:cNvGrpSpPr/>
          <p:nvPr/>
        </p:nvGrpSpPr>
        <p:grpSpPr>
          <a:xfrm>
            <a:off x="457733" y="1604000"/>
            <a:ext cx="385604" cy="398939"/>
            <a:chOff x="2146300" y="2165350"/>
            <a:chExt cx="550863" cy="569913"/>
          </a:xfrm>
        </p:grpSpPr>
        <p:grpSp>
          <p:nvGrpSpPr>
            <p:cNvPr id="6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7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99592" y="1402547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Providing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cash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needs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of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public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institutions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in a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rapid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foreseeable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manner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under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an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effective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coordination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maximizing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stakeholder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satisfaction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minimizing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bureaucratic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obstacles</a:t>
            </a:r>
            <a:r>
              <a:rPr lang="tr-TR" altLang="tr-TR" dirty="0" smtClean="0">
                <a:latin typeface="Calibri" panose="020F0502020204030204" pitchFamily="34" charset="0"/>
                <a:ea typeface="Calibri" pitchFamily="34" charset="0"/>
                <a:cs typeface="Calibri" pitchFamily="34" charset="0"/>
              </a:rPr>
              <a:t>.</a:t>
            </a:r>
            <a:endParaRPr lang="tr-TR" altLang="tr-TR" dirty="0">
              <a:latin typeface="Calibri" panose="020F05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57733" y="3140968"/>
            <a:ext cx="385604" cy="398939"/>
            <a:chOff x="2146300" y="2165350"/>
            <a:chExt cx="550863" cy="569913"/>
          </a:xfrm>
        </p:grpSpPr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507549" y="4832731"/>
            <a:ext cx="385604" cy="398939"/>
            <a:chOff x="2146300" y="2165350"/>
            <a:chExt cx="550863" cy="569913"/>
          </a:xfrm>
        </p:grpSpPr>
        <p:grpSp>
          <p:nvGrpSpPr>
            <p:cNvPr id="17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9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1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6" name="TextBox 25"/>
          <p:cNvSpPr txBox="1"/>
          <p:nvPr/>
        </p:nvSpPr>
        <p:spPr>
          <a:xfrm>
            <a:off x="843337" y="3017271"/>
            <a:ext cx="8073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alibri" panose="020F0502020204030204" pitchFamily="34" charset="0"/>
              </a:defRPr>
            </a:lvl1pPr>
          </a:lstStyle>
          <a:p>
            <a:pPr algn="just" eaLnBrk="1" hangingPunct="1"/>
            <a:r>
              <a:rPr lang="tr-TR" altLang="tr-TR" dirty="0" err="1" smtClean="0"/>
              <a:t>Utilization</a:t>
            </a:r>
            <a:r>
              <a:rPr lang="tr-TR" altLang="tr-TR" dirty="0" smtClean="0"/>
              <a:t> of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appropriate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remuneration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channels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Treasury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resources</a:t>
            </a:r>
            <a:r>
              <a:rPr lang="tr-TR" altLang="tr-TR" dirty="0" smtClean="0"/>
              <a:t> in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maximize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gains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under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tolerable</a:t>
            </a:r>
            <a:r>
              <a:rPr lang="tr-TR" altLang="tr-TR" dirty="0" smtClean="0"/>
              <a:t> risk </a:t>
            </a:r>
            <a:r>
              <a:rPr lang="tr-TR" altLang="tr-TR" dirty="0" err="1" smtClean="0"/>
              <a:t>conditions</a:t>
            </a:r>
            <a:r>
              <a:rPr lang="tr-TR" altLang="tr-TR" dirty="0" smtClean="0"/>
              <a:t>.</a:t>
            </a:r>
            <a:endParaRPr lang="tr-TR" altLang="tr-TR" dirty="0"/>
          </a:p>
        </p:txBody>
      </p:sp>
      <p:sp>
        <p:nvSpPr>
          <p:cNvPr id="27" name="TextBox 26"/>
          <p:cNvSpPr txBox="1"/>
          <p:nvPr/>
        </p:nvSpPr>
        <p:spPr>
          <a:xfrm>
            <a:off x="910668" y="4691070"/>
            <a:ext cx="8237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altLang="tr-TR" dirty="0" err="1" smtClean="0">
                <a:latin typeface="Calibri" panose="020F0502020204030204" pitchFamily="34" charset="0"/>
              </a:rPr>
              <a:t>Developing</a:t>
            </a:r>
            <a:r>
              <a:rPr lang="tr-TR" altLang="tr-TR" dirty="0" smtClean="0">
                <a:latin typeface="Calibri" panose="020F0502020204030204" pitchFamily="34" charset="0"/>
              </a:rPr>
              <a:t> an </a:t>
            </a:r>
            <a:r>
              <a:rPr lang="tr-TR" altLang="tr-TR" dirty="0" err="1" smtClean="0">
                <a:latin typeface="Calibri" panose="020F0502020204030204" pitchFamily="34" charset="0"/>
              </a:rPr>
              <a:t>internationally-competitive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expertise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capacity</a:t>
            </a:r>
            <a:r>
              <a:rPr lang="tr-TR" altLang="tr-TR" dirty="0" smtClean="0">
                <a:latin typeface="Calibri" panose="020F0502020204030204" pitchFamily="34" charset="0"/>
              </a:rPr>
              <a:t>, </a:t>
            </a:r>
            <a:r>
              <a:rPr lang="tr-TR" altLang="tr-TR" dirty="0" err="1" smtClean="0">
                <a:latin typeface="Calibri" panose="020F0502020204030204" pitchFamily="34" charset="0"/>
              </a:rPr>
              <a:t>technologic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infrastructure</a:t>
            </a:r>
            <a:r>
              <a:rPr lang="tr-TR" altLang="tr-TR" dirty="0" smtClean="0">
                <a:latin typeface="Calibri" panose="020F0502020204030204" pitchFamily="34" charset="0"/>
              </a:rPr>
              <a:t>, </a:t>
            </a:r>
            <a:r>
              <a:rPr lang="tr-TR" altLang="tr-TR" dirty="0" err="1" smtClean="0">
                <a:latin typeface="Calibri" panose="020F0502020204030204" pitchFamily="34" charset="0"/>
              </a:rPr>
              <a:t>institutional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management</a:t>
            </a:r>
            <a:r>
              <a:rPr lang="tr-TR" altLang="tr-TR" dirty="0" smtClean="0">
                <a:latin typeface="Calibri" panose="020F0502020204030204" pitchFamily="34" charset="0"/>
              </a:rPr>
              <a:t>, </a:t>
            </a:r>
            <a:r>
              <a:rPr lang="tr-TR" altLang="tr-TR" dirty="0" err="1" smtClean="0">
                <a:latin typeface="Calibri" panose="020F0502020204030204" pitchFamily="34" charset="0"/>
              </a:rPr>
              <a:t>knowledge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and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control</a:t>
            </a:r>
            <a:r>
              <a:rPr lang="tr-TR" altLang="tr-TR" dirty="0" smtClean="0">
                <a:latin typeface="Calibri" panose="020F0502020204030204" pitchFamily="34" charset="0"/>
              </a:rPr>
              <a:t> </a:t>
            </a:r>
            <a:r>
              <a:rPr lang="tr-TR" altLang="tr-TR" dirty="0" err="1" smtClean="0">
                <a:latin typeface="Calibri" panose="020F0502020204030204" pitchFamily="34" charset="0"/>
              </a:rPr>
              <a:t>systems</a:t>
            </a:r>
            <a:r>
              <a:rPr lang="tr-TR" altLang="tr-TR" dirty="0" smtClean="0">
                <a:latin typeface="Calibri" panose="020F0502020204030204" pitchFamily="34" charset="0"/>
              </a:rPr>
              <a:t>.</a:t>
            </a:r>
            <a:endParaRPr lang="tr-TR" altLang="tr-T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4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698537"/>
            <a:ext cx="6950569" cy="750749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STRATEGIC PILLARS &amp; </a:t>
            </a:r>
            <a:r>
              <a:rPr lang="tr-TR" dirty="0" err="1" smtClean="0">
                <a:latin typeface="Calibri" panose="020F0502020204030204" pitchFamily="34" charset="0"/>
              </a:rPr>
              <a:t>tArgets</a:t>
            </a:r>
            <a:endParaRPr lang="tr-T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7584" y="2618252"/>
            <a:ext cx="826295" cy="854870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37"/>
            <p:cNvSpPr txBox="1">
              <a:spLocks noChangeArrowheads="1"/>
            </p:cNvSpPr>
            <p:nvPr/>
          </p:nvSpPr>
          <p:spPr bwMode="gray">
            <a:xfrm>
              <a:off x="2205038" y="2193925"/>
              <a:ext cx="434975" cy="471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altLang="tr-TR" sz="4000" b="1" dirty="0" smtClean="0">
                  <a:solidFill>
                    <a:srgbClr val="FFFFFF"/>
                  </a:solidFill>
                </a:rPr>
                <a:t>2</a:t>
              </a:r>
              <a:endParaRPr lang="en-US" altLang="tr-TR" sz="40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0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/>
          <p:cNvGrpSpPr>
            <a:grpSpLocks/>
          </p:cNvGrpSpPr>
          <p:nvPr/>
        </p:nvGrpSpPr>
        <p:grpSpPr bwMode="auto">
          <a:xfrm>
            <a:off x="6070600" y="2225675"/>
            <a:ext cx="2157413" cy="3425825"/>
            <a:chOff x="642" y="1572"/>
            <a:chExt cx="1359" cy="2158"/>
          </a:xfrm>
        </p:grpSpPr>
        <p:sp>
          <p:nvSpPr>
            <p:cNvPr id="73731" name="Freeform 3"/>
            <p:cNvSpPr>
              <a:spLocks/>
            </p:cNvSpPr>
            <p:nvPr/>
          </p:nvSpPr>
          <p:spPr bwMode="gray">
            <a:xfrm>
              <a:off x="642" y="1572"/>
              <a:ext cx="1359" cy="2158"/>
            </a:xfrm>
            <a:custGeom>
              <a:avLst/>
              <a:gdLst>
                <a:gd name="T0" fmla="*/ 0 w 1359"/>
                <a:gd name="T1" fmla="*/ 207 h 2158"/>
                <a:gd name="T2" fmla="*/ 1 w 1359"/>
                <a:gd name="T3" fmla="*/ 1987 h 2158"/>
                <a:gd name="T4" fmla="*/ 309 w 1359"/>
                <a:gd name="T5" fmla="*/ 2154 h 2158"/>
                <a:gd name="T6" fmla="*/ 681 w 1359"/>
                <a:gd name="T7" fmla="*/ 2040 h 2158"/>
                <a:gd name="T8" fmla="*/ 999 w 1359"/>
                <a:gd name="T9" fmla="*/ 1902 h 2158"/>
                <a:gd name="T10" fmla="*/ 1359 w 1359"/>
                <a:gd name="T11" fmla="*/ 2017 h 2158"/>
                <a:gd name="T12" fmla="*/ 1359 w 1359"/>
                <a:gd name="T13" fmla="*/ 180 h 2158"/>
                <a:gd name="T14" fmla="*/ 1025 w 1359"/>
                <a:gd name="T15" fmla="*/ 21 h 2158"/>
                <a:gd name="T16" fmla="*/ 366 w 1359"/>
                <a:gd name="T17" fmla="*/ 378 h 2158"/>
                <a:gd name="T18" fmla="*/ 0 w 1359"/>
                <a:gd name="T19" fmla="*/ 207 h 2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9" h="2158">
                  <a:moveTo>
                    <a:pt x="0" y="207"/>
                  </a:moveTo>
                  <a:cubicBezTo>
                    <a:pt x="0" y="1097"/>
                    <a:pt x="1" y="1987"/>
                    <a:pt x="1" y="1987"/>
                  </a:cubicBezTo>
                  <a:cubicBezTo>
                    <a:pt x="105" y="2151"/>
                    <a:pt x="210" y="2148"/>
                    <a:pt x="309" y="2154"/>
                  </a:cubicBezTo>
                  <a:cubicBezTo>
                    <a:pt x="421" y="2158"/>
                    <a:pt x="576" y="2091"/>
                    <a:pt x="681" y="2040"/>
                  </a:cubicBezTo>
                  <a:cubicBezTo>
                    <a:pt x="786" y="1989"/>
                    <a:pt x="843" y="1908"/>
                    <a:pt x="999" y="1902"/>
                  </a:cubicBezTo>
                  <a:cubicBezTo>
                    <a:pt x="1155" y="1896"/>
                    <a:pt x="1224" y="1908"/>
                    <a:pt x="1359" y="2017"/>
                  </a:cubicBezTo>
                  <a:lnTo>
                    <a:pt x="1359" y="180"/>
                  </a:lnTo>
                  <a:cubicBezTo>
                    <a:pt x="1272" y="72"/>
                    <a:pt x="1219" y="0"/>
                    <a:pt x="1025" y="21"/>
                  </a:cubicBezTo>
                  <a:cubicBezTo>
                    <a:pt x="831" y="42"/>
                    <a:pt x="644" y="378"/>
                    <a:pt x="366" y="378"/>
                  </a:cubicBezTo>
                  <a:cubicBezTo>
                    <a:pt x="88" y="378"/>
                    <a:pt x="87" y="222"/>
                    <a:pt x="0" y="20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round/>
              <a:headEnd/>
              <a:tailEnd/>
            </a:ln>
            <a:effectLst/>
            <a:scene3d>
              <a:camera prst="legacyPerspectiveTop"/>
              <a:lightRig rig="legacyNormal2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tr-TR"/>
            </a:p>
          </p:txBody>
        </p:sp>
        <p:sp>
          <p:nvSpPr>
            <p:cNvPr id="73732" name="Freeform 4"/>
            <p:cNvSpPr>
              <a:spLocks/>
            </p:cNvSpPr>
            <p:nvPr/>
          </p:nvSpPr>
          <p:spPr bwMode="gray">
            <a:xfrm>
              <a:off x="650" y="1576"/>
              <a:ext cx="1348" cy="377"/>
            </a:xfrm>
            <a:custGeom>
              <a:avLst/>
              <a:gdLst>
                <a:gd name="T0" fmla="*/ 0 w 1348"/>
                <a:gd name="T1" fmla="*/ 183 h 341"/>
                <a:gd name="T2" fmla="*/ 309 w 1348"/>
                <a:gd name="T3" fmla="*/ 340 h 341"/>
                <a:gd name="T4" fmla="*/ 670 w 1348"/>
                <a:gd name="T5" fmla="*/ 225 h 341"/>
                <a:gd name="T6" fmla="*/ 1042 w 1348"/>
                <a:gd name="T7" fmla="*/ 9 h 341"/>
                <a:gd name="T8" fmla="*/ 1348 w 1348"/>
                <a:gd name="T9" fmla="*/ 165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8" h="341">
                  <a:moveTo>
                    <a:pt x="0" y="183"/>
                  </a:moveTo>
                  <a:cubicBezTo>
                    <a:pt x="84" y="205"/>
                    <a:pt x="78" y="326"/>
                    <a:pt x="309" y="340"/>
                  </a:cubicBezTo>
                  <a:cubicBezTo>
                    <a:pt x="421" y="341"/>
                    <a:pt x="563" y="306"/>
                    <a:pt x="670" y="225"/>
                  </a:cubicBezTo>
                  <a:cubicBezTo>
                    <a:pt x="777" y="144"/>
                    <a:pt x="932" y="17"/>
                    <a:pt x="1042" y="9"/>
                  </a:cubicBezTo>
                  <a:cubicBezTo>
                    <a:pt x="1237" y="0"/>
                    <a:pt x="1300" y="105"/>
                    <a:pt x="1348" y="165"/>
                  </a:cubicBezTo>
                </a:path>
              </a:pathLst>
            </a:custGeom>
            <a:noFill/>
            <a:ln w="9525">
              <a:solidFill>
                <a:srgbClr val="FFFF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733" name="Freeform 5"/>
            <p:cNvSpPr>
              <a:spLocks/>
            </p:cNvSpPr>
            <p:nvPr/>
          </p:nvSpPr>
          <p:spPr bwMode="gray">
            <a:xfrm>
              <a:off x="653" y="3473"/>
              <a:ext cx="1345" cy="255"/>
            </a:xfrm>
            <a:custGeom>
              <a:avLst/>
              <a:gdLst>
                <a:gd name="T0" fmla="*/ 1345 w 1345"/>
                <a:gd name="T1" fmla="*/ 118 h 255"/>
                <a:gd name="T2" fmla="*/ 1015 w 1345"/>
                <a:gd name="T3" fmla="*/ 1 h 255"/>
                <a:gd name="T4" fmla="*/ 718 w 1345"/>
                <a:gd name="T5" fmla="*/ 112 h 255"/>
                <a:gd name="T6" fmla="*/ 295 w 1345"/>
                <a:gd name="T7" fmla="*/ 253 h 255"/>
                <a:gd name="T8" fmla="*/ 0 w 1345"/>
                <a:gd name="T9" fmla="*/ 102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5" h="255">
                  <a:moveTo>
                    <a:pt x="1345" y="118"/>
                  </a:moveTo>
                  <a:cubicBezTo>
                    <a:pt x="1288" y="64"/>
                    <a:pt x="1246" y="17"/>
                    <a:pt x="1015" y="1"/>
                  </a:cubicBezTo>
                  <a:cubicBezTo>
                    <a:pt x="903" y="0"/>
                    <a:pt x="826" y="55"/>
                    <a:pt x="718" y="112"/>
                  </a:cubicBezTo>
                  <a:cubicBezTo>
                    <a:pt x="610" y="169"/>
                    <a:pt x="479" y="255"/>
                    <a:pt x="295" y="253"/>
                  </a:cubicBezTo>
                  <a:cubicBezTo>
                    <a:pt x="111" y="251"/>
                    <a:pt x="73" y="201"/>
                    <a:pt x="0" y="102"/>
                  </a:cubicBezTo>
                </a:path>
              </a:pathLst>
            </a:custGeom>
            <a:noFill/>
            <a:ln w="9525">
              <a:solidFill>
                <a:srgbClr val="000000">
                  <a:alpha val="3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73734" name="Group 6"/>
          <p:cNvGrpSpPr>
            <a:grpSpLocks/>
          </p:cNvGrpSpPr>
          <p:nvPr/>
        </p:nvGrpSpPr>
        <p:grpSpPr bwMode="auto">
          <a:xfrm>
            <a:off x="3425825" y="2225675"/>
            <a:ext cx="2157413" cy="3425825"/>
            <a:chOff x="642" y="1572"/>
            <a:chExt cx="1359" cy="2158"/>
          </a:xfrm>
        </p:grpSpPr>
        <p:sp>
          <p:nvSpPr>
            <p:cNvPr id="73735" name="Freeform 7"/>
            <p:cNvSpPr>
              <a:spLocks/>
            </p:cNvSpPr>
            <p:nvPr/>
          </p:nvSpPr>
          <p:spPr bwMode="gray">
            <a:xfrm>
              <a:off x="642" y="1572"/>
              <a:ext cx="1359" cy="2158"/>
            </a:xfrm>
            <a:custGeom>
              <a:avLst/>
              <a:gdLst>
                <a:gd name="T0" fmla="*/ 0 w 1359"/>
                <a:gd name="T1" fmla="*/ 207 h 2158"/>
                <a:gd name="T2" fmla="*/ 1 w 1359"/>
                <a:gd name="T3" fmla="*/ 1987 h 2158"/>
                <a:gd name="T4" fmla="*/ 309 w 1359"/>
                <a:gd name="T5" fmla="*/ 2154 h 2158"/>
                <a:gd name="T6" fmla="*/ 681 w 1359"/>
                <a:gd name="T7" fmla="*/ 2040 h 2158"/>
                <a:gd name="T8" fmla="*/ 999 w 1359"/>
                <a:gd name="T9" fmla="*/ 1902 h 2158"/>
                <a:gd name="T10" fmla="*/ 1359 w 1359"/>
                <a:gd name="T11" fmla="*/ 2017 h 2158"/>
                <a:gd name="T12" fmla="*/ 1359 w 1359"/>
                <a:gd name="T13" fmla="*/ 180 h 2158"/>
                <a:gd name="T14" fmla="*/ 1025 w 1359"/>
                <a:gd name="T15" fmla="*/ 21 h 2158"/>
                <a:gd name="T16" fmla="*/ 366 w 1359"/>
                <a:gd name="T17" fmla="*/ 378 h 2158"/>
                <a:gd name="T18" fmla="*/ 0 w 1359"/>
                <a:gd name="T19" fmla="*/ 207 h 2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9" h="2158">
                  <a:moveTo>
                    <a:pt x="0" y="207"/>
                  </a:moveTo>
                  <a:cubicBezTo>
                    <a:pt x="0" y="1097"/>
                    <a:pt x="1" y="1987"/>
                    <a:pt x="1" y="1987"/>
                  </a:cubicBezTo>
                  <a:cubicBezTo>
                    <a:pt x="105" y="2151"/>
                    <a:pt x="210" y="2148"/>
                    <a:pt x="309" y="2154"/>
                  </a:cubicBezTo>
                  <a:cubicBezTo>
                    <a:pt x="421" y="2158"/>
                    <a:pt x="576" y="2091"/>
                    <a:pt x="681" y="2040"/>
                  </a:cubicBezTo>
                  <a:cubicBezTo>
                    <a:pt x="786" y="1989"/>
                    <a:pt x="843" y="1908"/>
                    <a:pt x="999" y="1902"/>
                  </a:cubicBezTo>
                  <a:cubicBezTo>
                    <a:pt x="1155" y="1896"/>
                    <a:pt x="1224" y="1908"/>
                    <a:pt x="1359" y="2017"/>
                  </a:cubicBezTo>
                  <a:lnTo>
                    <a:pt x="1359" y="180"/>
                  </a:lnTo>
                  <a:cubicBezTo>
                    <a:pt x="1272" y="72"/>
                    <a:pt x="1219" y="0"/>
                    <a:pt x="1025" y="21"/>
                  </a:cubicBezTo>
                  <a:cubicBezTo>
                    <a:pt x="831" y="42"/>
                    <a:pt x="644" y="378"/>
                    <a:pt x="366" y="378"/>
                  </a:cubicBezTo>
                  <a:cubicBezTo>
                    <a:pt x="88" y="378"/>
                    <a:pt x="87" y="222"/>
                    <a:pt x="0" y="20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round/>
              <a:headEnd/>
              <a:tailEnd/>
            </a:ln>
            <a:effectLst/>
            <a:scene3d>
              <a:camera prst="legacyPerspectiveTop"/>
              <a:lightRig rig="legacyNormal2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tr-TR"/>
            </a:p>
          </p:txBody>
        </p:sp>
        <p:sp>
          <p:nvSpPr>
            <p:cNvPr id="73736" name="Freeform 8"/>
            <p:cNvSpPr>
              <a:spLocks/>
            </p:cNvSpPr>
            <p:nvPr/>
          </p:nvSpPr>
          <p:spPr bwMode="gray">
            <a:xfrm>
              <a:off x="650" y="1576"/>
              <a:ext cx="1348" cy="377"/>
            </a:xfrm>
            <a:custGeom>
              <a:avLst/>
              <a:gdLst>
                <a:gd name="T0" fmla="*/ 0 w 1348"/>
                <a:gd name="T1" fmla="*/ 183 h 341"/>
                <a:gd name="T2" fmla="*/ 309 w 1348"/>
                <a:gd name="T3" fmla="*/ 340 h 341"/>
                <a:gd name="T4" fmla="*/ 670 w 1348"/>
                <a:gd name="T5" fmla="*/ 225 h 341"/>
                <a:gd name="T6" fmla="*/ 1042 w 1348"/>
                <a:gd name="T7" fmla="*/ 9 h 341"/>
                <a:gd name="T8" fmla="*/ 1348 w 1348"/>
                <a:gd name="T9" fmla="*/ 165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8" h="341">
                  <a:moveTo>
                    <a:pt x="0" y="183"/>
                  </a:moveTo>
                  <a:cubicBezTo>
                    <a:pt x="84" y="205"/>
                    <a:pt x="78" y="326"/>
                    <a:pt x="309" y="340"/>
                  </a:cubicBezTo>
                  <a:cubicBezTo>
                    <a:pt x="421" y="341"/>
                    <a:pt x="563" y="306"/>
                    <a:pt x="670" y="225"/>
                  </a:cubicBezTo>
                  <a:cubicBezTo>
                    <a:pt x="777" y="144"/>
                    <a:pt x="932" y="17"/>
                    <a:pt x="1042" y="9"/>
                  </a:cubicBezTo>
                  <a:cubicBezTo>
                    <a:pt x="1237" y="0"/>
                    <a:pt x="1300" y="105"/>
                    <a:pt x="1348" y="165"/>
                  </a:cubicBezTo>
                </a:path>
              </a:pathLst>
            </a:custGeom>
            <a:noFill/>
            <a:ln w="9525">
              <a:solidFill>
                <a:srgbClr val="FFFF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737" name="Freeform 9"/>
            <p:cNvSpPr>
              <a:spLocks/>
            </p:cNvSpPr>
            <p:nvPr/>
          </p:nvSpPr>
          <p:spPr bwMode="gray">
            <a:xfrm>
              <a:off x="653" y="3473"/>
              <a:ext cx="1345" cy="255"/>
            </a:xfrm>
            <a:custGeom>
              <a:avLst/>
              <a:gdLst>
                <a:gd name="T0" fmla="*/ 1345 w 1345"/>
                <a:gd name="T1" fmla="*/ 118 h 255"/>
                <a:gd name="T2" fmla="*/ 1015 w 1345"/>
                <a:gd name="T3" fmla="*/ 1 h 255"/>
                <a:gd name="T4" fmla="*/ 718 w 1345"/>
                <a:gd name="T5" fmla="*/ 112 h 255"/>
                <a:gd name="T6" fmla="*/ 295 w 1345"/>
                <a:gd name="T7" fmla="*/ 253 h 255"/>
                <a:gd name="T8" fmla="*/ 0 w 1345"/>
                <a:gd name="T9" fmla="*/ 102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5" h="255">
                  <a:moveTo>
                    <a:pt x="1345" y="118"/>
                  </a:moveTo>
                  <a:cubicBezTo>
                    <a:pt x="1288" y="64"/>
                    <a:pt x="1246" y="17"/>
                    <a:pt x="1015" y="1"/>
                  </a:cubicBezTo>
                  <a:cubicBezTo>
                    <a:pt x="903" y="0"/>
                    <a:pt x="826" y="55"/>
                    <a:pt x="718" y="112"/>
                  </a:cubicBezTo>
                  <a:cubicBezTo>
                    <a:pt x="610" y="169"/>
                    <a:pt x="479" y="255"/>
                    <a:pt x="295" y="253"/>
                  </a:cubicBezTo>
                  <a:cubicBezTo>
                    <a:pt x="111" y="251"/>
                    <a:pt x="73" y="201"/>
                    <a:pt x="0" y="102"/>
                  </a:cubicBezTo>
                </a:path>
              </a:pathLst>
            </a:custGeom>
            <a:noFill/>
            <a:ln w="9525">
              <a:solidFill>
                <a:srgbClr val="000000">
                  <a:alpha val="3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pic>
        <p:nvPicPr>
          <p:cNvPr id="73738" name="Picture 10" descr="shadow_1_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71525" y="5154613"/>
            <a:ext cx="2349500" cy="16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739" name="Group 11"/>
          <p:cNvGrpSpPr>
            <a:grpSpLocks/>
          </p:cNvGrpSpPr>
          <p:nvPr/>
        </p:nvGrpSpPr>
        <p:grpSpPr bwMode="auto">
          <a:xfrm>
            <a:off x="763588" y="2274888"/>
            <a:ext cx="2157412" cy="3425825"/>
            <a:chOff x="642" y="1572"/>
            <a:chExt cx="1359" cy="2158"/>
          </a:xfrm>
        </p:grpSpPr>
        <p:sp>
          <p:nvSpPr>
            <p:cNvPr id="73740" name="Freeform 12"/>
            <p:cNvSpPr>
              <a:spLocks/>
            </p:cNvSpPr>
            <p:nvPr/>
          </p:nvSpPr>
          <p:spPr bwMode="gray">
            <a:xfrm>
              <a:off x="642" y="1572"/>
              <a:ext cx="1359" cy="2158"/>
            </a:xfrm>
            <a:custGeom>
              <a:avLst/>
              <a:gdLst>
                <a:gd name="T0" fmla="*/ 0 w 1359"/>
                <a:gd name="T1" fmla="*/ 207 h 2158"/>
                <a:gd name="T2" fmla="*/ 1 w 1359"/>
                <a:gd name="T3" fmla="*/ 1987 h 2158"/>
                <a:gd name="T4" fmla="*/ 309 w 1359"/>
                <a:gd name="T5" fmla="*/ 2154 h 2158"/>
                <a:gd name="T6" fmla="*/ 681 w 1359"/>
                <a:gd name="T7" fmla="*/ 2040 h 2158"/>
                <a:gd name="T8" fmla="*/ 999 w 1359"/>
                <a:gd name="T9" fmla="*/ 1902 h 2158"/>
                <a:gd name="T10" fmla="*/ 1359 w 1359"/>
                <a:gd name="T11" fmla="*/ 2017 h 2158"/>
                <a:gd name="T12" fmla="*/ 1359 w 1359"/>
                <a:gd name="T13" fmla="*/ 180 h 2158"/>
                <a:gd name="T14" fmla="*/ 1025 w 1359"/>
                <a:gd name="T15" fmla="*/ 21 h 2158"/>
                <a:gd name="T16" fmla="*/ 366 w 1359"/>
                <a:gd name="T17" fmla="*/ 378 h 2158"/>
                <a:gd name="T18" fmla="*/ 0 w 1359"/>
                <a:gd name="T19" fmla="*/ 207 h 2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9" h="2158">
                  <a:moveTo>
                    <a:pt x="0" y="207"/>
                  </a:moveTo>
                  <a:cubicBezTo>
                    <a:pt x="0" y="1097"/>
                    <a:pt x="1" y="1987"/>
                    <a:pt x="1" y="1987"/>
                  </a:cubicBezTo>
                  <a:cubicBezTo>
                    <a:pt x="105" y="2151"/>
                    <a:pt x="210" y="2148"/>
                    <a:pt x="309" y="2154"/>
                  </a:cubicBezTo>
                  <a:cubicBezTo>
                    <a:pt x="421" y="2158"/>
                    <a:pt x="576" y="2091"/>
                    <a:pt x="681" y="2040"/>
                  </a:cubicBezTo>
                  <a:cubicBezTo>
                    <a:pt x="786" y="1989"/>
                    <a:pt x="843" y="1908"/>
                    <a:pt x="999" y="1902"/>
                  </a:cubicBezTo>
                  <a:cubicBezTo>
                    <a:pt x="1155" y="1896"/>
                    <a:pt x="1224" y="1908"/>
                    <a:pt x="1359" y="2017"/>
                  </a:cubicBezTo>
                  <a:lnTo>
                    <a:pt x="1359" y="180"/>
                  </a:lnTo>
                  <a:cubicBezTo>
                    <a:pt x="1272" y="72"/>
                    <a:pt x="1219" y="0"/>
                    <a:pt x="1025" y="21"/>
                  </a:cubicBezTo>
                  <a:cubicBezTo>
                    <a:pt x="831" y="42"/>
                    <a:pt x="644" y="378"/>
                    <a:pt x="366" y="378"/>
                  </a:cubicBezTo>
                  <a:cubicBezTo>
                    <a:pt x="88" y="378"/>
                    <a:pt x="87" y="222"/>
                    <a:pt x="0" y="20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round/>
              <a:headEnd/>
              <a:tailEnd/>
            </a:ln>
            <a:effectLst/>
            <a:scene3d>
              <a:camera prst="legacyPerspectiveTop"/>
              <a:lightRig rig="legacyNormal2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tr-TR"/>
            </a:p>
          </p:txBody>
        </p:sp>
        <p:sp>
          <p:nvSpPr>
            <p:cNvPr id="73741" name="Freeform 13"/>
            <p:cNvSpPr>
              <a:spLocks/>
            </p:cNvSpPr>
            <p:nvPr/>
          </p:nvSpPr>
          <p:spPr bwMode="gray">
            <a:xfrm>
              <a:off x="650" y="1576"/>
              <a:ext cx="1348" cy="377"/>
            </a:xfrm>
            <a:custGeom>
              <a:avLst/>
              <a:gdLst>
                <a:gd name="T0" fmla="*/ 0 w 1348"/>
                <a:gd name="T1" fmla="*/ 183 h 341"/>
                <a:gd name="T2" fmla="*/ 309 w 1348"/>
                <a:gd name="T3" fmla="*/ 340 h 341"/>
                <a:gd name="T4" fmla="*/ 670 w 1348"/>
                <a:gd name="T5" fmla="*/ 225 h 341"/>
                <a:gd name="T6" fmla="*/ 1042 w 1348"/>
                <a:gd name="T7" fmla="*/ 9 h 341"/>
                <a:gd name="T8" fmla="*/ 1348 w 1348"/>
                <a:gd name="T9" fmla="*/ 165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8" h="341">
                  <a:moveTo>
                    <a:pt x="0" y="183"/>
                  </a:moveTo>
                  <a:cubicBezTo>
                    <a:pt x="84" y="205"/>
                    <a:pt x="78" y="326"/>
                    <a:pt x="309" y="340"/>
                  </a:cubicBezTo>
                  <a:cubicBezTo>
                    <a:pt x="421" y="341"/>
                    <a:pt x="563" y="306"/>
                    <a:pt x="670" y="225"/>
                  </a:cubicBezTo>
                  <a:cubicBezTo>
                    <a:pt x="777" y="144"/>
                    <a:pt x="932" y="17"/>
                    <a:pt x="1042" y="9"/>
                  </a:cubicBezTo>
                  <a:cubicBezTo>
                    <a:pt x="1237" y="0"/>
                    <a:pt x="1300" y="105"/>
                    <a:pt x="1348" y="165"/>
                  </a:cubicBezTo>
                </a:path>
              </a:pathLst>
            </a:custGeom>
            <a:noFill/>
            <a:ln w="9525">
              <a:solidFill>
                <a:srgbClr val="FFFFFF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742" name="Freeform 14"/>
            <p:cNvSpPr>
              <a:spLocks/>
            </p:cNvSpPr>
            <p:nvPr/>
          </p:nvSpPr>
          <p:spPr bwMode="gray">
            <a:xfrm>
              <a:off x="653" y="3473"/>
              <a:ext cx="1345" cy="255"/>
            </a:xfrm>
            <a:custGeom>
              <a:avLst/>
              <a:gdLst>
                <a:gd name="T0" fmla="*/ 1345 w 1345"/>
                <a:gd name="T1" fmla="*/ 118 h 255"/>
                <a:gd name="T2" fmla="*/ 1015 w 1345"/>
                <a:gd name="T3" fmla="*/ 1 h 255"/>
                <a:gd name="T4" fmla="*/ 718 w 1345"/>
                <a:gd name="T5" fmla="*/ 112 h 255"/>
                <a:gd name="T6" fmla="*/ 295 w 1345"/>
                <a:gd name="T7" fmla="*/ 253 h 255"/>
                <a:gd name="T8" fmla="*/ 0 w 1345"/>
                <a:gd name="T9" fmla="*/ 102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5" h="255">
                  <a:moveTo>
                    <a:pt x="1345" y="118"/>
                  </a:moveTo>
                  <a:cubicBezTo>
                    <a:pt x="1288" y="64"/>
                    <a:pt x="1246" y="17"/>
                    <a:pt x="1015" y="1"/>
                  </a:cubicBezTo>
                  <a:cubicBezTo>
                    <a:pt x="903" y="0"/>
                    <a:pt x="826" y="55"/>
                    <a:pt x="718" y="112"/>
                  </a:cubicBezTo>
                  <a:cubicBezTo>
                    <a:pt x="610" y="169"/>
                    <a:pt x="479" y="255"/>
                    <a:pt x="295" y="253"/>
                  </a:cubicBezTo>
                  <a:cubicBezTo>
                    <a:pt x="111" y="251"/>
                    <a:pt x="73" y="201"/>
                    <a:pt x="0" y="102"/>
                  </a:cubicBezTo>
                </a:path>
              </a:pathLst>
            </a:custGeom>
            <a:noFill/>
            <a:ln w="9525">
              <a:solidFill>
                <a:srgbClr val="000000">
                  <a:alpha val="3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73743" name="Text Box 15"/>
          <p:cNvSpPr txBox="1">
            <a:spLocks noChangeArrowheads="1"/>
          </p:cNvSpPr>
          <p:nvPr/>
        </p:nvSpPr>
        <p:spPr bwMode="gray">
          <a:xfrm>
            <a:off x="761999" y="3836988"/>
            <a:ext cx="235902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1400" dirty="0" smtClean="0">
                <a:solidFill>
                  <a:srgbClr val="FFFFFF"/>
                </a:solidFill>
              </a:rPr>
              <a:t>Cash Planning &amp;Management </a:t>
            </a:r>
            <a:r>
              <a:rPr lang="tr-TR" altLang="tr-TR" sz="1400" dirty="0" err="1">
                <a:solidFill>
                  <a:srgbClr val="FFFFFF"/>
                </a:solidFill>
              </a:rPr>
              <a:t>S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tructure</a:t>
            </a:r>
            <a:endParaRPr lang="en-US" altLang="tr-TR" sz="1400" dirty="0">
              <a:solidFill>
                <a:srgbClr val="FFFFFF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1400" dirty="0" err="1" smtClean="0">
                <a:solidFill>
                  <a:srgbClr val="FFFFFF"/>
                </a:solidFill>
              </a:rPr>
              <a:t>Operational</a:t>
            </a:r>
            <a:r>
              <a:rPr lang="tr-TR" altLang="tr-TR" sz="1400" dirty="0" smtClean="0">
                <a:solidFill>
                  <a:srgbClr val="FFFFFF"/>
                </a:solidFill>
              </a:rPr>
              <a:t>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Quality</a:t>
            </a:r>
            <a:r>
              <a:rPr lang="tr-TR" altLang="tr-TR" sz="1400" dirty="0" smtClean="0">
                <a:solidFill>
                  <a:srgbClr val="FFFFFF"/>
                </a:solidFill>
              </a:rPr>
              <a:t>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and</a:t>
            </a:r>
            <a:r>
              <a:rPr lang="tr-TR" altLang="tr-TR" sz="1400" dirty="0" smtClean="0">
                <a:solidFill>
                  <a:srgbClr val="FFFFFF"/>
                </a:solidFill>
              </a:rPr>
              <a:t>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Risks</a:t>
            </a:r>
            <a:endParaRPr lang="en-US" altLang="tr-TR" sz="1400" dirty="0">
              <a:solidFill>
                <a:srgbClr val="FFFFFF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1400" dirty="0" err="1" smtClean="0">
                <a:solidFill>
                  <a:srgbClr val="FFFFFF"/>
                </a:solidFill>
              </a:rPr>
              <a:t>Forecasting</a:t>
            </a:r>
            <a:r>
              <a:rPr lang="tr-TR" altLang="tr-TR" sz="1400" dirty="0" smtClean="0">
                <a:solidFill>
                  <a:srgbClr val="FFFFFF"/>
                </a:solidFill>
              </a:rPr>
              <a:t>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Capabilities</a:t>
            </a:r>
            <a:endParaRPr lang="en-US" altLang="tr-TR" sz="1400" dirty="0">
              <a:solidFill>
                <a:srgbClr val="FFFFFF"/>
              </a:solidFill>
            </a:endParaRP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gray">
          <a:xfrm>
            <a:off x="6070600" y="3648075"/>
            <a:ext cx="213360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1200" dirty="0" err="1" smtClean="0">
                <a:solidFill>
                  <a:srgbClr val="FFFFFF"/>
                </a:solidFill>
              </a:rPr>
              <a:t>Expertise</a:t>
            </a:r>
            <a:r>
              <a:rPr lang="tr-TR" altLang="tr-TR" sz="1200" dirty="0" smtClean="0">
                <a:solidFill>
                  <a:srgbClr val="FFFFFF"/>
                </a:solidFill>
              </a:rPr>
              <a:t> (HR) </a:t>
            </a:r>
            <a:r>
              <a:rPr lang="tr-TR" altLang="tr-TR" sz="1200" dirty="0" err="1" smtClean="0">
                <a:solidFill>
                  <a:srgbClr val="FFFFFF"/>
                </a:solidFill>
              </a:rPr>
              <a:t>Capacity</a:t>
            </a:r>
            <a:endParaRPr lang="en-US" altLang="tr-TR" sz="1200" dirty="0">
              <a:solidFill>
                <a:srgbClr val="FFFFFF"/>
              </a:solidFill>
            </a:endParaRP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1200" dirty="0" err="1" smtClean="0">
                <a:solidFill>
                  <a:srgbClr val="FFFFFF"/>
                </a:solidFill>
              </a:rPr>
              <a:t>Institutional</a:t>
            </a:r>
            <a:r>
              <a:rPr lang="tr-TR" altLang="tr-TR" sz="1200" dirty="0" smtClean="0">
                <a:solidFill>
                  <a:srgbClr val="FFFFFF"/>
                </a:solidFill>
              </a:rPr>
              <a:t> Knowledge </a:t>
            </a:r>
            <a:endParaRPr lang="tr-TR" altLang="tr-TR" sz="1200" dirty="0">
              <a:solidFill>
                <a:srgbClr val="FFFFFF"/>
              </a:solidFill>
            </a:endParaRP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1200" dirty="0" err="1" smtClean="0">
                <a:solidFill>
                  <a:srgbClr val="FFFFFF"/>
                </a:solidFill>
              </a:rPr>
              <a:t>Operational</a:t>
            </a:r>
            <a:r>
              <a:rPr lang="tr-TR" altLang="tr-TR" sz="1200" dirty="0" smtClean="0">
                <a:solidFill>
                  <a:srgbClr val="FFFFFF"/>
                </a:solidFill>
              </a:rPr>
              <a:t> </a:t>
            </a:r>
            <a:r>
              <a:rPr lang="tr-TR" altLang="tr-TR" sz="1200" dirty="0" err="1" smtClean="0">
                <a:solidFill>
                  <a:srgbClr val="FFFFFF"/>
                </a:solidFill>
              </a:rPr>
              <a:t>Structure</a:t>
            </a:r>
            <a:endParaRPr lang="en-US" altLang="tr-TR" sz="1200" dirty="0" smtClean="0">
              <a:solidFill>
                <a:srgbClr val="FFFFFF"/>
              </a:solidFill>
            </a:endParaRP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1200" dirty="0" err="1" smtClean="0">
                <a:solidFill>
                  <a:srgbClr val="FFFFFF"/>
                </a:solidFill>
              </a:rPr>
              <a:t>Performance</a:t>
            </a:r>
            <a:r>
              <a:rPr lang="tr-TR" altLang="tr-TR" sz="1200" dirty="0" smtClean="0">
                <a:solidFill>
                  <a:srgbClr val="FFFFFF"/>
                </a:solidFill>
              </a:rPr>
              <a:t> Management</a:t>
            </a: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1200" dirty="0" err="1" smtClean="0">
                <a:solidFill>
                  <a:srgbClr val="FFFFFF"/>
                </a:solidFill>
              </a:rPr>
              <a:t>Internal</a:t>
            </a:r>
            <a:r>
              <a:rPr lang="tr-TR" altLang="tr-TR" sz="1200" dirty="0" smtClean="0">
                <a:solidFill>
                  <a:srgbClr val="FFFFFF"/>
                </a:solidFill>
              </a:rPr>
              <a:t> Control </a:t>
            </a:r>
            <a:r>
              <a:rPr lang="tr-TR" altLang="tr-TR" sz="1200" dirty="0" err="1">
                <a:solidFill>
                  <a:srgbClr val="FFFFFF"/>
                </a:solidFill>
              </a:rPr>
              <a:t>S</a:t>
            </a:r>
            <a:r>
              <a:rPr lang="tr-TR" altLang="tr-TR" sz="1200" dirty="0" err="1" smtClean="0">
                <a:solidFill>
                  <a:srgbClr val="FFFFFF"/>
                </a:solidFill>
              </a:rPr>
              <a:t>ystem</a:t>
            </a:r>
            <a:endParaRPr lang="en-US" altLang="tr-TR" sz="1200" dirty="0">
              <a:solidFill>
                <a:srgbClr val="FFFFFF"/>
              </a:solidFill>
            </a:endParaRPr>
          </a:p>
        </p:txBody>
      </p:sp>
      <p:sp>
        <p:nvSpPr>
          <p:cNvPr id="73745" name="Text Box 17"/>
          <p:cNvSpPr txBox="1">
            <a:spLocks noChangeArrowheads="1"/>
          </p:cNvSpPr>
          <p:nvPr/>
        </p:nvSpPr>
        <p:spPr bwMode="white">
          <a:xfrm>
            <a:off x="958850" y="2776514"/>
            <a:ext cx="17494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1600" b="1" dirty="0" smtClean="0">
                <a:solidFill>
                  <a:srgbClr val="FFFFFF"/>
                </a:solidFill>
              </a:rPr>
              <a:t>Cash Planning </a:t>
            </a:r>
            <a:r>
              <a:rPr lang="tr-TR" altLang="tr-TR" sz="1600" b="1" dirty="0" err="1" smtClean="0">
                <a:solidFill>
                  <a:srgbClr val="FFFFFF"/>
                </a:solidFill>
              </a:rPr>
              <a:t>and</a:t>
            </a:r>
            <a:r>
              <a:rPr lang="tr-TR" altLang="tr-TR" sz="1600" b="1" dirty="0" smtClean="0">
                <a:solidFill>
                  <a:srgbClr val="FFFFFF"/>
                </a:solidFill>
              </a:rPr>
              <a:t> Management</a:t>
            </a:r>
            <a:endParaRPr lang="en-US" altLang="tr-TR" sz="1600" b="1" dirty="0">
              <a:solidFill>
                <a:srgbClr val="FFFFFF"/>
              </a:solidFill>
            </a:endParaRPr>
          </a:p>
        </p:txBody>
      </p:sp>
      <p:grpSp>
        <p:nvGrpSpPr>
          <p:cNvPr id="73747" name="Group 19"/>
          <p:cNvGrpSpPr>
            <a:grpSpLocks/>
          </p:cNvGrpSpPr>
          <p:nvPr/>
        </p:nvGrpSpPr>
        <p:grpSpPr bwMode="auto">
          <a:xfrm>
            <a:off x="958850" y="2016125"/>
            <a:ext cx="720725" cy="822325"/>
            <a:chOff x="192" y="1917"/>
            <a:chExt cx="1042" cy="1102"/>
          </a:xfrm>
        </p:grpSpPr>
        <p:grpSp>
          <p:nvGrpSpPr>
            <p:cNvPr id="73748" name="Group 20"/>
            <p:cNvGrpSpPr>
              <a:grpSpLocks/>
            </p:cNvGrpSpPr>
            <p:nvPr/>
          </p:nvGrpSpPr>
          <p:grpSpPr bwMode="auto">
            <a:xfrm>
              <a:off x="192" y="1917"/>
              <a:ext cx="1042" cy="1102"/>
              <a:chOff x="192" y="1917"/>
              <a:chExt cx="1042" cy="1102"/>
            </a:xfrm>
          </p:grpSpPr>
          <p:pic>
            <p:nvPicPr>
              <p:cNvPr id="73749" name="Picture 21" descr="light_shadow"/>
              <p:cNvPicPr>
                <a:picLocks noChangeAspect="1" noChangeArrowheads="1"/>
              </p:cNvPicPr>
              <p:nvPr/>
            </p:nvPicPr>
            <p:blipFill>
              <a:blip r:embed="rId4" cstate="print">
                <a:lum bright="-78000" contrast="-7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3750" name="Picture 22" descr="circuler_1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3751" name="Oval 23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50000">
                    <a:schemeClr val="accent1">
                      <a:alpha val="55000"/>
                    </a:schemeClr>
                  </a:gs>
                  <a:gs pos="10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73752" name="Picture 24" descr="Picture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96" y="1927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753" name="WordArt 25"/>
          <p:cNvSpPr>
            <a:spLocks noChangeArrowheads="1" noChangeShapeType="1" noTextEdit="1"/>
          </p:cNvSpPr>
          <p:nvPr/>
        </p:nvSpPr>
        <p:spPr bwMode="gray">
          <a:xfrm>
            <a:off x="1050925" y="2203450"/>
            <a:ext cx="520700" cy="4206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i="1" kern="10">
                <a:solidFill>
                  <a:srgbClr val="FCFCFC">
                    <a:alpha val="60001"/>
                  </a:srgbClr>
                </a:solidFill>
                <a:latin typeface="Arial Black"/>
              </a:rPr>
              <a:t>01</a:t>
            </a:r>
          </a:p>
        </p:txBody>
      </p:sp>
      <p:sp>
        <p:nvSpPr>
          <p:cNvPr id="73754" name="Line 26"/>
          <p:cNvSpPr>
            <a:spLocks noChangeShapeType="1"/>
          </p:cNvSpPr>
          <p:nvPr/>
        </p:nvSpPr>
        <p:spPr bwMode="gray">
          <a:xfrm>
            <a:off x="879475" y="3648075"/>
            <a:ext cx="1916113" cy="0"/>
          </a:xfrm>
          <a:prstGeom prst="line">
            <a:avLst/>
          </a:prstGeom>
          <a:noFill/>
          <a:ln w="12700" cap="rnd">
            <a:solidFill>
              <a:srgbClr val="FFFFFF">
                <a:alpha val="50000"/>
              </a:srgbClr>
            </a:solidFill>
            <a:prstDash val="sysDot"/>
            <a:round/>
            <a:headEnd/>
            <a:tailEnd/>
          </a:ln>
          <a:effectLst>
            <a:outerShdw dist="28398" dir="20006097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55" name="Text Box 27"/>
          <p:cNvSpPr txBox="1">
            <a:spLocks noChangeArrowheads="1"/>
          </p:cNvSpPr>
          <p:nvPr/>
        </p:nvSpPr>
        <p:spPr bwMode="white">
          <a:xfrm>
            <a:off x="3342755" y="2816922"/>
            <a:ext cx="230398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1600" b="1" dirty="0" err="1" smtClean="0">
                <a:solidFill>
                  <a:srgbClr val="FFFFFF"/>
                </a:solidFill>
              </a:rPr>
              <a:t>Utilization</a:t>
            </a:r>
            <a:r>
              <a:rPr lang="tr-TR" altLang="tr-TR" sz="1600" b="1" dirty="0" smtClean="0">
                <a:solidFill>
                  <a:srgbClr val="FFFFFF"/>
                </a:solidFill>
              </a:rPr>
              <a:t> of </a:t>
            </a:r>
            <a:r>
              <a:rPr lang="tr-TR" altLang="tr-TR" sz="1600" b="1" dirty="0" err="1" smtClean="0">
                <a:solidFill>
                  <a:srgbClr val="FFFFFF"/>
                </a:solidFill>
              </a:rPr>
              <a:t>Public</a:t>
            </a:r>
            <a:r>
              <a:rPr lang="tr-TR" altLang="tr-TR" sz="1600" b="1" dirty="0" smtClean="0">
                <a:solidFill>
                  <a:srgbClr val="FFFFFF"/>
                </a:solidFill>
              </a:rPr>
              <a:t> </a:t>
            </a:r>
            <a:r>
              <a:rPr lang="tr-TR" altLang="tr-TR" sz="1600" b="1" dirty="0" err="1" smtClean="0">
                <a:solidFill>
                  <a:srgbClr val="FFFFFF"/>
                </a:solidFill>
              </a:rPr>
              <a:t>Sector</a:t>
            </a:r>
            <a:r>
              <a:rPr lang="tr-TR" altLang="tr-TR" sz="1600" b="1" dirty="0" smtClean="0">
                <a:solidFill>
                  <a:srgbClr val="FFFFFF"/>
                </a:solidFill>
              </a:rPr>
              <a:t> Financial </a:t>
            </a:r>
            <a:r>
              <a:rPr lang="tr-TR" altLang="tr-TR" sz="1600" b="1" dirty="0" err="1" smtClean="0">
                <a:solidFill>
                  <a:srgbClr val="FFFFFF"/>
                </a:solidFill>
              </a:rPr>
              <a:t>Resourses</a:t>
            </a:r>
            <a:endParaRPr lang="en-US" altLang="tr-TR" sz="1600" b="1" dirty="0">
              <a:solidFill>
                <a:srgbClr val="FFFFFF"/>
              </a:solidFill>
            </a:endParaRPr>
          </a:p>
        </p:txBody>
      </p:sp>
      <p:grpSp>
        <p:nvGrpSpPr>
          <p:cNvPr id="73756" name="Group 28"/>
          <p:cNvGrpSpPr>
            <a:grpSpLocks/>
          </p:cNvGrpSpPr>
          <p:nvPr/>
        </p:nvGrpSpPr>
        <p:grpSpPr bwMode="auto">
          <a:xfrm>
            <a:off x="3573463" y="1960563"/>
            <a:ext cx="739775" cy="822325"/>
            <a:chOff x="2608" y="1076"/>
            <a:chExt cx="466" cy="518"/>
          </a:xfrm>
        </p:grpSpPr>
        <p:grpSp>
          <p:nvGrpSpPr>
            <p:cNvPr id="73757" name="Group 29"/>
            <p:cNvGrpSpPr>
              <a:grpSpLocks/>
            </p:cNvGrpSpPr>
            <p:nvPr/>
          </p:nvGrpSpPr>
          <p:grpSpPr bwMode="auto">
            <a:xfrm>
              <a:off x="2608" y="1076"/>
              <a:ext cx="466" cy="518"/>
              <a:chOff x="2608" y="1076"/>
              <a:chExt cx="466" cy="518"/>
            </a:xfrm>
          </p:grpSpPr>
          <p:pic>
            <p:nvPicPr>
              <p:cNvPr id="73758" name="Picture 30" descr="light_shadow"/>
              <p:cNvPicPr>
                <a:picLocks noChangeAspect="1" noChangeArrowheads="1"/>
              </p:cNvPicPr>
              <p:nvPr/>
            </p:nvPicPr>
            <p:blipFill>
              <a:blip r:embed="rId7" cstate="print">
                <a:lum bright="-78000" contrast="-7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652" y="1482"/>
                <a:ext cx="384" cy="1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3759" name="Picture 31" descr="circuler_1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608" y="1076"/>
                <a:ext cx="466" cy="4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3760" name="Oval 32"/>
              <p:cNvSpPr>
                <a:spLocks noChangeArrowheads="1"/>
              </p:cNvSpPr>
              <p:nvPr/>
            </p:nvSpPr>
            <p:spPr bwMode="gray">
              <a:xfrm>
                <a:off x="2608" y="1076"/>
                <a:ext cx="463" cy="47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  <a:alpha val="89999"/>
                    </a:schemeClr>
                  </a:gs>
                  <a:gs pos="50000">
                    <a:schemeClr val="accent2">
                      <a:alpha val="55000"/>
                    </a:schemeClr>
                  </a:gs>
                  <a:gs pos="100000">
                    <a:schemeClr val="accent2">
                      <a:gamma/>
                      <a:shade val="46275"/>
                      <a:invGamma/>
                      <a:alpha val="89999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73761" name="Picture 33" descr="Picture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665" y="1081"/>
              <a:ext cx="359" cy="1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762" name="WordArt 34"/>
          <p:cNvSpPr>
            <a:spLocks noChangeArrowheads="1" noChangeShapeType="1" noTextEdit="1"/>
          </p:cNvSpPr>
          <p:nvPr/>
        </p:nvSpPr>
        <p:spPr bwMode="gray">
          <a:xfrm>
            <a:off x="3686175" y="2135188"/>
            <a:ext cx="530225" cy="4206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i="1" kern="10">
                <a:solidFill>
                  <a:srgbClr val="FCFCFC">
                    <a:alpha val="60001"/>
                  </a:srgbClr>
                </a:solidFill>
                <a:latin typeface="Arial Black"/>
              </a:rPr>
              <a:t>02</a:t>
            </a:r>
          </a:p>
        </p:txBody>
      </p:sp>
      <p:sp>
        <p:nvSpPr>
          <p:cNvPr id="73763" name="Line 35"/>
          <p:cNvSpPr>
            <a:spLocks noChangeShapeType="1"/>
          </p:cNvSpPr>
          <p:nvPr/>
        </p:nvSpPr>
        <p:spPr bwMode="gray">
          <a:xfrm>
            <a:off x="3513138" y="3616325"/>
            <a:ext cx="1916112" cy="0"/>
          </a:xfrm>
          <a:prstGeom prst="line">
            <a:avLst/>
          </a:prstGeom>
          <a:noFill/>
          <a:ln w="12700" cap="rnd">
            <a:solidFill>
              <a:srgbClr val="FFFFFF">
                <a:alpha val="50000"/>
              </a:srgbClr>
            </a:solidFill>
            <a:prstDash val="sysDot"/>
            <a:round/>
            <a:headEnd/>
            <a:tailEnd/>
          </a:ln>
          <a:effectLst>
            <a:outerShdw dist="28398" dir="20006097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64" name="Text Box 36"/>
          <p:cNvSpPr txBox="1">
            <a:spLocks noChangeArrowheads="1"/>
          </p:cNvSpPr>
          <p:nvPr/>
        </p:nvSpPr>
        <p:spPr bwMode="white">
          <a:xfrm>
            <a:off x="6302375" y="2951163"/>
            <a:ext cx="17494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1600" b="1" dirty="0" err="1" smtClean="0">
                <a:solidFill>
                  <a:srgbClr val="FFFFFF"/>
                </a:solidFill>
              </a:rPr>
              <a:t>Institutional</a:t>
            </a:r>
            <a:r>
              <a:rPr lang="tr-TR" altLang="tr-TR" sz="1600" b="1" dirty="0" smtClean="0">
                <a:solidFill>
                  <a:srgbClr val="FFFFFF"/>
                </a:solidFill>
              </a:rPr>
              <a:t> </a:t>
            </a:r>
            <a:r>
              <a:rPr lang="tr-TR" altLang="tr-TR" sz="1600" b="1" dirty="0" err="1" smtClean="0">
                <a:solidFill>
                  <a:srgbClr val="FFFFFF"/>
                </a:solidFill>
              </a:rPr>
              <a:t>Capacity</a:t>
            </a:r>
            <a:endParaRPr lang="en-US" altLang="tr-TR" sz="1600" b="1" dirty="0">
              <a:solidFill>
                <a:srgbClr val="FFFFFF"/>
              </a:solidFill>
            </a:endParaRPr>
          </a:p>
        </p:txBody>
      </p:sp>
      <p:pic>
        <p:nvPicPr>
          <p:cNvPr id="73765" name="Picture 37" descr="Picture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6332538" y="1984375"/>
            <a:ext cx="569912" cy="26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66" name="Line 38"/>
          <p:cNvSpPr>
            <a:spLocks noChangeShapeType="1"/>
          </p:cNvSpPr>
          <p:nvPr/>
        </p:nvSpPr>
        <p:spPr bwMode="gray">
          <a:xfrm>
            <a:off x="6202363" y="3613150"/>
            <a:ext cx="1916112" cy="0"/>
          </a:xfrm>
          <a:prstGeom prst="line">
            <a:avLst/>
          </a:prstGeom>
          <a:noFill/>
          <a:ln w="12700" cap="rnd">
            <a:solidFill>
              <a:srgbClr val="FFFFFF">
                <a:alpha val="50000"/>
              </a:srgbClr>
            </a:solidFill>
            <a:prstDash val="sysDot"/>
            <a:round/>
            <a:headEnd/>
            <a:tailEnd/>
          </a:ln>
          <a:effectLst>
            <a:outerShdw dist="28398" dir="20006097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73768" name="Group 40"/>
          <p:cNvGrpSpPr>
            <a:grpSpLocks/>
          </p:cNvGrpSpPr>
          <p:nvPr/>
        </p:nvGrpSpPr>
        <p:grpSpPr bwMode="auto">
          <a:xfrm>
            <a:off x="6219825" y="1971675"/>
            <a:ext cx="739775" cy="822325"/>
            <a:chOff x="2608" y="1076"/>
            <a:chExt cx="466" cy="518"/>
          </a:xfrm>
        </p:grpSpPr>
        <p:grpSp>
          <p:nvGrpSpPr>
            <p:cNvPr id="73769" name="Group 41"/>
            <p:cNvGrpSpPr>
              <a:grpSpLocks/>
            </p:cNvGrpSpPr>
            <p:nvPr/>
          </p:nvGrpSpPr>
          <p:grpSpPr bwMode="auto">
            <a:xfrm>
              <a:off x="2608" y="1076"/>
              <a:ext cx="466" cy="518"/>
              <a:chOff x="2608" y="1076"/>
              <a:chExt cx="466" cy="518"/>
            </a:xfrm>
          </p:grpSpPr>
          <p:pic>
            <p:nvPicPr>
              <p:cNvPr id="73770" name="Picture 42" descr="light_shadow"/>
              <p:cNvPicPr>
                <a:picLocks noChangeAspect="1" noChangeArrowheads="1"/>
              </p:cNvPicPr>
              <p:nvPr/>
            </p:nvPicPr>
            <p:blipFill>
              <a:blip r:embed="rId7" cstate="print">
                <a:lum bright="-78000" contrast="-7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652" y="1482"/>
                <a:ext cx="384" cy="1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3771" name="Picture 43" descr="circuler_1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608" y="1076"/>
                <a:ext cx="466" cy="4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3772" name="Oval 44"/>
              <p:cNvSpPr>
                <a:spLocks noChangeArrowheads="1"/>
              </p:cNvSpPr>
              <p:nvPr/>
            </p:nvSpPr>
            <p:spPr bwMode="gray">
              <a:xfrm>
                <a:off x="2608" y="1076"/>
                <a:ext cx="463" cy="47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  <a:alpha val="89999"/>
                    </a:schemeClr>
                  </a:gs>
                  <a:gs pos="50000">
                    <a:schemeClr val="hlink">
                      <a:alpha val="55000"/>
                    </a:schemeClr>
                  </a:gs>
                  <a:gs pos="100000">
                    <a:schemeClr val="hlink">
                      <a:gamma/>
                      <a:shade val="46275"/>
                      <a:invGamma/>
                      <a:alpha val="89999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73773" name="Picture 45" descr="Picture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665" y="1081"/>
              <a:ext cx="359" cy="1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774" name="WordArt 46"/>
          <p:cNvSpPr>
            <a:spLocks noChangeArrowheads="1" noChangeShapeType="1" noTextEdit="1"/>
          </p:cNvSpPr>
          <p:nvPr/>
        </p:nvSpPr>
        <p:spPr bwMode="gray">
          <a:xfrm>
            <a:off x="6343650" y="2151063"/>
            <a:ext cx="530225" cy="4206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i="1" kern="10">
                <a:solidFill>
                  <a:srgbClr val="FCFCFC">
                    <a:alpha val="60001"/>
                  </a:srgbClr>
                </a:solidFill>
                <a:latin typeface="Arial Black"/>
              </a:rPr>
              <a:t>03</a:t>
            </a:r>
          </a:p>
        </p:txBody>
      </p:sp>
      <p:sp>
        <p:nvSpPr>
          <p:cNvPr id="73775" name="Rectangle 47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altLang="tr-TR" sz="3600" dirty="0">
                <a:latin typeface="Calibri" panose="020F0502020204030204" pitchFamily="34" charset="0"/>
              </a:rPr>
              <a:t>Strategic </a:t>
            </a:r>
            <a:r>
              <a:rPr lang="tr-TR" altLang="tr-TR" sz="3600" dirty="0" err="1">
                <a:latin typeface="Calibri" panose="020F0502020204030204" pitchFamily="34" charset="0"/>
              </a:rPr>
              <a:t>Pillars</a:t>
            </a:r>
            <a:r>
              <a:rPr lang="tr-TR" altLang="tr-TR" sz="3600" dirty="0">
                <a:latin typeface="Calibri" panose="020F0502020204030204" pitchFamily="34" charset="0"/>
              </a:rPr>
              <a:t> </a:t>
            </a:r>
            <a:r>
              <a:rPr lang="tr-TR" altLang="tr-TR" sz="3600" dirty="0" err="1">
                <a:latin typeface="Calibri" panose="020F0502020204030204" pitchFamily="34" charset="0"/>
              </a:rPr>
              <a:t>and</a:t>
            </a:r>
            <a:r>
              <a:rPr lang="tr-TR" altLang="tr-TR" sz="3600" dirty="0">
                <a:latin typeface="Calibri" panose="020F0502020204030204" pitchFamily="34" charset="0"/>
              </a:rPr>
              <a:t> </a:t>
            </a:r>
            <a:r>
              <a:rPr lang="tr-TR" altLang="tr-TR" sz="3600" dirty="0" err="1">
                <a:latin typeface="Calibri" panose="020F0502020204030204" pitchFamily="34" charset="0"/>
              </a:rPr>
              <a:t>Targets</a:t>
            </a:r>
            <a:endParaRPr lang="en-US" altLang="tr-TR" sz="3600" dirty="0">
              <a:latin typeface="Calibri" panose="020F0502020204030204" pitchFamily="34" charset="0"/>
            </a:endParaRP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gray">
          <a:xfrm>
            <a:off x="3513138" y="3729252"/>
            <a:ext cx="2133600" cy="151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1400" dirty="0" err="1" smtClean="0">
                <a:solidFill>
                  <a:srgbClr val="FFFFFF"/>
                </a:solidFill>
              </a:rPr>
              <a:t>Remuneration</a:t>
            </a:r>
            <a:r>
              <a:rPr lang="tr-TR" altLang="tr-TR" sz="1400" dirty="0" smtClean="0">
                <a:solidFill>
                  <a:srgbClr val="FFFFFF"/>
                </a:solidFill>
              </a:rPr>
              <a:t> of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Treasury</a:t>
            </a:r>
            <a:r>
              <a:rPr lang="tr-TR" altLang="tr-TR" sz="1400" dirty="0" smtClean="0">
                <a:solidFill>
                  <a:srgbClr val="FFFFFF"/>
                </a:solidFill>
              </a:rPr>
              <a:t>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Resources</a:t>
            </a:r>
            <a:endParaRPr lang="en-US" altLang="tr-TR" sz="1400" dirty="0">
              <a:solidFill>
                <a:srgbClr val="FFFFFF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1400" dirty="0" err="1" smtClean="0">
                <a:solidFill>
                  <a:srgbClr val="FFFFFF"/>
                </a:solidFill>
              </a:rPr>
              <a:t>Minimization</a:t>
            </a:r>
            <a:r>
              <a:rPr lang="tr-TR" altLang="tr-TR" sz="1400" dirty="0" smtClean="0">
                <a:solidFill>
                  <a:srgbClr val="FFFFFF"/>
                </a:solidFill>
              </a:rPr>
              <a:t> of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the</a:t>
            </a:r>
            <a:r>
              <a:rPr lang="tr-TR" altLang="tr-TR" sz="1400" dirty="0" smtClean="0">
                <a:solidFill>
                  <a:srgbClr val="FFFFFF"/>
                </a:solidFill>
              </a:rPr>
              <a:t>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Redundant</a:t>
            </a:r>
            <a:r>
              <a:rPr lang="tr-TR" altLang="tr-TR" sz="1400" dirty="0" smtClean="0">
                <a:solidFill>
                  <a:srgbClr val="FFFFFF"/>
                </a:solidFill>
              </a:rPr>
              <a:t> Cash</a:t>
            </a:r>
            <a:endParaRPr lang="en-US" altLang="tr-TR" sz="1400" dirty="0">
              <a:solidFill>
                <a:srgbClr val="FFFFFF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1400" dirty="0" err="1" smtClean="0">
                <a:solidFill>
                  <a:srgbClr val="FFFFFF"/>
                </a:solidFill>
              </a:rPr>
              <a:t>Effective</a:t>
            </a:r>
            <a:r>
              <a:rPr lang="tr-TR" altLang="tr-TR" sz="1400" dirty="0" smtClean="0">
                <a:solidFill>
                  <a:srgbClr val="FFFFFF"/>
                </a:solidFill>
              </a:rPr>
              <a:t>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Utilization</a:t>
            </a:r>
            <a:r>
              <a:rPr lang="tr-TR" altLang="tr-TR" sz="1400" dirty="0" smtClean="0">
                <a:solidFill>
                  <a:srgbClr val="FFFFFF"/>
                </a:solidFill>
              </a:rPr>
              <a:t> of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Other</a:t>
            </a:r>
            <a:r>
              <a:rPr lang="tr-TR" altLang="tr-TR" sz="1400" dirty="0" smtClean="0">
                <a:solidFill>
                  <a:srgbClr val="FFFFFF"/>
                </a:solidFill>
              </a:rPr>
              <a:t>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Public</a:t>
            </a:r>
            <a:r>
              <a:rPr lang="tr-TR" altLang="tr-TR" sz="1400" dirty="0" smtClean="0">
                <a:solidFill>
                  <a:srgbClr val="FFFFFF"/>
                </a:solidFill>
              </a:rPr>
              <a:t> </a:t>
            </a:r>
            <a:r>
              <a:rPr lang="tr-TR" altLang="tr-TR" sz="1400" dirty="0" err="1" smtClean="0">
                <a:solidFill>
                  <a:srgbClr val="FFFFFF"/>
                </a:solidFill>
              </a:rPr>
              <a:t>Resources</a:t>
            </a:r>
            <a:endParaRPr lang="en-US" altLang="tr-TR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5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061" y="260648"/>
            <a:ext cx="7930202" cy="1143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sz="3600" dirty="0" err="1">
                <a:latin typeface="Calibri" panose="020F0502020204030204" pitchFamily="34" charset="0"/>
              </a:rPr>
              <a:t>Pillar</a:t>
            </a:r>
            <a:r>
              <a:rPr lang="tr-TR" sz="3600" dirty="0">
                <a:latin typeface="Calibri" panose="020F0502020204030204" pitchFamily="34" charset="0"/>
              </a:rPr>
              <a:t> I-Cash Planning </a:t>
            </a:r>
            <a:r>
              <a:rPr lang="tr-TR" sz="3600" dirty="0" err="1">
                <a:latin typeface="Calibri" panose="020F0502020204030204" pitchFamily="34" charset="0"/>
              </a:rPr>
              <a:t>and</a:t>
            </a:r>
            <a:r>
              <a:rPr lang="tr-TR" sz="3600" dirty="0">
                <a:latin typeface="Calibri" panose="020F0502020204030204" pitchFamily="34" charset="0"/>
              </a:rPr>
              <a:t> Management</a:t>
            </a:r>
            <a:endParaRPr lang="en-US" altLang="tr-TR" sz="3600" dirty="0">
              <a:latin typeface="Calibri" panose="020F0502020204030204" pitchFamily="34" charset="0"/>
            </a:endParaRPr>
          </a:p>
        </p:txBody>
      </p:sp>
      <p:sp>
        <p:nvSpPr>
          <p:cNvPr id="55303" name="AutoShape 7"/>
          <p:cNvSpPr>
            <a:spLocks noChangeArrowheads="1"/>
          </p:cNvSpPr>
          <p:nvPr/>
        </p:nvSpPr>
        <p:spPr bwMode="gray">
          <a:xfrm>
            <a:off x="487362" y="2003424"/>
            <a:ext cx="7613030" cy="633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79216"/>
                  <a:invGamma/>
                </a:schemeClr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gray">
          <a:xfrm>
            <a:off x="486341" y="5490172"/>
            <a:ext cx="7901061" cy="56877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9216"/>
                  <a:invGamma/>
                </a:schemeClr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2" name="AutoShape 6"/>
          <p:cNvSpPr>
            <a:spLocks noChangeArrowheads="1"/>
          </p:cNvSpPr>
          <p:nvPr/>
        </p:nvSpPr>
        <p:spPr bwMode="gray">
          <a:xfrm>
            <a:off x="487363" y="3759058"/>
            <a:ext cx="7757045" cy="6552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9216"/>
                  <a:invGamma/>
                </a:schemeClr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/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gray">
          <a:xfrm>
            <a:off x="788773" y="2059570"/>
            <a:ext cx="65554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Developing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a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cash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planning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and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management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infrastructure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fully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compatible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with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central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government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budget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structure</a:t>
            </a:r>
            <a:endParaRPr lang="en-US" altLang="tr-TR" b="1" dirty="0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gray">
          <a:xfrm>
            <a:off x="800829" y="5481299"/>
            <a:ext cx="68954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Improving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>
                <a:solidFill>
                  <a:srgbClr val="FFFFFF"/>
                </a:solidFill>
                <a:latin typeface="Corbel" pitchFamily="34" charset="0"/>
              </a:rPr>
              <a:t>revenue</a:t>
            </a:r>
            <a:r>
              <a:rPr lang="tr-TR" altLang="tr-TR" b="1" dirty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>
                <a:solidFill>
                  <a:srgbClr val="FFFFFF"/>
                </a:solidFill>
                <a:latin typeface="Corbel" pitchFamily="34" charset="0"/>
              </a:rPr>
              <a:t>and</a:t>
            </a:r>
            <a:r>
              <a:rPr lang="tr-TR" altLang="tr-TR" b="1" dirty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expenditure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forecasting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capabilities</a:t>
            </a:r>
            <a:endParaRPr lang="en-US" altLang="tr-TR" b="1" dirty="0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gray">
          <a:xfrm>
            <a:off x="772698" y="3806836"/>
            <a:ext cx="67127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Improving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operational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quality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and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speed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and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minimizing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the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risks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of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the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cash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planning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and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management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processes</a:t>
            </a:r>
            <a:endParaRPr lang="en-US" altLang="tr-TR" b="1" dirty="0">
              <a:solidFill>
                <a:srgbClr val="FFFFFF"/>
              </a:solidFill>
              <a:latin typeface="Corbel" pitchFamily="34" charset="0"/>
            </a:endParaRPr>
          </a:p>
        </p:txBody>
      </p:sp>
      <p:grpSp>
        <p:nvGrpSpPr>
          <p:cNvPr id="55314" name="Group 18"/>
          <p:cNvGrpSpPr>
            <a:grpSpLocks/>
          </p:cNvGrpSpPr>
          <p:nvPr/>
        </p:nvGrpSpPr>
        <p:grpSpPr bwMode="auto">
          <a:xfrm>
            <a:off x="7635325" y="3473713"/>
            <a:ext cx="610858" cy="677976"/>
            <a:chOff x="480" y="1200"/>
            <a:chExt cx="1042" cy="1019"/>
          </a:xfrm>
        </p:grpSpPr>
        <p:grpSp>
          <p:nvGrpSpPr>
            <p:cNvPr id="55315" name="Group 19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16" name="Picture 20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17" name="Oval 21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55000"/>
                    </a:schemeClr>
                  </a:gs>
                  <a:gs pos="50000">
                    <a:schemeClr val="accent2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2">
                      <a:alpha val="55000"/>
                    </a:schemeClr>
                  </a:gs>
                </a:gsLst>
                <a:lin ang="5400000" scaled="1"/>
              </a:gradFill>
              <a:ln w="50800" algn="ctr">
                <a:round/>
                <a:headEnd/>
                <a:tailEnd/>
              </a:ln>
              <a:effectLst/>
              <a:scene3d>
                <a:camera prst="legacyPerspectiveBottom"/>
                <a:lightRig rig="legacyFlat3" dir="b"/>
              </a:scene3d>
              <a:sp3d extrusionH="18018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18" name="Picture 22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319" name="Group 23"/>
          <p:cNvGrpSpPr>
            <a:grpSpLocks/>
          </p:cNvGrpSpPr>
          <p:nvPr/>
        </p:nvGrpSpPr>
        <p:grpSpPr bwMode="auto">
          <a:xfrm>
            <a:off x="7752618" y="5136114"/>
            <a:ext cx="610858" cy="677976"/>
            <a:chOff x="480" y="1200"/>
            <a:chExt cx="1042" cy="1019"/>
          </a:xfrm>
        </p:grpSpPr>
        <p:grpSp>
          <p:nvGrpSpPr>
            <p:cNvPr id="55320" name="Group 24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21" name="Picture 25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22" name="Oval 26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7150" algn="ctr">
                <a:round/>
                <a:headEnd/>
                <a:tailEnd/>
              </a:ln>
              <a:effectLst/>
              <a:scene3d>
                <a:camera prst="legacyPerspectiveBottom"/>
                <a:lightRig rig="legacyFlat3" dir="b"/>
              </a:scene3d>
              <a:sp3d extrusionH="18018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23" name="Picture 27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329" name="Group 33"/>
          <p:cNvGrpSpPr>
            <a:grpSpLocks/>
          </p:cNvGrpSpPr>
          <p:nvPr/>
        </p:nvGrpSpPr>
        <p:grpSpPr bwMode="auto">
          <a:xfrm>
            <a:off x="7485430" y="1720582"/>
            <a:ext cx="610858" cy="677976"/>
            <a:chOff x="480" y="1200"/>
            <a:chExt cx="1042" cy="1019"/>
          </a:xfrm>
        </p:grpSpPr>
        <p:grpSp>
          <p:nvGrpSpPr>
            <p:cNvPr id="55330" name="Group 34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31" name="Picture 35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32" name="Oval 36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alpha val="55000"/>
                    </a:schemeClr>
                  </a:gs>
                  <a:gs pos="50000">
                    <a:schemeClr val="folHlink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folHlink">
                      <a:alpha val="55000"/>
                    </a:schemeClr>
                  </a:gs>
                </a:gsLst>
                <a:lin ang="5400000" scaled="1"/>
              </a:gradFill>
              <a:ln w="50800" algn="ctr">
                <a:round/>
                <a:headEnd/>
                <a:tailEnd/>
              </a:ln>
              <a:effectLst/>
              <a:scene3d>
                <a:camera prst="legacyPerspectiveBottom"/>
                <a:lightRig rig="legacyHarsh4" dir="t"/>
              </a:scene3d>
              <a:sp3d extrusionH="1801800" prstMaterial="legacyMetal">
                <a:bevelT w="13500" h="13500" prst="angle"/>
                <a:bevelB w="13500" h="13500" prst="angle"/>
                <a:extrusionClr>
                  <a:schemeClr val="fol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33" name="Picture 37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5334" name="Text Box 38"/>
          <p:cNvSpPr txBox="1">
            <a:spLocks noChangeArrowheads="1"/>
          </p:cNvSpPr>
          <p:nvPr/>
        </p:nvSpPr>
        <p:spPr bwMode="gray">
          <a:xfrm>
            <a:off x="7540328" y="1774186"/>
            <a:ext cx="551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 dirty="0">
                <a:solidFill>
                  <a:srgbClr val="FFFFFF"/>
                </a:solidFill>
                <a:latin typeface="Corbel" pitchFamily="34" charset="0"/>
              </a:rPr>
              <a:t>1</a:t>
            </a: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gray">
          <a:xfrm>
            <a:off x="7712089" y="3582918"/>
            <a:ext cx="482256" cy="56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 dirty="0">
                <a:solidFill>
                  <a:srgbClr val="FFFFFF"/>
                </a:solidFill>
                <a:latin typeface="Corbel" pitchFamily="34" charset="0"/>
              </a:rPr>
              <a:t>2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gray">
          <a:xfrm>
            <a:off x="4883932" y="5115009"/>
            <a:ext cx="482256" cy="56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>
                <a:solidFill>
                  <a:srgbClr val="FFFFFF"/>
                </a:solidFill>
                <a:latin typeface="Corbel" pitchFamily="34" charset="0"/>
              </a:rPr>
              <a:t>3</a:t>
            </a:r>
          </a:p>
        </p:txBody>
      </p:sp>
      <p:sp>
        <p:nvSpPr>
          <p:cNvPr id="52" name="Text Box 40"/>
          <p:cNvSpPr txBox="1">
            <a:spLocks noChangeArrowheads="1"/>
          </p:cNvSpPr>
          <p:nvPr/>
        </p:nvSpPr>
        <p:spPr bwMode="gray">
          <a:xfrm>
            <a:off x="7816256" y="5260726"/>
            <a:ext cx="4822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2000" b="1" dirty="0" smtClean="0">
                <a:solidFill>
                  <a:srgbClr val="FFFFFF"/>
                </a:solidFill>
                <a:latin typeface="Corbel" pitchFamily="34" charset="0"/>
              </a:rPr>
              <a:t>3</a:t>
            </a:r>
            <a:endParaRPr lang="en-US" altLang="tr-TR" sz="2000" b="1" dirty="0">
              <a:solidFill>
                <a:srgbClr val="FFFFFF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093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sz="3600" dirty="0" err="1">
                <a:latin typeface="Calibri" panose="020F0502020204030204" pitchFamily="34" charset="0"/>
              </a:rPr>
              <a:t>Pillar</a:t>
            </a:r>
            <a:r>
              <a:rPr lang="tr-TR" sz="3600" dirty="0">
                <a:latin typeface="Calibri" panose="020F0502020204030204" pitchFamily="34" charset="0"/>
              </a:rPr>
              <a:t> II-</a:t>
            </a:r>
            <a:r>
              <a:rPr lang="tr-TR" sz="3600" dirty="0" err="1">
                <a:latin typeface="Calibri" panose="020F0502020204030204" pitchFamily="34" charset="0"/>
              </a:rPr>
              <a:t>Utilization</a:t>
            </a:r>
            <a:r>
              <a:rPr lang="tr-TR" sz="3600" dirty="0">
                <a:latin typeface="Calibri" panose="020F0502020204030204" pitchFamily="34" charset="0"/>
              </a:rPr>
              <a:t> of </a:t>
            </a:r>
            <a:r>
              <a:rPr lang="tr-TR" sz="3600" dirty="0" err="1">
                <a:latin typeface="Calibri" panose="020F0502020204030204" pitchFamily="34" charset="0"/>
              </a:rPr>
              <a:t>Public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Sector</a:t>
            </a:r>
            <a:r>
              <a:rPr lang="tr-TR" sz="3600" dirty="0">
                <a:latin typeface="Calibri" panose="020F0502020204030204" pitchFamily="34" charset="0"/>
              </a:rPr>
              <a:t> Financial </a:t>
            </a:r>
            <a:r>
              <a:rPr lang="tr-TR" sz="3600" dirty="0" err="1">
                <a:latin typeface="Calibri" panose="020F0502020204030204" pitchFamily="34" charset="0"/>
              </a:rPr>
              <a:t>Resources</a:t>
            </a:r>
            <a:endParaRPr lang="en-US" altLang="tr-TR" sz="3600" dirty="0">
              <a:latin typeface="Calibri" panose="020F0502020204030204" pitchFamily="34" charset="0"/>
            </a:endParaRPr>
          </a:p>
        </p:txBody>
      </p:sp>
      <p:sp>
        <p:nvSpPr>
          <p:cNvPr id="55303" name="AutoShape 7"/>
          <p:cNvSpPr>
            <a:spLocks noChangeArrowheads="1"/>
          </p:cNvSpPr>
          <p:nvPr/>
        </p:nvSpPr>
        <p:spPr bwMode="gray">
          <a:xfrm>
            <a:off x="487362" y="2003424"/>
            <a:ext cx="7613030" cy="633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79216"/>
                  <a:invGamma/>
                </a:schemeClr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gray">
          <a:xfrm>
            <a:off x="486341" y="5490172"/>
            <a:ext cx="7901061" cy="56877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9216"/>
                  <a:invGamma/>
                </a:schemeClr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2" name="AutoShape 6"/>
          <p:cNvSpPr>
            <a:spLocks noChangeArrowheads="1"/>
          </p:cNvSpPr>
          <p:nvPr/>
        </p:nvSpPr>
        <p:spPr bwMode="gray">
          <a:xfrm>
            <a:off x="487363" y="3759058"/>
            <a:ext cx="7757045" cy="6552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9216"/>
                  <a:invGamma/>
                </a:schemeClr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/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gray">
          <a:xfrm>
            <a:off x="788773" y="2059570"/>
            <a:ext cx="65554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Remunerating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Treasury’s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reserves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in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order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to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gain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maximum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return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under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tolerable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risk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constraints</a:t>
            </a:r>
            <a:endParaRPr lang="en-US" altLang="tr-TR" b="1" dirty="0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gray">
          <a:xfrm>
            <a:off x="800829" y="5481299"/>
            <a:ext cx="689546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Guiding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public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institutions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in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order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to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utilize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their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financial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resources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in an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effective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manner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endParaRPr lang="en-US" altLang="tr-TR" b="1" dirty="0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gray">
          <a:xfrm>
            <a:off x="772698" y="3806836"/>
            <a:ext cx="67127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Minimizing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redundant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public</a:t>
            </a:r>
            <a:r>
              <a:rPr lang="tr-TR" altLang="tr-TR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b="1" dirty="0" err="1" smtClean="0">
                <a:solidFill>
                  <a:srgbClr val="FFFFFF"/>
                </a:solidFill>
                <a:latin typeface="Corbel" pitchFamily="34" charset="0"/>
              </a:rPr>
              <a:t>cash</a:t>
            </a:r>
            <a:endParaRPr lang="en-US" altLang="tr-TR" b="1" dirty="0">
              <a:solidFill>
                <a:srgbClr val="FFFFFF"/>
              </a:solidFill>
              <a:latin typeface="Corbel" pitchFamily="34" charset="0"/>
            </a:endParaRPr>
          </a:p>
        </p:txBody>
      </p:sp>
      <p:grpSp>
        <p:nvGrpSpPr>
          <p:cNvPr id="55314" name="Group 18"/>
          <p:cNvGrpSpPr>
            <a:grpSpLocks/>
          </p:cNvGrpSpPr>
          <p:nvPr/>
        </p:nvGrpSpPr>
        <p:grpSpPr bwMode="auto">
          <a:xfrm>
            <a:off x="7635325" y="3473713"/>
            <a:ext cx="610858" cy="677976"/>
            <a:chOff x="480" y="1200"/>
            <a:chExt cx="1042" cy="1019"/>
          </a:xfrm>
        </p:grpSpPr>
        <p:grpSp>
          <p:nvGrpSpPr>
            <p:cNvPr id="55315" name="Group 19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16" name="Picture 20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17" name="Oval 21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55000"/>
                    </a:schemeClr>
                  </a:gs>
                  <a:gs pos="50000">
                    <a:schemeClr val="accent2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2">
                      <a:alpha val="55000"/>
                    </a:schemeClr>
                  </a:gs>
                </a:gsLst>
                <a:lin ang="5400000" scaled="1"/>
              </a:gradFill>
              <a:ln w="50800" algn="ctr">
                <a:round/>
                <a:headEnd/>
                <a:tailEnd/>
              </a:ln>
              <a:effectLst/>
              <a:scene3d>
                <a:camera prst="legacyPerspectiveBottom"/>
                <a:lightRig rig="legacyFlat3" dir="b"/>
              </a:scene3d>
              <a:sp3d extrusionH="18018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18" name="Picture 22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319" name="Group 23"/>
          <p:cNvGrpSpPr>
            <a:grpSpLocks/>
          </p:cNvGrpSpPr>
          <p:nvPr/>
        </p:nvGrpSpPr>
        <p:grpSpPr bwMode="auto">
          <a:xfrm>
            <a:off x="7752618" y="5136114"/>
            <a:ext cx="610858" cy="677976"/>
            <a:chOff x="480" y="1200"/>
            <a:chExt cx="1042" cy="1019"/>
          </a:xfrm>
        </p:grpSpPr>
        <p:grpSp>
          <p:nvGrpSpPr>
            <p:cNvPr id="55320" name="Group 24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21" name="Picture 25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22" name="Oval 26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7150" algn="ctr">
                <a:round/>
                <a:headEnd/>
                <a:tailEnd/>
              </a:ln>
              <a:effectLst/>
              <a:scene3d>
                <a:camera prst="legacyPerspectiveBottom"/>
                <a:lightRig rig="legacyFlat3" dir="b"/>
              </a:scene3d>
              <a:sp3d extrusionH="18018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23" name="Picture 27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329" name="Group 33"/>
          <p:cNvGrpSpPr>
            <a:grpSpLocks/>
          </p:cNvGrpSpPr>
          <p:nvPr/>
        </p:nvGrpSpPr>
        <p:grpSpPr bwMode="auto">
          <a:xfrm>
            <a:off x="7485430" y="1720582"/>
            <a:ext cx="610858" cy="677976"/>
            <a:chOff x="480" y="1200"/>
            <a:chExt cx="1042" cy="1019"/>
          </a:xfrm>
        </p:grpSpPr>
        <p:grpSp>
          <p:nvGrpSpPr>
            <p:cNvPr id="55330" name="Group 34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31" name="Picture 35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32" name="Oval 36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alpha val="55000"/>
                    </a:schemeClr>
                  </a:gs>
                  <a:gs pos="50000">
                    <a:schemeClr val="folHlink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folHlink">
                      <a:alpha val="55000"/>
                    </a:schemeClr>
                  </a:gs>
                </a:gsLst>
                <a:lin ang="5400000" scaled="1"/>
              </a:gradFill>
              <a:ln w="50800" algn="ctr">
                <a:round/>
                <a:headEnd/>
                <a:tailEnd/>
              </a:ln>
              <a:effectLst/>
              <a:scene3d>
                <a:camera prst="legacyPerspectiveBottom"/>
                <a:lightRig rig="legacyHarsh4" dir="t"/>
              </a:scene3d>
              <a:sp3d extrusionH="1801800" prstMaterial="legacyMetal">
                <a:bevelT w="13500" h="13500" prst="angle"/>
                <a:bevelB w="13500" h="13500" prst="angle"/>
                <a:extrusionClr>
                  <a:schemeClr val="fol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33" name="Picture 37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5334" name="Text Box 38"/>
          <p:cNvSpPr txBox="1">
            <a:spLocks noChangeArrowheads="1"/>
          </p:cNvSpPr>
          <p:nvPr/>
        </p:nvSpPr>
        <p:spPr bwMode="gray">
          <a:xfrm>
            <a:off x="7540328" y="1774186"/>
            <a:ext cx="551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 dirty="0">
                <a:solidFill>
                  <a:srgbClr val="FFFFFF"/>
                </a:solidFill>
                <a:latin typeface="Corbel" pitchFamily="34" charset="0"/>
              </a:rPr>
              <a:t>1</a:t>
            </a: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gray">
          <a:xfrm>
            <a:off x="7712089" y="3582918"/>
            <a:ext cx="482256" cy="56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 dirty="0">
                <a:solidFill>
                  <a:srgbClr val="FFFFFF"/>
                </a:solidFill>
                <a:latin typeface="Corbel" pitchFamily="34" charset="0"/>
              </a:rPr>
              <a:t>2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gray">
          <a:xfrm>
            <a:off x="4883932" y="5115009"/>
            <a:ext cx="482256" cy="56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>
                <a:solidFill>
                  <a:srgbClr val="FFFFFF"/>
                </a:solidFill>
                <a:latin typeface="Corbel" pitchFamily="34" charset="0"/>
              </a:rPr>
              <a:t>3</a:t>
            </a:r>
          </a:p>
        </p:txBody>
      </p:sp>
      <p:sp>
        <p:nvSpPr>
          <p:cNvPr id="52" name="Text Box 40"/>
          <p:cNvSpPr txBox="1">
            <a:spLocks noChangeArrowheads="1"/>
          </p:cNvSpPr>
          <p:nvPr/>
        </p:nvSpPr>
        <p:spPr bwMode="gray">
          <a:xfrm>
            <a:off x="7816256" y="5260726"/>
            <a:ext cx="4822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2000" b="1" dirty="0" smtClean="0">
                <a:solidFill>
                  <a:srgbClr val="FFFFFF"/>
                </a:solidFill>
                <a:latin typeface="Corbel" pitchFamily="34" charset="0"/>
              </a:rPr>
              <a:t>3</a:t>
            </a:r>
            <a:endParaRPr lang="en-US" altLang="tr-TR" sz="2000" b="1" dirty="0">
              <a:solidFill>
                <a:srgbClr val="FFFFFF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98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AutoShape 3"/>
          <p:cNvSpPr>
            <a:spLocks noChangeArrowheads="1"/>
          </p:cNvSpPr>
          <p:nvPr/>
        </p:nvSpPr>
        <p:spPr bwMode="gray">
          <a:xfrm>
            <a:off x="4800600" y="3979863"/>
            <a:ext cx="38862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66FF">
                  <a:gamma/>
                  <a:shade val="82353"/>
                  <a:invGamma/>
                </a:srgbClr>
              </a:gs>
              <a:gs pos="100000">
                <a:srgbClr val="9966FF"/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gray">
          <a:xfrm>
            <a:off x="4800600" y="2760663"/>
            <a:ext cx="38862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shade val="82353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gray">
          <a:xfrm>
            <a:off x="487363" y="4394200"/>
            <a:ext cx="38862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9216"/>
                  <a:invGamma/>
                </a:schemeClr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2" name="AutoShape 6"/>
          <p:cNvSpPr>
            <a:spLocks noChangeArrowheads="1"/>
          </p:cNvSpPr>
          <p:nvPr/>
        </p:nvSpPr>
        <p:spPr bwMode="gray">
          <a:xfrm>
            <a:off x="487363" y="3222625"/>
            <a:ext cx="38862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9216"/>
                  <a:invGamma/>
                </a:schemeClr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/>
            </a:outerShdw>
          </a:effectLst>
        </p:spPr>
        <p:txBody>
          <a:bodyPr wrap="none" anchor="ctr"/>
          <a:lstStyle/>
          <a:p>
            <a:endParaRPr lang="tr-TR" sz="1400" dirty="0"/>
          </a:p>
        </p:txBody>
      </p:sp>
      <p:sp>
        <p:nvSpPr>
          <p:cNvPr id="55303" name="AutoShape 7"/>
          <p:cNvSpPr>
            <a:spLocks noChangeArrowheads="1"/>
          </p:cNvSpPr>
          <p:nvPr/>
        </p:nvSpPr>
        <p:spPr bwMode="gray">
          <a:xfrm>
            <a:off x="487363" y="2003425"/>
            <a:ext cx="38862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79216"/>
                  <a:invGamma/>
                </a:schemeClr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gray">
          <a:xfrm>
            <a:off x="656314" y="1962672"/>
            <a:ext cx="31444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Developing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an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internationally</a:t>
            </a:r>
            <a:r>
              <a:rPr lang="tr-TR" altLang="tr-TR" sz="1400" b="1" dirty="0" err="1">
                <a:solidFill>
                  <a:srgbClr val="FFFFFF"/>
                </a:solidFill>
                <a:latin typeface="Corbel" pitchFamily="34" charset="0"/>
              </a:rPr>
              <a:t>-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competitive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expertise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(HR)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capacity</a:t>
            </a:r>
            <a:endParaRPr lang="en-US" altLang="tr-TR" sz="1400" b="1" dirty="0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gray">
          <a:xfrm>
            <a:off x="735013" y="4424363"/>
            <a:ext cx="32273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Developing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an ideal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division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of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capacity</a:t>
            </a:r>
            <a:endParaRPr lang="en-US" altLang="tr-TR" sz="1400" b="1" dirty="0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gray">
          <a:xfrm>
            <a:off x="5335650" y="3971925"/>
            <a:ext cx="32687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Developing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a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performance-focused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management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structure</a:t>
            </a:r>
            <a:endParaRPr lang="en-US" altLang="tr-TR" sz="1400" b="1" dirty="0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gray">
          <a:xfrm>
            <a:off x="5360988" y="2782888"/>
            <a:ext cx="36035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Developing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a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lean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operational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structure</a:t>
            </a:r>
            <a:endParaRPr lang="en-US" altLang="tr-TR" sz="1400" b="1" dirty="0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gray">
          <a:xfrm>
            <a:off x="712788" y="3255963"/>
            <a:ext cx="32273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Institutionalizing</a:t>
            </a:r>
            <a:r>
              <a:rPr lang="tr-TR" altLang="tr-TR" sz="1400" b="1" dirty="0" smtClean="0">
                <a:solidFill>
                  <a:srgbClr val="FFFFFF"/>
                </a:solidFill>
                <a:latin typeface="Corbel" pitchFamily="34" charset="0"/>
              </a:rPr>
              <a:t> </a:t>
            </a:r>
            <a:r>
              <a:rPr lang="tr-TR" altLang="tr-TR" sz="1400" b="1" dirty="0" err="1" smtClean="0">
                <a:solidFill>
                  <a:srgbClr val="FFFFFF"/>
                </a:solidFill>
                <a:latin typeface="Corbel" pitchFamily="34" charset="0"/>
              </a:rPr>
              <a:t>knowledge</a:t>
            </a:r>
            <a:endParaRPr lang="en-US" altLang="tr-TR" sz="1400" b="1" dirty="0">
              <a:solidFill>
                <a:srgbClr val="FFFFFF"/>
              </a:solidFill>
              <a:latin typeface="Corbel" pitchFamily="34" charset="0"/>
            </a:endParaRPr>
          </a:p>
        </p:txBody>
      </p:sp>
      <p:grpSp>
        <p:nvGrpSpPr>
          <p:cNvPr id="55309" name="Group 13"/>
          <p:cNvGrpSpPr>
            <a:grpSpLocks/>
          </p:cNvGrpSpPr>
          <p:nvPr/>
        </p:nvGrpSpPr>
        <p:grpSpPr bwMode="auto">
          <a:xfrm>
            <a:off x="4776788" y="2514600"/>
            <a:ext cx="482600" cy="473075"/>
            <a:chOff x="480" y="1200"/>
            <a:chExt cx="1042" cy="1019"/>
          </a:xfrm>
        </p:grpSpPr>
        <p:grpSp>
          <p:nvGrpSpPr>
            <p:cNvPr id="55310" name="Group 14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11" name="Picture 15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12" name="Oval 16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alpha val="55000"/>
                    </a:schemeClr>
                  </a:gs>
                  <a:gs pos="50000">
                    <a:schemeClr val="hlink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hlink">
                      <a:alpha val="55000"/>
                    </a:schemeClr>
                  </a:gs>
                </a:gsLst>
                <a:lin ang="5400000" scaled="1"/>
              </a:gradFill>
              <a:ln w="50800" algn="ctr">
                <a:round/>
                <a:headEnd/>
                <a:tailEnd/>
              </a:ln>
              <a:effectLst/>
              <a:scene3d>
                <a:camera prst="legacyPerspectiveBottom"/>
                <a:lightRig rig="legacyFlat3" dir="b"/>
              </a:scene3d>
              <a:sp3d extrusionH="18018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13" name="Picture 17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314" name="Group 18"/>
          <p:cNvGrpSpPr>
            <a:grpSpLocks/>
          </p:cNvGrpSpPr>
          <p:nvPr/>
        </p:nvGrpSpPr>
        <p:grpSpPr bwMode="auto">
          <a:xfrm>
            <a:off x="3911600" y="2951163"/>
            <a:ext cx="482600" cy="473075"/>
            <a:chOff x="480" y="1200"/>
            <a:chExt cx="1042" cy="1019"/>
          </a:xfrm>
        </p:grpSpPr>
        <p:grpSp>
          <p:nvGrpSpPr>
            <p:cNvPr id="55315" name="Group 19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16" name="Picture 20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17" name="Oval 21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55000"/>
                    </a:schemeClr>
                  </a:gs>
                  <a:gs pos="50000">
                    <a:schemeClr val="accent2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2">
                      <a:alpha val="55000"/>
                    </a:schemeClr>
                  </a:gs>
                </a:gsLst>
                <a:lin ang="5400000" scaled="1"/>
              </a:gradFill>
              <a:ln w="50800" algn="ctr">
                <a:round/>
                <a:headEnd/>
                <a:tailEnd/>
              </a:ln>
              <a:effectLst/>
              <a:scene3d>
                <a:camera prst="legacyPerspectiveBottom"/>
                <a:lightRig rig="legacyFlat3" dir="b"/>
              </a:scene3d>
              <a:sp3d extrusionH="18018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18" name="Picture 22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319" name="Group 23"/>
          <p:cNvGrpSpPr>
            <a:grpSpLocks/>
          </p:cNvGrpSpPr>
          <p:nvPr/>
        </p:nvGrpSpPr>
        <p:grpSpPr bwMode="auto">
          <a:xfrm>
            <a:off x="3914775" y="4148138"/>
            <a:ext cx="482600" cy="473075"/>
            <a:chOff x="480" y="1200"/>
            <a:chExt cx="1042" cy="1019"/>
          </a:xfrm>
        </p:grpSpPr>
        <p:grpSp>
          <p:nvGrpSpPr>
            <p:cNvPr id="55320" name="Group 24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21" name="Picture 25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22" name="Oval 26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7150" algn="ctr">
                <a:round/>
                <a:headEnd/>
                <a:tailEnd/>
              </a:ln>
              <a:effectLst/>
              <a:scene3d>
                <a:camera prst="legacyPerspectiveBottom"/>
                <a:lightRig rig="legacyFlat3" dir="b"/>
              </a:scene3d>
              <a:sp3d extrusionH="18018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23" name="Picture 27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324" name="Group 28"/>
          <p:cNvGrpSpPr>
            <a:grpSpLocks/>
          </p:cNvGrpSpPr>
          <p:nvPr/>
        </p:nvGrpSpPr>
        <p:grpSpPr bwMode="auto">
          <a:xfrm>
            <a:off x="4776788" y="3735388"/>
            <a:ext cx="482600" cy="473075"/>
            <a:chOff x="480" y="1200"/>
            <a:chExt cx="1042" cy="1019"/>
          </a:xfrm>
        </p:grpSpPr>
        <p:grpSp>
          <p:nvGrpSpPr>
            <p:cNvPr id="55325" name="Group 29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26" name="Picture 30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27" name="Oval 31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9966FF">
                      <a:alpha val="55000"/>
                    </a:srgbClr>
                  </a:gs>
                  <a:gs pos="50000">
                    <a:srgbClr val="9966FF">
                      <a:gamma/>
                      <a:shade val="46275"/>
                      <a:invGamma/>
                      <a:alpha val="89999"/>
                    </a:srgbClr>
                  </a:gs>
                  <a:gs pos="100000">
                    <a:srgbClr val="9966FF">
                      <a:alpha val="55000"/>
                    </a:srgbClr>
                  </a:gs>
                </a:gsLst>
                <a:lin ang="5400000" scaled="1"/>
              </a:gradFill>
              <a:ln w="57150" algn="ctr">
                <a:round/>
                <a:headEnd/>
                <a:tailEnd/>
              </a:ln>
              <a:effectLst/>
              <a:scene3d>
                <a:camera prst="legacyPerspectiveBottom"/>
                <a:lightRig rig="legacyFlat3" dir="b"/>
              </a:scene3d>
              <a:sp3d extrusionH="1801800" prstMaterial="legacyMatte">
                <a:bevelT w="13500" h="13500" prst="angle"/>
                <a:bevelB w="13500" h="13500" prst="angle"/>
                <a:extrusionClr>
                  <a:srgbClr val="9966FF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28" name="Picture 32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329" name="Group 33"/>
          <p:cNvGrpSpPr>
            <a:grpSpLocks/>
          </p:cNvGrpSpPr>
          <p:nvPr/>
        </p:nvGrpSpPr>
        <p:grpSpPr bwMode="auto">
          <a:xfrm>
            <a:off x="3911600" y="1752600"/>
            <a:ext cx="482600" cy="473075"/>
            <a:chOff x="480" y="1200"/>
            <a:chExt cx="1042" cy="1019"/>
          </a:xfrm>
        </p:grpSpPr>
        <p:grpSp>
          <p:nvGrpSpPr>
            <p:cNvPr id="55330" name="Group 34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31" name="Picture 35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32" name="Oval 36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alpha val="55000"/>
                    </a:schemeClr>
                  </a:gs>
                  <a:gs pos="50000">
                    <a:schemeClr val="folHlink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folHlink">
                      <a:alpha val="55000"/>
                    </a:schemeClr>
                  </a:gs>
                </a:gsLst>
                <a:lin ang="5400000" scaled="1"/>
              </a:gradFill>
              <a:ln w="50800" algn="ctr">
                <a:round/>
                <a:headEnd/>
                <a:tailEnd/>
              </a:ln>
              <a:effectLst/>
              <a:scene3d>
                <a:camera prst="legacyPerspectiveBottom"/>
                <a:lightRig rig="legacyHarsh4" dir="t"/>
              </a:scene3d>
              <a:sp3d extrusionH="1801800" prstMaterial="legacyMetal">
                <a:bevelT w="13500" h="13500" prst="angle"/>
                <a:bevelB w="13500" h="13500" prst="angle"/>
                <a:extrusionClr>
                  <a:schemeClr val="fol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33" name="Picture 37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5334" name="Text Box 38"/>
          <p:cNvSpPr txBox="1">
            <a:spLocks noChangeArrowheads="1"/>
          </p:cNvSpPr>
          <p:nvPr/>
        </p:nvSpPr>
        <p:spPr bwMode="gray">
          <a:xfrm>
            <a:off x="3962400" y="17526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>
                <a:solidFill>
                  <a:srgbClr val="FFFFFF"/>
                </a:solidFill>
                <a:latin typeface="Corbel" pitchFamily="34" charset="0"/>
              </a:rPr>
              <a:t>1</a:t>
            </a:r>
          </a:p>
        </p:txBody>
      </p:sp>
      <p:sp>
        <p:nvSpPr>
          <p:cNvPr id="55335" name="Text Box 39"/>
          <p:cNvSpPr txBox="1">
            <a:spLocks noChangeArrowheads="1"/>
          </p:cNvSpPr>
          <p:nvPr/>
        </p:nvSpPr>
        <p:spPr bwMode="gray">
          <a:xfrm>
            <a:off x="4822825" y="2503488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>
                <a:solidFill>
                  <a:srgbClr val="FFFFFF"/>
                </a:solidFill>
                <a:latin typeface="Corbel" pitchFamily="34" charset="0"/>
              </a:rPr>
              <a:t>4</a:t>
            </a: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gray">
          <a:xfrm>
            <a:off x="3946525" y="29686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>
                <a:solidFill>
                  <a:srgbClr val="FFFFFF"/>
                </a:solidFill>
                <a:latin typeface="Corbel" pitchFamily="34" charset="0"/>
              </a:rPr>
              <a:t>2</a:t>
            </a:r>
          </a:p>
        </p:txBody>
      </p:sp>
      <p:sp>
        <p:nvSpPr>
          <p:cNvPr id="55337" name="Text Box 41"/>
          <p:cNvSpPr txBox="1">
            <a:spLocks noChangeArrowheads="1"/>
          </p:cNvSpPr>
          <p:nvPr/>
        </p:nvSpPr>
        <p:spPr bwMode="gray">
          <a:xfrm>
            <a:off x="4822825" y="3733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>
                <a:solidFill>
                  <a:srgbClr val="FFFFFF"/>
                </a:solidFill>
                <a:latin typeface="Corbel" pitchFamily="34" charset="0"/>
              </a:rPr>
              <a:t>5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gray">
          <a:xfrm>
            <a:off x="3960813" y="41687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>
                <a:solidFill>
                  <a:srgbClr val="FFFFFF"/>
                </a:solidFill>
                <a:latin typeface="Corbel" pitchFamily="34" charset="0"/>
              </a:rPr>
              <a:t>3</a:t>
            </a:r>
          </a:p>
        </p:txBody>
      </p:sp>
      <p:sp>
        <p:nvSpPr>
          <p:cNvPr id="55339" name="AutoShape 43"/>
          <p:cNvSpPr>
            <a:spLocks noChangeArrowheads="1"/>
          </p:cNvSpPr>
          <p:nvPr/>
        </p:nvSpPr>
        <p:spPr bwMode="gray">
          <a:xfrm>
            <a:off x="4800600" y="5157788"/>
            <a:ext cx="38862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669493">
                  <a:gamma/>
                  <a:shade val="76078"/>
                  <a:invGamma/>
                </a:srgbClr>
              </a:gs>
              <a:gs pos="100000">
                <a:srgbClr val="669493"/>
              </a:gs>
            </a:gsLst>
            <a:lin ang="0" scaled="1"/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56796" dir="3806097" algn="ctr" rotWithShape="0">
              <a:srgbClr val="7C85A0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gray">
          <a:xfrm>
            <a:off x="5334000" y="5175250"/>
            <a:ext cx="3038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>
              <a:spcBef>
                <a:spcPct val="50000"/>
              </a:spcBef>
              <a:defRPr sz="1400" b="1">
                <a:solidFill>
                  <a:srgbClr val="FFFFFF"/>
                </a:solidFill>
                <a:latin typeface="Corbel" pitchFamily="34" charset="0"/>
              </a:defRPr>
            </a:lvl1pPr>
          </a:lstStyle>
          <a:p>
            <a:r>
              <a:rPr lang="tr-TR" altLang="tr-TR" dirty="0" err="1" smtClean="0"/>
              <a:t>Improving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internal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control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system</a:t>
            </a:r>
            <a:endParaRPr lang="en-US" altLang="tr-TR" dirty="0"/>
          </a:p>
        </p:txBody>
      </p:sp>
      <p:grpSp>
        <p:nvGrpSpPr>
          <p:cNvPr id="55341" name="Group 45"/>
          <p:cNvGrpSpPr>
            <a:grpSpLocks/>
          </p:cNvGrpSpPr>
          <p:nvPr/>
        </p:nvGrpSpPr>
        <p:grpSpPr bwMode="auto">
          <a:xfrm>
            <a:off x="4776788" y="4913313"/>
            <a:ext cx="482600" cy="473075"/>
            <a:chOff x="480" y="1200"/>
            <a:chExt cx="1042" cy="1019"/>
          </a:xfrm>
        </p:grpSpPr>
        <p:grpSp>
          <p:nvGrpSpPr>
            <p:cNvPr id="55342" name="Group 46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5343" name="Picture 47" descr="circuler_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344" name="Oval 48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669493">
                      <a:alpha val="55000"/>
                    </a:srgbClr>
                  </a:gs>
                  <a:gs pos="50000">
                    <a:srgbClr val="669493">
                      <a:gamma/>
                      <a:shade val="46275"/>
                      <a:invGamma/>
                      <a:alpha val="89999"/>
                    </a:srgbClr>
                  </a:gs>
                  <a:gs pos="100000">
                    <a:srgbClr val="669493">
                      <a:alpha val="55000"/>
                    </a:srgbClr>
                  </a:gs>
                </a:gsLst>
                <a:lin ang="5400000" scaled="1"/>
              </a:gradFill>
              <a:ln w="57150" algn="ctr">
                <a:round/>
                <a:headEnd/>
                <a:tailEnd/>
              </a:ln>
              <a:effectLst/>
              <a:scene3d>
                <a:camera prst="legacyPerspectiveBottom"/>
                <a:lightRig rig="legacyFlat3" dir="b"/>
              </a:scene3d>
              <a:sp3d extrusionH="1801800" prstMaterial="legacyMatte">
                <a:bevelT w="13500" h="13500" prst="angle"/>
                <a:bevelB w="13500" h="13500" prst="angle"/>
                <a:extrusionClr>
                  <a:srgbClr val="66949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pic>
          <p:nvPicPr>
            <p:cNvPr id="55345" name="Picture 49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5346" name="Text Box 50"/>
          <p:cNvSpPr txBox="1">
            <a:spLocks noChangeArrowheads="1"/>
          </p:cNvSpPr>
          <p:nvPr/>
        </p:nvSpPr>
        <p:spPr bwMode="gray">
          <a:xfrm>
            <a:off x="4821238" y="49244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 sz="2000" b="1">
                <a:solidFill>
                  <a:srgbClr val="FFFFFF"/>
                </a:solidFill>
                <a:latin typeface="Corbel" pitchFamily="34" charset="0"/>
              </a:rPr>
              <a:t>6</a:t>
            </a:r>
          </a:p>
        </p:txBody>
      </p:sp>
      <p:sp>
        <p:nvSpPr>
          <p:cNvPr id="5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061" y="260648"/>
            <a:ext cx="7930202" cy="1143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sz="3600" dirty="0" err="1" smtClean="0">
                <a:latin typeface="Calibri" panose="020F0502020204030204" pitchFamily="34" charset="0"/>
              </a:rPr>
              <a:t>Pillar</a:t>
            </a:r>
            <a:r>
              <a:rPr lang="tr-TR" sz="3600" dirty="0" smtClean="0">
                <a:latin typeface="Calibri" panose="020F0502020204030204" pitchFamily="34" charset="0"/>
              </a:rPr>
              <a:t> III - </a:t>
            </a:r>
            <a:r>
              <a:rPr lang="tr-TR" sz="3600" dirty="0" err="1" smtClean="0">
                <a:latin typeface="Calibri" panose="020F0502020204030204" pitchFamily="34" charset="0"/>
              </a:rPr>
              <a:t>Institutional</a:t>
            </a:r>
            <a:r>
              <a:rPr lang="tr-TR" sz="3600" dirty="0" smtClean="0"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latin typeface="Calibri" panose="020F0502020204030204" pitchFamily="34" charset="0"/>
              </a:rPr>
              <a:t>Capacity</a:t>
            </a:r>
            <a:endParaRPr lang="en-US" altLang="tr-TR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830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73TGp_fall_light_ani">
  <a:themeElements>
    <a:clrScheme name="Custom 57">
      <a:dk1>
        <a:srgbClr val="000000"/>
      </a:dk1>
      <a:lt1>
        <a:srgbClr val="FFFFFF"/>
      </a:lt1>
      <a:dk2>
        <a:srgbClr val="1E598E"/>
      </a:dk2>
      <a:lt2>
        <a:srgbClr val="97BAC9"/>
      </a:lt2>
      <a:accent1>
        <a:srgbClr val="4C9ED0"/>
      </a:accent1>
      <a:accent2>
        <a:srgbClr val="A4B3BC"/>
      </a:accent2>
      <a:accent3>
        <a:srgbClr val="DCBD66"/>
      </a:accent3>
      <a:accent4>
        <a:srgbClr val="D57D7D"/>
      </a:accent4>
      <a:accent5>
        <a:srgbClr val="BA8FD5"/>
      </a:accent5>
      <a:accent6>
        <a:srgbClr val="9197CF"/>
      </a:accent6>
      <a:hlink>
        <a:srgbClr val="9AC832"/>
      </a:hlink>
      <a:folHlink>
        <a:srgbClr val="76B8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307C6A"/>
        </a:dk2>
        <a:lt2>
          <a:srgbClr val="B3CC94"/>
        </a:lt2>
        <a:accent1>
          <a:srgbClr val="61BBA3"/>
        </a:accent1>
        <a:accent2>
          <a:srgbClr val="ADC07E"/>
        </a:accent2>
        <a:accent3>
          <a:srgbClr val="FFFFFF"/>
        </a:accent3>
        <a:accent4>
          <a:srgbClr val="000000"/>
        </a:accent4>
        <a:accent5>
          <a:srgbClr val="B7DACE"/>
        </a:accent5>
        <a:accent6>
          <a:srgbClr val="9CAE72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D66B00"/>
        </a:dk2>
        <a:lt2>
          <a:srgbClr val="B9CF91"/>
        </a:lt2>
        <a:accent1>
          <a:srgbClr val="F1B305"/>
        </a:accent1>
        <a:accent2>
          <a:srgbClr val="9BBBA0"/>
        </a:accent2>
        <a:accent3>
          <a:srgbClr val="FFFFFF"/>
        </a:accent3>
        <a:accent4>
          <a:srgbClr val="000000"/>
        </a:accent4>
        <a:accent5>
          <a:srgbClr val="F7D6AA"/>
        </a:accent5>
        <a:accent6>
          <a:srgbClr val="8CA991"/>
        </a:accent6>
        <a:hlink>
          <a:srgbClr val="FE8206"/>
        </a:hlink>
        <a:folHlink>
          <a:srgbClr val="E07C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1E598E"/>
        </a:dk2>
        <a:lt2>
          <a:srgbClr val="97BAC9"/>
        </a:lt2>
        <a:accent1>
          <a:srgbClr val="4C9ED0"/>
        </a:accent1>
        <a:accent2>
          <a:srgbClr val="A4B3BC"/>
        </a:accent2>
        <a:accent3>
          <a:srgbClr val="FFFFFF"/>
        </a:accent3>
        <a:accent4>
          <a:srgbClr val="000000"/>
        </a:accent4>
        <a:accent5>
          <a:srgbClr val="B2CCE4"/>
        </a:accent5>
        <a:accent6>
          <a:srgbClr val="94A2AA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810</Words>
  <Application>Microsoft Office PowerPoint</Application>
  <PresentationFormat>On-screen Show (4:3)</PresentationFormat>
  <Paragraphs>124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873TGp_fall_light_ani</vt:lpstr>
      <vt:lpstr> STRATEGIC ROADMAP  OF CASH MANAGEMENT  </vt:lpstr>
      <vt:lpstr>Contents</vt:lpstr>
      <vt:lpstr>OUR VISION AND MISSION</vt:lpstr>
      <vt:lpstr>PowerPoint Presentation</vt:lpstr>
      <vt:lpstr>STRATEGIC PILLARS &amp; tArgets</vt:lpstr>
      <vt:lpstr>Strategic Pillars and Targets</vt:lpstr>
      <vt:lpstr>Pillar I-Cash Planning and Management</vt:lpstr>
      <vt:lpstr>Pillar II-Utilization of Public Sector Financial Resources</vt:lpstr>
      <vt:lpstr>Pillar III - Institutional Capacity</vt:lpstr>
      <vt:lpstr>GAPS &amp; challenges</vt:lpstr>
      <vt:lpstr>Pillar I-Cash Planning and Management</vt:lpstr>
      <vt:lpstr>Pillar II-Utilization of Public Sector Financial Resources</vt:lpstr>
      <vt:lpstr>PowerPoint Presentation</vt:lpstr>
      <vt:lpstr>STRATEGIC PLAN</vt:lpstr>
      <vt:lpstr>Pillar I-Cash Planning and Management</vt:lpstr>
      <vt:lpstr>Pillar II-Utilization of Public Sector Financial Resources</vt:lpstr>
      <vt:lpstr>Pillar III-Institutional Capacity</vt:lpstr>
      <vt:lpstr>Thank You!</vt:lpstr>
    </vt:vector>
  </TitlesOfParts>
  <Company>Hazine Müsteşarlığı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ILYAS TUFAN</dc:creator>
  <cp:lastModifiedBy>Ion Chicu</cp:lastModifiedBy>
  <cp:revision>125</cp:revision>
  <dcterms:created xsi:type="dcterms:W3CDTF">2015-04-21T11:05:28Z</dcterms:created>
  <dcterms:modified xsi:type="dcterms:W3CDTF">2016-02-18T17:08:30Z</dcterms:modified>
</cp:coreProperties>
</file>