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305" r:id="rId5"/>
    <p:sldId id="370" r:id="rId6"/>
    <p:sldId id="388" r:id="rId7"/>
    <p:sldId id="401" r:id="rId8"/>
    <p:sldId id="392" r:id="rId9"/>
    <p:sldId id="393" r:id="rId10"/>
    <p:sldId id="394" r:id="rId11"/>
    <p:sldId id="395" r:id="rId12"/>
    <p:sldId id="389" r:id="rId13"/>
    <p:sldId id="38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1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221C"/>
    <a:srgbClr val="15853A"/>
    <a:srgbClr val="2BADCE"/>
    <a:srgbClr val="FF0066"/>
    <a:srgbClr val="0090A2"/>
    <a:srgbClr val="4040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56" autoAdjust="0"/>
    <p:restoredTop sz="86364" autoAdjust="0"/>
  </p:normalViewPr>
  <p:slideViewPr>
    <p:cSldViewPr snapToGrid="0">
      <p:cViewPr varScale="1">
        <p:scale>
          <a:sx n="109" d="100"/>
          <a:sy n="109" d="100"/>
        </p:scale>
        <p:origin x="966" y="10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3D6640C-F6A0-4351-856B-14836F234E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280B7B-2795-4857-B84E-9C600536AE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120AE1-5DBC-4417-A73B-5F29B67C532C}" type="datetimeFigureOut">
              <a:rPr lang="en-US" smtClean="0"/>
              <a:pPr/>
              <a:t>5/28/2021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C3ACD6-6E00-4BE1-A684-34A6BD202E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7F20A5-CEF2-4B11-A0A4-0F4BC0BD64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22411-A9A9-4A09-A341-69C657AB42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888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6A9CD-5E57-4C86-B862-09CA519924BA}" type="datetimeFigureOut">
              <a:rPr lang="en-US" smtClean="0"/>
              <a:pPr/>
              <a:t>5/28/2021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004F4-F240-48F9-8AE1-486585C7F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881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Utjecaj pandemije na upravljanje likvidnošću i postupke izrade projekcija novčanih tokova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Novi izazovi u području upravljanja gotovinskim sredstvima koji su nastali tijekom pandemije</a:t>
            </a:r>
          </a:p>
          <a:p>
            <a:pPr lvl="0"/>
            <a:r>
              <a:rPr lang="hr-H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Promjena usmjerenja ili tehnika izrade projekcija novčanih tokova (npr. veća granularnost, posebice za neposredno nadolazeće razdoblje)</a:t>
            </a:r>
          </a:p>
          <a:p>
            <a:pPr lvl="0"/>
            <a:r>
              <a:rPr lang="hr-H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Davanje prednosti rashodima zbog racioniranja gotovinskih sredstava; održavanje kontrolnog okruženja usprkos pritiscima kojima se zahtijeva brz odgovor.</a:t>
            </a:r>
          </a:p>
          <a:p>
            <a:pPr lvl="0"/>
            <a:r>
              <a:rPr lang="hr-H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Promjene strategija upravljanja gotovinskim sredstvima/dugom</a:t>
            </a:r>
          </a:p>
          <a:p>
            <a:pPr lvl="0"/>
            <a:r>
              <a:rPr lang="hr-H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Proširenje opsega izvora likvidnosti, među ostalim opsega jedinstvenog računa riznice ili novih opcija zaduživanja</a:t>
            </a:r>
          </a:p>
          <a:p>
            <a:pPr lvl="0"/>
            <a:r>
              <a:rPr lang="hr-H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Promjene gotovinske rezerve ili nove aktivnosti uspostavljanja rezerve</a:t>
            </a:r>
          </a:p>
          <a:p>
            <a:pPr lvl="0"/>
            <a:r>
              <a:rPr lang="hr-H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Kako planirate osigurati otpornost u budućnosti?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82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09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b="1"/>
              <a:t>Surfanje na valu novca – </a:t>
            </a:r>
            <a:r>
              <a:rPr lang="hr-HR" sz="120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Konačni cilj </a:t>
            </a:r>
            <a:r>
              <a:rPr lang="hr-HR" sz="1200" b="1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surfanja </a:t>
            </a:r>
            <a:r>
              <a:rPr lang="hr-HR" sz="120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je jahanje i kretanje na neprekinutom dijelu </a:t>
            </a:r>
            <a:r>
              <a:rPr lang="hr-HR" sz="1200" b="1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vala</a:t>
            </a:r>
            <a:r>
              <a:rPr lang="hr-HR" sz="120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 pomoću daske za surfanje.</a:t>
            </a:r>
            <a:r>
              <a:rPr lang="hr-HR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/>
              <a:t>Upravljanje resursima u svrhu oporavka od krize uzrokovane bolešću COVID-19 bilo je vrlo teško zbog zdravstvenog rizika. Bilo je potrebno naporno raditi pod pritiskom virusne infekcije.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873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290" y="4343179"/>
            <a:ext cx="5485420" cy="4114358"/>
          </a:xfrm>
          <a:prstGeom prst="rect">
            <a:avLst/>
          </a:prstGeom>
        </p:spPr>
        <p:txBody>
          <a:bodyPr/>
          <a:lstStyle/>
          <a:p>
            <a:r>
              <a:rPr lang="hr-HR" sz="1200" b="1" i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Utjecaj pandemije na upravljanje likvidnošću i postupke izrade projekcija novčanih tokova</a:t>
            </a:r>
          </a:p>
          <a:p>
            <a:r>
              <a:rPr lang="hr-H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Kako je </a:t>
            </a:r>
            <a:r>
              <a:rPr lang="hr-H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koronavirusna</a:t>
            </a:r>
            <a:r>
              <a:rPr lang="hr-H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bolest COVID-19 utjecala na rad riznice i koje su mjere uvele (ili koje pripremaju) vlasti kako bi se osiguralo neprekidno izvršavanje ključnih funkcija riznice: </a:t>
            </a:r>
          </a:p>
          <a:p>
            <a:r>
              <a:rPr lang="hr-H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Agilan odgovor riznice na krizu uzrokovanu bolešću COVID-19 </a:t>
            </a:r>
          </a:p>
          <a:p>
            <a:r>
              <a:rPr lang="hr-H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Vladina razmatranja</a:t>
            </a:r>
          </a:p>
          <a:p>
            <a:r>
              <a:rPr lang="hr-H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Razmišljali smo kritički:</a:t>
            </a:r>
          </a:p>
          <a:p>
            <a:r>
              <a:rPr lang="hr-H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brzo razmišljanje,</a:t>
            </a:r>
          </a:p>
          <a:p>
            <a:pPr marL="0" indent="0">
              <a:buFontTx/>
              <a:buNone/>
            </a:pPr>
            <a:r>
              <a:rPr lang="hr-H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kreativno razmišljanje,</a:t>
            </a:r>
          </a:p>
          <a:p>
            <a:pPr marL="0" indent="0">
              <a:buFontTx/>
              <a:buNone/>
            </a:pPr>
            <a:r>
              <a:rPr lang="hr-H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analitičko razmišljanje putem raznih radnji.</a:t>
            </a:r>
          </a:p>
          <a:p>
            <a:endParaRPr lang="en-US" i="1" dirty="0">
              <a:solidFill>
                <a:srgbClr val="212121"/>
              </a:solidFill>
              <a:latin typeface="Times New Roman" panose="02020603050405020304" pitchFamily="18" charset="0"/>
            </a:endParaRPr>
          </a:p>
          <a:p>
            <a:pPr marL="214292" indent="-214292" defTabSz="685714">
              <a:buFont typeface="Arial" panose="020B0604020202020204" pitchFamily="34" charset="0"/>
              <a:buChar char="•"/>
            </a:pPr>
            <a:r>
              <a:rPr lang="hr-HR" sz="1200" b="0" dirty="0">
                <a:cs typeface="Segoe UI" panose="020B0502040204020203" pitchFamily="34" charset="0"/>
              </a:rPr>
              <a:t>Kvalitativni pregled poduzetih radnji u svrhu odgovora na izvanrednu situaciju kao sredstvo utvrđivanja najboljih praksi, nedostataka i naučenih lekcija</a:t>
            </a:r>
          </a:p>
          <a:p>
            <a:pPr marL="214292" indent="-214292" defTabSz="685714">
              <a:buFont typeface="Arial" panose="020B0604020202020204" pitchFamily="34" charset="0"/>
              <a:buChar char="•"/>
            </a:pPr>
            <a:r>
              <a:rPr lang="hr-HR" sz="1200" b="0" dirty="0">
                <a:cs typeface="Segoe UI" panose="020B0502040204020203" pitchFamily="34" charset="0"/>
              </a:rPr>
              <a:t>Usmjerenje na funkcionalnost </a:t>
            </a:r>
          </a:p>
          <a:p>
            <a:pPr marL="214292" indent="-214292" defTabSz="685714">
              <a:buFont typeface="Arial" panose="020B0604020202020204" pitchFamily="34" charset="0"/>
              <a:buChar char="•"/>
            </a:pPr>
            <a:r>
              <a:rPr lang="hr-HR" sz="1200" b="0" dirty="0">
                <a:cs typeface="Segoe UI" panose="020B0502040204020203" pitchFamily="34" charset="0"/>
              </a:rPr>
              <a:t>Dobrovoljno</a:t>
            </a:r>
          </a:p>
          <a:p>
            <a:pPr marL="214292" indent="-214292" defTabSz="685714">
              <a:buFont typeface="Arial" panose="020B0604020202020204" pitchFamily="34" charset="0"/>
              <a:buChar char="•"/>
            </a:pPr>
            <a:r>
              <a:rPr lang="hr-HR" sz="1200" b="0" dirty="0">
                <a:cs typeface="Segoe UI" panose="020B0502040204020203" pitchFamily="34" charset="0"/>
              </a:rPr>
              <a:t>Evaluacija stvarnog događaja – nakon događaja</a:t>
            </a:r>
          </a:p>
          <a:p>
            <a:pPr marL="214292" indent="-214292" defTabSz="685714">
              <a:buFont typeface="Arial" panose="020B0604020202020204" pitchFamily="34" charset="0"/>
              <a:buChar char="•"/>
            </a:pPr>
            <a:r>
              <a:rPr lang="hr-HR" sz="1200" b="0" dirty="0">
                <a:cs typeface="Segoe UI" panose="020B0502040204020203" pitchFamily="34" charset="0"/>
              </a:rPr>
              <a:t>Uključivanje svih sudionika događaja </a:t>
            </a:r>
            <a:r>
              <a:rPr lang="hr-HR" sz="1200" b="0" dirty="0"/>
              <a:t>u svrhu diskutiranja o poduzetim radnjama u otvorenom i iskrenom okruženju</a:t>
            </a:r>
          </a:p>
          <a:p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r-HR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Kako je Riznica u okviru Ministarstva financija i gospodarstva provodila monitoring nad financijskom stranom pandemije?</a:t>
            </a:r>
          </a:p>
          <a:p>
            <a:r>
              <a:rPr lang="hr-H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Monitoring financijske strane pandemije iz perspektive Riznice sastoji se od prikupljanja dnevnih projekcija priljeva i odljeva jedinstvenog računa Riznice „Državni depozit” u Albanskoj banci na temelju mjesečnog cilja koji postavljaju relevantne uprave za makroekonomske i fiskalne poslove. Proračun i dug odobrava ministar koji je zadužen za financije te se pritom ispravljaju transakcije koje se ne izvršavaju putem bankarskog sustava, već putem računovodstva u vladinom informacijskom sustavu za financijsko upravljanje (SIFQ). Sve promjene tijekom godine uvodi Odbor za upravljanje dugom i likvidnošću kojim predsjeda relevantni zamjenik ministra i/ili glavni tajnik. U pogledu dodjele proračunskih sredstava u svrhu odgovora na situaciju uzrokovanu </a:t>
            </a:r>
            <a:r>
              <a:rPr lang="hr-H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koronavirusnom</a:t>
            </a:r>
            <a:r>
              <a:rPr lang="hr-H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bolesti COVID-19, prioriteti plaćanja postavljeni su u svrhu provedbe Upute br. 14 (</a:t>
            </a:r>
            <a:r>
              <a:rPr lang="hr-H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</a:t>
            </a:r>
            <a:r>
              <a:rPr lang="hr-H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5802) od 24. ožujka/marta 2020. „O postupcima upravljanja i monitoringa provedbe proračuna u uvjetima prirodne katastrofe”. Slijedom toga, došlo je do povećanja intenziteta dnevnih projekcija u komunikaciji s resornim ministarstvima, koja su u bilo kojem trenutku morala ažurirati projekcije koje su prethodno dostavljene Riznici te tako osigurati kontinuitet aktivnosti potrošačkih jedinica.</a:t>
            </a:r>
          </a:p>
          <a:p>
            <a:r>
              <a:rPr lang="hr-H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Financijska sredstva namijenjena oporavku od pandemije sastoje se od sljedećeg:</a:t>
            </a:r>
          </a:p>
          <a:p>
            <a:r>
              <a:rPr lang="hr-H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dva paketa za ublažavanje posljedica </a:t>
            </a:r>
            <a:r>
              <a:rPr lang="hr-H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koronavirusne</a:t>
            </a:r>
            <a:r>
              <a:rPr lang="hr-H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bolesti COVID-19 koje je odobrila vlada u svrhu potpore zaposlenicima, uključujući osobe kojima je potrebna pomoć, osobe koje izgube svoje radno mjesto u zajednici („ratna sredstva”), gospodarska pomoć kako bi svaka obitelj primala dostatan dohodak za nošenje sa situacijom itd. </a:t>
            </a:r>
          </a:p>
          <a:p>
            <a:r>
              <a:rPr lang="hr-H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dva državna jamstva u svrhu potpore privatnom sektoru za kratkoročne zajmove poduzeća koja imaju poteškoća s isplaćivanjem plaća zaposlenicima itd.</a:t>
            </a:r>
          </a:p>
          <a:p>
            <a:r>
              <a:rPr lang="hr-H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Gotovinska sredstva pribavljena su i iz vanjskih izvora, primjerice:</a:t>
            </a:r>
          </a:p>
          <a:p>
            <a:r>
              <a:rPr lang="hr-H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Instrumenta za brzo financiranje (RFI) MMF-a kao prava zemlje članice MMF-a </a:t>
            </a:r>
          </a:p>
          <a:p>
            <a:r>
              <a:rPr lang="hr-H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financijskih sredstava Europske unije i IBRD-a </a:t>
            </a:r>
          </a:p>
          <a:p>
            <a:r>
              <a:rPr lang="hr-H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raznih donacija koje su prikupljene:</a:t>
            </a:r>
          </a:p>
          <a:p>
            <a:r>
              <a:rPr lang="hr-H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– u posebnim računima izvan JRR-a u poslovnim bankama u svrhu transparentnosti,</a:t>
            </a:r>
          </a:p>
          <a:p>
            <a:r>
              <a:rPr lang="hr-H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– u postojećim računima za neporezne prihode kojima upravljaju podružnice Riznice u ime relevantne proračunske institucije, kao što su općine itd. </a:t>
            </a:r>
          </a:p>
          <a:p>
            <a:r>
              <a:rPr lang="hr-H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 tim je uvjetima Riznica učvrstila suradnju s Odjelom za dug radi izvršenja proračuna na optimalan i najprihvatljiviji mogući način u skladu s monetarnom politikom Albanske banke, uz izbjegavanje utjecaja volatilnosti novčanih tokova u okviru plana rashoda. </a:t>
            </a:r>
          </a:p>
          <a:p>
            <a:r>
              <a:rPr lang="hr-H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 druge strane, potrošačke jedinice opće države svjesno su stvarale samo najnužnije rashode u svrhu ublažavanja posljedica pandemije.</a:t>
            </a:r>
          </a:p>
          <a:p>
            <a:r>
              <a:rPr lang="hr-H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Suprotno uobičajenim uvjetima, glavni tajnik Ministarstva vanjskih poslova u svojstvu NPA pregledava zahtjeve za dodatnim financijskim sredstvima koje podnose potrošačke jedinice središnje države, zahtjeve za rashodima koji nisu uključeni u odobrene prioritete i izvanredne zahtjeve za plaćanje te preporučuje planiranje </a:t>
            </a:r>
            <a:r>
              <a:rPr lang="hr-H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ministr</a:t>
            </a:r>
            <a:r>
              <a:rPr lang="en-US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 koji je </a:t>
            </a:r>
            <a:r>
              <a:rPr lang="en-US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zadužen</a:t>
            </a:r>
            <a:r>
              <a:rPr lang="en-US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</a:t>
            </a:r>
            <a:r>
              <a:rPr lang="hr-H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financij</a:t>
            </a:r>
            <a:r>
              <a:rPr lang="en-US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hr-H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odbijanje ili prihvaćanje argumentiranih zahtjeva za doda</a:t>
            </a:r>
            <a:r>
              <a:rPr lang="en-US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hr-H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nim</a:t>
            </a:r>
            <a:r>
              <a:rPr lang="hr-H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financijskim sredstvima i uključenje plaća u popis prioriteta.</a:t>
            </a:r>
          </a:p>
          <a:p>
            <a:r>
              <a:rPr lang="hr-H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Povećan je intenzitet dnevnih projekcija u komunikaciji s resornim ministarstvima, koja su u bilo kojem trenutku morala ažurirati projekcije koje su prethodno dostavljene Riznici te tako osigurati kontinuitet aktivnosti potrošačke jedinice.</a:t>
            </a:r>
          </a:p>
          <a:p>
            <a:r>
              <a:rPr lang="hr-H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Popis prioriteta: točke 5. i 6. upute:</a:t>
            </a:r>
          </a:p>
          <a:p>
            <a:r>
              <a:rPr lang="hr-H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Ovisno o raspoloživoj likvidnosti, prednost se daje rashodima duga i troškovima sustava Ministarstva zdravstva i socijalne zaštite.</a:t>
            </a:r>
          </a:p>
          <a:p>
            <a:r>
              <a:rPr lang="hr-H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 Nakon toga, prednost u redoslijedu plaćanja za rashodovne transakcije jedinica opće države određuje se kako slijedi:</a:t>
            </a:r>
          </a:p>
          <a:p>
            <a:pPr lvl="1"/>
            <a:r>
              <a:rPr lang="hr-H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6.1. Plaće zaposlenika opće države i socijalno i zdravstveno osiguranje, subvencije na konačnu plaću.</a:t>
            </a:r>
          </a:p>
          <a:p>
            <a:pPr lvl="1"/>
            <a:r>
              <a:rPr lang="hr-H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6.2. Prijenosi Zavodu za socijalno osiguranje za uplate mirovina.</a:t>
            </a:r>
          </a:p>
          <a:p>
            <a:pPr lvl="1"/>
            <a:r>
              <a:rPr lang="hr-H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6.3. Gospodarska pomoć i naknade za nezaposlenost.</a:t>
            </a:r>
          </a:p>
          <a:p>
            <a:pPr lvl="1"/>
            <a:r>
              <a:rPr lang="hr-H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6.4. Plaćanje za troškove vode i struje.</a:t>
            </a:r>
          </a:p>
          <a:p>
            <a:pPr lvl="1"/>
            <a:r>
              <a:rPr lang="hr-H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6.5. Troškovi za oporavak od potresa (socijalne najamnine, troškovi koje predstavlja Nacionalna agencija za teritorijalno planiranje itd.).</a:t>
            </a:r>
          </a:p>
          <a:p>
            <a:pPr lvl="1"/>
            <a:r>
              <a:rPr lang="hr-H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6.6. Financijska i gospodarska pomoć u svrhu ublažavanja posljedica krize uzrokovane bolešću COVID-19.</a:t>
            </a:r>
          </a:p>
          <a:p>
            <a:pPr lvl="1"/>
            <a:r>
              <a:rPr lang="hr-H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6.7. Devizna plaćanja iz jedinstvenog računa riznice preko Albanske banke.</a:t>
            </a:r>
          </a:p>
          <a:p>
            <a:pPr lvl="1"/>
            <a:r>
              <a:rPr lang="hr-H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6.8. Ostala plaćanja iz javnih sredstava prema načelu kronološke prijave faktura, „prvi ulaz, prvi izlaz” (FIFO).</a:t>
            </a:r>
          </a:p>
          <a:p>
            <a:r>
              <a:rPr lang="hr-H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7. Ako se predviđa da primici za sljedeće razdoblje neće biti dovoljni za ostvarenje potrebne likvidnosti za plaćanja pod točkama 5. i 6., prednost po točki 6. smanjit će se ovisno o konkretnim uvjetima.</a:t>
            </a:r>
          </a:p>
          <a:p>
            <a:endParaRPr lang="en-US" sz="1200" baseline="0" dirty="0">
              <a:solidFill>
                <a:schemeClr val="tx1"/>
              </a:solidFill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hr-HR" sz="1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Razmjena podataka tijekom izvanrednih situacija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r-HR" sz="1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Proračunske institucije trebale bi pravovremeno pripremiti sveobuhvatan plan u vezi sa svojim potrebama u pogledu potrošnje, uzimajući pritom u obzir sve rizike koji mogu nastati uslijed izvanrednih situacija.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r-HR" sz="1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Ministarstvo financija i gospodarstva moglo bi revidirati strukture predložaka i uspostaviti učestalije intervale podnošenja podataka tijekom izvanrednih situacija.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r-HR" sz="1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Središnje konsolidacijske jedinice trebale bi bez odgode prenositi najnovije informacije podjedinicama o novim strukturama predložaka i intervalima podnošenja podataka.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hr-HR" sz="1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Odgovornost je središnjih konsolidacijskih jedinica da osiguraju kontinuitet poslovanja procesa izrade projekcija gotovinskih tokova tijekom izvanrednih situacija.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hr-HR" sz="1200" dirty="0"/>
              <a:t>Središnje konsolidacijske jedinice trebale bi se savjetovati s podjedinicama i provjeravati postoji li potreba za revizijom najmanje jednom tjedno.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hr-HR" sz="1200" dirty="0"/>
              <a:t>Proračunske institucije trebale bi pružati potrebna objašnjenja projekcija priljeva i odljeva gotovinskih sredstava neuobičajene naravi ili koji značajno odudaraju od svojih standardnih obrazaca.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en-GB" sz="1200" dirty="0"/>
          </a:p>
          <a:p>
            <a:pPr lvl="0"/>
            <a:r>
              <a:rPr lang="hr-H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Glavni parametri koje je potrebno razmotriti u pogledu sveukupnog </a:t>
            </a:r>
            <a:r>
              <a:rPr lang="hr-HR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učinka projekcija</a:t>
            </a:r>
            <a:r>
              <a:rPr lang="hr-H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jesu sljedeći:</a:t>
            </a:r>
          </a:p>
          <a:p>
            <a:pPr lvl="1"/>
            <a:r>
              <a:rPr lang="hr-H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odstupanja od mjesečnih projekcija,</a:t>
            </a:r>
          </a:p>
          <a:p>
            <a:pPr lvl="1"/>
            <a:r>
              <a:rPr lang="hr-H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pravovremeno podnošenje projekcija središnjim konsolidacijskim jedinicama koje provode podjedinice,</a:t>
            </a:r>
          </a:p>
          <a:p>
            <a:pPr lvl="1"/>
            <a:r>
              <a:rPr lang="hr-H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pravovremeno podnošenje projekcije Ministarstvu financija i gospodarstva koje provode središnje konsolidacijske jedinice,</a:t>
            </a:r>
          </a:p>
          <a:p>
            <a:pPr lvl="1"/>
            <a:r>
              <a:rPr lang="hr-H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pravovremena revizija početnih projekcija tijekom mjeseca i podnošenje revizije Ministarstvu financija i gospodarstva,</a:t>
            </a:r>
          </a:p>
          <a:p>
            <a:pPr lvl="1"/>
            <a:r>
              <a:rPr lang="hr-H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pravovremeno obavještavanje Ministarstva financija i gospodarstva u slučaju plaćanja većih razmjera.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None/>
            </a:pP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None/>
            </a:pPr>
            <a:r>
              <a:rPr lang="hr-HR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Mjesečni tehnički sastanci s Ministarstvom financija i gospodarstva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Ministarstvo financija i gospodarstva vodilo je mjesečne tehničke sastanke na kojima je sudjelovalo ključno osoblje proračunskih institucija u svrhu diskutiranja o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hr-HR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mjesečnim kontinuiranim projekcijama i glavnim pretpostavkama koje su uslijedile,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hr-HR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glavnim rizicima koji bi mogli utjecati na vremenski raspored i količinu mjesečnih projekcija,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hr-HR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učinku projekcija proračunskih institucija i potencijalnim mjerama za poboljšanje,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hr-HR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kvaliteti i učinkovitosti mehanizma mjesečne komunikacije i koordinacije između proračunskih institucija i Ministarstva financija i gospodarstva,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hr-HR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ostalim pitanjima u vezi sa sveukupnim procesom mjesečnih projekcija.</a:t>
            </a:r>
          </a:p>
          <a:p>
            <a:pPr lvl="1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en-US" sz="1200" dirty="0"/>
          </a:p>
          <a:p>
            <a:pPr marL="0" indent="0">
              <a:buFont typeface="Arial" pitchFamily="34" charset="0"/>
              <a:buNone/>
            </a:pPr>
            <a:endParaRPr lang="en-US" sz="1200" dirty="0">
              <a:solidFill>
                <a:schemeClr val="tx1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70FA2-A55E-4E4A-A052-B96F76F5900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44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hr-HR"/>
              <a:t>U svrhu boljeg razumijevanja načina na koji je pandemija utjecala na djelovanje Riznice u području funkcije upravljanja gotovinskim sredstvima, predstavljam vam naše mjere i postignuća, probleme s kojima smo se susreli i prepreke koje smo nadvladali kako bismo poboljšali svoje aktivnosti i način rada.</a:t>
            </a:r>
          </a:p>
          <a:p>
            <a:pPr lvl="0"/>
            <a:r>
              <a:rPr lang="hr-HR" baseline="0"/>
              <a:t>___________________________________________________________________________________________________</a:t>
            </a:r>
          </a:p>
          <a:p>
            <a:pPr lvl="0"/>
            <a:r>
              <a:rPr lang="hr-HR" baseline="0"/>
              <a:t>Poboljšanja:</a:t>
            </a:r>
          </a:p>
          <a:p>
            <a:pPr lvl="0"/>
            <a:r>
              <a:rPr lang="hr-HR"/>
              <a:t>Što smo poboljšali? Naša postignuća</a:t>
            </a:r>
          </a:p>
          <a:p>
            <a:pPr lvl="0"/>
            <a:r>
              <a:rPr lang="hr-HR"/>
              <a:t>Koji je naš idealni položaj? Primanje proračunske podrške, upotreba AGFIS-a za centralizirana elektronska plaćanja i devizna rezerva</a:t>
            </a:r>
          </a:p>
          <a:p>
            <a:pPr lvl="0"/>
            <a:r>
              <a:rPr lang="hr-HR"/>
              <a:t>....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65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>
                <a:solidFill>
                  <a:srgbClr val="0070C0"/>
                </a:solidFill>
              </a:rPr>
              <a:t>Na koje smo probleme naišli tijekom pandemije?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>
                <a:solidFill>
                  <a:srgbClr val="0070C0"/>
                </a:solidFill>
              </a:rPr>
              <a:t>Koja znanja možemo iskoristiti kako bismo unaprijedili svoje djelovanje? Postoji li nešto što ne iskorištavamo u potpunosti? Postoji li neko područje koje ne monetiziramo?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>
                <a:solidFill>
                  <a:srgbClr val="0070C0"/>
                </a:solidFill>
              </a:rPr>
              <a:t>Općenito gledajući, postoje neka osnovna pravila za postizanje </a:t>
            </a:r>
            <a:r>
              <a:rPr lang="hr-HR" b="1">
                <a:solidFill>
                  <a:srgbClr val="0070C0"/>
                </a:solidFill>
              </a:rPr>
              <a:t>financijske slobode</a:t>
            </a:r>
            <a:r>
              <a:rPr lang="hr-HR">
                <a:solidFill>
                  <a:srgbClr val="0070C0"/>
                </a:solidFill>
              </a:rPr>
              <a:t> (položaj u kojem možemo donositi važne odluke bez potrebe za brigom o budućem financijskom učinku)</a:t>
            </a:r>
          </a:p>
          <a:p>
            <a:pPr lvl="1"/>
            <a:r>
              <a:rPr lang="hr-HR"/>
              <a:t>Postavljanje i postizanje ciljeva (fiskalno pravilo – točka 2.).</a:t>
            </a:r>
          </a:p>
          <a:p>
            <a:pPr lvl="1"/>
            <a:r>
              <a:rPr lang="hr-HR"/>
              <a:t>Rad na proračunu (točka 1.).</a:t>
            </a:r>
          </a:p>
          <a:p>
            <a:pPr lvl="1"/>
            <a:r>
              <a:rPr lang="hr-HR"/>
              <a:t>Mudro i dosljedno ulaganje (točke 3. i 4.).</a:t>
            </a:r>
          </a:p>
          <a:p>
            <a:pPr lvl="1"/>
            <a:r>
              <a:rPr lang="hr-HR"/>
              <a:t>Automatizacija financija (točka 5.).</a:t>
            </a:r>
          </a:p>
          <a:p>
            <a:pPr lvl="1"/>
            <a:r>
              <a:rPr lang="hr-HR" b="1"/>
              <a:t>Traženje</a:t>
            </a:r>
            <a:r>
              <a:rPr lang="hr-HR"/>
              <a:t> kvalitetnih savjeta stručnjaka (točka 5.).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52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/>
              <a:t>Koja su aktualna događanja u pogledu našeg položaja i što nas očekuje u bliskoj budućnosti?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baseline="0"/>
              <a:t>Koje nove dostupne alate ne upotrebljavamo?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baseline="0"/>
              <a:t>Koje nadolazeće radnje možemo iskoristiti?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baseline="0"/>
              <a:t>Koje su trenutačno najbolje prakse na kojima možemo učiti?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/>
              <a:t>3. Kvalitativna analiza radnji koje se mogu poduzeti u teškim situacijama kako bi se pravovremeno utvrdili nedostaci i osmislilo optimalno rješenje.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277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944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7D165-49B0-44FF-A267-367F5A6EE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39514"/>
            <a:ext cx="9144000" cy="2128049"/>
          </a:xfrm>
        </p:spPr>
        <p:txBody>
          <a:bodyPr anchor="b"/>
          <a:lstStyle>
            <a:lvl1pPr algn="ctr">
              <a:lnSpc>
                <a:spcPct val="125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B52800-74D6-4A78-AC9B-8E737A1A3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21162"/>
            <a:ext cx="9144000" cy="882001"/>
          </a:xfrm>
          <a:solidFill>
            <a:schemeClr val="accent2">
              <a:alpha val="90000"/>
            </a:schemeClr>
          </a:solidFill>
        </p:spPr>
        <p:txBody>
          <a:bodyPr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1" kern="1200" spc="65" dirty="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91F7B-C4AF-4FC6-A6BE-657DEF6D5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08ED5-AEFE-4443-9040-726EF6690995}" type="datetime1">
              <a:rPr lang="en-US" smtClean="0"/>
              <a:pPr/>
              <a:t>5/28/2021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D32F8-B0C7-4332-B0A5-BC19DD8C4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30946-D0C7-4F78-94B0-427DAA6D5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509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11141-A77D-4E0E-8CAF-4CD3B2799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EFDE0-5A54-402A-B0C3-6BC0BB739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2825AD-4585-4E37-A076-3D0070C93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561F-7E45-400C-8758-912CDFE9410A}" type="datetime1">
              <a:rPr lang="en-US" smtClean="0"/>
              <a:pPr/>
              <a:t>5/28/2021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064AD-EDC3-4B13-8CD6-49EB60099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0FD1E-16F6-49B1-A938-8CE601ED7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465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FA988-92AD-48D7-890A-AA0540961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A999FA-A189-41DB-9CFC-D1356C534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D83DC-20E7-4B71-9794-36FC33B1B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4BC7-4CDB-41D7-81AF-9CE8473FF4B8}" type="datetime1">
              <a:rPr lang="en-US" smtClean="0"/>
              <a:pPr/>
              <a:t>5/28/2021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7D103-1290-4592-B37C-19C9C9DBE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55B1B-4A5C-42C7-99A5-B8217736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01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60EB58-EF7E-435A-8B07-B5BCF3AF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F76098-6FA1-470A-BEF4-E4B0AC75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47ABC-6745-43B6-8A64-6E191BD65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387105-2538-4216-9A7E-445FA092F9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57DE0-C032-4FCC-9006-09C2C328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D216-73DE-4B96-8E1B-BB64D86142BB}" type="datetime1">
              <a:rPr lang="en-US" smtClean="0"/>
              <a:pPr/>
              <a:t>5/28/2021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C776CB-2819-4488-9012-A6EA2207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036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43C73-1D0F-45F9-A7E4-E9D24EAFD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88E76-F6AB-4621-A9A6-20A81C5A3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313FB9-6D6C-4F61-9E7A-76E686D06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93A737-E48B-4909-BE04-F55B581032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F9958C-DB5F-444E-ACE8-73F5E0CA6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D097D1-3052-4C1F-B573-CA25FFF6C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CD8C-7FEF-4E71-8EB9-D3BA6E2E3E9E}" type="datetime1">
              <a:rPr lang="en-US" smtClean="0"/>
              <a:pPr/>
              <a:t>5/28/2021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607AC3-2220-4DDA-A22A-C404538FE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D8DEB3-F122-4B42-9E12-F61189B87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769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89EF5-3FD9-4423-A9E8-B67B4E902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0D7191-31B4-440E-A4E9-F412FA558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4379E-9B58-41EA-B928-5B1C8436A60E}" type="datetime1">
              <a:rPr lang="en-US" smtClean="0"/>
              <a:pPr/>
              <a:t>5/28/2021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C85CB6-0880-4BF0-8E98-291E70C71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4A5E74-F26F-4C7A-BED1-6EE66C0B3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90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55C546-684A-45B9-8890-66DC55DF7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0A371-51FE-4D99-BD87-6A650FCE519D}" type="datetime1">
              <a:rPr lang="en-US" smtClean="0"/>
              <a:pPr/>
              <a:t>5/28/2021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43EBDF-D696-42F7-B962-56F5FEE12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89D77E-1675-4F9D-9113-B274CB0E8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4602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E9C90-06AB-49B5-9970-F5791DE93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B0071-932D-4CA0-92FB-A6E75AC85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C8D9F5-8B70-4BDD-9CB5-BBF87CF55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9DE91-7A80-4682-9D32-2CD41DEFB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F8CFF-A1C0-4B6C-AA8D-BE72CB14468D}" type="datetime1">
              <a:rPr lang="en-US" smtClean="0"/>
              <a:pPr/>
              <a:t>5/28/2021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9E2482-2E7D-4868-95A7-4A55B40FE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4E84CF-C3E5-4475-84C7-21CBAC064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625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0E0AA-5363-4861-AB6B-0E4D34D7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44B7CE-2038-4CCA-AA8A-D03DE5FD95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79774D-36EB-4201-B1AC-922DD2E06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D1E234-1CB2-41A0-B40D-7E7F160CB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34D-0427-413D-A0D0-098959D06FEF}" type="datetime1">
              <a:rPr lang="en-US" smtClean="0"/>
              <a:pPr/>
              <a:t>5/28/2021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D472E-6334-4051-B4D9-6361A819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2384B9-6290-4070-B7D1-A105B27F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44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CEC732-0DE2-456B-92A1-84321C9BD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816A5B-B156-4DC3-B18E-14F3E59A6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0252E-67CD-4B33-849F-7B1449CF27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1749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591E0-5367-4F2F-9C30-2087D79A846D}" type="datetime1">
              <a:rPr lang="en-US" noProof="0" smtClean="0"/>
              <a:pPr/>
              <a:t>5/28/2021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20AD2-E3F8-48CB-8B72-B0945DF534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7490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A5F3BCF-F6FD-4DFF-B0B4-9892C9389344}"/>
              </a:ext>
            </a:extLst>
          </p:cNvPr>
          <p:cNvSpPr/>
          <p:nvPr userDrawn="1"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DEFFD-817B-43EC-86F0-34DEA2BA5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8844" y="6174902"/>
            <a:ext cx="3571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chemeClr val="tx2">
                    <a:alpha val="70000"/>
                  </a:schemeClr>
                </a:solidFill>
              </a:defRPr>
            </a:lvl1pPr>
          </a:lstStyle>
          <a:p>
            <a:fld id="{82EE24B5-652C-4DB5-B7C3-B5BBEC1280B1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6410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0073" y="1441660"/>
            <a:ext cx="6260123" cy="1068493"/>
          </a:xfrm>
          <a:noFill/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hr-HR" sz="4000" b="0" dirty="0">
                <a:ln/>
                <a:solidFill>
                  <a:schemeClr val="tx1"/>
                </a:solidFill>
              </a:rPr>
              <a:t>Kako</a:t>
            </a:r>
            <a:r>
              <a:rPr lang="hr-HR" sz="4400" dirty="0">
                <a:ln/>
                <a:solidFill>
                  <a:schemeClr val="tx1"/>
                </a:solidFill>
              </a:rPr>
              <a:t> </a:t>
            </a:r>
            <a:br>
              <a:rPr lang="hr-HR" sz="2000" dirty="0">
                <a:ln/>
                <a:solidFill>
                  <a:schemeClr val="tx1"/>
                </a:solidFill>
              </a:rPr>
            </a:br>
            <a:r>
              <a:rPr lang="hr-HR" sz="2400" b="0" dirty="0">
                <a:ln/>
                <a:solidFill>
                  <a:schemeClr val="tx1"/>
                </a:solidFill>
              </a:rPr>
              <a:t>je pandemija utjecala na</a:t>
            </a:r>
            <a:br>
              <a:rPr lang="hr-HR" sz="2400" b="0" dirty="0">
                <a:ln/>
                <a:solidFill>
                  <a:schemeClr val="tx1"/>
                </a:solidFill>
              </a:rPr>
            </a:br>
            <a:r>
              <a:rPr lang="hr-HR" sz="2400" b="0" dirty="0">
                <a:ln/>
                <a:solidFill>
                  <a:schemeClr val="tx1"/>
                </a:solidFill>
              </a:rPr>
              <a:t>upravljanje gotovinskim sredstvima i izradu projekcija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7401" y="0"/>
            <a:ext cx="1344599" cy="13570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94" y="21407"/>
            <a:ext cx="1682308" cy="159758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8406" y="2952750"/>
            <a:ext cx="952500" cy="952500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2278"/>
            <a:ext cx="3543909" cy="1375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76839" y="-9728"/>
            <a:ext cx="35439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b="1" dirty="0"/>
              <a:t>MINISTARSTVO FINANCIJA I GOSPODARSTVA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98794" y="6400800"/>
            <a:ext cx="4801174" cy="400110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hr-HR" sz="2000" b="1" dirty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TCOP PEMPAL-a – LIPANJ/JUNI 2021.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63430" y="2398752"/>
            <a:ext cx="38077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000">
                <a:ln/>
                <a:latin typeface="+mj-lt"/>
                <a:ea typeface="+mj-ea"/>
                <a:cs typeface="+mj-cs"/>
              </a:rPr>
              <a:t>Albanska riznica</a:t>
            </a:r>
          </a:p>
        </p:txBody>
      </p:sp>
    </p:spTree>
    <p:extLst>
      <p:ext uri="{BB962C8B-B14F-4D97-AF65-F5344CB8AC3E}">
        <p14:creationId xmlns:p14="http://schemas.microsoft.com/office/powerpoint/2010/main" val="2706481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36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z="1050" smtClean="0"/>
              <a:pPr/>
              <a:t>10</a:t>
            </a:fld>
            <a:endParaRPr lang="en-US" sz="1050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211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38550"/>
            <a:ext cx="1362075" cy="1323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8104" y="5669280"/>
            <a:ext cx="1742686" cy="11887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AA3B554-3587-4B7C-9F03-BF0811C60479}"/>
              </a:ext>
            </a:extLst>
          </p:cNvPr>
          <p:cNvSpPr/>
          <p:nvPr/>
        </p:nvSpPr>
        <p:spPr>
          <a:xfrm>
            <a:off x="2038270" y="427344"/>
            <a:ext cx="8020130" cy="830997"/>
          </a:xfrm>
          <a:prstGeom prst="rect">
            <a:avLst/>
          </a:prstGeom>
          <a:solidFill>
            <a:srgbClr val="D9221C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hr-HR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PITANJA I ODGOVORI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AA6345-C13E-4E97-94B2-81A5C5D3F7F1}"/>
              </a:ext>
            </a:extLst>
          </p:cNvPr>
          <p:cNvSpPr/>
          <p:nvPr/>
        </p:nvSpPr>
        <p:spPr>
          <a:xfrm>
            <a:off x="1744758" y="1696618"/>
            <a:ext cx="5467829" cy="2015936"/>
          </a:xfrm>
          <a:prstGeom prst="rect">
            <a:avLst/>
          </a:prstGeom>
          <a:solidFill>
            <a:srgbClr val="D9221C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Aft>
                <a:spcPts val="1800"/>
              </a:spcAft>
            </a:pPr>
            <a:r>
              <a:rPr lang="hr-HR" sz="44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Napravimo</a:t>
            </a:r>
          </a:p>
          <a:p>
            <a:r>
              <a:rPr lang="hr-HR" sz="6600" b="1" i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stanku za kavu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856219-6158-4639-8FDF-1C6BCEF9782C}"/>
              </a:ext>
            </a:extLst>
          </p:cNvPr>
          <p:cNvSpPr/>
          <p:nvPr/>
        </p:nvSpPr>
        <p:spPr>
          <a:xfrm>
            <a:off x="5432061" y="4817748"/>
            <a:ext cx="1994653" cy="954107"/>
          </a:xfrm>
          <a:prstGeom prst="rect">
            <a:avLst/>
          </a:prstGeom>
          <a:solidFill>
            <a:srgbClr val="D9221C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hr-HR" sz="8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Adresa</a:t>
            </a:r>
          </a:p>
          <a:p>
            <a:r>
              <a:rPr lang="hr-HR" sz="8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MINISTARSTVO FINANCIJA I GOSPODARSTVA</a:t>
            </a:r>
          </a:p>
          <a:p>
            <a:r>
              <a:rPr lang="hr-HR" sz="8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Glavna uprava za riznicu</a:t>
            </a:r>
          </a:p>
          <a:p>
            <a:r>
              <a:rPr lang="hr-HR" sz="8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Bul. Deshmoret e Kombit, br.3</a:t>
            </a:r>
          </a:p>
          <a:p>
            <a:r>
              <a:rPr lang="hr-HR" sz="8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Tirana, Albanija</a:t>
            </a:r>
          </a:p>
          <a:p>
            <a:r>
              <a:rPr lang="hr-HR" sz="8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Brojevi za kontakt:</a:t>
            </a:r>
          </a:p>
          <a:p>
            <a:r>
              <a:rPr lang="hr-HR" sz="8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+355684047161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8C989B1-EAE9-45F4-A6BE-879C9FF6F027}"/>
              </a:ext>
            </a:extLst>
          </p:cNvPr>
          <p:cNvSpPr/>
          <p:nvPr/>
        </p:nvSpPr>
        <p:spPr>
          <a:xfrm>
            <a:off x="5149850" y="6092102"/>
            <a:ext cx="1588254" cy="338554"/>
          </a:xfrm>
          <a:prstGeom prst="rect">
            <a:avLst/>
          </a:prstGeom>
          <a:solidFill>
            <a:srgbClr val="D9221C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hr-HR" sz="8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E-adresa</a:t>
            </a:r>
          </a:p>
          <a:p>
            <a:r>
              <a:rPr lang="hr-HR" sz="8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Mimoza.Peco@financa.gov.al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D1AD0E-DB30-4DBB-A486-F608878B2952}"/>
              </a:ext>
            </a:extLst>
          </p:cNvPr>
          <p:cNvSpPr txBox="1"/>
          <p:nvPr/>
        </p:nvSpPr>
        <p:spPr>
          <a:xfrm>
            <a:off x="1362075" y="5002414"/>
            <a:ext cx="3455731" cy="7694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HVALA!</a:t>
            </a:r>
            <a:endParaRPr lang="hr-HR" sz="4400" b="1" dirty="0">
              <a:solidFill>
                <a:schemeClr val="accent3">
                  <a:lumMod val="90000"/>
                  <a:lumOff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2980" y="-2"/>
            <a:ext cx="12128791" cy="6858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7646" y="2618635"/>
            <a:ext cx="2481849" cy="20664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199" y="365124"/>
            <a:ext cx="3134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DNEVNI RED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199" y="1238249"/>
            <a:ext cx="7511476" cy="2335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hr-H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Pozadina</a:t>
            </a:r>
          </a:p>
          <a:p>
            <a:pPr>
              <a:lnSpc>
                <a:spcPct val="150000"/>
              </a:lnSpc>
            </a:pPr>
            <a:r>
              <a:rPr lang="hr-H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 Upravljanje gotovinskim sredstvima i izrada projekcija</a:t>
            </a:r>
          </a:p>
          <a:p>
            <a:pPr>
              <a:lnSpc>
                <a:spcPct val="150000"/>
              </a:lnSpc>
            </a:pPr>
            <a:r>
              <a:rPr lang="hr-H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 Analiza SWAT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743" y="1601732"/>
            <a:ext cx="238125" cy="238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744" y="2146760"/>
            <a:ext cx="238125" cy="238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742" y="3159290"/>
            <a:ext cx="238125" cy="238125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43" y="979654"/>
            <a:ext cx="11333028" cy="2077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7408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799" y="289047"/>
            <a:ext cx="5554639" cy="267251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hr-HR" sz="200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 </a:t>
            </a:r>
            <a:r>
              <a:rPr lang="hr-HR" sz="2000">
                <a:solidFill>
                  <a:schemeClr val="tx1"/>
                </a:solidFill>
              </a:rPr>
              <a:t>Videokonferencija</a:t>
            </a:r>
            <a:r>
              <a:rPr lang="hr-HR" sz="2000" b="0">
                <a:solidFill>
                  <a:schemeClr val="tx1"/>
                </a:solidFill>
              </a:rPr>
              <a:t> TCOP-a u suradnji s resursnim timom Svjetske banke održana 29. travnja/aprila 2020. na temu: </a:t>
            </a:r>
            <a:br>
              <a:rPr lang="hr-HR" sz="2000" b="0">
                <a:solidFill>
                  <a:schemeClr val="tx1"/>
                </a:solidFill>
              </a:rPr>
            </a:br>
            <a:r>
              <a:rPr lang="hr-HR" sz="2200" b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„Kako je koronavirusna bolest COVID-19 utjecala na rad riznice”</a:t>
            </a:r>
            <a:r>
              <a:rPr lang="hr-HR" sz="220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br>
              <a:rPr lang="hr-HR" sz="220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hr-HR" sz="2000" b="0">
                <a:solidFill>
                  <a:schemeClr val="tx1"/>
                </a:solidFill>
              </a:rPr>
              <a:t>u zemljama članicama (Albanija, Bjelarus, Gruzija, Mađarska, Kazahstan, Kosovo, Moldova, Ruska Federacija, Tadžikistan, Turska i Ukrajina).  Poveznica:</a:t>
            </a:r>
            <a:br>
              <a:rPr lang="hr-HR" sz="2000" b="0">
                <a:solidFill>
                  <a:schemeClr val="tx1"/>
                </a:solidFill>
              </a:rPr>
            </a:br>
            <a:r>
              <a:rPr lang="hr-HR" sz="2000" b="0" u="sng">
                <a:solidFill>
                  <a:srgbClr val="0070C0"/>
                </a:solidFill>
              </a:rPr>
              <a:t>https://www.pempal.org/events/tcop-meeting-treasury-response-covid-19-challenges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1727" y="4791734"/>
            <a:ext cx="586397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2000">
                <a:latin typeface="Gill Sans M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Zajamčeno je nesmetano izvršavanje ključnih funkcija riznice usprkos kritičnoj situaciji u Albaniji i svijetu. </a:t>
            </a:r>
          </a:p>
          <a:p>
            <a:pPr algn="just"/>
            <a:endParaRPr lang="en-US" sz="1000" dirty="0">
              <a:latin typeface="Gill Sans MT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r-HR" sz="2000">
                <a:latin typeface="Gill Sans M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Iskustvo Albanije detaljno je prikazano na prošlim skupovima TCOP-a kako slijedi:</a:t>
            </a:r>
          </a:p>
        </p:txBody>
      </p:sp>
      <p:sp>
        <p:nvSpPr>
          <p:cNvPr id="6" name="Rectangle 5"/>
          <p:cNvSpPr/>
          <p:nvPr/>
        </p:nvSpPr>
        <p:spPr>
          <a:xfrm>
            <a:off x="6455391" y="3427407"/>
            <a:ext cx="5554639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2.</a:t>
            </a:r>
            <a:r>
              <a:rPr lang="hr-HR" sz="20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hr-HR" sz="2000" b="1">
                <a:latin typeface="+mj-lt"/>
                <a:ea typeface="+mj-ea"/>
                <a:cs typeface="+mj-cs"/>
              </a:rPr>
              <a:t>Videokonferencija</a:t>
            </a:r>
            <a:r>
              <a:rPr lang="hr-HR" sz="2000">
                <a:latin typeface="+mj-lt"/>
                <a:ea typeface="+mj-ea"/>
                <a:cs typeface="+mj-cs"/>
              </a:rPr>
              <a:t> tematske skupine za računovodstvo i izvještavanje u javnom sektoru održana 4. lipnja/juna 2020. na temu: </a:t>
            </a:r>
            <a:r>
              <a:rPr lang="hr-HR" sz="200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“Načini praćenja prihoda i rashoda povezanih s koronavirusnom bolešću COVID-19” </a:t>
            </a:r>
            <a:r>
              <a:rPr lang="hr-HR">
                <a:latin typeface="+mj-lt"/>
                <a:ea typeface="+mj-ea"/>
                <a:cs typeface="+mj-cs"/>
              </a:rPr>
              <a:t>u zemljama članicama (Albanija, Azerbajdžan, Bjelarus, Hrvatska, Gruzija, Kazahstan, Moldova, Sjeverna Makedonija, Ruska Federacija i Ukrajina) i mađarskoj Riznici. Poveznica (molimo da pročitate napomenu na slajdovima prezentacije):</a:t>
            </a:r>
            <a:r>
              <a:rPr lang="hr-HR">
                <a:solidFill>
                  <a:schemeClr val="bg1"/>
                </a:solidFill>
                <a:latin typeface="+mj-lt"/>
                <a:ea typeface="+mj-ea"/>
                <a:cs typeface="+mj-cs"/>
              </a:rPr>
              <a:t>___________________________</a:t>
            </a:r>
            <a:br>
              <a:rPr lang="hr-HR"/>
            </a:br>
            <a:r>
              <a:rPr lang="hr-HR" u="sng">
                <a:solidFill>
                  <a:srgbClr val="0070C0"/>
                </a:solidFill>
                <a:latin typeface="+mj-lt"/>
                <a:ea typeface="+mj-ea"/>
                <a:cs typeface="+mj-cs"/>
              </a:rPr>
              <a:t>https://www.pempal.org/events/videoconference-thematic-group-public-sector-accounting-and-reporting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67425" cy="4781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45231" y="2979244"/>
            <a:ext cx="3795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POZADINA</a:t>
            </a:r>
          </a:p>
        </p:txBody>
      </p:sp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3152969"/>
            <a:ext cx="6124575" cy="10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208" y="600501"/>
            <a:ext cx="1738217" cy="1790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6C2503-10AA-411C-A404-788418982606}"/>
              </a:ext>
            </a:extLst>
          </p:cNvPr>
          <p:cNvSpPr txBox="1"/>
          <p:nvPr/>
        </p:nvSpPr>
        <p:spPr>
          <a:xfrm>
            <a:off x="4329208" y="600501"/>
            <a:ext cx="1738217" cy="230832"/>
          </a:xfrm>
          <a:prstGeom prst="rect">
            <a:avLst/>
          </a:prstGeom>
          <a:solidFill>
            <a:srgbClr val="2BADCE"/>
          </a:solidFill>
        </p:spPr>
        <p:txBody>
          <a:bodyPr wrap="square" rtlCol="0">
            <a:spAutoFit/>
          </a:bodyPr>
          <a:lstStyle/>
          <a:p>
            <a:r>
              <a:rPr lang="hr-HR" sz="900"/>
              <a:t>Surfanje na valu novca</a:t>
            </a:r>
          </a:p>
        </p:txBody>
      </p:sp>
    </p:spTree>
    <p:extLst>
      <p:ext uri="{BB962C8B-B14F-4D97-AF65-F5344CB8AC3E}">
        <p14:creationId xmlns:p14="http://schemas.microsoft.com/office/powerpoint/2010/main" val="3663207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Punched Tape 9"/>
          <p:cNvSpPr/>
          <p:nvPr/>
        </p:nvSpPr>
        <p:spPr>
          <a:xfrm>
            <a:off x="9571630" y="0"/>
            <a:ext cx="2506639" cy="1118008"/>
          </a:xfrm>
          <a:prstGeom prst="flowChartPunchedTap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schemeClr val="accent4">
                <a:lumMod val="75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80228A5-86B2-4583-A2C5-5F6201FF8F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25735" y="1225704"/>
            <a:ext cx="8052535" cy="5369222"/>
          </a:xfr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pPr marL="214292" indent="-214292" algn="just" defTabSz="685714"/>
            <a:endParaRPr lang="en-GB" sz="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14292" indent="-214292" algn="just" defTabSz="685714"/>
            <a:r>
              <a:rPr lang="hr-HR" sz="18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Manjak gotovinskih sredstava</a:t>
            </a:r>
            <a:r>
              <a:rPr lang="hr-HR" sz="1800" b="1">
                <a:cs typeface="Segoe UI" panose="020B0502040204020203" pitchFamily="34" charset="0"/>
              </a:rPr>
              <a:t>: </a:t>
            </a:r>
            <a:r>
              <a:rPr lang="hr-HR" sz="1900" b="1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FAO</a:t>
            </a:r>
            <a:r>
              <a:rPr lang="hr-HR" sz="190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je pregledao zahtjeve potrošačkih jedinica za dodatno financiranje, zahtjeve za rashode koji nisu uključeni u odobrene prioritete i izvanredne zahtjeve za plaćanje, a zatim je ministrici predložio planiranje, odbijanje ili prihvaćanje argumentiranih zahtjeva za dodatnim sredstvima i uključivanje plaćanja u prioritete.</a:t>
            </a:r>
          </a:p>
          <a:p>
            <a:pPr marL="214292" indent="-214292" algn="just" defTabSz="685714"/>
            <a:r>
              <a:rPr lang="hr-HR" sz="1900" b="1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EO</a:t>
            </a:r>
            <a:r>
              <a:rPr lang="hr-HR" sz="190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predao je obrazloženu dokumentaciju rashoda Riznici, no ona je zabilježena u AGFIS-u nakon što je FAO potvrdio plaćanje na temelju te dokumentacije i nakon odobrenja ministrice financija i gospodarstva te ministra za obnovu štete nastale potresom. </a:t>
            </a:r>
          </a:p>
          <a:p>
            <a:pPr marL="214292" indent="-214292" algn="just" defTabSz="685714"/>
            <a:r>
              <a:rPr lang="hr-HR" sz="1900" b="1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Riznica</a:t>
            </a:r>
            <a:r>
              <a:rPr lang="hr-HR" sz="190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je prije bilježenja ograničenja gotovinskih sredstava u blokovima plaćanja (3 puta dnevno) u AGFIS-u provjeravala prikupljanje prihoda za taj dan, obavijest o zamrznutim sredstvima Odjela za proračun i provedbu aukcija. </a:t>
            </a:r>
          </a:p>
          <a:p>
            <a:pPr marL="225425" indent="0" algn="just" defTabSz="685714">
              <a:buNone/>
            </a:pPr>
            <a:r>
              <a:rPr lang="hr-HR" sz="190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 tim je uvjetima Riznica učvrstila </a:t>
            </a:r>
            <a:r>
              <a:rPr lang="hr-HR" sz="1900" b="1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suradnju </a:t>
            </a:r>
            <a:r>
              <a:rPr lang="hr-HR" sz="190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 Odjelom za dug u pogledu izvršenja proračuna na optimalan i najprihvatljiviji mogući način u skladu s monetarnom politikom Albanske banke, uz izbjegavanje utjecaja volatilnosti novčanih tokova u okviru plana rashoda.</a:t>
            </a:r>
          </a:p>
          <a:p>
            <a:pPr marL="214292" indent="-214292" algn="just" defTabSz="685714"/>
            <a:r>
              <a:rPr lang="hr-HR" sz="190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Prvi su prioritet bili rashodi duga te Ministarstva </a:t>
            </a:r>
            <a:r>
              <a:rPr lang="hr-HR" sz="1900" b="1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zdravstva</a:t>
            </a:r>
            <a:r>
              <a:rPr lang="hr-HR" sz="190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 socijalne zaštite. Potrošačke jedinice opće države svjesno su stjecale samo najnužnije rashode u svrhu ublažavanja posljedica pandemije.</a:t>
            </a:r>
          </a:p>
          <a:p>
            <a:pPr marL="225425" indent="0" algn="just" defTabSz="685714">
              <a:buNone/>
            </a:pPr>
            <a:r>
              <a:rPr lang="hr-HR" sz="190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Došlo je do povećanja </a:t>
            </a:r>
            <a:r>
              <a:rPr lang="hr-HR" sz="1900" b="1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intenziteta dnevnih projekcija </a:t>
            </a:r>
            <a:r>
              <a:rPr lang="hr-HR" sz="190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 komunikaciji s resornim ministarstvima, koja su u bilo kojem trenutku morala ažurirati projekcije koje su prethodno dostavljene Riznici te tako osigurati kontinuitet aktivnosti potrošačke jedinice</a:t>
            </a:r>
          </a:p>
          <a:p>
            <a:pPr marL="214292" indent="-214292" algn="just" defTabSz="685714"/>
            <a:r>
              <a:rPr lang="hr-HR" sz="1900" b="1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DLMC</a:t>
            </a:r>
            <a:r>
              <a:rPr lang="hr-HR" sz="190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je analizirao situaciju i ministrici predložio pregled provedbe proračuna.</a:t>
            </a:r>
          </a:p>
          <a:p>
            <a:pPr marL="214292" indent="-214292" defTabSz="685714"/>
            <a:endParaRPr lang="en-GB" sz="1900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4292" indent="-214292" defTabSz="685714"/>
            <a:endParaRPr lang="en-GB" sz="2400" b="1" dirty="0">
              <a:cs typeface="Segoe UI" panose="020B0502040204020203" pitchFamily="34" charset="0"/>
            </a:endParaRPr>
          </a:p>
          <a:p>
            <a:pPr marL="214292" indent="-214292" defTabSz="685714">
              <a:buFont typeface="Arial" panose="020B0604020202020204" pitchFamily="34" charset="0"/>
              <a:buChar char="•"/>
            </a:pPr>
            <a:endParaRPr lang="en-GB" sz="2400" b="1" dirty="0">
              <a:cs typeface="Segoe UI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155486" y="101596"/>
            <a:ext cx="203651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r-HR" sz="1100" dirty="0"/>
              <a:t>– brzo razmišljanje,</a:t>
            </a:r>
          </a:p>
          <a:p>
            <a:pPr algn="r"/>
            <a:r>
              <a:rPr lang="hr-HR" sz="1100" dirty="0"/>
              <a:t>– kreativno razmišljanje,</a:t>
            </a:r>
          </a:p>
          <a:p>
            <a:pPr algn="r"/>
            <a:r>
              <a:rPr lang="hr-HR" sz="1100" dirty="0"/>
              <a:t>– analitičko razmišljanje</a:t>
            </a:r>
            <a:r>
              <a:rPr lang="hr-HR" sz="1200" dirty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46200" y="1101757"/>
            <a:ext cx="387953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/>
              <a:t>Dana </a:t>
            </a:r>
            <a:r>
              <a:rPr lang="hr-HR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24. ožujka/marta 2019. ministrica financija i gospodarstva odobrila je novu uputu (br. 14, prot. 5802) naziva </a:t>
            </a:r>
            <a:r>
              <a:rPr lang="hr-HR" sz="20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„Postupci upravljanja i monitoringa izvršenja proračuna u okruženju uvjetovanom bolešću COVID-19” </a:t>
            </a:r>
            <a:r>
              <a:rPr lang="hr-HR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 kojoj su utvrđeni prioriteti plaćanja.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8366" y="366353"/>
            <a:ext cx="9086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UPRAVLJANJE GOTOVINSKIM SREDSTVIMA I IZRADA PROJEKCIJA</a:t>
            </a:r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06" y="966518"/>
            <a:ext cx="9438923" cy="103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9571629" y="209692"/>
            <a:ext cx="116771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200" dirty="0">
                <a:solidFill>
                  <a:srgbClr val="0070C0"/>
                </a:solidFill>
              </a:rPr>
              <a:t>Razmišljali smo kritički</a:t>
            </a:r>
            <a:r>
              <a:rPr lang="hr-HR" sz="1400" dirty="0">
                <a:solidFill>
                  <a:srgbClr val="0070C0"/>
                </a:solidFill>
              </a:rPr>
              <a:t>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22" y="3774370"/>
            <a:ext cx="2486735" cy="3030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071F48-8B03-4EF7-A015-FF2C3A9E82B9}"/>
              </a:ext>
            </a:extLst>
          </p:cNvPr>
          <p:cNvSpPr txBox="1"/>
          <p:nvPr/>
        </p:nvSpPr>
        <p:spPr>
          <a:xfrm>
            <a:off x="1368089" y="4005652"/>
            <a:ext cx="931665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r-HR" sz="1100" b="1" dirty="0">
                <a:solidFill>
                  <a:schemeClr val="accent1">
                    <a:lumMod val="75000"/>
                  </a:schemeClr>
                </a:solidFill>
              </a:rPr>
              <a:t>SMJERNICE</a:t>
            </a:r>
          </a:p>
        </p:txBody>
      </p:sp>
    </p:spTree>
    <p:extLst>
      <p:ext uri="{BB962C8B-B14F-4D97-AF65-F5344CB8AC3E}">
        <p14:creationId xmlns:p14="http://schemas.microsoft.com/office/powerpoint/2010/main" val="1493314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" y="28575"/>
            <a:ext cx="12163425" cy="680085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8382" y="1189509"/>
            <a:ext cx="839930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hr-HR" sz="1600" dirty="0"/>
              <a:t>Financijska sredstva vlade uvećana su na temelju proračunske potpore i donacija.</a:t>
            </a:r>
          </a:p>
          <a:p>
            <a:pPr marL="342900" indent="-342900" algn="just">
              <a:buAutoNum type="arabicPeriod"/>
            </a:pPr>
            <a:endParaRPr lang="en-US" sz="700" dirty="0"/>
          </a:p>
          <a:p>
            <a:pPr marL="342900" indent="-342900" algn="just">
              <a:buAutoNum type="arabicPeriod"/>
            </a:pPr>
            <a:r>
              <a:rPr lang="hr-HR" sz="1600" dirty="0"/>
              <a:t>AGFIS je nesmetano djelovao u području centraliziranih elektronskih plaćanja koja su se dnevno provodila.</a:t>
            </a:r>
          </a:p>
          <a:p>
            <a:pPr marL="342900" indent="-342900" algn="just">
              <a:buAutoNum type="arabicPeriod"/>
            </a:pPr>
            <a:endParaRPr lang="en-US" sz="700" dirty="0"/>
          </a:p>
          <a:p>
            <a:pPr marL="342900" indent="-342900" algn="just">
              <a:buFontTx/>
              <a:buAutoNum type="arabicPeriod"/>
            </a:pPr>
            <a:r>
              <a:rPr lang="hr-HR" sz="1600" dirty="0"/>
              <a:t>Postojala je devizna rezerva koja je pokrivala nedostatak realizacije dohotka upotrebom instrumenta SWAP za razmjenu valuta.</a:t>
            </a:r>
          </a:p>
          <a:p>
            <a:pPr marL="342900" indent="-342900" algn="just">
              <a:buFontTx/>
              <a:buAutoNum type="arabicPeriod"/>
            </a:pPr>
            <a:endParaRPr lang="en-US" sz="700" dirty="0"/>
          </a:p>
          <a:p>
            <a:pPr marL="342900" indent="-342900" algn="just">
              <a:buFontTx/>
              <a:buAutoNum type="arabicPeriod"/>
            </a:pPr>
            <a:r>
              <a:rPr lang="hr-HR" sz="1600" dirty="0"/>
              <a:t>Ključno osoblje koje je osiguravalo stalan rad Riznice dobrovoljno je prekovremeno radilo u otvorenom i iskrenom uredskom okruženju.</a:t>
            </a:r>
          </a:p>
          <a:p>
            <a:pPr marL="342900" indent="-342900" algn="just">
              <a:buFontTx/>
              <a:buAutoNum type="arabicPeriod"/>
            </a:pPr>
            <a:endParaRPr lang="en-GB" sz="700" dirty="0"/>
          </a:p>
          <a:p>
            <a:pPr marL="342900" indent="-342900" algn="just">
              <a:buFontTx/>
              <a:buAutoNum type="arabicPeriod"/>
            </a:pPr>
            <a:r>
              <a:rPr lang="hr-HR" sz="1600" dirty="0"/>
              <a:t>Provedena je kvalitativna analiza poduzetih radnji u svrhu odgovora na izvanrednu situaciju kao sredstvo utvrđivanja nedostataka i optimalnih rješenja.</a:t>
            </a:r>
          </a:p>
          <a:p>
            <a:pPr marL="342900" indent="-342900" algn="just">
              <a:buFontTx/>
              <a:buAutoNum type="arabicPeriod"/>
            </a:pPr>
            <a:endParaRPr lang="en-GB" sz="700" dirty="0">
              <a:cs typeface="Segoe UI" panose="020B0502040204020203" pitchFamily="34" charset="0"/>
            </a:endParaRPr>
          </a:p>
          <a:p>
            <a:pPr marL="342900" indent="-342900" algn="just">
              <a:buAutoNum type="arabicPeriod" startAt="6"/>
            </a:pPr>
            <a:r>
              <a:rPr lang="hr-HR" sz="1600" dirty="0"/>
              <a:t>Virtualni sastanci / virtualne diskusije s nadležnim strukturama odvijali su se kad god je bilo  </a:t>
            </a:r>
          </a:p>
          <a:p>
            <a:pPr algn="just"/>
            <a:r>
              <a:rPr lang="hr-HR" sz="1600" dirty="0"/>
              <a:t>     potrebno.</a:t>
            </a:r>
          </a:p>
          <a:p>
            <a:pPr algn="just"/>
            <a:endParaRPr lang="en-US" sz="700" dirty="0"/>
          </a:p>
          <a:p>
            <a:pPr marL="342900" indent="-342900" algn="just">
              <a:buAutoNum type="arabicPeriod" startAt="7"/>
            </a:pPr>
            <a:r>
              <a:rPr lang="hr-HR" sz="1600" dirty="0"/>
              <a:t>Razmjena iskustava s rizničarima drugih zemalja koju su omogućili </a:t>
            </a:r>
          </a:p>
          <a:p>
            <a:pPr algn="just"/>
            <a:r>
              <a:rPr lang="hr-HR" sz="1600" dirty="0"/>
              <a:t>     TCOP i Svjetska banka, te pravovremeni savjeti istraživačkog tima.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8382" y="271956"/>
            <a:ext cx="231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6712" y="78619"/>
            <a:ext cx="1311993" cy="11253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FC6053-D040-4C40-8467-780D4A200C24}"/>
              </a:ext>
            </a:extLst>
          </p:cNvPr>
          <p:cNvSpPr txBox="1"/>
          <p:nvPr/>
        </p:nvSpPr>
        <p:spPr>
          <a:xfrm>
            <a:off x="910448" y="88082"/>
            <a:ext cx="285725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r-HR" sz="3200">
                <a:latin typeface="Times New Roman" panose="02020603050405020304" pitchFamily="18" charset="0"/>
                <a:cs typeface="Times New Roman" panose="02020603050405020304" pitchFamily="18" charset="0"/>
              </a:rPr>
              <a:t>Analiza SWOT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85EE96-9B6C-4610-951C-CC028092E899}"/>
              </a:ext>
            </a:extLst>
          </p:cNvPr>
          <p:cNvSpPr txBox="1"/>
          <p:nvPr/>
        </p:nvSpPr>
        <p:spPr>
          <a:xfrm>
            <a:off x="9593845" y="81513"/>
            <a:ext cx="2289088" cy="110799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r-HR" sz="6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r-HR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rednosti</a:t>
            </a:r>
          </a:p>
        </p:txBody>
      </p:sp>
    </p:spTree>
    <p:extLst>
      <p:ext uri="{BB962C8B-B14F-4D97-AF65-F5344CB8AC3E}">
        <p14:creationId xmlns:p14="http://schemas.microsoft.com/office/powerpoint/2010/main" val="2612245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22" y="0"/>
            <a:ext cx="12146555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2531" y="1672907"/>
            <a:ext cx="78169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000"/>
              <a:t>1. Neostvarenje dohotka.</a:t>
            </a:r>
          </a:p>
          <a:p>
            <a:pPr algn="just"/>
            <a:endParaRPr lang="en-US" sz="2000" dirty="0"/>
          </a:p>
          <a:p>
            <a:pPr algn="just"/>
            <a:r>
              <a:rPr lang="hr-HR" sz="2000"/>
              <a:t>2. Povećanje deficita.</a:t>
            </a:r>
          </a:p>
          <a:p>
            <a:pPr algn="just"/>
            <a:endParaRPr lang="en-US" sz="2000" dirty="0"/>
          </a:p>
          <a:p>
            <a:pPr algn="just"/>
            <a:r>
              <a:rPr lang="hr-HR" sz="2000"/>
              <a:t>3. Povećanje duga.</a:t>
            </a:r>
          </a:p>
          <a:p>
            <a:pPr algn="just"/>
            <a:endParaRPr lang="en-US" sz="2000" dirty="0"/>
          </a:p>
          <a:p>
            <a:pPr algn="just"/>
            <a:r>
              <a:rPr lang="hr-HR" sz="2000"/>
              <a:t>4. Neostvarenje aukcija trezorskih zapisa u bilo kojem slučaju.</a:t>
            </a:r>
          </a:p>
          <a:p>
            <a:pPr algn="just"/>
            <a:endParaRPr lang="en-US" sz="2000" dirty="0"/>
          </a:p>
          <a:p>
            <a:pPr algn="just"/>
            <a:r>
              <a:rPr lang="hr-HR" sz="2000"/>
              <a:t>5. Neiskorištavanje svih resursa na učinkovit, efikasan i ekonomičan način.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8382" y="271956"/>
            <a:ext cx="231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0834" y="110128"/>
            <a:ext cx="1311993" cy="112533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393" y="5880043"/>
            <a:ext cx="5673884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149686" y="5488945"/>
            <a:ext cx="4365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dirty="0">
                <a:solidFill>
                  <a:srgbClr val="0070C0"/>
                </a:solidFill>
              </a:rPr>
              <a:t>Postoji li neko područje koje ne </a:t>
            </a:r>
            <a:r>
              <a:rPr lang="hr-HR" dirty="0" err="1">
                <a:solidFill>
                  <a:srgbClr val="0070C0"/>
                </a:solidFill>
              </a:rPr>
              <a:t>monetiziramo</a:t>
            </a:r>
            <a:r>
              <a:rPr lang="hr-HR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1F0DCE-4F52-47C8-8096-2A86BCADD449}"/>
              </a:ext>
            </a:extLst>
          </p:cNvPr>
          <p:cNvSpPr txBox="1"/>
          <p:nvPr/>
        </p:nvSpPr>
        <p:spPr>
          <a:xfrm>
            <a:off x="1012854" y="120364"/>
            <a:ext cx="307505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3200">
                <a:latin typeface="Times New Roman" panose="02020603050405020304" pitchFamily="18" charset="0"/>
                <a:cs typeface="Times New Roman" panose="02020603050405020304" pitchFamily="18" charset="0"/>
              </a:rPr>
              <a:t>Analiza SWOT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9FEB84-E814-4CB9-8CD9-47F7FB5A02F4}"/>
              </a:ext>
            </a:extLst>
          </p:cNvPr>
          <p:cNvSpPr txBox="1"/>
          <p:nvPr/>
        </p:nvSpPr>
        <p:spPr>
          <a:xfrm>
            <a:off x="9262993" y="118799"/>
            <a:ext cx="2929007" cy="110799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r-HR" sz="6600" b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r-HR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edostaci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F1048D-FEB3-42AA-B50B-FDDCB3CC48EF}"/>
              </a:ext>
            </a:extLst>
          </p:cNvPr>
          <p:cNvSpPr txBox="1"/>
          <p:nvPr/>
        </p:nvSpPr>
        <p:spPr>
          <a:xfrm>
            <a:off x="10902906" y="5968470"/>
            <a:ext cx="851822" cy="307777"/>
          </a:xfrm>
          <a:prstGeom prst="rect">
            <a:avLst/>
          </a:prstGeom>
          <a:solidFill>
            <a:srgbClr val="15853A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700">
                <a:solidFill>
                  <a:schemeClr val="bg1"/>
                </a:solidFill>
                <a:cs typeface="Times New Roman" panose="02020603050405020304" pitchFamily="18" charset="0"/>
              </a:rPr>
              <a:t>Financijska sloboda</a:t>
            </a:r>
          </a:p>
        </p:txBody>
      </p:sp>
    </p:spTree>
    <p:extLst>
      <p:ext uri="{BB962C8B-B14F-4D97-AF65-F5344CB8AC3E}">
        <p14:creationId xmlns:p14="http://schemas.microsoft.com/office/powerpoint/2010/main" val="866884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" y="38100"/>
            <a:ext cx="12182475" cy="67818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43680" y="1859339"/>
            <a:ext cx="80634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2000"/>
              <a:t>1. Cijepljenjem stanovništva uspostavit će se normalni uvjeti rada funkcija Riznice.</a:t>
            </a:r>
          </a:p>
          <a:p>
            <a:pPr algn="just"/>
            <a:endParaRPr lang="en-US" sz="2000" dirty="0"/>
          </a:p>
          <a:p>
            <a:pPr algn="just"/>
            <a:r>
              <a:rPr lang="hr-HR" sz="2000"/>
              <a:t>2. Aktivna interakcija sustava riznice s drugim sustavima financijskog upravljanja finalizacijom relevantnih projekata.</a:t>
            </a:r>
          </a:p>
          <a:p>
            <a:pPr algn="just"/>
            <a:endParaRPr lang="en-US" sz="2000" dirty="0"/>
          </a:p>
          <a:p>
            <a:pPr algn="just"/>
            <a:r>
              <a:rPr lang="hr-HR" sz="2000"/>
              <a:t>3. Poboljšanje informacija za pregled/analizu koje provodi KMBL u svrhu unaprjeđenja upravljanja dugom i gotovinskim sredstvima.</a:t>
            </a:r>
          </a:p>
          <a:p>
            <a:pPr algn="just"/>
            <a:endParaRPr lang="en-US" sz="2000" dirty="0"/>
          </a:p>
          <a:p>
            <a:pPr algn="just"/>
            <a:r>
              <a:rPr lang="hr-HR" sz="2000"/>
              <a:t>4. Provedba konkretnih osposobljavanja na radnom mjestu, uz upotrebu svih nužnih alata.</a:t>
            </a:r>
          </a:p>
          <a:p>
            <a:pPr algn="just"/>
            <a:endParaRPr lang="en-US" sz="2000" dirty="0"/>
          </a:p>
          <a:p>
            <a:pPr algn="just"/>
            <a:r>
              <a:rPr lang="hr-HR" sz="2000"/>
              <a:t>5. Automatizacija financija.</a:t>
            </a:r>
          </a:p>
          <a:p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98382" y="271956"/>
            <a:ext cx="231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709" y="214552"/>
            <a:ext cx="1311993" cy="11253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090154-FE10-440B-810E-290D30CE5FC1}"/>
              </a:ext>
            </a:extLst>
          </p:cNvPr>
          <p:cNvSpPr txBox="1"/>
          <p:nvPr/>
        </p:nvSpPr>
        <p:spPr>
          <a:xfrm>
            <a:off x="910448" y="88082"/>
            <a:ext cx="330808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3200">
                <a:latin typeface="Times New Roman" panose="02020603050405020304" pitchFamily="18" charset="0"/>
                <a:cs typeface="Times New Roman" panose="02020603050405020304" pitchFamily="18" charset="0"/>
              </a:rPr>
              <a:t>Analiza SWOT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36518" y="476015"/>
            <a:ext cx="1900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>
                <a:latin typeface="Baskerville Old Face" pitchFamily="18" charset="0"/>
                <a:cs typeface="Times New Roman" pitchFamily="18" charset="0"/>
              </a:rPr>
              <a:t>Položaj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03AE26-2D5C-4D9A-8B0A-694C8A7F2DBD}"/>
              </a:ext>
            </a:extLst>
          </p:cNvPr>
          <p:cNvSpPr txBox="1"/>
          <p:nvPr/>
        </p:nvSpPr>
        <p:spPr>
          <a:xfrm>
            <a:off x="9226440" y="380469"/>
            <a:ext cx="2960797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r-HR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rilike</a:t>
            </a:r>
          </a:p>
        </p:txBody>
      </p:sp>
    </p:spTree>
    <p:extLst>
      <p:ext uri="{BB962C8B-B14F-4D97-AF65-F5344CB8AC3E}">
        <p14:creationId xmlns:p14="http://schemas.microsoft.com/office/powerpoint/2010/main" val="2260902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"/>
            <a:ext cx="12192000" cy="68199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5010" y="1695943"/>
            <a:ext cx="812140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000"/>
              <a:t>1. AGFIS ne djeluje na daljinu iz sigurnosnih razloga, stoga je nužno upotrebljavati ga putem računala u uredu.</a:t>
            </a:r>
          </a:p>
          <a:p>
            <a:pPr algn="just"/>
            <a:endParaRPr lang="en-US" sz="2000" dirty="0"/>
          </a:p>
          <a:p>
            <a:pPr algn="just"/>
            <a:r>
              <a:rPr lang="hr-HR" sz="2000"/>
              <a:t>2. Ručni unos podataka u AGFIS (glavna knjiga) na mjesečnoj osnovi.</a:t>
            </a:r>
          </a:p>
          <a:p>
            <a:pPr algn="just"/>
            <a:endParaRPr lang="en-US" sz="2000" dirty="0"/>
          </a:p>
          <a:p>
            <a:pPr algn="just"/>
            <a:r>
              <a:rPr lang="hr-HR" sz="2000"/>
              <a:t>3. Nedostatak dnevnih analiza baze podataka AGFIS-a (razlog: prethodna točka).</a:t>
            </a:r>
          </a:p>
          <a:p>
            <a:pPr algn="just"/>
            <a:endParaRPr lang="en-US" sz="2000" dirty="0"/>
          </a:p>
          <a:p>
            <a:pPr algn="just"/>
            <a:r>
              <a:rPr lang="hr-HR" sz="2000"/>
              <a:t>4. Fiskalno pravilo za ciljanu vrijednost deficita i duga (nepostojanje položaja u kojem se mogu donositi važne odluke bez potrebe za brigom o budućem financijskom utjecaju).</a:t>
            </a:r>
          </a:p>
          <a:p>
            <a:pPr algn="just"/>
            <a:endParaRPr lang="en-US" sz="2000" dirty="0"/>
          </a:p>
          <a:p>
            <a:pPr algn="just"/>
            <a:r>
              <a:rPr lang="hr-HR" sz="2000"/>
              <a:t>5. Upotreba gotovinskih sredstava za poslovne potrebe, npr. „ratna sredstva”.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8382" y="271956"/>
            <a:ext cx="231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3340" y="152025"/>
            <a:ext cx="1311993" cy="11253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01AE3F-A48C-4076-8614-F4D3B72A580F}"/>
              </a:ext>
            </a:extLst>
          </p:cNvPr>
          <p:cNvSpPr txBox="1"/>
          <p:nvPr/>
        </p:nvSpPr>
        <p:spPr>
          <a:xfrm>
            <a:off x="1010340" y="108646"/>
            <a:ext cx="310061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3200">
                <a:latin typeface="Times New Roman" panose="02020603050405020304" pitchFamily="18" charset="0"/>
                <a:cs typeface="Times New Roman" panose="02020603050405020304" pitchFamily="18" charset="0"/>
              </a:rPr>
              <a:t>Analiza SWOT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89E46B-B732-48F1-BAC5-06DFDA3EA0CD}"/>
              </a:ext>
            </a:extLst>
          </p:cNvPr>
          <p:cNvSpPr txBox="1"/>
          <p:nvPr/>
        </p:nvSpPr>
        <p:spPr>
          <a:xfrm>
            <a:off x="9854265" y="139423"/>
            <a:ext cx="2153449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6600" b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r-HR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rijetnje</a:t>
            </a:r>
          </a:p>
        </p:txBody>
      </p:sp>
    </p:spTree>
    <p:extLst>
      <p:ext uri="{BB962C8B-B14F-4D97-AF65-F5344CB8AC3E}">
        <p14:creationId xmlns:p14="http://schemas.microsoft.com/office/powerpoint/2010/main" val="596919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60608" y="3029803"/>
            <a:ext cx="3698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>
                <a:ln w="1905"/>
                <a:solidFill>
                  <a:schemeClr val="bg1">
                    <a:lumMod val="8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ill Sans MT" pitchFamily="34" charset="0"/>
              </a:rPr>
              <a:t>POKRATE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5593" y="1487606"/>
            <a:ext cx="4840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bg1"/>
                </a:solidFill>
                <a:latin typeface="+mj-lt"/>
              </a:rPr>
              <a:t>TCOP – Zajednica prakse za riznicu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55594" y="2036634"/>
            <a:ext cx="4681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>
                <a:solidFill>
                  <a:schemeClr val="bg1"/>
                </a:solidFill>
                <a:latin typeface="Gill Sans MT" pitchFamily="34" charset="0"/>
              </a:rPr>
              <a:t>FAO – prvi službenik za odobravanje = GS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55594" y="2653058"/>
            <a:ext cx="4840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>
                <a:solidFill>
                  <a:schemeClr val="bg1"/>
                </a:solidFill>
                <a:latin typeface="+mj-lt"/>
              </a:rPr>
              <a:t>GS – glavni tajnik Ministarstva financija i gospodarstva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55594" y="3294894"/>
            <a:ext cx="46811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>
                <a:solidFill>
                  <a:schemeClr val="bg1"/>
                </a:solidFill>
                <a:latin typeface="+mj-lt"/>
              </a:rPr>
              <a:t>MFE – Ministarstvo financija i gospodarstva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55594" y="903027"/>
            <a:ext cx="3589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bg1"/>
                </a:solidFill>
                <a:latin typeface="+mj-lt"/>
              </a:rPr>
              <a:t>VC – videokonferencija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55594" y="4498086"/>
            <a:ext cx="5106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>
                <a:solidFill>
                  <a:schemeClr val="bg1"/>
                </a:solidFill>
                <a:latin typeface="+mj-lt"/>
              </a:rPr>
              <a:t>AGFIS – Informacijski sustav albanske vlade za upravljanje financijama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55594" y="5076289"/>
            <a:ext cx="4681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>
                <a:solidFill>
                  <a:schemeClr val="bg1"/>
                </a:solidFill>
                <a:latin typeface="+mj-lt"/>
              </a:rPr>
              <a:t>PC – osobno računalo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55593" y="3926394"/>
            <a:ext cx="46811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>
                <a:solidFill>
                  <a:schemeClr val="bg1"/>
                </a:solidFill>
                <a:latin typeface="Gill Sans MT" pitchFamily="34" charset="0"/>
              </a:rPr>
              <a:t>EO – Izvršni službenik potrošačkih jedinica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62" y="5587031"/>
            <a:ext cx="548551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255592" y="5750027"/>
            <a:ext cx="575084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500" b="1">
                <a:solidFill>
                  <a:schemeClr val="bg1"/>
                </a:solidFill>
                <a:latin typeface="+mj-lt"/>
              </a:rPr>
              <a:t>DLMC – Odbor za upravljanje dugom i likvidnošću</a:t>
            </a:r>
          </a:p>
        </p:txBody>
      </p:sp>
    </p:spTree>
    <p:extLst>
      <p:ext uri="{BB962C8B-B14F-4D97-AF65-F5344CB8AC3E}">
        <p14:creationId xmlns:p14="http://schemas.microsoft.com/office/powerpoint/2010/main" val="190630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0">
      <a:dk1>
        <a:sysClr val="windowText" lastClr="000000"/>
      </a:dk1>
      <a:lt1>
        <a:sysClr val="window" lastClr="FFFFFF"/>
      </a:lt1>
      <a:dk2>
        <a:srgbClr val="00292E"/>
      </a:dk2>
      <a:lt2>
        <a:srgbClr val="64B2C1"/>
      </a:lt2>
      <a:accent1>
        <a:srgbClr val="F0CDA1"/>
      </a:accent1>
      <a:accent2>
        <a:srgbClr val="107082"/>
      </a:accent2>
      <a:accent3>
        <a:srgbClr val="054854"/>
      </a:accent3>
      <a:accent4>
        <a:srgbClr val="00AEEF"/>
      </a:accent4>
      <a:accent5>
        <a:srgbClr val="F99927"/>
      </a:accent5>
      <a:accent6>
        <a:srgbClr val="EC7216"/>
      </a:accent6>
      <a:hlink>
        <a:srgbClr val="000000"/>
      </a:hlink>
      <a:folHlink>
        <a:srgbClr val="000000"/>
      </a:folHlink>
    </a:clrScheme>
    <a:fontScheme name="Custom 24">
      <a:majorFont>
        <a:latin typeface="Gill Sans MT"/>
        <a:ea typeface=""/>
        <a:cs typeface=""/>
      </a:majorFont>
      <a:minorFont>
        <a:latin typeface="Arial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M45022061_Professional services marketing plan_SL_V1" id="{B214D568-CC3C-4109-877A-D7A12976D35F}" vid="{D425069E-A49A-4A86-9A62-1864F0635A9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426FE2C-7640-4BF0-9D68-FDFD4151FD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2DDA16B-F3AC-4A5B-9F5F-6F5A8F47A9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118CE8-9293-4220-BA3B-5D353B13ABC9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infopath/2007/PartnerControls"/>
    <ds:schemaRef ds:uri="http://purl.org/dc/dcmitype/"/>
    <ds:schemaRef ds:uri="http://purl.org/dc/elements/1.1/"/>
    <ds:schemaRef ds:uri="16c05727-aa75-4e4a-9b5f-8a80a1165891"/>
    <ds:schemaRef ds:uri="71af3243-3dd4-4a8d-8c0d-dd76da1f02a5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Professional services marketing plan</Template>
  <TotalTime>0</TotalTime>
  <Words>2550</Words>
  <Application>Microsoft Office PowerPoint</Application>
  <PresentationFormat>Widescreen</PresentationFormat>
  <Paragraphs>224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Arial </vt:lpstr>
      <vt:lpstr>Baskerville Old Face</vt:lpstr>
      <vt:lpstr>Calibri</vt:lpstr>
      <vt:lpstr>Courier New</vt:lpstr>
      <vt:lpstr>Gill Sans MT</vt:lpstr>
      <vt:lpstr>Symbol</vt:lpstr>
      <vt:lpstr>Times New Roman</vt:lpstr>
      <vt:lpstr>Office Theme</vt:lpstr>
      <vt:lpstr>Kako  je pandemija utjecala na upravljanje gotovinskim sredstvima i izradu projekcija </vt:lpstr>
      <vt:lpstr>PowerPoint Presentation</vt:lpstr>
      <vt:lpstr>1.  Videokonferencija TCOP-a u suradnji s resursnim timom Svjetske banke održana 29. travnja/aprila 2020. na temu:  „Kako je koronavirusna bolest COVID-19 utjecala na rad riznice”  u zemljama članicama (Albanija, Bjelarus, Gruzija, Mađarska, Kazahstan, Kosovo, Moldova, Ruska Federacija, Tadžikistan, Turska i Ukrajina).  Poveznica: https://www.pempal.org/events/tcop-meeting-treasury-response-covid-19-challenges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2021-04-23T16:13:19Z</dcterms:created>
  <dcterms:modified xsi:type="dcterms:W3CDTF">2021-05-28T09:53:44Z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