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5"/>
  </p:notesMasterIdLst>
  <p:handoutMasterIdLst>
    <p:handoutMasterId r:id="rId16"/>
  </p:handoutMasterIdLst>
  <p:sldIdLst>
    <p:sldId id="305" r:id="rId5"/>
    <p:sldId id="370" r:id="rId6"/>
    <p:sldId id="388" r:id="rId7"/>
    <p:sldId id="401" r:id="rId8"/>
    <p:sldId id="392" r:id="rId9"/>
    <p:sldId id="393" r:id="rId10"/>
    <p:sldId id="394" r:id="rId11"/>
    <p:sldId id="395" r:id="rId12"/>
    <p:sldId id="389" r:id="rId13"/>
    <p:sldId id="3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6" autoAdjust="0"/>
    <p:restoredTop sz="94868" autoAdjust="0"/>
  </p:normalViewPr>
  <p:slideViewPr>
    <p:cSldViewPr snapToGrid="0">
      <p:cViewPr varScale="1">
        <p:scale>
          <a:sx n="59" d="100"/>
          <a:sy n="59" d="100"/>
        </p:scale>
        <p:origin x="116" y="56"/>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pPr/>
              <a:t>6/2/2021</a:t>
            </a:fld>
            <a:endParaRPr lang="en-US" dirty="0"/>
          </a:p>
        </p:txBody>
      </p:sp>
      <p:sp>
        <p:nvSpPr>
          <p:cNvPr id="4" name="Footer Placeholder 3">
            <a:extLst>
              <a:ext uri="{FF2B5EF4-FFF2-40B4-BE49-F238E27FC236}">
                <a16:creationId xmlns:a16="http://schemas.microsoft.com/office/drawing/2014/main"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pPr/>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pPr/>
              <a:t>6/2/2021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pPr/>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Impact of the pandemic on liquidity management and cash flow forecasting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challenges for cash management that have arisen during the pandemic</a:t>
            </a:r>
          </a:p>
          <a:p>
            <a:pPr lvl="0"/>
            <a:r>
              <a:rPr lang="en-US" sz="1200" kern="1200" dirty="0">
                <a:solidFill>
                  <a:schemeClr val="tx1"/>
                </a:solidFill>
                <a:effectLst/>
                <a:latin typeface="+mn-lt"/>
                <a:ea typeface="+mn-ea"/>
                <a:cs typeface="+mn-cs"/>
              </a:rPr>
              <a:t>Changes in the focus or techniques of cash forecasting (e.g. greater granularity particularly for the period immediately ahead)</a:t>
            </a:r>
          </a:p>
          <a:p>
            <a:pPr lvl="0"/>
            <a:r>
              <a:rPr lang="en-US" sz="1200" kern="1200" dirty="0">
                <a:solidFill>
                  <a:schemeClr val="tx1"/>
                </a:solidFill>
                <a:effectLst/>
                <a:latin typeface="+mn-lt"/>
                <a:ea typeface="+mn-ea"/>
                <a:cs typeface="+mn-cs"/>
              </a:rPr>
              <a:t>Prioritization of expenditures due to cash rationing; maintaining the control environment despite the pressures for a speedy response.</a:t>
            </a:r>
          </a:p>
          <a:p>
            <a:pPr lvl="0"/>
            <a:r>
              <a:rPr lang="en-US" sz="1200" kern="1200" dirty="0">
                <a:solidFill>
                  <a:schemeClr val="tx1"/>
                </a:solidFill>
                <a:effectLst/>
                <a:latin typeface="+mn-lt"/>
                <a:ea typeface="+mn-ea"/>
                <a:cs typeface="+mn-cs"/>
              </a:rPr>
              <a:t>Changes in the cash/debt management strategies</a:t>
            </a:r>
          </a:p>
          <a:p>
            <a:pPr lvl="0"/>
            <a:r>
              <a:rPr lang="en-US" sz="1200" kern="1200" dirty="0">
                <a:solidFill>
                  <a:schemeClr val="tx1"/>
                </a:solidFill>
                <a:effectLst/>
                <a:latin typeface="+mn-lt"/>
                <a:ea typeface="+mn-ea"/>
                <a:cs typeface="+mn-cs"/>
              </a:rPr>
              <a:t>Broadening of the sources for liquidity, including expanding the scope of the TSA or new borrowing options</a:t>
            </a:r>
          </a:p>
          <a:p>
            <a:pPr lvl="0"/>
            <a:r>
              <a:rPr lang="en-US" sz="1200" kern="1200" dirty="0">
                <a:solidFill>
                  <a:schemeClr val="tx1"/>
                </a:solidFill>
                <a:effectLst/>
                <a:latin typeface="+mn-lt"/>
                <a:ea typeface="+mn-ea"/>
                <a:cs typeface="+mn-cs"/>
              </a:rPr>
              <a:t>Changes to the cash buffer or new work on establishing a buffer</a:t>
            </a:r>
          </a:p>
          <a:p>
            <a:pPr lvl="0"/>
            <a:r>
              <a:rPr lang="en-US" sz="1200" kern="1200" dirty="0">
                <a:solidFill>
                  <a:schemeClr val="tx1"/>
                </a:solidFill>
                <a:effectLst/>
                <a:latin typeface="+mn-lt"/>
                <a:ea typeface="+mn-ea"/>
                <a:cs typeface="+mn-cs"/>
              </a:rPr>
              <a:t>How do you plan to ensure resilience going forward?</a:t>
            </a:r>
          </a:p>
          <a:p>
            <a:endParaRPr lang="en-US" b="1"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1</a:t>
            </a:fld>
            <a:endParaRPr lang="en-US" dirty="0"/>
          </a:p>
        </p:txBody>
      </p:sp>
    </p:spTree>
    <p:extLst>
      <p:ext uri="{BB962C8B-B14F-4D97-AF65-F5344CB8AC3E}">
        <p14:creationId xmlns:p14="http://schemas.microsoft.com/office/powerpoint/2010/main" val="400088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2</a:t>
            </a:fld>
            <a:endParaRPr lang="en-US" dirty="0"/>
          </a:p>
        </p:txBody>
      </p:sp>
    </p:spTree>
    <p:extLst>
      <p:ext uri="{BB962C8B-B14F-4D97-AF65-F5344CB8AC3E}">
        <p14:creationId xmlns:p14="http://schemas.microsoft.com/office/powerpoint/2010/main" val="95480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Surfing Money Wave Finance-</a:t>
            </a:r>
            <a:r>
              <a:rPr lang="en-US" dirty="0"/>
              <a:t>The </a:t>
            </a:r>
            <a:r>
              <a:rPr lang="en-US" sz="1200" kern="1200" dirty="0">
                <a:solidFill>
                  <a:schemeClr val="accent2"/>
                </a:solidFill>
                <a:latin typeface="+mn-lt"/>
                <a:ea typeface="+mn-ea"/>
                <a:cs typeface="+mn-cs"/>
              </a:rPr>
              <a:t>ultimate goal of </a:t>
            </a:r>
            <a:r>
              <a:rPr lang="en-US" sz="1200" b="1" kern="1200" dirty="0">
                <a:solidFill>
                  <a:schemeClr val="accent2"/>
                </a:solidFill>
                <a:latin typeface="+mn-lt"/>
                <a:ea typeface="+mn-ea"/>
                <a:cs typeface="+mn-cs"/>
              </a:rPr>
              <a:t>surfing </a:t>
            </a:r>
            <a:r>
              <a:rPr lang="en-US" sz="1200" kern="1200" dirty="0">
                <a:solidFill>
                  <a:schemeClr val="accent2"/>
                </a:solidFill>
                <a:latin typeface="+mn-lt"/>
                <a:ea typeface="+mn-ea"/>
                <a:cs typeface="+mn-cs"/>
              </a:rPr>
              <a:t>is to ride and progress on the unbroken part of the </a:t>
            </a:r>
            <a:r>
              <a:rPr lang="en-US" sz="1200" b="1" kern="1200" dirty="0">
                <a:solidFill>
                  <a:schemeClr val="accent2"/>
                </a:solidFill>
                <a:latin typeface="+mn-lt"/>
                <a:ea typeface="+mn-ea"/>
                <a:cs typeface="+mn-cs"/>
              </a:rPr>
              <a:t>wave</a:t>
            </a:r>
            <a:r>
              <a:rPr lang="en-US" sz="1200" kern="1200" dirty="0">
                <a:solidFill>
                  <a:schemeClr val="accent2"/>
                </a:solidFill>
                <a:latin typeface="+mn-lt"/>
                <a:ea typeface="+mn-ea"/>
                <a:cs typeface="+mn-cs"/>
              </a:rPr>
              <a:t> using a surfboard.</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2"/>
                </a:solidFill>
                <a:latin typeface="+mn-lt"/>
                <a:ea typeface="+mn-ea"/>
                <a:cs typeface="+mn-cs"/>
              </a:rPr>
              <a:t>The </a:t>
            </a:r>
            <a:r>
              <a:rPr lang="en-US" dirty="0"/>
              <a:t>management of resources for the COVID was very difficult considering the health risk. It</a:t>
            </a:r>
            <a:r>
              <a:rPr lang="en-US" baseline="0" dirty="0"/>
              <a:t> is needed to work hard under the pressure of virus infection</a:t>
            </a:r>
            <a:r>
              <a:rPr lang="en-US" dirty="0"/>
              <a:t>.</a:t>
            </a:r>
            <a:endParaRPr lang="en-US" sz="1200" kern="1200" dirty="0">
              <a:solidFill>
                <a:schemeClr val="accent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3</a:t>
            </a:fld>
            <a:endParaRPr lang="en-US" dirty="0"/>
          </a:p>
        </p:txBody>
      </p:sp>
    </p:spTree>
    <p:extLst>
      <p:ext uri="{BB962C8B-B14F-4D97-AF65-F5344CB8AC3E}">
        <p14:creationId xmlns:p14="http://schemas.microsoft.com/office/powerpoint/2010/main" val="243087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0" y="4343179"/>
            <a:ext cx="5485420" cy="4114358"/>
          </a:xfrm>
          <a:prstGeom prst="rect">
            <a:avLst/>
          </a:prstGeom>
        </p:spPr>
        <p:txBody>
          <a:bodyPr/>
          <a:lstStyle/>
          <a:p>
            <a:r>
              <a:rPr lang="en-US" sz="1200" b="1" i="0" kern="1200" dirty="0">
                <a:solidFill>
                  <a:schemeClr val="tx1"/>
                </a:solidFill>
                <a:effectLst/>
                <a:latin typeface="+mn-lt"/>
                <a:ea typeface="+mn-ea"/>
                <a:cs typeface="+mn-cs"/>
              </a:rPr>
              <a:t>Impact of the pandemic on liquidity management and cash flow forecasting processes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t>
            </a:r>
            <a:r>
              <a:rPr lang="ro-RO" sz="1200" kern="1200" dirty="0">
                <a:solidFill>
                  <a:schemeClr val="tx1"/>
                </a:solidFill>
                <a:effectLst/>
                <a:latin typeface="+mn-lt"/>
                <a:ea typeface="+mn-ea"/>
                <a:cs typeface="+mn-cs"/>
              </a:rPr>
              <a:t>ow the COVID-19 affected the treasury operations and the measures introduced (developed) by the authorities to assure uninterrupted execution of the key treasury functions</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Agile treasury responce to COVID-19 </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Reflections </a:t>
            </a:r>
            <a:r>
              <a:rPr lang="en-US" sz="1200" kern="1200" dirty="0">
                <a:solidFill>
                  <a:schemeClr val="tx1"/>
                </a:solidFill>
                <a:effectLst/>
                <a:latin typeface="+mn-lt"/>
                <a:ea typeface="+mn-ea"/>
                <a:cs typeface="+mn-cs"/>
              </a:rPr>
              <a:t>from government</a:t>
            </a:r>
          </a:p>
          <a:p>
            <a:r>
              <a:rPr lang="en-US" sz="1200" kern="1200" dirty="0">
                <a:solidFill>
                  <a:schemeClr val="tx1"/>
                </a:solidFill>
                <a:effectLst/>
                <a:latin typeface="+mn-lt"/>
                <a:ea typeface="+mn-ea"/>
                <a:cs typeface="+mn-cs"/>
              </a:rPr>
              <a:t>We was critical thinkers:</a:t>
            </a:r>
          </a:p>
          <a:p>
            <a:r>
              <a:rPr lang="en-US" sz="1200" kern="1200" dirty="0">
                <a:solidFill>
                  <a:schemeClr val="tx1"/>
                </a:solidFill>
                <a:effectLst/>
                <a:latin typeface="+mn-lt"/>
                <a:ea typeface="+mn-ea"/>
                <a:cs typeface="+mn-cs"/>
              </a:rPr>
              <a:t>– Quick thinking,</a:t>
            </a:r>
          </a:p>
          <a:p>
            <a:pPr marL="0" indent="0">
              <a:buFontTx/>
              <a:buNone/>
            </a:pPr>
            <a:r>
              <a:rPr lang="en-US" sz="1200" kern="1200" dirty="0">
                <a:solidFill>
                  <a:schemeClr val="tx1"/>
                </a:solidFill>
                <a:effectLst/>
                <a:latin typeface="+mn-lt"/>
                <a:ea typeface="+mn-ea"/>
                <a:cs typeface="+mn-cs"/>
              </a:rPr>
              <a:t>– Creative thinking,</a:t>
            </a:r>
          </a:p>
          <a:p>
            <a:pPr marL="0" indent="0">
              <a:buFontTx/>
              <a:buNone/>
            </a:pPr>
            <a:r>
              <a:rPr lang="en-US" sz="1200" kern="1200" dirty="0">
                <a:solidFill>
                  <a:schemeClr val="tx1"/>
                </a:solidFill>
                <a:effectLst/>
                <a:latin typeface="+mn-lt"/>
                <a:ea typeface="+mn-ea"/>
                <a:cs typeface="+mn-cs"/>
              </a:rPr>
              <a:t>– Analytical thinking through various actions.</a:t>
            </a:r>
          </a:p>
          <a:p>
            <a:endParaRPr lang="en-US" i="1" dirty="0">
              <a:solidFill>
                <a:srgbClr val="212121"/>
              </a:solidFill>
              <a:latin typeface="Times New Roman" panose="02020603050405020304" pitchFamily="18" charset="0"/>
            </a:endParaRPr>
          </a:p>
          <a:p>
            <a:pPr marL="214292" indent="-214292" defTabSz="685714">
              <a:buFont typeface="Arial" panose="020B0604020202020204" pitchFamily="34" charset="0"/>
              <a:buChar char="•"/>
            </a:pPr>
            <a:r>
              <a:rPr lang="en-GB" sz="1200" b="0" dirty="0">
                <a:cs typeface="Segoe UI" panose="020B0502040204020203" pitchFamily="34" charset="0"/>
              </a:rPr>
              <a:t>Qualitative review of actions taken to respond to an emergency as a means of identifying best practices, gaps and lessons learned</a:t>
            </a:r>
          </a:p>
          <a:p>
            <a:pPr marL="214292" indent="-214292" defTabSz="685714">
              <a:buFont typeface="Arial" panose="020B0604020202020204" pitchFamily="34" charset="0"/>
              <a:buChar char="•"/>
            </a:pPr>
            <a:r>
              <a:rPr lang="en-GB" sz="1200" b="0" dirty="0">
                <a:cs typeface="Segoe UI" panose="020B0502040204020203" pitchFamily="34" charset="0"/>
              </a:rPr>
              <a:t>Focuses on functionality </a:t>
            </a:r>
          </a:p>
          <a:p>
            <a:pPr marL="214292" indent="-214292" defTabSz="685714">
              <a:buFont typeface="Arial" panose="020B0604020202020204" pitchFamily="34" charset="0"/>
              <a:buChar char="•"/>
            </a:pPr>
            <a:r>
              <a:rPr lang="en-GB" sz="1200" b="0" dirty="0">
                <a:cs typeface="Segoe UI" panose="020B0502040204020203" pitchFamily="34" charset="0"/>
              </a:rPr>
              <a:t>Voluntary</a:t>
            </a:r>
          </a:p>
          <a:p>
            <a:pPr marL="214292" indent="-214292" defTabSz="685714">
              <a:buFont typeface="Arial" panose="020B0604020202020204" pitchFamily="34" charset="0"/>
              <a:buChar char="•"/>
            </a:pPr>
            <a:r>
              <a:rPr lang="en-GB" sz="1200" b="0" dirty="0">
                <a:cs typeface="Segoe UI" panose="020B0502040204020203" pitchFamily="34" charset="0"/>
              </a:rPr>
              <a:t>Evaluation of real event – after an event</a:t>
            </a:r>
          </a:p>
          <a:p>
            <a:pPr marL="214292" indent="-214292" defTabSz="685714">
              <a:buFont typeface="Arial" panose="020B0604020202020204" pitchFamily="34" charset="0"/>
              <a:buChar char="•"/>
            </a:pPr>
            <a:r>
              <a:rPr lang="en-US" sz="1200" b="0" dirty="0">
                <a:cs typeface="Segoe UI" panose="020B0502040204020203" pitchFamily="34" charset="0"/>
              </a:rPr>
              <a:t>Involving all those involved in the event </a:t>
            </a:r>
            <a:r>
              <a:rPr lang="en-GB" sz="1200" b="0" dirty="0"/>
              <a:t>to discuss the actions taken in an open and honest environment</a:t>
            </a:r>
          </a:p>
          <a:p>
            <a:endParaRPr lang="en-GB"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did the Treasury under the Ministry of Economy and Finance monitor the financial side of the pandemic?</a:t>
            </a:r>
          </a:p>
          <a:p>
            <a:r>
              <a:rPr lang="en-US" sz="1200" b="0" kern="1200" dirty="0">
                <a:solidFill>
                  <a:schemeClr val="tx1"/>
                </a:solidFill>
                <a:effectLst/>
                <a:latin typeface="+mn-lt"/>
                <a:ea typeface="+mn-ea"/>
                <a:cs typeface="+mn-cs"/>
              </a:rPr>
              <a:t>Monitoring the financial side of the pandemic from the point of view of the Treasury consists in compiling the daily forecast of inflows and outflows of the unified Treasury account "Government Deposit" in the Bank of Albania based on the monthly target set by the relevant Macroeconomic-Fiscal Directorates. Budget and Debt and approved by the minister responsible for finance, correcting transactions that are not performed through the banking system, but through accounting in the Government Financial Information System (SIFQ).All changes during the year are undertaken by the Debt and Liquidity Management Committee, chaired by the relevant Deputy Minister and / or Secretary General. In terms of the commitment of budget funds to cope with the situation created by COVID-19, the priorities of payments were set in implementation of Instruction no. 14 (prot.5802), dated 24.03.2020 "On procedures for managing and monitoring the implementation of the budget in conditions of natural disaster". As a result, the intensity of daily forecasts increased in communication with line ministries, which had to update at any time the forecasts previously submitted to the Treasury, ensuring the continuity of the activity of the spending units.</a:t>
            </a:r>
          </a:p>
          <a:p>
            <a:r>
              <a:rPr lang="en-US" sz="1200" b="0" kern="1200" dirty="0">
                <a:solidFill>
                  <a:schemeClr val="tx1"/>
                </a:solidFill>
                <a:effectLst/>
                <a:latin typeface="+mn-lt"/>
                <a:ea typeface="+mn-ea"/>
                <a:cs typeface="+mn-cs"/>
              </a:rPr>
              <a:t>The financial means for the pandemic consist of the following:</a:t>
            </a:r>
          </a:p>
          <a:p>
            <a:r>
              <a:rPr lang="en-US" sz="1200" b="0" kern="1200" dirty="0">
                <a:solidFill>
                  <a:schemeClr val="tx1"/>
                </a:solidFill>
                <a:effectLst/>
                <a:latin typeface="+mn-lt"/>
                <a:ea typeface="+mn-ea"/>
                <a:cs typeface="+mn-cs"/>
              </a:rPr>
              <a:t>-Two anti-COVID-19 packages approved by the government in support of employees, including people in need, people who lose their jobs in the community (“war wages”), economic assistance for each family to have sufficient income to cope with the situation, etc. </a:t>
            </a:r>
          </a:p>
          <a:p>
            <a:r>
              <a:rPr lang="en-US" sz="1200" b="0" kern="1200" dirty="0">
                <a:solidFill>
                  <a:schemeClr val="tx1"/>
                </a:solidFill>
                <a:effectLst/>
                <a:latin typeface="+mn-lt"/>
                <a:ea typeface="+mn-ea"/>
                <a:cs typeface="+mn-cs"/>
              </a:rPr>
              <a:t>-The two sovereign guarantees in the support of the private sector for short-term loans of companies that will have difficulties for employees' salaries, etc.</a:t>
            </a:r>
          </a:p>
          <a:p>
            <a:r>
              <a:rPr lang="en-US" sz="1200" b="0" kern="1200" dirty="0">
                <a:solidFill>
                  <a:schemeClr val="tx1"/>
                </a:solidFill>
                <a:effectLst/>
                <a:latin typeface="+mn-lt"/>
                <a:ea typeface="+mn-ea"/>
                <a:cs typeface="+mn-cs"/>
              </a:rPr>
              <a:t>Cash was also provided from external sources such as:</a:t>
            </a:r>
          </a:p>
          <a:p>
            <a:r>
              <a:rPr lang="en-US" sz="1200" b="0" kern="1200" dirty="0">
                <a:solidFill>
                  <a:schemeClr val="tx1"/>
                </a:solidFill>
                <a:effectLst/>
                <a:latin typeface="+mn-lt"/>
                <a:ea typeface="+mn-ea"/>
                <a:cs typeface="+mn-cs"/>
              </a:rPr>
              <a:t>-IMF’s Rapid Financing Instrument (RFI) as a right of the IMF member country. </a:t>
            </a:r>
          </a:p>
          <a:p>
            <a:r>
              <a:rPr lang="en-US" sz="1200" b="0" kern="1200" dirty="0">
                <a:solidFill>
                  <a:schemeClr val="tx1"/>
                </a:solidFill>
                <a:effectLst/>
                <a:latin typeface="+mn-lt"/>
                <a:ea typeface="+mn-ea"/>
                <a:cs typeface="+mn-cs"/>
              </a:rPr>
              <a:t>-European Union and IBRD Funding </a:t>
            </a:r>
          </a:p>
          <a:p>
            <a:r>
              <a:rPr lang="en-US" sz="1200" b="0" kern="1200" dirty="0">
                <a:solidFill>
                  <a:schemeClr val="tx1"/>
                </a:solidFill>
                <a:effectLst/>
                <a:latin typeface="+mn-lt"/>
                <a:ea typeface="+mn-ea"/>
                <a:cs typeface="+mn-cs"/>
              </a:rPr>
              <a:t>-Various donations that were collected:</a:t>
            </a:r>
          </a:p>
          <a:p>
            <a:r>
              <a:rPr lang="en-US" sz="1200" b="0" kern="1200" dirty="0">
                <a:solidFill>
                  <a:schemeClr val="tx1"/>
                </a:solidFill>
                <a:effectLst/>
                <a:latin typeface="+mn-lt"/>
                <a:ea typeface="+mn-ea"/>
                <a:cs typeface="+mn-cs"/>
              </a:rPr>
              <a:t>    -In special accounts outside the TSA in commercial banks for transparency,</a:t>
            </a:r>
          </a:p>
          <a:p>
            <a:r>
              <a:rPr lang="en-US" sz="1200" b="0" kern="1200" dirty="0">
                <a:solidFill>
                  <a:schemeClr val="tx1"/>
                </a:solidFill>
                <a:effectLst/>
                <a:latin typeface="+mn-lt"/>
                <a:ea typeface="+mn-ea"/>
                <a:cs typeface="+mn-cs"/>
              </a:rPr>
              <a:t>    -In the existing non-tax revenue accounts administered by the Treasury branches on behalf of the respective budgetary institution such as municipalities, etc. </a:t>
            </a:r>
          </a:p>
          <a:p>
            <a:r>
              <a:rPr lang="en-US" sz="1200" b="0" kern="1200" dirty="0">
                <a:solidFill>
                  <a:schemeClr val="tx1"/>
                </a:solidFill>
                <a:effectLst/>
                <a:latin typeface="+mn-lt"/>
                <a:ea typeface="+mn-ea"/>
                <a:cs typeface="+mn-cs"/>
              </a:rPr>
              <a:t>In these conditions, the Treasury strengthened the cooperation with the Debt Department for the execution of the budget in the most optimal possible and acceptable way for the monetary policy of the Bank of Albania, avoiding the influence of the volatility of the cash flows in the expenditure plan. </a:t>
            </a:r>
          </a:p>
          <a:p>
            <a:r>
              <a:rPr lang="en-US" sz="1200" b="0" kern="1200" dirty="0">
                <a:solidFill>
                  <a:schemeClr val="tx1"/>
                </a:solidFill>
                <a:effectLst/>
                <a:latin typeface="+mn-lt"/>
                <a:ea typeface="+mn-ea"/>
                <a:cs typeface="+mn-cs"/>
              </a:rPr>
              <a:t>On the other hand the spending units of general government were conscious to make only the most necessary expenditures to cope with the pandemic.</a:t>
            </a:r>
          </a:p>
          <a:p>
            <a:r>
              <a:rPr lang="en-US" sz="1200" b="0" kern="1200" dirty="0">
                <a:solidFill>
                  <a:schemeClr val="tx1"/>
                </a:solidFill>
                <a:effectLst/>
                <a:latin typeface="+mn-lt"/>
                <a:ea typeface="+mn-ea"/>
                <a:cs typeface="+mn-cs"/>
              </a:rPr>
              <a:t>Contrary to normalcy, the Secretary General of the MFA in the capacity of the NPA reviews requests for additional funding from central government spending units, requests for expenditures not included in the approved priorities and emergency requests for payments and recommends planning to the Minister responsible for finance, rejection or acceptance of requests for additional funds argued and the inclusion of salaries in the priorities.</a:t>
            </a:r>
          </a:p>
          <a:p>
            <a:r>
              <a:rPr lang="en-US" sz="1200" b="0" kern="1200" dirty="0">
                <a:solidFill>
                  <a:schemeClr val="tx1"/>
                </a:solidFill>
                <a:effectLst/>
                <a:latin typeface="+mn-lt"/>
                <a:ea typeface="+mn-ea"/>
                <a:cs typeface="+mn-cs"/>
              </a:rPr>
              <a:t>The intensity of daily forecasts increased in communication with line ministries, which had to update at any time the forecasts previously submitted to the Treasury, ensuring the continuity of the activity of the spending unit.</a:t>
            </a:r>
          </a:p>
          <a:p>
            <a:r>
              <a:rPr lang="en-US" sz="1200" b="0" kern="1200" dirty="0">
                <a:solidFill>
                  <a:schemeClr val="tx1"/>
                </a:solidFill>
                <a:effectLst/>
                <a:latin typeface="+mn-lt"/>
                <a:ea typeface="+mn-ea"/>
                <a:cs typeface="+mn-cs"/>
              </a:rPr>
              <a:t>List of priorities: point 5 and 6 of the instruction:</a:t>
            </a:r>
          </a:p>
          <a:p>
            <a:r>
              <a:rPr lang="en-US" sz="1200" b="0" kern="1200" dirty="0">
                <a:solidFill>
                  <a:schemeClr val="tx1"/>
                </a:solidFill>
                <a:effectLst/>
                <a:latin typeface="+mn-lt"/>
                <a:ea typeface="+mn-ea"/>
                <a:cs typeface="+mn-cs"/>
              </a:rPr>
              <a:t>5. Depending on the available liquidity, priority will be given to the expenses of the Debt and the expenses of the system of the Ministry of Health and Social Protection.</a:t>
            </a:r>
          </a:p>
          <a:p>
            <a:r>
              <a:rPr lang="en-US" sz="1200" b="0" kern="1200" dirty="0">
                <a:solidFill>
                  <a:schemeClr val="tx1"/>
                </a:solidFill>
                <a:effectLst/>
                <a:latin typeface="+mn-lt"/>
                <a:ea typeface="+mn-ea"/>
                <a:cs typeface="+mn-cs"/>
              </a:rPr>
              <a:t>6. Then the priority of the order of payments for the expenditure transactions of the units of general government is determined as follows:</a:t>
            </a:r>
          </a:p>
          <a:p>
            <a:pPr lvl="1"/>
            <a:r>
              <a:rPr lang="en-US" sz="1200" b="0" kern="1200" dirty="0">
                <a:solidFill>
                  <a:schemeClr val="tx1"/>
                </a:solidFill>
                <a:effectLst/>
                <a:latin typeface="+mn-lt"/>
                <a:ea typeface="+mn-ea"/>
                <a:cs typeface="+mn-cs"/>
              </a:rPr>
              <a:t>6.1 Salaries of general government employees and social and health insurance, subsidies with destination salary.</a:t>
            </a:r>
          </a:p>
          <a:p>
            <a:pPr lvl="1"/>
            <a:r>
              <a:rPr lang="en-US" sz="1200" b="0" kern="1200" dirty="0">
                <a:solidFill>
                  <a:schemeClr val="tx1"/>
                </a:solidFill>
                <a:effectLst/>
                <a:latin typeface="+mn-lt"/>
                <a:ea typeface="+mn-ea"/>
                <a:cs typeface="+mn-cs"/>
              </a:rPr>
              <a:t>6.2 Transfers to the Social Insurance Institution for pension payments.</a:t>
            </a:r>
          </a:p>
          <a:p>
            <a:pPr lvl="1"/>
            <a:r>
              <a:rPr lang="en-US" sz="1200" b="0" kern="1200" dirty="0">
                <a:solidFill>
                  <a:schemeClr val="tx1"/>
                </a:solidFill>
                <a:effectLst/>
                <a:latin typeface="+mn-lt"/>
                <a:ea typeface="+mn-ea"/>
                <a:cs typeface="+mn-cs"/>
              </a:rPr>
              <a:t>6.3 Economic assistance and unemployment benefits.</a:t>
            </a:r>
          </a:p>
          <a:p>
            <a:pPr lvl="1"/>
            <a:r>
              <a:rPr lang="en-US" sz="1200" b="0" kern="1200" dirty="0">
                <a:solidFill>
                  <a:schemeClr val="tx1"/>
                </a:solidFill>
                <a:effectLst/>
                <a:latin typeface="+mn-lt"/>
                <a:ea typeface="+mn-ea"/>
                <a:cs typeface="+mn-cs"/>
              </a:rPr>
              <a:t>6.4 Payment for water and electricity.</a:t>
            </a:r>
          </a:p>
          <a:p>
            <a:pPr lvl="1"/>
            <a:r>
              <a:rPr lang="en-US" sz="1200" b="0" kern="1200" dirty="0">
                <a:solidFill>
                  <a:schemeClr val="tx1"/>
                </a:solidFill>
                <a:effectLst/>
                <a:latin typeface="+mn-lt"/>
                <a:ea typeface="+mn-ea"/>
                <a:cs typeface="+mn-cs"/>
              </a:rPr>
              <a:t>6.5 Earthquake costs (social rents, costs presented by the National Agency for Territorial Planning, etc.)</a:t>
            </a:r>
          </a:p>
          <a:p>
            <a:pPr lvl="1"/>
            <a:r>
              <a:rPr lang="en-US" sz="1200" b="0" kern="1200" dirty="0">
                <a:solidFill>
                  <a:schemeClr val="tx1"/>
                </a:solidFill>
                <a:effectLst/>
                <a:latin typeface="+mn-lt"/>
                <a:ea typeface="+mn-ea"/>
                <a:cs typeface="+mn-cs"/>
              </a:rPr>
              <a:t>6.6 Financial and economic assistance due to COVID-19.</a:t>
            </a:r>
          </a:p>
          <a:p>
            <a:pPr lvl="1"/>
            <a:r>
              <a:rPr lang="en-US" sz="1200" b="0" kern="1200" dirty="0">
                <a:solidFill>
                  <a:schemeClr val="tx1"/>
                </a:solidFill>
                <a:effectLst/>
                <a:latin typeface="+mn-lt"/>
                <a:ea typeface="+mn-ea"/>
                <a:cs typeface="+mn-cs"/>
              </a:rPr>
              <a:t>6.7 Foreign currency payments from the unified Treasury account with the Bank of Albania.</a:t>
            </a:r>
          </a:p>
          <a:p>
            <a:pPr lvl="1"/>
            <a:r>
              <a:rPr lang="en-US" sz="1200" b="0" kern="1200" dirty="0">
                <a:solidFill>
                  <a:schemeClr val="tx1"/>
                </a:solidFill>
                <a:effectLst/>
                <a:latin typeface="+mn-lt"/>
                <a:ea typeface="+mn-ea"/>
                <a:cs typeface="+mn-cs"/>
              </a:rPr>
              <a:t>6.8 Other payments from public funds applying the principle of chronological registration of invoices first entry-first exit (FIFO).</a:t>
            </a:r>
          </a:p>
          <a:p>
            <a:r>
              <a:rPr lang="en-US" sz="1200" b="0" kern="1200" dirty="0">
                <a:solidFill>
                  <a:schemeClr val="tx1"/>
                </a:solidFill>
                <a:effectLst/>
                <a:latin typeface="+mn-lt"/>
                <a:ea typeface="+mn-ea"/>
                <a:cs typeface="+mn-cs"/>
              </a:rPr>
              <a:t>7 If it is foreseen that the receipts for the following period are not sufficient to provide the necessary liquidity for the payments according to point 5 and 6 above, then the priority according to point 6 above will be reduced depending on the concrete conditions.</a:t>
            </a:r>
          </a:p>
          <a:p>
            <a:endParaRPr lang="en-US" sz="1200" baseline="0" dirty="0">
              <a:solidFill>
                <a:schemeClr val="tx1"/>
              </a:solidFill>
            </a:endParaRPr>
          </a:p>
          <a:p>
            <a:pPr marL="0" marR="0" lvl="0" indent="0">
              <a:lnSpc>
                <a:spcPct val="115000"/>
              </a:lnSpc>
              <a:spcBef>
                <a:spcPts val="0"/>
              </a:spcBef>
              <a:spcAft>
                <a:spcPts val="0"/>
              </a:spcAft>
              <a:buFont typeface="+mj-lt"/>
              <a:buNone/>
            </a:pPr>
            <a:r>
              <a:rPr lang="tr-TR" sz="1400" b="1" dirty="0">
                <a:latin typeface="Calibri" panose="020F0502020204030204" pitchFamily="34" charset="0"/>
                <a:ea typeface="Calibri" panose="020F0502020204030204" pitchFamily="34" charset="0"/>
                <a:cs typeface="Arial" panose="020B0604020202020204" pitchFamily="34" charset="0"/>
              </a:rPr>
              <a:t>Data Sharing During Emergencies</a:t>
            </a:r>
            <a:r>
              <a:rPr lang="tr-TR"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tr-TR" sz="1200" dirty="0">
                <a:latin typeface="Calibri" panose="020F0502020204030204" pitchFamily="34" charset="0"/>
                <a:ea typeface="Calibri" panose="020F0502020204030204" pitchFamily="34" charset="0"/>
                <a:cs typeface="Arial" panose="020B0604020202020204" pitchFamily="34" charset="0"/>
              </a:rPr>
              <a:t>The BIs should prepare a comprehensive plan regarding their spending needs in a timely manner taking into account all the risks that could be arised due to the emergencies.</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tr-TR" sz="1200" dirty="0">
                <a:latin typeface="Calibri" panose="020F0502020204030204" pitchFamily="34" charset="0"/>
                <a:ea typeface="Calibri" panose="020F0502020204030204" pitchFamily="34" charset="0"/>
                <a:cs typeface="Arial" panose="020B0604020202020204" pitchFamily="34" charset="0"/>
              </a:rPr>
              <a:t>The MOFE could revise the template structures and set more frequent intervals for data submission during emergencies.</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tr-TR" sz="1200" dirty="0">
                <a:latin typeface="Calibri" panose="020F0502020204030204" pitchFamily="34" charset="0"/>
                <a:ea typeface="Calibri" panose="020F0502020204030204" pitchFamily="34" charset="0"/>
                <a:cs typeface="Arial" panose="020B0604020202020204" pitchFamily="34" charset="0"/>
              </a:rPr>
              <a:t>The central consolidation units should immediately update the sub-units regarding the new template structures and intervals for data submission.</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tr-TR" sz="1200" dirty="0">
                <a:latin typeface="Calibri" panose="020F0502020204030204" pitchFamily="34" charset="0"/>
                <a:ea typeface="Calibri" panose="020F0502020204030204" pitchFamily="34" charset="0"/>
                <a:cs typeface="Arial" panose="020B0604020202020204" pitchFamily="34" charset="0"/>
              </a:rPr>
              <a:t>It is under the responsibility of the central consolidation units to ensure the business continuity of the cash forecasting process during emergencies.</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1000"/>
              </a:spcAft>
              <a:buFont typeface="Symbol" panose="05050102010706020507" pitchFamily="18" charset="2"/>
              <a:buChar char=""/>
            </a:pPr>
            <a:r>
              <a:rPr lang="en-GB" sz="1200" dirty="0"/>
              <a:t>The central consolidation units should consult with the sub-units and check for any revision needs at least on a weekly basis.</a:t>
            </a:r>
            <a:endParaRPr lang="en-US" sz="1200" dirty="0"/>
          </a:p>
          <a:p>
            <a:pPr marL="342900" indent="-342900">
              <a:lnSpc>
                <a:spcPct val="115000"/>
              </a:lnSpc>
              <a:spcAft>
                <a:spcPts val="1000"/>
              </a:spcAft>
              <a:buFont typeface="Symbol" panose="05050102010706020507" pitchFamily="18" charset="2"/>
              <a:buChar char=""/>
            </a:pPr>
            <a:r>
              <a:rPr lang="en-GB" sz="1200" dirty="0"/>
              <a:t>The BIs should provide necessary explanations for cash inflow and outflow projections with an unusual character or deviating significantly from their standard patterns.</a:t>
            </a:r>
          </a:p>
          <a:p>
            <a:pPr marL="342900" indent="-342900">
              <a:lnSpc>
                <a:spcPct val="115000"/>
              </a:lnSpc>
              <a:spcAft>
                <a:spcPts val="1000"/>
              </a:spcAft>
              <a:buFont typeface="Symbol" panose="05050102010706020507" pitchFamily="18" charset="2"/>
              <a:buChar char=""/>
            </a:pPr>
            <a:endParaRPr lang="en-GB" sz="1200" dirty="0"/>
          </a:p>
          <a:p>
            <a:pPr lvl="0"/>
            <a:r>
              <a:rPr lang="tr-TR" sz="1200" kern="1200" dirty="0">
                <a:solidFill>
                  <a:schemeClr val="tx1"/>
                </a:solidFill>
                <a:effectLst/>
                <a:latin typeface="+mn-lt"/>
                <a:ea typeface="+mn-ea"/>
                <a:cs typeface="+mn-cs"/>
              </a:rPr>
              <a:t>The major parameters to be considered for the overall </a:t>
            </a:r>
            <a:r>
              <a:rPr lang="tr-TR" sz="1200" b="1" kern="1200" dirty="0">
                <a:solidFill>
                  <a:schemeClr val="tx1"/>
                </a:solidFill>
                <a:effectLst/>
                <a:latin typeface="+mn-lt"/>
                <a:ea typeface="+mn-ea"/>
                <a:cs typeface="+mn-cs"/>
              </a:rPr>
              <a:t>forecasting performance </a:t>
            </a:r>
            <a:r>
              <a:rPr lang="tr-TR" sz="1200"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a:t>
            </a:r>
          </a:p>
          <a:p>
            <a:pPr lvl="1"/>
            <a:r>
              <a:rPr lang="tr-TR" sz="1200" kern="1200" dirty="0">
                <a:solidFill>
                  <a:schemeClr val="tx1"/>
                </a:solidFill>
                <a:effectLst/>
                <a:latin typeface="+mn-lt"/>
                <a:ea typeface="+mn-ea"/>
                <a:cs typeface="+mn-cs"/>
              </a:rPr>
              <a:t>Deviations from monthly forecasts,</a:t>
            </a:r>
            <a:endParaRPr lang="en-US" sz="1200" kern="1200" dirty="0">
              <a:solidFill>
                <a:schemeClr val="tx1"/>
              </a:solidFill>
              <a:effectLst/>
              <a:latin typeface="+mn-lt"/>
              <a:ea typeface="+mn-ea"/>
              <a:cs typeface="+mn-cs"/>
            </a:endParaRPr>
          </a:p>
          <a:p>
            <a:pPr lvl="1"/>
            <a:r>
              <a:rPr lang="tr-TR" sz="1200" kern="1200" dirty="0">
                <a:solidFill>
                  <a:schemeClr val="tx1"/>
                </a:solidFill>
                <a:effectLst/>
                <a:latin typeface="+mn-lt"/>
                <a:ea typeface="+mn-ea"/>
                <a:cs typeface="+mn-cs"/>
              </a:rPr>
              <a:t>Timely submission of forecasts by the sub-units to the central consolidation units,</a:t>
            </a:r>
            <a:endParaRPr lang="en-US" sz="1200" kern="1200" dirty="0">
              <a:solidFill>
                <a:schemeClr val="tx1"/>
              </a:solidFill>
              <a:effectLst/>
              <a:latin typeface="+mn-lt"/>
              <a:ea typeface="+mn-ea"/>
              <a:cs typeface="+mn-cs"/>
            </a:endParaRPr>
          </a:p>
          <a:p>
            <a:pPr lvl="1"/>
            <a:r>
              <a:rPr lang="tr-TR" sz="1200" kern="1200" dirty="0">
                <a:solidFill>
                  <a:schemeClr val="tx1"/>
                </a:solidFill>
                <a:effectLst/>
                <a:latin typeface="+mn-lt"/>
                <a:ea typeface="+mn-ea"/>
                <a:cs typeface="+mn-cs"/>
              </a:rPr>
              <a:t>Timely submission of forecasts by the central consolidation units to the MOFE,</a:t>
            </a:r>
            <a:endParaRPr lang="en-US" sz="1200" kern="1200" dirty="0">
              <a:solidFill>
                <a:schemeClr val="tx1"/>
              </a:solidFill>
              <a:effectLst/>
              <a:latin typeface="+mn-lt"/>
              <a:ea typeface="+mn-ea"/>
              <a:cs typeface="+mn-cs"/>
            </a:endParaRPr>
          </a:p>
          <a:p>
            <a:pPr lvl="1"/>
            <a:r>
              <a:rPr lang="tr-TR" sz="1200" kern="1200" dirty="0">
                <a:solidFill>
                  <a:schemeClr val="tx1"/>
                </a:solidFill>
                <a:effectLst/>
                <a:latin typeface="+mn-lt"/>
                <a:ea typeface="+mn-ea"/>
                <a:cs typeface="+mn-cs"/>
              </a:rPr>
              <a:t>Timely in-month revision of the initial forecasts and submission to the MOFE,</a:t>
            </a:r>
            <a:endParaRPr lang="en-US" sz="1200" kern="1200" dirty="0">
              <a:solidFill>
                <a:schemeClr val="tx1"/>
              </a:solidFill>
              <a:effectLst/>
              <a:latin typeface="+mn-lt"/>
              <a:ea typeface="+mn-ea"/>
              <a:cs typeface="+mn-cs"/>
            </a:endParaRPr>
          </a:p>
          <a:p>
            <a:pPr lvl="1"/>
            <a:r>
              <a:rPr lang="tr-TR" sz="1200" kern="1200" dirty="0">
                <a:solidFill>
                  <a:schemeClr val="tx1"/>
                </a:solidFill>
                <a:effectLst/>
                <a:latin typeface="+mn-lt"/>
                <a:ea typeface="+mn-ea"/>
                <a:cs typeface="+mn-cs"/>
              </a:rPr>
              <a:t>Timely notification of the MOFE for the large-scale payments.</a:t>
            </a:r>
            <a:endParaRPr lang="en-US" sz="1200" kern="1200" dirty="0">
              <a:solidFill>
                <a:schemeClr val="tx1"/>
              </a:solidFill>
              <a:effectLst/>
              <a:latin typeface="+mn-lt"/>
              <a:ea typeface="+mn-ea"/>
              <a:cs typeface="+mn-cs"/>
            </a:endParaRPr>
          </a:p>
          <a:p>
            <a:pPr marL="0" marR="0" lvl="0" indent="0">
              <a:lnSpc>
                <a:spcPct val="115000"/>
              </a:lnSpc>
              <a:spcBef>
                <a:spcPts val="0"/>
              </a:spcBef>
              <a:spcAft>
                <a:spcPts val="1000"/>
              </a:spcAft>
              <a:buFont typeface="+mj-lt"/>
              <a:buNone/>
            </a:pPr>
            <a:endParaRPr lang="en-US" sz="1200" b="0" kern="1200" dirty="0">
              <a:solidFill>
                <a:schemeClr val="tx1"/>
              </a:solidFill>
              <a:effectLst/>
              <a:latin typeface="+mn-lt"/>
              <a:ea typeface="+mn-ea"/>
              <a:cs typeface="+mn-cs"/>
            </a:endParaRPr>
          </a:p>
          <a:p>
            <a:pPr marL="0" marR="0" lvl="0" indent="0">
              <a:lnSpc>
                <a:spcPct val="115000"/>
              </a:lnSpc>
              <a:spcBef>
                <a:spcPts val="0"/>
              </a:spcBef>
              <a:spcAft>
                <a:spcPts val="1000"/>
              </a:spcAft>
              <a:buFont typeface="+mj-lt"/>
              <a:buNone/>
            </a:pPr>
            <a:r>
              <a:rPr lang="tr-TR" sz="2000" b="1" dirty="0">
                <a:latin typeface="Calibri" panose="020F0502020204030204" pitchFamily="34" charset="0"/>
                <a:ea typeface="Calibri" panose="020F0502020204030204" pitchFamily="34" charset="0"/>
                <a:cs typeface="Arial" panose="020B0604020202020204" pitchFamily="34" charset="0"/>
              </a:rPr>
              <a:t>Monthly Technical Meetings with the MOFE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2000" dirty="0">
                <a:latin typeface="Calibri" panose="020F0502020204030204" pitchFamily="34" charset="0"/>
                <a:ea typeface="Calibri" panose="020F0502020204030204" pitchFamily="34" charset="0"/>
                <a:cs typeface="Arial" panose="020B0604020202020204" pitchFamily="34" charset="0"/>
              </a:rPr>
              <a:t>The MOFE conduct</a:t>
            </a:r>
            <a:r>
              <a:rPr lang="en-US" sz="2000" dirty="0" err="1">
                <a:latin typeface="Calibri" panose="020F0502020204030204" pitchFamily="34" charset="0"/>
                <a:ea typeface="Calibri" panose="020F0502020204030204" pitchFamily="34" charset="0"/>
                <a:cs typeface="Arial" panose="020B0604020202020204" pitchFamily="34" charset="0"/>
              </a:rPr>
              <a:t>ed</a:t>
            </a:r>
            <a:r>
              <a:rPr lang="tr-TR" sz="2000" dirty="0">
                <a:latin typeface="Calibri" panose="020F0502020204030204" pitchFamily="34" charset="0"/>
                <a:ea typeface="Calibri" panose="020F0502020204030204" pitchFamily="34" charset="0"/>
                <a:cs typeface="Arial" panose="020B0604020202020204" pitchFamily="34" charset="0"/>
              </a:rPr>
              <a:t> monthly technical meetings with the participation of the key BI personnel in order to discuss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tr-TR" sz="2000" dirty="0">
                <a:latin typeface="Calibri" panose="020F0502020204030204" pitchFamily="34" charset="0"/>
                <a:ea typeface="Calibri" panose="020F0502020204030204" pitchFamily="34" charset="0"/>
                <a:cs typeface="Arial" panose="020B0604020202020204" pitchFamily="34" charset="0"/>
              </a:rPr>
              <a:t>Monthly rolling forecasts and major assumptions behind them,</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tr-TR" sz="2000" dirty="0">
                <a:latin typeface="Calibri" panose="020F0502020204030204" pitchFamily="34" charset="0"/>
                <a:ea typeface="Calibri" panose="020F0502020204030204" pitchFamily="34" charset="0"/>
                <a:cs typeface="Arial" panose="020B0604020202020204" pitchFamily="34" charset="0"/>
              </a:rPr>
              <a:t>Main risks that could affect the timing and amount of the monthly forecasts,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tr-TR" sz="2000" dirty="0">
                <a:latin typeface="Calibri" panose="020F0502020204030204" pitchFamily="34" charset="0"/>
                <a:ea typeface="Calibri" panose="020F0502020204030204" pitchFamily="34" charset="0"/>
                <a:cs typeface="Arial" panose="020B0604020202020204" pitchFamily="34" charset="0"/>
              </a:rPr>
              <a:t>Forecasting performance of the BIs and possible measures to be taken for the improvement,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Arial" panose="020B0604020202020204" pitchFamily="34" charset="0"/>
              </a:rPr>
              <a:t>T</a:t>
            </a:r>
            <a:r>
              <a:rPr lang="tr-TR" sz="2000" dirty="0">
                <a:latin typeface="Calibri" panose="020F0502020204030204" pitchFamily="34" charset="0"/>
                <a:ea typeface="Calibri" panose="020F0502020204030204" pitchFamily="34" charset="0"/>
                <a:cs typeface="Arial" panose="020B0604020202020204" pitchFamily="34" charset="0"/>
              </a:rPr>
              <a:t>he quality and effectiveness of the in-month communication and coordination mechanism between BIS and the MFE,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tr-TR" sz="2000" dirty="0">
                <a:latin typeface="Calibri" panose="020F0502020204030204" pitchFamily="34" charset="0"/>
                <a:ea typeface="Calibri" panose="020F0502020204030204" pitchFamily="34" charset="0"/>
                <a:cs typeface="Arial" panose="020B0604020202020204" pitchFamily="34" charset="0"/>
              </a:rPr>
              <a:t>Other issues related to the overall monthly forecasting process.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lvl="1"/>
            <a:endParaRPr lang="en-US" sz="1200" kern="1200" dirty="0">
              <a:solidFill>
                <a:schemeClr val="tx1"/>
              </a:solidFill>
              <a:effectLst/>
              <a:latin typeface="+mn-lt"/>
              <a:ea typeface="+mn-ea"/>
              <a:cs typeface="+mn-cs"/>
            </a:endParaRPr>
          </a:p>
          <a:p>
            <a:pPr marL="342900" indent="-342900">
              <a:lnSpc>
                <a:spcPct val="115000"/>
              </a:lnSpc>
              <a:spcAft>
                <a:spcPts val="1000"/>
              </a:spcAft>
              <a:buFont typeface="Symbol" panose="05050102010706020507" pitchFamily="18" charset="2"/>
              <a:buChar char=""/>
            </a:pPr>
            <a:endParaRPr lang="en-US" sz="1200" dirty="0"/>
          </a:p>
          <a:p>
            <a:pPr marL="0" indent="0">
              <a:buFont typeface="Arial" pitchFamily="34" charset="0"/>
              <a:buNone/>
            </a:pPr>
            <a:endParaRPr lang="en-US" sz="1200" dirty="0">
              <a:solidFill>
                <a:schemeClr val="tx1"/>
              </a:solidFill>
            </a:endParaRPr>
          </a:p>
          <a:p>
            <a:pPr marL="171450" indent="-171450">
              <a:buFont typeface="Arial" pitchFamily="34" charset="0"/>
              <a:buChar char="•"/>
            </a:pP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C0470FA2-A55E-4E4A-A052-B96F76F59001}" type="slidenum">
              <a:rPr lang="en-US" smtClean="0"/>
              <a:pPr/>
              <a:t>4</a:t>
            </a:fld>
            <a:endParaRPr lang="en-US"/>
          </a:p>
        </p:txBody>
      </p:sp>
    </p:spTree>
    <p:extLst>
      <p:ext uri="{BB962C8B-B14F-4D97-AF65-F5344CB8AC3E}">
        <p14:creationId xmlns:p14="http://schemas.microsoft.com/office/powerpoint/2010/main" val="308974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better understand how the pandemic affected the treasury's behavior for cash management’s function, I am presenting to you</a:t>
            </a:r>
            <a:r>
              <a:rPr lang="en-US" baseline="0" dirty="0"/>
              <a:t> our actions/achievements, problems we encountered and the obstacles we overcame to get improvements in our direction/course ongoing.</a:t>
            </a:r>
          </a:p>
          <a:p>
            <a:pPr lvl="0"/>
            <a:r>
              <a:rPr lang="en-US" baseline="0" dirty="0"/>
              <a:t>___________________________________________________________________________________________________</a:t>
            </a:r>
          </a:p>
          <a:p>
            <a:pPr lvl="0"/>
            <a:r>
              <a:rPr lang="en-US" baseline="0" dirty="0"/>
              <a:t>Strengthens:</a:t>
            </a:r>
            <a:endParaRPr lang="en-US" dirty="0"/>
          </a:p>
          <a:p>
            <a:pPr lvl="0"/>
            <a:r>
              <a:rPr lang="en-US" dirty="0"/>
              <a:t>What do we did better? Our achievements</a:t>
            </a:r>
          </a:p>
          <a:p>
            <a:pPr lvl="0"/>
            <a:r>
              <a:rPr lang="en-US" dirty="0"/>
              <a:t>What is our ideal position? Getting budget support, using AGFIS for central electronically payments and the foreign currencies’ reserve</a:t>
            </a:r>
          </a:p>
          <a:p>
            <a:pPr lvl="0"/>
            <a:r>
              <a:rPr lang="en-US" dirty="0"/>
              <a:t>….</a:t>
            </a:r>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5</a:t>
            </a:fld>
            <a:endParaRPr lang="en-US" dirty="0"/>
          </a:p>
        </p:txBody>
      </p:sp>
    </p:spTree>
    <p:extLst>
      <p:ext uri="{BB962C8B-B14F-4D97-AF65-F5344CB8AC3E}">
        <p14:creationId xmlns:p14="http://schemas.microsoft.com/office/powerpoint/2010/main" val="262086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What problems did we encounter</a:t>
            </a:r>
            <a:r>
              <a:rPr lang="en-US" baseline="0" dirty="0">
                <a:solidFill>
                  <a:srgbClr val="0070C0"/>
                </a:solidFill>
              </a:rPr>
              <a:t> during this period of pandemic?</a:t>
            </a:r>
            <a:endParaRPr lang="en-US"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What can we learn in order</a:t>
            </a:r>
            <a:r>
              <a:rPr lang="en-US" baseline="0" dirty="0">
                <a:solidFill>
                  <a:srgbClr val="0070C0"/>
                </a:solidFill>
              </a:rPr>
              <a:t> </a:t>
            </a:r>
            <a:r>
              <a:rPr lang="en-US" dirty="0">
                <a:solidFill>
                  <a:srgbClr val="0070C0"/>
                </a:solidFill>
              </a:rPr>
              <a:t>to improve our efforts? What are we</a:t>
            </a:r>
            <a:r>
              <a:rPr lang="en-US" baseline="0" dirty="0">
                <a:solidFill>
                  <a:srgbClr val="0070C0"/>
                </a:solidFill>
              </a:rPr>
              <a:t> n</a:t>
            </a:r>
            <a:r>
              <a:rPr lang="en-US" dirty="0">
                <a:solidFill>
                  <a:srgbClr val="0070C0"/>
                </a:solidFill>
              </a:rPr>
              <a:t>ot fully utilizing? Is there any area we are not monetizing?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Overall, there are some basic thumb rules to achieve </a:t>
            </a:r>
            <a:r>
              <a:rPr lang="en-US" b="1" dirty="0">
                <a:solidFill>
                  <a:srgbClr val="0070C0"/>
                </a:solidFill>
              </a:rPr>
              <a:t>financial freedom </a:t>
            </a:r>
            <a:r>
              <a:rPr lang="en-US" dirty="0">
                <a:solidFill>
                  <a:srgbClr val="0070C0"/>
                </a:solidFill>
              </a:rPr>
              <a:t>(b</a:t>
            </a:r>
            <a:r>
              <a:rPr lang="en-US" sz="1200" b="0" kern="1200" dirty="0">
                <a:solidFill>
                  <a:srgbClr val="0070C0"/>
                </a:solidFill>
                <a:latin typeface="+mn-lt"/>
                <a:ea typeface="+mn-ea"/>
                <a:cs typeface="+mn-cs"/>
              </a:rPr>
              <a:t>eing financially free means you're in a position to make important decisions without worrying about the future financial impact)</a:t>
            </a:r>
            <a:endParaRPr lang="en-US" dirty="0">
              <a:solidFill>
                <a:srgbClr val="0070C0"/>
              </a:solidFill>
            </a:endParaRPr>
          </a:p>
          <a:p>
            <a:pPr lvl="1"/>
            <a:r>
              <a:rPr lang="en-US" dirty="0"/>
              <a:t>Set goals &amp; achieve them (fiscal rule – point 2).</a:t>
            </a:r>
          </a:p>
          <a:p>
            <a:pPr lvl="1"/>
            <a:r>
              <a:rPr lang="en-US" dirty="0"/>
              <a:t>Work on a budget (point 1).</a:t>
            </a:r>
          </a:p>
          <a:p>
            <a:pPr lvl="1"/>
            <a:r>
              <a:rPr lang="en-US" dirty="0"/>
              <a:t>Invest wisely &amp; consistently (point 3-4).</a:t>
            </a:r>
          </a:p>
          <a:p>
            <a:pPr lvl="1"/>
            <a:r>
              <a:rPr lang="en-US" dirty="0"/>
              <a:t>Automate our finances (point 5).</a:t>
            </a:r>
          </a:p>
          <a:p>
            <a:pPr lvl="1"/>
            <a:r>
              <a:rPr lang="en-US" b="1" dirty="0"/>
              <a:t>Get</a:t>
            </a:r>
            <a:r>
              <a:rPr lang="en-US" dirty="0"/>
              <a:t> quality advice from experts (point 5).</a:t>
            </a:r>
          </a:p>
        </p:txBody>
      </p:sp>
      <p:sp>
        <p:nvSpPr>
          <p:cNvPr id="4" name="Slide Number Placeholder 3"/>
          <p:cNvSpPr>
            <a:spLocks noGrp="1"/>
          </p:cNvSpPr>
          <p:nvPr>
            <p:ph type="sldNum" sz="quarter" idx="10"/>
          </p:nvPr>
        </p:nvSpPr>
        <p:spPr/>
        <p:txBody>
          <a:bodyPr/>
          <a:lstStyle/>
          <a:p>
            <a:fld id="{9CA004F4-F240-48F9-8AE1-486585C7F00D}" type="slidenum">
              <a:rPr lang="en-US" smtClean="0"/>
              <a:pPr/>
              <a:t>6</a:t>
            </a:fld>
            <a:endParaRPr lang="en-US" dirty="0"/>
          </a:p>
        </p:txBody>
      </p:sp>
    </p:spTree>
    <p:extLst>
      <p:ext uri="{BB962C8B-B14F-4D97-AF65-F5344CB8AC3E}">
        <p14:creationId xmlns:p14="http://schemas.microsoft.com/office/powerpoint/2010/main" val="429315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is</a:t>
            </a:r>
            <a:r>
              <a:rPr lang="en-US" baseline="0" dirty="0"/>
              <a:t> trending in our position and foreseeable future?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new tools are available that we are not using?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upcoming actions can we take advantages of?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are the best current practices we can learn from?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Qualitative analysis of actions that would be taken in difficult situations to identify gaps and provide the optimal solution in a timely manner. </a:t>
            </a:r>
          </a:p>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7</a:t>
            </a:fld>
            <a:endParaRPr lang="en-US" dirty="0"/>
          </a:p>
        </p:txBody>
      </p:sp>
    </p:spTree>
    <p:extLst>
      <p:ext uri="{BB962C8B-B14F-4D97-AF65-F5344CB8AC3E}">
        <p14:creationId xmlns:p14="http://schemas.microsoft.com/office/powerpoint/2010/main" val="108527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8</a:t>
            </a:fld>
            <a:endParaRPr lang="en-US" dirty="0"/>
          </a:p>
        </p:txBody>
      </p:sp>
    </p:spTree>
    <p:extLst>
      <p:ext uri="{BB962C8B-B14F-4D97-AF65-F5344CB8AC3E}">
        <p14:creationId xmlns:p14="http://schemas.microsoft.com/office/powerpoint/2010/main" val="230694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smtClean="0"/>
              <a:pPr/>
              <a:t>6/2/2021</a:t>
            </a:fld>
            <a:endParaRPr lang="en-US"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smtClean="0"/>
              <a:pPr/>
              <a:t>6/2/2021</a:t>
            </a:fld>
            <a:endParaRPr lang="en-US"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smtClean="0"/>
              <a:pPr/>
              <a:t>6/2/2021</a:t>
            </a:fld>
            <a:endParaRPr lang="en-US"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pPr/>
              <a:t>‹#›</a:t>
            </a:fld>
            <a:endParaRPr lang="en-US"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pPr/>
              <a:t>6/2/2021</a:t>
            </a:fld>
            <a:endParaRPr lang="en-US"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smtClean="0"/>
              <a:pPr/>
              <a:t>6/2/2021</a:t>
            </a:fld>
            <a:endParaRPr lang="en-US"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smtClean="0"/>
              <a:pPr/>
              <a:t>6/2/2021</a:t>
            </a:fld>
            <a:endParaRPr lang="en-US"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smtClean="0"/>
              <a:pPr/>
              <a:t>6/2/2021</a:t>
            </a:fld>
            <a:endParaRPr lang="en-US"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pPr/>
              <a:t>‹#›</a:t>
            </a:fld>
            <a:endParaRPr lang="en-US" noProof="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smtClean="0"/>
              <a:pPr/>
              <a:t>6/2/2021</a:t>
            </a:fld>
            <a:endParaRPr lang="en-US"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pPr/>
              <a:t>6/2/2021</a:t>
            </a:fld>
            <a:endParaRPr lang="en-US"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pPr/>
              <a:t>6/2/2021</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74427"/>
            <a:ext cx="12192000" cy="6858000"/>
          </a:xfrm>
          <a:prstGeom prst="rect">
            <a:avLst/>
          </a:prstGeom>
        </p:spPr>
      </p:pic>
      <p:sp>
        <p:nvSpPr>
          <p:cNvPr id="2" name="Title 1"/>
          <p:cNvSpPr>
            <a:spLocks noGrp="1"/>
          </p:cNvSpPr>
          <p:nvPr>
            <p:ph type="ctrTitle"/>
          </p:nvPr>
        </p:nvSpPr>
        <p:spPr>
          <a:xfrm>
            <a:off x="902525" y="1357086"/>
            <a:ext cx="5193475" cy="1595663"/>
          </a:xfrm>
          <a:noFill/>
        </p:spPr>
        <p:txBody>
          <a:bodyPr>
            <a:normAutofit fontScale="90000"/>
            <a:scene3d>
              <a:camera prst="orthographicFront"/>
              <a:lightRig rig="soft" dir="t">
                <a:rot lat="0" lon="0" rev="15600000"/>
              </a:lightRig>
            </a:scene3d>
            <a:sp3d extrusionH="57150" prstMaterial="softEdge">
              <a:bevelT w="25400" h="38100"/>
            </a:sp3d>
          </a:bodyPr>
          <a:lstStyle/>
          <a:p>
            <a:br>
              <a:rPr lang="ru-RU" sz="5000" b="0" dirty="0">
                <a:ln/>
                <a:solidFill>
                  <a:schemeClr val="tx1"/>
                </a:solidFill>
              </a:rPr>
            </a:br>
            <a:r>
              <a:rPr lang="en-US" dirty="0">
                <a:ln/>
                <a:solidFill>
                  <a:schemeClr val="tx1"/>
                </a:solidFill>
              </a:rPr>
              <a:t> </a:t>
            </a:r>
            <a:br>
              <a:rPr lang="en-US" sz="2800" dirty="0">
                <a:ln/>
                <a:solidFill>
                  <a:schemeClr val="tx1"/>
                </a:solidFill>
              </a:rPr>
            </a:br>
            <a:br>
              <a:rPr lang="ru-RU" sz="2800" dirty="0">
                <a:ln/>
                <a:solidFill>
                  <a:schemeClr val="tx1"/>
                </a:solidFill>
              </a:rPr>
            </a:br>
            <a:br>
              <a:rPr lang="ru-RU" sz="2800" dirty="0">
                <a:ln/>
                <a:solidFill>
                  <a:schemeClr val="tx1"/>
                </a:solidFill>
              </a:rPr>
            </a:br>
            <a:br>
              <a:rPr lang="ru-RU" sz="2800" dirty="0">
                <a:ln/>
                <a:solidFill>
                  <a:schemeClr val="tx1"/>
                </a:solidFill>
              </a:rPr>
            </a:br>
            <a:br>
              <a:rPr lang="ru-RU" sz="2800" dirty="0">
                <a:ln/>
                <a:solidFill>
                  <a:schemeClr val="tx1"/>
                </a:solidFill>
              </a:rPr>
            </a:br>
            <a:r>
              <a:rPr lang="ru-RU" sz="2800" dirty="0">
                <a:ln/>
                <a:solidFill>
                  <a:schemeClr val="tx1"/>
                </a:solidFill>
              </a:rPr>
              <a:t>Как пандемия повлияла на практику управления и прогнозирования ликвидности в </a:t>
            </a:r>
            <a:br>
              <a:rPr lang="ru-RU" sz="2800" dirty="0">
                <a:ln/>
                <a:solidFill>
                  <a:schemeClr val="tx1"/>
                </a:solidFill>
              </a:rPr>
            </a:br>
            <a:r>
              <a:rPr lang="ru-RU" sz="2800" dirty="0">
                <a:ln/>
                <a:solidFill>
                  <a:schemeClr val="tx1"/>
                </a:solidFill>
              </a:rPr>
              <a:t>Казначействе Албании</a:t>
            </a:r>
            <a:endParaRPr lang="en-US" sz="3300" b="0" dirty="0">
              <a:ln/>
              <a:solidFill>
                <a:schemeClr val="tx1"/>
              </a:solidFill>
            </a:endParaRPr>
          </a:p>
        </p:txBody>
      </p:sp>
      <p:pic>
        <p:nvPicPr>
          <p:cNvPr id="6" name="Picture 5"/>
          <p:cNvPicPr>
            <a:picLocks noChangeAspect="1"/>
          </p:cNvPicPr>
          <p:nvPr/>
        </p:nvPicPr>
        <p:blipFill>
          <a:blip r:embed="rId4"/>
          <a:stretch>
            <a:fillRect/>
          </a:stretch>
        </p:blipFill>
        <p:spPr>
          <a:xfrm>
            <a:off x="10847401" y="0"/>
            <a:ext cx="1344599" cy="1357087"/>
          </a:xfrm>
          <a:prstGeom prst="rect">
            <a:avLst/>
          </a:prstGeom>
        </p:spPr>
      </p:pic>
      <p:pic>
        <p:nvPicPr>
          <p:cNvPr id="4" name="Picture 3"/>
          <p:cNvPicPr>
            <a:picLocks noChangeAspect="1"/>
          </p:cNvPicPr>
          <p:nvPr/>
        </p:nvPicPr>
        <p:blipFill>
          <a:blip r:embed="rId5"/>
          <a:stretch>
            <a:fillRect/>
          </a:stretch>
        </p:blipFill>
        <p:spPr>
          <a:xfrm>
            <a:off x="52994" y="21408"/>
            <a:ext cx="1134538" cy="1189876"/>
          </a:xfrm>
          <a:prstGeom prst="rect">
            <a:avLst/>
          </a:prstGeom>
          <a:effectLst>
            <a:outerShdw blurRad="50800" dist="38100" dir="13500000" algn="br" rotWithShape="0">
              <a:prstClr val="black">
                <a:alpha val="40000"/>
              </a:prstClr>
            </a:outerShdw>
          </a:effectLst>
          <a:scene3d>
            <a:camera prst="orthographicFront"/>
            <a:lightRig rig="threePt" dir="t"/>
          </a:scene3d>
          <a:sp3d>
            <a:bevelB prst="angle"/>
          </a:sp3d>
        </p:spPr>
      </p:pic>
      <p:pic>
        <p:nvPicPr>
          <p:cNvPr id="7" name="Picture 6"/>
          <p:cNvPicPr>
            <a:picLocks noChangeAspect="1"/>
          </p:cNvPicPr>
          <p:nvPr/>
        </p:nvPicPr>
        <p:blipFill>
          <a:blip r:embed="rId6"/>
          <a:stretch>
            <a:fillRect/>
          </a:stretch>
        </p:blipFill>
        <p:spPr>
          <a:xfrm>
            <a:off x="10668406" y="2952750"/>
            <a:ext cx="952500" cy="952500"/>
          </a:xfrm>
          <a:prstGeom prst="rect">
            <a:avLst/>
          </a:prstGeom>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32278"/>
            <a:ext cx="3543909" cy="137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24966" y="-9728"/>
            <a:ext cx="2655221" cy="261610"/>
          </a:xfrm>
          <a:prstGeom prst="rect">
            <a:avLst/>
          </a:prstGeom>
          <a:noFill/>
        </p:spPr>
        <p:txBody>
          <a:bodyPr wrap="square" rtlCol="0">
            <a:spAutoFit/>
          </a:bodyPr>
          <a:lstStyle/>
          <a:p>
            <a:r>
              <a:rPr lang="en-US" sz="1100" b="1" dirty="0"/>
              <a:t>MINISTRY OF FINANCE &amp; ECONOMY</a:t>
            </a:r>
          </a:p>
        </p:txBody>
      </p:sp>
      <p:sp>
        <p:nvSpPr>
          <p:cNvPr id="10" name="TextBox 9"/>
          <p:cNvSpPr txBox="1"/>
          <p:nvPr/>
        </p:nvSpPr>
        <p:spPr>
          <a:xfrm>
            <a:off x="3998794" y="6400800"/>
            <a:ext cx="4694830" cy="400110"/>
          </a:xfrm>
          <a:prstGeom prst="rect">
            <a:avLst/>
          </a:prstGeom>
          <a:blipFill>
            <a:blip r:embed="rId8"/>
            <a:tile tx="0" ty="0" sx="100000" sy="100000" flip="none" algn="tl"/>
          </a:blipFill>
        </p:spPr>
        <p:txBody>
          <a:bodyPr wrap="square" rtlCol="0">
            <a:spAutoFit/>
            <a:scene3d>
              <a:camera prst="orthographicFront"/>
              <a:lightRig rig="soft" dir="t">
                <a:rot lat="0" lon="0" rev="15600000"/>
              </a:lightRig>
            </a:scene3d>
            <a:sp3d extrusionH="57150" prstMaterial="softEdge">
              <a:bevelT w="25400" h="38100"/>
            </a:sp3d>
          </a:bodyPr>
          <a:lstStyle/>
          <a:p>
            <a:r>
              <a:rPr lang="ru-RU" sz="2000" b="1" dirty="0">
                <a:ln/>
                <a:solidFill>
                  <a:schemeClr val="tx1">
                    <a:lumMod val="65000"/>
                    <a:lumOff val="35000"/>
                  </a:schemeClr>
                </a:solidFill>
                <a:latin typeface="+mj-lt"/>
              </a:rPr>
              <a:t>КС </a:t>
            </a:r>
            <a:r>
              <a:rPr lang="en-US" sz="2000" b="1" dirty="0">
                <a:ln/>
                <a:solidFill>
                  <a:schemeClr val="tx1">
                    <a:lumMod val="65000"/>
                    <a:lumOff val="35000"/>
                  </a:schemeClr>
                </a:solidFill>
                <a:latin typeface="+mj-lt"/>
              </a:rPr>
              <a:t>PEMPAL – </a:t>
            </a:r>
            <a:r>
              <a:rPr lang="ru-RU" sz="2000" b="1" dirty="0">
                <a:ln/>
                <a:solidFill>
                  <a:schemeClr val="tx1">
                    <a:lumMod val="65000"/>
                    <a:lumOff val="35000"/>
                  </a:schemeClr>
                </a:solidFill>
                <a:latin typeface="+mj-lt"/>
              </a:rPr>
              <a:t>июнь </a:t>
            </a:r>
            <a:r>
              <a:rPr lang="en-US" sz="2000" b="1" dirty="0">
                <a:ln/>
                <a:solidFill>
                  <a:schemeClr val="tx1">
                    <a:lumMod val="65000"/>
                    <a:lumOff val="35000"/>
                  </a:schemeClr>
                </a:solidFill>
                <a:latin typeface="+mj-lt"/>
              </a:rPr>
              <a:t>2021</a:t>
            </a:r>
            <a:r>
              <a:rPr lang="ru-RU" sz="2000" b="1" dirty="0">
                <a:ln/>
                <a:solidFill>
                  <a:schemeClr val="tx1">
                    <a:lumMod val="65000"/>
                    <a:lumOff val="35000"/>
                  </a:schemeClr>
                </a:solidFill>
                <a:latin typeface="+mj-lt"/>
              </a:rPr>
              <a:t> г.</a:t>
            </a:r>
            <a:endParaRPr lang="en-US" sz="2000" b="1" dirty="0">
              <a:ln/>
              <a:solidFill>
                <a:schemeClr val="tx1">
                  <a:lumMod val="65000"/>
                  <a:lumOff val="35000"/>
                </a:schemeClr>
              </a:solidFill>
              <a:latin typeface="+mj-lt"/>
            </a:endParaRPr>
          </a:p>
        </p:txBody>
      </p:sp>
    </p:spTree>
    <p:extLst>
      <p:ext uri="{BB962C8B-B14F-4D97-AF65-F5344CB8AC3E}">
        <p14:creationId xmlns:p14="http://schemas.microsoft.com/office/powerpoint/2010/main" val="27064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82EE24B5-652C-4DB5-B7C3-B5BBEC1280B1}" type="slidenum">
              <a:rPr lang="en-US" smtClean="0"/>
              <a:pPr/>
              <a:t>10</a:t>
            </a:fld>
            <a:endParaRPr lang="en-US" dirty="0"/>
          </a:p>
        </p:txBody>
      </p:sp>
      <p:pic>
        <p:nvPicPr>
          <p:cNvPr id="91138" name="Picture 2"/>
          <p:cNvPicPr>
            <a:picLocks noChangeAspect="1" noChangeArrowheads="1"/>
          </p:cNvPicPr>
          <p:nvPr/>
        </p:nvPicPr>
        <p:blipFill>
          <a:blip r:embed="rId2"/>
          <a:srcRect/>
          <a:stretch>
            <a:fillRect/>
          </a:stretch>
        </p:blipFill>
        <p:spPr bwMode="auto">
          <a:xfrm>
            <a:off x="0" y="0"/>
            <a:ext cx="12211050" cy="687705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0" y="3638550"/>
            <a:ext cx="1362075" cy="1323975"/>
          </a:xfrm>
          <a:prstGeom prst="rect">
            <a:avLst/>
          </a:prstGeom>
        </p:spPr>
      </p:pic>
      <p:pic>
        <p:nvPicPr>
          <p:cNvPr id="4" name="Picture 3"/>
          <p:cNvPicPr>
            <a:picLocks noChangeAspect="1"/>
          </p:cNvPicPr>
          <p:nvPr/>
        </p:nvPicPr>
        <p:blipFill>
          <a:blip r:embed="rId4"/>
          <a:stretch>
            <a:fillRect/>
          </a:stretch>
        </p:blipFill>
        <p:spPr>
          <a:xfrm>
            <a:off x="6738104" y="5669280"/>
            <a:ext cx="1742686" cy="1188720"/>
          </a:xfrm>
          <a:prstGeom prst="rect">
            <a:avLst/>
          </a:prstGeom>
        </p:spPr>
      </p:pic>
      <p:sp>
        <p:nvSpPr>
          <p:cNvPr id="6" name="TextBox 5"/>
          <p:cNvSpPr txBox="1"/>
          <p:nvPr/>
        </p:nvSpPr>
        <p:spPr>
          <a:xfrm>
            <a:off x="5022376" y="1364776"/>
            <a:ext cx="4162567" cy="369332"/>
          </a:xfrm>
          <a:prstGeom prst="rect">
            <a:avLst/>
          </a:prstGeom>
          <a:noFill/>
        </p:spPr>
        <p:txBody>
          <a:bodyPr wrap="square" rtlCol="0">
            <a:spAutoFit/>
          </a:bodyPr>
          <a:lstStyle/>
          <a:p>
            <a:r>
              <a:rPr lang="ru-RU" dirty="0"/>
              <a:t>ВОПРОСЫ И ОТВЕТЫ</a:t>
            </a:r>
          </a:p>
        </p:txBody>
      </p:sp>
      <p:sp>
        <p:nvSpPr>
          <p:cNvPr id="7" name="TextBox 6"/>
          <p:cNvSpPr txBox="1"/>
          <p:nvPr/>
        </p:nvSpPr>
        <p:spPr>
          <a:xfrm>
            <a:off x="6537277" y="2142699"/>
            <a:ext cx="1405719" cy="369332"/>
          </a:xfrm>
          <a:prstGeom prst="rect">
            <a:avLst/>
          </a:prstGeom>
          <a:noFill/>
        </p:spPr>
        <p:txBody>
          <a:bodyPr wrap="square" rtlCol="0">
            <a:spAutoFit/>
          </a:bodyPr>
          <a:lstStyle/>
          <a:p>
            <a:r>
              <a:rPr lang="ru-RU" dirty="0"/>
              <a:t>ПЕРЕРЫВ</a:t>
            </a:r>
          </a:p>
        </p:txBody>
      </p:sp>
      <p:sp>
        <p:nvSpPr>
          <p:cNvPr id="8" name="TextBox 7"/>
          <p:cNvSpPr txBox="1"/>
          <p:nvPr/>
        </p:nvSpPr>
        <p:spPr>
          <a:xfrm>
            <a:off x="1528549" y="4653887"/>
            <a:ext cx="3493827" cy="369332"/>
          </a:xfrm>
          <a:prstGeom prst="rect">
            <a:avLst/>
          </a:prstGeom>
          <a:noFill/>
        </p:spPr>
        <p:txBody>
          <a:bodyPr wrap="square" rtlCol="0">
            <a:spAutoFit/>
          </a:bodyPr>
          <a:lstStyle/>
          <a:p>
            <a:r>
              <a:rPr lang="ru-RU" dirty="0"/>
              <a:t>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2EE24B5-652C-4DB5-B7C3-B5BBEC1280B1}" type="slidenum">
              <a:rPr lang="en-US" smtClean="0"/>
              <a:pPr/>
              <a:t>2</a:t>
            </a:fld>
            <a:endParaRPr lang="en-US" dirty="0"/>
          </a:p>
        </p:txBody>
      </p:sp>
      <p:pic>
        <p:nvPicPr>
          <p:cNvPr id="5" name="Picture 4"/>
          <p:cNvPicPr>
            <a:picLocks noChangeAspect="1"/>
          </p:cNvPicPr>
          <p:nvPr/>
        </p:nvPicPr>
        <p:blipFill>
          <a:blip r:embed="rId3"/>
          <a:stretch>
            <a:fillRect/>
          </a:stretch>
        </p:blipFill>
        <p:spPr>
          <a:xfrm rot="10800000">
            <a:off x="32980" y="-2"/>
            <a:ext cx="12128791" cy="6858001"/>
          </a:xfrm>
          <a:prstGeom prst="rect">
            <a:avLst/>
          </a:prstGeom>
        </p:spPr>
      </p:pic>
      <p:pic>
        <p:nvPicPr>
          <p:cNvPr id="6" name="Picture 5"/>
          <p:cNvPicPr>
            <a:picLocks noChangeAspect="1"/>
          </p:cNvPicPr>
          <p:nvPr/>
        </p:nvPicPr>
        <p:blipFill>
          <a:blip r:embed="rId4"/>
          <a:stretch>
            <a:fillRect/>
          </a:stretch>
        </p:blipFill>
        <p:spPr>
          <a:xfrm>
            <a:off x="9157646" y="2618635"/>
            <a:ext cx="2481849" cy="2066432"/>
          </a:xfrm>
          <a:prstGeom prst="rect">
            <a:avLst/>
          </a:prstGeom>
        </p:spPr>
      </p:pic>
      <p:sp>
        <p:nvSpPr>
          <p:cNvPr id="7" name="TextBox 6"/>
          <p:cNvSpPr txBox="1"/>
          <p:nvPr/>
        </p:nvSpPr>
        <p:spPr>
          <a:xfrm>
            <a:off x="838199" y="365124"/>
            <a:ext cx="2000535" cy="523220"/>
          </a:xfrm>
          <a:prstGeom prst="rect">
            <a:avLst/>
          </a:prstGeom>
          <a:noFill/>
        </p:spPr>
        <p:txBody>
          <a:bodyPr wrap="square" rtlCol="0">
            <a:spAutoFit/>
          </a:bodyPr>
          <a:lstStyle/>
          <a:p>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ПЛАН</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8" name="TextBox 7"/>
          <p:cNvSpPr txBox="1"/>
          <p:nvPr/>
        </p:nvSpPr>
        <p:spPr>
          <a:xfrm>
            <a:off x="838199" y="1238249"/>
            <a:ext cx="8204403" cy="2031325"/>
          </a:xfrm>
          <a:prstGeom prst="rect">
            <a:avLst/>
          </a:prstGeom>
          <a:noFill/>
        </p:spPr>
        <p:txBody>
          <a:bodyPr wrap="square" rtlCol="0">
            <a:spAutoFit/>
          </a:bodyPr>
          <a:lstStyle/>
          <a:p>
            <a:pPr>
              <a:lnSpc>
                <a:spcPct val="150000"/>
              </a:lnSpc>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Общая информация</a:t>
            </a:r>
          </a:p>
          <a:p>
            <a:pPr>
              <a:lnSpc>
                <a:spcPct val="150000"/>
              </a:lnSpc>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Управление и прогнозирование ликвидности</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a:p>
            <a:pPr>
              <a:lnSpc>
                <a:spcPct val="150000"/>
              </a:lnSpc>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SW</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О</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анализ</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pic>
        <p:nvPicPr>
          <p:cNvPr id="9" name="Picture 8"/>
          <p:cNvPicPr>
            <a:picLocks noChangeAspect="1"/>
          </p:cNvPicPr>
          <p:nvPr/>
        </p:nvPicPr>
        <p:blipFill>
          <a:blip r:embed="rId5"/>
          <a:stretch>
            <a:fillRect/>
          </a:stretch>
        </p:blipFill>
        <p:spPr>
          <a:xfrm>
            <a:off x="838199" y="1511798"/>
            <a:ext cx="238125" cy="238125"/>
          </a:xfrm>
          <a:prstGeom prst="rect">
            <a:avLst/>
          </a:prstGeom>
        </p:spPr>
      </p:pic>
      <p:pic>
        <p:nvPicPr>
          <p:cNvPr id="10" name="Picture 9"/>
          <p:cNvPicPr>
            <a:picLocks noChangeAspect="1"/>
          </p:cNvPicPr>
          <p:nvPr/>
        </p:nvPicPr>
        <p:blipFill>
          <a:blip r:embed="rId5"/>
          <a:stretch>
            <a:fillRect/>
          </a:stretch>
        </p:blipFill>
        <p:spPr>
          <a:xfrm>
            <a:off x="828744" y="2146760"/>
            <a:ext cx="238125" cy="238125"/>
          </a:xfrm>
          <a:prstGeom prst="rect">
            <a:avLst/>
          </a:prstGeom>
        </p:spPr>
      </p:pic>
      <p:pic>
        <p:nvPicPr>
          <p:cNvPr id="11" name="Picture 10"/>
          <p:cNvPicPr>
            <a:picLocks noChangeAspect="1"/>
          </p:cNvPicPr>
          <p:nvPr/>
        </p:nvPicPr>
        <p:blipFill>
          <a:blip r:embed="rId5"/>
          <a:stretch>
            <a:fillRect/>
          </a:stretch>
        </p:blipFill>
        <p:spPr>
          <a:xfrm>
            <a:off x="838199" y="2799237"/>
            <a:ext cx="238125" cy="238125"/>
          </a:xfrm>
          <a:prstGeom prst="rect">
            <a:avLst/>
          </a:prstGeom>
        </p:spPr>
      </p:pic>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828743" y="979654"/>
            <a:ext cx="11333028" cy="207701"/>
          </a:xfrm>
          <a:prstGeom prst="rect">
            <a:avLst/>
          </a:prstGeom>
          <a:noFill/>
          <a:ln>
            <a:noFill/>
          </a:ln>
        </p:spPr>
      </p:pic>
    </p:spTree>
    <p:extLst>
      <p:ext uri="{BB962C8B-B14F-4D97-AF65-F5344CB8AC3E}">
        <p14:creationId xmlns:p14="http://schemas.microsoft.com/office/powerpoint/2010/main" val="82740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9" y="289047"/>
            <a:ext cx="5554639" cy="2672517"/>
          </a:xfrm>
        </p:spPr>
        <p:txBody>
          <a:bodyPr>
            <a:normAutofit fontScale="90000"/>
          </a:bodyPr>
          <a:lstStyle/>
          <a:p>
            <a:pPr>
              <a:lnSpc>
                <a:spcPct val="100000"/>
              </a:lnSpc>
            </a:pPr>
            <a:r>
              <a:rPr lang="en-U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ru-RU" sz="2000" dirty="0">
                <a:solidFill>
                  <a:schemeClr val="tx1"/>
                </a:solidFill>
              </a:rPr>
              <a:t>ВК</a:t>
            </a:r>
            <a:r>
              <a:rPr lang="en-US" sz="2000" b="0" dirty="0">
                <a:solidFill>
                  <a:schemeClr val="tx1"/>
                </a:solidFill>
              </a:rPr>
              <a:t> </a:t>
            </a:r>
            <a:r>
              <a:rPr lang="ru-RU" sz="2000" b="0" dirty="0">
                <a:solidFill>
                  <a:schemeClr val="tx1"/>
                </a:solidFill>
              </a:rPr>
              <a:t>КС, организованная Ресурсной группой Всемирного банка 29 апреля</a:t>
            </a:r>
            <a:r>
              <a:rPr lang="en-US" sz="2000" b="0" dirty="0">
                <a:solidFill>
                  <a:schemeClr val="tx1"/>
                </a:solidFill>
              </a:rPr>
              <a:t> 2020</a:t>
            </a:r>
            <a:r>
              <a:rPr lang="ru-RU" sz="2000" b="0" dirty="0">
                <a:solidFill>
                  <a:schemeClr val="tx1"/>
                </a:solidFill>
              </a:rPr>
              <a:t>, тема:</a:t>
            </a:r>
            <a:r>
              <a:rPr lang="en-US" sz="2000" b="0" dirty="0">
                <a:solidFill>
                  <a:schemeClr val="tx1"/>
                </a:solidFill>
              </a:rPr>
              <a:t> </a:t>
            </a:r>
            <a:br>
              <a:rPr lang="en-US" sz="2000" b="0" dirty="0">
                <a:solidFill>
                  <a:schemeClr val="tx1"/>
                </a:solidFill>
              </a:rPr>
            </a:br>
            <a:r>
              <a:rPr lang="ru-RU" sz="2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«Как</a:t>
            </a:r>
            <a:r>
              <a:rPr lang="ro-RO" sz="2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COVID-19 </a:t>
            </a:r>
            <a:r>
              <a:rPr lang="ru-RU" sz="2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повлиял на казначейские операции»</a:t>
            </a:r>
            <a:r>
              <a:rPr lang="en-US" sz="2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000" b="0" dirty="0">
                <a:solidFill>
                  <a:schemeClr val="tx1"/>
                </a:solidFill>
              </a:rPr>
              <a:t>в странах-членах (Албания, Беларусь, Грузия, Венгрия, Казахстан, Косово, Молдова, Российская Федерация, Таджикистан, Турция и Украина). Ссылка</a:t>
            </a:r>
            <a:r>
              <a:rPr lang="en-US" sz="2000" b="0" dirty="0">
                <a:solidFill>
                  <a:schemeClr val="tx1"/>
                </a:solidFill>
              </a:rPr>
              <a:t>:</a:t>
            </a:r>
            <a:br>
              <a:rPr lang="en-US" sz="2000" b="0" dirty="0">
                <a:solidFill>
                  <a:schemeClr val="tx1"/>
                </a:solidFill>
              </a:rPr>
            </a:br>
            <a:r>
              <a:rPr lang="en-US" sz="2000" b="0" u="sng" dirty="0">
                <a:solidFill>
                  <a:srgbClr val="0070C0"/>
                </a:solidFill>
              </a:rPr>
              <a:t>https://www.pempal.org/events/tcop-meeting-treasury-response-covid-19-challenges </a:t>
            </a:r>
            <a:endParaRPr lang="en-US" sz="2000" u="sng" dirty="0">
              <a:solidFill>
                <a:srgbClr val="0070C0"/>
              </a:solidFill>
            </a:endParaRPr>
          </a:p>
        </p:txBody>
      </p:sp>
      <p:sp>
        <p:nvSpPr>
          <p:cNvPr id="3" name="Slide Number Placeholder 2"/>
          <p:cNvSpPr>
            <a:spLocks noGrp="1"/>
          </p:cNvSpPr>
          <p:nvPr>
            <p:ph type="sldNum" sz="quarter" idx="12"/>
          </p:nvPr>
        </p:nvSpPr>
        <p:spPr/>
        <p:txBody>
          <a:bodyPr/>
          <a:lstStyle/>
          <a:p>
            <a:fld id="{82EE24B5-652C-4DB5-B7C3-B5BBEC1280B1}" type="slidenum">
              <a:rPr lang="en-US" smtClean="0"/>
              <a:pPr/>
              <a:t>3</a:t>
            </a:fld>
            <a:endParaRPr lang="en-US" dirty="0"/>
          </a:p>
        </p:txBody>
      </p:sp>
      <p:sp>
        <p:nvSpPr>
          <p:cNvPr id="5" name="Rectangle 4"/>
          <p:cNvSpPr/>
          <p:nvPr/>
        </p:nvSpPr>
        <p:spPr>
          <a:xfrm>
            <a:off x="101727" y="4791734"/>
            <a:ext cx="5863970" cy="1785104"/>
          </a:xfrm>
          <a:prstGeom prst="rect">
            <a:avLst/>
          </a:prstGeom>
        </p:spPr>
        <p:txBody>
          <a:bodyPr wrap="square">
            <a:spAutoFit/>
          </a:bodyPr>
          <a:lstStyle/>
          <a:p>
            <a:pPr algn="just"/>
            <a:r>
              <a:rPr lang="ru-RU" sz="2000" dirty="0">
                <a:latin typeface="Gill Sans MT" pitchFamily="34" charset="0"/>
              </a:rPr>
              <a:t>Было обеспечено бесперебойное выполнение ключевых функций казначейства несмотря на сложную обстановку в Албании и в мире.</a:t>
            </a:r>
            <a:r>
              <a:rPr lang="en-US" sz="2000" dirty="0">
                <a:latin typeface="Gill Sans MT" pitchFamily="34" charset="0"/>
                <a:ea typeface="Calibri" panose="020F0502020204030204" pitchFamily="34" charset="0"/>
                <a:cs typeface="Times New Roman" panose="02020603050405020304" pitchFamily="18" charset="0"/>
              </a:rPr>
              <a:t> </a:t>
            </a:r>
          </a:p>
          <a:p>
            <a:pPr algn="just"/>
            <a:endParaRPr lang="en-US" sz="1000" dirty="0">
              <a:latin typeface="Gill Sans MT" pitchFamily="34" charset="0"/>
              <a:ea typeface="Calibri" panose="020F0502020204030204" pitchFamily="34" charset="0"/>
              <a:cs typeface="Times New Roman" panose="02020603050405020304" pitchFamily="18" charset="0"/>
            </a:endParaRPr>
          </a:p>
          <a:p>
            <a:pPr algn="just"/>
            <a:r>
              <a:rPr lang="ru-RU" sz="2000" dirty="0">
                <a:latin typeface="Gill Sans MT" pitchFamily="34" charset="0"/>
                <a:ea typeface="Calibri" panose="020F0502020204030204" pitchFamily="34" charset="0"/>
                <a:cs typeface="Times New Roman" panose="02020603050405020304" pitchFamily="18" charset="0"/>
              </a:rPr>
              <a:t>Опыт Албании был подробно представлен на предшествующих мероприятиях КС:</a:t>
            </a:r>
            <a:endParaRPr lang="en-US" sz="2000" dirty="0">
              <a:latin typeface="Gill Sans MT" pitchFamily="34" charset="0"/>
            </a:endParaRPr>
          </a:p>
        </p:txBody>
      </p:sp>
      <p:sp>
        <p:nvSpPr>
          <p:cNvPr id="6" name="Rectangle 5"/>
          <p:cNvSpPr/>
          <p:nvPr/>
        </p:nvSpPr>
        <p:spPr>
          <a:xfrm>
            <a:off x="6400799" y="3152969"/>
            <a:ext cx="5609231" cy="3262432"/>
          </a:xfrm>
          <a:prstGeom prst="rect">
            <a:avLst/>
          </a:prstGeom>
        </p:spPr>
        <p:txBody>
          <a:bodyPr wrap="square">
            <a:spAutoFit/>
          </a:bodyPr>
          <a:lstStyle/>
          <a:p>
            <a:pPr algn="just"/>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2</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a:t>
            </a:r>
            <a:r>
              <a:rPr lang="ru-RU" sz="2000" b="1" dirty="0">
                <a:latin typeface="+mj-lt"/>
                <a:ea typeface="+mj-ea"/>
                <a:cs typeface="+mj-cs"/>
              </a:rPr>
              <a:t>ВК</a:t>
            </a:r>
            <a:r>
              <a:rPr lang="en-US" sz="2000" dirty="0">
                <a:latin typeface="+mj-lt"/>
                <a:ea typeface="+mj-ea"/>
                <a:cs typeface="+mj-cs"/>
              </a:rPr>
              <a:t> </a:t>
            </a:r>
            <a:r>
              <a:rPr lang="ru-RU" sz="2000" dirty="0">
                <a:latin typeface="+mj-lt"/>
                <a:ea typeface="+mj-ea"/>
                <a:cs typeface="+mj-cs"/>
              </a:rPr>
              <a:t>тематической группы по бухгалтерскому учёту и отчетности в государственном секторе, 4 июня 2020 г., тема</a:t>
            </a:r>
            <a:r>
              <a:rPr lang="en-US" sz="2000" dirty="0">
                <a:latin typeface="+mj-lt"/>
              </a:rPr>
              <a:t>:</a:t>
            </a:r>
            <a:r>
              <a:rPr lang="ru-RU" sz="2000" dirty="0">
                <a:latin typeface="+mj-lt"/>
              </a:rPr>
              <a:t> </a:t>
            </a:r>
            <a: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«Как отслеживаются поступления и расходы, связанные с</a:t>
            </a:r>
            <a:r>
              <a:rPr lang="en-U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COVID-19</a:t>
            </a:r>
            <a: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a:t>
            </a:r>
            <a:r>
              <a:rPr lang="en-U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a:t>
            </a:r>
            <a:r>
              <a:rPr lang="ru-RU" dirty="0">
                <a:latin typeface="+mj-lt"/>
                <a:ea typeface="+mj-ea"/>
                <a:cs typeface="+mj-cs"/>
              </a:rPr>
              <a:t>в странах-членах (Албания, Азербайджан, Беларусь, Хорватия, Грузия, Казахстан, Молдова, Северная Македония, Российская Федерация и Украина), а также в Казначействе Венгрии</a:t>
            </a:r>
            <a:r>
              <a:rPr lang="en-US" dirty="0">
                <a:latin typeface="+mj-lt"/>
                <a:ea typeface="+mj-ea"/>
                <a:cs typeface="+mj-cs"/>
              </a:rPr>
              <a:t>. </a:t>
            </a:r>
            <a:r>
              <a:rPr lang="ru-RU" dirty="0">
                <a:latin typeface="+mj-lt"/>
              </a:rPr>
              <a:t>Ссылка (ознакомьтесь с примечанием</a:t>
            </a:r>
            <a:r>
              <a:rPr lang="en-US" dirty="0">
                <a:latin typeface="+mj-lt"/>
              </a:rPr>
              <a:t> </a:t>
            </a:r>
            <a:r>
              <a:rPr lang="ru-RU" dirty="0">
                <a:latin typeface="+mj-lt"/>
              </a:rPr>
              <a:t>к слайду):</a:t>
            </a:r>
            <a:r>
              <a:rPr lang="en-US" dirty="0">
                <a:latin typeface="+mj-lt"/>
              </a:rPr>
              <a:t> </a:t>
            </a:r>
            <a:r>
              <a:rPr lang="en-US" dirty="0">
                <a:solidFill>
                  <a:schemeClr val="bg1"/>
                </a:solidFill>
                <a:latin typeface="+mj-lt"/>
              </a:rPr>
              <a:t>______________________</a:t>
            </a:r>
            <a:br>
              <a:rPr lang="en-US" dirty="0"/>
            </a:br>
            <a:r>
              <a:rPr lang="en-US" u="sng" dirty="0">
                <a:solidFill>
                  <a:srgbClr val="0070C0"/>
                </a:solidFill>
                <a:latin typeface="+mj-lt"/>
                <a:ea typeface="+mj-ea"/>
                <a:cs typeface="+mj-cs"/>
              </a:rPr>
              <a:t>https://www.pempal.org/events/videoconference-thematic-group-public-sector-accounting-and-reporting</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67425" cy="478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38203" y="2648197"/>
            <a:ext cx="3502178" cy="1077218"/>
          </a:xfrm>
          <a:prstGeom prst="rect">
            <a:avLst/>
          </a:prstGeom>
          <a:noFill/>
        </p:spPr>
        <p:txBody>
          <a:bodyPr wrap="square" rtlCol="0">
            <a:spAutoFit/>
          </a:bodyPr>
          <a:lstStyle/>
          <a:p>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ОБЩАЯ ИНФОРМАЦИЯ</a:t>
            </a:r>
            <a:endParaRPr lang="en-US" sz="3200" dirty="0">
              <a:solidFill>
                <a:schemeClr val="bg1"/>
              </a:solidFill>
              <a:latin typeface="+mj-lt"/>
            </a:endParaRP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6067425" y="3152969"/>
            <a:ext cx="6124575" cy="103850"/>
          </a:xfrm>
          <a:prstGeom prst="rect">
            <a:avLst/>
          </a:prstGeom>
          <a:noFill/>
          <a:ln>
            <a:noFill/>
          </a:ln>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208" y="600501"/>
            <a:ext cx="1738217" cy="179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20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p:cNvSpPr/>
          <p:nvPr/>
        </p:nvSpPr>
        <p:spPr>
          <a:xfrm>
            <a:off x="9571630" y="0"/>
            <a:ext cx="2506639" cy="1118008"/>
          </a:xfrm>
          <a:prstGeom prst="flowChartPunchedTape">
            <a:avLst/>
          </a:prstGeom>
          <a:solidFill>
            <a:schemeClr val="bg1"/>
          </a:solidFill>
          <a:ln>
            <a:solidFill>
              <a:schemeClr val="accent6">
                <a:lumMod val="75000"/>
              </a:schemeClr>
            </a:solidFill>
          </a:ln>
          <a:effectLst>
            <a:innerShdw blurRad="63500" dist="50800" dir="8100000">
              <a:schemeClr val="accent4">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880228A5-86B2-4583-A2C5-5F6201FF8F34}"/>
              </a:ext>
            </a:extLst>
          </p:cNvPr>
          <p:cNvSpPr>
            <a:spLocks noGrp="1"/>
          </p:cNvSpPr>
          <p:nvPr>
            <p:ph sz="half" idx="2"/>
          </p:nvPr>
        </p:nvSpPr>
        <p:spPr>
          <a:xfrm>
            <a:off x="4025735" y="1225704"/>
            <a:ext cx="8052535" cy="5369222"/>
          </a:xfrm>
          <a:ln w="57150">
            <a:solidFill>
              <a:schemeClr val="accent5">
                <a:lumMod val="60000"/>
                <a:lumOff val="40000"/>
              </a:schemeClr>
            </a:solidFill>
          </a:ln>
        </p:spPr>
        <p:txBody>
          <a:bodyPr>
            <a:normAutofit fontScale="77500" lnSpcReduction="20000"/>
          </a:bodyPr>
          <a:lstStyle/>
          <a:p>
            <a:pPr marL="214292" indent="-214292" algn="just" defTabSz="685714"/>
            <a:endParaRPr lang="en-GB" sz="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14292" indent="-214292" algn="just" defTabSz="685714"/>
            <a:r>
              <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Дефицит ликвидности</a:t>
            </a:r>
            <a:r>
              <a:rPr lang="en-GB" sz="1800" b="1" dirty="0">
                <a:cs typeface="Segoe UI" panose="020B0502040204020203" pitchFamily="34" charset="0"/>
              </a:rPr>
              <a:t>: </a:t>
            </a:r>
            <a:r>
              <a:rPr lang="ru-RU" sz="1900" b="1" dirty="0">
                <a:solidFill>
                  <a:schemeClr val="tx1"/>
                </a:solidFill>
                <a:latin typeface="+mj-lt"/>
                <a:cs typeface="Times New Roman" panose="02020603050405020304" pitchFamily="18" charset="0"/>
              </a:rPr>
              <a:t>ПУО</a:t>
            </a:r>
            <a:r>
              <a:rPr lang="en-GB" sz="1900" dirty="0">
                <a:solidFill>
                  <a:schemeClr val="tx1"/>
                </a:solidFill>
                <a:latin typeface="+mj-lt"/>
                <a:ea typeface="Calibri" panose="020F0502020204030204" pitchFamily="34" charset="0"/>
                <a:cs typeface="Times New Roman" panose="02020603050405020304" pitchFamily="18" charset="0"/>
              </a:rPr>
              <a:t> </a:t>
            </a:r>
            <a:r>
              <a:rPr lang="ru-RU" sz="1900" dirty="0">
                <a:solidFill>
                  <a:schemeClr val="tx1"/>
                </a:solidFill>
                <a:latin typeface="+mj-lt"/>
                <a:ea typeface="Calibri" panose="020F0502020204030204" pitchFamily="34" charset="0"/>
                <a:cs typeface="Times New Roman" panose="02020603050405020304" pitchFamily="18" charset="0"/>
              </a:rPr>
              <a:t>рассматривает заявки РБС на дополнительное финансирование, заявки на расходы, не включённые в перечень утверждённых приоритетных, и чрезвычайные заявки на платежи, затем рекомендует министру запланировать, отклонить или санкционировать рассмотренные заявки на дополнительное финансирование или включить расходы в число приоритетных</a:t>
            </a:r>
            <a:r>
              <a:rPr lang="en-GB" sz="1900" dirty="0">
                <a:solidFill>
                  <a:schemeClr val="tx1"/>
                </a:solidFill>
                <a:latin typeface="+mj-lt"/>
                <a:ea typeface="Calibri" panose="020F0502020204030204" pitchFamily="34" charset="0"/>
                <a:cs typeface="Times New Roman" panose="02020603050405020304" pitchFamily="18" charset="0"/>
              </a:rPr>
              <a:t>.</a:t>
            </a:r>
          </a:p>
          <a:p>
            <a:pPr marL="214292" indent="-214292" algn="just" defTabSz="685714"/>
            <a:r>
              <a:rPr lang="ru-RU" sz="1900" b="1" dirty="0">
                <a:solidFill>
                  <a:schemeClr val="tx1"/>
                </a:solidFill>
                <a:latin typeface="+mj-lt"/>
                <a:ea typeface="Calibri" panose="020F0502020204030204" pitchFamily="34" charset="0"/>
                <a:cs typeface="Times New Roman" panose="02020603050405020304" pitchFamily="18" charset="0"/>
              </a:rPr>
              <a:t>СДО</a:t>
            </a:r>
            <a:r>
              <a:rPr lang="en-GB" sz="1900" dirty="0">
                <a:solidFill>
                  <a:schemeClr val="tx1"/>
                </a:solidFill>
                <a:latin typeface="+mj-lt"/>
                <a:ea typeface="Calibri" panose="020F0502020204030204" pitchFamily="34" charset="0"/>
                <a:cs typeface="Times New Roman" panose="02020603050405020304" pitchFamily="18" charset="0"/>
              </a:rPr>
              <a:t> </a:t>
            </a:r>
            <a:r>
              <a:rPr lang="ru-RU" sz="1900" dirty="0">
                <a:solidFill>
                  <a:schemeClr val="tx1"/>
                </a:solidFill>
                <a:latin typeface="+mj-lt"/>
                <a:ea typeface="Calibri" panose="020F0502020204030204" pitchFamily="34" charset="0"/>
                <a:cs typeface="Times New Roman" panose="02020603050405020304" pitchFamily="18" charset="0"/>
              </a:rPr>
              <a:t>представляет обоснованные документы по расходам в Казначейство, они отражаются в </a:t>
            </a:r>
            <a:r>
              <a:rPr lang="en-GB" sz="1900" dirty="0">
                <a:solidFill>
                  <a:schemeClr val="tx1"/>
                </a:solidFill>
                <a:latin typeface="+mj-lt"/>
                <a:ea typeface="Calibri" panose="020F0502020204030204" pitchFamily="34" charset="0"/>
                <a:cs typeface="Times New Roman" panose="02020603050405020304" pitchFamily="18" charset="0"/>
              </a:rPr>
              <a:t>AGFIS</a:t>
            </a:r>
            <a:r>
              <a:rPr lang="ru-RU" sz="1900" dirty="0">
                <a:solidFill>
                  <a:schemeClr val="tx1"/>
                </a:solidFill>
                <a:latin typeface="+mj-lt"/>
                <a:ea typeface="Calibri" panose="020F0502020204030204" pitchFamily="34" charset="0"/>
                <a:cs typeface="Times New Roman" panose="02020603050405020304" pitchFamily="18" charset="0"/>
              </a:rPr>
              <a:t> после санкции на платёж ПУО вслед за утверждением министром МФЭ и министром реконструкции, отвечающим за устранение последствий землетрясения</a:t>
            </a:r>
            <a:r>
              <a:rPr lang="en-US" sz="1900" dirty="0">
                <a:solidFill>
                  <a:schemeClr val="tx1"/>
                </a:solidFill>
                <a:latin typeface="+mj-lt"/>
                <a:ea typeface="Calibri" panose="020F0502020204030204" pitchFamily="34" charset="0"/>
                <a:cs typeface="Times New Roman" panose="02020603050405020304" pitchFamily="18" charset="0"/>
              </a:rPr>
              <a:t>.</a:t>
            </a:r>
            <a:r>
              <a:rPr lang="en-GB" sz="1900" dirty="0">
                <a:solidFill>
                  <a:schemeClr val="tx1"/>
                </a:solidFill>
                <a:latin typeface="+mj-lt"/>
                <a:ea typeface="Calibri" panose="020F0502020204030204" pitchFamily="34" charset="0"/>
                <a:cs typeface="Times New Roman" panose="02020603050405020304" pitchFamily="18" charset="0"/>
              </a:rPr>
              <a:t> </a:t>
            </a:r>
          </a:p>
          <a:p>
            <a:pPr marL="214292" indent="-214292" algn="just" defTabSz="685714"/>
            <a:r>
              <a:rPr lang="ru-RU" sz="1900" b="1" dirty="0">
                <a:solidFill>
                  <a:schemeClr val="tx1"/>
                </a:solidFill>
                <a:latin typeface="+mj-lt"/>
                <a:ea typeface="Calibri" panose="020F0502020204030204" pitchFamily="34" charset="0"/>
                <a:cs typeface="Times New Roman" panose="02020603050405020304" pitchFamily="18" charset="0"/>
              </a:rPr>
              <a:t>Казначейство</a:t>
            </a:r>
            <a:r>
              <a:rPr lang="en-GB" sz="1900" dirty="0">
                <a:solidFill>
                  <a:schemeClr val="tx1"/>
                </a:solidFill>
                <a:latin typeface="+mj-lt"/>
                <a:ea typeface="Calibri" panose="020F0502020204030204" pitchFamily="34" charset="0"/>
                <a:cs typeface="Times New Roman" panose="02020603050405020304" pitchFamily="18" charset="0"/>
              </a:rPr>
              <a:t> </a:t>
            </a:r>
            <a:r>
              <a:rPr lang="ru-RU" sz="1900" dirty="0">
                <a:solidFill>
                  <a:schemeClr val="tx1"/>
                </a:solidFill>
                <a:latin typeface="+mj-lt"/>
                <a:ea typeface="Calibri" panose="020F0502020204030204" pitchFamily="34" charset="0"/>
                <a:cs typeface="Times New Roman" panose="02020603050405020304" pitchFamily="18" charset="0"/>
              </a:rPr>
              <a:t>перед отражением в </a:t>
            </a:r>
            <a:r>
              <a:rPr lang="en-GB" sz="1900" dirty="0">
                <a:solidFill>
                  <a:schemeClr val="tx1"/>
                </a:solidFill>
                <a:latin typeface="+mj-lt"/>
                <a:ea typeface="Calibri" panose="020F0502020204030204" pitchFamily="34" charset="0"/>
                <a:cs typeface="Times New Roman" panose="02020603050405020304" pitchFamily="18" charset="0"/>
              </a:rPr>
              <a:t>AGFIS</a:t>
            </a:r>
            <a:r>
              <a:rPr lang="ru-RU" sz="1900" dirty="0">
                <a:solidFill>
                  <a:schemeClr val="tx1"/>
                </a:solidFill>
                <a:latin typeface="+mj-lt"/>
                <a:ea typeface="Calibri" panose="020F0502020204030204" pitchFamily="34" charset="0"/>
                <a:cs typeface="Times New Roman" panose="02020603050405020304" pitchFamily="18" charset="0"/>
              </a:rPr>
              <a:t> лимита ликвидности для платёжной сессии (3 раза в день) проверяет поступление доходов в этот день, информацию о зарезервированных средствам от Бюджетного департамента и данные о результатах проведения аукционов.</a:t>
            </a:r>
            <a:r>
              <a:rPr lang="en-GB" sz="1900" dirty="0">
                <a:solidFill>
                  <a:schemeClr val="tx1"/>
                </a:solidFill>
                <a:latin typeface="+mj-lt"/>
                <a:ea typeface="Calibri" panose="020F0502020204030204" pitchFamily="34" charset="0"/>
                <a:cs typeface="Times New Roman" panose="02020603050405020304" pitchFamily="18" charset="0"/>
              </a:rPr>
              <a:t> </a:t>
            </a:r>
          </a:p>
          <a:p>
            <a:pPr marL="225425" indent="0" algn="just" defTabSz="685714">
              <a:buNone/>
            </a:pPr>
            <a:r>
              <a:rPr lang="ru-RU" sz="1900" dirty="0">
                <a:solidFill>
                  <a:schemeClr val="tx1"/>
                </a:solidFill>
                <a:latin typeface="+mj-lt"/>
                <a:ea typeface="Calibri" panose="020F0502020204030204" pitchFamily="34" charset="0"/>
                <a:cs typeface="Times New Roman" panose="02020603050405020304" pitchFamily="18" charset="0"/>
              </a:rPr>
              <a:t>В этих условиях Казначейство расширило </a:t>
            </a:r>
            <a:r>
              <a:rPr lang="ru-RU" sz="1900" b="1" dirty="0">
                <a:solidFill>
                  <a:schemeClr val="tx1"/>
                </a:solidFill>
                <a:latin typeface="+mj-lt"/>
                <a:ea typeface="Calibri" panose="020F0502020204030204" pitchFamily="34" charset="0"/>
                <a:cs typeface="Times New Roman" panose="02020603050405020304" pitchFamily="18" charset="0"/>
              </a:rPr>
              <a:t>сотрудничество</a:t>
            </a:r>
            <a:r>
              <a:rPr lang="ru-RU" sz="1900" dirty="0">
                <a:solidFill>
                  <a:schemeClr val="tx1"/>
                </a:solidFill>
                <a:latin typeface="+mj-lt"/>
                <a:ea typeface="Calibri" panose="020F0502020204030204" pitchFamily="34" charset="0"/>
                <a:cs typeface="Times New Roman" panose="02020603050405020304" pitchFamily="18" charset="0"/>
              </a:rPr>
              <a:t> с Бюджетным департаментом, чтобы обеспечить исполнение бюджета таким образом, который был бы оптимальным и наиболее приемлемым с точки зрения кредитно-денежной политики, проводимой Банком Албании, избегая влияния волатильности потоков денежных средств на план расходов.</a:t>
            </a:r>
            <a:endParaRPr lang="en-GB" sz="1900" dirty="0">
              <a:solidFill>
                <a:schemeClr val="tx1"/>
              </a:solidFill>
              <a:latin typeface="+mj-lt"/>
              <a:ea typeface="Calibri" panose="020F0502020204030204" pitchFamily="34" charset="0"/>
              <a:cs typeface="Times New Roman" panose="02020603050405020304" pitchFamily="18" charset="0"/>
            </a:endParaRPr>
          </a:p>
          <a:p>
            <a:pPr marL="214292" indent="-214292" algn="just" defTabSz="685714"/>
            <a:r>
              <a:rPr lang="ru-RU" sz="1900" dirty="0">
                <a:solidFill>
                  <a:schemeClr val="tx1"/>
                </a:solidFill>
                <a:latin typeface="+mj-lt"/>
                <a:ea typeface="Calibri" panose="020F0502020204030204" pitchFamily="34" charset="0"/>
                <a:cs typeface="Times New Roman" panose="02020603050405020304" pitchFamily="18" charset="0"/>
              </a:rPr>
              <a:t>Наиболее приоритетными были расходы, связанные с обслуживанием долга, а также расходы Министерства </a:t>
            </a:r>
            <a:r>
              <a:rPr lang="ru-RU" sz="1900" b="1" dirty="0">
                <a:solidFill>
                  <a:schemeClr val="tx1"/>
                </a:solidFill>
                <a:latin typeface="+mj-lt"/>
                <a:ea typeface="Calibri" panose="020F0502020204030204" pitchFamily="34" charset="0"/>
                <a:cs typeface="Times New Roman" panose="02020603050405020304" pitchFamily="18" charset="0"/>
              </a:rPr>
              <a:t>здравоохранения</a:t>
            </a:r>
            <a:r>
              <a:rPr lang="ru-RU" sz="1900" dirty="0">
                <a:solidFill>
                  <a:schemeClr val="tx1"/>
                </a:solidFill>
                <a:latin typeface="+mj-lt"/>
                <a:ea typeface="Calibri" panose="020F0502020204030204" pitchFamily="34" charset="0"/>
                <a:cs typeface="Times New Roman" panose="02020603050405020304" pitchFamily="18" charset="0"/>
              </a:rPr>
              <a:t> и социальной защиты. РБС органов государственного управления занимались только самыми необходимыми расходами, касающимися борьбы с пандемией.</a:t>
            </a:r>
            <a:endParaRPr lang="en-US" sz="1900" dirty="0">
              <a:solidFill>
                <a:schemeClr val="tx1"/>
              </a:solidFill>
              <a:latin typeface="+mj-lt"/>
              <a:ea typeface="Calibri" panose="020F0502020204030204" pitchFamily="34" charset="0"/>
              <a:cs typeface="Times New Roman" panose="02020603050405020304" pitchFamily="18" charset="0"/>
            </a:endParaRPr>
          </a:p>
          <a:p>
            <a:pPr marL="225425" indent="0" algn="just" defTabSz="685714">
              <a:buNone/>
            </a:pPr>
            <a:r>
              <a:rPr lang="ru-RU" sz="1900" dirty="0">
                <a:solidFill>
                  <a:schemeClr val="tx1"/>
                </a:solidFill>
                <a:latin typeface="+mj-lt"/>
                <a:ea typeface="Calibri" panose="020F0502020204030204" pitchFamily="34" charset="0"/>
                <a:cs typeface="Times New Roman" panose="02020603050405020304" pitchFamily="18" charset="0"/>
              </a:rPr>
              <a:t>Выросла</a:t>
            </a:r>
            <a:r>
              <a:rPr lang="en-US" sz="1900" dirty="0">
                <a:solidFill>
                  <a:schemeClr val="tx1"/>
                </a:solidFill>
                <a:latin typeface="+mj-lt"/>
                <a:ea typeface="Calibri" panose="020F0502020204030204" pitchFamily="34" charset="0"/>
                <a:cs typeface="Times New Roman" panose="02020603050405020304" pitchFamily="18" charset="0"/>
              </a:rPr>
              <a:t> </a:t>
            </a:r>
            <a:r>
              <a:rPr lang="ru-RU" sz="1900" b="1" dirty="0">
                <a:solidFill>
                  <a:schemeClr val="tx1"/>
                </a:solidFill>
                <a:latin typeface="+mj-lt"/>
                <a:ea typeface="Calibri" panose="020F0502020204030204" pitchFamily="34" charset="0"/>
                <a:cs typeface="Times New Roman" panose="02020603050405020304" pitchFamily="18" charset="0"/>
              </a:rPr>
              <a:t>интенсивность работы в рамках ежедневного прогнозирования </a:t>
            </a:r>
            <a:r>
              <a:rPr lang="ru-RU" sz="1900" dirty="0">
                <a:solidFill>
                  <a:schemeClr val="tx1"/>
                </a:solidFill>
                <a:latin typeface="+mj-lt"/>
                <a:ea typeface="Calibri" panose="020F0502020204030204" pitchFamily="34" charset="0"/>
                <a:cs typeface="Times New Roman" panose="02020603050405020304" pitchFamily="18" charset="0"/>
              </a:rPr>
              <a:t>во взаимодействии с отраслевыми министерствами, которые были вынуждены актуализировать ранее направленные в Казначейство прогнозы, обеспечивая непрерывность функционирования РБС. </a:t>
            </a:r>
            <a:endParaRPr lang="en-GB" sz="1900" dirty="0">
              <a:solidFill>
                <a:schemeClr val="tx1"/>
              </a:solidFill>
              <a:latin typeface="+mj-lt"/>
              <a:ea typeface="Calibri" panose="020F0502020204030204" pitchFamily="34" charset="0"/>
              <a:cs typeface="Times New Roman" panose="02020603050405020304" pitchFamily="18" charset="0"/>
            </a:endParaRPr>
          </a:p>
          <a:p>
            <a:pPr marL="214292" indent="-214292" algn="just" defTabSz="685714"/>
            <a:r>
              <a:rPr lang="ru-RU" sz="1900" b="1" dirty="0">
                <a:solidFill>
                  <a:schemeClr val="tx1"/>
                </a:solidFill>
                <a:latin typeface="+mj-lt"/>
                <a:ea typeface="Calibri" panose="020F0502020204030204" pitchFamily="34" charset="0"/>
                <a:cs typeface="Times New Roman" panose="02020603050405020304" pitchFamily="18" charset="0"/>
              </a:rPr>
              <a:t>КУДЛ (Комитет по управлению долгом и ликвидностью)</a:t>
            </a:r>
            <a:r>
              <a:rPr lang="en-GB" sz="1900" dirty="0">
                <a:solidFill>
                  <a:schemeClr val="tx1"/>
                </a:solidFill>
                <a:latin typeface="+mj-lt"/>
                <a:ea typeface="Calibri" panose="020F0502020204030204" pitchFamily="34" charset="0"/>
                <a:cs typeface="Times New Roman" panose="02020603050405020304" pitchFamily="18" charset="0"/>
              </a:rPr>
              <a:t> </a:t>
            </a:r>
            <a:r>
              <a:rPr lang="ru-RU" sz="1900" dirty="0">
                <a:solidFill>
                  <a:schemeClr val="tx1"/>
                </a:solidFill>
                <a:latin typeface="+mj-lt"/>
                <a:ea typeface="Calibri" panose="020F0502020204030204" pitchFamily="34" charset="0"/>
                <a:cs typeface="Times New Roman" panose="02020603050405020304" pitchFamily="18" charset="0"/>
              </a:rPr>
              <a:t>анализирует ситуацию и предлагает министру пересмотреть порядок исполнения бюджета.</a:t>
            </a:r>
            <a:endParaRPr lang="en-GB" sz="1900" dirty="0">
              <a:solidFill>
                <a:schemeClr val="tx1"/>
              </a:solidFill>
              <a:latin typeface="+mj-lt"/>
              <a:ea typeface="Calibri" panose="020F0502020204030204" pitchFamily="34" charset="0"/>
              <a:cs typeface="Times New Roman" panose="02020603050405020304" pitchFamily="18" charset="0"/>
            </a:endParaRPr>
          </a:p>
          <a:p>
            <a:pPr marL="214292" indent="-214292" defTabSz="685714"/>
            <a:endParaRPr lang="en-GB" sz="1900" dirty="0">
              <a:solidFill>
                <a:schemeClr val="tx1"/>
              </a:solidFill>
              <a:latin typeface="+mj-lt"/>
              <a:ea typeface="Calibri" panose="020F0502020204030204" pitchFamily="34" charset="0"/>
              <a:cs typeface="Times New Roman" panose="02020603050405020304" pitchFamily="18" charset="0"/>
            </a:endParaRPr>
          </a:p>
          <a:p>
            <a:pPr marL="214292" indent="-214292" defTabSz="685714"/>
            <a:endParaRPr lang="en-GB" sz="2400" b="1" dirty="0">
              <a:cs typeface="Segoe UI" panose="020B0502040204020203" pitchFamily="34" charset="0"/>
            </a:endParaRPr>
          </a:p>
          <a:p>
            <a:pPr marL="214292" indent="-214292" defTabSz="685714">
              <a:buFont typeface="Arial" panose="020B0604020202020204" pitchFamily="34" charset="0"/>
              <a:buChar char="•"/>
            </a:pPr>
            <a:endParaRPr lang="en-GB" sz="2400" b="1" dirty="0">
              <a:cs typeface="Segoe UI" panose="020B0502040204020203" pitchFamily="34" charset="0"/>
            </a:endParaRPr>
          </a:p>
        </p:txBody>
      </p:sp>
      <p:sp>
        <p:nvSpPr>
          <p:cNvPr id="6" name="Rectangle 5"/>
          <p:cNvSpPr/>
          <p:nvPr/>
        </p:nvSpPr>
        <p:spPr>
          <a:xfrm>
            <a:off x="10393602" y="97772"/>
            <a:ext cx="1798398" cy="738664"/>
          </a:xfrm>
          <a:prstGeom prst="rect">
            <a:avLst/>
          </a:prstGeom>
        </p:spPr>
        <p:txBody>
          <a:bodyPr wrap="square">
            <a:spAutoFit/>
          </a:bodyPr>
          <a:lstStyle/>
          <a:p>
            <a:r>
              <a:rPr lang="en-US" sz="1400" dirty="0"/>
              <a:t>– </a:t>
            </a:r>
            <a:r>
              <a:rPr lang="ru-RU" sz="1400" dirty="0"/>
              <a:t>быстро</a:t>
            </a:r>
            <a:r>
              <a:rPr lang="en-US" sz="1400" dirty="0"/>
              <a:t>,</a:t>
            </a:r>
          </a:p>
          <a:p>
            <a:r>
              <a:rPr lang="en-US" sz="1400" dirty="0"/>
              <a:t>– </a:t>
            </a:r>
            <a:r>
              <a:rPr lang="ru-RU" sz="1400" dirty="0"/>
              <a:t>творчески</a:t>
            </a:r>
            <a:r>
              <a:rPr lang="en-US" sz="1400" dirty="0"/>
              <a:t>,</a:t>
            </a:r>
          </a:p>
          <a:p>
            <a:r>
              <a:rPr lang="en-US" sz="1400" dirty="0"/>
              <a:t>– </a:t>
            </a:r>
            <a:r>
              <a:rPr lang="ru-RU" sz="1400" dirty="0"/>
              <a:t>аналитически</a:t>
            </a:r>
            <a:r>
              <a:rPr lang="en-US" sz="1400" dirty="0"/>
              <a:t>.</a:t>
            </a:r>
            <a:endParaRPr lang="en-US" dirty="0"/>
          </a:p>
        </p:txBody>
      </p:sp>
      <p:sp>
        <p:nvSpPr>
          <p:cNvPr id="3" name="Rectangle 2"/>
          <p:cNvSpPr/>
          <p:nvPr/>
        </p:nvSpPr>
        <p:spPr>
          <a:xfrm>
            <a:off x="146200" y="1101757"/>
            <a:ext cx="3879535" cy="2431435"/>
          </a:xfrm>
          <a:prstGeom prst="rect">
            <a:avLst/>
          </a:prstGeom>
        </p:spPr>
        <p:txBody>
          <a:bodyPr wrap="square">
            <a:spAutoFit/>
          </a:bodyPr>
          <a:lstStyle/>
          <a:p>
            <a:pPr algn="just"/>
            <a:r>
              <a:rPr lang="en-US" dirty="0"/>
              <a:t>24</a:t>
            </a:r>
            <a:r>
              <a:rPr lang="ru-RU" dirty="0"/>
              <a:t> </a:t>
            </a:r>
            <a:r>
              <a:rPr lang="ru-RU" dirty="0">
                <a:latin typeface="+mj-lt"/>
                <a:cs typeface="Times New Roman" panose="02020603050405020304" pitchFamily="18" charset="0"/>
              </a:rPr>
              <a:t>марта</a:t>
            </a:r>
            <a:r>
              <a:rPr lang="en-US" dirty="0">
                <a:latin typeface="+mj-lt"/>
                <a:ea typeface="Calibri" panose="020F0502020204030204" pitchFamily="34" charset="0"/>
                <a:cs typeface="Times New Roman" panose="02020603050405020304" pitchFamily="18" charset="0"/>
              </a:rPr>
              <a:t> 2019</a:t>
            </a:r>
            <a:r>
              <a:rPr lang="ru-RU" dirty="0">
                <a:latin typeface="+mj-lt"/>
                <a:ea typeface="Calibri" panose="020F0502020204030204" pitchFamily="34" charset="0"/>
                <a:cs typeface="Times New Roman" panose="02020603050405020304" pitchFamily="18" charset="0"/>
              </a:rPr>
              <a:t> Министр финансов и экономики утвердил новую инструкцию</a:t>
            </a:r>
            <a:r>
              <a:rPr lang="en-US" dirty="0">
                <a:latin typeface="+mj-lt"/>
                <a:ea typeface="Calibri" panose="020F0502020204030204" pitchFamily="34" charset="0"/>
                <a:cs typeface="Times New Roman" panose="02020603050405020304" pitchFamily="18" charset="0"/>
              </a:rPr>
              <a:t> </a:t>
            </a:r>
            <a:r>
              <a:rPr lang="ru-RU" dirty="0">
                <a:latin typeface="+mj-lt"/>
                <a:ea typeface="Calibri" panose="020F0502020204030204" pitchFamily="34" charset="0"/>
                <a:cs typeface="Times New Roman" panose="02020603050405020304" pitchFamily="18" charset="0"/>
              </a:rPr>
              <a:t>(№</a:t>
            </a:r>
            <a:r>
              <a:rPr lang="en-US" dirty="0">
                <a:latin typeface="+mj-lt"/>
                <a:ea typeface="Calibri" panose="020F0502020204030204" pitchFamily="34" charset="0"/>
                <a:cs typeface="Times New Roman" panose="02020603050405020304" pitchFamily="18" charset="0"/>
              </a:rPr>
              <a:t>14, </a:t>
            </a:r>
            <a:r>
              <a:rPr lang="en-US" dirty="0" err="1">
                <a:latin typeface="+mj-lt"/>
                <a:ea typeface="Calibri" panose="020F0502020204030204" pitchFamily="34" charset="0"/>
                <a:cs typeface="Times New Roman" panose="02020603050405020304" pitchFamily="18" charset="0"/>
              </a:rPr>
              <a:t>prot.</a:t>
            </a:r>
            <a:r>
              <a:rPr lang="en-US" dirty="0">
                <a:latin typeface="+mj-lt"/>
                <a:ea typeface="Calibri" panose="020F0502020204030204" pitchFamily="34" charset="0"/>
                <a:cs typeface="Times New Roman" panose="02020603050405020304" pitchFamily="18" charset="0"/>
              </a:rPr>
              <a:t> 5802) </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«Порядок управления и контроля за исполнением бюджета в условиях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COVID-19</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ru-RU" dirty="0">
                <a:latin typeface="+mj-lt"/>
                <a:ea typeface="Calibri" panose="020F0502020204030204" pitchFamily="34" charset="0"/>
                <a:cs typeface="Times New Roman" panose="02020603050405020304" pitchFamily="18" charset="0"/>
              </a:rPr>
              <a:t>которой определялась приоритетность платежей</a:t>
            </a:r>
            <a:r>
              <a:rPr lang="en-US" dirty="0">
                <a:latin typeface="+mj-lt"/>
                <a:ea typeface="Calibri" panose="020F0502020204030204" pitchFamily="34" charset="0"/>
                <a:cs typeface="Times New Roman" panose="02020603050405020304" pitchFamily="18" charset="0"/>
              </a:rPr>
              <a:t>.</a:t>
            </a:r>
          </a:p>
        </p:txBody>
      </p:sp>
      <p:sp>
        <p:nvSpPr>
          <p:cNvPr id="7" name="TextBox 6"/>
          <p:cNvSpPr txBox="1"/>
          <p:nvPr/>
        </p:nvSpPr>
        <p:spPr>
          <a:xfrm>
            <a:off x="146200" y="179641"/>
            <a:ext cx="9318433" cy="461665"/>
          </a:xfrm>
          <a:prstGeom prst="rect">
            <a:avLst/>
          </a:prstGeom>
          <a:noFill/>
        </p:spPr>
        <p:txBody>
          <a:bodyPr wrap="square" rtlCol="0">
            <a:spAutoFit/>
          </a:bodyPr>
          <a:lstStyle/>
          <a:p>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УПРАВЛЕНИЕ И ПРОГНОЗИРОВАНИЕ ЛИКВИДНОСТИ</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32706" y="966518"/>
            <a:ext cx="9438923" cy="103850"/>
          </a:xfrm>
          <a:prstGeom prst="rect">
            <a:avLst/>
          </a:prstGeom>
          <a:noFill/>
          <a:ln>
            <a:noFill/>
          </a:ln>
        </p:spPr>
      </p:pic>
      <p:sp>
        <p:nvSpPr>
          <p:cNvPr id="11" name="Rectangle 10"/>
          <p:cNvSpPr/>
          <p:nvPr/>
        </p:nvSpPr>
        <p:spPr>
          <a:xfrm>
            <a:off x="9571630" y="179640"/>
            <a:ext cx="1167715" cy="738664"/>
          </a:xfrm>
          <a:prstGeom prst="rect">
            <a:avLst/>
          </a:prstGeom>
        </p:spPr>
        <p:txBody>
          <a:bodyPr wrap="square">
            <a:spAutoFit/>
          </a:bodyPr>
          <a:lstStyle/>
          <a:p>
            <a:r>
              <a:rPr lang="ru-RU" sz="1400" dirty="0">
                <a:solidFill>
                  <a:srgbClr val="0070C0"/>
                </a:solidFill>
              </a:rPr>
              <a:t>Мы мыслили критически</a:t>
            </a:r>
            <a:r>
              <a:rPr lang="en-US" sz="1400" dirty="0">
                <a:solidFill>
                  <a:srgbClr val="0070C0"/>
                </a:solidFill>
              </a:rPr>
              <a:t>:</a:t>
            </a:r>
          </a:p>
        </p:txBody>
      </p:sp>
      <p:pic>
        <p:nvPicPr>
          <p:cNvPr id="5122"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7784" y="3563970"/>
            <a:ext cx="2486735" cy="303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31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EE24B5-652C-4DB5-B7C3-B5BBEC1280B1}" type="slidenum">
              <a:rPr lang="en-US" smtClean="0"/>
              <a:pPr/>
              <a:t>5</a:t>
            </a:fld>
            <a:endParaRPr lang="en-US" dirty="0"/>
          </a:p>
        </p:txBody>
      </p:sp>
      <p:sp>
        <p:nvSpPr>
          <p:cNvPr id="5" name="TextBox 4"/>
          <p:cNvSpPr txBox="1"/>
          <p:nvPr/>
        </p:nvSpPr>
        <p:spPr>
          <a:xfrm>
            <a:off x="298381" y="1189509"/>
            <a:ext cx="9328945" cy="5262979"/>
          </a:xfrm>
          <a:prstGeom prst="rect">
            <a:avLst/>
          </a:prstGeom>
          <a:noFill/>
        </p:spPr>
        <p:txBody>
          <a:bodyPr wrap="square" rtlCol="0">
            <a:spAutoFit/>
          </a:bodyPr>
          <a:lstStyle/>
          <a:p>
            <a:pPr marL="342900" indent="-342900" algn="just">
              <a:buAutoNum type="arabicPeriod"/>
            </a:pPr>
            <a:r>
              <a:rPr lang="ru-RU" dirty="0"/>
              <a:t>Финансовые ресурсы государства выросли за счёт поддержки бюджета и пожертвований</a:t>
            </a:r>
            <a:r>
              <a:rPr lang="en-US" dirty="0"/>
              <a:t>.</a:t>
            </a:r>
          </a:p>
          <a:p>
            <a:pPr marL="342900" indent="-342900" algn="just">
              <a:buAutoNum type="arabicPeriod"/>
            </a:pPr>
            <a:endParaRPr lang="en-US" sz="800" dirty="0"/>
          </a:p>
          <a:p>
            <a:pPr marL="342900" indent="-342900" algn="just">
              <a:buAutoNum type="arabicPeriod"/>
            </a:pPr>
            <a:r>
              <a:rPr lang="en-US" dirty="0"/>
              <a:t>AGFIS </a:t>
            </a:r>
            <a:r>
              <a:rPr lang="ru-RU" dirty="0"/>
              <a:t>работала без перебоев и обеспечивала централизованное выполнение электронных платежей в ежедневном режиме</a:t>
            </a:r>
            <a:r>
              <a:rPr lang="en-US" dirty="0"/>
              <a:t>.</a:t>
            </a:r>
          </a:p>
          <a:p>
            <a:pPr marL="342900" indent="-342900" algn="just">
              <a:buAutoNum type="arabicPeriod"/>
            </a:pPr>
            <a:endParaRPr lang="en-US" sz="800" dirty="0"/>
          </a:p>
          <a:p>
            <a:pPr marL="342900" indent="-342900" algn="just">
              <a:buFontTx/>
              <a:buAutoNum type="arabicPeriod"/>
            </a:pPr>
            <a:r>
              <a:rPr lang="ru-RU" dirty="0"/>
              <a:t>Имелись валютные резервы, за счёт которых покрывались выпадающие доходы посредством валютных свопов.</a:t>
            </a:r>
            <a:endParaRPr lang="en-US" dirty="0"/>
          </a:p>
          <a:p>
            <a:pPr marL="342900" indent="-342900" algn="just">
              <a:buFontTx/>
              <a:buAutoNum type="arabicPeriod"/>
            </a:pPr>
            <a:endParaRPr lang="en-US" sz="800" dirty="0"/>
          </a:p>
          <a:p>
            <a:pPr marL="342900" indent="-342900" algn="just">
              <a:buFontTx/>
              <a:buAutoNum type="arabicPeriod"/>
            </a:pPr>
            <a:r>
              <a:rPr lang="ru-RU" dirty="0"/>
              <a:t>Ключевые сотрудники, необходимые для бесперебойного выполнения казначейских операций, добровольно оставались на работе сверхурочно, работая в условиях открытости и взаимного доверия.</a:t>
            </a:r>
            <a:endParaRPr lang="en-GB" dirty="0"/>
          </a:p>
          <a:p>
            <a:pPr marL="342900" indent="-342900" algn="just">
              <a:buFontTx/>
              <a:buAutoNum type="arabicPeriod"/>
            </a:pPr>
            <a:endParaRPr lang="en-GB" sz="800" dirty="0"/>
          </a:p>
          <a:p>
            <a:pPr marL="342900" indent="-342900" algn="just">
              <a:buFontTx/>
              <a:buAutoNum type="arabicPeriod"/>
            </a:pPr>
            <a:r>
              <a:rPr lang="ru-RU" dirty="0">
                <a:cs typeface="Segoe UI" panose="020B0502040204020203" pitchFamily="34" charset="0"/>
              </a:rPr>
              <a:t>Был проведён качественный анализ мер реагирования на чрезвычайную ситуацию, чтобы выявить недостатки и найти оптимальные решения.  </a:t>
            </a:r>
            <a:endParaRPr lang="en-GB" dirty="0">
              <a:cs typeface="Segoe UI" panose="020B0502040204020203" pitchFamily="34" charset="0"/>
            </a:endParaRPr>
          </a:p>
          <a:p>
            <a:pPr marL="342900" indent="-342900" algn="just">
              <a:buFontTx/>
              <a:buAutoNum type="arabicPeriod"/>
            </a:pPr>
            <a:endParaRPr lang="en-GB" sz="800" dirty="0">
              <a:cs typeface="Segoe UI" panose="020B0502040204020203" pitchFamily="34" charset="0"/>
            </a:endParaRPr>
          </a:p>
          <a:p>
            <a:pPr marL="342900" indent="-342900" algn="just">
              <a:buAutoNum type="arabicPeriod" startAt="6"/>
            </a:pPr>
            <a:r>
              <a:rPr lang="ru-RU" dirty="0"/>
              <a:t>При необходимости проводились совещания/обсуждения с ответственными структурами в удалённом режиме. </a:t>
            </a:r>
            <a:r>
              <a:rPr lang="en-US" dirty="0"/>
              <a:t>  </a:t>
            </a:r>
          </a:p>
          <a:p>
            <a:pPr algn="just"/>
            <a:r>
              <a:rPr lang="en-US" dirty="0"/>
              <a:t>     </a:t>
            </a:r>
            <a:endParaRPr lang="en-US" sz="800" dirty="0"/>
          </a:p>
          <a:p>
            <a:pPr marL="342900" indent="-342900" algn="just">
              <a:buAutoNum type="arabicPeriod" startAt="7"/>
            </a:pPr>
            <a:r>
              <a:rPr lang="ru-RU" dirty="0"/>
              <a:t>Своевременный обмен опытом с казначействами других стран по линии КС и рекомендации Ресурсной группы</a:t>
            </a:r>
            <a:r>
              <a:rPr lang="en-US" dirty="0"/>
              <a:t>.</a:t>
            </a:r>
          </a:p>
        </p:txBody>
      </p:sp>
      <p:sp>
        <p:nvSpPr>
          <p:cNvPr id="7" name="TextBox 6"/>
          <p:cNvSpPr txBox="1"/>
          <p:nvPr/>
        </p:nvSpPr>
        <p:spPr>
          <a:xfrm>
            <a:off x="298382" y="271956"/>
            <a:ext cx="231007" cy="369332"/>
          </a:xfrm>
          <a:prstGeom prst="rect">
            <a:avLst/>
          </a:prstGeom>
          <a:noFill/>
        </p:spPr>
        <p:txBody>
          <a:bodyPr wrap="square" rtlCol="0">
            <a:spAutoFit/>
          </a:bodyPr>
          <a:lstStyle/>
          <a:p>
            <a:r>
              <a:rPr lang="en-US" b="1" dirty="0">
                <a:ln w="12700">
                  <a:solidFill>
                    <a:schemeClr val="accent1"/>
                  </a:solidFill>
                  <a:prstDash val="solid"/>
                </a:ln>
                <a:solidFill>
                  <a:schemeClr val="bg1"/>
                </a:solidFill>
                <a:effectLst>
                  <a:outerShdw dist="38100" dir="2640000" algn="bl" rotWithShape="0">
                    <a:schemeClr val="accent1"/>
                  </a:outerShdw>
                </a:effectLst>
              </a:rPr>
              <a:t>1</a:t>
            </a:r>
            <a:endParaRPr lang="en-US" b="1" dirty="0">
              <a:solidFill>
                <a:schemeClr val="bg1"/>
              </a:solidFill>
            </a:endParaRPr>
          </a:p>
        </p:txBody>
      </p:sp>
      <p:pic>
        <p:nvPicPr>
          <p:cNvPr id="8" name="Picture 7"/>
          <p:cNvPicPr>
            <a:picLocks noChangeAspect="1"/>
          </p:cNvPicPr>
          <p:nvPr/>
        </p:nvPicPr>
        <p:blipFill>
          <a:blip r:embed="rId3"/>
          <a:stretch>
            <a:fillRect/>
          </a:stretch>
        </p:blipFill>
        <p:spPr>
          <a:xfrm>
            <a:off x="7316712" y="78619"/>
            <a:ext cx="1311993" cy="1125338"/>
          </a:xfrm>
          <a:prstGeom prst="rect">
            <a:avLst/>
          </a:prstGeom>
        </p:spPr>
      </p:pic>
      <p:sp>
        <p:nvSpPr>
          <p:cNvPr id="2" name="TextBox 1"/>
          <p:cNvSpPr txBox="1"/>
          <p:nvPr/>
        </p:nvSpPr>
        <p:spPr>
          <a:xfrm>
            <a:off x="875211" y="271956"/>
            <a:ext cx="6061166" cy="584775"/>
          </a:xfrm>
          <a:prstGeom prst="rect">
            <a:avLst/>
          </a:prstGeom>
          <a:noFill/>
        </p:spPr>
        <p:txBody>
          <a:bodyPr wrap="square" rtlCol="0">
            <a:spAutoFit/>
          </a:bodyPr>
          <a:lstStyle/>
          <a:p>
            <a:r>
              <a:rPr lang="en-US" sz="3200" dirty="0"/>
              <a:t>SWOT-</a:t>
            </a:r>
            <a:r>
              <a:rPr lang="ru-RU" sz="3200" dirty="0"/>
              <a:t>анализ</a:t>
            </a:r>
          </a:p>
        </p:txBody>
      </p:sp>
      <p:sp>
        <p:nvSpPr>
          <p:cNvPr id="4" name="TextBox 3"/>
          <p:cNvSpPr txBox="1"/>
          <p:nvPr/>
        </p:nvSpPr>
        <p:spPr>
          <a:xfrm>
            <a:off x="9627326" y="856731"/>
            <a:ext cx="2198634" cy="1077218"/>
          </a:xfrm>
          <a:prstGeom prst="rect">
            <a:avLst/>
          </a:prstGeom>
          <a:noFill/>
        </p:spPr>
        <p:txBody>
          <a:bodyPr wrap="square" rtlCol="0">
            <a:spAutoFit/>
          </a:bodyPr>
          <a:lstStyle/>
          <a:p>
            <a:r>
              <a:rPr lang="en-US" sz="4000" b="1" dirty="0"/>
              <a:t>S </a:t>
            </a:r>
            <a:r>
              <a:rPr lang="en-US" sz="2400" dirty="0"/>
              <a:t>- </a:t>
            </a:r>
            <a:r>
              <a:rPr lang="ru-RU" sz="2400" dirty="0"/>
              <a:t>Сильные стороны</a:t>
            </a:r>
          </a:p>
        </p:txBody>
      </p:sp>
    </p:spTree>
    <p:extLst>
      <p:ext uri="{BB962C8B-B14F-4D97-AF65-F5344CB8AC3E}">
        <p14:creationId xmlns:p14="http://schemas.microsoft.com/office/powerpoint/2010/main" val="261224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EE24B5-652C-4DB5-B7C3-B5BBEC1280B1}" type="slidenum">
              <a:rPr lang="en-US" smtClean="0"/>
              <a:pPr/>
              <a:t>6</a:t>
            </a:fld>
            <a:endParaRPr lang="en-US" dirty="0"/>
          </a:p>
        </p:txBody>
      </p:sp>
      <p:sp>
        <p:nvSpPr>
          <p:cNvPr id="6" name="TextBox 5"/>
          <p:cNvSpPr txBox="1"/>
          <p:nvPr/>
        </p:nvSpPr>
        <p:spPr>
          <a:xfrm>
            <a:off x="912531" y="1672907"/>
            <a:ext cx="7816944" cy="3170099"/>
          </a:xfrm>
          <a:prstGeom prst="rect">
            <a:avLst/>
          </a:prstGeom>
          <a:noFill/>
        </p:spPr>
        <p:txBody>
          <a:bodyPr wrap="square" rtlCol="0">
            <a:spAutoFit/>
          </a:bodyPr>
          <a:lstStyle/>
          <a:p>
            <a:pPr algn="just"/>
            <a:r>
              <a:rPr lang="en-US" sz="2000" dirty="0"/>
              <a:t>1.</a:t>
            </a:r>
            <a:r>
              <a:rPr lang="ru-RU" sz="2000" dirty="0"/>
              <a:t> Выпадающие доходы</a:t>
            </a:r>
            <a:r>
              <a:rPr lang="en-US" sz="2000" dirty="0"/>
              <a:t>.</a:t>
            </a:r>
          </a:p>
          <a:p>
            <a:pPr algn="just"/>
            <a:endParaRPr lang="en-US" sz="2000" dirty="0"/>
          </a:p>
          <a:p>
            <a:pPr algn="just"/>
            <a:r>
              <a:rPr lang="en-US" sz="2000" dirty="0"/>
              <a:t>2.</a:t>
            </a:r>
            <a:r>
              <a:rPr lang="ru-RU" sz="2000" dirty="0"/>
              <a:t> Рост дефицита</a:t>
            </a:r>
            <a:r>
              <a:rPr lang="en-US" sz="2000" dirty="0"/>
              <a:t>.</a:t>
            </a:r>
          </a:p>
          <a:p>
            <a:pPr algn="just"/>
            <a:endParaRPr lang="en-US" sz="2000" dirty="0"/>
          </a:p>
          <a:p>
            <a:pPr algn="just"/>
            <a:r>
              <a:rPr lang="en-US" sz="2000" dirty="0"/>
              <a:t>3.</a:t>
            </a:r>
            <a:r>
              <a:rPr lang="ru-RU" sz="2000" dirty="0"/>
              <a:t> </a:t>
            </a:r>
            <a:r>
              <a:rPr lang="ru-RU" sz="2000"/>
              <a:t>Рост долга</a:t>
            </a:r>
            <a:r>
              <a:rPr lang="en-US" sz="2000"/>
              <a:t>.</a:t>
            </a:r>
            <a:endParaRPr lang="en-US" sz="2000" dirty="0"/>
          </a:p>
          <a:p>
            <a:pPr algn="just"/>
            <a:endParaRPr lang="en-US" sz="2000" dirty="0"/>
          </a:p>
          <a:p>
            <a:pPr algn="just"/>
            <a:r>
              <a:rPr lang="en-US" sz="2000" dirty="0"/>
              <a:t>4.</a:t>
            </a:r>
            <a:r>
              <a:rPr lang="ru-RU" sz="2000" dirty="0"/>
              <a:t> Не состоявшиеся аукционы казначейских облигаций</a:t>
            </a:r>
            <a:r>
              <a:rPr lang="en-US" sz="2000" dirty="0"/>
              <a:t>.</a:t>
            </a:r>
          </a:p>
          <a:p>
            <a:pPr algn="just"/>
            <a:endParaRPr lang="en-US" sz="2000" dirty="0"/>
          </a:p>
          <a:p>
            <a:pPr algn="just"/>
            <a:r>
              <a:rPr lang="en-US" sz="2000" dirty="0"/>
              <a:t>5.</a:t>
            </a:r>
            <a:r>
              <a:rPr lang="ru-RU" sz="2000" dirty="0"/>
              <a:t> Не все ресурсы использовались результативно, эффективно и экономно.</a:t>
            </a:r>
            <a:endParaRPr lang="en-US" sz="2000" dirty="0"/>
          </a:p>
        </p:txBody>
      </p:sp>
      <p:sp>
        <p:nvSpPr>
          <p:cNvPr id="8" name="TextBox 7"/>
          <p:cNvSpPr txBox="1"/>
          <p:nvPr/>
        </p:nvSpPr>
        <p:spPr>
          <a:xfrm>
            <a:off x="298382" y="271956"/>
            <a:ext cx="231007" cy="369332"/>
          </a:xfrm>
          <a:prstGeom prst="rect">
            <a:avLst/>
          </a:prstGeom>
          <a:noFill/>
        </p:spPr>
        <p:txBody>
          <a:bodyPr wrap="square" rtlCol="0">
            <a:spAutoFit/>
          </a:bodyPr>
          <a:lstStyle/>
          <a:p>
            <a:r>
              <a:rPr lang="en-US" b="1" dirty="0">
                <a:solidFill>
                  <a:schemeClr val="bg1"/>
                </a:solidFill>
              </a:rPr>
              <a:t>2</a:t>
            </a:r>
          </a:p>
        </p:txBody>
      </p:sp>
      <p:pic>
        <p:nvPicPr>
          <p:cNvPr id="10" name="Picture 9"/>
          <p:cNvPicPr>
            <a:picLocks noChangeAspect="1"/>
          </p:cNvPicPr>
          <p:nvPr/>
        </p:nvPicPr>
        <p:blipFill>
          <a:blip r:embed="rId3"/>
          <a:stretch>
            <a:fillRect/>
          </a:stretch>
        </p:blipFill>
        <p:spPr>
          <a:xfrm>
            <a:off x="7210834" y="110128"/>
            <a:ext cx="1311993" cy="112533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393" y="5880043"/>
            <a:ext cx="5673884"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95394" y="5510711"/>
            <a:ext cx="5796756" cy="338554"/>
          </a:xfrm>
          <a:prstGeom prst="rect">
            <a:avLst/>
          </a:prstGeom>
        </p:spPr>
        <p:txBody>
          <a:bodyPr wrap="square">
            <a:spAutoFit/>
          </a:bodyPr>
          <a:lstStyle/>
          <a:p>
            <a:pPr>
              <a:defRPr/>
            </a:pPr>
            <a:r>
              <a:rPr lang="ru-RU" sz="1600" dirty="0">
                <a:solidFill>
                  <a:srgbClr val="0070C0"/>
                </a:solidFill>
              </a:rPr>
              <a:t>Есть ли какая-либо сфера, которую мы не </a:t>
            </a:r>
            <a:r>
              <a:rPr lang="ru-RU" sz="1600" dirty="0" err="1">
                <a:solidFill>
                  <a:srgbClr val="0070C0"/>
                </a:solidFill>
              </a:rPr>
              <a:t>монетизируем</a:t>
            </a:r>
            <a:r>
              <a:rPr lang="ru-RU" sz="1600" dirty="0">
                <a:solidFill>
                  <a:srgbClr val="0070C0"/>
                </a:solidFill>
              </a:rPr>
              <a:t>?</a:t>
            </a:r>
            <a:endParaRPr lang="en-US" sz="1600" dirty="0">
              <a:solidFill>
                <a:srgbClr val="0070C0"/>
              </a:solidFill>
            </a:endParaRPr>
          </a:p>
        </p:txBody>
      </p:sp>
      <p:sp>
        <p:nvSpPr>
          <p:cNvPr id="5" name="TextBox 4"/>
          <p:cNvSpPr txBox="1"/>
          <p:nvPr/>
        </p:nvSpPr>
        <p:spPr>
          <a:xfrm>
            <a:off x="653143" y="457200"/>
            <a:ext cx="5303520" cy="523220"/>
          </a:xfrm>
          <a:prstGeom prst="rect">
            <a:avLst/>
          </a:prstGeom>
          <a:noFill/>
        </p:spPr>
        <p:txBody>
          <a:bodyPr wrap="square" rtlCol="0">
            <a:spAutoFit/>
          </a:bodyPr>
          <a:lstStyle/>
          <a:p>
            <a:r>
              <a:rPr lang="en-US" sz="2800" dirty="0"/>
              <a:t>SWOT</a:t>
            </a:r>
            <a:r>
              <a:rPr lang="ru-RU" sz="2800" dirty="0"/>
              <a:t>-анализ</a:t>
            </a:r>
          </a:p>
        </p:txBody>
      </p:sp>
      <p:sp>
        <p:nvSpPr>
          <p:cNvPr id="7" name="TextBox 6"/>
          <p:cNvSpPr txBox="1"/>
          <p:nvPr/>
        </p:nvSpPr>
        <p:spPr>
          <a:xfrm>
            <a:off x="8948057" y="809897"/>
            <a:ext cx="2877903" cy="1077218"/>
          </a:xfrm>
          <a:prstGeom prst="rect">
            <a:avLst/>
          </a:prstGeom>
          <a:noFill/>
        </p:spPr>
        <p:txBody>
          <a:bodyPr wrap="square" rtlCol="0">
            <a:spAutoFit/>
          </a:bodyPr>
          <a:lstStyle/>
          <a:p>
            <a:r>
              <a:rPr lang="en-US" sz="3200" b="1" dirty="0"/>
              <a:t>W</a:t>
            </a:r>
            <a:r>
              <a:rPr lang="en-US" sz="3200" dirty="0"/>
              <a:t> –</a:t>
            </a:r>
            <a:r>
              <a:rPr lang="ru-RU" sz="3200" dirty="0"/>
              <a:t> слабые стороны</a:t>
            </a:r>
            <a:r>
              <a:rPr lang="en-US" sz="3200" dirty="0"/>
              <a:t> </a:t>
            </a:r>
            <a:endParaRPr lang="ru-RU" sz="3200" dirty="0"/>
          </a:p>
        </p:txBody>
      </p:sp>
    </p:spTree>
    <p:extLst>
      <p:ext uri="{BB962C8B-B14F-4D97-AF65-F5344CB8AC3E}">
        <p14:creationId xmlns:p14="http://schemas.microsoft.com/office/powerpoint/2010/main" val="86688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EE24B5-652C-4DB5-B7C3-B5BBEC1280B1}" type="slidenum">
              <a:rPr lang="en-US" smtClean="0"/>
              <a:pPr/>
              <a:t>7</a:t>
            </a:fld>
            <a:endParaRPr lang="en-US" dirty="0"/>
          </a:p>
        </p:txBody>
      </p:sp>
      <p:sp>
        <p:nvSpPr>
          <p:cNvPr id="6" name="Rectangle 5"/>
          <p:cNvSpPr/>
          <p:nvPr/>
        </p:nvSpPr>
        <p:spPr>
          <a:xfrm>
            <a:off x="529389" y="1658983"/>
            <a:ext cx="8277727" cy="5016758"/>
          </a:xfrm>
          <a:prstGeom prst="rect">
            <a:avLst/>
          </a:prstGeom>
        </p:spPr>
        <p:txBody>
          <a:bodyPr wrap="square">
            <a:spAutoFit/>
          </a:bodyPr>
          <a:lstStyle/>
          <a:p>
            <a:pPr algn="just"/>
            <a:r>
              <a:rPr lang="en-US" sz="2000" dirty="0"/>
              <a:t>1.</a:t>
            </a:r>
            <a:r>
              <a:rPr lang="ru-RU" sz="2000" dirty="0"/>
              <a:t> Вакцинация населения позволит вернуться к нормальной практике выполнения функций казначейства</a:t>
            </a:r>
            <a:r>
              <a:rPr lang="en-US" sz="2000" dirty="0"/>
              <a:t>.</a:t>
            </a:r>
          </a:p>
          <a:p>
            <a:pPr algn="just"/>
            <a:endParaRPr lang="en-US" sz="2000" dirty="0"/>
          </a:p>
          <a:p>
            <a:pPr algn="just"/>
            <a:r>
              <a:rPr lang="en-US" sz="2000" dirty="0"/>
              <a:t>2. </a:t>
            </a:r>
            <a:r>
              <a:rPr lang="ru-RU" sz="2000" dirty="0"/>
              <a:t>Активное взаимодействие системы Казначейства с другими системами управления финансами в части выполнения соответствующих проектов</a:t>
            </a:r>
            <a:r>
              <a:rPr lang="en-US" sz="2000" dirty="0"/>
              <a:t>.</a:t>
            </a:r>
          </a:p>
          <a:p>
            <a:pPr algn="just"/>
            <a:endParaRPr lang="en-US" sz="2000" dirty="0"/>
          </a:p>
          <a:p>
            <a:pPr algn="just"/>
            <a:r>
              <a:rPr lang="en-US" sz="2000" dirty="0"/>
              <a:t>3. </a:t>
            </a:r>
            <a:r>
              <a:rPr lang="ru-RU" sz="2000" dirty="0"/>
              <a:t>Повышение качества информации, поступающей на рассмотрение/анализ</a:t>
            </a:r>
            <a:r>
              <a:rPr lang="en-US" sz="2000" dirty="0"/>
              <a:t> </a:t>
            </a:r>
            <a:r>
              <a:rPr lang="ru-RU" sz="2000" dirty="0"/>
              <a:t>К</a:t>
            </a:r>
            <a:r>
              <a:rPr lang="en-US" sz="2000" dirty="0"/>
              <a:t>MBL </a:t>
            </a:r>
            <a:r>
              <a:rPr lang="ru-RU" sz="2000" dirty="0"/>
              <a:t>в интересах более эффективного управления долгом и ликвидностью. </a:t>
            </a:r>
            <a:endParaRPr lang="en-US" sz="2000" dirty="0"/>
          </a:p>
          <a:p>
            <a:pPr algn="just"/>
            <a:endParaRPr lang="en-US" sz="2000" dirty="0"/>
          </a:p>
          <a:p>
            <a:pPr algn="just"/>
            <a:r>
              <a:rPr lang="en-US" sz="2000" dirty="0"/>
              <a:t>4. </a:t>
            </a:r>
            <a:r>
              <a:rPr lang="ru-RU" sz="2000" dirty="0"/>
              <a:t>Проведение практической подготовки на рабочем месте с применением всего необходимого инструментария.</a:t>
            </a:r>
            <a:endParaRPr lang="en-US" sz="2000" dirty="0"/>
          </a:p>
          <a:p>
            <a:pPr algn="just"/>
            <a:endParaRPr lang="en-US" sz="2000" dirty="0"/>
          </a:p>
          <a:p>
            <a:pPr algn="just"/>
            <a:r>
              <a:rPr lang="en-US" sz="2000" dirty="0"/>
              <a:t>5. </a:t>
            </a:r>
            <a:r>
              <a:rPr lang="ru-RU" sz="2000" dirty="0"/>
              <a:t> Автоматизация нашей системы финансов</a:t>
            </a:r>
            <a:r>
              <a:rPr lang="en-US" sz="2000" dirty="0"/>
              <a:t>.</a:t>
            </a:r>
          </a:p>
          <a:p>
            <a:endParaRPr lang="en-US" sz="2000" dirty="0"/>
          </a:p>
        </p:txBody>
      </p:sp>
      <p:sp>
        <p:nvSpPr>
          <p:cNvPr id="9" name="TextBox 8"/>
          <p:cNvSpPr txBox="1"/>
          <p:nvPr/>
        </p:nvSpPr>
        <p:spPr>
          <a:xfrm>
            <a:off x="298382" y="271956"/>
            <a:ext cx="231007" cy="369332"/>
          </a:xfrm>
          <a:prstGeom prst="rect">
            <a:avLst/>
          </a:prstGeom>
          <a:noFill/>
        </p:spPr>
        <p:txBody>
          <a:bodyPr wrap="square" rtlCol="0">
            <a:spAutoFit/>
          </a:bodyPr>
          <a:lstStyle/>
          <a:p>
            <a:r>
              <a:rPr lang="en-US" b="1" dirty="0">
                <a:solidFill>
                  <a:schemeClr val="bg1"/>
                </a:solidFill>
              </a:rPr>
              <a:t>3</a:t>
            </a:r>
          </a:p>
        </p:txBody>
      </p:sp>
      <p:pic>
        <p:nvPicPr>
          <p:cNvPr id="11" name="Picture 10"/>
          <p:cNvPicPr>
            <a:picLocks noChangeAspect="1"/>
          </p:cNvPicPr>
          <p:nvPr/>
        </p:nvPicPr>
        <p:blipFill>
          <a:blip r:embed="rId3"/>
          <a:stretch>
            <a:fillRect/>
          </a:stretch>
        </p:blipFill>
        <p:spPr>
          <a:xfrm>
            <a:off x="7239709" y="214552"/>
            <a:ext cx="1311993" cy="1125338"/>
          </a:xfrm>
          <a:prstGeom prst="rect">
            <a:avLst/>
          </a:prstGeom>
        </p:spPr>
      </p:pic>
      <p:sp>
        <p:nvSpPr>
          <p:cNvPr id="2" name="TextBox 1"/>
          <p:cNvSpPr txBox="1"/>
          <p:nvPr/>
        </p:nvSpPr>
        <p:spPr>
          <a:xfrm>
            <a:off x="836023" y="476015"/>
            <a:ext cx="3300547" cy="646331"/>
          </a:xfrm>
          <a:prstGeom prst="rect">
            <a:avLst/>
          </a:prstGeom>
          <a:noFill/>
        </p:spPr>
        <p:txBody>
          <a:bodyPr wrap="square" rtlCol="0">
            <a:spAutoFit/>
          </a:bodyPr>
          <a:lstStyle/>
          <a:p>
            <a:r>
              <a:rPr lang="en-US" sz="3600" b="1" dirty="0">
                <a:latin typeface="Baskerville Old Face" pitchFamily="18" charset="0"/>
                <a:cs typeface="Times New Roman" pitchFamily="18" charset="0"/>
              </a:rPr>
              <a:t>SWOT</a:t>
            </a:r>
            <a:r>
              <a:rPr lang="ru-RU" sz="3600" b="1" dirty="0">
                <a:latin typeface="Baskerville Old Face" pitchFamily="18" charset="0"/>
                <a:cs typeface="Times New Roman" pitchFamily="18" charset="0"/>
              </a:rPr>
              <a:t>-анализ</a:t>
            </a:r>
            <a:endParaRPr lang="en-US" sz="3600" b="1" dirty="0">
              <a:latin typeface="Baskerville Old Face" pitchFamily="18" charset="0"/>
              <a:cs typeface="Times New Roman" pitchFamily="18" charset="0"/>
            </a:endParaRPr>
          </a:p>
        </p:txBody>
      </p:sp>
      <p:sp>
        <p:nvSpPr>
          <p:cNvPr id="4" name="TextBox 3"/>
          <p:cNvSpPr txBox="1"/>
          <p:nvPr/>
        </p:nvSpPr>
        <p:spPr>
          <a:xfrm>
            <a:off x="8807117" y="953589"/>
            <a:ext cx="3018844" cy="1323439"/>
          </a:xfrm>
          <a:prstGeom prst="rect">
            <a:avLst/>
          </a:prstGeom>
          <a:noFill/>
        </p:spPr>
        <p:txBody>
          <a:bodyPr wrap="square" rtlCol="0">
            <a:spAutoFit/>
          </a:bodyPr>
          <a:lstStyle/>
          <a:p>
            <a:r>
              <a:rPr lang="ru-RU" sz="4400" b="1" dirty="0"/>
              <a:t>О</a:t>
            </a:r>
            <a:r>
              <a:rPr lang="ru-RU" sz="3600" dirty="0"/>
              <a:t> - возможности</a:t>
            </a:r>
          </a:p>
        </p:txBody>
      </p:sp>
    </p:spTree>
    <p:extLst>
      <p:ext uri="{BB962C8B-B14F-4D97-AF65-F5344CB8AC3E}">
        <p14:creationId xmlns:p14="http://schemas.microsoft.com/office/powerpoint/2010/main" val="226090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EE24B5-652C-4DB5-B7C3-B5BBEC1280B1}" type="slidenum">
              <a:rPr lang="en-US" smtClean="0"/>
              <a:pPr/>
              <a:t>8</a:t>
            </a:fld>
            <a:endParaRPr lang="en-US" dirty="0"/>
          </a:p>
        </p:txBody>
      </p:sp>
      <p:sp>
        <p:nvSpPr>
          <p:cNvPr id="6" name="TextBox 5"/>
          <p:cNvSpPr txBox="1"/>
          <p:nvPr/>
        </p:nvSpPr>
        <p:spPr>
          <a:xfrm>
            <a:off x="385010" y="1695943"/>
            <a:ext cx="8121401" cy="4708981"/>
          </a:xfrm>
          <a:prstGeom prst="rect">
            <a:avLst/>
          </a:prstGeom>
          <a:noFill/>
        </p:spPr>
        <p:txBody>
          <a:bodyPr wrap="square" rtlCol="0">
            <a:spAutoFit/>
          </a:bodyPr>
          <a:lstStyle/>
          <a:p>
            <a:pPr algn="just"/>
            <a:r>
              <a:rPr lang="en-US" sz="2000" dirty="0"/>
              <a:t>1. </a:t>
            </a:r>
            <a:r>
              <a:rPr lang="ru-RU" sz="2000" dirty="0"/>
              <a:t>Использование </a:t>
            </a:r>
            <a:r>
              <a:rPr lang="en-US" sz="2000" dirty="0"/>
              <a:t>AGFIS</a:t>
            </a:r>
            <a:r>
              <a:rPr lang="ru-RU" sz="2000" dirty="0"/>
              <a:t> при удалённой работе невозможно из соображений безопасности, поэтому необходимо использовать рабочий ПК</a:t>
            </a:r>
            <a:r>
              <a:rPr lang="en-US" sz="2000" dirty="0"/>
              <a:t>.</a:t>
            </a:r>
          </a:p>
          <a:p>
            <a:pPr algn="just"/>
            <a:endParaRPr lang="en-US" sz="2000" dirty="0"/>
          </a:p>
          <a:p>
            <a:pPr algn="just"/>
            <a:r>
              <a:rPr lang="en-US" sz="2000" dirty="0"/>
              <a:t>2. </a:t>
            </a:r>
            <a:r>
              <a:rPr lang="ru-RU" sz="2000" dirty="0"/>
              <a:t>Ежемесячно данные в </a:t>
            </a:r>
            <a:r>
              <a:rPr lang="en-US" sz="2000" dirty="0"/>
              <a:t>AGFIS (</a:t>
            </a:r>
            <a:r>
              <a:rPr lang="ru-RU" sz="2000" dirty="0"/>
              <a:t>главная книга</a:t>
            </a:r>
            <a:r>
              <a:rPr lang="en-US" sz="2000" dirty="0"/>
              <a:t>)</a:t>
            </a:r>
            <a:r>
              <a:rPr lang="ru-RU" sz="2000" dirty="0"/>
              <a:t> вводятся вручную</a:t>
            </a:r>
            <a:r>
              <a:rPr lang="en-US" sz="2000" dirty="0"/>
              <a:t>.</a:t>
            </a:r>
          </a:p>
          <a:p>
            <a:pPr algn="just"/>
            <a:endParaRPr lang="en-US" sz="2000" dirty="0"/>
          </a:p>
          <a:p>
            <a:pPr algn="just"/>
            <a:r>
              <a:rPr lang="en-US" sz="2000" dirty="0"/>
              <a:t>3. </a:t>
            </a:r>
            <a:r>
              <a:rPr lang="ru-RU" sz="2000" dirty="0"/>
              <a:t>Ежедневный анализ базы данных</a:t>
            </a:r>
            <a:r>
              <a:rPr lang="en-US" sz="2000" dirty="0"/>
              <a:t> AGFIS</a:t>
            </a:r>
            <a:r>
              <a:rPr lang="ru-RU" sz="2000" dirty="0"/>
              <a:t> отсутствует </a:t>
            </a:r>
            <a:r>
              <a:rPr lang="en-US" sz="2000" dirty="0"/>
              <a:t>(</a:t>
            </a:r>
            <a:r>
              <a:rPr lang="ru-RU" sz="2000" dirty="0"/>
              <a:t>причина – см. выше</a:t>
            </a:r>
            <a:r>
              <a:rPr lang="en-US" sz="2000" dirty="0"/>
              <a:t>).</a:t>
            </a:r>
          </a:p>
          <a:p>
            <a:pPr algn="just"/>
            <a:endParaRPr lang="en-US" sz="2000" dirty="0"/>
          </a:p>
          <a:p>
            <a:pPr algn="just"/>
            <a:r>
              <a:rPr lang="en-US" sz="2000" dirty="0"/>
              <a:t>4. </a:t>
            </a:r>
            <a:r>
              <a:rPr lang="ru-RU" sz="2000" dirty="0"/>
              <a:t>Бюджетное правило в отношении целевого значения дефицита и долга (невозможно принимать важные решения, не беспокоясь о финансовых последствиях).</a:t>
            </a:r>
            <a:endParaRPr lang="en-US" sz="2000" dirty="0"/>
          </a:p>
          <a:p>
            <a:pPr algn="just"/>
            <a:endParaRPr lang="en-US" sz="2000" dirty="0"/>
          </a:p>
          <a:p>
            <a:pPr algn="just"/>
            <a:r>
              <a:rPr lang="en-US" sz="2000" dirty="0"/>
              <a:t>5. </a:t>
            </a:r>
            <a:r>
              <a:rPr lang="ru-RU" sz="2000" dirty="0"/>
              <a:t>Использование средств для удовлетворения бизнес-необходимости</a:t>
            </a:r>
            <a:r>
              <a:rPr lang="en-US" sz="2000" dirty="0"/>
              <a:t>, </a:t>
            </a:r>
            <a:r>
              <a:rPr lang="ru-RU" sz="2000" dirty="0"/>
              <a:t>напр., выплаты «боевых»</a:t>
            </a:r>
            <a:r>
              <a:rPr lang="en-US" sz="2000" dirty="0"/>
              <a:t>.</a:t>
            </a:r>
          </a:p>
        </p:txBody>
      </p:sp>
      <p:sp>
        <p:nvSpPr>
          <p:cNvPr id="9" name="TextBox 8"/>
          <p:cNvSpPr txBox="1"/>
          <p:nvPr/>
        </p:nvSpPr>
        <p:spPr>
          <a:xfrm>
            <a:off x="298382" y="271956"/>
            <a:ext cx="231007" cy="369332"/>
          </a:xfrm>
          <a:prstGeom prst="rect">
            <a:avLst/>
          </a:prstGeom>
          <a:noFill/>
        </p:spPr>
        <p:txBody>
          <a:bodyPr wrap="square" rtlCol="0">
            <a:spAutoFit/>
          </a:bodyPr>
          <a:lstStyle/>
          <a:p>
            <a:r>
              <a:rPr lang="en-US" b="1" dirty="0">
                <a:solidFill>
                  <a:schemeClr val="bg1"/>
                </a:solidFill>
              </a:rPr>
              <a:t>4</a:t>
            </a:r>
          </a:p>
        </p:txBody>
      </p:sp>
      <p:pic>
        <p:nvPicPr>
          <p:cNvPr id="10" name="Picture 9"/>
          <p:cNvPicPr>
            <a:picLocks noChangeAspect="1"/>
          </p:cNvPicPr>
          <p:nvPr/>
        </p:nvPicPr>
        <p:blipFill>
          <a:blip r:embed="rId3"/>
          <a:stretch>
            <a:fillRect/>
          </a:stretch>
        </p:blipFill>
        <p:spPr>
          <a:xfrm>
            <a:off x="7403340" y="152025"/>
            <a:ext cx="1311993" cy="1125338"/>
          </a:xfrm>
          <a:prstGeom prst="rect">
            <a:avLst/>
          </a:prstGeom>
        </p:spPr>
      </p:pic>
      <p:sp>
        <p:nvSpPr>
          <p:cNvPr id="2" name="TextBox 1"/>
          <p:cNvSpPr txBox="1"/>
          <p:nvPr/>
        </p:nvSpPr>
        <p:spPr>
          <a:xfrm>
            <a:off x="875211" y="404949"/>
            <a:ext cx="5146766" cy="646331"/>
          </a:xfrm>
          <a:prstGeom prst="rect">
            <a:avLst/>
          </a:prstGeom>
          <a:noFill/>
        </p:spPr>
        <p:txBody>
          <a:bodyPr wrap="square" rtlCol="0">
            <a:spAutoFit/>
          </a:bodyPr>
          <a:lstStyle/>
          <a:p>
            <a:r>
              <a:rPr lang="en-US" sz="3600" dirty="0"/>
              <a:t>SWOT-</a:t>
            </a:r>
            <a:r>
              <a:rPr lang="ru-RU" sz="3600" dirty="0"/>
              <a:t>анализ</a:t>
            </a:r>
          </a:p>
        </p:txBody>
      </p:sp>
      <p:sp>
        <p:nvSpPr>
          <p:cNvPr id="4" name="TextBox 3"/>
          <p:cNvSpPr txBox="1"/>
          <p:nvPr/>
        </p:nvSpPr>
        <p:spPr>
          <a:xfrm>
            <a:off x="9170126" y="783771"/>
            <a:ext cx="2655834" cy="707886"/>
          </a:xfrm>
          <a:prstGeom prst="rect">
            <a:avLst/>
          </a:prstGeom>
          <a:noFill/>
        </p:spPr>
        <p:txBody>
          <a:bodyPr wrap="square" rtlCol="0">
            <a:spAutoFit/>
          </a:bodyPr>
          <a:lstStyle/>
          <a:p>
            <a:r>
              <a:rPr lang="ru-RU" sz="4000" b="1" dirty="0"/>
              <a:t>Т</a:t>
            </a:r>
            <a:r>
              <a:rPr lang="ru-RU" sz="4000" dirty="0"/>
              <a:t> - угрозы</a:t>
            </a:r>
          </a:p>
        </p:txBody>
      </p:sp>
    </p:spTree>
    <p:extLst>
      <p:ext uri="{BB962C8B-B14F-4D97-AF65-F5344CB8AC3E}">
        <p14:creationId xmlns:p14="http://schemas.microsoft.com/office/powerpoint/2010/main" val="59691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EE24B5-652C-4DB5-B7C3-B5BBEC1280B1}" type="slidenum">
              <a:rPr lang="en-US" smtClean="0"/>
              <a:pPr/>
              <a:t>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92368" y="2534194"/>
            <a:ext cx="3766783" cy="1569660"/>
          </a:xfrm>
          <a:prstGeom prst="rect">
            <a:avLst/>
          </a:prstGeom>
          <a:noFill/>
        </p:spPr>
        <p:txBody>
          <a:bodyPr wrap="square" rtlCol="0">
            <a:spAutoFit/>
          </a:bodyPr>
          <a:lstStyle/>
          <a:p>
            <a:pPr algn="ctr"/>
            <a:r>
              <a:rPr lang="ru-RU" sz="3200" b="1" dirty="0">
                <a:ln w="1905"/>
                <a:solidFill>
                  <a:schemeClr val="bg1">
                    <a:lumMod val="85000"/>
                  </a:schemeClr>
                </a:solidFill>
                <a:effectLst>
                  <a:innerShdw blurRad="69850" dist="43180" dir="5400000">
                    <a:srgbClr val="000000">
                      <a:alpha val="65000"/>
                    </a:srgbClr>
                  </a:innerShdw>
                </a:effectLst>
                <a:latin typeface="Gill Sans MT" pitchFamily="34" charset="0"/>
              </a:rPr>
              <a:t>СПИСОК СОКРАЩЕНИЙ И АКРОНИМОВ</a:t>
            </a:r>
            <a:endParaRPr lang="en-US" sz="3200" b="1" dirty="0">
              <a:ln w="1905"/>
              <a:solidFill>
                <a:schemeClr val="bg1">
                  <a:lumMod val="85000"/>
                </a:schemeClr>
              </a:solidFill>
              <a:effectLst>
                <a:innerShdw blurRad="69850" dist="43180" dir="5400000">
                  <a:srgbClr val="000000">
                    <a:alpha val="65000"/>
                  </a:srgbClr>
                </a:innerShdw>
              </a:effectLst>
              <a:latin typeface="Gill Sans MT" pitchFamily="34" charset="0"/>
            </a:endParaRPr>
          </a:p>
        </p:txBody>
      </p:sp>
      <p:sp>
        <p:nvSpPr>
          <p:cNvPr id="6" name="TextBox 5"/>
          <p:cNvSpPr txBox="1"/>
          <p:nvPr/>
        </p:nvSpPr>
        <p:spPr>
          <a:xfrm>
            <a:off x="1255593" y="1487606"/>
            <a:ext cx="4840407" cy="369332"/>
          </a:xfrm>
          <a:prstGeom prst="rect">
            <a:avLst/>
          </a:prstGeom>
          <a:noFill/>
        </p:spPr>
        <p:txBody>
          <a:bodyPr wrap="square" rtlCol="0">
            <a:spAutoFit/>
          </a:bodyPr>
          <a:lstStyle/>
          <a:p>
            <a:r>
              <a:rPr lang="ru-RU" b="1" dirty="0">
                <a:solidFill>
                  <a:schemeClr val="bg1"/>
                </a:solidFill>
                <a:latin typeface="+mj-lt"/>
              </a:rPr>
              <a:t>КС</a:t>
            </a:r>
            <a:r>
              <a:rPr lang="en-US" b="1" dirty="0">
                <a:solidFill>
                  <a:schemeClr val="bg1"/>
                </a:solidFill>
                <a:latin typeface="+mj-lt"/>
              </a:rPr>
              <a:t>- </a:t>
            </a:r>
            <a:r>
              <a:rPr lang="ru-RU" b="1" dirty="0">
                <a:solidFill>
                  <a:schemeClr val="bg1"/>
                </a:solidFill>
                <a:latin typeface="+mj-lt"/>
              </a:rPr>
              <a:t>Казначейское сообщество</a:t>
            </a:r>
            <a:endParaRPr lang="en-US" b="1" dirty="0">
              <a:solidFill>
                <a:schemeClr val="bg1"/>
              </a:solidFill>
              <a:latin typeface="+mj-lt"/>
            </a:endParaRPr>
          </a:p>
        </p:txBody>
      </p:sp>
      <p:sp>
        <p:nvSpPr>
          <p:cNvPr id="8" name="TextBox 7"/>
          <p:cNvSpPr txBox="1"/>
          <p:nvPr/>
        </p:nvSpPr>
        <p:spPr>
          <a:xfrm>
            <a:off x="1255594" y="2036634"/>
            <a:ext cx="4681182" cy="369332"/>
          </a:xfrm>
          <a:prstGeom prst="rect">
            <a:avLst/>
          </a:prstGeom>
          <a:noFill/>
        </p:spPr>
        <p:txBody>
          <a:bodyPr wrap="square" rtlCol="0">
            <a:spAutoFit/>
          </a:bodyPr>
          <a:lstStyle/>
          <a:p>
            <a:r>
              <a:rPr lang="ru-RU" b="1" dirty="0">
                <a:solidFill>
                  <a:schemeClr val="bg1"/>
                </a:solidFill>
                <a:latin typeface="Gill Sans MT" pitchFamily="34" charset="0"/>
              </a:rPr>
              <a:t>ПУО</a:t>
            </a:r>
            <a:r>
              <a:rPr lang="en-US" b="1" dirty="0">
                <a:solidFill>
                  <a:schemeClr val="bg1"/>
                </a:solidFill>
                <a:latin typeface="Gill Sans MT" pitchFamily="34" charset="0"/>
              </a:rPr>
              <a:t>-</a:t>
            </a:r>
            <a:r>
              <a:rPr lang="ru-RU" b="1" dirty="0">
                <a:solidFill>
                  <a:schemeClr val="bg1"/>
                </a:solidFill>
                <a:latin typeface="Gill Sans MT" pitchFamily="34" charset="0"/>
              </a:rPr>
              <a:t>первое уполномоченное лицо</a:t>
            </a:r>
            <a:r>
              <a:rPr lang="en-US" b="1" dirty="0">
                <a:solidFill>
                  <a:schemeClr val="bg1"/>
                </a:solidFill>
                <a:latin typeface="Gill Sans MT" pitchFamily="34" charset="0"/>
              </a:rPr>
              <a:t> = </a:t>
            </a:r>
            <a:r>
              <a:rPr lang="ru-RU" b="1" dirty="0">
                <a:solidFill>
                  <a:schemeClr val="bg1"/>
                </a:solidFill>
                <a:latin typeface="Gill Sans MT" pitchFamily="34" charset="0"/>
              </a:rPr>
              <a:t>ГС</a:t>
            </a:r>
            <a:endParaRPr lang="en-US" b="1" dirty="0">
              <a:solidFill>
                <a:schemeClr val="bg1"/>
              </a:solidFill>
              <a:latin typeface="Gill Sans MT" pitchFamily="34" charset="0"/>
            </a:endParaRPr>
          </a:p>
        </p:txBody>
      </p:sp>
      <p:sp>
        <p:nvSpPr>
          <p:cNvPr id="9" name="TextBox 8"/>
          <p:cNvSpPr txBox="1"/>
          <p:nvPr/>
        </p:nvSpPr>
        <p:spPr>
          <a:xfrm>
            <a:off x="1255594" y="2653058"/>
            <a:ext cx="4681182" cy="369332"/>
          </a:xfrm>
          <a:prstGeom prst="rect">
            <a:avLst/>
          </a:prstGeom>
          <a:noFill/>
        </p:spPr>
        <p:txBody>
          <a:bodyPr wrap="square" rtlCol="0">
            <a:spAutoFit/>
          </a:bodyPr>
          <a:lstStyle/>
          <a:p>
            <a:r>
              <a:rPr lang="ru-RU" b="1" dirty="0">
                <a:solidFill>
                  <a:schemeClr val="bg1"/>
                </a:solidFill>
                <a:latin typeface="+mj-lt"/>
              </a:rPr>
              <a:t>ГС</a:t>
            </a:r>
            <a:r>
              <a:rPr lang="en-US" b="1" dirty="0">
                <a:solidFill>
                  <a:schemeClr val="bg1"/>
                </a:solidFill>
                <a:latin typeface="+mj-lt"/>
              </a:rPr>
              <a:t>-</a:t>
            </a:r>
            <a:r>
              <a:rPr lang="ru-RU" b="1" dirty="0">
                <a:solidFill>
                  <a:schemeClr val="bg1"/>
                </a:solidFill>
                <a:latin typeface="+mj-lt"/>
              </a:rPr>
              <a:t>Генеральный секретарь МФЭ</a:t>
            </a:r>
            <a:endParaRPr lang="en-US" b="1" dirty="0">
              <a:solidFill>
                <a:schemeClr val="bg1"/>
              </a:solidFill>
              <a:latin typeface="+mj-lt"/>
            </a:endParaRPr>
          </a:p>
        </p:txBody>
      </p:sp>
      <p:sp>
        <p:nvSpPr>
          <p:cNvPr id="11" name="TextBox 10"/>
          <p:cNvSpPr txBox="1"/>
          <p:nvPr/>
        </p:nvSpPr>
        <p:spPr>
          <a:xfrm>
            <a:off x="1255594" y="3294894"/>
            <a:ext cx="4681182" cy="369332"/>
          </a:xfrm>
          <a:prstGeom prst="rect">
            <a:avLst/>
          </a:prstGeom>
          <a:noFill/>
        </p:spPr>
        <p:txBody>
          <a:bodyPr wrap="square" rtlCol="0">
            <a:spAutoFit/>
          </a:bodyPr>
          <a:lstStyle/>
          <a:p>
            <a:r>
              <a:rPr lang="ru-RU" b="1" dirty="0">
                <a:solidFill>
                  <a:schemeClr val="bg1"/>
                </a:solidFill>
                <a:latin typeface="+mj-lt"/>
              </a:rPr>
              <a:t>МФЭ</a:t>
            </a:r>
            <a:r>
              <a:rPr lang="en-US" b="1" dirty="0">
                <a:solidFill>
                  <a:schemeClr val="bg1"/>
                </a:solidFill>
                <a:latin typeface="+mj-lt"/>
              </a:rPr>
              <a:t>-</a:t>
            </a:r>
            <a:r>
              <a:rPr lang="ru-RU" b="1" dirty="0">
                <a:solidFill>
                  <a:schemeClr val="bg1"/>
                </a:solidFill>
                <a:latin typeface="+mj-lt"/>
              </a:rPr>
              <a:t>Министерство финансов и экономики</a:t>
            </a:r>
            <a:endParaRPr lang="en-US" b="1" dirty="0">
              <a:solidFill>
                <a:schemeClr val="bg1"/>
              </a:solidFill>
              <a:latin typeface="+mj-lt"/>
            </a:endParaRPr>
          </a:p>
        </p:txBody>
      </p:sp>
      <p:sp>
        <p:nvSpPr>
          <p:cNvPr id="12" name="TextBox 11"/>
          <p:cNvSpPr txBox="1"/>
          <p:nvPr/>
        </p:nvSpPr>
        <p:spPr>
          <a:xfrm>
            <a:off x="1255594" y="903027"/>
            <a:ext cx="3589361" cy="369332"/>
          </a:xfrm>
          <a:prstGeom prst="rect">
            <a:avLst/>
          </a:prstGeom>
          <a:noFill/>
        </p:spPr>
        <p:txBody>
          <a:bodyPr wrap="square" rtlCol="0">
            <a:spAutoFit/>
          </a:bodyPr>
          <a:lstStyle/>
          <a:p>
            <a:r>
              <a:rPr lang="ru-RU" b="1" dirty="0">
                <a:solidFill>
                  <a:schemeClr val="bg1"/>
                </a:solidFill>
                <a:latin typeface="+mj-lt"/>
              </a:rPr>
              <a:t>ВК</a:t>
            </a:r>
            <a:r>
              <a:rPr lang="en-US" b="1" dirty="0">
                <a:solidFill>
                  <a:schemeClr val="bg1"/>
                </a:solidFill>
                <a:latin typeface="+mj-lt"/>
              </a:rPr>
              <a:t>-</a:t>
            </a:r>
            <a:r>
              <a:rPr lang="ru-RU" b="1" dirty="0">
                <a:solidFill>
                  <a:schemeClr val="bg1"/>
                </a:solidFill>
                <a:latin typeface="+mj-lt"/>
              </a:rPr>
              <a:t>видеоконференция</a:t>
            </a:r>
            <a:endParaRPr lang="en-US" b="1" dirty="0">
              <a:solidFill>
                <a:schemeClr val="bg1"/>
              </a:solidFill>
              <a:latin typeface="+mj-lt"/>
            </a:endParaRPr>
          </a:p>
        </p:txBody>
      </p:sp>
      <p:sp>
        <p:nvSpPr>
          <p:cNvPr id="10" name="TextBox 9"/>
          <p:cNvSpPr txBox="1"/>
          <p:nvPr/>
        </p:nvSpPr>
        <p:spPr>
          <a:xfrm>
            <a:off x="1255594" y="4498086"/>
            <a:ext cx="5328086" cy="584775"/>
          </a:xfrm>
          <a:prstGeom prst="rect">
            <a:avLst/>
          </a:prstGeom>
          <a:noFill/>
        </p:spPr>
        <p:txBody>
          <a:bodyPr wrap="square" rtlCol="0">
            <a:spAutoFit/>
          </a:bodyPr>
          <a:lstStyle/>
          <a:p>
            <a:r>
              <a:rPr lang="en-US" sz="1600" b="1" dirty="0">
                <a:solidFill>
                  <a:schemeClr val="bg1"/>
                </a:solidFill>
                <a:latin typeface="+mj-lt"/>
              </a:rPr>
              <a:t>AGFIS-</a:t>
            </a:r>
            <a:r>
              <a:rPr lang="ru-RU" sz="1600" b="1" dirty="0">
                <a:solidFill>
                  <a:schemeClr val="bg1"/>
                </a:solidFill>
                <a:latin typeface="+mj-lt"/>
              </a:rPr>
              <a:t>Информационная система государственных финансов Албании</a:t>
            </a:r>
            <a:endParaRPr lang="en-US" sz="1600" b="1" dirty="0">
              <a:solidFill>
                <a:schemeClr val="bg1"/>
              </a:solidFill>
              <a:latin typeface="+mj-lt"/>
            </a:endParaRPr>
          </a:p>
        </p:txBody>
      </p:sp>
      <p:sp>
        <p:nvSpPr>
          <p:cNvPr id="14" name="TextBox 13"/>
          <p:cNvSpPr txBox="1"/>
          <p:nvPr/>
        </p:nvSpPr>
        <p:spPr>
          <a:xfrm>
            <a:off x="1255594" y="5076289"/>
            <a:ext cx="4681182" cy="369332"/>
          </a:xfrm>
          <a:prstGeom prst="rect">
            <a:avLst/>
          </a:prstGeom>
          <a:noFill/>
        </p:spPr>
        <p:txBody>
          <a:bodyPr wrap="square" rtlCol="0">
            <a:spAutoFit/>
          </a:bodyPr>
          <a:lstStyle/>
          <a:p>
            <a:r>
              <a:rPr lang="ru-RU" b="1" dirty="0">
                <a:solidFill>
                  <a:schemeClr val="bg1"/>
                </a:solidFill>
                <a:latin typeface="+mj-lt"/>
              </a:rPr>
              <a:t>ПК</a:t>
            </a:r>
            <a:r>
              <a:rPr lang="en-US" b="1" dirty="0">
                <a:solidFill>
                  <a:schemeClr val="bg1"/>
                </a:solidFill>
                <a:latin typeface="+mj-lt"/>
              </a:rPr>
              <a:t>-</a:t>
            </a:r>
            <a:r>
              <a:rPr lang="ru-RU" b="1" dirty="0">
                <a:solidFill>
                  <a:schemeClr val="bg1"/>
                </a:solidFill>
                <a:latin typeface="+mj-lt"/>
              </a:rPr>
              <a:t>персональный компьютер</a:t>
            </a:r>
            <a:endParaRPr lang="en-US" b="1" dirty="0">
              <a:solidFill>
                <a:schemeClr val="bg1"/>
              </a:solidFill>
              <a:latin typeface="+mj-lt"/>
            </a:endParaRPr>
          </a:p>
        </p:txBody>
      </p:sp>
      <p:sp>
        <p:nvSpPr>
          <p:cNvPr id="13" name="TextBox 12"/>
          <p:cNvSpPr txBox="1"/>
          <p:nvPr/>
        </p:nvSpPr>
        <p:spPr>
          <a:xfrm>
            <a:off x="1255593" y="3926394"/>
            <a:ext cx="4681182" cy="369332"/>
          </a:xfrm>
          <a:prstGeom prst="rect">
            <a:avLst/>
          </a:prstGeom>
          <a:noFill/>
        </p:spPr>
        <p:txBody>
          <a:bodyPr wrap="square" rtlCol="0">
            <a:spAutoFit/>
          </a:bodyPr>
          <a:lstStyle/>
          <a:p>
            <a:r>
              <a:rPr lang="ru-RU" b="1" dirty="0">
                <a:solidFill>
                  <a:schemeClr val="bg1"/>
                </a:solidFill>
                <a:latin typeface="Gill Sans MT" pitchFamily="34" charset="0"/>
              </a:rPr>
              <a:t>СДО</a:t>
            </a:r>
            <a:r>
              <a:rPr lang="en-US" b="1" dirty="0">
                <a:solidFill>
                  <a:schemeClr val="bg1"/>
                </a:solidFill>
                <a:latin typeface="Gill Sans MT" pitchFamily="34" charset="0"/>
              </a:rPr>
              <a:t>-</a:t>
            </a:r>
            <a:r>
              <a:rPr lang="ru-RU" b="1" dirty="0">
                <a:solidFill>
                  <a:schemeClr val="bg1"/>
                </a:solidFill>
                <a:latin typeface="Gill Sans MT" pitchFamily="34" charset="0"/>
              </a:rPr>
              <a:t>Старшее должностное лицо РБС</a:t>
            </a:r>
            <a:endParaRPr lang="en-US" b="1" dirty="0">
              <a:solidFill>
                <a:schemeClr val="bg1"/>
              </a:solidFill>
              <a:latin typeface="Gill Sans MT"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62" y="5587031"/>
            <a:ext cx="5792784"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255592" y="5750027"/>
            <a:ext cx="5750849" cy="323165"/>
          </a:xfrm>
          <a:prstGeom prst="rect">
            <a:avLst/>
          </a:prstGeom>
          <a:noFill/>
        </p:spPr>
        <p:txBody>
          <a:bodyPr wrap="square" rtlCol="0">
            <a:spAutoFit/>
          </a:bodyPr>
          <a:lstStyle/>
          <a:p>
            <a:r>
              <a:rPr lang="ru-RU" sz="1500" b="1" dirty="0">
                <a:solidFill>
                  <a:schemeClr val="bg1"/>
                </a:solidFill>
                <a:latin typeface="+mj-lt"/>
              </a:rPr>
              <a:t>КУДЛ</a:t>
            </a:r>
            <a:r>
              <a:rPr lang="en-US" sz="1500" b="1" dirty="0">
                <a:solidFill>
                  <a:schemeClr val="bg1"/>
                </a:solidFill>
                <a:latin typeface="+mj-lt"/>
              </a:rPr>
              <a:t>-</a:t>
            </a:r>
            <a:r>
              <a:rPr lang="ru-RU" sz="1500" b="1" dirty="0">
                <a:solidFill>
                  <a:schemeClr val="bg1"/>
                </a:solidFill>
                <a:latin typeface="+mj-lt"/>
              </a:rPr>
              <a:t>Комитет по управлению долгом и ликвидностью</a:t>
            </a:r>
            <a:endParaRPr lang="en-US" sz="1500" b="1" dirty="0">
              <a:solidFill>
                <a:schemeClr val="bg1"/>
              </a:solidFill>
              <a:latin typeface="+mj-lt"/>
            </a:endParaRPr>
          </a:p>
        </p:txBody>
      </p:sp>
    </p:spTree>
    <p:extLst>
      <p:ext uri="{BB962C8B-B14F-4D97-AF65-F5344CB8AC3E}">
        <p14:creationId xmlns:p14="http://schemas.microsoft.com/office/powerpoint/2010/main" val="190630593"/>
      </p:ext>
    </p:extLst>
  </p:cSld>
  <p:clrMapOvr>
    <a:masterClrMapping/>
  </p:clrMapOvr>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118CE8-9293-4220-BA3B-5D353B13ABC9}">
  <ds:schemaRefs>
    <ds:schemaRef ds:uri="71af3243-3dd4-4a8d-8c0d-dd76da1f02a5"/>
    <ds:schemaRef ds:uri="http://purl.org/dc/terms/"/>
    <ds:schemaRef ds:uri="http://schemas.microsoft.com/office/2006/documentManagement/types"/>
    <ds:schemaRef ds:uri="http://purl.org/dc/elements/1.1/"/>
    <ds:schemaRef ds:uri="http://www.w3.org/XML/1998/namespace"/>
    <ds:schemaRef ds:uri="16c05727-aa75-4e4a-9b5f-8a80a116589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2DDA16B-F3AC-4A5B-9F5F-6F5A8F47A9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Professional services marketing plan</Template>
  <TotalTime>0</TotalTime>
  <Words>2581</Words>
  <Application>Microsoft Office PowerPoint</Application>
  <PresentationFormat>Widescreen</PresentationFormat>
  <Paragraphs>207</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vt:lpstr>
      <vt:lpstr>Baskerville Old Face</vt:lpstr>
      <vt:lpstr>Calibri</vt:lpstr>
      <vt:lpstr>Courier New</vt:lpstr>
      <vt:lpstr>Gill Sans MT</vt:lpstr>
      <vt:lpstr>Symbol</vt:lpstr>
      <vt:lpstr>Times New Roman</vt:lpstr>
      <vt:lpstr>Office Theme</vt:lpstr>
      <vt:lpstr>       Как пандемия повлияла на практику управления и прогнозирования ликвидности в  Казначействе Албании</vt:lpstr>
      <vt:lpstr>PowerPoint Presentation</vt:lpstr>
      <vt:lpstr>1.  ВК КС, организованная Ресурсной группой Всемирного банка 29 апреля 2020, тема:  «Как COVID-19 повлиял на казначейские операции»  в странах-членах (Албания, Беларусь, Грузия, Венгрия, Казахстан, Косово, Молдова, Российская Федерация, Таджикистан, Турция и Украина). Ссылка: https://www.pempal.org/events/tcop-meeting-treasury-response-covid-19-challenges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2021-04-23T16:13:19Z</dcterms:created>
  <dcterms:modified xsi:type="dcterms:W3CDTF">2021-06-01T21:36:02Z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